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743" r:id="rId4"/>
    <p:sldMasterId id="2147483771" r:id="rId5"/>
    <p:sldMasterId id="2147483783" r:id="rId6"/>
    <p:sldMasterId id="2147483795" r:id="rId7"/>
    <p:sldMasterId id="2147483808" r:id="rId8"/>
    <p:sldMasterId id="2147483821" r:id="rId9"/>
    <p:sldMasterId id="2147483834" r:id="rId10"/>
    <p:sldMasterId id="2147483847" r:id="rId11"/>
    <p:sldMasterId id="2147483872" r:id="rId12"/>
    <p:sldMasterId id="2147483885" r:id="rId13"/>
    <p:sldMasterId id="2147483897" r:id="rId14"/>
    <p:sldMasterId id="2147483911" r:id="rId15"/>
    <p:sldMasterId id="2147483923" r:id="rId16"/>
  </p:sldMasterIdLst>
  <p:notesMasterIdLst>
    <p:notesMasterId r:id="rId46"/>
  </p:notesMasterIdLst>
  <p:sldIdLst>
    <p:sldId id="307" r:id="rId17"/>
    <p:sldId id="322" r:id="rId18"/>
    <p:sldId id="273" r:id="rId19"/>
    <p:sldId id="274" r:id="rId20"/>
    <p:sldId id="275" r:id="rId21"/>
    <p:sldId id="277" r:id="rId22"/>
    <p:sldId id="311" r:id="rId23"/>
    <p:sldId id="256" r:id="rId24"/>
    <p:sldId id="279" r:id="rId25"/>
    <p:sldId id="286" r:id="rId26"/>
    <p:sldId id="288" r:id="rId27"/>
    <p:sldId id="298" r:id="rId28"/>
    <p:sldId id="312" r:id="rId29"/>
    <p:sldId id="289" r:id="rId30"/>
    <p:sldId id="323" r:id="rId31"/>
    <p:sldId id="292" r:id="rId32"/>
    <p:sldId id="317" r:id="rId33"/>
    <p:sldId id="324" r:id="rId34"/>
    <p:sldId id="293" r:id="rId35"/>
    <p:sldId id="319" r:id="rId36"/>
    <p:sldId id="316" r:id="rId37"/>
    <p:sldId id="294" r:id="rId38"/>
    <p:sldId id="325" r:id="rId39"/>
    <p:sldId id="295" r:id="rId40"/>
    <p:sldId id="306" r:id="rId41"/>
    <p:sldId id="296" r:id="rId42"/>
    <p:sldId id="320" r:id="rId43"/>
    <p:sldId id="318" r:id="rId44"/>
    <p:sldId id="282" r:id="rId4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2A0"/>
    <a:srgbClr val="007A37"/>
    <a:srgbClr val="2A2A86"/>
    <a:srgbClr val="32329E"/>
    <a:srgbClr val="3737AF"/>
    <a:srgbClr val="2E2E92"/>
    <a:srgbClr val="4141C3"/>
    <a:srgbClr val="196092"/>
    <a:srgbClr val="286092"/>
    <a:srgbClr val="606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3" autoAdjust="0"/>
    <p:restoredTop sz="94660"/>
  </p:normalViewPr>
  <p:slideViewPr>
    <p:cSldViewPr>
      <p:cViewPr varScale="1">
        <p:scale>
          <a:sx n="76" d="100"/>
          <a:sy n="76" d="100"/>
        </p:scale>
        <p:origin x="864" y="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D54E4-20D1-4F38-947C-EB5BFD40F433}" type="datetimeFigureOut">
              <a:rPr kumimoji="1" lang="ja-JP" altLang="en-US" smtClean="0"/>
              <a:t>2024/7/16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FF0CA-7ABF-44C9-8BCB-8779C08AFA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220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032898-92EA-A04C-96C0-BCEF7F1ADB82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1766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C15FEE-720A-4A64-8F15-4D7B9374938C}" type="slidenum">
              <a:rPr lang="en-US" altLang="ja-JP">
                <a:solidFill>
                  <a:prstClr val="black"/>
                </a:solidFill>
              </a:rPr>
              <a:pPr/>
              <a:t>16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>
              <a:ea typeface="MS PGothic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844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1pPr>
            <a:lvl2pPr marL="702756" indent="-270291" defTabSz="914485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2pPr>
            <a:lvl3pPr marL="1081164" indent="-216233" defTabSz="914485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3pPr>
            <a:lvl4pPr marL="1513629" indent="-216233" defTabSz="914485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4pPr>
            <a:lvl5pPr marL="1946095" indent="-216233" defTabSz="914485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103404D-1F50-498D-8F72-5E67E23B533E}" type="slidenum">
              <a:rPr lang="en-GB" altLang="ja-JP" sz="1200">
                <a:solidFill>
                  <a:prstClr val="black"/>
                </a:solidFill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17</a:t>
            </a:fld>
            <a:endParaRPr lang="en-GB" altLang="ja-JP" sz="1200">
              <a:solidFill>
                <a:prstClr val="black"/>
              </a:solidFill>
              <a:ea typeface="ＭＳ Ｐゴシック" pitchFamily="50" charset="-128"/>
            </a:endParaRPr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929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22728-3418-4D18-A6CD-F4349246593E}" type="slidenum">
              <a:rPr lang="en-US" altLang="ja-JP" smtClean="0">
                <a:solidFill>
                  <a:prstClr val="black"/>
                </a:solidFill>
              </a:rPr>
              <a:pPr/>
              <a:t>19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94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C4F17-5E15-46F1-8484-A3D03F35E23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0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4F857C-9F77-4C67-800B-D864F9D742EB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04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C4F17-5E15-46F1-8484-A3D03F35E23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06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58C092-B6CE-4DE0-BA58-692C0F115AE4}" type="slidenum">
              <a:rPr lang="en-US" altLang="ja-JP">
                <a:solidFill>
                  <a:prstClr val="black"/>
                </a:solidFill>
              </a:rPr>
              <a:pPr/>
              <a:t>29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2000" cy="3430587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 lIns="91408" tIns="45704" rIns="91408" bIns="45704"/>
          <a:lstStyle/>
          <a:p>
            <a:endParaRPr lang="en-US" dirty="0">
              <a:ea typeface="MS PGothic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555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E33-B468-AD42-9C5D-01E0E3D2726D}" type="slidenum">
              <a:rPr lang="en-US" altLang="ja-JP" smtClean="0">
                <a:solidFill>
                  <a:prstClr val="black"/>
                </a:solidFill>
              </a:rPr>
              <a:pPr/>
              <a:t>2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099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C4F17-5E15-46F1-8484-A3D03F35E23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4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C4F17-5E15-46F1-8484-A3D03F35E23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31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C4F17-5E15-46F1-8484-A3D03F35E23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823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58C092-B6CE-4DE0-BA58-692C0F115AE4}" type="slidenum">
              <a:rPr lang="en-US" altLang="ja-JP">
                <a:solidFill>
                  <a:prstClr val="black"/>
                </a:solidFill>
              </a:rPr>
              <a:pPr/>
              <a:t>6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2000" cy="3430587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 lIns="91408" tIns="45704" rIns="91408" bIns="45704"/>
          <a:lstStyle/>
          <a:p>
            <a:endParaRPr lang="en-US" dirty="0">
              <a:ea typeface="MS PGothic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1663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DB619-E6B1-4153-BC7E-2F949A41698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66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02756" indent="-270291" defTabSz="91448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081164" indent="-216233" defTabSz="91448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513629" indent="-216233" defTabSz="91448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1946095" indent="-216233" defTabSz="91448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0D0B8B0C-7DCE-42CD-AD1E-5D6105D24A0C}" type="slidenum">
              <a:rPr lang="en-US" altLang="ja-JP" smtClean="0">
                <a:solidFill>
                  <a:prstClr val="black"/>
                </a:solidFill>
              </a:rPr>
              <a:pPr eaLnBrk="1" hangingPunct="1"/>
              <a:t>12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18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>
              <a:latin typeface="Arial" pitchFamily="34" charset="0"/>
            </a:endParaRPr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1pPr>
            <a:lvl2pPr marL="742950" indent="-285750" defTabSz="96678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2pPr>
            <a:lvl3pPr marL="1143000" indent="-228600" defTabSz="96678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3pPr>
            <a:lvl4pPr marL="1600200" indent="-228600" defTabSz="96678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4pPr>
            <a:lvl5pPr marL="2057400" indent="-228600" defTabSz="96678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F3B413A-5E31-4CAE-B3D3-B75966C27754}" type="slidenum">
              <a:rPr lang="en-US" altLang="ja-JP" sz="1300" smtClean="0">
                <a:solidFill>
                  <a:prstClr val="black"/>
                </a:solidFill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ja-JP" sz="1300">
              <a:solidFill>
                <a:prstClr val="black"/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4766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411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993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887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1782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0972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708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7E52-2116-4CE5-AF82-506909D05B82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970867"/>
      </p:ext>
    </p:extLst>
  </p:cSld>
  <p:clrMapOvr>
    <a:masterClrMapping/>
  </p:clrMapOvr>
  <p:transition spd="med">
    <p:pull dir="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473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109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24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1642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1128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96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557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737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652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887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363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7E52-2116-4CE5-AF82-506909D05B82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16436"/>
      </p:ext>
    </p:extLst>
  </p:cSld>
  <p:clrMapOvr>
    <a:masterClrMapping/>
  </p:clrMapOvr>
  <p:transition spd="med">
    <p:pull dir="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4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707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513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5907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604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458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490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951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662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493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897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109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4817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7E52-2116-4CE5-AF82-506909D05B82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79719"/>
      </p:ext>
    </p:extLst>
  </p:cSld>
  <p:clrMapOvr>
    <a:masterClrMapping/>
  </p:clrMapOvr>
  <p:transition spd="med">
    <p:pull dir="d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0068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578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623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050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6442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87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192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9330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99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3842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585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200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7E52-2116-4CE5-AF82-506909D05B82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407074"/>
      </p:ext>
    </p:extLst>
  </p:cSld>
  <p:clrMapOvr>
    <a:masterClrMapping/>
  </p:clrMapOvr>
  <p:transition spd="med">
    <p:pull dir="d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8552F4D-D95E-4263-BD05-1CE02A4731CC}" type="datetimeFigureOut">
              <a:rPr lang="ja-JP" altLang="en-US"/>
              <a:pPr>
                <a:defRPr/>
              </a:pPr>
              <a:t>2024/7/16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10C1D62-1359-4EDC-AEEA-A496D634F5F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850905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B620496-FFA8-49B0-8A7F-061319D51623}" type="datetimeFigureOut">
              <a:rPr lang="ja-JP" altLang="en-US"/>
              <a:pPr>
                <a:defRPr/>
              </a:pPr>
              <a:t>2024/7/16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9863C3D-6E80-41B7-97BC-D0BFF3CB470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118288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0EE3385-B3C6-48A3-AA7C-846B7CE8D436}" type="datetimeFigureOut">
              <a:rPr lang="ja-JP" altLang="en-US"/>
              <a:pPr>
                <a:defRPr/>
              </a:pPr>
              <a:t>2024/7/16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2DF1229-97CD-4DC4-B2B1-828DF24FEB7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2241418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EEBEDCA-2A3D-4E39-BAD2-C5F607728F2E}" type="datetimeFigureOut">
              <a:rPr lang="ja-JP" altLang="en-US"/>
              <a:pPr>
                <a:defRPr/>
              </a:pPr>
              <a:t>2024/7/16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7910810-612E-40C6-B7AA-70F20999D0B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317641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3E4E68D-CF4B-47B0-899D-3EFD5E28FED3}" type="datetimeFigureOut">
              <a:rPr lang="ja-JP" altLang="en-US"/>
              <a:pPr>
                <a:defRPr/>
              </a:pPr>
              <a:t>2024/7/16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C006DBB-2BBB-466C-BB82-4637381DDDF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348979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BB1B566-B31E-46B0-BF72-55A9CF6C86DA}" type="datetimeFigureOut">
              <a:rPr lang="ja-JP" altLang="en-US"/>
              <a:pPr>
                <a:defRPr/>
              </a:pPr>
              <a:t>2024/7/16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05D3F6D-0922-4B33-95F6-7DCA8C163AA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5949059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98653AB-C28E-4339-AA8F-18F7703E584D}" type="datetimeFigureOut">
              <a:rPr lang="ja-JP" altLang="en-US"/>
              <a:pPr>
                <a:defRPr/>
              </a:pPr>
              <a:t>2024/7/16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81A7164-7405-434B-A47C-685EEE3BF01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63392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39708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29FD4FE-5E1A-4362-8F0B-20A4F526A038}" type="datetimeFigureOut">
              <a:rPr lang="ja-JP" altLang="en-US"/>
              <a:pPr>
                <a:defRPr/>
              </a:pPr>
              <a:t>2024/7/16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60813FC-8758-4EFE-8472-7149136E0CE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547743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BE9B069-A365-4708-B586-2D46BFB25C73}" type="datetimeFigureOut">
              <a:rPr lang="ja-JP" altLang="en-US"/>
              <a:pPr>
                <a:defRPr/>
              </a:pPr>
              <a:t>2024/7/16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09D8979-7479-4032-9B8C-52F1D99C224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7954585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4596625-B4E7-4F87-9EDD-AF6D74DA504D}" type="datetimeFigureOut">
              <a:rPr lang="ja-JP" altLang="en-US"/>
              <a:pPr>
                <a:defRPr/>
              </a:pPr>
              <a:t>2024/7/16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3603D32-A90F-4394-9D19-8708786F17A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923468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7945EED-1980-43EB-9780-91B581681207}" type="datetimeFigureOut">
              <a:rPr lang="ja-JP" altLang="en-US"/>
              <a:pPr>
                <a:defRPr/>
              </a:pPr>
              <a:t>2024/7/16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DACB61F-4A9F-4FBA-A9F0-C5D3787195C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6528785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0E1A297-470E-416B-96D0-114940FBD5D4}" type="datetimeFigureOut">
              <a:rPr lang="en-US"/>
              <a:pPr>
                <a:defRPr/>
              </a:pPr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A5A57F2-0CE4-46A0-BA82-D67EA7A3D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7371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DD08D46-E1EB-4F92-9814-825EE49EC2B8}" type="datetimeFigureOut">
              <a:rPr lang="en-US"/>
              <a:pPr>
                <a:defRPr/>
              </a:pPr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0D4407C-D806-44FA-83D4-CA125DC06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3941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3B7C2C1-9DCD-441E-967E-D61E4304106F}" type="datetimeFigureOut">
              <a:rPr lang="en-US"/>
              <a:pPr>
                <a:defRPr/>
              </a:pPr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BFDBE0E-59C4-430C-B9C6-3894DA26C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1645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48EAFDE-89DC-4CEF-82E6-F373B2CDECA9}" type="datetimeFigureOut">
              <a:rPr lang="en-US"/>
              <a:pPr>
                <a:defRPr/>
              </a:pPr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234D402-5BC4-4D7C-8F94-BD2468FFA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0273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F93A792-EFDB-4BD3-BF76-2E8CE76B9327}" type="datetimeFigureOut">
              <a:rPr lang="en-US"/>
              <a:pPr>
                <a:defRPr/>
              </a:pPr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C607C3D-800A-4DD1-A686-6C48DD6CA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1057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F7F8CAF-AC6A-499E-AF3A-CCD467057CE6}" type="datetimeFigureOut">
              <a:rPr lang="en-US"/>
              <a:pPr>
                <a:defRPr/>
              </a:pPr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90927C3-081E-45D5-9CFD-CCC52F80C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30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16843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0E03E16-F53D-435F-B141-BD5A637E4E72}" type="datetimeFigureOut">
              <a:rPr lang="en-US"/>
              <a:pPr>
                <a:defRPr/>
              </a:pPr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F624B40-3279-46F1-AF71-6F5AC4BE2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497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035B99D-388C-4E82-A1AC-DFDB8BC8F57C}" type="datetimeFigureOut">
              <a:rPr lang="en-US"/>
              <a:pPr>
                <a:defRPr/>
              </a:pPr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7D5C774-C609-42C5-97AC-FF04CDD04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781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226621F-CE92-4CE3-9AB9-AD5F39580087}" type="datetimeFigureOut">
              <a:rPr lang="en-US"/>
              <a:pPr>
                <a:defRPr/>
              </a:pPr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A02FB0A-D9DF-47C3-AADB-B9D93A3D1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1751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6F06B79-54F4-4342-8C73-09464317272C}" type="datetimeFigureOut">
              <a:rPr lang="en-US"/>
              <a:pPr>
                <a:defRPr/>
              </a:pPr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202153D-06E4-4FDC-842A-85D3B1693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2736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12D19D7-C6BC-4D5F-BE12-FC394F67E247}" type="datetimeFigureOut">
              <a:rPr lang="en-US"/>
              <a:pPr>
                <a:defRPr/>
              </a:pPr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DE8ED53-F16C-4CE8-ABCD-B4FB03E31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95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1"/>
            <a:ext cx="38100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C5419A7-CCF2-42E0-87E7-5EBE8A69A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99873"/>
      </p:ext>
    </p:extLst>
  </p:cSld>
  <p:clrMapOvr>
    <a:masterClrMapping/>
  </p:clrMapOvr>
  <p:transition spd="med">
    <p:pull dir="d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6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7648142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0990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2825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94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146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55087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82026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9395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65099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3862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87184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5751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6684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02" tIns="45702" rIns="91402" bIns="45702"/>
          <a:lstStyle>
            <a:lvl1pPr marL="0" indent="0" algn="ctr">
              <a:buNone/>
              <a:defRPr/>
            </a:lvl1pPr>
            <a:lvl2pPr marL="457011" indent="0" algn="ctr">
              <a:buNone/>
              <a:defRPr/>
            </a:lvl2pPr>
            <a:lvl3pPr marL="914024" indent="0" algn="ctr">
              <a:buNone/>
              <a:defRPr/>
            </a:lvl3pPr>
            <a:lvl4pPr marL="1371040" indent="0" algn="ctr">
              <a:buNone/>
              <a:defRPr/>
            </a:lvl4pPr>
            <a:lvl5pPr marL="1828052" indent="0" algn="ctr">
              <a:buNone/>
              <a:defRPr/>
            </a:lvl5pPr>
            <a:lvl6pPr marL="2285064" indent="0" algn="ctr">
              <a:buNone/>
              <a:defRPr/>
            </a:lvl6pPr>
            <a:lvl7pPr marL="2742079" indent="0" algn="ctr">
              <a:buNone/>
              <a:defRPr/>
            </a:lvl7pPr>
            <a:lvl8pPr marL="3199088" indent="0" algn="ctr">
              <a:buNone/>
              <a:defRPr/>
            </a:lvl8pPr>
            <a:lvl9pPr marL="365610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8315BE73-EFBF-41D5-B264-5475FDC582D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98090904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 vert="horz" lIns="91402" tIns="45702" rIns="91402" bIns="4570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AC358281-FA2F-47D8-9FAD-2BE924B449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439669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146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  <a:prstGeom prst="rect">
            <a:avLst/>
          </a:prstGeom>
        </p:spPr>
        <p:txBody>
          <a:bodyPr vert="horz" lIns="91402" tIns="45702" rIns="91402" bIns="45702"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8ABEDF56-A0AC-4249-BA5E-752E737A928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78177341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  <a:prstGeom prst="rect">
            <a:avLst/>
          </a:prstGeom>
        </p:spPr>
        <p:txBody>
          <a:bodyPr vert="horz" lIns="91402" tIns="45702" rIns="91402" bIns="4570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  <a:prstGeom prst="rect">
            <a:avLst/>
          </a:prstGeom>
        </p:spPr>
        <p:txBody>
          <a:bodyPr vert="horz" lIns="91402" tIns="45702" rIns="91402" bIns="4570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AF9E95ED-D669-4233-AF25-A8542B6B7BF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8289164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lIns="91402" tIns="45702" rIns="91402" bIns="45702"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02" tIns="45702" rIns="91402" bIns="4570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lIns="91402" tIns="45702" rIns="91402" bIns="45702"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 lIns="91402" tIns="45702" rIns="91402" bIns="4570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A3D85FF-545A-440D-827A-16680C85119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97737330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75DEA86-DA20-436A-85B5-C00372B4C3F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80918673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911C50AC-F40F-410D-B03E-6EA220A3B60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84279253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  <a:prstGeom prst="rect">
            <a:avLst/>
          </a:prstGeom>
        </p:spPr>
        <p:txBody>
          <a:bodyPr vert="horz" lIns="91402" tIns="45702" rIns="91402" bIns="4570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vert="horz" lIns="91402" tIns="45702" rIns="91402" bIns="45702"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06B5D57-4F61-48D1-885F-BE81CAE7AAA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43451532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402" tIns="45702" rIns="91402" bIns="45702"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402" tIns="45702" rIns="91402" bIns="45702"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9F471510-5C55-4E13-A22E-C5C44D2E91E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435927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 vert="eaVert" lIns="91402" tIns="45702" rIns="91402" bIns="4570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15A12272-F5AB-4DD4-ADD6-55A97A2BD4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02275875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8"/>
            <a:ext cx="2057400" cy="5668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8"/>
            <a:ext cx="6019800" cy="5668963"/>
          </a:xfrm>
          <a:prstGeom prst="rect">
            <a:avLst/>
          </a:prstGeom>
        </p:spPr>
        <p:txBody>
          <a:bodyPr vert="eaVert" lIns="91402" tIns="45702" rIns="91402" bIns="4570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A0EF25E1-3B1A-44A4-A0AC-A2979757CE4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48082279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153400" cy="203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 lIns="91402" tIns="45702" rIns="91402" bIns="4570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9"/>
            <a:ext cx="4038600" cy="2187575"/>
          </a:xfrm>
          <a:prstGeom prst="rect">
            <a:avLst/>
          </a:prstGeom>
        </p:spPr>
        <p:txBody>
          <a:bodyPr vert="horz" lIns="91402" tIns="45702" rIns="91402" bIns="4570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8"/>
            <a:ext cx="4038600" cy="4525963"/>
          </a:xfrm>
          <a:prstGeom prst="rect">
            <a:avLst/>
          </a:prstGeom>
        </p:spPr>
        <p:txBody>
          <a:bodyPr vert="horz" lIns="91402" tIns="45702" rIns="91402" bIns="4570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5F3A2FAC-AC9A-494E-B71F-330DACEE4FE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3389696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6609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153400" cy="203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  <a:prstGeom prst="rect">
            <a:avLst/>
          </a:prstGeom>
        </p:spPr>
        <p:txBody>
          <a:bodyPr vert="horz" lIns="91402" tIns="45702" rIns="91402" bIns="4570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8"/>
            <a:ext cx="4038600" cy="4525963"/>
          </a:xfrm>
          <a:prstGeom prst="rect">
            <a:avLst/>
          </a:prstGeom>
        </p:spPr>
        <p:txBody>
          <a:bodyPr vert="horz" lIns="91402" tIns="45702" rIns="91402" bIns="4570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648A4091-1A31-48E5-BF60-8FC6B5311EA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358012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2555F85-7401-4D83-83D3-A2D0B1E87B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318233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241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27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20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7E52-2116-4CE5-AF82-506909D05B82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71913"/>
      </p:ext>
    </p:extLst>
  </p:cSld>
  <p:clrMapOvr>
    <a:masterClrMapping/>
  </p:clrMapOvr>
  <p:transition spd="med">
    <p:pull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32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785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765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5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66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984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050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799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3857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16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920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7E52-2116-4CE5-AF82-506909D05B82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06960"/>
      </p:ext>
    </p:extLst>
  </p:cSld>
  <p:clrMapOvr>
    <a:masterClrMapping/>
  </p:clrMapOvr>
  <p:transition spd="med">
    <p:pull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432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707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4650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50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2024/7/16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735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0482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99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876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18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89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434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38400" y="0"/>
            <a:ext cx="6934200" cy="9144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1139825" y="1524000"/>
            <a:ext cx="3735388" cy="464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5027613" y="1524000"/>
            <a:ext cx="3735387" cy="22479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5027613" y="3924300"/>
            <a:ext cx="3735387" cy="22479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66290140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7E52-2116-4CE5-AF82-506909D05B82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35508"/>
      </p:ext>
    </p:extLst>
  </p:cSld>
  <p:clrMapOvr>
    <a:masterClrMapping/>
  </p:clrMapOvr>
  <p:transition spd="med">
    <p:pull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822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2024/7/16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6325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539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609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25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5512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432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095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956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046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2024/7/16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RHIC Weekly Meeting, November 24,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619B7-F9E2-4BB1-BD6D-CA6D77FE49C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268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RHIC Weekly Meeting, November 24,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6B7CBA-5E84-486D-926A-E74CA996239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5284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RHIC Weekly Meeting, November 24,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3861D0-3261-42F6-8A22-C91ACE01C37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076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RHIC Weekly Meeting, November 24,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D4CF54-0A76-4038-A490-4353A2CA9D3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738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RHIC Weekly Meeting, November 24, 2008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BEC450-7AD2-4A62-B30D-26FD29D2D94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468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RHIC Weekly Meeting, November 24, 2008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B8143-A6BD-4F4A-A516-893D09184E2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788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RHIC Weekly Meeting, November 24, 2008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BD3B76-0581-4836-BC73-8B2D885F46E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8363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RHIC Weekly Meeting, November 24,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D3E9D-6533-4BCD-B606-13A79D4D367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802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RHIC Weekly Meeting, November 24,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B4291B-9085-4B87-847F-1896564C329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8511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RHIC Weekly Meeting, November 24,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2FDD14-5E49-41BF-88B2-2CC6771D845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96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2024/7/16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RHIC Weekly Meeting, November 24,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EDB38C-3C84-4106-A593-A52765E6F0B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8575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5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2574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029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995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098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491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964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6656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50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2024/7/16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920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322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7E52-2116-4CE5-AF82-506909D05B82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86672"/>
      </p:ext>
    </p:extLst>
  </p:cSld>
  <p:clrMapOvr>
    <a:masterClrMapping/>
  </p:clrMapOvr>
  <p:transition spd="med">
    <p:pull dir="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8349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013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34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91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744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916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96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2024/7/16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591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399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18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698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7E52-2116-4CE5-AF82-506909D05B82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642256"/>
      </p:ext>
    </p:extLst>
  </p:cSld>
  <p:clrMapOvr>
    <a:masterClrMapping/>
  </p:clrMapOvr>
  <p:transition spd="med">
    <p:pull dir="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906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122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444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895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31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2024/7/16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1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3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4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2" tIns="45702" rIns="91402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4339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42F93E66-6122-4EF2-B25D-CAE5A6E17878}" type="datetimeFigureOut">
              <a:rPr lang="ja-JP" altLang="en-US"/>
              <a:pPr>
                <a:defRPr/>
              </a:pPr>
              <a:t>2024/7/16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1" y="6356358"/>
            <a:ext cx="2895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38456C8A-2A90-4C2B-BD31-277DD7EA5F3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0382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011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024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04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052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761" indent="-342761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6" indent="-285632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0" indent="-228505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4" indent="-228505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60" indent="-228505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3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9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2" tIns="45702" rIns="91402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236A1D6B-93F3-43E3-AB83-265E59563470}" type="datetimeFigureOut">
              <a:rPr lang="en-US"/>
              <a:pPr>
                <a:defRPr/>
              </a:pPr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8"/>
            <a:ext cx="2895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DF81AB89-CC3D-43B3-BF52-EDDD549DA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9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01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0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04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05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6" indent="-28563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0" indent="-22850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4" indent="-22850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60" indent="-22850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3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9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9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nip Diagonal Corner Rectangle 19"/>
          <p:cNvSpPr/>
          <p:nvPr userDrawn="1"/>
        </p:nvSpPr>
        <p:spPr bwMode="auto">
          <a:xfrm flipH="1">
            <a:off x="76201" y="76200"/>
            <a:ext cx="8991600" cy="6553200"/>
          </a:xfrm>
          <a:prstGeom prst="snip2DiagRect">
            <a:avLst>
              <a:gd name="adj1" fmla="val 0"/>
              <a:gd name="adj2" fmla="val 2404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02" tIns="45702" rIns="91402" bIns="45702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ja-JP" sz="2400">
              <a:solidFill>
                <a:srgbClr val="000000"/>
              </a:solidFill>
            </a:endParaRPr>
          </a:p>
        </p:txBody>
      </p:sp>
      <p:sp>
        <p:nvSpPr>
          <p:cNvPr id="1126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825500"/>
          </a:xfrm>
          <a:prstGeom prst="rect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91402" tIns="45702" rIns="91402" bIns="45702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ja-JP" sz="2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15400" y="6629401"/>
            <a:ext cx="2286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18280" rIns="0" bIns="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kumimoji="0" sz="1200">
                <a:solidFill>
                  <a:srgbClr val="FFFFFF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0FE362-A960-4371-BBD5-65B62BB67DF8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1" y="0"/>
            <a:ext cx="7467600" cy="812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115" name="Rectangle 91"/>
          <p:cNvSpPr>
            <a:spLocks noChangeArrowheads="1"/>
          </p:cNvSpPr>
          <p:nvPr userDrawn="1"/>
        </p:nvSpPr>
        <p:spPr bwMode="auto">
          <a:xfrm>
            <a:off x="3137248" y="6642107"/>
            <a:ext cx="3061593" cy="18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2" tIns="0" rIns="91402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2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P. Sorensen – NSAC Subcommittee 2012 </a:t>
            </a:r>
          </a:p>
        </p:txBody>
      </p:sp>
      <p:pic>
        <p:nvPicPr>
          <p:cNvPr id="11271" name="Picture 6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91300"/>
            <a:ext cx="9652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60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AFF95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AFF9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AFF9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AFF9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AFF9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011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024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04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052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646" indent="-28563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530" indent="-22850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544" indent="-22850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560" indent="-22850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573" indent="-22850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584" indent="-22850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7598" indent="-22850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4609" indent="-22850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9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3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8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2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FF"/>
            </a:gs>
            <a:gs pos="100000">
              <a:srgbClr val="002F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>
                <a:solidFill>
                  <a:srgbClr val="000000"/>
                </a:solidFill>
              </a:rPr>
              <a:t>RHIC Weekly Meeting, November 24, 2008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9281B8-9F17-43AE-9FEC-C81F1CD7A8FB}" type="slidenum">
              <a:rPr kumimoji="0"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0"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1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08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1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7/16/2024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2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3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wmf"/><Relationship Id="rId11" Type="http://schemas.openxmlformats.org/officeDocument/2006/relationships/image" Target="../media/image29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8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5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63.png"/><Relationship Id="rId11" Type="http://schemas.openxmlformats.org/officeDocument/2006/relationships/image" Target="../media/image68.emf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30748" cy="6858000"/>
          </a:xfrm>
          <a:prstGeom prst="rect">
            <a:avLst/>
          </a:prstGeom>
          <a:noFill/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632" y="1412776"/>
            <a:ext cx="1244984" cy="560243"/>
          </a:xfrm>
          <a:prstGeom prst="rect">
            <a:avLst/>
          </a:prstGeom>
        </p:spPr>
      </p:pic>
      <p:sp>
        <p:nvSpPr>
          <p:cNvPr id="206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1907704" y="764704"/>
            <a:ext cx="4824536" cy="1600200"/>
          </a:xfrm>
          <a:noFill/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Quark Gluon Plasma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95052" y="2989311"/>
            <a:ext cx="1466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dirty="0">
                <a:solidFill>
                  <a:srgbClr val="FFFF00"/>
                </a:solidFill>
              </a:rPr>
              <a:t>Y. Akiba</a:t>
            </a:r>
            <a:endParaRPr kumimoji="1" lang="ja-JP" alt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7895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3473"/>
            <a:ext cx="8229600" cy="634082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Colliders in the world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" name="Picture 2" descr="a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4704"/>
            <a:ext cx="3840427" cy="27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748" y="3741928"/>
            <a:ext cx="3512500" cy="299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636" y="782984"/>
            <a:ext cx="4778941" cy="271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51520" y="807095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FF00"/>
                </a:solidFill>
              </a:rPr>
              <a:t>Europe</a:t>
            </a:r>
            <a:r>
              <a:rPr lang="ja-JP" altLang="en-US" sz="2400" b="1" dirty="0">
                <a:solidFill>
                  <a:srgbClr val="FFFF00"/>
                </a:solidFill>
              </a:rPr>
              <a:t>：</a:t>
            </a:r>
            <a:r>
              <a:rPr lang="en-US" altLang="ja-JP" sz="2400" b="1" dirty="0">
                <a:solidFill>
                  <a:srgbClr val="FFFF00"/>
                </a:solidFill>
              </a:rPr>
              <a:t>LHC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504" y="3068960"/>
            <a:ext cx="198323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000000"/>
                </a:solidFill>
              </a:rPr>
              <a:t>27km </a:t>
            </a:r>
            <a:r>
              <a:rPr lang="ja-JP" altLang="en-US" sz="1600" b="1" dirty="0">
                <a:solidFill>
                  <a:srgbClr val="000000"/>
                </a:solidFill>
              </a:rPr>
              <a:t> </a:t>
            </a:r>
            <a:r>
              <a:rPr lang="en-US" altLang="ja-JP" sz="1600" b="1" dirty="0" err="1">
                <a:solidFill>
                  <a:srgbClr val="000000"/>
                </a:solidFill>
              </a:rPr>
              <a:t>p+p</a:t>
            </a:r>
            <a:r>
              <a:rPr lang="en-US" altLang="ja-JP" sz="1600" b="1" dirty="0">
                <a:solidFill>
                  <a:srgbClr val="000000"/>
                </a:solidFill>
              </a:rPr>
              <a:t> collider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91748" y="3892986"/>
            <a:ext cx="3467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FFFF00"/>
                </a:solidFill>
              </a:rPr>
              <a:t>Japan</a:t>
            </a:r>
            <a:r>
              <a:rPr lang="ja-JP" altLang="en-US" sz="2000" b="1" dirty="0">
                <a:solidFill>
                  <a:srgbClr val="FFFF00"/>
                </a:solidFill>
              </a:rPr>
              <a:t>　</a:t>
            </a:r>
            <a:r>
              <a:rPr lang="en-US" altLang="ja-JP" sz="2000" b="1" dirty="0">
                <a:solidFill>
                  <a:srgbClr val="FFFF00"/>
                </a:solidFill>
              </a:rPr>
              <a:t>KEKB</a:t>
            </a:r>
            <a:r>
              <a:rPr lang="ja-JP" altLang="en-US" sz="2000" b="1" dirty="0">
                <a:solidFill>
                  <a:srgbClr val="FFFF00"/>
                </a:solidFill>
              </a:rPr>
              <a:t>（</a:t>
            </a:r>
            <a:r>
              <a:rPr lang="en-US" altLang="ja-JP" sz="2000" b="1" dirty="0">
                <a:solidFill>
                  <a:srgbClr val="FFFF00"/>
                </a:solidFill>
              </a:rPr>
              <a:t>Tsukuba</a:t>
            </a:r>
            <a:r>
              <a:rPr lang="ja-JP" altLang="en-US" sz="2000" b="1" dirty="0">
                <a:solidFill>
                  <a:srgbClr val="FFFF00"/>
                </a:solidFill>
              </a:rPr>
              <a:t>）</a:t>
            </a:r>
            <a:endParaRPr lang="en-US" altLang="ja-JP" sz="2000" b="1" dirty="0">
              <a:solidFill>
                <a:srgbClr val="FFFF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36296" y="764704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FFFF00"/>
                </a:solidFill>
              </a:rPr>
              <a:t>US:</a:t>
            </a:r>
            <a:r>
              <a:rPr lang="ja-JP" altLang="en-US" sz="2000" b="1" dirty="0">
                <a:solidFill>
                  <a:srgbClr val="FFFF00"/>
                </a:solidFill>
              </a:rPr>
              <a:t> </a:t>
            </a:r>
            <a:r>
              <a:rPr lang="en-US" altLang="ja-JP" sz="2000" b="1" dirty="0">
                <a:solidFill>
                  <a:srgbClr val="FFFF00"/>
                </a:solidFill>
              </a:rPr>
              <a:t>RHIC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70860" y="3068960"/>
            <a:ext cx="276550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000000"/>
                </a:solidFill>
              </a:rPr>
              <a:t>3.8km</a:t>
            </a:r>
            <a:r>
              <a:rPr lang="ja-JP" altLang="en-US" sz="1600" b="1" dirty="0">
                <a:solidFill>
                  <a:srgbClr val="000000"/>
                </a:solidFill>
              </a:rPr>
              <a:t>　</a:t>
            </a:r>
            <a:r>
              <a:rPr lang="en-US" altLang="ja-JP" sz="1600" b="1" dirty="0">
                <a:solidFill>
                  <a:srgbClr val="000000"/>
                </a:solidFill>
              </a:rPr>
              <a:t>heavy</a:t>
            </a:r>
            <a:r>
              <a:rPr lang="ja-JP" altLang="en-US" sz="1600" b="1" dirty="0">
                <a:solidFill>
                  <a:srgbClr val="000000"/>
                </a:solidFill>
              </a:rPr>
              <a:t> </a:t>
            </a:r>
            <a:r>
              <a:rPr lang="en-US" altLang="ja-JP" sz="1600" b="1" dirty="0">
                <a:solidFill>
                  <a:srgbClr val="000000"/>
                </a:solidFill>
              </a:rPr>
              <a:t>ion</a:t>
            </a:r>
            <a:r>
              <a:rPr lang="ja-JP" altLang="en-US" sz="1600" b="1" dirty="0">
                <a:solidFill>
                  <a:srgbClr val="000000"/>
                </a:solidFill>
              </a:rPr>
              <a:t> </a:t>
            </a:r>
            <a:r>
              <a:rPr lang="en-US" altLang="ja-JP" sz="1600" b="1" dirty="0">
                <a:solidFill>
                  <a:srgbClr val="000000"/>
                </a:solidFill>
              </a:rPr>
              <a:t>collider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3707904" y="6471979"/>
                <a:ext cx="195861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b="1" dirty="0">
                    <a:solidFill>
                      <a:srgbClr val="000000"/>
                    </a:solidFill>
                  </a:rPr>
                  <a:t>3km </a:t>
                </a:r>
                <a:r>
                  <a:rPr lang="ja-JP" altLang="en-US" sz="1600" b="1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ja-JP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ja-JP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ja-JP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ja-JP" sz="1600" b="1" dirty="0">
                    <a:solidFill>
                      <a:srgbClr val="000000"/>
                    </a:solidFill>
                  </a:rPr>
                  <a:t> collider</a:t>
                </a: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6471979"/>
                <a:ext cx="1958613" cy="338554"/>
              </a:xfrm>
              <a:prstGeom prst="rect">
                <a:avLst/>
              </a:prstGeom>
              <a:blipFill>
                <a:blip r:embed="rId5"/>
                <a:stretch>
                  <a:fillRect l="-1553" t="-5455" b="-2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11483" y="3673388"/>
            <a:ext cx="3467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FF00"/>
                </a:solidFill>
              </a:rPr>
              <a:t>LHC</a:t>
            </a:r>
            <a:r>
              <a:rPr lang="ja-JP" altLang="en-US" b="1" dirty="0">
                <a:solidFill>
                  <a:srgbClr val="FFFF00"/>
                </a:solidFill>
              </a:rPr>
              <a:t> </a:t>
            </a:r>
            <a:r>
              <a:rPr lang="en-US" altLang="ja-JP" b="1" dirty="0">
                <a:solidFill>
                  <a:srgbClr val="FFFF00"/>
                </a:solidFill>
              </a:rPr>
              <a:t>is</a:t>
            </a:r>
            <a:r>
              <a:rPr lang="ja-JP" altLang="en-US" b="1" dirty="0">
                <a:solidFill>
                  <a:srgbClr val="FFFF00"/>
                </a:solidFill>
              </a:rPr>
              <a:t> </a:t>
            </a:r>
            <a:r>
              <a:rPr lang="en-US" altLang="ja-JP" b="1" dirty="0">
                <a:solidFill>
                  <a:srgbClr val="FFFF00"/>
                </a:solidFill>
              </a:rPr>
              <a:t>the</a:t>
            </a:r>
            <a:r>
              <a:rPr lang="ja-JP" altLang="en-US" b="1" dirty="0">
                <a:solidFill>
                  <a:srgbClr val="FFFF00"/>
                </a:solidFill>
              </a:rPr>
              <a:t> </a:t>
            </a:r>
            <a:r>
              <a:rPr lang="en-US" altLang="ja-JP" b="1" dirty="0">
                <a:solidFill>
                  <a:srgbClr val="FFFF00"/>
                </a:solidFill>
              </a:rPr>
              <a:t>largest</a:t>
            </a:r>
            <a:r>
              <a:rPr lang="ja-JP" altLang="en-US" b="1" dirty="0">
                <a:solidFill>
                  <a:srgbClr val="FFFF00"/>
                </a:solidFill>
              </a:rPr>
              <a:t> </a:t>
            </a:r>
            <a:r>
              <a:rPr lang="en-US" altLang="ja-JP" b="1" dirty="0">
                <a:solidFill>
                  <a:srgbClr val="FFFF00"/>
                </a:solidFill>
              </a:rPr>
              <a:t>collider</a:t>
            </a:r>
            <a:r>
              <a:rPr lang="ja-JP" altLang="en-US" b="1" dirty="0">
                <a:solidFill>
                  <a:srgbClr val="FFFF00"/>
                </a:solidFill>
              </a:rPr>
              <a:t> </a:t>
            </a:r>
            <a:r>
              <a:rPr lang="en-US" altLang="ja-JP" b="1" dirty="0">
                <a:solidFill>
                  <a:srgbClr val="FFFF00"/>
                </a:solidFill>
              </a:rPr>
              <a:t>in</a:t>
            </a:r>
            <a:r>
              <a:rPr lang="ja-JP" altLang="en-US" b="1" dirty="0">
                <a:solidFill>
                  <a:srgbClr val="FFFF00"/>
                </a:solidFill>
              </a:rPr>
              <a:t> </a:t>
            </a:r>
            <a:r>
              <a:rPr lang="en-US" altLang="ja-JP" b="1" dirty="0">
                <a:solidFill>
                  <a:srgbClr val="FFFF00"/>
                </a:solidFill>
              </a:rPr>
              <a:t>the</a:t>
            </a:r>
            <a:r>
              <a:rPr lang="ja-JP" altLang="en-US" b="1" dirty="0">
                <a:solidFill>
                  <a:srgbClr val="FFFF00"/>
                </a:solidFill>
              </a:rPr>
              <a:t> </a:t>
            </a:r>
            <a:r>
              <a:rPr lang="en-US" altLang="ja-JP" b="1" dirty="0">
                <a:solidFill>
                  <a:srgbClr val="FFFF00"/>
                </a:solidFill>
              </a:rPr>
              <a:t>world</a:t>
            </a:r>
          </a:p>
          <a:p>
            <a:r>
              <a:rPr lang="en-US" altLang="ja-JP" b="1" dirty="0">
                <a:solidFill>
                  <a:srgbClr val="FFFF00"/>
                </a:solidFill>
              </a:rPr>
              <a:t>2012</a:t>
            </a:r>
            <a:r>
              <a:rPr lang="ja-JP" altLang="en-US" b="1" dirty="0">
                <a:solidFill>
                  <a:srgbClr val="FFFF00"/>
                </a:solidFill>
              </a:rPr>
              <a:t>　</a:t>
            </a:r>
            <a:r>
              <a:rPr lang="en-US" altLang="ja-JP" b="1" dirty="0">
                <a:solidFill>
                  <a:srgbClr val="FFFF00"/>
                </a:solidFill>
              </a:rPr>
              <a:t>Discover Higgs boson</a:t>
            </a:r>
          </a:p>
          <a:p>
            <a:r>
              <a:rPr lang="en-US" altLang="ja-JP" b="1" dirty="0">
                <a:solidFill>
                  <a:srgbClr val="FFFF00"/>
                </a:solidFill>
                <a:sym typeface="Wingdings" panose="05000000000000000000" pitchFamily="2" charset="2"/>
              </a:rPr>
              <a:t> 2013 Nobel prize</a:t>
            </a:r>
            <a:endParaRPr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00856" y="5264040"/>
            <a:ext cx="2451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FF00"/>
                </a:solidFill>
              </a:rPr>
              <a:t>KEKB studies CPV of B mesons</a:t>
            </a:r>
          </a:p>
          <a:p>
            <a:r>
              <a:rPr lang="en-US" altLang="ja-JP" b="1" dirty="0">
                <a:solidFill>
                  <a:srgbClr val="FFFF00"/>
                </a:solidFill>
              </a:rPr>
              <a:t>Confirm</a:t>
            </a:r>
            <a:r>
              <a:rPr lang="ja-JP" altLang="en-US" b="1" dirty="0">
                <a:solidFill>
                  <a:srgbClr val="FFFF00"/>
                </a:solidFill>
              </a:rPr>
              <a:t> </a:t>
            </a:r>
            <a:r>
              <a:rPr lang="en-US" altLang="ja-JP" b="1" dirty="0">
                <a:solidFill>
                  <a:srgbClr val="FFFF00"/>
                </a:solidFill>
              </a:rPr>
              <a:t>CKM</a:t>
            </a:r>
            <a:r>
              <a:rPr lang="ja-JP" altLang="en-US" b="1" dirty="0">
                <a:solidFill>
                  <a:srgbClr val="FFFF00"/>
                </a:solidFill>
              </a:rPr>
              <a:t> </a:t>
            </a:r>
            <a:r>
              <a:rPr lang="en-US" altLang="ja-JP" b="1" dirty="0">
                <a:solidFill>
                  <a:srgbClr val="FFFF00"/>
                </a:solidFill>
              </a:rPr>
              <a:t>model</a:t>
            </a:r>
          </a:p>
          <a:p>
            <a:r>
              <a:rPr lang="en-US" altLang="ja-JP" b="1" dirty="0">
                <a:solidFill>
                  <a:srgbClr val="FFFF00"/>
                </a:solidFill>
                <a:sym typeface="Wingdings" panose="05000000000000000000" pitchFamily="2" charset="2"/>
              </a:rPr>
              <a:t> 2008 Noble prize</a:t>
            </a:r>
            <a:endParaRPr lang="en-US" altLang="ja-JP" b="1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00856" y="3673388"/>
            <a:ext cx="2379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FF00"/>
                </a:solidFill>
              </a:rPr>
              <a:t>RHIC</a:t>
            </a:r>
            <a:r>
              <a:rPr lang="ja-JP" altLang="en-US" b="1" dirty="0">
                <a:solidFill>
                  <a:srgbClr val="FFFF00"/>
                </a:solidFill>
              </a:rPr>
              <a:t> </a:t>
            </a:r>
            <a:r>
              <a:rPr lang="en-US" altLang="ja-JP" b="1" dirty="0">
                <a:solidFill>
                  <a:srgbClr val="FFFF00"/>
                </a:solidFill>
              </a:rPr>
              <a:t>discovered</a:t>
            </a:r>
            <a:r>
              <a:rPr lang="ja-JP" altLang="en-US" b="1" dirty="0">
                <a:solidFill>
                  <a:srgbClr val="FFFF00"/>
                </a:solidFill>
              </a:rPr>
              <a:t> </a:t>
            </a:r>
            <a:r>
              <a:rPr lang="en-US" altLang="ja-JP" b="1" dirty="0">
                <a:solidFill>
                  <a:srgbClr val="FFFF00"/>
                </a:solidFill>
              </a:rPr>
              <a:t>quark gluon</a:t>
            </a:r>
            <a:r>
              <a:rPr lang="ja-JP" altLang="en-US" b="1" dirty="0">
                <a:solidFill>
                  <a:srgbClr val="FFFF00"/>
                </a:solidFill>
              </a:rPr>
              <a:t> </a:t>
            </a:r>
            <a:r>
              <a:rPr lang="en-US" altLang="ja-JP" b="1" dirty="0">
                <a:solidFill>
                  <a:srgbClr val="FFFF00"/>
                </a:solidFill>
              </a:rPr>
              <a:t>plasma</a:t>
            </a:r>
            <a:endParaRPr lang="ja-JP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88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688"/>
            <a:ext cx="9144000" cy="600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Oval 3"/>
          <p:cNvSpPr>
            <a:spLocks noChangeArrowheads="1"/>
          </p:cNvSpPr>
          <p:nvPr/>
        </p:nvSpPr>
        <p:spPr bwMode="auto">
          <a:xfrm>
            <a:off x="914400" y="1182688"/>
            <a:ext cx="7924800" cy="1676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</a:endParaRPr>
          </a:p>
        </p:txBody>
      </p:sp>
      <p:sp>
        <p:nvSpPr>
          <p:cNvPr id="8196" name="Oval 4"/>
          <p:cNvSpPr>
            <a:spLocks noChangeArrowheads="1"/>
          </p:cNvSpPr>
          <p:nvPr/>
        </p:nvSpPr>
        <p:spPr bwMode="auto">
          <a:xfrm>
            <a:off x="914400" y="1214438"/>
            <a:ext cx="7924800" cy="1676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</a:endParaRP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 flipH="1">
            <a:off x="3200400" y="3087688"/>
            <a:ext cx="304800" cy="457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3200400" y="3544888"/>
            <a:ext cx="76200" cy="533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199" name="Arc 7"/>
          <p:cNvSpPr>
            <a:spLocks/>
          </p:cNvSpPr>
          <p:nvPr/>
        </p:nvSpPr>
        <p:spPr bwMode="auto">
          <a:xfrm>
            <a:off x="3200400" y="2782888"/>
            <a:ext cx="304800" cy="304800"/>
          </a:xfrm>
          <a:custGeom>
            <a:avLst/>
            <a:gdLst>
              <a:gd name="T0" fmla="*/ 0 w 21600"/>
              <a:gd name="T1" fmla="*/ 0 h 25397"/>
              <a:gd name="T2" fmla="*/ 2147483647 w 21600"/>
              <a:gd name="T3" fmla="*/ 2147483647 h 25397"/>
              <a:gd name="T4" fmla="*/ 0 w 21600"/>
              <a:gd name="T5" fmla="*/ 2147483647 h 25397"/>
              <a:gd name="T6" fmla="*/ 0 60000 65536"/>
              <a:gd name="T7" fmla="*/ 0 60000 65536"/>
              <a:gd name="T8" fmla="*/ 0 60000 65536"/>
              <a:gd name="T9" fmla="*/ 0 w 21600"/>
              <a:gd name="T10" fmla="*/ 0 h 25397"/>
              <a:gd name="T11" fmla="*/ 21600 w 21600"/>
              <a:gd name="T12" fmla="*/ 25397 h 25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397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</a:path>
              <a:path w="21600" h="25397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00" name="Freeform 8"/>
          <p:cNvSpPr>
            <a:spLocks/>
          </p:cNvSpPr>
          <p:nvPr/>
        </p:nvSpPr>
        <p:spPr bwMode="auto">
          <a:xfrm>
            <a:off x="3505200" y="2870200"/>
            <a:ext cx="539750" cy="2286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24" y="108"/>
                  <a:pt x="48" y="72"/>
                  <a:pt x="96" y="48"/>
                </a:cubicBezTo>
                <a:cubicBezTo>
                  <a:pt x="144" y="24"/>
                  <a:pt x="256" y="8"/>
                  <a:pt x="288" y="0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rot="20365824" flipH="1">
            <a:off x="1274763" y="3884613"/>
            <a:ext cx="233362" cy="1333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152400" y="3505200"/>
            <a:ext cx="6858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03" name="Line 12"/>
          <p:cNvSpPr>
            <a:spLocks noChangeShapeType="1"/>
          </p:cNvSpPr>
          <p:nvPr/>
        </p:nvSpPr>
        <p:spPr bwMode="auto">
          <a:xfrm>
            <a:off x="1066800" y="3773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04" name="Line 17"/>
          <p:cNvSpPr>
            <a:spLocks noChangeShapeType="1"/>
          </p:cNvSpPr>
          <p:nvPr/>
        </p:nvSpPr>
        <p:spPr bwMode="auto">
          <a:xfrm rot="344547">
            <a:off x="1031875" y="3825875"/>
            <a:ext cx="26988" cy="344488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05" name="Line 18"/>
          <p:cNvSpPr>
            <a:spLocks noChangeShapeType="1"/>
          </p:cNvSpPr>
          <p:nvPr/>
        </p:nvSpPr>
        <p:spPr bwMode="auto">
          <a:xfrm>
            <a:off x="1041400" y="4168775"/>
            <a:ext cx="101600" cy="13811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06" name="Line 19"/>
          <p:cNvSpPr>
            <a:spLocks noChangeShapeType="1"/>
          </p:cNvSpPr>
          <p:nvPr/>
        </p:nvSpPr>
        <p:spPr bwMode="auto">
          <a:xfrm>
            <a:off x="1143000" y="4306888"/>
            <a:ext cx="1066800" cy="7620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07" name="Line 20"/>
          <p:cNvSpPr>
            <a:spLocks noChangeShapeType="1"/>
          </p:cNvSpPr>
          <p:nvPr/>
        </p:nvSpPr>
        <p:spPr bwMode="auto">
          <a:xfrm>
            <a:off x="2209800" y="5068888"/>
            <a:ext cx="3048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08" name="Line 21"/>
          <p:cNvSpPr>
            <a:spLocks noChangeShapeType="1"/>
          </p:cNvSpPr>
          <p:nvPr/>
        </p:nvSpPr>
        <p:spPr bwMode="auto">
          <a:xfrm>
            <a:off x="2514600" y="5221288"/>
            <a:ext cx="32004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09" name="Line 22"/>
          <p:cNvSpPr>
            <a:spLocks noChangeShapeType="1"/>
          </p:cNvSpPr>
          <p:nvPr/>
        </p:nvSpPr>
        <p:spPr bwMode="auto">
          <a:xfrm flipH="1">
            <a:off x="5638800" y="5373688"/>
            <a:ext cx="76200" cy="109537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10" name="Rectangle 23"/>
          <p:cNvSpPr>
            <a:spLocks noChangeArrowheads="1"/>
          </p:cNvSpPr>
          <p:nvPr/>
        </p:nvSpPr>
        <p:spPr bwMode="auto">
          <a:xfrm rot="183840">
            <a:off x="4572000" y="5373688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</a:endParaRPr>
          </a:p>
        </p:txBody>
      </p:sp>
      <p:sp>
        <p:nvSpPr>
          <p:cNvPr id="8211" name="Rectangle 24"/>
          <p:cNvSpPr>
            <a:spLocks noChangeArrowheads="1"/>
          </p:cNvSpPr>
          <p:nvPr/>
        </p:nvSpPr>
        <p:spPr bwMode="auto">
          <a:xfrm rot="183840">
            <a:off x="5105400" y="5410200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</a:endParaRPr>
          </a:p>
        </p:txBody>
      </p:sp>
      <p:sp>
        <p:nvSpPr>
          <p:cNvPr id="8212" name="Line 25"/>
          <p:cNvSpPr>
            <a:spLocks noChangeShapeType="1"/>
          </p:cNvSpPr>
          <p:nvPr/>
        </p:nvSpPr>
        <p:spPr bwMode="auto">
          <a:xfrm rot="216884" flipH="1">
            <a:off x="5410200" y="5465763"/>
            <a:ext cx="25558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13" name="Line 26"/>
          <p:cNvSpPr>
            <a:spLocks noChangeShapeType="1"/>
          </p:cNvSpPr>
          <p:nvPr/>
        </p:nvSpPr>
        <p:spPr bwMode="auto">
          <a:xfrm rot="216884" flipH="1">
            <a:off x="4876800" y="5419725"/>
            <a:ext cx="152400" cy="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14" name="Line 27"/>
          <p:cNvSpPr>
            <a:spLocks noChangeShapeType="1"/>
          </p:cNvSpPr>
          <p:nvPr/>
        </p:nvSpPr>
        <p:spPr bwMode="auto">
          <a:xfrm rot="216884" flipH="1">
            <a:off x="5030788" y="53705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15" name="Line 28"/>
          <p:cNvSpPr>
            <a:spLocks noChangeShapeType="1"/>
          </p:cNvSpPr>
          <p:nvPr/>
        </p:nvSpPr>
        <p:spPr bwMode="auto">
          <a:xfrm rot="274163" flipH="1">
            <a:off x="5105400" y="5378450"/>
            <a:ext cx="381000" cy="9525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16" name="Line 29"/>
          <p:cNvSpPr>
            <a:spLocks noChangeShapeType="1"/>
          </p:cNvSpPr>
          <p:nvPr/>
        </p:nvSpPr>
        <p:spPr bwMode="auto">
          <a:xfrm rot="216884" flipH="1" flipV="1">
            <a:off x="5480050" y="53832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17" name="Text Box 45"/>
          <p:cNvSpPr txBox="1">
            <a:spLocks noChangeArrowheads="1"/>
          </p:cNvSpPr>
          <p:nvPr/>
        </p:nvSpPr>
        <p:spPr bwMode="auto">
          <a:xfrm>
            <a:off x="4191000" y="1676400"/>
            <a:ext cx="1112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>
                <a:solidFill>
                  <a:srgbClr val="FFFFFF"/>
                </a:solidFill>
                <a:ea typeface="ＭＳ Ｐゴシック" charset="-128"/>
              </a:rPr>
              <a:t>RHIC</a:t>
            </a:r>
          </a:p>
        </p:txBody>
      </p:sp>
      <p:sp>
        <p:nvSpPr>
          <p:cNvPr id="8218" name="Text Box 47"/>
          <p:cNvSpPr txBox="1">
            <a:spLocks noChangeArrowheads="1"/>
          </p:cNvSpPr>
          <p:nvPr/>
        </p:nvSpPr>
        <p:spPr bwMode="auto">
          <a:xfrm>
            <a:off x="-52388" y="3175000"/>
            <a:ext cx="75882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>
                <a:solidFill>
                  <a:srgbClr val="FFFFFF"/>
                </a:solidFill>
                <a:ea typeface="ＭＳ Ｐゴシック" charset="-128"/>
              </a:rPr>
              <a:t>LINAC</a:t>
            </a:r>
          </a:p>
        </p:txBody>
      </p:sp>
      <p:sp>
        <p:nvSpPr>
          <p:cNvPr id="8219" name="Text Box 48"/>
          <p:cNvSpPr txBox="1">
            <a:spLocks noChangeArrowheads="1"/>
          </p:cNvSpPr>
          <p:nvPr/>
        </p:nvSpPr>
        <p:spPr bwMode="auto">
          <a:xfrm>
            <a:off x="971550" y="3476625"/>
            <a:ext cx="768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>
                <a:solidFill>
                  <a:srgbClr val="FFFFFF"/>
                </a:solidFill>
                <a:ea typeface="ＭＳ Ｐゴシック" charset="-128"/>
              </a:rPr>
              <a:t>Booster</a:t>
            </a:r>
          </a:p>
        </p:txBody>
      </p:sp>
      <p:sp>
        <p:nvSpPr>
          <p:cNvPr id="8220" name="Text Box 49"/>
          <p:cNvSpPr txBox="1">
            <a:spLocks noChangeArrowheads="1"/>
          </p:cNvSpPr>
          <p:nvPr/>
        </p:nvSpPr>
        <p:spPr bwMode="auto">
          <a:xfrm>
            <a:off x="1936750" y="38862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FFFFFF"/>
                </a:solidFill>
                <a:ea typeface="ＭＳ Ｐゴシック" charset="-128"/>
              </a:rPr>
              <a:t>AGS</a:t>
            </a:r>
          </a:p>
        </p:txBody>
      </p:sp>
      <p:sp>
        <p:nvSpPr>
          <p:cNvPr id="8221" name="Text Box 50"/>
          <p:cNvSpPr txBox="1">
            <a:spLocks noChangeArrowheads="1"/>
          </p:cNvSpPr>
          <p:nvPr/>
        </p:nvSpPr>
        <p:spPr bwMode="auto">
          <a:xfrm>
            <a:off x="4600575" y="5068888"/>
            <a:ext cx="885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>
                <a:solidFill>
                  <a:srgbClr val="FFFFFF"/>
                </a:solidFill>
                <a:ea typeface="ＭＳ Ｐゴシック" charset="-128"/>
              </a:rPr>
              <a:t>Tandems</a:t>
            </a:r>
          </a:p>
        </p:txBody>
      </p:sp>
      <p:sp>
        <p:nvSpPr>
          <p:cNvPr id="8222" name="Rectangle 51"/>
          <p:cNvSpPr>
            <a:spLocks noChangeArrowheads="1"/>
          </p:cNvSpPr>
          <p:nvPr/>
        </p:nvSpPr>
        <p:spPr bwMode="auto">
          <a:xfrm rot="219660">
            <a:off x="3581400" y="278288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</a:endParaRPr>
          </a:p>
        </p:txBody>
      </p:sp>
      <p:sp>
        <p:nvSpPr>
          <p:cNvPr id="8223" name="Rectangle 52"/>
          <p:cNvSpPr>
            <a:spLocks noChangeArrowheads="1"/>
          </p:cNvSpPr>
          <p:nvPr/>
        </p:nvSpPr>
        <p:spPr bwMode="auto">
          <a:xfrm rot="3112852">
            <a:off x="900113" y="2151062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</a:endParaRPr>
          </a:p>
        </p:txBody>
      </p:sp>
      <p:sp>
        <p:nvSpPr>
          <p:cNvPr id="8224" name="Rectangle 54"/>
          <p:cNvSpPr>
            <a:spLocks noChangeArrowheads="1"/>
          </p:cNvSpPr>
          <p:nvPr/>
        </p:nvSpPr>
        <p:spPr bwMode="auto">
          <a:xfrm rot="1180436">
            <a:off x="8226425" y="15700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</a:endParaRPr>
          </a:p>
        </p:txBody>
      </p:sp>
      <p:sp>
        <p:nvSpPr>
          <p:cNvPr id="8225" name="Text Box 57"/>
          <p:cNvSpPr txBox="1">
            <a:spLocks noChangeArrowheads="1"/>
          </p:cNvSpPr>
          <p:nvPr/>
        </p:nvSpPr>
        <p:spPr bwMode="auto">
          <a:xfrm>
            <a:off x="3810000" y="2906713"/>
            <a:ext cx="814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FFFFFF"/>
                </a:solidFill>
                <a:ea typeface="ＭＳ Ｐゴシック" charset="-128"/>
              </a:rPr>
              <a:t>STAR</a:t>
            </a:r>
          </a:p>
        </p:txBody>
      </p:sp>
      <p:sp>
        <p:nvSpPr>
          <p:cNvPr id="8226" name="Text Box 58"/>
          <p:cNvSpPr txBox="1">
            <a:spLocks noChangeArrowheads="1"/>
          </p:cNvSpPr>
          <p:nvPr/>
        </p:nvSpPr>
        <p:spPr bwMode="auto">
          <a:xfrm>
            <a:off x="152400" y="2325688"/>
            <a:ext cx="1104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FFFFFF"/>
                </a:solidFill>
                <a:ea typeface="ＭＳ Ｐゴシック" charset="-128"/>
              </a:rPr>
              <a:t>PHENIX</a:t>
            </a:r>
          </a:p>
        </p:txBody>
      </p:sp>
      <p:sp>
        <p:nvSpPr>
          <p:cNvPr id="8227" name="Line 66"/>
          <p:cNvSpPr>
            <a:spLocks noChangeShapeType="1"/>
          </p:cNvSpPr>
          <p:nvPr/>
        </p:nvSpPr>
        <p:spPr bwMode="auto">
          <a:xfrm>
            <a:off x="762000" y="3894138"/>
            <a:ext cx="153988" cy="6826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28" name="Oval 68"/>
          <p:cNvSpPr>
            <a:spLocks noChangeArrowheads="1"/>
          </p:cNvSpPr>
          <p:nvPr/>
        </p:nvSpPr>
        <p:spPr bwMode="auto">
          <a:xfrm>
            <a:off x="1295400" y="3746500"/>
            <a:ext cx="1981200" cy="7588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</a:endParaRPr>
          </a:p>
        </p:txBody>
      </p:sp>
      <p:sp>
        <p:nvSpPr>
          <p:cNvPr id="8229" name="Freeform 69"/>
          <p:cNvSpPr>
            <a:spLocks/>
          </p:cNvSpPr>
          <p:nvPr/>
        </p:nvSpPr>
        <p:spPr bwMode="auto">
          <a:xfrm>
            <a:off x="609600" y="3810000"/>
            <a:ext cx="246063" cy="107950"/>
          </a:xfrm>
          <a:custGeom>
            <a:avLst/>
            <a:gdLst>
              <a:gd name="T0" fmla="*/ 0 w 126"/>
              <a:gd name="T1" fmla="*/ 2147483647 h 67"/>
              <a:gd name="T2" fmla="*/ 2147483647 w 126"/>
              <a:gd name="T3" fmla="*/ 2147483647 h 67"/>
              <a:gd name="T4" fmla="*/ 2147483647 w 126"/>
              <a:gd name="T5" fmla="*/ 2147483647 h 67"/>
              <a:gd name="T6" fmla="*/ 2147483647 w 126"/>
              <a:gd name="T7" fmla="*/ 0 h 67"/>
              <a:gd name="T8" fmla="*/ 0 w 126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67"/>
              <a:gd name="T17" fmla="*/ 126 w 12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67">
                <a:moveTo>
                  <a:pt x="0" y="24"/>
                </a:moveTo>
                <a:lnTo>
                  <a:pt x="93" y="67"/>
                </a:lnTo>
                <a:lnTo>
                  <a:pt x="126" y="45"/>
                </a:lnTo>
                <a:lnTo>
                  <a:pt x="33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230" name="Text Box 70"/>
          <p:cNvSpPr txBox="1">
            <a:spLocks noChangeArrowheads="1"/>
          </p:cNvSpPr>
          <p:nvPr/>
        </p:nvSpPr>
        <p:spPr bwMode="auto">
          <a:xfrm>
            <a:off x="0" y="3733800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>
                <a:solidFill>
                  <a:srgbClr val="FFFFFF"/>
                </a:solidFill>
                <a:ea typeface="ＭＳ Ｐゴシック" charset="-128"/>
              </a:rPr>
              <a:t>EBIS</a:t>
            </a:r>
          </a:p>
        </p:txBody>
      </p:sp>
      <p:sp>
        <p:nvSpPr>
          <p:cNvPr id="8231" name="Rectangle 55"/>
          <p:cNvSpPr>
            <a:spLocks noChangeArrowheads="1"/>
          </p:cNvSpPr>
          <p:nvPr/>
        </p:nvSpPr>
        <p:spPr bwMode="auto">
          <a:xfrm rot="181585">
            <a:off x="5627688" y="11668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</a:endParaRPr>
          </a:p>
        </p:txBody>
      </p:sp>
      <p:sp>
        <p:nvSpPr>
          <p:cNvPr id="8232" name="Rectangle 56"/>
          <p:cNvSpPr>
            <a:spLocks noChangeArrowheads="1"/>
          </p:cNvSpPr>
          <p:nvPr/>
        </p:nvSpPr>
        <p:spPr bwMode="auto">
          <a:xfrm rot="-581619">
            <a:off x="2498725" y="13033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</a:endParaRPr>
          </a:p>
        </p:txBody>
      </p:sp>
      <p:sp>
        <p:nvSpPr>
          <p:cNvPr id="8233" name="Rectangle 53"/>
          <p:cNvSpPr>
            <a:spLocks noChangeArrowheads="1"/>
          </p:cNvSpPr>
          <p:nvPr/>
        </p:nvSpPr>
        <p:spPr bwMode="auto">
          <a:xfrm rot="-771096">
            <a:off x="7829550" y="25257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</a:endParaRPr>
          </a:p>
        </p:txBody>
      </p:sp>
      <p:sp>
        <p:nvSpPr>
          <p:cNvPr id="8234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3200" dirty="0">
                <a:solidFill>
                  <a:srgbClr val="FFFF00"/>
                </a:solidFill>
                <a:ea typeface="ＭＳ Ｐゴシック" charset="-128"/>
              </a:rPr>
              <a:t>Relativistic Heavy Ion Collider (RHIC)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en-US" altLang="ja-JP" sz="1600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5181600" y="5410200"/>
            <a:ext cx="87313" cy="8731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5181600" y="5410200"/>
            <a:ext cx="87313" cy="87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3429000" y="3048000"/>
            <a:ext cx="87313" cy="8731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3429000" y="3048000"/>
            <a:ext cx="92075" cy="920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505200" y="2743200"/>
            <a:ext cx="92075" cy="9207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505200" y="2743200"/>
            <a:ext cx="214313" cy="13335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29000" y="3048000"/>
            <a:ext cx="138113" cy="13335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3581400" y="2743200"/>
            <a:ext cx="92075" cy="920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581400" y="2743200"/>
            <a:ext cx="152400" cy="15240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5638800" y="16764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1800" b="1" dirty="0">
                <a:solidFill>
                  <a:srgbClr val="FFFFFF"/>
                </a:solidFill>
                <a:ea typeface="ＭＳ Ｐゴシック" charset="-128"/>
              </a:rPr>
              <a:t>入射</a:t>
            </a:r>
            <a:endParaRPr kumimoji="0" lang="en-US" altLang="ja-JP" sz="1800" b="1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5610712" y="1651000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1800" b="1" dirty="0">
                <a:solidFill>
                  <a:srgbClr val="FFFFFF"/>
                </a:solidFill>
                <a:ea typeface="ＭＳ Ｐゴシック" charset="-128"/>
              </a:rPr>
              <a:t>加速</a:t>
            </a:r>
            <a:endParaRPr kumimoji="0" lang="en-US" altLang="ja-JP" sz="1800" b="1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658067" y="1671101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1800" b="1" dirty="0">
                <a:solidFill>
                  <a:srgbClr val="FFFFFF"/>
                </a:solidFill>
                <a:ea typeface="ＭＳ Ｐゴシック" charset="-128"/>
              </a:rPr>
              <a:t>衝突</a:t>
            </a:r>
            <a:endParaRPr kumimoji="0" lang="en-US" altLang="ja-JP" sz="1800" b="1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152400" y="3505200"/>
            <a:ext cx="76200" cy="762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60" name="Straight Connector 59"/>
          <p:cNvCxnSpPr>
            <a:stCxn id="8255" idx="2"/>
            <a:endCxn id="8227" idx="1"/>
          </p:cNvCxnSpPr>
          <p:nvPr/>
        </p:nvCxnSpPr>
        <p:spPr>
          <a:xfrm flipH="1">
            <a:off x="915988" y="3817938"/>
            <a:ext cx="128587" cy="144462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endCxn id="8255" idx="1"/>
          </p:cNvCxnSpPr>
          <p:nvPr/>
        </p:nvCxnSpPr>
        <p:spPr>
          <a:xfrm flipV="1">
            <a:off x="838200" y="3757613"/>
            <a:ext cx="276225" cy="635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55" name="Oval 67"/>
          <p:cNvSpPr>
            <a:spLocks noChangeArrowheads="1"/>
          </p:cNvSpPr>
          <p:nvPr/>
        </p:nvSpPr>
        <p:spPr bwMode="auto">
          <a:xfrm>
            <a:off x="1044575" y="3733800"/>
            <a:ext cx="473075" cy="166688"/>
          </a:xfrm>
          <a:prstGeom prst="ellips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4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4618 0.00255 L 0.05434 -0.01203 L -0.2967 -0.03426 L -0.32812 -0.05648 L -0.44601 -0.16759 L -0.45625 -0.18819 L -0.45573 -0.23426 L -0.45312 -0.24722 L -0.44791 -0.24977 L -0.44166 -0.25231 L -0.43194 -0.25231 L -0.42239 -0.25301 L -0.41076 -0.24722 L -0.40434 -0.24189 L -0.40625 -0.23518 L -0.41528 -0.23171 L -0.4243 -0.23009 L -0.43385 -0.22916 L -0.4441 -0.22824 L -0.44791 -0.23264 L -0.45243 -0.23518 L -0.45573 -0.24189 L -0.45052 -0.24791 L -0.44357 -0.25231 L -0.43125 -0.25301 L -0.42361 -0.25301 L -0.41337 -0.25139 L -0.40764 -0.24722 L -0.40434 -0.2412 L -0.41146 -0.22824 L -0.41788 -0.21713 L -0.425 -0.20694 L -0.42882 -0.1949 L -0.42812 -0.18634 L -0.42048 -0.17523 L -0.40955 -0.16342 L -0.3967 -0.15555 L -0.38003 -0.14884 L -0.35694 -0.14282 L -0.33073 -0.13773 L -0.29357 -0.14027 L -0.27882 -0.14282 L -0.26337 -0.14722 L -0.24496 -0.15486 L -0.22934 -0.1625 L -0.22101 -0.17268 L -0.21458 -0.18055 L -0.21076 -0.19236 L -0.21267 -0.20439 L -0.22291 -0.2206 L -0.24288 -0.23264 L -0.25903 -0.24027 L -0.27239 -0.24444 L -0.2967 -0.24977 L -0.30833 -0.24884 L -0.33125 -0.24977 L -0.35312 -0.24791 L -0.3691 -0.24375 L -0.38194 -0.24027 L -0.39288 -0.23426 L -0.40625 -0.22754 L -0.41215 -0.22222 L -0.42048 -0.21458 L -0.42621 -0.20439 L -0.42812 -0.19074 L -0.4243 -0.17963 L -0.41528 -0.16504 L -0.40243 -0.15648 L -0.38958 -0.15046 L -0.37361 -0.14537 L -0.35764 -0.1412 L -0.34219 -0.1412 L -0.3191 -0.13865 L -0.29288 -0.14027 L -0.2743 -0.14282 L -0.25382 -0.14884 L -0.23333 -0.15902 L -0.22048 -0.17199 L -0.21267 -0.18472 L -0.21146 -0.19838 L -0.21215 -0.21041 L -0.22048 -0.27963 L -0.18646 -0.34444 " pathEditMode="fixed" ptsTypes="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4.44444E-6 L -0.00122 -0.03472 L -0.01788 -0.04583 L -0.06424 -0.04953 L -0.11788 -0.05925 L -0.17535 -0.07662 L -0.20782 -0.08888 L -0.23837 -0.10625 L -0.26424 -0.12592 L -0.27448 -0.14814 L -0.26893 -0.18032 L -0.23837 -0.20625 L -0.179 -0.23101 L -0.12066 -0.24953 L -0.05677 -0.26064 L 0.00052 -0.27037 L 0.05156 -0.27407 L 0.10156 -0.27546 L 0.18212 -0.27662 L 0.27934 -0.27291 L 0.36823 -0.26435 L 0.42656 -0.25324 L 0.49965 -0.23101 L 0.54878 -0.21111 L 0.55885 -0.20254 L 0.56996 -0.19259 L 0.58489 -0.17407 L 0.59218 -0.15694 L 0.58854 -0.13842 L 0.57274 -0.11736 L 0.546 -0.1 L 0.50521 -0.08287 L 0.46996 -0.07037 L 0.43854 -0.0618 L 0.35989 -0.04699 L 0.31441 -0.04074 L 0.27743 -0.03842 L 0.20781 -0.03217 L 0.14045 -0.03472 L 0.0533 -0.03588 L -0.01424 -0.04213 L -0.09948 -0.0581 L -0.17344 -0.07546 L -0.20782 -0.08888 L -0.25035 -0.11481 L -0.27448 -0.14328 L -0.27344 -0.17291 L -0.23282 -0.20995 L -0.16233 -0.24213 L -0.05035 -0.26435 L 0.04774 -0.27407 L 0.12465 -0.27916 L 0.19132 -0.27777 L 0.24774 -0.27777 L 0.31441 -0.27037 L 0.36996 -0.2618 L 0.43663 -0.24814 L 0.50434 -0.23101 L 0.55243 -0.20879 L 0.58941 -0.16921 L 0.58663 -0.13333 L 0.55712 -0.1074 L 0.46267 -0.06921 L 0.371 -0.04699 L 0.28489 -0.03703 L 0.20607 -0.03333 L 0.16545 -0.03472 L 0.11163 -0.03217 L 0.08212 -0.03333 L 0.04496 -0.03588 L 0.02378 -0.03703 " pathEditMode="fixed" ptsTypes="AAAAAAAAAAAAAAAAAAAAAAAAAAAAAAAAAAAAAAAAAAAAAAAAAAAAAAAAAAAAAAAAAAAAAAA">
                                      <p:cBhvr>
                                        <p:cTn id="9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4618 0.00255 L 0.05434 -0.01203 L -0.2967 -0.03426 L -0.32812 -0.05648 L -0.44601 -0.16759 L -0.45625 -0.18819 L -0.45573 -0.23426 L -0.45312 -0.24722 L -0.44791 -0.24977 L -0.44166 -0.25231 L -0.43194 -0.25231 L -0.42239 -0.25301 L -0.41076 -0.24722 L -0.40434 -0.24189 L -0.40625 -0.23518 L -0.41528 -0.23171 L -0.4243 -0.23009 L -0.43385 -0.22916 L -0.4441 -0.22824 L -0.44791 -0.23264 L -0.45243 -0.23518 L -0.45573 -0.24189 L -0.45052 -0.24791 L -0.44357 -0.25231 L -0.43125 -0.25301 L -0.42361 -0.25301 L -0.41337 -0.25139 L -0.40764 -0.24722 L -0.40434 -0.2412 L -0.41146 -0.22824 L -0.41788 -0.21713 L -0.425 -0.20694 L -0.42882 -0.1949 L -0.42812 -0.18634 L -0.42048 -0.17523 L -0.40955 -0.16342 L -0.3967 -0.15555 L -0.38003 -0.14884 L -0.35694 -0.14282 L -0.33073 -0.13773 L -0.29357 -0.14027 L -0.27882 -0.14282 L -0.26337 -0.14722 L -0.24496 -0.15486 L -0.22934 -0.1625 L -0.22101 -0.17268 L -0.21458 -0.18055 L -0.21076 -0.19236 L -0.21267 -0.20439 L -0.22291 -0.2206 L -0.24288 -0.23264 L -0.25903 -0.24027 L -0.27239 -0.24444 L -0.2967 -0.24977 L -0.30833 -0.24884 L -0.33125 -0.24977 L -0.35312 -0.24791 L -0.3691 -0.24375 L -0.38194 -0.24027 L -0.39288 -0.23426 L -0.40625 -0.22754 L -0.41215 -0.22222 L -0.42048 -0.21458 L -0.42621 -0.20439 L -0.42812 -0.19074 L -0.4243 -0.17963 L -0.41528 -0.16504 L -0.40243 -0.15648 L -0.38958 -0.15046 L -0.37361 -0.14537 L -0.35764 -0.1412 L -0.34219 -0.1412 L -0.3191 -0.13865 L -0.29288 -0.14027 L -0.2743 -0.14282 L -0.25382 -0.14884 L -0.23333 -0.15902 L -0.22048 -0.17199 L -0.21267 -0.18472 L -0.21146 -0.19838 L -0.21215 -0.21041 L -0.22048 -0.27963 L -0.18646 -0.34444 " pathEditMode="fixed" ptsTypes="AAAAAAAAAAAAAAAAAAAAAAAAAAAAAAAAAAAAAAAAAAAAAAAAAAAAAAAAAAAAAAAAAAAAAAAAAAAAAAAAAAAA">
                                      <p:cBhvr>
                                        <p:cTn id="13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2.96296E-6 L -0.03334 2.96296E-6 L -0.09272 -0.00741 L -0.16303 -0.02847 L -0.21772 -0.04444 L -0.25105 -0.06296 L -0.27692 -0.08403 L -0.28334 -0.10625 L -0.2816 -0.12222 L -0.27414 -0.13704 L -0.25834 -0.14954 L -0.23247 -0.17176 L -0.17501 -0.18889 L -0.13716 -0.20139 L -0.06494 -0.2162 L 0.01476 -0.22731 L 0.10556 -0.23218 L 0.19514 -0.23102 L 0.27309 -0.22847 L 0.31754 -0.22361 L 0.35729 -0.21991 L 0.40365 -0.21111 L 0.49618 -0.18403 L 0.54063 -0.16296 L 0.56476 -0.15069 L 0.58143 -0.12222 L 0.5842 -0.1088 L 0.58229 -0.09769 L 0.56945 -0.07546 L 0.53229 -0.05556 L 0.48889 -0.03472 L 0.41476 -0.01481 L 0.31285 0.0037 L 0.22205 0.00972 L 0.11754 0.00972 L -0.06216 2.96296E-6 L -0.12414 -0.0125 L -0.15747 -0.02477 L -0.18612 -0.03333 L -0.22136 -0.04583 L -0.24827 -0.06065 L -0.26581 -0.07407 L -0.27969 -0.08773 L -0.2816 -0.11481 L -0.26945 -0.14074 L -0.25192 -0.15694 L -0.22969 -0.16806 L -0.19358 -0.18519 L -0.15469 -0.19884 L -0.07414 -0.21481 L -0.04167 -0.22222 L 0.01476 -0.22731 L 0.05 -0.22847 L 0.08143 -0.23218 L 0.13785 -0.23472 L 0.19896 -0.23102 L 0.24254 -0.23102 L 0.27205 -0.22731 L 0.33698 -0.21852 L 0.38976 -0.2125 L 0.42865 -0.20255 L 0.46389 -0.19398 L 0.50365 -0.17917 L 0.51285 -0.17662 L 0.54445 -0.16181 L 0.56754 -0.14583 L 0.5842 -0.1125 L 0.58143 -0.10139 L 0.56841 -0.07778 L 0.51667 -0.04699 L 0.45729 -0.02361 L 0.40643 -0.0125 L 0.36285 -0.00509 L 0.31754 2.96296E-6 L 0.28039 0.00741 L 0.21823 0.00856 L 0.1849 0.01227 L 0.1342 0.01227 L 0.08507 0.01111 L 0.06007 0.00972 L 0.04341 0.00972 L 0.02309 0.00972 L 0.00834 0.0037 " pathEditMode="fixed" ptsTypes="AAAAAAAAAAAAAAAAAAAAAAAAAAA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4444E-6 -7.03704E-6 L 0.01389 -0.01737 L 0.03421 -0.02732 L 0.06007 -0.03218 L 0.09167 -0.03218 L 0.13421 -0.02848 L 0.17778 -0.02848 L 0.23698 -0.03218 L 0.31754 -0.03959 L 0.41667 -0.0544 L 0.48889 -0.07292 L 0.54723 -0.10255 L 0.58056 -0.13843 L 0.58334 -0.16065 L 0.56754 -0.18774 L 0.53785 -0.20741 L 0.46476 -0.23704 L 0.39896 -0.25186 L 0.28056 -0.27038 L 0.18507 -0.27292 L 0.09167 -0.27292 L 0.04167 -0.27038 L -0.02499 -0.26436 L -0.08993 -0.25325 L -0.14635 -0.24075 L -0.20104 -0.22107 L -0.22413 -0.21112 L -0.25659 -0.19399 L -0.27048 -0.17917 L -0.28055 -0.15811 L -0.28055 -0.1507 L -0.27499 -0.12848 L -0.25659 -0.10996 L -0.22135 -0.09144 L -0.17499 -0.07038 L -0.13437 -0.05926 L -0.08333 -0.04954 L -0.05555 -0.04329 L -0.02604 -0.03959 L 0.00278 -0.03589 L 0.02032 -0.03589 L 0.04723 -0.03334 L 0.11667 -0.03102 L 0.17778 -0.02964 L 0.25556 -0.03218 L 0.3231 -0.04075 L 0.3981 -0.0507 L 0.46389 -0.06806 L 0.4981 -0.07663 L 0.53421 -0.0926 L 0.56476 -0.11737 L 0.57952 -0.13218 L 0.58334 -0.15556 L 0.57778 -0.17917 L 0.55452 -0.19769 L 0.51945 -0.21737 L 0.46841 -0.23589 L 0.37674 -0.2544 L 0.26285 -0.27176 L 0.17501 -0.27408 L 0.05556 -0.27292 L -0.01024 -0.26667 L -0.07135 -0.25556 L -0.14722 -0.24214 L -0.19635 -0.22477 L -0.23437 -0.20626 L -0.26024 -0.18774 L -0.27499 -0.17408 L -0.28055 -0.16065 L -0.28159 -0.14815 L -0.26666 -0.11366 L -0.23159 -0.09769 L -0.14913 -0.06297 L -0.09166 -0.0507 L -0.04999 -0.04584 L 0.01667 -0.04075 " pathEditMode="fixed" ptsTypes="AAAAAAAAAAAAAAAAAAAA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5185E-6 L 0.05729 0.00139 L 0.11666 0.00695 L 0.19583 0.00972 L 0.27083 0.00556 L 0.37708 -0.00555 L 0.44583 -0.02361 L 0.53333 -0.05694 L 0.55833 -0.07361 L 0.56562 -0.08194 L 0.57291 -0.09583 L 0.575 -0.11111 L 0.57083 -0.12917 L 0.55937 -0.14583 L 0.53125 -0.16528 L 0.45729 -0.19305 L 0.37083 -0.21667 L 0.28229 -0.22639 L 0.20312 -0.23055 L 0.13229 -0.23472 L 0.02604 -0.22639 L -0.05104 -0.22083 L -0.13542 -0.20417 L -0.18229 -0.19167 L -0.21354 -0.17917 L -0.24167 -0.16667 L -0.275 -0.14305 L -0.2875 -0.12778 L -0.28854 -0.1125 L -0.28021 -0.07917 L -0.24271 -0.05278 L -0.19167 -0.03611 L -0.09688 -0.00555 L -0.04584 1.85185E-6 L 0.08437 0.00695 L 0.21041 0.00833 L 0.31875 0.00139 L 0.42916 -0.01667 L 0.49583 -0.0375 L 0.53958 -0.0625 L 0.57396 -0.09444 L 0.57604 -0.11389 L 0.56771 -0.13611 L 0.54062 -0.15972 L 0.50104 -0.18194 L 0.44166 -0.20139 L 0.38229 -0.2125 L 0.29791 -0.22361 L 0.20833 -0.23194 L 0.13646 -0.23472 L 0.03229 -0.23055 L -0.05 -0.22361 L -0.11667 -0.21111 L -0.17917 -0.19305 L -0.23229 -0.175 L -0.27292 -0.15417 L -0.28438 -0.13333 L -0.2875 -0.11528 L -0.28438 -0.09583 L -0.27396 -0.08194 L -0.24792 -0.06111 L -0.20938 -0.04028 L -0.17709 -0.03055 L -0.14584 -0.02222 L -0.1125 -0.01111 L -0.08334 -0.00417 L 4.72222E-6 1.85185E-6 Z " pathEditMode="fixed" ptsTypes="AAAAAAAAAAAAAAAAAAAAAAAAAAAAAAAAAAAAAAAAAAAAAAAAAAAAAAAAAAAAAAAAAAA">
                                      <p:cBhvr>
                                        <p:cTn id="23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50" grpId="0" animBg="1"/>
      <p:bldP spid="56" grpId="0"/>
      <p:bldP spid="57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95320AD0-5F7B-44F7-AC65-F0D19141C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1430"/>
            <a:ext cx="4879043" cy="3664632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6324600" cy="508000"/>
          </a:xfrm>
        </p:spPr>
        <p:txBody>
          <a:bodyPr>
            <a:noAutofit/>
          </a:bodyPr>
          <a:lstStyle/>
          <a:p>
            <a:r>
              <a:rPr lang="en-US" altLang="ja-JP" sz="3600" b="1" dirty="0" err="1">
                <a:solidFill>
                  <a:srgbClr val="FFFF00"/>
                </a:solidFill>
                <a:latin typeface="Helvetica" pitchFamily="34" charset="0"/>
                <a:ea typeface="ＭＳ Ｐゴシック" pitchFamily="50" charset="-128"/>
              </a:rPr>
              <a:t>Au+Au</a:t>
            </a:r>
            <a:r>
              <a:rPr lang="en-US" altLang="ja-JP" sz="3600" b="1" dirty="0">
                <a:solidFill>
                  <a:srgbClr val="FFFF00"/>
                </a:solidFill>
                <a:latin typeface="Helvetica" pitchFamily="34" charset="0"/>
                <a:ea typeface="ＭＳ Ｐゴシック" pitchFamily="50" charset="-128"/>
              </a:rPr>
              <a:t> collision at RHIC</a:t>
            </a:r>
          </a:p>
        </p:txBody>
      </p:sp>
      <p:pic>
        <p:nvPicPr>
          <p:cNvPr id="17" name="Picture 4" descr="star_ev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319" y="1243868"/>
            <a:ext cx="4338235" cy="40139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3810000" y="762000"/>
            <a:ext cx="541020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0" y="1119370"/>
            <a:ext cx="4797402" cy="4341272"/>
            <a:chOff x="3264" y="2016"/>
            <a:chExt cx="2496" cy="2256"/>
          </a:xfrm>
        </p:grpSpPr>
        <p:pic>
          <p:nvPicPr>
            <p:cNvPr id="12299" name="Picture 8" descr="\\Rnfs01\phenix\workarea\obrien\tex\detcouncil\neweven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016"/>
              <a:ext cx="2496" cy="2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 Box 9"/>
            <p:cNvSpPr txBox="1">
              <a:spLocks noChangeArrowheads="1"/>
            </p:cNvSpPr>
            <p:nvPr/>
          </p:nvSpPr>
          <p:spPr bwMode="auto">
            <a:xfrm>
              <a:off x="3632" y="2016"/>
              <a:ext cx="1824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en-US" sz="1600" b="1" dirty="0">
                <a:solidFill>
                  <a:prstClr val="white"/>
                </a:solidFill>
                <a:latin typeface="Comic Sans MS" pitchFamily="66" charset="0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225676" y="5738629"/>
            <a:ext cx="8692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RHIC's gold nucleus collisions produce several thousand particles in one collision event. These particles are measured on a large instrument and then analyzed to see what is happening in the early stages of the reaction</a:t>
            </a:r>
          </a:p>
        </p:txBody>
      </p:sp>
    </p:spTree>
    <p:extLst>
      <p:ext uri="{BB962C8B-B14F-4D97-AF65-F5344CB8AC3E}">
        <p14:creationId xmlns:p14="http://schemas.microsoft.com/office/powerpoint/2010/main" val="20687906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9442" name="Rectangle 2"/>
          <p:cNvGraphicFramePr>
            <a:graphicFrameLocks/>
          </p:cNvGraphicFramePr>
          <p:nvPr/>
        </p:nvGraphicFramePr>
        <p:xfrm>
          <a:off x="1524001" y="1397001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1397001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9443" name="Group 10"/>
          <p:cNvGrpSpPr>
            <a:grpSpLocks/>
          </p:cNvGrpSpPr>
          <p:nvPr/>
        </p:nvGrpSpPr>
        <p:grpSpPr bwMode="auto">
          <a:xfrm>
            <a:off x="0" y="0"/>
            <a:ext cx="9296399" cy="6872288"/>
            <a:chOff x="133" y="77"/>
            <a:chExt cx="3276" cy="2763"/>
          </a:xfrm>
        </p:grpSpPr>
        <p:sp>
          <p:nvSpPr>
            <p:cNvPr id="189466" name="Text Box 11"/>
            <p:cNvSpPr txBox="1">
              <a:spLocks noChangeArrowheads="1"/>
            </p:cNvSpPr>
            <p:nvPr/>
          </p:nvSpPr>
          <p:spPr bwMode="auto">
            <a:xfrm>
              <a:off x="369" y="531"/>
              <a:ext cx="21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600" b="1">
                  <a:solidFill>
                    <a:prstClr val="white"/>
                  </a:solidFill>
                  <a:latin typeface="Arial" pitchFamily="34" charset="0"/>
                </a:rPr>
                <a:t>time</a:t>
              </a:r>
            </a:p>
          </p:txBody>
        </p:sp>
        <p:sp>
          <p:nvSpPr>
            <p:cNvPr id="189467" name="Rectangle 12"/>
            <p:cNvSpPr>
              <a:spLocks noChangeArrowheads="1"/>
            </p:cNvSpPr>
            <p:nvPr/>
          </p:nvSpPr>
          <p:spPr bwMode="auto">
            <a:xfrm>
              <a:off x="133" y="77"/>
              <a:ext cx="3276" cy="2757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ja-JP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graphicFrame>
          <p:nvGraphicFramePr>
            <p:cNvPr id="189468" name="Object 3"/>
            <p:cNvGraphicFramePr>
              <a:graphicFrameLocks noChangeAspect="1"/>
            </p:cNvGraphicFramePr>
            <p:nvPr/>
          </p:nvGraphicFramePr>
          <p:xfrm>
            <a:off x="643" y="684"/>
            <a:ext cx="2200" cy="21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1" name="Image" r:id="rId5" imgW="2471928" imgH="1911096" progId="">
                    <p:embed/>
                  </p:oleObj>
                </mc:Choice>
                <mc:Fallback>
                  <p:oleObj name="Image" r:id="rId5" imgW="2471928" imgH="191109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15788"/>
                        <a:stretch>
                          <a:fillRect/>
                        </a:stretch>
                      </p:blipFill>
                      <p:spPr bwMode="auto">
                        <a:xfrm>
                          <a:off x="643" y="684"/>
                          <a:ext cx="2200" cy="21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rgbClr val="0000FF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89469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1"/>
            <a:stretch>
              <a:fillRect/>
            </a:stretch>
          </p:blipFill>
          <p:spPr bwMode="auto">
            <a:xfrm>
              <a:off x="348" y="1976"/>
              <a:ext cx="158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470" name="Text Box 15"/>
            <p:cNvSpPr txBox="1">
              <a:spLocks noChangeArrowheads="1"/>
            </p:cNvSpPr>
            <p:nvPr/>
          </p:nvSpPr>
          <p:spPr bwMode="auto">
            <a:xfrm>
              <a:off x="1905" y="2018"/>
              <a:ext cx="1161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 b="1" dirty="0">
                  <a:solidFill>
                    <a:srgbClr val="00FF00"/>
                  </a:solidFill>
                  <a:latin typeface="Arial" pitchFamily="34" charset="0"/>
                </a:rPr>
                <a:t>Initial</a:t>
              </a:r>
              <a:r>
                <a:rPr lang="ja-JP" altLang="en-US" sz="2400" b="1" dirty="0">
                  <a:solidFill>
                    <a:srgbClr val="00FF00"/>
                  </a:solidFill>
                  <a:latin typeface="Arial" pitchFamily="34" charset="0"/>
                </a:rPr>
                <a:t> </a:t>
              </a:r>
              <a:r>
                <a:rPr lang="en-US" altLang="ja-JP" sz="2400" b="1" dirty="0">
                  <a:solidFill>
                    <a:srgbClr val="00FF00"/>
                  </a:solidFill>
                  <a:latin typeface="Arial" pitchFamily="34" charset="0"/>
                </a:rPr>
                <a:t>hard</a:t>
              </a:r>
              <a:r>
                <a:rPr lang="ja-JP" altLang="en-US" sz="2400" b="1" dirty="0">
                  <a:solidFill>
                    <a:srgbClr val="00FF00"/>
                  </a:solidFill>
                  <a:latin typeface="Arial" pitchFamily="34" charset="0"/>
                </a:rPr>
                <a:t> </a:t>
              </a:r>
              <a:r>
                <a:rPr lang="en-US" altLang="ja-JP" sz="2400" b="1" dirty="0">
                  <a:solidFill>
                    <a:srgbClr val="00FF00"/>
                  </a:solidFill>
                  <a:latin typeface="Arial" pitchFamily="34" charset="0"/>
                </a:rPr>
                <a:t>scattering</a:t>
              </a:r>
            </a:p>
          </p:txBody>
        </p:sp>
        <p:pic>
          <p:nvPicPr>
            <p:cNvPr id="189471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515"/>
            <a:stretch>
              <a:fillRect/>
            </a:stretch>
          </p:blipFill>
          <p:spPr bwMode="auto">
            <a:xfrm>
              <a:off x="378" y="2356"/>
              <a:ext cx="10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472" name="Text Box 17"/>
            <p:cNvSpPr txBox="1">
              <a:spLocks noChangeArrowheads="1"/>
            </p:cNvSpPr>
            <p:nvPr/>
          </p:nvSpPr>
          <p:spPr bwMode="auto">
            <a:xfrm>
              <a:off x="2040" y="2589"/>
              <a:ext cx="210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 b="1">
                  <a:solidFill>
                    <a:srgbClr val="FFFF00"/>
                  </a:solidFill>
                  <a:latin typeface="Arial" pitchFamily="34" charset="0"/>
                </a:rPr>
                <a:t>Au</a:t>
              </a:r>
            </a:p>
          </p:txBody>
        </p:sp>
        <p:sp>
          <p:nvSpPr>
            <p:cNvPr id="189473" name="Text Box 18"/>
            <p:cNvSpPr txBox="1">
              <a:spLocks noChangeArrowheads="1"/>
            </p:cNvSpPr>
            <p:nvPr/>
          </p:nvSpPr>
          <p:spPr bwMode="auto">
            <a:xfrm>
              <a:off x="1288" y="2558"/>
              <a:ext cx="287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 b="1">
                  <a:solidFill>
                    <a:srgbClr val="FFFF00"/>
                  </a:solidFill>
                  <a:latin typeface="Arial" pitchFamily="34" charset="0"/>
                </a:rPr>
                <a:t>Au</a:t>
              </a:r>
            </a:p>
          </p:txBody>
        </p:sp>
        <p:grpSp>
          <p:nvGrpSpPr>
            <p:cNvPr id="189474" name="Group 19"/>
            <p:cNvGrpSpPr>
              <a:grpSpLocks/>
            </p:cNvGrpSpPr>
            <p:nvPr/>
          </p:nvGrpSpPr>
          <p:grpSpPr bwMode="auto">
            <a:xfrm>
              <a:off x="307" y="1111"/>
              <a:ext cx="2875" cy="531"/>
              <a:chOff x="547" y="1447"/>
              <a:chExt cx="5494" cy="837"/>
            </a:xfrm>
          </p:grpSpPr>
          <p:pic>
            <p:nvPicPr>
              <p:cNvPr id="189499" name="Picture 20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27"/>
              <a:stretch>
                <a:fillRect/>
              </a:stretch>
            </p:blipFill>
            <p:spPr bwMode="auto">
              <a:xfrm>
                <a:off x="547" y="1549"/>
                <a:ext cx="488" cy="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9500" name="Text Box 21"/>
              <p:cNvSpPr txBox="1">
                <a:spLocks noChangeArrowheads="1"/>
              </p:cNvSpPr>
              <p:nvPr/>
            </p:nvSpPr>
            <p:spPr bwMode="auto">
              <a:xfrm>
                <a:off x="4777" y="1447"/>
                <a:ext cx="1264" cy="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400" b="1" dirty="0">
                    <a:solidFill>
                      <a:srgbClr val="CC0000"/>
                    </a:solidFill>
                    <a:latin typeface="Arial" pitchFamily="34" charset="0"/>
                  </a:rPr>
                  <a:t>Hadron</a:t>
                </a:r>
                <a:r>
                  <a:rPr lang="ja-JP" altLang="en-US" sz="2400" b="1" dirty="0">
                    <a:solidFill>
                      <a:srgbClr val="CC0000"/>
                    </a:solidFill>
                    <a:latin typeface="Arial" pitchFamily="34" charset="0"/>
                  </a:rPr>
                  <a:t> </a:t>
                </a:r>
                <a:r>
                  <a:rPr lang="en-US" altLang="ja-JP" sz="2400" b="1" dirty="0">
                    <a:solidFill>
                      <a:srgbClr val="CC0000"/>
                    </a:solidFill>
                    <a:latin typeface="Arial" pitchFamily="34" charset="0"/>
                  </a:rPr>
                  <a:t>gas</a:t>
                </a:r>
                <a:endParaRPr lang="en-US" altLang="ja-JP" sz="2400" dirty="0">
                  <a:solidFill>
                    <a:srgbClr val="CC0000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189475" name="Picture 2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447"/>
            <a:stretch>
              <a:fillRect/>
            </a:stretch>
          </p:blipFill>
          <p:spPr bwMode="auto">
            <a:xfrm>
              <a:off x="136" y="670"/>
              <a:ext cx="479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476" name="Text Box 23"/>
            <p:cNvSpPr txBox="1">
              <a:spLocks noChangeArrowheads="1"/>
            </p:cNvSpPr>
            <p:nvPr/>
          </p:nvSpPr>
          <p:spPr bwMode="auto">
            <a:xfrm>
              <a:off x="2821" y="437"/>
              <a:ext cx="586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 dirty="0">
                  <a:solidFill>
                    <a:srgbClr val="00B0F0"/>
                  </a:solidFill>
                  <a:latin typeface="Times New Roman" pitchFamily="18" charset="0"/>
                </a:rPr>
                <a:t>Final state particles</a:t>
              </a:r>
            </a:p>
          </p:txBody>
        </p:sp>
        <p:pic>
          <p:nvPicPr>
            <p:cNvPr id="189477" name="Picture 2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15" r="54047" b="18518"/>
            <a:stretch>
              <a:fillRect/>
            </a:stretch>
          </p:blipFill>
          <p:spPr bwMode="auto">
            <a:xfrm>
              <a:off x="348" y="1635"/>
              <a:ext cx="14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478" name="Text Box 25"/>
            <p:cNvSpPr txBox="1">
              <a:spLocks noChangeArrowheads="1"/>
            </p:cNvSpPr>
            <p:nvPr/>
          </p:nvSpPr>
          <p:spPr bwMode="auto">
            <a:xfrm>
              <a:off x="2093" y="1639"/>
              <a:ext cx="126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b="1" dirty="0">
                  <a:solidFill>
                    <a:srgbClr val="FFFF00"/>
                  </a:solidFill>
                  <a:latin typeface="Arial" pitchFamily="34" charset="0"/>
                </a:rPr>
                <a:t>Quark</a:t>
              </a:r>
              <a:r>
                <a:rPr lang="ja-JP" altLang="en-US" sz="2000" b="1" dirty="0">
                  <a:solidFill>
                    <a:srgbClr val="FFFF00"/>
                  </a:solidFill>
                  <a:latin typeface="Arial" pitchFamily="34" charset="0"/>
                </a:rPr>
                <a:t> </a:t>
              </a:r>
              <a:r>
                <a:rPr lang="en-US" altLang="ja-JP" sz="2000" b="1" dirty="0">
                  <a:solidFill>
                    <a:srgbClr val="FFFF00"/>
                  </a:solidFill>
                  <a:latin typeface="Arial" pitchFamily="34" charset="0"/>
                </a:rPr>
                <a:t>gluon</a:t>
              </a:r>
              <a:r>
                <a:rPr lang="ja-JP" altLang="en-US" sz="2000" b="1" dirty="0">
                  <a:solidFill>
                    <a:srgbClr val="FFFF00"/>
                  </a:solidFill>
                  <a:latin typeface="Arial" pitchFamily="34" charset="0"/>
                </a:rPr>
                <a:t> </a:t>
              </a:r>
              <a:r>
                <a:rPr lang="en-US" altLang="ja-JP" sz="2000" b="1" dirty="0">
                  <a:solidFill>
                    <a:srgbClr val="FFFF00"/>
                  </a:solidFill>
                  <a:latin typeface="Arial" pitchFamily="34" charset="0"/>
                </a:rPr>
                <a:t>plasma</a:t>
              </a:r>
            </a:p>
          </p:txBody>
        </p:sp>
        <p:sp>
          <p:nvSpPr>
            <p:cNvPr id="189479" name="Line 26"/>
            <p:cNvSpPr>
              <a:spLocks noChangeShapeType="1"/>
            </p:cNvSpPr>
            <p:nvPr/>
          </p:nvSpPr>
          <p:spPr bwMode="auto">
            <a:xfrm>
              <a:off x="697" y="2221"/>
              <a:ext cx="2109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480" name="Line 27"/>
            <p:cNvSpPr>
              <a:spLocks noChangeShapeType="1"/>
            </p:cNvSpPr>
            <p:nvPr/>
          </p:nvSpPr>
          <p:spPr bwMode="auto">
            <a:xfrm flipV="1">
              <a:off x="724" y="598"/>
              <a:ext cx="0" cy="165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481" name="Text Box 28"/>
            <p:cNvSpPr txBox="1">
              <a:spLocks noChangeArrowheads="1"/>
            </p:cNvSpPr>
            <p:nvPr/>
          </p:nvSpPr>
          <p:spPr bwMode="auto">
            <a:xfrm>
              <a:off x="2391" y="2242"/>
              <a:ext cx="379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defTabSz="828675"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 b="1">
                  <a:solidFill>
                    <a:prstClr val="white"/>
                  </a:solidFill>
                  <a:latin typeface="Arial" pitchFamily="34" charset="0"/>
                </a:rPr>
                <a:t>Space</a:t>
              </a:r>
            </a:p>
          </p:txBody>
        </p:sp>
        <p:sp>
          <p:nvSpPr>
            <p:cNvPr id="189482" name="Text Box 29"/>
            <p:cNvSpPr txBox="1">
              <a:spLocks noChangeArrowheads="1"/>
            </p:cNvSpPr>
            <p:nvPr/>
          </p:nvSpPr>
          <p:spPr bwMode="auto">
            <a:xfrm>
              <a:off x="428" y="445"/>
              <a:ext cx="31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defTabSz="828675"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 b="1">
                  <a:solidFill>
                    <a:prstClr val="white"/>
                  </a:solidFill>
                  <a:latin typeface="Arial" pitchFamily="34" charset="0"/>
                </a:rPr>
                <a:t>Time</a:t>
              </a:r>
            </a:p>
          </p:txBody>
        </p:sp>
        <p:sp>
          <p:nvSpPr>
            <p:cNvPr id="189483" name="Text Box 30"/>
            <p:cNvSpPr txBox="1">
              <a:spLocks noChangeArrowheads="1"/>
            </p:cNvSpPr>
            <p:nvPr/>
          </p:nvSpPr>
          <p:spPr bwMode="auto">
            <a:xfrm rot="3157553">
              <a:off x="772" y="1343"/>
              <a:ext cx="654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b="1">
                  <a:solidFill>
                    <a:srgbClr val="1DEBFF"/>
                  </a:solidFill>
                  <a:latin typeface="Arial" pitchFamily="34" charset="0"/>
                </a:rPr>
                <a:t>expansion</a:t>
              </a:r>
              <a:endParaRPr lang="en-US" altLang="ja-JP" sz="2000">
                <a:solidFill>
                  <a:srgbClr val="1DEBFF"/>
                </a:solidFill>
                <a:latin typeface="Arial" pitchFamily="34" charset="0"/>
              </a:endParaRPr>
            </a:p>
          </p:txBody>
        </p:sp>
        <p:sp>
          <p:nvSpPr>
            <p:cNvPr id="189484" name="Line 31"/>
            <p:cNvSpPr>
              <a:spLocks noChangeShapeType="1"/>
            </p:cNvSpPr>
            <p:nvPr/>
          </p:nvSpPr>
          <p:spPr bwMode="auto">
            <a:xfrm flipH="1" flipV="1">
              <a:off x="804" y="952"/>
              <a:ext cx="110" cy="169"/>
            </a:xfrm>
            <a:prstGeom prst="line">
              <a:avLst/>
            </a:prstGeom>
            <a:noFill/>
            <a:ln w="31750">
              <a:solidFill>
                <a:srgbClr val="1DEBFF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485" name="Line 32"/>
            <p:cNvSpPr>
              <a:spLocks noChangeShapeType="1"/>
            </p:cNvSpPr>
            <p:nvPr/>
          </p:nvSpPr>
          <p:spPr bwMode="auto">
            <a:xfrm flipH="1" flipV="1">
              <a:off x="1244" y="1628"/>
              <a:ext cx="110" cy="169"/>
            </a:xfrm>
            <a:prstGeom prst="line">
              <a:avLst/>
            </a:prstGeom>
            <a:noFill/>
            <a:ln w="31750">
              <a:solidFill>
                <a:srgbClr val="1DEBFF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486" name="Line 35"/>
            <p:cNvSpPr>
              <a:spLocks noChangeShapeType="1"/>
            </p:cNvSpPr>
            <p:nvPr/>
          </p:nvSpPr>
          <p:spPr bwMode="auto">
            <a:xfrm flipH="1" flipV="1">
              <a:off x="1503" y="628"/>
              <a:ext cx="80" cy="429"/>
            </a:xfrm>
            <a:prstGeom prst="line">
              <a:avLst/>
            </a:prstGeom>
            <a:noFill/>
            <a:ln w="25400">
              <a:solidFill>
                <a:srgbClr val="00CC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487" name="Line 36"/>
            <p:cNvSpPr>
              <a:spLocks noChangeShapeType="1"/>
            </p:cNvSpPr>
            <p:nvPr/>
          </p:nvSpPr>
          <p:spPr bwMode="auto">
            <a:xfrm flipH="1" flipV="1">
              <a:off x="1288" y="628"/>
              <a:ext cx="80" cy="307"/>
            </a:xfrm>
            <a:prstGeom prst="line">
              <a:avLst/>
            </a:prstGeom>
            <a:noFill/>
            <a:ln w="25400">
              <a:solidFill>
                <a:srgbClr val="00CC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488" name="Text Box 41"/>
            <p:cNvSpPr txBox="1">
              <a:spLocks noChangeArrowheads="1"/>
            </p:cNvSpPr>
            <p:nvPr/>
          </p:nvSpPr>
          <p:spPr bwMode="auto">
            <a:xfrm>
              <a:off x="1744" y="357"/>
              <a:ext cx="141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2800" b="1">
                  <a:solidFill>
                    <a:srgbClr val="FFFF00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189489" name="Text Box 44"/>
            <p:cNvSpPr txBox="1">
              <a:spLocks noChangeArrowheads="1"/>
            </p:cNvSpPr>
            <p:nvPr/>
          </p:nvSpPr>
          <p:spPr bwMode="auto">
            <a:xfrm>
              <a:off x="885" y="353"/>
              <a:ext cx="117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800" b="1">
                  <a:solidFill>
                    <a:srgbClr val="24FC29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189490" name="Text Box 49"/>
            <p:cNvSpPr txBox="1">
              <a:spLocks noChangeArrowheads="1"/>
            </p:cNvSpPr>
            <p:nvPr/>
          </p:nvSpPr>
          <p:spPr bwMode="auto">
            <a:xfrm>
              <a:off x="1209" y="443"/>
              <a:ext cx="133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000" b="1">
                  <a:solidFill>
                    <a:prstClr val="white"/>
                  </a:solidFill>
                  <a:latin typeface="Symbol" pitchFamily="18" charset="2"/>
                </a:rPr>
                <a:t> </a:t>
              </a:r>
              <a:r>
                <a:rPr lang="en-US" altLang="ja-JP" sz="2400" b="1">
                  <a:solidFill>
                    <a:srgbClr val="00B050"/>
                  </a:solidFill>
                  <a:latin typeface="Symbol" pitchFamily="18" charset="2"/>
                </a:rPr>
                <a:t>f</a:t>
              </a:r>
            </a:p>
          </p:txBody>
        </p:sp>
        <p:sp>
          <p:nvSpPr>
            <p:cNvPr id="189491" name="Line 50"/>
            <p:cNvSpPr>
              <a:spLocks noChangeShapeType="1"/>
            </p:cNvSpPr>
            <p:nvPr/>
          </p:nvSpPr>
          <p:spPr bwMode="auto">
            <a:xfrm flipV="1">
              <a:off x="1664" y="628"/>
              <a:ext cx="0" cy="399"/>
            </a:xfrm>
            <a:prstGeom prst="line">
              <a:avLst/>
            </a:prstGeom>
            <a:noFill/>
            <a:ln w="25400">
              <a:solidFill>
                <a:srgbClr val="00CC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492" name="Line 52"/>
            <p:cNvSpPr>
              <a:spLocks noChangeShapeType="1"/>
            </p:cNvSpPr>
            <p:nvPr/>
          </p:nvSpPr>
          <p:spPr bwMode="auto">
            <a:xfrm flipV="1">
              <a:off x="1986" y="628"/>
              <a:ext cx="54" cy="399"/>
            </a:xfrm>
            <a:prstGeom prst="line">
              <a:avLst/>
            </a:prstGeom>
            <a:noFill/>
            <a:ln w="25400">
              <a:solidFill>
                <a:srgbClr val="00CC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493" name="Line 53"/>
            <p:cNvSpPr>
              <a:spLocks noChangeShapeType="1"/>
            </p:cNvSpPr>
            <p:nvPr/>
          </p:nvSpPr>
          <p:spPr bwMode="auto">
            <a:xfrm flipV="1">
              <a:off x="2442" y="619"/>
              <a:ext cx="134" cy="316"/>
            </a:xfrm>
            <a:prstGeom prst="line">
              <a:avLst/>
            </a:prstGeom>
            <a:noFill/>
            <a:ln w="25400">
              <a:solidFill>
                <a:srgbClr val="00CC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494" name="Line 54"/>
            <p:cNvSpPr>
              <a:spLocks noChangeShapeType="1"/>
            </p:cNvSpPr>
            <p:nvPr/>
          </p:nvSpPr>
          <p:spPr bwMode="auto">
            <a:xfrm flipH="1" flipV="1">
              <a:off x="1180" y="598"/>
              <a:ext cx="81" cy="245"/>
            </a:xfrm>
            <a:prstGeom prst="line">
              <a:avLst/>
            </a:prstGeom>
            <a:noFill/>
            <a:ln w="25400">
              <a:solidFill>
                <a:srgbClr val="00CC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495" name="Text Box 55"/>
            <p:cNvSpPr txBox="1">
              <a:spLocks noChangeArrowheads="1"/>
            </p:cNvSpPr>
            <p:nvPr/>
          </p:nvSpPr>
          <p:spPr bwMode="auto">
            <a:xfrm>
              <a:off x="1422" y="445"/>
              <a:ext cx="131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 b="1">
                  <a:solidFill>
                    <a:srgbClr val="4F81BD"/>
                  </a:solidFill>
                  <a:latin typeface="Arial" pitchFamily="34" charset="0"/>
                </a:rPr>
                <a:t>p</a:t>
              </a:r>
            </a:p>
          </p:txBody>
        </p:sp>
        <p:sp>
          <p:nvSpPr>
            <p:cNvPr id="189496" name="Text Box 56"/>
            <p:cNvSpPr txBox="1">
              <a:spLocks noChangeArrowheads="1"/>
            </p:cNvSpPr>
            <p:nvPr/>
          </p:nvSpPr>
          <p:spPr bwMode="auto">
            <a:xfrm>
              <a:off x="1583" y="445"/>
              <a:ext cx="144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 b="1">
                  <a:solidFill>
                    <a:srgbClr val="00CC99"/>
                  </a:solidFill>
                  <a:latin typeface="Arial" pitchFamily="34" charset="0"/>
                </a:rPr>
                <a:t>K</a:t>
              </a:r>
            </a:p>
          </p:txBody>
        </p:sp>
        <p:sp>
          <p:nvSpPr>
            <p:cNvPr id="189497" name="Text Box 57"/>
            <p:cNvSpPr txBox="1">
              <a:spLocks noChangeArrowheads="1"/>
            </p:cNvSpPr>
            <p:nvPr/>
          </p:nvSpPr>
          <p:spPr bwMode="auto">
            <a:xfrm>
              <a:off x="1971" y="442"/>
              <a:ext cx="122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 b="1">
                  <a:solidFill>
                    <a:srgbClr val="4F81BD"/>
                  </a:solidFill>
                  <a:latin typeface="Symbol" pitchFamily="18" charset="2"/>
                </a:rPr>
                <a:t>p</a:t>
              </a:r>
            </a:p>
          </p:txBody>
        </p:sp>
        <p:sp>
          <p:nvSpPr>
            <p:cNvPr id="189498" name="Text Box 59"/>
            <p:cNvSpPr txBox="1">
              <a:spLocks noChangeArrowheads="1"/>
            </p:cNvSpPr>
            <p:nvPr/>
          </p:nvSpPr>
          <p:spPr bwMode="auto">
            <a:xfrm>
              <a:off x="1073" y="418"/>
              <a:ext cx="122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 b="1">
                  <a:solidFill>
                    <a:srgbClr val="4F81BD"/>
                  </a:solidFill>
                  <a:latin typeface="Symbol" pitchFamily="18" charset="2"/>
                </a:rPr>
                <a:t>p</a:t>
              </a:r>
            </a:p>
          </p:txBody>
        </p:sp>
      </p:grpSp>
      <p:sp>
        <p:nvSpPr>
          <p:cNvPr id="18944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006489"/>
          </a:xfrm>
        </p:spPr>
        <p:txBody>
          <a:bodyPr>
            <a:norm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Time evolution of nuclear collision</a:t>
            </a:r>
          </a:p>
        </p:txBody>
      </p:sp>
      <p:sp>
        <p:nvSpPr>
          <p:cNvPr id="189445" name="Text Placeholder 57"/>
          <p:cNvSpPr>
            <a:spLocks noGrp="1"/>
          </p:cNvSpPr>
          <p:nvPr>
            <p:ph type="body" sz="half" idx="1"/>
          </p:nvPr>
        </p:nvSpPr>
        <p:spPr>
          <a:xfrm>
            <a:off x="7010401" y="6477000"/>
            <a:ext cx="1524000" cy="228600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endParaRPr lang="en-US" altLang="ja-JP" sz="1100" dirty="0"/>
          </a:p>
        </p:txBody>
      </p:sp>
      <p:sp>
        <p:nvSpPr>
          <p:cNvPr id="189446" name="Slide Number Placeholder 5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646" indent="-285632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2530" indent="-228505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599544" indent="-228505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6560" indent="-228505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3573" indent="-22850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0584" indent="-22850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7598" indent="-22850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4609" indent="-22850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3906F08C-00D7-413E-96DE-2F84D89594A7}" type="slidenum">
              <a:rPr lang="en-US" altLang="ja-JP" sz="1200">
                <a:solidFill>
                  <a:prstClr val="black"/>
                </a:solidFill>
                <a:latin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13</a:t>
            </a:fld>
            <a:endParaRPr lang="en-US" altLang="ja-JP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9447" name="Text Box 59"/>
          <p:cNvSpPr txBox="1">
            <a:spLocks noChangeArrowheads="1"/>
          </p:cNvSpPr>
          <p:nvPr/>
        </p:nvSpPr>
        <p:spPr bwMode="auto">
          <a:xfrm>
            <a:off x="6858000" y="914401"/>
            <a:ext cx="34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2" rIns="91402" bIns="4570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4F81BD"/>
                </a:solidFill>
                <a:latin typeface="Symbol" pitchFamily="18" charset="2"/>
              </a:rPr>
              <a:t>p</a:t>
            </a:r>
          </a:p>
        </p:txBody>
      </p:sp>
      <p:sp>
        <p:nvSpPr>
          <p:cNvPr id="189448" name="Text Box 59"/>
          <p:cNvSpPr txBox="1">
            <a:spLocks noChangeArrowheads="1"/>
          </p:cNvSpPr>
          <p:nvPr/>
        </p:nvSpPr>
        <p:spPr bwMode="auto">
          <a:xfrm>
            <a:off x="2667000" y="847725"/>
            <a:ext cx="34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2" rIns="91402" bIns="4570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4F81BD"/>
                </a:solidFill>
                <a:latin typeface="Symbol" pitchFamily="18" charset="2"/>
              </a:rPr>
              <a:t>p</a:t>
            </a:r>
          </a:p>
        </p:txBody>
      </p:sp>
      <p:sp>
        <p:nvSpPr>
          <p:cNvPr id="189449" name="Text Box 56"/>
          <p:cNvSpPr txBox="1">
            <a:spLocks noChangeArrowheads="1"/>
          </p:cNvSpPr>
          <p:nvPr/>
        </p:nvSpPr>
        <p:spPr bwMode="auto">
          <a:xfrm>
            <a:off x="6019800" y="985839"/>
            <a:ext cx="407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00CC99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189450" name="Line 50"/>
          <p:cNvSpPr>
            <a:spLocks noChangeShapeType="1"/>
          </p:cNvSpPr>
          <p:nvPr/>
        </p:nvSpPr>
        <p:spPr bwMode="auto">
          <a:xfrm flipV="1">
            <a:off x="5791208" y="1371600"/>
            <a:ext cx="434975" cy="914400"/>
          </a:xfrm>
          <a:prstGeom prst="line">
            <a:avLst/>
          </a:prstGeom>
          <a:noFill/>
          <a:ln w="25400">
            <a:solidFill>
              <a:srgbClr val="00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2" tIns="45702" rIns="91402" bIns="45702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grpSp>
        <p:nvGrpSpPr>
          <p:cNvPr id="189451" name="Group 90"/>
          <p:cNvGrpSpPr>
            <a:grpSpLocks/>
          </p:cNvGrpSpPr>
          <p:nvPr/>
        </p:nvGrpSpPr>
        <p:grpSpPr bwMode="auto">
          <a:xfrm>
            <a:off x="2522538" y="1279525"/>
            <a:ext cx="2130425" cy="3822700"/>
            <a:chOff x="2523156" y="1278805"/>
            <a:chExt cx="2129572" cy="3823977"/>
          </a:xfrm>
        </p:grpSpPr>
        <p:sp>
          <p:nvSpPr>
            <p:cNvPr id="189459" name="Freeform 36"/>
            <p:cNvSpPr>
              <a:spLocks/>
            </p:cNvSpPr>
            <p:nvPr/>
          </p:nvSpPr>
          <p:spPr bwMode="auto">
            <a:xfrm rot="3658736">
              <a:off x="3282382" y="3015622"/>
              <a:ext cx="613747" cy="340456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24FC2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460" name="Freeform 36"/>
            <p:cNvSpPr>
              <a:spLocks/>
            </p:cNvSpPr>
            <p:nvPr/>
          </p:nvSpPr>
          <p:spPr bwMode="auto">
            <a:xfrm rot="3658736">
              <a:off x="2984633" y="2478936"/>
              <a:ext cx="613747" cy="340456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24FC2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461" name="Freeform 36"/>
            <p:cNvSpPr>
              <a:spLocks/>
            </p:cNvSpPr>
            <p:nvPr/>
          </p:nvSpPr>
          <p:spPr bwMode="auto">
            <a:xfrm rot="3658736">
              <a:off x="3580130" y="3552308"/>
              <a:ext cx="613747" cy="340456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24FC2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462" name="Freeform 36"/>
            <p:cNvSpPr>
              <a:spLocks/>
            </p:cNvSpPr>
            <p:nvPr/>
          </p:nvSpPr>
          <p:spPr bwMode="auto">
            <a:xfrm rot="3658736">
              <a:off x="3877878" y="4088994"/>
              <a:ext cx="613747" cy="340456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24FC2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463" name="Freeform 36"/>
            <p:cNvSpPr>
              <a:spLocks/>
            </p:cNvSpPr>
            <p:nvPr/>
          </p:nvSpPr>
          <p:spPr bwMode="auto">
            <a:xfrm rot="3658736">
              <a:off x="4175626" y="4625681"/>
              <a:ext cx="613747" cy="340456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24FC2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464" name="Freeform 36"/>
            <p:cNvSpPr>
              <a:spLocks/>
            </p:cNvSpPr>
            <p:nvPr/>
          </p:nvSpPr>
          <p:spPr bwMode="auto">
            <a:xfrm rot="3658736">
              <a:off x="2680159" y="1948851"/>
              <a:ext cx="613747" cy="340456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24FC2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465" name="Freeform 36"/>
            <p:cNvSpPr>
              <a:spLocks/>
            </p:cNvSpPr>
            <p:nvPr/>
          </p:nvSpPr>
          <p:spPr bwMode="auto">
            <a:xfrm rot="3658736">
              <a:off x="2386510" y="1415451"/>
              <a:ext cx="613747" cy="340456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24FC2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9452" name="Group 64"/>
          <p:cNvGrpSpPr>
            <a:grpSpLocks/>
          </p:cNvGrpSpPr>
          <p:nvPr/>
        </p:nvGrpSpPr>
        <p:grpSpPr bwMode="auto">
          <a:xfrm rot="5616525">
            <a:off x="3304382" y="2515394"/>
            <a:ext cx="3068637" cy="339725"/>
            <a:chOff x="1295400" y="4572000"/>
            <a:chExt cx="4953000" cy="228600"/>
          </a:xfrm>
        </p:grpSpPr>
        <p:sp>
          <p:nvSpPr>
            <p:cNvPr id="189454" name="Freeform 36"/>
            <p:cNvSpPr>
              <a:spLocks/>
            </p:cNvSpPr>
            <p:nvPr/>
          </p:nvSpPr>
          <p:spPr bwMode="auto">
            <a:xfrm>
              <a:off x="2286000" y="4572000"/>
              <a:ext cx="990600" cy="228600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455" name="Freeform 36"/>
            <p:cNvSpPr>
              <a:spLocks/>
            </p:cNvSpPr>
            <p:nvPr/>
          </p:nvSpPr>
          <p:spPr bwMode="auto">
            <a:xfrm>
              <a:off x="1295400" y="4572000"/>
              <a:ext cx="990600" cy="228600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456" name="Freeform 36"/>
            <p:cNvSpPr>
              <a:spLocks/>
            </p:cNvSpPr>
            <p:nvPr/>
          </p:nvSpPr>
          <p:spPr bwMode="auto">
            <a:xfrm>
              <a:off x="3276600" y="4572000"/>
              <a:ext cx="990600" cy="228600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457" name="Freeform 36"/>
            <p:cNvSpPr>
              <a:spLocks/>
            </p:cNvSpPr>
            <p:nvPr/>
          </p:nvSpPr>
          <p:spPr bwMode="auto">
            <a:xfrm>
              <a:off x="4267200" y="4572000"/>
              <a:ext cx="990600" cy="228600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458" name="Freeform 36"/>
            <p:cNvSpPr>
              <a:spLocks/>
            </p:cNvSpPr>
            <p:nvPr/>
          </p:nvSpPr>
          <p:spPr bwMode="auto">
            <a:xfrm>
              <a:off x="5257800" y="4572000"/>
              <a:ext cx="990600" cy="228600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89453" name="TextBox 58"/>
          <p:cNvSpPr txBox="1">
            <a:spLocks noChangeArrowheads="1"/>
          </p:cNvSpPr>
          <p:nvPr/>
        </p:nvSpPr>
        <p:spPr bwMode="auto">
          <a:xfrm>
            <a:off x="871793" y="5357219"/>
            <a:ext cx="2779713" cy="120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2" rIns="91402" bIns="4570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rgbClr val="FFFF00"/>
                </a:solidFill>
                <a:latin typeface="Arial" pitchFamily="34" charset="0"/>
              </a:rPr>
              <a:t>Study the initial state from the observation of particles in the final state and their correlations.</a:t>
            </a:r>
          </a:p>
        </p:txBody>
      </p:sp>
    </p:spTree>
    <p:extLst>
      <p:ext uri="{BB962C8B-B14F-4D97-AF65-F5344CB8AC3E}">
        <p14:creationId xmlns:p14="http://schemas.microsoft.com/office/powerpoint/2010/main" val="240262375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32048"/>
            <a:ext cx="8229600" cy="778098"/>
          </a:xfrm>
        </p:spPr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did we find out at RHIC 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4320480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sz="3600" b="1" dirty="0">
                <a:solidFill>
                  <a:srgbClr val="00B050"/>
                </a:solidFill>
              </a:rPr>
              <a:t>High-energy nuclear collisions at RHIC create high-energy density matter (=QGP)</a:t>
            </a:r>
          </a:p>
          <a:p>
            <a:pPr marL="0" indent="0">
              <a:buNone/>
            </a:pPr>
            <a:endParaRPr kumimoji="1" lang="en-US" altLang="ja-JP" sz="3600" b="1" dirty="0">
              <a:solidFill>
                <a:srgbClr val="00B050"/>
              </a:solidFill>
            </a:endParaRPr>
          </a:p>
          <a:p>
            <a:r>
              <a:rPr kumimoji="1" lang="en-US" altLang="ja-JP" sz="3600" b="1" dirty="0">
                <a:solidFill>
                  <a:srgbClr val="0070C0"/>
                </a:solidFill>
              </a:rPr>
              <a:t>QGP is a "perfect fluid" with almost zero viscosity</a:t>
            </a:r>
          </a:p>
          <a:p>
            <a:pPr marL="0" indent="0">
              <a:buNone/>
            </a:pPr>
            <a:endParaRPr kumimoji="1" lang="en-US" altLang="ja-JP" sz="3600" b="1" dirty="0">
              <a:solidFill>
                <a:srgbClr val="00B050"/>
              </a:solidFill>
            </a:endParaRPr>
          </a:p>
          <a:p>
            <a:r>
              <a:rPr kumimoji="1" lang="en-US" altLang="ja-JP" sz="3600" b="1" dirty="0">
                <a:solidFill>
                  <a:srgbClr val="FF0000"/>
                </a:solidFill>
              </a:rPr>
              <a:t>Initial temperature of the QGP at RHIC is approximately 4 trillion K</a:t>
            </a:r>
          </a:p>
        </p:txBody>
      </p:sp>
    </p:spTree>
    <p:extLst>
      <p:ext uri="{BB962C8B-B14F-4D97-AF65-F5344CB8AC3E}">
        <p14:creationId xmlns:p14="http://schemas.microsoft.com/office/powerpoint/2010/main" val="372763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32048"/>
            <a:ext cx="8229600" cy="778098"/>
          </a:xfrm>
        </p:spPr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did we find out at RHIC 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4320480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sz="3600" b="1" dirty="0">
                <a:solidFill>
                  <a:srgbClr val="00B050"/>
                </a:solidFill>
              </a:rPr>
              <a:t>High-energy nuclear collisions at RHIC create high-energy density matter (=QGP)</a:t>
            </a:r>
          </a:p>
          <a:p>
            <a:pPr marL="0" indent="0">
              <a:buNone/>
            </a:pPr>
            <a:endParaRPr kumimoji="1" lang="en-US" altLang="ja-JP" sz="3600" b="1" dirty="0">
              <a:solidFill>
                <a:srgbClr val="00B050"/>
              </a:solidFill>
            </a:endParaRPr>
          </a:p>
          <a:p>
            <a:r>
              <a:rPr kumimoji="1" lang="en-US" altLang="ja-JP" sz="3600" b="1" dirty="0">
                <a:solidFill>
                  <a:srgbClr val="0070C0"/>
                </a:solidFill>
              </a:rPr>
              <a:t>QGP is a "perfect fluid" with almost zero viscosity</a:t>
            </a:r>
          </a:p>
          <a:p>
            <a:pPr marL="0" indent="0">
              <a:buNone/>
            </a:pPr>
            <a:endParaRPr kumimoji="1" lang="en-US" altLang="ja-JP" sz="3600" b="1" dirty="0">
              <a:solidFill>
                <a:srgbClr val="00B050"/>
              </a:solidFill>
            </a:endParaRPr>
          </a:p>
          <a:p>
            <a:r>
              <a:rPr kumimoji="1" lang="en-US" altLang="ja-JP" sz="3600" b="1" dirty="0">
                <a:solidFill>
                  <a:srgbClr val="FF0000"/>
                </a:solidFill>
              </a:rPr>
              <a:t>Initial temperature of the QGP at RHIC is approximately 4 trillion K</a:t>
            </a:r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4C1C4FD-060D-4BAE-BA7E-A3044930B522}"/>
              </a:ext>
            </a:extLst>
          </p:cNvPr>
          <p:cNvSpPr/>
          <p:nvPr/>
        </p:nvSpPr>
        <p:spPr>
          <a:xfrm>
            <a:off x="179512" y="980728"/>
            <a:ext cx="8784976" cy="1440160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4862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04800" y="762000"/>
            <a:ext cx="3354388" cy="2133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0"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563563"/>
          </a:xfrm>
        </p:spPr>
        <p:txBody>
          <a:bodyPr>
            <a:normAutofit/>
          </a:bodyPr>
          <a:lstStyle/>
          <a:p>
            <a:r>
              <a:rPr lang="en-US" altLang="ja-JP" sz="2800" dirty="0">
                <a:solidFill>
                  <a:srgbClr val="FFFF00"/>
                </a:solidFill>
              </a:rPr>
              <a:t>Formation of high density matter</a:t>
            </a:r>
            <a:endParaRPr lang="ja-JP" altLang="en-US" sz="2800" dirty="0">
              <a:solidFill>
                <a:srgbClr val="FFFF00"/>
              </a:solidFill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print"/>
          <a:srcRect r="19447"/>
          <a:stretch>
            <a:fillRect/>
          </a:stretch>
        </p:blipFill>
        <p:spPr bwMode="auto">
          <a:xfrm>
            <a:off x="1365106" y="2895600"/>
            <a:ext cx="2292494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4" cstate="print"/>
          <a:srcRect t="14815" r="54047" b="18518"/>
          <a:stretch>
            <a:fillRect/>
          </a:stretch>
        </p:blipFill>
        <p:spPr bwMode="auto">
          <a:xfrm>
            <a:off x="295275" y="2895600"/>
            <a:ext cx="130863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295275" y="4953000"/>
            <a:ext cx="3346405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kumimoji="0" lang="en-US" altLang="ja-JP">
                <a:solidFill>
                  <a:prstClr val="white"/>
                </a:solidFill>
                <a:latin typeface="Times New Roman" pitchFamily="18" charset="0"/>
              </a:rPr>
              <a:t>  </a:t>
            </a:r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1059440" y="5105400"/>
            <a:ext cx="2063245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>
            <a:off x="838200" y="3810000"/>
            <a:ext cx="381000" cy="304800"/>
          </a:xfrm>
          <a:prstGeom prst="irregularSeal2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 flipV="1">
            <a:off x="2743200" y="3124200"/>
            <a:ext cx="0" cy="762000"/>
          </a:xfrm>
          <a:prstGeom prst="line">
            <a:avLst/>
          </a:prstGeom>
          <a:noFill/>
          <a:ln w="25400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381000" y="2895600"/>
            <a:ext cx="9060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altLang="ja-JP" b="1" dirty="0" err="1">
                <a:solidFill>
                  <a:prstClr val="white"/>
                </a:solidFill>
                <a:latin typeface="Times New Roman" pitchFamily="18" charset="0"/>
              </a:rPr>
              <a:t>Au+Au</a:t>
            </a:r>
            <a:endParaRPr kumimoji="0" lang="ja-JP" altLang="en-US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3810000" y="762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kumimoji="0"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724400" y="692696"/>
            <a:ext cx="3962400" cy="5181600"/>
            <a:chOff x="3530" y="832"/>
            <a:chExt cx="2814" cy="3247"/>
          </a:xfrm>
        </p:grpSpPr>
        <p:pic>
          <p:nvPicPr>
            <p:cNvPr id="26638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30" y="832"/>
              <a:ext cx="2814" cy="3247"/>
            </a:xfrm>
            <a:prstGeom prst="rect">
              <a:avLst/>
            </a:prstGeom>
            <a:noFill/>
          </p:spPr>
        </p:pic>
        <p:sp>
          <p:nvSpPr>
            <p:cNvPr id="26639" name="Text Box 15"/>
            <p:cNvSpPr txBox="1">
              <a:spLocks noChangeArrowheads="1"/>
            </p:cNvSpPr>
            <p:nvPr/>
          </p:nvSpPr>
          <p:spPr bwMode="auto">
            <a:xfrm>
              <a:off x="4006" y="3269"/>
              <a:ext cx="1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1688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35000" algn="l"/>
                  <a:tab pos="1270000" algn="l"/>
                </a:tabLst>
              </a:pPr>
              <a:endParaRPr kumimoji="0" lang="en-GB" sz="1600">
                <a:solidFill>
                  <a:srgbClr val="0000FF"/>
                </a:solidFill>
                <a:latin typeface="Helvetica" charset="0"/>
              </a:endParaRPr>
            </a:p>
          </p:txBody>
        </p:sp>
        <p:pic>
          <p:nvPicPr>
            <p:cNvPr id="26640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84" y="1536"/>
              <a:ext cx="638" cy="250"/>
            </a:xfrm>
            <a:prstGeom prst="rect">
              <a:avLst/>
            </a:prstGeom>
            <a:noFill/>
          </p:spPr>
        </p:pic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838200" y="1219200"/>
            <a:ext cx="2590800" cy="1066800"/>
            <a:chOff x="432" y="432"/>
            <a:chExt cx="1632" cy="672"/>
          </a:xfrm>
        </p:grpSpPr>
        <p:sp>
          <p:nvSpPr>
            <p:cNvPr id="26643" name="Oval 19"/>
            <p:cNvSpPr>
              <a:spLocks noChangeArrowheads="1"/>
            </p:cNvSpPr>
            <p:nvPr/>
          </p:nvSpPr>
          <p:spPr bwMode="auto">
            <a:xfrm>
              <a:off x="480" y="864"/>
              <a:ext cx="96" cy="24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6644" name="Oval 20"/>
            <p:cNvSpPr>
              <a:spLocks noChangeArrowheads="1"/>
            </p:cNvSpPr>
            <p:nvPr/>
          </p:nvSpPr>
          <p:spPr bwMode="auto">
            <a:xfrm>
              <a:off x="576" y="816"/>
              <a:ext cx="96" cy="24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6645" name="AutoShape 21"/>
            <p:cNvSpPr>
              <a:spLocks noChangeArrowheads="1"/>
            </p:cNvSpPr>
            <p:nvPr/>
          </p:nvSpPr>
          <p:spPr bwMode="auto">
            <a:xfrm>
              <a:off x="432" y="864"/>
              <a:ext cx="240" cy="192"/>
            </a:xfrm>
            <a:prstGeom prst="irregularSeal2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6646" name="Line 22"/>
            <p:cNvSpPr>
              <a:spLocks noChangeShapeType="1"/>
            </p:cNvSpPr>
            <p:nvPr/>
          </p:nvSpPr>
          <p:spPr bwMode="auto">
            <a:xfrm flipV="1">
              <a:off x="576" y="720"/>
              <a:ext cx="1" cy="192"/>
            </a:xfrm>
            <a:prstGeom prst="line">
              <a:avLst/>
            </a:prstGeom>
            <a:noFill/>
            <a:ln w="2540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6647" name="Oval 23"/>
            <p:cNvSpPr>
              <a:spLocks noChangeArrowheads="1"/>
            </p:cNvSpPr>
            <p:nvPr/>
          </p:nvSpPr>
          <p:spPr bwMode="auto">
            <a:xfrm>
              <a:off x="1200" y="768"/>
              <a:ext cx="48" cy="288"/>
            </a:xfrm>
            <a:prstGeom prst="ellipse">
              <a:avLst/>
            </a:prstGeom>
            <a:solidFill>
              <a:srgbClr val="CCFFFF"/>
            </a:solidFill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6648" name="Oval 24"/>
            <p:cNvSpPr>
              <a:spLocks noChangeArrowheads="1"/>
            </p:cNvSpPr>
            <p:nvPr/>
          </p:nvSpPr>
          <p:spPr bwMode="auto">
            <a:xfrm>
              <a:off x="2016" y="816"/>
              <a:ext cx="48" cy="288"/>
            </a:xfrm>
            <a:prstGeom prst="ellipse">
              <a:avLst/>
            </a:prstGeom>
            <a:solidFill>
              <a:srgbClr val="CCFFFF"/>
            </a:solidFill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6649" name="Line 25"/>
            <p:cNvSpPr>
              <a:spLocks noChangeShapeType="1"/>
            </p:cNvSpPr>
            <p:nvPr/>
          </p:nvSpPr>
          <p:spPr bwMode="auto">
            <a:xfrm flipV="1">
              <a:off x="1679" y="432"/>
              <a:ext cx="1" cy="480"/>
            </a:xfrm>
            <a:prstGeom prst="line">
              <a:avLst/>
            </a:prstGeom>
            <a:noFill/>
            <a:ln w="2540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</p:grpSp>
      <p:sp>
        <p:nvSpPr>
          <p:cNvPr id="26650" name="Text Box 26"/>
          <p:cNvSpPr txBox="1">
            <a:spLocks noChangeArrowheads="1"/>
          </p:cNvSpPr>
          <p:nvPr/>
        </p:nvSpPr>
        <p:spPr bwMode="auto">
          <a:xfrm>
            <a:off x="749309" y="1213356"/>
            <a:ext cx="6735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altLang="ja-JP" b="1" dirty="0">
                <a:solidFill>
                  <a:prstClr val="white"/>
                </a:solidFill>
                <a:latin typeface="Times New Roman" pitchFamily="18" charset="0"/>
              </a:rPr>
              <a:t>p</a:t>
            </a:r>
            <a:r>
              <a:rPr kumimoji="0" lang="ja-JP" altLang="en-US" b="1" dirty="0">
                <a:solidFill>
                  <a:prstClr val="white"/>
                </a:solidFill>
                <a:latin typeface="Times New Roman" pitchFamily="18" charset="0"/>
              </a:rPr>
              <a:t>＋</a:t>
            </a:r>
            <a:r>
              <a:rPr kumimoji="0" lang="en-US" altLang="ja-JP" b="1" dirty="0">
                <a:solidFill>
                  <a:prstClr val="white"/>
                </a:solidFill>
                <a:latin typeface="Times New Roman" pitchFamily="18" charset="0"/>
              </a:rPr>
              <a:t>p</a:t>
            </a:r>
            <a:endParaRPr kumimoji="0" lang="ja-JP" altLang="en-US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6653" name="Text Box 29"/>
          <p:cNvSpPr txBox="1">
            <a:spLocks noChangeArrowheads="1"/>
          </p:cNvSpPr>
          <p:nvPr/>
        </p:nvSpPr>
        <p:spPr bwMode="auto">
          <a:xfrm>
            <a:off x="5257800" y="3810000"/>
            <a:ext cx="1676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kumimoji="0" lang="en-US" altLang="ja-JP" dirty="0" err="1">
                <a:solidFill>
                  <a:srgbClr val="FF0000"/>
                </a:solidFill>
              </a:rPr>
              <a:t>Au+Au</a:t>
            </a:r>
            <a:r>
              <a:rPr kumimoji="0" lang="ja-JP" altLang="en-US" dirty="0">
                <a:solidFill>
                  <a:srgbClr val="FF0000"/>
                </a:solidFill>
              </a:rPr>
              <a:t> </a:t>
            </a:r>
            <a:r>
              <a:rPr kumimoji="0" lang="en-US" altLang="ja-JP" dirty="0">
                <a:solidFill>
                  <a:srgbClr val="FF0000"/>
                </a:solidFill>
              </a:rPr>
              <a:t>collision</a:t>
            </a:r>
          </a:p>
          <a:p>
            <a:r>
              <a:rPr kumimoji="0" lang="en-US" altLang="ja-JP" dirty="0">
                <a:solidFill>
                  <a:srgbClr val="FF0000"/>
                </a:solidFill>
              </a:rPr>
              <a:t>(corrected for a</a:t>
            </a:r>
          </a:p>
          <a:p>
            <a:r>
              <a:rPr kumimoji="0" lang="en-US" altLang="ja-JP" dirty="0">
                <a:solidFill>
                  <a:srgbClr val="FF0000"/>
                </a:solidFill>
              </a:rPr>
              <a:t>N-N collision)</a:t>
            </a:r>
          </a:p>
        </p:txBody>
      </p:sp>
      <p:sp>
        <p:nvSpPr>
          <p:cNvPr id="26654" name="Text Box 30"/>
          <p:cNvSpPr txBox="1">
            <a:spLocks noChangeArrowheads="1"/>
          </p:cNvSpPr>
          <p:nvPr/>
        </p:nvSpPr>
        <p:spPr bwMode="auto">
          <a:xfrm>
            <a:off x="6096000" y="2133600"/>
            <a:ext cx="1396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altLang="ja-JP" dirty="0" err="1">
                <a:solidFill>
                  <a:srgbClr val="6600FF"/>
                </a:solidFill>
              </a:rPr>
              <a:t>p+p</a:t>
            </a:r>
            <a:r>
              <a:rPr kumimoji="0" lang="ja-JP" altLang="en-US" dirty="0">
                <a:solidFill>
                  <a:srgbClr val="6600FF"/>
                </a:solidFill>
              </a:rPr>
              <a:t> </a:t>
            </a:r>
            <a:r>
              <a:rPr kumimoji="0" lang="en-US" altLang="ja-JP" dirty="0" err="1">
                <a:solidFill>
                  <a:srgbClr val="6600FF"/>
                </a:solidFill>
              </a:rPr>
              <a:t>collsions</a:t>
            </a:r>
            <a:endParaRPr kumimoji="0" lang="ja-JP" altLang="en-US" dirty="0">
              <a:solidFill>
                <a:srgbClr val="66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55" name="Text Box 31"/>
              <p:cNvSpPr txBox="1">
                <a:spLocks noChangeArrowheads="1"/>
              </p:cNvSpPr>
              <p:nvPr/>
            </p:nvSpPr>
            <p:spPr bwMode="auto">
              <a:xfrm>
                <a:off x="5511800" y="5867400"/>
                <a:ext cx="236840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ja-JP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ja-JP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kumimoji="0" lang="en-US" altLang="ja-JP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kumimoji="0" lang="en-US" altLang="ja-JP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ja-JP" altLang="en-US" b="1" dirty="0">
                    <a:solidFill>
                      <a:srgbClr val="FFFF00"/>
                    </a:solidFill>
                  </a:rPr>
                  <a:t> </a:t>
                </a:r>
                <a:r>
                  <a:rPr kumimoji="0" lang="en-US" altLang="ja-JP" b="1" dirty="0">
                    <a:solidFill>
                      <a:srgbClr val="FFFF00"/>
                    </a:solidFill>
                  </a:rPr>
                  <a:t>(energy) of particle</a:t>
                </a:r>
                <a:endParaRPr kumimoji="0" lang="ja-JP" altLang="en-US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6655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1800" y="5867400"/>
                <a:ext cx="2368405" cy="369332"/>
              </a:xfrm>
              <a:prstGeom prst="rect">
                <a:avLst/>
              </a:prstGeom>
              <a:blipFill>
                <a:blip r:embed="rId7"/>
                <a:stretch>
                  <a:fillRect t="-10000" r="-1542" b="-25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56" name="Text Box 32"/>
          <p:cNvSpPr txBox="1">
            <a:spLocks noChangeArrowheads="1"/>
          </p:cNvSpPr>
          <p:nvPr/>
        </p:nvSpPr>
        <p:spPr bwMode="auto">
          <a:xfrm>
            <a:off x="5073650" y="6005512"/>
            <a:ext cx="535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altLang="ja-JP" b="1" dirty="0">
                <a:solidFill>
                  <a:srgbClr val="FFFF00"/>
                </a:solidFill>
              </a:rPr>
              <a:t>low</a:t>
            </a:r>
            <a:endParaRPr kumimoji="0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26657" name="Text Box 33"/>
          <p:cNvSpPr txBox="1">
            <a:spLocks noChangeArrowheads="1"/>
          </p:cNvSpPr>
          <p:nvPr/>
        </p:nvSpPr>
        <p:spPr bwMode="auto">
          <a:xfrm>
            <a:off x="8045450" y="6005512"/>
            <a:ext cx="596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altLang="ja-JP" b="1" dirty="0">
                <a:solidFill>
                  <a:srgbClr val="FFFF00"/>
                </a:solidFill>
              </a:rPr>
              <a:t>high</a:t>
            </a:r>
            <a:endParaRPr kumimoji="0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26658" name="Line 34"/>
          <p:cNvSpPr>
            <a:spLocks noChangeShapeType="1"/>
          </p:cNvSpPr>
          <p:nvPr/>
        </p:nvSpPr>
        <p:spPr bwMode="auto">
          <a:xfrm>
            <a:off x="5607050" y="6234112"/>
            <a:ext cx="2362200" cy="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26660" name="Line 36"/>
          <p:cNvSpPr>
            <a:spLocks noChangeShapeType="1"/>
          </p:cNvSpPr>
          <p:nvPr/>
        </p:nvSpPr>
        <p:spPr bwMode="auto">
          <a:xfrm flipH="1">
            <a:off x="7315200" y="4648200"/>
            <a:ext cx="6096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26662" name="Text Box 38"/>
          <p:cNvSpPr txBox="1">
            <a:spLocks noChangeArrowheads="1"/>
          </p:cNvSpPr>
          <p:nvPr/>
        </p:nvSpPr>
        <p:spPr bwMode="auto">
          <a:xfrm>
            <a:off x="7236296" y="4365104"/>
            <a:ext cx="11163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altLang="ja-JP" sz="1600" dirty="0">
                <a:solidFill>
                  <a:srgbClr val="00FF00"/>
                </a:solidFill>
              </a:rPr>
              <a:t>Energy loss</a:t>
            </a:r>
            <a:endParaRPr kumimoji="0" lang="ja-JP" altLang="en-US" sz="1600" dirty="0">
              <a:solidFill>
                <a:srgbClr val="00FF00"/>
              </a:solidFill>
            </a:endParaRPr>
          </a:p>
        </p:txBody>
      </p:sp>
      <p:sp>
        <p:nvSpPr>
          <p:cNvPr id="26665" name="Rectangle 41"/>
          <p:cNvSpPr>
            <a:spLocks noChangeArrowheads="1"/>
          </p:cNvSpPr>
          <p:nvPr/>
        </p:nvSpPr>
        <p:spPr bwMode="auto">
          <a:xfrm>
            <a:off x="4724400" y="685800"/>
            <a:ext cx="457200" cy="464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26664" name="Text Box 40"/>
          <p:cNvSpPr txBox="1">
            <a:spLocks noChangeArrowheads="1"/>
          </p:cNvSpPr>
          <p:nvPr/>
        </p:nvSpPr>
        <p:spPr bwMode="auto">
          <a:xfrm rot="16200000">
            <a:off x="2518538" y="2666570"/>
            <a:ext cx="4040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kumimoji="0" lang="en-US" altLang="ja-JP" b="1" dirty="0">
                <a:solidFill>
                  <a:srgbClr val="FFFF00"/>
                </a:solidFill>
              </a:rPr>
              <a:t>Yield of particle</a:t>
            </a:r>
            <a:endParaRPr kumimoji="0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26667" name="Text Box 43"/>
          <p:cNvSpPr txBox="1">
            <a:spLocks noChangeArrowheads="1"/>
          </p:cNvSpPr>
          <p:nvPr/>
        </p:nvSpPr>
        <p:spPr bwMode="auto">
          <a:xfrm rot="16200000">
            <a:off x="4814094" y="4980781"/>
            <a:ext cx="339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ja-JP" altLang="en-US">
                <a:solidFill>
                  <a:prstClr val="black"/>
                </a:solidFill>
              </a:rPr>
              <a:t>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71" name="Text Box 47"/>
              <p:cNvSpPr txBox="1">
                <a:spLocks noChangeArrowheads="1"/>
              </p:cNvSpPr>
              <p:nvPr/>
            </p:nvSpPr>
            <p:spPr bwMode="auto">
              <a:xfrm rot="16200000">
                <a:off x="4670054" y="751357"/>
                <a:ext cx="6013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ja-JP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altLang="ja-JP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en-US" altLang="ja-JP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kumimoji="0" lang="ja-JP" alt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6671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4670054" y="751357"/>
                <a:ext cx="60138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72" name="Text Box 48"/>
              <p:cNvSpPr txBox="1">
                <a:spLocks noChangeArrowheads="1"/>
              </p:cNvSpPr>
              <p:nvPr/>
            </p:nvSpPr>
            <p:spPr bwMode="auto">
              <a:xfrm rot="16200000">
                <a:off x="4670054" y="3879747"/>
                <a:ext cx="6013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ja-JP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altLang="ja-JP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en-US" altLang="ja-JP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ja-JP" alt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6672" name="Text 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4670054" y="3879747"/>
                <a:ext cx="60138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73" name="Text Box 49"/>
              <p:cNvSpPr txBox="1">
                <a:spLocks noChangeArrowheads="1"/>
              </p:cNvSpPr>
              <p:nvPr/>
            </p:nvSpPr>
            <p:spPr bwMode="auto">
              <a:xfrm rot="16200000">
                <a:off x="4656841" y="2848713"/>
                <a:ext cx="6013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ja-JP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altLang="ja-JP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en-US" altLang="ja-JP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kumimoji="0" lang="ja-JP" alt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6673" name="Text 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4656841" y="2848713"/>
                <a:ext cx="60138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74" name="Text Box 50"/>
              <p:cNvSpPr txBox="1">
                <a:spLocks noChangeArrowheads="1"/>
              </p:cNvSpPr>
              <p:nvPr/>
            </p:nvSpPr>
            <p:spPr bwMode="auto">
              <a:xfrm rot="16200000">
                <a:off x="4680154" y="1781107"/>
                <a:ext cx="6013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ja-JP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altLang="ja-JP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0" lang="en-US" altLang="ja-JP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kumimoji="0" lang="ja-JP" alt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6674" name="Text 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4680154" y="1781107"/>
                <a:ext cx="60138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75" name="Text Box 51"/>
          <p:cNvSpPr txBox="1">
            <a:spLocks noChangeArrowheads="1"/>
          </p:cNvSpPr>
          <p:nvPr/>
        </p:nvSpPr>
        <p:spPr bwMode="auto">
          <a:xfrm>
            <a:off x="1524000" y="5134707"/>
            <a:ext cx="566181" cy="3385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US" altLang="ja-JP" sz="1600" dirty="0">
                <a:solidFill>
                  <a:srgbClr val="FFFF99"/>
                </a:solidFill>
              </a:rPr>
              <a:t>time</a:t>
            </a:r>
            <a:endParaRPr kumimoji="0" lang="ja-JP" altLang="en-US" sz="1600" dirty="0">
              <a:solidFill>
                <a:srgbClr val="FFFF99"/>
              </a:solidFill>
            </a:endParaRPr>
          </a:p>
        </p:txBody>
      </p:sp>
      <p:sp>
        <p:nvSpPr>
          <p:cNvPr id="26676" name="Text Box 52"/>
          <p:cNvSpPr txBox="1">
            <a:spLocks noChangeArrowheads="1"/>
          </p:cNvSpPr>
          <p:nvPr/>
        </p:nvSpPr>
        <p:spPr bwMode="auto">
          <a:xfrm>
            <a:off x="1981994" y="711306"/>
            <a:ext cx="1721172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0" lang="en-US" altLang="ja-JP" sz="1400" b="1" dirty="0">
                <a:solidFill>
                  <a:srgbClr val="FFFF99"/>
                </a:solidFill>
              </a:rPr>
              <a:t>Scattered</a:t>
            </a:r>
            <a:r>
              <a:rPr kumimoji="0" lang="ja-JP" altLang="en-US" sz="1400" b="1" dirty="0">
                <a:solidFill>
                  <a:srgbClr val="FFFF99"/>
                </a:solidFill>
              </a:rPr>
              <a:t> </a:t>
            </a:r>
            <a:r>
              <a:rPr kumimoji="0" lang="en-US" altLang="ja-JP" sz="1400" b="1" dirty="0" err="1">
                <a:solidFill>
                  <a:srgbClr val="FFFF99"/>
                </a:solidFill>
              </a:rPr>
              <a:t>parton</a:t>
            </a:r>
            <a:r>
              <a:rPr kumimoji="0" lang="ja-JP" altLang="en-US" sz="1400" b="1" dirty="0">
                <a:solidFill>
                  <a:srgbClr val="FFFF99"/>
                </a:solidFill>
              </a:rPr>
              <a:t> </a:t>
            </a:r>
            <a:r>
              <a:rPr kumimoji="0" lang="en-US" altLang="ja-JP" sz="1400" b="1" dirty="0">
                <a:solidFill>
                  <a:srgbClr val="FFFF99"/>
                </a:solidFill>
              </a:rPr>
              <a:t>doesn’t</a:t>
            </a:r>
            <a:r>
              <a:rPr kumimoji="0" lang="ja-JP" altLang="en-US" sz="1400" b="1" dirty="0">
                <a:solidFill>
                  <a:srgbClr val="FFFF99"/>
                </a:solidFill>
              </a:rPr>
              <a:t> </a:t>
            </a:r>
            <a:r>
              <a:rPr kumimoji="0" lang="en-US" altLang="ja-JP" sz="1400" b="1" dirty="0">
                <a:solidFill>
                  <a:srgbClr val="FFFF99"/>
                </a:solidFill>
              </a:rPr>
              <a:t>lose</a:t>
            </a:r>
            <a:r>
              <a:rPr kumimoji="0" lang="ja-JP" altLang="en-US" sz="1400" b="1" dirty="0">
                <a:solidFill>
                  <a:srgbClr val="FFFF99"/>
                </a:solidFill>
              </a:rPr>
              <a:t> </a:t>
            </a:r>
            <a:r>
              <a:rPr kumimoji="0" lang="en-US" altLang="ja-JP" sz="1400" b="1" dirty="0">
                <a:solidFill>
                  <a:srgbClr val="FFFF99"/>
                </a:solidFill>
              </a:rPr>
              <a:t>energy</a:t>
            </a:r>
            <a:endParaRPr kumimoji="0" lang="ja-JP" altLang="en-US" sz="1400" b="1" dirty="0">
              <a:solidFill>
                <a:srgbClr val="FFFF99"/>
              </a:solidFill>
            </a:endParaRPr>
          </a:p>
        </p:txBody>
      </p:sp>
      <p:sp>
        <p:nvSpPr>
          <p:cNvPr id="26677" name="Text Box 53"/>
          <p:cNvSpPr txBox="1">
            <a:spLocks noChangeArrowheads="1"/>
          </p:cNvSpPr>
          <p:nvPr/>
        </p:nvSpPr>
        <p:spPr bwMode="auto">
          <a:xfrm>
            <a:off x="1717997" y="2345889"/>
            <a:ext cx="2561779" cy="73866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0" lang="en-US" altLang="ja-JP" sz="1400" b="1" dirty="0">
                <a:solidFill>
                  <a:srgbClr val="FFFF99"/>
                </a:solidFill>
              </a:rPr>
              <a:t>The scattered </a:t>
            </a:r>
            <a:r>
              <a:rPr kumimoji="0" lang="en-US" altLang="ja-JP" sz="1400" b="1" dirty="0" err="1">
                <a:solidFill>
                  <a:srgbClr val="FFFF99"/>
                </a:solidFill>
              </a:rPr>
              <a:t>parton</a:t>
            </a:r>
            <a:r>
              <a:rPr kumimoji="0" lang="en-US" altLang="ja-JP" sz="1400" b="1" dirty="0">
                <a:solidFill>
                  <a:srgbClr val="FFFF99"/>
                </a:solidFill>
              </a:rPr>
              <a:t> must pass through high-density matter and thus suffer energy losses.</a:t>
            </a:r>
            <a:endParaRPr kumimoji="0" lang="ja-JP" altLang="en-US" sz="1400" b="1" dirty="0">
              <a:solidFill>
                <a:srgbClr val="FFFF99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115829" y="607307"/>
            <a:ext cx="4680520" cy="57675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28845" y="5509876"/>
            <a:ext cx="4724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0" lang="en-US" altLang="ja-JP" b="1" dirty="0">
                <a:solidFill>
                  <a:srgbClr val="FFFF00"/>
                </a:solidFill>
              </a:rPr>
              <a:t>The yield of energetic particles produced in Au-Au collisions is significantly lower. This is an evidence that a high energy density quark-gluon plasma is produced in Au + Au collisions.</a:t>
            </a:r>
            <a:endParaRPr kumimoji="0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46" name="AutoShape 21"/>
          <p:cNvSpPr>
            <a:spLocks noChangeArrowheads="1"/>
          </p:cNvSpPr>
          <p:nvPr/>
        </p:nvSpPr>
        <p:spPr bwMode="auto">
          <a:xfrm>
            <a:off x="2628900" y="1832343"/>
            <a:ext cx="381000" cy="304800"/>
          </a:xfrm>
          <a:prstGeom prst="irregularSeal2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47" name="AutoShape 9"/>
          <p:cNvSpPr>
            <a:spLocks noChangeArrowheads="1"/>
          </p:cNvSpPr>
          <p:nvPr/>
        </p:nvSpPr>
        <p:spPr bwMode="auto">
          <a:xfrm>
            <a:off x="2583550" y="3746294"/>
            <a:ext cx="381000" cy="304800"/>
          </a:xfrm>
          <a:prstGeom prst="irregularSeal2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96429" y="2438400"/>
            <a:ext cx="4010113" cy="25321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564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641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7" descr="C:\Users\Yasuyuki Akiba\Desktop\eta_gamma_pi0_phi_omega_jpsi_raa_combin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5" b="945"/>
          <a:stretch/>
        </p:blipFill>
        <p:spPr bwMode="auto">
          <a:xfrm>
            <a:off x="107504" y="980728"/>
            <a:ext cx="6918919" cy="436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en-US" altLang="ja-JP" sz="32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AA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(suppression by QGP) of various particles</a:t>
            </a:r>
          </a:p>
        </p:txBody>
      </p:sp>
      <p:sp>
        <p:nvSpPr>
          <p:cNvPr id="195588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5486400"/>
            <a:ext cx="8991600" cy="1219200"/>
          </a:xfrm>
        </p:spPr>
        <p:txBody>
          <a:bodyPr/>
          <a:lstStyle/>
          <a:p>
            <a:r>
              <a:rPr lang="en-US" altLang="ja-JP" sz="2000" b="1" dirty="0">
                <a:solidFill>
                  <a:srgbClr val="FFFF0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altLang="ja-JP" sz="2000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altLang="ja-JP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yield is strongly suppressed as R</a:t>
            </a:r>
            <a:r>
              <a:rPr lang="en-US" altLang="ja-JP" sz="2000" b="1" baseline="-25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AA</a:t>
            </a:r>
            <a:r>
              <a:rPr lang="en-US" altLang="ja-JP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~1/5</a:t>
            </a:r>
          </a:p>
          <a:p>
            <a:r>
              <a:rPr lang="en-US" altLang="ja-JP" sz="2000" b="1" dirty="0">
                <a:solidFill>
                  <a:srgbClr val="FFFF00"/>
                </a:solidFill>
                <a:latin typeface="Symbol" panose="05050102010706020507" pitchFamily="18" charset="2"/>
                <a:cs typeface="Arial" pitchFamily="34" charset="0"/>
              </a:rPr>
              <a:t> </a:t>
            </a:r>
            <a:r>
              <a:rPr lang="en-US" altLang="ja-JP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altLang="ja-JP" sz="2000" b="1" baseline="-25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AA </a:t>
            </a:r>
            <a:r>
              <a:rPr lang="en-US" altLang="ja-JP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altLang="ja-JP" sz="2000" b="1" dirty="0">
                <a:solidFill>
                  <a:srgbClr val="FFFF0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altLang="ja-JP" sz="2000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altLang="ja-JP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and</a:t>
            </a:r>
            <a:r>
              <a:rPr lang="ja-JP" alt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b="1" dirty="0">
                <a:solidFill>
                  <a:srgbClr val="FFFF00"/>
                </a:solidFill>
                <a:latin typeface="Symbol" panose="05050102010706020507" pitchFamily="18" charset="2"/>
                <a:cs typeface="Arial" pitchFamily="34" charset="0"/>
              </a:rPr>
              <a:t>h </a:t>
            </a:r>
            <a:r>
              <a:rPr lang="en-US" altLang="ja-JP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similar</a:t>
            </a:r>
            <a:r>
              <a:rPr lang="en-US" altLang="ja-JP" sz="2000" b="1" dirty="0">
                <a:solidFill>
                  <a:srgbClr val="FFFF00"/>
                </a:solidFill>
                <a:latin typeface="Symbol" panose="05050102010706020507" pitchFamily="18" charset="2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altLang="ja-JP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energy loss occurs at the </a:t>
            </a:r>
            <a:r>
              <a:rPr lang="en-US" altLang="ja-JP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parton</a:t>
            </a:r>
            <a:r>
              <a:rPr lang="en-US" altLang="ja-JP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level</a:t>
            </a:r>
            <a:endParaRPr lang="en-US" altLang="ja-JP" sz="2400" b="1" dirty="0">
              <a:solidFill>
                <a:srgbClr val="FFFF00"/>
              </a:solidFill>
              <a:latin typeface="Symbol" panose="05050102010706020507" pitchFamily="18" charset="2"/>
              <a:cs typeface="Arial" pitchFamily="34" charset="0"/>
            </a:endParaRPr>
          </a:p>
          <a:p>
            <a:r>
              <a:rPr lang="en-US" altLang="ja-JP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direct </a:t>
            </a:r>
            <a:r>
              <a:rPr lang="en-US" altLang="ja-JP" sz="2000" b="1" dirty="0">
                <a:solidFill>
                  <a:srgbClr val="FFFF00"/>
                </a:solidFill>
                <a:latin typeface="Symbol" pitchFamily="18" charset="2"/>
                <a:cs typeface="Arial" pitchFamily="34" charset="0"/>
              </a:rPr>
              <a:t>g</a:t>
            </a:r>
            <a:r>
              <a:rPr lang="en-US" altLang="ja-JP" sz="2000" b="1" dirty="0">
                <a:solidFill>
                  <a:srgbClr val="FFFF00"/>
                </a:solidFill>
                <a:cs typeface="Arial" pitchFamily="34" charset="0"/>
              </a:rPr>
              <a:t> is</a:t>
            </a:r>
            <a:r>
              <a:rPr lang="ja-JP" altLang="en-US" sz="2000" b="1" dirty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altLang="ja-JP" sz="2000" b="1" dirty="0">
                <a:solidFill>
                  <a:srgbClr val="FFFF00"/>
                </a:solidFill>
                <a:cs typeface="Arial" pitchFamily="34" charset="0"/>
              </a:rPr>
              <a:t>not</a:t>
            </a:r>
            <a:r>
              <a:rPr lang="ja-JP" altLang="en-US" sz="2000" b="1" dirty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altLang="ja-JP" sz="2000" b="1" dirty="0">
                <a:solidFill>
                  <a:srgbClr val="FFFF00"/>
                </a:solidFill>
                <a:cs typeface="Arial" pitchFamily="34" charset="0"/>
              </a:rPr>
              <a:t>suppressed </a:t>
            </a:r>
            <a:r>
              <a:rPr lang="en-US" altLang="ja-JP" sz="2000" b="1" dirty="0">
                <a:solidFill>
                  <a:srgbClr val="FFFF00"/>
                </a:solidFill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altLang="ja-JP" sz="2000" b="1" dirty="0" err="1">
                <a:solidFill>
                  <a:srgbClr val="FFFF00"/>
                </a:solidFill>
                <a:cs typeface="Arial" pitchFamily="34" charset="0"/>
                <a:sym typeface="Wingdings" panose="05000000000000000000" pitchFamily="2" charset="2"/>
              </a:rPr>
              <a:t>suppresion</a:t>
            </a:r>
            <a:r>
              <a:rPr lang="ja-JP" altLang="en-US" sz="2000" b="1" dirty="0">
                <a:solidFill>
                  <a:srgbClr val="FFFF00"/>
                </a:solidFill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b="1" dirty="0">
                <a:solidFill>
                  <a:srgbClr val="FFFF00"/>
                </a:solidFill>
                <a:cs typeface="Arial" pitchFamily="34" charset="0"/>
                <a:sym typeface="Wingdings" panose="05000000000000000000" pitchFamily="2" charset="2"/>
              </a:rPr>
              <a:t>is</a:t>
            </a:r>
            <a:r>
              <a:rPr lang="ja-JP" altLang="en-US" sz="2000" b="1" dirty="0">
                <a:solidFill>
                  <a:srgbClr val="FFFF00"/>
                </a:solidFill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b="1" dirty="0">
                <a:solidFill>
                  <a:srgbClr val="FFFF00"/>
                </a:solidFill>
                <a:cs typeface="Arial" pitchFamily="34" charset="0"/>
                <a:sym typeface="Wingdings" panose="05000000000000000000" pitchFamily="2" charset="2"/>
              </a:rPr>
              <a:t>due</a:t>
            </a:r>
            <a:r>
              <a:rPr lang="ja-JP" altLang="en-US" sz="2000" b="1" dirty="0">
                <a:solidFill>
                  <a:srgbClr val="FFFF00"/>
                </a:solidFill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b="1" dirty="0">
                <a:solidFill>
                  <a:srgbClr val="FFFF00"/>
                </a:solidFill>
                <a:cs typeface="Arial" pitchFamily="34" charset="0"/>
                <a:sym typeface="Wingdings" panose="05000000000000000000" pitchFamily="2" charset="2"/>
              </a:rPr>
              <a:t>to</a:t>
            </a:r>
            <a:r>
              <a:rPr lang="ja-JP" altLang="en-US" sz="2000" b="1" dirty="0">
                <a:solidFill>
                  <a:srgbClr val="FFFF00"/>
                </a:solidFill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b="1" dirty="0">
                <a:solidFill>
                  <a:srgbClr val="FFFF00"/>
                </a:solidFill>
                <a:cs typeface="Arial" pitchFamily="34" charset="0"/>
                <a:sym typeface="Wingdings" panose="05000000000000000000" pitchFamily="2" charset="2"/>
              </a:rPr>
              <a:t>the</a:t>
            </a:r>
            <a:r>
              <a:rPr lang="ja-JP" altLang="en-US" sz="2000" b="1" dirty="0">
                <a:solidFill>
                  <a:srgbClr val="FFFF00"/>
                </a:solidFill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b="1" dirty="0">
                <a:solidFill>
                  <a:srgbClr val="FFFF00"/>
                </a:solidFill>
                <a:cs typeface="Arial" pitchFamily="34" charset="0"/>
                <a:sym typeface="Wingdings" panose="05000000000000000000" pitchFamily="2" charset="2"/>
              </a:rPr>
              <a:t>medium effect (QGP)</a:t>
            </a:r>
            <a:endParaRPr lang="en-US" altLang="ja-JP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/>
          </p:nvPr>
        </p:nvGraphicFramePr>
        <p:xfrm>
          <a:off x="6462389" y="980728"/>
          <a:ext cx="2664296" cy="720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Equation" r:id="rId5" imgW="1828800" imgH="495300" progId="Equation.3">
                  <p:embed/>
                </p:oleObj>
              </mc:Choice>
              <mc:Fallback>
                <p:oleObj name="Equation" r:id="rId5" imgW="18288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2389" y="980728"/>
                        <a:ext cx="2664296" cy="720179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6444208" y="1700808"/>
            <a:ext cx="2699792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prstClr val="black"/>
                </a:solidFill>
              </a:rPr>
              <a:t>Suppression ratio compared with </a:t>
            </a:r>
            <a:r>
              <a:rPr lang="en-US" altLang="ja-JP" b="1" dirty="0" err="1">
                <a:solidFill>
                  <a:prstClr val="black"/>
                </a:solidFill>
              </a:rPr>
              <a:t>p+p</a:t>
            </a:r>
            <a:endParaRPr lang="en-US" altLang="ja-JP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65485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32048"/>
            <a:ext cx="8229600" cy="778098"/>
          </a:xfrm>
        </p:spPr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did we find out at RHIC 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4320480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sz="3600" b="1" dirty="0">
                <a:solidFill>
                  <a:srgbClr val="00B050"/>
                </a:solidFill>
              </a:rPr>
              <a:t>High-energy nuclear collisions at RHIC create high-energy density matter (=QGP)</a:t>
            </a:r>
          </a:p>
          <a:p>
            <a:pPr marL="0" indent="0">
              <a:buNone/>
            </a:pPr>
            <a:endParaRPr kumimoji="1" lang="en-US" altLang="ja-JP" sz="3600" b="1" dirty="0">
              <a:solidFill>
                <a:srgbClr val="00B050"/>
              </a:solidFill>
            </a:endParaRPr>
          </a:p>
          <a:p>
            <a:r>
              <a:rPr kumimoji="1" lang="en-US" altLang="ja-JP" sz="3600" b="1" dirty="0">
                <a:solidFill>
                  <a:srgbClr val="0070C0"/>
                </a:solidFill>
              </a:rPr>
              <a:t>QGP is a "perfect fluid" with almost zero viscosity</a:t>
            </a:r>
          </a:p>
          <a:p>
            <a:pPr marL="0" indent="0">
              <a:buNone/>
            </a:pPr>
            <a:endParaRPr kumimoji="1" lang="en-US" altLang="ja-JP" sz="3600" b="1" dirty="0">
              <a:solidFill>
                <a:srgbClr val="00B050"/>
              </a:solidFill>
            </a:endParaRPr>
          </a:p>
          <a:p>
            <a:r>
              <a:rPr kumimoji="1" lang="en-US" altLang="ja-JP" sz="3600" b="1" dirty="0">
                <a:solidFill>
                  <a:srgbClr val="FF0000"/>
                </a:solidFill>
              </a:rPr>
              <a:t>Initial temperature of the QGP at RHIC is approximately 4 trillion K</a:t>
            </a:r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4C1C4FD-060D-4BAE-BA7E-A3044930B522}"/>
              </a:ext>
            </a:extLst>
          </p:cNvPr>
          <p:cNvSpPr/>
          <p:nvPr/>
        </p:nvSpPr>
        <p:spPr>
          <a:xfrm>
            <a:off x="107504" y="2348880"/>
            <a:ext cx="8784976" cy="1440160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08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93024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altLang="ja-JP" sz="3600" dirty="0" err="1">
                <a:solidFill>
                  <a:srgbClr val="FFFF00"/>
                </a:solidFill>
                <a:ea typeface="ＭＳ Ｐゴシック" pitchFamily="34" charset="-128"/>
              </a:rPr>
              <a:t>Viscocity</a:t>
            </a:r>
            <a:r>
              <a:rPr lang="en-US" altLang="ja-JP" sz="3600" dirty="0">
                <a:solidFill>
                  <a:srgbClr val="FFFF00"/>
                </a:solidFill>
                <a:ea typeface="ＭＳ Ｐゴシック" pitchFamily="34" charset="-128"/>
              </a:rPr>
              <a:t> of the matter is almost zero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52401" y="1143000"/>
            <a:ext cx="4309354" cy="2864624"/>
            <a:chOff x="453" y="1160"/>
            <a:chExt cx="2486" cy="1542"/>
          </a:xfrm>
        </p:grpSpPr>
        <p:sp>
          <p:nvSpPr>
            <p:cNvPr id="20548" name="Freeform 7"/>
            <p:cNvSpPr>
              <a:spLocks/>
            </p:cNvSpPr>
            <p:nvPr/>
          </p:nvSpPr>
          <p:spPr bwMode="auto">
            <a:xfrm rot="-10332135">
              <a:off x="2477" y="1160"/>
              <a:ext cx="246" cy="234"/>
            </a:xfrm>
            <a:custGeom>
              <a:avLst/>
              <a:gdLst>
                <a:gd name="T0" fmla="*/ 0 w 720"/>
                <a:gd name="T1" fmla="*/ 0 h 622"/>
                <a:gd name="T2" fmla="*/ 0 w 720"/>
                <a:gd name="T3" fmla="*/ 0 h 622"/>
                <a:gd name="T4" fmla="*/ 0 w 720"/>
                <a:gd name="T5" fmla="*/ 0 h 622"/>
                <a:gd name="T6" fmla="*/ 0 w 720"/>
                <a:gd name="T7" fmla="*/ 0 h 622"/>
                <a:gd name="T8" fmla="*/ 0 w 720"/>
                <a:gd name="T9" fmla="*/ 0 h 622"/>
                <a:gd name="T10" fmla="*/ 0 w 720"/>
                <a:gd name="T11" fmla="*/ 0 h 622"/>
                <a:gd name="T12" fmla="*/ 0 w 720"/>
                <a:gd name="T13" fmla="*/ 0 h 622"/>
                <a:gd name="T14" fmla="*/ 0 w 720"/>
                <a:gd name="T15" fmla="*/ 0 h 6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"/>
                <a:gd name="T25" fmla="*/ 0 h 622"/>
                <a:gd name="T26" fmla="*/ 720 w 720"/>
                <a:gd name="T27" fmla="*/ 622 h 6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TopRight">
                <a:rot lat="20099968" lon="21299970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49" name="Line 8"/>
            <p:cNvSpPr>
              <a:spLocks noChangeShapeType="1"/>
            </p:cNvSpPr>
            <p:nvPr/>
          </p:nvSpPr>
          <p:spPr bwMode="auto">
            <a:xfrm rot="467865" flipH="1">
              <a:off x="1159" y="1242"/>
              <a:ext cx="426" cy="695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50" name="Line 9"/>
            <p:cNvSpPr>
              <a:spLocks noChangeShapeType="1"/>
            </p:cNvSpPr>
            <p:nvPr/>
          </p:nvSpPr>
          <p:spPr bwMode="auto">
            <a:xfrm rot="467865" flipH="1">
              <a:off x="1363" y="1270"/>
              <a:ext cx="419" cy="68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51" name="Line 10"/>
            <p:cNvSpPr>
              <a:spLocks noChangeShapeType="1"/>
            </p:cNvSpPr>
            <p:nvPr/>
          </p:nvSpPr>
          <p:spPr bwMode="auto">
            <a:xfrm rot="467865">
              <a:off x="1516" y="1502"/>
              <a:ext cx="140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52" name="Line 11"/>
            <p:cNvSpPr>
              <a:spLocks noChangeShapeType="1"/>
            </p:cNvSpPr>
            <p:nvPr/>
          </p:nvSpPr>
          <p:spPr bwMode="auto">
            <a:xfrm rot="467865">
              <a:off x="1386" y="2190"/>
              <a:ext cx="987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53" name="AutoShape 12"/>
            <p:cNvSpPr>
              <a:spLocks noChangeArrowheads="1"/>
            </p:cNvSpPr>
            <p:nvPr/>
          </p:nvSpPr>
          <p:spPr bwMode="auto">
            <a:xfrm rot="467865">
              <a:off x="710" y="1304"/>
              <a:ext cx="2229" cy="1349"/>
            </a:xfrm>
            <a:prstGeom prst="parallelogram">
              <a:avLst>
                <a:gd name="adj" fmla="val 61305"/>
              </a:avLst>
            </a:prstGeom>
            <a:noFill/>
            <a:ln w="2857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54" name="Line 13"/>
            <p:cNvSpPr>
              <a:spLocks noChangeShapeType="1"/>
            </p:cNvSpPr>
            <p:nvPr/>
          </p:nvSpPr>
          <p:spPr bwMode="auto">
            <a:xfrm rot="467865" flipH="1">
              <a:off x="648" y="2217"/>
              <a:ext cx="179" cy="29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55" name="Line 14"/>
            <p:cNvSpPr>
              <a:spLocks noChangeShapeType="1"/>
            </p:cNvSpPr>
            <p:nvPr/>
          </p:nvSpPr>
          <p:spPr bwMode="auto">
            <a:xfrm rot="467865" flipH="1">
              <a:off x="1450" y="1289"/>
              <a:ext cx="518" cy="84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56" name="Freeform 15"/>
            <p:cNvSpPr>
              <a:spLocks/>
            </p:cNvSpPr>
            <p:nvPr/>
          </p:nvSpPr>
          <p:spPr bwMode="auto">
            <a:xfrm rot="11267865" flipV="1">
              <a:off x="1348" y="2020"/>
              <a:ext cx="174" cy="541"/>
            </a:xfrm>
            <a:custGeom>
              <a:avLst/>
              <a:gdLst>
                <a:gd name="T0" fmla="*/ 1 w 252"/>
                <a:gd name="T1" fmla="*/ 5 h 715"/>
                <a:gd name="T2" fmla="*/ 1 w 252"/>
                <a:gd name="T3" fmla="*/ 4 h 715"/>
                <a:gd name="T4" fmla="*/ 1 w 252"/>
                <a:gd name="T5" fmla="*/ 3 h 715"/>
                <a:gd name="T6" fmla="*/ 1 w 252"/>
                <a:gd name="T7" fmla="*/ 2 h 715"/>
                <a:gd name="T8" fmla="*/ 1 w 252"/>
                <a:gd name="T9" fmla="*/ 2 h 715"/>
                <a:gd name="T10" fmla="*/ 1 w 252"/>
                <a:gd name="T11" fmla="*/ 2 h 715"/>
                <a:gd name="T12" fmla="*/ 1 w 252"/>
                <a:gd name="T13" fmla="*/ 2 h 715"/>
                <a:gd name="T14" fmla="*/ 1 w 252"/>
                <a:gd name="T15" fmla="*/ 2 h 715"/>
                <a:gd name="T16" fmla="*/ 1 w 252"/>
                <a:gd name="T17" fmla="*/ 4 h 715"/>
                <a:gd name="T18" fmla="*/ 1 w 252"/>
                <a:gd name="T19" fmla="*/ 5 h 715"/>
                <a:gd name="T20" fmla="*/ 1 w 252"/>
                <a:gd name="T21" fmla="*/ 5 h 715"/>
                <a:gd name="T22" fmla="*/ 1 w 252"/>
                <a:gd name="T23" fmla="*/ 5 h 7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2"/>
                <a:gd name="T37" fmla="*/ 0 h 715"/>
                <a:gd name="T38" fmla="*/ 252 w 252"/>
                <a:gd name="T39" fmla="*/ 715 h 7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2" h="715">
                  <a:moveTo>
                    <a:pt x="84" y="643"/>
                  </a:moveTo>
                  <a:cubicBezTo>
                    <a:pt x="64" y="611"/>
                    <a:pt x="38" y="568"/>
                    <a:pt x="24" y="519"/>
                  </a:cubicBezTo>
                  <a:cubicBezTo>
                    <a:pt x="10" y="470"/>
                    <a:pt x="0" y="403"/>
                    <a:pt x="1" y="351"/>
                  </a:cubicBezTo>
                  <a:cubicBezTo>
                    <a:pt x="2" y="299"/>
                    <a:pt x="14" y="251"/>
                    <a:pt x="30" y="205"/>
                  </a:cubicBezTo>
                  <a:cubicBezTo>
                    <a:pt x="46" y="159"/>
                    <a:pt x="77" y="106"/>
                    <a:pt x="100" y="73"/>
                  </a:cubicBezTo>
                  <a:cubicBezTo>
                    <a:pt x="123" y="40"/>
                    <a:pt x="163" y="0"/>
                    <a:pt x="166" y="4"/>
                  </a:cubicBezTo>
                  <a:cubicBezTo>
                    <a:pt x="198" y="57"/>
                    <a:pt x="212" y="120"/>
                    <a:pt x="225" y="171"/>
                  </a:cubicBezTo>
                  <a:cubicBezTo>
                    <a:pt x="239" y="226"/>
                    <a:pt x="246" y="280"/>
                    <a:pt x="249" y="337"/>
                  </a:cubicBezTo>
                  <a:cubicBezTo>
                    <a:pt x="252" y="394"/>
                    <a:pt x="249" y="464"/>
                    <a:pt x="241" y="514"/>
                  </a:cubicBezTo>
                  <a:cubicBezTo>
                    <a:pt x="233" y="564"/>
                    <a:pt x="216" y="603"/>
                    <a:pt x="199" y="636"/>
                  </a:cubicBezTo>
                  <a:cubicBezTo>
                    <a:pt x="182" y="669"/>
                    <a:pt x="142" y="715"/>
                    <a:pt x="142" y="712"/>
                  </a:cubicBezTo>
                  <a:cubicBezTo>
                    <a:pt x="142" y="711"/>
                    <a:pt x="104" y="675"/>
                    <a:pt x="84" y="643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57" name="Line 16"/>
            <p:cNvSpPr>
              <a:spLocks noChangeShapeType="1"/>
            </p:cNvSpPr>
            <p:nvPr/>
          </p:nvSpPr>
          <p:spPr bwMode="auto">
            <a:xfrm rot="467865" flipH="1">
              <a:off x="1255" y="1979"/>
              <a:ext cx="382" cy="62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58" name="Text Box 17"/>
            <p:cNvSpPr txBox="1">
              <a:spLocks noChangeArrowheads="1"/>
            </p:cNvSpPr>
            <p:nvPr/>
          </p:nvSpPr>
          <p:spPr bwMode="auto">
            <a:xfrm rot="467865">
              <a:off x="2540" y="2020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kumimoji="0" lang="en-US" altLang="ja-JP" sz="1400">
                  <a:solidFill>
                    <a:prstClr val="black"/>
                  </a:solidFill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20559" name="Text Box 18"/>
            <p:cNvSpPr txBox="1">
              <a:spLocks noChangeArrowheads="1"/>
            </p:cNvSpPr>
            <p:nvPr/>
          </p:nvSpPr>
          <p:spPr bwMode="auto">
            <a:xfrm rot="467865">
              <a:off x="1431" y="1193"/>
              <a:ext cx="16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kumimoji="0" lang="en-US" altLang="ja-JP" sz="1400">
                  <a:solidFill>
                    <a:prstClr val="black"/>
                  </a:solidFill>
                  <a:latin typeface="Times New Roman" pitchFamily="18" charset="0"/>
                </a:rPr>
                <a:t>z</a:t>
              </a:r>
            </a:p>
          </p:txBody>
        </p:sp>
        <p:grpSp>
          <p:nvGrpSpPr>
            <p:cNvPr id="4" name="Group 19"/>
            <p:cNvGrpSpPr>
              <a:grpSpLocks/>
            </p:cNvGrpSpPr>
            <p:nvPr/>
          </p:nvGrpSpPr>
          <p:grpSpPr bwMode="auto">
            <a:xfrm rot="467865">
              <a:off x="2037" y="1253"/>
              <a:ext cx="708" cy="756"/>
              <a:chOff x="3157" y="3025"/>
              <a:chExt cx="1026" cy="999"/>
            </a:xfrm>
          </p:grpSpPr>
          <p:grpSp>
            <p:nvGrpSpPr>
              <p:cNvPr id="5" name="Group 20"/>
              <p:cNvGrpSpPr>
                <a:grpSpLocks/>
              </p:cNvGrpSpPr>
              <p:nvPr/>
            </p:nvGrpSpPr>
            <p:grpSpPr bwMode="auto">
              <a:xfrm>
                <a:off x="3157" y="3025"/>
                <a:ext cx="1026" cy="999"/>
                <a:chOff x="4130" y="2180"/>
                <a:chExt cx="1026" cy="999"/>
              </a:xfrm>
            </p:grpSpPr>
            <p:sp>
              <p:nvSpPr>
                <p:cNvPr id="20632" name="Oval 21"/>
                <p:cNvSpPr>
                  <a:spLocks noChangeArrowheads="1"/>
                </p:cNvSpPr>
                <p:nvPr/>
              </p:nvSpPr>
              <p:spPr bwMode="auto">
                <a:xfrm>
                  <a:off x="4153" y="2181"/>
                  <a:ext cx="981" cy="9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kumimoji="0"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33" name="Oval 22"/>
                <p:cNvSpPr>
                  <a:spLocks noChangeArrowheads="1"/>
                </p:cNvSpPr>
                <p:nvPr/>
              </p:nvSpPr>
              <p:spPr bwMode="auto">
                <a:xfrm>
                  <a:off x="4153" y="2180"/>
                  <a:ext cx="981" cy="98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kumimoji="0"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34" name="Freeform 23"/>
                <p:cNvSpPr>
                  <a:spLocks/>
                </p:cNvSpPr>
                <p:nvPr/>
              </p:nvSpPr>
              <p:spPr bwMode="auto">
                <a:xfrm>
                  <a:off x="4130" y="2579"/>
                  <a:ext cx="1026" cy="600"/>
                </a:xfrm>
                <a:custGeom>
                  <a:avLst/>
                  <a:gdLst>
                    <a:gd name="T0" fmla="*/ 43 w 1026"/>
                    <a:gd name="T1" fmla="*/ 123 h 600"/>
                    <a:gd name="T2" fmla="*/ 120 w 1026"/>
                    <a:gd name="T3" fmla="*/ 181 h 600"/>
                    <a:gd name="T4" fmla="*/ 262 w 1026"/>
                    <a:gd name="T5" fmla="*/ 250 h 600"/>
                    <a:gd name="T6" fmla="*/ 432 w 1026"/>
                    <a:gd name="T7" fmla="*/ 280 h 600"/>
                    <a:gd name="T8" fmla="*/ 634 w 1026"/>
                    <a:gd name="T9" fmla="*/ 259 h 600"/>
                    <a:gd name="T10" fmla="*/ 799 w 1026"/>
                    <a:gd name="T11" fmla="*/ 201 h 600"/>
                    <a:gd name="T12" fmla="*/ 937 w 1026"/>
                    <a:gd name="T13" fmla="*/ 90 h 600"/>
                    <a:gd name="T14" fmla="*/ 1026 w 1026"/>
                    <a:gd name="T15" fmla="*/ 9 h 600"/>
                    <a:gd name="T16" fmla="*/ 1019 w 1026"/>
                    <a:gd name="T17" fmla="*/ 144 h 600"/>
                    <a:gd name="T18" fmla="*/ 992 w 1026"/>
                    <a:gd name="T19" fmla="*/ 267 h 600"/>
                    <a:gd name="T20" fmla="*/ 929 w 1026"/>
                    <a:gd name="T21" fmla="*/ 384 h 600"/>
                    <a:gd name="T22" fmla="*/ 857 w 1026"/>
                    <a:gd name="T23" fmla="*/ 467 h 600"/>
                    <a:gd name="T24" fmla="*/ 749 w 1026"/>
                    <a:gd name="T25" fmla="*/ 542 h 600"/>
                    <a:gd name="T26" fmla="*/ 610 w 1026"/>
                    <a:gd name="T27" fmla="*/ 588 h 600"/>
                    <a:gd name="T28" fmla="*/ 455 w 1026"/>
                    <a:gd name="T29" fmla="*/ 594 h 600"/>
                    <a:gd name="T30" fmla="*/ 310 w 1026"/>
                    <a:gd name="T31" fmla="*/ 553 h 600"/>
                    <a:gd name="T32" fmla="*/ 193 w 1026"/>
                    <a:gd name="T33" fmla="*/ 479 h 600"/>
                    <a:gd name="T34" fmla="*/ 95 w 1026"/>
                    <a:gd name="T35" fmla="*/ 368 h 600"/>
                    <a:gd name="T36" fmla="*/ 36 w 1026"/>
                    <a:gd name="T37" fmla="*/ 237 h 600"/>
                    <a:gd name="T38" fmla="*/ 1 w 1026"/>
                    <a:gd name="T39" fmla="*/ 73 h 600"/>
                    <a:gd name="T40" fmla="*/ 43 w 1026"/>
                    <a:gd name="T41" fmla="*/ 123 h 6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26"/>
                    <a:gd name="T64" fmla="*/ 0 h 600"/>
                    <a:gd name="T65" fmla="*/ 1026 w 1026"/>
                    <a:gd name="T66" fmla="*/ 600 h 60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26" h="600">
                      <a:moveTo>
                        <a:pt x="43" y="123"/>
                      </a:moveTo>
                      <a:cubicBezTo>
                        <a:pt x="61" y="136"/>
                        <a:pt x="84" y="160"/>
                        <a:pt x="120" y="181"/>
                      </a:cubicBezTo>
                      <a:cubicBezTo>
                        <a:pt x="156" y="202"/>
                        <a:pt x="210" y="233"/>
                        <a:pt x="262" y="250"/>
                      </a:cubicBezTo>
                      <a:cubicBezTo>
                        <a:pt x="314" y="267"/>
                        <a:pt x="370" y="279"/>
                        <a:pt x="432" y="280"/>
                      </a:cubicBezTo>
                      <a:cubicBezTo>
                        <a:pt x="494" y="281"/>
                        <a:pt x="573" y="272"/>
                        <a:pt x="634" y="259"/>
                      </a:cubicBezTo>
                      <a:cubicBezTo>
                        <a:pt x="695" y="246"/>
                        <a:pt x="749" y="229"/>
                        <a:pt x="799" y="201"/>
                      </a:cubicBezTo>
                      <a:cubicBezTo>
                        <a:pt x="849" y="173"/>
                        <a:pt x="899" y="122"/>
                        <a:pt x="937" y="90"/>
                      </a:cubicBezTo>
                      <a:cubicBezTo>
                        <a:pt x="975" y="58"/>
                        <a:pt x="1012" y="0"/>
                        <a:pt x="1026" y="9"/>
                      </a:cubicBezTo>
                      <a:cubicBezTo>
                        <a:pt x="1021" y="13"/>
                        <a:pt x="1025" y="101"/>
                        <a:pt x="1019" y="144"/>
                      </a:cubicBezTo>
                      <a:cubicBezTo>
                        <a:pt x="1013" y="187"/>
                        <a:pt x="1007" y="227"/>
                        <a:pt x="992" y="267"/>
                      </a:cubicBezTo>
                      <a:cubicBezTo>
                        <a:pt x="978" y="307"/>
                        <a:pt x="952" y="351"/>
                        <a:pt x="929" y="384"/>
                      </a:cubicBezTo>
                      <a:cubicBezTo>
                        <a:pt x="907" y="417"/>
                        <a:pt x="886" y="440"/>
                        <a:pt x="857" y="467"/>
                      </a:cubicBezTo>
                      <a:cubicBezTo>
                        <a:pt x="827" y="493"/>
                        <a:pt x="790" y="521"/>
                        <a:pt x="749" y="542"/>
                      </a:cubicBezTo>
                      <a:cubicBezTo>
                        <a:pt x="708" y="562"/>
                        <a:pt x="659" y="580"/>
                        <a:pt x="610" y="588"/>
                      </a:cubicBezTo>
                      <a:cubicBezTo>
                        <a:pt x="561" y="596"/>
                        <a:pt x="505" y="600"/>
                        <a:pt x="455" y="594"/>
                      </a:cubicBezTo>
                      <a:cubicBezTo>
                        <a:pt x="404" y="588"/>
                        <a:pt x="353" y="572"/>
                        <a:pt x="310" y="553"/>
                      </a:cubicBezTo>
                      <a:cubicBezTo>
                        <a:pt x="267" y="533"/>
                        <a:pt x="229" y="510"/>
                        <a:pt x="193" y="479"/>
                      </a:cubicBezTo>
                      <a:cubicBezTo>
                        <a:pt x="157" y="448"/>
                        <a:pt x="121" y="408"/>
                        <a:pt x="95" y="368"/>
                      </a:cubicBezTo>
                      <a:cubicBezTo>
                        <a:pt x="69" y="328"/>
                        <a:pt x="52" y="286"/>
                        <a:pt x="36" y="237"/>
                      </a:cubicBezTo>
                      <a:cubicBezTo>
                        <a:pt x="20" y="188"/>
                        <a:pt x="0" y="92"/>
                        <a:pt x="1" y="73"/>
                      </a:cubicBezTo>
                      <a:lnTo>
                        <a:pt x="43" y="123"/>
                      </a:lnTo>
                      <a:close/>
                    </a:path>
                  </a:pathLst>
                </a:custGeom>
                <a:solidFill>
                  <a:schemeClr val="bg1">
                    <a:alpha val="50195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kumimoji="0"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35" name="Freeform 24"/>
                <p:cNvSpPr>
                  <a:spLocks/>
                </p:cNvSpPr>
                <p:nvPr/>
              </p:nvSpPr>
              <p:spPr bwMode="auto">
                <a:xfrm>
                  <a:off x="4153" y="2604"/>
                  <a:ext cx="979" cy="257"/>
                </a:xfrm>
                <a:custGeom>
                  <a:avLst/>
                  <a:gdLst>
                    <a:gd name="T0" fmla="*/ 0 w 979"/>
                    <a:gd name="T1" fmla="*/ 78 h 257"/>
                    <a:gd name="T2" fmla="*/ 101 w 979"/>
                    <a:gd name="T3" fmla="*/ 160 h 257"/>
                    <a:gd name="T4" fmla="*/ 263 w 979"/>
                    <a:gd name="T5" fmla="*/ 232 h 257"/>
                    <a:gd name="T6" fmla="*/ 404 w 979"/>
                    <a:gd name="T7" fmla="*/ 256 h 257"/>
                    <a:gd name="T8" fmla="*/ 608 w 979"/>
                    <a:gd name="T9" fmla="*/ 238 h 257"/>
                    <a:gd name="T10" fmla="*/ 800 w 979"/>
                    <a:gd name="T11" fmla="*/ 160 h 257"/>
                    <a:gd name="T12" fmla="*/ 979 w 979"/>
                    <a:gd name="T13" fmla="*/ 0 h 2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79"/>
                    <a:gd name="T22" fmla="*/ 0 h 257"/>
                    <a:gd name="T23" fmla="*/ 979 w 979"/>
                    <a:gd name="T24" fmla="*/ 257 h 25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kumimoji="0"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0631" name="Freeform 25"/>
              <p:cNvSpPr>
                <a:spLocks/>
              </p:cNvSpPr>
              <p:nvPr/>
            </p:nvSpPr>
            <p:spPr bwMode="auto">
              <a:xfrm>
                <a:off x="3175" y="3162"/>
                <a:ext cx="252" cy="715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2"/>
                  <a:gd name="T37" fmla="*/ 0 h 715"/>
                  <a:gd name="T38" fmla="*/ 252 w 252"/>
                  <a:gd name="T39" fmla="*/ 715 h 7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561" name="Line 26"/>
            <p:cNvSpPr>
              <a:spLocks noChangeShapeType="1"/>
            </p:cNvSpPr>
            <p:nvPr/>
          </p:nvSpPr>
          <p:spPr bwMode="auto">
            <a:xfrm rot="467865">
              <a:off x="1637" y="1312"/>
              <a:ext cx="579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62" name="Line 27"/>
            <p:cNvSpPr>
              <a:spLocks noChangeShapeType="1"/>
            </p:cNvSpPr>
            <p:nvPr/>
          </p:nvSpPr>
          <p:spPr bwMode="auto">
            <a:xfrm rot="467865">
              <a:off x="1827" y="1477"/>
              <a:ext cx="41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63" name="Line 28"/>
            <p:cNvSpPr>
              <a:spLocks noChangeShapeType="1"/>
            </p:cNvSpPr>
            <p:nvPr/>
          </p:nvSpPr>
          <p:spPr bwMode="auto">
            <a:xfrm rot="467865">
              <a:off x="1408" y="1593"/>
              <a:ext cx="82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64" name="Line 29"/>
            <p:cNvSpPr>
              <a:spLocks noChangeShapeType="1"/>
            </p:cNvSpPr>
            <p:nvPr/>
          </p:nvSpPr>
          <p:spPr bwMode="auto">
            <a:xfrm rot="467865" flipH="1">
              <a:off x="1986" y="1577"/>
              <a:ext cx="224" cy="365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65" name="Line 30"/>
            <p:cNvSpPr>
              <a:spLocks noChangeShapeType="1"/>
            </p:cNvSpPr>
            <p:nvPr/>
          </p:nvSpPr>
          <p:spPr bwMode="auto">
            <a:xfrm rot="467865">
              <a:off x="1298" y="1765"/>
              <a:ext cx="140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66" name="Line 31"/>
            <p:cNvSpPr>
              <a:spLocks noChangeShapeType="1"/>
            </p:cNvSpPr>
            <p:nvPr/>
          </p:nvSpPr>
          <p:spPr bwMode="auto">
            <a:xfrm rot="467865" flipH="1">
              <a:off x="1305" y="1289"/>
              <a:ext cx="822" cy="134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67" name="Line 32"/>
            <p:cNvSpPr>
              <a:spLocks noChangeShapeType="1"/>
            </p:cNvSpPr>
            <p:nvPr/>
          </p:nvSpPr>
          <p:spPr bwMode="auto">
            <a:xfrm rot="467865">
              <a:off x="1190" y="1898"/>
              <a:ext cx="140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grpSp>
          <p:nvGrpSpPr>
            <p:cNvPr id="6" name="Group 33"/>
            <p:cNvGrpSpPr>
              <a:grpSpLocks/>
            </p:cNvGrpSpPr>
            <p:nvPr/>
          </p:nvGrpSpPr>
          <p:grpSpPr bwMode="auto">
            <a:xfrm rot="467865">
              <a:off x="1620" y="1596"/>
              <a:ext cx="338" cy="747"/>
              <a:chOff x="3811" y="2604"/>
              <a:chExt cx="489" cy="985"/>
            </a:xfrm>
          </p:grpSpPr>
          <p:sp>
            <p:nvSpPr>
              <p:cNvPr id="20626" name="Oval 34"/>
              <p:cNvSpPr>
                <a:spLocks noChangeArrowheads="1"/>
              </p:cNvSpPr>
              <p:nvPr/>
            </p:nvSpPr>
            <p:spPr bwMode="auto">
              <a:xfrm>
                <a:off x="3811" y="2605"/>
                <a:ext cx="488" cy="981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27" name="Freeform 35"/>
              <p:cNvSpPr>
                <a:spLocks/>
              </p:cNvSpPr>
              <p:nvPr/>
            </p:nvSpPr>
            <p:spPr bwMode="auto">
              <a:xfrm>
                <a:off x="3811" y="3074"/>
                <a:ext cx="489" cy="515"/>
              </a:xfrm>
              <a:custGeom>
                <a:avLst/>
                <a:gdLst>
                  <a:gd name="T0" fmla="*/ 13 w 489"/>
                  <a:gd name="T1" fmla="*/ 46 h 515"/>
                  <a:gd name="T2" fmla="*/ 65 w 489"/>
                  <a:gd name="T3" fmla="*/ 81 h 515"/>
                  <a:gd name="T4" fmla="*/ 121 w 489"/>
                  <a:gd name="T5" fmla="*/ 97 h 515"/>
                  <a:gd name="T6" fmla="*/ 176 w 489"/>
                  <a:gd name="T7" fmla="*/ 112 h 515"/>
                  <a:gd name="T8" fmla="*/ 241 w 489"/>
                  <a:gd name="T9" fmla="*/ 114 h 515"/>
                  <a:gd name="T10" fmla="*/ 313 w 489"/>
                  <a:gd name="T11" fmla="*/ 103 h 515"/>
                  <a:gd name="T12" fmla="*/ 385 w 489"/>
                  <a:gd name="T13" fmla="*/ 78 h 515"/>
                  <a:gd name="T14" fmla="*/ 452 w 489"/>
                  <a:gd name="T15" fmla="*/ 29 h 515"/>
                  <a:gd name="T16" fmla="*/ 485 w 489"/>
                  <a:gd name="T17" fmla="*/ 7 h 515"/>
                  <a:gd name="T18" fmla="*/ 487 w 489"/>
                  <a:gd name="T19" fmla="*/ 70 h 515"/>
                  <a:gd name="T20" fmla="*/ 474 w 489"/>
                  <a:gd name="T21" fmla="*/ 190 h 515"/>
                  <a:gd name="T22" fmla="*/ 444 w 489"/>
                  <a:gd name="T23" fmla="*/ 304 h 515"/>
                  <a:gd name="T24" fmla="*/ 408 w 489"/>
                  <a:gd name="T25" fmla="*/ 385 h 515"/>
                  <a:gd name="T26" fmla="*/ 356 w 489"/>
                  <a:gd name="T27" fmla="*/ 458 h 515"/>
                  <a:gd name="T28" fmla="*/ 289 w 489"/>
                  <a:gd name="T29" fmla="*/ 503 h 515"/>
                  <a:gd name="T30" fmla="*/ 214 w 489"/>
                  <a:gd name="T31" fmla="*/ 509 h 515"/>
                  <a:gd name="T32" fmla="*/ 143 w 489"/>
                  <a:gd name="T33" fmla="*/ 469 h 515"/>
                  <a:gd name="T34" fmla="*/ 87 w 489"/>
                  <a:gd name="T35" fmla="*/ 397 h 515"/>
                  <a:gd name="T36" fmla="*/ 39 w 489"/>
                  <a:gd name="T37" fmla="*/ 289 h 515"/>
                  <a:gd name="T38" fmla="*/ 10 w 489"/>
                  <a:gd name="T39" fmla="*/ 161 h 515"/>
                  <a:gd name="T40" fmla="*/ 0 w 489"/>
                  <a:gd name="T41" fmla="*/ 28 h 515"/>
                  <a:gd name="T42" fmla="*/ 13 w 489"/>
                  <a:gd name="T43" fmla="*/ 46 h 51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89"/>
                  <a:gd name="T67" fmla="*/ 0 h 515"/>
                  <a:gd name="T68" fmla="*/ 489 w 489"/>
                  <a:gd name="T69" fmla="*/ 515 h 51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89" h="515">
                    <a:moveTo>
                      <a:pt x="13" y="46"/>
                    </a:moveTo>
                    <a:cubicBezTo>
                      <a:pt x="24" y="55"/>
                      <a:pt x="47" y="72"/>
                      <a:pt x="65" y="81"/>
                    </a:cubicBezTo>
                    <a:cubicBezTo>
                      <a:pt x="83" y="90"/>
                      <a:pt x="103" y="92"/>
                      <a:pt x="121" y="97"/>
                    </a:cubicBezTo>
                    <a:cubicBezTo>
                      <a:pt x="139" y="102"/>
                      <a:pt x="156" y="109"/>
                      <a:pt x="176" y="112"/>
                    </a:cubicBezTo>
                    <a:cubicBezTo>
                      <a:pt x="196" y="115"/>
                      <a:pt x="218" y="115"/>
                      <a:pt x="241" y="114"/>
                    </a:cubicBezTo>
                    <a:cubicBezTo>
                      <a:pt x="264" y="113"/>
                      <a:pt x="289" y="109"/>
                      <a:pt x="313" y="103"/>
                    </a:cubicBezTo>
                    <a:cubicBezTo>
                      <a:pt x="337" y="97"/>
                      <a:pt x="362" y="90"/>
                      <a:pt x="385" y="78"/>
                    </a:cubicBezTo>
                    <a:cubicBezTo>
                      <a:pt x="408" y="66"/>
                      <a:pt x="435" y="41"/>
                      <a:pt x="452" y="29"/>
                    </a:cubicBezTo>
                    <a:cubicBezTo>
                      <a:pt x="469" y="17"/>
                      <a:pt x="479" y="0"/>
                      <a:pt x="485" y="7"/>
                    </a:cubicBezTo>
                    <a:cubicBezTo>
                      <a:pt x="483" y="11"/>
                      <a:pt x="489" y="40"/>
                      <a:pt x="487" y="70"/>
                    </a:cubicBezTo>
                    <a:cubicBezTo>
                      <a:pt x="485" y="100"/>
                      <a:pt x="481" y="151"/>
                      <a:pt x="474" y="190"/>
                    </a:cubicBezTo>
                    <a:cubicBezTo>
                      <a:pt x="467" y="229"/>
                      <a:pt x="455" y="272"/>
                      <a:pt x="444" y="304"/>
                    </a:cubicBezTo>
                    <a:cubicBezTo>
                      <a:pt x="433" y="336"/>
                      <a:pt x="423" y="359"/>
                      <a:pt x="408" y="385"/>
                    </a:cubicBezTo>
                    <a:cubicBezTo>
                      <a:pt x="394" y="411"/>
                      <a:pt x="376" y="438"/>
                      <a:pt x="356" y="458"/>
                    </a:cubicBezTo>
                    <a:cubicBezTo>
                      <a:pt x="336" y="478"/>
                      <a:pt x="313" y="495"/>
                      <a:pt x="289" y="503"/>
                    </a:cubicBezTo>
                    <a:cubicBezTo>
                      <a:pt x="265" y="511"/>
                      <a:pt x="238" y="515"/>
                      <a:pt x="214" y="509"/>
                    </a:cubicBezTo>
                    <a:cubicBezTo>
                      <a:pt x="189" y="503"/>
                      <a:pt x="164" y="488"/>
                      <a:pt x="143" y="469"/>
                    </a:cubicBezTo>
                    <a:cubicBezTo>
                      <a:pt x="122" y="450"/>
                      <a:pt x="104" y="427"/>
                      <a:pt x="87" y="397"/>
                    </a:cubicBezTo>
                    <a:cubicBezTo>
                      <a:pt x="69" y="367"/>
                      <a:pt x="52" y="328"/>
                      <a:pt x="39" y="289"/>
                    </a:cubicBezTo>
                    <a:cubicBezTo>
                      <a:pt x="27" y="250"/>
                      <a:pt x="17" y="204"/>
                      <a:pt x="10" y="161"/>
                    </a:cubicBezTo>
                    <a:cubicBezTo>
                      <a:pt x="4" y="118"/>
                      <a:pt x="0" y="47"/>
                      <a:pt x="0" y="28"/>
                    </a:cubicBez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bg1">
                  <a:alpha val="50195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28" name="Freeform 36"/>
              <p:cNvSpPr>
                <a:spLocks/>
              </p:cNvSpPr>
              <p:nvPr/>
            </p:nvSpPr>
            <p:spPr bwMode="auto">
              <a:xfrm>
                <a:off x="3811" y="3076"/>
                <a:ext cx="487" cy="110"/>
              </a:xfrm>
              <a:custGeom>
                <a:avLst/>
                <a:gdLst>
                  <a:gd name="T0" fmla="*/ 0 w 979"/>
                  <a:gd name="T1" fmla="*/ 0 h 257"/>
                  <a:gd name="T2" fmla="*/ 0 w 979"/>
                  <a:gd name="T3" fmla="*/ 0 h 257"/>
                  <a:gd name="T4" fmla="*/ 0 w 979"/>
                  <a:gd name="T5" fmla="*/ 0 h 257"/>
                  <a:gd name="T6" fmla="*/ 0 w 979"/>
                  <a:gd name="T7" fmla="*/ 0 h 257"/>
                  <a:gd name="T8" fmla="*/ 0 w 979"/>
                  <a:gd name="T9" fmla="*/ 0 h 257"/>
                  <a:gd name="T10" fmla="*/ 0 w 979"/>
                  <a:gd name="T11" fmla="*/ 0 h 257"/>
                  <a:gd name="T12" fmla="*/ 0 w 979"/>
                  <a:gd name="T13" fmla="*/ 0 h 2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79"/>
                  <a:gd name="T22" fmla="*/ 0 h 257"/>
                  <a:gd name="T23" fmla="*/ 979 w 979"/>
                  <a:gd name="T24" fmla="*/ 257 h 2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79" h="257">
                    <a:moveTo>
                      <a:pt x="0" y="78"/>
                    </a:moveTo>
                    <a:cubicBezTo>
                      <a:pt x="17" y="92"/>
                      <a:pt x="57" y="134"/>
                      <a:pt x="101" y="160"/>
                    </a:cubicBezTo>
                    <a:cubicBezTo>
                      <a:pt x="145" y="186"/>
                      <a:pt x="213" y="216"/>
                      <a:pt x="263" y="232"/>
                    </a:cubicBezTo>
                    <a:cubicBezTo>
                      <a:pt x="313" y="248"/>
                      <a:pt x="347" y="255"/>
                      <a:pt x="404" y="256"/>
                    </a:cubicBezTo>
                    <a:cubicBezTo>
                      <a:pt x="461" y="257"/>
                      <a:pt x="542" y="254"/>
                      <a:pt x="608" y="238"/>
                    </a:cubicBezTo>
                    <a:cubicBezTo>
                      <a:pt x="674" y="222"/>
                      <a:pt x="738" y="200"/>
                      <a:pt x="800" y="160"/>
                    </a:cubicBezTo>
                    <a:cubicBezTo>
                      <a:pt x="862" y="120"/>
                      <a:pt x="942" y="33"/>
                      <a:pt x="97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29" name="Oval 37"/>
              <p:cNvSpPr>
                <a:spLocks noChangeArrowheads="1"/>
              </p:cNvSpPr>
              <p:nvPr/>
            </p:nvSpPr>
            <p:spPr bwMode="auto">
              <a:xfrm>
                <a:off x="3811" y="2604"/>
                <a:ext cx="488" cy="98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569" name="Line 38"/>
            <p:cNvSpPr>
              <a:spLocks noChangeShapeType="1"/>
            </p:cNvSpPr>
            <p:nvPr/>
          </p:nvSpPr>
          <p:spPr bwMode="auto">
            <a:xfrm rot="467865" flipH="1">
              <a:off x="1881" y="1693"/>
              <a:ext cx="617" cy="100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70" name="Line 39"/>
            <p:cNvSpPr>
              <a:spLocks noChangeShapeType="1"/>
            </p:cNvSpPr>
            <p:nvPr/>
          </p:nvSpPr>
          <p:spPr bwMode="auto">
            <a:xfrm rot="467865" flipH="1">
              <a:off x="1681" y="1719"/>
              <a:ext cx="582" cy="95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71" name="Line 40"/>
            <p:cNvSpPr>
              <a:spLocks noChangeShapeType="1"/>
            </p:cNvSpPr>
            <p:nvPr/>
          </p:nvSpPr>
          <p:spPr bwMode="auto">
            <a:xfrm rot="467865">
              <a:off x="1836" y="2080"/>
              <a:ext cx="64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72" name="Line 41"/>
            <p:cNvSpPr>
              <a:spLocks noChangeShapeType="1"/>
            </p:cNvSpPr>
            <p:nvPr/>
          </p:nvSpPr>
          <p:spPr bwMode="auto">
            <a:xfrm rot="467865" flipH="1">
              <a:off x="1569" y="1192"/>
              <a:ext cx="107" cy="1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73" name="Line 42"/>
            <p:cNvSpPr>
              <a:spLocks noChangeShapeType="1"/>
            </p:cNvSpPr>
            <p:nvPr/>
          </p:nvSpPr>
          <p:spPr bwMode="auto">
            <a:xfrm rot="467865" flipH="1">
              <a:off x="1452" y="1995"/>
              <a:ext cx="390" cy="63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74" name="Line 43"/>
            <p:cNvSpPr>
              <a:spLocks noChangeShapeType="1"/>
            </p:cNvSpPr>
            <p:nvPr/>
          </p:nvSpPr>
          <p:spPr bwMode="auto">
            <a:xfrm rot="467865" flipH="1">
              <a:off x="1573" y="2000"/>
              <a:ext cx="96" cy="15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75" name="Line 44"/>
            <p:cNvSpPr>
              <a:spLocks noChangeShapeType="1"/>
            </p:cNvSpPr>
            <p:nvPr/>
          </p:nvSpPr>
          <p:spPr bwMode="auto">
            <a:xfrm rot="467865">
              <a:off x="1367" y="1995"/>
              <a:ext cx="328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grpSp>
          <p:nvGrpSpPr>
            <p:cNvPr id="7" name="Group 45"/>
            <p:cNvGrpSpPr>
              <a:grpSpLocks/>
            </p:cNvGrpSpPr>
            <p:nvPr/>
          </p:nvGrpSpPr>
          <p:grpSpPr bwMode="auto">
            <a:xfrm rot="467865">
              <a:off x="837" y="1890"/>
              <a:ext cx="700" cy="757"/>
              <a:chOff x="3424" y="1488"/>
              <a:chExt cx="776" cy="764"/>
            </a:xfrm>
          </p:grpSpPr>
          <p:sp>
            <p:nvSpPr>
              <p:cNvPr id="20620" name="Oval 46"/>
              <p:cNvSpPr>
                <a:spLocks noChangeArrowheads="1"/>
              </p:cNvSpPr>
              <p:nvPr/>
            </p:nvSpPr>
            <p:spPr bwMode="auto">
              <a:xfrm>
                <a:off x="3435" y="1489"/>
                <a:ext cx="749" cy="749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21" name="Oval 47"/>
              <p:cNvSpPr>
                <a:spLocks noChangeArrowheads="1"/>
              </p:cNvSpPr>
              <p:nvPr/>
            </p:nvSpPr>
            <p:spPr bwMode="auto">
              <a:xfrm>
                <a:off x="3433" y="1488"/>
                <a:ext cx="749" cy="74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22" name="Freeform 48"/>
              <p:cNvSpPr>
                <a:spLocks/>
              </p:cNvSpPr>
              <p:nvPr/>
            </p:nvSpPr>
            <p:spPr bwMode="auto">
              <a:xfrm>
                <a:off x="3424" y="1799"/>
                <a:ext cx="776" cy="453"/>
              </a:xfrm>
              <a:custGeom>
                <a:avLst/>
                <a:gdLst>
                  <a:gd name="T0" fmla="*/ 2 w 982"/>
                  <a:gd name="T1" fmla="*/ 2 h 568"/>
                  <a:gd name="T2" fmla="*/ 2 w 982"/>
                  <a:gd name="T3" fmla="*/ 3 h 568"/>
                  <a:gd name="T4" fmla="*/ 4 w 982"/>
                  <a:gd name="T5" fmla="*/ 4 h 568"/>
                  <a:gd name="T6" fmla="*/ 6 w 982"/>
                  <a:gd name="T7" fmla="*/ 5 h 568"/>
                  <a:gd name="T8" fmla="*/ 8 w 982"/>
                  <a:gd name="T9" fmla="*/ 5 h 568"/>
                  <a:gd name="T10" fmla="*/ 10 w 982"/>
                  <a:gd name="T11" fmla="*/ 3 h 568"/>
                  <a:gd name="T12" fmla="*/ 13 w 982"/>
                  <a:gd name="T13" fmla="*/ 2 h 568"/>
                  <a:gd name="T14" fmla="*/ 13 w 982"/>
                  <a:gd name="T15" fmla="*/ 2 h 568"/>
                  <a:gd name="T16" fmla="*/ 13 w 982"/>
                  <a:gd name="T17" fmla="*/ 2 h 568"/>
                  <a:gd name="T18" fmla="*/ 13 w 982"/>
                  <a:gd name="T19" fmla="*/ 5 h 568"/>
                  <a:gd name="T20" fmla="*/ 13 w 982"/>
                  <a:gd name="T21" fmla="*/ 6 h 568"/>
                  <a:gd name="T22" fmla="*/ 12 w 982"/>
                  <a:gd name="T23" fmla="*/ 7 h 568"/>
                  <a:gd name="T24" fmla="*/ 10 w 982"/>
                  <a:gd name="T25" fmla="*/ 9 h 568"/>
                  <a:gd name="T26" fmla="*/ 8 w 982"/>
                  <a:gd name="T27" fmla="*/ 10 h 568"/>
                  <a:gd name="T28" fmla="*/ 6 w 982"/>
                  <a:gd name="T29" fmla="*/ 10 h 568"/>
                  <a:gd name="T30" fmla="*/ 4 w 982"/>
                  <a:gd name="T31" fmla="*/ 9 h 568"/>
                  <a:gd name="T32" fmla="*/ 2 w 982"/>
                  <a:gd name="T33" fmla="*/ 8 h 568"/>
                  <a:gd name="T34" fmla="*/ 2 w 982"/>
                  <a:gd name="T35" fmla="*/ 6 h 568"/>
                  <a:gd name="T36" fmla="*/ 2 w 982"/>
                  <a:gd name="T37" fmla="*/ 4 h 568"/>
                  <a:gd name="T38" fmla="*/ 0 w 982"/>
                  <a:gd name="T39" fmla="*/ 2 h 568"/>
                  <a:gd name="T40" fmla="*/ 2 w 982"/>
                  <a:gd name="T41" fmla="*/ 2 h 56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82"/>
                  <a:gd name="T64" fmla="*/ 0 h 568"/>
                  <a:gd name="T65" fmla="*/ 982 w 982"/>
                  <a:gd name="T66" fmla="*/ 568 h 56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82" h="568">
                    <a:moveTo>
                      <a:pt x="22" y="106"/>
                    </a:moveTo>
                    <a:cubicBezTo>
                      <a:pt x="39" y="120"/>
                      <a:pt x="60" y="144"/>
                      <a:pt x="100" y="166"/>
                    </a:cubicBezTo>
                    <a:cubicBezTo>
                      <a:pt x="140" y="188"/>
                      <a:pt x="212" y="222"/>
                      <a:pt x="262" y="238"/>
                    </a:cubicBezTo>
                    <a:cubicBezTo>
                      <a:pt x="312" y="254"/>
                      <a:pt x="346" y="261"/>
                      <a:pt x="403" y="262"/>
                    </a:cubicBezTo>
                    <a:cubicBezTo>
                      <a:pt x="460" y="263"/>
                      <a:pt x="546" y="257"/>
                      <a:pt x="607" y="244"/>
                    </a:cubicBezTo>
                    <a:cubicBezTo>
                      <a:pt x="668" y="231"/>
                      <a:pt x="719" y="210"/>
                      <a:pt x="769" y="183"/>
                    </a:cubicBezTo>
                    <a:cubicBezTo>
                      <a:pt x="819" y="156"/>
                      <a:pt x="872" y="111"/>
                      <a:pt x="907" y="82"/>
                    </a:cubicBezTo>
                    <a:cubicBezTo>
                      <a:pt x="942" y="53"/>
                      <a:pt x="966" y="0"/>
                      <a:pt x="978" y="7"/>
                    </a:cubicBezTo>
                    <a:cubicBezTo>
                      <a:pt x="973" y="11"/>
                      <a:pt x="982" y="84"/>
                      <a:pt x="978" y="123"/>
                    </a:cubicBezTo>
                    <a:cubicBezTo>
                      <a:pt x="974" y="162"/>
                      <a:pt x="966" y="204"/>
                      <a:pt x="952" y="243"/>
                    </a:cubicBezTo>
                    <a:cubicBezTo>
                      <a:pt x="938" y="282"/>
                      <a:pt x="913" y="325"/>
                      <a:pt x="891" y="357"/>
                    </a:cubicBezTo>
                    <a:cubicBezTo>
                      <a:pt x="869" y="389"/>
                      <a:pt x="849" y="412"/>
                      <a:pt x="820" y="438"/>
                    </a:cubicBezTo>
                    <a:cubicBezTo>
                      <a:pt x="791" y="464"/>
                      <a:pt x="755" y="491"/>
                      <a:pt x="715" y="511"/>
                    </a:cubicBezTo>
                    <a:cubicBezTo>
                      <a:pt x="675" y="531"/>
                      <a:pt x="628" y="548"/>
                      <a:pt x="580" y="556"/>
                    </a:cubicBezTo>
                    <a:cubicBezTo>
                      <a:pt x="532" y="564"/>
                      <a:pt x="478" y="568"/>
                      <a:pt x="429" y="562"/>
                    </a:cubicBezTo>
                    <a:cubicBezTo>
                      <a:pt x="380" y="556"/>
                      <a:pt x="330" y="541"/>
                      <a:pt x="288" y="522"/>
                    </a:cubicBezTo>
                    <a:cubicBezTo>
                      <a:pt x="246" y="503"/>
                      <a:pt x="209" y="480"/>
                      <a:pt x="174" y="450"/>
                    </a:cubicBezTo>
                    <a:cubicBezTo>
                      <a:pt x="139" y="420"/>
                      <a:pt x="104" y="381"/>
                      <a:pt x="79" y="342"/>
                    </a:cubicBezTo>
                    <a:cubicBezTo>
                      <a:pt x="54" y="303"/>
                      <a:pt x="34" y="257"/>
                      <a:pt x="21" y="214"/>
                    </a:cubicBezTo>
                    <a:cubicBezTo>
                      <a:pt x="8" y="171"/>
                      <a:pt x="0" y="99"/>
                      <a:pt x="0" y="81"/>
                    </a:cubicBezTo>
                    <a:lnTo>
                      <a:pt x="22" y="106"/>
                    </a:lnTo>
                    <a:close/>
                  </a:path>
                </a:pathLst>
              </a:custGeom>
              <a:solidFill>
                <a:schemeClr val="bg1">
                  <a:alpha val="50195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23" name="Freeform 49"/>
              <p:cNvSpPr>
                <a:spLocks/>
              </p:cNvSpPr>
              <p:nvPr/>
            </p:nvSpPr>
            <p:spPr bwMode="auto">
              <a:xfrm rot="10800000" flipV="1">
                <a:off x="3992" y="1580"/>
                <a:ext cx="193" cy="546"/>
              </a:xfrm>
              <a:custGeom>
                <a:avLst/>
                <a:gdLst>
                  <a:gd name="T0" fmla="*/ 2 w 252"/>
                  <a:gd name="T1" fmla="*/ 5 h 715"/>
                  <a:gd name="T2" fmla="*/ 2 w 252"/>
                  <a:gd name="T3" fmla="*/ 4 h 715"/>
                  <a:gd name="T4" fmla="*/ 1 w 252"/>
                  <a:gd name="T5" fmla="*/ 3 h 715"/>
                  <a:gd name="T6" fmla="*/ 2 w 252"/>
                  <a:gd name="T7" fmla="*/ 2 h 715"/>
                  <a:gd name="T8" fmla="*/ 2 w 252"/>
                  <a:gd name="T9" fmla="*/ 2 h 715"/>
                  <a:gd name="T10" fmla="*/ 2 w 252"/>
                  <a:gd name="T11" fmla="*/ 2 h 715"/>
                  <a:gd name="T12" fmla="*/ 2 w 252"/>
                  <a:gd name="T13" fmla="*/ 2 h 715"/>
                  <a:gd name="T14" fmla="*/ 2 w 252"/>
                  <a:gd name="T15" fmla="*/ 3 h 715"/>
                  <a:gd name="T16" fmla="*/ 2 w 252"/>
                  <a:gd name="T17" fmla="*/ 4 h 715"/>
                  <a:gd name="T18" fmla="*/ 2 w 252"/>
                  <a:gd name="T19" fmla="*/ 5 h 715"/>
                  <a:gd name="T20" fmla="*/ 2 w 252"/>
                  <a:gd name="T21" fmla="*/ 5 h 715"/>
                  <a:gd name="T22" fmla="*/ 2 w 252"/>
                  <a:gd name="T23" fmla="*/ 5 h 7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2"/>
                  <a:gd name="T37" fmla="*/ 0 h 715"/>
                  <a:gd name="T38" fmla="*/ 252 w 252"/>
                  <a:gd name="T39" fmla="*/ 715 h 7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24" name="Freeform 50"/>
              <p:cNvSpPr>
                <a:spLocks/>
              </p:cNvSpPr>
              <p:nvPr/>
            </p:nvSpPr>
            <p:spPr bwMode="auto">
              <a:xfrm>
                <a:off x="3974" y="1576"/>
                <a:ext cx="87" cy="556"/>
              </a:xfrm>
              <a:custGeom>
                <a:avLst/>
                <a:gdLst>
                  <a:gd name="T0" fmla="*/ 2 w 114"/>
                  <a:gd name="T1" fmla="*/ 5 h 728"/>
                  <a:gd name="T2" fmla="*/ 2 w 114"/>
                  <a:gd name="T3" fmla="*/ 4 h 728"/>
                  <a:gd name="T4" fmla="*/ 2 w 114"/>
                  <a:gd name="T5" fmla="*/ 3 h 728"/>
                  <a:gd name="T6" fmla="*/ 2 w 114"/>
                  <a:gd name="T7" fmla="*/ 2 h 728"/>
                  <a:gd name="T8" fmla="*/ 2 w 114"/>
                  <a:gd name="T9" fmla="*/ 2 h 728"/>
                  <a:gd name="T10" fmla="*/ 2 w 114"/>
                  <a:gd name="T11" fmla="*/ 2 h 728"/>
                  <a:gd name="T12" fmla="*/ 2 w 114"/>
                  <a:gd name="T13" fmla="*/ 2 h 728"/>
                  <a:gd name="T14" fmla="*/ 2 w 114"/>
                  <a:gd name="T15" fmla="*/ 3 h 728"/>
                  <a:gd name="T16" fmla="*/ 2 w 114"/>
                  <a:gd name="T17" fmla="*/ 4 h 728"/>
                  <a:gd name="T18" fmla="*/ 2 w 114"/>
                  <a:gd name="T19" fmla="*/ 5 h 728"/>
                  <a:gd name="T20" fmla="*/ 2 w 114"/>
                  <a:gd name="T21" fmla="*/ 5 h 728"/>
                  <a:gd name="T22" fmla="*/ 2 w 114"/>
                  <a:gd name="T23" fmla="*/ 5 h 7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14"/>
                  <a:gd name="T37" fmla="*/ 0 h 728"/>
                  <a:gd name="T38" fmla="*/ 114 w 114"/>
                  <a:gd name="T39" fmla="*/ 728 h 72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14" h="728">
                    <a:moveTo>
                      <a:pt x="90" y="621"/>
                    </a:moveTo>
                    <a:cubicBezTo>
                      <a:pt x="86" y="592"/>
                      <a:pt x="86" y="572"/>
                      <a:pt x="84" y="540"/>
                    </a:cubicBezTo>
                    <a:cubicBezTo>
                      <a:pt x="82" y="508"/>
                      <a:pt x="78" y="467"/>
                      <a:pt x="78" y="426"/>
                    </a:cubicBezTo>
                    <a:cubicBezTo>
                      <a:pt x="78" y="385"/>
                      <a:pt x="80" y="339"/>
                      <a:pt x="81" y="291"/>
                    </a:cubicBezTo>
                    <a:cubicBezTo>
                      <a:pt x="82" y="243"/>
                      <a:pt x="83" y="185"/>
                      <a:pt x="84" y="138"/>
                    </a:cubicBezTo>
                    <a:cubicBezTo>
                      <a:pt x="85" y="91"/>
                      <a:pt x="95" y="0"/>
                      <a:pt x="86" y="6"/>
                    </a:cubicBezTo>
                    <a:cubicBezTo>
                      <a:pt x="54" y="59"/>
                      <a:pt x="40" y="122"/>
                      <a:pt x="27" y="173"/>
                    </a:cubicBezTo>
                    <a:cubicBezTo>
                      <a:pt x="13" y="228"/>
                      <a:pt x="6" y="282"/>
                      <a:pt x="3" y="339"/>
                    </a:cubicBezTo>
                    <a:cubicBezTo>
                      <a:pt x="0" y="396"/>
                      <a:pt x="3" y="465"/>
                      <a:pt x="11" y="516"/>
                    </a:cubicBezTo>
                    <a:cubicBezTo>
                      <a:pt x="19" y="567"/>
                      <a:pt x="35" y="608"/>
                      <a:pt x="52" y="643"/>
                    </a:cubicBezTo>
                    <a:cubicBezTo>
                      <a:pt x="69" y="678"/>
                      <a:pt x="108" y="728"/>
                      <a:pt x="114" y="724"/>
                    </a:cubicBezTo>
                    <a:cubicBezTo>
                      <a:pt x="114" y="723"/>
                      <a:pt x="95" y="642"/>
                      <a:pt x="90" y="621"/>
                    </a:cubicBezTo>
                    <a:close/>
                  </a:path>
                </a:pathLst>
              </a:custGeom>
              <a:solidFill>
                <a:schemeClr val="hlink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25" name="Freeform 51"/>
              <p:cNvSpPr>
                <a:spLocks/>
              </p:cNvSpPr>
              <p:nvPr/>
            </p:nvSpPr>
            <p:spPr bwMode="auto">
              <a:xfrm>
                <a:off x="3435" y="1872"/>
                <a:ext cx="603" cy="136"/>
              </a:xfrm>
              <a:custGeom>
                <a:avLst/>
                <a:gdLst>
                  <a:gd name="T0" fmla="*/ 0 w 790"/>
                  <a:gd name="T1" fmla="*/ 0 h 179"/>
                  <a:gd name="T2" fmla="*/ 2 w 790"/>
                  <a:gd name="T3" fmla="*/ 2 h 179"/>
                  <a:gd name="T4" fmla="*/ 2 w 790"/>
                  <a:gd name="T5" fmla="*/ 2 h 179"/>
                  <a:gd name="T6" fmla="*/ 3 w 790"/>
                  <a:gd name="T7" fmla="*/ 2 h 179"/>
                  <a:gd name="T8" fmla="*/ 5 w 790"/>
                  <a:gd name="T9" fmla="*/ 2 h 179"/>
                  <a:gd name="T10" fmla="*/ 5 w 790"/>
                  <a:gd name="T11" fmla="*/ 2 h 179"/>
                  <a:gd name="T12" fmla="*/ 6 w 790"/>
                  <a:gd name="T13" fmla="*/ 2 h 179"/>
                  <a:gd name="T14" fmla="*/ 6 w 790"/>
                  <a:gd name="T15" fmla="*/ 2 h 1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90"/>
                  <a:gd name="T25" fmla="*/ 0 h 179"/>
                  <a:gd name="T26" fmla="*/ 790 w 790"/>
                  <a:gd name="T27" fmla="*/ 179 h 17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90" h="179">
                    <a:moveTo>
                      <a:pt x="0" y="0"/>
                    </a:moveTo>
                    <a:cubicBezTo>
                      <a:pt x="17" y="14"/>
                      <a:pt x="57" y="56"/>
                      <a:pt x="101" y="82"/>
                    </a:cubicBezTo>
                    <a:cubicBezTo>
                      <a:pt x="145" y="108"/>
                      <a:pt x="213" y="138"/>
                      <a:pt x="263" y="154"/>
                    </a:cubicBezTo>
                    <a:cubicBezTo>
                      <a:pt x="313" y="170"/>
                      <a:pt x="347" y="177"/>
                      <a:pt x="404" y="178"/>
                    </a:cubicBezTo>
                    <a:cubicBezTo>
                      <a:pt x="461" y="179"/>
                      <a:pt x="556" y="169"/>
                      <a:pt x="608" y="160"/>
                    </a:cubicBezTo>
                    <a:cubicBezTo>
                      <a:pt x="660" y="151"/>
                      <a:pt x="687" y="140"/>
                      <a:pt x="714" y="123"/>
                    </a:cubicBezTo>
                    <a:cubicBezTo>
                      <a:pt x="741" y="106"/>
                      <a:pt x="755" y="73"/>
                      <a:pt x="768" y="60"/>
                    </a:cubicBezTo>
                    <a:cubicBezTo>
                      <a:pt x="781" y="47"/>
                      <a:pt x="785" y="46"/>
                      <a:pt x="790" y="4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577" name="Line 52"/>
            <p:cNvSpPr>
              <a:spLocks noChangeShapeType="1"/>
            </p:cNvSpPr>
            <p:nvPr/>
          </p:nvSpPr>
          <p:spPr bwMode="auto">
            <a:xfrm rot="467865" flipH="1">
              <a:off x="1418" y="1847"/>
              <a:ext cx="156" cy="25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78" name="Line 53"/>
            <p:cNvSpPr>
              <a:spLocks noChangeShapeType="1"/>
            </p:cNvSpPr>
            <p:nvPr/>
          </p:nvSpPr>
          <p:spPr bwMode="auto">
            <a:xfrm rot="467865">
              <a:off x="1385" y="2183"/>
              <a:ext cx="871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79" name="Freeform 54"/>
            <p:cNvSpPr>
              <a:spLocks/>
            </p:cNvSpPr>
            <p:nvPr/>
          </p:nvSpPr>
          <p:spPr bwMode="auto">
            <a:xfrm rot="467865">
              <a:off x="1284" y="2459"/>
              <a:ext cx="874" cy="2"/>
            </a:xfrm>
            <a:custGeom>
              <a:avLst/>
              <a:gdLst>
                <a:gd name="T0" fmla="*/ 0 w 1266"/>
                <a:gd name="T1" fmla="*/ 1 h 3"/>
                <a:gd name="T2" fmla="*/ 1 w 1266"/>
                <a:gd name="T3" fmla="*/ 0 h 3"/>
                <a:gd name="T4" fmla="*/ 0 60000 65536"/>
                <a:gd name="T5" fmla="*/ 0 60000 65536"/>
                <a:gd name="T6" fmla="*/ 0 w 1266"/>
                <a:gd name="T7" fmla="*/ 0 h 3"/>
                <a:gd name="T8" fmla="*/ 1266 w 1266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80" name="Line 55"/>
            <p:cNvSpPr>
              <a:spLocks noChangeShapeType="1"/>
            </p:cNvSpPr>
            <p:nvPr/>
          </p:nvSpPr>
          <p:spPr bwMode="auto">
            <a:xfrm rot="467865">
              <a:off x="1356" y="2327"/>
              <a:ext cx="921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81" name="Line 56"/>
            <p:cNvSpPr>
              <a:spLocks noChangeShapeType="1"/>
            </p:cNvSpPr>
            <p:nvPr/>
          </p:nvSpPr>
          <p:spPr bwMode="auto">
            <a:xfrm rot="467865" flipH="1">
              <a:off x="1245" y="2117"/>
              <a:ext cx="294" cy="4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82" name="Line 57"/>
            <p:cNvSpPr>
              <a:spLocks noChangeShapeType="1"/>
            </p:cNvSpPr>
            <p:nvPr/>
          </p:nvSpPr>
          <p:spPr bwMode="auto">
            <a:xfrm rot="467865" flipH="1">
              <a:off x="1035" y="2399"/>
              <a:ext cx="96" cy="15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83" name="Line 58"/>
            <p:cNvSpPr>
              <a:spLocks noChangeShapeType="1"/>
            </p:cNvSpPr>
            <p:nvPr/>
          </p:nvSpPr>
          <p:spPr bwMode="auto">
            <a:xfrm rot="467865" flipH="1">
              <a:off x="844" y="2340"/>
              <a:ext cx="114" cy="18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84" name="Line 59"/>
            <p:cNvSpPr>
              <a:spLocks noChangeShapeType="1"/>
            </p:cNvSpPr>
            <p:nvPr/>
          </p:nvSpPr>
          <p:spPr bwMode="auto">
            <a:xfrm rot="467865">
              <a:off x="649" y="2593"/>
              <a:ext cx="1374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85" name="Freeform 60"/>
            <p:cNvSpPr>
              <a:spLocks/>
            </p:cNvSpPr>
            <p:nvPr/>
          </p:nvSpPr>
          <p:spPr bwMode="auto">
            <a:xfrm rot="467865">
              <a:off x="863" y="2390"/>
              <a:ext cx="246" cy="234"/>
            </a:xfrm>
            <a:custGeom>
              <a:avLst/>
              <a:gdLst>
                <a:gd name="T0" fmla="*/ 0 w 720"/>
                <a:gd name="T1" fmla="*/ 0 h 622"/>
                <a:gd name="T2" fmla="*/ 0 w 720"/>
                <a:gd name="T3" fmla="*/ 0 h 622"/>
                <a:gd name="T4" fmla="*/ 0 w 720"/>
                <a:gd name="T5" fmla="*/ 0 h 622"/>
                <a:gd name="T6" fmla="*/ 0 w 720"/>
                <a:gd name="T7" fmla="*/ 0 h 622"/>
                <a:gd name="T8" fmla="*/ 0 w 720"/>
                <a:gd name="T9" fmla="*/ 0 h 622"/>
                <a:gd name="T10" fmla="*/ 0 w 720"/>
                <a:gd name="T11" fmla="*/ 0 h 622"/>
                <a:gd name="T12" fmla="*/ 0 w 720"/>
                <a:gd name="T13" fmla="*/ 0 h 622"/>
                <a:gd name="T14" fmla="*/ 0 w 720"/>
                <a:gd name="T15" fmla="*/ 0 h 6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"/>
                <a:gd name="T25" fmla="*/ 0 h 622"/>
                <a:gd name="T26" fmla="*/ 720 w 720"/>
                <a:gd name="T27" fmla="*/ 622 h 6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TopRight">
                <a:rot lat="20099968" lon="21299970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grpSp>
          <p:nvGrpSpPr>
            <p:cNvPr id="8" name="Group 61"/>
            <p:cNvGrpSpPr>
              <a:grpSpLocks/>
            </p:cNvGrpSpPr>
            <p:nvPr/>
          </p:nvGrpSpPr>
          <p:grpSpPr bwMode="auto">
            <a:xfrm rot="467865">
              <a:off x="1408" y="1729"/>
              <a:ext cx="808" cy="258"/>
              <a:chOff x="4074" y="2980"/>
              <a:chExt cx="1170" cy="341"/>
            </a:xfrm>
          </p:grpSpPr>
          <p:sp>
            <p:nvSpPr>
              <p:cNvPr id="20607" name="Line 62"/>
              <p:cNvSpPr>
                <a:spLocks noChangeShapeType="1"/>
              </p:cNvSpPr>
              <p:nvPr/>
            </p:nvSpPr>
            <p:spPr bwMode="auto">
              <a:xfrm flipV="1">
                <a:off x="4703" y="3046"/>
                <a:ext cx="71" cy="102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08" name="Line 63"/>
              <p:cNvSpPr>
                <a:spLocks noChangeShapeType="1"/>
              </p:cNvSpPr>
              <p:nvPr/>
            </p:nvSpPr>
            <p:spPr bwMode="auto">
              <a:xfrm flipV="1">
                <a:off x="4831" y="2980"/>
                <a:ext cx="183" cy="15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09" name="Line 64"/>
              <p:cNvSpPr>
                <a:spLocks noChangeShapeType="1"/>
              </p:cNvSpPr>
              <p:nvPr/>
            </p:nvSpPr>
            <p:spPr bwMode="auto">
              <a:xfrm flipV="1">
                <a:off x="4912" y="3148"/>
                <a:ext cx="287" cy="7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10" name="Line 65"/>
              <p:cNvSpPr>
                <a:spLocks noChangeShapeType="1"/>
              </p:cNvSpPr>
              <p:nvPr/>
            </p:nvSpPr>
            <p:spPr bwMode="auto">
              <a:xfrm flipV="1">
                <a:off x="4912" y="3268"/>
                <a:ext cx="332" cy="22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11" name="Line 66"/>
              <p:cNvSpPr>
                <a:spLocks noChangeShapeType="1"/>
              </p:cNvSpPr>
              <p:nvPr/>
            </p:nvSpPr>
            <p:spPr bwMode="auto">
              <a:xfrm flipH="1" flipV="1">
                <a:off x="4189" y="3007"/>
                <a:ext cx="298" cy="12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12" name="Line 67"/>
              <p:cNvSpPr>
                <a:spLocks noChangeShapeType="1"/>
              </p:cNvSpPr>
              <p:nvPr/>
            </p:nvSpPr>
            <p:spPr bwMode="auto">
              <a:xfrm flipH="1" flipV="1">
                <a:off x="4096" y="3161"/>
                <a:ext cx="323" cy="7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13" name="Line 68"/>
              <p:cNvSpPr>
                <a:spLocks noChangeShapeType="1"/>
              </p:cNvSpPr>
              <p:nvPr/>
            </p:nvSpPr>
            <p:spPr bwMode="auto">
              <a:xfrm flipH="1" flipV="1">
                <a:off x="4074" y="3316"/>
                <a:ext cx="287" cy="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14" name="Line 69"/>
              <p:cNvSpPr>
                <a:spLocks noChangeShapeType="1"/>
              </p:cNvSpPr>
              <p:nvPr/>
            </p:nvSpPr>
            <p:spPr bwMode="auto">
              <a:xfrm flipH="1" flipV="1">
                <a:off x="4338" y="3264"/>
                <a:ext cx="206" cy="22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15" name="Line 70"/>
              <p:cNvSpPr>
                <a:spLocks noChangeShapeType="1"/>
              </p:cNvSpPr>
              <p:nvPr/>
            </p:nvSpPr>
            <p:spPr bwMode="auto">
              <a:xfrm flipH="1" flipV="1">
                <a:off x="4361" y="3139"/>
                <a:ext cx="183" cy="5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16" name="Line 71"/>
              <p:cNvSpPr>
                <a:spLocks noChangeShapeType="1"/>
              </p:cNvSpPr>
              <p:nvPr/>
            </p:nvSpPr>
            <p:spPr bwMode="auto">
              <a:xfrm flipH="1" flipV="1">
                <a:off x="4544" y="3069"/>
                <a:ext cx="68" cy="7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17" name="Line 72"/>
              <p:cNvSpPr>
                <a:spLocks noChangeShapeType="1"/>
              </p:cNvSpPr>
              <p:nvPr/>
            </p:nvSpPr>
            <p:spPr bwMode="auto">
              <a:xfrm flipV="1">
                <a:off x="4774" y="3131"/>
                <a:ext cx="125" cy="4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18" name="Line 73"/>
              <p:cNvSpPr>
                <a:spLocks noChangeShapeType="1"/>
              </p:cNvSpPr>
              <p:nvPr/>
            </p:nvSpPr>
            <p:spPr bwMode="auto">
              <a:xfrm flipV="1">
                <a:off x="4763" y="3237"/>
                <a:ext cx="206" cy="1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19" name="Line 74"/>
              <p:cNvSpPr>
                <a:spLocks noChangeShapeType="1"/>
              </p:cNvSpPr>
              <p:nvPr/>
            </p:nvSpPr>
            <p:spPr bwMode="auto">
              <a:xfrm flipH="1" flipV="1">
                <a:off x="4512" y="3215"/>
                <a:ext cx="115" cy="3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75"/>
            <p:cNvGrpSpPr>
              <a:grpSpLocks/>
            </p:cNvGrpSpPr>
            <p:nvPr/>
          </p:nvGrpSpPr>
          <p:grpSpPr bwMode="auto">
            <a:xfrm rot="467865">
              <a:off x="1376" y="2057"/>
              <a:ext cx="777" cy="259"/>
              <a:chOff x="3886" y="3532"/>
              <a:chExt cx="1125" cy="341"/>
            </a:xfrm>
          </p:grpSpPr>
          <p:sp>
            <p:nvSpPr>
              <p:cNvPr id="20594" name="Line 76"/>
              <p:cNvSpPr>
                <a:spLocks noChangeShapeType="1"/>
              </p:cNvSpPr>
              <p:nvPr/>
            </p:nvSpPr>
            <p:spPr bwMode="auto">
              <a:xfrm rot="10800000" flipV="1">
                <a:off x="4302" y="3667"/>
                <a:ext cx="76" cy="13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95" name="Line 77"/>
              <p:cNvSpPr>
                <a:spLocks noChangeShapeType="1"/>
              </p:cNvSpPr>
              <p:nvPr/>
            </p:nvSpPr>
            <p:spPr bwMode="auto">
              <a:xfrm rot="10800000" flipV="1">
                <a:off x="4071" y="3718"/>
                <a:ext cx="183" cy="15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96" name="Line 78"/>
              <p:cNvSpPr>
                <a:spLocks noChangeShapeType="1"/>
              </p:cNvSpPr>
              <p:nvPr/>
            </p:nvSpPr>
            <p:spPr bwMode="auto">
              <a:xfrm rot="10800000" flipV="1">
                <a:off x="3886" y="3630"/>
                <a:ext cx="287" cy="7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97" name="Line 79"/>
              <p:cNvSpPr>
                <a:spLocks noChangeShapeType="1"/>
              </p:cNvSpPr>
              <p:nvPr/>
            </p:nvSpPr>
            <p:spPr bwMode="auto">
              <a:xfrm rot="10800000" flipV="1">
                <a:off x="3955" y="3564"/>
                <a:ext cx="219" cy="1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98" name="Line 80"/>
              <p:cNvSpPr>
                <a:spLocks noChangeShapeType="1"/>
              </p:cNvSpPr>
              <p:nvPr/>
            </p:nvSpPr>
            <p:spPr bwMode="auto">
              <a:xfrm rot="10800000" flipH="1" flipV="1">
                <a:off x="4599" y="3723"/>
                <a:ext cx="298" cy="12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99" name="Line 81"/>
              <p:cNvSpPr>
                <a:spLocks noChangeShapeType="1"/>
              </p:cNvSpPr>
              <p:nvPr/>
            </p:nvSpPr>
            <p:spPr bwMode="auto">
              <a:xfrm rot="10800000" flipH="1" flipV="1">
                <a:off x="4666" y="3617"/>
                <a:ext cx="323" cy="7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00" name="Line 82"/>
              <p:cNvSpPr>
                <a:spLocks noChangeShapeType="1"/>
              </p:cNvSpPr>
              <p:nvPr/>
            </p:nvSpPr>
            <p:spPr bwMode="auto">
              <a:xfrm rot="10800000" flipH="1" flipV="1">
                <a:off x="4724" y="3532"/>
                <a:ext cx="287" cy="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01" name="Line 83"/>
              <p:cNvSpPr>
                <a:spLocks noChangeShapeType="1"/>
              </p:cNvSpPr>
              <p:nvPr/>
            </p:nvSpPr>
            <p:spPr bwMode="auto">
              <a:xfrm rot="10800000" flipH="1" flipV="1">
                <a:off x="4542" y="3568"/>
                <a:ext cx="206" cy="22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02" name="Line 84"/>
              <p:cNvSpPr>
                <a:spLocks noChangeShapeType="1"/>
              </p:cNvSpPr>
              <p:nvPr/>
            </p:nvSpPr>
            <p:spPr bwMode="auto">
              <a:xfrm rot="10800000" flipH="1" flipV="1">
                <a:off x="4541" y="3661"/>
                <a:ext cx="183" cy="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03" name="Line 85"/>
              <p:cNvSpPr>
                <a:spLocks noChangeShapeType="1"/>
              </p:cNvSpPr>
              <p:nvPr/>
            </p:nvSpPr>
            <p:spPr bwMode="auto">
              <a:xfrm rot="10800000" flipH="1" flipV="1">
                <a:off x="4474" y="3705"/>
                <a:ext cx="68" cy="7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04" name="Line 86"/>
              <p:cNvSpPr>
                <a:spLocks noChangeShapeType="1"/>
              </p:cNvSpPr>
              <p:nvPr/>
            </p:nvSpPr>
            <p:spPr bwMode="auto">
              <a:xfrm rot="10800000" flipV="1">
                <a:off x="4186" y="3679"/>
                <a:ext cx="125" cy="4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05" name="Line 87"/>
              <p:cNvSpPr>
                <a:spLocks noChangeShapeType="1"/>
              </p:cNvSpPr>
              <p:nvPr/>
            </p:nvSpPr>
            <p:spPr bwMode="auto">
              <a:xfrm rot="10800000" flipV="1">
                <a:off x="4117" y="3603"/>
                <a:ext cx="206" cy="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06" name="Line 88"/>
              <p:cNvSpPr>
                <a:spLocks noChangeShapeType="1"/>
              </p:cNvSpPr>
              <p:nvPr/>
            </p:nvSpPr>
            <p:spPr bwMode="auto">
              <a:xfrm rot="10800000" flipH="1" flipV="1">
                <a:off x="4458" y="3603"/>
                <a:ext cx="115" cy="3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588" name="Line 89"/>
            <p:cNvSpPr>
              <a:spLocks noChangeShapeType="1"/>
            </p:cNvSpPr>
            <p:nvPr/>
          </p:nvSpPr>
          <p:spPr bwMode="auto">
            <a:xfrm rot="467865">
              <a:off x="765" y="2345"/>
              <a:ext cx="228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89" name="Line 90"/>
            <p:cNvSpPr>
              <a:spLocks noChangeShapeType="1"/>
            </p:cNvSpPr>
            <p:nvPr/>
          </p:nvSpPr>
          <p:spPr bwMode="auto">
            <a:xfrm rot="467865">
              <a:off x="2631" y="1716"/>
              <a:ext cx="171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90" name="Line 91"/>
            <p:cNvSpPr>
              <a:spLocks noChangeShapeType="1"/>
            </p:cNvSpPr>
            <p:nvPr/>
          </p:nvSpPr>
          <p:spPr bwMode="auto">
            <a:xfrm rot="467865" flipH="1">
              <a:off x="2736" y="1427"/>
              <a:ext cx="70" cy="11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91" name="Line 92"/>
            <p:cNvSpPr>
              <a:spLocks noChangeShapeType="1"/>
            </p:cNvSpPr>
            <p:nvPr/>
          </p:nvSpPr>
          <p:spPr bwMode="auto">
            <a:xfrm rot="467865">
              <a:off x="2285" y="2147"/>
              <a:ext cx="2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  <p:sp>
          <p:nvSpPr>
            <p:cNvPr id="20592" name="Text Box 93"/>
            <p:cNvSpPr txBox="1">
              <a:spLocks noChangeArrowheads="1"/>
            </p:cNvSpPr>
            <p:nvPr/>
          </p:nvSpPr>
          <p:spPr bwMode="auto">
            <a:xfrm rot="467865">
              <a:off x="453" y="2277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kumimoji="0" lang="en-US" altLang="ja-JP" sz="1400">
                  <a:solidFill>
                    <a:prstClr val="black"/>
                  </a:solidFill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20593" name="Line 94"/>
            <p:cNvSpPr>
              <a:spLocks noChangeShapeType="1"/>
            </p:cNvSpPr>
            <p:nvPr/>
          </p:nvSpPr>
          <p:spPr bwMode="auto">
            <a:xfrm rot="-4932135">
              <a:off x="492" y="2330"/>
              <a:ext cx="315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kumimoji="0"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82945" name="Picture 1" descr="C:\Users\Yasuyuki Akiba\Desktop\Pictur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538630"/>
            <a:ext cx="3949700" cy="2499970"/>
          </a:xfrm>
          <a:prstGeom prst="rect">
            <a:avLst/>
          </a:prstGeom>
          <a:noFill/>
        </p:spPr>
      </p:pic>
      <p:sp>
        <p:nvSpPr>
          <p:cNvPr id="332" name="Right Arrow 331"/>
          <p:cNvSpPr/>
          <p:nvPr/>
        </p:nvSpPr>
        <p:spPr>
          <a:xfrm>
            <a:off x="4191000" y="2438400"/>
            <a:ext cx="914400" cy="4572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291746" y="4315522"/>
            <a:ext cx="85377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altLang="ja-JP" sz="2000" b="1" dirty="0">
                <a:solidFill>
                  <a:srgbClr val="FFFF00"/>
                </a:solidFill>
              </a:rPr>
              <a:t>The QGP created by the collision is elliptical in shape.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altLang="ja-JP" sz="2000" b="1" dirty="0">
                <a:solidFill>
                  <a:srgbClr val="FFFF00"/>
                </a:solidFill>
              </a:rPr>
              <a:t>When it expands due to internal pressure, a strong collective flow (flow) occurs in the lateral direction with a large pressure gradient.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altLang="ja-JP" sz="2000" b="1" dirty="0">
                <a:solidFill>
                  <a:srgbClr val="FFFF00"/>
                </a:solidFill>
              </a:rPr>
              <a:t>If there is any viscosity, the flow is disturbed and becomes very weak.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altLang="ja-JP" sz="2000" b="1" dirty="0">
                <a:solidFill>
                  <a:srgbClr val="FFFF00"/>
                </a:solidFill>
              </a:rPr>
              <a:t>In the experiment, a very strong flow is observed, indicating that the viscosity of the QGP is almost zero.</a:t>
            </a:r>
          </a:p>
        </p:txBody>
      </p:sp>
    </p:spTree>
    <p:extLst>
      <p:ext uri="{BB962C8B-B14F-4D97-AF65-F5344CB8AC3E}">
        <p14:creationId xmlns:p14="http://schemas.microsoft.com/office/powerpoint/2010/main" val="2246403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 4" descr="universum-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7504" y="609600"/>
            <a:ext cx="8878927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524F-CCAE-1F49-9255-7704177B2325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0472" y="-36731"/>
            <a:ext cx="4174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3600" dirty="0">
                <a:solidFill>
                  <a:prstClr val="black"/>
                </a:solidFill>
              </a:rPr>
              <a:t>Evolution</a:t>
            </a:r>
            <a:r>
              <a:rPr kumimoji="0" lang="ja-JP" altLang="en-US" sz="3600" dirty="0">
                <a:solidFill>
                  <a:prstClr val="black"/>
                </a:solidFill>
              </a:rPr>
              <a:t> </a:t>
            </a:r>
            <a:r>
              <a:rPr kumimoji="0" lang="en-US" altLang="ja-JP" sz="3600" dirty="0">
                <a:solidFill>
                  <a:prstClr val="black"/>
                </a:solidFill>
              </a:rPr>
              <a:t>of</a:t>
            </a:r>
            <a:r>
              <a:rPr kumimoji="0" lang="ja-JP" altLang="en-US" sz="3600" dirty="0">
                <a:solidFill>
                  <a:prstClr val="black"/>
                </a:solidFill>
              </a:rPr>
              <a:t> </a:t>
            </a:r>
            <a:r>
              <a:rPr kumimoji="0" lang="en-US" altLang="ja-JP" sz="3600" dirty="0">
                <a:solidFill>
                  <a:prstClr val="black"/>
                </a:solidFill>
              </a:rPr>
              <a:t>Universe</a:t>
            </a:r>
            <a:endParaRPr kumimoji="0" lang="en-US" sz="36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5029200"/>
            <a:ext cx="8878927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0" lang="en-US" altLang="ja-JP" b="1" dirty="0">
                <a:solidFill>
                  <a:srgbClr val="0070C0"/>
                </a:solidFill>
              </a:rPr>
              <a:t>It is believed that the universe was created 13.8 billion years </a:t>
            </a:r>
            <a:r>
              <a:rPr kumimoji="0" lang="en-US" altLang="ja-JP" b="1" dirty="0" err="1">
                <a:solidFill>
                  <a:srgbClr val="0070C0"/>
                </a:solidFill>
              </a:rPr>
              <a:t>ago.The</a:t>
            </a:r>
            <a:r>
              <a:rPr kumimoji="0" lang="en-US" altLang="ja-JP" b="1" dirty="0">
                <a:solidFill>
                  <a:srgbClr val="0070C0"/>
                </a:solidFill>
              </a:rPr>
              <a:t> early universe was filled with a superheated soup of quarks and gluons (</a:t>
            </a:r>
            <a:r>
              <a:rPr kumimoji="0" lang="en-US" altLang="ja-JP" b="1" dirty="0">
                <a:solidFill>
                  <a:srgbClr val="FF0000"/>
                </a:solidFill>
              </a:rPr>
              <a:t>quark-gluon plasma</a:t>
            </a:r>
            <a:r>
              <a:rPr kumimoji="0" lang="en-US" altLang="ja-JP" b="1" dirty="0">
                <a:solidFill>
                  <a:srgbClr val="0070C0"/>
                </a:solidFill>
              </a:rPr>
              <a:t>).</a:t>
            </a:r>
          </a:p>
          <a:p>
            <a:r>
              <a:rPr kumimoji="0" lang="en-US" altLang="ja-JP" b="1" dirty="0">
                <a:solidFill>
                  <a:srgbClr val="0070C0"/>
                </a:solidFill>
              </a:rPr>
              <a:t>One hundred thousandth of a second after the creation of the universe, this soup cooled and froze to form protons and neutrons.</a:t>
            </a:r>
          </a:p>
          <a:p>
            <a:r>
              <a:rPr kumimoji="0" lang="en-US" altLang="ja-JP" b="1" dirty="0">
                <a:solidFill>
                  <a:srgbClr val="0070C0"/>
                </a:solidFill>
              </a:rPr>
              <a:t>Recently, it has become possible to produce this </a:t>
            </a:r>
            <a:r>
              <a:rPr kumimoji="0" lang="en-US" altLang="ja-JP" b="1" dirty="0">
                <a:solidFill>
                  <a:srgbClr val="FF0000"/>
                </a:solidFill>
              </a:rPr>
              <a:t>quark-gluon plasma </a:t>
            </a:r>
            <a:r>
              <a:rPr kumimoji="0" lang="en-US" altLang="ja-JP" b="1" dirty="0">
                <a:solidFill>
                  <a:srgbClr val="0070C0"/>
                </a:solidFill>
              </a:rPr>
              <a:t>in the laboratory.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7286" y="735087"/>
            <a:ext cx="2424514" cy="461665"/>
          </a:xfrm>
          <a:prstGeom prst="rect">
            <a:avLst/>
          </a:prstGeom>
          <a:solidFill>
            <a:srgbClr val="3232A0"/>
          </a:solidFill>
        </p:spPr>
        <p:txBody>
          <a:bodyPr wrap="square" rtlCol="0">
            <a:spAutoFit/>
          </a:bodyPr>
          <a:lstStyle/>
          <a:p>
            <a:endParaRPr kumimoji="0" lang="en-US" sz="2400" b="1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9314" y="685800"/>
            <a:ext cx="2159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ja-JP" b="1" dirty="0">
                <a:solidFill>
                  <a:srgbClr val="FFFF00"/>
                </a:solidFill>
              </a:rPr>
              <a:t>Soup of quarks and gluons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53001" y="694437"/>
            <a:ext cx="143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ja-JP" b="1" dirty="0" err="1">
                <a:solidFill>
                  <a:srgbClr val="FFFF00"/>
                </a:solidFill>
              </a:rPr>
              <a:t>Formatin</a:t>
            </a:r>
            <a:r>
              <a:rPr kumimoji="0" lang="en-US" altLang="ja-JP" b="1" dirty="0">
                <a:solidFill>
                  <a:srgbClr val="FFFF00"/>
                </a:solidFill>
              </a:rPr>
              <a:t> of nucleons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02852" y="1272623"/>
            <a:ext cx="1309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b="1" dirty="0">
                <a:solidFill>
                  <a:srgbClr val="FFFF00"/>
                </a:solidFill>
              </a:rPr>
              <a:t>Formation of Atoms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29400" y="914400"/>
            <a:ext cx="1945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b="1" dirty="0">
                <a:solidFill>
                  <a:srgbClr val="FFFF00"/>
                </a:solidFill>
              </a:rPr>
              <a:t>Formation of stars and galaxies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2096491" y="709243"/>
            <a:ext cx="2973288" cy="4334763"/>
          </a:xfrm>
          <a:prstGeom prst="rect">
            <a:avLst/>
          </a:prstGeom>
          <a:solidFill>
            <a:srgbClr val="3232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4823300" y="731348"/>
            <a:ext cx="1616218" cy="4334763"/>
          </a:xfrm>
          <a:prstGeom prst="rect">
            <a:avLst/>
          </a:prstGeom>
          <a:solidFill>
            <a:srgbClr val="3232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6409684" y="731347"/>
            <a:ext cx="2506711" cy="4334763"/>
          </a:xfrm>
          <a:prstGeom prst="rect">
            <a:avLst/>
          </a:prstGeom>
          <a:solidFill>
            <a:srgbClr val="3232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951463" y="4287018"/>
                <a:ext cx="2241576" cy="646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0" lang="en-US" altLang="ja-JP" dirty="0">
                    <a:solidFill>
                      <a:prstClr val="black"/>
                    </a:solidFill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US" altLang="ja-JP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0" lang="en-US" altLang="ja-JP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𝑠𝑒𝑐</m:t>
                    </m:r>
                  </m:oMath>
                </a14:m>
                <a:r>
                  <a:rPr kumimoji="0" lang="en-US" altLang="ja-JP" dirty="0">
                    <a:solidFill>
                      <a:prstClr val="black"/>
                    </a:solidFill>
                  </a:rPr>
                  <a:t> after Big Bang</a:t>
                </a:r>
              </a:p>
              <a:p>
                <a:r>
                  <a:rPr kumimoji="0" lang="ja-JP" altLang="en-US" dirty="0">
                    <a:solidFill>
                      <a:srgbClr val="FF0000"/>
                    </a:solidFill>
                  </a:rPr>
                  <a:t>　</a:t>
                </a:r>
                <a:r>
                  <a:rPr kumimoji="0" lang="en-US" altLang="ja-JP" dirty="0">
                    <a:solidFill>
                      <a:srgbClr val="FF0000"/>
                    </a:solidFill>
                  </a:rPr>
                  <a:t>T~ 2 trillion K</a:t>
                </a:r>
                <a:endParaRPr kumimoji="0"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463" y="4287018"/>
                <a:ext cx="2241576" cy="646331"/>
              </a:xfrm>
              <a:prstGeom prst="rect">
                <a:avLst/>
              </a:prstGeom>
              <a:blipFill>
                <a:blip r:embed="rId4"/>
                <a:stretch>
                  <a:fillRect l="-2174" t="-4717" r="-1630" b="-150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882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 animBg="1"/>
      <p:bldP spid="17" grpId="0" animBg="1"/>
      <p:bldP spid="18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1930"/>
            <a:ext cx="9176095" cy="501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69" y="914400"/>
            <a:ext cx="915572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1930"/>
            <a:ext cx="9123809" cy="501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31930"/>
            <a:ext cx="7912408" cy="501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14400"/>
            <a:ext cx="920819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31930"/>
            <a:ext cx="9220200" cy="505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4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945578"/>
            <a:ext cx="9252295" cy="507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4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14400"/>
            <a:ext cx="9321168" cy="510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4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914400"/>
            <a:ext cx="9326254" cy="510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4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14400"/>
            <a:ext cx="9321168" cy="51504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4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45578"/>
            <a:ext cx="9251232" cy="510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-76201" y="762000"/>
            <a:ext cx="94488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13095" y="0"/>
            <a:ext cx="8229600" cy="114300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FFFF00"/>
                </a:solidFill>
              </a:rPr>
              <a:t>ＱＧＰ </a:t>
            </a:r>
            <a:r>
              <a:rPr kumimoji="1" lang="en-US" altLang="ja-JP" dirty="0">
                <a:solidFill>
                  <a:srgbClr val="FFFF00"/>
                </a:solidFill>
              </a:rPr>
              <a:t>is a “perfect fluid”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2655" y="5912422"/>
            <a:ext cx="8431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FF00"/>
                </a:solidFill>
              </a:rPr>
              <a:t>Elliptical flow does not occur with gases with large viscosity.</a:t>
            </a:r>
          </a:p>
          <a:p>
            <a:r>
              <a:rPr lang="en-US" altLang="ja-JP" sz="2000" b="1" dirty="0">
                <a:solidFill>
                  <a:srgbClr val="FFFF00"/>
                </a:solidFill>
              </a:rPr>
              <a:t>Strong elliptical flow occurs because QGP is a fluid with almost zero viscosity</a:t>
            </a:r>
            <a:endParaRPr lang="ja-JP" alt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40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63272" cy="11121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Comparison</a:t>
            </a:r>
            <a:r>
              <a:rPr lang="ja-JP" altLang="en-US" dirty="0">
                <a:solidFill>
                  <a:srgbClr val="FFFF00"/>
                </a:solidFill>
              </a:rPr>
              <a:t> </a:t>
            </a:r>
            <a:r>
              <a:rPr lang="en-US" altLang="ja-JP" dirty="0">
                <a:solidFill>
                  <a:srgbClr val="FFFF00"/>
                </a:solidFill>
              </a:rPr>
              <a:t>with</a:t>
            </a:r>
            <a:r>
              <a:rPr lang="ja-JP" altLang="en-US" dirty="0">
                <a:solidFill>
                  <a:srgbClr val="FFFF00"/>
                </a:solidFill>
              </a:rPr>
              <a:t> </a:t>
            </a:r>
            <a:r>
              <a:rPr lang="en-US" altLang="ja-JP" dirty="0">
                <a:solidFill>
                  <a:srgbClr val="FFFF00"/>
                </a:solidFill>
              </a:rPr>
              <a:t>theory (relativistic hydrodynamics)</a:t>
            </a:r>
            <a:endParaRPr lang="en-US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484784"/>
                <a:ext cx="3779912" cy="4800600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altLang="ja-JP" dirty="0">
                    <a:solidFill>
                      <a:srgbClr val="FFFF00"/>
                    </a:solidFill>
                  </a:rPr>
                  <a:t>Fluid behavior is determined by the ratio of viscosity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altLang="ja-JP" dirty="0">
                    <a:solidFill>
                      <a:srgbClr val="FFFF00"/>
                    </a:solidFill>
                  </a:rPr>
                  <a:t> to entropy density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ja-JP" dirty="0">
                    <a:solidFill>
                      <a:srgbClr val="FFFF00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ja-JP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ja-JP" dirty="0">
                    <a:solidFill>
                      <a:srgbClr val="FFFF00"/>
                    </a:solidFill>
                  </a:rPr>
                  <a:t>)</a:t>
                </a:r>
              </a:p>
              <a:p>
                <a:r>
                  <a:rPr lang="en-US" altLang="ja-JP" dirty="0">
                    <a:solidFill>
                      <a:srgbClr val="FFFF00"/>
                    </a:solidFill>
                  </a:rPr>
                  <a:t>Quantitative evaluation of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ja-JP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ja-JP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>
                    <a:solidFill>
                      <a:srgbClr val="FFFF00"/>
                    </a:solidFill>
                  </a:rPr>
                  <a:t>based on comparison of relativistic fluid dynamics including viscosity and the data</a:t>
                </a:r>
              </a:p>
              <a:p>
                <a:r>
                  <a:rPr lang="en-US" altLang="ja-JP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value of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ja-JP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ja-JP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 very small, about 0.1.</a:t>
                </a:r>
              </a:p>
              <a:p>
                <a:r>
                  <a:rPr lang="en-US" altLang="ja-JP" b="1" dirty="0">
                    <a:solidFill>
                      <a:srgbClr val="FFC000"/>
                    </a:solidFill>
                  </a:rPr>
                  <a:t>Little or no viscosity creates flow</a:t>
                </a:r>
                <a:endParaRPr lang="en-US" altLang="ja-JP" dirty="0">
                  <a:solidFill>
                    <a:srgbClr val="FFFF00"/>
                  </a:solidFill>
                </a:endParaRPr>
              </a:p>
              <a:p>
                <a:pPr>
                  <a:buNone/>
                </a:pPr>
                <a:r>
                  <a:rPr lang="en-US" altLang="ja-JP" b="1" dirty="0">
                    <a:solidFill>
                      <a:srgbClr val="FFFF00"/>
                    </a:solidFill>
                    <a:sym typeface="Wingdings" pitchFamily="2" charset="2"/>
                  </a:rPr>
                  <a:t> </a:t>
                </a:r>
                <a:r>
                  <a:rPr lang="en-US" altLang="ja-JP" b="1" dirty="0">
                    <a:solidFill>
                      <a:srgbClr val="FFFF00"/>
                    </a:solidFill>
                  </a:rPr>
                  <a:t>QGP created at RHIC is almost “perfect fluid”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484784"/>
                <a:ext cx="3779912" cy="4800600"/>
              </a:xfrm>
              <a:blipFill>
                <a:blip r:embed="rId3"/>
                <a:stretch>
                  <a:fillRect l="-2097" t="-2160" r="-32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8299" y="1772816"/>
            <a:ext cx="5455701" cy="384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706847" y="1700808"/>
            <a:ext cx="5463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ja-JP" dirty="0">
                <a:solidFill>
                  <a:prstClr val="black"/>
                </a:solidFill>
              </a:rPr>
              <a:t>P. </a:t>
            </a:r>
            <a:r>
              <a:rPr kumimoji="0" lang="en-US" altLang="ja-JP" dirty="0" err="1">
                <a:solidFill>
                  <a:prstClr val="black"/>
                </a:solidFill>
              </a:rPr>
              <a:t>Romatschke</a:t>
            </a:r>
            <a:r>
              <a:rPr kumimoji="0" lang="en-US" altLang="ja-JP" dirty="0">
                <a:solidFill>
                  <a:prstClr val="black"/>
                </a:solidFill>
              </a:rPr>
              <a:t> and U. </a:t>
            </a:r>
            <a:r>
              <a:rPr kumimoji="0" lang="en-US" altLang="ja-JP" dirty="0" err="1">
                <a:solidFill>
                  <a:prstClr val="black"/>
                </a:solidFill>
              </a:rPr>
              <a:t>Romatschke</a:t>
            </a:r>
            <a:r>
              <a:rPr kumimoji="0" lang="ja-JP" altLang="en-US" dirty="0" err="1">
                <a:solidFill>
                  <a:prstClr val="black"/>
                </a:solidFill>
              </a:rPr>
              <a:t>、</a:t>
            </a:r>
            <a:r>
              <a:rPr kumimoji="0" lang="en-US" altLang="ja-JP" dirty="0">
                <a:solidFill>
                  <a:prstClr val="black"/>
                </a:solidFill>
              </a:rPr>
              <a:t>PRL99,172301(2007)</a:t>
            </a:r>
            <a:endParaRPr kumimoji="0"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55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F68A84-7245-4D18-B7D2-E364A0710B8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noFill/>
        </p:spPr>
        <p:txBody>
          <a:bodyPr/>
          <a:lstStyle/>
          <a:p>
            <a:r>
              <a:rPr lang="en-US" altLang="ja-JP" sz="3200" b="1" dirty="0"/>
              <a:t>QGP is almost "fully fluid</a:t>
            </a:r>
            <a:endParaRPr lang="en-US" sz="3200" b="1" dirty="0"/>
          </a:p>
        </p:txBody>
      </p:sp>
      <p:pic>
        <p:nvPicPr>
          <p:cNvPr id="112653" name="Picture 13" descr="graph_nature"/>
          <p:cNvPicPr>
            <a:picLocks noChangeAspect="1" noChangeArrowheads="1"/>
          </p:cNvPicPr>
          <p:nvPr/>
        </p:nvPicPr>
        <p:blipFill>
          <a:blip r:embed="rId3" cstate="print"/>
          <a:srcRect l="7567" t="11459" r="7935" b="6685"/>
          <a:stretch>
            <a:fillRect/>
          </a:stretch>
        </p:blipFill>
        <p:spPr bwMode="auto">
          <a:xfrm>
            <a:off x="1198330" y="1953344"/>
            <a:ext cx="5536845" cy="457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746175" y="4876800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ja-JP" altLang="en-US" sz="2000" b="1" dirty="0">
                <a:solidFill>
                  <a:prstClr val="black"/>
                </a:solidFill>
              </a:rPr>
              <a:t>ヘリウム</a:t>
            </a:r>
            <a:endParaRPr kumimoji="0" lang="en-US" sz="2000" b="1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65575" y="4800600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ja-JP" altLang="en-US" sz="2000" b="1">
                <a:solidFill>
                  <a:srgbClr val="FF66CC"/>
                </a:solidFill>
              </a:rPr>
              <a:t>窒素</a:t>
            </a:r>
            <a:endParaRPr kumimoji="0" lang="en-US" sz="2000" b="1" dirty="0">
              <a:solidFill>
                <a:srgbClr val="FF66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89273" y="5010090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ja-JP" altLang="en-US" sz="2000" b="1" dirty="0">
                <a:solidFill>
                  <a:srgbClr val="FFC000"/>
                </a:solidFill>
              </a:rPr>
              <a:t>水</a:t>
            </a:r>
            <a:endParaRPr kumimoji="0" lang="en-US" sz="2000" b="1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5862" y="685800"/>
                <a:ext cx="906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>
                  <a:lnSpc>
                    <a:spcPct val="90000"/>
                  </a:lnSpc>
                </a:pPr>
                <a:r>
                  <a:rPr kumimoji="0" lang="en-US" altLang="ja-JP" sz="2000" b="1" dirty="0">
                    <a:solidFill>
                      <a:srgbClr val="000099"/>
                    </a:solidFill>
                  </a:rPr>
                  <a:t>The RHIC population flow data show that the viscosity/entropy density ratio (</a:t>
                </a:r>
                <a14:m>
                  <m:oMath xmlns:m="http://schemas.openxmlformats.org/officeDocument/2006/math">
                    <m:r>
                      <a:rPr kumimoji="0" lang="en-US" altLang="ja-JP" sz="2000" b="1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𝜼</m:t>
                    </m:r>
                    <m:r>
                      <a:rPr kumimoji="0" lang="en-US" altLang="ja-JP" sz="2000" b="1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kumimoji="0" lang="en-US" altLang="ja-JP" sz="2000" b="1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kumimoji="0" lang="en-US" altLang="ja-JP" sz="2000" b="1" dirty="0">
                    <a:solidFill>
                      <a:srgbClr val="000099"/>
                    </a:solidFill>
                  </a:rPr>
                  <a:t> ) of the QGP is very small.</a:t>
                </a:r>
              </a:p>
              <a:p>
                <a:pPr lvl="1">
                  <a:lnSpc>
                    <a:spcPct val="90000"/>
                  </a:lnSpc>
                </a:pPr>
                <a:r>
                  <a:rPr kumimoji="0" lang="en-US" altLang="ja-JP" sz="2000" b="1" dirty="0">
                    <a:solidFill>
                      <a:srgbClr val="000099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kumimoji="0" lang="en-US" altLang="ja-JP" sz="2000" b="1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𝜼</m:t>
                    </m:r>
                    <m:r>
                      <a:rPr kumimoji="0" lang="en-US" altLang="ja-JP" sz="2000" b="1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kumimoji="0" lang="en-US" altLang="ja-JP" sz="2000" b="1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kumimoji="0" lang="en-US" altLang="ja-JP" sz="2000" b="1" dirty="0">
                    <a:solidFill>
                      <a:srgbClr val="000099"/>
                    </a:solidFill>
                  </a:rPr>
                  <a:t> of the quark-gluon plasma is about one-tenth that of known materials.</a:t>
                </a: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" y="685800"/>
                <a:ext cx="9061938" cy="923330"/>
              </a:xfrm>
              <a:prstGeom prst="rect">
                <a:avLst/>
              </a:prstGeom>
              <a:blipFill>
                <a:blip r:embed="rId4"/>
                <a:stretch>
                  <a:fillRect t="-7285" b="-1059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 rot="16200000">
            <a:off x="466780" y="3996944"/>
            <a:ext cx="977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23AD8"/>
                </a:solidFill>
              </a:rPr>
              <a:t>(4</a:t>
            </a:r>
            <a:r>
              <a:rPr lang="en-US" altLang="ja-JP" sz="2000" b="1" dirty="0">
                <a:solidFill>
                  <a:srgbClr val="023AD8"/>
                </a:solidFill>
                <a:latin typeface="Symbol" panose="05050102010706020507" pitchFamily="18" charset="2"/>
              </a:rPr>
              <a:t>ph</a:t>
            </a:r>
            <a:r>
              <a:rPr lang="en-US" altLang="ja-JP" sz="2000" b="1" dirty="0">
                <a:solidFill>
                  <a:srgbClr val="023AD8"/>
                </a:solidFill>
              </a:rPr>
              <a:t>/s)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34543" y="6125234"/>
            <a:ext cx="16778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prstClr val="black"/>
                </a:solidFill>
              </a:rPr>
              <a:t>Temperature(K)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350567" y="5157192"/>
            <a:ext cx="12716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ＱＧＰの</a:t>
            </a:r>
            <a:r>
              <a:rPr kumimoji="1" lang="en-US" altLang="ja-JP" b="1" dirty="0">
                <a:latin typeface="Symbol" panose="05050102010706020507" pitchFamily="18" charset="2"/>
              </a:rPr>
              <a:t>h</a:t>
            </a:r>
            <a:r>
              <a:rPr kumimoji="1" lang="en-US" altLang="ja-JP" b="1" dirty="0"/>
              <a:t>/s</a:t>
            </a:r>
            <a:endParaRPr kumimoji="1" lang="ja-JP" altLang="en-US" b="1" dirty="0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7164288" y="5513456"/>
            <a:ext cx="1903512" cy="120032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0" lang="en-US" altLang="ja-JP" b="1" dirty="0">
                <a:solidFill>
                  <a:prstClr val="white"/>
                </a:solidFill>
              </a:rPr>
              <a:t>Temperature of the QGP formed at RHIC is </a:t>
            </a:r>
            <a:r>
              <a:rPr kumimoji="0" lang="en-US" altLang="ja-JP" b="1" dirty="0" err="1">
                <a:solidFill>
                  <a:prstClr val="white"/>
                </a:solidFill>
              </a:rPr>
              <a:t>hihger</a:t>
            </a:r>
            <a:r>
              <a:rPr kumimoji="0" lang="en-US" altLang="ja-JP" b="1" dirty="0">
                <a:solidFill>
                  <a:prstClr val="white"/>
                </a:solidFill>
              </a:rPr>
              <a:t> than  2 </a:t>
            </a:r>
            <a:r>
              <a:rPr kumimoji="0" lang="en-US" altLang="ja-JP" b="1" dirty="0" err="1">
                <a:solidFill>
                  <a:prstClr val="white"/>
                </a:solidFill>
              </a:rPr>
              <a:t>trilion</a:t>
            </a:r>
            <a:r>
              <a:rPr kumimoji="0" lang="en-US" altLang="ja-JP" b="1" dirty="0">
                <a:solidFill>
                  <a:prstClr val="white"/>
                </a:solidFill>
              </a:rPr>
              <a:t> K</a:t>
            </a:r>
          </a:p>
        </p:txBody>
      </p:sp>
      <p:sp>
        <p:nvSpPr>
          <p:cNvPr id="7" name="右矢印 6"/>
          <p:cNvSpPr/>
          <p:nvPr/>
        </p:nvSpPr>
        <p:spPr>
          <a:xfrm>
            <a:off x="6588224" y="6021288"/>
            <a:ext cx="504056" cy="18466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273639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32048"/>
            <a:ext cx="8229600" cy="778098"/>
          </a:xfrm>
        </p:spPr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did we find out at RHIC 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4320480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sz="3600" b="1" dirty="0">
                <a:solidFill>
                  <a:srgbClr val="00B050"/>
                </a:solidFill>
              </a:rPr>
              <a:t>High-energy nuclear collisions at RHIC create high-energy density matter (=QGP)</a:t>
            </a:r>
          </a:p>
          <a:p>
            <a:pPr marL="0" indent="0">
              <a:buNone/>
            </a:pPr>
            <a:endParaRPr kumimoji="1" lang="en-US" altLang="ja-JP" sz="3600" b="1" dirty="0">
              <a:solidFill>
                <a:srgbClr val="00B050"/>
              </a:solidFill>
            </a:endParaRPr>
          </a:p>
          <a:p>
            <a:r>
              <a:rPr kumimoji="1" lang="en-US" altLang="ja-JP" sz="3600" b="1" dirty="0">
                <a:solidFill>
                  <a:srgbClr val="0070C0"/>
                </a:solidFill>
              </a:rPr>
              <a:t>QGP is a "perfect fluid" with almost zero viscosity</a:t>
            </a:r>
          </a:p>
          <a:p>
            <a:pPr marL="0" indent="0">
              <a:buNone/>
            </a:pPr>
            <a:endParaRPr kumimoji="1" lang="en-US" altLang="ja-JP" sz="3600" b="1" dirty="0">
              <a:solidFill>
                <a:srgbClr val="00B050"/>
              </a:solidFill>
            </a:endParaRPr>
          </a:p>
          <a:p>
            <a:r>
              <a:rPr kumimoji="1" lang="en-US" altLang="ja-JP" sz="3600" b="1" dirty="0">
                <a:solidFill>
                  <a:srgbClr val="FF0000"/>
                </a:solidFill>
              </a:rPr>
              <a:t>Initial temperature of the QGP at RHIC is approximately 4 trillion K</a:t>
            </a:r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4C1C4FD-060D-4BAE-BA7E-A3044930B522}"/>
              </a:ext>
            </a:extLst>
          </p:cNvPr>
          <p:cNvSpPr/>
          <p:nvPr/>
        </p:nvSpPr>
        <p:spPr>
          <a:xfrm>
            <a:off x="0" y="3933056"/>
            <a:ext cx="8784976" cy="1440160"/>
          </a:xfrm>
          <a:prstGeom prst="round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22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1" descr="C:\Users\Yasuyuki Akiba\Documents\JFY2008\Mytalk\立教談話会 081017\s1g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3800" y="838200"/>
            <a:ext cx="6502400" cy="4334933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91440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How</a:t>
            </a:r>
            <a:r>
              <a:rPr lang="ja-JP" altLang="en-US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ja-JP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to</a:t>
            </a:r>
            <a:r>
              <a:rPr lang="ja-JP" altLang="en-US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ja-JP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measure</a:t>
            </a:r>
            <a:r>
              <a:rPr lang="ja-JP" altLang="en-US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ja-JP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high</a:t>
            </a:r>
            <a:r>
              <a:rPr lang="ja-JP" altLang="en-US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ja-JP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temperature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5173133"/>
            <a:ext cx="8077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ja-JP" sz="2800" b="1" dirty="0">
                <a:solidFill>
                  <a:srgbClr val="FFFF00"/>
                </a:solidFill>
              </a:rPr>
              <a:t>What is the temperature of a QGP made by RHIC?</a:t>
            </a:r>
          </a:p>
          <a:p>
            <a:r>
              <a:rPr kumimoji="0" lang="en-US" altLang="ja-JP" sz="2800" b="1" dirty="0">
                <a:solidFill>
                  <a:srgbClr val="FFFF00"/>
                </a:solidFill>
              </a:rPr>
              <a:t>High-temperature matter emits light.</a:t>
            </a:r>
          </a:p>
          <a:p>
            <a:r>
              <a:rPr kumimoji="0" lang="en-US" altLang="ja-JP" sz="2800" b="1" dirty="0">
                <a:solidFill>
                  <a:srgbClr val="FFFF00"/>
                </a:solidFill>
              </a:rPr>
              <a:t>The color of that light (energy distribution) can be used to determine the temperature.</a:t>
            </a:r>
            <a:endParaRPr kumimoji="0"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58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162800" cy="42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8" r="36188" b="60616"/>
          <a:stretch>
            <a:fillRect/>
          </a:stretch>
        </p:blipFill>
        <p:spPr bwMode="auto">
          <a:xfrm>
            <a:off x="5257800" y="5410200"/>
            <a:ext cx="762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0" r="19066" b="60616"/>
          <a:stretch>
            <a:fillRect/>
          </a:stretch>
        </p:blipFill>
        <p:spPr bwMode="auto">
          <a:xfrm>
            <a:off x="3429000" y="5410200"/>
            <a:ext cx="762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0" r="67316" b="60616"/>
          <a:stretch>
            <a:fillRect/>
          </a:stretch>
        </p:blipFill>
        <p:spPr bwMode="auto">
          <a:xfrm>
            <a:off x="7086600" y="5410200"/>
            <a:ext cx="762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34" r="1945" b="60616"/>
          <a:stretch>
            <a:fillRect/>
          </a:stretch>
        </p:blipFill>
        <p:spPr bwMode="auto">
          <a:xfrm>
            <a:off x="1524000" y="5486400"/>
            <a:ext cx="838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372208" y="61328"/>
            <a:ext cx="877179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0" lang="en-US" altLang="ja-JP" sz="4000" u="sng" dirty="0">
                <a:solidFill>
                  <a:srgbClr val="FFFF00"/>
                </a:solidFill>
              </a:rPr>
              <a:t>Color and Surface Temperature of Stars</a:t>
            </a:r>
          </a:p>
        </p:txBody>
      </p:sp>
    </p:spTree>
    <p:extLst>
      <p:ext uri="{BB962C8B-B14F-4D97-AF65-F5344CB8AC3E}">
        <p14:creationId xmlns:p14="http://schemas.microsoft.com/office/powerpoint/2010/main" val="367349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8313" y="-15875"/>
            <a:ext cx="8229600" cy="635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temperature is ~4 trillion K</a:t>
            </a:r>
            <a:endParaRPr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88024" y="1333674"/>
            <a:ext cx="4279776" cy="3319462"/>
          </a:xfrm>
        </p:spPr>
        <p:txBody>
          <a:bodyPr rtlCol="0">
            <a:normAutofit fontScale="77500" lnSpcReduction="20000"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FFFF00"/>
                </a:solidFill>
              </a:rPr>
              <a:t>A large number of high-energy photons were found to be produced from Au + Au collisions</a:t>
            </a:r>
          </a:p>
          <a:p>
            <a:pPr>
              <a:defRPr/>
            </a:pPr>
            <a:r>
              <a:rPr lang="en-US" altLang="ja-JP" b="1" dirty="0">
                <a:solidFill>
                  <a:srgbClr val="FFFF00"/>
                </a:solidFill>
              </a:rPr>
              <a:t>The photon energy distribution and intensity are consistent with thermal radiation from a QGP with an initial temperature of about 4 trillion degrees</a:t>
            </a:r>
          </a:p>
        </p:txBody>
      </p:sp>
      <p:pic>
        <p:nvPicPr>
          <p:cNvPr id="19251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57283"/>
            <a:ext cx="44958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43001"/>
            <a:ext cx="8366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8" name="テキスト ボックス 9"/>
          <p:cNvSpPr txBox="1">
            <a:spLocks noChangeArrowheads="1"/>
          </p:cNvSpPr>
          <p:nvPr/>
        </p:nvSpPr>
        <p:spPr bwMode="auto">
          <a:xfrm>
            <a:off x="34933" y="620714"/>
            <a:ext cx="3228991" cy="37365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</a:rPr>
              <a:t>PHENIX PRL104, 132391 (2010</a:t>
            </a:r>
            <a:r>
              <a:rPr lang="en-US" altLang="ja-JP" sz="1800">
                <a:solidFill>
                  <a:srgbClr val="000000"/>
                </a:solidFill>
              </a:rPr>
              <a:t>) </a:t>
            </a:r>
            <a:endParaRPr lang="ja-JP" altLang="en-US" sz="1800">
              <a:solidFill>
                <a:srgbClr val="000000"/>
              </a:solidFill>
            </a:endParaRPr>
          </a:p>
        </p:txBody>
      </p:sp>
      <p:sp>
        <p:nvSpPr>
          <p:cNvPr id="192519" name="スライド番号プレースホルダー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646" indent="-285632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2530" indent="-228505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599544" indent="-228505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6560" indent="-228505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3573" indent="-22850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0584" indent="-22850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7598" indent="-22850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4609" indent="-22850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3C8CC-394F-4648-9897-8BA6F547E5E6}" type="slidenum">
              <a:rPr lang="ja-JP" altLang="en-US" sz="1200">
                <a:solidFill>
                  <a:srgbClr val="898989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ja-JP" altLang="en-US" sz="1200" dirty="0">
              <a:solidFill>
                <a:srgbClr val="898989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94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49"/>
          <p:cNvSpPr>
            <a:spLocks noChangeArrowheads="1"/>
          </p:cNvSpPr>
          <p:nvPr/>
        </p:nvSpPr>
        <p:spPr bwMode="auto">
          <a:xfrm>
            <a:off x="49213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02" tIns="45702" rIns="91402" bIns="45702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ja-JP" altLang="ja-JP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8900" name="Rectangle 7"/>
          <p:cNvSpPr>
            <a:spLocks/>
          </p:cNvSpPr>
          <p:nvPr/>
        </p:nvSpPr>
        <p:spPr bwMode="auto">
          <a:xfrm>
            <a:off x="-4113206" y="868364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ja-JP" altLang="ja-JP" sz="24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08901" name="Group 8"/>
          <p:cNvGrpSpPr>
            <a:grpSpLocks/>
          </p:cNvGrpSpPr>
          <p:nvPr/>
        </p:nvGrpSpPr>
        <p:grpSpPr bwMode="auto">
          <a:xfrm>
            <a:off x="373063" y="925514"/>
            <a:ext cx="3594100" cy="2351087"/>
            <a:chOff x="0" y="0"/>
            <a:chExt cx="3363" cy="2382"/>
          </a:xfrm>
        </p:grpSpPr>
        <p:pic>
          <p:nvPicPr>
            <p:cNvPr id="208944" name="Picture 9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363" cy="2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8945" name="Rectangle 10"/>
            <p:cNvSpPr>
              <a:spLocks/>
            </p:cNvSpPr>
            <p:nvPr/>
          </p:nvSpPr>
          <p:spPr bwMode="auto">
            <a:xfrm>
              <a:off x="109" y="2233"/>
              <a:ext cx="573" cy="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80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Credit: NASA</a:t>
              </a:r>
            </a:p>
          </p:txBody>
        </p:sp>
      </p:grpSp>
      <p:sp>
        <p:nvSpPr>
          <p:cNvPr id="208902" name="Rectangle 11"/>
          <p:cNvSpPr>
            <a:spLocks/>
          </p:cNvSpPr>
          <p:nvPr/>
        </p:nvSpPr>
        <p:spPr bwMode="auto">
          <a:xfrm>
            <a:off x="608021" y="865188"/>
            <a:ext cx="3349625" cy="277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700">
                <a:solidFill>
                  <a:srgbClr val="FFFFFF"/>
                </a:solidFill>
                <a:latin typeface="Euphemia UCAS"/>
                <a:cs typeface="Arial" pitchFamily="34" charset="0"/>
                <a:sym typeface="Euphemia UCAS"/>
              </a:rPr>
              <a:t>The Universe</a:t>
            </a:r>
          </a:p>
        </p:txBody>
      </p:sp>
      <p:sp>
        <p:nvSpPr>
          <p:cNvPr id="208903" name="Rectangle 14"/>
          <p:cNvSpPr>
            <a:spLocks/>
          </p:cNvSpPr>
          <p:nvPr/>
        </p:nvSpPr>
        <p:spPr bwMode="auto">
          <a:xfrm>
            <a:off x="9223382" y="977900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ja-JP" altLang="ja-JP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8904" name="Rectangle 15"/>
          <p:cNvSpPr>
            <a:spLocks/>
          </p:cNvSpPr>
          <p:nvPr/>
        </p:nvSpPr>
        <p:spPr bwMode="auto">
          <a:xfrm>
            <a:off x="5027621" y="1036638"/>
            <a:ext cx="3348037" cy="277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700">
                <a:solidFill>
                  <a:srgbClr val="FFFFFF"/>
                </a:solidFill>
                <a:latin typeface="Euphemia UCAS"/>
                <a:cs typeface="Arial" pitchFamily="34" charset="0"/>
                <a:sym typeface="Euphemia UCAS"/>
              </a:rPr>
              <a:t>HIC</a:t>
            </a:r>
          </a:p>
        </p:txBody>
      </p:sp>
      <p:grpSp>
        <p:nvGrpSpPr>
          <p:cNvPr id="208905" name="Group 16"/>
          <p:cNvGrpSpPr>
            <a:grpSpLocks/>
          </p:cNvGrpSpPr>
          <p:nvPr/>
        </p:nvGrpSpPr>
        <p:grpSpPr bwMode="auto">
          <a:xfrm>
            <a:off x="5102225" y="838200"/>
            <a:ext cx="3273425" cy="2085975"/>
            <a:chOff x="0" y="0"/>
            <a:chExt cx="2932" cy="2557"/>
          </a:xfrm>
        </p:grpSpPr>
        <p:grpSp>
          <p:nvGrpSpPr>
            <p:cNvPr id="208913" name="Group 17"/>
            <p:cNvGrpSpPr>
              <a:grpSpLocks/>
            </p:cNvGrpSpPr>
            <p:nvPr/>
          </p:nvGrpSpPr>
          <p:grpSpPr bwMode="auto">
            <a:xfrm>
              <a:off x="0" y="0"/>
              <a:ext cx="2932" cy="2557"/>
              <a:chOff x="0" y="0"/>
              <a:chExt cx="2932" cy="2557"/>
            </a:xfrm>
          </p:grpSpPr>
          <p:pic>
            <p:nvPicPr>
              <p:cNvPr id="208920" name="Picture 18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" y="1016"/>
                <a:ext cx="276" cy="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921" name="Picture 19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0" y="574"/>
                <a:ext cx="408" cy="1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922" name="Picture 20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437" y="1127"/>
                <a:ext cx="2204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8923" name="Group 21"/>
              <p:cNvGrpSpPr>
                <a:grpSpLocks/>
              </p:cNvGrpSpPr>
              <p:nvPr/>
            </p:nvGrpSpPr>
            <p:grpSpPr bwMode="auto">
              <a:xfrm rot="5400000">
                <a:off x="1423" y="1144"/>
                <a:ext cx="2230" cy="560"/>
                <a:chOff x="0" y="0"/>
                <a:chExt cx="2229" cy="560"/>
              </a:xfrm>
            </p:grpSpPr>
            <p:sp>
              <p:nvSpPr>
                <p:cNvPr id="208942" name="Oval 22"/>
                <p:cNvSpPr>
                  <a:spLocks/>
                </p:cNvSpPr>
                <p:nvPr/>
              </p:nvSpPr>
              <p:spPr bwMode="auto">
                <a:xfrm>
                  <a:off x="0" y="0"/>
                  <a:ext cx="2229" cy="560"/>
                </a:xfrm>
                <a:prstGeom prst="ellips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0" lang="ja-JP" altLang="ja-JP" sz="24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08943" name="Rectangle 23"/>
                <p:cNvSpPr>
                  <a:spLocks/>
                </p:cNvSpPr>
                <p:nvPr/>
              </p:nvSpPr>
              <p:spPr bwMode="auto">
                <a:xfrm>
                  <a:off x="1114" y="122"/>
                  <a:ext cx="0" cy="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0" lang="ja-JP" altLang="ja-JP" sz="24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208924" name="Rectangle 24"/>
              <p:cNvSpPr>
                <a:spLocks/>
              </p:cNvSpPr>
              <p:nvPr/>
            </p:nvSpPr>
            <p:spPr bwMode="auto">
              <a:xfrm>
                <a:off x="507" y="1295"/>
                <a:ext cx="640" cy="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1000">
                    <a:solidFill>
                      <a:srgbClr val="FFFFFF"/>
                    </a:solidFill>
                    <a:cs typeface="Arial" pitchFamily="34" charset="0"/>
                    <a:sym typeface="Arial" pitchFamily="34" charset="0"/>
                  </a:rPr>
                  <a:t>QGP phase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800">
                    <a:solidFill>
                      <a:srgbClr val="FFFFFF"/>
                    </a:solidFill>
                    <a:cs typeface="Arial" pitchFamily="34" charset="0"/>
                    <a:sym typeface="Arial" pitchFamily="34" charset="0"/>
                  </a:rPr>
                  <a:t>quark and gluon degrees of freedom</a:t>
                </a:r>
              </a:p>
            </p:txBody>
          </p:sp>
          <p:sp>
            <p:nvSpPr>
              <p:cNvPr id="208925" name="Rectangle 25"/>
              <p:cNvSpPr>
                <a:spLocks/>
              </p:cNvSpPr>
              <p:nvPr/>
            </p:nvSpPr>
            <p:spPr bwMode="auto">
              <a:xfrm>
                <a:off x="820" y="440"/>
                <a:ext cx="752" cy="12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800">
                    <a:solidFill>
                      <a:srgbClr val="FFFFFF"/>
                    </a:solidFill>
                    <a:latin typeface="Euphemia UCAS"/>
                    <a:cs typeface="Arial" pitchFamily="34" charset="0"/>
                    <a:sym typeface="Euphemia UCAS"/>
                  </a:rPr>
                  <a:t>hadronization</a:t>
                </a:r>
              </a:p>
            </p:txBody>
          </p:sp>
          <p:sp>
            <p:nvSpPr>
              <p:cNvPr id="208926" name="Rectangle 26"/>
              <p:cNvSpPr>
                <a:spLocks/>
              </p:cNvSpPr>
              <p:nvPr/>
            </p:nvSpPr>
            <p:spPr bwMode="auto">
              <a:xfrm>
                <a:off x="1500" y="146"/>
                <a:ext cx="584" cy="25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800">
                    <a:solidFill>
                      <a:srgbClr val="FFFFFF"/>
                    </a:solidFill>
                    <a:latin typeface="Euphemia UCAS"/>
                    <a:cs typeface="Arial" pitchFamily="34" charset="0"/>
                    <a:sym typeface="Euphemia UCAS"/>
                  </a:rPr>
                  <a:t>kinetic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800">
                    <a:solidFill>
                      <a:srgbClr val="FFFFFF"/>
                    </a:solidFill>
                    <a:latin typeface="Euphemia UCAS"/>
                    <a:cs typeface="Arial" pitchFamily="34" charset="0"/>
                    <a:sym typeface="Euphemia UCAS"/>
                  </a:rPr>
                  <a:t>freeze-out</a:t>
                </a:r>
              </a:p>
            </p:txBody>
          </p:sp>
          <p:sp>
            <p:nvSpPr>
              <p:cNvPr id="208927" name="Rectangle 27"/>
              <p:cNvSpPr>
                <a:spLocks/>
              </p:cNvSpPr>
              <p:nvPr/>
            </p:nvSpPr>
            <p:spPr bwMode="auto">
              <a:xfrm>
                <a:off x="0" y="536"/>
                <a:ext cx="736" cy="25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800">
                    <a:solidFill>
                      <a:srgbClr val="FFFFFF"/>
                    </a:solidFill>
                    <a:latin typeface="Euphemia UCAS"/>
                    <a:cs typeface="Arial" pitchFamily="34" charset="0"/>
                    <a:sym typeface="Euphemia UCAS"/>
                  </a:rPr>
                  <a:t>lumpy initial energy density</a:t>
                </a:r>
              </a:p>
            </p:txBody>
          </p:sp>
          <p:sp>
            <p:nvSpPr>
              <p:cNvPr id="208928" name="Line 28"/>
              <p:cNvSpPr>
                <a:spLocks noChangeShapeType="1"/>
              </p:cNvSpPr>
              <p:nvPr/>
            </p:nvSpPr>
            <p:spPr bwMode="auto">
              <a:xfrm>
                <a:off x="368" y="819"/>
                <a:ext cx="57" cy="395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grpSp>
            <p:nvGrpSpPr>
              <p:cNvPr id="208929" name="Group 29"/>
              <p:cNvGrpSpPr>
                <a:grpSpLocks/>
              </p:cNvGrpSpPr>
              <p:nvPr/>
            </p:nvGrpSpPr>
            <p:grpSpPr bwMode="auto">
              <a:xfrm>
                <a:off x="1072" y="563"/>
                <a:ext cx="331" cy="1501"/>
                <a:chOff x="-38" y="0"/>
                <a:chExt cx="330" cy="1500"/>
              </a:xfrm>
            </p:grpSpPr>
            <p:grpSp>
              <p:nvGrpSpPr>
                <p:cNvPr id="208937" name="Group 30"/>
                <p:cNvGrpSpPr>
                  <a:grpSpLocks/>
                </p:cNvGrpSpPr>
                <p:nvPr/>
              </p:nvGrpSpPr>
              <p:grpSpPr bwMode="auto">
                <a:xfrm rot="5400000">
                  <a:off x="-517" y="691"/>
                  <a:ext cx="1288" cy="330"/>
                  <a:chOff x="0" y="-17"/>
                  <a:chExt cx="1288" cy="330"/>
                </a:xfrm>
              </p:grpSpPr>
              <p:sp>
                <p:nvSpPr>
                  <p:cNvPr id="208940" name="Oval 3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88" cy="28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0082">
                          <a:alpha val="35001"/>
                        </a:srgbClr>
                      </a:gs>
                      <a:gs pos="100000">
                        <a:srgbClr val="FF8200">
                          <a:alpha val="35001"/>
                        </a:srgbClr>
                      </a:gs>
                    </a:gsLst>
                    <a:lin ang="0" scaled="1"/>
                  </a:gradFill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>
                    <a:lvl1pPr eaLnBrk="0" hangingPunct="0"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0" lang="ja-JP" altLang="ja-JP" sz="2400">
                      <a:solidFill>
                        <a:srgbClr val="000000"/>
                      </a:solidFill>
                      <a:cs typeface="Arial" pitchFamily="34" charset="0"/>
                    </a:endParaRPr>
                  </a:p>
                </p:txBody>
              </p:sp>
              <p:sp>
                <p:nvSpPr>
                  <p:cNvPr id="208941" name="Rectangle 32"/>
                  <p:cNvSpPr>
                    <a:spLocks/>
                  </p:cNvSpPr>
                  <p:nvPr/>
                </p:nvSpPr>
                <p:spPr bwMode="auto">
                  <a:xfrm>
                    <a:off x="644" y="-17"/>
                    <a:ext cx="0" cy="3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0" lang="ja-JP" altLang="ja-JP" sz="2400">
                      <a:solidFill>
                        <a:srgbClr val="000000"/>
                      </a:solidFill>
                      <a:cs typeface="Arial" pitchFamily="34" charset="0"/>
                    </a:endParaRPr>
                  </a:p>
                </p:txBody>
              </p:sp>
            </p:grpSp>
            <p:pic>
              <p:nvPicPr>
                <p:cNvPr id="208938" name="Picture 33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-480" y="700"/>
                  <a:ext cx="1242" cy="2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8939" name="Line 34"/>
                <p:cNvSpPr>
                  <a:spLocks noChangeShapeType="1"/>
                </p:cNvSpPr>
                <p:nvPr/>
              </p:nvSpPr>
              <p:spPr bwMode="auto">
                <a:xfrm>
                  <a:off x="104" y="0"/>
                  <a:ext cx="37" cy="3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208930" name="Line 35"/>
              <p:cNvSpPr>
                <a:spLocks noChangeShapeType="1"/>
              </p:cNvSpPr>
              <p:nvPr/>
            </p:nvSpPr>
            <p:spPr bwMode="auto">
              <a:xfrm>
                <a:off x="1790" y="384"/>
                <a:ext cx="1" cy="277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8931" name="Rectangle 36"/>
              <p:cNvSpPr>
                <a:spLocks/>
              </p:cNvSpPr>
              <p:nvPr/>
            </p:nvSpPr>
            <p:spPr bwMode="auto">
              <a:xfrm>
                <a:off x="1980" y="0"/>
                <a:ext cx="952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>
                <a:lvl1pPr marL="39688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800">
                    <a:solidFill>
                      <a:srgbClr val="FFFFFF"/>
                    </a:solidFill>
                    <a:latin typeface="Euphemia UCAS"/>
                    <a:cs typeface="Arial" pitchFamily="34" charset="0"/>
                    <a:sym typeface="Euphemia UCAS"/>
                  </a:rPr>
                  <a:t> distributions and correlations of produced particles</a:t>
                </a:r>
              </a:p>
            </p:txBody>
          </p:sp>
          <p:pic>
            <p:nvPicPr>
              <p:cNvPr id="208932" name="Picture 37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88" t="10001" r="8424" b="53331"/>
              <a:stretch>
                <a:fillRect/>
              </a:stretch>
            </p:blipFill>
            <p:spPr bwMode="auto">
              <a:xfrm>
                <a:off x="444" y="292"/>
                <a:ext cx="2056" cy="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933" name="Picture 38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89" t="53331" r="8423" b="10001"/>
              <a:stretch>
                <a:fillRect/>
              </a:stretch>
            </p:blipFill>
            <p:spPr bwMode="auto">
              <a:xfrm>
                <a:off x="443" y="1745"/>
                <a:ext cx="2056" cy="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934" name="Picture 39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89" t="53331" r="8423" b="10001"/>
              <a:stretch>
                <a:fillRect/>
              </a:stretch>
            </p:blipFill>
            <p:spPr bwMode="auto">
              <a:xfrm>
                <a:off x="364" y="1533"/>
                <a:ext cx="1941" cy="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935" name="Picture 40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24" t="53331" r="12688" b="10001"/>
              <a:stretch>
                <a:fillRect/>
              </a:stretch>
            </p:blipFill>
            <p:spPr bwMode="auto">
              <a:xfrm>
                <a:off x="357" y="859"/>
                <a:ext cx="1941" cy="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8936" name="Line 41"/>
              <p:cNvSpPr>
                <a:spLocks noChangeShapeType="1"/>
              </p:cNvSpPr>
              <p:nvPr/>
            </p:nvSpPr>
            <p:spPr bwMode="auto">
              <a:xfrm flipH="1">
                <a:off x="343" y="1424"/>
                <a:ext cx="1915" cy="1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208914" name="Group 42"/>
            <p:cNvGrpSpPr>
              <a:grpSpLocks/>
            </p:cNvGrpSpPr>
            <p:nvPr/>
          </p:nvGrpSpPr>
          <p:grpSpPr bwMode="auto">
            <a:xfrm>
              <a:off x="2116" y="2364"/>
              <a:ext cx="74" cy="68"/>
              <a:chOff x="0" y="0"/>
              <a:chExt cx="74" cy="68"/>
            </a:xfrm>
          </p:grpSpPr>
          <p:sp>
            <p:nvSpPr>
              <p:cNvPr id="208918" name="Line 4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34" cy="6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8919" name="Line 44"/>
              <p:cNvSpPr>
                <a:spLocks noChangeShapeType="1"/>
              </p:cNvSpPr>
              <p:nvPr/>
            </p:nvSpPr>
            <p:spPr bwMode="auto">
              <a:xfrm flipH="1">
                <a:off x="40" y="0"/>
                <a:ext cx="34" cy="6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208915" name="Group 45"/>
            <p:cNvGrpSpPr>
              <a:grpSpLocks/>
            </p:cNvGrpSpPr>
            <p:nvPr/>
          </p:nvGrpSpPr>
          <p:grpSpPr bwMode="auto">
            <a:xfrm>
              <a:off x="2108" y="423"/>
              <a:ext cx="68" cy="68"/>
              <a:chOff x="0" y="0"/>
              <a:chExt cx="68" cy="68"/>
            </a:xfrm>
          </p:grpSpPr>
          <p:sp>
            <p:nvSpPr>
              <p:cNvPr id="208916" name="Line 46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34" cy="6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8917" name="Line 47"/>
              <p:cNvSpPr>
                <a:spLocks noChangeShapeType="1"/>
              </p:cNvSpPr>
              <p:nvPr/>
            </p:nvSpPr>
            <p:spPr bwMode="auto">
              <a:xfrm flipH="1">
                <a:off x="34" y="0"/>
                <a:ext cx="34" cy="6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208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The Big Bang vs the Little Bangs</a:t>
            </a:r>
          </a:p>
        </p:txBody>
      </p:sp>
      <p:pic>
        <p:nvPicPr>
          <p:cNvPr id="22221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806950"/>
            <a:ext cx="2665412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646" indent="-285632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2530" indent="-22850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599544" indent="-22850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6560" indent="-22850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3573" indent="-2285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0584" indent="-2285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7598" indent="-2285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4609" indent="-2285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BC2494E4-7EEB-4443-AE0A-E0CF59B0172E}" type="slidenum">
              <a:rPr lang="en-US" altLang="ja-JP" smtClean="0">
                <a:solidFill>
                  <a:srgbClr val="FFFFFF"/>
                </a:solidFill>
              </a:rPr>
              <a:pPr/>
              <a:t>27</a:t>
            </a:fld>
            <a:endParaRPr lang="en-US" altLang="ja-JP">
              <a:solidFill>
                <a:srgbClr val="FFFFFF"/>
              </a:solidFill>
            </a:endParaRPr>
          </a:p>
        </p:txBody>
      </p:sp>
      <p:pic>
        <p:nvPicPr>
          <p:cNvPr id="222221" name="Picture 11" descr="fig2b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028" r="50017"/>
          <a:stretch>
            <a:fillRect/>
          </a:stretch>
        </p:blipFill>
        <p:spPr bwMode="auto">
          <a:xfrm>
            <a:off x="5738821" y="4648201"/>
            <a:ext cx="22621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22" name="Picture 1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21" y="3136900"/>
            <a:ext cx="3349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5867400" y="2901944"/>
            <a:ext cx="1879246" cy="1822456"/>
          </a:xfrm>
          <a:prstGeom prst="rect">
            <a:avLst/>
          </a:prstGeom>
          <a:effectLst>
            <a:glow rad="12700">
              <a:srgbClr val="000090">
                <a:alpha val="33000"/>
              </a:srgbClr>
            </a:glow>
            <a:softEdge rad="63500"/>
          </a:effectLst>
        </p:spPr>
      </p:pic>
      <p:pic>
        <p:nvPicPr>
          <p:cNvPr id="270389" name="Picture 53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75" t="7432" r="24858" b="4020"/>
          <a:stretch/>
        </p:blipFill>
        <p:spPr bwMode="auto">
          <a:xfrm>
            <a:off x="5943601" y="3105158"/>
            <a:ext cx="1584325" cy="14763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67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2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0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2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32048"/>
            <a:ext cx="8229600" cy="804664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Summary</a:t>
            </a:r>
            <a:r>
              <a:rPr kumimoji="1" lang="ja-JP" altLang="en-US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4" name="グループ化 33"/>
          <p:cNvGrpSpPr/>
          <p:nvPr/>
        </p:nvGrpSpPr>
        <p:grpSpPr>
          <a:xfrm>
            <a:off x="457200" y="990600"/>
            <a:ext cx="5028230" cy="5325582"/>
            <a:chOff x="30615" y="1628800"/>
            <a:chExt cx="3821305" cy="4248472"/>
          </a:xfrm>
        </p:grpSpPr>
        <p:pic>
          <p:nvPicPr>
            <p:cNvPr id="3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" t="1262" b="2423"/>
            <a:stretch>
              <a:fillRect/>
            </a:stretch>
          </p:blipFill>
          <p:spPr bwMode="auto">
            <a:xfrm>
              <a:off x="30615" y="1700808"/>
              <a:ext cx="3821305" cy="414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テキスト ボックス 36"/>
            <p:cNvSpPr txBox="1"/>
            <p:nvPr/>
          </p:nvSpPr>
          <p:spPr>
            <a:xfrm rot="16200000">
              <a:off x="-284492" y="3411634"/>
              <a:ext cx="978532" cy="28068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sz="1600" dirty="0">
                  <a:solidFill>
                    <a:prstClr val="white"/>
                  </a:solidFill>
                </a:rPr>
                <a:t>　</a:t>
              </a:r>
              <a:r>
                <a:rPr lang="ja-JP" altLang="en-US" b="1" dirty="0">
                  <a:solidFill>
                    <a:prstClr val="white"/>
                  </a:solidFill>
                </a:rPr>
                <a:t>　温度　</a:t>
              </a:r>
              <a:r>
                <a:rPr lang="ja-JP" altLang="en-US" sz="1600" dirty="0">
                  <a:solidFill>
                    <a:prstClr val="white"/>
                  </a:solidFill>
                </a:rPr>
                <a:t>　</a:t>
              </a: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1316777" y="5507940"/>
              <a:ext cx="1111274" cy="29463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b="1" dirty="0">
                  <a:solidFill>
                    <a:prstClr val="white"/>
                  </a:solidFill>
                </a:rPr>
                <a:t>バリオン密度</a:t>
              </a: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35496" y="1628800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en-US" altLang="ja-JP" sz="2400" b="1" dirty="0">
                  <a:solidFill>
                    <a:prstClr val="white"/>
                  </a:solidFill>
                  <a:latin typeface="Symbol" pitchFamily="18" charset="2"/>
                </a:rPr>
                <a:t>T</a:t>
              </a:r>
              <a:endParaRPr lang="ja-JP" altLang="en-US" sz="2400" b="1" dirty="0">
                <a:solidFill>
                  <a:prstClr val="white"/>
                </a:solidFill>
                <a:latin typeface="Symbol" pitchFamily="18" charset="2"/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3047654" y="5415607"/>
              <a:ext cx="4988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en-US" altLang="ja-JP" sz="2400" b="1" dirty="0" err="1">
                  <a:solidFill>
                    <a:prstClr val="white"/>
                  </a:solidFill>
                  <a:latin typeface="Symbol" pitchFamily="18" charset="2"/>
                </a:rPr>
                <a:t>m</a:t>
              </a:r>
              <a:r>
                <a:rPr kumimoji="0" lang="en-US" altLang="ja-JP" sz="2400" b="1" baseline="-25000" dirty="0" err="1">
                  <a:solidFill>
                    <a:prstClr val="white"/>
                  </a:solidFill>
                  <a:latin typeface="Symbol" pitchFamily="18" charset="2"/>
                </a:rPr>
                <a:t>B</a:t>
              </a:r>
              <a:endParaRPr lang="ja-JP" altLang="en-US" sz="2400" b="1" baseline="-25000" dirty="0">
                <a:solidFill>
                  <a:prstClr val="white"/>
                </a:solidFill>
                <a:latin typeface="Symbol" pitchFamily="18" charset="2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565465" y="2348880"/>
              <a:ext cx="55015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rgbClr val="CCFF99"/>
                  </a:solidFill>
                </a:rPr>
                <a:t>LHC</a:t>
              </a:r>
              <a:endParaRPr lang="ja-JP" altLang="en-US" b="1" dirty="0">
                <a:solidFill>
                  <a:srgbClr val="CCFF99"/>
                </a:solidFill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751910" y="3764851"/>
              <a:ext cx="643125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kumimoji="0" lang="en-US" altLang="ja-JP" b="1" dirty="0">
                  <a:solidFill>
                    <a:srgbClr val="4BACC6">
                      <a:lumMod val="60000"/>
                      <a:lumOff val="40000"/>
                    </a:srgbClr>
                  </a:solidFill>
                </a:rPr>
                <a:t>RHIC</a:t>
              </a:r>
              <a:endParaRPr lang="ja-JP" altLang="en-US" b="1" dirty="0">
                <a:solidFill>
                  <a:srgbClr val="4BACC6">
                    <a:lumMod val="60000"/>
                    <a:lumOff val="40000"/>
                  </a:srgbClr>
                </a:solidFill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1547664" y="3272284"/>
              <a:ext cx="1260000" cy="10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TextBox 53"/>
            <p:cNvSpPr txBox="1">
              <a:spLocks noChangeArrowheads="1"/>
            </p:cNvSpPr>
            <p:nvPr/>
          </p:nvSpPr>
          <p:spPr bwMode="auto">
            <a:xfrm>
              <a:off x="840540" y="2957834"/>
              <a:ext cx="3011378" cy="466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ja-JP" sz="3200" b="1" dirty="0">
                  <a:solidFill>
                    <a:srgbClr val="FFFF00"/>
                  </a:solidFill>
                </a:rPr>
                <a:t>Quark Gluon Plasma</a:t>
              </a:r>
              <a:endParaRPr kumimoji="0" lang="en-US" sz="32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5322624" y="1687645"/>
            <a:ext cx="3558480" cy="3817771"/>
          </a:xfrm>
        </p:spPr>
        <p:txBody>
          <a:bodyPr>
            <a:normAutofit lnSpcReduction="10000"/>
          </a:bodyPr>
          <a:lstStyle/>
          <a:p>
            <a:r>
              <a:rPr lang="en-US" altLang="ja-JP" sz="2200" b="1" dirty="0">
                <a:solidFill>
                  <a:srgbClr val="FFFF00"/>
                </a:solidFill>
              </a:rPr>
              <a:t>Quark-Gluon Plasma Reproduced in RHIC Nuclear Collisions</a:t>
            </a:r>
          </a:p>
          <a:p>
            <a:pPr lvl="1"/>
            <a:r>
              <a:rPr lang="en-US" altLang="ja-JP" sz="1800" b="1" dirty="0">
                <a:solidFill>
                  <a:srgbClr val="FFFF00"/>
                </a:solidFill>
              </a:rPr>
              <a:t>Jet Quenching</a:t>
            </a:r>
          </a:p>
          <a:p>
            <a:pPr lvl="1"/>
            <a:r>
              <a:rPr lang="en-US" altLang="ja-JP" sz="1800" b="1" dirty="0">
                <a:solidFill>
                  <a:srgbClr val="FFFF00"/>
                </a:solidFill>
              </a:rPr>
              <a:t>Strong Elliptical Flow</a:t>
            </a:r>
          </a:p>
          <a:p>
            <a:pPr lvl="1"/>
            <a:r>
              <a:rPr lang="en-US" altLang="ja-JP" sz="1800" b="1" dirty="0">
                <a:solidFill>
                  <a:srgbClr val="FFFF00"/>
                </a:solidFill>
              </a:rPr>
              <a:t>Thermal Photons</a:t>
            </a:r>
          </a:p>
          <a:p>
            <a:r>
              <a:rPr lang="en-US" altLang="ja-JP" sz="2200" b="1" dirty="0">
                <a:solidFill>
                  <a:srgbClr val="FFFF00"/>
                </a:solidFill>
              </a:rPr>
              <a:t>QGP production confirmed in nuclear collisions at </a:t>
            </a:r>
            <a:r>
              <a:rPr lang="en-US" altLang="ja-JP" sz="2200" b="1">
                <a:solidFill>
                  <a:srgbClr val="FFFF00"/>
                </a:solidFill>
              </a:rPr>
              <a:t>the LHC</a:t>
            </a:r>
          </a:p>
          <a:p>
            <a:r>
              <a:rPr lang="en-US" altLang="ja-JP" sz="2200" b="1">
                <a:solidFill>
                  <a:srgbClr val="FFFF00"/>
                </a:solidFill>
              </a:rPr>
              <a:t>QGP </a:t>
            </a:r>
            <a:r>
              <a:rPr lang="en-US" altLang="ja-JP" sz="2200" b="1" dirty="0">
                <a:solidFill>
                  <a:srgbClr val="FFFF00"/>
                </a:solidFill>
              </a:rPr>
              <a:t>properties are being studied at RHIC and LHC</a:t>
            </a:r>
            <a:endParaRPr lang="en-US" altLang="ja-JP" sz="1800" b="1" dirty="0">
              <a:solidFill>
                <a:srgbClr val="FFFF00"/>
              </a:solidFill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875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23242" y="188640"/>
            <a:ext cx="9144000" cy="647700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For</a:t>
            </a:r>
            <a:r>
              <a:rPr lang="ja-JP" altLang="en-US" sz="3600" dirty="0"/>
              <a:t> </a:t>
            </a:r>
            <a:r>
              <a:rPr lang="en-US" altLang="ja-JP" sz="3600" dirty="0"/>
              <a:t>more</a:t>
            </a:r>
            <a:r>
              <a:rPr lang="ja-JP" altLang="en-US" sz="3600" dirty="0"/>
              <a:t> </a:t>
            </a:r>
            <a:r>
              <a:rPr lang="en-US" altLang="ja-JP" sz="3600" dirty="0" err="1"/>
              <a:t>inforation</a:t>
            </a:r>
            <a:r>
              <a:rPr lang="ja-JP" altLang="en-US" sz="3600" dirty="0"/>
              <a:t> </a:t>
            </a:r>
            <a:r>
              <a:rPr lang="en-US" altLang="ja-JP" sz="3600" dirty="0"/>
              <a:t>(if</a:t>
            </a:r>
            <a:r>
              <a:rPr lang="ja-JP" altLang="en-US" sz="3600" dirty="0"/>
              <a:t> </a:t>
            </a:r>
            <a:r>
              <a:rPr lang="en-US" altLang="ja-JP" sz="3600" dirty="0"/>
              <a:t>you</a:t>
            </a:r>
            <a:r>
              <a:rPr lang="ja-JP" altLang="en-US" sz="3600" dirty="0"/>
              <a:t> </a:t>
            </a:r>
            <a:r>
              <a:rPr lang="en-US" altLang="ja-JP" sz="3600" dirty="0"/>
              <a:t>can</a:t>
            </a:r>
            <a:r>
              <a:rPr lang="ja-JP" altLang="en-US" sz="3600" dirty="0"/>
              <a:t> </a:t>
            </a:r>
            <a:r>
              <a:rPr lang="en-US" altLang="ja-JP" sz="3600" dirty="0"/>
              <a:t>read</a:t>
            </a:r>
            <a:r>
              <a:rPr lang="ja-JP" altLang="en-US" sz="3600" dirty="0"/>
              <a:t> </a:t>
            </a:r>
            <a:r>
              <a:rPr lang="en-US" altLang="ja-JP" sz="3600" dirty="0"/>
              <a:t>Japanese)</a:t>
            </a:r>
            <a:endParaRPr lang="ja-JP" altLang="en-US" sz="36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t="992" r="465" b="1025"/>
          <a:stretch/>
        </p:blipFill>
        <p:spPr bwMode="auto">
          <a:xfrm>
            <a:off x="324000" y="1067521"/>
            <a:ext cx="3835577" cy="533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476" y="3298391"/>
            <a:ext cx="4469879" cy="310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8870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/>
              <a:t>Structure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matter</a:t>
            </a:r>
            <a:endParaRPr lang="en-US" dirty="0"/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-1404" y="692621"/>
            <a:ext cx="5968022" cy="2924273"/>
            <a:chOff x="65" y="1482"/>
            <a:chExt cx="2384" cy="1279"/>
          </a:xfrm>
        </p:grpSpPr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65" y="1625"/>
              <a:ext cx="2192" cy="1136"/>
              <a:chOff x="255" y="1826"/>
              <a:chExt cx="2375" cy="1270"/>
            </a:xfrm>
          </p:grpSpPr>
          <p:pic>
            <p:nvPicPr>
              <p:cNvPr id="12" name="Picture 4" descr="atommodel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55" y="1826"/>
                <a:ext cx="2345" cy="1270"/>
              </a:xfrm>
              <a:prstGeom prst="rect">
                <a:avLst/>
              </a:prstGeom>
              <a:noFill/>
            </p:spPr>
          </p:pic>
          <p:sp>
            <p:nvSpPr>
              <p:cNvPr id="13" name="Rectangle 6"/>
              <p:cNvSpPr>
                <a:spLocks noChangeArrowheads="1"/>
              </p:cNvSpPr>
              <p:nvPr/>
            </p:nvSpPr>
            <p:spPr bwMode="auto">
              <a:xfrm>
                <a:off x="2028" y="2112"/>
                <a:ext cx="602" cy="96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0"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1766" y="2112"/>
              <a:ext cx="33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en-US" altLang="ja-JP" b="1" dirty="0">
                  <a:solidFill>
                    <a:srgbClr val="FF0000"/>
                  </a:solidFill>
                </a:rPr>
                <a:t>proton</a:t>
              </a:r>
              <a:endParaRPr kumimoji="0"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1747" y="2270"/>
              <a:ext cx="428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kumimoji="0" lang="en-US" altLang="ja-JP" b="1" dirty="0">
                  <a:solidFill>
                    <a:srgbClr val="0070C0"/>
                  </a:solidFill>
                </a:rPr>
                <a:t>neutron</a:t>
              </a:r>
              <a:endParaRPr kumimoji="0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747" y="2428"/>
              <a:ext cx="702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kumimoji="0" lang="ja-JP" altLang="en-US" b="1" dirty="0">
                  <a:solidFill>
                    <a:srgbClr val="00B050"/>
                  </a:solidFill>
                </a:rPr>
                <a:t>クォーク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1719" y="2554"/>
              <a:ext cx="521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kumimoji="0" lang="ja-JP" altLang="en-US" b="1" dirty="0">
                  <a:solidFill>
                    <a:srgbClr val="FFC000"/>
                  </a:solidFill>
                </a:rPr>
                <a:t>グルーオン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316" y="1482"/>
              <a:ext cx="282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en-US" altLang="ja-JP" b="1" dirty="0">
                  <a:solidFill>
                    <a:prstClr val="black"/>
                  </a:solidFill>
                </a:rPr>
                <a:t>Atom</a:t>
              </a:r>
              <a:endParaRPr kumimoji="0" lang="ja-JP" alt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954" y="1783"/>
              <a:ext cx="479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kumimoji="0" lang="en-US" altLang="ja-JP" b="1" dirty="0">
                  <a:solidFill>
                    <a:prstClr val="black"/>
                  </a:solidFill>
                </a:rPr>
                <a:t>Atomic</a:t>
              </a:r>
              <a:r>
                <a:rPr kumimoji="0" lang="ja-JP" altLang="en-US" b="1" dirty="0">
                  <a:solidFill>
                    <a:prstClr val="black"/>
                  </a:solidFill>
                </a:rPr>
                <a:t> </a:t>
              </a:r>
              <a:r>
                <a:rPr kumimoji="0" lang="en-US" altLang="ja-JP" b="1" dirty="0">
                  <a:solidFill>
                    <a:prstClr val="black"/>
                  </a:solidFill>
                </a:rPr>
                <a:t>nucleus</a:t>
              </a:r>
              <a:endParaRPr kumimoji="0" lang="ja-JP" altLang="en-US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678936" y="968162"/>
            <a:ext cx="34295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0" lang="ja-JP" altLang="en-US" sz="2000" dirty="0">
                <a:solidFill>
                  <a:prstClr val="black"/>
                </a:solidFill>
              </a:rPr>
              <a:t> </a:t>
            </a:r>
            <a:r>
              <a:rPr kumimoji="0" lang="en-US" altLang="ja-JP" sz="2800" dirty="0">
                <a:solidFill>
                  <a:prstClr val="black"/>
                </a:solidFill>
              </a:rPr>
              <a:t>Matter is made of </a:t>
            </a:r>
            <a:r>
              <a:rPr kumimoji="0" lang="en-US" altLang="ja-JP" sz="2800" b="1" dirty="0">
                <a:solidFill>
                  <a:srgbClr val="00B050"/>
                </a:solidFill>
              </a:rPr>
              <a:t>Atoms</a:t>
            </a:r>
            <a:endParaRPr kumimoji="0" lang="en-US" altLang="ja-JP" sz="2800" dirty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kumimoji="0" lang="ja-JP" altLang="en-US" sz="2800" dirty="0">
                <a:solidFill>
                  <a:prstClr val="black"/>
                </a:solidFill>
              </a:rPr>
              <a:t> </a:t>
            </a:r>
            <a:r>
              <a:rPr kumimoji="0" lang="en-US" altLang="ja-JP" sz="2800" b="1" dirty="0">
                <a:solidFill>
                  <a:srgbClr val="00B050"/>
                </a:solidFill>
              </a:rPr>
              <a:t>An atom</a:t>
            </a:r>
            <a:r>
              <a:rPr kumimoji="0" lang="ja-JP" altLang="en-US" sz="2800" dirty="0">
                <a:solidFill>
                  <a:prstClr val="black"/>
                </a:solidFill>
              </a:rPr>
              <a:t> </a:t>
            </a:r>
            <a:r>
              <a:rPr kumimoji="0" lang="en-US" altLang="ja-JP" sz="2800" dirty="0">
                <a:solidFill>
                  <a:prstClr val="black"/>
                </a:solidFill>
              </a:rPr>
              <a:t>is made of an </a:t>
            </a:r>
            <a:r>
              <a:rPr kumimoji="0" lang="en-US" altLang="ja-JP" sz="2800" b="1" dirty="0">
                <a:solidFill>
                  <a:prstClr val="black"/>
                </a:solidFill>
              </a:rPr>
              <a:t>atomic nucleus</a:t>
            </a:r>
            <a:r>
              <a:rPr kumimoji="0" lang="en-US" altLang="ja-JP" sz="2800" dirty="0">
                <a:solidFill>
                  <a:prstClr val="black"/>
                </a:solidFill>
              </a:rPr>
              <a:t> and electrons orbiting it.</a:t>
            </a:r>
          </a:p>
          <a:p>
            <a:pPr>
              <a:buFont typeface="Arial" pitchFamily="34" charset="0"/>
              <a:buChar char="•"/>
            </a:pPr>
            <a:r>
              <a:rPr kumimoji="0" lang="ja-JP" altLang="en-US" sz="2800" dirty="0">
                <a:solidFill>
                  <a:prstClr val="black"/>
                </a:solidFill>
              </a:rPr>
              <a:t>　</a:t>
            </a:r>
            <a:r>
              <a:rPr kumimoji="0" lang="en-US" altLang="ja-JP" sz="2800" b="1" dirty="0">
                <a:solidFill>
                  <a:srgbClr val="00B050"/>
                </a:solidFill>
              </a:rPr>
              <a:t>An atomic nucleus </a:t>
            </a:r>
            <a:r>
              <a:rPr kumimoji="0" lang="en-US" altLang="ja-JP" sz="2800" dirty="0"/>
              <a:t> is made of </a:t>
            </a:r>
            <a:r>
              <a:rPr kumimoji="0" lang="en-US" altLang="ja-JP" sz="2800" b="1" dirty="0">
                <a:solidFill>
                  <a:srgbClr val="00B050"/>
                </a:solidFill>
              </a:rPr>
              <a:t>nucleons</a:t>
            </a:r>
            <a:r>
              <a:rPr kumimoji="0" lang="en-US" altLang="ja-JP" sz="2800" dirty="0"/>
              <a:t> (</a:t>
            </a:r>
            <a:r>
              <a:rPr kumimoji="0" lang="en-US" altLang="ja-JP" sz="2800" b="1" dirty="0">
                <a:solidFill>
                  <a:srgbClr val="00B050"/>
                </a:solidFill>
              </a:rPr>
              <a:t>proton</a:t>
            </a:r>
            <a:r>
              <a:rPr kumimoji="0" lang="en-US" altLang="ja-JP" sz="2800" dirty="0"/>
              <a:t>s and   </a:t>
            </a:r>
            <a:r>
              <a:rPr kumimoji="0" lang="en-US" altLang="ja-JP" sz="2800" b="1" dirty="0">
                <a:solidFill>
                  <a:srgbClr val="00B050"/>
                </a:solidFill>
              </a:rPr>
              <a:t>neutrons</a:t>
            </a:r>
            <a:r>
              <a:rPr kumimoji="0" lang="en-US" altLang="ja-JP" sz="2800" dirty="0"/>
              <a:t>)</a:t>
            </a:r>
            <a:endParaRPr kumimoji="0" lang="en-US" altLang="ja-JP" sz="2800" dirty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kumimoji="0" lang="ja-JP" altLang="en-US" sz="2800" dirty="0">
                <a:solidFill>
                  <a:prstClr val="black"/>
                </a:solidFill>
              </a:rPr>
              <a:t>　</a:t>
            </a:r>
            <a:r>
              <a:rPr kumimoji="0" lang="en-US" altLang="ja-JP" sz="2800" dirty="0">
                <a:solidFill>
                  <a:prstClr val="black"/>
                </a:solidFill>
              </a:rPr>
              <a:t>A </a:t>
            </a:r>
            <a:r>
              <a:rPr kumimoji="0" lang="en-US" altLang="ja-JP" sz="2800" b="1" dirty="0">
                <a:solidFill>
                  <a:srgbClr val="00B050"/>
                </a:solidFill>
              </a:rPr>
              <a:t>nucleon </a:t>
            </a:r>
            <a:r>
              <a:rPr kumimoji="0" lang="en-US" altLang="ja-JP" sz="2800" dirty="0"/>
              <a:t>is made of </a:t>
            </a:r>
            <a:r>
              <a:rPr kumimoji="0" lang="en-US" altLang="ja-JP" sz="2800" b="1" dirty="0">
                <a:solidFill>
                  <a:srgbClr val="00B050"/>
                </a:solidFill>
              </a:rPr>
              <a:t>quarks </a:t>
            </a:r>
            <a:r>
              <a:rPr kumimoji="0" lang="en-US" altLang="ja-JP" sz="2800" dirty="0">
                <a:solidFill>
                  <a:prstClr val="black"/>
                </a:solidFill>
              </a:rPr>
              <a:t>and </a:t>
            </a:r>
            <a:r>
              <a:rPr kumimoji="0" lang="en-US" altLang="ja-JP" sz="2800" b="1" dirty="0">
                <a:solidFill>
                  <a:srgbClr val="00B050"/>
                </a:solidFill>
              </a:rPr>
              <a:t>gluons</a:t>
            </a:r>
            <a:r>
              <a:rPr kumimoji="0" lang="en-US" altLang="ja-JP" sz="28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26" name="グループ化 25"/>
          <p:cNvGrpSpPr/>
          <p:nvPr/>
        </p:nvGrpSpPr>
        <p:grpSpPr>
          <a:xfrm>
            <a:off x="76201" y="2667002"/>
            <a:ext cx="5783389" cy="3991926"/>
            <a:chOff x="76201" y="2667002"/>
            <a:chExt cx="5783389" cy="3991926"/>
          </a:xfrm>
        </p:grpSpPr>
        <p:grpSp>
          <p:nvGrpSpPr>
            <p:cNvPr id="14" name="Group 32"/>
            <p:cNvGrpSpPr>
              <a:grpSpLocks/>
            </p:cNvGrpSpPr>
            <p:nvPr/>
          </p:nvGrpSpPr>
          <p:grpSpPr bwMode="auto">
            <a:xfrm>
              <a:off x="76201" y="4376737"/>
              <a:ext cx="3833714" cy="1947863"/>
              <a:chOff x="0" y="537"/>
              <a:chExt cx="2435" cy="1227"/>
            </a:xfrm>
          </p:grpSpPr>
          <p:grpSp>
            <p:nvGrpSpPr>
              <p:cNvPr id="15" name="Group 31"/>
              <p:cNvGrpSpPr>
                <a:grpSpLocks/>
              </p:cNvGrpSpPr>
              <p:nvPr/>
            </p:nvGrpSpPr>
            <p:grpSpPr bwMode="auto">
              <a:xfrm>
                <a:off x="0" y="672"/>
                <a:ext cx="2435" cy="1092"/>
                <a:chOff x="120" y="672"/>
                <a:chExt cx="2435" cy="1092"/>
              </a:xfrm>
            </p:grpSpPr>
            <p:graphicFrame>
              <p:nvGraphicFramePr>
                <p:cNvPr id="17" name="Object 15"/>
                <p:cNvGraphicFramePr>
                  <a:graphicFrameLocks noChangeAspect="1"/>
                </p:cNvGraphicFramePr>
                <p:nvPr/>
              </p:nvGraphicFramePr>
              <p:xfrm>
                <a:off x="960" y="672"/>
                <a:ext cx="1104" cy="109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44" name="Bitmap Image" r:id="rId5" imgW="3571852" imgH="3533981" progId="PBrush">
                        <p:embed/>
                      </p:oleObj>
                    </mc:Choice>
                    <mc:Fallback>
                      <p:oleObj name="Bitmap Image" r:id="rId5" imgW="3571852" imgH="3533981" progId="PBrush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60" y="672"/>
                              <a:ext cx="1104" cy="109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8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086" y="768"/>
                  <a:ext cx="469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kumimoji="0" lang="en-US" altLang="ja-JP" b="1" dirty="0">
                      <a:solidFill>
                        <a:srgbClr val="00B050"/>
                      </a:solidFill>
                    </a:rPr>
                    <a:t>quark</a:t>
                  </a:r>
                  <a:endParaRPr kumimoji="0" lang="ja-JP" altLang="en-US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19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20" y="777"/>
                  <a:ext cx="457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kumimoji="0" lang="en-US" altLang="ja-JP" b="1" dirty="0">
                      <a:solidFill>
                        <a:srgbClr val="FFC000"/>
                      </a:solidFill>
                    </a:rPr>
                    <a:t>gluon</a:t>
                  </a:r>
                  <a:endParaRPr kumimoji="0" lang="ja-JP" altLang="en-US" b="1" dirty="0">
                    <a:solidFill>
                      <a:srgbClr val="FFC000"/>
                    </a:solidFill>
                  </a:endParaRPr>
                </a:p>
              </p:txBody>
            </p:sp>
            <p:sp>
              <p:nvSpPr>
                <p:cNvPr id="20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1606" y="912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kumimoji="0"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318" y="960"/>
                  <a:ext cx="816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kumimoji="0"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1894" y="1008"/>
                  <a:ext cx="288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kumimoji="0"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" name="Line 27"/>
                <p:cNvSpPr>
                  <a:spLocks noChangeShapeType="1"/>
                </p:cNvSpPr>
                <p:nvPr/>
              </p:nvSpPr>
              <p:spPr bwMode="auto">
                <a:xfrm>
                  <a:off x="864" y="960"/>
                  <a:ext cx="432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kumimoji="0"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" name="Line 28"/>
                <p:cNvSpPr>
                  <a:spLocks noChangeShapeType="1"/>
                </p:cNvSpPr>
                <p:nvPr/>
              </p:nvSpPr>
              <p:spPr bwMode="auto">
                <a:xfrm>
                  <a:off x="864" y="1008"/>
                  <a:ext cx="624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kumimoji="0"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" name="Line 29"/>
                <p:cNvSpPr>
                  <a:spLocks noChangeShapeType="1"/>
                </p:cNvSpPr>
                <p:nvPr/>
              </p:nvSpPr>
              <p:spPr bwMode="auto">
                <a:xfrm>
                  <a:off x="864" y="912"/>
                  <a:ext cx="72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kumimoji="0"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6" name="Text Box 30"/>
              <p:cNvSpPr txBox="1">
                <a:spLocks noChangeArrowheads="1"/>
              </p:cNvSpPr>
              <p:nvPr/>
            </p:nvSpPr>
            <p:spPr bwMode="auto">
              <a:xfrm>
                <a:off x="1152" y="537"/>
                <a:ext cx="52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kumimoji="0" lang="en-US" altLang="ja-JP" dirty="0">
                    <a:solidFill>
                      <a:prstClr val="black"/>
                    </a:solidFill>
                  </a:rPr>
                  <a:t>proton</a:t>
                </a:r>
                <a:endParaRPr kumimoji="0" lang="ja-JP" alt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" name="グループ化 2"/>
            <p:cNvGrpSpPr/>
            <p:nvPr/>
          </p:nvGrpSpPr>
          <p:grpSpPr>
            <a:xfrm>
              <a:off x="1512074" y="2667002"/>
              <a:ext cx="4347516" cy="3991926"/>
              <a:chOff x="1512074" y="2667002"/>
              <a:chExt cx="4347516" cy="3991926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H="1">
                <a:off x="1512074" y="2667002"/>
                <a:ext cx="1112552" cy="24383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16200000" flipH="1">
                <a:off x="1690016" y="4001128"/>
                <a:ext cx="2667000" cy="15114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200400" y="5181600"/>
                <a:ext cx="2659190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0" lang="en-US" altLang="ja-JP" b="1" dirty="0">
                    <a:solidFill>
                      <a:srgbClr val="0070C0"/>
                    </a:solidFill>
                  </a:rPr>
                  <a:t>A</a:t>
                </a:r>
                <a:r>
                  <a:rPr kumimoji="0" lang="ja-JP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kumimoji="0" lang="en-US" altLang="ja-JP" b="1" dirty="0">
                    <a:solidFill>
                      <a:srgbClr val="0070C0"/>
                    </a:solidFill>
                  </a:rPr>
                  <a:t>proton</a:t>
                </a:r>
                <a:r>
                  <a:rPr kumimoji="0" lang="ja-JP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kumimoji="0" lang="en-US" altLang="ja-JP" b="1" dirty="0">
                    <a:solidFill>
                      <a:srgbClr val="0070C0"/>
                    </a:solidFill>
                  </a:rPr>
                  <a:t>is</a:t>
                </a:r>
                <a:r>
                  <a:rPr kumimoji="0" lang="ja-JP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kumimoji="0" lang="en-US" altLang="ja-JP" b="1" dirty="0">
                    <a:solidFill>
                      <a:srgbClr val="0070C0"/>
                    </a:solidFill>
                  </a:rPr>
                  <a:t>made</a:t>
                </a:r>
                <a:r>
                  <a:rPr kumimoji="0" lang="ja-JP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kumimoji="0" lang="en-US" altLang="ja-JP" b="1" dirty="0">
                    <a:solidFill>
                      <a:srgbClr val="0070C0"/>
                    </a:solidFill>
                  </a:rPr>
                  <a:t>of</a:t>
                </a:r>
              </a:p>
              <a:p>
                <a:r>
                  <a:rPr kumimoji="0" lang="ja-JP" altLang="en-US" b="1" dirty="0">
                    <a:solidFill>
                      <a:srgbClr val="0070C0"/>
                    </a:solidFill>
                  </a:rPr>
                  <a:t>　　</a:t>
                </a:r>
                <a:r>
                  <a:rPr kumimoji="0" lang="en-US" altLang="ja-JP" b="1" dirty="0">
                    <a:solidFill>
                      <a:srgbClr val="0070C0"/>
                    </a:solidFill>
                  </a:rPr>
                  <a:t>two u quarks,</a:t>
                </a:r>
              </a:p>
              <a:p>
                <a:r>
                  <a:rPr kumimoji="0" lang="ja-JP" altLang="en-US" b="1" dirty="0">
                    <a:solidFill>
                      <a:srgbClr val="0070C0"/>
                    </a:solidFill>
                  </a:rPr>
                  <a:t>　　</a:t>
                </a:r>
                <a:r>
                  <a:rPr kumimoji="0" lang="en-US" altLang="ja-JP" b="1" dirty="0">
                    <a:solidFill>
                      <a:srgbClr val="0070C0"/>
                    </a:solidFill>
                  </a:rPr>
                  <a:t>one d quark, and</a:t>
                </a:r>
              </a:p>
              <a:p>
                <a:r>
                  <a:rPr kumimoji="0" lang="ja-JP" altLang="en-US" b="1" dirty="0">
                    <a:solidFill>
                      <a:srgbClr val="0070C0"/>
                    </a:solidFill>
                  </a:rPr>
                  <a:t>　　</a:t>
                </a:r>
                <a:r>
                  <a:rPr kumimoji="0" lang="en-US" altLang="ja-JP" b="1" dirty="0">
                    <a:solidFill>
                      <a:srgbClr val="0070C0"/>
                    </a:solidFill>
                  </a:rPr>
                  <a:t>gluons</a:t>
                </a:r>
                <a:r>
                  <a:rPr kumimoji="0" lang="ja-JP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kumimoji="0" lang="en-US" altLang="ja-JP" b="1" dirty="0">
                    <a:solidFill>
                      <a:srgbClr val="0070C0"/>
                    </a:solidFill>
                  </a:rPr>
                  <a:t>that</a:t>
                </a:r>
                <a:r>
                  <a:rPr kumimoji="0" lang="ja-JP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kumimoji="0" lang="en-US" altLang="ja-JP" b="1" dirty="0">
                    <a:solidFill>
                      <a:srgbClr val="0070C0"/>
                    </a:solidFill>
                  </a:rPr>
                  <a:t>bind</a:t>
                </a:r>
                <a:r>
                  <a:rPr kumimoji="0" lang="ja-JP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kumimoji="0" lang="en-US" altLang="ja-JP" b="1" dirty="0">
                    <a:solidFill>
                      <a:srgbClr val="0070C0"/>
                    </a:solidFill>
                  </a:rPr>
                  <a:t>them.</a:t>
                </a:r>
              </a:p>
              <a:p>
                <a:endParaRPr kumimoji="0" lang="en-US" altLang="ja-JP" b="1" dirty="0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28" name="片側の 2 つの角を切り取った四角形 27"/>
          <p:cNvSpPr/>
          <p:nvPr/>
        </p:nvSpPr>
        <p:spPr>
          <a:xfrm>
            <a:off x="1517356" y="1409028"/>
            <a:ext cx="1976243" cy="2197207"/>
          </a:xfrm>
          <a:prstGeom prst="snip2SameRect">
            <a:avLst>
              <a:gd name="adj1" fmla="val 33863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3520356" y="2932939"/>
            <a:ext cx="1838624" cy="67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3349123" y="2005246"/>
            <a:ext cx="183862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704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/>
              <a:t>Elementary</a:t>
            </a:r>
            <a:r>
              <a:rPr lang="ja-JP" altLang="en-US" dirty="0"/>
              <a:t> </a:t>
            </a:r>
            <a:r>
              <a:rPr lang="en-US" altLang="ja-JP" dirty="0"/>
              <a:t>particles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914400"/>
            <a:ext cx="1143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3200" dirty="0">
                <a:solidFill>
                  <a:prstClr val="black"/>
                </a:solidFill>
              </a:rPr>
              <a:t>quark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359051"/>
            <a:ext cx="1264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3200" dirty="0">
                <a:solidFill>
                  <a:prstClr val="black"/>
                </a:solidFill>
              </a:rPr>
              <a:t>lepton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15616" y="1447800"/>
            <a:ext cx="838200" cy="2121932"/>
            <a:chOff x="1371600" y="1600200"/>
            <a:chExt cx="838200" cy="2121932"/>
          </a:xfrm>
        </p:grpSpPr>
        <p:sp>
          <p:nvSpPr>
            <p:cNvPr id="6" name="Oval 5"/>
            <p:cNvSpPr/>
            <p:nvPr/>
          </p:nvSpPr>
          <p:spPr>
            <a:xfrm>
              <a:off x="1447800" y="1600200"/>
              <a:ext cx="762000" cy="762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en-US" sz="3600" dirty="0">
                  <a:solidFill>
                    <a:prstClr val="black"/>
                  </a:solidFill>
                </a:rPr>
                <a:t>u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447800" y="2667000"/>
              <a:ext cx="762000" cy="762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en-US" sz="3600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47800" y="2297668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en-US" dirty="0">
                  <a:solidFill>
                    <a:prstClr val="black"/>
                  </a:solidFill>
                </a:rPr>
                <a:t>up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71600" y="3352800"/>
              <a:ext cx="714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en-US" dirty="0">
                  <a:solidFill>
                    <a:prstClr val="black"/>
                  </a:solidFill>
                </a:rPr>
                <a:t>down</a:t>
              </a:r>
            </a:p>
          </p:txBody>
        </p:sp>
      </p:grpSp>
      <p:sp>
        <p:nvSpPr>
          <p:cNvPr id="24" name="Oval 23"/>
          <p:cNvSpPr/>
          <p:nvPr/>
        </p:nvSpPr>
        <p:spPr>
          <a:xfrm>
            <a:off x="1219200" y="4818460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200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71600" y="5559011"/>
            <a:ext cx="96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ja-JP" dirty="0">
                <a:solidFill>
                  <a:prstClr val="black"/>
                </a:solidFill>
              </a:rPr>
              <a:t>electron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600200" y="609600"/>
            <a:ext cx="3252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ja-JP" sz="3200" dirty="0">
                <a:solidFill>
                  <a:prstClr val="black"/>
                </a:solidFill>
              </a:rPr>
              <a:t>Particles of matter</a:t>
            </a:r>
            <a:endParaRPr kumimoji="0" lang="en-US" sz="3200" dirty="0">
              <a:solidFill>
                <a:prstClr val="black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57800" y="609600"/>
            <a:ext cx="30578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3200" dirty="0">
                <a:solidFill>
                  <a:srgbClr val="007A37"/>
                </a:solidFill>
              </a:rPr>
              <a:t>Particles of force </a:t>
            </a:r>
          </a:p>
        </p:txBody>
      </p:sp>
      <p:sp>
        <p:nvSpPr>
          <p:cNvPr id="55" name="Oval 54"/>
          <p:cNvSpPr/>
          <p:nvPr/>
        </p:nvSpPr>
        <p:spPr>
          <a:xfrm>
            <a:off x="5334000" y="1303600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dirty="0">
                <a:solidFill>
                  <a:srgbClr val="00B05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364088" y="2039540"/>
            <a:ext cx="111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400" b="1" dirty="0">
                <a:solidFill>
                  <a:srgbClr val="00B050"/>
                </a:solidFill>
              </a:rPr>
              <a:t>Photon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422994" y="1541348"/>
            <a:ext cx="2325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ja-JP" sz="2400" b="1" dirty="0">
                <a:solidFill>
                  <a:srgbClr val="0070C0"/>
                </a:solidFill>
              </a:rPr>
              <a:t>Electromagnetic</a:t>
            </a:r>
            <a:r>
              <a:rPr kumimoji="0" lang="ja-JP" altLang="en-US" sz="2400" b="1" dirty="0">
                <a:solidFill>
                  <a:srgbClr val="0070C0"/>
                </a:solidFill>
              </a:rPr>
              <a:t> </a:t>
            </a:r>
            <a:r>
              <a:rPr kumimoji="0" lang="en-US" altLang="ja-JP" sz="2400" b="1" dirty="0">
                <a:solidFill>
                  <a:srgbClr val="0070C0"/>
                </a:solidFill>
              </a:rPr>
              <a:t>interactions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5210410" y="3126352"/>
            <a:ext cx="3933590" cy="1251687"/>
            <a:chOff x="5145327" y="5386305"/>
            <a:chExt cx="3933590" cy="1251687"/>
          </a:xfrm>
        </p:grpSpPr>
        <p:sp>
          <p:nvSpPr>
            <p:cNvPr id="56" name="Oval 55"/>
            <p:cNvSpPr/>
            <p:nvPr/>
          </p:nvSpPr>
          <p:spPr>
            <a:xfrm>
              <a:off x="5259081" y="5386305"/>
              <a:ext cx="762000" cy="762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en-US" sz="3600" dirty="0">
                  <a:solidFill>
                    <a:srgbClr val="00B050"/>
                  </a:solidFill>
                </a:rPr>
                <a:t>g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145327" y="6176327"/>
              <a:ext cx="9012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en-US" sz="2400" b="1" dirty="0">
                  <a:solidFill>
                    <a:srgbClr val="00B050"/>
                  </a:solidFill>
                </a:rPr>
                <a:t>gluon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445557" y="5544743"/>
              <a:ext cx="2633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US" altLang="ja-JP" sz="2400" b="1" dirty="0">
                  <a:solidFill>
                    <a:srgbClr val="0070C0"/>
                  </a:solidFill>
                </a:rPr>
                <a:t>Strong</a:t>
              </a:r>
              <a:r>
                <a:rPr kumimoji="0" lang="ja-JP" altLang="en-US" sz="2400" b="1" dirty="0">
                  <a:solidFill>
                    <a:srgbClr val="0070C0"/>
                  </a:solidFill>
                </a:rPr>
                <a:t> </a:t>
              </a:r>
              <a:r>
                <a:rPr kumimoji="0" lang="en-US" altLang="ja-JP" sz="2400" b="1" dirty="0">
                  <a:solidFill>
                    <a:srgbClr val="0070C0"/>
                  </a:solidFill>
                </a:rPr>
                <a:t>interactions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2349186" y="1485542"/>
            <a:ext cx="2178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ja-JP" sz="2400" dirty="0">
                <a:solidFill>
                  <a:srgbClr val="007A37"/>
                </a:solidFill>
              </a:rPr>
              <a:t>Protons and neutrons</a:t>
            </a:r>
            <a:r>
              <a:rPr kumimoji="0" lang="ja-JP" altLang="en-US" sz="2400" dirty="0">
                <a:solidFill>
                  <a:srgbClr val="007A37"/>
                </a:solidFill>
              </a:rPr>
              <a:t> </a:t>
            </a:r>
            <a:r>
              <a:rPr kumimoji="0" lang="en-US" altLang="ja-JP" sz="2400" dirty="0">
                <a:solidFill>
                  <a:srgbClr val="007A37"/>
                </a:solidFill>
              </a:rPr>
              <a:t>are composed of u and d quarks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710210" y="3388366"/>
            <a:ext cx="4023506" cy="1404294"/>
            <a:chOff x="805410" y="3988104"/>
            <a:chExt cx="4023506" cy="1404294"/>
          </a:xfrm>
        </p:grpSpPr>
        <p:sp>
          <p:nvSpPr>
            <p:cNvPr id="23" name="Oval 22"/>
            <p:cNvSpPr/>
            <p:nvPr/>
          </p:nvSpPr>
          <p:spPr>
            <a:xfrm>
              <a:off x="1295399" y="4343400"/>
              <a:ext cx="762000" cy="762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en-US" sz="3200" dirty="0">
                  <a:solidFill>
                    <a:prstClr val="black"/>
                  </a:solidFill>
                  <a:latin typeface="Symbol" pitchFamily="18" charset="2"/>
                </a:rPr>
                <a:t>n</a:t>
              </a:r>
              <a:r>
                <a:rPr kumimoji="0" lang="en-US" sz="3200" baseline="-25000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5410" y="5023066"/>
              <a:ext cx="18288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en-US" dirty="0">
                  <a:solidFill>
                    <a:prstClr val="black"/>
                  </a:solidFill>
                </a:rPr>
                <a:t>Electron neutrino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493831" y="3988104"/>
              <a:ext cx="23350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US" altLang="ja-JP" sz="2400" dirty="0">
                  <a:solidFill>
                    <a:srgbClr val="007A37"/>
                  </a:solidFill>
                </a:rPr>
                <a:t>“</a:t>
              </a:r>
              <a:r>
                <a:rPr kumimoji="0" lang="en-US" altLang="ja-JP" sz="2400" dirty="0" err="1">
                  <a:solidFill>
                    <a:srgbClr val="007A37"/>
                  </a:solidFill>
                </a:rPr>
                <a:t>ghost”particle</a:t>
              </a:r>
              <a:endParaRPr kumimoji="0" lang="en-US" altLang="ja-JP" sz="2400" dirty="0">
                <a:solidFill>
                  <a:srgbClr val="007A37"/>
                </a:solidFill>
              </a:endParaRPr>
            </a:p>
            <a:p>
              <a:r>
                <a:rPr kumimoji="0" lang="en-US" altLang="ja-JP" sz="2400" dirty="0">
                  <a:solidFill>
                    <a:srgbClr val="007A37"/>
                  </a:solidFill>
                </a:rPr>
                <a:t>w only weak interactions</a:t>
              </a: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2091104" y="495103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ja-JP" dirty="0">
                <a:solidFill>
                  <a:srgbClr val="007A37"/>
                </a:solidFill>
              </a:rPr>
              <a:t>Orbiting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95536" y="6081276"/>
            <a:ext cx="7000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ja-JP" sz="2000" b="1" dirty="0">
                <a:solidFill>
                  <a:srgbClr val="FF0000"/>
                </a:solidFill>
              </a:rPr>
              <a:t>Ordinary matter is made of u, d quarks and electrons</a:t>
            </a:r>
          </a:p>
          <a:p>
            <a:r>
              <a:rPr kumimoji="0" lang="en-US" altLang="ja-JP" sz="2000" b="1" dirty="0">
                <a:solidFill>
                  <a:srgbClr val="FF0000"/>
                </a:solidFill>
              </a:rPr>
              <a:t>All everyday phenomena are determined by the EM interactions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4788025" y="4547043"/>
            <a:ext cx="4319128" cy="1592798"/>
            <a:chOff x="4757688" y="4817948"/>
            <a:chExt cx="4189780" cy="1593214"/>
          </a:xfrm>
        </p:grpSpPr>
        <p:sp>
          <p:nvSpPr>
            <p:cNvPr id="31" name="Oval 56"/>
            <p:cNvSpPr/>
            <p:nvPr/>
          </p:nvSpPr>
          <p:spPr>
            <a:xfrm>
              <a:off x="4932040" y="4817948"/>
              <a:ext cx="762000" cy="762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en-US" sz="3600" dirty="0">
                  <a:solidFill>
                    <a:srgbClr val="00B050"/>
                  </a:solidFill>
                </a:rPr>
                <a:t>W</a:t>
              </a:r>
            </a:p>
          </p:txBody>
        </p:sp>
        <p:sp>
          <p:nvSpPr>
            <p:cNvPr id="32" name="Oval 57"/>
            <p:cNvSpPr/>
            <p:nvPr/>
          </p:nvSpPr>
          <p:spPr>
            <a:xfrm>
              <a:off x="5694040" y="4817948"/>
              <a:ext cx="762000" cy="762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en-US" sz="3600" dirty="0">
                  <a:solidFill>
                    <a:srgbClr val="00B050"/>
                  </a:solidFill>
                </a:rPr>
                <a:t>Z</a:t>
              </a:r>
            </a:p>
          </p:txBody>
        </p:sp>
        <p:sp>
          <p:nvSpPr>
            <p:cNvPr id="33" name="TextBox 62"/>
            <p:cNvSpPr txBox="1"/>
            <p:nvPr/>
          </p:nvSpPr>
          <p:spPr>
            <a:xfrm>
              <a:off x="6529447" y="4903785"/>
              <a:ext cx="2418021" cy="461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en-US" sz="2400" b="1" dirty="0">
                  <a:solidFill>
                    <a:srgbClr val="0070C0"/>
                  </a:solidFill>
                </a:rPr>
                <a:t>Weak</a:t>
              </a:r>
              <a:r>
                <a:rPr kumimoji="0" lang="ja-JP" altLang="en-US" sz="2400" b="1" dirty="0">
                  <a:solidFill>
                    <a:srgbClr val="0070C0"/>
                  </a:solidFill>
                </a:rPr>
                <a:t> </a:t>
              </a:r>
              <a:r>
                <a:rPr kumimoji="0" lang="en-US" altLang="ja-JP" sz="2400" b="1" dirty="0">
                  <a:solidFill>
                    <a:srgbClr val="0070C0"/>
                  </a:solidFill>
                </a:rPr>
                <a:t>interactions</a:t>
              </a:r>
              <a:endParaRPr kumimoji="0"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34" name="TextBox 63"/>
            <p:cNvSpPr txBox="1"/>
            <p:nvPr/>
          </p:nvSpPr>
          <p:spPr>
            <a:xfrm>
              <a:off x="4757688" y="5579948"/>
              <a:ext cx="2311048" cy="831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US" altLang="ja-JP" sz="2400" b="1" dirty="0">
                  <a:solidFill>
                    <a:srgbClr val="00B050"/>
                  </a:solidFill>
                </a:rPr>
                <a:t>the W</a:t>
              </a:r>
              <a:r>
                <a:rPr kumimoji="0" lang="ja-JP" altLang="en-US" sz="2400" b="1" dirty="0">
                  <a:solidFill>
                    <a:srgbClr val="00B050"/>
                  </a:solidFill>
                </a:rPr>
                <a:t> </a:t>
              </a:r>
              <a:r>
                <a:rPr kumimoji="0" lang="en-US" altLang="ja-JP" sz="2400" b="1" dirty="0">
                  <a:solidFill>
                    <a:srgbClr val="00B050"/>
                  </a:solidFill>
                </a:rPr>
                <a:t>boson</a:t>
              </a:r>
              <a:r>
                <a:rPr kumimoji="0" lang="ja-JP" altLang="en-US" sz="2400" b="1" dirty="0">
                  <a:solidFill>
                    <a:srgbClr val="00B050"/>
                  </a:solidFill>
                </a:rPr>
                <a:t> </a:t>
              </a:r>
              <a:r>
                <a:rPr kumimoji="0" lang="en-US" altLang="ja-JP" sz="2400" b="1" dirty="0">
                  <a:solidFill>
                    <a:srgbClr val="00B050"/>
                  </a:solidFill>
                </a:rPr>
                <a:t>and</a:t>
              </a:r>
              <a:r>
                <a:rPr kumimoji="0" lang="ja-JP" altLang="en-US" sz="2400" b="1" dirty="0">
                  <a:solidFill>
                    <a:srgbClr val="00B050"/>
                  </a:solidFill>
                </a:rPr>
                <a:t> </a:t>
              </a:r>
              <a:r>
                <a:rPr kumimoji="0" lang="en-US" altLang="ja-JP" sz="2400" b="1" dirty="0">
                  <a:solidFill>
                    <a:srgbClr val="00B050"/>
                  </a:solidFill>
                </a:rPr>
                <a:t>the Z</a:t>
              </a:r>
              <a:r>
                <a:rPr kumimoji="0" lang="ja-JP" altLang="en-US" sz="2400" b="1" dirty="0">
                  <a:solidFill>
                    <a:srgbClr val="00B050"/>
                  </a:solidFill>
                </a:rPr>
                <a:t> </a:t>
              </a:r>
              <a:r>
                <a:rPr kumimoji="0" lang="en-US" altLang="ja-JP" sz="2400" b="1" dirty="0">
                  <a:solidFill>
                    <a:srgbClr val="00B050"/>
                  </a:solidFill>
                </a:rPr>
                <a:t>boson</a:t>
              </a:r>
              <a:endParaRPr kumimoji="0" lang="en-US" sz="24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2" name="角丸四角形 11"/>
          <p:cNvSpPr/>
          <p:nvPr/>
        </p:nvSpPr>
        <p:spPr>
          <a:xfrm>
            <a:off x="54363" y="901987"/>
            <a:ext cx="2178168" cy="25880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角丸四角形 35"/>
          <p:cNvSpPr/>
          <p:nvPr/>
        </p:nvSpPr>
        <p:spPr>
          <a:xfrm>
            <a:off x="5004048" y="2901062"/>
            <a:ext cx="1531810" cy="14049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421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136" y="1342877"/>
            <a:ext cx="1143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3200" dirty="0">
                <a:solidFill>
                  <a:prstClr val="black"/>
                </a:solidFill>
              </a:rPr>
              <a:t>quark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36" y="3870199"/>
            <a:ext cx="1264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3200" dirty="0">
                <a:solidFill>
                  <a:prstClr val="black"/>
                </a:solidFill>
              </a:rPr>
              <a:t>lepton</a:t>
            </a:r>
          </a:p>
        </p:txBody>
      </p:sp>
      <p:sp>
        <p:nvSpPr>
          <p:cNvPr id="6" name="Oval 5"/>
          <p:cNvSpPr/>
          <p:nvPr/>
        </p:nvSpPr>
        <p:spPr>
          <a:xfrm>
            <a:off x="1295400" y="1775252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dirty="0">
                <a:solidFill>
                  <a:prstClr val="black"/>
                </a:solidFill>
              </a:rPr>
              <a:t>u</a:t>
            </a:r>
          </a:p>
        </p:txBody>
      </p:sp>
      <p:sp>
        <p:nvSpPr>
          <p:cNvPr id="8" name="Oval 7"/>
          <p:cNvSpPr/>
          <p:nvPr/>
        </p:nvSpPr>
        <p:spPr>
          <a:xfrm>
            <a:off x="1295400" y="2871068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dirty="0">
                <a:solidFill>
                  <a:prstClr val="black"/>
                </a:solidFill>
              </a:rPr>
              <a:t>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2472720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400" dirty="0">
                <a:solidFill>
                  <a:prstClr val="black"/>
                </a:solidFill>
              </a:rPr>
              <a:t>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5400" y="3568536"/>
            <a:ext cx="88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400" dirty="0">
                <a:solidFill>
                  <a:prstClr val="black"/>
                </a:solidFill>
              </a:rPr>
              <a:t>down</a:t>
            </a:r>
          </a:p>
        </p:txBody>
      </p:sp>
      <p:sp>
        <p:nvSpPr>
          <p:cNvPr id="13" name="Oval 12"/>
          <p:cNvSpPr/>
          <p:nvPr/>
        </p:nvSpPr>
        <p:spPr>
          <a:xfrm>
            <a:off x="2626066" y="1775252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14" name="Oval 13"/>
          <p:cNvSpPr/>
          <p:nvPr/>
        </p:nvSpPr>
        <p:spPr>
          <a:xfrm>
            <a:off x="2626066" y="2871068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dirty="0">
                <a:solidFill>
                  <a:prstClr val="black"/>
                </a:solidFill>
              </a:rPr>
              <a:t>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98427" y="2494824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ja-JP" sz="2400" dirty="0">
                <a:solidFill>
                  <a:prstClr val="black"/>
                </a:solidFill>
              </a:rPr>
              <a:t>charm</a:t>
            </a:r>
            <a:endParaRPr kumimoji="0" lang="en-US" sz="24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69342" y="3559859"/>
            <a:ext cx="1110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400" dirty="0">
                <a:solidFill>
                  <a:prstClr val="black"/>
                </a:solidFill>
              </a:rPr>
              <a:t>strange</a:t>
            </a:r>
          </a:p>
        </p:txBody>
      </p:sp>
      <p:sp>
        <p:nvSpPr>
          <p:cNvPr id="18" name="Oval 17"/>
          <p:cNvSpPr/>
          <p:nvPr/>
        </p:nvSpPr>
        <p:spPr>
          <a:xfrm>
            <a:off x="3864627" y="1775252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dirty="0">
                <a:solidFill>
                  <a:prstClr val="black"/>
                </a:solidFill>
              </a:rPr>
              <a:t>t</a:t>
            </a:r>
          </a:p>
        </p:txBody>
      </p:sp>
      <p:sp>
        <p:nvSpPr>
          <p:cNvPr id="19" name="Oval 18"/>
          <p:cNvSpPr/>
          <p:nvPr/>
        </p:nvSpPr>
        <p:spPr>
          <a:xfrm>
            <a:off x="3864627" y="2871068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66577" y="2461586"/>
            <a:ext cx="608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ja-JP" sz="2400" dirty="0">
                <a:solidFill>
                  <a:prstClr val="black"/>
                </a:solidFill>
              </a:rPr>
              <a:t>top</a:t>
            </a:r>
            <a:endParaRPr kumimoji="0" lang="en-US" sz="24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26967" y="3568536"/>
            <a:ext cx="1113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ja-JP" sz="2400" dirty="0">
                <a:solidFill>
                  <a:prstClr val="black"/>
                </a:solidFill>
              </a:rPr>
              <a:t>bottom</a:t>
            </a:r>
            <a:endParaRPr kumimoji="0" lang="en-US" sz="2400" dirty="0">
              <a:solidFill>
                <a:prstClr val="black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295399" y="4264193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200" dirty="0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kumimoji="0" lang="en-US" sz="3200" baseline="-25000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24" name="Oval 23"/>
          <p:cNvSpPr/>
          <p:nvPr/>
        </p:nvSpPr>
        <p:spPr>
          <a:xfrm>
            <a:off x="1295399" y="5367724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200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66800" y="4910524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>
                <a:solidFill>
                  <a:prstClr val="black"/>
                </a:solidFill>
              </a:rPr>
              <a:t>e neutrino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71600" y="6141392"/>
            <a:ext cx="96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ja-JP" dirty="0">
                <a:solidFill>
                  <a:prstClr val="black"/>
                </a:solidFill>
              </a:rPr>
              <a:t>electron</a:t>
            </a:r>
          </a:p>
        </p:txBody>
      </p:sp>
      <p:sp>
        <p:nvSpPr>
          <p:cNvPr id="43" name="Oval 42"/>
          <p:cNvSpPr/>
          <p:nvPr/>
        </p:nvSpPr>
        <p:spPr>
          <a:xfrm>
            <a:off x="2670403" y="4264193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dirty="0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kumimoji="0" lang="en-US" sz="2800" baseline="-25000" dirty="0">
                <a:solidFill>
                  <a:prstClr val="black"/>
                </a:solidFill>
                <a:latin typeface="Symbol" pitchFamily="18" charset="2"/>
              </a:rPr>
              <a:t>m</a:t>
            </a:r>
            <a:endParaRPr kumimoji="0" lang="en-US" sz="2800" baseline="-25000" dirty="0">
              <a:solidFill>
                <a:prstClr val="black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670403" y="5367724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200" dirty="0">
                <a:solidFill>
                  <a:prstClr val="black"/>
                </a:solidFill>
                <a:latin typeface="Symbol" pitchFamily="18" charset="2"/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2517555" y="4899530"/>
                <a:ext cx="1183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0" lang="en-US" dirty="0">
                    <a:solidFill>
                      <a:prstClr val="black"/>
                    </a:solidFill>
                  </a:rPr>
                  <a:t> neutrino</a:t>
                </a: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555" y="4899530"/>
                <a:ext cx="1183144" cy="369332"/>
              </a:xfrm>
              <a:prstGeom prst="rect">
                <a:avLst/>
              </a:prstGeom>
              <a:blipFill>
                <a:blip r:embed="rId3"/>
                <a:stretch>
                  <a:fillRect t="-10000" r="-4639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2750184" y="613576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ja-JP" dirty="0">
                <a:solidFill>
                  <a:prstClr val="black"/>
                </a:solidFill>
              </a:rPr>
              <a:t>mu</a:t>
            </a:r>
          </a:p>
        </p:txBody>
      </p:sp>
      <p:sp>
        <p:nvSpPr>
          <p:cNvPr id="48" name="Oval 47"/>
          <p:cNvSpPr/>
          <p:nvPr/>
        </p:nvSpPr>
        <p:spPr>
          <a:xfrm>
            <a:off x="3889603" y="4257476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dirty="0" err="1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kumimoji="0" lang="en-US" sz="2800" baseline="-25000" dirty="0" err="1">
                <a:solidFill>
                  <a:prstClr val="black"/>
                </a:solidFill>
                <a:latin typeface="Symbol" pitchFamily="18" charset="2"/>
              </a:rPr>
              <a:t>t</a:t>
            </a:r>
            <a:endParaRPr kumimoji="0" lang="en-US" sz="2800" baseline="-25000" dirty="0">
              <a:solidFill>
                <a:prstClr val="black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3889603" y="5361007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200" dirty="0">
                <a:solidFill>
                  <a:prstClr val="black"/>
                </a:solidFill>
                <a:latin typeface="Symbol" pitchFamily="18" charset="2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3825568" y="4937487"/>
                <a:ext cx="11610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kumimoji="0" lang="en-US" dirty="0">
                    <a:solidFill>
                      <a:prstClr val="black"/>
                    </a:solidFill>
                  </a:rPr>
                  <a:t> neutrino</a:t>
                </a: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568" y="4937487"/>
                <a:ext cx="1161023" cy="369332"/>
              </a:xfrm>
              <a:prstGeom prst="rect">
                <a:avLst/>
              </a:prstGeom>
              <a:blipFill>
                <a:blip r:embed="rId4"/>
                <a:stretch>
                  <a:fillRect t="-9836" r="-4737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4038077" y="6129724"/>
            <a:ext cx="49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ja-JP" dirty="0">
                <a:solidFill>
                  <a:prstClr val="black"/>
                </a:solidFill>
              </a:rPr>
              <a:t>tau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75696" y="705004"/>
            <a:ext cx="32523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3200" dirty="0">
                <a:solidFill>
                  <a:prstClr val="black"/>
                </a:solidFill>
              </a:rPr>
              <a:t>Particles</a:t>
            </a:r>
            <a:r>
              <a:rPr kumimoji="0" lang="ja-JP" altLang="en-US" sz="3200" dirty="0">
                <a:solidFill>
                  <a:prstClr val="black"/>
                </a:solidFill>
              </a:rPr>
              <a:t> </a:t>
            </a:r>
            <a:r>
              <a:rPr kumimoji="0" lang="en-US" altLang="ja-JP" sz="3200" dirty="0">
                <a:solidFill>
                  <a:prstClr val="black"/>
                </a:solidFill>
              </a:rPr>
              <a:t>of</a:t>
            </a:r>
            <a:r>
              <a:rPr kumimoji="0" lang="ja-JP" altLang="en-US" sz="3200" dirty="0">
                <a:solidFill>
                  <a:prstClr val="black"/>
                </a:solidFill>
              </a:rPr>
              <a:t> </a:t>
            </a:r>
            <a:r>
              <a:rPr kumimoji="0" lang="en-US" altLang="ja-JP" sz="3200" dirty="0">
                <a:solidFill>
                  <a:prstClr val="black"/>
                </a:solidFill>
              </a:rPr>
              <a:t>matter</a:t>
            </a:r>
          </a:p>
          <a:p>
            <a:pPr algn="ctr"/>
            <a:r>
              <a:rPr kumimoji="0" lang="en-US" sz="3200" dirty="0">
                <a:solidFill>
                  <a:prstClr val="black"/>
                </a:solidFill>
              </a:rPr>
              <a:t>(fermions)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215137" y="669236"/>
            <a:ext cx="29648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en-US" sz="3200" dirty="0">
                <a:solidFill>
                  <a:srgbClr val="00B050"/>
                </a:solidFill>
              </a:rPr>
              <a:t>Particles of force</a:t>
            </a:r>
          </a:p>
          <a:p>
            <a:pPr algn="ctr"/>
            <a:r>
              <a:rPr kumimoji="0" lang="en-US" sz="3200" dirty="0">
                <a:solidFill>
                  <a:srgbClr val="00B050"/>
                </a:solidFill>
              </a:rPr>
              <a:t>(gauge particles)</a:t>
            </a:r>
          </a:p>
        </p:txBody>
      </p:sp>
      <p:sp>
        <p:nvSpPr>
          <p:cNvPr id="55" name="Oval 54"/>
          <p:cNvSpPr/>
          <p:nvPr/>
        </p:nvSpPr>
        <p:spPr>
          <a:xfrm>
            <a:off x="5818513" y="1810347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dirty="0">
                <a:solidFill>
                  <a:srgbClr val="00B050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56" name="Oval 55"/>
          <p:cNvSpPr/>
          <p:nvPr/>
        </p:nvSpPr>
        <p:spPr>
          <a:xfrm>
            <a:off x="5839150" y="3303116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dirty="0">
                <a:solidFill>
                  <a:srgbClr val="00B050"/>
                </a:solidFill>
              </a:rPr>
              <a:t>g</a:t>
            </a:r>
          </a:p>
        </p:txBody>
      </p:sp>
      <p:sp>
        <p:nvSpPr>
          <p:cNvPr id="57" name="Oval 56"/>
          <p:cNvSpPr/>
          <p:nvPr/>
        </p:nvSpPr>
        <p:spPr>
          <a:xfrm>
            <a:off x="5492080" y="5013452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dirty="0">
                <a:solidFill>
                  <a:srgbClr val="00B050"/>
                </a:solidFill>
              </a:rPr>
              <a:t>W</a:t>
            </a:r>
          </a:p>
        </p:txBody>
      </p:sp>
      <p:sp>
        <p:nvSpPr>
          <p:cNvPr id="58" name="Oval 57"/>
          <p:cNvSpPr/>
          <p:nvPr/>
        </p:nvSpPr>
        <p:spPr>
          <a:xfrm>
            <a:off x="6254080" y="5013452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dirty="0">
                <a:solidFill>
                  <a:srgbClr val="00B050"/>
                </a:solidFill>
              </a:rPr>
              <a:t>Z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842569" y="2541131"/>
            <a:ext cx="1093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400" dirty="0">
                <a:solidFill>
                  <a:srgbClr val="00B050"/>
                </a:solidFill>
              </a:rPr>
              <a:t>photon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749901" y="4065062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400" dirty="0">
                <a:solidFill>
                  <a:srgbClr val="00B050"/>
                </a:solidFill>
              </a:rPr>
              <a:t>gluon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215138" y="5820058"/>
            <a:ext cx="2309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dirty="0">
                <a:solidFill>
                  <a:srgbClr val="00B050"/>
                </a:solidFill>
              </a:rPr>
              <a:t>the W and the Z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7096597" y="1790948"/>
            <a:ext cx="2047403" cy="2482205"/>
            <a:chOff x="7162800" y="1790948"/>
            <a:chExt cx="1981200" cy="2482205"/>
          </a:xfrm>
        </p:grpSpPr>
        <p:sp>
          <p:nvSpPr>
            <p:cNvPr id="52" name="Oval 70"/>
            <p:cNvSpPr/>
            <p:nvPr/>
          </p:nvSpPr>
          <p:spPr>
            <a:xfrm>
              <a:off x="7772400" y="1790948"/>
              <a:ext cx="762000" cy="762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en-US" sz="3600" dirty="0">
                  <a:solidFill>
                    <a:srgbClr val="DF2F21"/>
                  </a:solidFill>
                </a:rPr>
                <a:t>H</a:t>
              </a: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7162800" y="2641937"/>
              <a:ext cx="19812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solidFill>
                    <a:srgbClr val="DF2F21"/>
                  </a:solidFill>
                </a:rPr>
                <a:t>Higgs</a:t>
              </a:r>
              <a:r>
                <a:rPr lang="ja-JP" altLang="en-US" sz="2000" dirty="0">
                  <a:solidFill>
                    <a:srgbClr val="DF2F21"/>
                  </a:solidFill>
                </a:rPr>
                <a:t> </a:t>
              </a:r>
              <a:r>
                <a:rPr lang="en-US" altLang="ja-JP" sz="2000" dirty="0">
                  <a:solidFill>
                    <a:srgbClr val="DF2F21"/>
                  </a:solidFill>
                </a:rPr>
                <a:t>particle</a:t>
              </a:r>
            </a:p>
            <a:p>
              <a:r>
                <a:rPr lang="en-US" altLang="ja-JP" sz="2000" dirty="0">
                  <a:solidFill>
                    <a:srgbClr val="DF2F21"/>
                  </a:solidFill>
                </a:rPr>
                <a:t>Discovered at CERN LHC in 2012</a:t>
              </a:r>
            </a:p>
            <a:p>
              <a:endParaRPr lang="en-US" altLang="ja-JP" sz="2000" dirty="0">
                <a:solidFill>
                  <a:srgbClr val="DF2F21"/>
                </a:solidFill>
              </a:endParaRPr>
            </a:p>
            <a:p>
              <a:r>
                <a:rPr lang="en-US" altLang="ja-JP" sz="2000" dirty="0">
                  <a:solidFill>
                    <a:srgbClr val="DF2F21"/>
                  </a:solidFill>
                </a:rPr>
                <a:t>2013 Noble prize</a:t>
              </a:r>
            </a:p>
          </p:txBody>
        </p:sp>
      </p:grp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Elementary particles(standard</a:t>
            </a:r>
            <a:r>
              <a:rPr lang="ja-JP" altLang="en-US" dirty="0"/>
              <a:t> </a:t>
            </a:r>
            <a:r>
              <a:rPr lang="en-US" altLang="ja-JP" dirty="0"/>
              <a:t>model)</a:t>
            </a:r>
            <a:endParaRPr lang="en-US" dirty="0"/>
          </a:p>
        </p:txBody>
      </p:sp>
      <p:sp>
        <p:nvSpPr>
          <p:cNvPr id="47" name="角丸四角形 46"/>
          <p:cNvSpPr/>
          <p:nvPr/>
        </p:nvSpPr>
        <p:spPr>
          <a:xfrm>
            <a:off x="77165" y="1330463"/>
            <a:ext cx="4998891" cy="26074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角丸四角形 64"/>
          <p:cNvSpPr/>
          <p:nvPr/>
        </p:nvSpPr>
        <p:spPr>
          <a:xfrm>
            <a:off x="5448626" y="3195923"/>
            <a:ext cx="1647971" cy="13545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239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7700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Re-create</a:t>
            </a:r>
            <a:r>
              <a:rPr lang="ja-JP" altLang="en-US" sz="3600" dirty="0"/>
              <a:t> </a:t>
            </a:r>
            <a:r>
              <a:rPr lang="en-US" altLang="ja-JP" sz="3600" dirty="0"/>
              <a:t>the</a:t>
            </a:r>
            <a:r>
              <a:rPr lang="ja-JP" altLang="en-US" sz="3600" dirty="0"/>
              <a:t> </a:t>
            </a:r>
            <a:r>
              <a:rPr lang="en-US" altLang="ja-JP" sz="3600" dirty="0"/>
              <a:t>initial</a:t>
            </a:r>
            <a:r>
              <a:rPr lang="ja-JP" altLang="en-US" sz="3600" dirty="0"/>
              <a:t> </a:t>
            </a:r>
            <a:r>
              <a:rPr lang="en-US" altLang="ja-JP" sz="3600" dirty="0"/>
              <a:t>states</a:t>
            </a:r>
            <a:r>
              <a:rPr lang="ja-JP" altLang="en-US" sz="3600" dirty="0"/>
              <a:t> </a:t>
            </a:r>
            <a:r>
              <a:rPr lang="en-US" altLang="ja-JP" sz="3600" dirty="0"/>
              <a:t>of</a:t>
            </a:r>
            <a:r>
              <a:rPr lang="ja-JP" altLang="en-US" sz="3600" dirty="0"/>
              <a:t> </a:t>
            </a:r>
            <a:r>
              <a:rPr lang="en-US" altLang="ja-JP" sz="3600" dirty="0"/>
              <a:t>the</a:t>
            </a:r>
            <a:r>
              <a:rPr lang="ja-JP" altLang="en-US" sz="3600" dirty="0"/>
              <a:t> </a:t>
            </a:r>
            <a:r>
              <a:rPr lang="en-US" altLang="ja-JP" sz="3600" dirty="0"/>
              <a:t>Universe</a:t>
            </a:r>
            <a:endParaRPr lang="ja-JP" altLang="en-US" sz="3600" dirty="0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59804" y="603082"/>
            <a:ext cx="8686800" cy="193899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kumimoji="0" lang="en-US" altLang="ja-JP" sz="2000" b="1" dirty="0">
                <a:solidFill>
                  <a:srgbClr val="0070C0"/>
                </a:solidFill>
                <a:latin typeface="Times New Roman" pitchFamily="18" charset="0"/>
              </a:rPr>
              <a:t>The early universe, up to about 1/100,000 of a second immediately after the Big Bang, was a superheated soup of quarks and gluons, quark-gluon plasma.</a:t>
            </a:r>
          </a:p>
          <a:p>
            <a:pPr algn="ctr" eaLnBrk="0" hangingPunct="0"/>
            <a:endParaRPr kumimoji="0" lang="en-US" altLang="ja-JP" sz="2000" dirty="0">
              <a:solidFill>
                <a:prstClr val="black"/>
              </a:solidFill>
              <a:latin typeface="Times New Roman" pitchFamily="18" charset="0"/>
            </a:endParaRPr>
          </a:p>
          <a:p>
            <a:pPr eaLnBrk="0" hangingPunct="0"/>
            <a:r>
              <a:rPr kumimoji="0" lang="en-US" altLang="ja-JP" sz="2000" b="1" dirty="0">
                <a:solidFill>
                  <a:srgbClr val="FF0000"/>
                </a:solidFill>
                <a:latin typeface="Times New Roman" pitchFamily="18" charset="0"/>
              </a:rPr>
              <a:t>By colliding heavy nuclei with each other at ultra-high energies, we can create an ultra-high temperature state of over 2 trillion degrees Celsius, the same temperature as in the early universe.</a:t>
            </a:r>
          </a:p>
        </p:txBody>
      </p:sp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928" y="2819400"/>
            <a:ext cx="7142431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342736" y="4953000"/>
            <a:ext cx="37252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0" lang="en-US" altLang="ja-JP" sz="1600" dirty="0">
                <a:solidFill>
                  <a:srgbClr val="000099"/>
                </a:solidFill>
                <a:latin typeface="ＭＳ Ｐ明朝" pitchFamily="18" charset="-128"/>
                <a:ea typeface="ＭＳ Ｐ明朝" pitchFamily="18" charset="-128"/>
              </a:rPr>
              <a:t>In the normal state of matter, quarks and gluons are trapped inside "ice grains" called protons and neutrons </a:t>
            </a:r>
            <a:r>
              <a:rPr kumimoji="0" lang="ja-JP" altLang="en-US" sz="1600" dirty="0" err="1">
                <a:solidFill>
                  <a:srgbClr val="000099"/>
                </a:solidFill>
                <a:latin typeface="ＭＳ Ｐ明朝" pitchFamily="18" charset="-128"/>
                <a:ea typeface="ＭＳ Ｐ明朝" pitchFamily="18" charset="-128"/>
              </a:rPr>
              <a:t>。</a:t>
            </a:r>
            <a:endParaRPr kumimoji="0" lang="ja-JP" altLang="en-US" sz="1600" dirty="0">
              <a:solidFill>
                <a:srgbClr val="000099"/>
              </a:solidFill>
              <a:latin typeface="ＭＳ Ｐ明朝" pitchFamily="18" charset="-128"/>
              <a:ea typeface="ＭＳ Ｐ明朝" pitchFamily="18" charset="-128"/>
            </a:endParaRP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4724400" y="4976336"/>
            <a:ext cx="42400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0" lang="en-US" altLang="ja-JP" sz="1600" dirty="0">
                <a:solidFill>
                  <a:srgbClr val="000099"/>
                </a:solidFill>
                <a:latin typeface="ＭＳ Ｐ明朝" pitchFamily="18" charset="-128"/>
                <a:ea typeface="ＭＳ Ｐ明朝" pitchFamily="18" charset="-128"/>
              </a:rPr>
              <a:t>At temperatures above 2 trillion degrees Celsius, "ice grains" called protons and neutrons melt into a soup composed of quarks and gluons</a:t>
            </a:r>
            <a:endParaRPr kumimoji="0" lang="ja-JP" altLang="en-US" sz="1600" dirty="0">
              <a:solidFill>
                <a:srgbClr val="000099"/>
              </a:solidFill>
              <a:latin typeface="ＭＳ Ｐ明朝" pitchFamily="18" charset="-128"/>
              <a:ea typeface="ＭＳ Ｐ明朝" pitchFamily="18" charset="-128"/>
            </a:endParaRPr>
          </a:p>
        </p:txBody>
      </p: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1600200" y="2514600"/>
            <a:ext cx="17027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0" lang="en-US" altLang="ja-JP" sz="1600" b="1" dirty="0">
                <a:solidFill>
                  <a:prstClr val="black"/>
                </a:solidFill>
              </a:rPr>
              <a:t>Ordinary</a:t>
            </a:r>
            <a:r>
              <a:rPr kumimoji="0" lang="ja-JP" altLang="en-US" sz="1600" b="1" dirty="0">
                <a:solidFill>
                  <a:prstClr val="black"/>
                </a:solidFill>
              </a:rPr>
              <a:t> </a:t>
            </a:r>
            <a:r>
              <a:rPr kumimoji="0" lang="en-US" altLang="ja-JP" sz="1600" b="1" dirty="0">
                <a:solidFill>
                  <a:prstClr val="black"/>
                </a:solidFill>
              </a:rPr>
              <a:t>matter</a:t>
            </a:r>
            <a:endParaRPr kumimoji="0" lang="ja-JP" altLang="en-US" sz="1600" b="1" dirty="0">
              <a:solidFill>
                <a:prstClr val="black"/>
              </a:solidFill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5029200" y="2514600"/>
            <a:ext cx="3048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0" lang="en-US" altLang="ja-JP" sz="1600" b="1" dirty="0">
                <a:solidFill>
                  <a:prstClr val="black"/>
                </a:solidFill>
              </a:rPr>
              <a:t>Hot soup of quark and gluons</a:t>
            </a:r>
            <a:endParaRPr kumimoji="0" lang="ja-JP" altLang="en-US" sz="16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5896" y="2785513"/>
            <a:ext cx="1562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ja-JP" dirty="0">
                <a:solidFill>
                  <a:prstClr val="black"/>
                </a:solidFill>
              </a:rPr>
              <a:t>Heating and compression by collision</a:t>
            </a: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496" y="6053554"/>
            <a:ext cx="9073008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kumimoji="0" lang="en-US" altLang="ja-JP" b="1" dirty="0">
                <a:solidFill>
                  <a:srgbClr val="FF0000"/>
                </a:solidFill>
                <a:latin typeface="Times New Roman" pitchFamily="18" charset="0"/>
              </a:rPr>
              <a:t>Just as ice grains melt and become water, protons/neutrons melt and become quark soup</a:t>
            </a:r>
          </a:p>
          <a:p>
            <a:pPr algn="ctr"/>
            <a:r>
              <a:rPr kumimoji="0" lang="en-US" altLang="ja-JP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Quark Gluon Plasma</a:t>
            </a:r>
            <a:r>
              <a:rPr kumimoji="0"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(QGP)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3702454" y="2552267"/>
            <a:ext cx="4730824" cy="2514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6343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0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タイトル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r>
              <a:rPr lang="en-US" altLang="ja-JP" dirty="0">
                <a:solidFill>
                  <a:srgbClr val="FFFF00"/>
                </a:solidFill>
              </a:rPr>
              <a:t>QCD phase diagram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8534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814583" y="5198781"/>
            <a:ext cx="4178299" cy="1031496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FFFF00"/>
                </a:solidFill>
                <a:latin typeface="Arial" pitchFamily="34" charset="0"/>
              </a:rPr>
              <a:t>According to lattice QCD,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FFFF00"/>
                </a:solidFill>
                <a:latin typeface="Arial" pitchFamily="34" charset="0"/>
              </a:rPr>
              <a:t>T</a:t>
            </a:r>
            <a:r>
              <a:rPr lang="en-US" altLang="ja-JP" sz="2400" baseline="-25000" dirty="0">
                <a:solidFill>
                  <a:srgbClr val="FFFF00"/>
                </a:solidFill>
                <a:latin typeface="Arial" pitchFamily="34" charset="0"/>
              </a:rPr>
              <a:t>c</a:t>
            </a:r>
            <a:r>
              <a:rPr lang="en-US" altLang="ja-JP" sz="2400" dirty="0">
                <a:solidFill>
                  <a:srgbClr val="FFFF00"/>
                </a:solidFill>
                <a:latin typeface="Arial" pitchFamily="34" charset="0"/>
              </a:rPr>
              <a:t> ~ 160 MeV; </a:t>
            </a:r>
            <a:r>
              <a:rPr lang="en-US" altLang="ja-JP" sz="2400" dirty="0">
                <a:solidFill>
                  <a:srgbClr val="FFFF00"/>
                </a:solidFill>
                <a:latin typeface="Symbol" pitchFamily="18" charset="2"/>
              </a:rPr>
              <a:t>e</a:t>
            </a:r>
            <a:r>
              <a:rPr lang="en-US" altLang="ja-JP" sz="2400" dirty="0">
                <a:solidFill>
                  <a:srgbClr val="FFFF00"/>
                </a:solidFill>
                <a:latin typeface="Arial" pitchFamily="34" charset="0"/>
              </a:rPr>
              <a:t> ~ 1 GeV/fm</a:t>
            </a:r>
            <a:r>
              <a:rPr lang="en-US" altLang="ja-JP" sz="2400" baseline="30000" dirty="0">
                <a:solidFill>
                  <a:srgbClr val="FFFF00"/>
                </a:solidFill>
                <a:latin typeface="Arial" pitchFamily="34" charset="0"/>
              </a:rPr>
              <a:t>3</a:t>
            </a:r>
          </a:p>
        </p:txBody>
      </p:sp>
      <p:grpSp>
        <p:nvGrpSpPr>
          <p:cNvPr id="185348" name="グループ化 3"/>
          <p:cNvGrpSpPr>
            <a:grpSpLocks/>
          </p:cNvGrpSpPr>
          <p:nvPr/>
        </p:nvGrpSpPr>
        <p:grpSpPr bwMode="auto">
          <a:xfrm>
            <a:off x="179396" y="936626"/>
            <a:ext cx="4752975" cy="5198735"/>
            <a:chOff x="30615" y="1628800"/>
            <a:chExt cx="3821305" cy="4218578"/>
          </a:xfrm>
        </p:grpSpPr>
        <p:pic>
          <p:nvPicPr>
            <p:cNvPr id="185350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" t="1262" b="2423"/>
            <a:stretch>
              <a:fillRect/>
            </a:stretch>
          </p:blipFill>
          <p:spPr bwMode="auto">
            <a:xfrm>
              <a:off x="30615" y="1700808"/>
              <a:ext cx="3821305" cy="414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351" name="テキスト ボックス 7"/>
            <p:cNvSpPr txBox="1">
              <a:spLocks noChangeArrowheads="1"/>
            </p:cNvSpPr>
            <p:nvPr/>
          </p:nvSpPr>
          <p:spPr bwMode="auto">
            <a:xfrm>
              <a:off x="35496" y="1628800"/>
              <a:ext cx="299256" cy="3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 b="1">
                  <a:solidFill>
                    <a:srgbClr val="FFFFFF"/>
                  </a:solidFill>
                  <a:latin typeface="Symbol" pitchFamily="18" charset="2"/>
                  <a:cs typeface="Arial" pitchFamily="34" charset="0"/>
                </a:rPr>
                <a:t>T</a:t>
              </a:r>
              <a:endParaRPr lang="ja-JP" altLang="en-US" sz="2400" b="1">
                <a:solidFill>
                  <a:srgbClr val="FFFFFF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185352" name="テキスト ボックス 8"/>
            <p:cNvSpPr txBox="1">
              <a:spLocks noChangeArrowheads="1"/>
            </p:cNvSpPr>
            <p:nvPr/>
          </p:nvSpPr>
          <p:spPr bwMode="auto">
            <a:xfrm>
              <a:off x="3047654" y="5415607"/>
              <a:ext cx="401070" cy="3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 b="1">
                  <a:solidFill>
                    <a:srgbClr val="FFFFFF"/>
                  </a:solidFill>
                  <a:latin typeface="Symbol" pitchFamily="18" charset="2"/>
                  <a:cs typeface="Arial" pitchFamily="34" charset="0"/>
                </a:rPr>
                <a:t>m</a:t>
              </a:r>
              <a:r>
                <a:rPr lang="en-US" altLang="ja-JP" sz="2400" b="1" baseline="-25000">
                  <a:solidFill>
                    <a:srgbClr val="FFFFFF"/>
                  </a:solidFill>
                  <a:latin typeface="Symbol" pitchFamily="18" charset="2"/>
                  <a:cs typeface="Arial" pitchFamily="34" charset="0"/>
                </a:rPr>
                <a:t>B</a:t>
              </a:r>
              <a:endParaRPr lang="ja-JP" altLang="en-US" sz="2400" b="1" baseline="-25000">
                <a:solidFill>
                  <a:srgbClr val="FFFFFF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185353" name="テキスト ボックス 9"/>
            <p:cNvSpPr txBox="1">
              <a:spLocks noChangeArrowheads="1"/>
            </p:cNvSpPr>
            <p:nvPr/>
          </p:nvSpPr>
          <p:spPr bwMode="auto">
            <a:xfrm>
              <a:off x="565465" y="2348880"/>
              <a:ext cx="442311" cy="299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>
                  <a:solidFill>
                    <a:srgbClr val="CCFF99"/>
                  </a:solidFill>
                  <a:latin typeface="Calibri" pitchFamily="34" charset="0"/>
                  <a:cs typeface="Arial" pitchFamily="34" charset="0"/>
                </a:rPr>
                <a:t>LHC</a:t>
              </a:r>
              <a:endParaRPr lang="ja-JP" altLang="en-US" b="1">
                <a:solidFill>
                  <a:srgbClr val="CCFF99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85354" name="テキスト ボックス 10"/>
            <p:cNvSpPr txBox="1">
              <a:spLocks noChangeArrowheads="1"/>
            </p:cNvSpPr>
            <p:nvPr/>
          </p:nvSpPr>
          <p:spPr bwMode="auto">
            <a:xfrm>
              <a:off x="751910" y="3764851"/>
              <a:ext cx="517061" cy="299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>
                  <a:solidFill>
                    <a:srgbClr val="93CDDD"/>
                  </a:solidFill>
                  <a:latin typeface="Calibri" pitchFamily="34" charset="0"/>
                  <a:cs typeface="Arial" pitchFamily="34" charset="0"/>
                </a:rPr>
                <a:t>RHIC</a:t>
              </a:r>
              <a:endParaRPr lang="ja-JP" altLang="en-US" b="1">
                <a:solidFill>
                  <a:srgbClr val="93CDDD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548160" y="3272539"/>
              <a:ext cx="1259729" cy="10820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85356" name="TextBox 53"/>
            <p:cNvSpPr txBox="1">
              <a:spLocks noChangeArrowheads="1"/>
            </p:cNvSpPr>
            <p:nvPr/>
          </p:nvSpPr>
          <p:spPr bwMode="auto">
            <a:xfrm>
              <a:off x="682807" y="2957834"/>
              <a:ext cx="3131820" cy="474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32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Quark Gluon Plasma</a:t>
              </a:r>
            </a:p>
          </p:txBody>
        </p:sp>
      </p:grpSp>
      <p:sp>
        <p:nvSpPr>
          <p:cNvPr id="15" name="テキスト ボックス 1"/>
          <p:cNvSpPr txBox="1">
            <a:spLocks noChangeArrowheads="1"/>
          </p:cNvSpPr>
          <p:nvPr/>
        </p:nvSpPr>
        <p:spPr bwMode="auto">
          <a:xfrm>
            <a:off x="5410200" y="1219208"/>
            <a:ext cx="1595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ja-JP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JHEP11(2010) 77</a:t>
            </a:r>
            <a:endParaRPr lang="ja-JP" alt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0" y="6123739"/>
            <a:ext cx="9144000" cy="83096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 lIns="91402" tIns="45702" rIns="91402" bIns="4570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>
              <a:buNone/>
            </a:pPr>
            <a:r>
              <a:rPr kumimoji="0" lang="en-US" altLang="ja-JP" sz="2400" b="1" dirty="0">
                <a:solidFill>
                  <a:srgbClr val="00B0F0"/>
                </a:solidFill>
              </a:rPr>
              <a:t>The QGP phase transition is the only experimentally reproducible phase transition in the early universe.</a:t>
            </a:r>
          </a:p>
        </p:txBody>
      </p:sp>
      <p:grpSp>
        <p:nvGrpSpPr>
          <p:cNvPr id="20" name="Group 14"/>
          <p:cNvGrpSpPr/>
          <p:nvPr/>
        </p:nvGrpSpPr>
        <p:grpSpPr>
          <a:xfrm>
            <a:off x="5287090" y="487700"/>
            <a:ext cx="3856910" cy="3973631"/>
            <a:chOff x="5029200" y="906531"/>
            <a:chExt cx="3856910" cy="3973631"/>
          </a:xfrm>
        </p:grpSpPr>
        <p:pic>
          <p:nvPicPr>
            <p:cNvPr id="22" name="Picture 6" descr="water_phas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9200" y="1066800"/>
              <a:ext cx="3758096" cy="3813362"/>
            </a:xfrm>
            <a:prstGeom prst="rect">
              <a:avLst/>
            </a:prstGeom>
            <a:noFill/>
          </p:spPr>
        </p:pic>
        <p:sp>
          <p:nvSpPr>
            <p:cNvPr id="21" name="Text Box 3"/>
            <p:cNvSpPr txBox="1">
              <a:spLocks noChangeArrowheads="1"/>
            </p:cNvSpPr>
            <p:nvPr/>
          </p:nvSpPr>
          <p:spPr bwMode="auto">
            <a:xfrm>
              <a:off x="5796799" y="906531"/>
              <a:ext cx="3089311" cy="769441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altLang="ja-JP" sz="2200" dirty="0">
                  <a:solidFill>
                    <a:prstClr val="black"/>
                  </a:solidFill>
                  <a:latin typeface="Arial" charset="0"/>
                </a:rPr>
                <a:t>Phase diagram of water</a:t>
              </a: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4572000" y="2334898"/>
            <a:ext cx="4503433" cy="2767899"/>
            <a:chOff x="4564374" y="1066800"/>
            <a:chExt cx="4503433" cy="2767899"/>
          </a:xfrm>
        </p:grpSpPr>
        <p:pic>
          <p:nvPicPr>
            <p:cNvPr id="18534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8" y="1066800"/>
              <a:ext cx="4343399" cy="2640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6314413" y="1157845"/>
              <a:ext cx="1253280" cy="338518"/>
            </a:xfrm>
            <a:prstGeom prst="rect">
              <a:avLst/>
            </a:prstGeom>
            <a:solidFill>
              <a:srgbClr val="EFF34B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lIns="91402" tIns="45702" rIns="91402" bIns="45702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 typeface="Monotype Sorts" pitchFamily="-110" charset="2"/>
                <a:buNone/>
              </a:pPr>
              <a:r>
                <a:rPr lang="en-US" altLang="ja-JP" sz="16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QGP</a:t>
              </a:r>
              <a:r>
                <a:rPr lang="ja-JP" altLang="en-US" sz="16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ja-JP" sz="16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phase</a:t>
              </a: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4564374" y="3311515"/>
              <a:ext cx="948025" cy="523184"/>
            </a:xfrm>
            <a:prstGeom prst="rect">
              <a:avLst/>
            </a:prstGeom>
            <a:solidFill>
              <a:srgbClr val="EFF34B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square" lIns="91402" tIns="45702" rIns="91402" bIns="45702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 typeface="Monotype Sorts" pitchFamily="-110" charset="2"/>
                <a:buNone/>
              </a:pPr>
              <a:r>
                <a:rPr lang="en-US" altLang="ja-JP" sz="1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Hadron</a:t>
              </a:r>
              <a:r>
                <a:rPr lang="ja-JP" altLang="en-US" sz="1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ja-JP" sz="1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phase </a:t>
              </a:r>
            </a:p>
          </p:txBody>
        </p:sp>
      </p:grpSp>
      <p:sp>
        <p:nvSpPr>
          <p:cNvPr id="3" name="テキスト ボックス 2"/>
          <p:cNvSpPr txBox="1"/>
          <p:nvPr/>
        </p:nvSpPr>
        <p:spPr>
          <a:xfrm rot="16200000">
            <a:off x="-719934" y="3206914"/>
            <a:ext cx="2095638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FF00"/>
                </a:solidFill>
              </a:rPr>
              <a:t>Temperature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78240" y="5700880"/>
            <a:ext cx="2418611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FF00"/>
                </a:solidFill>
              </a:rPr>
              <a:t>Baryon</a:t>
            </a:r>
            <a:r>
              <a:rPr kumimoji="1" lang="ja-JP" altLang="en-US" sz="2800" b="1" dirty="0">
                <a:solidFill>
                  <a:srgbClr val="FFFF00"/>
                </a:solidFill>
              </a:rPr>
              <a:t> </a:t>
            </a:r>
            <a:r>
              <a:rPr kumimoji="1" lang="en-US" altLang="ja-JP" sz="2800" b="1" dirty="0">
                <a:solidFill>
                  <a:srgbClr val="FFFF00"/>
                </a:solidFill>
              </a:rPr>
              <a:t>density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/>
              <p:cNvSpPr txBox="1"/>
              <p:nvPr/>
            </p:nvSpPr>
            <p:spPr>
              <a:xfrm>
                <a:off x="5969385" y="1232630"/>
                <a:ext cx="2910092" cy="99732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rgbClr val="FFFF00"/>
                    </a:solidFill>
                  </a:rPr>
                  <a:t>Stefan Boltzmann formula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ja-JP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𝑆𝐵</m:t>
                          </m:r>
                        </m:sub>
                      </m:sSub>
                      <m:r>
                        <a:rPr lang="en-US" altLang="ja-JP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d>
                        <m:dPr>
                          <m:ctrlPr>
                            <a:rPr lang="en-US" altLang="ja-JP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altLang="ja-JP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altLang="ja-JP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ja-JP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altLang="ja-JP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ja-JP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ja-JP" altLang="en-US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0" name="テキスト ボックス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385" y="1232630"/>
                <a:ext cx="2910092" cy="997324"/>
              </a:xfrm>
              <a:prstGeom prst="rect">
                <a:avLst/>
              </a:prstGeom>
              <a:blipFill>
                <a:blip r:embed="rId5"/>
                <a:stretch>
                  <a:fillRect l="-1674" t="-30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313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build="p"/>
      <p:bldP spid="17" grpId="0" animBg="1" autoUpdateAnimBg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762000"/>
          </a:xfrm>
        </p:spPr>
        <p:txBody>
          <a:bodyPr/>
          <a:lstStyle/>
          <a:p>
            <a:r>
              <a:rPr 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RHIC</a:t>
            </a:r>
          </a:p>
        </p:txBody>
      </p:sp>
      <p:pic>
        <p:nvPicPr>
          <p:cNvPr id="165892" name="Picture 4" descr="CN11-194-82.jpg                                                00001F55KARA                           B2672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836723"/>
            <a:ext cx="8610600" cy="50212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65893" name="Line 5"/>
          <p:cNvSpPr>
            <a:spLocks noChangeShapeType="1"/>
          </p:cNvSpPr>
          <p:nvPr/>
        </p:nvSpPr>
        <p:spPr bwMode="auto">
          <a:xfrm>
            <a:off x="6019800" y="2286000"/>
            <a:ext cx="838200" cy="98613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kumimoji="0"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026" y="496527"/>
            <a:ext cx="55502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kumimoji="0" lang="en-US" sz="2800" dirty="0" err="1">
                <a:solidFill>
                  <a:prstClr val="black"/>
                </a:solidFill>
              </a:rPr>
              <a:t>elativisitc</a:t>
            </a:r>
            <a:r>
              <a:rPr kumimoji="0" lang="en-US" sz="2800" dirty="0">
                <a:solidFill>
                  <a:prstClr val="black"/>
                </a:solidFill>
              </a:rPr>
              <a:t> </a:t>
            </a:r>
            <a:r>
              <a:rPr kumimoji="0" lang="ja-JP" altLang="en-US" sz="2800" dirty="0">
                <a:solidFill>
                  <a:prstClr val="black"/>
                </a:solidFill>
              </a:rPr>
              <a:t>＝ </a:t>
            </a:r>
            <a:r>
              <a:rPr kumimoji="0" lang="en-US" altLang="ja-JP" sz="2800" dirty="0">
                <a:solidFill>
                  <a:prstClr val="black"/>
                </a:solidFill>
              </a:rPr>
              <a:t>near the speed of light</a:t>
            </a:r>
          </a:p>
          <a:p>
            <a:r>
              <a:rPr kumimoji="0"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kumimoji="0" lang="en-US" sz="2800" dirty="0">
                <a:solidFill>
                  <a:prstClr val="black"/>
                </a:solidFill>
              </a:rPr>
              <a:t>eavy </a:t>
            </a:r>
            <a:r>
              <a:rPr kumimoji="0"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kumimoji="0" lang="en-US" sz="2800" dirty="0">
                <a:solidFill>
                  <a:prstClr val="black"/>
                </a:solidFill>
              </a:rPr>
              <a:t>on  </a:t>
            </a:r>
            <a:endParaRPr kumimoji="0" lang="en-US" altLang="ja-JP" sz="2800" dirty="0">
              <a:solidFill>
                <a:prstClr val="black"/>
              </a:solidFill>
            </a:endParaRPr>
          </a:p>
          <a:p>
            <a:r>
              <a:rPr kumimoji="0" lang="en-US" altLang="ja-JP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kumimoji="0" lang="en-US" altLang="ja-JP" sz="2800" dirty="0">
                <a:solidFill>
                  <a:prstClr val="black"/>
                </a:solidFill>
              </a:rPr>
              <a:t>ollider</a:t>
            </a:r>
            <a:r>
              <a:rPr kumimoji="0" lang="ja-JP" altLang="en-US" sz="2800" dirty="0">
                <a:solidFill>
                  <a:prstClr val="black"/>
                </a:solidFill>
              </a:rPr>
              <a:t>　</a:t>
            </a:r>
            <a:endParaRPr kumimoji="0" lang="en-US" sz="28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742248"/>
            <a:ext cx="89916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0" lang="en-US" altLang="ja-JP" sz="2400" b="1" dirty="0">
                <a:solidFill>
                  <a:srgbClr val="FF0000"/>
                </a:solidFill>
              </a:rPr>
              <a:t>Device that accelerates heavy ions to nearly the speed of light and collides them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6696" y="5345668"/>
            <a:ext cx="10671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0" lang="en-US" dirty="0">
                <a:solidFill>
                  <a:prstClr val="black"/>
                </a:solidFill>
              </a:rPr>
              <a:t>New</a:t>
            </a:r>
            <a:r>
              <a:rPr kumimoji="0" lang="ja-JP" altLang="en-US" dirty="0">
                <a:solidFill>
                  <a:prstClr val="black"/>
                </a:solidFill>
              </a:rPr>
              <a:t> </a:t>
            </a:r>
            <a:r>
              <a:rPr kumimoji="0" lang="en-US" altLang="ja-JP" dirty="0">
                <a:solidFill>
                  <a:prstClr val="black"/>
                </a:solidFill>
              </a:rPr>
              <a:t>York</a:t>
            </a: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5955268"/>
            <a:ext cx="120417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0" lang="en-US" dirty="0">
                <a:solidFill>
                  <a:prstClr val="black"/>
                </a:solidFill>
              </a:rPr>
              <a:t>JFK</a:t>
            </a:r>
            <a:r>
              <a:rPr kumimoji="0" lang="ja-JP" altLang="en-US" dirty="0">
                <a:solidFill>
                  <a:prstClr val="black"/>
                </a:solidFill>
              </a:rPr>
              <a:t> </a:t>
            </a:r>
            <a:r>
              <a:rPr kumimoji="0" lang="en-US" altLang="ja-JP" dirty="0">
                <a:solidFill>
                  <a:prstClr val="black"/>
                </a:solidFill>
              </a:rPr>
              <a:t>Airport</a:t>
            </a:r>
            <a:endParaRPr kumimoji="0"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9400" y="33483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ja-JP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RHIC</a:t>
            </a:r>
            <a:endParaRPr kumimoji="0"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905000" y="3429000"/>
            <a:ext cx="4876800" cy="2286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67200" y="45720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dirty="0">
                <a:solidFill>
                  <a:prstClr val="black"/>
                </a:solidFill>
              </a:rPr>
              <a:t>60 miles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533400" y="541824"/>
            <a:ext cx="1769894" cy="12160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85437" y="1760524"/>
            <a:ext cx="8515926" cy="7331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5CB285F-FF8D-4C77-8925-5BFA560DC25C}"/>
              </a:ext>
            </a:extLst>
          </p:cNvPr>
          <p:cNvSpPr/>
          <p:nvPr/>
        </p:nvSpPr>
        <p:spPr>
          <a:xfrm>
            <a:off x="2179747" y="608966"/>
            <a:ext cx="4558988" cy="530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826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5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3" grpId="0" animBg="1"/>
      <p:bldP spid="15" grpId="0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124200" y="6127750"/>
            <a:ext cx="2895600" cy="365125"/>
          </a:xfrm>
        </p:spPr>
        <p:txBody>
          <a:bodyPr/>
          <a:lstStyle/>
          <a:p>
            <a:fld id="{A8DCBBDA-B3FC-4F2A-B673-AEC3D3FD084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8914" name="Picture 2" descr="\\Rnfs01\phenix\workarea\obrien\tex\rhic2000\rhic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7752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sp>
        <p:nvSpPr>
          <p:cNvPr id="38938" name="Rectangle 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noFill/>
        </p:spPr>
        <p:txBody>
          <a:bodyPr>
            <a:noAutofit/>
          </a:bodyPr>
          <a:lstStyle/>
          <a:p>
            <a:r>
              <a:rPr lang="en-US" altLang="ja-JP" sz="4000" b="1" dirty="0">
                <a:solidFill>
                  <a:srgbClr val="FFFF00"/>
                </a:solidFill>
              </a:rPr>
              <a:t>RHIC</a:t>
            </a:r>
            <a:r>
              <a:rPr lang="ja-JP" altLang="en-US" sz="4000" b="1">
                <a:solidFill>
                  <a:srgbClr val="FFFF00"/>
                </a:solidFill>
              </a:rPr>
              <a:t>加速器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752600"/>
            <a:ext cx="186461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0" lang="en-US" altLang="ja-JP" dirty="0">
                <a:solidFill>
                  <a:prstClr val="black"/>
                </a:solidFill>
              </a:rPr>
              <a:t>PHENIX-&gt;</a:t>
            </a:r>
            <a:r>
              <a:rPr kumimoji="0" lang="en-US" altLang="ja-JP" dirty="0" err="1">
                <a:solidFill>
                  <a:prstClr val="black"/>
                </a:solidFill>
              </a:rPr>
              <a:t>sPHENIX</a:t>
            </a:r>
            <a:endParaRPr kumimoji="0"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1355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1575</Words>
  <Application>Microsoft Office PowerPoint</Application>
  <PresentationFormat>画面に合わせる (4:3)</PresentationFormat>
  <Paragraphs>328</Paragraphs>
  <Slides>29</Slides>
  <Notes>16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16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29</vt:i4>
      </vt:variant>
    </vt:vector>
  </HeadingPairs>
  <TitlesOfParts>
    <vt:vector size="62" baseType="lpstr">
      <vt:lpstr>Euphemia UCAS</vt:lpstr>
      <vt:lpstr>Monotype Sorts</vt:lpstr>
      <vt:lpstr>MS PGothic</vt:lpstr>
      <vt:lpstr>MS PGothic</vt:lpstr>
      <vt:lpstr>ＭＳ Ｐ明朝</vt:lpstr>
      <vt:lpstr>StarSymbol</vt:lpstr>
      <vt:lpstr>Arial</vt:lpstr>
      <vt:lpstr>Calibri</vt:lpstr>
      <vt:lpstr>Cambria Math</vt:lpstr>
      <vt:lpstr>Comic Sans MS</vt:lpstr>
      <vt:lpstr>Helvetica</vt:lpstr>
      <vt:lpstr>Symbol</vt:lpstr>
      <vt:lpstr>Times New Roman</vt:lpstr>
      <vt:lpstr>Wingdings</vt:lpstr>
      <vt:lpstr>Office テーマ</vt:lpstr>
      <vt:lpstr>Office Theme</vt:lpstr>
      <vt:lpstr>7_Office Theme</vt:lpstr>
      <vt:lpstr>4_Office Theme</vt:lpstr>
      <vt:lpstr>6_Office Theme</vt:lpstr>
      <vt:lpstr>Default Design</vt:lpstr>
      <vt:lpstr>3_Office Theme</vt:lpstr>
      <vt:lpstr>5_Office Theme</vt:lpstr>
      <vt:lpstr>8_Office Theme</vt:lpstr>
      <vt:lpstr>9_Office Theme</vt:lpstr>
      <vt:lpstr>10_Office Theme</vt:lpstr>
      <vt:lpstr>11_Office Theme</vt:lpstr>
      <vt:lpstr>4_Office テーマ</vt:lpstr>
      <vt:lpstr>25_Office Theme</vt:lpstr>
      <vt:lpstr>1_Office Theme</vt:lpstr>
      <vt:lpstr>Blank Presentation</vt:lpstr>
      <vt:lpstr>Bitmap Image</vt:lpstr>
      <vt:lpstr>Image</vt:lpstr>
      <vt:lpstr>Equation</vt:lpstr>
      <vt:lpstr>Quark Gluon Plasma</vt:lpstr>
      <vt:lpstr>PowerPoint プレゼンテーション</vt:lpstr>
      <vt:lpstr>Structure of matter</vt:lpstr>
      <vt:lpstr>Elementary particles</vt:lpstr>
      <vt:lpstr>Elementary particles(standard model)</vt:lpstr>
      <vt:lpstr>Re-create the initial states of the Universe</vt:lpstr>
      <vt:lpstr>QCD phase diagram</vt:lpstr>
      <vt:lpstr>RHIC</vt:lpstr>
      <vt:lpstr>RHIC加速器</vt:lpstr>
      <vt:lpstr>Colliders in the world</vt:lpstr>
      <vt:lpstr>PowerPoint プレゼンテーション</vt:lpstr>
      <vt:lpstr>Au+Au collision at RHIC</vt:lpstr>
      <vt:lpstr> Time evolution of nuclear collision</vt:lpstr>
      <vt:lpstr>What did we find out at RHIC </vt:lpstr>
      <vt:lpstr>What did we find out at RHIC </vt:lpstr>
      <vt:lpstr>Formation of high density matter</vt:lpstr>
      <vt:lpstr>RAA (suppression by QGP) of various particles</vt:lpstr>
      <vt:lpstr>What did we find out at RHIC </vt:lpstr>
      <vt:lpstr>Viscocity of the matter is almost zero</vt:lpstr>
      <vt:lpstr>ＱＧＰ is a “perfect fluid”</vt:lpstr>
      <vt:lpstr>Comparison with theory (relativistic hydrodynamics)</vt:lpstr>
      <vt:lpstr>QGP is almost "fully fluid</vt:lpstr>
      <vt:lpstr>What did we find out at RHIC </vt:lpstr>
      <vt:lpstr>How to measure high temperature</vt:lpstr>
      <vt:lpstr>PowerPoint プレゼンテーション</vt:lpstr>
      <vt:lpstr>Initial temperature is ~4 trillion K</vt:lpstr>
      <vt:lpstr>The Big Bang vs the Little Bangs</vt:lpstr>
      <vt:lpstr>Summary </vt:lpstr>
      <vt:lpstr>For more inforation (if you can read Japanese)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物質のなりたち</dc:title>
  <dc:creator>Yasuyuki Akiba</dc:creator>
  <cp:lastModifiedBy>秋葉康之</cp:lastModifiedBy>
  <cp:revision>121</cp:revision>
  <dcterms:created xsi:type="dcterms:W3CDTF">2014-08-20T01:11:43Z</dcterms:created>
  <dcterms:modified xsi:type="dcterms:W3CDTF">2024-07-16T15:04:04Z</dcterms:modified>
</cp:coreProperties>
</file>