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74" r:id="rId15"/>
    <p:sldId id="276" r:id="rId16"/>
    <p:sldId id="273" r:id="rId17"/>
    <p:sldId id="272" r:id="rId18"/>
    <p:sldId id="277" r:id="rId19"/>
    <p:sldId id="278" r:id="rId20"/>
    <p:sldId id="271" r:id="rId21"/>
    <p:sldId id="270" r:id="rId22"/>
    <p:sldId id="269" r:id="rId23"/>
    <p:sldId id="268" r:id="rId24"/>
    <p:sldId id="279" r:id="rId25"/>
    <p:sldId id="284" r:id="rId26"/>
    <p:sldId id="280" r:id="rId27"/>
    <p:sldId id="281" r:id="rId28"/>
    <p:sldId id="285" r:id="rId29"/>
    <p:sldId id="286" r:id="rId30"/>
    <p:sldId id="288" r:id="rId31"/>
    <p:sldId id="289" r:id="rId32"/>
    <p:sldId id="295" r:id="rId33"/>
    <p:sldId id="296" r:id="rId34"/>
    <p:sldId id="293" r:id="rId35"/>
    <p:sldId id="291" r:id="rId36"/>
    <p:sldId id="282" r:id="rId37"/>
    <p:sldId id="287" r:id="rId38"/>
    <p:sldId id="283" r:id="rId39"/>
    <p:sldId id="2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C0D0F-DDE8-133A-69A8-4597ACEC3E1E}" v="3352" dt="2024-07-15T12:09:25.892"/>
    <p1510:client id="{385CC631-6734-B519-DCD7-7F456A0AC7B1}" v="243" dt="2024-07-15T12:36:11.162"/>
    <p1510:client id="{4DF8C857-0FB2-39D3-750C-001FEEE25DD0}" v="5" dt="2024-07-16T00:03:34.921"/>
    <p1510:client id="{9005EC7B-9DBA-0834-8721-353E1850D68C}" v="1373" dt="2024-07-14T06:07:00.633"/>
    <p1510:client id="{C5A788FC-03A7-7870-9D95-A5051299A4E3}" v="3613" dt="2024-07-15T15:06:50.078"/>
    <p1510:client id="{FCF5B51C-0E18-8915-BC9D-6F9674DFBFC0}" v="159" dt="2024-07-16T00:19:48.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Week 6 Review</a:t>
            </a:r>
          </a:p>
        </p:txBody>
      </p:sp>
      <p:sp>
        <p:nvSpPr>
          <p:cNvPr id="3" name="Subtitle 2"/>
          <p:cNvSpPr>
            <a:spLocks noGrp="1"/>
          </p:cNvSpPr>
          <p:nvPr>
            <p:ph type="subTitle" idx="1"/>
          </p:nvPr>
        </p:nvSpPr>
        <p:spPr/>
        <p:txBody>
          <a:bodyPr vert="horz" lIns="91440" tIns="45720" rIns="91440" bIns="45720" rtlCol="0" anchor="t">
            <a:normAutofit/>
          </a:bodyPr>
          <a:lstStyle/>
          <a:p>
            <a:r>
              <a:rPr lang="en-US"/>
              <a:t>Alessio I., Gursimran K.</a:t>
            </a:r>
          </a:p>
        </p:txBody>
      </p:sp>
      <p:pic>
        <p:nvPicPr>
          <p:cNvPr id="4" name="Picture 3" descr="A blue and white logo&#10;&#10;Description automatically generated">
            <a:extLst>
              <a:ext uri="{FF2B5EF4-FFF2-40B4-BE49-F238E27FC236}">
                <a16:creationId xmlns:a16="http://schemas.microsoft.com/office/drawing/2014/main" id="{E6A7B828-DFCB-9543-C2A4-8EE1A7DBB862}"/>
              </a:ext>
            </a:extLst>
          </p:cNvPr>
          <p:cNvPicPr>
            <a:picLocks noChangeAspect="1"/>
          </p:cNvPicPr>
          <p:nvPr/>
        </p:nvPicPr>
        <p:blipFill>
          <a:blip r:embed="rId2"/>
          <a:stretch>
            <a:fillRect/>
          </a:stretch>
        </p:blipFill>
        <p:spPr>
          <a:xfrm>
            <a:off x="167368" y="6326641"/>
            <a:ext cx="1352550" cy="40957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3884384" cy="1343705"/>
          </a:xfrm>
        </p:spPr>
        <p:txBody>
          <a:bodyPr>
            <a:normAutofit/>
          </a:bodyPr>
          <a:lstStyle/>
          <a:p>
            <a:r>
              <a:rPr lang="en-US"/>
              <a:t>Neutron hit map</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6" name="Picture 5" descr="A blue and yellow pixelated picture&#10;&#10;Description automatically generated">
            <a:extLst>
              <a:ext uri="{FF2B5EF4-FFF2-40B4-BE49-F238E27FC236}">
                <a16:creationId xmlns:a16="http://schemas.microsoft.com/office/drawing/2014/main" id="{35F01C41-E613-5A94-048F-B8D756027420}"/>
              </a:ext>
            </a:extLst>
          </p:cNvPr>
          <p:cNvPicPr>
            <a:picLocks noChangeAspect="1"/>
          </p:cNvPicPr>
          <p:nvPr/>
        </p:nvPicPr>
        <p:blipFill>
          <a:blip r:embed="rId3"/>
          <a:stretch>
            <a:fillRect/>
          </a:stretch>
        </p:blipFill>
        <p:spPr>
          <a:xfrm>
            <a:off x="4354284" y="1517967"/>
            <a:ext cx="7629073" cy="3822065"/>
          </a:xfrm>
          <a:prstGeom prst="rect">
            <a:avLst/>
          </a:prstGeom>
        </p:spPr>
      </p:pic>
    </p:spTree>
    <p:extLst>
      <p:ext uri="{BB962C8B-B14F-4D97-AF65-F5344CB8AC3E}">
        <p14:creationId xmlns:p14="http://schemas.microsoft.com/office/powerpoint/2010/main" val="3738997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3884384" cy="1343705"/>
          </a:xfrm>
        </p:spPr>
        <p:txBody>
          <a:bodyPr>
            <a:normAutofit/>
          </a:bodyPr>
          <a:lstStyle/>
          <a:p>
            <a:r>
              <a:rPr lang="en-US"/>
              <a:t>2gamma hit map</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6" name="Picture 5" descr="A blue and yellow map&#10;&#10;Description automatically generated">
            <a:extLst>
              <a:ext uri="{FF2B5EF4-FFF2-40B4-BE49-F238E27FC236}">
                <a16:creationId xmlns:a16="http://schemas.microsoft.com/office/drawing/2014/main" id="{28D500B2-1CB1-5612-92AF-DF417C39E83C}"/>
              </a:ext>
            </a:extLst>
          </p:cNvPr>
          <p:cNvPicPr>
            <a:picLocks noChangeAspect="1"/>
          </p:cNvPicPr>
          <p:nvPr/>
        </p:nvPicPr>
        <p:blipFill>
          <a:blip r:embed="rId3"/>
          <a:stretch>
            <a:fillRect/>
          </a:stretch>
        </p:blipFill>
        <p:spPr>
          <a:xfrm>
            <a:off x="3365499" y="1209539"/>
            <a:ext cx="8826501" cy="4429851"/>
          </a:xfrm>
          <a:prstGeom prst="rect">
            <a:avLst/>
          </a:prstGeom>
        </p:spPr>
      </p:pic>
    </p:spTree>
    <p:extLst>
      <p:ext uri="{BB962C8B-B14F-4D97-AF65-F5344CB8AC3E}">
        <p14:creationId xmlns:p14="http://schemas.microsoft.com/office/powerpoint/2010/main" val="1550561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Acceptance - Lambda with angular variance</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838200" y="1825625"/>
            <a:ext cx="10515600" cy="4079195"/>
          </a:xfrm>
        </p:spPr>
        <p:txBody>
          <a:bodyPr vert="horz" lIns="91440" tIns="45720" rIns="91440" bIns="45720" rtlCol="0" anchor="t">
            <a:normAutofit fontScale="92500" lnSpcReduction="10000"/>
          </a:bodyPr>
          <a:lstStyle/>
          <a:p>
            <a:r>
              <a:rPr lang="en-US"/>
              <a:t>Simulated unpolarized lambda events, all spawned at origin, shot with theta and phi angles to cover the whole front face of ZDC</a:t>
            </a:r>
          </a:p>
          <a:p>
            <a:r>
              <a:rPr lang="en-US"/>
              <a:t>20 GeV to 270 GeV momentum range</a:t>
            </a:r>
          </a:p>
          <a:p>
            <a:r>
              <a:rPr lang="en-US"/>
              <a:t>Determine if an event could be reconstructed by checking if all particles land in </a:t>
            </a:r>
            <a:r>
              <a:rPr lang="en-US" err="1"/>
              <a:t>Ecal</a:t>
            </a:r>
            <a:endParaRPr lang="en-US"/>
          </a:p>
          <a:p>
            <a:r>
              <a:rPr lang="en-US"/>
              <a:t>~140k total events down to ~15k events when all particles make it to the ZDC</a:t>
            </a:r>
          </a:p>
          <a:p>
            <a:r>
              <a:rPr lang="en-US"/>
              <a:t>Added kinematic variable: lambda angle from proton beam pipeline</a:t>
            </a:r>
          </a:p>
          <a:p>
            <a:r>
              <a:rPr lang="en-US"/>
              <a:t>Bins have been reduced from 100 to 25 for many due to lack of statistics</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217784"/>
            <a:ext cx="1352550" cy="409575"/>
          </a:xfrm>
          <a:prstGeom prst="rect">
            <a:avLst/>
          </a:prstGeom>
        </p:spPr>
      </p:pic>
    </p:spTree>
    <p:extLst>
      <p:ext uri="{BB962C8B-B14F-4D97-AF65-F5344CB8AC3E}">
        <p14:creationId xmlns:p14="http://schemas.microsoft.com/office/powerpoint/2010/main" val="212180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2977243" cy="1343705"/>
          </a:xfrm>
        </p:spPr>
        <p:txBody>
          <a:bodyPr/>
          <a:lstStyle/>
          <a:p>
            <a:r>
              <a:rPr lang="en-US"/>
              <a:t>Momentum Distribution</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3" name="Picture 2" descr="A graph of a distribution of a momentum&#10;&#10;Description automatically generated">
            <a:extLst>
              <a:ext uri="{FF2B5EF4-FFF2-40B4-BE49-F238E27FC236}">
                <a16:creationId xmlns:a16="http://schemas.microsoft.com/office/drawing/2014/main" id="{176178A8-EDBE-C894-8DD7-E00F445443DA}"/>
              </a:ext>
            </a:extLst>
          </p:cNvPr>
          <p:cNvPicPr>
            <a:picLocks noChangeAspect="1"/>
          </p:cNvPicPr>
          <p:nvPr/>
        </p:nvPicPr>
        <p:blipFill>
          <a:blip r:embed="rId3"/>
          <a:stretch>
            <a:fillRect/>
          </a:stretch>
        </p:blipFill>
        <p:spPr>
          <a:xfrm>
            <a:off x="4889499" y="118358"/>
            <a:ext cx="6186715" cy="3192285"/>
          </a:xfrm>
          <a:prstGeom prst="rect">
            <a:avLst/>
          </a:prstGeom>
        </p:spPr>
      </p:pic>
      <p:pic>
        <p:nvPicPr>
          <p:cNvPr id="5" name="Picture 4">
            <a:extLst>
              <a:ext uri="{FF2B5EF4-FFF2-40B4-BE49-F238E27FC236}">
                <a16:creationId xmlns:a16="http://schemas.microsoft.com/office/drawing/2014/main" id="{AEA87BD4-0E8C-FBF6-038C-3C4FE5FC502A}"/>
              </a:ext>
            </a:extLst>
          </p:cNvPr>
          <p:cNvPicPr>
            <a:picLocks noChangeAspect="1"/>
          </p:cNvPicPr>
          <p:nvPr/>
        </p:nvPicPr>
        <p:blipFill>
          <a:blip r:embed="rId4"/>
          <a:stretch>
            <a:fillRect/>
          </a:stretch>
        </p:blipFill>
        <p:spPr>
          <a:xfrm>
            <a:off x="4816929" y="3429430"/>
            <a:ext cx="6259287" cy="3192285"/>
          </a:xfrm>
          <a:prstGeom prst="rect">
            <a:avLst/>
          </a:prstGeom>
        </p:spPr>
      </p:pic>
    </p:spTree>
    <p:extLst>
      <p:ext uri="{BB962C8B-B14F-4D97-AF65-F5344CB8AC3E}">
        <p14:creationId xmlns:p14="http://schemas.microsoft.com/office/powerpoint/2010/main" val="89929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2977243" cy="1343705"/>
          </a:xfrm>
        </p:spPr>
        <p:txBody>
          <a:bodyPr>
            <a:normAutofit fontScale="90000"/>
          </a:bodyPr>
          <a:lstStyle/>
          <a:p>
            <a:r>
              <a:rPr lang="en-US"/>
              <a:t>Decay Position</a:t>
            </a:r>
            <a:br>
              <a:rPr lang="en-US"/>
            </a:br>
            <a:r>
              <a:rPr lang="en-US"/>
              <a:t>Distribution</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3" name="Picture 2" descr="A graph of a distribution of decay length&#10;&#10;Description automatically generated">
            <a:extLst>
              <a:ext uri="{FF2B5EF4-FFF2-40B4-BE49-F238E27FC236}">
                <a16:creationId xmlns:a16="http://schemas.microsoft.com/office/drawing/2014/main" id="{C2F7F27E-2D62-D2ED-4262-29A9157D7E67}"/>
              </a:ext>
            </a:extLst>
          </p:cNvPr>
          <p:cNvPicPr>
            <a:picLocks noChangeAspect="1"/>
          </p:cNvPicPr>
          <p:nvPr/>
        </p:nvPicPr>
        <p:blipFill>
          <a:blip r:embed="rId3"/>
          <a:stretch>
            <a:fillRect/>
          </a:stretch>
        </p:blipFill>
        <p:spPr>
          <a:xfrm>
            <a:off x="4354285" y="429"/>
            <a:ext cx="6177644" cy="3165072"/>
          </a:xfrm>
          <a:prstGeom prst="rect">
            <a:avLst/>
          </a:prstGeom>
        </p:spPr>
      </p:pic>
      <p:pic>
        <p:nvPicPr>
          <p:cNvPr id="5" name="Picture 4" descr="A graph of a decay length of all particles&#10;&#10;Description automatically generated">
            <a:extLst>
              <a:ext uri="{FF2B5EF4-FFF2-40B4-BE49-F238E27FC236}">
                <a16:creationId xmlns:a16="http://schemas.microsoft.com/office/drawing/2014/main" id="{48F0928A-F087-41D7-252E-FBC096751CF7}"/>
              </a:ext>
            </a:extLst>
          </p:cNvPr>
          <p:cNvPicPr>
            <a:picLocks noChangeAspect="1"/>
          </p:cNvPicPr>
          <p:nvPr/>
        </p:nvPicPr>
        <p:blipFill>
          <a:blip r:embed="rId4"/>
          <a:stretch>
            <a:fillRect/>
          </a:stretch>
        </p:blipFill>
        <p:spPr>
          <a:xfrm>
            <a:off x="4472215" y="3429429"/>
            <a:ext cx="6059714" cy="3165070"/>
          </a:xfrm>
          <a:prstGeom prst="rect">
            <a:avLst/>
          </a:prstGeom>
        </p:spPr>
      </p:pic>
    </p:spTree>
    <p:extLst>
      <p:ext uri="{BB962C8B-B14F-4D97-AF65-F5344CB8AC3E}">
        <p14:creationId xmlns:p14="http://schemas.microsoft.com/office/powerpoint/2010/main" val="4789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2977243" cy="1343705"/>
          </a:xfrm>
        </p:spPr>
        <p:txBody>
          <a:bodyPr>
            <a:normAutofit/>
          </a:bodyPr>
          <a:lstStyle/>
          <a:p>
            <a:r>
              <a:rPr lang="en-US"/>
              <a:t>Angular</a:t>
            </a:r>
            <a:br>
              <a:rPr lang="en-US"/>
            </a:br>
            <a:r>
              <a:rPr lang="en-US"/>
              <a:t>Distribution</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3" name="Picture 2" descr="A graph of a graph showing a line graph&#10;&#10;Description automatically generated">
            <a:extLst>
              <a:ext uri="{FF2B5EF4-FFF2-40B4-BE49-F238E27FC236}">
                <a16:creationId xmlns:a16="http://schemas.microsoft.com/office/drawing/2014/main" id="{94CCD538-478C-B436-944C-982C4CABC11B}"/>
              </a:ext>
            </a:extLst>
          </p:cNvPr>
          <p:cNvPicPr>
            <a:picLocks noChangeAspect="1"/>
          </p:cNvPicPr>
          <p:nvPr/>
        </p:nvPicPr>
        <p:blipFill>
          <a:blip r:embed="rId3"/>
          <a:stretch>
            <a:fillRect/>
          </a:stretch>
        </p:blipFill>
        <p:spPr>
          <a:xfrm>
            <a:off x="4726212" y="429"/>
            <a:ext cx="6232073" cy="3219500"/>
          </a:xfrm>
          <a:prstGeom prst="rect">
            <a:avLst/>
          </a:prstGeom>
        </p:spPr>
      </p:pic>
      <p:pic>
        <p:nvPicPr>
          <p:cNvPr id="5" name="Picture 4" descr="A graph of a graph showing a line graph&#10;&#10;Description automatically generated">
            <a:extLst>
              <a:ext uri="{FF2B5EF4-FFF2-40B4-BE49-F238E27FC236}">
                <a16:creationId xmlns:a16="http://schemas.microsoft.com/office/drawing/2014/main" id="{9C043674-8BF3-0009-E5F5-7C37A82A22A1}"/>
              </a:ext>
            </a:extLst>
          </p:cNvPr>
          <p:cNvPicPr>
            <a:picLocks noChangeAspect="1"/>
          </p:cNvPicPr>
          <p:nvPr/>
        </p:nvPicPr>
        <p:blipFill>
          <a:blip r:embed="rId4"/>
          <a:stretch>
            <a:fillRect/>
          </a:stretch>
        </p:blipFill>
        <p:spPr>
          <a:xfrm>
            <a:off x="4562929" y="3320571"/>
            <a:ext cx="6549572" cy="3346500"/>
          </a:xfrm>
          <a:prstGeom prst="rect">
            <a:avLst/>
          </a:prstGeom>
        </p:spPr>
      </p:pic>
    </p:spTree>
    <p:extLst>
      <p:ext uri="{BB962C8B-B14F-4D97-AF65-F5344CB8AC3E}">
        <p14:creationId xmlns:p14="http://schemas.microsoft.com/office/powerpoint/2010/main" val="26087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3331028" cy="1343705"/>
          </a:xfrm>
        </p:spPr>
        <p:txBody>
          <a:bodyPr>
            <a:normAutofit fontScale="90000"/>
          </a:bodyPr>
          <a:lstStyle/>
          <a:p>
            <a:r>
              <a:rPr lang="en-US"/>
              <a:t>Momentum vs. Decay position</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9" name="Picture 8">
            <a:extLst>
              <a:ext uri="{FF2B5EF4-FFF2-40B4-BE49-F238E27FC236}">
                <a16:creationId xmlns:a16="http://schemas.microsoft.com/office/drawing/2014/main" id="{F83FAB31-FA96-2D0F-D1B0-1EB804424C0E}"/>
              </a:ext>
            </a:extLst>
          </p:cNvPr>
          <p:cNvPicPr>
            <a:picLocks noChangeAspect="1"/>
          </p:cNvPicPr>
          <p:nvPr/>
        </p:nvPicPr>
        <p:blipFill>
          <a:blip r:embed="rId3"/>
          <a:stretch>
            <a:fillRect/>
          </a:stretch>
        </p:blipFill>
        <p:spPr>
          <a:xfrm>
            <a:off x="4299857" y="430"/>
            <a:ext cx="6631215" cy="3419071"/>
          </a:xfrm>
          <a:prstGeom prst="rect">
            <a:avLst/>
          </a:prstGeom>
        </p:spPr>
      </p:pic>
      <p:pic>
        <p:nvPicPr>
          <p:cNvPr id="10" name="Picture 9">
            <a:extLst>
              <a:ext uri="{FF2B5EF4-FFF2-40B4-BE49-F238E27FC236}">
                <a16:creationId xmlns:a16="http://schemas.microsoft.com/office/drawing/2014/main" id="{4530E945-ABAC-9628-10C0-CF9466607713}"/>
              </a:ext>
            </a:extLst>
          </p:cNvPr>
          <p:cNvPicPr>
            <a:picLocks noChangeAspect="1"/>
          </p:cNvPicPr>
          <p:nvPr/>
        </p:nvPicPr>
        <p:blipFill>
          <a:blip r:embed="rId4"/>
          <a:stretch>
            <a:fillRect/>
          </a:stretch>
        </p:blipFill>
        <p:spPr>
          <a:xfrm>
            <a:off x="4445000" y="3420358"/>
            <a:ext cx="6486072" cy="3346499"/>
          </a:xfrm>
          <a:prstGeom prst="rect">
            <a:avLst/>
          </a:prstGeom>
        </p:spPr>
      </p:pic>
    </p:spTree>
    <p:extLst>
      <p:ext uri="{BB962C8B-B14F-4D97-AF65-F5344CB8AC3E}">
        <p14:creationId xmlns:p14="http://schemas.microsoft.com/office/powerpoint/2010/main" val="43983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157843" y="1045482"/>
            <a:ext cx="3421742" cy="1343705"/>
          </a:xfrm>
        </p:spPr>
        <p:txBody>
          <a:bodyPr>
            <a:normAutofit fontScale="90000"/>
          </a:bodyPr>
          <a:lstStyle/>
          <a:p>
            <a:r>
              <a:rPr lang="en-US"/>
              <a:t>Efficiency Plot for momentum vs. Decay position</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sp>
        <p:nvSpPr>
          <p:cNvPr id="7" name="Content Placeholder 2">
            <a:extLst>
              <a:ext uri="{FF2B5EF4-FFF2-40B4-BE49-F238E27FC236}">
                <a16:creationId xmlns:a16="http://schemas.microsoft.com/office/drawing/2014/main" id="{866EDD89-5C08-A23B-4EA6-CC0BC69E9C62}"/>
              </a:ext>
            </a:extLst>
          </p:cNvPr>
          <p:cNvSpPr txBox="1">
            <a:spLocks/>
          </p:cNvSpPr>
          <p:nvPr/>
        </p:nvSpPr>
        <p:spPr>
          <a:xfrm>
            <a:off x="566057" y="2850696"/>
            <a:ext cx="2605315" cy="29543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Made by dividing the previous two plots</a:t>
            </a:r>
          </a:p>
        </p:txBody>
      </p:sp>
      <p:pic>
        <p:nvPicPr>
          <p:cNvPr id="5" name="Picture 4" descr="A graph of a number of blue squares&#10;&#10;Description automatically generated">
            <a:extLst>
              <a:ext uri="{FF2B5EF4-FFF2-40B4-BE49-F238E27FC236}">
                <a16:creationId xmlns:a16="http://schemas.microsoft.com/office/drawing/2014/main" id="{CD9EA3A7-1692-6CF8-6D08-42A567521A5F}"/>
              </a:ext>
            </a:extLst>
          </p:cNvPr>
          <p:cNvPicPr>
            <a:picLocks noChangeAspect="1"/>
          </p:cNvPicPr>
          <p:nvPr/>
        </p:nvPicPr>
        <p:blipFill>
          <a:blip r:embed="rId3"/>
          <a:stretch>
            <a:fillRect/>
          </a:stretch>
        </p:blipFill>
        <p:spPr>
          <a:xfrm>
            <a:off x="4499428" y="1714929"/>
            <a:ext cx="7366001" cy="3800071"/>
          </a:xfrm>
          <a:prstGeom prst="rect">
            <a:avLst/>
          </a:prstGeom>
        </p:spPr>
      </p:pic>
    </p:spTree>
    <p:extLst>
      <p:ext uri="{BB962C8B-B14F-4D97-AF65-F5344CB8AC3E}">
        <p14:creationId xmlns:p14="http://schemas.microsoft.com/office/powerpoint/2010/main" val="326181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3585027" cy="1343705"/>
          </a:xfrm>
        </p:spPr>
        <p:txBody>
          <a:bodyPr>
            <a:normAutofit/>
          </a:bodyPr>
          <a:lstStyle/>
          <a:p>
            <a:r>
              <a:rPr lang="en-US"/>
              <a:t>Momentum vs. Angle</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3" name="Picture 2">
            <a:extLst>
              <a:ext uri="{FF2B5EF4-FFF2-40B4-BE49-F238E27FC236}">
                <a16:creationId xmlns:a16="http://schemas.microsoft.com/office/drawing/2014/main" id="{838E8F82-5FAB-218F-9066-3CB53AABA345}"/>
              </a:ext>
            </a:extLst>
          </p:cNvPr>
          <p:cNvPicPr>
            <a:picLocks noChangeAspect="1"/>
          </p:cNvPicPr>
          <p:nvPr/>
        </p:nvPicPr>
        <p:blipFill>
          <a:blip r:embed="rId3"/>
          <a:stretch>
            <a:fillRect/>
          </a:stretch>
        </p:blipFill>
        <p:spPr>
          <a:xfrm>
            <a:off x="4934856" y="430"/>
            <a:ext cx="6513287" cy="3292072"/>
          </a:xfrm>
          <a:prstGeom prst="rect">
            <a:avLst/>
          </a:prstGeom>
        </p:spPr>
      </p:pic>
      <p:pic>
        <p:nvPicPr>
          <p:cNvPr id="5" name="Picture 4" descr="A graph showing a number of particles&#10;&#10;Description automatically generated">
            <a:extLst>
              <a:ext uri="{FF2B5EF4-FFF2-40B4-BE49-F238E27FC236}">
                <a16:creationId xmlns:a16="http://schemas.microsoft.com/office/drawing/2014/main" id="{3D8F8821-6392-A885-6C25-2DE377DAB9E7}"/>
              </a:ext>
            </a:extLst>
          </p:cNvPr>
          <p:cNvPicPr>
            <a:picLocks noChangeAspect="1"/>
          </p:cNvPicPr>
          <p:nvPr/>
        </p:nvPicPr>
        <p:blipFill>
          <a:blip r:embed="rId4"/>
          <a:stretch>
            <a:fillRect/>
          </a:stretch>
        </p:blipFill>
        <p:spPr>
          <a:xfrm>
            <a:off x="4934857" y="3438502"/>
            <a:ext cx="6513286" cy="3419069"/>
          </a:xfrm>
          <a:prstGeom prst="rect">
            <a:avLst/>
          </a:prstGeom>
        </p:spPr>
      </p:pic>
    </p:spTree>
    <p:extLst>
      <p:ext uri="{BB962C8B-B14F-4D97-AF65-F5344CB8AC3E}">
        <p14:creationId xmlns:p14="http://schemas.microsoft.com/office/powerpoint/2010/main" val="3592356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2541814" cy="1343705"/>
          </a:xfrm>
        </p:spPr>
        <p:txBody>
          <a:bodyPr>
            <a:normAutofit fontScale="90000"/>
          </a:bodyPr>
          <a:lstStyle/>
          <a:p>
            <a:r>
              <a:rPr lang="en-US"/>
              <a:t>Decay position vs. Angle</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3" name="Picture 2">
            <a:extLst>
              <a:ext uri="{FF2B5EF4-FFF2-40B4-BE49-F238E27FC236}">
                <a16:creationId xmlns:a16="http://schemas.microsoft.com/office/drawing/2014/main" id="{F6E56B1C-3D66-CDC6-ADB7-CD37B3F3F09A}"/>
              </a:ext>
            </a:extLst>
          </p:cNvPr>
          <p:cNvPicPr>
            <a:picLocks noChangeAspect="1"/>
          </p:cNvPicPr>
          <p:nvPr/>
        </p:nvPicPr>
        <p:blipFill>
          <a:blip r:embed="rId3"/>
          <a:stretch>
            <a:fillRect/>
          </a:stretch>
        </p:blipFill>
        <p:spPr>
          <a:xfrm>
            <a:off x="4717142" y="429"/>
            <a:ext cx="6431644" cy="3328357"/>
          </a:xfrm>
          <a:prstGeom prst="rect">
            <a:avLst/>
          </a:prstGeom>
        </p:spPr>
      </p:pic>
      <p:pic>
        <p:nvPicPr>
          <p:cNvPr id="5" name="Picture 4">
            <a:extLst>
              <a:ext uri="{FF2B5EF4-FFF2-40B4-BE49-F238E27FC236}">
                <a16:creationId xmlns:a16="http://schemas.microsoft.com/office/drawing/2014/main" id="{017126C5-A83D-8069-E7E4-D6C18771B79B}"/>
              </a:ext>
            </a:extLst>
          </p:cNvPr>
          <p:cNvPicPr>
            <a:picLocks noChangeAspect="1"/>
          </p:cNvPicPr>
          <p:nvPr/>
        </p:nvPicPr>
        <p:blipFill>
          <a:blip r:embed="rId4"/>
          <a:stretch>
            <a:fillRect/>
          </a:stretch>
        </p:blipFill>
        <p:spPr>
          <a:xfrm>
            <a:off x="4717142" y="3338715"/>
            <a:ext cx="6440715" cy="3328356"/>
          </a:xfrm>
          <a:prstGeom prst="rect">
            <a:avLst/>
          </a:prstGeom>
        </p:spPr>
      </p:pic>
    </p:spTree>
    <p:extLst>
      <p:ext uri="{BB962C8B-B14F-4D97-AF65-F5344CB8AC3E}">
        <p14:creationId xmlns:p14="http://schemas.microsoft.com/office/powerpoint/2010/main" val="97680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General Notes on ZDC simulation</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p:txBody>
          <a:bodyPr vert="horz" lIns="91440" tIns="45720" rIns="91440" bIns="45720" rtlCol="0" anchor="t">
            <a:normAutofit/>
          </a:bodyPr>
          <a:lstStyle/>
          <a:p>
            <a:r>
              <a:rPr lang="en-US"/>
              <a:t>We spoke to the meson structure group, they don't plan to have simulations ready until September, end of Fall by latest</a:t>
            </a:r>
          </a:p>
          <a:p>
            <a:r>
              <a:rPr lang="en-US"/>
              <a:t>Still no message back from software team about event visualization . . .</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spTree>
    <p:extLst>
      <p:ext uri="{BB962C8B-B14F-4D97-AF65-F5344CB8AC3E}">
        <p14:creationId xmlns:p14="http://schemas.microsoft.com/office/powerpoint/2010/main" val="267116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3421742" cy="1343705"/>
          </a:xfrm>
        </p:spPr>
        <p:txBody>
          <a:bodyPr>
            <a:normAutofit/>
          </a:bodyPr>
          <a:lstStyle/>
          <a:p>
            <a:r>
              <a:rPr lang="en-US"/>
              <a:t>Neutron Angle</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3" name="Picture 2">
            <a:extLst>
              <a:ext uri="{FF2B5EF4-FFF2-40B4-BE49-F238E27FC236}">
                <a16:creationId xmlns:a16="http://schemas.microsoft.com/office/drawing/2014/main" id="{57BC448D-D432-1C9E-414F-C14F52A3DE8F}"/>
              </a:ext>
            </a:extLst>
          </p:cNvPr>
          <p:cNvPicPr>
            <a:picLocks noChangeAspect="1"/>
          </p:cNvPicPr>
          <p:nvPr/>
        </p:nvPicPr>
        <p:blipFill>
          <a:blip r:embed="rId3"/>
          <a:stretch>
            <a:fillRect/>
          </a:stretch>
        </p:blipFill>
        <p:spPr>
          <a:xfrm>
            <a:off x="5460998" y="429"/>
            <a:ext cx="5851073" cy="3038072"/>
          </a:xfrm>
          <a:prstGeom prst="rect">
            <a:avLst/>
          </a:prstGeom>
        </p:spPr>
      </p:pic>
      <p:pic>
        <p:nvPicPr>
          <p:cNvPr id="5" name="Picture 4">
            <a:extLst>
              <a:ext uri="{FF2B5EF4-FFF2-40B4-BE49-F238E27FC236}">
                <a16:creationId xmlns:a16="http://schemas.microsoft.com/office/drawing/2014/main" id="{E4A3CD63-4E1F-4CFF-F755-DA1109ED0129}"/>
              </a:ext>
            </a:extLst>
          </p:cNvPr>
          <p:cNvPicPr>
            <a:picLocks noChangeAspect="1"/>
          </p:cNvPicPr>
          <p:nvPr/>
        </p:nvPicPr>
        <p:blipFill>
          <a:blip r:embed="rId4"/>
          <a:stretch>
            <a:fillRect/>
          </a:stretch>
        </p:blipFill>
        <p:spPr>
          <a:xfrm>
            <a:off x="5460999" y="3429429"/>
            <a:ext cx="5851072" cy="3038071"/>
          </a:xfrm>
          <a:prstGeom prst="rect">
            <a:avLst/>
          </a:prstGeom>
        </p:spPr>
      </p:pic>
    </p:spTree>
    <p:extLst>
      <p:ext uri="{BB962C8B-B14F-4D97-AF65-F5344CB8AC3E}">
        <p14:creationId xmlns:p14="http://schemas.microsoft.com/office/powerpoint/2010/main" val="2759912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3421742" cy="1343705"/>
          </a:xfrm>
        </p:spPr>
        <p:txBody>
          <a:bodyPr>
            <a:normAutofit fontScale="90000"/>
          </a:bodyPr>
          <a:lstStyle/>
          <a:p>
            <a:r>
              <a:rPr lang="en-US"/>
              <a:t>Neutron to closest gamma</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3" name="Picture 2" descr="A graph of a graph&#10;&#10;Description automatically generated">
            <a:extLst>
              <a:ext uri="{FF2B5EF4-FFF2-40B4-BE49-F238E27FC236}">
                <a16:creationId xmlns:a16="http://schemas.microsoft.com/office/drawing/2014/main" id="{1F8DCFB6-93B7-8023-4CD9-DBA16CDEBC57}"/>
              </a:ext>
            </a:extLst>
          </p:cNvPr>
          <p:cNvPicPr>
            <a:picLocks noChangeAspect="1"/>
          </p:cNvPicPr>
          <p:nvPr/>
        </p:nvPicPr>
        <p:blipFill>
          <a:blip r:embed="rId3"/>
          <a:stretch>
            <a:fillRect/>
          </a:stretch>
        </p:blipFill>
        <p:spPr>
          <a:xfrm>
            <a:off x="4671785" y="145573"/>
            <a:ext cx="6077858" cy="3137857"/>
          </a:xfrm>
          <a:prstGeom prst="rect">
            <a:avLst/>
          </a:prstGeom>
        </p:spPr>
      </p:pic>
      <p:pic>
        <p:nvPicPr>
          <p:cNvPr id="5" name="Picture 4" descr="A graph of a number of particles&#10;&#10;Description automatically generated">
            <a:extLst>
              <a:ext uri="{FF2B5EF4-FFF2-40B4-BE49-F238E27FC236}">
                <a16:creationId xmlns:a16="http://schemas.microsoft.com/office/drawing/2014/main" id="{0BFFAF00-AC04-366A-7D05-232CEC0D4F3A}"/>
              </a:ext>
            </a:extLst>
          </p:cNvPr>
          <p:cNvPicPr>
            <a:picLocks noChangeAspect="1"/>
          </p:cNvPicPr>
          <p:nvPr/>
        </p:nvPicPr>
        <p:blipFill>
          <a:blip r:embed="rId4"/>
          <a:stretch>
            <a:fillRect/>
          </a:stretch>
        </p:blipFill>
        <p:spPr>
          <a:xfrm>
            <a:off x="4671785" y="3529215"/>
            <a:ext cx="6077858" cy="3137856"/>
          </a:xfrm>
          <a:prstGeom prst="rect">
            <a:avLst/>
          </a:prstGeom>
        </p:spPr>
      </p:pic>
    </p:spTree>
    <p:extLst>
      <p:ext uri="{BB962C8B-B14F-4D97-AF65-F5344CB8AC3E}">
        <p14:creationId xmlns:p14="http://schemas.microsoft.com/office/powerpoint/2010/main" val="328084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3884384" cy="1343705"/>
          </a:xfrm>
        </p:spPr>
        <p:txBody>
          <a:bodyPr>
            <a:normAutofit/>
          </a:bodyPr>
          <a:lstStyle/>
          <a:p>
            <a:r>
              <a:rPr lang="en-US"/>
              <a:t>Neutron hit map</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6" name="Picture 5">
            <a:extLst>
              <a:ext uri="{FF2B5EF4-FFF2-40B4-BE49-F238E27FC236}">
                <a16:creationId xmlns:a16="http://schemas.microsoft.com/office/drawing/2014/main" id="{8A0EBE5E-9195-CACE-B669-8CE3AEC271D6}"/>
              </a:ext>
            </a:extLst>
          </p:cNvPr>
          <p:cNvPicPr>
            <a:picLocks noChangeAspect="1"/>
          </p:cNvPicPr>
          <p:nvPr/>
        </p:nvPicPr>
        <p:blipFill>
          <a:blip r:embed="rId3"/>
          <a:stretch>
            <a:fillRect/>
          </a:stretch>
        </p:blipFill>
        <p:spPr>
          <a:xfrm>
            <a:off x="4281713" y="1450352"/>
            <a:ext cx="7910287" cy="4075225"/>
          </a:xfrm>
          <a:prstGeom prst="rect">
            <a:avLst/>
          </a:prstGeom>
        </p:spPr>
      </p:pic>
    </p:spTree>
    <p:extLst>
      <p:ext uri="{BB962C8B-B14F-4D97-AF65-F5344CB8AC3E}">
        <p14:creationId xmlns:p14="http://schemas.microsoft.com/office/powerpoint/2010/main" val="2978959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3884384" cy="1343705"/>
          </a:xfrm>
        </p:spPr>
        <p:txBody>
          <a:bodyPr>
            <a:normAutofit/>
          </a:bodyPr>
          <a:lstStyle/>
          <a:p>
            <a:r>
              <a:rPr lang="en-US"/>
              <a:t>2gamma hit map</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6" name="Picture 5">
            <a:extLst>
              <a:ext uri="{FF2B5EF4-FFF2-40B4-BE49-F238E27FC236}">
                <a16:creationId xmlns:a16="http://schemas.microsoft.com/office/drawing/2014/main" id="{7BB9B791-02FD-53D8-56F5-99E8ABBB196F}"/>
              </a:ext>
            </a:extLst>
          </p:cNvPr>
          <p:cNvPicPr>
            <a:picLocks noChangeAspect="1"/>
          </p:cNvPicPr>
          <p:nvPr/>
        </p:nvPicPr>
        <p:blipFill>
          <a:blip r:embed="rId3"/>
          <a:stretch>
            <a:fillRect/>
          </a:stretch>
        </p:blipFill>
        <p:spPr>
          <a:xfrm>
            <a:off x="3401785" y="1187280"/>
            <a:ext cx="8790215" cy="4492511"/>
          </a:xfrm>
          <a:prstGeom prst="rect">
            <a:avLst/>
          </a:prstGeom>
        </p:spPr>
      </p:pic>
    </p:spTree>
    <p:extLst>
      <p:ext uri="{BB962C8B-B14F-4D97-AF65-F5344CB8AC3E}">
        <p14:creationId xmlns:p14="http://schemas.microsoft.com/office/powerpoint/2010/main" val="2483414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dirty="0"/>
              <a:t>ZDC Clustering - 3D Event View</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838200" y="1825625"/>
            <a:ext cx="10515600" cy="4079195"/>
          </a:xfrm>
        </p:spPr>
        <p:txBody>
          <a:bodyPr vert="horz" lIns="91440" tIns="45720" rIns="91440" bIns="45720" rtlCol="0" anchor="t">
            <a:normAutofit/>
          </a:bodyPr>
          <a:lstStyle/>
          <a:p>
            <a:r>
              <a:rPr lang="en-US" dirty="0"/>
              <a:t>Interactive event view where we can get a 3D </a:t>
            </a:r>
            <a:r>
              <a:rPr lang="en-US" err="1"/>
              <a:t>hitmap</a:t>
            </a:r>
            <a:r>
              <a:rPr lang="en-US" dirty="0"/>
              <a:t> for any event for full ZDC and </a:t>
            </a:r>
            <a:r>
              <a:rPr lang="en-US" dirty="0" err="1"/>
              <a:t>HCal</a:t>
            </a:r>
            <a:r>
              <a:rPr lang="en-US" dirty="0"/>
              <a:t> only</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pic>
        <p:nvPicPr>
          <p:cNvPr id="10" name="Picture 9">
            <a:extLst>
              <a:ext uri="{FF2B5EF4-FFF2-40B4-BE49-F238E27FC236}">
                <a16:creationId xmlns:a16="http://schemas.microsoft.com/office/drawing/2014/main" id="{C2737360-0ACB-4E06-AF9A-A1E27CD8D2C7}"/>
              </a:ext>
            </a:extLst>
          </p:cNvPr>
          <p:cNvPicPr>
            <a:picLocks noChangeAspect="1"/>
          </p:cNvPicPr>
          <p:nvPr/>
        </p:nvPicPr>
        <p:blipFill>
          <a:blip r:embed="rId3"/>
          <a:stretch>
            <a:fillRect/>
          </a:stretch>
        </p:blipFill>
        <p:spPr>
          <a:xfrm>
            <a:off x="984783" y="2854779"/>
            <a:ext cx="3735544" cy="2699658"/>
          </a:xfrm>
          <a:prstGeom prst="rect">
            <a:avLst/>
          </a:prstGeom>
          <a:ln>
            <a:noFill/>
          </a:ln>
        </p:spPr>
      </p:pic>
      <p:pic>
        <p:nvPicPr>
          <p:cNvPr id="11" name="Picture 10" descr="A screen shot of a graph&#10;&#10;Description automatically generated">
            <a:extLst>
              <a:ext uri="{FF2B5EF4-FFF2-40B4-BE49-F238E27FC236}">
                <a16:creationId xmlns:a16="http://schemas.microsoft.com/office/drawing/2014/main" id="{41CCB8F7-820D-D442-9A75-4596C615DCD2}"/>
              </a:ext>
            </a:extLst>
          </p:cNvPr>
          <p:cNvPicPr>
            <a:picLocks noChangeAspect="1"/>
          </p:cNvPicPr>
          <p:nvPr/>
        </p:nvPicPr>
        <p:blipFill>
          <a:blip r:embed="rId4"/>
          <a:stretch>
            <a:fillRect/>
          </a:stretch>
        </p:blipFill>
        <p:spPr>
          <a:xfrm>
            <a:off x="3865789" y="4333194"/>
            <a:ext cx="2351315" cy="1851933"/>
          </a:xfrm>
          <a:prstGeom prst="rect">
            <a:avLst/>
          </a:prstGeom>
          <a:ln>
            <a:noFill/>
          </a:ln>
        </p:spPr>
      </p:pic>
      <p:pic>
        <p:nvPicPr>
          <p:cNvPr id="12" name="Picture 11" descr="A graph with blue dots&#10;&#10;Description automatically generated">
            <a:extLst>
              <a:ext uri="{FF2B5EF4-FFF2-40B4-BE49-F238E27FC236}">
                <a16:creationId xmlns:a16="http://schemas.microsoft.com/office/drawing/2014/main" id="{5F0F8ABB-1B59-BB67-2674-400F9742CEFE}"/>
              </a:ext>
            </a:extLst>
          </p:cNvPr>
          <p:cNvPicPr>
            <a:picLocks noChangeAspect="1"/>
          </p:cNvPicPr>
          <p:nvPr/>
        </p:nvPicPr>
        <p:blipFill>
          <a:blip r:embed="rId5"/>
          <a:stretch>
            <a:fillRect/>
          </a:stretch>
        </p:blipFill>
        <p:spPr>
          <a:xfrm>
            <a:off x="7165608" y="2596243"/>
            <a:ext cx="3813906" cy="3135087"/>
          </a:xfrm>
          <a:prstGeom prst="rect">
            <a:avLst/>
          </a:prstGeom>
          <a:ln>
            <a:noFill/>
          </a:ln>
        </p:spPr>
      </p:pic>
      <p:sp>
        <p:nvSpPr>
          <p:cNvPr id="13" name="TextBox 12">
            <a:extLst>
              <a:ext uri="{FF2B5EF4-FFF2-40B4-BE49-F238E27FC236}">
                <a16:creationId xmlns:a16="http://schemas.microsoft.com/office/drawing/2014/main" id="{08878637-90C8-881F-CAC9-574338C0F97C}"/>
              </a:ext>
            </a:extLst>
          </p:cNvPr>
          <p:cNvSpPr txBox="1"/>
          <p:nvPr/>
        </p:nvSpPr>
        <p:spPr>
          <a:xfrm>
            <a:off x="982330" y="5708720"/>
            <a:ext cx="2549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Full ZDC</a:t>
            </a:r>
          </a:p>
        </p:txBody>
      </p:sp>
      <p:sp>
        <p:nvSpPr>
          <p:cNvPr id="14" name="TextBox 13">
            <a:extLst>
              <a:ext uri="{FF2B5EF4-FFF2-40B4-BE49-F238E27FC236}">
                <a16:creationId xmlns:a16="http://schemas.microsoft.com/office/drawing/2014/main" id="{61A69515-B3A6-A576-340B-74C41D2F5988}"/>
              </a:ext>
            </a:extLst>
          </p:cNvPr>
          <p:cNvSpPr txBox="1"/>
          <p:nvPr/>
        </p:nvSpPr>
        <p:spPr>
          <a:xfrm>
            <a:off x="7881151" y="5722326"/>
            <a:ext cx="2549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HCal</a:t>
            </a:r>
            <a:r>
              <a:rPr lang="en-US" dirty="0"/>
              <a:t> only</a:t>
            </a:r>
          </a:p>
        </p:txBody>
      </p:sp>
    </p:spTree>
    <p:extLst>
      <p:ext uri="{BB962C8B-B14F-4D97-AF65-F5344CB8AC3E}">
        <p14:creationId xmlns:p14="http://schemas.microsoft.com/office/powerpoint/2010/main" val="211019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Clustering - Sampling Fractions</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838200" y="1825625"/>
            <a:ext cx="10515600" cy="1185409"/>
          </a:xfrm>
        </p:spPr>
        <p:txBody>
          <a:bodyPr vert="horz" lIns="91440" tIns="45720" rIns="91440" bIns="45720" rtlCol="0" anchor="t">
            <a:normAutofit fontScale="77500" lnSpcReduction="20000"/>
          </a:bodyPr>
          <a:lstStyle/>
          <a:p>
            <a:r>
              <a:rPr lang="en-US"/>
              <a:t>Calculated sampling fractions for the </a:t>
            </a:r>
            <a:r>
              <a:rPr lang="en-US" err="1"/>
              <a:t>Hcal</a:t>
            </a:r>
            <a:r>
              <a:rPr lang="en-US"/>
              <a:t> for 10k 20-220 GeV neutrons hitting just the </a:t>
            </a:r>
            <a:r>
              <a:rPr lang="en-US" err="1"/>
              <a:t>Hcal</a:t>
            </a:r>
            <a:r>
              <a:rPr lang="en-US"/>
              <a:t> and10k 5 GeV to 50 GeV single photons hitting both the </a:t>
            </a:r>
            <a:r>
              <a:rPr lang="en-US" err="1"/>
              <a:t>Ecal</a:t>
            </a:r>
            <a:r>
              <a:rPr lang="en-US"/>
              <a:t> and </a:t>
            </a:r>
            <a:r>
              <a:rPr lang="en-US" err="1"/>
              <a:t>Hcal</a:t>
            </a:r>
            <a:endParaRPr lang="en-US"/>
          </a:p>
          <a:p>
            <a:r>
              <a:rPr lang="en-US"/>
              <a:t>For photon, I summed up total energy deposited in </a:t>
            </a:r>
            <a:r>
              <a:rPr lang="en-US" err="1"/>
              <a:t>Ecal</a:t>
            </a:r>
            <a:r>
              <a:rPr lang="en-US"/>
              <a:t> and subtracted that from original photon energy</a:t>
            </a:r>
          </a:p>
          <a:p>
            <a:endParaRPr lang="en-US"/>
          </a:p>
          <a:p>
            <a:pPr marL="0" indent="0">
              <a:buNone/>
            </a:pPr>
            <a:endParaRPr lang="en-US"/>
          </a:p>
          <a:p>
            <a:endParaRPr lang="en-US"/>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pic>
        <p:nvPicPr>
          <p:cNvPr id="4" name="Picture 3" descr="A graph of a fraction&#10;&#10;Description automatically generated">
            <a:extLst>
              <a:ext uri="{FF2B5EF4-FFF2-40B4-BE49-F238E27FC236}">
                <a16:creationId xmlns:a16="http://schemas.microsoft.com/office/drawing/2014/main" id="{5204C120-1836-9625-3F1F-2E968F857978}"/>
              </a:ext>
            </a:extLst>
          </p:cNvPr>
          <p:cNvPicPr>
            <a:picLocks noChangeAspect="1"/>
          </p:cNvPicPr>
          <p:nvPr/>
        </p:nvPicPr>
        <p:blipFill>
          <a:blip r:embed="rId3"/>
          <a:stretch>
            <a:fillRect/>
          </a:stretch>
        </p:blipFill>
        <p:spPr>
          <a:xfrm>
            <a:off x="489856" y="3017486"/>
            <a:ext cx="5805716" cy="3036456"/>
          </a:xfrm>
          <a:prstGeom prst="rect">
            <a:avLst/>
          </a:prstGeom>
        </p:spPr>
      </p:pic>
      <p:pic>
        <p:nvPicPr>
          <p:cNvPr id="6" name="Picture 5" descr="A graph showing a fraction&#10;&#10;Description automatically generated">
            <a:extLst>
              <a:ext uri="{FF2B5EF4-FFF2-40B4-BE49-F238E27FC236}">
                <a16:creationId xmlns:a16="http://schemas.microsoft.com/office/drawing/2014/main" id="{598E9D15-DF40-2F6F-6A34-23933BD0474C}"/>
              </a:ext>
            </a:extLst>
          </p:cNvPr>
          <p:cNvPicPr>
            <a:picLocks noChangeAspect="1"/>
          </p:cNvPicPr>
          <p:nvPr/>
        </p:nvPicPr>
        <p:blipFill>
          <a:blip r:embed="rId4"/>
          <a:stretch>
            <a:fillRect/>
          </a:stretch>
        </p:blipFill>
        <p:spPr>
          <a:xfrm>
            <a:off x="6495142" y="3017487"/>
            <a:ext cx="5696858" cy="3027384"/>
          </a:xfrm>
          <a:prstGeom prst="rect">
            <a:avLst/>
          </a:prstGeom>
        </p:spPr>
      </p:pic>
    </p:spTree>
    <p:extLst>
      <p:ext uri="{BB962C8B-B14F-4D97-AF65-F5344CB8AC3E}">
        <p14:creationId xmlns:p14="http://schemas.microsoft.com/office/powerpoint/2010/main" val="272916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Clustering - ML Efforts Overview 1</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838200" y="1825625"/>
            <a:ext cx="10515600" cy="4079195"/>
          </a:xfrm>
        </p:spPr>
        <p:txBody>
          <a:bodyPr vert="horz" lIns="91440" tIns="45720" rIns="91440" bIns="45720" rtlCol="0" anchor="t">
            <a:normAutofit/>
          </a:bodyPr>
          <a:lstStyle/>
          <a:p>
            <a:r>
              <a:rPr lang="en-US"/>
              <a:t>CSM, ATLAS and BELLE 2 work for calorimeter clustering has been with Graph Attention Networks (GAT)</a:t>
            </a:r>
          </a:p>
          <a:p>
            <a:r>
              <a:rPr lang="en-US"/>
              <a:t>GATs work by turning each event into a graph and then treating those graphs as inputs to an attention convolution network</a:t>
            </a:r>
          </a:p>
          <a:p>
            <a:r>
              <a:rPr lang="en-US"/>
              <a:t>Graphs are composed of nodes which have two aspects: features (</a:t>
            </a:r>
            <a:r>
              <a:rPr lang="en-US" err="1"/>
              <a:t>x,y,z,E</a:t>
            </a:r>
            <a:r>
              <a:rPr lang="en-US"/>
              <a:t>) and edges which connect nodes (determined by detector geometry)</a:t>
            </a:r>
          </a:p>
          <a:p>
            <a:r>
              <a:rPr lang="en-US"/>
              <a:t>This lets us capture the geometric relation of neighboring cells, specifically between different geometries (</a:t>
            </a:r>
            <a:r>
              <a:rPr lang="en-US" err="1"/>
              <a:t>Ecal</a:t>
            </a:r>
            <a:r>
              <a:rPr lang="en-US"/>
              <a:t>, Hcal, WSi)</a:t>
            </a:r>
          </a:p>
          <a:p>
            <a:pPr marL="0" indent="0">
              <a:buNone/>
            </a:pPr>
            <a:endParaRPr lang="en-US"/>
          </a:p>
          <a:p>
            <a:endParaRPr lang="en-US"/>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spTree>
    <p:extLst>
      <p:ext uri="{BB962C8B-B14F-4D97-AF65-F5344CB8AC3E}">
        <p14:creationId xmlns:p14="http://schemas.microsoft.com/office/powerpoint/2010/main" val="2184624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Clustering - ML Efforts Overview 2</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838200" y="1825625"/>
            <a:ext cx="10515600" cy="4079195"/>
          </a:xfrm>
        </p:spPr>
        <p:txBody>
          <a:bodyPr vert="horz" lIns="91440" tIns="45720" rIns="91440" bIns="45720" rtlCol="0" anchor="t">
            <a:normAutofit/>
          </a:bodyPr>
          <a:lstStyle/>
          <a:p>
            <a:r>
              <a:rPr lang="en-US"/>
              <a:t>Attention convolution is a generalization of convolution to the graph structure (rather than the typical grid structure for pictures)</a:t>
            </a:r>
          </a:p>
          <a:p>
            <a:r>
              <a:rPr lang="en-US"/>
              <a:t>Attention mechanism works by determining attention coefficients for neighboring node's features to every node which are then used in a linear transform to make new features</a:t>
            </a:r>
          </a:p>
          <a:p>
            <a:endParaRPr lang="en-US"/>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spTree>
    <p:extLst>
      <p:ext uri="{BB962C8B-B14F-4D97-AF65-F5344CB8AC3E}">
        <p14:creationId xmlns:p14="http://schemas.microsoft.com/office/powerpoint/2010/main" val="2754768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Clustering - ML Efforts Overview 3</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pic>
        <p:nvPicPr>
          <p:cNvPr id="7" name="Picture 6">
            <a:extLst>
              <a:ext uri="{FF2B5EF4-FFF2-40B4-BE49-F238E27FC236}">
                <a16:creationId xmlns:a16="http://schemas.microsoft.com/office/drawing/2014/main" id="{6FC102C7-5818-1234-4090-5B1579D0456A}"/>
              </a:ext>
            </a:extLst>
          </p:cNvPr>
          <p:cNvPicPr>
            <a:picLocks noChangeAspect="1"/>
          </p:cNvPicPr>
          <p:nvPr/>
        </p:nvPicPr>
        <p:blipFill>
          <a:blip r:embed="rId3"/>
          <a:stretch>
            <a:fillRect/>
          </a:stretch>
        </p:blipFill>
        <p:spPr>
          <a:xfrm>
            <a:off x="2747962" y="1424441"/>
            <a:ext cx="6696075" cy="4752975"/>
          </a:xfrm>
          <a:prstGeom prst="rect">
            <a:avLst/>
          </a:prstGeom>
        </p:spPr>
      </p:pic>
      <p:sp>
        <p:nvSpPr>
          <p:cNvPr id="3" name="TextBox 2">
            <a:extLst>
              <a:ext uri="{FF2B5EF4-FFF2-40B4-BE49-F238E27FC236}">
                <a16:creationId xmlns:a16="http://schemas.microsoft.com/office/drawing/2014/main" id="{4B58A870-A55A-5388-D4EF-ECA2B7B708AC}"/>
              </a:ext>
            </a:extLst>
          </p:cNvPr>
          <p:cNvSpPr txBox="1"/>
          <p:nvPr/>
        </p:nvSpPr>
        <p:spPr>
          <a:xfrm>
            <a:off x="9698181" y="5318331"/>
            <a:ext cx="2315688"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ea typeface="+mn-lt"/>
                <a:cs typeface="+mn-lt"/>
              </a:rPr>
              <a:t>Veličković</a:t>
            </a:r>
            <a:r>
              <a:rPr lang="en-US" sz="1000">
                <a:ea typeface="+mn-lt"/>
                <a:cs typeface="+mn-lt"/>
              </a:rPr>
              <a:t>, P., </a:t>
            </a:r>
            <a:r>
              <a:rPr lang="en-US" sz="1000" err="1">
                <a:ea typeface="+mn-lt"/>
                <a:cs typeface="+mn-lt"/>
              </a:rPr>
              <a:t>Cucurull</a:t>
            </a:r>
            <a:r>
              <a:rPr lang="en-US" sz="1000">
                <a:ea typeface="+mn-lt"/>
                <a:cs typeface="+mn-lt"/>
              </a:rPr>
              <a:t>, G., Casanova, A., Romero, A., </a:t>
            </a:r>
            <a:r>
              <a:rPr lang="en-US" sz="1000" err="1">
                <a:ea typeface="+mn-lt"/>
                <a:cs typeface="+mn-lt"/>
              </a:rPr>
              <a:t>Liò</a:t>
            </a:r>
            <a:r>
              <a:rPr lang="en-US" sz="1000">
                <a:ea typeface="+mn-lt"/>
                <a:cs typeface="+mn-lt"/>
              </a:rPr>
              <a:t>, P., &amp; Bengio, Y. (2018). Graph Attention Networks. </a:t>
            </a:r>
            <a:r>
              <a:rPr lang="en-US" sz="1000" i="1" err="1">
                <a:ea typeface="+mn-lt"/>
                <a:cs typeface="+mn-lt"/>
              </a:rPr>
              <a:t>arXiv</a:t>
            </a:r>
            <a:r>
              <a:rPr lang="en-US" sz="1000" i="1">
                <a:ea typeface="+mn-lt"/>
                <a:cs typeface="+mn-lt"/>
              </a:rPr>
              <a:t> [Stat.ML]</a:t>
            </a:r>
            <a:r>
              <a:rPr lang="en-US" sz="1000">
                <a:ea typeface="+mn-lt"/>
                <a:cs typeface="+mn-lt"/>
              </a:rPr>
              <a:t>. Retrieved from http://arxiv.org/abs/1710.10903</a:t>
            </a:r>
            <a:endParaRPr lang="en-US" sz="1000"/>
          </a:p>
        </p:txBody>
      </p:sp>
    </p:spTree>
    <p:extLst>
      <p:ext uri="{BB962C8B-B14F-4D97-AF65-F5344CB8AC3E}">
        <p14:creationId xmlns:p14="http://schemas.microsoft.com/office/powerpoint/2010/main" val="129081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Clustering - ML Efforts Overview 4</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838200" y="1825625"/>
            <a:ext cx="10515600" cy="4079195"/>
          </a:xfrm>
        </p:spPr>
        <p:txBody>
          <a:bodyPr vert="horz" lIns="91440" tIns="45720" rIns="91440" bIns="45720" rtlCol="0" anchor="t">
            <a:normAutofit fontScale="92500" lnSpcReduction="20000"/>
          </a:bodyPr>
          <a:lstStyle/>
          <a:p>
            <a:r>
              <a:rPr lang="en-US"/>
              <a:t>Other experiments have focused on supervised models: MC data is prepared with known labels (which cluster the hit belongs to) and the model is evaluated by how well it predicts the label </a:t>
            </a:r>
          </a:p>
          <a:p>
            <a:r>
              <a:rPr lang="en-US"/>
              <a:t>Alternative approach is using self-supervising methods: MC data is prepared without labels and the model is evaluated by how well it can reconstruct the data by extracting latent features</a:t>
            </a:r>
          </a:p>
          <a:p>
            <a:r>
              <a:rPr lang="en-US"/>
              <a:t>This works by expanding the input features and then restricting them to see if the model can encode the latent features into a space where we can extract them</a:t>
            </a:r>
          </a:p>
          <a:p>
            <a:r>
              <a:rPr lang="en-US"/>
              <a:t>I have successfully tested the model's reconstruction ability one single events and am currently moving onto batching the events to see if it can generalize</a:t>
            </a:r>
          </a:p>
          <a:p>
            <a:r>
              <a:rPr lang="en-US"/>
              <a:t>From there, I can examine if latent features can be extracted</a:t>
            </a:r>
          </a:p>
          <a:p>
            <a:endParaRPr lang="en-US"/>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spTree>
    <p:extLst>
      <p:ext uri="{BB962C8B-B14F-4D97-AF65-F5344CB8AC3E}">
        <p14:creationId xmlns:p14="http://schemas.microsoft.com/office/powerpoint/2010/main" val="306532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Acceptance - Lambda with no angular variance</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838200" y="1825625"/>
            <a:ext cx="10515600" cy="4079195"/>
          </a:xfrm>
        </p:spPr>
        <p:txBody>
          <a:bodyPr vert="horz" lIns="91440" tIns="45720" rIns="91440" bIns="45720" rtlCol="0" anchor="t">
            <a:normAutofit fontScale="92500" lnSpcReduction="20000"/>
          </a:bodyPr>
          <a:lstStyle/>
          <a:p>
            <a:r>
              <a:rPr lang="en-US" dirty="0"/>
              <a:t>Simulated unpolarized lambda events using particle gun</a:t>
            </a:r>
          </a:p>
          <a:p>
            <a:r>
              <a:rPr lang="en-US" dirty="0"/>
              <a:t>All spawned at origin, shot directly at ZDC (25mrad) with no angular variation</a:t>
            </a:r>
          </a:p>
          <a:p>
            <a:r>
              <a:rPr lang="en-US" dirty="0"/>
              <a:t>20 GeV to 270 GeV momentum range</a:t>
            </a:r>
          </a:p>
          <a:p>
            <a:r>
              <a:rPr lang="en-US" dirty="0"/>
              <a:t>Determine if an event could be reconstructed by checking if all particles land in </a:t>
            </a:r>
            <a:r>
              <a:rPr lang="en-US" dirty="0" err="1"/>
              <a:t>Ecal</a:t>
            </a:r>
            <a:endParaRPr lang="en-US" dirty="0"/>
          </a:p>
          <a:p>
            <a:r>
              <a:rPr lang="en-US" dirty="0"/>
              <a:t>~210k total events down to ~84k events when all particles make it to the ZDC</a:t>
            </a:r>
          </a:p>
          <a:p>
            <a:r>
              <a:rPr lang="en-US" dirty="0"/>
              <a:t>These plots are the same as the ones I have presented several times, they serve as the baseline to compare to the data with angular variation (after this)</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spTree>
    <p:extLst>
      <p:ext uri="{BB962C8B-B14F-4D97-AF65-F5344CB8AC3E}">
        <p14:creationId xmlns:p14="http://schemas.microsoft.com/office/powerpoint/2010/main" val="25235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Clustering - Algorithm Clustering</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838200" y="1825625"/>
            <a:ext cx="10515600" cy="4079195"/>
          </a:xfrm>
        </p:spPr>
        <p:txBody>
          <a:bodyPr vert="horz" lIns="91440" tIns="45720" rIns="91440" bIns="45720" rtlCol="0" anchor="t">
            <a:normAutofit lnSpcReduction="10000"/>
          </a:bodyPr>
          <a:lstStyle/>
          <a:p>
            <a:r>
              <a:rPr lang="en-US" dirty="0"/>
              <a:t>Objective is to develop a modified version of the DBSCAN (Density-Based Spatial Clustering of Applications with Noise) to perform clustering</a:t>
            </a:r>
          </a:p>
          <a:p>
            <a:pPr lvl="1">
              <a:buFont typeface="Courier New" panose="020B0604020202020204" pitchFamily="34" charset="0"/>
              <a:buChar char="o"/>
            </a:pPr>
            <a:r>
              <a:rPr lang="en-US" dirty="0"/>
              <a:t>DBSCAN works by separating regions of high density from those that are sparser. Want to modify it so that it also accounts for the energy of the hits as well as the density </a:t>
            </a:r>
          </a:p>
          <a:p>
            <a:pPr lvl="1">
              <a:buFont typeface="Courier New" panose="020B0604020202020204" pitchFamily="34" charset="0"/>
              <a:buChar char="o"/>
            </a:pPr>
            <a:r>
              <a:rPr lang="en-US" dirty="0"/>
              <a:t>Two parameters: epsilon (distance between points), min points (minimum number of points needed to make a cluster) </a:t>
            </a:r>
          </a:p>
          <a:p>
            <a:r>
              <a:rPr lang="en-US" dirty="0"/>
              <a:t>Currently able to implement unmodified DBSCAN algorithm to perform clustering in the </a:t>
            </a:r>
            <a:r>
              <a:rPr lang="en-US" dirty="0" err="1"/>
              <a:t>HCal</a:t>
            </a:r>
            <a:r>
              <a:rPr lang="en-US" dirty="0"/>
              <a:t> in 3D but it needs to be tuned and modified in order to work well</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spTree>
    <p:extLst>
      <p:ext uri="{BB962C8B-B14F-4D97-AF65-F5344CB8AC3E}">
        <p14:creationId xmlns:p14="http://schemas.microsoft.com/office/powerpoint/2010/main" val="714319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Clustering - Algorithm Clustering</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sp>
        <p:nvSpPr>
          <p:cNvPr id="6" name="Content Placeholder 5">
            <a:extLst>
              <a:ext uri="{FF2B5EF4-FFF2-40B4-BE49-F238E27FC236}">
                <a16:creationId xmlns:a16="http://schemas.microsoft.com/office/drawing/2014/main" id="{775EDFDF-5D00-241A-06C6-B6161E455F2A}"/>
              </a:ext>
            </a:extLst>
          </p:cNvPr>
          <p:cNvSpPr>
            <a:spLocks noGrp="1"/>
          </p:cNvSpPr>
          <p:nvPr>
            <p:ph idx="1"/>
          </p:nvPr>
        </p:nvSpPr>
        <p:spPr/>
        <p:txBody>
          <a:bodyPr vert="horz" lIns="91440" tIns="45720" rIns="91440" bIns="45720" rtlCol="0" anchor="t">
            <a:normAutofit/>
          </a:bodyPr>
          <a:lstStyle/>
          <a:p>
            <a:r>
              <a:rPr lang="en-US" dirty="0"/>
              <a:t>Event 1: 3 Distinct clusters in the </a:t>
            </a:r>
            <a:r>
              <a:rPr lang="en-US" dirty="0" err="1"/>
              <a:t>HCal</a:t>
            </a:r>
            <a:r>
              <a:rPr lang="en-US" dirty="0"/>
              <a:t> and we can see hits from neutron and both photons in the ECal</a:t>
            </a:r>
          </a:p>
        </p:txBody>
      </p:sp>
      <p:pic>
        <p:nvPicPr>
          <p:cNvPr id="9" name="Picture 8">
            <a:extLst>
              <a:ext uri="{FF2B5EF4-FFF2-40B4-BE49-F238E27FC236}">
                <a16:creationId xmlns:a16="http://schemas.microsoft.com/office/drawing/2014/main" id="{FF597D54-C433-F840-10F1-062C0046937E}"/>
              </a:ext>
            </a:extLst>
          </p:cNvPr>
          <p:cNvPicPr>
            <a:picLocks noChangeAspect="1"/>
          </p:cNvPicPr>
          <p:nvPr/>
        </p:nvPicPr>
        <p:blipFill>
          <a:blip r:embed="rId3"/>
          <a:stretch>
            <a:fillRect/>
          </a:stretch>
        </p:blipFill>
        <p:spPr>
          <a:xfrm>
            <a:off x="6614144" y="2866292"/>
            <a:ext cx="4079826" cy="3039592"/>
          </a:xfrm>
          <a:prstGeom prst="rect">
            <a:avLst/>
          </a:prstGeom>
          <a:ln>
            <a:noFill/>
          </a:ln>
        </p:spPr>
      </p:pic>
      <p:pic>
        <p:nvPicPr>
          <p:cNvPr id="10" name="Picture 9">
            <a:extLst>
              <a:ext uri="{FF2B5EF4-FFF2-40B4-BE49-F238E27FC236}">
                <a16:creationId xmlns:a16="http://schemas.microsoft.com/office/drawing/2014/main" id="{13B17386-AE79-A5A4-39B0-D687D53E7FE7}"/>
              </a:ext>
            </a:extLst>
          </p:cNvPr>
          <p:cNvPicPr>
            <a:picLocks noChangeAspect="1"/>
          </p:cNvPicPr>
          <p:nvPr/>
        </p:nvPicPr>
        <p:blipFill>
          <a:blip r:embed="rId4"/>
          <a:stretch>
            <a:fillRect/>
          </a:stretch>
        </p:blipFill>
        <p:spPr>
          <a:xfrm>
            <a:off x="1368216" y="2866292"/>
            <a:ext cx="4725348" cy="3176773"/>
          </a:xfrm>
          <a:prstGeom prst="rect">
            <a:avLst/>
          </a:prstGeom>
          <a:ln>
            <a:noFill/>
          </a:ln>
        </p:spPr>
      </p:pic>
    </p:spTree>
    <p:extLst>
      <p:ext uri="{BB962C8B-B14F-4D97-AF65-F5344CB8AC3E}">
        <p14:creationId xmlns:p14="http://schemas.microsoft.com/office/powerpoint/2010/main" val="3111251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Clustering - Algorithm Clustering</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pic>
        <p:nvPicPr>
          <p:cNvPr id="3" name="Picture 2" descr="A grid with a grid and a grid with a grid and a grid with a grid with a grid and a grid with a grid with a grid with a grid with a grid with a grid with&#10;&#10;Description automatically generated">
            <a:extLst>
              <a:ext uri="{FF2B5EF4-FFF2-40B4-BE49-F238E27FC236}">
                <a16:creationId xmlns:a16="http://schemas.microsoft.com/office/drawing/2014/main" id="{C0E2F666-1D12-B925-C5C4-E755F3BA3FBA}"/>
              </a:ext>
            </a:extLst>
          </p:cNvPr>
          <p:cNvPicPr>
            <a:picLocks noChangeAspect="1"/>
          </p:cNvPicPr>
          <p:nvPr/>
        </p:nvPicPr>
        <p:blipFill>
          <a:blip r:embed="rId3"/>
          <a:stretch>
            <a:fillRect/>
          </a:stretch>
        </p:blipFill>
        <p:spPr>
          <a:xfrm>
            <a:off x="604941" y="1691369"/>
            <a:ext cx="4886115" cy="4189638"/>
          </a:xfrm>
          <a:prstGeom prst="rect">
            <a:avLst/>
          </a:prstGeom>
          <a:ln>
            <a:noFill/>
          </a:ln>
        </p:spPr>
      </p:pic>
      <p:pic>
        <p:nvPicPr>
          <p:cNvPr id="8" name="Picture 7" descr="A graph of energy with numbers&#10;&#10;Description automatically generated">
            <a:extLst>
              <a:ext uri="{FF2B5EF4-FFF2-40B4-BE49-F238E27FC236}">
                <a16:creationId xmlns:a16="http://schemas.microsoft.com/office/drawing/2014/main" id="{4E0244EE-702A-C8D2-7B36-930FC7960678}"/>
              </a:ext>
            </a:extLst>
          </p:cNvPr>
          <p:cNvPicPr>
            <a:picLocks noChangeAspect="1"/>
          </p:cNvPicPr>
          <p:nvPr/>
        </p:nvPicPr>
        <p:blipFill>
          <a:blip r:embed="rId4"/>
          <a:stretch>
            <a:fillRect/>
          </a:stretch>
        </p:blipFill>
        <p:spPr>
          <a:xfrm>
            <a:off x="5348103" y="2167618"/>
            <a:ext cx="747401" cy="3237140"/>
          </a:xfrm>
          <a:prstGeom prst="rect">
            <a:avLst/>
          </a:prstGeom>
          <a:ln>
            <a:noFill/>
          </a:ln>
        </p:spPr>
      </p:pic>
      <p:pic>
        <p:nvPicPr>
          <p:cNvPr id="4" name="Picture 3" descr="A graph of a cluster of red and blue dots&#10;&#10;Description automatically generated">
            <a:extLst>
              <a:ext uri="{FF2B5EF4-FFF2-40B4-BE49-F238E27FC236}">
                <a16:creationId xmlns:a16="http://schemas.microsoft.com/office/drawing/2014/main" id="{E688AA79-C680-6CC0-E1A5-7622A2173835}"/>
              </a:ext>
            </a:extLst>
          </p:cNvPr>
          <p:cNvPicPr>
            <a:picLocks noChangeAspect="1"/>
          </p:cNvPicPr>
          <p:nvPr/>
        </p:nvPicPr>
        <p:blipFill>
          <a:blip r:embed="rId5"/>
          <a:stretch>
            <a:fillRect/>
          </a:stretch>
        </p:blipFill>
        <p:spPr>
          <a:xfrm>
            <a:off x="6757608" y="1715965"/>
            <a:ext cx="4596938" cy="4114800"/>
          </a:xfrm>
          <a:prstGeom prst="rect">
            <a:avLst/>
          </a:prstGeom>
          <a:ln>
            <a:noFill/>
          </a:ln>
        </p:spPr>
      </p:pic>
    </p:spTree>
    <p:extLst>
      <p:ext uri="{BB962C8B-B14F-4D97-AF65-F5344CB8AC3E}">
        <p14:creationId xmlns:p14="http://schemas.microsoft.com/office/powerpoint/2010/main" val="3530577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Clustering - Algorithm Clustering</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sp>
        <p:nvSpPr>
          <p:cNvPr id="6" name="Content Placeholder 5">
            <a:extLst>
              <a:ext uri="{FF2B5EF4-FFF2-40B4-BE49-F238E27FC236}">
                <a16:creationId xmlns:a16="http://schemas.microsoft.com/office/drawing/2014/main" id="{775EDFDF-5D00-241A-06C6-B6161E455F2A}"/>
              </a:ext>
            </a:extLst>
          </p:cNvPr>
          <p:cNvSpPr>
            <a:spLocks noGrp="1"/>
          </p:cNvSpPr>
          <p:nvPr>
            <p:ph idx="1"/>
          </p:nvPr>
        </p:nvSpPr>
        <p:spPr/>
        <p:txBody>
          <a:bodyPr vert="horz" lIns="91440" tIns="45720" rIns="91440" bIns="45720" rtlCol="0" anchor="t">
            <a:normAutofit/>
          </a:bodyPr>
          <a:lstStyle/>
          <a:p>
            <a:r>
              <a:rPr lang="en-US" dirty="0"/>
              <a:t>Event 2: 2 Distinct clusters in the </a:t>
            </a:r>
            <a:r>
              <a:rPr lang="en-US" dirty="0" err="1"/>
              <a:t>HCal</a:t>
            </a:r>
            <a:r>
              <a:rPr lang="en-US" dirty="0"/>
              <a:t> but we cannot really distinguish neutron and both photon hits well</a:t>
            </a:r>
          </a:p>
        </p:txBody>
      </p:sp>
      <p:pic>
        <p:nvPicPr>
          <p:cNvPr id="3" name="Picture 2" descr="A graph with blue squares and black text&#10;&#10;Description automatically generated">
            <a:extLst>
              <a:ext uri="{FF2B5EF4-FFF2-40B4-BE49-F238E27FC236}">
                <a16:creationId xmlns:a16="http://schemas.microsoft.com/office/drawing/2014/main" id="{CD735DE5-D77E-1EEE-6AE1-DC82310E3BB0}"/>
              </a:ext>
            </a:extLst>
          </p:cNvPr>
          <p:cNvPicPr>
            <a:picLocks noChangeAspect="1"/>
          </p:cNvPicPr>
          <p:nvPr/>
        </p:nvPicPr>
        <p:blipFill>
          <a:blip r:embed="rId3"/>
          <a:stretch>
            <a:fillRect/>
          </a:stretch>
        </p:blipFill>
        <p:spPr>
          <a:xfrm>
            <a:off x="6408000" y="2866292"/>
            <a:ext cx="4138502" cy="3074377"/>
          </a:xfrm>
          <a:prstGeom prst="rect">
            <a:avLst/>
          </a:prstGeom>
          <a:ln>
            <a:noFill/>
          </a:ln>
        </p:spPr>
      </p:pic>
      <p:pic>
        <p:nvPicPr>
          <p:cNvPr id="7" name="Picture 6">
            <a:extLst>
              <a:ext uri="{FF2B5EF4-FFF2-40B4-BE49-F238E27FC236}">
                <a16:creationId xmlns:a16="http://schemas.microsoft.com/office/drawing/2014/main" id="{C317CE53-CA63-1129-3547-38B368F2FEA6}"/>
              </a:ext>
            </a:extLst>
          </p:cNvPr>
          <p:cNvPicPr>
            <a:picLocks noChangeAspect="1"/>
          </p:cNvPicPr>
          <p:nvPr/>
        </p:nvPicPr>
        <p:blipFill>
          <a:blip r:embed="rId4"/>
          <a:stretch>
            <a:fillRect/>
          </a:stretch>
        </p:blipFill>
        <p:spPr>
          <a:xfrm>
            <a:off x="1208146" y="2866292"/>
            <a:ext cx="4419727" cy="3206262"/>
          </a:xfrm>
          <a:prstGeom prst="rect">
            <a:avLst/>
          </a:prstGeom>
          <a:ln>
            <a:noFill/>
          </a:ln>
        </p:spPr>
      </p:pic>
    </p:spTree>
    <p:extLst>
      <p:ext uri="{BB962C8B-B14F-4D97-AF65-F5344CB8AC3E}">
        <p14:creationId xmlns:p14="http://schemas.microsoft.com/office/powerpoint/2010/main" val="3248483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Clustering - Algorithm Clustering</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pic>
        <p:nvPicPr>
          <p:cNvPr id="8" name="Picture 7" descr="A graph of energy with numbers&#10;&#10;Description automatically generated">
            <a:extLst>
              <a:ext uri="{FF2B5EF4-FFF2-40B4-BE49-F238E27FC236}">
                <a16:creationId xmlns:a16="http://schemas.microsoft.com/office/drawing/2014/main" id="{4E0244EE-702A-C8D2-7B36-930FC7960678}"/>
              </a:ext>
            </a:extLst>
          </p:cNvPr>
          <p:cNvPicPr>
            <a:picLocks noChangeAspect="1"/>
          </p:cNvPicPr>
          <p:nvPr/>
        </p:nvPicPr>
        <p:blipFill>
          <a:blip r:embed="rId3"/>
          <a:stretch>
            <a:fillRect/>
          </a:stretch>
        </p:blipFill>
        <p:spPr>
          <a:xfrm>
            <a:off x="5348103" y="2167618"/>
            <a:ext cx="747401" cy="3237140"/>
          </a:xfrm>
          <a:prstGeom prst="rect">
            <a:avLst/>
          </a:prstGeom>
          <a:ln>
            <a:noFill/>
          </a:ln>
        </p:spPr>
      </p:pic>
      <p:pic>
        <p:nvPicPr>
          <p:cNvPr id="10" name="Picture 9">
            <a:extLst>
              <a:ext uri="{FF2B5EF4-FFF2-40B4-BE49-F238E27FC236}">
                <a16:creationId xmlns:a16="http://schemas.microsoft.com/office/drawing/2014/main" id="{0B87D596-8378-6856-6759-211661687DFA}"/>
              </a:ext>
            </a:extLst>
          </p:cNvPr>
          <p:cNvPicPr>
            <a:picLocks noChangeAspect="1"/>
          </p:cNvPicPr>
          <p:nvPr/>
        </p:nvPicPr>
        <p:blipFill>
          <a:blip r:embed="rId4"/>
          <a:stretch>
            <a:fillRect/>
          </a:stretch>
        </p:blipFill>
        <p:spPr>
          <a:xfrm>
            <a:off x="6739311" y="1691368"/>
            <a:ext cx="4496415" cy="4114800"/>
          </a:xfrm>
          <a:prstGeom prst="rect">
            <a:avLst/>
          </a:prstGeom>
          <a:ln>
            <a:noFill/>
          </a:ln>
        </p:spPr>
      </p:pic>
      <p:pic>
        <p:nvPicPr>
          <p:cNvPr id="11" name="Picture 10" descr="A graph with a grid and a grid with a grid and a grid with a grid and a grid with a grid with a grid and a grid with a grid with a grid and a grid with&#10;&#10;Description automatically generated">
            <a:extLst>
              <a:ext uri="{FF2B5EF4-FFF2-40B4-BE49-F238E27FC236}">
                <a16:creationId xmlns:a16="http://schemas.microsoft.com/office/drawing/2014/main" id="{751DDC80-490B-250F-F883-41FECA074F01}"/>
              </a:ext>
            </a:extLst>
          </p:cNvPr>
          <p:cNvPicPr>
            <a:picLocks noChangeAspect="1"/>
          </p:cNvPicPr>
          <p:nvPr/>
        </p:nvPicPr>
        <p:blipFill>
          <a:blip r:embed="rId5"/>
          <a:stretch>
            <a:fillRect/>
          </a:stretch>
        </p:blipFill>
        <p:spPr>
          <a:xfrm>
            <a:off x="588882" y="1732189"/>
            <a:ext cx="4585648" cy="4114800"/>
          </a:xfrm>
          <a:prstGeom prst="rect">
            <a:avLst/>
          </a:prstGeom>
          <a:ln>
            <a:noFill/>
          </a:ln>
        </p:spPr>
      </p:pic>
    </p:spTree>
    <p:extLst>
      <p:ext uri="{BB962C8B-B14F-4D97-AF65-F5344CB8AC3E}">
        <p14:creationId xmlns:p14="http://schemas.microsoft.com/office/powerpoint/2010/main" val="3438871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ZDC Clustering - Algorithm Clustering</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838200" y="1825625"/>
            <a:ext cx="10515600" cy="4079195"/>
          </a:xfrm>
        </p:spPr>
        <p:txBody>
          <a:bodyPr vert="horz" lIns="91440" tIns="45720" rIns="91440" bIns="45720" rtlCol="0" anchor="t">
            <a:normAutofit lnSpcReduction="10000"/>
          </a:bodyPr>
          <a:lstStyle/>
          <a:p>
            <a:pPr marL="0" indent="0">
              <a:buNone/>
            </a:pPr>
            <a:r>
              <a:rPr lang="en-US" dirty="0"/>
              <a:t>Next Steps: </a:t>
            </a:r>
          </a:p>
          <a:p>
            <a:r>
              <a:rPr lang="en-US" dirty="0"/>
              <a:t>Tune the parameters</a:t>
            </a:r>
          </a:p>
          <a:p>
            <a:r>
              <a:rPr lang="en-US" dirty="0"/>
              <a:t>Modify algorithm so that it also accounts for the energy of the hits</a:t>
            </a:r>
          </a:p>
          <a:p>
            <a:pPr lvl="1">
              <a:buFont typeface="Courier New" panose="020B0604020202020204" pitchFamily="34" charset="0"/>
              <a:buChar char="o"/>
            </a:pPr>
            <a:r>
              <a:rPr lang="en-US" sz="2800" dirty="0"/>
              <a:t>Need to be careful here as the energy deposited by the neutron is different than the photons in both the ECal and </a:t>
            </a:r>
            <a:r>
              <a:rPr lang="en-US" sz="2800" dirty="0" err="1"/>
              <a:t>HCal</a:t>
            </a:r>
            <a:r>
              <a:rPr lang="en-US" sz="2800" dirty="0"/>
              <a:t> </a:t>
            </a:r>
          </a:p>
          <a:p>
            <a:r>
              <a:rPr lang="en-US" dirty="0"/>
              <a:t>Implement the algorithm for the full ZDC (currently implemented only for the </a:t>
            </a:r>
            <a:r>
              <a:rPr lang="en-US" dirty="0" err="1"/>
              <a:t>HCal</a:t>
            </a:r>
            <a:r>
              <a:rPr lang="en-US" dirty="0"/>
              <a:t>)</a:t>
            </a:r>
          </a:p>
          <a:p>
            <a:r>
              <a:rPr lang="en-US" dirty="0"/>
              <a:t>Potentially use ECal hits as "seeds" to better determine the number of clusters and guess core points</a:t>
            </a:r>
          </a:p>
          <a:p>
            <a:endParaRPr lang="en-US"/>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spTree>
    <p:extLst>
      <p:ext uri="{BB962C8B-B14F-4D97-AF65-F5344CB8AC3E}">
        <p14:creationId xmlns:p14="http://schemas.microsoft.com/office/powerpoint/2010/main" val="2425110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TPC Efforts</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838200" y="1825625"/>
            <a:ext cx="10515600" cy="4079195"/>
          </a:xfrm>
        </p:spPr>
        <p:txBody>
          <a:bodyPr vert="horz" lIns="91440" tIns="45720" rIns="91440" bIns="45720" rtlCol="0" anchor="t">
            <a:normAutofit fontScale="92500" lnSpcReduction="20000"/>
          </a:bodyPr>
          <a:lstStyle/>
          <a:p>
            <a:r>
              <a:rPr lang="en-US"/>
              <a:t>Debugging continues:</a:t>
            </a:r>
          </a:p>
          <a:p>
            <a:r>
              <a:rPr lang="en-US"/>
              <a:t>We removed the euxenite stone, and tested </a:t>
            </a:r>
            <a:r>
              <a:rPr lang="en-US" err="1"/>
              <a:t>cosmics</a:t>
            </a:r>
            <a:r>
              <a:rPr lang="en-US"/>
              <a:t> for an evening</a:t>
            </a:r>
          </a:p>
          <a:p>
            <a:r>
              <a:rPr lang="en-US"/>
              <a:t>We observed less hits</a:t>
            </a:r>
          </a:p>
          <a:p>
            <a:r>
              <a:rPr lang="en-US"/>
              <a:t>We found a problem with the voltage divider and resoldered wires</a:t>
            </a:r>
          </a:p>
          <a:p>
            <a:r>
              <a:rPr lang="en-US"/>
              <a:t>Then we placed iron-55 into the TPC and took data at several GEM voltages</a:t>
            </a:r>
          </a:p>
          <a:p>
            <a:r>
              <a:rPr lang="en-US"/>
              <a:t>We collected some good data before sparking destroyed the GEM</a:t>
            </a:r>
          </a:p>
          <a:p>
            <a:r>
              <a:rPr lang="en-US"/>
              <a:t>GEM condition is unstable, it constantly sparks and can't hold high voltages anymore</a:t>
            </a:r>
          </a:p>
          <a:p>
            <a:r>
              <a:rPr lang="en-US"/>
              <a:t>New GEM is currently drying</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spTree>
    <p:extLst>
      <p:ext uri="{BB962C8B-B14F-4D97-AF65-F5344CB8AC3E}">
        <p14:creationId xmlns:p14="http://schemas.microsoft.com/office/powerpoint/2010/main" val="69836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TPC Efforts</a:t>
            </a:r>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pic>
        <p:nvPicPr>
          <p:cNvPr id="7" name="Content Placeholder 6" descr="A close up of a piece of paper&#10;&#10;Description automatically generated">
            <a:extLst>
              <a:ext uri="{FF2B5EF4-FFF2-40B4-BE49-F238E27FC236}">
                <a16:creationId xmlns:a16="http://schemas.microsoft.com/office/drawing/2014/main" id="{D2963598-FED9-EFAE-41C9-273ECD3AD04E}"/>
              </a:ext>
            </a:extLst>
          </p:cNvPr>
          <p:cNvPicPr>
            <a:picLocks noGrp="1" noChangeAspect="1"/>
          </p:cNvPicPr>
          <p:nvPr>
            <p:ph idx="1"/>
          </p:nvPr>
        </p:nvPicPr>
        <p:blipFill rotWithShape="1">
          <a:blip r:embed="rId3"/>
          <a:srcRect t="-251" r="22064"/>
          <a:stretch/>
        </p:blipFill>
        <p:spPr>
          <a:xfrm rot="5400000">
            <a:off x="1452549" y="1599388"/>
            <a:ext cx="4154993" cy="4044895"/>
          </a:xfrm>
        </p:spPr>
      </p:pic>
      <p:sp>
        <p:nvSpPr>
          <p:cNvPr id="9" name="TextBox 8">
            <a:extLst>
              <a:ext uri="{FF2B5EF4-FFF2-40B4-BE49-F238E27FC236}">
                <a16:creationId xmlns:a16="http://schemas.microsoft.com/office/drawing/2014/main" id="{587EBB43-33A8-CB70-89D3-CC25533A5DC8}"/>
              </a:ext>
            </a:extLst>
          </p:cNvPr>
          <p:cNvSpPr txBox="1"/>
          <p:nvPr/>
        </p:nvSpPr>
        <p:spPr>
          <a:xfrm>
            <a:off x="6249939" y="3248121"/>
            <a:ext cx="44180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Damaged GEM foil </a:t>
            </a:r>
          </a:p>
        </p:txBody>
      </p:sp>
    </p:spTree>
    <p:extLst>
      <p:ext uri="{BB962C8B-B14F-4D97-AF65-F5344CB8AC3E}">
        <p14:creationId xmlns:p14="http://schemas.microsoft.com/office/powerpoint/2010/main" val="869055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TPC Iron 55 Plots</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160867" y="1402292"/>
            <a:ext cx="4746171" cy="4635576"/>
          </a:xfrm>
        </p:spPr>
        <p:txBody>
          <a:bodyPr vert="horz" lIns="91440" tIns="45720" rIns="91440" bIns="45720" rtlCol="0" anchor="t">
            <a:normAutofit fontScale="92500" lnSpcReduction="20000"/>
          </a:bodyPr>
          <a:lstStyle/>
          <a:p>
            <a:r>
              <a:rPr lang="en-US"/>
              <a:t>Plots for spectrum: x-axis is channel and y-axis is counts</a:t>
            </a:r>
          </a:p>
          <a:p>
            <a:r>
              <a:rPr lang="en-US"/>
              <a:t>Top plot is for GEM voltage 1250V and field voltage -900V, bottom plot is for GEM voltage 1230V and field voltage –900</a:t>
            </a:r>
          </a:p>
          <a:p>
            <a:r>
              <a:rPr lang="en-US"/>
              <a:t>Top peak is located at channel 138 -&gt; 84.2mV</a:t>
            </a:r>
          </a:p>
          <a:p>
            <a:r>
              <a:rPr lang="en-US"/>
              <a:t>Bottom peak is located at channel 105 -&gt; 64.1mV</a:t>
            </a:r>
          </a:p>
          <a:p>
            <a:r>
              <a:rPr lang="en-US"/>
              <a:t>Unfortunately, the GEM died before we could collect more data</a:t>
            </a:r>
          </a:p>
          <a:p>
            <a:endParaRPr lang="en-US"/>
          </a:p>
          <a:p>
            <a:endParaRPr lang="en-US"/>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pic>
        <p:nvPicPr>
          <p:cNvPr id="4" name="Picture 3" descr="A graph with purple lines&#10;&#10;Description automatically generated">
            <a:extLst>
              <a:ext uri="{FF2B5EF4-FFF2-40B4-BE49-F238E27FC236}">
                <a16:creationId xmlns:a16="http://schemas.microsoft.com/office/drawing/2014/main" id="{B5B07B96-2333-B33A-986F-6F3F55DC58D7}"/>
              </a:ext>
            </a:extLst>
          </p:cNvPr>
          <p:cNvPicPr>
            <a:picLocks noChangeAspect="1"/>
          </p:cNvPicPr>
          <p:nvPr/>
        </p:nvPicPr>
        <p:blipFill>
          <a:blip r:embed="rId3"/>
          <a:stretch>
            <a:fillRect/>
          </a:stretch>
        </p:blipFill>
        <p:spPr>
          <a:xfrm>
            <a:off x="5042345" y="1246480"/>
            <a:ext cx="7012642" cy="2175623"/>
          </a:xfrm>
          <a:prstGeom prst="rect">
            <a:avLst/>
          </a:prstGeom>
        </p:spPr>
      </p:pic>
      <p:pic>
        <p:nvPicPr>
          <p:cNvPr id="6" name="Picture 5" descr="A screen shot of a graph&#10;&#10;Description automatically generated">
            <a:extLst>
              <a:ext uri="{FF2B5EF4-FFF2-40B4-BE49-F238E27FC236}">
                <a16:creationId xmlns:a16="http://schemas.microsoft.com/office/drawing/2014/main" id="{24CE97D6-4929-315B-0171-C812D955C76F}"/>
              </a:ext>
            </a:extLst>
          </p:cNvPr>
          <p:cNvPicPr>
            <a:picLocks noChangeAspect="1"/>
          </p:cNvPicPr>
          <p:nvPr/>
        </p:nvPicPr>
        <p:blipFill>
          <a:blip r:embed="rId4"/>
          <a:stretch>
            <a:fillRect/>
          </a:stretch>
        </p:blipFill>
        <p:spPr>
          <a:xfrm>
            <a:off x="5151966" y="3856020"/>
            <a:ext cx="6904392" cy="2171727"/>
          </a:xfrm>
          <a:prstGeom prst="rect">
            <a:avLst/>
          </a:prstGeom>
        </p:spPr>
      </p:pic>
    </p:spTree>
    <p:extLst>
      <p:ext uri="{BB962C8B-B14F-4D97-AF65-F5344CB8AC3E}">
        <p14:creationId xmlns:p14="http://schemas.microsoft.com/office/powerpoint/2010/main" val="921006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AEC3-FF0D-B380-8741-523745A2C6F9}"/>
              </a:ext>
            </a:extLst>
          </p:cNvPr>
          <p:cNvSpPr>
            <a:spLocks noGrp="1"/>
          </p:cNvSpPr>
          <p:nvPr>
            <p:ph type="title"/>
          </p:nvPr>
        </p:nvSpPr>
        <p:spPr/>
        <p:txBody>
          <a:bodyPr/>
          <a:lstStyle/>
          <a:p>
            <a:r>
              <a:rPr lang="en-US"/>
              <a:t>TPC Iron 55 Plots 2</a:t>
            </a:r>
          </a:p>
        </p:txBody>
      </p:sp>
      <p:sp>
        <p:nvSpPr>
          <p:cNvPr id="3" name="Content Placeholder 2">
            <a:extLst>
              <a:ext uri="{FF2B5EF4-FFF2-40B4-BE49-F238E27FC236}">
                <a16:creationId xmlns:a16="http://schemas.microsoft.com/office/drawing/2014/main" id="{EEE149B3-D26A-C41A-5DF8-A57FCC1207EA}"/>
              </a:ext>
            </a:extLst>
          </p:cNvPr>
          <p:cNvSpPr>
            <a:spLocks noGrp="1"/>
          </p:cNvSpPr>
          <p:nvPr>
            <p:ph idx="1"/>
          </p:nvPr>
        </p:nvSpPr>
        <p:spPr>
          <a:xfrm>
            <a:off x="148772" y="1825625"/>
            <a:ext cx="4746171" cy="4067100"/>
          </a:xfrm>
        </p:spPr>
        <p:txBody>
          <a:bodyPr vert="horz" lIns="91440" tIns="45720" rIns="91440" bIns="45720" rtlCol="0" anchor="t">
            <a:normAutofit/>
          </a:bodyPr>
          <a:lstStyle/>
          <a:p>
            <a:r>
              <a:rPr lang="en-US" dirty="0"/>
              <a:t>With the previous data, we may calculate the gain of the GEM</a:t>
            </a:r>
          </a:p>
          <a:p>
            <a:r>
              <a:rPr lang="en-US" dirty="0"/>
              <a:t>Calculated using the known </a:t>
            </a:r>
            <a:r>
              <a:rPr lang="en-US"/>
              <a:t>energy of the larger peak</a:t>
            </a:r>
          </a:p>
          <a:p>
            <a:endParaRPr lang="en-US"/>
          </a:p>
        </p:txBody>
      </p:sp>
      <p:pic>
        <p:nvPicPr>
          <p:cNvPr id="5" name="Picture 4" descr="A blue and white logo&#10;&#10;Description automatically generated">
            <a:extLst>
              <a:ext uri="{FF2B5EF4-FFF2-40B4-BE49-F238E27FC236}">
                <a16:creationId xmlns:a16="http://schemas.microsoft.com/office/drawing/2014/main" id="{DF791644-CBF1-74FF-ADCC-C998429F9161}"/>
              </a:ext>
            </a:extLst>
          </p:cNvPr>
          <p:cNvPicPr>
            <a:picLocks noChangeAspect="1"/>
          </p:cNvPicPr>
          <p:nvPr/>
        </p:nvPicPr>
        <p:blipFill>
          <a:blip r:embed="rId2"/>
          <a:stretch>
            <a:fillRect/>
          </a:stretch>
        </p:blipFill>
        <p:spPr>
          <a:xfrm>
            <a:off x="158296" y="6181498"/>
            <a:ext cx="1352550" cy="409575"/>
          </a:xfrm>
          <a:prstGeom prst="rect">
            <a:avLst/>
          </a:prstGeom>
        </p:spPr>
      </p:pic>
      <p:pic>
        <p:nvPicPr>
          <p:cNvPr id="6" name="Picture 5">
            <a:extLst>
              <a:ext uri="{FF2B5EF4-FFF2-40B4-BE49-F238E27FC236}">
                <a16:creationId xmlns:a16="http://schemas.microsoft.com/office/drawing/2014/main" id="{C4E1DFAC-4B3D-3AF0-F109-4A6CDF9BF237}"/>
              </a:ext>
            </a:extLst>
          </p:cNvPr>
          <p:cNvPicPr>
            <a:picLocks noChangeAspect="1"/>
          </p:cNvPicPr>
          <p:nvPr/>
        </p:nvPicPr>
        <p:blipFill>
          <a:blip r:embed="rId3"/>
          <a:stretch>
            <a:fillRect/>
          </a:stretch>
        </p:blipFill>
        <p:spPr>
          <a:xfrm>
            <a:off x="4759266" y="1514927"/>
            <a:ext cx="7290822" cy="4073073"/>
          </a:xfrm>
          <a:prstGeom prst="rect">
            <a:avLst/>
          </a:prstGeom>
        </p:spPr>
      </p:pic>
    </p:spTree>
    <p:extLst>
      <p:ext uri="{BB962C8B-B14F-4D97-AF65-F5344CB8AC3E}">
        <p14:creationId xmlns:p14="http://schemas.microsoft.com/office/powerpoint/2010/main" val="264092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2977243" cy="1343705"/>
          </a:xfrm>
        </p:spPr>
        <p:txBody>
          <a:bodyPr/>
          <a:lstStyle/>
          <a:p>
            <a:r>
              <a:rPr lang="en-US"/>
              <a:t>Momentum Distribution</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3" name="Picture 2" descr="A graph of a distribution of momentum&#10;&#10;Description automatically generated">
            <a:extLst>
              <a:ext uri="{FF2B5EF4-FFF2-40B4-BE49-F238E27FC236}">
                <a16:creationId xmlns:a16="http://schemas.microsoft.com/office/drawing/2014/main" id="{C4A3A87F-66B4-A29F-1A6B-7EEA16167029}"/>
              </a:ext>
            </a:extLst>
          </p:cNvPr>
          <p:cNvPicPr>
            <a:picLocks noChangeAspect="1"/>
          </p:cNvPicPr>
          <p:nvPr/>
        </p:nvPicPr>
        <p:blipFill>
          <a:blip r:embed="rId3"/>
          <a:stretch>
            <a:fillRect/>
          </a:stretch>
        </p:blipFill>
        <p:spPr>
          <a:xfrm>
            <a:off x="5007428" y="70648"/>
            <a:ext cx="6350001" cy="3287706"/>
          </a:xfrm>
          <a:prstGeom prst="rect">
            <a:avLst/>
          </a:prstGeom>
        </p:spPr>
      </p:pic>
      <p:pic>
        <p:nvPicPr>
          <p:cNvPr id="5" name="Picture 4" descr="A graph with numbers and lines&#10;&#10;Description automatically generated">
            <a:extLst>
              <a:ext uri="{FF2B5EF4-FFF2-40B4-BE49-F238E27FC236}">
                <a16:creationId xmlns:a16="http://schemas.microsoft.com/office/drawing/2014/main" id="{344AF0D1-C3A3-F666-EDFC-724EE2C04A3C}"/>
              </a:ext>
            </a:extLst>
          </p:cNvPr>
          <p:cNvPicPr>
            <a:picLocks noChangeAspect="1"/>
          </p:cNvPicPr>
          <p:nvPr/>
        </p:nvPicPr>
        <p:blipFill>
          <a:blip r:embed="rId4"/>
          <a:stretch>
            <a:fillRect/>
          </a:stretch>
        </p:blipFill>
        <p:spPr>
          <a:xfrm>
            <a:off x="5098142" y="3391756"/>
            <a:ext cx="6350001" cy="3285772"/>
          </a:xfrm>
          <a:prstGeom prst="rect">
            <a:avLst/>
          </a:prstGeom>
        </p:spPr>
      </p:pic>
    </p:spTree>
    <p:extLst>
      <p:ext uri="{BB962C8B-B14F-4D97-AF65-F5344CB8AC3E}">
        <p14:creationId xmlns:p14="http://schemas.microsoft.com/office/powerpoint/2010/main" val="31447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2977243" cy="1343705"/>
          </a:xfrm>
        </p:spPr>
        <p:txBody>
          <a:bodyPr>
            <a:normAutofit fontScale="90000"/>
          </a:bodyPr>
          <a:lstStyle/>
          <a:p>
            <a:r>
              <a:rPr lang="en-US"/>
              <a:t>Decay Position</a:t>
            </a:r>
            <a:br>
              <a:rPr lang="en-US"/>
            </a:br>
            <a:r>
              <a:rPr lang="en-US"/>
              <a:t>Distribution</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3" name="Picture 2" descr="A graph of a distribution of a decay length&#10;&#10;Description automatically generated">
            <a:extLst>
              <a:ext uri="{FF2B5EF4-FFF2-40B4-BE49-F238E27FC236}">
                <a16:creationId xmlns:a16="http://schemas.microsoft.com/office/drawing/2014/main" id="{EAF80F61-B116-D2F1-E33C-72F0584CA989}"/>
              </a:ext>
            </a:extLst>
          </p:cNvPr>
          <p:cNvPicPr>
            <a:picLocks noChangeAspect="1"/>
          </p:cNvPicPr>
          <p:nvPr/>
        </p:nvPicPr>
        <p:blipFill>
          <a:blip r:embed="rId3"/>
          <a:stretch>
            <a:fillRect/>
          </a:stretch>
        </p:blipFill>
        <p:spPr>
          <a:xfrm>
            <a:off x="4635499" y="-1380"/>
            <a:ext cx="6522359" cy="3422688"/>
          </a:xfrm>
          <a:prstGeom prst="rect">
            <a:avLst/>
          </a:prstGeom>
        </p:spPr>
      </p:pic>
      <p:pic>
        <p:nvPicPr>
          <p:cNvPr id="5" name="Picture 4" descr="A graph showing a number of particles&#10;&#10;Description automatically generated">
            <a:extLst>
              <a:ext uri="{FF2B5EF4-FFF2-40B4-BE49-F238E27FC236}">
                <a16:creationId xmlns:a16="http://schemas.microsoft.com/office/drawing/2014/main" id="{311C46B6-2D76-5CBE-2520-D9BB4442C897}"/>
              </a:ext>
            </a:extLst>
          </p:cNvPr>
          <p:cNvPicPr>
            <a:picLocks noChangeAspect="1"/>
          </p:cNvPicPr>
          <p:nvPr/>
        </p:nvPicPr>
        <p:blipFill>
          <a:blip r:embed="rId4"/>
          <a:stretch>
            <a:fillRect/>
          </a:stretch>
        </p:blipFill>
        <p:spPr>
          <a:xfrm>
            <a:off x="4635499" y="3427619"/>
            <a:ext cx="6522358" cy="3422688"/>
          </a:xfrm>
          <a:prstGeom prst="rect">
            <a:avLst/>
          </a:prstGeom>
        </p:spPr>
      </p:pic>
    </p:spTree>
    <p:extLst>
      <p:ext uri="{BB962C8B-B14F-4D97-AF65-F5344CB8AC3E}">
        <p14:creationId xmlns:p14="http://schemas.microsoft.com/office/powerpoint/2010/main" val="146842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3331028" cy="1343705"/>
          </a:xfrm>
        </p:spPr>
        <p:txBody>
          <a:bodyPr>
            <a:normAutofit fontScale="90000"/>
          </a:bodyPr>
          <a:lstStyle/>
          <a:p>
            <a:r>
              <a:rPr lang="en-US"/>
              <a:t>Momentum vs. Decay position</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6" name="Picture 5" descr="A blue and white gradient&#10;&#10;Description automatically generated">
            <a:extLst>
              <a:ext uri="{FF2B5EF4-FFF2-40B4-BE49-F238E27FC236}">
                <a16:creationId xmlns:a16="http://schemas.microsoft.com/office/drawing/2014/main" id="{ECE08062-1EB1-B976-6089-E30BD689FB52}"/>
              </a:ext>
            </a:extLst>
          </p:cNvPr>
          <p:cNvPicPr>
            <a:picLocks noChangeAspect="1"/>
          </p:cNvPicPr>
          <p:nvPr/>
        </p:nvPicPr>
        <p:blipFill>
          <a:blip r:embed="rId3"/>
          <a:stretch>
            <a:fillRect/>
          </a:stretch>
        </p:blipFill>
        <p:spPr>
          <a:xfrm>
            <a:off x="5089071" y="71495"/>
            <a:ext cx="6440715" cy="3286011"/>
          </a:xfrm>
          <a:prstGeom prst="rect">
            <a:avLst/>
          </a:prstGeom>
        </p:spPr>
      </p:pic>
      <p:pic>
        <p:nvPicPr>
          <p:cNvPr id="7" name="Picture 6" descr="A blue and yellow gradient&#10;&#10;Description automatically generated">
            <a:extLst>
              <a:ext uri="{FF2B5EF4-FFF2-40B4-BE49-F238E27FC236}">
                <a16:creationId xmlns:a16="http://schemas.microsoft.com/office/drawing/2014/main" id="{468AFA69-862E-972F-6EAE-611D9C160616}"/>
              </a:ext>
            </a:extLst>
          </p:cNvPr>
          <p:cNvPicPr>
            <a:picLocks noChangeAspect="1"/>
          </p:cNvPicPr>
          <p:nvPr/>
        </p:nvPicPr>
        <p:blipFill>
          <a:blip r:embed="rId4"/>
          <a:stretch>
            <a:fillRect/>
          </a:stretch>
        </p:blipFill>
        <p:spPr>
          <a:xfrm>
            <a:off x="5089070" y="3491422"/>
            <a:ext cx="6522359" cy="3358583"/>
          </a:xfrm>
          <a:prstGeom prst="rect">
            <a:avLst/>
          </a:prstGeom>
        </p:spPr>
      </p:pic>
    </p:spTree>
    <p:extLst>
      <p:ext uri="{BB962C8B-B14F-4D97-AF65-F5344CB8AC3E}">
        <p14:creationId xmlns:p14="http://schemas.microsoft.com/office/powerpoint/2010/main" val="57507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157843" y="274411"/>
            <a:ext cx="3421742" cy="1343705"/>
          </a:xfrm>
        </p:spPr>
        <p:txBody>
          <a:bodyPr>
            <a:normAutofit/>
          </a:bodyPr>
          <a:lstStyle/>
          <a:p>
            <a:r>
              <a:rPr lang="en-US"/>
              <a:t>Efficiency Plot</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sp>
        <p:nvSpPr>
          <p:cNvPr id="7" name="Content Placeholder 2">
            <a:extLst>
              <a:ext uri="{FF2B5EF4-FFF2-40B4-BE49-F238E27FC236}">
                <a16:creationId xmlns:a16="http://schemas.microsoft.com/office/drawing/2014/main" id="{866EDD89-5C08-A23B-4EA6-CC0BC69E9C62}"/>
              </a:ext>
            </a:extLst>
          </p:cNvPr>
          <p:cNvSpPr txBox="1">
            <a:spLocks/>
          </p:cNvSpPr>
          <p:nvPr/>
        </p:nvSpPr>
        <p:spPr>
          <a:xfrm>
            <a:off x="566057" y="2025196"/>
            <a:ext cx="2605315" cy="295433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Made by dividing the previous two plots</a:t>
            </a:r>
          </a:p>
          <a:p>
            <a:r>
              <a:rPr lang="en-US"/>
              <a:t>True efficiency will have to be determined by clustering</a:t>
            </a:r>
          </a:p>
        </p:txBody>
      </p:sp>
      <p:pic>
        <p:nvPicPr>
          <p:cNvPr id="8" name="Picture 7" descr="A screen shot of a chart&#10;&#10;Description automatically generated">
            <a:extLst>
              <a:ext uri="{FF2B5EF4-FFF2-40B4-BE49-F238E27FC236}">
                <a16:creationId xmlns:a16="http://schemas.microsoft.com/office/drawing/2014/main" id="{92BA3D4C-461A-4A9B-E0E4-87A7EC57BD8B}"/>
              </a:ext>
            </a:extLst>
          </p:cNvPr>
          <p:cNvPicPr>
            <a:picLocks noChangeAspect="1"/>
          </p:cNvPicPr>
          <p:nvPr/>
        </p:nvPicPr>
        <p:blipFill>
          <a:blip r:embed="rId3"/>
          <a:stretch>
            <a:fillRect/>
          </a:stretch>
        </p:blipFill>
        <p:spPr>
          <a:xfrm>
            <a:off x="3583214" y="1341494"/>
            <a:ext cx="8463643" cy="4320154"/>
          </a:xfrm>
          <a:prstGeom prst="rect">
            <a:avLst/>
          </a:prstGeom>
        </p:spPr>
      </p:pic>
    </p:spTree>
    <p:extLst>
      <p:ext uri="{BB962C8B-B14F-4D97-AF65-F5344CB8AC3E}">
        <p14:creationId xmlns:p14="http://schemas.microsoft.com/office/powerpoint/2010/main" val="352654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3421742" cy="1343705"/>
          </a:xfrm>
        </p:spPr>
        <p:txBody>
          <a:bodyPr>
            <a:normAutofit/>
          </a:bodyPr>
          <a:lstStyle/>
          <a:p>
            <a:r>
              <a:rPr lang="en-US"/>
              <a:t>Neutron Angle</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3" name="Picture 2" descr="A graph of a function&#10;&#10;Description automatically generated">
            <a:extLst>
              <a:ext uri="{FF2B5EF4-FFF2-40B4-BE49-F238E27FC236}">
                <a16:creationId xmlns:a16="http://schemas.microsoft.com/office/drawing/2014/main" id="{EBB17624-A06A-6362-1C58-F1A9B7680407}"/>
              </a:ext>
            </a:extLst>
          </p:cNvPr>
          <p:cNvPicPr>
            <a:picLocks noChangeAspect="1"/>
          </p:cNvPicPr>
          <p:nvPr/>
        </p:nvPicPr>
        <p:blipFill>
          <a:blip r:embed="rId3"/>
          <a:stretch>
            <a:fillRect/>
          </a:stretch>
        </p:blipFill>
        <p:spPr>
          <a:xfrm>
            <a:off x="5470071" y="-1380"/>
            <a:ext cx="6195786" cy="3159616"/>
          </a:xfrm>
          <a:prstGeom prst="rect">
            <a:avLst/>
          </a:prstGeom>
        </p:spPr>
      </p:pic>
      <p:pic>
        <p:nvPicPr>
          <p:cNvPr id="5" name="Picture 4">
            <a:extLst>
              <a:ext uri="{FF2B5EF4-FFF2-40B4-BE49-F238E27FC236}">
                <a16:creationId xmlns:a16="http://schemas.microsoft.com/office/drawing/2014/main" id="{5B105563-69AD-BE42-AE53-154F638A89AA}"/>
              </a:ext>
            </a:extLst>
          </p:cNvPr>
          <p:cNvPicPr>
            <a:picLocks noChangeAspect="1"/>
          </p:cNvPicPr>
          <p:nvPr/>
        </p:nvPicPr>
        <p:blipFill>
          <a:blip r:embed="rId4"/>
          <a:stretch>
            <a:fillRect/>
          </a:stretch>
        </p:blipFill>
        <p:spPr>
          <a:xfrm>
            <a:off x="5470071" y="3400406"/>
            <a:ext cx="6195787" cy="3168688"/>
          </a:xfrm>
          <a:prstGeom prst="rect">
            <a:avLst/>
          </a:prstGeom>
        </p:spPr>
      </p:pic>
    </p:spTree>
    <p:extLst>
      <p:ext uri="{BB962C8B-B14F-4D97-AF65-F5344CB8AC3E}">
        <p14:creationId xmlns:p14="http://schemas.microsoft.com/office/powerpoint/2010/main" val="407625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849E-6FFE-BA10-A08B-2BE1CF705E8F}"/>
              </a:ext>
            </a:extLst>
          </p:cNvPr>
          <p:cNvSpPr>
            <a:spLocks noGrp="1"/>
          </p:cNvSpPr>
          <p:nvPr>
            <p:ph type="title"/>
          </p:nvPr>
        </p:nvSpPr>
        <p:spPr>
          <a:xfrm>
            <a:off x="393700" y="2759982"/>
            <a:ext cx="3421742" cy="1343705"/>
          </a:xfrm>
        </p:spPr>
        <p:txBody>
          <a:bodyPr>
            <a:normAutofit fontScale="90000"/>
          </a:bodyPr>
          <a:lstStyle/>
          <a:p>
            <a:r>
              <a:rPr lang="en-US"/>
              <a:t>Neutron to closest gamma</a:t>
            </a:r>
          </a:p>
        </p:txBody>
      </p:sp>
      <p:pic>
        <p:nvPicPr>
          <p:cNvPr id="4" name="Content Placeholder 3" descr="A blue and white logo&#10;&#10;Description automatically generated">
            <a:extLst>
              <a:ext uri="{FF2B5EF4-FFF2-40B4-BE49-F238E27FC236}">
                <a16:creationId xmlns:a16="http://schemas.microsoft.com/office/drawing/2014/main" id="{2E826BCD-38EB-4BB5-2E1E-E7EB34A1231E}"/>
              </a:ext>
            </a:extLst>
          </p:cNvPr>
          <p:cNvPicPr>
            <a:picLocks noGrp="1" noChangeAspect="1"/>
          </p:cNvPicPr>
          <p:nvPr>
            <p:ph idx="1"/>
          </p:nvPr>
        </p:nvPicPr>
        <p:blipFill>
          <a:blip r:embed="rId2"/>
          <a:stretch>
            <a:fillRect/>
          </a:stretch>
        </p:blipFill>
        <p:spPr>
          <a:xfrm>
            <a:off x="158296" y="6263935"/>
            <a:ext cx="1352550" cy="409575"/>
          </a:xfrm>
        </p:spPr>
      </p:pic>
      <p:pic>
        <p:nvPicPr>
          <p:cNvPr id="3" name="Picture 2" descr="A graph of a number of people&#10;&#10;Description automatically generated">
            <a:extLst>
              <a:ext uri="{FF2B5EF4-FFF2-40B4-BE49-F238E27FC236}">
                <a16:creationId xmlns:a16="http://schemas.microsoft.com/office/drawing/2014/main" id="{8579E3EC-8E70-5BAA-9996-2446593620AD}"/>
              </a:ext>
            </a:extLst>
          </p:cNvPr>
          <p:cNvPicPr>
            <a:picLocks noChangeAspect="1"/>
          </p:cNvPicPr>
          <p:nvPr/>
        </p:nvPicPr>
        <p:blipFill>
          <a:blip r:embed="rId3"/>
          <a:stretch>
            <a:fillRect/>
          </a:stretch>
        </p:blipFill>
        <p:spPr>
          <a:xfrm>
            <a:off x="4853214" y="-1380"/>
            <a:ext cx="6513286" cy="3422688"/>
          </a:xfrm>
          <a:prstGeom prst="rect">
            <a:avLst/>
          </a:prstGeom>
        </p:spPr>
      </p:pic>
      <p:pic>
        <p:nvPicPr>
          <p:cNvPr id="5" name="Picture 4" descr="A graph of a graph showing a number of particles&#10;&#10;Description automatically generated">
            <a:extLst>
              <a:ext uri="{FF2B5EF4-FFF2-40B4-BE49-F238E27FC236}">
                <a16:creationId xmlns:a16="http://schemas.microsoft.com/office/drawing/2014/main" id="{AF0B2F27-8903-1C07-5C69-7A93117E9445}"/>
              </a:ext>
            </a:extLst>
          </p:cNvPr>
          <p:cNvPicPr>
            <a:picLocks noChangeAspect="1"/>
          </p:cNvPicPr>
          <p:nvPr/>
        </p:nvPicPr>
        <p:blipFill>
          <a:blip r:embed="rId4"/>
          <a:stretch>
            <a:fillRect/>
          </a:stretch>
        </p:blipFill>
        <p:spPr>
          <a:xfrm>
            <a:off x="4925786" y="3418550"/>
            <a:ext cx="6440714" cy="3259401"/>
          </a:xfrm>
          <a:prstGeom prst="rect">
            <a:avLst/>
          </a:prstGeom>
        </p:spPr>
      </p:pic>
    </p:spTree>
    <p:extLst>
      <p:ext uri="{BB962C8B-B14F-4D97-AF65-F5344CB8AC3E}">
        <p14:creationId xmlns:p14="http://schemas.microsoft.com/office/powerpoint/2010/main" val="764887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39</Slides>
  <Notes>0</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Week 6 Review</vt:lpstr>
      <vt:lpstr>General Notes on ZDC simulation</vt:lpstr>
      <vt:lpstr>ZDC Acceptance - Lambda with no angular variance</vt:lpstr>
      <vt:lpstr>Momentum Distribution</vt:lpstr>
      <vt:lpstr>Decay Position Distribution</vt:lpstr>
      <vt:lpstr>Momentum vs. Decay position</vt:lpstr>
      <vt:lpstr>Efficiency Plot</vt:lpstr>
      <vt:lpstr>Neutron Angle</vt:lpstr>
      <vt:lpstr>Neutron to closest gamma</vt:lpstr>
      <vt:lpstr>Neutron hit map</vt:lpstr>
      <vt:lpstr>2gamma hit map</vt:lpstr>
      <vt:lpstr>ZDC Acceptance - Lambda with angular variance</vt:lpstr>
      <vt:lpstr>Momentum Distribution</vt:lpstr>
      <vt:lpstr>Decay Position Distribution</vt:lpstr>
      <vt:lpstr>Angular Distribution</vt:lpstr>
      <vt:lpstr>Momentum vs. Decay position</vt:lpstr>
      <vt:lpstr>Efficiency Plot for momentum vs. Decay position</vt:lpstr>
      <vt:lpstr>Momentum vs. Angle</vt:lpstr>
      <vt:lpstr>Decay position vs. Angle</vt:lpstr>
      <vt:lpstr>Neutron Angle</vt:lpstr>
      <vt:lpstr>Neutron to closest gamma</vt:lpstr>
      <vt:lpstr>Neutron hit map</vt:lpstr>
      <vt:lpstr>2gamma hit map</vt:lpstr>
      <vt:lpstr>ZDC Clustering - 3D Event View</vt:lpstr>
      <vt:lpstr>ZDC Clustering - Sampling Fractions</vt:lpstr>
      <vt:lpstr>ZDC Clustering - ML Efforts Overview 1</vt:lpstr>
      <vt:lpstr>ZDC Clustering - ML Efforts Overview 2</vt:lpstr>
      <vt:lpstr>ZDC Clustering - ML Efforts Overview 3</vt:lpstr>
      <vt:lpstr>ZDC Clustering - ML Efforts Overview 4</vt:lpstr>
      <vt:lpstr>ZDC Clustering - Algorithm Clustering</vt:lpstr>
      <vt:lpstr>ZDC Clustering - Algorithm Clustering</vt:lpstr>
      <vt:lpstr>ZDC Clustering - Algorithm Clustering</vt:lpstr>
      <vt:lpstr>ZDC Clustering - Algorithm Clustering</vt:lpstr>
      <vt:lpstr>ZDC Clustering - Algorithm Clustering</vt:lpstr>
      <vt:lpstr>ZDC Clustering - Algorithm Clustering</vt:lpstr>
      <vt:lpstr>TPC Efforts</vt:lpstr>
      <vt:lpstr>TPC Efforts</vt:lpstr>
      <vt:lpstr>TPC Iron 55 Plots</vt:lpstr>
      <vt:lpstr>TPC Iron 55 Plots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171</cp:revision>
  <dcterms:created xsi:type="dcterms:W3CDTF">2024-07-14T03:01:42Z</dcterms:created>
  <dcterms:modified xsi:type="dcterms:W3CDTF">2024-07-16T00:37:43Z</dcterms:modified>
</cp:coreProperties>
</file>