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2" r:id="rId4"/>
    <p:sldId id="264" r:id="rId5"/>
    <p:sldId id="259" r:id="rId6"/>
    <p:sldId id="265"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37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A08CBF-CC7C-4D89-AEA4-B56645AD362F}" type="datetimeFigureOut">
              <a:rPr kumimoji="1" lang="ja-JP" altLang="en-US" smtClean="0"/>
              <a:pPr/>
              <a:t>2011/8/1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6B9502-BDDF-428F-A185-785F28FECCB6}"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08CBF-CC7C-4D89-AEA4-B56645AD362F}" type="datetimeFigureOut">
              <a:rPr kumimoji="1" lang="ja-JP" altLang="en-US" smtClean="0"/>
              <a:pPr/>
              <a:t>2011/8/1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6B9502-BDDF-428F-A185-785F28FECCB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ハイパー核・ストレンジネス研究</a:t>
            </a:r>
            <a:endParaRPr kumimoji="1" lang="ja-JP" altLang="en-US"/>
          </a:p>
        </p:txBody>
      </p:sp>
      <p:sp>
        <p:nvSpPr>
          <p:cNvPr id="3" name="コンテンツ プレースホルダ 2"/>
          <p:cNvSpPr>
            <a:spLocks noGrp="1"/>
          </p:cNvSpPr>
          <p:nvPr>
            <p:ph idx="1"/>
          </p:nvPr>
        </p:nvSpPr>
        <p:spPr>
          <a:xfrm>
            <a:off x="0" y="1412776"/>
            <a:ext cx="9144000" cy="5184576"/>
          </a:xfrm>
        </p:spPr>
        <p:txBody>
          <a:bodyPr/>
          <a:lstStyle/>
          <a:p>
            <a:r>
              <a:rPr kumimoji="1" lang="ja-JP" altLang="en-US" sz="2800" smtClean="0"/>
              <a:t>ストレンジネス自由度</a:t>
            </a:r>
            <a:r>
              <a:rPr kumimoji="1" lang="en-US" altLang="ja-JP" sz="2800" smtClean="0"/>
              <a:t>(</a:t>
            </a:r>
            <a:r>
              <a:rPr kumimoji="1" lang="en-US" altLang="ja-JP" sz="2800" i="1" smtClean="0"/>
              <a:t>s</a:t>
            </a:r>
            <a:r>
              <a:rPr kumimoji="1" lang="en-US" altLang="ja-JP" sz="2800" smtClean="0"/>
              <a:t>-quark)</a:t>
            </a:r>
            <a:r>
              <a:rPr kumimoji="1" lang="ja-JP" altLang="en-US" sz="2800" smtClean="0"/>
              <a:t>を武器に原子核をハドロン多体系</a:t>
            </a:r>
            <a:r>
              <a:rPr lang="ja-JP" altLang="en-US" sz="2800" smtClean="0"/>
              <a:t>ととらえ、原子核物理の基本的問題に挑む。</a:t>
            </a:r>
            <a:endParaRPr kumimoji="1" lang="en-US" altLang="ja-JP" sz="2800" smtClean="0"/>
          </a:p>
          <a:p>
            <a:pPr lvl="1"/>
            <a:r>
              <a:rPr lang="en-US" altLang="ja-JP" smtClean="0"/>
              <a:t>Pauli</a:t>
            </a:r>
            <a:r>
              <a:rPr lang="ja-JP" altLang="en-US" smtClean="0"/>
              <a:t>排他律から自由なハイペロン</a:t>
            </a:r>
            <a:endParaRPr lang="en-US" altLang="ja-JP" smtClean="0"/>
          </a:p>
          <a:p>
            <a:pPr lvl="2"/>
            <a:r>
              <a:rPr lang="ja-JP" altLang="en-US" smtClean="0"/>
              <a:t>深部の様子　（１粒子軌道描像、、）</a:t>
            </a:r>
            <a:endParaRPr lang="en-US" altLang="ja-JP" smtClean="0"/>
          </a:p>
          <a:p>
            <a:pPr lvl="2"/>
            <a:r>
              <a:rPr lang="ja-JP" altLang="en-US" smtClean="0"/>
              <a:t>深部に置かれたハイペロン　（</a:t>
            </a:r>
            <a:r>
              <a:rPr lang="en-US" altLang="ja-JP" smtClean="0"/>
              <a:t>Mass, Magnetic</a:t>
            </a:r>
            <a:r>
              <a:rPr lang="ja-JP" altLang="en-US" smtClean="0"/>
              <a:t>　</a:t>
            </a:r>
            <a:r>
              <a:rPr lang="en-US" altLang="ja-JP" smtClean="0"/>
              <a:t>moment</a:t>
            </a:r>
            <a:r>
              <a:rPr lang="ja-JP" altLang="en-US" smtClean="0"/>
              <a:t>、）</a:t>
            </a:r>
            <a:r>
              <a:rPr lang="en-US" altLang="ja-JP" smtClean="0"/>
              <a:t> </a:t>
            </a:r>
          </a:p>
          <a:p>
            <a:pPr lvl="1"/>
            <a:r>
              <a:rPr lang="ja-JP" altLang="en-US" smtClean="0"/>
              <a:t>不純物としてのストレンジネス</a:t>
            </a:r>
            <a:endParaRPr lang="en-US" altLang="ja-JP" smtClean="0"/>
          </a:p>
          <a:p>
            <a:r>
              <a:rPr lang="ja-JP" altLang="en-US" sz="2800" smtClean="0"/>
              <a:t>ストレンジネスがある世界に拡張された原子核物理</a:t>
            </a:r>
            <a:endParaRPr lang="en-US" altLang="ja-JP" sz="2800" smtClean="0"/>
          </a:p>
          <a:p>
            <a:pPr lvl="1"/>
            <a:r>
              <a:rPr lang="en-US" altLang="ja-JP" sz="2400" smtClean="0"/>
              <a:t>SU(3)f</a:t>
            </a:r>
            <a:r>
              <a:rPr lang="ja-JP" altLang="en-US" sz="2400" smtClean="0"/>
              <a:t>によって生まれる新たなシステム</a:t>
            </a:r>
            <a:endParaRPr lang="en-US" altLang="ja-JP" sz="2400" smtClean="0"/>
          </a:p>
          <a:p>
            <a:pPr marL="1200150" lvl="3" indent="-342900"/>
            <a:r>
              <a:rPr lang="en-US" altLang="ja-JP" smtClean="0"/>
              <a:t>6</a:t>
            </a:r>
            <a:r>
              <a:rPr lang="en-US" altLang="ja-JP" baseline="-25000" smtClean="0">
                <a:latin typeface="Symbol" pitchFamily="18" charset="2"/>
              </a:rPr>
              <a:t>LL</a:t>
            </a:r>
            <a:r>
              <a:rPr lang="en-US" altLang="ja-JP" smtClean="0"/>
              <a:t>He</a:t>
            </a:r>
            <a:r>
              <a:rPr lang="ja-JP" altLang="en-US" smtClean="0"/>
              <a:t> </a:t>
            </a:r>
            <a:r>
              <a:rPr lang="en-US" altLang="ja-JP" smtClean="0"/>
              <a:t>(ppnn</a:t>
            </a:r>
            <a:r>
              <a:rPr lang="en-US" altLang="ja-JP" smtClean="0">
                <a:latin typeface="Symbol" pitchFamily="18" charset="2"/>
              </a:rPr>
              <a:t>LL</a:t>
            </a:r>
            <a:r>
              <a:rPr lang="en-US" altLang="ja-JP" smtClean="0"/>
              <a:t>),   </a:t>
            </a:r>
            <a:r>
              <a:rPr lang="en-US" altLang="ja-JP" i="1" smtClean="0"/>
              <a:t>H</a:t>
            </a:r>
            <a:r>
              <a:rPr lang="en-US" altLang="ja-JP" smtClean="0"/>
              <a:t> particle (uuddss)</a:t>
            </a:r>
          </a:p>
          <a:p>
            <a:pPr marL="742950" lvl="2" indent="-342900"/>
            <a:r>
              <a:rPr lang="en-US" altLang="ja-JP" smtClean="0"/>
              <a:t>Strange Hadronic Matter (N</a:t>
            </a:r>
            <a:r>
              <a:rPr lang="en-US" altLang="ja-JP" baseline="-25000" smtClean="0"/>
              <a:t>u</a:t>
            </a:r>
            <a:r>
              <a:rPr lang="en-US" altLang="ja-JP" smtClean="0"/>
              <a:t>~N</a:t>
            </a:r>
            <a:r>
              <a:rPr lang="en-US" altLang="ja-JP" baseline="-25000" smtClean="0"/>
              <a:t>d</a:t>
            </a:r>
            <a:r>
              <a:rPr lang="en-US" altLang="ja-JP" smtClean="0"/>
              <a:t>~N</a:t>
            </a:r>
            <a:r>
              <a:rPr lang="en-US" altLang="ja-JP" baseline="-25000" smtClean="0"/>
              <a:t>s</a:t>
            </a:r>
            <a:r>
              <a:rPr lang="en-US" altLang="ja-JP" smtClean="0"/>
              <a:t>),   Neutron Star Core</a:t>
            </a:r>
            <a:endParaRPr lang="en-US" altLang="ja-JP" sz="2800" smtClean="0"/>
          </a:p>
          <a:p>
            <a:pPr lvl="1"/>
            <a:endParaRPr kumimoji="1" lang="ja-JP" altLang="en-US"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a:t>これまで</a:t>
            </a:r>
            <a:r>
              <a:rPr lang="ja-JP" altLang="en-US" smtClean="0"/>
              <a:t>の原子核物理で暗黙のうちに仮定してきた常識をハイペロンを使って見直し、その常識の先を議論する。</a:t>
            </a:r>
            <a:endParaRPr lang="en-US" altLang="ja-JP" smtClean="0"/>
          </a:p>
          <a:p>
            <a:pPr lvl="1"/>
            <a:r>
              <a:rPr kumimoji="1" lang="ja-JP" altLang="en-US" smtClean="0"/>
              <a:t>確認</a:t>
            </a:r>
            <a:r>
              <a:rPr lang="en-US" altLang="ja-JP"/>
              <a:t> </a:t>
            </a:r>
            <a:r>
              <a:rPr lang="en-US" altLang="ja-JP" smtClean="0"/>
              <a:t>-&gt;</a:t>
            </a:r>
            <a:r>
              <a:rPr lang="ja-JP" altLang="en-US" smtClean="0"/>
              <a:t>　なぜか？</a:t>
            </a:r>
            <a:endParaRPr lang="en-US" altLang="ja-JP" smtClean="0"/>
          </a:p>
          <a:p>
            <a:pPr lvl="1"/>
            <a:r>
              <a:rPr kumimoji="1" lang="ja-JP" altLang="en-US" smtClean="0"/>
              <a:t>常識を超えた事象の発見</a:t>
            </a:r>
            <a:endParaRPr kumimoji="1" lang="en-US" altLang="ja-JP" smtClean="0"/>
          </a:p>
          <a:p>
            <a:pPr>
              <a:buNone/>
            </a:pPr>
            <a:r>
              <a:rPr lang="ja-JP" altLang="en-US" smtClean="0"/>
              <a:t>例）　飽和性</a:t>
            </a:r>
            <a:r>
              <a:rPr lang="en-US" altLang="ja-JP" smtClean="0"/>
              <a:t>, Single Particle Picture</a:t>
            </a:r>
          </a:p>
          <a:p>
            <a:pPr>
              <a:buNone/>
            </a:pPr>
            <a:r>
              <a:rPr kumimoji="1" lang="en-US" altLang="ja-JP"/>
              <a:t> </a:t>
            </a:r>
            <a:r>
              <a:rPr kumimoji="1" lang="en-US" altLang="ja-JP" smtClean="0"/>
              <a:t>    </a:t>
            </a: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Key Question </a:t>
            </a:r>
            <a:endParaRPr kumimoji="1" lang="ja-JP" altLang="en-US"/>
          </a:p>
        </p:txBody>
      </p:sp>
      <p:sp>
        <p:nvSpPr>
          <p:cNvPr id="3" name="コンテンツ プレースホルダ 2"/>
          <p:cNvSpPr>
            <a:spLocks noGrp="1"/>
          </p:cNvSpPr>
          <p:nvPr>
            <p:ph idx="1"/>
          </p:nvPr>
        </p:nvSpPr>
        <p:spPr>
          <a:xfrm>
            <a:off x="457200" y="1600201"/>
            <a:ext cx="8229600" cy="3484984"/>
          </a:xfrm>
        </p:spPr>
        <p:txBody>
          <a:bodyPr/>
          <a:lstStyle/>
          <a:p>
            <a:r>
              <a:rPr kumimoji="1" lang="ja-JP" altLang="en-US" smtClean="0"/>
              <a:t>核力の</a:t>
            </a:r>
            <a:r>
              <a:rPr lang="ja-JP" altLang="en-US"/>
              <a:t>理解</a:t>
            </a:r>
            <a:r>
              <a:rPr lang="ja-JP" altLang="en-US" smtClean="0"/>
              <a:t>（斥力芯、スピン軌道力の起源）</a:t>
            </a:r>
            <a:endParaRPr lang="en-US" altLang="ja-JP" smtClean="0"/>
          </a:p>
          <a:p>
            <a:r>
              <a:rPr lang="ja-JP" altLang="en-US" smtClean="0"/>
              <a:t>核物質中</a:t>
            </a:r>
            <a:r>
              <a:rPr lang="en-US" altLang="ja-JP" smtClean="0"/>
              <a:t>(&lt;-&gt;</a:t>
            </a:r>
            <a:r>
              <a:rPr lang="ja-JP" altLang="en-US" smtClean="0"/>
              <a:t>真空</a:t>
            </a:r>
            <a:r>
              <a:rPr lang="en-US" altLang="ja-JP" smtClean="0"/>
              <a:t>)</a:t>
            </a:r>
            <a:r>
              <a:rPr lang="ja-JP" altLang="en-US" smtClean="0"/>
              <a:t>でのハドロンの振る舞い</a:t>
            </a:r>
            <a:endParaRPr lang="en-US" altLang="ja-JP" smtClean="0"/>
          </a:p>
          <a:p>
            <a:pPr lvl="1"/>
            <a:r>
              <a:rPr kumimoji="1" lang="ja-JP" altLang="en-US" smtClean="0"/>
              <a:t>多体間相互作用</a:t>
            </a:r>
            <a:endParaRPr kumimoji="1" lang="en-US" altLang="ja-JP" smtClean="0"/>
          </a:p>
          <a:p>
            <a:pPr lvl="1"/>
            <a:r>
              <a:rPr kumimoji="1" lang="en-US" altLang="ja-JP" smtClean="0"/>
              <a:t>Single Particle</a:t>
            </a:r>
            <a:r>
              <a:rPr kumimoji="1" lang="ja-JP" altLang="en-US" smtClean="0"/>
              <a:t>　描像</a:t>
            </a:r>
            <a:endParaRPr kumimoji="1" lang="en-US" altLang="ja-JP" smtClean="0"/>
          </a:p>
          <a:p>
            <a:pPr lvl="1"/>
            <a:r>
              <a:rPr lang="en-US" altLang="ja-JP" smtClean="0"/>
              <a:t>In-medium property of hadrons</a:t>
            </a:r>
            <a:endParaRPr kumimoji="1" lang="en-US" altLang="ja-JP" smtClean="0"/>
          </a:p>
          <a:p>
            <a:r>
              <a:rPr lang="ja-JP" altLang="en-US" smtClean="0"/>
              <a:t>核</a:t>
            </a:r>
            <a:r>
              <a:rPr lang="ja-JP" altLang="en-US"/>
              <a:t>物質（低温、高密度</a:t>
            </a:r>
            <a:r>
              <a:rPr lang="ja-JP" altLang="en-US" smtClean="0"/>
              <a:t>）</a:t>
            </a:r>
            <a:endParaRPr lang="en-US" altLang="ja-JP"/>
          </a:p>
          <a:p>
            <a:pPr>
              <a:buNone/>
            </a:pPr>
            <a:r>
              <a:rPr kumimoji="1" lang="en-US" altLang="ja-JP" smtClean="0"/>
              <a:t>	</a:t>
            </a:r>
            <a:endParaRPr kumimoji="1" lang="en-US" altLang="ja-JP" smtClean="0">
              <a:solidFill>
                <a:srgbClr val="FF0000"/>
              </a:solidFill>
            </a:endParaRPr>
          </a:p>
        </p:txBody>
      </p:sp>
      <p:sp>
        <p:nvSpPr>
          <p:cNvPr id="4" name="テキスト ボックス 3"/>
          <p:cNvSpPr txBox="1"/>
          <p:nvPr/>
        </p:nvSpPr>
        <p:spPr>
          <a:xfrm>
            <a:off x="899592" y="5733256"/>
            <a:ext cx="7422225" cy="523220"/>
          </a:xfrm>
          <a:prstGeom prst="rect">
            <a:avLst/>
          </a:prstGeom>
          <a:noFill/>
          <a:ln>
            <a:solidFill>
              <a:srgbClr val="FF0000"/>
            </a:solidFill>
          </a:ln>
        </p:spPr>
        <p:txBody>
          <a:bodyPr wrap="none" rtlCol="0">
            <a:spAutoFit/>
          </a:bodyPr>
          <a:lstStyle/>
          <a:p>
            <a:r>
              <a:rPr kumimoji="1" lang="ja-JP" altLang="en-US" sz="2800" smtClean="0">
                <a:solidFill>
                  <a:srgbClr val="FF0000"/>
                </a:solidFill>
              </a:rPr>
              <a:t>ストレンジネスを武器にこれらの問題に挑戦する</a:t>
            </a:r>
            <a:endParaRPr kumimoji="1" lang="ja-JP" altLang="en-US" sz="280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multi-strangeness</a:t>
            </a:r>
            <a:r>
              <a:rPr kumimoji="1" lang="ja-JP" altLang="en-US" smtClean="0"/>
              <a:t>へ道</a:t>
            </a:r>
            <a:endParaRPr kumimoji="1" lang="ja-JP" altLang="en-US"/>
          </a:p>
        </p:txBody>
      </p:sp>
      <p:sp>
        <p:nvSpPr>
          <p:cNvPr id="3" name="コンテンツ プレースホルダ 2"/>
          <p:cNvSpPr>
            <a:spLocks noGrp="1"/>
          </p:cNvSpPr>
          <p:nvPr>
            <p:ph idx="1"/>
          </p:nvPr>
        </p:nvSpPr>
        <p:spPr/>
        <p:txBody>
          <a:bodyPr/>
          <a:lstStyle/>
          <a:p>
            <a:r>
              <a:rPr lang="en-US" altLang="ja-JP" smtClean="0"/>
              <a:t>10</a:t>
            </a:r>
            <a:r>
              <a:rPr lang="ja-JP" altLang="en-US"/>
              <a:t> </a:t>
            </a:r>
            <a:r>
              <a:rPr lang="en-US" altLang="ja-JP" smtClean="0"/>
              <a:t>GeV/c K-, pbar, dbar ....</a:t>
            </a:r>
          </a:p>
          <a:p>
            <a:pPr lvl="1"/>
            <a:r>
              <a:rPr lang="en-US" altLang="ja-JP" smtClean="0"/>
              <a:t>(K-,K+K+), (K-,K+,K0)</a:t>
            </a:r>
          </a:p>
          <a:p>
            <a:r>
              <a:rPr lang="ja-JP" altLang="en-US" smtClean="0"/>
              <a:t>重イオン衝突</a:t>
            </a:r>
            <a:endParaRPr lang="en-US" altLang="ja-JP" smtClean="0"/>
          </a:p>
          <a:p>
            <a:endParaRPr lang="en-US" altLang="ja-JP" smtClean="0"/>
          </a:p>
          <a:p>
            <a:endParaRPr lang="en-US" altLang="ja-JP" smtClean="0"/>
          </a:p>
          <a:p>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報告書</a:t>
            </a:r>
            <a:endParaRPr kumimoji="1" lang="ja-JP" altLang="en-US"/>
          </a:p>
        </p:txBody>
      </p:sp>
      <p:sp>
        <p:nvSpPr>
          <p:cNvPr id="3" name="コンテンツ プレースホルダ 2"/>
          <p:cNvSpPr>
            <a:spLocks noGrp="1"/>
          </p:cNvSpPr>
          <p:nvPr>
            <p:ph idx="1"/>
          </p:nvPr>
        </p:nvSpPr>
        <p:spPr>
          <a:xfrm>
            <a:off x="457200" y="1268760"/>
            <a:ext cx="8229600" cy="4857403"/>
          </a:xfrm>
        </p:spPr>
        <p:txBody>
          <a:bodyPr/>
          <a:lstStyle/>
          <a:p>
            <a:r>
              <a:rPr lang="ja-JP" altLang="en-US" smtClean="0"/>
              <a:t>研究</a:t>
            </a:r>
            <a:endParaRPr lang="en-US" altLang="ja-JP" smtClean="0"/>
          </a:p>
          <a:p>
            <a:pPr lvl="1"/>
            <a:r>
              <a:rPr kumimoji="1" lang="ja-JP" altLang="en-US" smtClean="0">
                <a:solidFill>
                  <a:srgbClr val="0070C0"/>
                </a:solidFill>
              </a:rPr>
              <a:t>概要</a:t>
            </a:r>
            <a:endParaRPr kumimoji="1" lang="en-US" altLang="ja-JP" smtClean="0">
              <a:solidFill>
                <a:srgbClr val="0070C0"/>
              </a:solidFill>
            </a:endParaRPr>
          </a:p>
          <a:p>
            <a:pPr lvl="1"/>
            <a:r>
              <a:rPr lang="ja-JP" altLang="en-US" smtClean="0">
                <a:solidFill>
                  <a:srgbClr val="0070C0"/>
                </a:solidFill>
              </a:rPr>
              <a:t>基本的な問い</a:t>
            </a:r>
            <a:r>
              <a:rPr lang="en-US" altLang="ja-JP" smtClean="0"/>
              <a:t>	</a:t>
            </a:r>
          </a:p>
          <a:p>
            <a:pPr lvl="1"/>
            <a:r>
              <a:rPr kumimoji="1" lang="ja-JP" altLang="en-US" smtClean="0">
                <a:solidFill>
                  <a:srgbClr val="0070C0"/>
                </a:solidFill>
              </a:rPr>
              <a:t>これまでの進展</a:t>
            </a:r>
            <a:r>
              <a:rPr kumimoji="1" lang="en-US" altLang="ja-JP" smtClean="0">
                <a:solidFill>
                  <a:srgbClr val="0070C0"/>
                </a:solidFill>
              </a:rPr>
              <a:t>	</a:t>
            </a:r>
            <a:r>
              <a:rPr kumimoji="1" lang="en-US" altLang="ja-JP" sz="2000" smtClean="0">
                <a:solidFill>
                  <a:srgbClr val="FF0000"/>
                </a:solidFill>
              </a:rPr>
              <a:t>	</a:t>
            </a:r>
            <a:r>
              <a:rPr kumimoji="1" lang="en-US" altLang="ja-JP" smtClean="0"/>
              <a:t>	</a:t>
            </a:r>
          </a:p>
          <a:p>
            <a:pPr lvl="1"/>
            <a:r>
              <a:rPr kumimoji="1" lang="ja-JP" altLang="en-US" smtClean="0"/>
              <a:t>将来の研究計画</a:t>
            </a:r>
            <a:r>
              <a:rPr kumimoji="1" lang="en-US" altLang="ja-JP" smtClean="0"/>
              <a:t>	</a:t>
            </a:r>
            <a:endParaRPr kumimoji="1" lang="en-US" altLang="ja-JP" sz="2000" smtClean="0">
              <a:solidFill>
                <a:srgbClr val="FF0000"/>
              </a:solidFill>
            </a:endParaRPr>
          </a:p>
          <a:p>
            <a:pPr lvl="1"/>
            <a:r>
              <a:rPr kumimoji="1" lang="ja-JP" altLang="en-US" smtClean="0"/>
              <a:t>他のＷＧとの関係</a:t>
            </a:r>
            <a:endParaRPr kumimoji="1" lang="en-US" altLang="ja-JP" smtClean="0"/>
          </a:p>
          <a:p>
            <a:pPr lvl="1"/>
            <a:r>
              <a:rPr lang="ja-JP" altLang="en-US" smtClean="0"/>
              <a:t>必要な装置リスト</a:t>
            </a:r>
            <a:endParaRPr lang="en-US" altLang="ja-JP" smtClean="0"/>
          </a:p>
          <a:p>
            <a:pPr lvl="2"/>
            <a:r>
              <a:rPr lang="ja-JP" altLang="en-US" smtClean="0"/>
              <a:t>ビームライン</a:t>
            </a:r>
            <a:endParaRPr lang="en-US" altLang="ja-JP" smtClean="0"/>
          </a:p>
          <a:p>
            <a:pPr lvl="2"/>
            <a:r>
              <a:rPr kumimoji="1" lang="ja-JP" altLang="en-US" smtClean="0"/>
              <a:t>検出器</a:t>
            </a:r>
            <a:endParaRPr kumimoji="1" lang="en-US" altLang="ja-JP" smtClean="0"/>
          </a:p>
          <a:p>
            <a:pPr lvl="2"/>
            <a:r>
              <a:rPr lang="ja-JP" altLang="en-US" smtClean="0"/>
              <a:t>加速器</a:t>
            </a:r>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スケジュール</a:t>
            </a:r>
            <a:endParaRPr kumimoji="1" lang="ja-JP" altLang="en-US"/>
          </a:p>
        </p:txBody>
      </p:sp>
      <p:sp>
        <p:nvSpPr>
          <p:cNvPr id="3" name="コンテンツ プレースホルダ 2"/>
          <p:cNvSpPr>
            <a:spLocks noGrp="1"/>
          </p:cNvSpPr>
          <p:nvPr>
            <p:ph idx="1"/>
          </p:nvPr>
        </p:nvSpPr>
        <p:spPr/>
        <p:txBody>
          <a:bodyPr/>
          <a:lstStyle/>
          <a:p>
            <a:r>
              <a:rPr kumimoji="1" lang="en-US" altLang="ja-JP" smtClean="0"/>
              <a:t>-8/15 </a:t>
            </a:r>
            <a:r>
              <a:rPr kumimoji="1" lang="ja-JP" altLang="en-US" smtClean="0"/>
              <a:t>　</a:t>
            </a:r>
            <a:r>
              <a:rPr lang="ja-JP" altLang="en-US" smtClean="0"/>
              <a:t>将来の研究計画の部分の</a:t>
            </a:r>
            <a:r>
              <a:rPr lang="en-US" altLang="ja-JP" smtClean="0"/>
              <a:t>0</a:t>
            </a:r>
            <a:r>
              <a:rPr lang="ja-JP" altLang="en-US" smtClean="0"/>
              <a:t>稿</a:t>
            </a:r>
            <a:endParaRPr kumimoji="1" lang="en-US" altLang="ja-JP" smtClean="0"/>
          </a:p>
          <a:p>
            <a:endParaRPr lang="en-US" altLang="ja-JP"/>
          </a:p>
          <a:p>
            <a:endParaRPr kumimoji="1" lang="en-US" altLang="ja-JP" smtClean="0"/>
          </a:p>
          <a:p>
            <a:endParaRPr lang="en-US" altLang="ja-JP"/>
          </a:p>
          <a:p>
            <a:r>
              <a:rPr kumimoji="1" lang="en-US" altLang="ja-JP" smtClean="0"/>
              <a:t>9/1     </a:t>
            </a:r>
            <a:r>
              <a:rPr kumimoji="1" lang="ja-JP" altLang="en-US" smtClean="0"/>
              <a:t>第</a:t>
            </a:r>
            <a:r>
              <a:rPr kumimoji="1" lang="en-US" altLang="ja-JP" smtClean="0"/>
              <a:t>10</a:t>
            </a:r>
            <a:r>
              <a:rPr kumimoji="1" lang="ja-JP" altLang="en-US" smtClean="0"/>
              <a:t>回　</a:t>
            </a:r>
            <a:r>
              <a:rPr kumimoji="1" lang="en-US" altLang="ja-JP" smtClean="0"/>
              <a:t>WG</a:t>
            </a:r>
          </a:p>
          <a:p>
            <a:pPr>
              <a:buNone/>
            </a:pPr>
            <a:endParaRPr kumimoji="1" lang="en-US" altLang="ja-JP" smtClean="0"/>
          </a:p>
          <a:p>
            <a:r>
              <a:rPr kumimoji="1" lang="en-US" altLang="ja-JP" smtClean="0"/>
              <a:t>9/17?  </a:t>
            </a:r>
            <a:r>
              <a:rPr kumimoji="1" lang="ja-JP" altLang="en-US" smtClean="0"/>
              <a:t>学会シンポ</a:t>
            </a:r>
            <a:r>
              <a:rPr lang="ja-JP" altLang="en-US" smtClean="0"/>
              <a:t>、</a:t>
            </a:r>
            <a:endParaRPr lang="en-US" altLang="ja-JP"/>
          </a:p>
          <a:p>
            <a:pPr>
              <a:buNone/>
            </a:pPr>
            <a:r>
              <a:rPr lang="en-US" altLang="ja-JP" smtClean="0"/>
              <a:t>			</a:t>
            </a:r>
            <a:r>
              <a:rPr lang="ja-JP" altLang="en-US" smtClean="0"/>
              <a:t>第１稿完成を目指す</a:t>
            </a:r>
            <a:endParaRPr kumimoji="1"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1357</TotalTime>
  <Words>139</Words>
  <Application>Microsoft Office PowerPoint</Application>
  <PresentationFormat>画面に合わせる (4:3)</PresentationFormat>
  <Paragraphs>49</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ハイパー核・ストレンジネス研究</vt:lpstr>
      <vt:lpstr>スライド 2</vt:lpstr>
      <vt:lpstr>Key Question </vt:lpstr>
      <vt:lpstr>multi-strangenessへ道</vt:lpstr>
      <vt:lpstr>報告書</vt:lpstr>
      <vt:lpstr>スケジュール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第９回WG </dc:title>
  <dc:creator>takahashi</dc:creator>
  <cp:lastModifiedBy>takahashi</cp:lastModifiedBy>
  <cp:revision>13</cp:revision>
  <dcterms:created xsi:type="dcterms:W3CDTF">2011-07-29T08:32:29Z</dcterms:created>
  <dcterms:modified xsi:type="dcterms:W3CDTF">2011-07-31T23:58:45Z</dcterms:modified>
</cp:coreProperties>
</file>