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324" r:id="rId17"/>
    <p:sldId id="263" r:id="rId18"/>
    <p:sldId id="264" r:id="rId19"/>
    <p:sldId id="327" r:id="rId20"/>
    <p:sldId id="328" r:id="rId21"/>
    <p:sldId id="329" r:id="rId22"/>
    <p:sldId id="330" r:id="rId2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E38B4-2293-4083-AF0A-0F4E1196ED46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B4882-74A0-4E09-9DDB-A0BA57EC93F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47F77-EB04-494E-B909-08C331A57A3F}" type="datetimeFigureOut">
              <a:rPr kumimoji="1" lang="ja-JP" altLang="en-US" smtClean="0"/>
              <a:pPr/>
              <a:t>2011/8/1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CD1E8-72C9-47ED-8D32-59AA98D184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sz="3600" smtClean="0"/>
              <a:t>「日本の核物理の将来」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ハイパー核・ストレンジネス</a:t>
            </a:r>
            <a:r>
              <a:rPr lang="en-US" altLang="ja-JP" sz="3600" smtClean="0"/>
              <a:t>WG</a:t>
            </a:r>
            <a:br>
              <a:rPr lang="en-US" altLang="ja-JP" sz="3600" smtClean="0"/>
            </a:br>
            <a:r>
              <a:rPr lang="ja-JP" altLang="en-US" sz="3600" smtClean="0"/>
              <a:t>中間報告</a:t>
            </a:r>
            <a:endParaRPr kumimoji="1" lang="ja-JP" altLang="en-US" sz="360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mtClean="0"/>
              <a:t>2011.7.29</a:t>
            </a:r>
          </a:p>
          <a:p>
            <a:r>
              <a:rPr lang="en-US" altLang="ja-JP" smtClean="0"/>
              <a:t>Town Meeting</a:t>
            </a:r>
          </a:p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4000" smtClean="0"/>
              <a:t>多体系効果</a:t>
            </a:r>
            <a:r>
              <a:rPr kumimoji="1" lang="en-US" altLang="ja-JP" sz="4000" smtClean="0"/>
              <a:t>1</a:t>
            </a:r>
            <a:br>
              <a:rPr kumimoji="1" lang="en-US" altLang="ja-JP" sz="4000" smtClean="0"/>
            </a:br>
            <a:r>
              <a:rPr lang="ja-JP" altLang="en-US" sz="4000" smtClean="0"/>
              <a:t>ー</a:t>
            </a:r>
            <a:r>
              <a:rPr lang="en-US" altLang="ja-JP" sz="4000" smtClean="0"/>
              <a:t> Mixing</a:t>
            </a:r>
            <a:r>
              <a:rPr lang="ja-JP" altLang="en-US" sz="4000" smtClean="0"/>
              <a:t>と３体力ー</a:t>
            </a:r>
            <a:endParaRPr kumimoji="1" lang="ja-JP" altLang="en-US" sz="4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283968" y="1628800"/>
            <a:ext cx="43300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/>
              <a:t>高密度であるほど重要</a:t>
            </a:r>
            <a:endParaRPr kumimoji="1" lang="en-US" altLang="ja-JP" sz="2400" smtClean="0"/>
          </a:p>
          <a:p>
            <a:r>
              <a:rPr lang="ja-JP" altLang="en-US" sz="2400" smtClean="0"/>
              <a:t>中性子星を支えている？（斥力）</a:t>
            </a:r>
            <a:endParaRPr kumimoji="1" lang="ja-JP" altLang="en-US" sz="240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772816"/>
            <a:ext cx="68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rgbClr val="C00000"/>
                </a:solidFill>
              </a:rPr>
              <a:t>NNN</a:t>
            </a:r>
            <a:endParaRPr kumimoji="1" lang="ja-JP" altLang="en-US" sz="2000" b="1">
              <a:solidFill>
                <a:srgbClr val="C00000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 rot="5400000" flipH="1" flipV="1">
            <a:off x="863588" y="2384884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rot="5400000" flipH="1" flipV="1">
            <a:off x="2015716" y="2384884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rot="5400000" flipH="1" flipV="1">
            <a:off x="1907704" y="2852936"/>
            <a:ext cx="43204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5400000" flipH="1" flipV="1">
            <a:off x="1871700" y="1952836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 flipH="1" flipV="1">
            <a:off x="1907704" y="2420888"/>
            <a:ext cx="432048" cy="0"/>
          </a:xfrm>
          <a:prstGeom prst="line">
            <a:avLst/>
          </a:prstGeom>
          <a:ln w="5715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547664" y="2636912"/>
            <a:ext cx="576064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123728" y="2204864"/>
            <a:ext cx="576064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331640" y="306896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N</a:t>
            </a:r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555776" y="3068960"/>
            <a:ext cx="261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smtClean="0"/>
              <a:t>N</a:t>
            </a:r>
            <a:endParaRPr kumimoji="1" lang="ja-JP" altLang="en-US" sz="200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79712" y="3068960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N</a:t>
            </a:r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63688" y="220486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latin typeface="Symbol" pitchFamily="18" charset="2"/>
              </a:rPr>
              <a:t>D</a:t>
            </a:r>
            <a:endParaRPr kumimoji="1" lang="ja-JP" altLang="en-US">
              <a:latin typeface="Symbol" pitchFamily="18" charset="2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771800" y="2564904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FF0000"/>
                </a:solidFill>
              </a:rPr>
              <a:t>m</a:t>
            </a:r>
            <a:r>
              <a:rPr kumimoji="1"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kumimoji="1" lang="en-US" altLang="ja-JP" smtClean="0">
                <a:solidFill>
                  <a:srgbClr val="FF0000"/>
                </a:solidFill>
                <a:latin typeface="Symbol" pitchFamily="18" charset="2"/>
              </a:rPr>
              <a:t>-</a:t>
            </a:r>
            <a:r>
              <a:rPr kumimoji="1" lang="en-US" altLang="ja-JP" smtClean="0">
                <a:solidFill>
                  <a:srgbClr val="FF0000"/>
                </a:solidFill>
              </a:rPr>
              <a:t>m</a:t>
            </a:r>
            <a:r>
              <a:rPr kumimoji="1" lang="en-US" altLang="ja-JP" baseline="-25000" smtClean="0">
                <a:solidFill>
                  <a:srgbClr val="FF0000"/>
                </a:solidFill>
              </a:rPr>
              <a:t>N</a:t>
            </a:r>
            <a:r>
              <a:rPr kumimoji="1" lang="en-US" altLang="ja-JP" smtClean="0">
                <a:solidFill>
                  <a:srgbClr val="FF0000"/>
                </a:solidFill>
                <a:latin typeface="Symbol" pitchFamily="18" charset="2"/>
              </a:rPr>
              <a:t>~</a:t>
            </a:r>
            <a:r>
              <a:rPr kumimoji="1" lang="en-US" altLang="ja-JP" smtClean="0">
                <a:solidFill>
                  <a:srgbClr val="FF0000"/>
                </a:solidFill>
              </a:rPr>
              <a:t> 300MeV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35696" y="34290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smtClean="0"/>
              <a:t>+</a:t>
            </a:r>
            <a:endParaRPr kumimoji="1" lang="ja-JP" altLang="en-US" sz="3200"/>
          </a:p>
        </p:txBody>
      </p:sp>
      <p:cxnSp>
        <p:nvCxnSpPr>
          <p:cNvPr id="23" name="直線コネクタ 22"/>
          <p:cNvCxnSpPr/>
          <p:nvPr/>
        </p:nvCxnSpPr>
        <p:spPr>
          <a:xfrm rot="5400000" flipH="1" flipV="1">
            <a:off x="-360548" y="5121188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5400000" flipH="1" flipV="1">
            <a:off x="791580" y="5121188"/>
            <a:ext cx="136815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rot="5400000" flipH="1" flipV="1">
            <a:off x="683568" y="5589240"/>
            <a:ext cx="43204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rot="5400000" flipH="1" flipV="1">
            <a:off x="647564" y="4689140"/>
            <a:ext cx="5040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5400000" flipH="1" flipV="1">
            <a:off x="683568" y="5157192"/>
            <a:ext cx="432048" cy="0"/>
          </a:xfrm>
          <a:prstGeom prst="line">
            <a:avLst/>
          </a:prstGeom>
          <a:ln w="38100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323528" y="5373216"/>
            <a:ext cx="576064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899592" y="4941168"/>
            <a:ext cx="576064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79512" y="580526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N</a:t>
            </a:r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31640" y="5805264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N</a:t>
            </a:r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55576" y="580526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0070C0"/>
                </a:solidFill>
                <a:latin typeface="Symbol" pitchFamily="18" charset="2"/>
              </a:rPr>
              <a:t>L</a:t>
            </a:r>
            <a:endParaRPr kumimoji="1" lang="ja-JP" altLang="en-US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9552" y="4941168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0070C0"/>
                </a:solidFill>
                <a:latin typeface="Symbol" pitchFamily="18" charset="2"/>
              </a:rPr>
              <a:t>S</a:t>
            </a:r>
            <a:endParaRPr kumimoji="1" lang="ja-JP" altLang="en-US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9512" y="3933056"/>
            <a:ext cx="691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kumimoji="1" lang="en-US" altLang="ja-JP" sz="2000" b="1" smtClean="0">
                <a:solidFill>
                  <a:srgbClr val="C00000"/>
                </a:solidFill>
              </a:rPr>
              <a:t>NN</a:t>
            </a:r>
            <a:endParaRPr kumimoji="1" lang="ja-JP" altLang="en-US" sz="2000" b="1">
              <a:solidFill>
                <a:srgbClr val="C0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0" y="6237312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FF0000"/>
                </a:solidFill>
              </a:rPr>
              <a:t>m</a:t>
            </a:r>
            <a:r>
              <a:rPr kumimoji="1"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S </a:t>
            </a:r>
            <a:r>
              <a:rPr kumimoji="1" lang="en-US" altLang="ja-JP" smtClean="0">
                <a:solidFill>
                  <a:srgbClr val="FF0000"/>
                </a:solidFill>
                <a:latin typeface="Symbol" pitchFamily="18" charset="2"/>
              </a:rPr>
              <a:t>-</a:t>
            </a:r>
            <a:r>
              <a:rPr kumimoji="1" lang="en-US" altLang="ja-JP" smtClean="0">
                <a:solidFill>
                  <a:srgbClr val="FF0000"/>
                </a:solidFill>
              </a:rPr>
              <a:t>m</a:t>
            </a:r>
            <a:r>
              <a:rPr kumimoji="1"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kumimoji="1" lang="en-US" altLang="ja-JP" smtClean="0">
                <a:solidFill>
                  <a:srgbClr val="FF0000"/>
                </a:solidFill>
                <a:latin typeface="Symbol" pitchFamily="18" charset="2"/>
              </a:rPr>
              <a:t>~</a:t>
            </a:r>
            <a:r>
              <a:rPr kumimoji="1" lang="en-US" altLang="ja-JP" smtClean="0">
                <a:solidFill>
                  <a:srgbClr val="FF0000"/>
                </a:solidFill>
              </a:rPr>
              <a:t> 80MeV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rot="5400000" flipH="1" flipV="1">
            <a:off x="1655676" y="4977172"/>
            <a:ext cx="9361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rot="5400000" flipH="1" flipV="1">
            <a:off x="2843808" y="5445224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rot="5400000" flipH="1" flipV="1">
            <a:off x="2483768" y="5661248"/>
            <a:ext cx="43204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rot="5400000" flipH="1" flipV="1">
            <a:off x="2447764" y="4761148"/>
            <a:ext cx="5040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rot="5400000" flipH="1" flipV="1">
            <a:off x="2483768" y="5229200"/>
            <a:ext cx="432048" cy="0"/>
          </a:xfrm>
          <a:prstGeom prst="line">
            <a:avLst/>
          </a:prstGeom>
          <a:ln w="38100" cmpd="sng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123728" y="5445224"/>
            <a:ext cx="576064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699792" y="5013176"/>
            <a:ext cx="576064" cy="0"/>
          </a:xfrm>
          <a:prstGeom prst="line">
            <a:avLst/>
          </a:prstGeom>
          <a:ln w="190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rot="5400000" flipH="1" flipV="1">
            <a:off x="1907704" y="5661248"/>
            <a:ext cx="43204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rot="5400000" flipH="1" flipV="1">
            <a:off x="3023828" y="4761148"/>
            <a:ext cx="5040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059832" y="587727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N</a:t>
            </a:r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979712" y="587727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0070C0"/>
                </a:solidFill>
                <a:latin typeface="Symbol" pitchFamily="18" charset="2"/>
              </a:rPr>
              <a:t>L</a:t>
            </a:r>
            <a:endParaRPr kumimoji="1" lang="ja-JP" altLang="en-US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555776" y="5877272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0070C0"/>
                </a:solidFill>
                <a:latin typeface="Symbol" pitchFamily="18" charset="2"/>
              </a:rPr>
              <a:t>L</a:t>
            </a:r>
            <a:endParaRPr kumimoji="1" lang="ja-JP" altLang="en-US">
              <a:solidFill>
                <a:srgbClr val="0070C0"/>
              </a:solidFill>
              <a:latin typeface="Symbol" pitchFamily="18" charset="2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39752" y="5013176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FF3399"/>
                </a:solidFill>
                <a:latin typeface="Symbol" pitchFamily="18" charset="2"/>
              </a:rPr>
              <a:t>X</a:t>
            </a:r>
            <a:endParaRPr kumimoji="1" lang="ja-JP" altLang="en-US">
              <a:solidFill>
                <a:srgbClr val="FF3399"/>
              </a:solidFill>
              <a:latin typeface="Symbol" pitchFamily="18" charset="2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979712" y="6237312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FF0000"/>
                </a:solidFill>
              </a:rPr>
              <a:t>m</a:t>
            </a:r>
            <a:r>
              <a:rPr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X</a:t>
            </a:r>
            <a:r>
              <a:rPr lang="en-US" altLang="ja-JP" baseline="-25000" smtClean="0">
                <a:solidFill>
                  <a:srgbClr val="FF0000"/>
                </a:solidFill>
                <a:latin typeface="+mj-lt"/>
              </a:rPr>
              <a:t>N</a:t>
            </a:r>
            <a:r>
              <a:rPr lang="en-US" altLang="ja-JP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kumimoji="1" lang="en-US" altLang="ja-JP" smtClean="0">
                <a:solidFill>
                  <a:srgbClr val="FF0000"/>
                </a:solidFill>
                <a:latin typeface="Symbol" pitchFamily="18" charset="2"/>
              </a:rPr>
              <a:t>-</a:t>
            </a:r>
            <a:r>
              <a:rPr kumimoji="1" lang="en-US" altLang="ja-JP" smtClean="0">
                <a:solidFill>
                  <a:srgbClr val="FF0000"/>
                </a:solidFill>
              </a:rPr>
              <a:t>m</a:t>
            </a:r>
            <a:r>
              <a:rPr kumimoji="1"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LL</a:t>
            </a:r>
            <a:r>
              <a:rPr kumimoji="1" lang="en-US" altLang="ja-JP" smtClean="0">
                <a:solidFill>
                  <a:srgbClr val="FF0000"/>
                </a:solidFill>
                <a:latin typeface="+mj-lt"/>
              </a:rPr>
              <a:t>=</a:t>
            </a:r>
            <a:r>
              <a:rPr kumimoji="1" lang="en-US" altLang="ja-JP" smtClean="0">
                <a:solidFill>
                  <a:srgbClr val="FF0000"/>
                </a:solidFill>
              </a:rPr>
              <a:t> 28MeV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051720" y="3933056"/>
            <a:ext cx="705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smtClean="0">
                <a:solidFill>
                  <a:srgbClr val="C00000"/>
                </a:solidFill>
                <a:latin typeface="Symbol" pitchFamily="18" charset="2"/>
              </a:rPr>
              <a:t>LL</a:t>
            </a:r>
            <a:r>
              <a:rPr kumimoji="1" lang="en-US" altLang="ja-JP" sz="2000" b="1" smtClean="0">
                <a:solidFill>
                  <a:srgbClr val="C00000"/>
                </a:solidFill>
              </a:rPr>
              <a:t>N</a:t>
            </a:r>
            <a:endParaRPr kumimoji="1" lang="ja-JP" altLang="en-US" sz="2000" b="1">
              <a:solidFill>
                <a:srgbClr val="C00000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067944" y="3140968"/>
            <a:ext cx="4378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smtClean="0">
                <a:solidFill>
                  <a:srgbClr val="0070C0"/>
                </a:solidFill>
              </a:rPr>
              <a:t>小さい質量差　</a:t>
            </a:r>
            <a:r>
              <a:rPr lang="ja-JP" altLang="en-US" sz="2000" b="1" smtClean="0">
                <a:solidFill>
                  <a:srgbClr val="0070C0"/>
                </a:solidFill>
              </a:rPr>
              <a:t>→　大きな効果　が期待</a:t>
            </a:r>
            <a:endParaRPr kumimoji="1" lang="ja-JP" altLang="en-US" sz="2000" b="1">
              <a:solidFill>
                <a:srgbClr val="0070C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211960" y="3573016"/>
            <a:ext cx="46355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2000" smtClean="0">
                <a:solidFill>
                  <a:srgbClr val="C00000"/>
                </a:solidFill>
              </a:rPr>
              <a:t> </a:t>
            </a:r>
            <a:r>
              <a:rPr lang="en-US" altLang="ja-JP" sz="2000" baseline="30000" smtClean="0">
                <a:solidFill>
                  <a:srgbClr val="C00000"/>
                </a:solidFill>
              </a:rPr>
              <a:t>3</a:t>
            </a:r>
            <a:r>
              <a:rPr lang="en-US" altLang="ja-JP" sz="2000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lang="en-US" altLang="ja-JP" sz="2000" smtClean="0">
                <a:solidFill>
                  <a:srgbClr val="C00000"/>
                </a:solidFill>
              </a:rPr>
              <a:t>H, </a:t>
            </a:r>
            <a:r>
              <a:rPr lang="en-US" altLang="ja-JP" sz="2000" baseline="30000" smtClean="0">
                <a:solidFill>
                  <a:srgbClr val="C00000"/>
                </a:solidFill>
              </a:rPr>
              <a:t>4</a:t>
            </a:r>
            <a:r>
              <a:rPr lang="en-US" altLang="ja-JP" sz="2000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lang="en-US" altLang="ja-JP" sz="2000" smtClean="0">
                <a:solidFill>
                  <a:srgbClr val="C00000"/>
                </a:solidFill>
              </a:rPr>
              <a:t>He, </a:t>
            </a:r>
            <a:r>
              <a:rPr lang="en-US" altLang="ja-JP" sz="2000" baseline="30000" smtClean="0">
                <a:solidFill>
                  <a:srgbClr val="C00000"/>
                </a:solidFill>
              </a:rPr>
              <a:t>5</a:t>
            </a:r>
            <a:r>
              <a:rPr lang="en-US" altLang="ja-JP" sz="2000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lang="en-US" altLang="ja-JP" sz="2000" smtClean="0">
                <a:solidFill>
                  <a:srgbClr val="C00000"/>
                </a:solidFill>
              </a:rPr>
              <a:t>He</a:t>
            </a:r>
            <a:r>
              <a:rPr lang="ja-JP" altLang="en-US" sz="2000" smtClean="0">
                <a:solidFill>
                  <a:srgbClr val="C00000"/>
                </a:solidFill>
              </a:rPr>
              <a:t>の</a:t>
            </a:r>
            <a:r>
              <a:rPr lang="en-US" altLang="ja-JP" sz="2000" smtClean="0">
                <a:solidFill>
                  <a:srgbClr val="C00000"/>
                </a:solidFill>
              </a:rPr>
              <a:t>Binding Energy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smtClean="0">
                <a:solidFill>
                  <a:srgbClr val="C00000"/>
                </a:solidFill>
              </a:rPr>
              <a:t> </a:t>
            </a:r>
            <a:r>
              <a:rPr kumimoji="1" lang="en-US" altLang="ja-JP" sz="2000" baseline="30000" smtClean="0">
                <a:solidFill>
                  <a:srgbClr val="C00000"/>
                </a:solidFill>
              </a:rPr>
              <a:t>4</a:t>
            </a:r>
            <a:r>
              <a:rPr kumimoji="1" lang="en-US" altLang="ja-JP" sz="2000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kumimoji="1" lang="en-US" altLang="ja-JP" sz="2000" smtClean="0">
                <a:solidFill>
                  <a:srgbClr val="C00000"/>
                </a:solidFill>
              </a:rPr>
              <a:t>H, </a:t>
            </a:r>
            <a:r>
              <a:rPr kumimoji="1" lang="en-US" altLang="ja-JP" sz="2000" baseline="30000" smtClean="0">
                <a:solidFill>
                  <a:srgbClr val="C00000"/>
                </a:solidFill>
              </a:rPr>
              <a:t>4</a:t>
            </a:r>
            <a:r>
              <a:rPr kumimoji="1" lang="en-US" altLang="ja-JP" sz="2000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kumimoji="1" lang="en-US" altLang="ja-JP" sz="2000" smtClean="0">
                <a:solidFill>
                  <a:srgbClr val="C00000"/>
                </a:solidFill>
              </a:rPr>
              <a:t>He</a:t>
            </a:r>
            <a:r>
              <a:rPr kumimoji="1" lang="ja-JP" altLang="en-US" sz="2000" smtClean="0">
                <a:solidFill>
                  <a:srgbClr val="C00000"/>
                </a:solidFill>
              </a:rPr>
              <a:t>の</a:t>
            </a:r>
            <a:r>
              <a:rPr kumimoji="1" lang="en-US" altLang="ja-JP" sz="2000" smtClean="0">
                <a:solidFill>
                  <a:srgbClr val="C00000"/>
                </a:solidFill>
              </a:rPr>
              <a:t>1</a:t>
            </a:r>
            <a:r>
              <a:rPr kumimoji="1" lang="en-US" altLang="ja-JP" sz="2000" baseline="30000" smtClean="0">
                <a:solidFill>
                  <a:srgbClr val="C00000"/>
                </a:solidFill>
              </a:rPr>
              <a:t>+</a:t>
            </a:r>
            <a:r>
              <a:rPr kumimoji="1" lang="ja-JP" altLang="en-US" sz="2000" smtClean="0">
                <a:solidFill>
                  <a:srgbClr val="C00000"/>
                </a:solidFill>
              </a:rPr>
              <a:t>－</a:t>
            </a:r>
            <a:r>
              <a:rPr kumimoji="1" lang="en-US" altLang="ja-JP" sz="2000" smtClean="0">
                <a:solidFill>
                  <a:srgbClr val="C00000"/>
                </a:solidFill>
              </a:rPr>
              <a:t>0</a:t>
            </a:r>
            <a:r>
              <a:rPr kumimoji="1" lang="en-US" altLang="ja-JP" sz="2000" baseline="30000" smtClean="0">
                <a:solidFill>
                  <a:srgbClr val="C00000"/>
                </a:solidFill>
              </a:rPr>
              <a:t>+</a:t>
            </a:r>
            <a:r>
              <a:rPr kumimoji="1" lang="ja-JP" altLang="en-US" sz="2000" smtClean="0">
                <a:solidFill>
                  <a:srgbClr val="C00000"/>
                </a:solidFill>
              </a:rPr>
              <a:t>エネルギーの</a:t>
            </a:r>
            <a:r>
              <a:rPr kumimoji="1" lang="en-US" altLang="ja-JP" sz="2000" smtClean="0">
                <a:solidFill>
                  <a:srgbClr val="C00000"/>
                </a:solidFill>
              </a:rPr>
              <a:t>C.S.B.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smtClean="0">
                <a:solidFill>
                  <a:srgbClr val="C00000"/>
                </a:solidFill>
              </a:rPr>
              <a:t> </a:t>
            </a:r>
            <a:r>
              <a:rPr lang="en-US" altLang="ja-JP" sz="2000" smtClean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lang="ja-JP" altLang="en-US" sz="2000" smtClean="0">
                <a:solidFill>
                  <a:srgbClr val="C00000"/>
                </a:solidFill>
              </a:rPr>
              <a:t>状態の割合　</a:t>
            </a:r>
            <a:r>
              <a:rPr lang="en-US" altLang="ja-JP" sz="2000" smtClean="0">
                <a:solidFill>
                  <a:srgbClr val="C00000"/>
                </a:solidFill>
              </a:rPr>
              <a:t>	1-2% @ light hypernuclei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smtClean="0">
                <a:solidFill>
                  <a:srgbClr val="C00000"/>
                </a:solidFill>
              </a:rPr>
              <a:t> n-rich hypernuclei</a:t>
            </a:r>
            <a:r>
              <a:rPr kumimoji="1" lang="ja-JP" altLang="en-US" sz="2000" smtClean="0">
                <a:solidFill>
                  <a:srgbClr val="C00000"/>
                </a:solidFill>
              </a:rPr>
              <a:t>では、</a:t>
            </a:r>
            <a:r>
              <a:rPr kumimoji="1" lang="en-US" altLang="ja-JP" sz="2000" smtClean="0">
                <a:solidFill>
                  <a:srgbClr val="C00000"/>
                </a:solidFill>
              </a:rPr>
              <a:t>coherent</a:t>
            </a:r>
            <a:r>
              <a:rPr kumimoji="1" lang="ja-JP" altLang="en-US" sz="2000" smtClean="0">
                <a:solidFill>
                  <a:srgbClr val="C00000"/>
                </a:solidFill>
              </a:rPr>
              <a:t>に効く</a:t>
            </a:r>
            <a:endParaRPr kumimoji="1" lang="ja-JP" altLang="en-US" sz="2000">
              <a:solidFill>
                <a:srgbClr val="C00000"/>
              </a:solidFill>
            </a:endParaRPr>
          </a:p>
        </p:txBody>
      </p:sp>
      <p:sp>
        <p:nvSpPr>
          <p:cNvPr id="57" name="右矢印 56"/>
          <p:cNvSpPr/>
          <p:nvPr/>
        </p:nvSpPr>
        <p:spPr>
          <a:xfrm>
            <a:off x="4067944" y="5229200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572000" y="4941168"/>
            <a:ext cx="432926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smtClean="0">
                <a:solidFill>
                  <a:srgbClr val="7030A0"/>
                </a:solidFill>
              </a:rPr>
              <a:t>Ne</a:t>
            </a:r>
            <a:r>
              <a:rPr kumimoji="1" lang="en-US" altLang="ja-JP" sz="2000" b="1" smtClean="0">
                <a:solidFill>
                  <a:srgbClr val="7030A0"/>
                </a:solidFill>
              </a:rPr>
              <a:t>utron-rich </a:t>
            </a:r>
            <a:r>
              <a:rPr kumimoji="1" lang="en-US" altLang="ja-JP" sz="2000" b="1" smtClean="0">
                <a:solidFill>
                  <a:srgbClr val="7030A0"/>
                </a:solidFill>
                <a:latin typeface="Symbol" pitchFamily="18" charset="2"/>
              </a:rPr>
              <a:t>L</a:t>
            </a:r>
            <a:r>
              <a:rPr kumimoji="1" lang="en-US" altLang="ja-JP" sz="2000" b="1" smtClean="0">
                <a:solidFill>
                  <a:srgbClr val="7030A0"/>
                </a:solidFill>
              </a:rPr>
              <a:t> hypernuclei</a:t>
            </a:r>
          </a:p>
          <a:p>
            <a:r>
              <a:rPr lang="en-US" altLang="ja-JP" sz="2000" b="1" smtClean="0">
                <a:solidFill>
                  <a:srgbClr val="7030A0"/>
                </a:solidFill>
              </a:rPr>
              <a:t>Precise determination of level energies</a:t>
            </a:r>
          </a:p>
          <a:p>
            <a:r>
              <a:rPr kumimoji="1" lang="en-US" altLang="ja-JP" sz="2000" b="1" smtClean="0">
                <a:solidFill>
                  <a:srgbClr val="7030A0"/>
                </a:solidFill>
              </a:rPr>
              <a:t>      by </a:t>
            </a:r>
            <a:r>
              <a:rPr kumimoji="1" lang="en-US" altLang="ja-JP" sz="2000" b="1" smtClean="0">
                <a:solidFill>
                  <a:srgbClr val="7030A0"/>
                </a:solidFill>
                <a:latin typeface="Symbol" pitchFamily="18" charset="2"/>
              </a:rPr>
              <a:t>g</a:t>
            </a:r>
            <a:r>
              <a:rPr kumimoji="1" lang="en-US" altLang="ja-JP" sz="2000" b="1" smtClean="0">
                <a:solidFill>
                  <a:srgbClr val="7030A0"/>
                </a:solidFill>
              </a:rPr>
              <a:t>-ray spectroscopy</a:t>
            </a:r>
          </a:p>
          <a:p>
            <a:r>
              <a:rPr lang="en-US" altLang="ja-JP" sz="2000" b="1" smtClean="0">
                <a:solidFill>
                  <a:srgbClr val="7030A0"/>
                </a:solidFill>
              </a:rPr>
              <a:t>Double-strangeness system</a:t>
            </a:r>
            <a:endParaRPr lang="ja-JP" altLang="en-US" sz="2000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600" smtClean="0"/>
              <a:t>多体系</a:t>
            </a:r>
            <a:r>
              <a:rPr kumimoji="1" lang="ja-JP" altLang="en-US" sz="3600" smtClean="0"/>
              <a:t>効果</a:t>
            </a:r>
            <a:r>
              <a:rPr kumimoji="1" lang="en-US" altLang="ja-JP" sz="3600" smtClean="0"/>
              <a:t>2</a:t>
            </a:r>
            <a:br>
              <a:rPr kumimoji="1" lang="en-US" altLang="ja-JP" sz="3600" smtClean="0"/>
            </a:br>
            <a:r>
              <a:rPr lang="ja-JP" altLang="en-US" sz="3600" smtClean="0"/>
              <a:t>－媒質中でのハドロンの性質ー</a:t>
            </a:r>
            <a:endParaRPr kumimoji="1" lang="ja-JP" altLang="en-US" sz="3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1556792"/>
            <a:ext cx="49760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smtClean="0">
                <a:solidFill>
                  <a:srgbClr val="C00000"/>
                </a:solidFill>
              </a:rPr>
              <a:t>束縛されたハイペロン≒媒質中のハイペロン</a:t>
            </a:r>
            <a:endParaRPr kumimoji="1" lang="en-US" altLang="ja-JP" sz="2000" smtClean="0">
              <a:solidFill>
                <a:srgbClr val="C00000"/>
              </a:solidFill>
            </a:endParaRPr>
          </a:p>
          <a:p>
            <a:r>
              <a:rPr lang="ja-JP" altLang="en-US" sz="2000" smtClean="0">
                <a:solidFill>
                  <a:srgbClr val="C00000"/>
                </a:solidFill>
              </a:rPr>
              <a:t>ハイペロンは他の核子と区別可能</a:t>
            </a:r>
            <a:endParaRPr kumimoji="1" lang="ja-JP" altLang="en-US" sz="2000">
              <a:solidFill>
                <a:srgbClr val="C00000"/>
              </a:solidFill>
            </a:endParaRPr>
          </a:p>
        </p:txBody>
      </p:sp>
      <p:sp>
        <p:nvSpPr>
          <p:cNvPr id="4" name="右矢印 3"/>
          <p:cNvSpPr/>
          <p:nvPr/>
        </p:nvSpPr>
        <p:spPr>
          <a:xfrm>
            <a:off x="1187624" y="2420888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67744" y="2348880"/>
            <a:ext cx="60212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smtClean="0">
                <a:solidFill>
                  <a:srgbClr val="7030A0"/>
                </a:solidFill>
              </a:rPr>
              <a:t>ハイペロンの性質を測定</a:t>
            </a:r>
            <a:r>
              <a:rPr lang="ja-JP" altLang="en-US" sz="2000" b="1" smtClean="0">
                <a:solidFill>
                  <a:srgbClr val="7030A0"/>
                </a:solidFill>
              </a:rPr>
              <a:t>することで、</a:t>
            </a:r>
            <a:endParaRPr lang="en-US" altLang="ja-JP" sz="2000" b="1" smtClean="0">
              <a:solidFill>
                <a:srgbClr val="7030A0"/>
              </a:solidFill>
            </a:endParaRPr>
          </a:p>
          <a:p>
            <a:r>
              <a:rPr lang="ja-JP" altLang="en-US" sz="2000" b="1" smtClean="0">
                <a:solidFill>
                  <a:srgbClr val="7030A0"/>
                </a:solidFill>
              </a:rPr>
              <a:t>媒質中でのハドロンの性質の変化を調べることが可能</a:t>
            </a:r>
            <a:endParaRPr kumimoji="1" lang="ja-JP" altLang="en-US" sz="2000" b="1">
              <a:solidFill>
                <a:srgbClr val="7030A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3212976"/>
            <a:ext cx="8527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baseline="30000" smtClean="0">
                <a:solidFill>
                  <a:srgbClr val="FF0000"/>
                </a:solidFill>
              </a:rPr>
              <a:t>5</a:t>
            </a:r>
            <a:r>
              <a:rPr kumimoji="1" lang="en-US" altLang="ja-JP" sz="2400" b="1" baseline="-2500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kumimoji="1" lang="en-US" altLang="ja-JP" sz="2400" b="1" smtClean="0">
                <a:solidFill>
                  <a:srgbClr val="FF0000"/>
                </a:solidFill>
              </a:rPr>
              <a:t>He</a:t>
            </a:r>
            <a:r>
              <a:rPr kumimoji="1" lang="ja-JP" altLang="en-US" sz="2400" b="1" smtClean="0">
                <a:solidFill>
                  <a:srgbClr val="FF0000"/>
                </a:solidFill>
              </a:rPr>
              <a:t>の</a:t>
            </a:r>
            <a:r>
              <a:rPr kumimoji="1" lang="en-US" altLang="ja-JP" sz="2400" b="1" smtClean="0">
                <a:solidFill>
                  <a:srgbClr val="FF0000"/>
                </a:solidFill>
              </a:rPr>
              <a:t>Magnetic Moment</a:t>
            </a:r>
            <a:r>
              <a:rPr lang="ja-JP" altLang="en-US" sz="2400" b="1" smtClean="0">
                <a:solidFill>
                  <a:srgbClr val="FF0000"/>
                </a:solidFill>
              </a:rPr>
              <a:t>（≒束縛</a:t>
            </a:r>
            <a:r>
              <a:rPr lang="en-US" altLang="ja-JP" sz="2400" b="1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ja-JP" altLang="en-US" sz="2400" b="1" smtClean="0">
                <a:solidFill>
                  <a:srgbClr val="FF0000"/>
                </a:solidFill>
              </a:rPr>
              <a:t>の</a:t>
            </a:r>
            <a:r>
              <a:rPr lang="en-US" altLang="ja-JP" sz="2400" b="1" smtClean="0">
                <a:solidFill>
                  <a:srgbClr val="FF0000"/>
                </a:solidFill>
              </a:rPr>
              <a:t>Magnetic Moment</a:t>
            </a:r>
            <a:r>
              <a:rPr lang="ja-JP" altLang="en-US" sz="2400" b="1" smtClean="0">
                <a:solidFill>
                  <a:srgbClr val="FF0000"/>
                </a:solidFill>
              </a:rPr>
              <a:t>）の測定</a:t>
            </a:r>
            <a:endParaRPr kumimoji="1" lang="ja-JP" altLang="en-US" sz="2400" b="1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35696" y="3645024"/>
            <a:ext cx="3765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smtClean="0">
                <a:solidFill>
                  <a:srgbClr val="C00000"/>
                </a:solidFill>
              </a:rPr>
              <a:t>“夢の実験”だが、実現は難しい。</a:t>
            </a:r>
            <a:endParaRPr kumimoji="1" lang="ja-JP" altLang="en-US" sz="2000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4077072"/>
            <a:ext cx="421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kumimoji="1" lang="ja-JP" altLang="en-US" sz="2000" b="1" smtClean="0">
                <a:solidFill>
                  <a:srgbClr val="FF0000"/>
                </a:solidFill>
              </a:rPr>
              <a:t>の</a:t>
            </a:r>
            <a:r>
              <a:rPr kumimoji="1" lang="en-US" altLang="ja-JP" sz="2000" b="1" smtClean="0">
                <a:solidFill>
                  <a:srgbClr val="FF0000"/>
                </a:solidFill>
              </a:rPr>
              <a:t>spin-flip M1</a:t>
            </a:r>
            <a:r>
              <a:rPr kumimoji="1" lang="ja-JP" altLang="en-US" sz="2000" b="1" smtClean="0">
                <a:solidFill>
                  <a:srgbClr val="FF0000"/>
                </a:solidFill>
              </a:rPr>
              <a:t>遷移の遷移強度</a:t>
            </a:r>
            <a:r>
              <a:rPr lang="ja-JP" altLang="en-US" sz="2000" b="1" smtClean="0">
                <a:solidFill>
                  <a:srgbClr val="FF0000"/>
                </a:solidFill>
              </a:rPr>
              <a:t>測定</a:t>
            </a:r>
            <a:endParaRPr kumimoji="1" lang="ja-JP" altLang="en-US" sz="2000" b="1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509120"/>
            <a:ext cx="68770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テキスト ボックス 10"/>
          <p:cNvSpPr txBox="1"/>
          <p:nvPr/>
        </p:nvSpPr>
        <p:spPr>
          <a:xfrm>
            <a:off x="4932040" y="5877272"/>
            <a:ext cx="3664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smtClean="0">
                <a:solidFill>
                  <a:srgbClr val="C00000"/>
                </a:solidFill>
              </a:rPr>
              <a:t>寿命（</a:t>
            </a:r>
            <a:r>
              <a:rPr kumimoji="1" lang="en-US" altLang="ja-JP" b="1" smtClean="0">
                <a:solidFill>
                  <a:srgbClr val="C00000"/>
                </a:solidFill>
              </a:rPr>
              <a:t>Doppler Shift</a:t>
            </a:r>
            <a:r>
              <a:rPr kumimoji="1" lang="ja-JP" altLang="en-US" b="1" smtClean="0">
                <a:solidFill>
                  <a:srgbClr val="C00000"/>
                </a:solidFill>
              </a:rPr>
              <a:t>減衰法）と</a:t>
            </a:r>
            <a:r>
              <a:rPr kumimoji="1" lang="en-US" altLang="ja-JP" b="1" smtClean="0">
                <a:solidFill>
                  <a:srgbClr val="C00000"/>
                </a:solidFill>
              </a:rPr>
              <a:t>E</a:t>
            </a:r>
            <a:r>
              <a:rPr kumimoji="1" lang="en-US" altLang="ja-JP" b="1" baseline="-25000" smtClean="0">
                <a:solidFill>
                  <a:srgbClr val="C00000"/>
                </a:solidFill>
                <a:latin typeface="Symbol" pitchFamily="18" charset="2"/>
              </a:rPr>
              <a:t>g</a:t>
            </a:r>
            <a:r>
              <a:rPr kumimoji="1" lang="ja-JP" altLang="en-US" b="1" smtClean="0">
                <a:solidFill>
                  <a:srgbClr val="C00000"/>
                </a:solidFill>
              </a:rPr>
              <a:t>測定</a:t>
            </a:r>
            <a:endParaRPr kumimoji="1" lang="ja-JP" altLang="en-U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1979712" y="1484784"/>
            <a:ext cx="6120680" cy="15121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smtClean="0"/>
              <a:t>媒質中でのハドロンの性質</a:t>
            </a:r>
            <a:r>
              <a:rPr kumimoji="1" lang="en-US" altLang="ja-JP" sz="3600" smtClean="0"/>
              <a:t/>
            </a:r>
            <a:br>
              <a:rPr kumimoji="1" lang="en-US" altLang="ja-JP" sz="3600" smtClean="0"/>
            </a:br>
            <a:r>
              <a:rPr lang="ja-JP" altLang="en-US" sz="3600" smtClean="0"/>
              <a:t>ー </a:t>
            </a:r>
            <a:r>
              <a:rPr lang="en-US" altLang="ja-JP" sz="3600" smtClean="0">
                <a:latin typeface="Symbol" pitchFamily="18" charset="2"/>
              </a:rPr>
              <a:t>L</a:t>
            </a:r>
            <a:r>
              <a:rPr lang="en-US" altLang="ja-JP" sz="3600" smtClean="0"/>
              <a:t> spin-flip B(M1)</a:t>
            </a:r>
            <a:r>
              <a:rPr lang="ja-JP" altLang="en-US" sz="3600" smtClean="0"/>
              <a:t>の測定ー</a:t>
            </a:r>
            <a:endParaRPr kumimoji="1" lang="ja-JP" altLang="en-US" sz="3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95736" y="1628800"/>
            <a:ext cx="17283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/>
              <a:t>BNL-E930(‘01) </a:t>
            </a:r>
            <a:endParaRPr kumimoji="1" lang="ja-JP" altLang="en-US" sz="2000" b="1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2132856"/>
            <a:ext cx="14171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smtClean="0">
                <a:solidFill>
                  <a:srgbClr val="C00000"/>
                </a:solidFill>
              </a:rPr>
              <a:t>g</a:t>
            </a:r>
            <a:r>
              <a:rPr kumimoji="1" lang="en-US" altLang="ja-JP" sz="2000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kumimoji="1" lang="en-US" altLang="ja-JP" sz="2000" smtClean="0">
                <a:solidFill>
                  <a:srgbClr val="C00000"/>
                </a:solidFill>
                <a:latin typeface="Symbol" pitchFamily="18" charset="2"/>
              </a:rPr>
              <a:t>= -1.226</a:t>
            </a:r>
            <a:r>
              <a:rPr kumimoji="1" lang="en-US" altLang="ja-JP" sz="2000" smtClean="0">
                <a:solidFill>
                  <a:srgbClr val="C00000"/>
                </a:solidFill>
              </a:rPr>
              <a:t> </a:t>
            </a:r>
          </a:p>
          <a:p>
            <a:r>
              <a:rPr kumimoji="1" lang="en-US" altLang="ja-JP" sz="2000" smtClean="0">
                <a:solidFill>
                  <a:srgbClr val="C00000"/>
                </a:solidFill>
              </a:rPr>
              <a:t>(free space)</a:t>
            </a:r>
            <a:endParaRPr kumimoji="1" lang="ja-JP" altLang="en-US" sz="2000">
              <a:solidFill>
                <a:srgbClr val="C00000"/>
              </a:solidFill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267744" y="1988840"/>
            <a:ext cx="1514982" cy="504056"/>
            <a:chOff x="2339752" y="3068960"/>
            <a:chExt cx="1514982" cy="504056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2339752" y="3140968"/>
              <a:ext cx="11528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b="1" smtClean="0">
                  <a:solidFill>
                    <a:srgbClr val="FF3399"/>
                  </a:solidFill>
                </a:rPr>
                <a:t>g</a:t>
              </a:r>
              <a:r>
                <a:rPr kumimoji="1" lang="en-US" altLang="ja-JP" sz="2000" b="1" baseline="-25000" smtClean="0">
                  <a:solidFill>
                    <a:srgbClr val="FF3399"/>
                  </a:solidFill>
                  <a:latin typeface="Symbol" pitchFamily="18" charset="2"/>
                </a:rPr>
                <a:t>L</a:t>
              </a:r>
              <a:r>
                <a:rPr kumimoji="1" lang="en-US" altLang="ja-JP" sz="2000" b="1" smtClean="0">
                  <a:solidFill>
                    <a:srgbClr val="FF3399"/>
                  </a:solidFill>
                  <a:latin typeface="Symbol" pitchFamily="18" charset="2"/>
                </a:rPr>
                <a:t> = -1.1</a:t>
              </a:r>
              <a:endParaRPr kumimoji="1" lang="ja-JP" altLang="en-US" sz="2000" b="1">
                <a:solidFill>
                  <a:srgbClr val="FF3399"/>
                </a:solidFill>
                <a:latin typeface="Symbol" pitchFamily="18" charset="2"/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3347864" y="3068960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smtClean="0">
                  <a:solidFill>
                    <a:srgbClr val="FF3399"/>
                  </a:solidFill>
                  <a:latin typeface="Symbol" pitchFamily="18" charset="2"/>
                </a:rPr>
                <a:t>+0.4</a:t>
              </a:r>
              <a:endParaRPr kumimoji="1" lang="ja-JP" altLang="en-US" sz="1400" b="1">
                <a:solidFill>
                  <a:srgbClr val="FF3399"/>
                </a:solidFill>
                <a:latin typeface="Symbol" pitchFamily="18" charset="2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3347864" y="3265239"/>
              <a:ext cx="5068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b="1" smtClean="0">
                  <a:solidFill>
                    <a:srgbClr val="FF3399"/>
                  </a:solidFill>
                  <a:latin typeface="Symbol" pitchFamily="18" charset="2"/>
                </a:rPr>
                <a:t>-0.6</a:t>
              </a:r>
              <a:endParaRPr kumimoji="1" lang="ja-JP" altLang="en-US" sz="1400" b="1">
                <a:solidFill>
                  <a:srgbClr val="FF3399"/>
                </a:solidFill>
                <a:latin typeface="Symbol" pitchFamily="18" charset="2"/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2051720" y="2420888"/>
            <a:ext cx="1890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30000" smtClean="0">
                <a:solidFill>
                  <a:srgbClr val="0070C0"/>
                </a:solidFill>
              </a:rPr>
              <a:t>7</a:t>
            </a:r>
            <a:r>
              <a:rPr kumimoji="1" lang="en-US" altLang="ja-JP" sz="2000" baseline="-25000" smtClean="0">
                <a:solidFill>
                  <a:srgbClr val="0070C0"/>
                </a:solidFill>
                <a:latin typeface="Symbol" pitchFamily="18" charset="2"/>
              </a:rPr>
              <a:t>L</a:t>
            </a:r>
            <a:r>
              <a:rPr kumimoji="1" lang="en-US" altLang="ja-JP" sz="2000" smtClean="0">
                <a:solidFill>
                  <a:srgbClr val="0070C0"/>
                </a:solidFill>
              </a:rPr>
              <a:t>Li (3/2</a:t>
            </a:r>
            <a:r>
              <a:rPr kumimoji="1" lang="en-US" altLang="ja-JP" sz="2000" baseline="30000" smtClean="0">
                <a:solidFill>
                  <a:srgbClr val="0070C0"/>
                </a:solidFill>
              </a:rPr>
              <a:t>+</a:t>
            </a:r>
            <a:r>
              <a:rPr kumimoji="1" lang="ja-JP" altLang="en-US" sz="2000" smtClean="0">
                <a:solidFill>
                  <a:srgbClr val="0070C0"/>
                </a:solidFill>
              </a:rPr>
              <a:t>→</a:t>
            </a:r>
            <a:r>
              <a:rPr kumimoji="1" lang="en-US" altLang="ja-JP" sz="2000" smtClean="0">
                <a:solidFill>
                  <a:srgbClr val="0070C0"/>
                </a:solidFill>
              </a:rPr>
              <a:t>1/2</a:t>
            </a:r>
            <a:r>
              <a:rPr kumimoji="1" lang="en-US" altLang="ja-JP" sz="2000" baseline="30000" smtClean="0">
                <a:solidFill>
                  <a:srgbClr val="0070C0"/>
                </a:solidFill>
              </a:rPr>
              <a:t>+</a:t>
            </a:r>
            <a:r>
              <a:rPr kumimoji="1" lang="en-US" altLang="ja-JP" sz="2000" smtClean="0">
                <a:solidFill>
                  <a:srgbClr val="0070C0"/>
                </a:solidFill>
              </a:rPr>
              <a:t>)</a:t>
            </a:r>
            <a:endParaRPr kumimoji="1" lang="ja-JP" altLang="en-US" sz="2000">
              <a:solidFill>
                <a:srgbClr val="0070C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868144" y="1628800"/>
            <a:ext cx="1184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/>
              <a:t>KEK-E566</a:t>
            </a:r>
            <a:endParaRPr kumimoji="1" lang="ja-JP" altLang="en-US" sz="2000" b="1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96136" y="1988840"/>
            <a:ext cx="1986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rgbClr val="FF3399"/>
                </a:solidFill>
              </a:rPr>
              <a:t>g</a:t>
            </a:r>
            <a:r>
              <a:rPr kumimoji="1" lang="en-US" altLang="ja-JP" sz="2000" b="1" baseline="-25000" smtClean="0">
                <a:solidFill>
                  <a:srgbClr val="FF3399"/>
                </a:solidFill>
                <a:latin typeface="Symbol" pitchFamily="18" charset="2"/>
              </a:rPr>
              <a:t>L</a:t>
            </a:r>
            <a:r>
              <a:rPr kumimoji="1" lang="en-US" altLang="ja-JP" sz="2000" b="1" smtClean="0">
                <a:solidFill>
                  <a:srgbClr val="FF3399"/>
                </a:solidFill>
                <a:latin typeface="Symbol" pitchFamily="18" charset="2"/>
              </a:rPr>
              <a:t> = -1.03±0.41</a:t>
            </a:r>
            <a:endParaRPr kumimoji="1" lang="ja-JP" altLang="en-US" sz="2000" b="1">
              <a:solidFill>
                <a:srgbClr val="FF3399"/>
              </a:solidFill>
              <a:latin typeface="Symbol" pitchFamily="18" charset="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68144" y="2420888"/>
            <a:ext cx="1507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aseline="30000" smtClean="0">
                <a:solidFill>
                  <a:srgbClr val="0070C0"/>
                </a:solidFill>
              </a:rPr>
              <a:t>12</a:t>
            </a:r>
            <a:r>
              <a:rPr kumimoji="1" lang="en-US" altLang="ja-JP" sz="2000" baseline="-25000" smtClean="0">
                <a:solidFill>
                  <a:srgbClr val="0070C0"/>
                </a:solidFill>
                <a:latin typeface="Symbol" pitchFamily="18" charset="2"/>
              </a:rPr>
              <a:t>L</a:t>
            </a:r>
            <a:r>
              <a:rPr kumimoji="1" lang="en-US" altLang="ja-JP" sz="2000" smtClean="0">
                <a:solidFill>
                  <a:srgbClr val="0070C0"/>
                </a:solidFill>
              </a:rPr>
              <a:t>C (</a:t>
            </a:r>
            <a:r>
              <a:rPr kumimoji="1" lang="en-US" altLang="ja-JP" sz="2000" smtClean="0">
                <a:solidFill>
                  <a:srgbClr val="0070C0"/>
                </a:solidFill>
                <a:latin typeface="+mj-lt"/>
              </a:rPr>
              <a:t>2</a:t>
            </a:r>
            <a:r>
              <a:rPr kumimoji="1" lang="en-US" altLang="ja-JP" sz="2000" baseline="30000" smtClean="0">
                <a:solidFill>
                  <a:srgbClr val="0070C0"/>
                </a:solidFill>
                <a:latin typeface="Symbol" pitchFamily="18" charset="2"/>
              </a:rPr>
              <a:t>-</a:t>
            </a:r>
            <a:r>
              <a:rPr kumimoji="1" lang="ja-JP" altLang="en-US" sz="2000" smtClean="0">
                <a:solidFill>
                  <a:srgbClr val="0070C0"/>
                </a:solidFill>
              </a:rPr>
              <a:t>→</a:t>
            </a:r>
            <a:r>
              <a:rPr kumimoji="1" lang="en-US" altLang="ja-JP" sz="2000" smtClean="0">
                <a:solidFill>
                  <a:srgbClr val="0070C0"/>
                </a:solidFill>
                <a:latin typeface="+mj-lt"/>
              </a:rPr>
              <a:t>1</a:t>
            </a:r>
            <a:r>
              <a:rPr kumimoji="1" lang="en-US" altLang="ja-JP" sz="2000" baseline="30000" smtClean="0">
                <a:solidFill>
                  <a:srgbClr val="0070C0"/>
                </a:solidFill>
                <a:latin typeface="Symbol" pitchFamily="18" charset="2"/>
              </a:rPr>
              <a:t>-</a:t>
            </a:r>
            <a:r>
              <a:rPr kumimoji="1" lang="en-US" altLang="ja-JP" sz="2000" smtClean="0">
                <a:solidFill>
                  <a:srgbClr val="0070C0"/>
                </a:solidFill>
              </a:rPr>
              <a:t>)</a:t>
            </a:r>
            <a:endParaRPr kumimoji="1" lang="ja-JP" altLang="en-US" sz="2000">
              <a:solidFill>
                <a:srgbClr val="0070C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23928" y="2420888"/>
            <a:ext cx="1512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by </a:t>
            </a:r>
            <a:r>
              <a:rPr kumimoji="1" lang="en-US" altLang="ja-JP" baseline="30000" smtClean="0"/>
              <a:t>10</a:t>
            </a:r>
            <a:r>
              <a:rPr kumimoji="1" lang="en-US" altLang="ja-JP" smtClean="0"/>
              <a:t>B(K</a:t>
            </a:r>
            <a:r>
              <a:rPr kumimoji="1" lang="en-US" altLang="ja-JP" baseline="30000" smtClean="0">
                <a:latin typeface="Symbol" pitchFamily="18" charset="2"/>
              </a:rPr>
              <a:t>-</a:t>
            </a:r>
            <a:r>
              <a:rPr kumimoji="1" lang="en-US" altLang="ja-JP" smtClean="0">
                <a:latin typeface="+mj-lt"/>
              </a:rPr>
              <a:t>,</a:t>
            </a:r>
            <a:r>
              <a:rPr kumimoji="1" lang="en-US" altLang="ja-JP" smtClean="0">
                <a:latin typeface="Symbol" pitchFamily="18" charset="2"/>
              </a:rPr>
              <a:t>p</a:t>
            </a:r>
            <a:r>
              <a:rPr kumimoji="1" lang="en-US" altLang="ja-JP" baseline="30000" smtClean="0">
                <a:latin typeface="Symbol" pitchFamily="18" charset="2"/>
              </a:rPr>
              <a:t>-</a:t>
            </a:r>
            <a:r>
              <a:rPr kumimoji="1" lang="en-US" altLang="ja-JP" smtClean="0">
                <a:latin typeface="Symbol" pitchFamily="18" charset="2"/>
              </a:rPr>
              <a:t> g</a:t>
            </a:r>
            <a:r>
              <a:rPr kumimoji="1" lang="en-US" altLang="ja-JP" smtClean="0"/>
              <a:t>)</a:t>
            </a:r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3645024"/>
            <a:ext cx="8447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smtClean="0">
                <a:solidFill>
                  <a:srgbClr val="0070C0"/>
                </a:solidFill>
              </a:rPr>
              <a:t>7</a:t>
            </a:r>
            <a:r>
              <a:rPr kumimoji="1" lang="en-US" altLang="ja-JP" sz="2800" baseline="-25000" smtClean="0">
                <a:solidFill>
                  <a:srgbClr val="0070C0"/>
                </a:solidFill>
                <a:latin typeface="Symbol" pitchFamily="18" charset="2"/>
              </a:rPr>
              <a:t>L</a:t>
            </a:r>
            <a:r>
              <a:rPr kumimoji="1" lang="en-US" altLang="ja-JP" sz="2800" smtClean="0">
                <a:solidFill>
                  <a:srgbClr val="0070C0"/>
                </a:solidFill>
              </a:rPr>
              <a:t>Li (3/2</a:t>
            </a:r>
            <a:r>
              <a:rPr kumimoji="1" lang="en-US" altLang="ja-JP" sz="2800" baseline="30000" smtClean="0">
                <a:solidFill>
                  <a:srgbClr val="0070C0"/>
                </a:solidFill>
              </a:rPr>
              <a:t>+</a:t>
            </a:r>
            <a:r>
              <a:rPr kumimoji="1" lang="ja-JP" altLang="en-US" sz="2800" smtClean="0">
                <a:solidFill>
                  <a:srgbClr val="0070C0"/>
                </a:solidFill>
              </a:rPr>
              <a:t>→</a:t>
            </a:r>
            <a:r>
              <a:rPr kumimoji="1" lang="en-US" altLang="ja-JP" sz="2800" smtClean="0">
                <a:solidFill>
                  <a:srgbClr val="0070C0"/>
                </a:solidFill>
              </a:rPr>
              <a:t>1/2</a:t>
            </a:r>
            <a:r>
              <a:rPr kumimoji="1" lang="en-US" altLang="ja-JP" sz="2800" baseline="30000" smtClean="0">
                <a:solidFill>
                  <a:srgbClr val="0070C0"/>
                </a:solidFill>
              </a:rPr>
              <a:t>+</a:t>
            </a:r>
            <a:r>
              <a:rPr kumimoji="1" lang="en-US" altLang="ja-JP" sz="2800" smtClean="0">
                <a:solidFill>
                  <a:srgbClr val="0070C0"/>
                </a:solidFill>
              </a:rPr>
              <a:t>)  </a:t>
            </a:r>
            <a:r>
              <a:rPr kumimoji="1" lang="en-US" altLang="ja-JP" sz="2800" smtClean="0"/>
              <a:t>by </a:t>
            </a:r>
            <a:r>
              <a:rPr kumimoji="1" lang="en-US" altLang="ja-JP" sz="2800" baseline="30000" smtClean="0"/>
              <a:t>7</a:t>
            </a:r>
            <a:r>
              <a:rPr kumimoji="1" lang="en-US" altLang="ja-JP" sz="2800" smtClean="0"/>
              <a:t>Li(K</a:t>
            </a:r>
            <a:r>
              <a:rPr kumimoji="1" lang="en-US" altLang="ja-JP" sz="2800" baseline="30000" smtClean="0">
                <a:latin typeface="Symbol" pitchFamily="18" charset="2"/>
              </a:rPr>
              <a:t>-</a:t>
            </a:r>
            <a:r>
              <a:rPr kumimoji="1" lang="en-US" altLang="ja-JP" sz="2800" smtClean="0">
                <a:latin typeface="+mj-lt"/>
              </a:rPr>
              <a:t>,</a:t>
            </a:r>
            <a:r>
              <a:rPr kumimoji="1" lang="en-US" altLang="ja-JP" sz="2800" smtClean="0">
                <a:latin typeface="Symbol" pitchFamily="18" charset="2"/>
              </a:rPr>
              <a:t>p</a:t>
            </a:r>
            <a:r>
              <a:rPr kumimoji="1" lang="en-US" altLang="ja-JP" sz="2800" baseline="30000" smtClean="0">
                <a:latin typeface="Symbol" pitchFamily="18" charset="2"/>
              </a:rPr>
              <a:t>-</a:t>
            </a:r>
            <a:r>
              <a:rPr kumimoji="1" lang="en-US" altLang="ja-JP" sz="2800" smtClean="0">
                <a:latin typeface="Symbol" pitchFamily="18" charset="2"/>
              </a:rPr>
              <a:t>g</a:t>
            </a:r>
            <a:r>
              <a:rPr kumimoji="1" lang="en-US" altLang="ja-JP" sz="2800" smtClean="0"/>
              <a:t>) at 1.5GeV/c  (J-PARC E13)</a:t>
            </a:r>
            <a:endParaRPr kumimoji="1" lang="ja-JP" altLang="en-US" sz="280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1520" y="4437112"/>
            <a:ext cx="27109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aseline="30000" smtClean="0">
                <a:solidFill>
                  <a:srgbClr val="0070C0"/>
                </a:solidFill>
              </a:rPr>
              <a:t>19</a:t>
            </a:r>
            <a:r>
              <a:rPr kumimoji="1" lang="en-US" altLang="ja-JP" sz="2800" baseline="-25000" smtClean="0">
                <a:solidFill>
                  <a:srgbClr val="0070C0"/>
                </a:solidFill>
                <a:latin typeface="Symbol" pitchFamily="18" charset="2"/>
              </a:rPr>
              <a:t>L</a:t>
            </a:r>
            <a:r>
              <a:rPr kumimoji="1" lang="en-US" altLang="ja-JP" sz="2800" smtClean="0">
                <a:solidFill>
                  <a:srgbClr val="0070C0"/>
                </a:solidFill>
              </a:rPr>
              <a:t>F</a:t>
            </a:r>
            <a:r>
              <a:rPr lang="ja-JP" altLang="en-US" sz="2800" smtClean="0">
                <a:solidFill>
                  <a:srgbClr val="0070C0"/>
                </a:solidFill>
              </a:rPr>
              <a:t> </a:t>
            </a:r>
            <a:r>
              <a:rPr lang="en-US" altLang="ja-JP" sz="2800" smtClean="0">
                <a:solidFill>
                  <a:srgbClr val="0070C0"/>
                </a:solidFill>
              </a:rPr>
              <a:t>(3/2</a:t>
            </a:r>
            <a:r>
              <a:rPr lang="en-US" altLang="ja-JP" sz="2800" baseline="30000" smtClean="0">
                <a:solidFill>
                  <a:srgbClr val="0070C0"/>
                </a:solidFill>
              </a:rPr>
              <a:t>+</a:t>
            </a:r>
            <a:r>
              <a:rPr lang="ja-JP" altLang="en-US" sz="2800" smtClean="0">
                <a:solidFill>
                  <a:srgbClr val="0070C0"/>
                </a:solidFill>
              </a:rPr>
              <a:t>→</a:t>
            </a:r>
            <a:r>
              <a:rPr lang="en-US" altLang="ja-JP" sz="2800" smtClean="0">
                <a:solidFill>
                  <a:srgbClr val="0070C0"/>
                </a:solidFill>
              </a:rPr>
              <a:t>1/2</a:t>
            </a:r>
            <a:r>
              <a:rPr lang="en-US" altLang="ja-JP" sz="2800" baseline="30000" smtClean="0">
                <a:solidFill>
                  <a:srgbClr val="0070C0"/>
                </a:solidFill>
              </a:rPr>
              <a:t>+</a:t>
            </a:r>
            <a:r>
              <a:rPr lang="en-US" altLang="ja-JP" sz="2800" smtClean="0">
                <a:solidFill>
                  <a:srgbClr val="0070C0"/>
                </a:solidFill>
              </a:rPr>
              <a:t>) </a:t>
            </a:r>
          </a:p>
          <a:p>
            <a:r>
              <a:rPr kumimoji="1" lang="en-US" altLang="ja-JP" sz="2800" baseline="30000" smtClean="0">
                <a:solidFill>
                  <a:srgbClr val="0070C0"/>
                </a:solidFill>
              </a:rPr>
              <a:t>11</a:t>
            </a:r>
            <a:r>
              <a:rPr kumimoji="1" lang="en-US" altLang="ja-JP" sz="2800" baseline="-25000" smtClean="0">
                <a:solidFill>
                  <a:srgbClr val="0070C0"/>
                </a:solidFill>
                <a:latin typeface="Symbol" pitchFamily="18" charset="2"/>
              </a:rPr>
              <a:t>L</a:t>
            </a:r>
            <a:r>
              <a:rPr kumimoji="1" lang="en-US" altLang="ja-JP" sz="2800" smtClean="0">
                <a:solidFill>
                  <a:srgbClr val="0070C0"/>
                </a:solidFill>
              </a:rPr>
              <a:t>B (7/2</a:t>
            </a:r>
            <a:r>
              <a:rPr kumimoji="1" lang="en-US" altLang="ja-JP" sz="2800" baseline="30000" smtClean="0">
                <a:solidFill>
                  <a:srgbClr val="0070C0"/>
                </a:solidFill>
              </a:rPr>
              <a:t>+</a:t>
            </a:r>
            <a:r>
              <a:rPr kumimoji="1" lang="ja-JP" altLang="en-US" sz="2800" smtClean="0">
                <a:solidFill>
                  <a:srgbClr val="0070C0"/>
                </a:solidFill>
              </a:rPr>
              <a:t>→</a:t>
            </a:r>
            <a:r>
              <a:rPr kumimoji="1" lang="en-US" altLang="ja-JP" sz="2800" smtClean="0">
                <a:solidFill>
                  <a:srgbClr val="0070C0"/>
                </a:solidFill>
              </a:rPr>
              <a:t>5/2</a:t>
            </a:r>
            <a:r>
              <a:rPr kumimoji="1" lang="en-US" altLang="ja-JP" sz="2800" baseline="30000" smtClean="0">
                <a:solidFill>
                  <a:srgbClr val="0070C0"/>
                </a:solidFill>
              </a:rPr>
              <a:t>+</a:t>
            </a:r>
            <a:r>
              <a:rPr kumimoji="1" lang="en-US" altLang="ja-JP" sz="2800" smtClean="0">
                <a:solidFill>
                  <a:srgbClr val="0070C0"/>
                </a:solidFill>
              </a:rPr>
              <a:t>)</a:t>
            </a:r>
            <a:endParaRPr kumimoji="1" lang="ja-JP" altLang="en-US" sz="28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600" smtClean="0"/>
              <a:t>多体系</a:t>
            </a:r>
            <a:r>
              <a:rPr kumimoji="1" lang="ja-JP" altLang="en-US" sz="3600" smtClean="0"/>
              <a:t>効果</a:t>
            </a:r>
            <a:r>
              <a:rPr kumimoji="1" lang="en-US" altLang="ja-JP" sz="3600" smtClean="0"/>
              <a:t>3</a:t>
            </a:r>
            <a:br>
              <a:rPr kumimoji="1" lang="en-US" altLang="ja-JP" sz="3600" smtClean="0"/>
            </a:br>
            <a:r>
              <a:rPr lang="ja-JP" altLang="en-US" sz="3600" smtClean="0"/>
              <a:t>ーストレンジネス追加による変化ー</a:t>
            </a:r>
            <a:endParaRPr kumimoji="1" lang="ja-JP" altLang="en-US" sz="3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556792"/>
            <a:ext cx="7056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smtClean="0">
                <a:solidFill>
                  <a:srgbClr val="0070C0"/>
                </a:solidFill>
              </a:rPr>
              <a:t>Λ</a:t>
            </a:r>
            <a:r>
              <a:rPr lang="ja-JP" altLang="en-US" sz="2400" smtClean="0">
                <a:solidFill>
                  <a:srgbClr val="0070C0"/>
                </a:solidFill>
              </a:rPr>
              <a:t>の</a:t>
            </a:r>
            <a:r>
              <a:rPr lang="en-US" altLang="ja-JP" sz="2400" smtClean="0">
                <a:solidFill>
                  <a:srgbClr val="0070C0"/>
                </a:solidFill>
              </a:rPr>
              <a:t>glue-like role</a:t>
            </a:r>
            <a:r>
              <a:rPr lang="ja-JP" altLang="en-US" sz="2400" smtClean="0">
                <a:solidFill>
                  <a:srgbClr val="0070C0"/>
                </a:solidFill>
              </a:rPr>
              <a:t>による原子核の</a:t>
            </a:r>
            <a:r>
              <a:rPr lang="en-US" altLang="ja-JP" sz="2400" smtClean="0">
                <a:solidFill>
                  <a:srgbClr val="0070C0"/>
                </a:solidFill>
              </a:rPr>
              <a:t>Shrinkage  (KEK-E419)</a:t>
            </a:r>
            <a:endParaRPr kumimoji="1" lang="ja-JP" altLang="en-US" sz="2400">
              <a:solidFill>
                <a:srgbClr val="0070C0"/>
              </a:solidFill>
            </a:endParaRPr>
          </a:p>
        </p:txBody>
      </p:sp>
      <p:grpSp>
        <p:nvGrpSpPr>
          <p:cNvPr id="4" name="グループ化 47"/>
          <p:cNvGrpSpPr/>
          <p:nvPr/>
        </p:nvGrpSpPr>
        <p:grpSpPr>
          <a:xfrm>
            <a:off x="539552" y="2060848"/>
            <a:ext cx="1457958" cy="1267587"/>
            <a:chOff x="934064" y="1848465"/>
            <a:chExt cx="1457958" cy="1267587"/>
          </a:xfrm>
        </p:grpSpPr>
        <p:sp>
          <p:nvSpPr>
            <p:cNvPr id="5" name="円/楕円 4"/>
            <p:cNvSpPr/>
            <p:nvPr/>
          </p:nvSpPr>
          <p:spPr>
            <a:xfrm>
              <a:off x="934064" y="2576052"/>
              <a:ext cx="540000" cy="540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smtClean="0">
                  <a:solidFill>
                    <a:schemeClr val="tx1"/>
                  </a:solidFill>
                  <a:latin typeface="Symbol" pitchFamily="18" charset="2"/>
                </a:rPr>
                <a:t>a</a:t>
              </a:r>
              <a:endParaRPr kumimoji="1" lang="ja-JP" altLang="en-US" sz="240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1292940" y="2069692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1681314" y="2389241"/>
              <a:ext cx="180000" cy="18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838633" y="217292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p</a:t>
              </a:r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35510" y="1848465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n</a:t>
              </a:r>
              <a:endParaRPr kumimoji="1" lang="ja-JP" altLang="en-US"/>
            </a:p>
          </p:txBody>
        </p:sp>
        <p:cxnSp>
          <p:nvCxnSpPr>
            <p:cNvPr id="10" name="直線コネクタ 9"/>
            <p:cNvCxnSpPr>
              <a:stCxn id="6" idx="5"/>
              <a:endCxn id="7" idx="1"/>
            </p:cNvCxnSpPr>
            <p:nvPr/>
          </p:nvCxnSpPr>
          <p:spPr>
            <a:xfrm rot="16200000" flipH="1">
              <a:off x="1480993" y="2188919"/>
              <a:ext cx="192269" cy="2610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rot="5400000" flipH="1" flipV="1">
              <a:off x="1185867" y="2381251"/>
              <a:ext cx="452436" cy="33813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1462087" y="2581275"/>
              <a:ext cx="929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R</a:t>
              </a:r>
              <a:r>
                <a:rPr lang="en-US" altLang="ja-JP" baseline="-25000" smtClean="0">
                  <a:latin typeface="+mj-lt"/>
                </a:rPr>
                <a:t>core</a:t>
              </a:r>
              <a:r>
                <a:rPr kumimoji="1" lang="en-US" altLang="ja-JP" baseline="-25000" smtClean="0"/>
                <a:t>-(n-p)</a:t>
              </a:r>
              <a:endParaRPr kumimoji="1" lang="ja-JP" altLang="en-US" baseline="-2500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576387" y="2014537"/>
              <a:ext cx="471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r</a:t>
              </a:r>
              <a:r>
                <a:rPr kumimoji="1" lang="en-US" altLang="ja-JP" baseline="-25000" smtClean="0"/>
                <a:t>n-p</a:t>
              </a:r>
              <a:endParaRPr kumimoji="1" lang="ja-JP" altLang="en-US" baseline="-2500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395536" y="1988840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baseline="30000" smtClean="0">
                <a:solidFill>
                  <a:srgbClr val="C00000"/>
                </a:solidFill>
              </a:rPr>
              <a:t>6</a:t>
            </a:r>
            <a:r>
              <a:rPr kumimoji="1" lang="en-US" altLang="ja-JP" sz="2000" b="1" smtClean="0">
                <a:solidFill>
                  <a:srgbClr val="C00000"/>
                </a:solidFill>
              </a:rPr>
              <a:t>Li</a:t>
            </a:r>
            <a:endParaRPr kumimoji="1" lang="ja-JP" altLang="en-US" sz="2000" b="1">
              <a:solidFill>
                <a:srgbClr val="C00000"/>
              </a:solidFill>
            </a:endParaRPr>
          </a:p>
        </p:txBody>
      </p:sp>
      <p:grpSp>
        <p:nvGrpSpPr>
          <p:cNvPr id="15" name="グループ化 61"/>
          <p:cNvGrpSpPr/>
          <p:nvPr/>
        </p:nvGrpSpPr>
        <p:grpSpPr>
          <a:xfrm>
            <a:off x="2133600" y="2067540"/>
            <a:ext cx="1506197" cy="1324737"/>
            <a:chOff x="2724150" y="1886565"/>
            <a:chExt cx="1506197" cy="1324737"/>
          </a:xfrm>
        </p:grpSpPr>
        <p:sp>
          <p:nvSpPr>
            <p:cNvPr id="16" name="円/楕円 15"/>
            <p:cNvSpPr/>
            <p:nvPr/>
          </p:nvSpPr>
          <p:spPr>
            <a:xfrm>
              <a:off x="2772389" y="2671302"/>
              <a:ext cx="540000" cy="5400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smtClean="0">
                  <a:solidFill>
                    <a:schemeClr val="tx1"/>
                  </a:solidFill>
                  <a:latin typeface="Symbol" pitchFamily="18" charset="2"/>
                </a:rPr>
                <a:t>a</a:t>
              </a:r>
              <a:endParaRPr kumimoji="1" lang="ja-JP" altLang="en-US" sz="2400">
                <a:solidFill>
                  <a:schemeClr val="tx1"/>
                </a:solidFill>
                <a:latin typeface="Symbol" pitchFamily="18" charset="2"/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3102691" y="2203043"/>
              <a:ext cx="180000" cy="180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3491065" y="2522592"/>
              <a:ext cx="180000" cy="180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667433" y="237295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p</a:t>
              </a:r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092860" y="1886565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n</a:t>
              </a:r>
              <a:endParaRPr kumimoji="1" lang="ja-JP" altLang="en-US"/>
            </a:p>
          </p:txBody>
        </p:sp>
        <p:cxnSp>
          <p:nvCxnSpPr>
            <p:cNvPr id="21" name="直線コネクタ 20"/>
            <p:cNvCxnSpPr>
              <a:stCxn id="17" idx="5"/>
              <a:endCxn id="18" idx="1"/>
            </p:cNvCxnSpPr>
            <p:nvPr/>
          </p:nvCxnSpPr>
          <p:spPr>
            <a:xfrm rot="16200000" flipH="1">
              <a:off x="3290744" y="2322270"/>
              <a:ext cx="192269" cy="2610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rot="5400000" flipH="1" flipV="1">
              <a:off x="3033714" y="2505077"/>
              <a:ext cx="414338" cy="31908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3300412" y="2676525"/>
              <a:ext cx="9299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R</a:t>
              </a:r>
              <a:r>
                <a:rPr lang="en-US" altLang="ja-JP" baseline="-25000" smtClean="0">
                  <a:latin typeface="+mj-lt"/>
                </a:rPr>
                <a:t>core</a:t>
              </a:r>
              <a:r>
                <a:rPr kumimoji="1" lang="en-US" altLang="ja-JP" baseline="-25000" smtClean="0"/>
                <a:t>-(n-p)</a:t>
              </a:r>
              <a:endParaRPr kumimoji="1" lang="ja-JP" altLang="en-US" baseline="-25000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414712" y="2062162"/>
              <a:ext cx="471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mtClean="0"/>
                <a:t>r</a:t>
              </a:r>
              <a:r>
                <a:rPr kumimoji="1" lang="en-US" altLang="ja-JP" baseline="-25000" smtClean="0"/>
                <a:t>n-p</a:t>
              </a:r>
              <a:endParaRPr kumimoji="1" lang="ja-JP" altLang="en-US" baseline="-25000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2948139" y="2703566"/>
              <a:ext cx="180000" cy="1800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2724150" y="2428875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smtClean="0">
                  <a:solidFill>
                    <a:srgbClr val="7030A0"/>
                  </a:solidFill>
                  <a:latin typeface="Symbol" pitchFamily="18" charset="2"/>
                </a:rPr>
                <a:t>L</a:t>
              </a:r>
              <a:endParaRPr kumimoji="1" lang="ja-JP" altLang="en-US" b="1">
                <a:solidFill>
                  <a:srgbClr val="7030A0"/>
                </a:solidFill>
                <a:latin typeface="Symbol" pitchFamily="18" charset="2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1907704" y="2060848"/>
            <a:ext cx="559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baseline="30000" smtClean="0">
                <a:solidFill>
                  <a:srgbClr val="C00000"/>
                </a:solidFill>
              </a:rPr>
              <a:t>7</a:t>
            </a:r>
            <a:r>
              <a:rPr kumimoji="1" lang="en-US" altLang="ja-JP" sz="2000" b="1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kumimoji="1" lang="en-US" altLang="ja-JP" sz="2000" b="1" smtClean="0">
                <a:solidFill>
                  <a:srgbClr val="C00000"/>
                </a:solidFill>
              </a:rPr>
              <a:t>Li</a:t>
            </a:r>
            <a:endParaRPr kumimoji="1" lang="ja-JP" altLang="en-US" sz="2000" b="1">
              <a:solidFill>
                <a:srgbClr val="C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635896" y="2420888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C00000"/>
                </a:solidFill>
              </a:rPr>
              <a:t>B(E2) </a:t>
            </a:r>
            <a:r>
              <a:rPr kumimoji="1" lang="ja-JP" altLang="en-US" smtClean="0">
                <a:solidFill>
                  <a:srgbClr val="C00000"/>
                </a:solidFill>
              </a:rPr>
              <a:t>∝ </a:t>
            </a:r>
            <a:r>
              <a:rPr kumimoji="1" lang="en-US" altLang="ja-JP" smtClean="0">
                <a:solidFill>
                  <a:srgbClr val="C00000"/>
                </a:solidFill>
              </a:rPr>
              <a:t>R</a:t>
            </a:r>
            <a:r>
              <a:rPr kumimoji="1" lang="en-US" altLang="ja-JP" baseline="30000" smtClean="0">
                <a:solidFill>
                  <a:srgbClr val="C00000"/>
                </a:solidFill>
              </a:rPr>
              <a:t>4</a:t>
            </a:r>
            <a:endParaRPr kumimoji="1" lang="ja-JP" altLang="en-US" baseline="30000">
              <a:solidFill>
                <a:srgbClr val="C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04048" y="1988840"/>
            <a:ext cx="2640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FF0000"/>
                </a:solidFill>
              </a:rPr>
              <a:t>B(E2;</a:t>
            </a:r>
            <a:r>
              <a:rPr kumimoji="1" lang="en-US" altLang="ja-JP" baseline="30000" smtClean="0">
                <a:solidFill>
                  <a:srgbClr val="FF0000"/>
                </a:solidFill>
              </a:rPr>
              <a:t>7</a:t>
            </a:r>
            <a:r>
              <a:rPr kumimoji="1"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kumimoji="1" lang="en-US" altLang="ja-JP" smtClean="0">
                <a:solidFill>
                  <a:srgbClr val="FF0000"/>
                </a:solidFill>
              </a:rPr>
              <a:t>Li)=3.6±0.5  e</a:t>
            </a:r>
            <a:r>
              <a:rPr kumimoji="1" lang="en-US" altLang="ja-JP" baseline="30000" smtClean="0">
                <a:solidFill>
                  <a:srgbClr val="FF0000"/>
                </a:solidFill>
              </a:rPr>
              <a:t>2</a:t>
            </a:r>
            <a:r>
              <a:rPr kumimoji="1" lang="en-US" altLang="ja-JP" smtClean="0">
                <a:solidFill>
                  <a:srgbClr val="FF0000"/>
                </a:solidFill>
              </a:rPr>
              <a:t>fm</a:t>
            </a:r>
            <a:r>
              <a:rPr kumimoji="1" lang="en-US" altLang="ja-JP" baseline="30000" smtClean="0">
                <a:solidFill>
                  <a:srgbClr val="FF0000"/>
                </a:solidFill>
              </a:rPr>
              <a:t>4</a:t>
            </a:r>
            <a:endParaRPr kumimoji="1" lang="ja-JP" altLang="en-US" baseline="3000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004048" y="2276872"/>
            <a:ext cx="2651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B(E2; </a:t>
            </a:r>
            <a:r>
              <a:rPr kumimoji="1" lang="en-US" altLang="ja-JP" baseline="30000" smtClean="0"/>
              <a:t>6</a:t>
            </a:r>
            <a:r>
              <a:rPr kumimoji="1" lang="en-US" altLang="ja-JP" smtClean="0"/>
              <a:t>Li)=10.9±0.9 e</a:t>
            </a:r>
            <a:r>
              <a:rPr kumimoji="1" lang="en-US" altLang="ja-JP" baseline="30000" smtClean="0"/>
              <a:t>2</a:t>
            </a:r>
            <a:r>
              <a:rPr kumimoji="1" lang="en-US" altLang="ja-JP" smtClean="0"/>
              <a:t>fm</a:t>
            </a:r>
            <a:r>
              <a:rPr kumimoji="1" lang="en-US" altLang="ja-JP" baseline="30000" smtClean="0"/>
              <a:t>4</a:t>
            </a:r>
            <a:endParaRPr kumimoji="1" lang="ja-JP" altLang="en-US" baseline="30000"/>
          </a:p>
        </p:txBody>
      </p:sp>
      <p:sp>
        <p:nvSpPr>
          <p:cNvPr id="31" name="右矢印 30"/>
          <p:cNvSpPr/>
          <p:nvPr/>
        </p:nvSpPr>
        <p:spPr>
          <a:xfrm>
            <a:off x="5292080" y="278092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012160" y="2636912"/>
            <a:ext cx="2053767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400" smtClean="0">
                <a:solidFill>
                  <a:srgbClr val="FF0000"/>
                </a:solidFill>
              </a:rPr>
              <a:t>S=R(</a:t>
            </a:r>
            <a:r>
              <a:rPr kumimoji="1" lang="en-US" altLang="ja-JP" sz="2400" baseline="30000" smtClean="0">
                <a:solidFill>
                  <a:srgbClr val="FF0000"/>
                </a:solidFill>
              </a:rPr>
              <a:t>7</a:t>
            </a:r>
            <a:r>
              <a:rPr kumimoji="1" lang="en-US" altLang="ja-JP" sz="2400" baseline="-2500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kumimoji="1" lang="en-US" altLang="ja-JP" sz="2400" smtClean="0">
                <a:solidFill>
                  <a:srgbClr val="FF0000"/>
                </a:solidFill>
              </a:rPr>
              <a:t>Li)/R(</a:t>
            </a:r>
            <a:r>
              <a:rPr kumimoji="1" lang="en-US" altLang="ja-JP" sz="2400" baseline="30000" smtClean="0">
                <a:solidFill>
                  <a:srgbClr val="FF0000"/>
                </a:solidFill>
              </a:rPr>
              <a:t>6</a:t>
            </a:r>
            <a:r>
              <a:rPr kumimoji="1" lang="en-US" altLang="ja-JP" sz="2400" smtClean="0">
                <a:solidFill>
                  <a:srgbClr val="FF0000"/>
                </a:solidFill>
              </a:rPr>
              <a:t>Li)</a:t>
            </a:r>
          </a:p>
          <a:p>
            <a:r>
              <a:rPr lang="en-US" altLang="ja-JP" sz="2400" smtClean="0">
                <a:solidFill>
                  <a:srgbClr val="FF0000"/>
                </a:solidFill>
              </a:rPr>
              <a:t>  =0.81±0.04</a:t>
            </a:r>
            <a:endParaRPr kumimoji="1" lang="ja-JP" altLang="en-US" sz="2400">
              <a:solidFill>
                <a:srgbClr val="FF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5536" y="3501008"/>
            <a:ext cx="4582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smtClean="0">
                <a:solidFill>
                  <a:srgbClr val="0070C0"/>
                </a:solidFill>
              </a:rPr>
              <a:t>K</a:t>
            </a:r>
            <a:r>
              <a:rPr kumimoji="1" lang="en-US" altLang="ja-JP" sz="2400" baseline="30000" smtClean="0">
                <a:solidFill>
                  <a:srgbClr val="0070C0"/>
                </a:solidFill>
                <a:latin typeface="Symbol" pitchFamily="18" charset="2"/>
              </a:rPr>
              <a:t>-</a:t>
            </a:r>
            <a:r>
              <a:rPr kumimoji="1" lang="ja-JP" altLang="en-US" sz="2400" smtClean="0">
                <a:solidFill>
                  <a:srgbClr val="0070C0"/>
                </a:solidFill>
              </a:rPr>
              <a:t>による密度上昇　</a:t>
            </a:r>
            <a:r>
              <a:rPr kumimoji="1" lang="en-US" altLang="ja-JP" sz="2400" smtClean="0">
                <a:solidFill>
                  <a:srgbClr val="0070C0"/>
                </a:solidFill>
              </a:rPr>
              <a:t>(Kaonic Nuclei)</a:t>
            </a:r>
            <a:endParaRPr kumimoji="1" lang="ja-JP" altLang="en-US" sz="2400">
              <a:solidFill>
                <a:srgbClr val="0070C0"/>
              </a:solidFill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/>
          <a:srcRect b="17744"/>
          <a:stretch>
            <a:fillRect/>
          </a:stretch>
        </p:blipFill>
        <p:spPr bwMode="auto">
          <a:xfrm>
            <a:off x="251520" y="4005064"/>
            <a:ext cx="4200525" cy="250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テキスト ボックス 34"/>
          <p:cNvSpPr txBox="1"/>
          <p:nvPr/>
        </p:nvSpPr>
        <p:spPr>
          <a:xfrm>
            <a:off x="3059832" y="6488668"/>
            <a:ext cx="11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C00000"/>
                </a:solidFill>
              </a:rPr>
              <a:t>Dote et al.</a:t>
            </a:r>
            <a:endParaRPr kumimoji="1" lang="ja-JP" altLang="en-US">
              <a:solidFill>
                <a:srgbClr val="C0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860032" y="4221088"/>
            <a:ext cx="388138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smtClean="0">
                <a:solidFill>
                  <a:srgbClr val="7030A0"/>
                </a:solidFill>
              </a:rPr>
              <a:t>Kaonic Nuclei</a:t>
            </a:r>
            <a:r>
              <a:rPr kumimoji="1" lang="ja-JP" altLang="en-US" sz="2000" smtClean="0">
                <a:solidFill>
                  <a:srgbClr val="7030A0"/>
                </a:solidFill>
              </a:rPr>
              <a:t>　存在の確認　から</a:t>
            </a:r>
            <a:endParaRPr kumimoji="1" lang="en-US" altLang="ja-JP" sz="2000" smtClean="0">
              <a:solidFill>
                <a:srgbClr val="7030A0"/>
              </a:solidFill>
            </a:endParaRPr>
          </a:p>
          <a:p>
            <a:endParaRPr kumimoji="1" lang="en-US" altLang="ja-JP" sz="2000" smtClean="0">
              <a:solidFill>
                <a:srgbClr val="7030A0"/>
              </a:solidFill>
            </a:endParaRPr>
          </a:p>
          <a:p>
            <a:r>
              <a:rPr kumimoji="1" lang="ja-JP" altLang="en-US" sz="2000" smtClean="0">
                <a:solidFill>
                  <a:srgbClr val="7030A0"/>
                </a:solidFill>
              </a:rPr>
              <a:t>その物性の測定　へ</a:t>
            </a:r>
            <a:r>
              <a:rPr lang="en-US" altLang="ja-JP" sz="2000" smtClean="0">
                <a:solidFill>
                  <a:srgbClr val="7030A0"/>
                </a:solidFill>
              </a:rPr>
              <a:t> (</a:t>
            </a:r>
            <a:r>
              <a:rPr lang="en-US" altLang="ja-JP" sz="2000" smtClean="0">
                <a:solidFill>
                  <a:srgbClr val="FF3399"/>
                </a:solidFill>
              </a:rPr>
              <a:t>K</a:t>
            </a:r>
            <a:r>
              <a:rPr lang="en-US" altLang="ja-JP" sz="2000" baseline="30000" smtClean="0">
                <a:solidFill>
                  <a:srgbClr val="FF3399"/>
                </a:solidFill>
                <a:latin typeface="Symbol" pitchFamily="18" charset="2"/>
              </a:rPr>
              <a:t>-</a:t>
            </a:r>
            <a:r>
              <a:rPr lang="en-US" altLang="ja-JP" sz="2000" smtClean="0">
                <a:solidFill>
                  <a:srgbClr val="FF3399"/>
                </a:solidFill>
              </a:rPr>
              <a:t>pp system</a:t>
            </a:r>
            <a:r>
              <a:rPr lang="en-US" altLang="ja-JP" sz="2000" smtClean="0">
                <a:solidFill>
                  <a:srgbClr val="7030A0"/>
                </a:solidFill>
              </a:rPr>
              <a:t>)</a:t>
            </a:r>
          </a:p>
          <a:p>
            <a:r>
              <a:rPr lang="ja-JP" altLang="en-US" sz="2000" smtClean="0">
                <a:solidFill>
                  <a:srgbClr val="7030A0"/>
                </a:solidFill>
              </a:rPr>
              <a:t>軽い系から重い系へ</a:t>
            </a:r>
            <a:r>
              <a:rPr lang="en-US" altLang="ja-JP" sz="2000" smtClean="0">
                <a:solidFill>
                  <a:srgbClr val="7030A0"/>
                </a:solidFill>
              </a:rPr>
              <a:t>(</a:t>
            </a:r>
            <a:r>
              <a:rPr lang="en-US" altLang="ja-JP" sz="2000" smtClean="0">
                <a:solidFill>
                  <a:srgbClr val="FF3399"/>
                </a:solidFill>
              </a:rPr>
              <a:t>K</a:t>
            </a:r>
            <a:r>
              <a:rPr lang="en-US" altLang="ja-JP" sz="2000" baseline="30000" smtClean="0">
                <a:solidFill>
                  <a:srgbClr val="FF3399"/>
                </a:solidFill>
                <a:latin typeface="Symbol" pitchFamily="18" charset="2"/>
              </a:rPr>
              <a:t>-</a:t>
            </a:r>
            <a:r>
              <a:rPr lang="en-US" altLang="ja-JP" sz="2000" smtClean="0">
                <a:solidFill>
                  <a:srgbClr val="FF3399"/>
                </a:solidFill>
              </a:rPr>
              <a:t>ppn, ... </a:t>
            </a:r>
            <a:r>
              <a:rPr lang="en-US" altLang="ja-JP" sz="2000" smtClean="0">
                <a:solidFill>
                  <a:srgbClr val="7030A0"/>
                </a:solidFill>
              </a:rPr>
              <a:t>)</a:t>
            </a:r>
          </a:p>
          <a:p>
            <a:r>
              <a:rPr kumimoji="1" lang="ja-JP" altLang="en-US" sz="2000" smtClean="0">
                <a:solidFill>
                  <a:srgbClr val="7030A0"/>
                </a:solidFill>
              </a:rPr>
              <a:t>２重</a:t>
            </a:r>
            <a:r>
              <a:rPr kumimoji="1" lang="en-US" altLang="ja-JP" sz="2000" smtClean="0">
                <a:solidFill>
                  <a:srgbClr val="7030A0"/>
                </a:solidFill>
              </a:rPr>
              <a:t>K</a:t>
            </a:r>
            <a:r>
              <a:rPr kumimoji="1" lang="ja-JP" altLang="en-US" sz="2000" smtClean="0">
                <a:solidFill>
                  <a:srgbClr val="7030A0"/>
                </a:solidFill>
              </a:rPr>
              <a:t>原子核へ </a:t>
            </a:r>
            <a:r>
              <a:rPr kumimoji="1" lang="en-US" altLang="ja-JP" sz="2000" smtClean="0">
                <a:solidFill>
                  <a:srgbClr val="7030A0"/>
                </a:solidFill>
              </a:rPr>
              <a:t>(</a:t>
            </a:r>
            <a:r>
              <a:rPr kumimoji="1" lang="en-US" altLang="ja-JP" sz="2000" smtClean="0">
                <a:solidFill>
                  <a:srgbClr val="FF3399"/>
                </a:solidFill>
              </a:rPr>
              <a:t>K</a:t>
            </a:r>
            <a:r>
              <a:rPr kumimoji="1" lang="en-US" altLang="ja-JP" sz="2000" baseline="30000" smtClean="0">
                <a:solidFill>
                  <a:srgbClr val="FF3399"/>
                </a:solidFill>
                <a:latin typeface="Symbol" pitchFamily="18" charset="2"/>
              </a:rPr>
              <a:t>-</a:t>
            </a:r>
            <a:r>
              <a:rPr kumimoji="1" lang="en-US" altLang="ja-JP" sz="2000" smtClean="0">
                <a:solidFill>
                  <a:srgbClr val="FF3399"/>
                </a:solidFill>
              </a:rPr>
              <a:t>K</a:t>
            </a:r>
            <a:r>
              <a:rPr kumimoji="1" lang="en-US" altLang="ja-JP" sz="2000" baseline="30000" smtClean="0">
                <a:solidFill>
                  <a:srgbClr val="FF3399"/>
                </a:solidFill>
                <a:latin typeface="Symbol" pitchFamily="18" charset="2"/>
              </a:rPr>
              <a:t>-</a:t>
            </a:r>
            <a:r>
              <a:rPr kumimoji="1" lang="en-US" altLang="ja-JP" sz="2000" smtClean="0">
                <a:solidFill>
                  <a:srgbClr val="FF3399"/>
                </a:solidFill>
              </a:rPr>
              <a:t>pp, ... </a:t>
            </a:r>
            <a:r>
              <a:rPr kumimoji="1" lang="en-US" altLang="ja-JP" sz="2000" smtClean="0">
                <a:solidFill>
                  <a:srgbClr val="7030A0"/>
                </a:solidFill>
              </a:rPr>
              <a:t>)</a:t>
            </a:r>
            <a:endParaRPr kumimoji="1" lang="ja-JP" altLang="en-US" sz="200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600" smtClean="0"/>
              <a:t>多体系効果</a:t>
            </a:r>
            <a:r>
              <a:rPr lang="en-US" altLang="ja-JP" sz="3600" smtClean="0"/>
              <a:t>3</a:t>
            </a:r>
            <a:br>
              <a:rPr lang="en-US" altLang="ja-JP" sz="3600" smtClean="0"/>
            </a:br>
            <a:r>
              <a:rPr lang="ja-JP" altLang="en-US" sz="3600" smtClean="0"/>
              <a:t>ーストレンジネス追加による変化ー</a:t>
            </a:r>
            <a:endParaRPr kumimoji="1" lang="ja-JP" altLang="en-US" sz="3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1560" y="1700808"/>
            <a:ext cx="70679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smtClean="0">
                <a:solidFill>
                  <a:srgbClr val="0070C0"/>
                </a:solidFill>
              </a:rPr>
              <a:t>L</a:t>
            </a:r>
            <a:r>
              <a:rPr kumimoji="1" lang="en-US" altLang="ja-JP" sz="2400" smtClean="0">
                <a:solidFill>
                  <a:srgbClr val="0070C0"/>
                </a:solidFill>
              </a:rPr>
              <a:t>oosely bound nuclei </a:t>
            </a:r>
            <a:r>
              <a:rPr kumimoji="1" lang="ja-JP" altLang="en-US" sz="2400" smtClean="0">
                <a:solidFill>
                  <a:srgbClr val="0070C0"/>
                </a:solidFill>
              </a:rPr>
              <a:t>（中性子過剰核）は</a:t>
            </a:r>
            <a:r>
              <a:rPr lang="ja-JP" altLang="en-US" sz="2400" smtClean="0">
                <a:solidFill>
                  <a:srgbClr val="0070C0"/>
                </a:solidFill>
              </a:rPr>
              <a:t>どうなるか？</a:t>
            </a:r>
            <a:endParaRPr lang="en-US" altLang="ja-JP" sz="240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sz="2400" smtClean="0"/>
              <a:t> </a:t>
            </a:r>
            <a:r>
              <a:rPr lang="ja-JP" altLang="en-US" sz="2400" smtClean="0"/>
              <a:t>中性子ハロー・スキン構造</a:t>
            </a:r>
            <a:endParaRPr lang="en-US" altLang="ja-JP" sz="2400" smtClean="0"/>
          </a:p>
          <a:p>
            <a:pPr>
              <a:buFont typeface="Arial" pitchFamily="34" charset="0"/>
              <a:buChar char="•"/>
            </a:pPr>
            <a:r>
              <a:rPr lang="en-US" altLang="ja-JP" sz="2400" smtClean="0"/>
              <a:t>  Parity Inversion </a:t>
            </a:r>
            <a:r>
              <a:rPr lang="ja-JP" altLang="en-US" sz="2400" smtClean="0"/>
              <a:t>はどうなるか？ </a:t>
            </a:r>
            <a:r>
              <a:rPr lang="en-US" altLang="ja-JP" sz="2400" smtClean="0"/>
              <a:t>(</a:t>
            </a:r>
            <a:r>
              <a:rPr lang="en-US" altLang="ja-JP" sz="2400" baseline="30000" smtClean="0"/>
              <a:t>12</a:t>
            </a:r>
            <a:r>
              <a:rPr lang="en-US" altLang="ja-JP" sz="2400" baseline="-25000" smtClean="0">
                <a:latin typeface="Symbol" pitchFamily="18" charset="2"/>
              </a:rPr>
              <a:t>L</a:t>
            </a:r>
            <a:r>
              <a:rPr lang="en-US" altLang="ja-JP" sz="2400" smtClean="0"/>
              <a:t>Be = </a:t>
            </a:r>
            <a:r>
              <a:rPr lang="en-US" altLang="ja-JP" sz="2400" baseline="30000" smtClean="0"/>
              <a:t>11</a:t>
            </a:r>
            <a:r>
              <a:rPr lang="en-US" altLang="ja-JP" sz="2400" smtClean="0"/>
              <a:t>Be + </a:t>
            </a:r>
            <a:r>
              <a:rPr lang="en-US" altLang="ja-JP" sz="2400" smtClean="0">
                <a:latin typeface="Symbol" pitchFamily="18" charset="2"/>
              </a:rPr>
              <a:t>L</a:t>
            </a:r>
            <a:r>
              <a:rPr lang="en-US" altLang="ja-JP" sz="2400" smtClean="0"/>
              <a:t> )</a:t>
            </a:r>
            <a:endParaRPr kumimoji="1" lang="ja-JP" altLang="en-US" sz="2400"/>
          </a:p>
        </p:txBody>
      </p:sp>
      <p:sp>
        <p:nvSpPr>
          <p:cNvPr id="4" name="右矢印 3"/>
          <p:cNvSpPr/>
          <p:nvPr/>
        </p:nvSpPr>
        <p:spPr>
          <a:xfrm>
            <a:off x="1547664" y="2996952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55776" y="2924944"/>
            <a:ext cx="429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smtClean="0">
                <a:solidFill>
                  <a:srgbClr val="7030A0"/>
                </a:solidFill>
              </a:rPr>
              <a:t>中性子過剰</a:t>
            </a:r>
            <a:r>
              <a:rPr lang="en-US" altLang="ja-JP" sz="2400" b="1" smtClean="0">
                <a:solidFill>
                  <a:srgbClr val="7030A0"/>
                </a:solidFill>
              </a:rPr>
              <a:t>Λ</a:t>
            </a:r>
            <a:r>
              <a:rPr lang="ja-JP" altLang="en-US" sz="2400" b="1" smtClean="0">
                <a:solidFill>
                  <a:srgbClr val="7030A0"/>
                </a:solidFill>
              </a:rPr>
              <a:t>ハイパー核の研究</a:t>
            </a:r>
            <a:endParaRPr kumimoji="1" lang="ja-JP" altLang="en-US" sz="2400" b="1">
              <a:solidFill>
                <a:srgbClr val="7030A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75856" y="3356992"/>
            <a:ext cx="28055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rgbClr val="C00000"/>
                </a:solidFill>
              </a:rPr>
              <a:t>(e,e’K</a:t>
            </a:r>
            <a:r>
              <a:rPr kumimoji="1" lang="en-US" altLang="ja-JP" sz="2000" b="1" baseline="30000" smtClean="0">
                <a:solidFill>
                  <a:srgbClr val="C00000"/>
                </a:solidFill>
              </a:rPr>
              <a:t>+</a:t>
            </a:r>
            <a:r>
              <a:rPr kumimoji="1" lang="en-US" altLang="ja-JP" sz="2000" b="1" smtClean="0">
                <a:solidFill>
                  <a:srgbClr val="C00000"/>
                </a:solidFill>
              </a:rPr>
              <a:t>), (</a:t>
            </a:r>
            <a:r>
              <a:rPr kumimoji="1" lang="en-US" altLang="ja-JP" sz="2000" b="1" smtClean="0">
                <a:solidFill>
                  <a:srgbClr val="C00000"/>
                </a:solidFill>
                <a:latin typeface="Symbol" pitchFamily="18" charset="2"/>
              </a:rPr>
              <a:t>p</a:t>
            </a:r>
            <a:r>
              <a:rPr kumimoji="1" lang="en-US" altLang="ja-JP" sz="2000" b="1" baseline="30000" smtClean="0">
                <a:solidFill>
                  <a:srgbClr val="C00000"/>
                </a:solidFill>
                <a:latin typeface="Symbol" pitchFamily="18" charset="2"/>
              </a:rPr>
              <a:t>-</a:t>
            </a:r>
            <a:r>
              <a:rPr kumimoji="1" lang="en-US" altLang="ja-JP" sz="2000" b="1" smtClean="0">
                <a:solidFill>
                  <a:srgbClr val="C00000"/>
                </a:solidFill>
              </a:rPr>
              <a:t>,K</a:t>
            </a:r>
            <a:r>
              <a:rPr kumimoji="1" lang="en-US" altLang="ja-JP" sz="2000" b="1" baseline="30000" smtClean="0">
                <a:solidFill>
                  <a:srgbClr val="C00000"/>
                </a:solidFill>
              </a:rPr>
              <a:t>+</a:t>
            </a:r>
            <a:r>
              <a:rPr kumimoji="1" lang="en-US" altLang="ja-JP" sz="2000" b="1" smtClean="0">
                <a:solidFill>
                  <a:srgbClr val="C00000"/>
                </a:solidFill>
              </a:rPr>
              <a:t>)</a:t>
            </a:r>
            <a:r>
              <a:rPr kumimoji="1" lang="ja-JP" altLang="en-US" sz="2000" b="1" smtClean="0">
                <a:solidFill>
                  <a:srgbClr val="C00000"/>
                </a:solidFill>
              </a:rPr>
              <a:t>反応分光</a:t>
            </a:r>
            <a:endParaRPr kumimoji="1" lang="ja-JP" altLang="en-US" sz="2000" b="1">
              <a:solidFill>
                <a:srgbClr val="C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3789040"/>
            <a:ext cx="4657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smtClean="0">
                <a:solidFill>
                  <a:srgbClr val="0070C0"/>
                </a:solidFill>
              </a:rPr>
              <a:t>原子核の形，変形度は変わるか？</a:t>
            </a:r>
            <a:endParaRPr kumimoji="1" lang="ja-JP" altLang="en-US" sz="2400">
              <a:solidFill>
                <a:srgbClr val="0070C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15616" y="4365104"/>
            <a:ext cx="5166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smtClean="0">
                <a:solidFill>
                  <a:srgbClr val="7030A0"/>
                </a:solidFill>
              </a:rPr>
              <a:t>E(2</a:t>
            </a:r>
            <a:r>
              <a:rPr kumimoji="1" lang="en-US" altLang="ja-JP" sz="2400" b="1" baseline="30000" smtClean="0">
                <a:solidFill>
                  <a:srgbClr val="7030A0"/>
                </a:solidFill>
              </a:rPr>
              <a:t>+</a:t>
            </a:r>
            <a:r>
              <a:rPr kumimoji="1" lang="en-US" altLang="ja-JP" sz="2400" b="1" smtClean="0">
                <a:solidFill>
                  <a:srgbClr val="7030A0"/>
                </a:solidFill>
              </a:rPr>
              <a:t>), E(4</a:t>
            </a:r>
            <a:r>
              <a:rPr kumimoji="1" lang="en-US" altLang="ja-JP" sz="2400" b="1" baseline="30000" smtClean="0">
                <a:solidFill>
                  <a:srgbClr val="7030A0"/>
                </a:solidFill>
              </a:rPr>
              <a:t>+</a:t>
            </a:r>
            <a:r>
              <a:rPr kumimoji="1" lang="en-US" altLang="ja-JP" sz="2400" b="1" smtClean="0">
                <a:solidFill>
                  <a:srgbClr val="7030A0"/>
                </a:solidFill>
              </a:rPr>
              <a:t>) </a:t>
            </a:r>
            <a:r>
              <a:rPr kumimoji="1" lang="ja-JP" altLang="en-US" sz="2400" b="1" smtClean="0">
                <a:solidFill>
                  <a:srgbClr val="7030A0"/>
                </a:solidFill>
              </a:rPr>
              <a:t>測定　</a:t>
            </a:r>
            <a:r>
              <a:rPr kumimoji="1" lang="en-US" altLang="ja-JP" sz="2400" b="1" smtClean="0">
                <a:solidFill>
                  <a:srgbClr val="7030A0"/>
                </a:solidFill>
              </a:rPr>
              <a:t>by </a:t>
            </a:r>
            <a:r>
              <a:rPr kumimoji="1" lang="en-US" altLang="ja-JP" sz="2400" b="1" smtClean="0">
                <a:solidFill>
                  <a:srgbClr val="7030A0"/>
                </a:solidFill>
                <a:latin typeface="Symbol" pitchFamily="18" charset="2"/>
              </a:rPr>
              <a:t>g</a:t>
            </a:r>
            <a:r>
              <a:rPr kumimoji="1" lang="en-US" altLang="ja-JP" sz="2400" b="1" smtClean="0">
                <a:solidFill>
                  <a:srgbClr val="7030A0"/>
                </a:solidFill>
              </a:rPr>
              <a:t>-ray spectroscopy</a:t>
            </a:r>
            <a:endParaRPr kumimoji="1" lang="ja-JP" altLang="en-US" sz="2400" b="1">
              <a:solidFill>
                <a:srgbClr val="7030A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19872" y="4869160"/>
            <a:ext cx="1973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baseline="30000" smtClean="0">
                <a:solidFill>
                  <a:srgbClr val="C00000"/>
                </a:solidFill>
              </a:rPr>
              <a:t>24</a:t>
            </a:r>
            <a:r>
              <a:rPr lang="en-US" altLang="ja-JP" sz="2400" b="1" smtClean="0">
                <a:solidFill>
                  <a:srgbClr val="C00000"/>
                </a:solidFill>
              </a:rPr>
              <a:t>Mg </a:t>
            </a:r>
            <a:r>
              <a:rPr lang="ja-JP" altLang="en-US" sz="2400" b="1" smtClean="0">
                <a:solidFill>
                  <a:srgbClr val="C00000"/>
                </a:solidFill>
              </a:rPr>
              <a:t>→ </a:t>
            </a:r>
            <a:r>
              <a:rPr lang="en-US" altLang="ja-JP" sz="2400" b="1" baseline="30000" smtClean="0">
                <a:solidFill>
                  <a:srgbClr val="C00000"/>
                </a:solidFill>
              </a:rPr>
              <a:t>25</a:t>
            </a:r>
            <a:r>
              <a:rPr lang="en-US" altLang="ja-JP" sz="2400" b="1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lang="en-US" altLang="ja-JP" sz="2400" b="1" smtClean="0">
                <a:solidFill>
                  <a:srgbClr val="C00000"/>
                </a:solidFill>
              </a:rPr>
              <a:t>Mg</a:t>
            </a:r>
            <a:endParaRPr kumimoji="1" lang="ja-JP" altLang="en-US" sz="2400" b="1">
              <a:solidFill>
                <a:srgbClr val="C00000"/>
              </a:solidFill>
            </a:endParaRPr>
          </a:p>
        </p:txBody>
      </p:sp>
      <p:pic>
        <p:nvPicPr>
          <p:cNvPr id="11" name="Picture 6" descr="HBJ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645024"/>
            <a:ext cx="1946275" cy="299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smtClean="0"/>
              <a:t>バリオン間の弱い相互作用</a:t>
            </a:r>
            <a:endParaRPr kumimoji="1" lang="ja-JP" altLang="en-US" sz="3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1340768"/>
            <a:ext cx="479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smtClean="0"/>
              <a:t>Non-Mesonic Weak Decay (NMWD) </a:t>
            </a:r>
            <a:endParaRPr kumimoji="1" lang="ja-JP" altLang="en-US" sz="2400" b="1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64088" y="1340768"/>
            <a:ext cx="1915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smtClean="0">
                <a:solidFill>
                  <a:srgbClr val="FF3399"/>
                </a:solidFill>
              </a:rPr>
              <a:t>Λp </a:t>
            </a:r>
            <a:r>
              <a:rPr lang="ja-JP" altLang="en-US" sz="2400" b="1" smtClean="0">
                <a:solidFill>
                  <a:srgbClr val="FF3399"/>
                </a:solidFill>
              </a:rPr>
              <a:t>→ </a:t>
            </a:r>
            <a:r>
              <a:rPr lang="en-US" altLang="ja-JP" sz="2400" b="1" smtClean="0">
                <a:solidFill>
                  <a:srgbClr val="FF3399"/>
                </a:solidFill>
              </a:rPr>
              <a:t>np   (Γ</a:t>
            </a:r>
            <a:r>
              <a:rPr lang="en-US" altLang="ja-JP" sz="2400" b="1" baseline="-25000" smtClean="0">
                <a:solidFill>
                  <a:srgbClr val="FF3399"/>
                </a:solidFill>
              </a:rPr>
              <a:t>p</a:t>
            </a:r>
            <a:r>
              <a:rPr lang="en-US" altLang="ja-JP" sz="2400" b="1" smtClean="0">
                <a:solidFill>
                  <a:srgbClr val="FF3399"/>
                </a:solidFill>
              </a:rPr>
              <a:t>)</a:t>
            </a:r>
          </a:p>
          <a:p>
            <a:r>
              <a:rPr kumimoji="1" lang="en-US" altLang="ja-JP" sz="2400" b="1" smtClean="0">
                <a:solidFill>
                  <a:srgbClr val="FF3399"/>
                </a:solidFill>
              </a:rPr>
              <a:t>Λn </a:t>
            </a:r>
            <a:r>
              <a:rPr kumimoji="1" lang="ja-JP" altLang="en-US" sz="2400" b="1" smtClean="0">
                <a:solidFill>
                  <a:srgbClr val="FF3399"/>
                </a:solidFill>
              </a:rPr>
              <a:t>→ </a:t>
            </a:r>
            <a:r>
              <a:rPr kumimoji="1" lang="en-US" altLang="ja-JP" sz="2400" b="1" smtClean="0">
                <a:solidFill>
                  <a:srgbClr val="FF3399"/>
                </a:solidFill>
              </a:rPr>
              <a:t>nn   (Γ</a:t>
            </a:r>
            <a:r>
              <a:rPr kumimoji="1" lang="en-US" altLang="ja-JP" sz="2400" b="1" baseline="-25000" smtClean="0">
                <a:solidFill>
                  <a:srgbClr val="FF3399"/>
                </a:solidFill>
              </a:rPr>
              <a:t>n</a:t>
            </a:r>
            <a:r>
              <a:rPr kumimoji="1" lang="en-US" altLang="ja-JP" sz="2400" b="1" smtClean="0">
                <a:solidFill>
                  <a:srgbClr val="FF3399"/>
                </a:solidFill>
              </a:rPr>
              <a:t>)</a:t>
            </a:r>
            <a:endParaRPr kumimoji="1" lang="ja-JP" altLang="en-US" sz="2400" b="1">
              <a:solidFill>
                <a:srgbClr val="FF3399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5536" y="1772816"/>
            <a:ext cx="3316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smtClean="0">
                <a:solidFill>
                  <a:srgbClr val="C00000"/>
                </a:solidFill>
              </a:rPr>
              <a:t>spin-isospin </a:t>
            </a:r>
            <a:r>
              <a:rPr kumimoji="1" lang="ja-JP" altLang="en-US" sz="2400" smtClean="0">
                <a:solidFill>
                  <a:srgbClr val="C00000"/>
                </a:solidFill>
              </a:rPr>
              <a:t>構造の決定</a:t>
            </a:r>
            <a:endParaRPr kumimoji="1" lang="ja-JP" altLang="en-US" sz="2400">
              <a:solidFill>
                <a:srgbClr val="C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4048" y="2348880"/>
            <a:ext cx="3823483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000" b="1" baseline="30000" smtClean="0"/>
              <a:t>1</a:t>
            </a:r>
            <a:r>
              <a:rPr kumimoji="1" lang="en-US" altLang="ja-JP" sz="2000" b="1" smtClean="0"/>
              <a:t>S</a:t>
            </a:r>
            <a:r>
              <a:rPr kumimoji="1" lang="en-US" altLang="ja-JP" sz="2000" b="1" baseline="-25000" smtClean="0"/>
              <a:t>0</a:t>
            </a:r>
            <a:r>
              <a:rPr kumimoji="1" lang="en-US" altLang="ja-JP" sz="2000" b="1" smtClean="0"/>
              <a:t> </a:t>
            </a:r>
            <a:r>
              <a:rPr kumimoji="1" lang="ja-JP" altLang="en-US" sz="2000" b="1" smtClean="0"/>
              <a:t>→</a:t>
            </a:r>
            <a:r>
              <a:rPr lang="en-US" altLang="ja-JP" sz="2000" b="1" smtClean="0"/>
              <a:t> </a:t>
            </a:r>
            <a:r>
              <a:rPr lang="en-US" altLang="ja-JP" sz="2000" b="1" baseline="30000" smtClean="0"/>
              <a:t>1</a:t>
            </a:r>
            <a:r>
              <a:rPr lang="en-US" altLang="ja-JP" sz="2000" b="1" smtClean="0"/>
              <a:t>S</a:t>
            </a:r>
            <a:r>
              <a:rPr lang="en-US" altLang="ja-JP" sz="2000" b="1" baseline="-25000" smtClean="0"/>
              <a:t>0</a:t>
            </a:r>
            <a:r>
              <a:rPr lang="en-US" altLang="ja-JP" sz="2000" b="1" smtClean="0"/>
              <a:t>, </a:t>
            </a:r>
            <a:r>
              <a:rPr lang="en-US" altLang="ja-JP" sz="2000" b="1" baseline="30000" smtClean="0"/>
              <a:t>3</a:t>
            </a:r>
            <a:r>
              <a:rPr lang="en-US" altLang="ja-JP" sz="2000" b="1" smtClean="0"/>
              <a:t>P</a:t>
            </a:r>
            <a:r>
              <a:rPr lang="en-US" altLang="ja-JP" sz="2000" b="1" baseline="-25000" smtClean="0"/>
              <a:t>0</a:t>
            </a:r>
            <a:r>
              <a:rPr lang="en-US" altLang="ja-JP" sz="2000" b="1" smtClean="0"/>
              <a:t> (I=1):   	</a:t>
            </a:r>
            <a:r>
              <a:rPr lang="en-US" altLang="ja-JP" sz="2000" b="1" baseline="30000" smtClean="0"/>
              <a:t>1</a:t>
            </a:r>
            <a:r>
              <a:rPr lang="en-US" altLang="ja-JP" sz="2000" b="1" smtClean="0"/>
              <a:t>S</a:t>
            </a:r>
            <a:r>
              <a:rPr lang="en-US" altLang="ja-JP" sz="2000" b="1" baseline="-25000" smtClean="0"/>
              <a:t>0</a:t>
            </a:r>
            <a:r>
              <a:rPr lang="en-US" altLang="ja-JP" sz="2000" b="1" smtClean="0"/>
              <a:t>(I=1)</a:t>
            </a:r>
          </a:p>
          <a:p>
            <a:r>
              <a:rPr kumimoji="1" lang="en-US" altLang="ja-JP" sz="2000" b="1" baseline="30000" smtClean="0"/>
              <a:t>3</a:t>
            </a:r>
            <a:r>
              <a:rPr kumimoji="1" lang="en-US" altLang="ja-JP" sz="2000" b="1" smtClean="0"/>
              <a:t>S</a:t>
            </a:r>
            <a:r>
              <a:rPr kumimoji="1" lang="en-US" altLang="ja-JP" sz="2000" b="1" baseline="-25000" smtClean="0"/>
              <a:t>1</a:t>
            </a:r>
            <a:r>
              <a:rPr kumimoji="1" lang="en-US" altLang="ja-JP" sz="2000" b="1" smtClean="0"/>
              <a:t> </a:t>
            </a:r>
            <a:r>
              <a:rPr kumimoji="1" lang="ja-JP" altLang="en-US" sz="2000" b="1" smtClean="0"/>
              <a:t>→ </a:t>
            </a:r>
            <a:r>
              <a:rPr kumimoji="1" lang="en-US" altLang="ja-JP" sz="2000" b="1" baseline="30000" smtClean="0"/>
              <a:t>1</a:t>
            </a:r>
            <a:r>
              <a:rPr kumimoji="1" lang="en-US" altLang="ja-JP" sz="2000" b="1" smtClean="0"/>
              <a:t>S</a:t>
            </a:r>
            <a:r>
              <a:rPr kumimoji="1" lang="en-US" altLang="ja-JP" sz="2000" b="1" baseline="-25000" smtClean="0"/>
              <a:t>1</a:t>
            </a:r>
            <a:r>
              <a:rPr kumimoji="1" lang="en-US" altLang="ja-JP" sz="2000" b="1" smtClean="0"/>
              <a:t>, </a:t>
            </a:r>
            <a:r>
              <a:rPr kumimoji="1" lang="en-US" altLang="ja-JP" sz="2000" b="1" baseline="30000" smtClean="0"/>
              <a:t>3</a:t>
            </a:r>
            <a:r>
              <a:rPr kumimoji="1" lang="en-US" altLang="ja-JP" sz="2000" b="1" smtClean="0"/>
              <a:t>D</a:t>
            </a:r>
            <a:r>
              <a:rPr kumimoji="1" lang="en-US" altLang="ja-JP" sz="2000" b="1" baseline="-25000" smtClean="0"/>
              <a:t>1</a:t>
            </a:r>
            <a:r>
              <a:rPr kumimoji="1" lang="en-US" altLang="ja-JP" sz="2000" b="1" smtClean="0"/>
              <a:t>, </a:t>
            </a:r>
            <a:r>
              <a:rPr kumimoji="1" lang="en-US" altLang="ja-JP" sz="2000" b="1" baseline="30000" smtClean="0"/>
              <a:t>1</a:t>
            </a:r>
            <a:r>
              <a:rPr kumimoji="1" lang="en-US" altLang="ja-JP" sz="2000" b="1" smtClean="0"/>
              <a:t>P</a:t>
            </a:r>
            <a:r>
              <a:rPr kumimoji="1" lang="en-US" altLang="ja-JP" sz="2000" b="1" baseline="-25000" smtClean="0"/>
              <a:t>1</a:t>
            </a:r>
            <a:r>
              <a:rPr kumimoji="1" lang="en-US" altLang="ja-JP" sz="2000" b="1" smtClean="0"/>
              <a:t> (I=0):  	</a:t>
            </a:r>
            <a:r>
              <a:rPr kumimoji="1" lang="en-US" altLang="ja-JP" sz="2000" b="1" baseline="30000" smtClean="0"/>
              <a:t>3</a:t>
            </a:r>
            <a:r>
              <a:rPr kumimoji="1" lang="en-US" altLang="ja-JP" sz="2000" b="1" smtClean="0"/>
              <a:t>S</a:t>
            </a:r>
            <a:r>
              <a:rPr kumimoji="1" lang="en-US" altLang="ja-JP" sz="2000" b="1" baseline="-25000" smtClean="0"/>
              <a:t>1</a:t>
            </a:r>
            <a:r>
              <a:rPr kumimoji="1" lang="en-US" altLang="ja-JP" sz="2000" b="1" smtClean="0"/>
              <a:t>(I=0)</a:t>
            </a:r>
          </a:p>
          <a:p>
            <a:r>
              <a:rPr lang="en-US" altLang="ja-JP" sz="2000" b="1" baseline="30000" smtClean="0"/>
              <a:t>3</a:t>
            </a:r>
            <a:r>
              <a:rPr lang="en-US" altLang="ja-JP" sz="2000" b="1" smtClean="0"/>
              <a:t>S</a:t>
            </a:r>
            <a:r>
              <a:rPr lang="en-US" altLang="ja-JP" sz="2000" b="1" baseline="-25000" smtClean="0"/>
              <a:t>1</a:t>
            </a:r>
            <a:r>
              <a:rPr lang="en-US" altLang="ja-JP" sz="2000" b="1" smtClean="0"/>
              <a:t> </a:t>
            </a:r>
            <a:r>
              <a:rPr lang="ja-JP" altLang="en-US" sz="2000" b="1" smtClean="0"/>
              <a:t>→ </a:t>
            </a:r>
            <a:r>
              <a:rPr lang="en-US" altLang="ja-JP" sz="2000" b="1" baseline="30000" smtClean="0"/>
              <a:t>3</a:t>
            </a:r>
            <a:r>
              <a:rPr lang="en-US" altLang="ja-JP" sz="2000" b="1" smtClean="0"/>
              <a:t>P</a:t>
            </a:r>
            <a:r>
              <a:rPr lang="en-US" altLang="ja-JP" sz="2000" b="1" baseline="-25000" smtClean="0"/>
              <a:t>1</a:t>
            </a:r>
            <a:r>
              <a:rPr lang="en-US" altLang="ja-JP" sz="2000" b="1" smtClean="0"/>
              <a:t>  (I=1):		</a:t>
            </a:r>
            <a:r>
              <a:rPr lang="en-US" altLang="ja-JP" sz="2000" b="1" baseline="30000" smtClean="0"/>
              <a:t>3</a:t>
            </a:r>
            <a:r>
              <a:rPr lang="en-US" altLang="ja-JP" sz="2000" b="1" smtClean="0"/>
              <a:t>S</a:t>
            </a:r>
            <a:r>
              <a:rPr lang="en-US" altLang="ja-JP" sz="2000" b="1" baseline="-25000" smtClean="0"/>
              <a:t>1</a:t>
            </a:r>
            <a:r>
              <a:rPr lang="en-US" altLang="ja-JP" sz="2000" b="1" smtClean="0"/>
              <a:t>(I=1)</a:t>
            </a:r>
            <a:endParaRPr kumimoji="1" lang="en-US" altLang="ja-JP" sz="2000" b="1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2348880"/>
            <a:ext cx="354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C00000"/>
                </a:solidFill>
              </a:rPr>
              <a:t>Γ</a:t>
            </a:r>
            <a:r>
              <a:rPr kumimoji="1" lang="en-US" altLang="ja-JP" baseline="-25000" smtClean="0">
                <a:solidFill>
                  <a:srgbClr val="C00000"/>
                </a:solidFill>
              </a:rPr>
              <a:t>n</a:t>
            </a:r>
            <a:r>
              <a:rPr kumimoji="1" lang="en-US" altLang="ja-JP" smtClean="0">
                <a:solidFill>
                  <a:srgbClr val="C00000"/>
                </a:solidFill>
              </a:rPr>
              <a:t>/Γ</a:t>
            </a:r>
            <a:r>
              <a:rPr kumimoji="1" lang="en-US" altLang="ja-JP" baseline="-25000" smtClean="0">
                <a:solidFill>
                  <a:srgbClr val="C00000"/>
                </a:solidFill>
              </a:rPr>
              <a:t>p</a:t>
            </a:r>
            <a:r>
              <a:rPr kumimoji="1" lang="en-US" altLang="ja-JP" smtClean="0">
                <a:solidFill>
                  <a:srgbClr val="C00000"/>
                </a:solidFill>
              </a:rPr>
              <a:t> (</a:t>
            </a:r>
            <a:r>
              <a:rPr kumimoji="1" lang="en-US" altLang="ja-JP" baseline="30000" smtClean="0">
                <a:solidFill>
                  <a:srgbClr val="C00000"/>
                </a:solidFill>
              </a:rPr>
              <a:t>5</a:t>
            </a:r>
            <a:r>
              <a:rPr kumimoji="1" lang="en-US" altLang="ja-JP" baseline="-25000" smtClean="0">
                <a:solidFill>
                  <a:srgbClr val="C00000"/>
                </a:solidFill>
                <a:latin typeface="Symbol" pitchFamily="18" charset="2"/>
              </a:rPr>
              <a:t>L</a:t>
            </a:r>
            <a:r>
              <a:rPr kumimoji="1" lang="en-US" altLang="ja-JP" smtClean="0">
                <a:solidFill>
                  <a:srgbClr val="C00000"/>
                </a:solidFill>
              </a:rPr>
              <a:t>He)=0.45±0.11</a:t>
            </a:r>
            <a:r>
              <a:rPr kumimoji="1" lang="en-US" altLang="ja-JP" baseline="30000" smtClean="0">
                <a:solidFill>
                  <a:srgbClr val="C00000"/>
                </a:solidFill>
              </a:rPr>
              <a:t>stat</a:t>
            </a:r>
            <a:r>
              <a:rPr kumimoji="1" lang="en-US" altLang="ja-JP" smtClean="0">
                <a:solidFill>
                  <a:srgbClr val="C00000"/>
                </a:solidFill>
              </a:rPr>
              <a:t>±0.03</a:t>
            </a:r>
            <a:r>
              <a:rPr kumimoji="1" lang="en-US" altLang="ja-JP" baseline="30000" smtClean="0">
                <a:solidFill>
                  <a:srgbClr val="C00000"/>
                </a:solidFill>
              </a:rPr>
              <a:t>sys</a:t>
            </a:r>
            <a:r>
              <a:rPr kumimoji="1" lang="en-US" altLang="ja-JP" smtClean="0">
                <a:solidFill>
                  <a:srgbClr val="C00000"/>
                </a:solidFill>
              </a:rPr>
              <a:t> </a:t>
            </a:r>
          </a:p>
          <a:p>
            <a:r>
              <a:rPr lang="en-US" altLang="ja-JP" smtClean="0">
                <a:solidFill>
                  <a:srgbClr val="C00000"/>
                </a:solidFill>
              </a:rPr>
              <a:t>                     </a:t>
            </a:r>
            <a:r>
              <a:rPr kumimoji="1" lang="en-US" altLang="ja-JP" smtClean="0">
                <a:solidFill>
                  <a:srgbClr val="C00000"/>
                </a:solidFill>
              </a:rPr>
              <a:t>(KEK-E462)</a:t>
            </a:r>
            <a:endParaRPr kumimoji="1" lang="ja-JP" altLang="en-US" baseline="3000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0490" y="3717032"/>
            <a:ext cx="5223510" cy="2594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5292080" y="6093296"/>
            <a:ext cx="1358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baseline="30000" smtClean="0"/>
              <a:t>3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1</a:t>
            </a:r>
            <a:r>
              <a:rPr kumimoji="1" lang="en-US" altLang="ja-JP" sz="1400" b="1" smtClean="0"/>
              <a:t>(I=1)/</a:t>
            </a:r>
            <a:r>
              <a:rPr kumimoji="1" lang="en-US" altLang="ja-JP" sz="1400" b="1" baseline="30000" smtClean="0"/>
              <a:t>3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1</a:t>
            </a:r>
            <a:r>
              <a:rPr kumimoji="1" lang="en-US" altLang="ja-JP" sz="1400" b="1" smtClean="0"/>
              <a:t>(I=0)</a:t>
            </a:r>
            <a:endParaRPr kumimoji="1" lang="ja-JP" altLang="en-US" sz="1400" b="1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96336" y="6093296"/>
            <a:ext cx="1358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 baseline="30000" smtClean="0"/>
              <a:t>3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1</a:t>
            </a:r>
            <a:r>
              <a:rPr kumimoji="1" lang="en-US" altLang="ja-JP" sz="1400" b="1" smtClean="0"/>
              <a:t>(I=1)/</a:t>
            </a:r>
            <a:r>
              <a:rPr kumimoji="1" lang="en-US" altLang="ja-JP" sz="1400" b="1" baseline="30000" smtClean="0"/>
              <a:t>3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1</a:t>
            </a:r>
            <a:r>
              <a:rPr kumimoji="1" lang="en-US" altLang="ja-JP" sz="1400" b="1" smtClean="0"/>
              <a:t>(I=0)</a:t>
            </a:r>
            <a:endParaRPr kumimoji="1" lang="ja-JP" altLang="en-US" sz="1400" b="1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11760" y="2996952"/>
            <a:ext cx="169148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b="1" baseline="30000" smtClean="0">
                <a:solidFill>
                  <a:srgbClr val="FF0000"/>
                </a:solidFill>
              </a:rPr>
              <a:t>3</a:t>
            </a:r>
            <a:r>
              <a:rPr kumimoji="1" lang="en-US" altLang="ja-JP" b="1" smtClean="0">
                <a:solidFill>
                  <a:srgbClr val="FF0000"/>
                </a:solidFill>
              </a:rPr>
              <a:t>S</a:t>
            </a:r>
            <a:r>
              <a:rPr kumimoji="1" lang="en-US" altLang="ja-JP" b="1" baseline="-25000" smtClean="0">
                <a:solidFill>
                  <a:srgbClr val="FF0000"/>
                </a:solidFill>
              </a:rPr>
              <a:t>1</a:t>
            </a:r>
            <a:r>
              <a:rPr kumimoji="1" lang="en-US" altLang="ja-JP" b="1" smtClean="0">
                <a:solidFill>
                  <a:srgbClr val="FF0000"/>
                </a:solidFill>
              </a:rPr>
              <a:t>(I=1)/</a:t>
            </a:r>
            <a:r>
              <a:rPr kumimoji="1" lang="en-US" altLang="ja-JP" b="1" baseline="30000" smtClean="0">
                <a:solidFill>
                  <a:srgbClr val="FF0000"/>
                </a:solidFill>
              </a:rPr>
              <a:t>3</a:t>
            </a:r>
            <a:r>
              <a:rPr kumimoji="1" lang="en-US" altLang="ja-JP" b="1" smtClean="0">
                <a:solidFill>
                  <a:srgbClr val="FF0000"/>
                </a:solidFill>
              </a:rPr>
              <a:t>S</a:t>
            </a:r>
            <a:r>
              <a:rPr kumimoji="1" lang="en-US" altLang="ja-JP" b="1" baseline="-25000" smtClean="0">
                <a:solidFill>
                  <a:srgbClr val="FF0000"/>
                </a:solidFill>
              </a:rPr>
              <a:t>1</a:t>
            </a:r>
            <a:r>
              <a:rPr kumimoji="1" lang="en-US" altLang="ja-JP" b="1" smtClean="0">
                <a:solidFill>
                  <a:srgbClr val="FF0000"/>
                </a:solidFill>
              </a:rPr>
              <a:t>(I=0)</a:t>
            </a:r>
            <a:endParaRPr kumimoji="1" lang="ja-JP" altLang="en-US" b="1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 rot="-5400000">
            <a:off x="3254769" y="4314183"/>
            <a:ext cx="1358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400" b="1" baseline="30000" smtClean="0"/>
              <a:t>1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0</a:t>
            </a:r>
            <a:r>
              <a:rPr lang="en-US" altLang="ja-JP" sz="1400" b="1" smtClean="0"/>
              <a:t>(</a:t>
            </a:r>
            <a:r>
              <a:rPr kumimoji="1" lang="en-US" altLang="ja-JP" sz="1400" b="1" smtClean="0"/>
              <a:t>I=1)/</a:t>
            </a:r>
            <a:r>
              <a:rPr kumimoji="1" lang="en-US" altLang="ja-JP" sz="1400" b="1" baseline="30000" smtClean="0"/>
              <a:t>3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1</a:t>
            </a:r>
            <a:r>
              <a:rPr kumimoji="1" lang="en-US" altLang="ja-JP" sz="1400" b="1" smtClean="0"/>
              <a:t>(I=0)</a:t>
            </a:r>
            <a:endParaRPr kumimoji="1" lang="ja-JP" altLang="en-US" sz="1400" b="1"/>
          </a:p>
        </p:txBody>
      </p:sp>
      <p:sp>
        <p:nvSpPr>
          <p:cNvPr id="14" name="テキスト ボックス 13"/>
          <p:cNvSpPr txBox="1"/>
          <p:nvPr/>
        </p:nvSpPr>
        <p:spPr>
          <a:xfrm rot="-5400000">
            <a:off x="5919065" y="4314183"/>
            <a:ext cx="135806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400" b="1" baseline="30000" smtClean="0"/>
              <a:t>1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0</a:t>
            </a:r>
            <a:r>
              <a:rPr lang="en-US" altLang="ja-JP" sz="1400" b="1" smtClean="0"/>
              <a:t>(</a:t>
            </a:r>
            <a:r>
              <a:rPr kumimoji="1" lang="en-US" altLang="ja-JP" sz="1400" b="1" smtClean="0"/>
              <a:t>I=1)/</a:t>
            </a:r>
            <a:r>
              <a:rPr kumimoji="1" lang="en-US" altLang="ja-JP" sz="1400" b="1" baseline="30000" smtClean="0"/>
              <a:t>3</a:t>
            </a:r>
            <a:r>
              <a:rPr kumimoji="1" lang="en-US" altLang="ja-JP" sz="1400" b="1" smtClean="0"/>
              <a:t>S</a:t>
            </a:r>
            <a:r>
              <a:rPr kumimoji="1" lang="en-US" altLang="ja-JP" sz="1400" b="1" baseline="-25000" smtClean="0"/>
              <a:t>1</a:t>
            </a:r>
            <a:r>
              <a:rPr kumimoji="1" lang="en-US" altLang="ja-JP" sz="1400" b="1" smtClean="0"/>
              <a:t>(I=0)</a:t>
            </a:r>
            <a:endParaRPr kumimoji="1" lang="ja-JP" altLang="en-US" sz="1400" b="1"/>
          </a:p>
        </p:txBody>
      </p:sp>
      <p:sp>
        <p:nvSpPr>
          <p:cNvPr id="15" name="右矢印 14"/>
          <p:cNvSpPr/>
          <p:nvPr/>
        </p:nvSpPr>
        <p:spPr>
          <a:xfrm>
            <a:off x="1907704" y="314096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5536" y="3501008"/>
            <a:ext cx="29883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baseline="30000" smtClean="0">
                <a:solidFill>
                  <a:srgbClr val="7030A0"/>
                </a:solidFill>
              </a:rPr>
              <a:t>4</a:t>
            </a:r>
            <a:r>
              <a:rPr kumimoji="1" lang="en-US" altLang="ja-JP" sz="2400" b="1" baseline="-25000" smtClean="0">
                <a:solidFill>
                  <a:srgbClr val="7030A0"/>
                </a:solidFill>
                <a:latin typeface="Symbol" pitchFamily="18" charset="2"/>
              </a:rPr>
              <a:t>L</a:t>
            </a:r>
            <a:r>
              <a:rPr kumimoji="1" lang="en-US" altLang="ja-JP" sz="2400" b="1" smtClean="0">
                <a:solidFill>
                  <a:srgbClr val="7030A0"/>
                </a:solidFill>
              </a:rPr>
              <a:t>He</a:t>
            </a:r>
            <a:r>
              <a:rPr kumimoji="1" lang="ja-JP" altLang="en-US" sz="2400" b="1" smtClean="0">
                <a:solidFill>
                  <a:srgbClr val="7030A0"/>
                </a:solidFill>
              </a:rPr>
              <a:t>での</a:t>
            </a:r>
            <a:r>
              <a:rPr lang="en-US" altLang="ja-JP" sz="2400" b="1" smtClean="0">
                <a:solidFill>
                  <a:srgbClr val="7030A0"/>
                </a:solidFill>
              </a:rPr>
              <a:t>Γ</a:t>
            </a:r>
            <a:r>
              <a:rPr lang="en-US" altLang="ja-JP" sz="2400" b="1" baseline="-25000" smtClean="0">
                <a:solidFill>
                  <a:srgbClr val="7030A0"/>
                </a:solidFill>
              </a:rPr>
              <a:t>n</a:t>
            </a:r>
            <a:r>
              <a:rPr lang="en-US" altLang="ja-JP" sz="2400" b="1" smtClean="0">
                <a:solidFill>
                  <a:srgbClr val="7030A0"/>
                </a:solidFill>
              </a:rPr>
              <a:t>, Γ</a:t>
            </a:r>
            <a:r>
              <a:rPr lang="en-US" altLang="ja-JP" sz="2400" b="1" baseline="-25000" smtClean="0">
                <a:solidFill>
                  <a:srgbClr val="7030A0"/>
                </a:solidFill>
              </a:rPr>
              <a:t>p</a:t>
            </a:r>
            <a:r>
              <a:rPr lang="ja-JP" altLang="en-US" sz="2400" b="1" smtClean="0">
                <a:solidFill>
                  <a:srgbClr val="7030A0"/>
                </a:solidFill>
              </a:rPr>
              <a:t>の測定 </a:t>
            </a:r>
            <a:endParaRPr lang="en-US" altLang="ja-JP" sz="2400" b="1" smtClean="0">
              <a:solidFill>
                <a:srgbClr val="7030A0"/>
              </a:solidFill>
            </a:endParaRPr>
          </a:p>
          <a:p>
            <a:r>
              <a:rPr lang="en-US" altLang="ja-JP" sz="2400" b="1" smtClean="0">
                <a:solidFill>
                  <a:srgbClr val="7030A0"/>
                </a:solidFill>
              </a:rPr>
              <a:t>              (J-PARC E22)</a:t>
            </a:r>
            <a:endParaRPr kumimoji="1" lang="ja-JP" altLang="en-US" sz="2400" b="1">
              <a:solidFill>
                <a:srgbClr val="7030A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36296" y="3501008"/>
            <a:ext cx="1590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i="1" smtClean="0"/>
              <a:t>assuming </a:t>
            </a:r>
            <a:r>
              <a:rPr kumimoji="1" lang="en-US" altLang="ja-JP" sz="1600" i="1" smtClean="0">
                <a:latin typeface="Symbol" pitchFamily="18" charset="2"/>
              </a:rPr>
              <a:t>D</a:t>
            </a:r>
            <a:r>
              <a:rPr kumimoji="1" lang="en-US" altLang="ja-JP" sz="1600" i="1" smtClean="0"/>
              <a:t>I=1/2</a:t>
            </a:r>
            <a:endParaRPr kumimoji="1" lang="ja-JP" altLang="en-US" sz="1600" i="1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79712" y="4221088"/>
            <a:ext cx="152317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1600" b="1" baseline="30000" smtClean="0">
                <a:solidFill>
                  <a:srgbClr val="FF0000"/>
                </a:solidFill>
              </a:rPr>
              <a:t>1</a:t>
            </a:r>
            <a:r>
              <a:rPr kumimoji="1" lang="en-US" altLang="ja-JP" sz="1600" b="1" smtClean="0">
                <a:solidFill>
                  <a:srgbClr val="FF0000"/>
                </a:solidFill>
              </a:rPr>
              <a:t>S</a:t>
            </a:r>
            <a:r>
              <a:rPr kumimoji="1" lang="en-US" altLang="ja-JP" sz="1600" b="1" baseline="-25000" smtClean="0">
                <a:solidFill>
                  <a:srgbClr val="FF0000"/>
                </a:solidFill>
              </a:rPr>
              <a:t>0</a:t>
            </a:r>
            <a:r>
              <a:rPr lang="en-US" altLang="ja-JP" sz="1600" b="1" smtClean="0">
                <a:solidFill>
                  <a:srgbClr val="FF0000"/>
                </a:solidFill>
              </a:rPr>
              <a:t>(</a:t>
            </a:r>
            <a:r>
              <a:rPr kumimoji="1" lang="en-US" altLang="ja-JP" sz="1600" b="1" smtClean="0">
                <a:solidFill>
                  <a:srgbClr val="FF0000"/>
                </a:solidFill>
              </a:rPr>
              <a:t>I=1)/</a:t>
            </a:r>
            <a:r>
              <a:rPr kumimoji="1" lang="en-US" altLang="ja-JP" sz="1600" b="1" baseline="30000" smtClean="0">
                <a:solidFill>
                  <a:srgbClr val="FF0000"/>
                </a:solidFill>
              </a:rPr>
              <a:t>3</a:t>
            </a:r>
            <a:r>
              <a:rPr kumimoji="1" lang="en-US" altLang="ja-JP" sz="1600" b="1" smtClean="0">
                <a:solidFill>
                  <a:srgbClr val="FF0000"/>
                </a:solidFill>
              </a:rPr>
              <a:t>S</a:t>
            </a:r>
            <a:r>
              <a:rPr kumimoji="1" lang="en-US" altLang="ja-JP" sz="1600" b="1" baseline="-25000" smtClean="0">
                <a:solidFill>
                  <a:srgbClr val="FF0000"/>
                </a:solidFill>
              </a:rPr>
              <a:t>1</a:t>
            </a:r>
            <a:r>
              <a:rPr kumimoji="1" lang="en-US" altLang="ja-JP" sz="1600" b="1" smtClean="0">
                <a:solidFill>
                  <a:srgbClr val="FF0000"/>
                </a:solidFill>
              </a:rPr>
              <a:t>(I=0)</a:t>
            </a:r>
            <a:endParaRPr kumimoji="1" lang="ja-JP" altLang="en-US" sz="1600" b="1">
              <a:solidFill>
                <a:srgbClr val="FF0000"/>
              </a:solidFill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1475656" y="429309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95536" y="4581128"/>
            <a:ext cx="2832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baseline="30000" smtClean="0">
                <a:solidFill>
                  <a:srgbClr val="7030A0"/>
                </a:solidFill>
              </a:rPr>
              <a:t>4</a:t>
            </a:r>
            <a:r>
              <a:rPr kumimoji="1" lang="en-US" altLang="ja-JP" sz="2400" b="1" baseline="-25000" smtClean="0">
                <a:solidFill>
                  <a:srgbClr val="7030A0"/>
                </a:solidFill>
                <a:latin typeface="Symbol" pitchFamily="18" charset="2"/>
              </a:rPr>
              <a:t>L</a:t>
            </a:r>
            <a:r>
              <a:rPr kumimoji="1" lang="en-US" altLang="ja-JP" sz="2400" b="1" smtClean="0">
                <a:solidFill>
                  <a:srgbClr val="7030A0"/>
                </a:solidFill>
              </a:rPr>
              <a:t>H</a:t>
            </a:r>
            <a:r>
              <a:rPr kumimoji="1" lang="ja-JP" altLang="en-US" sz="2400" b="1" smtClean="0">
                <a:solidFill>
                  <a:srgbClr val="7030A0"/>
                </a:solidFill>
              </a:rPr>
              <a:t>での</a:t>
            </a:r>
            <a:r>
              <a:rPr lang="en-US" altLang="ja-JP" sz="2400" b="1" smtClean="0">
                <a:solidFill>
                  <a:srgbClr val="7030A0"/>
                </a:solidFill>
              </a:rPr>
              <a:t>Γ</a:t>
            </a:r>
            <a:r>
              <a:rPr lang="en-US" altLang="ja-JP" sz="2400" b="1" baseline="-25000" smtClean="0">
                <a:solidFill>
                  <a:srgbClr val="7030A0"/>
                </a:solidFill>
              </a:rPr>
              <a:t>n</a:t>
            </a:r>
            <a:r>
              <a:rPr lang="en-US" altLang="ja-JP" sz="2400" b="1" smtClean="0">
                <a:solidFill>
                  <a:srgbClr val="7030A0"/>
                </a:solidFill>
              </a:rPr>
              <a:t>, Γ</a:t>
            </a:r>
            <a:r>
              <a:rPr lang="en-US" altLang="ja-JP" sz="2400" b="1" baseline="-25000" smtClean="0">
                <a:solidFill>
                  <a:srgbClr val="7030A0"/>
                </a:solidFill>
              </a:rPr>
              <a:t>p</a:t>
            </a:r>
            <a:r>
              <a:rPr lang="ja-JP" altLang="en-US" sz="2400" b="1" smtClean="0">
                <a:solidFill>
                  <a:srgbClr val="7030A0"/>
                </a:solidFill>
              </a:rPr>
              <a:t>の測定 </a:t>
            </a:r>
            <a:endParaRPr kumimoji="1" lang="ja-JP" altLang="en-US" sz="2400" b="1">
              <a:solidFill>
                <a:srgbClr val="7030A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15616" y="5013176"/>
            <a:ext cx="25891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kumimoji="1" lang="en-US" altLang="ja-JP" smtClean="0">
                <a:solidFill>
                  <a:srgbClr val="FF0000"/>
                </a:solidFill>
              </a:rPr>
              <a:t>I=1/2</a:t>
            </a:r>
            <a:r>
              <a:rPr kumimoji="1" lang="ja-JP" altLang="en-US" smtClean="0">
                <a:solidFill>
                  <a:srgbClr val="FF0000"/>
                </a:solidFill>
              </a:rPr>
              <a:t>の検証</a:t>
            </a:r>
            <a:endParaRPr kumimoji="1" lang="en-US" altLang="ja-JP" smtClean="0">
              <a:solidFill>
                <a:srgbClr val="FF0000"/>
              </a:solidFill>
            </a:endParaRPr>
          </a:p>
          <a:p>
            <a:r>
              <a:rPr lang="ja-JP" altLang="en-US" smtClean="0">
                <a:solidFill>
                  <a:srgbClr val="FF0000"/>
                </a:solidFill>
              </a:rPr>
              <a:t>　　</a:t>
            </a:r>
            <a:r>
              <a:rPr lang="en-US" altLang="ja-JP" smtClean="0">
                <a:solidFill>
                  <a:srgbClr val="FF0000"/>
                </a:solidFill>
              </a:rPr>
              <a:t>Γ</a:t>
            </a:r>
            <a:r>
              <a:rPr lang="en-US" altLang="ja-JP" baseline="-25000" smtClean="0">
                <a:solidFill>
                  <a:srgbClr val="FF0000"/>
                </a:solidFill>
              </a:rPr>
              <a:t>p</a:t>
            </a:r>
            <a:r>
              <a:rPr lang="en-US" altLang="ja-JP" smtClean="0">
                <a:solidFill>
                  <a:srgbClr val="FF0000"/>
                </a:solidFill>
              </a:rPr>
              <a:t>(</a:t>
            </a:r>
            <a:r>
              <a:rPr lang="en-US" altLang="ja-JP" baseline="30000" smtClean="0">
                <a:solidFill>
                  <a:srgbClr val="FF0000"/>
                </a:solidFill>
              </a:rPr>
              <a:t>4</a:t>
            </a:r>
            <a:r>
              <a:rPr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altLang="ja-JP" smtClean="0">
                <a:solidFill>
                  <a:srgbClr val="FF0000"/>
                </a:solidFill>
              </a:rPr>
              <a:t>H)=</a:t>
            </a:r>
            <a:r>
              <a:rPr lang="ja-JP" altLang="en-US" smtClean="0">
                <a:solidFill>
                  <a:srgbClr val="FF0000"/>
                </a:solidFill>
              </a:rPr>
              <a:t>　</a:t>
            </a:r>
            <a:r>
              <a:rPr lang="en-US" altLang="ja-JP" smtClean="0">
                <a:solidFill>
                  <a:srgbClr val="FF0000"/>
                </a:solidFill>
              </a:rPr>
              <a:t>2Γn(</a:t>
            </a:r>
            <a:r>
              <a:rPr lang="en-US" altLang="ja-JP" baseline="30000" smtClean="0">
                <a:solidFill>
                  <a:srgbClr val="FF0000"/>
                </a:solidFill>
              </a:rPr>
              <a:t>4</a:t>
            </a:r>
            <a:r>
              <a:rPr lang="en-US" altLang="ja-JP" baseline="-25000" smtClean="0">
                <a:solidFill>
                  <a:srgbClr val="FF0000"/>
                </a:solidFill>
                <a:latin typeface="Symbol" pitchFamily="18" charset="2"/>
              </a:rPr>
              <a:t>L</a:t>
            </a:r>
            <a:r>
              <a:rPr lang="en-US" altLang="ja-JP" smtClean="0">
                <a:solidFill>
                  <a:srgbClr val="FF0000"/>
                </a:solidFill>
              </a:rPr>
              <a:t>He)</a:t>
            </a:r>
            <a:r>
              <a:rPr lang="ja-JP" altLang="en-US" smtClean="0">
                <a:solidFill>
                  <a:srgbClr val="FF0000"/>
                </a:solidFill>
              </a:rPr>
              <a:t>　</a:t>
            </a:r>
            <a:r>
              <a:rPr lang="en-US" altLang="ja-JP" smtClean="0">
                <a:solidFill>
                  <a:srgbClr val="FF0000"/>
                </a:solidFill>
              </a:rPr>
              <a:t>?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23528" y="5661248"/>
            <a:ext cx="3555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π0</a:t>
            </a:r>
            <a:r>
              <a:rPr lang="ja-JP" altLang="en-US" smtClean="0"/>
              <a:t> </a:t>
            </a:r>
            <a:r>
              <a:rPr lang="en-US" altLang="ja-JP" smtClean="0"/>
              <a:t>Spectrometer         </a:t>
            </a:r>
            <a:r>
              <a:rPr lang="en-US" altLang="ja-JP" baseline="30000" smtClean="0">
                <a:solidFill>
                  <a:srgbClr val="FF3399"/>
                </a:solidFill>
              </a:rPr>
              <a:t>4</a:t>
            </a:r>
            <a:r>
              <a:rPr lang="en-US" altLang="ja-JP" smtClean="0">
                <a:solidFill>
                  <a:srgbClr val="FF3399"/>
                </a:solidFill>
              </a:rPr>
              <a:t>He(K</a:t>
            </a:r>
            <a:r>
              <a:rPr lang="en-US" altLang="ja-JP" baseline="30000" smtClean="0">
                <a:solidFill>
                  <a:srgbClr val="FF3399"/>
                </a:solidFill>
                <a:latin typeface="Symbol" pitchFamily="18" charset="2"/>
              </a:rPr>
              <a:t>-</a:t>
            </a:r>
            <a:r>
              <a:rPr lang="en-US" altLang="ja-JP" smtClean="0">
                <a:solidFill>
                  <a:srgbClr val="FF3399"/>
                </a:solidFill>
              </a:rPr>
              <a:t>,</a:t>
            </a:r>
            <a:r>
              <a:rPr lang="en-US" altLang="ja-JP" smtClean="0">
                <a:solidFill>
                  <a:srgbClr val="FF3399"/>
                </a:solidFill>
                <a:latin typeface="Symbol" pitchFamily="18" charset="2"/>
              </a:rPr>
              <a:t>p</a:t>
            </a:r>
            <a:r>
              <a:rPr lang="en-US" altLang="ja-JP" baseline="30000" smtClean="0">
                <a:solidFill>
                  <a:srgbClr val="FF3399"/>
                </a:solidFill>
                <a:latin typeface="Symbol" pitchFamily="18" charset="2"/>
              </a:rPr>
              <a:t>0</a:t>
            </a:r>
            <a:r>
              <a:rPr lang="en-US" altLang="ja-JP" smtClean="0">
                <a:solidFill>
                  <a:srgbClr val="FF3399"/>
                </a:solidFill>
              </a:rPr>
              <a:t>)</a:t>
            </a:r>
            <a:r>
              <a:rPr lang="en-US" altLang="ja-JP" baseline="30000" smtClean="0">
                <a:solidFill>
                  <a:srgbClr val="FF3399"/>
                </a:solidFill>
              </a:rPr>
              <a:t>4</a:t>
            </a:r>
            <a:r>
              <a:rPr lang="en-US" altLang="ja-JP" baseline="-25000" smtClean="0">
                <a:solidFill>
                  <a:srgbClr val="FF3399"/>
                </a:solidFill>
                <a:latin typeface="Symbol" pitchFamily="18" charset="2"/>
              </a:rPr>
              <a:t>L</a:t>
            </a:r>
            <a:r>
              <a:rPr lang="en-US" altLang="ja-JP" smtClean="0">
                <a:solidFill>
                  <a:srgbClr val="FF3399"/>
                </a:solidFill>
              </a:rPr>
              <a:t>H</a:t>
            </a:r>
          </a:p>
          <a:p>
            <a:r>
              <a:rPr lang="en-US" altLang="ja-JP" smtClean="0"/>
              <a:t>or K0 Spectrometer	    </a:t>
            </a:r>
            <a:r>
              <a:rPr lang="en-US" altLang="ja-JP" baseline="30000" smtClean="0">
                <a:solidFill>
                  <a:srgbClr val="FF3399"/>
                </a:solidFill>
              </a:rPr>
              <a:t>4</a:t>
            </a:r>
            <a:r>
              <a:rPr lang="en-US" altLang="ja-JP" smtClean="0">
                <a:solidFill>
                  <a:srgbClr val="FF3399"/>
                </a:solidFill>
              </a:rPr>
              <a:t>He(</a:t>
            </a:r>
            <a:r>
              <a:rPr lang="en-US" altLang="ja-JP" smtClean="0">
                <a:solidFill>
                  <a:srgbClr val="FF3399"/>
                </a:solidFill>
                <a:latin typeface="Symbol" pitchFamily="18" charset="2"/>
              </a:rPr>
              <a:t>p</a:t>
            </a:r>
            <a:r>
              <a:rPr lang="en-US" altLang="ja-JP" baseline="30000" smtClean="0">
                <a:solidFill>
                  <a:srgbClr val="FF3399"/>
                </a:solidFill>
                <a:latin typeface="Symbol" pitchFamily="18" charset="2"/>
              </a:rPr>
              <a:t>+</a:t>
            </a:r>
            <a:r>
              <a:rPr lang="en-US" altLang="ja-JP" smtClean="0">
                <a:solidFill>
                  <a:srgbClr val="FF3399"/>
                </a:solidFill>
                <a:latin typeface="+mj-lt"/>
              </a:rPr>
              <a:t>,</a:t>
            </a:r>
            <a:r>
              <a:rPr lang="en-US" altLang="ja-JP" baseline="30000" smtClean="0">
                <a:solidFill>
                  <a:srgbClr val="FF3399"/>
                </a:solidFill>
                <a:latin typeface="Symbol" pitchFamily="18" charset="2"/>
              </a:rPr>
              <a:t> </a:t>
            </a:r>
            <a:r>
              <a:rPr lang="en-US" altLang="ja-JP" smtClean="0">
                <a:solidFill>
                  <a:srgbClr val="FF3399"/>
                </a:solidFill>
              </a:rPr>
              <a:t>K</a:t>
            </a:r>
            <a:r>
              <a:rPr lang="en-US" altLang="ja-JP" baseline="30000" smtClean="0">
                <a:solidFill>
                  <a:srgbClr val="FF3399"/>
                </a:solidFill>
                <a:latin typeface="Symbol" pitchFamily="18" charset="2"/>
              </a:rPr>
              <a:t>0</a:t>
            </a:r>
            <a:r>
              <a:rPr lang="en-US" altLang="ja-JP" smtClean="0">
                <a:solidFill>
                  <a:srgbClr val="FF3399"/>
                </a:solidFill>
              </a:rPr>
              <a:t>)</a:t>
            </a:r>
            <a:r>
              <a:rPr lang="en-US" altLang="ja-JP" baseline="30000" smtClean="0">
                <a:solidFill>
                  <a:srgbClr val="FF3399"/>
                </a:solidFill>
              </a:rPr>
              <a:t>4</a:t>
            </a:r>
            <a:r>
              <a:rPr lang="en-US" altLang="ja-JP" baseline="-25000" smtClean="0">
                <a:solidFill>
                  <a:srgbClr val="FF3399"/>
                </a:solidFill>
                <a:latin typeface="Symbol" pitchFamily="18" charset="2"/>
              </a:rPr>
              <a:t>L</a:t>
            </a:r>
            <a:r>
              <a:rPr lang="en-US" altLang="ja-JP" smtClean="0">
                <a:solidFill>
                  <a:srgbClr val="FF3399"/>
                </a:solidFill>
              </a:rPr>
              <a:t>H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kumimoji="1" lang="ja-JP" altLang="en-US" sz="4000" smtClean="0"/>
              <a:t>弱い相互作用</a:t>
            </a:r>
            <a:endParaRPr kumimoji="1" lang="ja-JP" altLang="en-US" sz="40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4847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196752"/>
            <a:ext cx="71934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400" smtClean="0"/>
              <a:t> Three-body Non-Mesonic Weak Decay  ( ΛNN </a:t>
            </a:r>
            <a:r>
              <a:rPr kumimoji="1" lang="ja-JP" altLang="en-US" sz="2400" smtClean="0"/>
              <a:t>→ </a:t>
            </a:r>
            <a:r>
              <a:rPr kumimoji="1" lang="en-US" altLang="ja-JP" sz="2400" smtClean="0"/>
              <a:t>NNN )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ja-JP" altLang="en-US" sz="2400" smtClean="0"/>
              <a:t>これまでの研究では、</a:t>
            </a:r>
            <a:r>
              <a:rPr lang="en-US" altLang="ja-JP" sz="2400" baseline="30000" smtClean="0"/>
              <a:t>5</a:t>
            </a:r>
            <a:r>
              <a:rPr lang="en-US" altLang="ja-JP" sz="2400" baseline="-25000" smtClean="0">
                <a:latin typeface="Symbol" pitchFamily="18" charset="2"/>
              </a:rPr>
              <a:t>L</a:t>
            </a:r>
            <a:r>
              <a:rPr lang="en-US" altLang="ja-JP" sz="2400" smtClean="0"/>
              <a:t>He</a:t>
            </a:r>
            <a:r>
              <a:rPr lang="ja-JP" altLang="en-US" sz="2400" smtClean="0"/>
              <a:t>においても</a:t>
            </a:r>
            <a:endParaRPr lang="en-US" altLang="ja-JP" sz="2400" smtClean="0"/>
          </a:p>
          <a:p>
            <a:pPr marL="914400" lvl="1" indent="-457200"/>
            <a:r>
              <a:rPr lang="ja-JP" altLang="en-US" sz="2400" smtClean="0"/>
              <a:t>無視できない寄与</a:t>
            </a:r>
            <a:r>
              <a:rPr lang="en-US" altLang="ja-JP" sz="2400" smtClean="0"/>
              <a:t>(</a:t>
            </a:r>
            <a:r>
              <a:rPr lang="ja-JP" altLang="en-US" sz="2400" smtClean="0"/>
              <a:t>～</a:t>
            </a:r>
            <a:r>
              <a:rPr lang="en-US" altLang="ja-JP" sz="2400" smtClean="0"/>
              <a:t>30%)</a:t>
            </a:r>
          </a:p>
          <a:p>
            <a:r>
              <a:rPr lang="ja-JP" altLang="en-US" sz="2400" smtClean="0"/>
              <a:t>　　</a:t>
            </a:r>
            <a:r>
              <a:rPr lang="en-US" altLang="ja-JP" sz="2400" baseline="30000" smtClean="0">
                <a:solidFill>
                  <a:srgbClr val="7030A0"/>
                </a:solidFill>
              </a:rPr>
              <a:t>12</a:t>
            </a:r>
            <a:r>
              <a:rPr lang="en-US" altLang="ja-JP" sz="2400" baseline="-25000" smtClean="0">
                <a:solidFill>
                  <a:srgbClr val="7030A0"/>
                </a:solidFill>
                <a:latin typeface="Symbol" pitchFamily="18" charset="2"/>
              </a:rPr>
              <a:t>L</a:t>
            </a:r>
            <a:r>
              <a:rPr lang="en-US" altLang="ja-JP" sz="2400" smtClean="0">
                <a:solidFill>
                  <a:srgbClr val="7030A0"/>
                </a:solidFill>
              </a:rPr>
              <a:t>C</a:t>
            </a:r>
            <a:r>
              <a:rPr lang="ja-JP" altLang="en-US" sz="2400" smtClean="0">
                <a:solidFill>
                  <a:srgbClr val="7030A0"/>
                </a:solidFill>
              </a:rPr>
              <a:t>において、分岐比を測定　</a:t>
            </a:r>
            <a:r>
              <a:rPr lang="en-US" altLang="ja-JP" sz="2400" smtClean="0">
                <a:solidFill>
                  <a:srgbClr val="7030A0"/>
                </a:solidFill>
              </a:rPr>
              <a:t>(J-PARC E18)</a:t>
            </a:r>
          </a:p>
          <a:p>
            <a:r>
              <a:rPr kumimoji="1" lang="en-US" altLang="ja-JP" sz="2400" smtClean="0">
                <a:solidFill>
                  <a:srgbClr val="7030A0"/>
                </a:solidFill>
              </a:rPr>
              <a:t>	Λnn </a:t>
            </a:r>
            <a:r>
              <a:rPr kumimoji="1" lang="ja-JP" altLang="en-US" sz="2400" smtClean="0">
                <a:solidFill>
                  <a:srgbClr val="7030A0"/>
                </a:solidFill>
              </a:rPr>
              <a:t>→ </a:t>
            </a:r>
            <a:r>
              <a:rPr kumimoji="1" lang="en-US" altLang="ja-JP" sz="2400" smtClean="0">
                <a:solidFill>
                  <a:srgbClr val="7030A0"/>
                </a:solidFill>
              </a:rPr>
              <a:t>nnn / Λnp </a:t>
            </a:r>
            <a:r>
              <a:rPr kumimoji="1" lang="ja-JP" altLang="en-US" sz="2400" smtClean="0">
                <a:solidFill>
                  <a:srgbClr val="7030A0"/>
                </a:solidFill>
              </a:rPr>
              <a:t>→ </a:t>
            </a:r>
            <a:r>
              <a:rPr kumimoji="1" lang="en-US" altLang="ja-JP" sz="2400" smtClean="0">
                <a:solidFill>
                  <a:srgbClr val="7030A0"/>
                </a:solidFill>
              </a:rPr>
              <a:t>nnp / Λpp </a:t>
            </a:r>
            <a:r>
              <a:rPr kumimoji="1" lang="ja-JP" altLang="en-US" sz="2400" smtClean="0">
                <a:solidFill>
                  <a:srgbClr val="7030A0"/>
                </a:solidFill>
              </a:rPr>
              <a:t>→ </a:t>
            </a:r>
            <a:r>
              <a:rPr kumimoji="1" lang="en-US" altLang="ja-JP" sz="2400" smtClean="0">
                <a:solidFill>
                  <a:srgbClr val="7030A0"/>
                </a:solidFill>
              </a:rPr>
              <a:t>npp</a:t>
            </a:r>
          </a:p>
          <a:p>
            <a:endParaRPr kumimoji="1" lang="ja-JP" altLang="en-US" sz="240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3861048"/>
            <a:ext cx="78919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sz="2400" smtClean="0"/>
              <a:t> </a:t>
            </a:r>
            <a:r>
              <a:rPr kumimoji="1" lang="ja-JP" altLang="en-US" sz="2400" smtClean="0"/>
              <a:t>ダブル</a:t>
            </a:r>
            <a:r>
              <a:rPr kumimoji="1" lang="en-US" altLang="ja-JP" sz="2400" smtClean="0"/>
              <a:t>Λ</a:t>
            </a:r>
            <a:r>
              <a:rPr kumimoji="1" lang="ja-JP" altLang="en-US" sz="2400" smtClean="0"/>
              <a:t>核の非中間子弱崩壊</a:t>
            </a:r>
            <a:endParaRPr kumimoji="1" lang="en-US" altLang="ja-JP" sz="2400" smtClean="0"/>
          </a:p>
          <a:p>
            <a:pPr marL="914400" lvl="1" indent="-457200">
              <a:buFont typeface="Wingdings" pitchFamily="2" charset="2"/>
              <a:buChar char="Ø"/>
            </a:pPr>
            <a:r>
              <a:rPr lang="en-US" altLang="ja-JP" sz="2400" smtClean="0"/>
              <a:t>ΛΛ</a:t>
            </a:r>
            <a:r>
              <a:rPr lang="ja-JP" altLang="en-US" sz="2400" smtClean="0"/>
              <a:t>　→　</a:t>
            </a:r>
            <a:r>
              <a:rPr lang="en-US" altLang="ja-JP" sz="2400" smtClean="0"/>
              <a:t>Λn	π</a:t>
            </a:r>
            <a:r>
              <a:rPr lang="ja-JP" altLang="en-US" sz="2400" smtClean="0"/>
              <a:t>交換の寄与を排除した弱い相互作用</a:t>
            </a:r>
            <a:endParaRPr lang="en-US" altLang="ja-JP" sz="2400" smtClean="0"/>
          </a:p>
          <a:p>
            <a:pPr marL="914400" lvl="1" indent="-457200">
              <a:buFont typeface="Wingdings" pitchFamily="2" charset="2"/>
              <a:buChar char="Ø"/>
            </a:pPr>
            <a:r>
              <a:rPr lang="en-US" altLang="ja-JP" sz="2400" smtClean="0"/>
              <a:t>ΛΛ</a:t>
            </a:r>
            <a:r>
              <a:rPr lang="ja-JP" altLang="en-US" sz="2400" smtClean="0"/>
              <a:t>　→　</a:t>
            </a:r>
            <a:r>
              <a:rPr lang="en-US" altLang="ja-JP" sz="2400" smtClean="0"/>
              <a:t>ΣN	</a:t>
            </a:r>
            <a:r>
              <a:rPr lang="ja-JP" altLang="en-US" sz="2400" smtClean="0"/>
              <a:t>分岐比が小さいと思われる崩壊</a:t>
            </a:r>
            <a:endParaRPr lang="en-US" altLang="ja-JP" sz="2400" smtClean="0"/>
          </a:p>
          <a:p>
            <a:pPr marL="914400" lvl="1" indent="-457200"/>
            <a:r>
              <a:rPr lang="en-US" altLang="ja-JP" sz="2400" smtClean="0"/>
              <a:t>			</a:t>
            </a:r>
            <a:r>
              <a:rPr lang="ja-JP" altLang="en-US" sz="2400" smtClean="0"/>
              <a:t>特別な状態の存在が示唆される</a:t>
            </a:r>
            <a:endParaRPr lang="en-US" altLang="ja-JP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smtClean="0"/>
              <a:t>将来必要な施設</a:t>
            </a:r>
            <a:r>
              <a:rPr kumimoji="1" lang="en-US" altLang="ja-JP" sz="3600" smtClean="0"/>
              <a:t/>
            </a:r>
            <a:br>
              <a:rPr kumimoji="1" lang="en-US" altLang="ja-JP" sz="3600" smtClean="0"/>
            </a:br>
            <a:r>
              <a:rPr lang="ja-JP" altLang="en-US" sz="3600" smtClean="0"/>
              <a:t>ー ビームライン</a:t>
            </a:r>
            <a:r>
              <a:rPr lang="en-US" altLang="ja-JP" sz="3600" smtClean="0"/>
              <a:t>@J-PARC </a:t>
            </a:r>
            <a:r>
              <a:rPr lang="ja-JP" altLang="en-US" sz="3600" smtClean="0"/>
              <a:t>ー</a:t>
            </a:r>
            <a:endParaRPr kumimoji="1" lang="ja-JP" altLang="en-US" sz="360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r>
              <a:rPr lang="ja-JP" altLang="en-US" sz="2400" smtClean="0"/>
              <a:t>～</a:t>
            </a:r>
            <a:r>
              <a:rPr lang="en-US" altLang="ja-JP" sz="2400" smtClean="0"/>
              <a:t>1</a:t>
            </a:r>
            <a:r>
              <a:rPr kumimoji="1" lang="en-US" altLang="ja-JP" sz="2400" smtClean="0"/>
              <a:t>.1GeV/c separated Kaon (K1.1)</a:t>
            </a:r>
          </a:p>
          <a:p>
            <a:pPr lvl="1"/>
            <a:r>
              <a:rPr kumimoji="1" lang="en-US" altLang="ja-JP" sz="2000" smtClean="0">
                <a:solidFill>
                  <a:srgbClr val="7030A0"/>
                </a:solidFill>
                <a:latin typeface="Symbol" pitchFamily="18" charset="2"/>
              </a:rPr>
              <a:t>g</a:t>
            </a:r>
            <a:r>
              <a:rPr kumimoji="1" lang="en-US" altLang="ja-JP" sz="2000" smtClean="0">
                <a:solidFill>
                  <a:srgbClr val="7030A0"/>
                </a:solidFill>
              </a:rPr>
              <a:t>-ray spectroscopy for </a:t>
            </a:r>
            <a:r>
              <a:rPr kumimoji="1" lang="en-US" altLang="ja-JP" sz="2000" smtClean="0">
                <a:solidFill>
                  <a:srgbClr val="7030A0"/>
                </a:solidFill>
                <a:latin typeface="Symbol" pitchFamily="18" charset="2"/>
              </a:rPr>
              <a:t>L</a:t>
            </a:r>
            <a:r>
              <a:rPr kumimoji="1" lang="en-US" altLang="ja-JP" sz="2000" smtClean="0">
                <a:solidFill>
                  <a:srgbClr val="7030A0"/>
                </a:solidFill>
              </a:rPr>
              <a:t> hypernuclei, </a:t>
            </a:r>
            <a:r>
              <a:rPr kumimoji="1" lang="en-US" altLang="ja-JP" sz="2000" smtClean="0">
                <a:solidFill>
                  <a:srgbClr val="7030A0"/>
                </a:solidFill>
                <a:latin typeface="Symbol" pitchFamily="18" charset="2"/>
              </a:rPr>
              <a:t>S</a:t>
            </a:r>
            <a:r>
              <a:rPr kumimoji="1" lang="en-US" altLang="ja-JP" sz="2000" smtClean="0">
                <a:solidFill>
                  <a:srgbClr val="7030A0"/>
                </a:solidFill>
              </a:rPr>
              <a:t>N scattering by (K</a:t>
            </a:r>
            <a:r>
              <a:rPr kumimoji="1" lang="en-US" altLang="ja-JP" sz="2000" baseline="30000" smtClean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kumimoji="1" lang="en-US" altLang="ja-JP" sz="2000" smtClean="0">
                <a:solidFill>
                  <a:srgbClr val="7030A0"/>
                </a:solidFill>
              </a:rPr>
              <a:t>,</a:t>
            </a:r>
            <a:r>
              <a:rPr kumimoji="1" lang="en-US" altLang="ja-JP" sz="2000" smtClean="0">
                <a:solidFill>
                  <a:srgbClr val="7030A0"/>
                </a:solidFill>
                <a:latin typeface="Symbol" pitchFamily="18" charset="2"/>
              </a:rPr>
              <a:t>p</a:t>
            </a:r>
            <a:r>
              <a:rPr kumimoji="1" lang="en-US" altLang="ja-JP" sz="2000" smtClean="0">
                <a:solidFill>
                  <a:srgbClr val="7030A0"/>
                </a:solidFill>
              </a:rPr>
              <a:t>)</a:t>
            </a:r>
          </a:p>
          <a:p>
            <a:r>
              <a:rPr lang="en-US" altLang="ja-JP" sz="2400" smtClean="0"/>
              <a:t>High-Intensity High-Resolution BL + High-Resolution Spectrometer (Dispersion</a:t>
            </a:r>
            <a:r>
              <a:rPr lang="ja-JP" altLang="en-US" sz="2400" smtClean="0"/>
              <a:t> </a:t>
            </a:r>
            <a:r>
              <a:rPr lang="en-US" altLang="ja-JP" sz="2400" smtClean="0"/>
              <a:t>matching)</a:t>
            </a:r>
          </a:p>
          <a:p>
            <a:pPr lvl="1"/>
            <a:r>
              <a:rPr kumimoji="1" lang="en-US" altLang="ja-JP" sz="2000" smtClean="0">
                <a:solidFill>
                  <a:srgbClr val="7030A0"/>
                </a:solidFill>
              </a:rPr>
              <a:t>10</a:t>
            </a:r>
            <a:r>
              <a:rPr kumimoji="1" lang="en-US" altLang="ja-JP" sz="2000" baseline="30000" smtClean="0">
                <a:solidFill>
                  <a:srgbClr val="7030A0"/>
                </a:solidFill>
              </a:rPr>
              <a:t>9</a:t>
            </a:r>
            <a:r>
              <a:rPr kumimoji="1" lang="en-US" altLang="ja-JP" sz="2000" smtClean="0">
                <a:solidFill>
                  <a:srgbClr val="7030A0"/>
                </a:solidFill>
              </a:rPr>
              <a:t> Hz pion beam  for high-resolution (</a:t>
            </a:r>
            <a:r>
              <a:rPr kumimoji="1" lang="en-US" altLang="ja-JP" sz="2000" smtClean="0">
                <a:solidFill>
                  <a:srgbClr val="7030A0"/>
                </a:solidFill>
                <a:latin typeface="Symbol" pitchFamily="18" charset="2"/>
              </a:rPr>
              <a:t>p</a:t>
            </a:r>
            <a:r>
              <a:rPr kumimoji="1" lang="en-US" altLang="ja-JP" sz="2000" baseline="30000" smtClean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kumimoji="1" lang="en-US" altLang="ja-JP" sz="2000" smtClean="0">
                <a:solidFill>
                  <a:srgbClr val="7030A0"/>
                </a:solidFill>
              </a:rPr>
              <a:t>,K</a:t>
            </a:r>
            <a:r>
              <a:rPr kumimoji="1" lang="en-US" altLang="ja-JP" sz="2000" baseline="30000" smtClean="0">
                <a:solidFill>
                  <a:srgbClr val="7030A0"/>
                </a:solidFill>
              </a:rPr>
              <a:t>+</a:t>
            </a:r>
            <a:r>
              <a:rPr kumimoji="1" lang="en-US" altLang="ja-JP" sz="2000" smtClean="0">
                <a:solidFill>
                  <a:srgbClr val="7030A0"/>
                </a:solidFill>
              </a:rPr>
              <a:t>)/(</a:t>
            </a:r>
            <a:r>
              <a:rPr kumimoji="1" lang="en-US" altLang="ja-JP" sz="2000" smtClean="0">
                <a:solidFill>
                  <a:srgbClr val="7030A0"/>
                </a:solidFill>
                <a:latin typeface="Symbol" pitchFamily="18" charset="2"/>
              </a:rPr>
              <a:t>p</a:t>
            </a:r>
            <a:r>
              <a:rPr kumimoji="1" lang="en-US" altLang="ja-JP" sz="2000" baseline="30000" smtClean="0">
                <a:solidFill>
                  <a:srgbClr val="7030A0"/>
                </a:solidFill>
                <a:latin typeface="Symbol" pitchFamily="18" charset="2"/>
              </a:rPr>
              <a:t>+</a:t>
            </a:r>
            <a:r>
              <a:rPr kumimoji="1" lang="en-US" altLang="ja-JP" sz="2000" smtClean="0">
                <a:solidFill>
                  <a:srgbClr val="7030A0"/>
                </a:solidFill>
              </a:rPr>
              <a:t>,K</a:t>
            </a:r>
            <a:r>
              <a:rPr kumimoji="1" lang="en-US" altLang="ja-JP" sz="2000" baseline="30000" smtClean="0">
                <a:solidFill>
                  <a:srgbClr val="7030A0"/>
                </a:solidFill>
              </a:rPr>
              <a:t>+</a:t>
            </a:r>
            <a:r>
              <a:rPr kumimoji="1" lang="en-US" altLang="ja-JP" sz="2000" smtClean="0">
                <a:solidFill>
                  <a:srgbClr val="7030A0"/>
                </a:solidFill>
              </a:rPr>
              <a:t>) spectroscopy</a:t>
            </a:r>
          </a:p>
          <a:p>
            <a:r>
              <a:rPr lang="en-US" altLang="ja-JP" sz="2800" smtClean="0"/>
              <a:t> </a:t>
            </a:r>
            <a:r>
              <a:rPr lang="en-US" altLang="ja-JP" sz="2400" smtClean="0"/>
              <a:t>High momentum (</a:t>
            </a:r>
            <a:r>
              <a:rPr lang="ja-JP" altLang="en-US" sz="2400" smtClean="0"/>
              <a:t>－</a:t>
            </a:r>
            <a:r>
              <a:rPr lang="en-US" altLang="ja-JP" sz="2400" smtClean="0"/>
              <a:t>10GeV/c) separated 2</a:t>
            </a:r>
            <a:r>
              <a:rPr lang="en-US" altLang="ja-JP" sz="2400" baseline="30000" smtClean="0"/>
              <a:t>ndary</a:t>
            </a:r>
            <a:r>
              <a:rPr lang="en-US" altLang="ja-JP" sz="2400" smtClean="0"/>
              <a:t> beamline        (K, p_bar)</a:t>
            </a:r>
          </a:p>
          <a:p>
            <a:pPr lvl="1"/>
            <a:r>
              <a:rPr lang="en-US" altLang="ja-JP" sz="2000" smtClean="0">
                <a:solidFill>
                  <a:srgbClr val="7030A0"/>
                </a:solidFill>
              </a:rPr>
              <a:t>Ω</a:t>
            </a:r>
            <a:r>
              <a:rPr lang="en-US" altLang="ja-JP" sz="2000" baseline="30000" smtClean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ja-JP" altLang="en-US" sz="2000" smtClean="0">
                <a:solidFill>
                  <a:srgbClr val="7030A0"/>
                </a:solidFill>
              </a:rPr>
              <a:t>核 </a:t>
            </a:r>
            <a:r>
              <a:rPr lang="en-US" altLang="ja-JP" sz="2000" smtClean="0">
                <a:solidFill>
                  <a:srgbClr val="7030A0"/>
                </a:solidFill>
              </a:rPr>
              <a:t>(S=</a:t>
            </a:r>
            <a:r>
              <a:rPr lang="en-US" altLang="ja-JP" sz="2000" smtClean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en-US" altLang="ja-JP" sz="2000" smtClean="0">
                <a:solidFill>
                  <a:srgbClr val="7030A0"/>
                </a:solidFill>
              </a:rPr>
              <a:t>3) etc</a:t>
            </a:r>
          </a:p>
          <a:p>
            <a:pPr lvl="1"/>
            <a:endParaRPr kumimoji="1" lang="en-US" altLang="ja-JP" sz="2000" smtClean="0"/>
          </a:p>
          <a:p>
            <a:pPr lvl="1"/>
            <a:endParaRPr kumimoji="1" lang="en-US" altLang="ja-JP" sz="2000"/>
          </a:p>
          <a:p>
            <a:r>
              <a:rPr kumimoji="1" lang="ja-JP" altLang="en-US" sz="2400" smtClean="0"/>
              <a:t>他の施設で</a:t>
            </a:r>
            <a:r>
              <a:rPr lang="ja-JP" altLang="en-US" sz="2400" smtClean="0"/>
              <a:t>の展開</a:t>
            </a:r>
            <a:endParaRPr lang="en-US" altLang="ja-JP" sz="2400" smtClean="0"/>
          </a:p>
          <a:p>
            <a:pPr lvl="1"/>
            <a:r>
              <a:rPr kumimoji="1" lang="en-US" altLang="ja-JP" sz="2000" smtClean="0"/>
              <a:t>Anti-Heavy Ion Beam</a:t>
            </a:r>
          </a:p>
          <a:p>
            <a:pPr>
              <a:buNone/>
            </a:pPr>
            <a:endParaRPr kumimoji="1" lang="ja-JP" altLang="en-US" sz="2800"/>
          </a:p>
        </p:txBody>
      </p:sp>
      <p:sp>
        <p:nvSpPr>
          <p:cNvPr id="4" name="右矢印 3"/>
          <p:cNvSpPr/>
          <p:nvPr/>
        </p:nvSpPr>
        <p:spPr>
          <a:xfrm>
            <a:off x="2699792" y="4509120"/>
            <a:ext cx="108012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5936" y="4509120"/>
            <a:ext cx="4226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smtClean="0">
                <a:solidFill>
                  <a:srgbClr val="FF0000"/>
                </a:solidFill>
              </a:rPr>
              <a:t>J-PARC </a:t>
            </a:r>
            <a:r>
              <a:rPr lang="ja-JP" altLang="en-US" sz="2800" b="1" smtClean="0">
                <a:solidFill>
                  <a:srgbClr val="FF0000"/>
                </a:solidFill>
              </a:rPr>
              <a:t>ハドロンホール拡張</a:t>
            </a:r>
            <a:endParaRPr kumimoji="1" lang="ja-JP" alt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200"/>
              <a:t>将来必要な施設</a:t>
            </a:r>
            <a:r>
              <a:rPr lang="en-US" altLang="ja-JP" sz="3200"/>
              <a:t/>
            </a:r>
            <a:br>
              <a:rPr lang="en-US" altLang="ja-JP" sz="3200"/>
            </a:br>
            <a:r>
              <a:rPr lang="ja-JP" altLang="en-US" sz="3200" smtClean="0"/>
              <a:t>ー</a:t>
            </a:r>
            <a:r>
              <a:rPr lang="ja-JP" altLang="en-US" sz="3200"/>
              <a:t>検出器</a:t>
            </a:r>
            <a:r>
              <a:rPr lang="ja-JP" altLang="en-US" sz="3200" smtClean="0"/>
              <a:t>ー</a:t>
            </a:r>
            <a:endParaRPr kumimoji="1" lang="ja-JP" altLang="en-US" sz="320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r>
              <a:rPr lang="en-US" altLang="ja-JP" sz="2800" smtClean="0"/>
              <a:t>Large Acceptance Hyperon Decay Detector</a:t>
            </a:r>
          </a:p>
          <a:p>
            <a:pPr lvl="1"/>
            <a:r>
              <a:rPr lang="en-US" altLang="ja-JP" sz="2400" smtClean="0"/>
              <a:t>Decay of double strangeness system</a:t>
            </a:r>
          </a:p>
          <a:p>
            <a:pPr lvl="2"/>
            <a:r>
              <a:rPr lang="en-US" altLang="ja-JP" sz="2000" smtClean="0">
                <a:latin typeface="Symbol" pitchFamily="18" charset="2"/>
              </a:rPr>
              <a:t>LL</a:t>
            </a:r>
            <a:r>
              <a:rPr lang="en-US" altLang="ja-JP" sz="2000" smtClean="0"/>
              <a:t> correlation – H particle</a:t>
            </a:r>
          </a:p>
          <a:p>
            <a:r>
              <a:rPr lang="en-US" altLang="ja-JP" sz="2800"/>
              <a:t>K0 spectrometer </a:t>
            </a:r>
            <a:r>
              <a:rPr lang="en-US" altLang="ja-JP" sz="2800" smtClean="0"/>
              <a:t>    ( K</a:t>
            </a:r>
            <a:r>
              <a:rPr lang="en-US" altLang="ja-JP" sz="2800" baseline="30000" smtClean="0"/>
              <a:t>0</a:t>
            </a:r>
            <a:r>
              <a:rPr lang="en-US" altLang="ja-JP" sz="2800" baseline="-25000" smtClean="0"/>
              <a:t>s</a:t>
            </a:r>
            <a:r>
              <a:rPr lang="ja-JP" altLang="en-US" sz="2800" smtClean="0"/>
              <a:t>→</a:t>
            </a:r>
            <a:r>
              <a:rPr lang="en-US" altLang="ja-JP" sz="2800" smtClean="0">
                <a:latin typeface="Symbol" pitchFamily="18" charset="2"/>
              </a:rPr>
              <a:t>p</a:t>
            </a:r>
            <a:r>
              <a:rPr lang="en-US" altLang="ja-JP" sz="2800" baseline="30000" smtClean="0">
                <a:latin typeface="Symbol" pitchFamily="18" charset="2"/>
              </a:rPr>
              <a:t>+</a:t>
            </a:r>
            <a:r>
              <a:rPr lang="en-US" altLang="ja-JP" sz="2800" smtClean="0">
                <a:latin typeface="Symbol" pitchFamily="18" charset="2"/>
              </a:rPr>
              <a:t>p</a:t>
            </a:r>
            <a:r>
              <a:rPr lang="en-US" altLang="ja-JP" sz="2800" baseline="30000" smtClean="0">
                <a:latin typeface="Symbol" pitchFamily="18" charset="2"/>
              </a:rPr>
              <a:t>-</a:t>
            </a:r>
            <a:r>
              <a:rPr lang="en-US" altLang="ja-JP" sz="2800" smtClean="0"/>
              <a:t> )</a:t>
            </a:r>
            <a:endParaRPr lang="en-US" altLang="ja-JP" sz="2800"/>
          </a:p>
          <a:p>
            <a:pPr lvl="1"/>
            <a:r>
              <a:rPr lang="en-US" altLang="ja-JP" sz="2400" smtClean="0"/>
              <a:t>Study of S=</a:t>
            </a:r>
            <a:r>
              <a:rPr lang="en-US" altLang="ja-JP" sz="2400" smtClean="0">
                <a:latin typeface="Symbol" pitchFamily="18" charset="2"/>
              </a:rPr>
              <a:t>-2</a:t>
            </a:r>
            <a:r>
              <a:rPr lang="en-US" altLang="ja-JP" sz="2400" smtClean="0"/>
              <a:t> system by (K</a:t>
            </a:r>
            <a:r>
              <a:rPr lang="en-US" altLang="ja-JP" sz="2400" baseline="30000" smtClean="0">
                <a:latin typeface="Symbol" pitchFamily="18" charset="2"/>
              </a:rPr>
              <a:t>-</a:t>
            </a:r>
            <a:r>
              <a:rPr lang="en-US" altLang="ja-JP" sz="2400" smtClean="0"/>
              <a:t>,K</a:t>
            </a:r>
            <a:r>
              <a:rPr lang="en-US" altLang="ja-JP" sz="2400" baseline="30000" smtClean="0"/>
              <a:t>0</a:t>
            </a:r>
            <a:r>
              <a:rPr lang="en-US" altLang="ja-JP" sz="2400" smtClean="0"/>
              <a:t>) reaction</a:t>
            </a:r>
          </a:p>
          <a:p>
            <a:pPr lvl="2"/>
            <a:r>
              <a:rPr lang="en-US" altLang="ja-JP" sz="2000" smtClean="0"/>
              <a:t> </a:t>
            </a:r>
            <a:r>
              <a:rPr lang="en-US" altLang="ja-JP" sz="2000" smtClean="0">
                <a:latin typeface="Symbol" pitchFamily="18" charset="2"/>
              </a:rPr>
              <a:t>X</a:t>
            </a:r>
            <a:r>
              <a:rPr lang="en-US" altLang="ja-JP" sz="2000" smtClean="0"/>
              <a:t> hypernulei production by </a:t>
            </a:r>
            <a:r>
              <a:rPr lang="en-US" altLang="ja-JP" sz="2000" smtClean="0">
                <a:latin typeface="Symbol" pitchFamily="18" charset="2"/>
              </a:rPr>
              <a:t>D</a:t>
            </a:r>
            <a:r>
              <a:rPr lang="en-US" altLang="ja-JP" sz="2000" smtClean="0"/>
              <a:t>I=0 (c.f. </a:t>
            </a:r>
            <a:r>
              <a:rPr lang="en-US" altLang="ja-JP" sz="2000" smtClean="0">
                <a:latin typeface="Symbol" pitchFamily="18" charset="2"/>
              </a:rPr>
              <a:t>D</a:t>
            </a:r>
            <a:r>
              <a:rPr lang="en-US" altLang="ja-JP" sz="2000" smtClean="0"/>
              <a:t>I=1 by(K</a:t>
            </a:r>
            <a:r>
              <a:rPr lang="en-US" altLang="ja-JP" sz="2000" baseline="30000" smtClean="0">
                <a:latin typeface="Symbol" pitchFamily="18" charset="2"/>
              </a:rPr>
              <a:t>-</a:t>
            </a:r>
            <a:r>
              <a:rPr lang="en-US" altLang="ja-JP" sz="2000" smtClean="0"/>
              <a:t>,K</a:t>
            </a:r>
            <a:r>
              <a:rPr lang="en-US" altLang="ja-JP" sz="2000" baseline="30000" smtClean="0"/>
              <a:t>+</a:t>
            </a:r>
            <a:r>
              <a:rPr lang="en-US" altLang="ja-JP" sz="2000" smtClean="0"/>
              <a:t>) )</a:t>
            </a:r>
          </a:p>
          <a:p>
            <a:pPr lvl="1"/>
            <a:r>
              <a:rPr lang="en-US" altLang="ja-JP" sz="2400" smtClean="0"/>
              <a:t>Production of double kaonic nuclei</a:t>
            </a:r>
          </a:p>
          <a:p>
            <a:pPr lvl="2"/>
            <a:r>
              <a:rPr lang="en-US" altLang="ja-JP" sz="2000" smtClean="0"/>
              <a:t>d(K</a:t>
            </a:r>
            <a:r>
              <a:rPr lang="en-US" altLang="ja-JP" sz="2000" baseline="30000" smtClean="0">
                <a:latin typeface="Symbol" pitchFamily="18" charset="2"/>
              </a:rPr>
              <a:t>-</a:t>
            </a:r>
            <a:r>
              <a:rPr lang="en-US" altLang="ja-JP" sz="2000" smtClean="0"/>
              <a:t>, K</a:t>
            </a:r>
            <a:r>
              <a:rPr lang="en-US" altLang="ja-JP" sz="2000" baseline="30000" smtClean="0"/>
              <a:t>0</a:t>
            </a:r>
            <a:r>
              <a:rPr lang="en-US" altLang="ja-JP" sz="2000" smtClean="0"/>
              <a:t>)K</a:t>
            </a:r>
            <a:r>
              <a:rPr lang="en-US" altLang="ja-JP" sz="2000" baseline="30000" smtClean="0">
                <a:latin typeface="Symbol" pitchFamily="18" charset="2"/>
              </a:rPr>
              <a:t>-</a:t>
            </a:r>
            <a:r>
              <a:rPr lang="en-US" altLang="ja-JP" sz="2000" smtClean="0"/>
              <a:t>K</a:t>
            </a:r>
            <a:r>
              <a:rPr lang="en-US" altLang="ja-JP" sz="2000" baseline="30000" smtClean="0">
                <a:latin typeface="Symbol" pitchFamily="18" charset="2"/>
              </a:rPr>
              <a:t>-</a:t>
            </a:r>
            <a:r>
              <a:rPr lang="en-US" altLang="ja-JP" sz="2000" smtClean="0"/>
              <a:t>pp, K</a:t>
            </a:r>
            <a:r>
              <a:rPr lang="en-US" altLang="ja-JP" sz="2000" baseline="30000" smtClean="0">
                <a:latin typeface="Symbol" pitchFamily="18" charset="2"/>
              </a:rPr>
              <a:t>-</a:t>
            </a:r>
            <a:r>
              <a:rPr lang="en-US" altLang="ja-JP" sz="2000" smtClean="0"/>
              <a:t>K</a:t>
            </a:r>
            <a:r>
              <a:rPr lang="en-US" altLang="ja-JP" sz="2000" baseline="30000" smtClean="0">
                <a:latin typeface="Symbol" pitchFamily="18" charset="2"/>
              </a:rPr>
              <a:t>-</a:t>
            </a:r>
            <a:r>
              <a:rPr lang="en-US" altLang="ja-JP" sz="2000" smtClean="0"/>
              <a:t>pp→ΛΛ, ΞN</a:t>
            </a:r>
          </a:p>
          <a:p>
            <a:r>
              <a:rPr lang="en-US" altLang="ja-JP" sz="2800" smtClean="0">
                <a:latin typeface="Symbol" pitchFamily="18" charset="2"/>
              </a:rPr>
              <a:t>p</a:t>
            </a:r>
            <a:r>
              <a:rPr lang="en-US" altLang="ja-JP" sz="2800" smtClean="0"/>
              <a:t>0 spectrometer</a:t>
            </a:r>
            <a:r>
              <a:rPr lang="ja-JP" altLang="en-US" sz="2800" smtClean="0"/>
              <a:t>　　</a:t>
            </a:r>
            <a:r>
              <a:rPr lang="en-US" altLang="ja-JP" sz="2800" smtClean="0"/>
              <a:t>( </a:t>
            </a:r>
            <a:r>
              <a:rPr lang="en-US" altLang="ja-JP" sz="2800" smtClean="0">
                <a:latin typeface="Symbol" pitchFamily="18" charset="2"/>
              </a:rPr>
              <a:t>p</a:t>
            </a:r>
            <a:r>
              <a:rPr lang="en-US" altLang="ja-JP" sz="2800" baseline="30000" smtClean="0">
                <a:latin typeface="Symbol" pitchFamily="18" charset="2"/>
              </a:rPr>
              <a:t>0</a:t>
            </a:r>
            <a:r>
              <a:rPr lang="ja-JP" altLang="en-US" sz="2800" smtClean="0"/>
              <a:t>→</a:t>
            </a:r>
            <a:r>
              <a:rPr lang="en-US" altLang="ja-JP" sz="2800" smtClean="0"/>
              <a:t>2</a:t>
            </a:r>
            <a:r>
              <a:rPr lang="en-US" altLang="ja-JP" sz="2800" smtClean="0">
                <a:latin typeface="Symbol" pitchFamily="18" charset="2"/>
              </a:rPr>
              <a:t>g</a:t>
            </a:r>
            <a:r>
              <a:rPr lang="en-US" altLang="ja-JP" sz="2800" smtClean="0">
                <a:latin typeface="+mj-lt"/>
              </a:rPr>
              <a:t> )</a:t>
            </a:r>
          </a:p>
          <a:p>
            <a:pPr lvl="1"/>
            <a:r>
              <a:rPr lang="en-US" altLang="ja-JP" sz="2400" smtClean="0"/>
              <a:t> CSB of mirror hypernuclei by </a:t>
            </a:r>
            <a:r>
              <a:rPr lang="en-US" altLang="ja-JP" sz="2400" smtClean="0">
                <a:latin typeface="Symbol" pitchFamily="18" charset="2"/>
              </a:rPr>
              <a:t>g</a:t>
            </a:r>
            <a:r>
              <a:rPr lang="en-US" altLang="ja-JP" sz="2400" smtClean="0"/>
              <a:t>-ray spectroscopy</a:t>
            </a:r>
          </a:p>
          <a:p>
            <a:pPr lvl="1"/>
            <a:r>
              <a:rPr lang="en-US" altLang="ja-JP" sz="2400" smtClean="0"/>
              <a:t>Weak decay of </a:t>
            </a:r>
            <a:r>
              <a:rPr lang="en-US" altLang="ja-JP" sz="2400" baseline="30000" smtClean="0"/>
              <a:t>4</a:t>
            </a:r>
            <a:r>
              <a:rPr lang="en-US" altLang="ja-JP" sz="2400" baseline="-25000" smtClean="0">
                <a:latin typeface="Symbol" pitchFamily="18" charset="2"/>
              </a:rPr>
              <a:t>L</a:t>
            </a:r>
            <a:r>
              <a:rPr lang="en-US" altLang="ja-JP" sz="2400" smtClean="0"/>
              <a:t>H  </a:t>
            </a:r>
          </a:p>
          <a:p>
            <a:pPr lvl="1"/>
            <a:endParaRPr lang="en-US" altLang="ja-JP" sz="2400" smtClean="0"/>
          </a:p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他に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重イオンビームでのハイパー核生成</a:t>
            </a:r>
            <a:endParaRPr kumimoji="1" lang="en-US" altLang="ja-JP" smtClean="0"/>
          </a:p>
          <a:p>
            <a:pPr lvl="1"/>
            <a:r>
              <a:rPr lang="en-US" altLang="ja-JP" smtClean="0"/>
              <a:t>GSI</a:t>
            </a:r>
            <a:r>
              <a:rPr lang="ja-JP" altLang="en-US" smtClean="0"/>
              <a:t>　</a:t>
            </a:r>
            <a:r>
              <a:rPr lang="en-US" altLang="ja-JP" smtClean="0"/>
              <a:t>	</a:t>
            </a:r>
            <a:r>
              <a:rPr lang="en-US" altLang="ja-JP" baseline="30000" smtClean="0"/>
              <a:t>3</a:t>
            </a:r>
            <a:r>
              <a:rPr lang="en-US" altLang="ja-JP" baseline="-25000" smtClean="0">
                <a:latin typeface="Symbol" pitchFamily="18" charset="2"/>
              </a:rPr>
              <a:t>L</a:t>
            </a:r>
            <a:r>
              <a:rPr lang="en-US" altLang="ja-JP" smtClean="0"/>
              <a:t>H, </a:t>
            </a:r>
            <a:r>
              <a:rPr lang="en-US" altLang="ja-JP" baseline="30000" smtClean="0"/>
              <a:t>4</a:t>
            </a:r>
            <a:r>
              <a:rPr lang="en-US" altLang="ja-JP" baseline="-25000" smtClean="0">
                <a:latin typeface="Symbol" pitchFamily="18" charset="2"/>
              </a:rPr>
              <a:t>L</a:t>
            </a:r>
            <a:r>
              <a:rPr lang="en-US" altLang="ja-JP" smtClean="0"/>
              <a:t>H </a:t>
            </a:r>
          </a:p>
          <a:p>
            <a:pPr lvl="1"/>
            <a:r>
              <a:rPr kumimoji="1" lang="en-US" altLang="ja-JP" smtClean="0"/>
              <a:t>STAR 	anti-hypertriton  (</a:t>
            </a:r>
            <a:r>
              <a:rPr kumimoji="1" lang="en-US" altLang="ja-JP" baseline="30000" smtClean="0"/>
              <a:t>3</a:t>
            </a:r>
            <a:r>
              <a:rPr kumimoji="1" lang="en-US" altLang="ja-JP" baseline="-25000" smtClean="0">
                <a:latin typeface="Symbol" pitchFamily="18" charset="2"/>
              </a:rPr>
              <a:t>L</a:t>
            </a:r>
            <a:r>
              <a:rPr kumimoji="1" lang="en-US" altLang="ja-JP" smtClean="0"/>
              <a:t>H)</a:t>
            </a:r>
          </a:p>
          <a:p>
            <a:pPr lvl="1">
              <a:buNone/>
            </a:pPr>
            <a:r>
              <a:rPr lang="en-US" altLang="ja-JP" smtClean="0"/>
              <a:t>Coalescence factor </a:t>
            </a:r>
            <a:r>
              <a:rPr lang="ja-JP" altLang="en-US" smtClean="0"/>
              <a:t>～</a:t>
            </a:r>
            <a:r>
              <a:rPr lang="en-US" altLang="ja-JP" smtClean="0"/>
              <a:t>0.01</a:t>
            </a:r>
          </a:p>
          <a:p>
            <a:pPr lvl="1">
              <a:buNone/>
            </a:pPr>
            <a:r>
              <a:rPr lang="en-US" altLang="ja-JP" smtClean="0"/>
              <a:t>Relativistic hypernuclei </a:t>
            </a:r>
            <a:r>
              <a:rPr lang="ja-JP" altLang="en-US" smtClean="0"/>
              <a:t>→ </a:t>
            </a:r>
            <a:r>
              <a:rPr lang="en-US" altLang="ja-JP" baseline="30000" smtClean="0"/>
              <a:t>5</a:t>
            </a:r>
            <a:r>
              <a:rPr lang="en-US" altLang="ja-JP" baseline="-25000" smtClean="0">
                <a:latin typeface="Symbol" pitchFamily="18" charset="2"/>
              </a:rPr>
              <a:t>L</a:t>
            </a:r>
            <a:r>
              <a:rPr lang="en-US" altLang="ja-JP" smtClean="0"/>
              <a:t>He g-factor </a:t>
            </a:r>
            <a:r>
              <a:rPr lang="ja-JP" altLang="en-US" smtClean="0"/>
              <a:t>測定？</a:t>
            </a:r>
            <a:endParaRPr lang="en-US" altLang="ja-JP" smtClean="0"/>
          </a:p>
          <a:p>
            <a:r>
              <a:rPr lang="ja-JP" altLang="en-US" smtClean="0"/>
              <a:t>チャーム、チャーム核</a:t>
            </a:r>
            <a:endParaRPr lang="en-US" altLang="ja-JP" smtClean="0"/>
          </a:p>
          <a:p>
            <a:pPr lvl="1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4932040" y="2708920"/>
            <a:ext cx="5040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ja-JP" altLang="en-US" smtClean="0"/>
              <a:t>これまでの</a:t>
            </a:r>
            <a:r>
              <a:rPr lang="en-US" altLang="ja-JP" smtClean="0"/>
              <a:t>WG</a:t>
            </a:r>
            <a:r>
              <a:rPr lang="ja-JP" altLang="en-US" smtClean="0"/>
              <a:t>活動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Autofit/>
          </a:bodyPr>
          <a:lstStyle/>
          <a:p>
            <a:r>
              <a:rPr kumimoji="1" lang="ja-JP" altLang="en-US" sz="2400" smtClean="0"/>
              <a:t>第１回 </a:t>
            </a:r>
            <a:r>
              <a:rPr kumimoji="1" lang="en-US" altLang="ja-JP" sz="2400" smtClean="0"/>
              <a:t>2010/11/3	Kick-off Meeting</a:t>
            </a:r>
          </a:p>
          <a:p>
            <a:r>
              <a:rPr lang="ja-JP" altLang="en-US" sz="2400" smtClean="0"/>
              <a:t>第２回 </a:t>
            </a:r>
            <a:r>
              <a:rPr lang="en-US" altLang="ja-JP" sz="2400" smtClean="0"/>
              <a:t>2010/12/3	</a:t>
            </a:r>
            <a:r>
              <a:rPr lang="ja-JP" altLang="en-US" sz="2400" smtClean="0"/>
              <a:t>自分の</a:t>
            </a:r>
            <a:r>
              <a:rPr lang="en-US" altLang="ja-JP" sz="2400" smtClean="0"/>
              <a:t>5,10,20</a:t>
            </a:r>
            <a:r>
              <a:rPr lang="ja-JP" altLang="en-US" sz="2400" smtClean="0"/>
              <a:t>年後の研究</a:t>
            </a:r>
            <a:endParaRPr lang="en-US" altLang="ja-JP" sz="2400" smtClean="0"/>
          </a:p>
          <a:p>
            <a:pPr lvl="1"/>
            <a:r>
              <a:rPr lang="ja-JP" altLang="en-US" sz="1800" smtClean="0"/>
              <a:t>ストレンジネス研究会でのタウン・ミーティング</a:t>
            </a:r>
            <a:r>
              <a:rPr lang="en-US" altLang="ja-JP" sz="1800" smtClean="0"/>
              <a:t>(12/4)</a:t>
            </a:r>
          </a:p>
          <a:p>
            <a:r>
              <a:rPr kumimoji="1" lang="ja-JP" altLang="en-US" sz="2400" smtClean="0"/>
              <a:t>第３回</a:t>
            </a:r>
            <a:r>
              <a:rPr lang="en-US" altLang="ja-JP" sz="2400" smtClean="0"/>
              <a:t> 2011/1/16	</a:t>
            </a:r>
            <a:r>
              <a:rPr lang="ja-JP" altLang="en-US" sz="2400" smtClean="0"/>
              <a:t>今後の進め方</a:t>
            </a:r>
            <a:endParaRPr lang="en-US" altLang="ja-JP" sz="2400" smtClean="0"/>
          </a:p>
          <a:p>
            <a:r>
              <a:rPr kumimoji="1" lang="ja-JP" altLang="en-US" sz="2400" smtClean="0"/>
              <a:t>第４回 </a:t>
            </a:r>
            <a:r>
              <a:rPr kumimoji="1" lang="en-US" altLang="ja-JP" sz="2400" smtClean="0"/>
              <a:t>2011/2/19	</a:t>
            </a:r>
            <a:r>
              <a:rPr lang="en-US" altLang="ja-JP" sz="1800" smtClean="0">
                <a:solidFill>
                  <a:srgbClr val="0070C0"/>
                </a:solidFill>
              </a:rPr>
              <a:t>Lattice QCD(</a:t>
            </a:r>
            <a:r>
              <a:rPr lang="ja-JP" altLang="en-US" sz="1800" smtClean="0">
                <a:solidFill>
                  <a:srgbClr val="0070C0"/>
                </a:solidFill>
              </a:rPr>
              <a:t>初田</a:t>
            </a:r>
            <a:r>
              <a:rPr lang="en-US" altLang="ja-JP" sz="1800" smtClean="0">
                <a:solidFill>
                  <a:srgbClr val="0070C0"/>
                </a:solidFill>
              </a:rPr>
              <a:t>)</a:t>
            </a:r>
            <a:r>
              <a:rPr lang="ja-JP" altLang="en-US" sz="1800" smtClean="0">
                <a:solidFill>
                  <a:srgbClr val="0070C0"/>
                </a:solidFill>
              </a:rPr>
              <a:t>、</a:t>
            </a:r>
            <a:r>
              <a:rPr lang="en-US" altLang="ja-JP" sz="1800" smtClean="0">
                <a:solidFill>
                  <a:srgbClr val="0070C0"/>
                </a:solidFill>
              </a:rPr>
              <a:t>YN</a:t>
            </a:r>
            <a:r>
              <a:rPr lang="ja-JP" altLang="en-US" sz="1800" smtClean="0">
                <a:solidFill>
                  <a:srgbClr val="0070C0"/>
                </a:solidFill>
              </a:rPr>
              <a:t>散乱実験</a:t>
            </a:r>
            <a:r>
              <a:rPr lang="en-US" altLang="ja-JP" sz="1800" smtClean="0">
                <a:solidFill>
                  <a:srgbClr val="0070C0"/>
                </a:solidFill>
              </a:rPr>
              <a:t>(</a:t>
            </a:r>
            <a:r>
              <a:rPr lang="ja-JP" altLang="en-US" sz="1800" smtClean="0">
                <a:solidFill>
                  <a:srgbClr val="0070C0"/>
                </a:solidFill>
              </a:rPr>
              <a:t>三輪、家入）</a:t>
            </a:r>
            <a:endParaRPr lang="en-US" altLang="ja-JP" sz="1800" smtClean="0">
              <a:solidFill>
                <a:srgbClr val="0070C0"/>
              </a:solidFill>
            </a:endParaRPr>
          </a:p>
          <a:p>
            <a:r>
              <a:rPr kumimoji="1" lang="en-US" altLang="ja-JP" sz="1800" smtClean="0"/>
              <a:t> </a:t>
            </a:r>
            <a:r>
              <a:rPr lang="ja-JP" altLang="en-US" sz="1800" smtClean="0"/>
              <a:t>　　　　　  </a:t>
            </a:r>
            <a:r>
              <a:rPr lang="en-US" altLang="ja-JP" sz="1800" smtClean="0"/>
              <a:t>2011/3/12	</a:t>
            </a:r>
            <a:r>
              <a:rPr lang="ja-JP" altLang="en-US" sz="1800" smtClean="0"/>
              <a:t>東日本大震災でお流れ</a:t>
            </a:r>
            <a:endParaRPr lang="en-US" altLang="ja-JP" sz="2400" smtClean="0"/>
          </a:p>
          <a:p>
            <a:r>
              <a:rPr lang="ja-JP" altLang="en-US" sz="2400" smtClean="0"/>
              <a:t>第５回 </a:t>
            </a:r>
            <a:r>
              <a:rPr lang="en-US" altLang="ja-JP" sz="2400" smtClean="0"/>
              <a:t>2011/4/25	</a:t>
            </a:r>
            <a:r>
              <a:rPr lang="ja-JP" altLang="en-US" sz="1800" smtClean="0">
                <a:solidFill>
                  <a:srgbClr val="0070C0"/>
                </a:solidFill>
              </a:rPr>
              <a:t>核力模型</a:t>
            </a:r>
            <a:r>
              <a:rPr lang="en-US" altLang="ja-JP" sz="1800" smtClean="0">
                <a:solidFill>
                  <a:srgbClr val="0070C0"/>
                </a:solidFill>
              </a:rPr>
              <a:t>(</a:t>
            </a:r>
            <a:r>
              <a:rPr lang="ja-JP" altLang="en-US" sz="1800" smtClean="0">
                <a:solidFill>
                  <a:srgbClr val="0070C0"/>
                </a:solidFill>
              </a:rPr>
              <a:t>山本）</a:t>
            </a:r>
            <a:endParaRPr lang="en-US" altLang="ja-JP" sz="180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altLang="ja-JP" sz="800" smtClean="0">
                <a:solidFill>
                  <a:srgbClr val="0070C0"/>
                </a:solidFill>
              </a:rPr>
              <a:t>				</a:t>
            </a:r>
            <a:r>
              <a:rPr lang="ja-JP" altLang="en-US" sz="1800" smtClean="0">
                <a:solidFill>
                  <a:srgbClr val="FF0000"/>
                </a:solidFill>
              </a:rPr>
              <a:t>項目リスト作り・分担分け</a:t>
            </a:r>
            <a:endParaRPr lang="en-US" altLang="ja-JP" sz="800" smtClean="0">
              <a:solidFill>
                <a:srgbClr val="FF0000"/>
              </a:solidFill>
            </a:endParaRPr>
          </a:p>
          <a:p>
            <a:r>
              <a:rPr kumimoji="1" lang="ja-JP" altLang="en-US" sz="2400" smtClean="0"/>
              <a:t>第６回 </a:t>
            </a:r>
            <a:r>
              <a:rPr kumimoji="1" lang="en-US" altLang="ja-JP" sz="2400" smtClean="0"/>
              <a:t>2011/5/21</a:t>
            </a:r>
            <a:r>
              <a:rPr kumimoji="1" lang="ja-JP" altLang="en-US" sz="2400" smtClean="0"/>
              <a:t>　</a:t>
            </a:r>
            <a:endParaRPr kumimoji="1" lang="en-US" altLang="ja-JP" sz="2400" smtClean="0"/>
          </a:p>
          <a:p>
            <a:r>
              <a:rPr lang="ja-JP" altLang="en-US" sz="2400" smtClean="0"/>
              <a:t>第７回 </a:t>
            </a:r>
            <a:r>
              <a:rPr lang="en-US" altLang="ja-JP" sz="2400" smtClean="0"/>
              <a:t>2011/6/25	</a:t>
            </a:r>
            <a:r>
              <a:rPr lang="ja-JP" altLang="en-US" sz="1800" smtClean="0">
                <a:solidFill>
                  <a:srgbClr val="0070C0"/>
                </a:solidFill>
              </a:rPr>
              <a:t>多体系としてのストレンジネス物理</a:t>
            </a:r>
            <a:r>
              <a:rPr lang="en-US" altLang="ja-JP" sz="1800" smtClean="0">
                <a:solidFill>
                  <a:srgbClr val="0070C0"/>
                </a:solidFill>
              </a:rPr>
              <a:t>(</a:t>
            </a:r>
            <a:r>
              <a:rPr lang="ja-JP" altLang="en-US" sz="1800" smtClean="0">
                <a:solidFill>
                  <a:srgbClr val="0070C0"/>
                </a:solidFill>
              </a:rPr>
              <a:t>赤石）</a:t>
            </a:r>
            <a:endParaRPr lang="en-US" altLang="ja-JP" sz="180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lang="en-US" altLang="ja-JP" sz="1800" smtClean="0">
                <a:solidFill>
                  <a:srgbClr val="FF0000"/>
                </a:solidFill>
              </a:rPr>
              <a:t>	</a:t>
            </a:r>
            <a:r>
              <a:rPr lang="ja-JP" altLang="en-US" sz="1800" smtClean="0">
                <a:solidFill>
                  <a:srgbClr val="FF0000"/>
                </a:solidFill>
              </a:rPr>
              <a:t>マルチストレンジネス研究、</a:t>
            </a:r>
            <a:r>
              <a:rPr lang="en-US" altLang="ja-JP" sz="1800" smtClean="0">
                <a:solidFill>
                  <a:srgbClr val="FF0000"/>
                </a:solidFill>
              </a:rPr>
              <a:t>(e,e’K</a:t>
            </a:r>
            <a:r>
              <a:rPr lang="en-US" altLang="ja-JP" sz="1800" baseline="30000" smtClean="0">
                <a:solidFill>
                  <a:srgbClr val="FF0000"/>
                </a:solidFill>
              </a:rPr>
              <a:t>+</a:t>
            </a:r>
            <a:r>
              <a:rPr lang="en-US" altLang="ja-JP" sz="1800" smtClean="0">
                <a:solidFill>
                  <a:srgbClr val="FF0000"/>
                </a:solidFill>
              </a:rPr>
              <a:t>), γ</a:t>
            </a:r>
            <a:r>
              <a:rPr lang="ja-JP" altLang="en-US" sz="1800" smtClean="0">
                <a:solidFill>
                  <a:srgbClr val="FF0000"/>
                </a:solidFill>
              </a:rPr>
              <a:t>線分光、</a:t>
            </a:r>
            <a:r>
              <a:rPr lang="en-US" altLang="ja-JP" sz="1800" smtClean="0">
                <a:solidFill>
                  <a:srgbClr val="FF0000"/>
                </a:solidFill>
              </a:rPr>
              <a:t>K</a:t>
            </a:r>
            <a:r>
              <a:rPr lang="ja-JP" altLang="en-US" sz="1800" smtClean="0">
                <a:solidFill>
                  <a:srgbClr val="FF0000"/>
                </a:solidFill>
              </a:rPr>
              <a:t>核</a:t>
            </a:r>
            <a:endParaRPr lang="en-US" altLang="ja-JP" sz="1800" smtClean="0">
              <a:solidFill>
                <a:srgbClr val="FF0000"/>
              </a:solidFill>
            </a:endParaRPr>
          </a:p>
          <a:p>
            <a:r>
              <a:rPr kumimoji="1" lang="ja-JP" altLang="en-US" sz="2400" smtClean="0"/>
              <a:t>第８回 </a:t>
            </a:r>
            <a:r>
              <a:rPr kumimoji="1" lang="en-US" altLang="ja-JP" sz="2400" smtClean="0"/>
              <a:t>2011/7/10</a:t>
            </a:r>
          </a:p>
          <a:p>
            <a:pPr lvl="1">
              <a:buNone/>
            </a:pPr>
            <a:r>
              <a:rPr lang="en-US" altLang="ja-JP" sz="2000"/>
              <a:t>	</a:t>
            </a:r>
            <a:r>
              <a:rPr lang="en-US" altLang="ja-JP" sz="1800" smtClean="0">
                <a:solidFill>
                  <a:srgbClr val="FF0000"/>
                </a:solidFill>
              </a:rPr>
              <a:t>YN</a:t>
            </a:r>
            <a:r>
              <a:rPr lang="ja-JP" altLang="en-US" sz="1800" smtClean="0">
                <a:solidFill>
                  <a:srgbClr val="FF0000"/>
                </a:solidFill>
              </a:rPr>
              <a:t>散乱実験、中性子過剰ハイパー核、チャーム核</a:t>
            </a:r>
            <a:endParaRPr kumimoji="1" lang="en-US" altLang="ja-JP" sz="2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報告書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研究</a:t>
            </a:r>
            <a:endParaRPr lang="en-US" altLang="ja-JP" smtClean="0"/>
          </a:p>
          <a:p>
            <a:pPr lvl="1"/>
            <a:r>
              <a:rPr kumimoji="1" lang="ja-JP" altLang="en-US" smtClean="0">
                <a:solidFill>
                  <a:srgbClr val="0070C0"/>
                </a:solidFill>
              </a:rPr>
              <a:t>概要</a:t>
            </a:r>
            <a:endParaRPr kumimoji="1" lang="en-US" altLang="ja-JP" smtClean="0">
              <a:solidFill>
                <a:srgbClr val="0070C0"/>
              </a:solidFill>
            </a:endParaRPr>
          </a:p>
          <a:p>
            <a:pPr lvl="1"/>
            <a:r>
              <a:rPr lang="ja-JP" altLang="en-US" smtClean="0">
                <a:solidFill>
                  <a:srgbClr val="0070C0"/>
                </a:solidFill>
              </a:rPr>
              <a:t>基本的な問い</a:t>
            </a:r>
            <a:r>
              <a:rPr lang="en-US" altLang="ja-JP" smtClean="0"/>
              <a:t>	</a:t>
            </a:r>
          </a:p>
          <a:p>
            <a:pPr lvl="1"/>
            <a:r>
              <a:rPr kumimoji="1" lang="ja-JP" altLang="en-US" smtClean="0">
                <a:solidFill>
                  <a:srgbClr val="0070C0"/>
                </a:solidFill>
              </a:rPr>
              <a:t>これまでの進展</a:t>
            </a:r>
            <a:r>
              <a:rPr kumimoji="1" lang="en-US" altLang="ja-JP" smtClean="0">
                <a:solidFill>
                  <a:srgbClr val="0070C0"/>
                </a:solidFill>
              </a:rPr>
              <a:t>	</a:t>
            </a:r>
            <a:r>
              <a:rPr kumimoji="1" lang="ja-JP" altLang="en-US" sz="2000" smtClean="0">
                <a:solidFill>
                  <a:srgbClr val="FF0000"/>
                </a:solidFill>
              </a:rPr>
              <a:t>第１稿完成</a:t>
            </a:r>
            <a:r>
              <a:rPr kumimoji="1" lang="en-US" altLang="ja-JP" sz="2000" smtClean="0">
                <a:solidFill>
                  <a:srgbClr val="FF0000"/>
                </a:solidFill>
              </a:rPr>
              <a:t>	</a:t>
            </a:r>
            <a:r>
              <a:rPr kumimoji="1" lang="en-US" altLang="ja-JP" smtClean="0"/>
              <a:t>	</a:t>
            </a:r>
          </a:p>
          <a:p>
            <a:pPr lvl="1"/>
            <a:r>
              <a:rPr kumimoji="1" lang="ja-JP" altLang="en-US" smtClean="0"/>
              <a:t>将来の研究計画</a:t>
            </a:r>
            <a:r>
              <a:rPr kumimoji="1" lang="en-US" altLang="ja-JP" smtClean="0"/>
              <a:t>	</a:t>
            </a:r>
            <a:r>
              <a:rPr kumimoji="1" lang="ja-JP" altLang="en-US" sz="2000" smtClean="0">
                <a:solidFill>
                  <a:srgbClr val="FF0000"/>
                </a:solidFill>
              </a:rPr>
              <a:t>どうまとめるか？</a:t>
            </a:r>
            <a:endParaRPr kumimoji="1" lang="en-US" altLang="ja-JP" smtClean="0">
              <a:solidFill>
                <a:srgbClr val="FF0000"/>
              </a:solidFill>
            </a:endParaRPr>
          </a:p>
          <a:p>
            <a:r>
              <a:rPr lang="ja-JP" altLang="en-US" smtClean="0"/>
              <a:t>研究施設</a:t>
            </a:r>
            <a:r>
              <a:rPr lang="en-US" altLang="ja-JP" smtClean="0"/>
              <a:t>			</a:t>
            </a:r>
            <a:r>
              <a:rPr lang="ja-JP" altLang="en-US" sz="2000" smtClean="0">
                <a:solidFill>
                  <a:srgbClr val="FF0000"/>
                </a:solidFill>
              </a:rPr>
              <a:t>まだ手つかず</a:t>
            </a:r>
            <a:endParaRPr lang="en-US" altLang="ja-JP" smtClean="0">
              <a:solidFill>
                <a:srgbClr val="FF0000"/>
              </a:solidFill>
            </a:endParaRPr>
          </a:p>
          <a:p>
            <a:pPr lvl="1"/>
            <a:r>
              <a:rPr kumimoji="1" lang="en-US" altLang="ja-JP" smtClean="0"/>
              <a:t>J-PARC</a:t>
            </a:r>
            <a:r>
              <a:rPr kumimoji="1" lang="ja-JP" altLang="en-US" smtClean="0"/>
              <a:t>ハドロン実験施設</a:t>
            </a:r>
            <a:endParaRPr kumimoji="1" lang="en-US" altLang="ja-JP" smtClean="0"/>
          </a:p>
          <a:p>
            <a:pPr lvl="1"/>
            <a:r>
              <a:rPr lang="ja-JP" altLang="en-US" smtClean="0"/>
              <a:t>他の施設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143000"/>
          </a:xfrm>
        </p:spPr>
        <p:txBody>
          <a:bodyPr/>
          <a:lstStyle/>
          <a:p>
            <a:r>
              <a:rPr kumimoji="1" lang="en-US" altLang="ja-JP" smtClean="0"/>
              <a:t>J-PARC</a:t>
            </a:r>
            <a:r>
              <a:rPr kumimoji="1" lang="ja-JP" altLang="en-US" smtClean="0"/>
              <a:t>建設費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6019800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6516216" y="1700808"/>
            <a:ext cx="20441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－２０１０年度</a:t>
            </a:r>
            <a:endParaRPr kumimoji="1" lang="en-US" altLang="ja-JP" smtClean="0"/>
          </a:p>
          <a:p>
            <a:r>
              <a:rPr lang="en-US" altLang="ja-JP" smtClean="0"/>
              <a:t>JAEA 	</a:t>
            </a:r>
            <a:r>
              <a:rPr lang="ja-JP" altLang="en-US" smtClean="0"/>
              <a:t>８５８億円</a:t>
            </a:r>
            <a:endParaRPr lang="en-US" altLang="ja-JP" smtClean="0"/>
          </a:p>
          <a:p>
            <a:r>
              <a:rPr lang="en-US" altLang="ja-JP" smtClean="0"/>
              <a:t>	</a:t>
            </a:r>
            <a:r>
              <a:rPr lang="ja-JP" altLang="en-US" smtClean="0"/>
              <a:t>２００億円</a:t>
            </a:r>
            <a:endParaRPr lang="en-US" altLang="ja-JP" smtClean="0"/>
          </a:p>
          <a:p>
            <a:r>
              <a:rPr kumimoji="1" lang="en-US" altLang="ja-JP" smtClean="0"/>
              <a:t>KEK	</a:t>
            </a:r>
            <a:r>
              <a:rPr kumimoji="1" lang="ja-JP" altLang="en-US" smtClean="0"/>
              <a:t>６６６億円</a:t>
            </a:r>
            <a:endParaRPr kumimoji="1" lang="en-US" altLang="ja-JP" smtClean="0"/>
          </a:p>
          <a:p>
            <a:r>
              <a:rPr lang="en-US" altLang="ja-JP"/>
              <a:t>	</a:t>
            </a:r>
            <a:r>
              <a:rPr lang="ja-JP" altLang="en-US" smtClean="0"/>
              <a:t>　　８億円</a:t>
            </a:r>
            <a:endParaRPr lang="en-US" altLang="ja-JP" smtClean="0"/>
          </a:p>
          <a:p>
            <a:r>
              <a:rPr lang="ja-JP" altLang="en-US" smtClean="0"/>
              <a:t>　　　　１，７３２億円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J-PARC</a:t>
            </a:r>
            <a:r>
              <a:rPr lang="ja-JP" altLang="en-US" smtClean="0"/>
              <a:t>運転経費</a:t>
            </a:r>
            <a:endParaRPr kumimoji="1" lang="ja-JP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6238875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6444208" y="1556792"/>
            <a:ext cx="202010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２０１１年度要求</a:t>
            </a:r>
            <a:endParaRPr kumimoji="1" lang="en-US" altLang="ja-JP" smtClean="0"/>
          </a:p>
          <a:p>
            <a:r>
              <a:rPr kumimoji="1" lang="en-US" altLang="ja-JP" smtClean="0"/>
              <a:t>JAEA	76.7</a:t>
            </a:r>
            <a:r>
              <a:rPr kumimoji="1" lang="ja-JP" altLang="en-US" smtClean="0"/>
              <a:t>億円</a:t>
            </a:r>
            <a:endParaRPr kumimoji="1" lang="en-US" altLang="ja-JP" smtClean="0"/>
          </a:p>
          <a:p>
            <a:r>
              <a:rPr lang="en-US" altLang="ja-JP" smtClean="0"/>
              <a:t>KEK	66.2</a:t>
            </a:r>
            <a:r>
              <a:rPr lang="ja-JP" altLang="en-US" smtClean="0"/>
              <a:t>億円</a:t>
            </a:r>
            <a:endParaRPr lang="en-US" altLang="ja-JP" smtClean="0"/>
          </a:p>
          <a:p>
            <a:r>
              <a:rPr lang="ja-JP" altLang="en-US" smtClean="0"/>
              <a:t>供用法</a:t>
            </a:r>
            <a:r>
              <a:rPr lang="en-US" altLang="ja-JP" smtClean="0"/>
              <a:t>	   7.2</a:t>
            </a:r>
            <a:r>
              <a:rPr lang="ja-JP" altLang="en-US" smtClean="0"/>
              <a:t>億円</a:t>
            </a:r>
            <a:endParaRPr lang="en-US" altLang="ja-JP" smtClean="0"/>
          </a:p>
          <a:p>
            <a:r>
              <a:rPr kumimoji="1" lang="ja-JP" altLang="en-US" smtClean="0"/>
              <a:t>計</a:t>
            </a:r>
            <a:r>
              <a:rPr kumimoji="1" lang="en-US" altLang="ja-JP" smtClean="0"/>
              <a:t>	150</a:t>
            </a:r>
            <a:r>
              <a:rPr kumimoji="1" lang="ja-JP" altLang="en-US" smtClean="0"/>
              <a:t>億円</a:t>
            </a:r>
            <a:endParaRPr kumimoji="1" lang="en-US" altLang="ja-JP" smtClean="0"/>
          </a:p>
          <a:p>
            <a:endParaRPr lang="en-US" altLang="ja-JP"/>
          </a:p>
          <a:p>
            <a:r>
              <a:rPr lang="en-US" altLang="ja-JP" smtClean="0"/>
              <a:t>c.f.	180</a:t>
            </a:r>
            <a:r>
              <a:rPr lang="ja-JP" altLang="en-US" smtClean="0"/>
              <a:t>億円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ハイパー核・ストレンジネス研究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mtClean="0"/>
              <a:t>ストレンジネス自由度</a:t>
            </a:r>
            <a:r>
              <a:rPr kumimoji="1" lang="en-US" altLang="ja-JP" smtClean="0"/>
              <a:t>(s-quark)</a:t>
            </a:r>
            <a:r>
              <a:rPr kumimoji="1" lang="ja-JP" altLang="en-US" smtClean="0"/>
              <a:t>を武器に原子核</a:t>
            </a:r>
            <a:r>
              <a:rPr kumimoji="1" lang="en-US" altLang="ja-JP" smtClean="0"/>
              <a:t>(</a:t>
            </a:r>
            <a:r>
              <a:rPr kumimoji="1" lang="ja-JP" altLang="en-US" smtClean="0"/>
              <a:t>ハドロン多体系</a:t>
            </a:r>
            <a:r>
              <a:rPr kumimoji="1" lang="en-US" altLang="ja-JP" smtClean="0"/>
              <a:t>)</a:t>
            </a:r>
            <a:r>
              <a:rPr kumimoji="1" lang="ja-JP" altLang="en-US" smtClean="0"/>
              <a:t>を研究する</a:t>
            </a:r>
            <a:endParaRPr kumimoji="1" lang="en-US" altLang="ja-JP" smtClean="0"/>
          </a:p>
          <a:p>
            <a:pPr lvl="1"/>
            <a:r>
              <a:rPr kumimoji="1" lang="en-US" altLang="ja-JP" smtClean="0"/>
              <a:t>SU(2)</a:t>
            </a:r>
            <a:r>
              <a:rPr kumimoji="1" lang="en-US" altLang="ja-JP" baseline="-25000" smtClean="0"/>
              <a:t>f</a:t>
            </a:r>
            <a:r>
              <a:rPr kumimoji="1" lang="ja-JP" altLang="en-US" smtClean="0"/>
              <a:t>から</a:t>
            </a:r>
            <a:r>
              <a:rPr kumimoji="1" lang="en-US" altLang="ja-JP" smtClean="0"/>
              <a:t>SU(3)</a:t>
            </a:r>
            <a:r>
              <a:rPr kumimoji="1" lang="en-US" altLang="ja-JP" baseline="-25000" smtClean="0"/>
              <a:t>f</a:t>
            </a:r>
            <a:r>
              <a:rPr kumimoji="1" lang="ja-JP" altLang="en-US" smtClean="0"/>
              <a:t>へ</a:t>
            </a:r>
            <a:endParaRPr kumimoji="1" lang="en-US" altLang="ja-JP" smtClean="0"/>
          </a:p>
          <a:p>
            <a:pPr lvl="1"/>
            <a:r>
              <a:rPr lang="en-US" altLang="ja-JP" smtClean="0"/>
              <a:t>Pauli</a:t>
            </a:r>
            <a:r>
              <a:rPr lang="ja-JP" altLang="en-US" smtClean="0"/>
              <a:t>排他律から自由なハイペロン</a:t>
            </a:r>
            <a:endParaRPr lang="en-US" altLang="ja-JP" smtClean="0"/>
          </a:p>
          <a:p>
            <a:pPr lvl="2"/>
            <a:r>
              <a:rPr lang="ja-JP" altLang="en-US" smtClean="0"/>
              <a:t>深部を探るプローブ</a:t>
            </a:r>
            <a:endParaRPr lang="en-US" altLang="ja-JP" smtClean="0"/>
          </a:p>
          <a:p>
            <a:pPr lvl="1"/>
            <a:r>
              <a:rPr lang="ja-JP" altLang="en-US" smtClean="0"/>
              <a:t>不純物としてのストレンジネス</a:t>
            </a:r>
            <a:endParaRPr lang="en-US" altLang="ja-JP" smtClean="0"/>
          </a:p>
          <a:p>
            <a:r>
              <a:rPr lang="ja-JP" altLang="en-US"/>
              <a:t>構成</a:t>
            </a:r>
            <a:r>
              <a:rPr lang="ja-JP" altLang="en-US" smtClean="0"/>
              <a:t>要素の性質（相互作用）がよくわかっていない。</a:t>
            </a:r>
            <a:endParaRPr lang="en-US" altLang="ja-JP" smtClean="0"/>
          </a:p>
          <a:p>
            <a:pPr lvl="1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基本的な問い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4525963"/>
          </a:xfrm>
        </p:spPr>
        <p:txBody>
          <a:bodyPr>
            <a:normAutofit/>
          </a:bodyPr>
          <a:lstStyle/>
          <a:p>
            <a:r>
              <a:rPr kumimoji="1" lang="ja-JP" altLang="en-US" sz="2800" smtClean="0"/>
              <a:t>ハドロン間力の起源とその性質は？（２体核力）</a:t>
            </a:r>
            <a:endParaRPr kumimoji="1" lang="en-US" altLang="ja-JP" sz="2800" smtClean="0"/>
          </a:p>
          <a:p>
            <a:r>
              <a:rPr lang="ja-JP" altLang="en-US" sz="2800" smtClean="0"/>
              <a:t>高密度核物質の性質は？</a:t>
            </a:r>
            <a:endParaRPr lang="en-US" altLang="ja-JP" sz="2800" smtClean="0"/>
          </a:p>
          <a:p>
            <a:pPr>
              <a:buNone/>
            </a:pPr>
            <a:r>
              <a:rPr lang="en-US" altLang="ja-JP" sz="2800" smtClean="0"/>
              <a:t>	</a:t>
            </a:r>
            <a:r>
              <a:rPr lang="ja-JP" altLang="en-US" sz="2800" smtClean="0"/>
              <a:t>そこでのストレンジネスの役割は？</a:t>
            </a:r>
            <a:endParaRPr lang="en-US" altLang="ja-JP" sz="2800" smtClean="0"/>
          </a:p>
          <a:p>
            <a:r>
              <a:rPr lang="ja-JP" altLang="en-US" sz="2800" smtClean="0"/>
              <a:t>多体系問題として、</a:t>
            </a:r>
            <a:endParaRPr lang="en-US" altLang="ja-JP" sz="2800" smtClean="0"/>
          </a:p>
          <a:p>
            <a:pPr lvl="1"/>
            <a:r>
              <a:rPr kumimoji="1" lang="ja-JP" altLang="en-US" sz="2400"/>
              <a:t>３</a:t>
            </a:r>
            <a:r>
              <a:rPr kumimoji="1" lang="ja-JP" altLang="en-US" sz="2400" smtClean="0"/>
              <a:t>体力の大きさとその効果は？</a:t>
            </a:r>
            <a:endParaRPr kumimoji="1" lang="en-US" altLang="ja-JP" sz="2400" smtClean="0"/>
          </a:p>
          <a:p>
            <a:pPr lvl="1"/>
            <a:r>
              <a:rPr lang="ja-JP" altLang="en-US" sz="2400"/>
              <a:t>核</a:t>
            </a:r>
            <a:r>
              <a:rPr lang="ja-JP" altLang="en-US" sz="2400" smtClean="0"/>
              <a:t>媒質中</a:t>
            </a:r>
            <a:r>
              <a:rPr lang="ja-JP" altLang="en-US" sz="2400"/>
              <a:t>で</a:t>
            </a:r>
            <a:r>
              <a:rPr lang="ja-JP" altLang="en-US" sz="2400" smtClean="0"/>
              <a:t>のハドロンの変化は？</a:t>
            </a:r>
            <a:endParaRPr lang="en-US" altLang="ja-JP" sz="2400" smtClean="0"/>
          </a:p>
          <a:p>
            <a:pPr lvl="1"/>
            <a:r>
              <a:rPr kumimoji="1" lang="ja-JP" altLang="en-US" sz="2400" smtClean="0"/>
              <a:t>ストレンジネスが加わることによる原子核の変化は？</a:t>
            </a:r>
            <a:endParaRPr kumimoji="1" lang="en-US" altLang="ja-JP" sz="2400" smtClean="0"/>
          </a:p>
          <a:p>
            <a:r>
              <a:rPr kumimoji="1" lang="ja-JP" altLang="en-US" sz="2800" smtClean="0"/>
              <a:t>バリオン間の弱い相互作用は？</a:t>
            </a:r>
            <a:endParaRPr kumimoji="1" lang="ja-JP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94122"/>
          </a:xfrm>
        </p:spPr>
        <p:txBody>
          <a:bodyPr>
            <a:noAutofit/>
          </a:bodyPr>
          <a:lstStyle/>
          <a:p>
            <a:r>
              <a:rPr lang="ja-JP" altLang="en-US" sz="3600" smtClean="0"/>
              <a:t>ハドロン間力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ー </a:t>
            </a:r>
            <a:r>
              <a:rPr lang="en-US" altLang="ja-JP" sz="3600" smtClean="0"/>
              <a:t>SU(2)</a:t>
            </a:r>
            <a:r>
              <a:rPr lang="en-US" altLang="ja-JP" sz="3600" baseline="-25000" smtClean="0"/>
              <a:t>f</a:t>
            </a:r>
            <a:r>
              <a:rPr lang="ja-JP" altLang="en-US" sz="3600" smtClean="0"/>
              <a:t>から</a:t>
            </a:r>
            <a:r>
              <a:rPr lang="en-US" altLang="ja-JP" sz="3600" smtClean="0"/>
              <a:t>SU(3)</a:t>
            </a:r>
            <a:r>
              <a:rPr lang="en-US" altLang="ja-JP" sz="3600" baseline="-25000" smtClean="0"/>
              <a:t>f</a:t>
            </a:r>
            <a:r>
              <a:rPr lang="ja-JP" altLang="en-US" sz="3600" smtClean="0"/>
              <a:t>へ ー</a:t>
            </a:r>
            <a:endParaRPr kumimoji="1" lang="ja-JP" altLang="en-US" sz="36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287" t="4957" r="7669" b="7435"/>
          <a:stretch>
            <a:fillRect/>
          </a:stretch>
        </p:blipFill>
        <p:spPr bwMode="auto">
          <a:xfrm>
            <a:off x="287498" y="1268760"/>
            <a:ext cx="2926172" cy="254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3491880" y="1268760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長距離：　</a:t>
            </a:r>
            <a:r>
              <a:rPr lang="en-US" altLang="ja-JP" smtClean="0"/>
              <a:t>π</a:t>
            </a:r>
            <a:r>
              <a:rPr lang="ja-JP" altLang="en-US" smtClean="0"/>
              <a:t>交換</a:t>
            </a:r>
            <a:r>
              <a:rPr lang="en-US" altLang="ja-JP" smtClean="0"/>
              <a:t>		</a:t>
            </a:r>
            <a:r>
              <a:rPr lang="ja-JP" altLang="en-US" smtClean="0"/>
              <a:t>引力</a:t>
            </a:r>
            <a:endParaRPr lang="en-US" altLang="ja-JP" smtClean="0"/>
          </a:p>
          <a:p>
            <a:r>
              <a:rPr kumimoji="1" lang="ja-JP" altLang="en-US" smtClean="0"/>
              <a:t>中距離：　中間子交換</a:t>
            </a:r>
            <a:r>
              <a:rPr kumimoji="1" lang="en-US" altLang="ja-JP" smtClean="0"/>
              <a:t>	</a:t>
            </a:r>
            <a:r>
              <a:rPr kumimoji="1" lang="ja-JP" altLang="en-US" smtClean="0"/>
              <a:t>引力</a:t>
            </a:r>
            <a:endParaRPr kumimoji="1" lang="en-US" altLang="ja-JP" smtClean="0"/>
          </a:p>
          <a:p>
            <a:r>
              <a:rPr lang="ja-JP" altLang="en-US" b="1" smtClean="0">
                <a:solidFill>
                  <a:srgbClr val="FF0000"/>
                </a:solidFill>
              </a:rPr>
              <a:t>短距離：　斥力芯</a:t>
            </a:r>
            <a:r>
              <a:rPr lang="en-US" altLang="ja-JP" b="1" smtClean="0">
                <a:solidFill>
                  <a:srgbClr val="FF0000"/>
                </a:solidFill>
              </a:rPr>
              <a:t>		</a:t>
            </a:r>
            <a:r>
              <a:rPr lang="ja-JP" altLang="en-US" b="1" smtClean="0">
                <a:solidFill>
                  <a:srgbClr val="FF0000"/>
                </a:solidFill>
              </a:rPr>
              <a:t>強い斥力</a:t>
            </a:r>
            <a:endParaRPr lang="en-US" altLang="ja-JP" b="1" smtClean="0">
              <a:solidFill>
                <a:srgbClr val="FF0000"/>
              </a:solidFill>
            </a:endParaRPr>
          </a:p>
          <a:p>
            <a:r>
              <a:rPr lang="en-US" altLang="ja-JP" b="1">
                <a:solidFill>
                  <a:srgbClr val="FF0000"/>
                </a:solidFill>
              </a:rPr>
              <a:t>	</a:t>
            </a:r>
            <a:r>
              <a:rPr lang="ja-JP" altLang="en-US" b="1" smtClean="0">
                <a:solidFill>
                  <a:srgbClr val="FF0000"/>
                </a:solidFill>
              </a:rPr>
              <a:t>不明・現象論的取り扱い</a:t>
            </a:r>
            <a:r>
              <a:rPr kumimoji="1" lang="en-US" altLang="ja-JP"/>
              <a:t>	</a:t>
            </a:r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67944" y="2636912"/>
            <a:ext cx="3457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smtClean="0">
                <a:solidFill>
                  <a:srgbClr val="C00000"/>
                </a:solidFill>
              </a:rPr>
              <a:t>原子核の飽和性に大きな役割</a:t>
            </a:r>
            <a:endParaRPr kumimoji="1" lang="ja-JP" altLang="en-US" sz="2000" b="1">
              <a:solidFill>
                <a:srgbClr val="C00000"/>
              </a:solidFill>
            </a:endParaRPr>
          </a:p>
        </p:txBody>
      </p:sp>
      <p:pic>
        <p:nvPicPr>
          <p:cNvPr id="1027" name="Picture 3" descr="C:\Users\sks\将来計画\Pictures\07_thumbnail_HadronK18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005064"/>
            <a:ext cx="2438400" cy="2476500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3563888" y="3284984"/>
            <a:ext cx="309411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smtClean="0"/>
              <a:t>核子から八重項バリオンへ</a:t>
            </a:r>
            <a:endParaRPr lang="en-US" altLang="ja-JP" sz="2000" smtClean="0"/>
          </a:p>
          <a:p>
            <a:r>
              <a:rPr kumimoji="1" lang="ja-JP" altLang="en-US" sz="2000"/>
              <a:t>　</a:t>
            </a:r>
            <a:r>
              <a:rPr kumimoji="1" lang="en-US" altLang="ja-JP" sz="2000" smtClean="0"/>
              <a:t>SU(2)</a:t>
            </a:r>
            <a:r>
              <a:rPr kumimoji="1" lang="en-US" altLang="ja-JP" sz="2000" baseline="-25000" smtClean="0"/>
              <a:t>f</a:t>
            </a:r>
            <a:r>
              <a:rPr kumimoji="1" lang="en-US" altLang="ja-JP" sz="2000" smtClean="0"/>
              <a:t> </a:t>
            </a:r>
            <a:r>
              <a:rPr kumimoji="1" lang="ja-JP" altLang="en-US" sz="2000" smtClean="0"/>
              <a:t>から　</a:t>
            </a:r>
            <a:r>
              <a:rPr kumimoji="1" lang="en-US" altLang="ja-JP" sz="2000" smtClean="0"/>
              <a:t>SU(3)</a:t>
            </a:r>
            <a:r>
              <a:rPr kumimoji="1" lang="en-US" altLang="ja-JP" sz="2000" baseline="-25000" smtClean="0"/>
              <a:t>f</a:t>
            </a:r>
            <a:r>
              <a:rPr kumimoji="1" lang="en-US" altLang="ja-JP" sz="2000" smtClean="0"/>
              <a:t> </a:t>
            </a:r>
            <a:r>
              <a:rPr kumimoji="1" lang="ja-JP" altLang="en-US" sz="2000" smtClean="0"/>
              <a:t>へ</a:t>
            </a:r>
            <a:endParaRPr kumimoji="1" lang="en-US" altLang="ja-JP" sz="2000" smtClean="0"/>
          </a:p>
          <a:p>
            <a:endParaRPr lang="en-US" altLang="ja-JP" sz="2000"/>
          </a:p>
          <a:p>
            <a:pPr>
              <a:buFont typeface="Arial" pitchFamily="34" charset="0"/>
              <a:buChar char="•"/>
            </a:pPr>
            <a:r>
              <a:rPr kumimoji="1" lang="ja-JP" altLang="en-US" sz="2000" smtClean="0"/>
              <a:t>　斥力芯の解明</a:t>
            </a:r>
            <a:endParaRPr kumimoji="1" lang="en-US" altLang="ja-JP" sz="2000" smtClean="0"/>
          </a:p>
          <a:p>
            <a:pPr>
              <a:buFont typeface="Arial" pitchFamily="34" charset="0"/>
              <a:buChar char="•"/>
            </a:pPr>
            <a:r>
              <a:rPr lang="ja-JP" altLang="en-US" sz="2000" smtClean="0"/>
              <a:t>　我々の理解の確認</a:t>
            </a:r>
            <a:r>
              <a:rPr lang="ja-JP" altLang="en-US" sz="2000"/>
              <a:t>　</a:t>
            </a:r>
            <a:endParaRPr kumimoji="1" lang="ja-JP" altLang="en-US" sz="200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63888" y="5301208"/>
            <a:ext cx="33778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smtClean="0">
                <a:latin typeface="ＭＳ ゴシック" pitchFamily="49" charset="-128"/>
                <a:ea typeface="ＭＳ ゴシック" pitchFamily="49" charset="-128"/>
              </a:rPr>
              <a:t>８</a:t>
            </a:r>
            <a:r>
              <a:rPr lang="ja-JP" altLang="en-US" b="1" smtClean="0">
                <a:latin typeface="ＭＳ ゴシック" pitchFamily="49" charset="-128"/>
                <a:ea typeface="ＭＳ ゴシック" pitchFamily="49" charset="-128"/>
              </a:rPr>
              <a:t>⊗８＝２７  ＋ ８</a:t>
            </a:r>
            <a:r>
              <a:rPr lang="en-US" altLang="ja-JP" b="1" baseline="-25000" smtClean="0">
                <a:latin typeface="ＭＳ ゴシック" pitchFamily="49" charset="-128"/>
                <a:ea typeface="ＭＳ ゴシック" pitchFamily="49" charset="-128"/>
              </a:rPr>
              <a:t>s</a:t>
            </a:r>
            <a:r>
              <a:rPr lang="en-US" altLang="ja-JP" b="1" smtClean="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ja-JP" altLang="en-US" b="1" smtClean="0">
                <a:latin typeface="ＭＳ ゴシック" pitchFamily="49" charset="-128"/>
                <a:ea typeface="ＭＳ ゴシック" pitchFamily="49" charset="-128"/>
              </a:rPr>
              <a:t>　＋ １</a:t>
            </a:r>
            <a:endParaRPr lang="en-US" altLang="ja-JP" b="1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b="1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b="1" smtClean="0">
                <a:latin typeface="ＭＳ ゴシック" pitchFamily="49" charset="-128"/>
                <a:ea typeface="ＭＳ ゴシック" pitchFamily="49" charset="-128"/>
              </a:rPr>
              <a:t>　　 ＋</a:t>
            </a:r>
            <a:r>
              <a:rPr lang="ja-JP" altLang="en-US" b="1" smtClean="0">
                <a:latin typeface="ＭＳ ゴシック" pitchFamily="49" charset="-128"/>
                <a:ea typeface="ＭＳ ゴシック" pitchFamily="49" charset="-128"/>
              </a:rPr>
              <a:t>１０</a:t>
            </a:r>
            <a:r>
              <a:rPr lang="en-US" altLang="ja-JP" b="1" smtClean="0">
                <a:latin typeface="ＭＳ ゴシック" pitchFamily="49" charset="-128"/>
                <a:ea typeface="ＭＳ ゴシック" pitchFamily="49" charset="-128"/>
              </a:rPr>
              <a:t>* </a:t>
            </a:r>
            <a:r>
              <a:rPr lang="ja-JP" altLang="en-US" b="1" smtClean="0">
                <a:latin typeface="ＭＳ ゴシック" pitchFamily="49" charset="-128"/>
                <a:ea typeface="ＭＳ ゴシック" pitchFamily="49" charset="-128"/>
              </a:rPr>
              <a:t>＋ １０　＋ ８</a:t>
            </a:r>
            <a:r>
              <a:rPr lang="en-US" altLang="ja-JP" b="1" baseline="-25000" smtClean="0">
                <a:latin typeface="ＭＳ ゴシック" pitchFamily="49" charset="-128"/>
                <a:ea typeface="ＭＳ ゴシック" pitchFamily="49" charset="-128"/>
              </a:rPr>
              <a:t>a</a:t>
            </a:r>
            <a:endParaRPr kumimoji="1" lang="ja-JP" altLang="en-US" b="1" baseline="-250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427984" y="5301208"/>
            <a:ext cx="648072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27984" y="6237312"/>
            <a:ext cx="58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smtClean="0">
                <a:solidFill>
                  <a:srgbClr val="0070C0"/>
                </a:solidFill>
              </a:rPr>
              <a:t>NN</a:t>
            </a:r>
            <a:endParaRPr kumimoji="1" lang="ja-JP" altLang="en-US" sz="2400" b="1">
              <a:solidFill>
                <a:srgbClr val="0070C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372200" y="5301208"/>
            <a:ext cx="64807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64288" y="5085184"/>
            <a:ext cx="1368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FF0000"/>
                </a:solidFill>
              </a:rPr>
              <a:t>S=</a:t>
            </a:r>
            <a:r>
              <a:rPr kumimoji="1" lang="en-US" altLang="ja-JP" smtClean="0">
                <a:solidFill>
                  <a:srgbClr val="FF0000"/>
                </a:solidFill>
                <a:latin typeface="Symbol" pitchFamily="18" charset="2"/>
              </a:rPr>
              <a:t>-</a:t>
            </a:r>
            <a:r>
              <a:rPr kumimoji="1" lang="en-US" altLang="ja-JP" smtClean="0">
                <a:solidFill>
                  <a:srgbClr val="FF0000"/>
                </a:solidFill>
              </a:rPr>
              <a:t>2</a:t>
            </a:r>
            <a:r>
              <a:rPr lang="ja-JP" altLang="en-US">
                <a:solidFill>
                  <a:srgbClr val="FF0000"/>
                </a:solidFill>
              </a:rPr>
              <a:t> </a:t>
            </a:r>
            <a:r>
              <a:rPr lang="en-US" altLang="ja-JP" smtClean="0">
                <a:solidFill>
                  <a:srgbClr val="FF0000"/>
                </a:solidFill>
              </a:rPr>
              <a:t>System</a:t>
            </a:r>
            <a:endParaRPr kumimoji="1" lang="ja-JP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Autofit/>
          </a:bodyPr>
          <a:lstStyle/>
          <a:p>
            <a:r>
              <a:rPr lang="ja-JP" altLang="en-US" sz="3600" smtClean="0"/>
              <a:t>ハドロン間力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ー斥力芯の起源ー</a:t>
            </a:r>
            <a:endParaRPr kumimoji="1" lang="ja-JP" altLang="en-US" sz="3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1052736"/>
            <a:ext cx="7441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smtClean="0"/>
              <a:t>Color-Magnetic Interaction</a:t>
            </a:r>
            <a:r>
              <a:rPr kumimoji="1" lang="ja-JP" altLang="en-US" sz="2800" smtClean="0"/>
              <a:t>　と　</a:t>
            </a:r>
            <a:r>
              <a:rPr kumimoji="1" lang="en-US" altLang="ja-JP" sz="2800" smtClean="0"/>
              <a:t>Q</a:t>
            </a:r>
            <a:r>
              <a:rPr lang="en-US" altLang="ja-JP" sz="2800" smtClean="0"/>
              <a:t>uark Pauli Effect</a:t>
            </a:r>
            <a:endParaRPr kumimoji="1" lang="ja-JP" altLang="en-US" sz="280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55576" y="2204864"/>
          <a:ext cx="69127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080120"/>
                <a:gridCol w="1512168"/>
                <a:gridCol w="1728192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Q.P.E.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+C.M.I  [MeV]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Symbol" pitchFamily="18" charset="2"/>
                        </a:rPr>
                        <a:t>S</a:t>
                      </a:r>
                      <a:r>
                        <a:rPr kumimoji="1" lang="en-US" altLang="ja-JP" smtClean="0"/>
                        <a:t>N(I=1/2, J=0)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1/9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303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(3</a:t>
                      </a:r>
                      <a:r>
                        <a:rPr kumimoji="1" lang="en-US" altLang="ja-JP" baseline="0" smtClean="0"/>
                        <a:t> </a:t>
                      </a:r>
                      <a:r>
                        <a:rPr kumimoji="1" lang="ja-JP" altLang="en-US" baseline="0" smtClean="0">
                          <a:solidFill>
                            <a:srgbClr val="FF0000"/>
                          </a:solidFill>
                        </a:rPr>
                        <a:t>８</a:t>
                      </a:r>
                      <a:r>
                        <a:rPr kumimoji="1" lang="en-US" altLang="ja-JP" baseline="-2500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kumimoji="1" lang="en-US" altLang="ja-JP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baseline="0" smtClean="0"/>
                        <a:t>– </a:t>
                      </a:r>
                      <a:r>
                        <a:rPr kumimoji="1" lang="ja-JP" altLang="en-US" baseline="0" smtClean="0">
                          <a:solidFill>
                            <a:srgbClr val="FF0000"/>
                          </a:solidFill>
                        </a:rPr>
                        <a:t>２７</a:t>
                      </a:r>
                      <a:r>
                        <a:rPr kumimoji="1" lang="en-US" altLang="ja-JP" baseline="0" smtClean="0"/>
                        <a:t>)/</a:t>
                      </a:r>
                      <a:r>
                        <a:rPr kumimoji="1" lang="ja-JP" altLang="en-US" baseline="0" smtClean="0"/>
                        <a:t>√</a:t>
                      </a:r>
                      <a:r>
                        <a:rPr kumimoji="1" lang="en-US" altLang="ja-JP" baseline="0" smtClean="0"/>
                        <a:t>10</a:t>
                      </a:r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Symbol" pitchFamily="18" charset="2"/>
                        </a:rPr>
                        <a:t>S</a:t>
                      </a:r>
                      <a:r>
                        <a:rPr kumimoji="1" lang="en-US" altLang="ja-JP" smtClean="0"/>
                        <a:t>N(I=3/2,</a:t>
                      </a:r>
                      <a:r>
                        <a:rPr kumimoji="1" lang="en-US" altLang="ja-JP" baseline="0" smtClean="0"/>
                        <a:t> J=1</a:t>
                      </a:r>
                      <a:r>
                        <a:rPr kumimoji="1" lang="en-US" altLang="ja-JP" smtClean="0"/>
                        <a:t>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2/9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346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rgbClr val="FF0000"/>
                          </a:solidFill>
                        </a:rPr>
                        <a:t>１０</a:t>
                      </a:r>
                      <a:endParaRPr kumimoji="1" lang="ja-JP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Symbol" pitchFamily="18" charset="2"/>
                        </a:rPr>
                        <a:t>X</a:t>
                      </a:r>
                      <a:r>
                        <a:rPr kumimoji="1" lang="en-US" altLang="ja-JP" smtClean="0"/>
                        <a:t>N(I=0,J=0)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4/3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 19.5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Symbol" pitchFamily="18" charset="2"/>
                        </a:rPr>
                        <a:t>LL</a:t>
                      </a:r>
                      <a:r>
                        <a:rPr kumimoji="1" lang="en-US" altLang="ja-JP" smtClean="0"/>
                        <a:t> (I=0,J=0)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227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mtClean="0">
                          <a:latin typeface="Symbol" pitchFamily="18" charset="2"/>
                        </a:rPr>
                        <a:t>SS</a:t>
                      </a:r>
                      <a:r>
                        <a:rPr kumimoji="1" lang="en-US" altLang="ja-JP" smtClean="0"/>
                        <a:t>(I=0,J=0)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7/9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mtClean="0"/>
                        <a:t>-178.9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203848" y="1484784"/>
            <a:ext cx="1320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C00000"/>
                </a:solidFill>
              </a:rPr>
              <a:t>0: forbitten </a:t>
            </a:r>
          </a:p>
          <a:p>
            <a:r>
              <a:rPr kumimoji="1" lang="en-US" altLang="ja-JP" b="1" smtClean="0">
                <a:solidFill>
                  <a:srgbClr val="C00000"/>
                </a:solidFill>
              </a:rPr>
              <a:t>2: no effect</a:t>
            </a:r>
            <a:endParaRPr kumimoji="1" lang="ja-JP" altLang="en-US" b="1">
              <a:solidFill>
                <a:srgbClr val="C0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67744" y="2924944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kumimoji="1" lang="en-US" altLang="ja-JP" b="1" baseline="30000" smtClean="0">
                <a:solidFill>
                  <a:srgbClr val="C00000"/>
                </a:solidFill>
                <a:latin typeface="Symbol" pitchFamily="18" charset="2"/>
              </a:rPr>
              <a:t>+</a:t>
            </a:r>
            <a:r>
              <a:rPr kumimoji="1" lang="en-US" altLang="ja-JP" b="1" smtClean="0">
                <a:solidFill>
                  <a:srgbClr val="C00000"/>
                </a:solidFill>
              </a:rPr>
              <a:t>p (</a:t>
            </a:r>
            <a:r>
              <a:rPr kumimoji="1" lang="en-US" altLang="ja-JP" b="1" baseline="30000" smtClean="0">
                <a:solidFill>
                  <a:srgbClr val="C00000"/>
                </a:solidFill>
              </a:rPr>
              <a:t>3</a:t>
            </a:r>
            <a:r>
              <a:rPr kumimoji="1" lang="en-US" altLang="ja-JP" b="1" smtClean="0">
                <a:solidFill>
                  <a:srgbClr val="C00000"/>
                </a:solidFill>
              </a:rPr>
              <a:t>S</a:t>
            </a:r>
            <a:r>
              <a:rPr kumimoji="1" lang="en-US" altLang="ja-JP" b="1" baseline="-25000" smtClean="0">
                <a:solidFill>
                  <a:srgbClr val="C00000"/>
                </a:solidFill>
              </a:rPr>
              <a:t>1</a:t>
            </a:r>
            <a:r>
              <a:rPr kumimoji="1" lang="en-US" altLang="ja-JP" b="1" smtClean="0">
                <a:solidFill>
                  <a:srgbClr val="C00000"/>
                </a:solidFill>
              </a:rPr>
              <a:t>)</a:t>
            </a:r>
            <a:endParaRPr kumimoji="1" lang="ja-JP" altLang="en-US" b="1">
              <a:solidFill>
                <a:srgbClr val="C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7744" y="256490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lang="en-US" altLang="ja-JP" b="1" baseline="30000">
                <a:solidFill>
                  <a:srgbClr val="C00000"/>
                </a:solidFill>
                <a:latin typeface="Symbol" pitchFamily="18" charset="2"/>
              </a:rPr>
              <a:t>-</a:t>
            </a:r>
            <a:r>
              <a:rPr kumimoji="1" lang="en-US" altLang="ja-JP" b="1" smtClean="0">
                <a:solidFill>
                  <a:srgbClr val="C00000"/>
                </a:solidFill>
              </a:rPr>
              <a:t>p (</a:t>
            </a:r>
            <a:r>
              <a:rPr lang="en-US" altLang="ja-JP" b="1" baseline="30000" smtClean="0">
                <a:solidFill>
                  <a:srgbClr val="C00000"/>
                </a:solidFill>
              </a:rPr>
              <a:t>1</a:t>
            </a:r>
            <a:r>
              <a:rPr kumimoji="1" lang="en-US" altLang="ja-JP" b="1" smtClean="0">
                <a:solidFill>
                  <a:srgbClr val="C00000"/>
                </a:solidFill>
              </a:rPr>
              <a:t>S</a:t>
            </a:r>
            <a:r>
              <a:rPr lang="en-US" altLang="ja-JP" b="1" baseline="-25000">
                <a:solidFill>
                  <a:srgbClr val="C00000"/>
                </a:solidFill>
              </a:rPr>
              <a:t>0</a:t>
            </a:r>
            <a:r>
              <a:rPr kumimoji="1" lang="en-US" altLang="ja-JP" b="1" smtClean="0">
                <a:solidFill>
                  <a:srgbClr val="C00000"/>
                </a:solidFill>
              </a:rPr>
              <a:t>)</a:t>
            </a:r>
            <a:endParaRPr kumimoji="1" lang="ja-JP" altLang="en-US" b="1">
              <a:solidFill>
                <a:srgbClr val="C00000"/>
              </a:solidFill>
            </a:endParaRPr>
          </a:p>
        </p:txBody>
      </p:sp>
      <p:sp>
        <p:nvSpPr>
          <p:cNvPr id="8" name="右中かっこ 7"/>
          <p:cNvSpPr/>
          <p:nvPr/>
        </p:nvSpPr>
        <p:spPr>
          <a:xfrm>
            <a:off x="6012160" y="3356992"/>
            <a:ext cx="216024" cy="10081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00192" y="3717032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>
                <a:solidFill>
                  <a:srgbClr val="FF0000"/>
                </a:solidFill>
              </a:rPr>
              <a:t>２７</a:t>
            </a:r>
            <a:r>
              <a:rPr lang="en-US" altLang="ja-JP" smtClean="0">
                <a:solidFill>
                  <a:srgbClr val="FF0000"/>
                </a:solidFill>
              </a:rPr>
              <a:t>, </a:t>
            </a:r>
            <a:r>
              <a:rPr lang="ja-JP" altLang="en-US" smtClean="0">
                <a:solidFill>
                  <a:srgbClr val="FF0000"/>
                </a:solidFill>
              </a:rPr>
              <a:t>８</a:t>
            </a:r>
            <a:r>
              <a:rPr lang="en-US" altLang="ja-JP" baseline="-25000" smtClean="0">
                <a:solidFill>
                  <a:srgbClr val="FF0000"/>
                </a:solidFill>
              </a:rPr>
              <a:t>s</a:t>
            </a:r>
            <a:r>
              <a:rPr lang="en-US" altLang="ja-JP" smtClean="0">
                <a:solidFill>
                  <a:srgbClr val="FF0000"/>
                </a:solidFill>
              </a:rPr>
              <a:t>, </a:t>
            </a:r>
            <a:r>
              <a:rPr lang="ja-JP" altLang="en-US" smtClean="0">
                <a:solidFill>
                  <a:srgbClr val="FF0000"/>
                </a:solidFill>
              </a:rPr>
              <a:t>１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6056" y="1844824"/>
            <a:ext cx="306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M.Oka et. al NPA464(1987)700</a:t>
            </a:r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777740"/>
            <a:ext cx="2773680" cy="208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852035"/>
            <a:ext cx="2872740" cy="2005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4869160"/>
            <a:ext cx="2996565" cy="1869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3419872" y="450912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lang="en-US" altLang="ja-JP" b="1" baseline="30000">
                <a:solidFill>
                  <a:srgbClr val="C00000"/>
                </a:solidFill>
                <a:latin typeface="Symbol" pitchFamily="18" charset="2"/>
              </a:rPr>
              <a:t>-</a:t>
            </a:r>
            <a:r>
              <a:rPr kumimoji="1" lang="en-US" altLang="ja-JP" b="1" smtClean="0">
                <a:solidFill>
                  <a:srgbClr val="C00000"/>
                </a:solidFill>
              </a:rPr>
              <a:t>p (</a:t>
            </a:r>
            <a:r>
              <a:rPr lang="en-US" altLang="ja-JP" b="1" baseline="30000" smtClean="0">
                <a:solidFill>
                  <a:srgbClr val="C00000"/>
                </a:solidFill>
              </a:rPr>
              <a:t>1</a:t>
            </a:r>
            <a:r>
              <a:rPr kumimoji="1" lang="en-US" altLang="ja-JP" b="1" smtClean="0">
                <a:solidFill>
                  <a:srgbClr val="C00000"/>
                </a:solidFill>
              </a:rPr>
              <a:t>S</a:t>
            </a:r>
            <a:r>
              <a:rPr lang="en-US" altLang="ja-JP" b="1" baseline="-25000">
                <a:solidFill>
                  <a:srgbClr val="C00000"/>
                </a:solidFill>
              </a:rPr>
              <a:t>0</a:t>
            </a:r>
            <a:r>
              <a:rPr kumimoji="1" lang="en-US" altLang="ja-JP" b="1" smtClean="0">
                <a:solidFill>
                  <a:srgbClr val="C00000"/>
                </a:solidFill>
              </a:rPr>
              <a:t>)</a:t>
            </a:r>
            <a:endParaRPr kumimoji="1" lang="ja-JP" altLang="en-US" b="1">
              <a:solidFill>
                <a:srgbClr val="C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3568" y="4509120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C00000"/>
                </a:solidFill>
                <a:latin typeface="Symbol" pitchFamily="18" charset="2"/>
              </a:rPr>
              <a:t>S</a:t>
            </a:r>
            <a:r>
              <a:rPr kumimoji="1" lang="en-US" altLang="ja-JP" b="1" baseline="30000" smtClean="0">
                <a:solidFill>
                  <a:srgbClr val="C00000"/>
                </a:solidFill>
                <a:latin typeface="Symbol" pitchFamily="18" charset="2"/>
              </a:rPr>
              <a:t>+</a:t>
            </a:r>
            <a:r>
              <a:rPr kumimoji="1" lang="en-US" altLang="ja-JP" b="1" smtClean="0">
                <a:solidFill>
                  <a:srgbClr val="C00000"/>
                </a:solidFill>
              </a:rPr>
              <a:t>p (</a:t>
            </a:r>
            <a:r>
              <a:rPr kumimoji="1" lang="en-US" altLang="ja-JP" b="1" baseline="30000" smtClean="0">
                <a:solidFill>
                  <a:srgbClr val="C00000"/>
                </a:solidFill>
              </a:rPr>
              <a:t>3</a:t>
            </a:r>
            <a:r>
              <a:rPr kumimoji="1" lang="en-US" altLang="ja-JP" b="1" smtClean="0">
                <a:solidFill>
                  <a:srgbClr val="C00000"/>
                </a:solidFill>
              </a:rPr>
              <a:t>S</a:t>
            </a:r>
            <a:r>
              <a:rPr kumimoji="1" lang="en-US" altLang="ja-JP" b="1" baseline="-25000" smtClean="0">
                <a:solidFill>
                  <a:srgbClr val="C00000"/>
                </a:solidFill>
              </a:rPr>
              <a:t>1</a:t>
            </a:r>
            <a:r>
              <a:rPr kumimoji="1" lang="en-US" altLang="ja-JP" b="1" smtClean="0">
                <a:solidFill>
                  <a:srgbClr val="C00000"/>
                </a:solidFill>
              </a:rPr>
              <a:t>)</a:t>
            </a:r>
            <a:endParaRPr kumimoji="1" lang="ja-JP" altLang="en-US" b="1">
              <a:solidFill>
                <a:srgbClr val="C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40152" y="450912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smtClean="0">
                <a:solidFill>
                  <a:srgbClr val="C00000"/>
                </a:solidFill>
              </a:rPr>
              <a:t>H-channel</a:t>
            </a:r>
            <a:endParaRPr kumimoji="1" lang="ja-JP" altLang="en-US" b="1">
              <a:solidFill>
                <a:srgbClr val="C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213663" y="4293096"/>
            <a:ext cx="1930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T.Inoue et al,</a:t>
            </a:r>
          </a:p>
          <a:p>
            <a:r>
              <a:rPr lang="en-US" altLang="ja-JP" smtClean="0"/>
              <a:t>arXiv:1007.3559v1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600" smtClean="0"/>
              <a:t>ハドロン間力　ー実験ー</a:t>
            </a:r>
            <a:endParaRPr kumimoji="1" lang="ja-JP" altLang="en-US" sz="36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1412776"/>
            <a:ext cx="737413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kumimoji="1" lang="ja-JP" altLang="en-US" sz="2400" smtClean="0"/>
              <a:t>　散乱実験　（直接的）</a:t>
            </a:r>
            <a:endParaRPr kumimoji="1" lang="en-US" altLang="ja-JP" sz="2400" smtClean="0"/>
          </a:p>
          <a:p>
            <a:r>
              <a:rPr lang="en-US" altLang="ja-JP" sz="2400" smtClean="0"/>
              <a:t>     </a:t>
            </a:r>
            <a:r>
              <a:rPr lang="en-US" altLang="ja-JP" sz="2400" smtClean="0">
                <a:solidFill>
                  <a:srgbClr val="C00000"/>
                </a:solidFill>
              </a:rPr>
              <a:t>Quark Pauli Effect</a:t>
            </a:r>
            <a:r>
              <a:rPr lang="ja-JP" altLang="en-US" sz="2400" smtClean="0">
                <a:solidFill>
                  <a:srgbClr val="C00000"/>
                </a:solidFill>
              </a:rPr>
              <a:t>の検証</a:t>
            </a:r>
            <a:endParaRPr lang="en-US" altLang="ja-JP" sz="2400" smtClean="0">
              <a:solidFill>
                <a:srgbClr val="C00000"/>
              </a:solidFill>
            </a:endParaRPr>
          </a:p>
          <a:p>
            <a:r>
              <a:rPr kumimoji="1" lang="en-US" altLang="ja-JP" sz="2400"/>
              <a:t>	</a:t>
            </a:r>
            <a:r>
              <a:rPr kumimoji="1" lang="en-US" altLang="ja-JP" sz="2400" smtClean="0">
                <a:solidFill>
                  <a:srgbClr val="7030A0"/>
                </a:solidFill>
                <a:latin typeface="Symbol" pitchFamily="18" charset="2"/>
              </a:rPr>
              <a:t>S</a:t>
            </a:r>
            <a:r>
              <a:rPr kumimoji="1" lang="en-US" altLang="ja-JP" sz="2400" baseline="30000" smtClean="0">
                <a:solidFill>
                  <a:srgbClr val="7030A0"/>
                </a:solidFill>
                <a:latin typeface="Symbol" pitchFamily="18" charset="2"/>
              </a:rPr>
              <a:t>+</a:t>
            </a:r>
            <a:r>
              <a:rPr kumimoji="1" lang="en-US" altLang="ja-JP" sz="2400" smtClean="0">
                <a:solidFill>
                  <a:srgbClr val="7030A0"/>
                </a:solidFill>
              </a:rPr>
              <a:t> p</a:t>
            </a:r>
            <a:r>
              <a:rPr lang="en-US" altLang="ja-JP" sz="2400" smtClean="0">
                <a:solidFill>
                  <a:srgbClr val="7030A0"/>
                </a:solidFill>
              </a:rPr>
              <a:t>, </a:t>
            </a:r>
            <a:r>
              <a:rPr lang="en-US" altLang="ja-JP" sz="2400" smtClean="0">
                <a:solidFill>
                  <a:srgbClr val="7030A0"/>
                </a:solidFill>
                <a:latin typeface="Symbol" pitchFamily="18" charset="2"/>
              </a:rPr>
              <a:t>S</a:t>
            </a:r>
            <a:r>
              <a:rPr lang="en-US" altLang="ja-JP" sz="2400" baseline="30000" smtClean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en-US" altLang="ja-JP" sz="2400" smtClean="0">
                <a:solidFill>
                  <a:srgbClr val="7030A0"/>
                </a:solidFill>
              </a:rPr>
              <a:t> p (J-PARC E40) </a:t>
            </a:r>
          </a:p>
          <a:p>
            <a:r>
              <a:rPr lang="en-US" altLang="ja-JP" sz="2400" smtClean="0">
                <a:solidFill>
                  <a:srgbClr val="7030A0"/>
                </a:solidFill>
              </a:rPr>
              <a:t>	</a:t>
            </a:r>
            <a:r>
              <a:rPr lang="en-US" altLang="ja-JP" sz="2400" smtClean="0">
                <a:solidFill>
                  <a:srgbClr val="7030A0"/>
                </a:solidFill>
                <a:latin typeface="Symbol" pitchFamily="18" charset="2"/>
              </a:rPr>
              <a:t>X</a:t>
            </a:r>
            <a:r>
              <a:rPr lang="en-US" altLang="ja-JP" sz="2400" baseline="30000" smtClean="0">
                <a:solidFill>
                  <a:srgbClr val="7030A0"/>
                </a:solidFill>
                <a:latin typeface="Symbol" pitchFamily="18" charset="2"/>
              </a:rPr>
              <a:t>-</a:t>
            </a:r>
            <a:r>
              <a:rPr lang="en-US" altLang="ja-JP" sz="2400" smtClean="0">
                <a:solidFill>
                  <a:srgbClr val="7030A0"/>
                </a:solidFill>
              </a:rPr>
              <a:t>p</a:t>
            </a:r>
            <a:r>
              <a:rPr lang="ja-JP" altLang="en-US" sz="2400" smtClean="0">
                <a:solidFill>
                  <a:srgbClr val="7030A0"/>
                </a:solidFill>
              </a:rPr>
              <a:t>→</a:t>
            </a:r>
            <a:r>
              <a:rPr lang="en-US" altLang="ja-JP" sz="2400" smtClean="0">
                <a:solidFill>
                  <a:srgbClr val="7030A0"/>
                </a:solidFill>
                <a:latin typeface="Symbol" pitchFamily="18" charset="2"/>
              </a:rPr>
              <a:t>LL</a:t>
            </a:r>
            <a:endParaRPr lang="en-US" altLang="ja-JP" sz="2400" smtClean="0">
              <a:solidFill>
                <a:srgbClr val="7030A0"/>
              </a:solidFill>
            </a:endParaRPr>
          </a:p>
          <a:p>
            <a:r>
              <a:rPr lang="ja-JP" altLang="en-US" sz="2400"/>
              <a:t>　</a:t>
            </a:r>
            <a:r>
              <a:rPr lang="ja-JP" altLang="en-US" sz="2400" smtClean="0"/>
              <a:t>　</a:t>
            </a:r>
            <a:r>
              <a:rPr lang="ja-JP" altLang="en-US" sz="2400" smtClean="0">
                <a:solidFill>
                  <a:srgbClr val="C00000"/>
                </a:solidFill>
              </a:rPr>
              <a:t>偏極観測量</a:t>
            </a:r>
            <a:endParaRPr lang="en-US" altLang="ja-JP" sz="2400" smtClean="0">
              <a:solidFill>
                <a:srgbClr val="C00000"/>
              </a:solidFill>
            </a:endParaRPr>
          </a:p>
          <a:p>
            <a:r>
              <a:rPr lang="en-US" altLang="ja-JP" sz="2400"/>
              <a:t>	</a:t>
            </a:r>
            <a:r>
              <a:rPr lang="en-US" altLang="ja-JP" sz="2400" smtClean="0"/>
              <a:t>Even – Odd</a:t>
            </a:r>
            <a:r>
              <a:rPr lang="ja-JP" altLang="en-US" sz="2400" smtClean="0"/>
              <a:t>の干渉項、</a:t>
            </a:r>
            <a:r>
              <a:rPr lang="en-US" altLang="ja-JP" sz="2400" smtClean="0"/>
              <a:t>LS(</a:t>
            </a:r>
            <a:r>
              <a:rPr lang="en-US" altLang="ja-JP" sz="2400" smtClean="0">
                <a:latin typeface="Symbol" pitchFamily="18" charset="2"/>
              </a:rPr>
              <a:t>-</a:t>
            </a:r>
            <a:r>
              <a:rPr lang="en-US" altLang="ja-JP" sz="2400" smtClean="0"/>
              <a:t>) Interaction</a:t>
            </a:r>
          </a:p>
          <a:p>
            <a:r>
              <a:rPr lang="en-US" altLang="ja-JP" sz="2400" smtClean="0"/>
              <a:t>	</a:t>
            </a:r>
            <a:r>
              <a:rPr lang="en-US" altLang="ja-JP" sz="2400" smtClean="0">
                <a:solidFill>
                  <a:srgbClr val="7030A0"/>
                </a:solidFill>
              </a:rPr>
              <a:t>Λp</a:t>
            </a:r>
            <a:r>
              <a:rPr lang="ja-JP" altLang="en-US" sz="2400" smtClean="0">
                <a:solidFill>
                  <a:srgbClr val="7030A0"/>
                </a:solidFill>
              </a:rPr>
              <a:t> 散乱の</a:t>
            </a:r>
            <a:r>
              <a:rPr lang="en-US" altLang="ja-JP" sz="2400" smtClean="0">
                <a:solidFill>
                  <a:srgbClr val="7030A0"/>
                </a:solidFill>
              </a:rPr>
              <a:t>Polarization (=A</a:t>
            </a:r>
            <a:r>
              <a:rPr lang="en-US" altLang="ja-JP" sz="2400" baseline="-25000" smtClean="0">
                <a:solidFill>
                  <a:srgbClr val="7030A0"/>
                </a:solidFill>
              </a:rPr>
              <a:t>y</a:t>
            </a:r>
            <a:r>
              <a:rPr lang="en-US" altLang="ja-JP" sz="2400" smtClean="0">
                <a:solidFill>
                  <a:srgbClr val="7030A0"/>
                </a:solidFill>
              </a:rPr>
              <a:t>)</a:t>
            </a:r>
          </a:p>
          <a:p>
            <a:endParaRPr lang="en-US" altLang="ja-JP" sz="2400"/>
          </a:p>
          <a:p>
            <a:pPr>
              <a:buFont typeface="Arial" pitchFamily="34" charset="0"/>
              <a:buChar char="•"/>
            </a:pPr>
            <a:r>
              <a:rPr lang="ja-JP" altLang="en-US" sz="2400"/>
              <a:t>　</a:t>
            </a:r>
            <a:r>
              <a:rPr lang="ja-JP" altLang="en-US" sz="2400" smtClean="0"/>
              <a:t>ハイパー核から</a:t>
            </a:r>
            <a:endParaRPr lang="en-US" altLang="ja-JP" sz="2400" smtClean="0"/>
          </a:p>
          <a:p>
            <a:r>
              <a:rPr lang="ja-JP" altLang="en-US" sz="2400" smtClean="0"/>
              <a:t>　</a:t>
            </a:r>
            <a:r>
              <a:rPr lang="ja-JP" altLang="en-US" sz="2400" smtClean="0">
                <a:solidFill>
                  <a:srgbClr val="C00000"/>
                </a:solidFill>
              </a:rPr>
              <a:t>　</a:t>
            </a:r>
            <a:r>
              <a:rPr lang="en-US" altLang="ja-JP" sz="2400" smtClean="0">
                <a:solidFill>
                  <a:srgbClr val="C00000"/>
                </a:solidFill>
              </a:rPr>
              <a:t>S=</a:t>
            </a:r>
            <a:r>
              <a:rPr lang="en-US" altLang="ja-JP" sz="2400" smtClean="0">
                <a:solidFill>
                  <a:srgbClr val="C00000"/>
                </a:solidFill>
                <a:latin typeface="Symbol" pitchFamily="18" charset="2"/>
              </a:rPr>
              <a:t>-</a:t>
            </a:r>
            <a:r>
              <a:rPr lang="en-US" altLang="ja-JP" sz="2400" smtClean="0">
                <a:solidFill>
                  <a:srgbClr val="C00000"/>
                </a:solidFill>
              </a:rPr>
              <a:t>2</a:t>
            </a:r>
            <a:r>
              <a:rPr lang="ja-JP" altLang="en-US" sz="2400">
                <a:solidFill>
                  <a:srgbClr val="C00000"/>
                </a:solidFill>
              </a:rPr>
              <a:t>相互</a:t>
            </a:r>
            <a:r>
              <a:rPr lang="ja-JP" altLang="en-US" sz="2400" smtClean="0">
                <a:solidFill>
                  <a:srgbClr val="C00000"/>
                </a:solidFill>
              </a:rPr>
              <a:t>作用　</a:t>
            </a:r>
            <a:r>
              <a:rPr lang="en-US" altLang="ja-JP" sz="2400" smtClean="0">
                <a:solidFill>
                  <a:srgbClr val="C00000"/>
                </a:solidFill>
              </a:rPr>
              <a:t>(</a:t>
            </a:r>
            <a:r>
              <a:rPr lang="ja-JP" altLang="en-US" sz="2400" smtClean="0">
                <a:solidFill>
                  <a:srgbClr val="C00000"/>
                </a:solidFill>
              </a:rPr>
              <a:t>１の項</a:t>
            </a:r>
            <a:r>
              <a:rPr lang="en-US" altLang="ja-JP" sz="2400" smtClean="0">
                <a:solidFill>
                  <a:srgbClr val="C00000"/>
                </a:solidFill>
              </a:rPr>
              <a:t>)</a:t>
            </a:r>
          </a:p>
          <a:p>
            <a:r>
              <a:rPr lang="en-US" altLang="ja-JP" sz="2400" smtClean="0"/>
              <a:t>	</a:t>
            </a:r>
            <a:r>
              <a:rPr lang="ja-JP" altLang="en-US" sz="2400" smtClean="0">
                <a:solidFill>
                  <a:srgbClr val="7030A0"/>
                </a:solidFill>
              </a:rPr>
              <a:t>ダブル</a:t>
            </a:r>
            <a:r>
              <a:rPr lang="en-US" altLang="ja-JP" sz="2400" smtClean="0">
                <a:solidFill>
                  <a:srgbClr val="7030A0"/>
                </a:solidFill>
              </a:rPr>
              <a:t>Λ</a:t>
            </a:r>
            <a:r>
              <a:rPr lang="ja-JP" altLang="en-US" sz="2400" smtClean="0">
                <a:solidFill>
                  <a:srgbClr val="7030A0"/>
                </a:solidFill>
              </a:rPr>
              <a:t>核、</a:t>
            </a:r>
            <a:r>
              <a:rPr lang="en-US" altLang="ja-JP" sz="2400" smtClean="0">
                <a:solidFill>
                  <a:srgbClr val="7030A0"/>
                </a:solidFill>
              </a:rPr>
              <a:t>Ξ</a:t>
            </a:r>
            <a:r>
              <a:rPr lang="ja-JP" altLang="en-US" sz="2400" smtClean="0">
                <a:solidFill>
                  <a:srgbClr val="7030A0"/>
                </a:solidFill>
              </a:rPr>
              <a:t>ハイパー核分光、</a:t>
            </a:r>
            <a:r>
              <a:rPr lang="en-US" altLang="ja-JP" sz="2400" smtClean="0">
                <a:solidFill>
                  <a:srgbClr val="7030A0"/>
                </a:solidFill>
              </a:rPr>
              <a:t>Ξ</a:t>
            </a:r>
            <a:r>
              <a:rPr lang="ja-JP" altLang="en-US" sz="2400" smtClean="0">
                <a:solidFill>
                  <a:srgbClr val="7030A0"/>
                </a:solidFill>
              </a:rPr>
              <a:t>原子</a:t>
            </a:r>
            <a:r>
              <a:rPr lang="en-US" altLang="ja-JP" sz="2400" smtClean="0">
                <a:solidFill>
                  <a:srgbClr val="7030A0"/>
                </a:solidFill>
              </a:rPr>
              <a:t>X</a:t>
            </a:r>
            <a:r>
              <a:rPr lang="ja-JP" altLang="en-US" sz="2400" smtClean="0">
                <a:solidFill>
                  <a:srgbClr val="7030A0"/>
                </a:solidFill>
              </a:rPr>
              <a:t>線のシフト</a:t>
            </a:r>
            <a:endParaRPr lang="en-US" altLang="ja-JP" sz="2400" smtClean="0">
              <a:solidFill>
                <a:srgbClr val="7030A0"/>
              </a:solidFill>
            </a:endParaRPr>
          </a:p>
          <a:p>
            <a:r>
              <a:rPr lang="en-US" altLang="ja-JP" sz="2400" smtClean="0">
                <a:solidFill>
                  <a:srgbClr val="7030A0"/>
                </a:solidFill>
              </a:rPr>
              <a:t>	ΛΛ</a:t>
            </a:r>
            <a:r>
              <a:rPr lang="ja-JP" altLang="en-US" sz="2400" smtClean="0">
                <a:solidFill>
                  <a:srgbClr val="7030A0"/>
                </a:solidFill>
              </a:rPr>
              <a:t>相関、</a:t>
            </a:r>
            <a:r>
              <a:rPr lang="en-US" altLang="ja-JP" sz="2400" smtClean="0">
                <a:solidFill>
                  <a:srgbClr val="7030A0"/>
                </a:solidFill>
              </a:rPr>
              <a:t>H particle</a:t>
            </a:r>
            <a:r>
              <a:rPr lang="en-US" altLang="ja-JP" sz="2400">
                <a:solidFill>
                  <a:srgbClr val="7030A0"/>
                </a:solidFill>
              </a:rPr>
              <a:t>	</a:t>
            </a:r>
            <a:endParaRPr lang="en-US" altLang="ja-JP" sz="240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000" smtClean="0"/>
              <a:t>高密度核物質</a:t>
            </a:r>
            <a:r>
              <a:rPr lang="en-US" altLang="ja-JP" sz="4000"/>
              <a:t/>
            </a:r>
            <a:br>
              <a:rPr lang="en-US" altLang="ja-JP" sz="4000"/>
            </a:br>
            <a:r>
              <a:rPr lang="ja-JP" altLang="en-US" sz="4000" smtClean="0"/>
              <a:t>ー中性子星とストレンジネスー</a:t>
            </a:r>
            <a:endParaRPr kumimoji="1" lang="ja-JP" altLang="en-US" sz="400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838" r="838"/>
          <a:stretch>
            <a:fillRect/>
          </a:stretch>
        </p:blipFill>
        <p:spPr bwMode="auto">
          <a:xfrm>
            <a:off x="611560" y="1484784"/>
            <a:ext cx="422377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左右矢印 5"/>
          <p:cNvSpPr/>
          <p:nvPr/>
        </p:nvSpPr>
        <p:spPr>
          <a:xfrm>
            <a:off x="1547664" y="4149080"/>
            <a:ext cx="648072" cy="144016"/>
          </a:xfrm>
          <a:prstGeom prst="leftRightArrow">
            <a:avLst/>
          </a:prstGeom>
          <a:solidFill>
            <a:srgbClr val="FF33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4509120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ストレンジネス核物理</a:t>
            </a:r>
            <a:endParaRPr lang="en-US" altLang="ja-JP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1907704" y="4005064"/>
            <a:ext cx="936104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71800" y="4077072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>
                <a:solidFill>
                  <a:srgbClr val="C0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中性子星コア</a:t>
            </a:r>
            <a:endParaRPr kumimoji="1" lang="ja-JP" altLang="en-US">
              <a:solidFill>
                <a:srgbClr val="C0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pSp>
        <p:nvGrpSpPr>
          <p:cNvPr id="10" name="グループ化 5"/>
          <p:cNvGrpSpPr>
            <a:grpSpLocks noChangeAspect="1"/>
          </p:cNvGrpSpPr>
          <p:nvPr/>
        </p:nvGrpSpPr>
        <p:grpSpPr bwMode="auto">
          <a:xfrm>
            <a:off x="3131840" y="4725144"/>
            <a:ext cx="1816893" cy="1763554"/>
            <a:chOff x="6001623" y="1728978"/>
            <a:chExt cx="2595562" cy="2518562"/>
          </a:xfrm>
        </p:grpSpPr>
        <p:pic>
          <p:nvPicPr>
            <p:cNvPr id="11" name="Picture 14" descr="nstar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01623" y="1767865"/>
              <a:ext cx="2595562" cy="2479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7209724" y="1728978"/>
              <a:ext cx="184152" cy="274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altLang="ja-JP" baseline="-25000">
                <a:solidFill>
                  <a:schemeClr val="bg1"/>
                </a:solidFill>
                <a:latin typeface="Symbol" pitchFamily="18" charset="2"/>
              </a:endParaRPr>
            </a:p>
          </p:txBody>
        </p:sp>
        <p:sp>
          <p:nvSpPr>
            <p:cNvPr id="13" name="Rectangle 26"/>
            <p:cNvSpPr>
              <a:spLocks noChangeArrowheads="1"/>
            </p:cNvSpPr>
            <p:nvPr/>
          </p:nvSpPr>
          <p:spPr bwMode="auto">
            <a:xfrm>
              <a:off x="7705030" y="2200316"/>
              <a:ext cx="184152" cy="274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altLang="ja-JP" baseline="-25000">
                <a:solidFill>
                  <a:schemeClr val="bg1"/>
                </a:solidFill>
                <a:latin typeface="Symbol" pitchFamily="18" charset="2"/>
              </a:endParaRPr>
            </a:p>
          </p:txBody>
        </p:sp>
      </p:grp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lum bright="-6000" contrast="42000"/>
          </a:blip>
          <a:srcRect l="9344" t="-995" r="44662" b="18724"/>
          <a:stretch>
            <a:fillRect/>
          </a:stretch>
        </p:blipFill>
        <p:spPr bwMode="auto">
          <a:xfrm>
            <a:off x="5364088" y="1988840"/>
            <a:ext cx="337026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テキスト ボックス 14"/>
          <p:cNvSpPr txBox="1"/>
          <p:nvPr/>
        </p:nvSpPr>
        <p:spPr>
          <a:xfrm>
            <a:off x="5364088" y="1628800"/>
            <a:ext cx="1682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smtClean="0">
                <a:solidFill>
                  <a:srgbClr val="00B0F0"/>
                </a:solidFill>
              </a:rPr>
              <a:t>EOS</a:t>
            </a:r>
            <a:r>
              <a:rPr kumimoji="1" lang="ja-JP" altLang="en-US" sz="2000" b="1" smtClean="0">
                <a:solidFill>
                  <a:srgbClr val="00B0F0"/>
                </a:solidFill>
              </a:rPr>
              <a:t>と</a:t>
            </a:r>
            <a:r>
              <a:rPr kumimoji="1" lang="en-US" altLang="ja-JP" sz="2000" b="1" smtClean="0">
                <a:solidFill>
                  <a:srgbClr val="00B0F0"/>
                </a:solidFill>
              </a:rPr>
              <a:t>MR</a:t>
            </a:r>
            <a:r>
              <a:rPr kumimoji="1" lang="ja-JP" altLang="en-US" sz="2000" b="1" smtClean="0">
                <a:solidFill>
                  <a:srgbClr val="00B0F0"/>
                </a:solidFill>
              </a:rPr>
              <a:t>曲線</a:t>
            </a:r>
            <a:endParaRPr kumimoji="1" lang="ja-JP" altLang="en-US" sz="2000" b="1">
              <a:solidFill>
                <a:srgbClr val="00B0F0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5292080" y="2636912"/>
            <a:ext cx="1308100" cy="376237"/>
          </a:xfrm>
          <a:prstGeom prst="rect">
            <a:avLst/>
          </a:prstGeom>
          <a:solidFill>
            <a:srgbClr val="CDCDF3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ja-JP" sz="1800" b="1" dirty="0">
                <a:solidFill>
                  <a:schemeClr val="accent2"/>
                </a:solidFill>
              </a:rPr>
              <a:t>NN</a:t>
            </a:r>
            <a:r>
              <a:rPr lang="ja-JP" altLang="en-US" sz="1800" b="1" dirty="0">
                <a:solidFill>
                  <a:schemeClr val="accent2"/>
                </a:solidFill>
              </a:rPr>
              <a:t>＋</a:t>
            </a:r>
            <a:r>
              <a:rPr lang="en-US" altLang="ja-JP" sz="1800" b="1" dirty="0">
                <a:solidFill>
                  <a:schemeClr val="accent2"/>
                </a:solidFill>
              </a:rPr>
              <a:t>NNN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5652120" y="4437112"/>
            <a:ext cx="1111202" cy="646331"/>
          </a:xfrm>
          <a:prstGeom prst="rect">
            <a:avLst/>
          </a:prstGeom>
          <a:solidFill>
            <a:srgbClr val="FFD1E0"/>
          </a:solidFill>
          <a:ln w="9525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 b="1">
                <a:solidFill>
                  <a:srgbClr val="990033"/>
                </a:solidFill>
              </a:rPr>
              <a:t>NN</a:t>
            </a:r>
            <a:r>
              <a:rPr lang="ja-JP" altLang="en-US" sz="1800" b="1" smtClean="0">
                <a:solidFill>
                  <a:srgbClr val="990033"/>
                </a:solidFill>
              </a:rPr>
              <a:t>＋</a:t>
            </a:r>
            <a:r>
              <a:rPr lang="en-US" altLang="ja-JP" sz="1800" b="1" smtClean="0">
                <a:solidFill>
                  <a:srgbClr val="990033"/>
                </a:solidFill>
              </a:rPr>
              <a:t>BBB</a:t>
            </a:r>
          </a:p>
          <a:p>
            <a:r>
              <a:rPr lang="en-US" altLang="ja-JP" sz="1800" b="1" smtClean="0">
                <a:solidFill>
                  <a:srgbClr val="990033"/>
                </a:solidFill>
              </a:rPr>
              <a:t>YN </a:t>
            </a:r>
            <a:r>
              <a:rPr lang="en-US" altLang="ja-JP" sz="1800" b="1">
                <a:solidFill>
                  <a:srgbClr val="990033"/>
                </a:solidFill>
              </a:rPr>
              <a:t>+ YY 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20072" y="206084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/>
              <a:t>M</a:t>
            </a:r>
            <a:r>
              <a:rPr kumimoji="1" lang="ja-JP" altLang="en-US" baseline="-25000" smtClean="0"/>
              <a:t>◎</a:t>
            </a:r>
            <a:endParaRPr kumimoji="1" lang="ja-JP" altLang="en-US" baseline="-25000"/>
          </a:p>
        </p:txBody>
      </p:sp>
      <p:cxnSp>
        <p:nvCxnSpPr>
          <p:cNvPr id="20" name="直線コネクタ 19"/>
          <p:cNvCxnSpPr/>
          <p:nvPr/>
        </p:nvCxnSpPr>
        <p:spPr>
          <a:xfrm>
            <a:off x="5796136" y="3861048"/>
            <a:ext cx="295232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7812360" y="3861048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0070C0"/>
                </a:solidFill>
              </a:rPr>
              <a:t>1.44M</a:t>
            </a:r>
            <a:r>
              <a:rPr kumimoji="1" lang="ja-JP" altLang="en-US" baseline="-25000" smtClean="0">
                <a:solidFill>
                  <a:srgbClr val="0070C0"/>
                </a:solidFill>
              </a:rPr>
              <a:t>◎</a:t>
            </a:r>
            <a:endParaRPr kumimoji="1" lang="ja-JP" altLang="en-US" baseline="-25000">
              <a:solidFill>
                <a:srgbClr val="0070C0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5364088" y="3212976"/>
            <a:ext cx="50405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4644008" y="3212976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mtClean="0">
                <a:solidFill>
                  <a:srgbClr val="0070C0"/>
                </a:solidFill>
              </a:rPr>
              <a:t>1.97M</a:t>
            </a:r>
            <a:r>
              <a:rPr kumimoji="1" lang="ja-JP" altLang="en-US" baseline="-25000" smtClean="0">
                <a:solidFill>
                  <a:srgbClr val="0070C0"/>
                </a:solidFill>
              </a:rPr>
              <a:t>◎</a:t>
            </a:r>
            <a:endParaRPr kumimoji="1" lang="ja-JP" altLang="en-US" baseline="-25000">
              <a:solidFill>
                <a:srgbClr val="0070C0"/>
              </a:solidFill>
            </a:endParaRPr>
          </a:p>
        </p:txBody>
      </p:sp>
      <p:sp>
        <p:nvSpPr>
          <p:cNvPr id="27" name="Oval 17"/>
          <p:cNvSpPr>
            <a:spLocks noChangeArrowheads="1"/>
          </p:cNvSpPr>
          <p:nvPr/>
        </p:nvSpPr>
        <p:spPr bwMode="auto">
          <a:xfrm rot="18208192">
            <a:off x="3754937" y="5154961"/>
            <a:ext cx="673269" cy="647400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b="0"/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 rot="18208192" flipH="1">
            <a:off x="3582564" y="4460363"/>
            <a:ext cx="322688" cy="817594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51720" y="4869160"/>
            <a:ext cx="8210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smtClean="0">
                <a:solidFill>
                  <a:srgbClr val="FF0000"/>
                </a:solidFill>
                <a:latin typeface="Symbol" pitchFamily="18" charset="2"/>
              </a:rPr>
              <a:t>r&gt;2r</a:t>
            </a:r>
            <a:r>
              <a:rPr lang="en-US" altLang="ja-JP" sz="2000" b="1" baseline="-25000" smtClean="0">
                <a:solidFill>
                  <a:srgbClr val="FF0000"/>
                </a:solidFill>
                <a:latin typeface="Symbol" pitchFamily="18" charset="2"/>
              </a:rPr>
              <a:t>0</a:t>
            </a:r>
            <a:endParaRPr kumimoji="1" lang="ja-JP" altLang="en-US" sz="2000" b="1" baseline="-2500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868144" y="5229200"/>
            <a:ext cx="22288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ja-JP" sz="1000" i="1">
                <a:solidFill>
                  <a:schemeClr val="tx2"/>
                </a:solidFill>
              </a:rPr>
              <a:t>Z.H. Li and H.-J. Schulze, </a:t>
            </a:r>
            <a:br>
              <a:rPr lang="en-US" altLang="ja-JP" sz="1000" i="1">
                <a:solidFill>
                  <a:schemeClr val="tx2"/>
                </a:solidFill>
              </a:rPr>
            </a:br>
            <a:r>
              <a:rPr lang="en-US" altLang="ja-JP" sz="1000" i="1">
                <a:solidFill>
                  <a:schemeClr val="tx2"/>
                </a:solidFill>
              </a:rPr>
              <a:t>PRC78 (2008) 028801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6372200" y="1340768"/>
            <a:ext cx="792088" cy="50405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kumimoji="1" lang="ja-JP" altLang="en-US" sz="3600" smtClean="0"/>
              <a:t>ハイペロン</a:t>
            </a:r>
            <a:r>
              <a:rPr lang="ja-JP" altLang="en-US" sz="3600" smtClean="0"/>
              <a:t>（ストレンジネス）</a:t>
            </a:r>
            <a:r>
              <a:rPr kumimoji="1" lang="ja-JP" altLang="en-US" sz="3600" smtClean="0"/>
              <a:t>は現れる。</a:t>
            </a:r>
            <a:r>
              <a:rPr kumimoji="1" lang="en-US" altLang="ja-JP" sz="3600" smtClean="0"/>
              <a:t/>
            </a:r>
            <a:br>
              <a:rPr kumimoji="1" lang="en-US" altLang="ja-JP" sz="3600" smtClean="0"/>
            </a:br>
            <a:r>
              <a:rPr lang="ja-JP" altLang="en-US" sz="3600" smtClean="0"/>
              <a:t>その</a:t>
            </a:r>
            <a:r>
              <a:rPr kumimoji="1" lang="ja-JP" altLang="en-US" sz="3600" smtClean="0"/>
              <a:t>詳細は？</a:t>
            </a:r>
            <a:endParaRPr kumimoji="1" lang="ja-JP" altLang="en-US" sz="3600"/>
          </a:p>
        </p:txBody>
      </p:sp>
      <p:pic>
        <p:nvPicPr>
          <p:cNvPr id="4" name="Picture 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3557195" cy="250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3" cstate="print"/>
          <a:srcRect l="5552" t="5823" r="5552" b="2911"/>
          <a:stretch>
            <a:fillRect/>
          </a:stretch>
        </p:blipFill>
        <p:spPr bwMode="auto">
          <a:xfrm>
            <a:off x="53469" y="3904230"/>
            <a:ext cx="3602644" cy="2821439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lg" len="lg"/>
          </a:ln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1196752"/>
            <a:ext cx="2933700" cy="850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3779912" y="2132856"/>
            <a:ext cx="4328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核物質（中性子過剰）中のポテンシャル</a:t>
            </a:r>
            <a:endParaRPr kumimoji="1" lang="ja-JP" altLang="en-US" sz="200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23928" y="2564904"/>
            <a:ext cx="4728795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2000" smtClean="0"/>
              <a:t> ΛN interaction in neutron-rich enviroment</a:t>
            </a:r>
          </a:p>
          <a:p>
            <a:r>
              <a:rPr lang="en-US" altLang="ja-JP" sz="2000" smtClean="0"/>
              <a:t>                                </a:t>
            </a:r>
            <a:r>
              <a:rPr lang="en-US" altLang="ja-JP" sz="2000" smtClean="0">
                <a:solidFill>
                  <a:srgbClr val="7030A0"/>
                </a:solidFill>
              </a:rPr>
              <a:t> </a:t>
            </a:r>
            <a:r>
              <a:rPr lang="en-US" altLang="ja-JP" sz="2000" b="1" smtClean="0">
                <a:solidFill>
                  <a:srgbClr val="7030A0"/>
                </a:solidFill>
              </a:rPr>
              <a:t>n-rich Λ hypernuclei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smtClean="0"/>
              <a:t> Σ</a:t>
            </a:r>
            <a:r>
              <a:rPr kumimoji="1" lang="ja-JP" altLang="en-US" sz="2000" baseline="30000" smtClean="0"/>
              <a:t>－</a:t>
            </a:r>
            <a:r>
              <a:rPr kumimoji="1" lang="en-US" altLang="ja-JP" sz="2000" smtClean="0"/>
              <a:t>N interaction</a:t>
            </a:r>
          </a:p>
          <a:p>
            <a:r>
              <a:rPr kumimoji="1" lang="en-US" altLang="ja-JP" sz="2000" smtClean="0"/>
              <a:t>		</a:t>
            </a:r>
            <a:r>
              <a:rPr kumimoji="1" lang="en-US" altLang="ja-JP" sz="2000" b="1" smtClean="0">
                <a:solidFill>
                  <a:srgbClr val="7030A0"/>
                </a:solidFill>
                <a:latin typeface="Symbol" pitchFamily="18" charset="2"/>
              </a:rPr>
              <a:t>S</a:t>
            </a:r>
            <a:r>
              <a:rPr kumimoji="1" lang="en-US" altLang="ja-JP" sz="2000" b="1" smtClean="0">
                <a:solidFill>
                  <a:srgbClr val="7030A0"/>
                </a:solidFill>
              </a:rPr>
              <a:t>N Scattering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smtClean="0"/>
              <a:t> Ξ</a:t>
            </a:r>
            <a:r>
              <a:rPr lang="ja-JP" altLang="en-US" sz="2000" baseline="30000" smtClean="0"/>
              <a:t>－</a:t>
            </a:r>
            <a:r>
              <a:rPr lang="en-US" altLang="ja-JP" sz="2000" smtClean="0"/>
              <a:t>N interaction</a:t>
            </a:r>
          </a:p>
          <a:p>
            <a:r>
              <a:rPr lang="en-US" altLang="ja-JP" sz="2000" smtClean="0"/>
              <a:t>		</a:t>
            </a:r>
            <a:r>
              <a:rPr lang="en-US" altLang="ja-JP" sz="2000" b="1" smtClean="0">
                <a:solidFill>
                  <a:srgbClr val="7030A0"/>
                </a:solidFill>
              </a:rPr>
              <a:t>Ξ hypernuclei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smtClean="0"/>
              <a:t> ΛΛ, ΣΣ, ΞΞ</a:t>
            </a:r>
          </a:p>
          <a:p>
            <a:pPr lvl="2"/>
            <a:r>
              <a:rPr lang="en-US" altLang="ja-JP" sz="2000" smtClean="0"/>
              <a:t>	</a:t>
            </a:r>
            <a:r>
              <a:rPr lang="en-US" altLang="ja-JP" sz="2000" b="1" smtClean="0">
                <a:solidFill>
                  <a:srgbClr val="7030A0"/>
                </a:solidFill>
              </a:rPr>
              <a:t>multi-strangeness system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smtClean="0"/>
              <a:t> K</a:t>
            </a:r>
            <a:r>
              <a:rPr lang="en-US" altLang="ja-JP" sz="2000" baseline="30000" smtClean="0">
                <a:latin typeface="Symbol" pitchFamily="18" charset="2"/>
              </a:rPr>
              <a:t>-</a:t>
            </a:r>
            <a:r>
              <a:rPr lang="en-US" altLang="ja-JP" sz="2000" smtClean="0"/>
              <a:t>N, Kaon Condensation</a:t>
            </a:r>
          </a:p>
          <a:p>
            <a:r>
              <a:rPr lang="en-US" altLang="ja-JP" sz="2000" smtClean="0"/>
              <a:t>		</a:t>
            </a:r>
            <a:r>
              <a:rPr lang="en-US" altLang="ja-JP" sz="2000" b="1" smtClean="0">
                <a:solidFill>
                  <a:srgbClr val="7030A0"/>
                </a:solidFill>
              </a:rPr>
              <a:t>Kaonic nuclei/atom</a:t>
            </a:r>
          </a:p>
          <a:p>
            <a:r>
              <a:rPr lang="en-US" altLang="ja-JP" sz="2000" b="1" smtClean="0">
                <a:solidFill>
                  <a:srgbClr val="7030A0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23930</TotalTime>
  <Words>987</Words>
  <Application>Microsoft Office PowerPoint</Application>
  <PresentationFormat>画面に合わせる (4:3)</PresentationFormat>
  <Paragraphs>299</Paragraphs>
  <Slides>22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Office テーマ</vt:lpstr>
      <vt:lpstr>「日本の核物理の将来」 ハイパー核・ストレンジネスWG 中間報告</vt:lpstr>
      <vt:lpstr>これまでのWG活動</vt:lpstr>
      <vt:lpstr>ハイパー核・ストレンジネス研究</vt:lpstr>
      <vt:lpstr>基本的な問い</vt:lpstr>
      <vt:lpstr>ハドロン間力 ー SU(2)fからSU(3)fへ ー</vt:lpstr>
      <vt:lpstr>ハドロン間力 ー斥力芯の起源ー</vt:lpstr>
      <vt:lpstr>ハドロン間力　ー実験ー</vt:lpstr>
      <vt:lpstr>高密度核物質 ー中性子星とストレンジネスー</vt:lpstr>
      <vt:lpstr>ハイペロン（ストレンジネス）は現れる。 その詳細は？</vt:lpstr>
      <vt:lpstr>多体系効果1 ー Mixingと３体力ー</vt:lpstr>
      <vt:lpstr>多体系効果2 －媒質中でのハドロンの性質ー</vt:lpstr>
      <vt:lpstr>媒質中でのハドロンの性質 ー L spin-flip B(M1)の測定ー</vt:lpstr>
      <vt:lpstr>多体系効果3 ーストレンジネス追加による変化ー</vt:lpstr>
      <vt:lpstr>多体系効果3 ーストレンジネス追加による変化ー</vt:lpstr>
      <vt:lpstr>バリオン間の弱い相互作用</vt:lpstr>
      <vt:lpstr>弱い相互作用</vt:lpstr>
      <vt:lpstr>将来必要な施設 ー ビームライン@J-PARC ー</vt:lpstr>
      <vt:lpstr>将来必要な施設 ー検出器ー</vt:lpstr>
      <vt:lpstr>他に</vt:lpstr>
      <vt:lpstr>報告書</vt:lpstr>
      <vt:lpstr>J-PARC建設費</vt:lpstr>
      <vt:lpstr>J-PARC運転経費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「日本の核物理の将来」 ハイパー核・ストレンジネスWG 中間報告</dc:title>
  <dc:creator>takahashi</dc:creator>
  <cp:lastModifiedBy>takahashi</cp:lastModifiedBy>
  <cp:revision>105</cp:revision>
  <dcterms:created xsi:type="dcterms:W3CDTF">2011-07-11T02:02:54Z</dcterms:created>
  <dcterms:modified xsi:type="dcterms:W3CDTF">2011-07-31T23:57:58Z</dcterms:modified>
</cp:coreProperties>
</file>