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74" r:id="rId14"/>
    <p:sldId id="271" r:id="rId15"/>
    <p:sldId id="272" r:id="rId16"/>
    <p:sldId id="277" r:id="rId17"/>
    <p:sldId id="278" r:id="rId18"/>
    <p:sldId id="275" r:id="rId19"/>
    <p:sldId id="269" r:id="rId20"/>
    <p:sldId id="276" r:id="rId21"/>
    <p:sldId id="273" r:id="rId22"/>
    <p:sldId id="279"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48F01B8-467C-1402-5118-666ABD7F5542}" v="685" dt="2024-09-09T02:43:25.538"/>
    <p1510:client id="{44C3A550-4882-F7F7-A5A8-507C3506D9D8}" v="210" dt="2024-09-08T01:12:01.531"/>
    <p1510:client id="{B5065458-EDC7-4909-FCC6-9D4D83F995E3}" v="297" dt="2024-09-09T13:30:18.135"/>
    <p1510:client id="{D1DEEE70-F65B-6012-4185-7EFC6F43CC31}" v="2197" dt="2024-09-09T14:10:30.756"/>
    <p1510:client id="{E3EFAD99-589B-912E-D1DB-CC5B65288077}" v="279" dt="2024-09-07T20:01:52.536"/>
    <p1510:client id="{FFDBCF5B-8D61-2B87-E98F-62566F0C5491}" v="59" dt="2024-09-09T14:14:09.27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9/9/2024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9/9/2024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9/9/2024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9/9/2024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9/9/2024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9/9/2024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9/9/2024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9/9/2024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9/9/2024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9/9/2024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9/9/2024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9/9/2024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Sept. 9th ZDC Resolution Study</a:t>
            </a:r>
          </a:p>
        </p:txBody>
      </p:sp>
      <p:sp>
        <p:nvSpPr>
          <p:cNvPr id="3" name="Subtitle 2"/>
          <p:cNvSpPr>
            <a:spLocks noGrp="1"/>
          </p:cNvSpPr>
          <p:nvPr>
            <p:ph type="subTitle" idx="1"/>
          </p:nvPr>
        </p:nvSpPr>
        <p:spPr/>
        <p:txBody>
          <a:bodyPr vert="horz" lIns="91440" tIns="45720" rIns="91440" bIns="45720" rtlCol="0" anchor="t">
            <a:normAutofit/>
          </a:bodyPr>
          <a:lstStyle/>
          <a:p>
            <a:r>
              <a:rPr lang="en-US"/>
              <a:t>Alessio I. and Gursimran K.</a:t>
            </a:r>
          </a:p>
        </p:txBody>
      </p:sp>
      <p:pic>
        <p:nvPicPr>
          <p:cNvPr id="4" name="Picture 3" descr="A blue and white logo&#10;&#10;Description automatically generated">
            <a:extLst>
              <a:ext uri="{FF2B5EF4-FFF2-40B4-BE49-F238E27FC236}">
                <a16:creationId xmlns:a16="http://schemas.microsoft.com/office/drawing/2014/main" id="{9FFCB785-7983-6FA9-2F47-434059A957B7}"/>
              </a:ext>
            </a:extLst>
          </p:cNvPr>
          <p:cNvPicPr>
            <a:picLocks noChangeAspect="1"/>
          </p:cNvPicPr>
          <p:nvPr/>
        </p:nvPicPr>
        <p:blipFill>
          <a:blip r:embed="rId2"/>
          <a:stretch>
            <a:fillRect/>
          </a:stretch>
        </p:blipFill>
        <p:spPr>
          <a:xfrm>
            <a:off x="162605" y="6222093"/>
            <a:ext cx="1362075" cy="419100"/>
          </a:xfrm>
          <a:prstGeom prst="rect">
            <a:avLst/>
          </a:prstGeom>
        </p:spPr>
      </p:pic>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07EB2-9042-8CE8-7E72-CD3CE7048668}"/>
              </a:ext>
            </a:extLst>
          </p:cNvPr>
          <p:cNvSpPr>
            <a:spLocks noGrp="1"/>
          </p:cNvSpPr>
          <p:nvPr>
            <p:ph type="title"/>
          </p:nvPr>
        </p:nvSpPr>
        <p:spPr/>
        <p:txBody>
          <a:bodyPr/>
          <a:lstStyle/>
          <a:p>
            <a:r>
              <a:rPr lang="en-US"/>
              <a:t>Slight Overlap</a:t>
            </a:r>
          </a:p>
        </p:txBody>
      </p:sp>
      <p:sp>
        <p:nvSpPr>
          <p:cNvPr id="3" name="Content Placeholder 2">
            <a:extLst>
              <a:ext uri="{FF2B5EF4-FFF2-40B4-BE49-F238E27FC236}">
                <a16:creationId xmlns:a16="http://schemas.microsoft.com/office/drawing/2014/main" id="{6700380E-8607-3E7B-074D-7F8F0B8747F0}"/>
              </a:ext>
            </a:extLst>
          </p:cNvPr>
          <p:cNvSpPr>
            <a:spLocks noGrp="1"/>
          </p:cNvSpPr>
          <p:nvPr>
            <p:ph idx="1"/>
          </p:nvPr>
        </p:nvSpPr>
        <p:spPr>
          <a:xfrm>
            <a:off x="838200" y="1825625"/>
            <a:ext cx="3449782" cy="4351338"/>
          </a:xfrm>
        </p:spPr>
        <p:txBody>
          <a:bodyPr vert="horz" lIns="91440" tIns="45720" rIns="91440" bIns="45720" rtlCol="0" anchor="t">
            <a:normAutofit/>
          </a:bodyPr>
          <a:lstStyle/>
          <a:p>
            <a:r>
              <a:rPr lang="en-US"/>
              <a:t>The noise between the neutron and the photon stumps algorithms</a:t>
            </a:r>
          </a:p>
          <a:p>
            <a:r>
              <a:rPr lang="en-US"/>
              <a:t>The only current way to solve it is to make a box around the photon center and only add lower energy hits</a:t>
            </a:r>
          </a:p>
        </p:txBody>
      </p:sp>
      <p:pic>
        <p:nvPicPr>
          <p:cNvPr id="4" name="Picture 3" descr="A graph of energy cut&#10;&#10;Description automatically generated">
            <a:extLst>
              <a:ext uri="{FF2B5EF4-FFF2-40B4-BE49-F238E27FC236}">
                <a16:creationId xmlns:a16="http://schemas.microsoft.com/office/drawing/2014/main" id="{73A5C738-8C03-67FC-C54B-539E092DACDD}"/>
              </a:ext>
            </a:extLst>
          </p:cNvPr>
          <p:cNvPicPr>
            <a:picLocks noChangeAspect="1"/>
          </p:cNvPicPr>
          <p:nvPr/>
        </p:nvPicPr>
        <p:blipFill>
          <a:blip r:embed="rId2"/>
          <a:stretch>
            <a:fillRect/>
          </a:stretch>
        </p:blipFill>
        <p:spPr>
          <a:xfrm>
            <a:off x="4872649" y="890649"/>
            <a:ext cx="6761404" cy="5729845"/>
          </a:xfrm>
          <a:prstGeom prst="rect">
            <a:avLst/>
          </a:prstGeom>
        </p:spPr>
      </p:pic>
      <p:pic>
        <p:nvPicPr>
          <p:cNvPr id="6" name="Picture 5" descr="A blue and white logo&#10;&#10;Description automatically generated">
            <a:extLst>
              <a:ext uri="{FF2B5EF4-FFF2-40B4-BE49-F238E27FC236}">
                <a16:creationId xmlns:a16="http://schemas.microsoft.com/office/drawing/2014/main" id="{4BEDE075-8388-84E4-3D42-B67127141AA2}"/>
              </a:ext>
            </a:extLst>
          </p:cNvPr>
          <p:cNvPicPr>
            <a:picLocks noChangeAspect="1"/>
          </p:cNvPicPr>
          <p:nvPr/>
        </p:nvPicPr>
        <p:blipFill>
          <a:blip r:embed="rId3"/>
          <a:stretch>
            <a:fillRect/>
          </a:stretch>
        </p:blipFill>
        <p:spPr>
          <a:xfrm>
            <a:off x="162605" y="6222093"/>
            <a:ext cx="1362075" cy="419100"/>
          </a:xfrm>
          <a:prstGeom prst="rect">
            <a:avLst/>
          </a:prstGeom>
        </p:spPr>
      </p:pic>
    </p:spTree>
    <p:extLst>
      <p:ext uri="{BB962C8B-B14F-4D97-AF65-F5344CB8AC3E}">
        <p14:creationId xmlns:p14="http://schemas.microsoft.com/office/powerpoint/2010/main" val="18994671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EC3D3-B24C-AF53-8416-34FA4043E2F4}"/>
              </a:ext>
            </a:extLst>
          </p:cNvPr>
          <p:cNvSpPr>
            <a:spLocks noGrp="1"/>
          </p:cNvSpPr>
          <p:nvPr>
            <p:ph type="title"/>
          </p:nvPr>
        </p:nvSpPr>
        <p:spPr/>
        <p:txBody>
          <a:bodyPr/>
          <a:lstStyle/>
          <a:p>
            <a:r>
              <a:rPr lang="en-US"/>
              <a:t>Slight Overlap clustering</a:t>
            </a:r>
          </a:p>
        </p:txBody>
      </p:sp>
      <p:sp>
        <p:nvSpPr>
          <p:cNvPr id="3" name="Content Placeholder 2">
            <a:extLst>
              <a:ext uri="{FF2B5EF4-FFF2-40B4-BE49-F238E27FC236}">
                <a16:creationId xmlns:a16="http://schemas.microsoft.com/office/drawing/2014/main" id="{DDEAAAC1-E000-E5B8-37D9-2DA305C6B284}"/>
              </a:ext>
            </a:extLst>
          </p:cNvPr>
          <p:cNvSpPr>
            <a:spLocks noGrp="1"/>
          </p:cNvSpPr>
          <p:nvPr>
            <p:ph idx="1"/>
          </p:nvPr>
        </p:nvSpPr>
        <p:spPr>
          <a:xfrm>
            <a:off x="838200" y="1716768"/>
            <a:ext cx="4138386" cy="4351338"/>
          </a:xfrm>
        </p:spPr>
        <p:txBody>
          <a:bodyPr vert="horz" lIns="91440" tIns="45720" rIns="91440" bIns="45720" rtlCol="0" anchor="t">
            <a:normAutofit fontScale="92500" lnSpcReduction="10000"/>
          </a:bodyPr>
          <a:lstStyle/>
          <a:p>
            <a:r>
              <a:rPr lang="en-US"/>
              <a:t>Low tech clustering is done by taking the peak and making a cylinder around it</a:t>
            </a:r>
          </a:p>
          <a:p>
            <a:r>
              <a:rPr lang="en-US"/>
              <a:t>Only add hits with similar or lower energy than the core point</a:t>
            </a:r>
          </a:p>
          <a:p>
            <a:r>
              <a:rPr lang="en-US"/>
              <a:t>The algorithm cannot distinguish neutron shower from photon shower so it needs to be restrictive</a:t>
            </a:r>
          </a:p>
        </p:txBody>
      </p:sp>
      <p:pic>
        <p:nvPicPr>
          <p:cNvPr id="5" name="Picture 4">
            <a:extLst>
              <a:ext uri="{FF2B5EF4-FFF2-40B4-BE49-F238E27FC236}">
                <a16:creationId xmlns:a16="http://schemas.microsoft.com/office/drawing/2014/main" id="{0070E9AC-D530-65C6-951A-409F49ABA40C}"/>
              </a:ext>
            </a:extLst>
          </p:cNvPr>
          <p:cNvPicPr>
            <a:picLocks noChangeAspect="1"/>
          </p:cNvPicPr>
          <p:nvPr/>
        </p:nvPicPr>
        <p:blipFill>
          <a:blip r:embed="rId2"/>
          <a:stretch>
            <a:fillRect/>
          </a:stretch>
        </p:blipFill>
        <p:spPr>
          <a:xfrm>
            <a:off x="6266760" y="1415142"/>
            <a:ext cx="4928980" cy="5170715"/>
          </a:xfrm>
          <a:prstGeom prst="rect">
            <a:avLst/>
          </a:prstGeom>
        </p:spPr>
      </p:pic>
      <p:pic>
        <p:nvPicPr>
          <p:cNvPr id="7" name="Picture 6" descr="A blue and white logo&#10;&#10;Description automatically generated">
            <a:extLst>
              <a:ext uri="{FF2B5EF4-FFF2-40B4-BE49-F238E27FC236}">
                <a16:creationId xmlns:a16="http://schemas.microsoft.com/office/drawing/2014/main" id="{81CD347F-52E2-34F2-7332-526AFB6ACEC2}"/>
              </a:ext>
            </a:extLst>
          </p:cNvPr>
          <p:cNvPicPr>
            <a:picLocks noChangeAspect="1"/>
          </p:cNvPicPr>
          <p:nvPr/>
        </p:nvPicPr>
        <p:blipFill>
          <a:blip r:embed="rId3"/>
          <a:stretch>
            <a:fillRect/>
          </a:stretch>
        </p:blipFill>
        <p:spPr>
          <a:xfrm>
            <a:off x="162605" y="6222093"/>
            <a:ext cx="1362075" cy="419100"/>
          </a:xfrm>
          <a:prstGeom prst="rect">
            <a:avLst/>
          </a:prstGeom>
        </p:spPr>
      </p:pic>
    </p:spTree>
    <p:extLst>
      <p:ext uri="{BB962C8B-B14F-4D97-AF65-F5344CB8AC3E}">
        <p14:creationId xmlns:p14="http://schemas.microsoft.com/office/powerpoint/2010/main" val="24843354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EC3D3-B24C-AF53-8416-34FA4043E2F4}"/>
              </a:ext>
            </a:extLst>
          </p:cNvPr>
          <p:cNvSpPr>
            <a:spLocks noGrp="1"/>
          </p:cNvSpPr>
          <p:nvPr>
            <p:ph type="title"/>
          </p:nvPr>
        </p:nvSpPr>
        <p:spPr/>
        <p:txBody>
          <a:bodyPr/>
          <a:lstStyle/>
          <a:p>
            <a:r>
              <a:rPr lang="en-US"/>
              <a:t>Pi0 Vertex Reconstruction: Overview</a:t>
            </a:r>
          </a:p>
        </p:txBody>
      </p:sp>
      <p:sp>
        <p:nvSpPr>
          <p:cNvPr id="3" name="Content Placeholder 2">
            <a:extLst>
              <a:ext uri="{FF2B5EF4-FFF2-40B4-BE49-F238E27FC236}">
                <a16:creationId xmlns:a16="http://schemas.microsoft.com/office/drawing/2014/main" id="{DDEAAAC1-E000-E5B8-37D9-2DA305C6B284}"/>
              </a:ext>
            </a:extLst>
          </p:cNvPr>
          <p:cNvSpPr>
            <a:spLocks noGrp="1"/>
          </p:cNvSpPr>
          <p:nvPr>
            <p:ph idx="1"/>
          </p:nvPr>
        </p:nvSpPr>
        <p:spPr>
          <a:xfrm>
            <a:off x="838200" y="1704173"/>
            <a:ext cx="10511476" cy="4363933"/>
          </a:xfrm>
        </p:spPr>
        <p:txBody>
          <a:bodyPr vert="horz" lIns="91440" tIns="45720" rIns="91440" bIns="45720" rtlCol="0" anchor="t">
            <a:normAutofit/>
          </a:bodyPr>
          <a:lstStyle/>
          <a:p>
            <a:pPr marL="0" indent="0">
              <a:buNone/>
            </a:pPr>
            <a:r>
              <a:rPr lang="en-US"/>
              <a:t>Overview: </a:t>
            </a:r>
          </a:p>
          <a:p>
            <a:pPr lvl="1"/>
            <a:r>
              <a:rPr lang="en-US"/>
              <a:t>Use average hit position weighted by energy in the ECal and </a:t>
            </a:r>
            <a:r>
              <a:rPr lang="en-US" err="1"/>
              <a:t>HCal</a:t>
            </a:r>
            <a:r>
              <a:rPr lang="en-US"/>
              <a:t> to define position vectors for the photons using two points</a:t>
            </a:r>
          </a:p>
          <a:p>
            <a:pPr lvl="1"/>
            <a:r>
              <a:rPr lang="en-US"/>
              <a:t>Goal is to find the intersection point of both photon position vectors to determine the decay vertex of the pi0 </a:t>
            </a:r>
          </a:p>
          <a:p>
            <a:pPr lvl="1"/>
            <a:r>
              <a:rPr lang="en-US"/>
              <a:t>Have been able to reconstruct the position vectors and determine the vertex of the pi0 though it is not currently a good estimate of actual pi0 vertex </a:t>
            </a:r>
          </a:p>
          <a:p>
            <a:pPr lvl="1"/>
            <a:r>
              <a:rPr lang="en-US"/>
              <a:t>Still working modifying the error estimation so that it accounts for energy as well as standard deviation</a:t>
            </a:r>
          </a:p>
          <a:p>
            <a:pPr marL="0" indent="0">
              <a:buNone/>
            </a:pPr>
            <a:endParaRPr lang="en-US"/>
          </a:p>
        </p:txBody>
      </p:sp>
      <p:pic>
        <p:nvPicPr>
          <p:cNvPr id="7" name="Picture 6" descr="A blue and white logo&#10;&#10;Description automatically generated">
            <a:extLst>
              <a:ext uri="{FF2B5EF4-FFF2-40B4-BE49-F238E27FC236}">
                <a16:creationId xmlns:a16="http://schemas.microsoft.com/office/drawing/2014/main" id="{81CD347F-52E2-34F2-7332-526AFB6ACEC2}"/>
              </a:ext>
            </a:extLst>
          </p:cNvPr>
          <p:cNvPicPr>
            <a:picLocks noChangeAspect="1"/>
          </p:cNvPicPr>
          <p:nvPr/>
        </p:nvPicPr>
        <p:blipFill>
          <a:blip r:embed="rId2"/>
          <a:stretch>
            <a:fillRect/>
          </a:stretch>
        </p:blipFill>
        <p:spPr>
          <a:xfrm>
            <a:off x="162605" y="6222093"/>
            <a:ext cx="1362075" cy="419100"/>
          </a:xfrm>
          <a:prstGeom prst="rect">
            <a:avLst/>
          </a:prstGeom>
        </p:spPr>
      </p:pic>
    </p:spTree>
    <p:extLst>
      <p:ext uri="{BB962C8B-B14F-4D97-AF65-F5344CB8AC3E}">
        <p14:creationId xmlns:p14="http://schemas.microsoft.com/office/powerpoint/2010/main" val="18795997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EC3D3-B24C-AF53-8416-34FA4043E2F4}"/>
              </a:ext>
            </a:extLst>
          </p:cNvPr>
          <p:cNvSpPr>
            <a:spLocks noGrp="1"/>
          </p:cNvSpPr>
          <p:nvPr>
            <p:ph type="title"/>
          </p:nvPr>
        </p:nvSpPr>
        <p:spPr/>
        <p:txBody>
          <a:bodyPr/>
          <a:lstStyle/>
          <a:p>
            <a:r>
              <a:rPr lang="en-US"/>
              <a:t>Pi0 Vertex Reconstruction: Method</a:t>
            </a:r>
          </a:p>
        </p:txBody>
      </p:sp>
      <p:sp>
        <p:nvSpPr>
          <p:cNvPr id="3" name="Content Placeholder 2">
            <a:extLst>
              <a:ext uri="{FF2B5EF4-FFF2-40B4-BE49-F238E27FC236}">
                <a16:creationId xmlns:a16="http://schemas.microsoft.com/office/drawing/2014/main" id="{DDEAAAC1-E000-E5B8-37D9-2DA305C6B284}"/>
              </a:ext>
            </a:extLst>
          </p:cNvPr>
          <p:cNvSpPr>
            <a:spLocks noGrp="1"/>
          </p:cNvSpPr>
          <p:nvPr>
            <p:ph idx="1"/>
          </p:nvPr>
        </p:nvSpPr>
        <p:spPr>
          <a:xfrm>
            <a:off x="838200" y="1704173"/>
            <a:ext cx="10511476" cy="4363933"/>
          </a:xfrm>
        </p:spPr>
        <p:txBody>
          <a:bodyPr vert="horz" lIns="91440" tIns="45720" rIns="91440" bIns="45720" rtlCol="0" anchor="t">
            <a:normAutofit/>
          </a:bodyPr>
          <a:lstStyle/>
          <a:p>
            <a:pPr marL="457200" indent="-457200"/>
            <a:r>
              <a:rPr lang="en-US"/>
              <a:t>Use average hit position weighted by energy in the ECal and </a:t>
            </a:r>
            <a:r>
              <a:rPr lang="en-US" err="1"/>
              <a:t>HCal</a:t>
            </a:r>
            <a:r>
              <a:rPr lang="en-US"/>
              <a:t> to define position vectors for the photons using two points (1 in ECal and 1 in </a:t>
            </a:r>
            <a:r>
              <a:rPr lang="en-US" err="1"/>
              <a:t>HCal</a:t>
            </a:r>
            <a:r>
              <a:rPr lang="en-US"/>
              <a:t>) </a:t>
            </a:r>
          </a:p>
          <a:p>
            <a:pPr marL="457200" indent="-457200"/>
            <a:r>
              <a:rPr lang="en-US"/>
              <a:t>Determine the points on each vector when the vectors are closest together and use the midpoint of these points as the estimated vertex (The reconstructed vectors are likely skew so will not intersect exactly, this is the closest we can get to finding the pi0 vertex) </a:t>
            </a:r>
          </a:p>
          <a:p>
            <a:pPr marL="0" indent="0">
              <a:buNone/>
            </a:pPr>
            <a:endParaRPr lang="en-US"/>
          </a:p>
          <a:p>
            <a:pPr marL="457200" indent="-457200"/>
            <a:endParaRPr lang="en-US"/>
          </a:p>
          <a:p>
            <a:pPr lvl="1"/>
            <a:endParaRPr lang="en-US"/>
          </a:p>
          <a:p>
            <a:pPr marL="0" indent="0">
              <a:buNone/>
            </a:pPr>
            <a:endParaRPr lang="en-US"/>
          </a:p>
        </p:txBody>
      </p:sp>
      <p:pic>
        <p:nvPicPr>
          <p:cNvPr id="7" name="Picture 6" descr="A blue and white logo&#10;&#10;Description automatically generated">
            <a:extLst>
              <a:ext uri="{FF2B5EF4-FFF2-40B4-BE49-F238E27FC236}">
                <a16:creationId xmlns:a16="http://schemas.microsoft.com/office/drawing/2014/main" id="{81CD347F-52E2-34F2-7332-526AFB6ACEC2}"/>
              </a:ext>
            </a:extLst>
          </p:cNvPr>
          <p:cNvPicPr>
            <a:picLocks noChangeAspect="1"/>
          </p:cNvPicPr>
          <p:nvPr/>
        </p:nvPicPr>
        <p:blipFill>
          <a:blip r:embed="rId2"/>
          <a:stretch>
            <a:fillRect/>
          </a:stretch>
        </p:blipFill>
        <p:spPr>
          <a:xfrm>
            <a:off x="162605" y="6222093"/>
            <a:ext cx="1362075" cy="419100"/>
          </a:xfrm>
          <a:prstGeom prst="rect">
            <a:avLst/>
          </a:prstGeom>
        </p:spPr>
      </p:pic>
    </p:spTree>
    <p:extLst>
      <p:ext uri="{BB962C8B-B14F-4D97-AF65-F5344CB8AC3E}">
        <p14:creationId xmlns:p14="http://schemas.microsoft.com/office/powerpoint/2010/main" val="3277786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EC3D3-B24C-AF53-8416-34FA4043E2F4}"/>
              </a:ext>
            </a:extLst>
          </p:cNvPr>
          <p:cNvSpPr>
            <a:spLocks noGrp="1"/>
          </p:cNvSpPr>
          <p:nvPr>
            <p:ph type="title"/>
          </p:nvPr>
        </p:nvSpPr>
        <p:spPr/>
        <p:txBody>
          <a:bodyPr/>
          <a:lstStyle/>
          <a:p>
            <a:r>
              <a:rPr lang="en-US"/>
              <a:t>Pi0 Vertex Reconstruction</a:t>
            </a:r>
          </a:p>
        </p:txBody>
      </p:sp>
      <p:pic>
        <p:nvPicPr>
          <p:cNvPr id="7" name="Picture 6" descr="A blue and white logo&#10;&#10;Description automatically generated">
            <a:extLst>
              <a:ext uri="{FF2B5EF4-FFF2-40B4-BE49-F238E27FC236}">
                <a16:creationId xmlns:a16="http://schemas.microsoft.com/office/drawing/2014/main" id="{81CD347F-52E2-34F2-7332-526AFB6ACEC2}"/>
              </a:ext>
            </a:extLst>
          </p:cNvPr>
          <p:cNvPicPr>
            <a:picLocks noChangeAspect="1"/>
          </p:cNvPicPr>
          <p:nvPr/>
        </p:nvPicPr>
        <p:blipFill>
          <a:blip r:embed="rId2"/>
          <a:stretch>
            <a:fillRect/>
          </a:stretch>
        </p:blipFill>
        <p:spPr>
          <a:xfrm>
            <a:off x="162605" y="6222093"/>
            <a:ext cx="1362075" cy="419100"/>
          </a:xfrm>
          <a:prstGeom prst="rect">
            <a:avLst/>
          </a:prstGeom>
        </p:spPr>
      </p:pic>
      <p:pic>
        <p:nvPicPr>
          <p:cNvPr id="10" name="Picture 9" descr="A graph of a graph of a graph of a graph of a graph of a graph of a graph of a graph of a graph of a graph of a graph of a graph of a graph of&#10;&#10;Description automatically generated">
            <a:extLst>
              <a:ext uri="{FF2B5EF4-FFF2-40B4-BE49-F238E27FC236}">
                <a16:creationId xmlns:a16="http://schemas.microsoft.com/office/drawing/2014/main" id="{931A364C-A952-D4B0-E438-F4B2AF446F01}"/>
              </a:ext>
            </a:extLst>
          </p:cNvPr>
          <p:cNvPicPr>
            <a:picLocks noChangeAspect="1"/>
          </p:cNvPicPr>
          <p:nvPr/>
        </p:nvPicPr>
        <p:blipFill>
          <a:blip r:embed="rId3"/>
          <a:srcRect l="176" r="176" b="2164"/>
          <a:stretch/>
        </p:blipFill>
        <p:spPr>
          <a:xfrm>
            <a:off x="1731818" y="1435721"/>
            <a:ext cx="8218797" cy="4593641"/>
          </a:xfrm>
          <a:prstGeom prst="rect">
            <a:avLst/>
          </a:prstGeom>
          <a:ln>
            <a:noFill/>
          </a:ln>
        </p:spPr>
      </p:pic>
      <p:sp>
        <p:nvSpPr>
          <p:cNvPr id="12" name="Rectangle 11">
            <a:extLst>
              <a:ext uri="{FF2B5EF4-FFF2-40B4-BE49-F238E27FC236}">
                <a16:creationId xmlns:a16="http://schemas.microsoft.com/office/drawing/2014/main" id="{D006CD9A-5A4B-CFBD-FD09-1F345A1D981F}"/>
              </a:ext>
            </a:extLst>
          </p:cNvPr>
          <p:cNvSpPr/>
          <p:nvPr/>
        </p:nvSpPr>
        <p:spPr>
          <a:xfrm>
            <a:off x="2552246" y="2072368"/>
            <a:ext cx="1915885" cy="4354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 name="Rectangle 13">
            <a:extLst>
              <a:ext uri="{FF2B5EF4-FFF2-40B4-BE49-F238E27FC236}">
                <a16:creationId xmlns:a16="http://schemas.microsoft.com/office/drawing/2014/main" id="{D2FA1B33-7BB9-8FDE-9D2E-43A373D92BA7}"/>
              </a:ext>
            </a:extLst>
          </p:cNvPr>
          <p:cNvSpPr/>
          <p:nvPr/>
        </p:nvSpPr>
        <p:spPr>
          <a:xfrm>
            <a:off x="6868432" y="1680482"/>
            <a:ext cx="2847974" cy="39460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 name="TextBox 9">
            <a:extLst>
              <a:ext uri="{FF2B5EF4-FFF2-40B4-BE49-F238E27FC236}">
                <a16:creationId xmlns:a16="http://schemas.microsoft.com/office/drawing/2014/main" id="{201D12E2-2E4D-605F-DEA0-6A3738369FED}"/>
              </a:ext>
            </a:extLst>
          </p:cNvPr>
          <p:cNvSpPr txBox="1"/>
          <p:nvPr/>
        </p:nvSpPr>
        <p:spPr>
          <a:xfrm>
            <a:off x="1551214" y="1572532"/>
            <a:ext cx="2685142"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t>ZDC 3D </a:t>
            </a:r>
            <a:r>
              <a:rPr lang="en-US" err="1"/>
              <a:t>Hitmap</a:t>
            </a:r>
          </a:p>
        </p:txBody>
      </p:sp>
      <p:sp>
        <p:nvSpPr>
          <p:cNvPr id="18" name="TextBox 11">
            <a:extLst>
              <a:ext uri="{FF2B5EF4-FFF2-40B4-BE49-F238E27FC236}">
                <a16:creationId xmlns:a16="http://schemas.microsoft.com/office/drawing/2014/main" id="{97F60722-01E2-3253-918F-CC8F4EE87BD3}"/>
              </a:ext>
            </a:extLst>
          </p:cNvPr>
          <p:cNvSpPr txBox="1"/>
          <p:nvPr/>
        </p:nvSpPr>
        <p:spPr>
          <a:xfrm>
            <a:off x="6476999" y="1572532"/>
            <a:ext cx="2685142"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t>ZDC 3D </a:t>
            </a:r>
            <a:r>
              <a:rPr lang="en-US" err="1"/>
              <a:t>Hitmap</a:t>
            </a:r>
            <a:r>
              <a:rPr lang="en-US"/>
              <a:t> Clusters</a:t>
            </a:r>
          </a:p>
        </p:txBody>
      </p:sp>
    </p:spTree>
    <p:extLst>
      <p:ext uri="{BB962C8B-B14F-4D97-AF65-F5344CB8AC3E}">
        <p14:creationId xmlns:p14="http://schemas.microsoft.com/office/powerpoint/2010/main" val="12428651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EC3D3-B24C-AF53-8416-34FA4043E2F4}"/>
              </a:ext>
            </a:extLst>
          </p:cNvPr>
          <p:cNvSpPr>
            <a:spLocks noGrp="1"/>
          </p:cNvSpPr>
          <p:nvPr>
            <p:ph type="title"/>
          </p:nvPr>
        </p:nvSpPr>
        <p:spPr/>
        <p:txBody>
          <a:bodyPr/>
          <a:lstStyle/>
          <a:p>
            <a:r>
              <a:rPr lang="en-US"/>
              <a:t>Pi0 Reconstruction</a:t>
            </a:r>
          </a:p>
        </p:txBody>
      </p:sp>
      <p:sp>
        <p:nvSpPr>
          <p:cNvPr id="3" name="Content Placeholder 2">
            <a:extLst>
              <a:ext uri="{FF2B5EF4-FFF2-40B4-BE49-F238E27FC236}">
                <a16:creationId xmlns:a16="http://schemas.microsoft.com/office/drawing/2014/main" id="{DDEAAAC1-E000-E5B8-37D9-2DA305C6B284}"/>
              </a:ext>
            </a:extLst>
          </p:cNvPr>
          <p:cNvSpPr>
            <a:spLocks noGrp="1"/>
          </p:cNvSpPr>
          <p:nvPr>
            <p:ph idx="1"/>
          </p:nvPr>
        </p:nvSpPr>
        <p:spPr>
          <a:xfrm>
            <a:off x="838200" y="1704173"/>
            <a:ext cx="5120799" cy="4363933"/>
          </a:xfrm>
        </p:spPr>
        <p:txBody>
          <a:bodyPr vert="horz" lIns="91440" tIns="45720" rIns="91440" bIns="45720" rtlCol="0" anchor="t">
            <a:normAutofit/>
          </a:bodyPr>
          <a:lstStyle/>
          <a:p>
            <a:r>
              <a:rPr lang="en-US" sz="2000">
                <a:latin typeface="Aptos"/>
              </a:rPr>
              <a:t>Estimated Pi0 vertex: </a:t>
            </a:r>
            <a:br>
              <a:rPr lang="en-US" sz="2000">
                <a:latin typeface="Aptos"/>
              </a:rPr>
            </a:br>
            <a:r>
              <a:rPr lang="en-US" sz="2000">
                <a:latin typeface="Aptos"/>
              </a:rPr>
              <a:t>[  120.97403711 , -143.53297353,</a:t>
            </a:r>
            <a:br>
              <a:rPr lang="en-US" sz="2000">
                <a:latin typeface="Aptos"/>
              </a:rPr>
            </a:br>
            <a:r>
              <a:rPr lang="en-US" sz="2000">
                <a:highlight>
                  <a:srgbClr val="FFFF00"/>
                </a:highlight>
                <a:latin typeface="Aptos"/>
              </a:rPr>
              <a:t>36478</a:t>
            </a:r>
            <a:r>
              <a:rPr lang="en-US" sz="2000">
                <a:latin typeface="Aptos"/>
              </a:rPr>
              <a:t>.81265729]</a:t>
            </a:r>
          </a:p>
          <a:p>
            <a:r>
              <a:rPr lang="en-US" sz="2000">
                <a:latin typeface="Aptos"/>
              </a:rPr>
              <a:t>True Pi0 vertex: </a:t>
            </a:r>
            <a:r>
              <a:rPr lang="en-US" sz="2000">
                <a:solidFill>
                  <a:srgbClr val="000000"/>
                </a:solidFill>
                <a:latin typeface="Aptos"/>
              </a:rPr>
              <a:t>[-98.68033482131233, -2.3103131354947007e-06, </a:t>
            </a:r>
            <a:r>
              <a:rPr lang="en-US" sz="2000">
                <a:solidFill>
                  <a:srgbClr val="000000"/>
                </a:solidFill>
                <a:highlight>
                  <a:srgbClr val="FFFF00"/>
                </a:highlight>
                <a:latin typeface="Aptos"/>
              </a:rPr>
              <a:t>3946</a:t>
            </a:r>
            <a:r>
              <a:rPr lang="en-US" sz="2000">
                <a:solidFill>
                  <a:srgbClr val="000000"/>
                </a:solidFill>
                <a:latin typeface="Aptos"/>
              </a:rPr>
              <a:t>.391048331116]</a:t>
            </a:r>
          </a:p>
          <a:p>
            <a:r>
              <a:rPr lang="en-US" sz="2000">
                <a:latin typeface="Aptos"/>
              </a:rPr>
              <a:t>Current </a:t>
            </a:r>
            <a:r>
              <a:rPr lang="en-US" sz="2000" err="1">
                <a:latin typeface="Aptos"/>
              </a:rPr>
              <a:t>HCal</a:t>
            </a:r>
            <a:r>
              <a:rPr lang="en-US" sz="2000">
                <a:latin typeface="Aptos"/>
              </a:rPr>
              <a:t> hit estimate is not good. It should extend the position vector outwards but is doing the opposite making the estimated vertex beyond the ZDC when it should be in front of it </a:t>
            </a:r>
          </a:p>
          <a:p>
            <a:r>
              <a:rPr lang="en-US" sz="2000">
                <a:latin typeface="Aptos"/>
              </a:rPr>
              <a:t>The </a:t>
            </a:r>
            <a:r>
              <a:rPr lang="en-US" sz="2000" err="1">
                <a:latin typeface="Aptos"/>
              </a:rPr>
              <a:t>HCal</a:t>
            </a:r>
            <a:r>
              <a:rPr lang="en-US" sz="2000">
                <a:latin typeface="Aptos"/>
              </a:rPr>
              <a:t> and ECal hit estimates are also too deep in the ZDC</a:t>
            </a:r>
          </a:p>
          <a:p>
            <a:endParaRPr lang="en-US" sz="2000">
              <a:latin typeface="Aptos"/>
            </a:endParaRPr>
          </a:p>
          <a:p>
            <a:endParaRPr lang="en-US" sz="2000">
              <a:latin typeface="Aptos"/>
            </a:endParaRPr>
          </a:p>
          <a:p>
            <a:endParaRPr lang="en-US" sz="2000">
              <a:latin typeface="Aptos"/>
            </a:endParaRPr>
          </a:p>
        </p:txBody>
      </p:sp>
      <p:pic>
        <p:nvPicPr>
          <p:cNvPr id="7" name="Picture 6" descr="A blue and white logo&#10;&#10;Description automatically generated">
            <a:extLst>
              <a:ext uri="{FF2B5EF4-FFF2-40B4-BE49-F238E27FC236}">
                <a16:creationId xmlns:a16="http://schemas.microsoft.com/office/drawing/2014/main" id="{81CD347F-52E2-34F2-7332-526AFB6ACEC2}"/>
              </a:ext>
            </a:extLst>
          </p:cNvPr>
          <p:cNvPicPr>
            <a:picLocks noChangeAspect="1"/>
          </p:cNvPicPr>
          <p:nvPr/>
        </p:nvPicPr>
        <p:blipFill>
          <a:blip r:embed="rId2"/>
          <a:stretch>
            <a:fillRect/>
          </a:stretch>
        </p:blipFill>
        <p:spPr>
          <a:xfrm>
            <a:off x="162605" y="6222093"/>
            <a:ext cx="1362075" cy="419100"/>
          </a:xfrm>
          <a:prstGeom prst="rect">
            <a:avLst/>
          </a:prstGeom>
        </p:spPr>
      </p:pic>
      <p:pic>
        <p:nvPicPr>
          <p:cNvPr id="4" name="Picture 3" descr="A graph of a graph with numbers and lines&#10;&#10;Description automatically generated">
            <a:extLst>
              <a:ext uri="{FF2B5EF4-FFF2-40B4-BE49-F238E27FC236}">
                <a16:creationId xmlns:a16="http://schemas.microsoft.com/office/drawing/2014/main" id="{C6C75585-1433-0DA1-DACF-708468833EF0}"/>
              </a:ext>
            </a:extLst>
          </p:cNvPr>
          <p:cNvPicPr>
            <a:picLocks noChangeAspect="1"/>
          </p:cNvPicPr>
          <p:nvPr/>
        </p:nvPicPr>
        <p:blipFill>
          <a:blip r:embed="rId3"/>
          <a:stretch>
            <a:fillRect/>
          </a:stretch>
        </p:blipFill>
        <p:spPr>
          <a:xfrm>
            <a:off x="6094387" y="2234361"/>
            <a:ext cx="5343525" cy="4114800"/>
          </a:xfrm>
          <a:prstGeom prst="rect">
            <a:avLst/>
          </a:prstGeom>
          <a:ln>
            <a:noFill/>
          </a:ln>
        </p:spPr>
      </p:pic>
      <p:sp>
        <p:nvSpPr>
          <p:cNvPr id="8" name="TextBox 11">
            <a:extLst>
              <a:ext uri="{FF2B5EF4-FFF2-40B4-BE49-F238E27FC236}">
                <a16:creationId xmlns:a16="http://schemas.microsoft.com/office/drawing/2014/main" id="{88456672-33B0-1D27-501D-C77E57E97D90}"/>
              </a:ext>
            </a:extLst>
          </p:cNvPr>
          <p:cNvSpPr txBox="1"/>
          <p:nvPr/>
        </p:nvSpPr>
        <p:spPr>
          <a:xfrm>
            <a:off x="7081561" y="1446582"/>
            <a:ext cx="3025208" cy="67152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t>Reconstructed Photon Position Vectors</a:t>
            </a:r>
          </a:p>
        </p:txBody>
      </p:sp>
    </p:spTree>
    <p:extLst>
      <p:ext uri="{BB962C8B-B14F-4D97-AF65-F5344CB8AC3E}">
        <p14:creationId xmlns:p14="http://schemas.microsoft.com/office/powerpoint/2010/main" val="5863264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EC3D3-B24C-AF53-8416-34FA4043E2F4}"/>
              </a:ext>
            </a:extLst>
          </p:cNvPr>
          <p:cNvSpPr>
            <a:spLocks noGrp="1"/>
          </p:cNvSpPr>
          <p:nvPr>
            <p:ph type="title"/>
          </p:nvPr>
        </p:nvSpPr>
        <p:spPr/>
        <p:txBody>
          <a:bodyPr/>
          <a:lstStyle/>
          <a:p>
            <a:r>
              <a:rPr lang="en-US"/>
              <a:t>Pi0 Reconstruction</a:t>
            </a:r>
          </a:p>
        </p:txBody>
      </p:sp>
      <p:pic>
        <p:nvPicPr>
          <p:cNvPr id="7" name="Picture 6" descr="A blue and white logo&#10;&#10;Description automatically generated">
            <a:extLst>
              <a:ext uri="{FF2B5EF4-FFF2-40B4-BE49-F238E27FC236}">
                <a16:creationId xmlns:a16="http://schemas.microsoft.com/office/drawing/2014/main" id="{81CD347F-52E2-34F2-7332-526AFB6ACEC2}"/>
              </a:ext>
            </a:extLst>
          </p:cNvPr>
          <p:cNvPicPr>
            <a:picLocks noChangeAspect="1"/>
          </p:cNvPicPr>
          <p:nvPr/>
        </p:nvPicPr>
        <p:blipFill>
          <a:blip r:embed="rId2"/>
          <a:stretch>
            <a:fillRect/>
          </a:stretch>
        </p:blipFill>
        <p:spPr>
          <a:xfrm>
            <a:off x="162605" y="6222093"/>
            <a:ext cx="1362075" cy="419100"/>
          </a:xfrm>
          <a:prstGeom prst="rect">
            <a:avLst/>
          </a:prstGeom>
        </p:spPr>
      </p:pic>
      <p:pic>
        <p:nvPicPr>
          <p:cNvPr id="9" name="Picture 8" descr="A graph of a graph with numbers and lines&#10;&#10;Description automatically generated">
            <a:extLst>
              <a:ext uri="{FF2B5EF4-FFF2-40B4-BE49-F238E27FC236}">
                <a16:creationId xmlns:a16="http://schemas.microsoft.com/office/drawing/2014/main" id="{004C17FF-865D-41FC-5BB6-486DA6E72A76}"/>
              </a:ext>
            </a:extLst>
          </p:cNvPr>
          <p:cNvPicPr>
            <a:picLocks noChangeAspect="1"/>
          </p:cNvPicPr>
          <p:nvPr/>
        </p:nvPicPr>
        <p:blipFill>
          <a:blip r:embed="rId3"/>
          <a:stretch>
            <a:fillRect/>
          </a:stretch>
        </p:blipFill>
        <p:spPr>
          <a:xfrm>
            <a:off x="639198" y="1444172"/>
            <a:ext cx="5390918" cy="4354285"/>
          </a:xfrm>
          <a:prstGeom prst="rect">
            <a:avLst/>
          </a:prstGeom>
          <a:ln>
            <a:noFill/>
          </a:ln>
        </p:spPr>
      </p:pic>
      <p:pic>
        <p:nvPicPr>
          <p:cNvPr id="10" name="Picture 9" descr="A graph with lines and numbers&#10;&#10;Description automatically generated">
            <a:extLst>
              <a:ext uri="{FF2B5EF4-FFF2-40B4-BE49-F238E27FC236}">
                <a16:creationId xmlns:a16="http://schemas.microsoft.com/office/drawing/2014/main" id="{473A0164-F302-BB99-EAE2-32689B94996A}"/>
              </a:ext>
            </a:extLst>
          </p:cNvPr>
          <p:cNvPicPr>
            <a:picLocks noChangeAspect="1"/>
          </p:cNvPicPr>
          <p:nvPr/>
        </p:nvPicPr>
        <p:blipFill>
          <a:blip r:embed="rId4"/>
          <a:stretch>
            <a:fillRect/>
          </a:stretch>
        </p:blipFill>
        <p:spPr>
          <a:xfrm>
            <a:off x="6170954" y="1444172"/>
            <a:ext cx="5278274" cy="4223655"/>
          </a:xfrm>
          <a:prstGeom prst="rect">
            <a:avLst/>
          </a:prstGeom>
          <a:ln>
            <a:noFill/>
          </a:ln>
        </p:spPr>
      </p:pic>
      <p:sp>
        <p:nvSpPr>
          <p:cNvPr id="12" name="TextBox 11">
            <a:extLst>
              <a:ext uri="{FF2B5EF4-FFF2-40B4-BE49-F238E27FC236}">
                <a16:creationId xmlns:a16="http://schemas.microsoft.com/office/drawing/2014/main" id="{ADA68CCA-822C-086E-9967-E789ACB3C1C1}"/>
              </a:ext>
            </a:extLst>
          </p:cNvPr>
          <p:cNvSpPr txBox="1"/>
          <p:nvPr/>
        </p:nvSpPr>
        <p:spPr>
          <a:xfrm>
            <a:off x="3576361" y="5800868"/>
            <a:ext cx="4912065" cy="64633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t>Reconstructed Photon Position Vectors (different angles)</a:t>
            </a:r>
          </a:p>
        </p:txBody>
      </p:sp>
    </p:spTree>
    <p:extLst>
      <p:ext uri="{BB962C8B-B14F-4D97-AF65-F5344CB8AC3E}">
        <p14:creationId xmlns:p14="http://schemas.microsoft.com/office/powerpoint/2010/main" val="21296292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EC3D3-B24C-AF53-8416-34FA4043E2F4}"/>
              </a:ext>
            </a:extLst>
          </p:cNvPr>
          <p:cNvSpPr>
            <a:spLocks noGrp="1"/>
          </p:cNvSpPr>
          <p:nvPr>
            <p:ph type="title"/>
          </p:nvPr>
        </p:nvSpPr>
        <p:spPr/>
        <p:txBody>
          <a:bodyPr/>
          <a:lstStyle/>
          <a:p>
            <a:r>
              <a:rPr lang="en-US"/>
              <a:t>Pi0 Reconstruction</a:t>
            </a:r>
          </a:p>
        </p:txBody>
      </p:sp>
      <p:sp>
        <p:nvSpPr>
          <p:cNvPr id="3" name="Content Placeholder 2">
            <a:extLst>
              <a:ext uri="{FF2B5EF4-FFF2-40B4-BE49-F238E27FC236}">
                <a16:creationId xmlns:a16="http://schemas.microsoft.com/office/drawing/2014/main" id="{DDEAAAC1-E000-E5B8-37D9-2DA305C6B284}"/>
              </a:ext>
            </a:extLst>
          </p:cNvPr>
          <p:cNvSpPr>
            <a:spLocks noGrp="1"/>
          </p:cNvSpPr>
          <p:nvPr>
            <p:ph idx="1"/>
          </p:nvPr>
        </p:nvSpPr>
        <p:spPr>
          <a:xfrm>
            <a:off x="838200" y="1704173"/>
            <a:ext cx="5120799" cy="4363933"/>
          </a:xfrm>
        </p:spPr>
        <p:txBody>
          <a:bodyPr vert="horz" lIns="91440" tIns="45720" rIns="91440" bIns="45720" rtlCol="0" anchor="t">
            <a:normAutofit/>
          </a:bodyPr>
          <a:lstStyle/>
          <a:p>
            <a:r>
              <a:rPr lang="en-US" sz="2000">
                <a:latin typeface="Aptos"/>
              </a:rPr>
              <a:t>Estimated Pi0 vertex: </a:t>
            </a:r>
            <a:br>
              <a:rPr lang="en-US" sz="2000">
                <a:latin typeface="Aptos"/>
              </a:rPr>
            </a:br>
            <a:r>
              <a:rPr lang="en-US" sz="2000">
                <a:latin typeface="Aptos"/>
              </a:rPr>
              <a:t>[  120.97403711 , -143.53297353,</a:t>
            </a:r>
            <a:br>
              <a:rPr lang="en-US" sz="2000">
                <a:latin typeface="Aptos"/>
              </a:rPr>
            </a:br>
            <a:r>
              <a:rPr lang="en-US" sz="2000">
                <a:highlight>
                  <a:srgbClr val="FFFF00"/>
                </a:highlight>
                <a:latin typeface="Aptos"/>
              </a:rPr>
              <a:t>36478</a:t>
            </a:r>
            <a:r>
              <a:rPr lang="en-US" sz="2000">
                <a:latin typeface="Aptos"/>
              </a:rPr>
              <a:t>.81265729]</a:t>
            </a:r>
          </a:p>
          <a:p>
            <a:r>
              <a:rPr lang="en-US" sz="2000">
                <a:latin typeface="Aptos"/>
              </a:rPr>
              <a:t>True Pi0 vertex: </a:t>
            </a:r>
            <a:r>
              <a:rPr lang="en-US" sz="2000">
                <a:solidFill>
                  <a:srgbClr val="000000"/>
                </a:solidFill>
                <a:latin typeface="Aptos"/>
              </a:rPr>
              <a:t>[-98.68033482131233, -2.3103131354947007e-06, </a:t>
            </a:r>
            <a:r>
              <a:rPr lang="en-US" sz="2000">
                <a:solidFill>
                  <a:srgbClr val="000000"/>
                </a:solidFill>
                <a:highlight>
                  <a:srgbClr val="FFFF00"/>
                </a:highlight>
                <a:latin typeface="Aptos"/>
              </a:rPr>
              <a:t>3946</a:t>
            </a:r>
            <a:r>
              <a:rPr lang="en-US" sz="2000">
                <a:solidFill>
                  <a:srgbClr val="000000"/>
                </a:solidFill>
                <a:latin typeface="Aptos"/>
              </a:rPr>
              <a:t>.391048331116]</a:t>
            </a:r>
          </a:p>
          <a:p>
            <a:r>
              <a:rPr lang="en-US" sz="2000">
                <a:latin typeface="Aptos"/>
              </a:rPr>
              <a:t>Current </a:t>
            </a:r>
            <a:r>
              <a:rPr lang="en-US" sz="2000" err="1">
                <a:latin typeface="Aptos"/>
              </a:rPr>
              <a:t>HCal</a:t>
            </a:r>
            <a:r>
              <a:rPr lang="en-US" sz="2000">
                <a:latin typeface="Aptos"/>
              </a:rPr>
              <a:t> hit estimate is not good. It should extend the position vector outwards but is doing the opposite making the estimated vertex beyond the ZDC when it should be in front of it </a:t>
            </a:r>
          </a:p>
          <a:p>
            <a:r>
              <a:rPr lang="en-US" sz="2000">
                <a:latin typeface="Aptos"/>
              </a:rPr>
              <a:t>The </a:t>
            </a:r>
            <a:r>
              <a:rPr lang="en-US" sz="2000" err="1">
                <a:latin typeface="Aptos"/>
              </a:rPr>
              <a:t>HCal</a:t>
            </a:r>
            <a:r>
              <a:rPr lang="en-US" sz="2000">
                <a:latin typeface="Aptos"/>
              </a:rPr>
              <a:t> and ECal hit estimates are also too deep in the ZDC</a:t>
            </a:r>
          </a:p>
          <a:p>
            <a:endParaRPr lang="en-US" sz="2000">
              <a:latin typeface="Aptos"/>
            </a:endParaRPr>
          </a:p>
          <a:p>
            <a:endParaRPr lang="en-US" sz="2000">
              <a:latin typeface="Aptos"/>
            </a:endParaRPr>
          </a:p>
          <a:p>
            <a:endParaRPr lang="en-US" sz="2000">
              <a:latin typeface="Aptos"/>
            </a:endParaRPr>
          </a:p>
        </p:txBody>
      </p:sp>
      <p:pic>
        <p:nvPicPr>
          <p:cNvPr id="7" name="Picture 6" descr="A blue and white logo&#10;&#10;Description automatically generated">
            <a:extLst>
              <a:ext uri="{FF2B5EF4-FFF2-40B4-BE49-F238E27FC236}">
                <a16:creationId xmlns:a16="http://schemas.microsoft.com/office/drawing/2014/main" id="{81CD347F-52E2-34F2-7332-526AFB6ACEC2}"/>
              </a:ext>
            </a:extLst>
          </p:cNvPr>
          <p:cNvPicPr>
            <a:picLocks noChangeAspect="1"/>
          </p:cNvPicPr>
          <p:nvPr/>
        </p:nvPicPr>
        <p:blipFill>
          <a:blip r:embed="rId2"/>
          <a:stretch>
            <a:fillRect/>
          </a:stretch>
        </p:blipFill>
        <p:spPr>
          <a:xfrm>
            <a:off x="162605" y="6222093"/>
            <a:ext cx="1362075" cy="419100"/>
          </a:xfrm>
          <a:prstGeom prst="rect">
            <a:avLst/>
          </a:prstGeom>
        </p:spPr>
      </p:pic>
      <p:pic>
        <p:nvPicPr>
          <p:cNvPr id="4" name="Picture 3" descr="A graph of a graph with numbers and lines&#10;&#10;Description automatically generated">
            <a:extLst>
              <a:ext uri="{FF2B5EF4-FFF2-40B4-BE49-F238E27FC236}">
                <a16:creationId xmlns:a16="http://schemas.microsoft.com/office/drawing/2014/main" id="{C6C75585-1433-0DA1-DACF-708468833EF0}"/>
              </a:ext>
            </a:extLst>
          </p:cNvPr>
          <p:cNvPicPr>
            <a:picLocks noChangeAspect="1"/>
          </p:cNvPicPr>
          <p:nvPr/>
        </p:nvPicPr>
        <p:blipFill>
          <a:blip r:embed="rId3"/>
          <a:stretch>
            <a:fillRect/>
          </a:stretch>
        </p:blipFill>
        <p:spPr>
          <a:xfrm>
            <a:off x="6094387" y="2234361"/>
            <a:ext cx="5343525" cy="4114800"/>
          </a:xfrm>
          <a:prstGeom prst="rect">
            <a:avLst/>
          </a:prstGeom>
          <a:ln>
            <a:noFill/>
          </a:ln>
        </p:spPr>
      </p:pic>
      <p:sp>
        <p:nvSpPr>
          <p:cNvPr id="8" name="TextBox 11">
            <a:extLst>
              <a:ext uri="{FF2B5EF4-FFF2-40B4-BE49-F238E27FC236}">
                <a16:creationId xmlns:a16="http://schemas.microsoft.com/office/drawing/2014/main" id="{88456672-33B0-1D27-501D-C77E57E97D90}"/>
              </a:ext>
            </a:extLst>
          </p:cNvPr>
          <p:cNvSpPr txBox="1"/>
          <p:nvPr/>
        </p:nvSpPr>
        <p:spPr>
          <a:xfrm>
            <a:off x="7081561" y="1446582"/>
            <a:ext cx="3025208" cy="67152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t>Reconstructed Photon Position Vectors</a:t>
            </a:r>
          </a:p>
        </p:txBody>
      </p:sp>
    </p:spTree>
    <p:extLst>
      <p:ext uri="{BB962C8B-B14F-4D97-AF65-F5344CB8AC3E}">
        <p14:creationId xmlns:p14="http://schemas.microsoft.com/office/powerpoint/2010/main" val="19048519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EC3D3-B24C-AF53-8416-34FA4043E2F4}"/>
              </a:ext>
            </a:extLst>
          </p:cNvPr>
          <p:cNvSpPr>
            <a:spLocks noGrp="1"/>
          </p:cNvSpPr>
          <p:nvPr>
            <p:ph type="title"/>
          </p:nvPr>
        </p:nvSpPr>
        <p:spPr/>
        <p:txBody>
          <a:bodyPr/>
          <a:lstStyle/>
          <a:p>
            <a:r>
              <a:rPr lang="en-US"/>
              <a:t>Pi0 Vertex Reconstruction: Next Steps</a:t>
            </a:r>
          </a:p>
        </p:txBody>
      </p:sp>
      <p:sp>
        <p:nvSpPr>
          <p:cNvPr id="3" name="Content Placeholder 2">
            <a:extLst>
              <a:ext uri="{FF2B5EF4-FFF2-40B4-BE49-F238E27FC236}">
                <a16:creationId xmlns:a16="http://schemas.microsoft.com/office/drawing/2014/main" id="{DDEAAAC1-E000-E5B8-37D9-2DA305C6B284}"/>
              </a:ext>
            </a:extLst>
          </p:cNvPr>
          <p:cNvSpPr>
            <a:spLocks noGrp="1"/>
          </p:cNvSpPr>
          <p:nvPr>
            <p:ph idx="1"/>
          </p:nvPr>
        </p:nvSpPr>
        <p:spPr>
          <a:xfrm>
            <a:off x="838200" y="1704173"/>
            <a:ext cx="10511476" cy="4363933"/>
          </a:xfrm>
        </p:spPr>
        <p:txBody>
          <a:bodyPr vert="horz" lIns="91440" tIns="45720" rIns="91440" bIns="45720" rtlCol="0" anchor="t">
            <a:normAutofit/>
          </a:bodyPr>
          <a:lstStyle/>
          <a:p>
            <a:pPr marL="457200" indent="-457200"/>
            <a:r>
              <a:rPr lang="en-US" sz="2400"/>
              <a:t>Correct average hit position calculation (normalizing energy weights from 0 to 1 might help) </a:t>
            </a:r>
          </a:p>
          <a:p>
            <a:pPr marL="457200" indent="-457200"/>
            <a:r>
              <a:rPr lang="en-US" sz="2400"/>
              <a:t>Use energy weighted </a:t>
            </a:r>
            <a:r>
              <a:rPr lang="en-US" sz="2400" err="1"/>
              <a:t>stdev</a:t>
            </a:r>
            <a:r>
              <a:rPr lang="en-US" sz="2400"/>
              <a:t> to more accurately determine the error for estimated average hits</a:t>
            </a:r>
            <a:endParaRPr lang="en-US"/>
          </a:p>
          <a:p>
            <a:pPr marL="457200" indent="-457200"/>
            <a:r>
              <a:rPr lang="en-US" sz="2400"/>
              <a:t>Find the average hit position layer by layer in the </a:t>
            </a:r>
            <a:r>
              <a:rPr lang="en-US" sz="2400" err="1"/>
              <a:t>HCal</a:t>
            </a:r>
            <a:r>
              <a:rPr lang="en-US" sz="2400"/>
              <a:t> (similar to the neutron) and use the point with the lowest error along with the ECal hit to reconstruct the position vector </a:t>
            </a:r>
          </a:p>
          <a:p>
            <a:pPr marL="457200" indent="-457200"/>
            <a:r>
              <a:rPr lang="en-US" sz="2400"/>
              <a:t>Try and use relationship between photon distance in the ECal and the opening angle to more accurately estimate </a:t>
            </a:r>
            <a:r>
              <a:rPr lang="en-US" sz="2400" err="1"/>
              <a:t>HCal</a:t>
            </a:r>
            <a:r>
              <a:rPr lang="en-US" sz="2400"/>
              <a:t> hits ​</a:t>
            </a:r>
          </a:p>
          <a:p>
            <a:pPr marL="457200" indent="-457200"/>
            <a:r>
              <a:rPr lang="en-US" sz="2400"/>
              <a:t>The position vectors need to be coplanar to intersect at an exact point. Should we ensure this before trying to estimate the decay vertex? </a:t>
            </a:r>
          </a:p>
          <a:p>
            <a:pPr marL="457200" indent="-457200"/>
            <a:endParaRPr lang="en-US" sz="2400"/>
          </a:p>
          <a:p>
            <a:pPr marL="0" indent="0">
              <a:buNone/>
            </a:pPr>
            <a:endParaRPr lang="en-US" sz="2400"/>
          </a:p>
          <a:p>
            <a:pPr marL="457200" indent="-457200"/>
            <a:endParaRPr lang="en-US" sz="2400"/>
          </a:p>
          <a:p>
            <a:pPr marL="0" indent="0">
              <a:buNone/>
            </a:pPr>
            <a:endParaRPr lang="en-US" sz="2400"/>
          </a:p>
          <a:p>
            <a:pPr marL="457200" indent="-457200"/>
            <a:endParaRPr lang="en-US" sz="2400"/>
          </a:p>
          <a:p>
            <a:pPr lvl="1"/>
            <a:endParaRPr lang="en-US" sz="2000"/>
          </a:p>
          <a:p>
            <a:pPr marL="0" indent="0">
              <a:buNone/>
            </a:pPr>
            <a:endParaRPr lang="en-US" sz="2400"/>
          </a:p>
        </p:txBody>
      </p:sp>
      <p:pic>
        <p:nvPicPr>
          <p:cNvPr id="7" name="Picture 6" descr="A blue and white logo&#10;&#10;Description automatically generated">
            <a:extLst>
              <a:ext uri="{FF2B5EF4-FFF2-40B4-BE49-F238E27FC236}">
                <a16:creationId xmlns:a16="http://schemas.microsoft.com/office/drawing/2014/main" id="{81CD347F-52E2-34F2-7332-526AFB6ACEC2}"/>
              </a:ext>
            </a:extLst>
          </p:cNvPr>
          <p:cNvPicPr>
            <a:picLocks noChangeAspect="1"/>
          </p:cNvPicPr>
          <p:nvPr/>
        </p:nvPicPr>
        <p:blipFill>
          <a:blip r:embed="rId2"/>
          <a:stretch>
            <a:fillRect/>
          </a:stretch>
        </p:blipFill>
        <p:spPr>
          <a:xfrm>
            <a:off x="162605" y="6222093"/>
            <a:ext cx="1362075" cy="419100"/>
          </a:xfrm>
          <a:prstGeom prst="rect">
            <a:avLst/>
          </a:prstGeom>
        </p:spPr>
      </p:pic>
    </p:spTree>
    <p:extLst>
      <p:ext uri="{BB962C8B-B14F-4D97-AF65-F5344CB8AC3E}">
        <p14:creationId xmlns:p14="http://schemas.microsoft.com/office/powerpoint/2010/main" val="13425126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4BDA3-C485-BE2D-CBD5-C9EB13E0A2CB}"/>
              </a:ext>
            </a:extLst>
          </p:cNvPr>
          <p:cNvSpPr>
            <a:spLocks noGrp="1"/>
          </p:cNvSpPr>
          <p:nvPr>
            <p:ph type="title"/>
          </p:nvPr>
        </p:nvSpPr>
        <p:spPr/>
        <p:txBody>
          <a:bodyPr/>
          <a:lstStyle/>
          <a:p>
            <a:r>
              <a:rPr lang="en-US"/>
              <a:t>Backup</a:t>
            </a:r>
          </a:p>
        </p:txBody>
      </p:sp>
    </p:spTree>
    <p:extLst>
      <p:ext uri="{BB962C8B-B14F-4D97-AF65-F5344CB8AC3E}">
        <p14:creationId xmlns:p14="http://schemas.microsoft.com/office/powerpoint/2010/main" val="2098602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815F5-978F-938B-8C89-8D164D6CCFED}"/>
              </a:ext>
            </a:extLst>
          </p:cNvPr>
          <p:cNvSpPr>
            <a:spLocks noGrp="1"/>
          </p:cNvSpPr>
          <p:nvPr>
            <p:ph type="title"/>
          </p:nvPr>
        </p:nvSpPr>
        <p:spPr/>
        <p:txBody>
          <a:bodyPr/>
          <a:lstStyle/>
          <a:p>
            <a:r>
              <a:rPr lang="en-US"/>
              <a:t>Overview</a:t>
            </a:r>
          </a:p>
        </p:txBody>
      </p:sp>
      <p:sp>
        <p:nvSpPr>
          <p:cNvPr id="3" name="Content Placeholder 2">
            <a:extLst>
              <a:ext uri="{FF2B5EF4-FFF2-40B4-BE49-F238E27FC236}">
                <a16:creationId xmlns:a16="http://schemas.microsoft.com/office/drawing/2014/main" id="{A2ECC47E-2AC5-695B-18EF-5162777172F5}"/>
              </a:ext>
            </a:extLst>
          </p:cNvPr>
          <p:cNvSpPr>
            <a:spLocks noGrp="1"/>
          </p:cNvSpPr>
          <p:nvPr>
            <p:ph idx="1"/>
          </p:nvPr>
        </p:nvSpPr>
        <p:spPr/>
        <p:txBody>
          <a:bodyPr vert="horz" lIns="91440" tIns="45720" rIns="91440" bIns="45720" rtlCol="0" anchor="t">
            <a:normAutofit/>
          </a:bodyPr>
          <a:lstStyle/>
          <a:p>
            <a:r>
              <a:rPr lang="en-US"/>
              <a:t>Last week we discussed looking at the angular data and lambda reconstruction methods</a:t>
            </a:r>
          </a:p>
          <a:p>
            <a:r>
              <a:rPr lang="en-US"/>
              <a:t>Today we will show some results for</a:t>
            </a:r>
          </a:p>
          <a:p>
            <a:pPr lvl="1">
              <a:buFont typeface="Courier New" panose="020B0604020202020204" pitchFamily="34" charset="0"/>
              <a:buChar char="o"/>
            </a:pPr>
            <a:r>
              <a:rPr lang="en-US"/>
              <a:t>Reconstruction of the photon vectors and pion using ECal + </a:t>
            </a:r>
            <a:r>
              <a:rPr lang="en-US" err="1"/>
              <a:t>HCal</a:t>
            </a:r>
            <a:endParaRPr lang="en-US"/>
          </a:p>
          <a:p>
            <a:pPr lvl="1">
              <a:buFont typeface="Courier New" panose="020B0604020202020204" pitchFamily="34" charset="0"/>
              <a:buChar char="o"/>
            </a:pPr>
            <a:r>
              <a:rPr lang="en-US"/>
              <a:t>Statistics after cuts of data</a:t>
            </a:r>
          </a:p>
          <a:p>
            <a:pPr lvl="1">
              <a:buFont typeface="Courier New" panose="020B0604020202020204" pitchFamily="34" charset="0"/>
              <a:buChar char="o"/>
            </a:pPr>
            <a:r>
              <a:rPr lang="en-US" err="1"/>
              <a:t>Clusterability</a:t>
            </a:r>
            <a:r>
              <a:rPr lang="en-US"/>
              <a:t> of  angular data</a:t>
            </a:r>
          </a:p>
        </p:txBody>
      </p:sp>
      <p:pic>
        <p:nvPicPr>
          <p:cNvPr id="5" name="Picture 4" descr="A blue and white logo&#10;&#10;Description automatically generated">
            <a:extLst>
              <a:ext uri="{FF2B5EF4-FFF2-40B4-BE49-F238E27FC236}">
                <a16:creationId xmlns:a16="http://schemas.microsoft.com/office/drawing/2014/main" id="{49430D4A-8DFE-87EB-CD74-9E88AB960449}"/>
              </a:ext>
            </a:extLst>
          </p:cNvPr>
          <p:cNvPicPr>
            <a:picLocks noChangeAspect="1"/>
          </p:cNvPicPr>
          <p:nvPr/>
        </p:nvPicPr>
        <p:blipFill>
          <a:blip r:embed="rId2"/>
          <a:stretch>
            <a:fillRect/>
          </a:stretch>
        </p:blipFill>
        <p:spPr>
          <a:xfrm>
            <a:off x="162605" y="6222093"/>
            <a:ext cx="1362075" cy="419100"/>
          </a:xfrm>
          <a:prstGeom prst="rect">
            <a:avLst/>
          </a:prstGeom>
        </p:spPr>
      </p:pic>
    </p:spTree>
    <p:extLst>
      <p:ext uri="{BB962C8B-B14F-4D97-AF65-F5344CB8AC3E}">
        <p14:creationId xmlns:p14="http://schemas.microsoft.com/office/powerpoint/2010/main" val="36630957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87B90-A96D-33F5-0895-C3B7FEF25E3B}"/>
              </a:ext>
            </a:extLst>
          </p:cNvPr>
          <p:cNvSpPr>
            <a:spLocks noGrp="1"/>
          </p:cNvSpPr>
          <p:nvPr>
            <p:ph type="title"/>
          </p:nvPr>
        </p:nvSpPr>
        <p:spPr/>
        <p:txBody>
          <a:bodyPr/>
          <a:lstStyle/>
          <a:p>
            <a:r>
              <a:rPr lang="en-US"/>
              <a:t>Neutron Reconstruction </a:t>
            </a:r>
          </a:p>
        </p:txBody>
      </p:sp>
      <p:sp>
        <p:nvSpPr>
          <p:cNvPr id="6" name="TextBox 11">
            <a:extLst>
              <a:ext uri="{FF2B5EF4-FFF2-40B4-BE49-F238E27FC236}">
                <a16:creationId xmlns:a16="http://schemas.microsoft.com/office/drawing/2014/main" id="{4D65BF52-8EE0-A012-0DBC-6A69E05C5BEC}"/>
              </a:ext>
            </a:extLst>
          </p:cNvPr>
          <p:cNvSpPr txBox="1"/>
          <p:nvPr/>
        </p:nvSpPr>
        <p:spPr>
          <a:xfrm>
            <a:off x="412487" y="3335838"/>
            <a:ext cx="3025208" cy="64633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t>Reconstructed Neutron hits with Error (</a:t>
            </a:r>
            <a:r>
              <a:rPr lang="en-US" err="1"/>
              <a:t>stdev</a:t>
            </a:r>
            <a:r>
              <a:rPr lang="en-US"/>
              <a:t> only)</a:t>
            </a:r>
          </a:p>
        </p:txBody>
      </p:sp>
      <p:pic>
        <p:nvPicPr>
          <p:cNvPr id="3" name="Picture 2">
            <a:extLst>
              <a:ext uri="{FF2B5EF4-FFF2-40B4-BE49-F238E27FC236}">
                <a16:creationId xmlns:a16="http://schemas.microsoft.com/office/drawing/2014/main" id="{1B72AC33-C109-A3D7-AC22-27804C0C9481}"/>
              </a:ext>
            </a:extLst>
          </p:cNvPr>
          <p:cNvPicPr>
            <a:picLocks noChangeAspect="1"/>
          </p:cNvPicPr>
          <p:nvPr/>
        </p:nvPicPr>
        <p:blipFill>
          <a:blip r:embed="rId2"/>
          <a:stretch>
            <a:fillRect/>
          </a:stretch>
        </p:blipFill>
        <p:spPr>
          <a:xfrm>
            <a:off x="3711348" y="1528308"/>
            <a:ext cx="6772275" cy="4657725"/>
          </a:xfrm>
          <a:prstGeom prst="rect">
            <a:avLst/>
          </a:prstGeom>
          <a:ln>
            <a:noFill/>
          </a:ln>
        </p:spPr>
      </p:pic>
      <p:pic>
        <p:nvPicPr>
          <p:cNvPr id="7" name="Picture 6" descr="A blue and white logo&#10;&#10;Description automatically generated">
            <a:extLst>
              <a:ext uri="{FF2B5EF4-FFF2-40B4-BE49-F238E27FC236}">
                <a16:creationId xmlns:a16="http://schemas.microsoft.com/office/drawing/2014/main" id="{06BFCFCA-F06C-E2A2-E5AC-11456D27FB9E}"/>
              </a:ext>
            </a:extLst>
          </p:cNvPr>
          <p:cNvPicPr>
            <a:picLocks noChangeAspect="1"/>
          </p:cNvPicPr>
          <p:nvPr/>
        </p:nvPicPr>
        <p:blipFill>
          <a:blip r:embed="rId3"/>
          <a:stretch>
            <a:fillRect/>
          </a:stretch>
        </p:blipFill>
        <p:spPr>
          <a:xfrm>
            <a:off x="162605" y="6222093"/>
            <a:ext cx="1362075" cy="419100"/>
          </a:xfrm>
          <a:prstGeom prst="rect">
            <a:avLst/>
          </a:prstGeom>
        </p:spPr>
      </p:pic>
    </p:spTree>
    <p:extLst>
      <p:ext uri="{BB962C8B-B14F-4D97-AF65-F5344CB8AC3E}">
        <p14:creationId xmlns:p14="http://schemas.microsoft.com/office/powerpoint/2010/main" val="39565993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87B90-A96D-33F5-0895-C3B7FEF25E3B}"/>
              </a:ext>
            </a:extLst>
          </p:cNvPr>
          <p:cNvSpPr>
            <a:spLocks noGrp="1"/>
          </p:cNvSpPr>
          <p:nvPr>
            <p:ph type="title"/>
          </p:nvPr>
        </p:nvSpPr>
        <p:spPr/>
        <p:txBody>
          <a:bodyPr/>
          <a:lstStyle/>
          <a:p>
            <a:r>
              <a:rPr lang="en-US"/>
              <a:t>Pi0 Vertex Reconstruction</a:t>
            </a:r>
          </a:p>
        </p:txBody>
      </p:sp>
      <p:pic>
        <p:nvPicPr>
          <p:cNvPr id="4" name="Picture 3">
            <a:extLst>
              <a:ext uri="{FF2B5EF4-FFF2-40B4-BE49-F238E27FC236}">
                <a16:creationId xmlns:a16="http://schemas.microsoft.com/office/drawing/2014/main" id="{3CEF143F-FA59-9AB9-DE41-68D78CF375C4}"/>
              </a:ext>
            </a:extLst>
          </p:cNvPr>
          <p:cNvPicPr>
            <a:picLocks noChangeAspect="1"/>
          </p:cNvPicPr>
          <p:nvPr/>
        </p:nvPicPr>
        <p:blipFill>
          <a:blip r:embed="rId2"/>
          <a:stretch>
            <a:fillRect/>
          </a:stretch>
        </p:blipFill>
        <p:spPr>
          <a:xfrm>
            <a:off x="3444662" y="2051957"/>
            <a:ext cx="5302675" cy="4114800"/>
          </a:xfrm>
          <a:prstGeom prst="rect">
            <a:avLst/>
          </a:prstGeom>
          <a:ln>
            <a:noFill/>
          </a:ln>
        </p:spPr>
      </p:pic>
      <p:sp>
        <p:nvSpPr>
          <p:cNvPr id="6" name="TextBox 11">
            <a:extLst>
              <a:ext uri="{FF2B5EF4-FFF2-40B4-BE49-F238E27FC236}">
                <a16:creationId xmlns:a16="http://schemas.microsoft.com/office/drawing/2014/main" id="{4D65BF52-8EE0-A012-0DBC-6A69E05C5BEC}"/>
              </a:ext>
            </a:extLst>
          </p:cNvPr>
          <p:cNvSpPr txBox="1"/>
          <p:nvPr/>
        </p:nvSpPr>
        <p:spPr>
          <a:xfrm>
            <a:off x="412487" y="3335838"/>
            <a:ext cx="3025208" cy="64633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t>Reconstructed Photon Hits with Error (</a:t>
            </a:r>
            <a:r>
              <a:rPr lang="en-US" err="1"/>
              <a:t>stdev</a:t>
            </a:r>
            <a:r>
              <a:rPr lang="en-US"/>
              <a:t> only)</a:t>
            </a:r>
          </a:p>
        </p:txBody>
      </p:sp>
      <p:pic>
        <p:nvPicPr>
          <p:cNvPr id="8" name="Picture 7" descr="A blue and white logo&#10;&#10;Description automatically generated">
            <a:extLst>
              <a:ext uri="{FF2B5EF4-FFF2-40B4-BE49-F238E27FC236}">
                <a16:creationId xmlns:a16="http://schemas.microsoft.com/office/drawing/2014/main" id="{B36E0EED-E8B6-739B-1E1C-30CB7E2275C7}"/>
              </a:ext>
            </a:extLst>
          </p:cNvPr>
          <p:cNvPicPr>
            <a:picLocks noChangeAspect="1"/>
          </p:cNvPicPr>
          <p:nvPr/>
        </p:nvPicPr>
        <p:blipFill>
          <a:blip r:embed="rId3"/>
          <a:stretch>
            <a:fillRect/>
          </a:stretch>
        </p:blipFill>
        <p:spPr>
          <a:xfrm>
            <a:off x="162605" y="6222093"/>
            <a:ext cx="1362075" cy="419100"/>
          </a:xfrm>
          <a:prstGeom prst="rect">
            <a:avLst/>
          </a:prstGeom>
        </p:spPr>
      </p:pic>
    </p:spTree>
    <p:extLst>
      <p:ext uri="{BB962C8B-B14F-4D97-AF65-F5344CB8AC3E}">
        <p14:creationId xmlns:p14="http://schemas.microsoft.com/office/powerpoint/2010/main" val="9192704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87B90-A96D-33F5-0895-C3B7FEF25E3B}"/>
              </a:ext>
            </a:extLst>
          </p:cNvPr>
          <p:cNvSpPr>
            <a:spLocks noGrp="1"/>
          </p:cNvSpPr>
          <p:nvPr>
            <p:ph type="title"/>
          </p:nvPr>
        </p:nvSpPr>
        <p:spPr/>
        <p:txBody>
          <a:bodyPr/>
          <a:lstStyle/>
          <a:p>
            <a:r>
              <a:rPr lang="en-US"/>
              <a:t>Pi0 Vertex Reconstruction</a:t>
            </a:r>
          </a:p>
        </p:txBody>
      </p:sp>
      <p:sp>
        <p:nvSpPr>
          <p:cNvPr id="6" name="TextBox 11">
            <a:extLst>
              <a:ext uri="{FF2B5EF4-FFF2-40B4-BE49-F238E27FC236}">
                <a16:creationId xmlns:a16="http://schemas.microsoft.com/office/drawing/2014/main" id="{4D65BF52-8EE0-A012-0DBC-6A69E05C5BEC}"/>
              </a:ext>
            </a:extLst>
          </p:cNvPr>
          <p:cNvSpPr txBox="1"/>
          <p:nvPr/>
        </p:nvSpPr>
        <p:spPr>
          <a:xfrm>
            <a:off x="412487" y="3335838"/>
            <a:ext cx="3025208" cy="92333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t>Reconstructed Photon Vectors (red) and True Photon Vectors (blue)</a:t>
            </a:r>
          </a:p>
        </p:txBody>
      </p:sp>
      <p:pic>
        <p:nvPicPr>
          <p:cNvPr id="7" name="Picture 6" descr="A blue and white logo&#10;&#10;Description automatically generated">
            <a:extLst>
              <a:ext uri="{FF2B5EF4-FFF2-40B4-BE49-F238E27FC236}">
                <a16:creationId xmlns:a16="http://schemas.microsoft.com/office/drawing/2014/main" id="{06BFCFCA-F06C-E2A2-E5AC-11456D27FB9E}"/>
              </a:ext>
            </a:extLst>
          </p:cNvPr>
          <p:cNvPicPr>
            <a:picLocks noChangeAspect="1"/>
          </p:cNvPicPr>
          <p:nvPr/>
        </p:nvPicPr>
        <p:blipFill>
          <a:blip r:embed="rId2"/>
          <a:stretch>
            <a:fillRect/>
          </a:stretch>
        </p:blipFill>
        <p:spPr>
          <a:xfrm>
            <a:off x="162605" y="6222093"/>
            <a:ext cx="1362075" cy="419100"/>
          </a:xfrm>
          <a:prstGeom prst="rect">
            <a:avLst/>
          </a:prstGeom>
        </p:spPr>
      </p:pic>
      <p:pic>
        <p:nvPicPr>
          <p:cNvPr id="4" name="Picture 3" descr="A graph of a graph with lines and numbers&#10;&#10;Description automatically generated">
            <a:extLst>
              <a:ext uri="{FF2B5EF4-FFF2-40B4-BE49-F238E27FC236}">
                <a16:creationId xmlns:a16="http://schemas.microsoft.com/office/drawing/2014/main" id="{2D4C02A1-8B2B-D46C-69FC-9DB67DF4DD39}"/>
              </a:ext>
            </a:extLst>
          </p:cNvPr>
          <p:cNvPicPr>
            <a:picLocks noChangeAspect="1"/>
          </p:cNvPicPr>
          <p:nvPr/>
        </p:nvPicPr>
        <p:blipFill>
          <a:blip r:embed="rId3"/>
          <a:stretch>
            <a:fillRect/>
          </a:stretch>
        </p:blipFill>
        <p:spPr>
          <a:xfrm>
            <a:off x="3677422" y="1711806"/>
            <a:ext cx="5790699" cy="4506685"/>
          </a:xfrm>
          <a:prstGeom prst="rect">
            <a:avLst/>
          </a:prstGeom>
          <a:ln>
            <a:noFill/>
          </a:ln>
        </p:spPr>
      </p:pic>
    </p:spTree>
    <p:extLst>
      <p:ext uri="{BB962C8B-B14F-4D97-AF65-F5344CB8AC3E}">
        <p14:creationId xmlns:p14="http://schemas.microsoft.com/office/powerpoint/2010/main" val="34682367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49426-1C27-DA16-87EA-EE957DAD0A30}"/>
              </a:ext>
            </a:extLst>
          </p:cNvPr>
          <p:cNvSpPr>
            <a:spLocks noGrp="1"/>
          </p:cNvSpPr>
          <p:nvPr>
            <p:ph type="title"/>
          </p:nvPr>
        </p:nvSpPr>
        <p:spPr/>
        <p:txBody>
          <a:bodyPr/>
          <a:lstStyle/>
          <a:p>
            <a:r>
              <a:rPr lang="en-US" err="1"/>
              <a:t>P_t</a:t>
            </a:r>
            <a:r>
              <a:rPr lang="en-US"/>
              <a:t> vs </a:t>
            </a:r>
            <a:r>
              <a:rPr lang="en-US" err="1"/>
              <a:t>P_l</a:t>
            </a:r>
          </a:p>
        </p:txBody>
      </p:sp>
      <p:pic>
        <p:nvPicPr>
          <p:cNvPr id="5" name="Picture 4" descr="A blue and white logo&#10;&#10;Description automatically generated">
            <a:extLst>
              <a:ext uri="{FF2B5EF4-FFF2-40B4-BE49-F238E27FC236}">
                <a16:creationId xmlns:a16="http://schemas.microsoft.com/office/drawing/2014/main" id="{7A94DC01-F88E-91A0-353A-1C8890FAF1FF}"/>
              </a:ext>
            </a:extLst>
          </p:cNvPr>
          <p:cNvPicPr>
            <a:picLocks noChangeAspect="1"/>
          </p:cNvPicPr>
          <p:nvPr/>
        </p:nvPicPr>
        <p:blipFill>
          <a:blip r:embed="rId2"/>
          <a:stretch>
            <a:fillRect/>
          </a:stretch>
        </p:blipFill>
        <p:spPr>
          <a:xfrm>
            <a:off x="162605" y="6222093"/>
            <a:ext cx="1362075" cy="419100"/>
          </a:xfrm>
          <a:prstGeom prst="rect">
            <a:avLst/>
          </a:prstGeom>
        </p:spPr>
      </p:pic>
      <p:sp>
        <p:nvSpPr>
          <p:cNvPr id="6" name="Content Placeholder 2">
            <a:extLst>
              <a:ext uri="{FF2B5EF4-FFF2-40B4-BE49-F238E27FC236}">
                <a16:creationId xmlns:a16="http://schemas.microsoft.com/office/drawing/2014/main" id="{3B912D4B-4093-0719-26DA-0EB6E8DFFBC9}"/>
              </a:ext>
            </a:extLst>
          </p:cNvPr>
          <p:cNvSpPr>
            <a:spLocks noGrp="1"/>
          </p:cNvSpPr>
          <p:nvPr>
            <p:ph idx="1"/>
          </p:nvPr>
        </p:nvSpPr>
        <p:spPr>
          <a:xfrm>
            <a:off x="284843" y="1898196"/>
            <a:ext cx="3385458" cy="4351338"/>
          </a:xfrm>
        </p:spPr>
        <p:txBody>
          <a:bodyPr vert="horz" lIns="91440" tIns="45720" rIns="91440" bIns="45720" rtlCol="0" anchor="t">
            <a:normAutofit/>
          </a:bodyPr>
          <a:lstStyle/>
          <a:p>
            <a:r>
              <a:rPr lang="en-US"/>
              <a:t>This is only for events where all three particles land in ZDC</a:t>
            </a:r>
          </a:p>
        </p:txBody>
      </p:sp>
      <p:pic>
        <p:nvPicPr>
          <p:cNvPr id="4" name="Picture 3" descr="A graph of a number of particles&#10;&#10;Description automatically generated">
            <a:extLst>
              <a:ext uri="{FF2B5EF4-FFF2-40B4-BE49-F238E27FC236}">
                <a16:creationId xmlns:a16="http://schemas.microsoft.com/office/drawing/2014/main" id="{010EEB44-B0C8-A1D6-B194-F30968932A8F}"/>
              </a:ext>
            </a:extLst>
          </p:cNvPr>
          <p:cNvPicPr>
            <a:picLocks noChangeAspect="1"/>
          </p:cNvPicPr>
          <p:nvPr/>
        </p:nvPicPr>
        <p:blipFill>
          <a:blip r:embed="rId3"/>
          <a:stretch>
            <a:fillRect/>
          </a:stretch>
        </p:blipFill>
        <p:spPr>
          <a:xfrm>
            <a:off x="3819896" y="1248151"/>
            <a:ext cx="8263247" cy="4351801"/>
          </a:xfrm>
          <a:prstGeom prst="rect">
            <a:avLst/>
          </a:prstGeom>
        </p:spPr>
      </p:pic>
    </p:spTree>
    <p:extLst>
      <p:ext uri="{BB962C8B-B14F-4D97-AF65-F5344CB8AC3E}">
        <p14:creationId xmlns:p14="http://schemas.microsoft.com/office/powerpoint/2010/main" val="32002808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5FFF3-D2A0-05EE-1CA3-FA74B8DE1F0C}"/>
              </a:ext>
            </a:extLst>
          </p:cNvPr>
          <p:cNvSpPr>
            <a:spLocks noGrp="1"/>
          </p:cNvSpPr>
          <p:nvPr>
            <p:ph type="title"/>
          </p:nvPr>
        </p:nvSpPr>
        <p:spPr/>
        <p:txBody>
          <a:bodyPr/>
          <a:lstStyle/>
          <a:p>
            <a:r>
              <a:rPr lang="en-US"/>
              <a:t>Angular data before and after depth cuts</a:t>
            </a:r>
          </a:p>
        </p:txBody>
      </p:sp>
      <p:sp>
        <p:nvSpPr>
          <p:cNvPr id="3" name="Content Placeholder 2">
            <a:extLst>
              <a:ext uri="{FF2B5EF4-FFF2-40B4-BE49-F238E27FC236}">
                <a16:creationId xmlns:a16="http://schemas.microsoft.com/office/drawing/2014/main" id="{06281E40-1A51-7830-0FBB-DDFF77798DB6}"/>
              </a:ext>
            </a:extLst>
          </p:cNvPr>
          <p:cNvSpPr>
            <a:spLocks noGrp="1"/>
          </p:cNvSpPr>
          <p:nvPr>
            <p:ph idx="1"/>
          </p:nvPr>
        </p:nvSpPr>
        <p:spPr>
          <a:xfrm>
            <a:off x="330200" y="1362982"/>
            <a:ext cx="3385458" cy="4696876"/>
          </a:xfrm>
        </p:spPr>
        <p:txBody>
          <a:bodyPr vert="horz" lIns="91440" tIns="45720" rIns="91440" bIns="45720" rtlCol="0" anchor="t">
            <a:normAutofit fontScale="85000" lnSpcReduction="10000"/>
          </a:bodyPr>
          <a:lstStyle/>
          <a:p>
            <a:r>
              <a:rPr lang="en-US"/>
              <a:t>This is only for events where all three particles land in ZDC</a:t>
            </a:r>
          </a:p>
          <a:p>
            <a:r>
              <a:rPr lang="en-US"/>
              <a:t>Reduces 140k events to 12k to 9k</a:t>
            </a:r>
          </a:p>
          <a:p>
            <a:r>
              <a:rPr lang="en-US"/>
              <a:t>Non-angle data goes from 200k to 74k to 30k</a:t>
            </a:r>
          </a:p>
          <a:p>
            <a:r>
              <a:rPr lang="en-US"/>
              <a:t>Not every deep event can be reconstructed, but most can</a:t>
            </a:r>
          </a:p>
          <a:p>
            <a:r>
              <a:rPr lang="en-US"/>
              <a:t>Cut at 35800, but it is better to cut at 36000</a:t>
            </a:r>
          </a:p>
        </p:txBody>
      </p:sp>
      <p:pic>
        <p:nvPicPr>
          <p:cNvPr id="5" name="Picture 4" descr="A blue and white logo&#10;&#10;Description automatically generated">
            <a:extLst>
              <a:ext uri="{FF2B5EF4-FFF2-40B4-BE49-F238E27FC236}">
                <a16:creationId xmlns:a16="http://schemas.microsoft.com/office/drawing/2014/main" id="{489D7487-7B39-CD48-CC37-9DA7F2CCFE74}"/>
              </a:ext>
            </a:extLst>
          </p:cNvPr>
          <p:cNvPicPr>
            <a:picLocks noChangeAspect="1"/>
          </p:cNvPicPr>
          <p:nvPr/>
        </p:nvPicPr>
        <p:blipFill>
          <a:blip r:embed="rId2"/>
          <a:stretch>
            <a:fillRect/>
          </a:stretch>
        </p:blipFill>
        <p:spPr>
          <a:xfrm>
            <a:off x="162605" y="6222093"/>
            <a:ext cx="1362075" cy="419100"/>
          </a:xfrm>
          <a:prstGeom prst="rect">
            <a:avLst/>
          </a:prstGeom>
        </p:spPr>
      </p:pic>
      <p:pic>
        <p:nvPicPr>
          <p:cNvPr id="4" name="Picture 3" descr="A graph of a number of particles&#10;&#10;Description automatically generated">
            <a:extLst>
              <a:ext uri="{FF2B5EF4-FFF2-40B4-BE49-F238E27FC236}">
                <a16:creationId xmlns:a16="http://schemas.microsoft.com/office/drawing/2014/main" id="{52415C0B-F7F3-782F-6ED3-C55023885F4B}"/>
              </a:ext>
            </a:extLst>
          </p:cNvPr>
          <p:cNvPicPr>
            <a:picLocks noChangeAspect="1"/>
          </p:cNvPicPr>
          <p:nvPr/>
        </p:nvPicPr>
        <p:blipFill>
          <a:blip r:embed="rId3"/>
          <a:stretch>
            <a:fillRect/>
          </a:stretch>
        </p:blipFill>
        <p:spPr>
          <a:xfrm>
            <a:off x="5116285" y="1173262"/>
            <a:ext cx="5197931" cy="2715334"/>
          </a:xfrm>
          <a:prstGeom prst="rect">
            <a:avLst/>
          </a:prstGeom>
        </p:spPr>
      </p:pic>
      <p:pic>
        <p:nvPicPr>
          <p:cNvPr id="7" name="Picture 6" descr="A graph of a number of particles&#10;&#10;Description automatically generated">
            <a:extLst>
              <a:ext uri="{FF2B5EF4-FFF2-40B4-BE49-F238E27FC236}">
                <a16:creationId xmlns:a16="http://schemas.microsoft.com/office/drawing/2014/main" id="{008C5AD4-C3A4-0DDA-BF44-A9025B9AC9C8}"/>
              </a:ext>
            </a:extLst>
          </p:cNvPr>
          <p:cNvPicPr>
            <a:picLocks noChangeAspect="1"/>
          </p:cNvPicPr>
          <p:nvPr/>
        </p:nvPicPr>
        <p:blipFill>
          <a:blip r:embed="rId4"/>
          <a:stretch>
            <a:fillRect/>
          </a:stretch>
        </p:blipFill>
        <p:spPr>
          <a:xfrm>
            <a:off x="5007428" y="3894689"/>
            <a:ext cx="5379358" cy="2815120"/>
          </a:xfrm>
          <a:prstGeom prst="rect">
            <a:avLst/>
          </a:prstGeom>
        </p:spPr>
      </p:pic>
    </p:spTree>
    <p:extLst>
      <p:ext uri="{BB962C8B-B14F-4D97-AF65-F5344CB8AC3E}">
        <p14:creationId xmlns:p14="http://schemas.microsoft.com/office/powerpoint/2010/main" val="7534234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67C299-5F86-3431-D6F7-421D1AD2738E}"/>
              </a:ext>
            </a:extLst>
          </p:cNvPr>
          <p:cNvSpPr>
            <a:spLocks noGrp="1"/>
          </p:cNvSpPr>
          <p:nvPr>
            <p:ph type="title"/>
          </p:nvPr>
        </p:nvSpPr>
        <p:spPr/>
        <p:txBody>
          <a:bodyPr/>
          <a:lstStyle/>
          <a:p>
            <a:r>
              <a:rPr lang="en-US"/>
              <a:t>Event Display for deep neutron angular events</a:t>
            </a:r>
          </a:p>
        </p:txBody>
      </p:sp>
      <p:pic>
        <p:nvPicPr>
          <p:cNvPr id="5" name="Picture 4" descr="A blue and white logo&#10;&#10;Description automatically generated">
            <a:extLst>
              <a:ext uri="{FF2B5EF4-FFF2-40B4-BE49-F238E27FC236}">
                <a16:creationId xmlns:a16="http://schemas.microsoft.com/office/drawing/2014/main" id="{C0619AF1-9D71-5E20-5665-F6B7FF7E2969}"/>
              </a:ext>
            </a:extLst>
          </p:cNvPr>
          <p:cNvPicPr>
            <a:picLocks noChangeAspect="1"/>
          </p:cNvPicPr>
          <p:nvPr/>
        </p:nvPicPr>
        <p:blipFill>
          <a:blip r:embed="rId2"/>
          <a:stretch>
            <a:fillRect/>
          </a:stretch>
        </p:blipFill>
        <p:spPr>
          <a:xfrm>
            <a:off x="162605" y="6222093"/>
            <a:ext cx="1362075" cy="419100"/>
          </a:xfrm>
          <a:prstGeom prst="rect">
            <a:avLst/>
          </a:prstGeom>
        </p:spPr>
      </p:pic>
      <p:pic>
        <p:nvPicPr>
          <p:cNvPr id="4" name="Picture 3" descr="A graph with numbers and dots&#10;&#10;Description automatically generated">
            <a:extLst>
              <a:ext uri="{FF2B5EF4-FFF2-40B4-BE49-F238E27FC236}">
                <a16:creationId xmlns:a16="http://schemas.microsoft.com/office/drawing/2014/main" id="{539EEA0B-2B4D-8F82-7011-C64737E57AF8}"/>
              </a:ext>
            </a:extLst>
          </p:cNvPr>
          <p:cNvPicPr>
            <a:picLocks noChangeAspect="1"/>
          </p:cNvPicPr>
          <p:nvPr/>
        </p:nvPicPr>
        <p:blipFill>
          <a:blip r:embed="rId3"/>
          <a:stretch>
            <a:fillRect/>
          </a:stretch>
        </p:blipFill>
        <p:spPr>
          <a:xfrm>
            <a:off x="655903" y="1687285"/>
            <a:ext cx="3940551" cy="4263573"/>
          </a:xfrm>
          <a:prstGeom prst="rect">
            <a:avLst/>
          </a:prstGeom>
        </p:spPr>
      </p:pic>
      <p:pic>
        <p:nvPicPr>
          <p:cNvPr id="6" name="Picture 5" descr="A graph of energy cut&#10;&#10;Description automatically generated">
            <a:extLst>
              <a:ext uri="{FF2B5EF4-FFF2-40B4-BE49-F238E27FC236}">
                <a16:creationId xmlns:a16="http://schemas.microsoft.com/office/drawing/2014/main" id="{F743EC79-AEA9-A8F6-1F7E-8A5C824DEB3A}"/>
              </a:ext>
            </a:extLst>
          </p:cNvPr>
          <p:cNvPicPr>
            <a:picLocks noChangeAspect="1"/>
          </p:cNvPicPr>
          <p:nvPr/>
        </p:nvPicPr>
        <p:blipFill>
          <a:blip r:embed="rId4"/>
          <a:stretch>
            <a:fillRect/>
          </a:stretch>
        </p:blipFill>
        <p:spPr>
          <a:xfrm>
            <a:off x="5718154" y="1524000"/>
            <a:ext cx="5627048" cy="5188857"/>
          </a:xfrm>
          <a:prstGeom prst="rect">
            <a:avLst/>
          </a:prstGeom>
        </p:spPr>
      </p:pic>
    </p:spTree>
    <p:extLst>
      <p:ext uri="{BB962C8B-B14F-4D97-AF65-F5344CB8AC3E}">
        <p14:creationId xmlns:p14="http://schemas.microsoft.com/office/powerpoint/2010/main" val="19549473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64FAA-927B-36CB-9291-A015E1F7E535}"/>
              </a:ext>
            </a:extLst>
          </p:cNvPr>
          <p:cNvSpPr>
            <a:spLocks noGrp="1"/>
          </p:cNvSpPr>
          <p:nvPr>
            <p:ph type="title"/>
          </p:nvPr>
        </p:nvSpPr>
        <p:spPr/>
        <p:txBody>
          <a:bodyPr/>
          <a:lstStyle/>
          <a:p>
            <a:r>
              <a:rPr lang="en-US"/>
              <a:t>Unusual Events</a:t>
            </a:r>
          </a:p>
        </p:txBody>
      </p:sp>
      <p:sp>
        <p:nvSpPr>
          <p:cNvPr id="3" name="Content Placeholder 2">
            <a:extLst>
              <a:ext uri="{FF2B5EF4-FFF2-40B4-BE49-F238E27FC236}">
                <a16:creationId xmlns:a16="http://schemas.microsoft.com/office/drawing/2014/main" id="{5103BFEE-012E-D957-41CB-5D097611ECE7}"/>
              </a:ext>
            </a:extLst>
          </p:cNvPr>
          <p:cNvSpPr>
            <a:spLocks noGrp="1"/>
          </p:cNvSpPr>
          <p:nvPr>
            <p:ph idx="1"/>
          </p:nvPr>
        </p:nvSpPr>
        <p:spPr>
          <a:xfrm>
            <a:off x="848096" y="1409989"/>
            <a:ext cx="10505704" cy="4804083"/>
          </a:xfrm>
        </p:spPr>
        <p:txBody>
          <a:bodyPr vert="horz" lIns="91440" tIns="45720" rIns="91440" bIns="45720" rtlCol="0" anchor="t">
            <a:normAutofit/>
          </a:bodyPr>
          <a:lstStyle/>
          <a:p>
            <a:r>
              <a:rPr lang="en-US"/>
              <a:t>The angle events look very similar to the no angle events, very few changes have to be made to cluster angular data</a:t>
            </a:r>
          </a:p>
          <a:p>
            <a:r>
              <a:rPr lang="en-US"/>
              <a:t>A few common categories of problems are:</a:t>
            </a:r>
          </a:p>
          <a:p>
            <a:pPr lvl="1">
              <a:buFont typeface="Courier New" panose="020B0604020202020204" pitchFamily="34" charset="0"/>
              <a:buChar char="o"/>
            </a:pPr>
            <a:r>
              <a:rPr lang="en-US"/>
              <a:t>Neutron and photon showers touch/over-lap in either ECal or </a:t>
            </a:r>
            <a:r>
              <a:rPr lang="en-US" err="1"/>
              <a:t>HCal</a:t>
            </a:r>
            <a:endParaRPr lang="en-US"/>
          </a:p>
          <a:p>
            <a:pPr lvl="1">
              <a:buFont typeface="Courier New" panose="020B0604020202020204" pitchFamily="34" charset="0"/>
              <a:buChar char="o"/>
            </a:pPr>
            <a:r>
              <a:rPr lang="en-US"/>
              <a:t>No photon marks/small marks in the ECal (lower limit to photon energy)</a:t>
            </a:r>
          </a:p>
          <a:p>
            <a:pPr lvl="1">
              <a:buFont typeface="Courier New" panose="020B0604020202020204" pitchFamily="34" charset="0"/>
              <a:buChar char="o"/>
            </a:pPr>
            <a:r>
              <a:rPr lang="en-US"/>
              <a:t>Neutron shower leaves the ZDC (too close to the edges)</a:t>
            </a:r>
          </a:p>
          <a:p>
            <a:pPr lvl="1">
              <a:buFont typeface="Courier New" panose="020B0604020202020204" pitchFamily="34" charset="0"/>
              <a:buChar char="o"/>
            </a:pPr>
            <a:r>
              <a:rPr lang="en-US"/>
              <a:t>Photon overlap </a:t>
            </a:r>
          </a:p>
          <a:p>
            <a:r>
              <a:rPr lang="en-US"/>
              <a:t>The most common type of event is one photon close to the neutron, one far away</a:t>
            </a:r>
          </a:p>
          <a:p>
            <a:r>
              <a:rPr lang="en-US"/>
              <a:t>The photon shower often extends into the beginning of the neutron shower</a:t>
            </a:r>
          </a:p>
          <a:p>
            <a:pPr lvl="1">
              <a:buFont typeface="Courier New" panose="020B0604020202020204" pitchFamily="34" charset="0"/>
              <a:buChar char="o"/>
            </a:pPr>
            <a:endParaRPr lang="en-US"/>
          </a:p>
          <a:p>
            <a:pPr lvl="1">
              <a:buFont typeface="Courier New" panose="020B0604020202020204" pitchFamily="34" charset="0"/>
              <a:buChar char="o"/>
            </a:pPr>
            <a:endParaRPr lang="en-US"/>
          </a:p>
          <a:p>
            <a:pPr lvl="1">
              <a:buFont typeface="Courier New" panose="020B0604020202020204" pitchFamily="34" charset="0"/>
              <a:buChar char="o"/>
            </a:pPr>
            <a:endParaRPr lang="en-US"/>
          </a:p>
          <a:p>
            <a:pPr lvl="1">
              <a:buFont typeface="Courier New" panose="020B0604020202020204" pitchFamily="34" charset="0"/>
              <a:buChar char="o"/>
            </a:pPr>
            <a:endParaRPr lang="en-US"/>
          </a:p>
        </p:txBody>
      </p:sp>
      <p:pic>
        <p:nvPicPr>
          <p:cNvPr id="5" name="Picture 4" descr="A blue and white logo&#10;&#10;Description automatically generated">
            <a:extLst>
              <a:ext uri="{FF2B5EF4-FFF2-40B4-BE49-F238E27FC236}">
                <a16:creationId xmlns:a16="http://schemas.microsoft.com/office/drawing/2014/main" id="{2BEC3E49-A00F-C12B-CCA9-42EA34202E20}"/>
              </a:ext>
            </a:extLst>
          </p:cNvPr>
          <p:cNvPicPr>
            <a:picLocks noChangeAspect="1"/>
          </p:cNvPicPr>
          <p:nvPr/>
        </p:nvPicPr>
        <p:blipFill>
          <a:blip r:embed="rId2"/>
          <a:stretch>
            <a:fillRect/>
          </a:stretch>
        </p:blipFill>
        <p:spPr>
          <a:xfrm>
            <a:off x="162605" y="6222093"/>
            <a:ext cx="1362075" cy="419100"/>
          </a:xfrm>
          <a:prstGeom prst="rect">
            <a:avLst/>
          </a:prstGeom>
        </p:spPr>
      </p:pic>
    </p:spTree>
    <p:extLst>
      <p:ext uri="{BB962C8B-B14F-4D97-AF65-F5344CB8AC3E}">
        <p14:creationId xmlns:p14="http://schemas.microsoft.com/office/powerpoint/2010/main" val="93322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203DE-A80C-4B53-E896-6F6C9FF84A1F}"/>
              </a:ext>
            </a:extLst>
          </p:cNvPr>
          <p:cNvSpPr>
            <a:spLocks noGrp="1"/>
          </p:cNvSpPr>
          <p:nvPr>
            <p:ph type="title"/>
          </p:nvPr>
        </p:nvSpPr>
        <p:spPr/>
        <p:txBody>
          <a:bodyPr/>
          <a:lstStyle/>
          <a:p>
            <a:r>
              <a:rPr lang="en-US"/>
              <a:t>The most common problem: overlap</a:t>
            </a:r>
          </a:p>
        </p:txBody>
      </p:sp>
      <p:sp>
        <p:nvSpPr>
          <p:cNvPr id="3" name="Content Placeholder 2">
            <a:extLst>
              <a:ext uri="{FF2B5EF4-FFF2-40B4-BE49-F238E27FC236}">
                <a16:creationId xmlns:a16="http://schemas.microsoft.com/office/drawing/2014/main" id="{F74B2E72-B3D7-2D27-F3DE-1E3A8AC95784}"/>
              </a:ext>
            </a:extLst>
          </p:cNvPr>
          <p:cNvSpPr>
            <a:spLocks noGrp="1"/>
          </p:cNvSpPr>
          <p:nvPr>
            <p:ph idx="1"/>
          </p:nvPr>
        </p:nvSpPr>
        <p:spPr>
          <a:xfrm>
            <a:off x="330201" y="1825625"/>
            <a:ext cx="3467100" cy="4351338"/>
          </a:xfrm>
        </p:spPr>
        <p:txBody>
          <a:bodyPr vert="horz" lIns="91440" tIns="45720" rIns="91440" bIns="45720" rtlCol="0" anchor="t">
            <a:normAutofit fontScale="92500"/>
          </a:bodyPr>
          <a:lstStyle/>
          <a:p>
            <a:r>
              <a:rPr lang="en-US"/>
              <a:t>The most common is the overlap of neutron shower and photon shower</a:t>
            </a:r>
          </a:p>
          <a:p>
            <a:r>
              <a:rPr lang="en-US"/>
              <a:t>Sometimes the overlap is so bad, you can't tell a photon is there at all</a:t>
            </a:r>
          </a:p>
          <a:p>
            <a:r>
              <a:rPr lang="en-US"/>
              <a:t>Some cases can be clustered, some can't</a:t>
            </a:r>
          </a:p>
          <a:p>
            <a:endParaRPr lang="en-US"/>
          </a:p>
        </p:txBody>
      </p:sp>
      <p:pic>
        <p:nvPicPr>
          <p:cNvPr id="5" name="Picture 4">
            <a:extLst>
              <a:ext uri="{FF2B5EF4-FFF2-40B4-BE49-F238E27FC236}">
                <a16:creationId xmlns:a16="http://schemas.microsoft.com/office/drawing/2014/main" id="{6CB564C5-DB86-0979-1728-7B11A537FB12}"/>
              </a:ext>
            </a:extLst>
          </p:cNvPr>
          <p:cNvPicPr>
            <a:picLocks noChangeAspect="1"/>
          </p:cNvPicPr>
          <p:nvPr/>
        </p:nvPicPr>
        <p:blipFill>
          <a:blip r:embed="rId2"/>
          <a:stretch>
            <a:fillRect/>
          </a:stretch>
        </p:blipFill>
        <p:spPr>
          <a:xfrm>
            <a:off x="4309395" y="1342571"/>
            <a:ext cx="6530495" cy="5515429"/>
          </a:xfrm>
          <a:prstGeom prst="rect">
            <a:avLst/>
          </a:prstGeom>
        </p:spPr>
      </p:pic>
      <p:pic>
        <p:nvPicPr>
          <p:cNvPr id="6" name="Picture 5" descr="A blue and white logo&#10;&#10;Description automatically generated">
            <a:extLst>
              <a:ext uri="{FF2B5EF4-FFF2-40B4-BE49-F238E27FC236}">
                <a16:creationId xmlns:a16="http://schemas.microsoft.com/office/drawing/2014/main" id="{EC3E4A71-6B92-558F-85AC-61189901FC9F}"/>
              </a:ext>
            </a:extLst>
          </p:cNvPr>
          <p:cNvPicPr>
            <a:picLocks noChangeAspect="1"/>
          </p:cNvPicPr>
          <p:nvPr/>
        </p:nvPicPr>
        <p:blipFill>
          <a:blip r:embed="rId3"/>
          <a:stretch>
            <a:fillRect/>
          </a:stretch>
        </p:blipFill>
        <p:spPr>
          <a:xfrm>
            <a:off x="162605" y="6222093"/>
            <a:ext cx="1362075" cy="419100"/>
          </a:xfrm>
          <a:prstGeom prst="rect">
            <a:avLst/>
          </a:prstGeom>
        </p:spPr>
      </p:pic>
    </p:spTree>
    <p:extLst>
      <p:ext uri="{BB962C8B-B14F-4D97-AF65-F5344CB8AC3E}">
        <p14:creationId xmlns:p14="http://schemas.microsoft.com/office/powerpoint/2010/main" val="35418823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B3A40-308C-89B4-F9F0-516DE699DADC}"/>
              </a:ext>
            </a:extLst>
          </p:cNvPr>
          <p:cNvSpPr>
            <a:spLocks noGrp="1"/>
          </p:cNvSpPr>
          <p:nvPr>
            <p:ph type="title"/>
          </p:nvPr>
        </p:nvSpPr>
        <p:spPr/>
        <p:txBody>
          <a:bodyPr/>
          <a:lstStyle/>
          <a:p>
            <a:r>
              <a:rPr lang="en-US"/>
              <a:t>Methods to separate these events</a:t>
            </a:r>
          </a:p>
        </p:txBody>
      </p:sp>
      <p:sp>
        <p:nvSpPr>
          <p:cNvPr id="3" name="Content Placeholder 2">
            <a:extLst>
              <a:ext uri="{FF2B5EF4-FFF2-40B4-BE49-F238E27FC236}">
                <a16:creationId xmlns:a16="http://schemas.microsoft.com/office/drawing/2014/main" id="{A103857D-2DFE-4F9F-8302-1CCFAB2F73A3}"/>
              </a:ext>
            </a:extLst>
          </p:cNvPr>
          <p:cNvSpPr>
            <a:spLocks noGrp="1"/>
          </p:cNvSpPr>
          <p:nvPr>
            <p:ph idx="1"/>
          </p:nvPr>
        </p:nvSpPr>
        <p:spPr>
          <a:xfrm>
            <a:off x="838200" y="1453696"/>
            <a:ext cx="10288814" cy="3346059"/>
          </a:xfrm>
        </p:spPr>
        <p:txBody>
          <a:bodyPr vert="horz" lIns="91440" tIns="45720" rIns="91440" bIns="45720" rtlCol="0" anchor="t">
            <a:normAutofit/>
          </a:bodyPr>
          <a:lstStyle/>
          <a:p>
            <a:r>
              <a:rPr lang="en-US"/>
              <a:t>The easiest and most effective solution is to make the depth cut very deep (&gt;36000 mm), but we quickly run out of statistics</a:t>
            </a:r>
          </a:p>
          <a:p>
            <a:r>
              <a:rPr lang="en-US"/>
              <a:t>If we do make restrictive depth cuts, we are left with 3k events in the angular data</a:t>
            </a:r>
          </a:p>
          <a:p>
            <a:r>
              <a:rPr lang="en-US"/>
              <a:t>Cutting on the distance between neutron endpoint and gamma endpoint removes some bad events, but does not entirely fix the problem</a:t>
            </a:r>
          </a:p>
          <a:p>
            <a:pPr marL="0" indent="0">
              <a:buNone/>
            </a:pPr>
            <a:endParaRPr lang="en-US"/>
          </a:p>
          <a:p>
            <a:endParaRPr lang="en-US"/>
          </a:p>
        </p:txBody>
      </p:sp>
      <p:pic>
        <p:nvPicPr>
          <p:cNvPr id="6" name="Picture 5" descr="A blue and white logo&#10;&#10;Description automatically generated">
            <a:extLst>
              <a:ext uri="{FF2B5EF4-FFF2-40B4-BE49-F238E27FC236}">
                <a16:creationId xmlns:a16="http://schemas.microsoft.com/office/drawing/2014/main" id="{2BCA5239-09CE-59C8-4DC2-5B3D753AE6A9}"/>
              </a:ext>
            </a:extLst>
          </p:cNvPr>
          <p:cNvPicPr>
            <a:picLocks noChangeAspect="1"/>
          </p:cNvPicPr>
          <p:nvPr/>
        </p:nvPicPr>
        <p:blipFill>
          <a:blip r:embed="rId2"/>
          <a:stretch>
            <a:fillRect/>
          </a:stretch>
        </p:blipFill>
        <p:spPr>
          <a:xfrm>
            <a:off x="162605" y="6222093"/>
            <a:ext cx="1362075" cy="419100"/>
          </a:xfrm>
          <a:prstGeom prst="rect">
            <a:avLst/>
          </a:prstGeom>
        </p:spPr>
      </p:pic>
    </p:spTree>
    <p:extLst>
      <p:ext uri="{BB962C8B-B14F-4D97-AF65-F5344CB8AC3E}">
        <p14:creationId xmlns:p14="http://schemas.microsoft.com/office/powerpoint/2010/main" val="15130075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13200-34F5-0AED-3F05-4D3467BC0F07}"/>
              </a:ext>
            </a:extLst>
          </p:cNvPr>
          <p:cNvSpPr>
            <a:spLocks noGrp="1"/>
          </p:cNvSpPr>
          <p:nvPr>
            <p:ph type="title"/>
          </p:nvPr>
        </p:nvSpPr>
        <p:spPr/>
        <p:txBody>
          <a:bodyPr/>
          <a:lstStyle/>
          <a:p>
            <a:r>
              <a:rPr lang="en-US"/>
              <a:t>Peak Finding to Select Events</a:t>
            </a:r>
          </a:p>
        </p:txBody>
      </p:sp>
      <p:sp>
        <p:nvSpPr>
          <p:cNvPr id="3" name="Content Placeholder 2">
            <a:extLst>
              <a:ext uri="{FF2B5EF4-FFF2-40B4-BE49-F238E27FC236}">
                <a16:creationId xmlns:a16="http://schemas.microsoft.com/office/drawing/2014/main" id="{94D8E83F-DEF3-4AD9-5B55-CA0B8B8F5CC9}"/>
              </a:ext>
            </a:extLst>
          </p:cNvPr>
          <p:cNvSpPr>
            <a:spLocks noGrp="1"/>
          </p:cNvSpPr>
          <p:nvPr>
            <p:ph idx="1"/>
          </p:nvPr>
        </p:nvSpPr>
        <p:spPr/>
        <p:txBody>
          <a:bodyPr vert="horz" lIns="91440" tIns="45720" rIns="91440" bIns="45720" rtlCol="0" anchor="t">
            <a:normAutofit/>
          </a:bodyPr>
          <a:lstStyle/>
          <a:p>
            <a:r>
              <a:rPr lang="en-US"/>
              <a:t>Used with the depth finding check</a:t>
            </a:r>
          </a:p>
          <a:p>
            <a:r>
              <a:rPr lang="en-US"/>
              <a:t>Search through ECal and </a:t>
            </a:r>
            <a:r>
              <a:rPr lang="en-US" err="1"/>
              <a:t>HCal</a:t>
            </a:r>
            <a:r>
              <a:rPr lang="en-US"/>
              <a:t> data to find all local maximums</a:t>
            </a:r>
          </a:p>
          <a:p>
            <a:r>
              <a:rPr lang="en-US"/>
              <a:t>Discard all events without 2 or 3 peaks in the ECal</a:t>
            </a:r>
          </a:p>
          <a:p>
            <a:r>
              <a:rPr lang="en-US"/>
              <a:t>Discard all events without </a:t>
            </a:r>
            <a:r>
              <a:rPr lang="en-US" err="1"/>
              <a:t>atleast</a:t>
            </a:r>
            <a:r>
              <a:rPr lang="en-US"/>
              <a:t> 2 or 3 matching peaks in </a:t>
            </a:r>
            <a:r>
              <a:rPr lang="en-US" err="1"/>
              <a:t>HCal</a:t>
            </a:r>
            <a:endParaRPr lang="en-US"/>
          </a:p>
          <a:p>
            <a:r>
              <a:rPr lang="en-US"/>
              <a:t>Removes the most of the bad overlap events, but there is no guarantee the photon cluster will be distinct enough</a:t>
            </a:r>
          </a:p>
          <a:p>
            <a:r>
              <a:rPr lang="en-US"/>
              <a:t>Very sensitive to parameter selection</a:t>
            </a:r>
          </a:p>
          <a:p>
            <a:endParaRPr lang="en-US"/>
          </a:p>
          <a:p>
            <a:endParaRPr lang="en-US"/>
          </a:p>
        </p:txBody>
      </p:sp>
      <p:pic>
        <p:nvPicPr>
          <p:cNvPr id="5" name="Picture 4" descr="A blue and white logo&#10;&#10;Description automatically generated">
            <a:extLst>
              <a:ext uri="{FF2B5EF4-FFF2-40B4-BE49-F238E27FC236}">
                <a16:creationId xmlns:a16="http://schemas.microsoft.com/office/drawing/2014/main" id="{D27F2014-DC90-151F-4180-DA173653D4F7}"/>
              </a:ext>
            </a:extLst>
          </p:cNvPr>
          <p:cNvPicPr>
            <a:picLocks noChangeAspect="1"/>
          </p:cNvPicPr>
          <p:nvPr/>
        </p:nvPicPr>
        <p:blipFill>
          <a:blip r:embed="rId2"/>
          <a:stretch>
            <a:fillRect/>
          </a:stretch>
        </p:blipFill>
        <p:spPr>
          <a:xfrm>
            <a:off x="162605" y="6222093"/>
            <a:ext cx="1362075" cy="419100"/>
          </a:xfrm>
          <a:prstGeom prst="rect">
            <a:avLst/>
          </a:prstGeom>
        </p:spPr>
      </p:pic>
    </p:spTree>
    <p:extLst>
      <p:ext uri="{BB962C8B-B14F-4D97-AF65-F5344CB8AC3E}">
        <p14:creationId xmlns:p14="http://schemas.microsoft.com/office/powerpoint/2010/main" val="9878892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22</Slides>
  <Notes>0</Notes>
  <HiddenSlides>0</HiddenSlide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Sept. 9th ZDC Resolution Study</vt:lpstr>
      <vt:lpstr>Overview</vt:lpstr>
      <vt:lpstr>P_t vs P_l</vt:lpstr>
      <vt:lpstr>Angular data before and after depth cuts</vt:lpstr>
      <vt:lpstr>Event Display for deep neutron angular events</vt:lpstr>
      <vt:lpstr>Unusual Events</vt:lpstr>
      <vt:lpstr>The most common problem: overlap</vt:lpstr>
      <vt:lpstr>Methods to separate these events</vt:lpstr>
      <vt:lpstr>Peak Finding to Select Events</vt:lpstr>
      <vt:lpstr>Slight Overlap</vt:lpstr>
      <vt:lpstr>Slight Overlap clustering</vt:lpstr>
      <vt:lpstr>Pi0 Vertex Reconstruction: Overview</vt:lpstr>
      <vt:lpstr>Pi0 Vertex Reconstruction: Method</vt:lpstr>
      <vt:lpstr>Pi0 Vertex Reconstruction</vt:lpstr>
      <vt:lpstr>Pi0 Reconstruction</vt:lpstr>
      <vt:lpstr>Pi0 Reconstruction</vt:lpstr>
      <vt:lpstr>Pi0 Reconstruction</vt:lpstr>
      <vt:lpstr>Pi0 Vertex Reconstruction: Next Steps</vt:lpstr>
      <vt:lpstr>Backup</vt:lpstr>
      <vt:lpstr>Neutron Reconstruction </vt:lpstr>
      <vt:lpstr>Pi0 Vertex Reconstruction</vt:lpstr>
      <vt:lpstr>Pi0 Vertex Reconstruction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Sept. 9th ZDC Resolution Study</dc:title>
  <dc:creator/>
  <cp:revision>3</cp:revision>
  <dcterms:created xsi:type="dcterms:W3CDTF">2024-09-07T16:57:11Z</dcterms:created>
  <dcterms:modified xsi:type="dcterms:W3CDTF">2024-09-09T14:56:51Z</dcterms:modified>
</cp:coreProperties>
</file>