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71" r:id="rId2"/>
    <p:sldId id="457" r:id="rId3"/>
    <p:sldId id="373" r:id="rId4"/>
    <p:sldId id="374" r:id="rId5"/>
    <p:sldId id="459" r:id="rId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CCECFF"/>
    <a:srgbClr val="FFCCFF"/>
    <a:srgbClr val="99CCFF"/>
    <a:srgbClr val="FF9900"/>
    <a:srgbClr val="FFFFCC"/>
    <a:srgbClr val="3399FF"/>
    <a:srgbClr val="99FF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1" autoAdjust="0"/>
    <p:restoredTop sz="87894" autoAdjust="0"/>
  </p:normalViewPr>
  <p:slideViewPr>
    <p:cSldViewPr>
      <p:cViewPr>
        <p:scale>
          <a:sx n="60" d="100"/>
          <a:sy n="60" d="100"/>
        </p:scale>
        <p:origin x="1084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35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83E71-3ED3-4DCF-AD27-D8AB6BE6410A}" type="datetimeFigureOut">
              <a:rPr lang="zh-TW" altLang="en-US" smtClean="0"/>
              <a:t>2024/9/10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741C7-9BEE-48BE-841E-F447BA105E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10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000" dirty="0" smtClean="0"/>
              <a:t>Operating</a:t>
            </a:r>
            <a:r>
              <a:rPr lang="en-US" altLang="zh-TW" sz="1000" baseline="0" dirty="0" smtClean="0"/>
              <a:t> voltage around 400V</a:t>
            </a:r>
            <a:endParaRPr lang="zh-TW" altLang="en-US" sz="1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741C7-9BEE-48BE-841E-F447BA105E0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7432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741C7-9BEE-48BE-841E-F447BA105E0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46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0" y="3429448"/>
            <a:ext cx="9144000" cy="6868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428644" y="3284985"/>
            <a:ext cx="1446175" cy="13890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8280400" y="6552931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77497"/>
            <a:ext cx="6400800" cy="21613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  <a:endParaRPr lang="ja-JP" altLang="en-US" noProof="0"/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8893175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3" name="Rectangle 11"/>
          <p:cNvSpPr>
            <a:spLocks noChangeArrowheads="1"/>
          </p:cNvSpPr>
          <p:nvPr userDrawn="1"/>
        </p:nvSpPr>
        <p:spPr bwMode="auto">
          <a:xfrm>
            <a:off x="8726488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4" name="Rectangle 12"/>
          <p:cNvSpPr>
            <a:spLocks noChangeArrowheads="1"/>
          </p:cNvSpPr>
          <p:nvPr userDrawn="1"/>
        </p:nvSpPr>
        <p:spPr bwMode="auto">
          <a:xfrm>
            <a:off x="8893175" y="2809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085" name="Group 13"/>
          <p:cNvGrpSpPr>
            <a:grpSpLocks/>
          </p:cNvGrpSpPr>
          <p:nvPr userDrawn="1"/>
        </p:nvGrpSpPr>
        <p:grpSpPr bwMode="auto">
          <a:xfrm rot="-10800000">
            <a:off x="73022" y="6502132"/>
            <a:ext cx="355619" cy="301537"/>
            <a:chOff x="113" y="4020"/>
            <a:chExt cx="195" cy="195"/>
          </a:xfrm>
        </p:grpSpPr>
        <p:sp>
          <p:nvSpPr>
            <p:cNvPr id="3086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1346788"/>
            <a:ext cx="8642350" cy="2130709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1" y="6549899"/>
            <a:ext cx="1874818" cy="307635"/>
          </a:xfrm>
        </p:spPr>
        <p:txBody>
          <a:bodyPr/>
          <a:lstStyle/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1874818" y="6549899"/>
            <a:ext cx="5631801" cy="30506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524000" y="6560138"/>
            <a:ext cx="1620000" cy="297862"/>
          </a:xfrm>
        </p:spPr>
        <p:txBody>
          <a:bodyPr/>
          <a:lstStyle/>
          <a:p>
            <a:fld id="{A19621D2-C8FC-4F75-9E5A-153A48AC0064}" type="slidenum">
              <a:rPr lang="en-US" altLang="ja-JP" smtClean="0"/>
              <a:pPr/>
              <a:t>‹#›</a:t>
            </a:fld>
            <a:r>
              <a:rPr lang="en-US" altLang="ja-JP" dirty="0"/>
              <a:t>/N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25" y="44624"/>
            <a:ext cx="9128792" cy="7920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25" y="6551744"/>
            <a:ext cx="1826162" cy="3062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836887" y="6557147"/>
            <a:ext cx="5652806" cy="30085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489693" y="6557147"/>
            <a:ext cx="1620000" cy="295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19621D2-C8FC-4F75-9E5A-153A48AC0064}" type="slidenum">
              <a:rPr lang="en-US" altLang="ja-JP" smtClean="0"/>
              <a:pPr/>
              <a:t>‹#›</a:t>
            </a:fld>
            <a:r>
              <a:rPr lang="en-US" altLang="ja-JP" dirty="0"/>
              <a:t>/N</a:t>
            </a:r>
          </a:p>
        </p:txBody>
      </p:sp>
      <p:sp>
        <p:nvSpPr>
          <p:cNvPr id="7" name="文字版面配置區 2"/>
          <p:cNvSpPr>
            <a:spLocks noGrp="1"/>
          </p:cNvSpPr>
          <p:nvPr>
            <p:ph idx="1"/>
          </p:nvPr>
        </p:nvSpPr>
        <p:spPr>
          <a:xfrm>
            <a:off x="10725" y="894730"/>
            <a:ext cx="9128792" cy="5657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88410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1" name="Group 17"/>
          <p:cNvGrpSpPr>
            <a:grpSpLocks/>
          </p:cNvGrpSpPr>
          <p:nvPr userDrawn="1"/>
        </p:nvGrpSpPr>
        <p:grpSpPr bwMode="auto">
          <a:xfrm rot="-10800000">
            <a:off x="73818" y="6491114"/>
            <a:ext cx="309563" cy="309562"/>
            <a:chOff x="113" y="4020"/>
            <a:chExt cx="195" cy="195"/>
          </a:xfrm>
        </p:grpSpPr>
        <p:sp>
          <p:nvSpPr>
            <p:cNvPr id="1038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1200"/>
            </a:p>
          </p:txBody>
        </p:sp>
      </p:grp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0725" y="823293"/>
            <a:ext cx="9150484" cy="7143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30925" y="678830"/>
            <a:ext cx="1447201" cy="1444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8275917" y="6552009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2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2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Title</a:t>
            </a:r>
            <a:endParaRPr lang="ja-JP" altLang="en-US" dirty="0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965878" y="43880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8799191" y="43880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965878" y="208980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725" y="6549394"/>
            <a:ext cx="1829258" cy="30860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860506" y="6552931"/>
            <a:ext cx="5639876" cy="305069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509950" y="6549394"/>
            <a:ext cx="1620000" cy="305069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A19621D2-C8FC-4F75-9E5A-153A48AC0064}" type="slidenum">
              <a:rPr lang="en-US" altLang="ja-JP" smtClean="0"/>
              <a:pPr/>
              <a:t>‹#›</a:t>
            </a:fld>
            <a:r>
              <a:rPr lang="en-US" altLang="ja-JP" dirty="0"/>
              <a:t>/N</a:t>
            </a:r>
          </a:p>
        </p:txBody>
      </p:sp>
      <p:sp>
        <p:nvSpPr>
          <p:cNvPr id="17" name="文字版面配置區 2"/>
          <p:cNvSpPr>
            <a:spLocks noGrp="1"/>
          </p:cNvSpPr>
          <p:nvPr>
            <p:ph type="body" idx="1"/>
          </p:nvPr>
        </p:nvSpPr>
        <p:spPr>
          <a:xfrm>
            <a:off x="10725" y="894730"/>
            <a:ext cx="9128792" cy="565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CC"/>
        </a:buClr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33993"/>
        </a:buClr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celitas.com/product/c30739ecerh-2-si-apd-ceramic-carrier-high-ga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9DC5734-A411-F7DB-6FCE-7C62139729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sz="3200" b="1" dirty="0"/>
              <a:t>6X0 LYSO + APD </a:t>
            </a:r>
          </a:p>
          <a:p>
            <a:r>
              <a:rPr lang="en-US" altLang="zh-TW" b="1" dirty="0"/>
              <a:t>6X0 PbWO4 + </a:t>
            </a:r>
            <a:r>
              <a:rPr lang="en-US" altLang="zh-TW" b="1" dirty="0" err="1"/>
              <a:t>SiPM</a:t>
            </a:r>
            <a:endParaRPr lang="en-US" altLang="zh-TW" b="1" dirty="0"/>
          </a:p>
          <a:p>
            <a:r>
              <a:rPr lang="en-US" altLang="zh-TW" b="1" dirty="0"/>
              <a:t>With</a:t>
            </a:r>
          </a:p>
          <a:p>
            <a:r>
              <a:rPr lang="en-US" altLang="zh-TW" b="1" dirty="0"/>
              <a:t>50MeV electron, 800MeV electron</a:t>
            </a:r>
          </a:p>
          <a:p>
            <a:r>
              <a:rPr lang="en-US" altLang="zh-TW" b="1" dirty="0"/>
              <a:t>1GeV gamma, 40GeV gamma</a:t>
            </a:r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249A7EA7-400C-4890-BEED-F711BCBD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Estimation of ADC Value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12EEB8-F027-4C51-8861-46442428E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767213-5CC2-4DF7-9D6C-0E1CD573D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50C0C-0628-E742-0933-8085DBF3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1</a:t>
            </a:fld>
            <a:r>
              <a:rPr lang="en-US" altLang="ja-JP"/>
              <a:t>/N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634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ABF706-D8A2-4BAB-5C61-6C65DBFD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err="1"/>
              <a:t>SiPM</a:t>
            </a:r>
            <a:r>
              <a:rPr lang="en-US" altLang="zh-TW" sz="4000" dirty="0"/>
              <a:t> + LYSO + AS ADC + Co60</a:t>
            </a:r>
            <a:endParaRPr lang="zh-TW" altLang="en-US" sz="4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944D544-9845-51BC-C56C-724DB39D1FAB}"/>
              </a:ext>
            </a:extLst>
          </p:cNvPr>
          <p:cNvGrpSpPr/>
          <p:nvPr/>
        </p:nvGrpSpPr>
        <p:grpSpPr>
          <a:xfrm>
            <a:off x="345380" y="1059240"/>
            <a:ext cx="3296808" cy="2880899"/>
            <a:chOff x="160445" y="1423973"/>
            <a:chExt cx="4162455" cy="40100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CBFB408-A90D-EDF1-E545-4BFCF9FE2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0445" y="1423973"/>
              <a:ext cx="4162455" cy="4010054"/>
            </a:xfrm>
            <a:prstGeom prst="rect">
              <a:avLst/>
            </a:prstGeom>
          </p:spPr>
        </p:pic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3ED6AA5-7064-D3CE-15CF-163092A56B7D}"/>
                </a:ext>
              </a:extLst>
            </p:cNvPr>
            <p:cNvSpPr/>
            <p:nvPr/>
          </p:nvSpPr>
          <p:spPr>
            <a:xfrm>
              <a:off x="1921361" y="2685987"/>
              <a:ext cx="1926311" cy="216462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rgbClr val="00B050"/>
                </a:solidFill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963132E-151D-2B98-01C4-9619E72F59BE}"/>
                </a:ext>
              </a:extLst>
            </p:cNvPr>
            <p:cNvSpPr/>
            <p:nvPr/>
          </p:nvSpPr>
          <p:spPr>
            <a:xfrm>
              <a:off x="1195320" y="2286000"/>
              <a:ext cx="294433" cy="214588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rgbClr val="00B050"/>
                </a:solidFill>
              </a:endParaRPr>
            </a:p>
          </p:txBody>
        </p:sp>
      </p:grpSp>
      <p:sp>
        <p:nvSpPr>
          <p:cNvPr id="15" name="矩形 1">
            <a:extLst>
              <a:ext uri="{FF2B5EF4-FFF2-40B4-BE49-F238E27FC236}">
                <a16:creationId xmlns:a16="http://schemas.microsoft.com/office/drawing/2014/main" id="{BEEE3D76-CAD0-863F-530A-2D0587B7BF1D}"/>
              </a:ext>
            </a:extLst>
          </p:cNvPr>
          <p:cNvSpPr/>
          <p:nvPr/>
        </p:nvSpPr>
        <p:spPr>
          <a:xfrm>
            <a:off x="2189545" y="2590099"/>
            <a:ext cx="12105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200" b="1" dirty="0"/>
              <a:t>@HV = 27.00V</a:t>
            </a:r>
            <a:endParaRPr lang="zh-TW" altLang="en-US" sz="1200" b="1" dirty="0"/>
          </a:p>
        </p:txBody>
      </p:sp>
      <p:sp>
        <p:nvSpPr>
          <p:cNvPr id="17" name="文字方塊 5">
            <a:extLst>
              <a:ext uri="{FF2B5EF4-FFF2-40B4-BE49-F238E27FC236}">
                <a16:creationId xmlns:a16="http://schemas.microsoft.com/office/drawing/2014/main" id="{ACA9F96C-AD17-526F-1A78-BA82AA1D5944}"/>
              </a:ext>
            </a:extLst>
          </p:cNvPr>
          <p:cNvSpPr txBox="1"/>
          <p:nvPr/>
        </p:nvSpPr>
        <p:spPr>
          <a:xfrm>
            <a:off x="4324630" y="1871539"/>
            <a:ext cx="4030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rgbClr val="FF0000"/>
                </a:solidFill>
              </a:rPr>
              <a:t>27V, 2580/0.29 (digits/MeV)</a:t>
            </a:r>
          </a:p>
          <a:p>
            <a:endParaRPr lang="en-US" altLang="zh-TW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b="1" dirty="0"/>
              <a:t>ADC</a:t>
            </a:r>
            <a:r>
              <a:rPr lang="zh-TW" altLang="en-US" b="1" dirty="0"/>
              <a:t> </a:t>
            </a:r>
            <a:r>
              <a:rPr lang="en-US" altLang="zh-TW" b="1" dirty="0"/>
              <a:t>dynamic </a:t>
            </a:r>
            <a:r>
              <a:rPr lang="en-US" altLang="zh-TW" b="1" dirty="0" smtClean="0"/>
              <a:t>range upper limit: </a:t>
            </a:r>
            <a:r>
              <a:rPr lang="en-US" altLang="zh-TW" b="1" dirty="0"/>
              <a:t>11, 000</a:t>
            </a:r>
            <a:endParaRPr lang="zh-TW" altLang="en-US" b="1" dirty="0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FD9A85C8-D0A3-EFE8-D323-4B4E2D21F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11B8FE61-2BC8-EF13-D58C-9EB7FF38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702A573C-5D00-6B7D-0147-3EE2E3E1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2</a:t>
            </a:fld>
            <a:r>
              <a:rPr lang="en-US" altLang="ja-JP"/>
              <a:t>/N</a:t>
            </a:r>
            <a:endParaRPr lang="en-US" altLang="ja-JP" dirty="0"/>
          </a:p>
        </p:txBody>
      </p:sp>
      <p:sp>
        <p:nvSpPr>
          <p:cNvPr id="2" name="矩形 1"/>
          <p:cNvSpPr/>
          <p:nvPr/>
        </p:nvSpPr>
        <p:spPr>
          <a:xfrm>
            <a:off x="688947" y="4013189"/>
            <a:ext cx="7919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b="1" dirty="0" smtClean="0"/>
              <a:t>Check if the estimated ADC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value is within the ADC dynamic range: </a:t>
            </a:r>
            <a:endParaRPr lang="zh-TW" alt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矩形 2"/>
              <p:cNvSpPr/>
              <p:nvPr/>
            </p:nvSpPr>
            <p:spPr>
              <a:xfrm>
                <a:off x="1793785" y="4374332"/>
                <a:ext cx="5709927" cy="10556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0" dirty="0" smtClean="0">
                    <a:solidFill>
                      <a:srgbClr val="002060"/>
                    </a:solidFill>
                  </a:rPr>
                  <a:t>ADC</a:t>
                </a:r>
                <a:r>
                  <a:rPr lang="en-US" altLang="zh-TW" sz="2800" baseline="-25000" dirty="0" err="1">
                    <a:solidFill>
                      <a:srgbClr val="002060"/>
                    </a:solidFill>
                  </a:rPr>
                  <a:t>e</a:t>
                </a:r>
                <a:r>
                  <a:rPr lang="en-US" altLang="zh-TW" sz="2800" baseline="-25000" dirty="0" err="1" smtClean="0">
                    <a:solidFill>
                      <a:srgbClr val="002060"/>
                    </a:solidFill>
                  </a:rPr>
                  <a:t>st</a:t>
                </a:r>
                <a:r>
                  <a:rPr lang="en-US" altLang="zh-TW" sz="2800" baseline="-25000" dirty="0" smtClean="0">
                    <a:solidFill>
                      <a:srgbClr val="002060"/>
                    </a:solidFill>
                  </a:rPr>
                  <a:t>.</a:t>
                </a:r>
                <a:r>
                  <a:rPr lang="en-US" altLang="zh-TW" sz="2800" dirty="0" smtClean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2580 (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𝐴𝐷𝐶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0.29 (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𝑀𝑒𝑉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altLang="zh-TW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altLang="zh-TW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𝑠𝑐𝑎𝑙𝑒</m:t>
                        </m:r>
                      </m:sub>
                    </m:sSub>
                    <m:r>
                      <a:rPr lang="en-US" altLang="zh-TW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altLang="zh-TW" sz="2800" b="0" dirty="0" smtClean="0">
                  <a:solidFill>
                    <a:srgbClr val="002060"/>
                  </a:solidFill>
                </a:endParaRPr>
              </a:p>
              <a:p>
                <a:endParaRPr lang="en-US" altLang="zh-TW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785" y="4374332"/>
                <a:ext cx="5709927" cy="1055674"/>
              </a:xfrm>
              <a:prstGeom prst="rect">
                <a:avLst/>
              </a:prstGeom>
              <a:blipFill>
                <a:blip r:embed="rId3"/>
                <a:stretch>
                  <a:fillRect l="-21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4077261" y="1309205"/>
            <a:ext cx="4525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solidFill>
                  <a:srgbClr val="002060"/>
                </a:solidFill>
              </a:rPr>
              <a:t>From the calibration study with Co60</a:t>
            </a:r>
            <a:endParaRPr lang="zh-TW" altLang="en-US" dirty="0">
              <a:solidFill>
                <a:srgbClr val="002060"/>
              </a:solidFill>
            </a:endParaRPr>
          </a:p>
        </p:txBody>
      </p:sp>
      <p:cxnSp>
        <p:nvCxnSpPr>
          <p:cNvPr id="22" name="直線單箭頭接點 21"/>
          <p:cNvCxnSpPr/>
          <p:nvPr/>
        </p:nvCxnSpPr>
        <p:spPr>
          <a:xfrm flipH="1">
            <a:off x="4077261" y="5149667"/>
            <a:ext cx="5641" cy="26958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3608" y="5337955"/>
            <a:ext cx="4008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rgbClr val="FF3300"/>
                </a:solidFill>
              </a:rPr>
              <a:t>Conversion factor, using </a:t>
            </a:r>
            <a:r>
              <a:rPr lang="en-US" altLang="zh-TW" dirty="0" err="1" smtClean="0">
                <a:solidFill>
                  <a:srgbClr val="FF3300"/>
                </a:solidFill>
              </a:rPr>
              <a:t>LYSO+SiPM</a:t>
            </a:r>
            <a:endParaRPr lang="zh-TW" altLang="en-US" dirty="0">
              <a:solidFill>
                <a:srgbClr val="FF3300"/>
              </a:solidFill>
            </a:endParaRPr>
          </a:p>
        </p:txBody>
      </p:sp>
      <p:cxnSp>
        <p:nvCxnSpPr>
          <p:cNvPr id="25" name="直線單箭頭接點 24"/>
          <p:cNvCxnSpPr/>
          <p:nvPr/>
        </p:nvCxnSpPr>
        <p:spPr>
          <a:xfrm flipH="1">
            <a:off x="5609423" y="5131223"/>
            <a:ext cx="2822" cy="72138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2502938" y="5879013"/>
            <a:ext cx="3869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Scale factor, accounting for the use of LYOS/PbWO</a:t>
            </a:r>
            <a:r>
              <a:rPr lang="en-US" altLang="zh-TW" baseline="-25000" dirty="0" smtClean="0">
                <a:solidFill>
                  <a:srgbClr val="0000FF"/>
                </a:solidFill>
              </a:rPr>
              <a:t>4 </a:t>
            </a:r>
            <a:r>
              <a:rPr lang="en-US" altLang="zh-TW" dirty="0" smtClean="0">
                <a:solidFill>
                  <a:srgbClr val="0000FF"/>
                </a:solidFill>
              </a:rPr>
              <a:t>or </a:t>
            </a:r>
            <a:r>
              <a:rPr lang="en-US" altLang="zh-TW" dirty="0" err="1" smtClean="0">
                <a:solidFill>
                  <a:srgbClr val="0000FF"/>
                </a:solidFill>
              </a:rPr>
              <a:t>SiPM</a:t>
            </a:r>
            <a:r>
              <a:rPr lang="en-US" altLang="zh-TW" dirty="0" smtClean="0">
                <a:solidFill>
                  <a:srgbClr val="0000FF"/>
                </a:solidFill>
              </a:rPr>
              <a:t>/APD</a:t>
            </a:r>
            <a:endParaRPr lang="zh-TW" altLang="en-US" dirty="0">
              <a:solidFill>
                <a:srgbClr val="0000FF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 flipH="1">
            <a:off x="6876256" y="5100397"/>
            <a:ext cx="2822" cy="3915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6340059" y="5493552"/>
            <a:ext cx="1925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Provided by MC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6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DA48F4-A99B-4394-86BC-A779580E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Gain of APD 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13E1F03-A5B9-4A45-ABB1-8A20A5BDA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A36493B-E746-4433-9218-F8FCEDE55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BE9C460-3099-4C73-818C-DB7CB3F701B1}"/>
              </a:ext>
            </a:extLst>
          </p:cNvPr>
          <p:cNvSpPr/>
          <p:nvPr/>
        </p:nvSpPr>
        <p:spPr>
          <a:xfrm>
            <a:off x="5868144" y="1772816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hlinkClick r:id="rId3"/>
              </a:rPr>
              <a:t>https://www.excelitas.com/product/c30739ecerh-2-si-apd-ceramic-carrier-high-gain</a:t>
            </a:r>
            <a:endParaRPr lang="en-US" altLang="zh-TW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869CCA-2DD0-26C7-34FB-76EB396BDBB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1539" r="17399"/>
          <a:stretch/>
        </p:blipFill>
        <p:spPr>
          <a:xfrm>
            <a:off x="611560" y="3816204"/>
            <a:ext cx="4968552" cy="2586467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8B43B696-6B7C-46C9-8682-AB75196DC084}"/>
              </a:ext>
            </a:extLst>
          </p:cNvPr>
          <p:cNvSpPr txBox="1"/>
          <p:nvPr/>
        </p:nvSpPr>
        <p:spPr>
          <a:xfrm>
            <a:off x="5796136" y="4797152"/>
            <a:ext cx="1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ighlight>
                  <a:srgbClr val="FFFF00"/>
                </a:highlight>
              </a:rPr>
              <a:t>Gain  </a:t>
            </a:r>
          </a:p>
          <a:p>
            <a:r>
              <a:rPr lang="en-US" altLang="zh-TW" dirty="0">
                <a:highlight>
                  <a:srgbClr val="FFFF00"/>
                </a:highlight>
              </a:rPr>
              <a:t>1 @ 100V</a:t>
            </a:r>
          </a:p>
          <a:p>
            <a:r>
              <a:rPr lang="en-US" altLang="zh-TW" dirty="0">
                <a:highlight>
                  <a:srgbClr val="FFFF00"/>
                </a:highlight>
              </a:rPr>
              <a:t>100 @ 400V</a:t>
            </a:r>
            <a:endParaRPr lang="zh-TW" altLang="en-US" dirty="0">
              <a:highlight>
                <a:srgbClr val="FFFF00"/>
              </a:highligh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7D099A8-D575-91A3-5826-31F4C392E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935096"/>
            <a:ext cx="4536504" cy="2803616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86F8DA5-E485-FA68-4EB8-37D8D260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3</a:t>
            </a:fld>
            <a:r>
              <a:rPr lang="en-US" altLang="ja-JP"/>
              <a:t>/N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192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611D7E-A0AC-45C6-92B6-0205BE62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Gain of </a:t>
            </a:r>
            <a:r>
              <a:rPr lang="en-US" altLang="zh-TW" dirty="0" err="1"/>
              <a:t>SiPM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2630864-C969-48DA-BB33-A00A9B07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583AC2E-947E-46BE-944B-7C98D72F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DB69932-516E-4298-A8E3-DFA76212CA9A}"/>
              </a:ext>
            </a:extLst>
          </p:cNvPr>
          <p:cNvSpPr/>
          <p:nvPr/>
        </p:nvSpPr>
        <p:spPr>
          <a:xfrm>
            <a:off x="5292080" y="1558020"/>
            <a:ext cx="3384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https://www.onsemi.com/pdf/datasheet/microc-series-d.pdf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12CE7B3-3611-4EE4-A8C8-0812723D2690}"/>
              </a:ext>
            </a:extLst>
          </p:cNvPr>
          <p:cNvSpPr txBox="1"/>
          <p:nvPr/>
        </p:nvSpPr>
        <p:spPr>
          <a:xfrm>
            <a:off x="5076056" y="429309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highlight>
                  <a:srgbClr val="FFFF00"/>
                </a:highlight>
              </a:rPr>
              <a:t>Gain = 1e6 to 5e6</a:t>
            </a:r>
          </a:p>
          <a:p>
            <a:r>
              <a:rPr lang="en-US" altLang="zh-TW" sz="1600" dirty="0">
                <a:highlight>
                  <a:srgbClr val="FFFF00"/>
                </a:highlight>
              </a:rPr>
              <a:t>Depends on temperature and HV</a:t>
            </a:r>
            <a:r>
              <a:rPr lang="zh-TW" altLang="en-US" sz="1600" dirty="0">
                <a:highlight>
                  <a:srgbClr val="FFFF00"/>
                </a:highlight>
              </a:rPr>
              <a:t> </a:t>
            </a:r>
            <a:r>
              <a:rPr lang="en-US" altLang="zh-TW" sz="1600" dirty="0">
                <a:highlight>
                  <a:srgbClr val="FFFF00"/>
                </a:highlight>
              </a:rPr>
              <a:t>applied</a:t>
            </a:r>
            <a:endParaRPr lang="zh-TW" altLang="en-US" sz="1600" dirty="0">
              <a:highlight>
                <a:srgbClr val="FFFF00"/>
              </a:highligh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A156DA-1313-6380-6FC6-4BB10ED85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80728"/>
            <a:ext cx="4419632" cy="492446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9AEF1E8-0DD5-9FC4-3141-E3BD9D73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4</a:t>
            </a:fld>
            <a:r>
              <a:rPr lang="en-US" altLang="ja-JP"/>
              <a:t>/N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318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8765-CCBF-7B90-D7B6-7E4558B2A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Estimation of ADC Value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678743-45CE-BC2A-66C6-6D484B74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2024/09/10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1448EF-C47A-A568-75E6-5128C9761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ELPH-ZDC Test Beam Meeting</a:t>
            </a:r>
            <a:endParaRPr lang="en-US" altLang="ja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AC90A3-A8BD-D980-B930-DC2655076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400" dirty="0"/>
              <a:t>//============== </a:t>
            </a:r>
            <a:r>
              <a:rPr lang="en-US" altLang="zh-TW" sz="1400" b="1" dirty="0" smtClean="0"/>
              <a:t>Inputs </a:t>
            </a:r>
            <a:r>
              <a:rPr lang="en-US" altLang="zh-TW" sz="1400" dirty="0" smtClean="0"/>
              <a:t>===================</a:t>
            </a:r>
            <a:endParaRPr lang="en-US" altLang="zh-TW" sz="1400" dirty="0"/>
          </a:p>
          <a:p>
            <a:r>
              <a:rPr lang="en-US" altLang="zh-TW" sz="1400" dirty="0"/>
              <a:t>LYSO + </a:t>
            </a:r>
            <a:r>
              <a:rPr lang="en-US" altLang="zh-TW" sz="1400" dirty="0" err="1"/>
              <a:t>SiPM</a:t>
            </a:r>
            <a:r>
              <a:rPr lang="en-US" altLang="zh-TW" sz="1400" dirty="0"/>
              <a:t> : 2580/0.29 (digits/MeV)</a:t>
            </a:r>
          </a:p>
          <a:p>
            <a:r>
              <a:rPr lang="en-US" altLang="zh-TW" sz="1400" dirty="0" err="1"/>
              <a:t>SiPM</a:t>
            </a:r>
            <a:r>
              <a:rPr lang="en-US" altLang="zh-TW" sz="1400" dirty="0"/>
              <a:t> gain = 1e6 ~ 5e6  (here use 1e6)</a:t>
            </a:r>
          </a:p>
          <a:p>
            <a:r>
              <a:rPr lang="en-US" altLang="zh-TW" sz="1400" dirty="0"/>
              <a:t>APD gain  = 1 ~ 100      (here use 100)</a:t>
            </a:r>
          </a:p>
          <a:p>
            <a:r>
              <a:rPr lang="en-US" altLang="zh-TW" sz="1400" dirty="0"/>
              <a:t>LYSO </a:t>
            </a:r>
            <a:r>
              <a:rPr lang="en-US" altLang="zh-TW" sz="1400" dirty="0" smtClean="0"/>
              <a:t>Light yield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=  25e3-35e3 photons/MeV (here use 3.0e4 photons/MeV)</a:t>
            </a:r>
          </a:p>
          <a:p>
            <a:r>
              <a:rPr lang="en-US" altLang="zh-TW" sz="1400" dirty="0"/>
              <a:t>PbO4 </a:t>
            </a:r>
            <a:r>
              <a:rPr lang="en-US" altLang="zh-TW" sz="1400" dirty="0" smtClean="0"/>
              <a:t>light yield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= 1e2-2e2 photons/MeV      (here use 1.5e2 photons/MeV)</a:t>
            </a:r>
          </a:p>
          <a:p>
            <a:pPr marL="0" indent="0">
              <a:buNone/>
            </a:pPr>
            <a:r>
              <a:rPr lang="en-US" altLang="zh-TW" sz="1400" dirty="0"/>
              <a:t>//============== </a:t>
            </a:r>
            <a:r>
              <a:rPr lang="en-US" altLang="zh-TW" sz="1400" b="1" dirty="0"/>
              <a:t>6X0 LYSO + APD </a:t>
            </a:r>
            <a:r>
              <a:rPr lang="en-US" altLang="zh-TW" sz="1400" dirty="0"/>
              <a:t>===================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1400" dirty="0"/>
              <a:t>ADC</a:t>
            </a:r>
            <a:r>
              <a:rPr lang="zh-TW" altLang="en-US" sz="1400" dirty="0"/>
              <a:t> </a:t>
            </a:r>
            <a:r>
              <a:rPr lang="en-US" altLang="zh-TW" sz="1400" dirty="0"/>
              <a:t>digits = [(2580/0.29)/1e6*1e2]*Emax = 0.89*Emax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1400" dirty="0"/>
              <a:t>ADC dynamic range = 11, 000</a:t>
            </a:r>
          </a:p>
          <a:p>
            <a:r>
              <a:rPr lang="en-US" altLang="zh-TW" sz="1400" dirty="0">
                <a:solidFill>
                  <a:srgbClr val="FF0000"/>
                </a:solidFill>
              </a:rPr>
              <a:t>50MeV electron  , Emax = 21.5 , ADC = 19.18   =&gt; might be too low, close to noise level</a:t>
            </a:r>
          </a:p>
          <a:p>
            <a:r>
              <a:rPr lang="en-US" altLang="zh-TW" sz="1400" dirty="0"/>
              <a:t>800MeV electron, Emax = 240.1, ADC = 213.689</a:t>
            </a:r>
          </a:p>
          <a:p>
            <a:r>
              <a:rPr lang="en-US" altLang="zh-TW" sz="1400" dirty="0"/>
              <a:t>1GeV gamma     , Emax = 248.6, ADC = 221.254</a:t>
            </a:r>
          </a:p>
          <a:p>
            <a:r>
              <a:rPr lang="en-US" altLang="zh-TW" sz="1400" dirty="0"/>
              <a:t>40GeV gamma   , Emax = 3190, ADC= 2839.1</a:t>
            </a:r>
          </a:p>
          <a:p>
            <a:pPr marL="0" indent="0">
              <a:buNone/>
            </a:pPr>
            <a:r>
              <a:rPr lang="en-US" altLang="zh-TW" sz="1400" dirty="0"/>
              <a:t>//============== </a:t>
            </a:r>
            <a:r>
              <a:rPr lang="en-US" altLang="zh-TW" sz="1400" b="1" dirty="0"/>
              <a:t>6X0 PbWO4 + </a:t>
            </a:r>
            <a:r>
              <a:rPr lang="en-US" altLang="zh-TW" sz="1400" b="1" dirty="0" err="1"/>
              <a:t>SiPM</a:t>
            </a:r>
            <a:r>
              <a:rPr lang="en-US" altLang="zh-TW" sz="1400" b="1" dirty="0"/>
              <a:t> </a:t>
            </a:r>
            <a:r>
              <a:rPr lang="en-US" altLang="zh-TW" sz="1400" dirty="0"/>
              <a:t>===================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1400" dirty="0"/>
              <a:t>ADC</a:t>
            </a:r>
            <a:r>
              <a:rPr lang="zh-TW" altLang="en-US" sz="1400" dirty="0"/>
              <a:t> </a:t>
            </a:r>
            <a:r>
              <a:rPr lang="en-US" altLang="zh-TW" sz="1400" dirty="0"/>
              <a:t>digits = [(2580/0.29)/3e4*1.5e2]*Emax = 44.48*Emax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1400" dirty="0">
                <a:solidFill>
                  <a:srgbClr val="0000FF"/>
                </a:solidFill>
              </a:rPr>
              <a:t>ADC dynamic range = 11, 000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1400" dirty="0">
                <a:solidFill>
                  <a:srgbClr val="0000FF"/>
                </a:solidFill>
              </a:rPr>
              <a:t>Saturation of </a:t>
            </a:r>
            <a:r>
              <a:rPr lang="en-US" altLang="zh-TW" sz="1400" dirty="0" err="1">
                <a:solidFill>
                  <a:srgbClr val="0000FF"/>
                </a:solidFill>
              </a:rPr>
              <a:t>SiPM</a:t>
            </a:r>
            <a:r>
              <a:rPr lang="en-US" altLang="zh-TW" sz="1400" dirty="0">
                <a:solidFill>
                  <a:srgbClr val="0000FF"/>
                </a:solidFill>
              </a:rPr>
              <a:t> ~ 3000 ADC</a:t>
            </a:r>
          </a:p>
          <a:p>
            <a:r>
              <a:rPr lang="en-US" altLang="zh-TW" sz="1400" dirty="0"/>
              <a:t>50MeV electron  , Emax = 22.43, ADC =997.8</a:t>
            </a:r>
          </a:p>
          <a:p>
            <a:r>
              <a:rPr lang="en-US" altLang="zh-TW" sz="1400" dirty="0">
                <a:solidFill>
                  <a:srgbClr val="FF0000"/>
                </a:solidFill>
              </a:rPr>
              <a:t>800MeV electron, Emax = 266.7, ADC = </a:t>
            </a:r>
            <a:r>
              <a:rPr lang="en-US" altLang="zh-TW" sz="1400" dirty="0" smtClean="0">
                <a:solidFill>
                  <a:srgbClr val="FF0000"/>
                </a:solidFill>
              </a:rPr>
              <a:t>11,862.8    </a:t>
            </a:r>
            <a:r>
              <a:rPr lang="en-US" altLang="zh-TW" sz="1400" dirty="0">
                <a:solidFill>
                  <a:srgbClr val="FF0000"/>
                </a:solidFill>
              </a:rPr>
              <a:t>=&gt; out of linear range of </a:t>
            </a:r>
            <a:r>
              <a:rPr lang="en-US" altLang="zh-TW" sz="1400" dirty="0" err="1">
                <a:solidFill>
                  <a:srgbClr val="FF0000"/>
                </a:solidFill>
              </a:rPr>
              <a:t>SiPM</a:t>
            </a:r>
            <a:endParaRPr lang="en-US" altLang="zh-TW" sz="1400" dirty="0">
              <a:solidFill>
                <a:srgbClr val="FF0000"/>
              </a:solidFill>
            </a:endParaRPr>
          </a:p>
          <a:p>
            <a:r>
              <a:rPr lang="en-US" altLang="zh-TW" sz="1400" dirty="0">
                <a:solidFill>
                  <a:srgbClr val="FF0000"/>
                </a:solidFill>
              </a:rPr>
              <a:t>1GeV gamma     , Emax = 284.0, ADC = </a:t>
            </a:r>
            <a:r>
              <a:rPr lang="en-US" altLang="zh-TW" sz="1400" dirty="0" smtClean="0">
                <a:solidFill>
                  <a:srgbClr val="FF0000"/>
                </a:solidFill>
              </a:rPr>
              <a:t>12,632.32  </a:t>
            </a:r>
            <a:r>
              <a:rPr lang="en-US" altLang="zh-TW" sz="1400" dirty="0">
                <a:solidFill>
                  <a:srgbClr val="FF0000"/>
                </a:solidFill>
              </a:rPr>
              <a:t>=&gt; out of linear range of </a:t>
            </a:r>
            <a:r>
              <a:rPr lang="en-US" altLang="zh-TW" sz="1400" dirty="0" err="1">
                <a:solidFill>
                  <a:srgbClr val="FF0000"/>
                </a:solidFill>
              </a:rPr>
              <a:t>SiPM</a:t>
            </a:r>
            <a:r>
              <a:rPr lang="en-US" altLang="zh-TW" sz="1400" dirty="0">
                <a:solidFill>
                  <a:srgbClr val="FF0000"/>
                </a:solidFill>
              </a:rPr>
              <a:t> also ADC dynamic range</a:t>
            </a:r>
          </a:p>
          <a:p>
            <a:r>
              <a:rPr lang="en-US" altLang="zh-TW" sz="1400" dirty="0">
                <a:solidFill>
                  <a:srgbClr val="FF0000"/>
                </a:solidFill>
              </a:rPr>
              <a:t>40GeV gamma   , Emax = 4198 , ADC = </a:t>
            </a:r>
            <a:r>
              <a:rPr lang="en-US" altLang="zh-TW" sz="1400" dirty="0" smtClean="0">
                <a:solidFill>
                  <a:srgbClr val="FF0000"/>
                </a:solidFill>
              </a:rPr>
              <a:t>18,6727     </a:t>
            </a:r>
            <a:r>
              <a:rPr lang="en-US" altLang="zh-TW" sz="1400" dirty="0">
                <a:solidFill>
                  <a:srgbClr val="FF0000"/>
                </a:solidFill>
              </a:rPr>
              <a:t>=&gt; out of linear range of </a:t>
            </a:r>
            <a:r>
              <a:rPr lang="en-US" altLang="zh-TW" sz="1400" dirty="0" err="1">
                <a:solidFill>
                  <a:srgbClr val="FF0000"/>
                </a:solidFill>
              </a:rPr>
              <a:t>SiPM</a:t>
            </a:r>
            <a:r>
              <a:rPr lang="en-US" altLang="zh-TW" sz="1400" dirty="0">
                <a:solidFill>
                  <a:srgbClr val="FF0000"/>
                </a:solidFill>
              </a:rPr>
              <a:t> also ADC dynamic range</a:t>
            </a:r>
            <a:endParaRPr lang="zh-TW" altLang="en-US" sz="1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zh-TW" sz="1600" dirty="0"/>
          </a:p>
          <a:p>
            <a:pPr marL="0" indent="0">
              <a:buNone/>
            </a:pPr>
            <a:endParaRPr lang="en-US" altLang="zh-TW" sz="16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098D4-03AA-2BD6-F7CE-E047522A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5</a:t>
            </a:fld>
            <a:r>
              <a:rPr lang="en-US" altLang="ja-JP"/>
              <a:t>/N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13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slidesTemplate</Template>
  <TotalTime>25410</TotalTime>
  <Words>431</Words>
  <Application>Microsoft Office PowerPoint</Application>
  <PresentationFormat>如螢幕大小 (4:3)</PresentationFormat>
  <Paragraphs>66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ＭＳ Ｐゴシック</vt:lpstr>
      <vt:lpstr>新細明體</vt:lpstr>
      <vt:lpstr>Arial</vt:lpstr>
      <vt:lpstr>Calibri</vt:lpstr>
      <vt:lpstr>Cambria Math</vt:lpstr>
      <vt:lpstr>Wingdings</vt:lpstr>
      <vt:lpstr>標準デザイン</vt:lpstr>
      <vt:lpstr>Estimation of ADC Value </vt:lpstr>
      <vt:lpstr>SiPM + LYSO + AS ADC + Co60</vt:lpstr>
      <vt:lpstr>Gain of APD </vt:lpstr>
      <vt:lpstr>Gain of SiPM</vt:lpstr>
      <vt:lpstr>Estimation of ADC Value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Blue</dc:title>
  <dc:creator>Chia Yu</dc:creator>
  <cp:lastModifiedBy>Lin</cp:lastModifiedBy>
  <cp:revision>629</cp:revision>
  <dcterms:created xsi:type="dcterms:W3CDTF">2018-07-15T10:16:04Z</dcterms:created>
  <dcterms:modified xsi:type="dcterms:W3CDTF">2024-09-10T15:07:42Z</dcterms:modified>
</cp:coreProperties>
</file>