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1"/>
  </p:notesMasterIdLst>
  <p:sldIdLst>
    <p:sldId id="322" r:id="rId2"/>
    <p:sldId id="329" r:id="rId3"/>
    <p:sldId id="259" r:id="rId4"/>
    <p:sldId id="278" r:id="rId5"/>
    <p:sldId id="331" r:id="rId6"/>
    <p:sldId id="332" r:id="rId7"/>
    <p:sldId id="280" r:id="rId8"/>
    <p:sldId id="333" r:id="rId9"/>
    <p:sldId id="287" r:id="rId10"/>
    <p:sldId id="335" r:id="rId11"/>
    <p:sldId id="286" r:id="rId12"/>
    <p:sldId id="336" r:id="rId13"/>
    <p:sldId id="328" r:id="rId14"/>
    <p:sldId id="324" r:id="rId15"/>
    <p:sldId id="327" r:id="rId16"/>
    <p:sldId id="269" r:id="rId17"/>
    <p:sldId id="273" r:id="rId18"/>
    <p:sldId id="266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B49EE6E0-F7C8-F246-82B0-B7D5CDFCECC7}">
          <p14:sldIdLst>
            <p14:sldId id="322"/>
            <p14:sldId id="329"/>
            <p14:sldId id="259"/>
            <p14:sldId id="278"/>
            <p14:sldId id="331"/>
            <p14:sldId id="332"/>
            <p14:sldId id="280"/>
            <p14:sldId id="333"/>
            <p14:sldId id="287"/>
            <p14:sldId id="335"/>
            <p14:sldId id="286"/>
            <p14:sldId id="336"/>
            <p14:sldId id="328"/>
            <p14:sldId id="324"/>
          </p14:sldIdLst>
        </p14:section>
        <p14:section name="Backup" id="{0A23016B-939D-7B45-A154-0303ABD6929B}">
          <p14:sldIdLst>
            <p14:sldId id="327"/>
            <p14:sldId id="269"/>
            <p14:sldId id="273"/>
            <p14:sldId id="266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5D6C10-DE55-5B76-0AE2-2A414ECD53DE}" name="Kainth, Gursimran" initials="KG" userId="S::gursimran.kainth@uconn.edu::18dd7881-b0e3-41c2-b42f-d77e9cb0293e" providerId="AD"/>
  <p188:author id="{3C752F34-5CEE-2CB7-6713-83DBF185C3A6}" name="Gursimran Kainth" initials="GK" userId="8ddad27ad4f264ef" providerId="Windows Live"/>
  <p188:author id="{90489577-0D86-7A2E-B3FF-836ADE702D95}" name="Kim, Andrey" initials="KA" userId="S::andrey.kim@uconn.edu::f6293a20-9f3d-47d9-afa8-02b307fde301" providerId="AD"/>
  <p188:author id="{30658FBA-FB1C-9259-3EEC-786A97E4AEA8}" name="rseidl" initials="rs" userId="S::rseidl_ribf.riken.jp#ext#@uconn.onmicrosoft.com::bb0815e6-3ae8-4177-82a2-f4d52257f0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C42"/>
    <a:srgbClr val="614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9D7A5-8376-B258-2D58-A2C894A333FC}" v="32" dt="2024-10-17T00:58:12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B49CB-9182-4013-A8DA-9CBD7E072C8E}" type="datetimeFigureOut"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74335-42B7-4351-9B16-1ED75601AF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f22f4b1c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gf22f4b1c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Electron Ion Collider (EIC) and </a:t>
            </a:r>
            <a:r>
              <a:rPr lang="en-US" err="1"/>
              <a:t>ePIC</a:t>
            </a:r>
            <a:r>
              <a:rPr lang="en-US"/>
              <a:t> (enhanced Particle Identification and Calorimetry)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74335-42B7-4351-9B16-1ED75601AFEC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The ZDC is a calorimeter located along the proton beamline in the far forward region of the </a:t>
            </a:r>
            <a:r>
              <a:rPr lang="en-US" err="1"/>
              <a:t>ePIC</a:t>
            </a:r>
            <a:r>
              <a:rPr lang="en-US"/>
              <a:t> detector that will be used to reconstruct the energy and vertex of neutral particles (low t regime).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It's composed of a thin LYSO crystal electromagnetic calorimeter (ECal) followed by a </a:t>
            </a:r>
            <a:r>
              <a:rPr lang="en-US" err="1"/>
              <a:t>SiPM</a:t>
            </a:r>
            <a:r>
              <a:rPr lang="en-US"/>
              <a:t> hadronic sampling calorimeter (</a:t>
            </a:r>
            <a:r>
              <a:rPr lang="en-US" err="1"/>
              <a:t>HCal</a:t>
            </a:r>
            <a:r>
              <a:rPr lang="en-US"/>
              <a:t>)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74335-42B7-4351-9B16-1ED75601AFEC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8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The ECal is a single layer of crystal cells (3cm by 3cm), primarily designed for low energy photons from nuclear breakups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The </a:t>
            </a:r>
            <a:r>
              <a:rPr lang="en-US" err="1"/>
              <a:t>HCal</a:t>
            </a:r>
            <a:r>
              <a:rPr lang="en-US"/>
              <a:t> sits behind the ECal and is composed of 64 layers of hexagonal </a:t>
            </a:r>
            <a:r>
              <a:rPr lang="en-US" err="1"/>
              <a:t>SiPM</a:t>
            </a:r>
            <a:r>
              <a:rPr lang="en-US"/>
              <a:t> tiles with ~130 tiles per layer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74335-42B7-4351-9B16-1ED75601AFEC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7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00" y="0"/>
            <a:ext cx="11360800" cy="13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8519133" y="4731433"/>
            <a:ext cx="3414000" cy="11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>
            <a:off x="0" y="6388608"/>
            <a:ext cx="1218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92" y="6426222"/>
            <a:ext cx="1349865" cy="40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/>
        </p:nvSpPr>
        <p:spPr>
          <a:xfrm>
            <a:off x="332033" y="921333"/>
            <a:ext cx="11517200" cy="4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l="5311" t="13997" r="58458" b="64657"/>
          <a:stretch/>
        </p:blipFill>
        <p:spPr>
          <a:xfrm>
            <a:off x="5462266" y="6527351"/>
            <a:ext cx="1267465" cy="1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417967" y="6450863"/>
            <a:ext cx="7316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867"/>
            </a:lvl1pPr>
            <a:lvl2pPr lvl="1">
              <a:buNone/>
              <a:defRPr sz="1867"/>
            </a:lvl2pPr>
            <a:lvl3pPr lvl="2">
              <a:buNone/>
              <a:defRPr sz="1867"/>
            </a:lvl3pPr>
            <a:lvl4pPr lvl="3">
              <a:buNone/>
              <a:defRPr sz="1867"/>
            </a:lvl4pPr>
            <a:lvl5pPr lvl="4">
              <a:buNone/>
              <a:defRPr sz="1867"/>
            </a:lvl5pPr>
            <a:lvl6pPr lvl="5">
              <a:buNone/>
              <a:defRPr sz="1867"/>
            </a:lvl6pPr>
            <a:lvl7pPr lvl="6">
              <a:buNone/>
              <a:defRPr sz="1867"/>
            </a:lvl7pPr>
            <a:lvl8pPr lvl="7">
              <a:buNone/>
              <a:defRPr sz="1867"/>
            </a:lvl8pPr>
            <a:lvl9pPr lvl="8">
              <a:buNone/>
              <a:defRPr sz="1867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0" y="6388608"/>
            <a:ext cx="1218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0" y="800608"/>
            <a:ext cx="1218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92" y="6426222"/>
            <a:ext cx="1349865" cy="40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332033" y="921333"/>
            <a:ext cx="11517200" cy="4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l="5311" t="13997" r="58458" b="64657"/>
          <a:stretch/>
        </p:blipFill>
        <p:spPr>
          <a:xfrm>
            <a:off x="5462266" y="6527351"/>
            <a:ext cx="1267465" cy="1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124767" y="50667"/>
            <a:ext cx="10983600" cy="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417967" y="6450863"/>
            <a:ext cx="7316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867"/>
            </a:lvl1pPr>
            <a:lvl2pPr lvl="1">
              <a:buNone/>
              <a:defRPr sz="1867"/>
            </a:lvl2pPr>
            <a:lvl3pPr lvl="2">
              <a:buNone/>
              <a:defRPr sz="1867"/>
            </a:lvl3pPr>
            <a:lvl4pPr lvl="3">
              <a:buNone/>
              <a:defRPr sz="1867"/>
            </a:lvl4pPr>
            <a:lvl5pPr lvl="4">
              <a:buNone/>
              <a:defRPr sz="1867"/>
            </a:lvl5pPr>
            <a:lvl6pPr lvl="5">
              <a:buNone/>
              <a:defRPr sz="1867"/>
            </a:lvl6pPr>
            <a:lvl7pPr lvl="6">
              <a:buNone/>
              <a:defRPr sz="1867"/>
            </a:lvl7pPr>
            <a:lvl8pPr lvl="7">
              <a:buNone/>
              <a:defRPr sz="1867"/>
            </a:lvl8pPr>
            <a:lvl9pPr lvl="8">
              <a:buNone/>
              <a:defRPr sz="1867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0" y="6388608"/>
            <a:ext cx="1218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0" y="597408"/>
            <a:ext cx="1218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92" y="6426222"/>
            <a:ext cx="1349865" cy="40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332033" y="921333"/>
            <a:ext cx="11517200" cy="4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l="5311" t="13997" r="58458" b="64657"/>
          <a:stretch/>
        </p:blipFill>
        <p:spPr>
          <a:xfrm>
            <a:off x="5462266" y="6527351"/>
            <a:ext cx="1267465" cy="1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124767" y="50667"/>
            <a:ext cx="10983600" cy="4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7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9860" y="603662"/>
            <a:ext cx="12177228" cy="1396400"/>
          </a:xfrm>
          <a:prstGeom prst="rect">
            <a:avLst/>
          </a:prstGeom>
          <a:noFill/>
        </p:spPr>
        <p:txBody>
          <a:bodyPr spcFirstLastPara="1" vert="horz" wrap="square" lIns="609600" tIns="85333" rIns="1219200" bIns="85333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rgbClr val="041C42"/>
                </a:solidFill>
                <a:ea typeface="Calibri Light"/>
                <a:cs typeface="Calibri Light"/>
              </a:rPr>
              <a:t>Physics of Lambda Baryon Detection</a:t>
            </a:r>
            <a:br>
              <a:rPr lang="en-US" sz="4000" b="1">
                <a:solidFill>
                  <a:srgbClr val="041C42"/>
                </a:solidFill>
                <a:ea typeface="Calibri Light"/>
                <a:cs typeface="Calibri Light"/>
              </a:rPr>
            </a:br>
            <a:r>
              <a:rPr lang="en-US" sz="4000" b="1">
                <a:solidFill>
                  <a:srgbClr val="041C42"/>
                </a:solidFill>
                <a:ea typeface="Calibri Light"/>
                <a:cs typeface="Calibri Light"/>
              </a:rPr>
              <a:t>at the </a:t>
            </a:r>
            <a:r>
              <a:rPr lang="en-US" sz="4000" b="1" err="1">
                <a:solidFill>
                  <a:srgbClr val="041C42"/>
                </a:solidFill>
                <a:ea typeface="Calibri Light"/>
                <a:cs typeface="Calibri Light"/>
              </a:rPr>
              <a:t>ePIC</a:t>
            </a:r>
            <a:r>
              <a:rPr lang="en-US" sz="4000" b="1">
                <a:solidFill>
                  <a:srgbClr val="041C42"/>
                </a:solidFill>
                <a:ea typeface="Calibri Light"/>
                <a:cs typeface="Calibri Light"/>
              </a:rPr>
              <a:t> ZDC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2097937" y="4679377"/>
            <a:ext cx="8263320" cy="16307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b="1">
                <a:ea typeface="Calibri"/>
              </a:rPr>
              <a:t>Gursimran Kainth</a:t>
            </a:r>
            <a:endParaRPr lang="en-US" b="1"/>
          </a:p>
          <a:p>
            <a:pPr marL="0" indent="0" algn="r">
              <a:buNone/>
            </a:pPr>
            <a:r>
              <a:rPr lang="en-US" sz="1800"/>
              <a:t>University of Connecticut</a:t>
            </a:r>
          </a:p>
          <a:p>
            <a:pPr marL="0" indent="0" algn="r">
              <a:buNone/>
            </a:pPr>
            <a:endParaRPr lang="en-US" sz="1800"/>
          </a:p>
          <a:p>
            <a:pPr marL="0" indent="0" algn="r">
              <a:buNone/>
            </a:pPr>
            <a:r>
              <a:rPr lang="en-US" sz="1800"/>
              <a:t>October 10,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B95BB-5A90-E505-7E0D-49D145A7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1" r="3713" b="13263"/>
          <a:stretch/>
        </p:blipFill>
        <p:spPr>
          <a:xfrm>
            <a:off x="1910419" y="2076789"/>
            <a:ext cx="8373916" cy="2193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A89BE3-F185-F69E-C2DD-9B20537F463E}"/>
              </a:ext>
            </a:extLst>
          </p:cNvPr>
          <p:cNvGrpSpPr/>
          <p:nvPr/>
        </p:nvGrpSpPr>
        <p:grpSpPr>
          <a:xfrm>
            <a:off x="1909409" y="4678428"/>
            <a:ext cx="4922741" cy="986643"/>
            <a:chOff x="739195" y="4678428"/>
            <a:chExt cx="6092954" cy="1149928"/>
          </a:xfrm>
        </p:grpSpPr>
        <p:pic>
          <p:nvPicPr>
            <p:cNvPr id="2" name="Picture 1" descr="RIKEN (@riken_en) / X">
              <a:extLst>
                <a:ext uri="{FF2B5EF4-FFF2-40B4-BE49-F238E27FC236}">
                  <a16:creationId xmlns:a16="http://schemas.microsoft.com/office/drawing/2014/main" id="{EB978DC2-FE9C-0A65-2B9A-C9C3969F0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95" y="4678428"/>
              <a:ext cx="1253948" cy="11499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Picture 3" descr="University of Connecticut Brand Standards | Husky Dog Logo">
              <a:extLst>
                <a:ext uri="{FF2B5EF4-FFF2-40B4-BE49-F238E27FC236}">
                  <a16:creationId xmlns:a16="http://schemas.microsoft.com/office/drawing/2014/main" id="{B41E02CE-1CB9-C7C7-49AE-70E84743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1378" y="4688634"/>
              <a:ext cx="1415303" cy="1126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" name="Picture 4" descr="Center for Nuclear Study">
              <a:extLst>
                <a:ext uri="{FF2B5EF4-FFF2-40B4-BE49-F238E27FC236}">
                  <a16:creationId xmlns:a16="http://schemas.microsoft.com/office/drawing/2014/main" id="{610BF0CF-AF97-2FC8-D4D0-E2C007585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6847" y="4681830"/>
              <a:ext cx="1235004" cy="11456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 descr="ePIC (Public) · The ePIC Collaboration Website">
              <a:extLst>
                <a:ext uri="{FF2B5EF4-FFF2-40B4-BE49-F238E27FC236}">
                  <a16:creationId xmlns:a16="http://schemas.microsoft.com/office/drawing/2014/main" id="{C47362F8-D04D-6DF4-BD1C-493C76C2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5423" y="4685232"/>
              <a:ext cx="1526726" cy="1136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86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ABC21-9B15-7CEB-B999-40D815521F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AFFC9F-2CC7-613A-0556-A3C433EEFC71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3638D5-2E3C-26B4-33EF-B27DAD93A0AE}"/>
              </a:ext>
            </a:extLst>
          </p:cNvPr>
          <p:cNvGrpSpPr/>
          <p:nvPr/>
        </p:nvGrpSpPr>
        <p:grpSpPr>
          <a:xfrm>
            <a:off x="917122" y="1651014"/>
            <a:ext cx="6351816" cy="4508681"/>
            <a:chOff x="277586" y="-94974"/>
            <a:chExt cx="11304815" cy="7178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668AF9-33DE-7907-A725-24AF9043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426" y="-94974"/>
              <a:ext cx="2732961" cy="17214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0B2136-4447-5DC2-5143-91412051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200" y="-88471"/>
              <a:ext cx="2743200" cy="1713101"/>
            </a:xfrm>
            <a:prstGeom prst="rect">
              <a:avLst/>
            </a:prstGeom>
          </p:spPr>
        </p:pic>
        <p:pic>
          <p:nvPicPr>
            <p:cNvPr id="7" name="Picture 6" descr="A graph with numbers and lines&#10;&#10;Description automatically generated">
              <a:extLst>
                <a:ext uri="{FF2B5EF4-FFF2-40B4-BE49-F238E27FC236}">
                  <a16:creationId xmlns:a16="http://schemas.microsoft.com/office/drawing/2014/main" id="{05CA9DB0-3F9A-7213-9CC1-7CE0E49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8093" y="-93929"/>
              <a:ext cx="2743200" cy="17151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BF1BF-B263-7E2A-958C-1D58F7AA8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1986" y="-91498"/>
              <a:ext cx="2743200" cy="17141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51A376-AF22-6F7A-5754-E34D13844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307" y="1718286"/>
              <a:ext cx="2743200" cy="17127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55BDC1-EEE8-5A0C-51B6-DD54E836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4200" y="1720653"/>
              <a:ext cx="2743200" cy="17107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3DDEA1-C354-A3BE-7B67-3ACED1A1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68490" y="1719880"/>
              <a:ext cx="2742405" cy="1713616"/>
            </a:xfrm>
            <a:prstGeom prst="rect">
              <a:avLst/>
            </a:prstGeom>
          </p:spPr>
        </p:pic>
        <p:pic>
          <p:nvPicPr>
            <p:cNvPr id="12" name="Picture 11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435DD8D8-2F8F-7F10-357C-7DCE44A4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11986" y="1724159"/>
              <a:ext cx="2743200" cy="1703791"/>
            </a:xfrm>
            <a:prstGeom prst="rect">
              <a:avLst/>
            </a:prstGeom>
          </p:spPr>
        </p:pic>
        <p:pic>
          <p:nvPicPr>
            <p:cNvPr id="13" name="Picture 12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2953E7F9-E84D-164C-0019-1543E32AE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0307" y="3548841"/>
              <a:ext cx="2743200" cy="17154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DE6A27-D1B7-3217-CAA3-48D89C6F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33272" y="3550128"/>
              <a:ext cx="2743200" cy="17154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97A2BA-3E1D-F16D-FE47-7E042E84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86236" y="3554191"/>
              <a:ext cx="2743200" cy="17094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B55C8F-F760-8C2B-6B07-ABF0E49D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39201" y="3550064"/>
              <a:ext cx="2743200" cy="17164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99DFAE-A417-5B40-2741-854C445B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7586" y="5369197"/>
              <a:ext cx="2743200" cy="16978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D93D60-75B5-ECCD-CC92-04B4E04B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31458" y="5364336"/>
              <a:ext cx="2743200" cy="17191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EAB8F5-EDBF-3F31-4B89-2EF07EF2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985329" y="5369434"/>
              <a:ext cx="2743200" cy="17063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84492E07-E992-8A04-BFCD-B2CB2B6E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39201" y="5368751"/>
              <a:ext cx="2743200" cy="170147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85F5B1B-FD7D-2DB8-B2C0-8C9E20DE0292}"/>
              </a:ext>
            </a:extLst>
          </p:cNvPr>
          <p:cNvSpPr txBox="1"/>
          <p:nvPr/>
        </p:nvSpPr>
        <p:spPr>
          <a:xfrm>
            <a:off x="1635580" y="935265"/>
            <a:ext cx="44968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Energy Weighted XY Hit maps by </a:t>
            </a:r>
            <a:r>
              <a:rPr lang="en-US" sz="1600" err="1"/>
              <a:t>HCal</a:t>
            </a:r>
            <a:r>
              <a:rPr lang="en-US" sz="1600"/>
              <a:t> Layer</a:t>
            </a:r>
            <a:br>
              <a:rPr lang="en-US" sz="1600"/>
            </a:br>
            <a:r>
              <a:rPr lang="en-US" sz="1600"/>
              <a:t>(33 GeV photon hitting the right corner of ZDC)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29C0E-9E82-8872-EBF7-0D1500F1D16B}"/>
              </a:ext>
            </a:extLst>
          </p:cNvPr>
          <p:cNvSpPr txBox="1"/>
          <p:nvPr/>
        </p:nvSpPr>
        <p:spPr>
          <a:xfrm>
            <a:off x="7800759" y="4779896"/>
            <a:ext cx="398004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Studying this type of event allows us to determine how good the angular resolution of the </a:t>
            </a:r>
            <a:r>
              <a:rPr lang="en-US" sz="1600" err="1">
                <a:ea typeface="Calibri"/>
                <a:cs typeface="Calibri"/>
              </a:rPr>
              <a:t>HCal</a:t>
            </a:r>
            <a:r>
              <a:rPr lang="en-US" sz="1600">
                <a:ea typeface="Calibri"/>
                <a:cs typeface="Calibri"/>
              </a:rPr>
              <a:t> is for reconstructing tracks when we have less hit information with lower energy.</a:t>
            </a:r>
            <a:endParaRPr lang="en-US" sz="1600"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47EB68-A598-F1A4-CB58-EE6293F11F71}"/>
              </a:ext>
            </a:extLst>
          </p:cNvPr>
          <p:cNvGrpSpPr/>
          <p:nvPr/>
        </p:nvGrpSpPr>
        <p:grpSpPr>
          <a:xfrm>
            <a:off x="7950174" y="1267010"/>
            <a:ext cx="3926835" cy="3016086"/>
            <a:chOff x="7578334" y="1248276"/>
            <a:chExt cx="4006971" cy="32054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6A11809-D23A-C018-37DB-06EBAE64B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1325" y="1554462"/>
              <a:ext cx="3683980" cy="25605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0DF378-25B8-8A0E-D2E3-2809970B832E}"/>
                </a:ext>
              </a:extLst>
            </p:cNvPr>
            <p:cNvSpPr txBox="1"/>
            <p:nvPr/>
          </p:nvSpPr>
          <p:spPr>
            <a:xfrm rot="16200000">
              <a:off x="7009832" y="2176930"/>
              <a:ext cx="1464030" cy="327026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>
                  <a:latin typeface="Calibri"/>
                </a:rPr>
                <a:t>Y [mm]</a:t>
              </a:r>
              <a:endParaRPr lang="en-US" sz="1400">
                <a:cs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73CF85-9970-6C3E-A0EA-8741B81ABDD9}"/>
                </a:ext>
              </a:extLst>
            </p:cNvPr>
            <p:cNvSpPr txBox="1"/>
            <p:nvPr/>
          </p:nvSpPr>
          <p:spPr>
            <a:xfrm>
              <a:off x="7927978" y="4126593"/>
              <a:ext cx="3541485" cy="32709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>
                  <a:latin typeface="Calibri"/>
                </a:rPr>
                <a:t>X [mm]</a:t>
              </a:r>
              <a:endParaRPr lang="en-US" sz="1400">
                <a:cs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CBACC7-FC5B-92EB-4519-52C9E3A9BF7D}"/>
                </a:ext>
              </a:extLst>
            </p:cNvPr>
            <p:cNvSpPr txBox="1"/>
            <p:nvPr/>
          </p:nvSpPr>
          <p:spPr>
            <a:xfrm>
              <a:off x="8152853" y="1248276"/>
              <a:ext cx="2949576" cy="3256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</a:rPr>
                <a:t>XY Hit map </a:t>
              </a:r>
              <a:r>
                <a:rPr lang="en-US" sz="1400" err="1">
                  <a:latin typeface="Calibri"/>
                </a:rPr>
                <a:t>HCal</a:t>
              </a:r>
              <a:r>
                <a:rPr lang="en-US" sz="1400">
                  <a:latin typeface="Calibri"/>
                </a:rPr>
                <a:t> Layer 4</a:t>
              </a:r>
              <a:endParaRPr lang="en-US" sz="140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A6979CD-179A-6FCA-E28B-882BB6B3C5E9}"/>
              </a:ext>
            </a:extLst>
          </p:cNvPr>
          <p:cNvSpPr/>
          <p:nvPr/>
        </p:nvSpPr>
        <p:spPr>
          <a:xfrm>
            <a:off x="7830403" y="1117809"/>
            <a:ext cx="4173120" cy="33254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F49132-6D6A-9805-AD86-3E8DC0890FAA}"/>
              </a:ext>
            </a:extLst>
          </p:cNvPr>
          <p:cNvSpPr/>
          <p:nvPr/>
        </p:nvSpPr>
        <p:spPr>
          <a:xfrm>
            <a:off x="5674177" y="1626051"/>
            <a:ext cx="1598839" cy="11702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E17CA9-2504-7720-E843-D2DB329DDCE7}"/>
              </a:ext>
            </a:extLst>
          </p:cNvPr>
          <p:cNvCxnSpPr/>
          <p:nvPr/>
        </p:nvCxnSpPr>
        <p:spPr>
          <a:xfrm flipV="1">
            <a:off x="7278459" y="1117147"/>
            <a:ext cx="547012" cy="52115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927C70-7C6E-D7C1-FF1B-DC59FC8DEA40}"/>
              </a:ext>
            </a:extLst>
          </p:cNvPr>
          <p:cNvCxnSpPr>
            <a:cxnSpLocks/>
          </p:cNvCxnSpPr>
          <p:nvPr/>
        </p:nvCxnSpPr>
        <p:spPr>
          <a:xfrm>
            <a:off x="7291052" y="2787597"/>
            <a:ext cx="545497" cy="1662287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38A8C1B-18BE-84E9-613C-EA050F37FE32}"/>
              </a:ext>
            </a:extLst>
          </p:cNvPr>
          <p:cNvSpPr txBox="1"/>
          <p:nvPr/>
        </p:nvSpPr>
        <p:spPr>
          <a:xfrm>
            <a:off x="1037024" y="1752807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</a:t>
            </a:r>
            <a:endParaRPr lang="en-US" sz="1600"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6CC0C5-AA55-C494-AA6D-4800ECEDDF48}"/>
              </a:ext>
            </a:extLst>
          </p:cNvPr>
          <p:cNvSpPr txBox="1"/>
          <p:nvPr/>
        </p:nvSpPr>
        <p:spPr>
          <a:xfrm>
            <a:off x="2649469" y="1752807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2</a:t>
            </a:r>
            <a:endParaRPr lang="en-US" sz="1600"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D0F339-4CCD-E510-6A26-B0DB82FA7CE5}"/>
              </a:ext>
            </a:extLst>
          </p:cNvPr>
          <p:cNvSpPr txBox="1"/>
          <p:nvPr/>
        </p:nvSpPr>
        <p:spPr>
          <a:xfrm>
            <a:off x="4275523" y="1752807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3</a:t>
            </a:r>
            <a:endParaRPr lang="en-US" sz="1600"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CD8898-CEFC-C29D-3BA4-17A46DAE2509}"/>
              </a:ext>
            </a:extLst>
          </p:cNvPr>
          <p:cNvSpPr txBox="1"/>
          <p:nvPr/>
        </p:nvSpPr>
        <p:spPr>
          <a:xfrm>
            <a:off x="5867559" y="1752807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4</a:t>
            </a:r>
            <a:endParaRPr lang="en-US" sz="1600"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2FE185-5673-582B-790B-B78BC17806F6}"/>
              </a:ext>
            </a:extLst>
          </p:cNvPr>
          <p:cNvSpPr txBox="1"/>
          <p:nvPr/>
        </p:nvSpPr>
        <p:spPr>
          <a:xfrm>
            <a:off x="1071041" y="2854986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5</a:t>
            </a:r>
            <a:endParaRPr lang="en-US" sz="1600"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DC63ED-7DE6-DDD2-5422-EED5818B2789}"/>
              </a:ext>
            </a:extLst>
          </p:cNvPr>
          <p:cNvSpPr txBox="1"/>
          <p:nvPr/>
        </p:nvSpPr>
        <p:spPr>
          <a:xfrm>
            <a:off x="2683486" y="2854986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6</a:t>
            </a:r>
            <a:endParaRPr lang="en-US" sz="1600"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B06B3F-29C5-F4EF-D32A-1E34DD222B77}"/>
              </a:ext>
            </a:extLst>
          </p:cNvPr>
          <p:cNvSpPr txBox="1"/>
          <p:nvPr/>
        </p:nvSpPr>
        <p:spPr>
          <a:xfrm>
            <a:off x="4309540" y="2854986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7</a:t>
            </a:r>
            <a:endParaRPr lang="en-US" sz="1600"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DDE93F-0031-9638-309F-E9A8F97AFFBF}"/>
              </a:ext>
            </a:extLst>
          </p:cNvPr>
          <p:cNvSpPr txBox="1"/>
          <p:nvPr/>
        </p:nvSpPr>
        <p:spPr>
          <a:xfrm>
            <a:off x="5901577" y="2854986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8</a:t>
            </a:r>
            <a:endParaRPr lang="en-US" sz="1600"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B3291B-FAA6-E2EC-48BC-D3C45BA5BC59}"/>
              </a:ext>
            </a:extLst>
          </p:cNvPr>
          <p:cNvSpPr txBox="1"/>
          <p:nvPr/>
        </p:nvSpPr>
        <p:spPr>
          <a:xfrm>
            <a:off x="1064237" y="4045611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9</a:t>
            </a:r>
            <a:endParaRPr lang="en-US" sz="1600"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FFF60A-6ACB-AB8F-13D7-95D4AB9A8C0F}"/>
              </a:ext>
            </a:extLst>
          </p:cNvPr>
          <p:cNvSpPr txBox="1"/>
          <p:nvPr/>
        </p:nvSpPr>
        <p:spPr>
          <a:xfrm>
            <a:off x="2676682" y="4045611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10</a:t>
            </a:r>
            <a:endParaRPr lang="en-US" sz="1600"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6FE96C-BE27-78F6-D66F-C5671F06CA70}"/>
              </a:ext>
            </a:extLst>
          </p:cNvPr>
          <p:cNvSpPr txBox="1"/>
          <p:nvPr/>
        </p:nvSpPr>
        <p:spPr>
          <a:xfrm>
            <a:off x="4302736" y="4045611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11</a:t>
            </a:r>
            <a:endParaRPr lang="en-US" sz="1600">
              <a:cs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D861969-38F3-60CE-F99B-B9F2E2DCCBDE}"/>
              </a:ext>
            </a:extLst>
          </p:cNvPr>
          <p:cNvSpPr txBox="1"/>
          <p:nvPr/>
        </p:nvSpPr>
        <p:spPr>
          <a:xfrm>
            <a:off x="5894773" y="4045611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12</a:t>
            </a:r>
            <a:endParaRPr lang="en-US" sz="1600">
              <a:cs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59D810-8CCF-4A0E-D0C0-5E115D72985F}"/>
              </a:ext>
            </a:extLst>
          </p:cNvPr>
          <p:cNvSpPr txBox="1"/>
          <p:nvPr/>
        </p:nvSpPr>
        <p:spPr>
          <a:xfrm>
            <a:off x="1064237" y="5134182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13</a:t>
            </a:r>
            <a:endParaRPr lang="en-US" sz="1600"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1E719B-1CD3-B44E-BD01-6591D6AD02CE}"/>
              </a:ext>
            </a:extLst>
          </p:cNvPr>
          <p:cNvSpPr txBox="1"/>
          <p:nvPr/>
        </p:nvSpPr>
        <p:spPr>
          <a:xfrm>
            <a:off x="2676682" y="5134182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14</a:t>
            </a:r>
            <a:endParaRPr lang="en-US" sz="1600">
              <a:cs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95D14C-25B9-36CF-2E68-E08EAD3D1467}"/>
              </a:ext>
            </a:extLst>
          </p:cNvPr>
          <p:cNvSpPr txBox="1"/>
          <p:nvPr/>
        </p:nvSpPr>
        <p:spPr>
          <a:xfrm>
            <a:off x="4302736" y="5134182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15</a:t>
            </a:r>
            <a:endParaRPr lang="en-US" sz="1600"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E6C140-61DE-87A5-80CB-63D226307FF0}"/>
              </a:ext>
            </a:extLst>
          </p:cNvPr>
          <p:cNvSpPr txBox="1"/>
          <p:nvPr/>
        </p:nvSpPr>
        <p:spPr>
          <a:xfrm>
            <a:off x="5894773" y="5134182"/>
            <a:ext cx="996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Layer 16</a:t>
            </a:r>
            <a:endParaRPr lang="en-US" sz="1600">
              <a:cs typeface="Arial"/>
            </a:endParaRPr>
          </a:p>
        </p:txBody>
      </p:sp>
      <p:pic>
        <p:nvPicPr>
          <p:cNvPr id="3" name="Picture 2" descr="A green and blue bars with black text&#10;&#10;Description automatically generated">
            <a:extLst>
              <a:ext uri="{FF2B5EF4-FFF2-40B4-BE49-F238E27FC236}">
                <a16:creationId xmlns:a16="http://schemas.microsoft.com/office/drawing/2014/main" id="{870BF0F1-D7A5-7F37-119A-88F63B4209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936" y="1660600"/>
            <a:ext cx="430883" cy="32075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278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1E28576-6357-9BE8-1615-3B9EF9126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B88D94-716C-7A43-B4BF-4FDBAD1BADEB}"/>
              </a:ext>
            </a:extLst>
          </p:cNvPr>
          <p:cNvGrpSpPr/>
          <p:nvPr/>
        </p:nvGrpSpPr>
        <p:grpSpPr>
          <a:xfrm>
            <a:off x="311040" y="1418419"/>
            <a:ext cx="6963172" cy="4318844"/>
            <a:chOff x="268513" y="1705517"/>
            <a:chExt cx="6393597" cy="3941692"/>
          </a:xfrm>
        </p:grpSpPr>
        <p:pic>
          <p:nvPicPr>
            <p:cNvPr id="8" name="Picture 7" descr="A graph of a graph with red and blue dots&#10;&#10;Description automatically generated">
              <a:extLst>
                <a:ext uri="{FF2B5EF4-FFF2-40B4-BE49-F238E27FC236}">
                  <a16:creationId xmlns:a16="http://schemas.microsoft.com/office/drawing/2014/main" id="{C5227E45-EF18-BB7C-9B84-4D8BB210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71"/>
            <a:stretch/>
          </p:blipFill>
          <p:spPr>
            <a:xfrm>
              <a:off x="1032052" y="2121848"/>
              <a:ext cx="5626197" cy="352536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 descr="A graph of a graph with red and blue dots&#10;&#10;Description automatically generated">
              <a:extLst>
                <a:ext uri="{FF2B5EF4-FFF2-40B4-BE49-F238E27FC236}">
                  <a16:creationId xmlns:a16="http://schemas.microsoft.com/office/drawing/2014/main" id="{D1DFF0B6-642C-1B11-A968-FB4D74ED7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205" t="192" r="68" b="92634"/>
            <a:stretch/>
          </p:blipFill>
          <p:spPr>
            <a:xfrm>
              <a:off x="1028204" y="1705517"/>
              <a:ext cx="5633906" cy="33573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 descr="A graph of a graph with red and blue dots&#10;&#10;Description automatically generated">
              <a:extLst>
                <a:ext uri="{FF2B5EF4-FFF2-40B4-BE49-F238E27FC236}">
                  <a16:creationId xmlns:a16="http://schemas.microsoft.com/office/drawing/2014/main" id="{865E50F6-8D76-80A1-A1D9-7E3C0DD8B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918" t="6541" r="7387" b="79770"/>
            <a:stretch/>
          </p:blipFill>
          <p:spPr>
            <a:xfrm>
              <a:off x="268513" y="1870232"/>
              <a:ext cx="1839488" cy="64067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630C77-9806-DB41-7A86-B60E4E9CB40C}"/>
              </a:ext>
            </a:extLst>
          </p:cNvPr>
          <p:cNvGrpSpPr/>
          <p:nvPr/>
        </p:nvGrpSpPr>
        <p:grpSpPr>
          <a:xfrm>
            <a:off x="7659992" y="1327627"/>
            <a:ext cx="3618479" cy="1753470"/>
            <a:chOff x="7728028" y="1416073"/>
            <a:chExt cx="3618479" cy="1753470"/>
          </a:xfrm>
        </p:grpSpPr>
        <p:pic>
          <p:nvPicPr>
            <p:cNvPr id="6" name="Picture 5" descr="A graph of a graph with red and blue dots&#10;&#10;Description automatically generated">
              <a:extLst>
                <a:ext uri="{FF2B5EF4-FFF2-40B4-BE49-F238E27FC236}">
                  <a16:creationId xmlns:a16="http://schemas.microsoft.com/office/drawing/2014/main" id="{1905E854-3732-13F0-F258-6F728AE5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5105" r="-119"/>
            <a:stretch/>
          </p:blipFill>
          <p:spPr>
            <a:xfrm>
              <a:off x="7728028" y="1416073"/>
              <a:ext cx="3618479" cy="171814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3DD8D1-FCD4-0262-5FE5-E047A59D7CAB}"/>
                </a:ext>
              </a:extLst>
            </p:cNvPr>
            <p:cNvSpPr/>
            <p:nvPr/>
          </p:nvSpPr>
          <p:spPr>
            <a:xfrm>
              <a:off x="9318650" y="2941361"/>
              <a:ext cx="515316" cy="77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0FECD0-6241-4AFA-81F2-0B840C569E81}"/>
                </a:ext>
              </a:extLst>
            </p:cNvPr>
            <p:cNvSpPr txBox="1"/>
            <p:nvPr/>
          </p:nvSpPr>
          <p:spPr>
            <a:xfrm>
              <a:off x="9124147" y="2969488"/>
              <a:ext cx="818678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ea typeface="Calibri"/>
                  <a:cs typeface="Calibri"/>
                </a:rPr>
                <a:t>Z [HCal Layer]</a:t>
              </a:r>
              <a:endParaRPr lang="en-US" sz="70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9DDB038-718A-30E6-3D7C-A3C5D0B30BCA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34117-1D53-3DA2-224C-89FABBBC9B64}"/>
              </a:ext>
            </a:extLst>
          </p:cNvPr>
          <p:cNvSpPr txBox="1"/>
          <p:nvPr/>
        </p:nvSpPr>
        <p:spPr>
          <a:xfrm>
            <a:off x="7656945" y="3431309"/>
            <a:ext cx="391313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Plots are for a single photon hitting the center of ZDC 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Photon track shows a wave-like pattern due to </a:t>
            </a:r>
            <a:r>
              <a:rPr lang="en-US" err="1">
                <a:ea typeface="+mn-lt"/>
                <a:cs typeface="+mn-lt"/>
              </a:rPr>
              <a:t>HCal</a:t>
            </a:r>
            <a:r>
              <a:rPr lang="en-US">
                <a:ea typeface="+mn-lt"/>
                <a:cs typeface="+mn-lt"/>
              </a:rPr>
              <a:t> layer offsets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Offset pattern enhances position resolution for track reconstruction</a:t>
            </a: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5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17F14-21EB-9BEC-DDE5-9355CBB69A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4B02EF-2392-0B52-B645-60E23E5330D9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99D2B-22A0-8139-9E8F-0DE6E9D5F021}"/>
              </a:ext>
            </a:extLst>
          </p:cNvPr>
          <p:cNvSpPr txBox="1"/>
          <p:nvPr/>
        </p:nvSpPr>
        <p:spPr>
          <a:xfrm>
            <a:off x="6157231" y="1190172"/>
            <a:ext cx="5584825" cy="503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The reconstructed hit position in x and y for each layer is calculated using an energy weighted average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R is the absolute distance to the average hit 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747A7-01FE-94D4-E198-919C34C7D0BC}"/>
              </a:ext>
            </a:extLst>
          </p:cNvPr>
          <p:cNvSpPr txBox="1"/>
          <p:nvPr/>
        </p:nvSpPr>
        <p:spPr>
          <a:xfrm>
            <a:off x="654050" y="5229679"/>
            <a:ext cx="5209721" cy="960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Photon 1: theta = </a:t>
            </a:r>
            <a:r>
              <a:rPr lang="en-US" sz="1400">
                <a:latin typeface="Arial"/>
                <a:cs typeface="Arial"/>
              </a:rPr>
              <a:t>0.02124 rad, phi = 3.4476 rad</a:t>
            </a:r>
          </a:p>
          <a:p>
            <a:r>
              <a:rPr lang="en-US" sz="1400">
                <a:cs typeface="Arial"/>
              </a:rPr>
              <a:t>Photon 2: theta = </a:t>
            </a:r>
            <a:r>
              <a:rPr lang="en-US" sz="1400">
                <a:latin typeface="Arial"/>
                <a:cs typeface="Arial"/>
              </a:rPr>
              <a:t>0.02562 rad, phi = 2.9672 rad</a:t>
            </a:r>
          </a:p>
          <a:p>
            <a:r>
              <a:rPr lang="en-US" sz="1400">
                <a:cs typeface="Arial"/>
              </a:rPr>
              <a:t>Photon</a:t>
            </a:r>
            <a:r>
              <a:rPr lang="en-US" sz="1400">
                <a:latin typeface="Arial"/>
                <a:cs typeface="Arial"/>
              </a:rPr>
              <a:t> 3: theta = 0.02211 rad, phi = 2.9001 rad</a:t>
            </a:r>
          </a:p>
          <a:p>
            <a:r>
              <a:rPr lang="en-US" sz="1400">
                <a:cs typeface="Arial"/>
              </a:rPr>
              <a:t>Photon 4: theta = 0.02007 rad, phi = 3.0709 rad</a:t>
            </a:r>
          </a:p>
        </p:txBody>
      </p:sp>
      <p:pic>
        <p:nvPicPr>
          <p:cNvPr id="5" name="Picture 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631A0401-1250-1FA3-A50C-FE7AB9BC4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521" y="4863193"/>
            <a:ext cx="1461408" cy="732065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DD0F6B-D1AD-0D84-508A-362D8E7EE36C}"/>
              </a:ext>
            </a:extLst>
          </p:cNvPr>
          <p:cNvGrpSpPr/>
          <p:nvPr/>
        </p:nvGrpSpPr>
        <p:grpSpPr>
          <a:xfrm>
            <a:off x="6168116" y="1891847"/>
            <a:ext cx="3660332" cy="1646130"/>
            <a:chOff x="6168116" y="1891847"/>
            <a:chExt cx="3660332" cy="1646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50F665-135B-48E1-317A-E08652C3C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25822" r="46" b="52934"/>
            <a:stretch/>
          </p:blipFill>
          <p:spPr>
            <a:xfrm>
              <a:off x="6247313" y="1891847"/>
              <a:ext cx="2717629" cy="77076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 descr="A diagram of mathematical equations&#10;&#10;Description automatically generated">
              <a:extLst>
                <a:ext uri="{FF2B5EF4-FFF2-40B4-BE49-F238E27FC236}">
                  <a16:creationId xmlns:a16="http://schemas.microsoft.com/office/drawing/2014/main" id="{5E8FED9E-2A50-D64B-DDD1-DABA7F01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30" t="50200" r="122" b="147"/>
            <a:stretch/>
          </p:blipFill>
          <p:spPr>
            <a:xfrm>
              <a:off x="6168116" y="2724855"/>
              <a:ext cx="3660332" cy="8131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7A9B1F-EB93-AC4D-C6C7-3545A718FD65}"/>
              </a:ext>
            </a:extLst>
          </p:cNvPr>
          <p:cNvGrpSpPr/>
          <p:nvPr/>
        </p:nvGrpSpPr>
        <p:grpSpPr>
          <a:xfrm>
            <a:off x="6163694" y="4391022"/>
            <a:ext cx="2635781" cy="1522751"/>
            <a:chOff x="6083866" y="3868509"/>
            <a:chExt cx="2548696" cy="13517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58BE02-C644-6957-7115-2C6A37B9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-540" t="35926" r="286" b="7692"/>
            <a:stretch/>
          </p:blipFill>
          <p:spPr>
            <a:xfrm>
              <a:off x="6083866" y="4422008"/>
              <a:ext cx="2548696" cy="7982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8D4F54-24CD-0568-DBA3-9F7CA25E3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16007" r="-377" b="66902"/>
            <a:stretch/>
          </p:blipFill>
          <p:spPr>
            <a:xfrm>
              <a:off x="6097849" y="3868509"/>
              <a:ext cx="2144882" cy="4686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B6E1A1-47BA-3356-EF2E-F08EF89E7F4F}"/>
              </a:ext>
            </a:extLst>
          </p:cNvPr>
          <p:cNvSpPr txBox="1"/>
          <p:nvPr/>
        </p:nvSpPr>
        <p:spPr>
          <a:xfrm>
            <a:off x="441776" y="979376"/>
            <a:ext cx="564172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Average </a:t>
            </a:r>
            <a:r>
              <a:rPr lang="en-US" err="1">
                <a:latin typeface="Calibri"/>
                <a:cs typeface="Calibri"/>
              </a:rPr>
              <a:t>HCal</a:t>
            </a:r>
            <a:r>
              <a:rPr lang="en-US">
                <a:latin typeface="Calibri"/>
                <a:cs typeface="Calibri"/>
              </a:rPr>
              <a:t> Hit Position ​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A4C2DB-0B34-A47E-68FA-49A5D6A7E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2" y="1344386"/>
            <a:ext cx="5083501" cy="35705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81AA9E-CCEA-4DCF-6B11-8B59219988BE}"/>
              </a:ext>
            </a:extLst>
          </p:cNvPr>
          <p:cNvSpPr txBox="1"/>
          <p:nvPr/>
        </p:nvSpPr>
        <p:spPr>
          <a:xfrm>
            <a:off x="4728025" y="4925447"/>
            <a:ext cx="1076529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Z [mm]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AC1C6-33B8-7CF5-80B3-2C26BBB834CD}"/>
              </a:ext>
            </a:extLst>
          </p:cNvPr>
          <p:cNvSpPr txBox="1"/>
          <p:nvPr/>
        </p:nvSpPr>
        <p:spPr>
          <a:xfrm rot="-5400000">
            <a:off x="-95707" y="1714161"/>
            <a:ext cx="1076529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Calibri"/>
                <a:cs typeface="Calibri"/>
              </a:rPr>
              <a:t>R [mm]</a:t>
            </a:r>
          </a:p>
        </p:txBody>
      </p:sp>
    </p:spTree>
    <p:extLst>
      <p:ext uri="{BB962C8B-B14F-4D97-AF65-F5344CB8AC3E}">
        <p14:creationId xmlns:p14="http://schemas.microsoft.com/office/powerpoint/2010/main" val="348308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E0B3B-9487-2F9C-9450-504E0D9577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3" name="Picture 2" descr="A graph with red dots and numbers&#10;&#10;Description automatically generated">
            <a:extLst>
              <a:ext uri="{FF2B5EF4-FFF2-40B4-BE49-F238E27FC236}">
                <a16:creationId xmlns:a16="http://schemas.microsoft.com/office/drawing/2014/main" id="{C74B0471-A3A4-48C6-2842-92513F107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6" y="1223875"/>
            <a:ext cx="3980495" cy="30527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graph of a graph showing the average hcal hit position&#10;&#10;Description automatically generated">
            <a:extLst>
              <a:ext uri="{FF2B5EF4-FFF2-40B4-BE49-F238E27FC236}">
                <a16:creationId xmlns:a16="http://schemas.microsoft.com/office/drawing/2014/main" id="{CA41C7FD-9D36-A1EA-C5CF-D2F379A24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181" y="1213166"/>
            <a:ext cx="3977872" cy="30514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262AB6-F012-97B2-F199-9FC4C89631F9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2CA01-88FB-E648-1DF2-9EB9759A78A5}"/>
              </a:ext>
            </a:extLst>
          </p:cNvPr>
          <p:cNvSpPr txBox="1"/>
          <p:nvPr/>
        </p:nvSpPr>
        <p:spPr>
          <a:xfrm>
            <a:off x="5202010" y="3336471"/>
            <a:ext cx="2415268" cy="5377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MC theta = 0.02562 rad </a:t>
            </a:r>
            <a:endParaRPr lang="en-US"/>
          </a:p>
          <a:p>
            <a:r>
              <a:rPr lang="en-US" sz="1400"/>
              <a:t>MC phi = 2.9672 rad</a:t>
            </a:r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BF284-F88B-F2F5-DBCC-0A663E4606AD}"/>
              </a:ext>
            </a:extLst>
          </p:cNvPr>
          <p:cNvSpPr txBox="1"/>
          <p:nvPr/>
        </p:nvSpPr>
        <p:spPr>
          <a:xfrm>
            <a:off x="972004" y="1642382"/>
            <a:ext cx="241662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MC theta = 0.02124 rad</a:t>
            </a:r>
            <a:endParaRPr lang="en-US">
              <a:cs typeface="Arial"/>
            </a:endParaRPr>
          </a:p>
          <a:p>
            <a:r>
              <a:rPr lang="en-US" sz="1400">
                <a:cs typeface="Arial"/>
              </a:rPr>
              <a:t>MC phi = 3.4476 rad</a:t>
            </a:r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B3042-F5D2-43BA-8992-F2F17B870AC5}"/>
              </a:ext>
            </a:extLst>
          </p:cNvPr>
          <p:cNvSpPr txBox="1"/>
          <p:nvPr/>
        </p:nvSpPr>
        <p:spPr>
          <a:xfrm>
            <a:off x="4963885" y="4477657"/>
            <a:ext cx="351971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cs typeface="Arial"/>
              </a:rPr>
              <a:t>Minimizer is Minuit2 / </a:t>
            </a:r>
            <a:r>
              <a:rPr lang="en-US" sz="1400" err="1">
                <a:solidFill>
                  <a:srgbClr val="000000"/>
                </a:solidFill>
                <a:cs typeface="Arial"/>
              </a:rPr>
              <a:t>Migrad</a:t>
            </a:r>
            <a:r>
              <a:rPr lang="en-US" sz="1400">
                <a:solidFill>
                  <a:srgbClr val="000000"/>
                </a:solidFill>
                <a:cs typeface="Arial"/>
              </a:rPr>
              <a:t>:</a:t>
            </a:r>
            <a:endParaRPr lang="en-US" sz="1400">
              <a:cs typeface="Arial"/>
            </a:endParaRP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Chi2 = 3.87392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NDf</a:t>
            </a:r>
            <a:r>
              <a:rPr lang="en-US" sz="1400">
                <a:solidFill>
                  <a:srgbClr val="000000"/>
                </a:solidFill>
                <a:cs typeface="Arial"/>
              </a:rPr>
              <a:t> = 16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Edm</a:t>
            </a:r>
            <a:r>
              <a:rPr lang="en-US" sz="1400">
                <a:solidFill>
                  <a:srgbClr val="000000"/>
                </a:solidFill>
                <a:cs typeface="Arial"/>
              </a:rPr>
              <a:t> = 3.61713e-12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NCalls</a:t>
            </a:r>
            <a:r>
              <a:rPr lang="en-US" sz="1400">
                <a:solidFill>
                  <a:srgbClr val="000000"/>
                </a:solidFill>
                <a:cs typeface="Arial"/>
              </a:rPr>
              <a:t> = 65</a:t>
            </a: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p0 = 2864.24 +/- 1570.19 </a:t>
            </a: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p1 = -0.0541467 +/- 0.0435858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92403-FFF5-C933-FE66-B7D35F6BAB83}"/>
              </a:ext>
            </a:extLst>
          </p:cNvPr>
          <p:cNvSpPr txBox="1"/>
          <p:nvPr/>
        </p:nvSpPr>
        <p:spPr>
          <a:xfrm>
            <a:off x="725714" y="4477658"/>
            <a:ext cx="37592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cs typeface="Arial"/>
              </a:rPr>
              <a:t>Minimizer is Minuit2 / </a:t>
            </a:r>
            <a:r>
              <a:rPr lang="en-US" sz="1400" err="1">
                <a:solidFill>
                  <a:srgbClr val="000000"/>
                </a:solidFill>
                <a:cs typeface="Arial"/>
              </a:rPr>
              <a:t>Migrad</a:t>
            </a:r>
            <a:endParaRPr lang="en-US" sz="1400">
              <a:solidFill>
                <a:srgbClr val="000000"/>
              </a:solidFill>
              <a:cs typeface="Arial"/>
            </a:endParaRP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Chi2 = 7.48945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NDf</a:t>
            </a:r>
            <a:r>
              <a:rPr lang="en-US" sz="1400">
                <a:solidFill>
                  <a:srgbClr val="000000"/>
                </a:solidFill>
                <a:cs typeface="Arial"/>
              </a:rPr>
              <a:t> = 15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Edm</a:t>
            </a:r>
            <a:r>
              <a:rPr lang="en-US" sz="1400">
                <a:solidFill>
                  <a:srgbClr val="000000"/>
                </a:solidFill>
                <a:cs typeface="Arial"/>
              </a:rPr>
              <a:t> = 9.78274e-07</a:t>
            </a:r>
          </a:p>
          <a:p>
            <a:r>
              <a:rPr lang="en-US" sz="1400" err="1">
                <a:solidFill>
                  <a:srgbClr val="000000"/>
                </a:solidFill>
                <a:cs typeface="Arial"/>
              </a:rPr>
              <a:t>NCalls</a:t>
            </a:r>
            <a:r>
              <a:rPr lang="en-US" sz="1400">
                <a:solidFill>
                  <a:srgbClr val="000000"/>
                </a:solidFill>
                <a:cs typeface="Arial"/>
              </a:rPr>
              <a:t> = 59</a:t>
            </a: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p0 = -245.218 +/- 1558.39      </a:t>
            </a:r>
            <a:endParaRPr lang="en-US" sz="1400">
              <a:cs typeface="Arial"/>
            </a:endParaRPr>
          </a:p>
          <a:p>
            <a:r>
              <a:rPr lang="en-US" sz="1400">
                <a:solidFill>
                  <a:srgbClr val="000000"/>
                </a:solidFill>
                <a:cs typeface="Arial"/>
              </a:rPr>
              <a:t>p1 = 0.014378 +/- 0.0432623 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ADB6A-CD81-3632-865D-3CE819F12F0F}"/>
              </a:ext>
            </a:extLst>
          </p:cNvPr>
          <p:cNvSpPr txBox="1"/>
          <p:nvPr/>
        </p:nvSpPr>
        <p:spPr>
          <a:xfrm>
            <a:off x="8831944" y="1509486"/>
            <a:ext cx="312057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The data for all layers with more than two hits is fit using a first-degree polynomial function. This fitted data can then be used to determine the theta angle of the reconstructed track. </a:t>
            </a:r>
          </a:p>
        </p:txBody>
      </p:sp>
    </p:spTree>
    <p:extLst>
      <p:ext uri="{BB962C8B-B14F-4D97-AF65-F5344CB8AC3E}">
        <p14:creationId xmlns:p14="http://schemas.microsoft.com/office/powerpoint/2010/main" val="137754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A51AD4-C14D-AF6B-32DD-8AE69C7106C5}"/>
              </a:ext>
            </a:extLst>
          </p:cNvPr>
          <p:cNvSpPr txBox="1">
            <a:spLocks/>
          </p:cNvSpPr>
          <p:nvPr/>
        </p:nvSpPr>
        <p:spPr>
          <a:xfrm>
            <a:off x="558346" y="1169081"/>
            <a:ext cx="10950480" cy="33509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</a:pPr>
            <a:r>
              <a:rPr lang="en-US" kern="0">
                <a:solidFill>
                  <a:srgbClr val="000000"/>
                </a:solidFill>
                <a:cs typeface="Calibri"/>
              </a:rPr>
              <a:t>EIC offers opportunity to study nucleon/nuclear structure as well as the role of gluons in matter</a:t>
            </a:r>
            <a:br>
              <a:rPr lang="en-US" kern="0">
                <a:cs typeface="Calibri"/>
              </a:rPr>
            </a:br>
            <a:endParaRPr lang="en-US" kern="0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 kern="0">
                <a:solidFill>
                  <a:srgbClr val="000000"/>
                </a:solidFill>
              </a:rPr>
              <a:t>One physics goal of ZDC is to reconstruct vertex/energy of neutral channel Lambda baryons to study the Sullivan process</a:t>
            </a:r>
            <a:br>
              <a:rPr lang="en-US" kern="0"/>
            </a:br>
            <a:endParaRPr lang="en-US" kern="0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 kern="0">
                <a:solidFill>
                  <a:srgbClr val="000000"/>
                </a:solidFill>
                <a:cs typeface="Calibri"/>
              </a:rPr>
              <a:t>Current ZDC design prefers higher momentum Lambda baryons though this can lead to overlap between neutron and photon showers</a:t>
            </a:r>
            <a:br>
              <a:rPr lang="en-US" kern="0">
                <a:cs typeface="Calibri"/>
              </a:rPr>
            </a:br>
            <a:endParaRPr lang="en-US" kern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-US" kern="0">
                <a:solidFill>
                  <a:srgbClr val="000000"/>
                </a:solidFill>
                <a:cs typeface="Calibri"/>
              </a:rPr>
              <a:t>Initial</a:t>
            </a:r>
            <a:r>
              <a:rPr lang="en-US" kern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kern="0" err="1">
                <a:solidFill>
                  <a:srgbClr val="000000"/>
                </a:solidFill>
                <a:ea typeface="Calibri"/>
                <a:cs typeface="Calibri"/>
              </a:rPr>
              <a:t>HCal</a:t>
            </a:r>
            <a:r>
              <a:rPr lang="en-US" kern="0">
                <a:solidFill>
                  <a:srgbClr val="000000"/>
                </a:solidFill>
                <a:ea typeface="Calibri"/>
                <a:cs typeface="Calibri"/>
              </a:rPr>
              <a:t> angular resolution study results show promise that </a:t>
            </a:r>
            <a:r>
              <a:rPr lang="en-US" kern="0" err="1">
                <a:solidFill>
                  <a:srgbClr val="000000"/>
                </a:solidFill>
                <a:ea typeface="Calibri"/>
                <a:cs typeface="Calibri"/>
              </a:rPr>
              <a:t>HCal</a:t>
            </a:r>
            <a:r>
              <a:rPr lang="en-US" kern="0">
                <a:solidFill>
                  <a:srgbClr val="000000"/>
                </a:solidFill>
                <a:ea typeface="Calibri"/>
                <a:cs typeface="Calibri"/>
              </a:rPr>
              <a:t> can be used for track reconstruction</a:t>
            </a:r>
            <a:endParaRPr lang="en-US" kern="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lnSpc>
                <a:spcPct val="114999"/>
              </a:lnSpc>
              <a:buFont typeface="Courier New"/>
              <a:buChar char="o"/>
            </a:pPr>
            <a:endParaRPr lang="en-US" ker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58957-2A2E-16EF-B69A-130D049A8A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428114-ADD8-3EC1-D38A-3B68C67661BF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Summary and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F4C14-2956-C02A-C86A-9CD234918C21}"/>
              </a:ext>
            </a:extLst>
          </p:cNvPr>
          <p:cNvSpPr txBox="1"/>
          <p:nvPr/>
        </p:nvSpPr>
        <p:spPr>
          <a:xfrm>
            <a:off x="558799" y="5573485"/>
            <a:ext cx="110961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Arial"/>
              </a:rPr>
              <a:t>This work is supported by the US Department of Energy under grant DE-SC0021359 "U.S.-Japan Hadronic Physics Exchange Program for Studies of Hadron Structure and QCD".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8142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F48780-1345-5D4E-A31A-7EF53A6DA6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7A9E46-F24F-C188-973B-31E5B07986C9}"/>
              </a:ext>
            </a:extLst>
          </p:cNvPr>
          <p:cNvSpPr txBox="1">
            <a:spLocks/>
          </p:cNvSpPr>
          <p:nvPr/>
        </p:nvSpPr>
        <p:spPr>
          <a:xfrm>
            <a:off x="-5079" y="-1588"/>
            <a:ext cx="10688913" cy="802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  <a:ea typeface="Calibri Light"/>
              </a:rPr>
              <a:t>Overview of the EIC</a:t>
            </a:r>
          </a:p>
        </p:txBody>
      </p:sp>
      <p:pic>
        <p:nvPicPr>
          <p:cNvPr id="3" name="Picture 2" descr="Aerial map of EIC complex">
            <a:extLst>
              <a:ext uri="{FF2B5EF4-FFF2-40B4-BE49-F238E27FC236}">
                <a16:creationId xmlns:a16="http://schemas.microsoft.com/office/drawing/2014/main" id="{7D6C1AF6-A316-53F2-9917-99F56EA9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364" y="1192397"/>
            <a:ext cx="3514606" cy="4473206"/>
          </a:xfrm>
          <a:prstGeom prst="rect">
            <a:avLst/>
          </a:prstGeom>
        </p:spPr>
      </p:pic>
      <p:pic>
        <p:nvPicPr>
          <p:cNvPr id="5" name="Picture 4" descr="Schematic of detector">
            <a:extLst>
              <a:ext uri="{FF2B5EF4-FFF2-40B4-BE49-F238E27FC236}">
                <a16:creationId xmlns:a16="http://schemas.microsoft.com/office/drawing/2014/main" id="{A86AC7CE-847B-F488-EABB-C551F216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15" y="3028710"/>
            <a:ext cx="4233903" cy="24836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8F339B84-7636-A15B-03DD-0DB844E7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3" y="2707652"/>
            <a:ext cx="2987038" cy="31296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C3D2A7-12ED-59F3-3F15-A3A763488ADA}"/>
              </a:ext>
            </a:extLst>
          </p:cNvPr>
          <p:cNvSpPr txBox="1">
            <a:spLocks/>
          </p:cNvSpPr>
          <p:nvPr/>
        </p:nvSpPr>
        <p:spPr>
          <a:xfrm>
            <a:off x="444668" y="964343"/>
            <a:ext cx="7049349" cy="20665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Electron Ion Collider (EIC):</a:t>
            </a:r>
            <a:endParaRPr lang="en-US">
              <a:cs typeface="Arial"/>
            </a:endParaRPr>
          </a:p>
          <a:p>
            <a:pPr marL="742950" lvl="1" indent="-285750">
              <a:lnSpc>
                <a:spcPct val="114999"/>
              </a:lnSpc>
              <a:buSzPts val="18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First high luminosity and polarized e-p collider</a:t>
            </a:r>
          </a:p>
          <a:p>
            <a:pPr marL="742950" lvl="1" indent="-285750">
              <a:lnSpc>
                <a:spcPct val="114999"/>
              </a:lnSpc>
              <a:buSzPts val="18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First electron-nucleus collider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Electron-Proton/Ion Collider (</a:t>
            </a:r>
            <a:r>
              <a:rPr lang="en-US" err="1">
                <a:latin typeface="Arial"/>
                <a:ea typeface="Calibri"/>
                <a:cs typeface="Arial"/>
              </a:rPr>
              <a:t>ePIC</a:t>
            </a:r>
            <a:r>
              <a:rPr lang="en-US">
                <a:latin typeface="Arial"/>
                <a:ea typeface="Calibri"/>
                <a:cs typeface="Arial"/>
              </a:rPr>
              <a:t>) experiment will be installed at the Interaction Point at 6 o'clock (IP-6)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3317C21-CA29-AF25-70CD-16B0BBD0F35B}"/>
              </a:ext>
            </a:extLst>
          </p:cNvPr>
          <p:cNvSpPr txBox="1"/>
          <p:nvPr/>
        </p:nvSpPr>
        <p:spPr>
          <a:xfrm>
            <a:off x="6323493" y="5835903"/>
            <a:ext cx="564269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1200">
                <a:solidFill>
                  <a:schemeClr val="bg2"/>
                </a:solidFill>
                <a:latin typeface="Arial"/>
                <a:ea typeface="Calibri"/>
                <a:cs typeface="Calibri"/>
              </a:rPr>
              <a:t>“The Electron-Ion Collider: A Precision Tool for Studying the ‘Glue’ That Binds Visible Matter.” 2022. Brookhaven National Laboratory. March 4, 2022.</a:t>
            </a:r>
            <a:endParaRPr lang="en-US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CB932-B39B-B989-37FA-FB0C4F64B7CA}"/>
              </a:ext>
            </a:extLst>
          </p:cNvPr>
          <p:cNvSpPr txBox="1"/>
          <p:nvPr/>
        </p:nvSpPr>
        <p:spPr>
          <a:xfrm>
            <a:off x="9463315" y="3860800"/>
            <a:ext cx="624114" cy="369332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IP-6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540F4-7ADA-92E4-58CC-8C3355EA2C70}"/>
              </a:ext>
            </a:extLst>
          </p:cNvPr>
          <p:cNvSpPr txBox="1"/>
          <p:nvPr/>
        </p:nvSpPr>
        <p:spPr>
          <a:xfrm>
            <a:off x="7993740" y="2915219"/>
            <a:ext cx="604815" cy="369332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IP-8</a:t>
            </a:r>
          </a:p>
        </p:txBody>
      </p:sp>
    </p:spTree>
    <p:extLst>
      <p:ext uri="{BB962C8B-B14F-4D97-AF65-F5344CB8AC3E}">
        <p14:creationId xmlns:p14="http://schemas.microsoft.com/office/powerpoint/2010/main" val="53087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6194-1105-4C20-8237-38A0D7527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48D01-61E9-EACD-5016-745E435E5F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668E2-DF29-1E96-B4F1-9C1E81EEE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080" y="1027"/>
            <a:ext cx="10520680" cy="803103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-US" sz="3200" b="1">
                <a:solidFill>
                  <a:srgbClr val="041C42"/>
                </a:solidFill>
              </a:rPr>
              <a:t>Zero Degree Calorimeter (ZDC) at </a:t>
            </a:r>
            <a:r>
              <a:rPr lang="en-US" sz="3200" b="1" err="1">
                <a:solidFill>
                  <a:srgbClr val="041C42"/>
                </a:solidFill>
              </a:rPr>
              <a:t>ePIC</a:t>
            </a:r>
            <a:endParaRPr lang="en-US" sz="3200" b="1">
              <a:solidFill>
                <a:srgbClr val="041C4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CDA75-D713-0BC6-4F5D-9DAC7F89E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" y="1527393"/>
            <a:ext cx="6432526" cy="32437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360580-AFE5-5E44-E890-45848CC79526}"/>
              </a:ext>
            </a:extLst>
          </p:cNvPr>
          <p:cNvSpPr txBox="1"/>
          <p:nvPr/>
        </p:nvSpPr>
        <p:spPr>
          <a:xfrm>
            <a:off x="1127807" y="4843592"/>
            <a:ext cx="52859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Full EIC baseline layout (EIC Yellow Report)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1471F3-2684-6F80-609F-62610426EE07}"/>
              </a:ext>
            </a:extLst>
          </p:cNvPr>
          <p:cNvCxnSpPr>
            <a:cxnSpLocks/>
          </p:cNvCxnSpPr>
          <p:nvPr/>
        </p:nvCxnSpPr>
        <p:spPr>
          <a:xfrm flipH="1">
            <a:off x="5487244" y="2781018"/>
            <a:ext cx="1743611" cy="769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E1BBC-58A3-32DC-E27F-C0EC37045EA1}"/>
              </a:ext>
            </a:extLst>
          </p:cNvPr>
          <p:cNvSpPr/>
          <p:nvPr/>
        </p:nvSpPr>
        <p:spPr>
          <a:xfrm>
            <a:off x="5011656" y="2503960"/>
            <a:ext cx="421710" cy="56950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4285F4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F5317F-8C7E-DEBB-719D-9603DD46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558" y="1698341"/>
            <a:ext cx="4025362" cy="21807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D8135C-62B0-A232-8ABE-E69C65206BB4}"/>
              </a:ext>
            </a:extLst>
          </p:cNvPr>
          <p:cNvSpPr txBox="1"/>
          <p:nvPr/>
        </p:nvSpPr>
        <p:spPr>
          <a:xfrm>
            <a:off x="7318139" y="3980107"/>
            <a:ext cx="498783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ZDC Geometry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ECal: LYSO Crystals (yellow)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err="1"/>
              <a:t>HCal</a:t>
            </a:r>
            <a:r>
              <a:rPr lang="en-US"/>
              <a:t>: </a:t>
            </a:r>
            <a:r>
              <a:rPr lang="en-US" err="1"/>
              <a:t>SiPM</a:t>
            </a:r>
            <a:r>
              <a:rPr lang="en-US"/>
              <a:t> sampling calorimeter (brown) 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3FA8D-8F3F-5115-B416-4DC635C8D954}"/>
              </a:ext>
            </a:extLst>
          </p:cNvPr>
          <p:cNvSpPr txBox="1"/>
          <p:nvPr/>
        </p:nvSpPr>
        <p:spPr>
          <a:xfrm>
            <a:off x="1105328" y="5469452"/>
            <a:ext cx="10525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*The B0 magnet (right outside of the Central Detector) will bend tracks for any charged particles preventing them from hitting the ZDC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7059E-DBB4-9393-5F78-B67E6EFA2A89}"/>
              </a:ext>
            </a:extLst>
          </p:cNvPr>
          <p:cNvSpPr/>
          <p:nvPr/>
        </p:nvSpPr>
        <p:spPr>
          <a:xfrm>
            <a:off x="3770684" y="2736190"/>
            <a:ext cx="233025" cy="64207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4285F4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AF669-CFCD-9444-E125-8F87F9DD2A3F}"/>
              </a:ext>
            </a:extLst>
          </p:cNvPr>
          <p:cNvGrpSpPr/>
          <p:nvPr/>
        </p:nvGrpSpPr>
        <p:grpSpPr>
          <a:xfrm>
            <a:off x="564037" y="2828840"/>
            <a:ext cx="3214699" cy="2778847"/>
            <a:chOff x="388407" y="2665103"/>
            <a:chExt cx="3390329" cy="289220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2C79D0B-C0FF-218C-3CFF-DDF761AA7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124" y="2665103"/>
              <a:ext cx="3378612" cy="1451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622B2A-01F4-6267-6728-003A741E8377}"/>
                </a:ext>
              </a:extLst>
            </p:cNvPr>
            <p:cNvCxnSpPr/>
            <p:nvPr/>
          </p:nvCxnSpPr>
          <p:spPr>
            <a:xfrm flipH="1">
              <a:off x="393702" y="2667451"/>
              <a:ext cx="6499" cy="2889855"/>
            </a:xfrm>
            <a:prstGeom prst="straightConnector1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E4BBEB-CE69-EE54-0451-65400F8A0B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407" y="5552015"/>
              <a:ext cx="429834" cy="4685"/>
            </a:xfrm>
            <a:prstGeom prst="straightConnector1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B87BAA-18FD-C861-1999-EF72E1723927}"/>
              </a:ext>
            </a:extLst>
          </p:cNvPr>
          <p:cNvSpPr txBox="1"/>
          <p:nvPr/>
        </p:nvSpPr>
        <p:spPr>
          <a:xfrm>
            <a:off x="9681481" y="1245054"/>
            <a:ext cx="21023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Source: EIC </a:t>
            </a:r>
            <a:r>
              <a:rPr lang="en-US" sz="1200" err="1">
                <a:cs typeface="Arial"/>
              </a:rPr>
              <a:t>ePIC</a:t>
            </a:r>
            <a:r>
              <a:rPr lang="en-US" sz="1200">
                <a:cs typeface="Arial"/>
              </a:rPr>
              <a:t> Geometry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959DE-FD40-1868-9C76-07E270ED6021}"/>
              </a:ext>
            </a:extLst>
          </p:cNvPr>
          <p:cNvSpPr txBox="1"/>
          <p:nvPr/>
        </p:nvSpPr>
        <p:spPr>
          <a:xfrm>
            <a:off x="404302" y="1015161"/>
            <a:ext cx="75104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595959"/>
                </a:solidFill>
                <a:cs typeface="Arial"/>
              </a:rPr>
              <a:t>Abdul Khalek, R., A. Accardi, J. Adam, D. Adamiak, W. Akers, M. Albaladejo, A. Al-bataineh, et al. ‘Science Requirements and Detector Concepts for the Electron-Ion Collider’. </a:t>
            </a:r>
            <a:r>
              <a:rPr lang="en-US" sz="1200" i="1">
                <a:solidFill>
                  <a:srgbClr val="595959"/>
                </a:solidFill>
                <a:cs typeface="Arial"/>
              </a:rPr>
              <a:t>Nuclear Physics A</a:t>
            </a:r>
            <a:r>
              <a:rPr lang="en-US" sz="1200">
                <a:solidFill>
                  <a:srgbClr val="595959"/>
                </a:solidFill>
                <a:cs typeface="Arial"/>
              </a:rPr>
              <a:t> 1026 (October 2022)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1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6194-1105-4C20-8237-38A0D7527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hexagons on a white background&#10;&#10;Description automatically generated">
            <a:extLst>
              <a:ext uri="{FF2B5EF4-FFF2-40B4-BE49-F238E27FC236}">
                <a16:creationId xmlns:a16="http://schemas.microsoft.com/office/drawing/2014/main" id="{4E7CFAC5-2869-661A-2E09-009F8865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547" y="2123558"/>
            <a:ext cx="3044371" cy="23358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DB058-251B-1C5D-CE58-1C99D651B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17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F5317F-8C7E-DEBB-719D-9603DD46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478" y="1060296"/>
            <a:ext cx="6065758" cy="32891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ube 2">
            <a:extLst>
              <a:ext uri="{FF2B5EF4-FFF2-40B4-BE49-F238E27FC236}">
                <a16:creationId xmlns:a16="http://schemas.microsoft.com/office/drawing/2014/main" id="{35FFE629-4A2A-66BA-7748-0E27B85EBB65}"/>
              </a:ext>
            </a:extLst>
          </p:cNvPr>
          <p:cNvSpPr/>
          <p:nvPr/>
        </p:nvSpPr>
        <p:spPr>
          <a:xfrm>
            <a:off x="1422067" y="1639805"/>
            <a:ext cx="688290" cy="652005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65C4E-AC3A-D0A5-9B2E-A73AEB3C210B}"/>
              </a:ext>
            </a:extLst>
          </p:cNvPr>
          <p:cNvSpPr txBox="1"/>
          <p:nvPr/>
        </p:nvSpPr>
        <p:spPr>
          <a:xfrm>
            <a:off x="399247" y="2721817"/>
            <a:ext cx="2735944" cy="6463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ECal is a single 70 mm thick layer of crystal cells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7459B-6E4F-8264-6D13-95184AA59F14}"/>
              </a:ext>
            </a:extLst>
          </p:cNvPr>
          <p:cNvSpPr txBox="1"/>
          <p:nvPr/>
        </p:nvSpPr>
        <p:spPr>
          <a:xfrm>
            <a:off x="616961" y="1821932"/>
            <a:ext cx="950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30 mm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A80E0-06DE-9F49-55CF-F94C646AAAE7}"/>
              </a:ext>
            </a:extLst>
          </p:cNvPr>
          <p:cNvSpPr txBox="1"/>
          <p:nvPr/>
        </p:nvSpPr>
        <p:spPr>
          <a:xfrm>
            <a:off x="1291875" y="2293647"/>
            <a:ext cx="943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30 mm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6930DF-2153-77EE-B62B-CFAB8592ED5C}"/>
              </a:ext>
            </a:extLst>
          </p:cNvPr>
          <p:cNvCxnSpPr>
            <a:cxnSpLocks/>
          </p:cNvCxnSpPr>
          <p:nvPr/>
        </p:nvCxnSpPr>
        <p:spPr>
          <a:xfrm flipV="1">
            <a:off x="2237192" y="1825478"/>
            <a:ext cx="1070840" cy="6531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48F10C9-E910-6AAC-357B-FDEA76149003}"/>
              </a:ext>
            </a:extLst>
          </p:cNvPr>
          <p:cNvSpPr txBox="1"/>
          <p:nvPr/>
        </p:nvSpPr>
        <p:spPr>
          <a:xfrm>
            <a:off x="858411" y="4987485"/>
            <a:ext cx="10929256" cy="1200329"/>
          </a:xfrm>
          <a:prstGeom prst="rect">
            <a:avLst/>
          </a:prstGeom>
          <a:noFill/>
          <a:ln w="28575">
            <a:solidFill>
              <a:srgbClr val="614B08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Calibri"/>
                <a:cs typeface="Calibri"/>
              </a:rPr>
              <a:t>HCal</a:t>
            </a:r>
            <a:r>
              <a:rPr lang="en-US">
                <a:ea typeface="Calibri"/>
                <a:cs typeface="Calibri"/>
              </a:rPr>
              <a:t> geometry: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64 layers 27 mm thickness each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Each layer is composed of an air gap, steel plate, scintillator (with aluminum cover) and PCB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Scintillators are organized in hexagonal </a:t>
            </a:r>
            <a:r>
              <a:rPr lang="en-US" err="1">
                <a:ea typeface="Calibri"/>
                <a:cs typeface="Calibri"/>
              </a:rPr>
              <a:t>SiPM</a:t>
            </a:r>
            <a:r>
              <a:rPr lang="en-US">
                <a:ea typeface="Calibri"/>
                <a:cs typeface="Calibri"/>
              </a:rPr>
              <a:t> tiles, ~130 in each layer.</a:t>
            </a:r>
            <a:endParaRPr lang="en-US">
              <a:cs typeface="Arial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CCC32906-3061-3971-9862-709397044587}"/>
              </a:ext>
            </a:extLst>
          </p:cNvPr>
          <p:cNvSpPr/>
          <p:nvPr/>
        </p:nvSpPr>
        <p:spPr>
          <a:xfrm>
            <a:off x="7736218" y="3650731"/>
            <a:ext cx="740228" cy="653142"/>
          </a:xfrm>
          <a:prstGeom prst="hexagon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68C8C-DAD8-B59E-67EC-3C4843093F6E}"/>
              </a:ext>
            </a:extLst>
          </p:cNvPr>
          <p:cNvSpPr txBox="1"/>
          <p:nvPr/>
        </p:nvSpPr>
        <p:spPr>
          <a:xfrm>
            <a:off x="6937931" y="3607189"/>
            <a:ext cx="943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31 mm</a:t>
            </a:r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82AF9A-E3C9-2262-7352-017816D638CB}"/>
              </a:ext>
            </a:extLst>
          </p:cNvPr>
          <p:cNvCxnSpPr>
            <a:cxnSpLocks/>
          </p:cNvCxnSpPr>
          <p:nvPr/>
        </p:nvCxnSpPr>
        <p:spPr>
          <a:xfrm>
            <a:off x="7324448" y="2543934"/>
            <a:ext cx="1665927" cy="1451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096831-1436-1881-294D-26ED5FE894F6}"/>
              </a:ext>
            </a:extLst>
          </p:cNvPr>
          <p:cNvCxnSpPr>
            <a:cxnSpLocks/>
          </p:cNvCxnSpPr>
          <p:nvPr/>
        </p:nvCxnSpPr>
        <p:spPr>
          <a:xfrm flipH="1">
            <a:off x="8453346" y="3131763"/>
            <a:ext cx="888588" cy="68217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007ADD1-DD10-B083-B736-4B084896A583}"/>
              </a:ext>
            </a:extLst>
          </p:cNvPr>
          <p:cNvSpPr txBox="1">
            <a:spLocks/>
          </p:cNvSpPr>
          <p:nvPr/>
        </p:nvSpPr>
        <p:spPr>
          <a:xfrm>
            <a:off x="-4948" y="1159"/>
            <a:ext cx="10520548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Zero Degree Calorimeter (ZDC) at </a:t>
            </a:r>
            <a:r>
              <a:rPr lang="en-US" sz="3200" b="1" kern="0" err="1">
                <a:solidFill>
                  <a:srgbClr val="041C42"/>
                </a:solidFill>
              </a:rPr>
              <a:t>ePIC</a:t>
            </a:r>
            <a:endParaRPr lang="en-US" sz="3200" b="1" kern="0">
              <a:solidFill>
                <a:srgbClr val="041C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AF7F0-335F-84BB-A80F-48E06AD30435}"/>
              </a:ext>
            </a:extLst>
          </p:cNvPr>
          <p:cNvSpPr txBox="1"/>
          <p:nvPr/>
        </p:nvSpPr>
        <p:spPr>
          <a:xfrm>
            <a:off x="2860141" y="4542874"/>
            <a:ext cx="23336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Source: EIC </a:t>
            </a:r>
            <a:r>
              <a:rPr lang="en-US" sz="1200" err="1">
                <a:cs typeface="Arial"/>
              </a:rPr>
              <a:t>ePIC</a:t>
            </a:r>
            <a:r>
              <a:rPr lang="en-US" sz="1200">
                <a:cs typeface="Arial"/>
              </a:rPr>
              <a:t> Geometry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EBD0F-73A7-DB41-26A9-617B7D8A86A0}"/>
              </a:ext>
            </a:extLst>
          </p:cNvPr>
          <p:cNvSpPr txBox="1"/>
          <p:nvPr/>
        </p:nvSpPr>
        <p:spPr>
          <a:xfrm>
            <a:off x="9506472" y="4537018"/>
            <a:ext cx="207386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Source: arXiv:2406.12877</a:t>
            </a:r>
          </a:p>
        </p:txBody>
      </p:sp>
    </p:spTree>
    <p:extLst>
      <p:ext uri="{BB962C8B-B14F-4D97-AF65-F5344CB8AC3E}">
        <p14:creationId xmlns:p14="http://schemas.microsoft.com/office/powerpoint/2010/main" val="197073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E2066-9B7E-6C71-E085-97B8C044F0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A6510-8D91-10CE-0661-B52046214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Event View</a:t>
            </a:r>
            <a:endParaRPr lang="en-US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04CAD-E315-D8E9-73F2-2F6EAFA63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6" y="1575707"/>
            <a:ext cx="6008563" cy="45502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5430E-C33A-3EE7-0789-BB51469E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549" y="1575707"/>
            <a:ext cx="3250724" cy="2488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67885-A39B-2313-CFA7-09E48BD0BBC4}"/>
              </a:ext>
            </a:extLst>
          </p:cNvPr>
          <p:cNvSpPr txBox="1"/>
          <p:nvPr/>
        </p:nvSpPr>
        <p:spPr>
          <a:xfrm>
            <a:off x="7576456" y="4891314"/>
            <a:ext cx="4644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Describe the event on the left and the </a:t>
            </a:r>
            <a:r>
              <a:rPr lang="en-US" err="1">
                <a:ea typeface="Calibri"/>
                <a:cs typeface="Calibri"/>
              </a:rPr>
              <a:t>hitmap</a:t>
            </a:r>
            <a:r>
              <a:rPr lang="en-US">
                <a:ea typeface="Calibri"/>
                <a:cs typeface="Calibri"/>
              </a:rPr>
              <a:t> above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14B36-2E8B-56E8-5E4C-FD0119FA2681}"/>
              </a:ext>
            </a:extLst>
          </p:cNvPr>
          <p:cNvSpPr txBox="1"/>
          <p:nvPr/>
        </p:nvSpPr>
        <p:spPr>
          <a:xfrm>
            <a:off x="3483485" y="3032593"/>
            <a:ext cx="5294752" cy="1077218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OLD SLIDE – 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408321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51085-EDC3-FE72-0B86-065EAF8D3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09993B-2C5E-8568-3982-9ECC1DB8FCB3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44796-15B0-0409-F274-6719AA56BEC6}"/>
              </a:ext>
            </a:extLst>
          </p:cNvPr>
          <p:cNvSpPr txBox="1"/>
          <p:nvPr/>
        </p:nvSpPr>
        <p:spPr>
          <a:xfrm>
            <a:off x="8520758" y="2413547"/>
            <a:ext cx="326634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Studying this type of event allows us to determine how good the angular resolution of the </a:t>
            </a:r>
            <a:r>
              <a:rPr lang="en-US" err="1">
                <a:ea typeface="Calibri"/>
                <a:cs typeface="Calibri"/>
              </a:rPr>
              <a:t>HCal</a:t>
            </a:r>
            <a:r>
              <a:rPr lang="en-US">
                <a:ea typeface="Calibri"/>
                <a:cs typeface="Calibri"/>
              </a:rPr>
              <a:t> is for reconstructing tracks when we have less hit information with lower energy.</a:t>
            </a:r>
            <a:endParaRPr lang="en-US"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60740E-140A-5F9C-D3E0-D9693E4F0865}"/>
              </a:ext>
            </a:extLst>
          </p:cNvPr>
          <p:cNvGrpSpPr/>
          <p:nvPr/>
        </p:nvGrpSpPr>
        <p:grpSpPr>
          <a:xfrm>
            <a:off x="472395" y="1268414"/>
            <a:ext cx="7667627" cy="4300311"/>
            <a:chOff x="472395" y="1268414"/>
            <a:chExt cx="7667627" cy="43003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D4E717-F3E5-1AA7-0378-1C9F91F4F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95" y="1268414"/>
              <a:ext cx="7662976" cy="21451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FF96346-2E82-D6A2-4203-011554188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6" y="3410269"/>
              <a:ext cx="7666076" cy="215845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4637AD-E7A1-735C-32DC-07A532E116EC}"/>
              </a:ext>
            </a:extLst>
          </p:cNvPr>
          <p:cNvSpPr txBox="1"/>
          <p:nvPr/>
        </p:nvSpPr>
        <p:spPr>
          <a:xfrm>
            <a:off x="587829" y="5711372"/>
            <a:ext cx="7694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XY Hit maps by </a:t>
            </a:r>
            <a:r>
              <a:rPr lang="en-US" sz="1600" err="1"/>
              <a:t>HCal</a:t>
            </a:r>
            <a:r>
              <a:rPr lang="en-US" sz="1600"/>
              <a:t> layer for a single 33 GeV photon hitting the ZDC at an angle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F5183-3F0A-36C4-3461-4B81DC40A2BB}"/>
              </a:ext>
            </a:extLst>
          </p:cNvPr>
          <p:cNvSpPr txBox="1"/>
          <p:nvPr/>
        </p:nvSpPr>
        <p:spPr>
          <a:xfrm>
            <a:off x="8780003" y="53982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Segoe UI"/>
              </a:rPr>
              <a:t>MC theta = 0.02124 rad​</a:t>
            </a:r>
          </a:p>
          <a:p>
            <a:r>
              <a:rPr lang="en-US" sz="1400">
                <a:cs typeface="Segoe UI"/>
              </a:rPr>
              <a:t>MC phi = 3.4476 rad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0C1F0-25B7-3AC8-EC75-7CD8737E69C7}"/>
              </a:ext>
            </a:extLst>
          </p:cNvPr>
          <p:cNvGrpSpPr/>
          <p:nvPr/>
        </p:nvGrpSpPr>
        <p:grpSpPr>
          <a:xfrm>
            <a:off x="8524324" y="4733138"/>
            <a:ext cx="937071" cy="549144"/>
            <a:chOff x="8524324" y="4783518"/>
            <a:chExt cx="937071" cy="549144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51E759C-DAA4-2730-B1EF-3C961537C59F}"/>
                </a:ext>
              </a:extLst>
            </p:cNvPr>
            <p:cNvCxnSpPr/>
            <p:nvPr/>
          </p:nvCxnSpPr>
          <p:spPr>
            <a:xfrm flipH="1">
              <a:off x="8524324" y="4791784"/>
              <a:ext cx="937071" cy="126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93BFDCB-C883-D22C-44D3-57965DF6E017}"/>
                </a:ext>
              </a:extLst>
            </p:cNvPr>
            <p:cNvCxnSpPr/>
            <p:nvPr/>
          </p:nvCxnSpPr>
          <p:spPr>
            <a:xfrm>
              <a:off x="9459427" y="4783518"/>
              <a:ext cx="1261" cy="549144"/>
            </a:xfrm>
            <a:prstGeom prst="straightConnector1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270190-D655-5C5B-2FF0-8181DFEF7662}"/>
              </a:ext>
            </a:extLst>
          </p:cNvPr>
          <p:cNvSpPr txBox="1"/>
          <p:nvPr/>
        </p:nvSpPr>
        <p:spPr>
          <a:xfrm>
            <a:off x="3483485" y="3032593"/>
            <a:ext cx="5294752" cy="1077218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OLD SLIDE – 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89435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91C30-A371-B9E0-992F-98039D1373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1CBC2-67F2-DE3D-C58F-CC0D2409D1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079" y="-1588"/>
            <a:ext cx="10688913" cy="802141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-US" sz="3200" b="1">
                <a:solidFill>
                  <a:srgbClr val="041C42"/>
                </a:solidFill>
              </a:rPr>
              <a:t>Physics at EIC and the Sullivan Process</a:t>
            </a:r>
            <a:endParaRPr lang="en-US" sz="3200" b="1">
              <a:solidFill>
                <a:srgbClr val="041C42"/>
              </a:solidFill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4F04E-AAA8-12F5-7F8F-E6337D1970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396" y="1324009"/>
            <a:ext cx="7063241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>
                <a:solidFill>
                  <a:srgbClr val="000000"/>
                </a:solidFill>
                <a:ea typeface="Calibri"/>
              </a:rPr>
              <a:t>EIC offers opportunity for visualization of nucleon/nuclei structure and study role of gluons in matter via electron-proton/ion collisions</a:t>
            </a:r>
            <a:br>
              <a:rPr lang="en-US" sz="2400">
                <a:ea typeface="Calibri"/>
              </a:rPr>
            </a:b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-US" sz="2400">
                <a:solidFill>
                  <a:srgbClr val="000000"/>
                </a:solidFill>
                <a:ea typeface="Calibri"/>
              </a:rPr>
              <a:t>Sullivan process: virtual photon scatters off virtual meson emitted by target proton </a:t>
            </a:r>
            <a:endParaRPr lang="en-US" sz="2400">
              <a:ea typeface="Calibri"/>
            </a:endParaRPr>
          </a:p>
          <a:p>
            <a:pPr>
              <a:lnSpc>
                <a:spcPct val="114999"/>
              </a:lnSpc>
            </a:pPr>
            <a:endParaRPr lang="en-US" sz="2400">
              <a:solidFill>
                <a:srgbClr val="000000"/>
              </a:solidFill>
              <a:ea typeface="Calibri"/>
            </a:endParaRPr>
          </a:p>
          <a:p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One goal of the ZDC is to reconstruct vertex/energy of neutral channel Lambda baryons produced via the Sullivan process to study Kaon structure </a:t>
            </a:r>
          </a:p>
          <a:p>
            <a:pPr>
              <a:lnSpc>
                <a:spcPct val="114999"/>
              </a:lnSpc>
            </a:pP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-US" sz="2400">
                <a:solidFill>
                  <a:srgbClr val="000000"/>
                </a:solidFill>
                <a:ea typeface="Calibri"/>
              </a:rPr>
              <a:t>Neutral Channel: 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44FC132-6C3D-7F74-5C35-6ADAF1C753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86" b="-1099"/>
          <a:stretch/>
        </p:blipFill>
        <p:spPr>
          <a:xfrm>
            <a:off x="3318858" y="5216775"/>
            <a:ext cx="2163356" cy="539738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diagram of a voltage&#10;&#10;Description automatically generated">
            <a:extLst>
              <a:ext uri="{FF2B5EF4-FFF2-40B4-BE49-F238E27FC236}">
                <a16:creationId xmlns:a16="http://schemas.microsoft.com/office/drawing/2014/main" id="{FA1F60E5-B5F7-CCFA-011F-A7242C9AD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92000"/>
                    </a14:imgEffect>
                    <a14:imgEffect>
                      <a14:brightnessContrast bright="15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344" y="1510146"/>
            <a:ext cx="3160736" cy="2697858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28FE1-B22A-DB07-768C-6AC1016EAF1C}"/>
              </a:ext>
            </a:extLst>
          </p:cNvPr>
          <p:cNvSpPr txBox="1"/>
          <p:nvPr/>
        </p:nvSpPr>
        <p:spPr>
          <a:xfrm>
            <a:off x="8173719" y="4494664"/>
            <a:ext cx="377977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Hwang, WY.P., Wen, CY. </a:t>
            </a:r>
            <a:endParaRPr lang="en-US" sz="12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n-US" sz="1200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"Semi-inclusive </a:t>
            </a:r>
            <a:r>
              <a:rPr lang="en-US" sz="1200" i="1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Λ</a:t>
            </a:r>
            <a:r>
              <a:rPr lang="en-US" sz="1200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 production and generalized </a:t>
            </a:r>
            <a:r>
              <a:rPr lang="en-US" sz="1200" err="1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sullivan</a:t>
            </a:r>
            <a:r>
              <a:rPr lang="en-US" sz="1200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 processes". </a:t>
            </a:r>
            <a:r>
              <a:rPr lang="en-US" sz="1200" i="1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Z Phys A - Particles and Fields</a:t>
            </a:r>
            <a:r>
              <a:rPr lang="en-US" sz="1200">
                <a:solidFill>
                  <a:srgbClr val="222222"/>
                </a:solidFill>
                <a:latin typeface="Arial"/>
                <a:ea typeface="Calibri"/>
                <a:cs typeface="Calibri"/>
              </a:rPr>
              <a:t> 358, 415–422 (1997). </a:t>
            </a:r>
          </a:p>
        </p:txBody>
      </p:sp>
    </p:spTree>
    <p:extLst>
      <p:ext uri="{BB962C8B-B14F-4D97-AF65-F5344CB8AC3E}">
        <p14:creationId xmlns:p14="http://schemas.microsoft.com/office/powerpoint/2010/main" val="199556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4F458-A2FC-5DB7-37B2-BBC0A9938F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D92A2-B78B-2922-3C23-62AE94387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346" y="1169081"/>
            <a:ext cx="11097532" cy="4933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>
              <a:buNone/>
            </a:pP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Data Generation: 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MC data generated via Geant4 </a:t>
            </a:r>
            <a:r>
              <a:rPr lang="en-US" err="1">
                <a:solidFill>
                  <a:schemeClr val="tx1"/>
                </a:solidFill>
              </a:rPr>
              <a:t>ddsim</a:t>
            </a:r>
            <a:r>
              <a:rPr lang="en-US">
                <a:solidFill>
                  <a:schemeClr val="tx1"/>
                </a:solidFill>
              </a:rPr>
              <a:t> particle gun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Kinematic Study: ~200k unpolarized Lambda baryons (10-270 GeV) shot at ZDC center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Resolution Study: ~1k photons (0-50 GeV) shot at various angles on ZDC face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True MC hit data (no EIC reconstruction software used)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MC hit data shows integrated energy in scintillating pads (summed and reported at pad center)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No background from beam or Sullivan process</a:t>
            </a:r>
            <a:br>
              <a:rPr lang="en-US">
                <a:ea typeface="Calibri"/>
                <a:cs typeface="Calibri"/>
              </a:rPr>
            </a:b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Cuts: </a:t>
            </a:r>
            <a:endParaRPr lang="en-US">
              <a:solidFill>
                <a:schemeClr val="tx1"/>
              </a:solidFill>
            </a:endParaRPr>
          </a:p>
          <a:p>
            <a:pPr>
              <a:buSzPts val="1400"/>
              <a:buFont typeface="Arial" panose="020B0604020202020204" pitchFamily="34" charset="0"/>
              <a:buChar char="●"/>
            </a:pPr>
            <a:r>
              <a:rPr lang="en-US">
                <a:solidFill>
                  <a:schemeClr val="tx1"/>
                </a:solidFill>
              </a:rPr>
              <a:t>Remove beampipe interaction events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lnSpc>
                <a:spcPct val="114999"/>
              </a:lnSpc>
              <a:buSzPts val="1400"/>
              <a:buFont typeface="Arial" panose="020B0604020202020204" pitchFamily="34" charset="0"/>
              <a:buChar char="●"/>
            </a:pPr>
            <a:r>
              <a:rPr lang="en-US">
                <a:solidFill>
                  <a:schemeClr val="tx1"/>
                </a:solidFill>
              </a:rPr>
              <a:t>Exclude non-neutral channel decays (Lambda, Pi0)</a:t>
            </a:r>
          </a:p>
          <a:p>
            <a:pPr>
              <a:lnSpc>
                <a:spcPct val="114999"/>
              </a:lnSpc>
              <a:buSzPts val="1400"/>
              <a:buFont typeface="Arial" panose="020B0604020202020204" pitchFamily="34" charset="0"/>
              <a:buChar char="●"/>
            </a:pPr>
            <a:r>
              <a:rPr lang="en-US">
                <a:solidFill>
                  <a:schemeClr val="tx1"/>
                </a:solidFill>
              </a:rPr>
              <a:t>Acceptance cut (Event Selection Cut): All three daughter particles must hit and shower in ZDC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(allowing the reconstruction of Lambda baryons)</a:t>
            </a:r>
          </a:p>
          <a:p>
            <a:pPr marL="139700" indent="0">
              <a:lnSpc>
                <a:spcPct val="114999"/>
              </a:lnSpc>
              <a:buSzPts val="1400"/>
              <a:buNone/>
            </a:pPr>
            <a:endParaRPr lang="en-US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D62CC6-7735-5307-3D78-6C5E485D460D}"/>
              </a:ext>
            </a:extLst>
          </p:cNvPr>
          <p:cNvSpPr txBox="1">
            <a:spLocks/>
          </p:cNvSpPr>
          <p:nvPr/>
        </p:nvSpPr>
        <p:spPr>
          <a:xfrm>
            <a:off x="-7983" y="1159"/>
            <a:ext cx="1052358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Event Selection and Data Generation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3775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44C145-490A-5CAD-FE77-B5987EF718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C8766-AEA1-1A16-3DF4-97FD8F278FB2}"/>
              </a:ext>
            </a:extLst>
          </p:cNvPr>
          <p:cNvSpPr txBox="1"/>
          <p:nvPr/>
        </p:nvSpPr>
        <p:spPr>
          <a:xfrm>
            <a:off x="8475065" y="1700331"/>
            <a:ext cx="336917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Left plot: True MC energy weighted hits for a single Lambda event.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neutrons shower deep in </a:t>
            </a:r>
            <a:r>
              <a:rPr lang="en-US" err="1">
                <a:ea typeface="Calibri"/>
                <a:cs typeface="Calibri"/>
              </a:rPr>
              <a:t>HCal</a:t>
            </a:r>
            <a:r>
              <a:rPr lang="en-US">
                <a:ea typeface="Calibri"/>
                <a:cs typeface="Calibri"/>
              </a:rPr>
              <a:t> (top cluster)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photons shower early in ECal (bottom two clusters) </a:t>
            </a:r>
            <a:endParaRPr lang="en-US">
              <a:cs typeface="Arial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Right plot: Same True MC hit information but unweighted and clustered using a modified DBSCAN algorithm. 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C87685-E46E-23B2-1EAC-BB00559BE166}"/>
              </a:ext>
            </a:extLst>
          </p:cNvPr>
          <p:cNvSpPr txBox="1">
            <a:spLocks/>
          </p:cNvSpPr>
          <p:nvPr/>
        </p:nvSpPr>
        <p:spPr>
          <a:xfrm>
            <a:off x="-13063" y="1159"/>
            <a:ext cx="1052866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Event View </a:t>
            </a:r>
            <a:endParaRPr lang="en-US" b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CCC94A-40C8-DA9F-F141-9A7B721938F5}"/>
              </a:ext>
            </a:extLst>
          </p:cNvPr>
          <p:cNvGrpSpPr/>
          <p:nvPr/>
        </p:nvGrpSpPr>
        <p:grpSpPr>
          <a:xfrm>
            <a:off x="434749" y="1582134"/>
            <a:ext cx="7796108" cy="4027502"/>
            <a:chOff x="434749" y="1582134"/>
            <a:chExt cx="7796108" cy="4027502"/>
          </a:xfrm>
        </p:grpSpPr>
        <p:pic>
          <p:nvPicPr>
            <p:cNvPr id="4" name="Picture 3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7052BABE-1FBF-A0CD-811C-21893A0A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119" r="91"/>
            <a:stretch/>
          </p:blipFill>
          <p:spPr>
            <a:xfrm>
              <a:off x="4584742" y="1582134"/>
              <a:ext cx="3474973" cy="40275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F9B72D-2185-D4A4-7888-A3957A2E9235}"/>
                </a:ext>
              </a:extLst>
            </p:cNvPr>
            <p:cNvSpPr txBox="1"/>
            <p:nvPr/>
          </p:nvSpPr>
          <p:spPr>
            <a:xfrm>
              <a:off x="750911" y="1731656"/>
              <a:ext cx="276851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ea typeface="Calibri"/>
                  <a:cs typeface="Calibri"/>
                </a:rPr>
                <a:t>ZDC 3D Hit map (MC Data)*</a:t>
              </a:r>
            </a:p>
            <a:p>
              <a:endParaRPr lang="en-US" sz="1600">
                <a:solidFill>
                  <a:srgbClr val="000000"/>
                </a:solidFill>
                <a:ea typeface="Calibri"/>
                <a:cs typeface="Calibri"/>
              </a:endParaRPr>
            </a:p>
            <a:p>
              <a:endParaRPr lang="en-US" sz="1600">
                <a:solidFill>
                  <a:srgbClr val="000000"/>
                </a:solidFill>
                <a:ea typeface="Calibri"/>
                <a:cs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BFB127-3657-E9FB-1058-7115B0828CC5}"/>
                </a:ext>
              </a:extLst>
            </p:cNvPr>
            <p:cNvSpPr txBox="1"/>
            <p:nvPr/>
          </p:nvSpPr>
          <p:spPr>
            <a:xfrm>
              <a:off x="4584613" y="1779688"/>
              <a:ext cx="36462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ea typeface="Calibri"/>
                  <a:cs typeface="Calibri"/>
                </a:rPr>
                <a:t>ZDC 3D Hit map (Clustered MC Data)</a:t>
              </a:r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599F91-A579-280E-BA07-0C9BE021D0A1}"/>
                </a:ext>
              </a:extLst>
            </p:cNvPr>
            <p:cNvSpPr txBox="1"/>
            <p:nvPr/>
          </p:nvSpPr>
          <p:spPr>
            <a:xfrm>
              <a:off x="4817603" y="2405652"/>
              <a:ext cx="296613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5" name="Picture 4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AB5DA30D-6A1F-6CE8-6BD8-1C17794D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6588" r="60298" b="17873"/>
            <a:stretch/>
          </p:blipFill>
          <p:spPr>
            <a:xfrm>
              <a:off x="434749" y="2537052"/>
              <a:ext cx="3454058" cy="26367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54AA1682-71C5-9467-225A-C4AC42D40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040" t="2216" r="49545" b="148"/>
            <a:stretch/>
          </p:blipFill>
          <p:spPr>
            <a:xfrm>
              <a:off x="3890963" y="2264909"/>
              <a:ext cx="604906" cy="29066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5762CF-D031-C15A-D338-91F7E5912576}"/>
              </a:ext>
            </a:extLst>
          </p:cNvPr>
          <p:cNvSpPr txBox="1"/>
          <p:nvPr/>
        </p:nvSpPr>
        <p:spPr>
          <a:xfrm>
            <a:off x="662638" y="5389977"/>
            <a:ext cx="73331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*Energy for the MC </a:t>
            </a:r>
            <a:r>
              <a:rPr lang="en-US" err="1">
                <a:ea typeface="Calibri"/>
                <a:cs typeface="Calibri"/>
              </a:rPr>
              <a:t>HCal</a:t>
            </a:r>
            <a:r>
              <a:rPr lang="en-US">
                <a:ea typeface="Calibri"/>
                <a:cs typeface="Calibri"/>
              </a:rPr>
              <a:t> hits has not been scaled using the sampling fraction</a:t>
            </a:r>
          </a:p>
        </p:txBody>
      </p:sp>
    </p:spTree>
    <p:extLst>
      <p:ext uri="{BB962C8B-B14F-4D97-AF65-F5344CB8AC3E}">
        <p14:creationId xmlns:p14="http://schemas.microsoft.com/office/powerpoint/2010/main" val="240271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3F4F4-FDFE-1322-6A5F-A48790ABE6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C33054-121B-36BE-9C69-87501D967CB0}"/>
              </a:ext>
            </a:extLst>
          </p:cNvPr>
          <p:cNvSpPr txBox="1">
            <a:spLocks/>
          </p:cNvSpPr>
          <p:nvPr/>
        </p:nvSpPr>
        <p:spPr>
          <a:xfrm>
            <a:off x="-2903" y="1159"/>
            <a:ext cx="1051850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ZDC Acceptance 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F5004-1C76-97A1-5FC0-78CCCDFE6AEF}"/>
              </a:ext>
            </a:extLst>
          </p:cNvPr>
          <p:cNvSpPr txBox="1"/>
          <p:nvPr/>
        </p:nvSpPr>
        <p:spPr>
          <a:xfrm>
            <a:off x="8743848" y="2276592"/>
            <a:ext cx="318518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Acceptable kinematics: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 majority of Lambda baryon decays happens within 15m of the interaction point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Decay length follows an  exponential decay pattern</a:t>
            </a:r>
            <a:endParaRPr lang="en-US"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Neutron momentum of 50-150 GeV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84A22D-EB93-F087-92B5-70220D669DE8}"/>
              </a:ext>
            </a:extLst>
          </p:cNvPr>
          <p:cNvGrpSpPr/>
          <p:nvPr/>
        </p:nvGrpSpPr>
        <p:grpSpPr>
          <a:xfrm>
            <a:off x="249378" y="822894"/>
            <a:ext cx="3954613" cy="2598198"/>
            <a:chOff x="249378" y="822894"/>
            <a:chExt cx="3954613" cy="2598198"/>
          </a:xfrm>
        </p:grpSpPr>
        <p:pic>
          <p:nvPicPr>
            <p:cNvPr id="8" name="Picture 7" descr="A blue and white chart&#10;&#10;Description automatically generated">
              <a:extLst>
                <a:ext uri="{FF2B5EF4-FFF2-40B4-BE49-F238E27FC236}">
                  <a16:creationId xmlns:a16="http://schemas.microsoft.com/office/drawing/2014/main" id="{C4097063-449D-C340-A54A-65B6B5E0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963" y="1110760"/>
              <a:ext cx="3577028" cy="20238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0CB48-BE58-7B91-ABED-C05ACF6F2EEA}"/>
                </a:ext>
              </a:extLst>
            </p:cNvPr>
            <p:cNvSpPr txBox="1"/>
            <p:nvPr/>
          </p:nvSpPr>
          <p:spPr>
            <a:xfrm>
              <a:off x="1009194" y="822894"/>
              <a:ext cx="2913039" cy="2847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Decay Length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C7B104-D84A-B0BE-5F37-18576F01FBFF}"/>
                </a:ext>
              </a:extLst>
            </p:cNvPr>
            <p:cNvSpPr txBox="1"/>
            <p:nvPr/>
          </p:nvSpPr>
          <p:spPr>
            <a:xfrm rot="16200000">
              <a:off x="-623500" y="1795978"/>
              <a:ext cx="2053534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Decay Length [mm]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35A57-7F38-2CC0-CBD7-69B949217678}"/>
                </a:ext>
              </a:extLst>
            </p:cNvPr>
            <p:cNvSpPr txBox="1"/>
            <p:nvPr/>
          </p:nvSpPr>
          <p:spPr>
            <a:xfrm>
              <a:off x="2469801" y="3136377"/>
              <a:ext cx="1675388" cy="2847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3EBAA0-A9F1-FC6D-B676-6EE4128FE96E}"/>
              </a:ext>
            </a:extLst>
          </p:cNvPr>
          <p:cNvGrpSpPr/>
          <p:nvPr/>
        </p:nvGrpSpPr>
        <p:grpSpPr>
          <a:xfrm>
            <a:off x="256549" y="3595573"/>
            <a:ext cx="3950853" cy="2597746"/>
            <a:chOff x="5264035" y="874145"/>
            <a:chExt cx="4237378" cy="28662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54875-9BB0-114A-CE4A-68741C69317B}"/>
                </a:ext>
              </a:extLst>
            </p:cNvPr>
            <p:cNvSpPr txBox="1"/>
            <p:nvPr/>
          </p:nvSpPr>
          <p:spPr>
            <a:xfrm rot="16200000">
              <a:off x="4510314" y="2112295"/>
              <a:ext cx="1843314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n Momentum [GeV]</a:t>
              </a:r>
              <a:endParaRPr lang="en-US">
                <a:cs typeface="Arial"/>
              </a:endParaRPr>
            </a:p>
          </p:txBody>
        </p:sp>
        <p:pic>
          <p:nvPicPr>
            <p:cNvPr id="10" name="Picture 9" descr="A blue line graph with white text&#10;&#10;Description automatically generated">
              <a:extLst>
                <a:ext uri="{FF2B5EF4-FFF2-40B4-BE49-F238E27FC236}">
                  <a16:creationId xmlns:a16="http://schemas.microsoft.com/office/drawing/2014/main" id="{6A5E5590-94B0-68C7-4328-3A254FFF6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4569" y="1171488"/>
              <a:ext cx="3806844" cy="22072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164FF6-0BD2-A628-D37F-8CA53E848D0F}"/>
                </a:ext>
              </a:extLst>
            </p:cNvPr>
            <p:cNvSpPr txBox="1"/>
            <p:nvPr/>
          </p:nvSpPr>
          <p:spPr>
            <a:xfrm>
              <a:off x="6039756" y="874145"/>
              <a:ext cx="320501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n Momentum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E0DEF2-F2D6-54D2-7525-158BC74A3906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B60293-F922-C663-9317-17B9F627FC0F}"/>
              </a:ext>
            </a:extLst>
          </p:cNvPr>
          <p:cNvGrpSpPr/>
          <p:nvPr/>
        </p:nvGrpSpPr>
        <p:grpSpPr>
          <a:xfrm>
            <a:off x="4495261" y="823348"/>
            <a:ext cx="4253425" cy="2584592"/>
            <a:chOff x="146374" y="851922"/>
            <a:chExt cx="4679754" cy="28086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CAE90CC-E237-052E-7E69-5304A4966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179" y="1196216"/>
              <a:ext cx="3919479" cy="21803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A24BA4-3D02-4087-592B-EEE5AF049CF6}"/>
                </a:ext>
              </a:extLst>
            </p:cNvPr>
            <p:cNvSpPr txBox="1"/>
            <p:nvPr/>
          </p:nvSpPr>
          <p:spPr>
            <a:xfrm>
              <a:off x="375521" y="851922"/>
              <a:ext cx="4450607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Decay Length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 (Acceptance Cut)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B371DD-BC34-02D1-733C-154D83408A36}"/>
                </a:ext>
              </a:extLst>
            </p:cNvPr>
            <p:cNvSpPr txBox="1"/>
            <p:nvPr/>
          </p:nvSpPr>
          <p:spPr>
            <a:xfrm rot="16200000">
              <a:off x="-700110" y="1995008"/>
              <a:ext cx="2031594" cy="3386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Decay Length [mm]</a:t>
              </a:r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91530-72CC-48A4-E12E-452174991B28}"/>
                </a:ext>
              </a:extLst>
            </p:cNvPr>
            <p:cNvSpPr txBox="1"/>
            <p:nvPr/>
          </p:nvSpPr>
          <p:spPr>
            <a:xfrm>
              <a:off x="2565400" y="3352800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221781-700E-6142-52A2-3BADC40A6EDC}"/>
              </a:ext>
            </a:extLst>
          </p:cNvPr>
          <p:cNvGrpSpPr/>
          <p:nvPr/>
        </p:nvGrpSpPr>
        <p:grpSpPr>
          <a:xfrm>
            <a:off x="4496027" y="3595571"/>
            <a:ext cx="3941217" cy="2597744"/>
            <a:chOff x="5363528" y="874145"/>
            <a:chExt cx="4300986" cy="28662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BA16EE-AB7B-C9B3-7ED3-E3E6E6787A55}"/>
                </a:ext>
              </a:extLst>
            </p:cNvPr>
            <p:cNvSpPr txBox="1"/>
            <p:nvPr/>
          </p:nvSpPr>
          <p:spPr>
            <a:xfrm rot="16200000">
              <a:off x="4517723" y="2134315"/>
              <a:ext cx="2027481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n Momentum  [GeV]</a:t>
              </a:r>
              <a:endParaRPr lang="en-US">
                <a:cs typeface="Arial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E53A47-267F-1EEA-B2B5-4587854F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6698" y="1175160"/>
              <a:ext cx="3785600" cy="21923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028BB7-BEB8-9735-4DFC-70C7EF021035}"/>
                </a:ext>
              </a:extLst>
            </p:cNvPr>
            <p:cNvSpPr txBox="1"/>
            <p:nvPr/>
          </p:nvSpPr>
          <p:spPr>
            <a:xfrm>
              <a:off x="5524982" y="874145"/>
              <a:ext cx="4139532" cy="3395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n Momentum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 (Acceptance Cut)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C908A4-5366-E9CE-003B-EF58E510B3FC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F8378-5258-9C73-4498-411CF1D40FEE}"/>
              </a:ext>
            </a:extLst>
          </p:cNvPr>
          <p:cNvSpPr txBox="1"/>
          <p:nvPr/>
        </p:nvSpPr>
        <p:spPr>
          <a:xfrm>
            <a:off x="8885463" y="993322"/>
            <a:ext cx="2898321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*Left plots: All events</a:t>
            </a:r>
          </a:p>
          <a:p>
            <a:r>
              <a:rPr lang="en-US" sz="1400">
                <a:cs typeface="Arial"/>
              </a:rPr>
              <a:t>*Right plots: Events that pass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136024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3F4F4-FDFE-1322-6A5F-A48790ABE6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C33054-121B-36BE-9C69-87501D967CB0}"/>
              </a:ext>
            </a:extLst>
          </p:cNvPr>
          <p:cNvSpPr txBox="1">
            <a:spLocks/>
          </p:cNvSpPr>
          <p:nvPr/>
        </p:nvSpPr>
        <p:spPr>
          <a:xfrm>
            <a:off x="-2903" y="1159"/>
            <a:ext cx="1051850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ZDC Acceptance 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F5004-1C76-97A1-5FC0-78CCCDFE6AEF}"/>
              </a:ext>
            </a:extLst>
          </p:cNvPr>
          <p:cNvSpPr txBox="1"/>
          <p:nvPr/>
        </p:nvSpPr>
        <p:spPr>
          <a:xfrm>
            <a:off x="8743848" y="2276592"/>
            <a:ext cx="318518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Acceptable kinematics: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Arial"/>
              </a:rPr>
              <a:t>Photon momentum under 20 GeV</a:t>
            </a:r>
            <a:br>
              <a:rPr lang="en-US">
                <a:ea typeface="Calibri"/>
                <a:cs typeface="Arial"/>
              </a:rPr>
            </a:br>
            <a:endParaRPr lang="en-US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Arial"/>
              </a:rPr>
              <a:t>*Angle between photons under 0.2 rad 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DC1F51-369E-4BDF-C22E-1BEA75F484F6}"/>
              </a:ext>
            </a:extLst>
          </p:cNvPr>
          <p:cNvGrpSpPr/>
          <p:nvPr/>
        </p:nvGrpSpPr>
        <p:grpSpPr>
          <a:xfrm>
            <a:off x="271149" y="822894"/>
            <a:ext cx="3902214" cy="2598198"/>
            <a:chOff x="146373" y="851922"/>
            <a:chExt cx="4293340" cy="2808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097063-449D-C340-A54A-65B6B5E0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543" y="1209719"/>
              <a:ext cx="3922170" cy="215334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0CB48-BE58-7B91-ABED-C05ACF6F2EEA}"/>
                </a:ext>
              </a:extLst>
            </p:cNvPr>
            <p:cNvSpPr txBox="1"/>
            <p:nvPr/>
          </p:nvSpPr>
          <p:spPr>
            <a:xfrm>
              <a:off x="958394" y="851922"/>
              <a:ext cx="3205018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Symbol"/>
                </a:rPr>
                <a:t>g</a:t>
              </a:r>
              <a:r>
                <a:rPr lang="en-US" sz="1400">
                  <a:latin typeface="Calibri"/>
                  <a:cs typeface="Calibri"/>
                </a:rPr>
                <a:t> Momentum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</a:t>
              </a:r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C7B104-D84A-B0BE-5F37-18576F01FBFF}"/>
                </a:ext>
              </a:extLst>
            </p:cNvPr>
            <p:cNvSpPr txBox="1"/>
            <p:nvPr/>
          </p:nvSpPr>
          <p:spPr>
            <a:xfrm rot="16200000">
              <a:off x="-605971" y="2089148"/>
              <a:ext cx="1843314" cy="3386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  <a:sym typeface="Symbol"/>
                </a:rPr>
                <a:t>g</a:t>
              </a:r>
              <a:r>
                <a:rPr lang="en-US" sz="1400">
                  <a:latin typeface="Calibri"/>
                </a:rPr>
                <a:t> Momentum [GeV]</a:t>
              </a:r>
              <a:endParaRPr lang="en-US"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35A57-7F38-2CC0-CBD7-69B949217678}"/>
                </a:ext>
              </a:extLst>
            </p:cNvPr>
            <p:cNvSpPr txBox="1"/>
            <p:nvPr/>
          </p:nvSpPr>
          <p:spPr>
            <a:xfrm>
              <a:off x="2565400" y="3352800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3EBAA0-A9F1-FC6D-B676-6EE4128FE96E}"/>
              </a:ext>
            </a:extLst>
          </p:cNvPr>
          <p:cNvGrpSpPr/>
          <p:nvPr/>
        </p:nvGrpSpPr>
        <p:grpSpPr>
          <a:xfrm>
            <a:off x="270155" y="3595573"/>
            <a:ext cx="3871300" cy="2597746"/>
            <a:chOff x="5264035" y="874145"/>
            <a:chExt cx="4224680" cy="28662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54875-9BB0-114A-CE4A-68741C69317B}"/>
                </a:ext>
              </a:extLst>
            </p:cNvPr>
            <p:cNvSpPr txBox="1"/>
            <p:nvPr/>
          </p:nvSpPr>
          <p:spPr>
            <a:xfrm rot="16200000">
              <a:off x="4510314" y="2112296"/>
              <a:ext cx="1843314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Angle  [Rad]</a:t>
              </a:r>
              <a:endParaRPr lang="en-US">
                <a:cs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5E5590-94B0-68C7-4328-3A254FFF6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9949" y="1279841"/>
              <a:ext cx="3831219" cy="21481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164FF6-0BD2-A628-D37F-8CA53E848D0F}"/>
                </a:ext>
              </a:extLst>
            </p:cNvPr>
            <p:cNvSpPr txBox="1"/>
            <p:nvPr/>
          </p:nvSpPr>
          <p:spPr>
            <a:xfrm>
              <a:off x="6039756" y="874145"/>
              <a:ext cx="3205018" cy="3395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Angle between </a:t>
              </a:r>
              <a:r>
                <a:rPr lang="en-US" sz="1400">
                  <a:latin typeface="Symbol"/>
                  <a:cs typeface="Calibri"/>
                  <a:sym typeface="Symbol"/>
                </a:rPr>
                <a:t>g</a:t>
              </a:r>
              <a:r>
                <a:rPr lang="en-US" sz="1400">
                  <a:latin typeface="Calibri"/>
                  <a:cs typeface="Calibri"/>
                </a:rPr>
                <a:t>’s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 </a:t>
              </a:r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E0DEF2-F2D6-54D2-7525-158BC74A3906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9D4BFB-0681-A0A3-B15F-05006C55C408}"/>
              </a:ext>
            </a:extLst>
          </p:cNvPr>
          <p:cNvGrpSpPr/>
          <p:nvPr/>
        </p:nvGrpSpPr>
        <p:grpSpPr>
          <a:xfrm>
            <a:off x="4502063" y="830151"/>
            <a:ext cx="3988877" cy="2598200"/>
            <a:chOff x="4502063" y="830151"/>
            <a:chExt cx="3988877" cy="25982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CAE90CC-E237-052E-7E69-5304A4966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03" t="-911" r="-330" b="-772"/>
            <a:stretch/>
          </p:blipFill>
          <p:spPr>
            <a:xfrm>
              <a:off x="4821527" y="1156400"/>
              <a:ext cx="3669413" cy="1971536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A24BA4-3D02-4087-592B-EEE5AF049CF6}"/>
                </a:ext>
              </a:extLst>
            </p:cNvPr>
            <p:cNvSpPr txBox="1"/>
            <p:nvPr/>
          </p:nvSpPr>
          <p:spPr>
            <a:xfrm>
              <a:off x="4751158" y="830151"/>
              <a:ext cx="373899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Symbol"/>
                </a:rPr>
                <a:t>g</a:t>
              </a:r>
              <a:r>
                <a:rPr lang="en-US" sz="1400">
                  <a:latin typeface="Calibri"/>
                  <a:cs typeface="Calibri"/>
                </a:rPr>
                <a:t> Momentum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 (Acceptance Cut)</a:t>
              </a:r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B371DD-BC34-02D1-733C-154D83408A36}"/>
                </a:ext>
              </a:extLst>
            </p:cNvPr>
            <p:cNvSpPr txBox="1"/>
            <p:nvPr/>
          </p:nvSpPr>
          <p:spPr>
            <a:xfrm rot="16200000">
              <a:off x="3803355" y="1977408"/>
              <a:ext cx="1705194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  <a:sym typeface="Symbol"/>
                </a:rPr>
                <a:t>g</a:t>
              </a:r>
              <a:r>
                <a:rPr lang="en-US" sz="1400">
                  <a:latin typeface="Calibri"/>
                </a:rPr>
                <a:t> Momentum [GeV]</a:t>
              </a:r>
              <a:endParaRPr lang="en-US">
                <a:cs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91530-72CC-48A4-E12E-452174991B28}"/>
                </a:ext>
              </a:extLst>
            </p:cNvPr>
            <p:cNvSpPr txBox="1"/>
            <p:nvPr/>
          </p:nvSpPr>
          <p:spPr>
            <a:xfrm>
              <a:off x="6700715" y="3143636"/>
              <a:ext cx="1675388" cy="2847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221781-700E-6142-52A2-3BADC40A6EDC}"/>
              </a:ext>
            </a:extLst>
          </p:cNvPr>
          <p:cNvGrpSpPr/>
          <p:nvPr/>
        </p:nvGrpSpPr>
        <p:grpSpPr>
          <a:xfrm>
            <a:off x="4501063" y="3595571"/>
            <a:ext cx="4134719" cy="2597744"/>
            <a:chOff x="5360250" y="874145"/>
            <a:chExt cx="4512153" cy="28662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BA16EE-AB7B-C9B3-7ED3-E3E6E6787A55}"/>
                </a:ext>
              </a:extLst>
            </p:cNvPr>
            <p:cNvSpPr txBox="1"/>
            <p:nvPr/>
          </p:nvSpPr>
          <p:spPr>
            <a:xfrm rot="16200000">
              <a:off x="4606528" y="2119245"/>
              <a:ext cx="1843315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Angle  [Rad]</a:t>
              </a:r>
              <a:endParaRPr lang="en-US">
                <a:cs typeface="Arial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E53A47-267F-1EEA-B2B5-4587854F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4082" y="1284178"/>
              <a:ext cx="3848894" cy="21395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028BB7-BEB8-9735-4DFC-70C7EF021035}"/>
                </a:ext>
              </a:extLst>
            </p:cNvPr>
            <p:cNvSpPr txBox="1"/>
            <p:nvPr/>
          </p:nvSpPr>
          <p:spPr>
            <a:xfrm>
              <a:off x="5406188" y="874145"/>
              <a:ext cx="4466215" cy="3395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Angle between </a:t>
              </a:r>
              <a:r>
                <a:rPr lang="en-US" sz="1400">
                  <a:latin typeface="Symbol"/>
                  <a:cs typeface="Calibri"/>
                  <a:sym typeface="Symbol"/>
                </a:rPr>
                <a:t>g</a:t>
              </a:r>
              <a:r>
                <a:rPr lang="en-US" sz="1400">
                  <a:latin typeface="Calibri"/>
                  <a:cs typeface="Calibri"/>
                </a:rPr>
                <a:t>’s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 (Acceptance Cut)</a:t>
              </a:r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C908A4-5366-E9CE-003B-EF58E510B3FC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690DDF-7846-CD80-9413-C4E8036DCADD}"/>
              </a:ext>
            </a:extLst>
          </p:cNvPr>
          <p:cNvSpPr txBox="1"/>
          <p:nvPr/>
        </p:nvSpPr>
        <p:spPr>
          <a:xfrm>
            <a:off x="8744559" y="4873500"/>
            <a:ext cx="310397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*Angle between photons indicates if their showers are contained within the ZDC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D5E8C-0A03-8F25-3D8C-ADAB0EAC4CD5}"/>
              </a:ext>
            </a:extLst>
          </p:cNvPr>
          <p:cNvSpPr txBox="1"/>
          <p:nvPr/>
        </p:nvSpPr>
        <p:spPr>
          <a:xfrm>
            <a:off x="8885463" y="993322"/>
            <a:ext cx="2898321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*Left plots: All events</a:t>
            </a:r>
          </a:p>
          <a:p>
            <a:r>
              <a:rPr lang="en-US" sz="1400">
                <a:cs typeface="Arial"/>
              </a:rPr>
              <a:t>*Right plots: Events that pass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920847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BFE02-3B4F-DCF1-F24F-53D3B50DAB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A35BB765-9235-237D-F768-D660CE07F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4" y="1236023"/>
            <a:ext cx="7016999" cy="40985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9CB86-AA2A-316C-36FD-DB4ECE5245A4}"/>
              </a:ext>
            </a:extLst>
          </p:cNvPr>
          <p:cNvSpPr txBox="1"/>
          <p:nvPr/>
        </p:nvSpPr>
        <p:spPr>
          <a:xfrm>
            <a:off x="7934478" y="2129863"/>
            <a:ext cx="388257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Highest Efficiency: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Lambda baryons with higher momentum and later decays have a higher change of reaching the ZDC</a:t>
            </a:r>
            <a:endParaRPr lang="en-US">
              <a:cs typeface="Arial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Reconstruction: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Result in overlapping showers from neutron and photons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0C5D58-24D8-14EA-5BC4-5482822F9583}"/>
              </a:ext>
            </a:extLst>
          </p:cNvPr>
          <p:cNvSpPr txBox="1">
            <a:spLocks/>
          </p:cNvSpPr>
          <p:nvPr/>
        </p:nvSpPr>
        <p:spPr>
          <a:xfrm>
            <a:off x="-2903" y="1159"/>
            <a:ext cx="1051850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ZDC Acceptance 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F6BC3-B16D-B7A1-0402-6958A07C9853}"/>
              </a:ext>
            </a:extLst>
          </p:cNvPr>
          <p:cNvSpPr txBox="1"/>
          <p:nvPr/>
        </p:nvSpPr>
        <p:spPr>
          <a:xfrm>
            <a:off x="822036" y="5610212"/>
            <a:ext cx="105556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"Lambda decay length vs momentum" after acceptance cut divided by "Lambda decay length vs momentum" before cut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26F8A-2463-0FF0-122C-D1D42A071060}"/>
              </a:ext>
            </a:extLst>
          </p:cNvPr>
          <p:cNvSpPr/>
          <p:nvPr/>
        </p:nvSpPr>
        <p:spPr>
          <a:xfrm>
            <a:off x="1930400" y="957943"/>
            <a:ext cx="4064000" cy="53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8EACA-86C1-5A17-BC43-9C14C642C880}"/>
              </a:ext>
            </a:extLst>
          </p:cNvPr>
          <p:cNvSpPr txBox="1"/>
          <p:nvPr/>
        </p:nvSpPr>
        <p:spPr>
          <a:xfrm>
            <a:off x="1183365" y="1040608"/>
            <a:ext cx="564172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Efficiency Plot </a:t>
            </a:r>
            <a:r>
              <a:rPr lang="en-US">
                <a:latin typeface="Symbol"/>
              </a:rPr>
              <a:t>L</a:t>
            </a:r>
            <a:r>
              <a:rPr lang="en-US">
                <a:latin typeface="Calibri"/>
                <a:cs typeface="Calibri"/>
              </a:rPr>
              <a:t> Decay Length vs. </a:t>
            </a:r>
            <a:r>
              <a:rPr lang="en-US">
                <a:latin typeface="Symbol"/>
              </a:rPr>
              <a:t>L</a:t>
            </a:r>
            <a:r>
              <a:rPr lang="en-US">
                <a:latin typeface="Calibri"/>
                <a:cs typeface="Calibri"/>
              </a:rPr>
              <a:t> Momentum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AD440-E206-80BA-0D5F-12C8EE79841D}"/>
              </a:ext>
            </a:extLst>
          </p:cNvPr>
          <p:cNvSpPr txBox="1"/>
          <p:nvPr/>
        </p:nvSpPr>
        <p:spPr>
          <a:xfrm rot="-5400000">
            <a:off x="-1277256" y="3106057"/>
            <a:ext cx="354148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latin typeface="Symbol"/>
              </a:rPr>
              <a:t>L</a:t>
            </a:r>
            <a:r>
              <a:rPr lang="en-US">
                <a:latin typeface="Calibri"/>
              </a:rPr>
              <a:t> Decay Length [mm]</a:t>
            </a:r>
            <a:endParaRPr lang="en-US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C3E4E-4D1A-D6C6-2A14-C75492C615FC}"/>
              </a:ext>
            </a:extLst>
          </p:cNvPr>
          <p:cNvSpPr txBox="1"/>
          <p:nvPr/>
        </p:nvSpPr>
        <p:spPr>
          <a:xfrm>
            <a:off x="3846287" y="5196113"/>
            <a:ext cx="354148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latin typeface="Symbol"/>
              </a:rPr>
              <a:t>L</a:t>
            </a:r>
            <a:r>
              <a:rPr lang="en-US">
                <a:latin typeface="Calibri"/>
              </a:rPr>
              <a:t> Momentum [GeV]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95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3F4F4-FDFE-1322-6A5F-A48790ABE6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C33054-121B-36BE-9C69-87501D967CB0}"/>
              </a:ext>
            </a:extLst>
          </p:cNvPr>
          <p:cNvSpPr txBox="1">
            <a:spLocks/>
          </p:cNvSpPr>
          <p:nvPr/>
        </p:nvSpPr>
        <p:spPr>
          <a:xfrm>
            <a:off x="-2903" y="1159"/>
            <a:ext cx="1051850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>
                <a:solidFill>
                  <a:srgbClr val="041C42"/>
                </a:solidFill>
              </a:rPr>
              <a:t>ZDC Acceptance 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F5004-1C76-97A1-5FC0-78CCCDFE6AEF}"/>
              </a:ext>
            </a:extLst>
          </p:cNvPr>
          <p:cNvSpPr txBox="1"/>
          <p:nvPr/>
        </p:nvSpPr>
        <p:spPr>
          <a:xfrm>
            <a:off x="8730241" y="2276592"/>
            <a:ext cx="319879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Reconstruction kinematics: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Arial"/>
              </a:rPr>
              <a:t>Photons showers mostly in ECal </a:t>
            </a:r>
            <a:br>
              <a:rPr lang="en-US">
                <a:cs typeface="Arial"/>
              </a:rPr>
            </a:br>
            <a:endParaRPr lang="en-US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Arial"/>
              </a:rPr>
              <a:t>Neutrons shower in ECal and </a:t>
            </a:r>
            <a:r>
              <a:rPr lang="en-US" err="1">
                <a:cs typeface="Arial"/>
              </a:rPr>
              <a:t>HCal</a:t>
            </a:r>
            <a:r>
              <a:rPr lang="en-US">
                <a:cs typeface="Arial"/>
              </a:rPr>
              <a:t> </a:t>
            </a:r>
            <a:br>
              <a:rPr lang="en-US">
                <a:cs typeface="Arial"/>
              </a:rPr>
            </a:br>
            <a:endParaRPr lang="en-US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Arial"/>
              </a:rPr>
              <a:t>Neutrons typically shower within 200 mm of closest photon – shower overlap is common </a:t>
            </a:r>
            <a:endParaRPr lang="en-US"/>
          </a:p>
          <a:p>
            <a:endParaRPr lang="en-US"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DC1F51-369E-4BDF-C22E-1BEA75F484F6}"/>
              </a:ext>
            </a:extLst>
          </p:cNvPr>
          <p:cNvGrpSpPr/>
          <p:nvPr/>
        </p:nvGrpSpPr>
        <p:grpSpPr>
          <a:xfrm>
            <a:off x="271149" y="822894"/>
            <a:ext cx="4068623" cy="2493005"/>
            <a:chOff x="146373" y="851922"/>
            <a:chExt cx="4476428" cy="2694940"/>
          </a:xfrm>
        </p:grpSpPr>
        <p:pic>
          <p:nvPicPr>
            <p:cNvPr id="8" name="Picture 7" descr="A graph with numbers and lines&#10;&#10;Description automatically generated">
              <a:extLst>
                <a:ext uri="{FF2B5EF4-FFF2-40B4-BE49-F238E27FC236}">
                  <a16:creationId xmlns:a16="http://schemas.microsoft.com/office/drawing/2014/main" id="{C4097063-449D-C340-A54A-65B6B5E0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714" y="1256557"/>
              <a:ext cx="4107087" cy="19567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0CB48-BE58-7B91-ABED-C05ACF6F2EEA}"/>
                </a:ext>
              </a:extLst>
            </p:cNvPr>
            <p:cNvSpPr txBox="1"/>
            <p:nvPr/>
          </p:nvSpPr>
          <p:spPr>
            <a:xfrm>
              <a:off x="958394" y="851922"/>
              <a:ext cx="3205018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Symbol"/>
                </a:rPr>
                <a:t>g</a:t>
              </a:r>
              <a:r>
                <a:rPr lang="en-US" sz="1400">
                  <a:latin typeface="Calibri"/>
                  <a:cs typeface="Calibri"/>
                </a:rPr>
                <a:t>  Endpoint (Z)  (Acceptance Cut)</a:t>
              </a:r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C7B104-D84A-B0BE-5F37-18576F01FBFF}"/>
                </a:ext>
              </a:extLst>
            </p:cNvPr>
            <p:cNvSpPr txBox="1"/>
            <p:nvPr/>
          </p:nvSpPr>
          <p:spPr>
            <a:xfrm rot="16200000">
              <a:off x="-605971" y="2089148"/>
              <a:ext cx="1843314" cy="3386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Count</a:t>
              </a:r>
              <a:endParaRPr lang="en-US" sz="1400">
                <a:latin typeface="Calibri"/>
                <a:cs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35A57-7F38-2CC0-CBD7-69B949217678}"/>
                </a:ext>
              </a:extLst>
            </p:cNvPr>
            <p:cNvSpPr txBox="1"/>
            <p:nvPr/>
          </p:nvSpPr>
          <p:spPr>
            <a:xfrm>
              <a:off x="2542943" y="3214155"/>
              <a:ext cx="1843315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Endpoint (Z)  [mm]</a:t>
              </a:r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3EBAA0-A9F1-FC6D-B676-6EE4128FE96E}"/>
              </a:ext>
            </a:extLst>
          </p:cNvPr>
          <p:cNvGrpSpPr/>
          <p:nvPr/>
        </p:nvGrpSpPr>
        <p:grpSpPr>
          <a:xfrm>
            <a:off x="270154" y="3405805"/>
            <a:ext cx="4385077" cy="2787514"/>
            <a:chOff x="5264035" y="664762"/>
            <a:chExt cx="4785356" cy="30756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54875-9BB0-114A-CE4A-68741C69317B}"/>
                </a:ext>
              </a:extLst>
            </p:cNvPr>
            <p:cNvSpPr txBox="1"/>
            <p:nvPr/>
          </p:nvSpPr>
          <p:spPr>
            <a:xfrm rot="16200000">
              <a:off x="4510314" y="2153987"/>
              <a:ext cx="1843314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Distance  [mm]</a:t>
              </a:r>
              <a:endParaRPr lang="en-US">
                <a:cs typeface="Arial"/>
              </a:endParaRPr>
            </a:p>
          </p:txBody>
        </p:sp>
        <p:pic>
          <p:nvPicPr>
            <p:cNvPr id="10" name="Picture 9" descr="A blue and yellow gradient with white text&#10;&#10;Description automatically generated">
              <a:extLst>
                <a:ext uri="{FF2B5EF4-FFF2-40B4-BE49-F238E27FC236}">
                  <a16:creationId xmlns:a16="http://schemas.microsoft.com/office/drawing/2014/main" id="{6A5E5590-94B0-68C7-4328-3A254FFF6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4955" y="1248807"/>
              <a:ext cx="3896756" cy="21446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164FF6-0BD2-A628-D37F-8CA53E848D0F}"/>
                </a:ext>
              </a:extLst>
            </p:cNvPr>
            <p:cNvSpPr txBox="1"/>
            <p:nvPr/>
          </p:nvSpPr>
          <p:spPr>
            <a:xfrm>
              <a:off x="5277780" y="664762"/>
              <a:ext cx="4771611" cy="5773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Distance between closest </a:t>
              </a:r>
              <a:r>
                <a:rPr lang="en-US" sz="1400">
                  <a:latin typeface="Symbol"/>
                  <a:cs typeface="Calibri"/>
                  <a:sym typeface="Symbol"/>
                </a:rPr>
                <a:t>g </a:t>
              </a:r>
              <a:r>
                <a:rPr lang="en-US" sz="1400">
                  <a:latin typeface="Calibri"/>
                  <a:cs typeface="Calibri"/>
                </a:rPr>
                <a:t>and n vs. </a:t>
              </a:r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  <a:cs typeface="Calibri"/>
                </a:rPr>
                <a:t> Momentum (Acceptance Cut)</a:t>
              </a:r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E0DEF2-F2D6-54D2-7525-158BC74A3906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/>
                </a:rPr>
                <a:t>L</a:t>
              </a:r>
              <a:r>
                <a:rPr lang="en-US" sz="1400">
                  <a:latin typeface="Calibri"/>
                </a:rPr>
                <a:t> Momentum [GeV]</a:t>
              </a:r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B60293-F922-C663-9317-17B9F627FC0F}"/>
              </a:ext>
            </a:extLst>
          </p:cNvPr>
          <p:cNvGrpSpPr/>
          <p:nvPr/>
        </p:nvGrpSpPr>
        <p:grpSpPr>
          <a:xfrm>
            <a:off x="4502064" y="830151"/>
            <a:ext cx="4068622" cy="2498798"/>
            <a:chOff x="146374" y="851922"/>
            <a:chExt cx="4476427" cy="2602016"/>
          </a:xfrm>
        </p:grpSpPr>
        <p:pic>
          <p:nvPicPr>
            <p:cNvPr id="30" name="Picture 29" descr="A graph of a graph&#10;&#10;Description automatically generated">
              <a:extLst>
                <a:ext uri="{FF2B5EF4-FFF2-40B4-BE49-F238E27FC236}">
                  <a16:creationId xmlns:a16="http://schemas.microsoft.com/office/drawing/2014/main" id="{4CAE90CC-E237-052E-7E69-5304A4966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743" y="1219575"/>
              <a:ext cx="4122058" cy="19225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A24BA4-3D02-4087-592B-EEE5AF049CF6}"/>
                </a:ext>
              </a:extLst>
            </p:cNvPr>
            <p:cNvSpPr txBox="1"/>
            <p:nvPr/>
          </p:nvSpPr>
          <p:spPr>
            <a:xfrm>
              <a:off x="420435" y="851922"/>
              <a:ext cx="4113758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n  Endpoint (Z)  (Acceptance Cut)</a:t>
              </a:r>
              <a:endParaRPr lang="en-US" sz="1400"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B371DD-BC34-02D1-733C-154D83408A36}"/>
                </a:ext>
              </a:extLst>
            </p:cNvPr>
            <p:cNvSpPr txBox="1"/>
            <p:nvPr/>
          </p:nvSpPr>
          <p:spPr>
            <a:xfrm rot="16200000">
              <a:off x="-605971" y="2089148"/>
              <a:ext cx="1843315" cy="3386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  <a:cs typeface="Calibri"/>
                </a:rPr>
                <a:t>Count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91530-72CC-48A4-E12E-452174991B28}"/>
                </a:ext>
              </a:extLst>
            </p:cNvPr>
            <p:cNvSpPr txBox="1"/>
            <p:nvPr/>
          </p:nvSpPr>
          <p:spPr>
            <a:xfrm>
              <a:off x="2468088" y="3121231"/>
              <a:ext cx="1843315" cy="3327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Endpoint (Z) [mm]</a:t>
              </a:r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221781-700E-6142-52A2-3BADC40A6EDC}"/>
              </a:ext>
            </a:extLst>
          </p:cNvPr>
          <p:cNvGrpSpPr/>
          <p:nvPr/>
        </p:nvGrpSpPr>
        <p:grpSpPr>
          <a:xfrm>
            <a:off x="4501063" y="3595571"/>
            <a:ext cx="4222884" cy="2626577"/>
            <a:chOff x="5264037" y="874145"/>
            <a:chExt cx="4608366" cy="28980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BA16EE-AB7B-C9B3-7ED3-E3E6E6787A55}"/>
                </a:ext>
              </a:extLst>
            </p:cNvPr>
            <p:cNvSpPr txBox="1"/>
            <p:nvPr/>
          </p:nvSpPr>
          <p:spPr>
            <a:xfrm rot="16200000">
              <a:off x="4510315" y="2112296"/>
              <a:ext cx="1843315" cy="335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alibri"/>
                </a:rPr>
                <a:t>Count</a:t>
              </a:r>
              <a:endParaRPr lang="en-US" sz="1400">
                <a:latin typeface="Calibri"/>
                <a:cs typeface="Calibri"/>
              </a:endParaRPr>
            </a:p>
          </p:txBody>
        </p:sp>
        <p:pic>
          <p:nvPicPr>
            <p:cNvPr id="36" name="Picture 35" descr="A graph with a line&#10;&#10;Description automatically generated">
              <a:extLst>
                <a:ext uri="{FF2B5EF4-FFF2-40B4-BE49-F238E27FC236}">
                  <a16:creationId xmlns:a16="http://schemas.microsoft.com/office/drawing/2014/main" id="{A3E53A47-267F-1EEA-B2B5-4587854F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7566" y="1239138"/>
              <a:ext cx="4092359" cy="21845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028BB7-BEB8-9735-4DFC-70C7EF021035}"/>
                </a:ext>
              </a:extLst>
            </p:cNvPr>
            <p:cNvSpPr txBox="1"/>
            <p:nvPr/>
          </p:nvSpPr>
          <p:spPr>
            <a:xfrm>
              <a:off x="5406188" y="874145"/>
              <a:ext cx="4466215" cy="5263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</a:rPr>
                <a:t>Distance between closest </a:t>
              </a:r>
              <a:r>
                <a:rPr lang="en-US" sz="1400">
                  <a:latin typeface="Symbol"/>
                  <a:cs typeface="Calibri"/>
                  <a:sym typeface="Symbol"/>
                </a:rPr>
                <a:t>g </a:t>
              </a:r>
              <a:r>
                <a:rPr lang="en-US" sz="1400">
                  <a:latin typeface="Calibri"/>
                  <a:cs typeface="Calibri"/>
                </a:rPr>
                <a:t>and n (Acceptance Cut)</a:t>
              </a:r>
            </a:p>
            <a:p>
              <a:pPr algn="ctr"/>
              <a:endParaRPr lang="en-US" sz="1100">
                <a:latin typeface="Calibri"/>
                <a:cs typeface="Calibri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C908A4-5366-E9CE-003B-EF58E510B3FC}"/>
                </a:ext>
              </a:extLst>
            </p:cNvPr>
            <p:cNvSpPr txBox="1"/>
            <p:nvPr/>
          </p:nvSpPr>
          <p:spPr>
            <a:xfrm>
              <a:off x="7645400" y="3432628"/>
              <a:ext cx="1843315" cy="3395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>
                  <a:latin typeface="Calibri"/>
                  <a:cs typeface="Calibri"/>
                </a:rPr>
                <a:t>Distance [mm]</a:t>
              </a:r>
              <a:endParaRPr lang="en-US" sz="1400">
                <a:latin typeface="Symbol"/>
                <a:cs typeface="Calibri"/>
                <a:sym typeface="Symbo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3ACCD3-22F5-DA24-0429-069102B051EF}"/>
              </a:ext>
            </a:extLst>
          </p:cNvPr>
          <p:cNvSpPr txBox="1"/>
          <p:nvPr/>
        </p:nvSpPr>
        <p:spPr>
          <a:xfrm>
            <a:off x="8885463" y="993322"/>
            <a:ext cx="289832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*All plots show events that pass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327544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58B2E-6DA6-FCF1-8BE7-331B59F529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99A22C-6EEC-5B4A-A8CE-13EFD2A34153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A3E94-0D72-F46C-F1C5-F7F80516EB15}"/>
              </a:ext>
            </a:extLst>
          </p:cNvPr>
          <p:cNvSpPr txBox="1">
            <a:spLocks/>
          </p:cNvSpPr>
          <p:nvPr/>
        </p:nvSpPr>
        <p:spPr>
          <a:xfrm>
            <a:off x="7257" y="1159"/>
            <a:ext cx="10508343" cy="80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kern="0" err="1">
                <a:solidFill>
                  <a:srgbClr val="041C42"/>
                </a:solidFill>
              </a:rPr>
              <a:t>HCal</a:t>
            </a:r>
            <a:r>
              <a:rPr lang="en-US" sz="3200" b="1" kern="0">
                <a:solidFill>
                  <a:srgbClr val="041C42"/>
                </a:solidFill>
              </a:rPr>
              <a:t> Angular Resolution </a:t>
            </a:r>
            <a:endParaRPr lang="en-US" b="1"/>
          </a:p>
        </p:txBody>
      </p:sp>
      <p:pic>
        <p:nvPicPr>
          <p:cNvPr id="2" name="Picture 1" descr="A diagram of different types of metal&#10;&#10;Description automatically generated">
            <a:extLst>
              <a:ext uri="{FF2B5EF4-FFF2-40B4-BE49-F238E27FC236}">
                <a16:creationId xmlns:a16="http://schemas.microsoft.com/office/drawing/2014/main" id="{0F3DEF54-2A74-9FBC-99FA-DC7DC6ED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8" y="1712020"/>
            <a:ext cx="6819743" cy="36732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66C5D-5E21-39BF-46A2-7EEAB813E3A2}"/>
              </a:ext>
            </a:extLst>
          </p:cNvPr>
          <p:cNvSpPr txBox="1"/>
          <p:nvPr/>
        </p:nvSpPr>
        <p:spPr>
          <a:xfrm>
            <a:off x="589840" y="5386115"/>
            <a:ext cx="24580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Source: arXiv</a:t>
            </a:r>
            <a:r>
              <a:rPr lang="en-US" sz="1200">
                <a:cs typeface="Arial"/>
              </a:rPr>
              <a:t>:2406.12877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EE5A9-12F7-AB17-0A16-A4A846DF2083}"/>
              </a:ext>
            </a:extLst>
          </p:cNvPr>
          <p:cNvSpPr txBox="1"/>
          <p:nvPr/>
        </p:nvSpPr>
        <p:spPr>
          <a:xfrm>
            <a:off x="7909686" y="1290992"/>
            <a:ext cx="390446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latin typeface="Arial"/>
                <a:cs typeface="Helvetica"/>
              </a:rPr>
              <a:t>HCal</a:t>
            </a:r>
            <a:r>
              <a:rPr lang="en-US" sz="1600">
                <a:latin typeface="Arial"/>
                <a:cs typeface="Helvetica"/>
              </a:rPr>
              <a:t>: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rial"/>
                <a:cs typeface="Helvetica"/>
              </a:rPr>
              <a:t>Steel absorber layers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rial"/>
                <a:cs typeface="Helvetica"/>
              </a:rPr>
              <a:t>Staggered scintillator layers coupled with the </a:t>
            </a:r>
            <a:r>
              <a:rPr lang="en-US" sz="1600" err="1">
                <a:latin typeface="Arial"/>
                <a:cs typeface="Helvetica"/>
              </a:rPr>
              <a:t>SiPMs</a:t>
            </a:r>
            <a:endParaRPr lang="en-US" sz="1600">
              <a:latin typeface="Arial"/>
              <a:cs typeface="Helvetica"/>
            </a:endParaRPr>
          </a:p>
          <a:p>
            <a:endParaRPr lang="en-US" sz="1600">
              <a:latin typeface="Arial"/>
              <a:cs typeface="Helvetica"/>
            </a:endParaRPr>
          </a:p>
          <a:p>
            <a:r>
              <a:rPr lang="en-US" sz="1600">
                <a:latin typeface="Arial"/>
                <a:cs typeface="Arial"/>
              </a:rPr>
              <a:t>Overlap in four consecutive layers forms rhombus-shaped sub-cells, each 1/12 the area of hexagonal cells, enhancing position resolution</a:t>
            </a:r>
            <a:endParaRPr lang="en-US">
              <a:cs typeface="Arial"/>
            </a:endParaRPr>
          </a:p>
        </p:txBody>
      </p:sp>
      <p:pic>
        <p:nvPicPr>
          <p:cNvPr id="10" name="Picture 9" descr="A black hexagon grid&#10;&#10;Description automatically generated">
            <a:extLst>
              <a:ext uri="{FF2B5EF4-FFF2-40B4-BE49-F238E27FC236}">
                <a16:creationId xmlns:a16="http://schemas.microsoft.com/office/drawing/2014/main" id="{F7B53A73-B6AF-0C6E-85B8-3BE8682B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422" y="3849639"/>
            <a:ext cx="2700693" cy="20548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A7FD58-7445-6925-D6C0-1A0C43311463}"/>
              </a:ext>
            </a:extLst>
          </p:cNvPr>
          <p:cNvSpPr txBox="1"/>
          <p:nvPr/>
        </p:nvSpPr>
        <p:spPr>
          <a:xfrm>
            <a:off x="8877376" y="5908809"/>
            <a:ext cx="24580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Source: arXiv</a:t>
            </a:r>
            <a:r>
              <a:rPr lang="en-US" sz="1200">
                <a:cs typeface="Arial"/>
              </a:rPr>
              <a:t>:2406.12877</a:t>
            </a:r>
          </a:p>
        </p:txBody>
      </p:sp>
    </p:spTree>
    <p:extLst>
      <p:ext uri="{BB962C8B-B14F-4D97-AF65-F5344CB8AC3E}">
        <p14:creationId xmlns:p14="http://schemas.microsoft.com/office/powerpoint/2010/main" val="415912580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1750</Words>
  <Application>Microsoft Macintosh PowerPoint</Application>
  <PresentationFormat>Widescreen</PresentationFormat>
  <Paragraphs>251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Arial,Sans-Serif</vt:lpstr>
      <vt:lpstr>Calibri</vt:lpstr>
      <vt:lpstr>Calibri Light</vt:lpstr>
      <vt:lpstr>Courier New</vt:lpstr>
      <vt:lpstr>Segoe UI</vt:lpstr>
      <vt:lpstr>Symbol</vt:lpstr>
      <vt:lpstr>Simple Light</vt:lpstr>
      <vt:lpstr>Physics of Lambda Baryon Detection at the ePIC ZDC</vt:lpstr>
      <vt:lpstr>Physics at EIC and the Sullivan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Zero Degree Calorimeter (ZDC) at ePIC</vt:lpstr>
      <vt:lpstr>PowerPoint Presentation</vt:lpstr>
      <vt:lpstr>Event 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Gursimran Kainth</dc:creator>
  <cp:lastModifiedBy>Gursimran Kainth</cp:lastModifiedBy>
  <cp:revision>16</cp:revision>
  <dcterms:created xsi:type="dcterms:W3CDTF">2024-09-30T16:25:50Z</dcterms:created>
  <dcterms:modified xsi:type="dcterms:W3CDTF">2024-10-17T01:01:08Z</dcterms:modified>
</cp:coreProperties>
</file>