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37AC0-A523-CAD3-8B08-D274D6A0A134}" v="868" dt="2024-10-31T21:29:07.136"/>
    <p1510:client id="{6ADDDA32-E5B4-862F-1EC0-8F7367398A53}" v="902" dt="2024-10-31T15:11:52.079"/>
    <p1510:client id="{C2E8BEA1-3536-6814-6998-386537E9DB50}" v="67" dt="2024-10-31T22:30:39.072"/>
    <p1510:client id="{CBF1039C-9371-1219-DE88-5F26F31E99EF}" v="180" dt="2024-10-31T16:55:00.825"/>
    <p1510:client id="{E783E9A8-26F7-E880-0ACC-394265E5B8DA}" v="449" dt="2024-10-31T22:18:08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5549B1-0A11-4255-A303-EA1A85DADDE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F6B23C-64D6-4D60-BA96-C22F40710077}">
      <dgm:prSet phldrT="[Text]" phldr="0"/>
      <dgm:spPr/>
      <dgm:t>
        <a:bodyPr/>
        <a:lstStyle/>
        <a:p>
          <a:pPr rtl="0"/>
          <a:r>
            <a:rPr lang="en-US">
              <a:latin typeface="Aptos Display" panose="020F0302020204030204"/>
            </a:rPr>
            <a:t>L1: </a:t>
          </a:r>
          <a:r>
            <a:rPr lang="en-US">
              <a:solidFill>
                <a:schemeClr val="bg1"/>
              </a:solidFill>
              <a:latin typeface="Aptos"/>
            </a:rPr>
            <a:t>Quick hit distribution check to choose clustering method</a:t>
          </a:r>
        </a:p>
      </dgm:t>
    </dgm:pt>
    <dgm:pt modelId="{E2395E72-3256-442E-9C9D-1C68ADBA227C}" type="parTrans" cxnId="{03D056BC-F503-44E8-AA9F-FA5F651B174F}">
      <dgm:prSet/>
      <dgm:spPr/>
      <dgm:t>
        <a:bodyPr/>
        <a:lstStyle/>
        <a:p>
          <a:endParaRPr lang="en-US"/>
        </a:p>
      </dgm:t>
    </dgm:pt>
    <dgm:pt modelId="{C7057A88-4C8D-4CB7-9BCA-D3F6F986A598}" type="sibTrans" cxnId="{03D056BC-F503-44E8-AA9F-FA5F651B174F}">
      <dgm:prSet/>
      <dgm:spPr/>
      <dgm:t>
        <a:bodyPr/>
        <a:lstStyle/>
        <a:p>
          <a:endParaRPr lang="en-US"/>
        </a:p>
      </dgm:t>
    </dgm:pt>
    <dgm:pt modelId="{9024541D-F308-457A-9172-1DFF84161D19}">
      <dgm:prSet phldrT="[Text]" phldr="0"/>
      <dgm:spPr/>
      <dgm:t>
        <a:bodyPr/>
        <a:lstStyle/>
        <a:p>
          <a:pPr rtl="0"/>
          <a:r>
            <a:rPr lang="en-US">
              <a:latin typeface="Aptos Display" panose="020F0302020204030204"/>
            </a:rPr>
            <a:t> L2: DBSCAN like algorithm (clusters with less overlap) </a:t>
          </a:r>
          <a:endParaRPr lang="en-US"/>
        </a:p>
      </dgm:t>
    </dgm:pt>
    <dgm:pt modelId="{3A5F82E5-CA9C-4C6A-A691-DDFDA1BC5B36}" type="parTrans" cxnId="{0BBACC25-F9DC-4D66-8776-1FA4639C5F68}">
      <dgm:prSet/>
      <dgm:spPr/>
      <dgm:t>
        <a:bodyPr/>
        <a:lstStyle/>
        <a:p>
          <a:endParaRPr lang="en-US"/>
        </a:p>
      </dgm:t>
    </dgm:pt>
    <dgm:pt modelId="{0253E949-923A-493F-94D4-69BF94AF6F01}" type="sibTrans" cxnId="{0BBACC25-F9DC-4D66-8776-1FA4639C5F68}">
      <dgm:prSet/>
      <dgm:spPr/>
      <dgm:t>
        <a:bodyPr/>
        <a:lstStyle/>
        <a:p>
          <a:endParaRPr lang="en-US"/>
        </a:p>
      </dgm:t>
    </dgm:pt>
    <dgm:pt modelId="{819FD4EE-FA08-45C7-B936-6B4605B07C95}">
      <dgm:prSet phldrT="[Text]" phldr="0"/>
      <dgm:spPr/>
      <dgm:t>
        <a:bodyPr/>
        <a:lstStyle/>
        <a:p>
          <a:pPr rtl="0"/>
          <a:r>
            <a:rPr lang="en-US">
              <a:latin typeface="Aptos Display" panose="020F0302020204030204"/>
            </a:rPr>
            <a:t>L2: 2D Histogram Fitting (clusters with some overlap)</a:t>
          </a:r>
        </a:p>
      </dgm:t>
    </dgm:pt>
    <dgm:pt modelId="{5E50847E-4492-4399-BC2B-5F0B01BE3912}" type="parTrans" cxnId="{F1CEA170-2A32-4EAC-A64A-E77972539B2F}">
      <dgm:prSet/>
      <dgm:spPr/>
      <dgm:t>
        <a:bodyPr/>
        <a:lstStyle/>
        <a:p>
          <a:endParaRPr lang="en-US"/>
        </a:p>
      </dgm:t>
    </dgm:pt>
    <dgm:pt modelId="{8EE1D247-A87E-4969-A5CB-37056EA60450}" type="sibTrans" cxnId="{F1CEA170-2A32-4EAC-A64A-E77972539B2F}">
      <dgm:prSet/>
      <dgm:spPr/>
      <dgm:t>
        <a:bodyPr/>
        <a:lstStyle/>
        <a:p>
          <a:endParaRPr lang="en-US"/>
        </a:p>
      </dgm:t>
    </dgm:pt>
    <dgm:pt modelId="{6118319B-80F7-43BF-8116-2048D3CF5DFD}">
      <dgm:prSet phldr="0"/>
      <dgm:spPr/>
      <dgm:t>
        <a:bodyPr/>
        <a:lstStyle/>
        <a:p>
          <a:pPr rtl="0"/>
          <a:r>
            <a:rPr lang="en-US">
              <a:latin typeface="Aptos Display" panose="020F0302020204030204"/>
            </a:rPr>
            <a:t>L2:  Cannot cluster due to too much overlap</a:t>
          </a:r>
          <a:endParaRPr lang="en-US"/>
        </a:p>
      </dgm:t>
    </dgm:pt>
    <dgm:pt modelId="{C7397BE9-A710-47DE-BADA-A67CD27F9F39}" type="parTrans" cxnId="{1CAD1F87-8F82-41D4-AAFA-49D691939623}">
      <dgm:prSet/>
      <dgm:spPr/>
      <dgm:t>
        <a:bodyPr/>
        <a:lstStyle/>
        <a:p>
          <a:endParaRPr lang="en-US"/>
        </a:p>
      </dgm:t>
    </dgm:pt>
    <dgm:pt modelId="{417FDB17-C34E-445E-AB5E-E2B5F3650624}" type="sibTrans" cxnId="{1CAD1F87-8F82-41D4-AAFA-49D691939623}">
      <dgm:prSet/>
      <dgm:spPr/>
    </dgm:pt>
    <dgm:pt modelId="{4E443947-8E5E-4740-BC00-1D272469304E}" type="pres">
      <dgm:prSet presAssocID="{6F5549B1-0A11-4255-A303-EA1A85DADDE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802D6F-6CDD-4DD5-90A2-E71D3225B4BB}" type="pres">
      <dgm:prSet presAssocID="{E7F6B23C-64D6-4D60-BA96-C22F40710077}" presName="root1" presStyleCnt="0"/>
      <dgm:spPr/>
    </dgm:pt>
    <dgm:pt modelId="{04688DC9-54CF-4197-A383-1FB83502D9BC}" type="pres">
      <dgm:prSet presAssocID="{E7F6B23C-64D6-4D60-BA96-C22F40710077}" presName="LevelOneTextNode" presStyleLbl="node0" presStyleIdx="0" presStyleCnt="1">
        <dgm:presLayoutVars>
          <dgm:chPref val="3"/>
        </dgm:presLayoutVars>
      </dgm:prSet>
      <dgm:spPr/>
    </dgm:pt>
    <dgm:pt modelId="{90612872-59D5-4A27-A267-CB8CD05448C4}" type="pres">
      <dgm:prSet presAssocID="{E7F6B23C-64D6-4D60-BA96-C22F40710077}" presName="level2hierChild" presStyleCnt="0"/>
      <dgm:spPr/>
    </dgm:pt>
    <dgm:pt modelId="{B15A8379-6CD4-4C0B-B586-056D33525C13}" type="pres">
      <dgm:prSet presAssocID="{3A5F82E5-CA9C-4C6A-A691-DDFDA1BC5B36}" presName="conn2-1" presStyleLbl="parChTrans1D2" presStyleIdx="0" presStyleCnt="3"/>
      <dgm:spPr/>
    </dgm:pt>
    <dgm:pt modelId="{2A8B0087-9378-4732-B1B7-3E4475367A07}" type="pres">
      <dgm:prSet presAssocID="{3A5F82E5-CA9C-4C6A-A691-DDFDA1BC5B36}" presName="connTx" presStyleLbl="parChTrans1D2" presStyleIdx="0" presStyleCnt="3"/>
      <dgm:spPr/>
    </dgm:pt>
    <dgm:pt modelId="{541A2709-D762-4FB6-9E58-AC21E5158664}" type="pres">
      <dgm:prSet presAssocID="{9024541D-F308-457A-9172-1DFF84161D19}" presName="root2" presStyleCnt="0"/>
      <dgm:spPr/>
    </dgm:pt>
    <dgm:pt modelId="{0A363E59-1D25-4F24-A659-085A913C42DC}" type="pres">
      <dgm:prSet presAssocID="{9024541D-F308-457A-9172-1DFF84161D19}" presName="LevelTwoTextNode" presStyleLbl="node2" presStyleIdx="0" presStyleCnt="3">
        <dgm:presLayoutVars>
          <dgm:chPref val="3"/>
        </dgm:presLayoutVars>
      </dgm:prSet>
      <dgm:spPr/>
    </dgm:pt>
    <dgm:pt modelId="{63C345ED-D960-4B8D-9CA7-C2840B22DE91}" type="pres">
      <dgm:prSet presAssocID="{9024541D-F308-457A-9172-1DFF84161D19}" presName="level3hierChild" presStyleCnt="0"/>
      <dgm:spPr/>
    </dgm:pt>
    <dgm:pt modelId="{736F51EA-7B7A-432C-843F-9C1479B7D04E}" type="pres">
      <dgm:prSet presAssocID="{5E50847E-4492-4399-BC2B-5F0B01BE3912}" presName="conn2-1" presStyleLbl="parChTrans1D2" presStyleIdx="1" presStyleCnt="3"/>
      <dgm:spPr/>
    </dgm:pt>
    <dgm:pt modelId="{5BC04BE4-4E80-4DDC-BD42-57FC0BCD70D2}" type="pres">
      <dgm:prSet presAssocID="{5E50847E-4492-4399-BC2B-5F0B01BE3912}" presName="connTx" presStyleLbl="parChTrans1D2" presStyleIdx="1" presStyleCnt="3"/>
      <dgm:spPr/>
    </dgm:pt>
    <dgm:pt modelId="{EF3ED557-E393-46E3-9E36-08396D0D4170}" type="pres">
      <dgm:prSet presAssocID="{819FD4EE-FA08-45C7-B936-6B4605B07C95}" presName="root2" presStyleCnt="0"/>
      <dgm:spPr/>
    </dgm:pt>
    <dgm:pt modelId="{D527CE78-4A70-4B89-A90D-99348BB8066C}" type="pres">
      <dgm:prSet presAssocID="{819FD4EE-FA08-45C7-B936-6B4605B07C95}" presName="LevelTwoTextNode" presStyleLbl="node2" presStyleIdx="1" presStyleCnt="3">
        <dgm:presLayoutVars>
          <dgm:chPref val="3"/>
        </dgm:presLayoutVars>
      </dgm:prSet>
      <dgm:spPr/>
    </dgm:pt>
    <dgm:pt modelId="{AB565677-F813-40C7-A058-ED19D7B0C602}" type="pres">
      <dgm:prSet presAssocID="{819FD4EE-FA08-45C7-B936-6B4605B07C95}" presName="level3hierChild" presStyleCnt="0"/>
      <dgm:spPr/>
    </dgm:pt>
    <dgm:pt modelId="{A1965321-1CB8-4279-B35A-BBC9934F26F8}" type="pres">
      <dgm:prSet presAssocID="{C7397BE9-A710-47DE-BADA-A67CD27F9F39}" presName="conn2-1" presStyleLbl="parChTrans1D2" presStyleIdx="2" presStyleCnt="3"/>
      <dgm:spPr/>
    </dgm:pt>
    <dgm:pt modelId="{187275E2-95D6-45FA-BC91-D236C7462D7C}" type="pres">
      <dgm:prSet presAssocID="{C7397BE9-A710-47DE-BADA-A67CD27F9F39}" presName="connTx" presStyleLbl="parChTrans1D2" presStyleIdx="2" presStyleCnt="3"/>
      <dgm:spPr/>
    </dgm:pt>
    <dgm:pt modelId="{E83773A7-9EDF-425A-9E94-00EFA220927B}" type="pres">
      <dgm:prSet presAssocID="{6118319B-80F7-43BF-8116-2048D3CF5DFD}" presName="root2" presStyleCnt="0"/>
      <dgm:spPr/>
    </dgm:pt>
    <dgm:pt modelId="{CFE0D5EE-1214-4063-BC71-B84020A12F13}" type="pres">
      <dgm:prSet presAssocID="{6118319B-80F7-43BF-8116-2048D3CF5DFD}" presName="LevelTwoTextNode" presStyleLbl="node2" presStyleIdx="2" presStyleCnt="3">
        <dgm:presLayoutVars>
          <dgm:chPref val="3"/>
        </dgm:presLayoutVars>
      </dgm:prSet>
      <dgm:spPr/>
    </dgm:pt>
    <dgm:pt modelId="{02E77DEF-BF46-45D0-B9E9-43733AE4E3B1}" type="pres">
      <dgm:prSet presAssocID="{6118319B-80F7-43BF-8116-2048D3CF5DFD}" presName="level3hierChild" presStyleCnt="0"/>
      <dgm:spPr/>
    </dgm:pt>
  </dgm:ptLst>
  <dgm:cxnLst>
    <dgm:cxn modelId="{D41BDC00-8110-4C87-A9FB-FD56151B4F9A}" type="presOf" srcId="{E7F6B23C-64D6-4D60-BA96-C22F40710077}" destId="{04688DC9-54CF-4197-A383-1FB83502D9BC}" srcOrd="0" destOrd="0" presId="urn:microsoft.com/office/officeart/2005/8/layout/hierarchy2"/>
    <dgm:cxn modelId="{0BBACC25-F9DC-4D66-8776-1FA4639C5F68}" srcId="{E7F6B23C-64D6-4D60-BA96-C22F40710077}" destId="{9024541D-F308-457A-9172-1DFF84161D19}" srcOrd="0" destOrd="0" parTransId="{3A5F82E5-CA9C-4C6A-A691-DDFDA1BC5B36}" sibTransId="{0253E949-923A-493F-94D4-69BF94AF6F01}"/>
    <dgm:cxn modelId="{11412260-A7E0-4CDB-888D-4693FF076B2A}" type="presOf" srcId="{6118319B-80F7-43BF-8116-2048D3CF5DFD}" destId="{CFE0D5EE-1214-4063-BC71-B84020A12F13}" srcOrd="0" destOrd="0" presId="urn:microsoft.com/office/officeart/2005/8/layout/hierarchy2"/>
    <dgm:cxn modelId="{9AE1666B-9797-49EF-8580-7244A7A5531E}" type="presOf" srcId="{C7397BE9-A710-47DE-BADA-A67CD27F9F39}" destId="{187275E2-95D6-45FA-BC91-D236C7462D7C}" srcOrd="1" destOrd="0" presId="urn:microsoft.com/office/officeart/2005/8/layout/hierarchy2"/>
    <dgm:cxn modelId="{C82E1E4F-9D8E-48DF-9F68-CE65B1E2984E}" type="presOf" srcId="{5E50847E-4492-4399-BC2B-5F0B01BE3912}" destId="{736F51EA-7B7A-432C-843F-9C1479B7D04E}" srcOrd="0" destOrd="0" presId="urn:microsoft.com/office/officeart/2005/8/layout/hierarchy2"/>
    <dgm:cxn modelId="{C163D16F-BB0A-47F4-9186-5908231E464D}" type="presOf" srcId="{C7397BE9-A710-47DE-BADA-A67CD27F9F39}" destId="{A1965321-1CB8-4279-B35A-BBC9934F26F8}" srcOrd="0" destOrd="0" presId="urn:microsoft.com/office/officeart/2005/8/layout/hierarchy2"/>
    <dgm:cxn modelId="{F1CEA170-2A32-4EAC-A64A-E77972539B2F}" srcId="{E7F6B23C-64D6-4D60-BA96-C22F40710077}" destId="{819FD4EE-FA08-45C7-B936-6B4605B07C95}" srcOrd="1" destOrd="0" parTransId="{5E50847E-4492-4399-BC2B-5F0B01BE3912}" sibTransId="{8EE1D247-A87E-4969-A5CB-37056EA60450}"/>
    <dgm:cxn modelId="{1323D172-0B87-4E5D-AC56-EA473623C695}" type="presOf" srcId="{819FD4EE-FA08-45C7-B936-6B4605B07C95}" destId="{D527CE78-4A70-4B89-A90D-99348BB8066C}" srcOrd="0" destOrd="0" presId="urn:microsoft.com/office/officeart/2005/8/layout/hierarchy2"/>
    <dgm:cxn modelId="{21E8B57E-4A0E-42C8-95F7-622030BA3B69}" type="presOf" srcId="{9024541D-F308-457A-9172-1DFF84161D19}" destId="{0A363E59-1D25-4F24-A659-085A913C42DC}" srcOrd="0" destOrd="0" presId="urn:microsoft.com/office/officeart/2005/8/layout/hierarchy2"/>
    <dgm:cxn modelId="{1CAD1F87-8F82-41D4-AAFA-49D691939623}" srcId="{E7F6B23C-64D6-4D60-BA96-C22F40710077}" destId="{6118319B-80F7-43BF-8116-2048D3CF5DFD}" srcOrd="2" destOrd="0" parTransId="{C7397BE9-A710-47DE-BADA-A67CD27F9F39}" sibTransId="{417FDB17-C34E-445E-AB5E-E2B5F3650624}"/>
    <dgm:cxn modelId="{BE20AC92-D4EF-46B3-BF2E-BF6D151835E0}" type="presOf" srcId="{6F5549B1-0A11-4255-A303-EA1A85DADDED}" destId="{4E443947-8E5E-4740-BC00-1D272469304E}" srcOrd="0" destOrd="0" presId="urn:microsoft.com/office/officeart/2005/8/layout/hierarchy2"/>
    <dgm:cxn modelId="{03D056BC-F503-44E8-AA9F-FA5F651B174F}" srcId="{6F5549B1-0A11-4255-A303-EA1A85DADDED}" destId="{E7F6B23C-64D6-4D60-BA96-C22F40710077}" srcOrd="0" destOrd="0" parTransId="{E2395E72-3256-442E-9C9D-1C68ADBA227C}" sibTransId="{C7057A88-4C8D-4CB7-9BCA-D3F6F986A598}"/>
    <dgm:cxn modelId="{BE7567CE-8970-4F99-8B2B-6DE503CE799E}" type="presOf" srcId="{3A5F82E5-CA9C-4C6A-A691-DDFDA1BC5B36}" destId="{2A8B0087-9378-4732-B1B7-3E4475367A07}" srcOrd="1" destOrd="0" presId="urn:microsoft.com/office/officeart/2005/8/layout/hierarchy2"/>
    <dgm:cxn modelId="{035949D5-62CA-4D1C-B0F6-6BCE39A52904}" type="presOf" srcId="{5E50847E-4492-4399-BC2B-5F0B01BE3912}" destId="{5BC04BE4-4E80-4DDC-BD42-57FC0BCD70D2}" srcOrd="1" destOrd="0" presId="urn:microsoft.com/office/officeart/2005/8/layout/hierarchy2"/>
    <dgm:cxn modelId="{573ED5D6-8EE5-4E8E-B5CE-293CD186719E}" type="presOf" srcId="{3A5F82E5-CA9C-4C6A-A691-DDFDA1BC5B36}" destId="{B15A8379-6CD4-4C0B-B586-056D33525C13}" srcOrd="0" destOrd="0" presId="urn:microsoft.com/office/officeart/2005/8/layout/hierarchy2"/>
    <dgm:cxn modelId="{B1C4C781-BB4D-44C8-8394-F7BD35718DBA}" type="presParOf" srcId="{4E443947-8E5E-4740-BC00-1D272469304E}" destId="{FE802D6F-6CDD-4DD5-90A2-E71D3225B4BB}" srcOrd="0" destOrd="0" presId="urn:microsoft.com/office/officeart/2005/8/layout/hierarchy2"/>
    <dgm:cxn modelId="{D18FB131-5B97-4C32-88F3-E5942ED71007}" type="presParOf" srcId="{FE802D6F-6CDD-4DD5-90A2-E71D3225B4BB}" destId="{04688DC9-54CF-4197-A383-1FB83502D9BC}" srcOrd="0" destOrd="0" presId="urn:microsoft.com/office/officeart/2005/8/layout/hierarchy2"/>
    <dgm:cxn modelId="{B509F5CC-9389-4497-9BFD-C289BD4230FB}" type="presParOf" srcId="{FE802D6F-6CDD-4DD5-90A2-E71D3225B4BB}" destId="{90612872-59D5-4A27-A267-CB8CD05448C4}" srcOrd="1" destOrd="0" presId="urn:microsoft.com/office/officeart/2005/8/layout/hierarchy2"/>
    <dgm:cxn modelId="{7245E55C-138B-4712-9ABD-83FD6E6F0618}" type="presParOf" srcId="{90612872-59D5-4A27-A267-CB8CD05448C4}" destId="{B15A8379-6CD4-4C0B-B586-056D33525C13}" srcOrd="0" destOrd="0" presId="urn:microsoft.com/office/officeart/2005/8/layout/hierarchy2"/>
    <dgm:cxn modelId="{EA266C86-1B0E-46D6-8FEE-2C82E2D13633}" type="presParOf" srcId="{B15A8379-6CD4-4C0B-B586-056D33525C13}" destId="{2A8B0087-9378-4732-B1B7-3E4475367A07}" srcOrd="0" destOrd="0" presId="urn:microsoft.com/office/officeart/2005/8/layout/hierarchy2"/>
    <dgm:cxn modelId="{85561F08-9105-4683-8B50-D37C405A68D5}" type="presParOf" srcId="{90612872-59D5-4A27-A267-CB8CD05448C4}" destId="{541A2709-D762-4FB6-9E58-AC21E5158664}" srcOrd="1" destOrd="0" presId="urn:microsoft.com/office/officeart/2005/8/layout/hierarchy2"/>
    <dgm:cxn modelId="{F2E90E6F-D307-46F4-8803-0157CB085F63}" type="presParOf" srcId="{541A2709-D762-4FB6-9E58-AC21E5158664}" destId="{0A363E59-1D25-4F24-A659-085A913C42DC}" srcOrd="0" destOrd="0" presId="urn:microsoft.com/office/officeart/2005/8/layout/hierarchy2"/>
    <dgm:cxn modelId="{2B8A4A77-6E85-40DB-976A-C540D1052AB8}" type="presParOf" srcId="{541A2709-D762-4FB6-9E58-AC21E5158664}" destId="{63C345ED-D960-4B8D-9CA7-C2840B22DE91}" srcOrd="1" destOrd="0" presId="urn:microsoft.com/office/officeart/2005/8/layout/hierarchy2"/>
    <dgm:cxn modelId="{BD439292-7A7C-4833-99CC-E53116E2CDAA}" type="presParOf" srcId="{90612872-59D5-4A27-A267-CB8CD05448C4}" destId="{736F51EA-7B7A-432C-843F-9C1479B7D04E}" srcOrd="2" destOrd="0" presId="urn:microsoft.com/office/officeart/2005/8/layout/hierarchy2"/>
    <dgm:cxn modelId="{D0420713-905D-49F2-A845-A25ED705BA7C}" type="presParOf" srcId="{736F51EA-7B7A-432C-843F-9C1479B7D04E}" destId="{5BC04BE4-4E80-4DDC-BD42-57FC0BCD70D2}" srcOrd="0" destOrd="0" presId="urn:microsoft.com/office/officeart/2005/8/layout/hierarchy2"/>
    <dgm:cxn modelId="{2C231354-1E5A-4E1E-BEA6-D292E37BED4B}" type="presParOf" srcId="{90612872-59D5-4A27-A267-CB8CD05448C4}" destId="{EF3ED557-E393-46E3-9E36-08396D0D4170}" srcOrd="3" destOrd="0" presId="urn:microsoft.com/office/officeart/2005/8/layout/hierarchy2"/>
    <dgm:cxn modelId="{CF16619A-C969-4935-9BC2-4774666EA383}" type="presParOf" srcId="{EF3ED557-E393-46E3-9E36-08396D0D4170}" destId="{D527CE78-4A70-4B89-A90D-99348BB8066C}" srcOrd="0" destOrd="0" presId="urn:microsoft.com/office/officeart/2005/8/layout/hierarchy2"/>
    <dgm:cxn modelId="{F4665A70-6781-4110-AA99-E2AB0C6B90DD}" type="presParOf" srcId="{EF3ED557-E393-46E3-9E36-08396D0D4170}" destId="{AB565677-F813-40C7-A058-ED19D7B0C602}" srcOrd="1" destOrd="0" presId="urn:microsoft.com/office/officeart/2005/8/layout/hierarchy2"/>
    <dgm:cxn modelId="{F997A478-9409-44B4-A7BE-EF1CF4518950}" type="presParOf" srcId="{90612872-59D5-4A27-A267-CB8CD05448C4}" destId="{A1965321-1CB8-4279-B35A-BBC9934F26F8}" srcOrd="4" destOrd="0" presId="urn:microsoft.com/office/officeart/2005/8/layout/hierarchy2"/>
    <dgm:cxn modelId="{013401F4-3FCA-4227-AA05-8771092CA201}" type="presParOf" srcId="{A1965321-1CB8-4279-B35A-BBC9934F26F8}" destId="{187275E2-95D6-45FA-BC91-D236C7462D7C}" srcOrd="0" destOrd="0" presId="urn:microsoft.com/office/officeart/2005/8/layout/hierarchy2"/>
    <dgm:cxn modelId="{76428331-297D-454A-9E6D-C44AD8D347DE}" type="presParOf" srcId="{90612872-59D5-4A27-A267-CB8CD05448C4}" destId="{E83773A7-9EDF-425A-9E94-00EFA220927B}" srcOrd="5" destOrd="0" presId="urn:microsoft.com/office/officeart/2005/8/layout/hierarchy2"/>
    <dgm:cxn modelId="{ABC79D42-7F12-4349-8724-85CC75C8BB30}" type="presParOf" srcId="{E83773A7-9EDF-425A-9E94-00EFA220927B}" destId="{CFE0D5EE-1214-4063-BC71-B84020A12F13}" srcOrd="0" destOrd="0" presId="urn:microsoft.com/office/officeart/2005/8/layout/hierarchy2"/>
    <dgm:cxn modelId="{94317D1A-FE8E-4F75-A3AF-BBC92C7C988A}" type="presParOf" srcId="{E83773A7-9EDF-425A-9E94-00EFA220927B}" destId="{02E77DEF-BF46-45D0-B9E9-43733AE4E3B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88DC9-54CF-4197-A383-1FB83502D9BC}">
      <dsp:nvSpPr>
        <dsp:cNvPr id="0" name=""/>
        <dsp:cNvSpPr/>
      </dsp:nvSpPr>
      <dsp:spPr>
        <a:xfrm>
          <a:off x="100297" y="1009501"/>
          <a:ext cx="1753195" cy="8765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ptos Display" panose="020F0302020204030204"/>
            </a:rPr>
            <a:t>L1: </a:t>
          </a:r>
          <a:r>
            <a:rPr lang="en-US" sz="1400" kern="1200">
              <a:solidFill>
                <a:schemeClr val="bg1"/>
              </a:solidFill>
              <a:latin typeface="Aptos"/>
            </a:rPr>
            <a:t>Quick hit distribution check to choose clustering method</a:t>
          </a:r>
        </a:p>
      </dsp:txBody>
      <dsp:txXfrm>
        <a:off x="125972" y="1035176"/>
        <a:ext cx="1701845" cy="825247"/>
      </dsp:txXfrm>
    </dsp:sp>
    <dsp:sp modelId="{B15A8379-6CD4-4C0B-B586-056D33525C13}">
      <dsp:nvSpPr>
        <dsp:cNvPr id="0" name=""/>
        <dsp:cNvSpPr/>
      </dsp:nvSpPr>
      <dsp:spPr>
        <a:xfrm rot="18289469">
          <a:off x="1590122" y="916510"/>
          <a:ext cx="122801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28019" y="272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73432" y="913056"/>
        <a:ext cx="61400" cy="61400"/>
      </dsp:txXfrm>
    </dsp:sp>
    <dsp:sp modelId="{0A363E59-1D25-4F24-A659-085A913C42DC}">
      <dsp:nvSpPr>
        <dsp:cNvPr id="0" name=""/>
        <dsp:cNvSpPr/>
      </dsp:nvSpPr>
      <dsp:spPr>
        <a:xfrm>
          <a:off x="2554771" y="1413"/>
          <a:ext cx="1753195" cy="8765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ptos Display" panose="020F0302020204030204"/>
            </a:rPr>
            <a:t> L2: DBSCAN like algorithm (clusters with less overlap) </a:t>
          </a:r>
          <a:endParaRPr lang="en-US" sz="1400" kern="1200"/>
        </a:p>
      </dsp:txBody>
      <dsp:txXfrm>
        <a:off x="2580446" y="27088"/>
        <a:ext cx="1701845" cy="825247"/>
      </dsp:txXfrm>
    </dsp:sp>
    <dsp:sp modelId="{736F51EA-7B7A-432C-843F-9C1479B7D04E}">
      <dsp:nvSpPr>
        <dsp:cNvPr id="0" name=""/>
        <dsp:cNvSpPr/>
      </dsp:nvSpPr>
      <dsp:spPr>
        <a:xfrm>
          <a:off x="1853493" y="1420554"/>
          <a:ext cx="70127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701278" y="272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86600" y="1430268"/>
        <a:ext cx="35063" cy="35063"/>
      </dsp:txXfrm>
    </dsp:sp>
    <dsp:sp modelId="{D527CE78-4A70-4B89-A90D-99348BB8066C}">
      <dsp:nvSpPr>
        <dsp:cNvPr id="0" name=""/>
        <dsp:cNvSpPr/>
      </dsp:nvSpPr>
      <dsp:spPr>
        <a:xfrm>
          <a:off x="2554771" y="1009501"/>
          <a:ext cx="1753195" cy="8765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ptos Display" panose="020F0302020204030204"/>
            </a:rPr>
            <a:t>L2: 2D Histogram Fitting (clusters with some overlap)</a:t>
          </a:r>
        </a:p>
      </dsp:txBody>
      <dsp:txXfrm>
        <a:off x="2580446" y="1035176"/>
        <a:ext cx="1701845" cy="825247"/>
      </dsp:txXfrm>
    </dsp:sp>
    <dsp:sp modelId="{A1965321-1CB8-4279-B35A-BBC9934F26F8}">
      <dsp:nvSpPr>
        <dsp:cNvPr id="0" name=""/>
        <dsp:cNvSpPr/>
      </dsp:nvSpPr>
      <dsp:spPr>
        <a:xfrm rot="3310531">
          <a:off x="1590122" y="1924598"/>
          <a:ext cx="122801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28019" y="272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73432" y="1921143"/>
        <a:ext cx="61400" cy="61400"/>
      </dsp:txXfrm>
    </dsp:sp>
    <dsp:sp modelId="{CFE0D5EE-1214-4063-BC71-B84020A12F13}">
      <dsp:nvSpPr>
        <dsp:cNvPr id="0" name=""/>
        <dsp:cNvSpPr/>
      </dsp:nvSpPr>
      <dsp:spPr>
        <a:xfrm>
          <a:off x="2554771" y="2017589"/>
          <a:ext cx="1753195" cy="8765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ptos Display" panose="020F0302020204030204"/>
            </a:rPr>
            <a:t>L2:  Cannot cluster due to too much overlap</a:t>
          </a:r>
          <a:endParaRPr lang="en-US" sz="1400" kern="1200"/>
        </a:p>
      </dsp:txBody>
      <dsp:txXfrm>
        <a:off x="2580446" y="2043264"/>
        <a:ext cx="1701845" cy="825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oot.cern/doc/v612/fit2_8C.html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UConn-RIKEN Update 10/31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Alessio I., Gursimran K.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57AAD2D7-04C0-90DC-E8E1-A5341860C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83" y="6159570"/>
            <a:ext cx="13716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0CD60-E9FE-9A98-AF22-055802C87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UConn-UC Riverside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60540-1820-77D3-6701-9E27CAA3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2941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/>
              <a:t>UC Riverside team explained their two approaches to clustering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Low level: Topological clustering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High level: GNN (ML) Clustering</a:t>
            </a:r>
          </a:p>
          <a:p>
            <a:r>
              <a:rPr lang="en-US"/>
              <a:t>Suggested our algorithms would be good midpoint between the two; high level, but human intelligible</a:t>
            </a:r>
          </a:p>
          <a:p>
            <a:r>
              <a:rPr lang="en-US"/>
              <a:t>No easy answers for the question of separating photons from neutrons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UC Riverside group warned off selecting neutron cluster based on average shape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Concerns about non-linearity with EM energy in </a:t>
            </a:r>
            <a:r>
              <a:rPr lang="en-US" err="1"/>
              <a:t>SiPM</a:t>
            </a:r>
            <a:r>
              <a:rPr lang="en-US"/>
              <a:t> on tile detector</a:t>
            </a:r>
          </a:p>
          <a:p>
            <a:r>
              <a:rPr lang="en-US"/>
              <a:t>They have done work on reconstructing lambda using pi0 missing mass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/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913A8385-16DF-D78C-7DE7-3C97876A5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83" y="6159570"/>
            <a:ext cx="13716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5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5E4CE-732B-78FD-4B46-66D6EFA7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EIC Recon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128E5-B87C-CB88-8BD8-E98D14502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551"/>
            <a:ext cx="10515600" cy="46805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We can integrate our algorithm with or without the HEXPLIT algorithm</a:t>
            </a:r>
          </a:p>
          <a:p>
            <a:r>
              <a:rPr lang="en-US"/>
              <a:t>Some interest in seeing if HEXPLIT improves our algorithms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4502C601-DB97-8E94-85B3-81A36668F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83" y="6159570"/>
            <a:ext cx="1371600" cy="409575"/>
          </a:xfrm>
          <a:prstGeom prst="rect">
            <a:avLst/>
          </a:prstGeom>
        </p:spPr>
      </p:pic>
      <p:pic>
        <p:nvPicPr>
          <p:cNvPr id="8" name="Picture 7" descr="A diagram of a cluster&#10;&#10;Description automatically generated">
            <a:extLst>
              <a:ext uri="{FF2B5EF4-FFF2-40B4-BE49-F238E27FC236}">
                <a16:creationId xmlns:a16="http://schemas.microsoft.com/office/drawing/2014/main" id="{A94F8589-CEB7-B90D-518F-F6DAEB900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826" y="2861095"/>
            <a:ext cx="9644303" cy="306085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5CF31F5-BCC4-EF81-4498-D8DAC1D79709}"/>
              </a:ext>
            </a:extLst>
          </p:cNvPr>
          <p:cNvSpPr txBox="1"/>
          <p:nvPr/>
        </p:nvSpPr>
        <p:spPr>
          <a:xfrm>
            <a:off x="8355293" y="6255161"/>
            <a:ext cx="36802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Source: Sebouh Paul, UC Riverside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482535-B406-F614-B136-1A645617E99A}"/>
              </a:ext>
            </a:extLst>
          </p:cNvPr>
          <p:cNvSpPr txBox="1"/>
          <p:nvPr/>
        </p:nvSpPr>
        <p:spPr>
          <a:xfrm>
            <a:off x="3445565" y="5731565"/>
            <a:ext cx="517497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>
                <a:latin typeface="Helvetica"/>
                <a:cs typeface="Helvetica"/>
              </a:rPr>
              <a:t>* </a:t>
            </a:r>
            <a:r>
              <a:rPr lang="en-US" sz="1400" i="1">
                <a:solidFill>
                  <a:srgbClr val="0098A8"/>
                </a:solidFill>
                <a:latin typeface="Helvetica"/>
                <a:cs typeface="Helvetica"/>
              </a:rPr>
              <a:t>https://doi.org/10.1016/j.nima.2023.169044</a:t>
            </a:r>
          </a:p>
          <a:p>
            <a:r>
              <a:rPr lang="en-US" sz="1400" i="1">
                <a:latin typeface="Helvetica"/>
                <a:cs typeface="Helvetica"/>
              </a:rPr>
              <a:t>**</a:t>
            </a:r>
            <a:r>
              <a:rPr lang="en-US" sz="1400" i="1">
                <a:solidFill>
                  <a:srgbClr val="0098A8"/>
                </a:solidFill>
                <a:latin typeface="Helvetica"/>
                <a:cs typeface="Helvetica"/>
              </a:rPr>
              <a:t>https://doi.org/10.1140/epjc/s10052-017-5004-5</a:t>
            </a:r>
          </a:p>
        </p:txBody>
      </p:sp>
    </p:spTree>
    <p:extLst>
      <p:ext uri="{BB962C8B-B14F-4D97-AF65-F5344CB8AC3E}">
        <p14:creationId xmlns:p14="http://schemas.microsoft.com/office/powerpoint/2010/main" val="142710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4A9F-E34C-001F-07DC-236D4C25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Algorithms – Pros and Cons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01E36-EBE5-6496-4FCC-2B9BD08F29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algn="ctr"/>
            <a:r>
              <a:rPr lang="en-US" b="0"/>
              <a:t>Modified DBSCAN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5EF8B-9B98-5E40-FC9A-A2C74E975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34015"/>
            <a:ext cx="5157787" cy="405564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/>
              <a:t>PROS: </a:t>
            </a:r>
          </a:p>
          <a:p>
            <a:r>
              <a:rPr lang="en-US" sz="2400"/>
              <a:t>Flexible: can cluster regardless of cluster shape or size </a:t>
            </a:r>
            <a:endParaRPr lang="en-US"/>
          </a:p>
          <a:p>
            <a:r>
              <a:rPr lang="en-US" sz="2400"/>
              <a:t>Physics independent</a:t>
            </a:r>
          </a:p>
          <a:p>
            <a:r>
              <a:rPr lang="en-US" sz="2400"/>
              <a:t>Can produce any number of clusters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/>
              <a:t>CONS: </a:t>
            </a:r>
          </a:p>
          <a:p>
            <a:r>
              <a:rPr lang="en-US" sz="2400"/>
              <a:t>Computationally heavy</a:t>
            </a:r>
          </a:p>
          <a:p>
            <a:r>
              <a:rPr lang="en-US" sz="2400"/>
              <a:t>Is not always able to separate all clusters</a:t>
            </a:r>
          </a:p>
          <a:p>
            <a:r>
              <a:rPr lang="en-US" sz="2400"/>
              <a:t>6 parameters that need to be manually tuned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CF4169-8A6E-ED29-D2F0-6E7C89F0A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45696" y="1687789"/>
            <a:ext cx="5209692" cy="40647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/>
            <a:r>
              <a:rPr lang="en-US" b="0"/>
              <a:t>Peak Finding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C8AC6AE-3628-3821-2830-F4550C704249}"/>
              </a:ext>
            </a:extLst>
          </p:cNvPr>
          <p:cNvSpPr txBox="1">
            <a:spLocks/>
          </p:cNvSpPr>
          <p:nvPr/>
        </p:nvSpPr>
        <p:spPr>
          <a:xfrm>
            <a:off x="6204268" y="2134015"/>
            <a:ext cx="5157787" cy="405564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/>
              <a:t>PROS: </a:t>
            </a:r>
          </a:p>
          <a:p>
            <a:r>
              <a:rPr lang="en-US" sz="2200"/>
              <a:t>Physics and detector informed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/>
              <a:t>Integrates ECal with </a:t>
            </a:r>
            <a:r>
              <a:rPr lang="en-US" sz="1600" err="1"/>
              <a:t>HCal</a:t>
            </a:r>
            <a:endParaRPr lang="en-US" sz="1800"/>
          </a:p>
          <a:p>
            <a:r>
              <a:rPr lang="en-US" sz="2200"/>
              <a:t>Simple algorithm, easy to modify, similar to existing algorithms</a:t>
            </a:r>
          </a:p>
          <a:p>
            <a:r>
              <a:rPr lang="en-US" sz="2200"/>
              <a:t>Always finds 3 clusters (2 photon and neutron)</a:t>
            </a:r>
            <a:endParaRPr lang="en-US"/>
          </a:p>
          <a:p>
            <a:pPr marL="0" indent="0">
              <a:buNone/>
            </a:pPr>
            <a:endParaRPr lang="en-US" sz="22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/>
              <a:t>CONS: </a:t>
            </a:r>
          </a:p>
          <a:p>
            <a:r>
              <a:rPr lang="en-US" sz="2200"/>
              <a:t>Very rigid algorithm</a:t>
            </a:r>
          </a:p>
          <a:p>
            <a:r>
              <a:rPr lang="en-US" sz="2200"/>
              <a:t>Struggles with significant overlap</a:t>
            </a:r>
            <a:endParaRPr lang="en-US"/>
          </a:p>
          <a:p>
            <a:r>
              <a:rPr lang="en-US" sz="2200"/>
              <a:t>Relies on </a:t>
            </a:r>
            <a:r>
              <a:rPr lang="en-US" sz="2200" err="1"/>
              <a:t>sklearn</a:t>
            </a:r>
            <a:r>
              <a:rPr lang="en-US" sz="2200"/>
              <a:t> packages</a:t>
            </a:r>
          </a:p>
          <a:p>
            <a:pPr marL="0" indent="0"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27310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9D3A7-95EA-171C-58DA-5AD8E9238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 of new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259F7-1501-5DCE-E680-1E4EE0075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745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/>
              <a:t>Might be best to take the lessons so far and create a new algorithm then put that in EICRECON</a:t>
            </a:r>
          </a:p>
          <a:p>
            <a:r>
              <a:rPr lang="en-US" sz="2400"/>
              <a:t>Can try a hierarchical algorithm that determines how we want to attempt clustering based on hit distribution 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47397D98-E158-B4D8-86D9-88B241182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83" y="6159570"/>
            <a:ext cx="1371600" cy="409575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C8ADB78-1688-2461-9EBD-20A32AE591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0209306"/>
              </p:ext>
            </p:extLst>
          </p:nvPr>
        </p:nvGraphicFramePr>
        <p:xfrm>
          <a:off x="1202827" y="3457967"/>
          <a:ext cx="4408265" cy="2895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29" name="TextBox 1628">
            <a:extLst>
              <a:ext uri="{FF2B5EF4-FFF2-40B4-BE49-F238E27FC236}">
                <a16:creationId xmlns:a16="http://schemas.microsoft.com/office/drawing/2014/main" id="{A026BED1-FE00-7480-DA85-E8716B689F6B}"/>
              </a:ext>
            </a:extLst>
          </p:cNvPr>
          <p:cNvSpPr txBox="1"/>
          <p:nvPr/>
        </p:nvSpPr>
        <p:spPr>
          <a:xfrm>
            <a:off x="6260995" y="5983904"/>
            <a:ext cx="5092175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hlinkClick r:id="rId8"/>
              </a:rPr>
              <a:t>https://root.cern/doc/v612/fit2_8C.html</a:t>
            </a:r>
            <a:endParaRPr lang="en-US"/>
          </a:p>
        </p:txBody>
      </p:sp>
      <p:pic>
        <p:nvPicPr>
          <p:cNvPr id="1630" name="Picture 1629">
            <a:extLst>
              <a:ext uri="{FF2B5EF4-FFF2-40B4-BE49-F238E27FC236}">
                <a16:creationId xmlns:a16="http://schemas.microsoft.com/office/drawing/2014/main" id="{82A0C613-F512-25E0-74BB-F1ADFA2FD80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48945" y="3544244"/>
            <a:ext cx="3323894" cy="231371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631" name="Rectangle: Rounded Corners 1630">
            <a:extLst>
              <a:ext uri="{FF2B5EF4-FFF2-40B4-BE49-F238E27FC236}">
                <a16:creationId xmlns:a16="http://schemas.microsoft.com/office/drawing/2014/main" id="{052B5696-6E3B-049F-15E2-78A2403EE612}"/>
              </a:ext>
            </a:extLst>
          </p:cNvPr>
          <p:cNvSpPr/>
          <p:nvPr/>
        </p:nvSpPr>
        <p:spPr>
          <a:xfrm>
            <a:off x="6272330" y="3268412"/>
            <a:ext cx="5050611" cy="327471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2" name="Straight Arrow Connector 1631">
            <a:extLst>
              <a:ext uri="{FF2B5EF4-FFF2-40B4-BE49-F238E27FC236}">
                <a16:creationId xmlns:a16="http://schemas.microsoft.com/office/drawing/2014/main" id="{1A495C76-A674-645E-2DD4-BD6F30C26E5B}"/>
              </a:ext>
            </a:extLst>
          </p:cNvPr>
          <p:cNvCxnSpPr/>
          <p:nvPr/>
        </p:nvCxnSpPr>
        <p:spPr>
          <a:xfrm flipV="1">
            <a:off x="5512850" y="4906397"/>
            <a:ext cx="756962" cy="5038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77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UConn-RIKEN Update 10/31</vt:lpstr>
      <vt:lpstr>Overview UConn-UC Riverside Meeting</vt:lpstr>
      <vt:lpstr>EIC Recon</vt:lpstr>
      <vt:lpstr>Current Algorithms – Pros and Cons</vt:lpstr>
      <vt:lpstr>Idea of new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</cp:revision>
  <dcterms:created xsi:type="dcterms:W3CDTF">2024-10-31T14:41:58Z</dcterms:created>
  <dcterms:modified xsi:type="dcterms:W3CDTF">2024-11-01T01:20:29Z</dcterms:modified>
</cp:coreProperties>
</file>