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1552" r:id="rId3"/>
    <p:sldId id="1589" r:id="rId4"/>
    <p:sldId id="1562" r:id="rId5"/>
    <p:sldId id="268" r:id="rId6"/>
    <p:sldId id="1540" r:id="rId7"/>
    <p:sldId id="1536" r:id="rId8"/>
    <p:sldId id="1592" r:id="rId9"/>
    <p:sldId id="280" r:id="rId10"/>
    <p:sldId id="1549" r:id="rId11"/>
    <p:sldId id="1541" r:id="rId12"/>
    <p:sldId id="1593" r:id="rId13"/>
    <p:sldId id="1559" r:id="rId14"/>
    <p:sldId id="1533" r:id="rId15"/>
    <p:sldId id="265" r:id="rId16"/>
    <p:sldId id="1542" r:id="rId17"/>
    <p:sldId id="1543" r:id="rId18"/>
    <p:sldId id="1546" r:id="rId19"/>
    <p:sldId id="1590" r:id="rId20"/>
  </p:sldIdLst>
  <p:sldSz cx="12192000" cy="6858000"/>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2923" autoAdjust="0"/>
  </p:normalViewPr>
  <p:slideViewPr>
    <p:cSldViewPr snapToGrid="0">
      <p:cViewPr varScale="1">
        <p:scale>
          <a:sx n="58" d="100"/>
          <a:sy n="58" d="100"/>
        </p:scale>
        <p:origin x="876" y="4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su0\Ubuntu\OpneCV\makefigs\20230410\5_2\Emittanc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98234800746796E-2"/>
          <c:y val="4.4759359520792533E-2"/>
          <c:w val="0.68898291942459644"/>
          <c:h val="0.75832070038014054"/>
        </c:manualLayout>
      </c:layout>
      <c:scatterChart>
        <c:scatterStyle val="lineMarker"/>
        <c:varyColors val="0"/>
        <c:ser>
          <c:idx val="0"/>
          <c:order val="0"/>
          <c:tx>
            <c:v>x Normal</c:v>
          </c:tx>
          <c:spPr>
            <a:ln w="25400" cap="rnd">
              <a:noFill/>
              <a:round/>
            </a:ln>
            <a:effectLst/>
          </c:spPr>
          <c:marker>
            <c:symbol val="circle"/>
            <c:size val="5"/>
            <c:spPr>
              <a:solidFill>
                <a:schemeClr val="accent1"/>
              </a:solidFill>
              <a:ln w="9525">
                <a:solidFill>
                  <a:schemeClr val="accent1"/>
                </a:solidFill>
              </a:ln>
              <a:effectLst/>
            </c:spPr>
          </c:marker>
          <c:xVal>
            <c:numRef>
              <c:f>[Emittances.xlsx]Sheet1!$C$3:$C$17</c:f>
              <c:numCache>
                <c:formatCode>General</c:formatCode>
                <c:ptCount val="15"/>
                <c:pt idx="0">
                  <c:v>8.2861200000000004</c:v>
                </c:pt>
                <c:pt idx="1">
                  <c:v>9.4604300000000006</c:v>
                </c:pt>
                <c:pt idx="2">
                  <c:v>10.634740000000001</c:v>
                </c:pt>
                <c:pt idx="3">
                  <c:v>11.809049999999999</c:v>
                </c:pt>
                <c:pt idx="4">
                  <c:v>12.983360000000001</c:v>
                </c:pt>
                <c:pt idx="5">
                  <c:v>14.15767</c:v>
                </c:pt>
                <c:pt idx="6">
                  <c:v>15.33198</c:v>
                </c:pt>
                <c:pt idx="7">
                  <c:v>16.50629</c:v>
                </c:pt>
                <c:pt idx="8">
                  <c:v>17.680599999999998</c:v>
                </c:pt>
                <c:pt idx="9">
                  <c:v>18.85491</c:v>
                </c:pt>
                <c:pt idx="10">
                  <c:v>20.029220000000002</c:v>
                </c:pt>
                <c:pt idx="11">
                  <c:v>21.203530000000001</c:v>
                </c:pt>
                <c:pt idx="12">
                  <c:v>22.377839999999999</c:v>
                </c:pt>
                <c:pt idx="13">
                  <c:v>23.552149999999997</c:v>
                </c:pt>
                <c:pt idx="14">
                  <c:v>24.726459999999999</c:v>
                </c:pt>
              </c:numCache>
            </c:numRef>
          </c:xVal>
          <c:yVal>
            <c:numRef>
              <c:f>[Emittances.xlsx]Sheet1!$D$3:$D$17</c:f>
              <c:numCache>
                <c:formatCode>General</c:formatCode>
                <c:ptCount val="15"/>
                <c:pt idx="0">
                  <c:v>560.81399999999996</c:v>
                </c:pt>
                <c:pt idx="1">
                  <c:v>491.36399999999998</c:v>
                </c:pt>
                <c:pt idx="2">
                  <c:v>421.25200000000001</c:v>
                </c:pt>
                <c:pt idx="3">
                  <c:v>373.88200000000001</c:v>
                </c:pt>
                <c:pt idx="4">
                  <c:v>331.995</c:v>
                </c:pt>
                <c:pt idx="5">
                  <c:v>300.80900000000003</c:v>
                </c:pt>
                <c:pt idx="6">
                  <c:v>276.06700000000001</c:v>
                </c:pt>
                <c:pt idx="7">
                  <c:v>263.80399999999997</c:v>
                </c:pt>
                <c:pt idx="8">
                  <c:v>247.90299999999999</c:v>
                </c:pt>
                <c:pt idx="9">
                  <c:v>240.70599999999999</c:v>
                </c:pt>
                <c:pt idx="10">
                  <c:v>234.654</c:v>
                </c:pt>
                <c:pt idx="11">
                  <c:v>248.541</c:v>
                </c:pt>
                <c:pt idx="12">
                  <c:v>265.11500000000001</c:v>
                </c:pt>
                <c:pt idx="13">
                  <c:v>282.56400000000002</c:v>
                </c:pt>
                <c:pt idx="14">
                  <c:v>292.65600000000001</c:v>
                </c:pt>
              </c:numCache>
            </c:numRef>
          </c:yVal>
          <c:smooth val="0"/>
          <c:extLst>
            <c:ext xmlns:c16="http://schemas.microsoft.com/office/drawing/2014/chart" uri="{C3380CC4-5D6E-409C-BE32-E72D297353CC}">
              <c16:uniqueId val="{00000000-9A15-415A-AEE8-9455D62541E0}"/>
            </c:ext>
          </c:extLst>
        </c:ser>
        <c:ser>
          <c:idx val="1"/>
          <c:order val="1"/>
          <c:tx>
            <c:v>x Optical Flow</c:v>
          </c:tx>
          <c:spPr>
            <a:ln w="25400" cap="rnd">
              <a:noFill/>
              <a:round/>
            </a:ln>
            <a:effectLst/>
          </c:spPr>
          <c:marker>
            <c:symbol val="circle"/>
            <c:size val="5"/>
            <c:spPr>
              <a:solidFill>
                <a:schemeClr val="accent2"/>
              </a:solidFill>
              <a:ln w="9525">
                <a:solidFill>
                  <a:schemeClr val="accent2"/>
                </a:solidFill>
              </a:ln>
              <a:effectLst/>
            </c:spPr>
          </c:marker>
          <c:xVal>
            <c:numRef>
              <c:f>[Emittances.xlsx]Sheet1!$C$3:$C$17</c:f>
              <c:numCache>
                <c:formatCode>General</c:formatCode>
                <c:ptCount val="15"/>
                <c:pt idx="0">
                  <c:v>8.2861200000000004</c:v>
                </c:pt>
                <c:pt idx="1">
                  <c:v>9.4604300000000006</c:v>
                </c:pt>
                <c:pt idx="2">
                  <c:v>10.634740000000001</c:v>
                </c:pt>
                <c:pt idx="3">
                  <c:v>11.809049999999999</c:v>
                </c:pt>
                <c:pt idx="4">
                  <c:v>12.983360000000001</c:v>
                </c:pt>
                <c:pt idx="5">
                  <c:v>14.15767</c:v>
                </c:pt>
                <c:pt idx="6">
                  <c:v>15.33198</c:v>
                </c:pt>
                <c:pt idx="7">
                  <c:v>16.50629</c:v>
                </c:pt>
                <c:pt idx="8">
                  <c:v>17.680599999999998</c:v>
                </c:pt>
                <c:pt idx="9">
                  <c:v>18.85491</c:v>
                </c:pt>
                <c:pt idx="10">
                  <c:v>20.029220000000002</c:v>
                </c:pt>
                <c:pt idx="11">
                  <c:v>21.203530000000001</c:v>
                </c:pt>
                <c:pt idx="12">
                  <c:v>22.377839999999999</c:v>
                </c:pt>
                <c:pt idx="13">
                  <c:v>23.552149999999997</c:v>
                </c:pt>
                <c:pt idx="14">
                  <c:v>24.726459999999999</c:v>
                </c:pt>
              </c:numCache>
            </c:numRef>
          </c:xVal>
          <c:yVal>
            <c:numRef>
              <c:f>[Emittances.xlsx]Sheet1!$M$3:$M$17</c:f>
              <c:numCache>
                <c:formatCode>General</c:formatCode>
                <c:ptCount val="15"/>
                <c:pt idx="0">
                  <c:v>560.81399999999996</c:v>
                </c:pt>
                <c:pt idx="1">
                  <c:v>491.37</c:v>
                </c:pt>
                <c:pt idx="2">
                  <c:v>421.27800000000002</c:v>
                </c:pt>
                <c:pt idx="3">
                  <c:v>373.96899999999999</c:v>
                </c:pt>
                <c:pt idx="4">
                  <c:v>332.07100000000003</c:v>
                </c:pt>
                <c:pt idx="5">
                  <c:v>300.99299999999999</c:v>
                </c:pt>
                <c:pt idx="6">
                  <c:v>276.30500000000001</c:v>
                </c:pt>
                <c:pt idx="7">
                  <c:v>263.85599999999999</c:v>
                </c:pt>
                <c:pt idx="8">
                  <c:v>247.209</c:v>
                </c:pt>
                <c:pt idx="9">
                  <c:v>238.339</c:v>
                </c:pt>
                <c:pt idx="10">
                  <c:v>226.28200000000001</c:v>
                </c:pt>
                <c:pt idx="11">
                  <c:v>228.815</c:v>
                </c:pt>
                <c:pt idx="12">
                  <c:v>221.93199999999999</c:v>
                </c:pt>
                <c:pt idx="13">
                  <c:v>217.72900000000001</c:v>
                </c:pt>
                <c:pt idx="14">
                  <c:v>221.42699999999999</c:v>
                </c:pt>
              </c:numCache>
            </c:numRef>
          </c:yVal>
          <c:smooth val="0"/>
          <c:extLst>
            <c:ext xmlns:c16="http://schemas.microsoft.com/office/drawing/2014/chart" uri="{C3380CC4-5D6E-409C-BE32-E72D297353CC}">
              <c16:uniqueId val="{00000001-9A15-415A-AEE8-9455D62541E0}"/>
            </c:ext>
          </c:extLst>
        </c:ser>
        <c:ser>
          <c:idx val="2"/>
          <c:order val="2"/>
          <c:tx>
            <c:v>y Normal</c:v>
          </c:tx>
          <c:spPr>
            <a:ln w="25400" cap="rnd">
              <a:noFill/>
              <a:round/>
            </a:ln>
            <a:effectLst/>
          </c:spPr>
          <c:marker>
            <c:symbol val="circle"/>
            <c:size val="5"/>
            <c:spPr>
              <a:solidFill>
                <a:schemeClr val="accent3"/>
              </a:solidFill>
              <a:ln w="9525">
                <a:solidFill>
                  <a:schemeClr val="accent3"/>
                </a:solidFill>
              </a:ln>
              <a:effectLst/>
            </c:spPr>
          </c:marker>
          <c:xVal>
            <c:numRef>
              <c:f>[Emittances.xlsx]Sheet1!$C$3:$C$17</c:f>
              <c:numCache>
                <c:formatCode>General</c:formatCode>
                <c:ptCount val="15"/>
                <c:pt idx="0">
                  <c:v>8.2861200000000004</c:v>
                </c:pt>
                <c:pt idx="1">
                  <c:v>9.4604300000000006</c:v>
                </c:pt>
                <c:pt idx="2">
                  <c:v>10.634740000000001</c:v>
                </c:pt>
                <c:pt idx="3">
                  <c:v>11.809049999999999</c:v>
                </c:pt>
                <c:pt idx="4">
                  <c:v>12.983360000000001</c:v>
                </c:pt>
                <c:pt idx="5">
                  <c:v>14.15767</c:v>
                </c:pt>
                <c:pt idx="6">
                  <c:v>15.33198</c:v>
                </c:pt>
                <c:pt idx="7">
                  <c:v>16.50629</c:v>
                </c:pt>
                <c:pt idx="8">
                  <c:v>17.680599999999998</c:v>
                </c:pt>
                <c:pt idx="9">
                  <c:v>18.85491</c:v>
                </c:pt>
                <c:pt idx="10">
                  <c:v>20.029220000000002</c:v>
                </c:pt>
                <c:pt idx="11">
                  <c:v>21.203530000000001</c:v>
                </c:pt>
                <c:pt idx="12">
                  <c:v>22.377839999999999</c:v>
                </c:pt>
                <c:pt idx="13">
                  <c:v>23.552149999999997</c:v>
                </c:pt>
                <c:pt idx="14">
                  <c:v>24.726459999999999</c:v>
                </c:pt>
              </c:numCache>
            </c:numRef>
          </c:xVal>
          <c:yVal>
            <c:numRef>
              <c:f>[Emittances.xlsx]Sheet1!$E$3:$E$17</c:f>
              <c:numCache>
                <c:formatCode>General</c:formatCode>
                <c:ptCount val="15"/>
                <c:pt idx="0">
                  <c:v>401.88299999999998</c:v>
                </c:pt>
                <c:pt idx="1">
                  <c:v>365.88900000000001</c:v>
                </c:pt>
                <c:pt idx="2">
                  <c:v>328.67899999999997</c:v>
                </c:pt>
                <c:pt idx="3">
                  <c:v>308.71300000000002</c:v>
                </c:pt>
                <c:pt idx="4">
                  <c:v>285.37400000000002</c:v>
                </c:pt>
                <c:pt idx="5">
                  <c:v>269.815</c:v>
                </c:pt>
                <c:pt idx="6">
                  <c:v>255.51900000000001</c:v>
                </c:pt>
                <c:pt idx="7">
                  <c:v>252.358</c:v>
                </c:pt>
                <c:pt idx="8">
                  <c:v>244.547</c:v>
                </c:pt>
                <c:pt idx="9">
                  <c:v>235.48699999999999</c:v>
                </c:pt>
                <c:pt idx="10">
                  <c:v>224.38499999999999</c:v>
                </c:pt>
                <c:pt idx="11">
                  <c:v>223.334</c:v>
                </c:pt>
                <c:pt idx="12">
                  <c:v>213.78200000000001</c:v>
                </c:pt>
                <c:pt idx="13">
                  <c:v>204.733</c:v>
                </c:pt>
                <c:pt idx="14">
                  <c:v>202.23099999999999</c:v>
                </c:pt>
              </c:numCache>
            </c:numRef>
          </c:yVal>
          <c:smooth val="0"/>
          <c:extLst>
            <c:ext xmlns:c16="http://schemas.microsoft.com/office/drawing/2014/chart" uri="{C3380CC4-5D6E-409C-BE32-E72D297353CC}">
              <c16:uniqueId val="{00000002-9A15-415A-AEE8-9455D62541E0}"/>
            </c:ext>
          </c:extLst>
        </c:ser>
        <c:ser>
          <c:idx val="3"/>
          <c:order val="3"/>
          <c:tx>
            <c:v>y Optical Flow</c:v>
          </c:tx>
          <c:spPr>
            <a:ln w="25400" cap="rnd">
              <a:noFill/>
              <a:round/>
            </a:ln>
            <a:effectLst/>
          </c:spPr>
          <c:marker>
            <c:symbol val="circle"/>
            <c:size val="5"/>
            <c:spPr>
              <a:solidFill>
                <a:schemeClr val="accent4"/>
              </a:solidFill>
              <a:ln w="9525">
                <a:solidFill>
                  <a:schemeClr val="accent4"/>
                </a:solidFill>
              </a:ln>
              <a:effectLst/>
            </c:spPr>
          </c:marker>
          <c:xVal>
            <c:numRef>
              <c:f>[Emittances.xlsx]Sheet1!$C$3:$C$17</c:f>
              <c:numCache>
                <c:formatCode>General</c:formatCode>
                <c:ptCount val="15"/>
                <c:pt idx="0">
                  <c:v>8.2861200000000004</c:v>
                </c:pt>
                <c:pt idx="1">
                  <c:v>9.4604300000000006</c:v>
                </c:pt>
                <c:pt idx="2">
                  <c:v>10.634740000000001</c:v>
                </c:pt>
                <c:pt idx="3">
                  <c:v>11.809049999999999</c:v>
                </c:pt>
                <c:pt idx="4">
                  <c:v>12.983360000000001</c:v>
                </c:pt>
                <c:pt idx="5">
                  <c:v>14.15767</c:v>
                </c:pt>
                <c:pt idx="6">
                  <c:v>15.33198</c:v>
                </c:pt>
                <c:pt idx="7">
                  <c:v>16.50629</c:v>
                </c:pt>
                <c:pt idx="8">
                  <c:v>17.680599999999998</c:v>
                </c:pt>
                <c:pt idx="9">
                  <c:v>18.85491</c:v>
                </c:pt>
                <c:pt idx="10">
                  <c:v>20.029220000000002</c:v>
                </c:pt>
                <c:pt idx="11">
                  <c:v>21.203530000000001</c:v>
                </c:pt>
                <c:pt idx="12">
                  <c:v>22.377839999999999</c:v>
                </c:pt>
                <c:pt idx="13">
                  <c:v>23.552149999999997</c:v>
                </c:pt>
                <c:pt idx="14">
                  <c:v>24.726459999999999</c:v>
                </c:pt>
              </c:numCache>
            </c:numRef>
          </c:xVal>
          <c:yVal>
            <c:numRef>
              <c:f>[Emittances.xlsx]Sheet1!$N$3:$N$17</c:f>
              <c:numCache>
                <c:formatCode>General</c:formatCode>
                <c:ptCount val="15"/>
                <c:pt idx="0">
                  <c:v>401.88299999999998</c:v>
                </c:pt>
                <c:pt idx="1">
                  <c:v>365.995</c:v>
                </c:pt>
                <c:pt idx="2">
                  <c:v>328.80200000000002</c:v>
                </c:pt>
                <c:pt idx="3">
                  <c:v>308.90699999999998</c:v>
                </c:pt>
                <c:pt idx="4">
                  <c:v>285.36700000000002</c:v>
                </c:pt>
                <c:pt idx="5">
                  <c:v>269.60700000000003</c:v>
                </c:pt>
                <c:pt idx="6">
                  <c:v>255.215</c:v>
                </c:pt>
                <c:pt idx="7">
                  <c:v>251.38800000000001</c:v>
                </c:pt>
                <c:pt idx="8">
                  <c:v>243.73</c:v>
                </c:pt>
                <c:pt idx="9">
                  <c:v>234.22300000000001</c:v>
                </c:pt>
                <c:pt idx="10">
                  <c:v>223.57</c:v>
                </c:pt>
                <c:pt idx="11">
                  <c:v>223.11099999999999</c:v>
                </c:pt>
                <c:pt idx="12">
                  <c:v>215.065</c:v>
                </c:pt>
                <c:pt idx="13">
                  <c:v>209.619</c:v>
                </c:pt>
                <c:pt idx="14">
                  <c:v>209.64099999999999</c:v>
                </c:pt>
              </c:numCache>
            </c:numRef>
          </c:yVal>
          <c:smooth val="0"/>
          <c:extLst>
            <c:ext xmlns:c16="http://schemas.microsoft.com/office/drawing/2014/chart" uri="{C3380CC4-5D6E-409C-BE32-E72D297353CC}">
              <c16:uniqueId val="{00000003-9A15-415A-AEE8-9455D62541E0}"/>
            </c:ext>
          </c:extLst>
        </c:ser>
        <c:dLbls>
          <c:showLegendKey val="0"/>
          <c:showVal val="0"/>
          <c:showCatName val="0"/>
          <c:showSerName val="0"/>
          <c:showPercent val="0"/>
          <c:showBubbleSize val="0"/>
        </c:dLbls>
        <c:axId val="933644095"/>
        <c:axId val="930179599"/>
      </c:scatterChart>
      <c:valAx>
        <c:axId val="933644095"/>
        <c:scaling>
          <c:orientation val="minMax"/>
          <c:max val="26"/>
          <c:min val="8"/>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ja-JP" sz="1800">
                    <a:latin typeface="Times New Roman" panose="02020603050405020304" pitchFamily="18" charset="0"/>
                    <a:cs typeface="Times New Roman" panose="02020603050405020304" pitchFamily="18" charset="0"/>
                  </a:rPr>
                  <a:t>Distance (mm)</a:t>
                </a:r>
                <a:endParaRPr lang="ja-JP" altLang="en-US" sz="180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930179599"/>
        <c:crosses val="autoZero"/>
        <c:crossBetween val="midCat"/>
        <c:majorUnit val="2"/>
      </c:valAx>
      <c:valAx>
        <c:axId val="930179599"/>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ja-JP" sz="1800">
                    <a:latin typeface="Times New Roman" panose="02020603050405020304" pitchFamily="18" charset="0"/>
                    <a:cs typeface="Times New Roman" panose="02020603050405020304" pitchFamily="18" charset="0"/>
                  </a:rPr>
                  <a:t>Emittance (mm</a:t>
                </a:r>
                <a:r>
                  <a:rPr lang="en-US" altLang="ja-JP" sz="1800" baseline="0">
                    <a:latin typeface="Times New Roman" panose="02020603050405020304" pitchFamily="18" charset="0"/>
                    <a:cs typeface="Times New Roman" panose="02020603050405020304" pitchFamily="18" charset="0"/>
                  </a:rPr>
                  <a:t> mrad</a:t>
                </a:r>
                <a:r>
                  <a:rPr lang="en-US" altLang="ja-JP" sz="1800">
                    <a:latin typeface="Times New Roman" panose="02020603050405020304" pitchFamily="18" charset="0"/>
                    <a:cs typeface="Times New Roman" panose="02020603050405020304" pitchFamily="18" charset="0"/>
                  </a:rPr>
                  <a:t>)</a:t>
                </a:r>
                <a:endParaRPr lang="ja-JP" altLang="en-US" sz="180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ja-JP" alt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933644095"/>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75DBC76D-3AF0-4F23-9245-A91989F09EEE}"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6B571195-D5E2-46B2-A8D5-8C595C1432F7}" type="slidenum">
              <a:rPr kumimoji="1" lang="ja-JP" altLang="en-US" smtClean="0"/>
              <a:t>‹#›</a:t>
            </a:fld>
            <a:endParaRPr kumimoji="1" lang="ja-JP" altLang="en-US"/>
          </a:p>
        </p:txBody>
      </p:sp>
    </p:spTree>
    <p:extLst>
      <p:ext uri="{BB962C8B-B14F-4D97-AF65-F5344CB8AC3E}">
        <p14:creationId xmlns:p14="http://schemas.microsoft.com/office/powerpoint/2010/main" val="40855072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B571195-D5E2-46B2-A8D5-8C595C1432F7}" type="slidenum">
              <a:rPr kumimoji="1" lang="ja-JP" altLang="en-US" smtClean="0"/>
              <a:t>1</a:t>
            </a:fld>
            <a:endParaRPr kumimoji="1" lang="ja-JP" altLang="en-US"/>
          </a:p>
        </p:txBody>
      </p:sp>
    </p:spTree>
    <p:extLst>
      <p:ext uri="{BB962C8B-B14F-4D97-AF65-F5344CB8AC3E}">
        <p14:creationId xmlns:p14="http://schemas.microsoft.com/office/powerpoint/2010/main" val="69165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チェンバーの形のような形がよくわかるものが上流にしかないので上流に戻している</a:t>
            </a:r>
          </a:p>
        </p:txBody>
      </p:sp>
      <p:sp>
        <p:nvSpPr>
          <p:cNvPr id="4" name="スライド番号プレースホルダー 3"/>
          <p:cNvSpPr>
            <a:spLocks noGrp="1"/>
          </p:cNvSpPr>
          <p:nvPr>
            <p:ph type="sldNum" sz="quarter" idx="5"/>
          </p:nvPr>
        </p:nvSpPr>
        <p:spPr/>
        <p:txBody>
          <a:bodyPr/>
          <a:lstStyle/>
          <a:p>
            <a:fld id="{6B571195-D5E2-46B2-A8D5-8C595C1432F7}" type="slidenum">
              <a:rPr kumimoji="1" lang="ja-JP" altLang="en-US" smtClean="0"/>
              <a:t>16</a:t>
            </a:fld>
            <a:endParaRPr kumimoji="1" lang="ja-JP" altLang="en-US"/>
          </a:p>
        </p:txBody>
      </p:sp>
    </p:spTree>
    <p:extLst>
      <p:ext uri="{BB962C8B-B14F-4D97-AF65-F5344CB8AC3E}">
        <p14:creationId xmlns:p14="http://schemas.microsoft.com/office/powerpoint/2010/main" val="285028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像がシャープになっているように見えますね</a:t>
            </a:r>
            <a:br>
              <a:rPr kumimoji="1" lang="en-US" altLang="ja-JP" dirty="0"/>
            </a:br>
            <a:r>
              <a:rPr kumimoji="1" lang="ja-JP" altLang="en-US" dirty="0"/>
              <a:t>図は左手系</a:t>
            </a:r>
            <a:r>
              <a:rPr kumimoji="1" lang="en-US" altLang="ja-JP" dirty="0"/>
              <a:t>(</a:t>
            </a:r>
            <a:r>
              <a:rPr kumimoji="1" lang="ja-JP" altLang="en-US" dirty="0"/>
              <a:t>下流側から見てる</a:t>
            </a:r>
            <a:r>
              <a:rPr kumimoji="1" lang="en-US" altLang="ja-JP" dirty="0"/>
              <a:t>)</a:t>
            </a:r>
          </a:p>
          <a:p>
            <a:r>
              <a:rPr kumimoji="1" lang="ja-JP" altLang="en-US" dirty="0"/>
              <a:t>エミッタンス</a:t>
            </a:r>
            <a:r>
              <a:rPr kumimoji="1" lang="en-US" altLang="ja-JP" dirty="0"/>
              <a:t>x:214,y:262@24.7 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エミッタンス</a:t>
            </a:r>
            <a:r>
              <a:rPr kumimoji="1" lang="en-US" altLang="ja-JP" dirty="0"/>
              <a:t>x:290,y:340@16.6 mm</a:t>
            </a:r>
          </a:p>
        </p:txBody>
      </p:sp>
      <p:sp>
        <p:nvSpPr>
          <p:cNvPr id="4" name="スライド番号プレースホルダー 3"/>
          <p:cNvSpPr>
            <a:spLocks noGrp="1"/>
          </p:cNvSpPr>
          <p:nvPr>
            <p:ph type="sldNum" sz="quarter" idx="5"/>
          </p:nvPr>
        </p:nvSpPr>
        <p:spPr/>
        <p:txBody>
          <a:bodyPr/>
          <a:lstStyle/>
          <a:p>
            <a:fld id="{6B571195-D5E2-46B2-A8D5-8C595C1432F7}" type="slidenum">
              <a:rPr kumimoji="1" lang="ja-JP" altLang="en-US" smtClean="0"/>
              <a:t>17</a:t>
            </a:fld>
            <a:endParaRPr kumimoji="1" lang="ja-JP" altLang="en-US"/>
          </a:p>
        </p:txBody>
      </p:sp>
    </p:spTree>
    <p:extLst>
      <p:ext uri="{BB962C8B-B14F-4D97-AF65-F5344CB8AC3E}">
        <p14:creationId xmlns:p14="http://schemas.microsoft.com/office/powerpoint/2010/main" val="309474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8F70-7B4E-D80C-BABB-7DC2631069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94B649-9CB7-7EB5-4FA6-410EB037AFB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BD7B4A-CB90-57CB-AEE5-D2F8CBB5BA5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AE2E4D8-9C0C-0C10-FD78-5A273B6F7205}"/>
              </a:ext>
            </a:extLst>
          </p:cNvPr>
          <p:cNvSpPr>
            <a:spLocks noGrp="1"/>
          </p:cNvSpPr>
          <p:nvPr>
            <p:ph type="sldNum" sz="quarter" idx="5"/>
          </p:nvPr>
        </p:nvSpPr>
        <p:spPr/>
        <p:txBody>
          <a:bodyPr/>
          <a:lstStyle/>
          <a:p>
            <a:fld id="{FA4F06A8-9DBE-4E27-A60B-563569064622}" type="slidenum">
              <a:rPr kumimoji="1" lang="ja-JP" altLang="en-US" smtClean="0"/>
              <a:t>3</a:t>
            </a:fld>
            <a:endParaRPr kumimoji="1" lang="ja-JP" altLang="en-US"/>
          </a:p>
        </p:txBody>
      </p:sp>
    </p:spTree>
    <p:extLst>
      <p:ext uri="{BB962C8B-B14F-4D97-AF65-F5344CB8AC3E}">
        <p14:creationId xmlns:p14="http://schemas.microsoft.com/office/powerpoint/2010/main" val="32170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A4F06A8-9DBE-4E27-A60B-563569064622}" type="slidenum">
              <a:rPr kumimoji="1" lang="ja-JP" altLang="en-US" smtClean="0"/>
              <a:t>4</a:t>
            </a:fld>
            <a:endParaRPr kumimoji="1" lang="ja-JP" altLang="en-US"/>
          </a:p>
        </p:txBody>
      </p:sp>
    </p:spTree>
    <p:extLst>
      <p:ext uri="{BB962C8B-B14F-4D97-AF65-F5344CB8AC3E}">
        <p14:creationId xmlns:p14="http://schemas.microsoft.com/office/powerpoint/2010/main" val="322818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可変なのも着想ポイントとして主張</a:t>
            </a:r>
          </a:p>
        </p:txBody>
      </p:sp>
      <p:sp>
        <p:nvSpPr>
          <p:cNvPr id="4" name="スライド番号プレースホルダー 3"/>
          <p:cNvSpPr>
            <a:spLocks noGrp="1"/>
          </p:cNvSpPr>
          <p:nvPr>
            <p:ph type="sldNum" sz="quarter" idx="5"/>
          </p:nvPr>
        </p:nvSpPr>
        <p:spPr/>
        <p:txBody>
          <a:bodyPr/>
          <a:lstStyle/>
          <a:p>
            <a:fld id="{FA4F06A8-9DBE-4E27-A60B-563569064622}" type="slidenum">
              <a:rPr kumimoji="1" lang="ja-JP" altLang="en-US" smtClean="0"/>
              <a:t>6</a:t>
            </a:fld>
            <a:endParaRPr kumimoji="1" lang="ja-JP" altLang="en-US"/>
          </a:p>
        </p:txBody>
      </p:sp>
    </p:spTree>
    <p:extLst>
      <p:ext uri="{BB962C8B-B14F-4D97-AF65-F5344CB8AC3E}">
        <p14:creationId xmlns:p14="http://schemas.microsoft.com/office/powerpoint/2010/main" val="175956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上流側から見てます。</a:t>
            </a:r>
            <a:r>
              <a:rPr kumimoji="1" lang="en-US" altLang="ja-JP" dirty="0"/>
              <a:t>(</a:t>
            </a:r>
            <a:r>
              <a:rPr kumimoji="1" lang="ja-JP" altLang="en-US" dirty="0"/>
              <a:t>右手系</a:t>
            </a:r>
            <a:r>
              <a:rPr kumimoji="1" lang="en-US" altLang="ja-JP" dirty="0"/>
              <a:t>)</a:t>
            </a:r>
          </a:p>
          <a:p>
            <a:r>
              <a:rPr kumimoji="1" lang="ja-JP" altLang="en-US" dirty="0"/>
              <a:t>ビーム強度</a:t>
            </a:r>
            <a:r>
              <a:rPr kumimoji="1" lang="en-US" altLang="ja-JP" dirty="0"/>
              <a:t>432eμA</a:t>
            </a:r>
            <a:endParaRPr kumimoji="1" lang="ja-JP" altLang="en-US" dirty="0"/>
          </a:p>
        </p:txBody>
      </p:sp>
      <p:sp>
        <p:nvSpPr>
          <p:cNvPr id="4" name="スライド番号プレースホルダー 3"/>
          <p:cNvSpPr>
            <a:spLocks noGrp="1"/>
          </p:cNvSpPr>
          <p:nvPr>
            <p:ph type="sldNum" sz="quarter" idx="5"/>
          </p:nvPr>
        </p:nvSpPr>
        <p:spPr/>
        <p:txBody>
          <a:bodyPr/>
          <a:lstStyle/>
          <a:p>
            <a:fld id="{6B571195-D5E2-46B2-A8D5-8C595C1432F7}" type="slidenum">
              <a:rPr kumimoji="1" lang="ja-JP" altLang="en-US" smtClean="0"/>
              <a:t>7</a:t>
            </a:fld>
            <a:endParaRPr kumimoji="1" lang="ja-JP" altLang="en-US"/>
          </a:p>
        </p:txBody>
      </p:sp>
    </p:spTree>
    <p:extLst>
      <p:ext uri="{BB962C8B-B14F-4D97-AF65-F5344CB8AC3E}">
        <p14:creationId xmlns:p14="http://schemas.microsoft.com/office/powerpoint/2010/main" val="324158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30-40</a:t>
            </a:r>
            <a:r>
              <a:rPr kumimoji="1" lang="ja-JP" altLang="en-US" dirty="0"/>
              <a:t>秒ぐらいを目安に</a:t>
            </a:r>
          </a:p>
        </p:txBody>
      </p:sp>
      <p:sp>
        <p:nvSpPr>
          <p:cNvPr id="4" name="スライド番号プレースホルダー 3"/>
          <p:cNvSpPr>
            <a:spLocks noGrp="1"/>
          </p:cNvSpPr>
          <p:nvPr>
            <p:ph type="sldNum" sz="quarter" idx="5"/>
          </p:nvPr>
        </p:nvSpPr>
        <p:spPr/>
        <p:txBody>
          <a:bodyPr/>
          <a:lstStyle/>
          <a:p>
            <a:fld id="{6B571195-D5E2-46B2-A8D5-8C595C1432F7}" type="slidenum">
              <a:rPr kumimoji="1" lang="ja-JP" altLang="en-US" smtClean="0"/>
              <a:t>11</a:t>
            </a:fld>
            <a:endParaRPr kumimoji="1" lang="ja-JP" altLang="en-US"/>
          </a:p>
        </p:txBody>
      </p:sp>
    </p:spTree>
    <p:extLst>
      <p:ext uri="{BB962C8B-B14F-4D97-AF65-F5344CB8AC3E}">
        <p14:creationId xmlns:p14="http://schemas.microsoft.com/office/powerpoint/2010/main" val="193261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上流側から見てます。</a:t>
            </a:r>
            <a:r>
              <a:rPr kumimoji="1" lang="en-US" altLang="ja-JP" dirty="0"/>
              <a:t>(</a:t>
            </a:r>
            <a:r>
              <a:rPr kumimoji="1" lang="ja-JP" altLang="en-US" dirty="0"/>
              <a:t>右手系</a:t>
            </a:r>
            <a:r>
              <a:rPr kumimoji="1" lang="en-US" altLang="ja-JP" dirty="0"/>
              <a:t>)</a:t>
            </a:r>
          </a:p>
          <a:p>
            <a:r>
              <a:rPr kumimoji="1" lang="ja-JP" altLang="en-US" dirty="0"/>
              <a:t>ビーム強度</a:t>
            </a:r>
            <a:r>
              <a:rPr kumimoji="1" lang="en-US" altLang="ja-JP" dirty="0"/>
              <a:t>432eμA</a:t>
            </a:r>
            <a:endParaRPr kumimoji="1" lang="ja-JP" altLang="en-US" dirty="0"/>
          </a:p>
        </p:txBody>
      </p:sp>
      <p:sp>
        <p:nvSpPr>
          <p:cNvPr id="4" name="スライド番号プレースホルダー 3"/>
          <p:cNvSpPr>
            <a:spLocks noGrp="1"/>
          </p:cNvSpPr>
          <p:nvPr>
            <p:ph type="sldNum" sz="quarter" idx="5"/>
          </p:nvPr>
        </p:nvSpPr>
        <p:spPr/>
        <p:txBody>
          <a:bodyPr/>
          <a:lstStyle/>
          <a:p>
            <a:fld id="{6B571195-D5E2-46B2-A8D5-8C595C1432F7}" type="slidenum">
              <a:rPr kumimoji="1" lang="ja-JP" altLang="en-US" smtClean="0"/>
              <a:t>13</a:t>
            </a:fld>
            <a:endParaRPr kumimoji="1" lang="ja-JP" altLang="en-US"/>
          </a:p>
        </p:txBody>
      </p:sp>
    </p:spTree>
    <p:extLst>
      <p:ext uri="{BB962C8B-B14F-4D97-AF65-F5344CB8AC3E}">
        <p14:creationId xmlns:p14="http://schemas.microsoft.com/office/powerpoint/2010/main" val="1839398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上流側から見てる</a:t>
            </a:r>
            <a:br>
              <a:rPr kumimoji="1" lang="en-US" altLang="ja-JP" dirty="0"/>
            </a:br>
            <a:r>
              <a:rPr kumimoji="1" lang="en-US" altLang="ja-JP" dirty="0"/>
              <a:t>L31</a:t>
            </a:r>
            <a:r>
              <a:rPr kumimoji="1" lang="ja-JP" altLang="en-US" dirty="0"/>
              <a:t>の場合</a:t>
            </a:r>
            <a:r>
              <a:rPr kumimoji="1" lang="en-US" altLang="ja-JP" dirty="0"/>
              <a:t>50mm</a:t>
            </a:r>
            <a:r>
              <a:rPr kumimoji="1" lang="ja-JP" altLang="en-US" dirty="0"/>
              <a:t>程度まで動作可能、そちらも正常に動作</a:t>
            </a:r>
            <a:endParaRPr kumimoji="1" lang="en-US" altLang="ja-JP" dirty="0"/>
          </a:p>
        </p:txBody>
      </p:sp>
      <p:sp>
        <p:nvSpPr>
          <p:cNvPr id="4" name="スライド番号プレースホルダー 3"/>
          <p:cNvSpPr>
            <a:spLocks noGrp="1"/>
          </p:cNvSpPr>
          <p:nvPr>
            <p:ph type="sldNum" sz="quarter" idx="5"/>
          </p:nvPr>
        </p:nvSpPr>
        <p:spPr/>
        <p:txBody>
          <a:bodyPr/>
          <a:lstStyle/>
          <a:p>
            <a:fld id="{FA4F06A8-9DBE-4E27-A60B-563569064622}" type="slidenum">
              <a:rPr kumimoji="1" lang="ja-JP" altLang="en-US" smtClean="0"/>
              <a:t>14</a:t>
            </a:fld>
            <a:endParaRPr kumimoji="1" lang="ja-JP" altLang="en-US"/>
          </a:p>
        </p:txBody>
      </p:sp>
    </p:spTree>
    <p:extLst>
      <p:ext uri="{BB962C8B-B14F-4D97-AF65-F5344CB8AC3E}">
        <p14:creationId xmlns:p14="http://schemas.microsoft.com/office/powerpoint/2010/main" val="293279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成果の意義を強く主張！</a:t>
            </a:r>
            <a:endParaRPr kumimoji="1" lang="en-US" altLang="ja-JP" dirty="0"/>
          </a:p>
        </p:txBody>
      </p:sp>
      <p:sp>
        <p:nvSpPr>
          <p:cNvPr id="4" name="スライド番号プレースホルダー 3"/>
          <p:cNvSpPr>
            <a:spLocks noGrp="1"/>
          </p:cNvSpPr>
          <p:nvPr>
            <p:ph type="sldNum" sz="quarter" idx="5"/>
          </p:nvPr>
        </p:nvSpPr>
        <p:spPr/>
        <p:txBody>
          <a:bodyPr/>
          <a:lstStyle/>
          <a:p>
            <a:fld id="{FA4F06A8-9DBE-4E27-A60B-563569064622}" type="slidenum">
              <a:rPr kumimoji="1" lang="ja-JP" altLang="en-US" smtClean="0"/>
              <a:t>15</a:t>
            </a:fld>
            <a:endParaRPr kumimoji="1" lang="ja-JP" altLang="en-US"/>
          </a:p>
        </p:txBody>
      </p:sp>
    </p:spTree>
    <p:extLst>
      <p:ext uri="{BB962C8B-B14F-4D97-AF65-F5344CB8AC3E}">
        <p14:creationId xmlns:p14="http://schemas.microsoft.com/office/powerpoint/2010/main" val="156663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CF5AC-9D79-A34C-E231-04BAF54AB84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6F8F238-98C0-184C-1330-ACF503628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2605F3-BB0F-FF51-F8B7-2D742A3933B3}"/>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E90C5CAF-965C-CB49-CD51-4574A17A74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0EFE2C-0CC6-FF64-636B-4A6154587AFC}"/>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179008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4540ED-7060-FC81-87D0-CA2B342CFF6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3C20DAA-2287-FEE6-9E7C-12950597CC8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9AFF23-9A1A-4B3B-940B-E3321601F44D}"/>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40ED6F69-500A-72FC-84EC-E6CD232D0F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F21168-4C1E-A7F7-4FB6-D72F9B4AE07A}"/>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256112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A3896D6-1800-09C9-F7FB-EF5C73311EF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8100F-20F4-D45A-FD10-13FF04AEF98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F91C26-D2B6-45EC-7735-AD3FE3E7F512}"/>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C8F17FA3-A62E-2648-6259-852A09A7A3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B769AF-687B-BAD8-7D9C-834AF7792B8D}"/>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283619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50B3C-22D4-3E0E-B05A-6E1C206735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CD8E6F-9FB7-2EB8-2E5F-CF39DDD9DA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42F55C-25F6-2F93-E992-D1A1A3E02BF1}"/>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812D24DE-80A6-F277-50A0-152FA88BC5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98C6F3-C36C-CE92-E2AF-7545DA409E76}"/>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2582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A69042-ED0A-464A-B1BA-95EC486301E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8B4CCA-3407-834B-7822-8DF3B4915C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0C73EE-4D63-B9D3-9E6B-36128A52FBAD}"/>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52492A50-1426-6465-39DC-1E4F4100DC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E8BA81-C9CB-974E-E1B9-32ECBAA28C29}"/>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17534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0D7EB-512B-FA89-2C78-F58731532B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CF2A58-390A-5ABF-CC53-4304A82CD2E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8DAD7D7-54CD-4D62-8901-EAFA68F2B2A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8F2175A-29D6-1E49-7346-0EAC415A6ADE}"/>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69E7DD53-2F8C-71D0-C775-B94ADEAEF6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B516E4-E662-5FF7-98DF-9361EB46799A}"/>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410317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6BBCF-50EF-31B1-BE0A-43C5A018577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C388AA-149A-D6E5-B1B9-39DD6F285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111C8A4-093B-6189-644C-C644BF18CC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BFBDCD-F698-FEE4-FA20-1B09BBEA02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D384800-C94A-7B79-AC11-2F87876F8BF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F6EB0B5-52A1-3B24-DEBB-C68B8ABBD3B9}"/>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8" name="フッター プレースホルダー 7">
            <a:extLst>
              <a:ext uri="{FF2B5EF4-FFF2-40B4-BE49-F238E27FC236}">
                <a16:creationId xmlns:a16="http://schemas.microsoft.com/office/drawing/2014/main" id="{E6208391-128E-F007-94D7-6F660F5E571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5732207-D0E1-306B-91A1-2CEC87A20610}"/>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107497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0CB78-38ED-00CC-3ECA-8496E305EFB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FFD550-A4CC-FFA5-8D65-EAA3F9BDD080}"/>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10075A24-5613-E6BF-CAE6-33C93CECF79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4A0B8F-4CD1-6EDB-D21F-2277BE4805B7}"/>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126357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47956E-5F1D-2ACF-0F6D-7EC9DD0F2FFB}"/>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3" name="フッター プレースホルダー 2">
            <a:extLst>
              <a:ext uri="{FF2B5EF4-FFF2-40B4-BE49-F238E27FC236}">
                <a16:creationId xmlns:a16="http://schemas.microsoft.com/office/drawing/2014/main" id="{1301E9A7-16FF-1888-A5D0-12D5C99488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99654CD-7983-32B8-4D0E-507CC16EF8F0}"/>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390774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8B329B-21EA-76F5-9986-A061DED40D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C6493C-8218-2805-85F3-15D4A8118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108F37-7125-A848-ADCB-7E1B41C87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E7CD7E3-EB24-7646-EAB1-4DEB64BAF799}"/>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B3B799AD-E825-0E22-3863-5C9A9B5D38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182076-7CB5-D27E-C66C-8CC462178A51}"/>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171841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09243-9A81-7CDC-4906-700DE6571C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4C88997-7934-809D-EC84-DEF7D880E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72DA6A-1B31-0626-FBA0-2ECFD66AF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C34164-65AD-E478-9BC1-5CFBB736BBD1}"/>
              </a:ext>
            </a:extLst>
          </p:cNvPr>
          <p:cNvSpPr>
            <a:spLocks noGrp="1"/>
          </p:cNvSpPr>
          <p:nvPr>
            <p:ph type="dt" sz="half" idx="10"/>
          </p:nvPr>
        </p:nvSpPr>
        <p:spPr/>
        <p:txBody>
          <a:bodyPr/>
          <a:lstStyle/>
          <a:p>
            <a:fld id="{61CF451A-36BD-41FF-9C72-1E51394DEA0C}" type="datetimeFigureOut">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90C6CF26-DF57-17C3-72FD-40327C1CD0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02B44B-8B6E-CB3A-0AA4-AB899E99E578}"/>
              </a:ext>
            </a:extLst>
          </p:cNvPr>
          <p:cNvSpPr>
            <a:spLocks noGrp="1"/>
          </p:cNvSpPr>
          <p:nvPr>
            <p:ph type="sldNum" sz="quarter" idx="12"/>
          </p:nvPr>
        </p:nvSpPr>
        <p:spPr/>
        <p:txBody>
          <a:body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124195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CEF25F-09B1-483A-DBC5-E3B672A64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AD4759-0906-B27F-3A32-7000A84BF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16B67C-AEF5-5FE3-511B-192F4A940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CF451A-36BD-41FF-9C72-1E51394DEA0C}"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381C3186-07A1-E714-4E6A-181C60C69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7E78C8-9FA0-768D-1B39-6E1D41069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E93E42-C5BB-4760-B3C7-9B47C2B32375}" type="slidenum">
              <a:rPr kumimoji="1" lang="ja-JP" altLang="en-US" smtClean="0"/>
              <a:t>‹#›</a:t>
            </a:fld>
            <a:endParaRPr kumimoji="1" lang="ja-JP" altLang="en-US"/>
          </a:p>
        </p:txBody>
      </p:sp>
    </p:spTree>
    <p:extLst>
      <p:ext uri="{BB962C8B-B14F-4D97-AF65-F5344CB8AC3E}">
        <p14:creationId xmlns:p14="http://schemas.microsoft.com/office/powerpoint/2010/main" val="33155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34.png"/><Relationship Id="rId7" Type="http://schemas.openxmlformats.org/officeDocument/2006/relationships/image" Target="../media/image19.png"/><Relationship Id="rId12"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6.pn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5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4.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7.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0.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0.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3D611A-8EC3-0CE9-6071-3EB13AF5583A}"/>
              </a:ext>
            </a:extLst>
          </p:cNvPr>
          <p:cNvSpPr>
            <a:spLocks noGrp="1"/>
          </p:cNvSpPr>
          <p:nvPr>
            <p:ph type="ctrTitle"/>
          </p:nvPr>
        </p:nvSpPr>
        <p:spPr>
          <a:xfrm>
            <a:off x="-1" y="1210499"/>
            <a:ext cx="12192001" cy="2387600"/>
          </a:xfrm>
        </p:spPr>
        <p:txBody>
          <a:bodyPr>
            <a:normAutofit/>
          </a:bodyPr>
          <a:lstStyle/>
          <a:p>
            <a:br>
              <a:rPr kumimoji="1" lang="en-US" altLang="ja-JP" sz="4200" dirty="0"/>
            </a:br>
            <a:r>
              <a:rPr lang="ja-JP" altLang="en-US" sz="4200" dirty="0"/>
              <a:t>理研仁科センターにおける</a:t>
            </a:r>
            <a:br>
              <a:rPr lang="en-US" altLang="ja-JP" sz="4200" dirty="0"/>
            </a:br>
            <a:r>
              <a:rPr lang="ja-JP" altLang="en-US" sz="4200" dirty="0"/>
              <a:t>ペッパーポット型エミッタンスモニターの開発</a:t>
            </a:r>
            <a:endParaRPr kumimoji="1" lang="ja-JP" altLang="en-US" sz="4200" dirty="0"/>
          </a:p>
        </p:txBody>
      </p:sp>
      <p:sp>
        <p:nvSpPr>
          <p:cNvPr id="3" name="字幕 2">
            <a:extLst>
              <a:ext uri="{FF2B5EF4-FFF2-40B4-BE49-F238E27FC236}">
                <a16:creationId xmlns:a16="http://schemas.microsoft.com/office/drawing/2014/main" id="{E49C4AD8-1463-A026-CF77-7F8AA5435273}"/>
              </a:ext>
            </a:extLst>
          </p:cNvPr>
          <p:cNvSpPr>
            <a:spLocks noGrp="1"/>
          </p:cNvSpPr>
          <p:nvPr>
            <p:ph type="subTitle" idx="1"/>
          </p:nvPr>
        </p:nvSpPr>
        <p:spPr>
          <a:xfrm>
            <a:off x="1524000" y="3811360"/>
            <a:ext cx="9144000" cy="2303003"/>
          </a:xfrm>
        </p:spPr>
        <p:txBody>
          <a:bodyPr>
            <a:normAutofit/>
          </a:bodyPr>
          <a:lstStyle/>
          <a:p>
            <a:r>
              <a:rPr kumimoji="1" lang="ja-JP" altLang="en-US" dirty="0"/>
              <a:t>森田 泰之</a:t>
            </a:r>
            <a:r>
              <a:rPr lang="en-US" altLang="ja-JP" dirty="0"/>
              <a:t>¹</a:t>
            </a:r>
            <a:r>
              <a:rPr kumimoji="1" lang="en-US" altLang="ja-JP" dirty="0"/>
              <a:t>,</a:t>
            </a:r>
            <a:r>
              <a:rPr kumimoji="1" lang="ja-JP" altLang="en-US" dirty="0"/>
              <a:t>　長友 傑</a:t>
            </a:r>
            <a:r>
              <a:rPr kumimoji="1" lang="en-US" altLang="ja-JP" dirty="0"/>
              <a:t>¹,</a:t>
            </a:r>
            <a:r>
              <a:rPr kumimoji="1" lang="ja-JP" altLang="en-US" dirty="0"/>
              <a:t>　</a:t>
            </a:r>
            <a:r>
              <a:rPr kumimoji="1" lang="en-US" altLang="ja-JP" dirty="0"/>
              <a:t>Glynnis Mae Saquilayan¹, </a:t>
            </a:r>
            <a:r>
              <a:rPr kumimoji="1" lang="ja-JP" altLang="en-US" dirty="0"/>
              <a:t>中島悠太</a:t>
            </a:r>
            <a:r>
              <a:rPr kumimoji="1" lang="en-US" altLang="ja-JP" dirty="0"/>
              <a:t>²</a:t>
            </a:r>
          </a:p>
          <a:p>
            <a:endParaRPr kumimoji="1" lang="en-US" altLang="ja-JP" dirty="0"/>
          </a:p>
          <a:p>
            <a:r>
              <a:rPr kumimoji="1" lang="en-US" altLang="ja-JP" dirty="0"/>
              <a:t>¹</a:t>
            </a:r>
            <a:r>
              <a:rPr kumimoji="1" lang="ja-JP" altLang="en-US" dirty="0"/>
              <a:t>理化学研究所仁科加速器科学研究センター</a:t>
            </a:r>
            <a:endParaRPr kumimoji="1" lang="en-US" altLang="ja-JP" dirty="0"/>
          </a:p>
          <a:p>
            <a:r>
              <a:rPr lang="en-US" altLang="ja-JP" dirty="0"/>
              <a:t>²</a:t>
            </a:r>
            <a:r>
              <a:rPr lang="ja-JP" altLang="en-US" dirty="0"/>
              <a:t>大阪大学データビリティフロンティア機構</a:t>
            </a:r>
            <a:endParaRPr kumimoji="1" lang="en-US" altLang="ja-JP" dirty="0"/>
          </a:p>
        </p:txBody>
      </p:sp>
      <p:sp>
        <p:nvSpPr>
          <p:cNvPr id="5" name="スライド番号プレースホルダー 4">
            <a:extLst>
              <a:ext uri="{FF2B5EF4-FFF2-40B4-BE49-F238E27FC236}">
                <a16:creationId xmlns:a16="http://schemas.microsoft.com/office/drawing/2014/main" id="{39106824-3A3A-F7A9-E9CD-CFDD3ADA4F52}"/>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t>1</a:t>
            </a:fld>
            <a:endParaRPr kumimoji="1" lang="ja-JP" altLang="en-US" sz="1800"/>
          </a:p>
        </p:txBody>
      </p:sp>
      <p:pic>
        <p:nvPicPr>
          <p:cNvPr id="4" name="Picture 35" descr="Computing and Networking of the RIKEN Nishina Center">
            <a:extLst>
              <a:ext uri="{FF2B5EF4-FFF2-40B4-BE49-F238E27FC236}">
                <a16:creationId xmlns:a16="http://schemas.microsoft.com/office/drawing/2014/main" id="{789A4B22-529A-4473-41E7-05F49A797D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2776" y="585765"/>
            <a:ext cx="3706448" cy="988388"/>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黒い背景と白い文字のロゴ&#10;&#10;中程度の精度で自動的に生成された説明">
            <a:extLst>
              <a:ext uri="{FF2B5EF4-FFF2-40B4-BE49-F238E27FC236}">
                <a16:creationId xmlns:a16="http://schemas.microsoft.com/office/drawing/2014/main" id="{0CFB5705-E70B-0E04-A720-55E0975F0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629" y="201891"/>
            <a:ext cx="1033957" cy="1756137"/>
          </a:xfrm>
          <a:prstGeom prst="rect">
            <a:avLst/>
          </a:prstGeom>
        </p:spPr>
      </p:pic>
      <p:pic>
        <p:nvPicPr>
          <p:cNvPr id="1026" name="Picture 2" descr="大阪大学データビリティフロンティア機構">
            <a:extLst>
              <a:ext uri="{FF2B5EF4-FFF2-40B4-BE49-F238E27FC236}">
                <a16:creationId xmlns:a16="http://schemas.microsoft.com/office/drawing/2014/main" id="{F8DF005F-80B3-DB56-4E28-25F221DFA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621" y="234242"/>
            <a:ext cx="2342779" cy="1691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4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9AC4BC-AC63-461C-A4E6-8EDB6B07A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153" b="-2153"/>
          <a:stretch/>
        </p:blipFill>
        <p:spPr bwMode="auto">
          <a:xfrm>
            <a:off x="6388925" y="1332118"/>
            <a:ext cx="5767446" cy="46640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0AF77C06-4ADE-6792-B797-445A8A884A61}"/>
              </a:ext>
            </a:extLst>
          </p:cNvPr>
          <p:cNvSpPr txBox="1"/>
          <p:nvPr/>
        </p:nvSpPr>
        <p:spPr>
          <a:xfrm>
            <a:off x="6896037" y="5742632"/>
            <a:ext cx="5295963" cy="276999"/>
          </a:xfrm>
          <a:prstGeom prst="rect">
            <a:avLst/>
          </a:prstGeom>
          <a:noFill/>
        </p:spPr>
        <p:txBody>
          <a:bodyPr wrap="square">
            <a:spAutoFit/>
          </a:bodyPr>
          <a:lstStyle/>
          <a:p>
            <a:r>
              <a:rPr lang="en-US" altLang="ja-JP" sz="1200" dirty="0">
                <a:ea typeface="Calibri" panose="020F0502020204030204" pitchFamily="34" charset="0"/>
                <a:cs typeface="Calibri" panose="020F0502020204030204" pitchFamily="34" charset="0"/>
              </a:rPr>
              <a:t>https://qiita.com/yusuke_s_yusuke/items/03243490b1fd765fe61f</a:t>
            </a:r>
            <a:endParaRPr lang="ja-JP" altLang="en-US" sz="1200" dirty="0">
              <a:cs typeface="Calibri" panose="020F0502020204030204" pitchFamily="34" charset="0"/>
            </a:endParaRPr>
          </a:p>
        </p:txBody>
      </p:sp>
      <p:pic>
        <p:nvPicPr>
          <p:cNvPr id="3" name="Picture 2">
            <a:extLst>
              <a:ext uri="{FF2B5EF4-FFF2-40B4-BE49-F238E27FC236}">
                <a16:creationId xmlns:a16="http://schemas.microsoft.com/office/drawing/2014/main" id="{43E374C8-479D-542E-A5AA-497D0B52C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829"/>
          <a:stretch/>
        </p:blipFill>
        <p:spPr bwMode="auto">
          <a:xfrm>
            <a:off x="18907" y="1299022"/>
            <a:ext cx="6077093" cy="4663588"/>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5D3C5BBD-F2D0-6DE1-5853-E64784AC4E25}"/>
              </a:ext>
            </a:extLst>
          </p:cNvPr>
          <p:cNvSpPr txBox="1">
            <a:spLocks/>
          </p:cNvSpPr>
          <p:nvPr/>
        </p:nvSpPr>
        <p:spPr>
          <a:xfrm>
            <a:off x="0" y="8280"/>
            <a:ext cx="12192000" cy="703511"/>
          </a:xfrm>
          <a:prstGeom prst="rect">
            <a:avLst/>
          </a:prstGeom>
          <a:blipFill>
            <a:blip r:embed="rId4"/>
            <a:tile tx="0" ty="0" sx="100000" sy="100000" flip="none" algn="tl"/>
          </a:blip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lt"/>
                <a:ea typeface="Calibri" panose="020F0502020204030204" pitchFamily="34" charset="0"/>
                <a:cs typeface="Calibri" panose="020F0502020204030204" pitchFamily="34" charset="0"/>
              </a:rPr>
              <a:t>Optical Flow</a:t>
            </a:r>
            <a:r>
              <a:rPr lang="ja-JP" altLang="en-US" sz="3200" dirty="0">
                <a:latin typeface="+mn-lt"/>
                <a:cs typeface="Calibri" panose="020F0502020204030204" pitchFamily="34" charset="0"/>
              </a:rPr>
              <a:t>とは？</a:t>
            </a:r>
          </a:p>
        </p:txBody>
      </p:sp>
      <p:sp>
        <p:nvSpPr>
          <p:cNvPr id="10" name="スライド番号プレースホルダー 4">
            <a:extLst>
              <a:ext uri="{FF2B5EF4-FFF2-40B4-BE49-F238E27FC236}">
                <a16:creationId xmlns:a16="http://schemas.microsoft.com/office/drawing/2014/main" id="{094B50A4-9934-95F8-BF2D-E96CB5D4809E}"/>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t>10</a:t>
            </a:fld>
            <a:endParaRPr kumimoji="1" lang="ja-JP" altLang="en-US" sz="1800"/>
          </a:p>
        </p:txBody>
      </p:sp>
      <p:sp>
        <p:nvSpPr>
          <p:cNvPr id="8" name="テキスト ボックス 7">
            <a:extLst>
              <a:ext uri="{FF2B5EF4-FFF2-40B4-BE49-F238E27FC236}">
                <a16:creationId xmlns:a16="http://schemas.microsoft.com/office/drawing/2014/main" id="{E8961F8E-4EC5-4BF2-9FAF-F47028B965A1}"/>
              </a:ext>
            </a:extLst>
          </p:cNvPr>
          <p:cNvSpPr txBox="1"/>
          <p:nvPr/>
        </p:nvSpPr>
        <p:spPr>
          <a:xfrm>
            <a:off x="0" y="6000870"/>
            <a:ext cx="12192000" cy="830997"/>
          </a:xfrm>
          <a:prstGeom prst="rect">
            <a:avLst/>
          </a:prstGeom>
          <a:noFill/>
        </p:spPr>
        <p:txBody>
          <a:bodyPr wrap="square" rtlCol="0">
            <a:spAutoFit/>
          </a:bodyPr>
          <a:lstStyle/>
          <a:p>
            <a:pPr algn="ctr"/>
            <a:r>
              <a:rPr lang="en-US" altLang="ja-JP" sz="2400" dirty="0">
                <a:ea typeface="Calibri" panose="020F0502020204030204" pitchFamily="34" charset="0"/>
                <a:cs typeface="Calibri" panose="020F0502020204030204" pitchFamily="34" charset="0"/>
              </a:rPr>
              <a:t>Optical Flow</a:t>
            </a:r>
            <a:r>
              <a:rPr lang="ja-JP" altLang="en-US" sz="2400" dirty="0">
                <a:cs typeface="Calibri" panose="020F0502020204030204" pitchFamily="34" charset="0"/>
              </a:rPr>
              <a:t>で写真の変化を計算すると</a:t>
            </a:r>
            <a:r>
              <a:rPr lang="en-US" altLang="ja-JP" sz="2400" dirty="0">
                <a:ea typeface="Calibri" panose="020F0502020204030204" pitchFamily="34" charset="0"/>
                <a:cs typeface="Calibri" panose="020F0502020204030204" pitchFamily="34" charset="0"/>
              </a:rPr>
              <a:t>…</a:t>
            </a:r>
          </a:p>
          <a:p>
            <a:pPr algn="ctr"/>
            <a:r>
              <a:rPr lang="ja-JP" altLang="en-US" sz="2400" dirty="0">
                <a:cs typeface="Calibri" panose="020F0502020204030204" pitchFamily="34" charset="0"/>
              </a:rPr>
              <a:t>人：顔の向きに移動　</a:t>
            </a:r>
            <a:r>
              <a:rPr lang="en-US" altLang="ja-JP" sz="2400" dirty="0">
                <a:ea typeface="Calibri" panose="020F0502020204030204" pitchFamily="34" charset="0"/>
                <a:cs typeface="Calibri" panose="020F0502020204030204" pitchFamily="34" charset="0"/>
              </a:rPr>
              <a:t>		</a:t>
            </a:r>
            <a:r>
              <a:rPr lang="ja-JP" altLang="en-US" sz="2400" dirty="0">
                <a:cs typeface="Calibri" panose="020F0502020204030204" pitchFamily="34" charset="0"/>
              </a:rPr>
              <a:t>オブジェクト：変化なし　</a:t>
            </a:r>
            <a:endParaRPr lang="en-US" altLang="ja-JP" sz="2400" dirty="0">
              <a:ea typeface="Calibri" panose="020F0502020204030204" pitchFamily="34" charset="0"/>
              <a:cs typeface="Calibri" panose="020F0502020204030204" pitchFamily="34" charset="0"/>
            </a:endParaRPr>
          </a:p>
        </p:txBody>
      </p:sp>
      <p:pic>
        <p:nvPicPr>
          <p:cNvPr id="9" name="Picture 2">
            <a:extLst>
              <a:ext uri="{FF2B5EF4-FFF2-40B4-BE49-F238E27FC236}">
                <a16:creationId xmlns:a16="http://schemas.microsoft.com/office/drawing/2014/main" id="{092B5688-6FE5-BEE4-ABD9-52DDAC9D4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4" t="53807" r="87200" b="41281"/>
          <a:stretch/>
        </p:blipFill>
        <p:spPr bwMode="auto">
          <a:xfrm>
            <a:off x="6705979" y="1386791"/>
            <a:ext cx="1504355" cy="1688916"/>
          </a:xfrm>
          <a:prstGeom prst="rect">
            <a:avLst/>
          </a:prstGeom>
          <a:noFill/>
          <a:extLst>
            <a:ext uri="{909E8E84-426E-40DD-AFC4-6F175D3DCCD1}">
              <a14:hiddenFill xmlns:a14="http://schemas.microsoft.com/office/drawing/2010/main">
                <a:solidFill>
                  <a:srgbClr val="FFFFFF"/>
                </a:solidFill>
              </a14:hiddenFill>
            </a:ext>
          </a:extLst>
        </p:spPr>
      </p:pic>
      <p:sp>
        <p:nvSpPr>
          <p:cNvPr id="5" name="吹き出し: 四角形 4">
            <a:extLst>
              <a:ext uri="{FF2B5EF4-FFF2-40B4-BE49-F238E27FC236}">
                <a16:creationId xmlns:a16="http://schemas.microsoft.com/office/drawing/2014/main" id="{73C33DDF-C7C3-3D50-9B69-91F780E1433C}"/>
              </a:ext>
            </a:extLst>
          </p:cNvPr>
          <p:cNvSpPr/>
          <p:nvPr/>
        </p:nvSpPr>
        <p:spPr>
          <a:xfrm>
            <a:off x="7584079" y="711791"/>
            <a:ext cx="2688077" cy="703511"/>
          </a:xfrm>
          <a:prstGeom prst="wedgeRectCallout">
            <a:avLst>
              <a:gd name="adj1" fmla="val 13695"/>
              <a:gd name="adj2" fmla="val 13800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rgbClr val="FF0000"/>
                </a:solidFill>
                <a:ea typeface="Calibri" panose="020F0502020204030204" pitchFamily="34" charset="0"/>
                <a:cs typeface="Calibri" panose="020F0502020204030204" pitchFamily="34" charset="0"/>
              </a:rPr>
              <a:t>A</a:t>
            </a:r>
            <a:r>
              <a:rPr kumimoji="1" lang="en-US" altLang="ja-JP" sz="2000" dirty="0">
                <a:solidFill>
                  <a:srgbClr val="FF0000"/>
                </a:solidFill>
                <a:ea typeface="Calibri" panose="020F0502020204030204" pitchFamily="34" charset="0"/>
                <a:cs typeface="Calibri" panose="020F0502020204030204" pitchFamily="34" charset="0"/>
              </a:rPr>
              <a:t>. </a:t>
            </a:r>
            <a:r>
              <a:rPr kumimoji="1" lang="ja-JP" altLang="en-US" sz="2000" dirty="0">
                <a:solidFill>
                  <a:srgbClr val="FF0000"/>
                </a:solidFill>
                <a:ea typeface="+mj-ea"/>
                <a:cs typeface="Calibri" panose="020F0502020204030204" pitchFamily="34" charset="0"/>
              </a:rPr>
              <a:t>左の写真から</a:t>
            </a:r>
            <a:br>
              <a:rPr kumimoji="1" lang="en-US" altLang="ja-JP" sz="2000" dirty="0">
                <a:solidFill>
                  <a:srgbClr val="FF0000"/>
                </a:solidFill>
                <a:ea typeface="+mj-ea"/>
                <a:cs typeface="Calibri" panose="020F0502020204030204" pitchFamily="34" charset="0"/>
              </a:rPr>
            </a:br>
            <a:r>
              <a:rPr kumimoji="1" lang="ja-JP" altLang="en-US" sz="2000" dirty="0">
                <a:solidFill>
                  <a:srgbClr val="FF0000"/>
                </a:solidFill>
                <a:ea typeface="+mj-ea"/>
                <a:cs typeface="Calibri" panose="020F0502020204030204" pitchFamily="34" charset="0"/>
              </a:rPr>
              <a:t>ここが変わった！</a:t>
            </a:r>
          </a:p>
        </p:txBody>
      </p:sp>
      <p:sp>
        <p:nvSpPr>
          <p:cNvPr id="11" name="テキスト ボックス 10">
            <a:extLst>
              <a:ext uri="{FF2B5EF4-FFF2-40B4-BE49-F238E27FC236}">
                <a16:creationId xmlns:a16="http://schemas.microsoft.com/office/drawing/2014/main" id="{438739D4-2B53-D0F3-2497-CF3FD89B1178}"/>
              </a:ext>
            </a:extLst>
          </p:cNvPr>
          <p:cNvSpPr txBox="1"/>
          <p:nvPr/>
        </p:nvSpPr>
        <p:spPr>
          <a:xfrm>
            <a:off x="6793487" y="2857877"/>
            <a:ext cx="1210588" cy="400110"/>
          </a:xfrm>
          <a:prstGeom prst="rect">
            <a:avLst/>
          </a:prstGeom>
          <a:solidFill>
            <a:schemeClr val="bg1"/>
          </a:solidFill>
        </p:spPr>
        <p:txBody>
          <a:bodyPr wrap="none" rtlCol="0">
            <a:spAutoFit/>
          </a:bodyPr>
          <a:lstStyle/>
          <a:p>
            <a:r>
              <a:rPr lang="ja-JP" altLang="en-US" sz="2000" dirty="0"/>
              <a:t>変化度合</a:t>
            </a:r>
            <a:endParaRPr kumimoji="1" lang="ja-JP" altLang="en-US" sz="2000" dirty="0"/>
          </a:p>
        </p:txBody>
      </p:sp>
    </p:spTree>
    <p:extLst>
      <p:ext uri="{BB962C8B-B14F-4D97-AF65-F5344CB8AC3E}">
        <p14:creationId xmlns:p14="http://schemas.microsoft.com/office/powerpoint/2010/main" val="427622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2A39CAB3-3AC3-E2A6-FE2A-765928214A60}"/>
              </a:ext>
            </a:extLst>
          </p:cNvPr>
          <p:cNvGrpSpPr/>
          <p:nvPr/>
        </p:nvGrpSpPr>
        <p:grpSpPr>
          <a:xfrm>
            <a:off x="22035" y="2151474"/>
            <a:ext cx="8201920" cy="4651649"/>
            <a:chOff x="838200" y="973265"/>
            <a:chExt cx="10394417" cy="4651649"/>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A0D1A04-3AB6-50C3-1F07-B64357084CE9}"/>
                    </a:ext>
                  </a:extLst>
                </p:cNvPr>
                <p:cNvSpPr txBox="1"/>
                <p:nvPr/>
              </p:nvSpPr>
              <p:spPr>
                <a:xfrm>
                  <a:off x="838200" y="973265"/>
                  <a:ext cx="5205104" cy="769441"/>
                </a:xfrm>
                <a:prstGeom prst="rect">
                  <a:avLst/>
                </a:prstGeom>
                <a:noFill/>
                <a:ln>
                  <a:solidFill>
                    <a:schemeClr val="tx1"/>
                  </a:solidFill>
                </a:ln>
              </p:spPr>
              <p:txBody>
                <a:bodyPr wrap="square" rtlCol="0">
                  <a:spAutoFit/>
                </a:bodyPr>
                <a:lstStyle/>
                <a:p>
                  <a:pPr marL="457200" indent="-457200">
                    <a:buFont typeface="+mj-lt"/>
                    <a:buAutoNum type="arabicPeriod"/>
                  </a:pPr>
                  <a14:m>
                    <m:oMath xmlns:m="http://schemas.openxmlformats.org/officeDocument/2006/math">
                      <m:sSub>
                        <m:sSubPr>
                          <m:ctrlPr>
                            <a:rPr kumimoji="1" lang="en-US" altLang="ja-JP" sz="2200" b="0" i="1" smtClean="0">
                              <a:latin typeface="Cambria Math" panose="02040503050406030204" pitchFamily="18" charset="0"/>
                              <a:cs typeface="Times New Roman" panose="02020603050405020304" pitchFamily="18" charset="0"/>
                            </a:rPr>
                          </m:ctrlPr>
                        </m:sSubPr>
                        <m:e>
                          <m:r>
                            <m:rPr>
                              <m:sty m:val="p"/>
                            </m:rPr>
                            <a:rPr kumimoji="1" lang="en-US" altLang="ja-JP" sz="2200" b="0" i="0" smtClean="0">
                              <a:latin typeface="Cambria Math" panose="02040503050406030204" pitchFamily="18" charset="0"/>
                              <a:cs typeface="Times New Roman" panose="02020603050405020304" pitchFamily="18" charset="0"/>
                            </a:rPr>
                            <m:t>d</m:t>
                          </m:r>
                        </m:e>
                        <m:sub>
                          <m:r>
                            <a:rPr kumimoji="1" lang="en-US" altLang="ja-JP" sz="2200" b="0" i="0" smtClean="0">
                              <a:latin typeface="Cambria Math" panose="02040503050406030204" pitchFamily="18" charset="0"/>
                              <a:cs typeface="Times New Roman" panose="02020603050405020304" pitchFamily="18" charset="0"/>
                            </a:rPr>
                            <m:t>0</m:t>
                          </m:r>
                        </m:sub>
                      </m:sSub>
                    </m:oMath>
                  </a14:m>
                  <a:r>
                    <a:rPr kumimoji="1" lang="ja-JP" altLang="en-US" sz="2200" dirty="0">
                      <a:cs typeface="Calibri" panose="020F0502020204030204" pitchFamily="34" charset="0"/>
                    </a:rPr>
                    <a:t>においてマスクの穴と像の</a:t>
                  </a:r>
                  <a:r>
                    <a:rPr lang="ja-JP" altLang="en-US" sz="2200" dirty="0">
                      <a:cs typeface="Calibri" panose="020F0502020204030204" pitchFamily="34" charset="0"/>
                    </a:rPr>
                    <a:t>対応付け</a:t>
                  </a:r>
                  <a:r>
                    <a:rPr kumimoji="1" lang="ja-JP" altLang="en-US" sz="2200" dirty="0">
                      <a:cs typeface="Calibri" panose="020F0502020204030204" pitchFamily="34" charset="0"/>
                    </a:rPr>
                    <a:t>を行う。</a:t>
                  </a:r>
                </a:p>
              </p:txBody>
            </p:sp>
          </mc:Choice>
          <mc:Fallback xmlns="">
            <p:sp>
              <p:nvSpPr>
                <p:cNvPr id="3" name="テキスト ボックス 2">
                  <a:extLst>
                    <a:ext uri="{FF2B5EF4-FFF2-40B4-BE49-F238E27FC236}">
                      <a16:creationId xmlns:a16="http://schemas.microsoft.com/office/drawing/2014/main" id="{AA0D1A04-3AB6-50C3-1F07-B64357084CE9}"/>
                    </a:ext>
                  </a:extLst>
                </p:cNvPr>
                <p:cNvSpPr txBox="1">
                  <a:spLocks noRot="1" noChangeAspect="1" noMove="1" noResize="1" noEditPoints="1" noAdjustHandles="1" noChangeArrowheads="1" noChangeShapeType="1" noTextEdit="1"/>
                </p:cNvSpPr>
                <p:nvPr/>
              </p:nvSpPr>
              <p:spPr>
                <a:xfrm>
                  <a:off x="838200" y="973265"/>
                  <a:ext cx="5205104" cy="769441"/>
                </a:xfrm>
                <a:prstGeom prst="rect">
                  <a:avLst/>
                </a:prstGeom>
                <a:blipFill>
                  <a:blip r:embed="rId3"/>
                  <a:stretch>
                    <a:fillRect l="-2074" t="-7813" b="-14063"/>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65BDED0-9F9F-B8B4-3684-257CE1E39646}"/>
                    </a:ext>
                  </a:extLst>
                </p:cNvPr>
                <p:cNvSpPr txBox="1"/>
                <p:nvPr/>
              </p:nvSpPr>
              <p:spPr>
                <a:xfrm>
                  <a:off x="838200" y="2248669"/>
                  <a:ext cx="5252372" cy="769441"/>
                </a:xfrm>
                <a:prstGeom prst="rect">
                  <a:avLst/>
                </a:prstGeom>
                <a:noFill/>
                <a:ln>
                  <a:solidFill>
                    <a:schemeClr val="tx1"/>
                  </a:solidFill>
                </a:ln>
              </p:spPr>
              <p:txBody>
                <a:bodyPr wrap="square" rtlCol="0">
                  <a:spAutoFit/>
                </a:bodyPr>
                <a:lstStyle/>
                <a:p>
                  <a:pPr marL="457200" indent="-457200">
                    <a:buFont typeface="+mj-lt"/>
                    <a:buAutoNum type="arabicPeriod" startAt="2"/>
                  </a:pPr>
                  <a:r>
                    <a:rPr lang="en-US" altLang="ja-JP" sz="2200" dirty="0">
                      <a:ea typeface="Calibri" panose="020F0502020204030204" pitchFamily="34" charset="0"/>
                      <a:cs typeface="Calibri" panose="020F0502020204030204" pitchFamily="34" charset="0"/>
                    </a:rPr>
                    <a:t>Optical Flow</a:t>
                  </a:r>
                  <a:r>
                    <a:rPr lang="ja-JP" altLang="en-US" sz="2200" dirty="0">
                      <a:cs typeface="Calibri" panose="020F0502020204030204" pitchFamily="34" charset="0"/>
                    </a:rPr>
                    <a:t>で</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m:rPr>
                              <m:sty m:val="p"/>
                            </m:rPr>
                            <a:rPr lang="en-US" altLang="ja-JP" sz="2000" i="0" smtClean="0">
                              <a:latin typeface="Cambria Math" panose="02040503050406030204" pitchFamily="18" charset="0"/>
                              <a:cs typeface="Times New Roman" panose="02020603050405020304" pitchFamily="18" charset="0"/>
                            </a:rPr>
                            <m:t>d</m:t>
                          </m:r>
                        </m:e>
                        <m:sub>
                          <m:r>
                            <m:rPr>
                              <m:sty m:val="p"/>
                            </m:rPr>
                            <a:rPr lang="en-US" altLang="ja-JP" sz="2000" i="0" smtClean="0">
                              <a:latin typeface="Cambria Math" panose="02040503050406030204" pitchFamily="18" charset="0"/>
                              <a:cs typeface="Times New Roman" panose="02020603050405020304" pitchFamily="18" charset="0"/>
                            </a:rPr>
                            <m:t>i</m:t>
                          </m:r>
                          <m:r>
                            <a:rPr lang="en-US" altLang="ja-JP" sz="2000" b="0" i="0" smtClean="0">
                              <a:latin typeface="Cambria Math" panose="02040503050406030204" pitchFamily="18" charset="0"/>
                              <a:cs typeface="Times New Roman" panose="02020603050405020304" pitchFamily="18" charset="0"/>
                            </a:rPr>
                            <m:t>+1</m:t>
                          </m:r>
                        </m:sub>
                      </m:sSub>
                    </m:oMath>
                  </a14:m>
                  <a:r>
                    <a:rPr kumimoji="1" lang="ja-JP" altLang="en-US" sz="2200" dirty="0">
                      <a:cs typeface="Calibri" panose="020F0502020204030204" pitchFamily="34" charset="0"/>
                    </a:rPr>
                    <a:t>から</a:t>
                  </a:r>
                  <a14:m>
                    <m:oMath xmlns:m="http://schemas.openxmlformats.org/officeDocument/2006/math">
                      <m:sSub>
                        <m:sSubPr>
                          <m:ctrlPr>
                            <a:rPr lang="en-US" altLang="ja-JP" sz="2000" i="1">
                              <a:latin typeface="Cambria Math" panose="02040503050406030204" pitchFamily="18" charset="0"/>
                              <a:cs typeface="Times New Roman" panose="02020603050405020304" pitchFamily="18" charset="0"/>
                            </a:rPr>
                          </m:ctrlPr>
                        </m:sSubPr>
                        <m:e>
                          <m:r>
                            <m:rPr>
                              <m:sty m:val="p"/>
                            </m:rPr>
                            <a:rPr lang="en-US" altLang="ja-JP" sz="2000" i="0" smtClean="0">
                              <a:latin typeface="Cambria Math" panose="02040503050406030204" pitchFamily="18" charset="0"/>
                              <a:cs typeface="Times New Roman" panose="02020603050405020304" pitchFamily="18" charset="0"/>
                            </a:rPr>
                            <m:t>d</m:t>
                          </m:r>
                        </m:e>
                        <m:sub>
                          <m:r>
                            <m:rPr>
                              <m:sty m:val="p"/>
                            </m:rPr>
                            <a:rPr lang="en-US" altLang="ja-JP" sz="2000" i="0" smtClean="0">
                              <a:latin typeface="Cambria Math" panose="02040503050406030204" pitchFamily="18" charset="0"/>
                              <a:cs typeface="Times New Roman" panose="02020603050405020304" pitchFamily="18" charset="0"/>
                            </a:rPr>
                            <m:t>i</m:t>
                          </m:r>
                        </m:sub>
                      </m:sSub>
                    </m:oMath>
                  </a14:m>
                  <a:r>
                    <a:rPr kumimoji="1" lang="ja-JP" altLang="en-US" sz="2200" dirty="0">
                      <a:cs typeface="Calibri" panose="020F0502020204030204" pitchFamily="34" charset="0"/>
                    </a:rPr>
                    <a:t>の光点の移動を計算する。</a:t>
                  </a:r>
                  <a:endParaRPr kumimoji="1" lang="en-US" altLang="ja-JP" sz="2200" dirty="0">
                    <a:ea typeface="Calibri" panose="020F0502020204030204" pitchFamily="34" charset="0"/>
                    <a:cs typeface="Calibri" panose="020F0502020204030204" pitchFamily="34" charset="0"/>
                  </a:endParaRPr>
                </a:p>
              </p:txBody>
            </p:sp>
          </mc:Choice>
          <mc:Fallback xmlns="">
            <p:sp>
              <p:nvSpPr>
                <p:cNvPr id="4" name="テキスト ボックス 3">
                  <a:extLst>
                    <a:ext uri="{FF2B5EF4-FFF2-40B4-BE49-F238E27FC236}">
                      <a16:creationId xmlns:a16="http://schemas.microsoft.com/office/drawing/2014/main" id="{765BDED0-9F9F-B8B4-3684-257CE1E39646}"/>
                    </a:ext>
                  </a:extLst>
                </p:cNvPr>
                <p:cNvSpPr txBox="1">
                  <a:spLocks noRot="1" noChangeAspect="1" noMove="1" noResize="1" noEditPoints="1" noAdjustHandles="1" noChangeArrowheads="1" noChangeShapeType="1" noTextEdit="1"/>
                </p:cNvSpPr>
                <p:nvPr/>
              </p:nvSpPr>
              <p:spPr>
                <a:xfrm>
                  <a:off x="838200" y="2248669"/>
                  <a:ext cx="5252372" cy="769441"/>
                </a:xfrm>
                <a:prstGeom prst="rect">
                  <a:avLst/>
                </a:prstGeom>
                <a:blipFill>
                  <a:blip r:embed="rId4"/>
                  <a:stretch>
                    <a:fillRect l="-2056" t="-7813" b="-14844"/>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9EA2808-F874-5370-6075-6C715BCEFED6}"/>
                    </a:ext>
                  </a:extLst>
                </p:cNvPr>
                <p:cNvSpPr txBox="1"/>
                <p:nvPr/>
              </p:nvSpPr>
              <p:spPr>
                <a:xfrm>
                  <a:off x="838200" y="3542737"/>
                  <a:ext cx="5235691" cy="813941"/>
                </a:xfrm>
                <a:prstGeom prst="rect">
                  <a:avLst/>
                </a:prstGeom>
                <a:noFill/>
                <a:ln>
                  <a:solidFill>
                    <a:schemeClr val="tx1"/>
                  </a:solidFill>
                </a:ln>
              </p:spPr>
              <p:txBody>
                <a:bodyPr wrap="square" rtlCol="0">
                  <a:spAutoFit/>
                </a:bodyPr>
                <a:lstStyle/>
                <a:p>
                  <a:pPr marL="457200" indent="-457200">
                    <a:buFont typeface="+mj-lt"/>
                    <a:buAutoNum type="arabicPeriod" startAt="3"/>
                  </a:pPr>
                  <a14:m>
                    <m:oMath xmlns:m="http://schemas.openxmlformats.org/officeDocument/2006/math">
                      <m:sSub>
                        <m:sSubPr>
                          <m:ctrlPr>
                            <a:rPr lang="en-US" altLang="ja-JP" sz="2400" i="1" smtClean="0">
                              <a:latin typeface="Cambria Math" panose="02040503050406030204" pitchFamily="18" charset="0"/>
                              <a:cs typeface="Times New Roman" panose="02020603050405020304" pitchFamily="18" charset="0"/>
                            </a:rPr>
                          </m:ctrlPr>
                        </m:sSubPr>
                        <m:e>
                          <m:r>
                            <m:rPr>
                              <m:sty m:val="p"/>
                            </m:rPr>
                            <a:rPr lang="en-US" altLang="ja-JP" sz="2400" i="0" smtClean="0">
                              <a:latin typeface="Cambria Math" panose="02040503050406030204" pitchFamily="18" charset="0"/>
                              <a:cs typeface="Times New Roman" panose="02020603050405020304" pitchFamily="18" charset="0"/>
                            </a:rPr>
                            <m:t>d</m:t>
                          </m:r>
                        </m:e>
                        <m:sub>
                          <m:r>
                            <m:rPr>
                              <m:sty m:val="p"/>
                            </m:rPr>
                            <a:rPr lang="en-US" altLang="ja-JP" sz="2400" b="0" i="0" smtClean="0">
                              <a:latin typeface="Cambria Math" panose="02040503050406030204" pitchFamily="18" charset="0"/>
                              <a:cs typeface="Times New Roman" panose="02020603050405020304" pitchFamily="18" charset="0"/>
                            </a:rPr>
                            <m:t>i</m:t>
                          </m:r>
                          <m:r>
                            <a:rPr lang="en-US" altLang="ja-JP" sz="2400" b="0" i="0" smtClean="0">
                              <a:latin typeface="Cambria Math" panose="02040503050406030204" pitchFamily="18" charset="0"/>
                              <a:cs typeface="Times New Roman" panose="02020603050405020304" pitchFamily="18" charset="0"/>
                            </a:rPr>
                            <m:t>+1</m:t>
                          </m:r>
                        </m:sub>
                      </m:sSub>
                    </m:oMath>
                  </a14:m>
                  <a:r>
                    <a:rPr lang="ja-JP" altLang="en-US" sz="2200" dirty="0">
                      <a:cs typeface="Calibri" panose="020F0502020204030204" pitchFamily="34" charset="0"/>
                    </a:rPr>
                    <a:t>の</a:t>
                  </a:r>
                  <a:r>
                    <a:rPr lang="en-US" altLang="ja-JP" sz="2200" dirty="0" err="1">
                      <a:ea typeface="Calibri" panose="020F0502020204030204" pitchFamily="34" charset="0"/>
                      <a:cs typeface="Calibri" panose="020F0502020204030204" pitchFamily="34" charset="0"/>
                    </a:rPr>
                    <a:t>xy</a:t>
                  </a:r>
                  <a:r>
                    <a:rPr lang="ja-JP" altLang="en-US" sz="2200" dirty="0">
                      <a:cs typeface="Calibri" panose="020F0502020204030204" pitchFamily="34" charset="0"/>
                    </a:rPr>
                    <a:t>情報を、移動前</a:t>
                  </a:r>
                  <a14:m>
                    <m:oMath xmlns:m="http://schemas.openxmlformats.org/officeDocument/2006/math">
                      <m:r>
                        <a:rPr lang="ja-JP" altLang="en-US" sz="2200" i="0">
                          <a:latin typeface="Cambria Math" panose="02040503050406030204" pitchFamily="18" charset="0"/>
                          <a:cs typeface="Times New Roman" panose="02020603050405020304" pitchFamily="18" charset="0"/>
                        </a:rPr>
                        <m:t>の</m:t>
                      </m:r>
                      <m:sSub>
                        <m:sSubPr>
                          <m:ctrlPr>
                            <a:rPr lang="en-US" altLang="ja-JP" sz="2400" i="1">
                              <a:latin typeface="Cambria Math" panose="02040503050406030204" pitchFamily="18" charset="0"/>
                              <a:cs typeface="Times New Roman" panose="02020603050405020304" pitchFamily="18" charset="0"/>
                            </a:rPr>
                          </m:ctrlPr>
                        </m:sSubPr>
                        <m:e>
                          <m:r>
                            <m:rPr>
                              <m:sty m:val="p"/>
                            </m:rPr>
                            <a:rPr lang="en-US" altLang="ja-JP" sz="2400" i="0" smtClean="0">
                              <a:latin typeface="Cambria Math" panose="02040503050406030204" pitchFamily="18" charset="0"/>
                              <a:cs typeface="Times New Roman" panose="02020603050405020304" pitchFamily="18" charset="0"/>
                            </a:rPr>
                            <m:t>d</m:t>
                          </m:r>
                        </m:e>
                        <m:sub>
                          <m:r>
                            <m:rPr>
                              <m:sty m:val="p"/>
                            </m:rPr>
                            <a:rPr lang="en-US" altLang="ja-JP" sz="2400" b="0" i="0" smtClean="0">
                              <a:latin typeface="Cambria Math" panose="02040503050406030204" pitchFamily="18" charset="0"/>
                              <a:cs typeface="Times New Roman" panose="02020603050405020304" pitchFamily="18" charset="0"/>
                            </a:rPr>
                            <m:t>i</m:t>
                          </m:r>
                        </m:sub>
                      </m:sSub>
                    </m:oMath>
                  </a14:m>
                  <a:r>
                    <a:rPr kumimoji="1" lang="ja-JP" altLang="en-US" sz="2200" dirty="0">
                      <a:cs typeface="Calibri" panose="020F0502020204030204" pitchFamily="34" charset="0"/>
                    </a:rPr>
                    <a:t>の</a:t>
                  </a:r>
                  <a:r>
                    <a:rPr lang="en-US" altLang="ja-JP" sz="2200" dirty="0" err="1">
                      <a:ea typeface="Calibri" panose="020F0502020204030204" pitchFamily="34" charset="0"/>
                      <a:cs typeface="Calibri" panose="020F0502020204030204" pitchFamily="34" charset="0"/>
                    </a:rPr>
                    <a:t>xy</a:t>
                  </a:r>
                  <a:r>
                    <a:rPr lang="ja-JP" altLang="en-US" sz="2200" dirty="0">
                      <a:cs typeface="Calibri" panose="020F0502020204030204" pitchFamily="34" charset="0"/>
                    </a:rPr>
                    <a:t>情報に書き換える</a:t>
                  </a:r>
                  <a:r>
                    <a:rPr kumimoji="1" lang="en-US" altLang="ja-JP" sz="2200" dirty="0">
                      <a:ea typeface="Calibri" panose="020F0502020204030204" pitchFamily="34" charset="0"/>
                      <a:cs typeface="Calibri" panose="020F0502020204030204" pitchFamily="34" charset="0"/>
                    </a:rPr>
                    <a:t>.</a:t>
                  </a:r>
                  <a:endParaRPr kumimoji="1" lang="ja-JP" altLang="en-US" sz="2200" dirty="0">
                    <a:cs typeface="Calibri" panose="020F0502020204030204" pitchFamily="34" charset="0"/>
                  </a:endParaRPr>
                </a:p>
              </p:txBody>
            </p:sp>
          </mc:Choice>
          <mc:Fallback xmlns="">
            <p:sp>
              <p:nvSpPr>
                <p:cNvPr id="5" name="テキスト ボックス 4">
                  <a:extLst>
                    <a:ext uri="{FF2B5EF4-FFF2-40B4-BE49-F238E27FC236}">
                      <a16:creationId xmlns:a16="http://schemas.microsoft.com/office/drawing/2014/main" id="{49EA2808-F874-5370-6075-6C715BCEFED6}"/>
                    </a:ext>
                  </a:extLst>
                </p:cNvPr>
                <p:cNvSpPr txBox="1">
                  <a:spLocks noRot="1" noChangeAspect="1" noMove="1" noResize="1" noEditPoints="1" noAdjustHandles="1" noChangeArrowheads="1" noChangeShapeType="1" noTextEdit="1"/>
                </p:cNvSpPr>
                <p:nvPr/>
              </p:nvSpPr>
              <p:spPr>
                <a:xfrm>
                  <a:off x="838200" y="3542737"/>
                  <a:ext cx="5235691" cy="813941"/>
                </a:xfrm>
                <a:prstGeom prst="rect">
                  <a:avLst/>
                </a:prstGeom>
                <a:blipFill>
                  <a:blip r:embed="rId5"/>
                  <a:stretch>
                    <a:fillRect l="-2062" t="-5882" b="-11029"/>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C1144B8-7763-3E34-D812-EF77B232A1C5}"/>
                    </a:ext>
                  </a:extLst>
                </p:cNvPr>
                <p:cNvSpPr txBox="1"/>
                <p:nvPr/>
              </p:nvSpPr>
              <p:spPr>
                <a:xfrm>
                  <a:off x="6676588" y="3542737"/>
                  <a:ext cx="4556027" cy="791692"/>
                </a:xfrm>
                <a:prstGeom prst="rect">
                  <a:avLst/>
                </a:prstGeom>
                <a:noFill/>
                <a:ln>
                  <a:solidFill>
                    <a:schemeClr val="tx1"/>
                  </a:solidFill>
                </a:ln>
              </p:spPr>
              <p:txBody>
                <a:bodyPr wrap="square" rtlCol="0">
                  <a:spAutoFit/>
                </a:bodyPr>
                <a:lstStyle/>
                <a:p>
                  <a:pPr marL="457200" indent="-457200">
                    <a:buFont typeface="+mj-lt"/>
                    <a:buAutoNum type="arabicPeriod" startAt="4"/>
                  </a:pPr>
                  <a14:m>
                    <m:oMath xmlns:m="http://schemas.openxmlformats.org/officeDocument/2006/math">
                      <m:sSub>
                        <m:sSubPr>
                          <m:ctrlPr>
                            <a:rPr kumimoji="1" lang="en-US" altLang="ja-JP" sz="2400" b="0" i="1" smtClean="0">
                              <a:latin typeface="Cambria Math" panose="02040503050406030204" pitchFamily="18" charset="0"/>
                              <a:cs typeface="Times New Roman" panose="02020603050405020304" pitchFamily="18" charset="0"/>
                            </a:rPr>
                          </m:ctrlPr>
                        </m:sSubPr>
                        <m:e>
                          <m:r>
                            <m:rPr>
                              <m:sty m:val="p"/>
                            </m:rPr>
                            <a:rPr kumimoji="1" lang="en-US" altLang="ja-JP" sz="2400" b="0" i="0" smtClean="0">
                              <a:latin typeface="Cambria Math" panose="02040503050406030204" pitchFamily="18" charset="0"/>
                              <a:cs typeface="Times New Roman" panose="02020603050405020304" pitchFamily="18" charset="0"/>
                            </a:rPr>
                            <m:t>d</m:t>
                          </m:r>
                        </m:e>
                        <m:sub>
                          <m:r>
                            <m:rPr>
                              <m:sty m:val="p"/>
                            </m:rPr>
                            <a:rPr kumimoji="1" lang="en-US" altLang="ja-JP" sz="2400" b="0" i="0" smtClean="0">
                              <a:latin typeface="Cambria Math" panose="02040503050406030204" pitchFamily="18" charset="0"/>
                              <a:cs typeface="Times New Roman" panose="02020603050405020304" pitchFamily="18" charset="0"/>
                            </a:rPr>
                            <m:t>i</m:t>
                          </m:r>
                          <m:r>
                            <a:rPr kumimoji="1" lang="en-US" altLang="ja-JP" sz="2400" b="0" i="0" smtClean="0">
                              <a:latin typeface="Cambria Math" panose="02040503050406030204" pitchFamily="18" charset="0"/>
                              <a:cs typeface="Times New Roman" panose="02020603050405020304" pitchFamily="18" charset="0"/>
                            </a:rPr>
                            <m:t>+1</m:t>
                          </m:r>
                        </m:sub>
                      </m:sSub>
                    </m:oMath>
                  </a14:m>
                  <a:r>
                    <a:rPr kumimoji="1" lang="ja-JP" altLang="en-US" sz="2200" dirty="0">
                      <a:cs typeface="Calibri" panose="020F0502020204030204" pitchFamily="34" charset="0"/>
                    </a:rPr>
                    <a:t>の</a:t>
                  </a:r>
                  <a:r>
                    <a:rPr kumimoji="1" lang="en-US" altLang="ja-JP" sz="2200" dirty="0" err="1">
                      <a:ea typeface="Calibri" panose="020F0502020204030204" pitchFamily="34" charset="0"/>
                      <a:cs typeface="Calibri" panose="020F0502020204030204" pitchFamily="34" charset="0"/>
                    </a:rPr>
                    <a:t>xy</a:t>
                  </a:r>
                  <a:r>
                    <a:rPr kumimoji="1" lang="ja-JP" altLang="en-US" sz="2200" dirty="0">
                      <a:cs typeface="Calibri" panose="020F0502020204030204" pitchFamily="34" charset="0"/>
                    </a:rPr>
                    <a:t>情報を書き出し、参照可能にする。</a:t>
                  </a:r>
                </a:p>
              </p:txBody>
            </p:sp>
          </mc:Choice>
          <mc:Fallback xmlns="">
            <p:sp>
              <p:nvSpPr>
                <p:cNvPr id="6" name="テキスト ボックス 5">
                  <a:extLst>
                    <a:ext uri="{FF2B5EF4-FFF2-40B4-BE49-F238E27FC236}">
                      <a16:creationId xmlns:a16="http://schemas.microsoft.com/office/drawing/2014/main" id="{DC1144B8-7763-3E34-D812-EF77B232A1C5}"/>
                    </a:ext>
                  </a:extLst>
                </p:cNvPr>
                <p:cNvSpPr txBox="1">
                  <a:spLocks noRot="1" noChangeAspect="1" noMove="1" noResize="1" noEditPoints="1" noAdjustHandles="1" noChangeArrowheads="1" noChangeShapeType="1" noTextEdit="1"/>
                </p:cNvSpPr>
                <p:nvPr/>
              </p:nvSpPr>
              <p:spPr>
                <a:xfrm>
                  <a:off x="6676588" y="3542737"/>
                  <a:ext cx="4556027" cy="791692"/>
                </a:xfrm>
                <a:prstGeom prst="rect">
                  <a:avLst/>
                </a:prstGeom>
                <a:blipFill>
                  <a:blip r:embed="rId6"/>
                  <a:stretch>
                    <a:fillRect l="-2365" t="-6061" b="-14394"/>
                  </a:stretch>
                </a:blipFill>
                <a:ln>
                  <a:solidFill>
                    <a:schemeClr val="tx1"/>
                  </a:solidFill>
                </a:ln>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DF770E94-4452-3D3E-9593-EAA5C7E977E7}"/>
                </a:ext>
              </a:extLst>
            </p:cNvPr>
            <p:cNvSpPr txBox="1"/>
            <p:nvPr/>
          </p:nvSpPr>
          <p:spPr>
            <a:xfrm>
              <a:off x="6676588" y="2248668"/>
              <a:ext cx="4556027" cy="769441"/>
            </a:xfrm>
            <a:prstGeom prst="rect">
              <a:avLst/>
            </a:prstGeom>
            <a:noFill/>
            <a:ln>
              <a:solidFill>
                <a:schemeClr val="tx1"/>
              </a:solidFill>
            </a:ln>
          </p:spPr>
          <p:txBody>
            <a:bodyPr wrap="square" rtlCol="0">
              <a:spAutoFit/>
            </a:bodyPr>
            <a:lstStyle/>
            <a:p>
              <a:pPr marL="457200" indent="-457200">
                <a:buFont typeface="+mj-lt"/>
                <a:buAutoNum type="arabicPeriod" startAt="5"/>
              </a:pPr>
              <a:r>
                <a:rPr lang="ja-JP" altLang="en-US" sz="2200" dirty="0">
                  <a:cs typeface="Calibri" panose="020F0502020204030204" pitchFamily="34" charset="0"/>
                </a:rPr>
                <a:t>次の写真を撮影する。</a:t>
              </a:r>
              <a:r>
                <a:rPr lang="en-US" altLang="ja-JP" sz="2200" dirty="0">
                  <a:ea typeface="Calibri" panose="020F0502020204030204" pitchFamily="34" charset="0"/>
                  <a:cs typeface="Calibri" panose="020F0502020204030204" pitchFamily="34" charset="0"/>
                </a:rPr>
                <a:t> </a:t>
              </a:r>
              <a:br>
                <a:rPr lang="en-US" altLang="ja-JP" sz="2200" dirty="0">
                  <a:ea typeface="Calibri" panose="020F0502020204030204" pitchFamily="34" charset="0"/>
                  <a:cs typeface="Calibri" panose="020F0502020204030204" pitchFamily="34" charset="0"/>
                </a:rPr>
              </a:br>
              <a:r>
                <a:rPr lang="en-US" altLang="ja-JP" sz="2200" dirty="0">
                  <a:ea typeface="Calibri" panose="020F0502020204030204" pitchFamily="34" charset="0"/>
                  <a:cs typeface="Calibri" panose="020F0502020204030204" pitchFamily="34" charset="0"/>
                </a:rPr>
                <a:t>(</a:t>
              </a:r>
              <a:r>
                <a:rPr lang="en-US" altLang="ja-JP" sz="2200" dirty="0" err="1">
                  <a:ea typeface="Calibri" panose="020F0502020204030204" pitchFamily="34" charset="0"/>
                  <a:cs typeface="Calibri" panose="020F0502020204030204" pitchFamily="34" charset="0"/>
                </a:rPr>
                <a:t>i</a:t>
              </a:r>
              <a:r>
                <a:rPr lang="en-US" altLang="ja-JP" sz="2200" dirty="0">
                  <a:ea typeface="Calibri" panose="020F0502020204030204" pitchFamily="34" charset="0"/>
                  <a:cs typeface="Calibri" panose="020F0502020204030204" pitchFamily="34" charset="0"/>
                </a:rPr>
                <a:t> </a:t>
              </a:r>
              <a:r>
                <a:rPr lang="ja-JP" altLang="en-US" sz="2200" dirty="0">
                  <a:cs typeface="Calibri" panose="020F0502020204030204" pitchFamily="34" charset="0"/>
                </a:rPr>
                <a:t>に</a:t>
              </a:r>
              <a:r>
                <a:rPr lang="en-US" altLang="ja-JP" sz="2200" dirty="0">
                  <a:ea typeface="Calibri" panose="020F0502020204030204" pitchFamily="34" charset="0"/>
                  <a:cs typeface="Calibri" panose="020F0502020204030204" pitchFamily="34" charset="0"/>
                </a:rPr>
                <a:t>1</a:t>
              </a:r>
              <a:r>
                <a:rPr lang="ja-JP" altLang="en-US" sz="2200" dirty="0">
                  <a:cs typeface="Calibri" panose="020F0502020204030204" pitchFamily="34" charset="0"/>
                </a:rPr>
                <a:t>を加算する</a:t>
              </a:r>
              <a:r>
                <a:rPr lang="en-US" altLang="ja-JP" sz="2200" dirty="0">
                  <a:ea typeface="Calibri" panose="020F0502020204030204" pitchFamily="34" charset="0"/>
                  <a:cs typeface="Calibri" panose="020F0502020204030204" pitchFamily="34" charset="0"/>
                </a:rPr>
                <a:t>).</a:t>
              </a:r>
              <a:endParaRPr kumimoji="1" lang="ja-JP" altLang="en-US" sz="2200" dirty="0">
                <a:cs typeface="Calibri" panose="020F0502020204030204" pitchFamily="34" charset="0"/>
              </a:endParaRPr>
            </a:p>
          </p:txBody>
        </p:sp>
        <p:sp>
          <p:nvSpPr>
            <p:cNvPr id="8" name="矢印: 下 7">
              <a:extLst>
                <a:ext uri="{FF2B5EF4-FFF2-40B4-BE49-F238E27FC236}">
                  <a16:creationId xmlns:a16="http://schemas.microsoft.com/office/drawing/2014/main" id="{85FCB9B3-6854-FD6F-34BA-2B981F5DF67C}"/>
                </a:ext>
              </a:extLst>
            </p:cNvPr>
            <p:cNvSpPr/>
            <p:nvPr/>
          </p:nvSpPr>
          <p:spPr>
            <a:xfrm>
              <a:off x="3062689" y="1742707"/>
              <a:ext cx="473725" cy="5059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9" name="矢印: 下 8">
              <a:extLst>
                <a:ext uri="{FF2B5EF4-FFF2-40B4-BE49-F238E27FC236}">
                  <a16:creationId xmlns:a16="http://schemas.microsoft.com/office/drawing/2014/main" id="{B0088B4C-4865-03C0-DC35-9ECA5DD345B4}"/>
                </a:ext>
              </a:extLst>
            </p:cNvPr>
            <p:cNvSpPr/>
            <p:nvPr/>
          </p:nvSpPr>
          <p:spPr>
            <a:xfrm>
              <a:off x="3062688" y="3018111"/>
              <a:ext cx="473725" cy="5059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0" name="矢印: 下 9">
              <a:extLst>
                <a:ext uri="{FF2B5EF4-FFF2-40B4-BE49-F238E27FC236}">
                  <a16:creationId xmlns:a16="http://schemas.microsoft.com/office/drawing/2014/main" id="{5AEE3B22-16C3-AFD0-2602-F8BA809B2419}"/>
                </a:ext>
              </a:extLst>
            </p:cNvPr>
            <p:cNvSpPr/>
            <p:nvPr/>
          </p:nvSpPr>
          <p:spPr>
            <a:xfrm rot="10800000">
              <a:off x="8655589" y="3018111"/>
              <a:ext cx="473725" cy="5059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1" name="矢印: 下 10">
              <a:extLst>
                <a:ext uri="{FF2B5EF4-FFF2-40B4-BE49-F238E27FC236}">
                  <a16:creationId xmlns:a16="http://schemas.microsoft.com/office/drawing/2014/main" id="{B7D8A378-B83F-F6DC-7C19-E6E90071C963}"/>
                </a:ext>
              </a:extLst>
            </p:cNvPr>
            <p:cNvSpPr/>
            <p:nvPr/>
          </p:nvSpPr>
          <p:spPr>
            <a:xfrm rot="5400000">
              <a:off x="6138375" y="2380409"/>
              <a:ext cx="473725" cy="5059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2" name="矢印: 下 11">
              <a:extLst>
                <a:ext uri="{FF2B5EF4-FFF2-40B4-BE49-F238E27FC236}">
                  <a16:creationId xmlns:a16="http://schemas.microsoft.com/office/drawing/2014/main" id="{6198EAFC-B998-3A81-875C-BA596E46414A}"/>
                </a:ext>
              </a:extLst>
            </p:cNvPr>
            <p:cNvSpPr/>
            <p:nvPr/>
          </p:nvSpPr>
          <p:spPr>
            <a:xfrm rot="16200000">
              <a:off x="6138376" y="3674476"/>
              <a:ext cx="473725" cy="50596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3" name="矢印: 下 12">
              <a:extLst>
                <a:ext uri="{FF2B5EF4-FFF2-40B4-BE49-F238E27FC236}">
                  <a16:creationId xmlns:a16="http://schemas.microsoft.com/office/drawing/2014/main" id="{23969587-2D29-381B-48F7-05E251A82A71}"/>
                </a:ext>
              </a:extLst>
            </p:cNvPr>
            <p:cNvSpPr/>
            <p:nvPr/>
          </p:nvSpPr>
          <p:spPr>
            <a:xfrm>
              <a:off x="8655589" y="4330845"/>
              <a:ext cx="473725" cy="50596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4" name="テキスト ボックス 13">
              <a:extLst>
                <a:ext uri="{FF2B5EF4-FFF2-40B4-BE49-F238E27FC236}">
                  <a16:creationId xmlns:a16="http://schemas.microsoft.com/office/drawing/2014/main" id="{1B3FFB1F-A7D8-8C76-584F-5272D0EF4BF6}"/>
                </a:ext>
              </a:extLst>
            </p:cNvPr>
            <p:cNvSpPr txBox="1"/>
            <p:nvPr/>
          </p:nvSpPr>
          <p:spPr>
            <a:xfrm>
              <a:off x="6255395" y="4855473"/>
              <a:ext cx="4977222" cy="769441"/>
            </a:xfrm>
            <a:prstGeom prst="rect">
              <a:avLst/>
            </a:prstGeom>
            <a:noFill/>
            <a:ln>
              <a:solidFill>
                <a:schemeClr val="tx1"/>
              </a:solidFill>
            </a:ln>
          </p:spPr>
          <p:txBody>
            <a:bodyPr wrap="square" rtlCol="0">
              <a:spAutoFit/>
            </a:bodyPr>
            <a:lstStyle/>
            <a:p>
              <a:pPr marL="457200" indent="-457200">
                <a:buFont typeface="+mj-lt"/>
                <a:buAutoNum type="arabicPeriod" startAt="6"/>
              </a:pPr>
              <a:r>
                <a:rPr lang="ja-JP" altLang="en-US" sz="2200" dirty="0">
                  <a:cs typeface="Calibri" panose="020F0502020204030204" pitchFamily="34" charset="0"/>
                </a:rPr>
                <a:t>補正した</a:t>
              </a:r>
              <a:r>
                <a:rPr lang="en-US" altLang="ja-JP" sz="2200" dirty="0" err="1">
                  <a:ea typeface="Calibri" panose="020F0502020204030204" pitchFamily="34" charset="0"/>
                  <a:cs typeface="Calibri" panose="020F0502020204030204" pitchFamily="34" charset="0"/>
                </a:rPr>
                <a:t>xy</a:t>
              </a:r>
              <a:r>
                <a:rPr lang="ja-JP" altLang="en-US" sz="2200" dirty="0">
                  <a:cs typeface="Calibri" panose="020F0502020204030204" pitchFamily="34" charset="0"/>
                </a:rPr>
                <a:t>情報で</a:t>
              </a:r>
              <a:br>
                <a:rPr lang="en-US" altLang="ja-JP" sz="2200" dirty="0">
                  <a:ea typeface="Calibri" panose="020F0502020204030204" pitchFamily="34" charset="0"/>
                  <a:cs typeface="Calibri" panose="020F0502020204030204" pitchFamily="34" charset="0"/>
                </a:rPr>
              </a:br>
              <a:r>
                <a:rPr lang="ja-JP" altLang="en-US" sz="2200" dirty="0">
                  <a:cs typeface="Calibri" panose="020F0502020204030204" pitchFamily="34" charset="0"/>
                </a:rPr>
                <a:t>エミッタンスを算出する。</a:t>
              </a:r>
              <a:endParaRPr kumimoji="1" lang="ja-JP" altLang="en-US" sz="2200" dirty="0">
                <a:cs typeface="Calibri" panose="020F0502020204030204" pitchFamily="34" charset="0"/>
              </a:endParaRPr>
            </a:p>
          </p:txBody>
        </p:sp>
      </p:grpSp>
      <p:sp>
        <p:nvSpPr>
          <p:cNvPr id="16" name="テキスト ボックス 15">
            <a:extLst>
              <a:ext uri="{FF2B5EF4-FFF2-40B4-BE49-F238E27FC236}">
                <a16:creationId xmlns:a16="http://schemas.microsoft.com/office/drawing/2014/main" id="{7A4D944B-21F3-73D4-B20A-E93146057975}"/>
              </a:ext>
            </a:extLst>
          </p:cNvPr>
          <p:cNvSpPr txBox="1"/>
          <p:nvPr/>
        </p:nvSpPr>
        <p:spPr>
          <a:xfrm>
            <a:off x="0" y="868395"/>
            <a:ext cx="12192000" cy="830997"/>
          </a:xfrm>
          <a:prstGeom prst="rect">
            <a:avLst/>
          </a:prstGeom>
          <a:noFill/>
        </p:spPr>
        <p:txBody>
          <a:bodyPr wrap="square">
            <a:spAutoFit/>
          </a:bodyPr>
          <a:lstStyle/>
          <a:p>
            <a:pPr algn="ctr"/>
            <a:r>
              <a:rPr lang="en-US" altLang="ja-JP" sz="2400" dirty="0">
                <a:ea typeface="Calibri" panose="020F0502020204030204" pitchFamily="34" charset="0"/>
                <a:cs typeface="Calibri" panose="020F0502020204030204" pitchFamily="34" charset="0"/>
              </a:rPr>
              <a:t>Optical Flow</a:t>
            </a:r>
            <a:r>
              <a:rPr lang="ja-JP" altLang="en-US" sz="2400" dirty="0">
                <a:cs typeface="Calibri" panose="020F0502020204030204" pitchFamily="34" charset="0"/>
              </a:rPr>
              <a:t>で一括で計算するのは困難</a:t>
            </a:r>
            <a:br>
              <a:rPr lang="en-US" altLang="ja-JP" sz="2400" dirty="0">
                <a:ea typeface="Calibri" panose="020F0502020204030204" pitchFamily="34" charset="0"/>
                <a:cs typeface="Calibri" panose="020F0502020204030204" pitchFamily="34" charset="0"/>
              </a:rPr>
            </a:br>
            <a:endParaRPr lang="ja-JP" altLang="en-US" sz="2400" b="1" u="sng" dirty="0">
              <a:cs typeface="Calibri" panose="020F0502020204030204" pitchFamily="34" charset="0"/>
            </a:endParaRPr>
          </a:p>
        </p:txBody>
      </p:sp>
      <p:sp>
        <p:nvSpPr>
          <p:cNvPr id="18" name="正方形/長方形 17">
            <a:extLst>
              <a:ext uri="{FF2B5EF4-FFF2-40B4-BE49-F238E27FC236}">
                <a16:creationId xmlns:a16="http://schemas.microsoft.com/office/drawing/2014/main" id="{19229CEA-837C-E6FA-C592-8E09DB7BF4C7}"/>
              </a:ext>
            </a:extLst>
          </p:cNvPr>
          <p:cNvSpPr/>
          <p:nvPr/>
        </p:nvSpPr>
        <p:spPr>
          <a:xfrm>
            <a:off x="8333043" y="3375463"/>
            <a:ext cx="3789802" cy="3007604"/>
          </a:xfrm>
          <a:prstGeom prst="rect">
            <a:avLst/>
          </a:prstGeom>
          <a:blipFill dpi="0" rotWithShape="1">
            <a:blip r:embed="rId7">
              <a:extLst>
                <a:ext uri="{96DAC541-7B7A-43D3-8B79-37D633B846F1}">
                  <asvg:svgBlip xmlns:asvg="http://schemas.microsoft.com/office/drawing/2016/SVG/main" r:embed="rId8"/>
                </a:ext>
              </a:extLst>
            </a:blip>
            <a:srcRect/>
            <a:tile tx="0" ty="0" sx="100000" sy="100000" flip="none" algn="tl"/>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9" name="正方形/長方形 18">
            <a:extLst>
              <a:ext uri="{FF2B5EF4-FFF2-40B4-BE49-F238E27FC236}">
                <a16:creationId xmlns:a16="http://schemas.microsoft.com/office/drawing/2014/main" id="{B4B9B980-9BF6-B9E9-87F2-6DB5CE621BAE}"/>
              </a:ext>
            </a:extLst>
          </p:cNvPr>
          <p:cNvSpPr/>
          <p:nvPr/>
        </p:nvSpPr>
        <p:spPr>
          <a:xfrm>
            <a:off x="8720096" y="5311694"/>
            <a:ext cx="363557" cy="363557"/>
          </a:xfrm>
          <a:prstGeom prst="rect">
            <a:avLst/>
          </a:prstGeom>
          <a:solidFill>
            <a:srgbClr val="FFFF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0" name="正方形/長方形 19">
            <a:extLst>
              <a:ext uri="{FF2B5EF4-FFF2-40B4-BE49-F238E27FC236}">
                <a16:creationId xmlns:a16="http://schemas.microsoft.com/office/drawing/2014/main" id="{38444E96-DC8A-5A16-2A10-5211C8847363}"/>
              </a:ext>
            </a:extLst>
          </p:cNvPr>
          <p:cNvSpPr/>
          <p:nvPr/>
        </p:nvSpPr>
        <p:spPr>
          <a:xfrm>
            <a:off x="9864387" y="4526725"/>
            <a:ext cx="363557" cy="363557"/>
          </a:xfrm>
          <a:prstGeom prst="rect">
            <a:avLst/>
          </a:prstGeom>
          <a:solidFill>
            <a:srgbClr val="FFFF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cxnSp>
        <p:nvCxnSpPr>
          <p:cNvPr id="21" name="直線矢印コネクタ 20">
            <a:extLst>
              <a:ext uri="{FF2B5EF4-FFF2-40B4-BE49-F238E27FC236}">
                <a16:creationId xmlns:a16="http://schemas.microsoft.com/office/drawing/2014/main" id="{124D6461-5340-A185-8515-A5EC7EACDD8D}"/>
              </a:ext>
            </a:extLst>
          </p:cNvPr>
          <p:cNvCxnSpPr/>
          <p:nvPr/>
        </p:nvCxnSpPr>
        <p:spPr>
          <a:xfrm flipV="1">
            <a:off x="9083653" y="4890282"/>
            <a:ext cx="780361" cy="400917"/>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B9A57719-D8C8-04BB-2822-19B67F9E32E1}"/>
                  </a:ext>
                </a:extLst>
              </p:cNvPr>
              <p:cNvSpPr txBox="1"/>
              <p:nvPr/>
            </p:nvSpPr>
            <p:spPr>
              <a:xfrm>
                <a:off x="8549113" y="5760270"/>
                <a:ext cx="780361" cy="430887"/>
              </a:xfrm>
              <a:prstGeom prst="rect">
                <a:avLst/>
              </a:prstGeom>
              <a:solidFill>
                <a:schemeClr val="bg1"/>
              </a:solidFill>
            </p:spPr>
            <p:txBody>
              <a:bodyPr wrap="square" rtlCol="0">
                <a:spAutoFit/>
              </a:bodyPr>
              <a:lstStyle/>
              <a:p>
                <a:r>
                  <a:rPr kumimoji="1" lang="en-US" altLang="ja-JP" sz="2200" b="0" dirty="0">
                    <a:ea typeface="Calibri" panose="020F0502020204030204" pitchFamily="34" charset="0"/>
                    <a:cs typeface="Calibri" panose="020F0502020204030204" pitchFamily="34" charset="0"/>
                  </a:rPr>
                  <a:t>@</a:t>
                </a:r>
                <a14:m>
                  <m:oMath xmlns:m="http://schemas.openxmlformats.org/officeDocument/2006/math">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𝑑</m:t>
                        </m:r>
                      </m:e>
                      <m:sub>
                        <m:r>
                          <a:rPr kumimoji="1" lang="en-US" altLang="ja-JP" sz="2200" b="0" i="1" smtClean="0">
                            <a:latin typeface="Cambria Math" panose="02040503050406030204" pitchFamily="18" charset="0"/>
                          </a:rPr>
                          <m:t>0</m:t>
                        </m:r>
                      </m:sub>
                    </m:sSub>
                  </m:oMath>
                </a14:m>
                <a:endParaRPr kumimoji="1" lang="ja-JP" altLang="en-US" sz="2200" dirty="0">
                  <a:cs typeface="Calibri" panose="020F0502020204030204" pitchFamily="34" charset="0"/>
                </a:endParaRPr>
              </a:p>
            </p:txBody>
          </p:sp>
        </mc:Choice>
        <mc:Fallback xmlns="">
          <p:sp>
            <p:nvSpPr>
              <p:cNvPr id="22" name="テキスト ボックス 21">
                <a:extLst>
                  <a:ext uri="{FF2B5EF4-FFF2-40B4-BE49-F238E27FC236}">
                    <a16:creationId xmlns:a16="http://schemas.microsoft.com/office/drawing/2014/main" id="{B9A57719-D8C8-04BB-2822-19B67F9E32E1}"/>
                  </a:ext>
                </a:extLst>
              </p:cNvPr>
              <p:cNvSpPr txBox="1">
                <a:spLocks noRot="1" noChangeAspect="1" noMove="1" noResize="1" noEditPoints="1" noAdjustHandles="1" noChangeArrowheads="1" noChangeShapeType="1" noTextEdit="1"/>
              </p:cNvSpPr>
              <p:nvPr/>
            </p:nvSpPr>
            <p:spPr>
              <a:xfrm>
                <a:off x="8549113" y="5760270"/>
                <a:ext cx="780361" cy="430887"/>
              </a:xfrm>
              <a:prstGeom prst="rect">
                <a:avLst/>
              </a:prstGeom>
              <a:blipFill>
                <a:blip r:embed="rId9"/>
                <a:stretch>
                  <a:fillRect l="-10156" t="-9859" b="-267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9F6B2082-8541-D1FD-CB33-6DA61A4AA9F0}"/>
                  </a:ext>
                </a:extLst>
              </p:cNvPr>
              <p:cNvSpPr txBox="1"/>
              <p:nvPr/>
            </p:nvSpPr>
            <p:spPr>
              <a:xfrm>
                <a:off x="9663756" y="5038961"/>
                <a:ext cx="950868" cy="430887"/>
              </a:xfrm>
              <a:prstGeom prst="rect">
                <a:avLst/>
              </a:prstGeom>
              <a:solidFill>
                <a:schemeClr val="bg1"/>
              </a:solidFill>
            </p:spPr>
            <p:txBody>
              <a:bodyPr wrap="square" rtlCol="0">
                <a:spAutoFit/>
              </a:bodyPr>
              <a:lstStyle/>
              <a:p>
                <a:r>
                  <a:rPr kumimoji="1" lang="en-US" altLang="ja-JP" sz="2200" b="0" dirty="0">
                    <a:ea typeface="Calibri" panose="020F0502020204030204" pitchFamily="34" charset="0"/>
                    <a:cs typeface="Calibri" panose="020F0502020204030204" pitchFamily="34" charset="0"/>
                  </a:rPr>
                  <a:t>@</a:t>
                </a:r>
                <a14:m>
                  <m:oMath xmlns:m="http://schemas.openxmlformats.org/officeDocument/2006/math">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𝑑</m:t>
                        </m:r>
                      </m:e>
                      <m:sub>
                        <m:r>
                          <a:rPr kumimoji="1" lang="en-US" altLang="ja-JP" sz="2200" b="0" i="1" smtClean="0">
                            <a:latin typeface="Cambria Math" panose="02040503050406030204" pitchFamily="18" charset="0"/>
                          </a:rPr>
                          <m:t>1</m:t>
                        </m:r>
                      </m:sub>
                    </m:sSub>
                  </m:oMath>
                </a14:m>
                <a:endParaRPr kumimoji="1" lang="ja-JP" altLang="en-US" sz="2200" dirty="0">
                  <a:cs typeface="Calibri" panose="020F0502020204030204" pitchFamily="34" charset="0"/>
                </a:endParaRPr>
              </a:p>
            </p:txBody>
          </p:sp>
        </mc:Choice>
        <mc:Fallback xmlns="">
          <p:sp>
            <p:nvSpPr>
              <p:cNvPr id="24" name="テキスト ボックス 23">
                <a:extLst>
                  <a:ext uri="{FF2B5EF4-FFF2-40B4-BE49-F238E27FC236}">
                    <a16:creationId xmlns:a16="http://schemas.microsoft.com/office/drawing/2014/main" id="{9F6B2082-8541-D1FD-CB33-6DA61A4AA9F0}"/>
                  </a:ext>
                </a:extLst>
              </p:cNvPr>
              <p:cNvSpPr txBox="1">
                <a:spLocks noRot="1" noChangeAspect="1" noMove="1" noResize="1" noEditPoints="1" noAdjustHandles="1" noChangeArrowheads="1" noChangeShapeType="1" noTextEdit="1"/>
              </p:cNvSpPr>
              <p:nvPr/>
            </p:nvSpPr>
            <p:spPr>
              <a:xfrm>
                <a:off x="9663756" y="5038961"/>
                <a:ext cx="950868" cy="430887"/>
              </a:xfrm>
              <a:prstGeom prst="rect">
                <a:avLst/>
              </a:prstGeom>
              <a:blipFill>
                <a:blip r:embed="rId10"/>
                <a:stretch>
                  <a:fillRect l="-8333" t="-10000" b="-28571"/>
                </a:stretch>
              </a:blipFill>
            </p:spPr>
            <p:txBody>
              <a:bodyPr/>
              <a:lstStyle/>
              <a:p>
                <a:r>
                  <a:rPr lang="ja-JP" altLang="en-US">
                    <a:noFill/>
                  </a:rPr>
                  <a:t> </a:t>
                </a:r>
              </a:p>
            </p:txBody>
          </p:sp>
        </mc:Fallback>
      </mc:AlternateContent>
      <p:sp>
        <p:nvSpPr>
          <p:cNvPr id="15" name="正方形/長方形 14">
            <a:extLst>
              <a:ext uri="{FF2B5EF4-FFF2-40B4-BE49-F238E27FC236}">
                <a16:creationId xmlns:a16="http://schemas.microsoft.com/office/drawing/2014/main" id="{65952802-8EDC-DF27-5955-9C4C325E7CC3}"/>
              </a:ext>
            </a:extLst>
          </p:cNvPr>
          <p:cNvSpPr/>
          <p:nvPr/>
        </p:nvSpPr>
        <p:spPr>
          <a:xfrm>
            <a:off x="10990243" y="3767267"/>
            <a:ext cx="363557" cy="363557"/>
          </a:xfrm>
          <a:prstGeom prst="rect">
            <a:avLst/>
          </a:prstGeom>
          <a:solidFill>
            <a:srgbClr val="FFFF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cxnSp>
        <p:nvCxnSpPr>
          <p:cNvPr id="25" name="直線矢印コネクタ 24">
            <a:extLst>
              <a:ext uri="{FF2B5EF4-FFF2-40B4-BE49-F238E27FC236}">
                <a16:creationId xmlns:a16="http://schemas.microsoft.com/office/drawing/2014/main" id="{6294A166-57A5-DE60-47F2-D0D03C37CEC4}"/>
              </a:ext>
            </a:extLst>
          </p:cNvPr>
          <p:cNvCxnSpPr/>
          <p:nvPr/>
        </p:nvCxnSpPr>
        <p:spPr>
          <a:xfrm flipV="1">
            <a:off x="10209509" y="4130824"/>
            <a:ext cx="780361" cy="400917"/>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2B28A4D9-1412-E92F-816E-6DC648504946}"/>
                  </a:ext>
                </a:extLst>
              </p:cNvPr>
              <p:cNvSpPr txBox="1"/>
              <p:nvPr/>
            </p:nvSpPr>
            <p:spPr>
              <a:xfrm>
                <a:off x="10781840" y="3260047"/>
                <a:ext cx="780361" cy="430887"/>
              </a:xfrm>
              <a:prstGeom prst="rect">
                <a:avLst/>
              </a:prstGeom>
              <a:solidFill>
                <a:schemeClr val="bg1"/>
              </a:solidFill>
            </p:spPr>
            <p:txBody>
              <a:bodyPr wrap="square" rtlCol="0">
                <a:spAutoFit/>
              </a:bodyPr>
              <a:lstStyle/>
              <a:p>
                <a:r>
                  <a:rPr kumimoji="1" lang="en-US" altLang="ja-JP" sz="2200" b="0" dirty="0">
                    <a:ea typeface="Calibri" panose="020F0502020204030204" pitchFamily="34" charset="0"/>
                    <a:cs typeface="Calibri" panose="020F0502020204030204" pitchFamily="34" charset="0"/>
                  </a:rPr>
                  <a:t>@</a:t>
                </a:r>
                <a14:m>
                  <m:oMath xmlns:m="http://schemas.openxmlformats.org/officeDocument/2006/math">
                    <m:sSub>
                      <m:sSubPr>
                        <m:ctrlPr>
                          <a:rPr kumimoji="1" lang="en-US" altLang="ja-JP" sz="2200" b="0" i="1" smtClean="0">
                            <a:latin typeface="Cambria Math" panose="02040503050406030204" pitchFamily="18" charset="0"/>
                          </a:rPr>
                        </m:ctrlPr>
                      </m:sSubPr>
                      <m:e>
                        <m:r>
                          <a:rPr kumimoji="1" lang="en-US" altLang="ja-JP" sz="2200" b="0" i="1" smtClean="0">
                            <a:latin typeface="Cambria Math" panose="02040503050406030204" pitchFamily="18" charset="0"/>
                          </a:rPr>
                          <m:t>𝑑</m:t>
                        </m:r>
                      </m:e>
                      <m:sub>
                        <m:r>
                          <a:rPr kumimoji="1" lang="en-US" altLang="ja-JP" sz="2200" b="0" i="1" smtClean="0">
                            <a:latin typeface="Cambria Math" panose="02040503050406030204" pitchFamily="18" charset="0"/>
                          </a:rPr>
                          <m:t>2</m:t>
                        </m:r>
                      </m:sub>
                    </m:sSub>
                  </m:oMath>
                </a14:m>
                <a:endParaRPr kumimoji="1" lang="ja-JP" altLang="en-US" sz="2200" dirty="0">
                  <a:cs typeface="Calibri" panose="020F0502020204030204" pitchFamily="34" charset="0"/>
                </a:endParaRPr>
              </a:p>
            </p:txBody>
          </p:sp>
        </mc:Choice>
        <mc:Fallback xmlns="">
          <p:sp>
            <p:nvSpPr>
              <p:cNvPr id="26" name="テキスト ボックス 25">
                <a:extLst>
                  <a:ext uri="{FF2B5EF4-FFF2-40B4-BE49-F238E27FC236}">
                    <a16:creationId xmlns:a16="http://schemas.microsoft.com/office/drawing/2014/main" id="{2B28A4D9-1412-E92F-816E-6DC648504946}"/>
                  </a:ext>
                </a:extLst>
              </p:cNvPr>
              <p:cNvSpPr txBox="1">
                <a:spLocks noRot="1" noChangeAspect="1" noMove="1" noResize="1" noEditPoints="1" noAdjustHandles="1" noChangeArrowheads="1" noChangeShapeType="1" noTextEdit="1"/>
              </p:cNvSpPr>
              <p:nvPr/>
            </p:nvSpPr>
            <p:spPr>
              <a:xfrm>
                <a:off x="10781840" y="3260047"/>
                <a:ext cx="780361" cy="430887"/>
              </a:xfrm>
              <a:prstGeom prst="rect">
                <a:avLst/>
              </a:prstGeom>
              <a:blipFill>
                <a:blip r:embed="rId11"/>
                <a:stretch>
                  <a:fillRect l="-10156" t="-10000" b="-28571"/>
                </a:stretch>
              </a:blipFill>
            </p:spPr>
            <p:txBody>
              <a:bodyPr/>
              <a:lstStyle/>
              <a:p>
                <a:r>
                  <a:rPr lang="ja-JP" altLang="en-US">
                    <a:noFill/>
                  </a:rPr>
                  <a:t> </a:t>
                </a:r>
              </a:p>
            </p:txBody>
          </p:sp>
        </mc:Fallback>
      </mc:AlternateContent>
      <p:sp>
        <p:nvSpPr>
          <p:cNvPr id="28" name="タイトル 1">
            <a:extLst>
              <a:ext uri="{FF2B5EF4-FFF2-40B4-BE49-F238E27FC236}">
                <a16:creationId xmlns:a16="http://schemas.microsoft.com/office/drawing/2014/main" id="{B53DBA2D-0C9E-FFA9-4349-7F7FB3426030}"/>
              </a:ext>
            </a:extLst>
          </p:cNvPr>
          <p:cNvSpPr>
            <a:spLocks noGrp="1"/>
          </p:cNvSpPr>
          <p:nvPr>
            <p:ph type="title"/>
          </p:nvPr>
        </p:nvSpPr>
        <p:spPr>
          <a:xfrm>
            <a:off x="0" y="8280"/>
            <a:ext cx="12192000" cy="703511"/>
          </a:xfrm>
          <a:blipFill>
            <a:blip r:embed="rId12"/>
            <a:tile tx="0" ty="0" sx="100000" sy="100000" flip="none" algn="tl"/>
          </a:blipFill>
        </p:spPr>
        <p:txBody>
          <a:bodyPr>
            <a:normAutofit/>
          </a:bodyPr>
          <a:lstStyle/>
          <a:p>
            <a:r>
              <a:rPr kumimoji="1" lang="en-US" altLang="ja-JP" sz="3200" dirty="0">
                <a:latin typeface="+mn-lt"/>
                <a:ea typeface="Calibri" panose="020F0502020204030204" pitchFamily="34" charset="0"/>
                <a:cs typeface="Calibri" panose="020F0502020204030204" pitchFamily="34" charset="0"/>
              </a:rPr>
              <a:t>Optical Flow</a:t>
            </a:r>
            <a:r>
              <a:rPr kumimoji="1" lang="ja-JP" altLang="en-US" sz="3200" dirty="0">
                <a:latin typeface="+mn-lt"/>
                <a:cs typeface="Calibri" panose="020F0502020204030204" pitchFamily="34" charset="0"/>
              </a:rPr>
              <a:t>を使った解析手順</a:t>
            </a:r>
          </a:p>
        </p:txBody>
      </p:sp>
      <p:sp>
        <p:nvSpPr>
          <p:cNvPr id="31" name="スライド番号プレースホルダー 4">
            <a:extLst>
              <a:ext uri="{FF2B5EF4-FFF2-40B4-BE49-F238E27FC236}">
                <a16:creationId xmlns:a16="http://schemas.microsoft.com/office/drawing/2014/main" id="{415938B0-36F6-A6BE-3E51-EB10F6473659}"/>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cs typeface="Calibri" panose="020F0502020204030204" pitchFamily="34" charset="0"/>
              </a:rPr>
              <a:t>11</a:t>
            </a:fld>
            <a:endParaRPr kumimoji="1" lang="ja-JP" altLang="en-US" sz="1800">
              <a:cs typeface="Calibri" panose="020F0502020204030204" pitchFamily="34" charset="0"/>
            </a:endParaRPr>
          </a:p>
        </p:txBody>
      </p:sp>
      <p:pic>
        <p:nvPicPr>
          <p:cNvPr id="2" name="図 1" descr="グラフィカル ユーザー インターフェイス, テーブル, Excel&#10;&#10;自動的に生成された説明">
            <a:extLst>
              <a:ext uri="{FF2B5EF4-FFF2-40B4-BE49-F238E27FC236}">
                <a16:creationId xmlns:a16="http://schemas.microsoft.com/office/drawing/2014/main" id="{AA208EE5-96B2-87C2-6D16-A5CA05CE1FFA}"/>
              </a:ext>
            </a:extLst>
          </p:cNvPr>
          <p:cNvPicPr>
            <a:picLocks noChangeAspect="1"/>
          </p:cNvPicPr>
          <p:nvPr/>
        </p:nvPicPr>
        <p:blipFill rotWithShape="1">
          <a:blip r:embed="rId13">
            <a:extLst>
              <a:ext uri="{28A0092B-C50C-407E-A947-70E740481C1C}">
                <a14:useLocalDpi xmlns:a14="http://schemas.microsoft.com/office/drawing/2010/main" val="0"/>
              </a:ext>
            </a:extLst>
          </a:blip>
          <a:srcRect l="39180" t="36358" r="43453" b="30612"/>
          <a:stretch/>
        </p:blipFill>
        <p:spPr>
          <a:xfrm>
            <a:off x="5166910" y="1267737"/>
            <a:ext cx="2092871" cy="1992309"/>
          </a:xfrm>
          <a:prstGeom prst="rect">
            <a:avLst/>
          </a:prstGeom>
        </p:spPr>
      </p:pic>
      <p:cxnSp>
        <p:nvCxnSpPr>
          <p:cNvPr id="27" name="直線矢印コネクタ 26">
            <a:extLst>
              <a:ext uri="{FF2B5EF4-FFF2-40B4-BE49-F238E27FC236}">
                <a16:creationId xmlns:a16="http://schemas.microsoft.com/office/drawing/2014/main" id="{5F350E56-571A-B5B7-8A5B-32A7D0FCD90C}"/>
              </a:ext>
            </a:extLst>
          </p:cNvPr>
          <p:cNvCxnSpPr>
            <a:cxnSpLocks/>
            <a:stCxn id="3" idx="3"/>
            <a:endCxn id="2" idx="1"/>
          </p:cNvCxnSpPr>
          <p:nvPr/>
        </p:nvCxnSpPr>
        <p:spPr>
          <a:xfrm flipV="1">
            <a:off x="4129225" y="2263892"/>
            <a:ext cx="1037685" cy="272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4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1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58E0C-D116-A1A5-D445-49FA8BD08E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BD7C2F-3274-A3BF-91E2-CC6EA35C9D19}"/>
              </a:ext>
            </a:extLst>
          </p:cNvPr>
          <p:cNvSpPr txBox="1">
            <a:spLocks/>
          </p:cNvSpPr>
          <p:nvPr/>
        </p:nvSpPr>
        <p:spPr>
          <a:xfrm>
            <a:off x="0" y="3532"/>
            <a:ext cx="12192000" cy="703511"/>
          </a:xfrm>
          <a:prstGeom prst="rect">
            <a:avLst/>
          </a:prstGeom>
          <a:blipFill>
            <a:blip r:embed="rId2"/>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Calibri" panose="020F0502020204030204" pitchFamily="34" charset="0"/>
                <a:ea typeface="Calibri" panose="020F0502020204030204" pitchFamily="34" charset="0"/>
                <a:cs typeface="Calibri" panose="020F0502020204030204" pitchFamily="34" charset="0"/>
              </a:rPr>
              <a:t>Outline</a:t>
            </a:r>
            <a:endParaRPr lang="ja-JP" altLang="en-US" sz="3200" dirty="0">
              <a:latin typeface="Calibri" panose="020F0502020204030204" pitchFamily="34" charset="0"/>
              <a:cs typeface="Calibri" panose="020F0502020204030204" pitchFamily="34" charset="0"/>
            </a:endParaRPr>
          </a:p>
        </p:txBody>
      </p:sp>
      <p:sp>
        <p:nvSpPr>
          <p:cNvPr id="9" name="スライド番号プレースホルダー 4">
            <a:extLst>
              <a:ext uri="{FF2B5EF4-FFF2-40B4-BE49-F238E27FC236}">
                <a16:creationId xmlns:a16="http://schemas.microsoft.com/office/drawing/2014/main" id="{7B5DB248-CF5F-137F-C744-D9032C573BD9}"/>
              </a:ext>
            </a:extLst>
          </p:cNvPr>
          <p:cNvSpPr>
            <a:spLocks noGrp="1"/>
          </p:cNvSpPr>
          <p:nvPr>
            <p:ph type="sldNum" sz="quarter" idx="12"/>
          </p:nvPr>
        </p:nvSpPr>
        <p:spPr>
          <a:xfrm>
            <a:off x="9448800" y="65055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12</a:t>
            </a:fld>
            <a:endParaRPr kumimoji="1" lang="ja-JP" altLang="en-US" sz="180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CF24ECBE-389C-F55A-FE6F-F2F871215750}"/>
              </a:ext>
            </a:extLst>
          </p:cNvPr>
          <p:cNvSpPr txBox="1"/>
          <p:nvPr/>
        </p:nvSpPr>
        <p:spPr>
          <a:xfrm>
            <a:off x="591787" y="945097"/>
            <a:ext cx="11008426" cy="4585871"/>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800" dirty="0">
                <a:solidFill>
                  <a:schemeClr val="bg2"/>
                </a:solidFill>
                <a:ea typeface="Calibri" panose="020F0502020204030204" pitchFamily="34" charset="0"/>
                <a:cs typeface="Calibri" panose="020F0502020204030204" pitchFamily="34" charset="0"/>
              </a:rPr>
              <a:t>Introduction</a:t>
            </a:r>
          </a:p>
          <a:p>
            <a:pPr marL="800100" lvl="1" indent="-342900">
              <a:buFont typeface="Arial" panose="020B0604020202020204" pitchFamily="34" charset="0"/>
              <a:buChar char="•"/>
            </a:pPr>
            <a:r>
              <a:rPr kumimoji="1" lang="ja-JP" altLang="en-US" sz="2400" dirty="0">
                <a:solidFill>
                  <a:schemeClr val="bg2"/>
                </a:solidFill>
                <a:ea typeface="+mj-ea"/>
                <a:cs typeface="Calibri" panose="020F0502020204030204" pitchFamily="34" charset="0"/>
              </a:rPr>
              <a:t>エミッタンス測定</a:t>
            </a:r>
          </a:p>
          <a:p>
            <a:pPr marL="800100" lvl="1" indent="-342900">
              <a:buFont typeface="Arial" panose="020B0604020202020204" pitchFamily="34" charset="0"/>
              <a:buChar char="•"/>
            </a:pPr>
            <a:r>
              <a:rPr kumimoji="1" lang="ja-JP" altLang="en-US" sz="2400" dirty="0">
                <a:solidFill>
                  <a:schemeClr val="bg2"/>
                </a:solidFill>
                <a:ea typeface="+mj-ea"/>
                <a:cs typeface="Calibri" panose="020F0502020204030204" pitchFamily="34" charset="0"/>
              </a:rPr>
              <a:t>ペッパーポット型エミッタンスモニター</a:t>
            </a:r>
          </a:p>
          <a:p>
            <a:pPr marL="342900" indent="-342900">
              <a:buFont typeface="Arial" panose="020B0604020202020204" pitchFamily="34" charset="0"/>
              <a:buChar char="•"/>
            </a:pPr>
            <a:endParaRPr lang="en-US" altLang="ja-JP" sz="1200" dirty="0">
              <a:solidFill>
                <a:schemeClr val="bg2"/>
              </a:solidFill>
              <a:ea typeface="+mj-ea"/>
              <a:cs typeface="Calibri" panose="020F0502020204030204" pitchFamily="34" charset="0"/>
            </a:endParaRPr>
          </a:p>
          <a:p>
            <a:pPr marL="342900" indent="-342900">
              <a:buFont typeface="Arial" panose="020B0604020202020204" pitchFamily="34" charset="0"/>
              <a:buChar char="•"/>
            </a:pPr>
            <a:r>
              <a:rPr kumimoji="1" lang="ja-JP" altLang="en-US" sz="2800" dirty="0">
                <a:solidFill>
                  <a:schemeClr val="bg2"/>
                </a:solidFill>
                <a:ea typeface="+mj-ea"/>
                <a:cs typeface="Calibri" panose="020F0502020204030204" pitchFamily="34" charset="0"/>
              </a:rPr>
              <a:t>高精度解析手法の開発</a:t>
            </a:r>
            <a:endParaRPr lang="en-US" altLang="ja-JP" sz="2400" dirty="0">
              <a:solidFill>
                <a:schemeClr val="bg2"/>
              </a:solidFill>
              <a:ea typeface="+mj-ea"/>
              <a:cs typeface="Calibri" panose="020F0502020204030204" pitchFamily="34" charset="0"/>
            </a:endParaRPr>
          </a:p>
          <a:p>
            <a:pPr marL="800100" lvl="1" indent="-342900">
              <a:buFont typeface="Arial" panose="020B0604020202020204" pitchFamily="34" charset="0"/>
              <a:buChar char="•"/>
            </a:pPr>
            <a:r>
              <a:rPr lang="en-US" altLang="ja-JP" sz="2400" dirty="0">
                <a:solidFill>
                  <a:schemeClr val="bg2"/>
                </a:solidFill>
                <a:ea typeface="Calibri" panose="020F0502020204030204" pitchFamily="34" charset="0"/>
                <a:cs typeface="Calibri" panose="020F0502020204030204" pitchFamily="34" charset="0"/>
              </a:rPr>
              <a:t>Optical Flow</a:t>
            </a:r>
            <a:r>
              <a:rPr lang="ja-JP" altLang="en-US" sz="2400" dirty="0">
                <a:solidFill>
                  <a:schemeClr val="bg2"/>
                </a:solidFill>
                <a:latin typeface="+mj-ea"/>
                <a:ea typeface="+mj-ea"/>
                <a:cs typeface="Calibri" panose="020F0502020204030204" pitchFamily="34" charset="0"/>
              </a:rPr>
              <a:t>の概要</a:t>
            </a:r>
            <a:endParaRPr lang="en-US" altLang="ja-JP" sz="2400" dirty="0">
              <a:solidFill>
                <a:schemeClr val="bg2"/>
              </a:solidFill>
              <a:latin typeface="+mj-ea"/>
              <a:ea typeface="+mj-ea"/>
              <a:cs typeface="Calibri" panose="020F0502020204030204" pitchFamily="34" charset="0"/>
            </a:endParaRPr>
          </a:p>
          <a:p>
            <a:pPr marL="800100" lvl="1" indent="-342900">
              <a:buFont typeface="Arial" panose="020B0604020202020204" pitchFamily="34" charset="0"/>
              <a:buChar char="•"/>
            </a:pPr>
            <a:r>
              <a:rPr kumimoji="1" lang="en-US" altLang="ja-JP" sz="2400" dirty="0">
                <a:solidFill>
                  <a:schemeClr val="bg2"/>
                </a:solidFill>
                <a:ea typeface="Calibri" panose="020F0502020204030204" pitchFamily="34" charset="0"/>
                <a:cs typeface="Calibri" panose="020F0502020204030204" pitchFamily="34" charset="0"/>
              </a:rPr>
              <a:t>Optical Flow</a:t>
            </a:r>
            <a:r>
              <a:rPr kumimoji="1" lang="ja-JP" altLang="en-US" sz="2400" dirty="0">
                <a:solidFill>
                  <a:schemeClr val="bg2"/>
                </a:solidFill>
                <a:ea typeface="+mj-ea"/>
                <a:cs typeface="Calibri" panose="020F0502020204030204" pitchFamily="34" charset="0"/>
              </a:rPr>
              <a:t>を使用した解析手法</a:t>
            </a:r>
            <a:endParaRPr kumimoji="1" lang="en-US" altLang="ja-JP" sz="2400" dirty="0">
              <a:solidFill>
                <a:schemeClr val="bg2"/>
              </a:solidFill>
              <a:ea typeface="+mj-ea"/>
              <a:cs typeface="Calibri" panose="020F0502020204030204" pitchFamily="34" charset="0"/>
            </a:endParaRPr>
          </a:p>
          <a:p>
            <a:endParaRPr lang="en-US" altLang="ja-JP" sz="1200" dirty="0">
              <a:solidFill>
                <a:schemeClr val="bg2"/>
              </a:solidFill>
              <a:ea typeface="+mj-ea"/>
              <a:cs typeface="Calibri" panose="020F0502020204030204" pitchFamily="34" charset="0"/>
            </a:endParaRPr>
          </a:p>
          <a:p>
            <a:pPr marL="342900" indent="-342900">
              <a:buFont typeface="Arial" panose="020B0604020202020204" pitchFamily="34" charset="0"/>
              <a:buChar char="•"/>
            </a:pPr>
            <a:r>
              <a:rPr kumimoji="1" lang="ja-JP" altLang="en-US" sz="2800" dirty="0">
                <a:ea typeface="+mj-ea"/>
                <a:cs typeface="Calibri" panose="020F0502020204030204" pitchFamily="34" charset="0"/>
              </a:rPr>
              <a:t>解析結果</a:t>
            </a:r>
            <a:endParaRPr kumimoji="1" lang="en-US" altLang="ja-JP" sz="2800" dirty="0">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ea typeface="+mj-ea"/>
                <a:cs typeface="Calibri" panose="020F0502020204030204" pitchFamily="34" charset="0"/>
              </a:rPr>
              <a:t>従来手法との比較</a:t>
            </a:r>
            <a:endParaRPr kumimoji="1" lang="en-US" altLang="ja-JP" sz="2400" dirty="0">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ea typeface="+mj-ea"/>
                <a:cs typeface="Calibri" panose="020F0502020204030204" pitchFamily="34" charset="0"/>
              </a:rPr>
              <a:t>ビーム輸送シミュレーションによる妥当性の検証</a:t>
            </a:r>
            <a:endParaRPr kumimoji="1" lang="en-US" altLang="ja-JP" sz="2400" dirty="0">
              <a:ea typeface="+mj-ea"/>
              <a:cs typeface="Calibri" panose="020F0502020204030204" pitchFamily="34" charset="0"/>
            </a:endParaRPr>
          </a:p>
          <a:p>
            <a:pPr marL="342900" indent="-342900">
              <a:buFont typeface="Arial" panose="020B0604020202020204" pitchFamily="34" charset="0"/>
              <a:buChar char="•"/>
            </a:pPr>
            <a:endParaRPr lang="en-US" altLang="ja-JP" sz="1200" dirty="0">
              <a:ea typeface="+mj-ea"/>
              <a:cs typeface="Calibri" panose="020F0502020204030204" pitchFamily="34" charset="0"/>
            </a:endParaRPr>
          </a:p>
          <a:p>
            <a:pPr marL="342900" indent="-342900">
              <a:buFont typeface="Arial" panose="020B0604020202020204" pitchFamily="34" charset="0"/>
              <a:buChar char="•"/>
            </a:pPr>
            <a:r>
              <a:rPr kumimoji="1" lang="ja-JP" altLang="en-US" sz="2800" dirty="0">
                <a:solidFill>
                  <a:schemeClr val="bg2"/>
                </a:solidFill>
                <a:ea typeface="+mj-ea"/>
                <a:cs typeface="Calibri" panose="020F0502020204030204" pitchFamily="34" charset="0"/>
              </a:rPr>
              <a:t>まとめ・展望</a:t>
            </a:r>
            <a:endParaRPr kumimoji="1" lang="en-US" altLang="ja-JP" sz="2800" dirty="0">
              <a:solidFill>
                <a:schemeClr val="bg2"/>
              </a:solidFill>
              <a:ea typeface="+mj-ea"/>
              <a:cs typeface="Calibri" panose="020F0502020204030204" pitchFamily="34" charset="0"/>
            </a:endParaRPr>
          </a:p>
        </p:txBody>
      </p:sp>
    </p:spTree>
    <p:extLst>
      <p:ext uri="{BB962C8B-B14F-4D97-AF65-F5344CB8AC3E}">
        <p14:creationId xmlns:p14="http://schemas.microsoft.com/office/powerpoint/2010/main" val="407605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10;&#10;自動的に生成された説明">
            <a:extLst>
              <a:ext uri="{FF2B5EF4-FFF2-40B4-BE49-F238E27FC236}">
                <a16:creationId xmlns:a16="http://schemas.microsoft.com/office/drawing/2014/main" id="{C0008359-E589-8BCF-E1E9-92ECB95ECB00}"/>
              </a:ext>
            </a:extLst>
          </p:cNvPr>
          <p:cNvPicPr>
            <a:picLocks noChangeAspect="1"/>
          </p:cNvPicPr>
          <p:nvPr/>
        </p:nvPicPr>
        <p:blipFill rotWithShape="1">
          <a:blip r:embed="rId3">
            <a:extLst>
              <a:ext uri="{28A0092B-C50C-407E-A947-70E740481C1C}">
                <a14:useLocalDpi xmlns:a14="http://schemas.microsoft.com/office/drawing/2010/main" val="0"/>
              </a:ext>
            </a:extLst>
          </a:blip>
          <a:srcRect l="24036" t="28652" r="53283" b="6175"/>
          <a:stretch/>
        </p:blipFill>
        <p:spPr>
          <a:xfrm>
            <a:off x="99152" y="1186511"/>
            <a:ext cx="3831344" cy="5510420"/>
          </a:xfrm>
          <a:prstGeom prst="rect">
            <a:avLst/>
          </a:prstGeom>
        </p:spPr>
      </p:pic>
      <p:pic>
        <p:nvPicPr>
          <p:cNvPr id="13" name="図 12" descr="グラフィカル ユーザー インターフェイス, ダイアグラム&#10;&#10;自動的に生成された説明">
            <a:extLst>
              <a:ext uri="{FF2B5EF4-FFF2-40B4-BE49-F238E27FC236}">
                <a16:creationId xmlns:a16="http://schemas.microsoft.com/office/drawing/2014/main" id="{43BECD81-4F7A-F5A2-09A0-61CC730FC4C1}"/>
              </a:ext>
            </a:extLst>
          </p:cNvPr>
          <p:cNvPicPr>
            <a:picLocks noChangeAspect="1"/>
          </p:cNvPicPr>
          <p:nvPr/>
        </p:nvPicPr>
        <p:blipFill rotWithShape="1">
          <a:blip r:embed="rId4">
            <a:extLst>
              <a:ext uri="{28A0092B-C50C-407E-A947-70E740481C1C}">
                <a14:useLocalDpi xmlns:a14="http://schemas.microsoft.com/office/drawing/2010/main" val="0"/>
              </a:ext>
            </a:extLst>
          </a:blip>
          <a:srcRect l="24126" t="28110" r="53193" b="6716"/>
          <a:stretch/>
        </p:blipFill>
        <p:spPr>
          <a:xfrm>
            <a:off x="4087143" y="1183286"/>
            <a:ext cx="3831344" cy="5510420"/>
          </a:xfrm>
          <a:prstGeom prst="rect">
            <a:avLst/>
          </a:prstGeom>
        </p:spPr>
      </p:pic>
      <p:pic>
        <p:nvPicPr>
          <p:cNvPr id="15" name="図 14" descr="グラフィカル ユーザー インターフェイス&#10;&#10;自動的に生成された説明">
            <a:extLst>
              <a:ext uri="{FF2B5EF4-FFF2-40B4-BE49-F238E27FC236}">
                <a16:creationId xmlns:a16="http://schemas.microsoft.com/office/drawing/2014/main" id="{8AF90DD0-E166-B489-DE4C-683C7E8FA283}"/>
              </a:ext>
            </a:extLst>
          </p:cNvPr>
          <p:cNvPicPr>
            <a:picLocks noChangeAspect="1"/>
          </p:cNvPicPr>
          <p:nvPr/>
        </p:nvPicPr>
        <p:blipFill rotWithShape="1">
          <a:blip r:embed="rId5">
            <a:extLst>
              <a:ext uri="{28A0092B-C50C-407E-A947-70E740481C1C}">
                <a14:useLocalDpi xmlns:a14="http://schemas.microsoft.com/office/drawing/2010/main" val="0"/>
              </a:ext>
            </a:extLst>
          </a:blip>
          <a:srcRect l="23946" t="28932" r="53373" b="5895"/>
          <a:stretch/>
        </p:blipFill>
        <p:spPr>
          <a:xfrm>
            <a:off x="8075135" y="1183286"/>
            <a:ext cx="3831344" cy="5510420"/>
          </a:xfrm>
          <a:prstGeom prst="rect">
            <a:avLst/>
          </a:prstGeom>
        </p:spPr>
      </p:pic>
      <p:sp>
        <p:nvSpPr>
          <p:cNvPr id="4" name="楕円 3">
            <a:extLst>
              <a:ext uri="{FF2B5EF4-FFF2-40B4-BE49-F238E27FC236}">
                <a16:creationId xmlns:a16="http://schemas.microsoft.com/office/drawing/2014/main" id="{A48BB2E5-225A-7510-D0BF-C933E470B6ED}"/>
              </a:ext>
            </a:extLst>
          </p:cNvPr>
          <p:cNvSpPr/>
          <p:nvPr/>
        </p:nvSpPr>
        <p:spPr>
          <a:xfrm rot="20410820">
            <a:off x="10220271" y="2226276"/>
            <a:ext cx="1004339" cy="43088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6" name="楕円 5">
            <a:extLst>
              <a:ext uri="{FF2B5EF4-FFF2-40B4-BE49-F238E27FC236}">
                <a16:creationId xmlns:a16="http://schemas.microsoft.com/office/drawing/2014/main" id="{82D0245F-C275-7584-EECA-D143999DE9A0}"/>
              </a:ext>
            </a:extLst>
          </p:cNvPr>
          <p:cNvSpPr/>
          <p:nvPr/>
        </p:nvSpPr>
        <p:spPr>
          <a:xfrm rot="20410820">
            <a:off x="8945225" y="1974802"/>
            <a:ext cx="960426" cy="35743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8" name="楕円 7">
            <a:extLst>
              <a:ext uri="{FF2B5EF4-FFF2-40B4-BE49-F238E27FC236}">
                <a16:creationId xmlns:a16="http://schemas.microsoft.com/office/drawing/2014/main" id="{9B41B0B4-78FA-9223-07A9-4E35A47522AC}"/>
              </a:ext>
            </a:extLst>
          </p:cNvPr>
          <p:cNvSpPr/>
          <p:nvPr/>
        </p:nvSpPr>
        <p:spPr>
          <a:xfrm rot="20410820">
            <a:off x="9435633" y="5387492"/>
            <a:ext cx="1004339" cy="43088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82DE629-2F17-B7E2-17F1-F689F293CD7B}"/>
                  </a:ext>
                </a:extLst>
              </p:cNvPr>
              <p:cNvSpPr txBox="1"/>
              <p:nvPr/>
            </p:nvSpPr>
            <p:spPr>
              <a:xfrm>
                <a:off x="1170779" y="774754"/>
                <a:ext cx="1662655"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8.3 mm</a:t>
                </a:r>
              </a:p>
            </p:txBody>
          </p:sp>
        </mc:Choice>
        <mc:Fallback xmlns="">
          <p:sp>
            <p:nvSpPr>
              <p:cNvPr id="3" name="テキスト ボックス 2">
                <a:extLst>
                  <a:ext uri="{FF2B5EF4-FFF2-40B4-BE49-F238E27FC236}">
                    <a16:creationId xmlns:a16="http://schemas.microsoft.com/office/drawing/2014/main" id="{482DE629-2F17-B7E2-17F1-F689F293CD7B}"/>
                  </a:ext>
                </a:extLst>
              </p:cNvPr>
              <p:cNvSpPr txBox="1">
                <a:spLocks noRot="1" noChangeAspect="1" noMove="1" noResize="1" noEditPoints="1" noAdjustHandles="1" noChangeArrowheads="1" noChangeShapeType="1" noTextEdit="1"/>
              </p:cNvSpPr>
              <p:nvPr/>
            </p:nvSpPr>
            <p:spPr>
              <a:xfrm>
                <a:off x="1170779" y="774754"/>
                <a:ext cx="1662655" cy="461665"/>
              </a:xfrm>
              <a:prstGeom prst="rect">
                <a:avLst/>
              </a:prstGeom>
              <a:blipFill>
                <a:blip r:embed="rId6"/>
                <a:stretch>
                  <a:fillRect l="-1099"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4576CAE-60A0-CE89-6767-6584ACC63795}"/>
                  </a:ext>
                </a:extLst>
              </p:cNvPr>
              <p:cNvSpPr txBox="1"/>
              <p:nvPr/>
            </p:nvSpPr>
            <p:spPr>
              <a:xfrm>
                <a:off x="9198390" y="777669"/>
                <a:ext cx="2204068"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24.7 mm</a:t>
                </a:r>
              </a:p>
            </p:txBody>
          </p:sp>
        </mc:Choice>
        <mc:Fallback xmlns="">
          <p:sp>
            <p:nvSpPr>
              <p:cNvPr id="5" name="テキスト ボックス 4">
                <a:extLst>
                  <a:ext uri="{FF2B5EF4-FFF2-40B4-BE49-F238E27FC236}">
                    <a16:creationId xmlns:a16="http://schemas.microsoft.com/office/drawing/2014/main" id="{A4576CAE-60A0-CE89-6767-6584ACC63795}"/>
                  </a:ext>
                </a:extLst>
              </p:cNvPr>
              <p:cNvSpPr txBox="1">
                <a:spLocks noRot="1" noChangeAspect="1" noMove="1" noResize="1" noEditPoints="1" noAdjustHandles="1" noChangeArrowheads="1" noChangeShapeType="1" noTextEdit="1"/>
              </p:cNvSpPr>
              <p:nvPr/>
            </p:nvSpPr>
            <p:spPr>
              <a:xfrm>
                <a:off x="9198390" y="777669"/>
                <a:ext cx="2204068" cy="461665"/>
              </a:xfrm>
              <a:prstGeom prst="rect">
                <a:avLst/>
              </a:prstGeom>
              <a:blipFill>
                <a:blip r:embed="rId7"/>
                <a:stretch>
                  <a:fillRect l="-831" t="-10667"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590D5D1-C309-D6EB-1801-2FA477373F1E}"/>
                  </a:ext>
                </a:extLst>
              </p:cNvPr>
              <p:cNvSpPr txBox="1"/>
              <p:nvPr/>
            </p:nvSpPr>
            <p:spPr>
              <a:xfrm>
                <a:off x="5117690" y="779260"/>
                <a:ext cx="1796444"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 17.7 mm</a:t>
                </a:r>
              </a:p>
            </p:txBody>
          </p:sp>
        </mc:Choice>
        <mc:Fallback xmlns="">
          <p:sp>
            <p:nvSpPr>
              <p:cNvPr id="7" name="テキスト ボックス 6">
                <a:extLst>
                  <a:ext uri="{FF2B5EF4-FFF2-40B4-BE49-F238E27FC236}">
                    <a16:creationId xmlns:a16="http://schemas.microsoft.com/office/drawing/2014/main" id="{2590D5D1-C309-D6EB-1801-2FA477373F1E}"/>
                  </a:ext>
                </a:extLst>
              </p:cNvPr>
              <p:cNvSpPr txBox="1">
                <a:spLocks noRot="1" noChangeAspect="1" noMove="1" noResize="1" noEditPoints="1" noAdjustHandles="1" noChangeArrowheads="1" noChangeShapeType="1" noTextEdit="1"/>
              </p:cNvSpPr>
              <p:nvPr/>
            </p:nvSpPr>
            <p:spPr>
              <a:xfrm>
                <a:off x="5117690" y="779260"/>
                <a:ext cx="1796444" cy="461665"/>
              </a:xfrm>
              <a:prstGeom prst="rect">
                <a:avLst/>
              </a:prstGeom>
              <a:blipFill>
                <a:blip r:embed="rId8"/>
                <a:stretch>
                  <a:fillRect l="-1020" t="-10526" r="-2381" b="-28947"/>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0C30592C-65A0-ADD5-B4C9-9176C3DA6234}"/>
              </a:ext>
            </a:extLst>
          </p:cNvPr>
          <p:cNvSpPr txBox="1"/>
          <p:nvPr/>
        </p:nvSpPr>
        <p:spPr>
          <a:xfrm>
            <a:off x="983089" y="1359257"/>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4" name="テキスト ボックス 13">
            <a:extLst>
              <a:ext uri="{FF2B5EF4-FFF2-40B4-BE49-F238E27FC236}">
                <a16:creationId xmlns:a16="http://schemas.microsoft.com/office/drawing/2014/main" id="{270185DF-BB3B-2526-A6D3-E1A5D1C0AD9B}"/>
              </a:ext>
            </a:extLst>
          </p:cNvPr>
          <p:cNvSpPr txBox="1"/>
          <p:nvPr/>
        </p:nvSpPr>
        <p:spPr>
          <a:xfrm>
            <a:off x="4941165" y="1359257"/>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6" name="テキスト ボックス 15">
            <a:extLst>
              <a:ext uri="{FF2B5EF4-FFF2-40B4-BE49-F238E27FC236}">
                <a16:creationId xmlns:a16="http://schemas.microsoft.com/office/drawing/2014/main" id="{609E9010-DF42-74AA-FF0F-814414AEDE9E}"/>
              </a:ext>
            </a:extLst>
          </p:cNvPr>
          <p:cNvSpPr txBox="1"/>
          <p:nvPr/>
        </p:nvSpPr>
        <p:spPr>
          <a:xfrm>
            <a:off x="8995608" y="1359257"/>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7" name="テキスト ボックス 16">
            <a:extLst>
              <a:ext uri="{FF2B5EF4-FFF2-40B4-BE49-F238E27FC236}">
                <a16:creationId xmlns:a16="http://schemas.microsoft.com/office/drawing/2014/main" id="{1A201D90-665D-4BC5-297C-A2CB1E35F894}"/>
              </a:ext>
            </a:extLst>
          </p:cNvPr>
          <p:cNvSpPr txBox="1"/>
          <p:nvPr/>
        </p:nvSpPr>
        <p:spPr>
          <a:xfrm>
            <a:off x="983089" y="4188980"/>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8" name="テキスト ボックス 17">
            <a:extLst>
              <a:ext uri="{FF2B5EF4-FFF2-40B4-BE49-F238E27FC236}">
                <a16:creationId xmlns:a16="http://schemas.microsoft.com/office/drawing/2014/main" id="{5F4CEEB2-7C0B-B756-C0C1-E510E577C192}"/>
              </a:ext>
            </a:extLst>
          </p:cNvPr>
          <p:cNvSpPr txBox="1"/>
          <p:nvPr/>
        </p:nvSpPr>
        <p:spPr>
          <a:xfrm>
            <a:off x="4941165" y="4188980"/>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9" name="テキスト ボックス 18">
            <a:extLst>
              <a:ext uri="{FF2B5EF4-FFF2-40B4-BE49-F238E27FC236}">
                <a16:creationId xmlns:a16="http://schemas.microsoft.com/office/drawing/2014/main" id="{0C78E153-9932-2239-42BF-BA948CF4C710}"/>
              </a:ext>
            </a:extLst>
          </p:cNvPr>
          <p:cNvSpPr txBox="1"/>
          <p:nvPr/>
        </p:nvSpPr>
        <p:spPr>
          <a:xfrm>
            <a:off x="8995608" y="4188980"/>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mc:AlternateContent xmlns:mc="http://schemas.openxmlformats.org/markup-compatibility/2006" xmlns:a14="http://schemas.microsoft.com/office/drawing/2010/main">
        <mc:Choice Requires="a14">
          <p:sp>
            <p:nvSpPr>
              <p:cNvPr id="21" name="タイトル 1">
                <a:extLst>
                  <a:ext uri="{FF2B5EF4-FFF2-40B4-BE49-F238E27FC236}">
                    <a16:creationId xmlns:a16="http://schemas.microsoft.com/office/drawing/2014/main" id="{331400D5-9204-65E0-3C28-EF8672CE32C4}"/>
                  </a:ext>
                </a:extLst>
              </p:cNvPr>
              <p:cNvSpPr>
                <a:spLocks noGrp="1"/>
              </p:cNvSpPr>
              <p:nvPr>
                <p:ph type="title"/>
              </p:nvPr>
            </p:nvSpPr>
            <p:spPr>
              <a:xfrm>
                <a:off x="0" y="8280"/>
                <a:ext cx="12192000" cy="703511"/>
              </a:xfrm>
              <a:blipFill>
                <a:blip r:embed="rId9"/>
                <a:tile tx="0" ty="0" sx="100000" sy="100000" flip="none" algn="tl"/>
              </a:blipFill>
            </p:spPr>
            <p:txBody>
              <a:bodyPr>
                <a:normAutofit fontScale="90000"/>
              </a:bodyPr>
              <a:lstStyle/>
              <a:p>
                <a:r>
                  <a:rPr lang="ja-JP" altLang="en-US" sz="3600" b="1" dirty="0">
                    <a:latin typeface="+mn-lt"/>
                    <a:cs typeface="Calibri" panose="020F0502020204030204" pitchFamily="34" charset="0"/>
                  </a:rPr>
                  <a:t>従来の手法での解析結果</a:t>
                </a:r>
                <a:r>
                  <a:rPr lang="ja-JP" altLang="en-US" sz="2700" b="1" dirty="0">
                    <a:latin typeface="+mn-lt"/>
                    <a:cs typeface="Calibri" panose="020F0502020204030204" pitchFamily="34" charset="0"/>
                  </a:rPr>
                  <a:t>　</a:t>
                </a:r>
                <a:r>
                  <a:rPr lang="ja-JP" altLang="en-US" sz="2400" b="1" dirty="0">
                    <a:latin typeface="+mn-lt"/>
                    <a:cs typeface="Calibri" panose="020F0502020204030204" pitchFamily="34" charset="0"/>
                  </a:rPr>
                  <a:t>イオン種</a:t>
                </a:r>
                <a:r>
                  <a:rPr lang="en-US" altLang="ja-JP" sz="2400" b="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Pre>
                      <m:sPrePr>
                        <m:ctrlPr>
                          <a:rPr lang="en-US" altLang="ja-JP" sz="2400" i="1" smtClean="0">
                            <a:latin typeface="Cambria Math" panose="02040503050406030204" pitchFamily="18" charset="0"/>
                            <a:cs typeface="Times New Roman" panose="02020603050405020304" pitchFamily="18" charset="0"/>
                          </a:rPr>
                        </m:ctrlPr>
                      </m:sPrePr>
                      <m:sub/>
                      <m:sup>
                        <m:r>
                          <a:rPr lang="en-US" altLang="ja-JP" sz="2400" b="0" i="0" smtClean="0">
                            <a:latin typeface="Cambria Math" panose="02040503050406030204" pitchFamily="18" charset="0"/>
                          </a:rPr>
                          <m:t>14</m:t>
                        </m:r>
                      </m:sup>
                      <m:e>
                        <m:sSup>
                          <m:sSupPr>
                            <m:ctrlPr>
                              <a:rPr lang="en-US" altLang="ja-JP" sz="2400" i="1" smtClean="0">
                                <a:latin typeface="Cambria Math" panose="02040503050406030204" pitchFamily="18" charset="0"/>
                              </a:rPr>
                            </m:ctrlPr>
                          </m:sSupPr>
                          <m:e>
                            <m:r>
                              <m:rPr>
                                <m:sty m:val="p"/>
                              </m:rPr>
                              <a:rPr lang="en-US" altLang="ja-JP" sz="2400" b="0" i="0" smtClean="0">
                                <a:latin typeface="Cambria Math" panose="02040503050406030204" pitchFamily="18" charset="0"/>
                              </a:rPr>
                              <m:t>N</m:t>
                            </m:r>
                          </m:e>
                          <m:sup>
                            <m:r>
                              <a:rPr lang="en-US" altLang="ja-JP" sz="2400" b="0" i="0" smtClean="0">
                                <a:latin typeface="Cambria Math" panose="02040503050406030204" pitchFamily="18" charset="0"/>
                              </a:rPr>
                              <m:t>4+</m:t>
                            </m:r>
                          </m:sup>
                        </m:sSup>
                      </m:e>
                    </m:sPre>
                  </m:oMath>
                </a14:m>
                <a:r>
                  <a:rPr lang="en-US" altLang="ja-JP" sz="2400" b="1" dirty="0">
                    <a:latin typeface="Calibri" panose="020F0502020204030204" pitchFamily="34" charset="0"/>
                    <a:ea typeface="Calibri" panose="020F0502020204030204" pitchFamily="34" charset="0"/>
                    <a:cs typeface="Calibri" panose="020F0502020204030204" pitchFamily="34" charset="0"/>
                  </a:rPr>
                  <a:t>, </a:t>
                </a:r>
                <a:r>
                  <a:rPr lang="ja-JP" altLang="en-US" sz="2400" b="1" dirty="0">
                    <a:latin typeface="+mn-lt"/>
                    <a:cs typeface="Calibri" panose="020F0502020204030204" pitchFamily="34" charset="0"/>
                  </a:rPr>
                  <a:t>引き出し電圧</a:t>
                </a:r>
                <a:r>
                  <a:rPr lang="en-US" altLang="ja-JP" sz="2400" b="1" dirty="0">
                    <a:latin typeface="+mn-lt"/>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10 kV, 432 </a:t>
                </a:r>
                <a:r>
                  <a:rPr lang="en-US" altLang="ja-JP" sz="2400" dirty="0" err="1">
                    <a:latin typeface="Calibri" panose="020F0502020204030204" pitchFamily="34" charset="0"/>
                    <a:ea typeface="Calibri" panose="020F0502020204030204" pitchFamily="34" charset="0"/>
                    <a:cs typeface="Calibri" panose="020F0502020204030204" pitchFamily="34" charset="0"/>
                  </a:rPr>
                  <a:t>eμA</a:t>
                </a:r>
                <a:r>
                  <a:rPr lang="en-US" altLang="ja-JP" sz="2400" dirty="0">
                    <a:latin typeface="Calibri" panose="020F0502020204030204" pitchFamily="34" charset="0"/>
                    <a:ea typeface="Calibri" panose="020F0502020204030204" pitchFamily="34" charset="0"/>
                    <a:cs typeface="Calibri" panose="020F0502020204030204" pitchFamily="34" charset="0"/>
                  </a:rPr>
                  <a:t>@</a:t>
                </a:r>
                <a:r>
                  <a:rPr lang="ja-JP" altLang="en-US" sz="2400" b="1" dirty="0">
                    <a:latin typeface="+mn-lt"/>
                    <a:cs typeface="Calibri" panose="020F0502020204030204" pitchFamily="34" charset="0"/>
                  </a:rPr>
                  <a:t>第一診断箱</a:t>
                </a:r>
                <a:endParaRPr kumimoji="1" lang="ja-JP" altLang="en-US" sz="2400" b="1" dirty="0">
                  <a:latin typeface="+mn-lt"/>
                  <a:cs typeface="Calibri" panose="020F0502020204030204" pitchFamily="34" charset="0"/>
                </a:endParaRPr>
              </a:p>
            </p:txBody>
          </p:sp>
        </mc:Choice>
        <mc:Fallback xmlns="">
          <p:sp>
            <p:nvSpPr>
              <p:cNvPr id="21" name="タイトル 1">
                <a:extLst>
                  <a:ext uri="{FF2B5EF4-FFF2-40B4-BE49-F238E27FC236}">
                    <a16:creationId xmlns:a16="http://schemas.microsoft.com/office/drawing/2014/main" id="{331400D5-9204-65E0-3C28-EF8672CE32C4}"/>
                  </a:ext>
                </a:extLst>
              </p:cNvPr>
              <p:cNvSpPr>
                <a:spLocks noGrp="1" noRot="1" noChangeAspect="1" noMove="1" noResize="1" noEditPoints="1" noAdjustHandles="1" noChangeArrowheads="1" noChangeShapeType="1" noTextEdit="1"/>
              </p:cNvSpPr>
              <p:nvPr>
                <p:ph type="title"/>
              </p:nvPr>
            </p:nvSpPr>
            <p:spPr>
              <a:xfrm>
                <a:off x="0" y="8280"/>
                <a:ext cx="12192000" cy="703511"/>
              </a:xfrm>
              <a:blipFill>
                <a:blip r:embed="rId10"/>
                <a:stretch>
                  <a:fillRect l="-1250" t="-5172" b="-16379"/>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B8448107-997D-1F73-F93B-C1242EC21C31}"/>
              </a:ext>
            </a:extLst>
          </p:cNvPr>
          <p:cNvSpPr/>
          <p:nvPr/>
        </p:nvSpPr>
        <p:spPr>
          <a:xfrm>
            <a:off x="4087143" y="1183286"/>
            <a:ext cx="3796929" cy="55194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24" name="スライド番号プレースホルダー 4">
            <a:extLst>
              <a:ext uri="{FF2B5EF4-FFF2-40B4-BE49-F238E27FC236}">
                <a16:creationId xmlns:a16="http://schemas.microsoft.com/office/drawing/2014/main" id="{486BA3E6-22A8-F12C-DED7-CC526F26BCCE}"/>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13</a:t>
            </a:fld>
            <a:endParaRPr kumimoji="1" lang="ja-JP" alt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27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10;&#10;自動的に生成された説明">
            <a:extLst>
              <a:ext uri="{FF2B5EF4-FFF2-40B4-BE49-F238E27FC236}">
                <a16:creationId xmlns:a16="http://schemas.microsoft.com/office/drawing/2014/main" id="{BB7D9412-0ED1-A678-A67B-689570F5CA5A}"/>
              </a:ext>
            </a:extLst>
          </p:cNvPr>
          <p:cNvPicPr>
            <a:picLocks noChangeAspect="1"/>
          </p:cNvPicPr>
          <p:nvPr/>
        </p:nvPicPr>
        <p:blipFill rotWithShape="1">
          <a:blip r:embed="rId3">
            <a:extLst>
              <a:ext uri="{28A0092B-C50C-407E-A947-70E740481C1C}">
                <a14:useLocalDpi xmlns:a14="http://schemas.microsoft.com/office/drawing/2010/main" val="0"/>
              </a:ext>
            </a:extLst>
          </a:blip>
          <a:srcRect l="23946" t="28110" r="53283" b="5814"/>
          <a:stretch/>
        </p:blipFill>
        <p:spPr>
          <a:xfrm>
            <a:off x="145061" y="1185949"/>
            <a:ext cx="3800027" cy="5519087"/>
          </a:xfrm>
          <a:prstGeom prst="rect">
            <a:avLst/>
          </a:prstGeom>
        </p:spPr>
      </p:pic>
      <p:pic>
        <p:nvPicPr>
          <p:cNvPr id="13" name="図 12" descr="グラフィカル ユーザー インターフェイス, ダイアグラム&#10;&#10;自動的に生成された説明">
            <a:extLst>
              <a:ext uri="{FF2B5EF4-FFF2-40B4-BE49-F238E27FC236}">
                <a16:creationId xmlns:a16="http://schemas.microsoft.com/office/drawing/2014/main" id="{717CB17A-276C-BE09-56B8-F0AAB7D910E5}"/>
              </a:ext>
            </a:extLst>
          </p:cNvPr>
          <p:cNvPicPr>
            <a:picLocks noChangeAspect="1"/>
          </p:cNvPicPr>
          <p:nvPr/>
        </p:nvPicPr>
        <p:blipFill rotWithShape="1">
          <a:blip r:embed="rId4">
            <a:extLst>
              <a:ext uri="{28A0092B-C50C-407E-A947-70E740481C1C}">
                <a14:useLocalDpi xmlns:a14="http://schemas.microsoft.com/office/drawing/2010/main" val="0"/>
              </a:ext>
            </a:extLst>
          </a:blip>
          <a:srcRect l="23946" t="28291" r="53283" b="5634"/>
          <a:stretch/>
        </p:blipFill>
        <p:spPr>
          <a:xfrm>
            <a:off x="4091721" y="1201429"/>
            <a:ext cx="3800027" cy="5519087"/>
          </a:xfrm>
          <a:prstGeom prst="rect">
            <a:avLst/>
          </a:prstGeom>
        </p:spPr>
      </p:pic>
      <p:pic>
        <p:nvPicPr>
          <p:cNvPr id="15" name="図 14" descr="グラフィカル ユーザー インターフェイス, ダイアグラム&#10;&#10;自動的に生成された説明">
            <a:extLst>
              <a:ext uri="{FF2B5EF4-FFF2-40B4-BE49-F238E27FC236}">
                <a16:creationId xmlns:a16="http://schemas.microsoft.com/office/drawing/2014/main" id="{DA03DC61-4D9C-BB6B-5E6B-A730F05C0826}"/>
              </a:ext>
            </a:extLst>
          </p:cNvPr>
          <p:cNvPicPr>
            <a:picLocks noChangeAspect="1"/>
          </p:cNvPicPr>
          <p:nvPr/>
        </p:nvPicPr>
        <p:blipFill rotWithShape="1">
          <a:blip r:embed="rId5">
            <a:extLst>
              <a:ext uri="{28A0092B-C50C-407E-A947-70E740481C1C}">
                <a14:useLocalDpi xmlns:a14="http://schemas.microsoft.com/office/drawing/2010/main" val="0"/>
              </a:ext>
            </a:extLst>
          </a:blip>
          <a:srcRect l="24036" t="28291" r="53193" b="5634"/>
          <a:stretch/>
        </p:blipFill>
        <p:spPr>
          <a:xfrm>
            <a:off x="8038381" y="1201429"/>
            <a:ext cx="3800027" cy="5519089"/>
          </a:xfrm>
          <a:prstGeom prst="rect">
            <a:avLst/>
          </a:prstGeom>
        </p:spPr>
      </p:pic>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B839511-5356-BDEC-F42A-69F6A0FD5133}"/>
                  </a:ext>
                </a:extLst>
              </p:cNvPr>
              <p:cNvSpPr txBox="1"/>
              <p:nvPr/>
            </p:nvSpPr>
            <p:spPr>
              <a:xfrm>
                <a:off x="1213746" y="758262"/>
                <a:ext cx="1805689"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8.3 mm</a:t>
                </a:r>
              </a:p>
            </p:txBody>
          </p:sp>
        </mc:Choice>
        <mc:Fallback xmlns="">
          <p:sp>
            <p:nvSpPr>
              <p:cNvPr id="4" name="テキスト ボックス 3">
                <a:extLst>
                  <a:ext uri="{FF2B5EF4-FFF2-40B4-BE49-F238E27FC236}">
                    <a16:creationId xmlns:a16="http://schemas.microsoft.com/office/drawing/2014/main" id="{DB839511-5356-BDEC-F42A-69F6A0FD5133}"/>
                  </a:ext>
                </a:extLst>
              </p:cNvPr>
              <p:cNvSpPr txBox="1">
                <a:spLocks noRot="1" noChangeAspect="1" noMove="1" noResize="1" noEditPoints="1" noAdjustHandles="1" noChangeArrowheads="1" noChangeShapeType="1" noTextEdit="1"/>
              </p:cNvSpPr>
              <p:nvPr/>
            </p:nvSpPr>
            <p:spPr>
              <a:xfrm>
                <a:off x="1213746" y="758262"/>
                <a:ext cx="1805689" cy="461665"/>
              </a:xfrm>
              <a:prstGeom prst="rect">
                <a:avLst/>
              </a:prstGeom>
              <a:blipFill>
                <a:blip r:embed="rId6"/>
                <a:stretch>
                  <a:fillRect l="-1014"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167046C-CDAD-D4FD-642F-4574C21A92FC}"/>
                  </a:ext>
                </a:extLst>
              </p:cNvPr>
              <p:cNvSpPr txBox="1"/>
              <p:nvPr/>
            </p:nvSpPr>
            <p:spPr>
              <a:xfrm>
                <a:off x="9178128" y="778638"/>
                <a:ext cx="1805689"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24.7 mm</a:t>
                </a:r>
              </a:p>
            </p:txBody>
          </p:sp>
        </mc:Choice>
        <mc:Fallback xmlns="">
          <p:sp>
            <p:nvSpPr>
              <p:cNvPr id="6" name="テキスト ボックス 5">
                <a:extLst>
                  <a:ext uri="{FF2B5EF4-FFF2-40B4-BE49-F238E27FC236}">
                    <a16:creationId xmlns:a16="http://schemas.microsoft.com/office/drawing/2014/main" id="{1167046C-CDAD-D4FD-642F-4574C21A92FC}"/>
                  </a:ext>
                </a:extLst>
              </p:cNvPr>
              <p:cNvSpPr txBox="1">
                <a:spLocks noRot="1" noChangeAspect="1" noMove="1" noResize="1" noEditPoints="1" noAdjustHandles="1" noChangeArrowheads="1" noChangeShapeType="1" noTextEdit="1"/>
              </p:cNvSpPr>
              <p:nvPr/>
            </p:nvSpPr>
            <p:spPr>
              <a:xfrm>
                <a:off x="9178128" y="778638"/>
                <a:ext cx="1805689" cy="461665"/>
              </a:xfrm>
              <a:prstGeom prst="rect">
                <a:avLst/>
              </a:prstGeom>
              <a:blipFill>
                <a:blip r:embed="rId7"/>
                <a:stretch>
                  <a:fillRect l="-1014" t="-10667"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4C87FDC-D790-28C6-0EE9-EBAE572E109A}"/>
                  </a:ext>
                </a:extLst>
              </p:cNvPr>
              <p:cNvSpPr txBox="1"/>
              <p:nvPr/>
            </p:nvSpPr>
            <p:spPr>
              <a:xfrm>
                <a:off x="4977614" y="778637"/>
                <a:ext cx="1950988"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 17.7 mm</a:t>
                </a:r>
              </a:p>
            </p:txBody>
          </p:sp>
        </mc:Choice>
        <mc:Fallback xmlns="">
          <p:sp>
            <p:nvSpPr>
              <p:cNvPr id="8" name="テキスト ボックス 7">
                <a:extLst>
                  <a:ext uri="{FF2B5EF4-FFF2-40B4-BE49-F238E27FC236}">
                    <a16:creationId xmlns:a16="http://schemas.microsoft.com/office/drawing/2014/main" id="{44C87FDC-D790-28C6-0EE9-EBAE572E109A}"/>
                  </a:ext>
                </a:extLst>
              </p:cNvPr>
              <p:cNvSpPr txBox="1">
                <a:spLocks noRot="1" noChangeAspect="1" noMove="1" noResize="1" noEditPoints="1" noAdjustHandles="1" noChangeArrowheads="1" noChangeShapeType="1" noTextEdit="1"/>
              </p:cNvSpPr>
              <p:nvPr/>
            </p:nvSpPr>
            <p:spPr>
              <a:xfrm>
                <a:off x="4977614" y="778637"/>
                <a:ext cx="1950988" cy="461665"/>
              </a:xfrm>
              <a:prstGeom prst="rect">
                <a:avLst/>
              </a:prstGeom>
              <a:blipFill>
                <a:blip r:embed="rId8"/>
                <a:stretch>
                  <a:fillRect l="-938" t="-10667" b="-30667"/>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90421083-D221-4766-7A27-6F5990E2C7D3}"/>
              </a:ext>
            </a:extLst>
          </p:cNvPr>
          <p:cNvSpPr txBox="1"/>
          <p:nvPr/>
        </p:nvSpPr>
        <p:spPr>
          <a:xfrm>
            <a:off x="983087" y="1386422"/>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7" name="テキスト ボックス 6">
            <a:extLst>
              <a:ext uri="{FF2B5EF4-FFF2-40B4-BE49-F238E27FC236}">
                <a16:creationId xmlns:a16="http://schemas.microsoft.com/office/drawing/2014/main" id="{13471FD5-C691-B68A-9425-EEE46225A07C}"/>
              </a:ext>
            </a:extLst>
          </p:cNvPr>
          <p:cNvSpPr txBox="1"/>
          <p:nvPr/>
        </p:nvSpPr>
        <p:spPr>
          <a:xfrm>
            <a:off x="4941163" y="1386422"/>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0" name="テキスト ボックス 9">
            <a:extLst>
              <a:ext uri="{FF2B5EF4-FFF2-40B4-BE49-F238E27FC236}">
                <a16:creationId xmlns:a16="http://schemas.microsoft.com/office/drawing/2014/main" id="{7B2F56C3-D5F5-1CE1-E8CC-2D2B1A0B3AC9}"/>
              </a:ext>
            </a:extLst>
          </p:cNvPr>
          <p:cNvSpPr txBox="1"/>
          <p:nvPr/>
        </p:nvSpPr>
        <p:spPr>
          <a:xfrm>
            <a:off x="8995606" y="1386422"/>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2" name="テキスト ボックス 11">
            <a:extLst>
              <a:ext uri="{FF2B5EF4-FFF2-40B4-BE49-F238E27FC236}">
                <a16:creationId xmlns:a16="http://schemas.microsoft.com/office/drawing/2014/main" id="{E4D5EBA9-B4BF-8F4A-58E8-42B37EDD4E5B}"/>
              </a:ext>
            </a:extLst>
          </p:cNvPr>
          <p:cNvSpPr txBox="1"/>
          <p:nvPr/>
        </p:nvSpPr>
        <p:spPr>
          <a:xfrm>
            <a:off x="983087" y="4216145"/>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4" name="テキスト ボックス 13">
            <a:extLst>
              <a:ext uri="{FF2B5EF4-FFF2-40B4-BE49-F238E27FC236}">
                <a16:creationId xmlns:a16="http://schemas.microsoft.com/office/drawing/2014/main" id="{CA2461C8-48D4-7A36-EBA7-639B428BD594}"/>
              </a:ext>
            </a:extLst>
          </p:cNvPr>
          <p:cNvSpPr txBox="1"/>
          <p:nvPr/>
        </p:nvSpPr>
        <p:spPr>
          <a:xfrm>
            <a:off x="4941163" y="4216145"/>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6" name="テキスト ボックス 15">
            <a:extLst>
              <a:ext uri="{FF2B5EF4-FFF2-40B4-BE49-F238E27FC236}">
                <a16:creationId xmlns:a16="http://schemas.microsoft.com/office/drawing/2014/main" id="{B52A7808-A709-D684-024D-1E011627183C}"/>
              </a:ext>
            </a:extLst>
          </p:cNvPr>
          <p:cNvSpPr txBox="1"/>
          <p:nvPr/>
        </p:nvSpPr>
        <p:spPr>
          <a:xfrm>
            <a:off x="8995606" y="4216145"/>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8" name="タイトル 1">
            <a:extLst>
              <a:ext uri="{FF2B5EF4-FFF2-40B4-BE49-F238E27FC236}">
                <a16:creationId xmlns:a16="http://schemas.microsoft.com/office/drawing/2014/main" id="{D9A1344A-C8FD-5B92-B357-EA8602636DAB}"/>
              </a:ext>
            </a:extLst>
          </p:cNvPr>
          <p:cNvSpPr>
            <a:spLocks noGrp="1"/>
          </p:cNvSpPr>
          <p:nvPr>
            <p:ph type="title"/>
          </p:nvPr>
        </p:nvSpPr>
        <p:spPr>
          <a:xfrm>
            <a:off x="0" y="8280"/>
            <a:ext cx="12192000" cy="703511"/>
          </a:xfrm>
          <a:blipFill>
            <a:blip r:embed="rId9"/>
            <a:tile tx="0" ty="0" sx="100000" sy="100000" flip="none" algn="tl"/>
          </a:blipFill>
        </p:spPr>
        <p:txBody>
          <a:bodyPr>
            <a:normAutofit/>
          </a:bodyPr>
          <a:lstStyle/>
          <a:p>
            <a:r>
              <a:rPr kumimoji="1" lang="en-US" altLang="ja-JP" sz="3200" dirty="0">
                <a:latin typeface="+mn-lt"/>
                <a:ea typeface="Calibri" panose="020F0502020204030204" pitchFamily="34" charset="0"/>
                <a:cs typeface="Calibri" panose="020F0502020204030204" pitchFamily="34" charset="0"/>
              </a:rPr>
              <a:t>Optical Flow</a:t>
            </a:r>
            <a:r>
              <a:rPr kumimoji="1" lang="ja-JP" altLang="en-US" sz="3200" b="1" dirty="0">
                <a:latin typeface="+mn-lt"/>
                <a:cs typeface="Calibri" panose="020F0502020204030204" pitchFamily="34" charset="0"/>
              </a:rPr>
              <a:t>を使った解析結果</a:t>
            </a:r>
          </a:p>
        </p:txBody>
      </p:sp>
      <p:sp>
        <p:nvSpPr>
          <p:cNvPr id="19" name="正方形/長方形 18">
            <a:extLst>
              <a:ext uri="{FF2B5EF4-FFF2-40B4-BE49-F238E27FC236}">
                <a16:creationId xmlns:a16="http://schemas.microsoft.com/office/drawing/2014/main" id="{266F2273-DEF8-0C00-CA54-5748D480F13F}"/>
              </a:ext>
            </a:extLst>
          </p:cNvPr>
          <p:cNvSpPr/>
          <p:nvPr/>
        </p:nvSpPr>
        <p:spPr>
          <a:xfrm>
            <a:off x="8045152" y="1192839"/>
            <a:ext cx="3796929" cy="55194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21" name="スライド番号プレースホルダー 4">
            <a:extLst>
              <a:ext uri="{FF2B5EF4-FFF2-40B4-BE49-F238E27FC236}">
                <a16:creationId xmlns:a16="http://schemas.microsoft.com/office/drawing/2014/main" id="{A095B187-B6D8-E472-65D1-24BDAEC369CB}"/>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14</a:t>
            </a:fld>
            <a:endParaRPr kumimoji="1" lang="ja-JP" altLang="en-US" sz="1800">
              <a:latin typeface="Calibri" panose="020F0502020204030204" pitchFamily="34" charset="0"/>
              <a:cs typeface="Calibri" panose="020F0502020204030204" pitchFamily="34" charset="0"/>
            </a:endParaRPr>
          </a:p>
        </p:txBody>
      </p:sp>
      <p:sp>
        <p:nvSpPr>
          <p:cNvPr id="2" name="テキスト ボックス 1">
            <a:extLst>
              <a:ext uri="{FF2B5EF4-FFF2-40B4-BE49-F238E27FC236}">
                <a16:creationId xmlns:a16="http://schemas.microsoft.com/office/drawing/2014/main" id="{9D54DFB5-2C48-7535-1053-E89F8719F07F}"/>
              </a:ext>
            </a:extLst>
          </p:cNvPr>
          <p:cNvSpPr txBox="1"/>
          <p:nvPr/>
        </p:nvSpPr>
        <p:spPr>
          <a:xfrm>
            <a:off x="9448800" y="72125"/>
            <a:ext cx="2674130" cy="646331"/>
          </a:xfrm>
          <a:prstGeom prst="rect">
            <a:avLst/>
          </a:prstGeom>
          <a:noFill/>
        </p:spPr>
        <p:txBody>
          <a:bodyPr wrap="none" rtlCol="0">
            <a:spAutoFit/>
          </a:bodyPr>
          <a:lstStyle/>
          <a:p>
            <a:r>
              <a:rPr lang="ja-JP" altLang="en-US" b="1" dirty="0">
                <a:solidFill>
                  <a:srgbClr val="242424"/>
                </a:solidFill>
                <a:ea typeface="Meiryo UI" panose="020B0604030504040204" pitchFamily="50" charset="-128"/>
                <a:cs typeface="Calibri" panose="020F0502020204030204" pitchFamily="34" charset="0"/>
              </a:rPr>
              <a:t>特許出願済み</a:t>
            </a:r>
            <a:br>
              <a:rPr lang="en-US" altLang="ja-JP" b="1" i="0" dirty="0">
                <a:solidFill>
                  <a:srgbClr val="242424"/>
                </a:solidFill>
                <a:effectLst/>
                <a:ea typeface="Calibri" panose="020F0502020204030204" pitchFamily="34" charset="0"/>
                <a:cs typeface="Calibri" panose="020F0502020204030204" pitchFamily="34" charset="0"/>
              </a:rPr>
            </a:br>
            <a:r>
              <a:rPr lang="ja-JP" altLang="en-US" b="1" i="0" dirty="0">
                <a:solidFill>
                  <a:srgbClr val="242424"/>
                </a:solidFill>
                <a:effectLst/>
                <a:ea typeface="Meiryo UI" panose="020B0604030504040204" pitchFamily="50" charset="-128"/>
                <a:cs typeface="Calibri" panose="020F0502020204030204" pitchFamily="34" charset="0"/>
              </a:rPr>
              <a:t>出願番号</a:t>
            </a:r>
            <a:r>
              <a:rPr lang="en-US" altLang="ja-JP" b="1" i="0" dirty="0">
                <a:solidFill>
                  <a:srgbClr val="242424"/>
                </a:solidFill>
                <a:effectLst/>
                <a:ea typeface="Calibri" panose="020F0502020204030204" pitchFamily="34" charset="0"/>
                <a:cs typeface="Calibri" panose="020F0502020204030204" pitchFamily="34" charset="0"/>
              </a:rPr>
              <a:t>: 2023-143339</a:t>
            </a:r>
            <a:endParaRPr kumimoji="1" lang="ja-JP" altLang="en-US" b="1" dirty="0">
              <a:cs typeface="Calibri" panose="020F0502020204030204" pitchFamily="34" charset="0"/>
            </a:endParaRPr>
          </a:p>
        </p:txBody>
      </p:sp>
    </p:spTree>
    <p:extLst>
      <p:ext uri="{BB962C8B-B14F-4D97-AF65-F5344CB8AC3E}">
        <p14:creationId xmlns:p14="http://schemas.microsoft.com/office/powerpoint/2010/main" val="108127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EC2312EB-CA6E-1E90-CA5B-8778B2D20A5A}"/>
              </a:ext>
            </a:extLst>
          </p:cNvPr>
          <p:cNvGraphicFramePr>
            <a:graphicFrameLocks/>
          </p:cNvGraphicFramePr>
          <p:nvPr>
            <p:extLst>
              <p:ext uri="{D42A27DB-BD31-4B8C-83A1-F6EECF244321}">
                <p14:modId xmlns:p14="http://schemas.microsoft.com/office/powerpoint/2010/main" val="3614277623"/>
              </p:ext>
            </p:extLst>
          </p:nvPr>
        </p:nvGraphicFramePr>
        <p:xfrm>
          <a:off x="984479" y="711791"/>
          <a:ext cx="10736465" cy="434050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903F2629-F510-8CED-612E-862C4F56B996}"/>
              </a:ext>
            </a:extLst>
          </p:cNvPr>
          <p:cNvSpPr txBox="1"/>
          <p:nvPr/>
        </p:nvSpPr>
        <p:spPr>
          <a:xfrm>
            <a:off x="6891444" y="5364918"/>
            <a:ext cx="5300556" cy="954107"/>
          </a:xfrm>
          <a:prstGeom prst="rect">
            <a:avLst/>
          </a:prstGeom>
          <a:noFill/>
        </p:spPr>
        <p:txBody>
          <a:bodyPr wrap="square" rtlCol="0">
            <a:spAutoFit/>
          </a:bodyPr>
          <a:lstStyle/>
          <a:p>
            <a:r>
              <a:rPr lang="ja-JP" altLang="en-US" sz="2800" dirty="0">
                <a:solidFill>
                  <a:srgbClr val="FF0000"/>
                </a:solidFill>
                <a:cs typeface="Calibri" panose="020F0502020204030204" pitchFamily="34" charset="0"/>
              </a:rPr>
              <a:t>エミッタンス値の過大評価を</a:t>
            </a:r>
            <a:r>
              <a:rPr lang="en-US" altLang="ja-JP" sz="2800" dirty="0">
                <a:solidFill>
                  <a:srgbClr val="FF0000"/>
                </a:solidFill>
                <a:cs typeface="Calibri" panose="020F0502020204030204" pitchFamily="34" charset="0"/>
              </a:rPr>
              <a:t>10%</a:t>
            </a:r>
            <a:r>
              <a:rPr lang="ja-JP" altLang="en-US" sz="2800" dirty="0">
                <a:solidFill>
                  <a:srgbClr val="FF0000"/>
                </a:solidFill>
                <a:cs typeface="Calibri" panose="020F0502020204030204" pitchFamily="34" charset="0"/>
              </a:rPr>
              <a:t>以上改善</a:t>
            </a:r>
            <a:endParaRPr lang="en-US" altLang="ja-JP" sz="2800" dirty="0">
              <a:solidFill>
                <a:srgbClr val="FF0000"/>
              </a:solidFill>
              <a:cs typeface="Calibri" panose="020F0502020204030204" pitchFamily="34" charset="0"/>
            </a:endParaRPr>
          </a:p>
        </p:txBody>
      </p:sp>
      <p:graphicFrame>
        <p:nvGraphicFramePr>
          <p:cNvPr id="11" name="表 11">
            <a:extLst>
              <a:ext uri="{FF2B5EF4-FFF2-40B4-BE49-F238E27FC236}">
                <a16:creationId xmlns:a16="http://schemas.microsoft.com/office/drawing/2014/main" id="{FC4DDAF5-E4F1-66FE-A8A0-9A7299DF3EC0}"/>
              </a:ext>
            </a:extLst>
          </p:cNvPr>
          <p:cNvGraphicFramePr>
            <a:graphicFrameLocks noGrp="1"/>
          </p:cNvGraphicFramePr>
          <p:nvPr>
            <p:extLst>
              <p:ext uri="{D42A27DB-BD31-4B8C-83A1-F6EECF244321}">
                <p14:modId xmlns:p14="http://schemas.microsoft.com/office/powerpoint/2010/main" val="1313155211"/>
              </p:ext>
            </p:extLst>
          </p:nvPr>
        </p:nvGraphicFramePr>
        <p:xfrm>
          <a:off x="153911" y="5125993"/>
          <a:ext cx="6563764" cy="1341120"/>
        </p:xfrm>
        <a:graphic>
          <a:graphicData uri="http://schemas.openxmlformats.org/drawingml/2006/table">
            <a:tbl>
              <a:tblPr firstRow="1" bandRow="1">
                <a:tableStyleId>{5C22544A-7EE6-4342-B048-85BDC9FD1C3A}</a:tableStyleId>
              </a:tblPr>
              <a:tblGrid>
                <a:gridCol w="1530034">
                  <a:extLst>
                    <a:ext uri="{9D8B030D-6E8A-4147-A177-3AD203B41FA5}">
                      <a16:colId xmlns:a16="http://schemas.microsoft.com/office/drawing/2014/main" val="1445110494"/>
                    </a:ext>
                  </a:extLst>
                </a:gridCol>
                <a:gridCol w="2516865">
                  <a:extLst>
                    <a:ext uri="{9D8B030D-6E8A-4147-A177-3AD203B41FA5}">
                      <a16:colId xmlns:a16="http://schemas.microsoft.com/office/drawing/2014/main" val="1534813162"/>
                    </a:ext>
                  </a:extLst>
                </a:gridCol>
                <a:gridCol w="2516865">
                  <a:extLst>
                    <a:ext uri="{9D8B030D-6E8A-4147-A177-3AD203B41FA5}">
                      <a16:colId xmlns:a16="http://schemas.microsoft.com/office/drawing/2014/main" val="1472411202"/>
                    </a:ext>
                  </a:extLst>
                </a:gridCol>
              </a:tblGrid>
              <a:tr h="323087">
                <a:tc>
                  <a:txBody>
                    <a:bodyPr/>
                    <a:lstStyle/>
                    <a:p>
                      <a:pPr algn="ctr"/>
                      <a:endParaRPr kumimoji="1" lang="ja-JP" altLang="en-US" sz="2200" dirty="0">
                        <a:latin typeface="Calibri" panose="020F0502020204030204" pitchFamily="34" charset="0"/>
                        <a:cs typeface="Calibri" panose="020F0502020204030204" pitchFamily="34" charset="0"/>
                      </a:endParaRPr>
                    </a:p>
                  </a:txBody>
                  <a:tcPr/>
                </a:tc>
                <a:tc>
                  <a:txBody>
                    <a:bodyPr/>
                    <a:lstStyle/>
                    <a:p>
                      <a:pPr algn="ctr"/>
                      <a:r>
                        <a:rPr kumimoji="1" lang="en-US" altLang="ja-JP" sz="2200" dirty="0">
                          <a:latin typeface="Calibri" panose="020F0502020204030204" pitchFamily="34" charset="0"/>
                          <a:ea typeface="Calibri" panose="020F0502020204030204" pitchFamily="34" charset="0"/>
                          <a:cs typeface="Calibri" panose="020F0502020204030204" pitchFamily="34" charset="0"/>
                        </a:rPr>
                        <a:t>17.7 mm</a:t>
                      </a:r>
                      <a:endParaRPr kumimoji="1" lang="ja-JP" altLang="en-US" sz="2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2200" dirty="0">
                          <a:solidFill>
                            <a:schemeClr val="bg1"/>
                          </a:solidFill>
                          <a:latin typeface="Calibri" panose="020F0502020204030204" pitchFamily="34" charset="0"/>
                          <a:ea typeface="Calibri" panose="020F0502020204030204" pitchFamily="34" charset="0"/>
                          <a:cs typeface="Calibri" panose="020F0502020204030204" pitchFamily="34" charset="0"/>
                        </a:rPr>
                        <a:t>24.7 mm</a:t>
                      </a:r>
                      <a:endParaRPr kumimoji="1" lang="ja-JP" altLang="en-US" sz="2200" dirty="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95561628"/>
                  </a:ext>
                </a:extLst>
              </a:tr>
              <a:tr h="370840">
                <a:tc>
                  <a:txBody>
                    <a:bodyPr/>
                    <a:lstStyle/>
                    <a:p>
                      <a:pPr algn="ctr"/>
                      <a:r>
                        <a:rPr kumimoji="1" lang="en-US" altLang="ja-JP" sz="2200" dirty="0">
                          <a:latin typeface="Calibri" panose="020F0502020204030204" pitchFamily="34" charset="0"/>
                          <a:ea typeface="Calibri" panose="020F0502020204030204" pitchFamily="34" charset="0"/>
                          <a:cs typeface="Calibri" panose="020F0502020204030204" pitchFamily="34" charset="0"/>
                        </a:rPr>
                        <a:t>x-x’</a:t>
                      </a:r>
                      <a:endParaRPr kumimoji="1" lang="ja-JP" altLang="en-US" sz="2200" dirty="0">
                        <a:latin typeface="Calibri" panose="020F0502020204030204" pitchFamily="34" charset="0"/>
                        <a:cs typeface="Calibri" panose="020F0502020204030204" pitchFamily="34" charset="0"/>
                      </a:endParaRPr>
                    </a:p>
                  </a:txBody>
                  <a:tcPr/>
                </a:tc>
                <a:tc>
                  <a:txBody>
                    <a:bodyPr/>
                    <a:lstStyle/>
                    <a:p>
                      <a:pPr algn="ctr"/>
                      <a:r>
                        <a:rPr kumimoji="1" lang="en-US" altLang="ja-JP" sz="2200" dirty="0">
                          <a:latin typeface="Calibri" panose="020F0502020204030204" pitchFamily="34" charset="0"/>
                          <a:ea typeface="Calibri" panose="020F0502020204030204" pitchFamily="34" charset="0"/>
                          <a:cs typeface="Calibri" panose="020F0502020204030204" pitchFamily="34" charset="0"/>
                        </a:rPr>
                        <a:t>248 </a:t>
                      </a:r>
                      <a:r>
                        <a:rPr lang="en-US" altLang="ja-JP" sz="2400" dirty="0">
                          <a:latin typeface="Calibri" panose="020F0502020204030204" pitchFamily="34" charset="0"/>
                          <a:ea typeface="Calibri" panose="020F0502020204030204" pitchFamily="34" charset="0"/>
                          <a:cs typeface="Calibri" panose="020F0502020204030204" pitchFamily="34" charset="0"/>
                        </a:rPr>
                        <a:t>mm</a:t>
                      </a:r>
                      <a:r>
                        <a:rPr lang="en-US" altLang="ja-JP" sz="2400" baseline="0" dirty="0">
                          <a:latin typeface="Calibri" panose="020F0502020204030204" pitchFamily="34" charset="0"/>
                          <a:ea typeface="Calibri" panose="020F0502020204030204" pitchFamily="34" charset="0"/>
                          <a:cs typeface="Calibri" panose="020F0502020204030204" pitchFamily="34" charset="0"/>
                        </a:rPr>
                        <a:t> </a:t>
                      </a:r>
                      <a:r>
                        <a:rPr lang="en-US" altLang="ja-JP" sz="2400" baseline="0" dirty="0" err="1">
                          <a:latin typeface="Calibri" panose="020F0502020204030204" pitchFamily="34" charset="0"/>
                          <a:ea typeface="Calibri" panose="020F0502020204030204" pitchFamily="34" charset="0"/>
                          <a:cs typeface="Calibri" panose="020F0502020204030204" pitchFamily="34" charset="0"/>
                        </a:rPr>
                        <a:t>mrad</a:t>
                      </a:r>
                      <a:endParaRPr kumimoji="1" lang="ja-JP" altLang="en-US" sz="2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2200" dirty="0">
                          <a:solidFill>
                            <a:srgbClr val="FF0000"/>
                          </a:solidFill>
                          <a:latin typeface="Calibri" panose="020F0502020204030204" pitchFamily="34" charset="0"/>
                          <a:ea typeface="Calibri" panose="020F0502020204030204" pitchFamily="34" charset="0"/>
                          <a:cs typeface="Calibri" panose="020F0502020204030204" pitchFamily="34" charset="0"/>
                        </a:rPr>
                        <a:t>221</a:t>
                      </a:r>
                      <a:r>
                        <a:rPr lang="en-US" altLang="ja-JP" sz="2400" dirty="0">
                          <a:solidFill>
                            <a:srgbClr val="FF0000"/>
                          </a:solidFill>
                          <a:latin typeface="Calibri" panose="020F0502020204030204" pitchFamily="34" charset="0"/>
                          <a:ea typeface="Calibri" panose="020F0502020204030204" pitchFamily="34" charset="0"/>
                          <a:cs typeface="Calibri" panose="020F0502020204030204" pitchFamily="34" charset="0"/>
                        </a:rPr>
                        <a:t> mm</a:t>
                      </a:r>
                      <a:r>
                        <a:rPr lang="en-US" altLang="ja-JP" sz="2400" baseline="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ja-JP" sz="2400" baseline="0" dirty="0" err="1">
                          <a:solidFill>
                            <a:srgbClr val="FF0000"/>
                          </a:solidFill>
                          <a:latin typeface="Calibri" panose="020F0502020204030204" pitchFamily="34" charset="0"/>
                          <a:ea typeface="Calibri" panose="020F0502020204030204" pitchFamily="34" charset="0"/>
                          <a:cs typeface="Calibri" panose="020F0502020204030204" pitchFamily="34" charset="0"/>
                        </a:rPr>
                        <a:t>mrad</a:t>
                      </a:r>
                      <a:endParaRPr kumimoji="1" lang="ja-JP" altLang="en-US" sz="2200" dirty="0">
                        <a:solidFill>
                          <a:srgbClr val="FF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19755393"/>
                  </a:ext>
                </a:extLst>
              </a:tr>
              <a:tr h="370840">
                <a:tc>
                  <a:txBody>
                    <a:bodyPr/>
                    <a:lstStyle/>
                    <a:p>
                      <a:pPr algn="ctr"/>
                      <a:r>
                        <a:rPr kumimoji="1" lang="en-US" altLang="ja-JP" sz="2200" dirty="0">
                          <a:latin typeface="Calibri" panose="020F0502020204030204" pitchFamily="34" charset="0"/>
                          <a:ea typeface="Calibri" panose="020F0502020204030204" pitchFamily="34" charset="0"/>
                          <a:cs typeface="Calibri" panose="020F0502020204030204" pitchFamily="34" charset="0"/>
                        </a:rPr>
                        <a:t>y-y’</a:t>
                      </a:r>
                      <a:endParaRPr kumimoji="1" lang="ja-JP" altLang="en-US" sz="2200" dirty="0">
                        <a:latin typeface="Calibri" panose="020F0502020204030204" pitchFamily="34" charset="0"/>
                        <a:cs typeface="Calibri" panose="020F0502020204030204" pitchFamily="34" charset="0"/>
                      </a:endParaRPr>
                    </a:p>
                  </a:txBody>
                  <a:tcPr/>
                </a:tc>
                <a:tc>
                  <a:txBody>
                    <a:bodyPr/>
                    <a:lstStyle/>
                    <a:p>
                      <a:pPr algn="ctr"/>
                      <a:r>
                        <a:rPr kumimoji="1" lang="en-US" altLang="ja-JP" sz="2200" dirty="0">
                          <a:latin typeface="Calibri" panose="020F0502020204030204" pitchFamily="34" charset="0"/>
                          <a:ea typeface="Calibri" panose="020F0502020204030204" pitchFamily="34" charset="0"/>
                          <a:cs typeface="Calibri" panose="020F0502020204030204" pitchFamily="34" charset="0"/>
                        </a:rPr>
                        <a:t>244</a:t>
                      </a:r>
                      <a:r>
                        <a:rPr lang="en-US" altLang="ja-JP" sz="2400" dirty="0">
                          <a:latin typeface="Calibri" panose="020F0502020204030204" pitchFamily="34" charset="0"/>
                          <a:ea typeface="Calibri" panose="020F0502020204030204" pitchFamily="34" charset="0"/>
                          <a:cs typeface="Calibri" panose="020F0502020204030204" pitchFamily="34" charset="0"/>
                        </a:rPr>
                        <a:t> mm</a:t>
                      </a:r>
                      <a:r>
                        <a:rPr lang="en-US" altLang="ja-JP" sz="2400" baseline="0" dirty="0">
                          <a:latin typeface="Calibri" panose="020F0502020204030204" pitchFamily="34" charset="0"/>
                          <a:ea typeface="Calibri" panose="020F0502020204030204" pitchFamily="34" charset="0"/>
                          <a:cs typeface="Calibri" panose="020F0502020204030204" pitchFamily="34" charset="0"/>
                        </a:rPr>
                        <a:t> </a:t>
                      </a:r>
                      <a:r>
                        <a:rPr lang="en-US" altLang="ja-JP" sz="2400" baseline="0" dirty="0" err="1">
                          <a:latin typeface="Calibri" panose="020F0502020204030204" pitchFamily="34" charset="0"/>
                          <a:ea typeface="Calibri" panose="020F0502020204030204" pitchFamily="34" charset="0"/>
                          <a:cs typeface="Calibri" panose="020F0502020204030204" pitchFamily="34" charset="0"/>
                        </a:rPr>
                        <a:t>mrad</a:t>
                      </a:r>
                      <a:endParaRPr kumimoji="1" lang="ja-JP" altLang="en-US" sz="2200" dirty="0">
                        <a:latin typeface="Calibri" panose="020F0502020204030204" pitchFamily="34" charset="0"/>
                        <a:cs typeface="Calibri" panose="020F0502020204030204" pitchFamily="34" charset="0"/>
                      </a:endParaRPr>
                    </a:p>
                  </a:txBody>
                  <a:tcPr anchor="ctr"/>
                </a:tc>
                <a:tc>
                  <a:txBody>
                    <a:bodyPr/>
                    <a:lstStyle/>
                    <a:p>
                      <a:pPr algn="ctr"/>
                      <a:r>
                        <a:rPr kumimoji="1" lang="en-US" altLang="ja-JP" sz="2200" dirty="0">
                          <a:solidFill>
                            <a:srgbClr val="FF0000"/>
                          </a:solidFill>
                          <a:latin typeface="Calibri" panose="020F0502020204030204" pitchFamily="34" charset="0"/>
                          <a:ea typeface="Calibri" panose="020F0502020204030204" pitchFamily="34" charset="0"/>
                          <a:cs typeface="Calibri" panose="020F0502020204030204" pitchFamily="34" charset="0"/>
                        </a:rPr>
                        <a:t>210 </a:t>
                      </a:r>
                      <a:r>
                        <a:rPr lang="en-US" altLang="ja-JP" sz="2400" dirty="0">
                          <a:solidFill>
                            <a:srgbClr val="FF0000"/>
                          </a:solidFill>
                          <a:latin typeface="Calibri" panose="020F0502020204030204" pitchFamily="34" charset="0"/>
                          <a:ea typeface="Calibri" panose="020F0502020204030204" pitchFamily="34" charset="0"/>
                          <a:cs typeface="Calibri" panose="020F0502020204030204" pitchFamily="34" charset="0"/>
                        </a:rPr>
                        <a:t>mm</a:t>
                      </a:r>
                      <a:r>
                        <a:rPr lang="en-US" altLang="ja-JP" sz="2400" baseline="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ja-JP" sz="2400" baseline="0" dirty="0" err="1">
                          <a:solidFill>
                            <a:srgbClr val="FF0000"/>
                          </a:solidFill>
                          <a:latin typeface="Calibri" panose="020F0502020204030204" pitchFamily="34" charset="0"/>
                          <a:ea typeface="Calibri" panose="020F0502020204030204" pitchFamily="34" charset="0"/>
                          <a:cs typeface="Calibri" panose="020F0502020204030204" pitchFamily="34" charset="0"/>
                        </a:rPr>
                        <a:t>mrad</a:t>
                      </a:r>
                      <a:endParaRPr kumimoji="1" lang="ja-JP" altLang="en-US" sz="2200" dirty="0">
                        <a:solidFill>
                          <a:srgbClr val="FF0000"/>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38288989"/>
                  </a:ext>
                </a:extLst>
              </a:tr>
            </a:tbl>
          </a:graphicData>
        </a:graphic>
      </p:graphicFrame>
      <p:cxnSp>
        <p:nvCxnSpPr>
          <p:cNvPr id="13" name="直線矢印コネクタ 12">
            <a:extLst>
              <a:ext uri="{FF2B5EF4-FFF2-40B4-BE49-F238E27FC236}">
                <a16:creationId xmlns:a16="http://schemas.microsoft.com/office/drawing/2014/main" id="{8AF3A59C-BFBA-D705-37A1-488E62CE2880}"/>
              </a:ext>
            </a:extLst>
          </p:cNvPr>
          <p:cNvCxnSpPr>
            <a:cxnSpLocks/>
          </p:cNvCxnSpPr>
          <p:nvPr/>
        </p:nvCxnSpPr>
        <p:spPr>
          <a:xfrm flipV="1">
            <a:off x="5961748" y="3438838"/>
            <a:ext cx="0" cy="289712"/>
          </a:xfrm>
          <a:prstGeom prst="straightConnector1">
            <a:avLst/>
          </a:prstGeom>
          <a:ln w="28575">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61113E5-0832-875E-60B1-3EC403942089}"/>
              </a:ext>
            </a:extLst>
          </p:cNvPr>
          <p:cNvCxnSpPr>
            <a:cxnSpLocks/>
          </p:cNvCxnSpPr>
          <p:nvPr/>
        </p:nvCxnSpPr>
        <p:spPr>
          <a:xfrm flipV="1">
            <a:off x="8850256" y="2882040"/>
            <a:ext cx="0" cy="1095768"/>
          </a:xfrm>
          <a:prstGeom prst="straightConnector1">
            <a:avLst/>
          </a:prstGeom>
          <a:ln w="28575">
            <a:solidFill>
              <a:srgbClr val="FF000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4EE6AE17-D0C2-59DB-610E-87638385AE2F}"/>
              </a:ext>
            </a:extLst>
          </p:cNvPr>
          <p:cNvSpPr>
            <a:spLocks noGrp="1"/>
          </p:cNvSpPr>
          <p:nvPr>
            <p:ph type="title"/>
          </p:nvPr>
        </p:nvSpPr>
        <p:spPr>
          <a:xfrm>
            <a:off x="0" y="8280"/>
            <a:ext cx="12192000" cy="703511"/>
          </a:xfrm>
          <a:blipFill>
            <a:blip r:embed="rId4"/>
            <a:tile tx="0" ty="0" sx="100000" sy="100000" flip="none" algn="tl"/>
          </a:blipFill>
        </p:spPr>
        <p:txBody>
          <a:bodyPr>
            <a:normAutofit/>
          </a:bodyPr>
          <a:lstStyle/>
          <a:p>
            <a:r>
              <a:rPr lang="ja-JP" altLang="en-US" sz="3200" b="1" dirty="0">
                <a:latin typeface="+mn-lt"/>
                <a:cs typeface="Calibri" panose="020F0502020204030204" pitchFamily="34" charset="0"/>
              </a:rPr>
              <a:t>エミッタンス測定値の過大評価への効果</a:t>
            </a:r>
            <a:endParaRPr kumimoji="1" lang="ja-JP" altLang="en-US" sz="3200" b="1" dirty="0">
              <a:latin typeface="+mn-lt"/>
              <a:cs typeface="Calibri" panose="020F0502020204030204" pitchFamily="34" charset="0"/>
            </a:endParaRPr>
          </a:p>
        </p:txBody>
      </p:sp>
      <p:sp>
        <p:nvSpPr>
          <p:cNvPr id="7" name="テキスト ボックス 6">
            <a:extLst>
              <a:ext uri="{FF2B5EF4-FFF2-40B4-BE49-F238E27FC236}">
                <a16:creationId xmlns:a16="http://schemas.microsoft.com/office/drawing/2014/main" id="{C3E828B8-7CC5-DAF0-30D8-51651783DE44}"/>
              </a:ext>
            </a:extLst>
          </p:cNvPr>
          <p:cNvSpPr txBox="1"/>
          <p:nvPr/>
        </p:nvSpPr>
        <p:spPr>
          <a:xfrm>
            <a:off x="5292334" y="2792507"/>
            <a:ext cx="1338828" cy="646331"/>
          </a:xfrm>
          <a:prstGeom prst="rect">
            <a:avLst/>
          </a:prstGeom>
          <a:solidFill>
            <a:schemeClr val="bg1"/>
          </a:solidFill>
        </p:spPr>
        <p:txBody>
          <a:bodyPr wrap="none" rtlCol="0">
            <a:spAutoFit/>
          </a:bodyPr>
          <a:lstStyle/>
          <a:p>
            <a:pPr algn="ctr"/>
            <a:r>
              <a:rPr kumimoji="1" lang="ja-JP" altLang="en-US" dirty="0">
                <a:cs typeface="Calibri" panose="020F0502020204030204" pitchFamily="34" charset="0"/>
              </a:rPr>
              <a:t>従来の解析</a:t>
            </a:r>
            <a:br>
              <a:rPr kumimoji="1" lang="en-US" altLang="ja-JP" dirty="0">
                <a:cs typeface="Calibri" panose="020F0502020204030204" pitchFamily="34" charset="0"/>
              </a:rPr>
            </a:br>
            <a:r>
              <a:rPr kumimoji="1" lang="en-US" altLang="ja-JP" dirty="0">
                <a:cs typeface="Calibri" panose="020F0502020204030204" pitchFamily="34" charset="0"/>
              </a:rPr>
              <a:t>(17.7 mm)</a:t>
            </a:r>
            <a:endParaRPr kumimoji="1" lang="ja-JP" altLang="en-US" dirty="0">
              <a:cs typeface="Calibri" panose="020F0502020204030204" pitchFamily="34" charset="0"/>
            </a:endParaRPr>
          </a:p>
        </p:txBody>
      </p:sp>
      <p:sp>
        <p:nvSpPr>
          <p:cNvPr id="8" name="テキスト ボックス 7">
            <a:extLst>
              <a:ext uri="{FF2B5EF4-FFF2-40B4-BE49-F238E27FC236}">
                <a16:creationId xmlns:a16="http://schemas.microsoft.com/office/drawing/2014/main" id="{E94F692F-B03E-B07C-8CD3-A099C605B4AD}"/>
              </a:ext>
            </a:extLst>
          </p:cNvPr>
          <p:cNvSpPr txBox="1"/>
          <p:nvPr/>
        </p:nvSpPr>
        <p:spPr>
          <a:xfrm>
            <a:off x="7793282" y="2087935"/>
            <a:ext cx="1569660" cy="923330"/>
          </a:xfrm>
          <a:prstGeom prst="rect">
            <a:avLst/>
          </a:prstGeom>
          <a:solidFill>
            <a:schemeClr val="bg1"/>
          </a:solidFill>
        </p:spPr>
        <p:txBody>
          <a:bodyPr wrap="none" rtlCol="0">
            <a:spAutoFit/>
          </a:bodyPr>
          <a:lstStyle/>
          <a:p>
            <a:pPr algn="ctr"/>
            <a:r>
              <a:rPr kumimoji="1" lang="en-US" altLang="ja-JP" dirty="0">
                <a:solidFill>
                  <a:srgbClr val="FF0000"/>
                </a:solidFill>
                <a:ea typeface="Calibri" panose="020F0502020204030204" pitchFamily="34" charset="0"/>
                <a:cs typeface="Calibri" panose="020F0502020204030204" pitchFamily="34" charset="0"/>
              </a:rPr>
              <a:t>Optical Flow</a:t>
            </a:r>
            <a:br>
              <a:rPr kumimoji="1" lang="en-US" altLang="ja-JP" dirty="0">
                <a:solidFill>
                  <a:srgbClr val="FF0000"/>
                </a:solidFill>
                <a:ea typeface="Calibri" panose="020F0502020204030204" pitchFamily="34" charset="0"/>
                <a:cs typeface="Calibri" panose="020F0502020204030204" pitchFamily="34" charset="0"/>
              </a:rPr>
            </a:br>
            <a:r>
              <a:rPr kumimoji="1" lang="ja-JP" altLang="en-US" dirty="0">
                <a:solidFill>
                  <a:srgbClr val="FF0000"/>
                </a:solidFill>
                <a:cs typeface="Calibri" panose="020F0502020204030204" pitchFamily="34" charset="0"/>
              </a:rPr>
              <a:t>を使った解析</a:t>
            </a:r>
            <a:br>
              <a:rPr kumimoji="1" lang="en-US" altLang="ja-JP" dirty="0">
                <a:solidFill>
                  <a:srgbClr val="FF0000"/>
                </a:solidFill>
                <a:cs typeface="Calibri" panose="020F0502020204030204" pitchFamily="34" charset="0"/>
              </a:rPr>
            </a:br>
            <a:r>
              <a:rPr kumimoji="1" lang="en-US" altLang="ja-JP" dirty="0">
                <a:solidFill>
                  <a:srgbClr val="FF0000"/>
                </a:solidFill>
                <a:cs typeface="Calibri" panose="020F0502020204030204" pitchFamily="34" charset="0"/>
              </a:rPr>
              <a:t>(24.7 mm)</a:t>
            </a:r>
            <a:endParaRPr kumimoji="1" lang="ja-JP" altLang="en-US" dirty="0">
              <a:solidFill>
                <a:srgbClr val="FF0000"/>
              </a:solidFill>
              <a:cs typeface="Calibri" panose="020F0502020204030204" pitchFamily="34" charset="0"/>
            </a:endParaRPr>
          </a:p>
        </p:txBody>
      </p:sp>
      <p:sp>
        <p:nvSpPr>
          <p:cNvPr id="16" name="スライド番号プレースホルダー 4">
            <a:extLst>
              <a:ext uri="{FF2B5EF4-FFF2-40B4-BE49-F238E27FC236}">
                <a16:creationId xmlns:a16="http://schemas.microsoft.com/office/drawing/2014/main" id="{2A313267-38E2-DFE2-F858-39D570FA61E7}"/>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15</a:t>
            </a:fld>
            <a:endParaRPr kumimoji="1" lang="ja-JP" alt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96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55BC5-AA1A-26D3-5614-B06A7ADA6ED1}"/>
              </a:ext>
            </a:extLst>
          </p:cNvPr>
          <p:cNvSpPr txBox="1">
            <a:spLocks/>
          </p:cNvSpPr>
          <p:nvPr/>
        </p:nvSpPr>
        <p:spPr>
          <a:xfrm>
            <a:off x="0" y="3532"/>
            <a:ext cx="12192000" cy="703511"/>
          </a:xfrm>
          <a:prstGeom prst="rect">
            <a:avLst/>
          </a:prstGeom>
          <a:blipFill>
            <a:blip r:embed="rId3"/>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latin typeface="+mn-lt"/>
                <a:cs typeface="Times New Roman" panose="02020603050405020304" pitchFamily="18" charset="0"/>
              </a:rPr>
              <a:t>測定精度の確認</a:t>
            </a:r>
          </a:p>
        </p:txBody>
      </p:sp>
      <p:grpSp>
        <p:nvGrpSpPr>
          <p:cNvPr id="19" name="グループ化 18">
            <a:extLst>
              <a:ext uri="{FF2B5EF4-FFF2-40B4-BE49-F238E27FC236}">
                <a16:creationId xmlns:a16="http://schemas.microsoft.com/office/drawing/2014/main" id="{9815D820-25F2-C738-D802-D4C5A76A0BAC}"/>
              </a:ext>
            </a:extLst>
          </p:cNvPr>
          <p:cNvGrpSpPr/>
          <p:nvPr/>
        </p:nvGrpSpPr>
        <p:grpSpPr>
          <a:xfrm>
            <a:off x="300910" y="797849"/>
            <a:ext cx="11079296" cy="4824357"/>
            <a:chOff x="201322" y="870273"/>
            <a:chExt cx="11079296" cy="4824357"/>
          </a:xfrm>
        </p:grpSpPr>
        <p:pic>
          <p:nvPicPr>
            <p:cNvPr id="3" name="図 2">
              <a:extLst>
                <a:ext uri="{FF2B5EF4-FFF2-40B4-BE49-F238E27FC236}">
                  <a16:creationId xmlns:a16="http://schemas.microsoft.com/office/drawing/2014/main" id="{21501248-3707-A197-8672-10DFE84F4ABA}"/>
                </a:ext>
              </a:extLst>
            </p:cNvPr>
            <p:cNvPicPr>
              <a:picLocks noChangeAspect="1"/>
            </p:cNvPicPr>
            <p:nvPr/>
          </p:nvPicPr>
          <p:blipFill rotWithShape="1">
            <a:blip r:embed="rId4"/>
            <a:srcRect r="6177" b="6435"/>
            <a:stretch/>
          </p:blipFill>
          <p:spPr>
            <a:xfrm>
              <a:off x="201322" y="870273"/>
              <a:ext cx="11061190" cy="4788143"/>
            </a:xfrm>
            <a:prstGeom prst="rect">
              <a:avLst/>
            </a:prstGeom>
          </p:spPr>
        </p:pic>
        <p:sp>
          <p:nvSpPr>
            <p:cNvPr id="18" name="正方形/長方形 17">
              <a:extLst>
                <a:ext uri="{FF2B5EF4-FFF2-40B4-BE49-F238E27FC236}">
                  <a16:creationId xmlns:a16="http://schemas.microsoft.com/office/drawing/2014/main" id="{FC988752-38BC-0F52-5F8C-D54128843B5F}"/>
                </a:ext>
              </a:extLst>
            </p:cNvPr>
            <p:cNvSpPr/>
            <p:nvPr/>
          </p:nvSpPr>
          <p:spPr>
            <a:xfrm>
              <a:off x="3512745" y="3141552"/>
              <a:ext cx="7767873" cy="25530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 name="図 19">
            <a:extLst>
              <a:ext uri="{FF2B5EF4-FFF2-40B4-BE49-F238E27FC236}">
                <a16:creationId xmlns:a16="http://schemas.microsoft.com/office/drawing/2014/main" id="{22F3639C-321E-4245-BDB0-72FEC5224A92}"/>
              </a:ext>
            </a:extLst>
          </p:cNvPr>
          <p:cNvPicPr>
            <a:picLocks noChangeAspect="1"/>
          </p:cNvPicPr>
          <p:nvPr/>
        </p:nvPicPr>
        <p:blipFill rotWithShape="1">
          <a:blip r:embed="rId4"/>
          <a:srcRect l="15949" t="9341" r="64660" b="61623"/>
          <a:stretch/>
        </p:blipFill>
        <p:spPr>
          <a:xfrm>
            <a:off x="5327303" y="2912119"/>
            <a:ext cx="3834803" cy="2492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正方形/長方形 20">
            <a:extLst>
              <a:ext uri="{FF2B5EF4-FFF2-40B4-BE49-F238E27FC236}">
                <a16:creationId xmlns:a16="http://schemas.microsoft.com/office/drawing/2014/main" id="{2931D31D-FF78-2C15-E60A-29682D22E4B0}"/>
              </a:ext>
            </a:extLst>
          </p:cNvPr>
          <p:cNvSpPr/>
          <p:nvPr/>
        </p:nvSpPr>
        <p:spPr>
          <a:xfrm>
            <a:off x="2154726" y="1376130"/>
            <a:ext cx="2317686" cy="132180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60E7B1C2-0A31-00A8-4633-F3467AF77356}"/>
              </a:ext>
            </a:extLst>
          </p:cNvPr>
          <p:cNvCxnSpPr>
            <a:cxnSpLocks/>
            <a:stCxn id="21" idx="3"/>
            <a:endCxn id="20" idx="0"/>
          </p:cNvCxnSpPr>
          <p:nvPr/>
        </p:nvCxnSpPr>
        <p:spPr>
          <a:xfrm>
            <a:off x="4472412" y="2037033"/>
            <a:ext cx="2772293" cy="87508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AE331767-072A-8280-DF13-4B32E124DE0D}"/>
              </a:ext>
            </a:extLst>
          </p:cNvPr>
          <p:cNvCxnSpPr>
            <a:cxnSpLocks/>
            <a:stCxn id="21" idx="2"/>
            <a:endCxn id="20" idx="1"/>
          </p:cNvCxnSpPr>
          <p:nvPr/>
        </p:nvCxnSpPr>
        <p:spPr>
          <a:xfrm>
            <a:off x="3313569" y="2697935"/>
            <a:ext cx="2013734" cy="146049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BAF5BCA0-D43E-A2E7-6C1E-3AB5DBCF51A7}"/>
              </a:ext>
            </a:extLst>
          </p:cNvPr>
          <p:cNvSpPr txBox="1"/>
          <p:nvPr/>
        </p:nvSpPr>
        <p:spPr>
          <a:xfrm>
            <a:off x="1575303" y="5564654"/>
            <a:ext cx="9198321" cy="1261884"/>
          </a:xfrm>
          <a:prstGeom prst="rect">
            <a:avLst/>
          </a:prstGeom>
          <a:noFill/>
        </p:spPr>
        <p:txBody>
          <a:bodyPr wrap="square" rtlCol="0">
            <a:spAutoFit/>
          </a:bodyPr>
          <a:lstStyle/>
          <a:p>
            <a:r>
              <a:rPr kumimoji="1" lang="ja-JP" altLang="en-US" sz="2000" dirty="0">
                <a:cs typeface="Calibri" panose="020F0502020204030204" pitchFamily="34" charset="0"/>
              </a:rPr>
              <a:t>同位置に比較できるエミッタンスモニターはない</a:t>
            </a:r>
            <a:endParaRPr kumimoji="1" lang="en-US" altLang="ja-JP" sz="2000" dirty="0">
              <a:ea typeface="Calibri" panose="020F0502020204030204" pitchFamily="34" charset="0"/>
              <a:cs typeface="Calibri" panose="020F0502020204030204" pitchFamily="34" charset="0"/>
            </a:endParaRPr>
          </a:p>
          <a:p>
            <a:endParaRPr kumimoji="1" lang="en-US" altLang="ja-JP" sz="800" dirty="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ja-JP" altLang="en-US" sz="2000" dirty="0">
                <a:cs typeface="Calibri" panose="020F0502020204030204" pitchFamily="34" charset="0"/>
              </a:rPr>
              <a:t>上流側への</a:t>
            </a:r>
            <a:r>
              <a:rPr kumimoji="1" lang="ja-JP" altLang="en-US" sz="2000" dirty="0">
                <a:cs typeface="Calibri" panose="020F0502020204030204" pitchFamily="34" charset="0"/>
              </a:rPr>
              <a:t>輸送計算の透過効率で</a:t>
            </a:r>
            <a:r>
              <a:rPr kumimoji="1" lang="en-US" altLang="ja-JP" sz="2000" dirty="0">
                <a:ea typeface="Calibri" panose="020F0502020204030204" pitchFamily="34" charset="0"/>
                <a:cs typeface="Calibri" panose="020F0502020204030204" pitchFamily="34" charset="0"/>
              </a:rPr>
              <a:t>’</a:t>
            </a:r>
            <a:r>
              <a:rPr kumimoji="1" lang="ja-JP" altLang="en-US" sz="2000" b="1" u="sng" dirty="0">
                <a:cs typeface="Calibri" panose="020F0502020204030204" pitchFamily="34" charset="0"/>
              </a:rPr>
              <a:t>過大評価の抑制</a:t>
            </a:r>
            <a:r>
              <a:rPr kumimoji="1" lang="en-US" altLang="ja-JP" sz="2000" dirty="0">
                <a:ea typeface="Calibri" panose="020F0502020204030204" pitchFamily="34" charset="0"/>
                <a:cs typeface="Calibri" panose="020F0502020204030204" pitchFamily="34" charset="0"/>
              </a:rPr>
              <a:t>’</a:t>
            </a:r>
            <a:r>
              <a:rPr kumimoji="1" lang="ja-JP" altLang="en-US" sz="2000" dirty="0">
                <a:cs typeface="Calibri" panose="020F0502020204030204" pitchFamily="34" charset="0"/>
              </a:rPr>
              <a:t>について検証</a:t>
            </a:r>
            <a:br>
              <a:rPr kumimoji="1" lang="en-US" altLang="ja-JP" sz="2000" dirty="0">
                <a:ea typeface="Calibri" panose="020F0502020204030204" pitchFamily="34" charset="0"/>
                <a:cs typeface="Calibri" panose="020F0502020204030204" pitchFamily="34" charset="0"/>
              </a:rPr>
            </a:br>
            <a:r>
              <a:rPr kumimoji="1" lang="en-US" altLang="ja-JP" sz="800" dirty="0">
                <a:ea typeface="Calibri" panose="020F0502020204030204" pitchFamily="34" charset="0"/>
                <a:cs typeface="Calibri" panose="020F0502020204030204" pitchFamily="34" charset="0"/>
              </a:rPr>
              <a:t> </a:t>
            </a:r>
            <a:br>
              <a:rPr kumimoji="1" lang="en-US" altLang="ja-JP" sz="2000" dirty="0">
                <a:ea typeface="Calibri" panose="020F0502020204030204" pitchFamily="34" charset="0"/>
                <a:cs typeface="Calibri" panose="020F0502020204030204" pitchFamily="34" charset="0"/>
              </a:rPr>
            </a:br>
            <a:r>
              <a:rPr kumimoji="1" lang="ja-JP" altLang="en-US" sz="2000" dirty="0">
                <a:cs typeface="Calibri" panose="020F0502020204030204" pitchFamily="34" charset="0"/>
              </a:rPr>
              <a:t>‘</a:t>
            </a:r>
            <a:r>
              <a:rPr lang="ja-JP" altLang="en-US" sz="2000" dirty="0">
                <a:cs typeface="Calibri" panose="020F0502020204030204" pitchFamily="34" charset="0"/>
              </a:rPr>
              <a:t>測定した</a:t>
            </a:r>
            <a:r>
              <a:rPr kumimoji="1" lang="ja-JP" altLang="en-US" sz="2000" dirty="0">
                <a:cs typeface="Calibri" panose="020F0502020204030204" pitchFamily="34" charset="0"/>
              </a:rPr>
              <a:t>ビーム’の計算なので、上流への透過効率は</a:t>
            </a:r>
            <a:r>
              <a:rPr kumimoji="1" lang="en-US" altLang="ja-JP" sz="2000" dirty="0">
                <a:ea typeface="Calibri" panose="020F0502020204030204" pitchFamily="34" charset="0"/>
                <a:cs typeface="Calibri" panose="020F0502020204030204" pitchFamily="34" charset="0"/>
              </a:rPr>
              <a:t>100%</a:t>
            </a:r>
            <a:r>
              <a:rPr kumimoji="1" lang="ja-JP" altLang="en-US" sz="2000" dirty="0">
                <a:cs typeface="Calibri" panose="020F0502020204030204" pitchFamily="34" charset="0"/>
              </a:rPr>
              <a:t>になるはず</a:t>
            </a:r>
            <a:endParaRPr kumimoji="1" lang="en-US" altLang="ja-JP" sz="2000" dirty="0">
              <a:ea typeface="Calibri" panose="020F0502020204030204" pitchFamily="34" charset="0"/>
              <a:cs typeface="Calibri" panose="020F0502020204030204" pitchFamily="34" charset="0"/>
            </a:endParaRPr>
          </a:p>
        </p:txBody>
      </p:sp>
      <p:sp>
        <p:nvSpPr>
          <p:cNvPr id="33" name="矢印: 左 32">
            <a:extLst>
              <a:ext uri="{FF2B5EF4-FFF2-40B4-BE49-F238E27FC236}">
                <a16:creationId xmlns:a16="http://schemas.microsoft.com/office/drawing/2014/main" id="{8F49E63D-70AF-05A5-F7D1-EC237FD8B51B}"/>
              </a:ext>
            </a:extLst>
          </p:cNvPr>
          <p:cNvSpPr/>
          <p:nvPr/>
        </p:nvSpPr>
        <p:spPr>
          <a:xfrm>
            <a:off x="6864699" y="3892990"/>
            <a:ext cx="1968702" cy="258313"/>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A5F97CC7-FC76-DB48-625E-39FC8A64CB04}"/>
              </a:ext>
            </a:extLst>
          </p:cNvPr>
          <p:cNvSpPr txBox="1"/>
          <p:nvPr/>
        </p:nvSpPr>
        <p:spPr>
          <a:xfrm>
            <a:off x="9319992" y="3515055"/>
            <a:ext cx="2485726" cy="1323439"/>
          </a:xfrm>
          <a:prstGeom prst="rect">
            <a:avLst/>
          </a:prstGeom>
          <a:noFill/>
        </p:spPr>
        <p:txBody>
          <a:bodyPr wrap="square" rtlCol="0">
            <a:spAutoFit/>
          </a:bodyPr>
          <a:lstStyle/>
          <a:p>
            <a:r>
              <a:rPr kumimoji="1" lang="en-US" altLang="ja-JP" sz="2000" dirty="0">
                <a:ea typeface="Calibri" panose="020F0502020204030204" pitchFamily="34" charset="0"/>
                <a:cs typeface="Calibri" panose="020F0502020204030204" pitchFamily="34" charset="0"/>
              </a:rPr>
              <a:t>1405 mm</a:t>
            </a:r>
            <a:r>
              <a:rPr lang="ja-JP" altLang="en-US" sz="2000" dirty="0">
                <a:cs typeface="Calibri" panose="020F0502020204030204" pitchFamily="34" charset="0"/>
              </a:rPr>
              <a:t>上流にある偏向電磁石出口までのドリフトスペースを計算</a:t>
            </a:r>
            <a:endParaRPr kumimoji="1" lang="en-US" altLang="ja-JP" sz="2000" dirty="0">
              <a:ea typeface="Calibri" panose="020F0502020204030204" pitchFamily="34" charset="0"/>
              <a:cs typeface="Calibri" panose="020F0502020204030204" pitchFamily="34" charset="0"/>
            </a:endParaRPr>
          </a:p>
        </p:txBody>
      </p:sp>
      <p:sp>
        <p:nvSpPr>
          <p:cNvPr id="38" name="スライド番号プレースホルダー 4">
            <a:extLst>
              <a:ext uri="{FF2B5EF4-FFF2-40B4-BE49-F238E27FC236}">
                <a16:creationId xmlns:a16="http://schemas.microsoft.com/office/drawing/2014/main" id="{6E7ACAB3-71F3-DEAC-4827-14AE4C582750}"/>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t>16</a:t>
            </a:fld>
            <a:endParaRPr kumimoji="1" lang="ja-JP" altLang="en-US" sz="1800"/>
          </a:p>
        </p:txBody>
      </p:sp>
    </p:spTree>
    <p:extLst>
      <p:ext uri="{BB962C8B-B14F-4D97-AF65-F5344CB8AC3E}">
        <p14:creationId xmlns:p14="http://schemas.microsoft.com/office/powerpoint/2010/main" val="25646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P spid="33"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7EA857B-5BFA-0E56-9ED8-BB330654A0D3}"/>
              </a:ext>
            </a:extLst>
          </p:cNvPr>
          <p:cNvSpPr txBox="1"/>
          <p:nvPr/>
        </p:nvSpPr>
        <p:spPr>
          <a:xfrm>
            <a:off x="179532" y="934985"/>
            <a:ext cx="1973617" cy="830997"/>
          </a:xfrm>
          <a:prstGeom prst="rect">
            <a:avLst/>
          </a:prstGeom>
          <a:noFill/>
        </p:spPr>
        <p:txBody>
          <a:bodyPr wrap="none" rtlCol="0">
            <a:spAutoFit/>
          </a:bodyPr>
          <a:lstStyle/>
          <a:p>
            <a:r>
              <a:rPr kumimoji="1" lang="en-US" altLang="ja-JP" sz="2400" dirty="0">
                <a:ea typeface="Calibri" panose="020F0502020204030204" pitchFamily="34" charset="0"/>
                <a:cs typeface="Calibri" panose="020F0502020204030204" pitchFamily="34" charset="0"/>
              </a:rPr>
              <a:t>d = 16.6 mm</a:t>
            </a:r>
            <a:br>
              <a:rPr kumimoji="1" lang="en-US" altLang="ja-JP" sz="2400" dirty="0">
                <a:ea typeface="Calibri" panose="020F0502020204030204" pitchFamily="34" charset="0"/>
                <a:cs typeface="Calibri" panose="020F0502020204030204" pitchFamily="34" charset="0"/>
              </a:rPr>
            </a:br>
            <a:r>
              <a:rPr kumimoji="1" lang="en-US" altLang="ja-JP" sz="2400" dirty="0">
                <a:cs typeface="Calibri" panose="020F0502020204030204" pitchFamily="34" charset="0"/>
              </a:rPr>
              <a:t>(</a:t>
            </a:r>
            <a:r>
              <a:rPr kumimoji="1" lang="ja-JP" altLang="en-US" sz="2400" dirty="0">
                <a:cs typeface="Calibri" panose="020F0502020204030204" pitchFamily="34" charset="0"/>
              </a:rPr>
              <a:t>従来手法</a:t>
            </a:r>
            <a:r>
              <a:rPr kumimoji="1" lang="en-US" altLang="ja-JP" sz="2400" dirty="0">
                <a:cs typeface="Calibri" panose="020F0502020204030204" pitchFamily="34" charset="0"/>
              </a:rPr>
              <a:t>)</a:t>
            </a:r>
            <a:endParaRPr kumimoji="1" lang="ja-JP" altLang="en-US" sz="2400" dirty="0">
              <a:cs typeface="Calibri" panose="020F0502020204030204" pitchFamily="34" charset="0"/>
            </a:endParaRPr>
          </a:p>
        </p:txBody>
      </p:sp>
      <p:sp>
        <p:nvSpPr>
          <p:cNvPr id="7" name="テキスト ボックス 6">
            <a:extLst>
              <a:ext uri="{FF2B5EF4-FFF2-40B4-BE49-F238E27FC236}">
                <a16:creationId xmlns:a16="http://schemas.microsoft.com/office/drawing/2014/main" id="{5B431F21-C60E-56DD-B5BD-B5F85FB495C1}"/>
              </a:ext>
            </a:extLst>
          </p:cNvPr>
          <p:cNvSpPr txBox="1"/>
          <p:nvPr/>
        </p:nvSpPr>
        <p:spPr>
          <a:xfrm>
            <a:off x="179532" y="3668466"/>
            <a:ext cx="2193229" cy="830997"/>
          </a:xfrm>
          <a:prstGeom prst="rect">
            <a:avLst/>
          </a:prstGeom>
          <a:noFill/>
        </p:spPr>
        <p:txBody>
          <a:bodyPr wrap="none" rtlCol="0">
            <a:spAutoFit/>
          </a:bodyPr>
          <a:lstStyle/>
          <a:p>
            <a:r>
              <a:rPr lang="en-US" altLang="ja-JP" sz="2400" dirty="0">
                <a:ea typeface="Calibri" panose="020F0502020204030204" pitchFamily="34" charset="0"/>
                <a:cs typeface="Calibri" panose="020F0502020204030204" pitchFamily="34" charset="0"/>
              </a:rPr>
              <a:t>d</a:t>
            </a:r>
            <a:r>
              <a:rPr kumimoji="1" lang="en-US" altLang="ja-JP" sz="2400" dirty="0">
                <a:ea typeface="Calibri" panose="020F0502020204030204" pitchFamily="34" charset="0"/>
                <a:cs typeface="Calibri" panose="020F0502020204030204" pitchFamily="34" charset="0"/>
              </a:rPr>
              <a:t> = 24.7 mm</a:t>
            </a:r>
          </a:p>
          <a:p>
            <a:r>
              <a:rPr lang="en-US" altLang="ja-JP" sz="2400" dirty="0">
                <a:ea typeface="Calibri" panose="020F0502020204030204" pitchFamily="34" charset="0"/>
                <a:cs typeface="Calibri" panose="020F0502020204030204" pitchFamily="34" charset="0"/>
              </a:rPr>
              <a:t>(Optical Flow)</a:t>
            </a:r>
            <a:endParaRPr kumimoji="1" lang="ja-JP" altLang="en-US" sz="2400" dirty="0">
              <a:cs typeface="Calibri" panose="020F0502020204030204" pitchFamily="34" charset="0"/>
            </a:endParaRPr>
          </a:p>
        </p:txBody>
      </p:sp>
      <p:pic>
        <p:nvPicPr>
          <p:cNvPr id="9" name="図 8">
            <a:extLst>
              <a:ext uri="{FF2B5EF4-FFF2-40B4-BE49-F238E27FC236}">
                <a16:creationId xmlns:a16="http://schemas.microsoft.com/office/drawing/2014/main" id="{29C4ABC4-217E-BF84-8F04-1E129CB58177}"/>
              </a:ext>
            </a:extLst>
          </p:cNvPr>
          <p:cNvPicPr>
            <a:picLocks noChangeAspect="1"/>
          </p:cNvPicPr>
          <p:nvPr/>
        </p:nvPicPr>
        <p:blipFill>
          <a:blip r:embed="rId3"/>
          <a:stretch>
            <a:fillRect/>
          </a:stretch>
        </p:blipFill>
        <p:spPr>
          <a:xfrm>
            <a:off x="6587969" y="3604312"/>
            <a:ext cx="2929814" cy="2848430"/>
          </a:xfrm>
          <a:prstGeom prst="rect">
            <a:avLst/>
          </a:prstGeom>
        </p:spPr>
      </p:pic>
      <p:sp>
        <p:nvSpPr>
          <p:cNvPr id="10" name="テキスト ボックス 9">
            <a:extLst>
              <a:ext uri="{FF2B5EF4-FFF2-40B4-BE49-F238E27FC236}">
                <a16:creationId xmlns:a16="http://schemas.microsoft.com/office/drawing/2014/main" id="{82EA015F-26BA-2A5E-F955-8D880C59EA31}"/>
              </a:ext>
            </a:extLst>
          </p:cNvPr>
          <p:cNvSpPr txBox="1"/>
          <p:nvPr/>
        </p:nvSpPr>
        <p:spPr>
          <a:xfrm>
            <a:off x="9505219" y="1043963"/>
            <a:ext cx="2236510" cy="400110"/>
          </a:xfrm>
          <a:prstGeom prst="rect">
            <a:avLst/>
          </a:prstGeom>
          <a:noFill/>
        </p:spPr>
        <p:txBody>
          <a:bodyPr wrap="none" rtlCol="0">
            <a:spAutoFit/>
          </a:bodyPr>
          <a:lstStyle/>
          <a:p>
            <a:r>
              <a:rPr lang="ja-JP" altLang="en-US" sz="2000" dirty="0">
                <a:cs typeface="Calibri" panose="020F0502020204030204" pitchFamily="34" charset="0"/>
              </a:rPr>
              <a:t>偏向電磁石の開口</a:t>
            </a:r>
            <a:endParaRPr kumimoji="1" lang="ja-JP" altLang="en-US" sz="2000" dirty="0">
              <a:cs typeface="Calibri" panose="020F0502020204030204" pitchFamily="34" charset="0"/>
            </a:endParaRPr>
          </a:p>
        </p:txBody>
      </p:sp>
      <p:sp>
        <p:nvSpPr>
          <p:cNvPr id="11" name="テキスト ボックス 10">
            <a:extLst>
              <a:ext uri="{FF2B5EF4-FFF2-40B4-BE49-F238E27FC236}">
                <a16:creationId xmlns:a16="http://schemas.microsoft.com/office/drawing/2014/main" id="{96F8C123-DE8F-F720-4660-BDAA74223D9E}"/>
              </a:ext>
            </a:extLst>
          </p:cNvPr>
          <p:cNvSpPr txBox="1"/>
          <p:nvPr/>
        </p:nvSpPr>
        <p:spPr>
          <a:xfrm>
            <a:off x="4621151" y="2301789"/>
            <a:ext cx="2201874" cy="1015663"/>
          </a:xfrm>
          <a:prstGeom prst="rect">
            <a:avLst/>
          </a:prstGeom>
          <a:noFill/>
        </p:spPr>
        <p:txBody>
          <a:bodyPr wrap="square" rtlCol="0">
            <a:spAutoFit/>
          </a:bodyPr>
          <a:lstStyle/>
          <a:p>
            <a:pPr algn="ctr"/>
            <a:r>
              <a:rPr kumimoji="1" lang="en-US" altLang="ja-JP" sz="2000" dirty="0">
                <a:ea typeface="Calibri" panose="020F0502020204030204" pitchFamily="34" charset="0"/>
                <a:cs typeface="Calibri" panose="020F0502020204030204" pitchFamily="34" charset="0"/>
              </a:rPr>
              <a:t>1405 mm</a:t>
            </a:r>
          </a:p>
          <a:p>
            <a:pPr algn="ctr"/>
            <a:r>
              <a:rPr lang="ja-JP" altLang="en-US" sz="2000" dirty="0">
                <a:ea typeface="+mj-ea"/>
                <a:cs typeface="Calibri" panose="020F0502020204030204" pitchFamily="34" charset="0"/>
              </a:rPr>
              <a:t>上流</a:t>
            </a:r>
            <a:br>
              <a:rPr lang="en-US" altLang="ja-JP" sz="2000" dirty="0">
                <a:ea typeface="Calibri" panose="020F0502020204030204" pitchFamily="34" charset="0"/>
                <a:cs typeface="Calibri" panose="020F0502020204030204" pitchFamily="34" charset="0"/>
              </a:rPr>
            </a:br>
            <a:endParaRPr kumimoji="1" lang="ja-JP" altLang="en-US" sz="2000" dirty="0">
              <a:cs typeface="Calibri" panose="020F0502020204030204" pitchFamily="34" charset="0"/>
            </a:endParaRPr>
          </a:p>
        </p:txBody>
      </p:sp>
      <p:sp>
        <p:nvSpPr>
          <p:cNvPr id="13" name="テキスト ボックス 12">
            <a:extLst>
              <a:ext uri="{FF2B5EF4-FFF2-40B4-BE49-F238E27FC236}">
                <a16:creationId xmlns:a16="http://schemas.microsoft.com/office/drawing/2014/main" id="{AF1545F7-AA5F-6DC5-9CD1-FA76C6AF1880}"/>
              </a:ext>
            </a:extLst>
          </p:cNvPr>
          <p:cNvSpPr txBox="1"/>
          <p:nvPr/>
        </p:nvSpPr>
        <p:spPr>
          <a:xfrm>
            <a:off x="2894993" y="6508138"/>
            <a:ext cx="1140056" cy="400110"/>
          </a:xfrm>
          <a:prstGeom prst="rect">
            <a:avLst/>
          </a:prstGeom>
          <a:noFill/>
        </p:spPr>
        <p:txBody>
          <a:bodyPr wrap="none" rtlCol="0">
            <a:spAutoFit/>
          </a:bodyPr>
          <a:lstStyle/>
          <a:p>
            <a:r>
              <a:rPr kumimoji="1" lang="en-US" altLang="ja-JP" sz="2000" dirty="0">
                <a:ea typeface="Calibri" panose="020F0502020204030204" pitchFamily="34" charset="0"/>
                <a:cs typeface="Calibri" panose="020F0502020204030204" pitchFamily="34" charset="0"/>
              </a:rPr>
              <a:t>@PPEM</a:t>
            </a:r>
            <a:endParaRPr kumimoji="1" lang="ja-JP" altLang="en-US" sz="2000" dirty="0">
              <a:cs typeface="Calibri" panose="020F0502020204030204" pitchFamily="34" charset="0"/>
            </a:endParaRPr>
          </a:p>
        </p:txBody>
      </p:sp>
      <p:sp>
        <p:nvSpPr>
          <p:cNvPr id="14" name="テキスト ボックス 13">
            <a:extLst>
              <a:ext uri="{FF2B5EF4-FFF2-40B4-BE49-F238E27FC236}">
                <a16:creationId xmlns:a16="http://schemas.microsoft.com/office/drawing/2014/main" id="{53ABE9D8-104B-7C23-7C7E-9015444AE83E}"/>
              </a:ext>
            </a:extLst>
          </p:cNvPr>
          <p:cNvSpPr txBox="1"/>
          <p:nvPr/>
        </p:nvSpPr>
        <p:spPr>
          <a:xfrm>
            <a:off x="7432105" y="6490986"/>
            <a:ext cx="2209259" cy="400110"/>
          </a:xfrm>
          <a:prstGeom prst="rect">
            <a:avLst/>
          </a:prstGeom>
          <a:noFill/>
        </p:spPr>
        <p:txBody>
          <a:bodyPr wrap="none" rtlCol="0">
            <a:spAutoFit/>
          </a:bodyPr>
          <a:lstStyle/>
          <a:p>
            <a:r>
              <a:rPr kumimoji="1" lang="en-US" altLang="ja-JP" sz="2000" dirty="0">
                <a:ea typeface="Calibri" panose="020F0502020204030204" pitchFamily="34" charset="0"/>
                <a:cs typeface="Calibri" panose="020F0502020204030204" pitchFamily="34" charset="0"/>
              </a:rPr>
              <a:t>@</a:t>
            </a:r>
            <a:r>
              <a:rPr kumimoji="1" lang="ja-JP" altLang="en-US" sz="2000" dirty="0">
                <a:ea typeface="+mj-ea"/>
                <a:cs typeface="Calibri" panose="020F0502020204030204" pitchFamily="34" charset="0"/>
              </a:rPr>
              <a:t>偏向電磁石出口</a:t>
            </a:r>
          </a:p>
        </p:txBody>
      </p:sp>
      <p:sp>
        <p:nvSpPr>
          <p:cNvPr id="15" name="右矢印 14">
            <a:extLst>
              <a:ext uri="{FF2B5EF4-FFF2-40B4-BE49-F238E27FC236}">
                <a16:creationId xmlns:a16="http://schemas.microsoft.com/office/drawing/2014/main" id="{2A44D952-C9C6-0A87-C66E-60F123B29B17}"/>
              </a:ext>
            </a:extLst>
          </p:cNvPr>
          <p:cNvSpPr/>
          <p:nvPr/>
        </p:nvSpPr>
        <p:spPr>
          <a:xfrm>
            <a:off x="5183244" y="1932908"/>
            <a:ext cx="1077689" cy="3892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6" name="テキスト ボックス 15">
            <a:extLst>
              <a:ext uri="{FF2B5EF4-FFF2-40B4-BE49-F238E27FC236}">
                <a16:creationId xmlns:a16="http://schemas.microsoft.com/office/drawing/2014/main" id="{FEDF3BD4-95AD-8CED-AA0C-96CD260DA0D0}"/>
              </a:ext>
            </a:extLst>
          </p:cNvPr>
          <p:cNvSpPr txBox="1"/>
          <p:nvPr/>
        </p:nvSpPr>
        <p:spPr>
          <a:xfrm>
            <a:off x="10036791" y="1813800"/>
            <a:ext cx="1210588" cy="707886"/>
          </a:xfrm>
          <a:prstGeom prst="rect">
            <a:avLst/>
          </a:prstGeom>
          <a:noFill/>
        </p:spPr>
        <p:txBody>
          <a:bodyPr wrap="none" rtlCol="0">
            <a:spAutoFit/>
          </a:bodyPr>
          <a:lstStyle/>
          <a:p>
            <a:pPr algn="ctr"/>
            <a:r>
              <a:rPr kumimoji="1" lang="ja-JP" altLang="en-US" sz="2000" dirty="0">
                <a:ea typeface="+mj-ea"/>
                <a:cs typeface="Calibri" panose="020F0502020204030204" pitchFamily="34" charset="0"/>
              </a:rPr>
              <a:t>通過効率</a:t>
            </a:r>
            <a:br>
              <a:rPr kumimoji="1" lang="en-US" altLang="ja-JP" sz="2000" dirty="0">
                <a:ea typeface="+mj-ea"/>
                <a:cs typeface="Calibri" panose="020F0502020204030204" pitchFamily="34" charset="0"/>
              </a:rPr>
            </a:br>
            <a:r>
              <a:rPr kumimoji="1" lang="en-US" altLang="ja-JP" sz="2000" b="1" dirty="0">
                <a:ea typeface="Calibri" panose="020F0502020204030204" pitchFamily="34" charset="0"/>
                <a:cs typeface="Calibri" panose="020F0502020204030204" pitchFamily="34" charset="0"/>
              </a:rPr>
              <a:t>92.5 %</a:t>
            </a:r>
            <a:endParaRPr kumimoji="1" lang="ja-JP" altLang="en-US" sz="2000" b="1" dirty="0">
              <a:cs typeface="Calibri" panose="020F0502020204030204" pitchFamily="34" charset="0"/>
            </a:endParaRPr>
          </a:p>
        </p:txBody>
      </p:sp>
      <p:sp>
        <p:nvSpPr>
          <p:cNvPr id="17" name="テキスト ボックス 16">
            <a:extLst>
              <a:ext uri="{FF2B5EF4-FFF2-40B4-BE49-F238E27FC236}">
                <a16:creationId xmlns:a16="http://schemas.microsoft.com/office/drawing/2014/main" id="{E740AA90-0860-FB67-9496-8A67E7F5F25F}"/>
              </a:ext>
            </a:extLst>
          </p:cNvPr>
          <p:cNvSpPr txBox="1"/>
          <p:nvPr/>
        </p:nvSpPr>
        <p:spPr>
          <a:xfrm>
            <a:off x="10036791" y="4497515"/>
            <a:ext cx="1210588" cy="707886"/>
          </a:xfrm>
          <a:prstGeom prst="rect">
            <a:avLst/>
          </a:prstGeom>
          <a:noFill/>
        </p:spPr>
        <p:txBody>
          <a:bodyPr wrap="none" rtlCol="0">
            <a:spAutoFit/>
          </a:bodyPr>
          <a:lstStyle/>
          <a:p>
            <a:pPr algn="ctr"/>
            <a:r>
              <a:rPr kumimoji="1" lang="ja-JP" altLang="en-US" sz="2000" dirty="0">
                <a:ea typeface="+mj-ea"/>
                <a:cs typeface="Calibri" panose="020F0502020204030204" pitchFamily="34" charset="0"/>
              </a:rPr>
              <a:t>通過効率</a:t>
            </a:r>
            <a:endParaRPr kumimoji="1" lang="en-US" altLang="ja-JP" sz="2000" dirty="0">
              <a:ea typeface="+mj-ea"/>
              <a:cs typeface="Calibri" panose="020F0502020204030204" pitchFamily="34" charset="0"/>
            </a:endParaRPr>
          </a:p>
          <a:p>
            <a:pPr algn="ctr"/>
            <a:r>
              <a:rPr kumimoji="1" lang="en-US" altLang="ja-JP" sz="2000" b="1" dirty="0">
                <a:solidFill>
                  <a:srgbClr val="FF0000"/>
                </a:solidFill>
                <a:ea typeface="Calibri" panose="020F0502020204030204" pitchFamily="34" charset="0"/>
                <a:cs typeface="Calibri" panose="020F0502020204030204" pitchFamily="34" charset="0"/>
              </a:rPr>
              <a:t>99.3 %</a:t>
            </a:r>
            <a:endParaRPr kumimoji="1" lang="ja-JP" altLang="en-US" sz="2000" b="1" dirty="0">
              <a:solidFill>
                <a:srgbClr val="FF0000"/>
              </a:solidFill>
              <a:cs typeface="Calibri" panose="020F0502020204030204" pitchFamily="34" charset="0"/>
            </a:endParaRPr>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65655BC5-AA1A-26D3-5614-B06A7ADA6ED1}"/>
                  </a:ext>
                </a:extLst>
              </p:cNvPr>
              <p:cNvSpPr txBox="1">
                <a:spLocks/>
              </p:cNvSpPr>
              <p:nvPr/>
            </p:nvSpPr>
            <p:spPr>
              <a:xfrm>
                <a:off x="0" y="3532"/>
                <a:ext cx="12192000" cy="703511"/>
              </a:xfrm>
              <a:prstGeom prst="rect">
                <a:avLst/>
              </a:prstGeom>
              <a:blipFill>
                <a:blip r:embed="rId4"/>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latin typeface="+mn-lt"/>
                    <a:cs typeface="Calibri" panose="020F0502020204030204" pitchFamily="34" charset="0"/>
                  </a:rPr>
                  <a:t>測定精度の確認  </a:t>
                </a:r>
                <a:r>
                  <a:rPr lang="ja-JP" altLang="en-US" sz="2200" dirty="0">
                    <a:solidFill>
                      <a:prstClr val="black"/>
                    </a:solidFill>
                    <a:latin typeface="+mn-lt"/>
                    <a:cs typeface="Calibri" panose="020F0502020204030204" pitchFamily="34" charset="0"/>
                  </a:rPr>
                  <a:t>イオン種</a:t>
                </a:r>
                <a:r>
                  <a:rPr lang="en-US" altLang="ja-JP" sz="2200" dirty="0">
                    <a:solidFill>
                      <a:prstClr val="black"/>
                    </a:solidFill>
                    <a:latin typeface="+mn-lt"/>
                    <a:ea typeface="Calibri" panose="020F0502020204030204" pitchFamily="34" charset="0"/>
                    <a:cs typeface="Calibri" panose="020F0502020204030204" pitchFamily="34" charset="0"/>
                  </a:rPr>
                  <a:t>: </a:t>
                </a:r>
                <a14:m>
                  <m:oMath xmlns:m="http://schemas.openxmlformats.org/officeDocument/2006/math">
                    <m:sPre>
                      <m:sPrePr>
                        <m:ctrlPr>
                          <a:rPr lang="en-US" altLang="ja-JP" sz="2400" b="1" i="1">
                            <a:solidFill>
                              <a:prstClr val="black"/>
                            </a:solidFill>
                            <a:latin typeface="Cambria Math" panose="02040503050406030204" pitchFamily="18" charset="0"/>
                            <a:cs typeface="Times New Roman" panose="02020603050405020304" pitchFamily="18" charset="0"/>
                          </a:rPr>
                        </m:ctrlPr>
                      </m:sPrePr>
                      <m:sub/>
                      <m:sup>
                        <m:r>
                          <a:rPr lang="en-US" altLang="ja-JP" sz="2400">
                            <a:solidFill>
                              <a:prstClr val="black"/>
                            </a:solidFill>
                            <a:latin typeface="Cambria Math" panose="02040503050406030204" pitchFamily="18" charset="0"/>
                          </a:rPr>
                          <m:t>51</m:t>
                        </m:r>
                      </m:sup>
                      <m:e>
                        <m:sSup>
                          <m:sSupPr>
                            <m:ctrlPr>
                              <a:rPr lang="en-US" altLang="ja-JP" sz="2400" i="1">
                                <a:solidFill>
                                  <a:prstClr val="black"/>
                                </a:solidFill>
                                <a:latin typeface="Cambria Math" panose="02040503050406030204" pitchFamily="18" charset="0"/>
                              </a:rPr>
                            </m:ctrlPr>
                          </m:sSupPr>
                          <m:e>
                            <m:r>
                              <m:rPr>
                                <m:sty m:val="p"/>
                              </m:rPr>
                              <a:rPr lang="en-US" altLang="ja-JP" sz="2400">
                                <a:solidFill>
                                  <a:prstClr val="black"/>
                                </a:solidFill>
                                <a:latin typeface="Cambria Math" panose="02040503050406030204" pitchFamily="18" charset="0"/>
                              </a:rPr>
                              <m:t>V</m:t>
                            </m:r>
                          </m:e>
                          <m:sup>
                            <m:r>
                              <a:rPr lang="en-US" altLang="ja-JP" sz="2400">
                                <a:solidFill>
                                  <a:prstClr val="black"/>
                                </a:solidFill>
                                <a:latin typeface="Cambria Math" panose="02040503050406030204" pitchFamily="18" charset="0"/>
                              </a:rPr>
                              <m:t>13</m:t>
                            </m:r>
                            <m:r>
                              <a:rPr lang="en-US" altLang="ja-JP" sz="2400" b="0" i="0" smtClean="0">
                                <a:solidFill>
                                  <a:prstClr val="black"/>
                                </a:solidFill>
                                <a:latin typeface="Cambria Math" panose="02040503050406030204" pitchFamily="18" charset="0"/>
                              </a:rPr>
                              <m:t>+</m:t>
                            </m:r>
                          </m:sup>
                        </m:sSup>
                      </m:e>
                    </m:sPre>
                  </m:oMath>
                </a14:m>
                <a:r>
                  <a:rPr lang="en-US" altLang="ja-JP" sz="2400" dirty="0">
                    <a:solidFill>
                      <a:prstClr val="black"/>
                    </a:solidFill>
                    <a:latin typeface="+mn-lt"/>
                    <a:ea typeface="Calibri" panose="020F0502020204030204" pitchFamily="34" charset="0"/>
                    <a:cs typeface="Calibri" panose="020F0502020204030204" pitchFamily="34" charset="0"/>
                  </a:rPr>
                  <a:t>, </a:t>
                </a:r>
                <a:r>
                  <a:rPr lang="ja-JP" altLang="en-US" sz="2400" dirty="0">
                    <a:solidFill>
                      <a:prstClr val="black"/>
                    </a:solidFill>
                    <a:latin typeface="+mn-lt"/>
                    <a:cs typeface="Calibri" panose="020F0502020204030204" pitchFamily="34" charset="0"/>
                  </a:rPr>
                  <a:t>引き出し電圧</a:t>
                </a:r>
                <a:r>
                  <a:rPr lang="en-US" altLang="ja-JP" sz="2400" dirty="0">
                    <a:solidFill>
                      <a:prstClr val="black"/>
                    </a:solidFill>
                    <a:latin typeface="Calibri" panose="020F0502020204030204" pitchFamily="34" charset="0"/>
                    <a:ea typeface="Calibri" panose="020F0502020204030204" pitchFamily="34" charset="0"/>
                    <a:cs typeface="Calibri" panose="020F0502020204030204" pitchFamily="34" charset="0"/>
                  </a:rPr>
                  <a:t>: 13.066 kV, 134 </a:t>
                </a:r>
                <a:r>
                  <a:rPr lang="en-US" altLang="ja-JP" sz="2400" dirty="0" err="1">
                    <a:solidFill>
                      <a:prstClr val="black"/>
                    </a:solidFill>
                    <a:latin typeface="Calibri" panose="020F0502020204030204" pitchFamily="34" charset="0"/>
                    <a:ea typeface="Calibri" panose="020F0502020204030204" pitchFamily="34" charset="0"/>
                    <a:cs typeface="Calibri" panose="020F0502020204030204" pitchFamily="34" charset="0"/>
                  </a:rPr>
                  <a:t>eμA</a:t>
                </a:r>
                <a:r>
                  <a:rPr lang="ja-JP" altLang="en-US" sz="3200" b="1" dirty="0">
                    <a:latin typeface="Calibri" panose="020F0502020204030204" pitchFamily="34" charset="0"/>
                    <a:cs typeface="Calibri" panose="020F0502020204030204" pitchFamily="34" charset="0"/>
                  </a:rPr>
                  <a:t>  </a:t>
                </a:r>
              </a:p>
            </p:txBody>
          </p:sp>
        </mc:Choice>
        <mc:Fallback xmlns="">
          <p:sp>
            <p:nvSpPr>
              <p:cNvPr id="2" name="タイトル 1">
                <a:extLst>
                  <a:ext uri="{FF2B5EF4-FFF2-40B4-BE49-F238E27FC236}">
                    <a16:creationId xmlns:a16="http://schemas.microsoft.com/office/drawing/2014/main" id="{65655BC5-AA1A-26D3-5614-B06A7ADA6ED1}"/>
                  </a:ext>
                </a:extLst>
              </p:cNvPr>
              <p:cNvSpPr txBox="1">
                <a:spLocks noRot="1" noChangeAspect="1" noMove="1" noResize="1" noEditPoints="1" noAdjustHandles="1" noChangeArrowheads="1" noChangeShapeType="1" noTextEdit="1"/>
              </p:cNvSpPr>
              <p:nvPr/>
            </p:nvSpPr>
            <p:spPr>
              <a:xfrm>
                <a:off x="0" y="3532"/>
                <a:ext cx="12192000" cy="703511"/>
              </a:xfrm>
              <a:prstGeom prst="rect">
                <a:avLst/>
              </a:prstGeom>
              <a:blipFill>
                <a:blip r:embed="rId5"/>
                <a:stretch>
                  <a:fillRect l="-1250" b="-29565"/>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9DEE32B0-AAC8-E634-1FFC-381289A8AD60}"/>
              </a:ext>
            </a:extLst>
          </p:cNvPr>
          <p:cNvSpPr txBox="1"/>
          <p:nvPr/>
        </p:nvSpPr>
        <p:spPr>
          <a:xfrm>
            <a:off x="9330913" y="5205401"/>
            <a:ext cx="2706430" cy="400110"/>
          </a:xfrm>
          <a:prstGeom prst="rect">
            <a:avLst/>
          </a:prstGeom>
          <a:noFill/>
        </p:spPr>
        <p:txBody>
          <a:bodyPr wrap="square" rtlCol="0">
            <a:spAutoFit/>
          </a:bodyPr>
          <a:lstStyle/>
          <a:p>
            <a:pPr marL="342900" indent="-342900" algn="ctr">
              <a:buFont typeface="Wingdings" panose="05000000000000000000" pitchFamily="2" charset="2"/>
              <a:buChar char="Ø"/>
            </a:pPr>
            <a:r>
              <a:rPr lang="ja-JP" altLang="en-US" sz="2000" b="1" u="sng" dirty="0">
                <a:solidFill>
                  <a:srgbClr val="FF0000"/>
                </a:solidFill>
                <a:cs typeface="Calibri" panose="020F0502020204030204" pitchFamily="34" charset="0"/>
              </a:rPr>
              <a:t>測定精度向上</a:t>
            </a:r>
            <a:endParaRPr lang="en-US" altLang="ja-JP" sz="2000" b="1" u="sng" dirty="0">
              <a:solidFill>
                <a:srgbClr val="FF0000"/>
              </a:solidFill>
              <a:cs typeface="Calibri" panose="020F0502020204030204" pitchFamily="34" charset="0"/>
            </a:endParaRPr>
          </a:p>
        </p:txBody>
      </p:sp>
      <p:grpSp>
        <p:nvGrpSpPr>
          <p:cNvPr id="8" name="グループ化 7">
            <a:extLst>
              <a:ext uri="{FF2B5EF4-FFF2-40B4-BE49-F238E27FC236}">
                <a16:creationId xmlns:a16="http://schemas.microsoft.com/office/drawing/2014/main" id="{B9BDAD12-E0CA-25C6-6258-5EF1D7C1FA58}"/>
              </a:ext>
            </a:extLst>
          </p:cNvPr>
          <p:cNvGrpSpPr/>
          <p:nvPr/>
        </p:nvGrpSpPr>
        <p:grpSpPr>
          <a:xfrm>
            <a:off x="1933714" y="3604312"/>
            <a:ext cx="3050420" cy="2948481"/>
            <a:chOff x="1702357" y="3604312"/>
            <a:chExt cx="3050420" cy="2948481"/>
          </a:xfrm>
        </p:grpSpPr>
        <p:pic>
          <p:nvPicPr>
            <p:cNvPr id="5" name="図 4">
              <a:extLst>
                <a:ext uri="{FF2B5EF4-FFF2-40B4-BE49-F238E27FC236}">
                  <a16:creationId xmlns:a16="http://schemas.microsoft.com/office/drawing/2014/main" id="{ABC737CD-AE82-47DA-3DD5-2BC77DAAAFA9}"/>
                </a:ext>
              </a:extLst>
            </p:cNvPr>
            <p:cNvPicPr>
              <a:picLocks noChangeAspect="1"/>
            </p:cNvPicPr>
            <p:nvPr/>
          </p:nvPicPr>
          <p:blipFill>
            <a:blip r:embed="rId6"/>
            <a:stretch>
              <a:fillRect/>
            </a:stretch>
          </p:blipFill>
          <p:spPr>
            <a:xfrm>
              <a:off x="1872343" y="3604312"/>
              <a:ext cx="2880434" cy="2848429"/>
            </a:xfrm>
            <a:prstGeom prst="rect">
              <a:avLst/>
            </a:prstGeom>
          </p:spPr>
        </p:pic>
        <p:sp>
          <p:nvSpPr>
            <p:cNvPr id="19" name="テキスト ボックス 18">
              <a:extLst>
                <a:ext uri="{FF2B5EF4-FFF2-40B4-BE49-F238E27FC236}">
                  <a16:creationId xmlns:a16="http://schemas.microsoft.com/office/drawing/2014/main" id="{48254BEB-D941-F399-0309-2519702E80DF}"/>
                </a:ext>
              </a:extLst>
            </p:cNvPr>
            <p:cNvSpPr txBox="1"/>
            <p:nvPr/>
          </p:nvSpPr>
          <p:spPr>
            <a:xfrm>
              <a:off x="3028043" y="6183461"/>
              <a:ext cx="873957" cy="369332"/>
            </a:xfrm>
            <a:prstGeom prst="rect">
              <a:avLst/>
            </a:prstGeom>
            <a:solidFill>
              <a:schemeClr val="bg1"/>
            </a:solidFill>
          </p:spPr>
          <p:txBody>
            <a:bodyPr wrap="none" rtlCol="0">
              <a:spAutoFit/>
            </a:bodyPr>
            <a:lstStyle/>
            <a:p>
              <a:r>
                <a:rPr kumimoji="1" lang="en-US" altLang="ja-JP" dirty="0">
                  <a:ea typeface="Calibri" panose="020F0502020204030204" pitchFamily="34" charset="0"/>
                  <a:cs typeface="Calibri" panose="020F0502020204030204" pitchFamily="34" charset="0"/>
                </a:rPr>
                <a:t>x(mm)</a:t>
              </a:r>
              <a:endParaRPr kumimoji="1" lang="ja-JP" altLang="en-US" dirty="0">
                <a:cs typeface="Calibri" panose="020F0502020204030204" pitchFamily="34" charset="0"/>
              </a:endParaRPr>
            </a:p>
          </p:txBody>
        </p:sp>
        <p:sp>
          <p:nvSpPr>
            <p:cNvPr id="20" name="テキスト ボックス 19">
              <a:extLst>
                <a:ext uri="{FF2B5EF4-FFF2-40B4-BE49-F238E27FC236}">
                  <a16:creationId xmlns:a16="http://schemas.microsoft.com/office/drawing/2014/main" id="{6814E61D-3B17-2C49-4F43-836CAF382DB4}"/>
                </a:ext>
              </a:extLst>
            </p:cNvPr>
            <p:cNvSpPr txBox="1"/>
            <p:nvPr/>
          </p:nvSpPr>
          <p:spPr>
            <a:xfrm rot="16200000">
              <a:off x="1449242" y="4720172"/>
              <a:ext cx="875561" cy="369332"/>
            </a:xfrm>
            <a:prstGeom prst="rect">
              <a:avLst/>
            </a:prstGeom>
            <a:solidFill>
              <a:schemeClr val="bg1"/>
            </a:solidFill>
          </p:spPr>
          <p:txBody>
            <a:bodyPr wrap="none" rtlCol="0">
              <a:spAutoFit/>
            </a:bodyPr>
            <a:lstStyle/>
            <a:p>
              <a:r>
                <a:rPr lang="en-US" altLang="ja-JP" dirty="0">
                  <a:ea typeface="Calibri" panose="020F0502020204030204" pitchFamily="34" charset="0"/>
                  <a:cs typeface="Calibri" panose="020F0502020204030204" pitchFamily="34" charset="0"/>
                </a:rPr>
                <a:t>y</a:t>
              </a:r>
              <a:r>
                <a:rPr kumimoji="1" lang="en-US" altLang="ja-JP" dirty="0">
                  <a:ea typeface="Calibri" panose="020F0502020204030204" pitchFamily="34" charset="0"/>
                  <a:cs typeface="Calibri" panose="020F0502020204030204" pitchFamily="34" charset="0"/>
                </a:rPr>
                <a:t>(mm)</a:t>
              </a:r>
              <a:endParaRPr kumimoji="1" lang="ja-JP" altLang="en-US" dirty="0">
                <a:cs typeface="Calibri" panose="020F0502020204030204" pitchFamily="34" charset="0"/>
              </a:endParaRPr>
            </a:p>
          </p:txBody>
        </p:sp>
      </p:grpSp>
      <p:sp>
        <p:nvSpPr>
          <p:cNvPr id="21" name="テキスト ボックス 20">
            <a:extLst>
              <a:ext uri="{FF2B5EF4-FFF2-40B4-BE49-F238E27FC236}">
                <a16:creationId xmlns:a16="http://schemas.microsoft.com/office/drawing/2014/main" id="{0E1A60CF-C459-29CC-37D0-C5E989B78580}"/>
              </a:ext>
            </a:extLst>
          </p:cNvPr>
          <p:cNvSpPr txBox="1"/>
          <p:nvPr/>
        </p:nvSpPr>
        <p:spPr>
          <a:xfrm>
            <a:off x="7811217" y="6193891"/>
            <a:ext cx="873957" cy="369332"/>
          </a:xfrm>
          <a:prstGeom prst="rect">
            <a:avLst/>
          </a:prstGeom>
          <a:solidFill>
            <a:schemeClr val="bg1"/>
          </a:solidFill>
        </p:spPr>
        <p:txBody>
          <a:bodyPr wrap="none" rtlCol="0">
            <a:spAutoFit/>
          </a:bodyPr>
          <a:lstStyle/>
          <a:p>
            <a:r>
              <a:rPr kumimoji="1" lang="en-US" altLang="ja-JP" dirty="0">
                <a:ea typeface="Calibri" panose="020F0502020204030204" pitchFamily="34" charset="0"/>
                <a:cs typeface="Calibri" panose="020F0502020204030204" pitchFamily="34" charset="0"/>
              </a:rPr>
              <a:t>x(mm)</a:t>
            </a:r>
            <a:endParaRPr kumimoji="1" lang="ja-JP" altLang="en-US" dirty="0">
              <a:cs typeface="Calibri" panose="020F0502020204030204" pitchFamily="34" charset="0"/>
            </a:endParaRPr>
          </a:p>
        </p:txBody>
      </p:sp>
      <p:sp>
        <p:nvSpPr>
          <p:cNvPr id="22" name="テキスト ボックス 21">
            <a:extLst>
              <a:ext uri="{FF2B5EF4-FFF2-40B4-BE49-F238E27FC236}">
                <a16:creationId xmlns:a16="http://schemas.microsoft.com/office/drawing/2014/main" id="{20E5E29C-123B-5316-BB3E-FB1A70CDFB22}"/>
              </a:ext>
            </a:extLst>
          </p:cNvPr>
          <p:cNvSpPr txBox="1"/>
          <p:nvPr/>
        </p:nvSpPr>
        <p:spPr>
          <a:xfrm rot="16200000">
            <a:off x="6150189" y="4668022"/>
            <a:ext cx="875561" cy="369332"/>
          </a:xfrm>
          <a:prstGeom prst="rect">
            <a:avLst/>
          </a:prstGeom>
          <a:solidFill>
            <a:schemeClr val="bg1"/>
          </a:solidFill>
        </p:spPr>
        <p:txBody>
          <a:bodyPr wrap="none" rtlCol="0">
            <a:spAutoFit/>
          </a:bodyPr>
          <a:lstStyle/>
          <a:p>
            <a:r>
              <a:rPr lang="en-US" altLang="ja-JP" dirty="0">
                <a:ea typeface="Calibri" panose="020F0502020204030204" pitchFamily="34" charset="0"/>
                <a:cs typeface="Calibri" panose="020F0502020204030204" pitchFamily="34" charset="0"/>
              </a:rPr>
              <a:t>y</a:t>
            </a:r>
            <a:r>
              <a:rPr kumimoji="1" lang="en-US" altLang="ja-JP" dirty="0">
                <a:ea typeface="Calibri" panose="020F0502020204030204" pitchFamily="34" charset="0"/>
                <a:cs typeface="Calibri" panose="020F0502020204030204" pitchFamily="34" charset="0"/>
              </a:rPr>
              <a:t>(mm)</a:t>
            </a:r>
            <a:endParaRPr kumimoji="1" lang="ja-JP" altLang="en-US" dirty="0">
              <a:cs typeface="Calibri" panose="020F0502020204030204" pitchFamily="34" charset="0"/>
            </a:endParaRPr>
          </a:p>
        </p:txBody>
      </p:sp>
      <p:pic>
        <p:nvPicPr>
          <p:cNvPr id="24" name="図 23">
            <a:extLst>
              <a:ext uri="{FF2B5EF4-FFF2-40B4-BE49-F238E27FC236}">
                <a16:creationId xmlns:a16="http://schemas.microsoft.com/office/drawing/2014/main" id="{6578EA1E-54FB-ED76-9A87-F8A5671C784C}"/>
              </a:ext>
            </a:extLst>
          </p:cNvPr>
          <p:cNvPicPr>
            <a:picLocks noChangeAspect="1"/>
          </p:cNvPicPr>
          <p:nvPr/>
        </p:nvPicPr>
        <p:blipFill rotWithShape="1">
          <a:blip r:embed="rId7"/>
          <a:srcRect b="3097"/>
          <a:stretch/>
        </p:blipFill>
        <p:spPr>
          <a:xfrm>
            <a:off x="6587969" y="805869"/>
            <a:ext cx="2929815" cy="2760199"/>
          </a:xfrm>
          <a:prstGeom prst="rect">
            <a:avLst/>
          </a:prstGeom>
        </p:spPr>
      </p:pic>
      <p:sp>
        <p:nvSpPr>
          <p:cNvPr id="26" name="スライド番号プレースホルダー 4">
            <a:extLst>
              <a:ext uri="{FF2B5EF4-FFF2-40B4-BE49-F238E27FC236}">
                <a16:creationId xmlns:a16="http://schemas.microsoft.com/office/drawing/2014/main" id="{BD396208-F521-377A-AB52-DDD1E253497F}"/>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17</a:t>
            </a:fld>
            <a:endParaRPr kumimoji="1" lang="ja-JP" altLang="en-US" sz="1800">
              <a:latin typeface="Calibri" panose="020F0502020204030204" pitchFamily="34" charset="0"/>
              <a:cs typeface="Calibri" panose="020F0502020204030204" pitchFamily="34" charset="0"/>
            </a:endParaRPr>
          </a:p>
        </p:txBody>
      </p:sp>
      <p:sp>
        <p:nvSpPr>
          <p:cNvPr id="4" name="テキスト ボックス 3">
            <a:extLst>
              <a:ext uri="{FF2B5EF4-FFF2-40B4-BE49-F238E27FC236}">
                <a16:creationId xmlns:a16="http://schemas.microsoft.com/office/drawing/2014/main" id="{EE6D24DE-B478-A2C5-AD6D-9CCCA3D09722}"/>
              </a:ext>
            </a:extLst>
          </p:cNvPr>
          <p:cNvSpPr txBox="1"/>
          <p:nvPr/>
        </p:nvSpPr>
        <p:spPr>
          <a:xfrm rot="16200000">
            <a:off x="6151177" y="1875249"/>
            <a:ext cx="875561" cy="369332"/>
          </a:xfrm>
          <a:prstGeom prst="rect">
            <a:avLst/>
          </a:prstGeom>
          <a:solidFill>
            <a:schemeClr val="bg1"/>
          </a:solidFill>
        </p:spPr>
        <p:txBody>
          <a:bodyPr wrap="none" rtlCol="0">
            <a:spAutoFit/>
          </a:bodyPr>
          <a:lstStyle/>
          <a:p>
            <a:r>
              <a:rPr lang="en-US" altLang="ja-JP" dirty="0">
                <a:ea typeface="Calibri" panose="020F0502020204030204" pitchFamily="34" charset="0"/>
                <a:cs typeface="Calibri" panose="020F0502020204030204" pitchFamily="34" charset="0"/>
              </a:rPr>
              <a:t>y</a:t>
            </a:r>
            <a:r>
              <a:rPr kumimoji="1" lang="en-US" altLang="ja-JP" dirty="0">
                <a:ea typeface="Calibri" panose="020F0502020204030204" pitchFamily="34" charset="0"/>
                <a:cs typeface="Calibri" panose="020F0502020204030204" pitchFamily="34" charset="0"/>
              </a:rPr>
              <a:t>(mm)</a:t>
            </a:r>
            <a:endParaRPr kumimoji="1" lang="ja-JP" altLang="en-US" dirty="0">
              <a:cs typeface="Calibri" panose="020F0502020204030204" pitchFamily="34" charset="0"/>
            </a:endParaRPr>
          </a:p>
        </p:txBody>
      </p:sp>
      <p:cxnSp>
        <p:nvCxnSpPr>
          <p:cNvPr id="12" name="直線コネクタ 11">
            <a:extLst>
              <a:ext uri="{FF2B5EF4-FFF2-40B4-BE49-F238E27FC236}">
                <a16:creationId xmlns:a16="http://schemas.microsoft.com/office/drawing/2014/main" id="{E4EB39D1-6DAC-D3D5-46D6-0DE08A25A4EB}"/>
              </a:ext>
            </a:extLst>
          </p:cNvPr>
          <p:cNvCxnSpPr/>
          <p:nvPr/>
        </p:nvCxnSpPr>
        <p:spPr>
          <a:xfrm>
            <a:off x="6950858" y="1282535"/>
            <a:ext cx="253726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線コネクタ 24">
            <a:extLst>
              <a:ext uri="{FF2B5EF4-FFF2-40B4-BE49-F238E27FC236}">
                <a16:creationId xmlns:a16="http://schemas.microsoft.com/office/drawing/2014/main" id="{D2F6880A-6782-FBF0-670C-E1B832AB5AA7}"/>
              </a:ext>
            </a:extLst>
          </p:cNvPr>
          <p:cNvCxnSpPr/>
          <p:nvPr/>
        </p:nvCxnSpPr>
        <p:spPr>
          <a:xfrm>
            <a:off x="6950858" y="2883753"/>
            <a:ext cx="253726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EB8D8F86-86B5-27F7-413D-F564936651EE}"/>
              </a:ext>
            </a:extLst>
          </p:cNvPr>
          <p:cNvCxnSpPr/>
          <p:nvPr/>
        </p:nvCxnSpPr>
        <p:spPr>
          <a:xfrm>
            <a:off x="6950858" y="4071257"/>
            <a:ext cx="253726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341674E7-B50E-563B-30AD-FD2389C213F6}"/>
              </a:ext>
            </a:extLst>
          </p:cNvPr>
          <p:cNvCxnSpPr/>
          <p:nvPr/>
        </p:nvCxnSpPr>
        <p:spPr>
          <a:xfrm>
            <a:off x="6950858" y="5683492"/>
            <a:ext cx="253726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23" name="図 22">
            <a:extLst>
              <a:ext uri="{FF2B5EF4-FFF2-40B4-BE49-F238E27FC236}">
                <a16:creationId xmlns:a16="http://schemas.microsoft.com/office/drawing/2014/main" id="{5F25C342-BB8E-BEAC-4B92-11F85DFB5900}"/>
              </a:ext>
            </a:extLst>
          </p:cNvPr>
          <p:cNvPicPr>
            <a:picLocks noChangeAspect="1"/>
          </p:cNvPicPr>
          <p:nvPr/>
        </p:nvPicPr>
        <p:blipFill rotWithShape="1">
          <a:blip r:embed="rId8"/>
          <a:srcRect b="3097"/>
          <a:stretch/>
        </p:blipFill>
        <p:spPr>
          <a:xfrm>
            <a:off x="2091697" y="805869"/>
            <a:ext cx="2880434" cy="2760199"/>
          </a:xfrm>
          <a:prstGeom prst="rect">
            <a:avLst/>
          </a:prstGeom>
        </p:spPr>
      </p:pic>
      <p:sp>
        <p:nvSpPr>
          <p:cNvPr id="3" name="テキスト ボックス 2">
            <a:extLst>
              <a:ext uri="{FF2B5EF4-FFF2-40B4-BE49-F238E27FC236}">
                <a16:creationId xmlns:a16="http://schemas.microsoft.com/office/drawing/2014/main" id="{6BBC7624-561A-BD21-F2CE-F6BD1461B9A6}"/>
              </a:ext>
            </a:extLst>
          </p:cNvPr>
          <p:cNvSpPr txBox="1"/>
          <p:nvPr/>
        </p:nvSpPr>
        <p:spPr>
          <a:xfrm rot="16200000">
            <a:off x="1680599" y="1937711"/>
            <a:ext cx="875561" cy="369332"/>
          </a:xfrm>
          <a:prstGeom prst="rect">
            <a:avLst/>
          </a:prstGeom>
          <a:solidFill>
            <a:schemeClr val="bg1"/>
          </a:solidFill>
        </p:spPr>
        <p:txBody>
          <a:bodyPr wrap="none" rtlCol="0">
            <a:spAutoFit/>
          </a:bodyPr>
          <a:lstStyle/>
          <a:p>
            <a:r>
              <a:rPr lang="en-US" altLang="ja-JP" dirty="0">
                <a:ea typeface="Calibri" panose="020F0502020204030204" pitchFamily="34" charset="0"/>
                <a:cs typeface="Calibri" panose="020F0502020204030204" pitchFamily="34" charset="0"/>
              </a:rPr>
              <a:t>y</a:t>
            </a:r>
            <a:r>
              <a:rPr kumimoji="1" lang="en-US" altLang="ja-JP" dirty="0">
                <a:ea typeface="Calibri" panose="020F0502020204030204" pitchFamily="34" charset="0"/>
                <a:cs typeface="Calibri" panose="020F0502020204030204" pitchFamily="34" charset="0"/>
              </a:rPr>
              <a:t>(mm)</a:t>
            </a:r>
            <a:endParaRPr kumimoji="1" lang="ja-JP" altLang="en-US" dirty="0">
              <a:cs typeface="Calibri" panose="020F0502020204030204" pitchFamily="34" charset="0"/>
            </a:endParaRPr>
          </a:p>
        </p:txBody>
      </p:sp>
      <p:sp>
        <p:nvSpPr>
          <p:cNvPr id="29" name="正方形/長方形 28">
            <a:extLst>
              <a:ext uri="{FF2B5EF4-FFF2-40B4-BE49-F238E27FC236}">
                <a16:creationId xmlns:a16="http://schemas.microsoft.com/office/drawing/2014/main" id="{B73A41B5-1E45-1E47-F7A9-DEAFE5C7ED66}"/>
              </a:ext>
            </a:extLst>
          </p:cNvPr>
          <p:cNvSpPr/>
          <p:nvPr/>
        </p:nvSpPr>
        <p:spPr>
          <a:xfrm>
            <a:off x="138421" y="817155"/>
            <a:ext cx="11709070" cy="26759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409D92B-5B6B-DDFF-01C5-8D8C0C0B9AFD}"/>
              </a:ext>
            </a:extLst>
          </p:cNvPr>
          <p:cNvSpPr txBox="1"/>
          <p:nvPr/>
        </p:nvSpPr>
        <p:spPr>
          <a:xfrm>
            <a:off x="4577978" y="4929320"/>
            <a:ext cx="2201874" cy="1015663"/>
          </a:xfrm>
          <a:prstGeom prst="rect">
            <a:avLst/>
          </a:prstGeom>
          <a:noFill/>
        </p:spPr>
        <p:txBody>
          <a:bodyPr wrap="square" rtlCol="0">
            <a:spAutoFit/>
          </a:bodyPr>
          <a:lstStyle/>
          <a:p>
            <a:pPr algn="ctr"/>
            <a:r>
              <a:rPr kumimoji="1" lang="en-US" altLang="ja-JP" sz="2000" dirty="0">
                <a:ea typeface="Calibri" panose="020F0502020204030204" pitchFamily="34" charset="0"/>
                <a:cs typeface="Calibri" panose="020F0502020204030204" pitchFamily="34" charset="0"/>
              </a:rPr>
              <a:t>1405 mm</a:t>
            </a:r>
          </a:p>
          <a:p>
            <a:pPr algn="ctr"/>
            <a:r>
              <a:rPr lang="ja-JP" altLang="en-US" sz="2000" dirty="0">
                <a:ea typeface="+mj-ea"/>
                <a:cs typeface="Calibri" panose="020F0502020204030204" pitchFamily="34" charset="0"/>
              </a:rPr>
              <a:t>上流</a:t>
            </a:r>
            <a:br>
              <a:rPr lang="en-US" altLang="ja-JP" sz="2000" dirty="0">
                <a:ea typeface="Calibri" panose="020F0502020204030204" pitchFamily="34" charset="0"/>
                <a:cs typeface="Calibri" panose="020F0502020204030204" pitchFamily="34" charset="0"/>
              </a:rPr>
            </a:br>
            <a:endParaRPr kumimoji="1" lang="ja-JP" altLang="en-US" sz="2000" dirty="0">
              <a:cs typeface="Calibri" panose="020F0502020204030204" pitchFamily="34" charset="0"/>
            </a:endParaRPr>
          </a:p>
        </p:txBody>
      </p:sp>
      <p:sp>
        <p:nvSpPr>
          <p:cNvPr id="31" name="右矢印 14">
            <a:extLst>
              <a:ext uri="{FF2B5EF4-FFF2-40B4-BE49-F238E27FC236}">
                <a16:creationId xmlns:a16="http://schemas.microsoft.com/office/drawing/2014/main" id="{02F4BCB6-FFB4-DC33-AC65-8AB84B46BB53}"/>
              </a:ext>
            </a:extLst>
          </p:cNvPr>
          <p:cNvSpPr/>
          <p:nvPr/>
        </p:nvSpPr>
        <p:spPr>
          <a:xfrm>
            <a:off x="5140071" y="4560439"/>
            <a:ext cx="1077689" cy="3892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2" name="正方形/長方形 31">
            <a:extLst>
              <a:ext uri="{FF2B5EF4-FFF2-40B4-BE49-F238E27FC236}">
                <a16:creationId xmlns:a16="http://schemas.microsoft.com/office/drawing/2014/main" id="{96620AAD-35D8-6575-1894-DB2EB9456A6D}"/>
              </a:ext>
            </a:extLst>
          </p:cNvPr>
          <p:cNvSpPr/>
          <p:nvPr/>
        </p:nvSpPr>
        <p:spPr>
          <a:xfrm>
            <a:off x="138421" y="3591329"/>
            <a:ext cx="11709070" cy="28996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31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animBg="1"/>
      <p:bldP spid="16" grpId="0"/>
      <p:bldP spid="17" grpId="0"/>
      <p:bldP spid="18" grpId="0"/>
      <p:bldP spid="21" grpId="0" animBg="1"/>
      <p:bldP spid="22" grpId="0" animBg="1"/>
      <p:bldP spid="4" grpId="0" animBg="1"/>
      <p:bldP spid="30"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55BC5-AA1A-26D3-5614-B06A7ADA6ED1}"/>
              </a:ext>
            </a:extLst>
          </p:cNvPr>
          <p:cNvSpPr txBox="1">
            <a:spLocks/>
          </p:cNvSpPr>
          <p:nvPr/>
        </p:nvSpPr>
        <p:spPr>
          <a:xfrm>
            <a:off x="0" y="3532"/>
            <a:ext cx="12192000" cy="703511"/>
          </a:xfrm>
          <a:prstGeom prst="rect">
            <a:avLst/>
          </a:prstGeom>
          <a:blipFill>
            <a:blip r:embed="rId2"/>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latin typeface="Times New Roman" panose="02020603050405020304" pitchFamily="18" charset="0"/>
                <a:cs typeface="Times New Roman" panose="02020603050405020304" pitchFamily="18" charset="0"/>
              </a:rPr>
              <a:t>まとめ</a:t>
            </a:r>
          </a:p>
        </p:txBody>
      </p:sp>
      <p:sp>
        <p:nvSpPr>
          <p:cNvPr id="30" name="テキスト ボックス 29">
            <a:extLst>
              <a:ext uri="{FF2B5EF4-FFF2-40B4-BE49-F238E27FC236}">
                <a16:creationId xmlns:a16="http://schemas.microsoft.com/office/drawing/2014/main" id="{BAF5BCA0-D43E-A2E7-6C1E-3AB5DBCF51A7}"/>
              </a:ext>
            </a:extLst>
          </p:cNvPr>
          <p:cNvSpPr txBox="1"/>
          <p:nvPr/>
        </p:nvSpPr>
        <p:spPr>
          <a:xfrm>
            <a:off x="361720" y="890148"/>
            <a:ext cx="11468559" cy="5816977"/>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b="1" u="sng" dirty="0">
                <a:cs typeface="Calibri" panose="020F0502020204030204" pitchFamily="34" charset="0"/>
              </a:rPr>
              <a:t>マスクとスクリーン間の距離が</a:t>
            </a:r>
            <a:r>
              <a:rPr lang="en-US" altLang="ja-JP" sz="2400" b="1" u="sng" dirty="0">
                <a:cs typeface="Calibri" panose="020F0502020204030204" pitchFamily="34" charset="0"/>
              </a:rPr>
              <a:t>PPEM</a:t>
            </a:r>
            <a:r>
              <a:rPr lang="ja-JP" altLang="en-US" sz="2400" b="1" u="sng" dirty="0">
                <a:cs typeface="Calibri" panose="020F0502020204030204" pitchFamily="34" charset="0"/>
              </a:rPr>
              <a:t>の測定精度を決定</a:t>
            </a:r>
            <a:endParaRPr kumimoji="1" lang="en-US" altLang="ja-JP" sz="2400" b="1" u="sng" dirty="0">
              <a:cs typeface="Calibri" panose="020F0502020204030204" pitchFamily="34" charset="0"/>
            </a:endParaRPr>
          </a:p>
          <a:p>
            <a:pPr marL="342900" indent="-342900">
              <a:buFont typeface="Arial" panose="020B0604020202020204" pitchFamily="34" charset="0"/>
              <a:buChar char="•"/>
            </a:pPr>
            <a:endParaRPr kumimoji="1" lang="en-US" altLang="ja-JP" sz="1200" dirty="0">
              <a:cs typeface="Calibri" panose="020F0502020204030204" pitchFamily="34" charset="0"/>
            </a:endParaRPr>
          </a:p>
          <a:p>
            <a:pPr marL="342900" indent="-342900">
              <a:buFont typeface="Arial" panose="020B0604020202020204" pitchFamily="34" charset="0"/>
              <a:buChar char="•"/>
            </a:pPr>
            <a:r>
              <a:rPr kumimoji="1" lang="ja-JP" altLang="en-US" sz="2400" dirty="0">
                <a:cs typeface="Calibri" panose="020F0502020204030204" pitchFamily="34" charset="0"/>
              </a:rPr>
              <a:t>従来の解析手法では、過剰に距離を大きくすると穴と像の対応付けを誤る</a:t>
            </a:r>
            <a:endParaRPr kumimoji="1" lang="en-US" altLang="ja-JP" sz="2400" dirty="0">
              <a:cs typeface="Calibri" panose="020F0502020204030204" pitchFamily="34" charset="0"/>
            </a:endParaRPr>
          </a:p>
          <a:p>
            <a:pPr marL="800100" lvl="1" indent="-342900">
              <a:buFont typeface="Wingdings" panose="05000000000000000000" pitchFamily="2" charset="2"/>
              <a:buChar char="Ø"/>
            </a:pPr>
            <a:r>
              <a:rPr lang="ja-JP" altLang="en-US" sz="2400" dirty="0">
                <a:cs typeface="Calibri" panose="020F0502020204030204" pitchFamily="34" charset="0"/>
              </a:rPr>
              <a:t>位相空間上で本来存在しない領域に分布が出現</a:t>
            </a:r>
            <a:endParaRPr lang="en-US" altLang="ja-JP" sz="2400" dirty="0">
              <a:cs typeface="Calibri" panose="020F0502020204030204" pitchFamily="34" charset="0"/>
            </a:endParaRPr>
          </a:p>
          <a:p>
            <a:pPr marL="1257300" lvl="2" indent="-342900">
              <a:buFont typeface="Wingdings" panose="05000000000000000000" pitchFamily="2" charset="2"/>
              <a:buChar char="Ø"/>
            </a:pPr>
            <a:r>
              <a:rPr lang="ja-JP" altLang="en-US" sz="2400" dirty="0">
                <a:cs typeface="Calibri" panose="020F0502020204030204" pitchFamily="34" charset="0"/>
              </a:rPr>
              <a:t>距離</a:t>
            </a:r>
            <a:r>
              <a:rPr kumimoji="1" lang="ja-JP" altLang="en-US" sz="2400" dirty="0">
                <a:cs typeface="Calibri" panose="020F0502020204030204" pitchFamily="34" charset="0"/>
              </a:rPr>
              <a:t>を小さくせざるを得ず、エミッタンスを過大評価</a:t>
            </a:r>
            <a:endParaRPr kumimoji="1" lang="en-US" altLang="ja-JP" sz="2400" dirty="0">
              <a:cs typeface="Calibri" panose="020F0502020204030204" pitchFamily="34" charset="0"/>
            </a:endParaRPr>
          </a:p>
          <a:p>
            <a:pPr marL="342900" indent="-342900">
              <a:buFont typeface="Arial" panose="020B0604020202020204" pitchFamily="34" charset="0"/>
              <a:buChar char="•"/>
            </a:pPr>
            <a:endParaRPr lang="en-US" altLang="ja-JP" sz="1200" dirty="0">
              <a:cs typeface="Calibri" panose="020F0502020204030204" pitchFamily="34" charset="0"/>
            </a:endParaRPr>
          </a:p>
          <a:p>
            <a:pPr marL="342900" indent="-342900">
              <a:buFont typeface="Arial" panose="020B0604020202020204" pitchFamily="34" charset="0"/>
              <a:buChar char="•"/>
            </a:pPr>
            <a:r>
              <a:rPr kumimoji="1" lang="ja-JP" altLang="en-US" sz="2400" dirty="0">
                <a:cs typeface="Calibri" panose="020F0502020204030204" pitchFamily="34" charset="0"/>
              </a:rPr>
              <a:t>測定精度向上のため、</a:t>
            </a:r>
            <a:r>
              <a:rPr kumimoji="1" lang="en-US" altLang="ja-JP" sz="2400" b="1" u="sng" dirty="0">
                <a:cs typeface="Calibri" panose="020F0502020204030204" pitchFamily="34" charset="0"/>
              </a:rPr>
              <a:t>Optical Flow</a:t>
            </a:r>
            <a:r>
              <a:rPr kumimoji="1" lang="ja-JP" altLang="en-US" sz="2400" b="1" u="sng" dirty="0">
                <a:cs typeface="Calibri" panose="020F0502020204030204" pitchFamily="34" charset="0"/>
              </a:rPr>
              <a:t>を用いた新たな解析手法を開発</a:t>
            </a:r>
            <a:endParaRPr kumimoji="1" lang="en-US" altLang="ja-JP" sz="2400" dirty="0">
              <a:cs typeface="Calibri" panose="020F0502020204030204" pitchFamily="34" charset="0"/>
            </a:endParaRPr>
          </a:p>
          <a:p>
            <a:pPr marL="342900" indent="-342900">
              <a:buFont typeface="Arial" panose="020B0604020202020204" pitchFamily="34" charset="0"/>
              <a:buChar char="•"/>
            </a:pPr>
            <a:endParaRPr lang="en-US" altLang="ja-JP" sz="1200" dirty="0">
              <a:cs typeface="Calibri" panose="020F0502020204030204" pitchFamily="34" charset="0"/>
            </a:endParaRPr>
          </a:p>
          <a:p>
            <a:pPr marL="342900" indent="-342900">
              <a:buFont typeface="Arial" panose="020B0604020202020204" pitchFamily="34" charset="0"/>
              <a:buChar char="•"/>
            </a:pPr>
            <a:r>
              <a:rPr kumimoji="1" lang="en-US" altLang="ja-JP" sz="2400" dirty="0">
                <a:cs typeface="Calibri" panose="020F0502020204030204" pitchFamily="34" charset="0"/>
              </a:rPr>
              <a:t>Optical Flow</a:t>
            </a:r>
            <a:r>
              <a:rPr kumimoji="1" lang="ja-JP" altLang="en-US" sz="2400" dirty="0">
                <a:cs typeface="Calibri" panose="020F0502020204030204" pitchFamily="34" charset="0"/>
              </a:rPr>
              <a:t>を用いることで従来の解析手法上にマスクとスクリーン間の距離をとれるようになり、測定精度向上を実現</a:t>
            </a:r>
            <a:endParaRPr kumimoji="1" lang="en-US" altLang="ja-JP" sz="2400" dirty="0">
              <a:cs typeface="Calibri" panose="020F0502020204030204" pitchFamily="34" charset="0"/>
            </a:endParaRPr>
          </a:p>
          <a:p>
            <a:pPr marL="800100" lvl="1" indent="-342900">
              <a:buFont typeface="Wingdings" panose="05000000000000000000" pitchFamily="2" charset="2"/>
              <a:buChar char="Ø"/>
            </a:pPr>
            <a:r>
              <a:rPr lang="ja-JP" altLang="en-US" sz="2400" dirty="0">
                <a:cs typeface="Calibri" panose="020F0502020204030204" pitchFamily="34" charset="0"/>
              </a:rPr>
              <a:t>エミッタンス測定値の</a:t>
            </a:r>
            <a:r>
              <a:rPr lang="ja-JP" altLang="en-US" sz="2400" b="1" dirty="0">
                <a:cs typeface="Calibri" panose="020F0502020204030204" pitchFamily="34" charset="0"/>
              </a:rPr>
              <a:t>過大評価を</a:t>
            </a:r>
            <a:r>
              <a:rPr lang="en-US" altLang="ja-JP" sz="2400" b="1" dirty="0">
                <a:cs typeface="Calibri" panose="020F0502020204030204" pitchFamily="34" charset="0"/>
              </a:rPr>
              <a:t>10%</a:t>
            </a:r>
            <a:r>
              <a:rPr lang="ja-JP" altLang="en-US" sz="2400" b="1" dirty="0">
                <a:cs typeface="Calibri" panose="020F0502020204030204" pitchFamily="34" charset="0"/>
              </a:rPr>
              <a:t>以上改善</a:t>
            </a:r>
            <a:endParaRPr lang="en-US" altLang="ja-JP" sz="2400" dirty="0">
              <a:cs typeface="Calibri" panose="020F0502020204030204" pitchFamily="34" charset="0"/>
            </a:endParaRPr>
          </a:p>
          <a:p>
            <a:pPr marL="800100" lvl="1" indent="-342900">
              <a:buFont typeface="Wingdings" panose="05000000000000000000" pitchFamily="2" charset="2"/>
              <a:buChar char="Ø"/>
            </a:pPr>
            <a:r>
              <a:rPr lang="ja-JP" altLang="en-US" sz="2400" dirty="0">
                <a:cs typeface="Calibri" panose="020F0502020204030204" pitchFamily="34" charset="0"/>
              </a:rPr>
              <a:t>輸送計算によってエミッタンス測定精度のを確認</a:t>
            </a:r>
            <a:endParaRPr lang="en-US" altLang="ja-JP" sz="2400" dirty="0">
              <a:cs typeface="Calibri" panose="020F0502020204030204" pitchFamily="34" charset="0"/>
            </a:endParaRPr>
          </a:p>
          <a:p>
            <a:pPr marL="800100" lvl="1" indent="-342900">
              <a:buFont typeface="Wingdings" panose="05000000000000000000" pitchFamily="2" charset="2"/>
              <a:buChar char="Ø"/>
            </a:pPr>
            <a:r>
              <a:rPr lang="ja-JP" altLang="en-US" sz="2400" b="1" dirty="0">
                <a:cs typeface="Calibri" panose="020F0502020204030204" pitchFamily="34" charset="0"/>
              </a:rPr>
              <a:t>ボタン一つで測定・解析が可能</a:t>
            </a:r>
            <a:endParaRPr lang="en-US" altLang="ja-JP" sz="2400" b="1" dirty="0">
              <a:cs typeface="Calibri" panose="020F0502020204030204" pitchFamily="34" charset="0"/>
            </a:endParaRPr>
          </a:p>
          <a:p>
            <a:endParaRPr kumimoji="1" lang="en-US" altLang="ja-JP" sz="2400" dirty="0">
              <a:cs typeface="Calibri" panose="020F0502020204030204" pitchFamily="34" charset="0"/>
            </a:endParaRPr>
          </a:p>
          <a:p>
            <a:pPr marL="342900" indent="-342900">
              <a:buFont typeface="Arial" panose="020B0604020202020204" pitchFamily="34" charset="0"/>
              <a:buChar char="•"/>
            </a:pPr>
            <a:r>
              <a:rPr kumimoji="1" lang="ja-JP" altLang="en-US" sz="2400" b="1" dirty="0">
                <a:cs typeface="Calibri" panose="020F0502020204030204" pitchFamily="34" charset="0"/>
              </a:rPr>
              <a:t>理研仁科センター</a:t>
            </a:r>
            <a:r>
              <a:rPr lang="ja-JP" altLang="en-US" sz="2400" b="1" dirty="0">
                <a:cs typeface="Calibri" panose="020F0502020204030204" pitchFamily="34" charset="0"/>
              </a:rPr>
              <a:t>全て</a:t>
            </a:r>
            <a:r>
              <a:rPr kumimoji="1" lang="ja-JP" altLang="en-US" sz="2400" b="1" dirty="0">
                <a:cs typeface="Calibri" panose="020F0502020204030204" pitchFamily="34" charset="0"/>
              </a:rPr>
              <a:t>のイオン源へのインストール</a:t>
            </a:r>
            <a:r>
              <a:rPr lang="ja-JP" altLang="en-US" sz="2400" b="1" dirty="0">
                <a:cs typeface="Calibri" panose="020F0502020204030204" pitchFamily="34" charset="0"/>
              </a:rPr>
              <a:t>の準備中</a:t>
            </a:r>
            <a:endParaRPr lang="en-US" altLang="ja-JP" sz="2400" b="1" dirty="0">
              <a:cs typeface="Calibri" panose="020F0502020204030204" pitchFamily="34" charset="0"/>
            </a:endParaRPr>
          </a:p>
          <a:p>
            <a:pPr marL="800100" lvl="1" indent="-342900">
              <a:buFont typeface="Wingdings" panose="05000000000000000000" pitchFamily="2" charset="2"/>
              <a:buChar char="Ø"/>
            </a:pPr>
            <a:r>
              <a:rPr lang="en-US" altLang="ja-JP" sz="2400" dirty="0">
                <a:cs typeface="Calibri" panose="020F0502020204030204" pitchFamily="34" charset="0"/>
              </a:rPr>
              <a:t>RILAC</a:t>
            </a:r>
            <a:r>
              <a:rPr kumimoji="1" lang="en-US" altLang="ja-JP" sz="2400" dirty="0">
                <a:cs typeface="Calibri" panose="020F0502020204030204" pitchFamily="34" charset="0"/>
              </a:rPr>
              <a:t> LEBT</a:t>
            </a:r>
            <a:r>
              <a:rPr kumimoji="1" lang="ja-JP" altLang="en-US" sz="2400" dirty="0">
                <a:cs typeface="Calibri" panose="020F0502020204030204" pitchFamily="34" charset="0"/>
              </a:rPr>
              <a:t>には</a:t>
            </a:r>
            <a:r>
              <a:rPr kumimoji="1" lang="en-US" altLang="ja-JP" sz="2400" dirty="0">
                <a:cs typeface="Calibri" panose="020F0502020204030204" pitchFamily="34" charset="0"/>
              </a:rPr>
              <a:t>2</a:t>
            </a:r>
            <a:r>
              <a:rPr kumimoji="1" lang="ja-JP" altLang="en-US" sz="2400" dirty="0">
                <a:cs typeface="Calibri" panose="020F0502020204030204" pitchFamily="34" charset="0"/>
              </a:rPr>
              <a:t>台設置済み</a:t>
            </a:r>
            <a:endParaRPr kumimoji="1" lang="en-US" altLang="ja-JP" sz="2400" dirty="0">
              <a:cs typeface="Calibri" panose="020F0502020204030204" pitchFamily="34" charset="0"/>
            </a:endParaRPr>
          </a:p>
          <a:p>
            <a:pPr marL="800100" lvl="1" indent="-342900">
              <a:buFont typeface="Wingdings" panose="05000000000000000000" pitchFamily="2" charset="2"/>
              <a:buChar char="Ø"/>
            </a:pPr>
            <a:r>
              <a:rPr kumimoji="1" lang="en-US" altLang="ja-JP" sz="2400" dirty="0">
                <a:cs typeface="Calibri" panose="020F0502020204030204" pitchFamily="34" charset="0"/>
              </a:rPr>
              <a:t>18GHzECR</a:t>
            </a:r>
            <a:r>
              <a:rPr kumimoji="1" lang="ja-JP" altLang="en-US" sz="2400" dirty="0">
                <a:cs typeface="Calibri" panose="020F0502020204030204" pitchFamily="34" charset="0"/>
              </a:rPr>
              <a:t>イオン源にはインストール済み</a:t>
            </a:r>
            <a:endParaRPr kumimoji="1" lang="en-US" altLang="ja-JP" sz="2400" dirty="0">
              <a:cs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F2E154EF-4E5E-03B9-1040-8BFB83C16AD6}"/>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t>18</a:t>
            </a:fld>
            <a:endParaRPr kumimoji="1" lang="ja-JP" altLang="en-US" sz="1800"/>
          </a:p>
        </p:txBody>
      </p:sp>
    </p:spTree>
    <p:extLst>
      <p:ext uri="{BB962C8B-B14F-4D97-AF65-F5344CB8AC3E}">
        <p14:creationId xmlns:p14="http://schemas.microsoft.com/office/powerpoint/2010/main" val="210233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EA588-925D-E7F7-CB10-37FB1A9B2EA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54AB21-1769-9B46-897C-CA827B5E498B}"/>
              </a:ext>
            </a:extLst>
          </p:cNvPr>
          <p:cNvSpPr txBox="1">
            <a:spLocks/>
          </p:cNvSpPr>
          <p:nvPr/>
        </p:nvSpPr>
        <p:spPr>
          <a:xfrm>
            <a:off x="0" y="3532"/>
            <a:ext cx="12192000" cy="703511"/>
          </a:xfrm>
          <a:prstGeom prst="rect">
            <a:avLst/>
          </a:prstGeom>
          <a:blipFill>
            <a:blip r:embed="rId2"/>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b="1" dirty="0">
                <a:latin typeface="Times New Roman" panose="02020603050405020304" pitchFamily="18" charset="0"/>
                <a:cs typeface="Times New Roman" panose="02020603050405020304" pitchFamily="18" charset="0"/>
              </a:rPr>
              <a:t>今後の発展</a:t>
            </a:r>
          </a:p>
        </p:txBody>
      </p:sp>
      <p:sp>
        <p:nvSpPr>
          <p:cNvPr id="30" name="テキスト ボックス 29">
            <a:extLst>
              <a:ext uri="{FF2B5EF4-FFF2-40B4-BE49-F238E27FC236}">
                <a16:creationId xmlns:a16="http://schemas.microsoft.com/office/drawing/2014/main" id="{4AC56B72-9079-12DA-F53D-C39FA0F30998}"/>
              </a:ext>
            </a:extLst>
          </p:cNvPr>
          <p:cNvSpPr txBox="1"/>
          <p:nvPr/>
        </p:nvSpPr>
        <p:spPr>
          <a:xfrm>
            <a:off x="361720" y="890148"/>
            <a:ext cx="11468559" cy="156966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cs typeface="Calibri" panose="020F0502020204030204" pitchFamily="34" charset="0"/>
              </a:rPr>
              <a:t>特に</a:t>
            </a:r>
            <a:r>
              <a:rPr kumimoji="1" lang="en-US" altLang="ja-JP" sz="2400" dirty="0">
                <a:cs typeface="Calibri" panose="020F0502020204030204" pitchFamily="34" charset="0"/>
              </a:rPr>
              <a:t>ECR</a:t>
            </a:r>
            <a:r>
              <a:rPr kumimoji="1" lang="ja-JP" altLang="en-US" sz="2400" dirty="0">
                <a:cs typeface="Calibri" panose="020F0502020204030204" pitchFamily="34" charset="0"/>
              </a:rPr>
              <a:t>イオン源ではビームの形状はきれいなガウシアン分布ではない。</a:t>
            </a:r>
            <a:endParaRPr kumimoji="1" lang="en-US" altLang="ja-JP" sz="2400" dirty="0">
              <a:cs typeface="Calibri" panose="020F0502020204030204" pitchFamily="34" charset="0"/>
            </a:endParaRPr>
          </a:p>
          <a:p>
            <a:pPr marL="342900" indent="-342900">
              <a:buFont typeface="Arial" panose="020B0604020202020204" pitchFamily="34" charset="0"/>
              <a:buChar char="•"/>
            </a:pPr>
            <a:r>
              <a:rPr lang="ja-JP" altLang="en-US" sz="2400" dirty="0">
                <a:cs typeface="Calibri" panose="020F0502020204030204" pitchFamily="34" charset="0"/>
              </a:rPr>
              <a:t>ビームはプラズマの状態を反映していると考えられる。</a:t>
            </a:r>
            <a:endParaRPr lang="en-US" altLang="ja-JP" sz="2400" dirty="0">
              <a:cs typeface="Calibri" panose="020F0502020204030204" pitchFamily="34" charset="0"/>
            </a:endParaRPr>
          </a:p>
          <a:p>
            <a:r>
              <a:rPr lang="ja-JP" altLang="en-US" sz="2400" dirty="0">
                <a:cs typeface="Calibri" panose="020F0502020204030204" pitchFamily="34" charset="0"/>
              </a:rPr>
              <a:t>➡プラズマ診断等と組み合わせ、イオン源とビームの関係について探索を行う</a:t>
            </a:r>
            <a:endParaRPr lang="en-US" altLang="ja-JP" sz="2400" dirty="0">
              <a:cs typeface="Calibri" panose="020F0502020204030204" pitchFamily="34" charset="0"/>
            </a:endParaRPr>
          </a:p>
          <a:p>
            <a:pPr marL="342900" indent="-342900">
              <a:buFont typeface="Arial" panose="020B0604020202020204" pitchFamily="34" charset="0"/>
              <a:buChar char="•"/>
            </a:pPr>
            <a:endParaRPr kumimoji="1" lang="en-US" altLang="ja-JP" sz="2400" dirty="0">
              <a:cs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8A3843F-A20F-F966-44B8-2F270C3847FF}"/>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t>19</a:t>
            </a:fld>
            <a:endParaRPr kumimoji="1" lang="ja-JP" altLang="en-US" sz="1800"/>
          </a:p>
        </p:txBody>
      </p:sp>
      <p:pic>
        <p:nvPicPr>
          <p:cNvPr id="3" name="図 2" descr="グラフィカル ユーザー インターフェイス, ダイアグラム&#10;&#10;自動的に生成された説明">
            <a:extLst>
              <a:ext uri="{FF2B5EF4-FFF2-40B4-BE49-F238E27FC236}">
                <a16:creationId xmlns:a16="http://schemas.microsoft.com/office/drawing/2014/main" id="{FB680B4B-80AF-8427-2A21-339E95C1A0A6}"/>
              </a:ext>
            </a:extLst>
          </p:cNvPr>
          <p:cNvPicPr>
            <a:picLocks noChangeAspect="1"/>
          </p:cNvPicPr>
          <p:nvPr/>
        </p:nvPicPr>
        <p:blipFill rotWithShape="1">
          <a:blip r:embed="rId3">
            <a:extLst>
              <a:ext uri="{28A0092B-C50C-407E-A947-70E740481C1C}">
                <a14:useLocalDpi xmlns:a14="http://schemas.microsoft.com/office/drawing/2010/main" val="0"/>
              </a:ext>
            </a:extLst>
          </a:blip>
          <a:srcRect l="24154" t="27196" r="14819" b="6729"/>
          <a:stretch/>
        </p:blipFill>
        <p:spPr>
          <a:xfrm>
            <a:off x="1782027" y="2181902"/>
            <a:ext cx="8672980" cy="4700151"/>
          </a:xfrm>
          <a:prstGeom prst="rect">
            <a:avLst/>
          </a:prstGeom>
        </p:spPr>
      </p:pic>
    </p:spTree>
    <p:extLst>
      <p:ext uri="{BB962C8B-B14F-4D97-AF65-F5344CB8AC3E}">
        <p14:creationId xmlns:p14="http://schemas.microsoft.com/office/powerpoint/2010/main" val="93738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55BC5-AA1A-26D3-5614-B06A7ADA6ED1}"/>
              </a:ext>
            </a:extLst>
          </p:cNvPr>
          <p:cNvSpPr txBox="1">
            <a:spLocks/>
          </p:cNvSpPr>
          <p:nvPr/>
        </p:nvSpPr>
        <p:spPr>
          <a:xfrm>
            <a:off x="0" y="3532"/>
            <a:ext cx="12192000" cy="703511"/>
          </a:xfrm>
          <a:prstGeom prst="rect">
            <a:avLst/>
          </a:prstGeom>
          <a:blipFill>
            <a:blip r:embed="rId2"/>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Calibri" panose="020F0502020204030204" pitchFamily="34" charset="0"/>
                <a:ea typeface="Calibri" panose="020F0502020204030204" pitchFamily="34" charset="0"/>
                <a:cs typeface="Calibri" panose="020F0502020204030204" pitchFamily="34" charset="0"/>
              </a:rPr>
              <a:t>Outline</a:t>
            </a:r>
            <a:endParaRPr lang="ja-JP" altLang="en-US" sz="3200" dirty="0">
              <a:latin typeface="Calibri" panose="020F0502020204030204" pitchFamily="34" charset="0"/>
              <a:cs typeface="Calibri" panose="020F0502020204030204" pitchFamily="34" charset="0"/>
            </a:endParaRPr>
          </a:p>
        </p:txBody>
      </p:sp>
      <p:sp>
        <p:nvSpPr>
          <p:cNvPr id="9" name="スライド番号プレースホルダー 4">
            <a:extLst>
              <a:ext uri="{FF2B5EF4-FFF2-40B4-BE49-F238E27FC236}">
                <a16:creationId xmlns:a16="http://schemas.microsoft.com/office/drawing/2014/main" id="{2CC15B17-02FD-C85D-E4D0-5649B435EE1D}"/>
              </a:ext>
            </a:extLst>
          </p:cNvPr>
          <p:cNvSpPr>
            <a:spLocks noGrp="1"/>
          </p:cNvSpPr>
          <p:nvPr>
            <p:ph type="sldNum" sz="quarter" idx="12"/>
          </p:nvPr>
        </p:nvSpPr>
        <p:spPr>
          <a:xfrm>
            <a:off x="9448800" y="65055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2</a:t>
            </a:fld>
            <a:endParaRPr kumimoji="1" lang="ja-JP" altLang="en-US" sz="180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F291E93B-F69F-D7C3-582A-3D593B50E7CD}"/>
              </a:ext>
            </a:extLst>
          </p:cNvPr>
          <p:cNvSpPr txBox="1"/>
          <p:nvPr/>
        </p:nvSpPr>
        <p:spPr>
          <a:xfrm>
            <a:off x="591787" y="945097"/>
            <a:ext cx="11008426" cy="4585871"/>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800" dirty="0">
                <a:ea typeface="Calibri" panose="020F0502020204030204" pitchFamily="34" charset="0"/>
                <a:cs typeface="Calibri" panose="020F0502020204030204" pitchFamily="34" charset="0"/>
              </a:rPr>
              <a:t>Introduction</a:t>
            </a:r>
          </a:p>
          <a:p>
            <a:pPr marL="800100" lvl="1" indent="-342900">
              <a:buFont typeface="Arial" panose="020B0604020202020204" pitchFamily="34" charset="0"/>
              <a:buChar char="•"/>
            </a:pPr>
            <a:r>
              <a:rPr kumimoji="1" lang="ja-JP" altLang="en-US" sz="2400" dirty="0">
                <a:ea typeface="+mj-ea"/>
                <a:cs typeface="Calibri" panose="020F0502020204030204" pitchFamily="34" charset="0"/>
              </a:rPr>
              <a:t>エミッタンス測定</a:t>
            </a:r>
            <a:endParaRPr kumimoji="1" lang="en-US" altLang="ja-JP" sz="2400" dirty="0">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ea typeface="+mj-ea"/>
                <a:cs typeface="Calibri" panose="020F0502020204030204" pitchFamily="34" charset="0"/>
              </a:rPr>
              <a:t>ペッパーポット型エミッタンスモニター</a:t>
            </a:r>
            <a:endParaRPr kumimoji="1" lang="en-US" altLang="ja-JP" sz="2400" dirty="0">
              <a:ea typeface="+mj-ea"/>
              <a:cs typeface="Calibri" panose="020F0502020204030204" pitchFamily="34" charset="0"/>
            </a:endParaRPr>
          </a:p>
          <a:p>
            <a:pPr marL="342900" indent="-342900">
              <a:buFont typeface="Arial" panose="020B0604020202020204" pitchFamily="34" charset="0"/>
              <a:buChar char="•"/>
            </a:pPr>
            <a:endParaRPr lang="en-US" altLang="ja-JP" sz="1200" dirty="0">
              <a:ea typeface="+mj-ea"/>
              <a:cs typeface="Calibri" panose="020F0502020204030204" pitchFamily="34" charset="0"/>
            </a:endParaRPr>
          </a:p>
          <a:p>
            <a:pPr marL="342900" indent="-342900">
              <a:buFont typeface="Arial" panose="020B0604020202020204" pitchFamily="34" charset="0"/>
              <a:buChar char="•"/>
            </a:pPr>
            <a:r>
              <a:rPr kumimoji="1" lang="ja-JP" altLang="en-US" sz="2800" dirty="0">
                <a:ea typeface="+mj-ea"/>
                <a:cs typeface="Calibri" panose="020F0502020204030204" pitchFamily="34" charset="0"/>
              </a:rPr>
              <a:t>高精度解析手法の開発</a:t>
            </a:r>
            <a:endParaRPr lang="en-US" altLang="ja-JP" sz="2400" dirty="0">
              <a:ea typeface="+mj-ea"/>
              <a:cs typeface="Calibri" panose="020F0502020204030204" pitchFamily="34" charset="0"/>
            </a:endParaRPr>
          </a:p>
          <a:p>
            <a:pPr marL="800100" lvl="1" indent="-342900">
              <a:buFont typeface="Arial" panose="020B0604020202020204" pitchFamily="34" charset="0"/>
              <a:buChar char="•"/>
            </a:pPr>
            <a:r>
              <a:rPr lang="en-US" altLang="ja-JP" sz="2400" dirty="0">
                <a:ea typeface="Calibri" panose="020F0502020204030204" pitchFamily="34" charset="0"/>
                <a:cs typeface="Calibri" panose="020F0502020204030204" pitchFamily="34" charset="0"/>
              </a:rPr>
              <a:t>Optical Flow</a:t>
            </a:r>
            <a:r>
              <a:rPr lang="ja-JP" altLang="en-US" sz="2400" dirty="0">
                <a:latin typeface="+mj-ea"/>
                <a:ea typeface="+mj-ea"/>
                <a:cs typeface="Calibri" panose="020F0502020204030204" pitchFamily="34" charset="0"/>
              </a:rPr>
              <a:t>の概要</a:t>
            </a:r>
            <a:endParaRPr lang="en-US" altLang="ja-JP" sz="2400" dirty="0">
              <a:latin typeface="+mj-ea"/>
              <a:ea typeface="+mj-ea"/>
              <a:cs typeface="Calibri" panose="020F0502020204030204" pitchFamily="34" charset="0"/>
            </a:endParaRPr>
          </a:p>
          <a:p>
            <a:pPr marL="800100" lvl="1" indent="-342900">
              <a:buFont typeface="Arial" panose="020B0604020202020204" pitchFamily="34" charset="0"/>
              <a:buChar char="•"/>
            </a:pPr>
            <a:r>
              <a:rPr kumimoji="1" lang="en-US" altLang="ja-JP" sz="2400" dirty="0">
                <a:ea typeface="Calibri" panose="020F0502020204030204" pitchFamily="34" charset="0"/>
                <a:cs typeface="Calibri" panose="020F0502020204030204" pitchFamily="34" charset="0"/>
              </a:rPr>
              <a:t>Optical Flow</a:t>
            </a:r>
            <a:r>
              <a:rPr kumimoji="1" lang="ja-JP" altLang="en-US" sz="2400" dirty="0">
                <a:ea typeface="+mj-ea"/>
                <a:cs typeface="Calibri" panose="020F0502020204030204" pitchFamily="34" charset="0"/>
              </a:rPr>
              <a:t>を使用した解析手法</a:t>
            </a:r>
            <a:endParaRPr kumimoji="1" lang="en-US" altLang="ja-JP" sz="2400" dirty="0">
              <a:ea typeface="+mj-ea"/>
              <a:cs typeface="Calibri" panose="020F0502020204030204" pitchFamily="34" charset="0"/>
            </a:endParaRPr>
          </a:p>
          <a:p>
            <a:endParaRPr lang="en-US" altLang="ja-JP" sz="1200" dirty="0">
              <a:ea typeface="+mj-ea"/>
              <a:cs typeface="Calibri" panose="020F0502020204030204" pitchFamily="34" charset="0"/>
            </a:endParaRPr>
          </a:p>
          <a:p>
            <a:pPr marL="342900" indent="-342900">
              <a:buFont typeface="Arial" panose="020B0604020202020204" pitchFamily="34" charset="0"/>
              <a:buChar char="•"/>
            </a:pPr>
            <a:r>
              <a:rPr kumimoji="1" lang="ja-JP" altLang="en-US" sz="2800" dirty="0">
                <a:ea typeface="+mj-ea"/>
                <a:cs typeface="Calibri" panose="020F0502020204030204" pitchFamily="34" charset="0"/>
              </a:rPr>
              <a:t>解析結果</a:t>
            </a:r>
            <a:endParaRPr kumimoji="1" lang="en-US" altLang="ja-JP" sz="2800" dirty="0">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ea typeface="+mj-ea"/>
                <a:cs typeface="Calibri" panose="020F0502020204030204" pitchFamily="34" charset="0"/>
              </a:rPr>
              <a:t>従来手法との比較</a:t>
            </a:r>
            <a:endParaRPr kumimoji="1" lang="en-US" altLang="ja-JP" sz="2400" dirty="0">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ea typeface="+mj-ea"/>
                <a:cs typeface="Calibri" panose="020F0502020204030204" pitchFamily="34" charset="0"/>
              </a:rPr>
              <a:t>ビーム輸送シミュレーションによる妥当性の検証</a:t>
            </a:r>
            <a:endParaRPr kumimoji="1" lang="en-US" altLang="ja-JP" sz="2400" dirty="0">
              <a:ea typeface="+mj-ea"/>
              <a:cs typeface="Calibri" panose="020F0502020204030204" pitchFamily="34" charset="0"/>
            </a:endParaRPr>
          </a:p>
          <a:p>
            <a:pPr marL="342900" indent="-342900">
              <a:buFont typeface="Arial" panose="020B0604020202020204" pitchFamily="34" charset="0"/>
              <a:buChar char="•"/>
            </a:pPr>
            <a:endParaRPr lang="en-US" altLang="ja-JP" sz="1200" dirty="0">
              <a:ea typeface="+mj-ea"/>
              <a:cs typeface="Calibri" panose="020F0502020204030204" pitchFamily="34" charset="0"/>
            </a:endParaRPr>
          </a:p>
          <a:p>
            <a:pPr marL="342900" indent="-342900">
              <a:buFont typeface="Arial" panose="020B0604020202020204" pitchFamily="34" charset="0"/>
              <a:buChar char="•"/>
            </a:pPr>
            <a:r>
              <a:rPr kumimoji="1" lang="ja-JP" altLang="en-US" sz="2800" dirty="0">
                <a:ea typeface="+mj-ea"/>
                <a:cs typeface="Calibri" panose="020F0502020204030204" pitchFamily="34" charset="0"/>
              </a:rPr>
              <a:t>まとめ・展望</a:t>
            </a:r>
            <a:endParaRPr kumimoji="1" lang="en-US" altLang="ja-JP" sz="2800" dirty="0">
              <a:ea typeface="+mj-ea"/>
              <a:cs typeface="Calibri" panose="020F0502020204030204" pitchFamily="34" charset="0"/>
            </a:endParaRPr>
          </a:p>
        </p:txBody>
      </p:sp>
    </p:spTree>
    <p:extLst>
      <p:ext uri="{BB962C8B-B14F-4D97-AF65-F5344CB8AC3E}">
        <p14:creationId xmlns:p14="http://schemas.microsoft.com/office/powerpoint/2010/main" val="327517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C360E-FC0D-A833-B618-B687538D5B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B59F6B-9B67-A34C-A29D-277AB08D5F7C}"/>
              </a:ext>
            </a:extLst>
          </p:cNvPr>
          <p:cNvSpPr>
            <a:spLocks noGrp="1"/>
          </p:cNvSpPr>
          <p:nvPr>
            <p:ph type="title"/>
          </p:nvPr>
        </p:nvSpPr>
        <p:spPr>
          <a:xfrm>
            <a:off x="0" y="0"/>
            <a:ext cx="12191999" cy="706293"/>
          </a:xfrm>
          <a:blipFill dpi="0" rotWithShape="1">
            <a:blip r:embed="rId3">
              <a:alphaModFix amt="70000"/>
            </a:blip>
            <a:srcRect/>
            <a:tile tx="0" ty="0" sx="100000" sy="100000" flip="none" algn="tl"/>
          </a:blipFill>
        </p:spPr>
        <p:txBody>
          <a:bodyPr>
            <a:normAutofit/>
          </a:bodyPr>
          <a:lstStyle/>
          <a:p>
            <a:r>
              <a:rPr kumimoji="1" lang="en-US" altLang="ja-JP" sz="3200" b="1" dirty="0">
                <a:latin typeface="Calibri" panose="020F0502020204030204" pitchFamily="34" charset="0"/>
                <a:cs typeface="Calibri" panose="020F0502020204030204" pitchFamily="34" charset="0"/>
              </a:rPr>
              <a:t>Radioactive Isotope Beam Factory </a:t>
            </a:r>
            <a:r>
              <a:rPr lang="en-US" altLang="ja-JP" sz="3200" b="1" dirty="0">
                <a:latin typeface="Calibri" panose="020F0502020204030204" pitchFamily="34" charset="0"/>
                <a:cs typeface="Calibri" panose="020F0502020204030204" pitchFamily="34" charset="0"/>
              </a:rPr>
              <a:t>(RIBF)</a:t>
            </a:r>
            <a:endParaRPr kumimoji="1" lang="ja-JP" altLang="en-US" sz="3200" b="1" dirty="0">
              <a:latin typeface="Calibri" panose="020F0502020204030204" pitchFamily="34" charset="0"/>
              <a:cs typeface="Calibri" panose="020F0502020204030204" pitchFamily="34" charset="0"/>
            </a:endParaRPr>
          </a:p>
        </p:txBody>
      </p:sp>
      <p:cxnSp>
        <p:nvCxnSpPr>
          <p:cNvPr id="4" name="直線コネクタ 3">
            <a:extLst>
              <a:ext uri="{FF2B5EF4-FFF2-40B4-BE49-F238E27FC236}">
                <a16:creationId xmlns:a16="http://schemas.microsoft.com/office/drawing/2014/main" id="{5E7707F0-391A-EE7C-0AA1-5BBBF408604D}"/>
              </a:ext>
            </a:extLst>
          </p:cNvPr>
          <p:cNvCxnSpPr>
            <a:cxnSpLocks/>
          </p:cNvCxnSpPr>
          <p:nvPr/>
        </p:nvCxnSpPr>
        <p:spPr>
          <a:xfrm>
            <a:off x="0" y="692611"/>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3" name="グループ">
            <a:extLst>
              <a:ext uri="{FF2B5EF4-FFF2-40B4-BE49-F238E27FC236}">
                <a16:creationId xmlns:a16="http://schemas.microsoft.com/office/drawing/2014/main" id="{9D3AAD3E-D9AE-E399-C82E-6854D4ACA7AF}"/>
              </a:ext>
            </a:extLst>
          </p:cNvPr>
          <p:cNvGrpSpPr/>
          <p:nvPr/>
        </p:nvGrpSpPr>
        <p:grpSpPr>
          <a:xfrm>
            <a:off x="348299" y="1171589"/>
            <a:ext cx="5336002" cy="3752630"/>
            <a:chOff x="0" y="0"/>
            <a:chExt cx="11971435" cy="8419105"/>
          </a:xfrm>
        </p:grpSpPr>
        <p:pic>
          <p:nvPicPr>
            <p:cNvPr id="21" name="スクリーンショット 2020-12-08 20.59.26.pdf" descr="スクリーンショット 2020-12-08 20.59.26.pdf">
              <a:extLst>
                <a:ext uri="{FF2B5EF4-FFF2-40B4-BE49-F238E27FC236}">
                  <a16:creationId xmlns:a16="http://schemas.microsoft.com/office/drawing/2014/main" id="{B833525A-65C5-E8CF-AD72-40E2FE3480E4}"/>
                </a:ext>
              </a:extLst>
            </p:cNvPr>
            <p:cNvPicPr>
              <a:picLocks noChangeAspect="1"/>
            </p:cNvPicPr>
            <p:nvPr/>
          </p:nvPicPr>
          <p:blipFill>
            <a:blip r:embed="rId4"/>
            <a:stretch>
              <a:fillRect/>
            </a:stretch>
          </p:blipFill>
          <p:spPr>
            <a:xfrm>
              <a:off x="0" y="0"/>
              <a:ext cx="11971435" cy="7682258"/>
            </a:xfrm>
            <a:prstGeom prst="rect">
              <a:avLst/>
            </a:prstGeom>
            <a:ln w="12700" cap="flat">
              <a:noFill/>
              <a:miter lim="400000"/>
            </a:ln>
            <a:effectLst/>
          </p:spPr>
        </p:pic>
        <p:sp>
          <p:nvSpPr>
            <p:cNvPr id="22" name="Fukunisi, Proc. PASJ 2020 PASJ2020 WEOOP02  より">
              <a:extLst>
                <a:ext uri="{FF2B5EF4-FFF2-40B4-BE49-F238E27FC236}">
                  <a16:creationId xmlns:a16="http://schemas.microsoft.com/office/drawing/2014/main" id="{3B140DE8-216D-D20C-F4C0-A4C52D442193}"/>
                </a:ext>
              </a:extLst>
            </p:cNvPr>
            <p:cNvSpPr txBox="1"/>
            <p:nvPr/>
          </p:nvSpPr>
          <p:spPr>
            <a:xfrm>
              <a:off x="97010" y="7473981"/>
              <a:ext cx="11235495" cy="945124"/>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a:lstStyle>
            <a:p>
              <a:r>
                <a:rPr sz="1800"/>
                <a:t>Fukunisi, Proc. PASJ 2020 PASJ2020 WEOOP02  より</a:t>
              </a:r>
            </a:p>
          </p:txBody>
        </p:sp>
      </p:grpSp>
      <p:grpSp>
        <p:nvGrpSpPr>
          <p:cNvPr id="15" name="グループ">
            <a:extLst>
              <a:ext uri="{FF2B5EF4-FFF2-40B4-BE49-F238E27FC236}">
                <a16:creationId xmlns:a16="http://schemas.microsoft.com/office/drawing/2014/main" id="{2E3342E1-E289-6945-B1BA-B13802C2EA08}"/>
              </a:ext>
            </a:extLst>
          </p:cNvPr>
          <p:cNvGrpSpPr/>
          <p:nvPr/>
        </p:nvGrpSpPr>
        <p:grpSpPr>
          <a:xfrm>
            <a:off x="1190219" y="5556665"/>
            <a:ext cx="9846555" cy="975881"/>
            <a:chOff x="-12372358" y="-3067452"/>
            <a:chExt cx="18949409" cy="2189409"/>
          </a:xfrm>
        </p:grpSpPr>
        <p:pic>
          <p:nvPicPr>
            <p:cNvPr id="16" name="角丸四角形 角丸四角形" descr="角丸四角形 角丸四角形">
              <a:extLst>
                <a:ext uri="{FF2B5EF4-FFF2-40B4-BE49-F238E27FC236}">
                  <a16:creationId xmlns:a16="http://schemas.microsoft.com/office/drawing/2014/main" id="{364C3488-9521-81AE-5ADB-5A148213AE9C}"/>
                </a:ext>
              </a:extLst>
            </p:cNvPr>
            <p:cNvPicPr>
              <a:picLocks/>
            </p:cNvPicPr>
            <p:nvPr/>
          </p:nvPicPr>
          <p:blipFill>
            <a:blip r:embed="rId5"/>
            <a:stretch>
              <a:fillRect/>
            </a:stretch>
          </p:blipFill>
          <p:spPr>
            <a:xfrm>
              <a:off x="-12372358" y="-3067452"/>
              <a:ext cx="18949409" cy="2189409"/>
            </a:xfrm>
            <a:prstGeom prst="rect">
              <a:avLst/>
            </a:prstGeom>
            <a:effectLst>
              <a:outerShdw blurRad="190500" dist="8455" dir="5400000" rotWithShape="0">
                <a:srgbClr val="000000"/>
              </a:outerShdw>
            </a:effectLst>
          </p:spPr>
        </p:pic>
        <p:sp>
          <p:nvSpPr>
            <p:cNvPr id="17" name="RIBF: 多様な原子核物理実験を目的とした、…">
              <a:extLst>
                <a:ext uri="{FF2B5EF4-FFF2-40B4-BE49-F238E27FC236}">
                  <a16:creationId xmlns:a16="http://schemas.microsoft.com/office/drawing/2014/main" id="{723A0892-53EE-74DF-EC36-B48D3D484BEB}"/>
                </a:ext>
              </a:extLst>
            </p:cNvPr>
            <p:cNvSpPr txBox="1"/>
            <p:nvPr/>
          </p:nvSpPr>
          <p:spPr>
            <a:xfrm>
              <a:off x="-12048721" y="-2816032"/>
              <a:ext cx="18302138" cy="1686571"/>
            </a:xfrm>
            <a:prstGeom prst="rect">
              <a:avLst/>
            </a:prstGeom>
            <a:solidFill>
              <a:srgbClr val="FFFFFF"/>
            </a:solidFill>
            <a:ln w="12700" cap="flat">
              <a:noFill/>
              <a:miter lim="400000"/>
            </a:ln>
            <a:effectLst/>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a:lstStyle>
            <a:p>
              <a:pPr>
                <a:defRPr sz="3700">
                  <a:solidFill>
                    <a:srgbClr val="000000"/>
                  </a:solidFill>
                  <a:latin typeface="+mn-lt"/>
                  <a:ea typeface="+mn-ea"/>
                  <a:cs typeface="+mn-cs"/>
                  <a:sym typeface="ヒラギノ角ゴ ProN W6"/>
                </a:defRPr>
              </a:pPr>
              <a:r>
                <a:rPr sz="2000" dirty="0"/>
                <a:t>RIBF: </a:t>
              </a:r>
              <a:r>
                <a:rPr sz="2000" dirty="0" err="1"/>
                <a:t>多様な原子核物理実験を目的とした</a:t>
              </a:r>
              <a:r>
                <a:rPr sz="2000" dirty="0"/>
                <a:t>、</a:t>
              </a:r>
            </a:p>
            <a:p>
              <a:pPr>
                <a:defRPr sz="3700">
                  <a:solidFill>
                    <a:srgbClr val="000000"/>
                  </a:solidFill>
                  <a:latin typeface="+mn-lt"/>
                  <a:ea typeface="+mn-ea"/>
                  <a:cs typeface="+mn-cs"/>
                  <a:sym typeface="ヒラギノ角ゴ ProN W6"/>
                </a:defRPr>
              </a:pPr>
              <a:r>
                <a:rPr sz="2000" dirty="0" err="1"/>
                <a:t>入射加速器</a:t>
              </a:r>
              <a:r>
                <a:rPr sz="2000" dirty="0"/>
                <a:t> (LINAC or AVF) と 4 </a:t>
              </a:r>
              <a:r>
                <a:rPr sz="2000" dirty="0" err="1"/>
                <a:t>つの後段サイクロトロンからなる複合加速器施設</a:t>
              </a:r>
              <a:endParaRPr sz="2000" dirty="0"/>
            </a:p>
          </p:txBody>
        </p:sp>
      </p:grpSp>
      <p:pic>
        <p:nvPicPr>
          <p:cNvPr id="23" name="RIBFkousei.gif">
            <a:extLst>
              <a:ext uri="{FF2B5EF4-FFF2-40B4-BE49-F238E27FC236}">
                <a16:creationId xmlns:a16="http://schemas.microsoft.com/office/drawing/2014/main" id="{4DA51EF8-3DD1-90C6-9EF2-B28DAD682235}"/>
              </a:ext>
            </a:extLst>
          </p:cNvPr>
          <p:cNvPicPr>
            <a:picLocks noChangeAspect="1"/>
          </p:cNvPicPr>
          <p:nvPr/>
        </p:nvPicPr>
        <p:blipFill>
          <a:blip r:embed="rId6"/>
          <a:stretch>
            <a:fillRect/>
          </a:stretch>
        </p:blipFill>
        <p:spPr>
          <a:xfrm>
            <a:off x="5763022" y="1128727"/>
            <a:ext cx="6428977" cy="3345159"/>
          </a:xfrm>
          <a:prstGeom prst="rect">
            <a:avLst/>
          </a:prstGeom>
          <a:ln w="12700">
            <a:miter lim="400000"/>
          </a:ln>
        </p:spPr>
      </p:pic>
      <p:sp>
        <p:nvSpPr>
          <p:cNvPr id="24" name="Multistage accelerator complex…">
            <a:extLst>
              <a:ext uri="{FF2B5EF4-FFF2-40B4-BE49-F238E27FC236}">
                <a16:creationId xmlns:a16="http://schemas.microsoft.com/office/drawing/2014/main" id="{AE010D27-DE20-05E0-B901-9918750BF096}"/>
              </a:ext>
            </a:extLst>
          </p:cNvPr>
          <p:cNvSpPr txBox="1"/>
          <p:nvPr/>
        </p:nvSpPr>
        <p:spPr>
          <a:xfrm>
            <a:off x="6792490" y="4502951"/>
            <a:ext cx="5411660" cy="759822"/>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a:lstStyle>
          <a:p>
            <a:pPr algn="l">
              <a:defRPr sz="4000">
                <a:solidFill>
                  <a:srgbClr val="000000"/>
                </a:solidFill>
              </a:defRPr>
            </a:pPr>
            <a:r>
              <a:rPr lang="en-US" sz="2000" dirty="0"/>
              <a:t>C</a:t>
            </a:r>
            <a:r>
              <a:rPr sz="2000" dirty="0"/>
              <a:t>yclotron</a:t>
            </a:r>
            <a:r>
              <a:rPr lang="en-US" sz="2000" dirty="0"/>
              <a:t> : 5</a:t>
            </a:r>
            <a:r>
              <a:rPr sz="2000" dirty="0"/>
              <a:t>, </a:t>
            </a:r>
            <a:r>
              <a:rPr lang="en-US" sz="2000" dirty="0"/>
              <a:t> </a:t>
            </a:r>
            <a:r>
              <a:rPr sz="2000" dirty="0"/>
              <a:t>LINAC</a:t>
            </a:r>
            <a:r>
              <a:rPr lang="en-US" sz="2000" dirty="0"/>
              <a:t> : 2</a:t>
            </a:r>
            <a:r>
              <a:rPr sz="2000" dirty="0"/>
              <a:t>, Ion source</a:t>
            </a:r>
            <a:r>
              <a:rPr lang="en-US" sz="2000" dirty="0"/>
              <a:t> : 5</a:t>
            </a:r>
          </a:p>
          <a:p>
            <a:pPr algn="l">
              <a:defRPr sz="4000">
                <a:solidFill>
                  <a:srgbClr val="000000"/>
                </a:solidFill>
              </a:defRPr>
            </a:pPr>
            <a:endParaRPr sz="2000" dirty="0"/>
          </a:p>
        </p:txBody>
      </p:sp>
      <p:sp>
        <p:nvSpPr>
          <p:cNvPr id="3" name="スライド番号プレースホルダー 3">
            <a:extLst>
              <a:ext uri="{FF2B5EF4-FFF2-40B4-BE49-F238E27FC236}">
                <a16:creationId xmlns:a16="http://schemas.microsoft.com/office/drawing/2014/main" id="{147F933A-A28D-FD58-0F79-E563BFBC57B0}"/>
              </a:ext>
            </a:extLst>
          </p:cNvPr>
          <p:cNvSpPr>
            <a:spLocks noGrp="1"/>
          </p:cNvSpPr>
          <p:nvPr>
            <p:ph type="sldNum" sz="quarter" idx="12"/>
          </p:nvPr>
        </p:nvSpPr>
        <p:spPr>
          <a:xfrm>
            <a:off x="9448800" y="6492875"/>
            <a:ext cx="2743200" cy="365125"/>
          </a:xfrm>
        </p:spPr>
        <p:txBody>
          <a:bodyPr/>
          <a:lstStyle/>
          <a:p>
            <a:fld id="{0CB45169-63BD-4F8A-BA9A-29DD12FBC282}" type="slidenum">
              <a:rPr kumimoji="1" lang="ja-JP" altLang="en-US" sz="1800" smtClean="0"/>
              <a:t>3</a:t>
            </a:fld>
            <a:endParaRPr kumimoji="1" lang="ja-JP" altLang="en-US" sz="1800"/>
          </a:p>
        </p:txBody>
      </p:sp>
    </p:spTree>
    <p:extLst>
      <p:ext uri="{BB962C8B-B14F-4D97-AF65-F5344CB8AC3E}">
        <p14:creationId xmlns:p14="http://schemas.microsoft.com/office/powerpoint/2010/main" val="329691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211FB-AB40-282A-B459-45BFA5FBB7DD}"/>
              </a:ext>
            </a:extLst>
          </p:cNvPr>
          <p:cNvSpPr>
            <a:spLocks noGrp="1"/>
          </p:cNvSpPr>
          <p:nvPr>
            <p:ph type="title"/>
          </p:nvPr>
        </p:nvSpPr>
        <p:spPr>
          <a:xfrm>
            <a:off x="0" y="0"/>
            <a:ext cx="12191999" cy="706293"/>
          </a:xfrm>
          <a:blipFill dpi="0" rotWithShape="1">
            <a:blip r:embed="rId3">
              <a:alphaModFix amt="70000"/>
            </a:blip>
            <a:srcRect/>
            <a:tile tx="0" ty="0" sx="100000" sy="100000" flip="none" algn="tl"/>
          </a:blipFill>
        </p:spPr>
        <p:txBody>
          <a:bodyPr>
            <a:normAutofit/>
          </a:bodyPr>
          <a:lstStyle/>
          <a:p>
            <a:r>
              <a:rPr kumimoji="1" lang="en-US" altLang="ja-JP" sz="3200" b="1" dirty="0">
                <a:latin typeface="Calibri" panose="020F0502020204030204" pitchFamily="34" charset="0"/>
                <a:cs typeface="Calibri" panose="020F0502020204030204" pitchFamily="34" charset="0"/>
              </a:rPr>
              <a:t>Radioactive Isotope Beam Factory </a:t>
            </a:r>
            <a:r>
              <a:rPr lang="en-US" altLang="ja-JP" sz="3200" b="1" dirty="0">
                <a:latin typeface="Calibri" panose="020F0502020204030204" pitchFamily="34" charset="0"/>
                <a:cs typeface="Calibri" panose="020F0502020204030204" pitchFamily="34" charset="0"/>
              </a:rPr>
              <a:t>(RIBF)</a:t>
            </a:r>
            <a:endParaRPr kumimoji="1" lang="ja-JP" altLang="en-US" sz="3200" b="1" dirty="0">
              <a:latin typeface="Calibri" panose="020F0502020204030204" pitchFamily="34" charset="0"/>
              <a:cs typeface="Calibri" panose="020F0502020204030204" pitchFamily="34" charset="0"/>
            </a:endParaRPr>
          </a:p>
        </p:txBody>
      </p:sp>
      <p:cxnSp>
        <p:nvCxnSpPr>
          <p:cNvPr id="4" name="直線コネクタ 3">
            <a:extLst>
              <a:ext uri="{FF2B5EF4-FFF2-40B4-BE49-F238E27FC236}">
                <a16:creationId xmlns:a16="http://schemas.microsoft.com/office/drawing/2014/main" id="{E1B87992-BC83-7A6C-D714-68B87E1D1462}"/>
              </a:ext>
            </a:extLst>
          </p:cNvPr>
          <p:cNvCxnSpPr>
            <a:cxnSpLocks/>
          </p:cNvCxnSpPr>
          <p:nvPr/>
        </p:nvCxnSpPr>
        <p:spPr>
          <a:xfrm>
            <a:off x="0" y="692611"/>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1" name="スクリーンショット 2021-01-21 23.57.14.pdf" descr="スクリーンショット 2021-01-21 23.57.14.pdf">
            <a:extLst>
              <a:ext uri="{FF2B5EF4-FFF2-40B4-BE49-F238E27FC236}">
                <a16:creationId xmlns:a16="http://schemas.microsoft.com/office/drawing/2014/main" id="{D6F35DAF-EC3F-DF77-0D51-70476B83F61B}"/>
              </a:ext>
            </a:extLst>
          </p:cNvPr>
          <p:cNvPicPr>
            <a:picLocks noChangeAspect="1"/>
          </p:cNvPicPr>
          <p:nvPr/>
        </p:nvPicPr>
        <p:blipFill>
          <a:blip r:embed="rId4"/>
          <a:stretch>
            <a:fillRect/>
          </a:stretch>
        </p:blipFill>
        <p:spPr>
          <a:xfrm>
            <a:off x="1322024" y="1375901"/>
            <a:ext cx="9992299" cy="4882936"/>
          </a:xfrm>
          <a:prstGeom prst="rect">
            <a:avLst/>
          </a:prstGeom>
          <a:ln w="12700">
            <a:miter lim="400000"/>
          </a:ln>
        </p:spPr>
      </p:pic>
      <p:sp>
        <p:nvSpPr>
          <p:cNvPr id="32" name="Upgrade of Uranium beam intensity">
            <a:extLst>
              <a:ext uri="{FF2B5EF4-FFF2-40B4-BE49-F238E27FC236}">
                <a16:creationId xmlns:a16="http://schemas.microsoft.com/office/drawing/2014/main" id="{B02FD36E-B609-9CF0-C91A-04975ED40231}"/>
              </a:ext>
            </a:extLst>
          </p:cNvPr>
          <p:cNvSpPr txBox="1"/>
          <p:nvPr/>
        </p:nvSpPr>
        <p:spPr>
          <a:xfrm>
            <a:off x="2548194" y="832821"/>
            <a:ext cx="7298811" cy="482823"/>
          </a:xfrm>
          <a:prstGeom prst="rect">
            <a:avLst/>
          </a:prstGeom>
          <a:ln w="38100">
            <a:solidFill>
              <a:srgbClr val="000000"/>
            </a:solidFill>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9"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a:lstStyle>
          <a:p>
            <a:r>
              <a:rPr dirty="0"/>
              <a:t>Upgrade of beam intensity</a:t>
            </a:r>
          </a:p>
        </p:txBody>
      </p:sp>
      <p:sp>
        <p:nvSpPr>
          <p:cNvPr id="3" name="スライド番号プレースホルダー 3">
            <a:extLst>
              <a:ext uri="{FF2B5EF4-FFF2-40B4-BE49-F238E27FC236}">
                <a16:creationId xmlns:a16="http://schemas.microsoft.com/office/drawing/2014/main" id="{E8552B6F-9BFF-407E-C6DF-DEB1085754F7}"/>
              </a:ext>
            </a:extLst>
          </p:cNvPr>
          <p:cNvSpPr>
            <a:spLocks noGrp="1"/>
          </p:cNvSpPr>
          <p:nvPr>
            <p:ph type="sldNum" sz="quarter" idx="12"/>
          </p:nvPr>
        </p:nvSpPr>
        <p:spPr>
          <a:xfrm>
            <a:off x="9448800" y="6492875"/>
            <a:ext cx="2743200" cy="365125"/>
          </a:xfrm>
        </p:spPr>
        <p:txBody>
          <a:bodyPr/>
          <a:lstStyle/>
          <a:p>
            <a:fld id="{0CB45169-63BD-4F8A-BA9A-29DD12FBC282}" type="slidenum">
              <a:rPr kumimoji="1" lang="ja-JP" altLang="en-US" sz="1800" smtClean="0"/>
              <a:t>4</a:t>
            </a:fld>
            <a:endParaRPr kumimoji="1" lang="ja-JP" altLang="en-US" sz="1800"/>
          </a:p>
        </p:txBody>
      </p:sp>
      <p:sp>
        <p:nvSpPr>
          <p:cNvPr id="5" name="テキスト ボックス 4">
            <a:extLst>
              <a:ext uri="{FF2B5EF4-FFF2-40B4-BE49-F238E27FC236}">
                <a16:creationId xmlns:a16="http://schemas.microsoft.com/office/drawing/2014/main" id="{95757C2C-F97F-A9DC-3655-100ECA36B252}"/>
              </a:ext>
            </a:extLst>
          </p:cNvPr>
          <p:cNvSpPr txBox="1"/>
          <p:nvPr/>
        </p:nvSpPr>
        <p:spPr>
          <a:xfrm>
            <a:off x="1" y="6286576"/>
            <a:ext cx="12191998" cy="400110"/>
          </a:xfrm>
          <a:prstGeom prst="rect">
            <a:avLst/>
          </a:prstGeom>
          <a:noFill/>
        </p:spPr>
        <p:txBody>
          <a:bodyPr wrap="square" rtlCol="0">
            <a:spAutoFit/>
          </a:bodyPr>
          <a:lstStyle/>
          <a:p>
            <a:pPr algn="ctr"/>
            <a:r>
              <a:rPr kumimoji="1" lang="ja-JP" altLang="en-US" sz="2000" dirty="0"/>
              <a:t>大強度化に向け、イオン源では</a:t>
            </a:r>
            <a:r>
              <a:rPr kumimoji="1" lang="ja-JP" altLang="en-US" sz="2000" b="1" dirty="0"/>
              <a:t>ビーム強度の増加</a:t>
            </a:r>
            <a:r>
              <a:rPr lang="ja-JP" altLang="en-US" sz="2000" b="1" dirty="0"/>
              <a:t>とエミッタンスの良化</a:t>
            </a:r>
            <a:r>
              <a:rPr lang="ja-JP" altLang="en-US" sz="2000" dirty="0"/>
              <a:t>が必須</a:t>
            </a:r>
            <a:endParaRPr kumimoji="1" lang="ja-JP" altLang="en-US" sz="2000" dirty="0">
              <a:highlight>
                <a:srgbClr val="FFFF00"/>
              </a:highlight>
            </a:endParaRPr>
          </a:p>
        </p:txBody>
      </p:sp>
    </p:spTree>
    <p:extLst>
      <p:ext uri="{BB962C8B-B14F-4D97-AF65-F5344CB8AC3E}">
        <p14:creationId xmlns:p14="http://schemas.microsoft.com/office/powerpoint/2010/main" val="80196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6AA82-ABAD-4B24-BBCC-BB22F083DDDA}"/>
              </a:ext>
            </a:extLst>
          </p:cNvPr>
          <p:cNvSpPr>
            <a:spLocks noGrp="1"/>
          </p:cNvSpPr>
          <p:nvPr>
            <p:ph type="title"/>
          </p:nvPr>
        </p:nvSpPr>
        <p:spPr>
          <a:xfrm>
            <a:off x="0" y="8280"/>
            <a:ext cx="12192000" cy="703511"/>
          </a:xfrm>
          <a:blipFill>
            <a:blip r:embed="rId2"/>
            <a:tile tx="0" ty="0" sx="100000" sy="100000" flip="none" algn="tl"/>
          </a:blipFill>
        </p:spPr>
        <p:txBody>
          <a:bodyPr>
            <a:normAutofit/>
          </a:bodyPr>
          <a:lstStyle/>
          <a:p>
            <a:r>
              <a:rPr kumimoji="1" lang="ja-JP" altLang="en-US" sz="3200" dirty="0">
                <a:latin typeface="+mn-lt"/>
                <a:cs typeface="Calibri" panose="020F0502020204030204" pitchFamily="34" charset="0"/>
              </a:rPr>
              <a:t>ペッパーポット型エミッタンスモニター</a:t>
            </a:r>
            <a:r>
              <a:rPr kumimoji="1" lang="en-US" altLang="ja-JP" sz="3200" dirty="0">
                <a:latin typeface="+mn-lt"/>
                <a:cs typeface="Calibri" panose="020F0502020204030204" pitchFamily="34" charset="0"/>
              </a:rPr>
              <a:t>(PPEM)</a:t>
            </a:r>
            <a:endParaRPr kumimoji="1" lang="ja-JP" altLang="en-US" sz="3200" dirty="0">
              <a:latin typeface="+mn-lt"/>
              <a:cs typeface="Calibri" panose="020F0502020204030204" pitchFamily="34" charset="0"/>
            </a:endParaRPr>
          </a:p>
        </p:txBody>
      </p:sp>
      <p:grpSp>
        <p:nvGrpSpPr>
          <p:cNvPr id="144" name="グループ化 143">
            <a:extLst>
              <a:ext uri="{FF2B5EF4-FFF2-40B4-BE49-F238E27FC236}">
                <a16:creationId xmlns:a16="http://schemas.microsoft.com/office/drawing/2014/main" id="{160EC11B-FDB9-27E5-4AC3-A8F5F7E5E735}"/>
              </a:ext>
            </a:extLst>
          </p:cNvPr>
          <p:cNvGrpSpPr/>
          <p:nvPr/>
        </p:nvGrpSpPr>
        <p:grpSpPr>
          <a:xfrm>
            <a:off x="85536" y="1679950"/>
            <a:ext cx="5322976" cy="3177236"/>
            <a:chOff x="1217472" y="1354114"/>
            <a:chExt cx="5086800" cy="3036263"/>
          </a:xfrm>
        </p:grpSpPr>
        <p:sp>
          <p:nvSpPr>
            <p:cNvPr id="11" name="平行四辺形 10">
              <a:extLst>
                <a:ext uri="{FF2B5EF4-FFF2-40B4-BE49-F238E27FC236}">
                  <a16:creationId xmlns:a16="http://schemas.microsoft.com/office/drawing/2014/main" id="{1CA29A8A-DDCA-5709-8A73-022E34B43BDF}"/>
                </a:ext>
              </a:extLst>
            </p:cNvPr>
            <p:cNvSpPr/>
            <p:nvPr/>
          </p:nvSpPr>
          <p:spPr>
            <a:xfrm rot="16200000">
              <a:off x="1943730" y="2178570"/>
              <a:ext cx="2250374" cy="1487327"/>
            </a:xfrm>
            <a:prstGeom prst="parallelogram">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2" name="円/楕円 10">
              <a:extLst>
                <a:ext uri="{FF2B5EF4-FFF2-40B4-BE49-F238E27FC236}">
                  <a16:creationId xmlns:a16="http://schemas.microsoft.com/office/drawing/2014/main" id="{75CC37DA-B181-65F1-F3C0-E3AECF134A90}"/>
                </a:ext>
              </a:extLst>
            </p:cNvPr>
            <p:cNvSpPr/>
            <p:nvPr/>
          </p:nvSpPr>
          <p:spPr>
            <a:xfrm rot="1298106">
              <a:off x="2726246" y="2514474"/>
              <a:ext cx="705453" cy="893879"/>
            </a:xfrm>
            <a:prstGeom prst="ellipse">
              <a:avLst/>
            </a:prstGeom>
            <a:pattFill prst="pct20">
              <a:fgClr>
                <a:schemeClr val="accent1"/>
              </a:fgClr>
              <a:bgClr>
                <a:schemeClr val="bg1"/>
              </a:bgClr>
            </a:patt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nvGrpSpPr>
            <p:cNvPr id="13" name="図形グループ 64">
              <a:extLst>
                <a:ext uri="{FF2B5EF4-FFF2-40B4-BE49-F238E27FC236}">
                  <a16:creationId xmlns:a16="http://schemas.microsoft.com/office/drawing/2014/main" id="{57522447-63D4-3BB8-984B-627600DEE19E}"/>
                </a:ext>
              </a:extLst>
            </p:cNvPr>
            <p:cNvGrpSpPr/>
            <p:nvPr/>
          </p:nvGrpSpPr>
          <p:grpSpPr>
            <a:xfrm>
              <a:off x="2506533" y="2132922"/>
              <a:ext cx="1123715" cy="403051"/>
              <a:chOff x="6884893" y="18270070"/>
              <a:chExt cx="1706815" cy="645457"/>
            </a:xfrm>
          </p:grpSpPr>
          <p:sp>
            <p:nvSpPr>
              <p:cNvPr id="50" name="円/楕円 48">
                <a:extLst>
                  <a:ext uri="{FF2B5EF4-FFF2-40B4-BE49-F238E27FC236}">
                    <a16:creationId xmlns:a16="http://schemas.microsoft.com/office/drawing/2014/main" id="{81CD134A-EB0C-D421-F89C-0A7C864BC005}"/>
                  </a:ext>
                </a:extLst>
              </p:cNvPr>
              <p:cNvSpPr/>
              <p:nvPr/>
            </p:nvSpPr>
            <p:spPr>
              <a:xfrm>
                <a:off x="6884893" y="18270070"/>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1" name="円/楕円 49">
                <a:extLst>
                  <a:ext uri="{FF2B5EF4-FFF2-40B4-BE49-F238E27FC236}">
                    <a16:creationId xmlns:a16="http://schemas.microsoft.com/office/drawing/2014/main" id="{1D2DC999-7E2B-5B7C-B0D7-D724EBA2E8F2}"/>
                  </a:ext>
                </a:extLst>
              </p:cNvPr>
              <p:cNvSpPr/>
              <p:nvPr/>
            </p:nvSpPr>
            <p:spPr>
              <a:xfrm>
                <a:off x="7263332" y="18377646"/>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2" name="円/楕円 50">
                <a:extLst>
                  <a:ext uri="{FF2B5EF4-FFF2-40B4-BE49-F238E27FC236}">
                    <a16:creationId xmlns:a16="http://schemas.microsoft.com/office/drawing/2014/main" id="{7B5452EB-2909-C6E1-7B61-302C329EB730}"/>
                  </a:ext>
                </a:extLst>
              </p:cNvPr>
              <p:cNvSpPr/>
              <p:nvPr/>
            </p:nvSpPr>
            <p:spPr>
              <a:xfrm>
                <a:off x="7641771" y="18485222"/>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3" name="円/楕円 51">
                <a:extLst>
                  <a:ext uri="{FF2B5EF4-FFF2-40B4-BE49-F238E27FC236}">
                    <a16:creationId xmlns:a16="http://schemas.microsoft.com/office/drawing/2014/main" id="{63A92B15-24FD-C0E0-C39A-302158D1F46B}"/>
                  </a:ext>
                </a:extLst>
              </p:cNvPr>
              <p:cNvSpPr/>
              <p:nvPr/>
            </p:nvSpPr>
            <p:spPr>
              <a:xfrm>
                <a:off x="8020210" y="18592798"/>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4" name="円/楕円 52">
                <a:extLst>
                  <a:ext uri="{FF2B5EF4-FFF2-40B4-BE49-F238E27FC236}">
                    <a16:creationId xmlns:a16="http://schemas.microsoft.com/office/drawing/2014/main" id="{653D33CE-F64E-2CD9-7F7B-699884D7745C}"/>
                  </a:ext>
                </a:extLst>
              </p:cNvPr>
              <p:cNvSpPr/>
              <p:nvPr/>
            </p:nvSpPr>
            <p:spPr>
              <a:xfrm>
                <a:off x="8376555" y="18700374"/>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nvGrpSpPr>
            <p:cNvPr id="14" name="図形グループ 65">
              <a:extLst>
                <a:ext uri="{FF2B5EF4-FFF2-40B4-BE49-F238E27FC236}">
                  <a16:creationId xmlns:a16="http://schemas.microsoft.com/office/drawing/2014/main" id="{A0D7EC67-B434-3993-ABE5-D241C61A5BB6}"/>
                </a:ext>
              </a:extLst>
            </p:cNvPr>
            <p:cNvGrpSpPr/>
            <p:nvPr/>
          </p:nvGrpSpPr>
          <p:grpSpPr>
            <a:xfrm>
              <a:off x="2507059" y="2446406"/>
              <a:ext cx="1123715" cy="403051"/>
              <a:chOff x="6884893" y="18270070"/>
              <a:chExt cx="1706815" cy="645457"/>
            </a:xfrm>
          </p:grpSpPr>
          <p:sp>
            <p:nvSpPr>
              <p:cNvPr id="45" name="円/楕円 43">
                <a:extLst>
                  <a:ext uri="{FF2B5EF4-FFF2-40B4-BE49-F238E27FC236}">
                    <a16:creationId xmlns:a16="http://schemas.microsoft.com/office/drawing/2014/main" id="{B2FFF23A-FA5B-B0CF-52B9-B2102B07A044}"/>
                  </a:ext>
                </a:extLst>
              </p:cNvPr>
              <p:cNvSpPr/>
              <p:nvPr/>
            </p:nvSpPr>
            <p:spPr>
              <a:xfrm>
                <a:off x="6884893" y="18270070"/>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6" name="円/楕円 44">
                <a:extLst>
                  <a:ext uri="{FF2B5EF4-FFF2-40B4-BE49-F238E27FC236}">
                    <a16:creationId xmlns:a16="http://schemas.microsoft.com/office/drawing/2014/main" id="{C1C786E3-F1BA-9287-8CC1-E95E8D2864A0}"/>
                  </a:ext>
                </a:extLst>
              </p:cNvPr>
              <p:cNvSpPr/>
              <p:nvPr/>
            </p:nvSpPr>
            <p:spPr>
              <a:xfrm>
                <a:off x="7263332" y="18377646"/>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7" name="円/楕円 45">
                <a:extLst>
                  <a:ext uri="{FF2B5EF4-FFF2-40B4-BE49-F238E27FC236}">
                    <a16:creationId xmlns:a16="http://schemas.microsoft.com/office/drawing/2014/main" id="{658599C6-B8B2-A53C-1C84-55ADB3F40465}"/>
                  </a:ext>
                </a:extLst>
              </p:cNvPr>
              <p:cNvSpPr/>
              <p:nvPr/>
            </p:nvSpPr>
            <p:spPr>
              <a:xfrm>
                <a:off x="7641771" y="18485222"/>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8" name="円/楕円 46">
                <a:extLst>
                  <a:ext uri="{FF2B5EF4-FFF2-40B4-BE49-F238E27FC236}">
                    <a16:creationId xmlns:a16="http://schemas.microsoft.com/office/drawing/2014/main" id="{D956D530-627D-B5E7-3F0C-4E7194A891CF}"/>
                  </a:ext>
                </a:extLst>
              </p:cNvPr>
              <p:cNvSpPr/>
              <p:nvPr/>
            </p:nvSpPr>
            <p:spPr>
              <a:xfrm>
                <a:off x="8020210" y="18592798"/>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9" name="円/楕円 47">
                <a:extLst>
                  <a:ext uri="{FF2B5EF4-FFF2-40B4-BE49-F238E27FC236}">
                    <a16:creationId xmlns:a16="http://schemas.microsoft.com/office/drawing/2014/main" id="{FD9F3217-C469-F835-0527-720DA86ADA8D}"/>
                  </a:ext>
                </a:extLst>
              </p:cNvPr>
              <p:cNvSpPr/>
              <p:nvPr/>
            </p:nvSpPr>
            <p:spPr>
              <a:xfrm>
                <a:off x="8376555" y="18700374"/>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nvGrpSpPr>
            <p:cNvPr id="15" name="図形グループ 66">
              <a:extLst>
                <a:ext uri="{FF2B5EF4-FFF2-40B4-BE49-F238E27FC236}">
                  <a16:creationId xmlns:a16="http://schemas.microsoft.com/office/drawing/2014/main" id="{37DF2A30-2D68-C9F7-CE3A-DD6E033D4462}"/>
                </a:ext>
              </a:extLst>
            </p:cNvPr>
            <p:cNvGrpSpPr/>
            <p:nvPr/>
          </p:nvGrpSpPr>
          <p:grpSpPr>
            <a:xfrm>
              <a:off x="2507059" y="2759889"/>
              <a:ext cx="1123715" cy="403051"/>
              <a:chOff x="6884893" y="18270070"/>
              <a:chExt cx="1706815" cy="645457"/>
            </a:xfrm>
          </p:grpSpPr>
          <p:sp>
            <p:nvSpPr>
              <p:cNvPr id="40" name="円/楕円 38">
                <a:extLst>
                  <a:ext uri="{FF2B5EF4-FFF2-40B4-BE49-F238E27FC236}">
                    <a16:creationId xmlns:a16="http://schemas.microsoft.com/office/drawing/2014/main" id="{4A3C8503-9491-77A7-7B06-A1C40A7A63B3}"/>
                  </a:ext>
                </a:extLst>
              </p:cNvPr>
              <p:cNvSpPr/>
              <p:nvPr/>
            </p:nvSpPr>
            <p:spPr>
              <a:xfrm>
                <a:off x="6884893" y="18270070"/>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1" name="円/楕円 39">
                <a:extLst>
                  <a:ext uri="{FF2B5EF4-FFF2-40B4-BE49-F238E27FC236}">
                    <a16:creationId xmlns:a16="http://schemas.microsoft.com/office/drawing/2014/main" id="{3A6FBA46-B3A2-7833-1268-3E931FB2ABD8}"/>
                  </a:ext>
                </a:extLst>
              </p:cNvPr>
              <p:cNvSpPr/>
              <p:nvPr/>
            </p:nvSpPr>
            <p:spPr>
              <a:xfrm>
                <a:off x="7263332" y="18377646"/>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2" name="円/楕円 40">
                <a:extLst>
                  <a:ext uri="{FF2B5EF4-FFF2-40B4-BE49-F238E27FC236}">
                    <a16:creationId xmlns:a16="http://schemas.microsoft.com/office/drawing/2014/main" id="{3A5136B6-A0CE-9730-DDBC-FD2E8FD65C68}"/>
                  </a:ext>
                </a:extLst>
              </p:cNvPr>
              <p:cNvSpPr/>
              <p:nvPr/>
            </p:nvSpPr>
            <p:spPr>
              <a:xfrm>
                <a:off x="7641771" y="18485222"/>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3" name="円/楕円 41">
                <a:extLst>
                  <a:ext uri="{FF2B5EF4-FFF2-40B4-BE49-F238E27FC236}">
                    <a16:creationId xmlns:a16="http://schemas.microsoft.com/office/drawing/2014/main" id="{2C5082EC-5D55-178D-AB43-E71ACC64C002}"/>
                  </a:ext>
                </a:extLst>
              </p:cNvPr>
              <p:cNvSpPr/>
              <p:nvPr/>
            </p:nvSpPr>
            <p:spPr>
              <a:xfrm>
                <a:off x="8020210" y="18592798"/>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4" name="円/楕円 42">
                <a:extLst>
                  <a:ext uri="{FF2B5EF4-FFF2-40B4-BE49-F238E27FC236}">
                    <a16:creationId xmlns:a16="http://schemas.microsoft.com/office/drawing/2014/main" id="{10C59854-7D48-B8B7-1DA8-5CC6AE55909F}"/>
                  </a:ext>
                </a:extLst>
              </p:cNvPr>
              <p:cNvSpPr/>
              <p:nvPr/>
            </p:nvSpPr>
            <p:spPr>
              <a:xfrm>
                <a:off x="8376555" y="18700374"/>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nvGrpSpPr>
            <p:cNvPr id="16" name="図形グループ 67">
              <a:extLst>
                <a:ext uri="{FF2B5EF4-FFF2-40B4-BE49-F238E27FC236}">
                  <a16:creationId xmlns:a16="http://schemas.microsoft.com/office/drawing/2014/main" id="{8C8B99D2-9216-9A1E-2E97-4FF41477F598}"/>
                </a:ext>
              </a:extLst>
            </p:cNvPr>
            <p:cNvGrpSpPr/>
            <p:nvPr/>
          </p:nvGrpSpPr>
          <p:grpSpPr>
            <a:xfrm>
              <a:off x="2506533" y="3045388"/>
              <a:ext cx="1123715" cy="403051"/>
              <a:chOff x="6884893" y="18270070"/>
              <a:chExt cx="1706815" cy="645457"/>
            </a:xfrm>
          </p:grpSpPr>
          <p:sp>
            <p:nvSpPr>
              <p:cNvPr id="35" name="円/楕円 33">
                <a:extLst>
                  <a:ext uri="{FF2B5EF4-FFF2-40B4-BE49-F238E27FC236}">
                    <a16:creationId xmlns:a16="http://schemas.microsoft.com/office/drawing/2014/main" id="{14A24073-7897-CF3F-238C-7FF56517F92A}"/>
                  </a:ext>
                </a:extLst>
              </p:cNvPr>
              <p:cNvSpPr/>
              <p:nvPr/>
            </p:nvSpPr>
            <p:spPr>
              <a:xfrm>
                <a:off x="6884893" y="18270070"/>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6" name="円/楕円 34">
                <a:extLst>
                  <a:ext uri="{FF2B5EF4-FFF2-40B4-BE49-F238E27FC236}">
                    <a16:creationId xmlns:a16="http://schemas.microsoft.com/office/drawing/2014/main" id="{36507B8E-6EA6-A619-71D3-2B931B55C60F}"/>
                  </a:ext>
                </a:extLst>
              </p:cNvPr>
              <p:cNvSpPr/>
              <p:nvPr/>
            </p:nvSpPr>
            <p:spPr>
              <a:xfrm>
                <a:off x="7263332" y="18377646"/>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7" name="円/楕円 35">
                <a:extLst>
                  <a:ext uri="{FF2B5EF4-FFF2-40B4-BE49-F238E27FC236}">
                    <a16:creationId xmlns:a16="http://schemas.microsoft.com/office/drawing/2014/main" id="{9145C0C0-449E-552E-CECF-002879138DD3}"/>
                  </a:ext>
                </a:extLst>
              </p:cNvPr>
              <p:cNvSpPr/>
              <p:nvPr/>
            </p:nvSpPr>
            <p:spPr>
              <a:xfrm>
                <a:off x="7641771" y="18485222"/>
                <a:ext cx="215153" cy="215153"/>
              </a:xfrm>
              <a:prstGeom prst="ellipse">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8" name="円/楕円 36">
                <a:extLst>
                  <a:ext uri="{FF2B5EF4-FFF2-40B4-BE49-F238E27FC236}">
                    <a16:creationId xmlns:a16="http://schemas.microsoft.com/office/drawing/2014/main" id="{F87F4C7E-92C9-DC2A-9AE7-9B11F2A1393C}"/>
                  </a:ext>
                </a:extLst>
              </p:cNvPr>
              <p:cNvSpPr/>
              <p:nvPr/>
            </p:nvSpPr>
            <p:spPr>
              <a:xfrm>
                <a:off x="8020210" y="18592798"/>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9" name="円/楕円 37">
                <a:extLst>
                  <a:ext uri="{FF2B5EF4-FFF2-40B4-BE49-F238E27FC236}">
                    <a16:creationId xmlns:a16="http://schemas.microsoft.com/office/drawing/2014/main" id="{400C25BB-1E63-5A6A-900C-84C5BAE294FD}"/>
                  </a:ext>
                </a:extLst>
              </p:cNvPr>
              <p:cNvSpPr/>
              <p:nvPr/>
            </p:nvSpPr>
            <p:spPr>
              <a:xfrm>
                <a:off x="8376555" y="18700374"/>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nvGrpSpPr>
            <p:cNvPr id="17" name="図形グループ 68">
              <a:extLst>
                <a:ext uri="{FF2B5EF4-FFF2-40B4-BE49-F238E27FC236}">
                  <a16:creationId xmlns:a16="http://schemas.microsoft.com/office/drawing/2014/main" id="{83C61627-9954-B244-646D-0BC92CBF6A52}"/>
                </a:ext>
              </a:extLst>
            </p:cNvPr>
            <p:cNvGrpSpPr/>
            <p:nvPr/>
          </p:nvGrpSpPr>
          <p:grpSpPr>
            <a:xfrm>
              <a:off x="2500210" y="3342072"/>
              <a:ext cx="1123715" cy="403051"/>
              <a:chOff x="6884893" y="18270070"/>
              <a:chExt cx="1706815" cy="645457"/>
            </a:xfrm>
          </p:grpSpPr>
          <p:sp>
            <p:nvSpPr>
              <p:cNvPr id="30" name="円/楕円 28">
                <a:extLst>
                  <a:ext uri="{FF2B5EF4-FFF2-40B4-BE49-F238E27FC236}">
                    <a16:creationId xmlns:a16="http://schemas.microsoft.com/office/drawing/2014/main" id="{F24F9785-EFF2-B7AA-52EA-DF2732EC3A4E}"/>
                  </a:ext>
                </a:extLst>
              </p:cNvPr>
              <p:cNvSpPr/>
              <p:nvPr/>
            </p:nvSpPr>
            <p:spPr>
              <a:xfrm>
                <a:off x="6884893" y="18270070"/>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1" name="円/楕円 29">
                <a:extLst>
                  <a:ext uri="{FF2B5EF4-FFF2-40B4-BE49-F238E27FC236}">
                    <a16:creationId xmlns:a16="http://schemas.microsoft.com/office/drawing/2014/main" id="{F2361833-9183-2D30-BA8A-A55B7CC1C4A8}"/>
                  </a:ext>
                </a:extLst>
              </p:cNvPr>
              <p:cNvSpPr/>
              <p:nvPr/>
            </p:nvSpPr>
            <p:spPr>
              <a:xfrm>
                <a:off x="7263332" y="18377646"/>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2" name="円/楕円 30">
                <a:extLst>
                  <a:ext uri="{FF2B5EF4-FFF2-40B4-BE49-F238E27FC236}">
                    <a16:creationId xmlns:a16="http://schemas.microsoft.com/office/drawing/2014/main" id="{F608840D-9A6E-A235-43E9-7FD618BDCAA9}"/>
                  </a:ext>
                </a:extLst>
              </p:cNvPr>
              <p:cNvSpPr/>
              <p:nvPr/>
            </p:nvSpPr>
            <p:spPr>
              <a:xfrm>
                <a:off x="7641771" y="18485222"/>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3" name="円/楕円 31">
                <a:extLst>
                  <a:ext uri="{FF2B5EF4-FFF2-40B4-BE49-F238E27FC236}">
                    <a16:creationId xmlns:a16="http://schemas.microsoft.com/office/drawing/2014/main" id="{B948246B-0AA5-B36D-8DD9-935464020EF0}"/>
                  </a:ext>
                </a:extLst>
              </p:cNvPr>
              <p:cNvSpPr/>
              <p:nvPr/>
            </p:nvSpPr>
            <p:spPr>
              <a:xfrm>
                <a:off x="8020210" y="18592798"/>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34" name="円/楕円 32">
                <a:extLst>
                  <a:ext uri="{FF2B5EF4-FFF2-40B4-BE49-F238E27FC236}">
                    <a16:creationId xmlns:a16="http://schemas.microsoft.com/office/drawing/2014/main" id="{134BA8EE-B17D-04C4-0D12-944680715F0A}"/>
                  </a:ext>
                </a:extLst>
              </p:cNvPr>
              <p:cNvSpPr/>
              <p:nvPr/>
            </p:nvSpPr>
            <p:spPr>
              <a:xfrm>
                <a:off x="8376555" y="18700374"/>
                <a:ext cx="215153" cy="2151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sp>
          <p:nvSpPr>
            <p:cNvPr id="18" name="平行四辺形 17">
              <a:extLst>
                <a:ext uri="{FF2B5EF4-FFF2-40B4-BE49-F238E27FC236}">
                  <a16:creationId xmlns:a16="http://schemas.microsoft.com/office/drawing/2014/main" id="{8853EB3D-E5F7-D242-DBFB-2B40D596E9C8}"/>
                </a:ext>
              </a:extLst>
            </p:cNvPr>
            <p:cNvSpPr/>
            <p:nvPr/>
          </p:nvSpPr>
          <p:spPr>
            <a:xfrm rot="5400000">
              <a:off x="4285907" y="2372012"/>
              <a:ext cx="2461113" cy="1575617"/>
            </a:xfrm>
            <a:prstGeom prst="parallelogram">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cxnSp>
          <p:nvCxnSpPr>
            <p:cNvPr id="19" name="直線コネクタ 18">
              <a:extLst>
                <a:ext uri="{FF2B5EF4-FFF2-40B4-BE49-F238E27FC236}">
                  <a16:creationId xmlns:a16="http://schemas.microsoft.com/office/drawing/2014/main" id="{D3A0E7C6-F53B-B1D5-E95E-68B27382350B}"/>
                </a:ext>
              </a:extLst>
            </p:cNvPr>
            <p:cNvCxnSpPr>
              <a:cxnSpLocks/>
              <a:endCxn id="12" idx="1"/>
            </p:cNvCxnSpPr>
            <p:nvPr/>
          </p:nvCxnSpPr>
          <p:spPr>
            <a:xfrm flipV="1">
              <a:off x="1404906" y="2575686"/>
              <a:ext cx="1558742" cy="13102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46A5ED3-09C0-AAAA-AAFF-4400EC8E8C65}"/>
                </a:ext>
              </a:extLst>
            </p:cNvPr>
            <p:cNvCxnSpPr>
              <a:cxnSpLocks/>
              <a:endCxn id="12" idx="4"/>
            </p:cNvCxnSpPr>
            <p:nvPr/>
          </p:nvCxnSpPr>
          <p:spPr>
            <a:xfrm>
              <a:off x="1358015" y="3283596"/>
              <a:ext cx="1556174" cy="932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円/楕円 19">
              <a:extLst>
                <a:ext uri="{FF2B5EF4-FFF2-40B4-BE49-F238E27FC236}">
                  <a16:creationId xmlns:a16="http://schemas.microsoft.com/office/drawing/2014/main" id="{08CDF095-0965-224A-26BF-E09BE3095784}"/>
                </a:ext>
              </a:extLst>
            </p:cNvPr>
            <p:cNvSpPr/>
            <p:nvPr/>
          </p:nvSpPr>
          <p:spPr>
            <a:xfrm>
              <a:off x="5465166" y="2505181"/>
              <a:ext cx="165259"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2" name="円/楕円 20">
              <a:extLst>
                <a:ext uri="{FF2B5EF4-FFF2-40B4-BE49-F238E27FC236}">
                  <a16:creationId xmlns:a16="http://schemas.microsoft.com/office/drawing/2014/main" id="{97810AE7-A9CB-008C-2DC6-F5A66F48F415}"/>
                </a:ext>
              </a:extLst>
            </p:cNvPr>
            <p:cNvSpPr/>
            <p:nvPr/>
          </p:nvSpPr>
          <p:spPr>
            <a:xfrm>
              <a:off x="5134649" y="2838263"/>
              <a:ext cx="165258"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3" name="円/楕円 21">
              <a:extLst>
                <a:ext uri="{FF2B5EF4-FFF2-40B4-BE49-F238E27FC236}">
                  <a16:creationId xmlns:a16="http://schemas.microsoft.com/office/drawing/2014/main" id="{7F1B0BBB-C8F7-30E0-539A-792103B3C7CA}"/>
                </a:ext>
              </a:extLst>
            </p:cNvPr>
            <p:cNvSpPr/>
            <p:nvPr/>
          </p:nvSpPr>
          <p:spPr>
            <a:xfrm>
              <a:off x="5465167" y="2961419"/>
              <a:ext cx="165258"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4" name="円/楕円 22">
              <a:extLst>
                <a:ext uri="{FF2B5EF4-FFF2-40B4-BE49-F238E27FC236}">
                  <a16:creationId xmlns:a16="http://schemas.microsoft.com/office/drawing/2014/main" id="{60C233E0-9632-5F80-6143-2FC0EDF18D59}"/>
                </a:ext>
              </a:extLst>
            </p:cNvPr>
            <p:cNvSpPr/>
            <p:nvPr/>
          </p:nvSpPr>
          <p:spPr>
            <a:xfrm>
              <a:off x="5795684" y="2580425"/>
              <a:ext cx="165259"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5" name="円/楕円 23">
              <a:extLst>
                <a:ext uri="{FF2B5EF4-FFF2-40B4-BE49-F238E27FC236}">
                  <a16:creationId xmlns:a16="http://schemas.microsoft.com/office/drawing/2014/main" id="{332192C9-DB7B-6AB1-6DE4-4715FD305A75}"/>
                </a:ext>
              </a:extLst>
            </p:cNvPr>
            <p:cNvSpPr/>
            <p:nvPr/>
          </p:nvSpPr>
          <p:spPr>
            <a:xfrm>
              <a:off x="5795683" y="3078975"/>
              <a:ext cx="165258"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6" name="円/楕円 24">
              <a:extLst>
                <a:ext uri="{FF2B5EF4-FFF2-40B4-BE49-F238E27FC236}">
                  <a16:creationId xmlns:a16="http://schemas.microsoft.com/office/drawing/2014/main" id="{5CAF30A3-E22F-0713-FCAC-E8945E5250AC}"/>
                </a:ext>
              </a:extLst>
            </p:cNvPr>
            <p:cNvSpPr/>
            <p:nvPr/>
          </p:nvSpPr>
          <p:spPr>
            <a:xfrm>
              <a:off x="5134649" y="3246914"/>
              <a:ext cx="165258"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7" name="円/楕円 25">
              <a:extLst>
                <a:ext uri="{FF2B5EF4-FFF2-40B4-BE49-F238E27FC236}">
                  <a16:creationId xmlns:a16="http://schemas.microsoft.com/office/drawing/2014/main" id="{F84A4A46-EC1D-740F-1D35-D42E68DE7673}"/>
                </a:ext>
              </a:extLst>
            </p:cNvPr>
            <p:cNvSpPr/>
            <p:nvPr/>
          </p:nvSpPr>
          <p:spPr>
            <a:xfrm>
              <a:off x="5429471" y="3339280"/>
              <a:ext cx="165259" cy="1679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cxnSp>
          <p:nvCxnSpPr>
            <p:cNvPr id="28" name="直線コネクタ 27">
              <a:extLst>
                <a:ext uri="{FF2B5EF4-FFF2-40B4-BE49-F238E27FC236}">
                  <a16:creationId xmlns:a16="http://schemas.microsoft.com/office/drawing/2014/main" id="{868F0A7F-28AE-4383-F271-9706AF213C59}"/>
                </a:ext>
              </a:extLst>
            </p:cNvPr>
            <p:cNvCxnSpPr/>
            <p:nvPr/>
          </p:nvCxnSpPr>
          <p:spPr>
            <a:xfrm flipV="1">
              <a:off x="3832691" y="2457591"/>
              <a:ext cx="1773843" cy="951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6D71EC5F-E0C3-EE06-9509-33826B2C03FB}"/>
                </a:ext>
              </a:extLst>
            </p:cNvPr>
            <p:cNvCxnSpPr/>
            <p:nvPr/>
          </p:nvCxnSpPr>
          <p:spPr>
            <a:xfrm>
              <a:off x="3812581" y="3459627"/>
              <a:ext cx="1817844" cy="10636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9E50DC-B1AE-9B8D-63E2-40414EB2988A}"/>
                </a:ext>
              </a:extLst>
            </p:cNvPr>
            <p:cNvSpPr txBox="1"/>
            <p:nvPr/>
          </p:nvSpPr>
          <p:spPr>
            <a:xfrm>
              <a:off x="1837073" y="1354114"/>
              <a:ext cx="2532744" cy="441181"/>
            </a:xfrm>
            <a:prstGeom prst="rect">
              <a:avLst/>
            </a:prstGeom>
            <a:noFill/>
            <a:ln>
              <a:solidFill>
                <a:schemeClr val="tx1"/>
              </a:solidFill>
            </a:ln>
          </p:spPr>
          <p:txBody>
            <a:bodyPr wrap="square" rtlCol="0">
              <a:spAutoFit/>
            </a:bodyPr>
            <a:lstStyle/>
            <a:p>
              <a:pPr algn="ctr"/>
              <a:r>
                <a:rPr kumimoji="1" lang="en-US" altLang="ja-JP" sz="2400" dirty="0">
                  <a:ea typeface="Calibri" panose="020F0502020204030204" pitchFamily="34" charset="0"/>
                  <a:cs typeface="Calibri" panose="020F0502020204030204" pitchFamily="34" charset="0"/>
                </a:rPr>
                <a:t>Pepper pot mask</a:t>
              </a:r>
              <a:endParaRPr kumimoji="1" lang="ja-JP" altLang="en-US" sz="2400" dirty="0">
                <a:cs typeface="Calibri" panose="020F0502020204030204" pitchFamily="34" charset="0"/>
              </a:endParaRPr>
            </a:p>
          </p:txBody>
        </p:sp>
        <p:sp>
          <p:nvSpPr>
            <p:cNvPr id="9" name="テキスト ボックス 8">
              <a:extLst>
                <a:ext uri="{FF2B5EF4-FFF2-40B4-BE49-F238E27FC236}">
                  <a16:creationId xmlns:a16="http://schemas.microsoft.com/office/drawing/2014/main" id="{0D5B69E6-4E8A-EE52-1D03-4A587B0A6F4C}"/>
                </a:ext>
              </a:extLst>
            </p:cNvPr>
            <p:cNvSpPr txBox="1"/>
            <p:nvPr/>
          </p:nvSpPr>
          <p:spPr>
            <a:xfrm>
              <a:off x="1217472" y="2778186"/>
              <a:ext cx="956199" cy="441181"/>
            </a:xfrm>
            <a:prstGeom prst="rect">
              <a:avLst/>
            </a:prstGeom>
            <a:noFill/>
          </p:spPr>
          <p:txBody>
            <a:bodyPr wrap="none" rtlCol="0">
              <a:spAutoFit/>
            </a:bodyPr>
            <a:lstStyle/>
            <a:p>
              <a:r>
                <a:rPr kumimoji="1" lang="en-US" altLang="ja-JP" sz="2400" dirty="0">
                  <a:ea typeface="Calibri" panose="020F0502020204030204" pitchFamily="34" charset="0"/>
                  <a:cs typeface="Calibri" panose="020F0502020204030204" pitchFamily="34" charset="0"/>
                </a:rPr>
                <a:t>Beam</a:t>
              </a:r>
              <a:endParaRPr kumimoji="1" lang="ja-JP" altLang="en-US" sz="2400" dirty="0">
                <a:cs typeface="Calibri" panose="020F0502020204030204" pitchFamily="34" charset="0"/>
              </a:endParaRPr>
            </a:p>
          </p:txBody>
        </p:sp>
        <p:sp>
          <p:nvSpPr>
            <p:cNvPr id="10" name="テキスト ボックス 9">
              <a:extLst>
                <a:ext uri="{FF2B5EF4-FFF2-40B4-BE49-F238E27FC236}">
                  <a16:creationId xmlns:a16="http://schemas.microsoft.com/office/drawing/2014/main" id="{206C160C-97EB-7255-E156-0969F267E964}"/>
                </a:ext>
              </a:extLst>
            </p:cNvPr>
            <p:cNvSpPr txBox="1"/>
            <p:nvPr/>
          </p:nvSpPr>
          <p:spPr>
            <a:xfrm>
              <a:off x="4739513" y="1385092"/>
              <a:ext cx="1120711" cy="441181"/>
            </a:xfrm>
            <a:prstGeom prst="rect">
              <a:avLst/>
            </a:prstGeom>
            <a:noFill/>
            <a:ln>
              <a:solidFill>
                <a:schemeClr val="tx1"/>
              </a:solidFill>
            </a:ln>
          </p:spPr>
          <p:txBody>
            <a:bodyPr wrap="square" rtlCol="0">
              <a:spAutoFit/>
            </a:bodyPr>
            <a:lstStyle/>
            <a:p>
              <a:pPr algn="ctr"/>
              <a:r>
                <a:rPr kumimoji="1" lang="en-US" altLang="ja-JP" sz="2400" dirty="0">
                  <a:ea typeface="Calibri" panose="020F0502020204030204" pitchFamily="34" charset="0"/>
                  <a:cs typeface="Calibri" panose="020F0502020204030204" pitchFamily="34" charset="0"/>
                </a:rPr>
                <a:t>Screen</a:t>
              </a:r>
              <a:endParaRPr kumimoji="1" lang="ja-JP" altLang="en-US" sz="2400" dirty="0">
                <a:cs typeface="Calibri" panose="020F0502020204030204" pitchFamily="34" charset="0"/>
              </a:endParaRPr>
            </a:p>
          </p:txBody>
        </p:sp>
        <p:cxnSp>
          <p:nvCxnSpPr>
            <p:cNvPr id="5" name="直線矢印コネクタ 4">
              <a:extLst>
                <a:ext uri="{FF2B5EF4-FFF2-40B4-BE49-F238E27FC236}">
                  <a16:creationId xmlns:a16="http://schemas.microsoft.com/office/drawing/2014/main" id="{D5557762-D63D-C5E0-839B-F06011559B45}"/>
                </a:ext>
              </a:extLst>
            </p:cNvPr>
            <p:cNvCxnSpPr/>
            <p:nvPr/>
          </p:nvCxnSpPr>
          <p:spPr>
            <a:xfrm flipV="1">
              <a:off x="3914256" y="4180059"/>
              <a:ext cx="1220393" cy="22957"/>
            </a:xfrm>
            <a:prstGeom prst="straightConnector1">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589EC61-6103-2496-C12B-28443EA7D056}"/>
                    </a:ext>
                  </a:extLst>
                </p:cNvPr>
                <p:cNvSpPr txBox="1"/>
                <p:nvPr/>
              </p:nvSpPr>
              <p:spPr>
                <a:xfrm>
                  <a:off x="4285528" y="3828284"/>
                  <a:ext cx="417896" cy="411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200" b="0" i="1" smtClean="0">
                            <a:latin typeface="Cambria Math" panose="02040503050406030204" pitchFamily="18" charset="0"/>
                            <a:cs typeface="Times New Roman" panose="02020603050405020304" pitchFamily="18" charset="0"/>
                          </a:rPr>
                          <m:t>𝑑</m:t>
                        </m:r>
                      </m:oMath>
                    </m:oMathPara>
                  </a14:m>
                  <a:endParaRPr kumimoji="1" lang="ja-JP" altLang="en-US" sz="2200" dirty="0">
                    <a:cs typeface="Calibri" panose="020F0502020204030204" pitchFamily="34" charset="0"/>
                  </a:endParaRPr>
                </a:p>
              </p:txBody>
            </p:sp>
          </mc:Choice>
          <mc:Fallback xmlns="">
            <p:sp>
              <p:nvSpPr>
                <p:cNvPr id="6" name="テキスト ボックス 5">
                  <a:extLst>
                    <a:ext uri="{FF2B5EF4-FFF2-40B4-BE49-F238E27FC236}">
                      <a16:creationId xmlns:a16="http://schemas.microsoft.com/office/drawing/2014/main" id="{8589EC61-6103-2496-C12B-28443EA7D056}"/>
                    </a:ext>
                  </a:extLst>
                </p:cNvPr>
                <p:cNvSpPr txBox="1">
                  <a:spLocks noRot="1" noChangeAspect="1" noMove="1" noResize="1" noEditPoints="1" noAdjustHandles="1" noChangeArrowheads="1" noChangeShapeType="1" noTextEdit="1"/>
                </p:cNvSpPr>
                <p:nvPr/>
              </p:nvSpPr>
              <p:spPr>
                <a:xfrm>
                  <a:off x="4285528" y="3828284"/>
                  <a:ext cx="417896" cy="411769"/>
                </a:xfrm>
                <a:prstGeom prst="rect">
                  <a:avLst/>
                </a:prstGeom>
                <a:blipFill>
                  <a:blip r:embed="rId3"/>
                  <a:stretch>
                    <a:fillRect/>
                  </a:stretch>
                </a:blipFill>
              </p:spPr>
              <p:txBody>
                <a:bodyPr/>
                <a:lstStyle/>
                <a:p>
                  <a:r>
                    <a:rPr lang="ja-JP" altLang="en-US">
                      <a:noFill/>
                    </a:rPr>
                    <a:t> </a:t>
                  </a:r>
                </a:p>
              </p:txBody>
            </p:sp>
          </mc:Fallback>
        </mc:AlternateContent>
      </p:grpSp>
      <p:cxnSp>
        <p:nvCxnSpPr>
          <p:cNvPr id="115" name="直線矢印コネクタ 114">
            <a:extLst>
              <a:ext uri="{FF2B5EF4-FFF2-40B4-BE49-F238E27FC236}">
                <a16:creationId xmlns:a16="http://schemas.microsoft.com/office/drawing/2014/main" id="{7EC8E606-FA5F-ABFF-68A8-56CAB11849D2}"/>
              </a:ext>
            </a:extLst>
          </p:cNvPr>
          <p:cNvCxnSpPr>
            <a:cxnSpLocks/>
          </p:cNvCxnSpPr>
          <p:nvPr/>
        </p:nvCxnSpPr>
        <p:spPr>
          <a:xfrm flipV="1">
            <a:off x="6753376" y="2196461"/>
            <a:ext cx="0" cy="98905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1E65044E-A3EB-D393-5578-A9BC2F0B3BBC}"/>
              </a:ext>
            </a:extLst>
          </p:cNvPr>
          <p:cNvCxnSpPr>
            <a:cxnSpLocks/>
          </p:cNvCxnSpPr>
          <p:nvPr/>
        </p:nvCxnSpPr>
        <p:spPr>
          <a:xfrm>
            <a:off x="6753375" y="3709619"/>
            <a:ext cx="0" cy="12170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3C497457-C013-4AD7-BCCB-D0FD462A8343}"/>
              </a:ext>
            </a:extLst>
          </p:cNvPr>
          <p:cNvSpPr txBox="1"/>
          <p:nvPr/>
        </p:nvSpPr>
        <p:spPr>
          <a:xfrm>
            <a:off x="5485890" y="1557112"/>
            <a:ext cx="2402182" cy="400110"/>
          </a:xfrm>
          <a:prstGeom prst="rect">
            <a:avLst/>
          </a:prstGeom>
          <a:noFill/>
          <a:ln>
            <a:solidFill>
              <a:schemeClr val="tx1"/>
            </a:solidFill>
          </a:ln>
        </p:spPr>
        <p:txBody>
          <a:bodyPr wrap="square" rtlCol="0">
            <a:spAutoFit/>
          </a:bodyPr>
          <a:lstStyle/>
          <a:p>
            <a:pPr algn="ctr"/>
            <a:r>
              <a:rPr kumimoji="1" lang="en-US" altLang="ja-JP" sz="2000" dirty="0">
                <a:ea typeface="Calibri" panose="020F0502020204030204" pitchFamily="34" charset="0"/>
                <a:cs typeface="Calibri" panose="020F0502020204030204" pitchFamily="34" charset="0"/>
              </a:rPr>
              <a:t>Pepper pot mask</a:t>
            </a:r>
            <a:endParaRPr kumimoji="1" lang="ja-JP" altLang="en-US" sz="2000" dirty="0">
              <a:cs typeface="Calibri" panose="020F0502020204030204" pitchFamily="34" charset="0"/>
            </a:endParaRPr>
          </a:p>
        </p:txBody>
      </p:sp>
      <p:sp>
        <p:nvSpPr>
          <p:cNvPr id="119" name="テキスト ボックス 118">
            <a:extLst>
              <a:ext uri="{FF2B5EF4-FFF2-40B4-BE49-F238E27FC236}">
                <a16:creationId xmlns:a16="http://schemas.microsoft.com/office/drawing/2014/main" id="{1465EF75-288A-99AA-C3AF-1A750FB17AE6}"/>
              </a:ext>
            </a:extLst>
          </p:cNvPr>
          <p:cNvSpPr txBox="1"/>
          <p:nvPr/>
        </p:nvSpPr>
        <p:spPr>
          <a:xfrm>
            <a:off x="5617832" y="3215772"/>
            <a:ext cx="978153" cy="400110"/>
          </a:xfrm>
          <a:prstGeom prst="rect">
            <a:avLst/>
          </a:prstGeom>
          <a:noFill/>
        </p:spPr>
        <p:txBody>
          <a:bodyPr wrap="none" rtlCol="0">
            <a:spAutoFit/>
          </a:bodyPr>
          <a:lstStyle/>
          <a:p>
            <a:r>
              <a:rPr kumimoji="1" lang="en-US" altLang="ja-JP" sz="2000" dirty="0">
                <a:latin typeface="Calibri" panose="020F0502020204030204" pitchFamily="34" charset="0"/>
                <a:ea typeface="Calibri" panose="020F0502020204030204" pitchFamily="34" charset="0"/>
                <a:cs typeface="Calibri" panose="020F0502020204030204" pitchFamily="34" charset="0"/>
              </a:rPr>
              <a:t>100 </a:t>
            </a:r>
            <a:r>
              <a:rPr kumimoji="1" lang="el-GR" altLang="ja-JP" sz="2000" dirty="0">
                <a:latin typeface="Calibri" panose="020F0502020204030204" pitchFamily="34" charset="0"/>
                <a:ea typeface="Calibri" panose="020F0502020204030204" pitchFamily="34" charset="0"/>
                <a:cs typeface="Calibri" panose="020F0502020204030204" pitchFamily="34" charset="0"/>
              </a:rPr>
              <a:t>μ</a:t>
            </a:r>
            <a:r>
              <a:rPr kumimoji="1" lang="en-US" altLang="ja-JP" sz="2000" dirty="0">
                <a:latin typeface="Calibri" panose="020F0502020204030204" pitchFamily="34" charset="0"/>
                <a:ea typeface="Calibri" panose="020F0502020204030204" pitchFamily="34" charset="0"/>
                <a:cs typeface="Calibri" panose="020F0502020204030204" pitchFamily="34" charset="0"/>
              </a:rPr>
              <a:t>m</a:t>
            </a:r>
            <a:endParaRPr kumimoji="1" lang="ja-JP" altLang="en-US" sz="2000" dirty="0">
              <a:latin typeface="Calibri" panose="020F0502020204030204" pitchFamily="34" charset="0"/>
              <a:cs typeface="Calibri" panose="020F0502020204030204" pitchFamily="34" charset="0"/>
            </a:endParaRPr>
          </a:p>
        </p:txBody>
      </p:sp>
      <p:grpSp>
        <p:nvGrpSpPr>
          <p:cNvPr id="129" name="グループ化 128">
            <a:extLst>
              <a:ext uri="{FF2B5EF4-FFF2-40B4-BE49-F238E27FC236}">
                <a16:creationId xmlns:a16="http://schemas.microsoft.com/office/drawing/2014/main" id="{5C473B1E-E1C8-9D1E-C96A-EACF7415FF6C}"/>
              </a:ext>
            </a:extLst>
          </p:cNvPr>
          <p:cNvGrpSpPr/>
          <p:nvPr/>
        </p:nvGrpSpPr>
        <p:grpSpPr>
          <a:xfrm>
            <a:off x="6753375" y="1519647"/>
            <a:ext cx="2629628" cy="3411984"/>
            <a:chOff x="1555687" y="1087369"/>
            <a:chExt cx="2629628" cy="3411984"/>
          </a:xfrm>
        </p:grpSpPr>
        <p:cxnSp>
          <p:nvCxnSpPr>
            <p:cNvPr id="130" name="直線コネクタ 129">
              <a:extLst>
                <a:ext uri="{FF2B5EF4-FFF2-40B4-BE49-F238E27FC236}">
                  <a16:creationId xmlns:a16="http://schemas.microsoft.com/office/drawing/2014/main" id="{DFCBC91C-9BC1-3746-98F4-9EB6199631C5}"/>
                </a:ext>
              </a:extLst>
            </p:cNvPr>
            <p:cNvCxnSpPr>
              <a:cxnSpLocks/>
            </p:cNvCxnSpPr>
            <p:nvPr/>
          </p:nvCxnSpPr>
          <p:spPr>
            <a:xfrm>
              <a:off x="3634967" y="1596209"/>
              <a:ext cx="0" cy="2903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6993B94E-AA47-CF07-7258-BE4D1A26F4E7}"/>
                </a:ext>
              </a:extLst>
            </p:cNvPr>
            <p:cNvSpPr txBox="1"/>
            <p:nvPr/>
          </p:nvSpPr>
          <p:spPr>
            <a:xfrm>
              <a:off x="3123091" y="1087369"/>
              <a:ext cx="1062224" cy="400110"/>
            </a:xfrm>
            <a:prstGeom prst="rect">
              <a:avLst/>
            </a:prstGeom>
            <a:noFill/>
            <a:ln>
              <a:solidFill>
                <a:schemeClr val="tx1"/>
              </a:solidFill>
            </a:ln>
          </p:spPr>
          <p:txBody>
            <a:bodyPr wrap="square" rtlCol="0">
              <a:spAutoFit/>
            </a:bodyPr>
            <a:lstStyle/>
            <a:p>
              <a:pPr algn="ctr"/>
              <a:r>
                <a:rPr kumimoji="1" lang="en-US" altLang="ja-JP" sz="2000" dirty="0">
                  <a:ea typeface="Calibri" panose="020F0502020204030204" pitchFamily="34" charset="0"/>
                  <a:cs typeface="Calibri" panose="020F0502020204030204" pitchFamily="34" charset="0"/>
                </a:rPr>
                <a:t>Screen</a:t>
              </a:r>
              <a:endParaRPr kumimoji="1" lang="ja-JP" altLang="en-US" sz="2000" dirty="0">
                <a:cs typeface="Calibri" panose="020F0502020204030204" pitchFamily="34" charset="0"/>
              </a:endParaRPr>
            </a:p>
          </p:txBody>
        </p:sp>
        <p:cxnSp>
          <p:nvCxnSpPr>
            <p:cNvPr id="132" name="直線コネクタ 131">
              <a:extLst>
                <a:ext uri="{FF2B5EF4-FFF2-40B4-BE49-F238E27FC236}">
                  <a16:creationId xmlns:a16="http://schemas.microsoft.com/office/drawing/2014/main" id="{D777E8AF-801C-34D4-7171-E57267A067FE}"/>
                </a:ext>
              </a:extLst>
            </p:cNvPr>
            <p:cNvCxnSpPr>
              <a:cxnSpLocks/>
            </p:cNvCxnSpPr>
            <p:nvPr/>
          </p:nvCxnSpPr>
          <p:spPr>
            <a:xfrm>
              <a:off x="1555687" y="3287976"/>
              <a:ext cx="2050855" cy="397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E619D425-71F9-C176-AE4C-930E5276E3D9}"/>
                </a:ext>
              </a:extLst>
            </p:cNvPr>
            <p:cNvCxnSpPr>
              <a:cxnSpLocks/>
            </p:cNvCxnSpPr>
            <p:nvPr/>
          </p:nvCxnSpPr>
          <p:spPr>
            <a:xfrm flipV="1">
              <a:off x="1555687" y="2678017"/>
              <a:ext cx="2050855" cy="75223"/>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4" name="グループ化 153">
            <a:extLst>
              <a:ext uri="{FF2B5EF4-FFF2-40B4-BE49-F238E27FC236}">
                <a16:creationId xmlns:a16="http://schemas.microsoft.com/office/drawing/2014/main" id="{FEBC77E4-E025-0410-9075-131469730796}"/>
              </a:ext>
            </a:extLst>
          </p:cNvPr>
          <p:cNvGrpSpPr/>
          <p:nvPr/>
        </p:nvGrpSpPr>
        <p:grpSpPr>
          <a:xfrm>
            <a:off x="8831939" y="3097562"/>
            <a:ext cx="687993" cy="672118"/>
            <a:chOff x="8669877" y="2722932"/>
            <a:chExt cx="687993" cy="672118"/>
          </a:xfrm>
        </p:grpSpPr>
        <p:sp>
          <p:nvSpPr>
            <p:cNvPr id="147" name="正方形/長方形 146">
              <a:extLst>
                <a:ext uri="{FF2B5EF4-FFF2-40B4-BE49-F238E27FC236}">
                  <a16:creationId xmlns:a16="http://schemas.microsoft.com/office/drawing/2014/main" id="{A5C94C2A-7CA3-9539-F7B0-820B16739005}"/>
                </a:ext>
              </a:extLst>
            </p:cNvPr>
            <p:cNvSpPr/>
            <p:nvPr/>
          </p:nvSpPr>
          <p:spPr>
            <a:xfrm>
              <a:off x="8670396" y="3212504"/>
              <a:ext cx="392308" cy="9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48" name="正方形/長方形 147">
              <a:extLst>
                <a:ext uri="{FF2B5EF4-FFF2-40B4-BE49-F238E27FC236}">
                  <a16:creationId xmlns:a16="http://schemas.microsoft.com/office/drawing/2014/main" id="{6CAF03F6-8D9E-1063-FDA4-84100752C668}"/>
                </a:ext>
              </a:extLst>
            </p:cNvPr>
            <p:cNvSpPr/>
            <p:nvPr/>
          </p:nvSpPr>
          <p:spPr>
            <a:xfrm>
              <a:off x="8670198" y="3304396"/>
              <a:ext cx="238409" cy="90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49" name="正方形/長方形 148">
              <a:extLst>
                <a:ext uri="{FF2B5EF4-FFF2-40B4-BE49-F238E27FC236}">
                  <a16:creationId xmlns:a16="http://schemas.microsoft.com/office/drawing/2014/main" id="{BEDB074D-F8AC-E621-008F-0E7F27C1922B}"/>
                </a:ext>
              </a:extLst>
            </p:cNvPr>
            <p:cNvSpPr/>
            <p:nvPr/>
          </p:nvSpPr>
          <p:spPr>
            <a:xfrm>
              <a:off x="8670197" y="3119882"/>
              <a:ext cx="550743" cy="10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50" name="正方形/長方形 149">
              <a:extLst>
                <a:ext uri="{FF2B5EF4-FFF2-40B4-BE49-F238E27FC236}">
                  <a16:creationId xmlns:a16="http://schemas.microsoft.com/office/drawing/2014/main" id="{9FC29FFB-A618-3294-BDEC-E1E566A32231}"/>
                </a:ext>
              </a:extLst>
            </p:cNvPr>
            <p:cNvSpPr/>
            <p:nvPr/>
          </p:nvSpPr>
          <p:spPr>
            <a:xfrm>
              <a:off x="8670196" y="3019112"/>
              <a:ext cx="687674" cy="9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51" name="正方形/長方形 150">
              <a:extLst>
                <a:ext uri="{FF2B5EF4-FFF2-40B4-BE49-F238E27FC236}">
                  <a16:creationId xmlns:a16="http://schemas.microsoft.com/office/drawing/2014/main" id="{68BD419E-F756-11BC-C5F8-63B2AC191891}"/>
                </a:ext>
              </a:extLst>
            </p:cNvPr>
            <p:cNvSpPr/>
            <p:nvPr/>
          </p:nvSpPr>
          <p:spPr>
            <a:xfrm>
              <a:off x="8670195" y="2911056"/>
              <a:ext cx="550743" cy="10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52" name="正方形/長方形 151">
              <a:extLst>
                <a:ext uri="{FF2B5EF4-FFF2-40B4-BE49-F238E27FC236}">
                  <a16:creationId xmlns:a16="http://schemas.microsoft.com/office/drawing/2014/main" id="{991DEC23-2BF2-72C9-4E97-EA1037C0F510}"/>
                </a:ext>
              </a:extLst>
            </p:cNvPr>
            <p:cNvSpPr/>
            <p:nvPr/>
          </p:nvSpPr>
          <p:spPr>
            <a:xfrm>
              <a:off x="8670195" y="2812495"/>
              <a:ext cx="392308" cy="9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153" name="正方形/長方形 152">
              <a:extLst>
                <a:ext uri="{FF2B5EF4-FFF2-40B4-BE49-F238E27FC236}">
                  <a16:creationId xmlns:a16="http://schemas.microsoft.com/office/drawing/2014/main" id="{18C236CA-785C-FB8A-8DAA-A7E9545522EB}"/>
                </a:ext>
              </a:extLst>
            </p:cNvPr>
            <p:cNvSpPr/>
            <p:nvPr/>
          </p:nvSpPr>
          <p:spPr>
            <a:xfrm>
              <a:off x="8669877" y="2722932"/>
              <a:ext cx="238409" cy="90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nvGrpSpPr>
          <p:cNvPr id="162" name="グループ化 161">
            <a:extLst>
              <a:ext uri="{FF2B5EF4-FFF2-40B4-BE49-F238E27FC236}">
                <a16:creationId xmlns:a16="http://schemas.microsoft.com/office/drawing/2014/main" id="{8B3DBF92-CFDF-3A10-53EC-2E9F2CB901BF}"/>
              </a:ext>
            </a:extLst>
          </p:cNvPr>
          <p:cNvGrpSpPr/>
          <p:nvPr/>
        </p:nvGrpSpPr>
        <p:grpSpPr>
          <a:xfrm>
            <a:off x="6753375" y="4557059"/>
            <a:ext cx="2066539" cy="467402"/>
            <a:chOff x="6768426" y="4644288"/>
            <a:chExt cx="2066539" cy="467402"/>
          </a:xfrm>
        </p:grpSpPr>
        <p:cxnSp>
          <p:nvCxnSpPr>
            <p:cNvPr id="155" name="直線矢印コネクタ 154">
              <a:extLst>
                <a:ext uri="{FF2B5EF4-FFF2-40B4-BE49-F238E27FC236}">
                  <a16:creationId xmlns:a16="http://schemas.microsoft.com/office/drawing/2014/main" id="{99792DB0-D6F7-5858-E941-D50918B232F8}"/>
                </a:ext>
              </a:extLst>
            </p:cNvPr>
            <p:cNvCxnSpPr>
              <a:cxnSpLocks/>
            </p:cNvCxnSpPr>
            <p:nvPr/>
          </p:nvCxnSpPr>
          <p:spPr>
            <a:xfrm flipV="1">
              <a:off x="6768426" y="5099679"/>
              <a:ext cx="2066539" cy="12011"/>
            </a:xfrm>
            <a:prstGeom prst="straightConnector1">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テキスト ボックス 155">
                  <a:extLst>
                    <a:ext uri="{FF2B5EF4-FFF2-40B4-BE49-F238E27FC236}">
                      <a16:creationId xmlns:a16="http://schemas.microsoft.com/office/drawing/2014/main" id="{E46757FB-A44B-BB24-1696-99AB1067750C}"/>
                    </a:ext>
                  </a:extLst>
                </p:cNvPr>
                <p:cNvSpPr txBox="1"/>
                <p:nvPr/>
              </p:nvSpPr>
              <p:spPr>
                <a:xfrm>
                  <a:off x="7535799" y="4644288"/>
                  <a:ext cx="319424"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200" b="0" i="1" smtClean="0">
                                <a:latin typeface="Cambria Math" panose="02040503050406030204" pitchFamily="18" charset="0"/>
                                <a:cs typeface="Times New Roman" panose="02020603050405020304" pitchFamily="18" charset="0"/>
                              </a:rPr>
                            </m:ctrlPr>
                          </m:sSubPr>
                          <m:e>
                            <m:r>
                              <a:rPr kumimoji="1" lang="en-US" altLang="ja-JP" sz="2200" b="0" i="1" smtClean="0">
                                <a:latin typeface="Cambria Math" panose="02040503050406030204" pitchFamily="18" charset="0"/>
                                <a:cs typeface="Times New Roman" panose="02020603050405020304" pitchFamily="18" charset="0"/>
                              </a:rPr>
                              <m:t>𝑑</m:t>
                            </m:r>
                          </m:e>
                          <m:sub>
                            <m:r>
                              <a:rPr kumimoji="1" lang="en-US" altLang="ja-JP" sz="2200" b="0" i="1" smtClean="0">
                                <a:latin typeface="Cambria Math" panose="02040503050406030204" pitchFamily="18" charset="0"/>
                                <a:cs typeface="Times New Roman" panose="02020603050405020304" pitchFamily="18" charset="0"/>
                              </a:rPr>
                              <m:t>1</m:t>
                            </m:r>
                          </m:sub>
                        </m:sSub>
                      </m:oMath>
                    </m:oMathPara>
                  </a14:m>
                  <a:endParaRPr kumimoji="1" lang="ja-JP" altLang="en-US" sz="2200" dirty="0">
                    <a:cs typeface="Calibri" panose="020F0502020204030204" pitchFamily="34" charset="0"/>
                  </a:endParaRPr>
                </a:p>
              </p:txBody>
            </p:sp>
          </mc:Choice>
          <mc:Fallback xmlns="">
            <p:sp>
              <p:nvSpPr>
                <p:cNvPr id="156" name="テキスト ボックス 155">
                  <a:extLst>
                    <a:ext uri="{FF2B5EF4-FFF2-40B4-BE49-F238E27FC236}">
                      <a16:creationId xmlns:a16="http://schemas.microsoft.com/office/drawing/2014/main" id="{E46757FB-A44B-BB24-1696-99AB1067750C}"/>
                    </a:ext>
                  </a:extLst>
                </p:cNvPr>
                <p:cNvSpPr txBox="1">
                  <a:spLocks noRot="1" noChangeAspect="1" noMove="1" noResize="1" noEditPoints="1" noAdjustHandles="1" noChangeArrowheads="1" noChangeShapeType="1" noTextEdit="1"/>
                </p:cNvSpPr>
                <p:nvPr/>
              </p:nvSpPr>
              <p:spPr>
                <a:xfrm>
                  <a:off x="7535799" y="4644288"/>
                  <a:ext cx="319424" cy="430887"/>
                </a:xfrm>
                <a:prstGeom prst="rect">
                  <a:avLst/>
                </a:prstGeom>
                <a:blipFill>
                  <a:blip r:embed="rId4"/>
                  <a:stretch>
                    <a:fillRect l="-3846" r="-4038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66" name="テキスト ボックス 165">
                <a:extLst>
                  <a:ext uri="{FF2B5EF4-FFF2-40B4-BE49-F238E27FC236}">
                    <a16:creationId xmlns:a16="http://schemas.microsoft.com/office/drawing/2014/main" id="{8EBEA556-65B6-66BC-0D22-E49110D591B8}"/>
                  </a:ext>
                </a:extLst>
              </p:cNvPr>
              <p:cNvSpPr txBox="1"/>
              <p:nvPr/>
            </p:nvSpPr>
            <p:spPr>
              <a:xfrm>
                <a:off x="5412287" y="5447431"/>
                <a:ext cx="6605625" cy="769441"/>
              </a:xfrm>
              <a:prstGeom prst="rect">
                <a:avLst/>
              </a:prstGeom>
              <a:noFill/>
            </p:spPr>
            <p:txBody>
              <a:bodyPr wrap="square" rtlCol="0">
                <a:spAutoFit/>
              </a:bodyPr>
              <a:lstStyle/>
              <a:p>
                <a:r>
                  <a:rPr kumimoji="1" lang="en-US" altLang="ja-JP" sz="2200" dirty="0">
                    <a:ea typeface="Calibri" panose="020F0502020204030204" pitchFamily="34" charset="0"/>
                    <a:cs typeface="Calibri" panose="020F0502020204030204" pitchFamily="34" charset="0"/>
                  </a:rPr>
                  <a:t>Small </a:t>
                </a:r>
                <a14:m>
                  <m:oMath xmlns:m="http://schemas.openxmlformats.org/officeDocument/2006/math">
                    <m:r>
                      <a:rPr kumimoji="1" lang="en-US" altLang="ja-JP" sz="2200" b="0" i="1" smtClean="0">
                        <a:latin typeface="Cambria Math" panose="02040503050406030204" pitchFamily="18" charset="0"/>
                        <a:cs typeface="Times New Roman" panose="02020603050405020304" pitchFamily="18" charset="0"/>
                      </a:rPr>
                      <m:t>𝑑</m:t>
                    </m:r>
                    <m:r>
                      <a:rPr kumimoji="1" lang="en-US" altLang="ja-JP" sz="2200" b="0" i="1" smtClean="0">
                        <a:latin typeface="Cambria Math" panose="02040503050406030204" pitchFamily="18" charset="0"/>
                        <a:cs typeface="Times New Roman" panose="02020603050405020304" pitchFamily="18" charset="0"/>
                      </a:rPr>
                      <m:t> </m:t>
                    </m:r>
                  </m:oMath>
                </a14:m>
                <a:r>
                  <a:rPr lang="en-US" altLang="ja-JP" sz="2200" dirty="0">
                    <a:ea typeface="Calibri" panose="020F0502020204030204" pitchFamily="34" charset="0"/>
                    <a:cs typeface="Calibri" panose="020F0502020204030204" pitchFamily="34" charset="0"/>
                  </a:rPr>
                  <a:t>: </a:t>
                </a:r>
                <a:r>
                  <a:rPr lang="ja-JP" altLang="en-US" sz="2200" dirty="0">
                    <a:cs typeface="Calibri" panose="020F0502020204030204" pitchFamily="34" charset="0"/>
                  </a:rPr>
                  <a:t>角度分解能 </a:t>
                </a:r>
                <a:r>
                  <a:rPr lang="en-US" altLang="ja-JP" sz="2200" b="1" dirty="0">
                    <a:solidFill>
                      <a:schemeClr val="accent1"/>
                    </a:solidFill>
                    <a:ea typeface="Calibri" panose="020F0502020204030204" pitchFamily="34" charset="0"/>
                    <a:cs typeface="Calibri" panose="020F0502020204030204" pitchFamily="34" charset="0"/>
                    <a:sym typeface="Wingdings" panose="05000000000000000000" pitchFamily="2" charset="2"/>
                  </a:rPr>
                  <a:t></a:t>
                </a:r>
                <a:r>
                  <a:rPr lang="ja-JP" altLang="en-US" sz="2200" dirty="0">
                    <a:solidFill>
                      <a:srgbClr val="FF0000"/>
                    </a:solidFill>
                    <a:cs typeface="Calibri" panose="020F0502020204030204" pitchFamily="34" charset="0"/>
                  </a:rPr>
                  <a:t> エミッタンスを過大評価</a:t>
                </a:r>
                <a:endParaRPr kumimoji="1" lang="en-US" altLang="ja-JP" sz="2200" dirty="0">
                  <a:solidFill>
                    <a:srgbClr val="FF0000"/>
                  </a:solidFill>
                  <a:ea typeface="Calibri" panose="020F0502020204030204" pitchFamily="34" charset="0"/>
                  <a:cs typeface="Calibri" panose="020F0502020204030204" pitchFamily="34" charset="0"/>
                </a:endParaRPr>
              </a:p>
              <a:p>
                <a:r>
                  <a:rPr kumimoji="1" lang="en-US" altLang="ja-JP" sz="2200" dirty="0">
                    <a:ea typeface="Calibri" panose="020F0502020204030204" pitchFamily="34" charset="0"/>
                    <a:cs typeface="Calibri" panose="020F0502020204030204" pitchFamily="34" charset="0"/>
                  </a:rPr>
                  <a:t>Large </a:t>
                </a:r>
                <a14:m>
                  <m:oMath xmlns:m="http://schemas.openxmlformats.org/officeDocument/2006/math">
                    <m:r>
                      <a:rPr kumimoji="1" lang="en-US" altLang="ja-JP" sz="2200" b="0" i="1" smtClean="0">
                        <a:latin typeface="Cambria Math" panose="02040503050406030204" pitchFamily="18" charset="0"/>
                        <a:cs typeface="Times New Roman" panose="02020603050405020304" pitchFamily="18" charset="0"/>
                      </a:rPr>
                      <m:t>𝑑</m:t>
                    </m:r>
                  </m:oMath>
                </a14:m>
                <a:r>
                  <a:rPr kumimoji="1" lang="en-US" altLang="ja-JP" sz="2200" b="0" dirty="0">
                    <a:ea typeface="Calibri" panose="020F0502020204030204" pitchFamily="34" charset="0"/>
                    <a:cs typeface="Calibri" panose="020F0502020204030204" pitchFamily="34" charset="0"/>
                  </a:rPr>
                  <a:t> : </a:t>
                </a:r>
                <a:r>
                  <a:rPr lang="ja-JP" altLang="en-US" sz="2200" dirty="0">
                    <a:cs typeface="Calibri" panose="020F0502020204030204" pitchFamily="34" charset="0"/>
                  </a:rPr>
                  <a:t>角度分解能</a:t>
                </a:r>
                <a:r>
                  <a:rPr lang="ja-JP" altLang="en-US" sz="2200" dirty="0">
                    <a:solidFill>
                      <a:srgbClr val="FF0000"/>
                    </a:solidFill>
                    <a:cs typeface="Calibri" panose="020F0502020204030204" pitchFamily="34" charset="0"/>
                  </a:rPr>
                  <a:t> </a:t>
                </a:r>
                <a:r>
                  <a:rPr lang="en-US" altLang="ja-JP" sz="2200" b="1" dirty="0">
                    <a:solidFill>
                      <a:srgbClr val="FF0000"/>
                    </a:solidFill>
                    <a:ea typeface="Calibri" panose="020F0502020204030204" pitchFamily="34" charset="0"/>
                    <a:cs typeface="Calibri" panose="020F0502020204030204" pitchFamily="34" charset="0"/>
                    <a:sym typeface="Wingdings" panose="05000000000000000000" pitchFamily="2" charset="2"/>
                  </a:rPr>
                  <a:t> </a:t>
                </a:r>
                <a:r>
                  <a:rPr lang="ja-JP" altLang="en-US" sz="2200" dirty="0">
                    <a:solidFill>
                      <a:srgbClr val="FF0000"/>
                    </a:solidFill>
                    <a:cs typeface="Calibri" panose="020F0502020204030204" pitchFamily="34" charset="0"/>
                  </a:rPr>
                  <a:t>エミッタンスを適正評価</a:t>
                </a:r>
                <a:endParaRPr lang="en-US" altLang="ja-JP" sz="2200" dirty="0">
                  <a:solidFill>
                    <a:srgbClr val="FF0000"/>
                  </a:solidFill>
                  <a:ea typeface="Calibri" panose="020F0502020204030204" pitchFamily="34" charset="0"/>
                  <a:cs typeface="Calibri" panose="020F0502020204030204" pitchFamily="34" charset="0"/>
                </a:endParaRPr>
              </a:p>
            </p:txBody>
          </p:sp>
        </mc:Choice>
        <mc:Fallback xmlns="">
          <p:sp>
            <p:nvSpPr>
              <p:cNvPr id="166" name="テキスト ボックス 165">
                <a:extLst>
                  <a:ext uri="{FF2B5EF4-FFF2-40B4-BE49-F238E27FC236}">
                    <a16:creationId xmlns:a16="http://schemas.microsoft.com/office/drawing/2014/main" id="{8EBEA556-65B6-66BC-0D22-E49110D591B8}"/>
                  </a:ext>
                </a:extLst>
              </p:cNvPr>
              <p:cNvSpPr txBox="1">
                <a:spLocks noRot="1" noChangeAspect="1" noMove="1" noResize="1" noEditPoints="1" noAdjustHandles="1" noChangeArrowheads="1" noChangeShapeType="1" noTextEdit="1"/>
              </p:cNvSpPr>
              <p:nvPr/>
            </p:nvSpPr>
            <p:spPr>
              <a:xfrm>
                <a:off x="5412287" y="5447431"/>
                <a:ext cx="6605625" cy="769441"/>
              </a:xfrm>
              <a:prstGeom prst="rect">
                <a:avLst/>
              </a:prstGeom>
              <a:blipFill>
                <a:blip r:embed="rId5"/>
                <a:stretch>
                  <a:fillRect l="-1200" t="-6349" b="-15873"/>
                </a:stretch>
              </a:blipFill>
            </p:spPr>
            <p:txBody>
              <a:bodyPr/>
              <a:lstStyle/>
              <a:p>
                <a:r>
                  <a:rPr lang="ja-JP" altLang="en-US">
                    <a:noFill/>
                  </a:rPr>
                  <a:t> </a:t>
                </a:r>
              </a:p>
            </p:txBody>
          </p:sp>
        </mc:Fallback>
      </mc:AlternateContent>
      <p:sp>
        <p:nvSpPr>
          <p:cNvPr id="167" name="テキスト ボックス 166">
            <a:extLst>
              <a:ext uri="{FF2B5EF4-FFF2-40B4-BE49-F238E27FC236}">
                <a16:creationId xmlns:a16="http://schemas.microsoft.com/office/drawing/2014/main" id="{19D01888-EFDB-FB88-381D-03D27F869EFD}"/>
              </a:ext>
            </a:extLst>
          </p:cNvPr>
          <p:cNvSpPr txBox="1"/>
          <p:nvPr/>
        </p:nvSpPr>
        <p:spPr>
          <a:xfrm>
            <a:off x="11804" y="6312740"/>
            <a:ext cx="12192000" cy="523220"/>
          </a:xfrm>
          <a:prstGeom prst="rect">
            <a:avLst/>
          </a:prstGeom>
          <a:noFill/>
        </p:spPr>
        <p:txBody>
          <a:bodyPr wrap="square" rtlCol="0">
            <a:spAutoFit/>
          </a:bodyPr>
          <a:lstStyle/>
          <a:p>
            <a:pPr algn="ctr"/>
            <a:r>
              <a:rPr lang="ja-JP" altLang="en-US" sz="2800" b="1" dirty="0">
                <a:solidFill>
                  <a:schemeClr val="tx1"/>
                </a:solidFill>
                <a:cs typeface="Calibri" panose="020F0502020204030204" pitchFamily="34" charset="0"/>
              </a:rPr>
              <a:t>マスクとスクリーンの距離</a:t>
            </a:r>
            <a:r>
              <a:rPr lang="en-US" altLang="ja-JP" sz="2800" b="1" dirty="0">
                <a:solidFill>
                  <a:schemeClr val="tx1"/>
                </a:solidFill>
                <a:ea typeface="Calibri" panose="020F0502020204030204" pitchFamily="34" charset="0"/>
                <a:cs typeface="Calibri" panose="020F0502020204030204" pitchFamily="34" charset="0"/>
              </a:rPr>
              <a:t>d</a:t>
            </a:r>
            <a:r>
              <a:rPr lang="ja-JP" altLang="en-US" sz="2800" b="1" dirty="0">
                <a:cs typeface="Calibri" panose="020F0502020204030204" pitchFamily="34" charset="0"/>
              </a:rPr>
              <a:t>は大きいほど測定が上がる</a:t>
            </a:r>
            <a:endParaRPr lang="en-US" altLang="ja-JP" sz="2800" b="1" dirty="0">
              <a:solidFill>
                <a:schemeClr val="tx1"/>
              </a:solidFill>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DED0A71-5409-B96D-AC15-D2918EC925C2}"/>
                  </a:ext>
                </a:extLst>
              </p:cNvPr>
              <p:cNvSpPr txBox="1"/>
              <p:nvPr/>
            </p:nvSpPr>
            <p:spPr>
              <a:xfrm>
                <a:off x="9431537" y="3199415"/>
                <a:ext cx="60144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200" b="1" i="1" smtClean="0">
                          <a:latin typeface="Cambria Math" panose="02040503050406030204" pitchFamily="18" charset="0"/>
                          <a:cs typeface="Times New Roman" panose="02020603050405020304" pitchFamily="18" charset="0"/>
                        </a:rPr>
                        <m:t>𝒙𝒑</m:t>
                      </m:r>
                    </m:oMath>
                  </m:oMathPara>
                </a14:m>
                <a:endParaRPr kumimoji="1" lang="ja-JP" altLang="en-US" sz="2200" b="1" dirty="0">
                  <a:cs typeface="Calibri" panose="020F0502020204030204" pitchFamily="34" charset="0"/>
                </a:endParaRPr>
              </a:p>
            </p:txBody>
          </p:sp>
        </mc:Choice>
        <mc:Fallback xmlns="">
          <p:sp>
            <p:nvSpPr>
              <p:cNvPr id="3" name="テキスト ボックス 2">
                <a:extLst>
                  <a:ext uri="{FF2B5EF4-FFF2-40B4-BE49-F238E27FC236}">
                    <a16:creationId xmlns:a16="http://schemas.microsoft.com/office/drawing/2014/main" id="{DDED0A71-5409-B96D-AC15-D2918EC925C2}"/>
                  </a:ext>
                </a:extLst>
              </p:cNvPr>
              <p:cNvSpPr txBox="1">
                <a:spLocks noRot="1" noChangeAspect="1" noMove="1" noResize="1" noEditPoints="1" noAdjustHandles="1" noChangeArrowheads="1" noChangeShapeType="1" noTextEdit="1"/>
              </p:cNvSpPr>
              <p:nvPr/>
            </p:nvSpPr>
            <p:spPr>
              <a:xfrm>
                <a:off x="9431537" y="3199415"/>
                <a:ext cx="601447" cy="430887"/>
              </a:xfrm>
              <a:prstGeom prst="rect">
                <a:avLst/>
              </a:prstGeom>
              <a:blipFill>
                <a:blip r:embed="rId6"/>
                <a:stretch>
                  <a:fillRect b="-8451"/>
                </a:stretch>
              </a:blipFill>
            </p:spPr>
            <p:txBody>
              <a:bodyPr/>
              <a:lstStyle/>
              <a:p>
                <a:r>
                  <a:rPr lang="ja-JP" altLang="en-US">
                    <a:noFill/>
                  </a:rPr>
                  <a:t> </a:t>
                </a:r>
              </a:p>
            </p:txBody>
          </p:sp>
        </mc:Fallback>
      </mc:AlternateContent>
      <p:grpSp>
        <p:nvGrpSpPr>
          <p:cNvPr id="65" name="グループ化 64">
            <a:extLst>
              <a:ext uri="{FF2B5EF4-FFF2-40B4-BE49-F238E27FC236}">
                <a16:creationId xmlns:a16="http://schemas.microsoft.com/office/drawing/2014/main" id="{62DC0400-196F-DCEE-4110-D4F8B7499EEA}"/>
              </a:ext>
            </a:extLst>
          </p:cNvPr>
          <p:cNvGrpSpPr/>
          <p:nvPr/>
        </p:nvGrpSpPr>
        <p:grpSpPr>
          <a:xfrm>
            <a:off x="6747428" y="1486279"/>
            <a:ext cx="5210758" cy="3517112"/>
            <a:chOff x="5631732" y="1126284"/>
            <a:chExt cx="5210758" cy="3517112"/>
          </a:xfrm>
        </p:grpSpPr>
        <p:cxnSp>
          <p:nvCxnSpPr>
            <p:cNvPr id="122" name="直線コネクタ 121">
              <a:extLst>
                <a:ext uri="{FF2B5EF4-FFF2-40B4-BE49-F238E27FC236}">
                  <a16:creationId xmlns:a16="http://schemas.microsoft.com/office/drawing/2014/main" id="{F9E9E60D-8C41-A0A2-9259-775FEFDB032D}"/>
                </a:ext>
              </a:extLst>
            </p:cNvPr>
            <p:cNvCxnSpPr>
              <a:cxnSpLocks/>
            </p:cNvCxnSpPr>
            <p:nvPr/>
          </p:nvCxnSpPr>
          <p:spPr>
            <a:xfrm>
              <a:off x="10184024" y="1653857"/>
              <a:ext cx="0" cy="28911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2047BD4E-DB39-B55C-B024-158C30D2789C}"/>
                </a:ext>
              </a:extLst>
            </p:cNvPr>
            <p:cNvCxnSpPr>
              <a:cxnSpLocks/>
              <a:endCxn id="7" idx="1"/>
            </p:cNvCxnSpPr>
            <p:nvPr/>
          </p:nvCxnSpPr>
          <p:spPr>
            <a:xfrm>
              <a:off x="5631732" y="3375652"/>
              <a:ext cx="4551639" cy="592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AE934D7A-8DDD-986C-C55D-4F9344AAAA98}"/>
                </a:ext>
              </a:extLst>
            </p:cNvPr>
            <p:cNvCxnSpPr>
              <a:cxnSpLocks/>
              <a:endCxn id="58" idx="0"/>
            </p:cNvCxnSpPr>
            <p:nvPr/>
          </p:nvCxnSpPr>
          <p:spPr>
            <a:xfrm flipV="1">
              <a:off x="5631732" y="2682174"/>
              <a:ext cx="4650605" cy="1400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EEAF66FC-4C0A-EC99-9971-E6576163C424}"/>
                </a:ext>
              </a:extLst>
            </p:cNvPr>
            <p:cNvSpPr txBox="1"/>
            <p:nvPr/>
          </p:nvSpPr>
          <p:spPr>
            <a:xfrm>
              <a:off x="9610687" y="1126284"/>
              <a:ext cx="1062224" cy="400110"/>
            </a:xfrm>
            <a:prstGeom prst="rect">
              <a:avLst/>
            </a:prstGeom>
            <a:noFill/>
            <a:ln>
              <a:solidFill>
                <a:schemeClr val="tx1"/>
              </a:solidFill>
            </a:ln>
          </p:spPr>
          <p:txBody>
            <a:bodyPr wrap="square" rtlCol="0">
              <a:spAutoFit/>
            </a:bodyPr>
            <a:lstStyle/>
            <a:p>
              <a:pPr algn="ctr"/>
              <a:r>
                <a:rPr kumimoji="1" lang="en-US" altLang="ja-JP" sz="2000" dirty="0">
                  <a:ea typeface="Calibri" panose="020F0502020204030204" pitchFamily="34" charset="0"/>
                  <a:cs typeface="Calibri" panose="020F0502020204030204" pitchFamily="34" charset="0"/>
                </a:rPr>
                <a:t>Screen</a:t>
              </a:r>
              <a:endParaRPr kumimoji="1" lang="ja-JP" altLang="en-US" sz="2000" dirty="0">
                <a:cs typeface="Calibri" panose="020F0502020204030204" pitchFamily="34" charset="0"/>
              </a:endParaRPr>
            </a:p>
          </p:txBody>
        </p:sp>
        <p:grpSp>
          <p:nvGrpSpPr>
            <p:cNvPr id="163" name="グループ化 162">
              <a:extLst>
                <a:ext uri="{FF2B5EF4-FFF2-40B4-BE49-F238E27FC236}">
                  <a16:creationId xmlns:a16="http://schemas.microsoft.com/office/drawing/2014/main" id="{503B3492-854B-561D-8FF5-79094B148C2D}"/>
                </a:ext>
              </a:extLst>
            </p:cNvPr>
            <p:cNvGrpSpPr/>
            <p:nvPr/>
          </p:nvGrpSpPr>
          <p:grpSpPr>
            <a:xfrm>
              <a:off x="5631733" y="4171989"/>
              <a:ext cx="4561884" cy="471407"/>
              <a:chOff x="6079440" y="4644288"/>
              <a:chExt cx="2755525" cy="471407"/>
            </a:xfrm>
          </p:grpSpPr>
          <p:cxnSp>
            <p:nvCxnSpPr>
              <p:cNvPr id="164" name="直線矢印コネクタ 163">
                <a:extLst>
                  <a:ext uri="{FF2B5EF4-FFF2-40B4-BE49-F238E27FC236}">
                    <a16:creationId xmlns:a16="http://schemas.microsoft.com/office/drawing/2014/main" id="{AA7C1342-ACA6-1683-4F40-4E91925DB909}"/>
                  </a:ext>
                </a:extLst>
              </p:cNvPr>
              <p:cNvCxnSpPr>
                <a:cxnSpLocks/>
              </p:cNvCxnSpPr>
              <p:nvPr/>
            </p:nvCxnSpPr>
            <p:spPr>
              <a:xfrm flipV="1">
                <a:off x="6079440" y="5099679"/>
                <a:ext cx="2755525" cy="16016"/>
              </a:xfrm>
              <a:prstGeom prst="straightConnector1">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テキスト ボックス 164">
                    <a:extLst>
                      <a:ext uri="{FF2B5EF4-FFF2-40B4-BE49-F238E27FC236}">
                        <a16:creationId xmlns:a16="http://schemas.microsoft.com/office/drawing/2014/main" id="{DE1C8D2A-8B20-EC9D-5B67-1A411B975988}"/>
                      </a:ext>
                    </a:extLst>
                  </p:cNvPr>
                  <p:cNvSpPr txBox="1"/>
                  <p:nvPr/>
                </p:nvSpPr>
                <p:spPr>
                  <a:xfrm>
                    <a:off x="7535799" y="4644288"/>
                    <a:ext cx="319424"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200" b="0" i="1" smtClean="0">
                                  <a:latin typeface="Cambria Math" panose="02040503050406030204" pitchFamily="18" charset="0"/>
                                  <a:cs typeface="Times New Roman" panose="02020603050405020304" pitchFamily="18" charset="0"/>
                                </a:rPr>
                              </m:ctrlPr>
                            </m:sSubPr>
                            <m:e>
                              <m:r>
                                <a:rPr kumimoji="1" lang="en-US" altLang="ja-JP" sz="2200" b="0" i="1" smtClean="0">
                                  <a:latin typeface="Cambria Math" panose="02040503050406030204" pitchFamily="18" charset="0"/>
                                  <a:cs typeface="Times New Roman" panose="02020603050405020304" pitchFamily="18" charset="0"/>
                                </a:rPr>
                                <m:t>𝑑</m:t>
                              </m:r>
                            </m:e>
                            <m:sub>
                              <m:r>
                                <a:rPr kumimoji="1" lang="en-US" altLang="ja-JP" sz="2200" b="0" i="1" smtClean="0">
                                  <a:latin typeface="Cambria Math" panose="02040503050406030204" pitchFamily="18" charset="0"/>
                                  <a:cs typeface="Times New Roman" panose="02020603050405020304" pitchFamily="18" charset="0"/>
                                </a:rPr>
                                <m:t>2</m:t>
                              </m:r>
                            </m:sub>
                          </m:sSub>
                        </m:oMath>
                      </m:oMathPara>
                    </a14:m>
                    <a:endParaRPr kumimoji="1" lang="ja-JP" altLang="en-US" sz="2200" dirty="0">
                      <a:cs typeface="Calibri" panose="020F0502020204030204" pitchFamily="34" charset="0"/>
                    </a:endParaRPr>
                  </a:p>
                </p:txBody>
              </p:sp>
            </mc:Choice>
            <mc:Fallback xmlns="">
              <p:sp>
                <p:nvSpPr>
                  <p:cNvPr id="165" name="テキスト ボックス 164">
                    <a:extLst>
                      <a:ext uri="{FF2B5EF4-FFF2-40B4-BE49-F238E27FC236}">
                        <a16:creationId xmlns:a16="http://schemas.microsoft.com/office/drawing/2014/main" id="{DE1C8D2A-8B20-EC9D-5B67-1A411B975988}"/>
                      </a:ext>
                    </a:extLst>
                  </p:cNvPr>
                  <p:cNvSpPr txBox="1">
                    <a:spLocks noRot="1" noChangeAspect="1" noMove="1" noResize="1" noEditPoints="1" noAdjustHandles="1" noChangeArrowheads="1" noChangeShapeType="1" noTextEdit="1"/>
                  </p:cNvSpPr>
                  <p:nvPr/>
                </p:nvSpPr>
                <p:spPr>
                  <a:xfrm>
                    <a:off x="7535799" y="4644288"/>
                    <a:ext cx="319424" cy="430887"/>
                  </a:xfrm>
                  <a:prstGeom prst="rect">
                    <a:avLst/>
                  </a:prstGeom>
                  <a:blipFill>
                    <a:blip r:embed="rId7"/>
                    <a:stretch>
                      <a:fillRect/>
                    </a:stretch>
                  </a:blipFill>
                </p:spPr>
                <p:txBody>
                  <a:bodyPr/>
                  <a:lstStyle/>
                  <a:p>
                    <a:r>
                      <a:rPr lang="ja-JP" altLang="en-US">
                        <a:noFill/>
                      </a:rPr>
                      <a:t> </a:t>
                    </a:r>
                  </a:p>
                </p:txBody>
              </p:sp>
            </mc:Fallback>
          </mc:AlternateContent>
        </p:grpSp>
        <p:grpSp>
          <p:nvGrpSpPr>
            <p:cNvPr id="64" name="グループ化 63">
              <a:extLst>
                <a:ext uri="{FF2B5EF4-FFF2-40B4-BE49-F238E27FC236}">
                  <a16:creationId xmlns:a16="http://schemas.microsoft.com/office/drawing/2014/main" id="{BF02DA69-8394-A5F0-9D37-B1493D5E5F07}"/>
                </a:ext>
              </a:extLst>
            </p:cNvPr>
            <p:cNvGrpSpPr/>
            <p:nvPr/>
          </p:nvGrpSpPr>
          <p:grpSpPr>
            <a:xfrm>
              <a:off x="10178120" y="2682174"/>
              <a:ext cx="664370" cy="782639"/>
              <a:chOff x="10178120" y="2682174"/>
              <a:chExt cx="664370" cy="782639"/>
            </a:xfrm>
          </p:grpSpPr>
          <p:sp>
            <p:nvSpPr>
              <p:cNvPr id="7" name="正方形/長方形 6">
                <a:extLst>
                  <a:ext uri="{FF2B5EF4-FFF2-40B4-BE49-F238E27FC236}">
                    <a16:creationId xmlns:a16="http://schemas.microsoft.com/office/drawing/2014/main" id="{8BE5391E-386A-D19F-BE9A-66EA032316AA}"/>
                  </a:ext>
                </a:extLst>
              </p:cNvPr>
              <p:cNvSpPr/>
              <p:nvPr/>
            </p:nvSpPr>
            <p:spPr>
              <a:xfrm>
                <a:off x="10183371" y="3404896"/>
                <a:ext cx="265456" cy="5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5" name="正方形/長方形 54">
                <a:extLst>
                  <a:ext uri="{FF2B5EF4-FFF2-40B4-BE49-F238E27FC236}">
                    <a16:creationId xmlns:a16="http://schemas.microsoft.com/office/drawing/2014/main" id="{0EF08BD8-470D-D79F-21A0-66FC2FA1EB74}"/>
                  </a:ext>
                </a:extLst>
              </p:cNvPr>
              <p:cNvSpPr/>
              <p:nvPr/>
            </p:nvSpPr>
            <p:spPr>
              <a:xfrm>
                <a:off x="10181914" y="3305153"/>
                <a:ext cx="394020" cy="87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cs typeface="Calibri" panose="020F0502020204030204" pitchFamily="34" charset="0"/>
                </a:endParaRPr>
              </a:p>
            </p:txBody>
          </p:sp>
          <p:sp>
            <p:nvSpPr>
              <p:cNvPr id="56" name="正方形/長方形 55">
                <a:extLst>
                  <a:ext uri="{FF2B5EF4-FFF2-40B4-BE49-F238E27FC236}">
                    <a16:creationId xmlns:a16="http://schemas.microsoft.com/office/drawing/2014/main" id="{559A88B3-9DD6-B83F-D1F6-CD92540A8D49}"/>
                  </a:ext>
                </a:extLst>
              </p:cNvPr>
              <p:cNvSpPr/>
              <p:nvPr/>
            </p:nvSpPr>
            <p:spPr>
              <a:xfrm>
                <a:off x="10181914" y="2908352"/>
                <a:ext cx="527630" cy="76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7" name="正方形/長方形 56">
                <a:extLst>
                  <a:ext uri="{FF2B5EF4-FFF2-40B4-BE49-F238E27FC236}">
                    <a16:creationId xmlns:a16="http://schemas.microsoft.com/office/drawing/2014/main" id="{C131A0B4-56BE-7021-2DD5-F6DC31BCD57D}"/>
                  </a:ext>
                </a:extLst>
              </p:cNvPr>
              <p:cNvSpPr/>
              <p:nvPr/>
            </p:nvSpPr>
            <p:spPr>
              <a:xfrm>
                <a:off x="10183628" y="2761276"/>
                <a:ext cx="392308" cy="9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58" name="正方形/長方形 57">
                <a:extLst>
                  <a:ext uri="{FF2B5EF4-FFF2-40B4-BE49-F238E27FC236}">
                    <a16:creationId xmlns:a16="http://schemas.microsoft.com/office/drawing/2014/main" id="{E2C20BCD-C454-207E-6619-14A420761D48}"/>
                  </a:ext>
                </a:extLst>
              </p:cNvPr>
              <p:cNvSpPr/>
              <p:nvPr/>
            </p:nvSpPr>
            <p:spPr>
              <a:xfrm>
                <a:off x="10189972" y="2682174"/>
                <a:ext cx="184730" cy="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cs typeface="Calibri" panose="020F0502020204030204" pitchFamily="34" charset="0"/>
                </a:endParaRPr>
              </a:p>
            </p:txBody>
          </p:sp>
          <p:sp>
            <p:nvSpPr>
              <p:cNvPr id="59" name="正方形/長方形 58">
                <a:extLst>
                  <a:ext uri="{FF2B5EF4-FFF2-40B4-BE49-F238E27FC236}">
                    <a16:creationId xmlns:a16="http://schemas.microsoft.com/office/drawing/2014/main" id="{38D9CFA8-B312-0797-DB9F-2ED1428C958F}"/>
                  </a:ext>
                </a:extLst>
              </p:cNvPr>
              <p:cNvSpPr/>
              <p:nvPr/>
            </p:nvSpPr>
            <p:spPr>
              <a:xfrm>
                <a:off x="10178121" y="2846556"/>
                <a:ext cx="478523" cy="62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60" name="正方形/長方形 59">
                <a:extLst>
                  <a:ext uri="{FF2B5EF4-FFF2-40B4-BE49-F238E27FC236}">
                    <a16:creationId xmlns:a16="http://schemas.microsoft.com/office/drawing/2014/main" id="{AD4E440F-D1EF-87AC-A809-DB1181510426}"/>
                  </a:ext>
                </a:extLst>
              </p:cNvPr>
              <p:cNvSpPr/>
              <p:nvPr/>
            </p:nvSpPr>
            <p:spPr>
              <a:xfrm>
                <a:off x="10181914" y="2986880"/>
                <a:ext cx="578001" cy="8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61" name="正方形/長方形 60">
                <a:extLst>
                  <a:ext uri="{FF2B5EF4-FFF2-40B4-BE49-F238E27FC236}">
                    <a16:creationId xmlns:a16="http://schemas.microsoft.com/office/drawing/2014/main" id="{212CFFA9-A73F-3279-3D5F-CB75C8CAFACA}"/>
                  </a:ext>
                </a:extLst>
              </p:cNvPr>
              <p:cNvSpPr/>
              <p:nvPr/>
            </p:nvSpPr>
            <p:spPr>
              <a:xfrm>
                <a:off x="10178375" y="3226606"/>
                <a:ext cx="531169" cy="105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62" name="正方形/長方形 61">
                <a:extLst>
                  <a:ext uri="{FF2B5EF4-FFF2-40B4-BE49-F238E27FC236}">
                    <a16:creationId xmlns:a16="http://schemas.microsoft.com/office/drawing/2014/main" id="{D6DBC75C-9632-F954-9EA0-7A870217A719}"/>
                  </a:ext>
                </a:extLst>
              </p:cNvPr>
              <p:cNvSpPr/>
              <p:nvPr/>
            </p:nvSpPr>
            <p:spPr>
              <a:xfrm>
                <a:off x="10178121" y="3078809"/>
                <a:ext cx="664369" cy="78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63" name="正方形/長方形 62">
                <a:extLst>
                  <a:ext uri="{FF2B5EF4-FFF2-40B4-BE49-F238E27FC236}">
                    <a16:creationId xmlns:a16="http://schemas.microsoft.com/office/drawing/2014/main" id="{90090267-9DFC-7BFF-7A0E-D72299110AB4}"/>
                  </a:ext>
                </a:extLst>
              </p:cNvPr>
              <p:cNvSpPr/>
              <p:nvPr/>
            </p:nvSpPr>
            <p:spPr>
              <a:xfrm>
                <a:off x="10178120" y="3159504"/>
                <a:ext cx="591829" cy="90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cxnSp>
        <p:nvCxnSpPr>
          <p:cNvPr id="76" name="直線コネクタ 75">
            <a:extLst>
              <a:ext uri="{FF2B5EF4-FFF2-40B4-BE49-F238E27FC236}">
                <a16:creationId xmlns:a16="http://schemas.microsoft.com/office/drawing/2014/main" id="{2EF7CA7E-C299-EF63-6E40-03CBA589826C}"/>
              </a:ext>
            </a:extLst>
          </p:cNvPr>
          <p:cNvCxnSpPr>
            <a:cxnSpLocks/>
          </p:cNvCxnSpPr>
          <p:nvPr/>
        </p:nvCxnSpPr>
        <p:spPr>
          <a:xfrm flipV="1">
            <a:off x="6716480" y="3100053"/>
            <a:ext cx="2100335" cy="325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BD29B77-6A72-12F0-AFF1-55242F6C2F43}"/>
              </a:ext>
            </a:extLst>
          </p:cNvPr>
          <p:cNvCxnSpPr>
            <a:cxnSpLocks/>
          </p:cNvCxnSpPr>
          <p:nvPr/>
        </p:nvCxnSpPr>
        <p:spPr>
          <a:xfrm>
            <a:off x="6716480" y="3435564"/>
            <a:ext cx="2142706" cy="334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A55A1DC-7273-FC96-8E7C-C5184E185962}"/>
              </a:ext>
            </a:extLst>
          </p:cNvPr>
          <p:cNvCxnSpPr>
            <a:cxnSpLocks/>
          </p:cNvCxnSpPr>
          <p:nvPr/>
        </p:nvCxnSpPr>
        <p:spPr>
          <a:xfrm flipV="1">
            <a:off x="6747428" y="3038384"/>
            <a:ext cx="4558240" cy="384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8AFDDBF-4CA7-96AE-D476-80E2D46D1F6E}"/>
              </a:ext>
            </a:extLst>
          </p:cNvPr>
          <p:cNvCxnSpPr>
            <a:cxnSpLocks/>
            <a:endCxn id="7" idx="1"/>
          </p:cNvCxnSpPr>
          <p:nvPr/>
        </p:nvCxnSpPr>
        <p:spPr>
          <a:xfrm>
            <a:off x="6753374" y="3442029"/>
            <a:ext cx="4545693" cy="352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21" name="表 134">
                <a:extLst>
                  <a:ext uri="{FF2B5EF4-FFF2-40B4-BE49-F238E27FC236}">
                    <a16:creationId xmlns:a16="http://schemas.microsoft.com/office/drawing/2014/main" id="{5AEAA809-14C1-BBD2-9E00-2E5AD145D6F5}"/>
                  </a:ext>
                </a:extLst>
              </p:cNvPr>
              <p:cNvGraphicFramePr>
                <a:graphicFrameLocks noGrp="1"/>
              </p:cNvGraphicFramePr>
              <p:nvPr/>
            </p:nvGraphicFramePr>
            <p:xfrm>
              <a:off x="162104" y="5389203"/>
              <a:ext cx="5236680" cy="853440"/>
            </p:xfrm>
            <a:graphic>
              <a:graphicData uri="http://schemas.openxmlformats.org/drawingml/2006/table">
                <a:tbl>
                  <a:tblPr firstRow="1" bandRow="1">
                    <a:tableStyleId>{69CF1AB2-1976-4502-BF36-3FF5EA218861}</a:tableStyleId>
                  </a:tblPr>
                  <a:tblGrid>
                    <a:gridCol w="1524438">
                      <a:extLst>
                        <a:ext uri="{9D8B030D-6E8A-4147-A177-3AD203B41FA5}">
                          <a16:colId xmlns:a16="http://schemas.microsoft.com/office/drawing/2014/main" val="2336312837"/>
                        </a:ext>
                      </a:extLst>
                    </a:gridCol>
                    <a:gridCol w="1237414">
                      <a:extLst>
                        <a:ext uri="{9D8B030D-6E8A-4147-A177-3AD203B41FA5}">
                          <a16:colId xmlns:a16="http://schemas.microsoft.com/office/drawing/2014/main" val="3806149221"/>
                        </a:ext>
                      </a:extLst>
                    </a:gridCol>
                    <a:gridCol w="1237414">
                      <a:extLst>
                        <a:ext uri="{9D8B030D-6E8A-4147-A177-3AD203B41FA5}">
                          <a16:colId xmlns:a16="http://schemas.microsoft.com/office/drawing/2014/main" val="1491782269"/>
                        </a:ext>
                      </a:extLst>
                    </a:gridCol>
                    <a:gridCol w="1237414">
                      <a:extLst>
                        <a:ext uri="{9D8B030D-6E8A-4147-A177-3AD203B41FA5}">
                          <a16:colId xmlns:a16="http://schemas.microsoft.com/office/drawing/2014/main" val="1313310713"/>
                        </a:ext>
                      </a:extLst>
                    </a:gridCol>
                  </a:tblGrid>
                  <a:tr h="370840">
                    <a:tc>
                      <a:txBody>
                        <a:bodyPr/>
                        <a:lstStyle/>
                        <a:p>
                          <a:pPr algn="ctr"/>
                          <a:r>
                            <a:rPr kumimoji="1" lang="en-US" altLang="ja-JP" sz="2200" b="0" dirty="0">
                              <a:latin typeface="Times New Roman" panose="02020603050405020304" pitchFamily="18" charset="0"/>
                              <a:cs typeface="Times New Roman" panose="02020603050405020304" pitchFamily="18" charset="0"/>
                            </a:rPr>
                            <a:t>d (mm)</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8.3</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17.7</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24.7</a:t>
                          </a:r>
                          <a:endParaRPr kumimoji="1" lang="ja-JP" altLang="en-US" sz="2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4925776"/>
                      </a:ext>
                    </a:extLst>
                  </a:tr>
                  <a:tr h="370840">
                    <a:tc>
                      <a:txBody>
                        <a:bodyPr/>
                        <a:lstStyle/>
                        <a:p>
                          <a:pPr algn="ctr"/>
                          <a14:m>
                            <m:oMath xmlns:m="http://schemas.openxmlformats.org/officeDocument/2006/math">
                              <m:r>
                                <a:rPr kumimoji="1" lang="ja-JP" altLang="en-US" sz="2200" b="0" i="1" smtClean="0">
                                  <a:latin typeface="Cambria Math" panose="02040503050406030204" pitchFamily="18" charset="0"/>
                                  <a:cs typeface="Times New Roman" panose="02020603050405020304" pitchFamily="18" charset="0"/>
                                </a:rPr>
                                <m:t>∆</m:t>
                              </m:r>
                              <m:r>
                                <a:rPr kumimoji="1" lang="ja-JP" altLang="en-US" sz="2200" b="0" i="1" smtClean="0">
                                  <a:latin typeface="Cambria Math" panose="02040503050406030204" pitchFamily="18" charset="0"/>
                                  <a:cs typeface="Times New Roman" panose="02020603050405020304" pitchFamily="18" charset="0"/>
                                </a:rPr>
                                <m:t>𝜃</m:t>
                              </m:r>
                            </m:oMath>
                          </a14:m>
                          <a:r>
                            <a:rPr kumimoji="1" lang="ja-JP" altLang="en-US" sz="2200" b="0" dirty="0">
                              <a:latin typeface="Times New Roman" panose="02020603050405020304" pitchFamily="18" charset="0"/>
                              <a:cs typeface="Times New Roman" panose="02020603050405020304" pitchFamily="18" charset="0"/>
                            </a:rPr>
                            <a:t> </a:t>
                          </a:r>
                          <a:r>
                            <a:rPr kumimoji="1" lang="en-US" altLang="ja-JP" sz="2200" b="0" dirty="0">
                              <a:latin typeface="Times New Roman" panose="02020603050405020304" pitchFamily="18" charset="0"/>
                              <a:cs typeface="Times New Roman" panose="02020603050405020304" pitchFamily="18" charset="0"/>
                            </a:rPr>
                            <a:t>(</a:t>
                          </a:r>
                          <a:r>
                            <a:rPr kumimoji="1" lang="en-US" altLang="ja-JP" sz="2200" b="0" dirty="0" err="1">
                              <a:latin typeface="Times New Roman" panose="02020603050405020304" pitchFamily="18" charset="0"/>
                              <a:cs typeface="Times New Roman" panose="02020603050405020304" pitchFamily="18" charset="0"/>
                            </a:rPr>
                            <a:t>mrad</a:t>
                          </a:r>
                          <a:r>
                            <a:rPr kumimoji="1" lang="en-US" altLang="ja-JP" sz="2200" b="0" dirty="0">
                              <a:latin typeface="Times New Roman" panose="02020603050405020304" pitchFamily="18" charset="0"/>
                              <a:cs typeface="Times New Roman" panose="02020603050405020304" pitchFamily="18" charset="0"/>
                            </a:rPr>
                            <a:t>)</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6.0</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2.8</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2.0</a:t>
                          </a:r>
                          <a:endParaRPr kumimoji="1" lang="ja-JP" altLang="en-US" sz="2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5649077"/>
                      </a:ext>
                    </a:extLst>
                  </a:tr>
                </a:tbl>
              </a:graphicData>
            </a:graphic>
          </p:graphicFrame>
        </mc:Choice>
        <mc:Fallback xmlns="">
          <p:graphicFrame>
            <p:nvGraphicFramePr>
              <p:cNvPr id="121" name="表 134">
                <a:extLst>
                  <a:ext uri="{FF2B5EF4-FFF2-40B4-BE49-F238E27FC236}">
                    <a16:creationId xmlns:a16="http://schemas.microsoft.com/office/drawing/2014/main" id="{5AEAA809-14C1-BBD2-9E00-2E5AD145D6F5}"/>
                  </a:ext>
                </a:extLst>
              </p:cNvPr>
              <p:cNvGraphicFramePr>
                <a:graphicFrameLocks noGrp="1"/>
              </p:cNvGraphicFramePr>
              <p:nvPr>
                <p:extLst>
                  <p:ext uri="{D42A27DB-BD31-4B8C-83A1-F6EECF244321}">
                    <p14:modId xmlns:p14="http://schemas.microsoft.com/office/powerpoint/2010/main" val="3792860182"/>
                  </p:ext>
                </p:extLst>
              </p:nvPr>
            </p:nvGraphicFramePr>
            <p:xfrm>
              <a:off x="162104" y="5389203"/>
              <a:ext cx="5236680" cy="853440"/>
            </p:xfrm>
            <a:graphic>
              <a:graphicData uri="http://schemas.openxmlformats.org/drawingml/2006/table">
                <a:tbl>
                  <a:tblPr firstRow="1" bandRow="1">
                    <a:tableStyleId>{69CF1AB2-1976-4502-BF36-3FF5EA218861}</a:tableStyleId>
                  </a:tblPr>
                  <a:tblGrid>
                    <a:gridCol w="1524438">
                      <a:extLst>
                        <a:ext uri="{9D8B030D-6E8A-4147-A177-3AD203B41FA5}">
                          <a16:colId xmlns:a16="http://schemas.microsoft.com/office/drawing/2014/main" val="2336312837"/>
                        </a:ext>
                      </a:extLst>
                    </a:gridCol>
                    <a:gridCol w="1237414">
                      <a:extLst>
                        <a:ext uri="{9D8B030D-6E8A-4147-A177-3AD203B41FA5}">
                          <a16:colId xmlns:a16="http://schemas.microsoft.com/office/drawing/2014/main" val="3806149221"/>
                        </a:ext>
                      </a:extLst>
                    </a:gridCol>
                    <a:gridCol w="1237414">
                      <a:extLst>
                        <a:ext uri="{9D8B030D-6E8A-4147-A177-3AD203B41FA5}">
                          <a16:colId xmlns:a16="http://schemas.microsoft.com/office/drawing/2014/main" val="1491782269"/>
                        </a:ext>
                      </a:extLst>
                    </a:gridCol>
                    <a:gridCol w="1237414">
                      <a:extLst>
                        <a:ext uri="{9D8B030D-6E8A-4147-A177-3AD203B41FA5}">
                          <a16:colId xmlns:a16="http://schemas.microsoft.com/office/drawing/2014/main" val="1313310713"/>
                        </a:ext>
                      </a:extLst>
                    </a:gridCol>
                  </a:tblGrid>
                  <a:tr h="426720">
                    <a:tc>
                      <a:txBody>
                        <a:bodyPr/>
                        <a:lstStyle/>
                        <a:p>
                          <a:pPr algn="ctr"/>
                          <a:r>
                            <a:rPr kumimoji="1" lang="en-US" altLang="ja-JP" sz="2200" b="0" dirty="0">
                              <a:latin typeface="Times New Roman" panose="02020603050405020304" pitchFamily="18" charset="0"/>
                              <a:cs typeface="Times New Roman" panose="02020603050405020304" pitchFamily="18" charset="0"/>
                            </a:rPr>
                            <a:t>d (mm)</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8.3</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17.7</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24.7</a:t>
                          </a:r>
                          <a:endParaRPr kumimoji="1" lang="ja-JP" altLang="en-US" sz="2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04925776"/>
                      </a:ext>
                    </a:extLst>
                  </a:tr>
                  <a:tr h="426720">
                    <a:tc>
                      <a:txBody>
                        <a:bodyPr/>
                        <a:lstStyle/>
                        <a:p>
                          <a:endParaRPr lang="ja-JP"/>
                        </a:p>
                      </a:txBody>
                      <a:tcPr>
                        <a:blipFill>
                          <a:blip r:embed="rId8"/>
                          <a:stretch>
                            <a:fillRect l="-400" t="-111429" r="-244800" b="-28571"/>
                          </a:stretch>
                        </a:blipFill>
                      </a:tcPr>
                    </a:tc>
                    <a:tc>
                      <a:txBody>
                        <a:bodyPr/>
                        <a:lstStyle/>
                        <a:p>
                          <a:pPr algn="ctr"/>
                          <a:r>
                            <a:rPr kumimoji="1" lang="en-US" altLang="ja-JP" sz="2200" b="0" dirty="0">
                              <a:latin typeface="Times New Roman" panose="02020603050405020304" pitchFamily="18" charset="0"/>
                              <a:cs typeface="Times New Roman" panose="02020603050405020304" pitchFamily="18" charset="0"/>
                            </a:rPr>
                            <a:t>6.0</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2.8</a:t>
                          </a:r>
                          <a:endParaRPr kumimoji="1" lang="ja-JP" altLang="en-US" sz="2200" b="0" dirty="0">
                            <a:latin typeface="Times New Roman" panose="02020603050405020304" pitchFamily="18" charset="0"/>
                            <a:cs typeface="Times New Roman" panose="02020603050405020304" pitchFamily="18" charset="0"/>
                          </a:endParaRPr>
                        </a:p>
                      </a:txBody>
                      <a:tcPr/>
                    </a:tc>
                    <a:tc>
                      <a:txBody>
                        <a:bodyPr/>
                        <a:lstStyle/>
                        <a:p>
                          <a:pPr algn="ctr"/>
                          <a:r>
                            <a:rPr kumimoji="1" lang="en-US" altLang="ja-JP" sz="2200" b="0" dirty="0">
                              <a:latin typeface="Times New Roman" panose="02020603050405020304" pitchFamily="18" charset="0"/>
                              <a:cs typeface="Times New Roman" panose="02020603050405020304" pitchFamily="18" charset="0"/>
                            </a:rPr>
                            <a:t>2.0</a:t>
                          </a:r>
                          <a:endParaRPr kumimoji="1" lang="ja-JP" altLang="en-US" sz="22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35649077"/>
                      </a:ext>
                    </a:extLst>
                  </a:tr>
                </a:tbl>
              </a:graphicData>
            </a:graphic>
          </p:graphicFrame>
        </mc:Fallback>
      </mc:AlternateContent>
      <p:cxnSp>
        <p:nvCxnSpPr>
          <p:cNvPr id="136" name="直線矢印コネクタ 135">
            <a:extLst>
              <a:ext uri="{FF2B5EF4-FFF2-40B4-BE49-F238E27FC236}">
                <a16:creationId xmlns:a16="http://schemas.microsoft.com/office/drawing/2014/main" id="{9DEB3A40-EB28-8933-6EFA-A722B5086DE9}"/>
              </a:ext>
            </a:extLst>
          </p:cNvPr>
          <p:cNvCxnSpPr>
            <a:cxnSpLocks/>
          </p:cNvCxnSpPr>
          <p:nvPr/>
        </p:nvCxnSpPr>
        <p:spPr>
          <a:xfrm>
            <a:off x="6658072" y="3182212"/>
            <a:ext cx="11984" cy="500800"/>
          </a:xfrm>
          <a:prstGeom prst="straightConnector1">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15EBBDE7-4089-5883-5016-8EF32BD9CFA8}"/>
              </a:ext>
            </a:extLst>
          </p:cNvPr>
          <p:cNvSpPr txBox="1"/>
          <p:nvPr/>
        </p:nvSpPr>
        <p:spPr>
          <a:xfrm>
            <a:off x="733905" y="5021589"/>
            <a:ext cx="4134465" cy="430887"/>
          </a:xfrm>
          <a:prstGeom prst="rect">
            <a:avLst/>
          </a:prstGeom>
          <a:noFill/>
        </p:spPr>
        <p:txBody>
          <a:bodyPr wrap="none" rtlCol="0">
            <a:spAutoFit/>
          </a:bodyPr>
          <a:lstStyle/>
          <a:p>
            <a:r>
              <a:rPr lang="ja-JP" altLang="en-US" sz="2200" dirty="0">
                <a:cs typeface="Calibri" panose="020F0502020204030204" pitchFamily="34" charset="0"/>
              </a:rPr>
              <a:t>並行ビームでの角度の過大評価</a:t>
            </a:r>
            <a:endParaRPr kumimoji="1" lang="ja-JP" altLang="en-US" sz="2200" dirty="0">
              <a:cs typeface="Calibri" panose="020F0502020204030204" pitchFamily="34" charset="0"/>
            </a:endParaRPr>
          </a:p>
        </p:txBody>
      </p:sp>
      <p:sp>
        <p:nvSpPr>
          <p:cNvPr id="68" name="テキスト ボックス 67">
            <a:extLst>
              <a:ext uri="{FF2B5EF4-FFF2-40B4-BE49-F238E27FC236}">
                <a16:creationId xmlns:a16="http://schemas.microsoft.com/office/drawing/2014/main" id="{5A4EC5AA-278C-D2E0-9681-0F3F0C18EF7E}"/>
              </a:ext>
            </a:extLst>
          </p:cNvPr>
          <p:cNvSpPr txBox="1"/>
          <p:nvPr/>
        </p:nvSpPr>
        <p:spPr>
          <a:xfrm>
            <a:off x="232604" y="837725"/>
            <a:ext cx="11725580" cy="461665"/>
          </a:xfrm>
          <a:prstGeom prst="rect">
            <a:avLst/>
          </a:prstGeom>
          <a:noFill/>
        </p:spPr>
        <p:txBody>
          <a:bodyPr wrap="square" rtlCol="0">
            <a:spAutoFit/>
          </a:bodyPr>
          <a:lstStyle/>
          <a:p>
            <a:r>
              <a:rPr lang="en-US" altLang="ja-JP" sz="2400" dirty="0">
                <a:ea typeface="Calibri" panose="020F0502020204030204" pitchFamily="34" charset="0"/>
                <a:cs typeface="Calibri" panose="020F0502020204030204" pitchFamily="34" charset="0"/>
              </a:rPr>
              <a:t>PPEM</a:t>
            </a:r>
            <a:r>
              <a:rPr lang="ja-JP" altLang="en-US" sz="2400" dirty="0">
                <a:cs typeface="Calibri" panose="020F0502020204030204" pitchFamily="34" charset="0"/>
              </a:rPr>
              <a:t>の長所：</a:t>
            </a:r>
            <a:r>
              <a:rPr lang="en-US" altLang="ja-JP" sz="2400" b="1" u="sng" dirty="0">
                <a:ea typeface="Calibri" panose="020F0502020204030204" pitchFamily="34" charset="0"/>
                <a:cs typeface="Calibri" panose="020F0502020204030204" pitchFamily="34" charset="0"/>
              </a:rPr>
              <a:t>4</a:t>
            </a:r>
            <a:r>
              <a:rPr lang="ja-JP" altLang="en-US" sz="2400" b="1" u="sng" dirty="0">
                <a:cs typeface="Calibri" panose="020F0502020204030204" pitchFamily="34" charset="0"/>
              </a:rPr>
              <a:t>次元測定</a:t>
            </a:r>
            <a:r>
              <a:rPr lang="en-US" altLang="ja-JP" sz="2400" b="1" u="sng" dirty="0">
                <a:ea typeface="Calibri" panose="020F0502020204030204" pitchFamily="34" charset="0"/>
                <a:cs typeface="Calibri" panose="020F0502020204030204" pitchFamily="34" charset="0"/>
              </a:rPr>
              <a:t>, </a:t>
            </a:r>
            <a:r>
              <a:rPr lang="ja-JP" altLang="en-US" sz="2400" b="1" u="sng" dirty="0">
                <a:cs typeface="Calibri" panose="020F0502020204030204" pitchFamily="34" charset="0"/>
              </a:rPr>
              <a:t>高速測定</a:t>
            </a:r>
            <a:r>
              <a:rPr lang="en-US" altLang="ja-JP" sz="2400" dirty="0">
                <a:ea typeface="Calibri" panose="020F0502020204030204" pitchFamily="34" charset="0"/>
                <a:cs typeface="Calibri" panose="020F0502020204030204" pitchFamily="34" charset="0"/>
              </a:rPr>
              <a:t>	    PPEM</a:t>
            </a:r>
            <a:r>
              <a:rPr lang="ja-JP" altLang="en-US" sz="2400" dirty="0">
                <a:cs typeface="Calibri" panose="020F0502020204030204" pitchFamily="34" charset="0"/>
              </a:rPr>
              <a:t>の主な課題：測定精度</a:t>
            </a:r>
            <a:endParaRPr lang="en-US" altLang="ja-JP" sz="2400" dirty="0">
              <a:ea typeface="Calibri" panose="020F0502020204030204" pitchFamily="34" charset="0"/>
              <a:cs typeface="Calibri" panose="020F0502020204030204" pitchFamily="34" charset="0"/>
            </a:endParaRPr>
          </a:p>
        </p:txBody>
      </p:sp>
      <p:sp>
        <p:nvSpPr>
          <p:cNvPr id="66" name="テキスト ボックス 65">
            <a:extLst>
              <a:ext uri="{FF2B5EF4-FFF2-40B4-BE49-F238E27FC236}">
                <a16:creationId xmlns:a16="http://schemas.microsoft.com/office/drawing/2014/main" id="{ECE60389-2C82-FD0C-636A-F13BE836C8E1}"/>
              </a:ext>
            </a:extLst>
          </p:cNvPr>
          <p:cNvSpPr txBox="1"/>
          <p:nvPr/>
        </p:nvSpPr>
        <p:spPr>
          <a:xfrm>
            <a:off x="7200655" y="2652497"/>
            <a:ext cx="1000595" cy="461665"/>
          </a:xfrm>
          <a:prstGeom prst="rect">
            <a:avLst/>
          </a:prstGeom>
          <a:noFill/>
        </p:spPr>
        <p:txBody>
          <a:bodyPr wrap="none" rtlCol="0">
            <a:spAutoFit/>
          </a:bodyPr>
          <a:lstStyle/>
          <a:p>
            <a:r>
              <a:rPr kumimoji="1" lang="en-US" altLang="ja-JP" sz="2400" dirty="0">
                <a:solidFill>
                  <a:schemeClr val="accent1"/>
                </a:solidFill>
                <a:ea typeface="Calibri" panose="020F0502020204030204" pitchFamily="34" charset="0"/>
                <a:cs typeface="Calibri" panose="020F0502020204030204" pitchFamily="34" charset="0"/>
              </a:rPr>
              <a:t>Beam</a:t>
            </a:r>
            <a:endParaRPr kumimoji="1" lang="ja-JP" altLang="en-US" sz="2400" dirty="0">
              <a:solidFill>
                <a:schemeClr val="accent1"/>
              </a:solidFill>
              <a:cs typeface="Calibri" panose="020F0502020204030204" pitchFamily="34" charset="0"/>
            </a:endParaRPr>
          </a:p>
        </p:txBody>
      </p:sp>
      <p:sp>
        <p:nvSpPr>
          <p:cNvPr id="69" name="スライド番号プレースホルダー 4">
            <a:extLst>
              <a:ext uri="{FF2B5EF4-FFF2-40B4-BE49-F238E27FC236}">
                <a16:creationId xmlns:a16="http://schemas.microsoft.com/office/drawing/2014/main" id="{015C59FF-E53B-CD9B-C4F3-39A211060F0F}"/>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cs typeface="Calibri" panose="020F0502020204030204" pitchFamily="34" charset="0"/>
              </a:rPr>
              <a:t>5</a:t>
            </a:fld>
            <a:endParaRPr kumimoji="1" lang="ja-JP" altLang="en-US" sz="1800">
              <a:cs typeface="Calibri" panose="020F0502020204030204" pitchFamily="34" charset="0"/>
            </a:endParaRPr>
          </a:p>
        </p:txBody>
      </p:sp>
    </p:spTree>
    <p:extLst>
      <p:ext uri="{BB962C8B-B14F-4D97-AF65-F5344CB8AC3E}">
        <p14:creationId xmlns:p14="http://schemas.microsoft.com/office/powerpoint/2010/main" val="23452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9"/>
                                        </p:tgtEl>
                                      </p:cBhvr>
                                    </p:animEffect>
                                    <p:set>
                                      <p:cBhvr>
                                        <p:cTn id="7" dur="1" fill="hold">
                                          <p:stCondLst>
                                            <p:cond delay="499"/>
                                          </p:stCondLst>
                                        </p:cTn>
                                        <p:tgtEl>
                                          <p:spTgt spid="1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4"/>
                                        </p:tgtEl>
                                      </p:cBhvr>
                                    </p:animEffect>
                                    <p:set>
                                      <p:cBhvr>
                                        <p:cTn id="10" dur="1" fill="hold">
                                          <p:stCondLst>
                                            <p:cond delay="499"/>
                                          </p:stCondLst>
                                        </p:cTn>
                                        <p:tgtEl>
                                          <p:spTgt spid="15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62"/>
                                        </p:tgtEl>
                                      </p:cBhvr>
                                    </p:animEffect>
                                    <p:set>
                                      <p:cBhvr>
                                        <p:cTn id="13" dur="1" fill="hold">
                                          <p:stCondLst>
                                            <p:cond delay="499"/>
                                          </p:stCondLst>
                                        </p:cTn>
                                        <p:tgtEl>
                                          <p:spTgt spid="16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xit" presetSubtype="0" fill="hold" nodeType="withEffect">
                                  <p:stCondLst>
                                    <p:cond delay="0"/>
                                  </p:stCondLst>
                                  <p:childTnLst>
                                    <p:animEffect transition="out" filter="fade">
                                      <p:cBhvr>
                                        <p:cTn id="21" dur="500"/>
                                        <p:tgtEl>
                                          <p:spTgt spid="76"/>
                                        </p:tgtEl>
                                      </p:cBhvr>
                                    </p:animEffect>
                                    <p:set>
                                      <p:cBhvr>
                                        <p:cTn id="22" dur="1" fill="hold">
                                          <p:stCondLst>
                                            <p:cond delay="499"/>
                                          </p:stCondLst>
                                        </p:cTn>
                                        <p:tgtEl>
                                          <p:spTgt spid="7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fade">
                                      <p:cBhvr>
                                        <p:cTn id="34" dur="500"/>
                                        <p:tgtEl>
                                          <p:spTgt spid="1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fade">
                                      <p:cBhvr>
                                        <p:cTn id="37" dur="500"/>
                                        <p:tgtEl>
                                          <p:spTgt spid="166"/>
                                        </p:tgtEl>
                                      </p:cBhvr>
                                    </p:animEffect>
                                  </p:childTnLst>
                                </p:cTn>
                              </p:par>
                              <p:par>
                                <p:cTn id="38" presetID="10" presetClass="entr" presetSubtype="0"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500"/>
                                        <p:tgtEl>
                                          <p:spTgt spid="1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454235E-A01F-E1E7-5CEF-002A8095AAEE}"/>
              </a:ext>
            </a:extLst>
          </p:cNvPr>
          <p:cNvGrpSpPr/>
          <p:nvPr/>
        </p:nvGrpSpPr>
        <p:grpSpPr>
          <a:xfrm>
            <a:off x="8871343" y="1806984"/>
            <a:ext cx="2450391" cy="2999240"/>
            <a:chOff x="5878797" y="1799376"/>
            <a:chExt cx="2109745" cy="2582295"/>
          </a:xfrm>
        </p:grpSpPr>
        <p:pic>
          <p:nvPicPr>
            <p:cNvPr id="9" name="図 8" descr="テーブル が含まれている画像&#10;&#10;自動的に生成された説明">
              <a:extLst>
                <a:ext uri="{FF2B5EF4-FFF2-40B4-BE49-F238E27FC236}">
                  <a16:creationId xmlns:a16="http://schemas.microsoft.com/office/drawing/2014/main" id="{535978D0-7025-ECDE-3616-921EA2253BB9}"/>
                </a:ext>
              </a:extLst>
            </p:cNvPr>
            <p:cNvPicPr>
              <a:picLocks noChangeAspect="1"/>
            </p:cNvPicPr>
            <p:nvPr/>
          </p:nvPicPr>
          <p:blipFill rotWithShape="1">
            <a:blip r:embed="rId3">
              <a:extLst>
                <a:ext uri="{28A0092B-C50C-407E-A947-70E740481C1C}">
                  <a14:useLocalDpi xmlns:a14="http://schemas.microsoft.com/office/drawing/2010/main" val="0"/>
                </a:ext>
              </a:extLst>
            </a:blip>
            <a:srcRect l="28470" t="10283" r="50054" b="66629"/>
            <a:stretch/>
          </p:blipFill>
          <p:spPr>
            <a:xfrm>
              <a:off x="5878797" y="1799376"/>
              <a:ext cx="2109745" cy="21266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テキスト ボックス 11">
              <a:extLst>
                <a:ext uri="{FF2B5EF4-FFF2-40B4-BE49-F238E27FC236}">
                  <a16:creationId xmlns:a16="http://schemas.microsoft.com/office/drawing/2014/main" id="{3237A3C4-C0A6-E1C8-03D3-A5911AA72EAD}"/>
                </a:ext>
              </a:extLst>
            </p:cNvPr>
            <p:cNvSpPr txBox="1"/>
            <p:nvPr/>
          </p:nvSpPr>
          <p:spPr>
            <a:xfrm>
              <a:off x="6307654" y="4010685"/>
              <a:ext cx="1431500" cy="370986"/>
            </a:xfrm>
            <a:prstGeom prst="rect">
              <a:avLst/>
            </a:prstGeom>
            <a:noFill/>
          </p:spPr>
          <p:txBody>
            <a:bodyPr wrap="none" rtlCol="0">
              <a:spAutoFit/>
            </a:bodyPr>
            <a:lstStyle/>
            <a:p>
              <a:r>
                <a:rPr lang="en-US" altLang="ja-JP" sz="2200" dirty="0">
                  <a:ea typeface="Calibri" panose="020F0502020204030204" pitchFamily="34" charset="0"/>
                  <a:cs typeface="Calibri" panose="020F0502020204030204" pitchFamily="34" charset="0"/>
                </a:rPr>
                <a:t>d=24.8</a:t>
              </a:r>
              <a:r>
                <a:rPr kumimoji="1" lang="en-US" altLang="ja-JP" sz="2200" dirty="0">
                  <a:ea typeface="Calibri" panose="020F0502020204030204" pitchFamily="34" charset="0"/>
                  <a:cs typeface="Calibri" panose="020F0502020204030204" pitchFamily="34" charset="0"/>
                </a:rPr>
                <a:t> mm</a:t>
              </a:r>
              <a:endParaRPr kumimoji="1" lang="ja-JP" altLang="en-US" sz="2200" dirty="0">
                <a:cs typeface="Calibri" panose="020F0502020204030204" pitchFamily="34" charset="0"/>
              </a:endParaRPr>
            </a:p>
          </p:txBody>
        </p:sp>
      </p:grpSp>
      <p:grpSp>
        <p:nvGrpSpPr>
          <p:cNvPr id="13" name="グループ化 12">
            <a:extLst>
              <a:ext uri="{FF2B5EF4-FFF2-40B4-BE49-F238E27FC236}">
                <a16:creationId xmlns:a16="http://schemas.microsoft.com/office/drawing/2014/main" id="{FB72543D-58C1-9843-4C27-BE4FCB43590C}"/>
              </a:ext>
            </a:extLst>
          </p:cNvPr>
          <p:cNvGrpSpPr/>
          <p:nvPr/>
        </p:nvGrpSpPr>
        <p:grpSpPr>
          <a:xfrm>
            <a:off x="1059788" y="1826934"/>
            <a:ext cx="2450391" cy="3020127"/>
            <a:chOff x="461440" y="1799376"/>
            <a:chExt cx="2109745" cy="2600278"/>
          </a:xfrm>
        </p:grpSpPr>
        <p:pic>
          <p:nvPicPr>
            <p:cNvPr id="5" name="図 4" descr="テーブル&#10;&#10;自動的に生成された説明">
              <a:extLst>
                <a:ext uri="{FF2B5EF4-FFF2-40B4-BE49-F238E27FC236}">
                  <a16:creationId xmlns:a16="http://schemas.microsoft.com/office/drawing/2014/main" id="{E7AE7A73-832A-324D-D274-948D9E88C448}"/>
                </a:ext>
              </a:extLst>
            </p:cNvPr>
            <p:cNvPicPr>
              <a:picLocks noChangeAspect="1"/>
            </p:cNvPicPr>
            <p:nvPr/>
          </p:nvPicPr>
          <p:blipFill rotWithShape="1">
            <a:blip r:embed="rId4">
              <a:extLst>
                <a:ext uri="{28A0092B-C50C-407E-A947-70E740481C1C}">
                  <a14:useLocalDpi xmlns:a14="http://schemas.microsoft.com/office/drawing/2010/main" val="0"/>
                </a:ext>
              </a:extLst>
            </a:blip>
            <a:srcRect l="28862" t="11119" r="49662" b="65793"/>
            <a:stretch/>
          </p:blipFill>
          <p:spPr>
            <a:xfrm>
              <a:off x="461440" y="1799376"/>
              <a:ext cx="2109745" cy="21266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テキスト ボックス 9">
              <a:extLst>
                <a:ext uri="{FF2B5EF4-FFF2-40B4-BE49-F238E27FC236}">
                  <a16:creationId xmlns:a16="http://schemas.microsoft.com/office/drawing/2014/main" id="{EC84D74D-6FC8-D279-E5D6-B13EC92CECF8}"/>
                </a:ext>
              </a:extLst>
            </p:cNvPr>
            <p:cNvSpPr txBox="1"/>
            <p:nvPr/>
          </p:nvSpPr>
          <p:spPr>
            <a:xfrm>
              <a:off x="868190" y="4028668"/>
              <a:ext cx="1296244" cy="370986"/>
            </a:xfrm>
            <a:prstGeom prst="rect">
              <a:avLst/>
            </a:prstGeom>
            <a:noFill/>
          </p:spPr>
          <p:txBody>
            <a:bodyPr wrap="none" rtlCol="0">
              <a:spAutoFit/>
            </a:bodyPr>
            <a:lstStyle/>
            <a:p>
              <a:r>
                <a:rPr kumimoji="1" lang="en-US" altLang="ja-JP" sz="2200" dirty="0">
                  <a:ea typeface="Calibri" panose="020F0502020204030204" pitchFamily="34" charset="0"/>
                  <a:cs typeface="Calibri" panose="020F0502020204030204" pitchFamily="34" charset="0"/>
                </a:rPr>
                <a:t>d=5.9 mm</a:t>
              </a:r>
              <a:endParaRPr kumimoji="1" lang="ja-JP" altLang="en-US" sz="2200" dirty="0">
                <a:cs typeface="Calibri" panose="020F0502020204030204" pitchFamily="34" charset="0"/>
              </a:endParaRPr>
            </a:p>
          </p:txBody>
        </p:sp>
      </p:grpSp>
      <p:sp>
        <p:nvSpPr>
          <p:cNvPr id="40" name="楕円 39">
            <a:extLst>
              <a:ext uri="{FF2B5EF4-FFF2-40B4-BE49-F238E27FC236}">
                <a16:creationId xmlns:a16="http://schemas.microsoft.com/office/drawing/2014/main" id="{019A31ED-9936-0302-7338-CBC1EEA140AA}"/>
              </a:ext>
            </a:extLst>
          </p:cNvPr>
          <p:cNvSpPr/>
          <p:nvPr/>
        </p:nvSpPr>
        <p:spPr>
          <a:xfrm>
            <a:off x="2223123" y="2984521"/>
            <a:ext cx="226465" cy="2208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42" name="楕円 41">
            <a:extLst>
              <a:ext uri="{FF2B5EF4-FFF2-40B4-BE49-F238E27FC236}">
                <a16:creationId xmlns:a16="http://schemas.microsoft.com/office/drawing/2014/main" id="{369C3559-FB46-D48D-4D78-F9D87ED7A9D2}"/>
              </a:ext>
            </a:extLst>
          </p:cNvPr>
          <p:cNvSpPr/>
          <p:nvPr/>
        </p:nvSpPr>
        <p:spPr>
          <a:xfrm>
            <a:off x="10149874" y="3379521"/>
            <a:ext cx="226465" cy="2208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nvGrpSpPr>
          <p:cNvPr id="14" name="グループ化 13">
            <a:extLst>
              <a:ext uri="{FF2B5EF4-FFF2-40B4-BE49-F238E27FC236}">
                <a16:creationId xmlns:a16="http://schemas.microsoft.com/office/drawing/2014/main" id="{7116DB6A-4C00-6B12-A3D1-81EE3531D5A7}"/>
              </a:ext>
            </a:extLst>
          </p:cNvPr>
          <p:cNvGrpSpPr/>
          <p:nvPr/>
        </p:nvGrpSpPr>
        <p:grpSpPr>
          <a:xfrm>
            <a:off x="4933779" y="1806984"/>
            <a:ext cx="2450391" cy="3022671"/>
            <a:chOff x="3019043" y="1799376"/>
            <a:chExt cx="2109745" cy="2602469"/>
          </a:xfrm>
        </p:grpSpPr>
        <p:pic>
          <p:nvPicPr>
            <p:cNvPr id="7" name="図 6" descr="テーブル&#10;&#10;自動的に生成された説明">
              <a:extLst>
                <a:ext uri="{FF2B5EF4-FFF2-40B4-BE49-F238E27FC236}">
                  <a16:creationId xmlns:a16="http://schemas.microsoft.com/office/drawing/2014/main" id="{3FE42FDA-BC7C-DA39-9FBF-935E760A3691}"/>
                </a:ext>
              </a:extLst>
            </p:cNvPr>
            <p:cNvPicPr>
              <a:picLocks noChangeAspect="1"/>
            </p:cNvPicPr>
            <p:nvPr/>
          </p:nvPicPr>
          <p:blipFill rotWithShape="1">
            <a:blip r:embed="rId5">
              <a:extLst>
                <a:ext uri="{28A0092B-C50C-407E-A947-70E740481C1C}">
                  <a14:useLocalDpi xmlns:a14="http://schemas.microsoft.com/office/drawing/2010/main" val="0"/>
                </a:ext>
              </a:extLst>
            </a:blip>
            <a:srcRect l="28774" t="11490" r="49750" b="65422"/>
            <a:stretch/>
          </p:blipFill>
          <p:spPr>
            <a:xfrm>
              <a:off x="3019043" y="1799376"/>
              <a:ext cx="2109745" cy="21266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テキスト ボックス 10">
              <a:extLst>
                <a:ext uri="{FF2B5EF4-FFF2-40B4-BE49-F238E27FC236}">
                  <a16:creationId xmlns:a16="http://schemas.microsoft.com/office/drawing/2014/main" id="{FD81F404-2E1A-4501-1B72-78BF00DFC518}"/>
                </a:ext>
              </a:extLst>
            </p:cNvPr>
            <p:cNvSpPr txBox="1"/>
            <p:nvPr/>
          </p:nvSpPr>
          <p:spPr>
            <a:xfrm>
              <a:off x="3418499" y="4030859"/>
              <a:ext cx="1431500" cy="370986"/>
            </a:xfrm>
            <a:prstGeom prst="rect">
              <a:avLst/>
            </a:prstGeom>
            <a:noFill/>
          </p:spPr>
          <p:txBody>
            <a:bodyPr wrap="none" rtlCol="0">
              <a:spAutoFit/>
            </a:bodyPr>
            <a:lstStyle/>
            <a:p>
              <a:r>
                <a:rPr lang="en-US" altLang="ja-JP" sz="2200" dirty="0">
                  <a:ea typeface="Calibri" panose="020F0502020204030204" pitchFamily="34" charset="0"/>
                  <a:cs typeface="Calibri" panose="020F0502020204030204" pitchFamily="34" charset="0"/>
                </a:rPr>
                <a:t>d=10</a:t>
              </a:r>
              <a:r>
                <a:rPr kumimoji="1" lang="en-US" altLang="ja-JP" sz="2200" dirty="0">
                  <a:ea typeface="Calibri" panose="020F0502020204030204" pitchFamily="34" charset="0"/>
                  <a:cs typeface="Calibri" panose="020F0502020204030204" pitchFamily="34" charset="0"/>
                </a:rPr>
                <a:t>.6 mm</a:t>
              </a:r>
              <a:endParaRPr kumimoji="1" lang="ja-JP" altLang="en-US" sz="2200" dirty="0">
                <a:cs typeface="Calibri" panose="020F0502020204030204" pitchFamily="34" charset="0"/>
              </a:endParaRPr>
            </a:p>
          </p:txBody>
        </p:sp>
      </p:grpSp>
      <p:sp>
        <p:nvSpPr>
          <p:cNvPr id="43" name="楕円 42">
            <a:extLst>
              <a:ext uri="{FF2B5EF4-FFF2-40B4-BE49-F238E27FC236}">
                <a16:creationId xmlns:a16="http://schemas.microsoft.com/office/drawing/2014/main" id="{2E95860C-5B6F-13E3-3AC4-7523EDF45BE2}"/>
              </a:ext>
            </a:extLst>
          </p:cNvPr>
          <p:cNvSpPr/>
          <p:nvPr/>
        </p:nvSpPr>
        <p:spPr>
          <a:xfrm>
            <a:off x="6121819" y="3074973"/>
            <a:ext cx="226465" cy="22080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7FCC0975-A8E2-2C90-E22A-DE11C926AD0D}"/>
                  </a:ext>
                </a:extLst>
              </p:cNvPr>
              <p:cNvSpPr txBox="1"/>
              <p:nvPr/>
            </p:nvSpPr>
            <p:spPr>
              <a:xfrm>
                <a:off x="2612677" y="4829655"/>
                <a:ext cx="7232744" cy="769441"/>
              </a:xfrm>
              <a:prstGeom prst="rect">
                <a:avLst/>
              </a:prstGeom>
              <a:noFill/>
            </p:spPr>
            <p:txBody>
              <a:bodyPr wrap="square" rtlCol="0">
                <a:spAutoFit/>
              </a:bodyPr>
              <a:lstStyle/>
              <a:p>
                <a:pPr algn="ctr"/>
                <a:r>
                  <a:rPr kumimoji="1" lang="en-US" altLang="ja-JP" sz="2200" dirty="0">
                    <a:ea typeface="Calibri" panose="020F0502020204030204" pitchFamily="34" charset="0"/>
                    <a:cs typeface="Calibri" panose="020F0502020204030204" pitchFamily="34" charset="0"/>
                  </a:rPr>
                  <a:t>Small </a:t>
                </a:r>
                <a14:m>
                  <m:oMath xmlns:m="http://schemas.openxmlformats.org/officeDocument/2006/math">
                    <m:r>
                      <a:rPr kumimoji="1" lang="en-US" altLang="ja-JP" sz="2200" b="0" i="1" smtClean="0">
                        <a:latin typeface="Cambria Math" panose="02040503050406030204" pitchFamily="18" charset="0"/>
                        <a:cs typeface="Times New Roman" panose="02020603050405020304" pitchFamily="18" charset="0"/>
                      </a:rPr>
                      <m:t>𝑑</m:t>
                    </m:r>
                  </m:oMath>
                </a14:m>
                <a:r>
                  <a:rPr lang="en-US" altLang="ja-JP" sz="2200" dirty="0">
                    <a:ea typeface="Calibri" panose="020F0502020204030204" pitchFamily="34" charset="0"/>
                    <a:cs typeface="Calibri" panose="020F0502020204030204" pitchFamily="34" charset="0"/>
                  </a:rPr>
                  <a:t>: </a:t>
                </a:r>
                <a:r>
                  <a:rPr lang="ja-JP" altLang="en-US" sz="2200" dirty="0">
                    <a:cs typeface="Calibri" panose="020F0502020204030204" pitchFamily="34" charset="0"/>
                  </a:rPr>
                  <a:t>マスクの穴と像の対応付け </a:t>
                </a:r>
                <a:r>
                  <a:rPr lang="en-US" altLang="ja-JP" sz="2200" b="1" dirty="0">
                    <a:solidFill>
                      <a:srgbClr val="FF0000"/>
                    </a:solidFill>
                    <a:ea typeface="Calibri" panose="020F0502020204030204" pitchFamily="34" charset="0"/>
                    <a:cs typeface="Calibri" panose="020F0502020204030204" pitchFamily="34" charset="0"/>
                    <a:sym typeface="Wingdings" panose="05000000000000000000" pitchFamily="2" charset="2"/>
                  </a:rPr>
                  <a:t></a:t>
                </a:r>
                <a:endParaRPr kumimoji="1" lang="en-US" altLang="ja-JP" sz="2200" dirty="0">
                  <a:solidFill>
                    <a:srgbClr val="FF0000"/>
                  </a:solidFill>
                  <a:ea typeface="Calibri" panose="020F0502020204030204" pitchFamily="34" charset="0"/>
                  <a:cs typeface="Calibri" panose="020F0502020204030204" pitchFamily="34" charset="0"/>
                </a:endParaRPr>
              </a:p>
              <a:p>
                <a:pPr algn="ctr"/>
                <a:r>
                  <a:rPr kumimoji="1" lang="en-US" altLang="ja-JP" sz="2200" dirty="0">
                    <a:ea typeface="Calibri" panose="020F0502020204030204" pitchFamily="34" charset="0"/>
                    <a:cs typeface="Calibri" panose="020F0502020204030204" pitchFamily="34" charset="0"/>
                  </a:rPr>
                  <a:t>Large </a:t>
                </a:r>
                <a14:m>
                  <m:oMath xmlns:m="http://schemas.openxmlformats.org/officeDocument/2006/math">
                    <m:r>
                      <a:rPr kumimoji="1" lang="en-US" altLang="ja-JP" sz="2200" b="0" i="1" smtClean="0">
                        <a:latin typeface="Cambria Math" panose="02040503050406030204" pitchFamily="18" charset="0"/>
                        <a:cs typeface="Times New Roman" panose="02020603050405020304" pitchFamily="18" charset="0"/>
                      </a:rPr>
                      <m:t>𝑑</m:t>
                    </m:r>
                  </m:oMath>
                </a14:m>
                <a:r>
                  <a:rPr kumimoji="1" lang="en-US" altLang="ja-JP" sz="2200" b="0" dirty="0">
                    <a:ea typeface="Calibri" panose="020F0502020204030204" pitchFamily="34" charset="0"/>
                    <a:cs typeface="Calibri" panose="020F0502020204030204" pitchFamily="34" charset="0"/>
                  </a:rPr>
                  <a:t>: </a:t>
                </a:r>
                <a:r>
                  <a:rPr lang="ja-JP" altLang="en-US" sz="2200" dirty="0">
                    <a:cs typeface="Calibri" panose="020F0502020204030204" pitchFamily="34" charset="0"/>
                  </a:rPr>
                  <a:t>マスクの穴と像の対応付け </a:t>
                </a:r>
                <a:r>
                  <a:rPr lang="en-US" altLang="ja-JP" sz="2200" b="1" dirty="0">
                    <a:solidFill>
                      <a:schemeClr val="accent1"/>
                    </a:solidFill>
                    <a:ea typeface="Calibri" panose="020F0502020204030204" pitchFamily="34" charset="0"/>
                    <a:cs typeface="Calibri" panose="020F0502020204030204" pitchFamily="34" charset="0"/>
                    <a:sym typeface="Wingdings" panose="05000000000000000000" pitchFamily="2" charset="2"/>
                  </a:rPr>
                  <a:t></a:t>
                </a:r>
                <a:endParaRPr lang="en-US" altLang="ja-JP" sz="2200" dirty="0">
                  <a:solidFill>
                    <a:schemeClr val="accent1"/>
                  </a:solidFill>
                  <a:ea typeface="Calibri" panose="020F0502020204030204" pitchFamily="34" charset="0"/>
                  <a:cs typeface="Calibri" panose="020F0502020204030204" pitchFamily="34" charset="0"/>
                </a:endParaRPr>
              </a:p>
            </p:txBody>
          </p:sp>
        </mc:Choice>
        <mc:Fallback xmlns="">
          <p:sp>
            <p:nvSpPr>
              <p:cNvPr id="55" name="テキスト ボックス 54">
                <a:extLst>
                  <a:ext uri="{FF2B5EF4-FFF2-40B4-BE49-F238E27FC236}">
                    <a16:creationId xmlns:a16="http://schemas.microsoft.com/office/drawing/2014/main" id="{7FCC0975-A8E2-2C90-E22A-DE11C926AD0D}"/>
                  </a:ext>
                </a:extLst>
              </p:cNvPr>
              <p:cNvSpPr txBox="1">
                <a:spLocks noRot="1" noChangeAspect="1" noMove="1" noResize="1" noEditPoints="1" noAdjustHandles="1" noChangeArrowheads="1" noChangeShapeType="1" noTextEdit="1"/>
              </p:cNvSpPr>
              <p:nvPr/>
            </p:nvSpPr>
            <p:spPr>
              <a:xfrm>
                <a:off x="2612677" y="4829655"/>
                <a:ext cx="7232744" cy="769441"/>
              </a:xfrm>
              <a:prstGeom prst="rect">
                <a:avLst/>
              </a:prstGeom>
              <a:blipFill>
                <a:blip r:embed="rId6"/>
                <a:stretch>
                  <a:fillRect t="-5556" b="-16667"/>
                </a:stretch>
              </a:blipFill>
            </p:spPr>
            <p:txBody>
              <a:bodyPr/>
              <a:lstStyle/>
              <a:p>
                <a:r>
                  <a:rPr lang="ja-JP" altLang="en-US">
                    <a:noFill/>
                  </a:rPr>
                  <a:t> </a:t>
                </a:r>
              </a:p>
            </p:txBody>
          </p:sp>
        </mc:Fallback>
      </mc:AlternateContent>
      <p:cxnSp>
        <p:nvCxnSpPr>
          <p:cNvPr id="59" name="直線矢印コネクタ 58">
            <a:extLst>
              <a:ext uri="{FF2B5EF4-FFF2-40B4-BE49-F238E27FC236}">
                <a16:creationId xmlns:a16="http://schemas.microsoft.com/office/drawing/2014/main" id="{14E20670-1671-9840-4FE0-AB030C472D39}"/>
              </a:ext>
            </a:extLst>
          </p:cNvPr>
          <p:cNvCxnSpPr>
            <a:cxnSpLocks/>
            <a:stCxn id="40" idx="6"/>
            <a:endCxn id="43" idx="2"/>
          </p:cNvCxnSpPr>
          <p:nvPr/>
        </p:nvCxnSpPr>
        <p:spPr>
          <a:xfrm>
            <a:off x="2449588" y="3094923"/>
            <a:ext cx="3672231" cy="90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70672280-3D87-A301-2182-3259DA4C0496}"/>
              </a:ext>
            </a:extLst>
          </p:cNvPr>
          <p:cNvCxnSpPr>
            <a:cxnSpLocks/>
            <a:stCxn id="43" idx="6"/>
            <a:endCxn id="42" idx="2"/>
          </p:cNvCxnSpPr>
          <p:nvPr/>
        </p:nvCxnSpPr>
        <p:spPr>
          <a:xfrm>
            <a:off x="6348284" y="3185375"/>
            <a:ext cx="3801590" cy="3045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40D1AFC4-8BA7-D2F7-5FEC-E793BD1B0065}"/>
              </a:ext>
            </a:extLst>
          </p:cNvPr>
          <p:cNvSpPr txBox="1"/>
          <p:nvPr/>
        </p:nvSpPr>
        <p:spPr>
          <a:xfrm>
            <a:off x="0" y="5822145"/>
            <a:ext cx="12192000" cy="923330"/>
          </a:xfrm>
          <a:prstGeom prst="rect">
            <a:avLst/>
          </a:prstGeom>
          <a:noFill/>
        </p:spPr>
        <p:txBody>
          <a:bodyPr wrap="square">
            <a:spAutoFit/>
          </a:bodyPr>
          <a:lstStyle/>
          <a:p>
            <a:pPr marL="342900" indent="-342900" algn="ctr">
              <a:buFont typeface="Wingdings" panose="05000000000000000000" pitchFamily="2" charset="2"/>
              <a:buChar char="u"/>
            </a:pPr>
            <a:r>
              <a:rPr lang="ja-JP" altLang="en-US" sz="2400" b="1" u="sng" dirty="0">
                <a:cs typeface="Calibri" panose="020F0502020204030204" pitchFamily="34" charset="0"/>
              </a:rPr>
              <a:t>対応付けを誤る距離はビームの位相空間分布に依存する</a:t>
            </a:r>
            <a:endParaRPr lang="en-US" altLang="ja-JP" sz="2400" b="1" u="sng" dirty="0">
              <a:cs typeface="Calibri" panose="020F0502020204030204" pitchFamily="34" charset="0"/>
            </a:endParaRPr>
          </a:p>
          <a:p>
            <a:pPr marL="342900" indent="-342900" algn="ctr">
              <a:buFont typeface="Wingdings" panose="05000000000000000000" pitchFamily="2" charset="2"/>
              <a:buChar char="Ø"/>
            </a:pPr>
            <a:r>
              <a:rPr lang="en-US" altLang="ja-JP" sz="2400" dirty="0">
                <a:ea typeface="Calibri" panose="020F0502020204030204" pitchFamily="34" charset="0"/>
                <a:cs typeface="Calibri" panose="020F0502020204030204" pitchFamily="34" charset="0"/>
              </a:rPr>
              <a:t>RILAC LEBT</a:t>
            </a:r>
            <a:r>
              <a:rPr lang="ja-JP" altLang="en-US" sz="2400" dirty="0">
                <a:ea typeface="+mj-ea"/>
                <a:cs typeface="Calibri" panose="020F0502020204030204" pitchFamily="34" charset="0"/>
              </a:rPr>
              <a:t>では装置に工夫をして活用してきた</a:t>
            </a:r>
            <a:endParaRPr lang="en-US" altLang="ja-JP" sz="2400" dirty="0">
              <a:ea typeface="Calibri" panose="020F0502020204030204" pitchFamily="34" charset="0"/>
              <a:cs typeface="Calibri" panose="020F0502020204030204" pitchFamily="34" charset="0"/>
            </a:endParaRPr>
          </a:p>
          <a:p>
            <a:pPr marL="342900" indent="-342900" algn="ctr">
              <a:buFont typeface="Wingdings" panose="05000000000000000000" pitchFamily="2" charset="2"/>
              <a:buChar char="Ø"/>
            </a:pPr>
            <a:endParaRPr lang="en-US" altLang="ja-JP" sz="600" b="1" u="sng" dirty="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09E2372C-CA8F-169B-4B43-A4F189ED8983}"/>
                  </a:ext>
                </a:extLst>
              </p:cNvPr>
              <p:cNvSpPr txBox="1"/>
              <p:nvPr/>
            </p:nvSpPr>
            <p:spPr>
              <a:xfrm>
                <a:off x="-14786" y="1285570"/>
                <a:ext cx="12217803" cy="430887"/>
              </a:xfrm>
              <a:prstGeom prst="rect">
                <a:avLst/>
              </a:prstGeom>
              <a:noFill/>
            </p:spPr>
            <p:txBody>
              <a:bodyPr wrap="square" rtlCol="0">
                <a:spAutoFit/>
              </a:bodyPr>
              <a:lstStyle/>
              <a:p>
                <a:pPr algn="ctr"/>
                <a14:m>
                  <m:oMath xmlns:m="http://schemas.openxmlformats.org/officeDocument/2006/math">
                    <m:r>
                      <a:rPr kumimoji="1" lang="en-US" altLang="ja-JP" sz="2200" b="0" i="1" smtClean="0">
                        <a:latin typeface="Cambria Math" panose="02040503050406030204" pitchFamily="18" charset="0"/>
                        <a:cs typeface="Times New Roman" panose="02020603050405020304" pitchFamily="18" charset="0"/>
                      </a:rPr>
                      <m:t>3</m:t>
                    </m:r>
                    <m:r>
                      <a:rPr kumimoji="1" lang="en-US" altLang="ja-JP" sz="2200" b="0" i="1" smtClean="0">
                        <a:latin typeface="Cambria Math" panose="02040503050406030204" pitchFamily="18" charset="0"/>
                        <a:ea typeface="Cambria Math" panose="02040503050406030204" pitchFamily="18" charset="0"/>
                        <a:cs typeface="Times New Roman" panose="02020603050405020304" pitchFamily="18" charset="0"/>
                      </a:rPr>
                      <m:t>×</m:t>
                    </m:r>
                    <m:r>
                      <a:rPr kumimoji="1" lang="en-US" altLang="ja-JP" sz="2200" b="0" i="1" smtClean="0">
                        <a:latin typeface="Cambria Math" panose="02040503050406030204" pitchFamily="18" charset="0"/>
                        <a:cs typeface="Times New Roman" panose="02020603050405020304" pitchFamily="18" charset="0"/>
                      </a:rPr>
                      <m:t>3</m:t>
                    </m:r>
                  </m:oMath>
                </a14:m>
                <a:r>
                  <a:rPr kumimoji="1" lang="ja-JP" altLang="en-US" sz="2200" dirty="0">
                    <a:cs typeface="Calibri" panose="020F0502020204030204" pitchFamily="34" charset="0"/>
                  </a:rPr>
                  <a:t>個</a:t>
                </a:r>
                <a:r>
                  <a:rPr lang="ja-JP" altLang="en-US" sz="2200" dirty="0">
                    <a:cs typeface="Calibri" panose="020F0502020204030204" pitchFamily="34" charset="0"/>
                  </a:rPr>
                  <a:t>分の穴</a:t>
                </a:r>
                <a:r>
                  <a:rPr kumimoji="1" lang="ja-JP" altLang="en-US" sz="2200" dirty="0">
                    <a:cs typeface="Calibri" panose="020F0502020204030204" pitchFamily="34" charset="0"/>
                  </a:rPr>
                  <a:t>に対応する</a:t>
                </a:r>
                <a:r>
                  <a:rPr kumimoji="1" lang="en-US" altLang="ja-JP" sz="2200" dirty="0">
                    <a:ea typeface="Calibri" panose="020F0502020204030204" pitchFamily="34" charset="0"/>
                    <a:cs typeface="Calibri" panose="020F0502020204030204" pitchFamily="34" charset="0"/>
                  </a:rPr>
                  <a:t>screen</a:t>
                </a:r>
                <a:r>
                  <a:rPr kumimoji="1" lang="ja-JP" altLang="en-US" sz="2200" dirty="0">
                    <a:cs typeface="Calibri" panose="020F0502020204030204" pitchFamily="34" charset="0"/>
                  </a:rPr>
                  <a:t>上での像</a:t>
                </a:r>
                <a:endParaRPr kumimoji="1" lang="en-US" altLang="ja-JP" sz="2200" dirty="0">
                  <a:ea typeface="Calibri" panose="020F0502020204030204" pitchFamily="34" charset="0"/>
                  <a:cs typeface="Calibri" panose="020F0502020204030204" pitchFamily="34" charset="0"/>
                </a:endParaRPr>
              </a:p>
            </p:txBody>
          </p:sp>
        </mc:Choice>
        <mc:Fallback xmlns="">
          <p:sp>
            <p:nvSpPr>
              <p:cNvPr id="3" name="テキスト ボックス 2">
                <a:extLst>
                  <a:ext uri="{FF2B5EF4-FFF2-40B4-BE49-F238E27FC236}">
                    <a16:creationId xmlns:a16="http://schemas.microsoft.com/office/drawing/2014/main" id="{09E2372C-CA8F-169B-4B43-A4F189ED8983}"/>
                  </a:ext>
                </a:extLst>
              </p:cNvPr>
              <p:cNvSpPr txBox="1">
                <a:spLocks noRot="1" noChangeAspect="1" noMove="1" noResize="1" noEditPoints="1" noAdjustHandles="1" noChangeArrowheads="1" noChangeShapeType="1" noTextEdit="1"/>
              </p:cNvSpPr>
              <p:nvPr/>
            </p:nvSpPr>
            <p:spPr>
              <a:xfrm>
                <a:off x="-14786" y="1285570"/>
                <a:ext cx="12217803" cy="430887"/>
              </a:xfrm>
              <a:prstGeom prst="rect">
                <a:avLst/>
              </a:prstGeom>
              <a:blipFill>
                <a:blip r:embed="rId7"/>
                <a:stretch>
                  <a:fillRect t="-9859" b="-26761"/>
                </a:stretch>
              </a:blipFill>
            </p:spPr>
            <p:txBody>
              <a:bodyPr/>
              <a:lstStyle/>
              <a:p>
                <a:r>
                  <a:rPr lang="ja-JP" altLang="en-US">
                    <a:noFill/>
                  </a:rPr>
                  <a:t> </a:t>
                </a:r>
              </a:p>
            </p:txBody>
          </p:sp>
        </mc:Fallback>
      </mc:AlternateContent>
      <p:sp>
        <p:nvSpPr>
          <p:cNvPr id="8" name="タイトル 1">
            <a:extLst>
              <a:ext uri="{FF2B5EF4-FFF2-40B4-BE49-F238E27FC236}">
                <a16:creationId xmlns:a16="http://schemas.microsoft.com/office/drawing/2014/main" id="{A360A228-5CFA-63BE-6504-D37A2D8863CE}"/>
              </a:ext>
            </a:extLst>
          </p:cNvPr>
          <p:cNvSpPr>
            <a:spLocks noGrp="1"/>
          </p:cNvSpPr>
          <p:nvPr>
            <p:ph type="title"/>
          </p:nvPr>
        </p:nvSpPr>
        <p:spPr>
          <a:xfrm>
            <a:off x="0" y="-2737"/>
            <a:ext cx="12192000" cy="703511"/>
          </a:xfrm>
          <a:blipFill>
            <a:blip r:embed="rId8"/>
            <a:tile tx="0" ty="0" sx="100000" sy="100000" flip="none" algn="tl"/>
          </a:blipFill>
        </p:spPr>
        <p:txBody>
          <a:bodyPr>
            <a:normAutofit/>
          </a:bodyPr>
          <a:lstStyle/>
          <a:p>
            <a:r>
              <a:rPr kumimoji="1" lang="en-US" altLang="ja-JP" sz="3200" dirty="0">
                <a:latin typeface="+mn-lt"/>
                <a:ea typeface="Calibri" panose="020F0502020204030204" pitchFamily="34" charset="0"/>
                <a:cs typeface="Calibri" panose="020F0502020204030204" pitchFamily="34" charset="0"/>
              </a:rPr>
              <a:t>PPEM</a:t>
            </a:r>
            <a:r>
              <a:rPr kumimoji="1" lang="ja-JP" altLang="en-US" sz="3200" dirty="0">
                <a:latin typeface="+mn-lt"/>
                <a:cs typeface="Calibri" panose="020F0502020204030204" pitchFamily="34" charset="0"/>
              </a:rPr>
              <a:t>の課題　‘マスクの穴と像の対応付け’</a:t>
            </a:r>
          </a:p>
        </p:txBody>
      </p:sp>
      <p:sp>
        <p:nvSpPr>
          <p:cNvPr id="16" name="テキスト ボックス 15">
            <a:extLst>
              <a:ext uri="{FF2B5EF4-FFF2-40B4-BE49-F238E27FC236}">
                <a16:creationId xmlns:a16="http://schemas.microsoft.com/office/drawing/2014/main" id="{37333CB2-3631-7C41-6A3E-ED0D3C2A3776}"/>
              </a:ext>
            </a:extLst>
          </p:cNvPr>
          <p:cNvSpPr txBox="1"/>
          <p:nvPr/>
        </p:nvSpPr>
        <p:spPr>
          <a:xfrm>
            <a:off x="61361" y="810150"/>
            <a:ext cx="5642130" cy="461665"/>
          </a:xfrm>
          <a:prstGeom prst="rect">
            <a:avLst/>
          </a:prstGeom>
          <a:noFill/>
        </p:spPr>
        <p:txBody>
          <a:bodyPr wrap="square" rtlCol="0">
            <a:spAutoFit/>
          </a:bodyPr>
          <a:lstStyle/>
          <a:p>
            <a:pPr marL="342900" indent="-342900" algn="ctr">
              <a:buFont typeface="Arial" panose="020B0604020202020204" pitchFamily="34" charset="0"/>
              <a:buChar char="•"/>
            </a:pPr>
            <a:r>
              <a:rPr kumimoji="1" lang="ja-JP" altLang="en-US" sz="2400" dirty="0">
                <a:cs typeface="Calibri" panose="020F0502020204030204" pitchFamily="34" charset="0"/>
              </a:rPr>
              <a:t>位置精度：マスクの穴の間隔に依存</a:t>
            </a:r>
            <a:endParaRPr kumimoji="1" lang="en-US" altLang="ja-JP" sz="2400" dirty="0">
              <a:ea typeface="Calibri" panose="020F0502020204030204" pitchFamily="34" charset="0"/>
              <a:cs typeface="Calibri" panose="020F0502020204030204" pitchFamily="34" charset="0"/>
            </a:endParaRPr>
          </a:p>
        </p:txBody>
      </p:sp>
      <p:sp>
        <p:nvSpPr>
          <p:cNvPr id="17" name="テキスト ボックス 16">
            <a:extLst>
              <a:ext uri="{FF2B5EF4-FFF2-40B4-BE49-F238E27FC236}">
                <a16:creationId xmlns:a16="http://schemas.microsoft.com/office/drawing/2014/main" id="{468862CB-B255-357E-BA37-047D1914E415}"/>
              </a:ext>
            </a:extLst>
          </p:cNvPr>
          <p:cNvSpPr txBox="1"/>
          <p:nvPr/>
        </p:nvSpPr>
        <p:spPr>
          <a:xfrm>
            <a:off x="5893499" y="797144"/>
            <a:ext cx="6298500" cy="461665"/>
          </a:xfrm>
          <a:prstGeom prst="rect">
            <a:avLst/>
          </a:prstGeom>
          <a:noFill/>
        </p:spPr>
        <p:txBody>
          <a:bodyPr wrap="square" rtlCol="0">
            <a:spAutoFit/>
          </a:bodyPr>
          <a:lstStyle/>
          <a:p>
            <a:pPr marL="342900" indent="-342900" algn="ctr">
              <a:buFont typeface="Arial" panose="020B0604020202020204" pitchFamily="34" charset="0"/>
              <a:buChar char="•"/>
            </a:pPr>
            <a:r>
              <a:rPr lang="ja-JP" altLang="en-US" sz="2400" dirty="0">
                <a:cs typeface="Calibri" panose="020F0502020204030204" pitchFamily="34" charset="0"/>
              </a:rPr>
              <a:t>角度</a:t>
            </a:r>
            <a:r>
              <a:rPr kumimoji="1" lang="ja-JP" altLang="en-US" sz="2400" dirty="0">
                <a:cs typeface="Calibri" panose="020F0502020204030204" pitchFamily="34" charset="0"/>
              </a:rPr>
              <a:t>精度：スクリーンとの距離に依存</a:t>
            </a:r>
            <a:endParaRPr kumimoji="1" lang="en-US" altLang="ja-JP" sz="2400" dirty="0">
              <a:ea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3DC06976-1118-DDEF-2D36-8B7646102830}"/>
              </a:ext>
            </a:extLst>
          </p:cNvPr>
          <p:cNvSpPr/>
          <p:nvPr/>
        </p:nvSpPr>
        <p:spPr>
          <a:xfrm>
            <a:off x="135802" y="797144"/>
            <a:ext cx="11923414" cy="4616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sp>
        <p:nvSpPr>
          <p:cNvPr id="20" name="スライド番号プレースホルダー 4">
            <a:extLst>
              <a:ext uri="{FF2B5EF4-FFF2-40B4-BE49-F238E27FC236}">
                <a16:creationId xmlns:a16="http://schemas.microsoft.com/office/drawing/2014/main" id="{AE26D0B6-A00C-1094-51DA-EC8378F34CD3}"/>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cs typeface="Calibri" panose="020F0502020204030204" pitchFamily="34" charset="0"/>
              </a:rPr>
              <a:t>6</a:t>
            </a:fld>
            <a:endParaRPr kumimoji="1" lang="ja-JP" altLang="en-US" sz="1800">
              <a:cs typeface="Calibri" panose="020F0502020204030204" pitchFamily="34" charset="0"/>
            </a:endParaRPr>
          </a:p>
        </p:txBody>
      </p:sp>
    </p:spTree>
    <p:extLst>
      <p:ext uri="{BB962C8B-B14F-4D97-AF65-F5344CB8AC3E}">
        <p14:creationId xmlns:p14="http://schemas.microsoft.com/office/powerpoint/2010/main" val="35769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55"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10;&#10;自動的に生成された説明">
            <a:extLst>
              <a:ext uri="{FF2B5EF4-FFF2-40B4-BE49-F238E27FC236}">
                <a16:creationId xmlns:a16="http://schemas.microsoft.com/office/drawing/2014/main" id="{C0008359-E589-8BCF-E1E9-92ECB95ECB00}"/>
              </a:ext>
            </a:extLst>
          </p:cNvPr>
          <p:cNvPicPr>
            <a:picLocks noChangeAspect="1"/>
          </p:cNvPicPr>
          <p:nvPr/>
        </p:nvPicPr>
        <p:blipFill rotWithShape="1">
          <a:blip r:embed="rId3">
            <a:extLst>
              <a:ext uri="{28A0092B-C50C-407E-A947-70E740481C1C}">
                <a14:useLocalDpi xmlns:a14="http://schemas.microsoft.com/office/drawing/2010/main" val="0"/>
              </a:ext>
            </a:extLst>
          </a:blip>
          <a:srcRect l="24036" t="28652" r="53283" b="6175"/>
          <a:stretch/>
        </p:blipFill>
        <p:spPr>
          <a:xfrm>
            <a:off x="242371" y="1065325"/>
            <a:ext cx="3831344" cy="5510420"/>
          </a:xfrm>
          <a:prstGeom prst="rect">
            <a:avLst/>
          </a:prstGeom>
        </p:spPr>
      </p:pic>
      <p:pic>
        <p:nvPicPr>
          <p:cNvPr id="13" name="図 12" descr="グラフィカル ユーザー インターフェイス, ダイアグラム&#10;&#10;自動的に生成された説明">
            <a:extLst>
              <a:ext uri="{FF2B5EF4-FFF2-40B4-BE49-F238E27FC236}">
                <a16:creationId xmlns:a16="http://schemas.microsoft.com/office/drawing/2014/main" id="{43BECD81-4F7A-F5A2-09A0-61CC730FC4C1}"/>
              </a:ext>
            </a:extLst>
          </p:cNvPr>
          <p:cNvPicPr>
            <a:picLocks noChangeAspect="1"/>
          </p:cNvPicPr>
          <p:nvPr/>
        </p:nvPicPr>
        <p:blipFill rotWithShape="1">
          <a:blip r:embed="rId4">
            <a:extLst>
              <a:ext uri="{28A0092B-C50C-407E-A947-70E740481C1C}">
                <a14:useLocalDpi xmlns:a14="http://schemas.microsoft.com/office/drawing/2010/main" val="0"/>
              </a:ext>
            </a:extLst>
          </a:blip>
          <a:srcRect l="24126" t="28110" r="53193" b="6716"/>
          <a:stretch/>
        </p:blipFill>
        <p:spPr>
          <a:xfrm>
            <a:off x="4230362" y="1062100"/>
            <a:ext cx="3831344" cy="5510420"/>
          </a:xfrm>
          <a:prstGeom prst="rect">
            <a:avLst/>
          </a:prstGeom>
        </p:spPr>
      </p:pic>
      <p:pic>
        <p:nvPicPr>
          <p:cNvPr id="15" name="図 14" descr="グラフィカル ユーザー インターフェイス&#10;&#10;自動的に生成された説明">
            <a:extLst>
              <a:ext uri="{FF2B5EF4-FFF2-40B4-BE49-F238E27FC236}">
                <a16:creationId xmlns:a16="http://schemas.microsoft.com/office/drawing/2014/main" id="{8AF90DD0-E166-B489-DE4C-683C7E8FA283}"/>
              </a:ext>
            </a:extLst>
          </p:cNvPr>
          <p:cNvPicPr>
            <a:picLocks noChangeAspect="1"/>
          </p:cNvPicPr>
          <p:nvPr/>
        </p:nvPicPr>
        <p:blipFill rotWithShape="1">
          <a:blip r:embed="rId5">
            <a:extLst>
              <a:ext uri="{28A0092B-C50C-407E-A947-70E740481C1C}">
                <a14:useLocalDpi xmlns:a14="http://schemas.microsoft.com/office/drawing/2010/main" val="0"/>
              </a:ext>
            </a:extLst>
          </a:blip>
          <a:srcRect l="23946" t="28932" r="53373" b="5895"/>
          <a:stretch/>
        </p:blipFill>
        <p:spPr>
          <a:xfrm>
            <a:off x="8218354" y="1062100"/>
            <a:ext cx="3831344" cy="5510420"/>
          </a:xfrm>
          <a:prstGeom prst="rect">
            <a:avLst/>
          </a:prstGeom>
        </p:spPr>
      </p:pic>
      <p:sp>
        <p:nvSpPr>
          <p:cNvPr id="4" name="楕円 3">
            <a:extLst>
              <a:ext uri="{FF2B5EF4-FFF2-40B4-BE49-F238E27FC236}">
                <a16:creationId xmlns:a16="http://schemas.microsoft.com/office/drawing/2014/main" id="{A48BB2E5-225A-7510-D0BF-C933E470B6ED}"/>
              </a:ext>
            </a:extLst>
          </p:cNvPr>
          <p:cNvSpPr/>
          <p:nvPr/>
        </p:nvSpPr>
        <p:spPr>
          <a:xfrm rot="20410820">
            <a:off x="10363490" y="2105090"/>
            <a:ext cx="1004339" cy="43088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6" name="楕円 5">
            <a:extLst>
              <a:ext uri="{FF2B5EF4-FFF2-40B4-BE49-F238E27FC236}">
                <a16:creationId xmlns:a16="http://schemas.microsoft.com/office/drawing/2014/main" id="{82D0245F-C275-7584-EECA-D143999DE9A0}"/>
              </a:ext>
            </a:extLst>
          </p:cNvPr>
          <p:cNvSpPr/>
          <p:nvPr/>
        </p:nvSpPr>
        <p:spPr>
          <a:xfrm rot="20410820">
            <a:off x="9088444" y="1853616"/>
            <a:ext cx="960426" cy="35743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8" name="楕円 7">
            <a:extLst>
              <a:ext uri="{FF2B5EF4-FFF2-40B4-BE49-F238E27FC236}">
                <a16:creationId xmlns:a16="http://schemas.microsoft.com/office/drawing/2014/main" id="{9B41B0B4-78FA-9223-07A9-4E35A47522AC}"/>
              </a:ext>
            </a:extLst>
          </p:cNvPr>
          <p:cNvSpPr/>
          <p:nvPr/>
        </p:nvSpPr>
        <p:spPr>
          <a:xfrm rot="20410820">
            <a:off x="9578852" y="5266306"/>
            <a:ext cx="1004339" cy="43088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82DE629-2F17-B7E2-17F1-F689F293CD7B}"/>
                  </a:ext>
                </a:extLst>
              </p:cNvPr>
              <p:cNvSpPr txBox="1"/>
              <p:nvPr/>
            </p:nvSpPr>
            <p:spPr>
              <a:xfrm>
                <a:off x="1313998" y="686619"/>
                <a:ext cx="1662655"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8.3 mm</a:t>
                </a:r>
              </a:p>
            </p:txBody>
          </p:sp>
        </mc:Choice>
        <mc:Fallback xmlns="">
          <p:sp>
            <p:nvSpPr>
              <p:cNvPr id="3" name="テキスト ボックス 2">
                <a:extLst>
                  <a:ext uri="{FF2B5EF4-FFF2-40B4-BE49-F238E27FC236}">
                    <a16:creationId xmlns:a16="http://schemas.microsoft.com/office/drawing/2014/main" id="{482DE629-2F17-B7E2-17F1-F689F293CD7B}"/>
                  </a:ext>
                </a:extLst>
              </p:cNvPr>
              <p:cNvSpPr txBox="1">
                <a:spLocks noRot="1" noChangeAspect="1" noMove="1" noResize="1" noEditPoints="1" noAdjustHandles="1" noChangeArrowheads="1" noChangeShapeType="1" noTextEdit="1"/>
              </p:cNvSpPr>
              <p:nvPr/>
            </p:nvSpPr>
            <p:spPr>
              <a:xfrm>
                <a:off x="1313998" y="686619"/>
                <a:ext cx="1662655" cy="461665"/>
              </a:xfrm>
              <a:prstGeom prst="rect">
                <a:avLst/>
              </a:prstGeom>
              <a:blipFill>
                <a:blip r:embed="rId6"/>
                <a:stretch>
                  <a:fillRect l="-1103" t="-10667" b="-30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4576CAE-60A0-CE89-6767-6584ACC63795}"/>
                  </a:ext>
                </a:extLst>
              </p:cNvPr>
              <p:cNvSpPr txBox="1"/>
              <p:nvPr/>
            </p:nvSpPr>
            <p:spPr>
              <a:xfrm>
                <a:off x="9341609" y="689534"/>
                <a:ext cx="2204068"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24.7 mm</a:t>
                </a:r>
              </a:p>
            </p:txBody>
          </p:sp>
        </mc:Choice>
        <mc:Fallback xmlns="">
          <p:sp>
            <p:nvSpPr>
              <p:cNvPr id="5" name="テキスト ボックス 4">
                <a:extLst>
                  <a:ext uri="{FF2B5EF4-FFF2-40B4-BE49-F238E27FC236}">
                    <a16:creationId xmlns:a16="http://schemas.microsoft.com/office/drawing/2014/main" id="{A4576CAE-60A0-CE89-6767-6584ACC63795}"/>
                  </a:ext>
                </a:extLst>
              </p:cNvPr>
              <p:cNvSpPr txBox="1">
                <a:spLocks noRot="1" noChangeAspect="1" noMove="1" noResize="1" noEditPoints="1" noAdjustHandles="1" noChangeArrowheads="1" noChangeShapeType="1" noTextEdit="1"/>
              </p:cNvSpPr>
              <p:nvPr/>
            </p:nvSpPr>
            <p:spPr>
              <a:xfrm>
                <a:off x="9341609" y="689534"/>
                <a:ext cx="2204068" cy="461665"/>
              </a:xfrm>
              <a:prstGeom prst="rect">
                <a:avLst/>
              </a:prstGeom>
              <a:blipFill>
                <a:blip r:embed="rId7"/>
                <a:stretch>
                  <a:fillRect l="-829"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590D5D1-C309-D6EB-1801-2FA477373F1E}"/>
                  </a:ext>
                </a:extLst>
              </p:cNvPr>
              <p:cNvSpPr txBox="1"/>
              <p:nvPr/>
            </p:nvSpPr>
            <p:spPr>
              <a:xfrm>
                <a:off x="5260909" y="691125"/>
                <a:ext cx="1796444" cy="461665"/>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cs typeface="Times New Roman" panose="02020603050405020304" pitchFamily="18" charset="0"/>
                      </a:rPr>
                      <m:t>𝑑</m:t>
                    </m:r>
                    <m:r>
                      <a:rPr kumimoji="1" lang="en-US" altLang="ja-JP" sz="2400" b="0" i="1" smtClean="0">
                        <a:latin typeface="Cambria Math" panose="02040503050406030204" pitchFamily="18" charset="0"/>
                        <a:cs typeface="Times New Roman" panose="02020603050405020304" pitchFamily="18" charset="0"/>
                      </a:rPr>
                      <m:t> </m:t>
                    </m:r>
                  </m:oMath>
                </a14:m>
                <a:r>
                  <a:rPr lang="en-US" altLang="ja-JP" sz="2400" dirty="0">
                    <a:latin typeface="Calibri" panose="020F0502020204030204" pitchFamily="34" charset="0"/>
                    <a:ea typeface="Calibri" panose="020F0502020204030204" pitchFamily="34" charset="0"/>
                    <a:cs typeface="Calibri" panose="020F0502020204030204" pitchFamily="34" charset="0"/>
                  </a:rPr>
                  <a:t> : 17.7 mm</a:t>
                </a:r>
              </a:p>
            </p:txBody>
          </p:sp>
        </mc:Choice>
        <mc:Fallback xmlns="">
          <p:sp>
            <p:nvSpPr>
              <p:cNvPr id="7" name="テキスト ボックス 6">
                <a:extLst>
                  <a:ext uri="{FF2B5EF4-FFF2-40B4-BE49-F238E27FC236}">
                    <a16:creationId xmlns:a16="http://schemas.microsoft.com/office/drawing/2014/main" id="{2590D5D1-C309-D6EB-1801-2FA477373F1E}"/>
                  </a:ext>
                </a:extLst>
              </p:cNvPr>
              <p:cNvSpPr txBox="1">
                <a:spLocks noRot="1" noChangeAspect="1" noMove="1" noResize="1" noEditPoints="1" noAdjustHandles="1" noChangeArrowheads="1" noChangeShapeType="1" noTextEdit="1"/>
              </p:cNvSpPr>
              <p:nvPr/>
            </p:nvSpPr>
            <p:spPr>
              <a:xfrm>
                <a:off x="5260909" y="691125"/>
                <a:ext cx="1796444" cy="461665"/>
              </a:xfrm>
              <a:prstGeom prst="rect">
                <a:avLst/>
              </a:prstGeom>
              <a:blipFill>
                <a:blip r:embed="rId8"/>
                <a:stretch>
                  <a:fillRect l="-1017" t="-10526" r="-2373" b="-28947"/>
                </a:stretch>
              </a:blipFill>
            </p:spPr>
            <p:txBody>
              <a:bodyPr/>
              <a:lstStyle/>
              <a:p>
                <a:r>
                  <a:rPr lang="ja-JP" altLang="en-US">
                    <a:noFill/>
                  </a:rPr>
                  <a:t> </a:t>
                </a:r>
              </a:p>
            </p:txBody>
          </p:sp>
        </mc:Fallback>
      </mc:AlternateContent>
      <p:sp>
        <p:nvSpPr>
          <p:cNvPr id="12" name="テキスト ボックス 11">
            <a:extLst>
              <a:ext uri="{FF2B5EF4-FFF2-40B4-BE49-F238E27FC236}">
                <a16:creationId xmlns:a16="http://schemas.microsoft.com/office/drawing/2014/main" id="{0C30592C-65A0-ADD5-B4C9-9176C3DA6234}"/>
              </a:ext>
            </a:extLst>
          </p:cNvPr>
          <p:cNvSpPr txBox="1"/>
          <p:nvPr/>
        </p:nvSpPr>
        <p:spPr>
          <a:xfrm>
            <a:off x="1126308" y="1238071"/>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4" name="テキスト ボックス 13">
            <a:extLst>
              <a:ext uri="{FF2B5EF4-FFF2-40B4-BE49-F238E27FC236}">
                <a16:creationId xmlns:a16="http://schemas.microsoft.com/office/drawing/2014/main" id="{270185DF-BB3B-2526-A6D3-E1A5D1C0AD9B}"/>
              </a:ext>
            </a:extLst>
          </p:cNvPr>
          <p:cNvSpPr txBox="1"/>
          <p:nvPr/>
        </p:nvSpPr>
        <p:spPr>
          <a:xfrm>
            <a:off x="5084384" y="1238071"/>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6" name="テキスト ボックス 15">
            <a:extLst>
              <a:ext uri="{FF2B5EF4-FFF2-40B4-BE49-F238E27FC236}">
                <a16:creationId xmlns:a16="http://schemas.microsoft.com/office/drawing/2014/main" id="{609E9010-DF42-74AA-FF0F-814414AEDE9E}"/>
              </a:ext>
            </a:extLst>
          </p:cNvPr>
          <p:cNvSpPr txBox="1"/>
          <p:nvPr/>
        </p:nvSpPr>
        <p:spPr>
          <a:xfrm>
            <a:off x="9138827" y="1238071"/>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x-x’</a:t>
            </a:r>
          </a:p>
        </p:txBody>
      </p:sp>
      <p:sp>
        <p:nvSpPr>
          <p:cNvPr id="17" name="テキスト ボックス 16">
            <a:extLst>
              <a:ext uri="{FF2B5EF4-FFF2-40B4-BE49-F238E27FC236}">
                <a16:creationId xmlns:a16="http://schemas.microsoft.com/office/drawing/2014/main" id="{1A201D90-665D-4BC5-297C-A2CB1E35F894}"/>
              </a:ext>
            </a:extLst>
          </p:cNvPr>
          <p:cNvSpPr txBox="1"/>
          <p:nvPr/>
        </p:nvSpPr>
        <p:spPr>
          <a:xfrm>
            <a:off x="1126308" y="4067794"/>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8" name="テキスト ボックス 17">
            <a:extLst>
              <a:ext uri="{FF2B5EF4-FFF2-40B4-BE49-F238E27FC236}">
                <a16:creationId xmlns:a16="http://schemas.microsoft.com/office/drawing/2014/main" id="{5F4CEEB2-7C0B-B756-C0C1-E510E577C192}"/>
              </a:ext>
            </a:extLst>
          </p:cNvPr>
          <p:cNvSpPr txBox="1"/>
          <p:nvPr/>
        </p:nvSpPr>
        <p:spPr>
          <a:xfrm>
            <a:off x="5084384" y="4067794"/>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p:sp>
        <p:nvSpPr>
          <p:cNvPr id="19" name="テキスト ボックス 18">
            <a:extLst>
              <a:ext uri="{FF2B5EF4-FFF2-40B4-BE49-F238E27FC236}">
                <a16:creationId xmlns:a16="http://schemas.microsoft.com/office/drawing/2014/main" id="{0C78E153-9932-2239-42BF-BA948CF4C710}"/>
              </a:ext>
            </a:extLst>
          </p:cNvPr>
          <p:cNvSpPr txBox="1"/>
          <p:nvPr/>
        </p:nvSpPr>
        <p:spPr>
          <a:xfrm>
            <a:off x="9138827" y="4067794"/>
            <a:ext cx="618284" cy="400110"/>
          </a:xfrm>
          <a:prstGeom prst="rect">
            <a:avLst/>
          </a:prstGeom>
          <a:solidFill>
            <a:schemeClr val="bg1"/>
          </a:solidFill>
        </p:spPr>
        <p:txBody>
          <a:bodyPr wrap="square" rtlCol="0">
            <a:spAutoFit/>
          </a:bodyPr>
          <a:lstStyle/>
          <a:p>
            <a:pPr algn="ctr"/>
            <a:r>
              <a:rPr lang="en-US" altLang="ja-JP" sz="2000" dirty="0">
                <a:latin typeface="Calibri" panose="020F0502020204030204" pitchFamily="34" charset="0"/>
                <a:ea typeface="Calibri" panose="020F0502020204030204" pitchFamily="34" charset="0"/>
                <a:cs typeface="Calibri" panose="020F0502020204030204" pitchFamily="34" charset="0"/>
              </a:rPr>
              <a:t>y-y’</a:t>
            </a:r>
          </a:p>
        </p:txBody>
      </p:sp>
      <mc:AlternateContent xmlns:mc="http://schemas.openxmlformats.org/markup-compatibility/2006" xmlns:a14="http://schemas.microsoft.com/office/drawing/2010/main">
        <mc:Choice Requires="a14">
          <p:sp>
            <p:nvSpPr>
              <p:cNvPr id="21" name="タイトル 1">
                <a:extLst>
                  <a:ext uri="{FF2B5EF4-FFF2-40B4-BE49-F238E27FC236}">
                    <a16:creationId xmlns:a16="http://schemas.microsoft.com/office/drawing/2014/main" id="{331400D5-9204-65E0-3C28-EF8672CE32C4}"/>
                  </a:ext>
                </a:extLst>
              </p:cNvPr>
              <p:cNvSpPr>
                <a:spLocks noGrp="1"/>
              </p:cNvSpPr>
              <p:nvPr>
                <p:ph type="title"/>
              </p:nvPr>
            </p:nvSpPr>
            <p:spPr>
              <a:xfrm>
                <a:off x="0" y="8280"/>
                <a:ext cx="12192000" cy="703511"/>
              </a:xfrm>
              <a:blipFill>
                <a:blip r:embed="rId9"/>
                <a:tile tx="0" ty="0" sx="100000" sy="100000" flip="none" algn="tl"/>
              </a:blipFill>
            </p:spPr>
            <p:txBody>
              <a:bodyPr>
                <a:normAutofit fontScale="90000"/>
              </a:bodyPr>
              <a:lstStyle/>
              <a:p>
                <a:r>
                  <a:rPr lang="ja-JP" altLang="en-US" sz="3600" dirty="0">
                    <a:latin typeface="+mn-lt"/>
                    <a:cs typeface="Calibri" panose="020F0502020204030204" pitchFamily="34" charset="0"/>
                  </a:rPr>
                  <a:t>従来の手法での解析結果</a:t>
                </a:r>
                <a:r>
                  <a:rPr lang="ja-JP" altLang="en-US" sz="2400" dirty="0">
                    <a:latin typeface="+mn-lt"/>
                    <a:cs typeface="Calibri" panose="020F0502020204030204" pitchFamily="34" charset="0"/>
                  </a:rPr>
                  <a:t>イオン種</a:t>
                </a:r>
                <a:r>
                  <a:rPr lang="en-US" altLang="ja-JP" sz="2400" dirty="0">
                    <a:latin typeface="+mn-lt"/>
                    <a:ea typeface="Calibri" panose="020F0502020204030204" pitchFamily="34" charset="0"/>
                    <a:cs typeface="Calibri" panose="020F0502020204030204" pitchFamily="34" charset="0"/>
                  </a:rPr>
                  <a:t>: </a:t>
                </a:r>
                <a14:m>
                  <m:oMath xmlns:m="http://schemas.openxmlformats.org/officeDocument/2006/math">
                    <m:sPre>
                      <m:sPrePr>
                        <m:ctrlPr>
                          <a:rPr lang="en-US" altLang="ja-JP" sz="2400" i="1" smtClean="0">
                            <a:latin typeface="Cambria Math" panose="02040503050406030204" pitchFamily="18" charset="0"/>
                            <a:cs typeface="Times New Roman" panose="02020603050405020304" pitchFamily="18" charset="0"/>
                          </a:rPr>
                        </m:ctrlPr>
                      </m:sPrePr>
                      <m:sub/>
                      <m:sup>
                        <m:r>
                          <a:rPr lang="en-US" altLang="ja-JP" sz="2400" b="0" i="0" smtClean="0">
                            <a:latin typeface="Cambria Math" panose="02040503050406030204" pitchFamily="18" charset="0"/>
                          </a:rPr>
                          <m:t>14</m:t>
                        </m:r>
                      </m:sup>
                      <m:e>
                        <m:sSup>
                          <m:sSupPr>
                            <m:ctrlPr>
                              <a:rPr lang="en-US" altLang="ja-JP" sz="2400" i="1" smtClean="0">
                                <a:latin typeface="Cambria Math" panose="02040503050406030204" pitchFamily="18" charset="0"/>
                              </a:rPr>
                            </m:ctrlPr>
                          </m:sSupPr>
                          <m:e>
                            <m:r>
                              <m:rPr>
                                <m:sty m:val="p"/>
                              </m:rPr>
                              <a:rPr lang="en-US" altLang="ja-JP" sz="2400" b="0" i="0" smtClean="0">
                                <a:latin typeface="Cambria Math" panose="02040503050406030204" pitchFamily="18" charset="0"/>
                              </a:rPr>
                              <m:t>N</m:t>
                            </m:r>
                          </m:e>
                          <m:sup>
                            <m:r>
                              <a:rPr lang="en-US" altLang="ja-JP" sz="2400" b="0" i="0" smtClean="0">
                                <a:latin typeface="Cambria Math" panose="02040503050406030204" pitchFamily="18" charset="0"/>
                              </a:rPr>
                              <m:t>4+</m:t>
                            </m:r>
                          </m:sup>
                        </m:sSup>
                      </m:e>
                    </m:sPre>
                  </m:oMath>
                </a14:m>
                <a:r>
                  <a:rPr lang="en-US" altLang="ja-JP" sz="2400" dirty="0">
                    <a:latin typeface="+mn-lt"/>
                    <a:ea typeface="Calibri" panose="020F0502020204030204" pitchFamily="34" charset="0"/>
                    <a:cs typeface="Calibri" panose="020F0502020204030204" pitchFamily="34" charset="0"/>
                  </a:rPr>
                  <a:t>, </a:t>
                </a:r>
                <a:r>
                  <a:rPr lang="ja-JP" altLang="en-US" sz="2400" dirty="0">
                    <a:latin typeface="+mn-lt"/>
                    <a:cs typeface="Calibri" panose="020F0502020204030204" pitchFamily="34" charset="0"/>
                  </a:rPr>
                  <a:t>引き出し電圧</a:t>
                </a:r>
                <a:r>
                  <a:rPr lang="en-US" altLang="ja-JP" sz="2400" dirty="0">
                    <a:latin typeface="+mn-lt"/>
                    <a:ea typeface="Calibri" panose="020F0502020204030204" pitchFamily="34" charset="0"/>
                    <a:cs typeface="Calibri" panose="020F0502020204030204" pitchFamily="34" charset="0"/>
                  </a:rPr>
                  <a:t>: </a:t>
                </a:r>
                <a:r>
                  <a:rPr lang="en-US" altLang="ja-JP" sz="2400" dirty="0">
                    <a:latin typeface="Calibri" panose="020F0502020204030204" pitchFamily="34" charset="0"/>
                    <a:ea typeface="Calibri" panose="020F0502020204030204" pitchFamily="34" charset="0"/>
                    <a:cs typeface="Calibri" panose="020F0502020204030204" pitchFamily="34" charset="0"/>
                  </a:rPr>
                  <a:t>10 kV, 432 </a:t>
                </a:r>
                <a:r>
                  <a:rPr lang="en-US" altLang="ja-JP" sz="2400" dirty="0" err="1">
                    <a:latin typeface="Calibri" panose="020F0502020204030204" pitchFamily="34" charset="0"/>
                    <a:ea typeface="Calibri" panose="020F0502020204030204" pitchFamily="34" charset="0"/>
                    <a:cs typeface="Calibri" panose="020F0502020204030204" pitchFamily="34" charset="0"/>
                  </a:rPr>
                  <a:t>eμA</a:t>
                </a:r>
                <a:r>
                  <a:rPr lang="en-US" altLang="ja-JP" sz="2400" dirty="0">
                    <a:latin typeface="+mn-lt"/>
                    <a:ea typeface="Calibri" panose="020F0502020204030204" pitchFamily="34" charset="0"/>
                    <a:cs typeface="Calibri" panose="020F0502020204030204" pitchFamily="34" charset="0"/>
                  </a:rPr>
                  <a:t>@</a:t>
                </a:r>
                <a:r>
                  <a:rPr lang="ja-JP" altLang="en-US" sz="2400" dirty="0">
                    <a:latin typeface="+mn-lt"/>
                    <a:cs typeface="Calibri" panose="020F0502020204030204" pitchFamily="34" charset="0"/>
                  </a:rPr>
                  <a:t>第一診断箱</a:t>
                </a:r>
                <a:endParaRPr kumimoji="1" lang="ja-JP" altLang="en-US" sz="2400" dirty="0">
                  <a:latin typeface="+mn-lt"/>
                  <a:cs typeface="Calibri" panose="020F0502020204030204" pitchFamily="34" charset="0"/>
                </a:endParaRPr>
              </a:p>
            </p:txBody>
          </p:sp>
        </mc:Choice>
        <mc:Fallback xmlns="">
          <p:sp>
            <p:nvSpPr>
              <p:cNvPr id="21" name="タイトル 1">
                <a:extLst>
                  <a:ext uri="{FF2B5EF4-FFF2-40B4-BE49-F238E27FC236}">
                    <a16:creationId xmlns:a16="http://schemas.microsoft.com/office/drawing/2014/main" id="{331400D5-9204-65E0-3C28-EF8672CE32C4}"/>
                  </a:ext>
                </a:extLst>
              </p:cNvPr>
              <p:cNvSpPr>
                <a:spLocks noGrp="1" noRot="1" noChangeAspect="1" noMove="1" noResize="1" noEditPoints="1" noAdjustHandles="1" noChangeArrowheads="1" noChangeShapeType="1" noTextEdit="1"/>
              </p:cNvSpPr>
              <p:nvPr>
                <p:ph type="title"/>
              </p:nvPr>
            </p:nvSpPr>
            <p:spPr>
              <a:xfrm>
                <a:off x="0" y="8280"/>
                <a:ext cx="12192000" cy="703511"/>
              </a:xfrm>
              <a:blipFill>
                <a:blip r:embed="rId10"/>
                <a:stretch>
                  <a:fillRect l="-1250" t="-5172" b="-16379"/>
                </a:stretch>
              </a:blipFill>
            </p:spPr>
            <p:txBody>
              <a:bodyPr/>
              <a:lstStyle/>
              <a:p>
                <a:r>
                  <a:rPr lang="ja-JP" altLang="en-US">
                    <a:noFill/>
                  </a:rPr>
                  <a:t> </a:t>
                </a:r>
              </a:p>
            </p:txBody>
          </p:sp>
        </mc:Fallback>
      </mc:AlternateContent>
      <p:sp>
        <p:nvSpPr>
          <p:cNvPr id="22" name="正方形/長方形 21">
            <a:extLst>
              <a:ext uri="{FF2B5EF4-FFF2-40B4-BE49-F238E27FC236}">
                <a16:creationId xmlns:a16="http://schemas.microsoft.com/office/drawing/2014/main" id="{B8448107-997D-1F73-F93B-C1242EC21C31}"/>
              </a:ext>
            </a:extLst>
          </p:cNvPr>
          <p:cNvSpPr/>
          <p:nvPr/>
        </p:nvSpPr>
        <p:spPr>
          <a:xfrm>
            <a:off x="4230362" y="1062100"/>
            <a:ext cx="3796929" cy="55194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Calibri" panose="020F0502020204030204" pitchFamily="34" charset="0"/>
              <a:cs typeface="Calibri" panose="020F0502020204030204" pitchFamily="34" charset="0"/>
            </a:endParaRPr>
          </a:p>
        </p:txBody>
      </p:sp>
      <p:sp>
        <p:nvSpPr>
          <p:cNvPr id="24" name="スライド番号プレースホルダー 4">
            <a:extLst>
              <a:ext uri="{FF2B5EF4-FFF2-40B4-BE49-F238E27FC236}">
                <a16:creationId xmlns:a16="http://schemas.microsoft.com/office/drawing/2014/main" id="{486BA3E6-22A8-F12C-DED7-CC526F26BCCE}"/>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7</a:t>
            </a:fld>
            <a:endParaRPr kumimoji="1" lang="ja-JP" alt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3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07EA2-4027-C533-CD69-59F5C8BE4E0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2172C9-386A-9FF4-525B-05B2978D6ACD}"/>
              </a:ext>
            </a:extLst>
          </p:cNvPr>
          <p:cNvSpPr txBox="1">
            <a:spLocks/>
          </p:cNvSpPr>
          <p:nvPr/>
        </p:nvSpPr>
        <p:spPr>
          <a:xfrm>
            <a:off x="0" y="3532"/>
            <a:ext cx="12192000" cy="703511"/>
          </a:xfrm>
          <a:prstGeom prst="rect">
            <a:avLst/>
          </a:prstGeom>
          <a:blipFill>
            <a:blip r:embed="rId2"/>
            <a:tile tx="0" ty="0" sx="100000" sy="100000" flip="none" algn="tl"/>
          </a:blip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Calibri" panose="020F0502020204030204" pitchFamily="34" charset="0"/>
                <a:ea typeface="Calibri" panose="020F0502020204030204" pitchFamily="34" charset="0"/>
                <a:cs typeface="Calibri" panose="020F0502020204030204" pitchFamily="34" charset="0"/>
              </a:rPr>
              <a:t>Outline</a:t>
            </a:r>
            <a:endParaRPr lang="ja-JP" altLang="en-US" sz="3200" dirty="0">
              <a:latin typeface="Calibri" panose="020F0502020204030204" pitchFamily="34" charset="0"/>
              <a:cs typeface="Calibri" panose="020F0502020204030204" pitchFamily="34" charset="0"/>
            </a:endParaRPr>
          </a:p>
        </p:txBody>
      </p:sp>
      <p:sp>
        <p:nvSpPr>
          <p:cNvPr id="9" name="スライド番号プレースホルダー 4">
            <a:extLst>
              <a:ext uri="{FF2B5EF4-FFF2-40B4-BE49-F238E27FC236}">
                <a16:creationId xmlns:a16="http://schemas.microsoft.com/office/drawing/2014/main" id="{645997AA-D2F6-2622-8022-8B90E5F5909F}"/>
              </a:ext>
            </a:extLst>
          </p:cNvPr>
          <p:cNvSpPr>
            <a:spLocks noGrp="1"/>
          </p:cNvSpPr>
          <p:nvPr>
            <p:ph type="sldNum" sz="quarter" idx="12"/>
          </p:nvPr>
        </p:nvSpPr>
        <p:spPr>
          <a:xfrm>
            <a:off x="9448800" y="6505575"/>
            <a:ext cx="2743200" cy="365125"/>
          </a:xfrm>
        </p:spPr>
        <p:txBody>
          <a:bodyPr/>
          <a:lstStyle/>
          <a:p>
            <a:fld id="{2AE93E42-C5BB-4760-B3C7-9B47C2B32375}" type="slidenum">
              <a:rPr kumimoji="1" lang="ja-JP" altLang="en-US" sz="1800" smtClean="0">
                <a:latin typeface="Calibri" panose="020F0502020204030204" pitchFamily="34" charset="0"/>
                <a:cs typeface="Calibri" panose="020F0502020204030204" pitchFamily="34" charset="0"/>
              </a:rPr>
              <a:t>8</a:t>
            </a:fld>
            <a:endParaRPr kumimoji="1" lang="ja-JP" altLang="en-US" sz="180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C050F29F-90B1-CA82-FDFF-08C0E399D2DD}"/>
              </a:ext>
            </a:extLst>
          </p:cNvPr>
          <p:cNvSpPr txBox="1"/>
          <p:nvPr/>
        </p:nvSpPr>
        <p:spPr>
          <a:xfrm>
            <a:off x="591787" y="945097"/>
            <a:ext cx="11008426" cy="4585871"/>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800" dirty="0">
                <a:solidFill>
                  <a:schemeClr val="bg2"/>
                </a:solidFill>
                <a:ea typeface="Calibri" panose="020F0502020204030204" pitchFamily="34" charset="0"/>
                <a:cs typeface="Calibri" panose="020F0502020204030204" pitchFamily="34" charset="0"/>
              </a:rPr>
              <a:t>Introduction</a:t>
            </a:r>
          </a:p>
          <a:p>
            <a:pPr marL="800100" lvl="1" indent="-342900">
              <a:buFont typeface="Arial" panose="020B0604020202020204" pitchFamily="34" charset="0"/>
              <a:buChar char="•"/>
            </a:pPr>
            <a:r>
              <a:rPr kumimoji="1" lang="ja-JP" altLang="en-US" sz="2400" dirty="0">
                <a:solidFill>
                  <a:schemeClr val="bg2"/>
                </a:solidFill>
                <a:ea typeface="+mj-ea"/>
                <a:cs typeface="Calibri" panose="020F0502020204030204" pitchFamily="34" charset="0"/>
              </a:rPr>
              <a:t>エミッタンス測定</a:t>
            </a:r>
          </a:p>
          <a:p>
            <a:pPr marL="800100" lvl="1" indent="-342900">
              <a:buFont typeface="Arial" panose="020B0604020202020204" pitchFamily="34" charset="0"/>
              <a:buChar char="•"/>
            </a:pPr>
            <a:r>
              <a:rPr kumimoji="1" lang="ja-JP" altLang="en-US" sz="2400" dirty="0">
                <a:solidFill>
                  <a:schemeClr val="bg2"/>
                </a:solidFill>
                <a:ea typeface="+mj-ea"/>
                <a:cs typeface="Calibri" panose="020F0502020204030204" pitchFamily="34" charset="0"/>
              </a:rPr>
              <a:t>ペッパーポット型エミッタンスモニター</a:t>
            </a:r>
          </a:p>
          <a:p>
            <a:pPr marL="342900" indent="-342900">
              <a:buFont typeface="Arial" panose="020B0604020202020204" pitchFamily="34" charset="0"/>
              <a:buChar char="•"/>
            </a:pPr>
            <a:endParaRPr lang="en-US" altLang="ja-JP" sz="1200" dirty="0">
              <a:ea typeface="+mj-ea"/>
              <a:cs typeface="Calibri" panose="020F0502020204030204" pitchFamily="34" charset="0"/>
            </a:endParaRPr>
          </a:p>
          <a:p>
            <a:pPr marL="342900" indent="-342900">
              <a:buFont typeface="Arial" panose="020B0604020202020204" pitchFamily="34" charset="0"/>
              <a:buChar char="•"/>
            </a:pPr>
            <a:r>
              <a:rPr kumimoji="1" lang="ja-JP" altLang="en-US" sz="2800" dirty="0">
                <a:ea typeface="+mj-ea"/>
                <a:cs typeface="Calibri" panose="020F0502020204030204" pitchFamily="34" charset="0"/>
              </a:rPr>
              <a:t>高精度解析手法の開発</a:t>
            </a:r>
            <a:endParaRPr kumimoji="1" lang="en-US" altLang="ja-JP" sz="2800" dirty="0">
              <a:ea typeface="+mj-ea"/>
              <a:cs typeface="Calibri" panose="020F0502020204030204" pitchFamily="34" charset="0"/>
            </a:endParaRPr>
          </a:p>
          <a:p>
            <a:pPr marL="800100" lvl="1" indent="-342900">
              <a:buFont typeface="Arial" panose="020B0604020202020204" pitchFamily="34" charset="0"/>
              <a:buChar char="•"/>
            </a:pPr>
            <a:r>
              <a:rPr lang="en-US" altLang="ja-JP" sz="2400" dirty="0">
                <a:ea typeface="Calibri" panose="020F0502020204030204" pitchFamily="34" charset="0"/>
                <a:cs typeface="Calibri" panose="020F0502020204030204" pitchFamily="34" charset="0"/>
              </a:rPr>
              <a:t>Optical Flow</a:t>
            </a:r>
            <a:r>
              <a:rPr lang="ja-JP" altLang="en-US" sz="2400" dirty="0">
                <a:latin typeface="+mj-ea"/>
                <a:ea typeface="+mj-ea"/>
                <a:cs typeface="Calibri" panose="020F0502020204030204" pitchFamily="34" charset="0"/>
              </a:rPr>
              <a:t>の概要</a:t>
            </a:r>
            <a:endParaRPr lang="en-US" altLang="ja-JP" sz="2400" dirty="0">
              <a:latin typeface="+mj-ea"/>
              <a:ea typeface="+mj-ea"/>
              <a:cs typeface="Calibri" panose="020F0502020204030204" pitchFamily="34" charset="0"/>
            </a:endParaRPr>
          </a:p>
          <a:p>
            <a:pPr marL="800100" lvl="1" indent="-342900">
              <a:buFont typeface="Arial" panose="020B0604020202020204" pitchFamily="34" charset="0"/>
              <a:buChar char="•"/>
            </a:pPr>
            <a:r>
              <a:rPr kumimoji="1" lang="en-US" altLang="ja-JP" sz="2400" dirty="0">
                <a:ea typeface="Calibri" panose="020F0502020204030204" pitchFamily="34" charset="0"/>
                <a:cs typeface="Calibri" panose="020F0502020204030204" pitchFamily="34" charset="0"/>
              </a:rPr>
              <a:t>Optical Flow</a:t>
            </a:r>
            <a:r>
              <a:rPr kumimoji="1" lang="ja-JP" altLang="en-US" sz="2400" dirty="0">
                <a:ea typeface="+mj-ea"/>
                <a:cs typeface="Calibri" panose="020F0502020204030204" pitchFamily="34" charset="0"/>
              </a:rPr>
              <a:t>を使用した解析手法</a:t>
            </a:r>
            <a:endParaRPr kumimoji="1" lang="en-US" altLang="ja-JP" sz="2400" dirty="0">
              <a:ea typeface="+mj-ea"/>
              <a:cs typeface="Calibri" panose="020F0502020204030204" pitchFamily="34" charset="0"/>
            </a:endParaRPr>
          </a:p>
          <a:p>
            <a:endParaRPr lang="en-US" altLang="ja-JP" sz="1200" dirty="0">
              <a:ea typeface="+mj-ea"/>
              <a:cs typeface="Calibri" panose="020F0502020204030204" pitchFamily="34" charset="0"/>
            </a:endParaRPr>
          </a:p>
          <a:p>
            <a:pPr marL="342900" indent="-342900">
              <a:buFont typeface="Arial" panose="020B0604020202020204" pitchFamily="34" charset="0"/>
              <a:buChar char="•"/>
            </a:pPr>
            <a:r>
              <a:rPr kumimoji="1" lang="ja-JP" altLang="en-US" sz="2800" dirty="0">
                <a:solidFill>
                  <a:schemeClr val="bg2"/>
                </a:solidFill>
                <a:ea typeface="+mj-ea"/>
                <a:cs typeface="Calibri" panose="020F0502020204030204" pitchFamily="34" charset="0"/>
              </a:rPr>
              <a:t>解析結果</a:t>
            </a:r>
            <a:endParaRPr kumimoji="1" lang="en-US" altLang="ja-JP" sz="2800" dirty="0">
              <a:solidFill>
                <a:schemeClr val="bg2"/>
              </a:solidFill>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solidFill>
                  <a:schemeClr val="bg2"/>
                </a:solidFill>
                <a:ea typeface="+mj-ea"/>
                <a:cs typeface="Calibri" panose="020F0502020204030204" pitchFamily="34" charset="0"/>
              </a:rPr>
              <a:t>従来手法との比較</a:t>
            </a:r>
            <a:endParaRPr kumimoji="1" lang="en-US" altLang="ja-JP" sz="2400" dirty="0">
              <a:solidFill>
                <a:schemeClr val="bg2"/>
              </a:solidFill>
              <a:ea typeface="+mj-ea"/>
              <a:cs typeface="Calibri" panose="020F0502020204030204" pitchFamily="34" charset="0"/>
            </a:endParaRPr>
          </a:p>
          <a:p>
            <a:pPr marL="800100" lvl="1" indent="-342900">
              <a:buFont typeface="Arial" panose="020B0604020202020204" pitchFamily="34" charset="0"/>
              <a:buChar char="•"/>
            </a:pPr>
            <a:r>
              <a:rPr kumimoji="1" lang="ja-JP" altLang="en-US" sz="2400" dirty="0">
                <a:solidFill>
                  <a:schemeClr val="bg2"/>
                </a:solidFill>
                <a:ea typeface="+mj-ea"/>
                <a:cs typeface="Calibri" panose="020F0502020204030204" pitchFamily="34" charset="0"/>
              </a:rPr>
              <a:t>ビーム輸送シミュレーションによる妥当性の検証</a:t>
            </a:r>
            <a:endParaRPr kumimoji="1" lang="en-US" altLang="ja-JP" sz="2400" dirty="0">
              <a:solidFill>
                <a:schemeClr val="bg2"/>
              </a:solidFill>
              <a:ea typeface="+mj-ea"/>
              <a:cs typeface="Calibri" panose="020F0502020204030204" pitchFamily="34" charset="0"/>
            </a:endParaRPr>
          </a:p>
          <a:p>
            <a:pPr marL="342900" indent="-342900">
              <a:buFont typeface="Arial" panose="020B0604020202020204" pitchFamily="34" charset="0"/>
              <a:buChar char="•"/>
            </a:pPr>
            <a:endParaRPr lang="en-US" altLang="ja-JP" sz="1200" dirty="0">
              <a:solidFill>
                <a:schemeClr val="bg2"/>
              </a:solidFill>
              <a:ea typeface="+mj-ea"/>
              <a:cs typeface="Calibri" panose="020F0502020204030204" pitchFamily="34" charset="0"/>
            </a:endParaRPr>
          </a:p>
          <a:p>
            <a:pPr marL="342900" indent="-342900">
              <a:buFont typeface="Arial" panose="020B0604020202020204" pitchFamily="34" charset="0"/>
              <a:buChar char="•"/>
            </a:pPr>
            <a:r>
              <a:rPr kumimoji="1" lang="ja-JP" altLang="en-US" sz="2800" dirty="0">
                <a:solidFill>
                  <a:schemeClr val="bg2"/>
                </a:solidFill>
                <a:ea typeface="+mj-ea"/>
                <a:cs typeface="Calibri" panose="020F0502020204030204" pitchFamily="34" charset="0"/>
              </a:rPr>
              <a:t>まとめ・展望</a:t>
            </a:r>
            <a:endParaRPr kumimoji="1" lang="en-US" altLang="ja-JP" sz="2800" dirty="0">
              <a:solidFill>
                <a:schemeClr val="bg2"/>
              </a:solidFill>
              <a:ea typeface="+mj-ea"/>
              <a:cs typeface="Calibri" panose="020F0502020204030204" pitchFamily="34" charset="0"/>
            </a:endParaRPr>
          </a:p>
        </p:txBody>
      </p:sp>
    </p:spTree>
    <p:extLst>
      <p:ext uri="{BB962C8B-B14F-4D97-AF65-F5344CB8AC3E}">
        <p14:creationId xmlns:p14="http://schemas.microsoft.com/office/powerpoint/2010/main" val="260818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AF77C06-4ADE-6792-B797-445A8A884A61}"/>
              </a:ext>
            </a:extLst>
          </p:cNvPr>
          <p:cNvSpPr txBox="1"/>
          <p:nvPr/>
        </p:nvSpPr>
        <p:spPr>
          <a:xfrm>
            <a:off x="6896037" y="5742632"/>
            <a:ext cx="5295963" cy="276999"/>
          </a:xfrm>
          <a:prstGeom prst="rect">
            <a:avLst/>
          </a:prstGeom>
          <a:noFill/>
        </p:spPr>
        <p:txBody>
          <a:bodyPr wrap="square">
            <a:spAutoFit/>
          </a:bodyPr>
          <a:lstStyle/>
          <a:p>
            <a:r>
              <a:rPr lang="en-US" altLang="ja-JP" sz="1200" dirty="0">
                <a:ea typeface="Calibri" panose="020F0502020204030204" pitchFamily="34" charset="0"/>
                <a:cs typeface="Calibri" panose="020F0502020204030204" pitchFamily="34" charset="0"/>
              </a:rPr>
              <a:t>https://qiita.com/yusuke_s_yusuke/items/03243490b1fd765fe61f</a:t>
            </a:r>
            <a:endParaRPr lang="ja-JP" altLang="en-US" sz="1200" dirty="0">
              <a:cs typeface="Calibri" panose="020F0502020204030204" pitchFamily="34" charset="0"/>
            </a:endParaRPr>
          </a:p>
        </p:txBody>
      </p:sp>
      <p:pic>
        <p:nvPicPr>
          <p:cNvPr id="3" name="Picture 2">
            <a:extLst>
              <a:ext uri="{FF2B5EF4-FFF2-40B4-BE49-F238E27FC236}">
                <a16:creationId xmlns:a16="http://schemas.microsoft.com/office/drawing/2014/main" id="{43E374C8-479D-542E-A5AA-497D0B52CC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829"/>
          <a:stretch/>
        </p:blipFill>
        <p:spPr bwMode="auto">
          <a:xfrm>
            <a:off x="18907" y="1299022"/>
            <a:ext cx="12154185" cy="466358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ECBDC8D-93F0-6DE5-4885-AB1D50DAD847}"/>
              </a:ext>
            </a:extLst>
          </p:cNvPr>
          <p:cNvSpPr txBox="1"/>
          <p:nvPr/>
        </p:nvSpPr>
        <p:spPr>
          <a:xfrm>
            <a:off x="-1" y="6037164"/>
            <a:ext cx="12192000" cy="830997"/>
          </a:xfrm>
          <a:prstGeom prst="rect">
            <a:avLst/>
          </a:prstGeom>
          <a:noFill/>
        </p:spPr>
        <p:txBody>
          <a:bodyPr wrap="square" rtlCol="0">
            <a:spAutoFit/>
          </a:bodyPr>
          <a:lstStyle/>
          <a:p>
            <a:pPr algn="ctr"/>
            <a:r>
              <a:rPr lang="ja-JP" altLang="en-US" sz="2400" b="1" u="sng" dirty="0">
                <a:cs typeface="Calibri" panose="020F0502020204030204" pitchFamily="34" charset="0"/>
              </a:rPr>
              <a:t>連続した</a:t>
            </a:r>
            <a:r>
              <a:rPr lang="en-US" altLang="ja-JP" sz="2400" b="1" u="sng" dirty="0">
                <a:ea typeface="Calibri" panose="020F0502020204030204" pitchFamily="34" charset="0"/>
                <a:cs typeface="Calibri" panose="020F0502020204030204" pitchFamily="34" charset="0"/>
              </a:rPr>
              <a:t>2</a:t>
            </a:r>
            <a:r>
              <a:rPr lang="ja-JP" altLang="en-US" sz="2400" b="1" u="sng" dirty="0">
                <a:cs typeface="Calibri" panose="020F0502020204030204" pitchFamily="34" charset="0"/>
              </a:rPr>
              <a:t>枚の写真の変化を計算するのが</a:t>
            </a:r>
            <a:r>
              <a:rPr lang="en-US" altLang="ja-JP" sz="2400" b="1" u="sng" dirty="0">
                <a:ea typeface="Calibri" panose="020F0502020204030204" pitchFamily="34" charset="0"/>
                <a:cs typeface="Calibri" panose="020F0502020204030204" pitchFamily="34" charset="0"/>
              </a:rPr>
              <a:t>Optical Flow</a:t>
            </a:r>
          </a:p>
          <a:p>
            <a:pPr algn="ctr"/>
            <a:r>
              <a:rPr lang="ja-JP" altLang="en-US" sz="2400" dirty="0">
                <a:cs typeface="Calibri" panose="020F0502020204030204" pitchFamily="34" charset="0"/>
              </a:rPr>
              <a:t>（ただし微小な変化のみ計算可能）</a:t>
            </a:r>
            <a:endParaRPr lang="en-US" altLang="ja-JP" sz="2400" dirty="0">
              <a:ea typeface="Calibri" panose="020F0502020204030204" pitchFamily="34" charset="0"/>
              <a:cs typeface="Calibri" panose="020F0502020204030204" pitchFamily="34" charset="0"/>
            </a:endParaRPr>
          </a:p>
        </p:txBody>
      </p:sp>
      <p:sp>
        <p:nvSpPr>
          <p:cNvPr id="6" name="吹き出し: 四角形 5">
            <a:extLst>
              <a:ext uri="{FF2B5EF4-FFF2-40B4-BE49-F238E27FC236}">
                <a16:creationId xmlns:a16="http://schemas.microsoft.com/office/drawing/2014/main" id="{8AAF55D1-BFD9-19A3-9891-8B46B82307C5}"/>
              </a:ext>
            </a:extLst>
          </p:cNvPr>
          <p:cNvSpPr/>
          <p:nvPr/>
        </p:nvSpPr>
        <p:spPr>
          <a:xfrm>
            <a:off x="5531666" y="773129"/>
            <a:ext cx="3060071" cy="703511"/>
          </a:xfrm>
          <a:prstGeom prst="wedgeRectCallout">
            <a:avLst>
              <a:gd name="adj1" fmla="val 45517"/>
              <a:gd name="adj2" fmla="val 11268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FF0000"/>
                </a:solidFill>
                <a:ea typeface="Calibri" panose="020F0502020204030204" pitchFamily="34" charset="0"/>
                <a:cs typeface="Calibri" panose="020F0502020204030204" pitchFamily="34" charset="0"/>
              </a:rPr>
              <a:t>Q. </a:t>
            </a:r>
            <a:r>
              <a:rPr kumimoji="1" lang="ja-JP" altLang="en-US" sz="2000" dirty="0">
                <a:solidFill>
                  <a:srgbClr val="FF0000"/>
                </a:solidFill>
                <a:cs typeface="Calibri" panose="020F0502020204030204" pitchFamily="34" charset="0"/>
              </a:rPr>
              <a:t>左の写真から、</a:t>
            </a:r>
            <a:br>
              <a:rPr kumimoji="1" lang="en-US" altLang="ja-JP" sz="2000" dirty="0">
                <a:solidFill>
                  <a:srgbClr val="FF0000"/>
                </a:solidFill>
                <a:ea typeface="Calibri" panose="020F0502020204030204" pitchFamily="34" charset="0"/>
                <a:cs typeface="Calibri" panose="020F0502020204030204" pitchFamily="34" charset="0"/>
              </a:rPr>
            </a:br>
            <a:r>
              <a:rPr kumimoji="1" lang="ja-JP" altLang="en-US" sz="2000" dirty="0">
                <a:solidFill>
                  <a:srgbClr val="FF0000"/>
                </a:solidFill>
                <a:cs typeface="Calibri" panose="020F0502020204030204" pitchFamily="34" charset="0"/>
              </a:rPr>
              <a:t>何がどう変わった？</a:t>
            </a:r>
          </a:p>
        </p:txBody>
      </p:sp>
      <p:sp>
        <p:nvSpPr>
          <p:cNvPr id="10" name="スライド番号プレースホルダー 4">
            <a:extLst>
              <a:ext uri="{FF2B5EF4-FFF2-40B4-BE49-F238E27FC236}">
                <a16:creationId xmlns:a16="http://schemas.microsoft.com/office/drawing/2014/main" id="{094B50A4-9934-95F8-BF2D-E96CB5D4809E}"/>
              </a:ext>
            </a:extLst>
          </p:cNvPr>
          <p:cNvSpPr>
            <a:spLocks noGrp="1"/>
          </p:cNvSpPr>
          <p:nvPr>
            <p:ph type="sldNum" sz="quarter" idx="12"/>
          </p:nvPr>
        </p:nvSpPr>
        <p:spPr>
          <a:xfrm>
            <a:off x="9448800" y="6492875"/>
            <a:ext cx="2743200" cy="365125"/>
          </a:xfrm>
        </p:spPr>
        <p:txBody>
          <a:bodyPr/>
          <a:lstStyle/>
          <a:p>
            <a:fld id="{2AE93E42-C5BB-4760-B3C7-9B47C2B32375}" type="slidenum">
              <a:rPr kumimoji="1" lang="ja-JP" altLang="en-US" sz="1800" smtClean="0">
                <a:cs typeface="Calibri" panose="020F0502020204030204" pitchFamily="34" charset="0"/>
              </a:rPr>
              <a:t>9</a:t>
            </a:fld>
            <a:endParaRPr kumimoji="1" lang="ja-JP" altLang="en-US" sz="1800">
              <a:cs typeface="Calibri" panose="020F0502020204030204" pitchFamily="34" charset="0"/>
            </a:endParaRPr>
          </a:p>
        </p:txBody>
      </p:sp>
      <p:sp>
        <p:nvSpPr>
          <p:cNvPr id="2" name="タイトル 1">
            <a:extLst>
              <a:ext uri="{FF2B5EF4-FFF2-40B4-BE49-F238E27FC236}">
                <a16:creationId xmlns:a16="http://schemas.microsoft.com/office/drawing/2014/main" id="{B89A095E-894D-35D5-03F5-1D9320A253DE}"/>
              </a:ext>
            </a:extLst>
          </p:cNvPr>
          <p:cNvSpPr txBox="1">
            <a:spLocks/>
          </p:cNvSpPr>
          <p:nvPr/>
        </p:nvSpPr>
        <p:spPr>
          <a:xfrm>
            <a:off x="0" y="8280"/>
            <a:ext cx="12192000" cy="703511"/>
          </a:xfrm>
          <a:prstGeom prst="rect">
            <a:avLst/>
          </a:prstGeom>
          <a:blipFill>
            <a:blip r:embed="rId3"/>
            <a:tile tx="0" ty="0" sx="100000" sy="100000" flip="none" algn="tl"/>
          </a:blip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latin typeface="+mn-lt"/>
                <a:ea typeface="Calibri" panose="020F0502020204030204" pitchFamily="34" charset="0"/>
                <a:cs typeface="Calibri" panose="020F0502020204030204" pitchFamily="34" charset="0"/>
              </a:rPr>
              <a:t>Optical Flow</a:t>
            </a:r>
            <a:r>
              <a:rPr lang="ja-JP" altLang="en-US" sz="3200" dirty="0">
                <a:latin typeface="+mn-lt"/>
                <a:cs typeface="Calibri" panose="020F0502020204030204" pitchFamily="34" charset="0"/>
              </a:rPr>
              <a:t>とは？</a:t>
            </a:r>
          </a:p>
        </p:txBody>
      </p:sp>
    </p:spTree>
    <p:extLst>
      <p:ext uri="{BB962C8B-B14F-4D97-AF65-F5344CB8AC3E}">
        <p14:creationId xmlns:p14="http://schemas.microsoft.com/office/powerpoint/2010/main" val="30950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67109</TotalTime>
  <Words>1347</Words>
  <Application>Microsoft Office PowerPoint</Application>
  <PresentationFormat>ワイド画面</PresentationFormat>
  <Paragraphs>248</Paragraphs>
  <Slides>19</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Meiryo UI</vt:lpstr>
      <vt:lpstr>游ゴシック</vt:lpstr>
      <vt:lpstr>游ゴシック Light</vt:lpstr>
      <vt:lpstr>Arial</vt:lpstr>
      <vt:lpstr>Calibri</vt:lpstr>
      <vt:lpstr>Cambria Math</vt:lpstr>
      <vt:lpstr>Times New Roman</vt:lpstr>
      <vt:lpstr>Wingdings</vt:lpstr>
      <vt:lpstr>Office テーマ</vt:lpstr>
      <vt:lpstr> 理研仁科センターにおける ペッパーポット型エミッタンスモニターの開発</vt:lpstr>
      <vt:lpstr>PowerPoint プレゼンテーション</vt:lpstr>
      <vt:lpstr>Radioactive Isotope Beam Factory (RIBF)</vt:lpstr>
      <vt:lpstr>Radioactive Isotope Beam Factory (RIBF)</vt:lpstr>
      <vt:lpstr>ペッパーポット型エミッタンスモニター(PPEM)</vt:lpstr>
      <vt:lpstr>PPEMの課題　‘マスクの穴と像の対応付け’</vt:lpstr>
      <vt:lpstr>従来の手法での解析結果イオン種: (_^14)N^(4+) , 引き出し電圧: 10 kV, 432 eμA@第一診断箱</vt:lpstr>
      <vt:lpstr>PowerPoint プレゼンテーション</vt:lpstr>
      <vt:lpstr>PowerPoint プレゼンテーション</vt:lpstr>
      <vt:lpstr>PowerPoint プレゼンテーション</vt:lpstr>
      <vt:lpstr>Optical Flowを使った解析手順</vt:lpstr>
      <vt:lpstr>PowerPoint プレゼンテーション</vt:lpstr>
      <vt:lpstr>従来の手法での解析結果　イオン種: (_^14)N^(4+) , 引き出し電圧: 10 kV, 432 eμA@第一診断箱</vt:lpstr>
      <vt:lpstr>Optical Flowを使った解析結果</vt:lpstr>
      <vt:lpstr>エミッタンス測定値の過大評価への効果</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an Image Analysis Method for Pepperpot Emittance Monitors</dc:title>
  <dc:creator>Yasuyuki Morita</dc:creator>
  <cp:lastModifiedBy>泰之 森田</cp:lastModifiedBy>
  <cp:revision>85</cp:revision>
  <cp:lastPrinted>2024-03-15T02:21:26Z</cp:lastPrinted>
  <dcterms:created xsi:type="dcterms:W3CDTF">2024-03-13T09:35:48Z</dcterms:created>
  <dcterms:modified xsi:type="dcterms:W3CDTF">2025-02-21T01:15:48Z</dcterms:modified>
</cp:coreProperties>
</file>