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4" r:id="rId4"/>
    <p:sldId id="265" r:id="rId5"/>
    <p:sldId id="259" r:id="rId6"/>
    <p:sldId id="266" r:id="rId7"/>
    <p:sldId id="267" r:id="rId8"/>
    <p:sldId id="269" r:id="rId9"/>
    <p:sldId id="270" r:id="rId10"/>
    <p:sldId id="271" r:id="rId11"/>
    <p:sldId id="268" r:id="rId12"/>
    <p:sldId id="277" r:id="rId13"/>
    <p:sldId id="273" r:id="rId14"/>
    <p:sldId id="278" r:id="rId15"/>
    <p:sldId id="280" r:id="rId16"/>
    <p:sldId id="281" r:id="rId17"/>
    <p:sldId id="272" r:id="rId18"/>
    <p:sldId id="279" r:id="rId19"/>
    <p:sldId id="261" r:id="rId20"/>
    <p:sldId id="263" r:id="rId21"/>
    <p:sldId id="275" r:id="rId22"/>
    <p:sldId id="276" r:id="rId2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M16坂本和輝_新居浜" initials="5" lastIdx="1" clrIdx="0">
    <p:extLst>
      <p:ext uri="{19B8F6BF-5375-455C-9EA6-DF929625EA0E}">
        <p15:presenceInfo xmlns:p15="http://schemas.microsoft.com/office/powerpoint/2012/main" userId="S::m1101819@niihama.kosen-ac.jp::596403d7-ce9b-497d-b45d-0ed2e14693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1D5"/>
    <a:srgbClr val="4040D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5127" autoAdjust="0"/>
  </p:normalViewPr>
  <p:slideViewPr>
    <p:cSldViewPr snapToGrid="0" snapToObjects="1">
      <p:cViewPr varScale="1">
        <p:scale>
          <a:sx n="82" d="100"/>
          <a:sy n="82" d="100"/>
        </p:scale>
        <p:origin x="19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NO%20NAME\&#29305;&#21029;&#30740;&#31350;%20&#22338;&#26412;\&#23455;&#39443;&#32080;&#26524;\R6&#23455;&#39443;&#32080;&#26524;\&#12501;&#12442;&#12525;&#12501;&#12449;&#12452;&#12523;&#31561;&#28204;&#23450;&#32080;&#26524;\&#23455;&#39443;&#32080;&#26524;&#65305;&#2637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1 kV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Sheet2!$B$4:$B$6</c:f>
              <c:strCache>
                <c:ptCount val="3"/>
                <c:pt idx="0">
                  <c:v>-0.2 kV</c:v>
                </c:pt>
                <c:pt idx="1">
                  <c:v>最適値</c:v>
                </c:pt>
                <c:pt idx="2">
                  <c:v>+0.2 kV</c:v>
                </c:pt>
              </c:strCache>
            </c:strRef>
          </c:cat>
          <c:val>
            <c:numRef>
              <c:f>Sheet2!$C$4:$C$6</c:f>
              <c:numCache>
                <c:formatCode>General</c:formatCode>
                <c:ptCount val="3"/>
                <c:pt idx="0">
                  <c:v>3.4</c:v>
                </c:pt>
                <c:pt idx="1">
                  <c:v>11.4</c:v>
                </c:pt>
                <c:pt idx="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A-C84B-B907-992341BC9E93}"/>
            </c:ext>
          </c:extLst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2 kV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Sheet2!$B$4:$B$6</c:f>
              <c:strCache>
                <c:ptCount val="3"/>
                <c:pt idx="0">
                  <c:v>-0.2 kV</c:v>
                </c:pt>
                <c:pt idx="1">
                  <c:v>最適値</c:v>
                </c:pt>
                <c:pt idx="2">
                  <c:v>+0.2 kV</c:v>
                </c:pt>
              </c:strCache>
            </c:strRef>
          </c:cat>
          <c:val>
            <c:numRef>
              <c:f>Sheet2!$D$4:$D$6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5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A-C84B-B907-992341BC9E93}"/>
            </c:ext>
          </c:extLst>
        </c:ser>
        <c:ser>
          <c:idx val="2"/>
          <c:order val="2"/>
          <c:tx>
            <c:strRef>
              <c:f>Sheet2!$E$3</c:f>
              <c:strCache>
                <c:ptCount val="1"/>
                <c:pt idx="0">
                  <c:v>3 kV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Sheet2!$B$4:$B$6</c:f>
              <c:strCache>
                <c:ptCount val="3"/>
                <c:pt idx="0">
                  <c:v>-0.2 kV</c:v>
                </c:pt>
                <c:pt idx="1">
                  <c:v>最適値</c:v>
                </c:pt>
                <c:pt idx="2">
                  <c:v>+0.2 kV</c:v>
                </c:pt>
              </c:strCache>
            </c:strRef>
          </c:cat>
          <c:val>
            <c:numRef>
              <c:f>Sheet2!$E$4:$E$6</c:f>
              <c:numCache>
                <c:formatCode>General</c:formatCode>
                <c:ptCount val="3"/>
                <c:pt idx="0">
                  <c:v>2</c:v>
                </c:pt>
                <c:pt idx="1">
                  <c:v>1.2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CA-C84B-B907-992341BC9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159040"/>
        <c:axId val="281160752"/>
      </c:barChart>
      <c:catAx>
        <c:axId val="2811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281160752"/>
        <c:crosses val="autoZero"/>
        <c:auto val="1"/>
        <c:lblAlgn val="ctr"/>
        <c:lblOffset val="100"/>
        <c:noMultiLvlLbl val="0"/>
      </c:catAx>
      <c:valAx>
        <c:axId val="28116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/>
                  <a:t>イオンビーム強度半値幅</a:t>
                </a:r>
                <a:r>
                  <a:rPr lang="en-US" altLang="ja-JP" sz="1600" dirty="0"/>
                  <a:t> [</a:t>
                </a:r>
                <a:r>
                  <a:rPr lang="en-US" altLang="ja-JP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</a:t>
                </a:r>
                <a:r>
                  <a:rPr lang="en-US" altLang="ja-JP" sz="1600" dirty="0"/>
                  <a:t>]</a:t>
                </a:r>
                <a:endParaRPr lang="ja-JP" alt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28115904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E74AA-7143-0846-A36C-05AE4B48CB56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F5F69-6493-A14C-B1ED-157B47BB9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210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6C324-3772-CC4E-AC76-40087077A89C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15028-AB10-A94C-914D-056D4B5C3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30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5028-AB10-A94C-914D-056D4B5C38B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72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5028-AB10-A94C-914D-056D4B5C38B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1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623E258-8ACE-271A-5710-CEE9784E2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64" t="3131" r="4071" b="12003"/>
          <a:stretch/>
        </p:blipFill>
        <p:spPr>
          <a:xfrm>
            <a:off x="0" y="634538"/>
            <a:ext cx="9144000" cy="5719482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-6350" y="0"/>
            <a:ext cx="9144000" cy="770068"/>
          </a:xfrm>
          <a:prstGeom prst="rect">
            <a:avLst/>
          </a:prstGeom>
          <a:solidFill>
            <a:srgbClr val="4041D5"/>
          </a:solidFill>
          <a:ln>
            <a:solidFill>
              <a:srgbClr val="4041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2000" dirty="0">
              <a:latin typeface="+mj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175215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kumimoji="1" lang="en-US" altLang="en-US" dirty="0"/>
              <a:t>プラズマ計測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42136"/>
            <a:ext cx="6400800" cy="1396669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機械工学科　</a:t>
            </a:r>
            <a:r>
              <a:rPr kumimoji="1" lang="ja-JP" altLang="en-US" dirty="0"/>
              <a:t>浅地研究室</a:t>
            </a:r>
            <a:endParaRPr kumimoji="1" lang="en-US" altLang="ja-JP" dirty="0"/>
          </a:p>
          <a:p>
            <a:r>
              <a:rPr kumimoji="1" lang="ja-JP" altLang="en-US"/>
              <a:t>５年　石原慎太郎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6092998"/>
            <a:ext cx="9144000" cy="765002"/>
          </a:xfrm>
          <a:prstGeom prst="rect">
            <a:avLst/>
          </a:prstGeom>
          <a:solidFill>
            <a:srgbClr val="4041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0" dirty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College</a:t>
            </a:r>
            <a:r>
              <a:rPr kumimoji="1" lang="en-US" altLang="ja-JP" sz="3200" b="1" i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3200" b="1" i="0" baseline="0" dirty="0">
                <a:latin typeface="Rockwell Extra Bold"/>
                <a:cs typeface="Rockwell Extra Bold"/>
              </a:rPr>
              <a:t>ASAJI Lab.</a:t>
            </a:r>
            <a:endParaRPr kumimoji="1" lang="ja-JP" altLang="en-US" sz="3200" b="1" i="0" dirty="0">
              <a:latin typeface="Rockwell Extra Bold"/>
              <a:cs typeface="Rockwell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56197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2012/11/15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 dirty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1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2012/11/15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 dirty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25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2012/11/15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altLang="ja-JP" b="1" dirty="0">
                <a:latin typeface="Rockwell Extra Bold"/>
                <a:cs typeface="Rockwell Extra Bold"/>
              </a:rPr>
              <a:t>National Institute of Technology, Niihama College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9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2012/11/15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 dirty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7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2012/11/15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 dirty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02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2012/11/15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 dirty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55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2012/11/15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 dirty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70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2012/11/15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 dirty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2012/11/15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 dirty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4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2012/11/15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 dirty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 dirty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 dirty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69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6458393"/>
            <a:ext cx="9144000" cy="396281"/>
          </a:xfrm>
          <a:prstGeom prst="rect">
            <a:avLst/>
          </a:prstGeom>
          <a:solidFill>
            <a:srgbClr val="4041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3600" dirty="0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6"/>
            <a:ext cx="9144000" cy="621459"/>
          </a:xfrm>
          <a:prstGeom prst="rect">
            <a:avLst/>
          </a:prstGeom>
          <a:solidFill>
            <a:srgbClr val="4041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2800" b="1" dirty="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8338" y="64739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ja-JP"/>
              <a:t>2012/11/15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459260" y="6473971"/>
            <a:ext cx="62964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altLang="ja-JP" b="1" dirty="0">
                <a:latin typeface="Rockwell Extra Bold"/>
                <a:cs typeface="Rockwell Extra Bold"/>
              </a:rPr>
              <a:t>National Institute of Technology, Niihama College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58551" y="64739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6C64358-B17D-FF4C-A3BB-2104847F363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605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4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7996" y="1042320"/>
            <a:ext cx="8308003" cy="1470025"/>
          </a:xfrm>
        </p:spPr>
        <p:txBody>
          <a:bodyPr>
            <a:noAutofit/>
          </a:bodyPr>
          <a:lstStyle/>
          <a:p>
            <a:r>
              <a:rPr lang="ja-JP" altLang="en-US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イオンビームプロファイル測定によるウィーンフィルタの分解能評価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417998" y="3856983"/>
            <a:ext cx="3796193" cy="2061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u="sng" dirty="0"/>
              <a:t>発表内容</a:t>
            </a:r>
            <a:endParaRPr lang="en-US" altLang="ja-JP" sz="1800" u="sng" dirty="0"/>
          </a:p>
          <a:p>
            <a:pPr algn="l"/>
            <a:r>
              <a:rPr lang="ja-JP" altLang="en-US" sz="1800" dirty="0"/>
              <a:t>　１．研究背景・目的</a:t>
            </a:r>
            <a:endParaRPr lang="en-US" altLang="ja-JP" sz="1800" dirty="0"/>
          </a:p>
          <a:p>
            <a:pPr algn="l"/>
            <a:r>
              <a:rPr lang="ja-JP" altLang="en-US" sz="1800" dirty="0"/>
              <a:t>　２．実験装置概要</a:t>
            </a:r>
            <a:endParaRPr lang="en-US" altLang="ja-JP" sz="1800" dirty="0"/>
          </a:p>
          <a:p>
            <a:pPr algn="l"/>
            <a:r>
              <a:rPr lang="ja-JP" altLang="en-US" sz="1800" dirty="0"/>
              <a:t>　３．イオンビームプロファイル測定</a:t>
            </a:r>
            <a:endParaRPr lang="en-US" altLang="ja-JP" sz="1800" dirty="0"/>
          </a:p>
          <a:p>
            <a:pPr algn="l"/>
            <a:r>
              <a:rPr lang="ja-JP" altLang="en-US" sz="1800" dirty="0"/>
              <a:t>　４．各イオン種の推定</a:t>
            </a:r>
            <a:endParaRPr lang="en-US" altLang="ja-JP" sz="1800" dirty="0"/>
          </a:p>
          <a:p>
            <a:pPr algn="l"/>
            <a:r>
              <a:rPr lang="ja-JP" altLang="en-US" sz="1800" dirty="0"/>
              <a:t>　５．まとめ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4F4442-887A-A5E7-D966-1CE8174C8A1C}"/>
              </a:ext>
            </a:extLst>
          </p:cNvPr>
          <p:cNvSpPr/>
          <p:nvPr/>
        </p:nvSpPr>
        <p:spPr>
          <a:xfrm>
            <a:off x="110168" y="192765"/>
            <a:ext cx="673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FFFF"/>
                </a:solidFill>
                <a:latin typeface="Arial"/>
                <a:cs typeface="Arial"/>
              </a:rPr>
              <a:t>2025.2.21</a:t>
            </a:r>
            <a:r>
              <a:rPr lang="ja-JP" altLang="en-US" b="1">
                <a:solidFill>
                  <a:srgbClr val="FFFFFF"/>
                </a:solidFill>
                <a:latin typeface="Arial"/>
                <a:cs typeface="Arial"/>
              </a:rPr>
              <a:t>　プラズマ・イオンビームの基礎と応用に関するスクール</a:t>
            </a:r>
            <a:endParaRPr lang="en-US" altLang="ja-JP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C02342-69C0-B2A9-9FC1-D9F9D4194023}"/>
              </a:ext>
            </a:extLst>
          </p:cNvPr>
          <p:cNvSpPr txBox="1"/>
          <p:nvPr/>
        </p:nvSpPr>
        <p:spPr>
          <a:xfrm>
            <a:off x="5578738" y="4467850"/>
            <a:ext cx="29113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200">
                <a:solidFill>
                  <a:schemeClr val="bg1"/>
                </a:solidFill>
              </a:rPr>
              <a:t>新居浜高専　坂本和輝</a:t>
            </a:r>
            <a:endParaRPr lang="en-US" altLang="ja-JP" sz="2200" dirty="0">
              <a:solidFill>
                <a:schemeClr val="bg1"/>
              </a:solidFill>
            </a:endParaRPr>
          </a:p>
          <a:p>
            <a:pPr algn="r"/>
            <a:r>
              <a:rPr kumimoji="1" lang="ja-JP" altLang="en-US" sz="2200">
                <a:solidFill>
                  <a:schemeClr val="bg1"/>
                </a:solidFill>
              </a:rPr>
              <a:t>平田傑之</a:t>
            </a:r>
            <a:endParaRPr kumimoji="1" lang="en-US" altLang="ja-JP" sz="2200" dirty="0">
              <a:solidFill>
                <a:schemeClr val="bg1"/>
              </a:solidFill>
            </a:endParaRPr>
          </a:p>
          <a:p>
            <a:pPr algn="r"/>
            <a:r>
              <a:rPr lang="ja-JP" altLang="en-US" sz="2200">
                <a:solidFill>
                  <a:schemeClr val="bg1"/>
                </a:solidFill>
              </a:rPr>
              <a:t>松友真哉</a:t>
            </a:r>
            <a:endParaRPr lang="en-US" altLang="ja-JP" sz="2200" dirty="0">
              <a:solidFill>
                <a:schemeClr val="bg1"/>
              </a:solidFill>
            </a:endParaRPr>
          </a:p>
          <a:p>
            <a:pPr algn="r"/>
            <a:r>
              <a:rPr kumimoji="1" lang="ja-JP" altLang="en-US" sz="2200">
                <a:solidFill>
                  <a:schemeClr val="bg1"/>
                </a:solidFill>
              </a:rPr>
              <a:t>滋賀県立大　浅地豊久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55FE136-9179-A637-EE90-8522A6279EA2}"/>
              </a:ext>
            </a:extLst>
          </p:cNvPr>
          <p:cNvSpPr/>
          <p:nvPr/>
        </p:nvSpPr>
        <p:spPr>
          <a:xfrm>
            <a:off x="213359" y="6269327"/>
            <a:ext cx="8717280" cy="446082"/>
          </a:xfrm>
          <a:prstGeom prst="rect">
            <a:avLst/>
          </a:prstGeom>
          <a:solidFill>
            <a:srgbClr val="4040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89F9EDC3-7072-6747-E199-A39F87379785}"/>
              </a:ext>
            </a:extLst>
          </p:cNvPr>
          <p:cNvSpPr txBox="1">
            <a:spLocks/>
          </p:cNvSpPr>
          <p:nvPr/>
        </p:nvSpPr>
        <p:spPr>
          <a:xfrm>
            <a:off x="1016695" y="6309806"/>
            <a:ext cx="711061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chemeClr val="bg1"/>
                </a:solidFill>
                <a:latin typeface="Rockwell Extra Bold"/>
                <a:cs typeface="Rockwell Extra Bold"/>
              </a:rPr>
              <a:t>National Institute of Technology, </a:t>
            </a:r>
            <a:r>
              <a:rPr lang="en-US" altLang="ja-JP" b="1" dirty="0" err="1">
                <a:solidFill>
                  <a:schemeClr val="bg1"/>
                </a:solidFill>
                <a:latin typeface="Rockwell Extra Bold"/>
                <a:cs typeface="Rockwell Extra Bold"/>
              </a:rPr>
              <a:t>Niihama</a:t>
            </a:r>
            <a:r>
              <a:rPr lang="en-US" altLang="ja-JP" b="1" dirty="0">
                <a:solidFill>
                  <a:schemeClr val="bg1"/>
                </a:solidFill>
                <a:latin typeface="Rockwell Extra Bold"/>
                <a:cs typeface="Rockwell Extra Bold"/>
              </a:rPr>
              <a:t> College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56AB382-A27E-4663-9AB7-05D11BC1DD60}"/>
              </a:ext>
            </a:extLst>
          </p:cNvPr>
          <p:cNvSpPr txBox="1">
            <a:spLocks/>
          </p:cNvSpPr>
          <p:nvPr/>
        </p:nvSpPr>
        <p:spPr>
          <a:xfrm>
            <a:off x="417994" y="2309112"/>
            <a:ext cx="8308003" cy="1183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kumimoji="1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Times New Roman" panose="02020603050405020304" pitchFamily="18" charset="0"/>
                <a:ea typeface="MS UI Gothic" panose="020B0600070205080204" pitchFamily="50" charset="-128"/>
                <a:cs typeface="Times New Roman" panose="02020603050405020304" pitchFamily="18" charset="0"/>
              </a:rPr>
              <a:t>Resolution evaluation of the Wien filter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ea typeface="MS UI Gothic" panose="020B0600070205080204" pitchFamily="50" charset="-128"/>
                <a:cs typeface="Times New Roman" panose="02020603050405020304" pitchFamily="18" charset="0"/>
              </a:rPr>
              <a:t>by measuring the separated ion beam profile</a:t>
            </a:r>
            <a:endParaRPr lang="ja-JP" altLang="en-US" sz="2800" dirty="0">
              <a:latin typeface="Times New Roman" panose="02020603050405020304" pitchFamily="18" charset="0"/>
              <a:ea typeface="MS UI Gothic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6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60361-6FD6-3734-B1E4-B2AC08EF9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B949231-809C-20FC-BB2B-B1B0C801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2EC956-F972-0FFC-ACAD-83256AA3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758908-B0D2-A5CD-165B-B11DF44A1349}"/>
              </a:ext>
            </a:extLst>
          </p:cNvPr>
          <p:cNvSpPr txBox="1"/>
          <p:nvPr/>
        </p:nvSpPr>
        <p:spPr>
          <a:xfrm>
            <a:off x="345191" y="759602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sz="20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ja-JP" altLang="en-US" sz="2000" u="sng" dirty="0"/>
              <a:t>ビームの評価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C51681-96A8-4AC7-EF09-7D9B8DDAAB24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３．引出電圧・静電レンズ印加電圧の影響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ED179-17D9-4FB6-2622-3AE2C8CAC973}"/>
              </a:ext>
            </a:extLst>
          </p:cNvPr>
          <p:cNvSpPr txBox="1"/>
          <p:nvPr/>
        </p:nvSpPr>
        <p:spPr>
          <a:xfrm>
            <a:off x="567999" y="4625203"/>
            <a:ext cx="6764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引出電圧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kV</a:t>
            </a:r>
            <a:r>
              <a:rPr lang="ja-JP" altLang="en-US" sz="2000" dirty="0"/>
              <a:t>のとき最もピーク電流値</a:t>
            </a:r>
            <a:r>
              <a:rPr lang="en-US" altLang="ja-JP" sz="2000" dirty="0"/>
              <a:t>/</a:t>
            </a:r>
            <a:r>
              <a:rPr lang="ja-JP" altLang="en-US" sz="2000" dirty="0"/>
              <a:t>半値幅が大きかった。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角丸四角形 22">
            <a:extLst>
              <a:ext uri="{FF2B5EF4-FFF2-40B4-BE49-F238E27FC236}">
                <a16:creationId xmlns:a16="http://schemas.microsoft.com/office/drawing/2014/main" id="{4B44BDDE-AC2C-2D36-553D-10FFC0B96459}"/>
              </a:ext>
            </a:extLst>
          </p:cNvPr>
          <p:cNvSpPr/>
          <p:nvPr/>
        </p:nvSpPr>
        <p:spPr>
          <a:xfrm>
            <a:off x="345191" y="4402455"/>
            <a:ext cx="7951465" cy="1953893"/>
          </a:xfrm>
          <a:prstGeom prst="roundRect">
            <a:avLst>
              <a:gd name="adj" fmla="val 5510"/>
            </a:avLst>
          </a:prstGeom>
          <a:noFill/>
          <a:ln>
            <a:solidFill>
              <a:srgbClr val="404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71173D6-E958-AAA4-5696-D6983B19A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10" y="1094892"/>
            <a:ext cx="4734380" cy="329715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6AFFE3-232F-1A05-AD57-CB6A466D7C65}"/>
              </a:ext>
            </a:extLst>
          </p:cNvPr>
          <p:cNvSpPr txBox="1"/>
          <p:nvPr/>
        </p:nvSpPr>
        <p:spPr>
          <a:xfrm>
            <a:off x="567999" y="5012064"/>
            <a:ext cx="7574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引出電圧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を上げるとさらに大きくなると考えられるが、ピーク間距離が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短くなり分解能の低下が懸念される。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方向に長くする、電磁場の強化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529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83082B3-5AEA-4A09-8916-458CE480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FF273C-FA5E-42E1-AEF0-A2DA5953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F56269-B94B-58A5-DB5D-1FE4DD9B7719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４．各イオン種の推定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02B874D-A3BC-83F7-5286-041DB65A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865" y="2482861"/>
            <a:ext cx="2794334" cy="24598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205A53-38EA-8F25-AFF2-A7889CF5B46F}"/>
              </a:ext>
            </a:extLst>
          </p:cNvPr>
          <p:cNvSpPr txBox="1"/>
          <p:nvPr/>
        </p:nvSpPr>
        <p:spPr>
          <a:xfrm>
            <a:off x="242837" y="763169"/>
            <a:ext cx="716709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背圧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8.4×10</a:t>
            </a:r>
            <a:r>
              <a:rPr kumimoji="1" lang="en-US" altLang="ja-JP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ガス流量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 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電圧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313.4 V</a:t>
            </a:r>
          </a:p>
          <a:p>
            <a:r>
              <a:rPr kumimoji="1" lang="ja-JP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引出電圧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kV</a:t>
            </a:r>
            <a:r>
              <a:rPr kumimoji="1" lang="ja-JP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、静電レンズ電圧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 kV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553B34-DB65-8713-D342-DD6E628539A4}"/>
              </a:ext>
            </a:extLst>
          </p:cNvPr>
          <p:cNvSpPr txBox="1"/>
          <p:nvPr/>
        </p:nvSpPr>
        <p:spPr>
          <a:xfrm>
            <a:off x="262380" y="1577069"/>
            <a:ext cx="6394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各ピークの特定の</a:t>
            </a:r>
            <a:r>
              <a:rPr kumimoji="1" lang="ja-JP" altLang="en-US" sz="2000"/>
              <a:t>ため、</a:t>
            </a:r>
            <a:endParaRPr kumimoji="1" lang="en-US" altLang="ja-JP" sz="2000" dirty="0"/>
          </a:p>
          <a:p>
            <a:r>
              <a:rPr kumimoji="1" lang="ja-JP" altLang="en-US" sz="2000"/>
              <a:t>背圧を下げ、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kumimoji="1" lang="ja-JP" altLang="en-US" sz="2000" dirty="0"/>
              <a:t>の電圧</a:t>
            </a:r>
            <a:r>
              <a:rPr kumimoji="1" lang="ja-JP" altLang="en-US" sz="2000"/>
              <a:t>を上げてプロファイル</a:t>
            </a:r>
            <a:r>
              <a:rPr kumimoji="1" lang="ja-JP" altLang="en-US" sz="2000" dirty="0"/>
              <a:t>を確認する。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2DD04D-7975-1706-AFB7-EA4341A391B8}"/>
              </a:ext>
            </a:extLst>
          </p:cNvPr>
          <p:cNvSpPr txBox="1"/>
          <p:nvPr/>
        </p:nvSpPr>
        <p:spPr>
          <a:xfrm>
            <a:off x="5709762" y="4911599"/>
            <a:ext cx="219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12FD7D-6C32-C2B4-749D-19250859101D}"/>
              </a:ext>
            </a:extLst>
          </p:cNvPr>
          <p:cNvSpPr txBox="1"/>
          <p:nvPr/>
        </p:nvSpPr>
        <p:spPr>
          <a:xfrm rot="16200000">
            <a:off x="4231281" y="3554788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2E4FF6-060C-DFEB-675C-65F8208AAD01}"/>
              </a:ext>
            </a:extLst>
          </p:cNvPr>
          <p:cNvSpPr txBox="1"/>
          <p:nvPr/>
        </p:nvSpPr>
        <p:spPr>
          <a:xfrm>
            <a:off x="476008" y="5503736"/>
            <a:ext cx="6332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・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個のピークが確認できる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r>
              <a:rPr lang="ja-JP" altLang="en-US" sz="2000" dirty="0"/>
              <a:t>・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/>
              <a:t>座標</a:t>
            </a:r>
            <a:r>
              <a:rPr lang="en-US" altLang="ja-JP" sz="2000" dirty="0"/>
              <a:t>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mm</a:t>
            </a:r>
            <a:r>
              <a:rPr lang="ja-JP" altLang="en-US" sz="2000" dirty="0"/>
              <a:t>付近に新たにピークが見られる（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dirty="0"/>
              <a:t>とおく）。</a:t>
            </a:r>
            <a:endParaRPr lang="en-US" altLang="ja-JP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AAA7EBA-9738-3D80-4943-BA9F542F8FFC}"/>
              </a:ext>
            </a:extLst>
          </p:cNvPr>
          <p:cNvSpPr txBox="1"/>
          <p:nvPr/>
        </p:nvSpPr>
        <p:spPr>
          <a:xfrm>
            <a:off x="7817136" y="3013744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9C8CEF3-1A21-EAF9-CE54-BD7A2D9ED5EC}"/>
              </a:ext>
            </a:extLst>
          </p:cNvPr>
          <p:cNvCxnSpPr>
            <a:cxnSpLocks/>
          </p:cNvCxnSpPr>
          <p:nvPr/>
        </p:nvCxnSpPr>
        <p:spPr>
          <a:xfrm flipH="1">
            <a:off x="7739969" y="3299494"/>
            <a:ext cx="190500" cy="1809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AC4CB9CA-D9E7-7A91-6368-5DA1F837360C}"/>
              </a:ext>
            </a:extLst>
          </p:cNvPr>
          <p:cNvCxnSpPr>
            <a:cxnSpLocks/>
          </p:cNvCxnSpPr>
          <p:nvPr/>
        </p:nvCxnSpPr>
        <p:spPr>
          <a:xfrm>
            <a:off x="7013005" y="3996642"/>
            <a:ext cx="0" cy="2682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2EBDF97-E243-7B40-BB1D-C267617356C8}"/>
              </a:ext>
            </a:extLst>
          </p:cNvPr>
          <p:cNvSpPr txBox="1"/>
          <p:nvPr/>
        </p:nvSpPr>
        <p:spPr>
          <a:xfrm>
            <a:off x="6871227" y="36654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319758A-1715-7DDF-1095-2BE102A39606}"/>
              </a:ext>
            </a:extLst>
          </p:cNvPr>
          <p:cNvCxnSpPr>
            <a:cxnSpLocks/>
          </p:cNvCxnSpPr>
          <p:nvPr/>
        </p:nvCxnSpPr>
        <p:spPr>
          <a:xfrm>
            <a:off x="7346888" y="3719551"/>
            <a:ext cx="153626" cy="2971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2111EC8-3BB8-0A47-3B7E-1B91B86002F6}"/>
              </a:ext>
            </a:extLst>
          </p:cNvPr>
          <p:cNvSpPr txBox="1"/>
          <p:nvPr/>
        </p:nvSpPr>
        <p:spPr>
          <a:xfrm>
            <a:off x="7188127" y="336834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C26C7E-7A78-60E6-6996-DF1D7091138B}"/>
              </a:ext>
            </a:extLst>
          </p:cNvPr>
          <p:cNvSpPr txBox="1"/>
          <p:nvPr/>
        </p:nvSpPr>
        <p:spPr>
          <a:xfrm>
            <a:off x="6076414" y="341731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F24F062-4E3C-6B9D-BEDA-7BA678863A2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6220043" y="3786642"/>
            <a:ext cx="0" cy="3195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CDE69ACC-B9A1-6C07-61A8-E8CE0659C959}"/>
              </a:ext>
            </a:extLst>
          </p:cNvPr>
          <p:cNvSpPr/>
          <p:nvPr/>
        </p:nvSpPr>
        <p:spPr>
          <a:xfrm>
            <a:off x="345191" y="5401008"/>
            <a:ext cx="7951465" cy="955339"/>
          </a:xfrm>
          <a:prstGeom prst="roundRect">
            <a:avLst>
              <a:gd name="adj" fmla="val 5510"/>
            </a:avLst>
          </a:prstGeom>
          <a:noFill/>
          <a:ln>
            <a:solidFill>
              <a:srgbClr val="404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C6039BE0-79A8-BAFA-1FBE-958E21C89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79" y="2486755"/>
            <a:ext cx="2794334" cy="235746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C15FAA-CD55-7EFC-03F6-CBB22FE97C5E}"/>
              </a:ext>
            </a:extLst>
          </p:cNvPr>
          <p:cNvSpPr txBox="1"/>
          <p:nvPr/>
        </p:nvSpPr>
        <p:spPr>
          <a:xfrm>
            <a:off x="1158727" y="4574022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69E913-3C14-BE46-F257-2358B5D85220}"/>
              </a:ext>
            </a:extLst>
          </p:cNvPr>
          <p:cNvSpPr txBox="1"/>
          <p:nvPr/>
        </p:nvSpPr>
        <p:spPr>
          <a:xfrm>
            <a:off x="2554997" y="230397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B3B0FC6-7A06-AA28-6911-0ED107611D3D}"/>
              </a:ext>
            </a:extLst>
          </p:cNvPr>
          <p:cNvCxnSpPr>
            <a:cxnSpLocks/>
          </p:cNvCxnSpPr>
          <p:nvPr/>
        </p:nvCxnSpPr>
        <p:spPr>
          <a:xfrm flipH="1">
            <a:off x="2268420" y="2482861"/>
            <a:ext cx="365672" cy="15614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AC2F693-5EFD-04F1-2F08-F91D5AD173BF}"/>
              </a:ext>
            </a:extLst>
          </p:cNvPr>
          <p:cNvCxnSpPr>
            <a:cxnSpLocks/>
          </p:cNvCxnSpPr>
          <p:nvPr/>
        </p:nvCxnSpPr>
        <p:spPr>
          <a:xfrm>
            <a:off x="1310851" y="3861428"/>
            <a:ext cx="155242" cy="2357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6FC2BD3-D8DB-B5CB-A6DE-14F9620ED32E}"/>
              </a:ext>
            </a:extLst>
          </p:cNvPr>
          <p:cNvSpPr txBox="1"/>
          <p:nvPr/>
        </p:nvSpPr>
        <p:spPr>
          <a:xfrm>
            <a:off x="1113691" y="35700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5F57FB7-C90B-BED5-6078-953C98D9DF10}"/>
              </a:ext>
            </a:extLst>
          </p:cNvPr>
          <p:cNvCxnSpPr>
            <a:cxnSpLocks/>
          </p:cNvCxnSpPr>
          <p:nvPr/>
        </p:nvCxnSpPr>
        <p:spPr>
          <a:xfrm>
            <a:off x="1839793" y="3601976"/>
            <a:ext cx="123360" cy="3373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AD9B4BC-8859-8D57-1905-4C2CC209149D}"/>
              </a:ext>
            </a:extLst>
          </p:cNvPr>
          <p:cNvSpPr txBox="1"/>
          <p:nvPr/>
        </p:nvSpPr>
        <p:spPr>
          <a:xfrm>
            <a:off x="1707600" y="329949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CF04BB71-18DA-9D55-887E-C9148DF2D693}"/>
              </a:ext>
            </a:extLst>
          </p:cNvPr>
          <p:cNvCxnSpPr>
            <a:cxnSpLocks/>
          </p:cNvCxnSpPr>
          <p:nvPr/>
        </p:nvCxnSpPr>
        <p:spPr>
          <a:xfrm>
            <a:off x="1482699" y="3650465"/>
            <a:ext cx="160787" cy="5931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CF5036E-92FB-7EA8-76E2-0E25CA79BA8E}"/>
              </a:ext>
            </a:extLst>
          </p:cNvPr>
          <p:cNvSpPr txBox="1"/>
          <p:nvPr/>
        </p:nvSpPr>
        <p:spPr>
          <a:xfrm>
            <a:off x="1255714" y="333141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151B142-74A3-219D-2E3E-42989712392D}"/>
              </a:ext>
            </a:extLst>
          </p:cNvPr>
          <p:cNvSpPr txBox="1"/>
          <p:nvPr/>
        </p:nvSpPr>
        <p:spPr>
          <a:xfrm>
            <a:off x="2733360" y="376974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A684EC0-452A-0F95-5AB3-A7B268504224}"/>
              </a:ext>
            </a:extLst>
          </p:cNvPr>
          <p:cNvCxnSpPr>
            <a:cxnSpLocks/>
          </p:cNvCxnSpPr>
          <p:nvPr/>
        </p:nvCxnSpPr>
        <p:spPr>
          <a:xfrm flipH="1">
            <a:off x="2427969" y="3981837"/>
            <a:ext cx="190500" cy="1809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125FF97-0DE2-C200-865B-B0637593FE85}"/>
              </a:ext>
            </a:extLst>
          </p:cNvPr>
          <p:cNvSpPr txBox="1"/>
          <p:nvPr/>
        </p:nvSpPr>
        <p:spPr>
          <a:xfrm rot="16200000">
            <a:off x="-506718" y="3375225"/>
            <a:ext cx="227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右矢印 39">
            <a:extLst>
              <a:ext uri="{FF2B5EF4-FFF2-40B4-BE49-F238E27FC236}">
                <a16:creationId xmlns:a16="http://schemas.microsoft.com/office/drawing/2014/main" id="{8B772445-A4C4-3B68-09EF-8E334C143A6D}"/>
              </a:ext>
            </a:extLst>
          </p:cNvPr>
          <p:cNvSpPr/>
          <p:nvPr/>
        </p:nvSpPr>
        <p:spPr>
          <a:xfrm>
            <a:off x="3840898" y="3589338"/>
            <a:ext cx="978408" cy="2228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73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CDD43-EBFA-2B49-6AAE-939F512B2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15609BA-085C-E5C2-ED62-B5985D9B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4B13FF-733A-29CE-0FAE-CF108B78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C317A9-FA01-3AD6-46BD-7D18BF1FAC05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４．各イオン種の推定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A1EAF44-12D9-70E6-1771-6315FED1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814" y="883305"/>
            <a:ext cx="2794334" cy="24598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29FFC8-FFAC-7BCA-4180-AA16F0277DC5}"/>
              </a:ext>
            </a:extLst>
          </p:cNvPr>
          <p:cNvSpPr txBox="1"/>
          <p:nvPr/>
        </p:nvSpPr>
        <p:spPr>
          <a:xfrm>
            <a:off x="3558711" y="3312043"/>
            <a:ext cx="219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1F0AB4-7A06-4E2E-F7B9-75D37BC2EEEA}"/>
              </a:ext>
            </a:extLst>
          </p:cNvPr>
          <p:cNvSpPr txBox="1"/>
          <p:nvPr/>
        </p:nvSpPr>
        <p:spPr>
          <a:xfrm rot="16200000">
            <a:off x="2080230" y="1955232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1E7D6E7-EEBC-7EDF-A900-BCE6D21677E7}"/>
              </a:ext>
            </a:extLst>
          </p:cNvPr>
          <p:cNvSpPr txBox="1"/>
          <p:nvPr/>
        </p:nvSpPr>
        <p:spPr>
          <a:xfrm>
            <a:off x="380035" y="4155489"/>
            <a:ext cx="8446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・ イオン種はグラフ右側から質量電荷比（イオン</a:t>
            </a:r>
            <a:r>
              <a:rPr lang="ja-JP" altLang="en-US" sz="2000"/>
              <a:t>の質量数</a:t>
            </a:r>
            <a:r>
              <a:rPr lang="en-US" altLang="ja-JP" sz="2000" dirty="0"/>
              <a:t>/</a:t>
            </a:r>
            <a:r>
              <a:rPr lang="ja-JP" altLang="en-US" sz="2000"/>
              <a:t>価数</a:t>
            </a:r>
            <a:r>
              <a:rPr lang="ja-JP" altLang="en-US" sz="2000" dirty="0"/>
              <a:t>）の高い順に</a:t>
            </a:r>
            <a:endParaRPr lang="en-US" altLang="ja-JP" sz="2000" dirty="0"/>
          </a:p>
          <a:p>
            <a:r>
              <a:rPr lang="ja-JP" altLang="en-US" sz="2000" dirty="0"/>
              <a:t>　見られる。</a:t>
            </a:r>
            <a:endParaRPr lang="en-US" altLang="ja-JP" sz="2000" dirty="0"/>
          </a:p>
          <a:p>
            <a:r>
              <a:rPr lang="ja-JP" altLang="en-US" sz="2000" dirty="0"/>
              <a:t>　→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/>
              <a:t>は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ja-JP" altLang="en-US" sz="2000" dirty="0"/>
              <a:t>なので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dirty="0"/>
              <a:t>は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ja-JP" altLang="en-US" sz="2000" dirty="0"/>
              <a:t>以下</a:t>
            </a:r>
            <a:endParaRPr lang="en-US" altLang="ja-JP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D22E38B-1DF9-0E55-563A-0DAB896B5E17}"/>
              </a:ext>
            </a:extLst>
          </p:cNvPr>
          <p:cNvSpPr txBox="1"/>
          <p:nvPr/>
        </p:nvSpPr>
        <p:spPr>
          <a:xfrm>
            <a:off x="5666085" y="141418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38E4C6B-99B6-A2CF-ECF8-826E537E5C76}"/>
              </a:ext>
            </a:extLst>
          </p:cNvPr>
          <p:cNvCxnSpPr>
            <a:cxnSpLocks/>
          </p:cNvCxnSpPr>
          <p:nvPr/>
        </p:nvCxnSpPr>
        <p:spPr>
          <a:xfrm flipH="1">
            <a:off x="5588918" y="1699938"/>
            <a:ext cx="190500" cy="1809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EC84F68-12FD-4D83-40A5-33EBC81C2138}"/>
              </a:ext>
            </a:extLst>
          </p:cNvPr>
          <p:cNvCxnSpPr>
            <a:cxnSpLocks/>
          </p:cNvCxnSpPr>
          <p:nvPr/>
        </p:nvCxnSpPr>
        <p:spPr>
          <a:xfrm>
            <a:off x="4861954" y="2397086"/>
            <a:ext cx="0" cy="2682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410082-A385-5D5B-9ECB-A6F80E17DD94}"/>
              </a:ext>
            </a:extLst>
          </p:cNvPr>
          <p:cNvSpPr txBox="1"/>
          <p:nvPr/>
        </p:nvSpPr>
        <p:spPr>
          <a:xfrm>
            <a:off x="4720176" y="2065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790B546-46E8-DD35-22D8-46FCCFD28957}"/>
              </a:ext>
            </a:extLst>
          </p:cNvPr>
          <p:cNvCxnSpPr>
            <a:cxnSpLocks/>
          </p:cNvCxnSpPr>
          <p:nvPr/>
        </p:nvCxnSpPr>
        <p:spPr>
          <a:xfrm>
            <a:off x="5195837" y="2119995"/>
            <a:ext cx="153626" cy="2971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C7494DE-804B-0492-0F21-06EDE82870D3}"/>
              </a:ext>
            </a:extLst>
          </p:cNvPr>
          <p:cNvSpPr txBox="1"/>
          <p:nvPr/>
        </p:nvSpPr>
        <p:spPr>
          <a:xfrm>
            <a:off x="5037076" y="176878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472A526-F080-DE2D-CA73-9239D69ED328}"/>
              </a:ext>
            </a:extLst>
          </p:cNvPr>
          <p:cNvSpPr txBox="1"/>
          <p:nvPr/>
        </p:nvSpPr>
        <p:spPr>
          <a:xfrm>
            <a:off x="3915804" y="185946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9CAB98C9-7CBF-DDFF-3525-5F8A21F84035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4058679" y="2228794"/>
            <a:ext cx="754" cy="27233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EF27BE9-6474-98EB-A282-A75EF580CF22}"/>
              </a:ext>
            </a:extLst>
          </p:cNvPr>
          <p:cNvSpPr txBox="1"/>
          <p:nvPr/>
        </p:nvSpPr>
        <p:spPr>
          <a:xfrm>
            <a:off x="363308" y="5288078"/>
            <a:ext cx="4374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・ 予想されるイオン種</a:t>
            </a:r>
            <a:endParaRPr lang="en-US" altLang="ja-JP" sz="2000" dirty="0"/>
          </a:p>
          <a:p>
            <a:r>
              <a:rPr lang="ja-JP" altLang="en-US" sz="2000" dirty="0"/>
              <a:t>　・・・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ja-JP" altLang="en-US" sz="2000" dirty="0"/>
              <a:t>の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ja-JP" altLang="en-US" sz="2000" dirty="0"/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ja-JP" altLang="en-US" sz="2000" dirty="0"/>
              <a:t>の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/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ja-JP" altLang="en-US" sz="2000" dirty="0"/>
              <a:t>の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など</a:t>
            </a:r>
            <a:endParaRPr lang="en-US" altLang="ja-JP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E8680876-D57C-E12F-3B3E-FAF6EF436F7A}"/>
              </a:ext>
            </a:extLst>
          </p:cNvPr>
          <p:cNvSpPr/>
          <p:nvPr/>
        </p:nvSpPr>
        <p:spPr>
          <a:xfrm>
            <a:off x="345191" y="4029445"/>
            <a:ext cx="8434882" cy="2096456"/>
          </a:xfrm>
          <a:prstGeom prst="roundRect">
            <a:avLst>
              <a:gd name="adj" fmla="val 5510"/>
            </a:avLst>
          </a:prstGeom>
          <a:noFill/>
          <a:ln>
            <a:solidFill>
              <a:srgbClr val="404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68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FDC4ACD-F05C-067F-F573-FF06BD433E4D}"/>
              </a:ext>
            </a:extLst>
          </p:cNvPr>
          <p:cNvSpPr/>
          <p:nvPr/>
        </p:nvSpPr>
        <p:spPr>
          <a:xfrm>
            <a:off x="1182309" y="3210560"/>
            <a:ext cx="1616971" cy="11668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A3B656-769E-15CB-B33B-BFCD7D1C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29E270-2779-14EB-5028-0EA1C45D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CC47C-E6B1-7BEE-05C2-CDF2C09A1BC3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４．各イオン種の推定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087B7B0-04DD-1E91-01C0-B65DCA641727}"/>
              </a:ext>
            </a:extLst>
          </p:cNvPr>
          <p:cNvCxnSpPr>
            <a:cxnSpLocks/>
          </p:cNvCxnSpPr>
          <p:nvPr/>
        </p:nvCxnSpPr>
        <p:spPr>
          <a:xfrm>
            <a:off x="347934" y="3794544"/>
            <a:ext cx="3762666" cy="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右矢印 22">
            <a:extLst>
              <a:ext uri="{FF2B5EF4-FFF2-40B4-BE49-F238E27FC236}">
                <a16:creationId xmlns:a16="http://schemas.microsoft.com/office/drawing/2014/main" id="{94E76C35-2E14-9393-8521-7539CAD0931E}"/>
              </a:ext>
            </a:extLst>
          </p:cNvPr>
          <p:cNvSpPr/>
          <p:nvPr/>
        </p:nvSpPr>
        <p:spPr>
          <a:xfrm>
            <a:off x="767427" y="3754830"/>
            <a:ext cx="304394" cy="752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91C996F-38F2-82D2-A3A9-E977DDB590E0}"/>
              </a:ext>
            </a:extLst>
          </p:cNvPr>
          <p:cNvCxnSpPr>
            <a:cxnSpLocks/>
          </p:cNvCxnSpPr>
          <p:nvPr/>
        </p:nvCxnSpPr>
        <p:spPr>
          <a:xfrm>
            <a:off x="2783815" y="4309199"/>
            <a:ext cx="882523" cy="379207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2D4A2A8-F3D0-B971-81E5-E59B827D2FCA}"/>
              </a:ext>
            </a:extLst>
          </p:cNvPr>
          <p:cNvSpPr txBox="1"/>
          <p:nvPr/>
        </p:nvSpPr>
        <p:spPr>
          <a:xfrm>
            <a:off x="1725336" y="267955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443A1219-1AE8-E0E7-7EF3-151A50753EB7}"/>
              </a:ext>
            </a:extLst>
          </p:cNvPr>
          <p:cNvSpPr>
            <a:spLocks noChangeAspect="1"/>
          </p:cNvSpPr>
          <p:nvPr/>
        </p:nvSpPr>
        <p:spPr>
          <a:xfrm>
            <a:off x="383558" y="3718436"/>
            <a:ext cx="151107" cy="15110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0185ADEF-BCAC-B831-0C9B-6D167405EEDA}"/>
              </a:ext>
            </a:extLst>
          </p:cNvPr>
          <p:cNvSpPr>
            <a:spLocks noChangeAspect="1"/>
          </p:cNvSpPr>
          <p:nvPr/>
        </p:nvSpPr>
        <p:spPr>
          <a:xfrm>
            <a:off x="558246" y="3716907"/>
            <a:ext cx="151107" cy="151107"/>
          </a:xfrm>
          <a:prstGeom prst="ellipse">
            <a:avLst/>
          </a:prstGeom>
          <a:solidFill>
            <a:srgbClr val="404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FB685A6D-D37E-3CE6-38DA-E242560DEFBE}"/>
              </a:ext>
            </a:extLst>
          </p:cNvPr>
          <p:cNvSpPr>
            <a:spLocks noChangeAspect="1"/>
          </p:cNvSpPr>
          <p:nvPr/>
        </p:nvSpPr>
        <p:spPr>
          <a:xfrm>
            <a:off x="2353778" y="3726912"/>
            <a:ext cx="151107" cy="15110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C242241-1D11-38F9-540A-7DCEC90B46FB}"/>
              </a:ext>
            </a:extLst>
          </p:cNvPr>
          <p:cNvSpPr/>
          <p:nvPr/>
        </p:nvSpPr>
        <p:spPr>
          <a:xfrm>
            <a:off x="1180702" y="3794645"/>
            <a:ext cx="1621536" cy="524256"/>
          </a:xfrm>
          <a:custGeom>
            <a:avLst/>
            <a:gdLst>
              <a:gd name="connsiteX0" fmla="*/ 0 w 1621536"/>
              <a:gd name="connsiteY0" fmla="*/ 0 h 524256"/>
              <a:gd name="connsiteX1" fmla="*/ 371856 w 1621536"/>
              <a:gd name="connsiteY1" fmla="*/ 73152 h 524256"/>
              <a:gd name="connsiteX2" fmla="*/ 1011936 w 1621536"/>
              <a:gd name="connsiteY2" fmla="*/ 274320 h 524256"/>
              <a:gd name="connsiteX3" fmla="*/ 1621536 w 1621536"/>
              <a:gd name="connsiteY3" fmla="*/ 524256 h 52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536" h="524256">
                <a:moveTo>
                  <a:pt x="0" y="0"/>
                </a:moveTo>
                <a:cubicBezTo>
                  <a:pt x="101600" y="13716"/>
                  <a:pt x="203200" y="27432"/>
                  <a:pt x="371856" y="73152"/>
                </a:cubicBezTo>
                <a:cubicBezTo>
                  <a:pt x="540512" y="118872"/>
                  <a:pt x="803656" y="199136"/>
                  <a:pt x="1011936" y="274320"/>
                </a:cubicBezTo>
                <a:cubicBezTo>
                  <a:pt x="1220216" y="349504"/>
                  <a:pt x="1481328" y="477520"/>
                  <a:pt x="1621536" y="524256"/>
                </a:cubicBezTo>
              </a:path>
            </a:pathLst>
          </a:custGeom>
          <a:noFill/>
          <a:ln w="12700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5BC38996-1926-54FF-4FD9-5A985AD7FD5B}"/>
              </a:ext>
            </a:extLst>
          </p:cNvPr>
          <p:cNvSpPr>
            <a:spLocks noChangeAspect="1"/>
          </p:cNvSpPr>
          <p:nvPr/>
        </p:nvSpPr>
        <p:spPr>
          <a:xfrm>
            <a:off x="2347681" y="4071943"/>
            <a:ext cx="151107" cy="151107"/>
          </a:xfrm>
          <a:prstGeom prst="ellipse">
            <a:avLst/>
          </a:prstGeom>
          <a:solidFill>
            <a:srgbClr val="404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A1013744-321C-66B1-2638-7F863AEB342F}"/>
              </a:ext>
            </a:extLst>
          </p:cNvPr>
          <p:cNvSpPr>
            <a:spLocks noChangeAspect="1"/>
          </p:cNvSpPr>
          <p:nvPr/>
        </p:nvSpPr>
        <p:spPr>
          <a:xfrm>
            <a:off x="3666181" y="3723578"/>
            <a:ext cx="151107" cy="15110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4EDA5339-2A59-8800-EA30-DC1FECDDEED2}"/>
              </a:ext>
            </a:extLst>
          </p:cNvPr>
          <p:cNvSpPr>
            <a:spLocks noChangeAspect="1"/>
          </p:cNvSpPr>
          <p:nvPr/>
        </p:nvSpPr>
        <p:spPr>
          <a:xfrm>
            <a:off x="3666180" y="4624647"/>
            <a:ext cx="151107" cy="151107"/>
          </a:xfrm>
          <a:prstGeom prst="ellipse">
            <a:avLst/>
          </a:prstGeom>
          <a:solidFill>
            <a:srgbClr val="404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右中かっこ 59">
            <a:extLst>
              <a:ext uri="{FF2B5EF4-FFF2-40B4-BE49-F238E27FC236}">
                <a16:creationId xmlns:a16="http://schemas.microsoft.com/office/drawing/2014/main" id="{FF37D99B-53FE-64D4-515F-D33B06F44F99}"/>
              </a:ext>
            </a:extLst>
          </p:cNvPr>
          <p:cNvSpPr/>
          <p:nvPr/>
        </p:nvSpPr>
        <p:spPr>
          <a:xfrm rot="16200000">
            <a:off x="1871913" y="2163243"/>
            <a:ext cx="173759" cy="1773938"/>
          </a:xfrm>
          <a:prstGeom prst="rightBrace">
            <a:avLst>
              <a:gd name="adj1" fmla="val 84983"/>
              <a:gd name="adj2" fmla="val 50842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415F7C3-2DF6-3F20-F441-5C8F94C40553}"/>
              </a:ext>
            </a:extLst>
          </p:cNvPr>
          <p:cNvCxnSpPr>
            <a:cxnSpLocks/>
          </p:cNvCxnSpPr>
          <p:nvPr/>
        </p:nvCxnSpPr>
        <p:spPr>
          <a:xfrm>
            <a:off x="2715156" y="3796334"/>
            <a:ext cx="94492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16359-BBC4-D954-473D-40605286E950}"/>
              </a:ext>
            </a:extLst>
          </p:cNvPr>
          <p:cNvSpPr txBox="1"/>
          <p:nvPr/>
        </p:nvSpPr>
        <p:spPr>
          <a:xfrm>
            <a:off x="1034020" y="482142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電磁場による偏向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A39DA59-A7AF-FED8-491C-E3D1A37AFE9F}"/>
              </a:ext>
            </a:extLst>
          </p:cNvPr>
          <p:cNvCxnSpPr>
            <a:cxnSpLocks/>
          </p:cNvCxnSpPr>
          <p:nvPr/>
        </p:nvCxnSpPr>
        <p:spPr>
          <a:xfrm>
            <a:off x="1196696" y="4624647"/>
            <a:ext cx="160258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円/楕円 5">
            <a:extLst>
              <a:ext uri="{FF2B5EF4-FFF2-40B4-BE49-F238E27FC236}">
                <a16:creationId xmlns:a16="http://schemas.microsoft.com/office/drawing/2014/main" id="{7562527E-176A-B280-59D7-4DDDF5DE5E4D}"/>
              </a:ext>
            </a:extLst>
          </p:cNvPr>
          <p:cNvSpPr>
            <a:spLocks noChangeAspect="1"/>
          </p:cNvSpPr>
          <p:nvPr/>
        </p:nvSpPr>
        <p:spPr>
          <a:xfrm>
            <a:off x="882913" y="5451458"/>
            <a:ext cx="151107" cy="15110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F9215D11-AEFC-0359-2928-7183FACF73F8}"/>
              </a:ext>
            </a:extLst>
          </p:cNvPr>
          <p:cNvSpPr>
            <a:spLocks noChangeAspect="1"/>
          </p:cNvSpPr>
          <p:nvPr/>
        </p:nvSpPr>
        <p:spPr>
          <a:xfrm>
            <a:off x="882913" y="5863268"/>
            <a:ext cx="151107" cy="151107"/>
          </a:xfrm>
          <a:prstGeom prst="ellipse">
            <a:avLst/>
          </a:prstGeom>
          <a:solidFill>
            <a:srgbClr val="404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7F5AAAC-0973-A0AB-7734-FE61A91FFA17}"/>
              </a:ext>
            </a:extLst>
          </p:cNvPr>
          <p:cNvSpPr txBox="1"/>
          <p:nvPr/>
        </p:nvSpPr>
        <p:spPr>
          <a:xfrm>
            <a:off x="1080971" y="5311385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20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7549F0-CEB9-6F72-F1DF-5CE6E6D7741E}"/>
              </a:ext>
            </a:extLst>
          </p:cNvPr>
          <p:cNvSpPr txBox="1"/>
          <p:nvPr/>
        </p:nvSpPr>
        <p:spPr>
          <a:xfrm>
            <a:off x="1080971" y="5753587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他のイオン種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B85DA9-54D5-FDCD-C2C4-53D2847EA901}"/>
              </a:ext>
            </a:extLst>
          </p:cNvPr>
          <p:cNvSpPr txBox="1"/>
          <p:nvPr/>
        </p:nvSpPr>
        <p:spPr>
          <a:xfrm>
            <a:off x="4515086" y="2793201"/>
            <a:ext cx="3852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WF</a:t>
            </a:r>
            <a:r>
              <a:rPr kumimoji="1"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内の電磁場は一様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と仮定</a:t>
            </a:r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端部の電磁場は無視する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内でのみイオンに力が働く）</a:t>
            </a:r>
            <a:endParaRPr kumimoji="1" lang="ja-JP" altLang="en-US" sz="20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89C235F-4761-DFE6-F3B8-15CAF0E73E91}"/>
              </a:ext>
            </a:extLst>
          </p:cNvPr>
          <p:cNvCxnSpPr>
            <a:cxnSpLocks/>
          </p:cNvCxnSpPr>
          <p:nvPr/>
        </p:nvCxnSpPr>
        <p:spPr>
          <a:xfrm flipV="1">
            <a:off x="3741733" y="3934577"/>
            <a:ext cx="0" cy="69007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5A5ED90-1A27-1746-0016-F6C86088A693}"/>
              </a:ext>
            </a:extLst>
          </p:cNvPr>
          <p:cNvSpPr txBox="1"/>
          <p:nvPr/>
        </p:nvSpPr>
        <p:spPr>
          <a:xfrm>
            <a:off x="3772153" y="403103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?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2CF51E8-C94A-E9BD-7227-FB818B39241E}"/>
                  </a:ext>
                </a:extLst>
              </p:cNvPr>
              <p:cNvSpPr txBox="1"/>
              <p:nvPr/>
            </p:nvSpPr>
            <p:spPr>
              <a:xfrm>
                <a:off x="392708" y="1398054"/>
                <a:ext cx="6446637" cy="572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000" dirty="0"/>
                  <a:t>　</a:t>
                </a:r>
                <a:r>
                  <a:rPr kumimoji="1" lang="ja-JP" altLang="en-US" sz="2000"/>
                  <a:t>から</a:t>
                </a:r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</a:t>
                </a:r>
                <a:r>
                  <a:rPr kumimoji="1" lang="en-US" altLang="ja-JP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ja-JP" altLang="en-US" sz="2000"/>
                  <a:t>とのピーク間距離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ja-JP" altLang="en-US" sz="2000"/>
                  <a:t>を</a:t>
                </a:r>
                <a:r>
                  <a:rPr kumimoji="1" lang="ja-JP" altLang="en-US" sz="2000"/>
                  <a:t>計算する。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2CF51E8-C94A-E9BD-7227-FB818B392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08" y="1398054"/>
                <a:ext cx="6446637" cy="572464"/>
              </a:xfrm>
              <a:prstGeom prst="rect">
                <a:avLst/>
              </a:prstGeom>
              <a:blipFill>
                <a:blip r:embed="rId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71A7299-6201-9BDC-935A-9DCD3B71A917}"/>
                  </a:ext>
                </a:extLst>
              </p:cNvPr>
              <p:cNvSpPr txBox="1"/>
              <p:nvPr/>
            </p:nvSpPr>
            <p:spPr>
              <a:xfrm>
                <a:off x="392708" y="975998"/>
                <a:ext cx="6700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イオンが</a:t>
                </a:r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WF</a:t>
                </a:r>
                <a:r>
                  <a: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の電磁場から力</a:t>
                </a:r>
                <a:r>
                  <a:rPr kumimoji="1" lang="ja-JP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を受ける（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𝑞𝐸</m:t>
                    </m:r>
                  </m:oMath>
                </a14:m>
                <a:r>
                  <a:rPr kumimoji="1" lang="ja-JP" altLang="en-US" sz="2000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𝑞𝑣𝐵</m:t>
                    </m:r>
                  </m:oMath>
                </a14:m>
                <a:r>
                  <a:rPr kumimoji="1" lang="ja-JP" altLang="en-US" sz="2000" dirty="0"/>
                  <a:t>）。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71A7299-6201-9BDC-935A-9DCD3B71A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08" y="975998"/>
                <a:ext cx="6700680" cy="400110"/>
              </a:xfrm>
              <a:prstGeom prst="rect">
                <a:avLst/>
              </a:prstGeom>
              <a:blipFill>
                <a:blip r:embed="rId3"/>
                <a:stretch>
                  <a:fillRect l="-945" t="-1212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4FF8056-5E4B-D47E-0A7A-EB830AC34BFE}"/>
              </a:ext>
            </a:extLst>
          </p:cNvPr>
          <p:cNvCxnSpPr>
            <a:cxnSpLocks/>
          </p:cNvCxnSpPr>
          <p:nvPr/>
        </p:nvCxnSpPr>
        <p:spPr>
          <a:xfrm flipH="1">
            <a:off x="231322" y="2264564"/>
            <a:ext cx="8498422" cy="0"/>
          </a:xfrm>
          <a:prstGeom prst="line">
            <a:avLst/>
          </a:prstGeom>
          <a:ln w="38100">
            <a:solidFill>
              <a:srgbClr val="4040D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26C04D-0E0A-4C4D-A446-73B02E764FD7}"/>
              </a:ext>
            </a:extLst>
          </p:cNvPr>
          <p:cNvSpPr txBox="1"/>
          <p:nvPr/>
        </p:nvSpPr>
        <p:spPr>
          <a:xfrm>
            <a:off x="4542388" y="4062456"/>
            <a:ext cx="442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引出電圧、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kumimoji="1"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電圧、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kumimoji="1"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方向の長さ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等のパラメータから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を算出する。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4552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D62B06-AEB9-38AA-6B05-C0C45A49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25D653-EA63-8D8B-D383-2596822B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CC65313-3A23-EE47-FA37-503334A456DE}"/>
              </a:ext>
            </a:extLst>
          </p:cNvPr>
          <p:cNvSpPr txBox="1"/>
          <p:nvPr/>
        </p:nvSpPr>
        <p:spPr>
          <a:xfrm>
            <a:off x="727037" y="5270433"/>
            <a:ext cx="7673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="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2000" b="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ja-JP" altLang="en-US" sz="20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ja-JP" sz="20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000" b="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2000" b="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ja-JP" altLang="en-US" sz="20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は空気由来のもの？</a:t>
            </a:r>
            <a:endParaRPr kumimoji="1" lang="en-US" altLang="ja-JP" sz="2000" dirty="0"/>
          </a:p>
          <a:p>
            <a:r>
              <a:rPr kumimoji="1" lang="ja-JP" altLang="en-US" sz="2000" dirty="0"/>
              <a:t>→ガス種の変更、低い背圧での実験で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ja-JP" altLang="en-US" sz="2000" dirty="0"/>
              <a:t>、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ja-JP" altLang="en-US" sz="2000" dirty="0"/>
              <a:t>のピーク値は減少するか</a:t>
            </a:r>
            <a:endParaRPr kumimoji="1" lang="en-US" altLang="ja-JP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6BB1BE-9876-A7FC-A0F3-D6CC58CF42CB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４．各イオン種の推定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26DB961-A16D-6C0A-1841-C581513CF94E}"/>
              </a:ext>
            </a:extLst>
          </p:cNvPr>
          <p:cNvSpPr txBox="1"/>
          <p:nvPr/>
        </p:nvSpPr>
        <p:spPr>
          <a:xfrm>
            <a:off x="258419" y="929519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ピーク位置の計算結果と実測値</a:t>
            </a:r>
            <a:endParaRPr kumimoji="1" lang="ja-JP" altLang="en-US" sz="2000" u="sng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4800C6D-B7B3-6C18-B573-CCF31A8B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7" y="1742944"/>
            <a:ext cx="2794334" cy="245988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C37159-3E4C-6DE0-C77B-93EAB8F19665}"/>
              </a:ext>
            </a:extLst>
          </p:cNvPr>
          <p:cNvSpPr txBox="1"/>
          <p:nvPr/>
        </p:nvSpPr>
        <p:spPr>
          <a:xfrm>
            <a:off x="1257664" y="4171682"/>
            <a:ext cx="219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D43FFF-761C-6CCF-764F-3C7D8AEB6685}"/>
              </a:ext>
            </a:extLst>
          </p:cNvPr>
          <p:cNvSpPr txBox="1"/>
          <p:nvPr/>
        </p:nvSpPr>
        <p:spPr>
          <a:xfrm rot="16200000">
            <a:off x="-220817" y="2814871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3D4949-E63E-9A06-88E0-31936EDD0840}"/>
              </a:ext>
            </a:extLst>
          </p:cNvPr>
          <p:cNvSpPr txBox="1"/>
          <p:nvPr/>
        </p:nvSpPr>
        <p:spPr>
          <a:xfrm>
            <a:off x="3365038" y="2273827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5E50C4D-5383-0835-9B2A-9B2001FE1444}"/>
              </a:ext>
            </a:extLst>
          </p:cNvPr>
          <p:cNvCxnSpPr>
            <a:cxnSpLocks/>
          </p:cNvCxnSpPr>
          <p:nvPr/>
        </p:nvCxnSpPr>
        <p:spPr>
          <a:xfrm flipH="1">
            <a:off x="3287871" y="2559577"/>
            <a:ext cx="190500" cy="1809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5D8004E-B72B-5EB3-9211-A666F5FBB2AF}"/>
              </a:ext>
            </a:extLst>
          </p:cNvPr>
          <p:cNvCxnSpPr>
            <a:cxnSpLocks/>
          </p:cNvCxnSpPr>
          <p:nvPr/>
        </p:nvCxnSpPr>
        <p:spPr>
          <a:xfrm>
            <a:off x="2560907" y="3256725"/>
            <a:ext cx="0" cy="2682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46C3CC-2F16-D55E-CBC4-6ED76A7C9931}"/>
              </a:ext>
            </a:extLst>
          </p:cNvPr>
          <p:cNvSpPr txBox="1"/>
          <p:nvPr/>
        </p:nvSpPr>
        <p:spPr>
          <a:xfrm>
            <a:off x="2419129" y="29255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4CF02F0-1B3E-D48A-36B4-5CA1C7BCA3D2}"/>
              </a:ext>
            </a:extLst>
          </p:cNvPr>
          <p:cNvCxnSpPr>
            <a:cxnSpLocks/>
          </p:cNvCxnSpPr>
          <p:nvPr/>
        </p:nvCxnSpPr>
        <p:spPr>
          <a:xfrm>
            <a:off x="2894790" y="2979634"/>
            <a:ext cx="153626" cy="2971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E8244E5-D75A-6512-BF38-5EAD5DA17593}"/>
              </a:ext>
            </a:extLst>
          </p:cNvPr>
          <p:cNvSpPr txBox="1"/>
          <p:nvPr/>
        </p:nvSpPr>
        <p:spPr>
          <a:xfrm>
            <a:off x="2736029" y="262842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90FA1BD-3D6F-3AE6-88AE-13A9BA613AD5}"/>
              </a:ext>
            </a:extLst>
          </p:cNvPr>
          <p:cNvSpPr txBox="1"/>
          <p:nvPr/>
        </p:nvSpPr>
        <p:spPr>
          <a:xfrm>
            <a:off x="1614757" y="271910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F8FB003-01B1-F332-DCAC-58BB08C117E2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1757632" y="3088433"/>
            <a:ext cx="754" cy="27233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C5A5EC2C-4F77-C963-6210-44D8E6DAE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27815"/>
              </p:ext>
            </p:extLst>
          </p:nvPr>
        </p:nvGraphicFramePr>
        <p:xfrm>
          <a:off x="4427844" y="2237954"/>
          <a:ext cx="34058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29">
                  <a:extLst>
                    <a:ext uri="{9D8B030D-6E8A-4147-A177-3AD203B41FA5}">
                      <a16:colId xmlns:a16="http://schemas.microsoft.com/office/drawing/2014/main" val="3740906395"/>
                    </a:ext>
                  </a:extLst>
                </a:gridCol>
                <a:gridCol w="1254221">
                  <a:extLst>
                    <a:ext uri="{9D8B030D-6E8A-4147-A177-3AD203B41FA5}">
                      <a16:colId xmlns:a16="http://schemas.microsoft.com/office/drawing/2014/main" val="97498891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415067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>
                          <a:solidFill>
                            <a:sysClr val="windowText" lastClr="000000"/>
                          </a:solidFill>
                        </a:rPr>
                        <a:t>手計算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>
                          <a:solidFill>
                            <a:sysClr val="windowText" lastClr="000000"/>
                          </a:solidFill>
                        </a:rPr>
                        <a:t>実測値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2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O</a:t>
                      </a:r>
                      <a:r>
                        <a:rPr kumimoji="1" lang="en-US" altLang="ja-JP" b="0" baseline="-25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US" altLang="ja-JP" b="0" baseline="30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baseline="30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 mm</a:t>
                      </a:r>
                      <a:endParaRPr kumimoji="1" lang="ja-JP" altLang="en-US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 mm</a:t>
                      </a:r>
                      <a:endParaRPr kumimoji="1" lang="ja-JP" altLang="en-US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78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N</a:t>
                      </a:r>
                      <a:r>
                        <a:rPr kumimoji="1" lang="en-US" altLang="ja-JP" b="0" baseline="-25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US" altLang="ja-JP" b="0" baseline="30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baseline="30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 mm</a:t>
                      </a:r>
                      <a:endParaRPr kumimoji="1" lang="ja-JP" altLang="en-US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 mm</a:t>
                      </a:r>
                      <a:endParaRPr kumimoji="1" lang="ja-JP" altLang="en-US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986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Ar</a:t>
                      </a:r>
                      <a:r>
                        <a:rPr kumimoji="1" lang="en-US" altLang="ja-JP" b="0" baseline="30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kumimoji="1" lang="ja-JP" altLang="en-US" b="0" baseline="300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 mm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 mm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00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58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44D2C-690D-1F68-6FEE-9E5E47A3B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4">
            <a:extLst>
              <a:ext uri="{FF2B5EF4-FFF2-40B4-BE49-F238E27FC236}">
                <a16:creationId xmlns:a16="http://schemas.microsoft.com/office/drawing/2014/main" id="{13AA1006-E084-BC30-F89B-725A6C416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53" y="2666877"/>
            <a:ext cx="5046715" cy="2664712"/>
          </a:xfrm>
          <a:prstGeom prst="rect">
            <a:avLst/>
          </a:prstGeo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BC5C85-5144-3099-A483-094ED0D0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173A75-D011-82DA-3701-313756D9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FD8727-A6F5-ED47-6CB3-B7432FE50C29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４．各イオン種の推定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7CC495-3E3F-8AEF-864B-3AF626C79E45}"/>
              </a:ext>
            </a:extLst>
          </p:cNvPr>
          <p:cNvSpPr txBox="1"/>
          <p:nvPr/>
        </p:nvSpPr>
        <p:spPr>
          <a:xfrm>
            <a:off x="240731" y="850517"/>
            <a:ext cx="4387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ビーム軌道シミュレーション（共同研究）</a:t>
            </a:r>
            <a:endParaRPr kumimoji="1" lang="ja-JP" altLang="en-US" sz="2000" u="sng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B2B971-DA6E-B2D0-AADD-FD128A1892A4}"/>
              </a:ext>
            </a:extLst>
          </p:cNvPr>
          <p:cNvSpPr txBox="1"/>
          <p:nvPr/>
        </p:nvSpPr>
        <p:spPr>
          <a:xfrm>
            <a:off x="4168842" y="2760039"/>
            <a:ext cx="131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Wire probe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73ECFD6-9EBD-A885-2967-45D989241063}"/>
              </a:ext>
            </a:extLst>
          </p:cNvPr>
          <p:cNvCxnSpPr>
            <a:cxnSpLocks/>
          </p:cNvCxnSpPr>
          <p:nvPr/>
        </p:nvCxnSpPr>
        <p:spPr>
          <a:xfrm>
            <a:off x="5075428" y="3054379"/>
            <a:ext cx="278332" cy="194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021A21A-B2EA-2080-B9E5-2937DF3A99B1}"/>
              </a:ext>
            </a:extLst>
          </p:cNvPr>
          <p:cNvSpPr txBox="1"/>
          <p:nvPr/>
        </p:nvSpPr>
        <p:spPr>
          <a:xfrm>
            <a:off x="1150259" y="3831815"/>
            <a:ext cx="994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ー</a:t>
            </a:r>
            <a:r>
              <a:rPr kumimoji="1" lang="ja-JP" altLang="en-US" dirty="0"/>
              <a:t>　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kumimoji="1" lang="ja-JP" altLang="en-US" dirty="0">
                <a:solidFill>
                  <a:srgbClr val="0070C0"/>
                </a:solidFill>
              </a:rPr>
              <a:t>ー</a:t>
            </a:r>
            <a:r>
              <a:rPr kumimoji="1" lang="ja-JP" altLang="en-US" dirty="0"/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kumimoji="1" lang="ja-JP" altLang="en-US" dirty="0">
                <a:solidFill>
                  <a:srgbClr val="00B050"/>
                </a:solidFill>
              </a:rPr>
              <a:t>ー</a:t>
            </a:r>
            <a:r>
              <a:rPr kumimoji="1" lang="ja-JP" altLang="en-US" dirty="0"/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kumimoji="1" lang="ja-JP" altLang="en-US" dirty="0">
                <a:solidFill>
                  <a:srgbClr val="FF33CC"/>
                </a:solidFill>
              </a:rPr>
              <a:t>ー</a:t>
            </a:r>
            <a:r>
              <a:rPr kumimoji="1" lang="ja-JP" altLang="en-US" dirty="0"/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altLang="ja-JP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014269C-81E0-D13C-4614-479554A20A9B}"/>
              </a:ext>
            </a:extLst>
          </p:cNvPr>
          <p:cNvSpPr txBox="1"/>
          <p:nvPr/>
        </p:nvSpPr>
        <p:spPr>
          <a:xfrm>
            <a:off x="1647728" y="2880014"/>
            <a:ext cx="55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WF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844F05B-B6C7-CA4A-64DA-9A97E3DBA4DF}"/>
              </a:ext>
            </a:extLst>
          </p:cNvPr>
          <p:cNvCxnSpPr>
            <a:cxnSpLocks/>
          </p:cNvCxnSpPr>
          <p:nvPr/>
        </p:nvCxnSpPr>
        <p:spPr>
          <a:xfrm>
            <a:off x="1900289" y="3235768"/>
            <a:ext cx="0" cy="2780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コンテンツ プレースホルダー 4">
            <a:extLst>
              <a:ext uri="{FF2B5EF4-FFF2-40B4-BE49-F238E27FC236}">
                <a16:creationId xmlns:a16="http://schemas.microsoft.com/office/drawing/2014/main" id="{A9CA4C6F-C086-6FD9-E71E-E117D2DC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6140747" y="3253179"/>
            <a:ext cx="3050904" cy="1597272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4ACF765-007E-F112-D59E-EED9595B0A0A}"/>
              </a:ext>
            </a:extLst>
          </p:cNvPr>
          <p:cNvSpPr txBox="1"/>
          <p:nvPr/>
        </p:nvSpPr>
        <p:spPr>
          <a:xfrm rot="16200000">
            <a:off x="5400183" y="3769183"/>
            <a:ext cx="1840345" cy="304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457189"/>
            <a:r>
              <a:rPr kumimoji="0" 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y direction [mm]</a:t>
            </a:r>
            <a:endParaRPr kumimoji="0" lang="ja-JP" altLang="en-US" kern="100" dirty="0">
              <a:solidFill>
                <a:srgbClr val="00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FAC22A-B877-23E6-4E8F-F274D44D70B3}"/>
              </a:ext>
            </a:extLst>
          </p:cNvPr>
          <p:cNvSpPr txBox="1"/>
          <p:nvPr/>
        </p:nvSpPr>
        <p:spPr>
          <a:xfrm>
            <a:off x="240730" y="1242637"/>
            <a:ext cx="6288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非一様電磁場、端部の電磁場を考慮したシミュレーション</a:t>
            </a:r>
            <a:endParaRPr lang="en-US" altLang="ja-JP" sz="2000" dirty="0"/>
          </a:p>
          <a:p>
            <a:r>
              <a:rPr kumimoji="1" lang="ja-JP" altLang="en-US" sz="2000" dirty="0"/>
              <a:t>各イオン種の粒子数は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15728C-90A5-ED52-1FF6-668A35D2E32F}"/>
              </a:ext>
            </a:extLst>
          </p:cNvPr>
          <p:cNvSpPr txBox="1"/>
          <p:nvPr/>
        </p:nvSpPr>
        <p:spPr>
          <a:xfrm>
            <a:off x="6647771" y="5617063"/>
            <a:ext cx="2098510" cy="3867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Number of particles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824099E-EEB7-59F2-02A4-3864B3DA29AE}"/>
              </a:ext>
            </a:extLst>
          </p:cNvPr>
          <p:cNvSpPr/>
          <p:nvPr/>
        </p:nvSpPr>
        <p:spPr>
          <a:xfrm>
            <a:off x="544859" y="5158771"/>
            <a:ext cx="5268111" cy="343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C069724-F30F-1C0A-654A-18E2B5969E37}"/>
              </a:ext>
            </a:extLst>
          </p:cNvPr>
          <p:cNvSpPr txBox="1"/>
          <p:nvPr/>
        </p:nvSpPr>
        <p:spPr>
          <a:xfrm>
            <a:off x="2265764" y="5394705"/>
            <a:ext cx="1755692" cy="36512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z direction [mm]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CB1CF2-9E9F-2F29-A834-E8E0FB6944D6}"/>
              </a:ext>
            </a:extLst>
          </p:cNvPr>
          <p:cNvSpPr txBox="1"/>
          <p:nvPr/>
        </p:nvSpPr>
        <p:spPr>
          <a:xfrm>
            <a:off x="1346042" y="5074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C1BD7C-549D-CA2E-B033-D1173670AAB0}"/>
              </a:ext>
            </a:extLst>
          </p:cNvPr>
          <p:cNvSpPr txBox="1"/>
          <p:nvPr/>
        </p:nvSpPr>
        <p:spPr>
          <a:xfrm>
            <a:off x="2211100" y="50747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65B459-5CC1-CB24-5FD7-11A3FEDCB9ED}"/>
              </a:ext>
            </a:extLst>
          </p:cNvPr>
          <p:cNvSpPr txBox="1"/>
          <p:nvPr/>
        </p:nvSpPr>
        <p:spPr>
          <a:xfrm>
            <a:off x="3188245" y="50747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6AA646-5478-0E96-97B1-ED783093E877}"/>
              </a:ext>
            </a:extLst>
          </p:cNvPr>
          <p:cNvSpPr txBox="1"/>
          <p:nvPr/>
        </p:nvSpPr>
        <p:spPr>
          <a:xfrm>
            <a:off x="4174721" y="50709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635F51F-8DDF-82B5-2588-04C675B08A7E}"/>
              </a:ext>
            </a:extLst>
          </p:cNvPr>
          <p:cNvSpPr/>
          <p:nvPr/>
        </p:nvSpPr>
        <p:spPr>
          <a:xfrm>
            <a:off x="577565" y="2657546"/>
            <a:ext cx="365295" cy="2737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8">
            <a:extLst>
              <a:ext uri="{FF2B5EF4-FFF2-40B4-BE49-F238E27FC236}">
                <a16:creationId xmlns:a16="http://schemas.microsoft.com/office/drawing/2014/main" id="{8CE81073-131D-FC74-7BDC-4297B012F7D5}"/>
              </a:ext>
            </a:extLst>
          </p:cNvPr>
          <p:cNvSpPr txBox="1"/>
          <p:nvPr/>
        </p:nvSpPr>
        <p:spPr>
          <a:xfrm rot="10800000">
            <a:off x="92504" y="2760039"/>
            <a:ext cx="400050" cy="18538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y direction [m]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914488-46F3-0742-C5A9-6420CA6F34D4}"/>
              </a:ext>
            </a:extLst>
          </p:cNvPr>
          <p:cNvSpPr txBox="1"/>
          <p:nvPr/>
        </p:nvSpPr>
        <p:spPr>
          <a:xfrm rot="16200000">
            <a:off x="652432" y="3445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0591B7D-46BE-D025-7822-66796317EB1B}"/>
              </a:ext>
            </a:extLst>
          </p:cNvPr>
          <p:cNvSpPr txBox="1"/>
          <p:nvPr/>
        </p:nvSpPr>
        <p:spPr>
          <a:xfrm rot="16200000">
            <a:off x="600323" y="26146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387AB1B-BBA3-764C-9800-ED5B056299E5}"/>
                  </a:ext>
                </a:extLst>
              </p:cNvPr>
              <p:cNvSpPr txBox="1"/>
              <p:nvPr/>
            </p:nvSpPr>
            <p:spPr>
              <a:xfrm rot="16200000">
                <a:off x="495355" y="4375275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387AB1B-BBA3-764C-9800-ED5B05629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5355" y="4375275"/>
                <a:ext cx="591829" cy="369332"/>
              </a:xfrm>
              <a:prstGeom prst="rect">
                <a:avLst/>
              </a:prstGeom>
              <a:blipFill>
                <a:blip r:embed="rId4"/>
                <a:stretch>
                  <a:fillRect l="-10000" t="-7143" r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0D6C949-E9AB-1C71-2827-B3996D2838D3}"/>
              </a:ext>
            </a:extLst>
          </p:cNvPr>
          <p:cNvSpPr txBox="1"/>
          <p:nvPr/>
        </p:nvSpPr>
        <p:spPr>
          <a:xfrm>
            <a:off x="5122546" y="50747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EF822AD-D029-465A-6646-8C9A2ADCD826}"/>
              </a:ext>
            </a:extLst>
          </p:cNvPr>
          <p:cNvSpPr txBox="1"/>
          <p:nvPr/>
        </p:nvSpPr>
        <p:spPr>
          <a:xfrm rot="16200000">
            <a:off x="6608179" y="31724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32965D7-E084-B3B3-16B2-FFF723F98071}"/>
                  </a:ext>
                </a:extLst>
              </p:cNvPr>
              <p:cNvSpPr txBox="1"/>
              <p:nvPr/>
            </p:nvSpPr>
            <p:spPr>
              <a:xfrm rot="16200000">
                <a:off x="6434024" y="4163063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32965D7-E084-B3B3-16B2-FFF723F98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34024" y="4163063"/>
                <a:ext cx="591829" cy="369332"/>
              </a:xfrm>
              <a:prstGeom prst="rect">
                <a:avLst/>
              </a:prstGeom>
              <a:blipFill>
                <a:blip r:embed="rId5"/>
                <a:stretch>
                  <a:fillRect l="-10000" t="-8247" r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BEA6F65-A2FA-22C1-BF89-4B941C4E2646}"/>
                  </a:ext>
                </a:extLst>
              </p:cNvPr>
              <p:cNvSpPr txBox="1"/>
              <p:nvPr/>
            </p:nvSpPr>
            <p:spPr>
              <a:xfrm rot="16200000">
                <a:off x="6444061" y="5116584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BEA6F65-A2FA-22C1-BF89-4B941C4E2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44061" y="5116584"/>
                <a:ext cx="591829" cy="369332"/>
              </a:xfrm>
              <a:prstGeom prst="rect">
                <a:avLst/>
              </a:prstGeom>
              <a:blipFill>
                <a:blip r:embed="rId6"/>
                <a:stretch>
                  <a:fillRect l="-8197" t="-7216" r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503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E16B70-0A07-0511-8C41-57430E2A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EB4278-7EDA-6758-BE40-473F099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99A388A-FB9B-214E-9ACC-DD8B6700B80C}"/>
              </a:ext>
            </a:extLst>
          </p:cNvPr>
          <p:cNvSpPr txBox="1"/>
          <p:nvPr/>
        </p:nvSpPr>
        <p:spPr>
          <a:xfrm>
            <a:off x="5116829" y="3413624"/>
            <a:ext cx="3837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シミュレーションでは実測値と</a:t>
            </a:r>
            <a:endParaRPr lang="en-US" altLang="ja-JP" sz="2000" dirty="0"/>
          </a:p>
          <a:p>
            <a:r>
              <a:rPr lang="ja-JP" altLang="en-US" sz="2000" dirty="0"/>
              <a:t>比較的近い値が得られたため</a:t>
            </a:r>
            <a:endParaRPr lang="en-US" altLang="ja-JP" sz="2000" dirty="0"/>
          </a:p>
          <a:p>
            <a:r>
              <a:rPr lang="ja-JP" altLang="en-US" sz="2000" dirty="0"/>
              <a:t>ビームを分離できたと考えられる。</a:t>
            </a:r>
            <a:endParaRPr lang="en-US" altLang="ja-JP" sz="2000" dirty="0"/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232DC0E4-D142-15B8-81BD-C72E7A049F15}"/>
              </a:ext>
            </a:extLst>
          </p:cNvPr>
          <p:cNvSpPr/>
          <p:nvPr/>
        </p:nvSpPr>
        <p:spPr>
          <a:xfrm>
            <a:off x="5014181" y="3382877"/>
            <a:ext cx="3940386" cy="1091922"/>
          </a:xfrm>
          <a:prstGeom prst="roundRect">
            <a:avLst>
              <a:gd name="adj" fmla="val 5510"/>
            </a:avLst>
          </a:prstGeom>
          <a:noFill/>
          <a:ln w="28575">
            <a:solidFill>
              <a:srgbClr val="404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AADA2BE-3E21-FB4F-142E-0918049A0068}"/>
              </a:ext>
            </a:extLst>
          </p:cNvPr>
          <p:cNvSpPr txBox="1"/>
          <p:nvPr/>
        </p:nvSpPr>
        <p:spPr>
          <a:xfrm>
            <a:off x="5032676" y="4767310"/>
            <a:ext cx="323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・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/>
              <a:t>や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/>
              <a:t>などが見られない</a:t>
            </a:r>
            <a:endParaRPr lang="en-US" altLang="ja-JP" sz="2000" dirty="0"/>
          </a:p>
        </p:txBody>
      </p:sp>
      <p:pic>
        <p:nvPicPr>
          <p:cNvPr id="2" name="コンテンツ プレースホルダー 4">
            <a:extLst>
              <a:ext uri="{FF2B5EF4-FFF2-40B4-BE49-F238E27FC236}">
                <a16:creationId xmlns:a16="http://schemas.microsoft.com/office/drawing/2014/main" id="{FD843F04-AF3D-A608-3EA3-D4AAA9024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301410" y="930921"/>
            <a:ext cx="4082358" cy="213728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1DFE28A-392A-AEFF-9A67-6634A921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66" y="3291970"/>
            <a:ext cx="2794334" cy="2459889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F85BCC3-64DA-8D2B-132C-749420DFBB94}"/>
              </a:ext>
            </a:extLst>
          </p:cNvPr>
          <p:cNvSpPr txBox="1"/>
          <p:nvPr/>
        </p:nvSpPr>
        <p:spPr>
          <a:xfrm>
            <a:off x="1174363" y="5720708"/>
            <a:ext cx="219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5D18662-B05B-47E0-E245-278E082DAEAF}"/>
              </a:ext>
            </a:extLst>
          </p:cNvPr>
          <p:cNvSpPr txBox="1"/>
          <p:nvPr/>
        </p:nvSpPr>
        <p:spPr>
          <a:xfrm rot="16200000">
            <a:off x="-304118" y="4363897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58E71E8-50FF-4324-9851-4ABF4A3663FA}"/>
              </a:ext>
            </a:extLst>
          </p:cNvPr>
          <p:cNvSpPr txBox="1"/>
          <p:nvPr/>
        </p:nvSpPr>
        <p:spPr>
          <a:xfrm>
            <a:off x="3281737" y="382285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96056CF-7D07-4541-296F-763367D7EC5C}"/>
              </a:ext>
            </a:extLst>
          </p:cNvPr>
          <p:cNvCxnSpPr>
            <a:cxnSpLocks/>
          </p:cNvCxnSpPr>
          <p:nvPr/>
        </p:nvCxnSpPr>
        <p:spPr>
          <a:xfrm flipH="1">
            <a:off x="3204570" y="4108603"/>
            <a:ext cx="190500" cy="1809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5AA6611-E947-2177-2A10-42104F2EF048}"/>
              </a:ext>
            </a:extLst>
          </p:cNvPr>
          <p:cNvCxnSpPr>
            <a:cxnSpLocks/>
          </p:cNvCxnSpPr>
          <p:nvPr/>
        </p:nvCxnSpPr>
        <p:spPr>
          <a:xfrm>
            <a:off x="2477606" y="4805751"/>
            <a:ext cx="0" cy="2682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C2FE2BD-150A-B61D-BC1F-2FAAEA377F94}"/>
              </a:ext>
            </a:extLst>
          </p:cNvPr>
          <p:cNvSpPr txBox="1"/>
          <p:nvPr/>
        </p:nvSpPr>
        <p:spPr>
          <a:xfrm>
            <a:off x="2335828" y="44745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20601C0E-2F40-7D97-93B9-453871E180E2}"/>
              </a:ext>
            </a:extLst>
          </p:cNvPr>
          <p:cNvCxnSpPr>
            <a:cxnSpLocks/>
          </p:cNvCxnSpPr>
          <p:nvPr/>
        </p:nvCxnSpPr>
        <p:spPr>
          <a:xfrm>
            <a:off x="2811489" y="4528660"/>
            <a:ext cx="153626" cy="2971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B0B9126-468B-F4DF-3507-3D9528468A61}"/>
              </a:ext>
            </a:extLst>
          </p:cNvPr>
          <p:cNvSpPr txBox="1"/>
          <p:nvPr/>
        </p:nvSpPr>
        <p:spPr>
          <a:xfrm>
            <a:off x="2652728" y="417745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D25713B-FAED-686A-F20F-8751A6A71507}"/>
              </a:ext>
            </a:extLst>
          </p:cNvPr>
          <p:cNvSpPr txBox="1"/>
          <p:nvPr/>
        </p:nvSpPr>
        <p:spPr>
          <a:xfrm>
            <a:off x="1531456" y="426812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428D2016-AEB5-BA36-2521-B81E3586B47E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674331" y="4637459"/>
            <a:ext cx="754" cy="27233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1CCF1B6-385D-DF26-C5AA-8CCFE12C772D}"/>
              </a:ext>
            </a:extLst>
          </p:cNvPr>
          <p:cNvSpPr txBox="1"/>
          <p:nvPr/>
        </p:nvSpPr>
        <p:spPr>
          <a:xfrm>
            <a:off x="650989" y="1028540"/>
            <a:ext cx="994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ー</a:t>
            </a:r>
            <a:r>
              <a:rPr kumimoji="1" lang="ja-JP" altLang="en-US" dirty="0"/>
              <a:t>　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kumimoji="1" lang="ja-JP" altLang="en-US" dirty="0">
                <a:solidFill>
                  <a:srgbClr val="0070C0"/>
                </a:solidFill>
              </a:rPr>
              <a:t>ー</a:t>
            </a:r>
            <a:r>
              <a:rPr kumimoji="1" lang="ja-JP" altLang="en-US" dirty="0"/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kumimoji="1" lang="ja-JP" altLang="en-US" dirty="0">
                <a:solidFill>
                  <a:srgbClr val="00B050"/>
                </a:solidFill>
              </a:rPr>
              <a:t>ー</a:t>
            </a:r>
            <a:r>
              <a:rPr kumimoji="1" lang="ja-JP" altLang="en-US" dirty="0"/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kumimoji="1" lang="ja-JP" altLang="en-US" dirty="0">
                <a:solidFill>
                  <a:srgbClr val="FF33CC"/>
                </a:solidFill>
              </a:rPr>
              <a:t>ー</a:t>
            </a:r>
            <a:r>
              <a:rPr kumimoji="1" lang="ja-JP" altLang="en-US" dirty="0"/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altLang="ja-JP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6D6ABE9-0607-75B0-8BB6-D4E25D0F40FC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４．各イオン種の推定</a:t>
            </a:r>
          </a:p>
        </p:txBody>
      </p:sp>
      <p:graphicFrame>
        <p:nvGraphicFramePr>
          <p:cNvPr id="45" name="表 44">
            <a:extLst>
              <a:ext uri="{FF2B5EF4-FFF2-40B4-BE49-F238E27FC236}">
                <a16:creationId xmlns:a16="http://schemas.microsoft.com/office/drawing/2014/main" id="{69FF7B6E-59D3-5B8A-6FDF-CABF836CC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42774"/>
              </p:ext>
            </p:extLst>
          </p:nvPr>
        </p:nvGraphicFramePr>
        <p:xfrm>
          <a:off x="4613778" y="1249499"/>
          <a:ext cx="439167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465">
                  <a:extLst>
                    <a:ext uri="{9D8B030D-6E8A-4147-A177-3AD203B41FA5}">
                      <a16:colId xmlns:a16="http://schemas.microsoft.com/office/drawing/2014/main" val="3740906395"/>
                    </a:ext>
                  </a:extLst>
                </a:gridCol>
                <a:gridCol w="1181978">
                  <a:extLst>
                    <a:ext uri="{9D8B030D-6E8A-4147-A177-3AD203B41FA5}">
                      <a16:colId xmlns:a16="http://schemas.microsoft.com/office/drawing/2014/main" val="974988918"/>
                    </a:ext>
                  </a:extLst>
                </a:gridCol>
                <a:gridCol w="1181978">
                  <a:extLst>
                    <a:ext uri="{9D8B030D-6E8A-4147-A177-3AD203B41FA5}">
                      <a16:colId xmlns:a16="http://schemas.microsoft.com/office/drawing/2014/main" val="866284777"/>
                    </a:ext>
                  </a:extLst>
                </a:gridCol>
                <a:gridCol w="1120251">
                  <a:extLst>
                    <a:ext uri="{9D8B030D-6E8A-4147-A177-3AD203B41FA5}">
                      <a16:colId xmlns:a16="http://schemas.microsoft.com/office/drawing/2014/main" val="3415067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ysClr val="windowText" lastClr="000000"/>
                          </a:solidFill>
                        </a:rPr>
                        <a:t>手計算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ysClr val="windowText" lastClr="000000"/>
                          </a:solidFill>
                        </a:rPr>
                        <a:t>シミュレーション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>
                          <a:solidFill>
                            <a:sysClr val="windowText" lastClr="000000"/>
                          </a:solidFill>
                        </a:rPr>
                        <a:t>実測値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2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O</a:t>
                      </a:r>
                      <a:r>
                        <a:rPr kumimoji="1" lang="en-US" altLang="ja-JP" b="0" baseline="-25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US" altLang="ja-JP" b="0" baseline="30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baseline="300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 mm</a:t>
                      </a:r>
                      <a:endParaRPr kumimoji="1" lang="ja-JP" altLang="en-US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 mm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 mm</a:t>
                      </a:r>
                      <a:endParaRPr kumimoji="1" lang="ja-JP" altLang="en-US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78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N</a:t>
                      </a:r>
                      <a:r>
                        <a:rPr kumimoji="1" lang="en-US" altLang="ja-JP" b="0" baseline="-25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US" altLang="ja-JP" b="0" baseline="30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baseline="300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 mm</a:t>
                      </a:r>
                      <a:endParaRPr kumimoji="1" lang="ja-JP" altLang="en-US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 mm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 mm</a:t>
                      </a:r>
                      <a:endParaRPr kumimoji="1" lang="ja-JP" altLang="en-US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986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Ar</a:t>
                      </a:r>
                      <a:r>
                        <a:rPr kumimoji="1" lang="en-US" altLang="ja-JP" b="0" baseline="30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kumimoji="1" lang="ja-JP" altLang="en-US" b="0" baseline="300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 mm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 mm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 mm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00878"/>
                  </a:ext>
                </a:extLst>
              </a:tr>
            </a:tbl>
          </a:graphicData>
        </a:graphic>
      </p:graphicFrame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10393AA-2338-6144-E7E2-5DD1B8AC12E1}"/>
              </a:ext>
            </a:extLst>
          </p:cNvPr>
          <p:cNvSpPr txBox="1"/>
          <p:nvPr/>
        </p:nvSpPr>
        <p:spPr>
          <a:xfrm>
            <a:off x="5032675" y="5162309"/>
            <a:ext cx="3854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・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より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の方が電流量が多い</a:t>
            </a:r>
            <a:endParaRPr lang="en-US" altLang="ja-JP" sz="20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7839F6E-6B65-A503-6120-A83A047249A9}"/>
              </a:ext>
            </a:extLst>
          </p:cNvPr>
          <p:cNvSpPr txBox="1"/>
          <p:nvPr/>
        </p:nvSpPr>
        <p:spPr>
          <a:xfrm>
            <a:off x="5116829" y="5608501"/>
            <a:ext cx="296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→追加実験の必要がある</a:t>
            </a:r>
            <a:endParaRPr lang="en-US" altLang="ja-JP" sz="20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CAD7EC4-C343-E5F6-2C71-92615FBD7049}"/>
              </a:ext>
            </a:extLst>
          </p:cNvPr>
          <p:cNvSpPr txBox="1"/>
          <p:nvPr/>
        </p:nvSpPr>
        <p:spPr>
          <a:xfrm>
            <a:off x="1374462" y="2959752"/>
            <a:ext cx="1840345" cy="304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457189"/>
            <a:r>
              <a:rPr kumimoji="0" 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y direction [mm]</a:t>
            </a:r>
            <a:endParaRPr kumimoji="0" lang="ja-JP" altLang="en-US" kern="100" dirty="0">
              <a:solidFill>
                <a:srgbClr val="00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7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>
            <a:extLst>
              <a:ext uri="{FF2B5EF4-FFF2-40B4-BE49-F238E27FC236}">
                <a16:creationId xmlns:a16="http://schemas.microsoft.com/office/drawing/2014/main" id="{FA81E3F4-8761-8E53-F585-AC6C94B30732}"/>
              </a:ext>
            </a:extLst>
          </p:cNvPr>
          <p:cNvSpPr/>
          <p:nvPr/>
        </p:nvSpPr>
        <p:spPr>
          <a:xfrm>
            <a:off x="342863" y="1228725"/>
            <a:ext cx="8193300" cy="3810001"/>
          </a:xfrm>
          <a:prstGeom prst="roundRect">
            <a:avLst>
              <a:gd name="adj" fmla="val 3265"/>
            </a:avLst>
          </a:prstGeom>
          <a:noFill/>
          <a:ln w="38100">
            <a:solidFill>
              <a:srgbClr val="404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2649AF6-8DFF-472C-9FCB-9165D107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91CB90-2420-4832-B4D1-0420C67D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84D95C-8C92-4FD4-816D-F400F42538AC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５．</a:t>
            </a:r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まとめ・今後の予定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4A6850-5378-7881-DBE4-574954034FAB}"/>
              </a:ext>
            </a:extLst>
          </p:cNvPr>
          <p:cNvSpPr txBox="1"/>
          <p:nvPr/>
        </p:nvSpPr>
        <p:spPr>
          <a:xfrm>
            <a:off x="607837" y="1008777"/>
            <a:ext cx="93006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200" b="1" dirty="0"/>
              <a:t>まとめ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7F58B6-C52C-6FDC-0D34-167437BC5E1F}"/>
              </a:ext>
            </a:extLst>
          </p:cNvPr>
          <p:cNvSpPr txBox="1"/>
          <p:nvPr/>
        </p:nvSpPr>
        <p:spPr>
          <a:xfrm>
            <a:off x="551099" y="1580145"/>
            <a:ext cx="7447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引出電圧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kV</a:t>
            </a:r>
            <a:r>
              <a:rPr lang="ja-JP" altLang="en-US" sz="2000" dirty="0"/>
              <a:t>、</a:t>
            </a:r>
            <a:r>
              <a:rPr kumimoji="1" lang="ja-JP" altLang="en-US" sz="2000" dirty="0"/>
              <a:t>静電レンズの印加電圧が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kV</a:t>
            </a:r>
            <a:r>
              <a:rPr kumimoji="1" lang="ja-JP" altLang="en-US" sz="2000" dirty="0"/>
              <a:t>のときに半値幅が</a:t>
            </a:r>
            <a:endParaRPr lang="en-US" altLang="ja-JP" sz="2000" dirty="0"/>
          </a:p>
          <a:p>
            <a:r>
              <a:rPr kumimoji="1" lang="ja-JP" altLang="en-US" sz="2000" dirty="0"/>
              <a:t>　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最小（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mm</a:t>
            </a:r>
            <a:r>
              <a:rPr kumimoji="1" lang="ja-JP" altLang="en-US" sz="2000" dirty="0"/>
              <a:t>）となった。</a:t>
            </a:r>
            <a:endParaRPr kumimoji="1" lang="en-US" altLang="ja-JP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060BA2-7B69-9E3B-448E-08D3442CA271}"/>
              </a:ext>
            </a:extLst>
          </p:cNvPr>
          <p:cNvSpPr txBox="1"/>
          <p:nvPr/>
        </p:nvSpPr>
        <p:spPr>
          <a:xfrm>
            <a:off x="1721271" y="5613957"/>
            <a:ext cx="5625258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滋賀県立高専　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</a:t>
            </a:r>
            <a:r>
              <a:rPr kumimoji="1" lang="ja-JP" altLang="en-US" sz="2000"/>
              <a:t>年開校予定　</a:t>
            </a:r>
            <a:r>
              <a:rPr kumimoji="1" lang="ja-JP" altLang="en-US" sz="2000" u="sng"/>
              <a:t>教員公募中</a:t>
            </a:r>
            <a:r>
              <a:rPr kumimoji="1" lang="ja-JP" altLang="en-US" sz="2000"/>
              <a:t>です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1E359D-2D37-BB59-DF89-2FEA0E7208DE}"/>
              </a:ext>
            </a:extLst>
          </p:cNvPr>
          <p:cNvSpPr txBox="1"/>
          <p:nvPr/>
        </p:nvSpPr>
        <p:spPr>
          <a:xfrm>
            <a:off x="551099" y="2429300"/>
            <a:ext cx="6324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 分解能は静電レンズ電圧が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kV</a:t>
            </a:r>
            <a:r>
              <a:rPr kumimoji="1" lang="ja-JP" altLang="en-US" sz="2000" dirty="0"/>
              <a:t>のとき最も良かった。</a:t>
            </a:r>
            <a:endParaRPr kumimoji="1" lang="en-US" altLang="ja-JP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62FB2D-CA23-FACC-F474-B0A54257CF3B}"/>
              </a:ext>
            </a:extLst>
          </p:cNvPr>
          <p:cNvSpPr txBox="1"/>
          <p:nvPr/>
        </p:nvSpPr>
        <p:spPr>
          <a:xfrm>
            <a:off x="551099" y="2969558"/>
            <a:ext cx="7459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・ 引出電圧を上げていけば電流量が多く、半値幅の小さいビームが</a:t>
            </a:r>
            <a:endParaRPr lang="en-US" altLang="ja-JP" sz="2000" dirty="0"/>
          </a:p>
          <a:p>
            <a:r>
              <a:rPr kumimoji="1" lang="ja-JP" altLang="en-US" sz="2000" dirty="0"/>
              <a:t>　得られると考えられるが、</a:t>
            </a:r>
            <a:r>
              <a:rPr kumimoji="1"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kumimoji="1" lang="ja-JP" altLang="en-US" sz="2000" u="sng" dirty="0"/>
              <a:t>の電磁場を強くする</a:t>
            </a:r>
            <a:r>
              <a:rPr kumimoji="1" lang="ja-JP" altLang="en-US" sz="2000" dirty="0"/>
              <a:t>、</a:t>
            </a:r>
            <a:r>
              <a:rPr kumimoji="1"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ja-JP" altLang="en-US" sz="2000" u="sng" dirty="0"/>
              <a:t>方向に長くする</a:t>
            </a:r>
            <a:endParaRPr kumimoji="1" lang="en-US" altLang="ja-JP" sz="2000" u="sng" dirty="0"/>
          </a:p>
          <a:p>
            <a:r>
              <a:rPr lang="ja-JP" altLang="en-US" sz="2000" dirty="0"/>
              <a:t>　必要があるため、実用性においては課題がある。</a:t>
            </a:r>
            <a:endParaRPr kumimoji="1" lang="en-US" altLang="ja-JP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116B74-4DF3-BD0E-6152-365EDF4A080B}"/>
              </a:ext>
            </a:extLst>
          </p:cNvPr>
          <p:cNvSpPr txBox="1"/>
          <p:nvPr/>
        </p:nvSpPr>
        <p:spPr>
          <a:xfrm>
            <a:off x="551099" y="4125369"/>
            <a:ext cx="777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・</a:t>
            </a:r>
            <a:r>
              <a:rPr lang="en-US" altLang="ja-JP" sz="2000" dirty="0"/>
              <a:t>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/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に分離できた可能性が考えられるが、追加実験の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必要がある。</a:t>
            </a:r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4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B82D6-EBEB-49C5-7FB2-D2FDC257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A93D5-2D33-2087-6664-C9EC2271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F6EF6-D1B3-13D8-0407-317F0C8E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631" y="1979776"/>
            <a:ext cx="3639905" cy="265460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5C8FC6-1DC2-4A30-9A7B-6CE113283534}"/>
              </a:ext>
            </a:extLst>
          </p:cNvPr>
          <p:cNvSpPr txBox="1"/>
          <p:nvPr/>
        </p:nvSpPr>
        <p:spPr>
          <a:xfrm>
            <a:off x="2393986" y="464629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 positive electrode voltage [V]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0A440E-2D5C-9EDE-577B-553FA6206CA1}"/>
              </a:ext>
            </a:extLst>
          </p:cNvPr>
          <p:cNvSpPr txBox="1"/>
          <p:nvPr/>
        </p:nvSpPr>
        <p:spPr>
          <a:xfrm rot="16200000">
            <a:off x="630085" y="3105750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826E28-C90D-2E33-3439-E9B39B99A7B6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補足資料</a:t>
            </a:r>
            <a:endParaRPr lang="ja-JP" altLang="en-US" sz="24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7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C84B35-4CD4-EDA1-6E23-742BAE3B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FEDB9A-86B8-9EE7-576E-EC19D0DD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ADC621-EECB-1310-E655-8BBF27EF7A74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補足資料</a:t>
            </a:r>
            <a:endParaRPr lang="ja-JP" altLang="en-US" sz="24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FB67A71-A512-E2BE-9535-DEAA7E80ED18}"/>
              </a:ext>
            </a:extLst>
          </p:cNvPr>
          <p:cNvSpPr/>
          <p:nvPr/>
        </p:nvSpPr>
        <p:spPr>
          <a:xfrm>
            <a:off x="1392280" y="1531563"/>
            <a:ext cx="1926336" cy="14020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861697-0ACD-88E2-ECB8-A2CE92AEE510}"/>
              </a:ext>
            </a:extLst>
          </p:cNvPr>
          <p:cNvSpPr/>
          <p:nvPr/>
        </p:nvSpPr>
        <p:spPr>
          <a:xfrm>
            <a:off x="1392280" y="2379897"/>
            <a:ext cx="1926336" cy="14020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5B36297-DFF4-3EBC-FEBA-98017533CDF8}"/>
              </a:ext>
            </a:extLst>
          </p:cNvPr>
          <p:cNvSpPr>
            <a:spLocks noChangeAspect="1"/>
          </p:cNvSpPr>
          <p:nvPr/>
        </p:nvSpPr>
        <p:spPr>
          <a:xfrm>
            <a:off x="1473405" y="2321244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1FCE3CAB-65D2-674E-17BF-46286B804D95}"/>
              </a:ext>
            </a:extLst>
          </p:cNvPr>
          <p:cNvSpPr>
            <a:spLocks noChangeAspect="1"/>
          </p:cNvSpPr>
          <p:nvPr/>
        </p:nvSpPr>
        <p:spPr>
          <a:xfrm>
            <a:off x="1965543" y="2321243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D1784A1-605F-B52F-5040-BBA8A5F8EAFB}"/>
              </a:ext>
            </a:extLst>
          </p:cNvPr>
          <p:cNvSpPr>
            <a:spLocks noChangeAspect="1"/>
          </p:cNvSpPr>
          <p:nvPr/>
        </p:nvSpPr>
        <p:spPr>
          <a:xfrm>
            <a:off x="3058417" y="2325471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0A7CA125-D2C4-AC83-755D-4D52C7557017}"/>
              </a:ext>
            </a:extLst>
          </p:cNvPr>
          <p:cNvSpPr>
            <a:spLocks noChangeAspect="1"/>
          </p:cNvSpPr>
          <p:nvPr/>
        </p:nvSpPr>
        <p:spPr>
          <a:xfrm>
            <a:off x="2511980" y="2325471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A0A5C59-8BA5-EBFC-A4CA-E96EE6BE99CD}"/>
              </a:ext>
            </a:extLst>
          </p:cNvPr>
          <p:cNvSpPr>
            <a:spLocks noChangeAspect="1"/>
          </p:cNvSpPr>
          <p:nvPr/>
        </p:nvSpPr>
        <p:spPr>
          <a:xfrm>
            <a:off x="1473405" y="1552101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BC69763-1D0D-5081-A479-0378670284DF}"/>
              </a:ext>
            </a:extLst>
          </p:cNvPr>
          <p:cNvSpPr>
            <a:spLocks noChangeAspect="1"/>
          </p:cNvSpPr>
          <p:nvPr/>
        </p:nvSpPr>
        <p:spPr>
          <a:xfrm>
            <a:off x="1965543" y="1552100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5FB8E4C-3E48-0720-6C08-BBEAC4014F98}"/>
              </a:ext>
            </a:extLst>
          </p:cNvPr>
          <p:cNvSpPr>
            <a:spLocks noChangeAspect="1"/>
          </p:cNvSpPr>
          <p:nvPr/>
        </p:nvSpPr>
        <p:spPr>
          <a:xfrm>
            <a:off x="3058417" y="1556328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C1DDBBBF-14F8-54EE-901F-BA974BD1B7F8}"/>
              </a:ext>
            </a:extLst>
          </p:cNvPr>
          <p:cNvSpPr>
            <a:spLocks noChangeAspect="1"/>
          </p:cNvSpPr>
          <p:nvPr/>
        </p:nvSpPr>
        <p:spPr>
          <a:xfrm>
            <a:off x="2511980" y="1556328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15F5A42-6F18-A6BF-803F-619E59173E05}"/>
              </a:ext>
            </a:extLst>
          </p:cNvPr>
          <p:cNvSpPr>
            <a:spLocks noChangeAspect="1"/>
          </p:cNvSpPr>
          <p:nvPr/>
        </p:nvSpPr>
        <p:spPr>
          <a:xfrm>
            <a:off x="2727713" y="1888276"/>
            <a:ext cx="169869" cy="1698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BC19530-1B3E-291C-7676-D1EE299FC28C}"/>
              </a:ext>
            </a:extLst>
          </p:cNvPr>
          <p:cNvSpPr>
            <a:spLocks noChangeAspect="1"/>
          </p:cNvSpPr>
          <p:nvPr/>
        </p:nvSpPr>
        <p:spPr>
          <a:xfrm>
            <a:off x="2270513" y="2019846"/>
            <a:ext cx="169869" cy="1698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F8C5E50-C6EC-E0B6-6DE9-C3F58051490B}"/>
              </a:ext>
            </a:extLst>
          </p:cNvPr>
          <p:cNvSpPr>
            <a:spLocks noChangeAspect="1"/>
          </p:cNvSpPr>
          <p:nvPr/>
        </p:nvSpPr>
        <p:spPr>
          <a:xfrm>
            <a:off x="1303536" y="2091252"/>
            <a:ext cx="169869" cy="1698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187FFEDD-913C-9D9E-29BF-4CFF13E23D68}"/>
              </a:ext>
            </a:extLst>
          </p:cNvPr>
          <p:cNvSpPr>
            <a:spLocks noChangeAspect="1"/>
          </p:cNvSpPr>
          <p:nvPr/>
        </p:nvSpPr>
        <p:spPr>
          <a:xfrm>
            <a:off x="1676692" y="1921383"/>
            <a:ext cx="169869" cy="1698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713C4EC-31AC-ACC2-1543-B952380DC805}"/>
              </a:ext>
            </a:extLst>
          </p:cNvPr>
          <p:cNvCxnSpPr>
            <a:cxnSpLocks/>
          </p:cNvCxnSpPr>
          <p:nvPr/>
        </p:nvCxnSpPr>
        <p:spPr>
          <a:xfrm>
            <a:off x="1473405" y="2176187"/>
            <a:ext cx="457200" cy="203710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8428688-08F5-9B50-09A3-46473276667A}"/>
              </a:ext>
            </a:extLst>
          </p:cNvPr>
          <p:cNvCxnSpPr>
            <a:cxnSpLocks/>
          </p:cNvCxnSpPr>
          <p:nvPr/>
        </p:nvCxnSpPr>
        <p:spPr>
          <a:xfrm flipV="1">
            <a:off x="1837772" y="1790201"/>
            <a:ext cx="517676" cy="196150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36BB5D1-271E-7D7C-50DC-0C9A9A726452}"/>
              </a:ext>
            </a:extLst>
          </p:cNvPr>
          <p:cNvCxnSpPr>
            <a:cxnSpLocks/>
          </p:cNvCxnSpPr>
          <p:nvPr/>
        </p:nvCxnSpPr>
        <p:spPr>
          <a:xfrm>
            <a:off x="2440382" y="2121761"/>
            <a:ext cx="287331" cy="203710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1CE8432-0323-9A6D-EF86-A31B4065FB60}"/>
              </a:ext>
            </a:extLst>
          </p:cNvPr>
          <p:cNvCxnSpPr>
            <a:cxnSpLocks/>
          </p:cNvCxnSpPr>
          <p:nvPr/>
        </p:nvCxnSpPr>
        <p:spPr>
          <a:xfrm flipV="1">
            <a:off x="2897582" y="1759208"/>
            <a:ext cx="372265" cy="197082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矢印: 右 32">
            <a:extLst>
              <a:ext uri="{FF2B5EF4-FFF2-40B4-BE49-F238E27FC236}">
                <a16:creationId xmlns:a16="http://schemas.microsoft.com/office/drawing/2014/main" id="{6DDB8645-DCE8-6BC2-DA3A-62B1888B9467}"/>
              </a:ext>
            </a:extLst>
          </p:cNvPr>
          <p:cNvSpPr/>
          <p:nvPr/>
        </p:nvSpPr>
        <p:spPr>
          <a:xfrm>
            <a:off x="350380" y="1860289"/>
            <a:ext cx="895975" cy="292058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EE66D72-67AE-18B0-0474-3404319AA640}"/>
              </a:ext>
            </a:extLst>
          </p:cNvPr>
          <p:cNvSpPr txBox="1"/>
          <p:nvPr/>
        </p:nvSpPr>
        <p:spPr>
          <a:xfrm>
            <a:off x="2364509" y="7961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絶縁管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520EB02-BE92-1D86-2EE1-396E61C99C34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727713" y="1196257"/>
            <a:ext cx="113850" cy="26864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楕円 39">
            <a:extLst>
              <a:ext uri="{FF2B5EF4-FFF2-40B4-BE49-F238E27FC236}">
                <a16:creationId xmlns:a16="http://schemas.microsoft.com/office/drawing/2014/main" id="{EA7CF24B-FB28-B254-C991-494DF8B969CF}"/>
              </a:ext>
            </a:extLst>
          </p:cNvPr>
          <p:cNvSpPr>
            <a:spLocks noChangeAspect="1"/>
          </p:cNvSpPr>
          <p:nvPr/>
        </p:nvSpPr>
        <p:spPr>
          <a:xfrm>
            <a:off x="3267570" y="1619864"/>
            <a:ext cx="511164" cy="511164"/>
          </a:xfrm>
          <a:prstGeom prst="ellipse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lang="en-US" altLang="ja-JP" baseline="30000" dirty="0">
                <a:solidFill>
                  <a:schemeClr val="tx1"/>
                </a:solidFill>
              </a:rPr>
              <a:t>-</a:t>
            </a:r>
            <a:endParaRPr kumimoji="1" lang="ja-JP" altLang="en-US" baseline="30000" dirty="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17BE00B-A8C1-EF90-E514-76261ED841AE}"/>
              </a:ext>
            </a:extLst>
          </p:cNvPr>
          <p:cNvCxnSpPr>
            <a:cxnSpLocks/>
          </p:cNvCxnSpPr>
          <p:nvPr/>
        </p:nvCxnSpPr>
        <p:spPr>
          <a:xfrm>
            <a:off x="3267570" y="1721969"/>
            <a:ext cx="161430" cy="1357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楕円 46">
            <a:extLst>
              <a:ext uri="{FF2B5EF4-FFF2-40B4-BE49-F238E27FC236}">
                <a16:creationId xmlns:a16="http://schemas.microsoft.com/office/drawing/2014/main" id="{37014600-CAAC-E578-E6E5-D883631CE316}"/>
              </a:ext>
            </a:extLst>
          </p:cNvPr>
          <p:cNvSpPr>
            <a:spLocks noChangeAspect="1"/>
          </p:cNvSpPr>
          <p:nvPr/>
        </p:nvSpPr>
        <p:spPr>
          <a:xfrm>
            <a:off x="2386418" y="1637045"/>
            <a:ext cx="511164" cy="511164"/>
          </a:xfrm>
          <a:prstGeom prst="ellipse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lang="en-US" altLang="ja-JP" baseline="30000" dirty="0">
                <a:solidFill>
                  <a:schemeClr val="tx1"/>
                </a:solidFill>
              </a:rPr>
              <a:t>-</a:t>
            </a:r>
            <a:endParaRPr kumimoji="1" lang="ja-JP" altLang="en-US" baseline="30000" dirty="0">
              <a:solidFill>
                <a:schemeClr val="tx1"/>
              </a:solidFill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662F5509-2CD5-4DCE-CDD0-0018AFA3A4FD}"/>
              </a:ext>
            </a:extLst>
          </p:cNvPr>
          <p:cNvCxnSpPr>
            <a:cxnSpLocks/>
          </p:cNvCxnSpPr>
          <p:nvPr/>
        </p:nvCxnSpPr>
        <p:spPr>
          <a:xfrm>
            <a:off x="2386418" y="1739150"/>
            <a:ext cx="161430" cy="1357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楕円 48">
            <a:extLst>
              <a:ext uri="{FF2B5EF4-FFF2-40B4-BE49-F238E27FC236}">
                <a16:creationId xmlns:a16="http://schemas.microsoft.com/office/drawing/2014/main" id="{CBCD04F1-C2CE-DDE6-7A8F-2B541421D38A}"/>
              </a:ext>
            </a:extLst>
          </p:cNvPr>
          <p:cNvSpPr>
            <a:spLocks noChangeAspect="1"/>
          </p:cNvSpPr>
          <p:nvPr/>
        </p:nvSpPr>
        <p:spPr>
          <a:xfrm>
            <a:off x="1853345" y="1889994"/>
            <a:ext cx="511164" cy="511164"/>
          </a:xfrm>
          <a:prstGeom prst="ellipse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lang="en-US" altLang="ja-JP" baseline="30000" dirty="0">
                <a:solidFill>
                  <a:schemeClr val="tx1"/>
                </a:solidFill>
              </a:rPr>
              <a:t>-</a:t>
            </a:r>
            <a:endParaRPr kumimoji="1" lang="ja-JP" altLang="en-US" baseline="30000" dirty="0">
              <a:solidFill>
                <a:schemeClr val="tx1"/>
              </a:solidFill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849D64FB-801D-31E5-48D8-268BC290A2F4}"/>
              </a:ext>
            </a:extLst>
          </p:cNvPr>
          <p:cNvCxnSpPr>
            <a:cxnSpLocks/>
          </p:cNvCxnSpPr>
          <p:nvPr/>
        </p:nvCxnSpPr>
        <p:spPr>
          <a:xfrm flipV="1">
            <a:off x="1911134" y="2250995"/>
            <a:ext cx="101978" cy="748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楕円 53">
            <a:extLst>
              <a:ext uri="{FF2B5EF4-FFF2-40B4-BE49-F238E27FC236}">
                <a16:creationId xmlns:a16="http://schemas.microsoft.com/office/drawing/2014/main" id="{294DD415-04FC-CD58-CFC4-C038ABDA87BF}"/>
              </a:ext>
            </a:extLst>
          </p:cNvPr>
          <p:cNvSpPr>
            <a:spLocks noChangeAspect="1"/>
          </p:cNvSpPr>
          <p:nvPr/>
        </p:nvSpPr>
        <p:spPr>
          <a:xfrm>
            <a:off x="2762967" y="1920605"/>
            <a:ext cx="511164" cy="511164"/>
          </a:xfrm>
          <a:prstGeom prst="ellipse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lang="en-US" altLang="ja-JP" baseline="30000" dirty="0">
                <a:solidFill>
                  <a:schemeClr val="tx1"/>
                </a:solidFill>
              </a:rPr>
              <a:t>-</a:t>
            </a:r>
            <a:endParaRPr kumimoji="1" lang="ja-JP" altLang="en-US" baseline="30000" dirty="0">
              <a:solidFill>
                <a:schemeClr val="tx1"/>
              </a:solidFill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9A33BB3-0B18-29AF-C0E6-124FD862159C}"/>
              </a:ext>
            </a:extLst>
          </p:cNvPr>
          <p:cNvCxnSpPr>
            <a:cxnSpLocks/>
          </p:cNvCxnSpPr>
          <p:nvPr/>
        </p:nvCxnSpPr>
        <p:spPr>
          <a:xfrm flipV="1">
            <a:off x="2758371" y="2224575"/>
            <a:ext cx="161430" cy="816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DE7BB12-AF4E-483A-A62F-E71A611E087E}"/>
              </a:ext>
            </a:extLst>
          </p:cNvPr>
          <p:cNvSpPr/>
          <p:nvPr/>
        </p:nvSpPr>
        <p:spPr>
          <a:xfrm>
            <a:off x="5801171" y="1534678"/>
            <a:ext cx="1926336" cy="14020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5687A8A-08AB-8529-26D3-28CE51686703}"/>
              </a:ext>
            </a:extLst>
          </p:cNvPr>
          <p:cNvSpPr/>
          <p:nvPr/>
        </p:nvSpPr>
        <p:spPr>
          <a:xfrm>
            <a:off x="5801171" y="2383012"/>
            <a:ext cx="1926336" cy="14020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16503D5-885F-CAB0-FD52-36BCFFB68937}"/>
              </a:ext>
            </a:extLst>
          </p:cNvPr>
          <p:cNvSpPr>
            <a:spLocks noChangeAspect="1"/>
          </p:cNvSpPr>
          <p:nvPr/>
        </p:nvSpPr>
        <p:spPr>
          <a:xfrm>
            <a:off x="5882296" y="2324359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907AA165-941B-9877-A3A0-B69A171E6426}"/>
              </a:ext>
            </a:extLst>
          </p:cNvPr>
          <p:cNvSpPr>
            <a:spLocks noChangeAspect="1"/>
          </p:cNvSpPr>
          <p:nvPr/>
        </p:nvSpPr>
        <p:spPr>
          <a:xfrm>
            <a:off x="6374434" y="2324358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B3C121C2-00E3-33D8-0F1B-EB5F818B57BF}"/>
              </a:ext>
            </a:extLst>
          </p:cNvPr>
          <p:cNvSpPr>
            <a:spLocks noChangeAspect="1"/>
          </p:cNvSpPr>
          <p:nvPr/>
        </p:nvSpPr>
        <p:spPr>
          <a:xfrm>
            <a:off x="7467308" y="2328586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0D476A06-6EF0-F84F-28B8-651CC78AD171}"/>
              </a:ext>
            </a:extLst>
          </p:cNvPr>
          <p:cNvSpPr>
            <a:spLocks noChangeAspect="1"/>
          </p:cNvSpPr>
          <p:nvPr/>
        </p:nvSpPr>
        <p:spPr>
          <a:xfrm>
            <a:off x="6920871" y="2328586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7B17D5CE-E139-66D6-1D1F-5D891DF29584}"/>
              </a:ext>
            </a:extLst>
          </p:cNvPr>
          <p:cNvSpPr>
            <a:spLocks noChangeAspect="1"/>
          </p:cNvSpPr>
          <p:nvPr/>
        </p:nvSpPr>
        <p:spPr>
          <a:xfrm>
            <a:off x="5882296" y="1555216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DD15063-736A-0F14-02C4-4F89C427ACB2}"/>
              </a:ext>
            </a:extLst>
          </p:cNvPr>
          <p:cNvSpPr>
            <a:spLocks noChangeAspect="1"/>
          </p:cNvSpPr>
          <p:nvPr/>
        </p:nvSpPr>
        <p:spPr>
          <a:xfrm>
            <a:off x="6374434" y="1555215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496B985F-5222-5C03-DC8C-9B46C7AE5494}"/>
              </a:ext>
            </a:extLst>
          </p:cNvPr>
          <p:cNvSpPr>
            <a:spLocks noChangeAspect="1"/>
          </p:cNvSpPr>
          <p:nvPr/>
        </p:nvSpPr>
        <p:spPr>
          <a:xfrm>
            <a:off x="7467308" y="1559443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5B3AFD91-0EF7-0C3C-8E59-25E210F3F64E}"/>
              </a:ext>
            </a:extLst>
          </p:cNvPr>
          <p:cNvSpPr>
            <a:spLocks noChangeAspect="1"/>
          </p:cNvSpPr>
          <p:nvPr/>
        </p:nvSpPr>
        <p:spPr>
          <a:xfrm>
            <a:off x="6920871" y="1559443"/>
            <a:ext cx="169869" cy="1698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12A7F8D-7ED5-D99C-ADF9-8BC528671A08}"/>
              </a:ext>
            </a:extLst>
          </p:cNvPr>
          <p:cNvSpPr>
            <a:spLocks noChangeAspect="1"/>
          </p:cNvSpPr>
          <p:nvPr/>
        </p:nvSpPr>
        <p:spPr>
          <a:xfrm>
            <a:off x="7136604" y="1891391"/>
            <a:ext cx="169869" cy="1698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D740DB04-A124-BFB4-3C73-2877FEBEC047}"/>
              </a:ext>
            </a:extLst>
          </p:cNvPr>
          <p:cNvSpPr>
            <a:spLocks noChangeAspect="1"/>
          </p:cNvSpPr>
          <p:nvPr/>
        </p:nvSpPr>
        <p:spPr>
          <a:xfrm>
            <a:off x="6679404" y="2022961"/>
            <a:ext cx="169869" cy="1698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550A9D58-09B5-37CD-8390-22186658CFBE}"/>
              </a:ext>
            </a:extLst>
          </p:cNvPr>
          <p:cNvSpPr>
            <a:spLocks noChangeAspect="1"/>
          </p:cNvSpPr>
          <p:nvPr/>
        </p:nvSpPr>
        <p:spPr>
          <a:xfrm>
            <a:off x="5712427" y="2094367"/>
            <a:ext cx="169869" cy="1698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CB0068E9-63AC-47F4-DC0E-2F28507C26B3}"/>
              </a:ext>
            </a:extLst>
          </p:cNvPr>
          <p:cNvSpPr>
            <a:spLocks noChangeAspect="1"/>
          </p:cNvSpPr>
          <p:nvPr/>
        </p:nvSpPr>
        <p:spPr>
          <a:xfrm>
            <a:off x="6085583" y="1924498"/>
            <a:ext cx="169869" cy="1698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EECD56ED-D155-2589-0CBC-04ACE182B3DE}"/>
              </a:ext>
            </a:extLst>
          </p:cNvPr>
          <p:cNvCxnSpPr>
            <a:cxnSpLocks/>
          </p:cNvCxnSpPr>
          <p:nvPr/>
        </p:nvCxnSpPr>
        <p:spPr>
          <a:xfrm>
            <a:off x="5882296" y="2179302"/>
            <a:ext cx="636273" cy="0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880C975E-91AF-F4B0-75AF-A0D6CAD85FA7}"/>
              </a:ext>
            </a:extLst>
          </p:cNvPr>
          <p:cNvCxnSpPr>
            <a:cxnSpLocks/>
          </p:cNvCxnSpPr>
          <p:nvPr/>
        </p:nvCxnSpPr>
        <p:spPr>
          <a:xfrm flipV="1">
            <a:off x="6246663" y="1986351"/>
            <a:ext cx="674208" cy="0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C56C5C6B-381E-46C1-B433-342180856FBF}"/>
              </a:ext>
            </a:extLst>
          </p:cNvPr>
          <p:cNvCxnSpPr>
            <a:cxnSpLocks/>
          </p:cNvCxnSpPr>
          <p:nvPr/>
        </p:nvCxnSpPr>
        <p:spPr>
          <a:xfrm>
            <a:off x="6849273" y="2124876"/>
            <a:ext cx="492138" cy="0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E3C763AF-6425-7754-B6A5-D160D4E5E19E}"/>
              </a:ext>
            </a:extLst>
          </p:cNvPr>
          <p:cNvCxnSpPr>
            <a:cxnSpLocks/>
          </p:cNvCxnSpPr>
          <p:nvPr/>
        </p:nvCxnSpPr>
        <p:spPr>
          <a:xfrm flipV="1">
            <a:off x="7306473" y="1945817"/>
            <a:ext cx="449209" cy="0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矢印: 右 45">
            <a:extLst>
              <a:ext uri="{FF2B5EF4-FFF2-40B4-BE49-F238E27FC236}">
                <a16:creationId xmlns:a16="http://schemas.microsoft.com/office/drawing/2014/main" id="{7CF0C88D-6C1A-3863-D919-57D4B81F552D}"/>
              </a:ext>
            </a:extLst>
          </p:cNvPr>
          <p:cNvSpPr/>
          <p:nvPr/>
        </p:nvSpPr>
        <p:spPr>
          <a:xfrm>
            <a:off x="4759271" y="1863404"/>
            <a:ext cx="895975" cy="292058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6E439CF-A4E1-7BDA-E0DE-E9DDF70E5730}"/>
              </a:ext>
            </a:extLst>
          </p:cNvPr>
          <p:cNvSpPr txBox="1"/>
          <p:nvPr/>
        </p:nvSpPr>
        <p:spPr>
          <a:xfrm>
            <a:off x="4374746" y="3744088"/>
            <a:ext cx="4769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イオンが絶縁管の内壁に衝突し、</a:t>
            </a:r>
            <a:endParaRPr kumimoji="1" lang="en-US" altLang="ja-JP" sz="2000" dirty="0"/>
          </a:p>
          <a:p>
            <a:r>
              <a:rPr kumimoji="1" lang="ja-JP" altLang="en-US" sz="2000" dirty="0"/>
              <a:t>電子をはぎ取る。</a:t>
            </a:r>
            <a:endParaRPr kumimoji="1" lang="en-US" altLang="ja-JP" sz="2000" dirty="0"/>
          </a:p>
          <a:p>
            <a:r>
              <a:rPr lang="ja-JP" altLang="en-US" sz="2000" dirty="0"/>
              <a:t>→正に帯電した壁からの反発力を利用して</a:t>
            </a:r>
            <a:endParaRPr lang="en-US" altLang="ja-JP" sz="2000" dirty="0"/>
          </a:p>
          <a:p>
            <a:r>
              <a:rPr lang="ja-JP" altLang="en-US" sz="2000" dirty="0"/>
              <a:t>イオンビームの収束を図る。</a:t>
            </a:r>
            <a:endParaRPr kumimoji="1" lang="ja-JP" altLang="en-US" sz="2000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371BD145-57EA-1214-92D7-FBBDE61B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55" y="3083872"/>
            <a:ext cx="4229300" cy="2626737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063D54A-7072-4EF9-EB49-DC52A93F6F10}"/>
              </a:ext>
            </a:extLst>
          </p:cNvPr>
          <p:cNvSpPr txBox="1"/>
          <p:nvPr/>
        </p:nvSpPr>
        <p:spPr>
          <a:xfrm>
            <a:off x="1061239" y="3809029"/>
            <a:ext cx="23734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Borosilicate glass tube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2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b="1" dirty="0">
                <a:latin typeface="Rockwell Extra Bold"/>
                <a:cs typeface="Rockwell Extra Bold"/>
              </a:rPr>
              <a:t>National Institute of Technology, Niihama College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DD6736-D24C-2568-C313-7CD5B17FFEAC}"/>
              </a:ext>
            </a:extLst>
          </p:cNvPr>
          <p:cNvSpPr txBox="1"/>
          <p:nvPr/>
        </p:nvSpPr>
        <p:spPr>
          <a:xfrm>
            <a:off x="38339" y="92081"/>
            <a:ext cx="282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１．研究背景・目的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A035DAF8-C886-A4FA-DE5E-44A10E3DB7D1}"/>
              </a:ext>
            </a:extLst>
          </p:cNvPr>
          <p:cNvSpPr/>
          <p:nvPr/>
        </p:nvSpPr>
        <p:spPr>
          <a:xfrm>
            <a:off x="607103" y="4192487"/>
            <a:ext cx="7728268" cy="1789774"/>
          </a:xfrm>
          <a:prstGeom prst="roundRect">
            <a:avLst>
              <a:gd name="adj" fmla="val 6014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432C53-16AA-4A74-93BF-5260EF8D91BB}"/>
              </a:ext>
            </a:extLst>
          </p:cNvPr>
          <p:cNvSpPr txBox="1"/>
          <p:nvPr/>
        </p:nvSpPr>
        <p:spPr>
          <a:xfrm>
            <a:off x="869096" y="3977043"/>
            <a:ext cx="367280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卓上型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ECR</a:t>
            </a:r>
            <a:r>
              <a:rPr kumimoji="1" lang="ja-JP" altLang="en-US" sz="2200" dirty="0"/>
              <a:t>イオンビーム装置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0F3887-A6CD-515A-4694-0006F11859DD}"/>
              </a:ext>
            </a:extLst>
          </p:cNvPr>
          <p:cNvSpPr txBox="1"/>
          <p:nvPr/>
        </p:nvSpPr>
        <p:spPr>
          <a:xfrm>
            <a:off x="935857" y="4450029"/>
            <a:ext cx="3155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 小型かつ安価で製作可能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B5DFA7-8B24-A599-2A2D-3EB678B84816}"/>
              </a:ext>
            </a:extLst>
          </p:cNvPr>
          <p:cNvSpPr txBox="1"/>
          <p:nvPr/>
        </p:nvSpPr>
        <p:spPr>
          <a:xfrm>
            <a:off x="1152494" y="2584691"/>
            <a:ext cx="5158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絶縁碍子等も大型になり装置の小型化が困難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E59C91-0A0B-5942-DD1B-01C3035FAA5B}"/>
              </a:ext>
            </a:extLst>
          </p:cNvPr>
          <p:cNvSpPr txBox="1"/>
          <p:nvPr/>
        </p:nvSpPr>
        <p:spPr>
          <a:xfrm>
            <a:off x="1785259" y="3227724"/>
            <a:ext cx="591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多価イオン</a:t>
            </a:r>
            <a:r>
              <a:rPr kumimoji="1" lang="ja-JP" altLang="en-US" sz="2000" dirty="0"/>
              <a:t>を生成</a:t>
            </a:r>
            <a:r>
              <a:rPr lang="ja-JP" altLang="en-US" sz="2000" dirty="0"/>
              <a:t>利用</a:t>
            </a:r>
            <a:r>
              <a:rPr kumimoji="1" lang="ja-JP" altLang="en-US" sz="2000" dirty="0"/>
              <a:t>できれば</a:t>
            </a:r>
            <a:r>
              <a:rPr lang="ja-JP" altLang="en-US" sz="2000" dirty="0"/>
              <a:t>装置を小型化できる。</a:t>
            </a:r>
            <a:endParaRPr kumimoji="1" lang="ja-JP" altLang="en-US" sz="2000" dirty="0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3FD619D1-8929-FD77-6317-D0A2E04E25A2}"/>
              </a:ext>
            </a:extLst>
          </p:cNvPr>
          <p:cNvSpPr/>
          <p:nvPr/>
        </p:nvSpPr>
        <p:spPr>
          <a:xfrm>
            <a:off x="1217910" y="3299850"/>
            <a:ext cx="455775" cy="2214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93DA706-81D0-86FD-FE9C-F04BD04FC39F}"/>
              </a:ext>
            </a:extLst>
          </p:cNvPr>
          <p:cNvSpPr txBox="1"/>
          <p:nvPr/>
        </p:nvSpPr>
        <p:spPr>
          <a:xfrm>
            <a:off x="150962" y="875739"/>
            <a:ext cx="891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半導体製造における不純物導入工程では、イオンビーム装置（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  <a:r>
              <a:rPr kumimoji="1" lang="ja-JP" altLang="en-US" sz="2000" dirty="0"/>
              <a:t>、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ECR</a:t>
            </a:r>
            <a:r>
              <a:rPr kumimoji="1" lang="ja-JP" altLang="en-US" sz="2000" dirty="0"/>
              <a:t>など）</a:t>
            </a:r>
            <a:br>
              <a:rPr kumimoji="1" lang="en-US" altLang="ja-JP" sz="2000" dirty="0"/>
            </a:br>
            <a:r>
              <a:rPr kumimoji="1" lang="ja-JP" altLang="en-US" sz="2000" dirty="0"/>
              <a:t>を利用した</a:t>
            </a:r>
            <a:r>
              <a:rPr lang="ja-JP" altLang="en-US" sz="2000" dirty="0"/>
              <a:t>イオン注入が行われている。</a:t>
            </a:r>
            <a:endParaRPr kumimoji="1" lang="en-US" altLang="ja-JP" sz="20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5121906-A512-49CF-A984-E6241D8ED825}"/>
              </a:ext>
            </a:extLst>
          </p:cNvPr>
          <p:cNvSpPr/>
          <p:nvPr/>
        </p:nvSpPr>
        <p:spPr>
          <a:xfrm>
            <a:off x="918558" y="1922703"/>
            <a:ext cx="7105359" cy="1188250"/>
          </a:xfrm>
          <a:prstGeom prst="roundRect">
            <a:avLst>
              <a:gd name="adj" fmla="val 6747"/>
            </a:avLst>
          </a:prstGeom>
          <a:noFill/>
          <a:ln w="19050">
            <a:solidFill>
              <a:srgbClr val="4040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2EB68D-299C-614D-F332-59B8B6323204}"/>
              </a:ext>
            </a:extLst>
          </p:cNvPr>
          <p:cNvSpPr txBox="1"/>
          <p:nvPr/>
        </p:nvSpPr>
        <p:spPr>
          <a:xfrm>
            <a:off x="1157611" y="1716821"/>
            <a:ext cx="1475084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従来の装置</a:t>
            </a:r>
            <a:endParaRPr kumimoji="1" lang="en-US" altLang="ja-JP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8017C7-FF55-4C5D-9C86-9AE292F9724D}"/>
              </a:ext>
            </a:extLst>
          </p:cNvPr>
          <p:cNvSpPr txBox="1"/>
          <p:nvPr/>
        </p:nvSpPr>
        <p:spPr>
          <a:xfrm>
            <a:off x="1152494" y="2153669"/>
            <a:ext cx="5888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主に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ja-JP" altLang="en-US" sz="2000" dirty="0"/>
              <a:t>価のイオンを用いており高い加速電圧が必要。</a:t>
            </a:r>
            <a:endParaRPr kumimoji="1" lang="en-US" altLang="ja-JP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0BB711-CF27-B48B-C84D-A55873F4994A}"/>
              </a:ext>
            </a:extLst>
          </p:cNvPr>
          <p:cNvSpPr txBox="1"/>
          <p:nvPr/>
        </p:nvSpPr>
        <p:spPr>
          <a:xfrm>
            <a:off x="935857" y="5351122"/>
            <a:ext cx="6696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</a:t>
            </a:r>
            <a:r>
              <a:rPr kumimoji="1" lang="ja-JP" altLang="en-US" sz="2000" dirty="0">
                <a:solidFill>
                  <a:srgbClr val="FF0000"/>
                </a:solidFill>
              </a:rPr>
              <a:t> </a:t>
            </a:r>
            <a:r>
              <a:rPr kumimoji="1" lang="ja-JP" altLang="en-US" sz="2000" dirty="0"/>
              <a:t>質量分離器に</a:t>
            </a:r>
            <a:r>
              <a:rPr kumimoji="1" lang="ja-JP" altLang="en-US" sz="2000" dirty="0">
                <a:solidFill>
                  <a:srgbClr val="FF0000"/>
                </a:solidFill>
              </a:rPr>
              <a:t>電磁場直交型（ウィーンフィルタ </a:t>
            </a:r>
            <a:r>
              <a:rPr kumimoji="1" lang="en-US" altLang="ja-JP" sz="2000" dirty="0">
                <a:solidFill>
                  <a:srgbClr val="FF0000"/>
                </a:solidFill>
              </a:rPr>
              <a:t>: </a:t>
            </a:r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kumimoji="1" lang="ja-JP" altLang="en-US" sz="2000" dirty="0">
                <a:solidFill>
                  <a:srgbClr val="FF0000"/>
                </a:solidFill>
              </a:rPr>
              <a:t>）</a:t>
            </a:r>
            <a:r>
              <a:rPr kumimoji="1" lang="ja-JP" altLang="en-US" sz="2000" dirty="0"/>
              <a:t>を採用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F1F0B0-121F-6D7F-6263-758D877F262E}"/>
              </a:ext>
            </a:extLst>
          </p:cNvPr>
          <p:cNvSpPr txBox="1"/>
          <p:nvPr/>
        </p:nvSpPr>
        <p:spPr>
          <a:xfrm>
            <a:off x="935857" y="4893525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</a:t>
            </a:r>
            <a:r>
              <a:rPr kumimoji="1" lang="ja-JP" altLang="en-US" sz="2000" dirty="0">
                <a:solidFill>
                  <a:srgbClr val="FF0000"/>
                </a:solidFill>
              </a:rPr>
              <a:t> </a:t>
            </a:r>
            <a:r>
              <a:rPr kumimoji="1" lang="ja-JP" altLang="en-US" sz="2000" dirty="0"/>
              <a:t>多価イオン（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sz="2000" dirty="0"/>
              <a:t>、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ja-JP" altLang="en-US" sz="2000" dirty="0"/>
              <a:t>価．．．）を生成できる</a:t>
            </a:r>
          </a:p>
        </p:txBody>
      </p:sp>
    </p:spTree>
    <p:extLst>
      <p:ext uri="{BB962C8B-B14F-4D97-AF65-F5344CB8AC3E}">
        <p14:creationId xmlns:p14="http://schemas.microsoft.com/office/powerpoint/2010/main" val="361266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A950AD-C569-E2D9-E216-F960C34B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2474F-DC2D-F000-AA0C-5168957B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83C8D6-B983-A8D8-EF27-8787E74300AE}"/>
              </a:ext>
            </a:extLst>
          </p:cNvPr>
          <p:cNvSpPr txBox="1"/>
          <p:nvPr/>
        </p:nvSpPr>
        <p:spPr>
          <a:xfrm>
            <a:off x="38339" y="92081"/>
            <a:ext cx="4619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補足資料</a:t>
            </a:r>
            <a:endParaRPr lang="ja-JP" altLang="en-US" sz="24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4F5FFA-EE24-506A-7F5F-A590C738A695}"/>
              </a:ext>
            </a:extLst>
          </p:cNvPr>
          <p:cNvSpPr txBox="1"/>
          <p:nvPr/>
        </p:nvSpPr>
        <p:spPr>
          <a:xfrm>
            <a:off x="653689" y="2693670"/>
            <a:ext cx="196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BD6310-D14B-61C9-531B-A87762A47D41}"/>
              </a:ext>
            </a:extLst>
          </p:cNvPr>
          <p:cNvSpPr txBox="1"/>
          <p:nvPr/>
        </p:nvSpPr>
        <p:spPr>
          <a:xfrm rot="16200000">
            <a:off x="-559135" y="1682072"/>
            <a:ext cx="202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2104DBCC-CBC3-9410-D022-BEB4AEC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52" y="1030692"/>
            <a:ext cx="2034060" cy="171605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0DC04B-B793-5523-E0EE-75A650EC8A29}"/>
              </a:ext>
            </a:extLst>
          </p:cNvPr>
          <p:cNvSpPr txBox="1"/>
          <p:nvPr/>
        </p:nvSpPr>
        <p:spPr>
          <a:xfrm>
            <a:off x="6484956" y="2693670"/>
            <a:ext cx="196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EBE6A87-BB81-76D7-3CAA-140488AB1A09}"/>
              </a:ext>
            </a:extLst>
          </p:cNvPr>
          <p:cNvSpPr txBox="1"/>
          <p:nvPr/>
        </p:nvSpPr>
        <p:spPr>
          <a:xfrm rot="16200000">
            <a:off x="5085914" y="1594176"/>
            <a:ext cx="2249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D0525204-49D7-FBAD-9E2A-8975C9950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9201" y="1025943"/>
            <a:ext cx="2004643" cy="172080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52398DD-2CE4-2659-99B8-ABD778302672}"/>
              </a:ext>
            </a:extLst>
          </p:cNvPr>
          <p:cNvSpPr txBox="1"/>
          <p:nvPr/>
        </p:nvSpPr>
        <p:spPr>
          <a:xfrm>
            <a:off x="301654" y="4073584"/>
            <a:ext cx="7489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ステンレス管と同じ静電レンズ電圧ではピークが見られなくなった。</a:t>
            </a:r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電圧を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kV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から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 kV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に下げるとピークが見られた。</a:t>
            </a:r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ステンレス管を用いた方が半値幅が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 mm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小さく、</a:t>
            </a:r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電流値は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kumimoji="1"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高かった。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98C356-EED9-92C1-B290-1E1225275F9B}"/>
              </a:ext>
            </a:extLst>
          </p:cNvPr>
          <p:cNvSpPr txBox="1"/>
          <p:nvPr/>
        </p:nvSpPr>
        <p:spPr>
          <a:xfrm>
            <a:off x="913626" y="3091764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ステンレス管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D9BA9E-9F7A-3F40-419E-9EFFF796D684}"/>
              </a:ext>
            </a:extLst>
          </p:cNvPr>
          <p:cNvSpPr txBox="1"/>
          <p:nvPr/>
        </p:nvSpPr>
        <p:spPr>
          <a:xfrm>
            <a:off x="6599741" y="3091591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絶縁管（ガラス）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ED500B-A45E-7028-431B-8BE6587E4A49}"/>
              </a:ext>
            </a:extLst>
          </p:cNvPr>
          <p:cNvSpPr txBox="1"/>
          <p:nvPr/>
        </p:nvSpPr>
        <p:spPr>
          <a:xfrm>
            <a:off x="625887" y="3474515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静電レンズ：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kV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B47439-4DF5-BE5A-FD48-CBD8291D7D10}"/>
              </a:ext>
            </a:extLst>
          </p:cNvPr>
          <p:cNvSpPr txBox="1"/>
          <p:nvPr/>
        </p:nvSpPr>
        <p:spPr>
          <a:xfrm>
            <a:off x="6599741" y="3480097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静電レンズ：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 kV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3FA051E-A89A-1F08-0E0A-6A485E2D2202}"/>
              </a:ext>
            </a:extLst>
          </p:cNvPr>
          <p:cNvCxnSpPr>
            <a:cxnSpLocks/>
          </p:cNvCxnSpPr>
          <p:nvPr/>
        </p:nvCxnSpPr>
        <p:spPr>
          <a:xfrm>
            <a:off x="1463134" y="1786095"/>
            <a:ext cx="19530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A17C9F9-45F0-3C8F-A2C3-DB1D8D6AE1C3}"/>
              </a:ext>
            </a:extLst>
          </p:cNvPr>
          <p:cNvCxnSpPr>
            <a:cxnSpLocks/>
          </p:cNvCxnSpPr>
          <p:nvPr/>
        </p:nvCxnSpPr>
        <p:spPr>
          <a:xfrm flipH="1" flipV="1">
            <a:off x="1724621" y="1784330"/>
            <a:ext cx="914802" cy="26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A610DE3-6188-E44C-BD80-52375BD9157F}"/>
              </a:ext>
            </a:extLst>
          </p:cNvPr>
          <p:cNvCxnSpPr>
            <a:cxnSpLocks/>
          </p:cNvCxnSpPr>
          <p:nvPr/>
        </p:nvCxnSpPr>
        <p:spPr>
          <a:xfrm>
            <a:off x="1585733" y="1786095"/>
            <a:ext cx="263773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C010B8-7564-5249-742C-05D1BC5A836D}"/>
              </a:ext>
            </a:extLst>
          </p:cNvPr>
          <p:cNvSpPr txBox="1"/>
          <p:nvPr/>
        </p:nvSpPr>
        <p:spPr>
          <a:xfrm>
            <a:off x="1819525" y="141325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mm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A5C36755-3B5E-32A5-AE28-A07413472324}"/>
              </a:ext>
            </a:extLst>
          </p:cNvPr>
          <p:cNvCxnSpPr>
            <a:cxnSpLocks/>
          </p:cNvCxnSpPr>
          <p:nvPr/>
        </p:nvCxnSpPr>
        <p:spPr>
          <a:xfrm>
            <a:off x="7098261" y="2110761"/>
            <a:ext cx="19530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0669EC9-7D01-DC49-D79B-7E57C92A3B50}"/>
              </a:ext>
            </a:extLst>
          </p:cNvPr>
          <p:cNvCxnSpPr>
            <a:cxnSpLocks/>
          </p:cNvCxnSpPr>
          <p:nvPr/>
        </p:nvCxnSpPr>
        <p:spPr>
          <a:xfrm flipH="1">
            <a:off x="7498266" y="2100303"/>
            <a:ext cx="832491" cy="17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5C38D66-A501-6227-5067-93687E8DDED2}"/>
              </a:ext>
            </a:extLst>
          </p:cNvPr>
          <p:cNvCxnSpPr>
            <a:cxnSpLocks/>
          </p:cNvCxnSpPr>
          <p:nvPr/>
        </p:nvCxnSpPr>
        <p:spPr>
          <a:xfrm>
            <a:off x="7269628" y="2110761"/>
            <a:ext cx="263773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81B55A7-629B-E525-ED0F-EBC57E71AE8D}"/>
              </a:ext>
            </a:extLst>
          </p:cNvPr>
          <p:cNvSpPr txBox="1"/>
          <p:nvPr/>
        </p:nvSpPr>
        <p:spPr>
          <a:xfrm>
            <a:off x="7523621" y="176345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 mm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C7DA72D-D334-E0C9-50C0-4B9B886B2FA0}"/>
              </a:ext>
            </a:extLst>
          </p:cNvPr>
          <p:cNvSpPr txBox="1"/>
          <p:nvPr/>
        </p:nvSpPr>
        <p:spPr>
          <a:xfrm>
            <a:off x="3577226" y="2700275"/>
            <a:ext cx="196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0CDE9F-F743-6E69-0151-08C08267D23D}"/>
              </a:ext>
            </a:extLst>
          </p:cNvPr>
          <p:cNvSpPr txBox="1"/>
          <p:nvPr/>
        </p:nvSpPr>
        <p:spPr>
          <a:xfrm rot="16200000">
            <a:off x="2415624" y="1703985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D3389296-C439-8884-C9E9-57C5F6812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9323" y="1031293"/>
            <a:ext cx="2004644" cy="172080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2428D31-8DEC-B760-DE84-B451F5F0EE91}"/>
              </a:ext>
            </a:extLst>
          </p:cNvPr>
          <p:cNvSpPr txBox="1"/>
          <p:nvPr/>
        </p:nvSpPr>
        <p:spPr>
          <a:xfrm>
            <a:off x="3460940" y="3480097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静電レンズ：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kV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7B6134F-07BC-B7E9-5E81-C1B49DBC90E0}"/>
              </a:ext>
            </a:extLst>
          </p:cNvPr>
          <p:cNvSpPr txBox="1"/>
          <p:nvPr/>
        </p:nvSpPr>
        <p:spPr>
          <a:xfrm>
            <a:off x="3667090" y="3091591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絶縁管（ガラス）</a:t>
            </a:r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0AC7A7B7-DAC5-2BAA-0FAD-9749AB7B725F}"/>
              </a:ext>
            </a:extLst>
          </p:cNvPr>
          <p:cNvSpPr/>
          <p:nvPr/>
        </p:nvSpPr>
        <p:spPr>
          <a:xfrm>
            <a:off x="2583127" y="3180245"/>
            <a:ext cx="906308" cy="192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>
            <a:extLst>
              <a:ext uri="{FF2B5EF4-FFF2-40B4-BE49-F238E27FC236}">
                <a16:creationId xmlns:a16="http://schemas.microsoft.com/office/drawing/2014/main" id="{D44F9F69-92DE-BC65-FE1B-3D5CCF979A78}"/>
              </a:ext>
            </a:extLst>
          </p:cNvPr>
          <p:cNvSpPr/>
          <p:nvPr/>
        </p:nvSpPr>
        <p:spPr>
          <a:xfrm>
            <a:off x="5561986" y="3563169"/>
            <a:ext cx="906308" cy="192024"/>
          </a:xfrm>
          <a:prstGeom prst="rightArrow">
            <a:avLst/>
          </a:prstGeom>
          <a:solidFill>
            <a:srgbClr val="4041D5"/>
          </a:solidFill>
          <a:ln>
            <a:solidFill>
              <a:srgbClr val="404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04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12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CD239-FE12-7D34-1527-635E3DFBF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66F48D4-704D-EF41-9C80-83B5EC01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1D6D74-5260-0294-3A9E-204407AD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64F375-8F3D-7722-9619-08D64DDDB901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補足資料</a:t>
            </a:r>
            <a:endParaRPr lang="ja-JP" altLang="en-US" sz="24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22E2CF7-1487-8C45-8D2C-3229729131FE}"/>
              </a:ext>
            </a:extLst>
          </p:cNvPr>
          <p:cNvSpPr txBox="1"/>
          <p:nvPr/>
        </p:nvSpPr>
        <p:spPr>
          <a:xfrm>
            <a:off x="2305745" y="14617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実験条件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816B74-38CC-E9B2-A406-B73DCD94FE5C}"/>
              </a:ext>
            </a:extLst>
          </p:cNvPr>
          <p:cNvSpPr txBox="1"/>
          <p:nvPr/>
        </p:nvSpPr>
        <p:spPr>
          <a:xfrm>
            <a:off x="329582" y="821714"/>
            <a:ext cx="1595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u="sng"/>
              <a:t>実験の概要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6FD9DE33-74D1-CAF2-C6AB-E4547B8794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424924"/>
                  </p:ext>
                </p:extLst>
              </p:nvPr>
            </p:nvGraphicFramePr>
            <p:xfrm>
              <a:off x="286910" y="1861842"/>
              <a:ext cx="5248258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538">
                      <a:extLst>
                        <a:ext uri="{9D8B030D-6E8A-4147-A177-3AD203B41FA5}">
                          <a16:colId xmlns:a16="http://schemas.microsoft.com/office/drawing/2014/main" val="3042853194"/>
                        </a:ext>
                      </a:extLst>
                    </a:gridCol>
                    <a:gridCol w="3346720">
                      <a:extLst>
                        <a:ext uri="{9D8B030D-6E8A-4147-A177-3AD203B41FA5}">
                          <a16:colId xmlns:a16="http://schemas.microsoft.com/office/drawing/2014/main" val="1232660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</a:rPr>
                            <a:t>実験時圧力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kumimoji="1" lang="en-US" altLang="ja-JP" sz="2000" b="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1764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 err="1">
                              <a:solidFill>
                                <a:schemeClr val="tx1"/>
                              </a:solidFill>
                            </a:rPr>
                            <a:t>Ar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</a:rPr>
                            <a:t>ガス流量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 </a:t>
                          </a:r>
                          <a:r>
                            <a:rPr kumimoji="1" lang="en-US" altLang="ja-JP" sz="20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sccm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9719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</a:rPr>
                            <a:t>引出電圧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 2, 3 kV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8003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</a:rPr>
                            <a:t>静電レンズ電圧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0.2 kV, 0.94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0.2kV, </a:t>
                          </a:r>
                        </a:p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0.2kV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3926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WF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</a:rPr>
                            <a:t>電圧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156, 202, 246 kV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62905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6FD9DE33-74D1-CAF2-C6AB-E4547B8794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424924"/>
                  </p:ext>
                </p:extLst>
              </p:nvPr>
            </p:nvGraphicFramePr>
            <p:xfrm>
              <a:off x="286910" y="1861842"/>
              <a:ext cx="5248258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538">
                      <a:extLst>
                        <a:ext uri="{9D8B030D-6E8A-4147-A177-3AD203B41FA5}">
                          <a16:colId xmlns:a16="http://schemas.microsoft.com/office/drawing/2014/main" val="3042853194"/>
                        </a:ext>
                      </a:extLst>
                    </a:gridCol>
                    <a:gridCol w="3346720">
                      <a:extLst>
                        <a:ext uri="{9D8B030D-6E8A-4147-A177-3AD203B41FA5}">
                          <a16:colId xmlns:a16="http://schemas.microsoft.com/office/drawing/2014/main" val="12326606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</a:rPr>
                            <a:t>実験時圧力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818" t="-12903" r="-758" b="-5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7644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 err="1">
                              <a:solidFill>
                                <a:schemeClr val="tx1"/>
                              </a:solidFill>
                            </a:rPr>
                            <a:t>Ar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</a:rPr>
                            <a:t>ガス流量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 </a:t>
                          </a:r>
                          <a:r>
                            <a:rPr kumimoji="1" lang="en-US" altLang="ja-JP" sz="20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sccm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97195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</a:rPr>
                            <a:t>引出電圧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 2, 3 kV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800316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</a:rPr>
                            <a:t>静電レンズ電圧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818" t="-175000" r="-758" b="-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392669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WF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</a:rPr>
                            <a:t>電圧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156, 202, 246 kV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62905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F8FF655-ACA7-0610-6895-9A663917BB1C}"/>
                  </a:ext>
                </a:extLst>
              </p:cNvPr>
              <p:cNvSpPr txBox="1"/>
              <p:nvPr/>
            </p:nvSpPr>
            <p:spPr>
              <a:xfrm>
                <a:off x="659101" y="4607405"/>
                <a:ext cx="2424574" cy="717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𝒒𝑬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𝒒𝒗𝑩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F8FF655-ACA7-0610-6895-9A663917B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1" y="4607405"/>
                <a:ext cx="2424574" cy="717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962249E-A487-3872-79BA-5FB400F6104E}"/>
                  </a:ext>
                </a:extLst>
              </p:cNvPr>
              <p:cNvSpPr txBox="1"/>
              <p:nvPr/>
            </p:nvSpPr>
            <p:spPr>
              <a:xfrm>
                <a:off x="3288937" y="4591625"/>
                <a:ext cx="2310248" cy="717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𝒗𝑩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962249E-A487-3872-79BA-5FB400F61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37" y="4591625"/>
                <a:ext cx="2310248" cy="717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B80B122-5C80-582D-200E-9A9AE00DBA05}"/>
              </a:ext>
            </a:extLst>
          </p:cNvPr>
          <p:cNvCxnSpPr>
            <a:cxnSpLocks/>
          </p:cNvCxnSpPr>
          <p:nvPr/>
        </p:nvCxnSpPr>
        <p:spPr>
          <a:xfrm>
            <a:off x="245756" y="5455938"/>
            <a:ext cx="865248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6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E9AE8-459B-40DE-4A52-EE56FEE84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A42C994-8973-750D-66D8-9465DEA3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0FE635-E80B-50D6-9ECC-92201185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32E109-B220-358C-FFCF-6DD34548499C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補足資料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D53B662-31EE-D4A3-C6AA-F82149343A6B}"/>
              </a:ext>
            </a:extLst>
          </p:cNvPr>
          <p:cNvSpPr txBox="1"/>
          <p:nvPr/>
        </p:nvSpPr>
        <p:spPr>
          <a:xfrm>
            <a:off x="297971" y="78631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半値幅の比較</a:t>
            </a: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125127DA-3614-F405-9DC6-3CD440A59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234863"/>
              </p:ext>
            </p:extLst>
          </p:nvPr>
        </p:nvGraphicFramePr>
        <p:xfrm>
          <a:off x="1459260" y="1454320"/>
          <a:ext cx="5945392" cy="394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535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09A6D12-AFB8-10BD-9F62-C355CC1D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ADED3E-91CA-9D88-B845-917C7330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6EC95B-2468-3D0C-BD1D-C29BAF8BD8DB}"/>
              </a:ext>
            </a:extLst>
          </p:cNvPr>
          <p:cNvSpPr txBox="1"/>
          <p:nvPr/>
        </p:nvSpPr>
        <p:spPr>
          <a:xfrm>
            <a:off x="263005" y="830906"/>
            <a:ext cx="4527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質量分離後のビームのプロファイル測定</a:t>
            </a:r>
            <a:endParaRPr kumimoji="1" lang="en-US" altLang="ja-JP" sz="2000" u="sng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A37144-373B-0885-9A1C-9F60F5E1B72F}"/>
              </a:ext>
            </a:extLst>
          </p:cNvPr>
          <p:cNvSpPr txBox="1"/>
          <p:nvPr/>
        </p:nvSpPr>
        <p:spPr>
          <a:xfrm>
            <a:off x="1032409" y="4857751"/>
            <a:ext cx="70791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ワイヤープローブを用いて</a:t>
            </a:r>
            <a:endParaRPr lang="en-US" altLang="ja-JP" sz="2000" dirty="0"/>
          </a:p>
          <a:p>
            <a:r>
              <a:rPr lang="en-US" altLang="ja-JP" sz="2000" dirty="0"/>
              <a:t>①</a:t>
            </a:r>
            <a:r>
              <a:rPr lang="ja-JP" altLang="en-US" sz="2000" dirty="0"/>
              <a:t>引出電圧・静電レンズ印加電圧が分解能に与える影響の調査</a:t>
            </a:r>
            <a:endParaRPr lang="en-US" altLang="ja-JP" sz="2000" dirty="0"/>
          </a:p>
          <a:p>
            <a:r>
              <a:rPr lang="en-US" altLang="ja-JP" sz="2000" dirty="0"/>
              <a:t>②</a:t>
            </a:r>
            <a:r>
              <a:rPr lang="ja-JP" altLang="en-US" sz="2000" dirty="0"/>
              <a:t>各ピークから分離したイオン種の推定</a:t>
            </a:r>
            <a:endParaRPr lang="en-US" altLang="ja-JP" sz="2000" dirty="0"/>
          </a:p>
          <a:p>
            <a:r>
              <a:rPr kumimoji="1" lang="ja-JP" altLang="en-US" sz="2000" dirty="0"/>
              <a:t>を行った。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53CD4D34-6F20-BB77-11A3-B5E56C28FC0C}"/>
              </a:ext>
            </a:extLst>
          </p:cNvPr>
          <p:cNvSpPr/>
          <p:nvPr/>
        </p:nvSpPr>
        <p:spPr>
          <a:xfrm>
            <a:off x="847307" y="4710592"/>
            <a:ext cx="7449386" cy="1617759"/>
          </a:xfrm>
          <a:prstGeom prst="roundRect">
            <a:avLst>
              <a:gd name="adj" fmla="val 8393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AC7BBB-3F91-0934-8687-EC45F35C6CF0}"/>
              </a:ext>
            </a:extLst>
          </p:cNvPr>
          <p:cNvSpPr txBox="1"/>
          <p:nvPr/>
        </p:nvSpPr>
        <p:spPr>
          <a:xfrm>
            <a:off x="1145281" y="4493608"/>
            <a:ext cx="213231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200" dirty="0"/>
              <a:t>本研究では・・・・</a:t>
            </a:r>
            <a:endParaRPr kumimoji="1" lang="ja-JP" altLang="en-US" sz="2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B685B18-A25C-B383-F9E9-39D5F07D1042}"/>
              </a:ext>
            </a:extLst>
          </p:cNvPr>
          <p:cNvSpPr txBox="1"/>
          <p:nvPr/>
        </p:nvSpPr>
        <p:spPr>
          <a:xfrm>
            <a:off x="38338" y="92081"/>
            <a:ext cx="3106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１．研究背景・目的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13B219-2107-C31B-01A0-FBE10B32E61D}"/>
              </a:ext>
            </a:extLst>
          </p:cNvPr>
          <p:cNvSpPr txBox="1"/>
          <p:nvPr/>
        </p:nvSpPr>
        <p:spPr>
          <a:xfrm>
            <a:off x="4010739" y="1922862"/>
            <a:ext cx="4987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これまではファラデーカップで</a:t>
            </a:r>
            <a:endParaRPr kumimoji="1" lang="en-US" altLang="ja-JP" sz="2000" dirty="0"/>
          </a:p>
          <a:p>
            <a:r>
              <a:rPr lang="ja-JP" altLang="en-US" sz="2000" dirty="0"/>
              <a:t>測定を行っていたが、ピークがブロードになり</a:t>
            </a:r>
            <a:endParaRPr lang="en-US" altLang="ja-JP" sz="2000" dirty="0"/>
          </a:p>
          <a:p>
            <a:r>
              <a:rPr kumimoji="1" lang="ja-JP" altLang="en-US" sz="2000" dirty="0"/>
              <a:t>分離性能が詳</a:t>
            </a:r>
            <a:r>
              <a:rPr lang="ja-JP" altLang="en-US" sz="2000" dirty="0"/>
              <a:t>しく把握できなかった</a:t>
            </a:r>
            <a:r>
              <a:rPr kumimoji="1" lang="ja-JP" altLang="en-US" sz="2000" dirty="0"/>
              <a:t>。</a:t>
            </a:r>
            <a:endParaRPr kumimoji="1" lang="en-US" altLang="ja-JP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41F212-8FEE-F395-7423-2E6288053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7" y="1544635"/>
            <a:ext cx="3747734" cy="241765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80E358-5248-A9DD-519D-3D445DD40C6B}"/>
              </a:ext>
            </a:extLst>
          </p:cNvPr>
          <p:cNvSpPr txBox="1"/>
          <p:nvPr/>
        </p:nvSpPr>
        <p:spPr>
          <a:xfrm>
            <a:off x="3945141" y="3441615"/>
            <a:ext cx="474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ワイヤープローブを用いて詳細に検証する</a:t>
            </a:r>
            <a:endParaRPr kumimoji="1" lang="en-US" altLang="ja-JP" sz="2000" dirty="0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6BCED893-0F2F-3EB2-E6B0-55D65FA68667}"/>
              </a:ext>
            </a:extLst>
          </p:cNvPr>
          <p:cNvSpPr/>
          <p:nvPr/>
        </p:nvSpPr>
        <p:spPr>
          <a:xfrm>
            <a:off x="5831511" y="2996493"/>
            <a:ext cx="484632" cy="4451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9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b="1" dirty="0">
                <a:latin typeface="Rockwell Extra Bold"/>
                <a:cs typeface="Rockwell Extra Bold"/>
              </a:rPr>
              <a:t>National Institute of Technology, Niihama College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DD6736-D24C-2568-C313-7CD5B17FFEAC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２．実験装置　～卓上型</a:t>
            </a:r>
            <a:r>
              <a:rPr lang="en-US" altLang="ja-JP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ECR</a:t>
            </a:r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イオンビーム装置～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6D8A64B-A3AF-137A-2EA9-F3BBD7913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00747"/>
              </p:ext>
            </p:extLst>
          </p:nvPr>
        </p:nvGraphicFramePr>
        <p:xfrm>
          <a:off x="235267" y="812757"/>
          <a:ext cx="4555631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321">
                  <a:extLst>
                    <a:ext uri="{9D8B030D-6E8A-4147-A177-3AD203B41FA5}">
                      <a16:colId xmlns:a16="http://schemas.microsoft.com/office/drawing/2014/main" val="466778806"/>
                    </a:ext>
                  </a:extLst>
                </a:gridCol>
                <a:gridCol w="1794310">
                  <a:extLst>
                    <a:ext uri="{9D8B030D-6E8A-4147-A177-3AD203B41FA5}">
                      <a16:colId xmlns:a16="http://schemas.microsoft.com/office/drawing/2014/main" val="727296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Length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1500 mm, 800 mm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819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Plasma chamber</a:t>
                      </a:r>
                    </a:p>
                    <a:p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Diameter, Length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mm, 150 mm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57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Microwave source</a:t>
                      </a:r>
                    </a:p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Frequency, Maximum power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2.4~2.5 GHz, 50 W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96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Maximum extraction voltage</a:t>
                      </a:r>
                    </a:p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Diameter of extractor aperture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kV</a:t>
                      </a:r>
                    </a:p>
                    <a:p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mm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952739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190FF4A-242B-7B52-1E74-1FFAEEFC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4488" y="899513"/>
            <a:ext cx="3568126" cy="20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BCC3827-DAB0-487B-A207-7F5E3D458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87" y="3179968"/>
            <a:ext cx="668179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2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5BCE0715-1CDE-43AA-8A42-E9C6E246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9" y="925624"/>
            <a:ext cx="4097711" cy="1977819"/>
          </a:xfrm>
          <a:prstGeom prst="rect">
            <a:avLst/>
          </a:prstGeo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49D686-45D0-C2C0-9B38-5416E4F6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8BD0DE-9826-C36E-5868-43622897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7A8BF3-6710-B98D-ED35-88E74B500B5D}"/>
              </a:ext>
            </a:extLst>
          </p:cNvPr>
          <p:cNvSpPr txBox="1"/>
          <p:nvPr/>
        </p:nvSpPr>
        <p:spPr>
          <a:xfrm>
            <a:off x="38338" y="92081"/>
            <a:ext cx="8199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２．</a:t>
            </a:r>
            <a:r>
              <a:rPr lang="ja-JP" altLang="en-US" sz="2400" b="1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実験装置　～</a:t>
            </a:r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ウィーンフィルタ（電磁場直交型質量分離器）～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7B164C-9613-2372-6902-6F4AF905219C}"/>
              </a:ext>
            </a:extLst>
          </p:cNvPr>
          <p:cNvSpPr/>
          <p:nvPr/>
        </p:nvSpPr>
        <p:spPr>
          <a:xfrm>
            <a:off x="516347" y="3736953"/>
            <a:ext cx="3817109" cy="215135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783028-FC0F-752E-EDCC-21EEF6B75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" y="3745123"/>
            <a:ext cx="3810107" cy="21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円/楕円 12">
            <a:extLst>
              <a:ext uri="{FF2B5EF4-FFF2-40B4-BE49-F238E27FC236}">
                <a16:creationId xmlns:a16="http://schemas.microsoft.com/office/drawing/2014/main" id="{06D4AAF8-CCE2-BFC3-1D3C-478B24363530}"/>
              </a:ext>
            </a:extLst>
          </p:cNvPr>
          <p:cNvSpPr/>
          <p:nvPr/>
        </p:nvSpPr>
        <p:spPr>
          <a:xfrm>
            <a:off x="2684028" y="1541199"/>
            <a:ext cx="382598" cy="26822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99A65C7-4FE1-DF44-F0A0-03969372B8CB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16347" y="1580479"/>
            <a:ext cx="2223711" cy="2164644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2991E8-C328-3060-6B19-F4C6BEAAD539}"/>
              </a:ext>
            </a:extLst>
          </p:cNvPr>
          <p:cNvCxnSpPr>
            <a:cxnSpLocks/>
          </p:cNvCxnSpPr>
          <p:nvPr/>
        </p:nvCxnSpPr>
        <p:spPr>
          <a:xfrm>
            <a:off x="3040413" y="1600357"/>
            <a:ext cx="1293042" cy="2144766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975D0EE-DD56-F480-DD57-7F822162ACC4}"/>
              </a:ext>
            </a:extLst>
          </p:cNvPr>
          <p:cNvSpPr/>
          <p:nvPr/>
        </p:nvSpPr>
        <p:spPr>
          <a:xfrm>
            <a:off x="219318" y="903576"/>
            <a:ext cx="4352682" cy="19778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AFD8005-981A-C2ED-9B7F-5B6ACBDC9310}"/>
              </a:ext>
            </a:extLst>
          </p:cNvPr>
          <p:cNvCxnSpPr>
            <a:cxnSpLocks/>
          </p:cNvCxnSpPr>
          <p:nvPr/>
        </p:nvCxnSpPr>
        <p:spPr>
          <a:xfrm flipV="1">
            <a:off x="4810546" y="784275"/>
            <a:ext cx="0" cy="5556890"/>
          </a:xfrm>
          <a:prstGeom prst="line">
            <a:avLst/>
          </a:prstGeom>
          <a:ln w="38100">
            <a:solidFill>
              <a:srgbClr val="4040D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A2AC78F-54C0-5385-A9DE-39A135DC762F}"/>
              </a:ext>
            </a:extLst>
          </p:cNvPr>
          <p:cNvSpPr txBox="1"/>
          <p:nvPr/>
        </p:nvSpPr>
        <p:spPr>
          <a:xfrm>
            <a:off x="5009735" y="847576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u="sng" dirty="0"/>
              <a:t>概要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A7BAA48-945C-4731-B25E-B42C98777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093" y="4189906"/>
            <a:ext cx="3285356" cy="1839282"/>
          </a:xfrm>
          <a:prstGeom prst="rect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33C85D0-CB70-86C7-17B9-0D7CCCBA9F9B}"/>
              </a:ext>
            </a:extLst>
          </p:cNvPr>
          <p:cNvCxnSpPr>
            <a:cxnSpLocks/>
          </p:cNvCxnSpPr>
          <p:nvPr/>
        </p:nvCxnSpPr>
        <p:spPr>
          <a:xfrm flipV="1">
            <a:off x="8560690" y="4853555"/>
            <a:ext cx="0" cy="27235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FF18CAB-ECE8-D942-3299-B829F1D920D8}"/>
              </a:ext>
            </a:extLst>
          </p:cNvPr>
          <p:cNvCxnSpPr>
            <a:cxnSpLocks/>
          </p:cNvCxnSpPr>
          <p:nvPr/>
        </p:nvCxnSpPr>
        <p:spPr>
          <a:xfrm>
            <a:off x="8560690" y="5125757"/>
            <a:ext cx="23849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9FF7F0E-B388-43AB-E12E-BADEE368E3CE}"/>
              </a:ext>
            </a:extLst>
          </p:cNvPr>
          <p:cNvCxnSpPr>
            <a:cxnSpLocks/>
          </p:cNvCxnSpPr>
          <p:nvPr/>
        </p:nvCxnSpPr>
        <p:spPr>
          <a:xfrm flipH="1">
            <a:off x="8408290" y="5125757"/>
            <a:ext cx="152400" cy="1695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D06D706-605D-636B-7BE1-4AD282333737}"/>
              </a:ext>
            </a:extLst>
          </p:cNvPr>
          <p:cNvSpPr txBox="1"/>
          <p:nvPr/>
        </p:nvSpPr>
        <p:spPr>
          <a:xfrm>
            <a:off x="8334449" y="51981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679B5E-D9D1-6F83-E185-0A1E6574CFF1}"/>
              </a:ext>
            </a:extLst>
          </p:cNvPr>
          <p:cNvSpPr txBox="1"/>
          <p:nvPr/>
        </p:nvSpPr>
        <p:spPr>
          <a:xfrm>
            <a:off x="8461340" y="45096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68472D9-0631-90A4-F5AD-3C83C9AA6C94}"/>
              </a:ext>
            </a:extLst>
          </p:cNvPr>
          <p:cNvSpPr txBox="1"/>
          <p:nvPr/>
        </p:nvSpPr>
        <p:spPr>
          <a:xfrm>
            <a:off x="8679938" y="478344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右矢印 26">
            <a:extLst>
              <a:ext uri="{FF2B5EF4-FFF2-40B4-BE49-F238E27FC236}">
                <a16:creationId xmlns:a16="http://schemas.microsoft.com/office/drawing/2014/main" id="{4A7CF4A0-064F-5A87-12DB-70D2D9AF6863}"/>
              </a:ext>
            </a:extLst>
          </p:cNvPr>
          <p:cNvSpPr/>
          <p:nvPr/>
        </p:nvSpPr>
        <p:spPr>
          <a:xfrm rot="10800000" flipH="1">
            <a:off x="5704764" y="3707840"/>
            <a:ext cx="297939" cy="1399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>
            <a:extLst>
              <a:ext uri="{FF2B5EF4-FFF2-40B4-BE49-F238E27FC236}">
                <a16:creationId xmlns:a16="http://schemas.microsoft.com/office/drawing/2014/main" id="{463E5122-E39E-3596-7262-4E6D7D390310}"/>
              </a:ext>
            </a:extLst>
          </p:cNvPr>
          <p:cNvSpPr/>
          <p:nvPr/>
        </p:nvSpPr>
        <p:spPr>
          <a:xfrm rot="10800000" flipH="1">
            <a:off x="5712913" y="3429000"/>
            <a:ext cx="281642" cy="766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52FE82C-5158-128F-95C8-2EE863FABC30}"/>
              </a:ext>
            </a:extLst>
          </p:cNvPr>
          <p:cNvSpPr txBox="1"/>
          <p:nvPr/>
        </p:nvSpPr>
        <p:spPr>
          <a:xfrm>
            <a:off x="6010856" y="329565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[V/m]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C9A2F6A-D11D-E449-1163-D829E07543F3}"/>
              </a:ext>
            </a:extLst>
          </p:cNvPr>
          <p:cNvSpPr txBox="1"/>
          <p:nvPr/>
        </p:nvSpPr>
        <p:spPr>
          <a:xfrm>
            <a:off x="5994555" y="359315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[T]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827AC36C-AA2D-8F64-1A0C-4E20E89AD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5237" y="1301070"/>
            <a:ext cx="3286628" cy="19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15CE01-D4E2-4AB0-CBBE-B2B5E4D7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CD492-449D-89A2-4333-57BC8AB3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0E2671-9CC7-FB39-162E-D0C79A6A984B}"/>
              </a:ext>
            </a:extLst>
          </p:cNvPr>
          <p:cNvSpPr txBox="1"/>
          <p:nvPr/>
        </p:nvSpPr>
        <p:spPr>
          <a:xfrm>
            <a:off x="38338" y="92081"/>
            <a:ext cx="4814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２．</a:t>
            </a:r>
            <a:r>
              <a:rPr lang="ja-JP" altLang="en-US" sz="2400" b="1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実験装置　～ワイヤープローブ～</a:t>
            </a:r>
            <a:endParaRPr lang="ja-JP" altLang="en-US" sz="24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76957F-2776-C8E9-D93A-22B544A0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6" y="3500472"/>
            <a:ext cx="1421632" cy="25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561A85-C746-C304-0E11-EF66C674E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4" r="27600"/>
          <a:stretch/>
        </p:blipFill>
        <p:spPr bwMode="auto">
          <a:xfrm>
            <a:off x="2307104" y="3719781"/>
            <a:ext cx="1672323" cy="21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円/楕円 17">
            <a:extLst>
              <a:ext uri="{FF2B5EF4-FFF2-40B4-BE49-F238E27FC236}">
                <a16:creationId xmlns:a16="http://schemas.microsoft.com/office/drawing/2014/main" id="{65820738-6F6A-03DB-E090-2A1128165560}"/>
              </a:ext>
            </a:extLst>
          </p:cNvPr>
          <p:cNvSpPr/>
          <p:nvPr/>
        </p:nvSpPr>
        <p:spPr>
          <a:xfrm>
            <a:off x="522718" y="5014573"/>
            <a:ext cx="852053" cy="94866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5B92A63-9D49-6D5E-1C50-56E80F132F57}"/>
              </a:ext>
            </a:extLst>
          </p:cNvPr>
          <p:cNvCxnSpPr>
            <a:cxnSpLocks/>
            <a:endCxn id="18" idx="1"/>
          </p:cNvCxnSpPr>
          <p:nvPr/>
        </p:nvCxnSpPr>
        <p:spPr>
          <a:xfrm flipH="1">
            <a:off x="647498" y="3719781"/>
            <a:ext cx="1659606" cy="143372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B262840-FDBF-84A3-61A7-4CC4CBC3499E}"/>
              </a:ext>
            </a:extLst>
          </p:cNvPr>
          <p:cNvCxnSpPr>
            <a:cxnSpLocks/>
            <a:endCxn id="18" idx="4"/>
          </p:cNvCxnSpPr>
          <p:nvPr/>
        </p:nvCxnSpPr>
        <p:spPr>
          <a:xfrm flipH="1">
            <a:off x="948745" y="5914218"/>
            <a:ext cx="1358359" cy="49016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F9BEF55-C4C7-DEA0-2227-CD015AB5D4DF}"/>
              </a:ext>
            </a:extLst>
          </p:cNvPr>
          <p:cNvSpPr/>
          <p:nvPr/>
        </p:nvSpPr>
        <p:spPr>
          <a:xfrm>
            <a:off x="329243" y="3495250"/>
            <a:ext cx="1421632" cy="2519098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AB5A850-1C7F-BFCE-A221-DDC912333CB6}"/>
              </a:ext>
            </a:extLst>
          </p:cNvPr>
          <p:cNvSpPr/>
          <p:nvPr/>
        </p:nvSpPr>
        <p:spPr>
          <a:xfrm>
            <a:off x="2307104" y="3712216"/>
            <a:ext cx="1672323" cy="220200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7C98330-0352-F912-46EE-A5F373CADB38}"/>
              </a:ext>
            </a:extLst>
          </p:cNvPr>
          <p:cNvSpPr txBox="1"/>
          <p:nvPr/>
        </p:nvSpPr>
        <p:spPr>
          <a:xfrm>
            <a:off x="2723090" y="3244334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plate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92B9C929-0875-2DE8-BE0D-C88551E8CBAE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3275936" y="3613666"/>
            <a:ext cx="132598" cy="76105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10324CF-9B78-0170-67D3-77053567B5E1}"/>
                  </a:ext>
                </a:extLst>
              </p:cNvPr>
              <p:cNvSpPr txBox="1"/>
              <p:nvPr/>
            </p:nvSpPr>
            <p:spPr>
              <a:xfrm>
                <a:off x="2307430" y="5965619"/>
                <a:ext cx="2056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 wire 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0.1 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mm)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10324CF-9B78-0170-67D3-77053567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30" y="5965619"/>
                <a:ext cx="2056973" cy="369332"/>
              </a:xfrm>
              <a:prstGeom prst="rect">
                <a:avLst/>
              </a:prstGeom>
              <a:blipFill>
                <a:blip r:embed="rId4"/>
                <a:stretch>
                  <a:fillRect l="-2671" t="-10000" r="-1484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98F5967-BBE7-AA88-2A74-B53287F89E88}"/>
              </a:ext>
            </a:extLst>
          </p:cNvPr>
          <p:cNvCxnSpPr>
            <a:cxnSpLocks/>
          </p:cNvCxnSpPr>
          <p:nvPr/>
        </p:nvCxnSpPr>
        <p:spPr>
          <a:xfrm flipV="1">
            <a:off x="3142703" y="5500473"/>
            <a:ext cx="10184" cy="513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円/楕円 33">
            <a:extLst>
              <a:ext uri="{FF2B5EF4-FFF2-40B4-BE49-F238E27FC236}">
                <a16:creationId xmlns:a16="http://schemas.microsoft.com/office/drawing/2014/main" id="{C1AF582F-4A23-0B55-4B7D-AB17844737B8}"/>
              </a:ext>
            </a:extLst>
          </p:cNvPr>
          <p:cNvSpPr/>
          <p:nvPr/>
        </p:nvSpPr>
        <p:spPr>
          <a:xfrm>
            <a:off x="3111882" y="1328454"/>
            <a:ext cx="224035" cy="6138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A82FDFB-3856-659A-3B09-2F1368210ECF}"/>
              </a:ext>
            </a:extLst>
          </p:cNvPr>
          <p:cNvSpPr/>
          <p:nvPr/>
        </p:nvSpPr>
        <p:spPr>
          <a:xfrm>
            <a:off x="219318" y="903576"/>
            <a:ext cx="4352682" cy="19778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51512E5-C51F-106F-CA68-C829872AB2D5}"/>
              </a:ext>
            </a:extLst>
          </p:cNvPr>
          <p:cNvCxnSpPr>
            <a:cxnSpLocks/>
          </p:cNvCxnSpPr>
          <p:nvPr/>
        </p:nvCxnSpPr>
        <p:spPr>
          <a:xfrm flipV="1">
            <a:off x="4810546" y="784275"/>
            <a:ext cx="0" cy="5556890"/>
          </a:xfrm>
          <a:prstGeom prst="line">
            <a:avLst/>
          </a:prstGeom>
          <a:ln w="38100">
            <a:solidFill>
              <a:srgbClr val="4040D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59BE7DA5-52D5-40F0-AD70-1225B1E55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093" y="1453941"/>
            <a:ext cx="3347909" cy="215972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1E5984B-7C0E-47A6-B830-0036EDA85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19" y="925624"/>
            <a:ext cx="4097711" cy="197781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F1FDCD-A738-CD1A-9AD3-7FE5F5FE81E4}"/>
              </a:ext>
            </a:extLst>
          </p:cNvPr>
          <p:cNvSpPr txBox="1"/>
          <p:nvPr/>
        </p:nvSpPr>
        <p:spPr>
          <a:xfrm>
            <a:off x="5049093" y="951936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/>
              <a:t>イオンビームプロファイル測定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7DE6188-54A7-607D-D9E1-D73C34323A25}"/>
              </a:ext>
            </a:extLst>
          </p:cNvPr>
          <p:cNvCxnSpPr>
            <a:cxnSpLocks/>
          </p:cNvCxnSpPr>
          <p:nvPr/>
        </p:nvCxnSpPr>
        <p:spPr>
          <a:xfrm flipV="1">
            <a:off x="8635548" y="2609193"/>
            <a:ext cx="0" cy="27235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FB0334F-3B3E-6EAB-1BF8-96CC8EA52A92}"/>
              </a:ext>
            </a:extLst>
          </p:cNvPr>
          <p:cNvCxnSpPr>
            <a:cxnSpLocks/>
          </p:cNvCxnSpPr>
          <p:nvPr/>
        </p:nvCxnSpPr>
        <p:spPr>
          <a:xfrm>
            <a:off x="8635548" y="2881395"/>
            <a:ext cx="23849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E0E59C3-BB1C-B8E3-D8D8-E9EB4A11A6AB}"/>
              </a:ext>
            </a:extLst>
          </p:cNvPr>
          <p:cNvCxnSpPr>
            <a:cxnSpLocks/>
          </p:cNvCxnSpPr>
          <p:nvPr/>
        </p:nvCxnSpPr>
        <p:spPr>
          <a:xfrm flipH="1">
            <a:off x="8483148" y="2881395"/>
            <a:ext cx="152400" cy="1695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60A28BD-F2A3-58A6-525D-9880F7CB2870}"/>
              </a:ext>
            </a:extLst>
          </p:cNvPr>
          <p:cNvSpPr txBox="1"/>
          <p:nvPr/>
        </p:nvSpPr>
        <p:spPr>
          <a:xfrm>
            <a:off x="8409307" y="29537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56CE344-DC56-8452-E542-0E1E93DA2C57}"/>
              </a:ext>
            </a:extLst>
          </p:cNvPr>
          <p:cNvSpPr txBox="1"/>
          <p:nvPr/>
        </p:nvSpPr>
        <p:spPr>
          <a:xfrm>
            <a:off x="8536198" y="22653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D38B23-7134-EA5B-BA8B-8A02FF244B2C}"/>
              </a:ext>
            </a:extLst>
          </p:cNvPr>
          <p:cNvSpPr txBox="1"/>
          <p:nvPr/>
        </p:nvSpPr>
        <p:spPr>
          <a:xfrm>
            <a:off x="8754796" y="253908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5959039-C389-C21F-A64F-0648880D0796}"/>
              </a:ext>
            </a:extLst>
          </p:cNvPr>
          <p:cNvCxnSpPr>
            <a:cxnSpLocks/>
          </p:cNvCxnSpPr>
          <p:nvPr/>
        </p:nvCxnSpPr>
        <p:spPr>
          <a:xfrm flipH="1">
            <a:off x="329243" y="1318515"/>
            <a:ext cx="2894657" cy="2176735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7EAE0C-A6E9-44D0-0940-C889D1631DAE}"/>
              </a:ext>
            </a:extLst>
          </p:cNvPr>
          <p:cNvCxnSpPr>
            <a:cxnSpLocks/>
          </p:cNvCxnSpPr>
          <p:nvPr/>
        </p:nvCxnSpPr>
        <p:spPr>
          <a:xfrm flipH="1">
            <a:off x="1750875" y="1922431"/>
            <a:ext cx="1525061" cy="1578041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ECC2DE86-F697-39D4-D64A-99F60FEA4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7086" y="3891443"/>
            <a:ext cx="2423732" cy="20448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A87578-FA4F-FD24-7A25-CD2E17437384}"/>
              </a:ext>
            </a:extLst>
          </p:cNvPr>
          <p:cNvSpPr txBox="1"/>
          <p:nvPr/>
        </p:nvSpPr>
        <p:spPr>
          <a:xfrm>
            <a:off x="5726311" y="5822379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86E094-324F-D368-7E00-CFA79576177E}"/>
              </a:ext>
            </a:extLst>
          </p:cNvPr>
          <p:cNvSpPr txBox="1"/>
          <p:nvPr/>
        </p:nvSpPr>
        <p:spPr>
          <a:xfrm rot="16200000">
            <a:off x="4478372" y="4806499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下矢印 22">
            <a:extLst>
              <a:ext uri="{FF2B5EF4-FFF2-40B4-BE49-F238E27FC236}">
                <a16:creationId xmlns:a16="http://schemas.microsoft.com/office/drawing/2014/main" id="{491E666F-D52F-EA06-72AA-338C6B833360}"/>
              </a:ext>
            </a:extLst>
          </p:cNvPr>
          <p:cNvSpPr/>
          <p:nvPr/>
        </p:nvSpPr>
        <p:spPr>
          <a:xfrm rot="2077298">
            <a:off x="7651358" y="3403349"/>
            <a:ext cx="149847" cy="6715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69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B1E4F7-F02F-4583-82A3-0CB0078D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E4F303-5D40-4ECF-9AA5-C9B52EE3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37D1D-192D-F9B2-F96B-AC7A459BBD73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３．引出電圧・静電レンズ印加電圧の影響</a:t>
            </a: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A09B66C5-77A8-4647-0D45-D16992A1F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125" y="2131781"/>
            <a:ext cx="2423700" cy="2044774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443F5FA5-9AE3-81CD-A662-44A3A56A3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5380" y="2123958"/>
            <a:ext cx="2422800" cy="2044014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C552CAF0-387C-3BFE-EFA2-05656FF15A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7133" y="2125078"/>
            <a:ext cx="2423702" cy="20447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1F9748-EB3B-197E-6EF6-6B76BF7DAC1F}"/>
              </a:ext>
            </a:extLst>
          </p:cNvPr>
          <p:cNvSpPr txBox="1"/>
          <p:nvPr/>
        </p:nvSpPr>
        <p:spPr>
          <a:xfrm>
            <a:off x="245007" y="1439661"/>
            <a:ext cx="2056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引出電圧　</a:t>
            </a:r>
            <a:r>
              <a:rPr kumimoji="1"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kV</a:t>
            </a:r>
            <a:endParaRPr kumimoji="1" lang="ja-JP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9F03CB-804E-A138-F457-DAA113D8E61D}"/>
              </a:ext>
            </a:extLst>
          </p:cNvPr>
          <p:cNvSpPr txBox="1"/>
          <p:nvPr/>
        </p:nvSpPr>
        <p:spPr>
          <a:xfrm>
            <a:off x="409075" y="5243672"/>
            <a:ext cx="7411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・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/>
              <a:t>ピークが見られる。</a:t>
            </a:r>
            <a:endParaRPr lang="en-US" altLang="ja-JP" sz="2000" dirty="0"/>
          </a:p>
          <a:p>
            <a:r>
              <a:rPr lang="ja-JP" altLang="en-US" sz="2000" dirty="0"/>
              <a:t>・ ビーム電流量が少ない</a:t>
            </a:r>
            <a:endParaRPr lang="en-US" altLang="ja-JP" sz="2000" dirty="0"/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ja-JP" altLang="en-US" sz="2000" dirty="0"/>
              <a:t>引き出されてすぐに発散し、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lang="ja-JP" altLang="en-US" sz="2000" dirty="0"/>
              <a:t>まで到達していないと考えられる。</a:t>
            </a:r>
            <a:endParaRPr lang="en-US" altLang="ja-JP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B25630-60EF-0497-CE24-3F263A00142D}"/>
              </a:ext>
            </a:extLst>
          </p:cNvPr>
          <p:cNvSpPr txBox="1"/>
          <p:nvPr/>
        </p:nvSpPr>
        <p:spPr>
          <a:xfrm>
            <a:off x="206857" y="836501"/>
            <a:ext cx="69090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背圧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1.6×10</a:t>
            </a:r>
            <a:r>
              <a:rPr kumimoji="1" lang="en-US" altLang="ja-JP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ガス流量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 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電圧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 V</a:t>
            </a:r>
            <a:endParaRPr kumimoji="1" lang="ja-JP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0AB693-B41F-D218-A2A4-AF0A62BEB861}"/>
              </a:ext>
            </a:extLst>
          </p:cNvPr>
          <p:cNvSpPr txBox="1"/>
          <p:nvPr/>
        </p:nvSpPr>
        <p:spPr>
          <a:xfrm>
            <a:off x="673350" y="4062691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DDCBBB-6CA5-138F-CB78-7C8ED93560C5}"/>
              </a:ext>
            </a:extLst>
          </p:cNvPr>
          <p:cNvSpPr txBox="1"/>
          <p:nvPr/>
        </p:nvSpPr>
        <p:spPr>
          <a:xfrm rot="16200000">
            <a:off x="-574589" y="3046811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7E1470-5D83-F07A-8A97-C431D51CB704}"/>
              </a:ext>
            </a:extLst>
          </p:cNvPr>
          <p:cNvSpPr txBox="1"/>
          <p:nvPr/>
        </p:nvSpPr>
        <p:spPr>
          <a:xfrm>
            <a:off x="3464490" y="4062691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F5516D-4012-650F-21BA-6ACE0958D726}"/>
              </a:ext>
            </a:extLst>
          </p:cNvPr>
          <p:cNvSpPr txBox="1"/>
          <p:nvPr/>
        </p:nvSpPr>
        <p:spPr>
          <a:xfrm rot="16200000">
            <a:off x="2216551" y="3046811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16D58B-9DC6-FBCE-1707-1065999582BF}"/>
              </a:ext>
            </a:extLst>
          </p:cNvPr>
          <p:cNvSpPr txBox="1"/>
          <p:nvPr/>
        </p:nvSpPr>
        <p:spPr>
          <a:xfrm>
            <a:off x="6348957" y="4062691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BC50FB2-2C17-D63E-D00D-8EEF572D652E}"/>
              </a:ext>
            </a:extLst>
          </p:cNvPr>
          <p:cNvSpPr txBox="1"/>
          <p:nvPr/>
        </p:nvSpPr>
        <p:spPr>
          <a:xfrm rot="16200000">
            <a:off x="5101018" y="3046811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701721-CA71-E029-EC10-64A0758E2325}"/>
              </a:ext>
            </a:extLst>
          </p:cNvPr>
          <p:cNvSpPr txBox="1"/>
          <p:nvPr/>
        </p:nvSpPr>
        <p:spPr>
          <a:xfrm>
            <a:off x="804377" y="4499384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静電レンズ電圧</a:t>
            </a:r>
            <a:endParaRPr kumimoji="1" lang="en-US" altLang="ja-JP" sz="1400" dirty="0"/>
          </a:p>
          <a:p>
            <a:pPr algn="ctr"/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0.22 kV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5373EF-226A-48CF-25B9-97A25DF06BB3}"/>
              </a:ext>
            </a:extLst>
          </p:cNvPr>
          <p:cNvSpPr txBox="1"/>
          <p:nvPr/>
        </p:nvSpPr>
        <p:spPr>
          <a:xfrm>
            <a:off x="3916037" y="449770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静電レンズ電圧</a:t>
            </a:r>
            <a:endParaRPr kumimoji="1" lang="en-US" altLang="ja-JP" sz="1400" dirty="0"/>
          </a:p>
          <a:p>
            <a:pPr algn="ctr"/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0.42 kV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8710F4F-951B-03B1-9553-2842B55FFE60}"/>
              </a:ext>
            </a:extLst>
          </p:cNvPr>
          <p:cNvSpPr txBox="1"/>
          <p:nvPr/>
        </p:nvSpPr>
        <p:spPr>
          <a:xfrm>
            <a:off x="6847127" y="4499384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静電レンズ電圧</a:t>
            </a:r>
            <a:endParaRPr kumimoji="1" lang="en-US" altLang="ja-JP" sz="1400" dirty="0"/>
          </a:p>
          <a:p>
            <a:pPr algn="ctr"/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0.62 kV</a:t>
            </a: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46D5EC3C-FC4B-5D29-FDBA-19F0E04C43CE}"/>
              </a:ext>
            </a:extLst>
          </p:cNvPr>
          <p:cNvSpPr/>
          <p:nvPr/>
        </p:nvSpPr>
        <p:spPr>
          <a:xfrm>
            <a:off x="345191" y="5148344"/>
            <a:ext cx="7951465" cy="1208004"/>
          </a:xfrm>
          <a:prstGeom prst="roundRect">
            <a:avLst>
              <a:gd name="adj" fmla="val 5510"/>
            </a:avLst>
          </a:prstGeom>
          <a:noFill/>
          <a:ln>
            <a:solidFill>
              <a:srgbClr val="404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13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30B6D1-A86A-4A6D-92E4-F53E16FB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8EE06F-8CC6-430F-8553-C057F2BF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747F5B-65EB-CB97-C1BC-6FF71F49F73C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３．引出電圧・静電レンズ印加電圧の影響</a:t>
            </a: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FBE0E27B-91DA-137A-CD55-E0AEC4D1A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981" y="2149086"/>
            <a:ext cx="2423732" cy="2044800"/>
          </a:xfrm>
          <a:prstGeom prst="rect">
            <a:avLst/>
          </a:prstGeom>
        </p:spPr>
      </p:pic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7C4C8367-BB5E-881F-F05F-F019B980E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139" y="2149086"/>
            <a:ext cx="2423731" cy="2044800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E4AF98C4-3F93-DED4-BE2C-19DC379D1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3296" y="2149086"/>
            <a:ext cx="2423731" cy="2044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0EF871-317F-DBC8-B93D-B8B744209B4B}"/>
              </a:ext>
            </a:extLst>
          </p:cNvPr>
          <p:cNvSpPr txBox="1"/>
          <p:nvPr/>
        </p:nvSpPr>
        <p:spPr>
          <a:xfrm>
            <a:off x="206857" y="836501"/>
            <a:ext cx="695549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背圧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1.6×10</a:t>
            </a:r>
            <a:r>
              <a:rPr kumimoji="1" lang="en-US" altLang="ja-JP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ガス流量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 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電圧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 V</a:t>
            </a:r>
            <a:endParaRPr kumimoji="1" lang="ja-JP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827CD1-A726-6CF9-693A-F1048DBB7E61}"/>
              </a:ext>
            </a:extLst>
          </p:cNvPr>
          <p:cNvSpPr txBox="1"/>
          <p:nvPr/>
        </p:nvSpPr>
        <p:spPr>
          <a:xfrm>
            <a:off x="245863" y="1456992"/>
            <a:ext cx="2056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引出電圧　</a:t>
            </a:r>
            <a:r>
              <a:rPr kumimoji="1"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kV</a:t>
            </a:r>
            <a:endParaRPr kumimoji="1" lang="ja-JP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0E05F8-85AF-3E53-5F7B-C8364E399078}"/>
              </a:ext>
            </a:extLst>
          </p:cNvPr>
          <p:cNvSpPr txBox="1"/>
          <p:nvPr/>
        </p:nvSpPr>
        <p:spPr>
          <a:xfrm>
            <a:off x="674206" y="4080022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A4FEB4-AF04-F0CD-2F45-83D689E8FC60}"/>
              </a:ext>
            </a:extLst>
          </p:cNvPr>
          <p:cNvSpPr txBox="1"/>
          <p:nvPr/>
        </p:nvSpPr>
        <p:spPr>
          <a:xfrm rot="16200000">
            <a:off x="-573733" y="3064142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A43188-BB21-AFF2-7209-F7599876E8B1}"/>
              </a:ext>
            </a:extLst>
          </p:cNvPr>
          <p:cNvSpPr txBox="1"/>
          <p:nvPr/>
        </p:nvSpPr>
        <p:spPr>
          <a:xfrm>
            <a:off x="3465346" y="4080022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27B055-E6BB-CC99-1019-14071F5F7211}"/>
              </a:ext>
            </a:extLst>
          </p:cNvPr>
          <p:cNvSpPr txBox="1"/>
          <p:nvPr/>
        </p:nvSpPr>
        <p:spPr>
          <a:xfrm rot="16200000">
            <a:off x="2217407" y="3064142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7BCEC7D-4B89-F281-B955-CABCE8B70247}"/>
              </a:ext>
            </a:extLst>
          </p:cNvPr>
          <p:cNvSpPr txBox="1"/>
          <p:nvPr/>
        </p:nvSpPr>
        <p:spPr>
          <a:xfrm>
            <a:off x="6349813" y="4080022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1B735C5-E2FE-088C-A3FB-DFA9AE76BF06}"/>
              </a:ext>
            </a:extLst>
          </p:cNvPr>
          <p:cNvSpPr txBox="1"/>
          <p:nvPr/>
        </p:nvSpPr>
        <p:spPr>
          <a:xfrm rot="16200000">
            <a:off x="5101874" y="3064142"/>
            <a:ext cx="1967330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93067C-1233-13E8-37A6-CAFCE3314A27}"/>
              </a:ext>
            </a:extLst>
          </p:cNvPr>
          <p:cNvSpPr txBox="1"/>
          <p:nvPr/>
        </p:nvSpPr>
        <p:spPr>
          <a:xfrm>
            <a:off x="805233" y="4516715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静電レンズ電圧</a:t>
            </a:r>
            <a:endParaRPr kumimoji="1" lang="en-US" altLang="ja-JP" sz="1400" dirty="0"/>
          </a:p>
          <a:p>
            <a:pPr algn="ctr"/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0.74 kV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161297-6011-CDDC-0729-D04A6F1BF1FD}"/>
              </a:ext>
            </a:extLst>
          </p:cNvPr>
          <p:cNvSpPr txBox="1"/>
          <p:nvPr/>
        </p:nvSpPr>
        <p:spPr>
          <a:xfrm>
            <a:off x="3916893" y="4515031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静電レンズ電圧</a:t>
            </a:r>
            <a:endParaRPr kumimoji="1" lang="en-US" altLang="ja-JP" sz="1400" dirty="0"/>
          </a:p>
          <a:p>
            <a:pPr algn="ctr"/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0.94 kV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A39A6F1-F939-23FC-DEE9-90E596790352}"/>
              </a:ext>
            </a:extLst>
          </p:cNvPr>
          <p:cNvSpPr txBox="1"/>
          <p:nvPr/>
        </p:nvSpPr>
        <p:spPr>
          <a:xfrm>
            <a:off x="6847983" y="4516715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静電レンズ電圧</a:t>
            </a:r>
            <a:endParaRPr kumimoji="1" lang="en-US" altLang="ja-JP" sz="1400" dirty="0"/>
          </a:p>
          <a:p>
            <a:pPr algn="ctr"/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1.14 kV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597203-B297-8D89-8034-286CBB8017D7}"/>
              </a:ext>
            </a:extLst>
          </p:cNvPr>
          <p:cNvSpPr txBox="1"/>
          <p:nvPr/>
        </p:nvSpPr>
        <p:spPr>
          <a:xfrm>
            <a:off x="409931" y="5507512"/>
            <a:ext cx="4830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・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個のピークが確認できる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r>
              <a:rPr lang="ja-JP" altLang="en-US" sz="2000" dirty="0"/>
              <a:t>・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/>
              <a:t>と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のピーク間距離</a:t>
            </a:r>
            <a:r>
              <a:rPr lang="ja-JP" altLang="en-US" sz="2000" dirty="0"/>
              <a:t>は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mm</a:t>
            </a:r>
            <a:r>
              <a:rPr lang="ja-JP" altLang="en-US" sz="2000" dirty="0"/>
              <a:t>となった。</a:t>
            </a:r>
            <a:endParaRPr lang="en-US" altLang="ja-JP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13834C-D18F-DEF8-28D5-1B51C109C76B}"/>
              </a:ext>
            </a:extLst>
          </p:cNvPr>
          <p:cNvSpPr txBox="1"/>
          <p:nvPr/>
        </p:nvSpPr>
        <p:spPr>
          <a:xfrm>
            <a:off x="1906872" y="285372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2D182ED-E2D6-83E4-9DE7-8AD4282C0D7B}"/>
              </a:ext>
            </a:extLst>
          </p:cNvPr>
          <p:cNvCxnSpPr>
            <a:cxnSpLocks/>
          </p:cNvCxnSpPr>
          <p:nvPr/>
        </p:nvCxnSpPr>
        <p:spPr>
          <a:xfrm flipH="1">
            <a:off x="1829705" y="3139472"/>
            <a:ext cx="190500" cy="1809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F560866-B19C-6A2E-908E-BAF513AFD767}"/>
              </a:ext>
            </a:extLst>
          </p:cNvPr>
          <p:cNvSpPr txBox="1"/>
          <p:nvPr/>
        </p:nvSpPr>
        <p:spPr>
          <a:xfrm>
            <a:off x="4726272" y="290148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0CF520C-C77F-08B5-7185-0AF2EF8B5BB1}"/>
              </a:ext>
            </a:extLst>
          </p:cNvPr>
          <p:cNvCxnSpPr>
            <a:cxnSpLocks/>
          </p:cNvCxnSpPr>
          <p:nvPr/>
        </p:nvCxnSpPr>
        <p:spPr>
          <a:xfrm flipH="1">
            <a:off x="4649105" y="3187238"/>
            <a:ext cx="190500" cy="1809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D0211A1-C2BD-3CC8-98A0-2DF4B505CD07}"/>
              </a:ext>
            </a:extLst>
          </p:cNvPr>
          <p:cNvSpPr txBox="1"/>
          <p:nvPr/>
        </p:nvSpPr>
        <p:spPr>
          <a:xfrm>
            <a:off x="7465918" y="300612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83690A1-4D3F-AA2A-63D9-42CCE5C4772A}"/>
              </a:ext>
            </a:extLst>
          </p:cNvPr>
          <p:cNvCxnSpPr>
            <a:cxnSpLocks/>
          </p:cNvCxnSpPr>
          <p:nvPr/>
        </p:nvCxnSpPr>
        <p:spPr>
          <a:xfrm flipH="1">
            <a:off x="7388751" y="3291872"/>
            <a:ext cx="190500" cy="1809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BB6DF7F-3ED5-16F2-497C-1F28EC177C00}"/>
              </a:ext>
            </a:extLst>
          </p:cNvPr>
          <p:cNvCxnSpPr>
            <a:cxnSpLocks/>
          </p:cNvCxnSpPr>
          <p:nvPr/>
        </p:nvCxnSpPr>
        <p:spPr>
          <a:xfrm>
            <a:off x="1008269" y="3338735"/>
            <a:ext cx="0" cy="2682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21F308C-4CFB-C1C8-93DC-6452429BA752}"/>
              </a:ext>
            </a:extLst>
          </p:cNvPr>
          <p:cNvCxnSpPr>
            <a:cxnSpLocks/>
          </p:cNvCxnSpPr>
          <p:nvPr/>
        </p:nvCxnSpPr>
        <p:spPr>
          <a:xfrm>
            <a:off x="3909965" y="3368213"/>
            <a:ext cx="0" cy="2682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0B367F6-D3DB-7214-3567-CB68C8A0E047}"/>
              </a:ext>
            </a:extLst>
          </p:cNvPr>
          <p:cNvCxnSpPr>
            <a:cxnSpLocks/>
          </p:cNvCxnSpPr>
          <p:nvPr/>
        </p:nvCxnSpPr>
        <p:spPr>
          <a:xfrm>
            <a:off x="6579311" y="3394361"/>
            <a:ext cx="0" cy="2682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995537-920A-2893-F26B-EEFDB60C7B52}"/>
              </a:ext>
            </a:extLst>
          </p:cNvPr>
          <p:cNvSpPr txBox="1"/>
          <p:nvPr/>
        </p:nvSpPr>
        <p:spPr>
          <a:xfrm>
            <a:off x="866491" y="30075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A8CD3A5-89DF-AB43-2B46-D133668C0A1B}"/>
              </a:ext>
            </a:extLst>
          </p:cNvPr>
          <p:cNvSpPr txBox="1"/>
          <p:nvPr/>
        </p:nvSpPr>
        <p:spPr>
          <a:xfrm>
            <a:off x="3768001" y="30486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D99B5F5-9426-6F0F-B28A-9AE105156E13}"/>
              </a:ext>
            </a:extLst>
          </p:cNvPr>
          <p:cNvSpPr txBox="1"/>
          <p:nvPr/>
        </p:nvSpPr>
        <p:spPr>
          <a:xfrm>
            <a:off x="6431674" y="30715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85179118-029D-B93C-5F1E-9AEA15D6401B}"/>
              </a:ext>
            </a:extLst>
          </p:cNvPr>
          <p:cNvSpPr/>
          <p:nvPr/>
        </p:nvSpPr>
        <p:spPr>
          <a:xfrm>
            <a:off x="345191" y="5401008"/>
            <a:ext cx="7951465" cy="955339"/>
          </a:xfrm>
          <a:prstGeom prst="roundRect">
            <a:avLst>
              <a:gd name="adj" fmla="val 5510"/>
            </a:avLst>
          </a:prstGeom>
          <a:noFill/>
          <a:ln>
            <a:solidFill>
              <a:srgbClr val="404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54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1EA2099-E6AD-42DA-8B89-FF07F162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600" b="1" i="0">
                <a:latin typeface="Rockwell Extra Bold"/>
                <a:cs typeface="Rockwell Extra Bold"/>
              </a:rPr>
              <a:t>National Institute of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Technology,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Niihama</a:t>
            </a:r>
            <a:r>
              <a:rPr kumimoji="1" lang="en-US" altLang="ja-JP" sz="1600" b="1" i="0" baseline="0">
                <a:latin typeface="Rockwell Extra Bold"/>
                <a:cs typeface="Rockwell Extra Bold"/>
              </a:rPr>
              <a:t> </a:t>
            </a:r>
            <a:r>
              <a:rPr kumimoji="1" lang="en-US" altLang="ja-JP" sz="1600" b="1" i="0">
                <a:latin typeface="Rockwell Extra Bold"/>
                <a:cs typeface="Rockwell Extra Bold"/>
              </a:rPr>
              <a:t>College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C0E30C-D622-4A48-8263-3B12C76B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4358-B17D-FF4C-A3BB-2104847F363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F1C130-FA63-4819-8002-F64339009262}"/>
              </a:ext>
            </a:extLst>
          </p:cNvPr>
          <p:cNvSpPr txBox="1"/>
          <p:nvPr/>
        </p:nvSpPr>
        <p:spPr>
          <a:xfrm>
            <a:off x="38339" y="92081"/>
            <a:ext cx="6352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３．引出電圧・静電レンズ印加電圧の影響</a:t>
            </a: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9D592DB2-C92E-D231-EC2D-BF8C37E0E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019" y="2109916"/>
            <a:ext cx="2423732" cy="2044800"/>
          </a:xfrm>
          <a:prstGeom prst="rect">
            <a:avLst/>
          </a:prstGeom>
        </p:spPr>
      </p:pic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EBF28047-11A8-0FC5-0450-EA3DA85E1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9255" y="2109916"/>
            <a:ext cx="2423732" cy="2044800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EB573BA7-B3A7-BD27-1D51-DEAF886B6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6494" y="2109916"/>
            <a:ext cx="2423731" cy="20448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9CA19A-9695-A67D-EABA-07A73D1DB539}"/>
              </a:ext>
            </a:extLst>
          </p:cNvPr>
          <p:cNvSpPr txBox="1"/>
          <p:nvPr/>
        </p:nvSpPr>
        <p:spPr>
          <a:xfrm>
            <a:off x="209286" y="836989"/>
            <a:ext cx="695549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背圧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1.6×10</a:t>
            </a:r>
            <a:r>
              <a:rPr kumimoji="1" lang="en-US" altLang="ja-JP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ガス流量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 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kumimoji="1"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電圧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246 V</a:t>
            </a:r>
            <a:endParaRPr kumimoji="1" lang="ja-JP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FC1B8F-0E62-5135-C974-FEEEF465F8D9}"/>
              </a:ext>
            </a:extLst>
          </p:cNvPr>
          <p:cNvSpPr txBox="1"/>
          <p:nvPr/>
        </p:nvSpPr>
        <p:spPr>
          <a:xfrm>
            <a:off x="235980" y="1417822"/>
            <a:ext cx="2056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引出電圧　</a:t>
            </a:r>
            <a:r>
              <a:rPr kumimoji="1"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kV</a:t>
            </a:r>
            <a:endParaRPr kumimoji="1" lang="ja-JP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0CA6C8F-1F55-8FC2-44E3-4A80F896C8A5}"/>
              </a:ext>
            </a:extLst>
          </p:cNvPr>
          <p:cNvSpPr txBox="1"/>
          <p:nvPr/>
        </p:nvSpPr>
        <p:spPr>
          <a:xfrm>
            <a:off x="664323" y="4040852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4C9E44-42A1-9C96-7467-AC2A28AC816D}"/>
              </a:ext>
            </a:extLst>
          </p:cNvPr>
          <p:cNvSpPr txBox="1"/>
          <p:nvPr/>
        </p:nvSpPr>
        <p:spPr>
          <a:xfrm rot="16200000">
            <a:off x="-737543" y="2847434"/>
            <a:ext cx="227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1085C5-39B3-B33C-038B-FF11CF9657C0}"/>
              </a:ext>
            </a:extLst>
          </p:cNvPr>
          <p:cNvSpPr txBox="1"/>
          <p:nvPr/>
        </p:nvSpPr>
        <p:spPr>
          <a:xfrm>
            <a:off x="3455463" y="4040852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ECF6BE-E6FD-8EEA-CDEB-DDF289E80377}"/>
              </a:ext>
            </a:extLst>
          </p:cNvPr>
          <p:cNvSpPr txBox="1"/>
          <p:nvPr/>
        </p:nvSpPr>
        <p:spPr>
          <a:xfrm rot="16200000">
            <a:off x="2053597" y="2847434"/>
            <a:ext cx="227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A4F0B9B-5E87-C097-53D5-48975B8BA503}"/>
              </a:ext>
            </a:extLst>
          </p:cNvPr>
          <p:cNvSpPr txBox="1"/>
          <p:nvPr/>
        </p:nvSpPr>
        <p:spPr>
          <a:xfrm>
            <a:off x="6339930" y="4040852"/>
            <a:ext cx="1903355" cy="32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position y 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9C78B3-F062-5CDD-6A4F-D93C4145F1A4}"/>
              </a:ext>
            </a:extLst>
          </p:cNvPr>
          <p:cNvSpPr txBox="1"/>
          <p:nvPr/>
        </p:nvSpPr>
        <p:spPr>
          <a:xfrm rot="16200000">
            <a:off x="4915164" y="2824534"/>
            <a:ext cx="232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beam current [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26AE87D-D45A-8767-B924-DB375E93E204}"/>
              </a:ext>
            </a:extLst>
          </p:cNvPr>
          <p:cNvSpPr txBox="1"/>
          <p:nvPr/>
        </p:nvSpPr>
        <p:spPr>
          <a:xfrm>
            <a:off x="783632" y="4458685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静電レンズ電圧</a:t>
            </a:r>
            <a:endParaRPr kumimoji="1" lang="en-US" altLang="ja-JP" sz="1400" dirty="0"/>
          </a:p>
          <a:p>
            <a:pPr algn="ctr"/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 kV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6AC5BD-5B22-A6E3-2D4F-1BDB31C68CD9}"/>
              </a:ext>
            </a:extLst>
          </p:cNvPr>
          <p:cNvSpPr txBox="1"/>
          <p:nvPr/>
        </p:nvSpPr>
        <p:spPr>
          <a:xfrm>
            <a:off x="3895292" y="4457001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静電レンズ電圧</a:t>
            </a:r>
            <a:endParaRPr kumimoji="1" lang="en-US" altLang="ja-JP" sz="1400" dirty="0"/>
          </a:p>
          <a:p>
            <a:pPr algn="ctr"/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1.20 kV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F16E7DB-33DC-4C4B-CA02-BB595163E7B5}"/>
              </a:ext>
            </a:extLst>
          </p:cNvPr>
          <p:cNvSpPr txBox="1"/>
          <p:nvPr/>
        </p:nvSpPr>
        <p:spPr>
          <a:xfrm>
            <a:off x="6826382" y="4458685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静電レンズ電圧</a:t>
            </a:r>
            <a:endParaRPr kumimoji="1" lang="en-US" altLang="ja-JP" sz="1400" dirty="0"/>
          </a:p>
          <a:p>
            <a:pPr algn="ctr"/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1.40 kV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D10C53-C8DA-A1B1-8765-5A146D95F992}"/>
              </a:ext>
            </a:extLst>
          </p:cNvPr>
          <p:cNvSpPr txBox="1"/>
          <p:nvPr/>
        </p:nvSpPr>
        <p:spPr>
          <a:xfrm>
            <a:off x="456585" y="5392742"/>
            <a:ext cx="5984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・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個のピーク　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が確認できる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r>
              <a:rPr lang="ja-JP" altLang="en-US" sz="2000" dirty="0"/>
              <a:t>・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000" dirty="0"/>
              <a:t>と</a:t>
            </a:r>
            <a:r>
              <a:rPr lang="en-US" altLang="ja-JP" sz="2000" dirty="0"/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のピーク間距離</a:t>
            </a:r>
            <a:r>
              <a:rPr lang="ja-JP" altLang="en-US" sz="2000" dirty="0"/>
              <a:t>は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mm</a:t>
            </a:r>
            <a:r>
              <a:rPr lang="ja-JP" altLang="en-US" sz="2000" dirty="0"/>
              <a:t>となった。</a:t>
            </a:r>
            <a:endParaRPr lang="en-US" altLang="ja-JP" sz="20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6C013B-DF25-2D04-95A2-40C8D459AF1F}"/>
              </a:ext>
            </a:extLst>
          </p:cNvPr>
          <p:cNvSpPr txBox="1"/>
          <p:nvPr/>
        </p:nvSpPr>
        <p:spPr>
          <a:xfrm>
            <a:off x="4755656" y="1770829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D951522-68D8-F5F2-CEB1-F39BE41A5411}"/>
              </a:ext>
            </a:extLst>
          </p:cNvPr>
          <p:cNvCxnSpPr>
            <a:cxnSpLocks/>
          </p:cNvCxnSpPr>
          <p:nvPr/>
        </p:nvCxnSpPr>
        <p:spPr>
          <a:xfrm flipH="1">
            <a:off x="4678489" y="2056579"/>
            <a:ext cx="190500" cy="1809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46BE63D7-3D1E-BB10-F3F7-889A11BC806E}"/>
              </a:ext>
            </a:extLst>
          </p:cNvPr>
          <p:cNvCxnSpPr>
            <a:cxnSpLocks/>
          </p:cNvCxnSpPr>
          <p:nvPr/>
        </p:nvCxnSpPr>
        <p:spPr>
          <a:xfrm>
            <a:off x="7188964" y="3148297"/>
            <a:ext cx="19530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983DFF6-600E-D316-75F4-6AFA6494271B}"/>
              </a:ext>
            </a:extLst>
          </p:cNvPr>
          <p:cNvCxnSpPr>
            <a:cxnSpLocks/>
          </p:cNvCxnSpPr>
          <p:nvPr/>
        </p:nvCxnSpPr>
        <p:spPr>
          <a:xfrm flipH="1" flipV="1">
            <a:off x="7450451" y="3146532"/>
            <a:ext cx="91480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9CD15171-9A39-9C05-5743-F66136CBF1E0}"/>
              </a:ext>
            </a:extLst>
          </p:cNvPr>
          <p:cNvCxnSpPr>
            <a:cxnSpLocks/>
          </p:cNvCxnSpPr>
          <p:nvPr/>
        </p:nvCxnSpPr>
        <p:spPr>
          <a:xfrm>
            <a:off x="7311563" y="3148297"/>
            <a:ext cx="26377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539CEB1-0065-3A1C-B081-A7AB2A29546C}"/>
              </a:ext>
            </a:extLst>
          </p:cNvPr>
          <p:cNvSpPr txBox="1"/>
          <p:nvPr/>
        </p:nvSpPr>
        <p:spPr>
          <a:xfrm>
            <a:off x="7545355" y="277545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mm</a:t>
            </a:r>
            <a:endParaRPr kumimoji="1"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102BB1DA-09BC-1034-1358-68F388A47ABB}"/>
              </a:ext>
            </a:extLst>
          </p:cNvPr>
          <p:cNvCxnSpPr>
            <a:cxnSpLocks/>
          </p:cNvCxnSpPr>
          <p:nvPr/>
        </p:nvCxnSpPr>
        <p:spPr>
          <a:xfrm>
            <a:off x="4375162" y="2985449"/>
            <a:ext cx="19530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4D74ADC4-829B-C2EA-E905-1F9C1E5CBEA5}"/>
              </a:ext>
            </a:extLst>
          </p:cNvPr>
          <p:cNvCxnSpPr>
            <a:cxnSpLocks/>
          </p:cNvCxnSpPr>
          <p:nvPr/>
        </p:nvCxnSpPr>
        <p:spPr>
          <a:xfrm flipH="1" flipV="1">
            <a:off x="4636649" y="2983684"/>
            <a:ext cx="91480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BB76EEE-A319-C258-3449-A36FFFFCE691}"/>
              </a:ext>
            </a:extLst>
          </p:cNvPr>
          <p:cNvCxnSpPr>
            <a:cxnSpLocks/>
          </p:cNvCxnSpPr>
          <p:nvPr/>
        </p:nvCxnSpPr>
        <p:spPr>
          <a:xfrm>
            <a:off x="4497761" y="2985449"/>
            <a:ext cx="26377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C0ABBC8-F86B-3A63-04DF-44D75B420BF2}"/>
              </a:ext>
            </a:extLst>
          </p:cNvPr>
          <p:cNvSpPr txBox="1"/>
          <p:nvPr/>
        </p:nvSpPr>
        <p:spPr>
          <a:xfrm>
            <a:off x="4759763" y="2638145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mm</a:t>
            </a:r>
            <a:endParaRPr kumimoji="1" lang="ja-JP" alt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9633680-DBC8-C0B0-981C-42EDE7D23939}"/>
              </a:ext>
            </a:extLst>
          </p:cNvPr>
          <p:cNvCxnSpPr>
            <a:cxnSpLocks/>
          </p:cNvCxnSpPr>
          <p:nvPr/>
        </p:nvCxnSpPr>
        <p:spPr>
          <a:xfrm>
            <a:off x="3814699" y="3253012"/>
            <a:ext cx="155242" cy="2357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8457A56-E4CA-BE87-DE6B-263FF0D2E955}"/>
              </a:ext>
            </a:extLst>
          </p:cNvPr>
          <p:cNvSpPr txBox="1"/>
          <p:nvPr/>
        </p:nvSpPr>
        <p:spPr>
          <a:xfrm>
            <a:off x="3617539" y="29615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A6AE95F-463D-1A5B-A667-59413CEF596C}"/>
              </a:ext>
            </a:extLst>
          </p:cNvPr>
          <p:cNvCxnSpPr>
            <a:cxnSpLocks/>
          </p:cNvCxnSpPr>
          <p:nvPr/>
        </p:nvCxnSpPr>
        <p:spPr>
          <a:xfrm>
            <a:off x="4244029" y="3057638"/>
            <a:ext cx="153626" cy="2971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4AD0A0F-EF8D-FFB0-F7F0-0E629D389780}"/>
              </a:ext>
            </a:extLst>
          </p:cNvPr>
          <p:cNvSpPr txBox="1"/>
          <p:nvPr/>
        </p:nvSpPr>
        <p:spPr>
          <a:xfrm>
            <a:off x="4089407" y="272849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34461553-241B-5D87-DBC1-1D518F1D1DD7}"/>
              </a:ext>
            </a:extLst>
          </p:cNvPr>
          <p:cNvSpPr/>
          <p:nvPr/>
        </p:nvSpPr>
        <p:spPr>
          <a:xfrm>
            <a:off x="345191" y="5285718"/>
            <a:ext cx="7951465" cy="980007"/>
          </a:xfrm>
          <a:prstGeom prst="roundRect">
            <a:avLst>
              <a:gd name="adj" fmla="val 5510"/>
            </a:avLst>
          </a:prstGeom>
          <a:noFill/>
          <a:ln>
            <a:solidFill>
              <a:srgbClr val="404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310D23D-925C-31D4-99A8-99C4FFFD69B3}"/>
              </a:ext>
            </a:extLst>
          </p:cNvPr>
          <p:cNvCxnSpPr>
            <a:cxnSpLocks/>
          </p:cNvCxnSpPr>
          <p:nvPr/>
        </p:nvCxnSpPr>
        <p:spPr>
          <a:xfrm>
            <a:off x="1537447" y="3077149"/>
            <a:ext cx="19530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F79BD26-4F19-316A-E255-9D3DB93F2EE1}"/>
              </a:ext>
            </a:extLst>
          </p:cNvPr>
          <p:cNvCxnSpPr>
            <a:cxnSpLocks/>
          </p:cNvCxnSpPr>
          <p:nvPr/>
        </p:nvCxnSpPr>
        <p:spPr>
          <a:xfrm flipH="1" flipV="1">
            <a:off x="1854920" y="3075384"/>
            <a:ext cx="91480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D21DE89-1AC2-54BF-5DCD-803A96F80CED}"/>
              </a:ext>
            </a:extLst>
          </p:cNvPr>
          <p:cNvCxnSpPr>
            <a:cxnSpLocks/>
          </p:cNvCxnSpPr>
          <p:nvPr/>
        </p:nvCxnSpPr>
        <p:spPr>
          <a:xfrm>
            <a:off x="1660046" y="3077149"/>
            <a:ext cx="26377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8371DBA-63D6-EB9A-1AA2-E7D7438A1407}"/>
              </a:ext>
            </a:extLst>
          </p:cNvPr>
          <p:cNvSpPr txBox="1"/>
          <p:nvPr/>
        </p:nvSpPr>
        <p:spPr>
          <a:xfrm>
            <a:off x="1952695" y="2753493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 mm</a:t>
            </a:r>
            <a:endParaRPr kumimoji="1" lang="ja-JP" alt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E9858F2F-F585-A5C9-4458-0031A389CD05}"/>
              </a:ext>
            </a:extLst>
          </p:cNvPr>
          <p:cNvCxnSpPr>
            <a:cxnSpLocks/>
          </p:cNvCxnSpPr>
          <p:nvPr/>
        </p:nvCxnSpPr>
        <p:spPr>
          <a:xfrm>
            <a:off x="4007659" y="3190955"/>
            <a:ext cx="107122" cy="458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86EF6B9-3304-F264-B6F0-C3C5951D4434}"/>
              </a:ext>
            </a:extLst>
          </p:cNvPr>
          <p:cNvSpPr txBox="1"/>
          <p:nvPr/>
        </p:nvSpPr>
        <p:spPr>
          <a:xfrm>
            <a:off x="3780674" y="287190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1EF9950-C340-9C31-9428-CDDA7210511D}"/>
              </a:ext>
            </a:extLst>
          </p:cNvPr>
          <p:cNvSpPr txBox="1"/>
          <p:nvPr/>
        </p:nvSpPr>
        <p:spPr>
          <a:xfrm>
            <a:off x="4868505" y="310358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70DB780E-6879-02AE-5AE0-03ECCC8399D3}"/>
              </a:ext>
            </a:extLst>
          </p:cNvPr>
          <p:cNvCxnSpPr>
            <a:cxnSpLocks/>
          </p:cNvCxnSpPr>
          <p:nvPr/>
        </p:nvCxnSpPr>
        <p:spPr>
          <a:xfrm flipH="1">
            <a:off x="4791338" y="3389338"/>
            <a:ext cx="190500" cy="1809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37284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11839</TotalTime>
  <Words>1979</Words>
  <Application>Microsoft Office PowerPoint</Application>
  <PresentationFormat>画面に合わせる (4:3)</PresentationFormat>
  <Paragraphs>392</Paragraphs>
  <Slides>22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MS UI Gothic</vt:lpstr>
      <vt:lpstr>Arial</vt:lpstr>
      <vt:lpstr>Arial Black</vt:lpstr>
      <vt:lpstr>Calibri</vt:lpstr>
      <vt:lpstr>Cambria Math</vt:lpstr>
      <vt:lpstr>Rockwell Extra Bold</vt:lpstr>
      <vt:lpstr>Times New Roman</vt:lpstr>
      <vt:lpstr>ホワイト</vt:lpstr>
      <vt:lpstr>イオンビームプロファイル測定によるウィーンフィルタの分解能評価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大島商船高等専門学校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浅地 豊久</dc:creator>
  <cp:lastModifiedBy>2SM07坂本和輝_新居浜</cp:lastModifiedBy>
  <cp:revision>341</cp:revision>
  <dcterms:created xsi:type="dcterms:W3CDTF">2012-11-10T21:59:21Z</dcterms:created>
  <dcterms:modified xsi:type="dcterms:W3CDTF">2025-02-20T15:47:01Z</dcterms:modified>
</cp:coreProperties>
</file>