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296" r:id="rId3"/>
    <p:sldId id="297" r:id="rId4"/>
    <p:sldId id="301" r:id="rId5"/>
    <p:sldId id="310" r:id="rId6"/>
    <p:sldId id="342" r:id="rId7"/>
    <p:sldId id="341" r:id="rId8"/>
    <p:sldId id="309" r:id="rId9"/>
    <p:sldId id="312" r:id="rId10"/>
    <p:sldId id="311" r:id="rId11"/>
    <p:sldId id="317" r:id="rId12"/>
    <p:sldId id="343" r:id="rId13"/>
    <p:sldId id="344" r:id="rId14"/>
    <p:sldId id="313" r:id="rId15"/>
    <p:sldId id="345" r:id="rId16"/>
    <p:sldId id="305" r:id="rId17"/>
    <p:sldId id="259" r:id="rId1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FFFFFF"/>
    <a:srgbClr val="FF0000"/>
    <a:srgbClr val="2E5B96"/>
    <a:srgbClr val="4D4D4D"/>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E30D26-C6F7-478E-97B5-E1091A73448B}" v="123" dt="2025-02-21T06:03:14.1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97" autoAdjust="0"/>
    <p:restoredTop sz="94660"/>
  </p:normalViewPr>
  <p:slideViewPr>
    <p:cSldViewPr snapToGrid="0">
      <p:cViewPr>
        <p:scale>
          <a:sx n="90" d="100"/>
          <a:sy n="90" d="100"/>
        </p:scale>
        <p:origin x="182" y="2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low</c:v>
          </c:tx>
          <c:spPr>
            <a:ln w="19050" cap="rnd">
              <a:noFill/>
              <a:round/>
            </a:ln>
            <a:effectLst/>
          </c:spPr>
          <c:marker>
            <c:symbol val="circle"/>
            <c:size val="5"/>
            <c:spPr>
              <a:solidFill>
                <a:srgbClr val="FF0000"/>
              </a:solidFill>
              <a:ln w="9525">
                <a:noFill/>
              </a:ln>
              <a:effectLst/>
            </c:spPr>
          </c:marker>
          <c:xVal>
            <c:numRef>
              <c:f>Sheet2!$A$3:$A$130</c:f>
              <c:numCache>
                <c:formatCode>General</c:formatCode>
                <c:ptCount val="128"/>
                <c:pt idx="0">
                  <c:v>-28.75</c:v>
                </c:pt>
                <c:pt idx="1">
                  <c:v>-28.5</c:v>
                </c:pt>
                <c:pt idx="2">
                  <c:v>-28.25</c:v>
                </c:pt>
                <c:pt idx="3">
                  <c:v>-28</c:v>
                </c:pt>
                <c:pt idx="4">
                  <c:v>-27.75</c:v>
                </c:pt>
                <c:pt idx="5">
                  <c:v>-27.5</c:v>
                </c:pt>
                <c:pt idx="6">
                  <c:v>-27.25</c:v>
                </c:pt>
                <c:pt idx="7">
                  <c:v>-27</c:v>
                </c:pt>
                <c:pt idx="8">
                  <c:v>-26.75</c:v>
                </c:pt>
                <c:pt idx="9">
                  <c:v>-26.5</c:v>
                </c:pt>
                <c:pt idx="10">
                  <c:v>-26.25</c:v>
                </c:pt>
                <c:pt idx="11">
                  <c:v>-26</c:v>
                </c:pt>
                <c:pt idx="12">
                  <c:v>-25.75</c:v>
                </c:pt>
                <c:pt idx="13">
                  <c:v>-25.5</c:v>
                </c:pt>
                <c:pt idx="14">
                  <c:v>-25.25</c:v>
                </c:pt>
                <c:pt idx="15">
                  <c:v>-25</c:v>
                </c:pt>
                <c:pt idx="16">
                  <c:v>-24.75</c:v>
                </c:pt>
                <c:pt idx="17">
                  <c:v>-24.5</c:v>
                </c:pt>
                <c:pt idx="18">
                  <c:v>-24.25</c:v>
                </c:pt>
                <c:pt idx="19">
                  <c:v>-24</c:v>
                </c:pt>
                <c:pt idx="20">
                  <c:v>-23.75</c:v>
                </c:pt>
                <c:pt idx="21">
                  <c:v>-23.5</c:v>
                </c:pt>
                <c:pt idx="22">
                  <c:v>-23.25</c:v>
                </c:pt>
                <c:pt idx="23">
                  <c:v>-23</c:v>
                </c:pt>
                <c:pt idx="24">
                  <c:v>-22.75</c:v>
                </c:pt>
                <c:pt idx="25">
                  <c:v>-22.5</c:v>
                </c:pt>
                <c:pt idx="26">
                  <c:v>-22.25</c:v>
                </c:pt>
                <c:pt idx="27">
                  <c:v>-22</c:v>
                </c:pt>
                <c:pt idx="28">
                  <c:v>-21.75</c:v>
                </c:pt>
                <c:pt idx="29">
                  <c:v>-21.5</c:v>
                </c:pt>
                <c:pt idx="30">
                  <c:v>-21.25</c:v>
                </c:pt>
                <c:pt idx="31">
                  <c:v>-21</c:v>
                </c:pt>
                <c:pt idx="32">
                  <c:v>-20.75</c:v>
                </c:pt>
                <c:pt idx="33">
                  <c:v>-20.5</c:v>
                </c:pt>
                <c:pt idx="34">
                  <c:v>-20.25</c:v>
                </c:pt>
                <c:pt idx="35">
                  <c:v>-20</c:v>
                </c:pt>
                <c:pt idx="36">
                  <c:v>-19.75</c:v>
                </c:pt>
                <c:pt idx="37">
                  <c:v>-19.5</c:v>
                </c:pt>
                <c:pt idx="38">
                  <c:v>-19.25</c:v>
                </c:pt>
                <c:pt idx="39">
                  <c:v>-19</c:v>
                </c:pt>
                <c:pt idx="40">
                  <c:v>-18.75</c:v>
                </c:pt>
                <c:pt idx="41">
                  <c:v>-18.5</c:v>
                </c:pt>
                <c:pt idx="42">
                  <c:v>-18.25</c:v>
                </c:pt>
                <c:pt idx="43">
                  <c:v>-18</c:v>
                </c:pt>
                <c:pt idx="44">
                  <c:v>-17.75</c:v>
                </c:pt>
                <c:pt idx="45">
                  <c:v>-17.5</c:v>
                </c:pt>
                <c:pt idx="46">
                  <c:v>-17.25</c:v>
                </c:pt>
                <c:pt idx="47">
                  <c:v>-17</c:v>
                </c:pt>
                <c:pt idx="48">
                  <c:v>-16.75</c:v>
                </c:pt>
                <c:pt idx="49">
                  <c:v>-16.5</c:v>
                </c:pt>
                <c:pt idx="50">
                  <c:v>-16.25</c:v>
                </c:pt>
                <c:pt idx="51">
                  <c:v>-16</c:v>
                </c:pt>
                <c:pt idx="52">
                  <c:v>-15.75</c:v>
                </c:pt>
                <c:pt idx="53">
                  <c:v>-15.5</c:v>
                </c:pt>
                <c:pt idx="54">
                  <c:v>-15.25</c:v>
                </c:pt>
                <c:pt idx="55">
                  <c:v>-15</c:v>
                </c:pt>
                <c:pt idx="56">
                  <c:v>-14.75</c:v>
                </c:pt>
                <c:pt idx="57">
                  <c:v>-14.5</c:v>
                </c:pt>
                <c:pt idx="58">
                  <c:v>-14.25</c:v>
                </c:pt>
                <c:pt idx="59">
                  <c:v>-14</c:v>
                </c:pt>
                <c:pt idx="60">
                  <c:v>-13.75</c:v>
                </c:pt>
                <c:pt idx="61">
                  <c:v>-13.5</c:v>
                </c:pt>
                <c:pt idx="62">
                  <c:v>-13.25</c:v>
                </c:pt>
                <c:pt idx="63">
                  <c:v>-13</c:v>
                </c:pt>
                <c:pt idx="64">
                  <c:v>-12.75</c:v>
                </c:pt>
                <c:pt idx="65">
                  <c:v>-12.5</c:v>
                </c:pt>
                <c:pt idx="66">
                  <c:v>-12.25</c:v>
                </c:pt>
                <c:pt idx="67">
                  <c:v>-12</c:v>
                </c:pt>
                <c:pt idx="68">
                  <c:v>-11.75</c:v>
                </c:pt>
                <c:pt idx="69">
                  <c:v>-11.5</c:v>
                </c:pt>
                <c:pt idx="70">
                  <c:v>-11.25</c:v>
                </c:pt>
                <c:pt idx="71">
                  <c:v>-11</c:v>
                </c:pt>
                <c:pt idx="72">
                  <c:v>-10.75</c:v>
                </c:pt>
                <c:pt idx="73">
                  <c:v>-10.5</c:v>
                </c:pt>
                <c:pt idx="74">
                  <c:v>-10.25</c:v>
                </c:pt>
                <c:pt idx="75">
                  <c:v>-10</c:v>
                </c:pt>
                <c:pt idx="76">
                  <c:v>-9.75</c:v>
                </c:pt>
                <c:pt idx="77">
                  <c:v>-9.5</c:v>
                </c:pt>
                <c:pt idx="78">
                  <c:v>-9.25</c:v>
                </c:pt>
                <c:pt idx="79">
                  <c:v>-9</c:v>
                </c:pt>
                <c:pt idx="80">
                  <c:v>-8.75</c:v>
                </c:pt>
                <c:pt idx="81">
                  <c:v>-8.5</c:v>
                </c:pt>
                <c:pt idx="82">
                  <c:v>-8.25</c:v>
                </c:pt>
                <c:pt idx="83">
                  <c:v>-8</c:v>
                </c:pt>
                <c:pt idx="84">
                  <c:v>-7.75</c:v>
                </c:pt>
                <c:pt idx="85">
                  <c:v>-7.5</c:v>
                </c:pt>
                <c:pt idx="86">
                  <c:v>-7.25</c:v>
                </c:pt>
                <c:pt idx="87">
                  <c:v>-7</c:v>
                </c:pt>
                <c:pt idx="88">
                  <c:v>-6.75</c:v>
                </c:pt>
                <c:pt idx="89">
                  <c:v>-6.5</c:v>
                </c:pt>
                <c:pt idx="90">
                  <c:v>-6.25</c:v>
                </c:pt>
                <c:pt idx="91">
                  <c:v>-6</c:v>
                </c:pt>
                <c:pt idx="92">
                  <c:v>-5.75</c:v>
                </c:pt>
                <c:pt idx="93">
                  <c:v>-5.5</c:v>
                </c:pt>
                <c:pt idx="94">
                  <c:v>-5.25</c:v>
                </c:pt>
                <c:pt idx="95">
                  <c:v>-5</c:v>
                </c:pt>
                <c:pt idx="96">
                  <c:v>-4.75</c:v>
                </c:pt>
                <c:pt idx="97">
                  <c:v>-4.5</c:v>
                </c:pt>
                <c:pt idx="98">
                  <c:v>-4.25</c:v>
                </c:pt>
                <c:pt idx="99">
                  <c:v>-4</c:v>
                </c:pt>
                <c:pt idx="100">
                  <c:v>-3.75</c:v>
                </c:pt>
                <c:pt idx="101">
                  <c:v>-3.5</c:v>
                </c:pt>
                <c:pt idx="102">
                  <c:v>-3.25</c:v>
                </c:pt>
                <c:pt idx="103">
                  <c:v>-3</c:v>
                </c:pt>
                <c:pt idx="104">
                  <c:v>-2.75</c:v>
                </c:pt>
                <c:pt idx="105">
                  <c:v>-2.5</c:v>
                </c:pt>
                <c:pt idx="106">
                  <c:v>-2.25</c:v>
                </c:pt>
                <c:pt idx="107">
                  <c:v>-2</c:v>
                </c:pt>
                <c:pt idx="108">
                  <c:v>-1.75</c:v>
                </c:pt>
                <c:pt idx="109">
                  <c:v>-1.5</c:v>
                </c:pt>
                <c:pt idx="110">
                  <c:v>-1.25</c:v>
                </c:pt>
                <c:pt idx="111">
                  <c:v>-1</c:v>
                </c:pt>
                <c:pt idx="112">
                  <c:v>-0.75</c:v>
                </c:pt>
                <c:pt idx="113">
                  <c:v>-0.5</c:v>
                </c:pt>
                <c:pt idx="114">
                  <c:v>-0.25</c:v>
                </c:pt>
                <c:pt idx="115">
                  <c:v>0</c:v>
                </c:pt>
                <c:pt idx="116">
                  <c:v>0.25</c:v>
                </c:pt>
                <c:pt idx="117">
                  <c:v>0.5</c:v>
                </c:pt>
                <c:pt idx="118">
                  <c:v>0.75</c:v>
                </c:pt>
                <c:pt idx="119">
                  <c:v>1</c:v>
                </c:pt>
                <c:pt idx="120">
                  <c:v>1.25</c:v>
                </c:pt>
                <c:pt idx="121">
                  <c:v>1.5</c:v>
                </c:pt>
                <c:pt idx="122">
                  <c:v>1.75</c:v>
                </c:pt>
                <c:pt idx="123">
                  <c:v>2</c:v>
                </c:pt>
                <c:pt idx="124">
                  <c:v>2.25</c:v>
                </c:pt>
                <c:pt idx="125">
                  <c:v>2.5</c:v>
                </c:pt>
                <c:pt idx="126">
                  <c:v>2.75</c:v>
                </c:pt>
                <c:pt idx="127">
                  <c:v>3</c:v>
                </c:pt>
              </c:numCache>
            </c:numRef>
          </c:xVal>
          <c:yVal>
            <c:numRef>
              <c:f>Sheet2!$B$3:$B$130</c:f>
              <c:numCache>
                <c:formatCode>General</c:formatCode>
                <c:ptCount val="128"/>
                <c:pt idx="0">
                  <c:v>2.7946175578190671</c:v>
                </c:pt>
                <c:pt idx="1">
                  <c:v>3.2576978781469554</c:v>
                </c:pt>
                <c:pt idx="2">
                  <c:v>3.2529105803175553</c:v>
                </c:pt>
                <c:pt idx="3">
                  <c:v>3.3692814772403015</c:v>
                </c:pt>
                <c:pt idx="4">
                  <c:v>3.2287745539859816</c:v>
                </c:pt>
                <c:pt idx="5">
                  <c:v>2.7350509894135788</c:v>
                </c:pt>
                <c:pt idx="6">
                  <c:v>2.671225627065962</c:v>
                </c:pt>
                <c:pt idx="7">
                  <c:v>2.3576984320881991</c:v>
                </c:pt>
                <c:pt idx="8">
                  <c:v>2.0446802894740794</c:v>
                </c:pt>
                <c:pt idx="9">
                  <c:v>2.1830906822607532</c:v>
                </c:pt>
                <c:pt idx="10">
                  <c:v>2.2651323448841709</c:v>
                </c:pt>
                <c:pt idx="11">
                  <c:v>2.0090530371930693</c:v>
                </c:pt>
                <c:pt idx="12">
                  <c:v>2.026317402085223</c:v>
                </c:pt>
                <c:pt idx="13">
                  <c:v>2.1285099204320912</c:v>
                </c:pt>
                <c:pt idx="14">
                  <c:v>2.3208441852562336</c:v>
                </c:pt>
                <c:pt idx="15">
                  <c:v>2.2626875766807966</c:v>
                </c:pt>
                <c:pt idx="16">
                  <c:v>2.1774044069325451</c:v>
                </c:pt>
                <c:pt idx="17">
                  <c:v>2.0661797381884219</c:v>
                </c:pt>
                <c:pt idx="18">
                  <c:v>2.0532033666460627</c:v>
                </c:pt>
                <c:pt idx="19">
                  <c:v>2.0044919070133473</c:v>
                </c:pt>
                <c:pt idx="20">
                  <c:v>2.1255190390809897</c:v>
                </c:pt>
                <c:pt idx="21">
                  <c:v>1.9814315581798172</c:v>
                </c:pt>
                <c:pt idx="22">
                  <c:v>1.995621631259167</c:v>
                </c:pt>
                <c:pt idx="23">
                  <c:v>1.9403780269881838</c:v>
                </c:pt>
                <c:pt idx="24">
                  <c:v>1.9504714553438336</c:v>
                </c:pt>
                <c:pt idx="25">
                  <c:v>2.0954463351837989</c:v>
                </c:pt>
                <c:pt idx="26">
                  <c:v>2.2640012076831248</c:v>
                </c:pt>
                <c:pt idx="27">
                  <c:v>2.1788874751986889</c:v>
                </c:pt>
                <c:pt idx="28">
                  <c:v>2.3992142885980576</c:v>
                </c:pt>
                <c:pt idx="29">
                  <c:v>2.4256497162512201</c:v>
                </c:pt>
                <c:pt idx="30">
                  <c:v>2.7091395501148412</c:v>
                </c:pt>
                <c:pt idx="31">
                  <c:v>2.6948574862506667</c:v>
                </c:pt>
                <c:pt idx="32">
                  <c:v>3.0299075441831631</c:v>
                </c:pt>
                <c:pt idx="33">
                  <c:v>3.1957635391544277</c:v>
                </c:pt>
                <c:pt idx="34">
                  <c:v>2.9198041942552027</c:v>
                </c:pt>
                <c:pt idx="35">
                  <c:v>3.1094538948422779</c:v>
                </c:pt>
                <c:pt idx="36">
                  <c:v>3.056849707268948</c:v>
                </c:pt>
                <c:pt idx="37">
                  <c:v>3.2188048101577196</c:v>
                </c:pt>
                <c:pt idx="38">
                  <c:v>3.4992629762936001</c:v>
                </c:pt>
                <c:pt idx="39">
                  <c:v>3.4429236925040314</c:v>
                </c:pt>
                <c:pt idx="40">
                  <c:v>3.3978616908615655</c:v>
                </c:pt>
                <c:pt idx="41">
                  <c:v>3.3517242782813668</c:v>
                </c:pt>
                <c:pt idx="42">
                  <c:v>3.4667091941726706</c:v>
                </c:pt>
                <c:pt idx="43">
                  <c:v>3.1404830400375627</c:v>
                </c:pt>
                <c:pt idx="44">
                  <c:v>3.3680319603505007</c:v>
                </c:pt>
                <c:pt idx="45">
                  <c:v>3.9603660972515438</c:v>
                </c:pt>
                <c:pt idx="46">
                  <c:v>3.9152228680348347</c:v>
                </c:pt>
                <c:pt idx="47">
                  <c:v>3.8642736299668425</c:v>
                </c:pt>
                <c:pt idx="48">
                  <c:v>4.0113975123432466</c:v>
                </c:pt>
                <c:pt idx="49">
                  <c:v>4.2146790505651204</c:v>
                </c:pt>
                <c:pt idx="50">
                  <c:v>3.8978475860593953</c:v>
                </c:pt>
                <c:pt idx="51">
                  <c:v>3.9855874835023766</c:v>
                </c:pt>
                <c:pt idx="52">
                  <c:v>4.2035543354307521</c:v>
                </c:pt>
                <c:pt idx="53">
                  <c:v>4.6142189318679208</c:v>
                </c:pt>
                <c:pt idx="54">
                  <c:v>5.219909572143524</c:v>
                </c:pt>
                <c:pt idx="55">
                  <c:v>5.0924320827355958</c:v>
                </c:pt>
                <c:pt idx="56">
                  <c:v>4.8885730286150357</c:v>
                </c:pt>
                <c:pt idx="57">
                  <c:v>4.8625634310491739</c:v>
                </c:pt>
                <c:pt idx="58">
                  <c:v>5.0719376982927322</c:v>
                </c:pt>
                <c:pt idx="59">
                  <c:v>5.6702393387954206</c:v>
                </c:pt>
                <c:pt idx="60">
                  <c:v>5.1776031519857026</c:v>
                </c:pt>
                <c:pt idx="61">
                  <c:v>5.4472421349135267</c:v>
                </c:pt>
                <c:pt idx="62">
                  <c:v>4.8931493304530722</c:v>
                </c:pt>
                <c:pt idx="63">
                  <c:v>5.6557963351475422</c:v>
                </c:pt>
                <c:pt idx="64">
                  <c:v>5.4741628257843029</c:v>
                </c:pt>
                <c:pt idx="65">
                  <c:v>6.5969590035501993</c:v>
                </c:pt>
                <c:pt idx="66">
                  <c:v>6.9815723727038215</c:v>
                </c:pt>
                <c:pt idx="67">
                  <c:v>5.9905379883133927</c:v>
                </c:pt>
                <c:pt idx="68">
                  <c:v>6.9331668007755072</c:v>
                </c:pt>
                <c:pt idx="69">
                  <c:v>7.3167644450091878</c:v>
                </c:pt>
                <c:pt idx="70">
                  <c:v>7.4325024175868259</c:v>
                </c:pt>
                <c:pt idx="71">
                  <c:v>8.005551214628694</c:v>
                </c:pt>
                <c:pt idx="72">
                  <c:v>7.9821086157908097</c:v>
                </c:pt>
                <c:pt idx="73">
                  <c:v>6.8275116388035757</c:v>
                </c:pt>
                <c:pt idx="74">
                  <c:v>7.5411444835366188</c:v>
                </c:pt>
                <c:pt idx="75">
                  <c:v>8.1036271671629034</c:v>
                </c:pt>
                <c:pt idx="76">
                  <c:v>8.2430786060303962</c:v>
                </c:pt>
                <c:pt idx="77">
                  <c:v>9.1465504412486016</c:v>
                </c:pt>
                <c:pt idx="78">
                  <c:v>10.452047374601591</c:v>
                </c:pt>
                <c:pt idx="79">
                  <c:v>9.7331841225815978</c:v>
                </c:pt>
                <c:pt idx="80">
                  <c:v>8.3200628780917896</c:v>
                </c:pt>
                <c:pt idx="81">
                  <c:v>8.7471879903476975</c:v>
                </c:pt>
                <c:pt idx="82">
                  <c:v>9.4977700245766066</c:v>
                </c:pt>
                <c:pt idx="83">
                  <c:v>10.75965753956012</c:v>
                </c:pt>
                <c:pt idx="84">
                  <c:v>11.422389330502201</c:v>
                </c:pt>
                <c:pt idx="85">
                  <c:v>11.825172513163976</c:v>
                </c:pt>
                <c:pt idx="86">
                  <c:v>12.927016178449175</c:v>
                </c:pt>
                <c:pt idx="87">
                  <c:v>13.521176553645923</c:v>
                </c:pt>
                <c:pt idx="88">
                  <c:v>16.581141232955144</c:v>
                </c:pt>
                <c:pt idx="89">
                  <c:v>15.969079337570498</c:v>
                </c:pt>
                <c:pt idx="90">
                  <c:v>16.989708339716433</c:v>
                </c:pt>
                <c:pt idx="91">
                  <c:v>14.640558636535582</c:v>
                </c:pt>
                <c:pt idx="92">
                  <c:v>15.490619778755239</c:v>
                </c:pt>
                <c:pt idx="93">
                  <c:v>15.778134132381316</c:v>
                </c:pt>
                <c:pt idx="94">
                  <c:v>18.087246037294413</c:v>
                </c:pt>
                <c:pt idx="95">
                  <c:v>17.532893640313748</c:v>
                </c:pt>
                <c:pt idx="96">
                  <c:v>24.551752183936141</c:v>
                </c:pt>
                <c:pt idx="97">
                  <c:v>21.771998795764528</c:v>
                </c:pt>
                <c:pt idx="98">
                  <c:v>23.390628363415139</c:v>
                </c:pt>
                <c:pt idx="99">
                  <c:v>24.725025135068506</c:v>
                </c:pt>
                <c:pt idx="100">
                  <c:v>29.919429504424347</c:v>
                </c:pt>
                <c:pt idx="101">
                  <c:v>31.097640339736177</c:v>
                </c:pt>
                <c:pt idx="102">
                  <c:v>34.634137949316212</c:v>
                </c:pt>
                <c:pt idx="103">
                  <c:v>34.919529409883559</c:v>
                </c:pt>
                <c:pt idx="104">
                  <c:v>35.109719713830685</c:v>
                </c:pt>
                <c:pt idx="105">
                  <c:v>35.736306264220659</c:v>
                </c:pt>
                <c:pt idx="106">
                  <c:v>36.283009917983676</c:v>
                </c:pt>
                <c:pt idx="107">
                  <c:v>45.779068468676932</c:v>
                </c:pt>
                <c:pt idx="108">
                  <c:v>48.71286854268164</c:v>
                </c:pt>
                <c:pt idx="109">
                  <c:v>52.34587506785315</c:v>
                </c:pt>
                <c:pt idx="110">
                  <c:v>53.549799272528212</c:v>
                </c:pt>
                <c:pt idx="111">
                  <c:v>42.194596905052933</c:v>
                </c:pt>
                <c:pt idx="112">
                  <c:v>46.283369457774931</c:v>
                </c:pt>
                <c:pt idx="113">
                  <c:v>46.959150264825411</c:v>
                </c:pt>
                <c:pt idx="114">
                  <c:v>46.626176866536603</c:v>
                </c:pt>
                <c:pt idx="115">
                  <c:v>40.969219639819919</c:v>
                </c:pt>
                <c:pt idx="116">
                  <c:v>39.758250080339906</c:v>
                </c:pt>
                <c:pt idx="117">
                  <c:v>40.239278971865964</c:v>
                </c:pt>
                <c:pt idx="118">
                  <c:v>41.103967421592301</c:v>
                </c:pt>
                <c:pt idx="119">
                  <c:v>45.911275939257038</c:v>
                </c:pt>
                <c:pt idx="120">
                  <c:v>47.975054517242334</c:v>
                </c:pt>
                <c:pt idx="121">
                  <c:v>50.239965905456835</c:v>
                </c:pt>
                <c:pt idx="122">
                  <c:v>66.517868191670175</c:v>
                </c:pt>
                <c:pt idx="123">
                  <c:v>65.321498729835398</c:v>
                </c:pt>
                <c:pt idx="124">
                  <c:v>57.898552596713472</c:v>
                </c:pt>
                <c:pt idx="125">
                  <c:v>75.974232730962967</c:v>
                </c:pt>
                <c:pt idx="126">
                  <c:v>55.610661041440203</c:v>
                </c:pt>
                <c:pt idx="127">
                  <c:v>58.413120497364361</c:v>
                </c:pt>
              </c:numCache>
            </c:numRef>
          </c:yVal>
          <c:smooth val="0"/>
          <c:extLst>
            <c:ext xmlns:c16="http://schemas.microsoft.com/office/drawing/2014/chart" uri="{C3380CC4-5D6E-409C-BE32-E72D297353CC}">
              <c16:uniqueId val="{00000000-CAD0-43CE-AFB8-417CB40BD18E}"/>
            </c:ext>
          </c:extLst>
        </c:ser>
        <c:ser>
          <c:idx val="1"/>
          <c:order val="1"/>
          <c:tx>
            <c:v>high</c:v>
          </c:tx>
          <c:spPr>
            <a:ln w="19050" cap="rnd">
              <a:noFill/>
              <a:round/>
            </a:ln>
            <a:effectLst/>
          </c:spPr>
          <c:marker>
            <c:symbol val="circle"/>
            <c:size val="5"/>
            <c:spPr>
              <a:solidFill>
                <a:schemeClr val="accent1"/>
              </a:solidFill>
              <a:ln w="9525">
                <a:solidFill>
                  <a:schemeClr val="accent1"/>
                </a:solidFill>
              </a:ln>
              <a:effectLst/>
            </c:spPr>
          </c:marker>
          <c:xVal>
            <c:numRef>
              <c:f>Sheet2!$A$3:$A$130</c:f>
              <c:numCache>
                <c:formatCode>General</c:formatCode>
                <c:ptCount val="128"/>
                <c:pt idx="0">
                  <c:v>-28.75</c:v>
                </c:pt>
                <c:pt idx="1">
                  <c:v>-28.5</c:v>
                </c:pt>
                <c:pt idx="2">
                  <c:v>-28.25</c:v>
                </c:pt>
                <c:pt idx="3">
                  <c:v>-28</c:v>
                </c:pt>
                <c:pt idx="4">
                  <c:v>-27.75</c:v>
                </c:pt>
                <c:pt idx="5">
                  <c:v>-27.5</c:v>
                </c:pt>
                <c:pt idx="6">
                  <c:v>-27.25</c:v>
                </c:pt>
                <c:pt idx="7">
                  <c:v>-27</c:v>
                </c:pt>
                <c:pt idx="8">
                  <c:v>-26.75</c:v>
                </c:pt>
                <c:pt idx="9">
                  <c:v>-26.5</c:v>
                </c:pt>
                <c:pt idx="10">
                  <c:v>-26.25</c:v>
                </c:pt>
                <c:pt idx="11">
                  <c:v>-26</c:v>
                </c:pt>
                <c:pt idx="12">
                  <c:v>-25.75</c:v>
                </c:pt>
                <c:pt idx="13">
                  <c:v>-25.5</c:v>
                </c:pt>
                <c:pt idx="14">
                  <c:v>-25.25</c:v>
                </c:pt>
                <c:pt idx="15">
                  <c:v>-25</c:v>
                </c:pt>
                <c:pt idx="16">
                  <c:v>-24.75</c:v>
                </c:pt>
                <c:pt idx="17">
                  <c:v>-24.5</c:v>
                </c:pt>
                <c:pt idx="18">
                  <c:v>-24.25</c:v>
                </c:pt>
                <c:pt idx="19">
                  <c:v>-24</c:v>
                </c:pt>
                <c:pt idx="20">
                  <c:v>-23.75</c:v>
                </c:pt>
                <c:pt idx="21">
                  <c:v>-23.5</c:v>
                </c:pt>
                <c:pt idx="22">
                  <c:v>-23.25</c:v>
                </c:pt>
                <c:pt idx="23">
                  <c:v>-23</c:v>
                </c:pt>
                <c:pt idx="24">
                  <c:v>-22.75</c:v>
                </c:pt>
                <c:pt idx="25">
                  <c:v>-22.5</c:v>
                </c:pt>
                <c:pt idx="26">
                  <c:v>-22.25</c:v>
                </c:pt>
                <c:pt idx="27">
                  <c:v>-22</c:v>
                </c:pt>
                <c:pt idx="28">
                  <c:v>-21.75</c:v>
                </c:pt>
                <c:pt idx="29">
                  <c:v>-21.5</c:v>
                </c:pt>
                <c:pt idx="30">
                  <c:v>-21.25</c:v>
                </c:pt>
                <c:pt idx="31">
                  <c:v>-21</c:v>
                </c:pt>
                <c:pt idx="32">
                  <c:v>-20.75</c:v>
                </c:pt>
                <c:pt idx="33">
                  <c:v>-20.5</c:v>
                </c:pt>
                <c:pt idx="34">
                  <c:v>-20.25</c:v>
                </c:pt>
                <c:pt idx="35">
                  <c:v>-20</c:v>
                </c:pt>
                <c:pt idx="36">
                  <c:v>-19.75</c:v>
                </c:pt>
                <c:pt idx="37">
                  <c:v>-19.5</c:v>
                </c:pt>
                <c:pt idx="38">
                  <c:v>-19.25</c:v>
                </c:pt>
                <c:pt idx="39">
                  <c:v>-19</c:v>
                </c:pt>
                <c:pt idx="40">
                  <c:v>-18.75</c:v>
                </c:pt>
                <c:pt idx="41">
                  <c:v>-18.5</c:v>
                </c:pt>
                <c:pt idx="42">
                  <c:v>-18.25</c:v>
                </c:pt>
                <c:pt idx="43">
                  <c:v>-18</c:v>
                </c:pt>
                <c:pt idx="44">
                  <c:v>-17.75</c:v>
                </c:pt>
                <c:pt idx="45">
                  <c:v>-17.5</c:v>
                </c:pt>
                <c:pt idx="46">
                  <c:v>-17.25</c:v>
                </c:pt>
                <c:pt idx="47">
                  <c:v>-17</c:v>
                </c:pt>
                <c:pt idx="48">
                  <c:v>-16.75</c:v>
                </c:pt>
                <c:pt idx="49">
                  <c:v>-16.5</c:v>
                </c:pt>
                <c:pt idx="50">
                  <c:v>-16.25</c:v>
                </c:pt>
                <c:pt idx="51">
                  <c:v>-16</c:v>
                </c:pt>
                <c:pt idx="52">
                  <c:v>-15.75</c:v>
                </c:pt>
                <c:pt idx="53">
                  <c:v>-15.5</c:v>
                </c:pt>
                <c:pt idx="54">
                  <c:v>-15.25</c:v>
                </c:pt>
                <c:pt idx="55">
                  <c:v>-15</c:v>
                </c:pt>
                <c:pt idx="56">
                  <c:v>-14.75</c:v>
                </c:pt>
                <c:pt idx="57">
                  <c:v>-14.5</c:v>
                </c:pt>
                <c:pt idx="58">
                  <c:v>-14.25</c:v>
                </c:pt>
                <c:pt idx="59">
                  <c:v>-14</c:v>
                </c:pt>
                <c:pt idx="60">
                  <c:v>-13.75</c:v>
                </c:pt>
                <c:pt idx="61">
                  <c:v>-13.5</c:v>
                </c:pt>
                <c:pt idx="62">
                  <c:v>-13.25</c:v>
                </c:pt>
                <c:pt idx="63">
                  <c:v>-13</c:v>
                </c:pt>
                <c:pt idx="64">
                  <c:v>-12.75</c:v>
                </c:pt>
                <c:pt idx="65">
                  <c:v>-12.5</c:v>
                </c:pt>
                <c:pt idx="66">
                  <c:v>-12.25</c:v>
                </c:pt>
                <c:pt idx="67">
                  <c:v>-12</c:v>
                </c:pt>
                <c:pt idx="68">
                  <c:v>-11.75</c:v>
                </c:pt>
                <c:pt idx="69">
                  <c:v>-11.5</c:v>
                </c:pt>
                <c:pt idx="70">
                  <c:v>-11.25</c:v>
                </c:pt>
                <c:pt idx="71">
                  <c:v>-11</c:v>
                </c:pt>
                <c:pt idx="72">
                  <c:v>-10.75</c:v>
                </c:pt>
                <c:pt idx="73">
                  <c:v>-10.5</c:v>
                </c:pt>
                <c:pt idx="74">
                  <c:v>-10.25</c:v>
                </c:pt>
                <c:pt idx="75">
                  <c:v>-10</c:v>
                </c:pt>
                <c:pt idx="76">
                  <c:v>-9.75</c:v>
                </c:pt>
                <c:pt idx="77">
                  <c:v>-9.5</c:v>
                </c:pt>
                <c:pt idx="78">
                  <c:v>-9.25</c:v>
                </c:pt>
                <c:pt idx="79">
                  <c:v>-9</c:v>
                </c:pt>
                <c:pt idx="80">
                  <c:v>-8.75</c:v>
                </c:pt>
                <c:pt idx="81">
                  <c:v>-8.5</c:v>
                </c:pt>
                <c:pt idx="82">
                  <c:v>-8.25</c:v>
                </c:pt>
                <c:pt idx="83">
                  <c:v>-8</c:v>
                </c:pt>
                <c:pt idx="84">
                  <c:v>-7.75</c:v>
                </c:pt>
                <c:pt idx="85">
                  <c:v>-7.5</c:v>
                </c:pt>
                <c:pt idx="86">
                  <c:v>-7.25</c:v>
                </c:pt>
                <c:pt idx="87">
                  <c:v>-7</c:v>
                </c:pt>
                <c:pt idx="88">
                  <c:v>-6.75</c:v>
                </c:pt>
                <c:pt idx="89">
                  <c:v>-6.5</c:v>
                </c:pt>
                <c:pt idx="90">
                  <c:v>-6.25</c:v>
                </c:pt>
                <c:pt idx="91">
                  <c:v>-6</c:v>
                </c:pt>
                <c:pt idx="92">
                  <c:v>-5.75</c:v>
                </c:pt>
                <c:pt idx="93">
                  <c:v>-5.5</c:v>
                </c:pt>
                <c:pt idx="94">
                  <c:v>-5.25</c:v>
                </c:pt>
                <c:pt idx="95">
                  <c:v>-5</c:v>
                </c:pt>
                <c:pt idx="96">
                  <c:v>-4.75</c:v>
                </c:pt>
                <c:pt idx="97">
                  <c:v>-4.5</c:v>
                </c:pt>
                <c:pt idx="98">
                  <c:v>-4.25</c:v>
                </c:pt>
                <c:pt idx="99">
                  <c:v>-4</c:v>
                </c:pt>
                <c:pt idx="100">
                  <c:v>-3.75</c:v>
                </c:pt>
                <c:pt idx="101">
                  <c:v>-3.5</c:v>
                </c:pt>
                <c:pt idx="102">
                  <c:v>-3.25</c:v>
                </c:pt>
                <c:pt idx="103">
                  <c:v>-3</c:v>
                </c:pt>
                <c:pt idx="104">
                  <c:v>-2.75</c:v>
                </c:pt>
                <c:pt idx="105">
                  <c:v>-2.5</c:v>
                </c:pt>
                <c:pt idx="106">
                  <c:v>-2.25</c:v>
                </c:pt>
                <c:pt idx="107">
                  <c:v>-2</c:v>
                </c:pt>
                <c:pt idx="108">
                  <c:v>-1.75</c:v>
                </c:pt>
                <c:pt idx="109">
                  <c:v>-1.5</c:v>
                </c:pt>
                <c:pt idx="110">
                  <c:v>-1.25</c:v>
                </c:pt>
                <c:pt idx="111">
                  <c:v>-1</c:v>
                </c:pt>
                <c:pt idx="112">
                  <c:v>-0.75</c:v>
                </c:pt>
                <c:pt idx="113">
                  <c:v>-0.5</c:v>
                </c:pt>
                <c:pt idx="114">
                  <c:v>-0.25</c:v>
                </c:pt>
                <c:pt idx="115">
                  <c:v>0</c:v>
                </c:pt>
                <c:pt idx="116">
                  <c:v>0.25</c:v>
                </c:pt>
                <c:pt idx="117">
                  <c:v>0.5</c:v>
                </c:pt>
                <c:pt idx="118">
                  <c:v>0.75</c:v>
                </c:pt>
                <c:pt idx="119">
                  <c:v>1</c:v>
                </c:pt>
                <c:pt idx="120">
                  <c:v>1.25</c:v>
                </c:pt>
                <c:pt idx="121">
                  <c:v>1.5</c:v>
                </c:pt>
                <c:pt idx="122">
                  <c:v>1.75</c:v>
                </c:pt>
                <c:pt idx="123">
                  <c:v>2</c:v>
                </c:pt>
                <c:pt idx="124">
                  <c:v>2.25</c:v>
                </c:pt>
                <c:pt idx="125">
                  <c:v>2.5</c:v>
                </c:pt>
                <c:pt idx="126">
                  <c:v>2.75</c:v>
                </c:pt>
                <c:pt idx="127">
                  <c:v>3</c:v>
                </c:pt>
              </c:numCache>
            </c:numRef>
          </c:xVal>
          <c:yVal>
            <c:numRef>
              <c:f>Sheet2!$C$3:$C$130</c:f>
              <c:numCache>
                <c:formatCode>General</c:formatCode>
                <c:ptCount val="128"/>
                <c:pt idx="0">
                  <c:v>2.0423278175218735</c:v>
                </c:pt>
                <c:pt idx="1">
                  <c:v>2.567285855163489</c:v>
                </c:pt>
                <c:pt idx="2">
                  <c:v>2.4991226171192107</c:v>
                </c:pt>
                <c:pt idx="3">
                  <c:v>2.3992474312330527</c:v>
                </c:pt>
                <c:pt idx="4">
                  <c:v>2.0372621817250063</c:v>
                </c:pt>
                <c:pt idx="5">
                  <c:v>1.9748664647564105</c:v>
                </c:pt>
                <c:pt idx="6">
                  <c:v>1.8072396799184054</c:v>
                </c:pt>
                <c:pt idx="7">
                  <c:v>1.8242173426397559</c:v>
                </c:pt>
                <c:pt idx="8">
                  <c:v>1.742756436073329</c:v>
                </c:pt>
                <c:pt idx="9">
                  <c:v>1.5389190549149869</c:v>
                </c:pt>
                <c:pt idx="10">
                  <c:v>1.5497573297068656</c:v>
                </c:pt>
                <c:pt idx="11">
                  <c:v>1.5132887187458555</c:v>
                </c:pt>
                <c:pt idx="12">
                  <c:v>1.5425769027230452</c:v>
                </c:pt>
                <c:pt idx="13">
                  <c:v>1.6333323456546314</c:v>
                </c:pt>
                <c:pt idx="14">
                  <c:v>1.5945516597689098</c:v>
                </c:pt>
                <c:pt idx="15">
                  <c:v>1.5909544720735718</c:v>
                </c:pt>
                <c:pt idx="16">
                  <c:v>1.7104288089466511</c:v>
                </c:pt>
                <c:pt idx="17">
                  <c:v>1.606026602757646</c:v>
                </c:pt>
                <c:pt idx="18">
                  <c:v>1.5055925906576062</c:v>
                </c:pt>
                <c:pt idx="19">
                  <c:v>1.6094703745779482</c:v>
                </c:pt>
                <c:pt idx="20">
                  <c:v>1.6235281627471951</c:v>
                </c:pt>
                <c:pt idx="21">
                  <c:v>1.6012374522512436</c:v>
                </c:pt>
                <c:pt idx="22">
                  <c:v>1.4662604210677213</c:v>
                </c:pt>
                <c:pt idx="23">
                  <c:v>1.5216409384169576</c:v>
                </c:pt>
                <c:pt idx="24">
                  <c:v>1.47264200787244</c:v>
                </c:pt>
                <c:pt idx="25">
                  <c:v>1.4519161213624199</c:v>
                </c:pt>
                <c:pt idx="26">
                  <c:v>1.5351761893542326</c:v>
                </c:pt>
                <c:pt idx="27">
                  <c:v>1.6479678809749216</c:v>
                </c:pt>
                <c:pt idx="28">
                  <c:v>1.9147227933769395</c:v>
                </c:pt>
                <c:pt idx="29">
                  <c:v>2.029054314676034</c:v>
                </c:pt>
                <c:pt idx="30">
                  <c:v>2.1173502660994039</c:v>
                </c:pt>
                <c:pt idx="31">
                  <c:v>2.2367797827738145</c:v>
                </c:pt>
                <c:pt idx="32">
                  <c:v>2.2575947616225647</c:v>
                </c:pt>
                <c:pt idx="33">
                  <c:v>2.2721870236870103</c:v>
                </c:pt>
                <c:pt idx="34">
                  <c:v>2.4817567914367444</c:v>
                </c:pt>
                <c:pt idx="35">
                  <c:v>2.6784143521593506</c:v>
                </c:pt>
                <c:pt idx="36">
                  <c:v>2.6403776127426557</c:v>
                </c:pt>
                <c:pt idx="37">
                  <c:v>2.6683923947376353</c:v>
                </c:pt>
                <c:pt idx="38">
                  <c:v>2.7629722924728499</c:v>
                </c:pt>
                <c:pt idx="39">
                  <c:v>2.7179998389338529</c:v>
                </c:pt>
                <c:pt idx="40">
                  <c:v>2.7651308117214759</c:v>
                </c:pt>
                <c:pt idx="41">
                  <c:v>2.8690907847910672</c:v>
                </c:pt>
                <c:pt idx="42">
                  <c:v>2.944149292672448</c:v>
                </c:pt>
                <c:pt idx="43">
                  <c:v>2.9540340197715347</c:v>
                </c:pt>
                <c:pt idx="44">
                  <c:v>3.3203264582490761</c:v>
                </c:pt>
                <c:pt idx="45">
                  <c:v>3.3107184870164974</c:v>
                </c:pt>
                <c:pt idx="46">
                  <c:v>3.0270723454036834</c:v>
                </c:pt>
                <c:pt idx="47">
                  <c:v>3.0455112653846008</c:v>
                </c:pt>
                <c:pt idx="48">
                  <c:v>3.0957511420706325</c:v>
                </c:pt>
                <c:pt idx="49">
                  <c:v>3.2811325290598954</c:v>
                </c:pt>
                <c:pt idx="50">
                  <c:v>3.3179247914672643</c:v>
                </c:pt>
                <c:pt idx="51">
                  <c:v>3.2973144699350869</c:v>
                </c:pt>
                <c:pt idx="52">
                  <c:v>3.3467242355909623</c:v>
                </c:pt>
                <c:pt idx="53">
                  <c:v>3.4660399359538627</c:v>
                </c:pt>
                <c:pt idx="54">
                  <c:v>3.6380813379458643</c:v>
                </c:pt>
                <c:pt idx="55">
                  <c:v>3.5503737387119796</c:v>
                </c:pt>
                <c:pt idx="56">
                  <c:v>3.6792032267270818</c:v>
                </c:pt>
                <c:pt idx="57">
                  <c:v>3.6321150264799695</c:v>
                </c:pt>
                <c:pt idx="58">
                  <c:v>4.0734494249839157</c:v>
                </c:pt>
                <c:pt idx="59">
                  <c:v>4.2642678451805098</c:v>
                </c:pt>
                <c:pt idx="60">
                  <c:v>4.0488405037304283</c:v>
                </c:pt>
                <c:pt idx="61">
                  <c:v>3.8514735468227803</c:v>
                </c:pt>
                <c:pt idx="62">
                  <c:v>3.8990427413020403</c:v>
                </c:pt>
                <c:pt idx="63">
                  <c:v>3.9578244681787873</c:v>
                </c:pt>
                <c:pt idx="64">
                  <c:v>4.0585987600523818</c:v>
                </c:pt>
                <c:pt idx="65">
                  <c:v>4.1775248744843498</c:v>
                </c:pt>
                <c:pt idx="66">
                  <c:v>4.9270771194198506</c:v>
                </c:pt>
                <c:pt idx="67">
                  <c:v>4.7686981906906878</c:v>
                </c:pt>
                <c:pt idx="68">
                  <c:v>4.5135392779331687</c:v>
                </c:pt>
                <c:pt idx="69">
                  <c:v>4.7478280142379576</c:v>
                </c:pt>
                <c:pt idx="70">
                  <c:v>4.7186597957741725</c:v>
                </c:pt>
                <c:pt idx="71">
                  <c:v>4.5596147400852542</c:v>
                </c:pt>
                <c:pt idx="72">
                  <c:v>5.2887057656943846</c:v>
                </c:pt>
                <c:pt idx="73">
                  <c:v>5.8017443137789737</c:v>
                </c:pt>
                <c:pt idx="74">
                  <c:v>6.1388134880031133</c:v>
                </c:pt>
                <c:pt idx="75">
                  <c:v>5.7003214877086599</c:v>
                </c:pt>
                <c:pt idx="76">
                  <c:v>5.2542725218515098</c:v>
                </c:pt>
                <c:pt idx="77">
                  <c:v>5.5724725744022967</c:v>
                </c:pt>
                <c:pt idx="78">
                  <c:v>6.4542758036877554</c:v>
                </c:pt>
                <c:pt idx="79">
                  <c:v>6.1935392030361802</c:v>
                </c:pt>
                <c:pt idx="80">
                  <c:v>7.3613114683108725</c:v>
                </c:pt>
                <c:pt idx="81">
                  <c:v>7.257622412172136</c:v>
                </c:pt>
                <c:pt idx="82">
                  <c:v>7.0652204519648372</c:v>
                </c:pt>
                <c:pt idx="83">
                  <c:v>6.8461626819570958</c:v>
                </c:pt>
                <c:pt idx="84">
                  <c:v>7.3529702569492077</c:v>
                </c:pt>
                <c:pt idx="85">
                  <c:v>7.8574695329194082</c:v>
                </c:pt>
                <c:pt idx="86">
                  <c:v>9.0376123158151316</c:v>
                </c:pt>
                <c:pt idx="87">
                  <c:v>8.6758048484694772</c:v>
                </c:pt>
                <c:pt idx="88">
                  <c:v>8.7576565124048997</c:v>
                </c:pt>
                <c:pt idx="89">
                  <c:v>10.737336388450611</c:v>
                </c:pt>
                <c:pt idx="90">
                  <c:v>9.8847330987566853</c:v>
                </c:pt>
                <c:pt idx="91">
                  <c:v>10.256212799456963</c:v>
                </c:pt>
                <c:pt idx="92">
                  <c:v>13.256135028666202</c:v>
                </c:pt>
                <c:pt idx="93">
                  <c:v>14.386196818842413</c:v>
                </c:pt>
                <c:pt idx="94">
                  <c:v>15.332228407994444</c:v>
                </c:pt>
                <c:pt idx="95">
                  <c:v>14.716947125335956</c:v>
                </c:pt>
                <c:pt idx="96">
                  <c:v>14.813579694432617</c:v>
                </c:pt>
                <c:pt idx="97">
                  <c:v>14.587847896623611</c:v>
                </c:pt>
                <c:pt idx="98">
                  <c:v>14.637147418013422</c:v>
                </c:pt>
                <c:pt idx="99">
                  <c:v>15.853152751045718</c:v>
                </c:pt>
                <c:pt idx="100">
                  <c:v>17.151389059465803</c:v>
                </c:pt>
                <c:pt idx="101">
                  <c:v>18.276195947690031</c:v>
                </c:pt>
                <c:pt idx="102">
                  <c:v>18.45011639248904</c:v>
                </c:pt>
                <c:pt idx="103">
                  <c:v>21.024922109040215</c:v>
                </c:pt>
                <c:pt idx="104">
                  <c:v>22.772173789161748</c:v>
                </c:pt>
                <c:pt idx="105">
                  <c:v>22.981841657250502</c:v>
                </c:pt>
                <c:pt idx="106">
                  <c:v>20.384028465741814</c:v>
                </c:pt>
                <c:pt idx="107">
                  <c:v>20.32630020432136</c:v>
                </c:pt>
                <c:pt idx="108">
                  <c:v>17.731054992103051</c:v>
                </c:pt>
                <c:pt idx="109">
                  <c:v>21.225487781880226</c:v>
                </c:pt>
                <c:pt idx="110">
                  <c:v>19.907876896326883</c:v>
                </c:pt>
                <c:pt idx="111">
                  <c:v>17.88252053315998</c:v>
                </c:pt>
                <c:pt idx="112">
                  <c:v>19.230187386552128</c:v>
                </c:pt>
                <c:pt idx="113">
                  <c:v>19.430207341817333</c:v>
                </c:pt>
                <c:pt idx="114">
                  <c:v>18.366268758665473</c:v>
                </c:pt>
                <c:pt idx="115">
                  <c:v>17.521897520044334</c:v>
                </c:pt>
                <c:pt idx="116">
                  <c:v>17.68261952154063</c:v>
                </c:pt>
                <c:pt idx="117">
                  <c:v>18.94602564314825</c:v>
                </c:pt>
                <c:pt idx="118">
                  <c:v>19.877251298937875</c:v>
                </c:pt>
                <c:pt idx="119">
                  <c:v>20.582230027849722</c:v>
                </c:pt>
                <c:pt idx="120">
                  <c:v>20.358765956452139</c:v>
                </c:pt>
                <c:pt idx="121">
                  <c:v>20.893634597834414</c:v>
                </c:pt>
                <c:pt idx="122">
                  <c:v>21.634627941363217</c:v>
                </c:pt>
                <c:pt idx="123">
                  <c:v>22.597728910213757</c:v>
                </c:pt>
                <c:pt idx="124">
                  <c:v>22.089344478744717</c:v>
                </c:pt>
                <c:pt idx="125">
                  <c:v>22.431321982458844</c:v>
                </c:pt>
                <c:pt idx="126">
                  <c:v>23.548965664390899</c:v>
                </c:pt>
                <c:pt idx="127">
                  <c:v>24.856829347395582</c:v>
                </c:pt>
              </c:numCache>
            </c:numRef>
          </c:yVal>
          <c:smooth val="0"/>
          <c:extLst>
            <c:ext xmlns:c16="http://schemas.microsoft.com/office/drawing/2014/chart" uri="{C3380CC4-5D6E-409C-BE32-E72D297353CC}">
              <c16:uniqueId val="{00000001-CAD0-43CE-AFB8-417CB40BD18E}"/>
            </c:ext>
          </c:extLst>
        </c:ser>
        <c:dLbls>
          <c:showLegendKey val="0"/>
          <c:showVal val="0"/>
          <c:showCatName val="0"/>
          <c:showSerName val="0"/>
          <c:showPercent val="0"/>
          <c:showBubbleSize val="0"/>
        </c:dLbls>
        <c:axId val="558707536"/>
        <c:axId val="558709200"/>
      </c:scatterChart>
      <c:valAx>
        <c:axId val="558707536"/>
        <c:scaling>
          <c:orientation val="minMax"/>
          <c:max val="5"/>
          <c:min val="-3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558709200"/>
        <c:crosses val="autoZero"/>
        <c:crossBetween val="midCat"/>
      </c:valAx>
      <c:valAx>
        <c:axId val="5587092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558707536"/>
        <c:crosses val="autoZero"/>
        <c:crossBetween val="midCat"/>
      </c:valAx>
      <c:spPr>
        <a:noFill/>
        <a:ln w="12700">
          <a:solidFill>
            <a:schemeClr val="tx1"/>
          </a:solidFill>
        </a:ln>
        <a:effectLst/>
      </c:spPr>
    </c:plotArea>
    <c:legend>
      <c:legendPos val="t"/>
      <c:legendEntry>
        <c:idx val="0"/>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ja-JP"/>
          </a:p>
        </c:txPr>
      </c:legendEntry>
      <c:legendEntry>
        <c:idx val="1"/>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ja-JP"/>
          </a:p>
        </c:txPr>
      </c:legendEntry>
      <c:layout>
        <c:manualLayout>
          <c:xMode val="edge"/>
          <c:yMode val="edge"/>
          <c:x val="0.107583937640608"/>
          <c:y val="1.4862884707782366E-2"/>
          <c:w val="0.82659361329833769"/>
          <c:h val="0.1528828211714909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AB424C-9F12-43F0-8CC4-120F0273E4A0}" type="datetimeFigureOut">
              <a:rPr kumimoji="1" lang="ja-JP" altLang="en-US" smtClean="0"/>
              <a:t>2025/2/19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FE6F08-0B18-4052-83AC-5D6AB895EDB3}" type="slidenum">
              <a:rPr kumimoji="1" lang="ja-JP" altLang="en-US" smtClean="0"/>
              <a:t>‹#›</a:t>
            </a:fld>
            <a:endParaRPr kumimoji="1" lang="ja-JP" altLang="en-US"/>
          </a:p>
        </p:txBody>
      </p:sp>
    </p:spTree>
    <p:extLst>
      <p:ext uri="{BB962C8B-B14F-4D97-AF65-F5344CB8AC3E}">
        <p14:creationId xmlns:p14="http://schemas.microsoft.com/office/powerpoint/2010/main" val="25932407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慶應義塾大学の林克哉です。</a:t>
            </a:r>
            <a:endParaRPr kumimoji="1" lang="en-US" altLang="ja-JP" dirty="0"/>
          </a:p>
          <a:p>
            <a:r>
              <a:rPr kumimoji="1" lang="ja-JP" altLang="en-US" dirty="0"/>
              <a:t>方向性はみんなイオン源を知っていない</a:t>
            </a:r>
            <a:endParaRPr kumimoji="1" lang="en-US" altLang="ja-JP" dirty="0"/>
          </a:p>
          <a:p>
            <a:r>
              <a:rPr kumimoji="1" lang="ja-JP" altLang="en-US" dirty="0"/>
              <a:t>負イオン源を含むメニスカスは、従来のシース理論で説明ができない</a:t>
            </a:r>
            <a:endParaRPr kumimoji="1" lang="en-US" altLang="ja-JP" dirty="0"/>
          </a:p>
        </p:txBody>
      </p:sp>
      <p:sp>
        <p:nvSpPr>
          <p:cNvPr id="4" name="スライド番号プレースホルダー 3"/>
          <p:cNvSpPr>
            <a:spLocks noGrp="1"/>
          </p:cNvSpPr>
          <p:nvPr>
            <p:ph type="sldNum" sz="quarter" idx="5"/>
          </p:nvPr>
        </p:nvSpPr>
        <p:spPr/>
        <p:txBody>
          <a:bodyPr/>
          <a:lstStyle/>
          <a:p>
            <a:fld id="{2AFE6F08-0B18-4052-83AC-5D6AB895EDB3}" type="slidenum">
              <a:rPr kumimoji="1" lang="ja-JP" altLang="en-US" smtClean="0"/>
              <a:t>1</a:t>
            </a:fld>
            <a:endParaRPr kumimoji="1" lang="ja-JP" altLang="en-US"/>
          </a:p>
        </p:txBody>
      </p:sp>
    </p:spTree>
    <p:extLst>
      <p:ext uri="{BB962C8B-B14F-4D97-AF65-F5344CB8AC3E}">
        <p14:creationId xmlns:p14="http://schemas.microsoft.com/office/powerpoint/2010/main" val="2486556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従来から知られているプラズマ密度依存性を調べた</a:t>
            </a:r>
            <a:endParaRPr kumimoji="1" lang="en-US" altLang="ja-JP" dirty="0"/>
          </a:p>
          <a:p>
            <a:r>
              <a:rPr kumimoji="1" lang="ja-JP" altLang="en-US" dirty="0"/>
              <a:t>具体的には、</a:t>
            </a:r>
            <a:r>
              <a:rPr kumimoji="1" lang="en-US" altLang="ja-JP" dirty="0"/>
              <a:t>0.5</a:t>
            </a:r>
          </a:p>
          <a:p>
            <a:r>
              <a:rPr kumimoji="1" lang="ja-JP" altLang="en-US" dirty="0"/>
              <a:t>ここでは</a:t>
            </a:r>
            <a:r>
              <a:rPr kumimoji="1" lang="en-US" altLang="ja-JP" dirty="0"/>
              <a:t>0.1</a:t>
            </a:r>
            <a:r>
              <a:rPr kumimoji="1" lang="ja-JP" altLang="en-US" dirty="0"/>
              <a:t>をメニスカスと定義</a:t>
            </a:r>
            <a:endParaRPr kumimoji="1" lang="en-US" altLang="ja-JP" dirty="0"/>
          </a:p>
          <a:p>
            <a:r>
              <a:rPr kumimoji="1" lang="en-US" altLang="ja-JP" dirty="0" err="1"/>
              <a:t>Deff</a:t>
            </a:r>
            <a:r>
              <a:rPr kumimoji="1" lang="ja-JP" altLang="en-US" dirty="0"/>
              <a:t>かく</a:t>
            </a:r>
            <a:endParaRPr kumimoji="1" lang="en-US" altLang="ja-JP" dirty="0"/>
          </a:p>
          <a:p>
            <a:r>
              <a:rPr kumimoji="1" lang="en-US" altLang="ja-JP" dirty="0"/>
              <a:t>Np </a:t>
            </a:r>
            <a:r>
              <a:rPr kumimoji="1" lang="ja-JP" altLang="en-US" dirty="0"/>
              <a:t>でダイレクト</a:t>
            </a:r>
            <a:endParaRPr kumimoji="1" lang="en-US" altLang="ja-JP" dirty="0"/>
          </a:p>
          <a:p>
            <a:r>
              <a:rPr kumimoji="1" lang="en-US" altLang="ja-JP" dirty="0" err="1"/>
              <a:t>Referenece</a:t>
            </a:r>
            <a:r>
              <a:rPr kumimoji="1" lang="ja-JP" altLang="en-US" dirty="0"/>
              <a:t>要らない</a:t>
            </a:r>
          </a:p>
        </p:txBody>
      </p:sp>
      <p:sp>
        <p:nvSpPr>
          <p:cNvPr id="4" name="スライド番号プレースホルダー 3"/>
          <p:cNvSpPr>
            <a:spLocks noGrp="1"/>
          </p:cNvSpPr>
          <p:nvPr>
            <p:ph type="sldNum" sz="quarter" idx="5"/>
          </p:nvPr>
        </p:nvSpPr>
        <p:spPr/>
        <p:txBody>
          <a:bodyPr/>
          <a:lstStyle/>
          <a:p>
            <a:fld id="{2AFE6F08-0B18-4052-83AC-5D6AB895EDB3}" type="slidenum">
              <a:rPr kumimoji="1" lang="ja-JP" altLang="en-US" smtClean="0"/>
              <a:t>10</a:t>
            </a:fld>
            <a:endParaRPr kumimoji="1" lang="ja-JP" altLang="en-US"/>
          </a:p>
        </p:txBody>
      </p:sp>
    </p:spTree>
    <p:extLst>
      <p:ext uri="{BB962C8B-B14F-4D97-AF65-F5344CB8AC3E}">
        <p14:creationId xmlns:p14="http://schemas.microsoft.com/office/powerpoint/2010/main" val="431523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71987-9717-BA05-3984-DA43234A370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14C4E28-1E09-0782-FE76-556AE7DA32E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EE298FB-02F3-03A0-10C0-122CFCC121A2}"/>
              </a:ext>
            </a:extLst>
          </p:cNvPr>
          <p:cNvSpPr>
            <a:spLocks noGrp="1"/>
          </p:cNvSpPr>
          <p:nvPr>
            <p:ph type="body" idx="1"/>
          </p:nvPr>
        </p:nvSpPr>
        <p:spPr/>
        <p:txBody>
          <a:bodyPr/>
          <a:lstStyle/>
          <a:p>
            <a:r>
              <a:rPr kumimoji="1" lang="ja-JP" altLang="en-US" dirty="0"/>
              <a:t>従来から知られているプラズマ密度依存性を調べた</a:t>
            </a:r>
            <a:endParaRPr kumimoji="1" lang="en-US" altLang="ja-JP" dirty="0"/>
          </a:p>
          <a:p>
            <a:r>
              <a:rPr kumimoji="1" lang="ja-JP" altLang="en-US" dirty="0"/>
              <a:t>具体的には、</a:t>
            </a:r>
            <a:r>
              <a:rPr kumimoji="1" lang="en-US" altLang="ja-JP" dirty="0"/>
              <a:t>0.5</a:t>
            </a:r>
          </a:p>
          <a:p>
            <a:r>
              <a:rPr kumimoji="1" lang="ja-JP" altLang="en-US" dirty="0"/>
              <a:t>ここでは</a:t>
            </a:r>
            <a:r>
              <a:rPr kumimoji="1" lang="en-US" altLang="ja-JP" dirty="0"/>
              <a:t>0.1</a:t>
            </a:r>
            <a:r>
              <a:rPr kumimoji="1" lang="ja-JP" altLang="en-US" dirty="0"/>
              <a:t>をメニスカスと定義</a:t>
            </a:r>
            <a:endParaRPr kumimoji="1" lang="en-US" altLang="ja-JP" dirty="0"/>
          </a:p>
          <a:p>
            <a:r>
              <a:rPr kumimoji="1" lang="en-US" altLang="ja-JP" dirty="0" err="1"/>
              <a:t>Deff</a:t>
            </a:r>
            <a:r>
              <a:rPr kumimoji="1" lang="ja-JP" altLang="en-US" dirty="0"/>
              <a:t>かく</a:t>
            </a:r>
            <a:endParaRPr kumimoji="1" lang="en-US" altLang="ja-JP" dirty="0"/>
          </a:p>
          <a:p>
            <a:r>
              <a:rPr kumimoji="1" lang="en-US" altLang="ja-JP" dirty="0"/>
              <a:t>Np </a:t>
            </a:r>
            <a:r>
              <a:rPr kumimoji="1" lang="ja-JP" altLang="en-US" dirty="0"/>
              <a:t>でダイレクト</a:t>
            </a:r>
            <a:endParaRPr kumimoji="1" lang="en-US" altLang="ja-JP" dirty="0"/>
          </a:p>
          <a:p>
            <a:r>
              <a:rPr kumimoji="1" lang="en-US" altLang="ja-JP" dirty="0" err="1"/>
              <a:t>Referenece</a:t>
            </a:r>
            <a:r>
              <a:rPr kumimoji="1" lang="ja-JP" altLang="en-US" dirty="0"/>
              <a:t>要らない</a:t>
            </a:r>
          </a:p>
        </p:txBody>
      </p:sp>
      <p:sp>
        <p:nvSpPr>
          <p:cNvPr id="4" name="スライド番号プレースホルダー 3">
            <a:extLst>
              <a:ext uri="{FF2B5EF4-FFF2-40B4-BE49-F238E27FC236}">
                <a16:creationId xmlns:a16="http://schemas.microsoft.com/office/drawing/2014/main" id="{C20FC318-913F-FF7F-38A9-7B810D54E614}"/>
              </a:ext>
            </a:extLst>
          </p:cNvPr>
          <p:cNvSpPr>
            <a:spLocks noGrp="1"/>
          </p:cNvSpPr>
          <p:nvPr>
            <p:ph type="sldNum" sz="quarter" idx="5"/>
          </p:nvPr>
        </p:nvSpPr>
        <p:spPr/>
        <p:txBody>
          <a:bodyPr/>
          <a:lstStyle/>
          <a:p>
            <a:fld id="{2AFE6F08-0B18-4052-83AC-5D6AB895EDB3}" type="slidenum">
              <a:rPr kumimoji="1" lang="ja-JP" altLang="en-US" smtClean="0"/>
              <a:t>11</a:t>
            </a:fld>
            <a:endParaRPr kumimoji="1" lang="ja-JP" altLang="en-US"/>
          </a:p>
        </p:txBody>
      </p:sp>
    </p:spTree>
    <p:extLst>
      <p:ext uri="{BB962C8B-B14F-4D97-AF65-F5344CB8AC3E}">
        <p14:creationId xmlns:p14="http://schemas.microsoft.com/office/powerpoint/2010/main" val="3794416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4B638-F264-D0E4-8A06-95AC343C30F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976FAFE-09F4-60B7-E92E-DD5BC40FBEB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F0266AC-1D7A-5FB5-6C80-88DB8FD32F56}"/>
              </a:ext>
            </a:extLst>
          </p:cNvPr>
          <p:cNvSpPr>
            <a:spLocks noGrp="1"/>
          </p:cNvSpPr>
          <p:nvPr>
            <p:ph type="body" idx="1"/>
          </p:nvPr>
        </p:nvSpPr>
        <p:spPr/>
        <p:txBody>
          <a:bodyPr/>
          <a:lstStyle/>
          <a:p>
            <a:r>
              <a:rPr kumimoji="1" lang="en-US" altLang="ja-JP" b="1" dirty="0"/>
              <a:t>CERN</a:t>
            </a:r>
            <a:r>
              <a:rPr kumimoji="1" lang="ja-JP" altLang="en-US" b="1" dirty="0"/>
              <a:t>のイオン源パラメータから推定された</a:t>
            </a:r>
            <a:r>
              <a:rPr kumimoji="1" lang="en-US" altLang="ja-JP" b="1" dirty="0" err="1"/>
              <a:t>jsp</a:t>
            </a:r>
            <a:r>
              <a:rPr kumimoji="1" lang="ja-JP" altLang="en-US" b="1" dirty="0"/>
              <a:t>を</a:t>
            </a:r>
            <a:r>
              <a:rPr kumimoji="1" lang="en-US" altLang="ja-JP" b="1" dirty="0" err="1"/>
              <a:t>caseA</a:t>
            </a:r>
            <a:r>
              <a:rPr kumimoji="1" lang="en-US" altLang="ja-JP" b="1" dirty="0"/>
              <a:t> </a:t>
            </a:r>
            <a:r>
              <a:rPr kumimoji="1" lang="ja-JP" altLang="en-US" b="1" dirty="0"/>
              <a:t>として基準とし、その</a:t>
            </a:r>
            <a:r>
              <a:rPr kumimoji="1" lang="en-US" altLang="ja-JP" b="1" dirty="0"/>
              <a:t>2</a:t>
            </a:r>
            <a:r>
              <a:rPr kumimoji="1" lang="ja-JP" altLang="en-US" b="1" dirty="0"/>
              <a:t>倍の値を</a:t>
            </a:r>
            <a:r>
              <a:rPr kumimoji="1" lang="en-US" altLang="ja-JP" b="1" dirty="0" err="1"/>
              <a:t>caseB</a:t>
            </a:r>
            <a:r>
              <a:rPr kumimoji="1" lang="ja-JP" altLang="en-US" b="1" dirty="0"/>
              <a:t>として解析を行った。</a:t>
            </a:r>
          </a:p>
        </p:txBody>
      </p:sp>
      <p:sp>
        <p:nvSpPr>
          <p:cNvPr id="4" name="スライド番号プレースホルダー 3">
            <a:extLst>
              <a:ext uri="{FF2B5EF4-FFF2-40B4-BE49-F238E27FC236}">
                <a16:creationId xmlns:a16="http://schemas.microsoft.com/office/drawing/2014/main" id="{D6EBE64F-44AB-DDDB-4F48-D654D4F06D18}"/>
              </a:ext>
            </a:extLst>
          </p:cNvPr>
          <p:cNvSpPr>
            <a:spLocks noGrp="1"/>
          </p:cNvSpPr>
          <p:nvPr>
            <p:ph type="sldNum" sz="quarter" idx="5"/>
          </p:nvPr>
        </p:nvSpPr>
        <p:spPr/>
        <p:txBody>
          <a:bodyPr/>
          <a:lstStyle/>
          <a:p>
            <a:fld id="{2AFE6F08-0B18-4052-83AC-5D6AB895EDB3}" type="slidenum">
              <a:rPr kumimoji="1" lang="ja-JP" altLang="en-US" smtClean="0"/>
              <a:t>12</a:t>
            </a:fld>
            <a:endParaRPr kumimoji="1" lang="ja-JP" altLang="en-US"/>
          </a:p>
        </p:txBody>
      </p:sp>
    </p:spTree>
    <p:extLst>
      <p:ext uri="{BB962C8B-B14F-4D97-AF65-F5344CB8AC3E}">
        <p14:creationId xmlns:p14="http://schemas.microsoft.com/office/powerpoint/2010/main" val="1505021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負イオン密度がどのような影響を与えるかを確かめるために</a:t>
            </a:r>
            <a:endParaRPr kumimoji="1" lang="en-US" altLang="ja-JP" dirty="0"/>
          </a:p>
          <a:p>
            <a:r>
              <a:rPr kumimoji="1" lang="ja-JP" altLang="en-US" dirty="0"/>
              <a:t>図の説明　→　負イオン密度の依存性を解析　→　同じソース密度で行い、負イオン生成量を変えた結果</a:t>
            </a:r>
            <a:endParaRPr kumimoji="1" lang="en-US" altLang="ja-JP" dirty="0"/>
          </a:p>
          <a:p>
            <a:r>
              <a:rPr kumimoji="1" lang="ja-JP" altLang="en-US" dirty="0"/>
              <a:t>従来の理論モデルでは同じ</a:t>
            </a:r>
            <a:r>
              <a:rPr kumimoji="1" lang="en-US" altLang="ja-JP" dirty="0" err="1"/>
              <a:t>deff</a:t>
            </a:r>
            <a:r>
              <a:rPr kumimoji="1" lang="ja-JP" altLang="en-US" dirty="0"/>
              <a:t>になるが、</a:t>
            </a:r>
            <a:endParaRPr kumimoji="1" lang="en-US" altLang="ja-JP" dirty="0"/>
          </a:p>
          <a:p>
            <a:endParaRPr kumimoji="1" lang="en-US" altLang="ja-JP" dirty="0"/>
          </a:p>
          <a:p>
            <a:r>
              <a:rPr kumimoji="1" lang="ja-JP" altLang="en-US" dirty="0"/>
              <a:t>あとで負イオン密度以外は同じパラメータで設定しているため</a:t>
            </a:r>
            <a:endParaRPr kumimoji="1" lang="en-US" altLang="ja-JP" dirty="0"/>
          </a:p>
          <a:p>
            <a:r>
              <a:rPr kumimoji="1" lang="ja-JP" altLang="en-US" dirty="0"/>
              <a:t>従来の理解であれば同じだが異なる</a:t>
            </a:r>
            <a:endParaRPr kumimoji="1" lang="en-US" altLang="ja-JP" dirty="0"/>
          </a:p>
          <a:p>
            <a:r>
              <a:rPr kumimoji="1" lang="ja-JP" altLang="en-US" dirty="0"/>
              <a:t>負イオン密度が依存しているという</a:t>
            </a:r>
            <a:endParaRPr kumimoji="1" lang="en-US" altLang="ja-JP" dirty="0"/>
          </a:p>
          <a:p>
            <a:r>
              <a:rPr kumimoji="1" lang="ja-JP" altLang="en-US" dirty="0"/>
              <a:t>これは</a:t>
            </a:r>
            <a:endParaRPr kumimoji="1" lang="en-US" altLang="ja-JP" dirty="0"/>
          </a:p>
          <a:p>
            <a:endParaRPr kumimoji="1" lang="en-US" altLang="ja-JP" dirty="0"/>
          </a:p>
          <a:p>
            <a:r>
              <a:rPr kumimoji="1" lang="ja-JP" altLang="en-US" dirty="0"/>
              <a:t>シミュレーションだけではなく、</a:t>
            </a:r>
            <a:endParaRPr kumimoji="1" lang="en-US" altLang="ja-JP" dirty="0"/>
          </a:p>
          <a:p>
            <a:r>
              <a:rPr kumimoji="1" lang="ja-JP" altLang="en-US" dirty="0"/>
              <a:t>理論的な考察も行っており、同様の傾向を得ている。</a:t>
            </a:r>
          </a:p>
        </p:txBody>
      </p:sp>
      <p:sp>
        <p:nvSpPr>
          <p:cNvPr id="4" name="スライド番号プレースホルダー 3"/>
          <p:cNvSpPr>
            <a:spLocks noGrp="1"/>
          </p:cNvSpPr>
          <p:nvPr>
            <p:ph type="sldNum" sz="quarter" idx="5"/>
          </p:nvPr>
        </p:nvSpPr>
        <p:spPr/>
        <p:txBody>
          <a:bodyPr/>
          <a:lstStyle/>
          <a:p>
            <a:fld id="{2AFE6F08-0B18-4052-83AC-5D6AB895EDB3}" type="slidenum">
              <a:rPr kumimoji="1" lang="ja-JP" altLang="en-US" smtClean="0"/>
              <a:t>13</a:t>
            </a:fld>
            <a:endParaRPr kumimoji="1" lang="ja-JP" altLang="en-US"/>
          </a:p>
        </p:txBody>
      </p:sp>
    </p:spTree>
    <p:extLst>
      <p:ext uri="{BB962C8B-B14F-4D97-AF65-F5344CB8AC3E}">
        <p14:creationId xmlns:p14="http://schemas.microsoft.com/office/powerpoint/2010/main" val="1696243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62FF7-8B59-95DC-5FFB-0048D62269F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52E8FE0-B44C-2CA2-23F8-DC10E9493BD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E6FD280-855C-C7CA-AFAA-6C13124589A2}"/>
              </a:ext>
            </a:extLst>
          </p:cNvPr>
          <p:cNvSpPr>
            <a:spLocks noGrp="1"/>
          </p:cNvSpPr>
          <p:nvPr>
            <p:ph type="body" idx="1"/>
          </p:nvPr>
        </p:nvSpPr>
        <p:spPr/>
        <p:txBody>
          <a:bodyPr/>
          <a:lstStyle/>
          <a:p>
            <a:r>
              <a:rPr kumimoji="1" lang="ja-JP" altLang="en-US" dirty="0"/>
              <a:t>負イオン密度がどのような影響を与えるかを確かめるために</a:t>
            </a:r>
            <a:endParaRPr kumimoji="1" lang="en-US" altLang="ja-JP" dirty="0"/>
          </a:p>
          <a:p>
            <a:r>
              <a:rPr kumimoji="1" lang="ja-JP" altLang="en-US" dirty="0"/>
              <a:t>図の説明　→　負イオン密度の依存性を解析　→　同じソース密度で行い、負イオン生成量を変えた結果</a:t>
            </a:r>
            <a:endParaRPr kumimoji="1" lang="en-US" altLang="ja-JP" dirty="0"/>
          </a:p>
          <a:p>
            <a:r>
              <a:rPr kumimoji="1" lang="ja-JP" altLang="en-US" dirty="0"/>
              <a:t>従来の理論モデルでは同じ</a:t>
            </a:r>
            <a:r>
              <a:rPr kumimoji="1" lang="en-US" altLang="ja-JP" dirty="0" err="1"/>
              <a:t>deff</a:t>
            </a:r>
            <a:r>
              <a:rPr kumimoji="1" lang="ja-JP" altLang="en-US" dirty="0"/>
              <a:t>になるが、</a:t>
            </a:r>
            <a:endParaRPr kumimoji="1" lang="en-US" altLang="ja-JP" dirty="0"/>
          </a:p>
          <a:p>
            <a:endParaRPr kumimoji="1" lang="en-US" altLang="ja-JP" dirty="0"/>
          </a:p>
          <a:p>
            <a:r>
              <a:rPr kumimoji="1" lang="ja-JP" altLang="en-US" dirty="0"/>
              <a:t>あとで負イオン密度以外は同じパラメータで設定しているため</a:t>
            </a:r>
            <a:endParaRPr kumimoji="1" lang="en-US" altLang="ja-JP" dirty="0"/>
          </a:p>
          <a:p>
            <a:r>
              <a:rPr kumimoji="1" lang="ja-JP" altLang="en-US" dirty="0"/>
              <a:t>従来の理解であれば同じだが異なる</a:t>
            </a:r>
            <a:endParaRPr kumimoji="1" lang="en-US" altLang="ja-JP" dirty="0"/>
          </a:p>
          <a:p>
            <a:r>
              <a:rPr kumimoji="1" lang="ja-JP" altLang="en-US" dirty="0"/>
              <a:t>負イオン密度が依存しているという</a:t>
            </a:r>
            <a:endParaRPr kumimoji="1" lang="en-US" altLang="ja-JP" dirty="0"/>
          </a:p>
          <a:p>
            <a:r>
              <a:rPr kumimoji="1" lang="ja-JP" altLang="en-US" dirty="0"/>
              <a:t>これは</a:t>
            </a:r>
            <a:endParaRPr kumimoji="1" lang="en-US" altLang="ja-JP" dirty="0"/>
          </a:p>
          <a:p>
            <a:endParaRPr kumimoji="1" lang="en-US" altLang="ja-JP" dirty="0"/>
          </a:p>
          <a:p>
            <a:r>
              <a:rPr kumimoji="1" lang="ja-JP" altLang="en-US" dirty="0"/>
              <a:t>シミュレーションだけではなく、</a:t>
            </a:r>
            <a:endParaRPr kumimoji="1" lang="en-US" altLang="ja-JP" dirty="0"/>
          </a:p>
          <a:p>
            <a:r>
              <a:rPr kumimoji="1" lang="ja-JP" altLang="en-US" dirty="0"/>
              <a:t>理論的な考察も行っており、同様の傾向を得ている。</a:t>
            </a:r>
          </a:p>
        </p:txBody>
      </p:sp>
      <p:sp>
        <p:nvSpPr>
          <p:cNvPr id="4" name="スライド番号プレースホルダー 3">
            <a:extLst>
              <a:ext uri="{FF2B5EF4-FFF2-40B4-BE49-F238E27FC236}">
                <a16:creationId xmlns:a16="http://schemas.microsoft.com/office/drawing/2014/main" id="{923DC1BF-FD07-C9CC-7C87-14B25797572E}"/>
              </a:ext>
            </a:extLst>
          </p:cNvPr>
          <p:cNvSpPr>
            <a:spLocks noGrp="1"/>
          </p:cNvSpPr>
          <p:nvPr>
            <p:ph type="sldNum" sz="quarter" idx="5"/>
          </p:nvPr>
        </p:nvSpPr>
        <p:spPr/>
        <p:txBody>
          <a:bodyPr/>
          <a:lstStyle/>
          <a:p>
            <a:fld id="{2AFE6F08-0B18-4052-83AC-5D6AB895EDB3}" type="slidenum">
              <a:rPr kumimoji="1" lang="ja-JP" altLang="en-US" smtClean="0"/>
              <a:t>14</a:t>
            </a:fld>
            <a:endParaRPr kumimoji="1" lang="ja-JP" altLang="en-US"/>
          </a:p>
        </p:txBody>
      </p:sp>
    </p:spTree>
    <p:extLst>
      <p:ext uri="{BB962C8B-B14F-4D97-AF65-F5344CB8AC3E}">
        <p14:creationId xmlns:p14="http://schemas.microsoft.com/office/powerpoint/2010/main" val="92160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倍周波数で振動といった場合、</a:t>
            </a:r>
            <a:endParaRPr kumimoji="1" lang="en-US" altLang="ja-JP" dirty="0"/>
          </a:p>
          <a:p>
            <a:r>
              <a:rPr kumimoji="1" lang="ja-JP" altLang="en-US" dirty="0"/>
              <a:t>ビーム振動は密度周期と通りであ</a:t>
            </a:r>
            <a:endParaRPr kumimoji="1" lang="en-US" altLang="ja-JP" dirty="0"/>
          </a:p>
          <a:p>
            <a:r>
              <a:rPr kumimoji="1" lang="ja-JP" altLang="en-US" dirty="0"/>
              <a:t>温度の振動や電場の振動</a:t>
            </a:r>
          </a:p>
        </p:txBody>
      </p:sp>
      <p:sp>
        <p:nvSpPr>
          <p:cNvPr id="4" name="スライド番号プレースホルダー 3"/>
          <p:cNvSpPr>
            <a:spLocks noGrp="1"/>
          </p:cNvSpPr>
          <p:nvPr>
            <p:ph type="sldNum" sz="quarter" idx="5"/>
          </p:nvPr>
        </p:nvSpPr>
        <p:spPr/>
        <p:txBody>
          <a:bodyPr/>
          <a:lstStyle/>
          <a:p>
            <a:fld id="{2AFE6F08-0B18-4052-83AC-5D6AB895EDB3}" type="slidenum">
              <a:rPr kumimoji="1" lang="ja-JP" altLang="en-US" smtClean="0"/>
              <a:t>15</a:t>
            </a:fld>
            <a:endParaRPr kumimoji="1" lang="ja-JP" altLang="en-US"/>
          </a:p>
        </p:txBody>
      </p:sp>
    </p:spTree>
    <p:extLst>
      <p:ext uri="{BB962C8B-B14F-4D97-AF65-F5344CB8AC3E}">
        <p14:creationId xmlns:p14="http://schemas.microsoft.com/office/powerpoint/2010/main" val="4195116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図は本研究対象となる</a:t>
            </a:r>
            <a:r>
              <a:rPr kumimoji="1" lang="en-US" altLang="ja-JP" dirty="0"/>
              <a:t>RF</a:t>
            </a:r>
            <a:r>
              <a:rPr kumimoji="1" lang="ja-JP" altLang="en-US" dirty="0"/>
              <a:t>負イオン源</a:t>
            </a:r>
          </a:p>
        </p:txBody>
      </p:sp>
      <p:sp>
        <p:nvSpPr>
          <p:cNvPr id="4" name="スライド番号プレースホルダー 3"/>
          <p:cNvSpPr>
            <a:spLocks noGrp="1"/>
          </p:cNvSpPr>
          <p:nvPr>
            <p:ph type="sldNum" sz="quarter" idx="5"/>
          </p:nvPr>
        </p:nvSpPr>
        <p:spPr/>
        <p:txBody>
          <a:bodyPr/>
          <a:lstStyle/>
          <a:p>
            <a:fld id="{2AFE6F08-0B18-4052-83AC-5D6AB895EDB3}" type="slidenum">
              <a:rPr kumimoji="1" lang="ja-JP" altLang="en-US" smtClean="0"/>
              <a:t>2</a:t>
            </a:fld>
            <a:endParaRPr kumimoji="1" lang="ja-JP" altLang="en-US"/>
          </a:p>
        </p:txBody>
      </p:sp>
    </p:spTree>
    <p:extLst>
      <p:ext uri="{BB962C8B-B14F-4D97-AF65-F5344CB8AC3E}">
        <p14:creationId xmlns:p14="http://schemas.microsoft.com/office/powerpoint/2010/main" val="1644580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→の図の説明入れる　</a:t>
            </a:r>
            <a:r>
              <a:rPr kumimoji="1" lang="en-US" altLang="ja-JP" dirty="0"/>
              <a:t>j-parc</a:t>
            </a:r>
            <a:r>
              <a:rPr kumimoji="1" lang="ja-JP" altLang="en-US" dirty="0"/>
              <a:t>で報告される　中心４ｍ</a:t>
            </a:r>
            <a:r>
              <a:rPr kumimoji="1" lang="en-US" altLang="ja-JP" dirty="0" err="1"/>
              <a:t>ega</a:t>
            </a:r>
            <a:r>
              <a:rPr kumimoji="1" lang="ja-JP" altLang="en-US" dirty="0"/>
              <a:t>　まわい２</a:t>
            </a:r>
            <a:r>
              <a:rPr kumimoji="1" lang="en-US" altLang="ja-JP" dirty="0" err="1"/>
              <a:t>mhz</a:t>
            </a:r>
            <a:endParaRPr kumimoji="1" lang="en-US" altLang="ja-JP" dirty="0"/>
          </a:p>
          <a:p>
            <a:r>
              <a:rPr kumimoji="1" lang="ja-JP" altLang="en-US" dirty="0"/>
              <a:t>モチベーション。</a:t>
            </a:r>
            <a:endParaRPr kumimoji="1" lang="en-US" altLang="ja-JP" dirty="0"/>
          </a:p>
          <a:p>
            <a:endParaRPr kumimoji="1" lang="en-US" altLang="ja-JP" dirty="0"/>
          </a:p>
          <a:p>
            <a:r>
              <a:rPr kumimoji="1" lang="ja-JP" altLang="en-US" dirty="0"/>
              <a:t>ばい周期で振動　</a:t>
            </a:r>
            <a:endParaRPr kumimoji="1" lang="en-US" altLang="ja-JP" dirty="0"/>
          </a:p>
          <a:p>
            <a:r>
              <a:rPr kumimoji="1" lang="ja-JP" altLang="en-US" dirty="0"/>
              <a:t>根本は</a:t>
            </a:r>
            <a:r>
              <a:rPr kumimoji="1" lang="en-US" altLang="ja-JP" dirty="0"/>
              <a:t>RF</a:t>
            </a:r>
          </a:p>
          <a:p>
            <a:r>
              <a:rPr kumimoji="1" lang="ja-JP" altLang="en-US" dirty="0"/>
              <a:t>電流がどのような過程？→　</a:t>
            </a:r>
            <a:r>
              <a:rPr kumimoji="1" lang="en-US" altLang="ja-JP" dirty="0"/>
              <a:t>RF</a:t>
            </a:r>
            <a:r>
              <a:rPr kumimoji="1" lang="ja-JP" altLang="en-US" dirty="0"/>
              <a:t>に起因するが明確には分かっていない</a:t>
            </a:r>
            <a:endParaRPr kumimoji="1" lang="en-US" altLang="ja-JP" dirty="0"/>
          </a:p>
          <a:p>
            <a:r>
              <a:rPr kumimoji="1" lang="en-US" altLang="ja-JP" dirty="0"/>
              <a:t>(</a:t>
            </a:r>
            <a:r>
              <a:rPr kumimoji="1" lang="ja-JP" altLang="en-US" dirty="0"/>
              <a:t>立ち位置の説明</a:t>
            </a:r>
            <a:r>
              <a:rPr kumimoji="1" lang="en-US" altLang="ja-JP" dirty="0"/>
              <a:t>)</a:t>
            </a:r>
          </a:p>
          <a:p>
            <a:endParaRPr kumimoji="1" lang="en-US" altLang="ja-JP" dirty="0"/>
          </a:p>
          <a:p>
            <a:endParaRPr kumimoji="1" lang="en-US" altLang="ja-JP" dirty="0"/>
          </a:p>
          <a:p>
            <a:r>
              <a:rPr kumimoji="1" lang="ja-JP" altLang="en-US" dirty="0"/>
              <a:t>振動が課題　→　抑制が重要と考えている　</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2AFE6F08-0B18-4052-83AC-5D6AB895EDB3}" type="slidenum">
              <a:rPr kumimoji="1" lang="ja-JP" altLang="en-US" smtClean="0"/>
              <a:t>3</a:t>
            </a:fld>
            <a:endParaRPr kumimoji="1" lang="ja-JP" altLang="en-US"/>
          </a:p>
        </p:txBody>
      </p:sp>
    </p:spTree>
    <p:extLst>
      <p:ext uri="{BB962C8B-B14F-4D97-AF65-F5344CB8AC3E}">
        <p14:creationId xmlns:p14="http://schemas.microsoft.com/office/powerpoint/2010/main" val="3392759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メニスカスが振動している可能性があります</a:t>
            </a:r>
            <a:endParaRPr kumimoji="1" lang="en-US" altLang="ja-JP" dirty="0"/>
          </a:p>
          <a:p>
            <a:r>
              <a:rPr kumimoji="1" lang="ja-JP" altLang="en-US" dirty="0"/>
              <a:t>メニスカスとは</a:t>
            </a:r>
            <a:endParaRPr kumimoji="1" lang="en-US" altLang="ja-JP" dirty="0"/>
          </a:p>
          <a:p>
            <a:r>
              <a:rPr kumimoji="1" lang="ja-JP" altLang="en-US" dirty="0"/>
              <a:t>全体的に図の説明、メニスカス</a:t>
            </a:r>
            <a:endParaRPr kumimoji="1" lang="en-US" altLang="ja-JP" dirty="0"/>
          </a:p>
          <a:p>
            <a:r>
              <a:rPr kumimoji="1" lang="ja-JP" altLang="en-US" dirty="0"/>
              <a:t>プラズマの電極の間に生じる電場の実効的な距離がメニスカスの特性を決めている</a:t>
            </a:r>
            <a:endParaRPr kumimoji="1" lang="en-US" altLang="ja-JP" dirty="0"/>
          </a:p>
          <a:p>
            <a:r>
              <a:rPr kumimoji="1" lang="ja-JP" altLang="en-US" dirty="0"/>
              <a:t>ここでは左プラズマ、→引き出し電極</a:t>
            </a:r>
            <a:endParaRPr kumimoji="1" lang="en-US" altLang="ja-JP" dirty="0"/>
          </a:p>
          <a:p>
            <a:endParaRPr kumimoji="1" lang="en-US" altLang="ja-JP" dirty="0"/>
          </a:p>
          <a:p>
            <a:r>
              <a:rPr kumimoji="1" lang="ja-JP" altLang="en-US" dirty="0"/>
              <a:t>幾何学距離</a:t>
            </a:r>
            <a:r>
              <a:rPr kumimoji="1" lang="en-US" altLang="ja-JP" dirty="0"/>
              <a:t>d</a:t>
            </a:r>
            <a:r>
              <a:rPr kumimoji="1" lang="ja-JP" altLang="en-US" dirty="0"/>
              <a:t>についても入れる。</a:t>
            </a:r>
          </a:p>
        </p:txBody>
      </p:sp>
      <p:sp>
        <p:nvSpPr>
          <p:cNvPr id="4" name="スライド番号プレースホルダー 3"/>
          <p:cNvSpPr>
            <a:spLocks noGrp="1"/>
          </p:cNvSpPr>
          <p:nvPr>
            <p:ph type="sldNum" sz="quarter" idx="5"/>
          </p:nvPr>
        </p:nvSpPr>
        <p:spPr/>
        <p:txBody>
          <a:bodyPr/>
          <a:lstStyle/>
          <a:p>
            <a:fld id="{2AFE6F08-0B18-4052-83AC-5D6AB895EDB3}" type="slidenum">
              <a:rPr kumimoji="1" lang="ja-JP" altLang="en-US" smtClean="0"/>
              <a:t>4</a:t>
            </a:fld>
            <a:endParaRPr kumimoji="1" lang="ja-JP" altLang="en-US"/>
          </a:p>
        </p:txBody>
      </p:sp>
    </p:spTree>
    <p:extLst>
      <p:ext uri="{BB962C8B-B14F-4D97-AF65-F5344CB8AC3E}">
        <p14:creationId xmlns:p14="http://schemas.microsoft.com/office/powerpoint/2010/main" val="2733022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E8901-A7D1-FABD-DA83-5BC364E8DB8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39167E8-F5EC-6AAD-6F2A-0E3E8B6165A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5D4E816-19BB-3390-6D06-D3D32498534C}"/>
              </a:ext>
            </a:extLst>
          </p:cNvPr>
          <p:cNvSpPr>
            <a:spLocks noGrp="1"/>
          </p:cNvSpPr>
          <p:nvPr>
            <p:ph type="body" idx="1"/>
          </p:nvPr>
        </p:nvSpPr>
        <p:spPr/>
        <p:txBody>
          <a:bodyPr/>
          <a:lstStyle/>
          <a:p>
            <a:r>
              <a:rPr kumimoji="1" lang="ja-JP" altLang="en-US" dirty="0"/>
              <a:t>以降負イオン。</a:t>
            </a:r>
            <a:endParaRPr kumimoji="1" lang="en-US" altLang="ja-JP" dirty="0"/>
          </a:p>
          <a:p>
            <a:endParaRPr kumimoji="1" lang="en-US" altLang="ja-JP" dirty="0"/>
          </a:p>
        </p:txBody>
      </p:sp>
      <p:sp>
        <p:nvSpPr>
          <p:cNvPr id="4" name="スライド番号プレースホルダー 3">
            <a:extLst>
              <a:ext uri="{FF2B5EF4-FFF2-40B4-BE49-F238E27FC236}">
                <a16:creationId xmlns:a16="http://schemas.microsoft.com/office/drawing/2014/main" id="{246B68E1-42D8-B873-74B4-96BA80EB1CF6}"/>
              </a:ext>
            </a:extLst>
          </p:cNvPr>
          <p:cNvSpPr>
            <a:spLocks noGrp="1"/>
          </p:cNvSpPr>
          <p:nvPr>
            <p:ph type="sldNum" sz="quarter" idx="5"/>
          </p:nvPr>
        </p:nvSpPr>
        <p:spPr/>
        <p:txBody>
          <a:bodyPr/>
          <a:lstStyle/>
          <a:p>
            <a:fld id="{2AFE6F08-0B18-4052-83AC-5D6AB895EDB3}" type="slidenum">
              <a:rPr kumimoji="1" lang="ja-JP" altLang="en-US" smtClean="0"/>
              <a:t>5</a:t>
            </a:fld>
            <a:endParaRPr kumimoji="1" lang="ja-JP" altLang="en-US"/>
          </a:p>
        </p:txBody>
      </p:sp>
    </p:spTree>
    <p:extLst>
      <p:ext uri="{BB962C8B-B14F-4D97-AF65-F5344CB8AC3E}">
        <p14:creationId xmlns:p14="http://schemas.microsoft.com/office/powerpoint/2010/main" val="765160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式があって、従来の理解がある</a:t>
            </a:r>
            <a:endParaRPr kumimoji="1" lang="en-US" altLang="ja-JP" dirty="0"/>
          </a:p>
          <a:p>
            <a:r>
              <a:rPr kumimoji="1" lang="ja-JP" altLang="en-US" dirty="0"/>
              <a:t>負イオンは理解されてないので明らかにする</a:t>
            </a:r>
            <a:endParaRPr kumimoji="1" lang="en-US" altLang="ja-JP" dirty="0"/>
          </a:p>
          <a:p>
            <a:r>
              <a:rPr kumimoji="1" lang="ja-JP" altLang="en-US" dirty="0"/>
              <a:t>振動現象の解析に先立ち、負イオン源におけるメニスカス依存性がどのようなパラメータ依存性を持つか、理解する</a:t>
            </a:r>
            <a:endParaRPr kumimoji="1" lang="en-US" altLang="ja-JP" dirty="0"/>
          </a:p>
          <a:p>
            <a:r>
              <a:rPr kumimoji="1" lang="ja-JP" altLang="en-US" dirty="0"/>
              <a:t>シースを通れる電流と電場中の空間電荷によって制限される電流値が連続になる仮定によって導かれる距離</a:t>
            </a:r>
            <a:endParaRPr kumimoji="1" lang="en-US" altLang="ja-JP" dirty="0"/>
          </a:p>
          <a:p>
            <a:r>
              <a:rPr kumimoji="1" lang="ja-JP" altLang="en-US" dirty="0"/>
              <a:t>よく知られている</a:t>
            </a:r>
            <a:endParaRPr kumimoji="1" lang="en-US" altLang="ja-JP" dirty="0"/>
          </a:p>
          <a:p>
            <a:endParaRPr kumimoji="1" lang="en-US" altLang="ja-JP" dirty="0"/>
          </a:p>
          <a:p>
            <a:r>
              <a:rPr kumimoji="1" lang="ja-JP" altLang="en-US" dirty="0"/>
              <a:t>一方で</a:t>
            </a:r>
          </a:p>
        </p:txBody>
      </p:sp>
      <p:sp>
        <p:nvSpPr>
          <p:cNvPr id="4" name="スライド番号プレースホルダー 3"/>
          <p:cNvSpPr>
            <a:spLocks noGrp="1"/>
          </p:cNvSpPr>
          <p:nvPr>
            <p:ph type="sldNum" sz="quarter" idx="5"/>
          </p:nvPr>
        </p:nvSpPr>
        <p:spPr/>
        <p:txBody>
          <a:bodyPr/>
          <a:lstStyle/>
          <a:p>
            <a:fld id="{2AFE6F08-0B18-4052-83AC-5D6AB895EDB3}" type="slidenum">
              <a:rPr kumimoji="1" lang="ja-JP" altLang="en-US" smtClean="0"/>
              <a:t>6</a:t>
            </a:fld>
            <a:endParaRPr kumimoji="1" lang="ja-JP" altLang="en-US"/>
          </a:p>
        </p:txBody>
      </p:sp>
    </p:spTree>
    <p:extLst>
      <p:ext uri="{BB962C8B-B14F-4D97-AF65-F5344CB8AC3E}">
        <p14:creationId xmlns:p14="http://schemas.microsoft.com/office/powerpoint/2010/main" val="2955697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メニスカス</a:t>
            </a:r>
            <a:r>
              <a:rPr kumimoji="1" lang="en-US" altLang="ja-JP" dirty="0"/>
              <a:t>-</a:t>
            </a:r>
            <a:r>
              <a:rPr kumimoji="1" lang="ja-JP" altLang="en-US" dirty="0"/>
              <a:t>電位分布形成</a:t>
            </a:r>
            <a:r>
              <a:rPr kumimoji="1" lang="en-US" altLang="ja-JP" dirty="0"/>
              <a:t>-</a:t>
            </a:r>
          </a:p>
          <a:p>
            <a:r>
              <a:rPr kumimoji="1" lang="ja-JP" altLang="en-US" dirty="0"/>
              <a:t>その他のイオン源技術</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2AFE6F08-0B18-4052-83AC-5D6AB895EDB3}" type="slidenum">
              <a:rPr kumimoji="1" lang="ja-JP" altLang="en-US" smtClean="0"/>
              <a:t>7</a:t>
            </a:fld>
            <a:endParaRPr kumimoji="1" lang="ja-JP" altLang="en-US"/>
          </a:p>
        </p:txBody>
      </p:sp>
    </p:spTree>
    <p:extLst>
      <p:ext uri="{BB962C8B-B14F-4D97-AF65-F5344CB8AC3E}">
        <p14:creationId xmlns:p14="http://schemas.microsoft.com/office/powerpoint/2010/main" val="351732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図の水色を解析する、</a:t>
            </a:r>
            <a:r>
              <a:rPr kumimoji="1" lang="en-US" altLang="ja-JP" dirty="0"/>
              <a:t>(</a:t>
            </a:r>
            <a:r>
              <a:rPr kumimoji="1" lang="ja-JP" altLang="en-US" dirty="0"/>
              <a:t>口頭で図の説明</a:t>
            </a:r>
            <a:r>
              <a:rPr kumimoji="1" lang="en-US" altLang="ja-JP" dirty="0"/>
              <a:t>)</a:t>
            </a:r>
            <a:r>
              <a:rPr kumimoji="1" lang="ja-JP" altLang="en-US" dirty="0"/>
              <a:t>　生成領域を含まない引出孔近傍</a:t>
            </a:r>
            <a:endParaRPr kumimoji="1" lang="en-US" altLang="ja-JP" dirty="0"/>
          </a:p>
          <a:p>
            <a:r>
              <a:rPr kumimoji="1" lang="en-US" altLang="ja-JP" dirty="0"/>
              <a:t>PIC</a:t>
            </a:r>
            <a:r>
              <a:rPr kumimoji="1" lang="ja-JP" altLang="en-US" dirty="0"/>
              <a:t>使う理由</a:t>
            </a:r>
          </a:p>
        </p:txBody>
      </p:sp>
      <p:sp>
        <p:nvSpPr>
          <p:cNvPr id="4" name="スライド番号プレースホルダー 3"/>
          <p:cNvSpPr>
            <a:spLocks noGrp="1"/>
          </p:cNvSpPr>
          <p:nvPr>
            <p:ph type="sldNum" sz="quarter" idx="5"/>
          </p:nvPr>
        </p:nvSpPr>
        <p:spPr/>
        <p:txBody>
          <a:bodyPr/>
          <a:lstStyle/>
          <a:p>
            <a:fld id="{2AFE6F08-0B18-4052-83AC-5D6AB895EDB3}" type="slidenum">
              <a:rPr kumimoji="1" lang="ja-JP" altLang="en-US" smtClean="0"/>
              <a:t>8</a:t>
            </a:fld>
            <a:endParaRPr kumimoji="1" lang="ja-JP" altLang="en-US"/>
          </a:p>
        </p:txBody>
      </p:sp>
    </p:spTree>
    <p:extLst>
      <p:ext uri="{BB962C8B-B14F-4D97-AF65-F5344CB8AC3E}">
        <p14:creationId xmlns:p14="http://schemas.microsoft.com/office/powerpoint/2010/main" val="872495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プラズマ生成領域を扱わない代わりに、端にソース領域を設定し粒子を供給</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シミュレーションは定常解析、ソース領域がプラズマ密度を一定になるように粒子供給</a:t>
            </a:r>
            <a:endParaRPr kumimoji="1" lang="en-US" altLang="ja-JP" dirty="0"/>
          </a:p>
          <a:p>
            <a:endParaRPr kumimoji="1" lang="ja-JP" altLang="en-US" b="1" dirty="0"/>
          </a:p>
        </p:txBody>
      </p:sp>
      <p:sp>
        <p:nvSpPr>
          <p:cNvPr id="4" name="スライド番号プレースホルダー 3"/>
          <p:cNvSpPr>
            <a:spLocks noGrp="1"/>
          </p:cNvSpPr>
          <p:nvPr>
            <p:ph type="sldNum" sz="quarter" idx="5"/>
          </p:nvPr>
        </p:nvSpPr>
        <p:spPr/>
        <p:txBody>
          <a:bodyPr/>
          <a:lstStyle/>
          <a:p>
            <a:fld id="{2AFE6F08-0B18-4052-83AC-5D6AB895EDB3}" type="slidenum">
              <a:rPr kumimoji="1" lang="ja-JP" altLang="en-US" smtClean="0"/>
              <a:t>9</a:t>
            </a:fld>
            <a:endParaRPr kumimoji="1" lang="ja-JP" altLang="en-US"/>
          </a:p>
        </p:txBody>
      </p:sp>
    </p:spTree>
    <p:extLst>
      <p:ext uri="{BB962C8B-B14F-4D97-AF65-F5344CB8AC3E}">
        <p14:creationId xmlns:p14="http://schemas.microsoft.com/office/powerpoint/2010/main" val="1258330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88ACCE-65A7-1044-F5DD-0FE4711153C1}"/>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53776FE-7DD2-B635-033F-2656C388C9E8}"/>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D617610-914C-C52D-9DA4-5EAEEC1F6E1C}"/>
              </a:ext>
            </a:extLst>
          </p:cNvPr>
          <p:cNvSpPr>
            <a:spLocks noGrp="1"/>
          </p:cNvSpPr>
          <p:nvPr>
            <p:ph type="dt" sz="half" idx="10"/>
          </p:nvPr>
        </p:nvSpPr>
        <p:spPr/>
        <p:txBody>
          <a:bodyPr/>
          <a:lstStyle/>
          <a:p>
            <a:fld id="{D66A8325-C29C-47D6-AA66-BD0AB9F1D582}" type="datetimeFigureOut">
              <a:rPr kumimoji="1" lang="ja-JP" altLang="en-US" smtClean="0"/>
              <a:t>2025/2/19</a:t>
            </a:fld>
            <a:endParaRPr kumimoji="1" lang="ja-JP" altLang="en-US"/>
          </a:p>
        </p:txBody>
      </p:sp>
      <p:sp>
        <p:nvSpPr>
          <p:cNvPr id="5" name="フッター プレースホルダー 4">
            <a:extLst>
              <a:ext uri="{FF2B5EF4-FFF2-40B4-BE49-F238E27FC236}">
                <a16:creationId xmlns:a16="http://schemas.microsoft.com/office/drawing/2014/main" id="{B5227D93-1DAF-754E-B93E-549C5DF5FDE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72EC4D4-C870-25AA-B2CA-65D16A7E9757}"/>
              </a:ext>
            </a:extLst>
          </p:cNvPr>
          <p:cNvSpPr>
            <a:spLocks noGrp="1"/>
          </p:cNvSpPr>
          <p:nvPr>
            <p:ph type="sldNum" sz="quarter" idx="12"/>
          </p:nvPr>
        </p:nvSpPr>
        <p:spPr/>
        <p:txBody>
          <a:bodyPr/>
          <a:lstStyle/>
          <a:p>
            <a:fld id="{ABA0BED6-8056-46DA-8DEB-74ED9C750CB6}" type="slidenum">
              <a:rPr kumimoji="1" lang="ja-JP" altLang="en-US" smtClean="0"/>
              <a:t>‹#›</a:t>
            </a:fld>
            <a:endParaRPr kumimoji="1" lang="ja-JP" altLang="en-US"/>
          </a:p>
        </p:txBody>
      </p:sp>
    </p:spTree>
    <p:extLst>
      <p:ext uri="{BB962C8B-B14F-4D97-AF65-F5344CB8AC3E}">
        <p14:creationId xmlns:p14="http://schemas.microsoft.com/office/powerpoint/2010/main" val="2885076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3B6758-1A54-09CA-E2E0-B773AD3266F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C51DAF4-DB6A-9F29-A8AA-F6E14CDAB71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6CDB57C-5DDB-A30A-1D53-67F7613D54AF}"/>
              </a:ext>
            </a:extLst>
          </p:cNvPr>
          <p:cNvSpPr>
            <a:spLocks noGrp="1"/>
          </p:cNvSpPr>
          <p:nvPr>
            <p:ph type="dt" sz="half" idx="10"/>
          </p:nvPr>
        </p:nvSpPr>
        <p:spPr/>
        <p:txBody>
          <a:bodyPr/>
          <a:lstStyle/>
          <a:p>
            <a:fld id="{D66A8325-C29C-47D6-AA66-BD0AB9F1D582}" type="datetimeFigureOut">
              <a:rPr kumimoji="1" lang="ja-JP" altLang="en-US" smtClean="0"/>
              <a:t>2025/2/19</a:t>
            </a:fld>
            <a:endParaRPr kumimoji="1" lang="ja-JP" altLang="en-US"/>
          </a:p>
        </p:txBody>
      </p:sp>
      <p:sp>
        <p:nvSpPr>
          <p:cNvPr id="5" name="フッター プレースホルダー 4">
            <a:extLst>
              <a:ext uri="{FF2B5EF4-FFF2-40B4-BE49-F238E27FC236}">
                <a16:creationId xmlns:a16="http://schemas.microsoft.com/office/drawing/2014/main" id="{9663EB0D-07BA-4322-66B9-C6864EF608E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6FBF2C6-7E15-590A-AC36-26B5CF70BBE9}"/>
              </a:ext>
            </a:extLst>
          </p:cNvPr>
          <p:cNvSpPr>
            <a:spLocks noGrp="1"/>
          </p:cNvSpPr>
          <p:nvPr>
            <p:ph type="sldNum" sz="quarter" idx="12"/>
          </p:nvPr>
        </p:nvSpPr>
        <p:spPr/>
        <p:txBody>
          <a:bodyPr/>
          <a:lstStyle/>
          <a:p>
            <a:fld id="{ABA0BED6-8056-46DA-8DEB-74ED9C750CB6}" type="slidenum">
              <a:rPr kumimoji="1" lang="ja-JP" altLang="en-US" smtClean="0"/>
              <a:t>‹#›</a:t>
            </a:fld>
            <a:endParaRPr kumimoji="1" lang="ja-JP" altLang="en-US"/>
          </a:p>
        </p:txBody>
      </p:sp>
    </p:spTree>
    <p:extLst>
      <p:ext uri="{BB962C8B-B14F-4D97-AF65-F5344CB8AC3E}">
        <p14:creationId xmlns:p14="http://schemas.microsoft.com/office/powerpoint/2010/main" val="1732418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3ECE1A25-72F9-988C-795A-90BE9604C991}"/>
              </a:ext>
            </a:extLst>
          </p:cNvPr>
          <p:cNvSpPr>
            <a:spLocks noGrp="1"/>
          </p:cNvSpPr>
          <p:nvPr>
            <p:ph type="title" orient="vert"/>
          </p:nvPr>
        </p:nvSpPr>
        <p:spPr>
          <a:xfrm>
            <a:off x="8724901"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E85B632-19F0-DFAE-B2A9-1D38CE47607B}"/>
              </a:ext>
            </a:extLst>
          </p:cNvPr>
          <p:cNvSpPr>
            <a:spLocks noGrp="1"/>
          </p:cNvSpPr>
          <p:nvPr>
            <p:ph type="body" orient="vert" idx="1"/>
          </p:nvPr>
        </p:nvSpPr>
        <p:spPr>
          <a:xfrm>
            <a:off x="838201"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157B33C-364E-1E63-3049-6372CEBDB6BA}"/>
              </a:ext>
            </a:extLst>
          </p:cNvPr>
          <p:cNvSpPr>
            <a:spLocks noGrp="1"/>
          </p:cNvSpPr>
          <p:nvPr>
            <p:ph type="dt" sz="half" idx="10"/>
          </p:nvPr>
        </p:nvSpPr>
        <p:spPr/>
        <p:txBody>
          <a:bodyPr/>
          <a:lstStyle/>
          <a:p>
            <a:fld id="{D66A8325-C29C-47D6-AA66-BD0AB9F1D582}" type="datetimeFigureOut">
              <a:rPr kumimoji="1" lang="ja-JP" altLang="en-US" smtClean="0"/>
              <a:t>2025/2/19</a:t>
            </a:fld>
            <a:endParaRPr kumimoji="1" lang="ja-JP" altLang="en-US"/>
          </a:p>
        </p:txBody>
      </p:sp>
      <p:sp>
        <p:nvSpPr>
          <p:cNvPr id="5" name="フッター プレースホルダー 4">
            <a:extLst>
              <a:ext uri="{FF2B5EF4-FFF2-40B4-BE49-F238E27FC236}">
                <a16:creationId xmlns:a16="http://schemas.microsoft.com/office/drawing/2014/main" id="{922FDA1B-15DA-40C8-D155-D602990F679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8EE0417-B6A7-261D-521D-D541E674C8B4}"/>
              </a:ext>
            </a:extLst>
          </p:cNvPr>
          <p:cNvSpPr>
            <a:spLocks noGrp="1"/>
          </p:cNvSpPr>
          <p:nvPr>
            <p:ph type="sldNum" sz="quarter" idx="12"/>
          </p:nvPr>
        </p:nvSpPr>
        <p:spPr/>
        <p:txBody>
          <a:bodyPr/>
          <a:lstStyle/>
          <a:p>
            <a:fld id="{ABA0BED6-8056-46DA-8DEB-74ED9C750CB6}" type="slidenum">
              <a:rPr kumimoji="1" lang="ja-JP" altLang="en-US" smtClean="0"/>
              <a:t>‹#›</a:t>
            </a:fld>
            <a:endParaRPr kumimoji="1" lang="ja-JP" altLang="en-US"/>
          </a:p>
        </p:txBody>
      </p:sp>
    </p:spTree>
    <p:extLst>
      <p:ext uri="{BB962C8B-B14F-4D97-AF65-F5344CB8AC3E}">
        <p14:creationId xmlns:p14="http://schemas.microsoft.com/office/powerpoint/2010/main" val="1572701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1524000" y="2570163"/>
            <a:ext cx="9144000" cy="2387600"/>
          </a:xfrm>
        </p:spPr>
        <p:txBody>
          <a:bodyPr anchor="b">
            <a:noAutofit/>
          </a:bodyPr>
          <a:lstStyle>
            <a:lvl1pPr algn="l">
              <a:defRPr sz="4800" b="1">
                <a:solidFill>
                  <a:schemeClr val="tx1"/>
                </a:solidFill>
                <a:latin typeface="游ゴシック" panose="020B0400000000000000" pitchFamily="50" charset="-128"/>
                <a:ea typeface="游ゴシック" panose="020B0400000000000000" pitchFamily="50" charset="-128"/>
              </a:defRPr>
            </a:lvl1pPr>
          </a:lstStyle>
          <a:p>
            <a:r>
              <a:rPr kumimoji="1" lang="ja-JP" altLang="en-US" dirty="0"/>
              <a:t>発表の内容と構成が想像できる</a:t>
            </a:r>
            <a:br>
              <a:rPr kumimoji="1" lang="en-US" altLang="ja-JP" dirty="0"/>
            </a:br>
            <a:r>
              <a:rPr kumimoji="1" lang="ja-JP" altLang="en-US" dirty="0"/>
              <a:t>発表題目をここに書く．</a:t>
            </a:r>
            <a:br>
              <a:rPr kumimoji="1" lang="en-US" altLang="ja-JP" dirty="0"/>
            </a:br>
            <a:r>
              <a:rPr kumimoji="1" lang="ja-JP" altLang="en-US" dirty="0"/>
              <a:t>単語の途中で改行しない．</a:t>
            </a:r>
          </a:p>
        </p:txBody>
      </p:sp>
      <p:sp>
        <p:nvSpPr>
          <p:cNvPr id="3" name="サブタイトル 2"/>
          <p:cNvSpPr>
            <a:spLocks noGrp="1"/>
          </p:cNvSpPr>
          <p:nvPr>
            <p:ph type="subTitle" idx="1" hasCustomPrompt="1"/>
          </p:nvPr>
        </p:nvSpPr>
        <p:spPr>
          <a:xfrm>
            <a:off x="1524000" y="5110163"/>
            <a:ext cx="9144000" cy="561975"/>
          </a:xfrm>
        </p:spPr>
        <p:txBody>
          <a:bodyPr>
            <a:noAutofit/>
          </a:bodyPr>
          <a:lstStyle>
            <a:lvl1pPr marL="0" indent="0" algn="l">
              <a:buNone/>
              <a:defRPr sz="3600">
                <a:latin typeface="游ゴシック" panose="020B0400000000000000" pitchFamily="50" charset="-128"/>
                <a:ea typeface="游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a:t>発表者名</a:t>
            </a:r>
            <a:endParaRPr kumimoji="1" lang="en-US" altLang="ja-JP" dirty="0"/>
          </a:p>
        </p:txBody>
      </p:sp>
      <p:sp>
        <p:nvSpPr>
          <p:cNvPr id="11" name="テキスト プレースホルダー 10"/>
          <p:cNvSpPr>
            <a:spLocks noGrp="1"/>
          </p:cNvSpPr>
          <p:nvPr>
            <p:ph type="body" sz="quarter" idx="11" hasCustomPrompt="1"/>
          </p:nvPr>
        </p:nvSpPr>
        <p:spPr>
          <a:xfrm>
            <a:off x="1524000" y="5740400"/>
            <a:ext cx="9144000" cy="469900"/>
          </a:xfrm>
        </p:spPr>
        <p:txBody>
          <a:bodyPr/>
          <a:lstStyle>
            <a:lvl1pPr marL="0" indent="0" algn="l">
              <a:buNone/>
              <a:defRPr>
                <a:latin typeface="游ゴシック Medium" panose="020B0500000000000000" pitchFamily="50" charset="-128"/>
                <a:ea typeface="游ゴシック Medium" panose="020B0500000000000000" pitchFamily="50" charset="-128"/>
              </a:defRPr>
            </a:lvl1pPr>
          </a:lstStyle>
          <a:p>
            <a:pPr lvl="0"/>
            <a:r>
              <a:rPr kumimoji="1" lang="ja-JP" altLang="en-US" dirty="0"/>
              <a:t>身分や所属など．関連する</a:t>
            </a:r>
            <a:r>
              <a:rPr kumimoji="1" lang="en-US" altLang="ja-JP" dirty="0"/>
              <a:t>SNS</a:t>
            </a:r>
            <a:r>
              <a:rPr kumimoji="1" lang="ja-JP" altLang="en-US" dirty="0"/>
              <a:t>アカウントなども．</a:t>
            </a:r>
          </a:p>
        </p:txBody>
      </p:sp>
      <p:cxnSp>
        <p:nvCxnSpPr>
          <p:cNvPr id="13" name="直線コネクタ 12"/>
          <p:cNvCxnSpPr/>
          <p:nvPr userDrawn="1"/>
        </p:nvCxnSpPr>
        <p:spPr>
          <a:xfrm flipV="1">
            <a:off x="0" y="5029200"/>
            <a:ext cx="12192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5" name="テキスト プレースホルダー 14"/>
          <p:cNvSpPr>
            <a:spLocks noGrp="1"/>
          </p:cNvSpPr>
          <p:nvPr>
            <p:ph type="body" sz="quarter" idx="12" hasCustomPrompt="1"/>
          </p:nvPr>
        </p:nvSpPr>
        <p:spPr>
          <a:xfrm>
            <a:off x="8420098" y="152399"/>
            <a:ext cx="3594101" cy="378541"/>
          </a:xfrm>
          <a:ln>
            <a:noFill/>
          </a:ln>
        </p:spPr>
        <p:txBody>
          <a:bodyPr>
            <a:noAutofit/>
          </a:bodyPr>
          <a:lstStyle>
            <a:lvl1pPr marL="0" indent="0">
              <a:buNone/>
              <a:defRPr sz="2000">
                <a:solidFill>
                  <a:schemeClr val="tx2"/>
                </a:solidFill>
                <a:latin typeface="游ゴシック Medium" panose="020B0500000000000000" pitchFamily="50" charset="-128"/>
                <a:ea typeface="游ゴシック Medium" panose="020B0500000000000000" pitchFamily="50" charset="-128"/>
              </a:defRPr>
            </a:lvl1pPr>
          </a:lstStyle>
          <a:p>
            <a:pPr lvl="0"/>
            <a:r>
              <a:rPr kumimoji="1" lang="ja-JP" altLang="en-US" dirty="0"/>
              <a:t>会議名と日程を書いておく</a:t>
            </a:r>
          </a:p>
        </p:txBody>
      </p:sp>
      <p:sp>
        <p:nvSpPr>
          <p:cNvPr id="17" name="図プレースホルダー 16"/>
          <p:cNvSpPr>
            <a:spLocks noGrp="1"/>
          </p:cNvSpPr>
          <p:nvPr>
            <p:ph type="pic" sz="quarter" idx="13" hasCustomPrompt="1"/>
          </p:nvPr>
        </p:nvSpPr>
        <p:spPr>
          <a:xfrm>
            <a:off x="1523999" y="647700"/>
            <a:ext cx="9144000" cy="1841500"/>
          </a:xfrm>
        </p:spPr>
        <p:txBody>
          <a:bodyPr/>
          <a:lstStyle>
            <a:lvl1pPr marL="0" indent="0">
              <a:buNone/>
              <a:defRPr>
                <a:solidFill>
                  <a:schemeClr val="bg2"/>
                </a:solidFill>
                <a:latin typeface="游ゴシック Medium" panose="020B0500000000000000" pitchFamily="50" charset="-128"/>
                <a:ea typeface="游ゴシック Medium" panose="020B0500000000000000" pitchFamily="50" charset="-128"/>
              </a:defRPr>
            </a:lvl1pPr>
          </a:lstStyle>
          <a:p>
            <a:r>
              <a:rPr kumimoji="1" lang="ja-JP" altLang="en-US" dirty="0"/>
              <a:t>題目の説明の助けになる図や動画があれば載せる．</a:t>
            </a:r>
            <a:endParaRPr kumimoji="1" lang="en-US" altLang="ja-JP" dirty="0"/>
          </a:p>
        </p:txBody>
      </p:sp>
    </p:spTree>
    <p:extLst>
      <p:ext uri="{BB962C8B-B14F-4D97-AF65-F5344CB8AC3E}">
        <p14:creationId xmlns:p14="http://schemas.microsoft.com/office/powerpoint/2010/main" val="1081158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パラグラフスライド">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558800" y="1015999"/>
            <a:ext cx="11099800" cy="938159"/>
          </a:xfrm>
        </p:spPr>
        <p:txBody>
          <a:bodyPr>
            <a:noAutofit/>
          </a:bodyPr>
          <a:lstStyle>
            <a:lvl1pPr>
              <a:defRPr sz="3600" b="1">
                <a:solidFill>
                  <a:schemeClr val="tx1"/>
                </a:solidFill>
                <a:latin typeface="游ゴシック" panose="020B0400000000000000" pitchFamily="50" charset="-128"/>
                <a:ea typeface="游ゴシック" panose="020B0400000000000000" pitchFamily="50" charset="-128"/>
              </a:defRPr>
            </a:lvl1pPr>
          </a:lstStyle>
          <a:p>
            <a:r>
              <a:rPr kumimoji="1" lang="ja-JP" altLang="en-US" dirty="0"/>
              <a:t>話題について伝えるべきメッセージ（問いの答え）</a:t>
            </a:r>
          </a:p>
        </p:txBody>
      </p:sp>
      <p:sp>
        <p:nvSpPr>
          <p:cNvPr id="3" name="コンテンツ プレースホルダー 2"/>
          <p:cNvSpPr>
            <a:spLocks noGrp="1"/>
          </p:cNvSpPr>
          <p:nvPr>
            <p:ph idx="1" hasCustomPrompt="1"/>
          </p:nvPr>
        </p:nvSpPr>
        <p:spPr>
          <a:xfrm>
            <a:off x="558800" y="2013155"/>
            <a:ext cx="11099800" cy="4572000"/>
          </a:xfrm>
        </p:spPr>
        <p:txBody>
          <a:bodyPr/>
          <a:lstStyle>
            <a:lvl1pPr marL="457200" indent="-457200">
              <a:buFont typeface="Wingdings" panose="05000000000000000000" pitchFamily="2" charset="2"/>
              <a:buChar char="l"/>
              <a:defRPr>
                <a:solidFill>
                  <a:schemeClr val="tx1"/>
                </a:solidFill>
                <a:latin typeface="游ゴシック" panose="020B0400000000000000" pitchFamily="50" charset="-128"/>
                <a:ea typeface="游ゴシック" panose="020B0400000000000000" pitchFamily="50" charset="-128"/>
              </a:defRPr>
            </a:lvl1pPr>
            <a:lvl2pPr marL="800100" marR="0" indent="-342900" algn="l" defTabSz="914400" rtl="0" eaLnBrk="1" fontAlgn="auto" latinLnBrk="0" hangingPunct="1">
              <a:lnSpc>
                <a:spcPct val="110000"/>
              </a:lnSpc>
              <a:spcBef>
                <a:spcPts val="0"/>
              </a:spcBef>
              <a:spcAft>
                <a:spcPts val="0"/>
              </a:spcAft>
              <a:buClrTx/>
              <a:buSzTx/>
              <a:buFont typeface="Wingdings" panose="05000000000000000000" pitchFamily="2" charset="2"/>
              <a:buChar char="l"/>
              <a:tabLst/>
              <a:defRPr>
                <a:latin typeface="游ゴシック Medium" panose="020B0500000000000000" pitchFamily="50" charset="-128"/>
                <a:ea typeface="游ゴシック Medium" panose="020B0500000000000000" pitchFamily="50" charset="-128"/>
              </a:defRPr>
            </a:lvl2pPr>
          </a:lstStyle>
          <a:p>
            <a:pPr lvl="0"/>
            <a:r>
              <a:rPr kumimoji="1" lang="ja-JP" altLang="en-US" dirty="0"/>
              <a:t>メッセージの補足説明（根拠／解説／具体例）</a:t>
            </a:r>
            <a:endParaRPr kumimoji="1" lang="en-US" altLang="ja-JP" dirty="0"/>
          </a:p>
          <a:p>
            <a:pPr lvl="1"/>
            <a:r>
              <a:rPr kumimoji="1" lang="ja-JP" altLang="en-US" dirty="0"/>
              <a:t>第２段</a:t>
            </a:r>
            <a:endParaRPr kumimoji="1" lang="en-US" altLang="ja-JP" dirty="0"/>
          </a:p>
          <a:p>
            <a:pPr lvl="2"/>
            <a:r>
              <a:rPr kumimoji="1" lang="ja-JP" altLang="en-US" dirty="0"/>
              <a:t>第３段</a:t>
            </a:r>
            <a:endParaRPr kumimoji="1" lang="en-US" altLang="ja-JP" dirty="0"/>
          </a:p>
          <a:p>
            <a:pPr lvl="3"/>
            <a:r>
              <a:rPr kumimoji="1" lang="ja-JP" altLang="en-US" dirty="0"/>
              <a:t>第４段</a:t>
            </a:r>
            <a:endParaRPr kumimoji="1" lang="en-US" altLang="ja-JP" dirty="0"/>
          </a:p>
          <a:p>
            <a:pPr lvl="4"/>
            <a:r>
              <a:rPr kumimoji="1" lang="ja-JP" altLang="en-US" dirty="0"/>
              <a:t>第５弾</a:t>
            </a:r>
            <a:endParaRPr kumimoji="1" lang="en-US" altLang="ja-JP" dirty="0"/>
          </a:p>
          <a:p>
            <a:pPr lvl="3"/>
            <a:endParaRPr kumimoji="1" lang="en-US" altLang="ja-JP" dirty="0"/>
          </a:p>
          <a:p>
            <a:pPr lvl="3"/>
            <a:endParaRPr kumimoji="1" lang="en-US" altLang="ja-JP" dirty="0"/>
          </a:p>
          <a:p>
            <a:pPr lvl="1"/>
            <a:endParaRPr kumimoji="1" lang="en-US" altLang="ja-JP" dirty="0"/>
          </a:p>
          <a:p>
            <a:pPr lvl="0"/>
            <a:endParaRPr kumimoji="1" lang="en-US" altLang="ja-JP" dirty="0"/>
          </a:p>
          <a:p>
            <a:pPr lvl="0"/>
            <a:endParaRPr kumimoji="1" lang="en-US" altLang="ja-JP" dirty="0"/>
          </a:p>
          <a:p>
            <a:pPr lvl="1"/>
            <a:endParaRPr kumimoji="1" lang="en-US" altLang="ja-JP" dirty="0"/>
          </a:p>
        </p:txBody>
      </p:sp>
      <p:sp>
        <p:nvSpPr>
          <p:cNvPr id="18" name="テキスト プレースホルダー 17"/>
          <p:cNvSpPr>
            <a:spLocks noGrp="1"/>
          </p:cNvSpPr>
          <p:nvPr>
            <p:ph type="body" sz="quarter" idx="11" hasCustomPrompt="1"/>
          </p:nvPr>
        </p:nvSpPr>
        <p:spPr>
          <a:xfrm>
            <a:off x="210574" y="348226"/>
            <a:ext cx="11455400" cy="469900"/>
          </a:xfrm>
        </p:spPr>
        <p:txBody>
          <a:bodyPr/>
          <a:lstStyle>
            <a:lvl1pPr marL="0" indent="0">
              <a:buNone/>
              <a:defRPr b="0">
                <a:latin typeface="游ゴシック Medium" panose="020B0500000000000000" pitchFamily="50" charset="-128"/>
                <a:ea typeface="游ゴシック Medium" panose="020B0500000000000000"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dirty="0"/>
              <a:t>スライドの話題＝問い</a:t>
            </a:r>
            <a:r>
              <a:rPr kumimoji="1" lang="en-US" altLang="ja-JP" dirty="0"/>
              <a:t>=</a:t>
            </a:r>
            <a:r>
              <a:rPr kumimoji="1" lang="ja-JP" altLang="en-US" dirty="0"/>
              <a:t>論点</a:t>
            </a:r>
            <a:endParaRPr kumimoji="1" lang="en-US" altLang="ja-JP" dirty="0"/>
          </a:p>
        </p:txBody>
      </p:sp>
      <p:sp>
        <p:nvSpPr>
          <p:cNvPr id="23" name="テキスト ボックス 22"/>
          <p:cNvSpPr txBox="1"/>
          <p:nvPr userDrawn="1"/>
        </p:nvSpPr>
        <p:spPr>
          <a:xfrm>
            <a:off x="11493500" y="315648"/>
            <a:ext cx="561372" cy="461665"/>
          </a:xfrm>
          <a:prstGeom prst="rect">
            <a:avLst/>
          </a:prstGeom>
          <a:noFill/>
        </p:spPr>
        <p:txBody>
          <a:bodyPr wrap="none" rtlCol="0">
            <a:spAutoFit/>
          </a:bodyPr>
          <a:lstStyle/>
          <a:p>
            <a:fld id="{86695743-78A6-41C5-8EC9-B94E39B9B94D}" type="slidenum">
              <a:rPr kumimoji="1" lang="ja-JP" altLang="en-US" sz="2400" smtClean="0">
                <a:solidFill>
                  <a:schemeClr val="tx1"/>
                </a:solidFill>
                <a:latin typeface="+mn-lt"/>
                <a:ea typeface="游ゴシック Medium" panose="020B0500000000000000" pitchFamily="50" charset="-128"/>
              </a:rPr>
              <a:t>‹#›</a:t>
            </a:fld>
            <a:endParaRPr kumimoji="1" lang="ja-JP" altLang="en-US" sz="2400" dirty="0">
              <a:solidFill>
                <a:schemeClr val="tx1"/>
              </a:solidFill>
              <a:latin typeface="+mn-lt"/>
              <a:ea typeface="游ゴシック Medium" panose="020B0500000000000000" pitchFamily="50" charset="-128"/>
            </a:endParaRPr>
          </a:p>
        </p:txBody>
      </p:sp>
      <p:cxnSp>
        <p:nvCxnSpPr>
          <p:cNvPr id="26" name="直線コネクタ 25"/>
          <p:cNvCxnSpPr/>
          <p:nvPr userDrawn="1"/>
        </p:nvCxnSpPr>
        <p:spPr>
          <a:xfrm>
            <a:off x="0" y="825500"/>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3053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カー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1626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124E8B-5DDE-B4AD-3106-30686387432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7F8FB8A-6E6F-A371-63ED-1BF98355ABB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3A0B5FA-E5A2-3CCB-3352-D0EDC90585ED}"/>
              </a:ext>
            </a:extLst>
          </p:cNvPr>
          <p:cNvSpPr>
            <a:spLocks noGrp="1"/>
          </p:cNvSpPr>
          <p:nvPr>
            <p:ph type="dt" sz="half" idx="10"/>
          </p:nvPr>
        </p:nvSpPr>
        <p:spPr/>
        <p:txBody>
          <a:bodyPr/>
          <a:lstStyle/>
          <a:p>
            <a:fld id="{D66A8325-C29C-47D6-AA66-BD0AB9F1D582}" type="datetimeFigureOut">
              <a:rPr kumimoji="1" lang="ja-JP" altLang="en-US" smtClean="0"/>
              <a:t>2025/2/19</a:t>
            </a:fld>
            <a:endParaRPr kumimoji="1" lang="ja-JP" altLang="en-US"/>
          </a:p>
        </p:txBody>
      </p:sp>
      <p:sp>
        <p:nvSpPr>
          <p:cNvPr id="5" name="フッター プレースホルダー 4">
            <a:extLst>
              <a:ext uri="{FF2B5EF4-FFF2-40B4-BE49-F238E27FC236}">
                <a16:creationId xmlns:a16="http://schemas.microsoft.com/office/drawing/2014/main" id="{AD6D398B-5723-EBA6-2F77-480D917B119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D567FB4-0463-23A9-5DE7-CC611F7D98EB}"/>
              </a:ext>
            </a:extLst>
          </p:cNvPr>
          <p:cNvSpPr>
            <a:spLocks noGrp="1"/>
          </p:cNvSpPr>
          <p:nvPr>
            <p:ph type="sldNum" sz="quarter" idx="12"/>
          </p:nvPr>
        </p:nvSpPr>
        <p:spPr/>
        <p:txBody>
          <a:bodyPr/>
          <a:lstStyle/>
          <a:p>
            <a:fld id="{ABA0BED6-8056-46DA-8DEB-74ED9C750CB6}" type="slidenum">
              <a:rPr kumimoji="1" lang="ja-JP" altLang="en-US" smtClean="0"/>
              <a:t>‹#›</a:t>
            </a:fld>
            <a:endParaRPr kumimoji="1" lang="ja-JP" altLang="en-US"/>
          </a:p>
        </p:txBody>
      </p:sp>
    </p:spTree>
    <p:extLst>
      <p:ext uri="{BB962C8B-B14F-4D97-AF65-F5344CB8AC3E}">
        <p14:creationId xmlns:p14="http://schemas.microsoft.com/office/powerpoint/2010/main" val="3892467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E7C7BD-7BFD-887C-8205-CC4D17A5DD56}"/>
              </a:ext>
            </a:extLst>
          </p:cNvPr>
          <p:cNvSpPr>
            <a:spLocks noGrp="1"/>
          </p:cNvSpPr>
          <p:nvPr>
            <p:ph type="title"/>
          </p:nvPr>
        </p:nvSpPr>
        <p:spPr>
          <a:xfrm>
            <a:off x="831851" y="1709740"/>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C71344F-8A99-937A-AE7C-3D5D17D7DA8E}"/>
              </a:ext>
            </a:extLst>
          </p:cNvPr>
          <p:cNvSpPr>
            <a:spLocks noGrp="1"/>
          </p:cNvSpPr>
          <p:nvPr>
            <p:ph type="body" idx="1"/>
          </p:nvPr>
        </p:nvSpPr>
        <p:spPr>
          <a:xfrm>
            <a:off x="831851" y="4589465"/>
            <a:ext cx="10515600" cy="1500187"/>
          </a:xfrm>
        </p:spPr>
        <p:txBody>
          <a:bodyPr/>
          <a:lstStyle>
            <a:lvl1pPr marL="0" indent="0">
              <a:buNone/>
              <a:defRPr sz="2400">
                <a:solidFill>
                  <a:schemeClr val="tx1">
                    <a:tint val="82000"/>
                  </a:schemeClr>
                </a:solidFill>
              </a:defRPr>
            </a:lvl1pPr>
            <a:lvl2pPr marL="457189" indent="0">
              <a:buNone/>
              <a:defRPr sz="2000">
                <a:solidFill>
                  <a:schemeClr val="tx1">
                    <a:tint val="82000"/>
                  </a:schemeClr>
                </a:solidFill>
              </a:defRPr>
            </a:lvl2pPr>
            <a:lvl3pPr marL="914377" indent="0">
              <a:buNone/>
              <a:defRPr sz="1800">
                <a:solidFill>
                  <a:schemeClr val="tx1">
                    <a:tint val="82000"/>
                  </a:schemeClr>
                </a:solidFill>
              </a:defRPr>
            </a:lvl3pPr>
            <a:lvl4pPr marL="1371566" indent="0">
              <a:buNone/>
              <a:defRPr sz="1600">
                <a:solidFill>
                  <a:schemeClr val="tx1">
                    <a:tint val="82000"/>
                  </a:schemeClr>
                </a:solidFill>
              </a:defRPr>
            </a:lvl4pPr>
            <a:lvl5pPr marL="1828754" indent="0">
              <a:buNone/>
              <a:defRPr sz="1600">
                <a:solidFill>
                  <a:schemeClr val="tx1">
                    <a:tint val="82000"/>
                  </a:schemeClr>
                </a:solidFill>
              </a:defRPr>
            </a:lvl5pPr>
            <a:lvl6pPr marL="2285943" indent="0">
              <a:buNone/>
              <a:defRPr sz="1600">
                <a:solidFill>
                  <a:schemeClr val="tx1">
                    <a:tint val="82000"/>
                  </a:schemeClr>
                </a:solidFill>
              </a:defRPr>
            </a:lvl6pPr>
            <a:lvl7pPr marL="2743131" indent="0">
              <a:buNone/>
              <a:defRPr sz="1600">
                <a:solidFill>
                  <a:schemeClr val="tx1">
                    <a:tint val="82000"/>
                  </a:schemeClr>
                </a:solidFill>
              </a:defRPr>
            </a:lvl7pPr>
            <a:lvl8pPr marL="3200320" indent="0">
              <a:buNone/>
              <a:defRPr sz="1600">
                <a:solidFill>
                  <a:schemeClr val="tx1">
                    <a:tint val="82000"/>
                  </a:schemeClr>
                </a:solidFill>
              </a:defRPr>
            </a:lvl8pPr>
            <a:lvl9pPr marL="3657509"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15389E8B-EDCC-5E03-C955-75B5BC1FE6D2}"/>
              </a:ext>
            </a:extLst>
          </p:cNvPr>
          <p:cNvSpPr>
            <a:spLocks noGrp="1"/>
          </p:cNvSpPr>
          <p:nvPr>
            <p:ph type="dt" sz="half" idx="10"/>
          </p:nvPr>
        </p:nvSpPr>
        <p:spPr/>
        <p:txBody>
          <a:bodyPr/>
          <a:lstStyle/>
          <a:p>
            <a:fld id="{D66A8325-C29C-47D6-AA66-BD0AB9F1D582}" type="datetimeFigureOut">
              <a:rPr kumimoji="1" lang="ja-JP" altLang="en-US" smtClean="0"/>
              <a:t>2025/2/19</a:t>
            </a:fld>
            <a:endParaRPr kumimoji="1" lang="ja-JP" altLang="en-US"/>
          </a:p>
        </p:txBody>
      </p:sp>
      <p:sp>
        <p:nvSpPr>
          <p:cNvPr id="5" name="フッター プレースホルダー 4">
            <a:extLst>
              <a:ext uri="{FF2B5EF4-FFF2-40B4-BE49-F238E27FC236}">
                <a16:creationId xmlns:a16="http://schemas.microsoft.com/office/drawing/2014/main" id="{7FF39402-5D68-EABA-72A9-43DAAFF1669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DE28DAF-5FFF-27DE-6C14-7C9419A39C15}"/>
              </a:ext>
            </a:extLst>
          </p:cNvPr>
          <p:cNvSpPr>
            <a:spLocks noGrp="1"/>
          </p:cNvSpPr>
          <p:nvPr>
            <p:ph type="sldNum" sz="quarter" idx="12"/>
          </p:nvPr>
        </p:nvSpPr>
        <p:spPr/>
        <p:txBody>
          <a:bodyPr/>
          <a:lstStyle/>
          <a:p>
            <a:fld id="{ABA0BED6-8056-46DA-8DEB-74ED9C750CB6}" type="slidenum">
              <a:rPr kumimoji="1" lang="ja-JP" altLang="en-US" smtClean="0"/>
              <a:t>‹#›</a:t>
            </a:fld>
            <a:endParaRPr kumimoji="1" lang="ja-JP" altLang="en-US"/>
          </a:p>
        </p:txBody>
      </p:sp>
    </p:spTree>
    <p:extLst>
      <p:ext uri="{BB962C8B-B14F-4D97-AF65-F5344CB8AC3E}">
        <p14:creationId xmlns:p14="http://schemas.microsoft.com/office/powerpoint/2010/main" val="1525576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089002-FDDE-C09D-DF62-6D01AE4936D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C8EBFD8-BAFF-E997-FD8E-B76C53514EE5}"/>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96103BC-263E-A41B-F640-7D05390F73B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B80C69C-C0A9-4C87-6A7C-0C80483F2981}"/>
              </a:ext>
            </a:extLst>
          </p:cNvPr>
          <p:cNvSpPr>
            <a:spLocks noGrp="1"/>
          </p:cNvSpPr>
          <p:nvPr>
            <p:ph type="dt" sz="half" idx="10"/>
          </p:nvPr>
        </p:nvSpPr>
        <p:spPr/>
        <p:txBody>
          <a:bodyPr/>
          <a:lstStyle/>
          <a:p>
            <a:fld id="{D66A8325-C29C-47D6-AA66-BD0AB9F1D582}" type="datetimeFigureOut">
              <a:rPr kumimoji="1" lang="ja-JP" altLang="en-US" smtClean="0"/>
              <a:t>2025/2/19</a:t>
            </a:fld>
            <a:endParaRPr kumimoji="1" lang="ja-JP" altLang="en-US"/>
          </a:p>
        </p:txBody>
      </p:sp>
      <p:sp>
        <p:nvSpPr>
          <p:cNvPr id="6" name="フッター プレースホルダー 5">
            <a:extLst>
              <a:ext uri="{FF2B5EF4-FFF2-40B4-BE49-F238E27FC236}">
                <a16:creationId xmlns:a16="http://schemas.microsoft.com/office/drawing/2014/main" id="{25580B22-B816-9B54-F778-3A4CB0BA92D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1DD226C-2055-5F12-6385-8FD97CFC7E9F}"/>
              </a:ext>
            </a:extLst>
          </p:cNvPr>
          <p:cNvSpPr>
            <a:spLocks noGrp="1"/>
          </p:cNvSpPr>
          <p:nvPr>
            <p:ph type="sldNum" sz="quarter" idx="12"/>
          </p:nvPr>
        </p:nvSpPr>
        <p:spPr/>
        <p:txBody>
          <a:bodyPr/>
          <a:lstStyle/>
          <a:p>
            <a:fld id="{ABA0BED6-8056-46DA-8DEB-74ED9C750CB6}" type="slidenum">
              <a:rPr kumimoji="1" lang="ja-JP" altLang="en-US" smtClean="0"/>
              <a:t>‹#›</a:t>
            </a:fld>
            <a:endParaRPr kumimoji="1" lang="ja-JP" altLang="en-US"/>
          </a:p>
        </p:txBody>
      </p:sp>
    </p:spTree>
    <p:extLst>
      <p:ext uri="{BB962C8B-B14F-4D97-AF65-F5344CB8AC3E}">
        <p14:creationId xmlns:p14="http://schemas.microsoft.com/office/powerpoint/2010/main" val="3324852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6C2AD5-29C1-BB0B-9402-16DE491EC7AC}"/>
              </a:ext>
            </a:extLst>
          </p:cNvPr>
          <p:cNvSpPr>
            <a:spLocks noGrp="1"/>
          </p:cNvSpPr>
          <p:nvPr>
            <p:ph type="title"/>
          </p:nvPr>
        </p:nvSpPr>
        <p:spPr>
          <a:xfrm>
            <a:off x="839788" y="365127"/>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7AD10F7-49E7-B60C-F275-E0A756A7D28A}"/>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76360D0-1782-24CB-B92F-686FAEC7276B}"/>
              </a:ext>
            </a:extLst>
          </p:cNvPr>
          <p:cNvSpPr>
            <a:spLocks noGrp="1"/>
          </p:cNvSpPr>
          <p:nvPr>
            <p:ph sz="half" idx="2"/>
          </p:nvPr>
        </p:nvSpPr>
        <p:spPr>
          <a:xfrm>
            <a:off x="839789"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C4119203-1DDB-2BEE-31B2-43D881BC5C0E}"/>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AAF070C-4ACF-4199-5C0A-E846711636DE}"/>
              </a:ext>
            </a:extLst>
          </p:cNvPr>
          <p:cNvSpPr>
            <a:spLocks noGrp="1"/>
          </p:cNvSpPr>
          <p:nvPr>
            <p:ph sz="quarter" idx="4"/>
          </p:nvPr>
        </p:nvSpPr>
        <p:spPr>
          <a:xfrm>
            <a:off x="6172201"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9D62E03-291C-56D3-FFB6-0848FC8D0EC3}"/>
              </a:ext>
            </a:extLst>
          </p:cNvPr>
          <p:cNvSpPr>
            <a:spLocks noGrp="1"/>
          </p:cNvSpPr>
          <p:nvPr>
            <p:ph type="dt" sz="half" idx="10"/>
          </p:nvPr>
        </p:nvSpPr>
        <p:spPr/>
        <p:txBody>
          <a:bodyPr/>
          <a:lstStyle/>
          <a:p>
            <a:fld id="{D66A8325-C29C-47D6-AA66-BD0AB9F1D582}" type="datetimeFigureOut">
              <a:rPr kumimoji="1" lang="ja-JP" altLang="en-US" smtClean="0"/>
              <a:t>2025/2/19</a:t>
            </a:fld>
            <a:endParaRPr kumimoji="1" lang="ja-JP" altLang="en-US"/>
          </a:p>
        </p:txBody>
      </p:sp>
      <p:sp>
        <p:nvSpPr>
          <p:cNvPr id="8" name="フッター プレースホルダー 7">
            <a:extLst>
              <a:ext uri="{FF2B5EF4-FFF2-40B4-BE49-F238E27FC236}">
                <a16:creationId xmlns:a16="http://schemas.microsoft.com/office/drawing/2014/main" id="{293FE1C5-CA3D-D733-ECA3-5D8FE5A0F77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20F83E9-C202-52CA-B1CB-B7BA7E085EBD}"/>
              </a:ext>
            </a:extLst>
          </p:cNvPr>
          <p:cNvSpPr>
            <a:spLocks noGrp="1"/>
          </p:cNvSpPr>
          <p:nvPr>
            <p:ph type="sldNum" sz="quarter" idx="12"/>
          </p:nvPr>
        </p:nvSpPr>
        <p:spPr/>
        <p:txBody>
          <a:bodyPr/>
          <a:lstStyle/>
          <a:p>
            <a:fld id="{ABA0BED6-8056-46DA-8DEB-74ED9C750CB6}" type="slidenum">
              <a:rPr kumimoji="1" lang="ja-JP" altLang="en-US" smtClean="0"/>
              <a:t>‹#›</a:t>
            </a:fld>
            <a:endParaRPr kumimoji="1" lang="ja-JP" altLang="en-US"/>
          </a:p>
        </p:txBody>
      </p:sp>
    </p:spTree>
    <p:extLst>
      <p:ext uri="{BB962C8B-B14F-4D97-AF65-F5344CB8AC3E}">
        <p14:creationId xmlns:p14="http://schemas.microsoft.com/office/powerpoint/2010/main" val="125279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5B8908-3FC9-3EB2-B954-8AAA8BBDACA0}"/>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E5FB2F7-A5BA-8ABC-DACE-E665FE260AF0}"/>
              </a:ext>
            </a:extLst>
          </p:cNvPr>
          <p:cNvSpPr>
            <a:spLocks noGrp="1"/>
          </p:cNvSpPr>
          <p:nvPr>
            <p:ph type="dt" sz="half" idx="10"/>
          </p:nvPr>
        </p:nvSpPr>
        <p:spPr/>
        <p:txBody>
          <a:bodyPr/>
          <a:lstStyle/>
          <a:p>
            <a:fld id="{D66A8325-C29C-47D6-AA66-BD0AB9F1D582}" type="datetimeFigureOut">
              <a:rPr kumimoji="1" lang="ja-JP" altLang="en-US" smtClean="0"/>
              <a:t>2025/2/19</a:t>
            </a:fld>
            <a:endParaRPr kumimoji="1" lang="ja-JP" altLang="en-US"/>
          </a:p>
        </p:txBody>
      </p:sp>
      <p:sp>
        <p:nvSpPr>
          <p:cNvPr id="4" name="フッター プレースホルダー 3">
            <a:extLst>
              <a:ext uri="{FF2B5EF4-FFF2-40B4-BE49-F238E27FC236}">
                <a16:creationId xmlns:a16="http://schemas.microsoft.com/office/drawing/2014/main" id="{7A6C97C9-4213-57C9-09B3-29E5ED83B83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469B96C-3B1A-E9C7-486E-A86D1D975A6A}"/>
              </a:ext>
            </a:extLst>
          </p:cNvPr>
          <p:cNvSpPr>
            <a:spLocks noGrp="1"/>
          </p:cNvSpPr>
          <p:nvPr>
            <p:ph type="sldNum" sz="quarter" idx="12"/>
          </p:nvPr>
        </p:nvSpPr>
        <p:spPr/>
        <p:txBody>
          <a:bodyPr/>
          <a:lstStyle/>
          <a:p>
            <a:fld id="{ABA0BED6-8056-46DA-8DEB-74ED9C750CB6}" type="slidenum">
              <a:rPr kumimoji="1" lang="ja-JP" altLang="en-US" smtClean="0"/>
              <a:t>‹#›</a:t>
            </a:fld>
            <a:endParaRPr kumimoji="1" lang="ja-JP" altLang="en-US"/>
          </a:p>
        </p:txBody>
      </p:sp>
    </p:spTree>
    <p:extLst>
      <p:ext uri="{BB962C8B-B14F-4D97-AF65-F5344CB8AC3E}">
        <p14:creationId xmlns:p14="http://schemas.microsoft.com/office/powerpoint/2010/main" val="443212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84A22F7-3BE6-DAD5-E69C-27D5E8DA10E6}"/>
              </a:ext>
            </a:extLst>
          </p:cNvPr>
          <p:cNvSpPr>
            <a:spLocks noGrp="1"/>
          </p:cNvSpPr>
          <p:nvPr>
            <p:ph type="dt" sz="half" idx="10"/>
          </p:nvPr>
        </p:nvSpPr>
        <p:spPr/>
        <p:txBody>
          <a:bodyPr/>
          <a:lstStyle/>
          <a:p>
            <a:fld id="{D66A8325-C29C-47D6-AA66-BD0AB9F1D582}" type="datetimeFigureOut">
              <a:rPr kumimoji="1" lang="ja-JP" altLang="en-US" smtClean="0"/>
              <a:t>2025/2/19</a:t>
            </a:fld>
            <a:endParaRPr kumimoji="1" lang="ja-JP" altLang="en-US"/>
          </a:p>
        </p:txBody>
      </p:sp>
      <p:sp>
        <p:nvSpPr>
          <p:cNvPr id="3" name="フッター プレースホルダー 2">
            <a:extLst>
              <a:ext uri="{FF2B5EF4-FFF2-40B4-BE49-F238E27FC236}">
                <a16:creationId xmlns:a16="http://schemas.microsoft.com/office/drawing/2014/main" id="{E9EE9582-FD7F-2FD4-251A-CB1B20DBD0E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7841C40-FCA3-056C-8409-519AB63EE1A5}"/>
              </a:ext>
            </a:extLst>
          </p:cNvPr>
          <p:cNvSpPr>
            <a:spLocks noGrp="1"/>
          </p:cNvSpPr>
          <p:nvPr>
            <p:ph type="sldNum" sz="quarter" idx="12"/>
          </p:nvPr>
        </p:nvSpPr>
        <p:spPr/>
        <p:txBody>
          <a:bodyPr/>
          <a:lstStyle/>
          <a:p>
            <a:fld id="{ABA0BED6-8056-46DA-8DEB-74ED9C750CB6}" type="slidenum">
              <a:rPr kumimoji="1" lang="ja-JP" altLang="en-US" smtClean="0"/>
              <a:t>‹#›</a:t>
            </a:fld>
            <a:endParaRPr kumimoji="1" lang="ja-JP" altLang="en-US"/>
          </a:p>
        </p:txBody>
      </p:sp>
    </p:spTree>
    <p:extLst>
      <p:ext uri="{BB962C8B-B14F-4D97-AF65-F5344CB8AC3E}">
        <p14:creationId xmlns:p14="http://schemas.microsoft.com/office/powerpoint/2010/main" val="4236305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E15C90-D5E1-7F70-23CA-1D6B730E067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A5CF932-3E86-EF43-22B8-426D9B54B9E6}"/>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C2A8F35-2DA3-E1BA-7E6E-B5345AD5B164}"/>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C384F41-FA3A-1B3A-1133-18DAD53AF175}"/>
              </a:ext>
            </a:extLst>
          </p:cNvPr>
          <p:cNvSpPr>
            <a:spLocks noGrp="1"/>
          </p:cNvSpPr>
          <p:nvPr>
            <p:ph type="dt" sz="half" idx="10"/>
          </p:nvPr>
        </p:nvSpPr>
        <p:spPr/>
        <p:txBody>
          <a:bodyPr/>
          <a:lstStyle/>
          <a:p>
            <a:fld id="{D66A8325-C29C-47D6-AA66-BD0AB9F1D582}" type="datetimeFigureOut">
              <a:rPr kumimoji="1" lang="ja-JP" altLang="en-US" smtClean="0"/>
              <a:t>2025/2/19</a:t>
            </a:fld>
            <a:endParaRPr kumimoji="1" lang="ja-JP" altLang="en-US"/>
          </a:p>
        </p:txBody>
      </p:sp>
      <p:sp>
        <p:nvSpPr>
          <p:cNvPr id="6" name="フッター プレースホルダー 5">
            <a:extLst>
              <a:ext uri="{FF2B5EF4-FFF2-40B4-BE49-F238E27FC236}">
                <a16:creationId xmlns:a16="http://schemas.microsoft.com/office/drawing/2014/main" id="{4DAF8F77-7DC9-4F0F-82A9-BF8943EB7FB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5E3C04A-9310-274A-DE47-3B9F881FDC57}"/>
              </a:ext>
            </a:extLst>
          </p:cNvPr>
          <p:cNvSpPr>
            <a:spLocks noGrp="1"/>
          </p:cNvSpPr>
          <p:nvPr>
            <p:ph type="sldNum" sz="quarter" idx="12"/>
          </p:nvPr>
        </p:nvSpPr>
        <p:spPr/>
        <p:txBody>
          <a:bodyPr/>
          <a:lstStyle/>
          <a:p>
            <a:fld id="{ABA0BED6-8056-46DA-8DEB-74ED9C750CB6}" type="slidenum">
              <a:rPr kumimoji="1" lang="ja-JP" altLang="en-US" smtClean="0"/>
              <a:t>‹#›</a:t>
            </a:fld>
            <a:endParaRPr kumimoji="1" lang="ja-JP" altLang="en-US"/>
          </a:p>
        </p:txBody>
      </p:sp>
    </p:spTree>
    <p:extLst>
      <p:ext uri="{BB962C8B-B14F-4D97-AF65-F5344CB8AC3E}">
        <p14:creationId xmlns:p14="http://schemas.microsoft.com/office/powerpoint/2010/main" val="1183427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F8A533-39F0-A4F7-B72B-DA23B9A8588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C1B227C-1436-4E61-6CD7-A27FD0908767}"/>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2D9A6C1F-F94A-DE4E-D33D-D2AAB4296A39}"/>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7233B4F-F7A1-9C93-C823-535D51A1239F}"/>
              </a:ext>
            </a:extLst>
          </p:cNvPr>
          <p:cNvSpPr>
            <a:spLocks noGrp="1"/>
          </p:cNvSpPr>
          <p:nvPr>
            <p:ph type="dt" sz="half" idx="10"/>
          </p:nvPr>
        </p:nvSpPr>
        <p:spPr/>
        <p:txBody>
          <a:bodyPr/>
          <a:lstStyle/>
          <a:p>
            <a:fld id="{D66A8325-C29C-47D6-AA66-BD0AB9F1D582}" type="datetimeFigureOut">
              <a:rPr kumimoji="1" lang="ja-JP" altLang="en-US" smtClean="0"/>
              <a:t>2025/2/19</a:t>
            </a:fld>
            <a:endParaRPr kumimoji="1" lang="ja-JP" altLang="en-US"/>
          </a:p>
        </p:txBody>
      </p:sp>
      <p:sp>
        <p:nvSpPr>
          <p:cNvPr id="6" name="フッター プレースホルダー 5">
            <a:extLst>
              <a:ext uri="{FF2B5EF4-FFF2-40B4-BE49-F238E27FC236}">
                <a16:creationId xmlns:a16="http://schemas.microsoft.com/office/drawing/2014/main" id="{900A3A71-0F15-8A78-8CE5-5216E05CE0E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38C5FFD-D8E4-924F-7E0B-0A11F41014C1}"/>
              </a:ext>
            </a:extLst>
          </p:cNvPr>
          <p:cNvSpPr>
            <a:spLocks noGrp="1"/>
          </p:cNvSpPr>
          <p:nvPr>
            <p:ph type="sldNum" sz="quarter" idx="12"/>
          </p:nvPr>
        </p:nvSpPr>
        <p:spPr/>
        <p:txBody>
          <a:bodyPr/>
          <a:lstStyle/>
          <a:p>
            <a:fld id="{ABA0BED6-8056-46DA-8DEB-74ED9C750CB6}" type="slidenum">
              <a:rPr kumimoji="1" lang="ja-JP" altLang="en-US" smtClean="0"/>
              <a:t>‹#›</a:t>
            </a:fld>
            <a:endParaRPr kumimoji="1" lang="ja-JP" altLang="en-US"/>
          </a:p>
        </p:txBody>
      </p:sp>
    </p:spTree>
    <p:extLst>
      <p:ext uri="{BB962C8B-B14F-4D97-AF65-F5344CB8AC3E}">
        <p14:creationId xmlns:p14="http://schemas.microsoft.com/office/powerpoint/2010/main" val="2657989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D163D3B-C510-5E64-3B3C-9D6ADAD5033E}"/>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1F9FD45-EE67-1064-0C61-05AB1DFFAD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E0C2EF1-049D-E5CD-0FB5-38AB37ED05CE}"/>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66A8325-C29C-47D6-AA66-BD0AB9F1D582}" type="datetimeFigureOut">
              <a:rPr kumimoji="1" lang="ja-JP" altLang="en-US" smtClean="0"/>
              <a:t>2025/2/19</a:t>
            </a:fld>
            <a:endParaRPr kumimoji="1" lang="ja-JP" altLang="en-US"/>
          </a:p>
        </p:txBody>
      </p:sp>
      <p:sp>
        <p:nvSpPr>
          <p:cNvPr id="5" name="フッター プレースホルダー 4">
            <a:extLst>
              <a:ext uri="{FF2B5EF4-FFF2-40B4-BE49-F238E27FC236}">
                <a16:creationId xmlns:a16="http://schemas.microsoft.com/office/drawing/2014/main" id="{742483C6-FF4E-A65E-953E-6AA6B6F84DC6}"/>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587CAB7C-ED6C-8F5A-460E-444CCDF262AD}"/>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BA0BED6-8056-46DA-8DEB-74ED9C750CB6}" type="slidenum">
              <a:rPr kumimoji="1" lang="ja-JP" altLang="en-US" smtClean="0"/>
              <a:t>‹#›</a:t>
            </a:fld>
            <a:endParaRPr kumimoji="1" lang="ja-JP" altLang="en-US"/>
          </a:p>
        </p:txBody>
      </p:sp>
    </p:spTree>
    <p:extLst>
      <p:ext uri="{BB962C8B-B14F-4D97-AF65-F5344CB8AC3E}">
        <p14:creationId xmlns:p14="http://schemas.microsoft.com/office/powerpoint/2010/main" val="2439211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BAF030-86AC-4BA0-B9C6-3243C593BCFC}" type="datetimeFigureOut">
              <a:rPr kumimoji="1" lang="ja-JP" altLang="en-US" smtClean="0"/>
              <a:t>2025/2/19</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1B92D0-3845-473E-8E13-C70357A36CF6}" type="slidenum">
              <a:rPr kumimoji="1" lang="ja-JP" altLang="en-US" smtClean="0"/>
              <a:t>‹#›</a:t>
            </a:fld>
            <a:endParaRPr kumimoji="1" lang="ja-JP" altLang="en-US"/>
          </a:p>
        </p:txBody>
      </p:sp>
    </p:spTree>
    <p:extLst>
      <p:ext uri="{BB962C8B-B14F-4D97-AF65-F5344CB8AC3E}">
        <p14:creationId xmlns:p14="http://schemas.microsoft.com/office/powerpoint/2010/main" val="38634412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446088" indent="-446088" algn="l" defTabSz="914400" rtl="0" eaLnBrk="1" latinLnBrk="0" hangingPunct="1">
        <a:lnSpc>
          <a:spcPct val="110000"/>
        </a:lnSpc>
        <a:spcBef>
          <a:spcPts val="1800"/>
        </a:spcBef>
        <a:buClr>
          <a:schemeClr val="accent4"/>
        </a:buClr>
        <a:buFont typeface="Wingdings" panose="05000000000000000000" pitchFamily="2" charset="2"/>
        <a:buChar char="l"/>
        <a:defRPr kumimoji="1" sz="2800" b="1" kern="1200">
          <a:solidFill>
            <a:schemeClr val="tx1"/>
          </a:solidFill>
          <a:latin typeface="游ゴシック" panose="020B0400000000000000" pitchFamily="50" charset="-128"/>
          <a:ea typeface="游ゴシック" panose="020B0400000000000000" pitchFamily="50" charset="-128"/>
          <a:cs typeface="+mn-cs"/>
        </a:defRPr>
      </a:lvl1pPr>
      <a:lvl2pPr marL="898525" indent="-441325" algn="l" defTabSz="914400" rtl="0" eaLnBrk="1" latinLnBrk="0" hangingPunct="1">
        <a:lnSpc>
          <a:spcPct val="110000"/>
        </a:lnSpc>
        <a:spcBef>
          <a:spcPts val="0"/>
        </a:spcBef>
        <a:buFont typeface="Wingdings" panose="05000000000000000000" pitchFamily="2" charset="2"/>
        <a:buChar char="l"/>
        <a:defRPr kumimoji="1" sz="2400" kern="1200">
          <a:solidFill>
            <a:schemeClr val="tx2"/>
          </a:solidFill>
          <a:latin typeface="+mn-lt"/>
          <a:ea typeface="+mn-ea"/>
          <a:cs typeface="+mn-cs"/>
        </a:defRPr>
      </a:lvl2pPr>
      <a:lvl3pPr marL="1252538" indent="-338138" algn="l" defTabSz="914400" rtl="0" eaLnBrk="1" latinLnBrk="0" hangingPunct="1">
        <a:lnSpc>
          <a:spcPct val="110000"/>
        </a:lnSpc>
        <a:spcBef>
          <a:spcPts val="0"/>
        </a:spcBef>
        <a:buFont typeface="Wingdings" panose="05000000000000000000" pitchFamily="2" charset="2"/>
        <a:buChar char="l"/>
        <a:defRPr kumimoji="1" sz="2000" kern="1200">
          <a:solidFill>
            <a:schemeClr val="tx2"/>
          </a:solidFill>
          <a:latin typeface="+mn-lt"/>
          <a:ea typeface="+mn-ea"/>
          <a:cs typeface="+mn-cs"/>
        </a:defRPr>
      </a:lvl3pPr>
      <a:lvl4pPr marL="1706563" indent="-334963" algn="l" defTabSz="914400" rtl="0" eaLnBrk="1" latinLnBrk="0" hangingPunct="1">
        <a:lnSpc>
          <a:spcPct val="110000"/>
        </a:lnSpc>
        <a:spcBef>
          <a:spcPts val="0"/>
        </a:spcBef>
        <a:buFont typeface="Wingdings" panose="05000000000000000000" pitchFamily="2" charset="2"/>
        <a:buChar char="l"/>
        <a:defRPr kumimoji="1" sz="1800" kern="1200">
          <a:solidFill>
            <a:schemeClr val="tx2"/>
          </a:solidFill>
          <a:latin typeface="+mn-lt"/>
          <a:ea typeface="+mn-ea"/>
          <a:cs typeface="+mn-cs"/>
        </a:defRPr>
      </a:lvl4pPr>
      <a:lvl5pPr marL="2151063" indent="-322263" algn="l" defTabSz="914400" rtl="0" eaLnBrk="1" latinLnBrk="0" hangingPunct="1">
        <a:lnSpc>
          <a:spcPct val="110000"/>
        </a:lnSpc>
        <a:spcBef>
          <a:spcPts val="0"/>
        </a:spcBef>
        <a:buFont typeface="Wingdings" panose="05000000000000000000" pitchFamily="2" charset="2"/>
        <a:buChar char="l"/>
        <a:defRPr kumimoji="1"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0.png"/><Relationship Id="rId10" Type="http://schemas.openxmlformats.org/officeDocument/2006/relationships/image" Target="../media/image16.png"/><Relationship Id="rId4" Type="http://schemas.openxmlformats.org/officeDocument/2006/relationships/image" Target="../media/image110.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5.wmf"/></Relationships>
</file>

<file path=ppt/slides/_rels/slide12.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image" Target="../media/image21.png"/><Relationship Id="rId7" Type="http://schemas.openxmlformats.org/officeDocument/2006/relationships/oleObject" Target="../embeddings/oleObject9.bin"/><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7.wmf"/><Relationship Id="rId5" Type="http://schemas.openxmlformats.org/officeDocument/2006/relationships/oleObject" Target="../embeddings/oleObject5.bin"/><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9.wmf"/><Relationship Id="rId5" Type="http://schemas.openxmlformats.org/officeDocument/2006/relationships/oleObject" Target="../embeddings/oleObject7.bin"/><Relationship Id="rId4" Type="http://schemas.openxmlformats.org/officeDocument/2006/relationships/image" Target="../media/image8.wmf"/><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6F0535-4030-4C35-945F-92B453107136}"/>
              </a:ext>
            </a:extLst>
          </p:cNvPr>
          <p:cNvSpPr>
            <a:spLocks noGrp="1"/>
          </p:cNvSpPr>
          <p:nvPr>
            <p:ph type="ctrTitle"/>
          </p:nvPr>
        </p:nvSpPr>
        <p:spPr>
          <a:xfrm>
            <a:off x="887819" y="1905000"/>
            <a:ext cx="10540409" cy="2891324"/>
          </a:xfrm>
        </p:spPr>
        <p:txBody>
          <a:bodyPr/>
          <a:lstStyle/>
          <a:p>
            <a:pPr algn="ctr"/>
            <a:br>
              <a:rPr kumimoji="1" lang="en-US" altLang="ja-JP" dirty="0"/>
            </a:br>
            <a:r>
              <a:rPr lang="ja-JP" altLang="en-US" dirty="0"/>
              <a:t>水素</a:t>
            </a:r>
            <a:r>
              <a:rPr kumimoji="1" lang="ja-JP" altLang="en-US" dirty="0"/>
              <a:t>負イオン源における引き出しの</a:t>
            </a:r>
            <a:br>
              <a:rPr kumimoji="1" lang="en-US" altLang="ja-JP" dirty="0"/>
            </a:br>
            <a:r>
              <a:rPr kumimoji="1" lang="ja-JP" altLang="en-US" dirty="0"/>
              <a:t>シミュレーション解析</a:t>
            </a:r>
            <a:br>
              <a:rPr kumimoji="1" lang="en-US" altLang="ja-JP" dirty="0"/>
            </a:br>
            <a:r>
              <a:rPr kumimoji="1" lang="en-US" altLang="ja-JP" sz="3200" dirty="0"/>
              <a:t>2025/2/21</a:t>
            </a:r>
            <a:endParaRPr kumimoji="1" lang="ja-JP" altLang="en-US" dirty="0"/>
          </a:p>
        </p:txBody>
      </p:sp>
      <p:sp>
        <p:nvSpPr>
          <p:cNvPr id="3" name="字幕 2">
            <a:extLst>
              <a:ext uri="{FF2B5EF4-FFF2-40B4-BE49-F238E27FC236}">
                <a16:creationId xmlns:a16="http://schemas.microsoft.com/office/drawing/2014/main" id="{42FD679A-CDD2-4005-984B-113143E13B1F}"/>
              </a:ext>
            </a:extLst>
          </p:cNvPr>
          <p:cNvSpPr>
            <a:spLocks noGrp="1"/>
          </p:cNvSpPr>
          <p:nvPr>
            <p:ph type="subTitle" idx="1"/>
          </p:nvPr>
        </p:nvSpPr>
        <p:spPr>
          <a:xfrm>
            <a:off x="1524000" y="5110163"/>
            <a:ext cx="9144000" cy="1832504"/>
          </a:xfrm>
        </p:spPr>
        <p:txBody>
          <a:bodyPr/>
          <a:lstStyle/>
          <a:p>
            <a:r>
              <a:rPr kumimoji="1" lang="ja-JP" altLang="en-US" sz="2800" dirty="0"/>
              <a:t>林　克哉</a:t>
            </a:r>
            <a:r>
              <a:rPr kumimoji="1" lang="en-US" altLang="ja-JP" sz="2800" baseline="30000" dirty="0"/>
              <a:t>1</a:t>
            </a:r>
            <a:r>
              <a:rPr kumimoji="1" lang="ja-JP" altLang="en-US" sz="2800" dirty="0"/>
              <a:t>、星野一生</a:t>
            </a:r>
            <a:r>
              <a:rPr kumimoji="1" lang="en-US" altLang="ja-JP" sz="2800" baseline="30000" dirty="0"/>
              <a:t>1 </a:t>
            </a:r>
            <a:r>
              <a:rPr kumimoji="1" lang="ja-JP" altLang="en-US" sz="2800" dirty="0"/>
              <a:t>、宮本賢治</a:t>
            </a:r>
            <a:r>
              <a:rPr kumimoji="1" lang="en-US" altLang="ja-JP" sz="2800" baseline="30000" dirty="0"/>
              <a:t>2 </a:t>
            </a:r>
            <a:r>
              <a:rPr kumimoji="1" lang="ja-JP" altLang="en-US" sz="2800" dirty="0"/>
              <a:t>、畑山明聖</a:t>
            </a:r>
            <a:r>
              <a:rPr kumimoji="1" lang="en-US" altLang="ja-JP" sz="2800" baseline="30000" dirty="0"/>
              <a:t>1 </a:t>
            </a:r>
            <a:r>
              <a:rPr kumimoji="1" lang="ja-JP" altLang="en-US" sz="2800" dirty="0"/>
              <a:t>、</a:t>
            </a:r>
            <a:endParaRPr kumimoji="1" lang="en-US" altLang="ja-JP" sz="2800" dirty="0"/>
          </a:p>
          <a:p>
            <a:r>
              <a:rPr kumimoji="1" lang="ja-JP" altLang="en-US" sz="2800" dirty="0"/>
              <a:t>柴田崇統</a:t>
            </a:r>
            <a:r>
              <a:rPr kumimoji="1" lang="en-US" altLang="ja-JP" sz="2800" baseline="30000" dirty="0"/>
              <a:t>3,4</a:t>
            </a:r>
            <a:r>
              <a:rPr kumimoji="1" lang="zh-TW" altLang="en-US" sz="2800" dirty="0"/>
              <a:t>、</a:t>
            </a:r>
            <a:r>
              <a:rPr kumimoji="1" lang="ja-JP" altLang="en-US" sz="2800" dirty="0"/>
              <a:t>中野治久</a:t>
            </a:r>
            <a:r>
              <a:rPr lang="en-US" altLang="ja-JP" sz="2800" baseline="30000" dirty="0"/>
              <a:t>4</a:t>
            </a:r>
            <a:r>
              <a:rPr lang="ja-JP" altLang="en-US" sz="2800" baseline="30000" dirty="0"/>
              <a:t>　　</a:t>
            </a:r>
            <a:endParaRPr lang="en-US" altLang="ja-JP" sz="2800" baseline="30000" dirty="0"/>
          </a:p>
          <a:p>
            <a:r>
              <a:rPr kumimoji="1" lang="ja-JP" altLang="en-US" sz="2800" baseline="30000" dirty="0"/>
              <a:t>１慶應義塾大学、２鳴門教育大学、３</a:t>
            </a:r>
            <a:r>
              <a:rPr kumimoji="1" lang="en-US" altLang="ja-JP" sz="2800" baseline="30000" dirty="0"/>
              <a:t>J-PARC</a:t>
            </a:r>
            <a:r>
              <a:rPr kumimoji="1" lang="ja-JP" altLang="en-US" sz="2800" baseline="30000" dirty="0"/>
              <a:t>、４</a:t>
            </a:r>
            <a:r>
              <a:rPr kumimoji="1" lang="en-US" altLang="ja-JP" sz="2800" baseline="30000" dirty="0"/>
              <a:t>NIFS</a:t>
            </a:r>
            <a:endParaRPr kumimoji="1" lang="en-US" altLang="ja-JP" sz="2800" dirty="0"/>
          </a:p>
        </p:txBody>
      </p:sp>
      <p:sp>
        <p:nvSpPr>
          <p:cNvPr id="5" name="テキスト プレースホルダー 4">
            <a:extLst>
              <a:ext uri="{FF2B5EF4-FFF2-40B4-BE49-F238E27FC236}">
                <a16:creationId xmlns:a16="http://schemas.microsoft.com/office/drawing/2014/main" id="{1F08FD74-8A95-4CC4-8A3E-A416E77C6F43}"/>
              </a:ext>
            </a:extLst>
          </p:cNvPr>
          <p:cNvSpPr>
            <a:spLocks noGrp="1"/>
          </p:cNvSpPr>
          <p:nvPr>
            <p:ph type="body" sz="quarter" idx="12"/>
          </p:nvPr>
        </p:nvSpPr>
        <p:spPr>
          <a:xfrm>
            <a:off x="825795" y="448160"/>
            <a:ext cx="10540409" cy="1219201"/>
          </a:xfrm>
        </p:spPr>
        <p:txBody>
          <a:bodyPr/>
          <a:lstStyle/>
          <a:p>
            <a:r>
              <a:rPr lang="ja-JP" altLang="en-US" sz="3200" b="1" i="0" dirty="0">
                <a:solidFill>
                  <a:schemeClr val="tx1"/>
                </a:solidFill>
                <a:effectLst/>
                <a:latin typeface="游ゴシック" panose="020B0400000000000000" pitchFamily="50" charset="-128"/>
                <a:ea typeface="游ゴシック" panose="020B0400000000000000" pitchFamily="50" charset="-128"/>
              </a:rPr>
              <a:t>プラズマ・イオンビームの基礎と応用に関するスクール</a:t>
            </a:r>
            <a:endParaRPr lang="en-US" altLang="ja-JP" sz="3200" b="1" i="0" dirty="0">
              <a:solidFill>
                <a:schemeClr val="tx1"/>
              </a:solidFill>
              <a:effectLst/>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462107044"/>
      </p:ext>
    </p:extLst>
  </p:cSld>
  <p:clrMapOvr>
    <a:masterClrMapping/>
  </p:clrMapOvr>
  <mc:AlternateContent xmlns:mc="http://schemas.openxmlformats.org/markup-compatibility/2006">
    <mc:Choice xmlns:p14="http://schemas.microsoft.com/office/powerpoint/2010/main" Requires="p14">
      <p:transition spd="slow" p14:dur="2000" advTm="4557"/>
    </mc:Choice>
    <mc:Fallback>
      <p:transition spd="slow" advTm="455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10;&#10;自動的に生成された説明">
            <a:extLst>
              <a:ext uri="{FF2B5EF4-FFF2-40B4-BE49-F238E27FC236}">
                <a16:creationId xmlns:a16="http://schemas.microsoft.com/office/drawing/2014/main" id="{A6B17FAF-38E3-F7D4-280A-6538C3E566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9320" y="976185"/>
            <a:ext cx="4896937" cy="3849815"/>
          </a:xfrm>
          <a:prstGeom prst="rect">
            <a:avLst/>
          </a:prstGeom>
        </p:spPr>
      </p:pic>
      <p:sp>
        <p:nvSpPr>
          <p:cNvPr id="16" name="角丸四角形 1">
            <a:extLst>
              <a:ext uri="{FF2B5EF4-FFF2-40B4-BE49-F238E27FC236}">
                <a16:creationId xmlns:a16="http://schemas.microsoft.com/office/drawing/2014/main" id="{ECF1E82B-89BB-41C8-1BC6-37AEBB2C9581}"/>
              </a:ext>
            </a:extLst>
          </p:cNvPr>
          <p:cNvSpPr/>
          <p:nvPr/>
        </p:nvSpPr>
        <p:spPr>
          <a:xfrm>
            <a:off x="1632629" y="1511823"/>
            <a:ext cx="1544539" cy="2523449"/>
          </a:xfrm>
          <a:prstGeom prst="roundRect">
            <a:avLst/>
          </a:prstGeom>
          <a:solidFill>
            <a:srgbClr val="FF99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mc:AlternateContent xmlns:mc="http://schemas.openxmlformats.org/markup-compatibility/2006" xmlns:a14="http://schemas.microsoft.com/office/drawing/2010/main">
        <mc:Choice Requires="a14">
          <p:sp>
            <p:nvSpPr>
              <p:cNvPr id="27" name="テキスト ボックス 26">
                <a:extLst>
                  <a:ext uri="{FF2B5EF4-FFF2-40B4-BE49-F238E27FC236}">
                    <a16:creationId xmlns:a16="http://schemas.microsoft.com/office/drawing/2014/main" id="{EA4F664D-D52C-54DA-3FDC-3D75CF857631}"/>
                  </a:ext>
                </a:extLst>
              </p:cNvPr>
              <p:cNvSpPr txBox="1"/>
              <p:nvPr/>
            </p:nvSpPr>
            <p:spPr>
              <a:xfrm>
                <a:off x="1746425" y="2066968"/>
                <a:ext cx="1459670" cy="1115818"/>
              </a:xfrm>
              <a:prstGeom prst="rect">
                <a:avLst/>
              </a:prstGeom>
              <a:noFill/>
            </p:spPr>
            <p:txBody>
              <a:bodyPr wrap="square" rtlCol="0">
                <a:spAutoFit/>
              </a:bodyPr>
              <a:lstStyle/>
              <a:p>
                <a:r>
                  <a:rPr kumimoji="1" lang="ja-JP" altLang="en-US" b="1" dirty="0">
                    <a:latin typeface="Arial" panose="020B0604020202020204" pitchFamily="34" charset="0"/>
                    <a:cs typeface="Arial" panose="020B0604020202020204" pitchFamily="34" charset="0"/>
                  </a:rPr>
                  <a:t>ソース</a:t>
                </a:r>
                <a:endParaRPr kumimoji="1" lang="en-US" altLang="ja-JP" b="1" dirty="0">
                  <a:latin typeface="Arial" panose="020B0604020202020204" pitchFamily="34" charset="0"/>
                  <a:cs typeface="Arial" panose="020B0604020202020204" pitchFamily="34" charset="0"/>
                </a:endParaRPr>
              </a:p>
              <a:p>
                <a:r>
                  <a:rPr lang="ja-JP" altLang="en-US" b="1" dirty="0">
                    <a:latin typeface="Arial" panose="020B0604020202020204" pitchFamily="34" charset="0"/>
                    <a:cs typeface="Arial" panose="020B0604020202020204" pitchFamily="34" charset="0"/>
                  </a:rPr>
                  <a:t>プラズマ</a:t>
                </a:r>
                <a:endParaRPr lang="en-US" altLang="ja-JP" b="1"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sSub>
                        <m:sSubPr>
                          <m:ctrlPr>
                            <a:rPr kumimoji="1" lang="en-US" altLang="ja-JP" sz="2800" b="1" i="1" dirty="0" smtClean="0">
                              <a:solidFill>
                                <a:schemeClr val="tx1"/>
                              </a:solidFill>
                              <a:latin typeface="Cambria Math" panose="02040503050406030204" pitchFamily="18" charset="0"/>
                            </a:rPr>
                          </m:ctrlPr>
                        </m:sSubPr>
                        <m:e>
                          <m:r>
                            <a:rPr kumimoji="1" lang="en-US" altLang="ja-JP" sz="2800" b="1" i="1" dirty="0" smtClean="0">
                              <a:solidFill>
                                <a:schemeClr val="tx1"/>
                              </a:solidFill>
                              <a:latin typeface="Cambria Math" panose="02040503050406030204" pitchFamily="18" charset="0"/>
                            </a:rPr>
                            <m:t>𝒏</m:t>
                          </m:r>
                        </m:e>
                        <m:sub>
                          <m:r>
                            <a:rPr kumimoji="1" lang="en-US" altLang="ja-JP" sz="2800" b="1" i="1" dirty="0" smtClean="0">
                              <a:solidFill>
                                <a:schemeClr val="tx1"/>
                              </a:solidFill>
                              <a:latin typeface="Cambria Math" panose="02040503050406030204" pitchFamily="18" charset="0"/>
                            </a:rPr>
                            <m:t>𝒑</m:t>
                          </m:r>
                        </m:sub>
                      </m:sSub>
                    </m:oMath>
                  </m:oMathPara>
                </a14:m>
                <a:endParaRPr kumimoji="1" lang="ja-JP" altLang="en-US" b="1" dirty="0">
                  <a:latin typeface="Arial" panose="020B0604020202020204" pitchFamily="34" charset="0"/>
                  <a:cs typeface="Arial" panose="020B0604020202020204" pitchFamily="34" charset="0"/>
                </a:endParaRPr>
              </a:p>
            </p:txBody>
          </p:sp>
        </mc:Choice>
        <mc:Fallback xmlns="">
          <p:sp>
            <p:nvSpPr>
              <p:cNvPr id="27" name="テキスト ボックス 26">
                <a:extLst>
                  <a:ext uri="{FF2B5EF4-FFF2-40B4-BE49-F238E27FC236}">
                    <a16:creationId xmlns:a16="http://schemas.microsoft.com/office/drawing/2014/main" id="{EA4F664D-D52C-54DA-3FDC-3D75CF857631}"/>
                  </a:ext>
                </a:extLst>
              </p:cNvPr>
              <p:cNvSpPr txBox="1">
                <a:spLocks noRot="1" noChangeAspect="1" noMove="1" noResize="1" noEditPoints="1" noAdjustHandles="1" noChangeArrowheads="1" noChangeShapeType="1" noTextEdit="1"/>
              </p:cNvSpPr>
              <p:nvPr/>
            </p:nvSpPr>
            <p:spPr>
              <a:xfrm>
                <a:off x="1746425" y="2066968"/>
                <a:ext cx="1459670" cy="1115818"/>
              </a:xfrm>
              <a:prstGeom prst="rect">
                <a:avLst/>
              </a:prstGeom>
              <a:blipFill>
                <a:blip r:embed="rId4"/>
                <a:stretch>
                  <a:fillRect l="-3333" t="-2732"/>
                </a:stretch>
              </a:blipFill>
            </p:spPr>
            <p:txBody>
              <a:bodyPr/>
              <a:lstStyle/>
              <a:p>
                <a:r>
                  <a:rPr lang="ja-JP" altLang="en-US">
                    <a:noFill/>
                  </a:rPr>
                  <a:t> </a:t>
                </a:r>
              </a:p>
            </p:txBody>
          </p:sp>
        </mc:Fallback>
      </mc:AlternateContent>
      <p:sp>
        <p:nvSpPr>
          <p:cNvPr id="34" name="正方形/長方形 33">
            <a:extLst>
              <a:ext uri="{FF2B5EF4-FFF2-40B4-BE49-F238E27FC236}">
                <a16:creationId xmlns:a16="http://schemas.microsoft.com/office/drawing/2014/main" id="{9C7CAA48-0CC8-E298-DF6C-8F5EA64A4201}"/>
              </a:ext>
            </a:extLst>
          </p:cNvPr>
          <p:cNvSpPr/>
          <p:nvPr/>
        </p:nvSpPr>
        <p:spPr>
          <a:xfrm>
            <a:off x="1506071" y="1283899"/>
            <a:ext cx="3275905" cy="2874446"/>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直角三角形 34">
            <a:extLst>
              <a:ext uri="{FF2B5EF4-FFF2-40B4-BE49-F238E27FC236}">
                <a16:creationId xmlns:a16="http://schemas.microsoft.com/office/drawing/2014/main" id="{53226B84-AC15-4057-9A49-427FF3E01A73}"/>
              </a:ext>
            </a:extLst>
          </p:cNvPr>
          <p:cNvSpPr/>
          <p:nvPr/>
        </p:nvSpPr>
        <p:spPr>
          <a:xfrm flipV="1">
            <a:off x="4791494" y="1255912"/>
            <a:ext cx="572813" cy="1181076"/>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直角三角形 35">
            <a:extLst>
              <a:ext uri="{FF2B5EF4-FFF2-40B4-BE49-F238E27FC236}">
                <a16:creationId xmlns:a16="http://schemas.microsoft.com/office/drawing/2014/main" id="{AC2ADCF0-018C-C733-15B1-0A63928AC6C1}"/>
              </a:ext>
            </a:extLst>
          </p:cNvPr>
          <p:cNvSpPr/>
          <p:nvPr/>
        </p:nvSpPr>
        <p:spPr>
          <a:xfrm>
            <a:off x="4813014" y="3189113"/>
            <a:ext cx="607790" cy="993883"/>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直角三角形 36">
            <a:extLst>
              <a:ext uri="{FF2B5EF4-FFF2-40B4-BE49-F238E27FC236}">
                <a16:creationId xmlns:a16="http://schemas.microsoft.com/office/drawing/2014/main" id="{FC742830-BFAF-173A-BAE9-0F01B9EBFB1E}"/>
              </a:ext>
            </a:extLst>
          </p:cNvPr>
          <p:cNvSpPr/>
          <p:nvPr/>
        </p:nvSpPr>
        <p:spPr>
          <a:xfrm flipH="1" flipV="1">
            <a:off x="3629855" y="1263989"/>
            <a:ext cx="1150244" cy="1152174"/>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直角三角形 37">
            <a:extLst>
              <a:ext uri="{FF2B5EF4-FFF2-40B4-BE49-F238E27FC236}">
                <a16:creationId xmlns:a16="http://schemas.microsoft.com/office/drawing/2014/main" id="{B8C77BF0-6F58-1861-75F5-BDE37910192B}"/>
              </a:ext>
            </a:extLst>
          </p:cNvPr>
          <p:cNvSpPr/>
          <p:nvPr/>
        </p:nvSpPr>
        <p:spPr>
          <a:xfrm flipH="1">
            <a:off x="3582403" y="3164461"/>
            <a:ext cx="1168293" cy="993884"/>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39" name="テキスト ボックス 38">
                <a:extLst>
                  <a:ext uri="{FF2B5EF4-FFF2-40B4-BE49-F238E27FC236}">
                    <a16:creationId xmlns:a16="http://schemas.microsoft.com/office/drawing/2014/main" id="{D7DEEDB5-78AB-C259-F31D-A8C04F53BDC2}"/>
                  </a:ext>
                </a:extLst>
              </p:cNvPr>
              <p:cNvSpPr txBox="1"/>
              <p:nvPr/>
            </p:nvSpPr>
            <p:spPr>
              <a:xfrm>
                <a:off x="811290" y="4616158"/>
                <a:ext cx="4789609" cy="683777"/>
              </a:xfrm>
              <a:prstGeom prst="rect">
                <a:avLst/>
              </a:prstGeom>
              <a:noFill/>
              <a:ln w="28575">
                <a:solidFill>
                  <a:srgbClr val="080808"/>
                </a:solidFill>
              </a:ln>
            </p:spPr>
            <p:txBody>
              <a:bodyPr wrap="square" rtlCol="0">
                <a:spAutoFit/>
              </a:bodyPr>
              <a:lstStyle/>
              <a:p>
                <a:r>
                  <a:rPr kumimoji="1" lang="ja-JP" altLang="en-US" b="1" dirty="0">
                    <a:solidFill>
                      <a:srgbClr val="FF0000"/>
                    </a:solidFill>
                  </a:rPr>
                  <a:t>ソースプラズマ密度</a:t>
                </a:r>
                <a:endParaRPr kumimoji="1" lang="en-US" altLang="ja-JP" b="1" dirty="0">
                  <a:solidFill>
                    <a:srgbClr val="FF0000"/>
                  </a:solidFill>
                </a:endParaRPr>
              </a:p>
              <a:p>
                <a14:m>
                  <m:oMath xmlns:m="http://schemas.openxmlformats.org/officeDocument/2006/math">
                    <m:sSub>
                      <m:sSubPr>
                        <m:ctrlPr>
                          <a:rPr kumimoji="1" lang="en-US" altLang="ja-JP" b="1" i="1" dirty="0" smtClean="0">
                            <a:solidFill>
                              <a:srgbClr val="FF0000"/>
                            </a:solidFill>
                            <a:latin typeface="Cambria Math" panose="02040503050406030204" pitchFamily="18" charset="0"/>
                          </a:rPr>
                        </m:ctrlPr>
                      </m:sSubPr>
                      <m:e>
                        <m:r>
                          <a:rPr kumimoji="1" lang="en-US" altLang="ja-JP" b="1" i="1" dirty="0" smtClean="0">
                            <a:solidFill>
                              <a:srgbClr val="FF0000"/>
                            </a:solidFill>
                            <a:latin typeface="Cambria Math" panose="02040503050406030204" pitchFamily="18" charset="0"/>
                          </a:rPr>
                          <m:t>𝒏</m:t>
                        </m:r>
                      </m:e>
                      <m:sub>
                        <m:r>
                          <a:rPr kumimoji="1" lang="en-US" altLang="ja-JP" b="1" i="1" dirty="0" smtClean="0">
                            <a:solidFill>
                              <a:srgbClr val="FF0000"/>
                            </a:solidFill>
                            <a:latin typeface="Cambria Math" panose="02040503050406030204" pitchFamily="18" charset="0"/>
                          </a:rPr>
                          <m:t>𝒑</m:t>
                        </m:r>
                      </m:sub>
                    </m:sSub>
                    <m:r>
                      <a:rPr kumimoji="1" lang="en-US" altLang="ja-JP" b="1" i="1" dirty="0" smtClean="0">
                        <a:solidFill>
                          <a:srgbClr val="FF0000"/>
                        </a:solidFill>
                        <a:latin typeface="Cambria Math" panose="02040503050406030204" pitchFamily="18" charset="0"/>
                      </a:rPr>
                      <m:t>=</m:t>
                    </m:r>
                    <m:r>
                      <m:rPr>
                        <m:nor/>
                      </m:rPr>
                      <a:rPr lang="en-US" altLang="ja-JP" b="1" dirty="0">
                        <a:solidFill>
                          <a:srgbClr val="FF0000"/>
                        </a:solidFill>
                      </a:rPr>
                      <m:t>0.5</m:t>
                    </m:r>
                    <m:r>
                      <a:rPr kumimoji="1" lang="en-US" altLang="ja-JP" b="1" i="1" dirty="0" smtClean="0">
                        <a:solidFill>
                          <a:srgbClr val="FF0000"/>
                        </a:solidFill>
                        <a:latin typeface="Cambria Math" panose="02040503050406030204" pitchFamily="18" charset="0"/>
                        <a:ea typeface="Cambria Math" panose="02040503050406030204" pitchFamily="18" charset="0"/>
                      </a:rPr>
                      <m:t>×</m:t>
                    </m:r>
                    <m:sSup>
                      <m:sSupPr>
                        <m:ctrlPr>
                          <a:rPr kumimoji="1" lang="en-US" altLang="ja-JP" b="1" i="1" dirty="0" smtClean="0">
                            <a:solidFill>
                              <a:srgbClr val="FF0000"/>
                            </a:solidFill>
                            <a:latin typeface="Cambria Math" panose="02040503050406030204" pitchFamily="18" charset="0"/>
                            <a:ea typeface="Cambria Math" panose="02040503050406030204" pitchFamily="18" charset="0"/>
                          </a:rPr>
                        </m:ctrlPr>
                      </m:sSupPr>
                      <m:e>
                        <m:r>
                          <a:rPr kumimoji="1" lang="en-US" altLang="ja-JP" b="1" i="1" dirty="0" smtClean="0">
                            <a:solidFill>
                              <a:srgbClr val="FF0000"/>
                            </a:solidFill>
                            <a:latin typeface="Cambria Math" panose="02040503050406030204" pitchFamily="18" charset="0"/>
                            <a:ea typeface="Cambria Math" panose="02040503050406030204" pitchFamily="18" charset="0"/>
                          </a:rPr>
                          <m:t>𝟏𝟎</m:t>
                        </m:r>
                      </m:e>
                      <m:sup>
                        <m:r>
                          <a:rPr kumimoji="1" lang="en-US" altLang="ja-JP" b="1" i="1" dirty="0" smtClean="0">
                            <a:solidFill>
                              <a:srgbClr val="FF0000"/>
                            </a:solidFill>
                            <a:latin typeface="Cambria Math" panose="02040503050406030204" pitchFamily="18" charset="0"/>
                            <a:ea typeface="Cambria Math" panose="02040503050406030204" pitchFamily="18" charset="0"/>
                          </a:rPr>
                          <m:t>𝟏𝟖</m:t>
                        </m:r>
                      </m:sup>
                    </m:sSup>
                    <m:r>
                      <a:rPr kumimoji="1" lang="en-US" altLang="ja-JP" b="1" i="0" dirty="0" smtClean="0">
                        <a:solidFill>
                          <a:srgbClr val="FF0000"/>
                        </a:solidFill>
                        <a:latin typeface="Cambria Math" panose="02040503050406030204" pitchFamily="18" charset="0"/>
                        <a:ea typeface="Cambria Math" panose="02040503050406030204" pitchFamily="18" charset="0"/>
                      </a:rPr>
                      <m:t>,</m:t>
                    </m:r>
                  </m:oMath>
                </a14:m>
                <a:r>
                  <a:rPr kumimoji="1" lang="en-US" altLang="ja-JP" b="1" dirty="0">
                    <a:solidFill>
                      <a:srgbClr val="FF0000"/>
                    </a:solidFill>
                  </a:rPr>
                  <a:t>1.0</a:t>
                </a:r>
                <a:r>
                  <a:rPr lang="en-US" altLang="ja-JP" b="1" dirty="0">
                    <a:solidFill>
                      <a:srgbClr val="FF0000"/>
                    </a:solidFill>
                    <a:ea typeface="Cambria Math" panose="02040503050406030204" pitchFamily="18" charset="0"/>
                  </a:rPr>
                  <a:t> </a:t>
                </a:r>
                <a14:m>
                  <m:oMath xmlns:m="http://schemas.openxmlformats.org/officeDocument/2006/math">
                    <m:r>
                      <a:rPr lang="en-US" altLang="ja-JP" b="1" i="1" dirty="0">
                        <a:solidFill>
                          <a:srgbClr val="FF0000"/>
                        </a:solidFill>
                        <a:latin typeface="Cambria Math" panose="02040503050406030204" pitchFamily="18" charset="0"/>
                        <a:ea typeface="Cambria Math" panose="02040503050406030204" pitchFamily="18" charset="0"/>
                      </a:rPr>
                      <m:t>×</m:t>
                    </m:r>
                    <m:sSup>
                      <m:sSupPr>
                        <m:ctrlPr>
                          <a:rPr lang="en-US" altLang="ja-JP" b="1" i="1" dirty="0">
                            <a:solidFill>
                              <a:srgbClr val="FF0000"/>
                            </a:solidFill>
                            <a:latin typeface="Cambria Math" panose="02040503050406030204" pitchFamily="18" charset="0"/>
                            <a:ea typeface="Cambria Math" panose="02040503050406030204" pitchFamily="18" charset="0"/>
                          </a:rPr>
                        </m:ctrlPr>
                      </m:sSupPr>
                      <m:e>
                        <m:r>
                          <a:rPr lang="en-US" altLang="ja-JP" b="1" i="1" dirty="0">
                            <a:solidFill>
                              <a:srgbClr val="FF0000"/>
                            </a:solidFill>
                            <a:latin typeface="Cambria Math" panose="02040503050406030204" pitchFamily="18" charset="0"/>
                            <a:ea typeface="Cambria Math" panose="02040503050406030204" pitchFamily="18" charset="0"/>
                          </a:rPr>
                          <m:t>𝟏𝟎</m:t>
                        </m:r>
                      </m:e>
                      <m:sup>
                        <m:r>
                          <a:rPr lang="en-US" altLang="ja-JP" b="1" i="1" dirty="0">
                            <a:solidFill>
                              <a:srgbClr val="FF0000"/>
                            </a:solidFill>
                            <a:latin typeface="Cambria Math" panose="02040503050406030204" pitchFamily="18" charset="0"/>
                            <a:ea typeface="Cambria Math" panose="02040503050406030204" pitchFamily="18" charset="0"/>
                          </a:rPr>
                          <m:t>𝟏𝟖</m:t>
                        </m:r>
                      </m:sup>
                    </m:sSup>
                    <m:r>
                      <a:rPr lang="en-US" altLang="ja-JP" b="1" i="0" dirty="0" smtClean="0">
                        <a:solidFill>
                          <a:srgbClr val="FF0000"/>
                        </a:solidFill>
                        <a:latin typeface="Cambria Math" panose="02040503050406030204" pitchFamily="18" charset="0"/>
                        <a:ea typeface="Cambria Math" panose="02040503050406030204" pitchFamily="18" charset="0"/>
                      </a:rPr>
                      <m:t>,</m:t>
                    </m:r>
                  </m:oMath>
                </a14:m>
                <a:r>
                  <a:rPr kumimoji="1" lang="en-US" altLang="ja-JP" b="1" dirty="0">
                    <a:solidFill>
                      <a:srgbClr val="FF0000"/>
                    </a:solidFill>
                  </a:rPr>
                  <a:t>1.5</a:t>
                </a:r>
                <a:r>
                  <a:rPr lang="en-US" altLang="ja-JP" b="1" dirty="0">
                    <a:solidFill>
                      <a:srgbClr val="FF0000"/>
                    </a:solidFill>
                    <a:ea typeface="Cambria Math" panose="02040503050406030204" pitchFamily="18" charset="0"/>
                  </a:rPr>
                  <a:t> </a:t>
                </a:r>
                <a14:m>
                  <m:oMath xmlns:m="http://schemas.openxmlformats.org/officeDocument/2006/math">
                    <m:r>
                      <a:rPr lang="en-US" altLang="ja-JP" b="1" i="1" dirty="0">
                        <a:solidFill>
                          <a:srgbClr val="FF0000"/>
                        </a:solidFill>
                        <a:latin typeface="Cambria Math" panose="02040503050406030204" pitchFamily="18" charset="0"/>
                        <a:ea typeface="Cambria Math" panose="02040503050406030204" pitchFamily="18" charset="0"/>
                      </a:rPr>
                      <m:t>×</m:t>
                    </m:r>
                    <m:sSup>
                      <m:sSupPr>
                        <m:ctrlPr>
                          <a:rPr lang="en-US" altLang="ja-JP" b="1" i="1" dirty="0">
                            <a:solidFill>
                              <a:srgbClr val="FF0000"/>
                            </a:solidFill>
                            <a:latin typeface="Cambria Math" panose="02040503050406030204" pitchFamily="18" charset="0"/>
                            <a:ea typeface="Cambria Math" panose="02040503050406030204" pitchFamily="18" charset="0"/>
                          </a:rPr>
                        </m:ctrlPr>
                      </m:sSupPr>
                      <m:e>
                        <m:r>
                          <a:rPr lang="en-US" altLang="ja-JP" b="1" i="1" dirty="0">
                            <a:solidFill>
                              <a:srgbClr val="FF0000"/>
                            </a:solidFill>
                            <a:latin typeface="Cambria Math" panose="02040503050406030204" pitchFamily="18" charset="0"/>
                            <a:ea typeface="Cambria Math" panose="02040503050406030204" pitchFamily="18" charset="0"/>
                          </a:rPr>
                          <m:t>𝟏𝟎</m:t>
                        </m:r>
                      </m:e>
                      <m:sup>
                        <m:r>
                          <a:rPr lang="en-US" altLang="ja-JP" b="1" i="1" dirty="0">
                            <a:solidFill>
                              <a:srgbClr val="FF0000"/>
                            </a:solidFill>
                            <a:latin typeface="Cambria Math" panose="02040503050406030204" pitchFamily="18" charset="0"/>
                            <a:ea typeface="Cambria Math" panose="02040503050406030204" pitchFamily="18" charset="0"/>
                          </a:rPr>
                          <m:t>𝟏𝟖</m:t>
                        </m:r>
                      </m:sup>
                    </m:sSup>
                  </m:oMath>
                </a14:m>
                <a:r>
                  <a:rPr kumimoji="1" lang="ja-JP" altLang="en-US" b="1" dirty="0">
                    <a:solidFill>
                      <a:schemeClr val="tx1"/>
                    </a:solidFill>
                  </a:rPr>
                  <a:t>で比較</a:t>
                </a:r>
              </a:p>
            </p:txBody>
          </p:sp>
        </mc:Choice>
        <mc:Fallback xmlns="">
          <p:sp>
            <p:nvSpPr>
              <p:cNvPr id="39" name="テキスト ボックス 38">
                <a:extLst>
                  <a:ext uri="{FF2B5EF4-FFF2-40B4-BE49-F238E27FC236}">
                    <a16:creationId xmlns:a16="http://schemas.microsoft.com/office/drawing/2014/main" id="{D7DEEDB5-78AB-C259-F31D-A8C04F53BDC2}"/>
                  </a:ext>
                </a:extLst>
              </p:cNvPr>
              <p:cNvSpPr txBox="1">
                <a:spLocks noRot="1" noChangeAspect="1" noMove="1" noResize="1" noEditPoints="1" noAdjustHandles="1" noChangeArrowheads="1" noChangeShapeType="1" noTextEdit="1"/>
              </p:cNvSpPr>
              <p:nvPr/>
            </p:nvSpPr>
            <p:spPr>
              <a:xfrm>
                <a:off x="811290" y="4616158"/>
                <a:ext cx="4789609" cy="683777"/>
              </a:xfrm>
              <a:prstGeom prst="rect">
                <a:avLst/>
              </a:prstGeom>
              <a:blipFill>
                <a:blip r:embed="rId5"/>
                <a:stretch>
                  <a:fillRect l="-759" t="-2564" r="-379" b="-7692"/>
                </a:stretch>
              </a:blipFill>
              <a:ln w="28575">
                <a:solidFill>
                  <a:srgbClr val="080808"/>
                </a:solidFill>
              </a:ln>
            </p:spPr>
            <p:txBody>
              <a:bodyPr/>
              <a:lstStyle/>
              <a:p>
                <a:r>
                  <a:rPr lang="ja-JP" altLang="en-US">
                    <a:noFill/>
                  </a:rPr>
                  <a:t> </a:t>
                </a:r>
              </a:p>
            </p:txBody>
          </p:sp>
        </mc:Fallback>
      </mc:AlternateContent>
      <p:sp>
        <p:nvSpPr>
          <p:cNvPr id="41" name="正方形/長方形 40">
            <a:extLst>
              <a:ext uri="{FF2B5EF4-FFF2-40B4-BE49-F238E27FC236}">
                <a16:creationId xmlns:a16="http://schemas.microsoft.com/office/drawing/2014/main" id="{C7F24070-C1AC-A06E-B94C-0AFB9F10CFE6}"/>
              </a:ext>
            </a:extLst>
          </p:cNvPr>
          <p:cNvSpPr/>
          <p:nvPr/>
        </p:nvSpPr>
        <p:spPr>
          <a:xfrm>
            <a:off x="4743151" y="2382588"/>
            <a:ext cx="170938" cy="7819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42" name="テキスト ボックス 41">
                <a:extLst>
                  <a:ext uri="{FF2B5EF4-FFF2-40B4-BE49-F238E27FC236}">
                    <a16:creationId xmlns:a16="http://schemas.microsoft.com/office/drawing/2014/main" id="{623BEC7E-953B-30F3-D5B3-82A74825CAD0}"/>
                  </a:ext>
                </a:extLst>
              </p:cNvPr>
              <p:cNvSpPr txBox="1"/>
              <p:nvPr/>
            </p:nvSpPr>
            <p:spPr>
              <a:xfrm>
                <a:off x="1903128" y="5911889"/>
                <a:ext cx="8107922" cy="494751"/>
              </a:xfrm>
              <a:prstGeom prst="rect">
                <a:avLst/>
              </a:prstGeom>
              <a:noFill/>
              <a:ln w="28575">
                <a:solidFill>
                  <a:srgbClr val="FF0000"/>
                </a:solidFill>
              </a:ln>
            </p:spPr>
            <p:txBody>
              <a:bodyPr wrap="square" rtlCol="0">
                <a:spAutoFit/>
              </a:bodyPr>
              <a:lstStyle/>
              <a:p>
                <a14:m>
                  <m:oMath xmlns:m="http://schemas.openxmlformats.org/officeDocument/2006/math">
                    <m:sSub>
                      <m:sSubPr>
                        <m:ctrlPr>
                          <a:rPr kumimoji="1" lang="en-US" altLang="ja-JP" sz="2400" b="1" i="1" dirty="0" smtClean="0">
                            <a:solidFill>
                              <a:schemeClr val="tx1"/>
                            </a:solidFill>
                            <a:latin typeface="Cambria Math" panose="02040503050406030204" pitchFamily="18" charset="0"/>
                          </a:rPr>
                        </m:ctrlPr>
                      </m:sSubPr>
                      <m:e>
                        <m:r>
                          <a:rPr kumimoji="1" lang="en-US" altLang="ja-JP" sz="2400" b="1" i="1" dirty="0" smtClean="0">
                            <a:solidFill>
                              <a:schemeClr val="tx1"/>
                            </a:solidFill>
                            <a:latin typeface="Cambria Math" panose="02040503050406030204" pitchFamily="18" charset="0"/>
                          </a:rPr>
                          <m:t>𝒏</m:t>
                        </m:r>
                      </m:e>
                      <m:sub>
                        <m:r>
                          <a:rPr kumimoji="1" lang="en-US" altLang="ja-JP" sz="2400" b="1" i="1" dirty="0" smtClean="0">
                            <a:solidFill>
                              <a:schemeClr val="tx1"/>
                            </a:solidFill>
                            <a:latin typeface="Cambria Math" panose="02040503050406030204" pitchFamily="18" charset="0"/>
                          </a:rPr>
                          <m:t>𝒑</m:t>
                        </m:r>
                      </m:sub>
                    </m:sSub>
                  </m:oMath>
                </a14:m>
                <a:r>
                  <a:rPr kumimoji="1" lang="ja-JP" altLang="en-US" sz="2400" dirty="0"/>
                  <a:t>：</a:t>
                </a:r>
                <a:r>
                  <a:rPr kumimoji="1" lang="ja-JP" altLang="en-US" sz="2400" b="1" dirty="0"/>
                  <a:t>大</a:t>
                </a:r>
                <a:r>
                  <a:rPr kumimoji="1" lang="ja-JP" altLang="en-US" sz="2400" dirty="0"/>
                  <a:t>　→　</a:t>
                </a:r>
                <a:r>
                  <a:rPr kumimoji="1" lang="en-US" altLang="ja-JP" sz="2400" b="1" i="1" dirty="0">
                    <a:latin typeface="Times New Roman" panose="02020603050405020304" pitchFamily="18" charset="0"/>
                    <a:cs typeface="Times New Roman" panose="02020603050405020304" pitchFamily="18" charset="0"/>
                  </a:rPr>
                  <a:t> </a:t>
                </a:r>
                <a:r>
                  <a:rPr kumimoji="1" lang="en-US" altLang="ja-JP" sz="2400" b="1" i="1" dirty="0" err="1">
                    <a:latin typeface="Times New Roman" panose="02020603050405020304" pitchFamily="18" charset="0"/>
                    <a:cs typeface="Times New Roman" panose="02020603050405020304" pitchFamily="18" charset="0"/>
                  </a:rPr>
                  <a:t>d</a:t>
                </a:r>
                <a:r>
                  <a:rPr kumimoji="1" lang="en-US" altLang="ja-JP" sz="2400" b="1" i="1" baseline="-25000" dirty="0" err="1">
                    <a:latin typeface="Times New Roman" panose="02020603050405020304" pitchFamily="18" charset="0"/>
                    <a:cs typeface="Times New Roman" panose="02020603050405020304" pitchFamily="18" charset="0"/>
                  </a:rPr>
                  <a:t>eff</a:t>
                </a:r>
                <a:r>
                  <a:rPr lang="ja-JP" altLang="en-US" sz="2400" dirty="0"/>
                  <a:t>：</a:t>
                </a:r>
                <a:r>
                  <a:rPr kumimoji="1" lang="ja-JP" altLang="en-US" sz="2400" b="1" dirty="0"/>
                  <a:t>小</a:t>
                </a:r>
                <a:r>
                  <a:rPr kumimoji="1" lang="ja-JP" altLang="en-US" sz="2400" dirty="0"/>
                  <a:t>　　　　</a:t>
                </a:r>
                <a:r>
                  <a:rPr lang="en-US" altLang="ja-JP" sz="2400" b="1" dirty="0"/>
                  <a:t> </a:t>
                </a:r>
                <a14:m>
                  <m:oMath xmlns:m="http://schemas.openxmlformats.org/officeDocument/2006/math">
                    <m:sSub>
                      <m:sSubPr>
                        <m:ctrlPr>
                          <a:rPr lang="en-US" altLang="ja-JP" sz="2400" b="1" i="1" dirty="0">
                            <a:latin typeface="Cambria Math" panose="02040503050406030204" pitchFamily="18" charset="0"/>
                          </a:rPr>
                        </m:ctrlPr>
                      </m:sSubPr>
                      <m:e>
                        <m:r>
                          <a:rPr lang="en-US" altLang="ja-JP" sz="2400" b="1" i="1" dirty="0">
                            <a:latin typeface="Cambria Math" panose="02040503050406030204" pitchFamily="18" charset="0"/>
                          </a:rPr>
                          <m:t>𝒏</m:t>
                        </m:r>
                      </m:e>
                      <m:sub>
                        <m:r>
                          <a:rPr lang="en-US" altLang="ja-JP" sz="2400" b="1" i="1" dirty="0">
                            <a:latin typeface="Cambria Math" panose="02040503050406030204" pitchFamily="18" charset="0"/>
                          </a:rPr>
                          <m:t>𝒑</m:t>
                        </m:r>
                      </m:sub>
                    </m:sSub>
                  </m:oMath>
                </a14:m>
                <a:r>
                  <a:rPr kumimoji="1" lang="ja-JP" altLang="en-US" sz="2400" dirty="0"/>
                  <a:t>：</a:t>
                </a:r>
                <a:r>
                  <a:rPr kumimoji="1" lang="ja-JP" altLang="en-US" sz="2400" b="1" dirty="0"/>
                  <a:t>小</a:t>
                </a:r>
                <a:r>
                  <a:rPr kumimoji="1" lang="ja-JP" altLang="en-US" sz="2400" dirty="0"/>
                  <a:t>　→　</a:t>
                </a:r>
                <a:r>
                  <a:rPr kumimoji="1" lang="en-US" altLang="ja-JP" sz="2400" b="1" i="1" dirty="0">
                    <a:latin typeface="Times New Roman" panose="02020603050405020304" pitchFamily="18" charset="0"/>
                    <a:cs typeface="Times New Roman" panose="02020603050405020304" pitchFamily="18" charset="0"/>
                  </a:rPr>
                  <a:t> </a:t>
                </a:r>
                <a:r>
                  <a:rPr kumimoji="1" lang="en-US" altLang="ja-JP" sz="2400" b="1" i="1" dirty="0" err="1">
                    <a:latin typeface="Times New Roman" panose="02020603050405020304" pitchFamily="18" charset="0"/>
                    <a:cs typeface="Times New Roman" panose="02020603050405020304" pitchFamily="18" charset="0"/>
                  </a:rPr>
                  <a:t>d</a:t>
                </a:r>
                <a:r>
                  <a:rPr kumimoji="1" lang="en-US" altLang="ja-JP" sz="2400" b="1" i="1" baseline="-25000" dirty="0" err="1">
                    <a:latin typeface="Times New Roman" panose="02020603050405020304" pitchFamily="18" charset="0"/>
                    <a:cs typeface="Times New Roman" panose="02020603050405020304" pitchFamily="18" charset="0"/>
                  </a:rPr>
                  <a:t>eff</a:t>
                </a:r>
                <a:r>
                  <a:rPr lang="ja-JP" altLang="en-US" sz="2400" dirty="0"/>
                  <a:t>：</a:t>
                </a:r>
                <a:r>
                  <a:rPr kumimoji="1" lang="ja-JP" altLang="en-US" sz="2400" b="1" dirty="0"/>
                  <a:t>大</a:t>
                </a:r>
              </a:p>
            </p:txBody>
          </p:sp>
        </mc:Choice>
        <mc:Fallback xmlns="">
          <p:sp>
            <p:nvSpPr>
              <p:cNvPr id="42" name="テキスト ボックス 41">
                <a:extLst>
                  <a:ext uri="{FF2B5EF4-FFF2-40B4-BE49-F238E27FC236}">
                    <a16:creationId xmlns:a16="http://schemas.microsoft.com/office/drawing/2014/main" id="{623BEC7E-953B-30F3-D5B3-82A74825CAD0}"/>
                  </a:ext>
                </a:extLst>
              </p:cNvPr>
              <p:cNvSpPr txBox="1">
                <a:spLocks noRot="1" noChangeAspect="1" noMove="1" noResize="1" noEditPoints="1" noAdjustHandles="1" noChangeArrowheads="1" noChangeShapeType="1" noTextEdit="1"/>
              </p:cNvSpPr>
              <p:nvPr/>
            </p:nvSpPr>
            <p:spPr>
              <a:xfrm>
                <a:off x="1903128" y="5911889"/>
                <a:ext cx="8107922" cy="494751"/>
              </a:xfrm>
              <a:prstGeom prst="rect">
                <a:avLst/>
              </a:prstGeom>
              <a:blipFill>
                <a:blip r:embed="rId6"/>
                <a:stretch>
                  <a:fillRect t="-6977" b="-18605"/>
                </a:stretch>
              </a:blipFill>
              <a:ln w="28575">
                <a:solidFill>
                  <a:srgbClr val="FF0000"/>
                </a:solidFill>
              </a:ln>
            </p:spPr>
            <p:txBody>
              <a:bodyPr/>
              <a:lstStyle/>
              <a:p>
                <a:r>
                  <a:rPr lang="ja-JP" altLang="en-US">
                    <a:noFill/>
                  </a:rPr>
                  <a:t> </a:t>
                </a:r>
              </a:p>
            </p:txBody>
          </p:sp>
        </mc:Fallback>
      </mc:AlternateContent>
      <p:sp>
        <p:nvSpPr>
          <p:cNvPr id="43" name="円弧 42">
            <a:extLst>
              <a:ext uri="{FF2B5EF4-FFF2-40B4-BE49-F238E27FC236}">
                <a16:creationId xmlns:a16="http://schemas.microsoft.com/office/drawing/2014/main" id="{09F8AE5A-5A44-91E5-D3A5-EDF4338B7B8B}"/>
              </a:ext>
            </a:extLst>
          </p:cNvPr>
          <p:cNvSpPr/>
          <p:nvPr/>
        </p:nvSpPr>
        <p:spPr>
          <a:xfrm rot="16200000">
            <a:off x="4355831" y="2641026"/>
            <a:ext cx="781921" cy="279919"/>
          </a:xfrm>
          <a:prstGeom prst="arc">
            <a:avLst>
              <a:gd name="adj1" fmla="val 10792429"/>
              <a:gd name="adj2" fmla="val 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mc:AlternateContent xmlns:mc="http://schemas.openxmlformats.org/markup-compatibility/2006">
        <mc:Choice xmlns:a14="http://schemas.microsoft.com/office/drawing/2010/main" Requires="a14">
          <p:sp>
            <p:nvSpPr>
              <p:cNvPr id="44" name="テキスト ボックス 43">
                <a:extLst>
                  <a:ext uri="{FF2B5EF4-FFF2-40B4-BE49-F238E27FC236}">
                    <a16:creationId xmlns:a16="http://schemas.microsoft.com/office/drawing/2014/main" id="{9568CE18-719D-DFCD-7A6E-9A80E8EC25D1}"/>
                  </a:ext>
                </a:extLst>
              </p:cNvPr>
              <p:cNvSpPr txBox="1"/>
              <p:nvPr/>
            </p:nvSpPr>
            <p:spPr>
              <a:xfrm>
                <a:off x="3213389" y="2374667"/>
                <a:ext cx="2704541" cy="948208"/>
              </a:xfrm>
              <a:prstGeom prst="rect">
                <a:avLst/>
              </a:prstGeom>
              <a:noFill/>
            </p:spPr>
            <p:txBody>
              <a:bodyPr wrap="square" rtlCol="0">
                <a:spAutoFit/>
              </a:bodyPr>
              <a:lstStyle/>
              <a:p>
                <a:r>
                  <a:rPr kumimoji="1" lang="ja-JP" altLang="en-US" b="1" dirty="0"/>
                  <a:t>メニスカス</a:t>
                </a:r>
                <a:endParaRPr kumimoji="1" lang="en-US" altLang="ja-JP" b="1" dirty="0"/>
              </a:p>
              <a:p>
                <a:r>
                  <a:rPr kumimoji="1" lang="en-US" altLang="ja-JP" b="1" dirty="0"/>
                  <a:t>=0.1</a:t>
                </a:r>
                <a:r>
                  <a:rPr kumimoji="1" lang="en-US" altLang="ja-JP" b="1" dirty="0">
                    <a:solidFill>
                      <a:schemeClr val="tx1"/>
                    </a:solidFill>
                  </a:rPr>
                  <a:t> </a:t>
                </a:r>
                <a14:m>
                  <m:oMath xmlns:m="http://schemas.openxmlformats.org/officeDocument/2006/math">
                    <m:sSub>
                      <m:sSubPr>
                        <m:ctrlPr>
                          <a:rPr kumimoji="1" lang="en-US" altLang="ja-JP" b="1" i="1" dirty="0" smtClean="0">
                            <a:solidFill>
                              <a:schemeClr val="tx1"/>
                            </a:solidFill>
                            <a:latin typeface="Cambria Math" panose="02040503050406030204" pitchFamily="18" charset="0"/>
                          </a:rPr>
                        </m:ctrlPr>
                      </m:sSubPr>
                      <m:e>
                        <m:r>
                          <a:rPr kumimoji="1" lang="en-US" altLang="ja-JP" b="1" i="1" dirty="0" smtClean="0">
                            <a:solidFill>
                              <a:schemeClr val="tx1"/>
                            </a:solidFill>
                            <a:latin typeface="Cambria Math" panose="02040503050406030204" pitchFamily="18" charset="0"/>
                          </a:rPr>
                          <m:t>𝒏</m:t>
                        </m:r>
                      </m:e>
                      <m:sub>
                        <m:r>
                          <a:rPr kumimoji="1" lang="en-US" altLang="ja-JP" b="1" i="1" dirty="0" smtClean="0">
                            <a:solidFill>
                              <a:schemeClr val="tx1"/>
                            </a:solidFill>
                            <a:latin typeface="Cambria Math" panose="02040503050406030204" pitchFamily="18" charset="0"/>
                          </a:rPr>
                          <m:t>𝒑</m:t>
                        </m:r>
                      </m:sub>
                    </m:sSub>
                    <m:r>
                      <a:rPr kumimoji="1" lang="en-US" altLang="ja-JP" b="1" i="1" dirty="0" smtClean="0">
                        <a:solidFill>
                          <a:schemeClr val="tx1"/>
                        </a:solidFill>
                        <a:latin typeface="Cambria Math" panose="02040503050406030204" pitchFamily="18" charset="0"/>
                      </a:rPr>
                      <m:t> </m:t>
                    </m:r>
                  </m:oMath>
                </a14:m>
                <a:r>
                  <a:rPr kumimoji="1" lang="ja-JP" altLang="en-US" b="1" dirty="0"/>
                  <a:t>等高線</a:t>
                </a:r>
                <a:r>
                  <a:rPr lang="ja-JP" altLang="en-US" b="1" dirty="0"/>
                  <a:t>　　　　　　　　　　　　　　</a:t>
                </a:r>
                <a:r>
                  <a:rPr kumimoji="1" lang="ja-JP" altLang="en-US" b="1" dirty="0"/>
                  <a:t>（準中性崩壊）</a:t>
                </a:r>
              </a:p>
            </p:txBody>
          </p:sp>
        </mc:Choice>
        <mc:Fallback>
          <p:sp>
            <p:nvSpPr>
              <p:cNvPr id="44" name="テキスト ボックス 43">
                <a:extLst>
                  <a:ext uri="{FF2B5EF4-FFF2-40B4-BE49-F238E27FC236}">
                    <a16:creationId xmlns:a16="http://schemas.microsoft.com/office/drawing/2014/main" id="{9568CE18-719D-DFCD-7A6E-9A80E8EC25D1}"/>
                  </a:ext>
                </a:extLst>
              </p:cNvPr>
              <p:cNvSpPr txBox="1">
                <a:spLocks noRot="1" noChangeAspect="1" noMove="1" noResize="1" noEditPoints="1" noAdjustHandles="1" noChangeArrowheads="1" noChangeShapeType="1" noTextEdit="1"/>
              </p:cNvSpPr>
              <p:nvPr/>
            </p:nvSpPr>
            <p:spPr>
              <a:xfrm>
                <a:off x="3213389" y="2374667"/>
                <a:ext cx="2704541" cy="948208"/>
              </a:xfrm>
              <a:prstGeom prst="rect">
                <a:avLst/>
              </a:prstGeom>
              <a:blipFill>
                <a:blip r:embed="rId7"/>
                <a:stretch>
                  <a:fillRect l="-1802" t="-3871" b="-9677"/>
                </a:stretch>
              </a:blipFill>
            </p:spPr>
            <p:txBody>
              <a:bodyPr/>
              <a:lstStyle/>
              <a:p>
                <a:r>
                  <a:rPr lang="ja-JP" altLang="en-US">
                    <a:noFill/>
                  </a:rPr>
                  <a:t> </a:t>
                </a:r>
              </a:p>
            </p:txBody>
          </p:sp>
        </mc:Fallback>
      </mc:AlternateContent>
      <p:sp>
        <p:nvSpPr>
          <p:cNvPr id="5" name="テキスト ボックス 4">
            <a:extLst>
              <a:ext uri="{FF2B5EF4-FFF2-40B4-BE49-F238E27FC236}">
                <a16:creationId xmlns:a16="http://schemas.microsoft.com/office/drawing/2014/main" id="{3FEB8B9C-B508-E89E-9616-77DD575A7272}"/>
              </a:ext>
            </a:extLst>
          </p:cNvPr>
          <p:cNvSpPr txBox="1"/>
          <p:nvPr/>
        </p:nvSpPr>
        <p:spPr>
          <a:xfrm>
            <a:off x="270954" y="149779"/>
            <a:ext cx="10987071" cy="584775"/>
          </a:xfrm>
          <a:prstGeom prst="rect">
            <a:avLst/>
          </a:prstGeom>
          <a:noFill/>
        </p:spPr>
        <p:txBody>
          <a:bodyPr wrap="square">
            <a:spAutoFit/>
          </a:bodyPr>
          <a:lstStyle/>
          <a:p>
            <a:r>
              <a:rPr kumimoji="1" lang="ja-JP" altLang="en-US" sz="3200" b="1"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sym typeface="Wingdings" pitchFamily="2" charset="2"/>
              </a:rPr>
              <a:t>負イオン源における</a:t>
            </a:r>
            <a:r>
              <a:rPr kumimoji="1" lang="en-US" altLang="ja-JP" sz="3200" b="1" i="1" dirty="0" err="1">
                <a:latin typeface="Times New Roman" panose="02020603050405020304" pitchFamily="18" charset="0"/>
                <a:cs typeface="Times New Roman" panose="02020603050405020304" pitchFamily="18" charset="0"/>
              </a:rPr>
              <a:t>d</a:t>
            </a:r>
            <a:r>
              <a:rPr kumimoji="1" lang="en-US" altLang="ja-JP" sz="3200" b="1" i="1" baseline="-25000" dirty="0" err="1">
                <a:latin typeface="Times New Roman" panose="02020603050405020304" pitchFamily="18" charset="0"/>
                <a:cs typeface="Times New Roman" panose="02020603050405020304" pitchFamily="18" charset="0"/>
              </a:rPr>
              <a:t>eff</a:t>
            </a:r>
            <a:r>
              <a:rPr kumimoji="1" lang="ja-JP" altLang="en-US" sz="3200" b="1"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sym typeface="Wingdings" pitchFamily="2" charset="2"/>
              </a:rPr>
              <a:t>の解析</a:t>
            </a:r>
            <a:r>
              <a:rPr lang="ja-JP" altLang="en-US" sz="3200" b="1" dirty="0">
                <a:latin typeface="游ゴシック" panose="020B0400000000000000" pitchFamily="50" charset="-128"/>
                <a:ea typeface="游ゴシック" panose="020B0400000000000000" pitchFamily="50" charset="-128"/>
                <a:sym typeface="Wingdings" pitchFamily="2" charset="2"/>
              </a:rPr>
              <a:t>①</a:t>
            </a:r>
            <a:r>
              <a:rPr kumimoji="1" lang="ja-JP" altLang="en-US" sz="3200" b="1"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sym typeface="Wingdings" pitchFamily="2" charset="2"/>
              </a:rPr>
              <a:t>　</a:t>
            </a:r>
            <a:r>
              <a:rPr kumimoji="1" lang="en-US" altLang="ja-JP" sz="3200" b="1" i="1" dirty="0">
                <a:latin typeface="游ゴシック" panose="020B0400000000000000" pitchFamily="50" charset="-128"/>
                <a:ea typeface="游ゴシック" panose="020B0400000000000000" pitchFamily="50" charset="-128"/>
                <a:cs typeface="Times New Roman" panose="02020603050405020304" pitchFamily="18" charset="0"/>
              </a:rPr>
              <a:t> </a:t>
            </a:r>
            <a:r>
              <a:rPr kumimoji="1" lang="ja-JP" altLang="en-US" sz="32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sym typeface="Wingdings" pitchFamily="2" charset="2"/>
              </a:rPr>
              <a:t>プラズマ密度依存性</a:t>
            </a:r>
            <a:endParaRPr lang="en-US" altLang="ja-JP" sz="3200" b="1" dirty="0">
              <a:solidFill>
                <a:srgbClr val="FF0000"/>
              </a:solidFill>
              <a:latin typeface="游ゴシック" panose="020B0400000000000000" pitchFamily="50" charset="-128"/>
              <a:ea typeface="游ゴシック" panose="020B0400000000000000" pitchFamily="50" charset="-128"/>
              <a:sym typeface="Wingdings" pitchFamily="2" charset="2"/>
            </a:endParaRPr>
          </a:p>
        </p:txBody>
      </p:sp>
      <p:sp>
        <p:nvSpPr>
          <p:cNvPr id="14" name="テキスト ボックス 13">
            <a:extLst>
              <a:ext uri="{FF2B5EF4-FFF2-40B4-BE49-F238E27FC236}">
                <a16:creationId xmlns:a16="http://schemas.microsoft.com/office/drawing/2014/main" id="{B336B668-0B33-F010-8DBB-52D43C22BDB5}"/>
              </a:ext>
            </a:extLst>
          </p:cNvPr>
          <p:cNvSpPr txBox="1"/>
          <p:nvPr/>
        </p:nvSpPr>
        <p:spPr>
          <a:xfrm>
            <a:off x="6596184" y="4782094"/>
            <a:ext cx="4789609" cy="369332"/>
          </a:xfrm>
          <a:prstGeom prst="rect">
            <a:avLst/>
          </a:prstGeom>
          <a:noFill/>
        </p:spPr>
        <p:txBody>
          <a:bodyPr wrap="square" rtlCol="0">
            <a:spAutoFit/>
          </a:bodyPr>
          <a:lstStyle/>
          <a:p>
            <a:r>
              <a:rPr lang="ja-JP" altLang="en-US" dirty="0"/>
              <a:t>各ソースプラズマ密度におけるメニスカス</a:t>
            </a:r>
            <a:r>
              <a:rPr kumimoji="1" lang="en-US" altLang="ja-JP" dirty="0"/>
              <a:t>[5] </a:t>
            </a:r>
            <a:endParaRPr kumimoji="1" lang="ja-JP" altLang="en-US" dirty="0"/>
          </a:p>
        </p:txBody>
      </p:sp>
      <p:sp>
        <p:nvSpPr>
          <p:cNvPr id="17" name="テキスト ボックス 16">
            <a:extLst>
              <a:ext uri="{FF2B5EF4-FFF2-40B4-BE49-F238E27FC236}">
                <a16:creationId xmlns:a16="http://schemas.microsoft.com/office/drawing/2014/main" id="{CE25CD98-71AC-C8DE-8D5D-59D068B674C1}"/>
              </a:ext>
            </a:extLst>
          </p:cNvPr>
          <p:cNvSpPr txBox="1"/>
          <p:nvPr/>
        </p:nvSpPr>
        <p:spPr>
          <a:xfrm>
            <a:off x="6660662" y="5111941"/>
            <a:ext cx="6099906" cy="307777"/>
          </a:xfrm>
          <a:prstGeom prst="rect">
            <a:avLst/>
          </a:prstGeom>
          <a:noFill/>
        </p:spPr>
        <p:txBody>
          <a:bodyPr wrap="square">
            <a:spAutoFit/>
          </a:bodyPr>
          <a:lstStyle/>
          <a:p>
            <a:pPr algn="l"/>
            <a:r>
              <a:rPr lang="fr-FR" altLang="ja-JP" sz="1400" dirty="0"/>
              <a:t>[5] K. Hayashi ,Journal of Instrumentation</a:t>
            </a:r>
            <a:r>
              <a:rPr lang="ja-JP" altLang="en-US" sz="1400" dirty="0"/>
              <a:t> </a:t>
            </a:r>
            <a:r>
              <a:rPr lang="fr-FR" altLang="ja-JP" sz="1400" b="1" dirty="0"/>
              <a:t>19</a:t>
            </a:r>
            <a:r>
              <a:rPr lang="fr-FR" altLang="ja-JP" sz="1400" dirty="0"/>
              <a:t>, </a:t>
            </a:r>
            <a:r>
              <a:rPr lang="en-US" altLang="ja-JP" sz="1400" b="0" i="0" dirty="0">
                <a:solidFill>
                  <a:srgbClr val="333333"/>
                </a:solidFill>
                <a:effectLst/>
                <a:latin typeface="-apple-system"/>
              </a:rPr>
              <a:t>C04031</a:t>
            </a:r>
            <a:r>
              <a:rPr lang="fr-FR" altLang="ja-JP" sz="1400" dirty="0"/>
              <a:t> (2024)</a:t>
            </a:r>
          </a:p>
        </p:txBody>
      </p:sp>
      <p:sp>
        <p:nvSpPr>
          <p:cNvPr id="46" name="テキスト ボックス 45">
            <a:extLst>
              <a:ext uri="{FF2B5EF4-FFF2-40B4-BE49-F238E27FC236}">
                <a16:creationId xmlns:a16="http://schemas.microsoft.com/office/drawing/2014/main" id="{4036F6EC-198F-6B53-9D2F-F59BDA047D38}"/>
              </a:ext>
            </a:extLst>
          </p:cNvPr>
          <p:cNvSpPr txBox="1"/>
          <p:nvPr/>
        </p:nvSpPr>
        <p:spPr>
          <a:xfrm>
            <a:off x="10492896" y="354944"/>
            <a:ext cx="1785793" cy="461665"/>
          </a:xfrm>
          <a:prstGeom prst="rect">
            <a:avLst/>
          </a:prstGeom>
          <a:noFill/>
        </p:spPr>
        <p:txBody>
          <a:bodyPr wrap="square">
            <a:spAutoFit/>
          </a:bodyPr>
          <a:lstStyle/>
          <a:p>
            <a:r>
              <a:rPr kumimoji="1" lang="en-US" altLang="ja-JP" sz="2400" dirty="0"/>
              <a:t>[5] </a:t>
            </a:r>
            <a:endParaRPr lang="ja-JP" altLang="en-US" sz="2400" dirty="0"/>
          </a:p>
        </p:txBody>
      </p:sp>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2E12DDAD-83D7-35B3-2229-17051C7E6D04}"/>
                  </a:ext>
                </a:extLst>
              </p:cNvPr>
              <p:cNvSpPr txBox="1"/>
              <p:nvPr/>
            </p:nvSpPr>
            <p:spPr>
              <a:xfrm>
                <a:off x="7623545" y="938868"/>
                <a:ext cx="3058620" cy="1035668"/>
              </a:xfrm>
              <a:prstGeom prst="rect">
                <a:avLst/>
              </a:prstGeom>
              <a:solidFill>
                <a:srgbClr val="FFFFFF"/>
              </a:solidFill>
            </p:spPr>
            <p:txBody>
              <a:bodyPr wrap="square" rtlCol="0">
                <a:spAutoFit/>
              </a:bodyPr>
              <a:lstStyle/>
              <a:p>
                <a14:m>
                  <m:oMath xmlns:m="http://schemas.openxmlformats.org/officeDocument/2006/math">
                    <m:sSub>
                      <m:sSubPr>
                        <m:ctrlPr>
                          <a:rPr lang="en-US" altLang="ja-JP" b="1" i="1" dirty="0">
                            <a:solidFill>
                              <a:srgbClr val="080808"/>
                            </a:solidFill>
                            <a:latin typeface="Cambria Math" panose="02040503050406030204" pitchFamily="18" charset="0"/>
                          </a:rPr>
                        </m:ctrlPr>
                      </m:sSubPr>
                      <m:e>
                        <m:r>
                          <a:rPr lang="en-US" altLang="ja-JP" b="1" i="1" dirty="0">
                            <a:solidFill>
                              <a:srgbClr val="080808"/>
                            </a:solidFill>
                            <a:latin typeface="Cambria Math" panose="02040503050406030204" pitchFamily="18" charset="0"/>
                          </a:rPr>
                          <m:t>𝒏</m:t>
                        </m:r>
                      </m:e>
                      <m:sub>
                        <m:r>
                          <a:rPr lang="en-US" altLang="ja-JP" b="1" i="1" dirty="0">
                            <a:solidFill>
                              <a:srgbClr val="080808"/>
                            </a:solidFill>
                            <a:latin typeface="Cambria Math" panose="02040503050406030204" pitchFamily="18" charset="0"/>
                          </a:rPr>
                          <m:t>𝒑</m:t>
                        </m:r>
                      </m:sub>
                    </m:sSub>
                    <m:r>
                      <a:rPr lang="en-US" altLang="ja-JP" b="1" i="1" dirty="0">
                        <a:solidFill>
                          <a:srgbClr val="080808"/>
                        </a:solidFill>
                        <a:latin typeface="Cambria Math" panose="02040503050406030204" pitchFamily="18" charset="0"/>
                      </a:rPr>
                      <m:t>=</m:t>
                    </m:r>
                    <m:r>
                      <a:rPr lang="en-US" altLang="ja-JP" b="1" i="1" dirty="0">
                        <a:solidFill>
                          <a:srgbClr val="080808"/>
                        </a:solidFill>
                        <a:latin typeface="Cambria Math" panose="02040503050406030204" pitchFamily="18" charset="0"/>
                      </a:rPr>
                      <m:t>𝟏</m:t>
                    </m:r>
                    <m:r>
                      <a:rPr lang="en-US" altLang="ja-JP" b="1" i="1" dirty="0">
                        <a:solidFill>
                          <a:srgbClr val="080808"/>
                        </a:solidFill>
                        <a:latin typeface="Cambria Math" panose="02040503050406030204" pitchFamily="18" charset="0"/>
                      </a:rPr>
                      <m:t>.</m:t>
                    </m:r>
                    <m:r>
                      <a:rPr lang="en-US" altLang="ja-JP" b="1" i="1" dirty="0">
                        <a:solidFill>
                          <a:srgbClr val="080808"/>
                        </a:solidFill>
                        <a:latin typeface="Cambria Math" panose="02040503050406030204" pitchFamily="18" charset="0"/>
                      </a:rPr>
                      <m:t>𝟓</m:t>
                    </m:r>
                    <m:r>
                      <a:rPr lang="en-US" altLang="ja-JP" b="1" i="1" dirty="0">
                        <a:solidFill>
                          <a:srgbClr val="080808"/>
                        </a:solidFill>
                        <a:latin typeface="Cambria Math" panose="02040503050406030204" pitchFamily="18" charset="0"/>
                        <a:ea typeface="Cambria Math" panose="02040503050406030204" pitchFamily="18" charset="0"/>
                      </a:rPr>
                      <m:t>×</m:t>
                    </m:r>
                    <m:sSup>
                      <m:sSupPr>
                        <m:ctrlPr>
                          <a:rPr lang="en-US" altLang="ja-JP" b="1" i="1" dirty="0">
                            <a:solidFill>
                              <a:srgbClr val="080808"/>
                            </a:solidFill>
                            <a:latin typeface="Cambria Math" panose="02040503050406030204" pitchFamily="18" charset="0"/>
                            <a:ea typeface="Cambria Math" panose="02040503050406030204" pitchFamily="18" charset="0"/>
                          </a:rPr>
                        </m:ctrlPr>
                      </m:sSupPr>
                      <m:e>
                        <m:r>
                          <a:rPr lang="en-US" altLang="ja-JP" b="1" i="1" dirty="0">
                            <a:solidFill>
                              <a:srgbClr val="080808"/>
                            </a:solidFill>
                            <a:latin typeface="Cambria Math" panose="02040503050406030204" pitchFamily="18" charset="0"/>
                            <a:ea typeface="Cambria Math" panose="02040503050406030204" pitchFamily="18" charset="0"/>
                          </a:rPr>
                          <m:t>𝟏𝟎</m:t>
                        </m:r>
                      </m:e>
                      <m:sup>
                        <m:r>
                          <a:rPr lang="en-US" altLang="ja-JP" b="1" i="1" dirty="0">
                            <a:solidFill>
                              <a:srgbClr val="080808"/>
                            </a:solidFill>
                            <a:latin typeface="Cambria Math" panose="02040503050406030204" pitchFamily="18" charset="0"/>
                            <a:ea typeface="Cambria Math" panose="02040503050406030204" pitchFamily="18" charset="0"/>
                          </a:rPr>
                          <m:t>𝟏𝟖</m:t>
                        </m:r>
                      </m:sup>
                    </m:sSup>
                  </m:oMath>
                </a14:m>
                <a:r>
                  <a:rPr lang="ja-JP" altLang="en-US" dirty="0">
                    <a:solidFill>
                      <a:srgbClr val="080808"/>
                    </a:solidFill>
                  </a:rPr>
                  <a:t> </a:t>
                </a:r>
                <a:endParaRPr lang="en-US" altLang="ja-JP" dirty="0">
                  <a:solidFill>
                    <a:srgbClr val="080808"/>
                  </a:solidFill>
                </a:endParaRPr>
              </a:p>
              <a:p>
                <a14:m>
                  <m:oMath xmlns:m="http://schemas.openxmlformats.org/officeDocument/2006/math">
                    <m:sSub>
                      <m:sSubPr>
                        <m:ctrlPr>
                          <a:rPr kumimoji="1" lang="en-US" altLang="ja-JP" b="1" i="1" dirty="0" smtClean="0">
                            <a:solidFill>
                              <a:srgbClr val="080808"/>
                            </a:solidFill>
                            <a:latin typeface="Cambria Math" panose="02040503050406030204" pitchFamily="18" charset="0"/>
                          </a:rPr>
                        </m:ctrlPr>
                      </m:sSubPr>
                      <m:e>
                        <m:r>
                          <a:rPr kumimoji="1" lang="en-US" altLang="ja-JP" b="1" i="1" dirty="0" smtClean="0">
                            <a:solidFill>
                              <a:srgbClr val="080808"/>
                            </a:solidFill>
                            <a:latin typeface="Cambria Math" panose="02040503050406030204" pitchFamily="18" charset="0"/>
                          </a:rPr>
                          <m:t>𝒏</m:t>
                        </m:r>
                      </m:e>
                      <m:sub>
                        <m:r>
                          <a:rPr kumimoji="1" lang="en-US" altLang="ja-JP" b="1" i="1" dirty="0" smtClean="0">
                            <a:solidFill>
                              <a:srgbClr val="080808"/>
                            </a:solidFill>
                            <a:latin typeface="Cambria Math" panose="02040503050406030204" pitchFamily="18" charset="0"/>
                          </a:rPr>
                          <m:t>𝒑</m:t>
                        </m:r>
                      </m:sub>
                    </m:sSub>
                    <m:r>
                      <a:rPr kumimoji="1" lang="en-US" altLang="ja-JP" b="1" i="1" dirty="0" smtClean="0">
                        <a:solidFill>
                          <a:srgbClr val="080808"/>
                        </a:solidFill>
                        <a:latin typeface="Cambria Math" panose="02040503050406030204" pitchFamily="18" charset="0"/>
                      </a:rPr>
                      <m:t>=</m:t>
                    </m:r>
                    <m:r>
                      <a:rPr kumimoji="1" lang="en-US" altLang="ja-JP" b="1" i="1" dirty="0" smtClean="0">
                        <a:solidFill>
                          <a:srgbClr val="080808"/>
                        </a:solidFill>
                        <a:latin typeface="Cambria Math" panose="02040503050406030204" pitchFamily="18" charset="0"/>
                      </a:rPr>
                      <m:t>𝟏</m:t>
                    </m:r>
                    <m:r>
                      <a:rPr kumimoji="1" lang="en-US" altLang="ja-JP" b="1" i="1" dirty="0" smtClean="0">
                        <a:solidFill>
                          <a:srgbClr val="080808"/>
                        </a:solidFill>
                        <a:latin typeface="Cambria Math" panose="02040503050406030204" pitchFamily="18" charset="0"/>
                      </a:rPr>
                      <m:t>.</m:t>
                    </m:r>
                    <m:r>
                      <a:rPr kumimoji="1" lang="en-US" altLang="ja-JP" b="1" i="1" dirty="0" smtClean="0">
                        <a:solidFill>
                          <a:srgbClr val="080808"/>
                        </a:solidFill>
                        <a:latin typeface="Cambria Math" panose="02040503050406030204" pitchFamily="18" charset="0"/>
                      </a:rPr>
                      <m:t>𝟎</m:t>
                    </m:r>
                    <m:r>
                      <a:rPr kumimoji="1" lang="en-US" altLang="ja-JP" b="1" i="1" dirty="0" smtClean="0">
                        <a:solidFill>
                          <a:srgbClr val="080808"/>
                        </a:solidFill>
                        <a:latin typeface="Cambria Math" panose="02040503050406030204" pitchFamily="18" charset="0"/>
                        <a:ea typeface="Cambria Math" panose="02040503050406030204" pitchFamily="18" charset="0"/>
                      </a:rPr>
                      <m:t>×</m:t>
                    </m:r>
                    <m:sSup>
                      <m:sSupPr>
                        <m:ctrlPr>
                          <a:rPr kumimoji="1" lang="en-US" altLang="ja-JP" b="1" i="1" dirty="0" smtClean="0">
                            <a:solidFill>
                              <a:srgbClr val="080808"/>
                            </a:solidFill>
                            <a:latin typeface="Cambria Math" panose="02040503050406030204" pitchFamily="18" charset="0"/>
                            <a:ea typeface="Cambria Math" panose="02040503050406030204" pitchFamily="18" charset="0"/>
                          </a:rPr>
                        </m:ctrlPr>
                      </m:sSupPr>
                      <m:e>
                        <m:r>
                          <a:rPr kumimoji="1" lang="en-US" altLang="ja-JP" b="1" i="1" dirty="0" smtClean="0">
                            <a:solidFill>
                              <a:srgbClr val="080808"/>
                            </a:solidFill>
                            <a:latin typeface="Cambria Math" panose="02040503050406030204" pitchFamily="18" charset="0"/>
                            <a:ea typeface="Cambria Math" panose="02040503050406030204" pitchFamily="18" charset="0"/>
                          </a:rPr>
                          <m:t>𝟏𝟎</m:t>
                        </m:r>
                      </m:e>
                      <m:sup>
                        <m:r>
                          <a:rPr kumimoji="1" lang="en-US" altLang="ja-JP" b="1" i="1" dirty="0" smtClean="0">
                            <a:solidFill>
                              <a:srgbClr val="080808"/>
                            </a:solidFill>
                            <a:latin typeface="Cambria Math" panose="02040503050406030204" pitchFamily="18" charset="0"/>
                            <a:ea typeface="Cambria Math" panose="02040503050406030204" pitchFamily="18" charset="0"/>
                          </a:rPr>
                          <m:t>𝟏𝟖</m:t>
                        </m:r>
                      </m:sup>
                    </m:sSup>
                  </m:oMath>
                </a14:m>
                <a:r>
                  <a:rPr kumimoji="1" lang="ja-JP" altLang="en-US" dirty="0">
                    <a:solidFill>
                      <a:srgbClr val="080808"/>
                    </a:solidFill>
                  </a:rPr>
                  <a:t> </a:t>
                </a:r>
                <a:endParaRPr kumimoji="1" lang="en-US" altLang="ja-JP" dirty="0">
                  <a:solidFill>
                    <a:srgbClr val="080808"/>
                  </a:solidFill>
                </a:endParaRPr>
              </a:p>
              <a:p>
                <a14:m>
                  <m:oMath xmlns:m="http://schemas.openxmlformats.org/officeDocument/2006/math">
                    <m:sSub>
                      <m:sSubPr>
                        <m:ctrlPr>
                          <a:rPr lang="en-US" altLang="ja-JP" b="1" i="1" dirty="0">
                            <a:solidFill>
                              <a:srgbClr val="080808"/>
                            </a:solidFill>
                            <a:latin typeface="Cambria Math" panose="02040503050406030204" pitchFamily="18" charset="0"/>
                          </a:rPr>
                        </m:ctrlPr>
                      </m:sSubPr>
                      <m:e>
                        <m:r>
                          <a:rPr lang="en-US" altLang="ja-JP" b="1" i="1" dirty="0">
                            <a:solidFill>
                              <a:srgbClr val="080808"/>
                            </a:solidFill>
                            <a:latin typeface="Cambria Math" panose="02040503050406030204" pitchFamily="18" charset="0"/>
                          </a:rPr>
                          <m:t>𝒏</m:t>
                        </m:r>
                      </m:e>
                      <m:sub>
                        <m:r>
                          <a:rPr lang="en-US" altLang="ja-JP" b="1" i="1" dirty="0">
                            <a:solidFill>
                              <a:srgbClr val="080808"/>
                            </a:solidFill>
                            <a:latin typeface="Cambria Math" panose="02040503050406030204" pitchFamily="18" charset="0"/>
                          </a:rPr>
                          <m:t>𝒑</m:t>
                        </m:r>
                      </m:sub>
                    </m:sSub>
                    <m:r>
                      <a:rPr lang="en-US" altLang="ja-JP" b="1" i="1" dirty="0">
                        <a:solidFill>
                          <a:srgbClr val="080808"/>
                        </a:solidFill>
                        <a:latin typeface="Cambria Math" panose="02040503050406030204" pitchFamily="18" charset="0"/>
                      </a:rPr>
                      <m:t>=</m:t>
                    </m:r>
                    <m:r>
                      <a:rPr lang="en-US" altLang="ja-JP" b="1" i="1" dirty="0">
                        <a:solidFill>
                          <a:srgbClr val="080808"/>
                        </a:solidFill>
                        <a:latin typeface="Cambria Math" panose="02040503050406030204" pitchFamily="18" charset="0"/>
                      </a:rPr>
                      <m:t>𝟎</m:t>
                    </m:r>
                    <m:r>
                      <a:rPr lang="en-US" altLang="ja-JP" b="1" i="1" dirty="0">
                        <a:solidFill>
                          <a:srgbClr val="080808"/>
                        </a:solidFill>
                        <a:latin typeface="Cambria Math" panose="02040503050406030204" pitchFamily="18" charset="0"/>
                      </a:rPr>
                      <m:t>.</m:t>
                    </m:r>
                    <m:r>
                      <a:rPr lang="en-US" altLang="ja-JP" b="1" i="1" dirty="0">
                        <a:solidFill>
                          <a:srgbClr val="080808"/>
                        </a:solidFill>
                        <a:latin typeface="Cambria Math" panose="02040503050406030204" pitchFamily="18" charset="0"/>
                      </a:rPr>
                      <m:t>𝟓</m:t>
                    </m:r>
                    <m:r>
                      <a:rPr lang="en-US" altLang="ja-JP" b="1" i="1" dirty="0">
                        <a:solidFill>
                          <a:srgbClr val="080808"/>
                        </a:solidFill>
                        <a:latin typeface="Cambria Math" panose="02040503050406030204" pitchFamily="18" charset="0"/>
                        <a:ea typeface="Cambria Math" panose="02040503050406030204" pitchFamily="18" charset="0"/>
                      </a:rPr>
                      <m:t>×</m:t>
                    </m:r>
                    <m:sSup>
                      <m:sSupPr>
                        <m:ctrlPr>
                          <a:rPr lang="en-US" altLang="ja-JP" b="1" i="1" dirty="0">
                            <a:solidFill>
                              <a:srgbClr val="080808"/>
                            </a:solidFill>
                            <a:latin typeface="Cambria Math" panose="02040503050406030204" pitchFamily="18" charset="0"/>
                            <a:ea typeface="Cambria Math" panose="02040503050406030204" pitchFamily="18" charset="0"/>
                          </a:rPr>
                        </m:ctrlPr>
                      </m:sSupPr>
                      <m:e>
                        <m:r>
                          <a:rPr lang="en-US" altLang="ja-JP" b="1" i="1" dirty="0">
                            <a:solidFill>
                              <a:srgbClr val="080808"/>
                            </a:solidFill>
                            <a:latin typeface="Cambria Math" panose="02040503050406030204" pitchFamily="18" charset="0"/>
                            <a:ea typeface="Cambria Math" panose="02040503050406030204" pitchFamily="18" charset="0"/>
                          </a:rPr>
                          <m:t>𝟏𝟎</m:t>
                        </m:r>
                      </m:e>
                      <m:sup>
                        <m:r>
                          <a:rPr lang="en-US" altLang="ja-JP" b="1" i="1" dirty="0">
                            <a:solidFill>
                              <a:srgbClr val="080808"/>
                            </a:solidFill>
                            <a:latin typeface="Cambria Math" panose="02040503050406030204" pitchFamily="18" charset="0"/>
                            <a:ea typeface="Cambria Math" panose="02040503050406030204" pitchFamily="18" charset="0"/>
                          </a:rPr>
                          <m:t>𝟏𝟖</m:t>
                        </m:r>
                      </m:sup>
                    </m:sSup>
                  </m:oMath>
                </a14:m>
                <a:r>
                  <a:rPr lang="ja-JP" altLang="en-US" dirty="0">
                    <a:solidFill>
                      <a:srgbClr val="080808"/>
                    </a:solidFill>
                  </a:rPr>
                  <a:t> </a:t>
                </a:r>
                <a:endParaRPr lang="en-US" altLang="ja-JP" dirty="0">
                  <a:solidFill>
                    <a:srgbClr val="080808"/>
                  </a:solidFill>
                </a:endParaRPr>
              </a:p>
            </p:txBody>
          </p:sp>
        </mc:Choice>
        <mc:Fallback xmlns="">
          <p:sp>
            <p:nvSpPr>
              <p:cNvPr id="2" name="テキスト ボックス 1">
                <a:extLst>
                  <a:ext uri="{FF2B5EF4-FFF2-40B4-BE49-F238E27FC236}">
                    <a16:creationId xmlns:a16="http://schemas.microsoft.com/office/drawing/2014/main" id="{2E12DDAD-83D7-35B3-2229-17051C7E6D04}"/>
                  </a:ext>
                </a:extLst>
              </p:cNvPr>
              <p:cNvSpPr txBox="1">
                <a:spLocks noRot="1" noChangeAspect="1" noMove="1" noResize="1" noEditPoints="1" noAdjustHandles="1" noChangeArrowheads="1" noChangeShapeType="1" noTextEdit="1"/>
              </p:cNvSpPr>
              <p:nvPr/>
            </p:nvSpPr>
            <p:spPr>
              <a:xfrm>
                <a:off x="7623545" y="938868"/>
                <a:ext cx="3058620" cy="1035668"/>
              </a:xfrm>
              <a:prstGeom prst="rect">
                <a:avLst/>
              </a:prstGeom>
              <a:blipFill>
                <a:blip r:embed="rId10"/>
                <a:stretch>
                  <a:fillRect b="-1176"/>
                </a:stretch>
              </a:blipFill>
            </p:spPr>
            <p:txBody>
              <a:bodyPr/>
              <a:lstStyle/>
              <a:p>
                <a:r>
                  <a:rPr lang="ja-JP" altLang="en-US">
                    <a:noFill/>
                  </a:rPr>
                  <a:t> </a:t>
                </a:r>
              </a:p>
            </p:txBody>
          </p:sp>
        </mc:Fallback>
      </mc:AlternateContent>
      <p:sp>
        <p:nvSpPr>
          <p:cNvPr id="4" name="矢印: 左右 3">
            <a:extLst>
              <a:ext uri="{FF2B5EF4-FFF2-40B4-BE49-F238E27FC236}">
                <a16:creationId xmlns:a16="http://schemas.microsoft.com/office/drawing/2014/main" id="{3906509D-7782-3FFD-E624-FE15664265F8}"/>
              </a:ext>
            </a:extLst>
          </p:cNvPr>
          <p:cNvSpPr/>
          <p:nvPr/>
        </p:nvSpPr>
        <p:spPr>
          <a:xfrm>
            <a:off x="9533928" y="3079089"/>
            <a:ext cx="818707" cy="220047"/>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F8D66571-777B-040B-C38C-93E780AFC782}"/>
              </a:ext>
            </a:extLst>
          </p:cNvPr>
          <p:cNvSpPr txBox="1"/>
          <p:nvPr/>
        </p:nvSpPr>
        <p:spPr>
          <a:xfrm>
            <a:off x="9746324" y="2680719"/>
            <a:ext cx="893134" cy="400110"/>
          </a:xfrm>
          <a:prstGeom prst="rect">
            <a:avLst/>
          </a:prstGeom>
          <a:noFill/>
        </p:spPr>
        <p:txBody>
          <a:bodyPr wrap="square">
            <a:spAutoFit/>
          </a:bodyPr>
          <a:lstStyle/>
          <a:p>
            <a:r>
              <a:rPr kumimoji="1" lang="en-US" altLang="ja-JP" sz="2000" b="1" i="1" dirty="0" err="1">
                <a:latin typeface="Times New Roman" panose="02020603050405020304" pitchFamily="18" charset="0"/>
                <a:cs typeface="Times New Roman" panose="02020603050405020304" pitchFamily="18" charset="0"/>
              </a:rPr>
              <a:t>d</a:t>
            </a:r>
            <a:r>
              <a:rPr kumimoji="1" lang="en-US" altLang="ja-JP" sz="2000" b="1" i="1" baseline="-25000" dirty="0" err="1">
                <a:latin typeface="Times New Roman" panose="02020603050405020304" pitchFamily="18" charset="0"/>
                <a:cs typeface="Times New Roman" panose="02020603050405020304" pitchFamily="18" charset="0"/>
              </a:rPr>
              <a:t>eff</a:t>
            </a:r>
            <a:endParaRPr lang="ja-JP" altLang="en-US" sz="2000" dirty="0"/>
          </a:p>
        </p:txBody>
      </p:sp>
      <p:sp>
        <p:nvSpPr>
          <p:cNvPr id="8" name="矢印: 左右 7">
            <a:extLst>
              <a:ext uri="{FF2B5EF4-FFF2-40B4-BE49-F238E27FC236}">
                <a16:creationId xmlns:a16="http://schemas.microsoft.com/office/drawing/2014/main" id="{95389508-B101-0DDC-5F13-5EA1C4109699}"/>
              </a:ext>
            </a:extLst>
          </p:cNvPr>
          <p:cNvSpPr/>
          <p:nvPr/>
        </p:nvSpPr>
        <p:spPr>
          <a:xfrm>
            <a:off x="7926940" y="3294747"/>
            <a:ext cx="2451829" cy="268506"/>
          </a:xfrm>
          <a:prstGeom prst="leftRightArrow">
            <a:avLst/>
          </a:prstGeom>
          <a:solidFill>
            <a:srgbClr val="2E5B96">
              <a:alpha val="3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8FF95E3F-191B-EB0D-6BEF-85DB0544B3CE}"/>
              </a:ext>
            </a:extLst>
          </p:cNvPr>
          <p:cNvSpPr txBox="1"/>
          <p:nvPr/>
        </p:nvSpPr>
        <p:spPr>
          <a:xfrm rot="16200000">
            <a:off x="6133257" y="3280415"/>
            <a:ext cx="340669" cy="369332"/>
          </a:xfrm>
          <a:prstGeom prst="rect">
            <a:avLst/>
          </a:prstGeom>
          <a:solidFill>
            <a:srgbClr val="FFFFFF"/>
          </a:solidFill>
        </p:spPr>
        <p:txBody>
          <a:bodyPr wrap="square">
            <a:spAutoFit/>
          </a:bodyPr>
          <a:lstStyle/>
          <a:p>
            <a:r>
              <a:rPr kumimoji="1" lang="ja-JP" altLang="en-US" sz="1800" b="1" i="1" dirty="0">
                <a:latin typeface="BIZ UDゴシック" panose="020B0400000000000000" pitchFamily="49" charset="-128"/>
                <a:ea typeface="BIZ UDゴシック" panose="020B0400000000000000" pitchFamily="49" charset="-128"/>
              </a:rPr>
              <a:t>ｒ</a:t>
            </a:r>
            <a:endParaRPr lang="ja-JP" altLang="en-US" b="1" i="1" dirty="0">
              <a:latin typeface="BIZ UDゴシック" panose="020B0400000000000000" pitchFamily="49" charset="-128"/>
              <a:ea typeface="BIZ UDゴシック" panose="020B0400000000000000" pitchFamily="49" charset="-128"/>
            </a:endParaRPr>
          </a:p>
        </p:txBody>
      </p:sp>
      <p:sp>
        <p:nvSpPr>
          <p:cNvPr id="6" name="左矢印 46">
            <a:extLst>
              <a:ext uri="{FF2B5EF4-FFF2-40B4-BE49-F238E27FC236}">
                <a16:creationId xmlns:a16="http://schemas.microsoft.com/office/drawing/2014/main" id="{96ACC9D7-91F6-C8CE-5DF9-D6D5DBBA46F2}"/>
              </a:ext>
            </a:extLst>
          </p:cNvPr>
          <p:cNvSpPr/>
          <p:nvPr/>
        </p:nvSpPr>
        <p:spPr>
          <a:xfrm rot="5400000">
            <a:off x="1729760" y="3735907"/>
            <a:ext cx="1350273" cy="410229"/>
          </a:xfrm>
          <a:prstGeom prst="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16491778"/>
      </p:ext>
    </p:extLst>
  </p:cSld>
  <p:clrMapOvr>
    <a:masterClrMapping/>
  </p:clrMapOvr>
  <mc:AlternateContent xmlns:mc="http://schemas.openxmlformats.org/markup-compatibility/2006">
    <mc:Choice xmlns:p14="http://schemas.microsoft.com/office/powerpoint/2010/main" Requires="p14">
      <p:transition spd="slow" p14:dur="2000" advTm="50442"/>
    </mc:Choice>
    <mc:Fallback>
      <p:transition spd="slow" advTm="5044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09ABB-35DA-94E8-37C5-0A12DB80883D}"/>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266B15FA-753D-2725-72A9-B9E30F05FC61}"/>
              </a:ext>
            </a:extLst>
          </p:cNvPr>
          <p:cNvSpPr txBox="1"/>
          <p:nvPr/>
        </p:nvSpPr>
        <p:spPr>
          <a:xfrm>
            <a:off x="270955" y="149779"/>
            <a:ext cx="10784124" cy="584775"/>
          </a:xfrm>
          <a:prstGeom prst="rect">
            <a:avLst/>
          </a:prstGeom>
          <a:noFill/>
        </p:spPr>
        <p:txBody>
          <a:bodyPr wrap="square">
            <a:spAutoFit/>
          </a:bodyPr>
          <a:lstStyle/>
          <a:p>
            <a:r>
              <a:rPr kumimoji="1" lang="ja-JP" altLang="en-US" sz="3200" b="1"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sym typeface="Wingdings" pitchFamily="2" charset="2"/>
              </a:rPr>
              <a:t>負イオン源における</a:t>
            </a:r>
            <a:r>
              <a:rPr kumimoji="1" lang="en-US" altLang="ja-JP" sz="3200" b="1" i="1" dirty="0" err="1">
                <a:latin typeface="Times New Roman" panose="02020603050405020304" pitchFamily="18" charset="0"/>
                <a:cs typeface="Times New Roman" panose="02020603050405020304" pitchFamily="18" charset="0"/>
              </a:rPr>
              <a:t>d</a:t>
            </a:r>
            <a:r>
              <a:rPr kumimoji="1" lang="en-US" altLang="ja-JP" sz="3200" b="1" i="1" baseline="-25000" dirty="0" err="1">
                <a:latin typeface="Times New Roman" panose="02020603050405020304" pitchFamily="18" charset="0"/>
                <a:cs typeface="Times New Roman" panose="02020603050405020304" pitchFamily="18" charset="0"/>
              </a:rPr>
              <a:t>eff</a:t>
            </a:r>
            <a:r>
              <a:rPr kumimoji="1" lang="ja-JP" altLang="en-US" sz="3200" b="1"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sym typeface="Wingdings" pitchFamily="2" charset="2"/>
              </a:rPr>
              <a:t>の解析① </a:t>
            </a:r>
            <a:r>
              <a:rPr kumimoji="1" lang="ja-JP" altLang="en-US" sz="32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sym typeface="Wingdings" pitchFamily="2" charset="2"/>
              </a:rPr>
              <a:t>プラズマ密度依存性</a:t>
            </a:r>
            <a:r>
              <a:rPr kumimoji="1" lang="ja-JP" altLang="en-US" sz="3200" b="1"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sym typeface="Wingdings" pitchFamily="2" charset="2"/>
              </a:rPr>
              <a:t>　</a:t>
            </a:r>
            <a:endParaRPr lang="en-US" altLang="ja-JP" sz="3200" b="1" dirty="0">
              <a:solidFill>
                <a:srgbClr val="FF0000"/>
              </a:solidFill>
              <a:latin typeface="游ゴシック" panose="020B0400000000000000" pitchFamily="50" charset="-128"/>
              <a:ea typeface="游ゴシック" panose="020B0400000000000000" pitchFamily="50" charset="-128"/>
              <a:sym typeface="Wingdings" pitchFamily="2" charset="2"/>
            </a:endParaRPr>
          </a:p>
        </p:txBody>
      </p:sp>
      <p:graphicFrame>
        <p:nvGraphicFramePr>
          <p:cNvPr id="9" name="オブジェクト 8">
            <a:extLst>
              <a:ext uri="{FF2B5EF4-FFF2-40B4-BE49-F238E27FC236}">
                <a16:creationId xmlns:a16="http://schemas.microsoft.com/office/drawing/2014/main" id="{91E9BC76-49E6-C111-B8B0-172381D22828}"/>
              </a:ext>
            </a:extLst>
          </p:cNvPr>
          <p:cNvGraphicFramePr>
            <a:graphicFrameLocks noChangeAspect="1"/>
          </p:cNvGraphicFramePr>
          <p:nvPr>
            <p:extLst>
              <p:ext uri="{D42A27DB-BD31-4B8C-83A1-F6EECF244321}">
                <p14:modId xmlns:p14="http://schemas.microsoft.com/office/powerpoint/2010/main" val="3893163778"/>
              </p:ext>
            </p:extLst>
          </p:nvPr>
        </p:nvGraphicFramePr>
        <p:xfrm>
          <a:off x="8142960" y="4759129"/>
          <a:ext cx="1748359" cy="454719"/>
        </p:xfrm>
        <a:graphic>
          <a:graphicData uri="http://schemas.openxmlformats.org/presentationml/2006/ole">
            <mc:AlternateContent xmlns:mc="http://schemas.openxmlformats.org/markup-compatibility/2006">
              <mc:Choice xmlns:v="urn:schemas-microsoft-com:vml" Requires="v">
                <p:oleObj name="Equation" r:id="rId3" imgW="977760" imgH="253800" progId="Equation.DSMT4">
                  <p:embed/>
                </p:oleObj>
              </mc:Choice>
              <mc:Fallback>
                <p:oleObj name="Equation" r:id="rId3" imgW="977760" imgH="253800" progId="Equation.DSMT4">
                  <p:embed/>
                  <p:pic>
                    <p:nvPicPr>
                      <p:cNvPr id="9" name="オブジェクト 8">
                        <a:extLst>
                          <a:ext uri="{FF2B5EF4-FFF2-40B4-BE49-F238E27FC236}">
                            <a16:creationId xmlns:a16="http://schemas.microsoft.com/office/drawing/2014/main" id="{91E9BC76-49E6-C111-B8B0-172381D22828}"/>
                          </a:ext>
                        </a:extLst>
                      </p:cNvPr>
                      <p:cNvPicPr/>
                      <p:nvPr/>
                    </p:nvPicPr>
                    <p:blipFill>
                      <a:blip r:embed="rId4"/>
                      <a:stretch>
                        <a:fillRect/>
                      </a:stretch>
                    </p:blipFill>
                    <p:spPr>
                      <a:xfrm>
                        <a:off x="8142960" y="4759129"/>
                        <a:ext cx="1748359" cy="454719"/>
                      </a:xfrm>
                      <a:prstGeom prst="rect">
                        <a:avLst/>
                      </a:prstGeom>
                      <a:solidFill>
                        <a:srgbClr val="FFFF00"/>
                      </a:solidFill>
                    </p:spPr>
                  </p:pic>
                </p:oleObj>
              </mc:Fallback>
            </mc:AlternateContent>
          </a:graphicData>
        </a:graphic>
      </p:graphicFrame>
      <p:sp>
        <p:nvSpPr>
          <p:cNvPr id="13" name="テキスト ボックス 12">
            <a:extLst>
              <a:ext uri="{FF2B5EF4-FFF2-40B4-BE49-F238E27FC236}">
                <a16:creationId xmlns:a16="http://schemas.microsoft.com/office/drawing/2014/main" id="{C32B3BD7-EAD6-AC43-1BC0-E75FDABF707A}"/>
              </a:ext>
            </a:extLst>
          </p:cNvPr>
          <p:cNvSpPr txBox="1"/>
          <p:nvPr/>
        </p:nvSpPr>
        <p:spPr>
          <a:xfrm>
            <a:off x="3263872" y="5419718"/>
            <a:ext cx="6099906" cy="954107"/>
          </a:xfrm>
          <a:prstGeom prst="rect">
            <a:avLst/>
          </a:prstGeom>
          <a:noFill/>
        </p:spPr>
        <p:txBody>
          <a:bodyPr wrap="square">
            <a:spAutoFit/>
          </a:bodyPr>
          <a:lstStyle/>
          <a:p>
            <a:r>
              <a:rPr lang="en-US" altLang="ja-JP" sz="2800" b="1" i="1" dirty="0">
                <a:solidFill>
                  <a:srgbClr val="080808"/>
                </a:solidFill>
              </a:rPr>
              <a:t>V</a:t>
            </a:r>
            <a:r>
              <a:rPr lang="en-US" altLang="ja-JP" sz="2800" b="1" dirty="0">
                <a:solidFill>
                  <a:srgbClr val="080808"/>
                </a:solidFill>
              </a:rPr>
              <a:t>=const. </a:t>
            </a:r>
            <a:r>
              <a:rPr lang="ja-JP" altLang="en-US" sz="2800" b="1" dirty="0">
                <a:solidFill>
                  <a:srgbClr val="080808"/>
                </a:solidFill>
              </a:rPr>
              <a:t>にて</a:t>
            </a:r>
            <a:r>
              <a:rPr lang="en-US" altLang="ja-JP" sz="2800" b="1" i="1" dirty="0" err="1">
                <a:solidFill>
                  <a:srgbClr val="080808"/>
                </a:solidFill>
              </a:rPr>
              <a:t>d</a:t>
            </a:r>
            <a:r>
              <a:rPr lang="en-US" altLang="ja-JP" sz="2800" b="1" baseline="-25000" dirty="0" err="1">
                <a:solidFill>
                  <a:srgbClr val="080808"/>
                </a:solidFill>
              </a:rPr>
              <a:t>eff</a:t>
            </a:r>
            <a:r>
              <a:rPr lang="en-US" altLang="ja-JP" sz="2800" b="1" dirty="0">
                <a:solidFill>
                  <a:srgbClr val="080808"/>
                </a:solidFill>
              </a:rPr>
              <a:t> </a:t>
            </a:r>
            <a:r>
              <a:rPr lang="ja-JP" altLang="en-US" sz="2800" b="1" dirty="0">
                <a:solidFill>
                  <a:srgbClr val="080808"/>
                </a:solidFill>
              </a:rPr>
              <a:t>∝ </a:t>
            </a:r>
            <a:r>
              <a:rPr lang="en-US" altLang="ja-JP" sz="2800" b="1" i="1" dirty="0">
                <a:solidFill>
                  <a:srgbClr val="080808"/>
                </a:solidFill>
              </a:rPr>
              <a:t>n</a:t>
            </a:r>
            <a:r>
              <a:rPr lang="en-US" altLang="ja-JP" sz="2800" b="1" baseline="30000" dirty="0">
                <a:solidFill>
                  <a:srgbClr val="080808"/>
                </a:solidFill>
              </a:rPr>
              <a:t>-1/2 </a:t>
            </a:r>
            <a:r>
              <a:rPr lang="ja-JP" altLang="en-US" sz="2800" b="1" dirty="0">
                <a:solidFill>
                  <a:srgbClr val="080808"/>
                </a:solidFill>
              </a:rPr>
              <a:t>の依存性</a:t>
            </a:r>
            <a:endParaRPr lang="en-US" altLang="ja-JP" sz="2800" b="1" dirty="0">
              <a:solidFill>
                <a:srgbClr val="080808"/>
              </a:solidFill>
            </a:endParaRPr>
          </a:p>
          <a:p>
            <a:r>
              <a:rPr lang="ja-JP" altLang="en-US" sz="2800" b="1" dirty="0">
                <a:solidFill>
                  <a:srgbClr val="FF0000"/>
                </a:solidFill>
              </a:rPr>
              <a:t>従来の理論と同様の傾向を確認</a:t>
            </a:r>
          </a:p>
        </p:txBody>
      </p:sp>
      <p:pic>
        <p:nvPicPr>
          <p:cNvPr id="11" name="図 10">
            <a:extLst>
              <a:ext uri="{FF2B5EF4-FFF2-40B4-BE49-F238E27FC236}">
                <a16:creationId xmlns:a16="http://schemas.microsoft.com/office/drawing/2014/main" id="{E9C3279C-8B28-C1BB-1D7D-AC2B88DC43AB}"/>
              </a:ext>
            </a:extLst>
          </p:cNvPr>
          <p:cNvPicPr>
            <a:picLocks noChangeAspect="1"/>
          </p:cNvPicPr>
          <p:nvPr/>
        </p:nvPicPr>
        <p:blipFill rotWithShape="1">
          <a:blip r:embed="rId5">
            <a:extLst>
              <a:ext uri="{28A0092B-C50C-407E-A947-70E740481C1C}">
                <a14:useLocalDpi xmlns:a14="http://schemas.microsoft.com/office/drawing/2010/main" val="0"/>
              </a:ext>
            </a:extLst>
          </a:blip>
          <a:srcRect l="8218" t="12602" r="16790" b="21380"/>
          <a:stretch/>
        </p:blipFill>
        <p:spPr bwMode="auto">
          <a:xfrm>
            <a:off x="861097" y="1168570"/>
            <a:ext cx="5074285" cy="3350260"/>
          </a:xfrm>
          <a:prstGeom prst="rect">
            <a:avLst/>
          </a:prstGeom>
          <a:noFill/>
          <a:ln>
            <a:noFill/>
          </a:ln>
          <a:extLst>
            <a:ext uri="{53640926-AAD7-44D8-BBD7-CCE9431645EC}">
              <a14:shadowObscured xmlns:a14="http://schemas.microsoft.com/office/drawing/2010/main"/>
            </a:ext>
          </a:extLst>
        </p:spPr>
      </p:pic>
      <p:pic>
        <p:nvPicPr>
          <p:cNvPr id="12" name="図 11">
            <a:extLst>
              <a:ext uri="{FF2B5EF4-FFF2-40B4-BE49-F238E27FC236}">
                <a16:creationId xmlns:a16="http://schemas.microsoft.com/office/drawing/2014/main" id="{CEA78D62-6731-D36F-B3D5-C7E17004619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43658" y="1438282"/>
            <a:ext cx="5398135" cy="3268980"/>
          </a:xfrm>
          <a:prstGeom prst="rect">
            <a:avLst/>
          </a:prstGeom>
          <a:noFill/>
          <a:ln>
            <a:noFill/>
          </a:ln>
        </p:spPr>
      </p:pic>
      <p:sp>
        <p:nvSpPr>
          <p:cNvPr id="15" name="テキスト ボックス 14">
            <a:extLst>
              <a:ext uri="{FF2B5EF4-FFF2-40B4-BE49-F238E27FC236}">
                <a16:creationId xmlns:a16="http://schemas.microsoft.com/office/drawing/2014/main" id="{AB5BBC6D-871F-25AF-322E-087639AD6E22}"/>
              </a:ext>
            </a:extLst>
          </p:cNvPr>
          <p:cNvSpPr txBox="1"/>
          <p:nvPr/>
        </p:nvSpPr>
        <p:spPr>
          <a:xfrm>
            <a:off x="918595" y="3542191"/>
            <a:ext cx="624980" cy="646331"/>
          </a:xfrm>
          <a:prstGeom prst="rect">
            <a:avLst/>
          </a:prstGeom>
          <a:noFill/>
        </p:spPr>
        <p:txBody>
          <a:bodyPr wrap="square" rtlCol="0">
            <a:spAutoFit/>
          </a:bodyPr>
          <a:lstStyle/>
          <a:p>
            <a:r>
              <a:rPr lang="en-US" altLang="ja-JP" b="1" dirty="0"/>
              <a:t>×</a:t>
            </a:r>
          </a:p>
          <a:p>
            <a:r>
              <a:rPr kumimoji="1" lang="en-US" altLang="ja-JP" dirty="0"/>
              <a:t>10</a:t>
            </a:r>
            <a:r>
              <a:rPr kumimoji="1" lang="en-US" altLang="ja-JP" baseline="30000" dirty="0"/>
              <a:t>18</a:t>
            </a:r>
            <a:endParaRPr kumimoji="1" lang="ja-JP" altLang="en-US" dirty="0"/>
          </a:p>
        </p:txBody>
      </p:sp>
      <p:sp>
        <p:nvSpPr>
          <p:cNvPr id="2" name="矢印: 左右 1">
            <a:extLst>
              <a:ext uri="{FF2B5EF4-FFF2-40B4-BE49-F238E27FC236}">
                <a16:creationId xmlns:a16="http://schemas.microsoft.com/office/drawing/2014/main" id="{33AB4ABC-B39F-2B24-C84F-FA976A99AB69}"/>
              </a:ext>
            </a:extLst>
          </p:cNvPr>
          <p:cNvSpPr/>
          <p:nvPr/>
        </p:nvSpPr>
        <p:spPr>
          <a:xfrm>
            <a:off x="4487333" y="2785002"/>
            <a:ext cx="954635" cy="268506"/>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矢印: 左右 2">
            <a:extLst>
              <a:ext uri="{FF2B5EF4-FFF2-40B4-BE49-F238E27FC236}">
                <a16:creationId xmlns:a16="http://schemas.microsoft.com/office/drawing/2014/main" id="{F0009DA0-8BC5-BF5C-66ED-3F6C61AD38D9}"/>
              </a:ext>
            </a:extLst>
          </p:cNvPr>
          <p:cNvSpPr/>
          <p:nvPr/>
        </p:nvSpPr>
        <p:spPr>
          <a:xfrm>
            <a:off x="2990139" y="3294747"/>
            <a:ext cx="2451829" cy="268506"/>
          </a:xfrm>
          <a:prstGeom prst="leftRightArrow">
            <a:avLst/>
          </a:prstGeom>
          <a:solidFill>
            <a:srgbClr val="2E5B96">
              <a:alpha val="3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19838791"/>
      </p:ext>
    </p:extLst>
  </p:cSld>
  <p:clrMapOvr>
    <a:masterClrMapping/>
  </p:clrMapOvr>
  <mc:AlternateContent xmlns:mc="http://schemas.openxmlformats.org/markup-compatibility/2006">
    <mc:Choice xmlns:p14="http://schemas.microsoft.com/office/powerpoint/2010/main" Requires="p14">
      <p:transition spd="slow" p14:dur="2000" advTm="22101"/>
    </mc:Choice>
    <mc:Fallback>
      <p:transition spd="slow" advTm="22101"/>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B2CF3-8C1B-BBCE-5011-E18D20FA279D}"/>
            </a:ext>
          </a:extLst>
        </p:cNvPr>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E6DBE3BF-4C92-48B4-1F46-D2D6881DB491}"/>
              </a:ext>
            </a:extLst>
          </p:cNvPr>
          <p:cNvSpPr>
            <a:spLocks noGrp="1"/>
          </p:cNvSpPr>
          <p:nvPr>
            <p:ph type="body" sz="quarter" idx="11"/>
          </p:nvPr>
        </p:nvSpPr>
        <p:spPr/>
        <p:txBody>
          <a:bodyPr>
            <a:normAutofit fontScale="92500" lnSpcReduction="20000"/>
          </a:bodyPr>
          <a:lstStyle/>
          <a:p>
            <a:r>
              <a:rPr kumimoji="1" lang="ja-JP" altLang="en-US" sz="2800" b="1"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sym typeface="Wingdings" pitchFamily="2" charset="2"/>
              </a:rPr>
              <a:t>負イオン源における</a:t>
            </a:r>
            <a:r>
              <a:rPr kumimoji="1" lang="en-US" altLang="ja-JP" sz="2800" b="1" i="1" dirty="0" err="1">
                <a:latin typeface="Times New Roman" panose="02020603050405020304" pitchFamily="18" charset="0"/>
                <a:cs typeface="Times New Roman" panose="02020603050405020304" pitchFamily="18" charset="0"/>
              </a:rPr>
              <a:t>d</a:t>
            </a:r>
            <a:r>
              <a:rPr kumimoji="1" lang="en-US" altLang="ja-JP" sz="2800" b="1" i="1" baseline="-25000" dirty="0" err="1">
                <a:latin typeface="Times New Roman" panose="02020603050405020304" pitchFamily="18" charset="0"/>
                <a:cs typeface="Times New Roman" panose="02020603050405020304" pitchFamily="18" charset="0"/>
              </a:rPr>
              <a:t>eff</a:t>
            </a:r>
            <a:r>
              <a:rPr kumimoji="1" lang="ja-JP" altLang="en-US" sz="2800" b="1"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sym typeface="Wingdings" pitchFamily="2" charset="2"/>
              </a:rPr>
              <a:t>の解析</a:t>
            </a:r>
            <a:r>
              <a:rPr kumimoji="1" lang="ja-JP" altLang="en-US" b="1"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sym typeface="Wingdings" pitchFamily="2" charset="2"/>
              </a:rPr>
              <a:t>②</a:t>
            </a:r>
            <a:r>
              <a:rPr kumimoji="1" lang="ja-JP" altLang="en-US" sz="2800" b="1"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sym typeface="Wingdings" pitchFamily="2" charset="2"/>
              </a:rPr>
              <a:t>　</a:t>
            </a:r>
            <a:r>
              <a:rPr kumimoji="1" lang="ja-JP" altLang="en-US" sz="2800" b="1" dirty="0">
                <a:solidFill>
                  <a:srgbClr val="FF0000"/>
                </a:solidFill>
                <a:latin typeface="游ゴシック" panose="020B0400000000000000" pitchFamily="50" charset="-128"/>
                <a:ea typeface="游ゴシック" panose="020B0400000000000000" pitchFamily="50" charset="-128"/>
                <a:cs typeface="Times New Roman" panose="02020603050405020304" pitchFamily="18" charset="0"/>
              </a:rPr>
              <a:t>負イオン生成量</a:t>
            </a:r>
            <a:r>
              <a:rPr kumimoji="1" lang="ja-JP" altLang="en-US" sz="28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sym typeface="Wingdings" pitchFamily="2" charset="2"/>
              </a:rPr>
              <a:t>への依存性</a:t>
            </a:r>
            <a:endParaRPr lang="en-US" altLang="ja-JP" sz="2800" b="1" dirty="0">
              <a:solidFill>
                <a:srgbClr val="FF0000"/>
              </a:solidFill>
              <a:latin typeface="游ゴシック" panose="020B0400000000000000" pitchFamily="50" charset="-128"/>
              <a:ea typeface="游ゴシック" panose="020B0400000000000000" pitchFamily="50" charset="-128"/>
              <a:sym typeface="Wingdings" pitchFamily="2" charset="2"/>
            </a:endParaRPr>
          </a:p>
          <a:p>
            <a:endParaRPr lang="ja-JP" altLang="en-US" b="1" dirty="0"/>
          </a:p>
        </p:txBody>
      </p:sp>
      <p:sp>
        <p:nvSpPr>
          <p:cNvPr id="12" name="正方形/長方形 11">
            <a:extLst>
              <a:ext uri="{FF2B5EF4-FFF2-40B4-BE49-F238E27FC236}">
                <a16:creationId xmlns:a16="http://schemas.microsoft.com/office/drawing/2014/main" id="{80910233-0465-1522-1A9C-C141FBEAD16F}"/>
              </a:ext>
            </a:extLst>
          </p:cNvPr>
          <p:cNvSpPr/>
          <p:nvPr/>
        </p:nvSpPr>
        <p:spPr>
          <a:xfrm>
            <a:off x="829347" y="1397055"/>
            <a:ext cx="4632229" cy="357426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
            <a:extLst>
              <a:ext uri="{FF2B5EF4-FFF2-40B4-BE49-F238E27FC236}">
                <a16:creationId xmlns:a16="http://schemas.microsoft.com/office/drawing/2014/main" id="{73F86533-0E9F-5D19-08CC-336B2FB6FC9E}"/>
              </a:ext>
            </a:extLst>
          </p:cNvPr>
          <p:cNvSpPr/>
          <p:nvPr/>
        </p:nvSpPr>
        <p:spPr>
          <a:xfrm>
            <a:off x="1157642" y="1595904"/>
            <a:ext cx="1917051" cy="3137811"/>
          </a:xfrm>
          <a:prstGeom prst="roundRect">
            <a:avLst/>
          </a:prstGeom>
          <a:solidFill>
            <a:srgbClr val="FF99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a:extLst>
              <a:ext uri="{FF2B5EF4-FFF2-40B4-BE49-F238E27FC236}">
                <a16:creationId xmlns:a16="http://schemas.microsoft.com/office/drawing/2014/main" id="{DCAE9F3B-DE80-8D25-09E7-10D3A30E72D8}"/>
              </a:ext>
            </a:extLst>
          </p:cNvPr>
          <p:cNvSpPr txBox="1"/>
          <p:nvPr/>
        </p:nvSpPr>
        <p:spPr>
          <a:xfrm flipH="1">
            <a:off x="2011477" y="5056463"/>
            <a:ext cx="2981697" cy="369332"/>
          </a:xfrm>
          <a:prstGeom prst="rect">
            <a:avLst/>
          </a:prstGeom>
          <a:noFill/>
        </p:spPr>
        <p:txBody>
          <a:bodyPr wrap="square" rtlCol="0">
            <a:spAutoFit/>
          </a:bodyPr>
          <a:lstStyle/>
          <a:p>
            <a:r>
              <a:rPr lang="en-US" altLang="ja-JP" b="1" dirty="0"/>
              <a:t>Plasma c</a:t>
            </a:r>
            <a:r>
              <a:rPr kumimoji="1" lang="en-US" altLang="ja-JP" b="1" dirty="0"/>
              <a:t>hamber : V=0</a:t>
            </a:r>
            <a:endParaRPr kumimoji="1" lang="ja-JP" altLang="en-US" b="1" dirty="0"/>
          </a:p>
        </p:txBody>
      </p:sp>
      <p:sp>
        <p:nvSpPr>
          <p:cNvPr id="16" name="下矢印 74">
            <a:extLst>
              <a:ext uri="{FF2B5EF4-FFF2-40B4-BE49-F238E27FC236}">
                <a16:creationId xmlns:a16="http://schemas.microsoft.com/office/drawing/2014/main" id="{C7909802-D63C-73C7-F792-7E105205C234}"/>
              </a:ext>
            </a:extLst>
          </p:cNvPr>
          <p:cNvSpPr/>
          <p:nvPr/>
        </p:nvSpPr>
        <p:spPr>
          <a:xfrm flipH="1" flipV="1">
            <a:off x="6135325" y="5093449"/>
            <a:ext cx="232395" cy="3152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22B55403-4328-7C95-6774-967A3558EBCA}"/>
              </a:ext>
            </a:extLst>
          </p:cNvPr>
          <p:cNvSpPr/>
          <p:nvPr/>
        </p:nvSpPr>
        <p:spPr>
          <a:xfrm>
            <a:off x="671956" y="1533379"/>
            <a:ext cx="195857" cy="3546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コネクタ 17">
            <a:extLst>
              <a:ext uri="{FF2B5EF4-FFF2-40B4-BE49-F238E27FC236}">
                <a16:creationId xmlns:a16="http://schemas.microsoft.com/office/drawing/2014/main" id="{54DD4396-AD39-60E7-A5F4-225447D1BDDD}"/>
              </a:ext>
            </a:extLst>
          </p:cNvPr>
          <p:cNvCxnSpPr/>
          <p:nvPr/>
        </p:nvCxnSpPr>
        <p:spPr>
          <a:xfrm>
            <a:off x="831243" y="1381890"/>
            <a:ext cx="1113" cy="3570792"/>
          </a:xfrm>
          <a:prstGeom prst="line">
            <a:avLst/>
          </a:prstGeom>
          <a:ln w="57150">
            <a:prstDash val="dash"/>
          </a:ln>
        </p:spPr>
        <p:style>
          <a:lnRef idx="1">
            <a:schemeClr val="accent1"/>
          </a:lnRef>
          <a:fillRef idx="0">
            <a:schemeClr val="accent1"/>
          </a:fillRef>
          <a:effectRef idx="0">
            <a:schemeClr val="accent1"/>
          </a:effectRef>
          <a:fontRef idx="minor">
            <a:schemeClr val="tx1"/>
          </a:fontRef>
        </p:style>
      </p:cxnSp>
      <p:sp>
        <p:nvSpPr>
          <p:cNvPr id="19" name="直角三角形 18">
            <a:extLst>
              <a:ext uri="{FF2B5EF4-FFF2-40B4-BE49-F238E27FC236}">
                <a16:creationId xmlns:a16="http://schemas.microsoft.com/office/drawing/2014/main" id="{AC387B47-7933-AB94-1471-C0FE3054CE0F}"/>
              </a:ext>
            </a:extLst>
          </p:cNvPr>
          <p:cNvSpPr/>
          <p:nvPr/>
        </p:nvSpPr>
        <p:spPr>
          <a:xfrm flipV="1">
            <a:off x="5467433" y="1347249"/>
            <a:ext cx="710964" cy="1468622"/>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直角三角形 19">
            <a:extLst>
              <a:ext uri="{FF2B5EF4-FFF2-40B4-BE49-F238E27FC236}">
                <a16:creationId xmlns:a16="http://schemas.microsoft.com/office/drawing/2014/main" id="{4326863F-0C35-7315-1817-C34C72CADAB4}"/>
              </a:ext>
            </a:extLst>
          </p:cNvPr>
          <p:cNvSpPr/>
          <p:nvPr/>
        </p:nvSpPr>
        <p:spPr>
          <a:xfrm>
            <a:off x="5483234" y="3763341"/>
            <a:ext cx="754377" cy="1235855"/>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直角三角形 20">
            <a:extLst>
              <a:ext uri="{FF2B5EF4-FFF2-40B4-BE49-F238E27FC236}">
                <a16:creationId xmlns:a16="http://schemas.microsoft.com/office/drawing/2014/main" id="{B65D251E-E83E-74C3-44C5-AA557B237813}"/>
              </a:ext>
            </a:extLst>
          </p:cNvPr>
          <p:cNvSpPr/>
          <p:nvPr/>
        </p:nvSpPr>
        <p:spPr>
          <a:xfrm flipH="1" flipV="1">
            <a:off x="4033916" y="1357883"/>
            <a:ext cx="1427660" cy="1432684"/>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直角三角形 21">
            <a:extLst>
              <a:ext uri="{FF2B5EF4-FFF2-40B4-BE49-F238E27FC236}">
                <a16:creationId xmlns:a16="http://schemas.microsoft.com/office/drawing/2014/main" id="{8DD5EED0-70BF-A140-31BA-A8C1063D1F0F}"/>
              </a:ext>
            </a:extLst>
          </p:cNvPr>
          <p:cNvSpPr/>
          <p:nvPr/>
        </p:nvSpPr>
        <p:spPr>
          <a:xfrm flipH="1">
            <a:off x="4011514" y="3735461"/>
            <a:ext cx="1450062" cy="1235856"/>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8E7783BF-867F-0068-7057-9F830FB223AA}"/>
              </a:ext>
            </a:extLst>
          </p:cNvPr>
          <p:cNvSpPr/>
          <p:nvPr/>
        </p:nvSpPr>
        <p:spPr>
          <a:xfrm>
            <a:off x="5393001" y="2790568"/>
            <a:ext cx="212165" cy="9448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 name="グループ化 23">
            <a:extLst>
              <a:ext uri="{FF2B5EF4-FFF2-40B4-BE49-F238E27FC236}">
                <a16:creationId xmlns:a16="http://schemas.microsoft.com/office/drawing/2014/main" id="{C7044ADB-5F86-8BC1-43FC-BEFDCC00A37F}"/>
              </a:ext>
            </a:extLst>
          </p:cNvPr>
          <p:cNvGrpSpPr/>
          <p:nvPr/>
        </p:nvGrpSpPr>
        <p:grpSpPr>
          <a:xfrm>
            <a:off x="1282148" y="1695560"/>
            <a:ext cx="1928902" cy="2314640"/>
            <a:chOff x="3408795" y="1388646"/>
            <a:chExt cx="1928902" cy="2314640"/>
          </a:xfrm>
        </p:grpSpPr>
        <p:sp>
          <p:nvSpPr>
            <p:cNvPr id="25" name="楕円 24">
              <a:extLst>
                <a:ext uri="{FF2B5EF4-FFF2-40B4-BE49-F238E27FC236}">
                  <a16:creationId xmlns:a16="http://schemas.microsoft.com/office/drawing/2014/main" id="{F7B7827A-FEE9-AA57-3E5A-93A951B8FBE1}"/>
                </a:ext>
              </a:extLst>
            </p:cNvPr>
            <p:cNvSpPr/>
            <p:nvPr/>
          </p:nvSpPr>
          <p:spPr>
            <a:xfrm>
              <a:off x="3408795" y="1399813"/>
              <a:ext cx="595424" cy="54378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BE62612D-FF04-C5AC-6CFA-5D1EDA4E79FC}"/>
                </a:ext>
              </a:extLst>
            </p:cNvPr>
            <p:cNvSpPr txBox="1"/>
            <p:nvPr/>
          </p:nvSpPr>
          <p:spPr>
            <a:xfrm>
              <a:off x="3474347" y="1521547"/>
              <a:ext cx="606056" cy="369332"/>
            </a:xfrm>
            <a:prstGeom prst="rect">
              <a:avLst/>
            </a:prstGeom>
            <a:noFill/>
          </p:spPr>
          <p:txBody>
            <a:bodyPr wrap="square" rtlCol="0">
              <a:spAutoFit/>
            </a:bodyPr>
            <a:lstStyle/>
            <a:p>
              <a:r>
                <a:rPr kumimoji="1" lang="en-US" altLang="ja-JP" dirty="0">
                  <a:latin typeface="Arial Black" panose="020B0A04020102020204" pitchFamily="34" charset="0"/>
                </a:rPr>
                <a:t>H</a:t>
              </a:r>
              <a:r>
                <a:rPr kumimoji="1" lang="en-US" altLang="ja-JP" sz="2000" b="1" baseline="30000" dirty="0">
                  <a:latin typeface="Arial Black" panose="020B0A04020102020204" pitchFamily="34" charset="0"/>
                </a:rPr>
                <a:t>+</a:t>
              </a:r>
              <a:endParaRPr kumimoji="1" lang="ja-JP" altLang="en-US" sz="2000" b="1" baseline="30000" dirty="0">
                <a:latin typeface="Arial Black" panose="020B0A04020102020204" pitchFamily="34" charset="0"/>
              </a:endParaRPr>
            </a:p>
          </p:txBody>
        </p:sp>
        <p:sp>
          <p:nvSpPr>
            <p:cNvPr id="27" name="楕円 26">
              <a:extLst>
                <a:ext uri="{FF2B5EF4-FFF2-40B4-BE49-F238E27FC236}">
                  <a16:creationId xmlns:a16="http://schemas.microsoft.com/office/drawing/2014/main" id="{FCAED237-7AEC-AAB2-5DE1-8566D395B89F}"/>
                </a:ext>
              </a:extLst>
            </p:cNvPr>
            <p:cNvSpPr/>
            <p:nvPr/>
          </p:nvSpPr>
          <p:spPr>
            <a:xfrm>
              <a:off x="3533554" y="2479406"/>
              <a:ext cx="595424" cy="54378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97E4F4A4-C3A7-219D-9B73-2F67F153A70B}"/>
                </a:ext>
              </a:extLst>
            </p:cNvPr>
            <p:cNvSpPr txBox="1"/>
            <p:nvPr/>
          </p:nvSpPr>
          <p:spPr>
            <a:xfrm>
              <a:off x="3614546" y="2574633"/>
              <a:ext cx="649141" cy="369332"/>
            </a:xfrm>
            <a:prstGeom prst="rect">
              <a:avLst/>
            </a:prstGeom>
            <a:noFill/>
          </p:spPr>
          <p:txBody>
            <a:bodyPr wrap="square" rtlCol="0">
              <a:spAutoFit/>
            </a:bodyPr>
            <a:lstStyle/>
            <a:p>
              <a:r>
                <a:rPr kumimoji="1" lang="en-US" altLang="ja-JP" dirty="0">
                  <a:latin typeface="Arial Black" panose="020B0A04020102020204" pitchFamily="34" charset="0"/>
                </a:rPr>
                <a:t>H</a:t>
              </a:r>
              <a:r>
                <a:rPr lang="en-US" altLang="ja-JP" sz="2400" b="1" baseline="30000" dirty="0">
                  <a:latin typeface="Arial Black" panose="020B0A04020102020204" pitchFamily="34" charset="0"/>
                </a:rPr>
                <a:t>-</a:t>
              </a:r>
              <a:endParaRPr kumimoji="1" lang="ja-JP" altLang="en-US" sz="2400" b="1" baseline="30000" dirty="0">
                <a:latin typeface="Arial Black" panose="020B0A04020102020204" pitchFamily="34" charset="0"/>
              </a:endParaRPr>
            </a:p>
          </p:txBody>
        </p:sp>
        <p:sp>
          <p:nvSpPr>
            <p:cNvPr id="29" name="テキスト ボックス 28">
              <a:extLst>
                <a:ext uri="{FF2B5EF4-FFF2-40B4-BE49-F238E27FC236}">
                  <a16:creationId xmlns:a16="http://schemas.microsoft.com/office/drawing/2014/main" id="{1AA76A46-7AE2-4AF6-5534-96CE187DA160}"/>
                </a:ext>
              </a:extLst>
            </p:cNvPr>
            <p:cNvSpPr txBox="1"/>
            <p:nvPr/>
          </p:nvSpPr>
          <p:spPr>
            <a:xfrm>
              <a:off x="3827660" y="3333954"/>
              <a:ext cx="602636" cy="369332"/>
            </a:xfrm>
            <a:prstGeom prst="rect">
              <a:avLst/>
            </a:prstGeom>
            <a:noFill/>
          </p:spPr>
          <p:txBody>
            <a:bodyPr wrap="square" rtlCol="0">
              <a:spAutoFit/>
            </a:bodyPr>
            <a:lstStyle/>
            <a:p>
              <a:r>
                <a:rPr lang="en-US" altLang="ja-JP" b="1" dirty="0">
                  <a:latin typeface="Arial Black" panose="020B0A04020102020204" pitchFamily="34" charset="0"/>
                </a:rPr>
                <a:t>e</a:t>
              </a:r>
              <a:r>
                <a:rPr lang="en-US" altLang="ja-JP" sz="2000" b="1" baseline="30000" dirty="0">
                  <a:latin typeface="Arial Black" panose="020B0A04020102020204" pitchFamily="34" charset="0"/>
                </a:rPr>
                <a:t>-</a:t>
              </a:r>
              <a:endParaRPr kumimoji="1" lang="ja-JP" altLang="en-US" sz="2000" b="1" baseline="30000" dirty="0">
                <a:latin typeface="Arial Black" panose="020B0A04020102020204" pitchFamily="34" charset="0"/>
              </a:endParaRPr>
            </a:p>
          </p:txBody>
        </p:sp>
        <p:sp>
          <p:nvSpPr>
            <p:cNvPr id="30" name="テキスト ボックス 29">
              <a:extLst>
                <a:ext uri="{FF2B5EF4-FFF2-40B4-BE49-F238E27FC236}">
                  <a16:creationId xmlns:a16="http://schemas.microsoft.com/office/drawing/2014/main" id="{DD681B84-2ACA-846E-8D56-6D4C3BF2A1C9}"/>
                </a:ext>
              </a:extLst>
            </p:cNvPr>
            <p:cNvSpPr txBox="1"/>
            <p:nvPr/>
          </p:nvSpPr>
          <p:spPr>
            <a:xfrm>
              <a:off x="4097837" y="1388646"/>
              <a:ext cx="1027845" cy="646331"/>
            </a:xfrm>
            <a:prstGeom prst="rect">
              <a:avLst/>
            </a:prstGeom>
            <a:noFill/>
          </p:spPr>
          <p:txBody>
            <a:bodyPr wrap="none" rtlCol="0">
              <a:spAutoFit/>
            </a:bodyPr>
            <a:lstStyle/>
            <a:p>
              <a:r>
                <a:rPr lang="en-US" altLang="ja-JP" dirty="0"/>
                <a:t>P</a:t>
              </a:r>
              <a:r>
                <a:rPr kumimoji="1" lang="en-US" altLang="ja-JP" dirty="0"/>
                <a:t>ositive</a:t>
              </a:r>
            </a:p>
            <a:p>
              <a:r>
                <a:rPr lang="en-US" altLang="ja-JP" dirty="0"/>
                <a:t>Ion</a:t>
              </a:r>
              <a:endParaRPr kumimoji="1" lang="ja-JP" altLang="en-US" dirty="0"/>
            </a:p>
          </p:txBody>
        </p:sp>
        <p:sp>
          <p:nvSpPr>
            <p:cNvPr id="31" name="テキスト ボックス 30">
              <a:extLst>
                <a:ext uri="{FF2B5EF4-FFF2-40B4-BE49-F238E27FC236}">
                  <a16:creationId xmlns:a16="http://schemas.microsoft.com/office/drawing/2014/main" id="{F147BB4F-8347-B319-A065-38498966CD4B}"/>
                </a:ext>
              </a:extLst>
            </p:cNvPr>
            <p:cNvSpPr txBox="1"/>
            <p:nvPr/>
          </p:nvSpPr>
          <p:spPr>
            <a:xfrm>
              <a:off x="4213671" y="2345739"/>
              <a:ext cx="1124026" cy="646331"/>
            </a:xfrm>
            <a:prstGeom prst="rect">
              <a:avLst/>
            </a:prstGeom>
            <a:noFill/>
          </p:spPr>
          <p:txBody>
            <a:bodyPr wrap="none" rtlCol="0">
              <a:spAutoFit/>
            </a:bodyPr>
            <a:lstStyle/>
            <a:p>
              <a:r>
                <a:rPr lang="en-US" altLang="ja-JP" dirty="0"/>
                <a:t>Negative</a:t>
              </a:r>
              <a:endParaRPr kumimoji="1" lang="en-US" altLang="ja-JP" dirty="0"/>
            </a:p>
            <a:p>
              <a:r>
                <a:rPr lang="en-US" altLang="ja-JP" dirty="0"/>
                <a:t>Ion</a:t>
              </a:r>
              <a:endParaRPr kumimoji="1" lang="ja-JP" altLang="en-US" dirty="0"/>
            </a:p>
          </p:txBody>
        </p:sp>
        <p:sp>
          <p:nvSpPr>
            <p:cNvPr id="32" name="テキスト ボックス 31">
              <a:extLst>
                <a:ext uri="{FF2B5EF4-FFF2-40B4-BE49-F238E27FC236}">
                  <a16:creationId xmlns:a16="http://schemas.microsoft.com/office/drawing/2014/main" id="{BA189CD9-F13B-99C1-C503-FC3E5E5BBEB7}"/>
                </a:ext>
              </a:extLst>
            </p:cNvPr>
            <p:cNvSpPr txBox="1"/>
            <p:nvPr/>
          </p:nvSpPr>
          <p:spPr>
            <a:xfrm>
              <a:off x="4208180" y="3333954"/>
              <a:ext cx="1064715" cy="369332"/>
            </a:xfrm>
            <a:prstGeom prst="rect">
              <a:avLst/>
            </a:prstGeom>
            <a:noFill/>
          </p:spPr>
          <p:txBody>
            <a:bodyPr wrap="none" rtlCol="0">
              <a:spAutoFit/>
            </a:bodyPr>
            <a:lstStyle/>
            <a:p>
              <a:r>
                <a:rPr lang="en-US" altLang="ja-JP" dirty="0"/>
                <a:t>Electron</a:t>
              </a:r>
              <a:endParaRPr kumimoji="1" lang="ja-JP" altLang="en-US" dirty="0"/>
            </a:p>
          </p:txBody>
        </p:sp>
      </p:grpSp>
      <p:cxnSp>
        <p:nvCxnSpPr>
          <p:cNvPr id="33" name="直線コネクタ 32">
            <a:extLst>
              <a:ext uri="{FF2B5EF4-FFF2-40B4-BE49-F238E27FC236}">
                <a16:creationId xmlns:a16="http://schemas.microsoft.com/office/drawing/2014/main" id="{FF554B70-95DA-69CA-AE6B-78F829D279B9}"/>
              </a:ext>
            </a:extLst>
          </p:cNvPr>
          <p:cNvCxnSpPr/>
          <p:nvPr/>
        </p:nvCxnSpPr>
        <p:spPr>
          <a:xfrm>
            <a:off x="6273625" y="1397055"/>
            <a:ext cx="0" cy="3469838"/>
          </a:xfrm>
          <a:prstGeom prst="line">
            <a:avLst/>
          </a:prstGeom>
          <a:ln w="57150">
            <a:prstDash val="dash"/>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1EB8F4CC-E921-0A88-2DFD-DD334257F971}"/>
              </a:ext>
            </a:extLst>
          </p:cNvPr>
          <p:cNvSpPr txBox="1"/>
          <p:nvPr/>
        </p:nvSpPr>
        <p:spPr>
          <a:xfrm flipH="1">
            <a:off x="380645" y="5516837"/>
            <a:ext cx="1464785" cy="646331"/>
          </a:xfrm>
          <a:prstGeom prst="rect">
            <a:avLst/>
          </a:prstGeom>
          <a:noFill/>
        </p:spPr>
        <p:txBody>
          <a:bodyPr wrap="square" rtlCol="0">
            <a:spAutoFit/>
          </a:bodyPr>
          <a:lstStyle/>
          <a:p>
            <a:r>
              <a:rPr kumimoji="1" lang="en-US" altLang="ja-JP" b="1" dirty="0"/>
              <a:t>Boundary :</a:t>
            </a:r>
          </a:p>
          <a:p>
            <a:r>
              <a:rPr kumimoji="1" lang="en-US" altLang="ja-JP" b="1" dirty="0"/>
              <a:t>V=0</a:t>
            </a:r>
            <a:endParaRPr kumimoji="1" lang="ja-JP" altLang="en-US" b="1" dirty="0"/>
          </a:p>
        </p:txBody>
      </p:sp>
      <p:sp>
        <p:nvSpPr>
          <p:cNvPr id="35" name="テキスト ボックス 34">
            <a:extLst>
              <a:ext uri="{FF2B5EF4-FFF2-40B4-BE49-F238E27FC236}">
                <a16:creationId xmlns:a16="http://schemas.microsoft.com/office/drawing/2014/main" id="{58EF6AC0-C19C-97B1-0AD5-BA94A3A72C35}"/>
              </a:ext>
            </a:extLst>
          </p:cNvPr>
          <p:cNvSpPr txBox="1"/>
          <p:nvPr/>
        </p:nvSpPr>
        <p:spPr>
          <a:xfrm>
            <a:off x="4634849" y="1512278"/>
            <a:ext cx="1313180" cy="369332"/>
          </a:xfrm>
          <a:prstGeom prst="rect">
            <a:avLst/>
          </a:prstGeom>
          <a:solidFill>
            <a:schemeClr val="bg1"/>
          </a:solidFill>
        </p:spPr>
        <p:txBody>
          <a:bodyPr wrap="none" rtlCol="0">
            <a:spAutoFit/>
          </a:bodyPr>
          <a:lstStyle/>
          <a:p>
            <a:r>
              <a:rPr kumimoji="1" lang="en-US" altLang="ja-JP" b="1" dirty="0">
                <a:latin typeface="+mn-ea"/>
              </a:rPr>
              <a:t>PG</a:t>
            </a:r>
            <a:r>
              <a:rPr lang="ja-JP" altLang="en-US" b="1" dirty="0">
                <a:latin typeface="+mn-ea"/>
              </a:rPr>
              <a:t>：</a:t>
            </a:r>
            <a:r>
              <a:rPr lang="en-US" altLang="ja-JP" b="1" dirty="0">
                <a:latin typeface="+mn-ea"/>
              </a:rPr>
              <a:t>V=</a:t>
            </a:r>
            <a:r>
              <a:rPr lang="ja-JP" altLang="en-US" b="1" dirty="0">
                <a:latin typeface="+mn-ea"/>
              </a:rPr>
              <a:t>０</a:t>
            </a:r>
            <a:endParaRPr kumimoji="1" lang="en-US" altLang="ja-JP" b="1" dirty="0">
              <a:latin typeface="+mn-ea"/>
            </a:endParaRPr>
          </a:p>
        </p:txBody>
      </p:sp>
      <p:sp>
        <p:nvSpPr>
          <p:cNvPr id="36" name="下矢印 78">
            <a:extLst>
              <a:ext uri="{FF2B5EF4-FFF2-40B4-BE49-F238E27FC236}">
                <a16:creationId xmlns:a16="http://schemas.microsoft.com/office/drawing/2014/main" id="{AD52BE7D-B92D-991F-D138-2C469274332B}"/>
              </a:ext>
            </a:extLst>
          </p:cNvPr>
          <p:cNvSpPr/>
          <p:nvPr/>
        </p:nvSpPr>
        <p:spPr>
          <a:xfrm flipH="1" flipV="1">
            <a:off x="705150" y="5060788"/>
            <a:ext cx="257877" cy="3479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1A53FDFC-CB23-F90E-1000-101F58A48232}"/>
              </a:ext>
            </a:extLst>
          </p:cNvPr>
          <p:cNvSpPr txBox="1"/>
          <p:nvPr/>
        </p:nvSpPr>
        <p:spPr>
          <a:xfrm flipH="1">
            <a:off x="5519129" y="5502983"/>
            <a:ext cx="1464785" cy="646331"/>
          </a:xfrm>
          <a:prstGeom prst="rect">
            <a:avLst/>
          </a:prstGeom>
          <a:noFill/>
        </p:spPr>
        <p:txBody>
          <a:bodyPr wrap="square" rtlCol="0">
            <a:spAutoFit/>
          </a:bodyPr>
          <a:lstStyle/>
          <a:p>
            <a:r>
              <a:rPr kumimoji="1" lang="en-US" altLang="ja-JP" b="1" dirty="0"/>
              <a:t>Boundary :</a:t>
            </a:r>
          </a:p>
          <a:p>
            <a:r>
              <a:rPr kumimoji="1" lang="en-US" altLang="ja-JP" b="1" dirty="0"/>
              <a:t>V=7 KV</a:t>
            </a:r>
            <a:endParaRPr kumimoji="1" lang="ja-JP" altLang="en-US" b="1" dirty="0"/>
          </a:p>
        </p:txBody>
      </p:sp>
      <p:sp>
        <p:nvSpPr>
          <p:cNvPr id="39" name="テキスト ボックス 38">
            <a:extLst>
              <a:ext uri="{FF2B5EF4-FFF2-40B4-BE49-F238E27FC236}">
                <a16:creationId xmlns:a16="http://schemas.microsoft.com/office/drawing/2014/main" id="{94F89C16-89A3-1F05-7D33-A1221E8563CC}"/>
              </a:ext>
            </a:extLst>
          </p:cNvPr>
          <p:cNvSpPr txBox="1"/>
          <p:nvPr/>
        </p:nvSpPr>
        <p:spPr>
          <a:xfrm>
            <a:off x="1868952" y="935695"/>
            <a:ext cx="4570210" cy="369332"/>
          </a:xfrm>
          <a:prstGeom prst="rect">
            <a:avLst/>
          </a:prstGeom>
          <a:noFill/>
        </p:spPr>
        <p:txBody>
          <a:bodyPr wrap="square" rtlCol="0">
            <a:spAutoFit/>
          </a:bodyPr>
          <a:lstStyle/>
          <a:p>
            <a:r>
              <a:rPr kumimoji="1" lang="ja-JP" altLang="en-US" b="1" dirty="0">
                <a:latin typeface="Arial Black" panose="020B0A04020102020204" pitchFamily="34" charset="0"/>
              </a:rPr>
              <a:t>シミュレーション領域の断面図</a:t>
            </a:r>
          </a:p>
        </p:txBody>
      </p:sp>
      <p:grpSp>
        <p:nvGrpSpPr>
          <p:cNvPr id="40" name="グループ化 39">
            <a:extLst>
              <a:ext uri="{FF2B5EF4-FFF2-40B4-BE49-F238E27FC236}">
                <a16:creationId xmlns:a16="http://schemas.microsoft.com/office/drawing/2014/main" id="{5140F280-76A6-9548-6990-8BC33531EF48}"/>
              </a:ext>
            </a:extLst>
          </p:cNvPr>
          <p:cNvGrpSpPr/>
          <p:nvPr/>
        </p:nvGrpSpPr>
        <p:grpSpPr>
          <a:xfrm>
            <a:off x="5039774" y="2725976"/>
            <a:ext cx="879061" cy="1209995"/>
            <a:chOff x="684418" y="3076734"/>
            <a:chExt cx="879061" cy="1209995"/>
          </a:xfrm>
        </p:grpSpPr>
        <p:sp>
          <p:nvSpPr>
            <p:cNvPr id="41" name="Line 91">
              <a:extLst>
                <a:ext uri="{FF2B5EF4-FFF2-40B4-BE49-F238E27FC236}">
                  <a16:creationId xmlns:a16="http://schemas.microsoft.com/office/drawing/2014/main" id="{88CAB23D-50DA-9346-6997-522BD985D76D}"/>
                </a:ext>
              </a:extLst>
            </p:cNvPr>
            <p:cNvSpPr>
              <a:spLocks noChangeShapeType="1"/>
            </p:cNvSpPr>
            <p:nvPr/>
          </p:nvSpPr>
          <p:spPr bwMode="auto">
            <a:xfrm>
              <a:off x="1078478" y="3740963"/>
              <a:ext cx="422459"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ja-JP" altLang="en-US"/>
            </a:p>
          </p:txBody>
        </p:sp>
        <p:sp>
          <p:nvSpPr>
            <p:cNvPr id="42" name="Line 92">
              <a:extLst>
                <a:ext uri="{FF2B5EF4-FFF2-40B4-BE49-F238E27FC236}">
                  <a16:creationId xmlns:a16="http://schemas.microsoft.com/office/drawing/2014/main" id="{C9BE6491-C803-279A-563B-AA344AFA4430}"/>
                </a:ext>
              </a:extLst>
            </p:cNvPr>
            <p:cNvSpPr>
              <a:spLocks noChangeShapeType="1"/>
            </p:cNvSpPr>
            <p:nvPr/>
          </p:nvSpPr>
          <p:spPr bwMode="auto">
            <a:xfrm flipV="1">
              <a:off x="1078478" y="3298863"/>
              <a:ext cx="0" cy="4421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ja-JP" altLang="en-US"/>
            </a:p>
          </p:txBody>
        </p:sp>
        <p:sp>
          <p:nvSpPr>
            <p:cNvPr id="43" name="正方形/長方形 42">
              <a:extLst>
                <a:ext uri="{FF2B5EF4-FFF2-40B4-BE49-F238E27FC236}">
                  <a16:creationId xmlns:a16="http://schemas.microsoft.com/office/drawing/2014/main" id="{FEB5CAD4-95F7-0E09-BF37-21F72180D810}"/>
                </a:ext>
              </a:extLst>
            </p:cNvPr>
            <p:cNvSpPr/>
            <p:nvPr/>
          </p:nvSpPr>
          <p:spPr>
            <a:xfrm>
              <a:off x="1258587" y="3825064"/>
              <a:ext cx="304892" cy="461665"/>
            </a:xfrm>
            <a:prstGeom prst="rect">
              <a:avLst/>
            </a:prstGeom>
          </p:spPr>
          <p:txBody>
            <a:bodyPr wrap="none">
              <a:spAutoFit/>
            </a:bodyPr>
            <a:lstStyle/>
            <a:p>
              <a:r>
                <a:rPr lang="en-US" altLang="ja-JP" sz="2400" i="1" dirty="0">
                  <a:latin typeface="Times New Roman" panose="02020603050405020304" pitchFamily="18" charset="0"/>
                  <a:cs typeface="Times New Roman" panose="02020603050405020304" pitchFamily="18" charset="0"/>
                </a:rPr>
                <a:t>z</a:t>
              </a:r>
              <a:endParaRPr lang="ja-JP" altLang="en-US" sz="2400" dirty="0"/>
            </a:p>
          </p:txBody>
        </p:sp>
        <p:sp>
          <p:nvSpPr>
            <p:cNvPr id="44" name="正方形/長方形 43">
              <a:extLst>
                <a:ext uri="{FF2B5EF4-FFF2-40B4-BE49-F238E27FC236}">
                  <a16:creationId xmlns:a16="http://schemas.microsoft.com/office/drawing/2014/main" id="{63E8FAE7-2727-F289-1464-EF7F1BD47812}"/>
                </a:ext>
              </a:extLst>
            </p:cNvPr>
            <p:cNvSpPr/>
            <p:nvPr/>
          </p:nvSpPr>
          <p:spPr>
            <a:xfrm>
              <a:off x="684418" y="3076734"/>
              <a:ext cx="304892" cy="461665"/>
            </a:xfrm>
            <a:prstGeom prst="rect">
              <a:avLst/>
            </a:prstGeom>
          </p:spPr>
          <p:txBody>
            <a:bodyPr wrap="none">
              <a:spAutoFit/>
            </a:bodyPr>
            <a:lstStyle/>
            <a:p>
              <a:r>
                <a:rPr lang="en-US" altLang="ja-JP" sz="2400" i="1" dirty="0">
                  <a:latin typeface="Times New Roman" panose="02020603050405020304" pitchFamily="18" charset="0"/>
                  <a:cs typeface="Times New Roman" panose="02020603050405020304" pitchFamily="18" charset="0"/>
                </a:rPr>
                <a:t>r</a:t>
              </a:r>
              <a:endParaRPr lang="ja-JP" altLang="en-US" sz="2400" dirty="0"/>
            </a:p>
          </p:txBody>
        </p:sp>
      </p:grpSp>
      <p:sp>
        <p:nvSpPr>
          <p:cNvPr id="47" name="テキスト ボックス 46">
            <a:extLst>
              <a:ext uri="{FF2B5EF4-FFF2-40B4-BE49-F238E27FC236}">
                <a16:creationId xmlns:a16="http://schemas.microsoft.com/office/drawing/2014/main" id="{6375CEF8-911B-C0F3-6F11-FAC26925EA28}"/>
              </a:ext>
            </a:extLst>
          </p:cNvPr>
          <p:cNvSpPr txBox="1"/>
          <p:nvPr/>
        </p:nvSpPr>
        <p:spPr>
          <a:xfrm>
            <a:off x="1396192" y="4201228"/>
            <a:ext cx="1467068" cy="400110"/>
          </a:xfrm>
          <a:prstGeom prst="rect">
            <a:avLst/>
          </a:prstGeom>
          <a:noFill/>
        </p:spPr>
        <p:txBody>
          <a:bodyPr wrap="none" rtlCol="0">
            <a:spAutoFit/>
          </a:bodyPr>
          <a:lstStyle/>
          <a:p>
            <a:r>
              <a:rPr kumimoji="1" lang="ja-JP" altLang="en-US" sz="2000" b="1" dirty="0">
                <a:latin typeface="Arial" panose="020B0604020202020204" pitchFamily="34" charset="0"/>
                <a:cs typeface="Arial" panose="020B0604020202020204" pitchFamily="34" charset="0"/>
              </a:rPr>
              <a:t>ソース領域</a:t>
            </a:r>
          </a:p>
        </p:txBody>
      </p:sp>
      <p:sp>
        <p:nvSpPr>
          <p:cNvPr id="48" name="左矢印 8">
            <a:extLst>
              <a:ext uri="{FF2B5EF4-FFF2-40B4-BE49-F238E27FC236}">
                <a16:creationId xmlns:a16="http://schemas.microsoft.com/office/drawing/2014/main" id="{BF851811-EBE3-1BC1-8468-7E0AC2256A9B}"/>
              </a:ext>
            </a:extLst>
          </p:cNvPr>
          <p:cNvSpPr/>
          <p:nvPr/>
        </p:nvSpPr>
        <p:spPr>
          <a:xfrm rot="19440000">
            <a:off x="4304175" y="2042335"/>
            <a:ext cx="628448" cy="410229"/>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左矢印 46">
            <a:extLst>
              <a:ext uri="{FF2B5EF4-FFF2-40B4-BE49-F238E27FC236}">
                <a16:creationId xmlns:a16="http://schemas.microsoft.com/office/drawing/2014/main" id="{F041A22D-FD67-9817-6540-BCE2DC2E82DE}"/>
              </a:ext>
            </a:extLst>
          </p:cNvPr>
          <p:cNvSpPr/>
          <p:nvPr/>
        </p:nvSpPr>
        <p:spPr>
          <a:xfrm rot="2160000">
            <a:off x="4337457" y="4055480"/>
            <a:ext cx="594784" cy="410229"/>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a:extLst>
              <a:ext uri="{FF2B5EF4-FFF2-40B4-BE49-F238E27FC236}">
                <a16:creationId xmlns:a16="http://schemas.microsoft.com/office/drawing/2014/main" id="{61F76B55-7CEE-420E-4E4F-C5315CAE76FC}"/>
              </a:ext>
            </a:extLst>
          </p:cNvPr>
          <p:cNvSpPr/>
          <p:nvPr/>
        </p:nvSpPr>
        <p:spPr>
          <a:xfrm>
            <a:off x="3737558" y="2314277"/>
            <a:ext cx="428322" cy="369332"/>
          </a:xfrm>
          <a:prstGeom prst="rect">
            <a:avLst/>
          </a:prstGeom>
        </p:spPr>
        <p:txBody>
          <a:bodyPr wrap="none">
            <a:spAutoFit/>
          </a:bodyPr>
          <a:lstStyle/>
          <a:p>
            <a:r>
              <a:rPr lang="en-US" altLang="ja-JP" dirty="0">
                <a:latin typeface="Arial Black" panose="020B0A04020102020204" pitchFamily="34" charset="0"/>
              </a:rPr>
              <a:t>H</a:t>
            </a:r>
            <a:r>
              <a:rPr lang="en-US" altLang="ja-JP" b="1" baseline="30000" dirty="0">
                <a:latin typeface="Arial Black" panose="020B0A04020102020204" pitchFamily="34" charset="0"/>
              </a:rPr>
              <a:t>-</a:t>
            </a:r>
            <a:endParaRPr lang="ja-JP" altLang="en-US" b="1" baseline="30000" dirty="0">
              <a:latin typeface="Arial Black" panose="020B0A04020102020204" pitchFamily="34" charset="0"/>
            </a:endParaRPr>
          </a:p>
        </p:txBody>
      </p:sp>
      <p:sp>
        <p:nvSpPr>
          <p:cNvPr id="51" name="楕円 50">
            <a:extLst>
              <a:ext uri="{FF2B5EF4-FFF2-40B4-BE49-F238E27FC236}">
                <a16:creationId xmlns:a16="http://schemas.microsoft.com/office/drawing/2014/main" id="{C565A269-C18B-3810-A27D-2B4FD472457E}"/>
              </a:ext>
            </a:extLst>
          </p:cNvPr>
          <p:cNvSpPr/>
          <p:nvPr/>
        </p:nvSpPr>
        <p:spPr>
          <a:xfrm>
            <a:off x="3631804" y="2204811"/>
            <a:ext cx="627279" cy="5860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a:extLst>
              <a:ext uri="{FF2B5EF4-FFF2-40B4-BE49-F238E27FC236}">
                <a16:creationId xmlns:a16="http://schemas.microsoft.com/office/drawing/2014/main" id="{B133636A-F0AE-062B-C6FB-72C4E8BBCC2C}"/>
              </a:ext>
            </a:extLst>
          </p:cNvPr>
          <p:cNvSpPr/>
          <p:nvPr/>
        </p:nvSpPr>
        <p:spPr>
          <a:xfrm>
            <a:off x="3634465" y="3824824"/>
            <a:ext cx="428322" cy="369332"/>
          </a:xfrm>
          <a:prstGeom prst="rect">
            <a:avLst/>
          </a:prstGeom>
        </p:spPr>
        <p:txBody>
          <a:bodyPr wrap="none">
            <a:spAutoFit/>
          </a:bodyPr>
          <a:lstStyle/>
          <a:p>
            <a:r>
              <a:rPr lang="en-US" altLang="ja-JP" dirty="0">
                <a:latin typeface="Arial Black" panose="020B0A04020102020204" pitchFamily="34" charset="0"/>
              </a:rPr>
              <a:t>H</a:t>
            </a:r>
            <a:r>
              <a:rPr lang="en-US" altLang="ja-JP" b="1" baseline="30000" dirty="0">
                <a:latin typeface="Arial Black" panose="020B0A04020102020204" pitchFamily="34" charset="0"/>
              </a:rPr>
              <a:t>-</a:t>
            </a:r>
            <a:endParaRPr lang="ja-JP" altLang="en-US" b="1" baseline="30000" dirty="0">
              <a:latin typeface="Arial Black" panose="020B0A04020102020204" pitchFamily="34" charset="0"/>
            </a:endParaRPr>
          </a:p>
        </p:txBody>
      </p:sp>
      <p:sp>
        <p:nvSpPr>
          <p:cNvPr id="53" name="楕円 52">
            <a:extLst>
              <a:ext uri="{FF2B5EF4-FFF2-40B4-BE49-F238E27FC236}">
                <a16:creationId xmlns:a16="http://schemas.microsoft.com/office/drawing/2014/main" id="{433C4F65-A277-2804-EFDB-6DB7F4909DE1}"/>
              </a:ext>
            </a:extLst>
          </p:cNvPr>
          <p:cNvSpPr/>
          <p:nvPr/>
        </p:nvSpPr>
        <p:spPr>
          <a:xfrm>
            <a:off x="3528711" y="3715358"/>
            <a:ext cx="627279" cy="5860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55" name="テキスト ボックス 54">
                <a:extLst>
                  <a:ext uri="{FF2B5EF4-FFF2-40B4-BE49-F238E27FC236}">
                    <a16:creationId xmlns:a16="http://schemas.microsoft.com/office/drawing/2014/main" id="{DFACA8AA-53CB-4EE1-5420-F382BCB4F742}"/>
                  </a:ext>
                </a:extLst>
              </p:cNvPr>
              <p:cNvSpPr txBox="1"/>
              <p:nvPr/>
            </p:nvSpPr>
            <p:spPr>
              <a:xfrm>
                <a:off x="4062787" y="1730644"/>
                <a:ext cx="65178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dirty="0" smtClean="0">
                              <a:solidFill>
                                <a:srgbClr val="FF0000"/>
                              </a:solidFill>
                              <a:latin typeface="Cambria Math" panose="02040503050406030204" pitchFamily="18" charset="0"/>
                            </a:rPr>
                          </m:ctrlPr>
                        </m:sSubPr>
                        <m:e>
                          <m:r>
                            <a:rPr kumimoji="1" lang="en-US" altLang="ja-JP" sz="2400" b="0" i="1" dirty="0" smtClean="0">
                              <a:solidFill>
                                <a:srgbClr val="FF0000"/>
                              </a:solidFill>
                              <a:latin typeface="Cambria Math" panose="02040503050406030204" pitchFamily="18" charset="0"/>
                            </a:rPr>
                            <m:t>𝑗</m:t>
                          </m:r>
                        </m:e>
                        <m:sub>
                          <m:r>
                            <m:rPr>
                              <m:sty m:val="p"/>
                            </m:rPr>
                            <a:rPr kumimoji="1" lang="en-US" altLang="ja-JP" sz="2400" b="0" i="0" dirty="0" smtClean="0">
                              <a:solidFill>
                                <a:srgbClr val="FF0000"/>
                              </a:solidFill>
                              <a:latin typeface="Cambria Math" panose="02040503050406030204" pitchFamily="18" charset="0"/>
                            </a:rPr>
                            <m:t>SP</m:t>
                          </m:r>
                        </m:sub>
                      </m:sSub>
                    </m:oMath>
                  </m:oMathPara>
                </a14:m>
                <a:endParaRPr kumimoji="1" lang="ja-JP" altLang="en-US" dirty="0"/>
              </a:p>
            </p:txBody>
          </p:sp>
        </mc:Choice>
        <mc:Fallback xmlns="">
          <p:sp>
            <p:nvSpPr>
              <p:cNvPr id="55" name="テキスト ボックス 54">
                <a:extLst>
                  <a:ext uri="{FF2B5EF4-FFF2-40B4-BE49-F238E27FC236}">
                    <a16:creationId xmlns:a16="http://schemas.microsoft.com/office/drawing/2014/main" id="{DFACA8AA-53CB-4EE1-5420-F382BCB4F742}"/>
                  </a:ext>
                </a:extLst>
              </p:cNvPr>
              <p:cNvSpPr txBox="1">
                <a:spLocks noRot="1" noChangeAspect="1" noMove="1" noResize="1" noEditPoints="1" noAdjustHandles="1" noChangeArrowheads="1" noChangeShapeType="1" noTextEdit="1"/>
              </p:cNvSpPr>
              <p:nvPr/>
            </p:nvSpPr>
            <p:spPr>
              <a:xfrm>
                <a:off x="4062787" y="1730644"/>
                <a:ext cx="651781" cy="461665"/>
              </a:xfrm>
              <a:prstGeom prst="rect">
                <a:avLst/>
              </a:prstGeom>
              <a:blipFill>
                <a:blip r:embed="rId3"/>
                <a:stretch>
                  <a:fillRect l="-935" b="-18421"/>
                </a:stretch>
              </a:blipFill>
            </p:spPr>
            <p:txBody>
              <a:bodyPr/>
              <a:lstStyle/>
              <a:p>
                <a:r>
                  <a:rPr lang="ja-JP" altLang="en-US">
                    <a:noFill/>
                  </a:rPr>
                  <a:t> </a:t>
                </a:r>
              </a:p>
            </p:txBody>
          </p:sp>
        </mc:Fallback>
      </mc:AlternateContent>
      <p:sp>
        <p:nvSpPr>
          <p:cNvPr id="56" name="テキスト ボックス 55">
            <a:extLst>
              <a:ext uri="{FF2B5EF4-FFF2-40B4-BE49-F238E27FC236}">
                <a16:creationId xmlns:a16="http://schemas.microsoft.com/office/drawing/2014/main" id="{22C9BB33-5504-25F8-E32B-780237840D84}"/>
              </a:ext>
            </a:extLst>
          </p:cNvPr>
          <p:cNvSpPr txBox="1"/>
          <p:nvPr/>
        </p:nvSpPr>
        <p:spPr>
          <a:xfrm>
            <a:off x="1197284" y="3314149"/>
            <a:ext cx="986167" cy="369332"/>
          </a:xfrm>
          <a:prstGeom prst="rect">
            <a:avLst/>
          </a:prstGeom>
          <a:noFill/>
        </p:spPr>
        <p:txBody>
          <a:bodyPr wrap="none" rtlCol="0">
            <a:spAutoFit/>
          </a:bodyPr>
          <a:lstStyle/>
          <a:p>
            <a:r>
              <a:rPr lang="en-US" altLang="ja-JP" dirty="0"/>
              <a:t>Volume</a:t>
            </a:r>
            <a:endParaRPr kumimoji="1" lang="ja-JP" altLang="en-US" dirty="0"/>
          </a:p>
        </p:txBody>
      </p:sp>
      <p:sp>
        <p:nvSpPr>
          <p:cNvPr id="57" name="楕円 56">
            <a:extLst>
              <a:ext uri="{FF2B5EF4-FFF2-40B4-BE49-F238E27FC236}">
                <a16:creationId xmlns:a16="http://schemas.microsoft.com/office/drawing/2014/main" id="{6A6A374C-FBD5-D0D9-D951-8558C552800F}"/>
              </a:ext>
            </a:extLst>
          </p:cNvPr>
          <p:cNvSpPr/>
          <p:nvPr/>
        </p:nvSpPr>
        <p:spPr>
          <a:xfrm>
            <a:off x="1267489" y="2289139"/>
            <a:ext cx="482016" cy="42973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a:extLst>
              <a:ext uri="{FF2B5EF4-FFF2-40B4-BE49-F238E27FC236}">
                <a16:creationId xmlns:a16="http://schemas.microsoft.com/office/drawing/2014/main" id="{80DF4EFC-A969-AD45-66E5-47F58F3B0725}"/>
              </a:ext>
            </a:extLst>
          </p:cNvPr>
          <p:cNvSpPr txBox="1"/>
          <p:nvPr/>
        </p:nvSpPr>
        <p:spPr>
          <a:xfrm>
            <a:off x="1229345" y="2328639"/>
            <a:ext cx="616085" cy="369332"/>
          </a:xfrm>
          <a:prstGeom prst="rect">
            <a:avLst/>
          </a:prstGeom>
          <a:noFill/>
        </p:spPr>
        <p:txBody>
          <a:bodyPr wrap="square" rtlCol="0">
            <a:spAutoFit/>
          </a:bodyPr>
          <a:lstStyle/>
          <a:p>
            <a:r>
              <a:rPr kumimoji="1" lang="en-US" altLang="ja-JP" dirty="0">
                <a:latin typeface="Arial Black" panose="020B0A04020102020204" pitchFamily="34" charset="0"/>
              </a:rPr>
              <a:t>H</a:t>
            </a:r>
            <a:r>
              <a:rPr kumimoji="1" lang="en-US" altLang="ja-JP" sz="2000" b="1" baseline="30000" dirty="0">
                <a:latin typeface="Arial Black" panose="020B0A04020102020204" pitchFamily="34" charset="0"/>
              </a:rPr>
              <a:t>2+</a:t>
            </a:r>
            <a:endParaRPr kumimoji="1" lang="ja-JP" altLang="en-US" sz="2000" b="1" baseline="30000" dirty="0">
              <a:latin typeface="Arial Black" panose="020B0A04020102020204" pitchFamily="34" charset="0"/>
            </a:endParaRPr>
          </a:p>
        </p:txBody>
      </p:sp>
      <p:sp>
        <p:nvSpPr>
          <p:cNvPr id="59" name="楕円 58">
            <a:extLst>
              <a:ext uri="{FF2B5EF4-FFF2-40B4-BE49-F238E27FC236}">
                <a16:creationId xmlns:a16="http://schemas.microsoft.com/office/drawing/2014/main" id="{72980DEF-D2D9-4BFA-413A-9B46D5D24EE0}"/>
              </a:ext>
            </a:extLst>
          </p:cNvPr>
          <p:cNvSpPr/>
          <p:nvPr/>
        </p:nvSpPr>
        <p:spPr>
          <a:xfrm>
            <a:off x="1824358" y="2297577"/>
            <a:ext cx="482016" cy="42973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5E121F75-D415-DE24-1D51-277776CB5173}"/>
              </a:ext>
            </a:extLst>
          </p:cNvPr>
          <p:cNvSpPr txBox="1"/>
          <p:nvPr/>
        </p:nvSpPr>
        <p:spPr>
          <a:xfrm>
            <a:off x="1796596" y="2330835"/>
            <a:ext cx="616085" cy="369332"/>
          </a:xfrm>
          <a:prstGeom prst="rect">
            <a:avLst/>
          </a:prstGeom>
          <a:noFill/>
        </p:spPr>
        <p:txBody>
          <a:bodyPr wrap="square" rtlCol="0">
            <a:spAutoFit/>
          </a:bodyPr>
          <a:lstStyle/>
          <a:p>
            <a:r>
              <a:rPr kumimoji="1" lang="en-US" altLang="ja-JP" dirty="0">
                <a:latin typeface="Arial Black" panose="020B0A04020102020204" pitchFamily="34" charset="0"/>
              </a:rPr>
              <a:t>H</a:t>
            </a:r>
            <a:r>
              <a:rPr kumimoji="1" lang="en-US" altLang="ja-JP" sz="2000" b="1" baseline="30000" dirty="0">
                <a:latin typeface="Arial Black" panose="020B0A04020102020204" pitchFamily="34" charset="0"/>
              </a:rPr>
              <a:t>3+</a:t>
            </a:r>
            <a:endParaRPr kumimoji="1" lang="ja-JP" altLang="en-US" sz="2000" b="1" baseline="30000" dirty="0">
              <a:latin typeface="Arial Black" panose="020B0A04020102020204" pitchFamily="34" charset="0"/>
            </a:endParaRPr>
          </a:p>
        </p:txBody>
      </p:sp>
      <mc:AlternateContent xmlns:mc="http://schemas.openxmlformats.org/markup-compatibility/2006">
        <mc:Choice xmlns:a14="http://schemas.microsoft.com/office/drawing/2010/main" Requires="a14">
          <p:sp>
            <p:nvSpPr>
              <p:cNvPr id="61" name="テキスト ボックス 60">
                <a:extLst>
                  <a:ext uri="{FF2B5EF4-FFF2-40B4-BE49-F238E27FC236}">
                    <a16:creationId xmlns:a16="http://schemas.microsoft.com/office/drawing/2014/main" id="{D1221070-E709-A7AE-2EE4-D31D2B9DF895}"/>
                  </a:ext>
                </a:extLst>
              </p:cNvPr>
              <p:cNvSpPr txBox="1"/>
              <p:nvPr/>
            </p:nvSpPr>
            <p:spPr>
              <a:xfrm>
                <a:off x="7041981" y="1533379"/>
                <a:ext cx="4533244" cy="4154984"/>
              </a:xfrm>
              <a:prstGeom prst="rect">
                <a:avLst/>
              </a:prstGeom>
              <a:noFill/>
            </p:spPr>
            <p:txBody>
              <a:bodyPr wrap="square" rtlCol="0">
                <a:spAutoFit/>
              </a:bodyPr>
              <a:lstStyle/>
              <a:p>
                <a:r>
                  <a:rPr lang="ja-JP" altLang="en-US" sz="2400" b="1" dirty="0"/>
                  <a:t>表面生成負イオン量の増加</a:t>
                </a:r>
                <a:endParaRPr lang="en-US" altLang="ja-JP" sz="2400" b="1" dirty="0"/>
              </a:p>
              <a:p>
                <a:r>
                  <a:rPr lang="ja-JP" altLang="en-US" sz="2400" b="1" dirty="0"/>
                  <a:t>　↓</a:t>
                </a:r>
                <a:endParaRPr lang="en-US" altLang="ja-JP" sz="2400" b="1" dirty="0"/>
              </a:p>
              <a:p>
                <a:r>
                  <a:rPr lang="ja-JP" altLang="en-US" sz="2400" b="1" dirty="0"/>
                  <a:t>・電位構造の変化</a:t>
                </a:r>
                <a:endParaRPr lang="en-US" altLang="ja-JP" sz="2400" b="1" dirty="0"/>
              </a:p>
              <a:p>
                <a:r>
                  <a:rPr lang="ja-JP" altLang="en-US" sz="2400" b="1" dirty="0"/>
                  <a:t>・負イオン密度の増加</a:t>
                </a:r>
                <a:endParaRPr lang="en-US" altLang="ja-JP" sz="2400" b="1" dirty="0"/>
              </a:p>
              <a:p>
                <a:endParaRPr lang="en-US" altLang="ja-JP" sz="2400" b="1" dirty="0"/>
              </a:p>
              <a:p>
                <a:r>
                  <a:rPr lang="ja-JP" altLang="en-US" sz="2400" b="1" dirty="0"/>
                  <a:t>表面負イオン電流をそれぞれ</a:t>
                </a:r>
                <a:endParaRPr lang="en-US" altLang="ja-JP" sz="2400" b="1" dirty="0"/>
              </a:p>
              <a:p>
                <a:r>
                  <a:rPr lang="en-US" altLang="ja-JP" sz="2400" b="1" dirty="0"/>
                  <a:t>Case A: </a:t>
                </a:r>
                <a14:m>
                  <m:oMath xmlns:m="http://schemas.openxmlformats.org/officeDocument/2006/math">
                    <m:sSub>
                      <m:sSubPr>
                        <m:ctrlPr>
                          <a:rPr kumimoji="1" lang="en-US" altLang="ja-JP" sz="2400" i="1" dirty="0" smtClean="0">
                            <a:solidFill>
                              <a:srgbClr val="FF0000"/>
                            </a:solidFill>
                            <a:latin typeface="Cambria Math" panose="02040503050406030204" pitchFamily="18" charset="0"/>
                          </a:rPr>
                        </m:ctrlPr>
                      </m:sSubPr>
                      <m:e>
                        <m:r>
                          <a:rPr kumimoji="1" lang="en-US" altLang="ja-JP" sz="2400" b="0" i="1" dirty="0" smtClean="0">
                            <a:solidFill>
                              <a:srgbClr val="FF0000"/>
                            </a:solidFill>
                            <a:latin typeface="Cambria Math" panose="02040503050406030204" pitchFamily="18" charset="0"/>
                          </a:rPr>
                          <m:t>𝑗</m:t>
                        </m:r>
                      </m:e>
                      <m:sub>
                        <m:r>
                          <m:rPr>
                            <m:sty m:val="p"/>
                          </m:rPr>
                          <a:rPr kumimoji="1" lang="en-US" altLang="ja-JP" sz="2400" b="0" i="0" dirty="0" smtClean="0">
                            <a:solidFill>
                              <a:srgbClr val="FF0000"/>
                            </a:solidFill>
                            <a:latin typeface="Cambria Math" panose="02040503050406030204" pitchFamily="18" charset="0"/>
                          </a:rPr>
                          <m:t>SP</m:t>
                        </m:r>
                      </m:sub>
                    </m:sSub>
                    <m:r>
                      <a:rPr kumimoji="1" lang="en-US" altLang="ja-JP" sz="2400" b="0" i="1" dirty="0" smtClean="0">
                        <a:solidFill>
                          <a:srgbClr val="FF0000"/>
                        </a:solidFill>
                        <a:latin typeface="Cambria Math" panose="02040503050406030204" pitchFamily="18" charset="0"/>
                      </a:rPr>
                      <m:t> </m:t>
                    </m:r>
                  </m:oMath>
                </a14:m>
                <a:r>
                  <a:rPr lang="ja-JP" altLang="en-US" sz="2400" b="1" dirty="0"/>
                  <a:t>＝</a:t>
                </a:r>
                <a:r>
                  <a:rPr lang="en-US" altLang="ja-JP" sz="2400" b="1" dirty="0"/>
                  <a:t>1168 A/m</a:t>
                </a:r>
                <a:r>
                  <a:rPr lang="en-US" altLang="ja-JP" sz="2400" b="1" baseline="30000" dirty="0"/>
                  <a:t>2</a:t>
                </a:r>
              </a:p>
              <a:p>
                <a:r>
                  <a:rPr lang="en-US" altLang="ja-JP" sz="2400" b="1" dirty="0"/>
                  <a:t>Case B: </a:t>
                </a:r>
                <a14:m>
                  <m:oMath xmlns:m="http://schemas.openxmlformats.org/officeDocument/2006/math">
                    <m:sSub>
                      <m:sSubPr>
                        <m:ctrlPr>
                          <a:rPr kumimoji="1" lang="en-US" altLang="ja-JP" sz="2400" i="1" dirty="0" smtClean="0">
                            <a:solidFill>
                              <a:srgbClr val="FF0000"/>
                            </a:solidFill>
                            <a:latin typeface="Cambria Math" panose="02040503050406030204" pitchFamily="18" charset="0"/>
                          </a:rPr>
                        </m:ctrlPr>
                      </m:sSubPr>
                      <m:e>
                        <m:r>
                          <a:rPr kumimoji="1" lang="en-US" altLang="ja-JP" sz="2400" b="0" i="1" dirty="0" smtClean="0">
                            <a:solidFill>
                              <a:srgbClr val="FF0000"/>
                            </a:solidFill>
                            <a:latin typeface="Cambria Math" panose="02040503050406030204" pitchFamily="18" charset="0"/>
                          </a:rPr>
                          <m:t>𝑗</m:t>
                        </m:r>
                      </m:e>
                      <m:sub>
                        <m:r>
                          <m:rPr>
                            <m:sty m:val="p"/>
                          </m:rPr>
                          <a:rPr kumimoji="1" lang="en-US" altLang="ja-JP" sz="2400" b="0" i="0" dirty="0" smtClean="0">
                            <a:solidFill>
                              <a:srgbClr val="FF0000"/>
                            </a:solidFill>
                            <a:latin typeface="Cambria Math" panose="02040503050406030204" pitchFamily="18" charset="0"/>
                          </a:rPr>
                          <m:t>SP</m:t>
                        </m:r>
                      </m:sub>
                    </m:sSub>
                    <m:r>
                      <a:rPr kumimoji="1" lang="en-US" altLang="ja-JP" sz="2400" b="0" i="1" dirty="0" smtClean="0">
                        <a:solidFill>
                          <a:srgbClr val="FF0000"/>
                        </a:solidFill>
                        <a:latin typeface="Cambria Math" panose="02040503050406030204" pitchFamily="18" charset="0"/>
                      </a:rPr>
                      <m:t> </m:t>
                    </m:r>
                  </m:oMath>
                </a14:m>
                <a:r>
                  <a:rPr lang="ja-JP" altLang="en-US" sz="2400" b="1" dirty="0"/>
                  <a:t>＝</a:t>
                </a:r>
                <a:r>
                  <a:rPr lang="en-US" altLang="ja-JP" sz="2400" b="1" dirty="0"/>
                  <a:t>2336 A/m</a:t>
                </a:r>
                <a:r>
                  <a:rPr lang="en-US" altLang="ja-JP" sz="2400" b="1" baseline="30000" dirty="0"/>
                  <a:t>2</a:t>
                </a:r>
              </a:p>
              <a:p>
                <a:r>
                  <a:rPr lang="en-US" altLang="ja-JP" sz="2400" b="1" dirty="0"/>
                  <a:t>2</a:t>
                </a:r>
                <a:r>
                  <a:rPr lang="ja-JP" altLang="en-US" sz="2400" b="1" dirty="0"/>
                  <a:t>ケース計算し、メニスカス</a:t>
                </a:r>
                <a:endParaRPr lang="en-US" altLang="ja-JP" sz="2400" b="1" dirty="0"/>
              </a:p>
              <a:p>
                <a:r>
                  <a:rPr lang="ja-JP" altLang="en-US" sz="2400" b="1" dirty="0"/>
                  <a:t>および</a:t>
                </a:r>
                <a:r>
                  <a:rPr kumimoji="1" lang="en-US" altLang="ja-JP" sz="2400" b="1" i="1" dirty="0" err="1">
                    <a:latin typeface="Times New Roman" panose="02020603050405020304" pitchFamily="18" charset="0"/>
                    <a:cs typeface="Times New Roman" panose="02020603050405020304" pitchFamily="18" charset="0"/>
                  </a:rPr>
                  <a:t>d</a:t>
                </a:r>
                <a:r>
                  <a:rPr kumimoji="1" lang="en-US" altLang="ja-JP" sz="2400" b="1" i="1" baseline="-25000" dirty="0" err="1">
                    <a:latin typeface="Times New Roman" panose="02020603050405020304" pitchFamily="18" charset="0"/>
                    <a:cs typeface="Times New Roman" panose="02020603050405020304" pitchFamily="18" charset="0"/>
                  </a:rPr>
                  <a:t>eff</a:t>
                </a:r>
                <a:r>
                  <a:rPr lang="ja-JP" altLang="en-US" sz="2400" b="1" i="1" baseline="-25000" dirty="0">
                    <a:latin typeface="Times New Roman" panose="02020603050405020304" pitchFamily="18" charset="0"/>
                    <a:cs typeface="Times New Roman" panose="02020603050405020304" pitchFamily="18" charset="0"/>
                  </a:rPr>
                  <a:t> </a:t>
                </a:r>
                <a:r>
                  <a:rPr lang="ja-JP" altLang="en-US" sz="2400" b="1" dirty="0"/>
                  <a:t>の検討を行う</a:t>
                </a:r>
                <a:endParaRPr lang="en-US" altLang="ja-JP" sz="2400" b="1" dirty="0"/>
              </a:p>
              <a:p>
                <a:r>
                  <a:rPr lang="ja-JP" altLang="en-US" sz="2400" b="1" dirty="0"/>
                  <a:t>それ以外のパラメータは固定</a:t>
                </a:r>
                <a:endParaRPr lang="en-US" altLang="ja-JP" sz="2400" b="1" dirty="0"/>
              </a:p>
            </p:txBody>
          </p:sp>
        </mc:Choice>
        <mc:Fallback>
          <p:sp>
            <p:nvSpPr>
              <p:cNvPr id="61" name="テキスト ボックス 60">
                <a:extLst>
                  <a:ext uri="{FF2B5EF4-FFF2-40B4-BE49-F238E27FC236}">
                    <a16:creationId xmlns:a16="http://schemas.microsoft.com/office/drawing/2014/main" id="{D1221070-E709-A7AE-2EE4-D31D2B9DF895}"/>
                  </a:ext>
                </a:extLst>
              </p:cNvPr>
              <p:cNvSpPr txBox="1">
                <a:spLocks noRot="1" noChangeAspect="1" noMove="1" noResize="1" noEditPoints="1" noAdjustHandles="1" noChangeArrowheads="1" noChangeShapeType="1" noTextEdit="1"/>
              </p:cNvSpPr>
              <p:nvPr/>
            </p:nvSpPr>
            <p:spPr>
              <a:xfrm>
                <a:off x="7041981" y="1533379"/>
                <a:ext cx="4533244" cy="4154984"/>
              </a:xfrm>
              <a:prstGeom prst="rect">
                <a:avLst/>
              </a:prstGeom>
              <a:blipFill>
                <a:blip r:embed="rId4"/>
                <a:stretch>
                  <a:fillRect l="-2016" t="-1028" b="-2643"/>
                </a:stretch>
              </a:blipFill>
            </p:spPr>
            <p:txBody>
              <a:bodyPr/>
              <a:lstStyle/>
              <a:p>
                <a:r>
                  <a:rPr lang="ja-JP" altLang="en-US">
                    <a:noFill/>
                  </a:rPr>
                  <a:t> </a:t>
                </a:r>
              </a:p>
            </p:txBody>
          </p:sp>
        </mc:Fallback>
      </mc:AlternateContent>
      <p:sp>
        <p:nvSpPr>
          <p:cNvPr id="63" name="楕円 62">
            <a:extLst>
              <a:ext uri="{FF2B5EF4-FFF2-40B4-BE49-F238E27FC236}">
                <a16:creationId xmlns:a16="http://schemas.microsoft.com/office/drawing/2014/main" id="{BD1514DE-6A21-3E76-1CA8-E3E0397DE2DE}"/>
              </a:ext>
            </a:extLst>
          </p:cNvPr>
          <p:cNvSpPr/>
          <p:nvPr/>
        </p:nvSpPr>
        <p:spPr>
          <a:xfrm>
            <a:off x="1788316" y="3729015"/>
            <a:ext cx="245603" cy="22052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69E5043D-0EEA-E88E-6D88-B947297C04FF}"/>
                  </a:ext>
                </a:extLst>
              </p:cNvPr>
              <p:cNvSpPr txBox="1"/>
              <p:nvPr/>
            </p:nvSpPr>
            <p:spPr>
              <a:xfrm>
                <a:off x="4164284" y="3593991"/>
                <a:ext cx="65178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dirty="0" smtClean="0">
                              <a:solidFill>
                                <a:srgbClr val="FF0000"/>
                              </a:solidFill>
                              <a:latin typeface="Cambria Math" panose="02040503050406030204" pitchFamily="18" charset="0"/>
                            </a:rPr>
                          </m:ctrlPr>
                        </m:sSubPr>
                        <m:e>
                          <m:r>
                            <a:rPr kumimoji="1" lang="en-US" altLang="ja-JP" sz="2400" b="0" i="1" dirty="0" smtClean="0">
                              <a:solidFill>
                                <a:srgbClr val="FF0000"/>
                              </a:solidFill>
                              <a:latin typeface="Cambria Math" panose="02040503050406030204" pitchFamily="18" charset="0"/>
                            </a:rPr>
                            <m:t>𝑗</m:t>
                          </m:r>
                        </m:e>
                        <m:sub>
                          <m:r>
                            <m:rPr>
                              <m:sty m:val="p"/>
                            </m:rPr>
                            <a:rPr kumimoji="1" lang="en-US" altLang="ja-JP" sz="2400" b="0" i="0" dirty="0" smtClean="0">
                              <a:solidFill>
                                <a:srgbClr val="FF0000"/>
                              </a:solidFill>
                              <a:latin typeface="Cambria Math" panose="02040503050406030204" pitchFamily="18" charset="0"/>
                            </a:rPr>
                            <m:t>SP</m:t>
                          </m:r>
                        </m:sub>
                      </m:sSub>
                    </m:oMath>
                  </m:oMathPara>
                </a14:m>
                <a:endParaRPr kumimoji="1" lang="ja-JP" altLang="en-US" dirty="0"/>
              </a:p>
            </p:txBody>
          </p:sp>
        </mc:Choice>
        <mc:Fallback xmlns="">
          <p:sp>
            <p:nvSpPr>
              <p:cNvPr id="2" name="テキスト ボックス 1">
                <a:extLst>
                  <a:ext uri="{FF2B5EF4-FFF2-40B4-BE49-F238E27FC236}">
                    <a16:creationId xmlns:a16="http://schemas.microsoft.com/office/drawing/2014/main" id="{69E5043D-0EEA-E88E-6D88-B947297C04FF}"/>
                  </a:ext>
                </a:extLst>
              </p:cNvPr>
              <p:cNvSpPr txBox="1">
                <a:spLocks noRot="1" noChangeAspect="1" noMove="1" noResize="1" noEditPoints="1" noAdjustHandles="1" noChangeArrowheads="1" noChangeShapeType="1" noTextEdit="1"/>
              </p:cNvSpPr>
              <p:nvPr/>
            </p:nvSpPr>
            <p:spPr>
              <a:xfrm>
                <a:off x="4164284" y="3593991"/>
                <a:ext cx="651781" cy="461665"/>
              </a:xfrm>
              <a:prstGeom prst="rect">
                <a:avLst/>
              </a:prstGeom>
              <a:blipFill>
                <a:blip r:embed="rId5"/>
                <a:stretch>
                  <a:fillRect l="-935" b="-2000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249382928"/>
      </p:ext>
    </p:extLst>
  </p:cSld>
  <p:clrMapOvr>
    <a:masterClrMapping/>
  </p:clrMapOvr>
  <mc:AlternateContent xmlns:mc="http://schemas.openxmlformats.org/markup-compatibility/2006">
    <mc:Choice xmlns:p14="http://schemas.microsoft.com/office/powerpoint/2010/main" Requires="p14">
      <p:transition spd="slow" p14:dur="2000" advTm="863"/>
    </mc:Choice>
    <mc:Fallback>
      <p:transition spd="slow" advTm="863"/>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折れ線グラフ が含まれている画像&#10;&#10;自動的に生成された説明">
            <a:extLst>
              <a:ext uri="{FF2B5EF4-FFF2-40B4-BE49-F238E27FC236}">
                <a16:creationId xmlns:a16="http://schemas.microsoft.com/office/drawing/2014/main" id="{B1E2A162-EF65-5C4B-9EB1-8A451FCCCD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9174" y="1310887"/>
            <a:ext cx="4674196" cy="3207335"/>
          </a:xfrm>
          <a:prstGeom prst="rect">
            <a:avLst/>
          </a:prstGeom>
        </p:spPr>
      </p:pic>
      <p:pic>
        <p:nvPicPr>
          <p:cNvPr id="12" name="図 11" descr="グラフ&#10;&#10;自動的に生成された説明">
            <a:extLst>
              <a:ext uri="{FF2B5EF4-FFF2-40B4-BE49-F238E27FC236}">
                <a16:creationId xmlns:a16="http://schemas.microsoft.com/office/drawing/2014/main" id="{08D76B17-F228-394C-AF35-9D93F04D76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564" y="1322878"/>
            <a:ext cx="4674198" cy="3222536"/>
          </a:xfrm>
          <a:prstGeom prst="rect">
            <a:avLst/>
          </a:prstGeom>
        </p:spPr>
      </p:pic>
      <mc:AlternateContent xmlns:mc="http://schemas.openxmlformats.org/markup-compatibility/2006" xmlns:a14="http://schemas.microsoft.com/office/drawing/2010/main">
        <mc:Choice Requires="a14">
          <p:sp>
            <p:nvSpPr>
              <p:cNvPr id="18" name="テキスト ボックス 17">
                <a:extLst>
                  <a:ext uri="{FF2B5EF4-FFF2-40B4-BE49-F238E27FC236}">
                    <a16:creationId xmlns:a16="http://schemas.microsoft.com/office/drawing/2014/main" id="{974B0602-3A16-4CD3-AFFA-E884C2FCB4D1}"/>
                  </a:ext>
                </a:extLst>
              </p:cNvPr>
              <p:cNvSpPr txBox="1"/>
              <p:nvPr/>
            </p:nvSpPr>
            <p:spPr>
              <a:xfrm>
                <a:off x="1035201" y="899813"/>
                <a:ext cx="558338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4D4D4D"/>
                    </a:solidFill>
                    <a:effectLst/>
                    <a:uLnTx/>
                    <a:uFillTx/>
                    <a:latin typeface="游ゴシック" panose="020F0502020204030204"/>
                    <a:ea typeface="游ゴシック" panose="020B0400000000000000" pitchFamily="34" charset="-128"/>
                    <a:cs typeface="+mn-cs"/>
                  </a:rPr>
                  <a:t>Case A </a:t>
                </a:r>
                <a:r>
                  <a:rPr kumimoji="1" lang="en-US" altLang="ja-JP"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34" charset="-128"/>
                    <a:cs typeface="+mn-cs"/>
                  </a:rPr>
                  <a:t>: </a:t>
                </a:r>
                <a:r>
                  <a:rPr kumimoji="1" lang="en-US" altLang="ja-JP" sz="1800" b="1" i="0" u="none" strike="noStrike" kern="1200" cap="none" spc="0" normalizeH="0" baseline="0" noProof="0" dirty="0">
                    <a:ln>
                      <a:noFill/>
                    </a:ln>
                    <a:solidFill>
                      <a:srgbClr val="FF0000"/>
                    </a:solidFill>
                    <a:effectLst/>
                    <a:uLnTx/>
                    <a:uFillTx/>
                    <a:latin typeface="Arial" panose="020B0604020202020204" pitchFamily="34" charset="0"/>
                    <a:ea typeface="游ゴシック" panose="020B0400000000000000" pitchFamily="34" charset="-128"/>
                    <a:cs typeface="Arial" panose="020B0604020202020204" pitchFamily="34" charset="0"/>
                  </a:rPr>
                  <a:t>H</a:t>
                </a:r>
                <a:r>
                  <a:rPr kumimoji="1" lang="en-US" altLang="ja-JP" sz="1800" b="1" i="0" u="none" strike="noStrike" kern="1200" cap="none" spc="0" normalizeH="0" baseline="30000" noProof="0" dirty="0">
                    <a:ln>
                      <a:noFill/>
                    </a:ln>
                    <a:solidFill>
                      <a:srgbClr val="FF0000"/>
                    </a:solidFill>
                    <a:effectLst/>
                    <a:uLnTx/>
                    <a:uFillTx/>
                    <a:latin typeface="Arial" panose="020B0604020202020204" pitchFamily="34" charset="0"/>
                    <a:ea typeface="游ゴシック" panose="020B0400000000000000" pitchFamily="34" charset="-128"/>
                    <a:cs typeface="Arial" panose="020B0604020202020204" pitchFamily="34" charset="0"/>
                  </a:rPr>
                  <a:t>- </a:t>
                </a:r>
                <a:r>
                  <a:rPr kumimoji="1" lang="en-US" altLang="ja-JP" sz="1800" b="1" i="0" u="none" strike="noStrike" kern="1200" cap="none" spc="0" normalizeH="0" baseline="0" noProof="0" dirty="0">
                    <a:ln>
                      <a:noFill/>
                    </a:ln>
                    <a:solidFill>
                      <a:srgbClr val="FF0000"/>
                    </a:solidFill>
                    <a:effectLst/>
                    <a:uLnTx/>
                    <a:uFillTx/>
                    <a:latin typeface="Arial" panose="020B0604020202020204" pitchFamily="34" charset="0"/>
                    <a:ea typeface="游ゴシック" panose="020B0400000000000000" pitchFamily="34" charset="-128"/>
                    <a:cs typeface="Arial" panose="020B0604020202020204" pitchFamily="34" charset="0"/>
                  </a:rPr>
                  <a:t> </a:t>
                </a:r>
                <a:r>
                  <a:rPr kumimoji="1" lang="ja-JP" altLang="en-US" sz="1800" b="1" i="0" u="none" strike="noStrike" kern="1200" cap="none" spc="0" normalizeH="0" baseline="0" noProof="0" dirty="0">
                    <a:ln>
                      <a:noFill/>
                    </a:ln>
                    <a:solidFill>
                      <a:srgbClr val="FF0000"/>
                    </a:solidFill>
                    <a:effectLst/>
                    <a:uLnTx/>
                    <a:uFillTx/>
                    <a:latin typeface="Arial" panose="020B0604020202020204" pitchFamily="34" charset="0"/>
                    <a:ea typeface="游ゴシック" panose="020B0400000000000000" pitchFamily="34" charset="-128"/>
                    <a:cs typeface="Arial" panose="020B0604020202020204" pitchFamily="34" charset="0"/>
                  </a:rPr>
                  <a:t>生成量</a:t>
                </a:r>
                <a14:m>
                  <m:oMath xmlns:m="http://schemas.openxmlformats.org/officeDocument/2006/math">
                    <m:sSub>
                      <m:sSubPr>
                        <m:ctrlPr>
                          <a:rPr kumimoji="1" lang="en-US" altLang="ja-JP" sz="1800" i="1" dirty="0" smtClean="0">
                            <a:solidFill>
                              <a:srgbClr val="FF0000"/>
                            </a:solidFill>
                            <a:latin typeface="Cambria Math" panose="02040503050406030204" pitchFamily="18" charset="0"/>
                          </a:rPr>
                        </m:ctrlPr>
                      </m:sSubPr>
                      <m:e>
                        <m:r>
                          <a:rPr kumimoji="1" lang="en-US" altLang="ja-JP" sz="1800" b="0" i="1" dirty="0" smtClean="0">
                            <a:solidFill>
                              <a:srgbClr val="FF0000"/>
                            </a:solidFill>
                            <a:latin typeface="Cambria Math" panose="02040503050406030204" pitchFamily="18" charset="0"/>
                          </a:rPr>
                          <m:t>𝑗</m:t>
                        </m:r>
                      </m:e>
                      <m:sub>
                        <m:r>
                          <m:rPr>
                            <m:sty m:val="p"/>
                          </m:rPr>
                          <a:rPr kumimoji="1" lang="en-US" altLang="ja-JP" sz="1800" b="0" i="0" dirty="0" smtClean="0">
                            <a:solidFill>
                              <a:srgbClr val="FF0000"/>
                            </a:solidFill>
                            <a:latin typeface="Cambria Math" panose="02040503050406030204" pitchFamily="18" charset="0"/>
                          </a:rPr>
                          <m:t>SP</m:t>
                        </m:r>
                      </m:sub>
                    </m:sSub>
                    <m:r>
                      <a:rPr kumimoji="1" lang="en-US" altLang="ja-JP" sz="1800" b="0" i="1" dirty="0" smtClean="0">
                        <a:solidFill>
                          <a:srgbClr val="FF0000"/>
                        </a:solidFill>
                        <a:latin typeface="Cambria Math" panose="02040503050406030204" pitchFamily="18" charset="0"/>
                      </a:rPr>
                      <m:t> </m:t>
                    </m:r>
                  </m:oMath>
                </a14:m>
                <a:r>
                  <a:rPr kumimoji="1" lang="en-US" altLang="ja-JP" sz="1800" b="1" i="0" u="none" strike="noStrike" kern="1200" cap="none" spc="0" normalizeH="0" baseline="0" noProof="0" dirty="0">
                    <a:ln>
                      <a:noFill/>
                    </a:ln>
                    <a:solidFill>
                      <a:srgbClr val="FF0000"/>
                    </a:solidFill>
                    <a:effectLst/>
                    <a:uLnTx/>
                    <a:uFillTx/>
                    <a:latin typeface="Arial" panose="020B0604020202020204" pitchFamily="34" charset="0"/>
                    <a:ea typeface="游ゴシック" panose="020B0400000000000000" pitchFamily="34" charset="-128"/>
                    <a:cs typeface="Arial" panose="020B0604020202020204" pitchFamily="34" charset="0"/>
                  </a:rPr>
                  <a:t>: </a:t>
                </a:r>
                <a:r>
                  <a:rPr kumimoji="1" lang="ja-JP" altLang="en-US" sz="1800" b="1" i="0" u="none" strike="noStrike" kern="1200" cap="none" spc="0" normalizeH="0" baseline="0" noProof="0" dirty="0">
                    <a:ln>
                      <a:noFill/>
                    </a:ln>
                    <a:solidFill>
                      <a:srgbClr val="FF0000"/>
                    </a:solidFill>
                    <a:effectLst/>
                    <a:uLnTx/>
                    <a:uFillTx/>
                    <a:latin typeface="Arial" panose="020B0604020202020204" pitchFamily="34" charset="0"/>
                    <a:ea typeface="游ゴシック" panose="020B0400000000000000" pitchFamily="34" charset="-128"/>
                    <a:cs typeface="Arial" panose="020B0604020202020204" pitchFamily="34" charset="0"/>
                  </a:rPr>
                  <a:t>小</a:t>
                </a:r>
                <a:r>
                  <a:rPr kumimoji="1" lang="en-US" altLang="ja-JP" sz="1800" b="1" i="0" u="none" strike="noStrike" kern="1200" cap="none" spc="0" normalizeH="0" baseline="0" noProof="0" dirty="0">
                    <a:ln>
                      <a:noFill/>
                    </a:ln>
                    <a:solidFill>
                      <a:srgbClr val="FF0000"/>
                    </a:solidFill>
                    <a:effectLst/>
                    <a:uLnTx/>
                    <a:uFillTx/>
                    <a:latin typeface="Arial" panose="020B0604020202020204" pitchFamily="34" charset="0"/>
                    <a:ea typeface="游ゴシック" panose="020B0400000000000000" pitchFamily="34" charset="-128"/>
                    <a:cs typeface="Arial" panose="020B0604020202020204" pitchFamily="34" charset="0"/>
                  </a:rPr>
                  <a:t> </a:t>
                </a:r>
                <a:endParaRPr kumimoji="1" lang="en-US" altLang="ja-JP" sz="18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34" charset="-128"/>
                  <a:cs typeface="+mn-cs"/>
                </a:endParaRPr>
              </a:p>
            </p:txBody>
          </p:sp>
        </mc:Choice>
        <mc:Fallback xmlns="">
          <p:sp>
            <p:nvSpPr>
              <p:cNvPr id="18" name="テキスト ボックス 17">
                <a:extLst>
                  <a:ext uri="{FF2B5EF4-FFF2-40B4-BE49-F238E27FC236}">
                    <a16:creationId xmlns:a16="http://schemas.microsoft.com/office/drawing/2014/main" id="{974B0602-3A16-4CD3-AFFA-E884C2FCB4D1}"/>
                  </a:ext>
                </a:extLst>
              </p:cNvPr>
              <p:cNvSpPr txBox="1">
                <a:spLocks noRot="1" noChangeAspect="1" noMove="1" noResize="1" noEditPoints="1" noAdjustHandles="1" noChangeArrowheads="1" noChangeShapeType="1" noTextEdit="1"/>
              </p:cNvSpPr>
              <p:nvPr/>
            </p:nvSpPr>
            <p:spPr>
              <a:xfrm>
                <a:off x="1035201" y="899813"/>
                <a:ext cx="5583383" cy="369332"/>
              </a:xfrm>
              <a:prstGeom prst="rect">
                <a:avLst/>
              </a:prstGeom>
              <a:blipFill>
                <a:blip r:embed="rId5"/>
                <a:stretch>
                  <a:fillRect l="-983" t="-11667" b="-26667"/>
                </a:stretch>
              </a:blipFill>
            </p:spPr>
            <p:txBody>
              <a:bodyPr/>
              <a:lstStyle/>
              <a:p>
                <a:r>
                  <a:rPr lang="ja-JP" altLang="en-US">
                    <a:noFill/>
                  </a:rPr>
                  <a:t> </a:t>
                </a:r>
              </a:p>
            </p:txBody>
          </p:sp>
        </mc:Fallback>
      </mc:AlternateContent>
      <p:sp>
        <p:nvSpPr>
          <p:cNvPr id="22" name="左右矢印 21"/>
          <p:cNvSpPr/>
          <p:nvPr/>
        </p:nvSpPr>
        <p:spPr>
          <a:xfrm>
            <a:off x="9987402" y="2533271"/>
            <a:ext cx="606697" cy="347417"/>
          </a:xfrm>
          <a:prstGeom prst="leftRightArrow">
            <a:avLst>
              <a:gd name="adj1" fmla="val 26861"/>
              <a:gd name="adj2"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34" charset="-128"/>
              <a:cs typeface="+mn-cs"/>
            </a:endParaRPr>
          </a:p>
        </p:txBody>
      </p:sp>
      <p:sp>
        <p:nvSpPr>
          <p:cNvPr id="23" name="左右矢印 22"/>
          <p:cNvSpPr/>
          <p:nvPr/>
        </p:nvSpPr>
        <p:spPr>
          <a:xfrm>
            <a:off x="4433269" y="2533272"/>
            <a:ext cx="875996" cy="347417"/>
          </a:xfrm>
          <a:prstGeom prst="leftRightArrow">
            <a:avLst>
              <a:gd name="adj1" fmla="val 26861"/>
              <a:gd name="adj2"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34" charset="-128"/>
              <a:cs typeface="+mn-cs"/>
            </a:endParaRPr>
          </a:p>
        </p:txBody>
      </p:sp>
      <p:sp>
        <p:nvSpPr>
          <p:cNvPr id="44" name="テキスト ボックス 43">
            <a:extLst>
              <a:ext uri="{FF2B5EF4-FFF2-40B4-BE49-F238E27FC236}">
                <a16:creationId xmlns:a16="http://schemas.microsoft.com/office/drawing/2014/main" id="{C7BC9287-4387-4AD7-AA82-C4E500611471}"/>
              </a:ext>
            </a:extLst>
          </p:cNvPr>
          <p:cNvSpPr txBox="1"/>
          <p:nvPr/>
        </p:nvSpPr>
        <p:spPr>
          <a:xfrm>
            <a:off x="4742819" y="2163939"/>
            <a:ext cx="1021359" cy="369332"/>
          </a:xfrm>
          <a:prstGeom prst="rect">
            <a:avLst/>
          </a:prstGeom>
          <a:noFill/>
        </p:spPr>
        <p:txBody>
          <a:bodyPr wrap="square">
            <a:spAutoFit/>
          </a:bodyPr>
          <a:lstStyle/>
          <a:p>
            <a:r>
              <a:rPr kumimoji="1" lang="en-US" altLang="ja-JP" sz="1800" b="1" i="1" dirty="0" err="1">
                <a:latin typeface="Times New Roman" panose="02020603050405020304" pitchFamily="18" charset="0"/>
                <a:cs typeface="Times New Roman" panose="02020603050405020304" pitchFamily="18" charset="0"/>
              </a:rPr>
              <a:t>d</a:t>
            </a:r>
            <a:r>
              <a:rPr kumimoji="1" lang="en-US" altLang="ja-JP" sz="1800" b="1" i="1" baseline="-25000" dirty="0" err="1">
                <a:latin typeface="Times New Roman" panose="02020603050405020304" pitchFamily="18" charset="0"/>
                <a:cs typeface="Times New Roman" panose="02020603050405020304" pitchFamily="18" charset="0"/>
              </a:rPr>
              <a:t>eff</a:t>
            </a:r>
            <a:endParaRPr lang="ja-JP" altLang="en-US" dirty="0"/>
          </a:p>
        </p:txBody>
      </p:sp>
      <mc:AlternateContent xmlns:mc="http://schemas.openxmlformats.org/markup-compatibility/2006">
        <mc:Choice xmlns:a14="http://schemas.microsoft.com/office/drawing/2010/main" Requires="a14">
          <p:sp>
            <p:nvSpPr>
              <p:cNvPr id="25" name="テキスト ボックス 24">
                <a:extLst>
                  <a:ext uri="{FF2B5EF4-FFF2-40B4-BE49-F238E27FC236}">
                    <a16:creationId xmlns:a16="http://schemas.microsoft.com/office/drawing/2014/main" id="{974B0602-3A16-4CD3-AFFA-E884C2FCB4D1}"/>
                  </a:ext>
                </a:extLst>
              </p:cNvPr>
              <p:cNvSpPr txBox="1"/>
              <p:nvPr/>
            </p:nvSpPr>
            <p:spPr>
              <a:xfrm>
                <a:off x="6096000" y="821518"/>
                <a:ext cx="620649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4D4D4D"/>
                    </a:solidFill>
                    <a:effectLst/>
                    <a:uLnTx/>
                    <a:uFillTx/>
                    <a:latin typeface="游ゴシック" panose="020F0502020204030204"/>
                    <a:ea typeface="游ゴシック" panose="020B0400000000000000" pitchFamily="34" charset="-128"/>
                    <a:cs typeface="+mn-cs"/>
                  </a:rPr>
                  <a:t>Case B </a:t>
                </a:r>
                <a:r>
                  <a:rPr kumimoji="1" lang="en-US" altLang="ja-JP"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34" charset="-128"/>
                    <a:cs typeface="+mn-cs"/>
                  </a:rPr>
                  <a:t>: </a:t>
                </a:r>
                <a:r>
                  <a:rPr kumimoji="1" lang="en-US" altLang="ja-JP" sz="1800" b="1" i="0" u="none" strike="noStrike" kern="1200" cap="none" spc="0" normalizeH="0" baseline="0" noProof="0" dirty="0">
                    <a:ln>
                      <a:noFill/>
                    </a:ln>
                    <a:solidFill>
                      <a:srgbClr val="FF0000"/>
                    </a:solidFill>
                    <a:effectLst/>
                    <a:uLnTx/>
                    <a:uFillTx/>
                    <a:latin typeface="Arial" panose="020B0604020202020204" pitchFamily="34" charset="0"/>
                    <a:ea typeface="游ゴシック" panose="020B0400000000000000" pitchFamily="34" charset="-128"/>
                    <a:cs typeface="Arial" panose="020B0604020202020204" pitchFamily="34" charset="0"/>
                  </a:rPr>
                  <a:t>H</a:t>
                </a:r>
                <a:r>
                  <a:rPr kumimoji="1" lang="en-US" altLang="ja-JP" sz="1800" b="1" i="0" u="none" strike="noStrike" kern="1200" cap="none" spc="0" normalizeH="0" baseline="30000" noProof="0" dirty="0">
                    <a:ln>
                      <a:noFill/>
                    </a:ln>
                    <a:solidFill>
                      <a:srgbClr val="FF0000"/>
                    </a:solidFill>
                    <a:effectLst/>
                    <a:uLnTx/>
                    <a:uFillTx/>
                    <a:latin typeface="Arial" panose="020B0604020202020204" pitchFamily="34" charset="0"/>
                    <a:ea typeface="游ゴシック" panose="020B0400000000000000" pitchFamily="34" charset="-128"/>
                    <a:cs typeface="Arial" panose="020B0604020202020204" pitchFamily="34" charset="0"/>
                  </a:rPr>
                  <a:t>- </a:t>
                </a:r>
                <a:r>
                  <a:rPr kumimoji="1" lang="en-US" altLang="ja-JP" sz="1800" b="1" i="0" u="none" strike="noStrike" kern="1200" cap="none" spc="0" normalizeH="0" baseline="0" noProof="0" dirty="0">
                    <a:ln>
                      <a:noFill/>
                    </a:ln>
                    <a:solidFill>
                      <a:srgbClr val="FF0000"/>
                    </a:solidFill>
                    <a:effectLst/>
                    <a:uLnTx/>
                    <a:uFillTx/>
                    <a:latin typeface="Arial" panose="020B0604020202020204" pitchFamily="34" charset="0"/>
                    <a:ea typeface="游ゴシック" panose="020B0400000000000000" pitchFamily="34" charset="-128"/>
                    <a:cs typeface="Arial" panose="020B0604020202020204" pitchFamily="34" charset="0"/>
                  </a:rPr>
                  <a:t> </a:t>
                </a:r>
                <a:r>
                  <a:rPr kumimoji="1" lang="ja-JP" altLang="en-US" sz="1800" b="1" i="0" u="none" strike="noStrike" kern="1200" cap="none" spc="0" normalizeH="0" baseline="0" noProof="0" dirty="0">
                    <a:ln>
                      <a:noFill/>
                    </a:ln>
                    <a:solidFill>
                      <a:srgbClr val="FF0000"/>
                    </a:solidFill>
                    <a:effectLst/>
                    <a:uLnTx/>
                    <a:uFillTx/>
                    <a:latin typeface="Arial" panose="020B0604020202020204" pitchFamily="34" charset="0"/>
                    <a:ea typeface="游ゴシック" panose="020B0400000000000000" pitchFamily="34" charset="-128"/>
                    <a:cs typeface="Arial" panose="020B0604020202020204" pitchFamily="34" charset="0"/>
                  </a:rPr>
                  <a:t>生成量</a:t>
                </a:r>
                <a14:m>
                  <m:oMath xmlns:m="http://schemas.openxmlformats.org/officeDocument/2006/math">
                    <m:sSub>
                      <m:sSubPr>
                        <m:ctrlPr>
                          <a:rPr kumimoji="1" lang="en-US" altLang="ja-JP" sz="1800" i="1" dirty="0" smtClean="0">
                            <a:solidFill>
                              <a:srgbClr val="FF0000"/>
                            </a:solidFill>
                            <a:latin typeface="Cambria Math" panose="02040503050406030204" pitchFamily="18" charset="0"/>
                          </a:rPr>
                        </m:ctrlPr>
                      </m:sSubPr>
                      <m:e>
                        <m:r>
                          <a:rPr kumimoji="1" lang="en-US" altLang="ja-JP" sz="1800" b="0" i="1" dirty="0" smtClean="0">
                            <a:solidFill>
                              <a:srgbClr val="FF0000"/>
                            </a:solidFill>
                            <a:latin typeface="Cambria Math" panose="02040503050406030204" pitchFamily="18" charset="0"/>
                          </a:rPr>
                          <m:t>𝑗</m:t>
                        </m:r>
                      </m:e>
                      <m:sub>
                        <m:r>
                          <m:rPr>
                            <m:sty m:val="p"/>
                          </m:rPr>
                          <a:rPr kumimoji="1" lang="en-US" altLang="ja-JP" sz="1800" b="0" i="0" dirty="0" smtClean="0">
                            <a:solidFill>
                              <a:srgbClr val="FF0000"/>
                            </a:solidFill>
                            <a:latin typeface="Cambria Math" panose="02040503050406030204" pitchFamily="18" charset="0"/>
                          </a:rPr>
                          <m:t>SP</m:t>
                        </m:r>
                      </m:sub>
                    </m:sSub>
                    <m:r>
                      <a:rPr kumimoji="1" lang="en-US" altLang="ja-JP" sz="1800" b="0" i="1" dirty="0" smtClean="0">
                        <a:solidFill>
                          <a:srgbClr val="FF0000"/>
                        </a:solidFill>
                        <a:latin typeface="Cambria Math" panose="02040503050406030204" pitchFamily="18" charset="0"/>
                      </a:rPr>
                      <m:t> </m:t>
                    </m:r>
                  </m:oMath>
                </a14:m>
                <a:r>
                  <a:rPr kumimoji="1" lang="en-US" altLang="ja-JP" sz="1800" b="1" i="0" u="none" strike="noStrike" kern="1200" cap="none" spc="0" normalizeH="0" baseline="0" noProof="0" dirty="0">
                    <a:ln>
                      <a:noFill/>
                    </a:ln>
                    <a:solidFill>
                      <a:srgbClr val="FF0000"/>
                    </a:solidFill>
                    <a:effectLst/>
                    <a:uLnTx/>
                    <a:uFillTx/>
                    <a:latin typeface="Arial" panose="020B0604020202020204" pitchFamily="34" charset="0"/>
                    <a:ea typeface="游ゴシック" panose="020B0400000000000000" pitchFamily="34" charset="-128"/>
                    <a:cs typeface="Arial" panose="020B0604020202020204" pitchFamily="34" charset="0"/>
                  </a:rPr>
                  <a:t>: </a:t>
                </a:r>
                <a:r>
                  <a:rPr kumimoji="1" lang="ja-JP" altLang="en-US" sz="1800" b="1" i="0" u="none" strike="noStrike" kern="1200" cap="none" spc="0" normalizeH="0" baseline="0" noProof="0" dirty="0">
                    <a:ln>
                      <a:noFill/>
                    </a:ln>
                    <a:solidFill>
                      <a:srgbClr val="FF0000"/>
                    </a:solidFill>
                    <a:effectLst/>
                    <a:uLnTx/>
                    <a:uFillTx/>
                    <a:latin typeface="Arial" panose="020B0604020202020204" pitchFamily="34" charset="0"/>
                    <a:ea typeface="游ゴシック" panose="020B0400000000000000" pitchFamily="34" charset="-128"/>
                    <a:cs typeface="Arial" panose="020B0604020202020204" pitchFamily="34" charset="0"/>
                  </a:rPr>
                  <a:t>大 </a:t>
                </a:r>
                <a:endParaRPr kumimoji="1" lang="en-US" altLang="ja-JP" sz="18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34" charset="-128"/>
                  <a:cs typeface="+mn-cs"/>
                </a:endParaRPr>
              </a:p>
            </p:txBody>
          </p:sp>
        </mc:Choice>
        <mc:Fallback>
          <p:sp>
            <p:nvSpPr>
              <p:cNvPr id="25" name="テキスト ボックス 24">
                <a:extLst>
                  <a:ext uri="{FF2B5EF4-FFF2-40B4-BE49-F238E27FC236}">
                    <a16:creationId xmlns:a16="http://schemas.microsoft.com/office/drawing/2014/main" id="{974B0602-3A16-4CD3-AFFA-E884C2FCB4D1}"/>
                  </a:ext>
                </a:extLst>
              </p:cNvPr>
              <p:cNvSpPr txBox="1">
                <a:spLocks noRot="1" noChangeAspect="1" noMove="1" noResize="1" noEditPoints="1" noAdjustHandles="1" noChangeArrowheads="1" noChangeShapeType="1" noTextEdit="1"/>
              </p:cNvSpPr>
              <p:nvPr/>
            </p:nvSpPr>
            <p:spPr>
              <a:xfrm>
                <a:off x="6096000" y="821518"/>
                <a:ext cx="6206499" cy="369332"/>
              </a:xfrm>
              <a:prstGeom prst="rect">
                <a:avLst/>
              </a:prstGeom>
              <a:blipFill>
                <a:blip r:embed="rId6"/>
                <a:stretch>
                  <a:fillRect l="-786" t="-11667" b="-26667"/>
                </a:stretch>
              </a:blipFill>
            </p:spPr>
            <p:txBody>
              <a:bodyPr/>
              <a:lstStyle/>
              <a:p>
                <a:r>
                  <a:rPr lang="ja-JP" altLang="en-US">
                    <a:noFill/>
                  </a:rPr>
                  <a:t> </a:t>
                </a:r>
              </a:p>
            </p:txBody>
          </p:sp>
        </mc:Fallback>
      </mc:AlternateContent>
      <p:sp>
        <p:nvSpPr>
          <p:cNvPr id="15" name="テキスト ボックス 14">
            <a:extLst>
              <a:ext uri="{FF2B5EF4-FFF2-40B4-BE49-F238E27FC236}">
                <a16:creationId xmlns:a16="http://schemas.microsoft.com/office/drawing/2014/main" id="{0A449ACD-1BB5-1263-256C-440F369FE232}"/>
              </a:ext>
            </a:extLst>
          </p:cNvPr>
          <p:cNvSpPr txBox="1"/>
          <p:nvPr/>
        </p:nvSpPr>
        <p:spPr>
          <a:xfrm>
            <a:off x="10083419" y="2163939"/>
            <a:ext cx="1021359" cy="369332"/>
          </a:xfrm>
          <a:prstGeom prst="rect">
            <a:avLst/>
          </a:prstGeom>
          <a:noFill/>
        </p:spPr>
        <p:txBody>
          <a:bodyPr wrap="square">
            <a:spAutoFit/>
          </a:bodyPr>
          <a:lstStyle/>
          <a:p>
            <a:r>
              <a:rPr kumimoji="1" lang="en-US" altLang="ja-JP" sz="1800" b="1" i="1" dirty="0" err="1">
                <a:latin typeface="Times New Roman" panose="02020603050405020304" pitchFamily="18" charset="0"/>
                <a:cs typeface="Times New Roman" panose="02020603050405020304" pitchFamily="18" charset="0"/>
              </a:rPr>
              <a:t>d</a:t>
            </a:r>
            <a:r>
              <a:rPr kumimoji="1" lang="en-US" altLang="ja-JP" sz="1800" b="1" i="1" baseline="-25000" dirty="0" err="1">
                <a:latin typeface="Times New Roman" panose="02020603050405020304" pitchFamily="18" charset="0"/>
                <a:cs typeface="Times New Roman" panose="02020603050405020304" pitchFamily="18" charset="0"/>
              </a:rPr>
              <a:t>eff</a:t>
            </a:r>
            <a:endParaRPr lang="ja-JP" altLang="en-US" dirty="0"/>
          </a:p>
        </p:txBody>
      </p:sp>
      <p:sp>
        <p:nvSpPr>
          <p:cNvPr id="17" name="テキスト ボックス 16">
            <a:extLst>
              <a:ext uri="{FF2B5EF4-FFF2-40B4-BE49-F238E27FC236}">
                <a16:creationId xmlns:a16="http://schemas.microsoft.com/office/drawing/2014/main" id="{CAC93A95-770F-EAF6-1780-2AC7990B1E14}"/>
              </a:ext>
            </a:extLst>
          </p:cNvPr>
          <p:cNvSpPr txBox="1"/>
          <p:nvPr/>
        </p:nvSpPr>
        <p:spPr>
          <a:xfrm>
            <a:off x="2155146" y="4837899"/>
            <a:ext cx="7159354" cy="1138773"/>
          </a:xfrm>
          <a:prstGeom prst="rect">
            <a:avLst/>
          </a:prstGeom>
          <a:noFill/>
        </p:spPr>
        <p:txBody>
          <a:bodyPr wrap="square">
            <a:spAutoFit/>
          </a:bodyPr>
          <a:lstStyle/>
          <a:p>
            <a:r>
              <a:rPr kumimoji="1" lang="ja-JP" altLang="en-US" sz="2000" b="1" i="0" u="none" strike="noStrike" kern="1200" cap="none" spc="0" normalizeH="0" baseline="0" noProof="0" dirty="0">
                <a:ln>
                  <a:noFill/>
                </a:ln>
                <a:solidFill>
                  <a:srgbClr val="080808"/>
                </a:solidFill>
                <a:effectLst/>
                <a:uLnTx/>
                <a:uFillTx/>
                <a:latin typeface="Arial" panose="020B0604020202020204" pitchFamily="34" charset="0"/>
                <a:ea typeface="游ゴシック" panose="020B0400000000000000" pitchFamily="34" charset="-128"/>
                <a:cs typeface="Arial" panose="020B0604020202020204" pitchFamily="34" charset="0"/>
              </a:rPr>
              <a:t>プラズマ密度と引き出し電位が同じにも関わらず、</a:t>
            </a:r>
            <a:endParaRPr kumimoji="1" lang="en-US" altLang="ja-JP" sz="2000" b="1" i="0" u="none" strike="noStrike" kern="1200" cap="none" spc="0" normalizeH="0" baseline="0" noProof="0" dirty="0">
              <a:ln>
                <a:noFill/>
              </a:ln>
              <a:solidFill>
                <a:srgbClr val="080808"/>
              </a:solidFill>
              <a:effectLst/>
              <a:uLnTx/>
              <a:uFillTx/>
              <a:latin typeface="Arial" panose="020B0604020202020204" pitchFamily="34" charset="0"/>
              <a:ea typeface="游ゴシック" panose="020B0400000000000000" pitchFamily="34" charset="-128"/>
              <a:cs typeface="Arial" panose="020B0604020202020204" pitchFamily="34" charset="0"/>
            </a:endParaRPr>
          </a:p>
          <a:p>
            <a:r>
              <a:rPr kumimoji="1" lang="ja-JP" altLang="en-US" sz="2400" b="1" i="0" u="none" strike="noStrike" kern="1200" cap="none" spc="0" normalizeH="0" baseline="0" noProof="0" dirty="0">
                <a:ln>
                  <a:noFill/>
                </a:ln>
                <a:solidFill>
                  <a:srgbClr val="FF0000"/>
                </a:solidFill>
                <a:effectLst/>
                <a:uLnTx/>
                <a:uFillTx/>
                <a:latin typeface="Arial" panose="020B0604020202020204" pitchFamily="34" charset="0"/>
                <a:ea typeface="游ゴシック" panose="020B0400000000000000" pitchFamily="34" charset="-128"/>
                <a:cs typeface="Arial" panose="020B0604020202020204" pitchFamily="34" charset="0"/>
              </a:rPr>
              <a:t>表面からの</a:t>
            </a:r>
            <a:r>
              <a:rPr kumimoji="1" lang="en-US" altLang="ja-JP" sz="2400" b="1" i="0" u="none" strike="noStrike" kern="1200" cap="none" spc="0" normalizeH="0" baseline="0" noProof="0" dirty="0">
                <a:ln>
                  <a:noFill/>
                </a:ln>
                <a:solidFill>
                  <a:srgbClr val="FF0000"/>
                </a:solidFill>
                <a:effectLst/>
                <a:uLnTx/>
                <a:uFillTx/>
                <a:latin typeface="Arial" panose="020B0604020202020204" pitchFamily="34" charset="0"/>
                <a:ea typeface="游ゴシック" panose="020B0400000000000000" pitchFamily="34" charset="-128"/>
                <a:cs typeface="Arial" panose="020B0604020202020204" pitchFamily="34" charset="0"/>
              </a:rPr>
              <a:t>H</a:t>
            </a:r>
            <a:r>
              <a:rPr kumimoji="1" lang="en-US" altLang="ja-JP" sz="2400" b="1" i="0" u="none" strike="noStrike" kern="1200" cap="none" spc="0" normalizeH="0" baseline="30000" noProof="0" dirty="0">
                <a:ln>
                  <a:noFill/>
                </a:ln>
                <a:solidFill>
                  <a:srgbClr val="FF0000"/>
                </a:solidFill>
                <a:effectLst/>
                <a:uLnTx/>
                <a:uFillTx/>
                <a:latin typeface="Arial" panose="020B0604020202020204" pitchFamily="34" charset="0"/>
                <a:ea typeface="游ゴシック" panose="020B0400000000000000" pitchFamily="34" charset="-128"/>
                <a:cs typeface="Arial" panose="020B0604020202020204" pitchFamily="34" charset="0"/>
              </a:rPr>
              <a:t>- </a:t>
            </a:r>
            <a:r>
              <a:rPr kumimoji="1" lang="ja-JP" altLang="en-US" sz="2400" b="1" i="0" u="none" strike="noStrike" kern="1200" cap="none" spc="0" normalizeH="0" noProof="0" dirty="0">
                <a:ln>
                  <a:noFill/>
                </a:ln>
                <a:solidFill>
                  <a:srgbClr val="FF0000"/>
                </a:solidFill>
                <a:effectLst/>
                <a:uLnTx/>
                <a:uFillTx/>
                <a:latin typeface="Arial" panose="020B0604020202020204" pitchFamily="34" charset="0"/>
                <a:ea typeface="游ゴシック" panose="020B0400000000000000" pitchFamily="34" charset="-128"/>
                <a:cs typeface="Arial" panose="020B0604020202020204" pitchFamily="34" charset="0"/>
              </a:rPr>
              <a:t>生成量が大きい場合、</a:t>
            </a:r>
            <a:r>
              <a:rPr kumimoji="1" lang="en-US" altLang="ja-JP" sz="2400" b="1" i="1" dirty="0" err="1">
                <a:solidFill>
                  <a:srgbClr val="FF0000"/>
                </a:solidFill>
                <a:latin typeface="Times New Roman" panose="02020603050405020304" pitchFamily="18" charset="0"/>
                <a:cs typeface="Times New Roman" panose="02020603050405020304" pitchFamily="18" charset="0"/>
              </a:rPr>
              <a:t>d</a:t>
            </a:r>
            <a:r>
              <a:rPr kumimoji="1" lang="en-US" altLang="ja-JP" sz="2400" b="1" i="1" baseline="-25000" dirty="0" err="1">
                <a:solidFill>
                  <a:srgbClr val="FF0000"/>
                </a:solidFill>
                <a:latin typeface="Times New Roman" panose="02020603050405020304" pitchFamily="18" charset="0"/>
                <a:cs typeface="Times New Roman" panose="02020603050405020304" pitchFamily="18" charset="0"/>
              </a:rPr>
              <a:t>eff</a:t>
            </a:r>
            <a:r>
              <a:rPr kumimoji="1" lang="ja-JP" altLang="en-US" sz="2400" b="1" dirty="0">
                <a:solidFill>
                  <a:srgbClr val="FF0000"/>
                </a:solidFill>
                <a:latin typeface="Times New Roman" panose="02020603050405020304" pitchFamily="18" charset="0"/>
                <a:cs typeface="Times New Roman" panose="02020603050405020304" pitchFamily="18" charset="0"/>
              </a:rPr>
              <a:t>は</a:t>
            </a:r>
            <a:r>
              <a:rPr kumimoji="1" lang="ja-JP" altLang="en-US" sz="2400" b="1" i="0" u="none" strike="noStrike" kern="1200" cap="none" spc="0" normalizeH="0" noProof="0" dirty="0">
                <a:ln>
                  <a:noFill/>
                </a:ln>
                <a:solidFill>
                  <a:srgbClr val="FF0000"/>
                </a:solidFill>
                <a:effectLst/>
                <a:uLnTx/>
                <a:uFillTx/>
                <a:latin typeface="Arial" panose="020B0604020202020204" pitchFamily="34" charset="0"/>
                <a:ea typeface="游ゴシック" panose="020B0400000000000000" pitchFamily="34" charset="-128"/>
                <a:cs typeface="Arial" panose="020B0604020202020204" pitchFamily="34" charset="0"/>
              </a:rPr>
              <a:t>小さい</a:t>
            </a:r>
            <a:endParaRPr lang="en-US" altLang="ja-JP" sz="2400" b="1" dirty="0">
              <a:solidFill>
                <a:srgbClr val="FF0000"/>
              </a:solidFill>
              <a:latin typeface="Arial" panose="020B0604020202020204" pitchFamily="34" charset="0"/>
              <a:ea typeface="游ゴシック" panose="020B0400000000000000" pitchFamily="34" charset="-128"/>
              <a:cs typeface="Arial" panose="020B0604020202020204" pitchFamily="34" charset="0"/>
            </a:endParaRPr>
          </a:p>
          <a:p>
            <a:r>
              <a:rPr lang="ja-JP" altLang="en-US" sz="2400" b="1" dirty="0">
                <a:solidFill>
                  <a:srgbClr val="FF0000"/>
                </a:solidFill>
                <a:latin typeface="Arial" panose="020B0604020202020204" pitchFamily="34" charset="0"/>
                <a:ea typeface="游ゴシック" panose="020B0400000000000000" pitchFamily="34" charset="-128"/>
                <a:cs typeface="Arial" panose="020B0604020202020204" pitchFamily="34" charset="0"/>
              </a:rPr>
              <a:t>　　　➡　</a:t>
            </a:r>
            <a:r>
              <a:rPr kumimoji="1" lang="en-US" altLang="ja-JP" sz="2400" b="1" i="0" u="none" strike="noStrike" kern="1200" cap="none" spc="0" normalizeH="0" baseline="0" noProof="0" dirty="0">
                <a:ln>
                  <a:noFill/>
                </a:ln>
                <a:solidFill>
                  <a:srgbClr val="FF0000"/>
                </a:solidFill>
                <a:effectLst/>
                <a:uLnTx/>
                <a:uFillTx/>
                <a:latin typeface="Arial" panose="020B0604020202020204" pitchFamily="34" charset="0"/>
                <a:ea typeface="游ゴシック" panose="020B0400000000000000" pitchFamily="34" charset="-128"/>
                <a:cs typeface="Arial" panose="020B0604020202020204" pitchFamily="34" charset="0"/>
              </a:rPr>
              <a:t> </a:t>
            </a:r>
            <a:r>
              <a:rPr kumimoji="1" lang="ja-JP" altLang="en-US" sz="2400" b="1" i="0" u="none" strike="noStrike" kern="1200" cap="none" spc="0" normalizeH="0" baseline="0" noProof="0" dirty="0">
                <a:ln>
                  <a:noFill/>
                </a:ln>
                <a:solidFill>
                  <a:srgbClr val="FF0000"/>
                </a:solidFill>
                <a:effectLst/>
                <a:uLnTx/>
                <a:uFillTx/>
                <a:latin typeface="Arial" panose="020B0604020202020204" pitchFamily="34" charset="0"/>
                <a:ea typeface="游ゴシック" panose="020B0400000000000000" pitchFamily="34" charset="-128"/>
                <a:cs typeface="Arial" panose="020B0604020202020204" pitchFamily="34" charset="0"/>
              </a:rPr>
              <a:t>従来の理論にはない依存性</a:t>
            </a:r>
            <a:endParaRPr lang="ja-JP" altLang="en-US" sz="2400" b="1" dirty="0">
              <a:solidFill>
                <a:srgbClr val="FF0000"/>
              </a:solidFill>
            </a:endParaRPr>
          </a:p>
        </p:txBody>
      </p:sp>
      <p:sp>
        <p:nvSpPr>
          <p:cNvPr id="27" name="テキスト ボックス 26">
            <a:extLst>
              <a:ext uri="{FF2B5EF4-FFF2-40B4-BE49-F238E27FC236}">
                <a16:creationId xmlns:a16="http://schemas.microsoft.com/office/drawing/2014/main" id="{4B2F1357-B4BC-FF51-D1C5-180F4718F087}"/>
              </a:ext>
            </a:extLst>
          </p:cNvPr>
          <p:cNvSpPr txBox="1"/>
          <p:nvPr/>
        </p:nvSpPr>
        <p:spPr>
          <a:xfrm>
            <a:off x="8430167" y="6174958"/>
            <a:ext cx="4910258" cy="461665"/>
          </a:xfrm>
          <a:prstGeom prst="rect">
            <a:avLst/>
          </a:prstGeom>
          <a:noFill/>
        </p:spPr>
        <p:txBody>
          <a:bodyPr wrap="square" rtlCol="0">
            <a:spAutoFit/>
          </a:bodyPr>
          <a:lstStyle/>
          <a:p>
            <a:r>
              <a:rPr kumimoji="1" lang="en-US" altLang="ja-JP" sz="1200" dirty="0"/>
              <a:t>[6] K. Hayashi ,et.al,</a:t>
            </a:r>
          </a:p>
          <a:p>
            <a:r>
              <a:rPr lang="fr-FR" altLang="ja-JP" sz="1200" b="0" i="0" u="none" strike="noStrike" baseline="0" dirty="0">
                <a:latin typeface="HelveticaLTStd-Roman"/>
              </a:rPr>
              <a:t> Plasma and Fusion Research </a:t>
            </a:r>
            <a:r>
              <a:rPr lang="fr-FR" altLang="ja-JP" sz="1200" b="1" i="0" u="none" strike="noStrike" baseline="0" dirty="0">
                <a:latin typeface="HelveticaLTStd-Bold"/>
              </a:rPr>
              <a:t>18</a:t>
            </a:r>
            <a:r>
              <a:rPr lang="fr-FR" altLang="ja-JP" sz="1200" i="0" u="none" strike="noStrike" baseline="0" dirty="0">
                <a:latin typeface="HelveticaLTStd-Bold"/>
              </a:rPr>
              <a:t>, 1401008 (2023)</a:t>
            </a:r>
            <a:endParaRPr kumimoji="1" lang="en-US" altLang="ja-JP" sz="1200" dirty="0"/>
          </a:p>
        </p:txBody>
      </p:sp>
      <p:sp>
        <p:nvSpPr>
          <p:cNvPr id="40" name="テキスト ボックス 39">
            <a:extLst>
              <a:ext uri="{FF2B5EF4-FFF2-40B4-BE49-F238E27FC236}">
                <a16:creationId xmlns:a16="http://schemas.microsoft.com/office/drawing/2014/main" id="{DE4152DD-AA97-1A1C-01F9-A71C7868635A}"/>
              </a:ext>
            </a:extLst>
          </p:cNvPr>
          <p:cNvSpPr txBox="1"/>
          <p:nvPr/>
        </p:nvSpPr>
        <p:spPr>
          <a:xfrm>
            <a:off x="10186601" y="350371"/>
            <a:ext cx="1836353" cy="461665"/>
          </a:xfrm>
          <a:prstGeom prst="rect">
            <a:avLst/>
          </a:prstGeom>
          <a:noFill/>
        </p:spPr>
        <p:txBody>
          <a:bodyPr wrap="square">
            <a:spAutoFit/>
          </a:bodyPr>
          <a:lstStyle/>
          <a:p>
            <a:r>
              <a:rPr lang="en-US" altLang="ja-JP" sz="2400" dirty="0">
                <a:latin typeface="Arial" panose="020B0604020202020204" pitchFamily="34" charset="0"/>
                <a:ea typeface="游ゴシック" panose="020B0400000000000000" pitchFamily="34" charset="-128"/>
                <a:cs typeface="Arial" panose="020B0604020202020204" pitchFamily="34" charset="0"/>
              </a:rPr>
              <a:t>[6]</a:t>
            </a:r>
            <a:endParaRPr lang="ja-JP" altLang="en-US" sz="2400" dirty="0"/>
          </a:p>
        </p:txBody>
      </p:sp>
      <p:sp>
        <p:nvSpPr>
          <p:cNvPr id="2" name="テキスト ボックス 1">
            <a:extLst>
              <a:ext uri="{FF2B5EF4-FFF2-40B4-BE49-F238E27FC236}">
                <a16:creationId xmlns:a16="http://schemas.microsoft.com/office/drawing/2014/main" id="{3161D47F-F290-2ADB-E248-2DE018B7E6A8}"/>
              </a:ext>
            </a:extLst>
          </p:cNvPr>
          <p:cNvSpPr txBox="1"/>
          <p:nvPr/>
        </p:nvSpPr>
        <p:spPr>
          <a:xfrm>
            <a:off x="40572" y="176538"/>
            <a:ext cx="11447211" cy="523220"/>
          </a:xfrm>
          <a:prstGeom prst="rect">
            <a:avLst/>
          </a:prstGeom>
          <a:noFill/>
        </p:spPr>
        <p:txBody>
          <a:bodyPr wrap="square">
            <a:spAutoFit/>
          </a:bodyPr>
          <a:lstStyle/>
          <a:p>
            <a:r>
              <a:rPr kumimoji="1" lang="ja-JP" altLang="en-US" sz="2800" b="1"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sym typeface="Wingdings" pitchFamily="2" charset="2"/>
              </a:rPr>
              <a:t>負イオン源における</a:t>
            </a:r>
            <a:r>
              <a:rPr kumimoji="1" lang="en-US" altLang="ja-JP" sz="2800" b="1" i="1" dirty="0" err="1">
                <a:latin typeface="Times New Roman" panose="02020603050405020304" pitchFamily="18" charset="0"/>
                <a:cs typeface="Times New Roman" panose="02020603050405020304" pitchFamily="18" charset="0"/>
              </a:rPr>
              <a:t>d</a:t>
            </a:r>
            <a:r>
              <a:rPr kumimoji="1" lang="en-US" altLang="ja-JP" sz="2800" b="1" i="1" baseline="-25000" dirty="0" err="1">
                <a:latin typeface="Times New Roman" panose="02020603050405020304" pitchFamily="18" charset="0"/>
                <a:cs typeface="Times New Roman" panose="02020603050405020304" pitchFamily="18" charset="0"/>
              </a:rPr>
              <a:t>eff</a:t>
            </a:r>
            <a:r>
              <a:rPr kumimoji="1" lang="ja-JP" altLang="en-US" sz="2800" b="1"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sym typeface="Wingdings" pitchFamily="2" charset="2"/>
              </a:rPr>
              <a:t>の解析②　</a:t>
            </a:r>
            <a:r>
              <a:rPr kumimoji="1" lang="en-US" altLang="ja-JP" sz="2800" b="1" i="1" dirty="0">
                <a:latin typeface="游ゴシック" panose="020B0400000000000000" pitchFamily="50" charset="-128"/>
                <a:ea typeface="游ゴシック" panose="020B0400000000000000" pitchFamily="50" charset="-128"/>
                <a:cs typeface="Times New Roman" panose="02020603050405020304" pitchFamily="18" charset="0"/>
              </a:rPr>
              <a:t> </a:t>
            </a:r>
            <a:r>
              <a:rPr kumimoji="1" lang="ja-JP" altLang="en-US" sz="2800" b="1" dirty="0">
                <a:solidFill>
                  <a:srgbClr val="FF0000"/>
                </a:solidFill>
                <a:latin typeface="游ゴシック" panose="020B0400000000000000" pitchFamily="50" charset="-128"/>
                <a:ea typeface="游ゴシック" panose="020B0400000000000000" pitchFamily="50" charset="-128"/>
                <a:cs typeface="Times New Roman" panose="02020603050405020304" pitchFamily="18" charset="0"/>
              </a:rPr>
              <a:t>負イオン生成量</a:t>
            </a:r>
            <a:r>
              <a:rPr kumimoji="1" lang="ja-JP" altLang="en-US" sz="28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sym typeface="Wingdings" pitchFamily="2" charset="2"/>
              </a:rPr>
              <a:t>への依存性</a:t>
            </a:r>
            <a:endParaRPr lang="en-US" altLang="ja-JP" sz="2800" b="1" dirty="0">
              <a:solidFill>
                <a:srgbClr val="FF0000"/>
              </a:solidFill>
              <a:latin typeface="游ゴシック" panose="020B0400000000000000" pitchFamily="50" charset="-128"/>
              <a:ea typeface="游ゴシック" panose="020B0400000000000000" pitchFamily="50" charset="-128"/>
              <a:sym typeface="Wingdings" pitchFamily="2" charset="2"/>
            </a:endParaRPr>
          </a:p>
        </p:txBody>
      </p:sp>
      <p:graphicFrame>
        <p:nvGraphicFramePr>
          <p:cNvPr id="3" name="オブジェクト 2">
            <a:extLst>
              <a:ext uri="{FF2B5EF4-FFF2-40B4-BE49-F238E27FC236}">
                <a16:creationId xmlns:a16="http://schemas.microsoft.com/office/drawing/2014/main" id="{772E720A-4D42-3B93-36EE-6FB6C29BB823}"/>
              </a:ext>
            </a:extLst>
          </p:cNvPr>
          <p:cNvGraphicFramePr>
            <a:graphicFrameLocks noChangeAspect="1"/>
          </p:cNvGraphicFramePr>
          <p:nvPr>
            <p:extLst>
              <p:ext uri="{D42A27DB-BD31-4B8C-83A1-F6EECF244321}">
                <p14:modId xmlns:p14="http://schemas.microsoft.com/office/powerpoint/2010/main" val="2491137158"/>
              </p:ext>
            </p:extLst>
          </p:nvPr>
        </p:nvGraphicFramePr>
        <p:xfrm>
          <a:off x="8108006" y="4716508"/>
          <a:ext cx="1748359" cy="454719"/>
        </p:xfrm>
        <a:graphic>
          <a:graphicData uri="http://schemas.openxmlformats.org/presentationml/2006/ole">
            <mc:AlternateContent xmlns:mc="http://schemas.openxmlformats.org/markup-compatibility/2006">
              <mc:Choice xmlns:v="urn:schemas-microsoft-com:vml" Requires="v">
                <p:oleObj name="Equation" r:id="rId7" imgW="977760" imgH="253800" progId="Equation.DSMT4">
                  <p:embed/>
                </p:oleObj>
              </mc:Choice>
              <mc:Fallback>
                <p:oleObj name="Equation" r:id="rId7" imgW="977760" imgH="253800" progId="Equation.DSMT4">
                  <p:embed/>
                  <p:pic>
                    <p:nvPicPr>
                      <p:cNvPr id="3" name="オブジェクト 2">
                        <a:extLst>
                          <a:ext uri="{FF2B5EF4-FFF2-40B4-BE49-F238E27FC236}">
                            <a16:creationId xmlns:a16="http://schemas.microsoft.com/office/drawing/2014/main" id="{772E720A-4D42-3B93-36EE-6FB6C29BB823}"/>
                          </a:ext>
                        </a:extLst>
                      </p:cNvPr>
                      <p:cNvPicPr/>
                      <p:nvPr/>
                    </p:nvPicPr>
                    <p:blipFill>
                      <a:blip r:embed="rId8"/>
                      <a:stretch>
                        <a:fillRect/>
                      </a:stretch>
                    </p:blipFill>
                    <p:spPr>
                      <a:xfrm>
                        <a:off x="8108006" y="4716508"/>
                        <a:ext cx="1748359" cy="454719"/>
                      </a:xfrm>
                      <a:prstGeom prst="rect">
                        <a:avLst/>
                      </a:prstGeom>
                      <a:solidFill>
                        <a:srgbClr val="FFFF00"/>
                      </a:solidFill>
                    </p:spPr>
                  </p:pic>
                </p:oleObj>
              </mc:Fallback>
            </mc:AlternateContent>
          </a:graphicData>
        </a:graphic>
      </p:graphicFrame>
    </p:spTree>
    <p:extLst>
      <p:ext uri="{BB962C8B-B14F-4D97-AF65-F5344CB8AC3E}">
        <p14:creationId xmlns:p14="http://schemas.microsoft.com/office/powerpoint/2010/main" val="853927013"/>
      </p:ext>
    </p:extLst>
  </p:cSld>
  <p:clrMapOvr>
    <a:masterClrMapping/>
  </p:clrMapOvr>
  <mc:AlternateContent xmlns:mc="http://schemas.openxmlformats.org/markup-compatibility/2006">
    <mc:Choice xmlns:p14="http://schemas.microsoft.com/office/powerpoint/2010/main" Requires="p14">
      <p:transition spd="slow" p14:dur="2000" advTm="12178"/>
    </mc:Choice>
    <mc:Fallback>
      <p:transition spd="slow" advTm="12178"/>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37D67-A906-0B02-87AF-7F49A0B2493E}"/>
            </a:ext>
          </a:extLst>
        </p:cNvPr>
        <p:cNvGrpSpPr/>
        <p:nvPr/>
      </p:nvGrpSpPr>
      <p:grpSpPr>
        <a:xfrm>
          <a:off x="0" y="0"/>
          <a:ext cx="0" cy="0"/>
          <a:chOff x="0" y="0"/>
          <a:chExt cx="0" cy="0"/>
        </a:xfrm>
      </p:grpSpPr>
      <p:sp>
        <p:nvSpPr>
          <p:cNvPr id="26" name="テキスト ボックス 25">
            <a:extLst>
              <a:ext uri="{FF2B5EF4-FFF2-40B4-BE49-F238E27FC236}">
                <a16:creationId xmlns:a16="http://schemas.microsoft.com/office/drawing/2014/main" id="{1988C4A0-BFF3-4E69-F576-44DE13101413}"/>
              </a:ext>
            </a:extLst>
          </p:cNvPr>
          <p:cNvSpPr txBox="1"/>
          <p:nvPr/>
        </p:nvSpPr>
        <p:spPr>
          <a:xfrm>
            <a:off x="4085854" y="977686"/>
            <a:ext cx="4516280" cy="461665"/>
          </a:xfrm>
          <a:prstGeom prst="rect">
            <a:avLst/>
          </a:prstGeom>
          <a:solidFill>
            <a:schemeClr val="accent3">
              <a:lumMod val="20000"/>
              <a:lumOff val="80000"/>
            </a:schemeClr>
          </a:solidFill>
        </p:spPr>
        <p:txBody>
          <a:bodyPr wrap="square">
            <a:spAutoFit/>
          </a:bodyPr>
          <a:lstStyle/>
          <a:p>
            <a:r>
              <a:rPr lang="ja-JP" altLang="en-US" sz="2400" b="1" dirty="0">
                <a:latin typeface="Arial" panose="020B0604020202020204" pitchFamily="34" charset="0"/>
                <a:ea typeface="游ゴシック" panose="020B0400000000000000" pitchFamily="34" charset="-128"/>
                <a:cs typeface="Arial" panose="020B0604020202020204" pitchFamily="34" charset="0"/>
              </a:rPr>
              <a:t>理論的な考察から</a:t>
            </a:r>
            <a:r>
              <a:rPr lang="en-US" altLang="ja-JP" sz="2400" b="1" dirty="0">
                <a:latin typeface="Arial" panose="020B0604020202020204" pitchFamily="34" charset="0"/>
                <a:ea typeface="游ゴシック" panose="020B0400000000000000" pitchFamily="34" charset="-128"/>
                <a:cs typeface="Arial" panose="020B0604020202020204" pitchFamily="34" charset="0"/>
              </a:rPr>
              <a:t>α</a:t>
            </a:r>
            <a:r>
              <a:rPr lang="ja-JP" altLang="en-US" sz="2400" b="1" dirty="0">
                <a:latin typeface="Arial" panose="020B0604020202020204" pitchFamily="34" charset="0"/>
                <a:ea typeface="游ゴシック" panose="020B0400000000000000" pitchFamily="34" charset="-128"/>
                <a:cs typeface="Arial" panose="020B0604020202020204" pitchFamily="34" charset="0"/>
              </a:rPr>
              <a:t>依存性</a:t>
            </a:r>
            <a:r>
              <a:rPr lang="en-US" altLang="ja-JP" sz="2400" dirty="0">
                <a:latin typeface="Arial" panose="020B0604020202020204" pitchFamily="34" charset="0"/>
                <a:ea typeface="游ゴシック" panose="020B0400000000000000" pitchFamily="34" charset="-128"/>
                <a:cs typeface="Arial" panose="020B0604020202020204" pitchFamily="34" charset="0"/>
              </a:rPr>
              <a:t>[7]</a:t>
            </a:r>
            <a:endParaRPr lang="ja-JP" altLang="en-US" sz="2400" dirty="0"/>
          </a:p>
        </p:txBody>
      </p:sp>
      <p:sp>
        <p:nvSpPr>
          <p:cNvPr id="27" name="テキスト ボックス 26">
            <a:extLst>
              <a:ext uri="{FF2B5EF4-FFF2-40B4-BE49-F238E27FC236}">
                <a16:creationId xmlns:a16="http://schemas.microsoft.com/office/drawing/2014/main" id="{F1D5B076-069A-B4E0-3E8B-AA6A122AB1AA}"/>
              </a:ext>
            </a:extLst>
          </p:cNvPr>
          <p:cNvSpPr txBox="1"/>
          <p:nvPr/>
        </p:nvSpPr>
        <p:spPr>
          <a:xfrm>
            <a:off x="8478226" y="6326264"/>
            <a:ext cx="4910258" cy="492443"/>
          </a:xfrm>
          <a:prstGeom prst="rect">
            <a:avLst/>
          </a:prstGeom>
          <a:noFill/>
        </p:spPr>
        <p:txBody>
          <a:bodyPr wrap="square" rtlCol="0">
            <a:spAutoFit/>
          </a:bodyPr>
          <a:lstStyle/>
          <a:p>
            <a:r>
              <a:rPr kumimoji="1" lang="en-US" altLang="ja-JP" sz="1200" dirty="0"/>
              <a:t>[7]K. Miyamoto, </a:t>
            </a:r>
            <a:r>
              <a:rPr kumimoji="1" lang="en-US" altLang="ja-JP" sz="1200" u="sng" dirty="0"/>
              <a:t>K. Hayashi </a:t>
            </a:r>
            <a:r>
              <a:rPr kumimoji="1" lang="en-US" altLang="ja-JP" sz="1200" dirty="0"/>
              <a:t>,et.al,</a:t>
            </a:r>
          </a:p>
          <a:p>
            <a:r>
              <a:rPr lang="fr-FR" altLang="ja-JP" sz="1200" b="0" i="0" u="none" strike="noStrike" baseline="0" dirty="0">
                <a:latin typeface="HelveticaLTStd-Roman"/>
              </a:rPr>
              <a:t> Plasma Sources Sci. Technol. </a:t>
            </a:r>
            <a:r>
              <a:rPr lang="fr-FR" altLang="ja-JP" sz="1200" b="1" i="0" u="none" strike="noStrike" baseline="0" dirty="0">
                <a:latin typeface="HelveticaLTStd-Bold"/>
              </a:rPr>
              <a:t>31</a:t>
            </a:r>
            <a:r>
              <a:rPr lang="fr-FR" altLang="ja-JP" sz="1200" i="0" u="none" strike="noStrike" baseline="0" dirty="0">
                <a:latin typeface="HelveticaLTStd-Bold"/>
              </a:rPr>
              <a:t>,</a:t>
            </a:r>
            <a:r>
              <a:rPr lang="fr-FR" altLang="ja-JP" sz="1200" b="0" i="0" u="none" strike="noStrike" baseline="0" dirty="0">
                <a:latin typeface="HelveticaLTStd-Roman"/>
              </a:rPr>
              <a:t>105012</a:t>
            </a:r>
            <a:r>
              <a:rPr kumimoji="1" lang="en-US" altLang="ja-JP" sz="1400" dirty="0"/>
              <a:t> </a:t>
            </a:r>
            <a:r>
              <a:rPr lang="fr-FR" altLang="ja-JP" sz="1400" b="0" i="0" u="none" strike="noStrike" baseline="0" dirty="0">
                <a:latin typeface="HelveticaLTStd-Roman"/>
              </a:rPr>
              <a:t>(2022)</a:t>
            </a:r>
            <a:r>
              <a:rPr kumimoji="1" lang="en-US" altLang="ja-JP" sz="1400" dirty="0"/>
              <a:t> </a:t>
            </a:r>
            <a:endParaRPr kumimoji="1" lang="ja-JP" altLang="en-US" sz="1400" dirty="0"/>
          </a:p>
        </p:txBody>
      </p:sp>
      <p:sp>
        <p:nvSpPr>
          <p:cNvPr id="2" name="テキスト ボックス 1">
            <a:extLst>
              <a:ext uri="{FF2B5EF4-FFF2-40B4-BE49-F238E27FC236}">
                <a16:creationId xmlns:a16="http://schemas.microsoft.com/office/drawing/2014/main" id="{44EE44CA-EFB3-8677-752B-0E56DC5BAA0A}"/>
              </a:ext>
            </a:extLst>
          </p:cNvPr>
          <p:cNvSpPr txBox="1"/>
          <p:nvPr/>
        </p:nvSpPr>
        <p:spPr>
          <a:xfrm>
            <a:off x="236789" y="221377"/>
            <a:ext cx="10996069" cy="523220"/>
          </a:xfrm>
          <a:prstGeom prst="rect">
            <a:avLst/>
          </a:prstGeom>
          <a:noFill/>
        </p:spPr>
        <p:txBody>
          <a:bodyPr wrap="square">
            <a:spAutoFit/>
          </a:bodyPr>
          <a:lstStyle/>
          <a:p>
            <a:r>
              <a:rPr kumimoji="1" lang="ja-JP" altLang="en-US" sz="2800" b="1"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sym typeface="Wingdings" pitchFamily="2" charset="2"/>
              </a:rPr>
              <a:t>負イオン源における</a:t>
            </a:r>
            <a:r>
              <a:rPr kumimoji="1" lang="en-US" altLang="ja-JP" sz="2800" b="1" i="1" dirty="0" err="1">
                <a:latin typeface="Times New Roman" panose="02020603050405020304" pitchFamily="18" charset="0"/>
                <a:cs typeface="Times New Roman" panose="02020603050405020304" pitchFamily="18" charset="0"/>
              </a:rPr>
              <a:t>d</a:t>
            </a:r>
            <a:r>
              <a:rPr kumimoji="1" lang="en-US" altLang="ja-JP" sz="2800" b="1" i="1" baseline="-25000" dirty="0" err="1">
                <a:latin typeface="Times New Roman" panose="02020603050405020304" pitchFamily="18" charset="0"/>
                <a:cs typeface="Times New Roman" panose="02020603050405020304" pitchFamily="18" charset="0"/>
              </a:rPr>
              <a:t>eff</a:t>
            </a:r>
            <a:r>
              <a:rPr kumimoji="1" lang="ja-JP" altLang="en-US" sz="2800" b="1"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sym typeface="Wingdings" pitchFamily="2" charset="2"/>
              </a:rPr>
              <a:t>の解析</a:t>
            </a:r>
            <a:r>
              <a:rPr lang="ja-JP" altLang="en-US" sz="2800" b="1" dirty="0">
                <a:latin typeface="游ゴシック" panose="020B0400000000000000" pitchFamily="50" charset="-128"/>
                <a:ea typeface="游ゴシック" panose="020B0400000000000000" pitchFamily="50" charset="-128"/>
                <a:sym typeface="Wingdings" pitchFamily="2" charset="2"/>
              </a:rPr>
              <a:t>②</a:t>
            </a:r>
            <a:r>
              <a:rPr kumimoji="1" lang="ja-JP" altLang="en-US" sz="2800" b="1"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sym typeface="Wingdings" pitchFamily="2" charset="2"/>
              </a:rPr>
              <a:t>　</a:t>
            </a:r>
            <a:r>
              <a:rPr kumimoji="1" lang="en-US" altLang="ja-JP" sz="2800" b="1" i="1" dirty="0">
                <a:latin typeface="游ゴシック" panose="020B0400000000000000" pitchFamily="50" charset="-128"/>
                <a:ea typeface="游ゴシック" panose="020B0400000000000000" pitchFamily="50" charset="-128"/>
                <a:cs typeface="Times New Roman" panose="02020603050405020304" pitchFamily="18" charset="0"/>
              </a:rPr>
              <a:t> </a:t>
            </a:r>
            <a:r>
              <a:rPr lang="el-GR" altLang="ja-JP" sz="2800" b="1" i="1" dirty="0">
                <a:solidFill>
                  <a:srgbClr val="FF0000"/>
                </a:solidFill>
                <a:latin typeface="游ゴシック" panose="020B0400000000000000" pitchFamily="50" charset="-128"/>
                <a:ea typeface="游ゴシック" panose="020B0400000000000000" pitchFamily="50" charset="-128"/>
                <a:cs typeface="Times New Roman" panose="02020603050405020304" pitchFamily="18" charset="0"/>
              </a:rPr>
              <a:t>α </a:t>
            </a:r>
            <a:r>
              <a:rPr lang="el-GR" altLang="ja-JP" sz="2800" b="1" dirty="0">
                <a:solidFill>
                  <a:srgbClr val="FF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2800" b="1" dirty="0">
                <a:solidFill>
                  <a:srgbClr val="FF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2800" b="1" i="1" dirty="0" err="1">
                <a:solidFill>
                  <a:srgbClr val="FF0000"/>
                </a:solidFill>
                <a:latin typeface="游ゴシック" panose="020B0400000000000000" pitchFamily="50" charset="-128"/>
                <a:ea typeface="游ゴシック" panose="020B0400000000000000" pitchFamily="50" charset="-128"/>
                <a:cs typeface="Times New Roman" panose="02020603050405020304" pitchFamily="18" charset="0"/>
              </a:rPr>
              <a:t>nH</a:t>
            </a:r>
            <a:r>
              <a:rPr lang="en-US" altLang="ja-JP" sz="2800" b="1" i="1" dirty="0">
                <a:solidFill>
                  <a:srgbClr val="FF0000"/>
                </a:solidFill>
                <a:latin typeface="游ゴシック" panose="020B0400000000000000" pitchFamily="50" charset="-128"/>
                <a:ea typeface="游ゴシック" panose="020B0400000000000000" pitchFamily="50" charset="-128"/>
                <a:cs typeface="Times New Roman" panose="02020603050405020304" pitchFamily="18" charset="0"/>
              </a:rPr>
              <a:t>- / ne</a:t>
            </a:r>
            <a:r>
              <a:rPr lang="en-US" altLang="ja-JP" sz="2800" b="1" dirty="0">
                <a:solidFill>
                  <a:srgbClr val="FF0000"/>
                </a:solidFill>
                <a:latin typeface="游ゴシック" panose="020B0400000000000000" pitchFamily="50" charset="-128"/>
                <a:ea typeface="游ゴシック" panose="020B0400000000000000" pitchFamily="50" charset="-128"/>
                <a:cs typeface="Times New Roman" panose="02020603050405020304" pitchFamily="18" charset="0"/>
              </a:rPr>
              <a:t>)</a:t>
            </a:r>
            <a:r>
              <a:rPr kumimoji="1" lang="ja-JP" altLang="en-US" sz="28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sym typeface="Wingdings" pitchFamily="2" charset="2"/>
              </a:rPr>
              <a:t>への依存性</a:t>
            </a:r>
            <a:endParaRPr lang="en-US" altLang="ja-JP" sz="2800" b="1" dirty="0">
              <a:solidFill>
                <a:srgbClr val="FF0000"/>
              </a:solidFill>
              <a:latin typeface="游ゴシック" panose="020B0400000000000000" pitchFamily="50" charset="-128"/>
              <a:ea typeface="游ゴシック" panose="020B0400000000000000" pitchFamily="50" charset="-128"/>
              <a:sym typeface="Wingdings" pitchFamily="2" charset="2"/>
            </a:endParaRPr>
          </a:p>
        </p:txBody>
      </p:sp>
      <p:pic>
        <p:nvPicPr>
          <p:cNvPr id="3" name="図 2" descr="グラフ&#10;&#10;自動的に生成された説明">
            <a:extLst>
              <a:ext uri="{FF2B5EF4-FFF2-40B4-BE49-F238E27FC236}">
                <a16:creationId xmlns:a16="http://schemas.microsoft.com/office/drawing/2014/main" id="{ABE510BB-E40A-2EAA-FD6E-AF2575E5FD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6066" y="4090751"/>
            <a:ext cx="2729503" cy="1881803"/>
          </a:xfrm>
          <a:prstGeom prst="rect">
            <a:avLst/>
          </a:prstGeom>
        </p:spPr>
      </p:pic>
      <p:sp>
        <p:nvSpPr>
          <p:cNvPr id="4" name="四角形: 角を丸くする 3">
            <a:extLst>
              <a:ext uri="{FF2B5EF4-FFF2-40B4-BE49-F238E27FC236}">
                <a16:creationId xmlns:a16="http://schemas.microsoft.com/office/drawing/2014/main" id="{85CEE1B5-631A-AAC7-F911-22F07BD7F38B}"/>
              </a:ext>
            </a:extLst>
          </p:cNvPr>
          <p:cNvSpPr/>
          <p:nvPr/>
        </p:nvSpPr>
        <p:spPr>
          <a:xfrm>
            <a:off x="4766850" y="2140017"/>
            <a:ext cx="1160107" cy="277119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テキスト ボックス 4">
            <a:extLst>
              <a:ext uri="{FF2B5EF4-FFF2-40B4-BE49-F238E27FC236}">
                <a16:creationId xmlns:a16="http://schemas.microsoft.com/office/drawing/2014/main" id="{D12F6EA2-1AFF-A596-E57E-AD47F4986EF4}"/>
              </a:ext>
            </a:extLst>
          </p:cNvPr>
          <p:cNvSpPr txBox="1"/>
          <p:nvPr/>
        </p:nvSpPr>
        <p:spPr>
          <a:xfrm>
            <a:off x="8161911" y="1430527"/>
            <a:ext cx="2013693" cy="461665"/>
          </a:xfrm>
          <a:prstGeom prst="rect">
            <a:avLst/>
          </a:prstGeom>
          <a:noFill/>
        </p:spPr>
        <p:txBody>
          <a:bodyPr wrap="none" rtlCol="0">
            <a:spAutoFit/>
          </a:bodyPr>
          <a:lstStyle/>
          <a:p>
            <a:r>
              <a:rPr lang="en-US" altLang="ja-JP" b="1" dirty="0">
                <a:solidFill>
                  <a:srgbClr val="FF0000"/>
                </a:solidFill>
              </a:rPr>
              <a:t>Case B</a:t>
            </a:r>
            <a:r>
              <a:rPr lang="ja-JP" altLang="en-US" dirty="0"/>
              <a:t>：</a:t>
            </a:r>
            <a:r>
              <a:rPr lang="en-US" altLang="ja-JP" sz="2400" b="1" dirty="0">
                <a:solidFill>
                  <a:srgbClr val="FF0000"/>
                </a:solidFill>
                <a:latin typeface="Symbol" panose="05050102010706020507" pitchFamily="18" charset="2"/>
              </a:rPr>
              <a:t>a</a:t>
            </a:r>
            <a:r>
              <a:rPr lang="ja-JP" altLang="en-US" sz="2400" b="1" dirty="0">
                <a:solidFill>
                  <a:srgbClr val="FF0000"/>
                </a:solidFill>
                <a:latin typeface="Symbol" panose="05050102010706020507" pitchFamily="18" charset="2"/>
              </a:rPr>
              <a:t>　大</a:t>
            </a:r>
            <a:endParaRPr lang="ja-JP" altLang="en-US" dirty="0"/>
          </a:p>
        </p:txBody>
      </p:sp>
      <p:sp>
        <p:nvSpPr>
          <p:cNvPr id="6" name="左矢印 15">
            <a:extLst>
              <a:ext uri="{FF2B5EF4-FFF2-40B4-BE49-F238E27FC236}">
                <a16:creationId xmlns:a16="http://schemas.microsoft.com/office/drawing/2014/main" id="{765625EA-3C0D-9547-E75E-16D7B8CA0C10}"/>
              </a:ext>
            </a:extLst>
          </p:cNvPr>
          <p:cNvSpPr/>
          <p:nvPr/>
        </p:nvSpPr>
        <p:spPr>
          <a:xfrm>
            <a:off x="6797737" y="2528232"/>
            <a:ext cx="537907" cy="489727"/>
          </a:xfrm>
          <a:prstGeom prst="lef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左矢印 16">
            <a:extLst>
              <a:ext uri="{FF2B5EF4-FFF2-40B4-BE49-F238E27FC236}">
                <a16:creationId xmlns:a16="http://schemas.microsoft.com/office/drawing/2014/main" id="{B8E74BF4-8E99-4C23-DE42-922C14408B03}"/>
              </a:ext>
            </a:extLst>
          </p:cNvPr>
          <p:cNvSpPr/>
          <p:nvPr/>
        </p:nvSpPr>
        <p:spPr>
          <a:xfrm>
            <a:off x="6797737" y="4335772"/>
            <a:ext cx="537907" cy="489727"/>
          </a:xfrm>
          <a:prstGeom prst="leftArrow">
            <a:avLst/>
          </a:prstGeom>
          <a:solidFill>
            <a:srgbClr val="002060"/>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aphicFrame>
        <p:nvGraphicFramePr>
          <p:cNvPr id="8" name="グラフ 7">
            <a:extLst>
              <a:ext uri="{FF2B5EF4-FFF2-40B4-BE49-F238E27FC236}">
                <a16:creationId xmlns:a16="http://schemas.microsoft.com/office/drawing/2014/main" id="{7836431D-5C07-E254-8B30-2B047DE7E9CE}"/>
              </a:ext>
            </a:extLst>
          </p:cNvPr>
          <p:cNvGraphicFramePr>
            <a:graphicFrameLocks/>
          </p:cNvGraphicFramePr>
          <p:nvPr>
            <p:extLst>
              <p:ext uri="{D42A27DB-BD31-4B8C-83A1-F6EECF244321}">
                <p14:modId xmlns:p14="http://schemas.microsoft.com/office/powerpoint/2010/main" val="3700375199"/>
              </p:ext>
            </p:extLst>
          </p:nvPr>
        </p:nvGraphicFramePr>
        <p:xfrm>
          <a:off x="995618" y="1388679"/>
          <a:ext cx="5548227" cy="4014833"/>
        </p:xfrm>
        <a:graphic>
          <a:graphicData uri="http://schemas.openxmlformats.org/drawingml/2006/chart">
            <c:chart xmlns:c="http://schemas.openxmlformats.org/drawingml/2006/chart" xmlns:r="http://schemas.openxmlformats.org/officeDocument/2006/relationships" r:id="rId4"/>
          </a:graphicData>
        </a:graphic>
      </p:graphicFrame>
      <p:sp>
        <p:nvSpPr>
          <p:cNvPr id="10" name="テキスト ボックス 9">
            <a:extLst>
              <a:ext uri="{FF2B5EF4-FFF2-40B4-BE49-F238E27FC236}">
                <a16:creationId xmlns:a16="http://schemas.microsoft.com/office/drawing/2014/main" id="{7B44B681-64C2-A6F3-2C6B-C59BEEAAFD9F}"/>
              </a:ext>
            </a:extLst>
          </p:cNvPr>
          <p:cNvSpPr txBox="1"/>
          <p:nvPr/>
        </p:nvSpPr>
        <p:spPr>
          <a:xfrm>
            <a:off x="3710571" y="5392722"/>
            <a:ext cx="845103" cy="369332"/>
          </a:xfrm>
          <a:prstGeom prst="rect">
            <a:avLst/>
          </a:prstGeom>
          <a:noFill/>
        </p:spPr>
        <p:txBody>
          <a:bodyPr wrap="none" rtlCol="0">
            <a:spAutoFit/>
          </a:bodyPr>
          <a:lstStyle/>
          <a:p>
            <a:r>
              <a:rPr lang="en-US" altLang="ja-JP" i="1" dirty="0">
                <a:latin typeface="Times New Roman" panose="02020603050405020304" pitchFamily="18" charset="0"/>
                <a:cs typeface="Times New Roman" panose="02020603050405020304" pitchFamily="18" charset="0"/>
              </a:rPr>
              <a:t>z</a:t>
            </a:r>
            <a:r>
              <a:rPr lang="en-US" altLang="ja-JP" dirty="0">
                <a:latin typeface="Times New Roman" panose="02020603050405020304" pitchFamily="18" charset="0"/>
                <a:cs typeface="Times New Roman" panose="02020603050405020304" pitchFamily="18" charset="0"/>
              </a:rPr>
              <a:t> (mm)</a:t>
            </a:r>
            <a:endParaRPr lang="ja-JP" altLang="en-US" dirty="0">
              <a:latin typeface="Times New Roman" panose="02020603050405020304" pitchFamily="18" charset="0"/>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B0D89241-41F6-BAFC-FE5A-5B1760DA4B9A}"/>
              </a:ext>
            </a:extLst>
          </p:cNvPr>
          <p:cNvSpPr txBox="1"/>
          <p:nvPr/>
        </p:nvSpPr>
        <p:spPr>
          <a:xfrm rot="16200000">
            <a:off x="214623" y="3158456"/>
            <a:ext cx="1191352" cy="369332"/>
          </a:xfrm>
          <a:prstGeom prst="rect">
            <a:avLst/>
          </a:prstGeom>
          <a:noFill/>
        </p:spPr>
        <p:txBody>
          <a:bodyPr wrap="none" rtlCol="0">
            <a:spAutoFit/>
          </a:bodyPr>
          <a:lstStyle/>
          <a:p>
            <a:r>
              <a:rPr lang="en-US" altLang="ja-JP" dirty="0">
                <a:latin typeface="Times New Roman" panose="02020603050405020304" pitchFamily="18" charset="0"/>
                <a:cs typeface="Times New Roman" panose="02020603050405020304" pitchFamily="18" charset="0"/>
              </a:rPr>
              <a:t>α ≡ </a:t>
            </a:r>
            <a:r>
              <a:rPr lang="en-US" altLang="ja-JP" i="1" dirty="0" err="1">
                <a:latin typeface="Times New Roman" panose="02020603050405020304" pitchFamily="18" charset="0"/>
                <a:cs typeface="Times New Roman" panose="02020603050405020304" pitchFamily="18" charset="0"/>
              </a:rPr>
              <a:t>n</a:t>
            </a:r>
            <a:r>
              <a:rPr lang="en-US" altLang="ja-JP" i="1" baseline="-25000" dirty="0" err="1">
                <a:latin typeface="Times New Roman" panose="02020603050405020304" pitchFamily="18" charset="0"/>
                <a:cs typeface="Times New Roman" panose="02020603050405020304" pitchFamily="18" charset="0"/>
              </a:rPr>
              <a:t>H</a:t>
            </a:r>
            <a:r>
              <a:rPr lang="en-US" altLang="ja-JP" i="1" baseline="-25000" dirty="0">
                <a:latin typeface="Times New Roman" panose="02020603050405020304" pitchFamily="18" charset="0"/>
                <a:cs typeface="Times New Roman" panose="02020603050405020304" pitchFamily="18" charset="0"/>
              </a:rPr>
              <a:t>-</a:t>
            </a:r>
            <a:r>
              <a:rPr lang="en-US" altLang="ja-JP" dirty="0">
                <a:latin typeface="Times New Roman" panose="02020603050405020304" pitchFamily="18" charset="0"/>
                <a:cs typeface="Times New Roman" panose="02020603050405020304" pitchFamily="18" charset="0"/>
              </a:rPr>
              <a:t> / </a:t>
            </a:r>
            <a:r>
              <a:rPr lang="en-US" altLang="ja-JP" i="1" dirty="0">
                <a:latin typeface="Times New Roman" panose="02020603050405020304" pitchFamily="18" charset="0"/>
                <a:cs typeface="Times New Roman" panose="02020603050405020304" pitchFamily="18" charset="0"/>
              </a:rPr>
              <a:t>n</a:t>
            </a:r>
            <a:r>
              <a:rPr lang="en-US" altLang="ja-JP" i="1" baseline="-25000" dirty="0">
                <a:latin typeface="Times New Roman" panose="02020603050405020304" pitchFamily="18" charset="0"/>
                <a:cs typeface="Times New Roman" panose="02020603050405020304" pitchFamily="18" charset="0"/>
              </a:rPr>
              <a:t>e</a:t>
            </a:r>
            <a:endParaRPr lang="ja-JP" altLang="en-US" dirty="0"/>
          </a:p>
        </p:txBody>
      </p:sp>
      <p:cxnSp>
        <p:nvCxnSpPr>
          <p:cNvPr id="13" name="直線矢印コネクタ 12">
            <a:extLst>
              <a:ext uri="{FF2B5EF4-FFF2-40B4-BE49-F238E27FC236}">
                <a16:creationId xmlns:a16="http://schemas.microsoft.com/office/drawing/2014/main" id="{74785500-B5BE-7BF4-3755-14040E71552C}"/>
              </a:ext>
            </a:extLst>
          </p:cNvPr>
          <p:cNvCxnSpPr>
            <a:cxnSpLocks/>
          </p:cNvCxnSpPr>
          <p:nvPr/>
        </p:nvCxnSpPr>
        <p:spPr>
          <a:xfrm flipH="1">
            <a:off x="5086096" y="5031655"/>
            <a:ext cx="277910" cy="100700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4" name="図 13" descr="折れ線グラフ が含まれている画像&#10;&#10;自動的に生成された説明">
            <a:extLst>
              <a:ext uri="{FF2B5EF4-FFF2-40B4-BE49-F238E27FC236}">
                <a16:creationId xmlns:a16="http://schemas.microsoft.com/office/drawing/2014/main" id="{D6C9BD0B-BBDD-86B6-7F89-6497323A19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66067" y="1936749"/>
            <a:ext cx="2742439" cy="1881804"/>
          </a:xfrm>
          <a:prstGeom prst="rect">
            <a:avLst/>
          </a:prstGeom>
        </p:spPr>
      </p:pic>
      <p:sp>
        <p:nvSpPr>
          <p:cNvPr id="16" name="テキスト ボックス 15">
            <a:extLst>
              <a:ext uri="{FF2B5EF4-FFF2-40B4-BE49-F238E27FC236}">
                <a16:creationId xmlns:a16="http://schemas.microsoft.com/office/drawing/2014/main" id="{A8EB4468-3A4A-1892-63D5-FAB882566ECE}"/>
              </a:ext>
            </a:extLst>
          </p:cNvPr>
          <p:cNvSpPr txBox="1"/>
          <p:nvPr/>
        </p:nvSpPr>
        <p:spPr>
          <a:xfrm>
            <a:off x="8167534" y="3684946"/>
            <a:ext cx="2064411" cy="461665"/>
          </a:xfrm>
          <a:prstGeom prst="rect">
            <a:avLst/>
          </a:prstGeom>
          <a:noFill/>
        </p:spPr>
        <p:txBody>
          <a:bodyPr wrap="none" rtlCol="0">
            <a:spAutoFit/>
          </a:bodyPr>
          <a:lstStyle/>
          <a:p>
            <a:r>
              <a:rPr lang="en-US" altLang="ja-JP" b="1" dirty="0">
                <a:solidFill>
                  <a:srgbClr val="FF0000"/>
                </a:solidFill>
                <a:latin typeface="Arial" panose="020B0604020202020204" pitchFamily="34" charset="0"/>
                <a:cs typeface="Arial" panose="020B0604020202020204" pitchFamily="34" charset="0"/>
              </a:rPr>
              <a:t>Case A</a:t>
            </a:r>
            <a:r>
              <a:rPr lang="ja-JP" altLang="en-US" dirty="0"/>
              <a:t>：</a:t>
            </a:r>
            <a:r>
              <a:rPr lang="en-US" altLang="ja-JP" b="1" dirty="0">
                <a:solidFill>
                  <a:srgbClr val="FF0000"/>
                </a:solidFill>
              </a:rPr>
              <a:t> </a:t>
            </a:r>
            <a:r>
              <a:rPr lang="en-US" altLang="ja-JP" sz="2400" b="1" dirty="0">
                <a:solidFill>
                  <a:srgbClr val="FF0000"/>
                </a:solidFill>
                <a:latin typeface="Symbol" panose="05050102010706020507" pitchFamily="18" charset="2"/>
              </a:rPr>
              <a:t>a</a:t>
            </a:r>
            <a:r>
              <a:rPr lang="ja-JP" altLang="en-US" sz="2400" b="1" dirty="0">
                <a:solidFill>
                  <a:srgbClr val="FF0000"/>
                </a:solidFill>
                <a:latin typeface="Symbol" panose="05050102010706020507" pitchFamily="18" charset="2"/>
              </a:rPr>
              <a:t>　小</a:t>
            </a:r>
            <a:endParaRPr lang="ja-JP" altLang="en-US" dirty="0"/>
          </a:p>
        </p:txBody>
      </p:sp>
      <p:sp>
        <p:nvSpPr>
          <p:cNvPr id="19" name="テキスト ボックス 18">
            <a:extLst>
              <a:ext uri="{FF2B5EF4-FFF2-40B4-BE49-F238E27FC236}">
                <a16:creationId xmlns:a16="http://schemas.microsoft.com/office/drawing/2014/main" id="{579F2C8B-9F44-1BE7-3828-36463CF7FFB6}"/>
              </a:ext>
            </a:extLst>
          </p:cNvPr>
          <p:cNvSpPr txBox="1"/>
          <p:nvPr/>
        </p:nvSpPr>
        <p:spPr>
          <a:xfrm>
            <a:off x="854237" y="6116560"/>
            <a:ext cx="9423075" cy="707886"/>
          </a:xfrm>
          <a:prstGeom prst="rect">
            <a:avLst/>
          </a:prstGeom>
          <a:noFill/>
        </p:spPr>
        <p:txBody>
          <a:bodyPr wrap="square">
            <a:spAutoFit/>
          </a:bodyPr>
          <a:lstStyle/>
          <a:p>
            <a:r>
              <a:rPr lang="ja-JP" altLang="en-US" sz="2000" b="1" dirty="0">
                <a:latin typeface="Arial" panose="020B0604020202020204" pitchFamily="34" charset="0"/>
                <a:ea typeface="游ゴシック" panose="020B0400000000000000" pitchFamily="34" charset="-128"/>
                <a:cs typeface="Arial" panose="020B0604020202020204" pitchFamily="34" charset="0"/>
              </a:rPr>
              <a:t>シミュレーション結果において　</a:t>
            </a:r>
            <a:r>
              <a:rPr lang="el-GR" altLang="ja-JP" sz="2000" b="1" dirty="0">
                <a:solidFill>
                  <a:srgbClr val="FF0000"/>
                </a:solidFill>
                <a:latin typeface="Arial" panose="020B0604020202020204" pitchFamily="34" charset="0"/>
                <a:ea typeface="游ゴシック" panose="020B0400000000000000" pitchFamily="34" charset="-128"/>
                <a:cs typeface="Arial" panose="020B0604020202020204" pitchFamily="34" charset="0"/>
              </a:rPr>
              <a:t>α</a:t>
            </a:r>
            <a:r>
              <a:rPr lang="en-US" altLang="ja-JP" sz="2000" b="1" dirty="0">
                <a:solidFill>
                  <a:prstClr val="black"/>
                </a:solidFill>
                <a:latin typeface="Arial" panose="020B0604020202020204" pitchFamily="34" charset="0"/>
                <a:ea typeface="游ゴシック" panose="020B0400000000000000" pitchFamily="34" charset="-128"/>
                <a:cs typeface="Arial" panose="020B0604020202020204" pitchFamily="34" charset="0"/>
              </a:rPr>
              <a:t> </a:t>
            </a:r>
            <a:r>
              <a:rPr lang="en-US" altLang="ja-JP" sz="2000" b="1" dirty="0">
                <a:latin typeface="Arial" panose="020B0604020202020204" pitchFamily="34" charset="0"/>
                <a:ea typeface="游ゴシック" panose="020B0400000000000000" pitchFamily="34" charset="-128"/>
                <a:cs typeface="Arial" panose="020B0604020202020204" pitchFamily="34" charset="0"/>
              </a:rPr>
              <a:t>: case A </a:t>
            </a:r>
            <a:r>
              <a:rPr lang="ja-JP" altLang="en-US" sz="2000" b="1" dirty="0">
                <a:latin typeface="Arial" panose="020B0604020202020204" pitchFamily="34" charset="0"/>
                <a:ea typeface="游ゴシック" panose="020B0400000000000000" pitchFamily="34" charset="-128"/>
                <a:cs typeface="Arial" panose="020B0604020202020204" pitchFamily="34" charset="0"/>
              </a:rPr>
              <a:t>→ 小</a:t>
            </a:r>
            <a:r>
              <a:rPr lang="en-US" altLang="ja-JP" sz="2000" b="1" dirty="0">
                <a:latin typeface="Arial" panose="020B0604020202020204" pitchFamily="34" charset="0"/>
                <a:ea typeface="游ゴシック" panose="020B0400000000000000" pitchFamily="34" charset="-128"/>
                <a:cs typeface="Arial" panose="020B0604020202020204" pitchFamily="34" charset="0"/>
              </a:rPr>
              <a:t>  case B </a:t>
            </a:r>
            <a:r>
              <a:rPr lang="ja-JP" altLang="en-US" sz="2000" b="1" dirty="0">
                <a:latin typeface="Arial" panose="020B0604020202020204" pitchFamily="34" charset="0"/>
                <a:ea typeface="游ゴシック" panose="020B0400000000000000" pitchFamily="34" charset="-128"/>
                <a:cs typeface="Arial" panose="020B0604020202020204" pitchFamily="34" charset="0"/>
              </a:rPr>
              <a:t>→ 大</a:t>
            </a:r>
            <a:r>
              <a:rPr lang="en-US" altLang="ja-JP" sz="2000" b="1" dirty="0">
                <a:latin typeface="Arial" panose="020B0604020202020204" pitchFamily="34" charset="0"/>
                <a:ea typeface="游ゴシック" panose="020B0400000000000000" pitchFamily="34" charset="-128"/>
                <a:cs typeface="Arial" panose="020B0604020202020204" pitchFamily="34" charset="0"/>
              </a:rPr>
              <a:t> </a:t>
            </a:r>
          </a:p>
          <a:p>
            <a:r>
              <a:rPr lang="ja-JP" altLang="en-US" sz="2000" b="1" dirty="0">
                <a:latin typeface="Arial" panose="020B0604020202020204" pitchFamily="34" charset="0"/>
                <a:ea typeface="游ゴシック" panose="020B0400000000000000" pitchFamily="34" charset="-128"/>
                <a:cs typeface="Arial" panose="020B0604020202020204" pitchFamily="34" charset="0"/>
              </a:rPr>
              <a:t>メニスカス位置と</a:t>
            </a:r>
            <a:r>
              <a:rPr lang="en-US" altLang="ja-JP" sz="2000" b="1" dirty="0">
                <a:latin typeface="Arial" panose="020B0604020202020204" pitchFamily="34" charset="0"/>
                <a:ea typeface="游ゴシック" panose="020B0400000000000000" pitchFamily="34" charset="-128"/>
                <a:cs typeface="Arial" panose="020B0604020202020204" pitchFamily="34" charset="0"/>
              </a:rPr>
              <a:t>α</a:t>
            </a:r>
            <a:r>
              <a:rPr lang="ja-JP" altLang="en-US" sz="2000" b="1" dirty="0">
                <a:latin typeface="Arial" panose="020B0604020202020204" pitchFamily="34" charset="0"/>
                <a:ea typeface="游ゴシック" panose="020B0400000000000000" pitchFamily="34" charset="-128"/>
                <a:cs typeface="Arial" panose="020B0604020202020204" pitchFamily="34" charset="0"/>
              </a:rPr>
              <a:t>に依存性があることを確認</a:t>
            </a:r>
            <a:endParaRPr lang="en-US" altLang="ja-JP" sz="2000" b="1" dirty="0">
              <a:latin typeface="Arial" panose="020B0604020202020204" pitchFamily="34" charset="0"/>
              <a:ea typeface="游ゴシック" panose="020B0400000000000000" pitchFamily="34" charset="-128"/>
              <a:cs typeface="Arial" panose="020B0604020202020204" pitchFamily="34" charset="0"/>
            </a:endParaRPr>
          </a:p>
        </p:txBody>
      </p:sp>
      <p:sp>
        <p:nvSpPr>
          <p:cNvPr id="20" name="テキスト ボックス 19">
            <a:extLst>
              <a:ext uri="{FF2B5EF4-FFF2-40B4-BE49-F238E27FC236}">
                <a16:creationId xmlns:a16="http://schemas.microsoft.com/office/drawing/2014/main" id="{C391F21B-78DD-BCDA-34E6-18E60C7CA926}"/>
              </a:ext>
            </a:extLst>
          </p:cNvPr>
          <p:cNvSpPr txBox="1"/>
          <p:nvPr/>
        </p:nvSpPr>
        <p:spPr>
          <a:xfrm>
            <a:off x="4600126" y="1567416"/>
            <a:ext cx="1057275" cy="369332"/>
          </a:xfrm>
          <a:prstGeom prst="rect">
            <a:avLst/>
          </a:prstGeom>
          <a:solidFill>
            <a:schemeClr val="bg1"/>
          </a:solidFill>
        </p:spPr>
        <p:txBody>
          <a:bodyPr wrap="square">
            <a:spAutoFit/>
          </a:bodyPr>
          <a:lstStyle/>
          <a:p>
            <a:r>
              <a:rPr lang="en-US" altLang="ja-JP" b="1" dirty="0">
                <a:latin typeface="Arial" panose="020B0604020202020204" pitchFamily="34" charset="0"/>
                <a:cs typeface="Arial" panose="020B0604020202020204" pitchFamily="34" charset="0"/>
              </a:rPr>
              <a:t>Case A</a:t>
            </a:r>
            <a:endParaRPr lang="ja-JP" altLang="en-US" dirty="0"/>
          </a:p>
        </p:txBody>
      </p:sp>
      <p:sp>
        <p:nvSpPr>
          <p:cNvPr id="21" name="テキスト ボックス 20">
            <a:extLst>
              <a:ext uri="{FF2B5EF4-FFF2-40B4-BE49-F238E27FC236}">
                <a16:creationId xmlns:a16="http://schemas.microsoft.com/office/drawing/2014/main" id="{97BE7BFD-990B-80CB-5886-35F6F209C07E}"/>
              </a:ext>
            </a:extLst>
          </p:cNvPr>
          <p:cNvSpPr txBox="1"/>
          <p:nvPr/>
        </p:nvSpPr>
        <p:spPr>
          <a:xfrm>
            <a:off x="2763290" y="1561108"/>
            <a:ext cx="1047751" cy="369332"/>
          </a:xfrm>
          <a:prstGeom prst="rect">
            <a:avLst/>
          </a:prstGeom>
          <a:solidFill>
            <a:schemeClr val="bg1"/>
          </a:solidFill>
        </p:spPr>
        <p:txBody>
          <a:bodyPr wrap="square">
            <a:spAutoFit/>
          </a:bodyPr>
          <a:lstStyle/>
          <a:p>
            <a:r>
              <a:rPr lang="en-US" altLang="ja-JP" b="1" dirty="0"/>
              <a:t>Case B</a:t>
            </a:r>
            <a:endParaRPr lang="ja-JP" altLang="en-US" dirty="0"/>
          </a:p>
        </p:txBody>
      </p:sp>
      <p:sp>
        <p:nvSpPr>
          <p:cNvPr id="24" name="左右矢印 22">
            <a:extLst>
              <a:ext uri="{FF2B5EF4-FFF2-40B4-BE49-F238E27FC236}">
                <a16:creationId xmlns:a16="http://schemas.microsoft.com/office/drawing/2014/main" id="{9373EAE3-67F9-8DFE-7287-0D8D0C2896F3}"/>
              </a:ext>
            </a:extLst>
          </p:cNvPr>
          <p:cNvSpPr/>
          <p:nvPr/>
        </p:nvSpPr>
        <p:spPr>
          <a:xfrm>
            <a:off x="10054377" y="4725203"/>
            <a:ext cx="554129" cy="347417"/>
          </a:xfrm>
          <a:prstGeom prst="leftRightArrow">
            <a:avLst>
              <a:gd name="adj1" fmla="val 26861"/>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ja-JP" altLang="en-US">
              <a:solidFill>
                <a:prstClr val="white"/>
              </a:solidFill>
              <a:latin typeface="游ゴシック" panose="020F0502020204030204"/>
              <a:ea typeface="游ゴシック" panose="020B0400000000000000" pitchFamily="34" charset="-128"/>
            </a:endParaRPr>
          </a:p>
        </p:txBody>
      </p:sp>
      <p:sp>
        <p:nvSpPr>
          <p:cNvPr id="28" name="左右矢印 22">
            <a:extLst>
              <a:ext uri="{FF2B5EF4-FFF2-40B4-BE49-F238E27FC236}">
                <a16:creationId xmlns:a16="http://schemas.microsoft.com/office/drawing/2014/main" id="{C51E08C8-7B1D-8A7F-CEF7-462EFA3525FC}"/>
              </a:ext>
            </a:extLst>
          </p:cNvPr>
          <p:cNvSpPr/>
          <p:nvPr/>
        </p:nvSpPr>
        <p:spPr>
          <a:xfrm>
            <a:off x="10231942" y="2573738"/>
            <a:ext cx="376563" cy="347417"/>
          </a:xfrm>
          <a:prstGeom prst="leftRightArrow">
            <a:avLst>
              <a:gd name="adj1" fmla="val 26861"/>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ja-JP" altLang="en-US">
              <a:solidFill>
                <a:prstClr val="white"/>
              </a:solidFill>
              <a:latin typeface="游ゴシック" panose="020F0502020204030204"/>
              <a:ea typeface="游ゴシック" panose="020B0400000000000000" pitchFamily="34" charset="-128"/>
            </a:endParaRPr>
          </a:p>
        </p:txBody>
      </p:sp>
      <p:sp>
        <p:nvSpPr>
          <p:cNvPr id="29" name="テキスト ボックス 28">
            <a:extLst>
              <a:ext uri="{FF2B5EF4-FFF2-40B4-BE49-F238E27FC236}">
                <a16:creationId xmlns:a16="http://schemas.microsoft.com/office/drawing/2014/main" id="{5938C2B2-C97C-2F52-3865-C61F85F8096A}"/>
              </a:ext>
            </a:extLst>
          </p:cNvPr>
          <p:cNvSpPr txBox="1"/>
          <p:nvPr/>
        </p:nvSpPr>
        <p:spPr>
          <a:xfrm>
            <a:off x="10595563" y="2537623"/>
            <a:ext cx="1427391" cy="369332"/>
          </a:xfrm>
          <a:prstGeom prst="rect">
            <a:avLst/>
          </a:prstGeom>
          <a:noFill/>
        </p:spPr>
        <p:txBody>
          <a:bodyPr wrap="square">
            <a:spAutoFit/>
          </a:bodyPr>
          <a:lstStyle/>
          <a:p>
            <a:r>
              <a:rPr lang="en-US" altLang="ja-JP" b="1" dirty="0"/>
              <a:t> </a:t>
            </a:r>
            <a:r>
              <a:rPr lang="en-US" altLang="ja-JP" b="1" dirty="0" err="1"/>
              <a:t>d</a:t>
            </a:r>
            <a:r>
              <a:rPr lang="en-US" altLang="ja-JP" b="1" baseline="-25000" dirty="0" err="1"/>
              <a:t>eff</a:t>
            </a:r>
            <a:r>
              <a:rPr lang="en-US" altLang="ja-JP" b="1" baseline="-25000" dirty="0"/>
              <a:t> </a:t>
            </a:r>
            <a:r>
              <a:rPr lang="en-US" altLang="ja-JP" b="1" dirty="0"/>
              <a:t>: </a:t>
            </a:r>
            <a:r>
              <a:rPr lang="ja-JP" altLang="en-US" b="1" dirty="0"/>
              <a:t>小</a:t>
            </a:r>
            <a:r>
              <a:rPr lang="en-US" altLang="ja-JP" b="1" dirty="0"/>
              <a:t> </a:t>
            </a:r>
            <a:endParaRPr lang="ja-JP" altLang="en-US" b="1" dirty="0"/>
          </a:p>
        </p:txBody>
      </p:sp>
      <p:sp>
        <p:nvSpPr>
          <p:cNvPr id="30" name="テキスト ボックス 29">
            <a:extLst>
              <a:ext uri="{FF2B5EF4-FFF2-40B4-BE49-F238E27FC236}">
                <a16:creationId xmlns:a16="http://schemas.microsoft.com/office/drawing/2014/main" id="{6D1022C7-96CF-A052-97E2-00F6E2FA0F93}"/>
              </a:ext>
            </a:extLst>
          </p:cNvPr>
          <p:cNvSpPr txBox="1"/>
          <p:nvPr/>
        </p:nvSpPr>
        <p:spPr>
          <a:xfrm>
            <a:off x="10595563" y="4732119"/>
            <a:ext cx="1427391" cy="369332"/>
          </a:xfrm>
          <a:prstGeom prst="rect">
            <a:avLst/>
          </a:prstGeom>
          <a:noFill/>
        </p:spPr>
        <p:txBody>
          <a:bodyPr wrap="square">
            <a:spAutoFit/>
          </a:bodyPr>
          <a:lstStyle/>
          <a:p>
            <a:r>
              <a:rPr lang="en-US" altLang="ja-JP" b="1" dirty="0"/>
              <a:t> </a:t>
            </a:r>
            <a:r>
              <a:rPr lang="en-US" altLang="ja-JP" b="1" dirty="0" err="1"/>
              <a:t>d</a:t>
            </a:r>
            <a:r>
              <a:rPr lang="en-US" altLang="ja-JP" b="1" baseline="-25000" dirty="0" err="1"/>
              <a:t>eff</a:t>
            </a:r>
            <a:r>
              <a:rPr lang="en-US" altLang="ja-JP" b="1" baseline="-25000" dirty="0"/>
              <a:t> </a:t>
            </a:r>
            <a:r>
              <a:rPr lang="en-US" altLang="ja-JP" b="1" dirty="0"/>
              <a:t>: </a:t>
            </a:r>
            <a:r>
              <a:rPr lang="ja-JP" altLang="en-US" b="1" dirty="0"/>
              <a:t>大</a:t>
            </a:r>
            <a:r>
              <a:rPr lang="en-US" altLang="ja-JP" b="1" dirty="0"/>
              <a:t> </a:t>
            </a:r>
            <a:endParaRPr lang="ja-JP" altLang="en-US" b="1" dirty="0"/>
          </a:p>
        </p:txBody>
      </p:sp>
      <p:cxnSp>
        <p:nvCxnSpPr>
          <p:cNvPr id="31" name="直線コネクタ 30">
            <a:extLst>
              <a:ext uri="{FF2B5EF4-FFF2-40B4-BE49-F238E27FC236}">
                <a16:creationId xmlns:a16="http://schemas.microsoft.com/office/drawing/2014/main" id="{908A6963-2D27-B79C-0634-158FEF582728}"/>
              </a:ext>
            </a:extLst>
          </p:cNvPr>
          <p:cNvCxnSpPr>
            <a:cxnSpLocks/>
          </p:cNvCxnSpPr>
          <p:nvPr/>
        </p:nvCxnSpPr>
        <p:spPr>
          <a:xfrm flipH="1">
            <a:off x="8141430" y="2760532"/>
            <a:ext cx="1719874"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BD55CFDF-B015-979A-CAC2-B8D29BB975AA}"/>
              </a:ext>
            </a:extLst>
          </p:cNvPr>
          <p:cNvCxnSpPr>
            <a:cxnSpLocks/>
          </p:cNvCxnSpPr>
          <p:nvPr/>
        </p:nvCxnSpPr>
        <p:spPr>
          <a:xfrm flipH="1">
            <a:off x="8161911" y="4911209"/>
            <a:ext cx="1699393"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6FBC95C4-7EED-258D-C7DD-21474498089E}"/>
              </a:ext>
            </a:extLst>
          </p:cNvPr>
          <p:cNvCxnSpPr>
            <a:cxnSpLocks/>
          </p:cNvCxnSpPr>
          <p:nvPr/>
        </p:nvCxnSpPr>
        <p:spPr>
          <a:xfrm>
            <a:off x="8141430" y="2760532"/>
            <a:ext cx="1804021" cy="0"/>
          </a:xfrm>
          <a:prstGeom prst="straightConnector1">
            <a:avLst/>
          </a:prstGeom>
          <a:ln w="76200">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3691E9A1-AD98-0DA4-2A5F-CE80B85A5A43}"/>
              </a:ext>
            </a:extLst>
          </p:cNvPr>
          <p:cNvCxnSpPr>
            <a:cxnSpLocks/>
          </p:cNvCxnSpPr>
          <p:nvPr/>
        </p:nvCxnSpPr>
        <p:spPr>
          <a:xfrm>
            <a:off x="8141430" y="4911209"/>
            <a:ext cx="1804021" cy="0"/>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5" name="テキスト ボックス 34">
                <a:extLst>
                  <a:ext uri="{FF2B5EF4-FFF2-40B4-BE49-F238E27FC236}">
                    <a16:creationId xmlns:a16="http://schemas.microsoft.com/office/drawing/2014/main" id="{5831239A-E0CF-D1A4-8F0E-2A45B61A3BE0}"/>
                  </a:ext>
                </a:extLst>
              </p:cNvPr>
              <p:cNvSpPr txBox="1"/>
              <p:nvPr/>
            </p:nvSpPr>
            <p:spPr>
              <a:xfrm>
                <a:off x="1904931" y="5647076"/>
                <a:ext cx="5885172" cy="391582"/>
              </a:xfrm>
              <a:prstGeom prst="rect">
                <a:avLst/>
              </a:prstGeom>
              <a:noFill/>
            </p:spPr>
            <p:txBody>
              <a:bodyPr wrap="square" rtlCol="0">
                <a:spAutoFit/>
              </a:bodyPr>
              <a:lstStyle/>
              <a:p>
                <a:r>
                  <a:rPr kumimoji="1" lang="ja-JP" altLang="en-US" dirty="0"/>
                  <a:t>図８　</a:t>
                </a:r>
                <a14:m>
                  <m:oMath xmlns:m="http://schemas.openxmlformats.org/officeDocument/2006/math">
                    <m:sSub>
                      <m:sSubPr>
                        <m:ctrlPr>
                          <a:rPr lang="ja-JP" altLang="en-US" sz="1800" i="1" smtClean="0">
                            <a:solidFill>
                              <a:srgbClr val="000000"/>
                            </a:solidFill>
                            <a:latin typeface="Cambria Math" panose="02040503050406030204" pitchFamily="18" charset="0"/>
                          </a:rPr>
                        </m:ctrlPr>
                      </m:sSubPr>
                      <m:e>
                        <m:r>
                          <a:rPr lang="en-US" altLang="ja-JP" sz="1800" b="0" i="1" smtClean="0">
                            <a:solidFill>
                              <a:srgbClr val="000000"/>
                            </a:solidFill>
                            <a:latin typeface="Cambria Math" panose="02040503050406030204" pitchFamily="18" charset="0"/>
                          </a:rPr>
                          <m:t>𝑑</m:t>
                        </m:r>
                      </m:e>
                      <m:sub>
                        <m:r>
                          <a:rPr lang="en-US" altLang="ja-JP" sz="1800" b="0" i="1" smtClean="0">
                            <a:solidFill>
                              <a:srgbClr val="000000"/>
                            </a:solidFill>
                            <a:latin typeface="Cambria Math" panose="02040503050406030204" pitchFamily="18" charset="0"/>
                          </a:rPr>
                          <m:t>𝑒𝑓𝑓</m:t>
                        </m:r>
                      </m:sub>
                    </m:sSub>
                  </m:oMath>
                </a14:m>
                <a:r>
                  <a:rPr lang="ja-JP" altLang="en-US" dirty="0"/>
                  <a:t>を考慮した</a:t>
                </a:r>
                <a:r>
                  <a:rPr lang="en-US" altLang="ja-JP" dirty="0"/>
                  <a:t>α</a:t>
                </a:r>
                <a:r>
                  <a:rPr lang="ja-JP" altLang="en-US" dirty="0"/>
                  <a:t>の比較</a:t>
                </a:r>
                <a:endParaRPr lang="en-US" altLang="ja-JP" dirty="0"/>
              </a:p>
            </p:txBody>
          </p:sp>
        </mc:Choice>
        <mc:Fallback>
          <p:sp>
            <p:nvSpPr>
              <p:cNvPr id="35" name="テキスト ボックス 34">
                <a:extLst>
                  <a:ext uri="{FF2B5EF4-FFF2-40B4-BE49-F238E27FC236}">
                    <a16:creationId xmlns:a16="http://schemas.microsoft.com/office/drawing/2014/main" id="{5831239A-E0CF-D1A4-8F0E-2A45B61A3BE0}"/>
                  </a:ext>
                </a:extLst>
              </p:cNvPr>
              <p:cNvSpPr txBox="1">
                <a:spLocks noRot="1" noChangeAspect="1" noMove="1" noResize="1" noEditPoints="1" noAdjustHandles="1" noChangeArrowheads="1" noChangeShapeType="1" noTextEdit="1"/>
              </p:cNvSpPr>
              <p:nvPr/>
            </p:nvSpPr>
            <p:spPr>
              <a:xfrm>
                <a:off x="1904931" y="5647076"/>
                <a:ext cx="5885172" cy="391582"/>
              </a:xfrm>
              <a:prstGeom prst="rect">
                <a:avLst/>
              </a:prstGeom>
              <a:blipFill>
                <a:blip r:embed="rId6"/>
                <a:stretch>
                  <a:fillRect l="-828" t="-7692" b="-18462"/>
                </a:stretch>
              </a:blipFill>
            </p:spPr>
            <p:txBody>
              <a:bodyPr/>
              <a:lstStyle/>
              <a:p>
                <a:r>
                  <a:rPr lang="ja-JP" altLang="en-US">
                    <a:noFill/>
                  </a:rPr>
                  <a:t> </a:t>
                </a:r>
              </a:p>
            </p:txBody>
          </p:sp>
        </mc:Fallback>
      </mc:AlternateContent>
      <p:sp>
        <p:nvSpPr>
          <p:cNvPr id="9" name="テキスト ボックス 8">
            <a:extLst>
              <a:ext uri="{FF2B5EF4-FFF2-40B4-BE49-F238E27FC236}">
                <a16:creationId xmlns:a16="http://schemas.microsoft.com/office/drawing/2014/main" id="{EFF3A515-B290-B039-D63D-E2C52BD989C8}"/>
              </a:ext>
            </a:extLst>
          </p:cNvPr>
          <p:cNvSpPr txBox="1"/>
          <p:nvPr/>
        </p:nvSpPr>
        <p:spPr>
          <a:xfrm>
            <a:off x="10186601" y="350371"/>
            <a:ext cx="1836353" cy="461665"/>
          </a:xfrm>
          <a:prstGeom prst="rect">
            <a:avLst/>
          </a:prstGeom>
          <a:noFill/>
        </p:spPr>
        <p:txBody>
          <a:bodyPr wrap="square">
            <a:spAutoFit/>
          </a:bodyPr>
          <a:lstStyle/>
          <a:p>
            <a:r>
              <a:rPr lang="en-US" altLang="ja-JP" sz="2400" dirty="0">
                <a:latin typeface="Arial" panose="020B0604020202020204" pitchFamily="34" charset="0"/>
                <a:ea typeface="游ゴシック" panose="020B0400000000000000" pitchFamily="34" charset="-128"/>
                <a:cs typeface="Arial" panose="020B0604020202020204" pitchFamily="34" charset="0"/>
              </a:rPr>
              <a:t>[6]</a:t>
            </a:r>
            <a:endParaRPr lang="ja-JP" altLang="en-US" sz="2400" dirty="0"/>
          </a:p>
        </p:txBody>
      </p:sp>
    </p:spTree>
    <p:extLst>
      <p:ext uri="{BB962C8B-B14F-4D97-AF65-F5344CB8AC3E}">
        <p14:creationId xmlns:p14="http://schemas.microsoft.com/office/powerpoint/2010/main" val="1172103464"/>
      </p:ext>
    </p:extLst>
  </p:cSld>
  <p:clrMapOvr>
    <a:masterClrMapping/>
  </p:clrMapOvr>
  <mc:AlternateContent xmlns:mc="http://schemas.openxmlformats.org/markup-compatibility/2006">
    <mc:Choice xmlns:p14="http://schemas.microsoft.com/office/powerpoint/2010/main" Requires="p14">
      <p:transition spd="slow" p14:dur="2000" advTm="1052"/>
    </mc:Choice>
    <mc:Fallback>
      <p:transition spd="slow" advTm="105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1CDB890-8D30-437B-8CC3-08166F8C7210}"/>
              </a:ext>
            </a:extLst>
          </p:cNvPr>
          <p:cNvSpPr>
            <a:spLocks noGrp="1"/>
          </p:cNvSpPr>
          <p:nvPr>
            <p:ph idx="1"/>
          </p:nvPr>
        </p:nvSpPr>
        <p:spPr>
          <a:xfrm>
            <a:off x="393599" y="1952333"/>
            <a:ext cx="11404801" cy="2426721"/>
          </a:xfrm>
        </p:spPr>
        <p:txBody>
          <a:bodyPr>
            <a:noAutofit/>
          </a:bodyPr>
          <a:lstStyle/>
          <a:p>
            <a:pPr marL="0" indent="0">
              <a:spcBef>
                <a:spcPts val="0"/>
              </a:spcBef>
              <a:spcAft>
                <a:spcPts val="1000"/>
              </a:spcAft>
              <a:buNone/>
            </a:pPr>
            <a:r>
              <a:rPr kumimoji="1" lang="ja-JP" altLang="en-US" dirty="0"/>
              <a:t>負イオン源における</a:t>
            </a:r>
            <a:r>
              <a:rPr kumimoji="1" lang="en-US" altLang="ja-JP" sz="2800" i="1" dirty="0" err="1">
                <a:latin typeface="Times New Roman" panose="02020603050405020304" pitchFamily="18" charset="0"/>
                <a:cs typeface="Times New Roman" panose="02020603050405020304" pitchFamily="18" charset="0"/>
              </a:rPr>
              <a:t>d</a:t>
            </a:r>
            <a:r>
              <a:rPr kumimoji="1" lang="en-US" altLang="ja-JP" sz="2800" i="1" baseline="-25000" dirty="0" err="1">
                <a:latin typeface="Times New Roman" panose="02020603050405020304" pitchFamily="18" charset="0"/>
                <a:cs typeface="Times New Roman" panose="02020603050405020304" pitchFamily="18" charset="0"/>
              </a:rPr>
              <a:t>eff</a:t>
            </a:r>
            <a:r>
              <a:rPr kumimoji="1" lang="ja-JP" altLang="en-US" dirty="0"/>
              <a:t>の解析</a:t>
            </a:r>
            <a:endParaRPr kumimoji="1" lang="en-US" altLang="ja-JP" dirty="0"/>
          </a:p>
          <a:p>
            <a:pPr>
              <a:spcBef>
                <a:spcPts val="0"/>
              </a:spcBef>
              <a:spcAft>
                <a:spcPts val="1000"/>
              </a:spcAft>
              <a:buFont typeface="Arial" panose="020B0604020202020204" pitchFamily="34" charset="0"/>
              <a:buChar char="•"/>
            </a:pPr>
            <a:r>
              <a:rPr kumimoji="1" lang="ja-JP" altLang="en-US" sz="2400" dirty="0"/>
              <a:t>負イオンを含んだプラズマにおいても</a:t>
            </a:r>
            <a:r>
              <a:rPr kumimoji="1" lang="en-US" altLang="ja-JP" sz="2400" i="1" dirty="0" err="1">
                <a:latin typeface="Times New Roman" panose="02020603050405020304" pitchFamily="18" charset="0"/>
                <a:cs typeface="Times New Roman" panose="02020603050405020304" pitchFamily="18" charset="0"/>
              </a:rPr>
              <a:t>d</a:t>
            </a:r>
            <a:r>
              <a:rPr kumimoji="1" lang="en-US" altLang="ja-JP" sz="2400" i="1" baseline="-25000" dirty="0" err="1">
                <a:latin typeface="Times New Roman" panose="02020603050405020304" pitchFamily="18" charset="0"/>
                <a:cs typeface="Times New Roman" panose="02020603050405020304" pitchFamily="18" charset="0"/>
              </a:rPr>
              <a:t>eff</a:t>
            </a:r>
            <a:r>
              <a:rPr kumimoji="1" lang="ja-JP" altLang="en-US" sz="2400" dirty="0"/>
              <a:t>は同様の密度依存性を</a:t>
            </a:r>
            <a:r>
              <a:rPr lang="ja-JP" altLang="en-US" sz="2400" dirty="0"/>
              <a:t>持つ</a:t>
            </a:r>
            <a:endParaRPr lang="en-US" altLang="ja-JP" sz="2400" dirty="0"/>
          </a:p>
          <a:p>
            <a:pPr>
              <a:spcBef>
                <a:spcPts val="0"/>
              </a:spcBef>
              <a:spcAft>
                <a:spcPts val="1000"/>
              </a:spcAft>
              <a:buFont typeface="Arial" panose="020B0604020202020204" pitchFamily="34" charset="0"/>
              <a:buChar char="•"/>
            </a:pPr>
            <a:r>
              <a:rPr lang="ja-JP" altLang="en-US" sz="2400" dirty="0">
                <a:solidFill>
                  <a:srgbClr val="FF0000"/>
                </a:solidFill>
              </a:rPr>
              <a:t>負イオン生成量</a:t>
            </a:r>
            <a:r>
              <a:rPr lang="ja-JP" altLang="en-US" sz="2400" dirty="0"/>
              <a:t>が多いほど</a:t>
            </a:r>
            <a:r>
              <a:rPr kumimoji="1" lang="en-US" altLang="ja-JP" sz="2400" i="1" dirty="0" err="1">
                <a:solidFill>
                  <a:srgbClr val="FF0000"/>
                </a:solidFill>
                <a:latin typeface="Times New Roman" panose="02020603050405020304" pitchFamily="18" charset="0"/>
                <a:cs typeface="Times New Roman" panose="02020603050405020304" pitchFamily="18" charset="0"/>
              </a:rPr>
              <a:t>d</a:t>
            </a:r>
            <a:r>
              <a:rPr kumimoji="1" lang="en-US" altLang="ja-JP" sz="2400" i="1" baseline="-25000" dirty="0" err="1">
                <a:solidFill>
                  <a:srgbClr val="FF0000"/>
                </a:solidFill>
                <a:latin typeface="Times New Roman" panose="02020603050405020304" pitchFamily="18" charset="0"/>
                <a:cs typeface="Times New Roman" panose="02020603050405020304" pitchFamily="18" charset="0"/>
              </a:rPr>
              <a:t>eff</a:t>
            </a:r>
            <a:r>
              <a:rPr lang="ja-JP" altLang="en-US" sz="2400" dirty="0">
                <a:solidFill>
                  <a:srgbClr val="FF0000"/>
                </a:solidFill>
              </a:rPr>
              <a:t>が小さい（理論的な考察でも同様の傾向）</a:t>
            </a:r>
            <a:endParaRPr lang="en-US" altLang="ja-JP" sz="2400" dirty="0">
              <a:solidFill>
                <a:srgbClr val="FF0000"/>
              </a:solidFill>
            </a:endParaRPr>
          </a:p>
          <a:p>
            <a:pPr marL="0" indent="0">
              <a:spcBef>
                <a:spcPts val="0"/>
              </a:spcBef>
              <a:spcAft>
                <a:spcPts val="1000"/>
              </a:spcAft>
              <a:buNone/>
            </a:pPr>
            <a:r>
              <a:rPr kumimoji="1" lang="ja-JP" altLang="en-US" sz="2400" dirty="0">
                <a:solidFill>
                  <a:srgbClr val="FF0000"/>
                </a:solidFill>
              </a:rPr>
              <a:t>　　→　電子</a:t>
            </a:r>
            <a:r>
              <a:rPr kumimoji="1" lang="en-US" altLang="ja-JP" sz="2400" dirty="0">
                <a:solidFill>
                  <a:srgbClr val="FF0000"/>
                </a:solidFill>
              </a:rPr>
              <a:t>-</a:t>
            </a:r>
            <a:r>
              <a:rPr kumimoji="1" lang="ja-JP" altLang="en-US" sz="2400" dirty="0">
                <a:solidFill>
                  <a:srgbClr val="FF0000"/>
                </a:solidFill>
              </a:rPr>
              <a:t>負イオン密度の比</a:t>
            </a:r>
            <a:r>
              <a:rPr kumimoji="1" lang="en-US" altLang="ja-JP" sz="2400" dirty="0">
                <a:solidFill>
                  <a:srgbClr val="FF0000"/>
                </a:solidFill>
              </a:rPr>
              <a:t>α</a:t>
            </a:r>
            <a:r>
              <a:rPr kumimoji="1" lang="ja-JP" altLang="en-US" sz="2400" dirty="0">
                <a:solidFill>
                  <a:srgbClr val="FF0000"/>
                </a:solidFill>
              </a:rPr>
              <a:t>に依存していることが示唆された</a:t>
            </a:r>
            <a:endParaRPr kumimoji="1" lang="en-US" altLang="ja-JP" dirty="0"/>
          </a:p>
          <a:p>
            <a:pPr marL="0" indent="0">
              <a:spcBef>
                <a:spcPts val="0"/>
              </a:spcBef>
              <a:spcAft>
                <a:spcPts val="1000"/>
              </a:spcAft>
              <a:buNone/>
            </a:pPr>
            <a:endParaRPr lang="en-US" altLang="ja-JP" sz="800" dirty="0"/>
          </a:p>
        </p:txBody>
      </p:sp>
      <p:sp>
        <p:nvSpPr>
          <p:cNvPr id="4" name="テキスト プレースホルダー 3">
            <a:extLst>
              <a:ext uri="{FF2B5EF4-FFF2-40B4-BE49-F238E27FC236}">
                <a16:creationId xmlns:a16="http://schemas.microsoft.com/office/drawing/2014/main" id="{7573968E-BF17-4017-AA59-5326CD607CE0}"/>
              </a:ext>
            </a:extLst>
          </p:cNvPr>
          <p:cNvSpPr>
            <a:spLocks noGrp="1"/>
          </p:cNvSpPr>
          <p:nvPr>
            <p:ph type="body" sz="quarter" idx="11"/>
          </p:nvPr>
        </p:nvSpPr>
        <p:spPr>
          <a:xfrm>
            <a:off x="210574" y="140277"/>
            <a:ext cx="11455400" cy="677849"/>
          </a:xfrm>
        </p:spPr>
        <p:txBody>
          <a:bodyPr>
            <a:normAutofit/>
          </a:bodyPr>
          <a:lstStyle/>
          <a:p>
            <a:r>
              <a:rPr kumimoji="1" lang="ja-JP" altLang="en-US" sz="3600" b="1" dirty="0">
                <a:latin typeface="游ゴシック" panose="020B0400000000000000" pitchFamily="50" charset="-128"/>
                <a:ea typeface="游ゴシック" panose="020B0400000000000000" pitchFamily="50" charset="-128"/>
              </a:rPr>
              <a:t>まとめ</a:t>
            </a:r>
          </a:p>
        </p:txBody>
      </p:sp>
      <p:sp>
        <p:nvSpPr>
          <p:cNvPr id="2" name="テキスト ボックス 1">
            <a:extLst>
              <a:ext uri="{FF2B5EF4-FFF2-40B4-BE49-F238E27FC236}">
                <a16:creationId xmlns:a16="http://schemas.microsoft.com/office/drawing/2014/main" id="{31DF8A94-4B69-DFE7-0609-E5E0A5894529}"/>
              </a:ext>
            </a:extLst>
          </p:cNvPr>
          <p:cNvSpPr txBox="1"/>
          <p:nvPr/>
        </p:nvSpPr>
        <p:spPr>
          <a:xfrm>
            <a:off x="303415" y="908176"/>
            <a:ext cx="10153996" cy="954107"/>
          </a:xfrm>
          <a:prstGeom prst="rect">
            <a:avLst/>
          </a:prstGeom>
          <a:noFill/>
        </p:spPr>
        <p:txBody>
          <a:bodyPr wrap="square" rtlCol="0">
            <a:spAutoFit/>
          </a:bodyPr>
          <a:lstStyle/>
          <a:p>
            <a:r>
              <a:rPr kumimoji="1" lang="en-US" altLang="ja-JP" sz="2800" dirty="0"/>
              <a:t>RF-H</a:t>
            </a:r>
            <a:r>
              <a:rPr kumimoji="1" lang="en-US" altLang="ja-JP" sz="2800" baseline="30000" dirty="0"/>
              <a:t>-</a:t>
            </a:r>
            <a:r>
              <a:rPr kumimoji="1" lang="ja-JP" altLang="en-US" sz="2800" dirty="0"/>
              <a:t>イオン源のビーム振動の物理機構解明に向けて</a:t>
            </a:r>
            <a:br>
              <a:rPr kumimoji="1" lang="en-US" altLang="ja-JP" sz="2800" dirty="0"/>
            </a:br>
            <a:r>
              <a:rPr kumimoji="1" lang="en-US" altLang="ja-JP" sz="2800" dirty="0"/>
              <a:t>PIC</a:t>
            </a:r>
            <a:r>
              <a:rPr kumimoji="1" lang="ja-JP" altLang="en-US" sz="2800" dirty="0"/>
              <a:t>シミュレーション解析を実施</a:t>
            </a:r>
          </a:p>
        </p:txBody>
      </p:sp>
      <p:sp>
        <p:nvSpPr>
          <p:cNvPr id="5" name="テキスト ボックス 4">
            <a:extLst>
              <a:ext uri="{FF2B5EF4-FFF2-40B4-BE49-F238E27FC236}">
                <a16:creationId xmlns:a16="http://schemas.microsoft.com/office/drawing/2014/main" id="{3B760F20-972C-A228-C774-273775F8A9BF}"/>
              </a:ext>
            </a:extLst>
          </p:cNvPr>
          <p:cNvSpPr txBox="1"/>
          <p:nvPr/>
        </p:nvSpPr>
        <p:spPr>
          <a:xfrm>
            <a:off x="601133" y="4974652"/>
            <a:ext cx="11197267" cy="1077218"/>
          </a:xfrm>
          <a:prstGeom prst="rect">
            <a:avLst/>
          </a:prstGeom>
          <a:noFill/>
        </p:spPr>
        <p:txBody>
          <a:bodyPr wrap="square" rtlCol="0">
            <a:spAutoFit/>
          </a:bodyPr>
          <a:lstStyle/>
          <a:p>
            <a:r>
              <a:rPr kumimoji="1" lang="ja-JP" altLang="en-US" sz="3200" b="1" dirty="0"/>
              <a:t>負イオンを含んだ定常プラズマにおける</a:t>
            </a:r>
            <a:r>
              <a:rPr kumimoji="1" lang="en-US" altLang="ja-JP" sz="3200" b="1" i="1" dirty="0" err="1">
                <a:latin typeface="Times New Roman" panose="02020603050405020304" pitchFamily="18" charset="0"/>
                <a:cs typeface="Times New Roman" panose="02020603050405020304" pitchFamily="18" charset="0"/>
              </a:rPr>
              <a:t>d</a:t>
            </a:r>
            <a:r>
              <a:rPr kumimoji="1" lang="en-US" altLang="ja-JP" sz="3200" b="1" i="1" baseline="-25000" dirty="0" err="1">
                <a:latin typeface="Times New Roman" panose="02020603050405020304" pitchFamily="18" charset="0"/>
                <a:cs typeface="Times New Roman" panose="02020603050405020304" pitchFamily="18" charset="0"/>
              </a:rPr>
              <a:t>eff</a:t>
            </a:r>
            <a:r>
              <a:rPr kumimoji="1" lang="ja-JP" altLang="en-US" sz="3200" b="1" dirty="0"/>
              <a:t>依存性の理解</a:t>
            </a:r>
            <a:endParaRPr kumimoji="1" lang="en-US" altLang="ja-JP" sz="3200" b="1" dirty="0"/>
          </a:p>
          <a:p>
            <a:r>
              <a:rPr lang="en-US" altLang="ja-JP" sz="3200" b="1" dirty="0"/>
              <a:t> </a:t>
            </a:r>
            <a:r>
              <a:rPr lang="ja-JP" altLang="en-US" sz="3200" b="1" dirty="0"/>
              <a:t>→　今後は非定常なビーム解析および実験結果との直接比較</a:t>
            </a:r>
            <a:endParaRPr kumimoji="1" lang="ja-JP" altLang="en-US" sz="3200" b="1" dirty="0"/>
          </a:p>
        </p:txBody>
      </p:sp>
    </p:spTree>
    <p:extLst>
      <p:ext uri="{BB962C8B-B14F-4D97-AF65-F5344CB8AC3E}">
        <p14:creationId xmlns:p14="http://schemas.microsoft.com/office/powerpoint/2010/main" val="197124014"/>
      </p:ext>
    </p:extLst>
  </p:cSld>
  <p:clrMapOvr>
    <a:masterClrMapping/>
  </p:clrMapOvr>
  <mc:AlternateContent xmlns:mc="http://schemas.openxmlformats.org/markup-compatibility/2006">
    <mc:Choice xmlns:p14="http://schemas.microsoft.com/office/powerpoint/2010/main" Requires="p14">
      <p:transition spd="slow" p14:dur="2000" advTm="564"/>
    </mc:Choice>
    <mc:Fallback>
      <p:transition spd="slow" advTm="564"/>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5095054-161E-3C09-AD49-06E6B5658DA0}"/>
              </a:ext>
            </a:extLst>
          </p:cNvPr>
          <p:cNvSpPr>
            <a:spLocks noGrp="1"/>
          </p:cNvSpPr>
          <p:nvPr>
            <p:ph idx="1"/>
          </p:nvPr>
        </p:nvSpPr>
        <p:spPr>
          <a:xfrm>
            <a:off x="1285774" y="2581208"/>
            <a:ext cx="10283792" cy="1273710"/>
          </a:xfrm>
        </p:spPr>
        <p:txBody>
          <a:bodyPr>
            <a:normAutofit/>
          </a:bodyPr>
          <a:lstStyle/>
          <a:p>
            <a:pPr marL="0" indent="0">
              <a:buNone/>
            </a:pPr>
            <a:r>
              <a:rPr kumimoji="1" lang="ja-JP" altLang="en-US" sz="5400" b="1" dirty="0"/>
              <a:t>ご清聴ありがとうございました</a:t>
            </a:r>
          </a:p>
        </p:txBody>
      </p:sp>
    </p:spTree>
    <p:extLst>
      <p:ext uri="{BB962C8B-B14F-4D97-AF65-F5344CB8AC3E}">
        <p14:creationId xmlns:p14="http://schemas.microsoft.com/office/powerpoint/2010/main" val="3917761795"/>
      </p:ext>
    </p:extLst>
  </p:cSld>
  <p:clrMapOvr>
    <a:masterClrMapping/>
  </p:clrMapOvr>
  <mc:AlternateContent xmlns:mc="http://schemas.openxmlformats.org/markup-compatibility/2006">
    <mc:Choice xmlns:p14="http://schemas.microsoft.com/office/powerpoint/2010/main" Requires="p14">
      <p:transition spd="slow" p14:dur="2000" advTm="5904"/>
    </mc:Choice>
    <mc:Fallback>
      <p:transition spd="slow" advTm="590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FD98EC-8D25-482F-8132-04421A268D61}"/>
              </a:ext>
            </a:extLst>
          </p:cNvPr>
          <p:cNvSpPr>
            <a:spLocks noGrp="1"/>
          </p:cNvSpPr>
          <p:nvPr>
            <p:ph type="title"/>
          </p:nvPr>
        </p:nvSpPr>
        <p:spPr>
          <a:xfrm>
            <a:off x="239713" y="77460"/>
            <a:ext cx="11099800" cy="938159"/>
          </a:xfrm>
        </p:spPr>
        <p:txBody>
          <a:bodyPr/>
          <a:lstStyle/>
          <a:p>
            <a:r>
              <a:rPr kumimoji="1" lang="ja-JP" altLang="en-US" dirty="0"/>
              <a:t>水素負イオン源</a:t>
            </a:r>
          </a:p>
        </p:txBody>
      </p:sp>
      <p:sp>
        <p:nvSpPr>
          <p:cNvPr id="51" name="テキスト ボックス 50">
            <a:extLst>
              <a:ext uri="{FF2B5EF4-FFF2-40B4-BE49-F238E27FC236}">
                <a16:creationId xmlns:a16="http://schemas.microsoft.com/office/drawing/2014/main" id="{7FDE4319-0989-2D50-E433-0B59FECDA7E0}"/>
              </a:ext>
            </a:extLst>
          </p:cNvPr>
          <p:cNvSpPr txBox="1"/>
          <p:nvPr/>
        </p:nvSpPr>
        <p:spPr>
          <a:xfrm>
            <a:off x="6412935" y="1838048"/>
            <a:ext cx="1735200" cy="369332"/>
          </a:xfrm>
          <a:prstGeom prst="rect">
            <a:avLst/>
          </a:prstGeom>
          <a:noFill/>
        </p:spPr>
        <p:txBody>
          <a:bodyPr wrap="square">
            <a:spAutoFit/>
          </a:bodyPr>
          <a:lstStyle/>
          <a:p>
            <a:r>
              <a:rPr kumimoji="1" lang="en-US" altLang="ja-JP" b="1" dirty="0">
                <a:solidFill>
                  <a:srgbClr val="0070C0"/>
                </a:solidFill>
              </a:rPr>
              <a:t>H</a:t>
            </a:r>
            <a:r>
              <a:rPr kumimoji="1" lang="en-US" altLang="ja-JP" b="1" baseline="30000" dirty="0">
                <a:solidFill>
                  <a:srgbClr val="0070C0"/>
                </a:solidFill>
              </a:rPr>
              <a:t>-</a:t>
            </a:r>
            <a:r>
              <a:rPr lang="ja-JP" altLang="en-US" b="1" dirty="0">
                <a:solidFill>
                  <a:srgbClr val="0070C0"/>
                </a:solidFill>
              </a:rPr>
              <a:t>ビーム</a:t>
            </a:r>
          </a:p>
        </p:txBody>
      </p:sp>
      <p:sp>
        <p:nvSpPr>
          <p:cNvPr id="53" name="テキスト ボックス 52">
            <a:extLst>
              <a:ext uri="{FF2B5EF4-FFF2-40B4-BE49-F238E27FC236}">
                <a16:creationId xmlns:a16="http://schemas.microsoft.com/office/drawing/2014/main" id="{623D273E-5B50-6BA5-FB47-70C5AE266747}"/>
              </a:ext>
            </a:extLst>
          </p:cNvPr>
          <p:cNvSpPr txBox="1"/>
          <p:nvPr/>
        </p:nvSpPr>
        <p:spPr>
          <a:xfrm>
            <a:off x="2610856" y="5551887"/>
            <a:ext cx="8069765" cy="646331"/>
          </a:xfrm>
          <a:prstGeom prst="rect">
            <a:avLst/>
          </a:prstGeom>
          <a:noFill/>
        </p:spPr>
        <p:txBody>
          <a:bodyPr wrap="square">
            <a:spAutoFit/>
          </a:bodyPr>
          <a:lstStyle/>
          <a:p>
            <a:pPr marL="0" indent="0">
              <a:buNone/>
            </a:pPr>
            <a:r>
              <a:rPr lang="ja-JP" altLang="en-US" sz="3600" b="1" dirty="0"/>
              <a:t>さらなるビーム出力性能の向上が期待</a:t>
            </a:r>
            <a:endParaRPr kumimoji="1" lang="ja-JP" altLang="en-US" sz="3600" b="1" dirty="0"/>
          </a:p>
        </p:txBody>
      </p:sp>
      <p:sp>
        <p:nvSpPr>
          <p:cNvPr id="54" name="正方形/長方形 53">
            <a:extLst>
              <a:ext uri="{FF2B5EF4-FFF2-40B4-BE49-F238E27FC236}">
                <a16:creationId xmlns:a16="http://schemas.microsoft.com/office/drawing/2014/main" id="{9B28C457-E310-F385-859F-F4E0CD2FD1FD}"/>
              </a:ext>
            </a:extLst>
          </p:cNvPr>
          <p:cNvSpPr/>
          <p:nvPr/>
        </p:nvSpPr>
        <p:spPr>
          <a:xfrm>
            <a:off x="8230760" y="1871328"/>
            <a:ext cx="1666871" cy="1295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加速器</a:t>
            </a:r>
            <a:endParaRPr kumimoji="1" lang="en-US" altLang="ja-JP" dirty="0"/>
          </a:p>
          <a:p>
            <a:pPr algn="ctr"/>
            <a:r>
              <a:rPr lang="en-US" altLang="ja-JP" dirty="0"/>
              <a:t>NBI</a:t>
            </a:r>
          </a:p>
          <a:p>
            <a:pPr algn="ctr"/>
            <a:r>
              <a:rPr lang="en-US" altLang="ja-JP" dirty="0"/>
              <a:t>e</a:t>
            </a:r>
            <a:r>
              <a:rPr kumimoji="1" lang="en-US" altLang="ja-JP" dirty="0"/>
              <a:t>tc.</a:t>
            </a:r>
            <a:endParaRPr kumimoji="1" lang="ja-JP" altLang="en-US" dirty="0"/>
          </a:p>
        </p:txBody>
      </p:sp>
      <p:sp>
        <p:nvSpPr>
          <p:cNvPr id="55" name="テキスト ボックス 54">
            <a:extLst>
              <a:ext uri="{FF2B5EF4-FFF2-40B4-BE49-F238E27FC236}">
                <a16:creationId xmlns:a16="http://schemas.microsoft.com/office/drawing/2014/main" id="{090A9245-D6A6-F2CC-F6FD-2D55976E5F86}"/>
              </a:ext>
            </a:extLst>
          </p:cNvPr>
          <p:cNvSpPr txBox="1"/>
          <p:nvPr/>
        </p:nvSpPr>
        <p:spPr>
          <a:xfrm>
            <a:off x="2656109" y="4295992"/>
            <a:ext cx="7796847" cy="954107"/>
          </a:xfrm>
          <a:prstGeom prst="rect">
            <a:avLst/>
          </a:prstGeom>
          <a:noFill/>
        </p:spPr>
        <p:txBody>
          <a:bodyPr wrap="square">
            <a:spAutoFit/>
          </a:bodyPr>
          <a:lstStyle/>
          <a:p>
            <a:pPr marL="0" indent="0">
              <a:buNone/>
            </a:pPr>
            <a:r>
              <a:rPr kumimoji="1" lang="ja-JP" altLang="en-US" sz="2800" dirty="0"/>
              <a:t>プラズマを生成・加熱し</a:t>
            </a:r>
            <a:endParaRPr kumimoji="1" lang="en-US" altLang="ja-JP" sz="2800" dirty="0"/>
          </a:p>
          <a:p>
            <a:pPr marL="0" indent="0">
              <a:buNone/>
            </a:pPr>
            <a:r>
              <a:rPr kumimoji="1" lang="ja-JP" altLang="en-US" sz="2800" dirty="0"/>
              <a:t>負イオンを正電場を</a:t>
            </a:r>
            <a:r>
              <a:rPr lang="ja-JP" altLang="en-US" sz="2800" dirty="0"/>
              <a:t>印加し</a:t>
            </a:r>
            <a:r>
              <a:rPr kumimoji="1" lang="ja-JP" altLang="en-US" sz="2800" dirty="0"/>
              <a:t>て</a:t>
            </a:r>
            <a:r>
              <a:rPr lang="ja-JP" altLang="en-US" sz="2800" b="1" dirty="0"/>
              <a:t>ビーム</a:t>
            </a:r>
            <a:r>
              <a:rPr lang="ja-JP" altLang="en-US" sz="2800" dirty="0"/>
              <a:t>として抽出</a:t>
            </a:r>
            <a:endParaRPr kumimoji="1" lang="ja-JP" altLang="en-US" sz="2800" dirty="0"/>
          </a:p>
        </p:txBody>
      </p:sp>
      <p:sp>
        <p:nvSpPr>
          <p:cNvPr id="3" name="正方形/長方形 2">
            <a:extLst>
              <a:ext uri="{FF2B5EF4-FFF2-40B4-BE49-F238E27FC236}">
                <a16:creationId xmlns:a16="http://schemas.microsoft.com/office/drawing/2014/main" id="{05903DB0-FB9A-4949-A578-420C16E24951}"/>
              </a:ext>
            </a:extLst>
          </p:cNvPr>
          <p:cNvSpPr/>
          <p:nvPr/>
        </p:nvSpPr>
        <p:spPr>
          <a:xfrm>
            <a:off x="6645739" y="2348095"/>
            <a:ext cx="428322" cy="369332"/>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latin typeface="Arial Black" panose="020B0A04020102020204" pitchFamily="34" charset="0"/>
              </a:rPr>
              <a:t>H</a:t>
            </a:r>
            <a:r>
              <a:rPr lang="en-US" altLang="ja-JP" b="1" baseline="30000" dirty="0">
                <a:latin typeface="Arial Black" panose="020B0A04020102020204" pitchFamily="34" charset="0"/>
              </a:rPr>
              <a:t>-</a:t>
            </a:r>
            <a:endParaRPr lang="ja-JP" altLang="en-US" b="1" baseline="30000" dirty="0">
              <a:latin typeface="Arial Black" panose="020B0A04020102020204" pitchFamily="34" charset="0"/>
            </a:endParaRPr>
          </a:p>
        </p:txBody>
      </p:sp>
      <p:sp>
        <p:nvSpPr>
          <p:cNvPr id="4" name="楕円 3">
            <a:extLst>
              <a:ext uri="{FF2B5EF4-FFF2-40B4-BE49-F238E27FC236}">
                <a16:creationId xmlns:a16="http://schemas.microsoft.com/office/drawing/2014/main" id="{76021AA4-E3C7-4401-B127-826FA2CD4A53}"/>
              </a:ext>
            </a:extLst>
          </p:cNvPr>
          <p:cNvSpPr/>
          <p:nvPr/>
        </p:nvSpPr>
        <p:spPr>
          <a:xfrm>
            <a:off x="6554533" y="2246115"/>
            <a:ext cx="627279" cy="5860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p>
        </p:txBody>
      </p:sp>
      <p:sp>
        <p:nvSpPr>
          <p:cNvPr id="5" name="右矢印 86">
            <a:extLst>
              <a:ext uri="{FF2B5EF4-FFF2-40B4-BE49-F238E27FC236}">
                <a16:creationId xmlns:a16="http://schemas.microsoft.com/office/drawing/2014/main" id="{1F7C2320-209E-10DD-539A-62B76BD45D3F}"/>
              </a:ext>
            </a:extLst>
          </p:cNvPr>
          <p:cNvSpPr/>
          <p:nvPr/>
        </p:nvSpPr>
        <p:spPr>
          <a:xfrm>
            <a:off x="7233907" y="2344047"/>
            <a:ext cx="989251" cy="407988"/>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 name="図 5">
            <a:extLst>
              <a:ext uri="{FF2B5EF4-FFF2-40B4-BE49-F238E27FC236}">
                <a16:creationId xmlns:a16="http://schemas.microsoft.com/office/drawing/2014/main" id="{DE77E636-FBEC-111D-8A18-B28E0D038917}"/>
              </a:ext>
            </a:extLst>
          </p:cNvPr>
          <p:cNvPicPr>
            <a:picLocks noChangeAspect="1"/>
          </p:cNvPicPr>
          <p:nvPr/>
        </p:nvPicPr>
        <p:blipFill>
          <a:blip r:embed="rId3"/>
          <a:stretch>
            <a:fillRect/>
          </a:stretch>
        </p:blipFill>
        <p:spPr>
          <a:xfrm>
            <a:off x="762417" y="982947"/>
            <a:ext cx="5358848" cy="2938527"/>
          </a:xfrm>
          <a:prstGeom prst="rect">
            <a:avLst/>
          </a:prstGeom>
        </p:spPr>
      </p:pic>
    </p:spTree>
    <p:extLst>
      <p:ext uri="{BB962C8B-B14F-4D97-AF65-F5344CB8AC3E}">
        <p14:creationId xmlns:p14="http://schemas.microsoft.com/office/powerpoint/2010/main" val="1768879257"/>
      </p:ext>
    </p:extLst>
  </p:cSld>
  <p:clrMapOvr>
    <a:masterClrMapping/>
  </p:clrMapOvr>
  <mc:AlternateContent xmlns:mc="http://schemas.openxmlformats.org/markup-compatibility/2006">
    <mc:Choice xmlns:p14="http://schemas.microsoft.com/office/powerpoint/2010/main" Requires="p14">
      <p:transition spd="slow" p14:dur="2000" advTm="108660"/>
    </mc:Choice>
    <mc:Fallback>
      <p:transition spd="slow" advTm="10866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FD98EC-8D25-482F-8132-04421A268D61}"/>
              </a:ext>
            </a:extLst>
          </p:cNvPr>
          <p:cNvSpPr>
            <a:spLocks noGrp="1"/>
          </p:cNvSpPr>
          <p:nvPr>
            <p:ph type="title"/>
          </p:nvPr>
        </p:nvSpPr>
        <p:spPr>
          <a:xfrm>
            <a:off x="221452" y="88495"/>
            <a:ext cx="11099800" cy="938159"/>
          </a:xfrm>
        </p:spPr>
        <p:txBody>
          <a:bodyPr/>
          <a:lstStyle/>
          <a:p>
            <a:r>
              <a:rPr kumimoji="1" lang="en-US" altLang="ja-JP" dirty="0"/>
              <a:t>RF</a:t>
            </a:r>
            <a:r>
              <a:rPr kumimoji="1" lang="ja-JP" altLang="en-US" dirty="0"/>
              <a:t>負イオン源</a:t>
            </a:r>
            <a:r>
              <a:rPr lang="ja-JP" altLang="en-US" dirty="0"/>
              <a:t>から引き出される</a:t>
            </a:r>
            <a:r>
              <a:rPr kumimoji="1" lang="ja-JP" altLang="en-US" dirty="0"/>
              <a:t>ビームの振動</a:t>
            </a:r>
          </a:p>
        </p:txBody>
      </p:sp>
      <p:sp>
        <p:nvSpPr>
          <p:cNvPr id="3" name="コンテンツ プレースホルダー 2">
            <a:extLst>
              <a:ext uri="{FF2B5EF4-FFF2-40B4-BE49-F238E27FC236}">
                <a16:creationId xmlns:a16="http://schemas.microsoft.com/office/drawing/2014/main" id="{51CDB890-8D30-437B-8CC3-08166F8C7210}"/>
              </a:ext>
            </a:extLst>
          </p:cNvPr>
          <p:cNvSpPr>
            <a:spLocks noGrp="1"/>
          </p:cNvSpPr>
          <p:nvPr>
            <p:ph idx="1"/>
          </p:nvPr>
        </p:nvSpPr>
        <p:spPr>
          <a:xfrm>
            <a:off x="1518940" y="5288972"/>
            <a:ext cx="9346451" cy="1394029"/>
          </a:xfrm>
        </p:spPr>
        <p:txBody>
          <a:bodyPr>
            <a:normAutofit/>
          </a:bodyPr>
          <a:lstStyle/>
          <a:p>
            <a:pPr marL="0" indent="0">
              <a:buNone/>
            </a:pPr>
            <a:r>
              <a:rPr lang="ja-JP" altLang="en-US" dirty="0"/>
              <a:t>内部のプラズマの時間変化がビームを振動させている</a:t>
            </a:r>
            <a:endParaRPr lang="en-US" altLang="ja-JP" dirty="0"/>
          </a:p>
          <a:p>
            <a:pPr marL="0" indent="0">
              <a:buNone/>
            </a:pPr>
            <a:r>
              <a:rPr lang="ja-JP" altLang="en-US" dirty="0"/>
              <a:t>この振動をもたらすプラズマ物理は？</a:t>
            </a:r>
            <a:endParaRPr kumimoji="1" lang="ja-JP" altLang="en-US" dirty="0"/>
          </a:p>
        </p:txBody>
      </p:sp>
      <p:sp>
        <p:nvSpPr>
          <p:cNvPr id="21" name="楕円 20">
            <a:extLst>
              <a:ext uri="{FF2B5EF4-FFF2-40B4-BE49-F238E27FC236}">
                <a16:creationId xmlns:a16="http://schemas.microsoft.com/office/drawing/2014/main" id="{686DB0D0-1942-A72E-AFFB-F4BD2185AEE2}"/>
              </a:ext>
            </a:extLst>
          </p:cNvPr>
          <p:cNvSpPr/>
          <p:nvPr/>
        </p:nvSpPr>
        <p:spPr>
          <a:xfrm>
            <a:off x="1290639" y="1591444"/>
            <a:ext cx="1138234" cy="3014657"/>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800" dirty="0"/>
              <a:t>プラズマ</a:t>
            </a:r>
            <a:endParaRPr kumimoji="1" lang="ja-JP" altLang="en-US" sz="2800" dirty="0"/>
          </a:p>
        </p:txBody>
      </p:sp>
      <p:sp>
        <p:nvSpPr>
          <p:cNvPr id="23" name="矢印: 右 22">
            <a:extLst>
              <a:ext uri="{FF2B5EF4-FFF2-40B4-BE49-F238E27FC236}">
                <a16:creationId xmlns:a16="http://schemas.microsoft.com/office/drawing/2014/main" id="{9C3011B2-BF8F-678D-06BD-E98E43370AB5}"/>
              </a:ext>
            </a:extLst>
          </p:cNvPr>
          <p:cNvSpPr/>
          <p:nvPr/>
        </p:nvSpPr>
        <p:spPr>
          <a:xfrm>
            <a:off x="2538414" y="2327938"/>
            <a:ext cx="652462" cy="1394029"/>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EA241F17-EAB5-5634-8C5F-63FBDF668927}"/>
              </a:ext>
            </a:extLst>
          </p:cNvPr>
          <p:cNvSpPr/>
          <p:nvPr/>
        </p:nvSpPr>
        <p:spPr>
          <a:xfrm>
            <a:off x="3190876" y="2382308"/>
            <a:ext cx="1666871" cy="1295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t>H</a:t>
            </a:r>
            <a:r>
              <a:rPr kumimoji="1" lang="en-US" altLang="ja-JP" baseline="30000" dirty="0"/>
              <a:t>-</a:t>
            </a:r>
            <a:r>
              <a:rPr kumimoji="1" lang="ja-JP" altLang="en-US" dirty="0"/>
              <a:t>ビーム</a:t>
            </a:r>
          </a:p>
        </p:txBody>
      </p:sp>
      <p:pic>
        <p:nvPicPr>
          <p:cNvPr id="35" name="図 34" descr="グラフィカル ユーザー インターフェイス が含まれている画像&#10;&#10;自動的に生成された説明">
            <a:extLst>
              <a:ext uri="{FF2B5EF4-FFF2-40B4-BE49-F238E27FC236}">
                <a16:creationId xmlns:a16="http://schemas.microsoft.com/office/drawing/2014/main" id="{3936B640-593D-6923-102E-A30492A5B2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199030"/>
            <a:ext cx="4901528" cy="2636898"/>
          </a:xfrm>
          <a:prstGeom prst="rect">
            <a:avLst/>
          </a:prstGeom>
        </p:spPr>
      </p:pic>
      <p:sp>
        <p:nvSpPr>
          <p:cNvPr id="36" name="矢印: 右 35">
            <a:extLst>
              <a:ext uri="{FF2B5EF4-FFF2-40B4-BE49-F238E27FC236}">
                <a16:creationId xmlns:a16="http://schemas.microsoft.com/office/drawing/2014/main" id="{6CDF62FB-6773-0B78-B53F-B06519B3E9DC}"/>
              </a:ext>
            </a:extLst>
          </p:cNvPr>
          <p:cNvSpPr/>
          <p:nvPr/>
        </p:nvSpPr>
        <p:spPr>
          <a:xfrm>
            <a:off x="5183977" y="2475579"/>
            <a:ext cx="587375" cy="1122417"/>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29D83DF0-BA73-D8E9-B37E-009324F4AD22}"/>
              </a:ext>
            </a:extLst>
          </p:cNvPr>
          <p:cNvSpPr txBox="1"/>
          <p:nvPr/>
        </p:nvSpPr>
        <p:spPr>
          <a:xfrm>
            <a:off x="6192166" y="3875467"/>
            <a:ext cx="5832507" cy="646331"/>
          </a:xfrm>
          <a:prstGeom prst="rect">
            <a:avLst/>
          </a:prstGeom>
          <a:noFill/>
        </p:spPr>
        <p:txBody>
          <a:bodyPr wrap="square" rtlCol="0">
            <a:spAutoFit/>
          </a:bodyPr>
          <a:lstStyle/>
          <a:p>
            <a:r>
              <a:rPr kumimoji="1" lang="ja-JP" altLang="en-US" dirty="0"/>
              <a:t>加速器用</a:t>
            </a:r>
            <a:r>
              <a:rPr kumimoji="1" lang="en-US" altLang="ja-JP" dirty="0"/>
              <a:t>RF</a:t>
            </a:r>
            <a:r>
              <a:rPr kumimoji="1" lang="ja-JP" altLang="en-US" dirty="0"/>
              <a:t>負イオン源におけるビームの時間発展</a:t>
            </a:r>
            <a:r>
              <a:rPr kumimoji="1" lang="en-US" altLang="ja-JP" dirty="0"/>
              <a:t>[1]</a:t>
            </a:r>
          </a:p>
          <a:p>
            <a:r>
              <a:rPr lang="en-US" altLang="ja-JP" dirty="0"/>
              <a:t>              (</a:t>
            </a:r>
            <a:r>
              <a:rPr lang="ja-JP" altLang="en-US" dirty="0"/>
              <a:t>赤線がビームの中心</a:t>
            </a:r>
            <a:r>
              <a:rPr lang="en-US" altLang="ja-JP" dirty="0"/>
              <a:t>)</a:t>
            </a:r>
            <a:endParaRPr kumimoji="1" lang="ja-JP" altLang="en-US" dirty="0"/>
          </a:p>
        </p:txBody>
      </p:sp>
      <p:sp>
        <p:nvSpPr>
          <p:cNvPr id="39" name="テキスト ボックス 38">
            <a:extLst>
              <a:ext uri="{FF2B5EF4-FFF2-40B4-BE49-F238E27FC236}">
                <a16:creationId xmlns:a16="http://schemas.microsoft.com/office/drawing/2014/main" id="{8CA857CC-A5EC-B58C-1D1D-68209F4FA3C2}"/>
              </a:ext>
            </a:extLst>
          </p:cNvPr>
          <p:cNvSpPr txBox="1"/>
          <p:nvPr/>
        </p:nvSpPr>
        <p:spPr>
          <a:xfrm>
            <a:off x="1550987" y="6559030"/>
            <a:ext cx="9000471" cy="338554"/>
          </a:xfrm>
          <a:prstGeom prst="rect">
            <a:avLst/>
          </a:prstGeom>
          <a:noFill/>
        </p:spPr>
        <p:txBody>
          <a:bodyPr wrap="square">
            <a:spAutoFit/>
          </a:bodyPr>
          <a:lstStyle/>
          <a:p>
            <a:r>
              <a:rPr kumimoji="1" lang="en-US" altLang="ja-JP" sz="1600" dirty="0"/>
              <a:t>[1] T. Shibata, et.al , AIP Conference Proceedings </a:t>
            </a:r>
            <a:r>
              <a:rPr kumimoji="1" lang="en-US" altLang="ja-JP" sz="1600" b="1" dirty="0"/>
              <a:t>2373</a:t>
            </a:r>
            <a:r>
              <a:rPr kumimoji="1" lang="en-US" altLang="ja-JP" sz="1600" dirty="0"/>
              <a:t>, 050002 (2021)</a:t>
            </a:r>
          </a:p>
        </p:txBody>
      </p:sp>
    </p:spTree>
    <p:extLst>
      <p:ext uri="{BB962C8B-B14F-4D97-AF65-F5344CB8AC3E}">
        <p14:creationId xmlns:p14="http://schemas.microsoft.com/office/powerpoint/2010/main" val="3464583076"/>
      </p:ext>
    </p:extLst>
  </p:cSld>
  <p:clrMapOvr>
    <a:masterClrMapping/>
  </p:clrMapOvr>
  <mc:AlternateContent xmlns:mc="http://schemas.openxmlformats.org/markup-compatibility/2006">
    <mc:Choice xmlns:p14="http://schemas.microsoft.com/office/powerpoint/2010/main" Requires="p14">
      <p:transition spd="slow" p14:dur="2000" advTm="58727"/>
    </mc:Choice>
    <mc:Fallback>
      <p:transition spd="slow" advTm="5872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FD98EC-8D25-482F-8132-04421A268D61}"/>
              </a:ext>
            </a:extLst>
          </p:cNvPr>
          <p:cNvSpPr>
            <a:spLocks noGrp="1"/>
          </p:cNvSpPr>
          <p:nvPr>
            <p:ph type="title"/>
          </p:nvPr>
        </p:nvSpPr>
        <p:spPr>
          <a:xfrm>
            <a:off x="239713" y="77460"/>
            <a:ext cx="11099800" cy="938159"/>
          </a:xfrm>
        </p:spPr>
        <p:txBody>
          <a:bodyPr/>
          <a:lstStyle/>
          <a:p>
            <a:r>
              <a:rPr lang="ja-JP" altLang="en-US" dirty="0"/>
              <a:t>ビームの性質を決定するメニスカスと</a:t>
            </a:r>
            <a:r>
              <a:rPr kumimoji="1" lang="en-US" altLang="ja-JP" sz="3600" b="1" i="1" dirty="0" err="1">
                <a:latin typeface="Times New Roman" panose="02020603050405020304" pitchFamily="18" charset="0"/>
                <a:cs typeface="Times New Roman" panose="02020603050405020304" pitchFamily="18" charset="0"/>
              </a:rPr>
              <a:t>d</a:t>
            </a:r>
            <a:r>
              <a:rPr kumimoji="1" lang="en-US" altLang="ja-JP" sz="3600" b="1" i="1" baseline="-25000" dirty="0" err="1">
                <a:latin typeface="Times New Roman" panose="02020603050405020304" pitchFamily="18" charset="0"/>
                <a:cs typeface="Times New Roman" panose="02020603050405020304" pitchFamily="18" charset="0"/>
              </a:rPr>
              <a:t>eff</a:t>
            </a:r>
            <a:endParaRPr kumimoji="1" lang="ja-JP" altLang="en-US" dirty="0"/>
          </a:p>
        </p:txBody>
      </p:sp>
      <p:sp>
        <p:nvSpPr>
          <p:cNvPr id="9" name="Text Box 34">
            <a:extLst>
              <a:ext uri="{FF2B5EF4-FFF2-40B4-BE49-F238E27FC236}">
                <a16:creationId xmlns:a16="http://schemas.microsoft.com/office/drawing/2014/main" id="{433F2C33-AD66-A7EB-8A02-3D64573ABF10}"/>
              </a:ext>
            </a:extLst>
          </p:cNvPr>
          <p:cNvSpPr txBox="1">
            <a:spLocks noChangeArrowheads="1"/>
          </p:cNvSpPr>
          <p:nvPr/>
        </p:nvSpPr>
        <p:spPr bwMode="auto">
          <a:xfrm>
            <a:off x="1127247" y="2096160"/>
            <a:ext cx="463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en-US" altLang="ja-JP" sz="1800" b="0" i="0" u="none" strike="noStrike" kern="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rPr>
              <a:t>(a)</a:t>
            </a:r>
          </a:p>
        </p:txBody>
      </p:sp>
      <p:sp>
        <p:nvSpPr>
          <p:cNvPr id="10" name="Text Box 35">
            <a:extLst>
              <a:ext uri="{FF2B5EF4-FFF2-40B4-BE49-F238E27FC236}">
                <a16:creationId xmlns:a16="http://schemas.microsoft.com/office/drawing/2014/main" id="{BD75B1B9-7C3E-BF88-74EF-A348C1FA08BC}"/>
              </a:ext>
            </a:extLst>
          </p:cNvPr>
          <p:cNvSpPr txBox="1">
            <a:spLocks noChangeArrowheads="1"/>
          </p:cNvSpPr>
          <p:nvPr/>
        </p:nvSpPr>
        <p:spPr bwMode="auto">
          <a:xfrm>
            <a:off x="4247030" y="2024722"/>
            <a:ext cx="463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en-US" altLang="ja-JP" sz="1800" b="0" i="0" u="none" strike="noStrike" kern="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rPr>
              <a:t>(b)</a:t>
            </a:r>
          </a:p>
        </p:txBody>
      </p:sp>
      <p:sp>
        <p:nvSpPr>
          <p:cNvPr id="11" name="Text Box 36">
            <a:extLst>
              <a:ext uri="{FF2B5EF4-FFF2-40B4-BE49-F238E27FC236}">
                <a16:creationId xmlns:a16="http://schemas.microsoft.com/office/drawing/2014/main" id="{AD058B93-A220-1AAC-30EA-54930F6143CF}"/>
              </a:ext>
            </a:extLst>
          </p:cNvPr>
          <p:cNvSpPr txBox="1">
            <a:spLocks noChangeArrowheads="1"/>
          </p:cNvSpPr>
          <p:nvPr/>
        </p:nvSpPr>
        <p:spPr bwMode="auto">
          <a:xfrm>
            <a:off x="7517548" y="2014674"/>
            <a:ext cx="450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en-US" altLang="ja-JP" sz="1800" b="0" i="0" u="none" strike="noStrike" kern="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rPr>
              <a:t>(c)</a:t>
            </a:r>
          </a:p>
        </p:txBody>
      </p:sp>
      <p:sp>
        <p:nvSpPr>
          <p:cNvPr id="27" name="テキスト ボックス 26">
            <a:extLst>
              <a:ext uri="{FF2B5EF4-FFF2-40B4-BE49-F238E27FC236}">
                <a16:creationId xmlns:a16="http://schemas.microsoft.com/office/drawing/2014/main" id="{19379D4F-FC53-7547-09C3-B4191CB087BD}"/>
              </a:ext>
            </a:extLst>
          </p:cNvPr>
          <p:cNvSpPr txBox="1"/>
          <p:nvPr/>
        </p:nvSpPr>
        <p:spPr>
          <a:xfrm>
            <a:off x="1718932" y="2047041"/>
            <a:ext cx="970137" cy="646331"/>
          </a:xfrm>
          <a:prstGeom prst="rect">
            <a:avLst/>
          </a:prstGeom>
          <a:noFill/>
        </p:spPr>
        <p:txBody>
          <a:bodyPr wrap="none" rtlCol="0">
            <a:spAutoFit/>
          </a:bodyPr>
          <a:lstStyle/>
          <a:p>
            <a:r>
              <a:rPr lang="en-US" altLang="ja-JP" dirty="0">
                <a:solidFill>
                  <a:prstClr val="black"/>
                </a:solidFill>
                <a:latin typeface="游ゴシック" panose="020F0502020204030204"/>
                <a:ea typeface="游ゴシック" panose="020B0400000000000000" pitchFamily="50" charset="-128"/>
              </a:rPr>
              <a:t>Source</a:t>
            </a:r>
          </a:p>
          <a:p>
            <a:r>
              <a:rPr lang="en-US" altLang="ja-JP" dirty="0">
                <a:solidFill>
                  <a:prstClr val="black"/>
                </a:solidFill>
                <a:latin typeface="游ゴシック" panose="020F0502020204030204"/>
                <a:ea typeface="游ゴシック" panose="020B0400000000000000" pitchFamily="50" charset="-128"/>
              </a:rPr>
              <a:t>Plasma</a:t>
            </a:r>
            <a:endParaRPr lang="ja-JP" altLang="en-US" dirty="0">
              <a:solidFill>
                <a:prstClr val="black"/>
              </a:solidFill>
              <a:latin typeface="游ゴシック" panose="020F0502020204030204"/>
              <a:ea typeface="游ゴシック" panose="020B0400000000000000" pitchFamily="50" charset="-128"/>
            </a:endParaRPr>
          </a:p>
        </p:txBody>
      </p:sp>
      <p:sp>
        <p:nvSpPr>
          <p:cNvPr id="33" name="正方形/長方形 32">
            <a:extLst>
              <a:ext uri="{FF2B5EF4-FFF2-40B4-BE49-F238E27FC236}">
                <a16:creationId xmlns:a16="http://schemas.microsoft.com/office/drawing/2014/main" id="{5FFBCCEE-5D41-F64A-DD7A-07BF96223037}"/>
              </a:ext>
            </a:extLst>
          </p:cNvPr>
          <p:cNvSpPr/>
          <p:nvPr/>
        </p:nvSpPr>
        <p:spPr>
          <a:xfrm>
            <a:off x="1620250" y="1862375"/>
            <a:ext cx="1091859" cy="196418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10B45728-4430-5B0C-1E29-257A7A5ED60B}"/>
              </a:ext>
            </a:extLst>
          </p:cNvPr>
          <p:cNvSpPr/>
          <p:nvPr/>
        </p:nvSpPr>
        <p:spPr>
          <a:xfrm>
            <a:off x="2703094" y="1871967"/>
            <a:ext cx="111826" cy="64633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2F592AC7-1620-422B-2F2C-9E37E744EF83}"/>
              </a:ext>
            </a:extLst>
          </p:cNvPr>
          <p:cNvSpPr/>
          <p:nvPr/>
        </p:nvSpPr>
        <p:spPr>
          <a:xfrm>
            <a:off x="2707904" y="3175414"/>
            <a:ext cx="111826" cy="64633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1B995170-0DA7-33D1-D6A6-D007698FB7B0}"/>
              </a:ext>
            </a:extLst>
          </p:cNvPr>
          <p:cNvSpPr/>
          <p:nvPr/>
        </p:nvSpPr>
        <p:spPr>
          <a:xfrm>
            <a:off x="3156128" y="1862375"/>
            <a:ext cx="111826" cy="64633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6790F4E2-73DF-EF8C-20CF-6A4809C3C070}"/>
              </a:ext>
            </a:extLst>
          </p:cNvPr>
          <p:cNvSpPr/>
          <p:nvPr/>
        </p:nvSpPr>
        <p:spPr>
          <a:xfrm>
            <a:off x="3156128" y="3185183"/>
            <a:ext cx="111826" cy="64633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41616903-5CF2-35D9-227A-D40A7558A157}"/>
              </a:ext>
            </a:extLst>
          </p:cNvPr>
          <p:cNvSpPr txBox="1"/>
          <p:nvPr/>
        </p:nvSpPr>
        <p:spPr>
          <a:xfrm>
            <a:off x="1623574" y="2266682"/>
            <a:ext cx="1107996" cy="369332"/>
          </a:xfrm>
          <a:prstGeom prst="rect">
            <a:avLst/>
          </a:prstGeom>
          <a:noFill/>
        </p:spPr>
        <p:txBody>
          <a:bodyPr wrap="none" rtlCol="0">
            <a:spAutoFit/>
          </a:bodyPr>
          <a:lstStyle/>
          <a:p>
            <a:r>
              <a:rPr lang="ja-JP" altLang="en-US" b="1" dirty="0">
                <a:solidFill>
                  <a:schemeClr val="bg1"/>
                </a:solidFill>
                <a:latin typeface="游ゴシック" panose="020F0502020204030204"/>
                <a:ea typeface="游ゴシック" panose="020B0400000000000000" pitchFamily="50" charset="-128"/>
              </a:rPr>
              <a:t>プラズマ</a:t>
            </a:r>
          </a:p>
        </p:txBody>
      </p:sp>
      <p:cxnSp>
        <p:nvCxnSpPr>
          <p:cNvPr id="39" name="直線コネクタ 38">
            <a:extLst>
              <a:ext uri="{FF2B5EF4-FFF2-40B4-BE49-F238E27FC236}">
                <a16:creationId xmlns:a16="http://schemas.microsoft.com/office/drawing/2014/main" id="{DE76FBD1-820C-6EED-7C70-8E79D6C6B954}"/>
              </a:ext>
            </a:extLst>
          </p:cNvPr>
          <p:cNvCxnSpPr>
            <a:cxnSpLocks/>
          </p:cNvCxnSpPr>
          <p:nvPr/>
        </p:nvCxnSpPr>
        <p:spPr>
          <a:xfrm>
            <a:off x="2689069" y="2517144"/>
            <a:ext cx="1218406" cy="230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2C316AD8-FED9-8E22-6830-513EB9CF3098}"/>
              </a:ext>
            </a:extLst>
          </p:cNvPr>
          <p:cNvCxnSpPr>
            <a:cxnSpLocks/>
          </p:cNvCxnSpPr>
          <p:nvPr/>
        </p:nvCxnSpPr>
        <p:spPr>
          <a:xfrm>
            <a:off x="2689069" y="3171188"/>
            <a:ext cx="1218406" cy="2308"/>
          </a:xfrm>
          <a:prstGeom prst="line">
            <a:avLst/>
          </a:prstGeom>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80D2FE5A-F512-483A-070C-E189E9A62AEB}"/>
              </a:ext>
            </a:extLst>
          </p:cNvPr>
          <p:cNvSpPr txBox="1"/>
          <p:nvPr/>
        </p:nvSpPr>
        <p:spPr>
          <a:xfrm>
            <a:off x="5079955" y="2037272"/>
            <a:ext cx="970137" cy="646331"/>
          </a:xfrm>
          <a:prstGeom prst="rect">
            <a:avLst/>
          </a:prstGeom>
          <a:noFill/>
        </p:spPr>
        <p:txBody>
          <a:bodyPr wrap="none" rtlCol="0">
            <a:spAutoFit/>
          </a:bodyPr>
          <a:lstStyle/>
          <a:p>
            <a:r>
              <a:rPr lang="en-US" altLang="ja-JP" dirty="0">
                <a:solidFill>
                  <a:prstClr val="black"/>
                </a:solidFill>
                <a:latin typeface="游ゴシック" panose="020F0502020204030204"/>
                <a:ea typeface="游ゴシック" panose="020B0400000000000000" pitchFamily="50" charset="-128"/>
              </a:rPr>
              <a:t>Source</a:t>
            </a:r>
          </a:p>
          <a:p>
            <a:r>
              <a:rPr lang="en-US" altLang="ja-JP" dirty="0">
                <a:solidFill>
                  <a:prstClr val="black"/>
                </a:solidFill>
                <a:latin typeface="游ゴシック" panose="020F0502020204030204"/>
                <a:ea typeface="游ゴシック" panose="020B0400000000000000" pitchFamily="50" charset="-128"/>
              </a:rPr>
              <a:t>Plasma</a:t>
            </a:r>
            <a:endParaRPr lang="ja-JP" altLang="en-US" dirty="0">
              <a:solidFill>
                <a:prstClr val="black"/>
              </a:solidFill>
              <a:latin typeface="游ゴシック" panose="020F0502020204030204"/>
              <a:ea typeface="游ゴシック" panose="020B0400000000000000" pitchFamily="50" charset="-128"/>
            </a:endParaRPr>
          </a:p>
        </p:txBody>
      </p:sp>
      <p:sp>
        <p:nvSpPr>
          <p:cNvPr id="44" name="正方形/長方形 43">
            <a:extLst>
              <a:ext uri="{FF2B5EF4-FFF2-40B4-BE49-F238E27FC236}">
                <a16:creationId xmlns:a16="http://schemas.microsoft.com/office/drawing/2014/main" id="{9B536284-B71C-CA6B-7CB9-A20A6004C62E}"/>
              </a:ext>
            </a:extLst>
          </p:cNvPr>
          <p:cNvSpPr/>
          <p:nvPr/>
        </p:nvSpPr>
        <p:spPr>
          <a:xfrm>
            <a:off x="4981273" y="1852606"/>
            <a:ext cx="1091859" cy="196418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a:extLst>
              <a:ext uri="{FF2B5EF4-FFF2-40B4-BE49-F238E27FC236}">
                <a16:creationId xmlns:a16="http://schemas.microsoft.com/office/drawing/2014/main" id="{EFC3B273-8178-6678-054F-0EFF62F01F8B}"/>
              </a:ext>
            </a:extLst>
          </p:cNvPr>
          <p:cNvSpPr/>
          <p:nvPr/>
        </p:nvSpPr>
        <p:spPr>
          <a:xfrm>
            <a:off x="6064117" y="1862198"/>
            <a:ext cx="111826" cy="64633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a:extLst>
              <a:ext uri="{FF2B5EF4-FFF2-40B4-BE49-F238E27FC236}">
                <a16:creationId xmlns:a16="http://schemas.microsoft.com/office/drawing/2014/main" id="{F9D87270-AF35-7D73-D2CA-7C79ADF055CB}"/>
              </a:ext>
            </a:extLst>
          </p:cNvPr>
          <p:cNvSpPr/>
          <p:nvPr/>
        </p:nvSpPr>
        <p:spPr>
          <a:xfrm>
            <a:off x="6068927" y="3165645"/>
            <a:ext cx="111826" cy="64633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a:extLst>
              <a:ext uri="{FF2B5EF4-FFF2-40B4-BE49-F238E27FC236}">
                <a16:creationId xmlns:a16="http://schemas.microsoft.com/office/drawing/2014/main" id="{82F9BC0C-D0E5-8C4B-1C88-38084DBF82E5}"/>
              </a:ext>
            </a:extLst>
          </p:cNvPr>
          <p:cNvSpPr/>
          <p:nvPr/>
        </p:nvSpPr>
        <p:spPr>
          <a:xfrm>
            <a:off x="6517151" y="1852606"/>
            <a:ext cx="111826" cy="64633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a:extLst>
              <a:ext uri="{FF2B5EF4-FFF2-40B4-BE49-F238E27FC236}">
                <a16:creationId xmlns:a16="http://schemas.microsoft.com/office/drawing/2014/main" id="{1319833A-F098-2BC1-FD7A-816E2966A434}"/>
              </a:ext>
            </a:extLst>
          </p:cNvPr>
          <p:cNvSpPr/>
          <p:nvPr/>
        </p:nvSpPr>
        <p:spPr>
          <a:xfrm>
            <a:off x="6517151" y="3175414"/>
            <a:ext cx="111826" cy="64633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a:extLst>
              <a:ext uri="{FF2B5EF4-FFF2-40B4-BE49-F238E27FC236}">
                <a16:creationId xmlns:a16="http://schemas.microsoft.com/office/drawing/2014/main" id="{12F88C54-46FD-B1F7-DDDB-4FF29DDB303A}"/>
              </a:ext>
            </a:extLst>
          </p:cNvPr>
          <p:cNvSpPr txBox="1"/>
          <p:nvPr/>
        </p:nvSpPr>
        <p:spPr>
          <a:xfrm>
            <a:off x="4984597" y="2256913"/>
            <a:ext cx="1107996" cy="369332"/>
          </a:xfrm>
          <a:prstGeom prst="rect">
            <a:avLst/>
          </a:prstGeom>
          <a:noFill/>
        </p:spPr>
        <p:txBody>
          <a:bodyPr wrap="none" rtlCol="0">
            <a:spAutoFit/>
          </a:bodyPr>
          <a:lstStyle/>
          <a:p>
            <a:r>
              <a:rPr lang="ja-JP" altLang="en-US" b="1" dirty="0">
                <a:solidFill>
                  <a:schemeClr val="bg1"/>
                </a:solidFill>
                <a:latin typeface="游ゴシック" panose="020F0502020204030204"/>
                <a:ea typeface="游ゴシック" panose="020B0400000000000000" pitchFamily="50" charset="-128"/>
              </a:rPr>
              <a:t>プラズマ</a:t>
            </a:r>
          </a:p>
        </p:txBody>
      </p:sp>
      <p:cxnSp>
        <p:nvCxnSpPr>
          <p:cNvPr id="50" name="直線コネクタ 49">
            <a:extLst>
              <a:ext uri="{FF2B5EF4-FFF2-40B4-BE49-F238E27FC236}">
                <a16:creationId xmlns:a16="http://schemas.microsoft.com/office/drawing/2014/main" id="{01C436E4-33A3-A9F6-21D7-6F686E2334DE}"/>
              </a:ext>
            </a:extLst>
          </p:cNvPr>
          <p:cNvCxnSpPr>
            <a:cxnSpLocks/>
          </p:cNvCxnSpPr>
          <p:nvPr/>
        </p:nvCxnSpPr>
        <p:spPr>
          <a:xfrm>
            <a:off x="6050092" y="2507375"/>
            <a:ext cx="1218406" cy="2308"/>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D224749F-6B90-0312-9550-C8E4832810F1}"/>
              </a:ext>
            </a:extLst>
          </p:cNvPr>
          <p:cNvCxnSpPr>
            <a:cxnSpLocks/>
          </p:cNvCxnSpPr>
          <p:nvPr/>
        </p:nvCxnSpPr>
        <p:spPr>
          <a:xfrm>
            <a:off x="6050092" y="3161419"/>
            <a:ext cx="1218406" cy="2308"/>
          </a:xfrm>
          <a:prstGeom prst="line">
            <a:avLst/>
          </a:prstGeom>
        </p:spPr>
        <p:style>
          <a:lnRef idx="1">
            <a:schemeClr val="accent1"/>
          </a:lnRef>
          <a:fillRef idx="0">
            <a:schemeClr val="accent1"/>
          </a:fillRef>
          <a:effectRef idx="0">
            <a:schemeClr val="accent1"/>
          </a:effectRef>
          <a:fontRef idx="minor">
            <a:schemeClr val="tx1"/>
          </a:fontRef>
        </p:style>
      </p:cxnSp>
      <p:sp>
        <p:nvSpPr>
          <p:cNvPr id="52" name="テキスト ボックス 51">
            <a:extLst>
              <a:ext uri="{FF2B5EF4-FFF2-40B4-BE49-F238E27FC236}">
                <a16:creationId xmlns:a16="http://schemas.microsoft.com/office/drawing/2014/main" id="{5A75EF00-0B2A-15DB-724B-CE79B75198B9}"/>
              </a:ext>
            </a:extLst>
          </p:cNvPr>
          <p:cNvSpPr txBox="1"/>
          <p:nvPr/>
        </p:nvSpPr>
        <p:spPr>
          <a:xfrm>
            <a:off x="8329152" y="2027503"/>
            <a:ext cx="970137" cy="646331"/>
          </a:xfrm>
          <a:prstGeom prst="rect">
            <a:avLst/>
          </a:prstGeom>
          <a:noFill/>
        </p:spPr>
        <p:txBody>
          <a:bodyPr wrap="none" rtlCol="0">
            <a:spAutoFit/>
          </a:bodyPr>
          <a:lstStyle/>
          <a:p>
            <a:r>
              <a:rPr lang="en-US" altLang="ja-JP" dirty="0">
                <a:solidFill>
                  <a:prstClr val="black"/>
                </a:solidFill>
                <a:latin typeface="游ゴシック" panose="020F0502020204030204"/>
                <a:ea typeface="游ゴシック" panose="020B0400000000000000" pitchFamily="50" charset="-128"/>
              </a:rPr>
              <a:t>Source</a:t>
            </a:r>
          </a:p>
          <a:p>
            <a:r>
              <a:rPr lang="en-US" altLang="ja-JP" dirty="0">
                <a:solidFill>
                  <a:prstClr val="black"/>
                </a:solidFill>
                <a:latin typeface="游ゴシック" panose="020F0502020204030204"/>
                <a:ea typeface="游ゴシック" panose="020B0400000000000000" pitchFamily="50" charset="-128"/>
              </a:rPr>
              <a:t>Plasma</a:t>
            </a:r>
            <a:endParaRPr lang="ja-JP" altLang="en-US" dirty="0">
              <a:solidFill>
                <a:prstClr val="black"/>
              </a:solidFill>
              <a:latin typeface="游ゴシック" panose="020F0502020204030204"/>
              <a:ea typeface="游ゴシック" panose="020B0400000000000000" pitchFamily="50" charset="-128"/>
            </a:endParaRPr>
          </a:p>
        </p:txBody>
      </p:sp>
      <p:sp>
        <p:nvSpPr>
          <p:cNvPr id="53" name="正方形/長方形 52">
            <a:extLst>
              <a:ext uri="{FF2B5EF4-FFF2-40B4-BE49-F238E27FC236}">
                <a16:creationId xmlns:a16="http://schemas.microsoft.com/office/drawing/2014/main" id="{C77EADB6-08DE-7AC9-F3DD-4D1E2B384A8A}"/>
              </a:ext>
            </a:extLst>
          </p:cNvPr>
          <p:cNvSpPr/>
          <p:nvPr/>
        </p:nvSpPr>
        <p:spPr>
          <a:xfrm>
            <a:off x="8230470" y="1842837"/>
            <a:ext cx="1091859" cy="196418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a:extLst>
              <a:ext uri="{FF2B5EF4-FFF2-40B4-BE49-F238E27FC236}">
                <a16:creationId xmlns:a16="http://schemas.microsoft.com/office/drawing/2014/main" id="{C3012E43-216C-6E2E-0A90-CAABB8E11AC2}"/>
              </a:ext>
            </a:extLst>
          </p:cNvPr>
          <p:cNvSpPr/>
          <p:nvPr/>
        </p:nvSpPr>
        <p:spPr>
          <a:xfrm>
            <a:off x="9313314" y="1852429"/>
            <a:ext cx="111826" cy="64633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a:extLst>
              <a:ext uri="{FF2B5EF4-FFF2-40B4-BE49-F238E27FC236}">
                <a16:creationId xmlns:a16="http://schemas.microsoft.com/office/drawing/2014/main" id="{8FC1D88E-8C9F-C04A-C1C2-1F7233272E05}"/>
              </a:ext>
            </a:extLst>
          </p:cNvPr>
          <p:cNvSpPr/>
          <p:nvPr/>
        </p:nvSpPr>
        <p:spPr>
          <a:xfrm>
            <a:off x="9318124" y="3155876"/>
            <a:ext cx="111826" cy="64633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a:extLst>
              <a:ext uri="{FF2B5EF4-FFF2-40B4-BE49-F238E27FC236}">
                <a16:creationId xmlns:a16="http://schemas.microsoft.com/office/drawing/2014/main" id="{6AA65783-5673-A92E-C268-AC66607B4C13}"/>
              </a:ext>
            </a:extLst>
          </p:cNvPr>
          <p:cNvSpPr/>
          <p:nvPr/>
        </p:nvSpPr>
        <p:spPr>
          <a:xfrm>
            <a:off x="9766348" y="1842837"/>
            <a:ext cx="111826" cy="64633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a:extLst>
              <a:ext uri="{FF2B5EF4-FFF2-40B4-BE49-F238E27FC236}">
                <a16:creationId xmlns:a16="http://schemas.microsoft.com/office/drawing/2014/main" id="{17D892F4-8A26-2B69-8317-DB3D5FF3B335}"/>
              </a:ext>
            </a:extLst>
          </p:cNvPr>
          <p:cNvSpPr/>
          <p:nvPr/>
        </p:nvSpPr>
        <p:spPr>
          <a:xfrm>
            <a:off x="9766348" y="3165645"/>
            <a:ext cx="111826" cy="64633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a:extLst>
              <a:ext uri="{FF2B5EF4-FFF2-40B4-BE49-F238E27FC236}">
                <a16:creationId xmlns:a16="http://schemas.microsoft.com/office/drawing/2014/main" id="{06E39F1A-6304-E730-ADC0-1CE73F034BE4}"/>
              </a:ext>
            </a:extLst>
          </p:cNvPr>
          <p:cNvSpPr txBox="1"/>
          <p:nvPr/>
        </p:nvSpPr>
        <p:spPr>
          <a:xfrm>
            <a:off x="8233794" y="2247144"/>
            <a:ext cx="1107996" cy="369332"/>
          </a:xfrm>
          <a:prstGeom prst="rect">
            <a:avLst/>
          </a:prstGeom>
          <a:noFill/>
        </p:spPr>
        <p:txBody>
          <a:bodyPr wrap="none" rtlCol="0">
            <a:spAutoFit/>
          </a:bodyPr>
          <a:lstStyle/>
          <a:p>
            <a:r>
              <a:rPr lang="ja-JP" altLang="en-US" b="1" dirty="0">
                <a:solidFill>
                  <a:schemeClr val="bg1"/>
                </a:solidFill>
                <a:latin typeface="游ゴシック" panose="020F0502020204030204"/>
                <a:ea typeface="游ゴシック" panose="020B0400000000000000" pitchFamily="50" charset="-128"/>
              </a:rPr>
              <a:t>プラズマ</a:t>
            </a:r>
          </a:p>
        </p:txBody>
      </p:sp>
      <p:cxnSp>
        <p:nvCxnSpPr>
          <p:cNvPr id="59" name="直線コネクタ 58">
            <a:extLst>
              <a:ext uri="{FF2B5EF4-FFF2-40B4-BE49-F238E27FC236}">
                <a16:creationId xmlns:a16="http://schemas.microsoft.com/office/drawing/2014/main" id="{E082F8E1-BF7D-DCC7-5534-35D7446C9921}"/>
              </a:ext>
            </a:extLst>
          </p:cNvPr>
          <p:cNvCxnSpPr>
            <a:cxnSpLocks/>
          </p:cNvCxnSpPr>
          <p:nvPr/>
        </p:nvCxnSpPr>
        <p:spPr>
          <a:xfrm>
            <a:off x="9299289" y="2497606"/>
            <a:ext cx="1218406" cy="2308"/>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A56EA396-72D9-3681-CA6A-3CDD272D0C08}"/>
              </a:ext>
            </a:extLst>
          </p:cNvPr>
          <p:cNvCxnSpPr>
            <a:cxnSpLocks/>
          </p:cNvCxnSpPr>
          <p:nvPr/>
        </p:nvCxnSpPr>
        <p:spPr>
          <a:xfrm>
            <a:off x="9299289" y="3151650"/>
            <a:ext cx="1218406" cy="2308"/>
          </a:xfrm>
          <a:prstGeom prst="line">
            <a:avLst/>
          </a:prstGeom>
        </p:spPr>
        <p:style>
          <a:lnRef idx="1">
            <a:schemeClr val="accent1"/>
          </a:lnRef>
          <a:fillRef idx="0">
            <a:schemeClr val="accent1"/>
          </a:fillRef>
          <a:effectRef idx="0">
            <a:schemeClr val="accent1"/>
          </a:effectRef>
          <a:fontRef idx="minor">
            <a:schemeClr val="tx1"/>
          </a:fontRef>
        </p:style>
      </p:cxnSp>
      <p:sp>
        <p:nvSpPr>
          <p:cNvPr id="63" name="弦 62">
            <a:extLst>
              <a:ext uri="{FF2B5EF4-FFF2-40B4-BE49-F238E27FC236}">
                <a16:creationId xmlns:a16="http://schemas.microsoft.com/office/drawing/2014/main" id="{30AAD047-6C34-9FAE-D186-9181D1F7B931}"/>
              </a:ext>
            </a:extLst>
          </p:cNvPr>
          <p:cNvSpPr/>
          <p:nvPr/>
        </p:nvSpPr>
        <p:spPr>
          <a:xfrm rot="10800000">
            <a:off x="5905346" y="2498909"/>
            <a:ext cx="282605" cy="686274"/>
          </a:xfrm>
          <a:prstGeom prst="chord">
            <a:avLst>
              <a:gd name="adj1" fmla="val 5385500"/>
              <a:gd name="adj2" fmla="val 1620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弦 63">
            <a:extLst>
              <a:ext uri="{FF2B5EF4-FFF2-40B4-BE49-F238E27FC236}">
                <a16:creationId xmlns:a16="http://schemas.microsoft.com/office/drawing/2014/main" id="{7B8ACBEE-0762-0571-FE19-30695CC9D21D}"/>
              </a:ext>
            </a:extLst>
          </p:cNvPr>
          <p:cNvSpPr/>
          <p:nvPr/>
        </p:nvSpPr>
        <p:spPr>
          <a:xfrm>
            <a:off x="9184019" y="2484914"/>
            <a:ext cx="282605" cy="686274"/>
          </a:xfrm>
          <a:prstGeom prst="chord">
            <a:avLst>
              <a:gd name="adj1" fmla="val 5385500"/>
              <a:gd name="adj2" fmla="val 1620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8" name="直線矢印コネクタ 67">
            <a:extLst>
              <a:ext uri="{FF2B5EF4-FFF2-40B4-BE49-F238E27FC236}">
                <a16:creationId xmlns:a16="http://schemas.microsoft.com/office/drawing/2014/main" id="{801B72C6-66A7-5EC8-838A-7DBC13529291}"/>
              </a:ext>
            </a:extLst>
          </p:cNvPr>
          <p:cNvCxnSpPr/>
          <p:nvPr/>
        </p:nvCxnSpPr>
        <p:spPr>
          <a:xfrm>
            <a:off x="2731570" y="3026455"/>
            <a:ext cx="701533"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69" name="直線矢印コネクタ 68">
            <a:extLst>
              <a:ext uri="{FF2B5EF4-FFF2-40B4-BE49-F238E27FC236}">
                <a16:creationId xmlns:a16="http://schemas.microsoft.com/office/drawing/2014/main" id="{86E01208-C834-3837-A655-9E51776D82D1}"/>
              </a:ext>
            </a:extLst>
          </p:cNvPr>
          <p:cNvCxnSpPr/>
          <p:nvPr/>
        </p:nvCxnSpPr>
        <p:spPr>
          <a:xfrm>
            <a:off x="2731570" y="2683603"/>
            <a:ext cx="701533"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70" name="直線矢印コネクタ 69">
            <a:extLst>
              <a:ext uri="{FF2B5EF4-FFF2-40B4-BE49-F238E27FC236}">
                <a16:creationId xmlns:a16="http://schemas.microsoft.com/office/drawing/2014/main" id="{094D216F-D627-3672-FCCD-E4FD4548731C}"/>
              </a:ext>
            </a:extLst>
          </p:cNvPr>
          <p:cNvCxnSpPr>
            <a:cxnSpLocks/>
          </p:cNvCxnSpPr>
          <p:nvPr/>
        </p:nvCxnSpPr>
        <p:spPr>
          <a:xfrm flipV="1">
            <a:off x="6064117" y="2462872"/>
            <a:ext cx="321736" cy="23050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72" name="直線矢印コネクタ 71">
            <a:extLst>
              <a:ext uri="{FF2B5EF4-FFF2-40B4-BE49-F238E27FC236}">
                <a16:creationId xmlns:a16="http://schemas.microsoft.com/office/drawing/2014/main" id="{3D282EB3-5A3F-95A7-407E-C7D3C9DCA737}"/>
              </a:ext>
            </a:extLst>
          </p:cNvPr>
          <p:cNvCxnSpPr>
            <a:cxnSpLocks/>
          </p:cNvCxnSpPr>
          <p:nvPr/>
        </p:nvCxnSpPr>
        <p:spPr>
          <a:xfrm>
            <a:off x="6092593" y="3050618"/>
            <a:ext cx="293260" cy="143003"/>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 name="直線矢印コネクタ 2">
            <a:extLst>
              <a:ext uri="{FF2B5EF4-FFF2-40B4-BE49-F238E27FC236}">
                <a16:creationId xmlns:a16="http://schemas.microsoft.com/office/drawing/2014/main" id="{9BA0743E-5F7B-ECC7-4792-CAD9F2F795FF}"/>
              </a:ext>
            </a:extLst>
          </p:cNvPr>
          <p:cNvCxnSpPr>
            <a:cxnSpLocks/>
          </p:cNvCxnSpPr>
          <p:nvPr/>
        </p:nvCxnSpPr>
        <p:spPr>
          <a:xfrm>
            <a:off x="9268762" y="2529767"/>
            <a:ext cx="713059" cy="61019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5" name="直線矢印コネクタ 4">
            <a:extLst>
              <a:ext uri="{FF2B5EF4-FFF2-40B4-BE49-F238E27FC236}">
                <a16:creationId xmlns:a16="http://schemas.microsoft.com/office/drawing/2014/main" id="{A7AF4959-CF09-324C-1DB0-901D981A78CF}"/>
              </a:ext>
            </a:extLst>
          </p:cNvPr>
          <p:cNvCxnSpPr>
            <a:cxnSpLocks/>
          </p:cNvCxnSpPr>
          <p:nvPr/>
        </p:nvCxnSpPr>
        <p:spPr>
          <a:xfrm flipV="1">
            <a:off x="9246908" y="2540875"/>
            <a:ext cx="734913" cy="58077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31EAA41A-D933-8C32-2D3F-CC07E2F15ED7}"/>
              </a:ext>
            </a:extLst>
          </p:cNvPr>
          <p:cNvSpPr txBox="1"/>
          <p:nvPr/>
        </p:nvSpPr>
        <p:spPr>
          <a:xfrm>
            <a:off x="1359022" y="1060159"/>
            <a:ext cx="8962317" cy="461665"/>
          </a:xfrm>
          <a:prstGeom prst="rect">
            <a:avLst/>
          </a:prstGeom>
          <a:noFill/>
        </p:spPr>
        <p:txBody>
          <a:bodyPr wrap="square" rtlCol="0">
            <a:spAutoFit/>
          </a:bodyPr>
          <a:lstStyle/>
          <a:p>
            <a:r>
              <a:rPr kumimoji="1" lang="ja-JP" altLang="en-US" sz="2400" b="1" dirty="0"/>
              <a:t>プラズマと真空の境界であり、ビームの発生面である</a:t>
            </a:r>
            <a:r>
              <a:rPr kumimoji="1" lang="ja-JP" altLang="en-US" sz="2400" b="1" dirty="0">
                <a:solidFill>
                  <a:srgbClr val="FF0000"/>
                </a:solidFill>
              </a:rPr>
              <a:t>メニスカス</a:t>
            </a:r>
          </a:p>
        </p:txBody>
      </p:sp>
      <p:sp>
        <p:nvSpPr>
          <p:cNvPr id="14" name="テキスト ボックス 13">
            <a:extLst>
              <a:ext uri="{FF2B5EF4-FFF2-40B4-BE49-F238E27FC236}">
                <a16:creationId xmlns:a16="http://schemas.microsoft.com/office/drawing/2014/main" id="{997DFB94-B5B5-112C-20BF-0BC9416D810A}"/>
              </a:ext>
            </a:extLst>
          </p:cNvPr>
          <p:cNvSpPr txBox="1"/>
          <p:nvPr/>
        </p:nvSpPr>
        <p:spPr>
          <a:xfrm>
            <a:off x="2368923" y="5797841"/>
            <a:ext cx="6841380" cy="461665"/>
          </a:xfrm>
          <a:prstGeom prst="rect">
            <a:avLst/>
          </a:prstGeom>
          <a:noFill/>
        </p:spPr>
        <p:txBody>
          <a:bodyPr wrap="square" rtlCol="0">
            <a:spAutoFit/>
          </a:bodyPr>
          <a:lstStyle/>
          <a:p>
            <a:r>
              <a:rPr kumimoji="1" lang="ja-JP" altLang="en-US" sz="2400" b="1" dirty="0"/>
              <a:t>ビーム</a:t>
            </a:r>
            <a:r>
              <a:rPr lang="ja-JP" altLang="en-US" sz="2400" b="1" dirty="0"/>
              <a:t>引き出し</a:t>
            </a:r>
            <a:r>
              <a:rPr kumimoji="1" lang="ja-JP" altLang="en-US" sz="2400" b="1" dirty="0"/>
              <a:t>特性の理解に、</a:t>
            </a:r>
            <a:r>
              <a:rPr kumimoji="1" lang="en-US" altLang="ja-JP" sz="2400" b="1" i="1" dirty="0" err="1">
                <a:latin typeface="Times New Roman" panose="02020603050405020304" pitchFamily="18" charset="0"/>
                <a:cs typeface="Times New Roman" panose="02020603050405020304" pitchFamily="18" charset="0"/>
              </a:rPr>
              <a:t>d</a:t>
            </a:r>
            <a:r>
              <a:rPr kumimoji="1" lang="en-US" altLang="ja-JP" sz="2400" b="1" i="1" baseline="-25000" dirty="0" err="1">
                <a:latin typeface="Times New Roman" panose="02020603050405020304" pitchFamily="18" charset="0"/>
                <a:cs typeface="Times New Roman" panose="02020603050405020304" pitchFamily="18" charset="0"/>
              </a:rPr>
              <a:t>eff</a:t>
            </a:r>
            <a:r>
              <a:rPr kumimoji="1" lang="ja-JP" altLang="en-US" sz="2400" b="1" dirty="0"/>
              <a:t>の理解が重要</a:t>
            </a:r>
          </a:p>
        </p:txBody>
      </p:sp>
      <p:sp>
        <p:nvSpPr>
          <p:cNvPr id="15" name="テキスト ボックス 14">
            <a:extLst>
              <a:ext uri="{FF2B5EF4-FFF2-40B4-BE49-F238E27FC236}">
                <a16:creationId xmlns:a16="http://schemas.microsoft.com/office/drawing/2014/main" id="{E8EBED66-867E-FE4E-06AE-C5E26C8894BB}"/>
              </a:ext>
            </a:extLst>
          </p:cNvPr>
          <p:cNvSpPr txBox="1"/>
          <p:nvPr/>
        </p:nvSpPr>
        <p:spPr>
          <a:xfrm>
            <a:off x="1572506" y="4701937"/>
            <a:ext cx="1895654" cy="461665"/>
          </a:xfrm>
          <a:prstGeom prst="rect">
            <a:avLst/>
          </a:prstGeom>
          <a:noFill/>
        </p:spPr>
        <p:txBody>
          <a:bodyPr wrap="square" rtlCol="0">
            <a:spAutoFit/>
          </a:bodyPr>
          <a:lstStyle/>
          <a:p>
            <a:r>
              <a:rPr kumimoji="1" lang="ja-JP" altLang="en-US" sz="2400" b="1" dirty="0"/>
              <a:t>平行ビーム</a:t>
            </a:r>
          </a:p>
        </p:txBody>
      </p:sp>
      <p:sp>
        <p:nvSpPr>
          <p:cNvPr id="16" name="テキスト ボックス 15">
            <a:extLst>
              <a:ext uri="{FF2B5EF4-FFF2-40B4-BE49-F238E27FC236}">
                <a16:creationId xmlns:a16="http://schemas.microsoft.com/office/drawing/2014/main" id="{561271FA-344F-102E-3BC3-E8DCD0B751F8}"/>
              </a:ext>
            </a:extLst>
          </p:cNvPr>
          <p:cNvSpPr txBox="1"/>
          <p:nvPr/>
        </p:nvSpPr>
        <p:spPr>
          <a:xfrm>
            <a:off x="4957519" y="4684687"/>
            <a:ext cx="1895654" cy="461665"/>
          </a:xfrm>
          <a:prstGeom prst="rect">
            <a:avLst/>
          </a:prstGeom>
          <a:noFill/>
        </p:spPr>
        <p:txBody>
          <a:bodyPr wrap="square" rtlCol="0">
            <a:spAutoFit/>
          </a:bodyPr>
          <a:lstStyle/>
          <a:p>
            <a:r>
              <a:rPr kumimoji="1" lang="ja-JP" altLang="en-US" sz="2400" b="1" dirty="0"/>
              <a:t>発散ビーム</a:t>
            </a:r>
          </a:p>
        </p:txBody>
      </p:sp>
      <p:sp>
        <p:nvSpPr>
          <p:cNvPr id="17" name="テキスト ボックス 16">
            <a:extLst>
              <a:ext uri="{FF2B5EF4-FFF2-40B4-BE49-F238E27FC236}">
                <a16:creationId xmlns:a16="http://schemas.microsoft.com/office/drawing/2014/main" id="{59C84A44-326D-D7D5-413C-3939D5D824A1}"/>
              </a:ext>
            </a:extLst>
          </p:cNvPr>
          <p:cNvSpPr txBox="1"/>
          <p:nvPr/>
        </p:nvSpPr>
        <p:spPr>
          <a:xfrm>
            <a:off x="8230470" y="4643253"/>
            <a:ext cx="1895654" cy="461665"/>
          </a:xfrm>
          <a:prstGeom prst="rect">
            <a:avLst/>
          </a:prstGeom>
          <a:noFill/>
        </p:spPr>
        <p:txBody>
          <a:bodyPr wrap="square" rtlCol="0">
            <a:spAutoFit/>
          </a:bodyPr>
          <a:lstStyle/>
          <a:p>
            <a:r>
              <a:rPr lang="ja-JP" altLang="en-US" sz="2400" b="1" dirty="0"/>
              <a:t>収束</a:t>
            </a:r>
            <a:r>
              <a:rPr kumimoji="1" lang="ja-JP" altLang="en-US" sz="2400" b="1" dirty="0"/>
              <a:t>ビーム</a:t>
            </a:r>
          </a:p>
        </p:txBody>
      </p:sp>
      <p:cxnSp>
        <p:nvCxnSpPr>
          <p:cNvPr id="20" name="直線矢印コネクタ 19">
            <a:extLst>
              <a:ext uri="{FF2B5EF4-FFF2-40B4-BE49-F238E27FC236}">
                <a16:creationId xmlns:a16="http://schemas.microsoft.com/office/drawing/2014/main" id="{BC1F26AD-9365-1851-0DCE-33EFD8996FA7}"/>
              </a:ext>
            </a:extLst>
          </p:cNvPr>
          <p:cNvCxnSpPr>
            <a:cxnSpLocks/>
          </p:cNvCxnSpPr>
          <p:nvPr/>
        </p:nvCxnSpPr>
        <p:spPr>
          <a:xfrm flipV="1">
            <a:off x="2731570" y="2897265"/>
            <a:ext cx="480471" cy="37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BCF493D3-B077-FDFE-8386-84082B671443}"/>
              </a:ext>
            </a:extLst>
          </p:cNvPr>
          <p:cNvSpPr txBox="1"/>
          <p:nvPr/>
        </p:nvSpPr>
        <p:spPr>
          <a:xfrm>
            <a:off x="3209493" y="2668697"/>
            <a:ext cx="728383" cy="369332"/>
          </a:xfrm>
          <a:prstGeom prst="rect">
            <a:avLst/>
          </a:prstGeom>
          <a:noFill/>
        </p:spPr>
        <p:txBody>
          <a:bodyPr wrap="square">
            <a:spAutoFit/>
          </a:bodyPr>
          <a:lstStyle/>
          <a:p>
            <a:r>
              <a:rPr kumimoji="1" lang="en-US" altLang="ja-JP" sz="1800" b="1" i="1" dirty="0">
                <a:latin typeface="Times New Roman" panose="02020603050405020304" pitchFamily="18" charset="0"/>
                <a:cs typeface="Times New Roman" panose="02020603050405020304" pitchFamily="18" charset="0"/>
              </a:rPr>
              <a:t>d</a:t>
            </a:r>
            <a:endParaRPr lang="ja-JP" altLang="en-US" dirty="0"/>
          </a:p>
        </p:txBody>
      </p:sp>
      <p:cxnSp>
        <p:nvCxnSpPr>
          <p:cNvPr id="25" name="直線矢印コネクタ 24">
            <a:extLst>
              <a:ext uri="{FF2B5EF4-FFF2-40B4-BE49-F238E27FC236}">
                <a16:creationId xmlns:a16="http://schemas.microsoft.com/office/drawing/2014/main" id="{AA9E3492-495B-7500-E858-D9CA93DBA155}"/>
              </a:ext>
            </a:extLst>
          </p:cNvPr>
          <p:cNvCxnSpPr>
            <a:cxnSpLocks/>
          </p:cNvCxnSpPr>
          <p:nvPr/>
        </p:nvCxnSpPr>
        <p:spPr>
          <a:xfrm>
            <a:off x="6197280" y="2866281"/>
            <a:ext cx="310717" cy="105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236AE7F9-9233-D7DC-2F1C-FAF3C1670A49}"/>
              </a:ext>
            </a:extLst>
          </p:cNvPr>
          <p:cNvSpPr txBox="1"/>
          <p:nvPr/>
        </p:nvSpPr>
        <p:spPr>
          <a:xfrm>
            <a:off x="6443443" y="2620484"/>
            <a:ext cx="728383" cy="369332"/>
          </a:xfrm>
          <a:prstGeom prst="rect">
            <a:avLst/>
          </a:prstGeom>
          <a:noFill/>
        </p:spPr>
        <p:txBody>
          <a:bodyPr wrap="square">
            <a:spAutoFit/>
          </a:bodyPr>
          <a:lstStyle/>
          <a:p>
            <a:r>
              <a:rPr kumimoji="1" lang="en-US" altLang="ja-JP" sz="1800" b="1" i="1" dirty="0" err="1">
                <a:latin typeface="Times New Roman" panose="02020603050405020304" pitchFamily="18" charset="0"/>
                <a:cs typeface="Times New Roman" panose="02020603050405020304" pitchFamily="18" charset="0"/>
              </a:rPr>
              <a:t>d</a:t>
            </a:r>
            <a:r>
              <a:rPr kumimoji="1" lang="en-US" altLang="ja-JP" sz="1800" b="1" i="1" baseline="-25000" dirty="0" err="1">
                <a:latin typeface="Times New Roman" panose="02020603050405020304" pitchFamily="18" charset="0"/>
                <a:cs typeface="Times New Roman" panose="02020603050405020304" pitchFamily="18" charset="0"/>
              </a:rPr>
              <a:t>eff</a:t>
            </a:r>
            <a:endParaRPr lang="ja-JP" altLang="en-US" dirty="0"/>
          </a:p>
        </p:txBody>
      </p:sp>
      <p:cxnSp>
        <p:nvCxnSpPr>
          <p:cNvPr id="38" name="直線矢印コネクタ 37">
            <a:extLst>
              <a:ext uri="{FF2B5EF4-FFF2-40B4-BE49-F238E27FC236}">
                <a16:creationId xmlns:a16="http://schemas.microsoft.com/office/drawing/2014/main" id="{DD9FF43D-CF8D-B0DD-1809-FF3E9B6A9F80}"/>
              </a:ext>
            </a:extLst>
          </p:cNvPr>
          <p:cNvCxnSpPr>
            <a:cxnSpLocks/>
          </p:cNvCxnSpPr>
          <p:nvPr/>
        </p:nvCxnSpPr>
        <p:spPr>
          <a:xfrm flipV="1">
            <a:off x="9184904" y="2844277"/>
            <a:ext cx="637357" cy="4424"/>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54696080-809F-9C7F-2FA4-533F9DA57500}"/>
              </a:ext>
            </a:extLst>
          </p:cNvPr>
          <p:cNvSpPr txBox="1"/>
          <p:nvPr/>
        </p:nvSpPr>
        <p:spPr>
          <a:xfrm>
            <a:off x="9766348" y="2629964"/>
            <a:ext cx="728383" cy="369332"/>
          </a:xfrm>
          <a:prstGeom prst="rect">
            <a:avLst/>
          </a:prstGeom>
          <a:noFill/>
        </p:spPr>
        <p:txBody>
          <a:bodyPr wrap="square">
            <a:spAutoFit/>
          </a:bodyPr>
          <a:lstStyle/>
          <a:p>
            <a:r>
              <a:rPr kumimoji="1" lang="en-US" altLang="ja-JP" sz="1800" b="1" i="1" dirty="0" err="1">
                <a:latin typeface="Times New Roman" panose="02020603050405020304" pitchFamily="18" charset="0"/>
                <a:cs typeface="Times New Roman" panose="02020603050405020304" pitchFamily="18" charset="0"/>
              </a:rPr>
              <a:t>d</a:t>
            </a:r>
            <a:r>
              <a:rPr kumimoji="1" lang="en-US" altLang="ja-JP" sz="1800" b="1" i="1" baseline="-25000" dirty="0" err="1">
                <a:latin typeface="Times New Roman" panose="02020603050405020304" pitchFamily="18" charset="0"/>
                <a:cs typeface="Times New Roman" panose="02020603050405020304" pitchFamily="18" charset="0"/>
              </a:rPr>
              <a:t>eff</a:t>
            </a:r>
            <a:endParaRPr lang="ja-JP" altLang="en-US" dirty="0"/>
          </a:p>
        </p:txBody>
      </p:sp>
      <p:sp>
        <p:nvSpPr>
          <p:cNvPr id="4" name="テキスト ボックス 3">
            <a:extLst>
              <a:ext uri="{FF2B5EF4-FFF2-40B4-BE49-F238E27FC236}">
                <a16:creationId xmlns:a16="http://schemas.microsoft.com/office/drawing/2014/main" id="{A1A5DCBB-A887-A369-00AC-B2C2C1F99B21}"/>
              </a:ext>
            </a:extLst>
          </p:cNvPr>
          <p:cNvSpPr txBox="1"/>
          <p:nvPr/>
        </p:nvSpPr>
        <p:spPr>
          <a:xfrm>
            <a:off x="2543907" y="1530262"/>
            <a:ext cx="505267" cy="369332"/>
          </a:xfrm>
          <a:prstGeom prst="rect">
            <a:avLst/>
          </a:prstGeom>
          <a:noFill/>
        </p:spPr>
        <p:txBody>
          <a:bodyPr wrap="none" rtlCol="0">
            <a:spAutoFit/>
          </a:bodyPr>
          <a:lstStyle/>
          <a:p>
            <a:r>
              <a:rPr kumimoji="1" lang="en-US" altLang="ja-JP" dirty="0"/>
              <a:t>PG</a:t>
            </a:r>
            <a:endParaRPr kumimoji="1" lang="ja-JP" altLang="en-US" dirty="0"/>
          </a:p>
        </p:txBody>
      </p:sp>
      <p:sp>
        <p:nvSpPr>
          <p:cNvPr id="6" name="テキスト ボックス 5">
            <a:extLst>
              <a:ext uri="{FF2B5EF4-FFF2-40B4-BE49-F238E27FC236}">
                <a16:creationId xmlns:a16="http://schemas.microsoft.com/office/drawing/2014/main" id="{EB71F054-0623-270E-22D0-EB2484C6A667}"/>
              </a:ext>
            </a:extLst>
          </p:cNvPr>
          <p:cNvSpPr txBox="1"/>
          <p:nvPr/>
        </p:nvSpPr>
        <p:spPr>
          <a:xfrm>
            <a:off x="3053317" y="1530262"/>
            <a:ext cx="495649" cy="369332"/>
          </a:xfrm>
          <a:prstGeom prst="rect">
            <a:avLst/>
          </a:prstGeom>
          <a:noFill/>
        </p:spPr>
        <p:txBody>
          <a:bodyPr wrap="none" rtlCol="0">
            <a:spAutoFit/>
          </a:bodyPr>
          <a:lstStyle/>
          <a:p>
            <a:r>
              <a:rPr lang="en-US" altLang="ja-JP" dirty="0"/>
              <a:t>E</a:t>
            </a:r>
            <a:r>
              <a:rPr kumimoji="1" lang="en-US" altLang="ja-JP" dirty="0"/>
              <a:t>G</a:t>
            </a:r>
            <a:endParaRPr kumimoji="1" lang="ja-JP" altLang="en-US" dirty="0"/>
          </a:p>
        </p:txBody>
      </p:sp>
      <p:sp>
        <p:nvSpPr>
          <p:cNvPr id="7" name="テキスト ボックス 6">
            <a:extLst>
              <a:ext uri="{FF2B5EF4-FFF2-40B4-BE49-F238E27FC236}">
                <a16:creationId xmlns:a16="http://schemas.microsoft.com/office/drawing/2014/main" id="{358D17D0-43B6-621C-5F81-E6EF188720E7}"/>
              </a:ext>
            </a:extLst>
          </p:cNvPr>
          <p:cNvSpPr txBox="1"/>
          <p:nvPr/>
        </p:nvSpPr>
        <p:spPr>
          <a:xfrm>
            <a:off x="5892037" y="1509851"/>
            <a:ext cx="505267" cy="369332"/>
          </a:xfrm>
          <a:prstGeom prst="rect">
            <a:avLst/>
          </a:prstGeom>
          <a:noFill/>
        </p:spPr>
        <p:txBody>
          <a:bodyPr wrap="none" rtlCol="0">
            <a:spAutoFit/>
          </a:bodyPr>
          <a:lstStyle/>
          <a:p>
            <a:r>
              <a:rPr kumimoji="1" lang="en-US" altLang="ja-JP" dirty="0"/>
              <a:t>PG</a:t>
            </a:r>
            <a:endParaRPr kumimoji="1" lang="ja-JP" altLang="en-US" dirty="0"/>
          </a:p>
        </p:txBody>
      </p:sp>
      <p:sp>
        <p:nvSpPr>
          <p:cNvPr id="8" name="テキスト ボックス 7">
            <a:extLst>
              <a:ext uri="{FF2B5EF4-FFF2-40B4-BE49-F238E27FC236}">
                <a16:creationId xmlns:a16="http://schemas.microsoft.com/office/drawing/2014/main" id="{C06E52D8-FB36-95EB-D6D3-C879F066105A}"/>
              </a:ext>
            </a:extLst>
          </p:cNvPr>
          <p:cNvSpPr txBox="1"/>
          <p:nvPr/>
        </p:nvSpPr>
        <p:spPr>
          <a:xfrm>
            <a:off x="6401447" y="1509851"/>
            <a:ext cx="495649" cy="369332"/>
          </a:xfrm>
          <a:prstGeom prst="rect">
            <a:avLst/>
          </a:prstGeom>
          <a:noFill/>
        </p:spPr>
        <p:txBody>
          <a:bodyPr wrap="none" rtlCol="0">
            <a:spAutoFit/>
          </a:bodyPr>
          <a:lstStyle/>
          <a:p>
            <a:r>
              <a:rPr lang="en-US" altLang="ja-JP" dirty="0"/>
              <a:t>E</a:t>
            </a:r>
            <a:r>
              <a:rPr kumimoji="1" lang="en-US" altLang="ja-JP" dirty="0"/>
              <a:t>G</a:t>
            </a:r>
            <a:endParaRPr kumimoji="1" lang="ja-JP" altLang="en-US" dirty="0"/>
          </a:p>
        </p:txBody>
      </p:sp>
      <p:sp>
        <p:nvSpPr>
          <p:cNvPr id="12" name="テキスト ボックス 11">
            <a:extLst>
              <a:ext uri="{FF2B5EF4-FFF2-40B4-BE49-F238E27FC236}">
                <a16:creationId xmlns:a16="http://schemas.microsoft.com/office/drawing/2014/main" id="{5DF1E7B8-A384-9068-6557-91DA1E6D9D66}"/>
              </a:ext>
            </a:extLst>
          </p:cNvPr>
          <p:cNvSpPr txBox="1"/>
          <p:nvPr/>
        </p:nvSpPr>
        <p:spPr>
          <a:xfrm>
            <a:off x="9112980" y="1523236"/>
            <a:ext cx="505267" cy="369332"/>
          </a:xfrm>
          <a:prstGeom prst="rect">
            <a:avLst/>
          </a:prstGeom>
          <a:noFill/>
        </p:spPr>
        <p:txBody>
          <a:bodyPr wrap="none" rtlCol="0">
            <a:spAutoFit/>
          </a:bodyPr>
          <a:lstStyle/>
          <a:p>
            <a:r>
              <a:rPr kumimoji="1" lang="en-US" altLang="ja-JP" dirty="0"/>
              <a:t>PG</a:t>
            </a:r>
            <a:endParaRPr kumimoji="1" lang="ja-JP" altLang="en-US" dirty="0"/>
          </a:p>
        </p:txBody>
      </p:sp>
      <p:sp>
        <p:nvSpPr>
          <p:cNvPr id="19" name="テキスト ボックス 18">
            <a:extLst>
              <a:ext uri="{FF2B5EF4-FFF2-40B4-BE49-F238E27FC236}">
                <a16:creationId xmlns:a16="http://schemas.microsoft.com/office/drawing/2014/main" id="{737DBDCA-46A5-EBB1-AB72-3D586B3B2B17}"/>
              </a:ext>
            </a:extLst>
          </p:cNvPr>
          <p:cNvSpPr txBox="1"/>
          <p:nvPr/>
        </p:nvSpPr>
        <p:spPr>
          <a:xfrm>
            <a:off x="9622390" y="1523236"/>
            <a:ext cx="495649" cy="369332"/>
          </a:xfrm>
          <a:prstGeom prst="rect">
            <a:avLst/>
          </a:prstGeom>
          <a:noFill/>
        </p:spPr>
        <p:txBody>
          <a:bodyPr wrap="none" rtlCol="0">
            <a:spAutoFit/>
          </a:bodyPr>
          <a:lstStyle/>
          <a:p>
            <a:r>
              <a:rPr lang="en-US" altLang="ja-JP" dirty="0"/>
              <a:t>E</a:t>
            </a:r>
            <a:r>
              <a:rPr kumimoji="1" lang="en-US" altLang="ja-JP" dirty="0"/>
              <a:t>G</a:t>
            </a:r>
            <a:endParaRPr kumimoji="1" lang="ja-JP" altLang="en-US" dirty="0"/>
          </a:p>
        </p:txBody>
      </p:sp>
      <p:sp>
        <p:nvSpPr>
          <p:cNvPr id="22" name="テキスト ボックス 21">
            <a:extLst>
              <a:ext uri="{FF2B5EF4-FFF2-40B4-BE49-F238E27FC236}">
                <a16:creationId xmlns:a16="http://schemas.microsoft.com/office/drawing/2014/main" id="{9BAEF9FC-7AC5-0B6C-E946-0AEA9BB0FF57}"/>
              </a:ext>
            </a:extLst>
          </p:cNvPr>
          <p:cNvSpPr txBox="1"/>
          <p:nvPr/>
        </p:nvSpPr>
        <p:spPr>
          <a:xfrm>
            <a:off x="57845" y="2718678"/>
            <a:ext cx="1630689" cy="615553"/>
          </a:xfrm>
          <a:prstGeom prst="rect">
            <a:avLst/>
          </a:prstGeom>
          <a:noFill/>
        </p:spPr>
        <p:txBody>
          <a:bodyPr wrap="square">
            <a:spAutoFit/>
          </a:bodyPr>
          <a:lstStyle/>
          <a:p>
            <a:r>
              <a:rPr lang="en-US" altLang="ja-JP" i="1" dirty="0">
                <a:latin typeface="Times New Roman" panose="02020603050405020304" pitchFamily="18" charset="0"/>
                <a:cs typeface="Times New Roman" panose="02020603050405020304" pitchFamily="18" charset="0"/>
              </a:rPr>
              <a:t>d </a:t>
            </a:r>
            <a:r>
              <a:rPr kumimoji="1" lang="en-US" altLang="ja-JP" sz="1600" dirty="0"/>
              <a:t>:</a:t>
            </a:r>
            <a:r>
              <a:rPr kumimoji="1" lang="ja-JP" altLang="en-US" sz="1600" dirty="0"/>
              <a:t>　</a:t>
            </a:r>
            <a:r>
              <a:rPr kumimoji="1" lang="en-US" altLang="ja-JP" sz="1600" dirty="0"/>
              <a:t>PG</a:t>
            </a:r>
            <a:r>
              <a:rPr kumimoji="1" lang="ja-JP" altLang="en-US" sz="1600" dirty="0"/>
              <a:t>と</a:t>
            </a:r>
            <a:r>
              <a:rPr kumimoji="1" lang="en-US" altLang="ja-JP" sz="1600" dirty="0"/>
              <a:t>EG</a:t>
            </a:r>
            <a:r>
              <a:rPr kumimoji="1" lang="ja-JP" altLang="en-US" sz="1600" dirty="0"/>
              <a:t>との幾何学的距離</a:t>
            </a:r>
            <a:r>
              <a:rPr kumimoji="1" lang="en-US" altLang="ja-JP" sz="1600" dirty="0"/>
              <a:t> </a:t>
            </a:r>
            <a:endParaRPr lang="ja-JP" altLang="en-US" dirty="0"/>
          </a:p>
        </p:txBody>
      </p:sp>
      <p:graphicFrame>
        <p:nvGraphicFramePr>
          <p:cNvPr id="23" name="オブジェクト 9">
            <a:extLst>
              <a:ext uri="{FF2B5EF4-FFF2-40B4-BE49-F238E27FC236}">
                <a16:creationId xmlns:a16="http://schemas.microsoft.com/office/drawing/2014/main" id="{061C044B-D2DB-78FD-E3DB-D62650DB3BCA}"/>
              </a:ext>
            </a:extLst>
          </p:cNvPr>
          <p:cNvGraphicFramePr>
            <a:graphicFrameLocks noChangeAspect="1"/>
          </p:cNvGraphicFramePr>
          <p:nvPr>
            <p:extLst>
              <p:ext uri="{D42A27DB-BD31-4B8C-83A1-F6EECF244321}">
                <p14:modId xmlns:p14="http://schemas.microsoft.com/office/powerpoint/2010/main" val="552612622"/>
              </p:ext>
            </p:extLst>
          </p:nvPr>
        </p:nvGraphicFramePr>
        <p:xfrm>
          <a:off x="1620250" y="3917535"/>
          <a:ext cx="1403350" cy="666750"/>
        </p:xfrm>
        <a:graphic>
          <a:graphicData uri="http://schemas.openxmlformats.org/presentationml/2006/ole">
            <mc:AlternateContent xmlns:mc="http://schemas.openxmlformats.org/markup-compatibility/2006">
              <mc:Choice xmlns:v="urn:schemas-microsoft-com:vml" Requires="v">
                <p:oleObj name="Equation" r:id="rId3" imgW="507960" imgH="241200" progId="Equation.DSMT4">
                  <p:embed/>
                </p:oleObj>
              </mc:Choice>
              <mc:Fallback>
                <p:oleObj name="Equation" r:id="rId3" imgW="507960" imgH="241200" progId="Equation.DSMT4">
                  <p:embed/>
                  <p:pic>
                    <p:nvPicPr>
                      <p:cNvPr id="23" name="オブジェクト 9">
                        <a:extLst>
                          <a:ext uri="{FF2B5EF4-FFF2-40B4-BE49-F238E27FC236}">
                            <a16:creationId xmlns:a16="http://schemas.microsoft.com/office/drawing/2014/main" id="{061C044B-D2DB-78FD-E3DB-D62650DB3BCA}"/>
                          </a:ext>
                        </a:extLst>
                      </p:cNvPr>
                      <p:cNvPicPr>
                        <a:picLocks noChangeAspect="1" noChangeArrowheads="1"/>
                      </p:cNvPicPr>
                      <p:nvPr/>
                    </p:nvPicPr>
                    <p:blipFill>
                      <a:blip r:embed="rId4"/>
                      <a:srcRect/>
                      <a:stretch>
                        <a:fillRect/>
                      </a:stretch>
                    </p:blipFill>
                    <p:spPr bwMode="auto">
                      <a:xfrm>
                        <a:off x="1620250" y="3917535"/>
                        <a:ext cx="1403350" cy="6667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オブジェクト 9">
            <a:extLst>
              <a:ext uri="{FF2B5EF4-FFF2-40B4-BE49-F238E27FC236}">
                <a16:creationId xmlns:a16="http://schemas.microsoft.com/office/drawing/2014/main" id="{1AAA6D5C-5E93-29AF-A5EE-AE1388F5748F}"/>
              </a:ext>
            </a:extLst>
          </p:cNvPr>
          <p:cNvGraphicFramePr>
            <a:graphicFrameLocks noChangeAspect="1"/>
          </p:cNvGraphicFramePr>
          <p:nvPr>
            <p:extLst>
              <p:ext uri="{D42A27DB-BD31-4B8C-83A1-F6EECF244321}">
                <p14:modId xmlns:p14="http://schemas.microsoft.com/office/powerpoint/2010/main" val="1123442237"/>
              </p:ext>
            </p:extLst>
          </p:nvPr>
        </p:nvGraphicFramePr>
        <p:xfrm>
          <a:off x="4980053" y="3947152"/>
          <a:ext cx="1368425" cy="666750"/>
        </p:xfrm>
        <a:graphic>
          <a:graphicData uri="http://schemas.openxmlformats.org/presentationml/2006/ole">
            <mc:AlternateContent xmlns:mc="http://schemas.openxmlformats.org/markup-compatibility/2006">
              <mc:Choice xmlns:v="urn:schemas-microsoft-com:vml" Requires="v">
                <p:oleObj name="Equation" r:id="rId5" imgW="495000" imgH="241200" progId="Equation.DSMT4">
                  <p:embed/>
                </p:oleObj>
              </mc:Choice>
              <mc:Fallback>
                <p:oleObj name="Equation" r:id="rId5" imgW="495000" imgH="241200" progId="Equation.DSMT4">
                  <p:embed/>
                  <p:pic>
                    <p:nvPicPr>
                      <p:cNvPr id="26" name="オブジェクト 9">
                        <a:extLst>
                          <a:ext uri="{FF2B5EF4-FFF2-40B4-BE49-F238E27FC236}">
                            <a16:creationId xmlns:a16="http://schemas.microsoft.com/office/drawing/2014/main" id="{1AAA6D5C-5E93-29AF-A5EE-AE1388F5748F}"/>
                          </a:ext>
                        </a:extLst>
                      </p:cNvPr>
                      <p:cNvPicPr>
                        <a:picLocks noChangeAspect="1" noChangeArrowheads="1"/>
                      </p:cNvPicPr>
                      <p:nvPr/>
                    </p:nvPicPr>
                    <p:blipFill>
                      <a:blip r:embed="rId6"/>
                      <a:srcRect/>
                      <a:stretch>
                        <a:fillRect/>
                      </a:stretch>
                    </p:blipFill>
                    <p:spPr bwMode="auto">
                      <a:xfrm>
                        <a:off x="4980053" y="3947152"/>
                        <a:ext cx="1368425" cy="6667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オブジェクト 9">
            <a:extLst>
              <a:ext uri="{FF2B5EF4-FFF2-40B4-BE49-F238E27FC236}">
                <a16:creationId xmlns:a16="http://schemas.microsoft.com/office/drawing/2014/main" id="{DF119B6F-8A9A-4993-AD6E-E59E0613E6B3}"/>
              </a:ext>
            </a:extLst>
          </p:cNvPr>
          <p:cNvGraphicFramePr>
            <a:graphicFrameLocks noChangeAspect="1"/>
          </p:cNvGraphicFramePr>
          <p:nvPr>
            <p:extLst>
              <p:ext uri="{D42A27DB-BD31-4B8C-83A1-F6EECF244321}">
                <p14:modId xmlns:p14="http://schemas.microsoft.com/office/powerpoint/2010/main" val="591571883"/>
              </p:ext>
            </p:extLst>
          </p:nvPr>
        </p:nvGraphicFramePr>
        <p:xfrm>
          <a:off x="8230470" y="3937125"/>
          <a:ext cx="1403350" cy="666750"/>
        </p:xfrm>
        <a:graphic>
          <a:graphicData uri="http://schemas.openxmlformats.org/presentationml/2006/ole">
            <mc:AlternateContent xmlns:mc="http://schemas.openxmlformats.org/markup-compatibility/2006">
              <mc:Choice xmlns:v="urn:schemas-microsoft-com:vml" Requires="v">
                <p:oleObj name="Equation" r:id="rId7" imgW="507960" imgH="241200" progId="Equation.DSMT4">
                  <p:embed/>
                </p:oleObj>
              </mc:Choice>
              <mc:Fallback>
                <p:oleObj name="Equation" r:id="rId7" imgW="507960" imgH="241200" progId="Equation.DSMT4">
                  <p:embed/>
                  <p:pic>
                    <p:nvPicPr>
                      <p:cNvPr id="29" name="オブジェクト 9">
                        <a:extLst>
                          <a:ext uri="{FF2B5EF4-FFF2-40B4-BE49-F238E27FC236}">
                            <a16:creationId xmlns:a16="http://schemas.microsoft.com/office/drawing/2014/main" id="{DF119B6F-8A9A-4993-AD6E-E59E0613E6B3}"/>
                          </a:ext>
                        </a:extLst>
                      </p:cNvPr>
                      <p:cNvPicPr>
                        <a:picLocks noChangeAspect="1" noChangeArrowheads="1"/>
                      </p:cNvPicPr>
                      <p:nvPr/>
                    </p:nvPicPr>
                    <p:blipFill>
                      <a:blip r:embed="rId8"/>
                      <a:srcRect/>
                      <a:stretch>
                        <a:fillRect/>
                      </a:stretch>
                    </p:blipFill>
                    <p:spPr bwMode="auto">
                      <a:xfrm>
                        <a:off x="8230470" y="3937125"/>
                        <a:ext cx="1403350" cy="6667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36100818"/>
      </p:ext>
    </p:extLst>
  </p:cSld>
  <p:clrMapOvr>
    <a:masterClrMapping/>
  </p:clrMapOvr>
  <mc:AlternateContent xmlns:mc="http://schemas.openxmlformats.org/markup-compatibility/2006">
    <mc:Choice xmlns:p14="http://schemas.microsoft.com/office/powerpoint/2010/main" Requires="p14">
      <p:transition spd="slow" p14:dur="2000" advTm="112076"/>
    </mc:Choice>
    <mc:Fallback>
      <p:transition spd="slow" advTm="11207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F67327-AFA7-FB79-A0A3-76F711A7F5D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F6F26AB-9148-5033-EBE3-64CCC5C928EB}"/>
              </a:ext>
            </a:extLst>
          </p:cNvPr>
          <p:cNvSpPr>
            <a:spLocks noGrp="1"/>
          </p:cNvSpPr>
          <p:nvPr>
            <p:ph type="title"/>
          </p:nvPr>
        </p:nvSpPr>
        <p:spPr>
          <a:xfrm>
            <a:off x="215900" y="63499"/>
            <a:ext cx="11099800" cy="938159"/>
          </a:xfrm>
        </p:spPr>
        <p:txBody>
          <a:bodyPr/>
          <a:lstStyle/>
          <a:p>
            <a:r>
              <a:rPr kumimoji="1" lang="ja-JP" altLang="en-US" dirty="0"/>
              <a:t>負イオン源におけるイオン性プラズマ</a:t>
            </a:r>
          </a:p>
        </p:txBody>
      </p:sp>
      <p:sp>
        <p:nvSpPr>
          <p:cNvPr id="3" name="コンテンツ プレースホルダー 2">
            <a:extLst>
              <a:ext uri="{FF2B5EF4-FFF2-40B4-BE49-F238E27FC236}">
                <a16:creationId xmlns:a16="http://schemas.microsoft.com/office/drawing/2014/main" id="{8BE7A138-BD6E-FFC7-258C-DC6CAF95041F}"/>
              </a:ext>
            </a:extLst>
          </p:cNvPr>
          <p:cNvSpPr>
            <a:spLocks noGrp="1"/>
          </p:cNvSpPr>
          <p:nvPr>
            <p:ph idx="1"/>
          </p:nvPr>
        </p:nvSpPr>
        <p:spPr>
          <a:xfrm>
            <a:off x="2267597" y="4820211"/>
            <a:ext cx="9346451" cy="1394029"/>
          </a:xfrm>
        </p:spPr>
        <p:txBody>
          <a:bodyPr>
            <a:normAutofit fontScale="92500"/>
          </a:bodyPr>
          <a:lstStyle/>
          <a:p>
            <a:pPr marL="0" indent="0">
              <a:buNone/>
            </a:pPr>
            <a:r>
              <a:rPr kumimoji="1" lang="ja-JP" altLang="en-US" dirty="0"/>
              <a:t>これらのイオン性プラズマは従来のプラズマ理論と異なる</a:t>
            </a:r>
            <a:endParaRPr kumimoji="1" lang="en-US" altLang="ja-JP" dirty="0"/>
          </a:p>
          <a:p>
            <a:pPr marL="0" indent="0">
              <a:buNone/>
            </a:pPr>
            <a:r>
              <a:rPr lang="ja-JP" altLang="en-US" dirty="0"/>
              <a:t>引き出し物理機構を示す可能性がある</a:t>
            </a:r>
            <a:endParaRPr kumimoji="1" lang="en-US" altLang="ja-JP" dirty="0"/>
          </a:p>
        </p:txBody>
      </p:sp>
      <p:sp>
        <p:nvSpPr>
          <p:cNvPr id="4" name="正方形/長方形 3">
            <a:extLst>
              <a:ext uri="{FF2B5EF4-FFF2-40B4-BE49-F238E27FC236}">
                <a16:creationId xmlns:a16="http://schemas.microsoft.com/office/drawing/2014/main" id="{AAE9B1D3-B873-C5A0-3686-06C6E4BC7078}"/>
              </a:ext>
            </a:extLst>
          </p:cNvPr>
          <p:cNvSpPr/>
          <p:nvPr/>
        </p:nvSpPr>
        <p:spPr>
          <a:xfrm>
            <a:off x="1422774" y="1656254"/>
            <a:ext cx="3088437" cy="2874446"/>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1">
            <a:extLst>
              <a:ext uri="{FF2B5EF4-FFF2-40B4-BE49-F238E27FC236}">
                <a16:creationId xmlns:a16="http://schemas.microsoft.com/office/drawing/2014/main" id="{73F29411-43D8-A74D-E288-09F3FE0507EC}"/>
              </a:ext>
            </a:extLst>
          </p:cNvPr>
          <p:cNvSpPr/>
          <p:nvPr/>
        </p:nvSpPr>
        <p:spPr>
          <a:xfrm>
            <a:off x="1503465" y="1958077"/>
            <a:ext cx="1251702" cy="2309777"/>
          </a:xfrm>
          <a:prstGeom prst="roundRect">
            <a:avLst/>
          </a:prstGeom>
          <a:solidFill>
            <a:srgbClr val="FF99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a:extLst>
              <a:ext uri="{FF2B5EF4-FFF2-40B4-BE49-F238E27FC236}">
                <a16:creationId xmlns:a16="http://schemas.microsoft.com/office/drawing/2014/main" id="{D7361D4A-192A-D0D6-4F05-A860DAD73761}"/>
              </a:ext>
            </a:extLst>
          </p:cNvPr>
          <p:cNvSpPr txBox="1"/>
          <p:nvPr/>
        </p:nvSpPr>
        <p:spPr>
          <a:xfrm>
            <a:off x="1581424" y="2908810"/>
            <a:ext cx="1107880" cy="369332"/>
          </a:xfrm>
          <a:prstGeom prst="rect">
            <a:avLst/>
          </a:prstGeom>
          <a:noFill/>
        </p:spPr>
        <p:txBody>
          <a:bodyPr wrap="square" rtlCol="0">
            <a:spAutoFit/>
          </a:bodyPr>
          <a:lstStyle/>
          <a:p>
            <a:r>
              <a:rPr kumimoji="1" lang="ja-JP" altLang="en-US" b="1" dirty="0">
                <a:latin typeface="BIZ UDゴシック" panose="020B0400000000000000" pitchFamily="49" charset="-128"/>
                <a:ea typeface="BIZ UDゴシック" panose="020B0400000000000000" pitchFamily="49" charset="-128"/>
                <a:cs typeface="Arial" panose="020B0604020202020204" pitchFamily="34" charset="0"/>
              </a:rPr>
              <a:t>プラズマ</a:t>
            </a:r>
            <a:endParaRPr kumimoji="1" lang="en-US" altLang="ja-JP" b="1" dirty="0">
              <a:latin typeface="BIZ UDゴシック" panose="020B0400000000000000" pitchFamily="49" charset="-128"/>
              <a:ea typeface="BIZ UDゴシック" panose="020B0400000000000000" pitchFamily="49" charset="-128"/>
              <a:cs typeface="Arial" panose="020B0604020202020204" pitchFamily="34" charset="0"/>
            </a:endParaRPr>
          </a:p>
        </p:txBody>
      </p:sp>
      <p:sp>
        <p:nvSpPr>
          <p:cNvPr id="15" name="直角三角形 14">
            <a:extLst>
              <a:ext uri="{FF2B5EF4-FFF2-40B4-BE49-F238E27FC236}">
                <a16:creationId xmlns:a16="http://schemas.microsoft.com/office/drawing/2014/main" id="{B48E480D-E980-2CF2-FC09-AC5403C8DB86}"/>
              </a:ext>
            </a:extLst>
          </p:cNvPr>
          <p:cNvSpPr/>
          <p:nvPr/>
        </p:nvSpPr>
        <p:spPr>
          <a:xfrm flipV="1">
            <a:off x="4520729" y="1628267"/>
            <a:ext cx="572813" cy="1181076"/>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直角三角形 15">
            <a:extLst>
              <a:ext uri="{FF2B5EF4-FFF2-40B4-BE49-F238E27FC236}">
                <a16:creationId xmlns:a16="http://schemas.microsoft.com/office/drawing/2014/main" id="{E19249E4-32B9-5795-84D0-B4FD8636D041}"/>
              </a:ext>
            </a:extLst>
          </p:cNvPr>
          <p:cNvSpPr/>
          <p:nvPr/>
        </p:nvSpPr>
        <p:spPr>
          <a:xfrm>
            <a:off x="4542249" y="3561468"/>
            <a:ext cx="607790" cy="993883"/>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直角三角形 16">
            <a:extLst>
              <a:ext uri="{FF2B5EF4-FFF2-40B4-BE49-F238E27FC236}">
                <a16:creationId xmlns:a16="http://schemas.microsoft.com/office/drawing/2014/main" id="{264E5124-5F85-3196-9E47-149E6DF882EF}"/>
              </a:ext>
            </a:extLst>
          </p:cNvPr>
          <p:cNvSpPr/>
          <p:nvPr/>
        </p:nvSpPr>
        <p:spPr>
          <a:xfrm flipH="1" flipV="1">
            <a:off x="3359090" y="1636344"/>
            <a:ext cx="1150244" cy="1152174"/>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直角三角形 17">
            <a:extLst>
              <a:ext uri="{FF2B5EF4-FFF2-40B4-BE49-F238E27FC236}">
                <a16:creationId xmlns:a16="http://schemas.microsoft.com/office/drawing/2014/main" id="{6C2D0965-4182-3CA0-CD6F-BE7C2FC38628}"/>
              </a:ext>
            </a:extLst>
          </p:cNvPr>
          <p:cNvSpPr/>
          <p:nvPr/>
        </p:nvSpPr>
        <p:spPr>
          <a:xfrm flipH="1">
            <a:off x="3311638" y="3536816"/>
            <a:ext cx="1168293" cy="993884"/>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0CBD27D2-B384-51A3-2234-B71DA1326F7F}"/>
              </a:ext>
            </a:extLst>
          </p:cNvPr>
          <p:cNvSpPr/>
          <p:nvPr/>
        </p:nvSpPr>
        <p:spPr>
          <a:xfrm>
            <a:off x="4410102" y="2767545"/>
            <a:ext cx="170938" cy="7819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左矢印 8">
            <a:extLst>
              <a:ext uri="{FF2B5EF4-FFF2-40B4-BE49-F238E27FC236}">
                <a16:creationId xmlns:a16="http://schemas.microsoft.com/office/drawing/2014/main" id="{EA90AA44-5F77-107B-0770-125D49E2BDC6}"/>
              </a:ext>
            </a:extLst>
          </p:cNvPr>
          <p:cNvSpPr/>
          <p:nvPr/>
        </p:nvSpPr>
        <p:spPr>
          <a:xfrm rot="18952271">
            <a:off x="3614850" y="2049322"/>
            <a:ext cx="417099" cy="410229"/>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左矢印 46">
            <a:extLst>
              <a:ext uri="{FF2B5EF4-FFF2-40B4-BE49-F238E27FC236}">
                <a16:creationId xmlns:a16="http://schemas.microsoft.com/office/drawing/2014/main" id="{8F072A21-CBC0-13CB-6C94-E20FAF4F443E}"/>
              </a:ext>
            </a:extLst>
          </p:cNvPr>
          <p:cNvSpPr/>
          <p:nvPr/>
        </p:nvSpPr>
        <p:spPr>
          <a:xfrm rot="2675342">
            <a:off x="3725615" y="3784796"/>
            <a:ext cx="417099" cy="410229"/>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2951A1F0-63B2-A76C-D3B5-6507CF64CBC0}"/>
              </a:ext>
            </a:extLst>
          </p:cNvPr>
          <p:cNvSpPr/>
          <p:nvPr/>
        </p:nvSpPr>
        <p:spPr>
          <a:xfrm>
            <a:off x="3260685" y="2308270"/>
            <a:ext cx="428322" cy="39190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a:extLst>
              <a:ext uri="{FF2B5EF4-FFF2-40B4-BE49-F238E27FC236}">
                <a16:creationId xmlns:a16="http://schemas.microsoft.com/office/drawing/2014/main" id="{74662E88-EAE8-4529-592D-E2B1C365B44D}"/>
              </a:ext>
            </a:extLst>
          </p:cNvPr>
          <p:cNvSpPr/>
          <p:nvPr/>
        </p:nvSpPr>
        <p:spPr>
          <a:xfrm>
            <a:off x="3399702" y="3566600"/>
            <a:ext cx="428322" cy="38654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16377948-0704-4C7E-4BD4-01A543AAAA2A}"/>
              </a:ext>
            </a:extLst>
          </p:cNvPr>
          <p:cNvSpPr/>
          <p:nvPr/>
        </p:nvSpPr>
        <p:spPr>
          <a:xfrm>
            <a:off x="3290878" y="2330847"/>
            <a:ext cx="428322" cy="369332"/>
          </a:xfrm>
          <a:prstGeom prst="rect">
            <a:avLst/>
          </a:prstGeom>
        </p:spPr>
        <p:txBody>
          <a:bodyPr wrap="none">
            <a:spAutoFit/>
          </a:bodyPr>
          <a:lstStyle/>
          <a:p>
            <a:r>
              <a:rPr lang="en-US" altLang="ja-JP" dirty="0">
                <a:latin typeface="Arial Black" panose="020B0A04020102020204" pitchFamily="34" charset="0"/>
              </a:rPr>
              <a:t>H</a:t>
            </a:r>
            <a:r>
              <a:rPr lang="en-US" altLang="ja-JP" b="1" baseline="30000" dirty="0">
                <a:latin typeface="Arial Black" panose="020B0A04020102020204" pitchFamily="34" charset="0"/>
              </a:rPr>
              <a:t>-</a:t>
            </a:r>
            <a:endParaRPr lang="ja-JP" altLang="en-US" b="1" baseline="30000" dirty="0">
              <a:latin typeface="Arial Black" panose="020B0A04020102020204" pitchFamily="34" charset="0"/>
            </a:endParaRPr>
          </a:p>
        </p:txBody>
      </p:sp>
      <p:sp>
        <p:nvSpPr>
          <p:cNvPr id="28" name="正方形/長方形 27">
            <a:extLst>
              <a:ext uri="{FF2B5EF4-FFF2-40B4-BE49-F238E27FC236}">
                <a16:creationId xmlns:a16="http://schemas.microsoft.com/office/drawing/2014/main" id="{8B716932-B72A-A01E-5D14-563E3279624F}"/>
              </a:ext>
            </a:extLst>
          </p:cNvPr>
          <p:cNvSpPr/>
          <p:nvPr/>
        </p:nvSpPr>
        <p:spPr>
          <a:xfrm>
            <a:off x="3427488" y="3595326"/>
            <a:ext cx="428322" cy="369332"/>
          </a:xfrm>
          <a:prstGeom prst="rect">
            <a:avLst/>
          </a:prstGeom>
        </p:spPr>
        <p:txBody>
          <a:bodyPr wrap="none">
            <a:spAutoFit/>
          </a:bodyPr>
          <a:lstStyle/>
          <a:p>
            <a:r>
              <a:rPr lang="en-US" altLang="ja-JP" dirty="0">
                <a:latin typeface="Arial Black" panose="020B0A04020102020204" pitchFamily="34" charset="0"/>
              </a:rPr>
              <a:t>H</a:t>
            </a:r>
            <a:r>
              <a:rPr lang="en-US" altLang="ja-JP" b="1" baseline="30000" dirty="0">
                <a:latin typeface="Arial Black" panose="020B0A04020102020204" pitchFamily="34" charset="0"/>
              </a:rPr>
              <a:t>-</a:t>
            </a:r>
            <a:endParaRPr lang="ja-JP" altLang="en-US" b="1" baseline="30000" dirty="0">
              <a:latin typeface="Arial Black" panose="020B0A04020102020204" pitchFamily="34" charset="0"/>
            </a:endParaRPr>
          </a:p>
        </p:txBody>
      </p:sp>
      <p:sp>
        <p:nvSpPr>
          <p:cNvPr id="30" name="楕円 29">
            <a:extLst>
              <a:ext uri="{FF2B5EF4-FFF2-40B4-BE49-F238E27FC236}">
                <a16:creationId xmlns:a16="http://schemas.microsoft.com/office/drawing/2014/main" id="{29A8208B-0398-3C95-A1DA-36F751AAFD5F}"/>
              </a:ext>
            </a:extLst>
          </p:cNvPr>
          <p:cNvSpPr/>
          <p:nvPr/>
        </p:nvSpPr>
        <p:spPr>
          <a:xfrm>
            <a:off x="2961314" y="2696037"/>
            <a:ext cx="1593999" cy="840779"/>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BIZ UDゴシック" panose="020B0400000000000000" pitchFamily="49" charset="-128"/>
                <a:ea typeface="BIZ UDゴシック" panose="020B0400000000000000" pitchFamily="49" charset="-128"/>
              </a:rPr>
              <a:t>イオン性プラズマ</a:t>
            </a:r>
          </a:p>
        </p:txBody>
      </p:sp>
      <p:sp>
        <p:nvSpPr>
          <p:cNvPr id="31" name="テキスト ボックス 30">
            <a:extLst>
              <a:ext uri="{FF2B5EF4-FFF2-40B4-BE49-F238E27FC236}">
                <a16:creationId xmlns:a16="http://schemas.microsoft.com/office/drawing/2014/main" id="{A4DB8915-5F38-8C36-3B3F-B02AA5650924}"/>
              </a:ext>
            </a:extLst>
          </p:cNvPr>
          <p:cNvSpPr txBox="1"/>
          <p:nvPr/>
        </p:nvSpPr>
        <p:spPr>
          <a:xfrm>
            <a:off x="5838677" y="1485646"/>
            <a:ext cx="6094662" cy="523220"/>
          </a:xfrm>
          <a:prstGeom prst="rect">
            <a:avLst/>
          </a:prstGeom>
          <a:noFill/>
        </p:spPr>
        <p:txBody>
          <a:bodyPr wrap="square">
            <a:spAutoFit/>
          </a:bodyPr>
          <a:lstStyle/>
          <a:p>
            <a:pPr marL="0" indent="0">
              <a:buNone/>
            </a:pPr>
            <a:r>
              <a:rPr lang="ja-JP" altLang="en-US" sz="2800" b="1" dirty="0">
                <a:solidFill>
                  <a:srgbClr val="FF0000"/>
                </a:solidFill>
              </a:rPr>
              <a:t>表面生成</a:t>
            </a:r>
            <a:r>
              <a:rPr lang="ja-JP" altLang="en-US" sz="2800" dirty="0"/>
              <a:t>によって負イオンを供給</a:t>
            </a:r>
            <a:endParaRPr lang="en-US" altLang="ja-JP" sz="2800" dirty="0"/>
          </a:p>
        </p:txBody>
      </p:sp>
      <p:sp>
        <p:nvSpPr>
          <p:cNvPr id="34" name="テキスト ボックス 33">
            <a:extLst>
              <a:ext uri="{FF2B5EF4-FFF2-40B4-BE49-F238E27FC236}">
                <a16:creationId xmlns:a16="http://schemas.microsoft.com/office/drawing/2014/main" id="{7B4E090E-EE3B-B1E6-8B30-36E9A93F515C}"/>
              </a:ext>
            </a:extLst>
          </p:cNvPr>
          <p:cNvSpPr txBox="1"/>
          <p:nvPr/>
        </p:nvSpPr>
        <p:spPr>
          <a:xfrm>
            <a:off x="3372051" y="1695965"/>
            <a:ext cx="1107880" cy="369332"/>
          </a:xfrm>
          <a:prstGeom prst="rect">
            <a:avLst/>
          </a:prstGeom>
          <a:noFill/>
        </p:spPr>
        <p:txBody>
          <a:bodyPr wrap="square" rtlCol="0">
            <a:spAutoFit/>
          </a:bodyPr>
          <a:lstStyle/>
          <a:p>
            <a:r>
              <a:rPr kumimoji="1" lang="ja-JP" altLang="en-US" b="1" dirty="0">
                <a:solidFill>
                  <a:srgbClr val="FF0000"/>
                </a:solidFill>
                <a:latin typeface="BIZ UDゴシック" panose="020B0400000000000000" pitchFamily="49" charset="-128"/>
                <a:ea typeface="BIZ UDゴシック" panose="020B0400000000000000" pitchFamily="49" charset="-128"/>
                <a:cs typeface="Arial" panose="020B0604020202020204" pitchFamily="34" charset="0"/>
              </a:rPr>
              <a:t>表面生成</a:t>
            </a:r>
            <a:endParaRPr kumimoji="1" lang="en-US" altLang="ja-JP" b="1" dirty="0">
              <a:solidFill>
                <a:srgbClr val="FF0000"/>
              </a:solidFill>
              <a:latin typeface="BIZ UDゴシック" panose="020B0400000000000000" pitchFamily="49" charset="-128"/>
              <a:ea typeface="BIZ UDゴシック" panose="020B0400000000000000" pitchFamily="49" charset="-128"/>
              <a:cs typeface="Arial" panose="020B0604020202020204" pitchFamily="34" charset="0"/>
            </a:endParaRPr>
          </a:p>
        </p:txBody>
      </p:sp>
      <p:sp>
        <p:nvSpPr>
          <p:cNvPr id="38" name="テキスト ボックス 37">
            <a:extLst>
              <a:ext uri="{FF2B5EF4-FFF2-40B4-BE49-F238E27FC236}">
                <a16:creationId xmlns:a16="http://schemas.microsoft.com/office/drawing/2014/main" id="{9C19EF08-D141-3A1C-148F-2253F9D56541}"/>
              </a:ext>
            </a:extLst>
          </p:cNvPr>
          <p:cNvSpPr txBox="1"/>
          <p:nvPr/>
        </p:nvSpPr>
        <p:spPr>
          <a:xfrm>
            <a:off x="3542199" y="4150781"/>
            <a:ext cx="1107880" cy="369332"/>
          </a:xfrm>
          <a:prstGeom prst="rect">
            <a:avLst/>
          </a:prstGeom>
          <a:noFill/>
        </p:spPr>
        <p:txBody>
          <a:bodyPr wrap="square" rtlCol="0">
            <a:spAutoFit/>
          </a:bodyPr>
          <a:lstStyle/>
          <a:p>
            <a:r>
              <a:rPr kumimoji="1" lang="ja-JP" altLang="en-US" b="1" dirty="0">
                <a:solidFill>
                  <a:srgbClr val="FF0000"/>
                </a:solidFill>
                <a:latin typeface="BIZ UDゴシック" panose="020B0400000000000000" pitchFamily="49" charset="-128"/>
                <a:ea typeface="BIZ UDゴシック" panose="020B0400000000000000" pitchFamily="49" charset="-128"/>
                <a:cs typeface="Arial" panose="020B0604020202020204" pitchFamily="34" charset="0"/>
              </a:rPr>
              <a:t>表面生成</a:t>
            </a:r>
            <a:endParaRPr kumimoji="1" lang="en-US" altLang="ja-JP" b="1" dirty="0">
              <a:solidFill>
                <a:srgbClr val="FF0000"/>
              </a:solidFill>
              <a:latin typeface="BIZ UDゴシック" panose="020B0400000000000000" pitchFamily="49" charset="-128"/>
              <a:ea typeface="BIZ UDゴシック" panose="020B0400000000000000" pitchFamily="49" charset="-128"/>
              <a:cs typeface="Arial" panose="020B0604020202020204" pitchFamily="34" charset="0"/>
            </a:endParaRPr>
          </a:p>
        </p:txBody>
      </p:sp>
      <p:sp>
        <p:nvSpPr>
          <p:cNvPr id="40" name="テキスト ボックス 39">
            <a:extLst>
              <a:ext uri="{FF2B5EF4-FFF2-40B4-BE49-F238E27FC236}">
                <a16:creationId xmlns:a16="http://schemas.microsoft.com/office/drawing/2014/main" id="{26FB9231-E4C7-BAC2-203C-A8BC5A146A22}"/>
              </a:ext>
            </a:extLst>
          </p:cNvPr>
          <p:cNvSpPr txBox="1"/>
          <p:nvPr/>
        </p:nvSpPr>
        <p:spPr>
          <a:xfrm>
            <a:off x="4168233" y="3840597"/>
            <a:ext cx="778202" cy="400110"/>
          </a:xfrm>
          <a:prstGeom prst="rect">
            <a:avLst/>
          </a:prstGeom>
          <a:noFill/>
        </p:spPr>
        <p:txBody>
          <a:bodyPr wrap="square" rtlCol="0">
            <a:spAutoFit/>
          </a:bodyPr>
          <a:lstStyle/>
          <a:p>
            <a:r>
              <a:rPr kumimoji="1" lang="en-US" altLang="ja-JP" sz="2000" b="1" dirty="0">
                <a:solidFill>
                  <a:schemeClr val="bg1"/>
                </a:solidFill>
                <a:latin typeface="Arial" panose="020B0604020202020204" pitchFamily="34" charset="0"/>
                <a:ea typeface="BIZ UDゴシック" panose="020B0400000000000000" pitchFamily="49" charset="-128"/>
                <a:cs typeface="Arial" panose="020B0604020202020204" pitchFamily="34" charset="0"/>
              </a:rPr>
              <a:t>PG</a:t>
            </a:r>
          </a:p>
        </p:txBody>
      </p:sp>
      <p:sp>
        <p:nvSpPr>
          <p:cNvPr id="41" name="テキスト ボックス 40">
            <a:extLst>
              <a:ext uri="{FF2B5EF4-FFF2-40B4-BE49-F238E27FC236}">
                <a16:creationId xmlns:a16="http://schemas.microsoft.com/office/drawing/2014/main" id="{F06ABBEF-1350-9A09-E10E-7777F66B4456}"/>
              </a:ext>
            </a:extLst>
          </p:cNvPr>
          <p:cNvSpPr txBox="1"/>
          <p:nvPr/>
        </p:nvSpPr>
        <p:spPr>
          <a:xfrm>
            <a:off x="4521116" y="2775536"/>
            <a:ext cx="1410816" cy="646331"/>
          </a:xfrm>
          <a:prstGeom prst="rect">
            <a:avLst/>
          </a:prstGeom>
          <a:noFill/>
        </p:spPr>
        <p:txBody>
          <a:bodyPr wrap="square" rtlCol="0">
            <a:spAutoFit/>
          </a:bodyPr>
          <a:lstStyle/>
          <a:p>
            <a:r>
              <a:rPr kumimoji="1" lang="ja-JP" altLang="en-US" b="1" dirty="0">
                <a:latin typeface="BIZ UDゴシック" panose="020B0400000000000000" pitchFamily="49" charset="-128"/>
                <a:ea typeface="BIZ UDゴシック" panose="020B0400000000000000" pitchFamily="49" charset="-128"/>
                <a:cs typeface="Arial" panose="020B0604020202020204" pitchFamily="34" charset="0"/>
              </a:rPr>
              <a:t>ビーム</a:t>
            </a:r>
            <a:endParaRPr kumimoji="1" lang="en-US" altLang="ja-JP" b="1" dirty="0">
              <a:latin typeface="BIZ UDゴシック" panose="020B0400000000000000" pitchFamily="49" charset="-128"/>
              <a:ea typeface="BIZ UDゴシック" panose="020B0400000000000000" pitchFamily="49" charset="-128"/>
              <a:cs typeface="Arial" panose="020B0604020202020204" pitchFamily="34" charset="0"/>
            </a:endParaRPr>
          </a:p>
          <a:p>
            <a:r>
              <a:rPr kumimoji="1" lang="ja-JP" altLang="en-US" b="1" dirty="0">
                <a:latin typeface="BIZ UDゴシック" panose="020B0400000000000000" pitchFamily="49" charset="-128"/>
                <a:ea typeface="BIZ UDゴシック" panose="020B0400000000000000" pitchFamily="49" charset="-128"/>
                <a:cs typeface="Arial" panose="020B0604020202020204" pitchFamily="34" charset="0"/>
              </a:rPr>
              <a:t>引き出し孔</a:t>
            </a:r>
            <a:endParaRPr kumimoji="1" lang="en-US" altLang="ja-JP" b="1" dirty="0">
              <a:latin typeface="BIZ UDゴシック" panose="020B0400000000000000" pitchFamily="49" charset="-128"/>
              <a:ea typeface="BIZ UDゴシック" panose="020B0400000000000000" pitchFamily="49" charset="-128"/>
              <a:cs typeface="Arial" panose="020B0604020202020204" pitchFamily="34" charset="0"/>
            </a:endParaRPr>
          </a:p>
        </p:txBody>
      </p:sp>
      <p:sp>
        <p:nvSpPr>
          <p:cNvPr id="43" name="テキスト ボックス 42">
            <a:extLst>
              <a:ext uri="{FF2B5EF4-FFF2-40B4-BE49-F238E27FC236}">
                <a16:creationId xmlns:a16="http://schemas.microsoft.com/office/drawing/2014/main" id="{D6ED7BAF-F414-B5E0-C547-BBBD8F1ACFC9}"/>
              </a:ext>
            </a:extLst>
          </p:cNvPr>
          <p:cNvSpPr txBox="1"/>
          <p:nvPr/>
        </p:nvSpPr>
        <p:spPr>
          <a:xfrm>
            <a:off x="4208849" y="2021289"/>
            <a:ext cx="778202" cy="400110"/>
          </a:xfrm>
          <a:prstGeom prst="rect">
            <a:avLst/>
          </a:prstGeom>
          <a:noFill/>
        </p:spPr>
        <p:txBody>
          <a:bodyPr wrap="square" rtlCol="0">
            <a:spAutoFit/>
          </a:bodyPr>
          <a:lstStyle/>
          <a:p>
            <a:r>
              <a:rPr kumimoji="1" lang="en-US" altLang="ja-JP" sz="2000" b="1" dirty="0">
                <a:solidFill>
                  <a:schemeClr val="bg1"/>
                </a:solidFill>
                <a:latin typeface="Arial" panose="020B0604020202020204" pitchFamily="34" charset="0"/>
                <a:ea typeface="BIZ UDゴシック" panose="020B0400000000000000" pitchFamily="49" charset="-128"/>
                <a:cs typeface="Arial" panose="020B0604020202020204" pitchFamily="34" charset="0"/>
              </a:rPr>
              <a:t>PG</a:t>
            </a:r>
          </a:p>
        </p:txBody>
      </p:sp>
      <p:sp>
        <p:nvSpPr>
          <p:cNvPr id="10" name="テキスト ボックス 9">
            <a:extLst>
              <a:ext uri="{FF2B5EF4-FFF2-40B4-BE49-F238E27FC236}">
                <a16:creationId xmlns:a16="http://schemas.microsoft.com/office/drawing/2014/main" id="{560D9F19-DEE7-162B-819F-4B013A4F2075}"/>
              </a:ext>
            </a:extLst>
          </p:cNvPr>
          <p:cNvSpPr txBox="1"/>
          <p:nvPr/>
        </p:nvSpPr>
        <p:spPr>
          <a:xfrm>
            <a:off x="5958122" y="2711513"/>
            <a:ext cx="6100996"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rgbClr val="4D4D4D"/>
                </a:solidFill>
                <a:latin typeface="Segoe UI"/>
                <a:ea typeface="游ゴシック Medium"/>
              </a:rPr>
              <a:t>正イオン</a:t>
            </a:r>
            <a:r>
              <a:rPr lang="en-US" altLang="ja-JP" sz="2800" dirty="0">
                <a:solidFill>
                  <a:srgbClr val="4D4D4D"/>
                </a:solidFill>
                <a:latin typeface="Segoe UI"/>
                <a:ea typeface="游ゴシック Medium"/>
              </a:rPr>
              <a:t>-</a:t>
            </a:r>
            <a:r>
              <a:rPr kumimoji="1" lang="ja-JP" altLang="en-US" sz="2800" b="0" i="0" u="none" strike="noStrike" kern="1200" cap="none" spc="0" normalizeH="0" baseline="0" noProof="0" dirty="0">
                <a:ln>
                  <a:noFill/>
                </a:ln>
                <a:solidFill>
                  <a:srgbClr val="4D4D4D"/>
                </a:solidFill>
                <a:effectLst/>
                <a:uLnTx/>
                <a:uFillTx/>
                <a:latin typeface="Segoe UI"/>
                <a:ea typeface="游ゴシック Medium"/>
                <a:cs typeface="+mn-cs"/>
              </a:rPr>
              <a:t>負イオンで構成された</a:t>
            </a:r>
            <a:endParaRPr kumimoji="1" lang="en-US" altLang="ja-JP" sz="2800" b="0" i="0" u="none" strike="noStrike" kern="1200" cap="none" spc="0" normalizeH="0" baseline="0" noProof="0" dirty="0">
              <a:ln>
                <a:noFill/>
              </a:ln>
              <a:solidFill>
                <a:srgbClr val="4D4D4D"/>
              </a:solidFill>
              <a:effectLst/>
              <a:uLnTx/>
              <a:uFillTx/>
              <a:latin typeface="Segoe UI"/>
              <a:ea typeface="游ゴシック Medium"/>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FF0000"/>
                </a:solidFill>
                <a:effectLst/>
                <a:uLnTx/>
                <a:uFillTx/>
                <a:latin typeface="Segoe UI"/>
                <a:ea typeface="游ゴシック Medium"/>
                <a:cs typeface="+mn-cs"/>
              </a:rPr>
              <a:t>イオン性プラズマ</a:t>
            </a:r>
            <a:r>
              <a:rPr kumimoji="1" lang="ja-JP" altLang="en-US" sz="2800" b="0" i="0" u="none" strike="noStrike" kern="1200" cap="none" spc="0" normalizeH="0" baseline="0" noProof="0" dirty="0">
                <a:ln>
                  <a:noFill/>
                </a:ln>
                <a:solidFill>
                  <a:srgbClr val="4D4D4D"/>
                </a:solidFill>
                <a:effectLst/>
                <a:uLnTx/>
                <a:uFillTx/>
                <a:latin typeface="Segoe UI"/>
                <a:ea typeface="游ゴシック Medium"/>
                <a:cs typeface="+mn-cs"/>
              </a:rPr>
              <a:t>が形成</a:t>
            </a:r>
            <a:r>
              <a:rPr kumimoji="1" lang="en-US" altLang="ja-JP" sz="2800" b="0" i="0" u="none" strike="noStrike" kern="1200" cap="none" spc="0" normalizeH="0" baseline="0" noProof="0" dirty="0">
                <a:ln>
                  <a:noFill/>
                </a:ln>
                <a:solidFill>
                  <a:srgbClr val="4D4D4D"/>
                </a:solidFill>
                <a:effectLst/>
                <a:uLnTx/>
                <a:uFillTx/>
                <a:latin typeface="Segoe UI"/>
                <a:ea typeface="游ゴシック Medium"/>
                <a:cs typeface="+mn-cs"/>
              </a:rPr>
              <a:t>[2]</a:t>
            </a:r>
            <a:r>
              <a:rPr kumimoji="1" lang="ja-JP" altLang="en-US" sz="2800" b="0" i="0" u="none" strike="noStrike" kern="1200" cap="none" spc="0" normalizeH="0" baseline="0" noProof="0" dirty="0">
                <a:ln>
                  <a:noFill/>
                </a:ln>
                <a:solidFill>
                  <a:srgbClr val="4D4D4D"/>
                </a:solidFill>
                <a:effectLst/>
                <a:uLnTx/>
                <a:uFillTx/>
                <a:latin typeface="Segoe UI"/>
                <a:ea typeface="游ゴシック Medium"/>
                <a:cs typeface="+mn-cs"/>
              </a:rPr>
              <a:t>　</a:t>
            </a:r>
          </a:p>
        </p:txBody>
      </p:sp>
      <p:sp>
        <p:nvSpPr>
          <p:cNvPr id="11" name="楕円 10">
            <a:extLst>
              <a:ext uri="{FF2B5EF4-FFF2-40B4-BE49-F238E27FC236}">
                <a16:creationId xmlns:a16="http://schemas.microsoft.com/office/drawing/2014/main" id="{100F7559-BC22-FD8D-DB36-B349DEEF712B}"/>
              </a:ext>
            </a:extLst>
          </p:cNvPr>
          <p:cNvSpPr/>
          <p:nvPr/>
        </p:nvSpPr>
        <p:spPr>
          <a:xfrm>
            <a:off x="1788316" y="3729015"/>
            <a:ext cx="245603" cy="22052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a:extLst>
              <a:ext uri="{FF2B5EF4-FFF2-40B4-BE49-F238E27FC236}">
                <a16:creationId xmlns:a16="http://schemas.microsoft.com/office/drawing/2014/main" id="{D18F54F1-9164-9558-3B25-8EBE5E214A8A}"/>
              </a:ext>
            </a:extLst>
          </p:cNvPr>
          <p:cNvSpPr/>
          <p:nvPr/>
        </p:nvSpPr>
        <p:spPr>
          <a:xfrm>
            <a:off x="2078570" y="3647728"/>
            <a:ext cx="378054" cy="3474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2E358B77-50D6-19CA-5D4F-CD170586008E}"/>
              </a:ext>
            </a:extLst>
          </p:cNvPr>
          <p:cNvSpPr txBox="1"/>
          <p:nvPr/>
        </p:nvSpPr>
        <p:spPr>
          <a:xfrm>
            <a:off x="2057145" y="3645766"/>
            <a:ext cx="480393" cy="369332"/>
          </a:xfrm>
          <a:prstGeom prst="rect">
            <a:avLst/>
          </a:prstGeom>
          <a:noFill/>
        </p:spPr>
        <p:txBody>
          <a:bodyPr wrap="square">
            <a:spAutoFit/>
          </a:bodyPr>
          <a:lstStyle/>
          <a:p>
            <a:r>
              <a:rPr lang="en-US" altLang="ja-JP" dirty="0">
                <a:latin typeface="Arial Black" panose="020B0A04020102020204" pitchFamily="34" charset="0"/>
              </a:rPr>
              <a:t>H</a:t>
            </a:r>
            <a:r>
              <a:rPr lang="en-US" altLang="ja-JP" b="1" baseline="30000" dirty="0">
                <a:latin typeface="Arial Black" panose="020B0A04020102020204" pitchFamily="34" charset="0"/>
              </a:rPr>
              <a:t>+</a:t>
            </a:r>
            <a:endParaRPr lang="ja-JP" altLang="en-US" b="1" baseline="30000" dirty="0">
              <a:latin typeface="Arial Black" panose="020B0A04020102020204" pitchFamily="34" charset="0"/>
            </a:endParaRPr>
          </a:p>
        </p:txBody>
      </p:sp>
      <p:sp>
        <p:nvSpPr>
          <p:cNvPr id="20" name="テキスト ボックス 19">
            <a:extLst>
              <a:ext uri="{FF2B5EF4-FFF2-40B4-BE49-F238E27FC236}">
                <a16:creationId xmlns:a16="http://schemas.microsoft.com/office/drawing/2014/main" id="{69894A1A-4A5D-46EC-78B2-D35F062A587F}"/>
              </a:ext>
            </a:extLst>
          </p:cNvPr>
          <p:cNvSpPr txBox="1"/>
          <p:nvPr/>
        </p:nvSpPr>
        <p:spPr>
          <a:xfrm>
            <a:off x="1707700" y="3648037"/>
            <a:ext cx="480393" cy="369332"/>
          </a:xfrm>
          <a:prstGeom prst="rect">
            <a:avLst/>
          </a:prstGeom>
          <a:noFill/>
        </p:spPr>
        <p:txBody>
          <a:bodyPr wrap="square">
            <a:spAutoFit/>
          </a:bodyPr>
          <a:lstStyle/>
          <a:p>
            <a:r>
              <a:rPr lang="en-US" altLang="ja-JP" dirty="0">
                <a:latin typeface="Arial Black" panose="020B0A04020102020204" pitchFamily="34" charset="0"/>
              </a:rPr>
              <a:t>e</a:t>
            </a:r>
            <a:r>
              <a:rPr lang="en-US" altLang="ja-JP" b="1" baseline="30000" dirty="0">
                <a:latin typeface="Arial Black" panose="020B0A04020102020204" pitchFamily="34" charset="0"/>
              </a:rPr>
              <a:t>-</a:t>
            </a:r>
            <a:endParaRPr lang="ja-JP" altLang="en-US" b="1" baseline="30000" dirty="0">
              <a:latin typeface="Arial Black" panose="020B0A04020102020204" pitchFamily="34" charset="0"/>
            </a:endParaRPr>
          </a:p>
        </p:txBody>
      </p:sp>
      <p:sp>
        <p:nvSpPr>
          <p:cNvPr id="21" name="テキスト ボックス 20">
            <a:extLst>
              <a:ext uri="{FF2B5EF4-FFF2-40B4-BE49-F238E27FC236}">
                <a16:creationId xmlns:a16="http://schemas.microsoft.com/office/drawing/2014/main" id="{3E4ACA97-17A0-0F9F-AE5E-22E58CD164BE}"/>
              </a:ext>
            </a:extLst>
          </p:cNvPr>
          <p:cNvSpPr txBox="1"/>
          <p:nvPr/>
        </p:nvSpPr>
        <p:spPr>
          <a:xfrm>
            <a:off x="2963550" y="2987645"/>
            <a:ext cx="480393" cy="369332"/>
          </a:xfrm>
          <a:prstGeom prst="rect">
            <a:avLst/>
          </a:prstGeom>
          <a:noFill/>
        </p:spPr>
        <p:txBody>
          <a:bodyPr wrap="square">
            <a:spAutoFit/>
          </a:bodyPr>
          <a:lstStyle/>
          <a:p>
            <a:r>
              <a:rPr lang="en-US" altLang="ja-JP" dirty="0">
                <a:solidFill>
                  <a:srgbClr val="FF0000"/>
                </a:solidFill>
                <a:latin typeface="Arial Black" panose="020B0A04020102020204" pitchFamily="34" charset="0"/>
              </a:rPr>
              <a:t>H</a:t>
            </a:r>
            <a:r>
              <a:rPr lang="en-US" altLang="ja-JP" b="1" baseline="30000" dirty="0">
                <a:solidFill>
                  <a:srgbClr val="FF0000"/>
                </a:solidFill>
                <a:latin typeface="Arial Black" panose="020B0A04020102020204" pitchFamily="34" charset="0"/>
              </a:rPr>
              <a:t>+</a:t>
            </a:r>
            <a:endParaRPr lang="ja-JP" altLang="en-US" b="1" baseline="30000" dirty="0">
              <a:solidFill>
                <a:srgbClr val="FF0000"/>
              </a:solidFill>
              <a:latin typeface="Arial Black" panose="020B0A04020102020204" pitchFamily="34" charset="0"/>
            </a:endParaRPr>
          </a:p>
        </p:txBody>
      </p:sp>
      <p:sp>
        <p:nvSpPr>
          <p:cNvPr id="23" name="楕円 22">
            <a:extLst>
              <a:ext uri="{FF2B5EF4-FFF2-40B4-BE49-F238E27FC236}">
                <a16:creationId xmlns:a16="http://schemas.microsoft.com/office/drawing/2014/main" id="{0183122F-EB83-7F93-0D55-A8EB5AB46CD5}"/>
              </a:ext>
            </a:extLst>
          </p:cNvPr>
          <p:cNvSpPr/>
          <p:nvPr/>
        </p:nvSpPr>
        <p:spPr>
          <a:xfrm>
            <a:off x="4179578" y="2952510"/>
            <a:ext cx="353684" cy="359699"/>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C66F3233-3357-0A8A-F5A2-EA697BCC9C95}"/>
              </a:ext>
            </a:extLst>
          </p:cNvPr>
          <p:cNvSpPr/>
          <p:nvPr/>
        </p:nvSpPr>
        <p:spPr>
          <a:xfrm>
            <a:off x="4150278" y="2962787"/>
            <a:ext cx="428322" cy="369332"/>
          </a:xfrm>
          <a:prstGeom prst="rect">
            <a:avLst/>
          </a:prstGeom>
        </p:spPr>
        <p:txBody>
          <a:bodyPr wrap="none">
            <a:spAutoFit/>
          </a:bodyPr>
          <a:lstStyle/>
          <a:p>
            <a:r>
              <a:rPr lang="en-US" altLang="ja-JP" dirty="0">
                <a:solidFill>
                  <a:srgbClr val="0070C0"/>
                </a:solidFill>
                <a:latin typeface="Arial Black" panose="020B0A04020102020204" pitchFamily="34" charset="0"/>
              </a:rPr>
              <a:t>H</a:t>
            </a:r>
            <a:r>
              <a:rPr lang="en-US" altLang="ja-JP" b="1" baseline="30000" dirty="0">
                <a:solidFill>
                  <a:srgbClr val="0070C0"/>
                </a:solidFill>
                <a:latin typeface="Arial Black" panose="020B0A04020102020204" pitchFamily="34" charset="0"/>
              </a:rPr>
              <a:t>-</a:t>
            </a:r>
            <a:endParaRPr lang="ja-JP" altLang="en-US" b="1" baseline="30000" dirty="0">
              <a:solidFill>
                <a:srgbClr val="0070C0"/>
              </a:solidFill>
              <a:latin typeface="Arial Black" panose="020B0A04020102020204" pitchFamily="34" charset="0"/>
            </a:endParaRPr>
          </a:p>
        </p:txBody>
      </p:sp>
      <p:sp>
        <p:nvSpPr>
          <p:cNvPr id="32" name="楕円 31">
            <a:extLst>
              <a:ext uri="{FF2B5EF4-FFF2-40B4-BE49-F238E27FC236}">
                <a16:creationId xmlns:a16="http://schemas.microsoft.com/office/drawing/2014/main" id="{283CE349-0417-E698-76EF-6AB307335306}"/>
              </a:ext>
            </a:extLst>
          </p:cNvPr>
          <p:cNvSpPr/>
          <p:nvPr/>
        </p:nvSpPr>
        <p:spPr>
          <a:xfrm>
            <a:off x="3014991" y="2982817"/>
            <a:ext cx="353684" cy="3596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左矢印 8">
            <a:extLst>
              <a:ext uri="{FF2B5EF4-FFF2-40B4-BE49-F238E27FC236}">
                <a16:creationId xmlns:a16="http://schemas.microsoft.com/office/drawing/2014/main" id="{22C47EBE-615D-4CAF-F623-4E3C435C749D}"/>
              </a:ext>
            </a:extLst>
          </p:cNvPr>
          <p:cNvSpPr/>
          <p:nvPr/>
        </p:nvSpPr>
        <p:spPr>
          <a:xfrm rot="16200000">
            <a:off x="8249310" y="2187086"/>
            <a:ext cx="417099" cy="410229"/>
          </a:xfrm>
          <a:prstGeom prst="leftArrow">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テキスト ボックス 34">
            <a:extLst>
              <a:ext uri="{FF2B5EF4-FFF2-40B4-BE49-F238E27FC236}">
                <a16:creationId xmlns:a16="http://schemas.microsoft.com/office/drawing/2014/main" id="{E7509782-96D8-D825-40D6-972F05522322}"/>
              </a:ext>
            </a:extLst>
          </p:cNvPr>
          <p:cNvSpPr txBox="1"/>
          <p:nvPr/>
        </p:nvSpPr>
        <p:spPr>
          <a:xfrm>
            <a:off x="3279693" y="6344604"/>
            <a:ext cx="4910258" cy="276999"/>
          </a:xfrm>
          <a:prstGeom prst="rect">
            <a:avLst/>
          </a:prstGeom>
          <a:noFill/>
        </p:spPr>
        <p:txBody>
          <a:bodyPr wrap="square" rtlCol="0">
            <a:spAutoFit/>
          </a:bodyPr>
          <a:lstStyle/>
          <a:p>
            <a:r>
              <a:rPr kumimoji="1" lang="en-US" altLang="ja-JP" sz="1200" dirty="0"/>
              <a:t>[</a:t>
            </a:r>
            <a:r>
              <a:rPr lang="en-US" altLang="ja-JP" sz="1200" dirty="0"/>
              <a:t>2</a:t>
            </a:r>
            <a:r>
              <a:rPr kumimoji="1" lang="en-US" altLang="ja-JP" sz="1200" dirty="0"/>
              <a:t>]</a:t>
            </a:r>
            <a:r>
              <a:rPr lang="da-DK" altLang="ja-JP" sz="1200" b="0" i="0" dirty="0">
                <a:solidFill>
                  <a:srgbClr val="606060"/>
                </a:solidFill>
                <a:effectLst/>
                <a:latin typeface="Arial" panose="020B0604020202020204" pitchFamily="34" charset="0"/>
              </a:rPr>
              <a:t> K. Tsumori </a:t>
            </a:r>
            <a:r>
              <a:rPr lang="da-DK" altLang="ja-JP" sz="1200" b="0" i="1" dirty="0">
                <a:solidFill>
                  <a:srgbClr val="606060"/>
                </a:solidFill>
                <a:effectLst/>
                <a:latin typeface="Arial" panose="020B0604020202020204" pitchFamily="34" charset="0"/>
              </a:rPr>
              <a:t>et al</a:t>
            </a:r>
            <a:r>
              <a:rPr lang="da-DK" altLang="ja-JP" sz="1200" b="0" i="0" dirty="0">
                <a:solidFill>
                  <a:srgbClr val="606060"/>
                </a:solidFill>
                <a:effectLst/>
                <a:latin typeface="Arial" panose="020B0604020202020204" pitchFamily="34" charset="0"/>
              </a:rPr>
              <a:t>., Rev. Sci. Instrum. </a:t>
            </a:r>
            <a:r>
              <a:rPr lang="da-DK" altLang="ja-JP" sz="1200" b="1" i="0" dirty="0">
                <a:solidFill>
                  <a:srgbClr val="606060"/>
                </a:solidFill>
                <a:effectLst/>
                <a:latin typeface="Arial" panose="020B0604020202020204" pitchFamily="34" charset="0"/>
              </a:rPr>
              <a:t>87</a:t>
            </a:r>
            <a:r>
              <a:rPr lang="da-DK" altLang="ja-JP" sz="1200" b="0" i="0" dirty="0">
                <a:solidFill>
                  <a:srgbClr val="606060"/>
                </a:solidFill>
                <a:effectLst/>
                <a:latin typeface="Arial" panose="020B0604020202020204" pitchFamily="34" charset="0"/>
              </a:rPr>
              <a:t>, 02B936 (2016).</a:t>
            </a:r>
            <a:endParaRPr kumimoji="1" lang="ja-JP" altLang="en-US" sz="1400" dirty="0"/>
          </a:p>
        </p:txBody>
      </p:sp>
      <p:sp>
        <p:nvSpPr>
          <p:cNvPr id="36" name="テキスト ボックス 35">
            <a:extLst>
              <a:ext uri="{FF2B5EF4-FFF2-40B4-BE49-F238E27FC236}">
                <a16:creationId xmlns:a16="http://schemas.microsoft.com/office/drawing/2014/main" id="{7F7CF72E-2135-F37F-53C7-D1A6C94E2B60}"/>
              </a:ext>
            </a:extLst>
          </p:cNvPr>
          <p:cNvSpPr txBox="1"/>
          <p:nvPr/>
        </p:nvSpPr>
        <p:spPr>
          <a:xfrm>
            <a:off x="2630489" y="1221740"/>
            <a:ext cx="1593998" cy="369332"/>
          </a:xfrm>
          <a:prstGeom prst="rect">
            <a:avLst/>
          </a:prstGeom>
          <a:noFill/>
        </p:spPr>
        <p:txBody>
          <a:bodyPr wrap="square" rtlCol="0">
            <a:spAutoFit/>
          </a:bodyPr>
          <a:lstStyle/>
          <a:p>
            <a:r>
              <a:rPr kumimoji="1" lang="ja-JP" altLang="en-US" b="1" dirty="0">
                <a:latin typeface="BIZ UDゴシック" panose="020B0400000000000000" pitchFamily="49" charset="-128"/>
                <a:ea typeface="BIZ UDゴシック" panose="020B0400000000000000" pitchFamily="49" charset="-128"/>
                <a:cs typeface="Arial" panose="020B0604020202020204" pitchFamily="34" charset="0"/>
              </a:rPr>
              <a:t>引き出し領域</a:t>
            </a:r>
            <a:endParaRPr kumimoji="1" lang="en-US" altLang="ja-JP" b="1" dirty="0">
              <a:latin typeface="BIZ UDゴシック" panose="020B0400000000000000" pitchFamily="49" charset="-128"/>
              <a:ea typeface="BIZ UDゴシック" panose="020B0400000000000000" pitchFamily="49" charset="-128"/>
              <a:cs typeface="Arial" panose="020B0604020202020204" pitchFamily="34" charset="0"/>
            </a:endParaRPr>
          </a:p>
        </p:txBody>
      </p:sp>
    </p:spTree>
    <p:extLst>
      <p:ext uri="{BB962C8B-B14F-4D97-AF65-F5344CB8AC3E}">
        <p14:creationId xmlns:p14="http://schemas.microsoft.com/office/powerpoint/2010/main" val="2784336165"/>
      </p:ext>
    </p:extLst>
  </p:cSld>
  <p:clrMapOvr>
    <a:masterClrMapping/>
  </p:clrMapOvr>
  <mc:AlternateContent xmlns:mc="http://schemas.openxmlformats.org/markup-compatibility/2006">
    <mc:Choice xmlns:p14="http://schemas.microsoft.com/office/powerpoint/2010/main" Requires="p14">
      <p:transition spd="slow" p14:dur="2000" advTm="63405"/>
    </mc:Choice>
    <mc:Fallback>
      <p:transition spd="slow" advTm="6340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7573968E-BF17-4017-AA59-5326CD607CE0}"/>
              </a:ext>
            </a:extLst>
          </p:cNvPr>
          <p:cNvSpPr>
            <a:spLocks noGrp="1"/>
          </p:cNvSpPr>
          <p:nvPr>
            <p:ph type="body" sz="quarter" idx="11"/>
          </p:nvPr>
        </p:nvSpPr>
        <p:spPr>
          <a:xfrm>
            <a:off x="189792" y="179834"/>
            <a:ext cx="11455400" cy="796204"/>
          </a:xfrm>
        </p:spPr>
        <p:txBody>
          <a:bodyPr>
            <a:normAutofit/>
          </a:bodyPr>
          <a:lstStyle/>
          <a:p>
            <a:r>
              <a:rPr kumimoji="1" lang="ja-JP" altLang="en-US" sz="3600" b="1" dirty="0">
                <a:latin typeface="游ゴシック" panose="020B0400000000000000" pitchFamily="50" charset="-128"/>
                <a:ea typeface="游ゴシック" panose="020B0400000000000000" pitchFamily="50" charset="-128"/>
              </a:rPr>
              <a:t>従来の</a:t>
            </a:r>
            <a:r>
              <a:rPr kumimoji="1" lang="en-US" altLang="ja-JP" sz="3600" b="1" i="1" dirty="0" err="1">
                <a:latin typeface="Times New Roman" panose="02020603050405020304" pitchFamily="18" charset="0"/>
                <a:cs typeface="Times New Roman" panose="02020603050405020304" pitchFamily="18" charset="0"/>
              </a:rPr>
              <a:t>d</a:t>
            </a:r>
            <a:r>
              <a:rPr kumimoji="1" lang="en-US" altLang="ja-JP" sz="3600" b="1" i="1" baseline="-25000" dirty="0" err="1">
                <a:latin typeface="Times New Roman" panose="02020603050405020304" pitchFamily="18" charset="0"/>
                <a:cs typeface="Times New Roman" panose="02020603050405020304" pitchFamily="18" charset="0"/>
              </a:rPr>
              <a:t>eff</a:t>
            </a:r>
            <a:r>
              <a:rPr kumimoji="1" lang="ja-JP" altLang="en-US" sz="3600" b="1" dirty="0">
                <a:latin typeface="游ゴシック" panose="020B0400000000000000" pitchFamily="50" charset="-128"/>
                <a:ea typeface="游ゴシック" panose="020B0400000000000000" pitchFamily="50" charset="-128"/>
              </a:rPr>
              <a:t>理解と本研究のモチベーション</a:t>
            </a:r>
          </a:p>
        </p:txBody>
      </p:sp>
      <p:sp>
        <p:nvSpPr>
          <p:cNvPr id="5" name="テキスト ボックス 4"/>
          <p:cNvSpPr txBox="1"/>
          <p:nvPr/>
        </p:nvSpPr>
        <p:spPr>
          <a:xfrm>
            <a:off x="1116033" y="4580606"/>
            <a:ext cx="10142594" cy="1318823"/>
          </a:xfrm>
          <a:prstGeom prst="rect">
            <a:avLst/>
          </a:prstGeom>
          <a:noFill/>
        </p:spPr>
        <p:txBody>
          <a:bodyPr wrap="square" rtlCol="0">
            <a:spAutoFit/>
          </a:bodyPr>
          <a:lstStyle/>
          <a:p>
            <a:pPr>
              <a:lnSpc>
                <a:spcPct val="150000"/>
              </a:lnSpc>
            </a:pPr>
            <a:r>
              <a:rPr kumimoji="1" lang="ja-JP" altLang="en-US" sz="2800" b="1" dirty="0">
                <a:latin typeface="Times New Roman" panose="02020603050405020304" pitchFamily="18" charset="0"/>
                <a:cs typeface="Times New Roman" panose="02020603050405020304" pitchFamily="18" charset="0"/>
              </a:rPr>
              <a:t>負イオン源における</a:t>
            </a:r>
            <a:r>
              <a:rPr kumimoji="1" lang="en-US" altLang="ja-JP" sz="2800" b="1" i="1" dirty="0" err="1">
                <a:latin typeface="Times New Roman" panose="02020603050405020304" pitchFamily="18" charset="0"/>
                <a:cs typeface="Times New Roman" panose="02020603050405020304" pitchFamily="18" charset="0"/>
              </a:rPr>
              <a:t>d</a:t>
            </a:r>
            <a:r>
              <a:rPr kumimoji="1" lang="en-US" altLang="ja-JP" sz="2800" b="1" i="1" baseline="-25000" dirty="0" err="1">
                <a:latin typeface="Times New Roman" panose="02020603050405020304" pitchFamily="18" charset="0"/>
                <a:cs typeface="Times New Roman" panose="02020603050405020304" pitchFamily="18" charset="0"/>
              </a:rPr>
              <a:t>eff</a:t>
            </a:r>
            <a:r>
              <a:rPr kumimoji="1" lang="en-US" altLang="ja-JP" sz="2800" b="1" baseline="-25000" dirty="0"/>
              <a:t>  </a:t>
            </a:r>
            <a:r>
              <a:rPr lang="ja-JP" altLang="en-US" sz="2800" b="1" dirty="0"/>
              <a:t>のパラメータ依存性を理解することで、</a:t>
            </a:r>
            <a:endParaRPr lang="en-US" altLang="ja-JP" sz="2800" b="1" dirty="0"/>
          </a:p>
          <a:p>
            <a:pPr>
              <a:lnSpc>
                <a:spcPct val="150000"/>
              </a:lnSpc>
            </a:pPr>
            <a:r>
              <a:rPr lang="ja-JP" altLang="en-US" sz="2800" b="1" dirty="0"/>
              <a:t>ビーム振動の物理機構理解への第一歩</a:t>
            </a:r>
            <a:endParaRPr lang="en-US" altLang="ja-JP" sz="2800" b="1" dirty="0"/>
          </a:p>
        </p:txBody>
      </p:sp>
      <p:sp>
        <p:nvSpPr>
          <p:cNvPr id="2" name="テキスト ボックス 1"/>
          <p:cNvSpPr txBox="1"/>
          <p:nvPr/>
        </p:nvSpPr>
        <p:spPr>
          <a:xfrm>
            <a:off x="461173" y="1085615"/>
            <a:ext cx="11170046" cy="400110"/>
          </a:xfrm>
          <a:prstGeom prst="rect">
            <a:avLst/>
          </a:prstGeom>
          <a:noFill/>
        </p:spPr>
        <p:txBody>
          <a:bodyPr wrap="none" rtlCol="0">
            <a:spAutoFit/>
          </a:bodyPr>
          <a:lstStyle/>
          <a:p>
            <a:r>
              <a:rPr kumimoji="1" lang="ja-JP" altLang="en-US" sz="2000" b="1" dirty="0">
                <a:solidFill>
                  <a:srgbClr val="0070C0"/>
                </a:solidFill>
              </a:rPr>
              <a:t>正イオンと電子のみ</a:t>
            </a:r>
            <a:r>
              <a:rPr kumimoji="1" lang="ja-JP" altLang="en-US" sz="2000" dirty="0"/>
              <a:t>を含む通常のプラズマの場合は、次のような簡単な</a:t>
            </a:r>
            <a:r>
              <a:rPr lang="ja-JP" altLang="en-US" sz="2000" dirty="0"/>
              <a:t>関係式が分かっているが</a:t>
            </a:r>
            <a:endParaRPr kumimoji="1" lang="en-US" altLang="ja-JP" sz="2000" dirty="0"/>
          </a:p>
        </p:txBody>
      </p:sp>
      <p:graphicFrame>
        <p:nvGraphicFramePr>
          <p:cNvPr id="10" name="オブジェクト 9"/>
          <p:cNvGraphicFramePr>
            <a:graphicFrameLocks noChangeAspect="1"/>
          </p:cNvGraphicFramePr>
          <p:nvPr>
            <p:extLst>
              <p:ext uri="{D42A27DB-BD31-4B8C-83A1-F6EECF244321}">
                <p14:modId xmlns:p14="http://schemas.microsoft.com/office/powerpoint/2010/main" val="667545742"/>
              </p:ext>
            </p:extLst>
          </p:nvPr>
        </p:nvGraphicFramePr>
        <p:xfrm>
          <a:off x="1116033" y="1533065"/>
          <a:ext cx="3781425" cy="1160462"/>
        </p:xfrm>
        <a:graphic>
          <a:graphicData uri="http://schemas.openxmlformats.org/presentationml/2006/ole">
            <mc:AlternateContent xmlns:mc="http://schemas.openxmlformats.org/markup-compatibility/2006">
              <mc:Choice xmlns:v="urn:schemas-microsoft-com:vml" Requires="v">
                <p:oleObj name="Equation" r:id="rId3" imgW="1739880" imgH="533160" progId="Equation.DSMT4">
                  <p:embed/>
                </p:oleObj>
              </mc:Choice>
              <mc:Fallback>
                <p:oleObj name="Equation" r:id="rId3" imgW="1739880" imgH="533160" progId="Equation.DSMT4">
                  <p:embed/>
                  <p:pic>
                    <p:nvPicPr>
                      <p:cNvPr id="10" name="オブジェクト 9"/>
                      <p:cNvPicPr>
                        <a:picLocks noChangeAspect="1" noChangeArrowheads="1"/>
                      </p:cNvPicPr>
                      <p:nvPr/>
                    </p:nvPicPr>
                    <p:blipFill>
                      <a:blip r:embed="rId4"/>
                      <a:srcRect/>
                      <a:stretch>
                        <a:fillRect/>
                      </a:stretch>
                    </p:blipFill>
                    <p:spPr bwMode="auto">
                      <a:xfrm>
                        <a:off x="1116033" y="1533065"/>
                        <a:ext cx="3781425" cy="11604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テキスト ボックス 15"/>
          <p:cNvSpPr txBox="1"/>
          <p:nvPr/>
        </p:nvSpPr>
        <p:spPr>
          <a:xfrm>
            <a:off x="1824998" y="3191211"/>
            <a:ext cx="9036448" cy="1077218"/>
          </a:xfrm>
          <a:prstGeom prst="rect">
            <a:avLst/>
          </a:prstGeom>
          <a:noFill/>
        </p:spPr>
        <p:txBody>
          <a:bodyPr wrap="none" rtlCol="0">
            <a:spAutoFit/>
          </a:bodyPr>
          <a:lstStyle/>
          <a:p>
            <a:r>
              <a:rPr lang="ja-JP" altLang="en-US" sz="3200" b="1" dirty="0">
                <a:solidFill>
                  <a:srgbClr val="FF0000"/>
                </a:solidFill>
              </a:rPr>
              <a:t>負イオンを含んだイオン性プラズマにおいては、</a:t>
            </a:r>
            <a:endParaRPr lang="en-US" altLang="ja-JP" sz="3200" b="1" dirty="0">
              <a:solidFill>
                <a:srgbClr val="FF0000"/>
              </a:solidFill>
            </a:endParaRPr>
          </a:p>
          <a:p>
            <a:r>
              <a:rPr lang="ja-JP" altLang="en-US" sz="3200" b="1" dirty="0">
                <a:solidFill>
                  <a:srgbClr val="FF0000"/>
                </a:solidFill>
              </a:rPr>
              <a:t>パラメータ依存性は明らかになっていない</a:t>
            </a:r>
            <a:endParaRPr kumimoji="1" lang="en-US" altLang="ja-JP" sz="3200" b="1" dirty="0">
              <a:solidFill>
                <a:srgbClr val="FF0000"/>
              </a:solidFill>
            </a:endParaRPr>
          </a:p>
        </p:txBody>
      </p:sp>
      <p:sp>
        <p:nvSpPr>
          <p:cNvPr id="8" name="テキスト ボックス 7"/>
          <p:cNvSpPr txBox="1"/>
          <p:nvPr/>
        </p:nvSpPr>
        <p:spPr>
          <a:xfrm>
            <a:off x="8264279" y="1903080"/>
            <a:ext cx="550151" cy="369332"/>
          </a:xfrm>
          <a:prstGeom prst="rect">
            <a:avLst/>
          </a:prstGeom>
          <a:noFill/>
        </p:spPr>
        <p:txBody>
          <a:bodyPr wrap="none" rtlCol="0">
            <a:spAutoFit/>
          </a:bodyPr>
          <a:lstStyle/>
          <a:p>
            <a:r>
              <a:rPr lang="en-US" altLang="ja-JP" dirty="0"/>
              <a:t>e</a:t>
            </a:r>
            <a:r>
              <a:rPr kumimoji="1" lang="en-US" altLang="ja-JP" dirty="0"/>
              <a:t>x. </a:t>
            </a:r>
            <a:endParaRPr kumimoji="1" lang="ja-JP" altLang="en-US" dirty="0"/>
          </a:p>
        </p:txBody>
      </p:sp>
      <p:graphicFrame>
        <p:nvGraphicFramePr>
          <p:cNvPr id="9" name="オブジェクト 8"/>
          <p:cNvGraphicFramePr>
            <a:graphicFrameLocks noChangeAspect="1"/>
          </p:cNvGraphicFramePr>
          <p:nvPr>
            <p:extLst>
              <p:ext uri="{D42A27DB-BD31-4B8C-83A1-F6EECF244321}">
                <p14:modId xmlns:p14="http://schemas.microsoft.com/office/powerpoint/2010/main" val="1886039786"/>
              </p:ext>
            </p:extLst>
          </p:nvPr>
        </p:nvGraphicFramePr>
        <p:xfrm>
          <a:off x="8831872" y="1617982"/>
          <a:ext cx="1661293" cy="978976"/>
        </p:xfrm>
        <a:graphic>
          <a:graphicData uri="http://schemas.openxmlformats.org/presentationml/2006/ole">
            <mc:AlternateContent xmlns:mc="http://schemas.openxmlformats.org/markup-compatibility/2006">
              <mc:Choice xmlns:v="urn:schemas-microsoft-com:vml" Requires="v">
                <p:oleObj name="Equation" r:id="rId5" imgW="711000" imgH="419040" progId="Equation.DSMT4">
                  <p:embed/>
                </p:oleObj>
              </mc:Choice>
              <mc:Fallback>
                <p:oleObj name="Equation" r:id="rId5" imgW="711000" imgH="419040" progId="Equation.DSMT4">
                  <p:embed/>
                  <p:pic>
                    <p:nvPicPr>
                      <p:cNvPr id="9" name="オブジェクト 8"/>
                      <p:cNvPicPr/>
                      <p:nvPr/>
                    </p:nvPicPr>
                    <p:blipFill>
                      <a:blip r:embed="rId6"/>
                      <a:stretch>
                        <a:fillRect/>
                      </a:stretch>
                    </p:blipFill>
                    <p:spPr>
                      <a:xfrm>
                        <a:off x="8831872" y="1617982"/>
                        <a:ext cx="1661293" cy="978976"/>
                      </a:xfrm>
                      <a:prstGeom prst="rect">
                        <a:avLst/>
                      </a:prstGeom>
                      <a:solidFill>
                        <a:srgbClr val="FFFF00"/>
                      </a:solidFill>
                    </p:spPr>
                  </p:pic>
                </p:oleObj>
              </mc:Fallback>
            </mc:AlternateContent>
          </a:graphicData>
        </a:graphic>
      </p:graphicFrame>
      <p:sp>
        <p:nvSpPr>
          <p:cNvPr id="11" name="テキスト ボックス 10"/>
          <p:cNvSpPr txBox="1"/>
          <p:nvPr/>
        </p:nvSpPr>
        <p:spPr>
          <a:xfrm>
            <a:off x="5077236" y="1673628"/>
            <a:ext cx="2807179" cy="923330"/>
          </a:xfrm>
          <a:prstGeom prst="rect">
            <a:avLst/>
          </a:prstGeom>
          <a:noFill/>
        </p:spPr>
        <p:txBody>
          <a:bodyPr wrap="none" rtlCol="0">
            <a:spAutoFit/>
          </a:bodyPr>
          <a:lstStyle/>
          <a:p>
            <a:r>
              <a:rPr kumimoji="1" lang="en-US" altLang="ja-JP" i="1" dirty="0"/>
              <a:t>V</a:t>
            </a:r>
            <a:r>
              <a:rPr kumimoji="1" lang="en-US" altLang="ja-JP" dirty="0"/>
              <a:t> : extraction voltage</a:t>
            </a:r>
          </a:p>
          <a:p>
            <a:r>
              <a:rPr lang="en-US" altLang="ja-JP" i="1" dirty="0" err="1"/>
              <a:t>j</a:t>
            </a:r>
            <a:r>
              <a:rPr lang="en-US" altLang="ja-JP" i="1" baseline="-25000" dirty="0" err="1"/>
              <a:t>s</a:t>
            </a:r>
            <a:r>
              <a:rPr lang="en-US" altLang="ja-JP" baseline="-25000" dirty="0"/>
              <a:t> </a:t>
            </a:r>
            <a:r>
              <a:rPr lang="en-US" altLang="ja-JP" dirty="0"/>
              <a:t>: ion saturation current</a:t>
            </a:r>
          </a:p>
          <a:p>
            <a:r>
              <a:rPr lang="en-US" altLang="ja-JP" i="1" dirty="0" err="1"/>
              <a:t>M</a:t>
            </a:r>
            <a:r>
              <a:rPr lang="en-US" altLang="ja-JP" i="1" baseline="-25000" dirty="0" err="1"/>
              <a:t>i</a:t>
            </a:r>
            <a:r>
              <a:rPr lang="en-US" altLang="ja-JP" dirty="0"/>
              <a:t>: ion mass </a:t>
            </a:r>
            <a:endParaRPr kumimoji="1" lang="ja-JP" altLang="en-US" dirty="0"/>
          </a:p>
        </p:txBody>
      </p:sp>
      <p:sp>
        <p:nvSpPr>
          <p:cNvPr id="13" name="テキスト ボックス 12"/>
          <p:cNvSpPr txBox="1"/>
          <p:nvPr/>
        </p:nvSpPr>
        <p:spPr>
          <a:xfrm>
            <a:off x="461173" y="2020511"/>
            <a:ext cx="492443" cy="369332"/>
          </a:xfrm>
          <a:prstGeom prst="rect">
            <a:avLst/>
          </a:prstGeom>
          <a:noFill/>
        </p:spPr>
        <p:txBody>
          <a:bodyPr wrap="none" rtlCol="0">
            <a:spAutoFit/>
          </a:bodyPr>
          <a:lstStyle/>
          <a:p>
            <a:r>
              <a:rPr kumimoji="1" lang="en-US" altLang="ja-JP" dirty="0"/>
              <a:t>(1)</a:t>
            </a:r>
            <a:endParaRPr kumimoji="1" lang="ja-JP" altLang="en-US" dirty="0"/>
          </a:p>
        </p:txBody>
      </p:sp>
      <p:sp>
        <p:nvSpPr>
          <p:cNvPr id="15" name="テキスト ボックス 14"/>
          <p:cNvSpPr txBox="1"/>
          <p:nvPr/>
        </p:nvSpPr>
        <p:spPr>
          <a:xfrm>
            <a:off x="11060758" y="1963015"/>
            <a:ext cx="492443" cy="369332"/>
          </a:xfrm>
          <a:prstGeom prst="rect">
            <a:avLst/>
          </a:prstGeom>
          <a:noFill/>
        </p:spPr>
        <p:txBody>
          <a:bodyPr wrap="none" rtlCol="0">
            <a:spAutoFit/>
          </a:bodyPr>
          <a:lstStyle/>
          <a:p>
            <a:r>
              <a:rPr kumimoji="1" lang="en-US" altLang="ja-JP" dirty="0"/>
              <a:t>(2)</a:t>
            </a:r>
            <a:endParaRPr kumimoji="1" lang="ja-JP" altLang="en-US" dirty="0"/>
          </a:p>
        </p:txBody>
      </p:sp>
    </p:spTree>
    <p:extLst>
      <p:ext uri="{BB962C8B-B14F-4D97-AF65-F5344CB8AC3E}">
        <p14:creationId xmlns:p14="http://schemas.microsoft.com/office/powerpoint/2010/main" val="3681565242"/>
      </p:ext>
    </p:extLst>
  </p:cSld>
  <p:clrMapOvr>
    <a:masterClrMapping/>
  </p:clrMapOvr>
  <mc:AlternateContent xmlns:mc="http://schemas.openxmlformats.org/markup-compatibility/2006">
    <mc:Choice xmlns:p14="http://schemas.microsoft.com/office/powerpoint/2010/main" Requires="p14">
      <p:transition spd="slow" p14:dur="2000" advTm="48633"/>
    </mc:Choice>
    <mc:Fallback>
      <p:transition spd="slow" advTm="48633"/>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FD98EC-8D25-482F-8132-04421A268D61}"/>
              </a:ext>
            </a:extLst>
          </p:cNvPr>
          <p:cNvSpPr>
            <a:spLocks noGrp="1"/>
          </p:cNvSpPr>
          <p:nvPr>
            <p:ph type="title"/>
          </p:nvPr>
        </p:nvSpPr>
        <p:spPr>
          <a:xfrm>
            <a:off x="239713" y="77460"/>
            <a:ext cx="11099800" cy="938159"/>
          </a:xfrm>
        </p:spPr>
        <p:txBody>
          <a:bodyPr/>
          <a:lstStyle/>
          <a:p>
            <a:r>
              <a:rPr lang="ja-JP" altLang="en-US" dirty="0"/>
              <a:t>目的・意義</a:t>
            </a:r>
            <a:endParaRPr kumimoji="1" lang="ja-JP" altLang="en-US" dirty="0"/>
          </a:p>
        </p:txBody>
      </p:sp>
      <p:sp>
        <p:nvSpPr>
          <p:cNvPr id="3" name="コンテンツ プレースホルダー 2">
            <a:extLst>
              <a:ext uri="{FF2B5EF4-FFF2-40B4-BE49-F238E27FC236}">
                <a16:creationId xmlns:a16="http://schemas.microsoft.com/office/drawing/2014/main" id="{51CDB890-8D30-437B-8CC3-08166F8C7210}"/>
              </a:ext>
            </a:extLst>
          </p:cNvPr>
          <p:cNvSpPr>
            <a:spLocks noGrp="1"/>
          </p:cNvSpPr>
          <p:nvPr>
            <p:ph idx="1"/>
          </p:nvPr>
        </p:nvSpPr>
        <p:spPr>
          <a:xfrm>
            <a:off x="885919" y="1879095"/>
            <a:ext cx="11099800" cy="1295072"/>
          </a:xfrm>
        </p:spPr>
        <p:txBody>
          <a:bodyPr>
            <a:normAutofit/>
          </a:bodyPr>
          <a:lstStyle/>
          <a:p>
            <a:pPr marL="0" indent="0">
              <a:buNone/>
            </a:pPr>
            <a:r>
              <a:rPr lang="ja-JP" altLang="en-US" b="0" dirty="0"/>
              <a:t>負イオン源における</a:t>
            </a:r>
            <a:r>
              <a:rPr kumimoji="1" lang="en-US" altLang="ja-JP" sz="2800" i="1" dirty="0" err="1">
                <a:latin typeface="Times New Roman" panose="02020603050405020304" pitchFamily="18" charset="0"/>
                <a:cs typeface="Times New Roman" panose="02020603050405020304" pitchFamily="18" charset="0"/>
              </a:rPr>
              <a:t>d</a:t>
            </a:r>
            <a:r>
              <a:rPr kumimoji="1" lang="en-US" altLang="ja-JP" sz="2800" i="1" baseline="-25000" dirty="0" err="1">
                <a:latin typeface="Times New Roman" panose="02020603050405020304" pitchFamily="18" charset="0"/>
                <a:cs typeface="Times New Roman" panose="02020603050405020304" pitchFamily="18" charset="0"/>
              </a:rPr>
              <a:t>eff</a:t>
            </a:r>
            <a:r>
              <a:rPr lang="ja-JP" altLang="en-US" dirty="0"/>
              <a:t>依存性</a:t>
            </a:r>
            <a:r>
              <a:rPr lang="ja-JP" altLang="en-US" b="0" dirty="0"/>
              <a:t>および</a:t>
            </a:r>
            <a:endParaRPr lang="en-US" altLang="ja-JP" b="0" dirty="0"/>
          </a:p>
          <a:p>
            <a:pPr marL="0" indent="0">
              <a:buNone/>
            </a:pPr>
            <a:r>
              <a:rPr kumimoji="1" lang="ja-JP" altLang="en-US" b="0" dirty="0"/>
              <a:t>ビームの振動をもたらす</a:t>
            </a:r>
            <a:r>
              <a:rPr kumimoji="1" lang="ja-JP" altLang="en-US" dirty="0"/>
              <a:t>物理機構</a:t>
            </a:r>
            <a:r>
              <a:rPr kumimoji="1" lang="ja-JP" altLang="en-US" b="0" dirty="0"/>
              <a:t>の解明</a:t>
            </a:r>
          </a:p>
        </p:txBody>
      </p:sp>
      <p:sp>
        <p:nvSpPr>
          <p:cNvPr id="4" name="コンテンツ プレースホルダー 2">
            <a:extLst>
              <a:ext uri="{FF2B5EF4-FFF2-40B4-BE49-F238E27FC236}">
                <a16:creationId xmlns:a16="http://schemas.microsoft.com/office/drawing/2014/main" id="{B0C0DC9B-673C-1FB4-8E38-D3372218086B}"/>
              </a:ext>
            </a:extLst>
          </p:cNvPr>
          <p:cNvSpPr txBox="1">
            <a:spLocks/>
          </p:cNvSpPr>
          <p:nvPr/>
        </p:nvSpPr>
        <p:spPr>
          <a:xfrm>
            <a:off x="550115" y="3934677"/>
            <a:ext cx="11482387" cy="2539835"/>
          </a:xfrm>
          <a:prstGeom prst="rect">
            <a:avLst/>
          </a:prstGeom>
        </p:spPr>
        <p:txBody>
          <a:bodyPr vert="horz" lIns="91440" tIns="45720" rIns="91440" bIns="45720" rtlCol="0">
            <a:normAutofit lnSpcReduction="10000"/>
          </a:bodyPr>
          <a:lstStyle>
            <a:lvl1pPr marL="457200" indent="-457200" algn="l" defTabSz="914400" rtl="0" eaLnBrk="1" latinLnBrk="0" hangingPunct="1">
              <a:lnSpc>
                <a:spcPct val="110000"/>
              </a:lnSpc>
              <a:spcBef>
                <a:spcPts val="1800"/>
              </a:spcBef>
              <a:buClr>
                <a:schemeClr val="accent4"/>
              </a:buClr>
              <a:buFont typeface="Wingdings" panose="05000000000000000000" pitchFamily="2" charset="2"/>
              <a:buChar char="l"/>
              <a:defRPr kumimoji="1" sz="2800" b="1" kern="1200">
                <a:solidFill>
                  <a:schemeClr val="tx1"/>
                </a:solidFill>
                <a:latin typeface="游ゴシック" panose="020B0400000000000000" pitchFamily="50" charset="-128"/>
                <a:ea typeface="游ゴシック" panose="020B0400000000000000" pitchFamily="50" charset="-128"/>
                <a:cs typeface="+mn-cs"/>
              </a:defRPr>
            </a:lvl1pPr>
            <a:lvl2pPr marL="800100" marR="0" indent="-342900" algn="l" defTabSz="914400" rtl="0" eaLnBrk="1" fontAlgn="auto" latinLnBrk="0" hangingPunct="1">
              <a:lnSpc>
                <a:spcPct val="110000"/>
              </a:lnSpc>
              <a:spcBef>
                <a:spcPts val="0"/>
              </a:spcBef>
              <a:spcAft>
                <a:spcPts val="0"/>
              </a:spcAft>
              <a:buClrTx/>
              <a:buSzTx/>
              <a:buFont typeface="Wingdings" panose="05000000000000000000" pitchFamily="2" charset="2"/>
              <a:buChar char="l"/>
              <a:tabLst/>
              <a:defRPr kumimoji="1" sz="2400" kern="1200">
                <a:solidFill>
                  <a:schemeClr val="tx2"/>
                </a:solidFill>
                <a:latin typeface="游ゴシック Medium" panose="020B0500000000000000" pitchFamily="50" charset="-128"/>
                <a:ea typeface="游ゴシック Medium" panose="020B0500000000000000" pitchFamily="50" charset="-128"/>
                <a:cs typeface="+mn-cs"/>
              </a:defRPr>
            </a:lvl2pPr>
            <a:lvl3pPr marL="1252538" indent="-338138" algn="l" defTabSz="914400" rtl="0" eaLnBrk="1" latinLnBrk="0" hangingPunct="1">
              <a:lnSpc>
                <a:spcPct val="110000"/>
              </a:lnSpc>
              <a:spcBef>
                <a:spcPts val="0"/>
              </a:spcBef>
              <a:buFont typeface="Wingdings" panose="05000000000000000000" pitchFamily="2" charset="2"/>
              <a:buChar char="l"/>
              <a:defRPr kumimoji="1" sz="2000" kern="1200">
                <a:solidFill>
                  <a:schemeClr val="tx2"/>
                </a:solidFill>
                <a:latin typeface="+mn-lt"/>
                <a:ea typeface="+mn-ea"/>
                <a:cs typeface="+mn-cs"/>
              </a:defRPr>
            </a:lvl3pPr>
            <a:lvl4pPr marL="1706563" indent="-334963" algn="l" defTabSz="914400" rtl="0" eaLnBrk="1" latinLnBrk="0" hangingPunct="1">
              <a:lnSpc>
                <a:spcPct val="110000"/>
              </a:lnSpc>
              <a:spcBef>
                <a:spcPts val="0"/>
              </a:spcBef>
              <a:buFont typeface="Wingdings" panose="05000000000000000000" pitchFamily="2" charset="2"/>
              <a:buChar char="l"/>
              <a:defRPr kumimoji="1" sz="1800" kern="1200">
                <a:solidFill>
                  <a:schemeClr val="tx2"/>
                </a:solidFill>
                <a:latin typeface="+mn-lt"/>
                <a:ea typeface="+mn-ea"/>
                <a:cs typeface="+mn-cs"/>
              </a:defRPr>
            </a:lvl4pPr>
            <a:lvl5pPr marL="2151063" indent="-322263" algn="l" defTabSz="914400" rtl="0" eaLnBrk="1" latinLnBrk="0" hangingPunct="1">
              <a:lnSpc>
                <a:spcPct val="110000"/>
              </a:lnSpc>
              <a:spcBef>
                <a:spcPts val="0"/>
              </a:spcBef>
              <a:buFont typeface="Wingdings" panose="05000000000000000000" pitchFamily="2" charset="2"/>
              <a:buChar char="l"/>
              <a:defRPr kumimoji="1"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Wingdings" panose="05000000000000000000" pitchFamily="2" charset="2"/>
              <a:buNone/>
            </a:pPr>
            <a:r>
              <a:rPr lang="ja-JP" altLang="en-US" b="0" dirty="0"/>
              <a:t>・得られた知見にもとづくビーム引き出しの最適化</a:t>
            </a:r>
            <a:endParaRPr lang="en-US" altLang="ja-JP" b="0" dirty="0"/>
          </a:p>
          <a:p>
            <a:pPr marL="0" indent="0">
              <a:buFont typeface="Wingdings" panose="05000000000000000000" pitchFamily="2" charset="2"/>
              <a:buNone/>
            </a:pPr>
            <a:r>
              <a:rPr lang="en-US" altLang="ja-JP" b="0" dirty="0">
                <a:sym typeface="Wingdings" pitchFamily="2" charset="2"/>
              </a:rPr>
              <a:t>     </a:t>
            </a:r>
            <a:r>
              <a:rPr lang="ja-JP" altLang="en-US" b="0" dirty="0"/>
              <a:t>加速器をはじめとした負イオン源利用技術の発展に貢献</a:t>
            </a:r>
            <a:endParaRPr lang="en-US" altLang="ja-JP" b="0" dirty="0"/>
          </a:p>
          <a:p>
            <a:pPr marL="0" indent="0">
              <a:buFont typeface="Wingdings" panose="05000000000000000000" pitchFamily="2" charset="2"/>
              <a:buNone/>
            </a:pPr>
            <a:r>
              <a:rPr lang="ja-JP" altLang="en-US" b="0" dirty="0"/>
              <a:t>・メニスカスにおける複雑な電場形成とその物理機構解明　</a:t>
            </a:r>
            <a:endParaRPr lang="en-US" altLang="ja-JP" b="0" dirty="0"/>
          </a:p>
          <a:p>
            <a:pPr marL="0" indent="0">
              <a:buFont typeface="Wingdings" panose="05000000000000000000" pitchFamily="2" charset="2"/>
              <a:buNone/>
            </a:pPr>
            <a:r>
              <a:rPr lang="en-US" altLang="ja-JP" b="0" dirty="0"/>
              <a:t> </a:t>
            </a:r>
            <a:r>
              <a:rPr lang="ja-JP" altLang="en-US" b="0" dirty="0"/>
              <a:t>　</a:t>
            </a:r>
            <a:r>
              <a:rPr lang="en-US" altLang="ja-JP" b="0" dirty="0">
                <a:sym typeface="Wingdings" pitchFamily="2" charset="2"/>
              </a:rPr>
              <a:t></a:t>
            </a:r>
            <a:r>
              <a:rPr lang="en-US" altLang="ja-JP" b="0" dirty="0"/>
              <a:t> </a:t>
            </a:r>
            <a:r>
              <a:rPr lang="ja-JP" altLang="en-US" b="0" dirty="0"/>
              <a:t>学術的な貢献</a:t>
            </a:r>
          </a:p>
        </p:txBody>
      </p:sp>
      <p:sp>
        <p:nvSpPr>
          <p:cNvPr id="7" name="テキスト ボックス 6">
            <a:extLst>
              <a:ext uri="{FF2B5EF4-FFF2-40B4-BE49-F238E27FC236}">
                <a16:creationId xmlns:a16="http://schemas.microsoft.com/office/drawing/2014/main" id="{D52C3D32-0766-7F4A-5ED3-8071302A6D8A}"/>
              </a:ext>
            </a:extLst>
          </p:cNvPr>
          <p:cNvSpPr txBox="1"/>
          <p:nvPr/>
        </p:nvSpPr>
        <p:spPr>
          <a:xfrm>
            <a:off x="759758" y="1134203"/>
            <a:ext cx="6100482" cy="584775"/>
          </a:xfrm>
          <a:prstGeom prst="rect">
            <a:avLst/>
          </a:prstGeom>
          <a:noFill/>
        </p:spPr>
        <p:txBody>
          <a:bodyPr wrap="square">
            <a:spAutoFit/>
          </a:bodyPr>
          <a:lstStyle/>
          <a:p>
            <a:r>
              <a:rPr lang="ja-JP" altLang="en-US" sz="3200" b="1" dirty="0"/>
              <a:t>目的</a:t>
            </a:r>
          </a:p>
        </p:txBody>
      </p:sp>
      <p:sp>
        <p:nvSpPr>
          <p:cNvPr id="11" name="テキスト ボックス 10">
            <a:extLst>
              <a:ext uri="{FF2B5EF4-FFF2-40B4-BE49-F238E27FC236}">
                <a16:creationId xmlns:a16="http://schemas.microsoft.com/office/drawing/2014/main" id="{A1F23D95-CC59-1793-330B-35E0D4BBD192}"/>
              </a:ext>
            </a:extLst>
          </p:cNvPr>
          <p:cNvSpPr txBox="1"/>
          <p:nvPr/>
        </p:nvSpPr>
        <p:spPr>
          <a:xfrm>
            <a:off x="759758" y="3266013"/>
            <a:ext cx="6100482"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4D4D4D"/>
                </a:solidFill>
                <a:effectLst/>
                <a:uLnTx/>
                <a:uFillTx/>
                <a:latin typeface="Segoe UI"/>
                <a:ea typeface="游ゴシック Medium"/>
                <a:cs typeface="+mn-cs"/>
              </a:rPr>
              <a:t>意義</a:t>
            </a:r>
          </a:p>
        </p:txBody>
      </p:sp>
    </p:spTree>
    <p:extLst>
      <p:ext uri="{BB962C8B-B14F-4D97-AF65-F5344CB8AC3E}">
        <p14:creationId xmlns:p14="http://schemas.microsoft.com/office/powerpoint/2010/main" val="4049146690"/>
      </p:ext>
    </p:extLst>
  </p:cSld>
  <p:clrMapOvr>
    <a:masterClrMapping/>
  </p:clrMapOvr>
  <mc:AlternateContent xmlns:mc="http://schemas.openxmlformats.org/markup-compatibility/2006">
    <mc:Choice xmlns:p14="http://schemas.microsoft.com/office/powerpoint/2010/main" Requires="p14">
      <p:transition spd="slow" p14:dur="2000" advTm="15878"/>
    </mc:Choice>
    <mc:Fallback>
      <p:transition spd="slow" advTm="1587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7573968E-BF17-4017-AA59-5326CD607CE0}"/>
              </a:ext>
            </a:extLst>
          </p:cNvPr>
          <p:cNvSpPr>
            <a:spLocks noGrp="1"/>
          </p:cNvSpPr>
          <p:nvPr>
            <p:ph type="body" sz="quarter" idx="11"/>
          </p:nvPr>
        </p:nvSpPr>
        <p:spPr/>
        <p:txBody>
          <a:bodyPr>
            <a:normAutofit fontScale="92500" lnSpcReduction="20000"/>
          </a:bodyPr>
          <a:lstStyle/>
          <a:p>
            <a:r>
              <a:rPr lang="en-US" altLang="ja-JP" sz="2800" dirty="0">
                <a:latin typeface="Arial Black" panose="020B0A04020102020204" pitchFamily="34" charset="0"/>
                <a:cs typeface="Arial" panose="020B0604020202020204" pitchFamily="34" charset="0"/>
              </a:rPr>
              <a:t>3D PIC</a:t>
            </a:r>
            <a:r>
              <a:rPr lang="ja-JP" altLang="en-US" dirty="0">
                <a:latin typeface="Arial Black" panose="020B0A04020102020204" pitchFamily="34" charset="0"/>
                <a:cs typeface="Arial" panose="020B0604020202020204" pitchFamily="34" charset="0"/>
              </a:rPr>
              <a:t> </a:t>
            </a:r>
            <a:r>
              <a:rPr lang="en-US" altLang="ja-JP" sz="2800" dirty="0">
                <a:latin typeface="Arial Black" panose="020B0A04020102020204" pitchFamily="34" charset="0"/>
                <a:cs typeface="Arial" panose="020B0604020202020204" pitchFamily="34" charset="0"/>
              </a:rPr>
              <a:t>(Particle in Cell) </a:t>
            </a:r>
            <a:r>
              <a:rPr lang="ja-JP" altLang="en-US" sz="2800" b="1" dirty="0">
                <a:latin typeface="+mn-ea"/>
                <a:ea typeface="+mn-ea"/>
                <a:cs typeface="Arial" panose="020B0604020202020204" pitchFamily="34" charset="0"/>
              </a:rPr>
              <a:t>シミュレーションモデル</a:t>
            </a:r>
            <a:endParaRPr kumimoji="1" lang="ja-JP" altLang="en-US" b="1" dirty="0">
              <a:latin typeface="+mn-ea"/>
              <a:ea typeface="+mn-ea"/>
            </a:endParaRPr>
          </a:p>
        </p:txBody>
      </p:sp>
      <p:sp>
        <p:nvSpPr>
          <p:cNvPr id="5" name="角丸四角形 66">
            <a:extLst>
              <a:ext uri="{FF2B5EF4-FFF2-40B4-BE49-F238E27FC236}">
                <a16:creationId xmlns:a16="http://schemas.microsoft.com/office/drawing/2014/main" id="{8B8227A0-A14D-9319-5FB1-C3A56D3C7291}"/>
              </a:ext>
            </a:extLst>
          </p:cNvPr>
          <p:cNvSpPr/>
          <p:nvPr/>
        </p:nvSpPr>
        <p:spPr>
          <a:xfrm>
            <a:off x="3417967" y="1788019"/>
            <a:ext cx="2216492" cy="2046425"/>
          </a:xfrm>
          <a:prstGeom prst="roundRect">
            <a:avLst/>
          </a:prstGeom>
          <a:no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
        <p:nvSpPr>
          <p:cNvPr id="6" name="円/楕円 13">
            <a:extLst>
              <a:ext uri="{FF2B5EF4-FFF2-40B4-BE49-F238E27FC236}">
                <a16:creationId xmlns:a16="http://schemas.microsoft.com/office/drawing/2014/main" id="{501957CB-B013-91D3-A2F3-C5B1C4B1A819}"/>
              </a:ext>
            </a:extLst>
          </p:cNvPr>
          <p:cNvSpPr/>
          <p:nvPr/>
        </p:nvSpPr>
        <p:spPr>
          <a:xfrm>
            <a:off x="5468617" y="2009426"/>
            <a:ext cx="217948" cy="1584325"/>
          </a:xfrm>
          <a:prstGeom prst="ellipse">
            <a:avLst/>
          </a:prstGeom>
          <a:solidFill>
            <a:schemeClr val="bg1"/>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457200" algn="l" rtl="0" eaLnBrk="0" fontAlgn="base" hangingPunct="0">
              <a:spcBef>
                <a:spcPct val="0"/>
              </a:spcBef>
              <a:spcAft>
                <a:spcPct val="0"/>
              </a:spcAft>
              <a:defRPr kumimoji="1" kern="1200">
                <a:solidFill>
                  <a:schemeClr val="lt1"/>
                </a:solidFill>
                <a:latin typeface="+mn-lt"/>
                <a:ea typeface="+mn-ea"/>
                <a:cs typeface="+mn-cs"/>
              </a:defRPr>
            </a:lvl2pPr>
            <a:lvl3pPr marL="914400" algn="l" rtl="0" eaLnBrk="0" fontAlgn="base" hangingPunct="0">
              <a:spcBef>
                <a:spcPct val="0"/>
              </a:spcBef>
              <a:spcAft>
                <a:spcPct val="0"/>
              </a:spcAft>
              <a:defRPr kumimoji="1" kern="1200">
                <a:solidFill>
                  <a:schemeClr val="lt1"/>
                </a:solidFill>
                <a:latin typeface="+mn-lt"/>
                <a:ea typeface="+mn-ea"/>
                <a:cs typeface="+mn-cs"/>
              </a:defRPr>
            </a:lvl3pPr>
            <a:lvl4pPr marL="1371600" algn="l" rtl="0" eaLnBrk="0" fontAlgn="base" hangingPunct="0">
              <a:spcBef>
                <a:spcPct val="0"/>
              </a:spcBef>
              <a:spcAft>
                <a:spcPct val="0"/>
              </a:spcAft>
              <a:defRPr kumimoji="1" kern="1200">
                <a:solidFill>
                  <a:schemeClr val="lt1"/>
                </a:solidFill>
                <a:latin typeface="+mn-lt"/>
                <a:ea typeface="+mn-ea"/>
                <a:cs typeface="+mn-cs"/>
              </a:defRPr>
            </a:lvl4pPr>
            <a:lvl5pPr marL="1828800"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eaLnBrk="1" hangingPunct="1">
              <a:defRPr/>
            </a:pPr>
            <a:endParaRPr lang="ja-JP" altLang="en-US"/>
          </a:p>
        </p:txBody>
      </p:sp>
      <p:sp>
        <p:nvSpPr>
          <p:cNvPr id="7" name="二等辺三角形 6">
            <a:extLst>
              <a:ext uri="{FF2B5EF4-FFF2-40B4-BE49-F238E27FC236}">
                <a16:creationId xmlns:a16="http://schemas.microsoft.com/office/drawing/2014/main" id="{925C71A6-8FB5-44CE-9A46-03994E42597E}"/>
              </a:ext>
            </a:extLst>
          </p:cNvPr>
          <p:cNvSpPr/>
          <p:nvPr/>
        </p:nvSpPr>
        <p:spPr bwMode="auto">
          <a:xfrm flipH="1">
            <a:off x="5071203" y="2844918"/>
            <a:ext cx="489413" cy="778225"/>
          </a:xfrm>
          <a:prstGeom prst="triangle">
            <a:avLst>
              <a:gd name="adj" fmla="val 10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457200" algn="l" rtl="0" eaLnBrk="0" fontAlgn="base" hangingPunct="0">
              <a:spcBef>
                <a:spcPct val="0"/>
              </a:spcBef>
              <a:spcAft>
                <a:spcPct val="0"/>
              </a:spcAft>
              <a:defRPr kumimoji="1" kern="1200">
                <a:solidFill>
                  <a:schemeClr val="lt1"/>
                </a:solidFill>
                <a:latin typeface="+mn-lt"/>
                <a:ea typeface="+mn-ea"/>
                <a:cs typeface="+mn-cs"/>
              </a:defRPr>
            </a:lvl2pPr>
            <a:lvl3pPr marL="914400" algn="l" rtl="0" eaLnBrk="0" fontAlgn="base" hangingPunct="0">
              <a:spcBef>
                <a:spcPct val="0"/>
              </a:spcBef>
              <a:spcAft>
                <a:spcPct val="0"/>
              </a:spcAft>
              <a:defRPr kumimoji="1" kern="1200">
                <a:solidFill>
                  <a:schemeClr val="lt1"/>
                </a:solidFill>
                <a:latin typeface="+mn-lt"/>
                <a:ea typeface="+mn-ea"/>
                <a:cs typeface="+mn-cs"/>
              </a:defRPr>
            </a:lvl3pPr>
            <a:lvl4pPr marL="1371600" algn="l" rtl="0" eaLnBrk="0" fontAlgn="base" hangingPunct="0">
              <a:spcBef>
                <a:spcPct val="0"/>
              </a:spcBef>
              <a:spcAft>
                <a:spcPct val="0"/>
              </a:spcAft>
              <a:defRPr kumimoji="1" kern="1200">
                <a:solidFill>
                  <a:schemeClr val="lt1"/>
                </a:solidFill>
                <a:latin typeface="+mn-lt"/>
                <a:ea typeface="+mn-ea"/>
                <a:cs typeface="+mn-cs"/>
              </a:defRPr>
            </a:lvl4pPr>
            <a:lvl5pPr marL="1828800"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endParaRPr lang="ja-JP" altLang="en-US"/>
          </a:p>
        </p:txBody>
      </p:sp>
      <p:sp>
        <p:nvSpPr>
          <p:cNvPr id="8" name="二等辺三角形 7">
            <a:extLst>
              <a:ext uri="{FF2B5EF4-FFF2-40B4-BE49-F238E27FC236}">
                <a16:creationId xmlns:a16="http://schemas.microsoft.com/office/drawing/2014/main" id="{767FE1E3-867B-ABD5-F591-CC2D0C39BBB4}"/>
              </a:ext>
            </a:extLst>
          </p:cNvPr>
          <p:cNvSpPr>
            <a:spLocks noChangeArrowheads="1"/>
          </p:cNvSpPr>
          <p:nvPr/>
        </p:nvSpPr>
        <p:spPr bwMode="auto">
          <a:xfrm flipH="1" flipV="1">
            <a:off x="5122469" y="2000135"/>
            <a:ext cx="438150" cy="803450"/>
          </a:xfrm>
          <a:prstGeom prst="triangle">
            <a:avLst>
              <a:gd name="adj" fmla="val 100000"/>
            </a:avLst>
          </a:prstGeom>
          <a:solidFill>
            <a:srgbClr val="A6A6A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rot="10800000" anchor="ctr"/>
          <a:ls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algn="ctr" eaLnBrk="1" hangingPunct="1">
              <a:defRPr/>
            </a:pPr>
            <a:endParaRPr lang="ja-JP" altLang="en-US">
              <a:solidFill>
                <a:schemeClr val="lt1"/>
              </a:solidFill>
              <a:latin typeface="+mn-lt"/>
              <a:ea typeface="+mn-ea"/>
            </a:endParaRPr>
          </a:p>
        </p:txBody>
      </p:sp>
      <p:sp>
        <p:nvSpPr>
          <p:cNvPr id="9" name="円/楕円 44">
            <a:extLst>
              <a:ext uri="{FF2B5EF4-FFF2-40B4-BE49-F238E27FC236}">
                <a16:creationId xmlns:a16="http://schemas.microsoft.com/office/drawing/2014/main" id="{F3872D37-DA3B-877F-D239-71BD1E387F6E}"/>
              </a:ext>
            </a:extLst>
          </p:cNvPr>
          <p:cNvSpPr/>
          <p:nvPr/>
        </p:nvSpPr>
        <p:spPr bwMode="auto">
          <a:xfrm>
            <a:off x="4923568" y="2001725"/>
            <a:ext cx="312738" cy="1574800"/>
          </a:xfrm>
          <a:prstGeom prst="ellipse">
            <a:avLst/>
          </a:prstGeom>
          <a:solidFill>
            <a:schemeClr val="bg1">
              <a:lumMod val="6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457200" algn="l" rtl="0" eaLnBrk="0" fontAlgn="base" hangingPunct="0">
              <a:spcBef>
                <a:spcPct val="0"/>
              </a:spcBef>
              <a:spcAft>
                <a:spcPct val="0"/>
              </a:spcAft>
              <a:defRPr kumimoji="1" kern="1200">
                <a:solidFill>
                  <a:schemeClr val="lt1"/>
                </a:solidFill>
                <a:latin typeface="+mn-lt"/>
                <a:ea typeface="+mn-ea"/>
                <a:cs typeface="+mn-cs"/>
              </a:defRPr>
            </a:lvl2pPr>
            <a:lvl3pPr marL="914400" algn="l" rtl="0" eaLnBrk="0" fontAlgn="base" hangingPunct="0">
              <a:spcBef>
                <a:spcPct val="0"/>
              </a:spcBef>
              <a:spcAft>
                <a:spcPct val="0"/>
              </a:spcAft>
              <a:defRPr kumimoji="1" kern="1200">
                <a:solidFill>
                  <a:schemeClr val="lt1"/>
                </a:solidFill>
                <a:latin typeface="+mn-lt"/>
                <a:ea typeface="+mn-ea"/>
                <a:cs typeface="+mn-cs"/>
              </a:defRPr>
            </a:lvl3pPr>
            <a:lvl4pPr marL="1371600" algn="l" rtl="0" eaLnBrk="0" fontAlgn="base" hangingPunct="0">
              <a:spcBef>
                <a:spcPct val="0"/>
              </a:spcBef>
              <a:spcAft>
                <a:spcPct val="0"/>
              </a:spcAft>
              <a:defRPr kumimoji="1" kern="1200">
                <a:solidFill>
                  <a:schemeClr val="lt1"/>
                </a:solidFill>
                <a:latin typeface="+mn-lt"/>
                <a:ea typeface="+mn-ea"/>
                <a:cs typeface="+mn-cs"/>
              </a:defRPr>
            </a:lvl4pPr>
            <a:lvl5pPr marL="1828800"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eaLnBrk="1" hangingPunct="1">
              <a:defRPr/>
            </a:pPr>
            <a:endParaRPr lang="ja-JP" altLang="en-US"/>
          </a:p>
        </p:txBody>
      </p:sp>
      <p:sp>
        <p:nvSpPr>
          <p:cNvPr id="10" name="Rectangle 4">
            <a:extLst>
              <a:ext uri="{FF2B5EF4-FFF2-40B4-BE49-F238E27FC236}">
                <a16:creationId xmlns:a16="http://schemas.microsoft.com/office/drawing/2014/main" id="{A4286B73-33BA-08DC-9E5B-784F5C1EDF01}"/>
              </a:ext>
            </a:extLst>
          </p:cNvPr>
          <p:cNvSpPr>
            <a:spLocks noChangeArrowheads="1"/>
          </p:cNvSpPr>
          <p:nvPr/>
        </p:nvSpPr>
        <p:spPr bwMode="auto">
          <a:xfrm>
            <a:off x="2205605" y="2002043"/>
            <a:ext cx="2880682" cy="1594631"/>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eaLnBrk="1" hangingPunct="1">
              <a:spcBef>
                <a:spcPct val="0"/>
              </a:spcBef>
              <a:buFontTx/>
              <a:buNone/>
            </a:pPr>
            <a:endParaRPr lang="ja-JP" altLang="ja-JP" sz="1900"/>
          </a:p>
        </p:txBody>
      </p:sp>
      <p:grpSp>
        <p:nvGrpSpPr>
          <p:cNvPr id="11" name="グループ化 10">
            <a:extLst>
              <a:ext uri="{FF2B5EF4-FFF2-40B4-BE49-F238E27FC236}">
                <a16:creationId xmlns:a16="http://schemas.microsoft.com/office/drawing/2014/main" id="{CD910B77-8376-3F4D-68A1-D8ACAFB45331}"/>
              </a:ext>
            </a:extLst>
          </p:cNvPr>
          <p:cNvGrpSpPr>
            <a:grpSpLocks/>
          </p:cNvGrpSpPr>
          <p:nvPr/>
        </p:nvGrpSpPr>
        <p:grpSpPr bwMode="auto">
          <a:xfrm>
            <a:off x="4265749" y="2000137"/>
            <a:ext cx="949291" cy="1613680"/>
            <a:chOff x="9165668" y="4433252"/>
            <a:chExt cx="988633" cy="1678352"/>
          </a:xfrm>
          <a:solidFill>
            <a:schemeClr val="bg2"/>
          </a:solidFill>
        </p:grpSpPr>
        <p:sp>
          <p:nvSpPr>
            <p:cNvPr id="12" name="円/楕円 44">
              <a:extLst>
                <a:ext uri="{FF2B5EF4-FFF2-40B4-BE49-F238E27FC236}">
                  <a16:creationId xmlns:a16="http://schemas.microsoft.com/office/drawing/2014/main" id="{8109DCA9-BB9E-DE73-3B8B-A0B70055AD6D}"/>
                </a:ext>
              </a:extLst>
            </p:cNvPr>
            <p:cNvSpPr/>
            <p:nvPr/>
          </p:nvSpPr>
          <p:spPr bwMode="auto">
            <a:xfrm>
              <a:off x="9828602" y="4455529"/>
              <a:ext cx="325699" cy="1637913"/>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457200" algn="l" rtl="0" eaLnBrk="0" fontAlgn="base" hangingPunct="0">
                <a:spcBef>
                  <a:spcPct val="0"/>
                </a:spcBef>
                <a:spcAft>
                  <a:spcPct val="0"/>
                </a:spcAft>
                <a:defRPr kumimoji="1" kern="1200">
                  <a:solidFill>
                    <a:schemeClr val="lt1"/>
                  </a:solidFill>
                  <a:latin typeface="+mn-lt"/>
                  <a:ea typeface="+mn-ea"/>
                  <a:cs typeface="+mn-cs"/>
                </a:defRPr>
              </a:lvl2pPr>
              <a:lvl3pPr marL="914400" algn="l" rtl="0" eaLnBrk="0" fontAlgn="base" hangingPunct="0">
                <a:spcBef>
                  <a:spcPct val="0"/>
                </a:spcBef>
                <a:spcAft>
                  <a:spcPct val="0"/>
                </a:spcAft>
                <a:defRPr kumimoji="1" kern="1200">
                  <a:solidFill>
                    <a:schemeClr val="lt1"/>
                  </a:solidFill>
                  <a:latin typeface="+mn-lt"/>
                  <a:ea typeface="+mn-ea"/>
                  <a:cs typeface="+mn-cs"/>
                </a:defRPr>
              </a:lvl3pPr>
              <a:lvl4pPr marL="1371600" algn="l" rtl="0" eaLnBrk="0" fontAlgn="base" hangingPunct="0">
                <a:spcBef>
                  <a:spcPct val="0"/>
                </a:spcBef>
                <a:spcAft>
                  <a:spcPct val="0"/>
                </a:spcAft>
                <a:defRPr kumimoji="1" kern="1200">
                  <a:solidFill>
                    <a:schemeClr val="lt1"/>
                  </a:solidFill>
                  <a:latin typeface="+mn-lt"/>
                  <a:ea typeface="+mn-ea"/>
                  <a:cs typeface="+mn-cs"/>
                </a:defRPr>
              </a:lvl4pPr>
              <a:lvl5pPr marL="1828800"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eaLnBrk="1" hangingPunct="1">
                <a:defRPr/>
              </a:pPr>
              <a:endParaRPr lang="ja-JP" altLang="en-US"/>
            </a:p>
          </p:txBody>
        </p:sp>
        <p:sp>
          <p:nvSpPr>
            <p:cNvPr id="13" name="円/楕円 51">
              <a:extLst>
                <a:ext uri="{FF2B5EF4-FFF2-40B4-BE49-F238E27FC236}">
                  <a16:creationId xmlns:a16="http://schemas.microsoft.com/office/drawing/2014/main" id="{B2E2D65B-E310-EE4C-92AF-C02B76BFD8A5}"/>
                </a:ext>
              </a:extLst>
            </p:cNvPr>
            <p:cNvSpPr/>
            <p:nvPr/>
          </p:nvSpPr>
          <p:spPr bwMode="auto">
            <a:xfrm>
              <a:off x="9896388" y="5054887"/>
              <a:ext cx="148796" cy="432594"/>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457200" algn="l" rtl="0" eaLnBrk="0" fontAlgn="base" hangingPunct="0">
                <a:spcBef>
                  <a:spcPct val="0"/>
                </a:spcBef>
                <a:spcAft>
                  <a:spcPct val="0"/>
                </a:spcAft>
                <a:defRPr kumimoji="1" kern="1200">
                  <a:solidFill>
                    <a:schemeClr val="lt1"/>
                  </a:solidFill>
                  <a:latin typeface="+mn-lt"/>
                  <a:ea typeface="+mn-ea"/>
                  <a:cs typeface="+mn-cs"/>
                </a:defRPr>
              </a:lvl2pPr>
              <a:lvl3pPr marL="914400" algn="l" rtl="0" eaLnBrk="0" fontAlgn="base" hangingPunct="0">
                <a:spcBef>
                  <a:spcPct val="0"/>
                </a:spcBef>
                <a:spcAft>
                  <a:spcPct val="0"/>
                </a:spcAft>
                <a:defRPr kumimoji="1" kern="1200">
                  <a:solidFill>
                    <a:schemeClr val="lt1"/>
                  </a:solidFill>
                  <a:latin typeface="+mn-lt"/>
                  <a:ea typeface="+mn-ea"/>
                  <a:cs typeface="+mn-cs"/>
                </a:defRPr>
              </a:lvl3pPr>
              <a:lvl4pPr marL="1371600" algn="l" rtl="0" eaLnBrk="0" fontAlgn="base" hangingPunct="0">
                <a:spcBef>
                  <a:spcPct val="0"/>
                </a:spcBef>
                <a:spcAft>
                  <a:spcPct val="0"/>
                </a:spcAft>
                <a:defRPr kumimoji="1" kern="1200">
                  <a:solidFill>
                    <a:schemeClr val="lt1"/>
                  </a:solidFill>
                  <a:latin typeface="+mn-lt"/>
                  <a:ea typeface="+mn-ea"/>
                  <a:cs typeface="+mn-cs"/>
                </a:defRPr>
              </a:lvl4pPr>
              <a:lvl5pPr marL="1828800"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eaLnBrk="1" hangingPunct="1">
                <a:defRPr/>
              </a:pPr>
              <a:endParaRPr lang="ja-JP" altLang="en-US"/>
            </a:p>
          </p:txBody>
        </p:sp>
        <p:sp>
          <p:nvSpPr>
            <p:cNvPr id="14" name="正方形/長方形 13">
              <a:extLst>
                <a:ext uri="{FF2B5EF4-FFF2-40B4-BE49-F238E27FC236}">
                  <a16:creationId xmlns:a16="http://schemas.microsoft.com/office/drawing/2014/main" id="{51A26435-B603-9175-13D1-C108AED033A3}"/>
                </a:ext>
              </a:extLst>
            </p:cNvPr>
            <p:cNvSpPr/>
            <p:nvPr/>
          </p:nvSpPr>
          <p:spPr bwMode="auto">
            <a:xfrm>
              <a:off x="9540929" y="5063142"/>
              <a:ext cx="428203" cy="4243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457200" algn="l" rtl="0" eaLnBrk="0" fontAlgn="base" hangingPunct="0">
                <a:spcBef>
                  <a:spcPct val="0"/>
                </a:spcBef>
                <a:spcAft>
                  <a:spcPct val="0"/>
                </a:spcAft>
                <a:defRPr kumimoji="1" kern="1200">
                  <a:solidFill>
                    <a:schemeClr val="lt1"/>
                  </a:solidFill>
                  <a:latin typeface="+mn-lt"/>
                  <a:ea typeface="+mn-ea"/>
                  <a:cs typeface="+mn-cs"/>
                </a:defRPr>
              </a:lvl2pPr>
              <a:lvl3pPr marL="914400" algn="l" rtl="0" eaLnBrk="0" fontAlgn="base" hangingPunct="0">
                <a:spcBef>
                  <a:spcPct val="0"/>
                </a:spcBef>
                <a:spcAft>
                  <a:spcPct val="0"/>
                </a:spcAft>
                <a:defRPr kumimoji="1" kern="1200">
                  <a:solidFill>
                    <a:schemeClr val="lt1"/>
                  </a:solidFill>
                  <a:latin typeface="+mn-lt"/>
                  <a:ea typeface="+mn-ea"/>
                  <a:cs typeface="+mn-cs"/>
                </a:defRPr>
              </a:lvl3pPr>
              <a:lvl4pPr marL="1371600" algn="l" rtl="0" eaLnBrk="0" fontAlgn="base" hangingPunct="0">
                <a:spcBef>
                  <a:spcPct val="0"/>
                </a:spcBef>
                <a:spcAft>
                  <a:spcPct val="0"/>
                </a:spcAft>
                <a:defRPr kumimoji="1" kern="1200">
                  <a:solidFill>
                    <a:schemeClr val="lt1"/>
                  </a:solidFill>
                  <a:latin typeface="+mn-lt"/>
                  <a:ea typeface="+mn-ea"/>
                  <a:cs typeface="+mn-cs"/>
                </a:defRPr>
              </a:lvl4pPr>
              <a:lvl5pPr marL="1828800"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eaLnBrk="1" hangingPunct="1">
                <a:defRPr/>
              </a:pPr>
              <a:endParaRPr lang="ja-JP" altLang="en-US"/>
            </a:p>
          </p:txBody>
        </p:sp>
        <p:sp>
          <p:nvSpPr>
            <p:cNvPr id="15" name="正方形/長方形 14">
              <a:extLst>
                <a:ext uri="{FF2B5EF4-FFF2-40B4-BE49-F238E27FC236}">
                  <a16:creationId xmlns:a16="http://schemas.microsoft.com/office/drawing/2014/main" id="{B82666E3-2059-4B2E-ECF3-EB5846E5F275}"/>
                </a:ext>
              </a:extLst>
            </p:cNvPr>
            <p:cNvSpPr/>
            <p:nvPr/>
          </p:nvSpPr>
          <p:spPr>
            <a:xfrm>
              <a:off x="9841828" y="4453878"/>
              <a:ext cx="109117" cy="163956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457200" algn="l" rtl="0" eaLnBrk="0" fontAlgn="base" hangingPunct="0">
                <a:spcBef>
                  <a:spcPct val="0"/>
                </a:spcBef>
                <a:spcAft>
                  <a:spcPct val="0"/>
                </a:spcAft>
                <a:defRPr kumimoji="1" kern="1200">
                  <a:solidFill>
                    <a:schemeClr val="lt1"/>
                  </a:solidFill>
                  <a:latin typeface="+mn-lt"/>
                  <a:ea typeface="+mn-ea"/>
                  <a:cs typeface="+mn-cs"/>
                </a:defRPr>
              </a:lvl2pPr>
              <a:lvl3pPr marL="914400" algn="l" rtl="0" eaLnBrk="0" fontAlgn="base" hangingPunct="0">
                <a:spcBef>
                  <a:spcPct val="0"/>
                </a:spcBef>
                <a:spcAft>
                  <a:spcPct val="0"/>
                </a:spcAft>
                <a:defRPr kumimoji="1" kern="1200">
                  <a:solidFill>
                    <a:schemeClr val="lt1"/>
                  </a:solidFill>
                  <a:latin typeface="+mn-lt"/>
                  <a:ea typeface="+mn-ea"/>
                  <a:cs typeface="+mn-cs"/>
                </a:defRPr>
              </a:lvl3pPr>
              <a:lvl4pPr marL="1371600" algn="l" rtl="0" eaLnBrk="0" fontAlgn="base" hangingPunct="0">
                <a:spcBef>
                  <a:spcPct val="0"/>
                </a:spcBef>
                <a:spcAft>
                  <a:spcPct val="0"/>
                </a:spcAft>
                <a:defRPr kumimoji="1" kern="1200">
                  <a:solidFill>
                    <a:schemeClr val="lt1"/>
                  </a:solidFill>
                  <a:latin typeface="+mn-lt"/>
                  <a:ea typeface="+mn-ea"/>
                  <a:cs typeface="+mn-cs"/>
                </a:defRPr>
              </a:lvl4pPr>
              <a:lvl5pPr marL="1828800"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endParaRPr lang="ja-JP" altLang="en-US"/>
            </a:p>
          </p:txBody>
        </p:sp>
        <p:sp>
          <p:nvSpPr>
            <p:cNvPr id="16" name="二等辺三角形 15">
              <a:extLst>
                <a:ext uri="{FF2B5EF4-FFF2-40B4-BE49-F238E27FC236}">
                  <a16:creationId xmlns:a16="http://schemas.microsoft.com/office/drawing/2014/main" id="{F148C5F9-6A22-9C4C-48E6-3079FAFCC652}"/>
                </a:ext>
              </a:extLst>
            </p:cNvPr>
            <p:cNvSpPr>
              <a:spLocks noChangeArrowheads="1"/>
            </p:cNvSpPr>
            <p:nvPr/>
          </p:nvSpPr>
          <p:spPr bwMode="auto">
            <a:xfrm flipV="1">
              <a:off x="9168903" y="4433252"/>
              <a:ext cx="791926" cy="636502"/>
            </a:xfrm>
            <a:prstGeom prst="triangle">
              <a:avLst>
                <a:gd name="adj" fmla="val 100000"/>
              </a:avLst>
            </a:prstGeom>
            <a:grpFill/>
            <a:ln>
              <a:noFill/>
            </a:ln>
            <a:extLst>
              <a:ext uri="{91240B29-F687-4F45-9708-019B960494DF}">
                <a14:hiddenLine xmlns:a14="http://schemas.microsoft.com/office/drawing/2010/main" w="25400" algn="ctr">
                  <a:solidFill>
                    <a:srgbClr val="000000"/>
                  </a:solidFill>
                  <a:miter lim="800000"/>
                  <a:headEnd/>
                  <a:tailEnd/>
                </a14:hiddenLine>
              </a:ext>
            </a:extLst>
          </p:spPr>
          <p:txBody>
            <a:bodyPr rot="10800000" anchor="ctr"/>
            <a:ls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algn="ctr" eaLnBrk="1" hangingPunct="1">
                <a:defRPr/>
              </a:pPr>
              <a:endParaRPr lang="ja-JP" altLang="en-US">
                <a:solidFill>
                  <a:schemeClr val="lt1"/>
                </a:solidFill>
                <a:latin typeface="+mn-lt"/>
                <a:ea typeface="+mn-ea"/>
              </a:endParaRPr>
            </a:p>
          </p:txBody>
        </p:sp>
        <p:sp>
          <p:nvSpPr>
            <p:cNvPr id="17" name="二等辺三角形 16">
              <a:extLst>
                <a:ext uri="{FF2B5EF4-FFF2-40B4-BE49-F238E27FC236}">
                  <a16:creationId xmlns:a16="http://schemas.microsoft.com/office/drawing/2014/main" id="{A4D4D6CC-0CC1-D7D2-DB90-D08D9C67D21A}"/>
                </a:ext>
              </a:extLst>
            </p:cNvPr>
            <p:cNvSpPr/>
            <p:nvPr/>
          </p:nvSpPr>
          <p:spPr>
            <a:xfrm>
              <a:off x="9165668" y="5507911"/>
              <a:ext cx="791927" cy="603693"/>
            </a:xfrm>
            <a:prstGeom prst="triangle">
              <a:avLst>
                <a:gd name="adj" fmla="val 1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457200" algn="l" rtl="0" eaLnBrk="0" fontAlgn="base" hangingPunct="0">
                <a:spcBef>
                  <a:spcPct val="0"/>
                </a:spcBef>
                <a:spcAft>
                  <a:spcPct val="0"/>
                </a:spcAft>
                <a:defRPr kumimoji="1" kern="1200">
                  <a:solidFill>
                    <a:schemeClr val="lt1"/>
                  </a:solidFill>
                  <a:latin typeface="+mn-lt"/>
                  <a:ea typeface="+mn-ea"/>
                  <a:cs typeface="+mn-cs"/>
                </a:defRPr>
              </a:lvl2pPr>
              <a:lvl3pPr marL="914400" algn="l" rtl="0" eaLnBrk="0" fontAlgn="base" hangingPunct="0">
                <a:spcBef>
                  <a:spcPct val="0"/>
                </a:spcBef>
                <a:spcAft>
                  <a:spcPct val="0"/>
                </a:spcAft>
                <a:defRPr kumimoji="1" kern="1200">
                  <a:solidFill>
                    <a:schemeClr val="lt1"/>
                  </a:solidFill>
                  <a:latin typeface="+mn-lt"/>
                  <a:ea typeface="+mn-ea"/>
                  <a:cs typeface="+mn-cs"/>
                </a:defRPr>
              </a:lvl3pPr>
              <a:lvl4pPr marL="1371600" algn="l" rtl="0" eaLnBrk="0" fontAlgn="base" hangingPunct="0">
                <a:spcBef>
                  <a:spcPct val="0"/>
                </a:spcBef>
                <a:spcAft>
                  <a:spcPct val="0"/>
                </a:spcAft>
                <a:defRPr kumimoji="1" kern="1200">
                  <a:solidFill>
                    <a:schemeClr val="lt1"/>
                  </a:solidFill>
                  <a:latin typeface="+mn-lt"/>
                  <a:ea typeface="+mn-ea"/>
                  <a:cs typeface="+mn-cs"/>
                </a:defRPr>
              </a:lvl4pPr>
              <a:lvl5pPr marL="1828800"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endParaRPr lang="ja-JP" altLang="en-US"/>
            </a:p>
          </p:txBody>
        </p:sp>
        <p:sp>
          <p:nvSpPr>
            <p:cNvPr id="18" name="円/楕円 4">
              <a:extLst>
                <a:ext uri="{FF2B5EF4-FFF2-40B4-BE49-F238E27FC236}">
                  <a16:creationId xmlns:a16="http://schemas.microsoft.com/office/drawing/2014/main" id="{4A1321EC-CFA1-EA48-7A81-39F1C2B653DE}"/>
                </a:ext>
              </a:extLst>
            </p:cNvPr>
            <p:cNvSpPr/>
            <p:nvPr/>
          </p:nvSpPr>
          <p:spPr>
            <a:xfrm>
              <a:off x="9878201" y="4473692"/>
              <a:ext cx="272794" cy="1593332"/>
            </a:xfrm>
            <a:prstGeom prst="ellipse">
              <a:avLst/>
            </a:prstGeom>
            <a:gr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457200" algn="l" rtl="0" eaLnBrk="0" fontAlgn="base" hangingPunct="0">
                <a:spcBef>
                  <a:spcPct val="0"/>
                </a:spcBef>
                <a:spcAft>
                  <a:spcPct val="0"/>
                </a:spcAft>
                <a:defRPr kumimoji="1" kern="1200">
                  <a:solidFill>
                    <a:schemeClr val="lt1"/>
                  </a:solidFill>
                  <a:latin typeface="+mn-lt"/>
                  <a:ea typeface="+mn-ea"/>
                  <a:cs typeface="+mn-cs"/>
                </a:defRPr>
              </a:lvl2pPr>
              <a:lvl3pPr marL="914400" algn="l" rtl="0" eaLnBrk="0" fontAlgn="base" hangingPunct="0">
                <a:spcBef>
                  <a:spcPct val="0"/>
                </a:spcBef>
                <a:spcAft>
                  <a:spcPct val="0"/>
                </a:spcAft>
                <a:defRPr kumimoji="1" kern="1200">
                  <a:solidFill>
                    <a:schemeClr val="lt1"/>
                  </a:solidFill>
                  <a:latin typeface="+mn-lt"/>
                  <a:ea typeface="+mn-ea"/>
                  <a:cs typeface="+mn-cs"/>
                </a:defRPr>
              </a:lvl3pPr>
              <a:lvl4pPr marL="1371600" algn="l" rtl="0" eaLnBrk="0" fontAlgn="base" hangingPunct="0">
                <a:spcBef>
                  <a:spcPct val="0"/>
                </a:spcBef>
                <a:spcAft>
                  <a:spcPct val="0"/>
                </a:spcAft>
                <a:defRPr kumimoji="1" kern="1200">
                  <a:solidFill>
                    <a:schemeClr val="lt1"/>
                  </a:solidFill>
                  <a:latin typeface="+mn-lt"/>
                  <a:ea typeface="+mn-ea"/>
                  <a:cs typeface="+mn-cs"/>
                </a:defRPr>
              </a:lvl4pPr>
              <a:lvl5pPr marL="1828800"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endParaRPr lang="ja-JP" altLang="en-US"/>
            </a:p>
          </p:txBody>
        </p:sp>
        <p:sp>
          <p:nvSpPr>
            <p:cNvPr id="19" name="円/楕円 69">
              <a:extLst>
                <a:ext uri="{FF2B5EF4-FFF2-40B4-BE49-F238E27FC236}">
                  <a16:creationId xmlns:a16="http://schemas.microsoft.com/office/drawing/2014/main" id="{6D339C78-27DE-07FE-C15A-1B3C228E6BBD}"/>
                </a:ext>
              </a:extLst>
            </p:cNvPr>
            <p:cNvSpPr/>
            <p:nvPr/>
          </p:nvSpPr>
          <p:spPr>
            <a:xfrm>
              <a:off x="9967479" y="5056537"/>
              <a:ext cx="77705" cy="449105"/>
            </a:xfrm>
            <a:prstGeom prst="ellipse">
              <a:avLst/>
            </a:prstGeom>
            <a:gr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457200" algn="l" rtl="0" eaLnBrk="0" fontAlgn="base" hangingPunct="0">
                <a:spcBef>
                  <a:spcPct val="0"/>
                </a:spcBef>
                <a:spcAft>
                  <a:spcPct val="0"/>
                </a:spcAft>
                <a:defRPr kumimoji="1" kern="1200">
                  <a:solidFill>
                    <a:schemeClr val="lt1"/>
                  </a:solidFill>
                  <a:latin typeface="+mn-lt"/>
                  <a:ea typeface="+mn-ea"/>
                  <a:cs typeface="+mn-cs"/>
                </a:defRPr>
              </a:lvl2pPr>
              <a:lvl3pPr marL="914400" algn="l" rtl="0" eaLnBrk="0" fontAlgn="base" hangingPunct="0">
                <a:spcBef>
                  <a:spcPct val="0"/>
                </a:spcBef>
                <a:spcAft>
                  <a:spcPct val="0"/>
                </a:spcAft>
                <a:defRPr kumimoji="1" kern="1200">
                  <a:solidFill>
                    <a:schemeClr val="lt1"/>
                  </a:solidFill>
                  <a:latin typeface="+mn-lt"/>
                  <a:ea typeface="+mn-ea"/>
                  <a:cs typeface="+mn-cs"/>
                </a:defRPr>
              </a:lvl3pPr>
              <a:lvl4pPr marL="1371600" algn="l" rtl="0" eaLnBrk="0" fontAlgn="base" hangingPunct="0">
                <a:spcBef>
                  <a:spcPct val="0"/>
                </a:spcBef>
                <a:spcAft>
                  <a:spcPct val="0"/>
                </a:spcAft>
                <a:defRPr kumimoji="1" kern="1200">
                  <a:solidFill>
                    <a:schemeClr val="lt1"/>
                  </a:solidFill>
                  <a:latin typeface="+mn-lt"/>
                  <a:ea typeface="+mn-ea"/>
                  <a:cs typeface="+mn-cs"/>
                </a:defRPr>
              </a:lvl4pPr>
              <a:lvl5pPr marL="1828800"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endParaRPr lang="ja-JP" altLang="en-US"/>
            </a:p>
          </p:txBody>
        </p:sp>
      </p:grpSp>
      <p:sp>
        <p:nvSpPr>
          <p:cNvPr id="21" name="円/楕円 13">
            <a:extLst>
              <a:ext uri="{FF2B5EF4-FFF2-40B4-BE49-F238E27FC236}">
                <a16:creationId xmlns:a16="http://schemas.microsoft.com/office/drawing/2014/main" id="{5F7DB7DF-408A-A4CA-5CA7-F6F615F2D57A}"/>
              </a:ext>
            </a:extLst>
          </p:cNvPr>
          <p:cNvSpPr/>
          <p:nvPr/>
        </p:nvSpPr>
        <p:spPr>
          <a:xfrm>
            <a:off x="2052411" y="2001725"/>
            <a:ext cx="309563" cy="158432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457200" algn="l" rtl="0" eaLnBrk="0" fontAlgn="base" hangingPunct="0">
              <a:spcBef>
                <a:spcPct val="0"/>
              </a:spcBef>
              <a:spcAft>
                <a:spcPct val="0"/>
              </a:spcAft>
              <a:defRPr kumimoji="1" kern="1200">
                <a:solidFill>
                  <a:schemeClr val="lt1"/>
                </a:solidFill>
                <a:latin typeface="+mn-lt"/>
                <a:ea typeface="+mn-ea"/>
                <a:cs typeface="+mn-cs"/>
              </a:defRPr>
            </a:lvl2pPr>
            <a:lvl3pPr marL="914400" algn="l" rtl="0" eaLnBrk="0" fontAlgn="base" hangingPunct="0">
              <a:spcBef>
                <a:spcPct val="0"/>
              </a:spcBef>
              <a:spcAft>
                <a:spcPct val="0"/>
              </a:spcAft>
              <a:defRPr kumimoji="1" kern="1200">
                <a:solidFill>
                  <a:schemeClr val="lt1"/>
                </a:solidFill>
                <a:latin typeface="+mn-lt"/>
                <a:ea typeface="+mn-ea"/>
                <a:cs typeface="+mn-cs"/>
              </a:defRPr>
            </a:lvl3pPr>
            <a:lvl4pPr marL="1371600" algn="l" rtl="0" eaLnBrk="0" fontAlgn="base" hangingPunct="0">
              <a:spcBef>
                <a:spcPct val="0"/>
              </a:spcBef>
              <a:spcAft>
                <a:spcPct val="0"/>
              </a:spcAft>
              <a:defRPr kumimoji="1" kern="1200">
                <a:solidFill>
                  <a:schemeClr val="lt1"/>
                </a:solidFill>
                <a:latin typeface="+mn-lt"/>
                <a:ea typeface="+mn-ea"/>
                <a:cs typeface="+mn-cs"/>
              </a:defRPr>
            </a:lvl4pPr>
            <a:lvl5pPr marL="1828800"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eaLnBrk="1" hangingPunct="1">
              <a:defRPr/>
            </a:pPr>
            <a:endParaRPr lang="ja-JP" altLang="en-US"/>
          </a:p>
        </p:txBody>
      </p:sp>
      <p:cxnSp>
        <p:nvCxnSpPr>
          <p:cNvPr id="22" name="直線矢印コネクタ 21">
            <a:extLst>
              <a:ext uri="{FF2B5EF4-FFF2-40B4-BE49-F238E27FC236}">
                <a16:creationId xmlns:a16="http://schemas.microsoft.com/office/drawing/2014/main" id="{C1E68396-0660-3AB1-E85C-45B8CD36E445}"/>
              </a:ext>
            </a:extLst>
          </p:cNvPr>
          <p:cNvCxnSpPr/>
          <p:nvPr/>
        </p:nvCxnSpPr>
        <p:spPr>
          <a:xfrm>
            <a:off x="1913716" y="3992546"/>
            <a:ext cx="443352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1229349E-A75E-E1A0-1081-73945CE2D73A}"/>
              </a:ext>
            </a:extLst>
          </p:cNvPr>
          <p:cNvSpPr txBox="1"/>
          <p:nvPr/>
        </p:nvSpPr>
        <p:spPr>
          <a:xfrm>
            <a:off x="5800471" y="4009572"/>
            <a:ext cx="989251" cy="461665"/>
          </a:xfrm>
          <a:prstGeom prst="rect">
            <a:avLst/>
          </a:prstGeom>
          <a:noFill/>
        </p:spPr>
        <p:txBody>
          <a:bodyPr wrap="square">
            <a:spAutoFit/>
          </a:bodyPr>
          <a:lstStyle/>
          <a:p>
            <a:r>
              <a:rPr lang="en-US" altLang="ja-JP" sz="2400" i="1" dirty="0">
                <a:latin typeface="Times New Roman" panose="02020603050405020304" pitchFamily="18" charset="0"/>
                <a:cs typeface="Times New Roman" panose="02020603050405020304" pitchFamily="18" charset="0"/>
              </a:rPr>
              <a:t>z</a:t>
            </a:r>
            <a:r>
              <a:rPr kumimoji="1" lang="en-US" altLang="ja-JP" dirty="0">
                <a:latin typeface="Times New Roman" panose="02020603050405020304" pitchFamily="18" charset="0"/>
                <a:cs typeface="Times New Roman" panose="02020603050405020304" pitchFamily="18" charset="0"/>
              </a:rPr>
              <a:t> (mm)</a:t>
            </a:r>
            <a:endParaRPr kumimoji="1" lang="ja-JP" altLang="en-US" dirty="0">
              <a:latin typeface="Times New Roman" panose="02020603050405020304" pitchFamily="18" charset="0"/>
              <a:cs typeface="Times New Roman" panose="02020603050405020304" pitchFamily="18" charset="0"/>
            </a:endParaRPr>
          </a:p>
        </p:txBody>
      </p:sp>
      <p:cxnSp>
        <p:nvCxnSpPr>
          <p:cNvPr id="24" name="直線コネクタ 23">
            <a:extLst>
              <a:ext uri="{FF2B5EF4-FFF2-40B4-BE49-F238E27FC236}">
                <a16:creationId xmlns:a16="http://schemas.microsoft.com/office/drawing/2014/main" id="{4D9DD3CF-DDA6-C74B-FF89-B3D285C0D5DE}"/>
              </a:ext>
            </a:extLst>
          </p:cNvPr>
          <p:cNvCxnSpPr/>
          <p:nvPr/>
        </p:nvCxnSpPr>
        <p:spPr>
          <a:xfrm>
            <a:off x="5102162" y="3623214"/>
            <a:ext cx="0" cy="369332"/>
          </a:xfrm>
          <a:prstGeom prst="line">
            <a:avLst/>
          </a:prstGeom>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5ABC24E8-DA0C-D268-9CE2-16DEE84EED6C}"/>
              </a:ext>
            </a:extLst>
          </p:cNvPr>
          <p:cNvSpPr txBox="1"/>
          <p:nvPr/>
        </p:nvSpPr>
        <p:spPr>
          <a:xfrm>
            <a:off x="4713315" y="3947117"/>
            <a:ext cx="1039632" cy="461665"/>
          </a:xfrm>
          <a:prstGeom prst="rect">
            <a:avLst/>
          </a:prstGeom>
          <a:noFill/>
        </p:spPr>
        <p:txBody>
          <a:bodyPr wrap="square">
            <a:spAutoFit/>
          </a:bodyPr>
          <a:lstStyle/>
          <a:p>
            <a:r>
              <a:rPr lang="en-US" altLang="ja-JP" sz="2400" i="1" dirty="0">
                <a:latin typeface="Times New Roman" panose="02020603050405020304" pitchFamily="18" charset="0"/>
                <a:cs typeface="Times New Roman" panose="02020603050405020304" pitchFamily="18" charset="0"/>
              </a:rPr>
              <a:t>z</a:t>
            </a:r>
            <a:r>
              <a:rPr lang="en-US" altLang="ja-JP" i="1" dirty="0">
                <a:latin typeface="Times New Roman" panose="02020603050405020304" pitchFamily="18" charset="0"/>
                <a:cs typeface="Times New Roman" panose="02020603050405020304" pitchFamily="18" charset="0"/>
              </a:rPr>
              <a:t> = </a:t>
            </a:r>
            <a:r>
              <a:rPr lang="en-US" altLang="ja-JP" dirty="0">
                <a:latin typeface="Times New Roman" panose="02020603050405020304" pitchFamily="18" charset="0"/>
                <a:cs typeface="Times New Roman" panose="02020603050405020304" pitchFamily="18" charset="0"/>
              </a:rPr>
              <a:t>0</a:t>
            </a:r>
            <a:endParaRPr lang="ja-JP" altLang="en-US" dirty="0"/>
          </a:p>
        </p:txBody>
      </p:sp>
      <p:sp>
        <p:nvSpPr>
          <p:cNvPr id="26" name="テキスト ボックス 25">
            <a:extLst>
              <a:ext uri="{FF2B5EF4-FFF2-40B4-BE49-F238E27FC236}">
                <a16:creationId xmlns:a16="http://schemas.microsoft.com/office/drawing/2014/main" id="{A1388319-8849-4F74-DDBF-FEA6810CFFB8}"/>
              </a:ext>
            </a:extLst>
          </p:cNvPr>
          <p:cNvSpPr txBox="1"/>
          <p:nvPr/>
        </p:nvSpPr>
        <p:spPr>
          <a:xfrm>
            <a:off x="4052304" y="1315305"/>
            <a:ext cx="2140330" cy="369332"/>
          </a:xfrm>
          <a:prstGeom prst="rect">
            <a:avLst/>
          </a:prstGeom>
          <a:noFill/>
        </p:spPr>
        <p:txBody>
          <a:bodyPr wrap="none" rtlCol="0">
            <a:spAutoFit/>
          </a:bodyPr>
          <a:lstStyle/>
          <a:p>
            <a:r>
              <a:rPr kumimoji="1" lang="en-US" altLang="ja-JP" b="1" dirty="0"/>
              <a:t>Plasma Grid (PG)</a:t>
            </a:r>
            <a:endParaRPr kumimoji="1" lang="ja-JP" altLang="en-US" b="1" dirty="0"/>
          </a:p>
        </p:txBody>
      </p:sp>
      <p:sp>
        <p:nvSpPr>
          <p:cNvPr id="27" name="下矢印 19">
            <a:extLst>
              <a:ext uri="{FF2B5EF4-FFF2-40B4-BE49-F238E27FC236}">
                <a16:creationId xmlns:a16="http://schemas.microsoft.com/office/drawing/2014/main" id="{D5B92724-45FA-ED84-AA09-6FC115B9244D}"/>
              </a:ext>
            </a:extLst>
          </p:cNvPr>
          <p:cNvSpPr/>
          <p:nvPr/>
        </p:nvSpPr>
        <p:spPr>
          <a:xfrm>
            <a:off x="4645955" y="1620071"/>
            <a:ext cx="256347" cy="3474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966160F2-E794-501C-B8E6-CD1038FD3560}"/>
              </a:ext>
            </a:extLst>
          </p:cNvPr>
          <p:cNvSpPr txBox="1"/>
          <p:nvPr/>
        </p:nvSpPr>
        <p:spPr>
          <a:xfrm flipH="1">
            <a:off x="910424" y="1312967"/>
            <a:ext cx="2000517" cy="923330"/>
          </a:xfrm>
          <a:prstGeom prst="rect">
            <a:avLst/>
          </a:prstGeom>
          <a:noFill/>
        </p:spPr>
        <p:txBody>
          <a:bodyPr wrap="square" rtlCol="0">
            <a:spAutoFit/>
          </a:bodyPr>
          <a:lstStyle/>
          <a:p>
            <a:r>
              <a:rPr kumimoji="1" lang="en-US" altLang="ja-JP" b="1" dirty="0"/>
              <a:t>Cylindrical </a:t>
            </a:r>
          </a:p>
          <a:p>
            <a:r>
              <a:rPr lang="en-US" altLang="ja-JP" b="1" dirty="0"/>
              <a:t>Plasma</a:t>
            </a:r>
          </a:p>
          <a:p>
            <a:r>
              <a:rPr kumimoji="1" lang="en-US" altLang="ja-JP" b="1" dirty="0"/>
              <a:t>Chamber</a:t>
            </a:r>
            <a:endParaRPr kumimoji="1" lang="ja-JP" altLang="en-US" b="1" dirty="0"/>
          </a:p>
        </p:txBody>
      </p:sp>
      <p:sp>
        <p:nvSpPr>
          <p:cNvPr id="29" name="Line 91">
            <a:extLst>
              <a:ext uri="{FF2B5EF4-FFF2-40B4-BE49-F238E27FC236}">
                <a16:creationId xmlns:a16="http://schemas.microsoft.com/office/drawing/2014/main" id="{57DF6BFE-F5CE-1791-5E83-D3CB50B4DC8C}"/>
              </a:ext>
            </a:extLst>
          </p:cNvPr>
          <p:cNvSpPr>
            <a:spLocks noChangeShapeType="1"/>
          </p:cNvSpPr>
          <p:nvPr/>
        </p:nvSpPr>
        <p:spPr bwMode="auto">
          <a:xfrm>
            <a:off x="996417" y="2748225"/>
            <a:ext cx="422459"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ja-JP" altLang="en-US"/>
          </a:p>
        </p:txBody>
      </p:sp>
      <p:sp>
        <p:nvSpPr>
          <p:cNvPr id="30" name="Line 92">
            <a:extLst>
              <a:ext uri="{FF2B5EF4-FFF2-40B4-BE49-F238E27FC236}">
                <a16:creationId xmlns:a16="http://schemas.microsoft.com/office/drawing/2014/main" id="{5B144A4B-31C4-28DB-E8EB-F89EF44AFC98}"/>
              </a:ext>
            </a:extLst>
          </p:cNvPr>
          <p:cNvSpPr>
            <a:spLocks noChangeShapeType="1"/>
          </p:cNvSpPr>
          <p:nvPr/>
        </p:nvSpPr>
        <p:spPr bwMode="auto">
          <a:xfrm flipV="1">
            <a:off x="996417" y="2306125"/>
            <a:ext cx="0" cy="4421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ja-JP" altLang="en-US"/>
          </a:p>
        </p:txBody>
      </p:sp>
      <p:sp>
        <p:nvSpPr>
          <p:cNvPr id="31" name="正方形/長方形 30">
            <a:extLst>
              <a:ext uri="{FF2B5EF4-FFF2-40B4-BE49-F238E27FC236}">
                <a16:creationId xmlns:a16="http://schemas.microsoft.com/office/drawing/2014/main" id="{D3F6B852-2B3B-9C4D-031C-7E467D13AA4C}"/>
              </a:ext>
            </a:extLst>
          </p:cNvPr>
          <p:cNvSpPr/>
          <p:nvPr/>
        </p:nvSpPr>
        <p:spPr>
          <a:xfrm>
            <a:off x="1176526" y="2832326"/>
            <a:ext cx="304892" cy="461665"/>
          </a:xfrm>
          <a:prstGeom prst="rect">
            <a:avLst/>
          </a:prstGeom>
        </p:spPr>
        <p:txBody>
          <a:bodyPr wrap="none">
            <a:spAutoFit/>
          </a:bodyPr>
          <a:lstStyle/>
          <a:p>
            <a:r>
              <a:rPr lang="en-US" altLang="ja-JP" sz="2400" i="1" dirty="0">
                <a:latin typeface="Times New Roman" panose="02020603050405020304" pitchFamily="18" charset="0"/>
                <a:cs typeface="Times New Roman" panose="02020603050405020304" pitchFamily="18" charset="0"/>
              </a:rPr>
              <a:t>z</a:t>
            </a:r>
            <a:endParaRPr lang="ja-JP" altLang="en-US" sz="2400" dirty="0"/>
          </a:p>
        </p:txBody>
      </p:sp>
      <p:sp>
        <p:nvSpPr>
          <p:cNvPr id="32" name="正方形/長方形 31">
            <a:extLst>
              <a:ext uri="{FF2B5EF4-FFF2-40B4-BE49-F238E27FC236}">
                <a16:creationId xmlns:a16="http://schemas.microsoft.com/office/drawing/2014/main" id="{8069F18A-6BE7-82AC-CEA2-44FA446E34F9}"/>
              </a:ext>
            </a:extLst>
          </p:cNvPr>
          <p:cNvSpPr/>
          <p:nvPr/>
        </p:nvSpPr>
        <p:spPr>
          <a:xfrm>
            <a:off x="602357" y="2083996"/>
            <a:ext cx="304892" cy="461665"/>
          </a:xfrm>
          <a:prstGeom prst="rect">
            <a:avLst/>
          </a:prstGeom>
        </p:spPr>
        <p:txBody>
          <a:bodyPr wrap="none">
            <a:spAutoFit/>
          </a:bodyPr>
          <a:lstStyle/>
          <a:p>
            <a:r>
              <a:rPr lang="en-US" altLang="ja-JP" sz="2400" i="1" dirty="0">
                <a:latin typeface="Times New Roman" panose="02020603050405020304" pitchFamily="18" charset="0"/>
                <a:cs typeface="Times New Roman" panose="02020603050405020304" pitchFamily="18" charset="0"/>
              </a:rPr>
              <a:t>r</a:t>
            </a:r>
            <a:endParaRPr lang="ja-JP" altLang="en-US" sz="2400" dirty="0"/>
          </a:p>
        </p:txBody>
      </p:sp>
      <p:sp>
        <p:nvSpPr>
          <p:cNvPr id="33" name="楕円 32">
            <a:extLst>
              <a:ext uri="{FF2B5EF4-FFF2-40B4-BE49-F238E27FC236}">
                <a16:creationId xmlns:a16="http://schemas.microsoft.com/office/drawing/2014/main" id="{3082D6EC-9AEE-CB21-8359-D615F53B200B}"/>
              </a:ext>
            </a:extLst>
          </p:cNvPr>
          <p:cNvSpPr/>
          <p:nvPr/>
        </p:nvSpPr>
        <p:spPr>
          <a:xfrm>
            <a:off x="2423143" y="2109181"/>
            <a:ext cx="2372946" cy="1419782"/>
          </a:xfrm>
          <a:prstGeom prst="ellipse">
            <a:avLst/>
          </a:prstGeom>
          <a:solidFill>
            <a:srgbClr val="FF99CC"/>
          </a:solidFill>
          <a:ln w="57150">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8E95BA9A-C27D-1375-AC65-B62DF61F0826}"/>
              </a:ext>
            </a:extLst>
          </p:cNvPr>
          <p:cNvSpPr txBox="1"/>
          <p:nvPr/>
        </p:nvSpPr>
        <p:spPr>
          <a:xfrm>
            <a:off x="5811540" y="1872698"/>
            <a:ext cx="1329210" cy="646331"/>
          </a:xfrm>
          <a:prstGeom prst="rect">
            <a:avLst/>
          </a:prstGeom>
          <a:solidFill>
            <a:schemeClr val="bg1"/>
          </a:solidFill>
        </p:spPr>
        <p:txBody>
          <a:bodyPr wrap="none" rtlCol="0">
            <a:spAutoFit/>
          </a:bodyPr>
          <a:lstStyle/>
          <a:p>
            <a:r>
              <a:rPr lang="en-US" altLang="ja-JP" b="1" dirty="0"/>
              <a:t>Extraction</a:t>
            </a:r>
          </a:p>
          <a:p>
            <a:r>
              <a:rPr lang="en-US" altLang="ja-JP" b="1" dirty="0"/>
              <a:t>Hole</a:t>
            </a:r>
          </a:p>
        </p:txBody>
      </p:sp>
      <p:sp>
        <p:nvSpPr>
          <p:cNvPr id="35" name="テキスト ボックス 34">
            <a:extLst>
              <a:ext uri="{FF2B5EF4-FFF2-40B4-BE49-F238E27FC236}">
                <a16:creationId xmlns:a16="http://schemas.microsoft.com/office/drawing/2014/main" id="{E9770C31-4558-A18F-4BDC-DC70811EFB28}"/>
              </a:ext>
            </a:extLst>
          </p:cNvPr>
          <p:cNvSpPr txBox="1"/>
          <p:nvPr/>
        </p:nvSpPr>
        <p:spPr>
          <a:xfrm>
            <a:off x="2773227" y="2370043"/>
            <a:ext cx="1386918" cy="861774"/>
          </a:xfrm>
          <a:prstGeom prst="rect">
            <a:avLst/>
          </a:prstGeom>
          <a:noFill/>
        </p:spPr>
        <p:txBody>
          <a:bodyPr wrap="none" rtlCol="0">
            <a:spAutoFit/>
          </a:bodyPr>
          <a:lstStyle/>
          <a:p>
            <a:r>
              <a:rPr kumimoji="1" lang="en-US" altLang="ja-JP" b="1" dirty="0"/>
              <a:t>Ion Source</a:t>
            </a:r>
          </a:p>
          <a:p>
            <a:endParaRPr lang="en-US" altLang="ja-JP" sz="1400" b="1" dirty="0"/>
          </a:p>
          <a:p>
            <a:r>
              <a:rPr lang="en-US" altLang="ja-JP" b="1" dirty="0"/>
              <a:t>   </a:t>
            </a:r>
            <a:r>
              <a:rPr kumimoji="1" lang="en-US" altLang="ja-JP" b="1" dirty="0"/>
              <a:t>Plasma </a:t>
            </a:r>
            <a:endParaRPr kumimoji="1" lang="ja-JP" altLang="en-US" b="1" dirty="0"/>
          </a:p>
        </p:txBody>
      </p:sp>
      <p:cxnSp>
        <p:nvCxnSpPr>
          <p:cNvPr id="36" name="直線矢印コネクタ 35">
            <a:extLst>
              <a:ext uri="{FF2B5EF4-FFF2-40B4-BE49-F238E27FC236}">
                <a16:creationId xmlns:a16="http://schemas.microsoft.com/office/drawing/2014/main" id="{75CDA825-BB49-70AE-7262-1A9C0430BF31}"/>
              </a:ext>
            </a:extLst>
          </p:cNvPr>
          <p:cNvCxnSpPr/>
          <p:nvPr/>
        </p:nvCxnSpPr>
        <p:spPr>
          <a:xfrm flipH="1">
            <a:off x="5144251" y="2200475"/>
            <a:ext cx="656220" cy="536467"/>
          </a:xfrm>
          <a:prstGeom prst="straightConnector1">
            <a:avLst/>
          </a:prstGeom>
          <a:ln w="34925">
            <a:solidFill>
              <a:srgbClr val="FF0000"/>
            </a:solidFill>
            <a:prstDash val="sysDash"/>
            <a:tailEnd type="triangle" w="lg" len="med"/>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A3633948-8C8B-6686-DEA1-3A3368DC86D9}"/>
              </a:ext>
            </a:extLst>
          </p:cNvPr>
          <p:cNvCxnSpPr>
            <a:endCxn id="6" idx="0"/>
          </p:cNvCxnSpPr>
          <p:nvPr/>
        </p:nvCxnSpPr>
        <p:spPr>
          <a:xfrm flipV="1">
            <a:off x="2184339" y="2009426"/>
            <a:ext cx="3393252" cy="186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5DEC1998-562B-0BBE-0A25-9D6A70E0660A}"/>
              </a:ext>
            </a:extLst>
          </p:cNvPr>
          <p:cNvCxnSpPr>
            <a:endCxn id="7" idx="2"/>
          </p:cNvCxnSpPr>
          <p:nvPr/>
        </p:nvCxnSpPr>
        <p:spPr>
          <a:xfrm>
            <a:off x="2270491" y="3617617"/>
            <a:ext cx="3290125" cy="55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円弧 38">
            <a:extLst>
              <a:ext uri="{FF2B5EF4-FFF2-40B4-BE49-F238E27FC236}">
                <a16:creationId xmlns:a16="http://schemas.microsoft.com/office/drawing/2014/main" id="{C7B51146-5FE0-BD72-8B6C-004381CAC54F}"/>
              </a:ext>
            </a:extLst>
          </p:cNvPr>
          <p:cNvSpPr/>
          <p:nvPr/>
        </p:nvSpPr>
        <p:spPr>
          <a:xfrm>
            <a:off x="4113033" y="2025479"/>
            <a:ext cx="355567" cy="1530871"/>
          </a:xfrm>
          <a:prstGeom prst="arc">
            <a:avLst>
              <a:gd name="adj1" fmla="val 15522643"/>
              <a:gd name="adj2" fmla="val 10"/>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0" name="円弧 39">
            <a:extLst>
              <a:ext uri="{FF2B5EF4-FFF2-40B4-BE49-F238E27FC236}">
                <a16:creationId xmlns:a16="http://schemas.microsoft.com/office/drawing/2014/main" id="{472A4EA3-54A5-82DC-D377-769EC01CA512}"/>
              </a:ext>
            </a:extLst>
          </p:cNvPr>
          <p:cNvSpPr/>
          <p:nvPr/>
        </p:nvSpPr>
        <p:spPr>
          <a:xfrm flipV="1">
            <a:off x="4115359" y="2000134"/>
            <a:ext cx="355567" cy="1609341"/>
          </a:xfrm>
          <a:prstGeom prst="arc">
            <a:avLst>
              <a:gd name="adj1" fmla="val 15522643"/>
              <a:gd name="adj2" fmla="val 10"/>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1" name="円弧 40">
            <a:extLst>
              <a:ext uri="{FF2B5EF4-FFF2-40B4-BE49-F238E27FC236}">
                <a16:creationId xmlns:a16="http://schemas.microsoft.com/office/drawing/2014/main" id="{D2A1FF1E-576D-C8E4-29DD-6E61B37D1BC7}"/>
              </a:ext>
            </a:extLst>
          </p:cNvPr>
          <p:cNvSpPr/>
          <p:nvPr/>
        </p:nvSpPr>
        <p:spPr>
          <a:xfrm>
            <a:off x="3246921" y="1805955"/>
            <a:ext cx="885618" cy="1891714"/>
          </a:xfrm>
          <a:prstGeom prst="arc">
            <a:avLst>
              <a:gd name="adj1" fmla="val 15522643"/>
              <a:gd name="adj2" fmla="val 86533"/>
            </a:avLst>
          </a:prstGeom>
          <a:ln w="57150">
            <a:solidFill>
              <a:schemeClr val="accent1">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2" name="円弧 41">
            <a:extLst>
              <a:ext uri="{FF2B5EF4-FFF2-40B4-BE49-F238E27FC236}">
                <a16:creationId xmlns:a16="http://schemas.microsoft.com/office/drawing/2014/main" id="{11824EEA-026F-F74A-F577-CA37E630156F}"/>
              </a:ext>
            </a:extLst>
          </p:cNvPr>
          <p:cNvSpPr/>
          <p:nvPr/>
        </p:nvSpPr>
        <p:spPr>
          <a:xfrm flipV="1">
            <a:off x="3285038" y="1689417"/>
            <a:ext cx="839506" cy="2134394"/>
          </a:xfrm>
          <a:prstGeom prst="arc">
            <a:avLst>
              <a:gd name="adj1" fmla="val 15522643"/>
              <a:gd name="adj2" fmla="val 86533"/>
            </a:avLst>
          </a:prstGeom>
          <a:ln w="57150">
            <a:solidFill>
              <a:schemeClr val="accent1">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E6072051-0CAA-A62D-6B72-873AED471962}"/>
              </a:ext>
            </a:extLst>
          </p:cNvPr>
          <p:cNvSpPr txBox="1"/>
          <p:nvPr/>
        </p:nvSpPr>
        <p:spPr>
          <a:xfrm>
            <a:off x="1897783" y="4701003"/>
            <a:ext cx="3575018" cy="369332"/>
          </a:xfrm>
          <a:prstGeom prst="rect">
            <a:avLst/>
          </a:prstGeom>
          <a:noFill/>
        </p:spPr>
        <p:txBody>
          <a:bodyPr wrap="none" rtlCol="0">
            <a:spAutoFit/>
          </a:bodyPr>
          <a:lstStyle/>
          <a:p>
            <a:r>
              <a:rPr lang="ja-JP" altLang="en-US" b="1" dirty="0"/>
              <a:t>メニスカスが存在する引出孔近傍</a:t>
            </a:r>
            <a:endParaRPr kumimoji="1" lang="ja-JP" altLang="en-US" b="1" dirty="0"/>
          </a:p>
        </p:txBody>
      </p:sp>
      <p:sp>
        <p:nvSpPr>
          <p:cNvPr id="44" name="下矢印 74">
            <a:extLst>
              <a:ext uri="{FF2B5EF4-FFF2-40B4-BE49-F238E27FC236}">
                <a16:creationId xmlns:a16="http://schemas.microsoft.com/office/drawing/2014/main" id="{A6171205-AECD-4E10-A33A-15E1BF4359CF}"/>
              </a:ext>
            </a:extLst>
          </p:cNvPr>
          <p:cNvSpPr/>
          <p:nvPr/>
        </p:nvSpPr>
        <p:spPr>
          <a:xfrm>
            <a:off x="4047722" y="3839828"/>
            <a:ext cx="473208" cy="7186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a:extLst>
              <a:ext uri="{FF2B5EF4-FFF2-40B4-BE49-F238E27FC236}">
                <a16:creationId xmlns:a16="http://schemas.microsoft.com/office/drawing/2014/main" id="{DC17F2A8-CEEB-D9FD-D21B-EC3B5969E02A}"/>
              </a:ext>
            </a:extLst>
          </p:cNvPr>
          <p:cNvSpPr txBox="1"/>
          <p:nvPr/>
        </p:nvSpPr>
        <p:spPr>
          <a:xfrm>
            <a:off x="5820033" y="3013743"/>
            <a:ext cx="1584088" cy="646331"/>
          </a:xfrm>
          <a:prstGeom prst="rect">
            <a:avLst/>
          </a:prstGeom>
          <a:solidFill>
            <a:schemeClr val="bg1"/>
          </a:solidFill>
        </p:spPr>
        <p:txBody>
          <a:bodyPr wrap="none" rtlCol="0">
            <a:spAutoFit/>
          </a:bodyPr>
          <a:lstStyle/>
          <a:p>
            <a:r>
              <a:rPr lang="en-US" altLang="ja-JP" b="1" dirty="0"/>
              <a:t>Extracted</a:t>
            </a:r>
          </a:p>
          <a:p>
            <a:r>
              <a:rPr lang="en-US" altLang="ja-JP" b="1" dirty="0"/>
              <a:t>H</a:t>
            </a:r>
            <a:r>
              <a:rPr lang="en-US" altLang="ja-JP" b="1" baseline="30000" dirty="0"/>
              <a:t>-</a:t>
            </a:r>
            <a:r>
              <a:rPr lang="en-US" altLang="ja-JP" b="1" dirty="0"/>
              <a:t> ion Beam</a:t>
            </a:r>
          </a:p>
        </p:txBody>
      </p:sp>
      <p:sp>
        <p:nvSpPr>
          <p:cNvPr id="46" name="Line 27">
            <a:extLst>
              <a:ext uri="{FF2B5EF4-FFF2-40B4-BE49-F238E27FC236}">
                <a16:creationId xmlns:a16="http://schemas.microsoft.com/office/drawing/2014/main" id="{3EC8245A-2D0F-7944-D7E2-74852517D23B}"/>
              </a:ext>
            </a:extLst>
          </p:cNvPr>
          <p:cNvSpPr>
            <a:spLocks noChangeShapeType="1"/>
          </p:cNvSpPr>
          <p:nvPr/>
        </p:nvSpPr>
        <p:spPr bwMode="auto">
          <a:xfrm>
            <a:off x="1628219" y="2763023"/>
            <a:ext cx="5288369" cy="4001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7" name="右矢印 86">
            <a:extLst>
              <a:ext uri="{FF2B5EF4-FFF2-40B4-BE49-F238E27FC236}">
                <a16:creationId xmlns:a16="http://schemas.microsoft.com/office/drawing/2014/main" id="{355B9200-D0DA-F762-55C0-8A68FFB02597}"/>
              </a:ext>
            </a:extLst>
          </p:cNvPr>
          <p:cNvSpPr/>
          <p:nvPr/>
        </p:nvSpPr>
        <p:spPr>
          <a:xfrm>
            <a:off x="5224069" y="2605755"/>
            <a:ext cx="989251" cy="407988"/>
          </a:xfrm>
          <a:prstGeom prst="rightArrow">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a:extLst>
              <a:ext uri="{FF2B5EF4-FFF2-40B4-BE49-F238E27FC236}">
                <a16:creationId xmlns:a16="http://schemas.microsoft.com/office/drawing/2014/main" id="{D2F38DA5-B2C0-BF57-5D7E-83BF55292747}"/>
              </a:ext>
            </a:extLst>
          </p:cNvPr>
          <p:cNvSpPr/>
          <p:nvPr/>
        </p:nvSpPr>
        <p:spPr>
          <a:xfrm>
            <a:off x="4833921" y="2697394"/>
            <a:ext cx="262507" cy="209595"/>
          </a:xfrm>
          <a:prstGeom prst="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a:extLst>
              <a:ext uri="{FF2B5EF4-FFF2-40B4-BE49-F238E27FC236}">
                <a16:creationId xmlns:a16="http://schemas.microsoft.com/office/drawing/2014/main" id="{3981D2DE-F82A-5B8D-9BBC-C111EF7B7541}"/>
              </a:ext>
            </a:extLst>
          </p:cNvPr>
          <p:cNvSpPr/>
          <p:nvPr/>
        </p:nvSpPr>
        <p:spPr>
          <a:xfrm>
            <a:off x="2314209" y="1010130"/>
            <a:ext cx="2339679" cy="369332"/>
          </a:xfrm>
          <a:prstGeom prst="rect">
            <a:avLst/>
          </a:prstGeom>
        </p:spPr>
        <p:txBody>
          <a:bodyPr wrap="none">
            <a:spAutoFit/>
          </a:bodyPr>
          <a:lstStyle/>
          <a:p>
            <a:r>
              <a:rPr lang="en-US" altLang="ja-JP" dirty="0">
                <a:latin typeface="Arial Black" panose="020B0A04020102020204" pitchFamily="34" charset="0"/>
                <a:cs typeface="Arial" panose="020B0604020202020204" pitchFamily="34" charset="0"/>
              </a:rPr>
              <a:t>Model Geometry</a:t>
            </a:r>
            <a:r>
              <a:rPr lang="ja-JP" altLang="en-US" dirty="0">
                <a:latin typeface="Arial Black" panose="020B0A04020102020204" pitchFamily="34" charset="0"/>
                <a:cs typeface="Arial" panose="020B0604020202020204" pitchFamily="34" charset="0"/>
              </a:rPr>
              <a:t> </a:t>
            </a:r>
            <a:endParaRPr lang="ja-JP" altLang="en-US" dirty="0"/>
          </a:p>
        </p:txBody>
      </p:sp>
      <p:sp>
        <p:nvSpPr>
          <p:cNvPr id="50" name="正方形/長方形 49">
            <a:extLst>
              <a:ext uri="{FF2B5EF4-FFF2-40B4-BE49-F238E27FC236}">
                <a16:creationId xmlns:a16="http://schemas.microsoft.com/office/drawing/2014/main" id="{149758A1-080F-3778-1692-E2F91C696D2F}"/>
              </a:ext>
            </a:extLst>
          </p:cNvPr>
          <p:cNvSpPr/>
          <p:nvPr/>
        </p:nvSpPr>
        <p:spPr>
          <a:xfrm>
            <a:off x="7997086" y="1108241"/>
            <a:ext cx="2262158" cy="369332"/>
          </a:xfrm>
          <a:prstGeom prst="rect">
            <a:avLst/>
          </a:prstGeom>
        </p:spPr>
        <p:txBody>
          <a:bodyPr wrap="none">
            <a:spAutoFit/>
          </a:bodyPr>
          <a:lstStyle/>
          <a:p>
            <a:r>
              <a:rPr lang="en-US" altLang="ja-JP" dirty="0">
                <a:latin typeface="Arial Black" panose="020B0A04020102020204" pitchFamily="34" charset="0"/>
                <a:cs typeface="Arial" panose="020B0604020202020204" pitchFamily="34" charset="0"/>
              </a:rPr>
              <a:t>3D PIC </a:t>
            </a:r>
            <a:r>
              <a:rPr lang="ja-JP" altLang="en-US" dirty="0">
                <a:latin typeface="Arial Black" panose="020B0A04020102020204" pitchFamily="34" charset="0"/>
                <a:cs typeface="Arial" panose="020B0604020202020204" pitchFamily="34" charset="0"/>
              </a:rPr>
              <a:t>基礎方程式</a:t>
            </a:r>
            <a:endParaRPr lang="ja-JP" altLang="en-US" dirty="0"/>
          </a:p>
        </p:txBody>
      </p:sp>
      <p:sp>
        <p:nvSpPr>
          <p:cNvPr id="51" name="正方形/長方形 50">
            <a:extLst>
              <a:ext uri="{FF2B5EF4-FFF2-40B4-BE49-F238E27FC236}">
                <a16:creationId xmlns:a16="http://schemas.microsoft.com/office/drawing/2014/main" id="{4BD87C22-A45C-A4CF-E069-634075C8CCEA}"/>
              </a:ext>
            </a:extLst>
          </p:cNvPr>
          <p:cNvSpPr/>
          <p:nvPr/>
        </p:nvSpPr>
        <p:spPr>
          <a:xfrm>
            <a:off x="7876538" y="1796133"/>
            <a:ext cx="1443024" cy="400110"/>
          </a:xfrm>
          <a:prstGeom prst="rect">
            <a:avLst/>
          </a:prstGeom>
        </p:spPr>
        <p:txBody>
          <a:bodyPr wrap="none">
            <a:spAutoFit/>
          </a:bodyPr>
          <a:lstStyle/>
          <a:p>
            <a:r>
              <a:rPr lang="ja-JP" altLang="en-US" sz="2000" b="1" dirty="0">
                <a:latin typeface="Arial Black" panose="020B0A04020102020204" pitchFamily="34" charset="0"/>
                <a:cs typeface="Arial" panose="020B0604020202020204" pitchFamily="34" charset="0"/>
              </a:rPr>
              <a:t>運動方程式</a:t>
            </a:r>
            <a:endParaRPr lang="ja-JP" altLang="en-US" sz="2000" b="1" dirty="0"/>
          </a:p>
        </p:txBody>
      </p:sp>
      <p:sp>
        <p:nvSpPr>
          <p:cNvPr id="52" name="正方形/長方形 51">
            <a:extLst>
              <a:ext uri="{FF2B5EF4-FFF2-40B4-BE49-F238E27FC236}">
                <a16:creationId xmlns:a16="http://schemas.microsoft.com/office/drawing/2014/main" id="{7D9536F8-3D15-2768-CF18-406F216D8BCE}"/>
              </a:ext>
            </a:extLst>
          </p:cNvPr>
          <p:cNvSpPr/>
          <p:nvPr/>
        </p:nvSpPr>
        <p:spPr>
          <a:xfrm>
            <a:off x="7893018" y="4493491"/>
            <a:ext cx="1946367" cy="400110"/>
          </a:xfrm>
          <a:prstGeom prst="rect">
            <a:avLst/>
          </a:prstGeom>
        </p:spPr>
        <p:txBody>
          <a:bodyPr wrap="none">
            <a:spAutoFit/>
          </a:bodyPr>
          <a:lstStyle/>
          <a:p>
            <a:r>
              <a:rPr lang="ja-JP" altLang="en-US" sz="2000" b="1" dirty="0">
                <a:latin typeface="Arial Black" panose="020B0A04020102020204" pitchFamily="34" charset="0"/>
                <a:cs typeface="Arial" panose="020B0604020202020204" pitchFamily="34" charset="0"/>
              </a:rPr>
              <a:t>ポアソン方程式</a:t>
            </a:r>
            <a:endParaRPr lang="ja-JP" altLang="en-US" sz="2000" b="1" dirty="0"/>
          </a:p>
        </p:txBody>
      </p:sp>
      <p:graphicFrame>
        <p:nvGraphicFramePr>
          <p:cNvPr id="53" name="オブジェクト 52">
            <a:extLst>
              <a:ext uri="{FF2B5EF4-FFF2-40B4-BE49-F238E27FC236}">
                <a16:creationId xmlns:a16="http://schemas.microsoft.com/office/drawing/2014/main" id="{43F37A48-72EB-A08C-BA1E-0AF96A3581B1}"/>
              </a:ext>
            </a:extLst>
          </p:cNvPr>
          <p:cNvGraphicFramePr>
            <a:graphicFrameLocks noChangeAspect="1"/>
          </p:cNvGraphicFramePr>
          <p:nvPr>
            <p:extLst>
              <p:ext uri="{D42A27DB-BD31-4B8C-83A1-F6EECF244321}">
                <p14:modId xmlns:p14="http://schemas.microsoft.com/office/powerpoint/2010/main" val="1659398433"/>
              </p:ext>
            </p:extLst>
          </p:nvPr>
        </p:nvGraphicFramePr>
        <p:xfrm>
          <a:off x="8459019" y="4892515"/>
          <a:ext cx="1455738" cy="909638"/>
        </p:xfrm>
        <a:graphic>
          <a:graphicData uri="http://schemas.openxmlformats.org/presentationml/2006/ole">
            <mc:AlternateContent xmlns:mc="http://schemas.openxmlformats.org/markup-compatibility/2006">
              <mc:Choice xmlns:v="urn:schemas-microsoft-com:vml" Requires="v">
                <p:oleObj name="Equation" r:id="rId3" imgW="698400" imgH="431640" progId="Equation.DSMT4">
                  <p:embed/>
                </p:oleObj>
              </mc:Choice>
              <mc:Fallback>
                <p:oleObj name="Equation" r:id="rId3" imgW="698400" imgH="431640" progId="Equation.DSMT4">
                  <p:embed/>
                  <p:pic>
                    <p:nvPicPr>
                      <p:cNvPr id="53" name="オブジェクト 52">
                        <a:extLst>
                          <a:ext uri="{FF2B5EF4-FFF2-40B4-BE49-F238E27FC236}">
                            <a16:creationId xmlns:a16="http://schemas.microsoft.com/office/drawing/2014/main" id="{43F37A48-72EB-A08C-BA1E-0AF96A3581B1}"/>
                          </a:ext>
                        </a:extLst>
                      </p:cNvPr>
                      <p:cNvPicPr>
                        <a:picLocks noChangeAspect="1" noChangeArrowheads="1"/>
                      </p:cNvPicPr>
                      <p:nvPr/>
                    </p:nvPicPr>
                    <p:blipFill>
                      <a:blip r:embed="rId4"/>
                      <a:srcRect/>
                      <a:stretch>
                        <a:fillRect/>
                      </a:stretch>
                    </p:blipFill>
                    <p:spPr bwMode="auto">
                      <a:xfrm>
                        <a:off x="8459019" y="4892515"/>
                        <a:ext cx="1455738" cy="909638"/>
                      </a:xfrm>
                      <a:prstGeom prst="rect">
                        <a:avLst/>
                      </a:prstGeom>
                      <a:solidFill>
                        <a:srgbClr val="FFFF00"/>
                      </a:solidFill>
                    </p:spPr>
                  </p:pic>
                </p:oleObj>
              </mc:Fallback>
            </mc:AlternateContent>
          </a:graphicData>
        </a:graphic>
      </p:graphicFrame>
      <p:graphicFrame>
        <p:nvGraphicFramePr>
          <p:cNvPr id="54" name="オブジェクト 53">
            <a:extLst>
              <a:ext uri="{FF2B5EF4-FFF2-40B4-BE49-F238E27FC236}">
                <a16:creationId xmlns:a16="http://schemas.microsoft.com/office/drawing/2014/main" id="{BDCCEF26-4D31-8CF6-4E01-7916DF65D798}"/>
              </a:ext>
            </a:extLst>
          </p:cNvPr>
          <p:cNvGraphicFramePr>
            <a:graphicFrameLocks noChangeAspect="1"/>
          </p:cNvGraphicFramePr>
          <p:nvPr>
            <p:extLst>
              <p:ext uri="{D42A27DB-BD31-4B8C-83A1-F6EECF244321}">
                <p14:modId xmlns:p14="http://schemas.microsoft.com/office/powerpoint/2010/main" val="2547424050"/>
              </p:ext>
            </p:extLst>
          </p:nvPr>
        </p:nvGraphicFramePr>
        <p:xfrm>
          <a:off x="7893018" y="2286611"/>
          <a:ext cx="3920440" cy="1660506"/>
        </p:xfrm>
        <a:graphic>
          <a:graphicData uri="http://schemas.openxmlformats.org/presentationml/2006/ole">
            <mc:AlternateContent xmlns:mc="http://schemas.openxmlformats.org/markup-compatibility/2006">
              <mc:Choice xmlns:v="urn:schemas-microsoft-com:vml" Requires="v">
                <p:oleObj name="Equation" r:id="rId5" imgW="2082600" imgH="888840" progId="Equation.DSMT4">
                  <p:embed/>
                </p:oleObj>
              </mc:Choice>
              <mc:Fallback>
                <p:oleObj name="Equation" r:id="rId5" imgW="2082600" imgH="888840" progId="Equation.DSMT4">
                  <p:embed/>
                  <p:pic>
                    <p:nvPicPr>
                      <p:cNvPr id="54" name="オブジェクト 53">
                        <a:extLst>
                          <a:ext uri="{FF2B5EF4-FFF2-40B4-BE49-F238E27FC236}">
                            <a16:creationId xmlns:a16="http://schemas.microsoft.com/office/drawing/2014/main" id="{BDCCEF26-4D31-8CF6-4E01-7916DF65D798}"/>
                          </a:ext>
                        </a:extLst>
                      </p:cNvPr>
                      <p:cNvPicPr>
                        <a:picLocks noChangeAspect="1" noChangeArrowheads="1"/>
                      </p:cNvPicPr>
                      <p:nvPr/>
                    </p:nvPicPr>
                    <p:blipFill>
                      <a:blip r:embed="rId6"/>
                      <a:srcRect/>
                      <a:stretch>
                        <a:fillRect/>
                      </a:stretch>
                    </p:blipFill>
                    <p:spPr bwMode="auto">
                      <a:xfrm>
                        <a:off x="7893018" y="2286611"/>
                        <a:ext cx="3920440" cy="1660506"/>
                      </a:xfrm>
                      <a:prstGeom prst="rect">
                        <a:avLst/>
                      </a:prstGeom>
                      <a:solidFill>
                        <a:srgbClr val="FFFF00"/>
                      </a:solidFill>
                    </p:spPr>
                  </p:pic>
                </p:oleObj>
              </mc:Fallback>
            </mc:AlternateContent>
          </a:graphicData>
        </a:graphic>
      </p:graphicFrame>
      <p:graphicFrame>
        <p:nvGraphicFramePr>
          <p:cNvPr id="55" name="オブジェクト 54">
            <a:extLst>
              <a:ext uri="{FF2B5EF4-FFF2-40B4-BE49-F238E27FC236}">
                <a16:creationId xmlns:a16="http://schemas.microsoft.com/office/drawing/2014/main" id="{E6DBF0D5-ABFD-6572-88B7-CD74C908B4B6}"/>
              </a:ext>
            </a:extLst>
          </p:cNvPr>
          <p:cNvGraphicFramePr>
            <a:graphicFrameLocks noChangeAspect="1"/>
          </p:cNvGraphicFramePr>
          <p:nvPr>
            <p:extLst>
              <p:ext uri="{D42A27DB-BD31-4B8C-83A1-F6EECF244321}">
                <p14:modId xmlns:p14="http://schemas.microsoft.com/office/powerpoint/2010/main" val="1580532444"/>
              </p:ext>
            </p:extLst>
          </p:nvPr>
        </p:nvGraphicFramePr>
        <p:xfrm>
          <a:off x="8703007" y="5913988"/>
          <a:ext cx="1607276" cy="789539"/>
        </p:xfrm>
        <a:graphic>
          <a:graphicData uri="http://schemas.openxmlformats.org/presentationml/2006/ole">
            <mc:AlternateContent xmlns:mc="http://schemas.openxmlformats.org/markup-compatibility/2006">
              <mc:Choice xmlns:v="urn:schemas-microsoft-com:vml" Requires="v">
                <p:oleObj name="Equation" r:id="rId7" imgW="723600" imgH="355320" progId="Equation.DSMT4">
                  <p:embed/>
                </p:oleObj>
              </mc:Choice>
              <mc:Fallback>
                <p:oleObj name="Equation" r:id="rId7" imgW="723600" imgH="355320" progId="Equation.DSMT4">
                  <p:embed/>
                  <p:pic>
                    <p:nvPicPr>
                      <p:cNvPr id="55" name="オブジェクト 54">
                        <a:extLst>
                          <a:ext uri="{FF2B5EF4-FFF2-40B4-BE49-F238E27FC236}">
                            <a16:creationId xmlns:a16="http://schemas.microsoft.com/office/drawing/2014/main" id="{E6DBF0D5-ABFD-6572-88B7-CD74C908B4B6}"/>
                          </a:ext>
                        </a:extLst>
                      </p:cNvPr>
                      <p:cNvPicPr/>
                      <p:nvPr/>
                    </p:nvPicPr>
                    <p:blipFill>
                      <a:blip r:embed="rId8"/>
                      <a:stretch>
                        <a:fillRect/>
                      </a:stretch>
                    </p:blipFill>
                    <p:spPr>
                      <a:xfrm>
                        <a:off x="8703007" y="5913988"/>
                        <a:ext cx="1607276" cy="789539"/>
                      </a:xfrm>
                      <a:prstGeom prst="rect">
                        <a:avLst/>
                      </a:prstGeom>
                      <a:solidFill>
                        <a:srgbClr val="FFFF00"/>
                      </a:solidFill>
                    </p:spPr>
                  </p:pic>
                </p:oleObj>
              </mc:Fallback>
            </mc:AlternateContent>
          </a:graphicData>
        </a:graphic>
      </p:graphicFrame>
      <p:sp>
        <p:nvSpPr>
          <p:cNvPr id="56" name="テキスト ボックス 55">
            <a:extLst>
              <a:ext uri="{FF2B5EF4-FFF2-40B4-BE49-F238E27FC236}">
                <a16:creationId xmlns:a16="http://schemas.microsoft.com/office/drawing/2014/main" id="{29A715C8-F4BD-5B5F-1E50-F332B9C42699}"/>
              </a:ext>
            </a:extLst>
          </p:cNvPr>
          <p:cNvSpPr txBox="1"/>
          <p:nvPr/>
        </p:nvSpPr>
        <p:spPr>
          <a:xfrm>
            <a:off x="7366263" y="2790641"/>
            <a:ext cx="492443" cy="369332"/>
          </a:xfrm>
          <a:prstGeom prst="rect">
            <a:avLst/>
          </a:prstGeom>
          <a:noFill/>
        </p:spPr>
        <p:txBody>
          <a:bodyPr wrap="none" rtlCol="0">
            <a:spAutoFit/>
          </a:bodyPr>
          <a:lstStyle/>
          <a:p>
            <a:r>
              <a:rPr kumimoji="1" lang="en-US" altLang="ja-JP" dirty="0"/>
              <a:t>(3)</a:t>
            </a:r>
            <a:endParaRPr kumimoji="1" lang="ja-JP" altLang="en-US" dirty="0"/>
          </a:p>
        </p:txBody>
      </p:sp>
      <p:sp>
        <p:nvSpPr>
          <p:cNvPr id="57" name="テキスト ボックス 56">
            <a:extLst>
              <a:ext uri="{FF2B5EF4-FFF2-40B4-BE49-F238E27FC236}">
                <a16:creationId xmlns:a16="http://schemas.microsoft.com/office/drawing/2014/main" id="{5C6FC229-F80E-36EF-36C6-15CE7812AAE2}"/>
              </a:ext>
            </a:extLst>
          </p:cNvPr>
          <p:cNvSpPr txBox="1"/>
          <p:nvPr/>
        </p:nvSpPr>
        <p:spPr>
          <a:xfrm>
            <a:off x="7865442" y="5138570"/>
            <a:ext cx="492443" cy="369332"/>
          </a:xfrm>
          <a:prstGeom prst="rect">
            <a:avLst/>
          </a:prstGeom>
          <a:noFill/>
        </p:spPr>
        <p:txBody>
          <a:bodyPr wrap="none" rtlCol="0">
            <a:spAutoFit/>
          </a:bodyPr>
          <a:lstStyle/>
          <a:p>
            <a:r>
              <a:rPr kumimoji="1" lang="en-US" altLang="ja-JP" dirty="0"/>
              <a:t>(4)</a:t>
            </a:r>
            <a:endParaRPr kumimoji="1" lang="ja-JP" altLang="en-US" dirty="0"/>
          </a:p>
        </p:txBody>
      </p:sp>
      <p:sp>
        <p:nvSpPr>
          <p:cNvPr id="58" name="正方形/長方形 57">
            <a:extLst>
              <a:ext uri="{FF2B5EF4-FFF2-40B4-BE49-F238E27FC236}">
                <a16:creationId xmlns:a16="http://schemas.microsoft.com/office/drawing/2014/main" id="{2B1E3248-9DB1-0696-FEAC-F7B0E2E234A1}"/>
              </a:ext>
            </a:extLst>
          </p:cNvPr>
          <p:cNvSpPr/>
          <p:nvPr/>
        </p:nvSpPr>
        <p:spPr>
          <a:xfrm>
            <a:off x="562951" y="5606136"/>
            <a:ext cx="6096000" cy="646331"/>
          </a:xfrm>
          <a:prstGeom prst="rect">
            <a:avLst/>
          </a:prstGeom>
          <a:solidFill>
            <a:schemeClr val="accent1">
              <a:lumMod val="20000"/>
              <a:lumOff val="80000"/>
            </a:schemeClr>
          </a:solidFill>
        </p:spPr>
        <p:txBody>
          <a:bodyPr>
            <a:spAutoFit/>
          </a:bodyPr>
          <a:lstStyle/>
          <a:p>
            <a:r>
              <a:rPr lang="da-DK" altLang="ja-JP" dirty="0">
                <a:latin typeface="Arial" panose="020B0604020202020204" pitchFamily="34" charset="0"/>
                <a:cs typeface="Arial" panose="020B0604020202020204" pitchFamily="34" charset="0"/>
              </a:rPr>
              <a:t>[3] S. Nishioka, et al.,   J.Appl.Phys. </a:t>
            </a:r>
            <a:r>
              <a:rPr lang="en-US" altLang="ja-JP" b="1" dirty="0">
                <a:latin typeface="Arial" panose="020B0604020202020204" pitchFamily="34" charset="0"/>
                <a:cs typeface="Arial" panose="020B0604020202020204" pitchFamily="34" charset="0"/>
              </a:rPr>
              <a:t>119,</a:t>
            </a:r>
            <a:r>
              <a:rPr lang="ja-JP" altLang="en-US" b="1"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023302(2016</a:t>
            </a:r>
            <a:r>
              <a:rPr lang="da-DK" altLang="ja-JP" dirty="0">
                <a:latin typeface="Arial" panose="020B0604020202020204" pitchFamily="34" charset="0"/>
                <a:cs typeface="Arial" panose="020B0604020202020204" pitchFamily="34" charset="0"/>
              </a:rPr>
              <a:t>).</a:t>
            </a:r>
          </a:p>
          <a:p>
            <a:r>
              <a:rPr lang="da-DK" altLang="ja-JP" dirty="0">
                <a:latin typeface="Arial" panose="020B0604020202020204" pitchFamily="34" charset="0"/>
                <a:cs typeface="Arial" panose="020B0604020202020204" pitchFamily="34" charset="0"/>
              </a:rPr>
              <a:t>[4] M. Lyndqvist, et al., J.Appl.Phys. </a:t>
            </a:r>
            <a:r>
              <a:rPr lang="da-DK" altLang="ja-JP" b="1" dirty="0">
                <a:latin typeface="Arial" panose="020B0604020202020204" pitchFamily="34" charset="0"/>
                <a:cs typeface="Arial" panose="020B0604020202020204" pitchFamily="34" charset="0"/>
              </a:rPr>
              <a:t>126</a:t>
            </a:r>
            <a:r>
              <a:rPr lang="da-DK" altLang="ja-JP" dirty="0">
                <a:latin typeface="Arial" panose="020B0604020202020204" pitchFamily="34" charset="0"/>
                <a:cs typeface="Arial" panose="020B0604020202020204" pitchFamily="34" charset="0"/>
              </a:rPr>
              <a:t>, 123303(2019).</a:t>
            </a:r>
          </a:p>
        </p:txBody>
      </p:sp>
      <p:pic>
        <p:nvPicPr>
          <p:cNvPr id="20" name="図 19">
            <a:extLst>
              <a:ext uri="{FF2B5EF4-FFF2-40B4-BE49-F238E27FC236}">
                <a16:creationId xmlns:a16="http://schemas.microsoft.com/office/drawing/2014/main" id="{945263C7-5F13-63ED-AE5D-8E1EE8148269}"/>
              </a:ext>
            </a:extLst>
          </p:cNvPr>
          <p:cNvPicPr>
            <a:picLocks noChangeAspect="1"/>
          </p:cNvPicPr>
          <p:nvPr/>
        </p:nvPicPr>
        <p:blipFill>
          <a:blip r:embed="rId9"/>
          <a:stretch>
            <a:fillRect/>
          </a:stretch>
        </p:blipFill>
        <p:spPr>
          <a:xfrm>
            <a:off x="10012642" y="4177655"/>
            <a:ext cx="2065771" cy="1736333"/>
          </a:xfrm>
          <a:prstGeom prst="rect">
            <a:avLst/>
          </a:prstGeom>
          <a:solidFill>
            <a:schemeClr val="bg1"/>
          </a:solidFill>
        </p:spPr>
      </p:pic>
      <p:sp>
        <p:nvSpPr>
          <p:cNvPr id="59" name="正方形/長方形 58">
            <a:extLst>
              <a:ext uri="{FF2B5EF4-FFF2-40B4-BE49-F238E27FC236}">
                <a16:creationId xmlns:a16="http://schemas.microsoft.com/office/drawing/2014/main" id="{9B44F0AD-F0EB-59C7-8058-29C95A37EC1A}"/>
              </a:ext>
            </a:extLst>
          </p:cNvPr>
          <p:cNvSpPr/>
          <p:nvPr/>
        </p:nvSpPr>
        <p:spPr>
          <a:xfrm>
            <a:off x="10310283" y="4243823"/>
            <a:ext cx="368876" cy="24966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a:extLst>
              <a:ext uri="{FF2B5EF4-FFF2-40B4-BE49-F238E27FC236}">
                <a16:creationId xmlns:a16="http://schemas.microsoft.com/office/drawing/2014/main" id="{A867FBFE-305F-778D-D64D-3016B17CD985}"/>
              </a:ext>
            </a:extLst>
          </p:cNvPr>
          <p:cNvSpPr/>
          <p:nvPr/>
        </p:nvSpPr>
        <p:spPr>
          <a:xfrm>
            <a:off x="11618726" y="4221568"/>
            <a:ext cx="273050" cy="24966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a:extLst>
              <a:ext uri="{FF2B5EF4-FFF2-40B4-BE49-F238E27FC236}">
                <a16:creationId xmlns:a16="http://schemas.microsoft.com/office/drawing/2014/main" id="{2258810D-FFE6-DDBD-BC46-287EDD59272F}"/>
              </a:ext>
            </a:extLst>
          </p:cNvPr>
          <p:cNvSpPr/>
          <p:nvPr/>
        </p:nvSpPr>
        <p:spPr>
          <a:xfrm>
            <a:off x="10259244" y="5624925"/>
            <a:ext cx="368876" cy="24966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a:extLst>
              <a:ext uri="{FF2B5EF4-FFF2-40B4-BE49-F238E27FC236}">
                <a16:creationId xmlns:a16="http://schemas.microsoft.com/office/drawing/2014/main" id="{BC2C8F14-AA26-750E-8741-C1F68CA872B2}"/>
              </a:ext>
            </a:extLst>
          </p:cNvPr>
          <p:cNvSpPr/>
          <p:nvPr/>
        </p:nvSpPr>
        <p:spPr>
          <a:xfrm>
            <a:off x="11665974" y="5606136"/>
            <a:ext cx="368876" cy="24966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07477265"/>
      </p:ext>
    </p:extLst>
  </p:cSld>
  <p:clrMapOvr>
    <a:masterClrMapping/>
  </p:clrMapOvr>
  <mc:AlternateContent xmlns:mc="http://schemas.openxmlformats.org/markup-compatibility/2006">
    <mc:Choice xmlns:p14="http://schemas.microsoft.com/office/powerpoint/2010/main" Requires="p14">
      <p:transition spd="slow" p14:dur="2000" advTm="86870"/>
    </mc:Choice>
    <mc:Fallback>
      <p:transition spd="slow" advTm="8687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E7ED97F7-C8B6-DCF4-DFB9-C48B9231AC77}"/>
              </a:ext>
            </a:extLst>
          </p:cNvPr>
          <p:cNvSpPr>
            <a:spLocks noGrp="1"/>
          </p:cNvSpPr>
          <p:nvPr>
            <p:ph type="body" sz="quarter" idx="11"/>
          </p:nvPr>
        </p:nvSpPr>
        <p:spPr/>
        <p:txBody>
          <a:bodyPr>
            <a:normAutofit fontScale="92500" lnSpcReduction="20000"/>
          </a:bodyPr>
          <a:lstStyle/>
          <a:p>
            <a:r>
              <a:rPr lang="en-US" altLang="ja-JP" sz="2800" dirty="0">
                <a:latin typeface="Arial Black" panose="020B0A04020102020204" pitchFamily="34" charset="0"/>
                <a:cs typeface="Arial" panose="020B0604020202020204" pitchFamily="34" charset="0"/>
              </a:rPr>
              <a:t>3D PIC (Particle in Cell</a:t>
            </a:r>
            <a:r>
              <a:rPr lang="en-US" altLang="ja-JP" sz="2800">
                <a:latin typeface="Arial Black" panose="020B0A04020102020204" pitchFamily="34" charset="0"/>
                <a:cs typeface="Arial" panose="020B0604020202020204" pitchFamily="34" charset="0"/>
              </a:rPr>
              <a:t>) </a:t>
            </a:r>
            <a:r>
              <a:rPr lang="ja-JP" altLang="en-US" sz="2800" dirty="0">
                <a:latin typeface="Arial Black" panose="020B0A04020102020204" pitchFamily="34" charset="0"/>
                <a:cs typeface="Arial" panose="020B0604020202020204" pitchFamily="34" charset="0"/>
              </a:rPr>
              <a:t>　</a:t>
            </a:r>
            <a:r>
              <a:rPr lang="ja-JP" altLang="en-US" sz="2800" b="1" dirty="0">
                <a:latin typeface="Arial Black" panose="020B0A04020102020204" pitchFamily="34" charset="0"/>
                <a:cs typeface="Arial" panose="020B0604020202020204" pitchFamily="34" charset="0"/>
              </a:rPr>
              <a:t>シミュレーション概要</a:t>
            </a:r>
            <a:endParaRPr lang="ja-JP" altLang="en-US" b="1" dirty="0"/>
          </a:p>
        </p:txBody>
      </p:sp>
      <p:sp>
        <p:nvSpPr>
          <p:cNvPr id="12" name="正方形/長方形 11">
            <a:extLst>
              <a:ext uri="{FF2B5EF4-FFF2-40B4-BE49-F238E27FC236}">
                <a16:creationId xmlns:a16="http://schemas.microsoft.com/office/drawing/2014/main" id="{60B94F9E-94A4-C343-35CA-1AA2EEA6C878}"/>
              </a:ext>
            </a:extLst>
          </p:cNvPr>
          <p:cNvSpPr/>
          <p:nvPr/>
        </p:nvSpPr>
        <p:spPr>
          <a:xfrm>
            <a:off x="829347" y="1397055"/>
            <a:ext cx="4632229" cy="357426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
            <a:extLst>
              <a:ext uri="{FF2B5EF4-FFF2-40B4-BE49-F238E27FC236}">
                <a16:creationId xmlns:a16="http://schemas.microsoft.com/office/drawing/2014/main" id="{B0E57C51-7B36-4201-6F3B-313A37753C58}"/>
              </a:ext>
            </a:extLst>
          </p:cNvPr>
          <p:cNvSpPr/>
          <p:nvPr/>
        </p:nvSpPr>
        <p:spPr>
          <a:xfrm>
            <a:off x="1157642" y="1595904"/>
            <a:ext cx="1917051" cy="3137811"/>
          </a:xfrm>
          <a:prstGeom prst="roundRect">
            <a:avLst/>
          </a:prstGeom>
          <a:solidFill>
            <a:srgbClr val="FF99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a:extLst>
              <a:ext uri="{FF2B5EF4-FFF2-40B4-BE49-F238E27FC236}">
                <a16:creationId xmlns:a16="http://schemas.microsoft.com/office/drawing/2014/main" id="{00B079C0-91D5-9A32-9FED-94D420214A09}"/>
              </a:ext>
            </a:extLst>
          </p:cNvPr>
          <p:cNvSpPr txBox="1"/>
          <p:nvPr/>
        </p:nvSpPr>
        <p:spPr>
          <a:xfrm flipH="1">
            <a:off x="2011477" y="5056463"/>
            <a:ext cx="2981697" cy="369332"/>
          </a:xfrm>
          <a:prstGeom prst="rect">
            <a:avLst/>
          </a:prstGeom>
          <a:noFill/>
        </p:spPr>
        <p:txBody>
          <a:bodyPr wrap="square" rtlCol="0">
            <a:spAutoFit/>
          </a:bodyPr>
          <a:lstStyle/>
          <a:p>
            <a:r>
              <a:rPr lang="en-US" altLang="ja-JP" b="1" dirty="0"/>
              <a:t>Plasma c</a:t>
            </a:r>
            <a:r>
              <a:rPr kumimoji="1" lang="en-US" altLang="ja-JP" b="1" dirty="0"/>
              <a:t>hamber : V=0</a:t>
            </a:r>
            <a:endParaRPr kumimoji="1" lang="ja-JP" altLang="en-US" b="1" dirty="0"/>
          </a:p>
        </p:txBody>
      </p:sp>
      <p:sp>
        <p:nvSpPr>
          <p:cNvPr id="15" name="テキスト ボックス 14">
            <a:extLst>
              <a:ext uri="{FF2B5EF4-FFF2-40B4-BE49-F238E27FC236}">
                <a16:creationId xmlns:a16="http://schemas.microsoft.com/office/drawing/2014/main" id="{19ED070C-9D8F-A62C-BE09-F1C1F94A364F}"/>
              </a:ext>
            </a:extLst>
          </p:cNvPr>
          <p:cNvSpPr txBox="1"/>
          <p:nvPr/>
        </p:nvSpPr>
        <p:spPr>
          <a:xfrm>
            <a:off x="7643656" y="1117243"/>
            <a:ext cx="4022315" cy="646331"/>
          </a:xfrm>
          <a:prstGeom prst="rect">
            <a:avLst/>
          </a:prstGeom>
          <a:noFill/>
        </p:spPr>
        <p:txBody>
          <a:bodyPr wrap="square" rtlCol="0">
            <a:spAutoFit/>
          </a:bodyPr>
          <a:lstStyle/>
          <a:p>
            <a:r>
              <a:rPr kumimoji="1" lang="ja-JP" altLang="en-US" b="1" dirty="0">
                <a:latin typeface="Arial Black" panose="020B0A04020102020204" pitchFamily="34" charset="0"/>
              </a:rPr>
              <a:t>シミュレーションにおける</a:t>
            </a:r>
            <a:endParaRPr kumimoji="1" lang="en-US" altLang="ja-JP" b="1" dirty="0">
              <a:latin typeface="Arial Black" panose="020B0A04020102020204" pitchFamily="34" charset="0"/>
            </a:endParaRPr>
          </a:p>
          <a:p>
            <a:r>
              <a:rPr lang="ja-JP" altLang="en-US" b="1" dirty="0">
                <a:latin typeface="Arial Black" panose="020B0A04020102020204" pitchFamily="34" charset="0"/>
              </a:rPr>
              <a:t>基礎パラメータ</a:t>
            </a:r>
            <a:r>
              <a:rPr lang="en-US" altLang="ja-JP" b="1" dirty="0">
                <a:latin typeface="+mj-lt"/>
              </a:rPr>
              <a:t>(CERN RF</a:t>
            </a:r>
            <a:r>
              <a:rPr lang="ja-JP" altLang="en-US" b="1" dirty="0">
                <a:latin typeface="+mj-lt"/>
              </a:rPr>
              <a:t>イオン源</a:t>
            </a:r>
            <a:r>
              <a:rPr lang="en-US" altLang="ja-JP" b="1" dirty="0">
                <a:latin typeface="+mj-lt"/>
              </a:rPr>
              <a:t>)</a:t>
            </a:r>
            <a:endParaRPr kumimoji="1" lang="ja-JP" altLang="en-US" b="1" dirty="0">
              <a:latin typeface="+mj-lt"/>
            </a:endParaRPr>
          </a:p>
        </p:txBody>
      </p:sp>
      <p:sp>
        <p:nvSpPr>
          <p:cNvPr id="16" name="下矢印 74">
            <a:extLst>
              <a:ext uri="{FF2B5EF4-FFF2-40B4-BE49-F238E27FC236}">
                <a16:creationId xmlns:a16="http://schemas.microsoft.com/office/drawing/2014/main" id="{3E12D66E-B7D7-2397-45BC-DE926D9BD52B}"/>
              </a:ext>
            </a:extLst>
          </p:cNvPr>
          <p:cNvSpPr/>
          <p:nvPr/>
        </p:nvSpPr>
        <p:spPr>
          <a:xfrm flipH="1" flipV="1">
            <a:off x="6135325" y="5093449"/>
            <a:ext cx="232395" cy="3152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EC4E4D2D-E2DE-8AAF-E15D-DA6C448798AD}"/>
              </a:ext>
            </a:extLst>
          </p:cNvPr>
          <p:cNvSpPr/>
          <p:nvPr/>
        </p:nvSpPr>
        <p:spPr>
          <a:xfrm>
            <a:off x="671956" y="1533379"/>
            <a:ext cx="195857" cy="3546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コネクタ 17">
            <a:extLst>
              <a:ext uri="{FF2B5EF4-FFF2-40B4-BE49-F238E27FC236}">
                <a16:creationId xmlns:a16="http://schemas.microsoft.com/office/drawing/2014/main" id="{8367E2C3-41ED-917B-4D0D-F621365A3DE8}"/>
              </a:ext>
            </a:extLst>
          </p:cNvPr>
          <p:cNvCxnSpPr/>
          <p:nvPr/>
        </p:nvCxnSpPr>
        <p:spPr>
          <a:xfrm>
            <a:off x="831243" y="1381890"/>
            <a:ext cx="1113" cy="3570792"/>
          </a:xfrm>
          <a:prstGeom prst="line">
            <a:avLst/>
          </a:prstGeom>
          <a:ln w="57150">
            <a:prstDash val="dash"/>
          </a:ln>
        </p:spPr>
        <p:style>
          <a:lnRef idx="1">
            <a:schemeClr val="accent1"/>
          </a:lnRef>
          <a:fillRef idx="0">
            <a:schemeClr val="accent1"/>
          </a:fillRef>
          <a:effectRef idx="0">
            <a:schemeClr val="accent1"/>
          </a:effectRef>
          <a:fontRef idx="minor">
            <a:schemeClr val="tx1"/>
          </a:fontRef>
        </p:style>
      </p:cxnSp>
      <p:sp>
        <p:nvSpPr>
          <p:cNvPr id="19" name="直角三角形 18">
            <a:extLst>
              <a:ext uri="{FF2B5EF4-FFF2-40B4-BE49-F238E27FC236}">
                <a16:creationId xmlns:a16="http://schemas.microsoft.com/office/drawing/2014/main" id="{160E8A70-13D1-91FB-70E8-3012E6907339}"/>
              </a:ext>
            </a:extLst>
          </p:cNvPr>
          <p:cNvSpPr/>
          <p:nvPr/>
        </p:nvSpPr>
        <p:spPr>
          <a:xfrm flipV="1">
            <a:off x="5467433" y="1347249"/>
            <a:ext cx="710964" cy="1468622"/>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直角三角形 19">
            <a:extLst>
              <a:ext uri="{FF2B5EF4-FFF2-40B4-BE49-F238E27FC236}">
                <a16:creationId xmlns:a16="http://schemas.microsoft.com/office/drawing/2014/main" id="{2DFB10CC-8ED9-7FF0-DB34-DE5F835AEE21}"/>
              </a:ext>
            </a:extLst>
          </p:cNvPr>
          <p:cNvSpPr/>
          <p:nvPr/>
        </p:nvSpPr>
        <p:spPr>
          <a:xfrm>
            <a:off x="5483234" y="3763341"/>
            <a:ext cx="754377" cy="1235855"/>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直角三角形 20">
            <a:extLst>
              <a:ext uri="{FF2B5EF4-FFF2-40B4-BE49-F238E27FC236}">
                <a16:creationId xmlns:a16="http://schemas.microsoft.com/office/drawing/2014/main" id="{C5225918-1A73-3D21-55EB-BE61C71F8AF1}"/>
              </a:ext>
            </a:extLst>
          </p:cNvPr>
          <p:cNvSpPr/>
          <p:nvPr/>
        </p:nvSpPr>
        <p:spPr>
          <a:xfrm flipH="1" flipV="1">
            <a:off x="4033916" y="1357883"/>
            <a:ext cx="1427660" cy="1432684"/>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直角三角形 21">
            <a:extLst>
              <a:ext uri="{FF2B5EF4-FFF2-40B4-BE49-F238E27FC236}">
                <a16:creationId xmlns:a16="http://schemas.microsoft.com/office/drawing/2014/main" id="{748F8015-CE47-6F3A-058B-90EB8850176E}"/>
              </a:ext>
            </a:extLst>
          </p:cNvPr>
          <p:cNvSpPr/>
          <p:nvPr/>
        </p:nvSpPr>
        <p:spPr>
          <a:xfrm flipH="1">
            <a:off x="4011514" y="3735461"/>
            <a:ext cx="1450062" cy="1235856"/>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25340844-7F9C-2D81-C0C1-00382AF15174}"/>
              </a:ext>
            </a:extLst>
          </p:cNvPr>
          <p:cNvSpPr/>
          <p:nvPr/>
        </p:nvSpPr>
        <p:spPr>
          <a:xfrm>
            <a:off x="5393001" y="2790568"/>
            <a:ext cx="212165" cy="9448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 name="グループ化 23">
            <a:extLst>
              <a:ext uri="{FF2B5EF4-FFF2-40B4-BE49-F238E27FC236}">
                <a16:creationId xmlns:a16="http://schemas.microsoft.com/office/drawing/2014/main" id="{100DBBC1-FE14-9BEC-D283-CDBEBBA92A92}"/>
              </a:ext>
            </a:extLst>
          </p:cNvPr>
          <p:cNvGrpSpPr/>
          <p:nvPr/>
        </p:nvGrpSpPr>
        <p:grpSpPr>
          <a:xfrm>
            <a:off x="1282148" y="1695560"/>
            <a:ext cx="1928902" cy="2314640"/>
            <a:chOff x="3408795" y="1388646"/>
            <a:chExt cx="1928902" cy="2314640"/>
          </a:xfrm>
        </p:grpSpPr>
        <p:sp>
          <p:nvSpPr>
            <p:cNvPr id="25" name="楕円 24">
              <a:extLst>
                <a:ext uri="{FF2B5EF4-FFF2-40B4-BE49-F238E27FC236}">
                  <a16:creationId xmlns:a16="http://schemas.microsoft.com/office/drawing/2014/main" id="{DA9802A7-EEEA-CC5B-A572-5EF361CD55B0}"/>
                </a:ext>
              </a:extLst>
            </p:cNvPr>
            <p:cNvSpPr/>
            <p:nvPr/>
          </p:nvSpPr>
          <p:spPr>
            <a:xfrm>
              <a:off x="3408795" y="1399813"/>
              <a:ext cx="595424" cy="54378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A996BA2C-C64C-0AB7-36E7-A77BB82BA7C9}"/>
                </a:ext>
              </a:extLst>
            </p:cNvPr>
            <p:cNvSpPr txBox="1"/>
            <p:nvPr/>
          </p:nvSpPr>
          <p:spPr>
            <a:xfrm>
              <a:off x="3474347" y="1521547"/>
              <a:ext cx="606056" cy="369332"/>
            </a:xfrm>
            <a:prstGeom prst="rect">
              <a:avLst/>
            </a:prstGeom>
            <a:noFill/>
          </p:spPr>
          <p:txBody>
            <a:bodyPr wrap="square" rtlCol="0">
              <a:spAutoFit/>
            </a:bodyPr>
            <a:lstStyle/>
            <a:p>
              <a:r>
                <a:rPr kumimoji="1" lang="en-US" altLang="ja-JP" dirty="0">
                  <a:latin typeface="Arial Black" panose="020B0A04020102020204" pitchFamily="34" charset="0"/>
                </a:rPr>
                <a:t>H</a:t>
              </a:r>
              <a:r>
                <a:rPr kumimoji="1" lang="en-US" altLang="ja-JP" sz="2000" b="1" baseline="30000" dirty="0">
                  <a:latin typeface="Arial Black" panose="020B0A04020102020204" pitchFamily="34" charset="0"/>
                </a:rPr>
                <a:t>+</a:t>
              </a:r>
              <a:endParaRPr kumimoji="1" lang="ja-JP" altLang="en-US" sz="2000" b="1" baseline="30000" dirty="0">
                <a:latin typeface="Arial Black" panose="020B0A04020102020204" pitchFamily="34" charset="0"/>
              </a:endParaRPr>
            </a:p>
          </p:txBody>
        </p:sp>
        <p:sp>
          <p:nvSpPr>
            <p:cNvPr id="27" name="楕円 26">
              <a:extLst>
                <a:ext uri="{FF2B5EF4-FFF2-40B4-BE49-F238E27FC236}">
                  <a16:creationId xmlns:a16="http://schemas.microsoft.com/office/drawing/2014/main" id="{90F00468-2F2A-27FB-C9F8-3DC92FCBD845}"/>
                </a:ext>
              </a:extLst>
            </p:cNvPr>
            <p:cNvSpPr/>
            <p:nvPr/>
          </p:nvSpPr>
          <p:spPr>
            <a:xfrm>
              <a:off x="3533554" y="2479406"/>
              <a:ext cx="595424" cy="54378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19CBEEB5-1762-753E-5869-33E3295D6075}"/>
                </a:ext>
              </a:extLst>
            </p:cNvPr>
            <p:cNvSpPr txBox="1"/>
            <p:nvPr/>
          </p:nvSpPr>
          <p:spPr>
            <a:xfrm>
              <a:off x="3614546" y="2574633"/>
              <a:ext cx="649141" cy="369332"/>
            </a:xfrm>
            <a:prstGeom prst="rect">
              <a:avLst/>
            </a:prstGeom>
            <a:noFill/>
          </p:spPr>
          <p:txBody>
            <a:bodyPr wrap="square" rtlCol="0">
              <a:spAutoFit/>
            </a:bodyPr>
            <a:lstStyle/>
            <a:p>
              <a:r>
                <a:rPr kumimoji="1" lang="en-US" altLang="ja-JP" dirty="0">
                  <a:latin typeface="Arial Black" panose="020B0A04020102020204" pitchFamily="34" charset="0"/>
                </a:rPr>
                <a:t>H</a:t>
              </a:r>
              <a:r>
                <a:rPr lang="en-US" altLang="ja-JP" sz="2400" b="1" baseline="30000" dirty="0">
                  <a:latin typeface="Arial Black" panose="020B0A04020102020204" pitchFamily="34" charset="0"/>
                </a:rPr>
                <a:t>-</a:t>
              </a:r>
              <a:endParaRPr kumimoji="1" lang="ja-JP" altLang="en-US" sz="2400" b="1" baseline="30000" dirty="0">
                <a:latin typeface="Arial Black" panose="020B0A04020102020204" pitchFamily="34" charset="0"/>
              </a:endParaRPr>
            </a:p>
          </p:txBody>
        </p:sp>
        <p:sp>
          <p:nvSpPr>
            <p:cNvPr id="29" name="テキスト ボックス 28">
              <a:extLst>
                <a:ext uri="{FF2B5EF4-FFF2-40B4-BE49-F238E27FC236}">
                  <a16:creationId xmlns:a16="http://schemas.microsoft.com/office/drawing/2014/main" id="{6F3E9DD5-E42C-7903-8C4D-6273DDC5CF1B}"/>
                </a:ext>
              </a:extLst>
            </p:cNvPr>
            <p:cNvSpPr txBox="1"/>
            <p:nvPr/>
          </p:nvSpPr>
          <p:spPr>
            <a:xfrm>
              <a:off x="3827660" y="3333954"/>
              <a:ext cx="602636" cy="369332"/>
            </a:xfrm>
            <a:prstGeom prst="rect">
              <a:avLst/>
            </a:prstGeom>
            <a:noFill/>
          </p:spPr>
          <p:txBody>
            <a:bodyPr wrap="square" rtlCol="0">
              <a:spAutoFit/>
            </a:bodyPr>
            <a:lstStyle/>
            <a:p>
              <a:r>
                <a:rPr lang="en-US" altLang="ja-JP" b="1" dirty="0">
                  <a:latin typeface="Arial Black" panose="020B0A04020102020204" pitchFamily="34" charset="0"/>
                </a:rPr>
                <a:t>e</a:t>
              </a:r>
              <a:r>
                <a:rPr lang="en-US" altLang="ja-JP" sz="2000" b="1" baseline="30000" dirty="0">
                  <a:latin typeface="Arial Black" panose="020B0A04020102020204" pitchFamily="34" charset="0"/>
                </a:rPr>
                <a:t>-</a:t>
              </a:r>
              <a:endParaRPr kumimoji="1" lang="ja-JP" altLang="en-US" sz="2000" b="1" baseline="30000" dirty="0">
                <a:latin typeface="Arial Black" panose="020B0A04020102020204" pitchFamily="34" charset="0"/>
              </a:endParaRPr>
            </a:p>
          </p:txBody>
        </p:sp>
        <p:sp>
          <p:nvSpPr>
            <p:cNvPr id="30" name="テキスト ボックス 29">
              <a:extLst>
                <a:ext uri="{FF2B5EF4-FFF2-40B4-BE49-F238E27FC236}">
                  <a16:creationId xmlns:a16="http://schemas.microsoft.com/office/drawing/2014/main" id="{D4B036F2-DC7C-52F8-A047-79981F07ACF5}"/>
                </a:ext>
              </a:extLst>
            </p:cNvPr>
            <p:cNvSpPr txBox="1"/>
            <p:nvPr/>
          </p:nvSpPr>
          <p:spPr>
            <a:xfrm>
              <a:off x="4097837" y="1388646"/>
              <a:ext cx="1027845" cy="646331"/>
            </a:xfrm>
            <a:prstGeom prst="rect">
              <a:avLst/>
            </a:prstGeom>
            <a:noFill/>
          </p:spPr>
          <p:txBody>
            <a:bodyPr wrap="none" rtlCol="0">
              <a:spAutoFit/>
            </a:bodyPr>
            <a:lstStyle/>
            <a:p>
              <a:r>
                <a:rPr lang="en-US" altLang="ja-JP" dirty="0"/>
                <a:t>P</a:t>
              </a:r>
              <a:r>
                <a:rPr kumimoji="1" lang="en-US" altLang="ja-JP" dirty="0"/>
                <a:t>ositive</a:t>
              </a:r>
            </a:p>
            <a:p>
              <a:r>
                <a:rPr lang="en-US" altLang="ja-JP" dirty="0"/>
                <a:t>Ion</a:t>
              </a:r>
              <a:endParaRPr kumimoji="1" lang="ja-JP" altLang="en-US" dirty="0"/>
            </a:p>
          </p:txBody>
        </p:sp>
        <p:sp>
          <p:nvSpPr>
            <p:cNvPr id="31" name="テキスト ボックス 30">
              <a:extLst>
                <a:ext uri="{FF2B5EF4-FFF2-40B4-BE49-F238E27FC236}">
                  <a16:creationId xmlns:a16="http://schemas.microsoft.com/office/drawing/2014/main" id="{739EF6DC-54B9-D617-E897-4B95F14B17A7}"/>
                </a:ext>
              </a:extLst>
            </p:cNvPr>
            <p:cNvSpPr txBox="1"/>
            <p:nvPr/>
          </p:nvSpPr>
          <p:spPr>
            <a:xfrm>
              <a:off x="4213671" y="2345739"/>
              <a:ext cx="1124026" cy="646331"/>
            </a:xfrm>
            <a:prstGeom prst="rect">
              <a:avLst/>
            </a:prstGeom>
            <a:noFill/>
          </p:spPr>
          <p:txBody>
            <a:bodyPr wrap="none" rtlCol="0">
              <a:spAutoFit/>
            </a:bodyPr>
            <a:lstStyle/>
            <a:p>
              <a:r>
                <a:rPr lang="en-US" altLang="ja-JP" dirty="0"/>
                <a:t>Negative</a:t>
              </a:r>
              <a:endParaRPr kumimoji="1" lang="en-US" altLang="ja-JP" dirty="0"/>
            </a:p>
            <a:p>
              <a:r>
                <a:rPr lang="en-US" altLang="ja-JP" dirty="0"/>
                <a:t>Ion</a:t>
              </a:r>
              <a:endParaRPr kumimoji="1" lang="ja-JP" altLang="en-US" dirty="0"/>
            </a:p>
          </p:txBody>
        </p:sp>
        <p:sp>
          <p:nvSpPr>
            <p:cNvPr id="32" name="テキスト ボックス 31">
              <a:extLst>
                <a:ext uri="{FF2B5EF4-FFF2-40B4-BE49-F238E27FC236}">
                  <a16:creationId xmlns:a16="http://schemas.microsoft.com/office/drawing/2014/main" id="{E2BDEA7A-07DC-0D18-16AE-64F96EF37B26}"/>
                </a:ext>
              </a:extLst>
            </p:cNvPr>
            <p:cNvSpPr txBox="1"/>
            <p:nvPr/>
          </p:nvSpPr>
          <p:spPr>
            <a:xfrm>
              <a:off x="4208180" y="3333954"/>
              <a:ext cx="1064715" cy="369332"/>
            </a:xfrm>
            <a:prstGeom prst="rect">
              <a:avLst/>
            </a:prstGeom>
            <a:noFill/>
          </p:spPr>
          <p:txBody>
            <a:bodyPr wrap="none" rtlCol="0">
              <a:spAutoFit/>
            </a:bodyPr>
            <a:lstStyle/>
            <a:p>
              <a:r>
                <a:rPr lang="en-US" altLang="ja-JP" dirty="0"/>
                <a:t>Electron</a:t>
              </a:r>
              <a:endParaRPr kumimoji="1" lang="ja-JP" altLang="en-US" dirty="0"/>
            </a:p>
          </p:txBody>
        </p:sp>
      </p:grpSp>
      <p:cxnSp>
        <p:nvCxnSpPr>
          <p:cNvPr id="33" name="直線コネクタ 32">
            <a:extLst>
              <a:ext uri="{FF2B5EF4-FFF2-40B4-BE49-F238E27FC236}">
                <a16:creationId xmlns:a16="http://schemas.microsoft.com/office/drawing/2014/main" id="{0336D6DB-9E5E-3320-EA77-E83B74F5C7A1}"/>
              </a:ext>
            </a:extLst>
          </p:cNvPr>
          <p:cNvCxnSpPr/>
          <p:nvPr/>
        </p:nvCxnSpPr>
        <p:spPr>
          <a:xfrm>
            <a:off x="6273625" y="1397055"/>
            <a:ext cx="0" cy="3469838"/>
          </a:xfrm>
          <a:prstGeom prst="line">
            <a:avLst/>
          </a:prstGeom>
          <a:ln w="57150">
            <a:prstDash val="dash"/>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95F3245C-616C-D9BE-117E-7A8995561ABC}"/>
              </a:ext>
            </a:extLst>
          </p:cNvPr>
          <p:cNvSpPr txBox="1"/>
          <p:nvPr/>
        </p:nvSpPr>
        <p:spPr>
          <a:xfrm flipH="1">
            <a:off x="380645" y="5516837"/>
            <a:ext cx="1464785" cy="646331"/>
          </a:xfrm>
          <a:prstGeom prst="rect">
            <a:avLst/>
          </a:prstGeom>
          <a:noFill/>
        </p:spPr>
        <p:txBody>
          <a:bodyPr wrap="square" rtlCol="0">
            <a:spAutoFit/>
          </a:bodyPr>
          <a:lstStyle/>
          <a:p>
            <a:r>
              <a:rPr kumimoji="1" lang="en-US" altLang="ja-JP" b="1" dirty="0"/>
              <a:t>Boundary :</a:t>
            </a:r>
          </a:p>
          <a:p>
            <a:r>
              <a:rPr kumimoji="1" lang="en-US" altLang="ja-JP" b="1" dirty="0"/>
              <a:t>V=0</a:t>
            </a:r>
            <a:endParaRPr kumimoji="1" lang="ja-JP" altLang="en-US" b="1" dirty="0"/>
          </a:p>
        </p:txBody>
      </p:sp>
      <p:sp>
        <p:nvSpPr>
          <p:cNvPr id="35" name="テキスト ボックス 34">
            <a:extLst>
              <a:ext uri="{FF2B5EF4-FFF2-40B4-BE49-F238E27FC236}">
                <a16:creationId xmlns:a16="http://schemas.microsoft.com/office/drawing/2014/main" id="{90DF9936-67EE-9809-8873-E83A59F25FB5}"/>
              </a:ext>
            </a:extLst>
          </p:cNvPr>
          <p:cNvSpPr txBox="1"/>
          <p:nvPr/>
        </p:nvSpPr>
        <p:spPr>
          <a:xfrm>
            <a:off x="4634849" y="1512278"/>
            <a:ext cx="1313180" cy="369332"/>
          </a:xfrm>
          <a:prstGeom prst="rect">
            <a:avLst/>
          </a:prstGeom>
          <a:solidFill>
            <a:schemeClr val="bg1"/>
          </a:solidFill>
        </p:spPr>
        <p:txBody>
          <a:bodyPr wrap="none" rtlCol="0">
            <a:spAutoFit/>
          </a:bodyPr>
          <a:lstStyle/>
          <a:p>
            <a:r>
              <a:rPr kumimoji="1" lang="en-US" altLang="ja-JP" b="1" dirty="0">
                <a:latin typeface="+mn-ea"/>
              </a:rPr>
              <a:t>PG</a:t>
            </a:r>
            <a:r>
              <a:rPr lang="ja-JP" altLang="en-US" b="1" dirty="0">
                <a:latin typeface="+mn-ea"/>
              </a:rPr>
              <a:t>：</a:t>
            </a:r>
            <a:r>
              <a:rPr lang="en-US" altLang="ja-JP" b="1" dirty="0">
                <a:latin typeface="+mn-ea"/>
              </a:rPr>
              <a:t>V=</a:t>
            </a:r>
            <a:r>
              <a:rPr lang="ja-JP" altLang="en-US" b="1" dirty="0">
                <a:latin typeface="+mn-ea"/>
              </a:rPr>
              <a:t>０</a:t>
            </a:r>
            <a:endParaRPr kumimoji="1" lang="en-US" altLang="ja-JP" b="1" dirty="0">
              <a:latin typeface="+mn-ea"/>
            </a:endParaRPr>
          </a:p>
        </p:txBody>
      </p:sp>
      <p:sp>
        <p:nvSpPr>
          <p:cNvPr id="36" name="下矢印 78">
            <a:extLst>
              <a:ext uri="{FF2B5EF4-FFF2-40B4-BE49-F238E27FC236}">
                <a16:creationId xmlns:a16="http://schemas.microsoft.com/office/drawing/2014/main" id="{809134AD-A106-72E5-1B9D-BB144FCDB96D}"/>
              </a:ext>
            </a:extLst>
          </p:cNvPr>
          <p:cNvSpPr/>
          <p:nvPr/>
        </p:nvSpPr>
        <p:spPr>
          <a:xfrm flipH="1" flipV="1">
            <a:off x="705150" y="5060788"/>
            <a:ext cx="257877" cy="3479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8B6659BC-0EC2-1275-D06F-308BD630D03E}"/>
              </a:ext>
            </a:extLst>
          </p:cNvPr>
          <p:cNvSpPr txBox="1"/>
          <p:nvPr/>
        </p:nvSpPr>
        <p:spPr>
          <a:xfrm flipH="1">
            <a:off x="5613943" y="5498446"/>
            <a:ext cx="1464785" cy="646331"/>
          </a:xfrm>
          <a:prstGeom prst="rect">
            <a:avLst/>
          </a:prstGeom>
          <a:noFill/>
        </p:spPr>
        <p:txBody>
          <a:bodyPr wrap="square" rtlCol="0">
            <a:spAutoFit/>
          </a:bodyPr>
          <a:lstStyle/>
          <a:p>
            <a:r>
              <a:rPr kumimoji="1" lang="en-US" altLang="ja-JP" b="1" dirty="0">
                <a:solidFill>
                  <a:srgbClr val="FF0000"/>
                </a:solidFill>
              </a:rPr>
              <a:t>Boundary :</a:t>
            </a:r>
          </a:p>
          <a:p>
            <a:r>
              <a:rPr kumimoji="1" lang="en-US" altLang="ja-JP" b="1" dirty="0">
                <a:solidFill>
                  <a:srgbClr val="FF0000"/>
                </a:solidFill>
              </a:rPr>
              <a:t>V=7 KV</a:t>
            </a:r>
            <a:endParaRPr kumimoji="1" lang="ja-JP" altLang="en-US" b="1" dirty="0">
              <a:solidFill>
                <a:srgbClr val="FF0000"/>
              </a:solidFill>
            </a:endParaRPr>
          </a:p>
        </p:txBody>
      </p:sp>
      <p:graphicFrame>
        <p:nvGraphicFramePr>
          <p:cNvPr id="38" name="表 37">
            <a:extLst>
              <a:ext uri="{FF2B5EF4-FFF2-40B4-BE49-F238E27FC236}">
                <a16:creationId xmlns:a16="http://schemas.microsoft.com/office/drawing/2014/main" id="{410CF2F3-F80D-F4B0-7CEB-C60B3819665D}"/>
              </a:ext>
            </a:extLst>
          </p:cNvPr>
          <p:cNvGraphicFramePr>
            <a:graphicFrameLocks noGrp="1"/>
          </p:cNvGraphicFramePr>
          <p:nvPr>
            <p:extLst>
              <p:ext uri="{D42A27DB-BD31-4B8C-83A1-F6EECF244321}">
                <p14:modId xmlns:p14="http://schemas.microsoft.com/office/powerpoint/2010/main" val="823316782"/>
              </p:ext>
            </p:extLst>
          </p:nvPr>
        </p:nvGraphicFramePr>
        <p:xfrm>
          <a:off x="6458434" y="1763574"/>
          <a:ext cx="5501685" cy="3598322"/>
        </p:xfrm>
        <a:graphic>
          <a:graphicData uri="http://schemas.openxmlformats.org/drawingml/2006/table">
            <a:tbl>
              <a:tblPr firstRow="1" bandRow="1">
                <a:tableStyleId>{5C22544A-7EE6-4342-B048-85BDC9FD1C3A}</a:tableStyleId>
              </a:tblPr>
              <a:tblGrid>
                <a:gridCol w="2708731">
                  <a:extLst>
                    <a:ext uri="{9D8B030D-6E8A-4147-A177-3AD203B41FA5}">
                      <a16:colId xmlns:a16="http://schemas.microsoft.com/office/drawing/2014/main" val="890946537"/>
                    </a:ext>
                  </a:extLst>
                </a:gridCol>
                <a:gridCol w="2792954">
                  <a:extLst>
                    <a:ext uri="{9D8B030D-6E8A-4147-A177-3AD203B41FA5}">
                      <a16:colId xmlns:a16="http://schemas.microsoft.com/office/drawing/2014/main" val="1938692855"/>
                    </a:ext>
                  </a:extLst>
                </a:gridCol>
              </a:tblGrid>
              <a:tr h="43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t>Parameters</a:t>
                      </a:r>
                      <a:endParaRPr kumimoji="1" lang="ja-JP" altLang="en-US"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t>Values</a:t>
                      </a:r>
                      <a:r>
                        <a:rPr kumimoji="1" lang="en-US" altLang="ja-JP" sz="1800" baseline="0" dirty="0"/>
                        <a:t> used for PIC simulation</a:t>
                      </a:r>
                      <a:endParaRPr kumimoji="1" lang="ja-JP" altLang="en-US" sz="1800" dirty="0"/>
                    </a:p>
                  </a:txBody>
                  <a:tcPr/>
                </a:tc>
                <a:extLst>
                  <a:ext uri="{0D108BD9-81ED-4DB2-BD59-A6C34878D82A}">
                    <a16:rowId xmlns:a16="http://schemas.microsoft.com/office/drawing/2014/main" val="3542429717"/>
                  </a:ext>
                </a:extLst>
              </a:tr>
              <a:tr h="5393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t>基準プラズマ密度</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latin typeface="Times New Roman" panose="02020603050405020304" pitchFamily="18" charset="0"/>
                          <a:cs typeface="Times New Roman" panose="02020603050405020304" pitchFamily="18" charset="0"/>
                        </a:rPr>
                        <a:t>1.0×10</a:t>
                      </a:r>
                      <a:r>
                        <a:rPr kumimoji="1" lang="en-US" altLang="ja-JP" sz="1800" baseline="30000" dirty="0">
                          <a:latin typeface="Times New Roman" panose="02020603050405020304" pitchFamily="18" charset="0"/>
                          <a:cs typeface="Times New Roman" panose="02020603050405020304" pitchFamily="18" charset="0"/>
                        </a:rPr>
                        <a:t>18</a:t>
                      </a:r>
                      <a:r>
                        <a:rPr kumimoji="1" lang="en-US" altLang="ja-JP" sz="1800" dirty="0">
                          <a:latin typeface="Times New Roman" panose="02020603050405020304" pitchFamily="18" charset="0"/>
                          <a:cs typeface="Times New Roman" panose="02020603050405020304" pitchFamily="18" charset="0"/>
                        </a:rPr>
                        <a:t> m</a:t>
                      </a:r>
                      <a:r>
                        <a:rPr kumimoji="1" lang="en-US" altLang="ja-JP" sz="1800" baseline="30000" dirty="0">
                          <a:latin typeface="Times New Roman" panose="02020603050405020304" pitchFamily="18" charset="0"/>
                          <a:cs typeface="Times New Roman" panose="02020603050405020304" pitchFamily="18" charset="0"/>
                        </a:rPr>
                        <a:t>-3</a:t>
                      </a:r>
                      <a:endParaRPr kumimoji="1" lang="ja-JP" altLang="en-US" sz="1800" baseline="30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60080867"/>
                  </a:ext>
                </a:extLst>
              </a:tr>
              <a:tr h="5393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t>電子温度</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latin typeface="Times New Roman" panose="02020603050405020304" pitchFamily="18" charset="0"/>
                          <a:cs typeface="Times New Roman" panose="02020603050405020304" pitchFamily="18" charset="0"/>
                        </a:rPr>
                        <a:t>3.6 eV</a:t>
                      </a:r>
                      <a:endParaRPr kumimoji="1" lang="ja-JP" altLang="en-US" sz="1800" dirty="0">
                        <a:latin typeface="Times New Roman" panose="02020603050405020304" pitchFamily="18" charset="0"/>
                        <a:cs typeface="Times New Roman" panose="02020603050405020304" pitchFamily="18" charset="0"/>
                      </a:endParaRPr>
                    </a:p>
                    <a:p>
                      <a:endParaRPr kumimoji="1" lang="ja-JP" altLang="en-US" dirty="0"/>
                    </a:p>
                  </a:txBody>
                  <a:tcPr/>
                </a:tc>
                <a:extLst>
                  <a:ext uri="{0D108BD9-81ED-4DB2-BD59-A6C34878D82A}">
                    <a16:rowId xmlns:a16="http://schemas.microsoft.com/office/drawing/2014/main" val="1818600022"/>
                  </a:ext>
                </a:extLst>
              </a:tr>
              <a:tr h="1761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t>イオン温度</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latin typeface="Times New Roman" panose="02020603050405020304" pitchFamily="18" charset="0"/>
                          <a:cs typeface="Times New Roman" panose="02020603050405020304" pitchFamily="18" charset="0"/>
                        </a:rPr>
                        <a:t>1.6 eV</a:t>
                      </a:r>
                      <a:endParaRPr kumimoji="1" lang="ja-JP" altLang="en-US" sz="1800" dirty="0">
                        <a:latin typeface="Times New Roman" panose="02020603050405020304" pitchFamily="18" charset="0"/>
                        <a:cs typeface="Times New Roman" panose="02020603050405020304" pitchFamily="18" charset="0"/>
                      </a:endParaRPr>
                    </a:p>
                    <a:p>
                      <a:endParaRPr kumimoji="1" lang="ja-JP" altLang="en-US" dirty="0"/>
                    </a:p>
                  </a:txBody>
                  <a:tcPr/>
                </a:tc>
                <a:extLst>
                  <a:ext uri="{0D108BD9-81ED-4DB2-BD59-A6C34878D82A}">
                    <a16:rowId xmlns:a16="http://schemas.microsoft.com/office/drawing/2014/main" val="1563997988"/>
                  </a:ext>
                </a:extLst>
              </a:tr>
              <a:tr h="539321">
                <a:tc>
                  <a:txBody>
                    <a:bodyPr/>
                    <a:lstStyle/>
                    <a:p>
                      <a:r>
                        <a:rPr kumimoji="1" lang="en-US" altLang="ja-JP" sz="1800" b="1" kern="1200" dirty="0">
                          <a:solidFill>
                            <a:schemeClr val="dk1"/>
                          </a:solidFill>
                          <a:effectLst/>
                          <a:latin typeface="+mn-lt"/>
                          <a:ea typeface="+mn-ea"/>
                          <a:cs typeface="+mn-cs"/>
                        </a:rPr>
                        <a:t>e</a:t>
                      </a:r>
                      <a:r>
                        <a:rPr kumimoji="1" lang="en-US" altLang="ja-JP" sz="1800" kern="1200" baseline="30000" dirty="0">
                          <a:solidFill>
                            <a:schemeClr val="dk1"/>
                          </a:solidFill>
                          <a:effectLst/>
                          <a:latin typeface="+mn-lt"/>
                          <a:ea typeface="+mn-ea"/>
                          <a:cs typeface="+mn-cs"/>
                        </a:rPr>
                        <a:t>- </a:t>
                      </a:r>
                      <a:r>
                        <a:rPr kumimoji="1" lang="en-US" altLang="ja-JP" sz="1800" b="1" dirty="0"/>
                        <a:t>: H</a:t>
                      </a:r>
                      <a:r>
                        <a:rPr kumimoji="1" lang="en-US" altLang="ja-JP" sz="1800" b="1" baseline="30000" dirty="0"/>
                        <a:t>+</a:t>
                      </a:r>
                      <a:r>
                        <a:rPr kumimoji="1" lang="en-US" altLang="ja-JP" sz="1800" baseline="0" dirty="0"/>
                        <a:t> : </a:t>
                      </a:r>
                      <a:r>
                        <a:rPr kumimoji="1" lang="en-US" altLang="ja-JP" sz="1800" b="1" kern="1200" dirty="0">
                          <a:solidFill>
                            <a:schemeClr val="dk1"/>
                          </a:solidFill>
                          <a:effectLst/>
                          <a:latin typeface="+mn-lt"/>
                          <a:ea typeface="+mn-ea"/>
                          <a:cs typeface="+mn-cs"/>
                        </a:rPr>
                        <a:t>H</a:t>
                      </a:r>
                      <a:r>
                        <a:rPr kumimoji="1" lang="en-US" altLang="ja-JP" sz="1800" kern="1200" baseline="30000" dirty="0">
                          <a:solidFill>
                            <a:schemeClr val="dk1"/>
                          </a:solidFill>
                          <a:effectLst/>
                          <a:latin typeface="+mn-lt"/>
                          <a:ea typeface="+mn-ea"/>
                          <a:cs typeface="+mn-cs"/>
                        </a:rPr>
                        <a:t>2</a:t>
                      </a:r>
                      <a:r>
                        <a:rPr kumimoji="1" lang="en-US" altLang="ja-JP" sz="1800" b="1" kern="1200" baseline="30000" dirty="0">
                          <a:solidFill>
                            <a:schemeClr val="dk1"/>
                          </a:solidFill>
                          <a:effectLst/>
                          <a:latin typeface="+mn-lt"/>
                          <a:ea typeface="+mn-ea"/>
                          <a:cs typeface="+mn-cs"/>
                        </a:rPr>
                        <a:t>+ </a:t>
                      </a:r>
                      <a:r>
                        <a:rPr kumimoji="1" lang="en-US" altLang="ja-JP" sz="1800" baseline="0" dirty="0"/>
                        <a:t>:</a:t>
                      </a:r>
                      <a:r>
                        <a:rPr kumimoji="1" lang="en-US" altLang="ja-JP" sz="1800" b="1" kern="1200" dirty="0">
                          <a:solidFill>
                            <a:schemeClr val="dk1"/>
                          </a:solidFill>
                          <a:effectLst/>
                          <a:latin typeface="+mn-lt"/>
                          <a:ea typeface="+mn-ea"/>
                          <a:cs typeface="+mn-cs"/>
                        </a:rPr>
                        <a:t>H</a:t>
                      </a:r>
                      <a:r>
                        <a:rPr kumimoji="1" lang="en-US" altLang="ja-JP" sz="1800" b="0" kern="1200" baseline="30000" dirty="0">
                          <a:solidFill>
                            <a:schemeClr val="dk1"/>
                          </a:solidFill>
                          <a:effectLst/>
                          <a:latin typeface="+mn-lt"/>
                          <a:ea typeface="+mn-ea"/>
                          <a:cs typeface="+mn-cs"/>
                        </a:rPr>
                        <a:t>3</a:t>
                      </a:r>
                      <a:r>
                        <a:rPr kumimoji="1" lang="en-US" altLang="ja-JP" sz="1800" b="1" kern="1200" baseline="30000" dirty="0">
                          <a:solidFill>
                            <a:schemeClr val="dk1"/>
                          </a:solidFill>
                          <a:effectLst/>
                          <a:latin typeface="+mn-lt"/>
                          <a:ea typeface="+mn-ea"/>
                          <a:cs typeface="+mn-cs"/>
                        </a:rPr>
                        <a:t>+</a:t>
                      </a:r>
                      <a:r>
                        <a:rPr kumimoji="1" lang="en-US" altLang="ja-JP" sz="1800" baseline="0" dirty="0"/>
                        <a:t>:</a:t>
                      </a:r>
                      <a:r>
                        <a:rPr kumimoji="1" lang="en-US" altLang="ja-JP" sz="1800" b="1" kern="1200" dirty="0">
                          <a:solidFill>
                            <a:schemeClr val="dk1"/>
                          </a:solidFill>
                          <a:effectLst/>
                          <a:latin typeface="+mn-lt"/>
                          <a:ea typeface="+mn-ea"/>
                          <a:cs typeface="+mn-cs"/>
                        </a:rPr>
                        <a:t>H</a:t>
                      </a:r>
                      <a:r>
                        <a:rPr kumimoji="1" lang="en-US" altLang="ja-JP" sz="1800" b="1" kern="1200" baseline="30000" dirty="0">
                          <a:solidFill>
                            <a:schemeClr val="dk1"/>
                          </a:solidFill>
                          <a:effectLst/>
                          <a:latin typeface="+mn-lt"/>
                          <a:ea typeface="+mn-ea"/>
                          <a:cs typeface="+mn-cs"/>
                        </a:rPr>
                        <a:t>-</a:t>
                      </a:r>
                    </a:p>
                  </a:txBody>
                  <a:tcPr/>
                </a:tc>
                <a:tc>
                  <a:txBody>
                    <a:bodyPr/>
                    <a:lstStyle/>
                    <a:p>
                      <a:r>
                        <a:rPr kumimoji="1" lang="en-US" altLang="ja-JP" dirty="0"/>
                        <a:t>59.9 : 45 : 4.5 : 11.3 : 0.9</a:t>
                      </a:r>
                    </a:p>
                  </a:txBody>
                  <a:tcPr/>
                </a:tc>
                <a:extLst>
                  <a:ext uri="{0D108BD9-81ED-4DB2-BD59-A6C34878D82A}">
                    <a16:rowId xmlns:a16="http://schemas.microsoft.com/office/drawing/2014/main" val="2507479240"/>
                  </a:ext>
                </a:extLst>
              </a:tr>
              <a:tr h="539321">
                <a:tc>
                  <a:txBody>
                    <a:bodyPr/>
                    <a:lstStyle/>
                    <a:p>
                      <a:endParaRPr kumimoji="1" lang="en-US" altLang="ja-JP" sz="1800" b="1" kern="1200" baseline="300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200" b="1" kern="1200" baseline="30000" dirty="0">
                          <a:solidFill>
                            <a:schemeClr val="dk1"/>
                          </a:solidFill>
                          <a:effectLst/>
                          <a:latin typeface="+mn-lt"/>
                          <a:ea typeface="+mn-ea"/>
                          <a:cs typeface="+mn-cs"/>
                        </a:rPr>
                        <a:t> </a:t>
                      </a:r>
                      <a:r>
                        <a:rPr kumimoji="1" lang="ja-JP" altLang="en-US" sz="3200" b="1" kern="1200" baseline="30000" dirty="0">
                          <a:solidFill>
                            <a:schemeClr val="dk1"/>
                          </a:solidFill>
                          <a:effectLst/>
                          <a:latin typeface="+mn-lt"/>
                          <a:ea typeface="+mn-ea"/>
                          <a:cs typeface="+mn-cs"/>
                        </a:rPr>
                        <a:t>計算領域</a:t>
                      </a:r>
                      <a:endParaRPr kumimoji="1" lang="en-US" altLang="ja-JP" sz="3200" b="1" kern="1200" baseline="30000" dirty="0">
                        <a:solidFill>
                          <a:schemeClr val="dk1"/>
                        </a:solidFill>
                        <a:effectLst/>
                        <a:latin typeface="+mn-lt"/>
                        <a:ea typeface="+mn-ea"/>
                        <a:cs typeface="+mn-cs"/>
                      </a:endParaRPr>
                    </a:p>
                  </a:txBody>
                  <a:tcPr/>
                </a:tc>
                <a:tc>
                  <a:txBody>
                    <a:bodyPr/>
                    <a:lstStyle/>
                    <a:p>
                      <a:r>
                        <a:rPr kumimoji="1" lang="en-US" altLang="ja-JP" dirty="0"/>
                        <a:t>r = 24 mm, z = 32 mm</a:t>
                      </a:r>
                    </a:p>
                  </a:txBody>
                  <a:tcPr/>
                </a:tc>
                <a:extLst>
                  <a:ext uri="{0D108BD9-81ED-4DB2-BD59-A6C34878D82A}">
                    <a16:rowId xmlns:a16="http://schemas.microsoft.com/office/drawing/2014/main" val="1307975994"/>
                  </a:ext>
                </a:extLst>
              </a:tr>
            </a:tbl>
          </a:graphicData>
        </a:graphic>
      </p:graphicFrame>
      <p:sp>
        <p:nvSpPr>
          <p:cNvPr id="39" name="テキスト ボックス 38">
            <a:extLst>
              <a:ext uri="{FF2B5EF4-FFF2-40B4-BE49-F238E27FC236}">
                <a16:creationId xmlns:a16="http://schemas.microsoft.com/office/drawing/2014/main" id="{6BD41AA0-D012-44E5-23B3-E491271C98AD}"/>
              </a:ext>
            </a:extLst>
          </p:cNvPr>
          <p:cNvSpPr txBox="1"/>
          <p:nvPr/>
        </p:nvSpPr>
        <p:spPr>
          <a:xfrm>
            <a:off x="1868952" y="935695"/>
            <a:ext cx="4570210" cy="369332"/>
          </a:xfrm>
          <a:prstGeom prst="rect">
            <a:avLst/>
          </a:prstGeom>
          <a:noFill/>
        </p:spPr>
        <p:txBody>
          <a:bodyPr wrap="square" rtlCol="0">
            <a:spAutoFit/>
          </a:bodyPr>
          <a:lstStyle/>
          <a:p>
            <a:r>
              <a:rPr kumimoji="1" lang="ja-JP" altLang="en-US" b="1" dirty="0">
                <a:latin typeface="Arial Black" panose="020B0A04020102020204" pitchFamily="34" charset="0"/>
              </a:rPr>
              <a:t>シミュレーション領域の断面図</a:t>
            </a:r>
          </a:p>
        </p:txBody>
      </p:sp>
      <p:grpSp>
        <p:nvGrpSpPr>
          <p:cNvPr id="40" name="グループ化 39">
            <a:extLst>
              <a:ext uri="{FF2B5EF4-FFF2-40B4-BE49-F238E27FC236}">
                <a16:creationId xmlns:a16="http://schemas.microsoft.com/office/drawing/2014/main" id="{8EFB4AAC-9580-EB79-71AA-BDE604FC81F6}"/>
              </a:ext>
            </a:extLst>
          </p:cNvPr>
          <p:cNvGrpSpPr/>
          <p:nvPr/>
        </p:nvGrpSpPr>
        <p:grpSpPr>
          <a:xfrm>
            <a:off x="5039774" y="2725976"/>
            <a:ext cx="879061" cy="1209995"/>
            <a:chOff x="684418" y="3076734"/>
            <a:chExt cx="879061" cy="1209995"/>
          </a:xfrm>
        </p:grpSpPr>
        <p:sp>
          <p:nvSpPr>
            <p:cNvPr id="41" name="Line 91">
              <a:extLst>
                <a:ext uri="{FF2B5EF4-FFF2-40B4-BE49-F238E27FC236}">
                  <a16:creationId xmlns:a16="http://schemas.microsoft.com/office/drawing/2014/main" id="{FA13CCC1-0B7F-5930-F8E5-285B1330E7E8}"/>
                </a:ext>
              </a:extLst>
            </p:cNvPr>
            <p:cNvSpPr>
              <a:spLocks noChangeShapeType="1"/>
            </p:cNvSpPr>
            <p:nvPr/>
          </p:nvSpPr>
          <p:spPr bwMode="auto">
            <a:xfrm>
              <a:off x="1078478" y="3740963"/>
              <a:ext cx="422459"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ja-JP" altLang="en-US"/>
            </a:p>
          </p:txBody>
        </p:sp>
        <p:sp>
          <p:nvSpPr>
            <p:cNvPr id="42" name="Line 92">
              <a:extLst>
                <a:ext uri="{FF2B5EF4-FFF2-40B4-BE49-F238E27FC236}">
                  <a16:creationId xmlns:a16="http://schemas.microsoft.com/office/drawing/2014/main" id="{09481989-30FD-4D71-13D3-D247C3D7513E}"/>
                </a:ext>
              </a:extLst>
            </p:cNvPr>
            <p:cNvSpPr>
              <a:spLocks noChangeShapeType="1"/>
            </p:cNvSpPr>
            <p:nvPr/>
          </p:nvSpPr>
          <p:spPr bwMode="auto">
            <a:xfrm flipV="1">
              <a:off x="1078478" y="3298863"/>
              <a:ext cx="0" cy="4421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ja-JP" altLang="en-US"/>
            </a:p>
          </p:txBody>
        </p:sp>
        <p:sp>
          <p:nvSpPr>
            <p:cNvPr id="43" name="正方形/長方形 42">
              <a:extLst>
                <a:ext uri="{FF2B5EF4-FFF2-40B4-BE49-F238E27FC236}">
                  <a16:creationId xmlns:a16="http://schemas.microsoft.com/office/drawing/2014/main" id="{EB379DAC-162B-E417-49C6-6CC9AA1D7A2A}"/>
                </a:ext>
              </a:extLst>
            </p:cNvPr>
            <p:cNvSpPr/>
            <p:nvPr/>
          </p:nvSpPr>
          <p:spPr>
            <a:xfrm>
              <a:off x="1258587" y="3825064"/>
              <a:ext cx="304892" cy="461665"/>
            </a:xfrm>
            <a:prstGeom prst="rect">
              <a:avLst/>
            </a:prstGeom>
          </p:spPr>
          <p:txBody>
            <a:bodyPr wrap="none">
              <a:spAutoFit/>
            </a:bodyPr>
            <a:lstStyle/>
            <a:p>
              <a:r>
                <a:rPr lang="en-US" altLang="ja-JP" sz="2400" i="1" dirty="0">
                  <a:latin typeface="Times New Roman" panose="02020603050405020304" pitchFamily="18" charset="0"/>
                  <a:cs typeface="Times New Roman" panose="02020603050405020304" pitchFamily="18" charset="0"/>
                </a:rPr>
                <a:t>z</a:t>
              </a:r>
              <a:endParaRPr lang="ja-JP" altLang="en-US" sz="2400" dirty="0"/>
            </a:p>
          </p:txBody>
        </p:sp>
        <p:sp>
          <p:nvSpPr>
            <p:cNvPr id="44" name="正方形/長方形 43">
              <a:extLst>
                <a:ext uri="{FF2B5EF4-FFF2-40B4-BE49-F238E27FC236}">
                  <a16:creationId xmlns:a16="http://schemas.microsoft.com/office/drawing/2014/main" id="{BCFE2309-A483-A735-BE71-A00CB4F34699}"/>
                </a:ext>
              </a:extLst>
            </p:cNvPr>
            <p:cNvSpPr/>
            <p:nvPr/>
          </p:nvSpPr>
          <p:spPr>
            <a:xfrm>
              <a:off x="684418" y="3076734"/>
              <a:ext cx="304892" cy="461665"/>
            </a:xfrm>
            <a:prstGeom prst="rect">
              <a:avLst/>
            </a:prstGeom>
          </p:spPr>
          <p:txBody>
            <a:bodyPr wrap="none">
              <a:spAutoFit/>
            </a:bodyPr>
            <a:lstStyle/>
            <a:p>
              <a:r>
                <a:rPr lang="en-US" altLang="ja-JP" sz="2400" i="1" dirty="0">
                  <a:latin typeface="Times New Roman" panose="02020603050405020304" pitchFamily="18" charset="0"/>
                  <a:cs typeface="Times New Roman" panose="02020603050405020304" pitchFamily="18" charset="0"/>
                </a:rPr>
                <a:t>r</a:t>
              </a:r>
              <a:endParaRPr lang="ja-JP" altLang="en-US" sz="2400" dirty="0"/>
            </a:p>
          </p:txBody>
        </p:sp>
      </p:grpSp>
      <p:cxnSp>
        <p:nvCxnSpPr>
          <p:cNvPr id="45" name="直線矢印コネクタ 44">
            <a:extLst>
              <a:ext uri="{FF2B5EF4-FFF2-40B4-BE49-F238E27FC236}">
                <a16:creationId xmlns:a16="http://schemas.microsoft.com/office/drawing/2014/main" id="{87F82B18-6BDB-2E6B-3BD2-2721E58B64C8}"/>
              </a:ext>
            </a:extLst>
          </p:cNvPr>
          <p:cNvCxnSpPr/>
          <p:nvPr/>
        </p:nvCxnSpPr>
        <p:spPr>
          <a:xfrm flipV="1">
            <a:off x="3502325" y="2277086"/>
            <a:ext cx="0" cy="1709775"/>
          </a:xfrm>
          <a:prstGeom prst="straightConnector1">
            <a:avLst/>
          </a:prstGeom>
          <a:ln w="28575">
            <a:solidFill>
              <a:srgbClr val="4F38F8"/>
            </a:solidFill>
            <a:tailEnd type="triangle"/>
          </a:ln>
        </p:spPr>
        <p:style>
          <a:lnRef idx="1">
            <a:schemeClr val="accent1"/>
          </a:lnRef>
          <a:fillRef idx="0">
            <a:schemeClr val="accent1"/>
          </a:fillRef>
          <a:effectRef idx="0">
            <a:schemeClr val="accent1"/>
          </a:effectRef>
          <a:fontRef idx="minor">
            <a:schemeClr val="tx1"/>
          </a:fontRef>
        </p:style>
      </p:cxnSp>
      <p:sp>
        <p:nvSpPr>
          <p:cNvPr id="46" name="テキスト ボックス 45">
            <a:extLst>
              <a:ext uri="{FF2B5EF4-FFF2-40B4-BE49-F238E27FC236}">
                <a16:creationId xmlns:a16="http://schemas.microsoft.com/office/drawing/2014/main" id="{975B6D86-5370-A9FC-F112-6C361A2154B8}"/>
              </a:ext>
            </a:extLst>
          </p:cNvPr>
          <p:cNvSpPr txBox="1"/>
          <p:nvPr/>
        </p:nvSpPr>
        <p:spPr>
          <a:xfrm>
            <a:off x="3668610" y="2725976"/>
            <a:ext cx="1162498" cy="923330"/>
          </a:xfrm>
          <a:prstGeom prst="rect">
            <a:avLst/>
          </a:prstGeom>
          <a:noFill/>
        </p:spPr>
        <p:txBody>
          <a:bodyPr wrap="none" rtlCol="0">
            <a:spAutoFit/>
          </a:bodyPr>
          <a:lstStyle/>
          <a:p>
            <a:r>
              <a:rPr kumimoji="1" lang="en-US" altLang="ja-JP" b="1" i="1" dirty="0">
                <a:latin typeface="Arial Black" panose="020B0A04020102020204" pitchFamily="34" charset="0"/>
              </a:rPr>
              <a:t>B</a:t>
            </a:r>
          </a:p>
          <a:p>
            <a:r>
              <a:rPr lang="en-US" altLang="ja-JP" dirty="0"/>
              <a:t>magnetic</a:t>
            </a:r>
          </a:p>
          <a:p>
            <a:r>
              <a:rPr kumimoji="1" lang="en-US" altLang="ja-JP" dirty="0"/>
              <a:t>field</a:t>
            </a:r>
            <a:endParaRPr kumimoji="1" lang="ja-JP" altLang="en-US" dirty="0"/>
          </a:p>
        </p:txBody>
      </p:sp>
      <p:sp>
        <p:nvSpPr>
          <p:cNvPr id="47" name="テキスト ボックス 46">
            <a:extLst>
              <a:ext uri="{FF2B5EF4-FFF2-40B4-BE49-F238E27FC236}">
                <a16:creationId xmlns:a16="http://schemas.microsoft.com/office/drawing/2014/main" id="{52E00EEF-6E0A-C3F4-153C-C7E97E2101AD}"/>
              </a:ext>
            </a:extLst>
          </p:cNvPr>
          <p:cNvSpPr txBox="1"/>
          <p:nvPr/>
        </p:nvSpPr>
        <p:spPr>
          <a:xfrm>
            <a:off x="1396192" y="4201228"/>
            <a:ext cx="1467068" cy="400110"/>
          </a:xfrm>
          <a:prstGeom prst="rect">
            <a:avLst/>
          </a:prstGeom>
          <a:noFill/>
        </p:spPr>
        <p:txBody>
          <a:bodyPr wrap="none" rtlCol="0">
            <a:spAutoFit/>
          </a:bodyPr>
          <a:lstStyle/>
          <a:p>
            <a:r>
              <a:rPr kumimoji="1" lang="ja-JP" altLang="en-US" sz="2000" b="1" dirty="0">
                <a:latin typeface="Arial" panose="020B0604020202020204" pitchFamily="34" charset="0"/>
                <a:cs typeface="Arial" panose="020B0604020202020204" pitchFamily="34" charset="0"/>
              </a:rPr>
              <a:t>ソース領域</a:t>
            </a:r>
          </a:p>
        </p:txBody>
      </p:sp>
      <p:sp>
        <p:nvSpPr>
          <p:cNvPr id="48" name="左矢印 8">
            <a:extLst>
              <a:ext uri="{FF2B5EF4-FFF2-40B4-BE49-F238E27FC236}">
                <a16:creationId xmlns:a16="http://schemas.microsoft.com/office/drawing/2014/main" id="{9AB3E206-7132-2F39-68D1-25616668B4FC}"/>
              </a:ext>
            </a:extLst>
          </p:cNvPr>
          <p:cNvSpPr/>
          <p:nvPr/>
        </p:nvSpPr>
        <p:spPr>
          <a:xfrm rot="19440000">
            <a:off x="4495341" y="1980221"/>
            <a:ext cx="417099" cy="410229"/>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左矢印 46">
            <a:extLst>
              <a:ext uri="{FF2B5EF4-FFF2-40B4-BE49-F238E27FC236}">
                <a16:creationId xmlns:a16="http://schemas.microsoft.com/office/drawing/2014/main" id="{C7536ACC-9659-817D-EBE3-F6A71FE5832F}"/>
              </a:ext>
            </a:extLst>
          </p:cNvPr>
          <p:cNvSpPr/>
          <p:nvPr/>
        </p:nvSpPr>
        <p:spPr>
          <a:xfrm rot="2160000">
            <a:off x="4385471" y="4051088"/>
            <a:ext cx="417099" cy="410229"/>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a:extLst>
              <a:ext uri="{FF2B5EF4-FFF2-40B4-BE49-F238E27FC236}">
                <a16:creationId xmlns:a16="http://schemas.microsoft.com/office/drawing/2014/main" id="{BA1A8E15-EB6B-5F09-2AD2-26427ECE5DAB}"/>
              </a:ext>
            </a:extLst>
          </p:cNvPr>
          <p:cNvSpPr/>
          <p:nvPr/>
        </p:nvSpPr>
        <p:spPr>
          <a:xfrm>
            <a:off x="4139437" y="2294801"/>
            <a:ext cx="428322" cy="369332"/>
          </a:xfrm>
          <a:prstGeom prst="rect">
            <a:avLst/>
          </a:prstGeom>
        </p:spPr>
        <p:txBody>
          <a:bodyPr wrap="none">
            <a:spAutoFit/>
          </a:bodyPr>
          <a:lstStyle/>
          <a:p>
            <a:r>
              <a:rPr lang="en-US" altLang="ja-JP" dirty="0">
                <a:latin typeface="Arial Black" panose="020B0A04020102020204" pitchFamily="34" charset="0"/>
              </a:rPr>
              <a:t>H</a:t>
            </a:r>
            <a:r>
              <a:rPr lang="en-US" altLang="ja-JP" b="1" baseline="30000" dirty="0">
                <a:latin typeface="Arial Black" panose="020B0A04020102020204" pitchFamily="34" charset="0"/>
              </a:rPr>
              <a:t>-</a:t>
            </a:r>
            <a:endParaRPr lang="ja-JP" altLang="en-US" b="1" baseline="30000" dirty="0">
              <a:latin typeface="Arial Black" panose="020B0A04020102020204" pitchFamily="34" charset="0"/>
            </a:endParaRPr>
          </a:p>
        </p:txBody>
      </p:sp>
      <p:sp>
        <p:nvSpPr>
          <p:cNvPr id="51" name="楕円 50">
            <a:extLst>
              <a:ext uri="{FF2B5EF4-FFF2-40B4-BE49-F238E27FC236}">
                <a16:creationId xmlns:a16="http://schemas.microsoft.com/office/drawing/2014/main" id="{A0D9C3F5-9065-8F6C-4B33-5767E7DE8FCA}"/>
              </a:ext>
            </a:extLst>
          </p:cNvPr>
          <p:cNvSpPr/>
          <p:nvPr/>
        </p:nvSpPr>
        <p:spPr>
          <a:xfrm>
            <a:off x="4033683" y="2185335"/>
            <a:ext cx="627279" cy="5860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a:extLst>
              <a:ext uri="{FF2B5EF4-FFF2-40B4-BE49-F238E27FC236}">
                <a16:creationId xmlns:a16="http://schemas.microsoft.com/office/drawing/2014/main" id="{7ED64F62-12CD-D6EF-B319-C45E19A17A6D}"/>
              </a:ext>
            </a:extLst>
          </p:cNvPr>
          <p:cNvSpPr/>
          <p:nvPr/>
        </p:nvSpPr>
        <p:spPr>
          <a:xfrm>
            <a:off x="4036344" y="3805348"/>
            <a:ext cx="428322" cy="369332"/>
          </a:xfrm>
          <a:prstGeom prst="rect">
            <a:avLst/>
          </a:prstGeom>
        </p:spPr>
        <p:txBody>
          <a:bodyPr wrap="none">
            <a:spAutoFit/>
          </a:bodyPr>
          <a:lstStyle/>
          <a:p>
            <a:r>
              <a:rPr lang="en-US" altLang="ja-JP" dirty="0">
                <a:latin typeface="Arial Black" panose="020B0A04020102020204" pitchFamily="34" charset="0"/>
              </a:rPr>
              <a:t>H</a:t>
            </a:r>
            <a:r>
              <a:rPr lang="en-US" altLang="ja-JP" b="1" baseline="30000" dirty="0">
                <a:latin typeface="Arial Black" panose="020B0A04020102020204" pitchFamily="34" charset="0"/>
              </a:rPr>
              <a:t>-</a:t>
            </a:r>
            <a:endParaRPr lang="ja-JP" altLang="en-US" b="1" baseline="30000" dirty="0">
              <a:latin typeface="Arial Black" panose="020B0A04020102020204" pitchFamily="34" charset="0"/>
            </a:endParaRPr>
          </a:p>
        </p:txBody>
      </p:sp>
      <p:sp>
        <p:nvSpPr>
          <p:cNvPr id="53" name="楕円 52">
            <a:extLst>
              <a:ext uri="{FF2B5EF4-FFF2-40B4-BE49-F238E27FC236}">
                <a16:creationId xmlns:a16="http://schemas.microsoft.com/office/drawing/2014/main" id="{63E193AF-88E2-9353-1379-E0200233E522}"/>
              </a:ext>
            </a:extLst>
          </p:cNvPr>
          <p:cNvSpPr/>
          <p:nvPr/>
        </p:nvSpPr>
        <p:spPr>
          <a:xfrm>
            <a:off x="3930590" y="3695882"/>
            <a:ext cx="627279" cy="5860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a:extLst>
              <a:ext uri="{FF2B5EF4-FFF2-40B4-BE49-F238E27FC236}">
                <a16:creationId xmlns:a16="http://schemas.microsoft.com/office/drawing/2014/main" id="{A8673059-788E-BC8B-B46A-4DD8BD66FE66}"/>
              </a:ext>
            </a:extLst>
          </p:cNvPr>
          <p:cNvSpPr txBox="1"/>
          <p:nvPr/>
        </p:nvSpPr>
        <p:spPr>
          <a:xfrm>
            <a:off x="3443606" y="4325848"/>
            <a:ext cx="1002197" cy="369332"/>
          </a:xfrm>
          <a:prstGeom prst="rect">
            <a:avLst/>
          </a:prstGeom>
          <a:noFill/>
        </p:spPr>
        <p:txBody>
          <a:bodyPr wrap="none" rtlCol="0">
            <a:spAutoFit/>
          </a:bodyPr>
          <a:lstStyle/>
          <a:p>
            <a:r>
              <a:rPr kumimoji="1" lang="en-US" altLang="ja-JP" dirty="0"/>
              <a:t>Surface</a:t>
            </a:r>
            <a:endParaRPr kumimoji="1" lang="ja-JP" altLang="en-US" dirty="0"/>
          </a:p>
        </p:txBody>
      </p:sp>
      <p:sp>
        <p:nvSpPr>
          <p:cNvPr id="55" name="テキスト ボックス 54">
            <a:extLst>
              <a:ext uri="{FF2B5EF4-FFF2-40B4-BE49-F238E27FC236}">
                <a16:creationId xmlns:a16="http://schemas.microsoft.com/office/drawing/2014/main" id="{2404B7C8-709D-8C14-3DA1-D13F5DC36635}"/>
              </a:ext>
            </a:extLst>
          </p:cNvPr>
          <p:cNvSpPr txBox="1"/>
          <p:nvPr/>
        </p:nvSpPr>
        <p:spPr>
          <a:xfrm>
            <a:off x="3568274" y="1860435"/>
            <a:ext cx="1002197" cy="369332"/>
          </a:xfrm>
          <a:prstGeom prst="rect">
            <a:avLst/>
          </a:prstGeom>
          <a:noFill/>
        </p:spPr>
        <p:txBody>
          <a:bodyPr wrap="none" rtlCol="0">
            <a:spAutoFit/>
          </a:bodyPr>
          <a:lstStyle/>
          <a:p>
            <a:r>
              <a:rPr kumimoji="1" lang="en-US" altLang="ja-JP" dirty="0"/>
              <a:t>Surface</a:t>
            </a:r>
            <a:endParaRPr kumimoji="1" lang="ja-JP" altLang="en-US" dirty="0"/>
          </a:p>
        </p:txBody>
      </p:sp>
      <p:sp>
        <p:nvSpPr>
          <p:cNvPr id="56" name="テキスト ボックス 55">
            <a:extLst>
              <a:ext uri="{FF2B5EF4-FFF2-40B4-BE49-F238E27FC236}">
                <a16:creationId xmlns:a16="http://schemas.microsoft.com/office/drawing/2014/main" id="{AD08283B-0EBA-5C0B-E5EC-9B1520CDD047}"/>
              </a:ext>
            </a:extLst>
          </p:cNvPr>
          <p:cNvSpPr txBox="1"/>
          <p:nvPr/>
        </p:nvSpPr>
        <p:spPr>
          <a:xfrm>
            <a:off x="1197284" y="3314149"/>
            <a:ext cx="986167" cy="369332"/>
          </a:xfrm>
          <a:prstGeom prst="rect">
            <a:avLst/>
          </a:prstGeom>
          <a:noFill/>
        </p:spPr>
        <p:txBody>
          <a:bodyPr wrap="none" rtlCol="0">
            <a:spAutoFit/>
          </a:bodyPr>
          <a:lstStyle/>
          <a:p>
            <a:r>
              <a:rPr lang="en-US" altLang="ja-JP" dirty="0"/>
              <a:t>Volume</a:t>
            </a:r>
            <a:endParaRPr kumimoji="1" lang="ja-JP" altLang="en-US" dirty="0"/>
          </a:p>
        </p:txBody>
      </p:sp>
      <p:sp>
        <p:nvSpPr>
          <p:cNvPr id="57" name="楕円 56">
            <a:extLst>
              <a:ext uri="{FF2B5EF4-FFF2-40B4-BE49-F238E27FC236}">
                <a16:creationId xmlns:a16="http://schemas.microsoft.com/office/drawing/2014/main" id="{5363E5D0-28EA-AACA-9179-3F72E3AC4C8D}"/>
              </a:ext>
            </a:extLst>
          </p:cNvPr>
          <p:cNvSpPr/>
          <p:nvPr/>
        </p:nvSpPr>
        <p:spPr>
          <a:xfrm>
            <a:off x="1267489" y="2289139"/>
            <a:ext cx="482016" cy="42973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a:extLst>
              <a:ext uri="{FF2B5EF4-FFF2-40B4-BE49-F238E27FC236}">
                <a16:creationId xmlns:a16="http://schemas.microsoft.com/office/drawing/2014/main" id="{DC198E61-A80E-7B8A-639D-CA642119BE71}"/>
              </a:ext>
            </a:extLst>
          </p:cNvPr>
          <p:cNvSpPr txBox="1"/>
          <p:nvPr/>
        </p:nvSpPr>
        <p:spPr>
          <a:xfrm>
            <a:off x="1229345" y="2328639"/>
            <a:ext cx="616085" cy="369332"/>
          </a:xfrm>
          <a:prstGeom prst="rect">
            <a:avLst/>
          </a:prstGeom>
          <a:noFill/>
        </p:spPr>
        <p:txBody>
          <a:bodyPr wrap="square" rtlCol="0">
            <a:spAutoFit/>
          </a:bodyPr>
          <a:lstStyle/>
          <a:p>
            <a:r>
              <a:rPr kumimoji="1" lang="en-US" altLang="ja-JP" dirty="0">
                <a:latin typeface="Arial Black" panose="020B0A04020102020204" pitchFamily="34" charset="0"/>
              </a:rPr>
              <a:t>H</a:t>
            </a:r>
            <a:r>
              <a:rPr kumimoji="1" lang="en-US" altLang="ja-JP" sz="2000" b="1" baseline="30000" dirty="0">
                <a:latin typeface="Arial Black" panose="020B0A04020102020204" pitchFamily="34" charset="0"/>
              </a:rPr>
              <a:t>2+</a:t>
            </a:r>
            <a:endParaRPr kumimoji="1" lang="ja-JP" altLang="en-US" sz="2000" b="1" baseline="30000" dirty="0">
              <a:latin typeface="Arial Black" panose="020B0A04020102020204" pitchFamily="34" charset="0"/>
            </a:endParaRPr>
          </a:p>
        </p:txBody>
      </p:sp>
      <p:sp>
        <p:nvSpPr>
          <p:cNvPr id="59" name="楕円 58">
            <a:extLst>
              <a:ext uri="{FF2B5EF4-FFF2-40B4-BE49-F238E27FC236}">
                <a16:creationId xmlns:a16="http://schemas.microsoft.com/office/drawing/2014/main" id="{B647C52B-1DA0-1D71-B762-39036FFA1C5F}"/>
              </a:ext>
            </a:extLst>
          </p:cNvPr>
          <p:cNvSpPr/>
          <p:nvPr/>
        </p:nvSpPr>
        <p:spPr>
          <a:xfrm>
            <a:off x="1824358" y="2297577"/>
            <a:ext cx="482016" cy="42973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1F38A22F-B5D9-ECBF-7234-A303A46A000B}"/>
              </a:ext>
            </a:extLst>
          </p:cNvPr>
          <p:cNvSpPr txBox="1"/>
          <p:nvPr/>
        </p:nvSpPr>
        <p:spPr>
          <a:xfrm>
            <a:off x="1796596" y="2330835"/>
            <a:ext cx="616085" cy="369332"/>
          </a:xfrm>
          <a:prstGeom prst="rect">
            <a:avLst/>
          </a:prstGeom>
          <a:noFill/>
        </p:spPr>
        <p:txBody>
          <a:bodyPr wrap="square" rtlCol="0">
            <a:spAutoFit/>
          </a:bodyPr>
          <a:lstStyle/>
          <a:p>
            <a:r>
              <a:rPr kumimoji="1" lang="en-US" altLang="ja-JP" dirty="0">
                <a:latin typeface="Arial Black" panose="020B0A04020102020204" pitchFamily="34" charset="0"/>
              </a:rPr>
              <a:t>H</a:t>
            </a:r>
            <a:r>
              <a:rPr kumimoji="1" lang="en-US" altLang="ja-JP" sz="2000" b="1" baseline="30000" dirty="0">
                <a:latin typeface="Arial Black" panose="020B0A04020102020204" pitchFamily="34" charset="0"/>
              </a:rPr>
              <a:t>3+</a:t>
            </a:r>
            <a:endParaRPr kumimoji="1" lang="ja-JP" altLang="en-US" sz="2000" b="1" baseline="30000" dirty="0">
              <a:latin typeface="Arial Black" panose="020B0A04020102020204" pitchFamily="34" charset="0"/>
            </a:endParaRPr>
          </a:p>
        </p:txBody>
      </p:sp>
      <p:sp>
        <p:nvSpPr>
          <p:cNvPr id="61" name="テキスト ボックス 60">
            <a:extLst>
              <a:ext uri="{FF2B5EF4-FFF2-40B4-BE49-F238E27FC236}">
                <a16:creationId xmlns:a16="http://schemas.microsoft.com/office/drawing/2014/main" id="{EA7DD677-310C-A2E7-9275-BE9BDEBE931B}"/>
              </a:ext>
            </a:extLst>
          </p:cNvPr>
          <p:cNvSpPr txBox="1"/>
          <p:nvPr/>
        </p:nvSpPr>
        <p:spPr>
          <a:xfrm>
            <a:off x="7179196" y="5687649"/>
            <a:ext cx="4533244" cy="461665"/>
          </a:xfrm>
          <a:prstGeom prst="rect">
            <a:avLst/>
          </a:prstGeom>
          <a:noFill/>
        </p:spPr>
        <p:txBody>
          <a:bodyPr wrap="square" rtlCol="0">
            <a:spAutoFit/>
          </a:bodyPr>
          <a:lstStyle/>
          <a:p>
            <a:r>
              <a:rPr lang="ja-JP" altLang="en-US" sz="2400" b="1" dirty="0"/>
              <a:t>負イオンの表面生成反応も考慮</a:t>
            </a:r>
            <a:endParaRPr lang="en-US" altLang="ja-JP" sz="2400" b="1" dirty="0"/>
          </a:p>
        </p:txBody>
      </p:sp>
      <p:sp>
        <p:nvSpPr>
          <p:cNvPr id="63" name="楕円 62">
            <a:extLst>
              <a:ext uri="{FF2B5EF4-FFF2-40B4-BE49-F238E27FC236}">
                <a16:creationId xmlns:a16="http://schemas.microsoft.com/office/drawing/2014/main" id="{C91EC781-D365-DFE8-A2ED-0A0A83D3558D}"/>
              </a:ext>
            </a:extLst>
          </p:cNvPr>
          <p:cNvSpPr/>
          <p:nvPr/>
        </p:nvSpPr>
        <p:spPr>
          <a:xfrm>
            <a:off x="1788316" y="3729015"/>
            <a:ext cx="245603" cy="22052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64982365"/>
      </p:ext>
    </p:extLst>
  </p:cSld>
  <p:clrMapOvr>
    <a:masterClrMapping/>
  </p:clrMapOvr>
  <mc:AlternateContent xmlns:mc="http://schemas.openxmlformats.org/markup-compatibility/2006">
    <mc:Choice xmlns:p14="http://schemas.microsoft.com/office/powerpoint/2010/main" Requires="p14">
      <p:transition spd="slow" p14:dur="2000" advTm="84741"/>
    </mc:Choice>
    <mc:Fallback>
      <p:transition spd="slow" advTm="84741"/>
    </mc:Fallback>
  </mc:AlternateContent>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研究発表スライドマスタ">
  <a:themeElements>
    <a:clrScheme name="ユーザー定義 8">
      <a:dk1>
        <a:srgbClr val="4D4D4D"/>
      </a:dk1>
      <a:lt1>
        <a:srgbClr val="F8F8F8"/>
      </a:lt1>
      <a:dk2>
        <a:srgbClr val="7F7F7F"/>
      </a:dk2>
      <a:lt2>
        <a:srgbClr val="B2B2B2"/>
      </a:lt2>
      <a:accent1>
        <a:srgbClr val="2E5B96"/>
      </a:accent1>
      <a:accent2>
        <a:srgbClr val="C03936"/>
      </a:accent2>
      <a:accent3>
        <a:srgbClr val="ED7D31"/>
      </a:accent3>
      <a:accent4>
        <a:srgbClr val="3E9288"/>
      </a:accent4>
      <a:accent5>
        <a:srgbClr val="4747C1"/>
      </a:accent5>
      <a:accent6>
        <a:srgbClr val="70AD47"/>
      </a:accent6>
      <a:hlink>
        <a:srgbClr val="0563C1"/>
      </a:hlink>
      <a:folHlink>
        <a:srgbClr val="954F72"/>
      </a:folHlink>
    </a:clrScheme>
    <a:fontScheme name="ユーザー定義 2">
      <a:majorFont>
        <a:latin typeface="Segoe UI"/>
        <a:ea typeface="游ゴシック Medium"/>
        <a:cs typeface=""/>
      </a:majorFont>
      <a:minorFont>
        <a:latin typeface="Segoe UI"/>
        <a:ea typeface="游ゴシック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研究発表用テンプレート2022版.potx" id="{6306135A-614C-4776-A803-91994B10B76C}" vid="{3B8C9F31-E626-4709-A765-E9EDF381CB24}"/>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20113</TotalTime>
  <Words>1927</Words>
  <Application>Microsoft Office PowerPoint</Application>
  <PresentationFormat>ワイド画面</PresentationFormat>
  <Paragraphs>346</Paragraphs>
  <Slides>16</Slides>
  <Notes>15</Notes>
  <HiddenSlides>0</HiddenSlides>
  <MMClips>0</MMClips>
  <ScaleCrop>false</ScaleCrop>
  <HeadingPairs>
    <vt:vector size="8" baseType="variant">
      <vt:variant>
        <vt:lpstr>使用されているフォント</vt:lpstr>
      </vt:variant>
      <vt:variant>
        <vt:i4>14</vt:i4>
      </vt:variant>
      <vt:variant>
        <vt:lpstr>テーマ</vt:lpstr>
      </vt:variant>
      <vt:variant>
        <vt:i4>2</vt:i4>
      </vt:variant>
      <vt:variant>
        <vt:lpstr>埋め込まれた OLE サーバー</vt:lpstr>
      </vt:variant>
      <vt:variant>
        <vt:i4>1</vt:i4>
      </vt:variant>
      <vt:variant>
        <vt:lpstr>スライド タイトル</vt:lpstr>
      </vt:variant>
      <vt:variant>
        <vt:i4>16</vt:i4>
      </vt:variant>
    </vt:vector>
  </HeadingPairs>
  <TitlesOfParts>
    <vt:vector size="33" baseType="lpstr">
      <vt:lpstr>-apple-system</vt:lpstr>
      <vt:lpstr>BIZ UDゴシック</vt:lpstr>
      <vt:lpstr>HelveticaLTStd-Bold</vt:lpstr>
      <vt:lpstr>HelveticaLTStd-Roman</vt:lpstr>
      <vt:lpstr>游ゴシック</vt:lpstr>
      <vt:lpstr>游ゴシック Light</vt:lpstr>
      <vt:lpstr>游ゴシック Medium</vt:lpstr>
      <vt:lpstr>Arial</vt:lpstr>
      <vt:lpstr>Arial Black</vt:lpstr>
      <vt:lpstr>Cambria Math</vt:lpstr>
      <vt:lpstr>Segoe UI</vt:lpstr>
      <vt:lpstr>Symbol</vt:lpstr>
      <vt:lpstr>Times New Roman</vt:lpstr>
      <vt:lpstr>Wingdings</vt:lpstr>
      <vt:lpstr>Office テーマ</vt:lpstr>
      <vt:lpstr>研究発表スライドマスタ</vt:lpstr>
      <vt:lpstr>Equation</vt:lpstr>
      <vt:lpstr> 水素負イオン源における引き出しの シミュレーション解析 2025/2/21</vt:lpstr>
      <vt:lpstr>水素負イオン源</vt:lpstr>
      <vt:lpstr>RF負イオン源から引き出されるビームの振動</vt:lpstr>
      <vt:lpstr>ビームの性質を決定するメニスカスとdeff</vt:lpstr>
      <vt:lpstr>負イオン源におけるイオン性プラズマ</vt:lpstr>
      <vt:lpstr>PowerPoint プレゼンテーション</vt:lpstr>
      <vt:lpstr>目的・意義</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克哉 林</dc:creator>
  <cp:lastModifiedBy>克哉 林</cp:lastModifiedBy>
  <cp:revision>5</cp:revision>
  <dcterms:created xsi:type="dcterms:W3CDTF">2024-08-21T08:00:59Z</dcterms:created>
  <dcterms:modified xsi:type="dcterms:W3CDTF">2025-02-21T07:14:46Z</dcterms:modified>
</cp:coreProperties>
</file>