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</p:sldMasterIdLst>
  <p:notesMasterIdLst>
    <p:notesMasterId r:id="rId60"/>
  </p:notesMasterIdLst>
  <p:sldIdLst>
    <p:sldId id="256" r:id="rId2"/>
    <p:sldId id="1614" r:id="rId3"/>
    <p:sldId id="1436" r:id="rId4"/>
    <p:sldId id="1485" r:id="rId5"/>
    <p:sldId id="1493" r:id="rId6"/>
    <p:sldId id="1466" r:id="rId7"/>
    <p:sldId id="1517" r:id="rId8"/>
    <p:sldId id="1519" r:id="rId9"/>
    <p:sldId id="1610" r:id="rId10"/>
    <p:sldId id="1613" r:id="rId11"/>
    <p:sldId id="1611" r:id="rId12"/>
    <p:sldId id="1615" r:id="rId13"/>
    <p:sldId id="1605" r:id="rId14"/>
    <p:sldId id="1604" r:id="rId15"/>
    <p:sldId id="1529" r:id="rId16"/>
    <p:sldId id="1612" r:id="rId17"/>
    <p:sldId id="1528" r:id="rId18"/>
    <p:sldId id="1455" r:id="rId19"/>
    <p:sldId id="1515" r:id="rId20"/>
    <p:sldId id="1456" r:id="rId21"/>
    <p:sldId id="1461" r:id="rId22"/>
    <p:sldId id="1492" r:id="rId23"/>
    <p:sldId id="1457" r:id="rId24"/>
    <p:sldId id="1462" r:id="rId25"/>
    <p:sldId id="1458" r:id="rId26"/>
    <p:sldId id="1465" r:id="rId27"/>
    <p:sldId id="1463" r:id="rId28"/>
    <p:sldId id="1494" r:id="rId29"/>
    <p:sldId id="1495" r:id="rId30"/>
    <p:sldId id="1486" r:id="rId31"/>
    <p:sldId id="1491" r:id="rId32"/>
    <p:sldId id="1518" r:id="rId33"/>
    <p:sldId id="1489" r:id="rId34"/>
    <p:sldId id="1502" r:id="rId35"/>
    <p:sldId id="1490" r:id="rId36"/>
    <p:sldId id="1505" r:id="rId37"/>
    <p:sldId id="1514" r:id="rId38"/>
    <p:sldId id="1503" r:id="rId39"/>
    <p:sldId id="1504" r:id="rId40"/>
    <p:sldId id="1511" r:id="rId41"/>
    <p:sldId id="1512" r:id="rId42"/>
    <p:sldId id="1513" r:id="rId43"/>
    <p:sldId id="603" r:id="rId44"/>
    <p:sldId id="1507" r:id="rId45"/>
    <p:sldId id="1509" r:id="rId46"/>
    <p:sldId id="1510" r:id="rId47"/>
    <p:sldId id="1508" r:id="rId48"/>
    <p:sldId id="1437" r:id="rId49"/>
    <p:sldId id="1438" r:id="rId50"/>
    <p:sldId id="1441" r:id="rId51"/>
    <p:sldId id="1440" r:id="rId52"/>
    <p:sldId id="1439" r:id="rId53"/>
    <p:sldId id="1442" r:id="rId54"/>
    <p:sldId id="1443" r:id="rId55"/>
    <p:sldId id="1448" r:id="rId56"/>
    <p:sldId id="1449" r:id="rId57"/>
    <p:sldId id="1450" r:id="rId58"/>
    <p:sldId id="1454" r:id="rId5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D34817"/>
    <a:srgbClr val="FF00FF"/>
    <a:srgbClr val="FF0000"/>
    <a:srgbClr val="70AD47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9" autoAdjust="0"/>
    <p:restoredTop sz="94694"/>
  </p:normalViewPr>
  <p:slideViewPr>
    <p:cSldViewPr snapToGrid="0">
      <p:cViewPr varScale="1">
        <p:scale>
          <a:sx n="96" d="100"/>
          <a:sy n="96" d="100"/>
        </p:scale>
        <p:origin x="68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1872C-6E1B-456F-BE20-8321B6673C3E}" type="datetimeFigureOut">
              <a:rPr kumimoji="1" lang="ja-JP" altLang="en-US" smtClean="0"/>
              <a:t>2024/12/26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5F14C-BB46-42FB-A4CF-21E333E8C2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5F14C-BB46-42FB-A4CF-21E333E8C2D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86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11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70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95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119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184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93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7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4960" y="220090"/>
            <a:ext cx="7772400" cy="78536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AE38FC2-6CC0-417B-8566-73DD4741D4C8}"/>
              </a:ext>
            </a:extLst>
          </p:cNvPr>
          <p:cNvPicPr>
            <a:picLocks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6" y="943589"/>
            <a:ext cx="7543800" cy="2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6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95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C6C4E28-8353-437B-8802-790F50A5AE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03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emf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09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0.pn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34224" y="1542777"/>
            <a:ext cx="7696334" cy="2650498"/>
          </a:xfrm>
        </p:spPr>
        <p:txBody>
          <a:bodyPr>
            <a:normAutofit/>
          </a:bodyPr>
          <a:lstStyle/>
          <a:p>
            <a:r>
              <a:rPr lang="en-US" altLang="ja-JP" sz="5400" dirty="0">
                <a:solidFill>
                  <a:schemeClr val="tx1"/>
                </a:solidFill>
              </a:rPr>
              <a:t>J-PARC E16</a:t>
            </a:r>
            <a:r>
              <a:rPr lang="ja-JP" altLang="en-US" sz="5400" dirty="0">
                <a:solidFill>
                  <a:schemeClr val="tx1"/>
                </a:solidFill>
              </a:rPr>
              <a:t>実験における</a:t>
            </a:r>
            <a:r>
              <a:rPr lang="en-US" altLang="ja-JP" sz="5400" dirty="0">
                <a:solidFill>
                  <a:schemeClr val="tx1"/>
                </a:solidFill>
              </a:rPr>
              <a:t>GEM</a:t>
            </a:r>
            <a:r>
              <a:rPr lang="ja-JP" altLang="en-US" sz="5400" dirty="0">
                <a:solidFill>
                  <a:schemeClr val="tx1"/>
                </a:solidFill>
              </a:rPr>
              <a:t>検出器の運用と</a:t>
            </a:r>
            <a:br>
              <a:rPr lang="en-US" altLang="ja-JP" sz="5400" dirty="0">
                <a:solidFill>
                  <a:schemeClr val="tx1"/>
                </a:solidFill>
              </a:rPr>
            </a:br>
            <a:r>
              <a:rPr lang="ja-JP" altLang="en-US" sz="5400" dirty="0">
                <a:solidFill>
                  <a:schemeClr val="tx1"/>
                </a:solidFill>
              </a:rPr>
              <a:t>性能評価の現状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4862214"/>
            <a:ext cx="6858000" cy="1655762"/>
          </a:xfrm>
        </p:spPr>
        <p:txBody>
          <a:bodyPr/>
          <a:lstStyle/>
          <a:p>
            <a:r>
              <a:rPr lang="en-US" altLang="ja-JP" dirty="0"/>
              <a:t>Kyoichiro</a:t>
            </a:r>
            <a:r>
              <a:rPr lang="ja-JP" altLang="en-US" dirty="0"/>
              <a:t> </a:t>
            </a:r>
            <a:r>
              <a:rPr lang="en-US" altLang="ja-JP" dirty="0"/>
              <a:t>Ozawa</a:t>
            </a:r>
            <a:r>
              <a:rPr kumimoji="1" lang="en-US" altLang="ja-JP" dirty="0"/>
              <a:t>(KEK/J-PARC)</a:t>
            </a:r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3C5A05-A76F-4D1D-A8FC-FCB094030870}"/>
              </a:ext>
            </a:extLst>
          </p:cNvPr>
          <p:cNvSpPr txBox="1"/>
          <p:nvPr/>
        </p:nvSpPr>
        <p:spPr>
          <a:xfrm>
            <a:off x="4572000" y="5424829"/>
            <a:ext cx="3142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E16 experiment</a:t>
            </a:r>
          </a:p>
          <a:p>
            <a:r>
              <a:rPr kumimoji="1" lang="en-US" altLang="ja-JP" dirty="0"/>
              <a:t>Spectrometer and detectors</a:t>
            </a:r>
          </a:p>
          <a:p>
            <a:r>
              <a:rPr lang="en-US" altLang="ja-JP" dirty="0"/>
              <a:t>Status of pilot data analysis</a:t>
            </a:r>
            <a:endParaRPr kumimoji="1" lang="en-US" altLang="ja-JP" dirty="0"/>
          </a:p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31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2F873F-DBEC-807A-8D16-A0958688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建設の手順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7EC360C-46F8-4B18-44C1-9715B2B3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5E61D94-6C52-4C56-9D86-8AC106C7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294CF1-EB62-28E7-F98C-652E0B96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554AB8-BFB4-DEC3-712D-2946AA4B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4" y="1816409"/>
            <a:ext cx="2400342" cy="18007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EFD67E-24D2-4EB9-4BDB-2D578F04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3" y="3816320"/>
            <a:ext cx="2893671" cy="2162629"/>
          </a:xfrm>
          <a:prstGeom prst="rect">
            <a:avLst/>
          </a:prstGeom>
        </p:spPr>
      </p:pic>
      <p:pic>
        <p:nvPicPr>
          <p:cNvPr id="6" name="図 5" descr="屋内, 座る, 選手, 女性 が含まれている画像&#10;&#10;自動的に生成された説明">
            <a:extLst>
              <a:ext uri="{FF2B5EF4-FFF2-40B4-BE49-F238E27FC236}">
                <a16:creationId xmlns:a16="http://schemas.microsoft.com/office/drawing/2014/main" id="{2708CA89-498B-4963-A27F-AA6A5B8C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012" y="1801926"/>
            <a:ext cx="2652394" cy="1924985"/>
          </a:xfrm>
          <a:prstGeom prst="rect">
            <a:avLst/>
          </a:prstGeom>
        </p:spPr>
      </p:pic>
      <p:pic>
        <p:nvPicPr>
          <p:cNvPr id="8" name="図 7" descr="人, 男, 病室, 部屋 が含まれている画像&#10;&#10;自動的に生成された説明">
            <a:extLst>
              <a:ext uri="{FF2B5EF4-FFF2-40B4-BE49-F238E27FC236}">
                <a16:creationId xmlns:a16="http://schemas.microsoft.com/office/drawing/2014/main" id="{C71D2251-B300-431F-87B1-3ABAE24D2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515" y="1890697"/>
            <a:ext cx="1716202" cy="171620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84D7C42-D227-D87B-198E-61A5EC969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909" y="4232657"/>
            <a:ext cx="1761865" cy="2339077"/>
          </a:xfrm>
          <a:prstGeom prst="rect">
            <a:avLst/>
          </a:prstGeom>
        </p:spPr>
      </p:pic>
      <p:sp>
        <p:nvSpPr>
          <p:cNvPr id="10" name="矢印: 左 9">
            <a:extLst>
              <a:ext uri="{FF2B5EF4-FFF2-40B4-BE49-F238E27FC236}">
                <a16:creationId xmlns:a16="http://schemas.microsoft.com/office/drawing/2014/main" id="{32F13FA1-32A8-1CCA-F4FB-4394643861FC}"/>
              </a:ext>
            </a:extLst>
          </p:cNvPr>
          <p:cNvSpPr/>
          <p:nvPr/>
        </p:nvSpPr>
        <p:spPr>
          <a:xfrm rot="20433603">
            <a:off x="6123926" y="5147739"/>
            <a:ext cx="567708" cy="16467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296C3D-BB2D-0322-04FD-737F6E9FCE97}"/>
              </a:ext>
            </a:extLst>
          </p:cNvPr>
          <p:cNvSpPr txBox="1"/>
          <p:nvPr/>
        </p:nvSpPr>
        <p:spPr>
          <a:xfrm>
            <a:off x="6719855" y="489763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100mm</a:t>
            </a:r>
            <a:r>
              <a:rPr lang="ja-JP" altLang="en-US" dirty="0"/>
              <a:t>角</a:t>
            </a:r>
            <a:endParaRPr kumimoji="1" lang="ja-JP" altLang="en-US" dirty="0"/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768BB829-C31D-6D8F-DCC5-1B089E4C4684}"/>
              </a:ext>
            </a:extLst>
          </p:cNvPr>
          <p:cNvSpPr/>
          <p:nvPr/>
        </p:nvSpPr>
        <p:spPr>
          <a:xfrm rot="20433603">
            <a:off x="6097377" y="4763009"/>
            <a:ext cx="567708" cy="16467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左 14">
            <a:extLst>
              <a:ext uri="{FF2B5EF4-FFF2-40B4-BE49-F238E27FC236}">
                <a16:creationId xmlns:a16="http://schemas.microsoft.com/office/drawing/2014/main" id="{4AFB38C4-BD8F-DB9D-1347-9232D029FBE8}"/>
              </a:ext>
            </a:extLst>
          </p:cNvPr>
          <p:cNvSpPr/>
          <p:nvPr/>
        </p:nvSpPr>
        <p:spPr>
          <a:xfrm rot="801070">
            <a:off x="5854847" y="5521963"/>
            <a:ext cx="783741" cy="18174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左 16">
            <a:extLst>
              <a:ext uri="{FF2B5EF4-FFF2-40B4-BE49-F238E27FC236}">
                <a16:creationId xmlns:a16="http://schemas.microsoft.com/office/drawing/2014/main" id="{33DE21E4-428F-132E-19E2-B0021C257025}"/>
              </a:ext>
            </a:extLst>
          </p:cNvPr>
          <p:cNvSpPr/>
          <p:nvPr/>
        </p:nvSpPr>
        <p:spPr>
          <a:xfrm rot="1408103">
            <a:off x="5544700" y="5763972"/>
            <a:ext cx="1079916" cy="1729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F3C2EAD-575C-BF39-1E03-F7935252F993}"/>
              </a:ext>
            </a:extLst>
          </p:cNvPr>
          <p:cNvSpPr txBox="1"/>
          <p:nvPr/>
        </p:nvSpPr>
        <p:spPr>
          <a:xfrm>
            <a:off x="6719855" y="546606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200mm</a:t>
            </a:r>
            <a:r>
              <a:rPr lang="ja-JP" altLang="en-US" dirty="0"/>
              <a:t>角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C655E14-42EB-FADC-797F-9AB01ED9B419}"/>
              </a:ext>
            </a:extLst>
          </p:cNvPr>
          <p:cNvSpPr txBox="1"/>
          <p:nvPr/>
        </p:nvSpPr>
        <p:spPr>
          <a:xfrm>
            <a:off x="6614394" y="592300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300mm</a:t>
            </a:r>
            <a:r>
              <a:rPr lang="ja-JP" altLang="en-US" dirty="0"/>
              <a:t>角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610FA57-CE12-E3CF-6000-493D7B03EE87}"/>
              </a:ext>
            </a:extLst>
          </p:cNvPr>
          <p:cNvSpPr txBox="1"/>
          <p:nvPr/>
        </p:nvSpPr>
        <p:spPr>
          <a:xfrm>
            <a:off x="6643640" y="4467938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CFRP Frame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DF6984-D6AE-FE69-DC77-FA607BC9C5A6}"/>
              </a:ext>
            </a:extLst>
          </p:cNvPr>
          <p:cNvSpPr txBox="1"/>
          <p:nvPr/>
        </p:nvSpPr>
        <p:spPr>
          <a:xfrm>
            <a:off x="109004" y="1352885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フォイルのチェックとコンディショニング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5F0399-AA18-62FC-859B-5C5710A745BB}"/>
              </a:ext>
            </a:extLst>
          </p:cNvPr>
          <p:cNvSpPr txBox="1"/>
          <p:nvPr/>
        </p:nvSpPr>
        <p:spPr>
          <a:xfrm>
            <a:off x="948178" y="5967404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/>
              <a:t>リーク電流</a:t>
            </a:r>
            <a:r>
              <a:rPr kumimoji="1" lang="ja-JP" altLang="en-US" sz="1600" dirty="0"/>
              <a:t>の時間変化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02E96F0-F0FD-95A8-0480-1D7AA833BCC5}"/>
              </a:ext>
            </a:extLst>
          </p:cNvPr>
          <p:cNvSpPr txBox="1"/>
          <p:nvPr/>
        </p:nvSpPr>
        <p:spPr>
          <a:xfrm>
            <a:off x="4339646" y="1352684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クリーンルームでのアッセンブリ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684D3E-1305-AFC0-A134-B504F0B4E66C}"/>
              </a:ext>
            </a:extLst>
          </p:cNvPr>
          <p:cNvSpPr txBox="1"/>
          <p:nvPr/>
        </p:nvSpPr>
        <p:spPr>
          <a:xfrm>
            <a:off x="4339646" y="3833683"/>
            <a:ext cx="4493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フレームへの組付け（現場のクリーンブース）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F3C02265-DF96-AD81-3F8B-84A2FBC1E42C}"/>
              </a:ext>
            </a:extLst>
          </p:cNvPr>
          <p:cNvSpPr/>
          <p:nvPr/>
        </p:nvSpPr>
        <p:spPr>
          <a:xfrm>
            <a:off x="3788178" y="3337305"/>
            <a:ext cx="294831" cy="9927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952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1C1BA8-EE5E-B65A-4629-A0641BD2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220090"/>
            <a:ext cx="8329244" cy="7853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スペクトロメータへのインストール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322AD7-57D4-1642-A124-79678433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4B58B28-2B49-D8CB-33BA-059CB7D9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DA31A1-4F02-6D66-0304-6202C315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803EA370-0F2D-77FB-01BB-C287EDBE160B}"/>
              </a:ext>
            </a:extLst>
          </p:cNvPr>
          <p:cNvSpPr txBox="1">
            <a:spLocks/>
          </p:cNvSpPr>
          <p:nvPr/>
        </p:nvSpPr>
        <p:spPr>
          <a:xfrm>
            <a:off x="179892" y="2384754"/>
            <a:ext cx="3966685" cy="385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2020</a:t>
            </a:r>
            <a:r>
              <a:rPr lang="ja-JP" altLang="en-US" sz="2400" dirty="0"/>
              <a:t>年、</a:t>
            </a:r>
            <a:r>
              <a:rPr lang="en-US" altLang="ja-JP" sz="2400" dirty="0"/>
              <a:t>2021</a:t>
            </a:r>
            <a:r>
              <a:rPr lang="ja-JP" altLang="en-US" sz="2400" dirty="0"/>
              <a:t>年</a:t>
            </a:r>
            <a:endParaRPr lang="en-US" altLang="ja-JP" sz="2400" dirty="0"/>
          </a:p>
          <a:p>
            <a:pPr lvl="1"/>
            <a:r>
              <a:rPr lang="ja-JP" altLang="en-US" sz="2000" dirty="0"/>
              <a:t>ビーム調整</a:t>
            </a:r>
            <a:endParaRPr lang="en-US" altLang="ja-JP" sz="2000" dirty="0"/>
          </a:p>
          <a:p>
            <a:pPr lvl="1"/>
            <a:r>
              <a:rPr lang="ja-JP" altLang="en-US" sz="2000" dirty="0"/>
              <a:t>検出器立ち上げ</a:t>
            </a:r>
            <a:endParaRPr lang="en-US" altLang="ja-JP" sz="2000" dirty="0"/>
          </a:p>
          <a:p>
            <a:r>
              <a:rPr lang="en-US" altLang="ja-JP" sz="2400" dirty="0"/>
              <a:t>2023</a:t>
            </a:r>
            <a:r>
              <a:rPr lang="ja-JP" altLang="en-US" sz="2400" dirty="0"/>
              <a:t>年夏</a:t>
            </a:r>
            <a:endParaRPr lang="en-US" altLang="ja-JP" sz="2400" dirty="0"/>
          </a:p>
          <a:p>
            <a:pPr lvl="1"/>
            <a:r>
              <a:rPr lang="ja-JP" altLang="en-US" sz="2000" dirty="0"/>
              <a:t>ビーム向上の確認</a:t>
            </a:r>
            <a:endParaRPr lang="en-US" altLang="ja-JP" sz="2000" dirty="0"/>
          </a:p>
          <a:p>
            <a:r>
              <a:rPr lang="en-US" altLang="ja-JP" sz="2400" dirty="0"/>
              <a:t>2024</a:t>
            </a:r>
            <a:r>
              <a:rPr lang="ja-JP" altLang="en-US" sz="2400" dirty="0"/>
              <a:t>年夏</a:t>
            </a:r>
            <a:endParaRPr lang="en-US" altLang="ja-JP" sz="2400" dirty="0"/>
          </a:p>
          <a:p>
            <a:pPr lvl="1"/>
            <a:r>
              <a:rPr lang="ja-JP" altLang="en-US" sz="2000" dirty="0"/>
              <a:t>スペクトロメータ完成</a:t>
            </a:r>
            <a:endParaRPr lang="en-US" altLang="ja-JP" sz="2000" dirty="0"/>
          </a:p>
          <a:p>
            <a:pPr lvl="1"/>
            <a:r>
              <a:rPr lang="ja-JP" altLang="en-US" sz="2000" dirty="0"/>
              <a:t>パイロットデータ取得</a:t>
            </a:r>
            <a:endParaRPr lang="en-US" sz="2000" dirty="0"/>
          </a:p>
        </p:txBody>
      </p:sp>
      <p:pic>
        <p:nvPicPr>
          <p:cNvPr id="10" name="コンテンツ プレースホルダー 9" descr="トラック, 建物, ボート, 大きい が含まれている画像&#10;&#10;自動的に生成された説明">
            <a:extLst>
              <a:ext uri="{FF2B5EF4-FFF2-40B4-BE49-F238E27FC236}">
                <a16:creationId xmlns:a16="http://schemas.microsoft.com/office/drawing/2014/main" id="{E682C034-E73F-3AD2-13D6-CA2FB47C3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8" t="16860" r="29561" b="31417"/>
          <a:stretch/>
        </p:blipFill>
        <p:spPr>
          <a:xfrm>
            <a:off x="3505427" y="1561848"/>
            <a:ext cx="5529778" cy="39819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2869B7-A433-72F3-097F-005D1BD0F553}"/>
              </a:ext>
            </a:extLst>
          </p:cNvPr>
          <p:cNvSpPr txBox="1"/>
          <p:nvPr/>
        </p:nvSpPr>
        <p:spPr>
          <a:xfrm>
            <a:off x="179892" y="1885776"/>
            <a:ext cx="162416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Run Status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399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47E2FD-BA4B-67ED-9C50-16A01AAE1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データ収集の様子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EF0701-056C-5809-4438-D437A5CA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958BDB7-A91E-9E87-8D5E-180CF874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1BC4311-7D20-4110-C17C-282A0897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4CEAF7A-0558-F355-D601-281373F7D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6622"/>
          <a:stretch/>
        </p:blipFill>
        <p:spPr>
          <a:xfrm>
            <a:off x="14163" y="1641377"/>
            <a:ext cx="9129837" cy="4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BA4B-94C8-C0FD-B86D-ADD56EA97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97D4C-3B4F-96E7-5F01-F701C02E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GEM</a:t>
            </a:r>
            <a:r>
              <a:rPr lang="ja-JP" altLang="en-US" dirty="0"/>
              <a:t> </a:t>
            </a:r>
            <a:r>
              <a:rPr lang="en-US" altLang="ja-JP" dirty="0"/>
              <a:t>Tracker</a:t>
            </a:r>
            <a:r>
              <a:rPr lang="ja-JP" altLang="en-US" dirty="0"/>
              <a:t>の性能評価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ACBB7E-D734-C2D2-7B39-65425436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D874A9-1700-C3A0-9AD1-B1271A75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193CC1-AC85-3122-E5E8-A54910A3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B19D-07FD-4C62-90D1-6BE01D3A7435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CC7C11-ADC7-65E6-8A04-182EAC22351B}"/>
              </a:ext>
            </a:extLst>
          </p:cNvPr>
          <p:cNvSpPr txBox="1"/>
          <p:nvPr/>
        </p:nvSpPr>
        <p:spPr>
          <a:xfrm>
            <a:off x="4966633" y="1317910"/>
            <a:ext cx="22621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u="sng" dirty="0"/>
              <a:t>検出器の性能を評価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2818FD2-1058-8CC8-9DBB-265B6D7F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15" y="2754429"/>
            <a:ext cx="2077276" cy="2878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78E5EF0-89E0-5288-2243-2C13D917FD5A}"/>
                  </a:ext>
                </a:extLst>
              </p:cNvPr>
              <p:cNvSpPr txBox="1"/>
              <p:nvPr/>
            </p:nvSpPr>
            <p:spPr>
              <a:xfrm>
                <a:off x="5792176" y="2862810"/>
                <a:ext cx="12997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:143 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78E5EF0-89E0-5288-2243-2C13D917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176" y="2862810"/>
                <a:ext cx="12997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E0CDE6-5D1F-181A-4F08-5D1ACD54AB0A}"/>
              </a:ext>
            </a:extLst>
          </p:cNvPr>
          <p:cNvSpPr txBox="1"/>
          <p:nvPr/>
        </p:nvSpPr>
        <p:spPr>
          <a:xfrm>
            <a:off x="4748893" y="5757666"/>
            <a:ext cx="2882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/>
              <a:t>自分自身を</a:t>
            </a:r>
            <a:r>
              <a:rPr lang="en-US" altLang="ja-JP" sz="1600" dirty="0"/>
              <a:t>Fit</a:t>
            </a:r>
            <a:r>
              <a:rPr lang="ja-JP" altLang="en-US" sz="1600" dirty="0"/>
              <a:t>に含めない残差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1A817D-7DFD-BAFF-5ECF-18DF8EC10CD3}"/>
              </a:ext>
            </a:extLst>
          </p:cNvPr>
          <p:cNvSpPr txBox="1"/>
          <p:nvPr/>
        </p:nvSpPr>
        <p:spPr>
          <a:xfrm>
            <a:off x="7219950" y="3623725"/>
            <a:ext cx="183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Fit</a:t>
            </a:r>
            <a:r>
              <a:rPr lang="ja-JP" altLang="en-US" dirty="0"/>
              <a:t>に含めた場合との幾何平均を取ると、</a:t>
            </a:r>
            <a:r>
              <a:rPr lang="en-US" altLang="ja-JP" dirty="0"/>
              <a:t>120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840F01-D33E-650F-8438-DFF88759C0CA}"/>
              </a:ext>
            </a:extLst>
          </p:cNvPr>
          <p:cNvSpPr txBox="1"/>
          <p:nvPr/>
        </p:nvSpPr>
        <p:spPr>
          <a:xfrm>
            <a:off x="183113" y="1317910"/>
            <a:ext cx="2492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u="sng" dirty="0"/>
              <a:t>時間情報を使った解析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B24180D-80FB-4CFC-AC04-C2E04D0BA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256" y="2711739"/>
            <a:ext cx="2496610" cy="212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A794CF-3893-AA2C-D008-654DC47003D7}"/>
              </a:ext>
            </a:extLst>
          </p:cNvPr>
          <p:cNvSpPr txBox="1"/>
          <p:nvPr/>
        </p:nvSpPr>
        <p:spPr>
          <a:xfrm>
            <a:off x="437322" y="1788409"/>
            <a:ext cx="4079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TPC Like</a:t>
            </a:r>
            <a:r>
              <a:rPr lang="ja-JP" altLang="en-US" dirty="0"/>
              <a:t>な時間情報を使った解析</a:t>
            </a:r>
            <a:endParaRPr lang="en-US" altLang="ja-JP" dirty="0"/>
          </a:p>
          <a:p>
            <a:pPr lvl="1"/>
            <a:r>
              <a:rPr kumimoji="1" lang="ja-JP" altLang="en-US" dirty="0"/>
              <a:t>斜め入射の場合、単純な荷重平均では、分解能が悪い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FA36708-0CD8-8C5A-227B-8FB499CD68D2}"/>
              </a:ext>
            </a:extLst>
          </p:cNvPr>
          <p:cNvSpPr txBox="1"/>
          <p:nvPr/>
        </p:nvSpPr>
        <p:spPr>
          <a:xfrm>
            <a:off x="38167" y="3032828"/>
            <a:ext cx="20920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必要な変数の増加</a:t>
            </a:r>
            <a:endParaRPr kumimoji="1" lang="en-US" altLang="ja-JP" dirty="0"/>
          </a:p>
          <a:p>
            <a:pPr lvl="1"/>
            <a:r>
              <a:rPr lang="ja-JP" altLang="en-US" dirty="0"/>
              <a:t>位置・角度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ドリフト速度</a:t>
            </a:r>
            <a:endParaRPr kumimoji="1" lang="en-US" altLang="ja-JP" dirty="0"/>
          </a:p>
          <a:p>
            <a:pPr lvl="1"/>
            <a:r>
              <a:rPr lang="ja-JP" altLang="en-US" dirty="0"/>
              <a:t>時間のゼロ点</a:t>
            </a:r>
            <a:endParaRPr lang="en-US" altLang="ja-JP" dirty="0"/>
          </a:p>
          <a:p>
            <a:pPr lvl="1"/>
            <a:r>
              <a:rPr kumimoji="1" lang="ja-JP" altLang="en-US" dirty="0"/>
              <a:t>ローレンツ角</a:t>
            </a:r>
            <a:endParaRPr kumimoji="1" lang="en-US" altLang="ja-JP" dirty="0"/>
          </a:p>
          <a:p>
            <a:r>
              <a:rPr kumimoji="1" lang="ja-JP" altLang="en-US" dirty="0"/>
              <a:t>チェンバー依存性がある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E8A95E-7D19-B544-FA77-B59878A5C88C}"/>
              </a:ext>
            </a:extLst>
          </p:cNvPr>
          <p:cNvSpPr txBox="1"/>
          <p:nvPr/>
        </p:nvSpPr>
        <p:spPr>
          <a:xfrm>
            <a:off x="1131098" y="5004132"/>
            <a:ext cx="344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ビームタイム中に収集した各種の較正データを使用</a:t>
            </a:r>
            <a:endParaRPr kumimoji="1" lang="en-US" altLang="ja-JP" dirty="0"/>
          </a:p>
          <a:p>
            <a:pPr lvl="1"/>
            <a:r>
              <a:rPr lang="ja-JP" altLang="en-US" dirty="0"/>
              <a:t>磁場</a:t>
            </a:r>
            <a:r>
              <a:rPr lang="en-US" altLang="ja-JP" dirty="0"/>
              <a:t>OFF</a:t>
            </a:r>
            <a:r>
              <a:rPr lang="ja-JP" altLang="en-US" dirty="0"/>
              <a:t>データ</a:t>
            </a:r>
            <a:endParaRPr lang="en-US" altLang="ja-JP" dirty="0"/>
          </a:p>
          <a:p>
            <a:pPr lvl="1"/>
            <a:r>
              <a:rPr kumimoji="1" lang="ja-JP" altLang="en-US" dirty="0"/>
              <a:t>反転磁場データなど</a:t>
            </a:r>
            <a:endParaRPr kumimoji="1" lang="en-US" altLang="ja-JP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00394C7-83A5-1E31-0D3B-F75BA13FB291}"/>
              </a:ext>
            </a:extLst>
          </p:cNvPr>
          <p:cNvSpPr txBox="1"/>
          <p:nvPr/>
        </p:nvSpPr>
        <p:spPr>
          <a:xfrm>
            <a:off x="5043400" y="1806438"/>
            <a:ext cx="3822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シリコン検出器を含めた</a:t>
            </a:r>
            <a:r>
              <a:rPr lang="en-US" altLang="ja-JP" dirty="0"/>
              <a:t>Tracking</a:t>
            </a:r>
            <a:r>
              <a:rPr lang="ja-JP" altLang="en-US" dirty="0"/>
              <a:t>解析をし、残差分布から位置測定分解能を評価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EE7892-D831-E7F9-5749-711CDD224629}"/>
              </a:ext>
            </a:extLst>
          </p:cNvPr>
          <p:cNvSpPr txBox="1"/>
          <p:nvPr/>
        </p:nvSpPr>
        <p:spPr>
          <a:xfrm>
            <a:off x="6190153" y="5540090"/>
            <a:ext cx="12997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residual [mm]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04154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084EFC6-4C19-7AEA-1337-838483C7E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881" y="3742900"/>
            <a:ext cx="2207840" cy="19492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06B1C40-3669-0330-B2F2-3D475DB9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スペクトロメータの性能評価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4C60BF-09C4-797D-AC1C-9680236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A9BB36-2949-1D9B-A850-6474B82A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8EE9EB-B592-4E03-894A-FC390372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B19D-07FD-4C62-90D1-6BE01D3A7435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4" name="コンテンツ プレースホルダー 9">
            <a:extLst>
              <a:ext uri="{FF2B5EF4-FFF2-40B4-BE49-F238E27FC236}">
                <a16:creationId xmlns:a16="http://schemas.microsoft.com/office/drawing/2014/main" id="{CB451883-8810-B7FF-FEE9-AFAF7C2029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15161" y="1854909"/>
            <a:ext cx="1831471" cy="157409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B448A3-324F-B0EC-88A2-B626A685F26C}"/>
              </a:ext>
            </a:extLst>
          </p:cNvPr>
          <p:cNvSpPr txBox="1"/>
          <p:nvPr/>
        </p:nvSpPr>
        <p:spPr>
          <a:xfrm>
            <a:off x="20615" y="3374583"/>
            <a:ext cx="241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ガスチェレンコフ検出器の</a:t>
            </a:r>
            <a:endParaRPr lang="en-US" altLang="ja-JP" sz="1400" dirty="0"/>
          </a:p>
          <a:p>
            <a:pPr algn="ctr"/>
            <a:r>
              <a:rPr lang="ja-JP" altLang="en-US" sz="1400" dirty="0"/>
              <a:t>光電子の分布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2C40CF-510B-63AC-EB54-98152E15E3B2}"/>
              </a:ext>
            </a:extLst>
          </p:cNvPr>
          <p:cNvSpPr txBox="1"/>
          <p:nvPr/>
        </p:nvSpPr>
        <p:spPr>
          <a:xfrm>
            <a:off x="1949144" y="1864995"/>
            <a:ext cx="2028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600" dirty="0" err="1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p.e.</a:t>
            </a:r>
            <a:r>
              <a:rPr lang="en-US" altLang="ja-JP" sz="1600" dirty="0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 ~ 11 </a:t>
            </a:r>
            <a:r>
              <a:rPr lang="en-US" altLang="ja-JP" sz="1600" dirty="0" err="1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p.e.</a:t>
            </a:r>
            <a:endParaRPr lang="en-US" altLang="ja-JP" sz="1600" dirty="0">
              <a:solidFill>
                <a:prstClr val="black"/>
              </a:solidFill>
              <a:latin typeface="Rockwell" panose="02060603020205020403"/>
              <a:ea typeface="HG明朝B" panose="02020809000000000000" pitchFamily="17" charset="-128"/>
            </a:endParaRPr>
          </a:p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(11 </a:t>
            </a:r>
            <a:r>
              <a:rPr lang="en-US" altLang="ja-JP" sz="1600" dirty="0" err="1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p.e</a:t>
            </a:r>
            <a:r>
              <a:rPr lang="en-US" altLang="ja-JP" sz="1600" dirty="0">
                <a:solidFill>
                  <a:prstClr val="black"/>
                </a:solidFill>
                <a:latin typeface="Rockwell" panose="02060603020205020403"/>
                <a:ea typeface="HG明朝B" panose="02020809000000000000" pitchFamily="17" charset="-128"/>
              </a:rPr>
              <a:t>, expected)</a:t>
            </a:r>
            <a:endParaRPr lang="ja-JP" altLang="en-US" sz="1600" dirty="0">
              <a:solidFill>
                <a:prstClr val="black"/>
              </a:solidFill>
              <a:latin typeface="Rockwell" panose="02060603020205020403"/>
              <a:ea typeface="HG明朝B" panose="02020809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DD9613-AF4A-DA0C-EB48-5BAAF6938209}"/>
              </a:ext>
            </a:extLst>
          </p:cNvPr>
          <p:cNvSpPr txBox="1"/>
          <p:nvPr/>
        </p:nvSpPr>
        <p:spPr>
          <a:xfrm>
            <a:off x="2121948" y="5731062"/>
            <a:ext cx="241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鉛ガラス検出器のエネルギー損失 </a:t>
            </a:r>
            <a:r>
              <a:rPr lang="en-US" altLang="ja-JP" sz="1400" dirty="0" err="1"/>
              <a:t>v.s</a:t>
            </a:r>
            <a:r>
              <a:rPr lang="en-US" altLang="ja-JP" sz="1400" dirty="0"/>
              <a:t>. </a:t>
            </a:r>
            <a:r>
              <a:rPr lang="ja-JP" altLang="en-US" sz="1400" dirty="0"/>
              <a:t>運動量</a:t>
            </a:r>
            <a:endParaRPr lang="en-US" altLang="ja-JP" sz="1400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56BC7CE-C8B4-854B-59FA-A3B97EE3C2BC}"/>
              </a:ext>
            </a:extLst>
          </p:cNvPr>
          <p:cNvCxnSpPr>
            <a:cxnSpLocks/>
          </p:cNvCxnSpPr>
          <p:nvPr/>
        </p:nvCxnSpPr>
        <p:spPr>
          <a:xfrm flipV="1">
            <a:off x="2481261" y="3771520"/>
            <a:ext cx="1719899" cy="1665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F90BD4A-980B-800C-03EB-39C2D30B61F8}"/>
              </a:ext>
            </a:extLst>
          </p:cNvPr>
          <p:cNvSpPr txBox="1"/>
          <p:nvPr/>
        </p:nvSpPr>
        <p:spPr>
          <a:xfrm>
            <a:off x="3712292" y="3433567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solidFill>
                  <a:srgbClr val="FF0000"/>
                </a:solidFill>
              </a:rPr>
              <a:t>電子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8E1706A-0B62-7BC3-BE07-193CEB6581A7}"/>
              </a:ext>
            </a:extLst>
          </p:cNvPr>
          <p:cNvCxnSpPr>
            <a:cxnSpLocks/>
          </p:cNvCxnSpPr>
          <p:nvPr/>
        </p:nvCxnSpPr>
        <p:spPr>
          <a:xfrm>
            <a:off x="2662185" y="5284263"/>
            <a:ext cx="1500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8C4E0D-F89F-39D6-8B8A-0B74F34F9D24}"/>
              </a:ext>
            </a:extLst>
          </p:cNvPr>
          <p:cNvSpPr txBox="1"/>
          <p:nvPr/>
        </p:nvSpPr>
        <p:spPr>
          <a:xfrm>
            <a:off x="4201160" y="5066408"/>
            <a:ext cx="8130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srgbClr val="FF0000"/>
                </a:solidFill>
              </a:rPr>
              <a:t>π</a:t>
            </a:r>
            <a:r>
              <a:rPr lang="ja-JP" altLang="en-US" sz="1350" dirty="0">
                <a:solidFill>
                  <a:srgbClr val="FF0000"/>
                </a:solidFill>
              </a:rPr>
              <a:t>中間子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38D4455-0C8C-3271-6BF3-2F267C45F7EC}"/>
              </a:ext>
            </a:extLst>
          </p:cNvPr>
          <p:cNvSpPr txBox="1"/>
          <p:nvPr/>
        </p:nvSpPr>
        <p:spPr>
          <a:xfrm>
            <a:off x="1952236" y="2501706"/>
            <a:ext cx="220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p"/>
            </a:pPr>
            <a:r>
              <a:rPr lang="en-US" altLang="ja-JP" sz="1600" dirty="0"/>
              <a:t>rejection: 111 </a:t>
            </a:r>
          </a:p>
          <a:p>
            <a:r>
              <a:rPr lang="en-US" altLang="ja-JP" sz="1600" dirty="0"/>
              <a:t>@ electron eff. 61%</a:t>
            </a:r>
            <a:endParaRPr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D0016C-6C84-6579-0D72-C3AA06CD6F19}"/>
              </a:ext>
            </a:extLst>
          </p:cNvPr>
          <p:cNvSpPr txBox="1"/>
          <p:nvPr/>
        </p:nvSpPr>
        <p:spPr>
          <a:xfrm>
            <a:off x="86756" y="4417143"/>
            <a:ext cx="207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p"/>
            </a:pPr>
            <a:r>
              <a:rPr lang="en-US" altLang="ja-JP" sz="1600" dirty="0"/>
              <a:t>rejection: 22 </a:t>
            </a:r>
          </a:p>
          <a:p>
            <a:r>
              <a:rPr lang="en-US" altLang="ja-JP" sz="1600" dirty="0"/>
              <a:t>@ electron eff. 90%</a:t>
            </a:r>
            <a:endParaRPr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142E509-ED57-D886-D4DB-2AE8DD0087C6}"/>
              </a:ext>
            </a:extLst>
          </p:cNvPr>
          <p:cNvSpPr txBox="1"/>
          <p:nvPr/>
        </p:nvSpPr>
        <p:spPr>
          <a:xfrm>
            <a:off x="130689" y="5669507"/>
            <a:ext cx="19912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dirty="0"/>
              <a:t>得られた性能は、設計値と</a:t>
            </a:r>
            <a:r>
              <a:rPr lang="en-US" altLang="ja-JP" sz="1600" dirty="0"/>
              <a:t>Consistent</a:t>
            </a:r>
            <a:endParaRPr lang="ja-JP" altLang="en-US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2B33AF-68DD-88A3-1F32-0DDBC8B4C0CF}"/>
              </a:ext>
            </a:extLst>
          </p:cNvPr>
          <p:cNvSpPr txBox="1"/>
          <p:nvPr/>
        </p:nvSpPr>
        <p:spPr>
          <a:xfrm>
            <a:off x="183113" y="1317910"/>
            <a:ext cx="31854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u="sng" dirty="0"/>
              <a:t>電子同定用検出器の性能評価</a:t>
            </a:r>
          </a:p>
        </p:txBody>
      </p:sp>
      <p:pic>
        <p:nvPicPr>
          <p:cNvPr id="10" name="コンテンツ プレースホルダー 7" descr="グラフ&#10;&#10;自動的に生成された説明">
            <a:extLst>
              <a:ext uri="{FF2B5EF4-FFF2-40B4-BE49-F238E27FC236}">
                <a16:creationId xmlns:a16="http://schemas.microsoft.com/office/drawing/2014/main" id="{A071FEDE-6AB6-A219-A921-347DB97BA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14" y="1977562"/>
            <a:ext cx="3474588" cy="243299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2A55BD-8C81-B8CE-9CDA-84F9DA548CC0}"/>
              </a:ext>
            </a:extLst>
          </p:cNvPr>
          <p:cNvSpPr txBox="1"/>
          <p:nvPr/>
        </p:nvSpPr>
        <p:spPr>
          <a:xfrm>
            <a:off x="5011618" y="1306844"/>
            <a:ext cx="34163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u="sng" dirty="0"/>
              <a:t>電子・陽電子対の不変質量分布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3C2EA-CD51-6007-D901-1B51F4EB0EC1}"/>
              </a:ext>
            </a:extLst>
          </p:cNvPr>
          <p:cNvSpPr txBox="1"/>
          <p:nvPr/>
        </p:nvSpPr>
        <p:spPr>
          <a:xfrm>
            <a:off x="5549575" y="4417143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/>
              <a:t>電子・陽電子の不変質量分布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5BD8AAF-D83B-35B0-27BE-E95DA4FC83A3}"/>
              </a:ext>
            </a:extLst>
          </p:cNvPr>
          <p:cNvSpPr txBox="1"/>
          <p:nvPr/>
        </p:nvSpPr>
        <p:spPr>
          <a:xfrm>
            <a:off x="5329305" y="4915454"/>
            <a:ext cx="3474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ω</a:t>
            </a:r>
            <a:r>
              <a:rPr lang="ja-JP" altLang="en-US" sz="1600" dirty="0"/>
              <a:t>中間子の崩壊を捉えた</a:t>
            </a:r>
            <a:endParaRPr lang="en-US" altLang="ja-JP" sz="1600" dirty="0"/>
          </a:p>
          <a:p>
            <a:pPr lvl="1"/>
            <a:r>
              <a:rPr lang="ja-JP" altLang="en-US" sz="1600" dirty="0"/>
              <a:t>質量分解能は、現状の</a:t>
            </a:r>
            <a:r>
              <a:rPr lang="en-US" altLang="ja-JP" sz="1600" dirty="0"/>
              <a:t>Calibration</a:t>
            </a:r>
            <a:r>
              <a:rPr lang="ja-JP" altLang="en-US" sz="1600" dirty="0"/>
              <a:t>と</a:t>
            </a:r>
            <a:r>
              <a:rPr lang="en-US" altLang="ja-JP" sz="1600" dirty="0"/>
              <a:t>Consistent</a:t>
            </a:r>
          </a:p>
          <a:p>
            <a:pPr lvl="1"/>
            <a:r>
              <a:rPr lang="en-US" altLang="ja-JP" sz="1600" dirty="0"/>
              <a:t>Yield</a:t>
            </a:r>
            <a:r>
              <a:rPr lang="ja-JP" altLang="en-US" sz="1600" dirty="0"/>
              <a:t>は、</a:t>
            </a:r>
          </a:p>
        </p:txBody>
      </p:sp>
    </p:spTree>
    <p:extLst>
      <p:ext uri="{BB962C8B-B14F-4D97-AF65-F5344CB8AC3E}">
        <p14:creationId xmlns:p14="http://schemas.microsoft.com/office/powerpoint/2010/main" val="2674171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03B326-943E-D145-1F5B-925F23269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 Tracker 4</a:t>
            </a:r>
            <a:r>
              <a:rPr kumimoji="1" lang="ja-JP" altLang="en-US" dirty="0"/>
              <a:t>枚化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6F2C39-CDFA-F6AA-0FAE-150F43DC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D94F95-FFCE-5223-3EEC-347FEFBD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7408A8-9B57-08B7-B700-1C94B06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39545A-4BCE-ABEE-CB4A-91575BA85679}"/>
              </a:ext>
            </a:extLst>
          </p:cNvPr>
          <p:cNvSpPr txBox="1"/>
          <p:nvPr/>
        </p:nvSpPr>
        <p:spPr>
          <a:xfrm>
            <a:off x="140568" y="1459633"/>
            <a:ext cx="5290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現在の</a:t>
            </a:r>
            <a:r>
              <a:rPr lang="en-US" altLang="ja-JP" dirty="0"/>
              <a:t>Issue</a:t>
            </a:r>
            <a:r>
              <a:rPr lang="ja-JP" altLang="en-US" dirty="0"/>
              <a:t>は、</a:t>
            </a:r>
            <a:r>
              <a:rPr lang="en-US" altLang="ja-JP" dirty="0"/>
              <a:t>300</a:t>
            </a:r>
            <a:r>
              <a:rPr lang="ja-JP" altLang="en-US" dirty="0"/>
              <a:t>角</a:t>
            </a:r>
            <a:r>
              <a:rPr lang="en-US" altLang="ja-JP" dirty="0"/>
              <a:t>GEM</a:t>
            </a:r>
            <a:r>
              <a:rPr lang="ja-JP" altLang="en-US" dirty="0"/>
              <a:t>の安定性</a:t>
            </a:r>
            <a:endParaRPr lang="en-US" altLang="ja-JP" dirty="0"/>
          </a:p>
          <a:p>
            <a:pPr lvl="1"/>
            <a:r>
              <a:rPr lang="en-US" altLang="ja-JP" dirty="0"/>
              <a:t>High Rate</a:t>
            </a:r>
            <a:r>
              <a:rPr lang="ja-JP" altLang="en-US" dirty="0"/>
              <a:t>環境で、放電の増加</a:t>
            </a:r>
            <a:endParaRPr lang="en-US" altLang="ja-JP" dirty="0"/>
          </a:p>
          <a:p>
            <a:pPr lvl="1"/>
            <a:r>
              <a:rPr lang="ja-JP" altLang="en-US" dirty="0"/>
              <a:t>ある一定の確率で</a:t>
            </a:r>
            <a:r>
              <a:rPr lang="en-US" altLang="ja-JP" dirty="0"/>
              <a:t>GEM</a:t>
            </a:r>
            <a:r>
              <a:rPr lang="ja-JP" altLang="en-US" dirty="0"/>
              <a:t>を破壊</a:t>
            </a:r>
            <a:endParaRPr lang="en-US" altLang="ja-JP" dirty="0"/>
          </a:p>
          <a:p>
            <a:pPr lvl="2"/>
            <a:r>
              <a:rPr lang="ja-JP" altLang="en-US" dirty="0"/>
              <a:t>電極分割により影響は最小限</a:t>
            </a:r>
            <a:endParaRPr lang="en-US" altLang="ja-JP" dirty="0"/>
          </a:p>
          <a:p>
            <a:pPr lvl="1"/>
            <a:r>
              <a:rPr lang="en-US" altLang="ja-JP" dirty="0"/>
              <a:t>100</a:t>
            </a:r>
            <a:r>
              <a:rPr lang="ja-JP" altLang="en-US" dirty="0"/>
              <a:t>角と</a:t>
            </a:r>
            <a:r>
              <a:rPr lang="en-US" altLang="ja-JP" dirty="0"/>
              <a:t>200</a:t>
            </a:r>
            <a:r>
              <a:rPr lang="ja-JP" altLang="en-US" dirty="0"/>
              <a:t>角は、ロバスト</a:t>
            </a:r>
            <a:endParaRPr lang="en-US" altLang="ja-JP" dirty="0"/>
          </a:p>
          <a:p>
            <a:pPr lvl="2"/>
            <a:r>
              <a:rPr kumimoji="1" lang="ja-JP" altLang="en-US" dirty="0"/>
              <a:t>構造の問題を示唆するが、対策が難しい</a:t>
            </a:r>
            <a:endParaRPr kumimoji="1" lang="en-US" altLang="ja-JP" dirty="0"/>
          </a:p>
          <a:p>
            <a:r>
              <a:rPr kumimoji="1" lang="en-US" altLang="ja-JP" dirty="0"/>
              <a:t>GEM</a:t>
            </a:r>
            <a:r>
              <a:rPr kumimoji="1" lang="ja-JP" altLang="en-US" dirty="0"/>
              <a:t>を</a:t>
            </a:r>
            <a:r>
              <a:rPr kumimoji="1" lang="en-US" altLang="ja-JP" dirty="0"/>
              <a:t>4</a:t>
            </a:r>
            <a:r>
              <a:rPr kumimoji="1" lang="ja-JP" altLang="en-US" dirty="0"/>
              <a:t>枚使うことで、各フォイルあたりの電圧の低下が可能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ALICE-TPC</a:t>
            </a:r>
            <a:r>
              <a:rPr lang="ja-JP" altLang="en-US" dirty="0"/>
              <a:t>でも採用</a:t>
            </a:r>
            <a:r>
              <a:rPr lang="en-US" altLang="ja-JP" dirty="0"/>
              <a:t>(</a:t>
            </a:r>
            <a:r>
              <a:rPr lang="en-US" altLang="ja-JP" sz="1600" dirty="0"/>
              <a:t>NMA1039, 167023(2022)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572398-B6CD-12FC-81E7-344648E14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45" y="1658417"/>
            <a:ext cx="3425223" cy="434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5D4E53-6F8E-6101-EBEA-5A74B4FE4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30" y="4117638"/>
            <a:ext cx="2597646" cy="22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FB7ED1-4C06-BD20-B9CF-512AA8F23916}"/>
              </a:ext>
            </a:extLst>
          </p:cNvPr>
          <p:cNvSpPr txBox="1"/>
          <p:nvPr/>
        </p:nvSpPr>
        <p:spPr>
          <a:xfrm>
            <a:off x="445471" y="4835705"/>
            <a:ext cx="18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試作機を作ってテスト</a:t>
            </a:r>
          </a:p>
        </p:txBody>
      </p:sp>
    </p:spTree>
    <p:extLst>
      <p:ext uri="{BB962C8B-B14F-4D97-AF65-F5344CB8AC3E}">
        <p14:creationId xmlns:p14="http://schemas.microsoft.com/office/powerpoint/2010/main" val="511378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C2832-9D96-4BE9-10FA-39325D283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EDF237-6DDF-07FE-6CF7-1A1D2F05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テスト＠</a:t>
            </a:r>
            <a:r>
              <a:rPr kumimoji="1" lang="en-US" altLang="ja-JP" dirty="0"/>
              <a:t>PF-AR Test Beam Line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2A94694-A9F2-74BA-29DE-A7091613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D800746-9F7D-18D0-A144-A16986B5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F82104-AF25-4856-9D1B-B96D910B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E7F5599-F863-19DE-7321-14D943291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7" y="2409820"/>
            <a:ext cx="3184966" cy="19812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448D2F-0A18-3F33-1AC8-E0480C388A7A}"/>
              </a:ext>
            </a:extLst>
          </p:cNvPr>
          <p:cNvSpPr txBox="1"/>
          <p:nvPr/>
        </p:nvSpPr>
        <p:spPr>
          <a:xfrm>
            <a:off x="314960" y="1372802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テストビームラインを使った性能評価を実施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3 </a:t>
            </a:r>
            <a:r>
              <a:rPr lang="en-US" altLang="ja-JP" dirty="0"/>
              <a:t>G</a:t>
            </a:r>
            <a:r>
              <a:rPr kumimoji="1" lang="en-US" altLang="ja-JP" dirty="0"/>
              <a:t>eV/c </a:t>
            </a:r>
            <a:r>
              <a:rPr kumimoji="1" lang="ja-JP" altLang="en-US" dirty="0"/>
              <a:t>電子ビームを使用</a:t>
            </a:r>
            <a:endParaRPr kumimoji="1" lang="en-US" altLang="ja-JP" dirty="0"/>
          </a:p>
          <a:p>
            <a:pPr lvl="1"/>
            <a:r>
              <a:rPr lang="en-US" altLang="ja-JP" dirty="0"/>
              <a:t>&gt;100Hz @ 1cm</a:t>
            </a:r>
            <a:r>
              <a:rPr lang="ja-JP" altLang="en-US" dirty="0"/>
              <a:t>角トリガーシンチ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12" name="図 11" descr="屋内, テーブル, 座る, 持つ が含まれている画像&#10;&#10;自動的に生成された説明">
            <a:extLst>
              <a:ext uri="{FF2B5EF4-FFF2-40B4-BE49-F238E27FC236}">
                <a16:creationId xmlns:a16="http://schemas.microsoft.com/office/drawing/2014/main" id="{012D732A-20F4-1FA9-0B1A-1C8E61681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18166" r="22215" b="3210"/>
          <a:stretch/>
        </p:blipFill>
        <p:spPr>
          <a:xfrm>
            <a:off x="2715617" y="3981412"/>
            <a:ext cx="2099778" cy="21833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D325157-28B8-ADC2-19C9-16ACFCDDD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738" y="2296132"/>
            <a:ext cx="2828363" cy="278123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A7DB6BB-D135-EE99-AD6B-3C167F2D7110}"/>
              </a:ext>
            </a:extLst>
          </p:cNvPr>
          <p:cNvSpPr txBox="1"/>
          <p:nvPr/>
        </p:nvSpPr>
        <p:spPr>
          <a:xfrm>
            <a:off x="5533077" y="5077368"/>
            <a:ext cx="2882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/>
              <a:t>自分自身を</a:t>
            </a:r>
            <a:r>
              <a:rPr lang="en-US" altLang="ja-JP" sz="1600" dirty="0"/>
              <a:t>Fit</a:t>
            </a:r>
            <a:r>
              <a:rPr lang="ja-JP" altLang="en-US" sz="1600" dirty="0"/>
              <a:t>に含めない残差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5A4D85-2118-3813-8DAD-3C29790ED7B3}"/>
              </a:ext>
            </a:extLst>
          </p:cNvPr>
          <p:cNvSpPr txBox="1"/>
          <p:nvPr/>
        </p:nvSpPr>
        <p:spPr>
          <a:xfrm>
            <a:off x="5289949" y="1763489"/>
            <a:ext cx="30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100</a:t>
            </a:r>
            <a:r>
              <a:rPr kumimoji="1" lang="ja-JP" altLang="en-US" dirty="0"/>
              <a:t>角での測定と合わせて、位置分解能を評価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13325E-D4A4-7BC1-859D-A4B1D4936857}"/>
              </a:ext>
            </a:extLst>
          </p:cNvPr>
          <p:cNvSpPr txBox="1"/>
          <p:nvPr/>
        </p:nvSpPr>
        <p:spPr>
          <a:xfrm>
            <a:off x="5366149" y="5518445"/>
            <a:ext cx="351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Fit</a:t>
            </a:r>
            <a:r>
              <a:rPr lang="ja-JP" altLang="en-US" dirty="0"/>
              <a:t>に含めた場合との幾何平均を取ると、</a:t>
            </a:r>
            <a:r>
              <a:rPr lang="en-US" altLang="ja-JP" dirty="0"/>
              <a:t>75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30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EA55F1-C367-5F79-B450-216238D0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F2D378-5233-FF35-364E-8F50E13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CE4361C-CBDF-817F-6D91-ABDFD032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B3BCC45-9A13-983C-C0E3-51BF4A05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3A1BAE-E13B-600D-6AD4-5F95AE972D9F}"/>
              </a:ext>
            </a:extLst>
          </p:cNvPr>
          <p:cNvSpPr txBox="1"/>
          <p:nvPr/>
        </p:nvSpPr>
        <p:spPr>
          <a:xfrm>
            <a:off x="789450" y="1624339"/>
            <a:ext cx="73606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r>
              <a:rPr kumimoji="1" lang="en-US" altLang="ja-JP" sz="2400" dirty="0"/>
              <a:t>J-PARC</a:t>
            </a:r>
            <a:r>
              <a:rPr kumimoji="1" lang="ja-JP" altLang="en-US" sz="2400" dirty="0"/>
              <a:t>の</a:t>
            </a:r>
            <a:r>
              <a:rPr kumimoji="1" lang="en-US" altLang="ja-JP" sz="2400" dirty="0"/>
              <a:t>E16</a:t>
            </a:r>
            <a:r>
              <a:rPr kumimoji="1" lang="ja-JP" altLang="en-US" sz="2400" dirty="0"/>
              <a:t>実験のために、</a:t>
            </a:r>
            <a:r>
              <a:rPr kumimoji="1" lang="en-US" altLang="ja-JP" sz="2400" dirty="0"/>
              <a:t>GEM</a:t>
            </a:r>
            <a:r>
              <a:rPr kumimoji="1" lang="ja-JP" altLang="en-US" sz="2400" dirty="0"/>
              <a:t>を大量に用いた測定器を開発・建設した</a:t>
            </a:r>
            <a:endParaRPr kumimoji="1"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endParaRPr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ja-JP" sz="2400" dirty="0"/>
              <a:t>2020</a:t>
            </a:r>
            <a:r>
              <a:rPr lang="ja-JP" altLang="en-US" sz="2400" dirty="0"/>
              <a:t>年からビーム・検出器を改良・増強しながら、パイロットデータ収集を進めた</a:t>
            </a:r>
            <a:endParaRPr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endParaRPr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ja-JP" sz="2400" dirty="0"/>
              <a:t>2024</a:t>
            </a:r>
            <a:r>
              <a:rPr lang="ja-JP" altLang="en-US" sz="2400" dirty="0"/>
              <a:t>年夏に収集したデータで、物理データ収集に向けたスペクトロメータの性能評価を実施した</a:t>
            </a:r>
            <a:endParaRPr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endParaRPr lang="en-US" altLang="ja-JP" sz="2400" dirty="0"/>
          </a:p>
          <a:p>
            <a:pPr marL="285750" indent="-285750"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</a:pPr>
            <a:r>
              <a:rPr lang="ja-JP" altLang="en-US" sz="2400" dirty="0"/>
              <a:t>大型</a:t>
            </a:r>
            <a:r>
              <a:rPr lang="en-US" altLang="ja-JP" sz="2400" dirty="0"/>
              <a:t>GEM</a:t>
            </a:r>
            <a:r>
              <a:rPr lang="ja-JP" altLang="en-US" sz="2400" dirty="0"/>
              <a:t>を使った</a:t>
            </a:r>
            <a:r>
              <a:rPr lang="en-US" altLang="ja-JP" sz="2400" dirty="0"/>
              <a:t>Tracker</a:t>
            </a:r>
            <a:r>
              <a:rPr lang="ja-JP" altLang="en-US" sz="2400" dirty="0"/>
              <a:t>の安定性向上のための、検出器テスト・性能評価を進めている</a:t>
            </a:r>
            <a:endParaRPr lang="en-US" altLang="ja-JP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723CCB-42ED-F43E-DF26-A5A791D60077}"/>
              </a:ext>
            </a:extLst>
          </p:cNvPr>
          <p:cNvSpPr txBox="1"/>
          <p:nvPr/>
        </p:nvSpPr>
        <p:spPr>
          <a:xfrm>
            <a:off x="2908547" y="5872675"/>
            <a:ext cx="480131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000" dirty="0"/>
              <a:t>これまでのご助言・ご協力に感謝します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2989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D5F6E6-6814-4BA2-987F-4DE27604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 ups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0B17C1-4475-44D0-89F0-5ABEE6FC2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3AC7D3-A8E9-42AA-865A-A80E01F4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0C32-4FA2-4ABC-9AEF-F251B19C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8D5595-CF7F-48CF-8C5A-FC047618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97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472D450-0023-4D57-90FC-13E4BAD65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94"/>
          <a:stretch/>
        </p:blipFill>
        <p:spPr>
          <a:xfrm>
            <a:off x="5360005" y="4169745"/>
            <a:ext cx="3391161" cy="21441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B3456F-8ED6-470F-962A-050D7D4C5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94" y="1193980"/>
            <a:ext cx="2636195" cy="220291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B96A1E-1EB4-4C7E-8ADF-F931D2F0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AAC8CE-0657-47F0-A862-755725E5AC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547" y="202301"/>
            <a:ext cx="7886700" cy="66357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J-PARC E16 experiment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760AC82-2507-4AD2-AF4B-5CDE40D194DD}"/>
              </a:ext>
            </a:extLst>
          </p:cNvPr>
          <p:cNvSpPr txBox="1"/>
          <p:nvPr/>
        </p:nvSpPr>
        <p:spPr>
          <a:xfrm>
            <a:off x="733071" y="1275820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Quark Condensates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3D3B071-9B9A-4075-B8EE-0BC7E17D64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400" y="1191753"/>
            <a:ext cx="2653789" cy="22176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733B05-5F32-439C-BA91-072EA8230443}"/>
              </a:ext>
            </a:extLst>
          </p:cNvPr>
          <p:cNvSpPr txBox="1"/>
          <p:nvPr/>
        </p:nvSpPr>
        <p:spPr>
          <a:xfrm>
            <a:off x="1618354" y="84000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Vacuum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E80AAD-E49C-4C49-B8E6-B985842EF575}"/>
              </a:ext>
            </a:extLst>
          </p:cNvPr>
          <p:cNvSpPr txBox="1"/>
          <p:nvPr/>
        </p:nvSpPr>
        <p:spPr>
          <a:xfrm>
            <a:off x="6186149" y="783591"/>
            <a:ext cx="284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Nucleus </a:t>
            </a:r>
            <a:r>
              <a:rPr kumimoji="1" lang="en-US" altLang="ja-JP" dirty="0"/>
              <a:t>(Finite Density)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3FA7BD-9591-4FDF-A4EB-359B277662BE}"/>
              </a:ext>
            </a:extLst>
          </p:cNvPr>
          <p:cNvSpPr txBox="1"/>
          <p:nvPr/>
        </p:nvSpPr>
        <p:spPr>
          <a:xfrm>
            <a:off x="3468043" y="966651"/>
            <a:ext cx="251132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Partial restoration of the symmetry and modifications of mass</a:t>
            </a:r>
            <a:endParaRPr kumimoji="1" lang="ja-JP" altLang="en-US" sz="1600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AA68183B-DBA2-404A-B2F8-58D42FDE0F05}"/>
              </a:ext>
            </a:extLst>
          </p:cNvPr>
          <p:cNvSpPr/>
          <p:nvPr/>
        </p:nvSpPr>
        <p:spPr>
          <a:xfrm>
            <a:off x="4181635" y="1928801"/>
            <a:ext cx="1182025" cy="785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948AB90-29ED-4161-BB4E-9DCD8A951C5F}"/>
              </a:ext>
            </a:extLst>
          </p:cNvPr>
          <p:cNvSpPr txBox="1"/>
          <p:nvPr/>
        </p:nvSpPr>
        <p:spPr>
          <a:xfrm>
            <a:off x="1223671" y="2593764"/>
            <a:ext cx="110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f"/>
            </a:pPr>
            <a:r>
              <a:rPr lang="en-US" altLang="ja-JP" sz="1400" dirty="0"/>
              <a:t>meson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C90556A-3A2F-475E-97B2-328697B8D6C3}"/>
              </a:ext>
            </a:extLst>
          </p:cNvPr>
          <p:cNvCxnSpPr>
            <a:cxnSpLocks/>
          </p:cNvCxnSpPr>
          <p:nvPr/>
        </p:nvCxnSpPr>
        <p:spPr>
          <a:xfrm>
            <a:off x="2338209" y="2396327"/>
            <a:ext cx="1355015" cy="616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2792830-ED93-4FEF-9408-9F6A4B29EF79}"/>
              </a:ext>
            </a:extLst>
          </p:cNvPr>
          <p:cNvCxnSpPr>
            <a:cxnSpLocks/>
          </p:cNvCxnSpPr>
          <p:nvPr/>
        </p:nvCxnSpPr>
        <p:spPr>
          <a:xfrm>
            <a:off x="2358838" y="2379579"/>
            <a:ext cx="1047640" cy="976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29">
            <a:extLst>
              <a:ext uri="{FF2B5EF4-FFF2-40B4-BE49-F238E27FC236}">
                <a16:creationId xmlns:a16="http://schemas.microsoft.com/office/drawing/2014/main" id="{5D3BBA59-5C0C-4D88-83F5-491EBA6DEF2F}"/>
              </a:ext>
            </a:extLst>
          </p:cNvPr>
          <p:cNvSpPr>
            <a:spLocks noChangeAspect="1"/>
          </p:cNvSpPr>
          <p:nvPr/>
        </p:nvSpPr>
        <p:spPr bwMode="auto">
          <a:xfrm>
            <a:off x="3498275" y="3346480"/>
            <a:ext cx="142875" cy="1428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98DC75-5DFC-49BA-BD37-43433D2C9F2B}"/>
              </a:ext>
            </a:extLst>
          </p:cNvPr>
          <p:cNvSpPr txBox="1"/>
          <p:nvPr/>
        </p:nvSpPr>
        <p:spPr>
          <a:xfrm>
            <a:off x="3918892" y="28706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baseline="30000" dirty="0"/>
              <a:t>+</a:t>
            </a:r>
            <a:endParaRPr kumimoji="1" lang="ja-JP" altLang="en-US" baseline="3000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FB2FB6D-2CF6-4CA5-BBD6-A1428DB95133}"/>
              </a:ext>
            </a:extLst>
          </p:cNvPr>
          <p:cNvCxnSpPr>
            <a:cxnSpLocks/>
          </p:cNvCxnSpPr>
          <p:nvPr/>
        </p:nvCxnSpPr>
        <p:spPr>
          <a:xfrm flipH="1">
            <a:off x="7115075" y="2321485"/>
            <a:ext cx="134950" cy="1136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C7936ED5-37AF-45CF-A58B-196010773F6C}"/>
              </a:ext>
            </a:extLst>
          </p:cNvPr>
          <p:cNvCxnSpPr>
            <a:cxnSpLocks/>
          </p:cNvCxnSpPr>
          <p:nvPr/>
        </p:nvCxnSpPr>
        <p:spPr>
          <a:xfrm flipH="1">
            <a:off x="6692538" y="2321485"/>
            <a:ext cx="572745" cy="13727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9">
            <a:extLst>
              <a:ext uri="{FF2B5EF4-FFF2-40B4-BE49-F238E27FC236}">
                <a16:creationId xmlns:a16="http://schemas.microsoft.com/office/drawing/2014/main" id="{1B3573E8-007F-47DA-9714-0AEBC027A4F1}"/>
              </a:ext>
            </a:extLst>
          </p:cNvPr>
          <p:cNvSpPr>
            <a:spLocks noChangeAspect="1"/>
          </p:cNvSpPr>
          <p:nvPr/>
        </p:nvSpPr>
        <p:spPr bwMode="auto">
          <a:xfrm>
            <a:off x="6615072" y="3884814"/>
            <a:ext cx="142875" cy="1428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" name="円/楕円 29">
            <a:extLst>
              <a:ext uri="{FF2B5EF4-FFF2-40B4-BE49-F238E27FC236}">
                <a16:creationId xmlns:a16="http://schemas.microsoft.com/office/drawing/2014/main" id="{D0297409-65B1-4897-9685-E08C9F001282}"/>
              </a:ext>
            </a:extLst>
          </p:cNvPr>
          <p:cNvSpPr>
            <a:spLocks noChangeAspect="1"/>
          </p:cNvSpPr>
          <p:nvPr/>
        </p:nvSpPr>
        <p:spPr bwMode="auto">
          <a:xfrm>
            <a:off x="7007365" y="3551322"/>
            <a:ext cx="142875" cy="1428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右中かっこ 27">
            <a:extLst>
              <a:ext uri="{FF2B5EF4-FFF2-40B4-BE49-F238E27FC236}">
                <a16:creationId xmlns:a16="http://schemas.microsoft.com/office/drawing/2014/main" id="{C3B2D053-FAF6-4CA1-899C-429469F0A254}"/>
              </a:ext>
            </a:extLst>
          </p:cNvPr>
          <p:cNvSpPr/>
          <p:nvPr/>
        </p:nvSpPr>
        <p:spPr>
          <a:xfrm>
            <a:off x="4309586" y="2981925"/>
            <a:ext cx="299677" cy="56110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763AF89-D997-42F2-9E2F-1EA48B2364B9}"/>
              </a:ext>
            </a:extLst>
          </p:cNvPr>
          <p:cNvSpPr txBox="1"/>
          <p:nvPr/>
        </p:nvSpPr>
        <p:spPr>
          <a:xfrm>
            <a:off x="4647229" y="3089737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3333FF"/>
                </a:solidFill>
              </a:rPr>
              <a:t>Reconstruct</a:t>
            </a:r>
            <a:endParaRPr kumimoji="1" lang="ja-JP" altLang="en-US" sz="1600" dirty="0">
              <a:solidFill>
                <a:srgbClr val="3333FF"/>
              </a:solidFill>
            </a:endParaRPr>
          </a:p>
        </p:txBody>
      </p:sp>
      <p:sp>
        <p:nvSpPr>
          <p:cNvPr id="31" name="右中かっこ 30">
            <a:extLst>
              <a:ext uri="{FF2B5EF4-FFF2-40B4-BE49-F238E27FC236}">
                <a16:creationId xmlns:a16="http://schemas.microsoft.com/office/drawing/2014/main" id="{6B2C8C60-E8B7-4343-BE80-2D03AAFC3B76}"/>
              </a:ext>
            </a:extLst>
          </p:cNvPr>
          <p:cNvSpPr/>
          <p:nvPr/>
        </p:nvSpPr>
        <p:spPr>
          <a:xfrm>
            <a:off x="7536744" y="3513002"/>
            <a:ext cx="299677" cy="56110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29">
            <a:extLst>
              <a:ext uri="{FF2B5EF4-FFF2-40B4-BE49-F238E27FC236}">
                <a16:creationId xmlns:a16="http://schemas.microsoft.com/office/drawing/2014/main" id="{F84BCC70-E671-4B56-8307-CD1E6DAE381B}"/>
              </a:ext>
            </a:extLst>
          </p:cNvPr>
          <p:cNvSpPr>
            <a:spLocks noChangeAspect="1"/>
          </p:cNvSpPr>
          <p:nvPr/>
        </p:nvSpPr>
        <p:spPr bwMode="auto">
          <a:xfrm>
            <a:off x="3498275" y="3346480"/>
            <a:ext cx="142875" cy="1428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434FB47-A774-408C-924E-A7B18D4A9FD7}"/>
              </a:ext>
            </a:extLst>
          </p:cNvPr>
          <p:cNvSpPr txBox="1"/>
          <p:nvPr/>
        </p:nvSpPr>
        <p:spPr>
          <a:xfrm>
            <a:off x="3693224" y="3253428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baseline="30000" dirty="0"/>
              <a:t>-</a:t>
            </a:r>
            <a:endParaRPr kumimoji="1" lang="ja-JP" altLang="en-US" baseline="300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4DBCB3D-6E93-4235-944D-94A725CD94E3}"/>
              </a:ext>
            </a:extLst>
          </p:cNvPr>
          <p:cNvSpPr txBox="1"/>
          <p:nvPr/>
        </p:nvSpPr>
        <p:spPr>
          <a:xfrm>
            <a:off x="5261807" y="6195457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e</a:t>
            </a:r>
            <a:r>
              <a:rPr kumimoji="1" lang="en-US" altLang="ja-JP" baseline="30000" dirty="0" err="1"/>
              <a:t>+</a:t>
            </a:r>
            <a:r>
              <a:rPr kumimoji="1" lang="en-US" altLang="ja-JP" dirty="0" err="1"/>
              <a:t>e</a:t>
            </a:r>
            <a:r>
              <a:rPr kumimoji="1" lang="en-US" altLang="ja-JP" baseline="30000" dirty="0"/>
              <a:t>- </a:t>
            </a:r>
            <a:r>
              <a:rPr kumimoji="1" lang="en-US" altLang="ja-JP" dirty="0"/>
              <a:t>Invariant Mass</a:t>
            </a:r>
            <a:endParaRPr kumimoji="1"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C6D737D5-B9C4-40A1-B17F-8ABD8DDC50A2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309430" y="3428291"/>
            <a:ext cx="1769372" cy="121385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D5465EDB-10B5-4199-94F4-882085D68C93}"/>
              </a:ext>
            </a:extLst>
          </p:cNvPr>
          <p:cNvCxnSpPr>
            <a:cxnSpLocks/>
          </p:cNvCxnSpPr>
          <p:nvPr/>
        </p:nvCxnSpPr>
        <p:spPr>
          <a:xfrm flipH="1">
            <a:off x="6901815" y="3978548"/>
            <a:ext cx="1292443" cy="12039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4AFF2CA-96FC-4301-9999-464A6ADAD04A}"/>
              </a:ext>
            </a:extLst>
          </p:cNvPr>
          <p:cNvSpPr txBox="1"/>
          <p:nvPr/>
        </p:nvSpPr>
        <p:spPr>
          <a:xfrm>
            <a:off x="7490184" y="4957472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In vacuum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A4F924A-394E-42AD-95AC-342ABFFFBCBB}"/>
              </a:ext>
            </a:extLst>
          </p:cNvPr>
          <p:cNvSpPr txBox="1"/>
          <p:nvPr/>
        </p:nvSpPr>
        <p:spPr>
          <a:xfrm>
            <a:off x="5733326" y="4921582"/>
            <a:ext cx="1130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In Nucleus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A3FF45C-F974-48AB-BDCE-D6EA84AD2452}"/>
              </a:ext>
            </a:extLst>
          </p:cNvPr>
          <p:cNvSpPr txBox="1"/>
          <p:nvPr/>
        </p:nvSpPr>
        <p:spPr>
          <a:xfrm>
            <a:off x="150211" y="3724336"/>
            <a:ext cx="4980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Hadron mass is dynamically generated by a spontaneous breaking of the chiral symmetry </a:t>
            </a:r>
            <a:r>
              <a:rPr lang="en-US" altLang="ja-JP" dirty="0"/>
              <a:t>in “QCD” vacuum</a:t>
            </a:r>
          </a:p>
          <a:p>
            <a:endParaRPr lang="en-US" altLang="ja-JP" dirty="0"/>
          </a:p>
          <a:p>
            <a:r>
              <a:rPr lang="en-US" altLang="ja-JP" dirty="0"/>
              <a:t>The symmetry can be partially restored in a QCD medium and the hadron mass can be changed in the medium</a:t>
            </a:r>
          </a:p>
          <a:p>
            <a:endParaRPr lang="en-US" altLang="ja-JP" dirty="0"/>
          </a:p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mass in nucleus is measured </a:t>
            </a:r>
          </a:p>
        </p:txBody>
      </p:sp>
      <p:sp>
        <p:nvSpPr>
          <p:cNvPr id="8" name="円/楕円 29">
            <a:extLst>
              <a:ext uri="{FF2B5EF4-FFF2-40B4-BE49-F238E27FC236}">
                <a16:creationId xmlns:a16="http://schemas.microsoft.com/office/drawing/2014/main" id="{3F3F3C28-E0B5-485B-AD86-88FAC5F6964C}"/>
              </a:ext>
            </a:extLst>
          </p:cNvPr>
          <p:cNvSpPr>
            <a:spLocks noChangeAspect="1"/>
          </p:cNvSpPr>
          <p:nvPr/>
        </p:nvSpPr>
        <p:spPr bwMode="auto">
          <a:xfrm>
            <a:off x="3780843" y="2978748"/>
            <a:ext cx="142875" cy="1428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261B80-D568-4275-9601-3DA6281719DA}"/>
              </a:ext>
            </a:extLst>
          </p:cNvPr>
          <p:cNvSpPr txBox="1"/>
          <p:nvPr/>
        </p:nvSpPr>
        <p:spPr>
          <a:xfrm>
            <a:off x="7166786" y="3452765"/>
            <a:ext cx="42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baseline="30000" dirty="0"/>
              <a:t>+</a:t>
            </a:r>
            <a:endParaRPr kumimoji="1" lang="ja-JP" altLang="en-US" baseline="30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C8683E4-4FB3-4E9B-865B-112DAFEC7CB0}"/>
              </a:ext>
            </a:extLst>
          </p:cNvPr>
          <p:cNvSpPr txBox="1"/>
          <p:nvPr/>
        </p:nvSpPr>
        <p:spPr>
          <a:xfrm>
            <a:off x="6826567" y="3793882"/>
            <a:ext cx="38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</a:t>
            </a:r>
            <a:r>
              <a:rPr lang="en-US" altLang="ja-JP" baseline="30000" dirty="0"/>
              <a:t>-</a:t>
            </a:r>
            <a:endParaRPr kumimoji="1" lang="ja-JP" altLang="en-US" baseline="300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6109C99-879A-47CC-8529-2B4265115198}"/>
              </a:ext>
            </a:extLst>
          </p:cNvPr>
          <p:cNvSpPr txBox="1"/>
          <p:nvPr/>
        </p:nvSpPr>
        <p:spPr>
          <a:xfrm>
            <a:off x="7898534" y="3598827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Reconstruct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2" name="日付プレースホルダー 31">
            <a:extLst>
              <a:ext uri="{FF2B5EF4-FFF2-40B4-BE49-F238E27FC236}">
                <a16:creationId xmlns:a16="http://schemas.microsoft.com/office/drawing/2014/main" id="{590CCF99-7327-0C42-9AE2-1F384A02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33" name="フッター プレースホルダー 32">
            <a:extLst>
              <a:ext uri="{FF2B5EF4-FFF2-40B4-BE49-F238E27FC236}">
                <a16:creationId xmlns:a16="http://schemas.microsoft.com/office/drawing/2014/main" id="{01C118FF-6387-C147-B63D-D53A3CE5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51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A47569-6367-65B8-D798-496F9E4D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この実験と</a:t>
            </a:r>
            <a:r>
              <a:rPr lang="en-US" altLang="ja-JP" dirty="0"/>
              <a:t>MPGD</a:t>
            </a:r>
            <a:r>
              <a:rPr lang="ja-JP" altLang="en-US" dirty="0"/>
              <a:t>研究会との関わり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427BE3-B951-A87A-CEAA-65579F9A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E566C99-FC4C-E652-9C33-28066BE6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E97082-9278-74B1-CF4B-76FDDC7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4F292A-ACD7-5AB9-E81D-8E2946D6B2E2}"/>
              </a:ext>
            </a:extLst>
          </p:cNvPr>
          <p:cNvSpPr txBox="1"/>
          <p:nvPr/>
        </p:nvSpPr>
        <p:spPr>
          <a:xfrm>
            <a:off x="2698405" y="6111788"/>
            <a:ext cx="480131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000" dirty="0"/>
              <a:t>これまでのご助言・ご協力に感謝します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A71872-695E-E2AF-B901-6BD78961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31" y="1659998"/>
            <a:ext cx="2271581" cy="170368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C7A647-C914-0117-AF65-C613452967D3}"/>
              </a:ext>
            </a:extLst>
          </p:cNvPr>
          <p:cNvSpPr txBox="1"/>
          <p:nvPr/>
        </p:nvSpPr>
        <p:spPr>
          <a:xfrm>
            <a:off x="2498836" y="1290665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lang="ja-JP" altLang="en-US" dirty="0"/>
              <a:t>回研究会＠</a:t>
            </a:r>
            <a:r>
              <a:rPr lang="en-US" altLang="ja-JP" dirty="0"/>
              <a:t>RCNP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A1B0CF6-6DAB-E90A-E92E-C27F7C310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11" y="1639282"/>
            <a:ext cx="2271581" cy="17036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5F8AAC-F5CF-A07D-82B0-5772539864AC}"/>
              </a:ext>
            </a:extLst>
          </p:cNvPr>
          <p:cNvSpPr txBox="1"/>
          <p:nvPr/>
        </p:nvSpPr>
        <p:spPr>
          <a:xfrm>
            <a:off x="5814719" y="126995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lang="ja-JP" altLang="en-US" dirty="0"/>
              <a:t>回研究会＠佐賀大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2421411-5EC8-30F7-1F5C-6A5C866CC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000" y="3804961"/>
            <a:ext cx="2702062" cy="202654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B060D8-F3A0-A394-FD4C-8DF36E5FC2A8}"/>
              </a:ext>
            </a:extLst>
          </p:cNvPr>
          <p:cNvSpPr txBox="1"/>
          <p:nvPr/>
        </p:nvSpPr>
        <p:spPr>
          <a:xfrm>
            <a:off x="314960" y="2201575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東大</a:t>
            </a:r>
            <a:r>
              <a:rPr lang="en-US" altLang="ja-JP" dirty="0"/>
              <a:t>CNS</a:t>
            </a:r>
            <a:r>
              <a:rPr lang="ja-JP" altLang="en-US" dirty="0"/>
              <a:t>での基礎開発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2FED34-6502-4FFF-9BDD-D03947CFC91C}"/>
              </a:ext>
            </a:extLst>
          </p:cNvPr>
          <p:cNvSpPr txBox="1"/>
          <p:nvPr/>
        </p:nvSpPr>
        <p:spPr>
          <a:xfrm>
            <a:off x="474802" y="4356569"/>
            <a:ext cx="169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J-PARC</a:t>
            </a:r>
            <a:r>
              <a:rPr lang="ja-JP" altLang="en-US" dirty="0"/>
              <a:t>実験に向けた開発の始まり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A53BD8-6277-18A4-5C8B-F740FCA7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547" y="3980770"/>
            <a:ext cx="2271580" cy="170368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25C5CF8-BF31-31B0-F141-420D195E9617}"/>
              </a:ext>
            </a:extLst>
          </p:cNvPr>
          <p:cNvSpPr txBox="1"/>
          <p:nvPr/>
        </p:nvSpPr>
        <p:spPr>
          <a:xfrm>
            <a:off x="5022904" y="5684456"/>
            <a:ext cx="3940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たぶん、レイテックで作った最初の</a:t>
            </a:r>
            <a:r>
              <a:rPr kumimoji="1" lang="en-US" altLang="ja-JP" sz="1600" dirty="0"/>
              <a:t>GEM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C7030F-2732-3DEE-637F-B8C9AB02D81D}"/>
              </a:ext>
            </a:extLst>
          </p:cNvPr>
          <p:cNvSpPr txBox="1"/>
          <p:nvPr/>
        </p:nvSpPr>
        <p:spPr>
          <a:xfrm>
            <a:off x="1516195" y="3611438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lang="ja-JP" altLang="en-US" dirty="0"/>
              <a:t>回研究会</a:t>
            </a:r>
            <a:r>
              <a:rPr lang="en-US" altLang="ja-JP" dirty="0"/>
              <a:t>(2007)</a:t>
            </a:r>
            <a:r>
              <a:rPr lang="ja-JP" altLang="en-US" dirty="0"/>
              <a:t>＠大阪市大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3143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7C627C-FA17-40B3-AB3D-0835317E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とは？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50DA6EC-F0F0-44C3-8FF1-9EFAAE1B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190928-FF6D-4731-8B2D-BEE09456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63D0F1-BA1F-4892-A629-A9675A73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92E683-2CB5-4B76-BB32-6E61EF5551BD}"/>
              </a:ext>
            </a:extLst>
          </p:cNvPr>
          <p:cNvSpPr txBox="1"/>
          <p:nvPr/>
        </p:nvSpPr>
        <p:spPr>
          <a:xfrm>
            <a:off x="314960" y="1393305"/>
            <a:ext cx="855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マイクロパターンガス検出器（</a:t>
            </a:r>
            <a:r>
              <a:rPr lang="en-US" altLang="ja-JP" dirty="0"/>
              <a:t>MPGD</a:t>
            </a:r>
            <a:r>
              <a:rPr lang="ja-JP" altLang="en-US" dirty="0"/>
              <a:t>）の一種で、フォイル状の絶縁物の両面に電極を蒸着し、微細エッチング技術を用いて穴を開けたもの</a:t>
            </a:r>
            <a:endParaRPr kumimoji="1" lang="ja-JP" altLang="en-US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3928E03-BF8E-4F79-9C6D-97218DC93A33}"/>
              </a:ext>
            </a:extLst>
          </p:cNvPr>
          <p:cNvGrpSpPr/>
          <p:nvPr/>
        </p:nvGrpSpPr>
        <p:grpSpPr>
          <a:xfrm>
            <a:off x="424213" y="2324710"/>
            <a:ext cx="3221480" cy="3729040"/>
            <a:chOff x="548181" y="2360108"/>
            <a:chExt cx="3221480" cy="372904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D784633D-2349-4BFE-A712-1D7D7F8AB7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181" y="2360108"/>
              <a:ext cx="3221480" cy="3011487"/>
              <a:chOff x="-3" y="569"/>
              <a:chExt cx="1587" cy="1621"/>
            </a:xfrm>
          </p:grpSpPr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0FFE0017-5AE2-42D9-A2C8-F7A82DADE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" y="569"/>
                <a:ext cx="1569" cy="1621"/>
                <a:chOff x="3015" y="846"/>
                <a:chExt cx="2169" cy="2370"/>
              </a:xfrm>
            </p:grpSpPr>
            <p:pic>
              <p:nvPicPr>
                <p:cNvPr id="23" name="Picture 10">
                  <a:extLst>
                    <a:ext uri="{FF2B5EF4-FFF2-40B4-BE49-F238E27FC236}">
                      <a16:creationId xmlns:a16="http://schemas.microsoft.com/office/drawing/2014/main" id="{10F0E986-EC4B-43B3-BBD0-0C7148EB1E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5" t="5649" r="11111" b="8411"/>
                <a:stretch>
                  <a:fillRect/>
                </a:stretch>
              </p:blipFill>
              <p:spPr bwMode="auto">
                <a:xfrm>
                  <a:off x="3072" y="912"/>
                  <a:ext cx="2064" cy="2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" name="Rectangle 11">
                  <a:extLst>
                    <a:ext uri="{FF2B5EF4-FFF2-40B4-BE49-F238E27FC236}">
                      <a16:creationId xmlns:a16="http://schemas.microsoft.com/office/drawing/2014/main" id="{3A29B603-79F4-443C-B194-C33B56159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15" y="846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5" name="Rectangle 12">
                  <a:extLst>
                    <a:ext uri="{FF2B5EF4-FFF2-40B4-BE49-F238E27FC236}">
                      <a16:creationId xmlns:a16="http://schemas.microsoft.com/office/drawing/2014/main" id="{32163A30-AAC6-4068-BF8C-66F029F2C3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" y="3024"/>
                  <a:ext cx="96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26" name="Rectangle 13">
                  <a:extLst>
                    <a:ext uri="{FF2B5EF4-FFF2-40B4-BE49-F238E27FC236}">
                      <a16:creationId xmlns:a16="http://schemas.microsoft.com/office/drawing/2014/main" id="{D1F0273E-92EF-41DF-BC92-68B56E769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3120"/>
                  <a:ext cx="624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</p:grpSp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99129567-2A8A-448B-9ED1-CD296A9A6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672"/>
                <a:ext cx="864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>
                  <a:spcBef>
                    <a:spcPct val="30000"/>
                  </a:spcBef>
                </a:pPr>
                <a:r>
                  <a:rPr lang="en-US" altLang="ja-JP" sz="1600" b="1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E</a:t>
                </a:r>
                <a:r>
                  <a:rPr lang="en-US" altLang="ja-JP" sz="1600" b="1" baseline="-25000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D</a:t>
                </a:r>
                <a:r>
                  <a:rPr lang="en-US" altLang="ja-JP" sz="1600" b="1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=500V/cm</a:t>
                </a: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71B5FC51-0139-4254-A2EA-437BE1A08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" y="1613"/>
                <a:ext cx="515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>
                  <a:spcBef>
                    <a:spcPct val="30000"/>
                  </a:spcBef>
                </a:pPr>
                <a:r>
                  <a:rPr lang="en-US" altLang="ja-JP" sz="1600" b="1" dirty="0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E</a:t>
                </a:r>
                <a:r>
                  <a:rPr lang="en-US" altLang="ja-JP" sz="1600" b="1" baseline="-25000" dirty="0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I</a:t>
                </a:r>
                <a:r>
                  <a:rPr lang="en-US" altLang="ja-JP" sz="1600" b="1" dirty="0">
                    <a:solidFill>
                      <a:srgbClr val="006699"/>
                    </a:solidFill>
                    <a:ea typeface="ＭＳ Ｐ明朝" panose="02020600040205080304" pitchFamily="18" charset="-128"/>
                  </a:rPr>
                  <a:t>=1000V/cm</a:t>
                </a:r>
              </a:p>
            </p:txBody>
          </p:sp>
        </p:grp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8A92B994-FC3C-4729-B758-0CB2BCA31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049" y="3403095"/>
              <a:ext cx="409575" cy="850900"/>
            </a:xfrm>
            <a:custGeom>
              <a:avLst/>
              <a:gdLst>
                <a:gd name="T0" fmla="*/ 86 w 258"/>
                <a:gd name="T1" fmla="*/ 73 h 536"/>
                <a:gd name="T2" fmla="*/ 74 w 258"/>
                <a:gd name="T3" fmla="*/ 283 h 536"/>
                <a:gd name="T4" fmla="*/ 0 w 258"/>
                <a:gd name="T5" fmla="*/ 431 h 536"/>
                <a:gd name="T6" fmla="*/ 61 w 258"/>
                <a:gd name="T7" fmla="*/ 523 h 536"/>
                <a:gd name="T8" fmla="*/ 154 w 258"/>
                <a:gd name="T9" fmla="*/ 536 h 536"/>
                <a:gd name="T10" fmla="*/ 246 w 258"/>
                <a:gd name="T11" fmla="*/ 480 h 536"/>
                <a:gd name="T12" fmla="*/ 258 w 258"/>
                <a:gd name="T13" fmla="*/ 400 h 536"/>
                <a:gd name="T14" fmla="*/ 197 w 258"/>
                <a:gd name="T15" fmla="*/ 277 h 536"/>
                <a:gd name="T16" fmla="*/ 160 w 258"/>
                <a:gd name="T17" fmla="*/ 148 h 536"/>
                <a:gd name="T18" fmla="*/ 141 w 258"/>
                <a:gd name="T19" fmla="*/ 56 h 536"/>
                <a:gd name="T20" fmla="*/ 104 w 258"/>
                <a:gd name="T21" fmla="*/ 0 h 536"/>
                <a:gd name="T22" fmla="*/ 80 w 258"/>
                <a:gd name="T23" fmla="*/ 117 h 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8"/>
                <a:gd name="T37" fmla="*/ 0 h 536"/>
                <a:gd name="T38" fmla="*/ 258 w 258"/>
                <a:gd name="T39" fmla="*/ 536 h 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8" h="536">
                  <a:moveTo>
                    <a:pt x="86" y="73"/>
                  </a:moveTo>
                  <a:lnTo>
                    <a:pt x="74" y="283"/>
                  </a:lnTo>
                  <a:lnTo>
                    <a:pt x="0" y="431"/>
                  </a:lnTo>
                  <a:lnTo>
                    <a:pt x="61" y="523"/>
                  </a:lnTo>
                  <a:lnTo>
                    <a:pt x="154" y="536"/>
                  </a:lnTo>
                  <a:lnTo>
                    <a:pt x="246" y="480"/>
                  </a:lnTo>
                  <a:lnTo>
                    <a:pt x="258" y="400"/>
                  </a:lnTo>
                  <a:lnTo>
                    <a:pt x="197" y="277"/>
                  </a:lnTo>
                  <a:lnTo>
                    <a:pt x="160" y="148"/>
                  </a:lnTo>
                  <a:lnTo>
                    <a:pt x="141" y="56"/>
                  </a:lnTo>
                  <a:lnTo>
                    <a:pt x="104" y="0"/>
                  </a:lnTo>
                  <a:lnTo>
                    <a:pt x="80" y="117"/>
                  </a:lnTo>
                </a:path>
              </a:pathLst>
            </a:custGeom>
            <a:solidFill>
              <a:srgbClr val="FF150F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84A6FEFB-0E2C-4D78-897F-369D21836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6661" y="2709359"/>
              <a:ext cx="698500" cy="304800"/>
              <a:chOff x="624" y="1113"/>
              <a:chExt cx="440" cy="192"/>
            </a:xfrm>
          </p:grpSpPr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1AA51AE2-906D-4520-AB4A-9E24E41DD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115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290CFF"/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19" name="Text Box 15">
                <a:extLst>
                  <a:ext uri="{FF2B5EF4-FFF2-40B4-BE49-F238E27FC236}">
                    <a16:creationId xmlns:a16="http://schemas.microsoft.com/office/drawing/2014/main" id="{689AC4CA-159B-4435-9019-6BCDAFB5C9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8" y="1113"/>
                <a:ext cx="30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r>
                  <a:rPr lang="en-US" altLang="ja-JP">
                    <a:solidFill>
                      <a:srgbClr val="290CFF"/>
                    </a:solidFill>
                  </a:rPr>
                  <a:t>Q</a:t>
                </a:r>
                <a:r>
                  <a:rPr lang="en-US" altLang="ja-JP" baseline="-25000">
                    <a:solidFill>
                      <a:srgbClr val="290CFF"/>
                    </a:solidFill>
                  </a:rPr>
                  <a:t>IN</a:t>
                </a:r>
                <a:r>
                  <a:rPr lang="en-US" altLang="ja-JP">
                    <a:solidFill>
                      <a:srgbClr val="290CFF"/>
                    </a:solidFill>
                  </a:rPr>
                  <a:t> </a:t>
                </a:r>
              </a:p>
            </p:txBody>
          </p:sp>
        </p:grpSp>
        <p:grpSp>
          <p:nvGrpSpPr>
            <p:cNvPr id="10" name="Group 20">
              <a:extLst>
                <a:ext uri="{FF2B5EF4-FFF2-40B4-BE49-F238E27FC236}">
                  <a16:creationId xmlns:a16="http://schemas.microsoft.com/office/drawing/2014/main" id="{7B987773-47FB-4A00-AF0E-DE3DECB3C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286" y="4661985"/>
              <a:ext cx="2359025" cy="1427163"/>
              <a:chOff x="311" y="2448"/>
              <a:chExt cx="1486" cy="899"/>
            </a:xfrm>
          </p:grpSpPr>
          <p:grpSp>
            <p:nvGrpSpPr>
              <p:cNvPr id="14" name="Group 18">
                <a:extLst>
                  <a:ext uri="{FF2B5EF4-FFF2-40B4-BE49-F238E27FC236}">
                    <a16:creationId xmlns:a16="http://schemas.microsoft.com/office/drawing/2014/main" id="{E67EA25E-4480-4F0D-9A86-C8647727D5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48"/>
                <a:ext cx="1030" cy="192"/>
                <a:chOff x="480" y="2448"/>
                <a:chExt cx="1030" cy="192"/>
              </a:xfrm>
            </p:grpSpPr>
            <p:sp>
              <p:nvSpPr>
                <p:cNvPr id="16" name="Oval 13">
                  <a:extLst>
                    <a:ext uri="{FF2B5EF4-FFF2-40B4-BE49-F238E27FC236}">
                      <a16:creationId xmlns:a16="http://schemas.microsoft.com/office/drawing/2014/main" id="{FCEE0F7F-BDC0-457E-90D8-C0D2EF671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48"/>
                  <a:ext cx="576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290CFF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endParaRPr lang="ja-JP" altLang="en-US">
                    <a:solidFill>
                      <a:srgbClr val="006699"/>
                    </a:solidFill>
                  </a:endParaRPr>
                </a:p>
              </p:txBody>
            </p:sp>
            <p:sp>
              <p:nvSpPr>
                <p:cNvPr id="17" name="Text Box 16">
                  <a:extLst>
                    <a:ext uri="{FF2B5EF4-FFF2-40B4-BE49-F238E27FC236}">
                      <a16:creationId xmlns:a16="http://schemas.microsoft.com/office/drawing/2014/main" id="{6F00ADC5-E506-459B-B4E5-D68806AFEA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04" y="2448"/>
                  <a:ext cx="40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defRPr>
                  </a:lvl9pPr>
                </a:lstStyle>
                <a:p>
                  <a:r>
                    <a:rPr lang="en-US" altLang="ja-JP">
                      <a:solidFill>
                        <a:srgbClr val="290CFF"/>
                      </a:solidFill>
                    </a:rPr>
                    <a:t>Q</a:t>
                  </a:r>
                  <a:r>
                    <a:rPr lang="en-US" altLang="ja-JP" baseline="-25000">
                      <a:solidFill>
                        <a:srgbClr val="290CFF"/>
                      </a:solidFill>
                    </a:rPr>
                    <a:t>OUT </a:t>
                  </a:r>
                  <a:r>
                    <a:rPr lang="en-US" altLang="ja-JP">
                      <a:solidFill>
                        <a:srgbClr val="290CFF"/>
                      </a:solidFill>
                    </a:rPr>
                    <a:t> </a:t>
                  </a:r>
                </a:p>
              </p:txBody>
            </p:sp>
          </p:grpSp>
          <p:sp>
            <p:nvSpPr>
              <p:cNvPr id="15" name="Text Box 19">
                <a:extLst>
                  <a:ext uri="{FF2B5EF4-FFF2-40B4-BE49-F238E27FC236}">
                    <a16:creationId xmlns:a16="http://schemas.microsoft.com/office/drawing/2014/main" id="{ADFE28E1-1D10-4520-9694-1F8A73685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" y="2940"/>
                <a:ext cx="148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r>
                  <a:rPr lang="en-US" altLang="ja-JP" dirty="0">
                    <a:solidFill>
                      <a:srgbClr val="290CFF"/>
                    </a:solidFill>
                  </a:rPr>
                  <a:t>GAIN = Q</a:t>
                </a:r>
                <a:r>
                  <a:rPr lang="en-US" altLang="ja-JP" baseline="-25000" dirty="0">
                    <a:solidFill>
                      <a:srgbClr val="290CFF"/>
                    </a:solidFill>
                  </a:rPr>
                  <a:t>OUT</a:t>
                </a:r>
                <a:r>
                  <a:rPr lang="en-US" altLang="ja-JP" dirty="0">
                    <a:solidFill>
                      <a:srgbClr val="290CFF"/>
                    </a:solidFill>
                  </a:rPr>
                  <a:t> / Q</a:t>
                </a:r>
                <a:r>
                  <a:rPr lang="en-US" altLang="ja-JP" baseline="-25000" dirty="0">
                    <a:solidFill>
                      <a:srgbClr val="290CFF"/>
                    </a:solidFill>
                  </a:rPr>
                  <a:t>IN</a:t>
                </a:r>
                <a:r>
                  <a:rPr lang="en-US" altLang="ja-JP" dirty="0">
                    <a:solidFill>
                      <a:srgbClr val="006699"/>
                    </a:solidFill>
                  </a:rPr>
                  <a:t> </a:t>
                </a:r>
              </a:p>
              <a:p>
                <a:r>
                  <a:rPr lang="en-US" altLang="ja-JP" dirty="0">
                    <a:solidFill>
                      <a:srgbClr val="006699"/>
                    </a:solidFill>
                  </a:rPr>
                  <a:t>            </a:t>
                </a:r>
                <a:r>
                  <a:rPr lang="en-US" altLang="ja-JP" b="1" dirty="0">
                    <a:solidFill>
                      <a:schemeClr val="accent1"/>
                    </a:solidFill>
                  </a:rPr>
                  <a:t>10~30</a:t>
                </a:r>
                <a:r>
                  <a:rPr lang="en-US" altLang="ja-JP" dirty="0">
                    <a:solidFill>
                      <a:srgbClr val="006699"/>
                    </a:solidFill>
                  </a:rPr>
                  <a:t> per foil</a:t>
                </a:r>
              </a:p>
            </p:txBody>
          </p:sp>
        </p:grp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24FC283C-B19F-4509-8515-95139A2AB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972" y="5761362"/>
            <a:ext cx="5214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290CFF"/>
                </a:solidFill>
              </a:rPr>
              <a:t>TYPICAL GEM:   50 µm Kapton, 5 µm Copper </a:t>
            </a:r>
          </a:p>
          <a:p>
            <a:r>
              <a:rPr lang="ja-JP" altLang="en-US" sz="1600" dirty="0">
                <a:solidFill>
                  <a:srgbClr val="290CFF"/>
                </a:solidFill>
              </a:rPr>
              <a:t>　　　　　　　　　　　　</a:t>
            </a:r>
            <a:r>
              <a:rPr lang="en-US" altLang="ja-JP" sz="1600" dirty="0">
                <a:solidFill>
                  <a:srgbClr val="290CFF"/>
                </a:solidFill>
              </a:rPr>
              <a:t>70 µm holes at 140 µm pitch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28202BD3-3F76-40E8-A157-A49B7F719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848" y="2014026"/>
            <a:ext cx="38351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lang="en-US" altLang="ja-JP" sz="1400" dirty="0">
                <a:solidFill>
                  <a:schemeClr val="accent1"/>
                </a:solidFill>
              </a:rPr>
              <a:t>F. </a:t>
            </a:r>
            <a:r>
              <a:rPr lang="en-US" altLang="ja-JP" sz="1400" dirty="0" err="1">
                <a:solidFill>
                  <a:schemeClr val="accent1"/>
                </a:solidFill>
              </a:rPr>
              <a:t>Sauli</a:t>
            </a:r>
            <a:r>
              <a:rPr lang="en-US" altLang="ja-JP" sz="1400" dirty="0">
                <a:solidFill>
                  <a:schemeClr val="accent1"/>
                </a:solidFill>
              </a:rPr>
              <a:t>, </a:t>
            </a:r>
            <a:r>
              <a:rPr lang="en-US" altLang="ja-JP" sz="1400" dirty="0" err="1">
                <a:solidFill>
                  <a:schemeClr val="accent1"/>
                </a:solidFill>
              </a:rPr>
              <a:t>Nucl</a:t>
            </a:r>
            <a:r>
              <a:rPr lang="en-US" altLang="ja-JP" sz="1400" dirty="0">
                <a:solidFill>
                  <a:schemeClr val="accent1"/>
                </a:solidFill>
              </a:rPr>
              <a:t>. Instr. and Meth. A386(1997)531</a:t>
            </a:r>
          </a:p>
        </p:txBody>
      </p:sp>
      <p:pic>
        <p:nvPicPr>
          <p:cNvPr id="13" name="Picture 7" descr="200倍">
            <a:extLst>
              <a:ext uri="{FF2B5EF4-FFF2-40B4-BE49-F238E27FC236}">
                <a16:creationId xmlns:a16="http://schemas.microsoft.com/office/drawing/2014/main" id="{555EA744-AFAA-45FA-81FC-BC14A2AF4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72" y="2305799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7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7C627C-FA17-40B3-AB3D-0835317E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検出器とは？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50DA6EC-F0F0-44C3-8FF1-9EFAAE1B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190928-FF6D-4731-8B2D-BEE09456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063D0F1-BA1F-4892-A629-A9675A73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8B86E-BF65-41C8-8DAA-797AAAA2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98" y="2369384"/>
            <a:ext cx="5660852" cy="3903401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612BB2D-F6EB-46C5-ABC0-D08E4F7A90F0}"/>
                  </a:ext>
                </a:extLst>
              </p:cNvPr>
              <p:cNvSpPr txBox="1"/>
              <p:nvPr/>
            </p:nvSpPr>
            <p:spPr>
              <a:xfrm>
                <a:off x="516057" y="1303470"/>
                <a:ext cx="734047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/>
                  <a:t>フォイルを多段に重ねることで、十分な増幅率（</a:t>
                </a:r>
                <a:r>
                  <a:rPr kumimoji="1" lang="en-US" altLang="ja-JP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ja-JP" altLang="en-US" dirty="0"/>
                  <a:t>）を得る</a:t>
                </a:r>
                <a:endParaRPr kumimoji="1" lang="en-US" altLang="ja-JP" dirty="0"/>
              </a:p>
              <a:p>
                <a:r>
                  <a:rPr lang="ja-JP" altLang="en-US" dirty="0"/>
                  <a:t>信号は局所的に増幅され、放射線のイメージ（位置情報）が得られる</a:t>
                </a:r>
                <a:endParaRPr lang="en-US" altLang="ja-JP" dirty="0"/>
              </a:p>
              <a:p>
                <a:r>
                  <a:rPr lang="ja-JP" altLang="en-US" dirty="0"/>
                  <a:t>素粒子・原子核実験に用いる際は、一粒子ごとの測定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612BB2D-F6EB-46C5-ABC0-D08E4F7A9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57" y="1303470"/>
                <a:ext cx="7340471" cy="923330"/>
              </a:xfrm>
              <a:prstGeom prst="rect">
                <a:avLst/>
              </a:prstGeom>
              <a:blipFill>
                <a:blip r:embed="rId3"/>
                <a:stretch>
                  <a:fillRect l="-748" t="-5298" b="-86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9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10B3B1-82FD-42CC-9EBB-22801857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典型的な増幅率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B8931AD-010D-4F8A-A799-09D34C02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7874B15-52C9-48BB-9EBF-394EC2DA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154477-8CE3-4A44-BC1B-1F2BE233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Picture 5" descr="350_total_charge">
            <a:extLst>
              <a:ext uri="{FF2B5EF4-FFF2-40B4-BE49-F238E27FC236}">
                <a16:creationId xmlns:a16="http://schemas.microsoft.com/office/drawing/2014/main" id="{3A62C6F4-0145-4BCA-9151-3735B1D6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8504" r="3543" b="6615"/>
          <a:stretch>
            <a:fillRect/>
          </a:stretch>
        </p:blipFill>
        <p:spPr bwMode="auto">
          <a:xfrm>
            <a:off x="524256" y="2554335"/>
            <a:ext cx="32861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B17A617A-EBF9-4C66-AF4B-229510106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381" y="2840085"/>
            <a:ext cx="8445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 baseline="30000" dirty="0">
                <a:solidFill>
                  <a:srgbClr val="006699"/>
                </a:solidFill>
              </a:rPr>
              <a:t>55</a:t>
            </a:r>
            <a:r>
              <a:rPr lang="en-US" altLang="ja-JP" sz="1400" dirty="0">
                <a:solidFill>
                  <a:srgbClr val="006699"/>
                </a:solidFill>
              </a:rPr>
              <a:t>Fe</a:t>
            </a:r>
          </a:p>
          <a:p>
            <a:r>
              <a:rPr lang="en-US" altLang="ja-JP" sz="1400" dirty="0">
                <a:solidFill>
                  <a:srgbClr val="006699"/>
                </a:solidFill>
              </a:rPr>
              <a:t>X-ray</a:t>
            </a:r>
          </a:p>
          <a:p>
            <a:r>
              <a:rPr lang="en-US" altLang="ja-JP" sz="1400" dirty="0">
                <a:solidFill>
                  <a:srgbClr val="006699"/>
                </a:solidFill>
              </a:rPr>
              <a:t>5.9 keV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AB04-E7CF-4E93-81E3-5915BF68C392}"/>
              </a:ext>
            </a:extLst>
          </p:cNvPr>
          <p:cNvGrpSpPr>
            <a:grpSpLocks/>
          </p:cNvGrpSpPr>
          <p:nvPr/>
        </p:nvGrpSpPr>
        <p:grpSpPr bwMode="auto">
          <a:xfrm>
            <a:off x="4207256" y="1086961"/>
            <a:ext cx="4756150" cy="5400675"/>
            <a:chOff x="2668" y="662"/>
            <a:chExt cx="2996" cy="3402"/>
          </a:xfrm>
        </p:grpSpPr>
        <p:pic>
          <p:nvPicPr>
            <p:cNvPr id="9" name="Picture 5" descr="gem3comp_jpsa">
              <a:extLst>
                <a:ext uri="{FF2B5EF4-FFF2-40B4-BE49-F238E27FC236}">
                  <a16:creationId xmlns:a16="http://schemas.microsoft.com/office/drawing/2014/main" id="{9EB29C46-5DFD-41C4-96AE-908E69E15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" y="846"/>
              <a:ext cx="2970" cy="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6AEE8193-2426-4764-B29F-6532C4084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4" y="3812"/>
              <a:ext cx="24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 b="1" u="sng">
                  <a:solidFill>
                    <a:srgbClr val="3333CC"/>
                  </a:solidFill>
                  <a:latin typeface="Times New Roman" panose="02020603050405020304" pitchFamily="18" charset="0"/>
                </a:rPr>
                <a:t>Effective Gain mesasured w X-ray</a:t>
              </a:r>
              <a:endParaRPr lang="ja-JP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1777BB67-7A2F-426B-861C-9D4D894FC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662"/>
              <a:ext cx="15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Ar(90%)-CH</a:t>
              </a:r>
              <a:r>
                <a:rPr lang="en-US" altLang="ja-JP" sz="2000" b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ja-JP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(10%)</a:t>
              </a: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57676AD4-B6FC-4E6E-81F4-7180CE010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109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>
                  <a:solidFill>
                    <a:srgbClr val="FF9900"/>
                  </a:solidFill>
                  <a:latin typeface="Times New Roman" panose="02020603050405020304" pitchFamily="18" charset="0"/>
                </a:rPr>
                <a:t>3-GEM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F327D36C-B8A6-4597-BB3D-BFA78ED89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33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>
                  <a:solidFill>
                    <a:srgbClr val="FF9900"/>
                  </a:solidFill>
                  <a:latin typeface="Times New Roman" panose="02020603050405020304" pitchFamily="18" charset="0"/>
                </a:rPr>
                <a:t>2-GEM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0C67077F-8D04-47FA-A8A6-0E757C95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640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>
                  <a:solidFill>
                    <a:srgbClr val="00CC99"/>
                  </a:solidFill>
                  <a:latin typeface="Times New Roman" panose="02020603050405020304" pitchFamily="18" charset="0"/>
                </a:rPr>
                <a:t>3-GEM</a:t>
              </a:r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012A3AD3-91DF-495F-ACEC-8BE083060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3" y="2592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>
                  <a:solidFill>
                    <a:srgbClr val="00CC99"/>
                  </a:solidFill>
                  <a:latin typeface="Times New Roman" panose="02020603050405020304" pitchFamily="18" charset="0"/>
                </a:rPr>
                <a:t>2-GEM</a:t>
              </a: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27864A5C-12F1-4D15-A876-E6065C148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2409"/>
              <a:ext cx="40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i="1">
                  <a:solidFill>
                    <a:srgbClr val="006699"/>
                  </a:solidFill>
                  <a:latin typeface="Times New Roman" panose="02020603050405020304" pitchFamily="18" charset="0"/>
                </a:rPr>
                <a:t>Gain</a:t>
              </a: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F8F23503-1384-4F9F-A33C-4C6996A54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584"/>
              <a:ext cx="9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ja-JP" altLang="en-US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・</a:t>
              </a:r>
              <a:r>
                <a:rPr lang="en-US" altLang="ja-JP" sz="16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CERN-GEM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CAFDB18-AF21-4657-8F23-C378CFD8A3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600"/>
              <a:ext cx="413" cy="2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ja-JP" altLang="en-US" b="1">
                  <a:solidFill>
                    <a:srgbClr val="FF0000"/>
                  </a:solidFill>
                </a:rPr>
                <a:t>３００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37AFB43-7375-4053-8F50-B9AD5F99C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614"/>
              <a:ext cx="413" cy="2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ja-JP" altLang="en-US" b="1">
                  <a:solidFill>
                    <a:srgbClr val="FF0000"/>
                  </a:solidFill>
                </a:rPr>
                <a:t>４００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629E3B96-B575-4AF8-9741-038BDB459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3609"/>
              <a:ext cx="382" cy="2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solidFill>
                    <a:srgbClr val="FF0000"/>
                  </a:solidFill>
                </a:rPr>
                <a:t>[V]</a:t>
              </a:r>
            </a:p>
          </p:txBody>
        </p: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E43E7F50-769F-4360-B5D3-E3FE606E4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" y="1143"/>
              <a:ext cx="30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006699"/>
                  </a:solidFill>
                  <a:latin typeface="Arial" panose="020B0604020202020204" pitchFamily="34" charset="0"/>
                </a:rPr>
                <a:t>10</a:t>
              </a:r>
              <a:r>
                <a:rPr lang="en-US" altLang="ja-JP" sz="1600" b="1" baseline="30000">
                  <a:solidFill>
                    <a:srgbClr val="006699"/>
                  </a:solidFill>
                  <a:latin typeface="Arial" panose="020B0604020202020204" pitchFamily="34" charset="0"/>
                </a:rPr>
                <a:t>4</a:t>
              </a:r>
              <a:endParaRPr lang="en-US" altLang="ja-JP" sz="1600" b="1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Text Box 18">
              <a:extLst>
                <a:ext uri="{FF2B5EF4-FFF2-40B4-BE49-F238E27FC236}">
                  <a16:creationId xmlns:a16="http://schemas.microsoft.com/office/drawing/2014/main" id="{D5BB8EB0-8EBD-4DDA-B9B2-A04F98412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912"/>
              <a:ext cx="40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i="1">
                  <a:solidFill>
                    <a:srgbClr val="006699"/>
                  </a:solidFill>
                  <a:latin typeface="Times New Roman" panose="02020603050405020304" pitchFamily="18" charset="0"/>
                </a:rPr>
                <a:t>Gain</a:t>
              </a:r>
            </a:p>
          </p:txBody>
        </p:sp>
        <p:sp>
          <p:nvSpPr>
            <p:cNvPr id="23" name="Text Box 19">
              <a:extLst>
                <a:ext uri="{FF2B5EF4-FFF2-40B4-BE49-F238E27FC236}">
                  <a16:creationId xmlns:a16="http://schemas.microsoft.com/office/drawing/2014/main" id="{9458E456-C6F3-4EAC-A4FC-1ABA9A4F1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5" y="2592"/>
              <a:ext cx="30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 b="1">
                  <a:solidFill>
                    <a:srgbClr val="006699"/>
                  </a:solidFill>
                  <a:latin typeface="Arial" panose="020B0604020202020204" pitchFamily="34" charset="0"/>
                </a:rPr>
                <a:t>10</a:t>
              </a:r>
              <a:r>
                <a:rPr lang="en-US" altLang="ja-JP" sz="1600" b="1" baseline="30000">
                  <a:solidFill>
                    <a:srgbClr val="006699"/>
                  </a:solidFill>
                  <a:latin typeface="Arial" panose="020B0604020202020204" pitchFamily="34" charset="0"/>
                </a:rPr>
                <a:t>4</a:t>
              </a:r>
              <a:endParaRPr lang="en-US" altLang="ja-JP" sz="1600" b="1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BAA1558B-4CBC-4413-A015-172B05542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246"/>
              <a:ext cx="15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000" b="1" dirty="0" err="1">
                  <a:solidFill>
                    <a:srgbClr val="3333CC"/>
                  </a:solidFill>
                  <a:latin typeface="Times New Roman" panose="02020603050405020304" pitchFamily="18" charset="0"/>
                </a:rPr>
                <a:t>Ar</a:t>
              </a:r>
              <a:r>
                <a:rPr lang="en-US" altLang="ja-JP" sz="20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(70%)-CO</a:t>
              </a:r>
              <a:r>
                <a:rPr lang="en-US" altLang="ja-JP" sz="2000" b="1" baseline="-25000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ja-JP" sz="2000" b="1" dirty="0">
                  <a:solidFill>
                    <a:srgbClr val="3333CC"/>
                  </a:solidFill>
                  <a:latin typeface="Times New Roman" panose="02020603050405020304" pitchFamily="18" charset="0"/>
                </a:rPr>
                <a:t>(30%)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1FA457-DFDD-4EEE-A2A9-314F5A9972A2}"/>
              </a:ext>
            </a:extLst>
          </p:cNvPr>
          <p:cNvSpPr txBox="1"/>
          <p:nvPr/>
        </p:nvSpPr>
        <p:spPr>
          <a:xfrm>
            <a:off x="239578" y="2184995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線による信号分布</a:t>
            </a:r>
          </a:p>
        </p:txBody>
      </p:sp>
    </p:spTree>
    <p:extLst>
      <p:ext uri="{BB962C8B-B14F-4D97-AF65-F5344CB8AC3E}">
        <p14:creationId xmlns:p14="http://schemas.microsoft.com/office/powerpoint/2010/main" val="315036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714E6-58FA-4D2C-8C7F-55792991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検出器の</a:t>
            </a:r>
            <a:r>
              <a:rPr lang="ja-JP" altLang="en-US" dirty="0"/>
              <a:t>信号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231E98-D130-425E-8805-9C467562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587FFBB-36D2-46C7-ABCD-E178B650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6375B7-947D-454F-A922-5AC6A3D0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6" name="コンテンツ プレースホルダ 1">
            <a:extLst>
              <a:ext uri="{FF2B5EF4-FFF2-40B4-BE49-F238E27FC236}">
                <a16:creationId xmlns:a16="http://schemas.microsoft.com/office/drawing/2014/main" id="{BAD5FE69-0B9F-4E8D-BEB1-B3603EB52DA4}"/>
              </a:ext>
            </a:extLst>
          </p:cNvPr>
          <p:cNvSpPr txBox="1">
            <a:spLocks/>
          </p:cNvSpPr>
          <p:nvPr/>
        </p:nvSpPr>
        <p:spPr>
          <a:xfrm>
            <a:off x="185102" y="1547178"/>
            <a:ext cx="4071938" cy="452596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ja-JP" dirty="0"/>
              <a:t>Pulse shape</a:t>
            </a:r>
            <a:endParaRPr lang="ja-JP" altLang="en-US" dirty="0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7419EA3A-2741-49CF-8B9F-EB6CE70C2E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0865" y="2104390"/>
            <a:ext cx="3543300" cy="2657475"/>
            <a:chOff x="1020" y="1071"/>
            <a:chExt cx="3720" cy="2791"/>
          </a:xfrm>
        </p:grpSpPr>
        <p:pic>
          <p:nvPicPr>
            <p:cNvPr id="38" name="Picture 4" descr="TEK00011">
              <a:extLst>
                <a:ext uri="{FF2B5EF4-FFF2-40B4-BE49-F238E27FC236}">
                  <a16:creationId xmlns:a16="http://schemas.microsoft.com/office/drawing/2014/main" id="{E02AC90B-2376-4FC3-9A8A-A6A35DBB2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71"/>
              <a:ext cx="3720" cy="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5">
              <a:extLst>
                <a:ext uri="{FF2B5EF4-FFF2-40B4-BE49-F238E27FC236}">
                  <a16:creationId xmlns:a16="http://schemas.microsoft.com/office/drawing/2014/main" id="{4C8C2792-FA66-4CF9-835C-267DCB750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2572"/>
              <a:ext cx="2023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>
                  <a:solidFill>
                    <a:srgbClr val="FFFFFF"/>
                  </a:solidFill>
                  <a:latin typeface="Arial" panose="020B0604020202020204" pitchFamily="34" charset="0"/>
                </a:rPr>
                <a:t>Signal from Readout pad</a:t>
              </a:r>
            </a:p>
          </p:txBody>
        </p:sp>
        <p:sp>
          <p:nvSpPr>
            <p:cNvPr id="40" name="Text Box 6">
              <a:extLst>
                <a:ext uri="{FF2B5EF4-FFF2-40B4-BE49-F238E27FC236}">
                  <a16:creationId xmlns:a16="http://schemas.microsoft.com/office/drawing/2014/main" id="{4160B6A9-21EC-4EFF-8E7C-893AD1DFF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661"/>
              <a:ext cx="2170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600">
                  <a:solidFill>
                    <a:srgbClr val="FFFFFF"/>
                  </a:solidFill>
                  <a:latin typeface="Arial" panose="020B0604020202020204" pitchFamily="34" charset="0"/>
                </a:rPr>
                <a:t>Signal from GEM foil</a:t>
              </a:r>
            </a:p>
          </p:txBody>
        </p:sp>
        <p:sp>
          <p:nvSpPr>
            <p:cNvPr id="41" name="Line 7">
              <a:extLst>
                <a:ext uri="{FF2B5EF4-FFF2-40B4-BE49-F238E27FC236}">
                  <a16:creationId xmlns:a16="http://schemas.microsoft.com/office/drawing/2014/main" id="{ED727885-2D34-4BE6-B265-ECCCEB70F4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0" y="1842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8">
              <a:extLst>
                <a:ext uri="{FF2B5EF4-FFF2-40B4-BE49-F238E27FC236}">
                  <a16:creationId xmlns:a16="http://schemas.microsoft.com/office/drawing/2014/main" id="{9EAF94E1-985A-4F78-9F3B-999361944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09" y="2704"/>
              <a:ext cx="363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9">
              <a:extLst>
                <a:ext uri="{FF2B5EF4-FFF2-40B4-BE49-F238E27FC236}">
                  <a16:creationId xmlns:a16="http://schemas.microsoft.com/office/drawing/2014/main" id="{CAD17F78-EFB8-43CA-ACD4-C0094B813D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3" y="1480"/>
              <a:ext cx="1" cy="1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Line 10">
              <a:extLst>
                <a:ext uri="{FF2B5EF4-FFF2-40B4-BE49-F238E27FC236}">
                  <a16:creationId xmlns:a16="http://schemas.microsoft.com/office/drawing/2014/main" id="{285888A4-3DA7-4DAB-80D1-BC9E38F19A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56" y="1476"/>
              <a:ext cx="1" cy="1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Line 11">
              <a:extLst>
                <a:ext uri="{FF2B5EF4-FFF2-40B4-BE49-F238E27FC236}">
                  <a16:creationId xmlns:a16="http://schemas.microsoft.com/office/drawing/2014/main" id="{3F8007FE-74B8-49C9-8A77-6D64A5349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3334"/>
              <a:ext cx="23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 Box 12">
              <a:extLst>
                <a:ext uri="{FF2B5EF4-FFF2-40B4-BE49-F238E27FC236}">
                  <a16:creationId xmlns:a16="http://schemas.microsoft.com/office/drawing/2014/main" id="{A277B3B0-7860-4518-B0CE-A60B63DA5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3249"/>
              <a:ext cx="4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>
                  <a:solidFill>
                    <a:srgbClr val="FFFFFF"/>
                  </a:solidFill>
                  <a:latin typeface="Arial" panose="020B0604020202020204" pitchFamily="34" charset="0"/>
                </a:rPr>
                <a:t>80ns</a:t>
              </a:r>
            </a:p>
          </p:txBody>
        </p:sp>
        <p:sp>
          <p:nvSpPr>
            <p:cNvPr id="47" name="Line 13">
              <a:extLst>
                <a:ext uri="{FF2B5EF4-FFF2-40B4-BE49-F238E27FC236}">
                  <a16:creationId xmlns:a16="http://schemas.microsoft.com/office/drawing/2014/main" id="{3B8E7FD8-A422-4FE7-B9ED-9FBEB7ED5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2341"/>
              <a:ext cx="0" cy="90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14">
              <a:extLst>
                <a:ext uri="{FF2B5EF4-FFF2-40B4-BE49-F238E27FC236}">
                  <a16:creationId xmlns:a16="http://schemas.microsoft.com/office/drawing/2014/main" id="{11761755-9C04-4206-A816-5B73C135E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" y="3249"/>
              <a:ext cx="68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 Box 15">
              <a:extLst>
                <a:ext uri="{FF2B5EF4-FFF2-40B4-BE49-F238E27FC236}">
                  <a16:creationId xmlns:a16="http://schemas.microsoft.com/office/drawing/2014/main" id="{A3F9C3EB-9FB4-42FB-8F2E-0E6F52F06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704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>
                  <a:solidFill>
                    <a:srgbClr val="FFFFFF"/>
                  </a:solidFill>
                  <a:latin typeface="Arial" panose="020B0604020202020204" pitchFamily="34" charset="0"/>
                </a:rPr>
                <a:t>150mV</a:t>
              </a:r>
            </a:p>
          </p:txBody>
        </p:sp>
      </p:grpSp>
      <p:sp>
        <p:nvSpPr>
          <p:cNvPr id="50" name="コンテンツ プレースホルダ 1">
            <a:extLst>
              <a:ext uri="{FF2B5EF4-FFF2-40B4-BE49-F238E27FC236}">
                <a16:creationId xmlns:a16="http://schemas.microsoft.com/office/drawing/2014/main" id="{96FDFA6C-B1D9-49D0-9347-490BD8812332}"/>
              </a:ext>
            </a:extLst>
          </p:cNvPr>
          <p:cNvSpPr txBox="1">
            <a:spLocks/>
          </p:cNvSpPr>
          <p:nvPr/>
        </p:nvSpPr>
        <p:spPr bwMode="auto">
          <a:xfrm>
            <a:off x="3880803" y="1461031"/>
            <a:ext cx="4714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400"/>
              </a:spcBef>
              <a:buClr>
                <a:srgbClr val="EDFAD2"/>
              </a:buClr>
              <a:buSzPct val="68000"/>
              <a:buFont typeface="Wingdings 3" panose="05040102010807070707" pitchFamily="18" charset="2"/>
              <a:buChar char=""/>
            </a:pPr>
            <a:r>
              <a:rPr lang="en-US" altLang="ja-JP" sz="2000" dirty="0">
                <a:latin typeface="Rockwell" panose="02060603020205020403" pitchFamily="18" charset="0"/>
              </a:rPr>
              <a:t>GEM Response function</a:t>
            </a:r>
            <a:r>
              <a:rPr lang="en-US" altLang="ja-JP" sz="2700" dirty="0">
                <a:solidFill>
                  <a:srgbClr val="006699"/>
                </a:solidFill>
              </a:rPr>
              <a:t>  </a:t>
            </a:r>
            <a:endParaRPr lang="ja-JP" altLang="en-US" sz="2700" dirty="0">
              <a:solidFill>
                <a:srgbClr val="006699"/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8735E37-6819-42CF-836B-0906FFF6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7" y="2371090"/>
            <a:ext cx="23399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E5B4C884-FC0B-4573-9748-298C66657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227" y="2118678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σ</a:t>
            </a:r>
            <a:r>
              <a:rPr lang="ja-JP" altLang="en-US">
                <a:solidFill>
                  <a:srgbClr val="FF0000"/>
                </a:solidFill>
                <a:latin typeface="Arial" panose="020B0604020202020204" pitchFamily="34" charset="0"/>
              </a:rPr>
              <a:t>＝</a:t>
            </a:r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181.2±0.3 μm</a:t>
            </a: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79656532-C5E5-4BE0-BA06-6D2147354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310" y="2616200"/>
            <a:ext cx="9734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200" b="1" dirty="0">
                <a:solidFill>
                  <a:srgbClr val="006699"/>
                </a:solidFill>
              </a:rPr>
              <a:t>Ar-CO</a:t>
            </a:r>
            <a:r>
              <a:rPr lang="en-US" altLang="ja-JP" sz="1200" b="1" baseline="-25000" dirty="0">
                <a:solidFill>
                  <a:srgbClr val="006699"/>
                </a:solidFill>
              </a:rPr>
              <a:t>2 </a:t>
            </a:r>
            <a:r>
              <a:rPr lang="en-US" altLang="ja-JP" sz="1200" b="1" dirty="0">
                <a:solidFill>
                  <a:srgbClr val="006699"/>
                </a:solidFill>
              </a:rPr>
              <a:t>(70/30)</a:t>
            </a:r>
          </a:p>
        </p:txBody>
      </p:sp>
      <p:sp>
        <p:nvSpPr>
          <p:cNvPr id="55" name="テキスト ボックス 32">
            <a:extLst>
              <a:ext uri="{FF2B5EF4-FFF2-40B4-BE49-F238E27FC236}">
                <a16:creationId xmlns:a16="http://schemas.microsoft.com/office/drawing/2014/main" id="{9565369A-D9CC-49C3-86A6-194A1876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7" y="1857914"/>
            <a:ext cx="3728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/>
              <a:t>No magnetic Field/ No Drift region</a:t>
            </a:r>
            <a:endParaRPr lang="ja-JP" altLang="en-US" sz="1600" dirty="0"/>
          </a:p>
        </p:txBody>
      </p:sp>
      <p:pic>
        <p:nvPicPr>
          <p:cNvPr id="56" name="Picture 11">
            <a:extLst>
              <a:ext uri="{FF2B5EF4-FFF2-40B4-BE49-F238E27FC236}">
                <a16:creationId xmlns:a16="http://schemas.microsoft.com/office/drawing/2014/main" id="{D2FE4797-0A0B-4931-9B81-14447E75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77" y="2366328"/>
            <a:ext cx="22860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12">
            <a:extLst>
              <a:ext uri="{FF2B5EF4-FFF2-40B4-BE49-F238E27FC236}">
                <a16:creationId xmlns:a16="http://schemas.microsoft.com/office/drawing/2014/main" id="{BC69185D-3866-4E83-9F4C-6CEF25F5E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727" y="2156778"/>
            <a:ext cx="289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σ</a:t>
            </a:r>
            <a:r>
              <a:rPr lang="ja-JP" altLang="en-US">
                <a:solidFill>
                  <a:srgbClr val="FF0000"/>
                </a:solidFill>
                <a:latin typeface="Arial" panose="020B0604020202020204" pitchFamily="34" charset="0"/>
              </a:rPr>
              <a:t>＝</a:t>
            </a:r>
            <a:r>
              <a:rPr lang="en-US" altLang="ja-JP">
                <a:solidFill>
                  <a:srgbClr val="FF0000"/>
                </a:solidFill>
                <a:latin typeface="Arial" panose="020B0604020202020204" pitchFamily="34" charset="0"/>
              </a:rPr>
              <a:t>359.7±0.4 μm</a:t>
            </a:r>
          </a:p>
        </p:txBody>
      </p:sp>
      <p:sp>
        <p:nvSpPr>
          <p:cNvPr id="58" name="Text Box 6">
            <a:extLst>
              <a:ext uri="{FF2B5EF4-FFF2-40B4-BE49-F238E27FC236}">
                <a16:creationId xmlns:a16="http://schemas.microsoft.com/office/drawing/2014/main" id="{FC15DF75-F07B-4B8F-B826-61D1C0E7B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790" y="2618740"/>
            <a:ext cx="785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200" b="1">
                <a:solidFill>
                  <a:srgbClr val="006699"/>
                </a:solidFill>
              </a:rPr>
              <a:t>P10</a:t>
            </a:r>
          </a:p>
        </p:txBody>
      </p:sp>
      <p:sp>
        <p:nvSpPr>
          <p:cNvPr id="59" name="テキスト ボックス 37">
            <a:extLst>
              <a:ext uri="{FF2B5EF4-FFF2-40B4-BE49-F238E27FC236}">
                <a16:creationId xmlns:a16="http://schemas.microsoft.com/office/drawing/2014/main" id="{1592D29B-8ED5-40AD-9201-DE5DF0ABE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915" y="4404678"/>
            <a:ext cx="230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Response function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B17A77-D7EF-4FEE-9180-68FC70F5B138}"/>
              </a:ext>
            </a:extLst>
          </p:cNvPr>
          <p:cNvSpPr txBox="1"/>
          <p:nvPr/>
        </p:nvSpPr>
        <p:spPr>
          <a:xfrm>
            <a:off x="6391292" y="1250568"/>
            <a:ext cx="257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S. Uno(KEK) MPGD WS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587134-65C0-495D-97B6-6651B5CF452D}"/>
              </a:ext>
            </a:extLst>
          </p:cNvPr>
          <p:cNvSpPr txBox="1"/>
          <p:nvPr/>
        </p:nvSpPr>
        <p:spPr>
          <a:xfrm>
            <a:off x="253111" y="5064708"/>
            <a:ext cx="414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信号の時定数は、電子のドリフトで決まる。（イオンテールはない）</a:t>
            </a:r>
            <a:endParaRPr kumimoji="1" lang="en-US" altLang="ja-JP" sz="1600" dirty="0"/>
          </a:p>
          <a:p>
            <a:pPr lvl="1"/>
            <a:r>
              <a:rPr lang="ja-JP" altLang="en-US" sz="1600" dirty="0"/>
              <a:t>最終</a:t>
            </a:r>
            <a:r>
              <a:rPr lang="en-US" altLang="ja-JP" sz="1600" dirty="0"/>
              <a:t>gap</a:t>
            </a:r>
            <a:r>
              <a:rPr lang="ja-JP" altLang="en-US" sz="1600" dirty="0"/>
              <a:t>の電場を調整して最適化</a:t>
            </a:r>
            <a:endParaRPr kumimoji="1" lang="ja-JP" altLang="en-US" sz="16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A2574A-3F82-4378-B5F7-BA473207EE46}"/>
              </a:ext>
            </a:extLst>
          </p:cNvPr>
          <p:cNvSpPr txBox="1"/>
          <p:nvPr/>
        </p:nvSpPr>
        <p:spPr>
          <a:xfrm>
            <a:off x="4717112" y="5014491"/>
            <a:ext cx="3794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信号の広がりは、電子が電離する</a:t>
            </a:r>
            <a:r>
              <a:rPr lang="en-US" altLang="ja-JP" sz="1600" dirty="0"/>
              <a:t>Drift Gap</a:t>
            </a:r>
            <a:r>
              <a:rPr lang="ja-JP" altLang="en-US" sz="1600" dirty="0"/>
              <a:t>から読み出し電極までの距離での電子の拡散と一致</a:t>
            </a:r>
            <a:endParaRPr lang="en-US" altLang="ja-JP" sz="1600" dirty="0"/>
          </a:p>
          <a:p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295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714E6-58FA-4D2C-8C7F-55792991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検出器の応用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231E98-D130-425E-8805-9C467562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587FFBB-36D2-46C7-ABCD-E178B650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6375B7-947D-454F-A922-5AC6A3D0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16B341-5021-48A6-8ABB-933C91C8B663}"/>
              </a:ext>
            </a:extLst>
          </p:cNvPr>
          <p:cNvSpPr txBox="1"/>
          <p:nvPr/>
        </p:nvSpPr>
        <p:spPr>
          <a:xfrm>
            <a:off x="0" y="1533298"/>
            <a:ext cx="4222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Monitor for High Intensity beam</a:t>
            </a:r>
          </a:p>
          <a:p>
            <a:pPr lvl="1"/>
            <a:r>
              <a:rPr lang="en-US" altLang="ja-JP" dirty="0"/>
              <a:t>CERN-SPS COMPASS experiment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BE1E66-97AC-432E-962B-728029C7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84" y="2513190"/>
            <a:ext cx="4144392" cy="329331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91F544-3D14-4CFB-A1E5-15BFA0204E99}"/>
              </a:ext>
            </a:extLst>
          </p:cNvPr>
          <p:cNvSpPr txBox="1"/>
          <p:nvPr/>
        </p:nvSpPr>
        <p:spPr>
          <a:xfrm>
            <a:off x="1228436" y="2179629"/>
            <a:ext cx="3269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C. </a:t>
            </a:r>
            <a:r>
              <a:rPr lang="en-US" altLang="ja-JP" sz="1400" dirty="0" err="1"/>
              <a:t>Altunbas</a:t>
            </a:r>
            <a:r>
              <a:rPr lang="en-US" altLang="ja-JP" sz="1400" dirty="0"/>
              <a:t> </a:t>
            </a:r>
            <a:r>
              <a:rPr lang="en-US" altLang="ja-JP" sz="1400" i="1" dirty="0"/>
              <a:t>et al.</a:t>
            </a:r>
            <a:r>
              <a:rPr lang="en-US" altLang="ja-JP" sz="1400" dirty="0"/>
              <a:t>, NIM A490(2002)177</a:t>
            </a:r>
            <a:endParaRPr kumimoji="1" lang="ja-JP" altLang="en-US" sz="1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2C1970-0423-4B4A-8ADF-5F7323D26776}"/>
              </a:ext>
            </a:extLst>
          </p:cNvPr>
          <p:cNvSpPr txBox="1"/>
          <p:nvPr/>
        </p:nvSpPr>
        <p:spPr>
          <a:xfrm>
            <a:off x="4572000" y="1533298"/>
            <a:ext cx="388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Gas Cherenkov Detector</a:t>
            </a:r>
          </a:p>
          <a:p>
            <a:pPr lvl="1"/>
            <a:r>
              <a:rPr lang="en-US" altLang="ja-JP" dirty="0"/>
              <a:t>BNL-RHIC PHENIX experiment</a:t>
            </a:r>
            <a:endParaRPr kumimoji="1" lang="ja-JP" altLang="en-US" dirty="0"/>
          </a:p>
        </p:txBody>
      </p:sp>
      <p:pic>
        <p:nvPicPr>
          <p:cNvPr id="11" name="Picture 3" descr="C:\Users\Kyoichiro Ozawa\Pictures\Downloaded Albums\114063945552177410471\day5\P1010093.JPG">
            <a:extLst>
              <a:ext uri="{FF2B5EF4-FFF2-40B4-BE49-F238E27FC236}">
                <a16:creationId xmlns:a16="http://schemas.microsoft.com/office/drawing/2014/main" id="{A9975D77-40F1-43EA-82A4-364BED26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37" y="2641449"/>
            <a:ext cx="4168679" cy="312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760AE99-C860-4271-8EDE-AC7C2D44E99F}"/>
              </a:ext>
            </a:extLst>
          </p:cNvPr>
          <p:cNvSpPr txBox="1"/>
          <p:nvPr/>
        </p:nvSpPr>
        <p:spPr>
          <a:xfrm>
            <a:off x="5872495" y="2256650"/>
            <a:ext cx="3090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Z. Fraenkel </a:t>
            </a:r>
            <a:r>
              <a:rPr lang="en-US" altLang="ja-JP" sz="14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et al.</a:t>
            </a:r>
            <a:r>
              <a:rPr lang="en-US" altLang="ja-JP" sz="1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, </a:t>
            </a:r>
            <a:r>
              <a:rPr lang="en-US" altLang="ja-JP" sz="1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NIM A546(2005)</a:t>
            </a:r>
            <a:r>
              <a:rPr lang="ja-JP" altLang="ja-JP" sz="1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en-US" altLang="ja-JP" sz="1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466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98688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971E5-757C-4884-8CBF-DEA33798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フォイルの開発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2C03091-0C6C-41A9-8164-2AAA72978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316931E-C5F6-474C-ADD5-64672DB4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97BE62-BAFC-4330-A824-A7B3AEC4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E14418-B6D4-443B-9888-C83DDEC70B15}"/>
              </a:ext>
            </a:extLst>
          </p:cNvPr>
          <p:cNvSpPr txBox="1"/>
          <p:nvPr/>
        </p:nvSpPr>
        <p:spPr>
          <a:xfrm>
            <a:off x="309879" y="1188720"/>
            <a:ext cx="869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実験の提案：</a:t>
            </a:r>
            <a:r>
              <a:rPr kumimoji="1" lang="en-US" altLang="ja-JP" dirty="0"/>
              <a:t>2006</a:t>
            </a:r>
            <a:r>
              <a:rPr kumimoji="1" lang="ja-JP" altLang="en-US" dirty="0"/>
              <a:t>年、そこから検出器開発を本格化</a:t>
            </a:r>
            <a:endParaRPr kumimoji="1" lang="en-US" altLang="ja-JP" dirty="0"/>
          </a:p>
          <a:p>
            <a:r>
              <a:rPr kumimoji="1" lang="ja-JP" altLang="en-US" dirty="0"/>
              <a:t>当時、日本でサイエナジー社がレーザーエッチング</a:t>
            </a:r>
            <a:r>
              <a:rPr lang="ja-JP" altLang="en-US" dirty="0"/>
              <a:t>（</a:t>
            </a:r>
            <a:r>
              <a:rPr lang="en-US" altLang="ja-JP" dirty="0"/>
              <a:t>Dry Etching</a:t>
            </a:r>
            <a:r>
              <a:rPr lang="ja-JP" altLang="en-US" dirty="0"/>
              <a:t>）</a:t>
            </a:r>
            <a:r>
              <a:rPr kumimoji="1" lang="ja-JP" altLang="en-US" dirty="0"/>
              <a:t>で</a:t>
            </a:r>
            <a:r>
              <a:rPr kumimoji="1" lang="en-US" altLang="ja-JP" dirty="0"/>
              <a:t>GEM</a:t>
            </a:r>
            <a:r>
              <a:rPr kumimoji="1" lang="ja-JP" altLang="en-US" dirty="0"/>
              <a:t>を開発</a:t>
            </a:r>
            <a:endParaRPr kumimoji="1" lang="en-US" altLang="ja-JP" dirty="0"/>
          </a:p>
          <a:p>
            <a:r>
              <a:rPr lang="ja-JP" altLang="en-US" dirty="0"/>
              <a:t>但し、コストがかかり、安価な</a:t>
            </a:r>
            <a:r>
              <a:rPr lang="en-US" altLang="ja-JP" dirty="0"/>
              <a:t>Wet Etching</a:t>
            </a:r>
            <a:r>
              <a:rPr lang="ja-JP" altLang="en-US" dirty="0"/>
              <a:t>（</a:t>
            </a:r>
            <a:r>
              <a:rPr lang="en-US" altLang="ja-JP" dirty="0"/>
              <a:t>CERN</a:t>
            </a:r>
            <a:r>
              <a:rPr lang="ja-JP" altLang="en-US" dirty="0"/>
              <a:t>で製作したのと同じ方法）を使った</a:t>
            </a:r>
            <a:r>
              <a:rPr lang="en-US" altLang="ja-JP" dirty="0"/>
              <a:t>GEM </a:t>
            </a:r>
            <a:r>
              <a:rPr lang="ja-JP" altLang="en-US" dirty="0"/>
              <a:t>フォイルの開発を企業（レイテック社）と共同で始めた</a:t>
            </a:r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1500270-93A0-4D21-A947-6B89328BA44C}"/>
              </a:ext>
            </a:extLst>
          </p:cNvPr>
          <p:cNvGrpSpPr>
            <a:grpSpLocks/>
          </p:cNvGrpSpPr>
          <p:nvPr/>
        </p:nvGrpSpPr>
        <p:grpSpPr bwMode="auto">
          <a:xfrm>
            <a:off x="758825" y="2473542"/>
            <a:ext cx="5543550" cy="3714750"/>
            <a:chOff x="142844" y="2143114"/>
            <a:chExt cx="5543550" cy="3714778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CF3933A-9A42-4A34-8339-03723C4CCA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844" y="2143114"/>
              <a:ext cx="5543550" cy="3714777"/>
              <a:chOff x="73025" y="2344739"/>
              <a:chExt cx="5543550" cy="3714777"/>
            </a:xfrm>
          </p:grpSpPr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08679A2C-ACC8-4D60-87CC-CBCB53396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25" y="2344740"/>
                <a:ext cx="5543550" cy="3028948"/>
              </a:xfrm>
              <a:prstGeom prst="rect">
                <a:avLst/>
              </a:prstGeom>
              <a:solidFill>
                <a:schemeClr val="tx1">
                  <a:alpha val="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>
                  <a:solidFill>
                    <a:srgbClr val="006699"/>
                  </a:solidFill>
                </a:endParaRPr>
              </a:p>
            </p:txBody>
          </p:sp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B9DDC738-6DF8-47C9-8AFA-7C8580EBC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01785" y="2344739"/>
                <a:ext cx="0" cy="371477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16" name="Text Box 9">
                <a:extLst>
                  <a:ext uri="{FF2B5EF4-FFF2-40B4-BE49-F238E27FC236}">
                    <a16:creationId xmlns:a16="http://schemas.microsoft.com/office/drawing/2014/main" id="{38486C90-A645-4A6B-A455-72767CCC57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788" y="2420940"/>
                <a:ext cx="1655762" cy="366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ja-JP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</a:rPr>
                  <a:t>wet</a:t>
                </a: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 etching</a:t>
                </a:r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A57C7131-DB97-422A-8015-59ECC51C0B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8711" y="2344740"/>
                <a:ext cx="26964" cy="37119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18" name="Text Box 13">
                <a:extLst>
                  <a:ext uri="{FF2B5EF4-FFF2-40B4-BE49-F238E27FC236}">
                    <a16:creationId xmlns:a16="http://schemas.microsoft.com/office/drawing/2014/main" id="{FCAB8F53-6FF6-4579-8050-532E69B5B0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913" y="2428877"/>
                <a:ext cx="1655762" cy="366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ja-JP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</a:rPr>
                  <a:t>dry</a:t>
                </a: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 etching</a:t>
                </a:r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D267ED6F-2DC4-46A8-AE7C-CF2F5DE85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25" y="2924175"/>
                <a:ext cx="554355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0" name="Text Box 18">
                <a:extLst>
                  <a:ext uri="{FF2B5EF4-FFF2-40B4-BE49-F238E27FC236}">
                    <a16:creationId xmlns:a16="http://schemas.microsoft.com/office/drawing/2014/main" id="{A58462F2-8919-48B6-9008-97607FA023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713" y="2349500"/>
                <a:ext cx="1128712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>
                    <a:solidFill>
                      <a:srgbClr val="006699"/>
                    </a:solidFill>
                    <a:latin typeface="Arial" panose="020B0604020202020204" pitchFamily="34" charset="0"/>
                  </a:rPr>
                  <a:t>Etching method</a:t>
                </a:r>
              </a:p>
            </p:txBody>
          </p:sp>
          <p:pic>
            <p:nvPicPr>
              <p:cNvPr id="21" name="Picture 19" descr="GEM foil">
                <a:extLst>
                  <a:ext uri="{FF2B5EF4-FFF2-40B4-BE49-F238E27FC236}">
                    <a16:creationId xmlns:a16="http://schemas.microsoft.com/office/drawing/2014/main" id="{07D5D025-200D-4FD4-860F-78A748CFE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39" y="3019502"/>
                <a:ext cx="1914525" cy="153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>
                <a:extLst>
                  <a:ext uri="{FF2B5EF4-FFF2-40B4-BE49-F238E27FC236}">
                    <a16:creationId xmlns:a16="http://schemas.microsoft.com/office/drawing/2014/main" id="{E6D6832D-BCEE-42C3-8113-500C71667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9013" y="2963863"/>
                <a:ext cx="2016125" cy="1617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D6C0815B-7496-49AE-ADBF-615239EE4F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463" y="3500438"/>
                <a:ext cx="1296987" cy="915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ja-JP">
                    <a:solidFill>
                      <a:srgbClr val="006699"/>
                    </a:solidFill>
                    <a:latin typeface="Arial" panose="020B0604020202020204" pitchFamily="34" charset="0"/>
                  </a:rPr>
                  <a:t>The cross section of a hole</a:t>
                </a:r>
              </a:p>
            </p:txBody>
          </p:sp>
          <p:sp>
            <p:nvSpPr>
              <p:cNvPr id="24" name="Text Box 14">
                <a:extLst>
                  <a:ext uri="{FF2B5EF4-FFF2-40B4-BE49-F238E27FC236}">
                    <a16:creationId xmlns:a16="http://schemas.microsoft.com/office/drawing/2014/main" id="{50EF5A91-17C5-4731-A9C4-C5D01720F3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450" y="4457717"/>
                <a:ext cx="1873250" cy="915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A hole with </a:t>
                </a:r>
                <a:r>
                  <a:rPr lang="en-US" altLang="ja-JP" b="1" u="sng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</a:rPr>
                  <a:t>cylindrical</a:t>
                </a: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 shape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6AD065C0-2812-4C63-B53B-0E806F814F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2888" y="4475180"/>
                <a:ext cx="1871662" cy="915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A hole with </a:t>
                </a:r>
                <a:r>
                  <a:rPr lang="en-US" altLang="ja-JP" b="1" u="sng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+mn-ea"/>
                  </a:rPr>
                  <a:t>double-conical</a:t>
                </a:r>
                <a:r>
                  <a:rPr lang="en-US" altLang="ja-JP">
                    <a:solidFill>
                      <a:srgbClr val="006699"/>
                    </a:solidFill>
                    <a:latin typeface="Arial" charset="0"/>
                    <a:ea typeface="+mn-ea"/>
                  </a:rPr>
                  <a:t> shape</a:t>
                </a:r>
              </a:p>
            </p:txBody>
          </p:sp>
        </p:grp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FDDEDB80-39B0-4703-A65C-9AAFFBE9A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44" y="5176875"/>
              <a:ext cx="5543550" cy="681017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endParaRPr lang="ja-JP" altLang="en-US">
                <a:solidFill>
                  <a:srgbClr val="006699"/>
                </a:solidFill>
              </a:endParaRPr>
            </a:p>
          </p:txBody>
        </p:sp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8C7812A5-9105-40EB-BECD-0B5E948DB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79" y="5345684"/>
              <a:ext cx="12969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>
                  <a:solidFill>
                    <a:srgbClr val="006699"/>
                  </a:solidFill>
                  <a:latin typeface="Arial" panose="020B0604020202020204" pitchFamily="34" charset="0"/>
                </a:rPr>
                <a:t>Cost</a:t>
              </a:r>
            </a:p>
          </p:txBody>
        </p:sp>
        <p:sp>
          <p:nvSpPr>
            <p:cNvPr id="12" name="Text Box 21">
              <a:extLst>
                <a:ext uri="{FF2B5EF4-FFF2-40B4-BE49-F238E27FC236}">
                  <a16:creationId xmlns:a16="http://schemas.microsoft.com/office/drawing/2014/main" id="{E7368071-DE72-465A-9605-73994F9EF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7620" y="5357826"/>
              <a:ext cx="1511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>
                  <a:solidFill>
                    <a:srgbClr val="006699"/>
                  </a:solidFill>
                  <a:latin typeface="Arial" panose="020B0604020202020204" pitchFamily="34" charset="0"/>
                </a:rPr>
                <a:t>\</a:t>
              </a:r>
              <a:r>
                <a:rPr lang="en-US" altLang="ja-JP" b="1">
                  <a:solidFill>
                    <a:srgbClr val="FF0000"/>
                  </a:solidFill>
                  <a:latin typeface="Arial" panose="020B0604020202020204" pitchFamily="34" charset="0"/>
                </a:rPr>
                <a:t>80k </a:t>
              </a:r>
              <a:r>
                <a:rPr lang="en-US" altLang="ja-JP">
                  <a:solidFill>
                    <a:srgbClr val="006699"/>
                  </a:solidFill>
                  <a:latin typeface="Arial" panose="020B0604020202020204" pitchFamily="34" charset="0"/>
                </a:rPr>
                <a:t>per foil</a:t>
              </a:r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7AAC1AC5-9783-4CCC-9D90-662BECD3F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042" y="5345683"/>
              <a:ext cx="1714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b="1">
                  <a:solidFill>
                    <a:srgbClr val="006699"/>
                  </a:solidFill>
                  <a:latin typeface="Arial" panose="020B0604020202020204" pitchFamily="34" charset="0"/>
                </a:rPr>
                <a:t>≲</a:t>
              </a:r>
              <a:r>
                <a:rPr lang="en-US" altLang="ja-JP">
                  <a:solidFill>
                    <a:srgbClr val="006699"/>
                  </a:solidFill>
                  <a:latin typeface="Arial" panose="020B0604020202020204" pitchFamily="34" charset="0"/>
                </a:rPr>
                <a:t> \</a:t>
              </a:r>
              <a:r>
                <a:rPr lang="en-US" altLang="ja-JP" b="1">
                  <a:solidFill>
                    <a:srgbClr val="FF0000"/>
                  </a:solidFill>
                  <a:latin typeface="Arial" panose="020B0604020202020204" pitchFamily="34" charset="0"/>
                </a:rPr>
                <a:t>60k</a:t>
              </a:r>
              <a:r>
                <a:rPr lang="en-US" altLang="ja-JP">
                  <a:solidFill>
                    <a:srgbClr val="006699"/>
                  </a:solidFill>
                  <a:latin typeface="Arial" panose="020B0604020202020204" pitchFamily="34" charset="0"/>
                </a:rPr>
                <a:t> per foil</a:t>
              </a: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11E4963-7BBA-401F-B7FE-3F8EE9CF5A29}"/>
              </a:ext>
            </a:extLst>
          </p:cNvPr>
          <p:cNvSpPr txBox="1"/>
          <p:nvPr/>
        </p:nvSpPr>
        <p:spPr>
          <a:xfrm>
            <a:off x="6435735" y="4406419"/>
            <a:ext cx="2566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注：</a:t>
            </a:r>
            <a:r>
              <a:rPr lang="en-US" altLang="ja-JP" dirty="0"/>
              <a:t>Dry Etching</a:t>
            </a:r>
            <a:r>
              <a:rPr lang="ja-JP" altLang="en-US" dirty="0"/>
              <a:t>では、厚い</a:t>
            </a:r>
            <a:r>
              <a:rPr lang="en-US" altLang="ja-JP" dirty="0"/>
              <a:t>GEM</a:t>
            </a:r>
            <a:r>
              <a:rPr lang="ja-JP" altLang="en-US" dirty="0"/>
              <a:t>（厚さ</a:t>
            </a:r>
            <a:r>
              <a:rPr lang="en-US" altLang="ja-JP" dirty="0"/>
              <a:t>100μm</a:t>
            </a:r>
            <a:r>
              <a:rPr lang="ja-JP" altLang="en-US" dirty="0"/>
              <a:t>）を製作可能</a:t>
            </a:r>
            <a:endParaRPr lang="en-US" altLang="ja-JP" dirty="0"/>
          </a:p>
          <a:p>
            <a:r>
              <a:rPr lang="ja-JP" altLang="en-US" dirty="0"/>
              <a:t>厚い</a:t>
            </a:r>
            <a:r>
              <a:rPr lang="en-US" altLang="ja-JP" dirty="0"/>
              <a:t>GEM</a:t>
            </a:r>
            <a:r>
              <a:rPr lang="ja-JP" altLang="en-US" dirty="0"/>
              <a:t>は、より大きい増幅率を得られる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294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946B4-3FE0-458F-9F69-4506910F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初期の</a:t>
            </a:r>
            <a:r>
              <a:rPr kumimoji="1" lang="en-US" altLang="ja-JP" dirty="0"/>
              <a:t>GEM</a:t>
            </a:r>
            <a:r>
              <a:rPr lang="ja-JP" altLang="en-US" dirty="0"/>
              <a:t>フォイル製作</a:t>
            </a:r>
            <a:r>
              <a:rPr kumimoji="1" lang="ja-JP" altLang="en-US" dirty="0"/>
              <a:t>での失敗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9D113A-26E5-4329-B4A0-88B5F160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9D65A39-ACEF-4501-A3AA-8A7EFE69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B4A2F2-C60F-4D67-BC4B-E235A300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462468C-A64F-467F-916E-7C0E4E4E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79" y="2467869"/>
            <a:ext cx="4435217" cy="290130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52B801-5DDB-4C6F-B7FA-5EB154168594}"/>
              </a:ext>
            </a:extLst>
          </p:cNvPr>
          <p:cNvSpPr txBox="1"/>
          <p:nvPr/>
        </p:nvSpPr>
        <p:spPr>
          <a:xfrm>
            <a:off x="370840" y="1369732"/>
            <a:ext cx="7888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どういう穴を開けるのが良いか、など、エッチングの仕様のすり合わせが十分ではなかった。</a:t>
            </a:r>
            <a:endParaRPr lang="en-US" altLang="ja-JP" dirty="0"/>
          </a:p>
          <a:p>
            <a:pPr lvl="1"/>
            <a:r>
              <a:rPr lang="ja-JP" altLang="en-US" dirty="0"/>
              <a:t>例えば、穴は大きければ大きいほど良いと思われていた</a:t>
            </a:r>
            <a:endParaRPr lang="en-US" altLang="ja-JP" dirty="0"/>
          </a:p>
          <a:p>
            <a:pPr lvl="1"/>
            <a:r>
              <a:rPr kumimoji="1" lang="ja-JP" altLang="en-US" dirty="0">
                <a:sym typeface="Symbol" panose="05050102010706020507" pitchFamily="18" charset="2"/>
              </a:rPr>
              <a:t> 十分な増幅率が出なかった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2A365E-7783-4614-B4F2-9D4C4AA6F55B}"/>
              </a:ext>
            </a:extLst>
          </p:cNvPr>
          <p:cNvSpPr txBox="1"/>
          <p:nvPr/>
        </p:nvSpPr>
        <p:spPr>
          <a:xfrm>
            <a:off x="5400406" y="5369173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GEM1</a:t>
            </a:r>
            <a:r>
              <a:rPr kumimoji="1" lang="ja-JP" altLang="en-US" dirty="0"/>
              <a:t>枚あたりの増幅率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6FF338-BFBE-4AB3-86F8-AEC7D238C36C}"/>
              </a:ext>
            </a:extLst>
          </p:cNvPr>
          <p:cNvSpPr txBox="1"/>
          <p:nvPr/>
        </p:nvSpPr>
        <p:spPr>
          <a:xfrm>
            <a:off x="8319031" y="517464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[V]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F16462-F7C1-43FF-B0F0-375382B17D6D}"/>
              </a:ext>
            </a:extLst>
          </p:cNvPr>
          <p:cNvSpPr/>
          <p:nvPr/>
        </p:nvSpPr>
        <p:spPr>
          <a:xfrm>
            <a:off x="611492" y="3473673"/>
            <a:ext cx="406400" cy="1939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C97415A-3CBE-4A40-B6EA-9258F93B4143}"/>
              </a:ext>
            </a:extLst>
          </p:cNvPr>
          <p:cNvSpPr/>
          <p:nvPr/>
        </p:nvSpPr>
        <p:spPr>
          <a:xfrm>
            <a:off x="611492" y="4211647"/>
            <a:ext cx="406400" cy="1939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五方向 13">
            <a:extLst>
              <a:ext uri="{FF2B5EF4-FFF2-40B4-BE49-F238E27FC236}">
                <a16:creationId xmlns:a16="http://schemas.microsoft.com/office/drawing/2014/main" id="{376F56EF-7810-4D98-99F3-76CE3C2245FF}"/>
              </a:ext>
            </a:extLst>
          </p:cNvPr>
          <p:cNvSpPr/>
          <p:nvPr/>
        </p:nvSpPr>
        <p:spPr>
          <a:xfrm>
            <a:off x="611492" y="3672716"/>
            <a:ext cx="609600" cy="534280"/>
          </a:xfrm>
          <a:prstGeom prst="homePlate">
            <a:avLst>
              <a:gd name="adj" fmla="val 36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A8F22F2-3431-469C-913E-52A6E46302D4}"/>
              </a:ext>
            </a:extLst>
          </p:cNvPr>
          <p:cNvGrpSpPr/>
          <p:nvPr/>
        </p:nvGrpSpPr>
        <p:grpSpPr>
          <a:xfrm flipH="1">
            <a:off x="1658522" y="3473673"/>
            <a:ext cx="609600" cy="931937"/>
            <a:chOff x="1020618" y="3287684"/>
            <a:chExt cx="609600" cy="931937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14FC847-F073-4025-9E3E-CF4CAC427DF0}"/>
                </a:ext>
              </a:extLst>
            </p:cNvPr>
            <p:cNvSpPr/>
            <p:nvPr/>
          </p:nvSpPr>
          <p:spPr>
            <a:xfrm>
              <a:off x="1020618" y="3287684"/>
              <a:ext cx="406400" cy="1939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5CB85EF-41C1-4AB9-95C6-63787FB6A4B2}"/>
                </a:ext>
              </a:extLst>
            </p:cNvPr>
            <p:cNvSpPr/>
            <p:nvPr/>
          </p:nvSpPr>
          <p:spPr>
            <a:xfrm>
              <a:off x="1020618" y="4025658"/>
              <a:ext cx="406400" cy="1939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矢印: 五方向 16">
              <a:extLst>
                <a:ext uri="{FF2B5EF4-FFF2-40B4-BE49-F238E27FC236}">
                  <a16:creationId xmlns:a16="http://schemas.microsoft.com/office/drawing/2014/main" id="{AD5D12DF-794D-46AB-B46E-F705E7687A7E}"/>
                </a:ext>
              </a:extLst>
            </p:cNvPr>
            <p:cNvSpPr/>
            <p:nvPr/>
          </p:nvSpPr>
          <p:spPr>
            <a:xfrm>
              <a:off x="1020618" y="3486727"/>
              <a:ext cx="609600" cy="534280"/>
            </a:xfrm>
            <a:prstGeom prst="homePlate">
              <a:avLst>
                <a:gd name="adj" fmla="val 365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E6BCE37-E231-4D92-98ED-D7AD3BA265BC}"/>
              </a:ext>
            </a:extLst>
          </p:cNvPr>
          <p:cNvCxnSpPr>
            <a:stCxn id="14" idx="3"/>
            <a:endCxn id="17" idx="3"/>
          </p:cNvCxnSpPr>
          <p:nvPr/>
        </p:nvCxnSpPr>
        <p:spPr>
          <a:xfrm>
            <a:off x="1221092" y="3939856"/>
            <a:ext cx="4374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08DC7D5A-AF18-4083-BCC4-4800DA2288E8}"/>
                  </a:ext>
                </a:extLst>
              </p:cNvPr>
              <p:cNvSpPr txBox="1"/>
              <p:nvPr/>
            </p:nvSpPr>
            <p:spPr>
              <a:xfrm>
                <a:off x="1148989" y="3565873"/>
                <a:ext cx="589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𝑃𝐼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08DC7D5A-AF18-4083-BCC4-4800DA228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989" y="3565873"/>
                <a:ext cx="589071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B42D3A1-C449-4B4D-9A96-F9201D5B41CD}"/>
                  </a:ext>
                </a:extLst>
              </p:cNvPr>
              <p:cNvSpPr txBox="1"/>
              <p:nvPr/>
            </p:nvSpPr>
            <p:spPr>
              <a:xfrm>
                <a:off x="1128055" y="3124579"/>
                <a:ext cx="623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𝐶𝑢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B42D3A1-C449-4B4D-9A96-F9201D5B4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55" y="3124579"/>
                <a:ext cx="623504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D7E1EA76-ABD4-4059-B2FB-FCCF7CA36969}"/>
              </a:ext>
            </a:extLst>
          </p:cNvPr>
          <p:cNvCxnSpPr>
            <a:stCxn id="12" idx="3"/>
            <a:endCxn id="15" idx="3"/>
          </p:cNvCxnSpPr>
          <p:nvPr/>
        </p:nvCxnSpPr>
        <p:spPr>
          <a:xfrm>
            <a:off x="1017892" y="3570655"/>
            <a:ext cx="8438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CCA9B04-B011-42B8-B447-E7F5A2B35E73}"/>
                  </a:ext>
                </a:extLst>
              </p:cNvPr>
              <p:cNvSpPr txBox="1"/>
              <p:nvPr/>
            </p:nvSpPr>
            <p:spPr>
              <a:xfrm>
                <a:off x="2622241" y="3045254"/>
                <a:ext cx="1693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𝐶𝑢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:70,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𝑃𝐼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rgbClr val="FF0000"/>
                    </a:solidFill>
                  </a:rPr>
                  <a:t>: 45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CCA9B04-B011-42B8-B447-E7F5A2B35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241" y="3045254"/>
                <a:ext cx="1693092" cy="369332"/>
              </a:xfrm>
              <a:prstGeom prst="rect">
                <a:avLst/>
              </a:prstGeom>
              <a:blipFill>
                <a:blip r:embed="rId5"/>
                <a:stretch>
                  <a:fillRect l="-719" t="-10000" r="-2518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509CFC5-0FBC-45DB-8DA9-765601E95119}"/>
                  </a:ext>
                </a:extLst>
              </p:cNvPr>
              <p:cNvSpPr txBox="1"/>
              <p:nvPr/>
            </p:nvSpPr>
            <p:spPr>
              <a:xfrm>
                <a:off x="2742387" y="4308628"/>
                <a:ext cx="1693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𝐶𝑢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</a:rPr>
                  <a:t>:90,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𝑃𝐼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</a:rPr>
                  <a:t>: 75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509CFC5-0FBC-45DB-8DA9-765601E9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387" y="4308628"/>
                <a:ext cx="1693092" cy="369332"/>
              </a:xfrm>
              <a:prstGeom prst="rect">
                <a:avLst/>
              </a:prstGeom>
              <a:blipFill>
                <a:blip r:embed="rId6"/>
                <a:stretch>
                  <a:fillRect l="-1079" t="-10000" r="-2158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24600CD-F008-42B9-92D7-2F6241F73795}"/>
                  </a:ext>
                </a:extLst>
              </p:cNvPr>
              <p:cNvSpPr txBox="1"/>
              <p:nvPr/>
            </p:nvSpPr>
            <p:spPr>
              <a:xfrm>
                <a:off x="2819110" y="3539294"/>
                <a:ext cx="1624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𝐶𝑢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𝑃𝐼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</a:rPr>
                  <a:t>: 70</a:t>
                </a:r>
              </a:p>
              <a:p>
                <a:r>
                  <a:rPr kumimoji="1" lang="en-US" altLang="ja-JP" dirty="0">
                    <a:solidFill>
                      <a:schemeClr val="tx1"/>
                    </a:solidFill>
                  </a:rPr>
                  <a:t>(Dry Etching)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24600CD-F008-42B9-92D7-2F6241F73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110" y="3539294"/>
                <a:ext cx="1624419" cy="646331"/>
              </a:xfrm>
              <a:prstGeom prst="rect">
                <a:avLst/>
              </a:prstGeom>
              <a:blipFill>
                <a:blip r:embed="rId7"/>
                <a:stretch>
                  <a:fillRect l="-2996" t="-5660" r="-2996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6427900-E12B-47D6-9C65-0D9848D14920}"/>
              </a:ext>
            </a:extLst>
          </p:cNvPr>
          <p:cNvCxnSpPr>
            <a:stCxn id="28" idx="3"/>
          </p:cNvCxnSpPr>
          <p:nvPr/>
        </p:nvCxnSpPr>
        <p:spPr>
          <a:xfrm>
            <a:off x="4315333" y="3229920"/>
            <a:ext cx="840314" cy="3133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74F83BD-3B04-4CF1-8D6F-82C77E8E2641}"/>
              </a:ext>
            </a:extLst>
          </p:cNvPr>
          <p:cNvCxnSpPr>
            <a:cxnSpLocks/>
          </p:cNvCxnSpPr>
          <p:nvPr/>
        </p:nvCxnSpPr>
        <p:spPr>
          <a:xfrm>
            <a:off x="4337615" y="3704902"/>
            <a:ext cx="1221030" cy="120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9F6DCC2-A861-4259-83F9-F7F9BD5734A3}"/>
              </a:ext>
            </a:extLst>
          </p:cNvPr>
          <p:cNvCxnSpPr>
            <a:cxnSpLocks/>
          </p:cNvCxnSpPr>
          <p:nvPr/>
        </p:nvCxnSpPr>
        <p:spPr>
          <a:xfrm flipV="1">
            <a:off x="4431615" y="4278195"/>
            <a:ext cx="1127030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0DE20FC-F67C-46EA-912D-D0F60FEBD665}"/>
              </a:ext>
            </a:extLst>
          </p:cNvPr>
          <p:cNvSpPr txBox="1"/>
          <p:nvPr/>
        </p:nvSpPr>
        <p:spPr>
          <a:xfrm>
            <a:off x="232573" y="5165481"/>
            <a:ext cx="466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現在は、</a:t>
            </a:r>
            <a:r>
              <a:rPr lang="en-US" altLang="ja-JP" dirty="0"/>
              <a:t>Cu</a:t>
            </a:r>
            <a:r>
              <a:rPr lang="ja-JP" altLang="en-US" dirty="0"/>
              <a:t>と</a:t>
            </a:r>
            <a:r>
              <a:rPr lang="en-US" altLang="ja-JP" dirty="0"/>
              <a:t>PI</a:t>
            </a:r>
            <a:r>
              <a:rPr lang="ja-JP" altLang="en-US" dirty="0"/>
              <a:t>の両方の穴径で指定</a:t>
            </a:r>
            <a:endParaRPr lang="en-US" altLang="ja-JP" dirty="0"/>
          </a:p>
          <a:p>
            <a:r>
              <a:rPr kumimoji="1" lang="ja-JP" altLang="en-US" dirty="0"/>
              <a:t>穴径を小さくすると、増幅率が上がるので、より小さい</a:t>
            </a:r>
            <a:r>
              <a:rPr lang="en-US" altLang="ja-JP" dirty="0"/>
              <a:t>PI</a:t>
            </a:r>
            <a:r>
              <a:rPr lang="ja-JP" altLang="en-US" dirty="0"/>
              <a:t>の穴径（</a:t>
            </a:r>
            <a:r>
              <a:rPr lang="en-US" altLang="ja-JP" dirty="0"/>
              <a:t>~35μm</a:t>
            </a:r>
            <a:r>
              <a:rPr lang="ja-JP" altLang="en-US" dirty="0"/>
              <a:t>程度）を指定</a:t>
            </a:r>
            <a:endParaRPr lang="en-US" altLang="ja-JP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87F024B-0B1A-4DD4-8E36-654AA0E6671A}"/>
              </a:ext>
            </a:extLst>
          </p:cNvPr>
          <p:cNvSpPr txBox="1"/>
          <p:nvPr/>
        </p:nvSpPr>
        <p:spPr>
          <a:xfrm>
            <a:off x="825977" y="6055502"/>
            <a:ext cx="628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注：穴径がコニカルになっていると、電圧印加直後の増幅率の変動が大きい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9323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7DDFBB-FEFD-48E5-84F4-090711DD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フォイルの大型化の苦労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9B24574-52F3-405F-A28D-E0737FA9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140DB8E-FF90-4466-80FD-A7B922DC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16AEA16-4821-484E-B366-3488F8B4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FB2451-A8DC-4F97-8064-38EDF5F6E009}"/>
              </a:ext>
            </a:extLst>
          </p:cNvPr>
          <p:cNvSpPr txBox="1"/>
          <p:nvPr/>
        </p:nvSpPr>
        <p:spPr>
          <a:xfrm>
            <a:off x="354153" y="1371600"/>
            <a:ext cx="7733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当時、</a:t>
            </a:r>
            <a:r>
              <a:rPr kumimoji="1" lang="en-US" altLang="ja-JP" dirty="0"/>
              <a:t>CERN</a:t>
            </a:r>
            <a:r>
              <a:rPr kumimoji="1" lang="ja-JP" altLang="en-US" dirty="0"/>
              <a:t>でも、定型品として売っていたのは、</a:t>
            </a:r>
            <a:r>
              <a:rPr kumimoji="1" lang="en-US" altLang="ja-JP" dirty="0"/>
              <a:t>10cm x 10cm</a:t>
            </a:r>
            <a:r>
              <a:rPr kumimoji="1" lang="ja-JP" altLang="en-US" dirty="0"/>
              <a:t>だった。</a:t>
            </a:r>
            <a:endParaRPr kumimoji="1" lang="en-US" altLang="ja-JP" dirty="0"/>
          </a:p>
          <a:p>
            <a:r>
              <a:rPr lang="ja-JP" altLang="en-US" dirty="0"/>
              <a:t>実験の要請から、</a:t>
            </a:r>
            <a:r>
              <a:rPr lang="en-US" altLang="ja-JP" dirty="0"/>
              <a:t>20cm</a:t>
            </a:r>
            <a:r>
              <a:rPr lang="ja-JP" altLang="en-US" dirty="0"/>
              <a:t> 角、</a:t>
            </a:r>
            <a:r>
              <a:rPr lang="en-US" altLang="ja-JP" dirty="0"/>
              <a:t>30cm</a:t>
            </a:r>
            <a:r>
              <a:rPr lang="ja-JP" altLang="en-US" dirty="0"/>
              <a:t>角が必要だった</a:t>
            </a:r>
            <a:endParaRPr lang="en-US" altLang="ja-JP" dirty="0"/>
          </a:p>
          <a:p>
            <a:pPr lvl="1"/>
            <a:r>
              <a:rPr kumimoji="1" lang="ja-JP" altLang="en-US" dirty="0"/>
              <a:t>そこでも克服するべき課題があった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0E9DDF-A6EC-4DDC-8E72-81BD9BF6766C}"/>
              </a:ext>
            </a:extLst>
          </p:cNvPr>
          <p:cNvSpPr txBox="1"/>
          <p:nvPr/>
        </p:nvSpPr>
        <p:spPr>
          <a:xfrm>
            <a:off x="67379" y="249075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エッチング時の上下のマスクのずれ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511931-DD06-41C4-B091-54F6B9ED4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531" t="13577" r="10987" b="13701"/>
          <a:stretch/>
        </p:blipFill>
        <p:spPr bwMode="auto">
          <a:xfrm>
            <a:off x="574898" y="3047562"/>
            <a:ext cx="3362168" cy="236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8F671BC2-FCA9-4396-AF20-4DFEF2C81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382610"/>
              </p:ext>
            </p:extLst>
          </p:nvPr>
        </p:nvGraphicFramePr>
        <p:xfrm>
          <a:off x="4766355" y="4113967"/>
          <a:ext cx="4197051" cy="1376546"/>
        </p:xfrm>
        <a:graphic>
          <a:graphicData uri="http://schemas.openxmlformats.org/drawingml/2006/table">
            <a:tbl>
              <a:tblPr/>
              <a:tblGrid>
                <a:gridCol w="139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Cu [</a:t>
                      </a:r>
                      <a:r>
                        <a:rPr lang="el-GR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μ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m]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PI  [</a:t>
                      </a:r>
                      <a:r>
                        <a:rPr lang="el-GR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μ</a:t>
                      </a: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m]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before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8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after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800" b="0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800" b="0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3022BC8-369A-49A3-85C7-5141481F2C62}"/>
              </a:ext>
            </a:extLst>
          </p:cNvPr>
          <p:cNvSpPr/>
          <p:nvPr/>
        </p:nvSpPr>
        <p:spPr>
          <a:xfrm>
            <a:off x="5416304" y="2788352"/>
            <a:ext cx="1152128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24F6105-14D4-4A3F-91D3-A0F8951F91B8}"/>
              </a:ext>
            </a:extLst>
          </p:cNvPr>
          <p:cNvCxnSpPr>
            <a:stCxn id="12" idx="3"/>
          </p:cNvCxnSpPr>
          <p:nvPr/>
        </p:nvCxnSpPr>
        <p:spPr>
          <a:xfrm flipH="1">
            <a:off x="6352408" y="2860360"/>
            <a:ext cx="216024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24FDE85-118B-4CC0-B3C4-0F68E4C63D01}"/>
              </a:ext>
            </a:extLst>
          </p:cNvPr>
          <p:cNvCxnSpPr>
            <a:endCxn id="17" idx="1"/>
          </p:cNvCxnSpPr>
          <p:nvPr/>
        </p:nvCxnSpPr>
        <p:spPr>
          <a:xfrm rot="5400000">
            <a:off x="6928472" y="3076384"/>
            <a:ext cx="504056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BBA4E04-D652-46DB-8C76-E02555315B97}"/>
              </a:ext>
            </a:extLst>
          </p:cNvPr>
          <p:cNvSpPr/>
          <p:nvPr/>
        </p:nvSpPr>
        <p:spPr>
          <a:xfrm>
            <a:off x="7216504" y="2788352"/>
            <a:ext cx="1152128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5A18A2C-505A-4BEC-96B0-EB3D8D2531E5}"/>
              </a:ext>
            </a:extLst>
          </p:cNvPr>
          <p:cNvSpPr/>
          <p:nvPr/>
        </p:nvSpPr>
        <p:spPr>
          <a:xfrm>
            <a:off x="5416304" y="3364416"/>
            <a:ext cx="936104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E00937-D901-485F-AFA8-CDC5FD193253}"/>
              </a:ext>
            </a:extLst>
          </p:cNvPr>
          <p:cNvSpPr/>
          <p:nvPr/>
        </p:nvSpPr>
        <p:spPr>
          <a:xfrm>
            <a:off x="7072488" y="3364416"/>
            <a:ext cx="1224136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8AC1C9-D7B9-468C-8F15-C36C7187E374}"/>
              </a:ext>
            </a:extLst>
          </p:cNvPr>
          <p:cNvSpPr txBox="1"/>
          <p:nvPr/>
        </p:nvSpPr>
        <p:spPr>
          <a:xfrm>
            <a:off x="5560320" y="286036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PI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61C598B-7AE5-4732-BF11-58555B036B29}"/>
              </a:ext>
            </a:extLst>
          </p:cNvPr>
          <p:cNvSpPr txBox="1"/>
          <p:nvPr/>
        </p:nvSpPr>
        <p:spPr>
          <a:xfrm>
            <a:off x="4680208" y="2572328"/>
            <a:ext cx="7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Cu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539D67-DC10-48CC-B54E-7CA30743A65D}"/>
              </a:ext>
            </a:extLst>
          </p:cNvPr>
          <p:cNvSpPr txBox="1"/>
          <p:nvPr/>
        </p:nvSpPr>
        <p:spPr>
          <a:xfrm>
            <a:off x="4153090" y="366762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マスクの材質などを変更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20C4451-2CAA-4CD0-B4A2-0260E386AECF}"/>
              </a:ext>
            </a:extLst>
          </p:cNvPr>
          <p:cNvSpPr txBox="1"/>
          <p:nvPr/>
        </p:nvSpPr>
        <p:spPr>
          <a:xfrm>
            <a:off x="1305457" y="5802764"/>
            <a:ext cx="764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世界的には、現在では、大型</a:t>
            </a:r>
            <a:r>
              <a:rPr kumimoji="1" lang="en-US" altLang="ja-JP" dirty="0"/>
              <a:t>GEM</a:t>
            </a:r>
            <a:r>
              <a:rPr kumimoji="1" lang="ja-JP" altLang="en-US" dirty="0"/>
              <a:t>は片面エッチングで製作するのが主流</a:t>
            </a:r>
          </a:p>
        </p:txBody>
      </p:sp>
    </p:spTree>
    <p:extLst>
      <p:ext uri="{BB962C8B-B14F-4D97-AF65-F5344CB8AC3E}">
        <p14:creationId xmlns:p14="http://schemas.microsoft.com/office/powerpoint/2010/main" val="55327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815951-4D81-4978-9501-7EBDDBC5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まっすぐ貼るのは大変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6E23C1-E7A8-4F12-95CA-66E25495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F7DD3E-798E-4905-96A0-23980FFC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15C7C07-1250-4316-A81A-CF91F008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D13C8E6-22E9-416B-81CC-065C2652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" y="1251740"/>
            <a:ext cx="3050664" cy="254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E53E887-B447-4FFB-8902-3585BAA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" y="3883071"/>
            <a:ext cx="3050664" cy="240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639B24-A7BA-452E-AC81-DB0168C3197D}"/>
              </a:ext>
            </a:extLst>
          </p:cNvPr>
          <p:cNvSpPr txBox="1"/>
          <p:nvPr/>
        </p:nvSpPr>
        <p:spPr>
          <a:xfrm>
            <a:off x="814288" y="352117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i="1" dirty="0">
                <a:solidFill>
                  <a:srgbClr val="FFFF00"/>
                </a:solidFill>
              </a:rPr>
              <a:t>Tension is controlled by air-cylinders.</a:t>
            </a:r>
            <a:endParaRPr kumimoji="1" lang="ja-JP" altLang="en-US" sz="1400" i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EF7609-DE05-4295-BFB7-15A747DA563A}"/>
              </a:ext>
            </a:extLst>
          </p:cNvPr>
          <p:cNvSpPr txBox="1"/>
          <p:nvPr/>
        </p:nvSpPr>
        <p:spPr>
          <a:xfrm>
            <a:off x="1297424" y="593989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solidFill>
                  <a:srgbClr val="FFFF00"/>
                </a:solidFill>
              </a:rPr>
              <a:t>Measured flabbiness .</a:t>
            </a:r>
            <a:endParaRPr kumimoji="1" lang="ja-JP" altLang="en-US" i="1" dirty="0">
              <a:solidFill>
                <a:srgbClr val="FFFF0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8B2A937-26C2-4A0B-9C47-23636D6F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760" y="1560252"/>
            <a:ext cx="468433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B1B1D47-8AE7-4F39-8643-5E8AA61A2640}"/>
              </a:ext>
            </a:extLst>
          </p:cNvPr>
          <p:cNvCxnSpPr/>
          <p:nvPr/>
        </p:nvCxnSpPr>
        <p:spPr>
          <a:xfrm rot="5400000" flipH="1" flipV="1">
            <a:off x="4648928" y="4583794"/>
            <a:ext cx="216024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F497873-442B-4F03-AEA9-2F7AFD45BB30}"/>
              </a:ext>
            </a:extLst>
          </p:cNvPr>
          <p:cNvCxnSpPr/>
          <p:nvPr/>
        </p:nvCxnSpPr>
        <p:spPr>
          <a:xfrm rot="5400000" flipH="1" flipV="1">
            <a:off x="6701156" y="5123854"/>
            <a:ext cx="10801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9FA6DB-07C6-4100-AD74-5C8420B85A76}"/>
              </a:ext>
            </a:extLst>
          </p:cNvPr>
          <p:cNvSpPr txBox="1"/>
          <p:nvPr/>
        </p:nvSpPr>
        <p:spPr>
          <a:xfrm>
            <a:off x="5656246" y="566470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～</a:t>
            </a:r>
            <a:r>
              <a:rPr lang="en-US" altLang="ja-JP" sz="2800" dirty="0"/>
              <a:t>200 </a:t>
            </a:r>
            <a:r>
              <a:rPr lang="en-US" altLang="ja-JP" sz="2800" dirty="0" err="1"/>
              <a:t>μm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BDBA3A-AA79-4AE1-99D0-B4B26BFC2C79}"/>
              </a:ext>
            </a:extLst>
          </p:cNvPr>
          <p:cNvSpPr txBox="1"/>
          <p:nvPr/>
        </p:nvSpPr>
        <p:spPr>
          <a:xfrm>
            <a:off x="5224198" y="2280332"/>
            <a:ext cx="19442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1.7 </a:t>
            </a:r>
            <a:r>
              <a:rPr kumimoji="1" lang="en-US" altLang="ja-JP" sz="1600" dirty="0" err="1"/>
              <a:t>kgf</a:t>
            </a:r>
            <a:r>
              <a:rPr kumimoji="1" lang="en-US" altLang="ja-JP" sz="1600" dirty="0"/>
              <a:t>/cylinder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294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4A4258-4732-4975-8DD2-F22DA1CD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最初期型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B8B7B39-D155-4E6D-AFE1-09A451D62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F4C698-1996-42DB-9476-CF3D8565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15F381C-8A59-4E21-99F2-79FB53DE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29</a:t>
            </a:fld>
            <a:endParaRPr kumimoji="1" lang="ja-JP" altLang="en-US"/>
          </a:p>
        </p:txBody>
      </p:sp>
      <p:grpSp>
        <p:nvGrpSpPr>
          <p:cNvPr id="6" name="グループ化 593">
            <a:extLst>
              <a:ext uri="{FF2B5EF4-FFF2-40B4-BE49-F238E27FC236}">
                <a16:creationId xmlns:a16="http://schemas.microsoft.com/office/drawing/2014/main" id="{9A83D2FB-A6B1-435F-BD3F-A8C1FFACCE1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9238"/>
            <a:ext cx="3714750" cy="2214563"/>
            <a:chOff x="2071670" y="1071563"/>
            <a:chExt cx="3714776" cy="2214603"/>
          </a:xfrm>
        </p:grpSpPr>
        <p:grpSp>
          <p:nvGrpSpPr>
            <p:cNvPr id="7" name="グループ化 238">
              <a:extLst>
                <a:ext uri="{FF2B5EF4-FFF2-40B4-BE49-F238E27FC236}">
                  <a16:creationId xmlns:a16="http://schemas.microsoft.com/office/drawing/2014/main" id="{3C104991-4971-4EAF-9EDE-C3B95C6565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1670" y="1071563"/>
              <a:ext cx="3643337" cy="2214603"/>
              <a:chOff x="1815803" y="1000108"/>
              <a:chExt cx="4067008" cy="2643255"/>
            </a:xfrm>
          </p:grpSpPr>
          <p:grpSp>
            <p:nvGrpSpPr>
              <p:cNvPr id="10" name="グループ化 195">
                <a:extLst>
                  <a:ext uri="{FF2B5EF4-FFF2-40B4-BE49-F238E27FC236}">
                    <a16:creationId xmlns:a16="http://schemas.microsoft.com/office/drawing/2014/main" id="{F960B7BC-A2CD-4EDC-AE65-36BBC2E6E5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14546" y="1500327"/>
                <a:ext cx="2500441" cy="2142986"/>
                <a:chOff x="1500166" y="3500607"/>
                <a:chExt cx="2714764" cy="2357285"/>
              </a:xfrm>
            </p:grpSpPr>
            <p:grpSp>
              <p:nvGrpSpPr>
                <p:cNvPr id="18" name="グループ化 106">
                  <a:extLst>
                    <a:ext uri="{FF2B5EF4-FFF2-40B4-BE49-F238E27FC236}">
                      <a16:creationId xmlns:a16="http://schemas.microsoft.com/office/drawing/2014/main" id="{6DDEFBDF-34E2-4D83-B3E6-43559671E5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71355" y="4384332"/>
                  <a:ext cx="2572389" cy="187583"/>
                  <a:chOff x="1571154" y="4385024"/>
                  <a:chExt cx="4644590" cy="329692"/>
                </a:xfrm>
              </p:grpSpPr>
              <p:grpSp>
                <p:nvGrpSpPr>
                  <p:cNvPr id="107" name="グループ化 83">
                    <a:extLst>
                      <a:ext uri="{FF2B5EF4-FFF2-40B4-BE49-F238E27FC236}">
                        <a16:creationId xmlns:a16="http://schemas.microsoft.com/office/drawing/2014/main" id="{A978D827-3EE2-4068-82AB-D818C8D078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71154" y="4385024"/>
                    <a:ext cx="2216341" cy="329692"/>
                    <a:chOff x="1571153" y="4385024"/>
                    <a:chExt cx="2216341" cy="329692"/>
                  </a:xfrm>
                </p:grpSpPr>
                <p:grpSp>
                  <p:nvGrpSpPr>
                    <p:cNvPr id="129" name="グループ化 63">
                      <a:extLst>
                        <a:ext uri="{FF2B5EF4-FFF2-40B4-BE49-F238E27FC236}">
                          <a16:creationId xmlns:a16="http://schemas.microsoft.com/office/drawing/2014/main" id="{B2491C48-45E7-469A-B2C2-2A0764E489C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179" y="4385024"/>
                      <a:ext cx="253595" cy="329692"/>
                      <a:chOff x="1070397" y="1930413"/>
                      <a:chExt cx="359451" cy="329692"/>
                    </a:xfrm>
                  </p:grpSpPr>
                  <p:sp>
                    <p:nvSpPr>
                      <p:cNvPr id="146" name="1 つの角を丸めた四角形 563">
                        <a:extLst>
                          <a:ext uri="{FF2B5EF4-FFF2-40B4-BE49-F238E27FC236}">
                            <a16:creationId xmlns:a16="http://schemas.microsoft.com/office/drawing/2014/main" id="{4E2AB371-2CCB-49AF-A399-8011BADC2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4" y="1930455"/>
                        <a:ext cx="359454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7" name="1 つの角を丸めた四角形 564">
                        <a:extLst>
                          <a:ext uri="{FF2B5EF4-FFF2-40B4-BE49-F238E27FC236}">
                            <a16:creationId xmlns:a16="http://schemas.microsoft.com/office/drawing/2014/main" id="{87A0A59D-73DF-4C2F-88B3-A4D838F749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4" y="1930455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8" name="1 つの角を丸めた四角形 565">
                        <a:extLst>
                          <a:ext uri="{FF2B5EF4-FFF2-40B4-BE49-F238E27FC236}">
                            <a16:creationId xmlns:a16="http://schemas.microsoft.com/office/drawing/2014/main" id="{98BDFD8F-CC24-47F6-8527-6C9296702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4" y="2216192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30" name="グループ化 67">
                      <a:extLst>
                        <a:ext uri="{FF2B5EF4-FFF2-40B4-BE49-F238E27FC236}">
                          <a16:creationId xmlns:a16="http://schemas.microsoft.com/office/drawing/2014/main" id="{E0879288-46BC-418C-8E35-7750B464F14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3420" y="4385024"/>
                      <a:ext cx="253595" cy="329692"/>
                      <a:chOff x="1070645" y="1930413"/>
                      <a:chExt cx="359451" cy="329692"/>
                    </a:xfrm>
                  </p:grpSpPr>
                  <p:sp>
                    <p:nvSpPr>
                      <p:cNvPr id="143" name="1 つの角を丸めた四角形 560">
                        <a:extLst>
                          <a:ext uri="{FF2B5EF4-FFF2-40B4-BE49-F238E27FC236}">
                            <a16:creationId xmlns:a16="http://schemas.microsoft.com/office/drawing/2014/main" id="{B6D40F3B-B25E-4819-B6EA-5DB8AD52E9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5" y="1930455"/>
                        <a:ext cx="359454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4" name="1 つの角を丸めた四角形 561">
                        <a:extLst>
                          <a:ext uri="{FF2B5EF4-FFF2-40B4-BE49-F238E27FC236}">
                            <a16:creationId xmlns:a16="http://schemas.microsoft.com/office/drawing/2014/main" id="{79C27996-B088-48A3-9297-62ED5ED0FA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5" y="1930455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5" name="1 つの角を丸めた四角形 562">
                        <a:extLst>
                          <a:ext uri="{FF2B5EF4-FFF2-40B4-BE49-F238E27FC236}">
                            <a16:creationId xmlns:a16="http://schemas.microsoft.com/office/drawing/2014/main" id="{2F17F666-3219-40ED-BBAE-BEA7DBF48A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5" y="2216192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31" name="グループ化 71">
                      <a:extLst>
                        <a:ext uri="{FF2B5EF4-FFF2-40B4-BE49-F238E27FC236}">
                          <a16:creationId xmlns:a16="http://schemas.microsoft.com/office/drawing/2014/main" id="{1A4505B0-79FF-4799-BF7F-66A208B9064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660" y="4385024"/>
                      <a:ext cx="253595" cy="329692"/>
                      <a:chOff x="1070893" y="1930413"/>
                      <a:chExt cx="359451" cy="329692"/>
                    </a:xfrm>
                  </p:grpSpPr>
                  <p:sp>
                    <p:nvSpPr>
                      <p:cNvPr id="140" name="1 つの角を丸めた四角形 557">
                        <a:extLst>
                          <a:ext uri="{FF2B5EF4-FFF2-40B4-BE49-F238E27FC236}">
                            <a16:creationId xmlns:a16="http://schemas.microsoft.com/office/drawing/2014/main" id="{C524352D-A38D-4E42-B814-E1B6D9CEF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9" y="1930455"/>
                        <a:ext cx="359454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1" name="1 つの角を丸めた四角形 558">
                        <a:extLst>
                          <a:ext uri="{FF2B5EF4-FFF2-40B4-BE49-F238E27FC236}">
                            <a16:creationId xmlns:a16="http://schemas.microsoft.com/office/drawing/2014/main" id="{F16933FB-B1DC-4CD7-9F63-077DAB40A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9" y="1930455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42" name="1 つの角を丸めた四角形 559">
                        <a:extLst>
                          <a:ext uri="{FF2B5EF4-FFF2-40B4-BE49-F238E27FC236}">
                            <a16:creationId xmlns:a16="http://schemas.microsoft.com/office/drawing/2014/main" id="{2EA994E1-6FA1-4C42-AEF9-62EB6ACCBE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9" y="2216192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32" name="グループ化 75">
                      <a:extLst>
                        <a:ext uri="{FF2B5EF4-FFF2-40B4-BE49-F238E27FC236}">
                          <a16:creationId xmlns:a16="http://schemas.microsoft.com/office/drawing/2014/main" id="{2303CC1A-3C10-47D8-BDAF-9F60EC42D05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899" y="4385024"/>
                      <a:ext cx="253595" cy="329692"/>
                      <a:chOff x="1071138" y="1930413"/>
                      <a:chExt cx="359451" cy="329692"/>
                    </a:xfrm>
                  </p:grpSpPr>
                  <p:sp>
                    <p:nvSpPr>
                      <p:cNvPr id="137" name="1 つの角を丸めた四角形 554">
                        <a:extLst>
                          <a:ext uri="{FF2B5EF4-FFF2-40B4-BE49-F238E27FC236}">
                            <a16:creationId xmlns:a16="http://schemas.microsoft.com/office/drawing/2014/main" id="{B41FAB9B-6415-4B3C-9275-840A9ED97D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07" y="1930455"/>
                        <a:ext cx="359454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38" name="1 つの角を丸めた四角形 555">
                        <a:extLst>
                          <a:ext uri="{FF2B5EF4-FFF2-40B4-BE49-F238E27FC236}">
                            <a16:creationId xmlns:a16="http://schemas.microsoft.com/office/drawing/2014/main" id="{9BB7637B-FB5B-4E7B-9133-BDB47CC5AC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07" y="1930455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39" name="1 つの角を丸めた四角形 556">
                        <a:extLst>
                          <a:ext uri="{FF2B5EF4-FFF2-40B4-BE49-F238E27FC236}">
                            <a16:creationId xmlns:a16="http://schemas.microsoft.com/office/drawing/2014/main" id="{B777E3D6-D397-4BE3-B356-492EF7516D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07" y="2216192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33" name="グループ化 79">
                      <a:extLst>
                        <a:ext uri="{FF2B5EF4-FFF2-40B4-BE49-F238E27FC236}">
                          <a16:creationId xmlns:a16="http://schemas.microsoft.com/office/drawing/2014/main" id="{49B51A98-9339-426E-9693-243520B19E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1153" y="4385024"/>
                      <a:ext cx="253593" cy="329692"/>
                      <a:chOff x="1070899" y="1930413"/>
                      <a:chExt cx="359448" cy="329692"/>
                    </a:xfrm>
                  </p:grpSpPr>
                  <p:sp>
                    <p:nvSpPr>
                      <p:cNvPr id="134" name="1 つの角を丸めた四角形 80">
                        <a:extLst>
                          <a:ext uri="{FF2B5EF4-FFF2-40B4-BE49-F238E27FC236}">
                            <a16:creationId xmlns:a16="http://schemas.microsoft.com/office/drawing/2014/main" id="{236F550C-0BC4-47DE-9F48-9331EC8B8A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2" y="1930455"/>
                        <a:ext cx="359451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35" name="1 つの角を丸めた四角形 81">
                        <a:extLst>
                          <a:ext uri="{FF2B5EF4-FFF2-40B4-BE49-F238E27FC236}">
                            <a16:creationId xmlns:a16="http://schemas.microsoft.com/office/drawing/2014/main" id="{39C3E082-0AD4-487A-82EB-3F27662118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2" y="1930455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36" name="1 つの角を丸めた四角形 82">
                        <a:extLst>
                          <a:ext uri="{FF2B5EF4-FFF2-40B4-BE49-F238E27FC236}">
                            <a16:creationId xmlns:a16="http://schemas.microsoft.com/office/drawing/2014/main" id="{731277DE-BBC8-4E02-9980-67FAE32948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2" y="2216192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  <p:grpSp>
                <p:nvGrpSpPr>
                  <p:cNvPr id="108" name="グループ化 84">
                    <a:extLst>
                      <a:ext uri="{FF2B5EF4-FFF2-40B4-BE49-F238E27FC236}">
                        <a16:creationId xmlns:a16="http://schemas.microsoft.com/office/drawing/2014/main" id="{501624E4-EF74-4C4E-9236-ACE9252D3C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99401" y="4385024"/>
                    <a:ext cx="2216343" cy="329692"/>
                    <a:chOff x="1570509" y="4385024"/>
                    <a:chExt cx="2216343" cy="329692"/>
                  </a:xfrm>
                </p:grpSpPr>
                <p:grpSp>
                  <p:nvGrpSpPr>
                    <p:cNvPr id="109" name="グループ化 63">
                      <a:extLst>
                        <a:ext uri="{FF2B5EF4-FFF2-40B4-BE49-F238E27FC236}">
                          <a16:creationId xmlns:a16="http://schemas.microsoft.com/office/drawing/2014/main" id="{E1226D0B-3456-435E-B5A2-A0631677B55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2538" y="4385024"/>
                      <a:ext cx="253593" cy="329692"/>
                      <a:chOff x="1069486" y="1930413"/>
                      <a:chExt cx="359447" cy="329692"/>
                    </a:xfrm>
                  </p:grpSpPr>
                  <p:sp>
                    <p:nvSpPr>
                      <p:cNvPr id="126" name="1 つの角を丸めた四角形 102">
                        <a:extLst>
                          <a:ext uri="{FF2B5EF4-FFF2-40B4-BE49-F238E27FC236}">
                            <a16:creationId xmlns:a16="http://schemas.microsoft.com/office/drawing/2014/main" id="{2CF908AE-3E93-437F-9FA4-9F8C68E972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4" y="1930455"/>
                        <a:ext cx="359450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7" name="1 つの角を丸めた四角形 103">
                        <a:extLst>
                          <a:ext uri="{FF2B5EF4-FFF2-40B4-BE49-F238E27FC236}">
                            <a16:creationId xmlns:a16="http://schemas.microsoft.com/office/drawing/2014/main" id="{37966C4F-34EC-4D00-9F9A-2594BC6150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4" y="1930455"/>
                        <a:ext cx="359450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8" name="1 つの角を丸めた四角形 104">
                        <a:extLst>
                          <a:ext uri="{FF2B5EF4-FFF2-40B4-BE49-F238E27FC236}">
                            <a16:creationId xmlns:a16="http://schemas.microsoft.com/office/drawing/2014/main" id="{4C5BAEF5-FC58-49C7-ACAD-3F732FA6F6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4" y="2216192"/>
                        <a:ext cx="359450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10" name="グループ化 67">
                      <a:extLst>
                        <a:ext uri="{FF2B5EF4-FFF2-40B4-BE49-F238E27FC236}">
                          <a16:creationId xmlns:a16="http://schemas.microsoft.com/office/drawing/2014/main" id="{0D442CC2-EB00-4DF7-8867-9A0F6B01ADF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2779" y="4385024"/>
                      <a:ext cx="253593" cy="329692"/>
                      <a:chOff x="1069736" y="1930413"/>
                      <a:chExt cx="359448" cy="329692"/>
                    </a:xfrm>
                  </p:grpSpPr>
                  <p:sp>
                    <p:nvSpPr>
                      <p:cNvPr id="123" name="1 つの角を丸めた四角形 99">
                        <a:extLst>
                          <a:ext uri="{FF2B5EF4-FFF2-40B4-BE49-F238E27FC236}">
                            <a16:creationId xmlns:a16="http://schemas.microsoft.com/office/drawing/2014/main" id="{494564CC-B96A-45BB-8B27-9C5472F5FA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17" y="1930455"/>
                        <a:ext cx="359451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4" name="1 つの角を丸めた四角形 100">
                        <a:extLst>
                          <a:ext uri="{FF2B5EF4-FFF2-40B4-BE49-F238E27FC236}">
                            <a16:creationId xmlns:a16="http://schemas.microsoft.com/office/drawing/2014/main" id="{A5EDBA2B-4376-4578-B371-7A7D10223E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17" y="1930455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5" name="1 つの角を丸めた四角形 101">
                        <a:extLst>
                          <a:ext uri="{FF2B5EF4-FFF2-40B4-BE49-F238E27FC236}">
                            <a16:creationId xmlns:a16="http://schemas.microsoft.com/office/drawing/2014/main" id="{2ADF46E9-38FD-425C-86EC-1654BC735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17" y="2216192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11" name="グループ化 71">
                      <a:extLst>
                        <a:ext uri="{FF2B5EF4-FFF2-40B4-BE49-F238E27FC236}">
                          <a16:creationId xmlns:a16="http://schemas.microsoft.com/office/drawing/2014/main" id="{AF6D17B8-4B36-4EF9-AC7E-811865688F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017" y="4385024"/>
                      <a:ext cx="253593" cy="329692"/>
                      <a:chOff x="1069981" y="1930413"/>
                      <a:chExt cx="359448" cy="329692"/>
                    </a:xfrm>
                  </p:grpSpPr>
                  <p:sp>
                    <p:nvSpPr>
                      <p:cNvPr id="120" name="1 つの角を丸めた四角形 537">
                        <a:extLst>
                          <a:ext uri="{FF2B5EF4-FFF2-40B4-BE49-F238E27FC236}">
                            <a16:creationId xmlns:a16="http://schemas.microsoft.com/office/drawing/2014/main" id="{26645CCF-0510-4761-89C3-36F830FF6B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9" y="1930455"/>
                        <a:ext cx="359451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1" name="1 つの角を丸めた四角形 538">
                        <a:extLst>
                          <a:ext uri="{FF2B5EF4-FFF2-40B4-BE49-F238E27FC236}">
                            <a16:creationId xmlns:a16="http://schemas.microsoft.com/office/drawing/2014/main" id="{25EBF2EC-C2A8-4C9B-8476-8D435E433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9" y="1930455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22" name="1 つの角を丸めた四角形 539">
                        <a:extLst>
                          <a:ext uri="{FF2B5EF4-FFF2-40B4-BE49-F238E27FC236}">
                            <a16:creationId xmlns:a16="http://schemas.microsoft.com/office/drawing/2014/main" id="{C53CB0CC-B2CD-432F-8597-C622D1B05E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9" y="2216192"/>
                        <a:ext cx="359451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12" name="グループ化 75">
                      <a:extLst>
                        <a:ext uri="{FF2B5EF4-FFF2-40B4-BE49-F238E27FC236}">
                          <a16:creationId xmlns:a16="http://schemas.microsoft.com/office/drawing/2014/main" id="{3A9504DF-AE65-45B6-9E55-B0126C1BE01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259" y="4385024"/>
                      <a:ext cx="253593" cy="329692"/>
                      <a:chOff x="1070227" y="1930413"/>
                      <a:chExt cx="359447" cy="329692"/>
                    </a:xfrm>
                  </p:grpSpPr>
                  <p:sp>
                    <p:nvSpPr>
                      <p:cNvPr id="117" name="1 つの角を丸めた四角形 534">
                        <a:extLst>
                          <a:ext uri="{FF2B5EF4-FFF2-40B4-BE49-F238E27FC236}">
                            <a16:creationId xmlns:a16="http://schemas.microsoft.com/office/drawing/2014/main" id="{94624A10-17C4-4517-82BD-8999BB2B39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5" y="1930455"/>
                        <a:ext cx="359450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18" name="1 つの角を丸めた四角形 535">
                        <a:extLst>
                          <a:ext uri="{FF2B5EF4-FFF2-40B4-BE49-F238E27FC236}">
                            <a16:creationId xmlns:a16="http://schemas.microsoft.com/office/drawing/2014/main" id="{FDA912F8-7041-4D86-922C-CB0B66EECE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5" y="1930455"/>
                        <a:ext cx="359450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19" name="1 つの角を丸めた四角形 536">
                        <a:extLst>
                          <a:ext uri="{FF2B5EF4-FFF2-40B4-BE49-F238E27FC236}">
                            <a16:creationId xmlns:a16="http://schemas.microsoft.com/office/drawing/2014/main" id="{4958B427-41B5-4EE0-BA38-E69862CCC3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5" y="2216192"/>
                        <a:ext cx="359450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113" name="グループ化 79">
                      <a:extLst>
                        <a:ext uri="{FF2B5EF4-FFF2-40B4-BE49-F238E27FC236}">
                          <a16:creationId xmlns:a16="http://schemas.microsoft.com/office/drawing/2014/main" id="{5B866ACB-1C08-4EA4-ADBC-CE680AE3DC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0509" y="4385024"/>
                      <a:ext cx="253595" cy="329692"/>
                      <a:chOff x="1069987" y="1930413"/>
                      <a:chExt cx="359451" cy="329692"/>
                    </a:xfrm>
                  </p:grpSpPr>
                  <p:sp>
                    <p:nvSpPr>
                      <p:cNvPr id="114" name="1 つの角を丸めた四角形 531">
                        <a:extLst>
                          <a:ext uri="{FF2B5EF4-FFF2-40B4-BE49-F238E27FC236}">
                            <a16:creationId xmlns:a16="http://schemas.microsoft.com/office/drawing/2014/main" id="{D4A4E50E-456D-4BF8-9A7A-3ADBFC73A6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2" y="1930455"/>
                        <a:ext cx="359454" cy="285737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15" name="1 つの角を丸めた四角形 532">
                        <a:extLst>
                          <a:ext uri="{FF2B5EF4-FFF2-40B4-BE49-F238E27FC236}">
                            <a16:creationId xmlns:a16="http://schemas.microsoft.com/office/drawing/2014/main" id="{5A0F6FA5-0F89-4FE8-A730-A7FB7043C1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2" y="1930455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16" name="1 つの角を丸めた四角形 533">
                        <a:extLst>
                          <a:ext uri="{FF2B5EF4-FFF2-40B4-BE49-F238E27FC236}">
                            <a16:creationId xmlns:a16="http://schemas.microsoft.com/office/drawing/2014/main" id="{00E7BFEB-EB0E-4BA3-B0B5-D4FF529F1E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2" y="2216192"/>
                        <a:ext cx="359454" cy="43960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グループ化 107">
                  <a:extLst>
                    <a:ext uri="{FF2B5EF4-FFF2-40B4-BE49-F238E27FC236}">
                      <a16:creationId xmlns:a16="http://schemas.microsoft.com/office/drawing/2014/main" id="{D1007397-9DF7-4798-A893-3A94C50F1E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71354" y="4857447"/>
                  <a:ext cx="2572388" cy="189667"/>
                  <a:chOff x="1571154" y="4382873"/>
                  <a:chExt cx="4644588" cy="333356"/>
                </a:xfrm>
              </p:grpSpPr>
              <p:grpSp>
                <p:nvGrpSpPr>
                  <p:cNvPr id="65" name="グループ化 83">
                    <a:extLst>
                      <a:ext uri="{FF2B5EF4-FFF2-40B4-BE49-F238E27FC236}">
                        <a16:creationId xmlns:a16="http://schemas.microsoft.com/office/drawing/2014/main" id="{88975DE6-02D0-464B-ADD5-28B63918D4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71154" y="4382873"/>
                    <a:ext cx="2216341" cy="333356"/>
                    <a:chOff x="1571153" y="4382873"/>
                    <a:chExt cx="2216341" cy="333356"/>
                  </a:xfrm>
                </p:grpSpPr>
                <p:grpSp>
                  <p:nvGrpSpPr>
                    <p:cNvPr id="87" name="グループ化 63">
                      <a:extLst>
                        <a:ext uri="{FF2B5EF4-FFF2-40B4-BE49-F238E27FC236}">
                          <a16:creationId xmlns:a16="http://schemas.microsoft.com/office/drawing/2014/main" id="{5C66F19D-CB81-455B-8D44-FE97D57484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179" y="4382873"/>
                      <a:ext cx="253595" cy="333356"/>
                      <a:chOff x="1070397" y="1928262"/>
                      <a:chExt cx="359451" cy="333356"/>
                    </a:xfrm>
                  </p:grpSpPr>
                  <p:sp>
                    <p:nvSpPr>
                      <p:cNvPr id="104" name="1 つの角を丸めた四角形 521">
                        <a:extLst>
                          <a:ext uri="{FF2B5EF4-FFF2-40B4-BE49-F238E27FC236}">
                            <a16:creationId xmlns:a16="http://schemas.microsoft.com/office/drawing/2014/main" id="{F9FED86E-4145-4142-817F-0B6BF54355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1928336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05" name="1 つの角を丸めた四角形 522">
                        <a:extLst>
                          <a:ext uri="{FF2B5EF4-FFF2-40B4-BE49-F238E27FC236}">
                            <a16:creationId xmlns:a16="http://schemas.microsoft.com/office/drawing/2014/main" id="{5300BE70-0D3A-49BA-AE4A-E115149E4F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192833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06" name="1 つの角を丸めた四角形 523">
                        <a:extLst>
                          <a:ext uri="{FF2B5EF4-FFF2-40B4-BE49-F238E27FC236}">
                            <a16:creationId xmlns:a16="http://schemas.microsoft.com/office/drawing/2014/main" id="{D585F54C-BD57-4B26-B169-17089A4E7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2214075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88" name="グループ化 67">
                      <a:extLst>
                        <a:ext uri="{FF2B5EF4-FFF2-40B4-BE49-F238E27FC236}">
                          <a16:creationId xmlns:a16="http://schemas.microsoft.com/office/drawing/2014/main" id="{E1AACCDD-69D1-4F44-AECB-C9561F9A37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3420" y="4382873"/>
                      <a:ext cx="253595" cy="333356"/>
                      <a:chOff x="1070645" y="1928262"/>
                      <a:chExt cx="359451" cy="333356"/>
                    </a:xfrm>
                  </p:grpSpPr>
                  <p:sp>
                    <p:nvSpPr>
                      <p:cNvPr id="101" name="1 つの角を丸めた四角形 518">
                        <a:extLst>
                          <a:ext uri="{FF2B5EF4-FFF2-40B4-BE49-F238E27FC236}">
                            <a16:creationId xmlns:a16="http://schemas.microsoft.com/office/drawing/2014/main" id="{8BE4111C-3E9E-4BE4-85EB-BA58859A3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1928336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02" name="1 つの角を丸めた四角形 519">
                        <a:extLst>
                          <a:ext uri="{FF2B5EF4-FFF2-40B4-BE49-F238E27FC236}">
                            <a16:creationId xmlns:a16="http://schemas.microsoft.com/office/drawing/2014/main" id="{6D0BCB10-B7F3-46E3-A904-1E63EDD97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192833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03" name="1 つの角を丸めた四角形 520">
                        <a:extLst>
                          <a:ext uri="{FF2B5EF4-FFF2-40B4-BE49-F238E27FC236}">
                            <a16:creationId xmlns:a16="http://schemas.microsoft.com/office/drawing/2014/main" id="{AC1828AF-3BD6-4066-AF89-E8FA28B270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2214075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89" name="グループ化 71">
                      <a:extLst>
                        <a:ext uri="{FF2B5EF4-FFF2-40B4-BE49-F238E27FC236}">
                          <a16:creationId xmlns:a16="http://schemas.microsoft.com/office/drawing/2014/main" id="{9044527B-B8FB-43F6-8752-9B1930EABBA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660" y="4382873"/>
                      <a:ext cx="253595" cy="333356"/>
                      <a:chOff x="1070893" y="1928262"/>
                      <a:chExt cx="359451" cy="333356"/>
                    </a:xfrm>
                  </p:grpSpPr>
                  <p:sp>
                    <p:nvSpPr>
                      <p:cNvPr id="98" name="1 つの角を丸めた四角形 515">
                        <a:extLst>
                          <a:ext uri="{FF2B5EF4-FFF2-40B4-BE49-F238E27FC236}">
                            <a16:creationId xmlns:a16="http://schemas.microsoft.com/office/drawing/2014/main" id="{5650ACE5-D499-4A9C-8EEC-B3FA43C6EF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1928336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99" name="1 つの角を丸めた四角形 516">
                        <a:extLst>
                          <a:ext uri="{FF2B5EF4-FFF2-40B4-BE49-F238E27FC236}">
                            <a16:creationId xmlns:a16="http://schemas.microsoft.com/office/drawing/2014/main" id="{1523299A-5EFC-463A-90F3-2387D37215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192833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100" name="1 つの角を丸めた四角形 517">
                        <a:extLst>
                          <a:ext uri="{FF2B5EF4-FFF2-40B4-BE49-F238E27FC236}">
                            <a16:creationId xmlns:a16="http://schemas.microsoft.com/office/drawing/2014/main" id="{2013E360-F807-41F9-8B87-61E171D62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2214075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90" name="グループ化 75">
                      <a:extLst>
                        <a:ext uri="{FF2B5EF4-FFF2-40B4-BE49-F238E27FC236}">
                          <a16:creationId xmlns:a16="http://schemas.microsoft.com/office/drawing/2014/main" id="{473CE58E-CC6F-475A-832A-97957500277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899" y="4382873"/>
                      <a:ext cx="253595" cy="333356"/>
                      <a:chOff x="1071138" y="1928262"/>
                      <a:chExt cx="359451" cy="333356"/>
                    </a:xfrm>
                  </p:grpSpPr>
                  <p:sp>
                    <p:nvSpPr>
                      <p:cNvPr id="95" name="1 つの角を丸めた四角形 512">
                        <a:extLst>
                          <a:ext uri="{FF2B5EF4-FFF2-40B4-BE49-F238E27FC236}">
                            <a16:creationId xmlns:a16="http://schemas.microsoft.com/office/drawing/2014/main" id="{FB6B84F9-FEB7-4EAD-A2B8-B76ED09A9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1928336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96" name="1 つの角を丸めた四角形 513">
                        <a:extLst>
                          <a:ext uri="{FF2B5EF4-FFF2-40B4-BE49-F238E27FC236}">
                            <a16:creationId xmlns:a16="http://schemas.microsoft.com/office/drawing/2014/main" id="{4BF86C42-AB6B-4069-AB9C-C3DD9DC0F2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192833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97" name="1 つの角を丸めた四角形 514">
                        <a:extLst>
                          <a:ext uri="{FF2B5EF4-FFF2-40B4-BE49-F238E27FC236}">
                            <a16:creationId xmlns:a16="http://schemas.microsoft.com/office/drawing/2014/main" id="{9E6A13A5-674C-4796-B63F-668DADAA1A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2214075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91" name="グループ化 79">
                      <a:extLst>
                        <a:ext uri="{FF2B5EF4-FFF2-40B4-BE49-F238E27FC236}">
                          <a16:creationId xmlns:a16="http://schemas.microsoft.com/office/drawing/2014/main" id="{B926237D-7B2A-4A99-BE67-8A4A808814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1153" y="4382873"/>
                      <a:ext cx="253593" cy="333356"/>
                      <a:chOff x="1070899" y="1928262"/>
                      <a:chExt cx="359448" cy="333356"/>
                    </a:xfrm>
                  </p:grpSpPr>
                  <p:sp>
                    <p:nvSpPr>
                      <p:cNvPr id="92" name="1 つの角を丸めた四角形 509">
                        <a:extLst>
                          <a:ext uri="{FF2B5EF4-FFF2-40B4-BE49-F238E27FC236}">
                            <a16:creationId xmlns:a16="http://schemas.microsoft.com/office/drawing/2014/main" id="{96826338-8CB2-4BF9-83F8-54C9C0BB70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1928336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93" name="1 つの角を丸めた四角形 510">
                        <a:extLst>
                          <a:ext uri="{FF2B5EF4-FFF2-40B4-BE49-F238E27FC236}">
                            <a16:creationId xmlns:a16="http://schemas.microsoft.com/office/drawing/2014/main" id="{9AB1C750-DFC8-4433-A7CF-03FFB4CF36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192833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94" name="1 つの角を丸めた四角形 511">
                        <a:extLst>
                          <a:ext uri="{FF2B5EF4-FFF2-40B4-BE49-F238E27FC236}">
                            <a16:creationId xmlns:a16="http://schemas.microsoft.com/office/drawing/2014/main" id="{78341307-30F1-414A-8D88-BE2E70D64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2214075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  <p:grpSp>
                <p:nvGrpSpPr>
                  <p:cNvPr id="66" name="グループ化 84">
                    <a:extLst>
                      <a:ext uri="{FF2B5EF4-FFF2-40B4-BE49-F238E27FC236}">
                        <a16:creationId xmlns:a16="http://schemas.microsoft.com/office/drawing/2014/main" id="{3F10692A-335E-47D6-A5F0-4C55CCF719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99399" y="4382873"/>
                    <a:ext cx="2216343" cy="333356"/>
                    <a:chOff x="1570507" y="4382873"/>
                    <a:chExt cx="2216343" cy="333356"/>
                  </a:xfrm>
                </p:grpSpPr>
                <p:grpSp>
                  <p:nvGrpSpPr>
                    <p:cNvPr id="67" name="グループ化 63">
                      <a:extLst>
                        <a:ext uri="{FF2B5EF4-FFF2-40B4-BE49-F238E27FC236}">
                          <a16:creationId xmlns:a16="http://schemas.microsoft.com/office/drawing/2014/main" id="{3E4B666E-EE50-4676-897E-12BE4E252D8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2536" y="4382873"/>
                      <a:ext cx="253593" cy="333356"/>
                      <a:chOff x="1069483" y="1928262"/>
                      <a:chExt cx="359447" cy="333356"/>
                    </a:xfrm>
                  </p:grpSpPr>
                  <p:sp>
                    <p:nvSpPr>
                      <p:cNvPr id="84" name="1 つの角を丸めた四角形 501">
                        <a:extLst>
                          <a:ext uri="{FF2B5EF4-FFF2-40B4-BE49-F238E27FC236}">
                            <a16:creationId xmlns:a16="http://schemas.microsoft.com/office/drawing/2014/main" id="{E5C352EA-E7D6-4ECD-846D-CD1FC8482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1928336"/>
                        <a:ext cx="359450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85" name="1 つの角を丸めた四角形 502">
                        <a:extLst>
                          <a:ext uri="{FF2B5EF4-FFF2-40B4-BE49-F238E27FC236}">
                            <a16:creationId xmlns:a16="http://schemas.microsoft.com/office/drawing/2014/main" id="{C8CD7382-4778-4990-A4E2-36FA05D6DF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1928336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86" name="1 つの角を丸めた四角形 503">
                        <a:extLst>
                          <a:ext uri="{FF2B5EF4-FFF2-40B4-BE49-F238E27FC236}">
                            <a16:creationId xmlns:a16="http://schemas.microsoft.com/office/drawing/2014/main" id="{AD91CADF-BD71-46E2-89BE-8DA60F55B6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2214075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68" name="グループ化 67">
                      <a:extLst>
                        <a:ext uri="{FF2B5EF4-FFF2-40B4-BE49-F238E27FC236}">
                          <a16:creationId xmlns:a16="http://schemas.microsoft.com/office/drawing/2014/main" id="{B61CB462-044E-4CCA-A5F4-3D952E3E7B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2776" y="4382873"/>
                      <a:ext cx="253593" cy="333356"/>
                      <a:chOff x="1069733" y="1928262"/>
                      <a:chExt cx="359448" cy="333356"/>
                    </a:xfrm>
                  </p:grpSpPr>
                  <p:sp>
                    <p:nvSpPr>
                      <p:cNvPr id="81" name="1 つの角を丸めた四角形 498">
                        <a:extLst>
                          <a:ext uri="{FF2B5EF4-FFF2-40B4-BE49-F238E27FC236}">
                            <a16:creationId xmlns:a16="http://schemas.microsoft.com/office/drawing/2014/main" id="{D5DDD6BB-563A-45A7-ACD6-4DF3F42727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1928336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82" name="1 つの角を丸めた四角形 499">
                        <a:extLst>
                          <a:ext uri="{FF2B5EF4-FFF2-40B4-BE49-F238E27FC236}">
                            <a16:creationId xmlns:a16="http://schemas.microsoft.com/office/drawing/2014/main" id="{8D507A7B-13F6-4E37-8712-98967A9C0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192833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83" name="1 つの角を丸めた四角形 500">
                        <a:extLst>
                          <a:ext uri="{FF2B5EF4-FFF2-40B4-BE49-F238E27FC236}">
                            <a16:creationId xmlns:a16="http://schemas.microsoft.com/office/drawing/2014/main" id="{C7D32CFA-BC59-4008-BC0C-A9030F085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2214075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69" name="グループ化 71">
                      <a:extLst>
                        <a:ext uri="{FF2B5EF4-FFF2-40B4-BE49-F238E27FC236}">
                          <a16:creationId xmlns:a16="http://schemas.microsoft.com/office/drawing/2014/main" id="{535FF2D6-9CFF-491B-9B4D-50753D8F456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015" y="4382873"/>
                      <a:ext cx="253593" cy="333356"/>
                      <a:chOff x="1069978" y="1928262"/>
                      <a:chExt cx="359448" cy="333356"/>
                    </a:xfrm>
                  </p:grpSpPr>
                  <p:sp>
                    <p:nvSpPr>
                      <p:cNvPr id="78" name="1 つの角を丸めた四角形 495">
                        <a:extLst>
                          <a:ext uri="{FF2B5EF4-FFF2-40B4-BE49-F238E27FC236}">
                            <a16:creationId xmlns:a16="http://schemas.microsoft.com/office/drawing/2014/main" id="{E76B4539-B226-46F7-9ADB-793F04ACC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1928336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79" name="1 つの角を丸めた四角形 496">
                        <a:extLst>
                          <a:ext uri="{FF2B5EF4-FFF2-40B4-BE49-F238E27FC236}">
                            <a16:creationId xmlns:a16="http://schemas.microsoft.com/office/drawing/2014/main" id="{4F1048A0-DA4F-4722-BECE-FEC004FC6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192833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80" name="1 つの角を丸めた四角形 497">
                        <a:extLst>
                          <a:ext uri="{FF2B5EF4-FFF2-40B4-BE49-F238E27FC236}">
                            <a16:creationId xmlns:a16="http://schemas.microsoft.com/office/drawing/2014/main" id="{2E93AD5A-FEC0-4506-A43D-AA9721EFBF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2214075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70" name="グループ化 75">
                      <a:extLst>
                        <a:ext uri="{FF2B5EF4-FFF2-40B4-BE49-F238E27FC236}">
                          <a16:creationId xmlns:a16="http://schemas.microsoft.com/office/drawing/2014/main" id="{5D6E4513-0C11-47A7-9BD4-A8FB3919E4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257" y="4382873"/>
                      <a:ext cx="253593" cy="333356"/>
                      <a:chOff x="1070224" y="1928262"/>
                      <a:chExt cx="359447" cy="333356"/>
                    </a:xfrm>
                  </p:grpSpPr>
                  <p:sp>
                    <p:nvSpPr>
                      <p:cNvPr id="75" name="1 つの角を丸めた四角形 492">
                        <a:extLst>
                          <a:ext uri="{FF2B5EF4-FFF2-40B4-BE49-F238E27FC236}">
                            <a16:creationId xmlns:a16="http://schemas.microsoft.com/office/drawing/2014/main" id="{069A4F23-8FD2-42F4-A850-C6FBB3A41B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1928336"/>
                        <a:ext cx="359450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76" name="1 つの角を丸めた四角形 493">
                        <a:extLst>
                          <a:ext uri="{FF2B5EF4-FFF2-40B4-BE49-F238E27FC236}">
                            <a16:creationId xmlns:a16="http://schemas.microsoft.com/office/drawing/2014/main" id="{B36A5EC7-E359-47E2-B9AD-2AF2077261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1928336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77" name="1 つの角を丸めた四角形 494">
                        <a:extLst>
                          <a:ext uri="{FF2B5EF4-FFF2-40B4-BE49-F238E27FC236}">
                            <a16:creationId xmlns:a16="http://schemas.microsoft.com/office/drawing/2014/main" id="{240D822A-FF9E-49C1-AE49-E55D9A39C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2214075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71" name="グループ化 79">
                      <a:extLst>
                        <a:ext uri="{FF2B5EF4-FFF2-40B4-BE49-F238E27FC236}">
                          <a16:creationId xmlns:a16="http://schemas.microsoft.com/office/drawing/2014/main" id="{E222D46E-CF06-45C1-8E47-CCAE284FBC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0507" y="4382873"/>
                      <a:ext cx="253595" cy="333356"/>
                      <a:chOff x="1069984" y="1928262"/>
                      <a:chExt cx="359451" cy="333356"/>
                    </a:xfrm>
                  </p:grpSpPr>
                  <p:sp>
                    <p:nvSpPr>
                      <p:cNvPr id="72" name="1 つの角を丸めた四角形 489">
                        <a:extLst>
                          <a:ext uri="{FF2B5EF4-FFF2-40B4-BE49-F238E27FC236}">
                            <a16:creationId xmlns:a16="http://schemas.microsoft.com/office/drawing/2014/main" id="{815F7259-6088-4B2D-A7D2-F754453015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1928336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73" name="1 つの角を丸めた四角形 490">
                        <a:extLst>
                          <a:ext uri="{FF2B5EF4-FFF2-40B4-BE49-F238E27FC236}">
                            <a16:creationId xmlns:a16="http://schemas.microsoft.com/office/drawing/2014/main" id="{38E49574-A2DF-49BC-9AC5-898B1F413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192833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74" name="1 つの角を丸めた四角形 491">
                        <a:extLst>
                          <a:ext uri="{FF2B5EF4-FFF2-40B4-BE49-F238E27FC236}">
                            <a16:creationId xmlns:a16="http://schemas.microsoft.com/office/drawing/2014/main" id="{52351915-7C57-4939-8000-33AD71CAF1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2214075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" name="グループ化 150">
                  <a:extLst>
                    <a:ext uri="{FF2B5EF4-FFF2-40B4-BE49-F238E27FC236}">
                      <a16:creationId xmlns:a16="http://schemas.microsoft.com/office/drawing/2014/main" id="{19B42310-B5AC-4359-BC0C-5D3DC1291D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71354" y="5311813"/>
                  <a:ext cx="2572388" cy="189667"/>
                  <a:chOff x="1571154" y="4382908"/>
                  <a:chExt cx="4644588" cy="333356"/>
                </a:xfrm>
              </p:grpSpPr>
              <p:grpSp>
                <p:nvGrpSpPr>
                  <p:cNvPr id="23" name="グループ化 83">
                    <a:extLst>
                      <a:ext uri="{FF2B5EF4-FFF2-40B4-BE49-F238E27FC236}">
                        <a16:creationId xmlns:a16="http://schemas.microsoft.com/office/drawing/2014/main" id="{850A44A7-24B4-4626-8FEF-0177997D10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71154" y="4382908"/>
                    <a:ext cx="2216341" cy="333356"/>
                    <a:chOff x="1571153" y="4382908"/>
                    <a:chExt cx="2216341" cy="333356"/>
                  </a:xfrm>
                </p:grpSpPr>
                <p:grpSp>
                  <p:nvGrpSpPr>
                    <p:cNvPr id="45" name="グループ化 63">
                      <a:extLst>
                        <a:ext uri="{FF2B5EF4-FFF2-40B4-BE49-F238E27FC236}">
                          <a16:creationId xmlns:a16="http://schemas.microsoft.com/office/drawing/2014/main" id="{98963488-F69F-4AA7-886A-D071B9C584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179" y="4382908"/>
                      <a:ext cx="253595" cy="333356"/>
                      <a:chOff x="1070397" y="1928297"/>
                      <a:chExt cx="359451" cy="333356"/>
                    </a:xfrm>
                  </p:grpSpPr>
                  <p:sp>
                    <p:nvSpPr>
                      <p:cNvPr id="62" name="1 つの角を丸めた四角形 479">
                        <a:extLst>
                          <a:ext uri="{FF2B5EF4-FFF2-40B4-BE49-F238E27FC236}">
                            <a16:creationId xmlns:a16="http://schemas.microsoft.com/office/drawing/2014/main" id="{32280FAF-E80B-4332-AFA9-FA3A6AF1E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1928387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63" name="1 つの角を丸めた四角形 480">
                        <a:extLst>
                          <a:ext uri="{FF2B5EF4-FFF2-40B4-BE49-F238E27FC236}">
                            <a16:creationId xmlns:a16="http://schemas.microsoft.com/office/drawing/2014/main" id="{FB79E349-8E72-4276-9CB2-219D52054C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1928387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64" name="1 つの角を丸めた四角形 481">
                        <a:extLst>
                          <a:ext uri="{FF2B5EF4-FFF2-40B4-BE49-F238E27FC236}">
                            <a16:creationId xmlns:a16="http://schemas.microsoft.com/office/drawing/2014/main" id="{B3A6645A-F09D-49B7-B66F-82465EFC9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357" y="221412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46" name="グループ化 67">
                      <a:extLst>
                        <a:ext uri="{FF2B5EF4-FFF2-40B4-BE49-F238E27FC236}">
                          <a16:creationId xmlns:a16="http://schemas.microsoft.com/office/drawing/2014/main" id="{99BE9B33-7F52-4292-92BA-10911BA0F7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3420" y="4382908"/>
                      <a:ext cx="253595" cy="333356"/>
                      <a:chOff x="1070645" y="1928297"/>
                      <a:chExt cx="359451" cy="333356"/>
                    </a:xfrm>
                  </p:grpSpPr>
                  <p:sp>
                    <p:nvSpPr>
                      <p:cNvPr id="59" name="1 つの角を丸めた四角形 476">
                        <a:extLst>
                          <a:ext uri="{FF2B5EF4-FFF2-40B4-BE49-F238E27FC236}">
                            <a16:creationId xmlns:a16="http://schemas.microsoft.com/office/drawing/2014/main" id="{9D71FB8D-55E1-48FA-976B-AF829A128E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1928387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60" name="1 つの角を丸めた四角形 477">
                        <a:extLst>
                          <a:ext uri="{FF2B5EF4-FFF2-40B4-BE49-F238E27FC236}">
                            <a16:creationId xmlns:a16="http://schemas.microsoft.com/office/drawing/2014/main" id="{6839D5A4-97FE-4659-9271-BC66B7F5D0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1928387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61" name="1 つの角を丸めた四角形 478">
                        <a:extLst>
                          <a:ext uri="{FF2B5EF4-FFF2-40B4-BE49-F238E27FC236}">
                            <a16:creationId xmlns:a16="http://schemas.microsoft.com/office/drawing/2014/main" id="{E7A41F86-B9AE-47BE-B0E7-EAC05E9C43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608" y="221412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47" name="グループ化 71">
                      <a:extLst>
                        <a:ext uri="{FF2B5EF4-FFF2-40B4-BE49-F238E27FC236}">
                          <a16:creationId xmlns:a16="http://schemas.microsoft.com/office/drawing/2014/main" id="{BC8ED7AD-63CC-4660-8BD7-86660C8DDA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660" y="4382908"/>
                      <a:ext cx="253595" cy="333356"/>
                      <a:chOff x="1070893" y="1928297"/>
                      <a:chExt cx="359451" cy="333356"/>
                    </a:xfrm>
                  </p:grpSpPr>
                  <p:sp>
                    <p:nvSpPr>
                      <p:cNvPr id="56" name="1 つの角を丸めた四角形 473">
                        <a:extLst>
                          <a:ext uri="{FF2B5EF4-FFF2-40B4-BE49-F238E27FC236}">
                            <a16:creationId xmlns:a16="http://schemas.microsoft.com/office/drawing/2014/main" id="{FB520789-9A87-475A-839A-10D34F9EA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1928387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7" name="1 つの角を丸めた四角形 474">
                        <a:extLst>
                          <a:ext uri="{FF2B5EF4-FFF2-40B4-BE49-F238E27FC236}">
                            <a16:creationId xmlns:a16="http://schemas.microsoft.com/office/drawing/2014/main" id="{87752A28-7765-49FC-8878-B2DF4F743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1928387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8" name="1 つの角を丸めた四角形 475">
                        <a:extLst>
                          <a:ext uri="{FF2B5EF4-FFF2-40B4-BE49-F238E27FC236}">
                            <a16:creationId xmlns:a16="http://schemas.microsoft.com/office/drawing/2014/main" id="{876297D6-6397-43DC-865B-8ED9AD1E00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62" y="221412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48" name="グループ化 75">
                      <a:extLst>
                        <a:ext uri="{FF2B5EF4-FFF2-40B4-BE49-F238E27FC236}">
                          <a16:creationId xmlns:a16="http://schemas.microsoft.com/office/drawing/2014/main" id="{59DD0B01-5D58-4B28-B643-4B827E2E697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899" y="4382908"/>
                      <a:ext cx="253595" cy="333356"/>
                      <a:chOff x="1071138" y="1928297"/>
                      <a:chExt cx="359451" cy="333356"/>
                    </a:xfrm>
                  </p:grpSpPr>
                  <p:sp>
                    <p:nvSpPr>
                      <p:cNvPr id="53" name="1 つの角を丸めた四角形 470">
                        <a:extLst>
                          <a:ext uri="{FF2B5EF4-FFF2-40B4-BE49-F238E27FC236}">
                            <a16:creationId xmlns:a16="http://schemas.microsoft.com/office/drawing/2014/main" id="{E831E6F6-F4DE-49CD-96C3-245C3D3969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1928387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4" name="1 つの角を丸めた四角形 471">
                        <a:extLst>
                          <a:ext uri="{FF2B5EF4-FFF2-40B4-BE49-F238E27FC236}">
                            <a16:creationId xmlns:a16="http://schemas.microsoft.com/office/drawing/2014/main" id="{23E3C759-675F-4D17-B926-EA0494E23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1928387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5" name="1 つの角を丸めた四角形 472">
                        <a:extLst>
                          <a:ext uri="{FF2B5EF4-FFF2-40B4-BE49-F238E27FC236}">
                            <a16:creationId xmlns:a16="http://schemas.microsoft.com/office/drawing/2014/main" id="{1620C5B6-3498-403C-8B47-0656F05C44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110" y="221412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49" name="グループ化 79">
                      <a:extLst>
                        <a:ext uri="{FF2B5EF4-FFF2-40B4-BE49-F238E27FC236}">
                          <a16:creationId xmlns:a16="http://schemas.microsoft.com/office/drawing/2014/main" id="{F08530BF-43A8-40F0-9549-F3749AB26A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1153" y="4382908"/>
                      <a:ext cx="253593" cy="333356"/>
                      <a:chOff x="1070899" y="1928297"/>
                      <a:chExt cx="359448" cy="333356"/>
                    </a:xfrm>
                  </p:grpSpPr>
                  <p:sp>
                    <p:nvSpPr>
                      <p:cNvPr id="50" name="1 つの角を丸めた四角形 467">
                        <a:extLst>
                          <a:ext uri="{FF2B5EF4-FFF2-40B4-BE49-F238E27FC236}">
                            <a16:creationId xmlns:a16="http://schemas.microsoft.com/office/drawing/2014/main" id="{28FF771F-A92C-4F54-B0DB-AA2E5A892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1928387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1" name="1 つの角を丸めた四角形 468">
                        <a:extLst>
                          <a:ext uri="{FF2B5EF4-FFF2-40B4-BE49-F238E27FC236}">
                            <a16:creationId xmlns:a16="http://schemas.microsoft.com/office/drawing/2014/main" id="{448471E2-121F-4596-982E-7CC905CAC0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1928387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52" name="1 つの角を丸めた四角形 469">
                        <a:extLst>
                          <a:ext uri="{FF2B5EF4-FFF2-40B4-BE49-F238E27FC236}">
                            <a16:creationId xmlns:a16="http://schemas.microsoft.com/office/drawing/2014/main" id="{7C6612A9-B5C7-4672-AAEA-361EE8C46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856" y="221412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  <p:grpSp>
                <p:nvGrpSpPr>
                  <p:cNvPr id="24" name="グループ化 84">
                    <a:extLst>
                      <a:ext uri="{FF2B5EF4-FFF2-40B4-BE49-F238E27FC236}">
                        <a16:creationId xmlns:a16="http://schemas.microsoft.com/office/drawing/2014/main" id="{3729C182-F219-4205-AA7B-0A97A650EED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99399" y="4382908"/>
                    <a:ext cx="2216343" cy="333356"/>
                    <a:chOff x="1570507" y="4382908"/>
                    <a:chExt cx="2216343" cy="333356"/>
                  </a:xfrm>
                </p:grpSpPr>
                <p:grpSp>
                  <p:nvGrpSpPr>
                    <p:cNvPr id="25" name="グループ化 63">
                      <a:extLst>
                        <a:ext uri="{FF2B5EF4-FFF2-40B4-BE49-F238E27FC236}">
                          <a16:creationId xmlns:a16="http://schemas.microsoft.com/office/drawing/2014/main" id="{85AD6D1F-0AD5-47AF-81C0-B1970AFA7F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2536" y="4382908"/>
                      <a:ext cx="253593" cy="333356"/>
                      <a:chOff x="1069483" y="1928297"/>
                      <a:chExt cx="359447" cy="333356"/>
                    </a:xfrm>
                  </p:grpSpPr>
                  <p:sp>
                    <p:nvSpPr>
                      <p:cNvPr id="42" name="1 つの角を丸めた四角形 459">
                        <a:extLst>
                          <a:ext uri="{FF2B5EF4-FFF2-40B4-BE49-F238E27FC236}">
                            <a16:creationId xmlns:a16="http://schemas.microsoft.com/office/drawing/2014/main" id="{6F723FC3-0D53-4BCA-A127-7073F71C6A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1928387"/>
                        <a:ext cx="359450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43" name="1 つの角を丸めた四角形 460">
                        <a:extLst>
                          <a:ext uri="{FF2B5EF4-FFF2-40B4-BE49-F238E27FC236}">
                            <a16:creationId xmlns:a16="http://schemas.microsoft.com/office/drawing/2014/main" id="{497B5FD5-56B0-4D18-BF7D-CB90FF7DD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1928387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44" name="1 つの角を丸めた四角形 461">
                        <a:extLst>
                          <a:ext uri="{FF2B5EF4-FFF2-40B4-BE49-F238E27FC236}">
                            <a16:creationId xmlns:a16="http://schemas.microsoft.com/office/drawing/2014/main" id="{366B1963-FA06-401E-B947-AF335EEB4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467" y="2214126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26" name="グループ化 67">
                      <a:extLst>
                        <a:ext uri="{FF2B5EF4-FFF2-40B4-BE49-F238E27FC236}">
                          <a16:creationId xmlns:a16="http://schemas.microsoft.com/office/drawing/2014/main" id="{D00E0D15-207D-46F1-8C87-73BC57548F8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32776" y="4382908"/>
                      <a:ext cx="253593" cy="333356"/>
                      <a:chOff x="1069733" y="1928297"/>
                      <a:chExt cx="359448" cy="333356"/>
                    </a:xfrm>
                  </p:grpSpPr>
                  <p:sp>
                    <p:nvSpPr>
                      <p:cNvPr id="39" name="1 つの角を丸めた四角形 456">
                        <a:extLst>
                          <a:ext uri="{FF2B5EF4-FFF2-40B4-BE49-F238E27FC236}">
                            <a16:creationId xmlns:a16="http://schemas.microsoft.com/office/drawing/2014/main" id="{BBABFBC4-9444-4174-862D-24C7586006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1928387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40" name="1 つの角を丸めた四角形 457">
                        <a:extLst>
                          <a:ext uri="{FF2B5EF4-FFF2-40B4-BE49-F238E27FC236}">
                            <a16:creationId xmlns:a16="http://schemas.microsoft.com/office/drawing/2014/main" id="{206A0F88-6742-41BD-9F9F-0C8577D902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1928387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41" name="1 つの角を丸めた四角形 458">
                        <a:extLst>
                          <a:ext uri="{FF2B5EF4-FFF2-40B4-BE49-F238E27FC236}">
                            <a16:creationId xmlns:a16="http://schemas.microsoft.com/office/drawing/2014/main" id="{44749A79-EF3A-43D3-8CA2-88D91FEC0E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721" y="221412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27" name="グループ化 71">
                      <a:extLst>
                        <a:ext uri="{FF2B5EF4-FFF2-40B4-BE49-F238E27FC236}">
                          <a16:creationId xmlns:a16="http://schemas.microsoft.com/office/drawing/2014/main" id="{4549B996-EF79-484D-A3E1-90403507CBB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3015" y="4382908"/>
                      <a:ext cx="253593" cy="333356"/>
                      <a:chOff x="1069978" y="1928297"/>
                      <a:chExt cx="359448" cy="333356"/>
                    </a:xfrm>
                  </p:grpSpPr>
                  <p:sp>
                    <p:nvSpPr>
                      <p:cNvPr id="36" name="1 つの角を丸めた四角形 453">
                        <a:extLst>
                          <a:ext uri="{FF2B5EF4-FFF2-40B4-BE49-F238E27FC236}">
                            <a16:creationId xmlns:a16="http://schemas.microsoft.com/office/drawing/2014/main" id="{C7371BFF-175B-47A7-9734-6EBD6E0E4B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1928387"/>
                        <a:ext cx="359451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7" name="1 つの角を丸めた四角形 454">
                        <a:extLst>
                          <a:ext uri="{FF2B5EF4-FFF2-40B4-BE49-F238E27FC236}">
                            <a16:creationId xmlns:a16="http://schemas.microsoft.com/office/drawing/2014/main" id="{6C1E86BC-70F3-44EA-833F-92EAF6332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1928387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8" name="1 つの角を丸めた四角形 455">
                        <a:extLst>
                          <a:ext uri="{FF2B5EF4-FFF2-40B4-BE49-F238E27FC236}">
                            <a16:creationId xmlns:a16="http://schemas.microsoft.com/office/drawing/2014/main" id="{5391820C-4B51-4119-B347-9681F46629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72" y="2214126"/>
                        <a:ext cx="359451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28" name="グループ化 75">
                      <a:extLst>
                        <a:ext uri="{FF2B5EF4-FFF2-40B4-BE49-F238E27FC236}">
                          <a16:creationId xmlns:a16="http://schemas.microsoft.com/office/drawing/2014/main" id="{CF3BF4BE-B7E9-46B6-89D7-3E00BA3FCC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33257" y="4382908"/>
                      <a:ext cx="253593" cy="333356"/>
                      <a:chOff x="1070224" y="1928297"/>
                      <a:chExt cx="359447" cy="333356"/>
                    </a:xfrm>
                  </p:grpSpPr>
                  <p:sp>
                    <p:nvSpPr>
                      <p:cNvPr id="33" name="1 つの角を丸めた四角形 450">
                        <a:extLst>
                          <a:ext uri="{FF2B5EF4-FFF2-40B4-BE49-F238E27FC236}">
                            <a16:creationId xmlns:a16="http://schemas.microsoft.com/office/drawing/2014/main" id="{D04F3A2E-C199-4E40-9560-5394AA0CBE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1928387"/>
                        <a:ext cx="359450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4" name="1 つの角を丸めた四角形 451">
                        <a:extLst>
                          <a:ext uri="{FF2B5EF4-FFF2-40B4-BE49-F238E27FC236}">
                            <a16:creationId xmlns:a16="http://schemas.microsoft.com/office/drawing/2014/main" id="{74C9C3DC-E504-4341-B4D7-C680C2DCCA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1928387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5" name="1 つの角を丸めた四角形 452">
                        <a:extLst>
                          <a:ext uri="{FF2B5EF4-FFF2-40B4-BE49-F238E27FC236}">
                            <a16:creationId xmlns:a16="http://schemas.microsoft.com/office/drawing/2014/main" id="{6A021A70-4567-43FE-9353-29A5CE72CC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218" y="2214126"/>
                        <a:ext cx="359450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  <p:grpSp>
                  <p:nvGrpSpPr>
                    <p:cNvPr id="29" name="グループ化 79">
                      <a:extLst>
                        <a:ext uri="{FF2B5EF4-FFF2-40B4-BE49-F238E27FC236}">
                          <a16:creationId xmlns:a16="http://schemas.microsoft.com/office/drawing/2014/main" id="{A187C63E-BB39-4230-9F34-C679C6B194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0507" y="4382908"/>
                      <a:ext cx="253595" cy="333356"/>
                      <a:chOff x="1069984" y="1928297"/>
                      <a:chExt cx="359451" cy="333356"/>
                    </a:xfrm>
                  </p:grpSpPr>
                  <p:sp>
                    <p:nvSpPr>
                      <p:cNvPr id="30" name="1 つの角を丸めた四角形 447">
                        <a:extLst>
                          <a:ext uri="{FF2B5EF4-FFF2-40B4-BE49-F238E27FC236}">
                            <a16:creationId xmlns:a16="http://schemas.microsoft.com/office/drawing/2014/main" id="{3B08BC3A-084F-4070-A01E-9CA7010F21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1928387"/>
                        <a:ext cx="359454" cy="285739"/>
                      </a:xfrm>
                      <a:prstGeom prst="round1Rect">
                        <a:avLst/>
                      </a:prstGeom>
                      <a:solidFill>
                        <a:srgbClr val="D34817"/>
                      </a:solidFill>
                      <a:ln w="12700" cap="flat" cmpd="sng" algn="ctr">
                        <a:solidFill>
                          <a:srgbClr val="D34817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1" name="1 つの角を丸めた四角形 448">
                        <a:extLst>
                          <a:ext uri="{FF2B5EF4-FFF2-40B4-BE49-F238E27FC236}">
                            <a16:creationId xmlns:a16="http://schemas.microsoft.com/office/drawing/2014/main" id="{61178092-41E9-41B8-883E-2736BE1F7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1928387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  <p:sp>
                    <p:nvSpPr>
                      <p:cNvPr id="32" name="1 つの角を丸めた四角形 449">
                        <a:extLst>
                          <a:ext uri="{FF2B5EF4-FFF2-40B4-BE49-F238E27FC236}">
                            <a16:creationId xmlns:a16="http://schemas.microsoft.com/office/drawing/2014/main" id="{AB45F526-F954-4E80-96DC-8D4A0FE10B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9965" y="2214126"/>
                        <a:ext cx="359454" cy="47622"/>
                      </a:xfrm>
                      <a:prstGeom prst="round1Rect">
                        <a:avLst/>
                      </a:prstGeom>
                      <a:solidFill>
                        <a:sysClr val="windowText" lastClr="000000"/>
                      </a:solidFill>
                      <a:ln w="127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ja-JP" altLang="en-US" kern="0">
                          <a:solidFill>
                            <a:prstClr val="white"/>
                          </a:solidFill>
                          <a:latin typeface="Perpetua"/>
                          <a:ea typeface="HG創英ﾌﾟﾚｾﾞﾝｽEB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7AE5AFD6-BE10-4DA4-95D5-344730067082}"/>
                    </a:ext>
                  </a:extLst>
                </p:cNvPr>
                <p:cNvSpPr/>
                <p:nvPr/>
              </p:nvSpPr>
              <p:spPr>
                <a:xfrm>
                  <a:off x="1500148" y="3500618"/>
                  <a:ext cx="2714782" cy="7086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Perpetua"/>
                    <a:ea typeface="HG創英ﾌﾟﾚｾﾞﾝｽEB"/>
                  </a:endParaRPr>
                </a:p>
              </p:txBody>
            </p:sp>
            <p:sp>
              <p:nvSpPr>
                <p:cNvPr id="22" name="正方形/長方形 21">
                  <a:extLst>
                    <a:ext uri="{FF2B5EF4-FFF2-40B4-BE49-F238E27FC236}">
                      <a16:creationId xmlns:a16="http://schemas.microsoft.com/office/drawing/2014/main" id="{46738F8E-869E-46E1-89E2-2B93DCDD078D}"/>
                    </a:ext>
                  </a:extLst>
                </p:cNvPr>
                <p:cNvSpPr/>
                <p:nvPr/>
              </p:nvSpPr>
              <p:spPr>
                <a:xfrm>
                  <a:off x="1500148" y="5787081"/>
                  <a:ext cx="2714782" cy="70866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kern="0">
                    <a:solidFill>
                      <a:prstClr val="white"/>
                    </a:solidFill>
                    <a:latin typeface="Perpetua"/>
                    <a:ea typeface="HG創英ﾌﾟﾚｾﾞﾝｽEB"/>
                  </a:endParaRPr>
                </a:p>
              </p:txBody>
            </p:sp>
          </p:grpSp>
          <p:sp>
            <p:nvSpPr>
              <p:cNvPr id="11" name="テキスト ボックス 736">
                <a:extLst>
                  <a:ext uri="{FF2B5EF4-FFF2-40B4-BE49-F238E27FC236}">
                    <a16:creationId xmlns:a16="http://schemas.microsoft.com/office/drawing/2014/main" id="{2E41505C-2E64-4BE6-BF02-03D9020E93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5803" y="1000108"/>
                <a:ext cx="3827773" cy="440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kumimoji="0" lang="en-US" altLang="ja-JP" b="1" kern="0" dirty="0">
                    <a:solidFill>
                      <a:prstClr val="black"/>
                    </a:solidFill>
                    <a:latin typeface="+mn-lt"/>
                    <a:ea typeface="+mn-ea"/>
                  </a:rPr>
                  <a:t>GEM Configuration</a:t>
                </a:r>
                <a:endParaRPr kumimoji="0" lang="ja-JP" altLang="en-US" b="1" kern="0" dirty="0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12" name="直線矢印コネクタ 429">
                <a:extLst>
                  <a:ext uri="{FF2B5EF4-FFF2-40B4-BE49-F238E27FC236}">
                    <a16:creationId xmlns:a16="http://schemas.microsoft.com/office/drawing/2014/main" id="{891538C6-6930-4AB9-86AF-12ED58A09E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606876" y="3392318"/>
                <a:ext cx="356217" cy="1773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直線矢印コネクタ 430">
                <a:extLst>
                  <a:ext uri="{FF2B5EF4-FFF2-40B4-BE49-F238E27FC236}">
                    <a16:creationId xmlns:a16="http://schemas.microsoft.com/office/drawing/2014/main" id="{FF6B9AA4-1F11-42C4-9650-21DFD1E584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608649" y="2964099"/>
                <a:ext cx="356217" cy="1772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" name="テキスト ボックス 752">
                <a:extLst>
                  <a:ext uri="{FF2B5EF4-FFF2-40B4-BE49-F238E27FC236}">
                    <a16:creationId xmlns:a16="http://schemas.microsoft.com/office/drawing/2014/main" id="{C247EB0C-4C97-4815-8ECC-371AE4DEC1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8527" y="3201873"/>
                <a:ext cx="1024284" cy="44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kumimoji="0" lang="en-US" altLang="ja-JP" kern="0" dirty="0">
                    <a:solidFill>
                      <a:prstClr val="black"/>
                    </a:solidFill>
                    <a:latin typeface="+mn-lt"/>
                    <a:ea typeface="+mn-ea"/>
                  </a:rPr>
                  <a:t>2mm</a:t>
                </a:r>
                <a:endParaRPr kumimoji="0" lang="ja-JP" altLang="en-US" kern="0" dirty="0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" name="テキスト ボックス 753">
                <a:extLst>
                  <a:ext uri="{FF2B5EF4-FFF2-40B4-BE49-F238E27FC236}">
                    <a16:creationId xmlns:a16="http://schemas.microsoft.com/office/drawing/2014/main" id="{C7E49168-B53C-4DC5-A999-91421F262C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8527" y="2773646"/>
                <a:ext cx="944539" cy="44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kumimoji="0" lang="en-US" altLang="ja-JP" kern="0" dirty="0">
                    <a:solidFill>
                      <a:prstClr val="black"/>
                    </a:solidFill>
                    <a:latin typeface="+mn-lt"/>
                    <a:ea typeface="+mn-ea"/>
                  </a:rPr>
                  <a:t>2mm</a:t>
                </a:r>
                <a:endParaRPr kumimoji="0" lang="ja-JP" altLang="en-US" kern="0" dirty="0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  <p:cxnSp>
            <p:nvCxnSpPr>
              <p:cNvPr id="16" name="直線矢印コネクタ 433">
                <a:extLst>
                  <a:ext uri="{FF2B5EF4-FFF2-40B4-BE49-F238E27FC236}">
                    <a16:creationId xmlns:a16="http://schemas.microsoft.com/office/drawing/2014/main" id="{1BC323F4-B6B9-4409-BB84-8B5E27607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608649" y="2547250"/>
                <a:ext cx="356217" cy="1772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テキスト ボックス 755">
                <a:extLst>
                  <a:ext uri="{FF2B5EF4-FFF2-40B4-BE49-F238E27FC236}">
                    <a16:creationId xmlns:a16="http://schemas.microsoft.com/office/drawing/2014/main" id="{1973101F-5514-4A54-B2DE-CB5A12C890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8527" y="2364368"/>
                <a:ext cx="944539" cy="441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kumimoji="0" lang="en-US" altLang="ja-JP" kern="0" dirty="0">
                    <a:solidFill>
                      <a:prstClr val="black"/>
                    </a:solidFill>
                    <a:latin typeface="+mn-lt"/>
                    <a:ea typeface="+mn-ea"/>
                  </a:rPr>
                  <a:t>2mm</a:t>
                </a:r>
                <a:endParaRPr kumimoji="0" lang="ja-JP" altLang="en-US" kern="0" dirty="0">
                  <a:solidFill>
                    <a:prstClr val="black"/>
                  </a:solidFill>
                  <a:latin typeface="+mn-lt"/>
                  <a:ea typeface="+mn-ea"/>
                </a:endParaRPr>
              </a:p>
            </p:txBody>
          </p:sp>
        </p:grpSp>
        <p:cxnSp>
          <p:nvCxnSpPr>
            <p:cNvPr id="8" name="直線矢印コネクタ 566">
              <a:extLst>
                <a:ext uri="{FF2B5EF4-FFF2-40B4-BE49-F238E27FC236}">
                  <a16:creationId xmlns:a16="http://schemas.microsoft.com/office/drawing/2014/main" id="{43647E90-2737-44B6-BAB4-6C3DA091D4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463132" y="1853519"/>
              <a:ext cx="540000" cy="1587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テキスト ボックス 755">
              <a:extLst>
                <a:ext uri="{FF2B5EF4-FFF2-40B4-BE49-F238E27FC236}">
                  <a16:creationId xmlns:a16="http://schemas.microsoft.com/office/drawing/2014/main" id="{100391EB-8806-4312-85B8-52146C69E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7426" y="1701812"/>
              <a:ext cx="989020" cy="369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en-US" altLang="ja-JP" kern="0" dirty="0">
                  <a:solidFill>
                    <a:prstClr val="black"/>
                  </a:solidFill>
                  <a:latin typeface="+mn-lt"/>
                  <a:ea typeface="+mn-ea"/>
                </a:rPr>
                <a:t>11mm</a:t>
              </a:r>
              <a:endParaRPr kumimoji="0" lang="ja-JP" altLang="en-US" kern="0" dirty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graphicFrame>
        <p:nvGraphicFramePr>
          <p:cNvPr id="149" name="表 148">
            <a:extLst>
              <a:ext uri="{FF2B5EF4-FFF2-40B4-BE49-F238E27FC236}">
                <a16:creationId xmlns:a16="http://schemas.microsoft.com/office/drawing/2014/main" id="{1658E3A4-2836-48C2-9D18-976ABBA67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94696"/>
              </p:ext>
            </p:extLst>
          </p:nvPr>
        </p:nvGraphicFramePr>
        <p:xfrm>
          <a:off x="382594" y="3908648"/>
          <a:ext cx="3941756" cy="741680"/>
        </p:xfrm>
        <a:graphic>
          <a:graphicData uri="http://schemas.openxmlformats.org/drawingml/2006/table">
            <a:tbl>
              <a:tblPr firstRow="1" bandRow="1"/>
              <a:tblGrid>
                <a:gridCol w="1437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Drift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 gap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en-US" altLang="ja-JP" sz="1800">
                          <a:solidFill>
                            <a:schemeClr val="tx1"/>
                          </a:solidFill>
                        </a:rPr>
                        <a:t>mm, 500V/cm</a:t>
                      </a:r>
                    </a:p>
                  </a:txBody>
                  <a:tcPr marL="91426" marR="914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r>
                        <a:rPr kumimoji="1" lang="en-US" altLang="ja-JP" sz="1800">
                          <a:solidFill>
                            <a:schemeClr val="tx1"/>
                          </a:solidFill>
                        </a:rPr>
                        <a:t>Amplifing</a:t>
                      </a:r>
                      <a:r>
                        <a:rPr kumimoji="1" lang="en-US" altLang="ja-JP" sz="1800" baseline="0">
                          <a:solidFill>
                            <a:schemeClr val="tx1"/>
                          </a:solidFill>
                        </a:rPr>
                        <a:t> part</a:t>
                      </a:r>
                      <a:endParaRPr kumimoji="1" lang="ja-JP" altLang="en-US" sz="1800">
                        <a:solidFill>
                          <a:schemeClr val="tx1"/>
                        </a:solidFill>
                      </a:endParaRPr>
                    </a:p>
                  </a:txBody>
                  <a:tcPr marL="91426" marR="914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kumimoji="1" lang="el-GR" altLang="ja-JP" sz="1800" dirty="0">
                          <a:solidFill>
                            <a:schemeClr val="tx1"/>
                          </a:solidFill>
                          <a:latin typeface="Calibri"/>
                        </a:rPr>
                        <a:t>μ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Calibri"/>
                        </a:rPr>
                        <a:t>m GEM×3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6" marR="914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4" name="グループ化 609">
            <a:extLst>
              <a:ext uri="{FF2B5EF4-FFF2-40B4-BE49-F238E27FC236}">
                <a16:creationId xmlns:a16="http://schemas.microsoft.com/office/drawing/2014/main" id="{0D278F82-A8A1-4A31-99DC-8313A1D44BD2}"/>
              </a:ext>
            </a:extLst>
          </p:cNvPr>
          <p:cNvGrpSpPr>
            <a:grpSpLocks/>
          </p:cNvGrpSpPr>
          <p:nvPr/>
        </p:nvGrpSpPr>
        <p:grpSpPr bwMode="auto">
          <a:xfrm>
            <a:off x="4848860" y="1456372"/>
            <a:ext cx="4102100" cy="3000375"/>
            <a:chOff x="5000628" y="3357562"/>
            <a:chExt cx="4102876" cy="3000396"/>
          </a:xfrm>
        </p:grpSpPr>
        <p:pic>
          <p:nvPicPr>
            <p:cNvPr id="155" name="図プレースホルダ 56" descr="xx0-13-2-h3.png">
              <a:extLst>
                <a:ext uri="{FF2B5EF4-FFF2-40B4-BE49-F238E27FC236}">
                  <a16:creationId xmlns:a16="http://schemas.microsoft.com/office/drawing/2014/main" id="{D376D027-E6E3-460A-9B46-501A3B47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" r="284"/>
            <a:stretch>
              <a:fillRect/>
            </a:stretch>
          </p:blipFill>
          <p:spPr bwMode="auto">
            <a:xfrm>
              <a:off x="5000628" y="3357562"/>
              <a:ext cx="396000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テキスト ボックス 572">
              <a:extLst>
                <a:ext uri="{FF2B5EF4-FFF2-40B4-BE49-F238E27FC236}">
                  <a16:creationId xmlns:a16="http://schemas.microsoft.com/office/drawing/2014/main" id="{C93653F9-D7B9-4D7F-A803-AE27BD219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7554" y="3786190"/>
              <a:ext cx="17859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l-GR" altLang="ja-JP">
                  <a:solidFill>
                    <a:srgbClr val="000000"/>
                  </a:solidFill>
                </a:rPr>
                <a:t>σ~</a:t>
              </a:r>
              <a:r>
                <a:rPr lang="en-US" altLang="ja-JP" b="1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105</a:t>
              </a:r>
              <a:r>
                <a:rPr lang="el-GR" altLang="ja-JP">
                  <a:solidFill>
                    <a:srgbClr val="000000"/>
                  </a:solidFill>
                </a:rPr>
                <a:t>μ</a:t>
              </a:r>
              <a:r>
                <a:rPr lang="en-US" altLang="ja-JP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AA091CB0-1564-4528-8979-547232C6FBCC}"/>
                </a:ext>
              </a:extLst>
            </p:cNvPr>
            <p:cNvSpPr/>
            <p:nvPr/>
          </p:nvSpPr>
          <p:spPr>
            <a:xfrm>
              <a:off x="6000942" y="6000767"/>
              <a:ext cx="2072080" cy="35719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b="1" kern="0" dirty="0">
                  <a:solidFill>
                    <a:prstClr val="black"/>
                  </a:solidFill>
                  <a:latin typeface="Georgia"/>
                  <a:ea typeface="HG明朝B"/>
                </a:rPr>
                <a:t>Residual</a:t>
              </a:r>
              <a:r>
                <a:rPr kumimoji="0" lang="en-US" altLang="ja-JP" b="1" kern="0" dirty="0">
                  <a:solidFill>
                    <a:prstClr val="white"/>
                  </a:solidFill>
                  <a:latin typeface="Georgia"/>
                  <a:ea typeface="HG明朝B"/>
                </a:rPr>
                <a:t> </a:t>
              </a:r>
              <a:r>
                <a:rPr kumimoji="0" lang="en-US" altLang="ja-JP" b="1" kern="0" dirty="0">
                  <a:solidFill>
                    <a:srgbClr val="002060"/>
                  </a:solidFill>
                  <a:latin typeface="Georgia"/>
                  <a:ea typeface="HG明朝B"/>
                </a:rPr>
                <a:t>[</a:t>
              </a:r>
              <a:r>
                <a:rPr kumimoji="0" lang="en-US" altLang="ja-JP" b="1" kern="0" dirty="0">
                  <a:solidFill>
                    <a:prstClr val="black"/>
                  </a:solidFill>
                  <a:latin typeface="Georgia"/>
                  <a:ea typeface="HG明朝B"/>
                </a:rPr>
                <a:t>mm]</a:t>
              </a:r>
              <a:endParaRPr kumimoji="0" lang="ja-JP" altLang="en-US" b="1" kern="0" dirty="0">
                <a:solidFill>
                  <a:prstClr val="black"/>
                </a:solidFill>
                <a:latin typeface="Georgia"/>
                <a:ea typeface="HG明朝B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12EF476C-CB7D-455C-A870-5DB5494293AF}"/>
                  </a:ext>
                </a:extLst>
              </p:cNvPr>
              <p:cNvSpPr txBox="1"/>
              <p:nvPr/>
            </p:nvSpPr>
            <p:spPr>
              <a:xfrm>
                <a:off x="542692" y="4993699"/>
                <a:ext cx="805861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/>
                  <a:t>要求性能</a:t>
                </a:r>
                <a:r>
                  <a:rPr kumimoji="1" lang="en-US" altLang="ja-JP" dirty="0"/>
                  <a:t>100μm</a:t>
                </a:r>
                <a:r>
                  <a:rPr kumimoji="1" lang="ja-JP" altLang="en-US" dirty="0"/>
                  <a:t>をほぼ満たすもの（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~105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ja-JP" altLang="en-US" dirty="0"/>
                  <a:t>）が実現出来て、安心</a:t>
                </a:r>
                <a:endParaRPr kumimoji="1" lang="en-US" altLang="ja-JP" dirty="0"/>
              </a:p>
              <a:p>
                <a:pPr lvl="1"/>
                <a:r>
                  <a:rPr lang="ja-JP" altLang="en-US" dirty="0"/>
                  <a:t>しかし、斜め入射（入射角度</a:t>
                </a:r>
                <a:r>
                  <a:rPr lang="en-US" altLang="ja-JP" dirty="0"/>
                  <a:t>15°</a:t>
                </a:r>
                <a:r>
                  <a:rPr lang="ja-JP" altLang="en-US" dirty="0"/>
                  <a:t>）に対して、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470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kumimoji="1" lang="en-US" altLang="ja-JP" dirty="0"/>
              </a:p>
              <a:p>
                <a:pPr lvl="1"/>
                <a:r>
                  <a:rPr lang="ja-JP" altLang="en-US" dirty="0"/>
                  <a:t>スペクトロ</a:t>
                </a:r>
                <a:r>
                  <a:rPr lang="en-US" altLang="ja-JP" dirty="0"/>
                  <a:t>―</a:t>
                </a:r>
                <a:r>
                  <a:rPr lang="ja-JP" altLang="en-US" dirty="0"/>
                  <a:t>メータ中では、入射角度</a:t>
                </a:r>
                <a:r>
                  <a:rPr lang="en-US" altLang="ja-JP" dirty="0"/>
                  <a:t>30°</a:t>
                </a:r>
                <a:r>
                  <a:rPr lang="ja-JP" altLang="en-US" dirty="0"/>
                  <a:t>まで</a:t>
                </a:r>
                <a:r>
                  <a:rPr lang="en-US" altLang="ja-JP" dirty="0"/>
                  <a:t>100μm</a:t>
                </a:r>
                <a:r>
                  <a:rPr lang="ja-JP" altLang="en-US" dirty="0"/>
                  <a:t>を要求</a:t>
                </a:r>
                <a:r>
                  <a:rPr lang="ja-JP" altLang="en-US" dirty="0">
                    <a:sym typeface="Symbol" panose="05050102010706020507" pitchFamily="18" charset="2"/>
                  </a:rPr>
                  <a:t>ダメ！！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12EF476C-CB7D-455C-A870-5DB549429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92" y="4993699"/>
                <a:ext cx="8058616" cy="923330"/>
              </a:xfrm>
              <a:prstGeom prst="rect">
                <a:avLst/>
              </a:prstGeom>
              <a:blipFill>
                <a:blip r:embed="rId3"/>
                <a:stretch>
                  <a:fillRect l="-605" t="-4605" b="-98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27DE11D0-BB66-4681-9247-11D3237140DA}"/>
              </a:ext>
            </a:extLst>
          </p:cNvPr>
          <p:cNvSpPr txBox="1"/>
          <p:nvPr/>
        </p:nvSpPr>
        <p:spPr>
          <a:xfrm>
            <a:off x="4568090" y="4400312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電荷重心と</a:t>
            </a:r>
            <a:r>
              <a:rPr kumimoji="1" lang="en-US" altLang="ja-JP" dirty="0"/>
              <a:t>SSD</a:t>
            </a:r>
            <a:r>
              <a:rPr kumimoji="1" lang="ja-JP" altLang="en-US" dirty="0"/>
              <a:t>によるトラックの位置の差</a:t>
            </a:r>
          </a:p>
        </p:txBody>
      </p:sp>
    </p:spTree>
    <p:extLst>
      <p:ext uri="{BB962C8B-B14F-4D97-AF65-F5344CB8AC3E}">
        <p14:creationId xmlns:p14="http://schemas.microsoft.com/office/powerpoint/2010/main" val="115353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96DD70-0E97-4F70-9FA0-0000EFB0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220090"/>
            <a:ext cx="8168386" cy="78536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J-PARC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03197B-9FB7-41CA-92F7-3608225F8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8788641-D1B2-4D0A-994E-C0064667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AB8690-2468-4EB0-BF67-324E15D3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9E0225BA-0F32-4182-9D2E-C476F4A8C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/>
          <a:stretch/>
        </p:blipFill>
        <p:spPr>
          <a:xfrm>
            <a:off x="254730" y="2310635"/>
            <a:ext cx="5951813" cy="39658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EFB79E-9A3B-445F-80BC-3ADFD90C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15622" t="25415" r="5783" b="16287"/>
          <a:stretch/>
        </p:blipFill>
        <p:spPr>
          <a:xfrm rot="17924046">
            <a:off x="6047355" y="2526239"/>
            <a:ext cx="3050769" cy="1599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643252A-4160-48D3-B11A-4428F039724F}"/>
              </a:ext>
            </a:extLst>
          </p:cNvPr>
          <p:cNvCxnSpPr/>
          <p:nvPr/>
        </p:nvCxnSpPr>
        <p:spPr>
          <a:xfrm flipV="1">
            <a:off x="5431536" y="3778060"/>
            <a:ext cx="410768" cy="459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9ED76C1-8411-4714-8F3D-BA14F5F444A1}"/>
              </a:ext>
            </a:extLst>
          </p:cNvPr>
          <p:cNvSpPr txBox="1"/>
          <p:nvPr/>
        </p:nvSpPr>
        <p:spPr>
          <a:xfrm>
            <a:off x="2260284" y="146885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新設一次ビームライン（Ｂライン）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4BF58C2-D100-421D-8628-7531B3019D1B}"/>
              </a:ext>
            </a:extLst>
          </p:cNvPr>
          <p:cNvCxnSpPr/>
          <p:nvPr/>
        </p:nvCxnSpPr>
        <p:spPr>
          <a:xfrm>
            <a:off x="5190726" y="1949253"/>
            <a:ext cx="591348" cy="1828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6694BE8-4044-4383-8AD3-ADC508E695D1}"/>
              </a:ext>
            </a:extLst>
          </p:cNvPr>
          <p:cNvSpPr txBox="1"/>
          <p:nvPr/>
        </p:nvSpPr>
        <p:spPr>
          <a:xfrm>
            <a:off x="5686197" y="4519161"/>
            <a:ext cx="133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ハドロンホール南側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1F27D48-F960-4C99-82B5-2BCCB135D32B}"/>
              </a:ext>
            </a:extLst>
          </p:cNvPr>
          <p:cNvCxnSpPr/>
          <p:nvPr/>
        </p:nvCxnSpPr>
        <p:spPr>
          <a:xfrm flipV="1">
            <a:off x="5908010" y="1603892"/>
            <a:ext cx="1664729" cy="20756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C6B8FD-3F1E-4640-B0EF-0942BF965D84}"/>
              </a:ext>
            </a:extLst>
          </p:cNvPr>
          <p:cNvCxnSpPr>
            <a:cxnSpLocks/>
          </p:cNvCxnSpPr>
          <p:nvPr/>
        </p:nvCxnSpPr>
        <p:spPr>
          <a:xfrm>
            <a:off x="5675615" y="4115437"/>
            <a:ext cx="396948" cy="1225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>
            <a:extLst>
              <a:ext uri="{FF2B5EF4-FFF2-40B4-BE49-F238E27FC236}">
                <a16:creationId xmlns:a16="http://schemas.microsoft.com/office/drawing/2014/main" id="{16FB4340-A928-47F2-9F3F-6B6B3AFB1BD3}"/>
              </a:ext>
            </a:extLst>
          </p:cNvPr>
          <p:cNvSpPr/>
          <p:nvPr/>
        </p:nvSpPr>
        <p:spPr>
          <a:xfrm>
            <a:off x="7698675" y="2701927"/>
            <a:ext cx="492452" cy="46835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6B17B85-1352-43F3-9ABB-478EABCC3823}"/>
              </a:ext>
            </a:extLst>
          </p:cNvPr>
          <p:cNvSpPr txBox="1"/>
          <p:nvPr/>
        </p:nvSpPr>
        <p:spPr>
          <a:xfrm>
            <a:off x="6256671" y="5336411"/>
            <a:ext cx="253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実験スペクトロメータ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7A6E3BB-5C57-43F5-B93D-FE44485767FA}"/>
              </a:ext>
            </a:extLst>
          </p:cNvPr>
          <p:cNvCxnSpPr>
            <a:cxnSpLocks/>
          </p:cNvCxnSpPr>
          <p:nvPr/>
        </p:nvCxnSpPr>
        <p:spPr>
          <a:xfrm flipH="1" flipV="1">
            <a:off x="8074089" y="3207647"/>
            <a:ext cx="221216" cy="20464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975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CD36FF-C48B-4EEC-AC18-2C6259BE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斜め入射への対応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4AD5C38-781F-44C0-860C-D16E116D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86485A-E354-4FB4-A22A-52DE9403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C09DFEB-693E-42DA-86E1-1E5F6310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AE4D315-2867-4BAC-88AF-6F48C403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70" y="1688890"/>
            <a:ext cx="5963920" cy="402989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368918-9BAB-4B98-B9DD-7E16C587A795}"/>
              </a:ext>
            </a:extLst>
          </p:cNvPr>
          <p:cNvSpPr txBox="1"/>
          <p:nvPr/>
        </p:nvSpPr>
        <p:spPr>
          <a:xfrm>
            <a:off x="379055" y="1367136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ドリフト距離を短くして対応を試みる</a:t>
            </a:r>
            <a:endParaRPr kumimoji="1" lang="en-US" altLang="ja-JP" dirty="0"/>
          </a:p>
          <a:p>
            <a:r>
              <a:rPr lang="ja-JP" altLang="ja-JP" dirty="0">
                <a:sym typeface="Symbol" panose="05050102010706020507" pitchFamily="18" charset="2"/>
              </a:rPr>
              <a:t></a:t>
            </a:r>
            <a:r>
              <a:rPr lang="ja-JP" altLang="en-US" dirty="0">
                <a:sym typeface="Symbol" panose="05050102010706020507" pitchFamily="18" charset="2"/>
              </a:rPr>
              <a:t>失敗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6D2E46-8F72-4711-9A22-F4B2969F1505}"/>
              </a:ext>
            </a:extLst>
          </p:cNvPr>
          <p:cNvSpPr txBox="1"/>
          <p:nvPr/>
        </p:nvSpPr>
        <p:spPr>
          <a:xfrm>
            <a:off x="2546265" y="5903453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電荷情報だけで位置を出す方法では、要求性能を満たせない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405E47-1FB8-49EB-9B36-54CE999CE513}"/>
              </a:ext>
            </a:extLst>
          </p:cNvPr>
          <p:cNvSpPr txBox="1"/>
          <p:nvPr/>
        </p:nvSpPr>
        <p:spPr>
          <a:xfrm>
            <a:off x="7090559" y="540512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[mm]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98D115-0518-40D0-A38F-3717289E0CA2}"/>
              </a:ext>
            </a:extLst>
          </p:cNvPr>
          <p:cNvSpPr txBox="1"/>
          <p:nvPr/>
        </p:nvSpPr>
        <p:spPr>
          <a:xfrm>
            <a:off x="3703042" y="55217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ドリフト距離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59D183-0999-4A86-A98F-14EC2F134B6D}"/>
              </a:ext>
            </a:extLst>
          </p:cNvPr>
          <p:cNvSpPr txBox="1"/>
          <p:nvPr/>
        </p:nvSpPr>
        <p:spPr>
          <a:xfrm rot="16200000">
            <a:off x="939725" y="338522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残差</a:t>
            </a:r>
            <a:r>
              <a:rPr lang="en-US" altLang="ja-JP" dirty="0"/>
              <a:t>[</a:t>
            </a:r>
            <a:r>
              <a:rPr lang="en-US" altLang="ja-JP" dirty="0" err="1"/>
              <a:t>μm</a:t>
            </a:r>
            <a:r>
              <a:rPr lang="en-US" altLang="ja-JP" dirty="0"/>
              <a:t>]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1FD09DA-FF94-4656-A86E-8AA7DEEF46FC}"/>
              </a:ext>
            </a:extLst>
          </p:cNvPr>
          <p:cNvSpPr txBox="1"/>
          <p:nvPr/>
        </p:nvSpPr>
        <p:spPr>
          <a:xfrm>
            <a:off x="2725884" y="339828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30°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2170873-7135-4050-B5B8-99E377D304A6}"/>
              </a:ext>
            </a:extLst>
          </p:cNvPr>
          <p:cNvSpPr txBox="1"/>
          <p:nvPr/>
        </p:nvSpPr>
        <p:spPr>
          <a:xfrm>
            <a:off x="2487124" y="4189206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15°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BE1FEFE-CB18-470A-98E6-7C48ECAE1A28}"/>
              </a:ext>
            </a:extLst>
          </p:cNvPr>
          <p:cNvSpPr txBox="1"/>
          <p:nvPr/>
        </p:nvSpPr>
        <p:spPr>
          <a:xfrm>
            <a:off x="2546265" y="469562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0</a:t>
            </a:r>
            <a:r>
              <a:rPr kumimoji="1" lang="en-US" altLang="ja-JP" dirty="0"/>
              <a:t>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0069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29280-0DEB-4E28-8842-E9AABEDC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Like “Mini TPC” 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6567A08-7159-4CC4-9328-A849F27C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596E9F-1385-4A8E-B380-0A07ED15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FFE4D1-2BBB-438C-9242-FD9F8CE1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9698C13-FE25-42ED-B06F-BBBEFA64C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7"/>
          <a:stretch/>
        </p:blipFill>
        <p:spPr>
          <a:xfrm>
            <a:off x="617403" y="2034684"/>
            <a:ext cx="5171246" cy="370818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A6CACC-4B12-4315-81BD-235305A02734}"/>
              </a:ext>
            </a:extLst>
          </p:cNvPr>
          <p:cNvSpPr txBox="1"/>
          <p:nvPr/>
        </p:nvSpPr>
        <p:spPr>
          <a:xfrm rot="16200000">
            <a:off x="-264473" y="3260255"/>
            <a:ext cx="213308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Residual sigma [um]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B3A059-AEBC-4456-A917-848F3D8CC592}"/>
              </a:ext>
            </a:extLst>
          </p:cNvPr>
          <p:cNvSpPr txBox="1"/>
          <p:nvPr/>
        </p:nvSpPr>
        <p:spPr>
          <a:xfrm>
            <a:off x="3505683" y="5573382"/>
            <a:ext cx="2359620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Incident angle [degree]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1A8359-772B-4C0E-A695-D8598229602F}"/>
              </a:ext>
            </a:extLst>
          </p:cNvPr>
          <p:cNvSpPr txBox="1"/>
          <p:nvPr/>
        </p:nvSpPr>
        <p:spPr>
          <a:xfrm>
            <a:off x="1476271" y="2485846"/>
            <a:ext cx="235962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prstClr val="black"/>
                </a:solidFill>
              </a:rPr>
              <a:t>Timing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FF0000"/>
                </a:solidFill>
              </a:rPr>
              <a:t>COG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B050"/>
                </a:solidFill>
              </a:rPr>
              <a:t>2D fit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777618-E345-4FD2-9833-C78A303743AF}"/>
              </a:ext>
            </a:extLst>
          </p:cNvPr>
          <p:cNvSpPr txBox="1"/>
          <p:nvPr/>
        </p:nvSpPr>
        <p:spPr>
          <a:xfrm>
            <a:off x="148282" y="1179796"/>
            <a:ext cx="899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Performance test is done for prototype detectors</a:t>
            </a:r>
          </a:p>
          <a:p>
            <a:r>
              <a:rPr kumimoji="1" lang="en-US" altLang="ja-JP" dirty="0"/>
              <a:t>In the test, we develop a new analysis method to improve a position resolution using Both position and timing information 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3F4453-3FDA-43CA-92FE-2BFE1C31F340}"/>
              </a:ext>
            </a:extLst>
          </p:cNvPr>
          <p:cNvSpPr txBox="1"/>
          <p:nvPr/>
        </p:nvSpPr>
        <p:spPr>
          <a:xfrm>
            <a:off x="2121814" y="5926146"/>
            <a:ext cx="618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Finally, we got a good performance as a tracker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5F5792E-003D-2C76-1953-2C810EB9A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303" y="2608066"/>
            <a:ext cx="2909417" cy="24756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77537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767F8-D06A-47A3-B41A-F10552B8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400" dirty="0"/>
              <a:t>Front-End Electronics</a:t>
            </a:r>
            <a:r>
              <a:rPr lang="ja-JP" altLang="en-US" sz="4400" dirty="0"/>
              <a:t>　</a:t>
            </a:r>
            <a:r>
              <a:rPr lang="en-US" altLang="ja-JP" sz="4400" dirty="0"/>
              <a:t>(APV)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14DF873-35D4-4C9F-A5F4-692E9E39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858F061-A0C2-4CD9-8AA5-5D8C850E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59CF2F-C233-43B6-8C75-78588AEE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BD5CA16-CB9C-4D5A-BC8E-3EEDCC476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9" y="1589380"/>
            <a:ext cx="750093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6B9A470-95C6-4CF0-9FE8-88FEBD7907D7}"/>
              </a:ext>
            </a:extLst>
          </p:cNvPr>
          <p:cNvSpPr txBox="1">
            <a:spLocks noChangeArrowheads="1"/>
          </p:cNvSpPr>
          <p:nvPr/>
        </p:nvSpPr>
        <p:spPr>
          <a:xfrm>
            <a:off x="2973134" y="1160755"/>
            <a:ext cx="6296025" cy="6429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/>
              <a:t>Originally, it’s developed for CMS Si detector.</a:t>
            </a:r>
          </a:p>
          <a:p>
            <a:pPr>
              <a:defRPr/>
            </a:pPr>
            <a:r>
              <a:rPr lang="en-US" altLang="ja-JP"/>
              <a:t>Also, it’s used for COMPASS GEM </a:t>
            </a:r>
            <a:endParaRPr lang="en-US" altLang="ja-JP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5468BCB-1768-4E68-9ED9-AE367CB9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0"/>
          <a:stretch>
            <a:fillRect/>
          </a:stretch>
        </p:blipFill>
        <p:spPr bwMode="auto">
          <a:xfrm>
            <a:off x="339471" y="4097630"/>
            <a:ext cx="4191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59E5594-F613-4747-B560-E135729C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21" y="4089693"/>
            <a:ext cx="36576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57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9BFAF1-6A3A-40A9-88C6-A5EACCD3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ハドロンブラインド検出器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509D8AF-E65B-492A-B79A-BF882A3A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1C2F95A-205E-4AEF-A361-4DA3258E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1254C4-93E5-49C5-96FC-8F95DDD4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64105B-3F71-4AE3-9A80-11465D9A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442720"/>
            <a:ext cx="64008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C6105D0-6810-4F25-BC75-372C6C12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3652520"/>
            <a:ext cx="71628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50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F16B23-36F5-42A8-8581-F197D8EB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Hadron blind Detector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D76CFC-F074-4E0E-8DC3-0D96A244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288FF9-5574-4650-93DA-62AFC04B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A6A2A3-930B-4447-BF1A-387EE4FD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Picture 55" descr="Image2">
            <a:extLst>
              <a:ext uri="{FF2B5EF4-FFF2-40B4-BE49-F238E27FC236}">
                <a16:creationId xmlns:a16="http://schemas.microsoft.com/office/drawing/2014/main" id="{5005DF2F-D402-44BE-B4A6-C2C62F771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037" y="2113121"/>
            <a:ext cx="36099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3">
            <a:extLst>
              <a:ext uri="{FF2B5EF4-FFF2-40B4-BE49-F238E27FC236}">
                <a16:creationId xmlns:a16="http://schemas.microsoft.com/office/drawing/2014/main" id="{B0EE63F2-4ECD-426A-AA7F-F1538DFE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504" y="2735103"/>
            <a:ext cx="1795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Calibri" pitchFamily="34" charset="0"/>
              </a:rPr>
              <a:t>CF</a:t>
            </a:r>
            <a:r>
              <a:rPr lang="en-US" altLang="ja-JP" sz="2400" baseline="-25000" dirty="0">
                <a:latin typeface="Calibri" pitchFamily="34" charset="0"/>
              </a:rPr>
              <a:t>4 </a:t>
            </a:r>
            <a:r>
              <a:rPr lang="en-US" altLang="ja-JP" sz="2400" dirty="0">
                <a:latin typeface="Calibri" pitchFamily="34" charset="0"/>
              </a:rPr>
              <a:t>radiator</a:t>
            </a:r>
          </a:p>
        </p:txBody>
      </p:sp>
      <p:sp>
        <p:nvSpPr>
          <p:cNvPr id="8" name="テキスト ボックス 32">
            <a:extLst>
              <a:ext uri="{FF2B5EF4-FFF2-40B4-BE49-F238E27FC236}">
                <a16:creationId xmlns:a16="http://schemas.microsoft.com/office/drawing/2014/main" id="{4ABDFE54-71FD-4A88-B91C-919FAC70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1" y="3468696"/>
            <a:ext cx="150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Photocathode</a:t>
            </a:r>
          </a:p>
          <a:p>
            <a:r>
              <a:rPr lang="en-US" altLang="ja-JP" dirty="0">
                <a:latin typeface="Calibri" pitchFamily="34" charset="0"/>
              </a:rPr>
              <a:t>+GEM</a:t>
            </a:r>
            <a:endParaRPr lang="ja-JP" altLang="en-US" dirty="0">
              <a:latin typeface="Calibri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D2859A2-24CA-4303-8FE7-40406437B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6" y="1442251"/>
            <a:ext cx="3132890" cy="41949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65A2E45-708F-45F5-9437-0F3C0FE90681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524257" y="3818025"/>
            <a:ext cx="1264664" cy="256144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4E15407B-BB26-4BE4-AF74-CC53FC3D4F77}"/>
              </a:ext>
            </a:extLst>
          </p:cNvPr>
          <p:cNvSpPr/>
          <p:nvPr/>
        </p:nvSpPr>
        <p:spPr>
          <a:xfrm>
            <a:off x="4788921" y="2429050"/>
            <a:ext cx="325120" cy="277795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0E93BF-BFD2-47A6-A67A-C467E6F92E51}"/>
              </a:ext>
            </a:extLst>
          </p:cNvPr>
          <p:cNvSpPr txBox="1"/>
          <p:nvPr/>
        </p:nvSpPr>
        <p:spPr>
          <a:xfrm>
            <a:off x="314960" y="4784711"/>
            <a:ext cx="77504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CF4 gas is used both fo</a:t>
            </a:r>
            <a:r>
              <a:rPr lang="en-US" altLang="ja-JP" dirty="0"/>
              <a:t>r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Radiator for Cherenkov lights</a:t>
            </a:r>
          </a:p>
          <a:p>
            <a:pPr lvl="1"/>
            <a:r>
              <a:rPr lang="en-US" altLang="ja-JP" dirty="0"/>
              <a:t>Gas Avalanche of photo-electrons</a:t>
            </a:r>
            <a:endParaRPr kumimoji="1" lang="en-US" altLang="ja-JP" dirty="0"/>
          </a:p>
          <a:p>
            <a:r>
              <a:rPr lang="en-US" altLang="ja-JP" dirty="0"/>
              <a:t>Window-less, mirror-less Gas Cherenkov Detector</a:t>
            </a:r>
          </a:p>
          <a:p>
            <a:r>
              <a:rPr lang="en-US" altLang="ja-JP" dirty="0"/>
              <a:t>It is originally proposed by G. </a:t>
            </a:r>
            <a:r>
              <a:rPr lang="en-US" altLang="ja-JP" dirty="0" err="1"/>
              <a:t>Charpak</a:t>
            </a:r>
            <a:r>
              <a:rPr lang="en-US" altLang="ja-JP" dirty="0"/>
              <a:t> and realized by the PHENIX exp.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6E75A3-8259-162C-09C2-05B95C212AAF}"/>
              </a:ext>
            </a:extLst>
          </p:cNvPr>
          <p:cNvSpPr txBox="1"/>
          <p:nvPr/>
        </p:nvSpPr>
        <p:spPr>
          <a:xfrm>
            <a:off x="5431536" y="1062173"/>
            <a:ext cx="384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K. Kanno</a:t>
            </a:r>
            <a:r>
              <a:rPr lang="ja-JP" altLang="en-US" dirty="0"/>
              <a:t> </a:t>
            </a:r>
            <a:r>
              <a:rPr lang="en-US" altLang="ja-JP" dirty="0"/>
              <a:t>et</a:t>
            </a:r>
            <a:r>
              <a:rPr lang="ja-JP" altLang="en-US" dirty="0"/>
              <a:t> </a:t>
            </a:r>
            <a:r>
              <a:rPr lang="en-US" altLang="ja-JP" dirty="0"/>
              <a:t>al.</a:t>
            </a:r>
            <a:r>
              <a:rPr kumimoji="1" lang="en-US" altLang="ja-JP" dirty="0"/>
              <a:t>, NIM A819(2016)20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1788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57E89F-3E56-4F9F-9D06-CFE22FC5B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光電面の開発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A79C6D4-DA81-4011-B1E2-BD9FE3CF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CE4898-9BF4-40B7-9B5A-3C532B18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E6194BA-DEBE-4ED9-9E13-C6353332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Picture 2" descr="C:\Users\aoki\Pictures\10 仕事の写真\2010 仕事の写真\2010 10 和光\蒸着装置\Resize\P1020851_R.jpg">
            <a:extLst>
              <a:ext uri="{FF2B5EF4-FFF2-40B4-BE49-F238E27FC236}">
                <a16:creationId xmlns:a16="http://schemas.microsoft.com/office/drawing/2014/main" id="{D7FFD7AD-A7E5-4EF1-BC2A-DA4CDD1C8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15650" r="22012" b="9184"/>
          <a:stretch/>
        </p:blipFill>
        <p:spPr bwMode="auto">
          <a:xfrm>
            <a:off x="685800" y="1895026"/>
            <a:ext cx="4196841" cy="41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6E34F3-40EB-438F-B572-AD4D5E97BD77}"/>
              </a:ext>
            </a:extLst>
          </p:cNvPr>
          <p:cNvSpPr txBox="1"/>
          <p:nvPr/>
        </p:nvSpPr>
        <p:spPr>
          <a:xfrm>
            <a:off x="685800" y="1411550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まず、自分たち（</a:t>
            </a:r>
            <a:r>
              <a:rPr lang="ja-JP" altLang="en-US" dirty="0"/>
              <a:t>理研</a:t>
            </a:r>
            <a:r>
              <a:rPr kumimoji="1" lang="ja-JP" altLang="en-US" dirty="0"/>
              <a:t>）で</a:t>
            </a:r>
            <a:r>
              <a:rPr kumimoji="1" lang="en-US" altLang="ja-JP" dirty="0" err="1"/>
              <a:t>CsI</a:t>
            </a:r>
            <a:r>
              <a:rPr kumimoji="1" lang="ja-JP" altLang="en-US" dirty="0"/>
              <a:t>を蒸着してみた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A14BA65E-5994-4584-9A3C-679018D2F893}"/>
              </a:ext>
            </a:extLst>
          </p:cNvPr>
          <p:cNvSpPr txBox="1">
            <a:spLocks/>
          </p:cNvSpPr>
          <p:nvPr/>
        </p:nvSpPr>
        <p:spPr>
          <a:xfrm>
            <a:off x="5055720" y="1982564"/>
            <a:ext cx="3907686" cy="235637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 err="1"/>
              <a:t>CsI</a:t>
            </a:r>
            <a:r>
              <a:rPr lang="ja-JP" altLang="en-US" sz="1800" dirty="0"/>
              <a:t>は、真空紫外領域に感度を持つ</a:t>
            </a:r>
            <a:endParaRPr lang="en-US" altLang="ja-JP" sz="1800" dirty="0"/>
          </a:p>
          <a:p>
            <a:pPr marL="274320" lvl="1" indent="0">
              <a:buNone/>
            </a:pPr>
            <a:r>
              <a:rPr lang="ja-JP" altLang="en-US" sz="1600" dirty="0"/>
              <a:t>チェレンコフ光の波長分布に一致</a:t>
            </a:r>
            <a:endParaRPr lang="en-US" altLang="ja-JP" sz="1600" dirty="0"/>
          </a:p>
          <a:p>
            <a:pPr marL="0" indent="0">
              <a:buNone/>
            </a:pPr>
            <a:r>
              <a:rPr lang="en-US" altLang="ja-JP" sz="1800" dirty="0"/>
              <a:t>GEM</a:t>
            </a:r>
            <a:r>
              <a:rPr lang="ja-JP" altLang="en-US" sz="1800" dirty="0"/>
              <a:t>表面へ真空蒸着 </a:t>
            </a:r>
            <a:endParaRPr lang="en-US" altLang="ja-JP" sz="1800" dirty="0"/>
          </a:p>
          <a:p>
            <a:pPr marL="274320" lvl="1" indent="0">
              <a:buNone/>
            </a:pPr>
            <a:r>
              <a:rPr lang="ja-JP" altLang="en-US" dirty="0"/>
              <a:t>～</a:t>
            </a:r>
            <a:r>
              <a:rPr lang="en-US" altLang="ja-JP" dirty="0"/>
              <a:t>350nm </a:t>
            </a:r>
            <a:r>
              <a:rPr lang="ja-JP" altLang="en-US" dirty="0"/>
              <a:t>厚</a:t>
            </a:r>
            <a:endParaRPr lang="en-US" altLang="ja-JP" dirty="0"/>
          </a:p>
          <a:p>
            <a:pPr marL="274320" lvl="1" indent="0">
              <a:buNone/>
            </a:pPr>
            <a:r>
              <a:rPr lang="en-US" altLang="ja-JP" dirty="0"/>
              <a:t>100mm </a:t>
            </a:r>
            <a:r>
              <a:rPr lang="ja-JP" altLang="en-US" dirty="0"/>
              <a:t>角は自前で蒸着可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1800" dirty="0"/>
              <a:t>実機には、</a:t>
            </a:r>
            <a:r>
              <a:rPr lang="en-US" altLang="ja-JP" sz="1800" dirty="0"/>
              <a:t>30cm</a:t>
            </a:r>
            <a:r>
              <a:rPr lang="ja-JP" altLang="en-US" sz="1800" dirty="0"/>
              <a:t>角の蒸着が必要</a:t>
            </a:r>
            <a:endParaRPr lang="en-US" altLang="ja-JP" sz="1800" dirty="0"/>
          </a:p>
          <a:p>
            <a:pPr marL="274320" lvl="1" indent="0">
              <a:buNone/>
            </a:pPr>
            <a:r>
              <a:rPr lang="ja-JP" altLang="en-US" sz="1600" dirty="0"/>
              <a:t>浜松</a:t>
            </a:r>
            <a:r>
              <a:rPr lang="en-US" altLang="ja-JP" sz="1600" dirty="0"/>
              <a:t>PMT</a:t>
            </a:r>
            <a:r>
              <a:rPr lang="ja-JP" altLang="en-US" sz="1600" dirty="0"/>
              <a:t>に依頼</a:t>
            </a:r>
            <a:endParaRPr lang="en-US" altLang="ja-JP" sz="1600" dirty="0"/>
          </a:p>
        </p:txBody>
      </p:sp>
      <p:pic>
        <p:nvPicPr>
          <p:cNvPr id="12" name="コンテンツ プレースホルダー 2">
            <a:extLst>
              <a:ext uri="{FF2B5EF4-FFF2-40B4-BE49-F238E27FC236}">
                <a16:creationId xmlns:a16="http://schemas.microsoft.com/office/drawing/2014/main" id="{E363ACE4-F3E3-4D49-87FF-492845998A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6803" r="10457" b="14170"/>
          <a:stretch/>
        </p:blipFill>
        <p:spPr>
          <a:xfrm rot="10800000">
            <a:off x="5342613" y="4484743"/>
            <a:ext cx="2156167" cy="1788042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6DC025AE-6549-4C4F-B5F3-07D79FE0F0DA}"/>
              </a:ext>
            </a:extLst>
          </p:cNvPr>
          <p:cNvSpPr/>
          <p:nvPr/>
        </p:nvSpPr>
        <p:spPr>
          <a:xfrm>
            <a:off x="2348179" y="2537557"/>
            <a:ext cx="1269507" cy="50602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70F39EF-9624-4CA2-BEF2-E911C465FA66}"/>
              </a:ext>
            </a:extLst>
          </p:cNvPr>
          <p:cNvCxnSpPr/>
          <p:nvPr/>
        </p:nvCxnSpPr>
        <p:spPr>
          <a:xfrm>
            <a:off x="1766656" y="2565647"/>
            <a:ext cx="541538" cy="2041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15F6AB-878C-4C3D-881B-2303B76D1847}"/>
              </a:ext>
            </a:extLst>
          </p:cNvPr>
          <p:cNvSpPr txBox="1"/>
          <p:nvPr/>
        </p:nvSpPr>
        <p:spPr>
          <a:xfrm>
            <a:off x="1051396" y="23362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GEM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FAC5DFB-66AA-4BB9-9A90-186486355651}"/>
              </a:ext>
            </a:extLst>
          </p:cNvPr>
          <p:cNvSpPr/>
          <p:nvPr/>
        </p:nvSpPr>
        <p:spPr>
          <a:xfrm>
            <a:off x="2758033" y="3632077"/>
            <a:ext cx="322520" cy="16530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297A56B-F0F7-45AC-86C6-C84BBEB43BC6}"/>
              </a:ext>
            </a:extLst>
          </p:cNvPr>
          <p:cNvCxnSpPr>
            <a:cxnSpLocks/>
          </p:cNvCxnSpPr>
          <p:nvPr/>
        </p:nvCxnSpPr>
        <p:spPr>
          <a:xfrm>
            <a:off x="1873188" y="3391348"/>
            <a:ext cx="884845" cy="2947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D7099E-FCF0-4F9B-B592-30DBB3D54029}"/>
              </a:ext>
            </a:extLst>
          </p:cNvPr>
          <p:cNvSpPr txBox="1"/>
          <p:nvPr/>
        </p:nvSpPr>
        <p:spPr>
          <a:xfrm>
            <a:off x="1229329" y="3138127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FF00"/>
                </a:solidFill>
              </a:rPr>
              <a:t>CsI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848E7BAF-C01D-49E4-B5BD-B36160587F6F}"/>
              </a:ext>
            </a:extLst>
          </p:cNvPr>
          <p:cNvCxnSpPr/>
          <p:nvPr/>
        </p:nvCxnSpPr>
        <p:spPr>
          <a:xfrm flipH="1" flipV="1">
            <a:off x="2650630" y="3146706"/>
            <a:ext cx="107403" cy="39202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BA7481F-C08C-4669-B411-CE0BD7BA037F}"/>
              </a:ext>
            </a:extLst>
          </p:cNvPr>
          <p:cNvCxnSpPr>
            <a:cxnSpLocks/>
          </p:cNvCxnSpPr>
          <p:nvPr/>
        </p:nvCxnSpPr>
        <p:spPr>
          <a:xfrm flipH="1" flipV="1">
            <a:off x="2825964" y="3119688"/>
            <a:ext cx="38601" cy="41904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D5971E6-02EA-412A-A51A-266FBFD12116}"/>
              </a:ext>
            </a:extLst>
          </p:cNvPr>
          <p:cNvCxnSpPr>
            <a:cxnSpLocks/>
          </p:cNvCxnSpPr>
          <p:nvPr/>
        </p:nvCxnSpPr>
        <p:spPr>
          <a:xfrm flipV="1">
            <a:off x="2982932" y="3136931"/>
            <a:ext cx="48417" cy="401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0604A36-3208-41DA-8178-90D64FEAF75C}"/>
              </a:ext>
            </a:extLst>
          </p:cNvPr>
          <p:cNvCxnSpPr>
            <a:cxnSpLocks/>
          </p:cNvCxnSpPr>
          <p:nvPr/>
        </p:nvCxnSpPr>
        <p:spPr>
          <a:xfrm flipV="1">
            <a:off x="3070342" y="3147100"/>
            <a:ext cx="123589" cy="39163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633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F59D06-034E-43BE-97F0-72F0DCDE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CsI</a:t>
            </a:r>
            <a:r>
              <a:rPr kumimoji="1" lang="ja-JP" altLang="en-US" dirty="0"/>
              <a:t>蒸着</a:t>
            </a:r>
            <a:r>
              <a:rPr kumimoji="1" lang="en-US" altLang="ja-JP" dirty="0"/>
              <a:t>GEM</a:t>
            </a:r>
            <a:r>
              <a:rPr kumimoji="1" lang="ja-JP" altLang="en-US" dirty="0"/>
              <a:t>のハンドリング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762D671-4793-4477-B1B9-1F6928E1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C267E23-BEB0-40F4-9EA0-76E10D6DB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B0F907-5797-4F6F-A118-91226E6B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12371953-F8B2-4EC0-87CC-CA0E63A84F7F}"/>
              </a:ext>
            </a:extLst>
          </p:cNvPr>
          <p:cNvSpPr txBox="1">
            <a:spLocks/>
          </p:cNvSpPr>
          <p:nvPr/>
        </p:nvSpPr>
        <p:spPr>
          <a:xfrm>
            <a:off x="1782425" y="4364216"/>
            <a:ext cx="6163089" cy="190856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/>
              <a:t>6.3m x 5.3 m </a:t>
            </a:r>
            <a:r>
              <a:rPr lang="ja-JP" altLang="en-US" sz="1600" dirty="0"/>
              <a:t>の </a:t>
            </a:r>
            <a:r>
              <a:rPr lang="en-US" altLang="ja-JP" sz="1600" dirty="0"/>
              <a:t>CLASS 1000 </a:t>
            </a:r>
            <a:r>
              <a:rPr lang="ja-JP" altLang="en-US" sz="1600" dirty="0"/>
              <a:t>クリーンルーム</a:t>
            </a:r>
            <a:endParaRPr lang="en-US" altLang="ja-JP" sz="1600" dirty="0"/>
          </a:p>
          <a:p>
            <a:pPr lvl="1"/>
            <a:r>
              <a:rPr lang="ja-JP" altLang="en-US" sz="1600" dirty="0"/>
              <a:t>ラミナーフローテーブル  </a:t>
            </a:r>
            <a:r>
              <a:rPr lang="en-US" altLang="ja-JP" sz="1600" dirty="0"/>
              <a:t>CLASS 10 (ULPA filter)</a:t>
            </a:r>
          </a:p>
          <a:p>
            <a:pPr lvl="2"/>
            <a:r>
              <a:rPr lang="en-US" altLang="ja-JP" dirty="0"/>
              <a:t>GEM </a:t>
            </a:r>
            <a:r>
              <a:rPr lang="ja-JP" altLang="en-US" dirty="0"/>
              <a:t>をほこりから守る</a:t>
            </a:r>
            <a:endParaRPr lang="en-US" altLang="ja-JP" dirty="0"/>
          </a:p>
          <a:p>
            <a:pPr lvl="1"/>
            <a:r>
              <a:rPr lang="ja-JP" altLang="en-US" sz="1600" dirty="0"/>
              <a:t>グローブロックス（チェンバーがまるごと入る）</a:t>
            </a:r>
            <a:endParaRPr lang="en-US" altLang="ja-JP" sz="1600" dirty="0"/>
          </a:p>
          <a:p>
            <a:pPr lvl="2"/>
            <a:r>
              <a:rPr lang="en-US" altLang="ja-JP" dirty="0" err="1"/>
              <a:t>CsI</a:t>
            </a:r>
            <a:r>
              <a:rPr lang="ja-JP" altLang="en-US" dirty="0"/>
              <a:t>に潮解性がある</a:t>
            </a:r>
            <a:endParaRPr lang="en-US" altLang="ja-JP" dirty="0"/>
          </a:p>
          <a:p>
            <a:r>
              <a:rPr lang="en-US" altLang="ja-JP" sz="1600" dirty="0"/>
              <a:t>GEM</a:t>
            </a:r>
            <a:r>
              <a:rPr lang="ja-JP" altLang="en-US" sz="1600" dirty="0"/>
              <a:t>は、純水・エタノールで洗浄、乾燥して使用。</a:t>
            </a:r>
          </a:p>
        </p:txBody>
      </p:sp>
      <p:pic>
        <p:nvPicPr>
          <p:cNvPr id="8" name="コンテンツ プレースホルダー 6">
            <a:extLst>
              <a:ext uri="{FF2B5EF4-FFF2-40B4-BE49-F238E27FC236}">
                <a16:creationId xmlns:a16="http://schemas.microsoft.com/office/drawing/2014/main" id="{161E0D8A-983D-4E81-9A03-BB8B94333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04" y="1312821"/>
            <a:ext cx="3067662" cy="29025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BE135F-9548-4D51-94EA-595D0BAF58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72000" y="1312820"/>
            <a:ext cx="3875532" cy="29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16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5AD0CD-52B1-435C-B020-2F504638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実機の建設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B7A60A-1793-4BCC-AB62-9F84BEAD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5EF1C1-5253-4F1C-A83D-E6B979B4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EDB33CC-4F90-42A5-BD2E-362D2D8A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 descr="エンジン, 電車, 立つ, 荷物 が含まれている画像&#10;&#10;自動的に生成された説明">
            <a:extLst>
              <a:ext uri="{FF2B5EF4-FFF2-40B4-BE49-F238E27FC236}">
                <a16:creationId xmlns:a16="http://schemas.microsoft.com/office/drawing/2014/main" id="{2488CC67-FE80-40F1-97F1-D8F8A9B4A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0"/>
          <a:stretch/>
        </p:blipFill>
        <p:spPr>
          <a:xfrm>
            <a:off x="2034570" y="1558593"/>
            <a:ext cx="2663301" cy="19982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0FC7AD-9C05-407E-B39F-F630249E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07" y="3746319"/>
            <a:ext cx="4161393" cy="23370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8142A8-7BF9-498F-9026-A1E76A04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185" y="1453533"/>
            <a:ext cx="2663301" cy="4724526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272156D7-565F-4CDD-ABAE-CCA014442053}"/>
              </a:ext>
            </a:extLst>
          </p:cNvPr>
          <p:cNvSpPr/>
          <p:nvPr/>
        </p:nvSpPr>
        <p:spPr>
          <a:xfrm>
            <a:off x="2491303" y="1828800"/>
            <a:ext cx="1006499" cy="128288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8890BD1-2591-4850-8006-3DDD0CBD0B66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1740023" y="1997476"/>
            <a:ext cx="751280" cy="47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56FC1A-636F-49F5-BE88-10A361B631FD}"/>
              </a:ext>
            </a:extLst>
          </p:cNvPr>
          <p:cNvSpPr txBox="1"/>
          <p:nvPr/>
        </p:nvSpPr>
        <p:spPr>
          <a:xfrm>
            <a:off x="145860" y="1472624"/>
            <a:ext cx="176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Detectors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9B832F-C72D-4570-833E-6F9E981EE19D}"/>
              </a:ext>
            </a:extLst>
          </p:cNvPr>
          <p:cNvSpPr txBox="1"/>
          <p:nvPr/>
        </p:nvSpPr>
        <p:spPr>
          <a:xfrm>
            <a:off x="145860" y="3618506"/>
            <a:ext cx="25228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Assembly</a:t>
            </a:r>
            <a:r>
              <a:rPr kumimoji="1" lang="ja-JP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ja-JP" dirty="0">
                <a:solidFill>
                  <a:schemeClr val="accent1"/>
                </a:solidFill>
              </a:rPr>
              <a:t>at</a:t>
            </a:r>
            <a:r>
              <a:rPr kumimoji="1" lang="ja-JP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ja-JP" dirty="0">
                <a:solidFill>
                  <a:schemeClr val="accent1"/>
                </a:solidFill>
              </a:rPr>
              <a:t>RIKEN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5B65D7-CBE2-41E4-BE51-B26B0ABFB2EE}"/>
              </a:ext>
            </a:extLst>
          </p:cNvPr>
          <p:cNvSpPr txBox="1"/>
          <p:nvPr/>
        </p:nvSpPr>
        <p:spPr>
          <a:xfrm>
            <a:off x="4971339" y="1358807"/>
            <a:ext cx="3604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Install works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3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76820C-275C-4766-B66C-80EAE8DF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量子効率の測定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09F4CF3-866C-4549-AF4F-2F73456A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83DA336-1535-4AA2-9107-27A8BCF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597C94-B488-451E-B596-1E7048A1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019DBDA3-66D4-4053-BCCF-E43A6C16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1407303"/>
            <a:ext cx="3885776" cy="4463637"/>
          </a:xfrm>
          <a:prstGeom prst="rect">
            <a:avLst/>
          </a:prstGeom>
        </p:spPr>
      </p:pic>
      <p:pic>
        <p:nvPicPr>
          <p:cNvPr id="44" name="コンテンツ プレースホルダー 4">
            <a:extLst>
              <a:ext uri="{FF2B5EF4-FFF2-40B4-BE49-F238E27FC236}">
                <a16:creationId xmlns:a16="http://schemas.microsoft.com/office/drawing/2014/main" id="{A0DD5954-79A8-467C-A911-7F965CD3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"/>
          <a:stretch/>
        </p:blipFill>
        <p:spPr>
          <a:xfrm>
            <a:off x="4837599" y="3272321"/>
            <a:ext cx="3885776" cy="2764486"/>
          </a:xfrm>
          <a:prstGeom prst="rect">
            <a:avLst/>
          </a:prstGeom>
        </p:spPr>
      </p:pic>
      <p:pic>
        <p:nvPicPr>
          <p:cNvPr id="45" name="Picture 2" descr="D:\Users\aoki\Documents\00 physics\80 仕事の写真\2009 10 学会用\P1010137.JPG">
            <a:extLst>
              <a:ext uri="{FF2B5EF4-FFF2-40B4-BE49-F238E27FC236}">
                <a16:creationId xmlns:a16="http://schemas.microsoft.com/office/drawing/2014/main" id="{358CFE80-C27D-4EDC-BBDA-A0325136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44981" y="1220853"/>
            <a:ext cx="2671013" cy="18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B36BB86-FDC6-43E1-9A9A-F7B8945C9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541" y="5020136"/>
            <a:ext cx="2539219" cy="4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0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301B9A-4079-4A65-BC80-0E46B0A5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保管</a:t>
            </a:r>
            <a:r>
              <a:rPr kumimoji="1" lang="ja-JP" altLang="en-US" dirty="0"/>
              <a:t>・輸送の失敗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53DB374-DAB6-4D5B-937A-505C2E32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85D3EA1-9757-4348-85EA-1432C106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88F8E5-1D6D-4D5D-845B-944649AA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05FCDC-F18C-4166-AB92-8B9DC2840AD6}"/>
              </a:ext>
            </a:extLst>
          </p:cNvPr>
          <p:cNvSpPr txBox="1"/>
          <p:nvPr/>
        </p:nvSpPr>
        <p:spPr>
          <a:xfrm>
            <a:off x="314960" y="1358284"/>
            <a:ext cx="848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製作した</a:t>
            </a:r>
            <a:r>
              <a:rPr kumimoji="1" lang="en-US" altLang="ja-JP" dirty="0" err="1"/>
              <a:t>CsI</a:t>
            </a:r>
            <a:r>
              <a:rPr kumimoji="1" lang="ja-JP" altLang="en-US" dirty="0"/>
              <a:t>光電面をビームテストのために理研から東北大</a:t>
            </a:r>
            <a:r>
              <a:rPr kumimoji="1" lang="en-US" altLang="ja-JP" dirty="0"/>
              <a:t>ELPH</a:t>
            </a:r>
            <a:r>
              <a:rPr kumimoji="1" lang="ja-JP" altLang="en-US" dirty="0"/>
              <a:t>まで移送した。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真空ベッセルで保管・輸送</a:t>
            </a:r>
          </a:p>
        </p:txBody>
      </p:sp>
      <p:pic>
        <p:nvPicPr>
          <p:cNvPr id="8" name="Picture 2" descr="D:\Users\aoki\Documents\00 physics\80 仕事の写真\2009 10 学会用\P1010138.JPG">
            <a:extLst>
              <a:ext uri="{FF2B5EF4-FFF2-40B4-BE49-F238E27FC236}">
                <a16:creationId xmlns:a16="http://schemas.microsoft.com/office/drawing/2014/main" id="{F697FE10-2CDA-4427-8653-C12F6061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59" y="2191046"/>
            <a:ext cx="20113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Users\aoki\Desktop\csi.jpg">
            <a:extLst>
              <a:ext uri="{FF2B5EF4-FFF2-40B4-BE49-F238E27FC236}">
                <a16:creationId xmlns:a16="http://schemas.microsoft.com/office/drawing/2014/main" id="{331759FB-D55B-4E69-AB25-6C2F3D9DC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7099" t="45023" r="33695" b="22061"/>
          <a:stretch/>
        </p:blipFill>
        <p:spPr bwMode="auto">
          <a:xfrm>
            <a:off x="2290440" y="4696287"/>
            <a:ext cx="1606858" cy="135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47DC3385-C831-42EC-837F-8ED8F3F689F7}"/>
              </a:ext>
            </a:extLst>
          </p:cNvPr>
          <p:cNvSpPr/>
          <p:nvPr/>
        </p:nvSpPr>
        <p:spPr>
          <a:xfrm rot="20822536">
            <a:off x="2947325" y="5359440"/>
            <a:ext cx="807868" cy="37410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A862DDA-B282-4E79-B8A7-500CDB16880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926454" y="5637070"/>
            <a:ext cx="1031157" cy="173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B841BB4-F067-4E49-8816-40CB02798A51}"/>
              </a:ext>
            </a:extLst>
          </p:cNvPr>
          <p:cNvSpPr txBox="1"/>
          <p:nvPr/>
        </p:nvSpPr>
        <p:spPr>
          <a:xfrm>
            <a:off x="326413" y="5661328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>
                <a:solidFill>
                  <a:schemeClr val="accent1"/>
                </a:solidFill>
              </a:rPr>
              <a:t>CsI</a:t>
            </a:r>
            <a:r>
              <a:rPr kumimoji="1" lang="ja-JP" altLang="en-US" sz="1200" dirty="0">
                <a:solidFill>
                  <a:schemeClr val="accent1"/>
                </a:solidFill>
              </a:rPr>
              <a:t>が飛んでしまった</a:t>
            </a:r>
            <a:endParaRPr kumimoji="1" lang="en-US" altLang="ja-JP" sz="1200" dirty="0">
              <a:solidFill>
                <a:schemeClr val="accent1"/>
              </a:solidFill>
            </a:endParaRPr>
          </a:p>
          <a:p>
            <a:r>
              <a:rPr lang="ja-JP" altLang="en-US" sz="1200" dirty="0">
                <a:solidFill>
                  <a:schemeClr val="accent1"/>
                </a:solidFill>
              </a:rPr>
              <a:t>（潮解性による）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F18BB3E-095D-451A-BFBA-778A25F06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911" y="2084559"/>
            <a:ext cx="4546136" cy="373915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99D7A25-015C-405A-9457-E890C5835FA3}"/>
              </a:ext>
            </a:extLst>
          </p:cNvPr>
          <p:cNvSpPr txBox="1"/>
          <p:nvPr/>
        </p:nvSpPr>
        <p:spPr>
          <a:xfrm>
            <a:off x="5005651" y="597350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真空保存は適さない。。。</a:t>
            </a:r>
          </a:p>
        </p:txBody>
      </p:sp>
    </p:spTree>
    <p:extLst>
      <p:ext uri="{BB962C8B-B14F-4D97-AF65-F5344CB8AC3E}">
        <p14:creationId xmlns:p14="http://schemas.microsoft.com/office/powerpoint/2010/main" val="186270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A2D54-2680-47FB-BFEE-3FADBA90B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 spectrometer for </a:t>
            </a:r>
            <a:r>
              <a:rPr lang="en-US" altLang="ja-JP" dirty="0" err="1"/>
              <a:t>E</a:t>
            </a:r>
            <a:r>
              <a:rPr lang="en-US" altLang="ja-JP" baseline="30000" dirty="0" err="1"/>
              <a:t>+</a:t>
            </a:r>
            <a:r>
              <a:rPr lang="en-US" altLang="ja-JP" dirty="0" err="1"/>
              <a:t>e</a:t>
            </a:r>
            <a:r>
              <a:rPr lang="en-US" altLang="ja-JP" baseline="30000" dirty="0"/>
              <a:t>-</a:t>
            </a:r>
            <a:r>
              <a:rPr lang="en-US" altLang="ja-JP" dirty="0"/>
              <a:t> measurements 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7F3DD0A-AB76-42E1-8BF2-E2CBF036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8BB1287-8BFE-4E87-A2AF-D8433227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42439E-23F5-48BF-B6B2-9E43B872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9C817B-53CE-4D51-BECE-7DC912F06DE0}"/>
              </a:ext>
            </a:extLst>
          </p:cNvPr>
          <p:cNvSpPr txBox="1"/>
          <p:nvPr/>
        </p:nvSpPr>
        <p:spPr>
          <a:xfrm>
            <a:off x="455618" y="1309303"/>
            <a:ext cx="6964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Symbol" panose="05050102010706020507" pitchFamily="18" charset="2"/>
              </a:rPr>
              <a:t>f</a:t>
            </a:r>
            <a:r>
              <a:rPr lang="en-US" altLang="ja-JP" sz="2000" dirty="0"/>
              <a:t> meson mass spectra are measured by </a:t>
            </a:r>
            <a:r>
              <a:rPr lang="en-US" altLang="ja-JP" sz="2000" dirty="0" err="1"/>
              <a:t>e</a:t>
            </a:r>
            <a:r>
              <a:rPr lang="en-US" altLang="ja-JP" sz="2000" baseline="30000" dirty="0" err="1"/>
              <a:t>+</a:t>
            </a:r>
            <a:r>
              <a:rPr lang="en-US" altLang="ja-JP" sz="2000" dirty="0" err="1"/>
              <a:t>e</a:t>
            </a:r>
            <a:r>
              <a:rPr lang="en-US" altLang="ja-JP" sz="2000" baseline="30000" dirty="0"/>
              <a:t>-</a:t>
            </a:r>
            <a:r>
              <a:rPr lang="en-US" altLang="ja-JP" sz="2000" dirty="0"/>
              <a:t> decay modes</a:t>
            </a:r>
          </a:p>
          <a:p>
            <a:pPr lvl="1"/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+ A 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ρ/ω/φ  </a:t>
            </a: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</a:t>
            </a:r>
            <a:r>
              <a:rPr lang="en-US" altLang="ja-JP" sz="20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+</a:t>
            </a: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</a:t>
            </a:r>
            <a:r>
              <a:rPr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</a:p>
          <a:p>
            <a:r>
              <a:rPr lang="en-US" altLang="ja-JP" sz="2000" dirty="0"/>
              <a:t>High Intensity and Large acceptance spectrometer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724C7B-AC2E-4AAE-AE32-8029E6D7986E}"/>
              </a:ext>
            </a:extLst>
          </p:cNvPr>
          <p:cNvSpPr txBox="1"/>
          <p:nvPr/>
        </p:nvSpPr>
        <p:spPr>
          <a:xfrm>
            <a:off x="4572000" y="5788179"/>
            <a:ext cx="396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Schematic view of the spectrometer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0B9DE0-91E7-4CC1-BAC1-08420065982A}"/>
              </a:ext>
            </a:extLst>
          </p:cNvPr>
          <p:cNvSpPr txBox="1"/>
          <p:nvPr/>
        </p:nvSpPr>
        <p:spPr>
          <a:xfrm>
            <a:off x="333259" y="2701647"/>
            <a:ext cx="4076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Tracking devices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GEM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Tracker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Silicon</a:t>
            </a:r>
            <a:r>
              <a:rPr lang="ja-JP" altLang="en-US" dirty="0"/>
              <a:t> </a:t>
            </a:r>
            <a:r>
              <a:rPr lang="en-US" altLang="ja-JP" dirty="0"/>
              <a:t>Strip</a:t>
            </a:r>
            <a:r>
              <a:rPr lang="ja-JP" altLang="en-US" dirty="0"/>
              <a:t> </a:t>
            </a:r>
            <a:r>
              <a:rPr lang="en-US" altLang="ja-JP" dirty="0"/>
              <a:t>Detector</a:t>
            </a:r>
            <a:endParaRPr kumimoji="1" lang="en-US" altLang="ja-JP" dirty="0"/>
          </a:p>
          <a:p>
            <a:pPr lvl="2"/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kumimoji="1" lang="en-US" altLang="ja-JP" dirty="0"/>
              <a:t>Electron ID detectors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Gas Cherenkov Detector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(Hadron Blind Detector)</a:t>
            </a:r>
          </a:p>
          <a:p>
            <a:pPr lvl="1"/>
            <a:r>
              <a:rPr kumimoji="1" lang="en-US" altLang="ja-JP" dirty="0"/>
              <a:t>Lead Glass EM Shower de</a:t>
            </a:r>
            <a:r>
              <a:rPr lang="en-US" altLang="ja-JP" dirty="0"/>
              <a:t>tector</a:t>
            </a:r>
            <a:endParaRPr kumimoji="1" lang="en-US" altLang="ja-JP" dirty="0"/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B9427896-AE0E-4DC9-812F-1DBD77458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7" y="2467444"/>
            <a:ext cx="4495440" cy="32467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D6F7D5C-A2BF-45CA-858C-E21A41359103}"/>
              </a:ext>
            </a:extLst>
          </p:cNvPr>
          <p:cNvGrpSpPr/>
          <p:nvPr/>
        </p:nvGrpSpPr>
        <p:grpSpPr>
          <a:xfrm>
            <a:off x="6278754" y="4216472"/>
            <a:ext cx="96943" cy="241973"/>
            <a:chOff x="6349933" y="4321577"/>
            <a:chExt cx="96943" cy="241973"/>
          </a:xfrm>
        </p:grpSpPr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3B3E5CF1-6B22-41DD-8FDA-201B90B762AE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3" y="4392983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2C14A6A3-CB1E-4389-90CB-FF169F34A655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6369191" y="4473550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9457C1AB-F478-420B-B4E3-894E0275F52E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6366016" y="4321577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F9D08AD-EDC9-42DD-9946-7C44E5CF2F28}"/>
                </a:ext>
              </a:extLst>
            </p:cNvPr>
            <p:cNvCxnSpPr>
              <a:cxnSpLocks/>
            </p:cNvCxnSpPr>
            <p:nvPr/>
          </p:nvCxnSpPr>
          <p:spPr>
            <a:xfrm rot="3600000" flipV="1">
              <a:off x="6401876" y="4277841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81873B1-F0E2-47E3-A864-6FAC7934B3B0}"/>
              </a:ext>
            </a:extLst>
          </p:cNvPr>
          <p:cNvGrpSpPr/>
          <p:nvPr/>
        </p:nvGrpSpPr>
        <p:grpSpPr>
          <a:xfrm flipH="1">
            <a:off x="6442705" y="4218191"/>
            <a:ext cx="96943" cy="241973"/>
            <a:chOff x="6349933" y="4321577"/>
            <a:chExt cx="96943" cy="241973"/>
          </a:xfrm>
        </p:grpSpPr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E50964DA-3128-4846-9AC1-597E30496542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3" y="4392983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E34E8F6-30CF-43CA-8DA8-629D12F30294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6369191" y="4473550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1F1CBCD6-9823-4F29-8D8E-458BAFA6C81B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6366016" y="4321577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90042DFE-5AD3-4BF5-AACF-6612D476FBBB}"/>
                </a:ext>
              </a:extLst>
            </p:cNvPr>
            <p:cNvCxnSpPr>
              <a:cxnSpLocks/>
            </p:cNvCxnSpPr>
            <p:nvPr/>
          </p:nvCxnSpPr>
          <p:spPr>
            <a:xfrm rot="3600000" flipV="1">
              <a:off x="6401876" y="4277841"/>
              <a:ext cx="0" cy="9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9564BC0-5FF3-4116-A924-AB11EE0483DC}"/>
              </a:ext>
            </a:extLst>
          </p:cNvPr>
          <p:cNvCxnSpPr>
            <a:cxnSpLocks/>
          </p:cNvCxnSpPr>
          <p:nvPr/>
        </p:nvCxnSpPr>
        <p:spPr>
          <a:xfrm>
            <a:off x="3363310" y="3170476"/>
            <a:ext cx="2518506" cy="92032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FA97A51-DE2F-496D-8069-A9EF5CAD5D0A}"/>
              </a:ext>
            </a:extLst>
          </p:cNvPr>
          <p:cNvCxnSpPr>
            <a:cxnSpLocks/>
          </p:cNvCxnSpPr>
          <p:nvPr/>
        </p:nvCxnSpPr>
        <p:spPr>
          <a:xfrm flipV="1">
            <a:off x="3573517" y="4461164"/>
            <a:ext cx="2051428" cy="1882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0D967A-398C-4B90-9D64-CA0754C53929}"/>
              </a:ext>
            </a:extLst>
          </p:cNvPr>
          <p:cNvSpPr txBox="1"/>
          <p:nvPr/>
        </p:nvSpPr>
        <p:spPr>
          <a:xfrm>
            <a:off x="176402" y="5366024"/>
            <a:ext cx="3865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Key technology: </a:t>
            </a:r>
          </a:p>
          <a:p>
            <a:pPr lvl="1"/>
            <a:r>
              <a:rPr kumimoji="1" lang="en-US" altLang="ja-JP" dirty="0"/>
              <a:t>Gas Electron Multiplier (GEM)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6090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5D1F9-56AC-44D4-BEE7-6A4DE7E9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穴の配置の最適化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D1E2AB-FA89-46B2-BB35-FAA6AB35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4B7ABD-1F19-439C-BB93-B9F96DDA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5759F5C-94DD-4B7A-A809-D0F74810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2DBB21-CCAE-43B0-9A15-232105149FEE}"/>
              </a:ext>
            </a:extLst>
          </p:cNvPr>
          <p:cNvSpPr txBox="1"/>
          <p:nvPr/>
        </p:nvSpPr>
        <p:spPr>
          <a:xfrm>
            <a:off x="314960" y="1232107"/>
            <a:ext cx="767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電極の割合＝</a:t>
            </a:r>
            <a:r>
              <a:rPr kumimoji="1" lang="en-US" altLang="ja-JP" dirty="0" err="1"/>
              <a:t>CsI</a:t>
            </a:r>
            <a:r>
              <a:rPr kumimoji="1" lang="ja-JP" altLang="en-US" dirty="0"/>
              <a:t>光電面の割合</a:t>
            </a:r>
            <a:endParaRPr kumimoji="1" lang="en-US" altLang="ja-JP" dirty="0"/>
          </a:p>
          <a:p>
            <a:r>
              <a:rPr kumimoji="1" lang="ja-JP" altLang="en-US" dirty="0"/>
              <a:t>ピッチを伸ばせば、</a:t>
            </a:r>
            <a:r>
              <a:rPr lang="en-US" altLang="ja-JP" dirty="0" err="1"/>
              <a:t>CsI</a:t>
            </a:r>
            <a:r>
              <a:rPr lang="ja-JP" altLang="en-US" dirty="0"/>
              <a:t>面積</a:t>
            </a:r>
            <a:r>
              <a:rPr kumimoji="1" lang="ja-JP" altLang="en-US" dirty="0"/>
              <a:t>の割合がます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穴径 </a:t>
            </a:r>
            <a:r>
              <a:rPr kumimoji="1" lang="en-US" altLang="ja-JP" dirty="0"/>
              <a:t>(Cu 55umφ, Kapton 30umφ) </a:t>
            </a:r>
            <a:r>
              <a:rPr kumimoji="1" lang="ja-JP" altLang="en-US" dirty="0"/>
              <a:t>一定で、</a:t>
            </a:r>
            <a:r>
              <a:rPr lang="ja-JP" altLang="en-US" dirty="0"/>
              <a:t>ピッチを変えて試作</a:t>
            </a:r>
            <a:endParaRPr kumimoji="1" lang="en-US" altLang="ja-JP" dirty="0"/>
          </a:p>
        </p:txBody>
      </p:sp>
      <p:pic>
        <p:nvPicPr>
          <p:cNvPr id="7" name="Picture 2" descr="C:\Documents and Settings\kanno\デスクトップ\IEEE\RayA_4.jpg">
            <a:extLst>
              <a:ext uri="{FF2B5EF4-FFF2-40B4-BE49-F238E27FC236}">
                <a16:creationId xmlns:a16="http://schemas.microsoft.com/office/drawing/2014/main" id="{9C4A581D-44DF-4932-AB79-71A6B428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6" y="2212212"/>
            <a:ext cx="2505729" cy="18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kanno\デスクトップ\IEEE\RayB.jpg">
            <a:extLst>
              <a:ext uri="{FF2B5EF4-FFF2-40B4-BE49-F238E27FC236}">
                <a16:creationId xmlns:a16="http://schemas.microsoft.com/office/drawing/2014/main" id="{B5DA6C78-7016-4E8D-8B0C-4A51E0B6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1" y="2241121"/>
            <a:ext cx="2505729" cy="18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kanno\デスクトップ\IEEE\RayC.jpg">
            <a:extLst>
              <a:ext uri="{FF2B5EF4-FFF2-40B4-BE49-F238E27FC236}">
                <a16:creationId xmlns:a16="http://schemas.microsoft.com/office/drawing/2014/main" id="{4BC28D86-692C-43B4-AF88-836C9B83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0" y="4183157"/>
            <a:ext cx="2505729" cy="18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Documents and Settings\kanno\デスクトップ\IEEE\RayD.jpg">
            <a:extLst>
              <a:ext uri="{FF2B5EF4-FFF2-40B4-BE49-F238E27FC236}">
                <a16:creationId xmlns:a16="http://schemas.microsoft.com/office/drawing/2014/main" id="{9D720881-0AC8-496A-B571-08346B3A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1" y="4200160"/>
            <a:ext cx="2533458" cy="19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08BBF1-0AC1-4958-A12F-97CE5CF301F2}"/>
              </a:ext>
            </a:extLst>
          </p:cNvPr>
          <p:cNvSpPr txBox="1"/>
          <p:nvPr/>
        </p:nvSpPr>
        <p:spPr>
          <a:xfrm>
            <a:off x="2372276" y="2192358"/>
            <a:ext cx="113702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110 um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4D3990-7C5A-4731-9D83-AD2613AFF902}"/>
              </a:ext>
            </a:extLst>
          </p:cNvPr>
          <p:cNvSpPr txBox="1"/>
          <p:nvPr/>
        </p:nvSpPr>
        <p:spPr>
          <a:xfrm>
            <a:off x="5648112" y="2230471"/>
            <a:ext cx="111622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140 um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BE16DE-D360-40CF-9F50-CF8D7482B9D4}"/>
              </a:ext>
            </a:extLst>
          </p:cNvPr>
          <p:cNvSpPr txBox="1"/>
          <p:nvPr/>
        </p:nvSpPr>
        <p:spPr>
          <a:xfrm>
            <a:off x="2425522" y="4183157"/>
            <a:ext cx="108378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170 um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259F8B-DDDC-4BEA-B25B-00F9904CC9DF}"/>
              </a:ext>
            </a:extLst>
          </p:cNvPr>
          <p:cNvSpPr txBox="1"/>
          <p:nvPr/>
        </p:nvSpPr>
        <p:spPr>
          <a:xfrm>
            <a:off x="5434737" y="4150549"/>
            <a:ext cx="107508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240 um</a:t>
            </a:r>
            <a:endParaRPr kumimoji="1" lang="ja-JP" altLang="en-US" sz="20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4A004B-5F6D-4F6C-BE75-E6311DB494D7}"/>
              </a:ext>
            </a:extLst>
          </p:cNvPr>
          <p:cNvSpPr txBox="1"/>
          <p:nvPr/>
        </p:nvSpPr>
        <p:spPr>
          <a:xfrm>
            <a:off x="6764340" y="4950057"/>
            <a:ext cx="2199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光電子の</a:t>
            </a:r>
            <a:r>
              <a:rPr kumimoji="1" lang="en-US" altLang="ja-JP" dirty="0">
                <a:solidFill>
                  <a:srgbClr val="FF0000"/>
                </a:solidFill>
              </a:rPr>
              <a:t>Collection Efficiency </a:t>
            </a:r>
            <a:r>
              <a:rPr kumimoji="1" lang="ja-JP" altLang="en-US" dirty="0">
                <a:solidFill>
                  <a:srgbClr val="FF0000"/>
                </a:solidFill>
              </a:rPr>
              <a:t>の低下を懸念し、測定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B6FBBC-73F7-4CDC-86D5-BD473B9820E8}"/>
              </a:ext>
            </a:extLst>
          </p:cNvPr>
          <p:cNvSpPr txBox="1"/>
          <p:nvPr/>
        </p:nvSpPr>
        <p:spPr>
          <a:xfrm>
            <a:off x="7021334" y="30596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穴径は、</a:t>
            </a:r>
            <a:r>
              <a:rPr kumimoji="1" lang="en-US" altLang="ja-JP" dirty="0"/>
              <a:t>55μm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4450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90FB35-CBF4-46CC-B45D-F9B3C965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光電子の</a:t>
            </a:r>
            <a:r>
              <a:rPr lang="en-US" altLang="ja-JP" dirty="0"/>
              <a:t>collection Efficiency</a:t>
            </a:r>
            <a:r>
              <a:rPr lang="ja-JP" altLang="en-US" dirty="0"/>
              <a:t>の測定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50640E-0401-4A3D-8B86-24A76C25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A149EC-1576-4605-B7BA-1B6DF92B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052212-12F1-4DF7-90C3-844B9AF1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id="{70E41974-2A5F-4D14-95B5-B6DF074E5181}"/>
              </a:ext>
            </a:extLst>
          </p:cNvPr>
          <p:cNvSpPr txBox="1">
            <a:spLocks/>
          </p:cNvSpPr>
          <p:nvPr/>
        </p:nvSpPr>
        <p:spPr>
          <a:xfrm>
            <a:off x="558142" y="1808366"/>
            <a:ext cx="4406175" cy="1830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aseline="30000" dirty="0"/>
              <a:t>241</a:t>
            </a:r>
            <a:r>
              <a:rPr lang="en-US" altLang="ja-JP" sz="2000" dirty="0"/>
              <a:t>Am </a:t>
            </a:r>
            <a:r>
              <a:rPr lang="ja-JP" altLang="en-US" sz="2000" dirty="0"/>
              <a:t>ソースからの</a:t>
            </a:r>
            <a:r>
              <a:rPr lang="en-US" altLang="ja-JP" sz="2000" dirty="0"/>
              <a:t>α</a:t>
            </a:r>
            <a:r>
              <a:rPr lang="ja-JP" altLang="en-US" sz="2000" dirty="0"/>
              <a:t>線。</a:t>
            </a:r>
            <a:r>
              <a:rPr lang="en-US" altLang="ja-JP" sz="2000" dirty="0"/>
              <a:t>CF4</a:t>
            </a:r>
            <a:r>
              <a:rPr lang="ja-JP" altLang="en-US" sz="2000" dirty="0"/>
              <a:t>中を 飛ぶ際、</a:t>
            </a:r>
            <a:r>
              <a:rPr lang="en-US" altLang="ja-JP" sz="2000" dirty="0"/>
              <a:t>160 nm </a:t>
            </a:r>
            <a:r>
              <a:rPr lang="ja-JP" altLang="en-US" sz="2000" dirty="0"/>
              <a:t>のシンチレーション光を出す。</a:t>
            </a:r>
            <a:endParaRPr lang="en-US" altLang="ja-JP" sz="2000" dirty="0"/>
          </a:p>
          <a:p>
            <a:pPr lvl="1"/>
            <a:r>
              <a:rPr lang="ja-JP" altLang="en-US" sz="1600" dirty="0"/>
              <a:t>光源として使える。</a:t>
            </a:r>
            <a:endParaRPr lang="en-US" altLang="ja-JP" sz="1600" dirty="0"/>
          </a:p>
          <a:p>
            <a:r>
              <a:rPr lang="en-US" altLang="ja-JP" sz="2000" dirty="0"/>
              <a:t>SSD </a:t>
            </a:r>
            <a:r>
              <a:rPr lang="ja-JP" altLang="en-US" sz="2000" dirty="0"/>
              <a:t>で</a:t>
            </a:r>
            <a:r>
              <a:rPr lang="en-US" altLang="ja-JP" sz="2000" dirty="0"/>
              <a:t>α</a:t>
            </a:r>
            <a:r>
              <a:rPr lang="ja-JP" altLang="en-US" sz="2000" dirty="0"/>
              <a:t>線をとらえる。</a:t>
            </a:r>
            <a:endParaRPr lang="en-US" altLang="ja-JP" sz="2000" dirty="0"/>
          </a:p>
          <a:p>
            <a:pPr lvl="1"/>
            <a:r>
              <a:rPr lang="ja-JP" altLang="en-US" sz="1600" dirty="0"/>
              <a:t>トリガー信号が出力可能。</a:t>
            </a:r>
          </a:p>
        </p:txBody>
      </p:sp>
      <p:pic>
        <p:nvPicPr>
          <p:cNvPr id="7" name="Picture 2" descr="C:\Documents and Settings\kanno\デスクトップ\master_AVF\master_thesis\figure\Cube_schematic.JPG">
            <a:extLst>
              <a:ext uri="{FF2B5EF4-FFF2-40B4-BE49-F238E27FC236}">
                <a16:creationId xmlns:a16="http://schemas.microsoft.com/office/drawing/2014/main" id="{92C2D282-2FFA-4A66-A43B-DE8D412EA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1"/>
          <a:stretch/>
        </p:blipFill>
        <p:spPr bwMode="auto">
          <a:xfrm>
            <a:off x="414108" y="3711050"/>
            <a:ext cx="508153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113FF0-28AA-4502-8E56-C6F62B7901F2}"/>
              </a:ext>
            </a:extLst>
          </p:cNvPr>
          <p:cNvSpPr txBox="1"/>
          <p:nvPr/>
        </p:nvSpPr>
        <p:spPr>
          <a:xfrm>
            <a:off x="200940" y="1336327"/>
            <a:ext cx="313860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/>
              <a:t>Scintillation Cube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4A5C5E-D737-4FAB-868D-F84AA2C9320F}"/>
              </a:ext>
            </a:extLst>
          </p:cNvPr>
          <p:cNvSpPr txBox="1"/>
          <p:nvPr/>
        </p:nvSpPr>
        <p:spPr>
          <a:xfrm>
            <a:off x="1806591" y="5635305"/>
            <a:ext cx="3157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CSI GEM</a:t>
            </a:r>
            <a:r>
              <a:rPr kumimoji="1" lang="ja-JP" altLang="en-US" dirty="0"/>
              <a:t>で測定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4812187-26D4-4C0A-87AF-2D963FF1426F}"/>
              </a:ext>
            </a:extLst>
          </p:cNvPr>
          <p:cNvCxnSpPr/>
          <p:nvPr/>
        </p:nvCxnSpPr>
        <p:spPr>
          <a:xfrm flipV="1">
            <a:off x="6427315" y="3264271"/>
            <a:ext cx="0" cy="199970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F66D621-2322-4A4E-AA10-6C62073A708F}"/>
              </a:ext>
            </a:extLst>
          </p:cNvPr>
          <p:cNvCxnSpPr/>
          <p:nvPr/>
        </p:nvCxnSpPr>
        <p:spPr>
          <a:xfrm flipH="1" flipV="1">
            <a:off x="6923997" y="3264271"/>
            <a:ext cx="10313" cy="194538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EFB9CFE-0302-46D9-B388-F8A765F9A0BB}"/>
              </a:ext>
            </a:extLst>
          </p:cNvPr>
          <p:cNvGrpSpPr/>
          <p:nvPr/>
        </p:nvGrpSpPr>
        <p:grpSpPr>
          <a:xfrm>
            <a:off x="5115726" y="2127185"/>
            <a:ext cx="3667432" cy="3136788"/>
            <a:chOff x="5431536" y="3078273"/>
            <a:chExt cx="3667432" cy="3136788"/>
          </a:xfrm>
        </p:grpSpPr>
        <p:pic>
          <p:nvPicPr>
            <p:cNvPr id="14" name="コンテンツ プレースホルダー 4">
              <a:extLst>
                <a:ext uri="{FF2B5EF4-FFF2-40B4-BE49-F238E27FC236}">
                  <a16:creationId xmlns:a16="http://schemas.microsoft.com/office/drawing/2014/main" id="{81037D3D-F539-469C-8C96-D52B40B2F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" t="56366" r="3907"/>
            <a:stretch/>
          </p:blipFill>
          <p:spPr>
            <a:xfrm>
              <a:off x="5437748" y="3510283"/>
              <a:ext cx="3276872" cy="2427779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233BC5F-8D36-4B13-AEA4-2C9B50C7112C}"/>
                </a:ext>
              </a:extLst>
            </p:cNvPr>
            <p:cNvSpPr txBox="1"/>
            <p:nvPr/>
          </p:nvSpPr>
          <p:spPr>
            <a:xfrm>
              <a:off x="6124090" y="5938062"/>
              <a:ext cx="2974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err="1"/>
                <a:t>Gernhauser</a:t>
              </a:r>
              <a:r>
                <a:rPr kumimoji="1" lang="en-US" altLang="ja-JP" sz="1200" dirty="0"/>
                <a:t> et al. NIM A371, 300 (1996)</a:t>
              </a:r>
              <a:endParaRPr kumimoji="1" lang="ja-JP" altLang="en-US" sz="1200" dirty="0"/>
            </a:p>
          </p:txBody>
        </p:sp>
        <p:pic>
          <p:nvPicPr>
            <p:cNvPr id="17" name="コンテンツ プレースホルダー 4">
              <a:extLst>
                <a:ext uri="{FF2B5EF4-FFF2-40B4-BE49-F238E27FC236}">
                  <a16:creationId xmlns:a16="http://schemas.microsoft.com/office/drawing/2014/main" id="{0CC165F1-9FA5-4120-A17D-FE716C7D0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6" t="20683" r="3907" b="61927"/>
            <a:stretch/>
          </p:blipFill>
          <p:spPr>
            <a:xfrm>
              <a:off x="5431536" y="3470279"/>
              <a:ext cx="3276872" cy="967605"/>
            </a:xfrm>
            <a:prstGeom prst="rect">
              <a:avLst/>
            </a:prstGeom>
          </p:spPr>
        </p:pic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EC1D0161-505D-47B6-8107-38BDDF7AA917}"/>
                </a:ext>
              </a:extLst>
            </p:cNvPr>
            <p:cNvCxnSpPr>
              <a:cxnSpLocks/>
            </p:cNvCxnSpPr>
            <p:nvPr/>
          </p:nvCxnSpPr>
          <p:spPr>
            <a:xfrm>
              <a:off x="5992368" y="3408168"/>
              <a:ext cx="1122190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1D333E1-7437-46F9-B1B4-E649E54A4D3C}"/>
                </a:ext>
              </a:extLst>
            </p:cNvPr>
            <p:cNvSpPr txBox="1"/>
            <p:nvPr/>
          </p:nvSpPr>
          <p:spPr>
            <a:xfrm>
              <a:off x="6024018" y="3078273"/>
              <a:ext cx="2459328" cy="276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200" dirty="0" err="1"/>
                <a:t>CsI</a:t>
              </a:r>
              <a:r>
                <a:rPr kumimoji="1" lang="en-US" altLang="ja-JP" sz="1200" dirty="0"/>
                <a:t> </a:t>
              </a:r>
              <a:r>
                <a:rPr kumimoji="1" lang="ja-JP" altLang="en-US" sz="1200" dirty="0"/>
                <a:t>光電</a:t>
              </a:r>
              <a:r>
                <a:rPr lang="ja-JP" altLang="en-US" sz="1200" dirty="0"/>
                <a:t>面に感度のある波長領域</a:t>
              </a:r>
              <a:endParaRPr kumimoji="1" lang="ja-JP" altLang="en-US" sz="1200" dirty="0"/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2026BF6-E850-460F-996B-3A6C1EEFC5FC}"/>
              </a:ext>
            </a:extLst>
          </p:cNvPr>
          <p:cNvSpPr txBox="1"/>
          <p:nvPr/>
        </p:nvSpPr>
        <p:spPr>
          <a:xfrm>
            <a:off x="3676945" y="5819971"/>
            <a:ext cx="2574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注</a:t>
            </a:r>
            <a:r>
              <a:rPr lang="en-US" altLang="ja-JP" sz="1400" dirty="0"/>
              <a:t>:</a:t>
            </a:r>
            <a:r>
              <a:rPr lang="ja-JP" altLang="en-US" sz="1400" dirty="0"/>
              <a:t>光量の校正は、</a:t>
            </a:r>
            <a:r>
              <a:rPr lang="en-US" altLang="ja-JP" sz="1400" dirty="0"/>
              <a:t>PMT</a:t>
            </a:r>
            <a:r>
              <a:rPr lang="ja-JP" altLang="en-US" sz="1400" dirty="0"/>
              <a:t>で実施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2583864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1145D-3DD2-4469-A8E4-878F9318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測定結果と配置の決定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4AE4743-C4C3-4C2F-BA9B-742B2802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847BA6-EF44-4146-9C47-ED170B64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625CA8-0BF8-4F56-A209-86C72FA3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69E6758D-5028-4C36-8C72-1D3346A2F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" r="1908"/>
          <a:stretch/>
        </p:blipFill>
        <p:spPr>
          <a:xfrm>
            <a:off x="491190" y="1527450"/>
            <a:ext cx="3731541" cy="42233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DDF451-6284-45B7-86D2-571E6677C01A}"/>
              </a:ext>
            </a:extLst>
          </p:cNvPr>
          <p:cNvSpPr txBox="1"/>
          <p:nvPr/>
        </p:nvSpPr>
        <p:spPr>
          <a:xfrm>
            <a:off x="1493346" y="3051629"/>
            <a:ext cx="215053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55/ 140um ~ 240um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0B4ABF-DADD-4795-B879-EA223516692C}"/>
              </a:ext>
            </a:extLst>
          </p:cNvPr>
          <p:cNvSpPr txBox="1"/>
          <p:nvPr/>
        </p:nvSpPr>
        <p:spPr>
          <a:xfrm>
            <a:off x="1447795" y="1628929"/>
            <a:ext cx="112082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70/140um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F6F445-6AC4-468D-9DAA-123FBBF4D0C6}"/>
              </a:ext>
            </a:extLst>
          </p:cNvPr>
          <p:cNvSpPr txBox="1"/>
          <p:nvPr/>
        </p:nvSpPr>
        <p:spPr>
          <a:xfrm>
            <a:off x="2810585" y="2171002"/>
            <a:ext cx="11721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3333FF"/>
                </a:solidFill>
              </a:rPr>
              <a:t>55/110 um</a:t>
            </a:r>
            <a:endParaRPr kumimoji="1" lang="ja-JP" altLang="en-US" sz="1600" dirty="0">
              <a:solidFill>
                <a:srgbClr val="3333FF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2D104F0-C776-418E-A916-FC33157A6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0" y="1591999"/>
            <a:ext cx="3630608" cy="4180014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D73D065-EE9A-4407-8292-BF153EB7FA5B}"/>
              </a:ext>
            </a:extLst>
          </p:cNvPr>
          <p:cNvCxnSpPr/>
          <p:nvPr/>
        </p:nvCxnSpPr>
        <p:spPr>
          <a:xfrm flipV="1">
            <a:off x="6341403" y="1560219"/>
            <a:ext cx="0" cy="3240361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8BA3AB-C60D-4550-98CE-02FF38B9BA0A}"/>
              </a:ext>
            </a:extLst>
          </p:cNvPr>
          <p:cNvSpPr txBox="1"/>
          <p:nvPr/>
        </p:nvSpPr>
        <p:spPr>
          <a:xfrm>
            <a:off x="6902169" y="149966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有効面積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985569-E197-41FC-B4DB-4286EF7FA4E6}"/>
              </a:ext>
            </a:extLst>
          </p:cNvPr>
          <p:cNvSpPr txBox="1"/>
          <p:nvPr/>
        </p:nvSpPr>
        <p:spPr>
          <a:xfrm>
            <a:off x="5491933" y="1591999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FOM</a:t>
            </a:r>
            <a:endParaRPr kumimoji="1"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4F82ED-AC6F-4809-AE38-05C85ED7F39D}"/>
              </a:ext>
            </a:extLst>
          </p:cNvPr>
          <p:cNvSpPr txBox="1"/>
          <p:nvPr/>
        </p:nvSpPr>
        <p:spPr>
          <a:xfrm>
            <a:off x="3196570" y="5682456"/>
            <a:ext cx="559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有効面積を広げても得しない</a:t>
            </a:r>
            <a:endParaRPr kumimoji="1" lang="en-US" altLang="ja-JP" sz="1600" dirty="0"/>
          </a:p>
          <a:p>
            <a:r>
              <a:rPr lang="en-US" altLang="ja-JP" sz="1600" dirty="0"/>
              <a:t>GEM</a:t>
            </a:r>
            <a:r>
              <a:rPr lang="ja-JP" altLang="en-US" sz="1600" dirty="0"/>
              <a:t>の増幅率を考慮して、穴径</a:t>
            </a:r>
            <a:r>
              <a:rPr lang="en-US" altLang="ja-JP" sz="1600" dirty="0"/>
              <a:t>55-</a:t>
            </a:r>
            <a:r>
              <a:rPr lang="ja-JP" altLang="en-US" sz="1600" dirty="0"/>
              <a:t>ピッチ</a:t>
            </a:r>
            <a:r>
              <a:rPr lang="en-US" altLang="ja-JP" sz="1600" dirty="0"/>
              <a:t>110</a:t>
            </a:r>
            <a:r>
              <a:rPr lang="ja-JP" altLang="en-US" sz="1600" dirty="0"/>
              <a:t>の配置に決定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52797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9921"/>
            <a:ext cx="8229600" cy="12384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Scintillation cube</a:t>
            </a:r>
            <a:br>
              <a:rPr kumimoji="1" lang="en-US" altLang="ja-JP" dirty="0"/>
            </a:br>
            <a:r>
              <a:rPr kumimoji="1" lang="ja-JP" altLang="en-US" dirty="0"/>
              <a:t>校正方法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C6A7-630E-427D-8A66-65D411AA6D14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28069" y="317940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in CF4</a:t>
            </a:r>
            <a:endParaRPr kumimoji="1" lang="ja-JP" altLang="en-US"/>
          </a:p>
        </p:txBody>
      </p:sp>
      <p:pic>
        <p:nvPicPr>
          <p:cNvPr id="15" name="Picture 2" descr="C:\Documents and Settings\kanno\デスクトップ\master_AVF\master_thesis\figure\Cube_schemat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8"/>
          <a:stretch/>
        </p:blipFill>
        <p:spPr bwMode="auto">
          <a:xfrm>
            <a:off x="179512" y="1795137"/>
            <a:ext cx="5081535" cy="1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743843" y="1425804"/>
            <a:ext cx="18138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Scintillation Cube</a:t>
            </a:r>
            <a:endParaRPr kumimoji="1" lang="ja-JP" altLang="en-US" dirty="0"/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8"/>
          <a:stretch/>
        </p:blipFill>
        <p:spPr>
          <a:xfrm>
            <a:off x="6604199" y="1239046"/>
            <a:ext cx="2539801" cy="2460626"/>
          </a:xfrm>
        </p:spPr>
      </p:pic>
      <p:pic>
        <p:nvPicPr>
          <p:cNvPr id="17" name="コンテンツ プレースホルダー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4"/>
          <a:stretch/>
        </p:blipFill>
        <p:spPr>
          <a:xfrm>
            <a:off x="6665357" y="3926494"/>
            <a:ext cx="2478643" cy="2257442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123728" y="3650356"/>
            <a:ext cx="648072" cy="65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PMT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8829" y="4289744"/>
            <a:ext cx="67778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SSD</a:t>
            </a:r>
            <a:r>
              <a:rPr kumimoji="1" lang="ja-JP" altLang="en-US" sz="3200" dirty="0"/>
              <a:t>をトリガーとして、</a:t>
            </a:r>
            <a:endParaRPr kumimoji="1" lang="en-US" altLang="ja-JP" sz="3200" dirty="0"/>
          </a:p>
          <a:p>
            <a:r>
              <a:rPr lang="en-US" altLang="ja-JP" sz="3200" dirty="0"/>
              <a:t>PMT </a:t>
            </a:r>
            <a:r>
              <a:rPr lang="ja-JP" altLang="en-US" sz="3200" dirty="0"/>
              <a:t>の </a:t>
            </a:r>
            <a:r>
              <a:rPr lang="en-US" altLang="ja-JP" sz="3200" dirty="0"/>
              <a:t>ADC distribution</a:t>
            </a:r>
            <a:r>
              <a:rPr lang="ja-JP" altLang="en-US" sz="3200" dirty="0"/>
              <a:t>をとる。</a:t>
            </a:r>
            <a:endParaRPr lang="en-US" altLang="ja-JP" sz="3200" dirty="0"/>
          </a:p>
          <a:p>
            <a:r>
              <a:rPr lang="ja-JP" altLang="en-US" sz="3200" dirty="0"/>
              <a:t>ポワッソン分布で </a:t>
            </a:r>
            <a:r>
              <a:rPr lang="en-US" altLang="ja-JP" sz="3200" dirty="0"/>
              <a:t>0 </a:t>
            </a:r>
            <a:r>
              <a:rPr lang="ja-JP" altLang="en-US" sz="3200" dirty="0"/>
              <a:t>の確率→平均算出</a:t>
            </a:r>
            <a:endParaRPr lang="en-US" altLang="ja-JP" sz="3200" dirty="0"/>
          </a:p>
          <a:p>
            <a:r>
              <a:rPr lang="ja-JP" altLang="en-US" sz="3200" dirty="0"/>
              <a:t>観測平均光子数 </a:t>
            </a:r>
            <a:r>
              <a:rPr kumimoji="1" lang="en-US" altLang="ja-JP" sz="3200" dirty="0"/>
              <a:t>= 3.8, </a:t>
            </a:r>
            <a:r>
              <a:rPr kumimoji="1" lang="ja-JP" altLang="en-US" sz="3200" dirty="0"/>
              <a:t>量子効率 </a:t>
            </a:r>
            <a:r>
              <a:rPr kumimoji="1" lang="en-US" altLang="ja-JP" sz="3200" dirty="0"/>
              <a:t>7%</a:t>
            </a:r>
          </a:p>
          <a:p>
            <a:r>
              <a:rPr kumimoji="1" lang="en-US" altLang="ja-JP" sz="3200" dirty="0"/>
              <a:t>          </a:t>
            </a:r>
            <a:r>
              <a:rPr kumimoji="1" lang="ja-JP" altLang="en-US" sz="3200" dirty="0"/>
              <a:t>→   </a:t>
            </a:r>
            <a:r>
              <a:rPr kumimoji="1" lang="en-US" altLang="ja-JP" sz="3200" dirty="0"/>
              <a:t>1</a:t>
            </a:r>
            <a:r>
              <a:rPr kumimoji="1" lang="ja-JP" altLang="en-US" sz="3200" dirty="0"/>
              <a:t>トリガーあたり、</a:t>
            </a:r>
            <a:r>
              <a:rPr kumimoji="1" lang="en-US" altLang="ja-JP" sz="3200" dirty="0"/>
              <a:t>55</a:t>
            </a:r>
            <a:r>
              <a:rPr kumimoji="1" lang="ja-JP" altLang="en-US" sz="3200" dirty="0"/>
              <a:t>光子放出</a:t>
            </a:r>
            <a:endParaRPr kumimoji="1" lang="en-US" altLang="ja-JP" sz="3200" dirty="0"/>
          </a:p>
        </p:txBody>
      </p:sp>
      <p:sp>
        <p:nvSpPr>
          <p:cNvPr id="3" name="円/楕円 2"/>
          <p:cNvSpPr/>
          <p:nvPr/>
        </p:nvSpPr>
        <p:spPr>
          <a:xfrm>
            <a:off x="7164288" y="2149627"/>
            <a:ext cx="216024" cy="1273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7164288" y="2937294"/>
            <a:ext cx="1" cy="1067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3" idx="6"/>
          </p:cNvCxnSpPr>
          <p:nvPr/>
        </p:nvCxnSpPr>
        <p:spPr>
          <a:xfrm>
            <a:off x="7380312" y="2786539"/>
            <a:ext cx="1584176" cy="12183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775522" y="819289"/>
            <a:ext cx="225831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PMT ADC counts</a:t>
            </a:r>
            <a:endParaRPr kumimoji="1" lang="ja-JP" altLang="en-US" sz="240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ACCA540-B462-47AC-A49A-7F49EFC7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DC96DB3-E6A0-4C3E-A595-BF6492BD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806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82FB8-4423-4541-868B-2148B3C9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検出器ベッセルの製作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ABC1067-931D-465A-A486-02E03E83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6717D0-AA52-4778-80C6-CE06AFB3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AF62697-1433-49C5-A4E5-75AAC50E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44</a:t>
            </a:fld>
            <a:endParaRPr kumimoji="1" lang="ja-JP" altLang="en-US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0059897E-D7B3-48C9-B3DF-4DD57707B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984874"/>
              </p:ext>
            </p:extLst>
          </p:nvPr>
        </p:nvGraphicFramePr>
        <p:xfrm>
          <a:off x="1276908" y="2469118"/>
          <a:ext cx="6590183" cy="384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877306" imgH="3429610" progId="Excel.Chart.8">
                  <p:embed/>
                </p:oleObj>
              </mc:Choice>
              <mc:Fallback>
                <p:oleObj name="Chart" r:id="rId2" imgW="5877306" imgH="3429610" progId="Excel.Chart.8">
                  <p:embed/>
                  <p:pic>
                    <p:nvPicPr>
                      <p:cNvPr id="10242" name="Object 3">
                        <a:extLst>
                          <a:ext uri="{FF2B5EF4-FFF2-40B4-BE49-F238E27FC236}">
                            <a16:creationId xmlns:a16="http://schemas.microsoft.com/office/drawing/2014/main" id="{6DDA5B97-78E7-419C-A732-F0FABDC1E8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908" y="2469118"/>
                        <a:ext cx="6590183" cy="3845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A070FB-ADE0-45E2-9C1D-B11705994FF0}"/>
              </a:ext>
            </a:extLst>
          </p:cNvPr>
          <p:cNvSpPr txBox="1"/>
          <p:nvPr/>
        </p:nvSpPr>
        <p:spPr>
          <a:xfrm>
            <a:off x="377104" y="134253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紫外光は、ガス中の水分、酸素で容易に吸収されてしまう</a:t>
            </a:r>
            <a:endParaRPr kumimoji="1" lang="en-US" altLang="ja-JP" dirty="0"/>
          </a:p>
          <a:p>
            <a:pPr lvl="1"/>
            <a:r>
              <a:rPr lang="ja-JP" altLang="en-US" dirty="0"/>
              <a:t>検出器ベッセルをガスタイトにするのも、一苦労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66953D-128F-4FED-A342-A5DD909FC8D0}"/>
              </a:ext>
            </a:extLst>
          </p:cNvPr>
          <p:cNvSpPr txBox="1"/>
          <p:nvPr/>
        </p:nvSpPr>
        <p:spPr>
          <a:xfrm>
            <a:off x="6775827" y="2469118"/>
            <a:ext cx="17075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PHENIX</a:t>
            </a:r>
            <a:r>
              <a:rPr lang="ja-JP" altLang="en-US" dirty="0"/>
              <a:t>の測定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A0BB23-2A4D-41B8-877C-B8B48631DE2E}"/>
              </a:ext>
            </a:extLst>
          </p:cNvPr>
          <p:cNvSpPr txBox="1"/>
          <p:nvPr/>
        </p:nvSpPr>
        <p:spPr>
          <a:xfrm>
            <a:off x="3278216" y="2141283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紫外光の</a:t>
            </a:r>
            <a:r>
              <a:rPr kumimoji="1" lang="en-US" altLang="ja-JP" dirty="0">
                <a:solidFill>
                  <a:schemeClr val="accent1"/>
                </a:solidFill>
              </a:rPr>
              <a:t>CF</a:t>
            </a:r>
            <a:r>
              <a:rPr lang="en-US" altLang="ja-JP" baseline="-25000" dirty="0">
                <a:solidFill>
                  <a:schemeClr val="accent1"/>
                </a:solidFill>
              </a:rPr>
              <a:t>4</a:t>
            </a:r>
            <a:r>
              <a:rPr lang="ja-JP" altLang="en-US" dirty="0">
                <a:solidFill>
                  <a:schemeClr val="accent1"/>
                </a:solidFill>
              </a:rPr>
              <a:t>中の透過率</a:t>
            </a:r>
            <a:endParaRPr lang="en-US" altLang="ja-JP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56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B224F-14D8-4935-A937-55415B4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Cf4 </a:t>
            </a:r>
            <a:r>
              <a:rPr kumimoji="1" lang="ja-JP" altLang="en-US" dirty="0"/>
              <a:t>透過率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EA71FE9-3E87-45B8-A413-5C0ECC8D4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9676948-CE87-4922-9EF6-89838601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9F4238-C606-408E-9E1E-80CE6B8B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D9EACC-585F-460D-90D2-70AF3768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" y="2300855"/>
            <a:ext cx="5616625" cy="38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ABE6BB1-AF1D-444A-83B3-42483F82B9E1}"/>
              </a:ext>
            </a:extLst>
          </p:cNvPr>
          <p:cNvGrpSpPr/>
          <p:nvPr/>
        </p:nvGrpSpPr>
        <p:grpSpPr>
          <a:xfrm>
            <a:off x="4775442" y="2396193"/>
            <a:ext cx="3707904" cy="1443428"/>
            <a:chOff x="4850063" y="1774756"/>
            <a:chExt cx="3707904" cy="1443428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C766B7E-D8C4-4764-BD62-AB93E94076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0" t="40232" r="17749" b="36523"/>
            <a:stretch/>
          </p:blipFill>
          <p:spPr bwMode="auto">
            <a:xfrm>
              <a:off x="4850063" y="1774756"/>
              <a:ext cx="432048" cy="1443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4">
              <a:extLst>
                <a:ext uri="{FF2B5EF4-FFF2-40B4-BE49-F238E27FC236}">
                  <a16:creationId xmlns:a16="http://schemas.microsoft.com/office/drawing/2014/main" id="{5E9003BB-10C8-45D0-9172-389319941E4F}"/>
                </a:ext>
              </a:extLst>
            </p:cNvPr>
            <p:cNvSpPr txBox="1"/>
            <p:nvPr/>
          </p:nvSpPr>
          <p:spPr>
            <a:xfrm>
              <a:off x="5194546" y="1999014"/>
              <a:ext cx="3363421" cy="12003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dirty="0"/>
                <a:t>測定結果</a:t>
              </a:r>
              <a:endParaRPr kumimoji="1" lang="en-US" altLang="ja-JP" dirty="0"/>
            </a:p>
            <a:p>
              <a:r>
                <a:rPr lang="ja-JP" altLang="en-US" dirty="0"/>
                <a:t>計算（酸素：</a:t>
              </a:r>
              <a:r>
                <a:rPr lang="en-US" altLang="ja-JP" dirty="0"/>
                <a:t>0.6ppm, </a:t>
              </a:r>
              <a:r>
                <a:rPr lang="ja-JP" altLang="en-US" dirty="0"/>
                <a:t>水分</a:t>
              </a:r>
              <a:r>
                <a:rPr lang="en-US" altLang="ja-JP" dirty="0"/>
                <a:t>3ppm)</a:t>
              </a:r>
            </a:p>
            <a:p>
              <a:r>
                <a:rPr kumimoji="1" lang="ja-JP" altLang="en-US" dirty="0"/>
                <a:t>計算（酸素：</a:t>
              </a:r>
              <a:r>
                <a:rPr kumimoji="1" lang="en-US" altLang="ja-JP" dirty="0"/>
                <a:t>0.6ppm, </a:t>
              </a:r>
              <a:r>
                <a:rPr kumimoji="1" lang="ja-JP" altLang="en-US" dirty="0"/>
                <a:t>水分</a:t>
              </a:r>
              <a:r>
                <a:rPr kumimoji="1" lang="en-US" altLang="ja-JP" dirty="0"/>
                <a:t>10ppm)</a:t>
              </a:r>
            </a:p>
            <a:p>
              <a:r>
                <a:rPr lang="ja-JP" altLang="en-US" dirty="0"/>
                <a:t>計算</a:t>
              </a:r>
              <a:r>
                <a:rPr lang="en-US" altLang="ja-JP" dirty="0"/>
                <a:t>(</a:t>
              </a:r>
              <a:r>
                <a:rPr lang="ja-JP" altLang="en-US" dirty="0"/>
                <a:t>酸素</a:t>
              </a:r>
              <a:r>
                <a:rPr lang="en-US" altLang="ja-JP" dirty="0"/>
                <a:t> : 2ppm, </a:t>
              </a:r>
              <a:r>
                <a:rPr lang="ja-JP" altLang="en-US" dirty="0"/>
                <a:t>水分 </a:t>
              </a:r>
              <a:r>
                <a:rPr lang="en-US" altLang="ja-JP" dirty="0"/>
                <a:t>10 ppm)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3159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639106-3EE0-4619-AAA0-BF3E9028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GAS Vessel for HBD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92F8693-5DBC-4163-90B8-209070B77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F9D27FE-D580-497F-A75F-ADA6A54E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26F7E5-DF2A-4725-A143-D45861D6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46</a:t>
            </a:fld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D4A9C89-3093-4D13-A471-5F43EE4AD108}"/>
              </a:ext>
            </a:extLst>
          </p:cNvPr>
          <p:cNvGrpSpPr/>
          <p:nvPr/>
        </p:nvGrpSpPr>
        <p:grpSpPr>
          <a:xfrm>
            <a:off x="194359" y="1822150"/>
            <a:ext cx="4875891" cy="4329607"/>
            <a:chOff x="460689" y="1680107"/>
            <a:chExt cx="4875891" cy="432960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EECEBB9-453C-4A41-9EF7-FDC165AC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89" y="1881332"/>
              <a:ext cx="4875891" cy="3656919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27713DF3-3F1E-4468-B445-83A6FB8997CC}"/>
                </a:ext>
              </a:extLst>
            </p:cNvPr>
            <p:cNvCxnSpPr/>
            <p:nvPr/>
          </p:nvCxnSpPr>
          <p:spPr>
            <a:xfrm>
              <a:off x="4110371" y="2020107"/>
              <a:ext cx="0" cy="10597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1732F184-EC6E-47FF-9748-DB52A124A3D7}"/>
                </a:ext>
              </a:extLst>
            </p:cNvPr>
            <p:cNvCxnSpPr/>
            <p:nvPr/>
          </p:nvCxnSpPr>
          <p:spPr>
            <a:xfrm>
              <a:off x="4110371" y="3511855"/>
              <a:ext cx="0" cy="15916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ED159D4D-BFBE-4DEA-86EE-B1989298D131}"/>
                </a:ext>
              </a:extLst>
            </p:cNvPr>
            <p:cNvCxnSpPr/>
            <p:nvPr/>
          </p:nvCxnSpPr>
          <p:spPr>
            <a:xfrm flipH="1">
              <a:off x="4010450" y="3631319"/>
              <a:ext cx="93252" cy="13991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C2CFD304-B3AD-415D-BCC0-1345F301DECE}"/>
                </a:ext>
              </a:extLst>
            </p:cNvPr>
            <p:cNvCxnSpPr/>
            <p:nvPr/>
          </p:nvCxnSpPr>
          <p:spPr>
            <a:xfrm>
              <a:off x="4146375" y="3884166"/>
              <a:ext cx="80392" cy="12241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4D57A85-D627-43ED-947C-4804DA832E39}"/>
                </a:ext>
              </a:extLst>
            </p:cNvPr>
            <p:cNvSpPr txBox="1"/>
            <p:nvPr/>
          </p:nvSpPr>
          <p:spPr>
            <a:xfrm>
              <a:off x="3541427" y="1680107"/>
              <a:ext cx="107151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Eelctron</a:t>
              </a:r>
              <a:endParaRPr kumimoji="1" lang="ja-JP" altLang="en-US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DAA59FE-41B4-4580-BD82-E86730D95D88}"/>
                </a:ext>
              </a:extLst>
            </p:cNvPr>
            <p:cNvSpPr txBox="1"/>
            <p:nvPr/>
          </p:nvSpPr>
          <p:spPr>
            <a:xfrm rot="16809570">
              <a:off x="2590846" y="4132780"/>
              <a:ext cx="205831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/>
                <a:t>Cherenkov</a:t>
              </a:r>
              <a:r>
                <a:rPr lang="ja-JP" altLang="en-US" dirty="0"/>
                <a:t> </a:t>
              </a:r>
              <a:r>
                <a:rPr lang="en-US" altLang="ja-JP" dirty="0"/>
                <a:t>Light</a:t>
              </a:r>
              <a:endParaRPr kumimoji="1" lang="ja-JP" altLang="en-US" dirty="0"/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99C38E88-316C-41C8-B755-98B88148AA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0331" y="5326676"/>
              <a:ext cx="436240" cy="4132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5C9DD7E-CE04-4082-8217-E6377E328BC9}"/>
                </a:ext>
              </a:extLst>
            </p:cNvPr>
            <p:cNvGrpSpPr/>
            <p:nvPr/>
          </p:nvGrpSpPr>
          <p:grpSpPr>
            <a:xfrm>
              <a:off x="1431052" y="3310139"/>
              <a:ext cx="1407288" cy="1114056"/>
              <a:chOff x="5133041" y="2147164"/>
              <a:chExt cx="1407288" cy="1114056"/>
            </a:xfrm>
          </p:grpSpPr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D58C78D0-D162-48E6-AF72-261E2FD8D20E}"/>
                  </a:ext>
                </a:extLst>
              </p:cNvPr>
              <p:cNvCxnSpPr/>
              <p:nvPr/>
            </p:nvCxnSpPr>
            <p:spPr>
              <a:xfrm flipV="1">
                <a:off x="5133041" y="2348881"/>
                <a:ext cx="1353190" cy="788398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F49FF9B1-C31E-4F6D-AF9D-FE4ED3FFAB53}"/>
                  </a:ext>
                </a:extLst>
              </p:cNvPr>
              <p:cNvCxnSpPr/>
              <p:nvPr/>
            </p:nvCxnSpPr>
            <p:spPr>
              <a:xfrm>
                <a:off x="5312107" y="2147164"/>
                <a:ext cx="1228222" cy="1114056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CADB463-793F-45E9-9335-E74A69EE2D8F}"/>
                </a:ext>
              </a:extLst>
            </p:cNvPr>
            <p:cNvSpPr txBox="1"/>
            <p:nvPr/>
          </p:nvSpPr>
          <p:spPr>
            <a:xfrm>
              <a:off x="1318699" y="5640382"/>
              <a:ext cx="20491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Size of GEM foil</a:t>
              </a:r>
              <a:endParaRPr kumimoji="1" lang="ja-JP" altLang="en-US" dirty="0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8F9E78AE-5707-4DBB-A8E0-4D96D6EAE7D7}"/>
                </a:ext>
              </a:extLst>
            </p:cNvPr>
            <p:cNvCxnSpPr/>
            <p:nvPr/>
          </p:nvCxnSpPr>
          <p:spPr>
            <a:xfrm flipH="1" flipV="1">
              <a:off x="2022285" y="4501971"/>
              <a:ext cx="71839" cy="108335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D664176-18A7-4568-9071-F942CE12654F}"/>
              </a:ext>
            </a:extLst>
          </p:cNvPr>
          <p:cNvGrpSpPr/>
          <p:nvPr/>
        </p:nvGrpSpPr>
        <p:grpSpPr>
          <a:xfrm>
            <a:off x="5255503" y="2250469"/>
            <a:ext cx="3707903" cy="2922011"/>
            <a:chOff x="5463645" y="2209774"/>
            <a:chExt cx="3707903" cy="2922011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757F139E-54F4-4264-ABCC-7DCFEFE2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63645" y="2350858"/>
              <a:ext cx="3707903" cy="2780927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8C6E849-7E66-4F09-8FD6-B39E6A7CCE47}"/>
                </a:ext>
              </a:extLst>
            </p:cNvPr>
            <p:cNvSpPr txBox="1"/>
            <p:nvPr/>
          </p:nvSpPr>
          <p:spPr>
            <a:xfrm>
              <a:off x="5463645" y="2209774"/>
              <a:ext cx="111966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prototype</a:t>
              </a:r>
              <a:endParaRPr kumimoji="1" lang="ja-JP" altLang="en-US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6D4637-2A0F-4778-9F53-777198DC5BD8}"/>
              </a:ext>
            </a:extLst>
          </p:cNvPr>
          <p:cNvSpPr txBox="1"/>
          <p:nvPr/>
        </p:nvSpPr>
        <p:spPr>
          <a:xfrm>
            <a:off x="5854735" y="5348432"/>
            <a:ext cx="252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r>
              <a:rPr lang="en-US" altLang="ja-JP" baseline="-25000" dirty="0"/>
              <a:t>2</a:t>
            </a:r>
            <a:r>
              <a:rPr kumimoji="1" lang="en-US" altLang="ja-JP" dirty="0"/>
              <a:t>:</a:t>
            </a:r>
            <a:r>
              <a:rPr lang="en-US" altLang="ja-JP" dirty="0"/>
              <a:t> &lt; 2 ppm</a:t>
            </a:r>
          </a:p>
          <a:p>
            <a:r>
              <a:rPr lang="en-US" altLang="ja-JP" dirty="0"/>
              <a:t>H</a:t>
            </a:r>
            <a:r>
              <a:rPr lang="en-US" altLang="ja-JP" baseline="-25000" dirty="0"/>
              <a:t>2</a:t>
            </a:r>
            <a:r>
              <a:rPr lang="en-US" altLang="ja-JP" dirty="0"/>
              <a:t>O: &lt; 10 ppm </a:t>
            </a:r>
            <a:r>
              <a:rPr lang="ja-JP" altLang="en-US" dirty="0"/>
              <a:t>を実現</a:t>
            </a:r>
            <a:endParaRPr kumimoji="1" lang="en-US" altLang="ja-JP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78BFD4-3450-4323-A04F-2B86F6A16965}"/>
              </a:ext>
            </a:extLst>
          </p:cNvPr>
          <p:cNvSpPr txBox="1"/>
          <p:nvPr/>
        </p:nvSpPr>
        <p:spPr>
          <a:xfrm>
            <a:off x="4734965" y="1238033"/>
            <a:ext cx="418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Gas Tightness is essentially important, since </a:t>
            </a:r>
            <a:r>
              <a:rPr kumimoji="1" lang="en-US" altLang="ja-JP" dirty="0" err="1"/>
              <a:t>CsI</a:t>
            </a:r>
            <a:r>
              <a:rPr kumimoji="1" lang="en-US" altLang="ja-JP" dirty="0"/>
              <a:t> has a strong </a:t>
            </a:r>
            <a:r>
              <a:rPr kumimoji="1" lang="en-US" altLang="ja-JP" dirty="0" err="1"/>
              <a:t>deliquescency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6467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BD3CB-3B57-442D-94AA-128BFB03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Performance test with a test beam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8D2115-C80D-4E3F-BB9D-7F54702C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DE2AC41-833E-48C5-BDB5-688B3309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37758C-32AF-480E-83AD-B8CDC5E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BD096EC-9F83-4F8C-9B3B-937FF7F2B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1" y="2441120"/>
            <a:ext cx="3886228" cy="3638577"/>
          </a:xfrm>
          <a:prstGeom prst="rect">
            <a:avLst/>
          </a:prstGeom>
        </p:spPr>
      </p:pic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06ECC2B4-7E54-495A-9B0B-BD9A85856C75}"/>
              </a:ext>
            </a:extLst>
          </p:cNvPr>
          <p:cNvSpPr txBox="1"/>
          <p:nvPr/>
        </p:nvSpPr>
        <p:spPr>
          <a:xfrm>
            <a:off x="1189328" y="1975244"/>
            <a:ext cx="250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Response for electron</a:t>
            </a:r>
            <a:endParaRPr kumimoji="1" lang="ja-JP" altLang="en-US" dirty="0"/>
          </a:p>
        </p:txBody>
      </p:sp>
      <p:pic>
        <p:nvPicPr>
          <p:cNvPr id="8" name="Picture 4" descr="C:\Users\aoki\Desktop\キャプチャ.JPG">
            <a:extLst>
              <a:ext uri="{FF2B5EF4-FFF2-40B4-BE49-F238E27FC236}">
                <a16:creationId xmlns:a16="http://schemas.microsoft.com/office/drawing/2014/main" id="{0C42C5BE-3F8E-4F6E-8543-281C4DF3F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5955" b="5874"/>
          <a:stretch/>
        </p:blipFill>
        <p:spPr bwMode="auto">
          <a:xfrm>
            <a:off x="4725037" y="2519201"/>
            <a:ext cx="2534661" cy="15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A7D38BE-2E6F-44A8-AF18-17D0B1B79EA4}"/>
              </a:ext>
            </a:extLst>
          </p:cNvPr>
          <p:cNvSpPr txBox="1"/>
          <p:nvPr/>
        </p:nvSpPr>
        <p:spPr>
          <a:xfrm>
            <a:off x="487499" y="1317048"/>
            <a:ext cx="465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Performance test is done for a proto-type  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C0816F-D15D-4494-AA60-9745BF2B0CE3}"/>
              </a:ext>
            </a:extLst>
          </p:cNvPr>
          <p:cNvSpPr txBox="1"/>
          <p:nvPr/>
        </p:nvSpPr>
        <p:spPr>
          <a:xfrm>
            <a:off x="3677099" y="6105974"/>
            <a:ext cx="354468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We</a:t>
            </a:r>
            <a:r>
              <a:rPr lang="ja-JP" altLang="en-US" dirty="0"/>
              <a:t> </a:t>
            </a:r>
            <a:r>
              <a:rPr lang="en-US" altLang="ja-JP" dirty="0"/>
              <a:t>got</a:t>
            </a:r>
            <a:r>
              <a:rPr lang="ja-JP" altLang="en-US" dirty="0"/>
              <a:t> </a:t>
            </a:r>
            <a:r>
              <a:rPr lang="en-US" altLang="ja-JP" dirty="0"/>
              <a:t>an</a:t>
            </a:r>
            <a:r>
              <a:rPr lang="ja-JP" altLang="en-US" dirty="0"/>
              <a:t> </a:t>
            </a:r>
            <a:r>
              <a:rPr lang="en-US" altLang="ja-JP" dirty="0"/>
              <a:t>enough</a:t>
            </a:r>
            <a:r>
              <a:rPr lang="ja-JP" altLang="en-US" dirty="0"/>
              <a:t> </a:t>
            </a:r>
            <a:r>
              <a:rPr lang="en-US" altLang="ja-JP" dirty="0"/>
              <a:t>performance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CFFB0023-4587-407B-89A4-1FF4DD76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682" y="3765816"/>
            <a:ext cx="2129694" cy="2340158"/>
          </a:xfrm>
          <a:prstGeom prst="rect">
            <a:avLst/>
          </a:prstGeom>
        </p:spPr>
      </p:pic>
      <p:sp>
        <p:nvSpPr>
          <p:cNvPr id="26" name="テキスト ボックス 4">
            <a:extLst>
              <a:ext uri="{FF2B5EF4-FFF2-40B4-BE49-F238E27FC236}">
                <a16:creationId xmlns:a16="http://schemas.microsoft.com/office/drawing/2014/main" id="{31664A25-1EEB-4FAD-82D3-95F7296819C4}"/>
              </a:ext>
            </a:extLst>
          </p:cNvPr>
          <p:cNvSpPr txBox="1"/>
          <p:nvPr/>
        </p:nvSpPr>
        <p:spPr>
          <a:xfrm>
            <a:off x="5832916" y="1867656"/>
            <a:ext cx="31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/>
              <a:t>Difference of cluster sizes of </a:t>
            </a:r>
            <a:r>
              <a:rPr kumimoji="1" lang="en-US" altLang="ja-JP" dirty="0" err="1"/>
              <a:t>pions</a:t>
            </a:r>
            <a:r>
              <a:rPr kumimoji="1" lang="en-US" altLang="ja-JP" dirty="0"/>
              <a:t> and electrons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291951-5F67-4616-8647-E2881D5E2798}"/>
              </a:ext>
            </a:extLst>
          </p:cNvPr>
          <p:cNvSpPr txBox="1"/>
          <p:nvPr/>
        </p:nvSpPr>
        <p:spPr>
          <a:xfrm>
            <a:off x="6203776" y="1183956"/>
            <a:ext cx="3114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K. Kanno </a:t>
            </a:r>
            <a:r>
              <a:rPr lang="en-US" altLang="ja-JP" sz="1400" i="1" dirty="0"/>
              <a:t>et al.</a:t>
            </a:r>
            <a:r>
              <a:rPr lang="en-US" altLang="ja-JP" sz="1400" dirty="0"/>
              <a:t>, NIM</a:t>
            </a:r>
            <a:r>
              <a:rPr lang="ja-JP" altLang="en-US" sz="1400" dirty="0"/>
              <a:t> </a:t>
            </a:r>
            <a:r>
              <a:rPr lang="en-US" altLang="ja-JP" sz="1400" dirty="0"/>
              <a:t>A819(2016)20</a:t>
            </a:r>
            <a:endParaRPr lang="ja-JP" altLang="en-US" sz="1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173A789-745E-4EBE-A053-D36D2CB5C04E}"/>
              </a:ext>
            </a:extLst>
          </p:cNvPr>
          <p:cNvSpPr/>
          <p:nvPr/>
        </p:nvSpPr>
        <p:spPr>
          <a:xfrm>
            <a:off x="7974709" y="4764256"/>
            <a:ext cx="1223319" cy="3634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electrons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00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488FD5-F525-4882-8D82-C6BA6041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新ビームライン概要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6A6AC1E-CC9C-4658-A362-B9C6E84A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9ED8AA-E51C-4D00-970B-7F7C2D5E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43DAF0-8496-49CA-B66F-851AB7F1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48</a:t>
            </a:fld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01D16E1-AAE9-4669-89DF-0216F261BB3F}"/>
              </a:ext>
            </a:extLst>
          </p:cNvPr>
          <p:cNvGrpSpPr/>
          <p:nvPr/>
        </p:nvGrpSpPr>
        <p:grpSpPr>
          <a:xfrm>
            <a:off x="408179" y="2069632"/>
            <a:ext cx="8844341" cy="2531431"/>
            <a:chOff x="179511" y="2348880"/>
            <a:chExt cx="8844341" cy="2531431"/>
          </a:xfrm>
        </p:grpSpPr>
        <p:pic>
          <p:nvPicPr>
            <p:cNvPr id="25" name="図 1">
              <a:extLst>
                <a:ext uri="{FF2B5EF4-FFF2-40B4-BE49-F238E27FC236}">
                  <a16:creationId xmlns:a16="http://schemas.microsoft.com/office/drawing/2014/main" id="{DAC40690-CFB6-4830-BC8B-684650E1C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" t="34004" r="222" b="27151"/>
            <a:stretch/>
          </p:blipFill>
          <p:spPr bwMode="auto">
            <a:xfrm>
              <a:off x="179511" y="2348880"/>
              <a:ext cx="8844341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B4556ED6-F999-4415-9A44-7700027336F8}"/>
                </a:ext>
              </a:extLst>
            </p:cNvPr>
            <p:cNvSpPr/>
            <p:nvPr/>
          </p:nvSpPr>
          <p:spPr>
            <a:xfrm>
              <a:off x="3124200" y="3944207"/>
              <a:ext cx="3248000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2477FD3-4360-4C20-BDF5-AC4D74E0F7F5}"/>
              </a:ext>
            </a:extLst>
          </p:cNvPr>
          <p:cNvCxnSpPr/>
          <p:nvPr/>
        </p:nvCxnSpPr>
        <p:spPr>
          <a:xfrm flipV="1">
            <a:off x="1127956" y="2357664"/>
            <a:ext cx="923764" cy="202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6B519B3-6AD4-4A9E-925E-9EB6B1E245F6}"/>
              </a:ext>
            </a:extLst>
          </p:cNvPr>
          <p:cNvSpPr txBox="1"/>
          <p:nvPr/>
        </p:nvSpPr>
        <p:spPr>
          <a:xfrm rot="20877166">
            <a:off x="509254" y="2000276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30GeV</a:t>
            </a:r>
            <a:r>
              <a:rPr lang="ja-JP" altLang="en-US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Main</a:t>
            </a:r>
            <a:r>
              <a:rPr lang="ja-JP" altLang="en-US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Ring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AC614C6-C1BF-4F8A-BDC3-651635DF1FE6}"/>
              </a:ext>
            </a:extLst>
          </p:cNvPr>
          <p:cNvCxnSpPr>
            <a:cxnSpLocks/>
          </p:cNvCxnSpPr>
          <p:nvPr/>
        </p:nvCxnSpPr>
        <p:spPr>
          <a:xfrm flipH="1" flipV="1">
            <a:off x="575446" y="3033453"/>
            <a:ext cx="110354" cy="437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20016D-D86A-4686-8CB2-8D93B95F89D9}"/>
              </a:ext>
            </a:extLst>
          </p:cNvPr>
          <p:cNvSpPr txBox="1"/>
          <p:nvPr/>
        </p:nvSpPr>
        <p:spPr>
          <a:xfrm>
            <a:off x="230016" y="3523760"/>
            <a:ext cx="282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ハドロンへの取り出し分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2A45327-320F-4BCB-873C-50EE4F7FF5AA}"/>
              </a:ext>
            </a:extLst>
          </p:cNvPr>
          <p:cNvCxnSpPr/>
          <p:nvPr/>
        </p:nvCxnSpPr>
        <p:spPr>
          <a:xfrm>
            <a:off x="3774573" y="2715153"/>
            <a:ext cx="1013451" cy="25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5408E77-0826-4405-8EB7-02AFA026EB68}"/>
              </a:ext>
            </a:extLst>
          </p:cNvPr>
          <p:cNvSpPr txBox="1"/>
          <p:nvPr/>
        </p:nvSpPr>
        <p:spPr>
          <a:xfrm>
            <a:off x="3321756" y="2281338"/>
            <a:ext cx="250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既設一次ビームライン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7199235-36AA-4CC1-AED7-DE73F39BFF4D}"/>
              </a:ext>
            </a:extLst>
          </p:cNvPr>
          <p:cNvSpPr/>
          <p:nvPr/>
        </p:nvSpPr>
        <p:spPr>
          <a:xfrm>
            <a:off x="6589717" y="2080783"/>
            <a:ext cx="1859564" cy="18527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E071BE3-4059-45BC-A6D3-099ECDB58318}"/>
              </a:ext>
            </a:extLst>
          </p:cNvPr>
          <p:cNvSpPr txBox="1"/>
          <p:nvPr/>
        </p:nvSpPr>
        <p:spPr>
          <a:xfrm>
            <a:off x="4433162" y="1917758"/>
            <a:ext cx="251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ハドロン実験施設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35C7987-4DCC-4A75-A8C3-BCBA2C045724}"/>
              </a:ext>
            </a:extLst>
          </p:cNvPr>
          <p:cNvCxnSpPr/>
          <p:nvPr/>
        </p:nvCxnSpPr>
        <p:spPr>
          <a:xfrm>
            <a:off x="4888774" y="3316418"/>
            <a:ext cx="1013451" cy="697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70D4914-0431-44CF-9CC1-2909C728E653}"/>
              </a:ext>
            </a:extLst>
          </p:cNvPr>
          <p:cNvSpPr txBox="1"/>
          <p:nvPr/>
        </p:nvSpPr>
        <p:spPr>
          <a:xfrm>
            <a:off x="4170721" y="3827354"/>
            <a:ext cx="24751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新設一次ビームライン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32F2DF2-42B1-48CD-B28E-413B1547F161}"/>
              </a:ext>
            </a:extLst>
          </p:cNvPr>
          <p:cNvSpPr txBox="1"/>
          <p:nvPr/>
        </p:nvSpPr>
        <p:spPr>
          <a:xfrm>
            <a:off x="932086" y="4937002"/>
            <a:ext cx="433965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新たに建設したもの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lvl="1"/>
            <a:r>
              <a:rPr lang="ja-JP" altLang="en-US" dirty="0">
                <a:solidFill>
                  <a:schemeClr val="bg1"/>
                </a:solidFill>
              </a:rPr>
              <a:t>既設一次ビームラインからの分岐部</a:t>
            </a:r>
            <a:endParaRPr lang="en-US" altLang="ja-JP" dirty="0">
              <a:solidFill>
                <a:schemeClr val="bg1"/>
              </a:solidFill>
            </a:endParaRPr>
          </a:p>
          <a:p>
            <a:pPr lvl="1"/>
            <a:r>
              <a:rPr kumimoji="1" lang="ja-JP" altLang="en-US" dirty="0">
                <a:solidFill>
                  <a:schemeClr val="bg1"/>
                </a:solidFill>
              </a:rPr>
              <a:t>新たな一次ビーム輸送ライン</a:t>
            </a:r>
            <a:endParaRPr kumimoji="1" lang="en-US" altLang="ja-JP" dirty="0">
              <a:solidFill>
                <a:schemeClr val="bg1"/>
              </a:solidFill>
            </a:endParaRPr>
          </a:p>
          <a:p>
            <a:pPr lvl="1"/>
            <a:r>
              <a:rPr lang="ja-JP" altLang="en-US" dirty="0">
                <a:solidFill>
                  <a:schemeClr val="bg1"/>
                </a:solidFill>
              </a:rPr>
              <a:t>実験エリア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0DF04B3E-276B-428E-AC95-51E3C7DF488F}"/>
              </a:ext>
            </a:extLst>
          </p:cNvPr>
          <p:cNvCxnSpPr>
            <a:cxnSpLocks/>
          </p:cNvCxnSpPr>
          <p:nvPr/>
        </p:nvCxnSpPr>
        <p:spPr>
          <a:xfrm flipV="1">
            <a:off x="3531665" y="3059701"/>
            <a:ext cx="335807" cy="134743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C1BE95D-5576-4A71-878F-CEC55E6362A1}"/>
              </a:ext>
            </a:extLst>
          </p:cNvPr>
          <p:cNvSpPr txBox="1"/>
          <p:nvPr/>
        </p:nvSpPr>
        <p:spPr>
          <a:xfrm>
            <a:off x="3157674" y="4410645"/>
            <a:ext cx="282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新設した分岐部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EC51FF1-89B6-4393-AACA-744961F9E0FA}"/>
              </a:ext>
            </a:extLst>
          </p:cNvPr>
          <p:cNvSpPr txBox="1"/>
          <p:nvPr/>
        </p:nvSpPr>
        <p:spPr>
          <a:xfrm>
            <a:off x="5810347" y="4721497"/>
            <a:ext cx="240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新設した実験エリア</a:t>
            </a: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0334848-1838-4429-91CD-7F026422551A}"/>
              </a:ext>
            </a:extLst>
          </p:cNvPr>
          <p:cNvCxnSpPr>
            <a:cxnSpLocks/>
          </p:cNvCxnSpPr>
          <p:nvPr/>
        </p:nvCxnSpPr>
        <p:spPr>
          <a:xfrm flipV="1">
            <a:off x="6734984" y="3733417"/>
            <a:ext cx="1133236" cy="9888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3BAF29A-AD99-498D-8BB5-B18B38630C63}"/>
              </a:ext>
            </a:extLst>
          </p:cNvPr>
          <p:cNvSpPr txBox="1"/>
          <p:nvPr/>
        </p:nvSpPr>
        <p:spPr>
          <a:xfrm>
            <a:off x="406902" y="1222609"/>
            <a:ext cx="835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ハドロン実験施設に取り出されたビームのうち、</a:t>
            </a:r>
            <a:r>
              <a:rPr kumimoji="1" lang="en-US" altLang="ja-JP" dirty="0"/>
              <a:t>10</a:t>
            </a:r>
            <a:r>
              <a:rPr kumimoji="1" lang="en-US" altLang="ja-JP" baseline="30000" dirty="0"/>
              <a:t>10</a:t>
            </a:r>
            <a:r>
              <a:rPr kumimoji="1" lang="en-US" altLang="ja-JP" dirty="0"/>
              <a:t> </a:t>
            </a:r>
            <a:r>
              <a:rPr kumimoji="1" lang="ja-JP" altLang="en-US" dirty="0"/>
              <a:t>個の陽子（</a:t>
            </a:r>
            <a:r>
              <a:rPr kumimoji="1" lang="en-US" altLang="ja-JP" dirty="0"/>
              <a:t>0.1%</a:t>
            </a:r>
            <a:r>
              <a:rPr kumimoji="1" lang="ja-JP" altLang="en-US" dirty="0"/>
              <a:t>相当）を分岐して、実験に用いる</a:t>
            </a:r>
          </a:p>
        </p:txBody>
      </p:sp>
    </p:spTree>
    <p:extLst>
      <p:ext uri="{BB962C8B-B14F-4D97-AF65-F5344CB8AC3E}">
        <p14:creationId xmlns:p14="http://schemas.microsoft.com/office/powerpoint/2010/main" val="2943341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90B4F-164B-42CF-9707-11BDD4E2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ビーム分岐用電磁石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51660F-4510-47E4-B4C5-41929CD2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1E6B6D-66C1-4000-8688-9A75551B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D096FF-AC4E-4431-9424-854C3A34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1374AF-73D4-4E06-8E2F-ED5406EAD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31" y="1369578"/>
            <a:ext cx="8242545" cy="47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1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714E6-58FA-4D2C-8C7F-55792991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の高計数対応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2231E98-D130-425E-8805-9C467562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587FFBB-36D2-46C7-ABCD-E178B650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K. Ozawa, "MPGD workshop"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6375B7-947D-454F-A922-5AC6A3D0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E958711-7F46-4708-97BF-CE5CEF2116CA}"/>
              </a:ext>
            </a:extLst>
          </p:cNvPr>
          <p:cNvSpPr txBox="1">
            <a:spLocks noChangeArrowheads="1"/>
          </p:cNvSpPr>
          <p:nvPr/>
        </p:nvSpPr>
        <p:spPr>
          <a:xfrm>
            <a:off x="329407" y="1342680"/>
            <a:ext cx="5329238" cy="308489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200" b="1" dirty="0">
                <a:solidFill>
                  <a:srgbClr val="FF0000"/>
                </a:solidFill>
              </a:rPr>
              <a:t>Flat gain over 10</a:t>
            </a:r>
            <a:r>
              <a:rPr lang="en-US" altLang="ja-JP" sz="2200" b="1" baseline="30000" dirty="0">
                <a:solidFill>
                  <a:srgbClr val="FF0000"/>
                </a:solidFill>
              </a:rPr>
              <a:t>5</a:t>
            </a:r>
            <a:r>
              <a:rPr lang="en-US" altLang="ja-JP" sz="2200" b="1" dirty="0">
                <a:solidFill>
                  <a:srgbClr val="FF0000"/>
                </a:solidFill>
              </a:rPr>
              <a:t> Hz/mm</a:t>
            </a:r>
            <a:r>
              <a:rPr lang="en-US" altLang="ja-JP" sz="2200" b="1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3CD975A-F2F9-413B-8F71-089AB449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2" y="2081312"/>
            <a:ext cx="3850719" cy="43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0CDCA757-A758-40C8-A526-92DF8CEA3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12" y="1783654"/>
            <a:ext cx="712054" cy="36933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solidFill>
                  <a:srgbClr val="006699"/>
                </a:solidFill>
              </a:rPr>
              <a:t>Gain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50578512-5445-4839-803A-2F675F03A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017" y="5654544"/>
            <a:ext cx="3939223" cy="1671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endParaRPr lang="ja-JP" altLang="en-US">
              <a:solidFill>
                <a:srgbClr val="006699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3022A3C5-D85E-40FD-AF3C-71E75C6C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440" y="1638574"/>
            <a:ext cx="404907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000" dirty="0">
                <a:solidFill>
                  <a:schemeClr val="accent1"/>
                </a:solidFill>
              </a:rPr>
              <a:t>F. </a:t>
            </a:r>
            <a:r>
              <a:rPr lang="en-US" altLang="ja-JP" sz="1000" dirty="0" err="1">
                <a:solidFill>
                  <a:schemeClr val="accent1"/>
                </a:solidFill>
              </a:rPr>
              <a:t>Sauli</a:t>
            </a:r>
            <a:r>
              <a:rPr lang="en-US" altLang="ja-JP" sz="1000" dirty="0" err="1">
                <a:solidFill>
                  <a:schemeClr val="accent1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000" dirty="0" err="1">
                <a:solidFill>
                  <a:schemeClr val="accent1"/>
                </a:solidFill>
              </a:rPr>
              <a:t>s</a:t>
            </a:r>
            <a:r>
              <a:rPr lang="en-US" altLang="ja-JP" sz="1000" dirty="0">
                <a:solidFill>
                  <a:schemeClr val="accent1"/>
                </a:solidFill>
              </a:rPr>
              <a:t> presentation at </a:t>
            </a:r>
            <a:r>
              <a:rPr kumimoji="0" lang="en-US" altLang="ja-JP" sz="1000" i="1" dirty="0">
                <a:solidFill>
                  <a:schemeClr val="accent1"/>
                </a:solidFill>
              </a:rPr>
              <a:t>XIV GIORNATE DI STUDIO SUI RIVELATORI Villa </a:t>
            </a:r>
            <a:r>
              <a:rPr kumimoji="0" lang="en-US" altLang="ja-JP" sz="1000" i="1" dirty="0" err="1">
                <a:solidFill>
                  <a:schemeClr val="accent1"/>
                </a:solidFill>
              </a:rPr>
              <a:t>Gualino</a:t>
            </a:r>
            <a:r>
              <a:rPr kumimoji="0" lang="en-US" altLang="ja-JP" sz="1000" i="1" dirty="0">
                <a:solidFill>
                  <a:schemeClr val="accent1"/>
                </a:solidFill>
              </a:rPr>
              <a:t> 10-13 </a:t>
            </a:r>
            <a:r>
              <a:rPr kumimoji="0" lang="en-US" altLang="ja-JP" sz="1000" i="1" dirty="0" err="1">
                <a:solidFill>
                  <a:schemeClr val="accent1"/>
                </a:solidFill>
              </a:rPr>
              <a:t>Febbraio</a:t>
            </a:r>
            <a:r>
              <a:rPr kumimoji="0" lang="en-US" altLang="ja-JP" sz="1000" i="1" dirty="0">
                <a:solidFill>
                  <a:schemeClr val="accent1"/>
                </a:solidFill>
              </a:rPr>
              <a:t> 2004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4B3636C8-054D-4E50-8594-5F2315351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48" y="5979945"/>
            <a:ext cx="57740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F4EB31F2-453C-4D08-A504-F1F023B16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41" y="5939786"/>
            <a:ext cx="5730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10</a:t>
            </a:r>
            <a:r>
              <a:rPr lang="en-US" altLang="ja-JP" baseline="300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CC50965-349F-0DE3-0F42-7D7157C5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639" y="1483351"/>
            <a:ext cx="3268299" cy="233772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1F7A5F8-6D3E-3B18-026C-44EE4A300F71}"/>
              </a:ext>
            </a:extLst>
          </p:cNvPr>
          <p:cNvSpPr txBox="1"/>
          <p:nvPr/>
        </p:nvSpPr>
        <p:spPr>
          <a:xfrm>
            <a:off x="4745862" y="6118960"/>
            <a:ext cx="315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のレート耐性は高いが放電率には注意が必要</a:t>
            </a:r>
            <a:endParaRPr kumimoji="1" lang="en-US" altLang="ja-JP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B35B9F-7C22-3FAF-E23E-3E26FCB4A44D}"/>
              </a:ext>
            </a:extLst>
          </p:cNvPr>
          <p:cNvSpPr txBox="1"/>
          <p:nvPr/>
        </p:nvSpPr>
        <p:spPr>
          <a:xfrm>
            <a:off x="6275522" y="1248426"/>
            <a:ext cx="2868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S. Bachmann et al., NIMA479(2002)294</a:t>
            </a:r>
            <a:endParaRPr kumimoji="1" lang="ja-JP" altLang="en-US" sz="1200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47DAB71F-0E85-906E-0A92-AC327690F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291" y="1204137"/>
            <a:ext cx="1580882" cy="36933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solidFill>
                  <a:srgbClr val="006699"/>
                </a:solidFill>
              </a:rPr>
              <a:t>Gain</a:t>
            </a:r>
            <a:r>
              <a:rPr lang="ja-JP" altLang="en-US" dirty="0">
                <a:solidFill>
                  <a:srgbClr val="006699"/>
                </a:solidFill>
              </a:rPr>
              <a:t>と放電率</a:t>
            </a:r>
            <a:endParaRPr lang="en-US" altLang="ja-JP" dirty="0">
              <a:solidFill>
                <a:srgbClr val="006699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A0E7FD-1C97-0AA5-E598-127534D2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34" y="4105523"/>
            <a:ext cx="2853107" cy="21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F530E1-E43A-28E2-72B2-C52DA50D1442}"/>
              </a:ext>
            </a:extLst>
          </p:cNvPr>
          <p:cNvSpPr txBox="1"/>
          <p:nvPr/>
        </p:nvSpPr>
        <p:spPr>
          <a:xfrm>
            <a:off x="5980186" y="3821079"/>
            <a:ext cx="3140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S. Chatterjee et al., NIMA977(2020)164334</a:t>
            </a:r>
            <a:endParaRPr kumimoji="1" lang="ja-JP" altLang="en-US" sz="12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AF2697-7237-8BB5-D78E-EF7CE3D7DB7A}"/>
              </a:ext>
            </a:extLst>
          </p:cNvPr>
          <p:cNvSpPr txBox="1"/>
          <p:nvPr/>
        </p:nvSpPr>
        <p:spPr>
          <a:xfrm>
            <a:off x="7382224" y="2370568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5MeV </a:t>
            </a:r>
            <a:r>
              <a:rPr kumimoji="1" lang="en-US" altLang="ja-JP" sz="1600" dirty="0">
                <a:latin typeface="Symbol" panose="05050102010706020507" pitchFamily="18" charset="2"/>
              </a:rPr>
              <a:t>a</a:t>
            </a:r>
            <a:endParaRPr kumimoji="1" lang="ja-JP" altLang="en-US" sz="1600" dirty="0">
              <a:latin typeface="Symbol" panose="05050102010706020507" pitchFamily="18" charset="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0318A9-5FD9-4E67-C73C-951898454E42}"/>
              </a:ext>
            </a:extLst>
          </p:cNvPr>
          <p:cNvSpPr txBox="1"/>
          <p:nvPr/>
        </p:nvSpPr>
        <p:spPr>
          <a:xfrm>
            <a:off x="6404596" y="5410493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150G</a:t>
            </a:r>
            <a:r>
              <a:rPr kumimoji="1" lang="en-US" altLang="ja-JP" sz="1600" dirty="0"/>
              <a:t>eV/c </a:t>
            </a:r>
            <a:r>
              <a:rPr kumimoji="1" lang="en-US" altLang="ja-JP" sz="1600" dirty="0">
                <a:latin typeface="Symbol" panose="05050102010706020507" pitchFamily="18" charset="2"/>
              </a:rPr>
              <a:t>p</a:t>
            </a:r>
            <a:endParaRPr kumimoji="1" lang="ja-JP" altLang="en-US" sz="1600" dirty="0">
              <a:latin typeface="Symbol" panose="05050102010706020507" pitchFamily="18" charset="2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A52ECC6-5FD0-B3A7-859C-C00B93598144}"/>
              </a:ext>
            </a:extLst>
          </p:cNvPr>
          <p:cNvSpPr txBox="1"/>
          <p:nvPr/>
        </p:nvSpPr>
        <p:spPr>
          <a:xfrm>
            <a:off x="6489031" y="420401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27 kHz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4BF7733-02EC-CB24-675B-D1587C12AC10}"/>
              </a:ext>
            </a:extLst>
          </p:cNvPr>
          <p:cNvSpPr txBox="1"/>
          <p:nvPr/>
        </p:nvSpPr>
        <p:spPr>
          <a:xfrm>
            <a:off x="6889081" y="475056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150</a:t>
            </a:r>
            <a:r>
              <a:rPr kumimoji="1" lang="en-US" altLang="ja-JP" dirty="0">
                <a:solidFill>
                  <a:srgbClr val="FF0000"/>
                </a:solidFill>
              </a:rPr>
              <a:t> kHz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C64F13B-BD34-0BE9-DBDE-A5CAE1087DAE}"/>
              </a:ext>
            </a:extLst>
          </p:cNvPr>
          <p:cNvSpPr txBox="1"/>
          <p:nvPr/>
        </p:nvSpPr>
        <p:spPr>
          <a:xfrm>
            <a:off x="285793" y="3913412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4</a:t>
            </a:r>
            <a:endParaRPr kumimoji="1" lang="ja-JP" altLang="en-US" baseline="30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D11E12-BE83-D97B-CC5A-5F22E1627F78}"/>
              </a:ext>
            </a:extLst>
          </p:cNvPr>
          <p:cNvSpPr txBox="1"/>
          <p:nvPr/>
        </p:nvSpPr>
        <p:spPr>
          <a:xfrm>
            <a:off x="280166" y="2170513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5</a:t>
            </a:r>
            <a:endParaRPr kumimoji="1" lang="ja-JP" altLang="en-US" baseline="30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355A5C-3E1A-23C0-4B19-4B979567CB04}"/>
              </a:ext>
            </a:extLst>
          </p:cNvPr>
          <p:cNvSpPr txBox="1"/>
          <p:nvPr/>
        </p:nvSpPr>
        <p:spPr>
          <a:xfrm>
            <a:off x="5227960" y="4688650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-7</a:t>
            </a:r>
            <a:endParaRPr kumimoji="1" lang="ja-JP" altLang="en-US" baseline="30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5D1AB1-41A3-D516-FF25-911BA2B1C56A}"/>
              </a:ext>
            </a:extLst>
          </p:cNvPr>
          <p:cNvSpPr txBox="1"/>
          <p:nvPr/>
        </p:nvSpPr>
        <p:spPr>
          <a:xfrm>
            <a:off x="5078593" y="2115095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4</a:t>
            </a:r>
            <a:endParaRPr kumimoji="1" lang="ja-JP" altLang="en-US" baseline="30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15A62FB-72BA-5D20-C2DA-BA982263857C}"/>
              </a:ext>
            </a:extLst>
          </p:cNvPr>
          <p:cNvSpPr txBox="1"/>
          <p:nvPr/>
        </p:nvSpPr>
        <p:spPr>
          <a:xfrm>
            <a:off x="985257" y="5119895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実験：最大</a:t>
            </a:r>
            <a:r>
              <a:rPr kumimoji="1" lang="en-US" altLang="ja-JP" dirty="0"/>
              <a:t>5 kHz/mm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</a:t>
            </a:r>
            <a:r>
              <a:rPr kumimoji="1" lang="ja-JP" altLang="en-US" dirty="0"/>
              <a:t>を想定</a:t>
            </a:r>
          </a:p>
        </p:txBody>
      </p:sp>
    </p:spTree>
    <p:extLst>
      <p:ext uri="{BB962C8B-B14F-4D97-AF65-F5344CB8AC3E}">
        <p14:creationId xmlns:p14="http://schemas.microsoft.com/office/powerpoint/2010/main" val="38069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BFC16-3255-4062-A6CA-7F4945F4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分岐部・セプタム電磁石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9BABDA0-3559-4887-9A8F-590E44F1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2FE513-CD98-42D4-8C4B-6FF322A0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E9D107-D017-4196-B017-132E4197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6" name="Picture 2" descr="C:\Users\ryotarom\Dropbox\20_PHOto\20150122_LAM\resized\2015-01-26 09.30.03.jpg">
            <a:extLst>
              <a:ext uri="{FF2B5EF4-FFF2-40B4-BE49-F238E27FC236}">
                <a16:creationId xmlns:a16="http://schemas.microsoft.com/office/drawing/2014/main" id="{BBD3BD4B-50BE-455E-969E-066EB1526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r="20825" b="30509"/>
          <a:stretch/>
        </p:blipFill>
        <p:spPr bwMode="auto">
          <a:xfrm>
            <a:off x="435419" y="1401825"/>
            <a:ext cx="3417195" cy="25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yotarom\Dropbox\20_PHOto\20141205_MS1\resized\2014-12-11 12.57.18.jpg">
            <a:extLst>
              <a:ext uri="{FF2B5EF4-FFF2-40B4-BE49-F238E27FC236}">
                <a16:creationId xmlns:a16="http://schemas.microsoft.com/office/drawing/2014/main" id="{D49CF376-4F50-4527-A116-B0AE03D11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9967" r="13656" b="17630"/>
          <a:stretch/>
        </p:blipFill>
        <p:spPr bwMode="auto">
          <a:xfrm>
            <a:off x="3343396" y="2338173"/>
            <a:ext cx="3807539" cy="21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yotarom\Dropbox\20_PHOto\20141223_MS2\resized\2015-01-22 19.01.19.jpg">
            <a:extLst>
              <a:ext uri="{FF2B5EF4-FFF2-40B4-BE49-F238E27FC236}">
                <a16:creationId xmlns:a16="http://schemas.microsoft.com/office/drawing/2014/main" id="{DB7FD291-9C03-4FA2-AE5D-E8C2B8769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16557" r="23149"/>
          <a:stretch/>
        </p:blipFill>
        <p:spPr bwMode="auto">
          <a:xfrm>
            <a:off x="5838988" y="3695929"/>
            <a:ext cx="3080517" cy="24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1CFDD6-FCA1-4448-A0E5-237740D22CDA}"/>
              </a:ext>
            </a:extLst>
          </p:cNvPr>
          <p:cNvSpPr txBox="1"/>
          <p:nvPr/>
        </p:nvSpPr>
        <p:spPr>
          <a:xfrm>
            <a:off x="1219994" y="398578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分岐電磁石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5ECD960-795E-42AE-BA19-523721AE707F}"/>
              </a:ext>
            </a:extLst>
          </p:cNvPr>
          <p:cNvSpPr txBox="1"/>
          <p:nvPr/>
        </p:nvSpPr>
        <p:spPr>
          <a:xfrm>
            <a:off x="3660974" y="453731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セプタム電磁石１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6A5124-80B9-4915-99C6-D00BEB33ED95}"/>
              </a:ext>
            </a:extLst>
          </p:cNvPr>
          <p:cNvSpPr txBox="1"/>
          <p:nvPr/>
        </p:nvSpPr>
        <p:spPr>
          <a:xfrm>
            <a:off x="5692299" y="61348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セプタム電磁石２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25142C-5531-4021-A6B6-8AEC8463FE2D}"/>
              </a:ext>
            </a:extLst>
          </p:cNvPr>
          <p:cNvSpPr txBox="1"/>
          <p:nvPr/>
        </p:nvSpPr>
        <p:spPr>
          <a:xfrm>
            <a:off x="3984138" y="138438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既設一次ビーム</a:t>
            </a:r>
            <a:r>
              <a:rPr kumimoji="1" lang="ja-JP" altLang="en-US" dirty="0"/>
              <a:t>ライン通過部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C5A88C8-1A50-4850-A076-456FDD4337CA}"/>
              </a:ext>
            </a:extLst>
          </p:cNvPr>
          <p:cNvCxnSpPr>
            <a:cxnSpLocks/>
          </p:cNvCxnSpPr>
          <p:nvPr/>
        </p:nvCxnSpPr>
        <p:spPr>
          <a:xfrm>
            <a:off x="4637188" y="1788645"/>
            <a:ext cx="117134" cy="14659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5D856E3-99B3-4914-9974-07F9623BCFCC}"/>
              </a:ext>
            </a:extLst>
          </p:cNvPr>
          <p:cNvCxnSpPr>
            <a:cxnSpLocks/>
          </p:cNvCxnSpPr>
          <p:nvPr/>
        </p:nvCxnSpPr>
        <p:spPr>
          <a:xfrm>
            <a:off x="4637188" y="1771209"/>
            <a:ext cx="1878596" cy="34468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3FB65C-7FA1-43C1-8811-49F638542F6A}"/>
              </a:ext>
            </a:extLst>
          </p:cNvPr>
          <p:cNvSpPr txBox="1"/>
          <p:nvPr/>
        </p:nvSpPr>
        <p:spPr>
          <a:xfrm>
            <a:off x="6239583" y="178864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新規ビーム</a:t>
            </a:r>
            <a:r>
              <a:rPr kumimoji="1" lang="ja-JP" altLang="en-US" dirty="0"/>
              <a:t>ライン偏向部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E5DC363-004C-4535-8D4B-BB9A4FF7F051}"/>
              </a:ext>
            </a:extLst>
          </p:cNvPr>
          <p:cNvCxnSpPr>
            <a:cxnSpLocks/>
          </p:cNvCxnSpPr>
          <p:nvPr/>
        </p:nvCxnSpPr>
        <p:spPr>
          <a:xfrm flipH="1">
            <a:off x="4449253" y="2157977"/>
            <a:ext cx="2197942" cy="10181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23DDF42-D446-4D43-A7E5-27B4AC37F577}"/>
              </a:ext>
            </a:extLst>
          </p:cNvPr>
          <p:cNvCxnSpPr>
            <a:cxnSpLocks/>
          </p:cNvCxnSpPr>
          <p:nvPr/>
        </p:nvCxnSpPr>
        <p:spPr>
          <a:xfrm>
            <a:off x="6703719" y="2129161"/>
            <a:ext cx="447216" cy="27949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704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90B4F-164B-42CF-9707-11BDD4E2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輸送電磁石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51660F-4510-47E4-B4C5-41929CD2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1E6B6D-66C1-4000-8688-9A75551B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D096FF-AC4E-4431-9424-854C3A34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6" name="Picture 2" descr="C:\Users\thitoshi\Documents\J-PARC\High-p\SY-HD-COMET-130409-MODEL.png">
            <a:extLst>
              <a:ext uri="{FF2B5EF4-FFF2-40B4-BE49-F238E27FC236}">
                <a16:creationId xmlns:a16="http://schemas.microsoft.com/office/drawing/2014/main" id="{1D791355-0453-4734-8DEF-4FE751FC7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" t="36311" r="37400" b="30410"/>
          <a:stretch/>
        </p:blipFill>
        <p:spPr bwMode="auto">
          <a:xfrm>
            <a:off x="0" y="1450994"/>
            <a:ext cx="9133703" cy="3914523"/>
          </a:xfrm>
          <a:prstGeom prst="rect">
            <a:avLst/>
          </a:prstGeom>
          <a:noFill/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2C3F45-6895-4E9F-8639-612F5F99D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283" y="4355757"/>
            <a:ext cx="4186881" cy="25022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8EFD759-CD16-4049-9FCF-89E5E99F55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" y="4347101"/>
            <a:ext cx="4273378" cy="25108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7E49061-DB75-4ED6-9E6C-C3B274AF83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988" y="3115328"/>
            <a:ext cx="323810" cy="40635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4C4D761-54AF-488E-AA1D-793A7AC9C867}"/>
              </a:ext>
            </a:extLst>
          </p:cNvPr>
          <p:cNvCxnSpPr/>
          <p:nvPr/>
        </p:nvCxnSpPr>
        <p:spPr>
          <a:xfrm flipH="1">
            <a:off x="8308177" y="3311613"/>
            <a:ext cx="339811" cy="689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8259CFE6-6834-4FDC-AA6F-F8F53364DC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2694" flipH="1">
            <a:off x="5991693" y="3703537"/>
            <a:ext cx="323810" cy="406350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00D94F9-AADD-45F0-9E45-E3A096D9E541}"/>
              </a:ext>
            </a:extLst>
          </p:cNvPr>
          <p:cNvCxnSpPr/>
          <p:nvPr/>
        </p:nvCxnSpPr>
        <p:spPr>
          <a:xfrm rot="20912694">
            <a:off x="6310979" y="3830240"/>
            <a:ext cx="339811" cy="689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6A341D4D-FA06-4CDE-B7AB-219B099B4D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1390" y="3203568"/>
            <a:ext cx="323810" cy="406350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C3C15FD-A9D6-4E23-B803-95F02BEFE167}"/>
              </a:ext>
            </a:extLst>
          </p:cNvPr>
          <p:cNvCxnSpPr/>
          <p:nvPr/>
        </p:nvCxnSpPr>
        <p:spPr>
          <a:xfrm>
            <a:off x="1885200" y="3399853"/>
            <a:ext cx="339811" cy="689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E15F3F8D-FF02-49AB-A74F-E69165A00EF3}"/>
              </a:ext>
            </a:extLst>
          </p:cNvPr>
          <p:cNvCxnSpPr/>
          <p:nvPr/>
        </p:nvCxnSpPr>
        <p:spPr>
          <a:xfrm flipH="1">
            <a:off x="7661190" y="3406743"/>
            <a:ext cx="959073" cy="9403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D5AC390-408E-44BD-8036-1DF3F8F1CEDB}"/>
              </a:ext>
            </a:extLst>
          </p:cNvPr>
          <p:cNvCxnSpPr>
            <a:cxnSpLocks/>
          </p:cNvCxnSpPr>
          <p:nvPr/>
        </p:nvCxnSpPr>
        <p:spPr>
          <a:xfrm>
            <a:off x="5710893" y="2513515"/>
            <a:ext cx="667415" cy="12274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85334C9-0BA7-4CEC-AAA6-666680CD87AE}"/>
              </a:ext>
            </a:extLst>
          </p:cNvPr>
          <p:cNvCxnSpPr>
            <a:endCxn id="8" idx="0"/>
          </p:cNvCxnSpPr>
          <p:nvPr/>
        </p:nvCxnSpPr>
        <p:spPr>
          <a:xfrm>
            <a:off x="1898589" y="3483029"/>
            <a:ext cx="240160" cy="864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0DA9EC2A-2760-49AE-A6EC-99668A5B2E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081" b="23778"/>
          <a:stretch/>
        </p:blipFill>
        <p:spPr>
          <a:xfrm>
            <a:off x="3380535" y="51029"/>
            <a:ext cx="5148064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77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D618A5-95C2-4B19-AFE1-93433D25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1" lang="ja-JP" altLang="en-US" dirty="0"/>
              <a:t>実験エリア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85B959E-C9C4-43E3-B8F2-68FC2E38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EDCAEF9-9D85-4C4A-9EBA-8C684D1D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8EBE4A-8ED6-4B08-A58E-47A84617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52</a:t>
            </a:fld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6B9562D-3210-4B0C-8343-DBDF4B8C6713}"/>
              </a:ext>
            </a:extLst>
          </p:cNvPr>
          <p:cNvGrpSpPr/>
          <p:nvPr/>
        </p:nvGrpSpPr>
        <p:grpSpPr>
          <a:xfrm>
            <a:off x="0" y="0"/>
            <a:ext cx="5143500" cy="6858000"/>
            <a:chOff x="2057984" y="421609"/>
            <a:chExt cx="5143500" cy="68580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60D4A6B-70B5-47D8-9FFC-B9D1873FC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200734" y="1278859"/>
              <a:ext cx="6858000" cy="5143500"/>
            </a:xfrm>
            <a:prstGeom prst="rect">
              <a:avLst/>
            </a:prstGeom>
          </p:spPr>
        </p:pic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DCD30F9E-A24C-4843-B10D-A333ECDEE1DF}"/>
                </a:ext>
              </a:extLst>
            </p:cNvPr>
            <p:cNvCxnSpPr>
              <a:cxnSpLocks/>
            </p:cNvCxnSpPr>
            <p:nvPr/>
          </p:nvCxnSpPr>
          <p:spPr>
            <a:xfrm>
              <a:off x="3791653" y="676685"/>
              <a:ext cx="547686" cy="27536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C7A0466A-73BD-44BD-82FE-4CBBA62B48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23530" y="551312"/>
              <a:ext cx="1370881" cy="20684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C36FEBD-5406-496E-B5D7-F59A58A42C8A}"/>
                </a:ext>
              </a:extLst>
            </p:cNvPr>
            <p:cNvSpPr txBox="1"/>
            <p:nvPr/>
          </p:nvSpPr>
          <p:spPr>
            <a:xfrm>
              <a:off x="2494735" y="496964"/>
              <a:ext cx="1303638" cy="369332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FM magnet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496CA42-85EA-43FF-8FB0-BC249EAA8160}"/>
                </a:ext>
              </a:extLst>
            </p:cNvPr>
            <p:cNvSpPr txBox="1"/>
            <p:nvPr/>
          </p:nvSpPr>
          <p:spPr>
            <a:xfrm>
              <a:off x="6399992" y="465561"/>
              <a:ext cx="753286" cy="646331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beam dump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1" name="下矢印 25">
              <a:extLst>
                <a:ext uri="{FF2B5EF4-FFF2-40B4-BE49-F238E27FC236}">
                  <a16:creationId xmlns:a16="http://schemas.microsoft.com/office/drawing/2014/main" id="{A927BAB6-91E8-4D7F-9D00-1D97745A4FFC}"/>
                </a:ext>
              </a:extLst>
            </p:cNvPr>
            <p:cNvSpPr/>
            <p:nvPr/>
          </p:nvSpPr>
          <p:spPr>
            <a:xfrm rot="1710075" flipV="1">
              <a:off x="5418234" y="3800963"/>
              <a:ext cx="222421" cy="308918"/>
            </a:xfrm>
            <a:prstGeom prst="downArrow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D24CD98-3900-4D7A-9F46-A08419F1AA8E}"/>
                </a:ext>
              </a:extLst>
            </p:cNvPr>
            <p:cNvSpPr txBox="1"/>
            <p:nvPr/>
          </p:nvSpPr>
          <p:spPr>
            <a:xfrm>
              <a:off x="5564924" y="3397283"/>
              <a:ext cx="770237" cy="369332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C line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9B9099D-7D9C-45E0-BEC4-5C13571AC8B1}"/>
                </a:ext>
              </a:extLst>
            </p:cNvPr>
            <p:cNvSpPr txBox="1"/>
            <p:nvPr/>
          </p:nvSpPr>
          <p:spPr>
            <a:xfrm>
              <a:off x="3651298" y="2605812"/>
              <a:ext cx="770237" cy="369332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B line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下矢印 25">
              <a:extLst>
                <a:ext uri="{FF2B5EF4-FFF2-40B4-BE49-F238E27FC236}">
                  <a16:creationId xmlns:a16="http://schemas.microsoft.com/office/drawing/2014/main" id="{3D2CF62C-C1B4-4A00-AB91-D840F97ED86F}"/>
                </a:ext>
              </a:extLst>
            </p:cNvPr>
            <p:cNvSpPr/>
            <p:nvPr/>
          </p:nvSpPr>
          <p:spPr>
            <a:xfrm rot="470491" flipV="1">
              <a:off x="4441569" y="2910767"/>
              <a:ext cx="222421" cy="308918"/>
            </a:xfrm>
            <a:prstGeom prst="downArrow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3A99108-C219-4476-A0BF-30A8D2EF870A}"/>
                </a:ext>
              </a:extLst>
            </p:cNvPr>
            <p:cNvSpPr txBox="1"/>
            <p:nvPr/>
          </p:nvSpPr>
          <p:spPr>
            <a:xfrm>
              <a:off x="6132155" y="6960371"/>
              <a:ext cx="10693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en-US" altLang="ja-JP" sz="14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2019.09.18</a:t>
              </a:r>
              <a:endParaRPr lang="ja-JP" altLang="en-US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061A0539-AD3A-43AA-9EF6-A5F2A5E0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05" t="37231" r="8838"/>
          <a:stretch/>
        </p:blipFill>
        <p:spPr>
          <a:xfrm>
            <a:off x="5722946" y="4181474"/>
            <a:ext cx="3086473" cy="1921814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EF893108-0DF9-41C2-AE22-BCBB49000689}"/>
              </a:ext>
            </a:extLst>
          </p:cNvPr>
          <p:cNvGrpSpPr/>
          <p:nvPr/>
        </p:nvGrpSpPr>
        <p:grpSpPr>
          <a:xfrm rot="8734469">
            <a:off x="5089816" y="4195566"/>
            <a:ext cx="496433" cy="518401"/>
            <a:chOff x="6402516" y="1598647"/>
            <a:chExt cx="496433" cy="518401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37EAB6BF-189E-4A61-80A8-CE7666826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754228" flipH="1">
              <a:off x="6533869" y="1751968"/>
              <a:ext cx="323810" cy="406350"/>
            </a:xfrm>
            <a:prstGeom prst="rect">
              <a:avLst/>
            </a:prstGeom>
          </p:spPr>
        </p:pic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B9A31CEC-E4C8-438F-81EC-FE9D230A27CF}"/>
                </a:ext>
              </a:extLst>
            </p:cNvPr>
            <p:cNvCxnSpPr/>
            <p:nvPr/>
          </p:nvCxnSpPr>
          <p:spPr>
            <a:xfrm flipH="1" flipV="1">
              <a:off x="6402516" y="1598647"/>
              <a:ext cx="208106" cy="232237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B51B2B7-7F4D-4668-AD44-9B4E40199364}"/>
              </a:ext>
            </a:extLst>
          </p:cNvPr>
          <p:cNvSpPr txBox="1"/>
          <p:nvPr/>
        </p:nvSpPr>
        <p:spPr>
          <a:xfrm>
            <a:off x="5657546" y="6132181"/>
            <a:ext cx="166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ハドロン実験ホール南側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FA9C374-8CD6-41D2-B77B-95630230B813}"/>
              </a:ext>
            </a:extLst>
          </p:cNvPr>
          <p:cNvGrpSpPr/>
          <p:nvPr/>
        </p:nvGrpSpPr>
        <p:grpSpPr>
          <a:xfrm rot="10308489">
            <a:off x="5935569" y="3681313"/>
            <a:ext cx="496433" cy="518401"/>
            <a:chOff x="6402516" y="1598647"/>
            <a:chExt cx="496433" cy="518401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0B6DEC7-85C1-49AB-B03D-BABCEEB0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754228" flipH="1">
              <a:off x="6533869" y="1751968"/>
              <a:ext cx="323810" cy="406350"/>
            </a:xfrm>
            <a:prstGeom prst="rect">
              <a:avLst/>
            </a:prstGeom>
          </p:spPr>
        </p:pic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850B1F8B-F96D-402E-BD38-1A0F5A3CA8D3}"/>
                </a:ext>
              </a:extLst>
            </p:cNvPr>
            <p:cNvCxnSpPr/>
            <p:nvPr/>
          </p:nvCxnSpPr>
          <p:spPr>
            <a:xfrm flipH="1" flipV="1">
              <a:off x="6402516" y="1598647"/>
              <a:ext cx="208106" cy="232237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図 37" descr="テーブル, 室内, 座っている, 食べ物 が含まれている画像&#10;&#10;自動的に生成された説明">
            <a:extLst>
              <a:ext uri="{FF2B5EF4-FFF2-40B4-BE49-F238E27FC236}">
                <a16:creationId xmlns:a16="http://schemas.microsoft.com/office/drawing/2014/main" id="{B6BBD5F4-0F21-46D4-A523-A32B35792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67" y="1153522"/>
            <a:ext cx="3755633" cy="25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70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6C8ED0E-273B-4C3F-83C6-6A1CAE64ADCA}"/>
              </a:ext>
            </a:extLst>
          </p:cNvPr>
          <p:cNvGrpSpPr/>
          <p:nvPr/>
        </p:nvGrpSpPr>
        <p:grpSpPr>
          <a:xfrm>
            <a:off x="2554093" y="1636018"/>
            <a:ext cx="6678806" cy="4460416"/>
            <a:chOff x="2554093" y="1636018"/>
            <a:chExt cx="6678806" cy="4460416"/>
          </a:xfrm>
        </p:grpSpPr>
        <p:pic>
          <p:nvPicPr>
            <p:cNvPr id="8" name="図 7" descr="レゴ, おもちゃ が含まれている画像&#10;&#10;自動的に生成された説明">
              <a:extLst>
                <a:ext uri="{FF2B5EF4-FFF2-40B4-BE49-F238E27FC236}">
                  <a16:creationId xmlns:a16="http://schemas.microsoft.com/office/drawing/2014/main" id="{15E562B8-8655-4B24-BCF1-6C3E3718F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71" b="18605"/>
            <a:stretch/>
          </p:blipFill>
          <p:spPr>
            <a:xfrm>
              <a:off x="2554093" y="1665474"/>
              <a:ext cx="6678806" cy="4430960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7C157CE-0C7D-4F00-9CFE-FB63CFAE1A09}"/>
                </a:ext>
              </a:extLst>
            </p:cNvPr>
            <p:cNvSpPr/>
            <p:nvPr/>
          </p:nvSpPr>
          <p:spPr>
            <a:xfrm>
              <a:off x="4532996" y="5321078"/>
              <a:ext cx="1208261" cy="263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21F5355-CCAA-46EB-A260-AD79187544D7}"/>
                </a:ext>
              </a:extLst>
            </p:cNvPr>
            <p:cNvSpPr/>
            <p:nvPr/>
          </p:nvSpPr>
          <p:spPr>
            <a:xfrm>
              <a:off x="6101489" y="5201550"/>
              <a:ext cx="669917" cy="189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307E2F40-47D8-457E-BBF5-B3920DAF4AC8}"/>
                </a:ext>
              </a:extLst>
            </p:cNvPr>
            <p:cNvSpPr/>
            <p:nvPr/>
          </p:nvSpPr>
          <p:spPr>
            <a:xfrm rot="5400000">
              <a:off x="5361512" y="2068018"/>
              <a:ext cx="1044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328C67A-2BB2-40E7-AE0D-F0CCAC9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実験装置（概念）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FCD097A-9171-461E-B3B3-5C6EA51C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473F85-BC3E-4FCD-B13C-17A397D7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EB3719-CD45-4727-841E-5018ADD7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D6FE43-04CB-496A-9D4D-1C644AE12641}"/>
              </a:ext>
            </a:extLst>
          </p:cNvPr>
          <p:cNvSpPr txBox="1"/>
          <p:nvPr/>
        </p:nvSpPr>
        <p:spPr>
          <a:xfrm>
            <a:off x="3757433" y="628675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陽子ビームが実験装置に入射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8CBEE3-44E8-495B-812D-31915F71F6DC}"/>
              </a:ext>
            </a:extLst>
          </p:cNvPr>
          <p:cNvSpPr txBox="1"/>
          <p:nvPr/>
        </p:nvSpPr>
        <p:spPr>
          <a:xfrm>
            <a:off x="64256" y="2776170"/>
            <a:ext cx="2502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電子と陽電子は磁場で曲げられ、検出器中を進む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検出器で磁場中の飛跡（位置）を測定する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曲がり量が運動量に逆比例</a:t>
            </a:r>
            <a:endParaRPr lang="en-US" altLang="ja-JP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7D28E63-C0FA-429C-BF8A-DF6EB941E79B}"/>
              </a:ext>
            </a:extLst>
          </p:cNvPr>
          <p:cNvCxnSpPr>
            <a:cxnSpLocks/>
            <a:stCxn id="12" idx="0"/>
            <a:endCxn id="9" idx="3"/>
          </p:cNvCxnSpPr>
          <p:nvPr/>
        </p:nvCxnSpPr>
        <p:spPr>
          <a:xfrm flipV="1">
            <a:off x="5350177" y="5453018"/>
            <a:ext cx="391080" cy="833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3147C1-6F8E-47D3-B52F-29814C2B73DA}"/>
              </a:ext>
            </a:extLst>
          </p:cNvPr>
          <p:cNvSpPr txBox="1"/>
          <p:nvPr/>
        </p:nvSpPr>
        <p:spPr>
          <a:xfrm>
            <a:off x="1001872" y="589780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中心の原子核標的で中間子が生成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69EAD9B-C990-456D-B3A3-29A129683FA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649024" y="3991274"/>
            <a:ext cx="1195978" cy="20911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50845A1-096A-4F30-842D-B1A8C4C57831}"/>
              </a:ext>
            </a:extLst>
          </p:cNvPr>
          <p:cNvSpPr txBox="1"/>
          <p:nvPr/>
        </p:nvSpPr>
        <p:spPr>
          <a:xfrm>
            <a:off x="300043" y="547866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中間子が電子と電子対に崩壊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2302F5E-E05C-494A-9F4B-D8CCB6F047DE}"/>
              </a:ext>
            </a:extLst>
          </p:cNvPr>
          <p:cNvCxnSpPr>
            <a:cxnSpLocks/>
          </p:cNvCxnSpPr>
          <p:nvPr/>
        </p:nvCxnSpPr>
        <p:spPr>
          <a:xfrm flipV="1">
            <a:off x="3453046" y="3919414"/>
            <a:ext cx="2391956" cy="17895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272DE70-1E38-4250-95AC-67BCA28F4E07}"/>
              </a:ext>
            </a:extLst>
          </p:cNvPr>
          <p:cNvCxnSpPr>
            <a:cxnSpLocks/>
          </p:cNvCxnSpPr>
          <p:nvPr/>
        </p:nvCxnSpPr>
        <p:spPr>
          <a:xfrm flipV="1">
            <a:off x="2451841" y="3897338"/>
            <a:ext cx="2979798" cy="4974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EB2E35E-6D01-49D3-B143-056FEFE13767}"/>
              </a:ext>
            </a:extLst>
          </p:cNvPr>
          <p:cNvSpPr txBox="1"/>
          <p:nvPr/>
        </p:nvSpPr>
        <p:spPr>
          <a:xfrm>
            <a:off x="23631" y="1209743"/>
            <a:ext cx="4655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電子と陽電子は、チェレンコフ光検出器と電磁シャワー検出器で他の粒子から識別される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EC52B9C3-FC4B-428F-8866-359DD4B5A47B}"/>
              </a:ext>
            </a:extLst>
          </p:cNvPr>
          <p:cNvCxnSpPr>
            <a:cxnSpLocks/>
          </p:cNvCxnSpPr>
          <p:nvPr/>
        </p:nvCxnSpPr>
        <p:spPr>
          <a:xfrm>
            <a:off x="2825448" y="1908780"/>
            <a:ext cx="1954613" cy="1825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B94071C-9CCA-4D41-9956-26CE6370BDFD}"/>
              </a:ext>
            </a:extLst>
          </p:cNvPr>
          <p:cNvCxnSpPr>
            <a:cxnSpLocks/>
          </p:cNvCxnSpPr>
          <p:nvPr/>
        </p:nvCxnSpPr>
        <p:spPr>
          <a:xfrm>
            <a:off x="1367944" y="1877813"/>
            <a:ext cx="2744842" cy="1969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9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5" grpId="0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2A6A6F-40E2-4F8D-9BD5-E9ADCA62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大型電磁石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E3D7BB-AE7E-4A2A-B464-B16396BE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90D31F-766D-47BB-AD8F-55355044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619147-1978-4D9E-BA81-9A3FBD72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2CCB20-AF65-449F-9CE0-D20A21CED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"/>
          <a:stretch/>
        </p:blipFill>
        <p:spPr bwMode="auto">
          <a:xfrm>
            <a:off x="2704572" y="1434420"/>
            <a:ext cx="6258834" cy="4694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929543E-A931-4075-B0FD-A867194F8FBE}"/>
              </a:ext>
            </a:extLst>
          </p:cNvPr>
          <p:cNvCxnSpPr>
            <a:cxnSpLocks/>
          </p:cNvCxnSpPr>
          <p:nvPr/>
        </p:nvCxnSpPr>
        <p:spPr>
          <a:xfrm>
            <a:off x="2912939" y="3555232"/>
            <a:ext cx="2255885" cy="176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53DB8C-3FCD-4050-A8AF-B4D8921ACDE5}"/>
              </a:ext>
            </a:extLst>
          </p:cNvPr>
          <p:cNvSpPr txBox="1"/>
          <p:nvPr/>
        </p:nvSpPr>
        <p:spPr>
          <a:xfrm rot="237075">
            <a:off x="2715707" y="324433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陽子ビーム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A3911AC-53B5-4366-8153-85C9504BA601}"/>
              </a:ext>
            </a:extLst>
          </p:cNvPr>
          <p:cNvSpPr/>
          <p:nvPr/>
        </p:nvSpPr>
        <p:spPr>
          <a:xfrm>
            <a:off x="5645187" y="3745205"/>
            <a:ext cx="144000" cy="144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D49696-AB85-481E-BBB9-C1E44E3A523F}"/>
              </a:ext>
            </a:extLst>
          </p:cNvPr>
          <p:cNvSpPr txBox="1"/>
          <p:nvPr/>
        </p:nvSpPr>
        <p:spPr>
          <a:xfrm>
            <a:off x="180594" y="1612393"/>
            <a:ext cx="2409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東大原子核研究所でサイクロトロン加速器として使用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KEK</a:t>
            </a:r>
            <a:r>
              <a:rPr lang="ja-JP" altLang="en-US" dirty="0"/>
              <a:t>で前身の実験に使用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金属磁性体コアの試作にも使用された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磁極部分を改造して立体角の大きな検出器を置けるようにした</a:t>
            </a:r>
            <a:endParaRPr kumimoji="1"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94E3665-4B95-4911-ADC3-94A6373E81F3}"/>
              </a:ext>
            </a:extLst>
          </p:cNvPr>
          <p:cNvCxnSpPr/>
          <p:nvPr/>
        </p:nvCxnSpPr>
        <p:spPr>
          <a:xfrm>
            <a:off x="5114069" y="3110055"/>
            <a:ext cx="531118" cy="6221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E0B21D9-19A5-402E-B90D-339161EC35DA}"/>
              </a:ext>
            </a:extLst>
          </p:cNvPr>
          <p:cNvCxnSpPr>
            <a:cxnSpLocks/>
          </p:cNvCxnSpPr>
          <p:nvPr/>
        </p:nvCxnSpPr>
        <p:spPr>
          <a:xfrm flipV="1">
            <a:off x="5075741" y="3876444"/>
            <a:ext cx="569446" cy="545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弧 20">
            <a:extLst>
              <a:ext uri="{FF2B5EF4-FFF2-40B4-BE49-F238E27FC236}">
                <a16:creationId xmlns:a16="http://schemas.microsoft.com/office/drawing/2014/main" id="{28AC0465-FDA1-4089-AF35-AC696864861F}"/>
              </a:ext>
            </a:extLst>
          </p:cNvPr>
          <p:cNvSpPr/>
          <p:nvPr/>
        </p:nvSpPr>
        <p:spPr>
          <a:xfrm flipH="1">
            <a:off x="5360464" y="3428999"/>
            <a:ext cx="914400" cy="914400"/>
          </a:xfrm>
          <a:prstGeom prst="arc">
            <a:avLst>
              <a:gd name="adj1" fmla="val 18698020"/>
              <a:gd name="adj2" fmla="val 1322607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8925F65-6396-4A5A-8C0A-085A3FA22D52}"/>
              </a:ext>
            </a:extLst>
          </p:cNvPr>
          <p:cNvCxnSpPr>
            <a:cxnSpLocks/>
          </p:cNvCxnSpPr>
          <p:nvPr/>
        </p:nvCxnSpPr>
        <p:spPr>
          <a:xfrm flipH="1" flipV="1">
            <a:off x="5717187" y="3953274"/>
            <a:ext cx="641469" cy="2315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4FD5205-8416-4E6F-B65D-FB77C3462A0A}"/>
              </a:ext>
            </a:extLst>
          </p:cNvPr>
          <p:cNvSpPr txBox="1"/>
          <p:nvPr/>
        </p:nvSpPr>
        <p:spPr>
          <a:xfrm>
            <a:off x="5259201" y="626857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中心に標的を設置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AF9C961-EAF9-4A59-844D-69E46E9AAFA5}"/>
              </a:ext>
            </a:extLst>
          </p:cNvPr>
          <p:cNvCxnSpPr>
            <a:cxnSpLocks/>
          </p:cNvCxnSpPr>
          <p:nvPr/>
        </p:nvCxnSpPr>
        <p:spPr>
          <a:xfrm flipV="1">
            <a:off x="4040881" y="3848558"/>
            <a:ext cx="1235791" cy="23440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9AA4E70-DCD5-49C8-AA61-9D31B9AA14E1}"/>
              </a:ext>
            </a:extLst>
          </p:cNvPr>
          <p:cNvSpPr txBox="1"/>
          <p:nvPr/>
        </p:nvSpPr>
        <p:spPr>
          <a:xfrm>
            <a:off x="3082538" y="6193006"/>
            <a:ext cx="208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大開口の磁場中に</a:t>
            </a:r>
            <a:r>
              <a:rPr lang="ja-JP" altLang="en-US" dirty="0"/>
              <a:t>検出器を設置</a:t>
            </a:r>
            <a:endParaRPr kumimoji="1" lang="en-US" altLang="ja-JP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866F317-5653-42BF-9396-7DBF1F0C077C}"/>
              </a:ext>
            </a:extLst>
          </p:cNvPr>
          <p:cNvCxnSpPr>
            <a:cxnSpLocks/>
          </p:cNvCxnSpPr>
          <p:nvPr/>
        </p:nvCxnSpPr>
        <p:spPr>
          <a:xfrm>
            <a:off x="7175575" y="2082382"/>
            <a:ext cx="44375" cy="371611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F84F92A-34C5-430F-AA3B-24826D2589DF}"/>
              </a:ext>
            </a:extLst>
          </p:cNvPr>
          <p:cNvSpPr txBox="1"/>
          <p:nvPr/>
        </p:nvSpPr>
        <p:spPr>
          <a:xfrm>
            <a:off x="7197762" y="354441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高さ</a:t>
            </a:r>
            <a:r>
              <a:rPr lang="en-US" altLang="ja-JP" dirty="0"/>
              <a:t>5m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2910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9ECFB4-FB07-40ED-B3C3-C15E3418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磁場中での飛跡検出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6D2974-F426-4D57-B89E-55AE5C36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EA9DA7F-D235-4A87-BE4F-380E9A67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5988E9F-CA51-4E7F-8993-25520860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8C86DCB-5179-4647-8AF9-B29BB53CE8D1}"/>
              </a:ext>
            </a:extLst>
          </p:cNvPr>
          <p:cNvSpPr/>
          <p:nvPr/>
        </p:nvSpPr>
        <p:spPr>
          <a:xfrm>
            <a:off x="804890" y="1396238"/>
            <a:ext cx="7534219" cy="1160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磁場中に、</a:t>
            </a:r>
            <a:r>
              <a:rPr lang="ja-JP" altLang="en-US" dirty="0"/>
              <a:t>半導体検出器（</a:t>
            </a:r>
            <a:r>
              <a:rPr lang="en-US" altLang="ja-JP" dirty="0"/>
              <a:t>SSD</a:t>
            </a:r>
            <a:r>
              <a:rPr lang="ja-JP" altLang="en-US" dirty="0"/>
              <a:t>）、</a:t>
            </a:r>
            <a:r>
              <a:rPr lang="en-US" altLang="ja-JP" dirty="0"/>
              <a:t>GEM </a:t>
            </a:r>
            <a:r>
              <a:rPr lang="ja-JP" altLang="en-US" dirty="0"/>
              <a:t>飛跡検出器３台を設置</a:t>
            </a:r>
            <a:endParaRPr lang="en-US" altLang="ja-JP" dirty="0"/>
          </a:p>
          <a:p>
            <a:pPr algn="ctr"/>
            <a:r>
              <a:rPr kumimoji="1" lang="ja-JP" altLang="en-US" dirty="0"/>
              <a:t>４か所で位置を測定することで、磁場中での粒子の軌跡を再構成し、その曲率から運動量を求める</a:t>
            </a:r>
          </a:p>
        </p:txBody>
      </p:sp>
      <p:pic>
        <p:nvPicPr>
          <p:cNvPr id="8" name="図 7" descr="オレンジ, 建物, エンジ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D188987-7959-4DA7-9CD3-083334276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02" y="2673220"/>
            <a:ext cx="5787549" cy="3255496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86C7AFD-A240-49BE-AF43-F0D68EDEE136}"/>
              </a:ext>
            </a:extLst>
          </p:cNvPr>
          <p:cNvCxnSpPr/>
          <p:nvPr/>
        </p:nvCxnSpPr>
        <p:spPr>
          <a:xfrm flipV="1">
            <a:off x="4781552" y="4300968"/>
            <a:ext cx="212052" cy="18698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8AF102-0B06-4C14-B5ED-B7F27A82FA27}"/>
              </a:ext>
            </a:extLst>
          </p:cNvPr>
          <p:cNvSpPr txBox="1"/>
          <p:nvPr/>
        </p:nvSpPr>
        <p:spPr>
          <a:xfrm>
            <a:off x="4325599" y="62685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半導体検出器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550C21E-E55B-4FBB-AFF5-D02F2F1B52BA}"/>
              </a:ext>
            </a:extLst>
          </p:cNvPr>
          <p:cNvCxnSpPr>
            <a:cxnSpLocks/>
          </p:cNvCxnSpPr>
          <p:nvPr/>
        </p:nvCxnSpPr>
        <p:spPr>
          <a:xfrm flipV="1">
            <a:off x="2075190" y="4447894"/>
            <a:ext cx="1969993" cy="9617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B2C7923-2457-4ECC-9266-518B3739E4C1}"/>
              </a:ext>
            </a:extLst>
          </p:cNvPr>
          <p:cNvCxnSpPr>
            <a:cxnSpLocks/>
          </p:cNvCxnSpPr>
          <p:nvPr/>
        </p:nvCxnSpPr>
        <p:spPr>
          <a:xfrm flipV="1">
            <a:off x="1985822" y="4447893"/>
            <a:ext cx="1234521" cy="9864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4A8AF49-4F33-488E-A33C-D0B984E9750A}"/>
              </a:ext>
            </a:extLst>
          </p:cNvPr>
          <p:cNvCxnSpPr>
            <a:cxnSpLocks/>
          </p:cNvCxnSpPr>
          <p:nvPr/>
        </p:nvCxnSpPr>
        <p:spPr>
          <a:xfrm flipV="1">
            <a:off x="1985822" y="4472551"/>
            <a:ext cx="544613" cy="941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845A9C4-678F-45C4-A400-64997D52016D}"/>
              </a:ext>
            </a:extLst>
          </p:cNvPr>
          <p:cNvSpPr txBox="1"/>
          <p:nvPr/>
        </p:nvSpPr>
        <p:spPr>
          <a:xfrm>
            <a:off x="526079" y="5406227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飛跡検出器</a:t>
            </a:r>
          </a:p>
        </p:txBody>
      </p:sp>
    </p:spTree>
    <p:extLst>
      <p:ext uri="{BB962C8B-B14F-4D97-AF65-F5344CB8AC3E}">
        <p14:creationId xmlns:p14="http://schemas.microsoft.com/office/powerpoint/2010/main" val="3188853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BE3457-947D-4D1C-B82A-9D4F8DE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半導体検出器（</a:t>
            </a:r>
            <a:r>
              <a:rPr lang="en-US" altLang="ja-JP" dirty="0"/>
              <a:t>SSD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3543E40-7200-410E-8CF6-7994801E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3D04B6D-4CAE-4890-897A-F02879AB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D98F2D-7BC6-41C6-82D5-BF42239B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4EE2D3B-0D38-4293-8522-85A1FB153F47}"/>
              </a:ext>
            </a:extLst>
          </p:cNvPr>
          <p:cNvSpPr txBox="1">
            <a:spLocks/>
          </p:cNvSpPr>
          <p:nvPr/>
        </p:nvSpPr>
        <p:spPr>
          <a:xfrm>
            <a:off x="421766" y="1382666"/>
            <a:ext cx="5581713" cy="510685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 </a:t>
            </a:r>
            <a:r>
              <a:rPr lang="ja-JP" altLang="en-US" dirty="0"/>
              <a:t>現状</a:t>
            </a:r>
            <a:endParaRPr lang="en-US" altLang="ja-JP" dirty="0"/>
          </a:p>
          <a:p>
            <a:pPr lvl="1"/>
            <a:r>
              <a:rPr lang="en-US" altLang="ja-JP" dirty="0"/>
              <a:t>Existing 6 SSDs used for another J-PARC experiment.</a:t>
            </a:r>
          </a:p>
          <a:p>
            <a:pPr lvl="2"/>
            <a:r>
              <a:rPr lang="en-US" altLang="ja-JP" dirty="0"/>
              <a:t>ATLAS sensor </a:t>
            </a:r>
          </a:p>
          <a:p>
            <a:pPr lvl="2"/>
            <a:r>
              <a:rPr lang="en-US" altLang="ja-JP" dirty="0"/>
              <a:t>Sensitive area: 61 mm x 62mm</a:t>
            </a:r>
          </a:p>
          <a:p>
            <a:pPr lvl="2"/>
            <a:r>
              <a:rPr lang="en-US" altLang="ja-JP" dirty="0"/>
              <a:t>Strip pitch 80 um. (1D)</a:t>
            </a:r>
          </a:p>
          <a:p>
            <a:pPr lvl="2"/>
            <a:r>
              <a:rPr lang="en-US" altLang="ja-JP" dirty="0"/>
              <a:t>Timing Resolution 4ns</a:t>
            </a:r>
          </a:p>
          <a:p>
            <a:pPr lvl="2"/>
            <a:r>
              <a:rPr lang="en-US" altLang="ja-JP" dirty="0"/>
              <a:t>The readout ASIC is APV-25 </a:t>
            </a:r>
          </a:p>
          <a:p>
            <a:r>
              <a:rPr lang="en-US" altLang="ja-JP" dirty="0"/>
              <a:t>2021</a:t>
            </a:r>
            <a:r>
              <a:rPr lang="ja-JP" altLang="en-US" dirty="0"/>
              <a:t>年度にアップグレード予定</a:t>
            </a:r>
            <a:endParaRPr lang="en-US" altLang="ja-JP" dirty="0"/>
          </a:p>
          <a:p>
            <a:pPr lvl="1"/>
            <a:r>
              <a:rPr lang="en-US" altLang="ja-JP" dirty="0"/>
              <a:t>FAIR-CBM</a:t>
            </a:r>
            <a:r>
              <a:rPr lang="ja-JP" altLang="en-US" dirty="0"/>
              <a:t>で開発された検出器を導入</a:t>
            </a:r>
            <a:r>
              <a:rPr lang="en-US" altLang="ja-JP" dirty="0"/>
              <a:t> </a:t>
            </a:r>
          </a:p>
          <a:p>
            <a:pPr lvl="2"/>
            <a:r>
              <a:rPr lang="en-US" altLang="ja-JP" dirty="0"/>
              <a:t>CBM developed sensor (Hamamatsu)</a:t>
            </a:r>
          </a:p>
          <a:p>
            <a:pPr lvl="2"/>
            <a:r>
              <a:rPr lang="en-US" altLang="ja-JP" dirty="0"/>
              <a:t>Sensitive area: 60 mm x 60 mm</a:t>
            </a:r>
          </a:p>
          <a:p>
            <a:pPr lvl="2"/>
            <a:r>
              <a:rPr lang="en-US" altLang="ja-JP" dirty="0"/>
              <a:t>Strip pitch 50um (Double sides)</a:t>
            </a:r>
          </a:p>
          <a:p>
            <a:pPr lvl="2"/>
            <a:r>
              <a:rPr lang="en-US" altLang="ja-JP" dirty="0"/>
              <a:t>Almost no frame</a:t>
            </a:r>
          </a:p>
          <a:p>
            <a:pPr lvl="2"/>
            <a:r>
              <a:rPr lang="en-US" altLang="ja-JP" dirty="0"/>
              <a:t>The readout ASIC is a CBM special chip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6026EB-94EE-44CC-A522-2F05D1E21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46971" y="1243160"/>
            <a:ext cx="3378733" cy="2322077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BF1B62C-4086-4A18-8463-E5C0C9FC0752}"/>
              </a:ext>
            </a:extLst>
          </p:cNvPr>
          <p:cNvCxnSpPr/>
          <p:nvPr/>
        </p:nvCxnSpPr>
        <p:spPr>
          <a:xfrm flipV="1">
            <a:off x="6419315" y="570816"/>
            <a:ext cx="1872208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9130593-88E4-4175-888F-E750201BB55A}"/>
              </a:ext>
            </a:extLst>
          </p:cNvPr>
          <p:cNvCxnSpPr/>
          <p:nvPr/>
        </p:nvCxnSpPr>
        <p:spPr>
          <a:xfrm flipV="1">
            <a:off x="6779355" y="1218888"/>
            <a:ext cx="1080120" cy="1440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FC2F96-3EE1-411B-B35D-582379FDC3A6}"/>
              </a:ext>
            </a:extLst>
          </p:cNvPr>
          <p:cNvSpPr txBox="1"/>
          <p:nvPr/>
        </p:nvSpPr>
        <p:spPr>
          <a:xfrm rot="20939798">
            <a:off x="6739329" y="404131"/>
            <a:ext cx="9566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120 mm</a:t>
            </a:r>
            <a:endParaRPr kumimoji="1" lang="ja-JP" altLang="en-US" dirty="0"/>
          </a:p>
        </p:txBody>
      </p:sp>
      <p:pic>
        <p:nvPicPr>
          <p:cNvPr id="11" name="図 10" descr="CBM シリコン検出器&#10;ケーブルが見えている">
            <a:extLst>
              <a:ext uri="{FF2B5EF4-FFF2-40B4-BE49-F238E27FC236}">
                <a16:creationId xmlns:a16="http://schemas.microsoft.com/office/drawing/2014/main" id="{9F09BF99-C052-4897-8EEC-07D11950C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203" y="4705377"/>
            <a:ext cx="3252407" cy="111356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72FF035-9115-4DA3-9C32-0938CC950780}"/>
              </a:ext>
            </a:extLst>
          </p:cNvPr>
          <p:cNvSpPr/>
          <p:nvPr/>
        </p:nvSpPr>
        <p:spPr>
          <a:xfrm>
            <a:off x="7902791" y="5222401"/>
            <a:ext cx="342951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FB503CD-2761-4350-BCC1-9388BB3D03B4}"/>
              </a:ext>
            </a:extLst>
          </p:cNvPr>
          <p:cNvCxnSpPr/>
          <p:nvPr/>
        </p:nvCxnSpPr>
        <p:spPr>
          <a:xfrm flipV="1">
            <a:off x="8075499" y="5572815"/>
            <a:ext cx="0" cy="537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76920DF-9EC3-4261-AAEA-20B193E46254}"/>
              </a:ext>
            </a:extLst>
          </p:cNvPr>
          <p:cNvCxnSpPr/>
          <p:nvPr/>
        </p:nvCxnSpPr>
        <p:spPr>
          <a:xfrm flipV="1">
            <a:off x="7149069" y="5356575"/>
            <a:ext cx="0" cy="537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0DA0A3-C9C0-49D3-A955-FE94851C5695}"/>
              </a:ext>
            </a:extLst>
          </p:cNvPr>
          <p:cNvSpPr txBox="1"/>
          <p:nvPr/>
        </p:nvSpPr>
        <p:spPr>
          <a:xfrm>
            <a:off x="6267611" y="5842791"/>
            <a:ext cx="17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Micro strip Cable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E8FA62E-F5D3-4A1C-B31F-8E94D04217B3}"/>
              </a:ext>
            </a:extLst>
          </p:cNvPr>
          <p:cNvCxnSpPr>
            <a:cxnSpLocks/>
          </p:cNvCxnSpPr>
          <p:nvPr/>
        </p:nvCxnSpPr>
        <p:spPr>
          <a:xfrm flipH="1">
            <a:off x="6203291" y="4564703"/>
            <a:ext cx="504056" cy="63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CBAA1BD-CB11-4530-B665-B1DBF25E3A9A}"/>
              </a:ext>
            </a:extLst>
          </p:cNvPr>
          <p:cNvSpPr txBox="1"/>
          <p:nvPr/>
        </p:nvSpPr>
        <p:spPr>
          <a:xfrm>
            <a:off x="6707347" y="4367147"/>
            <a:ext cx="114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ASIC chips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F1AB401-1DDB-49F1-854A-9D8817CA6F96}"/>
              </a:ext>
            </a:extLst>
          </p:cNvPr>
          <p:cNvCxnSpPr>
            <a:cxnSpLocks/>
          </p:cNvCxnSpPr>
          <p:nvPr/>
        </p:nvCxnSpPr>
        <p:spPr>
          <a:xfrm>
            <a:off x="8363531" y="5140767"/>
            <a:ext cx="0" cy="457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D00BD30-28AB-430F-A683-21EAAFCDE472}"/>
              </a:ext>
            </a:extLst>
          </p:cNvPr>
          <p:cNvSpPr txBox="1"/>
          <p:nvPr/>
        </p:nvSpPr>
        <p:spPr>
          <a:xfrm rot="20939798">
            <a:off x="8111411" y="1087981"/>
            <a:ext cx="8396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61 mm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542F0AE-3FD4-43FA-860D-DDF2696FA7CF}"/>
              </a:ext>
            </a:extLst>
          </p:cNvPr>
          <p:cNvSpPr txBox="1"/>
          <p:nvPr/>
        </p:nvSpPr>
        <p:spPr>
          <a:xfrm rot="21600000">
            <a:off x="7974084" y="4733335"/>
            <a:ext cx="8402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62 mm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073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289065-B631-4C2E-84CA-8FDD933B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電子・陽電子の識別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36C048-183C-4CAA-9EF6-71468943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147BC47-99BE-4FAB-A17D-15CE52DA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3E39CF1-2E7E-4CC4-A09D-51EC735D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7" name="図 6" descr="エンジン, 電車, 立つ, 荷物 が含まれている画像&#10;&#10;自動的に生成された説明">
            <a:extLst>
              <a:ext uri="{FF2B5EF4-FFF2-40B4-BE49-F238E27FC236}">
                <a16:creationId xmlns:a16="http://schemas.microsoft.com/office/drawing/2014/main" id="{908616AA-CE7D-45F3-AA59-2F77DEF15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30"/>
          <a:stretch/>
        </p:blipFill>
        <p:spPr>
          <a:xfrm>
            <a:off x="3444153" y="1993605"/>
            <a:ext cx="5519253" cy="4141093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A0BA89C-71A9-4E54-B394-61B467E3399B}"/>
              </a:ext>
            </a:extLst>
          </p:cNvPr>
          <p:cNvCxnSpPr>
            <a:cxnSpLocks/>
          </p:cNvCxnSpPr>
          <p:nvPr/>
        </p:nvCxnSpPr>
        <p:spPr>
          <a:xfrm flipV="1">
            <a:off x="2814381" y="4409062"/>
            <a:ext cx="996532" cy="1358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5381A2-9169-4F3A-885C-F33D8677DAAA}"/>
              </a:ext>
            </a:extLst>
          </p:cNvPr>
          <p:cNvSpPr txBox="1"/>
          <p:nvPr/>
        </p:nvSpPr>
        <p:spPr>
          <a:xfrm>
            <a:off x="180594" y="4226913"/>
            <a:ext cx="278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鉛ガラス検出器</a:t>
            </a:r>
            <a:endParaRPr lang="en-US" altLang="ja-JP" dirty="0"/>
          </a:p>
          <a:p>
            <a:pPr lvl="1"/>
            <a:r>
              <a:rPr kumimoji="1" lang="ja-JP" altLang="en-US" dirty="0"/>
              <a:t>電子が電磁シャワーを起こすことを利用して識別する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3F014-ACC6-4BD3-956D-6CFD909211E0}"/>
              </a:ext>
            </a:extLst>
          </p:cNvPr>
          <p:cNvSpPr txBox="1"/>
          <p:nvPr/>
        </p:nvSpPr>
        <p:spPr>
          <a:xfrm>
            <a:off x="447585" y="1361260"/>
            <a:ext cx="725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電子・陽電子を他の粒子（主に</a:t>
            </a:r>
            <a:r>
              <a:rPr kumimoji="1" lang="en-US" altLang="ja-JP" dirty="0"/>
              <a:t>π</a:t>
            </a:r>
            <a:r>
              <a:rPr lang="ja-JP" altLang="en-US" dirty="0"/>
              <a:t>中間子</a:t>
            </a:r>
            <a:r>
              <a:rPr kumimoji="1" lang="ja-JP" altLang="en-US" dirty="0"/>
              <a:t>）から識別する検出器が必要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81E7FD7-80B2-4892-9F9B-A57D8544EA67}"/>
              </a:ext>
            </a:extLst>
          </p:cNvPr>
          <p:cNvCxnSpPr>
            <a:cxnSpLocks/>
          </p:cNvCxnSpPr>
          <p:nvPr/>
        </p:nvCxnSpPr>
        <p:spPr>
          <a:xfrm>
            <a:off x="3102817" y="3420915"/>
            <a:ext cx="1669352" cy="5309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27D698-1B0B-481B-A81D-5045AF509238}"/>
              </a:ext>
            </a:extLst>
          </p:cNvPr>
          <p:cNvSpPr txBox="1"/>
          <p:nvPr/>
        </p:nvSpPr>
        <p:spPr>
          <a:xfrm>
            <a:off x="130285" y="2451995"/>
            <a:ext cx="3571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ガスチェレンコフ検出器</a:t>
            </a:r>
            <a:endParaRPr kumimoji="1" lang="en-US" altLang="ja-JP" dirty="0"/>
          </a:p>
          <a:p>
            <a:r>
              <a:rPr lang="ja-JP" altLang="en-US" dirty="0"/>
              <a:t>（</a:t>
            </a:r>
            <a:r>
              <a:rPr lang="en-US" altLang="ja-JP" dirty="0"/>
              <a:t>Hadron Blind Detector, HBD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F96709-F7F0-4DF2-92C7-15C55E80284C}"/>
              </a:ext>
            </a:extLst>
          </p:cNvPr>
          <p:cNvSpPr txBox="1"/>
          <p:nvPr/>
        </p:nvSpPr>
        <p:spPr>
          <a:xfrm>
            <a:off x="601906" y="3116220"/>
            <a:ext cx="2500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ガス中を電子が通過することで発生するチェレンコフ光を捉える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FAECD87-E086-4259-8CCE-898BDF224F8A}"/>
              </a:ext>
            </a:extLst>
          </p:cNvPr>
          <p:cNvCxnSpPr>
            <a:cxnSpLocks/>
          </p:cNvCxnSpPr>
          <p:nvPr/>
        </p:nvCxnSpPr>
        <p:spPr>
          <a:xfrm flipH="1">
            <a:off x="4270850" y="3969701"/>
            <a:ext cx="2847234" cy="3642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楕円 24">
            <a:extLst>
              <a:ext uri="{FF2B5EF4-FFF2-40B4-BE49-F238E27FC236}">
                <a16:creationId xmlns:a16="http://schemas.microsoft.com/office/drawing/2014/main" id="{AB9F6EDC-73EB-44A0-B7C1-418092BD449F}"/>
              </a:ext>
            </a:extLst>
          </p:cNvPr>
          <p:cNvSpPr/>
          <p:nvPr/>
        </p:nvSpPr>
        <p:spPr>
          <a:xfrm>
            <a:off x="3791435" y="4162783"/>
            <a:ext cx="580398" cy="36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BBE9CA42-EDBD-4ACE-888B-AC4EF9FB3D5F}"/>
              </a:ext>
            </a:extLst>
          </p:cNvPr>
          <p:cNvCxnSpPr>
            <a:cxnSpLocks/>
          </p:cNvCxnSpPr>
          <p:nvPr/>
        </p:nvCxnSpPr>
        <p:spPr>
          <a:xfrm flipH="1" flipV="1">
            <a:off x="4829346" y="4039550"/>
            <a:ext cx="991056" cy="60349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B04CDE0-02CD-4C38-B150-9D3389620A09}"/>
              </a:ext>
            </a:extLst>
          </p:cNvPr>
          <p:cNvCxnSpPr>
            <a:cxnSpLocks/>
          </p:cNvCxnSpPr>
          <p:nvPr/>
        </p:nvCxnSpPr>
        <p:spPr>
          <a:xfrm flipH="1" flipV="1">
            <a:off x="4753902" y="4126396"/>
            <a:ext cx="677634" cy="25424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A32A8F1-2D69-4A89-8F9F-2ECAEAD21D44}"/>
              </a:ext>
            </a:extLst>
          </p:cNvPr>
          <p:cNvCxnSpPr>
            <a:cxnSpLocks/>
          </p:cNvCxnSpPr>
          <p:nvPr/>
        </p:nvCxnSpPr>
        <p:spPr>
          <a:xfrm flipH="1">
            <a:off x="4772169" y="4204207"/>
            <a:ext cx="796363" cy="228290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B60DBDD-BAB7-4608-9846-32CADE25B85E}"/>
              </a:ext>
            </a:extLst>
          </p:cNvPr>
          <p:cNvSpPr txBox="1"/>
          <p:nvPr/>
        </p:nvSpPr>
        <p:spPr>
          <a:xfrm>
            <a:off x="6499383" y="4146497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B0F0"/>
                </a:solidFill>
              </a:rPr>
              <a:t>電子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9ABA43C-1419-4695-ADBA-E2B09DB96BF0}"/>
              </a:ext>
            </a:extLst>
          </p:cNvPr>
          <p:cNvSpPr txBox="1"/>
          <p:nvPr/>
        </p:nvSpPr>
        <p:spPr>
          <a:xfrm>
            <a:off x="4888140" y="4535501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rgbClr val="FFFF00"/>
                </a:solidFill>
              </a:rPr>
              <a:t>チェレンコフ光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649CAA9-F3ED-4888-8863-2C9F4D8959AA}"/>
              </a:ext>
            </a:extLst>
          </p:cNvPr>
          <p:cNvSpPr txBox="1"/>
          <p:nvPr/>
        </p:nvSpPr>
        <p:spPr>
          <a:xfrm>
            <a:off x="3520542" y="391414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電磁シャワー</a:t>
            </a:r>
          </a:p>
        </p:txBody>
      </p:sp>
    </p:spTree>
    <p:extLst>
      <p:ext uri="{BB962C8B-B14F-4D97-AF65-F5344CB8AC3E}">
        <p14:creationId xmlns:p14="http://schemas.microsoft.com/office/powerpoint/2010/main" val="1682251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CE2CC-F384-4504-948C-D54A3B8F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鉛ガラス検出器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57652A4-6AF9-407A-9B47-394976BB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3E8BCAB-B10A-4579-903D-9B078D99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3CD0FB-4B17-4130-A2B7-D13BEC18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EFDB47-2036-418E-93D0-4B5C5A132719}"/>
              </a:ext>
            </a:extLst>
          </p:cNvPr>
          <p:cNvSpPr txBox="1"/>
          <p:nvPr/>
        </p:nvSpPr>
        <p:spPr>
          <a:xfrm>
            <a:off x="394232" y="1254141"/>
            <a:ext cx="42697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TRISTAN-TOPAZ</a:t>
            </a:r>
            <a:r>
              <a:rPr lang="ja-JP" altLang="en-US" sz="2000" dirty="0"/>
              <a:t>の再利用</a:t>
            </a:r>
            <a:endParaRPr lang="en-US" altLang="ja-JP" sz="20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~300 at the 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stage.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~1000 in total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altLang="ja-JP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π</a:t>
            </a:r>
            <a:r>
              <a:rPr lang="ja-JP" altLang="en-US" sz="2000" dirty="0"/>
              <a:t>中間子除去率</a:t>
            </a:r>
            <a:endParaRPr lang="en-US" altLang="ja-JP" sz="20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ja-JP" altLang="en-US" sz="2000" dirty="0"/>
              <a:t>ビームテストによる評価</a:t>
            </a:r>
            <a:endParaRPr lang="en-US" altLang="ja-JP" sz="20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~25 offline (energy dep. </a:t>
            </a:r>
            <a:r>
              <a:rPr lang="en-US" altLang="ja-JP" sz="2000" dirty="0" err="1"/>
              <a:t>th.</a:t>
            </a:r>
            <a:r>
              <a:rPr lang="en-US" altLang="ja-JP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~10 online  (fixed </a:t>
            </a:r>
            <a:r>
              <a:rPr lang="en-US" altLang="ja-JP" sz="2000" dirty="0" err="1"/>
              <a:t>th.</a:t>
            </a:r>
            <a:r>
              <a:rPr lang="en-US" altLang="ja-JP" sz="2000" dirty="0"/>
              <a:t>)</a:t>
            </a:r>
            <a:endParaRPr lang="ja-JP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0663D6-F06D-4F4F-8641-6216427D0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9" y="3778059"/>
            <a:ext cx="3498363" cy="25700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6326B1-910D-4167-AD48-E27AADD19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710" y="3440734"/>
            <a:ext cx="3776067" cy="2832051"/>
          </a:xfrm>
          <a:prstGeom prst="rect">
            <a:avLst/>
          </a:prstGeom>
        </p:spPr>
      </p:pic>
      <p:pic>
        <p:nvPicPr>
          <p:cNvPr id="10" name="図 9" descr="人, 建物, 屋外, 携帯電話 が含まれている画像&#10;&#10;自動的に生成された説明">
            <a:extLst>
              <a:ext uri="{FF2B5EF4-FFF2-40B4-BE49-F238E27FC236}">
                <a16:creationId xmlns:a16="http://schemas.microsoft.com/office/drawing/2014/main" id="{A789DFD1-F85A-4879-AC82-5383485D9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17373" r="7617"/>
          <a:stretch/>
        </p:blipFill>
        <p:spPr>
          <a:xfrm>
            <a:off x="5207471" y="1213154"/>
            <a:ext cx="3092544" cy="21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7780C3-0F7B-49D6-8BCA-1F47E2B4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GEM Tracker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0345FE5-7A7E-4BBB-99D0-CB44E12D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C0E82F3-D2B5-4003-B816-0A707693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803941-212D-42F2-9C18-646D8762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5941CB-9264-48BB-9814-48F02746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92" y="1676606"/>
            <a:ext cx="6333937" cy="436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28DC5D47-50E2-4D4D-B0E1-77FF9CF82D4B}"/>
              </a:ext>
            </a:extLst>
          </p:cNvPr>
          <p:cNvSpPr txBox="1">
            <a:spLocks/>
          </p:cNvSpPr>
          <p:nvPr/>
        </p:nvSpPr>
        <p:spPr>
          <a:xfrm>
            <a:off x="180594" y="1768774"/>
            <a:ext cx="8461770" cy="477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2D strip readout</a:t>
            </a:r>
          </a:p>
          <a:p>
            <a:pPr lvl="1"/>
            <a:r>
              <a:rPr lang="en-US" altLang="ja-JP" dirty="0"/>
              <a:t>X: 350um pitch</a:t>
            </a:r>
          </a:p>
          <a:p>
            <a:pPr lvl="1"/>
            <a:r>
              <a:rPr lang="en-US" altLang="ja-JP" dirty="0"/>
              <a:t>Y: 1400um pitch</a:t>
            </a:r>
          </a:p>
          <a:p>
            <a:endParaRPr lang="en-US" altLang="ja-JP" dirty="0"/>
          </a:p>
          <a:p>
            <a:r>
              <a:rPr lang="en-US" altLang="ja-JP" dirty="0"/>
              <a:t>Three Trackers</a:t>
            </a:r>
          </a:p>
          <a:p>
            <a:pPr lvl="1"/>
            <a:r>
              <a:rPr lang="en-US" altLang="ja-JP" dirty="0"/>
              <a:t>100 cm</a:t>
            </a:r>
            <a:r>
              <a:rPr lang="en-US" altLang="ja-JP" baseline="30000" dirty="0"/>
              <a:t>2</a:t>
            </a:r>
          </a:p>
          <a:p>
            <a:pPr lvl="1"/>
            <a:r>
              <a:rPr lang="en-US" altLang="ja-JP" dirty="0"/>
              <a:t>200 cm</a:t>
            </a:r>
            <a:r>
              <a:rPr lang="en-US" altLang="ja-JP" baseline="30000" dirty="0"/>
              <a:t>2</a:t>
            </a:r>
          </a:p>
          <a:p>
            <a:pPr lvl="1"/>
            <a:r>
              <a:rPr lang="en-US" altLang="ja-JP" dirty="0"/>
              <a:t>300 cm</a:t>
            </a:r>
            <a:r>
              <a:rPr lang="en-US" altLang="ja-JP" baseline="30000" dirty="0"/>
              <a:t>2</a:t>
            </a:r>
          </a:p>
          <a:p>
            <a:pPr lvl="1"/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673371-1C3E-C529-5F1F-F11160A02CE0}"/>
              </a:ext>
            </a:extLst>
          </p:cNvPr>
          <p:cNvSpPr txBox="1"/>
          <p:nvPr/>
        </p:nvSpPr>
        <p:spPr>
          <a:xfrm>
            <a:off x="4782964" y="1261190"/>
            <a:ext cx="442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/>
              <a:t>. N. </a:t>
            </a:r>
            <a:r>
              <a:rPr lang="en-US" altLang="ja-JP" dirty="0"/>
              <a:t>Murakami</a:t>
            </a:r>
            <a:r>
              <a:rPr kumimoji="1" lang="en-US" altLang="ja-JP" dirty="0"/>
              <a:t>, NIM A1058(2024)168817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095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21A99-6660-4ADF-AE2A-B9C9D0045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検出器要素の開発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E018FF5-47EA-4C76-A4CB-DF20B6B6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C0F2582-6BED-47AD-9F99-B60D87EE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74053A-62A5-40EE-A040-23986E30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C255D3-7CE7-49DF-97B4-C354416D6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476"/>
          <a:stretch/>
        </p:blipFill>
        <p:spPr>
          <a:xfrm>
            <a:off x="5805210" y="1763155"/>
            <a:ext cx="1999692" cy="218997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9F6835B-67F7-4347-9CCB-234BD9CD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76" y="4373795"/>
            <a:ext cx="2664456" cy="18372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9C0302-D952-48FD-BD4F-6E2B26484223}"/>
              </a:ext>
            </a:extLst>
          </p:cNvPr>
          <p:cNvSpPr txBox="1"/>
          <p:nvPr/>
        </p:nvSpPr>
        <p:spPr>
          <a:xfrm>
            <a:off x="5805210" y="3953133"/>
            <a:ext cx="195778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Via Hole type</a:t>
            </a:r>
            <a:endParaRPr kumimoji="1" lang="ja-JP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023E948-6880-4553-80AF-6576F3A9EB1B}"/>
              </a:ext>
            </a:extLst>
          </p:cNvPr>
          <p:cNvSpPr txBox="1"/>
          <p:nvPr/>
        </p:nvSpPr>
        <p:spPr>
          <a:xfrm>
            <a:off x="6025569" y="6068976"/>
            <a:ext cx="1834383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PI-removed type</a:t>
            </a:r>
            <a:endParaRPr kumimoji="1" lang="ja-JP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7CC852-21D4-CF05-13D3-8F6CF296E6FC}"/>
              </a:ext>
            </a:extLst>
          </p:cNvPr>
          <p:cNvSpPr txBox="1"/>
          <p:nvPr/>
        </p:nvSpPr>
        <p:spPr>
          <a:xfrm>
            <a:off x="4654339" y="1303369"/>
            <a:ext cx="2366161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Strip Readout </a:t>
            </a:r>
            <a:r>
              <a:rPr kumimoji="1" lang="ja-JP" altLang="en-US" dirty="0"/>
              <a:t>の開発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2F4EB0-7761-BB15-1CA1-4FE74096276B}"/>
              </a:ext>
            </a:extLst>
          </p:cNvPr>
          <p:cNvSpPr txBox="1"/>
          <p:nvPr/>
        </p:nvSpPr>
        <p:spPr>
          <a:xfrm>
            <a:off x="825042" y="5930157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ハヤシレピック・レイテック社と共同で開発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C0BAE8-71A1-577E-D160-512FE9602FF2}"/>
              </a:ext>
            </a:extLst>
          </p:cNvPr>
          <p:cNvSpPr txBox="1"/>
          <p:nvPr/>
        </p:nvSpPr>
        <p:spPr>
          <a:xfrm>
            <a:off x="464423" y="1299295"/>
            <a:ext cx="1841338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GEM Foil</a:t>
            </a:r>
            <a:r>
              <a:rPr kumimoji="1" lang="ja-JP" altLang="en-US" dirty="0"/>
              <a:t>の開発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4AA0A0C-EF47-96EC-28EC-D2E70A731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531" t="13577" r="10987" b="13701"/>
          <a:stretch/>
        </p:blipFill>
        <p:spPr bwMode="auto">
          <a:xfrm>
            <a:off x="1422715" y="2284091"/>
            <a:ext cx="1766092" cy="124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1932F2-73F1-A093-06CD-0DCF99920DF3}"/>
              </a:ext>
            </a:extLst>
          </p:cNvPr>
          <p:cNvSpPr txBox="1"/>
          <p:nvPr/>
        </p:nvSpPr>
        <p:spPr>
          <a:xfrm>
            <a:off x="378549" y="1751071"/>
            <a:ext cx="385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Wet Etching</a:t>
            </a:r>
            <a:r>
              <a:rPr kumimoji="1" lang="ja-JP" altLang="en-US" dirty="0"/>
              <a:t>で大型</a:t>
            </a:r>
            <a:r>
              <a:rPr kumimoji="1" lang="en-US" altLang="ja-JP" dirty="0"/>
              <a:t>(30cm x 30cm</a:t>
            </a:r>
            <a:r>
              <a:rPr kumimoji="1" lang="ja-JP" altLang="en-US" dirty="0"/>
              <a:t>）を開発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2646E316-EAD7-4ED0-CA26-50307E993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" y="4043588"/>
            <a:ext cx="4621365" cy="1880511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25E742-26F9-371C-E81C-947AB39D52A6}"/>
              </a:ext>
            </a:extLst>
          </p:cNvPr>
          <p:cNvSpPr txBox="1"/>
          <p:nvPr/>
        </p:nvSpPr>
        <p:spPr>
          <a:xfrm>
            <a:off x="464423" y="3732195"/>
            <a:ext cx="38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ゲインの穴径への依存などの測定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55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9110D-9B5D-4926-B715-1249557B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220090"/>
            <a:ext cx="8434418" cy="78536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GEM</a:t>
            </a:r>
            <a:r>
              <a:rPr kumimoji="1" lang="ja-JP" altLang="en-US" dirty="0"/>
              <a:t>フォイル側からトリガー用の信号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F7526A-C4CC-4CA4-B336-651A1468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B6F298-7B08-4B07-9589-933B1C05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0C729D-5BCC-49BE-A80D-A678365C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7" name="コンテンツ プレースホルダー 12">
            <a:extLst>
              <a:ext uri="{FF2B5EF4-FFF2-40B4-BE49-F238E27FC236}">
                <a16:creationId xmlns:a16="http://schemas.microsoft.com/office/drawing/2014/main" id="{EA47EBB1-A7BC-4E88-9ACC-07505CBD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94" y="4129966"/>
            <a:ext cx="3067531" cy="18405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F76C224-8535-8AD3-F664-1B22C09AD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26" y="1722975"/>
            <a:ext cx="4579545" cy="2214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EED833D-7090-C572-BA4A-1E27F6BB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62" y="1722975"/>
            <a:ext cx="3483216" cy="430104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361A8A-55B6-0AD8-D2EA-C47A35F84AC3}"/>
              </a:ext>
            </a:extLst>
          </p:cNvPr>
          <p:cNvSpPr txBox="1"/>
          <p:nvPr/>
        </p:nvSpPr>
        <p:spPr>
          <a:xfrm>
            <a:off x="164435" y="13536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概念図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92A38F-60B0-F2D6-6778-4133377A0B01}"/>
              </a:ext>
            </a:extLst>
          </p:cNvPr>
          <p:cNvSpPr txBox="1"/>
          <p:nvPr/>
        </p:nvSpPr>
        <p:spPr>
          <a:xfrm>
            <a:off x="5005071" y="127925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開発した読出しチップ</a:t>
            </a:r>
            <a:r>
              <a:rPr lang="ja-JP" altLang="en-US" dirty="0"/>
              <a:t>と</a:t>
            </a:r>
            <a:r>
              <a:rPr kumimoji="1" lang="ja-JP" altLang="en-US" dirty="0"/>
              <a:t>ボード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0FB07A-7422-97A2-CAAD-0E4E284753BF}"/>
              </a:ext>
            </a:extLst>
          </p:cNvPr>
          <p:cNvSpPr txBox="1"/>
          <p:nvPr/>
        </p:nvSpPr>
        <p:spPr>
          <a:xfrm>
            <a:off x="2443172" y="602401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フォイルからの信号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4CC8F8EF-A26E-2512-D859-5E6EC65321D2}"/>
              </a:ext>
            </a:extLst>
          </p:cNvPr>
          <p:cNvSpPr/>
          <p:nvPr/>
        </p:nvSpPr>
        <p:spPr>
          <a:xfrm>
            <a:off x="1850468" y="2617523"/>
            <a:ext cx="1482108" cy="1393843"/>
          </a:xfrm>
          <a:prstGeom prst="round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B3B9B8D-015A-8DE4-567B-79EC0E869320}"/>
              </a:ext>
            </a:extLst>
          </p:cNvPr>
          <p:cNvCxnSpPr>
            <a:cxnSpLocks/>
          </p:cNvCxnSpPr>
          <p:nvPr/>
        </p:nvCxnSpPr>
        <p:spPr>
          <a:xfrm flipV="1">
            <a:off x="1352099" y="3990505"/>
            <a:ext cx="489702" cy="529491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C57486-A0EA-27AA-49B2-B2F7BA3E5D27}"/>
              </a:ext>
            </a:extLst>
          </p:cNvPr>
          <p:cNvSpPr txBox="1"/>
          <p:nvPr/>
        </p:nvSpPr>
        <p:spPr>
          <a:xfrm>
            <a:off x="280808" y="45735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3333FF"/>
                </a:solidFill>
              </a:rPr>
              <a:t>放電保護回路</a:t>
            </a:r>
            <a:endParaRPr lang="en-US" altLang="ja-JP" dirty="0">
              <a:solidFill>
                <a:srgbClr val="3333FF"/>
              </a:solidFill>
            </a:endParaRPr>
          </a:p>
          <a:p>
            <a:r>
              <a:rPr kumimoji="1" lang="ja-JP" altLang="en-US" dirty="0">
                <a:solidFill>
                  <a:srgbClr val="3333FF"/>
                </a:solidFill>
              </a:rPr>
              <a:t>（増強した）</a:t>
            </a:r>
          </a:p>
        </p:txBody>
      </p:sp>
    </p:spTree>
    <p:extLst>
      <p:ext uri="{BB962C8B-B14F-4D97-AF65-F5344CB8AC3E}">
        <p14:creationId xmlns:p14="http://schemas.microsoft.com/office/powerpoint/2010/main" val="246785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89B1B1-AAEC-138D-3A39-FA50196C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実機の構造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4A7A434-EAF5-0DCF-7BC3-BDA4842A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2024/12/24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2A8113F-FC2E-7411-F8EB-BD570E2B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K. Ozawa, "MPGD workshop"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C21F07-7911-234B-B097-29F8863B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C4E28-8353-437B-8802-790F50A5AEE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AB8F430-F54C-8859-54AF-2531476D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7" y="2147538"/>
            <a:ext cx="3032335" cy="36148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50F7EA-3A5C-A362-907D-201D043881BF}"/>
              </a:ext>
            </a:extLst>
          </p:cNvPr>
          <p:cNvSpPr txBox="1"/>
          <p:nvPr/>
        </p:nvSpPr>
        <p:spPr>
          <a:xfrm>
            <a:off x="314960" y="139183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物質量の低減とアクセプタンスの最大化を両立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86AC5B8-E2C9-C997-AC56-6F0499E6D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910" y="2781115"/>
            <a:ext cx="3762729" cy="2471718"/>
          </a:xfrm>
          <a:prstGeom prst="rect">
            <a:avLst/>
          </a:prstGeom>
        </p:spPr>
      </p:pic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D1E906BE-C463-D28C-ABD8-4AE9C12D870E}"/>
              </a:ext>
            </a:extLst>
          </p:cNvPr>
          <p:cNvSpPr/>
          <p:nvPr/>
        </p:nvSpPr>
        <p:spPr>
          <a:xfrm>
            <a:off x="3570735" y="2222712"/>
            <a:ext cx="1060857" cy="3464497"/>
          </a:xfrm>
          <a:prstGeom prst="rightBrace">
            <a:avLst>
              <a:gd name="adj1" fmla="val 52769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54EA71-5689-08F0-BB06-85B59E67726F}"/>
              </a:ext>
            </a:extLst>
          </p:cNvPr>
          <p:cNvSpPr txBox="1"/>
          <p:nvPr/>
        </p:nvSpPr>
        <p:spPr>
          <a:xfrm>
            <a:off x="696468" y="5763182"/>
            <a:ext cx="5052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ガスは、フレームで止まっている</a:t>
            </a:r>
            <a:endParaRPr kumimoji="1" lang="en-US" altLang="ja-JP" sz="1600" dirty="0"/>
          </a:p>
          <a:p>
            <a:pPr lvl="1"/>
            <a:r>
              <a:rPr kumimoji="1" lang="ja-JP" altLang="en-US" sz="1600" dirty="0"/>
              <a:t>ドリフト電場は</a:t>
            </a:r>
            <a:r>
              <a:rPr kumimoji="1" lang="en-US" altLang="ja-JP" sz="1600" dirty="0"/>
              <a:t>Mesh</a:t>
            </a:r>
            <a:r>
              <a:rPr lang="ja-JP" altLang="en-US" sz="1600" dirty="0"/>
              <a:t>、ガスはマイラーで止める</a:t>
            </a:r>
            <a:endParaRPr kumimoji="1"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25EC4C-756F-DB54-DAE3-A8A98187A84F}"/>
              </a:ext>
            </a:extLst>
          </p:cNvPr>
          <p:cNvSpPr txBox="1"/>
          <p:nvPr/>
        </p:nvSpPr>
        <p:spPr>
          <a:xfrm>
            <a:off x="5401073" y="5276983"/>
            <a:ext cx="3310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フォイルも分割（</a:t>
            </a:r>
            <a:r>
              <a:rPr kumimoji="1" lang="en-US" altLang="ja-JP" sz="1600" dirty="0"/>
              <a:t>200</a:t>
            </a:r>
            <a:r>
              <a:rPr kumimoji="1" lang="ja-JP" altLang="en-US" sz="1600" dirty="0"/>
              <a:t>角、</a:t>
            </a:r>
            <a:r>
              <a:rPr kumimoji="1" lang="en-US" altLang="ja-JP" sz="1600" dirty="0"/>
              <a:t>300</a:t>
            </a:r>
            <a:r>
              <a:rPr kumimoji="1" lang="ja-JP" altLang="en-US" sz="1600" dirty="0"/>
              <a:t>角）</a:t>
            </a:r>
            <a:endParaRPr kumimoji="1" lang="en-US" altLang="ja-JP" sz="1600" dirty="0"/>
          </a:p>
          <a:p>
            <a:r>
              <a:rPr lang="ja-JP" altLang="en-US" sz="1600" dirty="0"/>
              <a:t>各フォイルに保護抵抗を挿入</a:t>
            </a:r>
            <a:endParaRPr kumimoji="1" lang="ja-JP" altLang="en-US" sz="1600" dirty="0"/>
          </a:p>
        </p:txBody>
      </p:sp>
      <p:sp>
        <p:nvSpPr>
          <p:cNvPr id="17" name="矢印: 上 16">
            <a:extLst>
              <a:ext uri="{FF2B5EF4-FFF2-40B4-BE49-F238E27FC236}">
                <a16:creationId xmlns:a16="http://schemas.microsoft.com/office/drawing/2014/main" id="{C224DDA1-9427-8A98-2598-0DFA640AD63F}"/>
              </a:ext>
            </a:extLst>
          </p:cNvPr>
          <p:cNvSpPr/>
          <p:nvPr/>
        </p:nvSpPr>
        <p:spPr>
          <a:xfrm>
            <a:off x="6020246" y="2467553"/>
            <a:ext cx="191306" cy="4354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6538059B-3E26-44F9-956C-53B7F1A432A0}"/>
              </a:ext>
            </a:extLst>
          </p:cNvPr>
          <p:cNvSpPr/>
          <p:nvPr/>
        </p:nvSpPr>
        <p:spPr>
          <a:xfrm>
            <a:off x="7623194" y="2487402"/>
            <a:ext cx="191306" cy="4354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4DC4C1-E44F-CFEC-5C3D-CEEB5306DFF8}"/>
              </a:ext>
            </a:extLst>
          </p:cNvPr>
          <p:cNvSpPr txBox="1"/>
          <p:nvPr/>
        </p:nvSpPr>
        <p:spPr>
          <a:xfrm>
            <a:off x="5313223" y="1971214"/>
            <a:ext cx="324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Readout Signal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APV</a:t>
            </a:r>
            <a:r>
              <a:rPr kumimoji="1" lang="ja-JP" altLang="en-US" dirty="0"/>
              <a:t>へ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87D9DC44-1B06-D709-8638-5FEDCA2AE216}"/>
              </a:ext>
            </a:extLst>
          </p:cNvPr>
          <p:cNvSpPr/>
          <p:nvPr/>
        </p:nvSpPr>
        <p:spPr>
          <a:xfrm flipH="1">
            <a:off x="7028955" y="4464090"/>
            <a:ext cx="594239" cy="2328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F9BEBD5-3007-9F5B-7AAC-4E96B69559EA}"/>
              </a:ext>
            </a:extLst>
          </p:cNvPr>
          <p:cNvSpPr txBox="1"/>
          <p:nvPr/>
        </p:nvSpPr>
        <p:spPr>
          <a:xfrm>
            <a:off x="7911296" y="439585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HV</a:t>
            </a:r>
            <a:r>
              <a:rPr kumimoji="1" lang="ja-JP" altLang="en-US" dirty="0"/>
              <a:t>供給</a:t>
            </a:r>
          </a:p>
        </p:txBody>
      </p:sp>
    </p:spTree>
    <p:extLst>
      <p:ext uri="{BB962C8B-B14F-4D97-AF65-F5344CB8AC3E}">
        <p14:creationId xmlns:p14="http://schemas.microsoft.com/office/powerpoint/2010/main" val="28604279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版活字">
  <a:themeElements>
    <a:clrScheme name="木版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版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版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3604</Words>
  <Application>Microsoft Office PowerPoint</Application>
  <PresentationFormat>画面に合わせる (4:3)</PresentationFormat>
  <Paragraphs>709</Paragraphs>
  <Slides>58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74" baseType="lpstr">
      <vt:lpstr>ＭＳ Ｐゴシック</vt:lpstr>
      <vt:lpstr>ＭＳ Ｐ明朝</vt:lpstr>
      <vt:lpstr>游ゴシック</vt:lpstr>
      <vt:lpstr>Arial</vt:lpstr>
      <vt:lpstr>Calibri</vt:lpstr>
      <vt:lpstr>Cambria Math</vt:lpstr>
      <vt:lpstr>Georgia</vt:lpstr>
      <vt:lpstr>Perpetua</vt:lpstr>
      <vt:lpstr>Rockwell</vt:lpstr>
      <vt:lpstr>Rockwell Condensed</vt:lpstr>
      <vt:lpstr>Symbol</vt:lpstr>
      <vt:lpstr>Times New Roman</vt:lpstr>
      <vt:lpstr>Wingdings</vt:lpstr>
      <vt:lpstr>Wingdings 3</vt:lpstr>
      <vt:lpstr>木版活字</vt:lpstr>
      <vt:lpstr>Chart</vt:lpstr>
      <vt:lpstr>J-PARC E16実験におけるGEM検出器の運用と 性能評価の現状</vt:lpstr>
      <vt:lpstr>この実験とMPGD研究会との関わり</vt:lpstr>
      <vt:lpstr>J-PARC</vt:lpstr>
      <vt:lpstr>A spectrometer for E+e- measurements </vt:lpstr>
      <vt:lpstr>GEMの高計数対応</vt:lpstr>
      <vt:lpstr>GEM Tracker</vt:lpstr>
      <vt:lpstr>検出器要素の開発</vt:lpstr>
      <vt:lpstr>GEMフォイル側からトリガー用の信号</vt:lpstr>
      <vt:lpstr>実機の構造</vt:lpstr>
      <vt:lpstr>建設の手順</vt:lpstr>
      <vt:lpstr>スペクトロメータへのインストール</vt:lpstr>
      <vt:lpstr>データ収集の様子</vt:lpstr>
      <vt:lpstr>GEM Trackerの性能評価</vt:lpstr>
      <vt:lpstr>スペクトロメータの性能評価</vt:lpstr>
      <vt:lpstr>GEM Tracker 4枚化</vt:lpstr>
      <vt:lpstr>テスト＠PF-AR Test Beam Line</vt:lpstr>
      <vt:lpstr>まとめ</vt:lpstr>
      <vt:lpstr>Back ups</vt:lpstr>
      <vt:lpstr>J-PARC E16 experiment</vt:lpstr>
      <vt:lpstr>GEMとは？</vt:lpstr>
      <vt:lpstr>GEM検出器とは？</vt:lpstr>
      <vt:lpstr>典型的な増幅率</vt:lpstr>
      <vt:lpstr>GEM検出器の信号</vt:lpstr>
      <vt:lpstr>GEM検出器の応用</vt:lpstr>
      <vt:lpstr>GEMフォイルの開発</vt:lpstr>
      <vt:lpstr>初期のGEMフォイル製作での失敗</vt:lpstr>
      <vt:lpstr>GEMフォイルの大型化の苦労</vt:lpstr>
      <vt:lpstr>まっすぐ貼るのは大変…</vt:lpstr>
      <vt:lpstr>最初期型</vt:lpstr>
      <vt:lpstr>斜め入射への対応</vt:lpstr>
      <vt:lpstr>Like “Mini TPC” </vt:lpstr>
      <vt:lpstr>Front-End Electronics　(APV)</vt:lpstr>
      <vt:lpstr>ハドロンブラインド検出器</vt:lpstr>
      <vt:lpstr>Hadron blind Detector</vt:lpstr>
      <vt:lpstr>光電面の開発</vt:lpstr>
      <vt:lpstr>CsI蒸着GEMのハンドリング</vt:lpstr>
      <vt:lpstr>実機の建設</vt:lpstr>
      <vt:lpstr>量子効率の測定</vt:lpstr>
      <vt:lpstr>保管・輸送の失敗</vt:lpstr>
      <vt:lpstr>GEM穴の配置の最適化</vt:lpstr>
      <vt:lpstr>光電子のcollection Efficiencyの測定</vt:lpstr>
      <vt:lpstr>測定結果と配置の決定</vt:lpstr>
      <vt:lpstr>Scintillation cube 校正方法</vt:lpstr>
      <vt:lpstr>検出器ベッセルの製作</vt:lpstr>
      <vt:lpstr>Cf4 透過率</vt:lpstr>
      <vt:lpstr>GAS Vessel for HBD</vt:lpstr>
      <vt:lpstr>Performance test with a test beam</vt:lpstr>
      <vt:lpstr>新ビームライン概要</vt:lpstr>
      <vt:lpstr>ビーム分岐用電磁石</vt:lpstr>
      <vt:lpstr>分岐部・セプタム電磁石</vt:lpstr>
      <vt:lpstr>輸送電磁石</vt:lpstr>
      <vt:lpstr>実験エリア</vt:lpstr>
      <vt:lpstr>実験装置（概念）</vt:lpstr>
      <vt:lpstr>大型電磁石</vt:lpstr>
      <vt:lpstr>磁場中での飛跡検出</vt:lpstr>
      <vt:lpstr>半導体検出器（SSD）</vt:lpstr>
      <vt:lpstr>電子・陽電子の識別</vt:lpstr>
      <vt:lpstr>鉛ガラス検出器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中間子の重さは、 環境によって変化するのか？</dc:title>
  <dc:creator>恭一郎 小沢</dc:creator>
  <cp:lastModifiedBy>OZAWA Kyoichiro</cp:lastModifiedBy>
  <cp:revision>245</cp:revision>
  <dcterms:created xsi:type="dcterms:W3CDTF">2020-05-11T13:14:14Z</dcterms:created>
  <dcterms:modified xsi:type="dcterms:W3CDTF">2024-12-26T01:26:26Z</dcterms:modified>
</cp:coreProperties>
</file>