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71" r:id="rId2"/>
    <p:sldId id="389" r:id="rId3"/>
    <p:sldId id="397" r:id="rId4"/>
    <p:sldId id="395" r:id="rId5"/>
    <p:sldId id="388" r:id="rId6"/>
    <p:sldId id="402" r:id="rId7"/>
    <p:sldId id="459" r:id="rId8"/>
    <p:sldId id="401" r:id="rId9"/>
    <p:sldId id="403" r:id="rId10"/>
    <p:sldId id="460" r:id="rId11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7EE"/>
    <a:srgbClr val="FFEB9C"/>
    <a:srgbClr val="C0C0C0"/>
    <a:srgbClr val="3366CC"/>
    <a:srgbClr val="FF00FF"/>
    <a:srgbClr val="0000FF"/>
    <a:srgbClr val="CC3300"/>
    <a:srgbClr val="CCECFF"/>
    <a:srgbClr val="FFC7CE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69" autoAdjust="0"/>
    <p:restoredTop sz="95320" autoAdjust="0"/>
  </p:normalViewPr>
  <p:slideViewPr>
    <p:cSldViewPr>
      <p:cViewPr varScale="1">
        <p:scale>
          <a:sx n="114" d="100"/>
          <a:sy n="114" d="100"/>
        </p:scale>
        <p:origin x="60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37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83E71-3ED3-4DCF-AD27-D8AB6BE6410A}" type="datetimeFigureOut">
              <a:rPr lang="zh-TW" altLang="en-US" smtClean="0"/>
              <a:t>2025/1/6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741C7-9BEE-48BE-841E-F447BA105E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810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0" y="3429448"/>
            <a:ext cx="9144000" cy="6868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5" name="Rectangle 3"/>
          <p:cNvSpPr>
            <a:spLocks noChangeArrowheads="1"/>
          </p:cNvSpPr>
          <p:nvPr userDrawn="1"/>
        </p:nvSpPr>
        <p:spPr bwMode="auto">
          <a:xfrm>
            <a:off x="428644" y="3284985"/>
            <a:ext cx="1446175" cy="13890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6" name="Rectangle 4"/>
          <p:cNvSpPr>
            <a:spLocks noChangeArrowheads="1"/>
          </p:cNvSpPr>
          <p:nvPr userDrawn="1"/>
        </p:nvSpPr>
        <p:spPr bwMode="auto">
          <a:xfrm>
            <a:off x="8280400" y="6552931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77497"/>
            <a:ext cx="6400800" cy="21613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  <a:endParaRPr lang="ja-JP" altLang="en-US" noProof="0"/>
          </a:p>
        </p:txBody>
      </p:sp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8893175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8726488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8893175" y="2809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085" name="Group 13"/>
          <p:cNvGrpSpPr>
            <a:grpSpLocks/>
          </p:cNvGrpSpPr>
          <p:nvPr userDrawn="1"/>
        </p:nvGrpSpPr>
        <p:grpSpPr bwMode="auto">
          <a:xfrm rot="-10800000">
            <a:off x="73022" y="6502132"/>
            <a:ext cx="355619" cy="301537"/>
            <a:chOff x="113" y="4020"/>
            <a:chExt cx="195" cy="195"/>
          </a:xfrm>
        </p:grpSpPr>
        <p:sp>
          <p:nvSpPr>
            <p:cNvPr id="3086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1346788"/>
            <a:ext cx="8642350" cy="2130709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" y="6549899"/>
            <a:ext cx="1874818" cy="307635"/>
          </a:xfrm>
        </p:spPr>
        <p:txBody>
          <a:bodyPr/>
          <a:lstStyle/>
          <a:p>
            <a:r>
              <a:rPr lang="en-US" altLang="zh-TW"/>
              <a:t>2025/01/07</a:t>
            </a:r>
            <a:endParaRPr lang="en-US" altLang="ja-JP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874818" y="6549899"/>
            <a:ext cx="5631801" cy="30506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Discussion for test besm</a:t>
            </a:r>
            <a:endParaRPr lang="en-US" altLang="ja-JP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24000" y="6560138"/>
            <a:ext cx="1620000" cy="297862"/>
          </a:xfrm>
        </p:spPr>
        <p:txBody>
          <a:bodyPr/>
          <a:lstStyle/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/10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25" y="44624"/>
            <a:ext cx="9128792" cy="79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25" y="6551744"/>
            <a:ext cx="1826162" cy="30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2025/01/07</a:t>
            </a:r>
            <a:endParaRPr lang="en-US" altLang="ja-JP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Discussion for test besm</a:t>
            </a:r>
            <a:endParaRPr lang="en-US" altLang="ja-JP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/10</a:t>
            </a:r>
          </a:p>
        </p:txBody>
      </p:sp>
      <p:sp>
        <p:nvSpPr>
          <p:cNvPr id="7" name="文字版面配置區 2"/>
          <p:cNvSpPr>
            <a:spLocks noGrp="1"/>
          </p:cNvSpPr>
          <p:nvPr>
            <p:ph idx="1"/>
          </p:nvPr>
        </p:nvSpPr>
        <p:spPr>
          <a:xfrm>
            <a:off x="10725" y="894730"/>
            <a:ext cx="9128792" cy="5657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8410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roup 17"/>
          <p:cNvGrpSpPr>
            <a:grpSpLocks/>
          </p:cNvGrpSpPr>
          <p:nvPr userDrawn="1"/>
        </p:nvGrpSpPr>
        <p:grpSpPr bwMode="auto">
          <a:xfrm rot="-10800000">
            <a:off x="73818" y="6491114"/>
            <a:ext cx="309563" cy="309562"/>
            <a:chOff x="113" y="4020"/>
            <a:chExt cx="195" cy="195"/>
          </a:xfrm>
        </p:grpSpPr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</p:grp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0725" y="823293"/>
            <a:ext cx="9150484" cy="7143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430925" y="678830"/>
            <a:ext cx="1447201" cy="14446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8275917" y="6552009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2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2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Title</a:t>
            </a:r>
            <a:endParaRPr lang="ja-JP" altLang="en-US" dirty="0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8965878" y="438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8799191" y="438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8965878" y="2089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725" y="6549394"/>
            <a:ext cx="1829258" cy="3086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zh-TW"/>
              <a:t>2025/01/07</a:t>
            </a:r>
            <a:endParaRPr lang="en-US" altLang="ja-JP" dirty="0"/>
          </a:p>
        </p:txBody>
      </p:sp>
      <p:sp>
        <p:nvSpPr>
          <p:cNvPr id="22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860506" y="6552931"/>
            <a:ext cx="5639876" cy="305069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 altLang="ja-JP"/>
              <a:t>Discussion for test besm</a:t>
            </a:r>
            <a:endParaRPr lang="en-US" altLang="ja-JP" dirty="0"/>
          </a:p>
        </p:txBody>
      </p:sp>
      <p:sp>
        <p:nvSpPr>
          <p:cNvPr id="23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509950" y="6549394"/>
            <a:ext cx="1620000" cy="305069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/10</a:t>
            </a:r>
          </a:p>
        </p:txBody>
      </p:sp>
      <p:sp>
        <p:nvSpPr>
          <p:cNvPr id="17" name="文字版面配置區 2"/>
          <p:cNvSpPr>
            <a:spLocks noGrp="1"/>
          </p:cNvSpPr>
          <p:nvPr>
            <p:ph type="body" idx="1"/>
          </p:nvPr>
        </p:nvSpPr>
        <p:spPr>
          <a:xfrm>
            <a:off x="10725" y="894730"/>
            <a:ext cx="9128792" cy="565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33993"/>
        </a:buClr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249A7EA7-400C-4890-BEED-F711BCBD8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Discussion for Test Beam</a:t>
            </a:r>
            <a:endParaRPr lang="zh-TW" altLang="en-US" sz="3600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12EEB8-F027-4C51-8861-46442428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2025/01/07</a:t>
            </a:r>
            <a:endParaRPr lang="en-US" altLang="ja-JP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767213-5CC2-4DF7-9D6C-0E1CD573D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Discussion for test besm</a:t>
            </a:r>
            <a:endParaRPr lang="en-US" altLang="ja-JP" dirty="0"/>
          </a:p>
        </p:txBody>
      </p:sp>
      <p:sp>
        <p:nvSpPr>
          <p:cNvPr id="10" name="副標題 1">
            <a:extLst>
              <a:ext uri="{FF2B5EF4-FFF2-40B4-BE49-F238E27FC236}">
                <a16:creationId xmlns:a16="http://schemas.microsoft.com/office/drawing/2014/main" id="{21C6208E-181D-47D2-B7DE-7A1CB08C7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478212"/>
            <a:ext cx="9143999" cy="307935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zh-TW" sz="1800" b="1" dirty="0"/>
              <a:t>Wen-Chen Chang, Kai-Yu Cheng, Tatsuya </a:t>
            </a:r>
            <a:r>
              <a:rPr lang="en-US" altLang="zh-TW" sz="1800" b="1" dirty="0" err="1"/>
              <a:t>Chujo</a:t>
            </a:r>
            <a:r>
              <a:rPr lang="en-US" altLang="zh-TW" sz="1800" b="1" dirty="0"/>
              <a:t>, Yuji </a:t>
            </a:r>
            <a:r>
              <a:rPr lang="en-US" altLang="zh-TW" sz="1800" b="1" dirty="0" err="1"/>
              <a:t>Goto</a:t>
            </a:r>
            <a:r>
              <a:rPr lang="en-US" altLang="zh-TW" sz="1800" b="1" dirty="0"/>
              <a:t>, Chia-Yu Hsieh, Motoi Inaba, Subaru Ito, </a:t>
            </a:r>
            <a:r>
              <a:rPr lang="en-US" altLang="zh-TW" sz="1800" b="1" dirty="0" err="1"/>
              <a:t>Kentaro</a:t>
            </a:r>
            <a:r>
              <a:rPr lang="en-US" altLang="zh-TW" sz="1800" b="1" dirty="0"/>
              <a:t> </a:t>
            </a:r>
            <a:r>
              <a:rPr lang="en-US" altLang="zh-TW" sz="1800" b="1" dirty="0" err="1"/>
              <a:t>Kawade</a:t>
            </a:r>
            <a:r>
              <a:rPr lang="en-US" altLang="zh-TW" sz="1800" b="1" dirty="0"/>
              <a:t>, </a:t>
            </a:r>
            <a:r>
              <a:rPr lang="en-US" altLang="zh-TW" sz="1800" b="1" dirty="0" err="1"/>
              <a:t>Yongsun</a:t>
            </a:r>
            <a:r>
              <a:rPr lang="en-US" altLang="zh-TW" sz="1800" b="1" dirty="0"/>
              <a:t> Kim, Chia Ming </a:t>
            </a:r>
            <a:r>
              <a:rPr lang="en-US" altLang="zh-TW" sz="1800" b="1" dirty="0" err="1"/>
              <a:t>Kuo</a:t>
            </a:r>
            <a:r>
              <a:rPr lang="en-US" altLang="zh-TW" sz="1800" b="1" dirty="0"/>
              <a:t>, </a:t>
            </a:r>
            <a:r>
              <a:rPr lang="en-US" altLang="zh-TW" sz="1800" b="1" dirty="0" err="1"/>
              <a:t>Chih-Hsun</a:t>
            </a:r>
            <a:r>
              <a:rPr lang="en-US" altLang="zh-TW" sz="1800" b="1" dirty="0"/>
              <a:t> Lin, Po-Ju Lin, Rong-</a:t>
            </a:r>
            <a:r>
              <a:rPr lang="en-US" altLang="zh-TW" sz="1800" b="1" dirty="0" err="1"/>
              <a:t>Shyang</a:t>
            </a:r>
            <a:r>
              <a:rPr lang="en-US" altLang="zh-TW" sz="1800" b="1" dirty="0"/>
              <a:t> Lu, Jen-</a:t>
            </a:r>
            <a:r>
              <a:rPr lang="en-US" altLang="zh-TW" sz="1800" b="1" dirty="0" err="1"/>
              <a:t>Chieh</a:t>
            </a:r>
            <a:r>
              <a:rPr lang="en-US" altLang="zh-TW" sz="1800" b="1" dirty="0"/>
              <a:t> Peng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US" altLang="zh-TW" sz="1800" b="1" dirty="0"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B017A46-9B73-4CDD-B914-3DCE46D4F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</a:t>
            </a:fld>
            <a:r>
              <a:rPr lang="en-US" altLang="ja-JP"/>
              <a:t>/10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3481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C75CF7-D8F1-4D18-B4FD-23FB6F31E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Test Beam List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CC8F6D7-84C2-4CC1-9B10-0C032DE44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2025/01/07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66C10A6-43BC-44EA-A12B-1E275C572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Discussion for test besm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E03AA68-59CB-45D4-B414-2F83FA792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10</a:t>
            </a:fld>
            <a:r>
              <a:rPr lang="en-US" altLang="ja-JP"/>
              <a:t>/10</a:t>
            </a:r>
            <a:endParaRPr lang="en-US" altLang="ja-JP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9E1D843-04F3-482A-A0CB-A295DA469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b="1" dirty="0"/>
              <a:t>02/14~02/16 (preparation)</a:t>
            </a:r>
          </a:p>
          <a:p>
            <a:pPr lvl="1"/>
            <a:r>
              <a:rPr lang="en-US" altLang="zh-TW" sz="2000" dirty="0"/>
              <a:t>Setup </a:t>
            </a:r>
          </a:p>
          <a:p>
            <a:pPr lvl="2">
              <a:buFontTx/>
              <a:buChar char="-"/>
            </a:pPr>
            <a:r>
              <a:rPr lang="en-US" altLang="zh-TW" sz="2000" dirty="0"/>
              <a:t>position alignment between beam monitor and detector</a:t>
            </a:r>
          </a:p>
          <a:p>
            <a:pPr lvl="2">
              <a:buFontTx/>
              <a:buChar char="-"/>
            </a:pPr>
            <a:r>
              <a:rPr lang="en-US" altLang="zh-TW" sz="2000" dirty="0"/>
              <a:t>test all the moving stages and its moving range</a:t>
            </a:r>
          </a:p>
          <a:p>
            <a:pPr lvl="1"/>
            <a:r>
              <a:rPr lang="en-US" altLang="zh-TW" sz="2000" dirty="0"/>
              <a:t>Calibration w/ PbWO4 + </a:t>
            </a:r>
            <a:r>
              <a:rPr lang="en-US" altLang="zh-TW" sz="2000" dirty="0" err="1"/>
              <a:t>SiPM</a:t>
            </a:r>
            <a:r>
              <a:rPr lang="en-US" altLang="zh-TW" sz="2000" dirty="0"/>
              <a:t> w/ Na22</a:t>
            </a:r>
          </a:p>
          <a:p>
            <a:pPr lvl="2">
              <a:buFontTx/>
              <a:buChar char="-"/>
            </a:pPr>
            <a:r>
              <a:rPr lang="en-US" altLang="zh-TW" sz="2000" dirty="0"/>
              <a:t>Gain and temperature calibration</a:t>
            </a:r>
            <a:r>
              <a:rPr lang="zh-TW" altLang="en-US" sz="2000" dirty="0"/>
              <a:t> </a:t>
            </a:r>
            <a:r>
              <a:rPr lang="en-US" altLang="zh-TW" sz="2000" dirty="0"/>
              <a:t>w/ Na22</a:t>
            </a:r>
          </a:p>
          <a:p>
            <a:pPr lvl="2">
              <a:buFontTx/>
              <a:buChar char="-"/>
            </a:pPr>
            <a:r>
              <a:rPr lang="en-US" altLang="zh-TW" sz="2000" dirty="0"/>
              <a:t>Cosmic ray test (check signals from both beam monitor and ZDC) </a:t>
            </a:r>
          </a:p>
          <a:p>
            <a:r>
              <a:rPr lang="en-US" altLang="zh-TW" sz="2000" b="1" dirty="0"/>
              <a:t>02/17 ~ 02/20 (beam time)</a:t>
            </a:r>
          </a:p>
          <a:p>
            <a:pPr lvl="1"/>
            <a:r>
              <a:rPr lang="en-US" altLang="zh-TW" sz="2000" dirty="0"/>
              <a:t>LYSO + APD (PbWO4 + </a:t>
            </a:r>
            <a:r>
              <a:rPr lang="en-US" altLang="zh-TW" sz="2000" dirty="0" err="1"/>
              <a:t>SiPM</a:t>
            </a:r>
            <a:r>
              <a:rPr lang="en-US" altLang="zh-TW" sz="2000" dirty="0"/>
              <a:t>)</a:t>
            </a:r>
          </a:p>
          <a:p>
            <a:pPr lvl="2">
              <a:buFontTx/>
              <a:buChar char="-"/>
            </a:pPr>
            <a:r>
              <a:rPr lang="en-US" altLang="zh-TW" sz="2000" dirty="0"/>
              <a:t>Gain and temperature calibration w/ beam (&gt;50MeV)</a:t>
            </a:r>
          </a:p>
          <a:p>
            <a:pPr lvl="2">
              <a:buFontTx/>
              <a:buChar char="-"/>
            </a:pPr>
            <a:r>
              <a:rPr lang="en-US" altLang="zh-TW" sz="2000" dirty="0"/>
              <a:t>Beam energy scan </a:t>
            </a:r>
          </a:p>
          <a:p>
            <a:pPr lvl="2">
              <a:buFontTx/>
              <a:buChar char="-"/>
            </a:pPr>
            <a:r>
              <a:rPr lang="en-US" altLang="zh-TW" sz="2000" dirty="0"/>
              <a:t>HV scan</a:t>
            </a:r>
          </a:p>
          <a:p>
            <a:pPr lvl="2">
              <a:buFontTx/>
              <a:buChar char="-"/>
            </a:pPr>
            <a:r>
              <a:rPr lang="en-US" altLang="zh-TW" sz="2000" dirty="0"/>
              <a:t>Position scan in XY</a:t>
            </a:r>
          </a:p>
          <a:p>
            <a:pPr lvl="2">
              <a:buFontTx/>
              <a:buChar char="-"/>
            </a:pPr>
            <a:r>
              <a:rPr lang="en-US" altLang="zh-TW" sz="2000" dirty="0"/>
              <a:t>Rotation scan w/ 5, 10 degree</a:t>
            </a:r>
          </a:p>
          <a:p>
            <a:pPr>
              <a:buFontTx/>
              <a:buChar char="-"/>
            </a:pPr>
            <a:endParaRPr lang="en-US" altLang="zh-TW" sz="2800" dirty="0"/>
          </a:p>
          <a:p>
            <a:pPr>
              <a:buFontTx/>
              <a:buChar char="-"/>
            </a:pPr>
            <a:endParaRPr lang="en-US" altLang="zh-TW" sz="2800" dirty="0"/>
          </a:p>
          <a:p>
            <a:pPr>
              <a:buFontTx/>
              <a:buChar char="-"/>
            </a:pPr>
            <a:endParaRPr lang="en-US" altLang="zh-TW" sz="2800" dirty="0"/>
          </a:p>
          <a:p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4124974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91C386-F47D-472D-B302-A0A19D829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Design of 2</a:t>
            </a:r>
            <a:r>
              <a:rPr lang="en-US" altLang="zh-TW" baseline="30000" dirty="0"/>
              <a:t>nd</a:t>
            </a:r>
            <a:r>
              <a:rPr lang="en-US" altLang="zh-TW" dirty="0"/>
              <a:t> Prototype 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B909B92-70D1-4850-80D6-76CC54843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2025/01/07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6ABA5F8-CA98-4807-B7B1-28B706A75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Discussion for test besm</a:t>
            </a:r>
            <a:endParaRPr lang="en-US" altLang="ja-JP" dirty="0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33F10E8B-4387-4082-BB94-FA8260CA7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</a:t>
            </a:fld>
            <a:r>
              <a:rPr lang="en-US" altLang="ja-JP"/>
              <a:t>/10</a:t>
            </a:r>
            <a:endParaRPr lang="en-US" altLang="ja-JP" dirty="0"/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9A8C99D8-DB37-4FD9-B818-C4FA50AC8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635219"/>
              </p:ext>
            </p:extLst>
          </p:nvPr>
        </p:nvGraphicFramePr>
        <p:xfrm>
          <a:off x="582558" y="1052736"/>
          <a:ext cx="7978883" cy="1426648"/>
        </p:xfrm>
        <a:graphic>
          <a:graphicData uri="http://schemas.openxmlformats.org/drawingml/2006/table">
            <a:tbl>
              <a:tblPr/>
              <a:tblGrid>
                <a:gridCol w="1472258">
                  <a:extLst>
                    <a:ext uri="{9D8B030D-6E8A-4147-A177-3AD203B41FA5}">
                      <a16:colId xmlns:a16="http://schemas.microsoft.com/office/drawing/2014/main" val="1558402566"/>
                    </a:ext>
                  </a:extLst>
                </a:gridCol>
                <a:gridCol w="972582">
                  <a:extLst>
                    <a:ext uri="{9D8B030D-6E8A-4147-A177-3AD203B41FA5}">
                      <a16:colId xmlns:a16="http://schemas.microsoft.com/office/drawing/2014/main" val="2555064786"/>
                    </a:ext>
                  </a:extLst>
                </a:gridCol>
                <a:gridCol w="1280484">
                  <a:extLst>
                    <a:ext uri="{9D8B030D-6E8A-4147-A177-3AD203B41FA5}">
                      <a16:colId xmlns:a16="http://schemas.microsoft.com/office/drawing/2014/main" val="427749336"/>
                    </a:ext>
                  </a:extLst>
                </a:gridCol>
                <a:gridCol w="1201109">
                  <a:extLst>
                    <a:ext uri="{9D8B030D-6E8A-4147-A177-3AD203B41FA5}">
                      <a16:colId xmlns:a16="http://schemas.microsoft.com/office/drawing/2014/main" val="2892374670"/>
                    </a:ext>
                  </a:extLst>
                </a:gridCol>
                <a:gridCol w="926471">
                  <a:extLst>
                    <a:ext uri="{9D8B030D-6E8A-4147-A177-3AD203B41FA5}">
                      <a16:colId xmlns:a16="http://schemas.microsoft.com/office/drawing/2014/main" val="4186565841"/>
                    </a:ext>
                  </a:extLst>
                </a:gridCol>
                <a:gridCol w="731209">
                  <a:extLst>
                    <a:ext uri="{9D8B030D-6E8A-4147-A177-3AD203B41FA5}">
                      <a16:colId xmlns:a16="http://schemas.microsoft.com/office/drawing/2014/main" val="3912592793"/>
                    </a:ext>
                  </a:extLst>
                </a:gridCol>
                <a:gridCol w="1394770">
                  <a:extLst>
                    <a:ext uri="{9D8B030D-6E8A-4147-A177-3AD203B41FA5}">
                      <a16:colId xmlns:a16="http://schemas.microsoft.com/office/drawing/2014/main" val="2723832963"/>
                    </a:ext>
                  </a:extLst>
                </a:gridCol>
              </a:tblGrid>
              <a:tr h="2124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dirty="0">
                          <a:effectLst/>
                          <a:latin typeface="Arial" panose="020B0604020202020204" pitchFamily="34" charset="0"/>
                        </a:rPr>
                        <a:t>Detector</a:t>
                      </a: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dirty="0">
                          <a:effectLst/>
                          <a:latin typeface="Arial" panose="020B0604020202020204" pitchFamily="34" charset="0"/>
                        </a:rPr>
                        <a:t>Crystal</a:t>
                      </a: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</a:rPr>
                        <a:t>Sensor</a:t>
                      </a: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</a:rPr>
                        <a:t>Size of one cell</a:t>
                      </a: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</a:rPr>
                        <a:t>Length</a:t>
                      </a: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</a:rPr>
                        <a:t>Array</a:t>
                      </a: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</a:rPr>
                        <a:t>Note</a:t>
                      </a:r>
                    </a:p>
                  </a:txBody>
                  <a:tcPr marL="27467" marR="27467" marT="18311" marB="1831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0597455"/>
                  </a:ext>
                </a:extLst>
              </a:tr>
              <a:tr h="2124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dirty="0">
                          <a:effectLst/>
                          <a:latin typeface="Arial" panose="020B0604020202020204" pitchFamily="34" charset="0"/>
                        </a:rPr>
                        <a:t>ZDC </a:t>
                      </a:r>
                      <a:r>
                        <a:rPr lang="en-US" altLang="zh-TW" sz="1200" b="1" dirty="0" err="1">
                          <a:effectLst/>
                          <a:latin typeface="Arial" panose="020B0604020202020204" pitchFamily="34" charset="0"/>
                        </a:rPr>
                        <a:t>ECal</a:t>
                      </a:r>
                      <a:r>
                        <a:rPr lang="en-US" altLang="zh-TW" sz="1200" b="1" dirty="0">
                          <a:effectLst/>
                          <a:latin typeface="Arial" panose="020B0604020202020204" pitchFamily="34" charset="0"/>
                        </a:rPr>
                        <a:t> 2</a:t>
                      </a:r>
                      <a:r>
                        <a:rPr lang="en-US" altLang="zh-TW" sz="1200" b="1" baseline="30000" dirty="0">
                          <a:effectLst/>
                          <a:latin typeface="Arial" panose="020B0604020202020204" pitchFamily="34" charset="0"/>
                        </a:rPr>
                        <a:t>nd</a:t>
                      </a:r>
                      <a:endParaRPr lang="en-US" altLang="zh-TW" sz="1200" b="1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en-US" altLang="zh-TW" sz="1200" b="1" dirty="0">
                          <a:effectLst/>
                          <a:latin typeface="Arial" panose="020B0604020202020204" pitchFamily="34" charset="0"/>
                        </a:rPr>
                        <a:t>LYSO + APD</a:t>
                      </a: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LYSO</a:t>
                      </a:r>
                      <a:endParaRPr lang="en-US" altLang="zh-TW" sz="12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APD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dirty="0">
                          <a:effectLst/>
                          <a:latin typeface="Arial" panose="020B0604020202020204" pitchFamily="34" charset="0"/>
                        </a:rPr>
                        <a:t>C30739ECERH</a:t>
                      </a:r>
                    </a:p>
                  </a:txBody>
                  <a:tcPr marL="27467" marR="27467" marT="18311" marB="1831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1cm*1cm</a:t>
                      </a: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6.6cm (6X0)</a:t>
                      </a: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8x8</a:t>
                      </a: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marL="27467" marR="27467" marT="18311" marB="1831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5185922"/>
                  </a:ext>
                </a:extLst>
              </a:tr>
              <a:tr h="2124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</a:rPr>
                        <a:t>ZDC </a:t>
                      </a:r>
                      <a:r>
                        <a:rPr lang="en-US" sz="1200" b="1" dirty="0" err="1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altLang="zh-TW" sz="1200" b="1" dirty="0" err="1">
                          <a:effectLst/>
                          <a:latin typeface="Arial" panose="020B0604020202020204" pitchFamily="34" charset="0"/>
                        </a:rPr>
                        <a:t>Cal</a:t>
                      </a:r>
                      <a:r>
                        <a:rPr lang="en-US" altLang="zh-TW" sz="1200" b="1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200" b="1" baseline="30000" dirty="0">
                          <a:effectLst/>
                          <a:latin typeface="Arial" panose="020B0604020202020204" pitchFamily="34" charset="0"/>
                        </a:rPr>
                        <a:t>nd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</a:rPr>
                        <a:t>PbWO4 + </a:t>
                      </a:r>
                      <a:r>
                        <a:rPr lang="en-US" sz="1200" b="1" dirty="0" err="1">
                          <a:effectLst/>
                          <a:latin typeface="Arial" panose="020B0604020202020204" pitchFamily="34" charset="0"/>
                        </a:rPr>
                        <a:t>SiPM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PbWO4</a:t>
                      </a: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 err="1">
                          <a:effectLst/>
                          <a:latin typeface="Arial" panose="020B0604020202020204" pitchFamily="34" charset="0"/>
                        </a:rPr>
                        <a:t>SiPM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dirty="0">
                          <a:effectLst/>
                          <a:latin typeface="Arial" panose="020B0604020202020204" pitchFamily="34" charset="0"/>
                        </a:rPr>
                        <a:t>MICROFC-60035</a:t>
                      </a:r>
                    </a:p>
                  </a:txBody>
                  <a:tcPr marL="27467" marR="27467" marT="18311" marB="1831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2cm*2cm</a:t>
                      </a: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5.3cm (6X0)</a:t>
                      </a: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6x6</a:t>
                      </a: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Two sensors for one crystal</a:t>
                      </a:r>
                      <a:endParaRPr lang="zh-TW" altLang="en-US" sz="1200" dirty="0"/>
                    </a:p>
                  </a:txBody>
                  <a:tcPr marL="27467" marR="27467" marT="18311" marB="1831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368047"/>
                  </a:ext>
                </a:extLst>
              </a:tr>
              <a:tr h="2124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</a:rPr>
                        <a:t>Beam Monitor</a:t>
                      </a: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Plastic</a:t>
                      </a:r>
                    </a:p>
                    <a:p>
                      <a:pPr algn="ctr" rtl="0" fontAlgn="ctr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Scintillator</a:t>
                      </a: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 err="1">
                          <a:effectLst/>
                          <a:latin typeface="Arial" panose="020B0604020202020204" pitchFamily="34" charset="0"/>
                        </a:rPr>
                        <a:t>SiPM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dirty="0">
                          <a:effectLst/>
                          <a:latin typeface="Arial" panose="020B0604020202020204" pitchFamily="34" charset="0"/>
                        </a:rPr>
                        <a:t>MICROFC-10010</a:t>
                      </a:r>
                    </a:p>
                  </a:txBody>
                  <a:tcPr marL="27467" marR="27467" marT="18311" marB="1831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2mm*2mm</a:t>
                      </a: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8cm </a:t>
                      </a: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dirty="0">
                          <a:effectLst/>
                          <a:latin typeface="Arial" panose="020B0604020202020204" pitchFamily="34" charset="0"/>
                        </a:rPr>
                        <a:t>32ch in X</a:t>
                      </a:r>
                    </a:p>
                    <a:p>
                      <a:pPr algn="ctr" rtl="0" fontAlgn="ctr"/>
                      <a:r>
                        <a:rPr lang="en-US" altLang="zh-TW" sz="1200" b="0" dirty="0">
                          <a:effectLst/>
                          <a:latin typeface="Arial" panose="020B0604020202020204" pitchFamily="34" charset="0"/>
                        </a:rPr>
                        <a:t>32ch in Y</a:t>
                      </a: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Two sets</a:t>
                      </a:r>
                      <a:endParaRPr lang="zh-TW" altLang="en-US" sz="1200" dirty="0"/>
                    </a:p>
                  </a:txBody>
                  <a:tcPr marL="27467" marR="27467" marT="18311" marB="1831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7207170"/>
                  </a:ext>
                </a:extLst>
              </a:tr>
            </a:tbl>
          </a:graphicData>
        </a:graphic>
      </p:graphicFrame>
      <p:grpSp>
        <p:nvGrpSpPr>
          <p:cNvPr id="79" name="群組 78">
            <a:extLst>
              <a:ext uri="{FF2B5EF4-FFF2-40B4-BE49-F238E27FC236}">
                <a16:creationId xmlns:a16="http://schemas.microsoft.com/office/drawing/2014/main" id="{F0812A96-E866-472E-B0B3-100728ABBF9F}"/>
              </a:ext>
            </a:extLst>
          </p:cNvPr>
          <p:cNvGrpSpPr/>
          <p:nvPr/>
        </p:nvGrpSpPr>
        <p:grpSpPr>
          <a:xfrm>
            <a:off x="107504" y="2896030"/>
            <a:ext cx="4471189" cy="3331962"/>
            <a:chOff x="37422" y="2876341"/>
            <a:chExt cx="4471189" cy="3331962"/>
          </a:xfrm>
        </p:grpSpPr>
        <p:pic>
          <p:nvPicPr>
            <p:cNvPr id="60" name="圖片 59">
              <a:extLst>
                <a:ext uri="{FF2B5EF4-FFF2-40B4-BE49-F238E27FC236}">
                  <a16:creationId xmlns:a16="http://schemas.microsoft.com/office/drawing/2014/main" id="{05630168-332C-4CE7-B9CF-0071E0BA06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108" t="1648" r="48037" b="50755"/>
            <a:stretch/>
          </p:blipFill>
          <p:spPr>
            <a:xfrm>
              <a:off x="45087" y="3305874"/>
              <a:ext cx="4463524" cy="2510732"/>
            </a:xfrm>
            <a:prstGeom prst="rect">
              <a:avLst/>
            </a:prstGeom>
          </p:spPr>
        </p:pic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6727A874-9DA6-4393-8B54-194B87FDE259}"/>
                </a:ext>
              </a:extLst>
            </p:cNvPr>
            <p:cNvSpPr/>
            <p:nvPr/>
          </p:nvSpPr>
          <p:spPr>
            <a:xfrm>
              <a:off x="670546" y="3305874"/>
              <a:ext cx="1706880" cy="90236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28817BC2-13F1-42CE-BB3E-BE2DFF1E9C01}"/>
                </a:ext>
              </a:extLst>
            </p:cNvPr>
            <p:cNvSpPr/>
            <p:nvPr/>
          </p:nvSpPr>
          <p:spPr>
            <a:xfrm>
              <a:off x="614666" y="2876341"/>
              <a:ext cx="1818640" cy="3650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rgbClr val="FF0000"/>
                  </a:solidFill>
                </a:rPr>
                <a:t>Beam monitor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09C05C5E-1A4E-4A47-A1A7-50C13C3FECC6}"/>
                </a:ext>
              </a:extLst>
            </p:cNvPr>
            <p:cNvSpPr/>
            <p:nvPr/>
          </p:nvSpPr>
          <p:spPr>
            <a:xfrm>
              <a:off x="823577" y="4272736"/>
              <a:ext cx="1553849" cy="496685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979797FB-6ACB-4FAE-9F13-C05CA8FE1CD6}"/>
                </a:ext>
              </a:extLst>
            </p:cNvPr>
            <p:cNvSpPr/>
            <p:nvPr/>
          </p:nvSpPr>
          <p:spPr>
            <a:xfrm>
              <a:off x="2406698" y="4151343"/>
              <a:ext cx="714440" cy="682576"/>
            </a:xfrm>
            <a:prstGeom prst="rect">
              <a:avLst/>
            </a:prstGeom>
            <a:noFill/>
            <a:ln w="25400">
              <a:solidFill>
                <a:srgbClr val="FF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03EE07A2-0F69-4081-9280-FF5E20D4EA86}"/>
                </a:ext>
              </a:extLst>
            </p:cNvPr>
            <p:cNvSpPr/>
            <p:nvPr/>
          </p:nvSpPr>
          <p:spPr>
            <a:xfrm>
              <a:off x="1584946" y="4833919"/>
              <a:ext cx="848360" cy="666156"/>
            </a:xfrm>
            <a:prstGeom prst="rect">
              <a:avLst/>
            </a:prstGeom>
            <a:noFill/>
            <a:ln w="25400">
              <a:solidFill>
                <a:srgbClr val="FF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02D77E1D-EBE3-4E64-833B-CD776A87A4FC}"/>
                </a:ext>
              </a:extLst>
            </p:cNvPr>
            <p:cNvSpPr/>
            <p:nvPr/>
          </p:nvSpPr>
          <p:spPr>
            <a:xfrm>
              <a:off x="37422" y="5832748"/>
              <a:ext cx="1818640" cy="3650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LYSO + APD</a:t>
              </a: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61A6DBF9-2551-4BD5-A7B3-2B9AFD37F88E}"/>
                </a:ext>
              </a:extLst>
            </p:cNvPr>
            <p:cNvSpPr/>
            <p:nvPr/>
          </p:nvSpPr>
          <p:spPr>
            <a:xfrm>
              <a:off x="2035633" y="5843267"/>
              <a:ext cx="1818640" cy="3650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rgbClr val="FF00FF"/>
                  </a:solidFill>
                </a:rPr>
                <a:t>PWO+SiPM</a:t>
              </a:r>
              <a:endParaRPr lang="en-US" dirty="0">
                <a:solidFill>
                  <a:srgbClr val="FF00FF"/>
                </a:solidFill>
              </a:endParaRPr>
            </a:p>
          </p:txBody>
        </p:sp>
        <p:sp>
          <p:nvSpPr>
            <p:cNvPr id="68" name="弧形 67">
              <a:extLst>
                <a:ext uri="{FF2B5EF4-FFF2-40B4-BE49-F238E27FC236}">
                  <a16:creationId xmlns:a16="http://schemas.microsoft.com/office/drawing/2014/main" id="{18A327C0-7CF6-4EAD-9390-4694FC9242EC}"/>
                </a:ext>
              </a:extLst>
            </p:cNvPr>
            <p:cNvSpPr/>
            <p:nvPr/>
          </p:nvSpPr>
          <p:spPr>
            <a:xfrm rot="5875152">
              <a:off x="2258133" y="4565594"/>
              <a:ext cx="566338" cy="499725"/>
            </a:xfrm>
            <a:prstGeom prst="arc">
              <a:avLst/>
            </a:prstGeom>
            <a:ln w="28575">
              <a:solidFill>
                <a:srgbClr val="FF00FF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群組 92">
            <a:extLst>
              <a:ext uri="{FF2B5EF4-FFF2-40B4-BE49-F238E27FC236}">
                <a16:creationId xmlns:a16="http://schemas.microsoft.com/office/drawing/2014/main" id="{23E97D06-D859-4846-B093-661579978417}"/>
              </a:ext>
            </a:extLst>
          </p:cNvPr>
          <p:cNvGrpSpPr/>
          <p:nvPr/>
        </p:nvGrpSpPr>
        <p:grpSpPr>
          <a:xfrm>
            <a:off x="4571999" y="3261066"/>
            <a:ext cx="4589608" cy="3256001"/>
            <a:chOff x="4563008" y="3264974"/>
            <a:chExt cx="4589608" cy="3256001"/>
          </a:xfrm>
        </p:grpSpPr>
        <p:pic>
          <p:nvPicPr>
            <p:cNvPr id="70" name="圖片 69">
              <a:extLst>
                <a:ext uri="{FF2B5EF4-FFF2-40B4-BE49-F238E27FC236}">
                  <a16:creationId xmlns:a16="http://schemas.microsoft.com/office/drawing/2014/main" id="{7EC4723F-1E17-43A3-BBF0-EBE918D9C8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63" t="52374" r="48256"/>
            <a:stretch/>
          </p:blipFill>
          <p:spPr>
            <a:xfrm>
              <a:off x="4576217" y="3305874"/>
              <a:ext cx="4493414" cy="2512275"/>
            </a:xfrm>
            <a:prstGeom prst="rect">
              <a:avLst/>
            </a:prstGeom>
          </p:spPr>
        </p:pic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3B52FFD3-14C8-4538-A784-DDB71D64679D}"/>
                </a:ext>
              </a:extLst>
            </p:cNvPr>
            <p:cNvSpPr/>
            <p:nvPr/>
          </p:nvSpPr>
          <p:spPr>
            <a:xfrm>
              <a:off x="5434978" y="5856923"/>
              <a:ext cx="2450761" cy="3650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B050"/>
                  </a:solidFill>
                </a:rPr>
                <a:t>Legs to keep </a:t>
              </a:r>
              <a:r>
                <a:rPr lang="en-US" sz="1600" dirty="0" err="1">
                  <a:solidFill>
                    <a:srgbClr val="00B050"/>
                  </a:solidFill>
                </a:rPr>
                <a:t>horizental</a:t>
              </a:r>
              <a:endParaRPr lang="en-US" sz="1600" dirty="0">
                <a:solidFill>
                  <a:srgbClr val="00B050"/>
                </a:solidFill>
              </a:endParaRPr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0DCECB34-6245-4254-BFE2-98FD3D0EEB01}"/>
                </a:ext>
              </a:extLst>
            </p:cNvPr>
            <p:cNvSpPr/>
            <p:nvPr/>
          </p:nvSpPr>
          <p:spPr>
            <a:xfrm>
              <a:off x="5491784" y="5552013"/>
              <a:ext cx="2337151" cy="274873"/>
            </a:xfrm>
            <a:prstGeom prst="rect">
              <a:avLst/>
            </a:prstGeom>
            <a:noFill/>
            <a:ln w="2540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20FD7B7C-73AF-4623-B029-EB30B905BD33}"/>
                </a:ext>
              </a:extLst>
            </p:cNvPr>
            <p:cNvSpPr/>
            <p:nvPr/>
          </p:nvSpPr>
          <p:spPr>
            <a:xfrm>
              <a:off x="4563008" y="5180209"/>
              <a:ext cx="4493414" cy="333031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6D0074BB-8FDB-4651-95AE-808F193AEA17}"/>
                </a:ext>
              </a:extLst>
            </p:cNvPr>
            <p:cNvSpPr/>
            <p:nvPr/>
          </p:nvSpPr>
          <p:spPr>
            <a:xfrm>
              <a:off x="7983758" y="5536795"/>
              <a:ext cx="1058478" cy="9841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Linear </a:t>
              </a:r>
            </a:p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Stage </a:t>
              </a:r>
            </a:p>
            <a:p>
              <a:pPr algn="ctr"/>
              <a:r>
                <a:rPr lang="en-US" altLang="zh-TW" sz="1400" dirty="0">
                  <a:solidFill>
                    <a:srgbClr val="FF0000"/>
                  </a:solidFill>
                </a:rPr>
                <a:t>X-</a:t>
              </a:r>
              <a:r>
                <a:rPr lang="en-US" altLang="zh-TW" sz="1400" dirty="0" err="1">
                  <a:solidFill>
                    <a:srgbClr val="FF0000"/>
                  </a:solidFill>
                </a:rPr>
                <a:t>dir</a:t>
              </a:r>
              <a:r>
                <a:rPr lang="en-US" altLang="zh-TW" sz="1400" dirty="0">
                  <a:solidFill>
                    <a:srgbClr val="FF0000"/>
                  </a:solidFill>
                </a:rPr>
                <a:t> </a:t>
              </a:r>
            </a:p>
            <a:p>
              <a:pPr algn="ctr"/>
              <a:r>
                <a:rPr lang="en-US" altLang="zh-TW" sz="1400" dirty="0">
                  <a:solidFill>
                    <a:srgbClr val="FF0000"/>
                  </a:solidFill>
                </a:rPr>
                <a:t>0-40cm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82894609-F3DB-4756-9CC0-8E04A1C0168F}"/>
                </a:ext>
              </a:extLst>
            </p:cNvPr>
            <p:cNvSpPr/>
            <p:nvPr/>
          </p:nvSpPr>
          <p:spPr>
            <a:xfrm>
              <a:off x="5868144" y="4736000"/>
              <a:ext cx="1872208" cy="369233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486CF558-BE2B-40A7-BFFF-47B61A5545EE}"/>
                </a:ext>
              </a:extLst>
            </p:cNvPr>
            <p:cNvSpPr/>
            <p:nvPr/>
          </p:nvSpPr>
          <p:spPr>
            <a:xfrm>
              <a:off x="7762176" y="4657650"/>
              <a:ext cx="1390440" cy="5635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FF"/>
                  </a:solidFill>
                </a:rPr>
                <a:t>Height stage </a:t>
              </a:r>
            </a:p>
            <a:p>
              <a:pPr algn="ctr"/>
              <a:r>
                <a:rPr lang="en-US" sz="1400" dirty="0">
                  <a:solidFill>
                    <a:srgbClr val="0000FF"/>
                  </a:solidFill>
                </a:rPr>
                <a:t>Y</a:t>
              </a:r>
              <a:r>
                <a:rPr lang="en-US" altLang="zh-TW" sz="1400" dirty="0">
                  <a:solidFill>
                    <a:srgbClr val="0000FF"/>
                  </a:solidFill>
                </a:rPr>
                <a:t>-</a:t>
              </a:r>
              <a:r>
                <a:rPr lang="en-US" altLang="zh-TW" sz="1400" dirty="0" err="1">
                  <a:solidFill>
                    <a:srgbClr val="0000FF"/>
                  </a:solidFill>
                </a:rPr>
                <a:t>dir</a:t>
              </a:r>
              <a:r>
                <a:rPr lang="en-US" altLang="zh-TW" sz="1400" dirty="0">
                  <a:solidFill>
                    <a:srgbClr val="0000FF"/>
                  </a:solidFill>
                </a:rPr>
                <a:t> 0-2.5cm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38BE50DD-17EE-4BFB-B28C-80A95CC0B2AE}"/>
                </a:ext>
              </a:extLst>
            </p:cNvPr>
            <p:cNvSpPr/>
            <p:nvPr/>
          </p:nvSpPr>
          <p:spPr>
            <a:xfrm>
              <a:off x="6282015" y="4513277"/>
              <a:ext cx="1370253" cy="213987"/>
            </a:xfrm>
            <a:prstGeom prst="rect">
              <a:avLst/>
            </a:prstGeom>
            <a:noFill/>
            <a:ln w="25400">
              <a:solidFill>
                <a:srgbClr val="FF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C3E78266-3990-45C5-B6B9-244BDE46B9B2}"/>
                </a:ext>
              </a:extLst>
            </p:cNvPr>
            <p:cNvSpPr/>
            <p:nvPr/>
          </p:nvSpPr>
          <p:spPr>
            <a:xfrm>
              <a:off x="7753560" y="4163665"/>
              <a:ext cx="1390440" cy="5635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FF"/>
                  </a:solidFill>
                </a:rPr>
                <a:t>Rotation stage</a:t>
              </a:r>
            </a:p>
            <a:p>
              <a:pPr algn="ctr"/>
              <a:r>
                <a:rPr lang="en-US" sz="1400" dirty="0">
                  <a:solidFill>
                    <a:srgbClr val="FF00FF"/>
                  </a:solidFill>
                </a:rPr>
                <a:t>5, 10 degree</a:t>
              </a:r>
            </a:p>
          </p:txBody>
        </p: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0D3D018F-BD6F-4CCE-84F3-38A85B544AF0}"/>
                </a:ext>
              </a:extLst>
            </p:cNvPr>
            <p:cNvSpPr/>
            <p:nvPr/>
          </p:nvSpPr>
          <p:spPr>
            <a:xfrm>
              <a:off x="6223429" y="3264974"/>
              <a:ext cx="1516923" cy="50930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文字方塊 89">
              <a:extLst>
                <a:ext uri="{FF2B5EF4-FFF2-40B4-BE49-F238E27FC236}">
                  <a16:creationId xmlns:a16="http://schemas.microsoft.com/office/drawing/2014/main" id="{57FB9CE7-5AFF-427B-A71E-545CDA48AF58}"/>
                </a:ext>
              </a:extLst>
            </p:cNvPr>
            <p:cNvSpPr txBox="1"/>
            <p:nvPr/>
          </p:nvSpPr>
          <p:spPr>
            <a:xfrm>
              <a:off x="7845419" y="3381088"/>
              <a:ext cx="12239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CITIROCs</a:t>
              </a:r>
              <a:endParaRPr lang="zh-TW" altLang="en-US" sz="1400" dirty="0"/>
            </a:p>
          </p:txBody>
        </p:sp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B28536E8-4112-4BC0-AAE8-D3F6DAB257F6}"/>
                </a:ext>
              </a:extLst>
            </p:cNvPr>
            <p:cNvSpPr/>
            <p:nvPr/>
          </p:nvSpPr>
          <p:spPr>
            <a:xfrm>
              <a:off x="5487813" y="3643546"/>
              <a:ext cx="661248" cy="109245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文字方塊 91">
              <a:extLst>
                <a:ext uri="{FF2B5EF4-FFF2-40B4-BE49-F238E27FC236}">
                  <a16:creationId xmlns:a16="http://schemas.microsoft.com/office/drawing/2014/main" id="{C9E6DFD0-DB46-4C06-8B11-E41DAD98F792}"/>
                </a:ext>
              </a:extLst>
            </p:cNvPr>
            <p:cNvSpPr txBox="1"/>
            <p:nvPr/>
          </p:nvSpPr>
          <p:spPr>
            <a:xfrm>
              <a:off x="6428132" y="405108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FFFF00"/>
                  </a:solidFill>
                </a:rPr>
                <a:t>detectors</a:t>
              </a:r>
              <a:endParaRPr lang="zh-TW" altLang="en-US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4125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EB6197-447A-441C-9FDA-F7C73B20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Setup of Electronics 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FF3E439-B5CF-47B3-A5B8-F03BC6DCA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2025/01/07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B9D9C53-2968-4F1A-B6EF-CC585E319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Discussion for test besm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30DF5EA-1E6E-4BE7-87D7-110890D4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</a:t>
            </a:fld>
            <a:r>
              <a:rPr lang="en-US" altLang="ja-JP"/>
              <a:t>/10</a:t>
            </a:r>
            <a:endParaRPr lang="en-US" altLang="ja-JP" dirty="0"/>
          </a:p>
        </p:txBody>
      </p:sp>
      <p:grpSp>
        <p:nvGrpSpPr>
          <p:cNvPr id="88" name="群組 87">
            <a:extLst>
              <a:ext uri="{FF2B5EF4-FFF2-40B4-BE49-F238E27FC236}">
                <a16:creationId xmlns:a16="http://schemas.microsoft.com/office/drawing/2014/main" id="{953BADE0-615A-4602-8C82-6C3D6AB559E5}"/>
              </a:ext>
            </a:extLst>
          </p:cNvPr>
          <p:cNvGrpSpPr/>
          <p:nvPr/>
        </p:nvGrpSpPr>
        <p:grpSpPr>
          <a:xfrm>
            <a:off x="209245" y="1111221"/>
            <a:ext cx="8679621" cy="1712032"/>
            <a:chOff x="212859" y="1205467"/>
            <a:chExt cx="8679621" cy="1712032"/>
          </a:xfrm>
        </p:grpSpPr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D96876DF-C136-4552-9DB3-C36DC5D53AAB}"/>
                </a:ext>
              </a:extLst>
            </p:cNvPr>
            <p:cNvSpPr txBox="1"/>
            <p:nvPr/>
          </p:nvSpPr>
          <p:spPr>
            <a:xfrm>
              <a:off x="212859" y="1416968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Detectors (64ch)</a:t>
              </a:r>
            </a:p>
          </p:txBody>
        </p:sp>
        <p:sp>
          <p:nvSpPr>
            <p:cNvPr id="9" name="矩形: 圓角 8">
              <a:extLst>
                <a:ext uri="{FF2B5EF4-FFF2-40B4-BE49-F238E27FC236}">
                  <a16:creationId xmlns:a16="http://schemas.microsoft.com/office/drawing/2014/main" id="{53E270CC-720C-4DFF-B6DB-3FA549ED546D}"/>
                </a:ext>
              </a:extLst>
            </p:cNvPr>
            <p:cNvSpPr/>
            <p:nvPr/>
          </p:nvSpPr>
          <p:spPr>
            <a:xfrm>
              <a:off x="270446" y="1416968"/>
              <a:ext cx="1925289" cy="369332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F2805ED9-E6A1-4FA9-8EAC-C1994F105E8C}"/>
                </a:ext>
              </a:extLst>
            </p:cNvPr>
            <p:cNvSpPr txBox="1"/>
            <p:nvPr/>
          </p:nvSpPr>
          <p:spPr>
            <a:xfrm>
              <a:off x="2572449" y="1277133"/>
              <a:ext cx="216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CITIROC_A</a:t>
              </a:r>
              <a:r>
                <a:rPr lang="zh-TW" altLang="en-US" dirty="0"/>
                <a:t> </a:t>
              </a:r>
              <a:r>
                <a:rPr lang="en-US" altLang="zh-TW" dirty="0"/>
                <a:t>(32ch) CITIROC_B</a:t>
              </a:r>
              <a:r>
                <a:rPr lang="zh-TW" altLang="en-US" dirty="0"/>
                <a:t> </a:t>
              </a:r>
              <a:r>
                <a:rPr lang="en-US" altLang="zh-TW" dirty="0"/>
                <a:t>(32ch)</a:t>
              </a:r>
            </a:p>
          </p:txBody>
        </p:sp>
        <p:sp>
          <p:nvSpPr>
            <p:cNvPr id="11" name="矩形: 圓角 10">
              <a:extLst>
                <a:ext uri="{FF2B5EF4-FFF2-40B4-BE49-F238E27FC236}">
                  <a16:creationId xmlns:a16="http://schemas.microsoft.com/office/drawing/2014/main" id="{BC435ADF-7C99-4C0A-83A6-02D6376CFB53}"/>
                </a:ext>
              </a:extLst>
            </p:cNvPr>
            <p:cNvSpPr/>
            <p:nvPr/>
          </p:nvSpPr>
          <p:spPr>
            <a:xfrm>
              <a:off x="2572449" y="1277133"/>
              <a:ext cx="2088232" cy="646331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: 圓角 13">
              <a:extLst>
                <a:ext uri="{FF2B5EF4-FFF2-40B4-BE49-F238E27FC236}">
                  <a16:creationId xmlns:a16="http://schemas.microsoft.com/office/drawing/2014/main" id="{14F096E0-7769-4A81-BD05-EACE9A1D1F1C}"/>
                </a:ext>
              </a:extLst>
            </p:cNvPr>
            <p:cNvSpPr/>
            <p:nvPr/>
          </p:nvSpPr>
          <p:spPr>
            <a:xfrm>
              <a:off x="2572449" y="2115100"/>
              <a:ext cx="2118149" cy="369333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997A2CC-113E-4006-B0B2-07B8B8D37A37}"/>
                </a:ext>
              </a:extLst>
            </p:cNvPr>
            <p:cNvSpPr/>
            <p:nvPr/>
          </p:nvSpPr>
          <p:spPr>
            <a:xfrm>
              <a:off x="2661940" y="2130489"/>
              <a:ext cx="20441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Low voltage (12V)</a:t>
              </a:r>
            </a:p>
          </p:txBody>
        </p:sp>
        <p:sp>
          <p:nvSpPr>
            <p:cNvPr id="16" name="矩形: 圓角 15">
              <a:extLst>
                <a:ext uri="{FF2B5EF4-FFF2-40B4-BE49-F238E27FC236}">
                  <a16:creationId xmlns:a16="http://schemas.microsoft.com/office/drawing/2014/main" id="{DADBCB0C-1AA2-47E2-B1FA-F94C45BA01AE}"/>
                </a:ext>
              </a:extLst>
            </p:cNvPr>
            <p:cNvSpPr/>
            <p:nvPr/>
          </p:nvSpPr>
          <p:spPr>
            <a:xfrm>
              <a:off x="5031515" y="1386348"/>
              <a:ext cx="1872208" cy="369333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B6E58F0A-32C2-4FD2-8044-FD6F9C1FD182}"/>
                </a:ext>
              </a:extLst>
            </p:cNvPr>
            <p:cNvSpPr/>
            <p:nvPr/>
          </p:nvSpPr>
          <p:spPr>
            <a:xfrm>
              <a:off x="5090406" y="1372774"/>
              <a:ext cx="18133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err="1"/>
                <a:t>SpaceWire</a:t>
              </a:r>
              <a:r>
                <a:rPr lang="en-US" altLang="zh-TW" dirty="0"/>
                <a:t> Mk4</a:t>
              </a:r>
            </a:p>
          </p:txBody>
        </p:sp>
        <p:sp>
          <p:nvSpPr>
            <p:cNvPr id="19" name="矩形: 圓角 18">
              <a:extLst>
                <a:ext uri="{FF2B5EF4-FFF2-40B4-BE49-F238E27FC236}">
                  <a16:creationId xmlns:a16="http://schemas.microsoft.com/office/drawing/2014/main" id="{EF148252-3ECF-4C90-9A3C-BA5009157CC1}"/>
                </a:ext>
              </a:extLst>
            </p:cNvPr>
            <p:cNvSpPr/>
            <p:nvPr/>
          </p:nvSpPr>
          <p:spPr>
            <a:xfrm>
              <a:off x="5063838" y="1908386"/>
              <a:ext cx="1839883" cy="369333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84B2AF7-D398-4B6D-924A-3C8A21462CC9}"/>
                </a:ext>
              </a:extLst>
            </p:cNvPr>
            <p:cNvSpPr/>
            <p:nvPr/>
          </p:nvSpPr>
          <p:spPr>
            <a:xfrm>
              <a:off x="5090405" y="1920613"/>
              <a:ext cx="181331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dirty="0"/>
                <a:t>UART</a:t>
              </a:r>
            </a:p>
          </p:txBody>
        </p:sp>
        <p:sp>
          <p:nvSpPr>
            <p:cNvPr id="21" name="矩形: 圓角 20">
              <a:extLst>
                <a:ext uri="{FF2B5EF4-FFF2-40B4-BE49-F238E27FC236}">
                  <a16:creationId xmlns:a16="http://schemas.microsoft.com/office/drawing/2014/main" id="{D04D1282-0447-47FC-8FE6-9BE51B2A8E40}"/>
                </a:ext>
              </a:extLst>
            </p:cNvPr>
            <p:cNvSpPr/>
            <p:nvPr/>
          </p:nvSpPr>
          <p:spPr>
            <a:xfrm>
              <a:off x="7633708" y="1268760"/>
              <a:ext cx="1258771" cy="1648739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EF56358F-CF26-4DE7-98AB-67A977D76E35}"/>
                </a:ext>
              </a:extLst>
            </p:cNvPr>
            <p:cNvSpPr/>
            <p:nvPr/>
          </p:nvSpPr>
          <p:spPr>
            <a:xfrm>
              <a:off x="7611986" y="1322112"/>
              <a:ext cx="1280494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dirty="0"/>
                <a:t>Laptop </a:t>
              </a:r>
            </a:p>
            <a:p>
              <a:pPr algn="ctr"/>
              <a:endParaRPr lang="en-US" altLang="zh-TW" sz="1400" dirty="0"/>
            </a:p>
            <a:p>
              <a:pPr algn="ctr"/>
              <a:r>
                <a:rPr lang="en-US" altLang="zh-TW" sz="1400" dirty="0"/>
                <a:t>Data taking</a:t>
              </a:r>
            </a:p>
            <a:p>
              <a:pPr algn="ctr"/>
              <a:r>
                <a:rPr lang="en-US" altLang="zh-TW" sz="1400" dirty="0"/>
                <a:t>Control</a:t>
              </a:r>
            </a:p>
            <a:p>
              <a:pPr algn="ctr"/>
              <a:r>
                <a:rPr lang="en-US" altLang="zh-TW" sz="1400" dirty="0"/>
                <a:t>Monitor</a:t>
              </a:r>
            </a:p>
            <a:p>
              <a:pPr algn="ctr"/>
              <a:endParaRPr lang="en-US" altLang="zh-TW" sz="1400" dirty="0"/>
            </a:p>
          </p:txBody>
        </p:sp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7F009885-8317-4FC1-867D-20326B1122C2}"/>
                </a:ext>
              </a:extLst>
            </p:cNvPr>
            <p:cNvCxnSpPr>
              <a:cxnSpLocks/>
            </p:cNvCxnSpPr>
            <p:nvPr/>
          </p:nvCxnSpPr>
          <p:spPr>
            <a:xfrm>
              <a:off x="2195735" y="1509930"/>
              <a:ext cx="376714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>
              <a:extLst>
                <a:ext uri="{FF2B5EF4-FFF2-40B4-BE49-F238E27FC236}">
                  <a16:creationId xmlns:a16="http://schemas.microsoft.com/office/drawing/2014/main" id="{A88C54C0-80B6-4019-9FA9-7A4567F2DA10}"/>
                </a:ext>
              </a:extLst>
            </p:cNvPr>
            <p:cNvCxnSpPr>
              <a:cxnSpLocks/>
              <a:stCxn id="11" idx="3"/>
              <a:endCxn id="16" idx="1"/>
            </p:cNvCxnSpPr>
            <p:nvPr/>
          </p:nvCxnSpPr>
          <p:spPr>
            <a:xfrm flipV="1">
              <a:off x="4660681" y="1571015"/>
              <a:ext cx="370834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>
              <a:extLst>
                <a:ext uri="{FF2B5EF4-FFF2-40B4-BE49-F238E27FC236}">
                  <a16:creationId xmlns:a16="http://schemas.microsoft.com/office/drawing/2014/main" id="{05A64D9F-E945-420C-8D7F-7D935F07F48B}"/>
                </a:ext>
              </a:extLst>
            </p:cNvPr>
            <p:cNvCxnSpPr>
              <a:cxnSpLocks/>
            </p:cNvCxnSpPr>
            <p:nvPr/>
          </p:nvCxnSpPr>
          <p:spPr>
            <a:xfrm>
              <a:off x="6903722" y="1555889"/>
              <a:ext cx="7200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3A7FCD08-9099-4E36-85D2-9BC6406AC762}"/>
                </a:ext>
              </a:extLst>
            </p:cNvPr>
            <p:cNvSpPr txBox="1"/>
            <p:nvPr/>
          </p:nvSpPr>
          <p:spPr>
            <a:xfrm>
              <a:off x="6861262" y="1205467"/>
              <a:ext cx="72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solidFill>
                    <a:srgbClr val="FF0000"/>
                  </a:solidFill>
                </a:rPr>
                <a:t>Data</a:t>
              </a:r>
              <a:endParaRPr lang="zh-TW" alt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31" name="直線單箭頭接點 30">
              <a:extLst>
                <a:ext uri="{FF2B5EF4-FFF2-40B4-BE49-F238E27FC236}">
                  <a16:creationId xmlns:a16="http://schemas.microsoft.com/office/drawing/2014/main" id="{B2493763-F05C-4F7B-93EB-26F96DFAA4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03720" y="2093052"/>
              <a:ext cx="720000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9D5BCBE1-9AFB-404D-A6E4-59BE6C9D736E}"/>
                </a:ext>
              </a:extLst>
            </p:cNvPr>
            <p:cNvSpPr txBox="1"/>
            <p:nvPr/>
          </p:nvSpPr>
          <p:spPr>
            <a:xfrm>
              <a:off x="6863179" y="1732996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solidFill>
                    <a:srgbClr val="0000FF"/>
                  </a:solidFill>
                </a:rPr>
                <a:t>Control</a:t>
              </a:r>
              <a:endParaRPr lang="zh-TW" altLang="en-US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39" name="直線單箭頭接點 38">
              <a:extLst>
                <a:ext uri="{FF2B5EF4-FFF2-40B4-BE49-F238E27FC236}">
                  <a16:creationId xmlns:a16="http://schemas.microsoft.com/office/drawing/2014/main" id="{203ADDD2-E226-4D25-A143-430F7885B61B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H="1" flipV="1">
              <a:off x="4660681" y="1778041"/>
              <a:ext cx="403157" cy="315012"/>
            </a:xfrm>
            <a:prstGeom prst="straightConnector1">
              <a:avLst/>
            </a:prstGeom>
            <a:ln w="25400">
              <a:solidFill>
                <a:srgbClr val="0000F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單箭頭接點 40">
              <a:extLst>
                <a:ext uri="{FF2B5EF4-FFF2-40B4-BE49-F238E27FC236}">
                  <a16:creationId xmlns:a16="http://schemas.microsoft.com/office/drawing/2014/main" id="{34860F16-39B5-4C9A-9AEE-5F8B323CC0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95734" y="1680949"/>
              <a:ext cx="360000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單箭頭接點 43">
              <a:extLst>
                <a:ext uri="{FF2B5EF4-FFF2-40B4-BE49-F238E27FC236}">
                  <a16:creationId xmlns:a16="http://schemas.microsoft.com/office/drawing/2014/main" id="{37037381-E302-4F3F-8513-42B6E1866AA3}"/>
                </a:ext>
              </a:extLst>
            </p:cNvPr>
            <p:cNvCxnSpPr>
              <a:stCxn id="15" idx="0"/>
              <a:endCxn id="11" idx="2"/>
            </p:cNvCxnSpPr>
            <p:nvPr/>
          </p:nvCxnSpPr>
          <p:spPr>
            <a:xfrm flipH="1" flipV="1">
              <a:off x="3616565" y="1923464"/>
              <a:ext cx="0" cy="180000"/>
            </a:xfrm>
            <a:prstGeom prst="straightConnector1">
              <a:avLst/>
            </a:prstGeom>
            <a:ln w="25400" cmpd="dbl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接點: 肘形 81">
              <a:extLst>
                <a:ext uri="{FF2B5EF4-FFF2-40B4-BE49-F238E27FC236}">
                  <a16:creationId xmlns:a16="http://schemas.microsoft.com/office/drawing/2014/main" id="{7657A3EB-E028-4020-A1E6-50C62F971C0B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rot="16200000" flipH="1">
              <a:off x="3945434" y="-926044"/>
              <a:ext cx="975931" cy="6400617"/>
            </a:xfrm>
            <a:prstGeom prst="bentConnector2">
              <a:avLst/>
            </a:prstGeom>
            <a:ln w="25400">
              <a:solidFill>
                <a:srgbClr val="FF00FF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文字方塊 86">
              <a:extLst>
                <a:ext uri="{FF2B5EF4-FFF2-40B4-BE49-F238E27FC236}">
                  <a16:creationId xmlns:a16="http://schemas.microsoft.com/office/drawing/2014/main" id="{2F86B847-04E4-4CF6-9C82-70085531A821}"/>
                </a:ext>
              </a:extLst>
            </p:cNvPr>
            <p:cNvSpPr txBox="1"/>
            <p:nvPr/>
          </p:nvSpPr>
          <p:spPr>
            <a:xfrm>
              <a:off x="6300192" y="2429079"/>
              <a:ext cx="14925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solidFill>
                    <a:srgbClr val="FF00FF"/>
                  </a:solidFill>
                </a:rPr>
                <a:t>Temperature</a:t>
              </a:r>
              <a:endParaRPr lang="zh-TW" altLang="en-US" sz="1600" dirty="0">
                <a:solidFill>
                  <a:srgbClr val="FF00FF"/>
                </a:solidFill>
              </a:endParaRPr>
            </a:p>
          </p:txBody>
        </p:sp>
      </p:grpSp>
      <p:sp>
        <p:nvSpPr>
          <p:cNvPr id="89" name="文字方塊 88">
            <a:extLst>
              <a:ext uri="{FF2B5EF4-FFF2-40B4-BE49-F238E27FC236}">
                <a16:creationId xmlns:a16="http://schemas.microsoft.com/office/drawing/2014/main" id="{7036EB60-EB58-4470-BDC1-2750B75F5151}"/>
              </a:ext>
            </a:extLst>
          </p:cNvPr>
          <p:cNvSpPr txBox="1"/>
          <p:nvPr/>
        </p:nvSpPr>
        <p:spPr>
          <a:xfrm>
            <a:off x="452227" y="3259369"/>
            <a:ext cx="38470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All the detectors share the same structures :  </a:t>
            </a:r>
            <a:r>
              <a:rPr lang="en-US" altLang="zh-TW" b="1" dirty="0"/>
              <a:t>LYSO+APD, PbWO4+SiPM, and beam monitor. </a:t>
            </a:r>
            <a:r>
              <a:rPr lang="en-US" altLang="zh-TW" dirty="0"/>
              <a:t>During the test beam we will prepare two systems as drawn above to control/readout all the detector.</a:t>
            </a:r>
          </a:p>
          <a:p>
            <a:endParaRPr lang="en-US" altLang="zh-TW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altLang="zh-TW" dirty="0"/>
              <a:t>CITIROC is </a:t>
            </a:r>
            <a:r>
              <a:rPr lang="en-US" altLang="zh-TW" dirty="0" err="1"/>
              <a:t>is</a:t>
            </a:r>
            <a:r>
              <a:rPr lang="en-US" altLang="zh-TW" dirty="0"/>
              <a:t> a 32-channel front-end ASIC designed to readout silicon photo-multipliers.</a:t>
            </a:r>
            <a:endParaRPr lang="zh-TW" altLang="en-US" dirty="0"/>
          </a:p>
        </p:txBody>
      </p:sp>
      <p:pic>
        <p:nvPicPr>
          <p:cNvPr id="90" name="圖片 89">
            <a:extLst>
              <a:ext uri="{FF2B5EF4-FFF2-40B4-BE49-F238E27FC236}">
                <a16:creationId xmlns:a16="http://schemas.microsoft.com/office/drawing/2014/main" id="{EE9338EE-1DFF-43E8-B18A-A04DDEC013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566"/>
          <a:stretch/>
        </p:blipFill>
        <p:spPr>
          <a:xfrm>
            <a:off x="4388235" y="3382395"/>
            <a:ext cx="4504244" cy="2931415"/>
          </a:xfrm>
          <a:prstGeom prst="rect">
            <a:avLst/>
          </a:prstGeom>
        </p:spPr>
      </p:pic>
      <p:sp>
        <p:nvSpPr>
          <p:cNvPr id="91" name="文字方塊 90">
            <a:extLst>
              <a:ext uri="{FF2B5EF4-FFF2-40B4-BE49-F238E27FC236}">
                <a16:creationId xmlns:a16="http://schemas.microsoft.com/office/drawing/2014/main" id="{D59F1D79-7695-495F-A951-66CA25AE4C26}"/>
              </a:ext>
            </a:extLst>
          </p:cNvPr>
          <p:cNvSpPr txBox="1"/>
          <p:nvPr/>
        </p:nvSpPr>
        <p:spPr>
          <a:xfrm>
            <a:off x="6075628" y="3051814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</a:rPr>
              <a:t>CITIROC spec.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92" name="矩形: 圓角 91">
            <a:extLst>
              <a:ext uri="{FF2B5EF4-FFF2-40B4-BE49-F238E27FC236}">
                <a16:creationId xmlns:a16="http://schemas.microsoft.com/office/drawing/2014/main" id="{A84391F6-7A12-4D42-A7D1-242E018AF4AD}"/>
              </a:ext>
            </a:extLst>
          </p:cNvPr>
          <p:cNvSpPr/>
          <p:nvPr/>
        </p:nvSpPr>
        <p:spPr>
          <a:xfrm>
            <a:off x="4657067" y="4741382"/>
            <a:ext cx="4034706" cy="2098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6921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30DEF4-45A2-48DE-A34E-15AE9FCDA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Setup in Test Beam 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3FC1002-91DD-4978-A9CD-B93C6582C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2025/01/07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A49183A-D9D4-464D-865F-D858617D1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Discussion for test besm</a:t>
            </a:r>
            <a:endParaRPr lang="en-US" altLang="ja-JP" dirty="0"/>
          </a:p>
        </p:txBody>
      </p:sp>
      <p:sp>
        <p:nvSpPr>
          <p:cNvPr id="41" name="投影片編號版面配置區 40">
            <a:extLst>
              <a:ext uri="{FF2B5EF4-FFF2-40B4-BE49-F238E27FC236}">
                <a16:creationId xmlns:a16="http://schemas.microsoft.com/office/drawing/2014/main" id="{7FFE6B45-61DF-43B2-B848-C428678BD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4</a:t>
            </a:fld>
            <a:r>
              <a:rPr lang="en-US" altLang="ja-JP"/>
              <a:t>/10</a:t>
            </a:r>
            <a:endParaRPr lang="en-US" altLang="ja-JP" dirty="0"/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3DDD6688-EC25-410B-92D8-15CD4E444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62" y="1327761"/>
            <a:ext cx="4302738" cy="4405495"/>
          </a:xfrm>
          <a:prstGeom prst="rect">
            <a:avLst/>
          </a:prstGeom>
        </p:spPr>
      </p:pic>
      <p:sp>
        <p:nvSpPr>
          <p:cNvPr id="28" name="文字方塊 27">
            <a:extLst>
              <a:ext uri="{FF2B5EF4-FFF2-40B4-BE49-F238E27FC236}">
                <a16:creationId xmlns:a16="http://schemas.microsoft.com/office/drawing/2014/main" id="{D06DE3AF-74A1-419E-8557-97C0C30CF6D3}"/>
              </a:ext>
            </a:extLst>
          </p:cNvPr>
          <p:cNvSpPr txBox="1"/>
          <p:nvPr/>
        </p:nvSpPr>
        <p:spPr>
          <a:xfrm>
            <a:off x="4633973" y="1196752"/>
            <a:ext cx="3960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/>
              <a:t>Platform</a:t>
            </a:r>
          </a:p>
          <a:p>
            <a:pPr marL="285750" indent="-285750">
              <a:buFontTx/>
              <a:buChar char="-"/>
            </a:pPr>
            <a:r>
              <a:rPr lang="en-US" altLang="zh-TW" sz="1600" dirty="0"/>
              <a:t>Height = 132 (minimum)</a:t>
            </a:r>
          </a:p>
          <a:p>
            <a:pPr marL="285750" indent="-285750">
              <a:buFontTx/>
              <a:buChar char="-"/>
            </a:pPr>
            <a:r>
              <a:rPr lang="en-US" altLang="zh-TW" sz="1600" dirty="0"/>
              <a:t>Size =</a:t>
            </a:r>
            <a:r>
              <a:rPr lang="zh-TW" altLang="en-US" sz="1600" dirty="0"/>
              <a:t> </a:t>
            </a:r>
            <a:r>
              <a:rPr lang="en-US" altLang="zh-TW" sz="1600" dirty="0"/>
              <a:t>50cm*50cm</a:t>
            </a:r>
          </a:p>
          <a:p>
            <a:r>
              <a:rPr lang="en-US" altLang="zh-TW" sz="1600" dirty="0"/>
              <a:t>Many tanks to </a:t>
            </a:r>
            <a:r>
              <a:rPr lang="en-US" altLang="zh-TW" sz="1600" dirty="0" err="1"/>
              <a:t>Kentaro</a:t>
            </a:r>
            <a:r>
              <a:rPr lang="en-US" altLang="zh-TW" sz="1600" dirty="0"/>
              <a:t>-san.</a:t>
            </a:r>
          </a:p>
          <a:p>
            <a:endParaRPr lang="en-US" altLang="zh-TW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/>
              <a:t>Shipping of Packages</a:t>
            </a:r>
          </a:p>
          <a:p>
            <a:pPr marL="285750" indent="-285750">
              <a:buFontTx/>
              <a:buChar char="-"/>
            </a:pPr>
            <a:r>
              <a:rPr lang="en-US" altLang="zh-TW" sz="1600" dirty="0"/>
              <a:t>Items : Linear moving system</a:t>
            </a:r>
            <a:r>
              <a:rPr lang="en-US" altLang="zh-TW" sz="1600" dirty="0">
                <a:solidFill>
                  <a:srgbClr val="FF0000"/>
                </a:solidFill>
              </a:rPr>
              <a:t>, else?</a:t>
            </a:r>
          </a:p>
          <a:p>
            <a:pPr marL="285750" indent="-285750">
              <a:buFontTx/>
              <a:buChar char="-"/>
            </a:pPr>
            <a:r>
              <a:rPr lang="en-US" altLang="zh-TW" sz="1600" dirty="0"/>
              <a:t>Shipping date : 2025 Jan. 2</a:t>
            </a:r>
            <a:r>
              <a:rPr lang="en-US" altLang="zh-TW" sz="1600" baseline="30000" dirty="0"/>
              <a:t>nd </a:t>
            </a:r>
          </a:p>
          <a:p>
            <a:pPr marL="285750" indent="-285750">
              <a:buFontTx/>
              <a:buChar char="-"/>
            </a:pPr>
            <a:r>
              <a:rPr lang="en-US" altLang="zh-TW" sz="1600" dirty="0">
                <a:solidFill>
                  <a:srgbClr val="FF0000"/>
                </a:solidFill>
              </a:rPr>
              <a:t>Shipping Address?</a:t>
            </a:r>
          </a:p>
          <a:p>
            <a:pPr marL="285750" indent="-285750">
              <a:buFontTx/>
              <a:buChar char="-"/>
            </a:pPr>
            <a:r>
              <a:rPr lang="en-US" altLang="zh-TW" sz="1600" dirty="0">
                <a:solidFill>
                  <a:srgbClr val="FF0000"/>
                </a:solidFill>
              </a:rPr>
              <a:t>Tax of Japanese custom?  </a:t>
            </a:r>
          </a:p>
          <a:p>
            <a:pPr marL="285750" indent="-285750">
              <a:buFontTx/>
              <a:buChar char="-"/>
            </a:pPr>
            <a:endParaRPr lang="en-US" altLang="zh-TW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rgbClr val="FF0000"/>
                </a:solidFill>
              </a:rPr>
              <a:t>How</a:t>
            </a:r>
            <a:r>
              <a:rPr lang="zh-TW" altLang="en-US" sz="1600" dirty="0">
                <a:solidFill>
                  <a:srgbClr val="FF0000"/>
                </a:solidFill>
              </a:rPr>
              <a:t> </a:t>
            </a:r>
            <a:r>
              <a:rPr lang="en-US" altLang="zh-TW" sz="1600" dirty="0">
                <a:solidFill>
                  <a:srgbClr val="FF0000"/>
                </a:solidFill>
              </a:rPr>
              <a:t>about</a:t>
            </a:r>
            <a:r>
              <a:rPr lang="zh-TW" altLang="en-US" sz="1600" dirty="0">
                <a:solidFill>
                  <a:srgbClr val="FF0000"/>
                </a:solidFill>
              </a:rPr>
              <a:t> </a:t>
            </a:r>
            <a:r>
              <a:rPr lang="en-US" altLang="zh-TW" sz="1600" dirty="0">
                <a:solidFill>
                  <a:srgbClr val="FF0000"/>
                </a:solidFill>
              </a:rPr>
              <a:t>the</a:t>
            </a:r>
            <a:r>
              <a:rPr lang="zh-TW" altLang="en-US" sz="1600" dirty="0">
                <a:solidFill>
                  <a:srgbClr val="FF0000"/>
                </a:solidFill>
              </a:rPr>
              <a:t> </a:t>
            </a:r>
            <a:r>
              <a:rPr lang="en-US" altLang="zh-TW" sz="1600" dirty="0">
                <a:solidFill>
                  <a:srgbClr val="FF0000"/>
                </a:solidFill>
              </a:rPr>
              <a:t>setup</a:t>
            </a:r>
            <a:r>
              <a:rPr lang="zh-TW" altLang="en-US" sz="1600" dirty="0">
                <a:solidFill>
                  <a:srgbClr val="FF0000"/>
                </a:solidFill>
              </a:rPr>
              <a:t> </a:t>
            </a:r>
            <a:r>
              <a:rPr lang="en-US" altLang="zh-TW" sz="1600" dirty="0">
                <a:solidFill>
                  <a:srgbClr val="FF0000"/>
                </a:solidFill>
              </a:rPr>
              <a:t>for </a:t>
            </a:r>
            <a:r>
              <a:rPr lang="en-US" altLang="zh-TW" sz="1600" dirty="0" err="1">
                <a:solidFill>
                  <a:srgbClr val="FF0000"/>
                </a:solidFill>
              </a:rPr>
              <a:t>HCal</a:t>
            </a:r>
            <a:r>
              <a:rPr lang="en-US" altLang="zh-TW" sz="1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0529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A30037-E594-4CFD-8BA7-16ACF8E4C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5" y="50597"/>
            <a:ext cx="5929427" cy="792088"/>
          </a:xfrm>
        </p:spPr>
        <p:txBody>
          <a:bodyPr/>
          <a:lstStyle/>
          <a:p>
            <a:r>
              <a:rPr lang="en-US" altLang="zh-TW" dirty="0"/>
              <a:t>Manufacture Status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1B6A3A2-6466-437D-9AB7-5DEFA1A0D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2025/01/07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E24A658-CCFF-42C3-B51D-DF68D4E77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Discussion for test besm</a:t>
            </a:r>
            <a:endParaRPr lang="en-US" altLang="ja-JP" dirty="0"/>
          </a:p>
        </p:txBody>
      </p:sp>
      <p:graphicFrame>
        <p:nvGraphicFramePr>
          <p:cNvPr id="25" name="表格 24">
            <a:extLst>
              <a:ext uri="{FF2B5EF4-FFF2-40B4-BE49-F238E27FC236}">
                <a16:creationId xmlns:a16="http://schemas.microsoft.com/office/drawing/2014/main" id="{1F949818-0721-44A3-A468-AD1475D7E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822718"/>
              </p:ext>
            </p:extLst>
          </p:nvPr>
        </p:nvGraphicFramePr>
        <p:xfrm>
          <a:off x="664775" y="1093903"/>
          <a:ext cx="6253566" cy="5387340"/>
        </p:xfrm>
        <a:graphic>
          <a:graphicData uri="http://schemas.openxmlformats.org/drawingml/2006/table">
            <a:tbl>
              <a:tblPr/>
              <a:tblGrid>
                <a:gridCol w="1225295">
                  <a:extLst>
                    <a:ext uri="{9D8B030D-6E8A-4147-A177-3AD203B41FA5}">
                      <a16:colId xmlns:a16="http://schemas.microsoft.com/office/drawing/2014/main" val="77604980"/>
                    </a:ext>
                  </a:extLst>
                </a:gridCol>
                <a:gridCol w="1633204">
                  <a:extLst>
                    <a:ext uri="{9D8B030D-6E8A-4147-A177-3AD203B41FA5}">
                      <a16:colId xmlns:a16="http://schemas.microsoft.com/office/drawing/2014/main" val="1477692100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val="299501503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153088521"/>
                    </a:ext>
                  </a:extLst>
                </a:gridCol>
              </a:tblGrid>
              <a:tr h="228573">
                <a:tc>
                  <a:txBody>
                    <a:bodyPr/>
                    <a:lstStyle/>
                    <a:p>
                      <a:pPr algn="ctr" rtl="0" fontAlgn="ctr"/>
                      <a:endParaRPr lang="zh-TW" altLang="en-US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Parts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Progress@2024/12/17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Progress@2025/01/06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41160"/>
                  </a:ext>
                </a:extLst>
              </a:tr>
              <a:tr h="161673">
                <a:tc rowSpan="5">
                  <a:txBody>
                    <a:bodyPr/>
                    <a:lstStyle/>
                    <a:p>
                      <a:pPr marL="228600" indent="-228600" algn="ctr" rtl="0" fontAlgn="ctr">
                        <a:buAutoNum type="arabicPeriod"/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</a:rPr>
                        <a:t>LYSO</a:t>
                      </a:r>
                    </a:p>
                    <a:p>
                      <a:pPr marL="0" indent="0" algn="ctr" rtl="0" fontAlgn="ctr">
                        <a:buNone/>
                      </a:pPr>
                      <a:endParaRPr lang="en-US" sz="1200" b="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indent="0" algn="ctr" rtl="0" fontAlgn="ctr">
                        <a:buNone/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1cm*1cm*6.6cm</a:t>
                      </a:r>
                    </a:p>
                    <a:p>
                      <a:pPr marL="0" indent="0" algn="ctr" rtl="0" fontAlgn="ctr">
                        <a:buNone/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8x8 array</a:t>
                      </a:r>
                    </a:p>
                    <a:p>
                      <a:pPr marL="0" indent="0" algn="ctr" rtl="0" fontAlgn="ctr">
                        <a:buNone/>
                      </a:pPr>
                      <a:endParaRPr lang="en-US" sz="12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LYSO Cryatal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ready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ready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915121"/>
                  </a:ext>
                </a:extLst>
              </a:tr>
              <a:tr h="1616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APD</a:t>
                      </a:r>
                      <a:r>
                        <a:rPr lang="zh-TW" altLang="en-US" sz="1200" b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zh-TW" sz="1200" b="0" dirty="0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US" altLang="zh-TW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C30739ECERH)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ready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ready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218640"/>
                  </a:ext>
                </a:extLst>
              </a:tr>
              <a:tr h="1616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APD Readout PCB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dirty="0">
                          <a:effectLst/>
                          <a:latin typeface="Arial" panose="020B0604020202020204" pitchFamily="34" charset="0"/>
                        </a:rPr>
                        <a:t>ready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dirty="0">
                          <a:effectLst/>
                          <a:latin typeface="Arial" panose="020B0604020202020204" pitchFamily="34" charset="0"/>
                        </a:rPr>
                        <a:t>ready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232113"/>
                  </a:ext>
                </a:extLst>
              </a:tr>
              <a:tr h="1616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LYSO Housing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ready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ready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620394"/>
                  </a:ext>
                </a:extLst>
              </a:tr>
              <a:tr h="1616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LYSO Base support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ready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ready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173887"/>
                  </a:ext>
                </a:extLst>
              </a:tr>
              <a:tr h="161673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</a:rPr>
                        <a:t>2. PbWO4</a:t>
                      </a:r>
                    </a:p>
                    <a:p>
                      <a:pPr algn="ctr" rtl="0" fontAlgn="ctr"/>
                      <a:endParaRPr lang="en-US" sz="1200" b="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en-US" altLang="zh-TW" sz="1200" b="0" dirty="0">
                          <a:effectLst/>
                          <a:latin typeface="Arial" panose="020B0604020202020204" pitchFamily="34" charset="0"/>
                        </a:rPr>
                        <a:t>2cm*2cm*5.3cm</a:t>
                      </a:r>
                    </a:p>
                    <a:p>
                      <a:pPr algn="ctr" rtl="0" fontAlgn="ctr"/>
                      <a:r>
                        <a:rPr lang="en-US" altLang="zh-TW" sz="1200" b="0" dirty="0">
                          <a:effectLst/>
                          <a:latin typeface="Arial" panose="020B0604020202020204" pitchFamily="34" charset="0"/>
                        </a:rPr>
                        <a:t>6x6 array</a:t>
                      </a:r>
                    </a:p>
                    <a:p>
                      <a:pPr algn="ctr" rtl="0" fontAlgn="ctr"/>
                      <a:endParaRPr lang="en-US" altLang="zh-TW" sz="1200" b="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endParaRPr lang="en-US" sz="12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PbWO4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production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ready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336100"/>
                  </a:ext>
                </a:extLst>
              </a:tr>
              <a:tr h="1616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 err="1">
                          <a:effectLst/>
                          <a:latin typeface="Arial" panose="020B0604020202020204" pitchFamily="34" charset="0"/>
                        </a:rPr>
                        <a:t>SiPM</a:t>
                      </a: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900" b="0" dirty="0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US" altLang="zh-TW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MICROFC-60035</a:t>
                      </a:r>
                      <a:r>
                        <a:rPr lang="en-US" sz="900" b="0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dirty="0">
                          <a:effectLst/>
                          <a:latin typeface="Arial" panose="020B0604020202020204" pitchFamily="34" charset="0"/>
                        </a:rPr>
                        <a:t>ready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dirty="0">
                          <a:effectLst/>
                          <a:latin typeface="Arial" panose="020B0604020202020204" pitchFamily="34" charset="0"/>
                        </a:rPr>
                        <a:t>ready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603521"/>
                  </a:ext>
                </a:extLst>
              </a:tr>
              <a:tr h="1616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APD </a:t>
                      </a:r>
                      <a:r>
                        <a:rPr lang="en-US" altLang="zh-TW" sz="1200" b="0" dirty="0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US" altLang="zh-TW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C30739ECERH)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TW" sz="1200" b="0" dirty="0">
                          <a:effectLst/>
                          <a:latin typeface="Arial" panose="020B0604020202020204" pitchFamily="34" charset="0"/>
                        </a:rPr>
                        <a:t>ready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dirty="0">
                          <a:effectLst/>
                          <a:latin typeface="Arial" panose="020B0604020202020204" pitchFamily="34" charset="0"/>
                        </a:rPr>
                        <a:t>ready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054109"/>
                  </a:ext>
                </a:extLst>
              </a:tr>
              <a:tr h="1616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 err="1">
                          <a:effectLst/>
                          <a:latin typeface="Arial" panose="020B0604020202020204" pitchFamily="34" charset="0"/>
                        </a:rPr>
                        <a:t>SiPM</a:t>
                      </a: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 Readout PCB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designing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dirty="0">
                          <a:effectLst/>
                          <a:latin typeface="Arial" panose="020B0604020202020204" pitchFamily="34" charset="0"/>
                        </a:rPr>
                        <a:t>production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730202"/>
                  </a:ext>
                </a:extLst>
              </a:tr>
              <a:tr h="1616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APD Readout PCB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designing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987180"/>
                  </a:ext>
                </a:extLst>
              </a:tr>
              <a:tr h="1616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PbWO4 Housing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designing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ready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975901"/>
                  </a:ext>
                </a:extLst>
              </a:tr>
              <a:tr h="161673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</a:rPr>
                        <a:t>3. Beam monitor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2mm*2mm*8cm</a:t>
                      </a:r>
                    </a:p>
                    <a:p>
                      <a:pPr algn="ctr" rtl="0" fontAlgn="ctr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32ch in X</a:t>
                      </a:r>
                    </a:p>
                    <a:p>
                      <a:pPr algn="ctr" rtl="0" fontAlgn="ctr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32ch in Y</a:t>
                      </a:r>
                    </a:p>
                    <a:p>
                      <a:pPr algn="ctr" rtl="0" fontAlgn="ctr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XY layers/set</a:t>
                      </a:r>
                    </a:p>
                    <a:p>
                      <a:pPr algn="ctr" rtl="0" fontAlgn="ctr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Two sets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scintillator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ready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ready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681694"/>
                  </a:ext>
                </a:extLst>
              </a:tr>
              <a:tr h="1616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SiPM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ready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ready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883866"/>
                  </a:ext>
                </a:extLst>
              </a:tr>
              <a:tr h="1616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SiPM Readout PCB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dirty="0">
                          <a:effectLst/>
                          <a:latin typeface="Arial" panose="020B0604020202020204" pitchFamily="34" charset="0"/>
                        </a:rPr>
                        <a:t>ready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dirty="0">
                          <a:effectLst/>
                          <a:latin typeface="Arial" panose="020B0604020202020204" pitchFamily="34" charset="0"/>
                        </a:rPr>
                        <a:t>ready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599461"/>
                  </a:ext>
                </a:extLst>
              </a:tr>
              <a:tr h="1616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scintillator Housing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ready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ready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193533"/>
                  </a:ext>
                </a:extLst>
              </a:tr>
              <a:tr h="2105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trigger Base support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ready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ready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506880"/>
                  </a:ext>
                </a:extLst>
              </a:tr>
              <a:tr h="16167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</a:rPr>
                        <a:t>4. GTM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GTM firmware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ready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ready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818360"/>
                  </a:ext>
                </a:extLst>
              </a:tr>
              <a:tr h="1616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GTM base support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ready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ready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377669"/>
                  </a:ext>
                </a:extLst>
              </a:tr>
              <a:tr h="1616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cable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dirty="0">
                          <a:effectLst/>
                          <a:latin typeface="Arial" panose="020B0604020202020204" pitchFamily="34" charset="0"/>
                        </a:rPr>
                        <a:t>ready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dirty="0">
                          <a:effectLst/>
                          <a:latin typeface="Arial" panose="020B0604020202020204" pitchFamily="34" charset="0"/>
                        </a:rPr>
                        <a:t>ready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757084"/>
                  </a:ext>
                </a:extLst>
              </a:tr>
              <a:tr h="16167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</a:rPr>
                        <a:t>5. Moving stage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base plate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dirty="0">
                          <a:effectLst/>
                          <a:latin typeface="Arial" panose="020B0604020202020204" pitchFamily="34" charset="0"/>
                        </a:rPr>
                        <a:t>designing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dirty="0">
                          <a:effectLst/>
                          <a:latin typeface="Arial" panose="020B0604020202020204" pitchFamily="34" charset="0"/>
                        </a:rPr>
                        <a:t>ready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213881"/>
                  </a:ext>
                </a:extLst>
              </a:tr>
              <a:tr h="1616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slide rail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ready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ready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065809"/>
                  </a:ext>
                </a:extLst>
              </a:tr>
              <a:tr h="1616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remote control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ready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ready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469128"/>
                  </a:ext>
                </a:extLst>
              </a:tr>
            </a:tbl>
          </a:graphicData>
        </a:graphic>
      </p:graphicFrame>
      <p:graphicFrame>
        <p:nvGraphicFramePr>
          <p:cNvPr id="27" name="表格 26">
            <a:extLst>
              <a:ext uri="{FF2B5EF4-FFF2-40B4-BE49-F238E27FC236}">
                <a16:creationId xmlns:a16="http://schemas.microsoft.com/office/drawing/2014/main" id="{D0F3F15A-9B95-4F24-AB68-770FE08F7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815887"/>
              </p:ext>
            </p:extLst>
          </p:nvPr>
        </p:nvGraphicFramePr>
        <p:xfrm>
          <a:off x="5884253" y="468197"/>
          <a:ext cx="3210879" cy="251460"/>
        </p:xfrm>
        <a:graphic>
          <a:graphicData uri="http://schemas.openxmlformats.org/drawingml/2006/table">
            <a:tbl>
              <a:tblPr/>
              <a:tblGrid>
                <a:gridCol w="895350">
                  <a:extLst>
                    <a:ext uri="{9D8B030D-6E8A-4147-A177-3AD203B41FA5}">
                      <a16:colId xmlns:a16="http://schemas.microsoft.com/office/drawing/2014/main" val="2883913867"/>
                    </a:ext>
                  </a:extLst>
                </a:gridCol>
                <a:gridCol w="947375">
                  <a:extLst>
                    <a:ext uri="{9D8B030D-6E8A-4147-A177-3AD203B41FA5}">
                      <a16:colId xmlns:a16="http://schemas.microsoft.com/office/drawing/2014/main" val="5482240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758070945"/>
                    </a:ext>
                  </a:extLst>
                </a:gridCol>
                <a:gridCol w="792090">
                  <a:extLst>
                    <a:ext uri="{9D8B030D-6E8A-4147-A177-3AD203B41FA5}">
                      <a16:colId xmlns:a16="http://schemas.microsoft.com/office/drawing/2014/main" val="7847370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dirty="0">
                          <a:effectLst/>
                        </a:rPr>
                        <a:t>Designing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dirty="0">
                          <a:effectLst/>
                        </a:rPr>
                        <a:t>Production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Ready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dirty="0">
                          <a:effectLst/>
                        </a:rPr>
                        <a:t>Testing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217783"/>
                  </a:ext>
                </a:extLst>
              </a:tr>
            </a:tbl>
          </a:graphicData>
        </a:graphic>
      </p:graphicFrame>
      <p:sp>
        <p:nvSpPr>
          <p:cNvPr id="28" name="文字方塊 27">
            <a:extLst>
              <a:ext uri="{FF2B5EF4-FFF2-40B4-BE49-F238E27FC236}">
                <a16:creationId xmlns:a16="http://schemas.microsoft.com/office/drawing/2014/main" id="{BFBDEBD6-E8FA-4873-A2CF-09F73D8823AC}"/>
              </a:ext>
            </a:extLst>
          </p:cNvPr>
          <p:cNvSpPr txBox="1"/>
          <p:nvPr/>
        </p:nvSpPr>
        <p:spPr>
          <a:xfrm>
            <a:off x="6804248" y="96514"/>
            <a:ext cx="1215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/>
              <a:t>Color code</a:t>
            </a:r>
            <a:endParaRPr lang="zh-TW" altLang="en-US" sz="1400" b="1" dirty="0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93E1E3B1-7E36-439C-8758-E4D2EAE30922}"/>
              </a:ext>
            </a:extLst>
          </p:cNvPr>
          <p:cNvSpPr/>
          <p:nvPr/>
        </p:nvSpPr>
        <p:spPr>
          <a:xfrm>
            <a:off x="664775" y="1361887"/>
            <a:ext cx="6253566" cy="1152128"/>
          </a:xfrm>
          <a:prstGeom prst="roundRect">
            <a:avLst/>
          </a:prstGeom>
          <a:noFill/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CAFDB2D8-BF6B-43D0-8433-0927D8BE9947}"/>
              </a:ext>
            </a:extLst>
          </p:cNvPr>
          <p:cNvSpPr/>
          <p:nvPr/>
        </p:nvSpPr>
        <p:spPr>
          <a:xfrm>
            <a:off x="664775" y="3810159"/>
            <a:ext cx="6253566" cy="2671084"/>
          </a:xfrm>
          <a:prstGeom prst="roundRect">
            <a:avLst/>
          </a:prstGeom>
          <a:noFill/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35BB593-BA29-4466-81B5-58E0698E16F1}"/>
              </a:ext>
            </a:extLst>
          </p:cNvPr>
          <p:cNvSpPr/>
          <p:nvPr/>
        </p:nvSpPr>
        <p:spPr>
          <a:xfrm>
            <a:off x="7031842" y="1753285"/>
            <a:ext cx="915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altLang="zh-TW" dirty="0">
                <a:highlight>
                  <a:srgbClr val="00FFFF"/>
                </a:highlight>
              </a:rPr>
              <a:t>Testing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D20E70A-750E-4784-8D1D-4C8D427883A1}"/>
              </a:ext>
            </a:extLst>
          </p:cNvPr>
          <p:cNvSpPr/>
          <p:nvPr/>
        </p:nvSpPr>
        <p:spPr>
          <a:xfrm>
            <a:off x="7031842" y="5154187"/>
            <a:ext cx="915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altLang="zh-TW" dirty="0">
                <a:highlight>
                  <a:srgbClr val="00FFFF"/>
                </a:highlight>
              </a:rPr>
              <a:t>Testing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F916053-A3A4-4F63-A546-F253FAA8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5</a:t>
            </a:fld>
            <a:r>
              <a:rPr lang="en-US" altLang="ja-JP"/>
              <a:t>/10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90501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34FE3F-39BE-4D4D-9D6A-C25404EB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Lab Test of LYSO + APD 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B2EAD66-2EFA-4A30-ACAC-6A4B5A1F2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2025/01/07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4E73DC4-F58E-436E-88EF-A18E97DDB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Discussion for test besm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A8E0CE8-ADFA-4E28-89C0-F145FEAF7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6</a:t>
            </a:fld>
            <a:r>
              <a:rPr lang="en-US" altLang="ja-JP"/>
              <a:t>/10</a:t>
            </a:r>
            <a:endParaRPr lang="en-US" altLang="ja-JP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0BAED91-14A2-4357-B37E-6BA0C5F93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400" b="1" dirty="0"/>
              <a:t>To do list : </a:t>
            </a:r>
          </a:p>
          <a:p>
            <a:pPr>
              <a:buFontTx/>
              <a:buChar char="-"/>
            </a:pPr>
            <a:r>
              <a:rPr lang="en-US" altLang="zh-TW" sz="1400" strike="sngStrike" dirty="0"/>
              <a:t>Find pedestal (done)</a:t>
            </a:r>
          </a:p>
          <a:p>
            <a:pPr>
              <a:buFontTx/>
              <a:buChar char="-"/>
            </a:pPr>
            <a:r>
              <a:rPr lang="en-US" altLang="zh-TW" sz="1400" dirty="0"/>
              <a:t>Gain Calibration </a:t>
            </a:r>
          </a:p>
          <a:p>
            <a:pPr>
              <a:buFontTx/>
              <a:buChar char="-"/>
            </a:pPr>
            <a:r>
              <a:rPr lang="en-US" altLang="zh-TW" sz="1400" dirty="0"/>
              <a:t>Temperature Calibration </a:t>
            </a:r>
          </a:p>
          <a:p>
            <a:pPr>
              <a:buFontTx/>
              <a:buChar char="-"/>
            </a:pPr>
            <a:r>
              <a:rPr lang="en-US" altLang="zh-TW" sz="1400" dirty="0"/>
              <a:t>ADC to MeV mapping</a:t>
            </a:r>
          </a:p>
          <a:p>
            <a:r>
              <a:rPr lang="en-US" altLang="zh-TW" sz="1400" b="1" dirty="0"/>
              <a:t>Test status :</a:t>
            </a:r>
          </a:p>
          <a:p>
            <a:pPr>
              <a:buFontTx/>
              <a:buChar char="-"/>
            </a:pPr>
            <a:r>
              <a:rPr lang="en-US" altLang="zh-TW" sz="1400" dirty="0"/>
              <a:t>Baseline noise of all channels are observed. Observe cosmic ray signal. Large current observed at breakdown voltage of APD. (make sure APD functions).</a:t>
            </a:r>
          </a:p>
          <a:p>
            <a:pPr>
              <a:buFontTx/>
              <a:buChar char="-"/>
            </a:pPr>
            <a:r>
              <a:rPr lang="en-US" altLang="zh-TW" sz="1400" dirty="0"/>
              <a:t>However, we have problem with radiation source test. Failed to see signal of source because the energy is too low. (Expected : Gain of APD is too low.)</a:t>
            </a:r>
          </a:p>
          <a:p>
            <a:pPr>
              <a:buFontTx/>
              <a:buChar char="-"/>
            </a:pPr>
            <a:r>
              <a:rPr lang="en-US" altLang="zh-TW" sz="1400" b="1" dirty="0">
                <a:solidFill>
                  <a:srgbClr val="FF0000"/>
                </a:solidFill>
              </a:rPr>
              <a:t>We will setup LED system to test. If we can’t manage with LED system. We will have to use beam to calibrate.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BECCB6B-EE31-45FD-9181-E89475643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72" y="4272182"/>
            <a:ext cx="2592288" cy="2265852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DA1DB9F6-F893-4949-91E1-32D9BD3AD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760" y="4238441"/>
            <a:ext cx="3091088" cy="2265852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B4FA1E30-FA51-4F8E-9A92-AF29675752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47" t="1128" b="1"/>
          <a:stretch/>
        </p:blipFill>
        <p:spPr>
          <a:xfrm>
            <a:off x="5944149" y="4291247"/>
            <a:ext cx="3091088" cy="216024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5361212B-D159-4FA7-BDEB-B6CB9D90C922}"/>
              </a:ext>
            </a:extLst>
          </p:cNvPr>
          <p:cNvSpPr txBox="1"/>
          <p:nvPr/>
        </p:nvSpPr>
        <p:spPr>
          <a:xfrm>
            <a:off x="2071002" y="3901655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u="sng" dirty="0"/>
              <a:t>Example of calibration with 1</a:t>
            </a:r>
            <a:r>
              <a:rPr lang="en-US" altLang="zh-TW" sz="1400" b="1" u="sng" baseline="30000" dirty="0"/>
              <a:t>st</a:t>
            </a:r>
            <a:r>
              <a:rPr lang="en-US" altLang="zh-TW" sz="1400" b="1" u="sng" dirty="0"/>
              <a:t> prototype : LYSO + </a:t>
            </a:r>
            <a:r>
              <a:rPr lang="en-US" altLang="zh-TW" sz="1400" b="1" u="sng" dirty="0" err="1"/>
              <a:t>SiPM</a:t>
            </a:r>
            <a:endParaRPr lang="zh-TW" altLang="en-US" sz="1400" b="1" u="sng" dirty="0"/>
          </a:p>
        </p:txBody>
      </p:sp>
    </p:spTree>
    <p:extLst>
      <p:ext uri="{BB962C8B-B14F-4D97-AF65-F5344CB8AC3E}">
        <p14:creationId xmlns:p14="http://schemas.microsoft.com/office/powerpoint/2010/main" val="2918926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8765-CCBF-7B90-D7B6-7E4558B2A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Estimation of ADC Value (2024 Sept.)</a:t>
            </a:r>
            <a:endParaRPr lang="zh-TW" altLang="en-US" sz="4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678743-45CE-BC2A-66C6-6D484B74A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2025/01/07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448EF-C47A-A568-75E6-5128C9761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Discussion for test besm</a:t>
            </a:r>
            <a:endParaRPr lang="en-US" altLang="ja-JP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AC90A3-A8BD-D980-B930-DC2655076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1400" dirty="0"/>
              <a:t>//============== </a:t>
            </a:r>
            <a:r>
              <a:rPr lang="en-US" altLang="zh-TW" sz="1400" b="1" dirty="0"/>
              <a:t>Gain values </a:t>
            </a:r>
            <a:r>
              <a:rPr lang="en-US" altLang="zh-TW" sz="1400" dirty="0"/>
              <a:t>===================</a:t>
            </a:r>
          </a:p>
          <a:p>
            <a:r>
              <a:rPr lang="en-US" altLang="zh-TW" sz="1400" dirty="0"/>
              <a:t>LYSO + </a:t>
            </a:r>
            <a:r>
              <a:rPr lang="en-US" altLang="zh-TW" sz="1400" dirty="0" err="1"/>
              <a:t>SiPM</a:t>
            </a:r>
            <a:r>
              <a:rPr lang="en-US" altLang="zh-TW" sz="1400" dirty="0"/>
              <a:t> : 2580/0.29 (digits/MeV)</a:t>
            </a:r>
          </a:p>
          <a:p>
            <a:r>
              <a:rPr lang="en-US" altLang="zh-TW" sz="1400" dirty="0" err="1"/>
              <a:t>SiPM</a:t>
            </a:r>
            <a:r>
              <a:rPr lang="en-US" altLang="zh-TW" sz="1400" dirty="0"/>
              <a:t> gain = 1e6 ~ 5e6  (here use 1e6)</a:t>
            </a:r>
          </a:p>
          <a:p>
            <a:r>
              <a:rPr lang="en-US" altLang="zh-TW" sz="1400" dirty="0"/>
              <a:t>APD gain  = 1 ~ 100      (here use 100)</a:t>
            </a:r>
          </a:p>
          <a:p>
            <a:r>
              <a:rPr lang="en-US" altLang="zh-TW" sz="1400" dirty="0"/>
              <a:t>LYSO PDE =  25e3-35e3 photons/MeV (here use 3.0e4 photons/MeV)</a:t>
            </a:r>
          </a:p>
          <a:p>
            <a:r>
              <a:rPr lang="en-US" altLang="zh-TW" sz="1400" dirty="0"/>
              <a:t>PbO4 PDE = 1e2-2e2 photons/MeV      (here use 1.5e2 photons/MeV)</a:t>
            </a:r>
          </a:p>
          <a:p>
            <a:r>
              <a:rPr lang="en-US" altLang="zh-TW" sz="1400" dirty="0"/>
              <a:t>Note</a:t>
            </a:r>
            <a:r>
              <a:rPr lang="zh-TW" altLang="en-US" sz="1400" dirty="0"/>
              <a:t> </a:t>
            </a:r>
            <a:r>
              <a:rPr lang="en-US" altLang="zh-TW" sz="1400" dirty="0"/>
              <a:t>:</a:t>
            </a:r>
            <a:r>
              <a:rPr lang="zh-TW" altLang="en-US" sz="1400" dirty="0"/>
              <a:t> </a:t>
            </a:r>
            <a:r>
              <a:rPr lang="en-US" altLang="zh-TW" sz="1400" dirty="0"/>
              <a:t> Polystyrene</a:t>
            </a:r>
            <a:r>
              <a:rPr lang="zh-TW" altLang="en-US" sz="1400" dirty="0"/>
              <a:t> </a:t>
            </a:r>
            <a:r>
              <a:rPr lang="en-US" altLang="zh-TW" sz="1400" dirty="0"/>
              <a:t>1e4</a:t>
            </a:r>
          </a:p>
          <a:p>
            <a:pPr marL="0" indent="0">
              <a:buNone/>
            </a:pPr>
            <a:r>
              <a:rPr lang="en-US" altLang="zh-TW" sz="1400" dirty="0"/>
              <a:t>//============== </a:t>
            </a:r>
            <a:r>
              <a:rPr lang="en-US" altLang="zh-TW" sz="1400" b="1" dirty="0"/>
              <a:t>6X0 LYSO + APD </a:t>
            </a:r>
            <a:r>
              <a:rPr lang="en-US" altLang="zh-TW" sz="1400" dirty="0"/>
              <a:t>===================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TW" sz="1400" dirty="0"/>
              <a:t>ADC</a:t>
            </a:r>
            <a:r>
              <a:rPr lang="zh-TW" altLang="en-US" sz="1400" dirty="0"/>
              <a:t> </a:t>
            </a:r>
            <a:r>
              <a:rPr lang="en-US" altLang="zh-TW" sz="1400" dirty="0"/>
              <a:t>digits = [(2580/0.29)/1e6*1e2]*Emax = 0.89*Emax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TW" sz="1400" dirty="0"/>
              <a:t>ADC dynamic range = 11, 000</a:t>
            </a:r>
          </a:p>
          <a:p>
            <a:r>
              <a:rPr lang="en-US" altLang="zh-TW" sz="1400" dirty="0">
                <a:solidFill>
                  <a:srgbClr val="FF0000"/>
                </a:solidFill>
              </a:rPr>
              <a:t>50MeV electron  , Emax = 21.5 , ADC = 19.18   =&gt; might be too low, close to noise level</a:t>
            </a:r>
          </a:p>
          <a:p>
            <a:r>
              <a:rPr lang="en-US" altLang="zh-TW" sz="1400" dirty="0"/>
              <a:t>800MeV electron, Emax = 240.1, ADC = 213.689</a:t>
            </a:r>
          </a:p>
          <a:p>
            <a:r>
              <a:rPr lang="en-US" altLang="zh-TW" sz="1400" dirty="0"/>
              <a:t>1GeV gamma     , Emax = 248.6, ADC = 221.254</a:t>
            </a:r>
          </a:p>
          <a:p>
            <a:r>
              <a:rPr lang="en-US" altLang="zh-TW" sz="1400" dirty="0"/>
              <a:t>40GeV gamma   , Emax = 3190, ADC= 2839.1</a:t>
            </a:r>
          </a:p>
          <a:p>
            <a:pPr marL="0" indent="0">
              <a:buNone/>
            </a:pPr>
            <a:r>
              <a:rPr lang="en-US" altLang="zh-TW" sz="1400" dirty="0"/>
              <a:t>//============== </a:t>
            </a:r>
            <a:r>
              <a:rPr lang="en-US" altLang="zh-TW" sz="1400" b="1" dirty="0"/>
              <a:t>6X0 PbWO4 + </a:t>
            </a:r>
            <a:r>
              <a:rPr lang="en-US" altLang="zh-TW" sz="1400" b="1" dirty="0" err="1"/>
              <a:t>SiPM</a:t>
            </a:r>
            <a:r>
              <a:rPr lang="en-US" altLang="zh-TW" sz="1400" b="1" dirty="0"/>
              <a:t> </a:t>
            </a:r>
            <a:r>
              <a:rPr lang="en-US" altLang="zh-TW" sz="1400" dirty="0"/>
              <a:t>===================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TW" sz="1400" dirty="0"/>
              <a:t>ADC</a:t>
            </a:r>
            <a:r>
              <a:rPr lang="zh-TW" altLang="en-US" sz="1400" dirty="0"/>
              <a:t> </a:t>
            </a:r>
            <a:r>
              <a:rPr lang="en-US" altLang="zh-TW" sz="1400" dirty="0"/>
              <a:t>digits = [(2580/0.29)/3e4*1.5e2]*Emax = 44.48*Emax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TW" sz="1400" dirty="0">
                <a:solidFill>
                  <a:srgbClr val="0000FF"/>
                </a:solidFill>
              </a:rPr>
              <a:t>ADC dynamic range = 11, 000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TW" sz="1400" dirty="0">
                <a:solidFill>
                  <a:srgbClr val="0000FF"/>
                </a:solidFill>
              </a:rPr>
              <a:t>Saturation of </a:t>
            </a:r>
            <a:r>
              <a:rPr lang="en-US" altLang="zh-TW" sz="1400" dirty="0" err="1">
                <a:solidFill>
                  <a:srgbClr val="0000FF"/>
                </a:solidFill>
              </a:rPr>
              <a:t>SiPM</a:t>
            </a:r>
            <a:r>
              <a:rPr lang="en-US" altLang="zh-TW" sz="1400" dirty="0">
                <a:solidFill>
                  <a:srgbClr val="0000FF"/>
                </a:solidFill>
              </a:rPr>
              <a:t> ~ 3000 ADC</a:t>
            </a:r>
          </a:p>
          <a:p>
            <a:r>
              <a:rPr lang="en-US" altLang="zh-TW" sz="1400" dirty="0"/>
              <a:t>50MeV electron  , Emax = 22.43, ADC = 997.8</a:t>
            </a:r>
          </a:p>
          <a:p>
            <a:r>
              <a:rPr lang="en-US" altLang="zh-TW" sz="1400" dirty="0">
                <a:solidFill>
                  <a:srgbClr val="FF0000"/>
                </a:solidFill>
              </a:rPr>
              <a:t>800MeV electron, Emax = 266.7, ADC = 11862.8    =&gt; out of linear range of </a:t>
            </a:r>
            <a:r>
              <a:rPr lang="en-US" altLang="zh-TW" sz="1400" dirty="0" err="1">
                <a:solidFill>
                  <a:srgbClr val="FF0000"/>
                </a:solidFill>
              </a:rPr>
              <a:t>SiPM</a:t>
            </a:r>
            <a:endParaRPr lang="en-US" altLang="zh-TW" sz="1400" dirty="0">
              <a:solidFill>
                <a:srgbClr val="FF0000"/>
              </a:solidFill>
            </a:endParaRPr>
          </a:p>
          <a:p>
            <a:r>
              <a:rPr lang="en-US" altLang="zh-TW" sz="1400" dirty="0">
                <a:solidFill>
                  <a:srgbClr val="FF0000"/>
                </a:solidFill>
              </a:rPr>
              <a:t>1GeV gamma     , Emax = 284.0, ADC = 12632.32  =&gt; out of linear range of </a:t>
            </a:r>
            <a:r>
              <a:rPr lang="en-US" altLang="zh-TW" sz="1400" dirty="0" err="1">
                <a:solidFill>
                  <a:srgbClr val="FF0000"/>
                </a:solidFill>
              </a:rPr>
              <a:t>SiPM</a:t>
            </a:r>
            <a:r>
              <a:rPr lang="en-US" altLang="zh-TW" sz="1400" dirty="0">
                <a:solidFill>
                  <a:srgbClr val="FF0000"/>
                </a:solidFill>
              </a:rPr>
              <a:t> also ADC dynamic range</a:t>
            </a:r>
          </a:p>
          <a:p>
            <a:r>
              <a:rPr lang="en-US" altLang="zh-TW" sz="1400" dirty="0">
                <a:solidFill>
                  <a:srgbClr val="FF0000"/>
                </a:solidFill>
              </a:rPr>
              <a:t>40GeV gamma   , Emax = 4198 , ADC = 186727     =&gt; out of linear range of </a:t>
            </a:r>
            <a:r>
              <a:rPr lang="en-US" altLang="zh-TW" sz="1400" dirty="0" err="1">
                <a:solidFill>
                  <a:srgbClr val="FF0000"/>
                </a:solidFill>
              </a:rPr>
              <a:t>SiPM</a:t>
            </a:r>
            <a:r>
              <a:rPr lang="en-US" altLang="zh-TW" sz="1400" dirty="0">
                <a:solidFill>
                  <a:srgbClr val="FF0000"/>
                </a:solidFill>
              </a:rPr>
              <a:t> also ADC dynamic range</a:t>
            </a:r>
            <a:endParaRPr lang="zh-TW" altLang="en-US" sz="14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p"/>
            </a:pPr>
            <a:endParaRPr lang="en-US" altLang="zh-TW" sz="1600" dirty="0"/>
          </a:p>
          <a:p>
            <a:pPr marL="0" indent="0">
              <a:buNone/>
            </a:pPr>
            <a:endParaRPr lang="en-US" altLang="zh-TW" sz="16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098D4-03AA-2BD6-F7CE-E047522A7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7</a:t>
            </a:fld>
            <a:r>
              <a:rPr lang="en-US" altLang="ja-JP"/>
              <a:t>/N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11304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34FE3F-39BE-4D4D-9D6A-C25404EB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Lab Test of PbWO4 + </a:t>
            </a:r>
            <a:r>
              <a:rPr lang="en-US" altLang="zh-TW" dirty="0" err="1"/>
              <a:t>SiPM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B2EAD66-2EFA-4A30-ACAC-6A4B5A1F2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2025/01/07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4E73DC4-F58E-436E-88EF-A18E97DDB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Discussion for test besm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A8E0CE8-ADFA-4E28-89C0-F145FEAF7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8</a:t>
            </a:fld>
            <a:r>
              <a:rPr lang="en-US" altLang="ja-JP"/>
              <a:t>/10</a:t>
            </a:r>
            <a:endParaRPr lang="en-US" altLang="ja-JP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0BAED91-14A2-4357-B37E-6BA0C5F93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b="1" dirty="0"/>
              <a:t>To do list : </a:t>
            </a:r>
          </a:p>
          <a:p>
            <a:pPr>
              <a:buFontTx/>
              <a:buChar char="-"/>
            </a:pPr>
            <a:r>
              <a:rPr lang="en-US" altLang="zh-TW" sz="2400" dirty="0"/>
              <a:t>Find pedestal</a:t>
            </a:r>
          </a:p>
          <a:p>
            <a:pPr>
              <a:buFontTx/>
              <a:buChar char="-"/>
            </a:pPr>
            <a:r>
              <a:rPr lang="en-US" altLang="zh-TW" sz="2400" dirty="0"/>
              <a:t>Gain Calibration </a:t>
            </a:r>
          </a:p>
          <a:p>
            <a:pPr>
              <a:buFontTx/>
              <a:buChar char="-"/>
            </a:pPr>
            <a:r>
              <a:rPr lang="en-US" altLang="zh-TW" sz="2400" dirty="0"/>
              <a:t>Temperature Calibration </a:t>
            </a:r>
          </a:p>
          <a:p>
            <a:pPr>
              <a:buFontTx/>
              <a:buChar char="-"/>
            </a:pPr>
            <a:r>
              <a:rPr lang="en-US" altLang="zh-TW" sz="2400" dirty="0"/>
              <a:t>ADC to MeV mapping</a:t>
            </a:r>
          </a:p>
          <a:p>
            <a:r>
              <a:rPr lang="en-US" altLang="zh-TW" sz="2400" b="1" dirty="0"/>
              <a:t>Status : </a:t>
            </a:r>
          </a:p>
          <a:p>
            <a:pPr>
              <a:buFontTx/>
              <a:buChar char="-"/>
            </a:pPr>
            <a:r>
              <a:rPr lang="en-US" altLang="zh-TW" sz="2400" dirty="0"/>
              <a:t>Assembling is not yet finished.</a:t>
            </a:r>
          </a:p>
          <a:p>
            <a:pPr marL="0" indent="0">
              <a:buNone/>
            </a:pP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53863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34FE3F-39BE-4D4D-9D6A-C25404EB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Lab Test of Beam monitor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B2EAD66-2EFA-4A30-ACAC-6A4B5A1F2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2025/01/07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4E73DC4-F58E-436E-88EF-A18E97DDB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Discussion for test besm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A8E0CE8-ADFA-4E28-89C0-F145FEAF7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9</a:t>
            </a:fld>
            <a:r>
              <a:rPr lang="en-US" altLang="ja-JP"/>
              <a:t>/10</a:t>
            </a:r>
            <a:endParaRPr lang="en-US" altLang="ja-JP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0BAED91-14A2-4357-B37E-6BA0C5F93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b="1" dirty="0"/>
              <a:t>To do list :</a:t>
            </a:r>
          </a:p>
          <a:p>
            <a:pPr>
              <a:buFontTx/>
              <a:buChar char="-"/>
            </a:pPr>
            <a:r>
              <a:rPr lang="en-US" altLang="zh-TW" sz="2000" dirty="0"/>
              <a:t>Find pedestal level (undergoing)</a:t>
            </a:r>
          </a:p>
          <a:p>
            <a:pPr>
              <a:buFontTx/>
              <a:buChar char="-"/>
            </a:pPr>
            <a:r>
              <a:rPr lang="en-US" altLang="zh-TW" sz="2000" dirty="0"/>
              <a:t>Timing synchronization between two sets (offline, through PPS signals)</a:t>
            </a:r>
          </a:p>
          <a:p>
            <a:pPr>
              <a:buFontTx/>
              <a:buChar char="-"/>
            </a:pPr>
            <a:r>
              <a:rPr lang="en-US" altLang="zh-TW" sz="2000" dirty="0"/>
              <a:t>Timing synchronization between ZDC </a:t>
            </a:r>
            <a:r>
              <a:rPr lang="en-US" altLang="zh-TW" sz="2000" dirty="0" err="1"/>
              <a:t>ECal</a:t>
            </a:r>
            <a:r>
              <a:rPr lang="en-US" altLang="zh-TW" sz="2000" dirty="0"/>
              <a:t> and beam monitors (offline, through PPS signals)</a:t>
            </a:r>
          </a:p>
          <a:p>
            <a:r>
              <a:rPr lang="en-US" altLang="zh-TW" sz="2000" b="1" dirty="0"/>
              <a:t>Status :</a:t>
            </a:r>
          </a:p>
          <a:p>
            <a:pPr marL="0" indent="0">
              <a:buNone/>
            </a:pPr>
            <a:r>
              <a:rPr lang="en-US" altLang="zh-TW" sz="2000" dirty="0"/>
              <a:t>We are checking the pedestal now.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47154624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slidesTemplate</Template>
  <TotalTime>25261</TotalTime>
  <Words>1065</Words>
  <Application>Microsoft Office PowerPoint</Application>
  <PresentationFormat>如螢幕大小 (4:3)</PresentationFormat>
  <Paragraphs>271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ＭＳ Ｐゴシック</vt:lpstr>
      <vt:lpstr>新細明體</vt:lpstr>
      <vt:lpstr>Arial</vt:lpstr>
      <vt:lpstr>Calibri</vt:lpstr>
      <vt:lpstr>Times New Roman</vt:lpstr>
      <vt:lpstr>Wingdings</vt:lpstr>
      <vt:lpstr>標準デザイン</vt:lpstr>
      <vt:lpstr>Discussion for Test Beam</vt:lpstr>
      <vt:lpstr>Design of 2nd Prototype </vt:lpstr>
      <vt:lpstr>Setup of Electronics </vt:lpstr>
      <vt:lpstr>Setup in Test Beam </vt:lpstr>
      <vt:lpstr>Manufacture Status</vt:lpstr>
      <vt:lpstr>Lab Test of LYSO + APD </vt:lpstr>
      <vt:lpstr>Estimation of ADC Value (2024 Sept.)</vt:lpstr>
      <vt:lpstr>Lab Test of PbWO4 + SiPM </vt:lpstr>
      <vt:lpstr>Lab Test of Beam monitor</vt:lpstr>
      <vt:lpstr>Test Beam 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Blue</dc:title>
  <dc:creator>Chia Yu</dc:creator>
  <cp:lastModifiedBy>cyhsieh</cp:lastModifiedBy>
  <cp:revision>691</cp:revision>
  <dcterms:created xsi:type="dcterms:W3CDTF">2018-07-15T10:16:04Z</dcterms:created>
  <dcterms:modified xsi:type="dcterms:W3CDTF">2025-01-07T07:14:29Z</dcterms:modified>
</cp:coreProperties>
</file>