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handoutMasterIdLst>
    <p:handoutMasterId r:id="rId74"/>
  </p:handoutMasterIdLst>
  <p:sldIdLst>
    <p:sldId id="256" r:id="rId2"/>
    <p:sldId id="911" r:id="rId3"/>
    <p:sldId id="274" r:id="rId4"/>
    <p:sldId id="286" r:id="rId5"/>
    <p:sldId id="275" r:id="rId6"/>
    <p:sldId id="276" r:id="rId7"/>
    <p:sldId id="943" r:id="rId8"/>
    <p:sldId id="279" r:id="rId9"/>
    <p:sldId id="406" r:id="rId10"/>
    <p:sldId id="942" r:id="rId11"/>
    <p:sldId id="278" r:id="rId12"/>
    <p:sldId id="888" r:id="rId13"/>
    <p:sldId id="892" r:id="rId14"/>
    <p:sldId id="878" r:id="rId15"/>
    <p:sldId id="273" r:id="rId16"/>
    <p:sldId id="404" r:id="rId17"/>
    <p:sldId id="968" r:id="rId18"/>
    <p:sldId id="971" r:id="rId19"/>
    <p:sldId id="965" r:id="rId20"/>
    <p:sldId id="959" r:id="rId21"/>
    <p:sldId id="969" r:id="rId22"/>
    <p:sldId id="954" r:id="rId23"/>
    <p:sldId id="955" r:id="rId24"/>
    <p:sldId id="956" r:id="rId25"/>
    <p:sldId id="957" r:id="rId26"/>
    <p:sldId id="958" r:id="rId27"/>
    <p:sldId id="964" r:id="rId28"/>
    <p:sldId id="962" r:id="rId29"/>
    <p:sldId id="966" r:id="rId30"/>
    <p:sldId id="967" r:id="rId31"/>
    <p:sldId id="931" r:id="rId32"/>
    <p:sldId id="933" r:id="rId33"/>
    <p:sldId id="934" r:id="rId34"/>
    <p:sldId id="932" r:id="rId35"/>
    <p:sldId id="928" r:id="rId36"/>
    <p:sldId id="920" r:id="rId37"/>
    <p:sldId id="903" r:id="rId38"/>
    <p:sldId id="926" r:id="rId39"/>
    <p:sldId id="394" r:id="rId40"/>
    <p:sldId id="377" r:id="rId41"/>
    <p:sldId id="266" r:id="rId42"/>
    <p:sldId id="907" r:id="rId43"/>
    <p:sldId id="924" r:id="rId44"/>
    <p:sldId id="929" r:id="rId45"/>
    <p:sldId id="305" r:id="rId46"/>
    <p:sldId id="935" r:id="rId47"/>
    <p:sldId id="927" r:id="rId48"/>
    <p:sldId id="937" r:id="rId49"/>
    <p:sldId id="938" r:id="rId50"/>
    <p:sldId id="936" r:id="rId51"/>
    <p:sldId id="948" r:id="rId52"/>
    <p:sldId id="923" r:id="rId53"/>
    <p:sldId id="287" r:id="rId54"/>
    <p:sldId id="405" r:id="rId55"/>
    <p:sldId id="270" r:id="rId56"/>
    <p:sldId id="894" r:id="rId57"/>
    <p:sldId id="272" r:id="rId58"/>
    <p:sldId id="910" r:id="rId59"/>
    <p:sldId id="921" r:id="rId60"/>
    <p:sldId id="897" r:id="rId61"/>
    <p:sldId id="922" r:id="rId62"/>
    <p:sldId id="925" r:id="rId63"/>
    <p:sldId id="939" r:id="rId64"/>
    <p:sldId id="889" r:id="rId65"/>
    <p:sldId id="893" r:id="rId66"/>
    <p:sldId id="895" r:id="rId67"/>
    <p:sldId id="908" r:id="rId68"/>
    <p:sldId id="906" r:id="rId69"/>
    <p:sldId id="879" r:id="rId70"/>
    <p:sldId id="880" r:id="rId71"/>
    <p:sldId id="881" r:id="rId72"/>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00F1"/>
    <a:srgbClr val="029901"/>
    <a:srgbClr val="00B0F0"/>
    <a:srgbClr val="F9C3D2"/>
    <a:srgbClr val="FF8C8C"/>
    <a:srgbClr val="FFFAB0"/>
    <a:srgbClr val="FEFF4B"/>
    <a:srgbClr val="FBFCB8"/>
    <a:srgbClr val="00B40A"/>
    <a:srgbClr val="003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B8A7F-4B60-E140-A4E7-2B15E8FC4940}" v="10" dt="2023-12-10T11:27:32.26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61"/>
    <p:restoredTop sz="97030"/>
  </p:normalViewPr>
  <p:slideViewPr>
    <p:cSldViewPr snapToGrid="0" snapToObjects="1">
      <p:cViewPr>
        <p:scale>
          <a:sx n="115" d="100"/>
          <a:sy n="115" d="100"/>
        </p:scale>
        <p:origin x="2080" y="456"/>
      </p:cViewPr>
      <p:guideLst/>
    </p:cSldViewPr>
  </p:slideViewPr>
  <p:notesTextViewPr>
    <p:cViewPr>
      <p:scale>
        <a:sx n="135" d="100"/>
        <a:sy n="13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EBED977-DC9F-261B-1403-D3EF3F2C166F}"/>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7660C0C-F1BC-35FE-5ECF-0CCADF6A4A9E}"/>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2C13FF29-810C-D74F-AB04-40DCA6D854E6}" type="datetimeFigureOut">
              <a:rPr kumimoji="1" lang="ja-JP" altLang="en-US" smtClean="0"/>
              <a:t>2025/2/9</a:t>
            </a:fld>
            <a:endParaRPr kumimoji="1" lang="ja-JP" altLang="en-US"/>
          </a:p>
        </p:txBody>
      </p:sp>
      <p:sp>
        <p:nvSpPr>
          <p:cNvPr id="4" name="フッター プレースホルダー 3">
            <a:extLst>
              <a:ext uri="{FF2B5EF4-FFF2-40B4-BE49-F238E27FC236}">
                <a16:creationId xmlns:a16="http://schemas.microsoft.com/office/drawing/2014/main" id="{56834403-4BD4-6E80-DD16-2E66786F0EF4}"/>
              </a:ext>
            </a:extLst>
          </p:cNvPr>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E61E4560-6E3C-6BB3-4291-0DD013B9640C}"/>
              </a:ext>
            </a:extLst>
          </p:cNvPr>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7B068019-0324-8E44-B102-8C994D82EB9F}" type="slidenum">
              <a:rPr kumimoji="1" lang="ja-JP" altLang="en-US" smtClean="0"/>
              <a:t>‹#›</a:t>
            </a:fld>
            <a:endParaRPr kumimoji="1" lang="ja-JP" altLang="en-US"/>
          </a:p>
        </p:txBody>
      </p:sp>
    </p:spTree>
    <p:extLst>
      <p:ext uri="{BB962C8B-B14F-4D97-AF65-F5344CB8AC3E}">
        <p14:creationId xmlns:p14="http://schemas.microsoft.com/office/powerpoint/2010/main" val="40992037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84871" cy="502676"/>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700" y="2"/>
            <a:ext cx="2984871" cy="502676"/>
          </a:xfrm>
          <a:prstGeom prst="rect">
            <a:avLst/>
          </a:prstGeom>
        </p:spPr>
        <p:txBody>
          <a:bodyPr vert="horz" lIns="96606" tIns="48303" rIns="96606" bIns="48303" rtlCol="0"/>
          <a:lstStyle>
            <a:lvl1pPr algn="r">
              <a:defRPr sz="1300"/>
            </a:lvl1pPr>
          </a:lstStyle>
          <a:p>
            <a:fld id="{18E2C9DA-8313-4A28-A0DA-6D9D4A4AE81E}" type="datetimeFigureOut">
              <a:rPr kumimoji="1" lang="ja-JP" altLang="en-US" smtClean="0"/>
              <a:t>2025/2/9</a:t>
            </a:fld>
            <a:endParaRPr kumimoji="1" lang="ja-JP" altLang="en-US"/>
          </a:p>
        </p:txBody>
      </p:sp>
      <p:sp>
        <p:nvSpPr>
          <p:cNvPr id="4" name="スライド イメージ プレースホルダー 3"/>
          <p:cNvSpPr>
            <a:spLocks noGrp="1" noRot="1" noChangeAspect="1"/>
          </p:cNvSpPr>
          <p:nvPr>
            <p:ph type="sldImg" idx="2"/>
          </p:nvPr>
        </p:nvSpPr>
        <p:spPr>
          <a:xfrm>
            <a:off x="1189038" y="1250950"/>
            <a:ext cx="4510087" cy="3382963"/>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516041"/>
            <a:ext cx="2984871" cy="502674"/>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700" y="9516041"/>
            <a:ext cx="2984871" cy="502674"/>
          </a:xfrm>
          <a:prstGeom prst="rect">
            <a:avLst/>
          </a:prstGeom>
        </p:spPr>
        <p:txBody>
          <a:bodyPr vert="horz" lIns="96606" tIns="48303" rIns="96606" bIns="48303" rtlCol="0" anchor="b"/>
          <a:lstStyle>
            <a:lvl1pPr algn="r">
              <a:defRPr sz="1300"/>
            </a:lvl1pPr>
          </a:lstStyle>
          <a:p>
            <a:fld id="{5347A5B1-C130-44E4-B815-36DFC32E60B3}" type="slidenum">
              <a:rPr kumimoji="1" lang="ja-JP" altLang="en-US" smtClean="0"/>
              <a:t>‹#›</a:t>
            </a:fld>
            <a:endParaRPr kumimoji="1" lang="ja-JP" altLang="en-US"/>
          </a:p>
        </p:txBody>
      </p:sp>
    </p:spTree>
    <p:extLst>
      <p:ext uri="{BB962C8B-B14F-4D97-AF65-F5344CB8AC3E}">
        <p14:creationId xmlns:p14="http://schemas.microsoft.com/office/powerpoint/2010/main" val="22289461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3912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&gt;</a:t>
            </a:r>
            <a:r>
              <a:rPr kumimoji="1" lang="ja-JP" altLang="en-US"/>
              <a:t>次に検出効率についてです。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&gt;</a:t>
            </a:r>
            <a:r>
              <a:rPr kumimoji="1" lang="ja-JP" altLang="en-US"/>
              <a:t>検出効率はこのように算出しました。今回の実験はセンサ</a:t>
            </a:r>
            <a:r>
              <a:rPr kumimoji="1" lang="en-US" altLang="ja-JP" dirty="0"/>
              <a:t>1</a:t>
            </a:r>
            <a:r>
              <a:rPr kumimoji="1" lang="ja-JP" altLang="en-US"/>
              <a:t>枚で行ったため、飛跡を引けないので、シンチの制限領域のカットを適用しました。</a:t>
            </a:r>
            <a:endParaRPr kumimoji="1" lang="en-US" altLang="ja-JP" dirty="0"/>
          </a:p>
          <a:p>
            <a:endParaRPr kumimoji="1" lang="en-US" altLang="ja-JP" dirty="0"/>
          </a:p>
          <a:p>
            <a:r>
              <a:rPr kumimoji="1" lang="en-US" altLang="ja-JP" dirty="0"/>
              <a:t>&gt;</a:t>
            </a:r>
            <a:r>
              <a:rPr kumimoji="1" lang="ja-JP" altLang="en-US"/>
              <a:t>結果としては、ビーム入射角</a:t>
            </a:r>
            <a:r>
              <a:rPr kumimoji="1" lang="en-US" altLang="ja-JP" dirty="0"/>
              <a:t>0</a:t>
            </a:r>
            <a:r>
              <a:rPr kumimoji="1" lang="ja-JP" altLang="en-US"/>
              <a:t>度</a:t>
            </a:r>
            <a:r>
              <a:rPr kumimoji="1" lang="en-US" altLang="ja-JP" dirty="0"/>
              <a:t>,16</a:t>
            </a:r>
            <a:r>
              <a:rPr kumimoji="1" lang="ja-JP" altLang="en-US"/>
              <a:t>度ともに</a:t>
            </a:r>
            <a:r>
              <a:rPr kumimoji="1" lang="en-US" altLang="ja-JP" dirty="0"/>
              <a:t>98.5%</a:t>
            </a:r>
            <a:r>
              <a:rPr kumimoji="1" lang="ja-JP" altLang="en-US"/>
              <a:t>を超える検出効率を得られ、要請を満たすことを確認できました。</a:t>
            </a:r>
            <a:endParaRPr kumimoji="1" lang="en-US" altLang="ja-JP" dirty="0"/>
          </a:p>
          <a:p>
            <a:endParaRPr kumimoji="1" lang="en-US" altLang="ja-JP" dirty="0"/>
          </a:p>
          <a:p>
            <a:r>
              <a:rPr kumimoji="1" lang="en-US" altLang="ja-JP" dirty="0"/>
              <a:t>&gt;</a:t>
            </a:r>
            <a:r>
              <a:rPr kumimoji="1" lang="ja-JP" altLang="en-US"/>
              <a:t>以上がテスト項目の結果ですが、このテスト実験により改善、実装したものは多くあります。</a:t>
            </a:r>
            <a:endParaRPr kumimoji="1" lang="en-US" altLang="ja-JP" dirty="0"/>
          </a:p>
          <a:p>
            <a:r>
              <a:rPr kumimoji="1" lang="en-US" altLang="ja-JP" dirty="0"/>
              <a:t>&gt;</a:t>
            </a:r>
            <a:r>
              <a:rPr kumimoji="1" lang="ja-JP" altLang="en-US"/>
              <a:t>例えば、閾値の調整ミスがあったりしたので、その改良や実装、</a:t>
            </a:r>
            <a:endParaRPr kumimoji="1" lang="en-US" altLang="ja-JP" dirty="0"/>
          </a:p>
          <a:p>
            <a:r>
              <a:rPr kumimoji="1" lang="en-US" altLang="ja-JP" dirty="0"/>
              <a:t>&gt;</a:t>
            </a:r>
            <a:r>
              <a:rPr kumimoji="1" lang="ja-JP" altLang="en-US"/>
              <a:t>電源制御に不備があったため、その改良</a:t>
            </a:r>
            <a:endParaRPr kumimoji="1" lang="en-US" altLang="ja-JP" dirty="0"/>
          </a:p>
          <a:p>
            <a:r>
              <a:rPr kumimoji="1" lang="en-US" altLang="ja-JP" dirty="0"/>
              <a:t>&gt;</a:t>
            </a:r>
            <a:r>
              <a:rPr kumimoji="1" lang="ja-JP" altLang="en-US"/>
              <a:t>また</a:t>
            </a:r>
            <a:r>
              <a:rPr kumimoji="1" lang="en-US" altLang="ja-JP" dirty="0"/>
              <a:t>E16</a:t>
            </a:r>
            <a:r>
              <a:rPr kumimoji="1" lang="ja-JP" altLang="en-US"/>
              <a:t>実験では、信号の長距離伝送をしているのですが、その信号増幅に用いるリピーターの改良</a:t>
            </a:r>
            <a:endParaRPr kumimoji="1" lang="en-US" altLang="ja-JP" dirty="0"/>
          </a:p>
          <a:p>
            <a:r>
              <a:rPr kumimoji="1" lang="ja-JP" altLang="en-US"/>
              <a:t>などを行いました。</a:t>
            </a:r>
            <a:endParaRPr kumimoji="1" lang="en-US" altLang="ja-JP" dirty="0"/>
          </a:p>
          <a:p>
            <a:endParaRPr kumimoji="1" lang="en-US" altLang="ja-JP" dirty="0"/>
          </a:p>
          <a:p>
            <a:r>
              <a:rPr kumimoji="1" lang="en-US" altLang="ja-JP" dirty="0"/>
              <a:t>&gt;</a:t>
            </a:r>
            <a:r>
              <a:rPr kumimoji="1" lang="ja-JP" altLang="en-US"/>
              <a:t>これらは時間の都合上話せないのですが、ぜひ質問いただけると嬉しいです。</a:t>
            </a:r>
            <a:endParaRPr kumimoji="1" lang="en-US" altLang="ja-JP" dirty="0"/>
          </a:p>
          <a:p>
            <a:r>
              <a:rPr kumimoji="1" lang="en-US" altLang="ja-JP" dirty="0"/>
              <a:t>1’00</a:t>
            </a:r>
          </a:p>
        </p:txBody>
      </p:sp>
    </p:spTree>
    <p:extLst>
      <p:ext uri="{BB962C8B-B14F-4D97-AF65-F5344CB8AC3E}">
        <p14:creationId xmlns:p14="http://schemas.microsoft.com/office/powerpoint/2010/main" val="34090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ここまでがテスト実験についてでした。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次に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実験へのインストールについて話します。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&gt;E16</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検出器は、ターゲットを中心として、このように円筒形に配置されています。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センサを、その中の最内層の飛跡検出器、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層として実装しました。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チェンバーの写真です。このチェンバーでは、例えば</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&gt;FEB</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を冷やすための冷却水パイプをチェンバーの金属板に</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内蔵していたり、</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遮光と静電遮蔽のために、アルミ</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蒸着</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マイラーとブラックシートでチェンバーを覆ったりしています。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これがインストールしたときの写真です。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わかりづらいですが、これがチェンバーで、この青いケーブルが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の信号線です。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狭いところを他の検出器を傷つけないようにしてこんな感じで慎重にインストールしました。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ここにはビームパイプがないですが、実際はこのようにビームパイプが入ります。そのために、回路を解体しないといけなかったり大変でしたが、なんとかインストールできました。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03</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Tree>
    <p:extLst>
      <p:ext uri="{BB962C8B-B14F-4D97-AF65-F5344CB8AC3E}">
        <p14:creationId xmlns:p14="http://schemas.microsoft.com/office/powerpoint/2010/main" val="226060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ここからはインストール完了後に行った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試験運転での結果について話します。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まずは、磁場なし環境下で、飛跡検出器としてちゃんと動いているか、基本的な性能確認を行いました。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評価したのものは、トラックに対する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と検出効率です。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用いたトラックは、外側の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GEM</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トラッカー</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層のみで再構成した、自分の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hit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を含めない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このトラックに対する、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のクラスタの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分布はこのようになり、</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にピークを持って分布していることから、アライメントがうまくいき、正常に動作していることを確認できました。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これを、ガウス分布でフィットすると、幅は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144</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ミクロンとなりました。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GEM </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トラッカーの位置分解能が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120</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ミクロンなので、妥当な結果といえます。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また、このトラックに対しての検出効率は、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 &lt; 4σ</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でおよそ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94%</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となり、これは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実験の要請を満たしています。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以上より、磁場なし環境下で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が正常に動作していることを確認できました。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1’14</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0237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最後に磁場あり</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環境下での結果について話します。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層で再構成した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から算出した、運動量と、エネルギー損失の分布です。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縦軸の電荷量は、記録した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ADC</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値から換算したもので、</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赤の</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曲</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線はそれぞれの粒子の</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エネルギー損失の計算値</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これをみると、エネルギー損失の計算値に沿ってバンドがはっきりと確認できます。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hit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のクラスタリング、キャリブレーション、イベント選択などが成功していることを表します。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以上より、本番環境である</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磁場</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環境下で、</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正常に動いている</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ことを確認、いや正常に動作させることに成功しました。</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0’54</a:t>
            </a:r>
          </a:p>
        </p:txBody>
      </p:sp>
    </p:spTree>
    <p:extLst>
      <p:ext uri="{BB962C8B-B14F-4D97-AF65-F5344CB8AC3E}">
        <p14:creationId xmlns:p14="http://schemas.microsoft.com/office/powerpoint/2010/main" val="339295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r>
              <a:rPr kumimoji="1" lang="en-US" altLang="ja-JP" dirty="0"/>
              <a:t>&gt;</a:t>
            </a:r>
            <a:r>
              <a:rPr kumimoji="1" lang="ja-JP" altLang="en-US"/>
              <a:t>まとめです。</a:t>
            </a:r>
            <a:endParaRPr kumimoji="1" lang="en-US" altLang="ja-JP" dirty="0"/>
          </a:p>
          <a:p>
            <a:r>
              <a:rPr kumimoji="1" lang="en-US" altLang="ja-JP" dirty="0"/>
              <a:t>&gt;</a:t>
            </a:r>
            <a:r>
              <a:rPr kumimoji="1" lang="ja-JP" altLang="en-US"/>
              <a:t>本研究では、次世代高輝度重イオン衝突実験の検出器である</a:t>
            </a:r>
            <a:r>
              <a:rPr kumimoji="1" lang="en-US" altLang="ja-JP" dirty="0"/>
              <a:t>STS</a:t>
            </a:r>
            <a:r>
              <a:rPr kumimoji="1" lang="ja-JP" altLang="en-US"/>
              <a:t>の性能評価を目的に、</a:t>
            </a:r>
            <a:r>
              <a:rPr kumimoji="1" lang="en-US" altLang="ja-JP" dirty="0"/>
              <a:t>E16</a:t>
            </a:r>
            <a:r>
              <a:rPr kumimoji="1" lang="ja-JP" altLang="en-US"/>
              <a:t>実験への実装を完了させ、本番環境下での動作確認、性能評価を行いました。</a:t>
            </a:r>
            <a:endParaRPr kumimoji="1" lang="en-US" altLang="ja-JP" dirty="0"/>
          </a:p>
          <a:p>
            <a:endParaRPr kumimoji="1" lang="en-US" altLang="ja-JP" dirty="0"/>
          </a:p>
          <a:p>
            <a:r>
              <a:rPr kumimoji="1" lang="en-US" altLang="ja-JP" dirty="0"/>
              <a:t>&gt;</a:t>
            </a:r>
            <a:r>
              <a:rPr kumimoji="1" lang="ja-JP" altLang="en-US"/>
              <a:t>基本的な性能確認を、電子ビームでのテスト実験にて行い、その要請を満たすことを確認でき、</a:t>
            </a:r>
            <a:endParaRPr kumimoji="1" lang="en-US" altLang="ja-JP" dirty="0"/>
          </a:p>
          <a:p>
            <a:r>
              <a:rPr kumimoji="1" lang="en-US" altLang="ja-JP" dirty="0"/>
              <a:t>&gt;E16</a:t>
            </a:r>
            <a:r>
              <a:rPr kumimoji="1" lang="ja-JP" altLang="en-US"/>
              <a:t>実験実装後の試験運転にて、磁場環境下で正常に動作させました。</a:t>
            </a:r>
            <a:endParaRPr kumimoji="1" lang="en-US" altLang="ja-JP" dirty="0"/>
          </a:p>
          <a:p>
            <a:endParaRPr kumimoji="1" lang="en-US" altLang="ja-JP" dirty="0"/>
          </a:p>
          <a:p>
            <a:r>
              <a:rPr kumimoji="1" lang="en-US" altLang="ja-JP" dirty="0"/>
              <a:t>&gt;</a:t>
            </a:r>
            <a:r>
              <a:rPr kumimoji="1" lang="ja-JP" altLang="en-US"/>
              <a:t>展望として、今年の春以降に</a:t>
            </a:r>
            <a:r>
              <a:rPr kumimoji="1" lang="en-US" altLang="ja-JP" dirty="0"/>
              <a:t>E16</a:t>
            </a:r>
            <a:r>
              <a:rPr kumimoji="1" lang="ja-JP" altLang="en-US"/>
              <a:t>実験の物理運転が始まる予定なので、そこで検出器の長時間運転を検証する予定です。</a:t>
            </a:r>
            <a:endParaRPr kumimoji="1" lang="en-US" altLang="ja-JP" dirty="0"/>
          </a:p>
          <a:p>
            <a:r>
              <a:rPr kumimoji="1" lang="en-US" altLang="ja-JP" dirty="0"/>
              <a:t>&gt;</a:t>
            </a:r>
            <a:r>
              <a:rPr kumimoji="1" lang="ja-JP" altLang="en-US"/>
              <a:t>ご清聴ありがとうございました。</a:t>
            </a:r>
            <a:endParaRPr kumimoji="1" lang="en-US" altLang="ja-JP" dirty="0"/>
          </a:p>
          <a:p>
            <a:endParaRPr kumimoji="1" lang="en-US" altLang="ja-JP" dirty="0"/>
          </a:p>
          <a:p>
            <a:r>
              <a:rPr kumimoji="1" lang="en-US" altLang="ja-JP" dirty="0"/>
              <a:t>0’40</a:t>
            </a:r>
          </a:p>
        </p:txBody>
      </p:sp>
    </p:spTree>
    <p:extLst>
      <p:ext uri="{BB962C8B-B14F-4D97-AF65-F5344CB8AC3E}">
        <p14:creationId xmlns:p14="http://schemas.microsoft.com/office/powerpoint/2010/main" val="24585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95680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47A5B1-C130-44E4-B815-36DFC32E60B3}" type="slidenum">
              <a:rPr kumimoji="1" lang="ja-JP" altLang="en-US" smtClean="0"/>
              <a:t>16</a:t>
            </a:fld>
            <a:endParaRPr kumimoji="1" lang="ja-JP" altLang="en-US"/>
          </a:p>
        </p:txBody>
      </p:sp>
    </p:spTree>
    <p:extLst>
      <p:ext uri="{BB962C8B-B14F-4D97-AF65-F5344CB8AC3E}">
        <p14:creationId xmlns:p14="http://schemas.microsoft.com/office/powerpoint/2010/main" val="383672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43243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a:t>
            </a:r>
            <a:r>
              <a:rPr kumimoji="1" lang="ja-JP" altLang="en-US"/>
              <a:t>まずテスト実験についてです。</a:t>
            </a:r>
            <a:endParaRPr kumimoji="1" lang="en-US" altLang="ja-JP" dirty="0"/>
          </a:p>
          <a:p>
            <a:r>
              <a:rPr kumimoji="1" lang="en-US" altLang="ja-JP" dirty="0"/>
              <a:t>&gt;2023</a:t>
            </a:r>
            <a:r>
              <a:rPr kumimoji="1" lang="ja-JP" altLang="en-US"/>
              <a:t>年</a:t>
            </a:r>
            <a:r>
              <a:rPr kumimoji="1" lang="en-US" altLang="ja-JP" dirty="0"/>
              <a:t>11 </a:t>
            </a:r>
            <a:r>
              <a:rPr kumimoji="1" lang="ja-JP" altLang="en-US"/>
              <a:t>月に</a:t>
            </a:r>
            <a:r>
              <a:rPr kumimoji="1" lang="en-US" altLang="ja-JP" dirty="0"/>
              <a:t>KEK</a:t>
            </a:r>
            <a:r>
              <a:rPr kumimoji="1" lang="ja-JP" altLang="en-US"/>
              <a:t>にて、電子ビームを用いたテスト実験を行いました。</a:t>
            </a:r>
            <a:endParaRPr kumimoji="1" lang="en-US" altLang="ja-JP" dirty="0"/>
          </a:p>
          <a:p>
            <a:endParaRPr kumimoji="1" lang="en-US" altLang="ja-JP" dirty="0"/>
          </a:p>
          <a:p>
            <a:r>
              <a:rPr kumimoji="1" lang="en-US" altLang="ja-JP" dirty="0"/>
              <a:t>&gt;</a:t>
            </a:r>
            <a:r>
              <a:rPr kumimoji="1" lang="ja-JP" altLang="en-US"/>
              <a:t>セットアップはこの図のように組み、センサを</a:t>
            </a:r>
            <a:r>
              <a:rPr kumimoji="1" lang="en-US" altLang="ja-JP" dirty="0"/>
              <a:t>1cm</a:t>
            </a:r>
            <a:r>
              <a:rPr kumimoji="1" lang="ja-JP" altLang="en-US"/>
              <a:t>角のシンチペアではさみ、ビームをセンサ中央に制限してデータ取得を行いました。</a:t>
            </a:r>
            <a:endParaRPr kumimoji="1" lang="en-US" altLang="ja-JP" dirty="0"/>
          </a:p>
          <a:p>
            <a:r>
              <a:rPr kumimoji="1" lang="en-US" altLang="ja-JP" dirty="0"/>
              <a:t>&gt;</a:t>
            </a:r>
            <a:r>
              <a:rPr kumimoji="1" lang="ja-JP" altLang="en-US"/>
              <a:t>またシンチのコインシデンス信号はセンサと同じ回路を用いて処理しました。</a:t>
            </a:r>
            <a:endParaRPr kumimoji="1" lang="en-US" altLang="ja-JP" dirty="0"/>
          </a:p>
          <a:p>
            <a:endParaRPr kumimoji="1" lang="en-US" altLang="ja-JP" dirty="0"/>
          </a:p>
          <a:p>
            <a:r>
              <a:rPr kumimoji="1" lang="en-US" altLang="ja-JP" dirty="0"/>
              <a:t>&gt;</a:t>
            </a:r>
            <a:r>
              <a:rPr kumimoji="1" lang="ja-JP" altLang="en-US"/>
              <a:t>結果です。</a:t>
            </a:r>
            <a:endParaRPr kumimoji="1" lang="en-US" altLang="ja-JP" dirty="0"/>
          </a:p>
          <a:p>
            <a:r>
              <a:rPr kumimoji="1" lang="en-US" altLang="ja-JP" dirty="0"/>
              <a:t>&gt;</a:t>
            </a:r>
            <a:r>
              <a:rPr kumimoji="1" lang="ja-JP" altLang="en-US"/>
              <a:t>まずデータ取得回路の動作テストについてです。</a:t>
            </a:r>
            <a:endParaRPr kumimoji="1" lang="en-US" altLang="ja-JP" dirty="0"/>
          </a:p>
          <a:p>
            <a:r>
              <a:rPr kumimoji="1" lang="en-US" altLang="ja-JP" dirty="0"/>
              <a:t>&gt;</a:t>
            </a:r>
            <a:r>
              <a:rPr kumimoji="1" lang="ja-JP" altLang="en-US"/>
              <a:t>左のプロットは、センサの</a:t>
            </a:r>
            <a:r>
              <a:rPr kumimoji="1" lang="en-US" altLang="ja-JP" dirty="0"/>
              <a:t>hit</a:t>
            </a:r>
            <a:r>
              <a:rPr kumimoji="1" lang="ja-JP" altLang="en-US"/>
              <a:t>時刻、とシンチのコインシデンス信号の時刻、の差のプロットです。</a:t>
            </a:r>
            <a:endParaRPr kumimoji="1" lang="en-US" altLang="ja-JP" dirty="0"/>
          </a:p>
          <a:p>
            <a:r>
              <a:rPr kumimoji="1" lang="en-US" altLang="ja-JP" dirty="0"/>
              <a:t>&gt;</a:t>
            </a:r>
            <a:r>
              <a:rPr kumimoji="1" lang="ja-JP" altLang="en-US"/>
              <a:t>これを見ると、</a:t>
            </a:r>
            <a:r>
              <a:rPr kumimoji="1" lang="en-US" altLang="ja-JP" dirty="0"/>
              <a:t>0</a:t>
            </a:r>
            <a:r>
              <a:rPr kumimoji="1" lang="ja-JP" altLang="en-US"/>
              <a:t>付近にピークがたち、これがシンチレーターとのコインシデンスヒットであるといえます。</a:t>
            </a:r>
            <a:endParaRPr kumimoji="1" lang="en-US" altLang="ja-JP" dirty="0"/>
          </a:p>
          <a:p>
            <a:r>
              <a:rPr kumimoji="1" lang="en-US" altLang="ja-JP" dirty="0"/>
              <a:t>&gt;</a:t>
            </a:r>
            <a:r>
              <a:rPr kumimoji="1" lang="ja-JP" altLang="en-US"/>
              <a:t>この区間の</a:t>
            </a:r>
            <a:r>
              <a:rPr kumimoji="1" lang="en-US" altLang="ja-JP" dirty="0"/>
              <a:t>hit</a:t>
            </a:r>
            <a:r>
              <a:rPr kumimoji="1" lang="ja-JP" altLang="en-US"/>
              <a:t>をプロットしてみると、シンチレーターで制限した位置にのみセンサヒットがみました。</a:t>
            </a:r>
            <a:endParaRPr kumimoji="1" lang="en-US" altLang="ja-JP" dirty="0"/>
          </a:p>
          <a:p>
            <a:r>
              <a:rPr kumimoji="1" lang="en-US" altLang="ja-JP" dirty="0"/>
              <a:t>&gt;</a:t>
            </a:r>
            <a:r>
              <a:rPr kumimoji="1" lang="ja-JP" altLang="en-US"/>
              <a:t>これより、時間情報によりイベント選択ができていると言え、データ取得回路が正常に動作することを確認できました。</a:t>
            </a:r>
            <a:endParaRPr kumimoji="1" lang="en-US" altLang="ja-JP" dirty="0"/>
          </a:p>
          <a:p>
            <a:endParaRPr kumimoji="1" lang="en-US" altLang="ja-JP" dirty="0"/>
          </a:p>
          <a:p>
            <a:r>
              <a:rPr kumimoji="1" lang="en-US" altLang="ja-JP" dirty="0"/>
              <a:t>1’07</a:t>
            </a:r>
          </a:p>
        </p:txBody>
      </p:sp>
    </p:spTree>
    <p:extLst>
      <p:ext uri="{BB962C8B-B14F-4D97-AF65-F5344CB8AC3E}">
        <p14:creationId xmlns:p14="http://schemas.microsoft.com/office/powerpoint/2010/main" val="3825104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a:t>
            </a:r>
            <a:r>
              <a:rPr kumimoji="1" lang="ja-JP" altLang="en-US"/>
              <a:t>まずテスト実験についてです。</a:t>
            </a:r>
            <a:endParaRPr kumimoji="1" lang="en-US" altLang="ja-JP" dirty="0"/>
          </a:p>
          <a:p>
            <a:r>
              <a:rPr kumimoji="1" lang="en-US" altLang="ja-JP" dirty="0"/>
              <a:t>&gt;2023</a:t>
            </a:r>
            <a:r>
              <a:rPr kumimoji="1" lang="ja-JP" altLang="en-US"/>
              <a:t>年</a:t>
            </a:r>
            <a:r>
              <a:rPr kumimoji="1" lang="en-US" altLang="ja-JP" dirty="0"/>
              <a:t>11 </a:t>
            </a:r>
            <a:r>
              <a:rPr kumimoji="1" lang="ja-JP" altLang="en-US"/>
              <a:t>月に</a:t>
            </a:r>
            <a:r>
              <a:rPr kumimoji="1" lang="en-US" altLang="ja-JP" dirty="0"/>
              <a:t>KEK</a:t>
            </a:r>
            <a:r>
              <a:rPr kumimoji="1" lang="ja-JP" altLang="en-US"/>
              <a:t>にて、電子ビームを用いたテスト実験を行いました。</a:t>
            </a:r>
            <a:endParaRPr kumimoji="1" lang="en-US" altLang="ja-JP" dirty="0"/>
          </a:p>
          <a:p>
            <a:endParaRPr kumimoji="1" lang="en-US" altLang="ja-JP" dirty="0"/>
          </a:p>
          <a:p>
            <a:r>
              <a:rPr kumimoji="1" lang="en-US" altLang="ja-JP" dirty="0"/>
              <a:t>&gt;</a:t>
            </a:r>
            <a:r>
              <a:rPr kumimoji="1" lang="ja-JP" altLang="en-US"/>
              <a:t>セットアップはこの図のように組み、センサを</a:t>
            </a:r>
            <a:r>
              <a:rPr kumimoji="1" lang="en-US" altLang="ja-JP" dirty="0"/>
              <a:t>1cm</a:t>
            </a:r>
            <a:r>
              <a:rPr kumimoji="1" lang="ja-JP" altLang="en-US"/>
              <a:t>角のシンチペアではさみ、ビームをセンサ中央に制限してデータ取得を行いました。</a:t>
            </a:r>
            <a:endParaRPr kumimoji="1" lang="en-US" altLang="ja-JP" dirty="0"/>
          </a:p>
          <a:p>
            <a:r>
              <a:rPr kumimoji="1" lang="en-US" altLang="ja-JP" dirty="0"/>
              <a:t>&gt;</a:t>
            </a:r>
            <a:r>
              <a:rPr kumimoji="1" lang="ja-JP" altLang="en-US"/>
              <a:t>またシンチのコインシデンス信号はセンサと同じ回路を用いて処理しました。</a:t>
            </a:r>
            <a:endParaRPr kumimoji="1" lang="en-US" altLang="ja-JP" dirty="0"/>
          </a:p>
          <a:p>
            <a:endParaRPr kumimoji="1" lang="en-US" altLang="ja-JP" dirty="0"/>
          </a:p>
          <a:p>
            <a:r>
              <a:rPr kumimoji="1" lang="en-US" altLang="ja-JP" dirty="0"/>
              <a:t>&gt;</a:t>
            </a:r>
            <a:r>
              <a:rPr kumimoji="1" lang="ja-JP" altLang="en-US"/>
              <a:t>結果です。</a:t>
            </a:r>
            <a:endParaRPr kumimoji="1" lang="en-US" altLang="ja-JP" dirty="0"/>
          </a:p>
          <a:p>
            <a:r>
              <a:rPr kumimoji="1" lang="en-US" altLang="ja-JP" dirty="0"/>
              <a:t>&gt;</a:t>
            </a:r>
            <a:r>
              <a:rPr kumimoji="1" lang="ja-JP" altLang="en-US"/>
              <a:t>まずデータ取得回路の動作テストについてです。</a:t>
            </a:r>
            <a:endParaRPr kumimoji="1" lang="en-US" altLang="ja-JP" dirty="0"/>
          </a:p>
          <a:p>
            <a:r>
              <a:rPr kumimoji="1" lang="en-US" altLang="ja-JP" dirty="0"/>
              <a:t>&gt;</a:t>
            </a:r>
            <a:r>
              <a:rPr kumimoji="1" lang="ja-JP" altLang="en-US"/>
              <a:t>左のプロットは、センサの</a:t>
            </a:r>
            <a:r>
              <a:rPr kumimoji="1" lang="en-US" altLang="ja-JP" dirty="0"/>
              <a:t>hit</a:t>
            </a:r>
            <a:r>
              <a:rPr kumimoji="1" lang="ja-JP" altLang="en-US"/>
              <a:t>時刻、とシンチのコインシデンス信号の時刻、の差のプロットです。</a:t>
            </a:r>
            <a:endParaRPr kumimoji="1" lang="en-US" altLang="ja-JP" dirty="0"/>
          </a:p>
          <a:p>
            <a:r>
              <a:rPr kumimoji="1" lang="en-US" altLang="ja-JP" dirty="0"/>
              <a:t>&gt;</a:t>
            </a:r>
            <a:r>
              <a:rPr kumimoji="1" lang="ja-JP" altLang="en-US"/>
              <a:t>これを見ると、</a:t>
            </a:r>
            <a:r>
              <a:rPr kumimoji="1" lang="en-US" altLang="ja-JP" dirty="0"/>
              <a:t>0</a:t>
            </a:r>
            <a:r>
              <a:rPr kumimoji="1" lang="ja-JP" altLang="en-US"/>
              <a:t>付近にピークがたち、これがシンチレーターとのコインシデンスヒットであるといえます。</a:t>
            </a:r>
            <a:endParaRPr kumimoji="1" lang="en-US" altLang="ja-JP" dirty="0"/>
          </a:p>
          <a:p>
            <a:r>
              <a:rPr kumimoji="1" lang="en-US" altLang="ja-JP" dirty="0"/>
              <a:t>&gt;</a:t>
            </a:r>
            <a:r>
              <a:rPr kumimoji="1" lang="ja-JP" altLang="en-US"/>
              <a:t>この区間の</a:t>
            </a:r>
            <a:r>
              <a:rPr kumimoji="1" lang="en-US" altLang="ja-JP" dirty="0"/>
              <a:t>hit</a:t>
            </a:r>
            <a:r>
              <a:rPr kumimoji="1" lang="ja-JP" altLang="en-US"/>
              <a:t>をプロットしてみると、シンチレーターで制限した位置にのみセンサヒットがみました。</a:t>
            </a:r>
            <a:endParaRPr kumimoji="1" lang="en-US" altLang="ja-JP" dirty="0"/>
          </a:p>
          <a:p>
            <a:r>
              <a:rPr kumimoji="1" lang="en-US" altLang="ja-JP" dirty="0"/>
              <a:t>&gt;</a:t>
            </a:r>
            <a:r>
              <a:rPr kumimoji="1" lang="ja-JP" altLang="en-US"/>
              <a:t>これより、時間情報によりイベント選択ができていると言え、データ取得回路が正常に動作することを確認できました。</a:t>
            </a:r>
            <a:endParaRPr kumimoji="1" lang="en-US" altLang="ja-JP" dirty="0"/>
          </a:p>
          <a:p>
            <a:endParaRPr kumimoji="1" lang="en-US" altLang="ja-JP" dirty="0"/>
          </a:p>
          <a:p>
            <a:r>
              <a:rPr kumimoji="1" lang="en-US" altLang="ja-JP" dirty="0"/>
              <a:t>1’07</a:t>
            </a:r>
          </a:p>
        </p:txBody>
      </p:sp>
    </p:spTree>
    <p:extLst>
      <p:ext uri="{BB962C8B-B14F-4D97-AF65-F5344CB8AC3E}">
        <p14:creationId xmlns:p14="http://schemas.microsoft.com/office/powerpoint/2010/main" val="397269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&gt;QCD</a:t>
            </a:r>
            <a:r>
              <a:rPr lang="ja-JP" altLang="ja-JP" sz="1800">
                <a:effectLst/>
                <a:ea typeface="游明朝" panose="02020400000000000000" pitchFamily="18" charset="-128"/>
                <a:cs typeface="Times New Roman" panose="02020603050405020304" pitchFamily="18" charset="0"/>
              </a:rPr>
              <a:t>によって記述される</a:t>
            </a:r>
            <a:r>
              <a:rPr lang="ja-JP" altLang="en-US" sz="1800">
                <a:effectLst/>
                <a:ea typeface="游明朝" panose="02020400000000000000" pitchFamily="18" charset="-128"/>
                <a:cs typeface="Times New Roman" panose="02020603050405020304" pitchFamily="18" charset="0"/>
              </a:rPr>
              <a:t>、</a:t>
            </a:r>
            <a:r>
              <a:rPr lang="ja-JP" altLang="ja-JP" sz="1800">
                <a:effectLst/>
                <a:ea typeface="游明朝" panose="02020400000000000000" pitchFamily="18" charset="-128"/>
                <a:cs typeface="Times New Roman" panose="02020603050405020304" pitchFamily="18" charset="0"/>
              </a:rPr>
              <a:t>強い相互作用</a:t>
            </a:r>
            <a:r>
              <a:rPr lang="ja-JP" altLang="en-US" sz="1800">
                <a:effectLst/>
                <a:ea typeface="游明朝" panose="02020400000000000000" pitchFamily="18" charset="-128"/>
                <a:cs typeface="Times New Roman" panose="02020603050405020304" pitchFamily="18" charset="0"/>
              </a:rPr>
              <a:t>は、多彩な相構造を持つ物質状態を形成し、縦軸温度、横軸バリオン密度の</a:t>
            </a:r>
            <a:r>
              <a:rPr lang="en-US" altLang="ja-JP" sz="1800" dirty="0">
                <a:effectLst/>
                <a:ea typeface="游明朝" panose="02020400000000000000" pitchFamily="18" charset="-128"/>
                <a:cs typeface="Times New Roman" panose="02020603050405020304" pitchFamily="18" charset="0"/>
              </a:rPr>
              <a:t>QCD</a:t>
            </a:r>
            <a:r>
              <a:rPr lang="ja-JP" altLang="en-US" sz="1800">
                <a:effectLst/>
                <a:ea typeface="游明朝" panose="02020400000000000000" pitchFamily="18" charset="-128"/>
                <a:cs typeface="Times New Roman" panose="02020603050405020304" pitchFamily="18" charset="0"/>
              </a:rPr>
              <a:t>相図に書き表されます。</a:t>
            </a:r>
            <a:r>
              <a:rPr lang="ja-JP" altLang="ja-JP">
                <a:effectLst/>
              </a:rPr>
              <a:t> </a:t>
            </a:r>
            <a:endParaRPr lang="en-US" altLang="ja-JP" dirty="0">
              <a:effectLst/>
            </a:endParaRPr>
          </a:p>
          <a:p>
            <a:endParaRPr kumimoji="1" lang="en-US" altLang="ja-JP" dirty="0">
              <a:effectLst/>
            </a:endParaRPr>
          </a:p>
          <a:p>
            <a:r>
              <a:rPr kumimoji="1" lang="en-US" altLang="ja-JP" dirty="0">
                <a:effectLst/>
              </a:rPr>
              <a:t>&gt;</a:t>
            </a:r>
            <a:r>
              <a:rPr kumimoji="1" lang="ja-JP" altLang="en-US">
                <a:effectLst/>
              </a:rPr>
              <a:t>この物質状態は、実験的にも理論的にも活発に研究が進められているものの、実は有限バリオン密度の領域はよく理解されていません。</a:t>
            </a:r>
            <a:endParaRPr kumimoji="1" lang="en-US" altLang="ja-JP" dirty="0">
              <a:effectLst/>
            </a:endParaRPr>
          </a:p>
          <a:p>
            <a:r>
              <a:rPr kumimoji="1" lang="en-US" altLang="ja-JP" dirty="0">
                <a:effectLst/>
              </a:rPr>
              <a:t>&gt;</a:t>
            </a:r>
            <a:r>
              <a:rPr kumimoji="1" lang="ja-JP" altLang="en-US">
                <a:effectLst/>
              </a:rPr>
              <a:t>この領域にはさまざまな面白い物理があるとされ、</a:t>
            </a:r>
            <a:endParaRPr kumimoji="1" lang="en-US" altLang="ja-JP" dirty="0">
              <a:effectLst/>
            </a:endParaRPr>
          </a:p>
          <a:p>
            <a:r>
              <a:rPr kumimoji="1" lang="en-US" altLang="ja-JP" dirty="0">
                <a:effectLst/>
              </a:rPr>
              <a:t>&gt;</a:t>
            </a:r>
            <a:r>
              <a:rPr kumimoji="1" lang="ja-JP" altLang="en-US">
                <a:effectLst/>
              </a:rPr>
              <a:t>例えば、クォークが支配的な系であるにも関わらず、フェルミ面でハドロンっぽい性質を示すクォーコニックマターや、</a:t>
            </a:r>
            <a:endParaRPr kumimoji="1" lang="en-US" altLang="ja-JP" dirty="0">
              <a:effectLst/>
            </a:endParaRPr>
          </a:p>
          <a:p>
            <a:r>
              <a:rPr kumimoji="1" lang="en-US" altLang="ja-JP" dirty="0">
                <a:effectLst/>
              </a:rPr>
              <a:t>&gt;</a:t>
            </a:r>
            <a:r>
              <a:rPr kumimoji="1" lang="ja-JP" altLang="en-US">
                <a:effectLst/>
              </a:rPr>
              <a:t>ハドロン層から</a:t>
            </a:r>
            <a:r>
              <a:rPr kumimoji="1" lang="en-US" altLang="ja-JP" dirty="0">
                <a:effectLst/>
              </a:rPr>
              <a:t>QGP</a:t>
            </a:r>
            <a:r>
              <a:rPr kumimoji="1" lang="ja-JP" altLang="en-US">
                <a:effectLst/>
              </a:rPr>
              <a:t>相の温度方向の相転移はクロスオーバーであると知られていますが、密度方向の相転移は</a:t>
            </a:r>
            <a:r>
              <a:rPr kumimoji="1" lang="en-US" altLang="ja-JP" dirty="0">
                <a:effectLst/>
              </a:rPr>
              <a:t>1</a:t>
            </a:r>
            <a:r>
              <a:rPr kumimoji="1" lang="ja-JP" altLang="en-US">
                <a:effectLst/>
              </a:rPr>
              <a:t>次相転移であり、</a:t>
            </a:r>
            <a:r>
              <a:rPr kumimoji="1" lang="en-US" altLang="ja-JP" dirty="0">
                <a:effectLst/>
              </a:rPr>
              <a:t>QCD</a:t>
            </a:r>
            <a:r>
              <a:rPr kumimoji="1" lang="ja-JP" altLang="en-US">
                <a:effectLst/>
              </a:rPr>
              <a:t>臨界点があるなどと予想されています。</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これらの有限密度の物理は、現実の物理描像として、中性子星の内部構造に表れており、その解明においてもこの領域の研究は意義があります。</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で、我々実験屋は、これまで、衝突エネルギーを上げることを最優先にして、</a:t>
            </a:r>
            <a:r>
              <a:rPr kumimoji="1" lang="en-US" altLang="ja-JP" dirty="0">
                <a:effectLst/>
              </a:rPr>
              <a:t>QGP</a:t>
            </a:r>
            <a:r>
              <a:rPr kumimoji="1" lang="ja-JP" altLang="en-US">
                <a:effectLst/>
              </a:rPr>
              <a:t>の探索を目指して重イオン衝突実験を行ってきました。</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このエネルギーを上げていく過程で、衝突エネルギーの小さい過程</a:t>
            </a:r>
            <a:r>
              <a:rPr kumimoji="1" lang="en-US" altLang="ja-JP" dirty="0">
                <a:effectLst/>
              </a:rPr>
              <a:t>(</a:t>
            </a:r>
            <a:r>
              <a:rPr kumimoji="1" lang="ja-JP" altLang="en-US">
                <a:effectLst/>
              </a:rPr>
              <a:t>有限密度領域</a:t>
            </a:r>
            <a:r>
              <a:rPr kumimoji="1" lang="en-US" altLang="ja-JP" dirty="0">
                <a:effectLst/>
              </a:rPr>
              <a:t>)</a:t>
            </a:r>
            <a:r>
              <a:rPr kumimoji="1" lang="ja-JP" altLang="en-US">
                <a:effectLst/>
              </a:rPr>
              <a:t> で</a:t>
            </a:r>
            <a:r>
              <a:rPr kumimoji="1" lang="en-US" altLang="ja-JP" dirty="0">
                <a:effectLst/>
              </a:rPr>
              <a:t>QGP</a:t>
            </a:r>
            <a:r>
              <a:rPr kumimoji="1" lang="ja-JP" altLang="en-US">
                <a:effectLst/>
              </a:rPr>
              <a:t>が生成される可能性が示唆されましたが、</a:t>
            </a:r>
            <a:endParaRPr kumimoji="1" lang="en-US" altLang="ja-JP" dirty="0">
              <a:effectLst/>
            </a:endParaRPr>
          </a:p>
          <a:p>
            <a:r>
              <a:rPr kumimoji="1" lang="ja-JP" altLang="en-US">
                <a:effectLst/>
              </a:rPr>
              <a:t>その現象は極めて稀で当時の技術では精密に測定することができなかった、見逃していました。</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しかし、現在、大強度ビームを出せる加速器や、</a:t>
            </a:r>
            <a:endParaRPr kumimoji="1" lang="en-US" altLang="ja-JP" dirty="0">
              <a:effectLst/>
            </a:endParaRPr>
          </a:p>
          <a:p>
            <a:r>
              <a:rPr kumimoji="1" lang="en-US" altLang="ja-JP" dirty="0">
                <a:effectLst/>
              </a:rPr>
              <a:t>&gt;</a:t>
            </a:r>
            <a:r>
              <a:rPr kumimoji="1" lang="ja-JP" altLang="en-US">
                <a:effectLst/>
              </a:rPr>
              <a:t>性能の良い検出器、トリガーレスでデータ取得可能な回路などの</a:t>
            </a:r>
            <a:endParaRPr kumimoji="1" lang="en-US" altLang="ja-JP" dirty="0">
              <a:effectLst/>
            </a:endParaRPr>
          </a:p>
          <a:p>
            <a:r>
              <a:rPr kumimoji="1" lang="en-US" altLang="ja-JP" dirty="0">
                <a:effectLst/>
              </a:rPr>
              <a:t>&gt;</a:t>
            </a:r>
            <a:r>
              <a:rPr kumimoji="1" lang="ja-JP" altLang="en-US">
                <a:effectLst/>
              </a:rPr>
              <a:t>現在の進んだ技術を駆使すれば、この有限密度領域の探索が可能になっています。</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そこで次世代の実験として計画されているのが、衝突エネルギーを抑えて相互作用頻度を上げる、高輝度重イオン衝突実験です。</a:t>
            </a:r>
            <a:endParaRPr kumimoji="1" lang="en-US" altLang="ja-JP" dirty="0">
              <a:effectLst/>
            </a:endParaRPr>
          </a:p>
          <a:p>
            <a:r>
              <a:rPr kumimoji="1" lang="en-US" altLang="ja-JP" dirty="0">
                <a:effectLst/>
              </a:rPr>
              <a:t>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solidFill>
                <a:srgbClr val="6A9955"/>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solidFill>
                <a:srgbClr val="6A9955"/>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b="0">
              <a:solidFill>
                <a:srgbClr val="CCCCCC"/>
              </a:solidFill>
              <a:effectLst/>
              <a:latin typeface="Menlo" panose="020B0609030804020204" pitchFamily="49" charset="0"/>
            </a:endParaRPr>
          </a:p>
          <a:p>
            <a:endParaRPr kumimoji="1" lang="ja-JP" altLang="en-US"/>
          </a:p>
        </p:txBody>
      </p:sp>
    </p:spTree>
    <p:extLst>
      <p:ext uri="{BB962C8B-B14F-4D97-AF65-F5344CB8AC3E}">
        <p14:creationId xmlns:p14="http://schemas.microsoft.com/office/powerpoint/2010/main" val="1468277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8354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a:t>
            </a:r>
            <a:r>
              <a:rPr kumimoji="1" lang="ja-JP" altLang="en-US"/>
              <a:t>まずテスト実験についてです。</a:t>
            </a:r>
            <a:endParaRPr kumimoji="1" lang="en-US" altLang="ja-JP" dirty="0"/>
          </a:p>
          <a:p>
            <a:r>
              <a:rPr kumimoji="1" lang="en-US" altLang="ja-JP" dirty="0"/>
              <a:t>&gt;2023</a:t>
            </a:r>
            <a:r>
              <a:rPr kumimoji="1" lang="ja-JP" altLang="en-US"/>
              <a:t>年</a:t>
            </a:r>
            <a:r>
              <a:rPr kumimoji="1" lang="en-US" altLang="ja-JP" dirty="0"/>
              <a:t>11 </a:t>
            </a:r>
            <a:r>
              <a:rPr kumimoji="1" lang="ja-JP" altLang="en-US"/>
              <a:t>月に</a:t>
            </a:r>
            <a:r>
              <a:rPr kumimoji="1" lang="en-US" altLang="ja-JP" dirty="0"/>
              <a:t>KEK</a:t>
            </a:r>
            <a:r>
              <a:rPr kumimoji="1" lang="ja-JP" altLang="en-US"/>
              <a:t>にて、電子ビームを用いたテスト実験を行いました。</a:t>
            </a:r>
            <a:endParaRPr kumimoji="1" lang="en-US" altLang="ja-JP" dirty="0"/>
          </a:p>
          <a:p>
            <a:endParaRPr kumimoji="1" lang="en-US" altLang="ja-JP" dirty="0"/>
          </a:p>
          <a:p>
            <a:r>
              <a:rPr kumimoji="1" lang="en-US" altLang="ja-JP" dirty="0"/>
              <a:t>&gt;</a:t>
            </a:r>
            <a:r>
              <a:rPr kumimoji="1" lang="ja-JP" altLang="en-US"/>
              <a:t>セットアップはこの図のように組み、センサを</a:t>
            </a:r>
            <a:r>
              <a:rPr kumimoji="1" lang="en-US" altLang="ja-JP" dirty="0"/>
              <a:t>1cm</a:t>
            </a:r>
            <a:r>
              <a:rPr kumimoji="1" lang="ja-JP" altLang="en-US"/>
              <a:t>角のシンチペアではさみ、ビームをセンサ中央に制限してデータ取得を行いました。</a:t>
            </a:r>
            <a:endParaRPr kumimoji="1" lang="en-US" altLang="ja-JP" dirty="0"/>
          </a:p>
          <a:p>
            <a:r>
              <a:rPr kumimoji="1" lang="en-US" altLang="ja-JP" dirty="0"/>
              <a:t>&gt;</a:t>
            </a:r>
            <a:r>
              <a:rPr kumimoji="1" lang="ja-JP" altLang="en-US"/>
              <a:t>またシンチのコインシデンス信号はセンサと同じ回路を用いて処理しました。</a:t>
            </a:r>
            <a:endParaRPr kumimoji="1" lang="en-US" altLang="ja-JP" dirty="0"/>
          </a:p>
          <a:p>
            <a:endParaRPr kumimoji="1" lang="en-US" altLang="ja-JP" dirty="0"/>
          </a:p>
          <a:p>
            <a:r>
              <a:rPr kumimoji="1" lang="en-US" altLang="ja-JP" dirty="0"/>
              <a:t>&gt;</a:t>
            </a:r>
            <a:r>
              <a:rPr kumimoji="1" lang="ja-JP" altLang="en-US"/>
              <a:t>結果です。</a:t>
            </a:r>
            <a:endParaRPr kumimoji="1" lang="en-US" altLang="ja-JP" dirty="0"/>
          </a:p>
          <a:p>
            <a:r>
              <a:rPr kumimoji="1" lang="en-US" altLang="ja-JP" dirty="0"/>
              <a:t>&gt;</a:t>
            </a:r>
            <a:r>
              <a:rPr kumimoji="1" lang="ja-JP" altLang="en-US"/>
              <a:t>まずデータ取得回路の動作テストについてです。</a:t>
            </a:r>
            <a:endParaRPr kumimoji="1" lang="en-US" altLang="ja-JP" dirty="0"/>
          </a:p>
          <a:p>
            <a:r>
              <a:rPr kumimoji="1" lang="en-US" altLang="ja-JP" dirty="0"/>
              <a:t>&gt;</a:t>
            </a:r>
            <a:r>
              <a:rPr kumimoji="1" lang="ja-JP" altLang="en-US"/>
              <a:t>左のプロットは、センサの</a:t>
            </a:r>
            <a:r>
              <a:rPr kumimoji="1" lang="en-US" altLang="ja-JP" dirty="0"/>
              <a:t>hit</a:t>
            </a:r>
            <a:r>
              <a:rPr kumimoji="1" lang="ja-JP" altLang="en-US"/>
              <a:t>時刻、とシンチのコインシデンス信号の時刻、の差のプロットです。</a:t>
            </a:r>
            <a:endParaRPr kumimoji="1" lang="en-US" altLang="ja-JP" dirty="0"/>
          </a:p>
          <a:p>
            <a:r>
              <a:rPr kumimoji="1" lang="en-US" altLang="ja-JP" dirty="0"/>
              <a:t>&gt;</a:t>
            </a:r>
            <a:r>
              <a:rPr kumimoji="1" lang="ja-JP" altLang="en-US"/>
              <a:t>これを見ると、</a:t>
            </a:r>
            <a:r>
              <a:rPr kumimoji="1" lang="en-US" altLang="ja-JP" dirty="0"/>
              <a:t>0</a:t>
            </a:r>
            <a:r>
              <a:rPr kumimoji="1" lang="ja-JP" altLang="en-US"/>
              <a:t>付近にピークがたち、これがシンチレーターとのコインシデンスヒットであるといえます。</a:t>
            </a:r>
            <a:endParaRPr kumimoji="1" lang="en-US" altLang="ja-JP" dirty="0"/>
          </a:p>
          <a:p>
            <a:r>
              <a:rPr kumimoji="1" lang="en-US" altLang="ja-JP" dirty="0"/>
              <a:t>&gt;</a:t>
            </a:r>
            <a:r>
              <a:rPr kumimoji="1" lang="ja-JP" altLang="en-US"/>
              <a:t>この区間の</a:t>
            </a:r>
            <a:r>
              <a:rPr kumimoji="1" lang="en-US" altLang="ja-JP" dirty="0"/>
              <a:t>hit</a:t>
            </a:r>
            <a:r>
              <a:rPr kumimoji="1" lang="ja-JP" altLang="en-US"/>
              <a:t>をプロットしてみると、シンチレーターで制限した位置にのみセンサヒットがみました。</a:t>
            </a:r>
            <a:endParaRPr kumimoji="1" lang="en-US" altLang="ja-JP" dirty="0"/>
          </a:p>
          <a:p>
            <a:r>
              <a:rPr kumimoji="1" lang="en-US" altLang="ja-JP" dirty="0"/>
              <a:t>&gt;</a:t>
            </a:r>
            <a:r>
              <a:rPr kumimoji="1" lang="ja-JP" altLang="en-US"/>
              <a:t>これより、時間情報によりイベント選択ができていると言え、データ取得回路が正常に動作することを確認できました。</a:t>
            </a:r>
            <a:endParaRPr kumimoji="1" lang="en-US" altLang="ja-JP" dirty="0"/>
          </a:p>
          <a:p>
            <a:endParaRPr kumimoji="1" lang="en-US" altLang="ja-JP" dirty="0"/>
          </a:p>
          <a:p>
            <a:r>
              <a:rPr kumimoji="1" lang="en-US" altLang="ja-JP" dirty="0"/>
              <a:t>1’07</a:t>
            </a:r>
          </a:p>
        </p:txBody>
      </p:sp>
    </p:spTree>
    <p:extLst>
      <p:ext uri="{BB962C8B-B14F-4D97-AF65-F5344CB8AC3E}">
        <p14:creationId xmlns:p14="http://schemas.microsoft.com/office/powerpoint/2010/main" val="428622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33491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45379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99525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0414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次に検出効率の結果です。</a:t>
            </a:r>
            <a:endParaRPr kumimoji="1" lang="en-US" altLang="ja-JP" dirty="0"/>
          </a:p>
          <a:p>
            <a:endParaRPr kumimoji="1" lang="en-US" altLang="ja-JP" dirty="0"/>
          </a:p>
          <a:p>
            <a:r>
              <a:rPr kumimoji="1" lang="ja-JP" altLang="en-US"/>
              <a:t>検出効率はこのように算出しました。結果として、</a:t>
            </a:r>
            <a:r>
              <a:rPr kumimoji="1" lang="en-US" altLang="ja-JP" dirty="0" err="1"/>
              <a:t>geri</a:t>
            </a:r>
            <a:r>
              <a:rPr kumimoji="1" lang="ja-JP" altLang="en-US"/>
              <a:t>で記録した</a:t>
            </a:r>
            <a:r>
              <a:rPr kumimoji="1" lang="en-US" altLang="ja-JP" dirty="0" err="1"/>
              <a:t>geriTimestamp</a:t>
            </a:r>
            <a:r>
              <a:rPr kumimoji="1" lang="ja-JP" altLang="en-US"/>
              <a:t>でコインシデンス</a:t>
            </a:r>
            <a:r>
              <a:rPr kumimoji="1" lang="en-US" altLang="ja-JP" dirty="0"/>
              <a:t>hit</a:t>
            </a:r>
            <a:r>
              <a:rPr kumimoji="1" lang="ja-JP" altLang="en-US"/>
              <a:t>をとってきた場合、</a:t>
            </a:r>
            <a:r>
              <a:rPr kumimoji="1" lang="en-US" altLang="ja-JP" dirty="0"/>
              <a:t>98.5%</a:t>
            </a:r>
            <a:r>
              <a:rPr kumimoji="1" lang="ja-JP" altLang="en-US"/>
              <a:t>以上の検出効率を得られ要請を満たすことを確認できました。しかし、フロントエンド回路の</a:t>
            </a:r>
            <a:r>
              <a:rPr kumimoji="1" lang="en-US" altLang="ja-JP" dirty="0"/>
              <a:t>timestamp</a:t>
            </a:r>
            <a:r>
              <a:rPr kumimoji="1" lang="ja-JP" altLang="en-US"/>
              <a:t>である、</a:t>
            </a:r>
            <a:r>
              <a:rPr kumimoji="1" lang="en-US" altLang="ja-JP" dirty="0" err="1"/>
              <a:t>smxtdc</a:t>
            </a:r>
            <a:r>
              <a:rPr kumimoji="1" lang="ja-JP" altLang="en-US"/>
              <a:t>で解析すると、検出効率が落ちました。これは後の解析で</a:t>
            </a:r>
            <a:r>
              <a:rPr kumimoji="1" lang="en-US" altLang="ja-JP" dirty="0" err="1"/>
              <a:t>smx</a:t>
            </a:r>
            <a:r>
              <a:rPr kumimoji="1" lang="ja-JP" altLang="en-US"/>
              <a:t>の</a:t>
            </a:r>
            <a:r>
              <a:rPr kumimoji="1" lang="en-US" altLang="ja-JP" dirty="0"/>
              <a:t>TDC</a:t>
            </a:r>
            <a:r>
              <a:rPr kumimoji="1" lang="ja-JP" altLang="en-US"/>
              <a:t>記録閾値の設定ミスであることが判明しました。</a:t>
            </a:r>
            <a:endParaRPr kumimoji="1" lang="en-US" altLang="ja-JP" dirty="0"/>
          </a:p>
          <a:p>
            <a:endParaRPr kumimoji="1" lang="en-US" altLang="ja-JP" dirty="0"/>
          </a:p>
          <a:p>
            <a:r>
              <a:rPr kumimoji="1" lang="ja-JP" altLang="en-US"/>
              <a:t>本来は</a:t>
            </a:r>
            <a:r>
              <a:rPr kumimoji="1" lang="en-US" altLang="ja-JP" dirty="0"/>
              <a:t>Hit</a:t>
            </a:r>
            <a:r>
              <a:rPr kumimoji="1" lang="ja-JP" altLang="en-US"/>
              <a:t>判定閾値より下にないといけなかったり、このように</a:t>
            </a:r>
            <a:r>
              <a:rPr kumimoji="1" lang="en-US" altLang="ja-JP" dirty="0" err="1"/>
              <a:t>ch</a:t>
            </a:r>
            <a:r>
              <a:rPr kumimoji="1" lang="ja-JP" altLang="en-US"/>
              <a:t>によって閾値がバラバラになっていて、正確な</a:t>
            </a:r>
            <a:r>
              <a:rPr kumimoji="1" lang="en-US" altLang="ja-JP" dirty="0"/>
              <a:t>TDC</a:t>
            </a:r>
            <a:r>
              <a:rPr kumimoji="1" lang="ja-JP" altLang="en-US"/>
              <a:t>を記録できていませんでした。これを教訓に閾値調整アルゴリズムを見直し、閾値のストリップチャンネル依存を減らすことに成功し、閾値調整メソッドを確立させ、実装しました。</a:t>
            </a:r>
            <a:endParaRPr kumimoji="1" lang="en-US" altLang="ja-JP" dirty="0"/>
          </a:p>
          <a:p>
            <a:r>
              <a:rPr kumimoji="1" lang="en-US" altLang="ja-JP" dirty="0"/>
              <a:t>1’00</a:t>
            </a:r>
          </a:p>
        </p:txBody>
      </p:sp>
    </p:spTree>
    <p:extLst>
      <p:ext uri="{BB962C8B-B14F-4D97-AF65-F5344CB8AC3E}">
        <p14:creationId xmlns:p14="http://schemas.microsoft.com/office/powerpoint/2010/main" val="1559559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次に検出効率の結果です。</a:t>
            </a:r>
            <a:endParaRPr kumimoji="1" lang="en-US" altLang="ja-JP" dirty="0"/>
          </a:p>
          <a:p>
            <a:endParaRPr kumimoji="1" lang="en-US" altLang="ja-JP" dirty="0"/>
          </a:p>
          <a:p>
            <a:r>
              <a:rPr kumimoji="1" lang="ja-JP" altLang="en-US"/>
              <a:t>検出効率はこのように算出しました。結果として、</a:t>
            </a:r>
            <a:r>
              <a:rPr kumimoji="1" lang="en-US" altLang="ja-JP" dirty="0" err="1"/>
              <a:t>geri</a:t>
            </a:r>
            <a:r>
              <a:rPr kumimoji="1" lang="ja-JP" altLang="en-US"/>
              <a:t>で記録した</a:t>
            </a:r>
            <a:r>
              <a:rPr kumimoji="1" lang="en-US" altLang="ja-JP" dirty="0" err="1"/>
              <a:t>geriTimestamp</a:t>
            </a:r>
            <a:r>
              <a:rPr kumimoji="1" lang="ja-JP" altLang="en-US"/>
              <a:t>でコインシデンス</a:t>
            </a:r>
            <a:r>
              <a:rPr kumimoji="1" lang="en-US" altLang="ja-JP" dirty="0"/>
              <a:t>hit</a:t>
            </a:r>
            <a:r>
              <a:rPr kumimoji="1" lang="ja-JP" altLang="en-US"/>
              <a:t>をとってきた場合、</a:t>
            </a:r>
            <a:r>
              <a:rPr kumimoji="1" lang="en-US" altLang="ja-JP" dirty="0"/>
              <a:t>98.5%</a:t>
            </a:r>
            <a:r>
              <a:rPr kumimoji="1" lang="ja-JP" altLang="en-US"/>
              <a:t>以上の検出効率を得られ要請を満たすことを確認できました。しかし、フロントエンド回路の</a:t>
            </a:r>
            <a:r>
              <a:rPr kumimoji="1" lang="en-US" altLang="ja-JP" dirty="0"/>
              <a:t>timestamp</a:t>
            </a:r>
            <a:r>
              <a:rPr kumimoji="1" lang="ja-JP" altLang="en-US"/>
              <a:t>である、</a:t>
            </a:r>
            <a:r>
              <a:rPr kumimoji="1" lang="en-US" altLang="ja-JP" dirty="0" err="1"/>
              <a:t>smxtdc</a:t>
            </a:r>
            <a:r>
              <a:rPr kumimoji="1" lang="ja-JP" altLang="en-US"/>
              <a:t>で解析すると、検出効率が落ちました。これは後の解析で</a:t>
            </a:r>
            <a:r>
              <a:rPr kumimoji="1" lang="en-US" altLang="ja-JP" dirty="0" err="1"/>
              <a:t>smx</a:t>
            </a:r>
            <a:r>
              <a:rPr kumimoji="1" lang="ja-JP" altLang="en-US"/>
              <a:t>の</a:t>
            </a:r>
            <a:r>
              <a:rPr kumimoji="1" lang="en-US" altLang="ja-JP" dirty="0"/>
              <a:t>TDC</a:t>
            </a:r>
            <a:r>
              <a:rPr kumimoji="1" lang="ja-JP" altLang="en-US"/>
              <a:t>記録閾値の設定ミスであることが判明しました。</a:t>
            </a:r>
            <a:endParaRPr kumimoji="1" lang="en-US" altLang="ja-JP" dirty="0"/>
          </a:p>
          <a:p>
            <a:endParaRPr kumimoji="1" lang="en-US" altLang="ja-JP" dirty="0"/>
          </a:p>
          <a:p>
            <a:r>
              <a:rPr kumimoji="1" lang="ja-JP" altLang="en-US"/>
              <a:t>本来は</a:t>
            </a:r>
            <a:r>
              <a:rPr kumimoji="1" lang="en-US" altLang="ja-JP" dirty="0"/>
              <a:t>Hit</a:t>
            </a:r>
            <a:r>
              <a:rPr kumimoji="1" lang="ja-JP" altLang="en-US"/>
              <a:t>判定閾値より下にないといけなかったり、このように</a:t>
            </a:r>
            <a:r>
              <a:rPr kumimoji="1" lang="en-US" altLang="ja-JP" dirty="0" err="1"/>
              <a:t>ch</a:t>
            </a:r>
            <a:r>
              <a:rPr kumimoji="1" lang="ja-JP" altLang="en-US"/>
              <a:t>によって閾値がバラバラになっていて、正確な</a:t>
            </a:r>
            <a:r>
              <a:rPr kumimoji="1" lang="en-US" altLang="ja-JP" dirty="0"/>
              <a:t>TDC</a:t>
            </a:r>
            <a:r>
              <a:rPr kumimoji="1" lang="ja-JP" altLang="en-US"/>
              <a:t>を記録できていませんでした。これを教訓に閾値調整アルゴリズムを見直し、閾値のストリップチャンネル依存を減らすことに成功し、閾値調整メソッドを確立させ、実装しました。</a:t>
            </a:r>
            <a:endParaRPr kumimoji="1" lang="en-US" altLang="ja-JP" dirty="0"/>
          </a:p>
          <a:p>
            <a:r>
              <a:rPr kumimoji="1" lang="en-US" altLang="ja-JP" dirty="0"/>
              <a:t>1’00</a:t>
            </a:r>
          </a:p>
        </p:txBody>
      </p:sp>
    </p:spTree>
    <p:extLst>
      <p:ext uri="{BB962C8B-B14F-4D97-AF65-F5344CB8AC3E}">
        <p14:creationId xmlns:p14="http://schemas.microsoft.com/office/powerpoint/2010/main" val="30035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次に検出効率の結果です。</a:t>
            </a:r>
            <a:endParaRPr kumimoji="1" lang="en-US" altLang="ja-JP" dirty="0"/>
          </a:p>
          <a:p>
            <a:endParaRPr kumimoji="1" lang="en-US" altLang="ja-JP" dirty="0"/>
          </a:p>
          <a:p>
            <a:r>
              <a:rPr kumimoji="1" lang="ja-JP" altLang="en-US"/>
              <a:t>検出効率はこのように算出しました。結果として、</a:t>
            </a:r>
            <a:r>
              <a:rPr kumimoji="1" lang="en-US" altLang="ja-JP" dirty="0" err="1"/>
              <a:t>geri</a:t>
            </a:r>
            <a:r>
              <a:rPr kumimoji="1" lang="ja-JP" altLang="en-US"/>
              <a:t>で記録した</a:t>
            </a:r>
            <a:r>
              <a:rPr kumimoji="1" lang="en-US" altLang="ja-JP" dirty="0" err="1"/>
              <a:t>geriTimestamp</a:t>
            </a:r>
            <a:r>
              <a:rPr kumimoji="1" lang="ja-JP" altLang="en-US"/>
              <a:t>でコインシデンス</a:t>
            </a:r>
            <a:r>
              <a:rPr kumimoji="1" lang="en-US" altLang="ja-JP" dirty="0"/>
              <a:t>hit</a:t>
            </a:r>
            <a:r>
              <a:rPr kumimoji="1" lang="ja-JP" altLang="en-US"/>
              <a:t>をとってきた場合、</a:t>
            </a:r>
            <a:r>
              <a:rPr kumimoji="1" lang="en-US" altLang="ja-JP" dirty="0"/>
              <a:t>98.5%</a:t>
            </a:r>
            <a:r>
              <a:rPr kumimoji="1" lang="ja-JP" altLang="en-US"/>
              <a:t>以上の検出効率を得られ要請を満たすことを確認できました。しかし、フロントエンド回路の</a:t>
            </a:r>
            <a:r>
              <a:rPr kumimoji="1" lang="en-US" altLang="ja-JP" dirty="0"/>
              <a:t>timestamp</a:t>
            </a:r>
            <a:r>
              <a:rPr kumimoji="1" lang="ja-JP" altLang="en-US"/>
              <a:t>である、</a:t>
            </a:r>
            <a:r>
              <a:rPr kumimoji="1" lang="en-US" altLang="ja-JP" dirty="0" err="1"/>
              <a:t>smxtdc</a:t>
            </a:r>
            <a:r>
              <a:rPr kumimoji="1" lang="ja-JP" altLang="en-US"/>
              <a:t>で解析すると、検出効率が落ちました。これは後の解析で</a:t>
            </a:r>
            <a:r>
              <a:rPr kumimoji="1" lang="en-US" altLang="ja-JP" dirty="0" err="1"/>
              <a:t>smx</a:t>
            </a:r>
            <a:r>
              <a:rPr kumimoji="1" lang="ja-JP" altLang="en-US"/>
              <a:t>の</a:t>
            </a:r>
            <a:r>
              <a:rPr kumimoji="1" lang="en-US" altLang="ja-JP" dirty="0"/>
              <a:t>TDC</a:t>
            </a:r>
            <a:r>
              <a:rPr kumimoji="1" lang="ja-JP" altLang="en-US"/>
              <a:t>記録閾値の設定ミスであることが判明しました。</a:t>
            </a:r>
            <a:endParaRPr kumimoji="1" lang="en-US" altLang="ja-JP" dirty="0"/>
          </a:p>
          <a:p>
            <a:endParaRPr kumimoji="1" lang="en-US" altLang="ja-JP" dirty="0"/>
          </a:p>
          <a:p>
            <a:r>
              <a:rPr kumimoji="1" lang="ja-JP" altLang="en-US"/>
              <a:t>本来は</a:t>
            </a:r>
            <a:r>
              <a:rPr kumimoji="1" lang="en-US" altLang="ja-JP" dirty="0"/>
              <a:t>Hit</a:t>
            </a:r>
            <a:r>
              <a:rPr kumimoji="1" lang="ja-JP" altLang="en-US"/>
              <a:t>判定閾値より下にないといけなかったり、このように</a:t>
            </a:r>
            <a:r>
              <a:rPr kumimoji="1" lang="en-US" altLang="ja-JP" dirty="0" err="1"/>
              <a:t>ch</a:t>
            </a:r>
            <a:r>
              <a:rPr kumimoji="1" lang="ja-JP" altLang="en-US"/>
              <a:t>によって閾値がバラバラになっていて、正確な</a:t>
            </a:r>
            <a:r>
              <a:rPr kumimoji="1" lang="en-US" altLang="ja-JP" dirty="0"/>
              <a:t>TDC</a:t>
            </a:r>
            <a:r>
              <a:rPr kumimoji="1" lang="ja-JP" altLang="en-US"/>
              <a:t>を記録できていませんでした。これを教訓に閾値調整アルゴリズムを見直し、閾値のストリップチャンネル依存を減らすことに成功し、閾値調整メソッドを確立させ、実装しました。</a:t>
            </a:r>
            <a:endParaRPr kumimoji="1" lang="en-US" altLang="ja-JP" dirty="0"/>
          </a:p>
          <a:p>
            <a:r>
              <a:rPr kumimoji="1" lang="en-US" altLang="ja-JP" dirty="0"/>
              <a:t>1’00</a:t>
            </a:r>
          </a:p>
        </p:txBody>
      </p:sp>
    </p:spTree>
    <p:extLst>
      <p:ext uri="{BB962C8B-B14F-4D97-AF65-F5344CB8AC3E}">
        <p14:creationId xmlns:p14="http://schemas.microsoft.com/office/powerpoint/2010/main" val="1019382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8675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dirty="0">
                <a:latin typeface="Hiragino Sans W0" panose="020B0400000000000000" pitchFamily="34" charset="-128"/>
                <a:ea typeface="Hiragino Sans W0" panose="020B0400000000000000" pitchFamily="34" charset="-128"/>
              </a:rPr>
              <a:t>&gt;</a:t>
            </a:r>
            <a:r>
              <a:rPr kumimoji="1" lang="ja-JP" altLang="en-US" sz="1200" b="0" i="0">
                <a:latin typeface="Hiragino Sans W0" panose="020B0400000000000000" pitchFamily="34" charset="-128"/>
                <a:ea typeface="Hiragino Sans W0" panose="020B0400000000000000" pitchFamily="34" charset="-128"/>
              </a:rPr>
              <a:t>この実験として、</a:t>
            </a:r>
            <a:r>
              <a:rPr kumimoji="1" lang="en-US" altLang="ja-JP" sz="1200" b="0" i="0" dirty="0">
                <a:latin typeface="Hiragino Sans W0" panose="020B0400000000000000" pitchFamily="34" charset="-128"/>
                <a:ea typeface="Hiragino Sans W0" panose="020B0400000000000000" pitchFamily="34" charset="-128"/>
              </a:rPr>
              <a:t>2029</a:t>
            </a:r>
            <a:r>
              <a:rPr kumimoji="1" lang="ja-JP" altLang="en-US" sz="1200" b="0" i="0">
                <a:latin typeface="Hiragino Sans W0" panose="020B0400000000000000" pitchFamily="34" charset="-128"/>
                <a:ea typeface="Hiragino Sans W0" panose="020B0400000000000000" pitchFamily="34" charset="-128"/>
              </a:rPr>
              <a:t>年の稼働を目標に計画されているのが、</a:t>
            </a:r>
            <a:r>
              <a:rPr kumimoji="1" lang="en-US" altLang="ja-JP" sz="1200" b="0" i="0" dirty="0">
                <a:latin typeface="Hiragino Sans W0" panose="020B0400000000000000" pitchFamily="34" charset="-128"/>
                <a:ea typeface="Hiragino Sans W0" panose="020B0400000000000000" pitchFamily="34" charset="-128"/>
              </a:rPr>
              <a:t>CBM</a:t>
            </a:r>
            <a:r>
              <a:rPr kumimoji="1" lang="ja-JP" altLang="en-US" sz="1200" b="0" i="0">
                <a:latin typeface="Hiragino Sans W0" panose="020B0400000000000000" pitchFamily="34" charset="-128"/>
                <a:ea typeface="Hiragino Sans W0" panose="020B0400000000000000" pitchFamily="34" charset="-128"/>
              </a:rPr>
              <a:t>実験です。</a:t>
            </a:r>
            <a:endParaRPr kumimoji="1" lang="en-US" altLang="ja-JP" sz="1200" b="0" i="0" dirty="0">
              <a:latin typeface="Hiragino Sans W0" panose="020B0400000000000000" pitchFamily="34" charset="-128"/>
              <a:ea typeface="Hiragino Sans W0" panose="020B0400000000000000" pitchFamily="34" charset="-128"/>
            </a:endParaRPr>
          </a:p>
          <a:p>
            <a:r>
              <a:rPr kumimoji="1" lang="en-US" altLang="ja-JP" sz="1200" b="0" i="0" dirty="0">
                <a:latin typeface="Hiragino Sans W0" panose="020B0400000000000000" pitchFamily="34" charset="-128"/>
                <a:ea typeface="Hiragino Sans W0" panose="020B0400000000000000" pitchFamily="34" charset="-128"/>
              </a:rPr>
              <a:t>&gt;</a:t>
            </a:r>
            <a:r>
              <a:rPr kumimoji="1" lang="ja-JP" altLang="en-US" sz="1200" b="0" i="0">
                <a:latin typeface="Hiragino Sans W0" panose="020B0400000000000000" pitchFamily="34" charset="-128"/>
                <a:ea typeface="Hiragino Sans W0" panose="020B0400000000000000" pitchFamily="34" charset="-128"/>
              </a:rPr>
              <a:t>この実験は、ドイツ</a:t>
            </a:r>
            <a:r>
              <a:rPr kumimoji="1" lang="en-US" altLang="ja-JP" sz="1200" b="0" i="0" dirty="0">
                <a:latin typeface="Hiragino Sans W0" panose="020B0400000000000000" pitchFamily="34" charset="-128"/>
                <a:ea typeface="Hiragino Sans W0" panose="020B0400000000000000" pitchFamily="34" charset="-128"/>
              </a:rPr>
              <a:t>GSI</a:t>
            </a:r>
            <a:r>
              <a:rPr kumimoji="1" lang="ja-JP" altLang="en-US" sz="1200" b="0" i="0">
                <a:latin typeface="Hiragino Sans W0" panose="020B0400000000000000" pitchFamily="34" charset="-128"/>
                <a:ea typeface="Hiragino Sans W0" panose="020B0400000000000000" pitchFamily="34" charset="-128"/>
              </a:rPr>
              <a:t>研究所の、今建設中の</a:t>
            </a:r>
            <a:r>
              <a:rPr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FAIR</a:t>
            </a:r>
            <a:r>
              <a:rPr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の</a:t>
            </a:r>
            <a:r>
              <a:rPr lang="ja-JP" altLang="ja-JP" sz="1200" b="0" i="0">
                <a:effectLst/>
                <a:latin typeface="Hiragino Sans W0" panose="020B0400000000000000" pitchFamily="34" charset="-128"/>
                <a:ea typeface="Hiragino Sans W0" panose="020B0400000000000000" pitchFamily="34" charset="-128"/>
                <a:cs typeface="Times New Roman" panose="02020603050405020304" pitchFamily="18" charset="0"/>
              </a:rPr>
              <a:t>加速器</a:t>
            </a:r>
            <a:r>
              <a:rPr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のビームを用いて行う実験です。</a:t>
            </a:r>
            <a:endParaRPr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&gt;</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ここでは、毎秒</a:t>
            </a: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10</a:t>
            </a:r>
            <a:r>
              <a:rPr kumimoji="1" lang="en-US" altLang="ja-JP" sz="1200" b="0" i="0" baseline="30000" dirty="0">
                <a:effectLst/>
                <a:latin typeface="Hiragino Sans W0" panose="020B0400000000000000" pitchFamily="34" charset="-128"/>
                <a:ea typeface="Hiragino Sans W0" panose="020B0400000000000000" pitchFamily="34" charset="-128"/>
                <a:cs typeface="Times New Roman" panose="02020603050405020304" pitchFamily="18" charset="0"/>
              </a:rPr>
              <a:t>9</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金イオンといった、大強度の重イオンビームを用います。</a:t>
            </a:r>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&gt;</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また、検出器群はこのようなものが計画されており、この中で、主力的に荷電粒子の飛跡再構成を行うのが、前方に位置する、シリコンストリップ型の検出器、</a:t>
            </a: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STS</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になります。</a:t>
            </a:r>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&gt;</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この</a:t>
            </a: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STS</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は「マグネット内に格納」されていて、荷電粒子の飛跡、またその曲率から、粒子の「運動量」を測定します。</a:t>
            </a:r>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一区切り</a:t>
            </a: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a:t>
            </a:r>
          </a:p>
          <a:p>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&gt;</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一回の重イオンの衝突で大量の粒子が生成され、その相互作用レートも「従来の</a:t>
            </a: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1</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万倍ほど」にもなるため、</a:t>
            </a:r>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&gt;</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この精密測定のためには、</a:t>
            </a:r>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STS</a:t>
            </a:r>
            <a:r>
              <a:rPr kumimoji="1" lang="ja-JP" altLang="en-US" sz="1200" b="0" i="0">
                <a:effectLst/>
                <a:latin typeface="Hiragino Sans W0" panose="020B0400000000000000" pitchFamily="34" charset="-128"/>
                <a:ea typeface="Hiragino Sans W0" panose="020B0400000000000000" pitchFamily="34" charset="-128"/>
                <a:cs typeface="Times New Roman" panose="02020603050405020304" pitchFamily="18" charset="0"/>
              </a:rPr>
              <a:t>の時間分解能、検出効率、などの性能は「実験の成否を決める重要な要素」になっています。</a:t>
            </a:r>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endPar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endParaRPr>
          </a:p>
          <a:p>
            <a:r>
              <a:rPr kumimoji="1" lang="en-US" altLang="ja-JP" sz="1200" b="0" i="0" dirty="0">
                <a:effectLst/>
                <a:latin typeface="Hiragino Sans W0" panose="020B0400000000000000" pitchFamily="34" charset="-128"/>
                <a:ea typeface="Hiragino Sans W0" panose="020B0400000000000000" pitchFamily="34" charset="-128"/>
                <a:cs typeface="Times New Roman" panose="02020603050405020304" pitchFamily="18" charset="0"/>
              </a:rPr>
              <a:t>1’08</a:t>
            </a:r>
          </a:p>
        </p:txBody>
      </p:sp>
    </p:spTree>
    <p:extLst>
      <p:ext uri="{BB962C8B-B14F-4D97-AF65-F5344CB8AC3E}">
        <p14:creationId xmlns:p14="http://schemas.microsoft.com/office/powerpoint/2010/main" val="2375205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次に検出効率の結果です。</a:t>
            </a:r>
            <a:endParaRPr kumimoji="1" lang="en-US" altLang="ja-JP" dirty="0"/>
          </a:p>
          <a:p>
            <a:endParaRPr kumimoji="1" lang="en-US" altLang="ja-JP" dirty="0"/>
          </a:p>
          <a:p>
            <a:r>
              <a:rPr kumimoji="1" lang="ja-JP" altLang="en-US"/>
              <a:t>検出効率はこのように算出しました。結果として、</a:t>
            </a:r>
            <a:r>
              <a:rPr kumimoji="1" lang="en-US" altLang="ja-JP" dirty="0" err="1"/>
              <a:t>geri</a:t>
            </a:r>
            <a:r>
              <a:rPr kumimoji="1" lang="ja-JP" altLang="en-US"/>
              <a:t>で記録した</a:t>
            </a:r>
            <a:r>
              <a:rPr kumimoji="1" lang="en-US" altLang="ja-JP" dirty="0" err="1"/>
              <a:t>geriTimestamp</a:t>
            </a:r>
            <a:r>
              <a:rPr kumimoji="1" lang="ja-JP" altLang="en-US"/>
              <a:t>でコインシデンス</a:t>
            </a:r>
            <a:r>
              <a:rPr kumimoji="1" lang="en-US" altLang="ja-JP" dirty="0"/>
              <a:t>hit</a:t>
            </a:r>
            <a:r>
              <a:rPr kumimoji="1" lang="ja-JP" altLang="en-US"/>
              <a:t>をとってきた場合、</a:t>
            </a:r>
            <a:r>
              <a:rPr kumimoji="1" lang="en-US" altLang="ja-JP" dirty="0"/>
              <a:t>98.5%</a:t>
            </a:r>
            <a:r>
              <a:rPr kumimoji="1" lang="ja-JP" altLang="en-US"/>
              <a:t>以上の検出効率を得られ要請を満たすことを確認できました。しかし、フロントエンド回路の</a:t>
            </a:r>
            <a:r>
              <a:rPr kumimoji="1" lang="en-US" altLang="ja-JP" dirty="0"/>
              <a:t>timestamp</a:t>
            </a:r>
            <a:r>
              <a:rPr kumimoji="1" lang="ja-JP" altLang="en-US"/>
              <a:t>である、</a:t>
            </a:r>
            <a:r>
              <a:rPr kumimoji="1" lang="en-US" altLang="ja-JP" dirty="0" err="1"/>
              <a:t>smxtdc</a:t>
            </a:r>
            <a:r>
              <a:rPr kumimoji="1" lang="ja-JP" altLang="en-US"/>
              <a:t>で解析すると、検出効率が落ちました。これは後の解析で</a:t>
            </a:r>
            <a:r>
              <a:rPr kumimoji="1" lang="en-US" altLang="ja-JP" dirty="0" err="1"/>
              <a:t>smx</a:t>
            </a:r>
            <a:r>
              <a:rPr kumimoji="1" lang="ja-JP" altLang="en-US"/>
              <a:t>の</a:t>
            </a:r>
            <a:r>
              <a:rPr kumimoji="1" lang="en-US" altLang="ja-JP" dirty="0"/>
              <a:t>TDC</a:t>
            </a:r>
            <a:r>
              <a:rPr kumimoji="1" lang="ja-JP" altLang="en-US"/>
              <a:t>記録閾値の設定ミスであることが判明しました。</a:t>
            </a:r>
            <a:endParaRPr kumimoji="1" lang="en-US" altLang="ja-JP" dirty="0"/>
          </a:p>
          <a:p>
            <a:endParaRPr kumimoji="1" lang="en-US" altLang="ja-JP" dirty="0"/>
          </a:p>
          <a:p>
            <a:r>
              <a:rPr kumimoji="1" lang="ja-JP" altLang="en-US"/>
              <a:t>本来は</a:t>
            </a:r>
            <a:r>
              <a:rPr kumimoji="1" lang="en-US" altLang="ja-JP" dirty="0"/>
              <a:t>Hit</a:t>
            </a:r>
            <a:r>
              <a:rPr kumimoji="1" lang="ja-JP" altLang="en-US"/>
              <a:t>判定閾値より下にないといけなかったり、このように</a:t>
            </a:r>
            <a:r>
              <a:rPr kumimoji="1" lang="en-US" altLang="ja-JP" dirty="0" err="1"/>
              <a:t>ch</a:t>
            </a:r>
            <a:r>
              <a:rPr kumimoji="1" lang="ja-JP" altLang="en-US"/>
              <a:t>によって閾値がバラバラになっていて、正確な</a:t>
            </a:r>
            <a:r>
              <a:rPr kumimoji="1" lang="en-US" altLang="ja-JP" dirty="0"/>
              <a:t>TDC</a:t>
            </a:r>
            <a:r>
              <a:rPr kumimoji="1" lang="ja-JP" altLang="en-US"/>
              <a:t>を記録できていませんでした。これを教訓に閾値調整アルゴリズムを見直し、閾値のストリップチャンネル依存を減らすことに成功し、閾値調整メソッドを確立させ、実装しました。</a:t>
            </a:r>
            <a:endParaRPr kumimoji="1" lang="en-US" altLang="ja-JP" dirty="0"/>
          </a:p>
          <a:p>
            <a:r>
              <a:rPr kumimoji="1" lang="en-US" altLang="ja-JP" dirty="0"/>
              <a:t>1’00</a:t>
            </a:r>
          </a:p>
        </p:txBody>
      </p:sp>
    </p:spTree>
    <p:extLst>
      <p:ext uri="{BB962C8B-B14F-4D97-AF65-F5344CB8AC3E}">
        <p14:creationId xmlns:p14="http://schemas.microsoft.com/office/powerpoint/2010/main" val="1461559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00682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59051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6079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81082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この実験として計画されているのが、ドイツ</a:t>
            </a:r>
            <a:r>
              <a:rPr kumimoji="1" lang="en-US" altLang="ja-JP" dirty="0"/>
              <a:t>GSI</a:t>
            </a:r>
            <a:r>
              <a:rPr kumimoji="1" lang="ja-JP" altLang="en-US"/>
              <a:t>研究所の、</a:t>
            </a:r>
            <a:r>
              <a:rPr lang="en-US" altLang="ja-JP" sz="1800" dirty="0">
                <a:effectLst/>
                <a:latin typeface="游明朝" panose="02020400000000000000" pitchFamily="18" charset="-128"/>
                <a:cs typeface="Times New Roman" panose="02020603050405020304" pitchFamily="18" charset="0"/>
              </a:rPr>
              <a:t>FAIR</a:t>
            </a:r>
            <a:r>
              <a:rPr lang="ja-JP" altLang="ja-JP" sz="1800">
                <a:effectLst/>
                <a:ea typeface="游明朝" panose="02020400000000000000" pitchFamily="18" charset="-128"/>
                <a:cs typeface="Times New Roman" panose="02020603050405020304" pitchFamily="18" charset="0"/>
              </a:rPr>
              <a:t>加速器を使</a:t>
            </a:r>
            <a:r>
              <a:rPr lang="ja-JP" altLang="en-US" sz="1800">
                <a:effectLst/>
                <a:ea typeface="游明朝" panose="02020400000000000000" pitchFamily="18" charset="-128"/>
                <a:cs typeface="Times New Roman" panose="02020603050405020304" pitchFamily="18" charset="0"/>
              </a:rPr>
              <a:t>って行う</a:t>
            </a:r>
            <a:r>
              <a:rPr lang="en-US" altLang="ja-JP" sz="1800" dirty="0">
                <a:effectLst/>
                <a:ea typeface="游明朝" panose="02020400000000000000" pitchFamily="18" charset="-128"/>
                <a:cs typeface="Times New Roman" panose="02020603050405020304" pitchFamily="18" charset="0"/>
              </a:rPr>
              <a:t>CBM</a:t>
            </a:r>
            <a:r>
              <a:rPr lang="ja-JP" altLang="ja-JP" sz="1800">
                <a:effectLst/>
                <a:ea typeface="游明朝" panose="02020400000000000000" pitchFamily="18" charset="-128"/>
                <a:cs typeface="Times New Roman" panose="02020603050405020304" pitchFamily="18" charset="0"/>
              </a:rPr>
              <a:t>実験</a:t>
            </a:r>
            <a:r>
              <a:rPr lang="ja-JP" altLang="en-US" sz="1800">
                <a:effectLst/>
                <a:ea typeface="游明朝" panose="02020400000000000000" pitchFamily="18" charset="-128"/>
                <a:cs typeface="Times New Roman" panose="02020603050405020304" pitchFamily="18" charset="0"/>
              </a:rPr>
              <a:t>です。</a:t>
            </a:r>
            <a:endParaRPr lang="en-US" altLang="ja-JP" sz="1800" dirty="0">
              <a:effectLst/>
              <a:ea typeface="游明朝" panose="02020400000000000000" pitchFamily="18" charset="-128"/>
              <a:cs typeface="Times New Roman" panose="02020603050405020304" pitchFamily="18" charset="0"/>
            </a:endParaRPr>
          </a:p>
          <a:p>
            <a:endParaRPr kumimoji="1"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effectLst/>
                <a:ea typeface="游明朝" panose="02020400000000000000" pitchFamily="18" charset="-128"/>
                <a:cs typeface="Times New Roman" panose="02020603050405020304" pitchFamily="18" charset="0"/>
              </a:rPr>
              <a:t>高密度物質研究が目的であり、稀事象を含む精密な測定のために、</a:t>
            </a:r>
            <a:r>
              <a:rPr kumimoji="1" lang="en-US" altLang="ja-JP" sz="1800" dirty="0">
                <a:effectLst/>
                <a:ea typeface="游明朝" panose="02020400000000000000" pitchFamily="18" charset="-128"/>
                <a:cs typeface="Times New Roman" panose="02020603050405020304" pitchFamily="18" charset="0"/>
              </a:rPr>
              <a:t>CBM</a:t>
            </a:r>
            <a:r>
              <a:rPr kumimoji="1" lang="ja-JP" altLang="en-US" sz="1800">
                <a:effectLst/>
                <a:ea typeface="游明朝" panose="02020400000000000000" pitchFamily="18" charset="-128"/>
                <a:cs typeface="Times New Roman" panose="02020603050405020304" pitchFamily="18" charset="0"/>
              </a:rPr>
              <a:t>実験は、今までとは桁違いの大強度の重イオンビームを用います。取り出される重イオンビーム、例えば金イオンは、最大で毎秒</a:t>
            </a:r>
            <a:r>
              <a:rPr kumimoji="1" lang="en-US" altLang="ja-JP" sz="1800" dirty="0">
                <a:effectLst/>
                <a:ea typeface="游明朝" panose="02020400000000000000" pitchFamily="18" charset="-128"/>
                <a:cs typeface="Times New Roman" panose="02020603050405020304" pitchFamily="18" charset="0"/>
              </a:rPr>
              <a:t>10</a:t>
            </a:r>
            <a:r>
              <a:rPr kumimoji="1" lang="en-US" altLang="ja-JP" sz="1800" baseline="30000" dirty="0">
                <a:effectLst/>
                <a:ea typeface="游明朝" panose="02020400000000000000" pitchFamily="18" charset="-128"/>
                <a:cs typeface="Times New Roman" panose="02020603050405020304" pitchFamily="18" charset="0"/>
              </a:rPr>
              <a:t>9</a:t>
            </a:r>
            <a:r>
              <a:rPr kumimoji="1" lang="ja-JP" altLang="en-US" sz="1800">
                <a:effectLst/>
                <a:ea typeface="游明朝" panose="02020400000000000000" pitchFamily="18" charset="-128"/>
                <a:cs typeface="Times New Roman" panose="02020603050405020304" pitchFamily="18" charset="0"/>
              </a:rPr>
              <a:t>イオンにも上ります。</a:t>
            </a:r>
            <a:endParaRPr kumimoji="1" lang="en-US" altLang="ja-JP" sz="1800" dirty="0">
              <a:effectLst/>
              <a:ea typeface="游明朝" panose="02020400000000000000" pitchFamily="18" charset="-128"/>
              <a:cs typeface="Times New Roman" panose="02020603050405020304" pitchFamily="18" charset="0"/>
            </a:endParaRPr>
          </a:p>
          <a:p>
            <a:endParaRPr kumimoji="1" lang="en-US" altLang="ja-JP" sz="1800" dirty="0">
              <a:effectLst/>
              <a:ea typeface="游明朝" panose="02020400000000000000" pitchFamily="18" charset="-128"/>
              <a:cs typeface="Times New Roman" panose="02020603050405020304" pitchFamily="18" charset="0"/>
            </a:endParaRPr>
          </a:p>
          <a:p>
            <a:r>
              <a:rPr kumimoji="1" lang="ja-JP" altLang="en-US" sz="1800">
                <a:effectLst/>
                <a:ea typeface="游明朝" panose="02020400000000000000" pitchFamily="18" charset="-128"/>
                <a:cs typeface="Times New Roman" panose="02020603050405020304" pitchFamily="18" charset="0"/>
              </a:rPr>
              <a:t>また、検出器群はこのようなものが計画されており、この中で、主力的に荷電粒子の飛跡再構成を行うのが、前方に位置する、シリコンストリップ型の検出器、</a:t>
            </a:r>
            <a:r>
              <a:rPr kumimoji="1" lang="en-US" altLang="ja-JP" sz="1800" dirty="0">
                <a:effectLst/>
                <a:ea typeface="游明朝" panose="02020400000000000000" pitchFamily="18" charset="-128"/>
                <a:cs typeface="Times New Roman" panose="02020603050405020304" pitchFamily="18" charset="0"/>
              </a:rPr>
              <a:t>STS</a:t>
            </a:r>
            <a:r>
              <a:rPr kumimoji="1" lang="ja-JP" altLang="en-US" sz="1800">
                <a:effectLst/>
                <a:ea typeface="游明朝" panose="02020400000000000000" pitchFamily="18" charset="-128"/>
                <a:cs typeface="Times New Roman" panose="02020603050405020304" pitchFamily="18" charset="0"/>
              </a:rPr>
              <a:t>になります。</a:t>
            </a:r>
            <a:endParaRPr kumimoji="1" lang="en-US" altLang="ja-JP" sz="1800" dirty="0">
              <a:effectLst/>
              <a:ea typeface="游明朝" panose="02020400000000000000" pitchFamily="18" charset="-128"/>
              <a:cs typeface="Times New Roman" panose="02020603050405020304" pitchFamily="18" charset="0"/>
            </a:endParaRPr>
          </a:p>
          <a:p>
            <a:endParaRPr kumimoji="1" lang="en-US" altLang="ja-JP" sz="1800" dirty="0">
              <a:effectLst/>
              <a:ea typeface="游明朝" panose="02020400000000000000" pitchFamily="18" charset="-128"/>
              <a:cs typeface="Times New Roman" panose="02020603050405020304" pitchFamily="18" charset="0"/>
            </a:endParaRPr>
          </a:p>
          <a:p>
            <a:r>
              <a:rPr kumimoji="1" lang="ja-JP" altLang="en-US" sz="1800">
                <a:effectLst/>
                <a:ea typeface="游明朝" panose="02020400000000000000" pitchFamily="18" charset="-128"/>
                <a:cs typeface="Times New Roman" panose="02020603050405020304" pitchFamily="18" charset="0"/>
              </a:rPr>
              <a:t>一回の重イオンの衝突で大量の粒子が生成され、その相互作用レートも従来の</a:t>
            </a:r>
            <a:r>
              <a:rPr kumimoji="1" lang="en-US" altLang="ja-JP" sz="1800" dirty="0">
                <a:effectLst/>
                <a:ea typeface="游明朝" panose="02020400000000000000" pitchFamily="18" charset="-128"/>
                <a:cs typeface="Times New Roman" panose="02020603050405020304" pitchFamily="18" charset="0"/>
              </a:rPr>
              <a:t>1</a:t>
            </a:r>
            <a:r>
              <a:rPr kumimoji="1" lang="ja-JP" altLang="en-US" sz="1800">
                <a:effectLst/>
                <a:ea typeface="游明朝" panose="02020400000000000000" pitchFamily="18" charset="-128"/>
                <a:cs typeface="Times New Roman" panose="02020603050405020304" pitchFamily="18" charset="0"/>
              </a:rPr>
              <a:t>万倍ほどにもなるため、この精密測定のためには、</a:t>
            </a:r>
            <a:r>
              <a:rPr kumimoji="1" lang="en-US" altLang="ja-JP" sz="1800" dirty="0">
                <a:effectLst/>
                <a:ea typeface="游明朝" panose="02020400000000000000" pitchFamily="18" charset="-128"/>
                <a:cs typeface="Times New Roman" panose="02020603050405020304" pitchFamily="18" charset="0"/>
              </a:rPr>
              <a:t>STS</a:t>
            </a:r>
            <a:r>
              <a:rPr kumimoji="1" lang="ja-JP" altLang="en-US" sz="1800">
                <a:effectLst/>
                <a:ea typeface="游明朝" panose="02020400000000000000" pitchFamily="18" charset="-128"/>
                <a:cs typeface="Times New Roman" panose="02020603050405020304" pitchFamily="18" charset="0"/>
              </a:rPr>
              <a:t>の時間分解能、検出効率、などの性能は実験の成否を決める重要な要素になっています。</a:t>
            </a:r>
            <a:endParaRPr kumimoji="1" lang="en-US" altLang="ja-JP" sz="1800" dirty="0">
              <a:effectLst/>
              <a:ea typeface="游明朝" panose="02020400000000000000" pitchFamily="18" charset="-128"/>
              <a:cs typeface="Times New Roman" panose="02020603050405020304" pitchFamily="18" charset="0"/>
            </a:endParaRPr>
          </a:p>
          <a:p>
            <a:endParaRPr kumimoji="1" lang="en-US" altLang="ja-JP" sz="1800" dirty="0">
              <a:effectLst/>
              <a:ea typeface="游明朝" panose="02020400000000000000" pitchFamily="18" charset="-128"/>
              <a:cs typeface="Times New Roman" panose="02020603050405020304" pitchFamily="18" charset="0"/>
            </a:endParaRPr>
          </a:p>
          <a:p>
            <a:r>
              <a:rPr kumimoji="1" lang="en-US" altLang="ja-JP" sz="1800" dirty="0">
                <a:effectLst/>
                <a:ea typeface="游明朝" panose="02020400000000000000" pitchFamily="18" charset="-128"/>
                <a:cs typeface="Times New Roman" panose="02020603050405020304" pitchFamily="18" charset="0"/>
              </a:rPr>
              <a:t>1’00</a:t>
            </a:r>
          </a:p>
        </p:txBody>
      </p:sp>
    </p:spTree>
    <p:extLst>
      <p:ext uri="{BB962C8B-B14F-4D97-AF65-F5344CB8AC3E}">
        <p14:creationId xmlns:p14="http://schemas.microsoft.com/office/powerpoint/2010/main" val="2383559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6271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スペクトロメータの写真で、このようにターゲットをぐるりと囲む形で配置されていています。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検出器としては、大きく、</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運動量測定のための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Tracker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鉛ガラスカロリメータなどの粒子識別検出器があります。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その中で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Tracker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の第</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層目を担います。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724378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6905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4245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&gt;STS</a:t>
            </a:r>
            <a:r>
              <a:rPr kumimoji="1" lang="ja-JP" altLang="en-US"/>
              <a:t>の動作試験は、現在、</a:t>
            </a:r>
            <a:r>
              <a:rPr kumimoji="1" lang="en-US" altLang="ja-JP" dirty="0"/>
              <a:t>GSI</a:t>
            </a:r>
            <a:r>
              <a:rPr kumimoji="1" lang="ja-JP" altLang="en-US"/>
              <a:t>の既存のシンクロトロンのビームを用いて、実施されています。</a:t>
            </a:r>
            <a:endParaRPr kumimoji="1" lang="en-US" altLang="ja-JP" dirty="0"/>
          </a:p>
          <a:p>
            <a:r>
              <a:rPr kumimoji="1" lang="en-US" altLang="ja-JP" dirty="0"/>
              <a:t>&gt;</a:t>
            </a:r>
            <a:r>
              <a:rPr kumimoji="1" lang="ja-JP" altLang="en-US"/>
              <a:t>しかし、本番実験環境下である、磁場中や大強度ビームを用いた試験、はまだ十分ではありません。</a:t>
            </a:r>
            <a:endParaRPr kumimoji="1" lang="en-US" altLang="ja-JP" dirty="0"/>
          </a:p>
          <a:p>
            <a:r>
              <a:rPr kumimoji="1" lang="en-US" altLang="ja-JP" dirty="0"/>
              <a:t>&gt;</a:t>
            </a:r>
            <a:r>
              <a:rPr kumimoji="1" lang="ja-JP" altLang="en-US"/>
              <a:t>そこで現在、大強度な陽子ビームを用いる、「</a:t>
            </a:r>
            <a:r>
              <a:rPr kumimoji="1" lang="en-US" altLang="ja-JP" dirty="0"/>
              <a:t>J-PARC E16</a:t>
            </a:r>
            <a:r>
              <a:rPr kumimoji="1" lang="ja-JP" altLang="en-US"/>
              <a:t>実験」に実装し、その運用試験を行なっています。</a:t>
            </a:r>
            <a:endParaRPr kumimoji="1" lang="en-US" altLang="ja-JP" dirty="0"/>
          </a:p>
          <a:p>
            <a:endParaRPr kumimoji="1" lang="en-US" altLang="ja-JP" dirty="0"/>
          </a:p>
          <a:p>
            <a:r>
              <a:rPr kumimoji="1" lang="en-US" altLang="ja-JP" dirty="0"/>
              <a:t>&gt;E16</a:t>
            </a:r>
            <a:r>
              <a:rPr kumimoji="1" lang="ja-JP" altLang="en-US"/>
              <a:t>実験は、固定標的の実験で、今年の春から物理データ取得運転が始まります。</a:t>
            </a:r>
            <a:endParaRPr kumimoji="1" lang="en-US" altLang="ja-JP" dirty="0"/>
          </a:p>
          <a:p>
            <a:r>
              <a:rPr kumimoji="1" lang="en-US" altLang="ja-JP" dirty="0"/>
              <a:t>&gt;</a:t>
            </a:r>
            <a:r>
              <a:rPr kumimoji="1" lang="ja-JP" altLang="en-US"/>
              <a:t>この実験は、</a:t>
            </a:r>
            <a:r>
              <a:rPr kumimoji="1" lang="en-US" altLang="ja-JP" dirty="0"/>
              <a:t>CBM</a:t>
            </a:r>
            <a:r>
              <a:rPr kumimoji="1" lang="ja-JP" altLang="en-US"/>
              <a:t>実験と同等の相互作用レートで、磁場環境下で検出器を使用します。</a:t>
            </a:r>
            <a:endParaRPr kumimoji="1" lang="en-US" altLang="ja-JP" dirty="0"/>
          </a:p>
          <a:p>
            <a:r>
              <a:rPr kumimoji="1" lang="en-US" altLang="ja-JP" dirty="0"/>
              <a:t>&gt;</a:t>
            </a:r>
            <a:r>
              <a:rPr kumimoji="1" lang="ja-JP" altLang="en-US"/>
              <a:t>このように、　「</a:t>
            </a:r>
            <a:r>
              <a:rPr kumimoji="1" lang="en-US" altLang="ja-JP" dirty="0"/>
              <a:t>CBM</a:t>
            </a:r>
            <a:r>
              <a:rPr kumimoji="1" lang="ja-JP" altLang="en-US"/>
              <a:t>に近い」、ベストな動作試験環境になっています。</a:t>
            </a:r>
            <a:endParaRPr kumimoji="1" lang="en-US" altLang="ja-JP" dirty="0"/>
          </a:p>
          <a:p>
            <a:endParaRPr kumimoji="1" lang="en-US" altLang="ja-JP" dirty="0"/>
          </a:p>
          <a:p>
            <a:r>
              <a:rPr kumimoji="1" lang="en-US" altLang="ja-JP" dirty="0"/>
              <a:t>&gt;</a:t>
            </a:r>
            <a:r>
              <a:rPr kumimoji="1" lang="ja-JP" altLang="en-US"/>
              <a:t>また、</a:t>
            </a:r>
            <a:r>
              <a:rPr kumimoji="1" lang="en-US" altLang="ja-JP" dirty="0"/>
              <a:t>E16</a:t>
            </a:r>
            <a:r>
              <a:rPr kumimoji="1" lang="ja-JP" altLang="en-US"/>
              <a:t>実験への</a:t>
            </a:r>
            <a:r>
              <a:rPr kumimoji="1" lang="en-US" altLang="ja-JP" dirty="0"/>
              <a:t>STS</a:t>
            </a:r>
            <a:r>
              <a:rPr kumimoji="1" lang="ja-JP" altLang="en-US"/>
              <a:t>の導入は、</a:t>
            </a:r>
            <a:r>
              <a:rPr kumimoji="1" lang="en-US" altLang="ja-JP" dirty="0"/>
              <a:t>E16</a:t>
            </a:r>
            <a:r>
              <a:rPr kumimoji="1" lang="ja-JP" altLang="en-US"/>
              <a:t>実験側にもメリットがあります。</a:t>
            </a:r>
            <a:endParaRPr kumimoji="1" lang="en-US" altLang="ja-JP" dirty="0"/>
          </a:p>
          <a:p>
            <a:r>
              <a:rPr kumimoji="1" lang="en-US" altLang="ja-JP" dirty="0"/>
              <a:t>&gt;E16</a:t>
            </a:r>
            <a:r>
              <a:rPr kumimoji="1" lang="ja-JP" altLang="en-US"/>
              <a:t>実験は、カイラル対称性の部分的回復現象を電子対測定で実証する実験であり、電子対から再構成したベクトル中間子の、質量スペクトルとその変化を測定します。</a:t>
            </a:r>
            <a:endParaRPr kumimoji="1" lang="en-US" altLang="ja-JP" dirty="0"/>
          </a:p>
          <a:p>
            <a:r>
              <a:rPr kumimoji="1" lang="en-US" altLang="ja-JP" dirty="0"/>
              <a:t>&gt;</a:t>
            </a:r>
            <a:r>
              <a:rPr kumimoji="1" lang="ja-JP" altLang="en-US"/>
              <a:t>このスペクトルの変化を見るには、正確な電子の飛跡再構成が重要です。</a:t>
            </a:r>
            <a:endParaRPr kumimoji="1" lang="en-US" altLang="ja-JP" dirty="0"/>
          </a:p>
          <a:p>
            <a:endParaRPr kumimoji="1" lang="en-US" altLang="ja-JP" dirty="0"/>
          </a:p>
          <a:p>
            <a:r>
              <a:rPr kumimoji="1" lang="en-US" altLang="ja-JP" dirty="0"/>
              <a:t>&gt;</a:t>
            </a:r>
            <a:r>
              <a:rPr kumimoji="1" lang="ja-JP" altLang="en-US"/>
              <a:t>しかし、使用しているガストラッカーの時間分解能は</a:t>
            </a:r>
            <a:r>
              <a:rPr kumimoji="1" lang="en-US" altLang="ja-JP" dirty="0"/>
              <a:t>300nsec</a:t>
            </a:r>
            <a:r>
              <a:rPr kumimoji="1" lang="ja-JP" altLang="en-US"/>
              <a:t>と大きく、</a:t>
            </a:r>
            <a:r>
              <a:rPr kumimoji="1" lang="en-US" altLang="ja-JP" dirty="0"/>
              <a:t>fake track</a:t>
            </a:r>
            <a:r>
              <a:rPr kumimoji="1" lang="ja-JP" altLang="en-US"/>
              <a:t>が多くなります。</a:t>
            </a:r>
            <a:endParaRPr kumimoji="1" lang="en-US" altLang="ja-JP" dirty="0"/>
          </a:p>
          <a:p>
            <a:r>
              <a:rPr kumimoji="1" lang="en-US" altLang="ja-JP" dirty="0"/>
              <a:t>&gt;</a:t>
            </a:r>
            <a:r>
              <a:rPr kumimoji="1" lang="ja-JP" altLang="en-US"/>
              <a:t>なので</a:t>
            </a:r>
            <a:r>
              <a:rPr kumimoji="1" lang="en-US" altLang="ja-JP" dirty="0"/>
              <a:t>fake track</a:t>
            </a:r>
            <a:r>
              <a:rPr kumimoji="1" lang="ja-JP" altLang="en-US"/>
              <a:t>を減らすという点で、時間分解能の良い、シリコンの飛跡検出器を導入するということは</a:t>
            </a:r>
            <a:r>
              <a:rPr kumimoji="1" lang="en-US" altLang="ja-JP" dirty="0"/>
              <a:t>E16</a:t>
            </a:r>
            <a:r>
              <a:rPr kumimoji="1" lang="ja-JP" altLang="en-US"/>
              <a:t>実験にとってもメリットがあります。</a:t>
            </a:r>
            <a:endParaRPr kumimoji="1" lang="en-US" altLang="ja-JP" dirty="0"/>
          </a:p>
          <a:p>
            <a:endParaRPr kumimoji="1" lang="en-US" altLang="ja-JP" dirty="0"/>
          </a:p>
          <a:p>
            <a:r>
              <a:rPr kumimoji="1" lang="en-US" altLang="ja-JP" dirty="0"/>
              <a:t>1’44</a:t>
            </a:r>
          </a:p>
        </p:txBody>
      </p:sp>
    </p:spTree>
    <p:extLst>
      <p:ext uri="{BB962C8B-B14F-4D97-AF65-F5344CB8AC3E}">
        <p14:creationId xmlns:p14="http://schemas.microsoft.com/office/powerpoint/2010/main" val="1455446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CF4A3D-0F23-4B4E-9C82-6293CFDB6B29}" type="slidenum">
              <a:rPr kumimoji="1" lang="ja-JP" altLang="en-US" smtClean="0"/>
              <a:t>40</a:t>
            </a:fld>
            <a:endParaRPr kumimoji="1" lang="ja-JP" altLang="en-US"/>
          </a:p>
        </p:txBody>
      </p:sp>
    </p:spTree>
    <p:extLst>
      <p:ext uri="{BB962C8B-B14F-4D97-AF65-F5344CB8AC3E}">
        <p14:creationId xmlns:p14="http://schemas.microsoft.com/office/powerpoint/2010/main" val="421044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I will skip this slied</a:t>
            </a:r>
          </a:p>
          <a:p>
            <a:endParaRPr kumimoji="1" lang="en" altLang="ja-JP" dirty="0"/>
          </a:p>
          <a:p>
            <a:r>
              <a:rPr kumimoji="1" lang="en" altLang="ja-JP" dirty="0"/>
              <a:t> because I don't have time.</a:t>
            </a:r>
          </a:p>
          <a:p>
            <a:endParaRPr kumimoji="1" lang="en" altLang="ja-JP" dirty="0"/>
          </a:p>
          <a:p>
            <a:r>
              <a:rPr kumimoji="1" lang="en" altLang="ja-JP" dirty="0"/>
              <a:t>What I want to talk in this slide, Basically, the STS DAQ circuit is independent of the E16 DAQ circuit.</a:t>
            </a:r>
            <a:endParaRPr kumimoji="1" lang="ja-JP" altLang="en-US"/>
          </a:p>
        </p:txBody>
      </p:sp>
    </p:spTree>
    <p:extLst>
      <p:ext uri="{BB962C8B-B14F-4D97-AF65-F5344CB8AC3E}">
        <p14:creationId xmlns:p14="http://schemas.microsoft.com/office/powerpoint/2010/main" val="1546570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26227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8356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12948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73420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01097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77273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83478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6284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mn-lt"/>
              </a:rPr>
              <a:t>&gt;</a:t>
            </a:r>
            <a:r>
              <a:rPr kumimoji="1" lang="ja-JP" altLang="en-US">
                <a:latin typeface="+mn-lt"/>
              </a:rPr>
              <a:t>本研究の目的は、実際の実験に近い環境での</a:t>
            </a:r>
            <a:r>
              <a:rPr kumimoji="1" lang="en-US" altLang="ja-JP" dirty="0">
                <a:latin typeface="+mn-lt"/>
              </a:rPr>
              <a:t>STS</a:t>
            </a:r>
            <a:r>
              <a:rPr kumimoji="1" lang="ja-JP" altLang="en-US">
                <a:latin typeface="+mn-lt"/>
              </a:rPr>
              <a:t>の動作試験、性能評価です。</a:t>
            </a:r>
            <a:endParaRPr kumimoji="1" lang="en-US" altLang="ja-JP" dirty="0">
              <a:latin typeface="+mn-lt"/>
            </a:endParaRPr>
          </a:p>
          <a:p>
            <a:r>
              <a:rPr kumimoji="1" lang="en-US" altLang="ja-JP" dirty="0">
                <a:latin typeface="+mn-lt"/>
              </a:rPr>
              <a:t>&gt;</a:t>
            </a:r>
            <a:r>
              <a:rPr kumimoji="1" lang="ja-JP" altLang="en-US">
                <a:latin typeface="+mn-lt"/>
              </a:rPr>
              <a:t>本研究では、</a:t>
            </a:r>
            <a:r>
              <a:rPr kumimoji="1" lang="en-US" altLang="ja-JP" dirty="0">
                <a:latin typeface="+mn-lt"/>
              </a:rPr>
              <a:t>E16</a:t>
            </a:r>
            <a:r>
              <a:rPr kumimoji="1" lang="ja-JP" altLang="en-US">
                <a:latin typeface="+mn-lt"/>
              </a:rPr>
              <a:t>への</a:t>
            </a:r>
            <a:r>
              <a:rPr kumimoji="1" lang="en-US" altLang="ja-JP" dirty="0">
                <a:latin typeface="+mn-lt"/>
              </a:rPr>
              <a:t>STS</a:t>
            </a:r>
            <a:r>
              <a:rPr kumimoji="1" lang="ja-JP" altLang="en-US">
                <a:latin typeface="+mn-lt"/>
              </a:rPr>
              <a:t>実装を完了させ、動作試験や、性能評価を行いました。</a:t>
            </a:r>
            <a:endParaRPr kumimoji="1" lang="en-US" altLang="ja-JP" dirty="0">
              <a:latin typeface="+mn-lt"/>
            </a:endParaRPr>
          </a:p>
          <a:p>
            <a:endParaRPr kumimoji="1" lang="en-US" altLang="ja-JP" dirty="0">
              <a:latin typeface="+mn-lt"/>
            </a:endParaRPr>
          </a:p>
          <a:p>
            <a:r>
              <a:rPr kumimoji="1" lang="en-US" altLang="ja-JP" dirty="0">
                <a:latin typeface="+mn-lt"/>
              </a:rPr>
              <a:t>&gt;STS</a:t>
            </a:r>
            <a:r>
              <a:rPr kumimoji="1" lang="ja-JP" altLang="en-US">
                <a:latin typeface="+mn-lt"/>
              </a:rPr>
              <a:t>について、</a:t>
            </a:r>
            <a:r>
              <a:rPr kumimoji="1" lang="en-US" altLang="ja-JP" dirty="0">
                <a:latin typeface="+mn-lt"/>
              </a:rPr>
              <a:t>CBM</a:t>
            </a:r>
            <a:r>
              <a:rPr kumimoji="1" lang="ja-JP" altLang="en-US">
                <a:latin typeface="+mn-lt"/>
              </a:rPr>
              <a:t>と</a:t>
            </a:r>
            <a:r>
              <a:rPr kumimoji="1" lang="en-US" altLang="ja-JP" dirty="0">
                <a:latin typeface="+mn-lt"/>
              </a:rPr>
              <a:t>E16</a:t>
            </a:r>
            <a:r>
              <a:rPr kumimoji="1" lang="ja-JP" altLang="en-US">
                <a:latin typeface="+mn-lt"/>
              </a:rPr>
              <a:t>の両者の関係をまとめるとこの図になります。</a:t>
            </a:r>
            <a:endParaRPr kumimoji="1" lang="en-US" altLang="ja-JP" dirty="0">
              <a:latin typeface="+mn-lt"/>
            </a:endParaRPr>
          </a:p>
          <a:p>
            <a:r>
              <a:rPr kumimoji="1" lang="en-US" altLang="ja-JP" dirty="0">
                <a:latin typeface="+mn-lt"/>
              </a:rPr>
              <a:t>&gt;E16</a:t>
            </a:r>
            <a:r>
              <a:rPr kumimoji="1" lang="ja-JP" altLang="en-US">
                <a:latin typeface="+mn-lt"/>
              </a:rPr>
              <a:t>実験の検出器要求により、</a:t>
            </a:r>
            <a:r>
              <a:rPr kumimoji="1" lang="en-US" altLang="ja-JP" dirty="0">
                <a:latin typeface="+mn-lt"/>
              </a:rPr>
              <a:t>CBM</a:t>
            </a:r>
            <a:r>
              <a:rPr kumimoji="1" lang="ja-JP" altLang="en-US">
                <a:latin typeface="+mn-lt"/>
              </a:rPr>
              <a:t>の</a:t>
            </a:r>
            <a:r>
              <a:rPr kumimoji="1" lang="en-US" altLang="ja-JP" dirty="0">
                <a:latin typeface="+mn-lt"/>
              </a:rPr>
              <a:t>STS</a:t>
            </a:r>
            <a:r>
              <a:rPr kumimoji="1" lang="ja-JP" altLang="en-US">
                <a:latin typeface="+mn-lt"/>
              </a:rPr>
              <a:t>モジュール</a:t>
            </a:r>
            <a:r>
              <a:rPr kumimoji="1" lang="en-US" altLang="ja-JP" dirty="0">
                <a:latin typeface="+mn-lt"/>
              </a:rPr>
              <a:t>10</a:t>
            </a:r>
            <a:r>
              <a:rPr kumimoji="1" lang="ja-JP" altLang="en-US">
                <a:latin typeface="+mn-lt"/>
              </a:rPr>
              <a:t>こを、</a:t>
            </a:r>
            <a:r>
              <a:rPr kumimoji="1" lang="en-US" altLang="ja-JP" dirty="0">
                <a:latin typeface="+mn-lt"/>
              </a:rPr>
              <a:t>E16</a:t>
            </a:r>
            <a:r>
              <a:rPr kumimoji="1" lang="ja-JP" altLang="en-US">
                <a:latin typeface="+mn-lt"/>
              </a:rPr>
              <a:t>実験の最内層の飛跡検出器一層として実装しました。</a:t>
            </a:r>
            <a:endParaRPr kumimoji="1" lang="en-US" altLang="ja-JP" dirty="0">
              <a:latin typeface="+mn-lt"/>
            </a:endParaRPr>
          </a:p>
          <a:p>
            <a:r>
              <a:rPr kumimoji="1" lang="en-US" altLang="ja-JP" dirty="0">
                <a:latin typeface="+mn-lt"/>
              </a:rPr>
              <a:t>&gt;</a:t>
            </a:r>
            <a:r>
              <a:rPr kumimoji="1" lang="ja-JP" altLang="en-US">
                <a:latin typeface="+mn-lt"/>
              </a:rPr>
              <a:t>そして、</a:t>
            </a:r>
            <a:r>
              <a:rPr kumimoji="1" lang="en-US" altLang="ja-JP" dirty="0">
                <a:latin typeface="+mn-lt"/>
              </a:rPr>
              <a:t>E16</a:t>
            </a:r>
            <a:r>
              <a:rPr kumimoji="1" lang="ja-JP" altLang="en-US">
                <a:latin typeface="+mn-lt"/>
              </a:rPr>
              <a:t>実験の環境下、磁場中でうまく動いたということは、</a:t>
            </a:r>
            <a:r>
              <a:rPr kumimoji="1" lang="en-US" altLang="ja-JP" dirty="0">
                <a:latin typeface="+mn-lt"/>
              </a:rPr>
              <a:t>CBM</a:t>
            </a:r>
            <a:r>
              <a:rPr kumimoji="1" lang="ja-JP" altLang="en-US">
                <a:latin typeface="+mn-lt"/>
              </a:rPr>
              <a:t>へのフィードバックとなり、両者</a:t>
            </a:r>
            <a:r>
              <a:rPr kumimoji="1" lang="en-US" altLang="ja-JP" dirty="0">
                <a:latin typeface="+mn-lt"/>
              </a:rPr>
              <a:t>win-win</a:t>
            </a:r>
            <a:r>
              <a:rPr kumimoji="1" lang="ja-JP" altLang="en-US">
                <a:latin typeface="+mn-lt"/>
              </a:rPr>
              <a:t>の関係となっています。</a:t>
            </a:r>
            <a:endParaRPr kumimoji="1" lang="en-US" altLang="ja-JP" dirty="0">
              <a:latin typeface="+mn-lt"/>
            </a:endParaRPr>
          </a:p>
          <a:p>
            <a:endParaRPr kumimoji="1" lang="en-US" altLang="ja-JP" dirty="0">
              <a:latin typeface="+mn-lt"/>
            </a:endParaRPr>
          </a:p>
          <a:p>
            <a:r>
              <a:rPr kumimoji="1" lang="en-US" altLang="ja-JP" dirty="0">
                <a:latin typeface="+mn-lt"/>
              </a:rPr>
              <a:t>&gt;</a:t>
            </a:r>
            <a:r>
              <a:rPr kumimoji="1" lang="ja-JP" altLang="en-US">
                <a:latin typeface="+mn-lt"/>
              </a:rPr>
              <a:t>本発表では</a:t>
            </a:r>
            <a:r>
              <a:rPr kumimoji="1" lang="en-US" altLang="ja-JP" dirty="0">
                <a:latin typeface="+mn-lt"/>
              </a:rPr>
              <a:t>STS</a:t>
            </a:r>
            <a:r>
              <a:rPr kumimoji="1" lang="ja-JP" altLang="en-US">
                <a:latin typeface="+mn-lt"/>
              </a:rPr>
              <a:t>の実装と、その動作試験の結果について報告します。</a:t>
            </a:r>
            <a:endParaRPr kumimoji="1" lang="en-US" altLang="ja-JP" dirty="0">
              <a:latin typeface="+mn-lt"/>
            </a:endParaRPr>
          </a:p>
          <a:p>
            <a:endParaRPr kumimoji="1" lang="en-US" altLang="ja-JP" dirty="0">
              <a:latin typeface="+mn-lt"/>
            </a:endParaRPr>
          </a:p>
          <a:p>
            <a:r>
              <a:rPr kumimoji="1" lang="en-US" altLang="ja-JP" dirty="0">
                <a:latin typeface="+mn-lt"/>
              </a:rPr>
              <a:t>0’55</a:t>
            </a:r>
          </a:p>
        </p:txBody>
      </p:sp>
    </p:spTree>
    <p:extLst>
      <p:ext uri="{BB962C8B-B14F-4D97-AF65-F5344CB8AC3E}">
        <p14:creationId xmlns:p14="http://schemas.microsoft.com/office/powerpoint/2010/main" val="1040620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54571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&gt;QCD</a:t>
            </a:r>
            <a:r>
              <a:rPr lang="ja-JP" altLang="ja-JP" sz="1800">
                <a:effectLst/>
                <a:ea typeface="游明朝" panose="02020400000000000000" pitchFamily="18" charset="-128"/>
                <a:cs typeface="Times New Roman" panose="02020603050405020304" pitchFamily="18" charset="0"/>
              </a:rPr>
              <a:t>によって記述される</a:t>
            </a:r>
            <a:r>
              <a:rPr lang="ja-JP" altLang="en-US" sz="1800">
                <a:effectLst/>
                <a:ea typeface="游明朝" panose="02020400000000000000" pitchFamily="18" charset="-128"/>
                <a:cs typeface="Times New Roman" panose="02020603050405020304" pitchFamily="18" charset="0"/>
              </a:rPr>
              <a:t>、</a:t>
            </a:r>
            <a:r>
              <a:rPr lang="ja-JP" altLang="ja-JP" sz="1800">
                <a:effectLst/>
                <a:ea typeface="游明朝" panose="02020400000000000000" pitchFamily="18" charset="-128"/>
                <a:cs typeface="Times New Roman" panose="02020603050405020304" pitchFamily="18" charset="0"/>
              </a:rPr>
              <a:t>強い相互作用</a:t>
            </a:r>
            <a:r>
              <a:rPr lang="ja-JP" altLang="en-US" sz="1800">
                <a:effectLst/>
                <a:ea typeface="游明朝" panose="02020400000000000000" pitchFamily="18" charset="-128"/>
                <a:cs typeface="Times New Roman" panose="02020603050405020304" pitchFamily="18" charset="0"/>
              </a:rPr>
              <a:t>は多彩な相構造を持つ物質状態を形成し、縦軸温度、横軸バリオン密度の</a:t>
            </a:r>
            <a:r>
              <a:rPr lang="en-US" altLang="ja-JP" sz="1800" dirty="0">
                <a:effectLst/>
                <a:ea typeface="游明朝" panose="02020400000000000000" pitchFamily="18" charset="-128"/>
                <a:cs typeface="Times New Roman" panose="02020603050405020304" pitchFamily="18" charset="0"/>
              </a:rPr>
              <a:t>QCD</a:t>
            </a:r>
            <a:r>
              <a:rPr lang="ja-JP" altLang="en-US" sz="1800">
                <a:effectLst/>
                <a:ea typeface="游明朝" panose="02020400000000000000" pitchFamily="18" charset="-128"/>
                <a:cs typeface="Times New Roman" panose="02020603050405020304" pitchFamily="18" charset="0"/>
              </a:rPr>
              <a:t>相図に書き表されます。</a:t>
            </a:r>
            <a:r>
              <a:rPr lang="ja-JP" altLang="ja-JP">
                <a:effectLst/>
              </a:rPr>
              <a:t> </a:t>
            </a:r>
            <a:endParaRPr lang="en-US" altLang="ja-JP" dirty="0">
              <a:effectLst/>
            </a:endParaRPr>
          </a:p>
          <a:p>
            <a:endParaRPr kumimoji="1" lang="en-US" altLang="ja-JP" dirty="0">
              <a:effectLst/>
            </a:endParaRPr>
          </a:p>
          <a:p>
            <a:r>
              <a:rPr kumimoji="1" lang="en-US" altLang="ja-JP" dirty="0">
                <a:effectLst/>
              </a:rPr>
              <a:t>&gt;</a:t>
            </a:r>
            <a:r>
              <a:rPr kumimoji="1" lang="ja-JP" altLang="en-US">
                <a:effectLst/>
              </a:rPr>
              <a:t>この物質状態は、実験的にも理論的にも活発に研究が進められているものの、実は有限バリオン密度の領域はよく理解されていません。</a:t>
            </a:r>
            <a:endParaRPr kumimoji="1" lang="en-US" altLang="ja-JP" dirty="0">
              <a:effectLst/>
            </a:endParaRPr>
          </a:p>
          <a:p>
            <a:r>
              <a:rPr kumimoji="1" lang="en-US" altLang="ja-JP" dirty="0">
                <a:effectLst/>
              </a:rPr>
              <a:t>&gt;</a:t>
            </a:r>
            <a:r>
              <a:rPr kumimoji="1" lang="ja-JP" altLang="en-US">
                <a:effectLst/>
              </a:rPr>
              <a:t>この領域にはさまざまな面白い物理があるとされ、</a:t>
            </a:r>
            <a:endParaRPr kumimoji="1" lang="en-US" altLang="ja-JP" dirty="0">
              <a:effectLst/>
            </a:endParaRPr>
          </a:p>
          <a:p>
            <a:r>
              <a:rPr kumimoji="1" lang="en-US" altLang="ja-JP" dirty="0">
                <a:effectLst/>
              </a:rPr>
              <a:t>&gt;</a:t>
            </a:r>
            <a:r>
              <a:rPr kumimoji="1" lang="ja-JP" altLang="en-US">
                <a:effectLst/>
              </a:rPr>
              <a:t>例えば、クォークが支配的な系であるにも関わらず、フェルミ面でハドロンっぽい性質を示すクォーコニックマターや、</a:t>
            </a:r>
            <a:endParaRPr kumimoji="1" lang="en-US" altLang="ja-JP" dirty="0">
              <a:effectLst/>
            </a:endParaRPr>
          </a:p>
          <a:p>
            <a:r>
              <a:rPr kumimoji="1" lang="en-US" altLang="ja-JP" dirty="0">
                <a:effectLst/>
              </a:rPr>
              <a:t>&gt;</a:t>
            </a:r>
            <a:r>
              <a:rPr kumimoji="1" lang="ja-JP" altLang="en-US">
                <a:effectLst/>
              </a:rPr>
              <a:t>ハドロン層から</a:t>
            </a:r>
            <a:r>
              <a:rPr kumimoji="1" lang="en-US" altLang="ja-JP" dirty="0">
                <a:effectLst/>
              </a:rPr>
              <a:t>QGP</a:t>
            </a:r>
            <a:r>
              <a:rPr kumimoji="1" lang="ja-JP" altLang="en-US">
                <a:effectLst/>
              </a:rPr>
              <a:t>相の密度方向の相転移は</a:t>
            </a:r>
            <a:r>
              <a:rPr kumimoji="1" lang="en-US" altLang="ja-JP" dirty="0">
                <a:effectLst/>
              </a:rPr>
              <a:t>1</a:t>
            </a:r>
            <a:r>
              <a:rPr kumimoji="1" lang="ja-JP" altLang="en-US">
                <a:effectLst/>
              </a:rPr>
              <a:t>次相転移であり、</a:t>
            </a:r>
            <a:r>
              <a:rPr kumimoji="1" lang="en-US" altLang="ja-JP" dirty="0">
                <a:effectLst/>
              </a:rPr>
              <a:t>QCD</a:t>
            </a:r>
            <a:r>
              <a:rPr kumimoji="1" lang="ja-JP" altLang="en-US">
                <a:effectLst/>
              </a:rPr>
              <a:t>臨界点があるなど予想されています。</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で、我々実験屋は、これまで、衝突エネルギーを上げることを最優先にして、低密度、高温領域の探索を目指して重イオン衝突実験を行ってきました。</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ここでエネルギーを上げていく過程で、衝突エネルギーの小さい過程</a:t>
            </a:r>
            <a:r>
              <a:rPr kumimoji="1" lang="en-US" altLang="ja-JP" dirty="0">
                <a:effectLst/>
              </a:rPr>
              <a:t>(</a:t>
            </a:r>
            <a:r>
              <a:rPr kumimoji="1" lang="ja-JP" altLang="en-US">
                <a:effectLst/>
              </a:rPr>
              <a:t>有限密度領域</a:t>
            </a:r>
            <a:r>
              <a:rPr kumimoji="1" lang="en-US" altLang="ja-JP" dirty="0">
                <a:effectLst/>
              </a:rPr>
              <a:t>)</a:t>
            </a:r>
            <a:r>
              <a:rPr kumimoji="1" lang="ja-JP" altLang="en-US">
                <a:effectLst/>
              </a:rPr>
              <a:t> で</a:t>
            </a:r>
            <a:r>
              <a:rPr kumimoji="1" lang="en-US" altLang="ja-JP" dirty="0">
                <a:effectLst/>
              </a:rPr>
              <a:t>QGP</a:t>
            </a:r>
            <a:r>
              <a:rPr kumimoji="1" lang="ja-JP" altLang="en-US">
                <a:effectLst/>
              </a:rPr>
              <a:t>が生成される可能性が示唆されましたが、</a:t>
            </a:r>
            <a:endParaRPr kumimoji="1" lang="en-US" altLang="ja-JP" dirty="0">
              <a:effectLst/>
            </a:endParaRPr>
          </a:p>
          <a:p>
            <a:r>
              <a:rPr kumimoji="1" lang="ja-JP" altLang="en-US">
                <a:effectLst/>
              </a:rPr>
              <a:t>その現象は極めて稀で当時の技術では精密に測定することができなかった、見逃していました。</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しかし、現在、大強度ビームを出せる加速器や、</a:t>
            </a:r>
            <a:endParaRPr kumimoji="1" lang="en-US" altLang="ja-JP" dirty="0">
              <a:effectLst/>
            </a:endParaRPr>
          </a:p>
          <a:p>
            <a:r>
              <a:rPr kumimoji="1" lang="en-US" altLang="ja-JP" dirty="0">
                <a:effectLst/>
              </a:rPr>
              <a:t>&gt;</a:t>
            </a:r>
            <a:r>
              <a:rPr kumimoji="1" lang="ja-JP" altLang="en-US">
                <a:effectLst/>
              </a:rPr>
              <a:t>性能の良い検出器、トリガーレスでデータ取得可能な回路などの</a:t>
            </a:r>
            <a:endParaRPr kumimoji="1" lang="en-US" altLang="ja-JP" dirty="0">
              <a:effectLst/>
            </a:endParaRPr>
          </a:p>
          <a:p>
            <a:r>
              <a:rPr kumimoji="1" lang="en-US" altLang="ja-JP" dirty="0">
                <a:effectLst/>
              </a:rPr>
              <a:t>&gt;</a:t>
            </a:r>
            <a:r>
              <a:rPr kumimoji="1" lang="ja-JP" altLang="en-US">
                <a:effectLst/>
              </a:rPr>
              <a:t>現在の進んだ技術を駆使すれば、この有限密度領域の探索が可能になっています。</a:t>
            </a:r>
            <a:endParaRPr kumimoji="1" lang="en-US" altLang="ja-JP" dirty="0">
              <a:effectLst/>
            </a:endParaRPr>
          </a:p>
          <a:p>
            <a:endParaRPr kumimoji="1" lang="en-US" altLang="ja-JP" dirty="0">
              <a:effectLst/>
            </a:endParaRPr>
          </a:p>
          <a:p>
            <a:r>
              <a:rPr kumimoji="1" lang="en-US" altLang="ja-JP" dirty="0">
                <a:effectLst/>
              </a:rPr>
              <a:t>&gt;</a:t>
            </a:r>
            <a:r>
              <a:rPr kumimoji="1" lang="ja-JP" altLang="en-US">
                <a:effectLst/>
              </a:rPr>
              <a:t>そこで次世代の実験として計画されているのが、衝突エネルギーを抑えて相互作用頻度を上げる、高輝度重イオン衝突実験です。</a:t>
            </a:r>
            <a:endParaRPr kumimoji="1" lang="en-US" altLang="ja-JP" dirty="0">
              <a:effectLst/>
            </a:endParaRPr>
          </a:p>
          <a:p>
            <a:r>
              <a:rPr kumimoji="1" lang="en-US" altLang="ja-JP" dirty="0">
                <a:effectLst/>
              </a:rPr>
              <a:t>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solidFill>
                <a:srgbClr val="6A9955"/>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solidFill>
                <a:srgbClr val="6A9955"/>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b="0">
              <a:solidFill>
                <a:srgbClr val="CCCCCC"/>
              </a:solidFill>
              <a:effectLst/>
              <a:latin typeface="Menlo" panose="020B0609030804020204" pitchFamily="49" charset="0"/>
            </a:endParaRPr>
          </a:p>
          <a:p>
            <a:endParaRPr kumimoji="1" lang="ja-JP" altLang="en-US"/>
          </a:p>
        </p:txBody>
      </p:sp>
    </p:spTree>
    <p:extLst>
      <p:ext uri="{BB962C8B-B14F-4D97-AF65-F5344CB8AC3E}">
        <p14:creationId xmlns:p14="http://schemas.microsoft.com/office/powerpoint/2010/main" val="3191755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75203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408423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05862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00">
                <a:effectLst/>
                <a:latin typeface="游明朝" panose="02020400000000000000" pitchFamily="18" charset="-128"/>
                <a:ea typeface="游明朝" panose="02020400000000000000" pitchFamily="18" charset="-128"/>
                <a:cs typeface="Times New Roman" panose="02020603050405020304" pitchFamily="18" charset="0"/>
              </a:rPr>
              <a:t>■</a:t>
            </a:r>
            <a:r>
              <a:rPr kumimoji="1" lang="ja-JP" altLang="en-US"/>
              <a:t>私たちは去年の</a:t>
            </a:r>
            <a:r>
              <a:rPr kumimoji="1" lang="en-US" altLang="ja-JP" dirty="0"/>
              <a:t>11 </a:t>
            </a:r>
            <a:r>
              <a:rPr kumimoji="1" lang="ja-JP" altLang="en-US"/>
              <a:t>月につくばの</a:t>
            </a:r>
            <a:r>
              <a:rPr kumimoji="1" lang="en" altLang="ja-JP" dirty="0"/>
              <a:t>PF-AR</a:t>
            </a:r>
            <a:r>
              <a:rPr kumimoji="1" lang="ja-JP" altLang="en-US"/>
              <a:t>テストビームラインにて電子ビームを用いたテスト実験を行いました。</a:t>
            </a:r>
            <a:endParaRPr kumimoji="1" lang="en" altLang="ja-JP" dirty="0"/>
          </a:p>
          <a:p>
            <a:r>
              <a:rPr kumimoji="1" lang="en" altLang="ja-JP" dirty="0"/>
              <a:t>We did a test experiment with electron beams at the PF-AR test beamline in Tsukuba last November.</a:t>
            </a:r>
          </a:p>
          <a:p>
            <a:endParaRPr kumimoji="1" lang="en" altLang="ja-JP" dirty="0"/>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■この実験の目的は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 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のデータ収集システムのテストとセンサの評価です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purpose of this experiment was to test the DAQ system of the E16 STS and </a:t>
            </a:r>
            <a:r>
              <a:rPr lang="en-US" altLang="ja-JP" sz="1800" dirty="0">
                <a:effectLst/>
                <a:latin typeface="游明朝" panose="02020400000000000000" pitchFamily="18" charset="-128"/>
                <a:cs typeface="Times New Roman" panose="02020603050405020304" pitchFamily="18" charset="0"/>
              </a:rPr>
              <a:t>the performance of the STS</a:t>
            </a:r>
            <a:r>
              <a:rPr lang="ja-JP" altLang="ja-JP" sz="2800">
                <a:effectLst/>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sensors.</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■セットアップとしてはこの図のように組み、本番用のチェンバーを</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1cm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角のシンチペアで挟み、ビームを制限してデータを取得しました。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For the setup, as shown in this figure, we assembled the components and sandwiched the main chamber between a pair of 1 cm² scintillators to restrict the beam</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■ビームの運動量は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3GeV</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、平均ビームレートはおよそ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30Hz</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beam had a momentum of 3 GeV, and the average beam rate was about 30 Hz.</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■その実験がこの写真だ。</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experiment is shown in this picture.</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is STS chamber and these are </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シンチレーター</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00'50</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 altLang="ja-JP" dirty="0"/>
          </a:p>
          <a:p>
            <a:endParaRPr kumimoji="1" lang="ja-JP" altLang="en-US"/>
          </a:p>
        </p:txBody>
      </p:sp>
    </p:spTree>
    <p:extLst>
      <p:ext uri="{BB962C8B-B14F-4D97-AF65-F5344CB8AC3E}">
        <p14:creationId xmlns:p14="http://schemas.microsoft.com/office/powerpoint/2010/main" val="3209335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19284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■まずはセンサ</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枚に対しての性能評価について話します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Now, I will talk about the result of this experiment.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■これはセンサのヒットとシンチのコインシデンス信号のコインシデンス</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hit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です。つまり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hit profile</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figure represents the coincidence hits between the sensor's hits and the scintillator's coincidence signals. So, it is the hit profile.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■これを見ると、想定通りの場所に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hit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があり、データ取得が成功し、時間情報によりイベントの選択ができていることがわかります。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From this, we can see that hits occurred at the expected locations, </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indicating successful data acquisition and the ability to select events based on timing information.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■次に時間分解能についてです。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Next, time resolution.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■時間分解能は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SMX TDC</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を用いて解析しました。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time resolution was analyzed using the SMX TDC.</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■この図はセンサの</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tdc</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シンチのコインシデンス信号の</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tdc</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の分布です。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figure shows the distribution of the sensor's TDC values </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マイナス</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the TDC values of the scintillator's coincidence signals.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■このピークのシグマは、シンチの時間分解能とセンサの時間分解能の足し合わせですが、シンチの時間分解能が非常に小さいので、ほとんどセンサの時間分解能であるとお言えます。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sigma of this peak represents the combined time resolution of the scintillator and the sensor. However, since the scintillator's time resolution is very small, this value can be considered almost only the sensor's time resolution.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■よってこのシグマは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4.8ns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のため、時間分解能は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の要求性能を満たすことがわかりました。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Therefore, with a sigma of 4.8 ns, we can confirm that the time resolution meets the performance requirements of the E16 experiment.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■そして右側のテールの盛り上がりは低</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adc</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によるものとこの図からわかります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rise in the tail on the right side can be attributed to low ADC values, as indicated by this figure.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a:p>
            <a:endParaRPr kumimoji="1" lang="en-US" altLang="ja-JP" dirty="0"/>
          </a:p>
          <a:p>
            <a:r>
              <a:rPr kumimoji="1" lang="en-US" altLang="ja-JP" dirty="0"/>
              <a:t>2'00</a:t>
            </a:r>
            <a:endParaRPr kumimoji="1" lang="ja-JP" altLang="en-US"/>
          </a:p>
        </p:txBody>
      </p:sp>
    </p:spTree>
    <p:extLst>
      <p:ext uri="{BB962C8B-B14F-4D97-AF65-F5344CB8AC3E}">
        <p14:creationId xmlns:p14="http://schemas.microsoft.com/office/powerpoint/2010/main" val="1136338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86259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3208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それではまず</a:t>
            </a:r>
            <a:r>
              <a:rPr lang="en-US" altLang="ja-JP" sz="1200" b="0" i="0" kern="100" dirty="0">
                <a:effectLst/>
                <a:latin typeface="+mn-ea"/>
                <a:ea typeface="+mn-ea"/>
                <a:cs typeface="Times New Roman" panose="02020603050405020304" pitchFamily="18" charset="0"/>
              </a:rPr>
              <a:t>STS</a:t>
            </a:r>
            <a:r>
              <a:rPr lang="ja-JP" altLang="en-US" sz="1200" b="0" i="0" kern="100">
                <a:effectLst/>
                <a:latin typeface="+mn-ea"/>
                <a:ea typeface="+mn-ea"/>
                <a:cs typeface="Times New Roman" panose="02020603050405020304" pitchFamily="18" charset="0"/>
              </a:rPr>
              <a:t>モジュールについて説明します。</a:t>
            </a:r>
            <a:endParaRPr lang="en-US" altLang="ja-JP" sz="1200" b="0" i="0" kern="100" dirty="0">
              <a:effectLst/>
              <a:latin typeface="+mn-ea"/>
              <a:ea typeface="+mn-ea"/>
              <a:cs typeface="Times New Roman" panose="02020603050405020304" pitchFamily="18" charset="0"/>
            </a:endParaRPr>
          </a:p>
          <a:p>
            <a:pPr algn="just"/>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&gt;STS</a:t>
            </a:r>
            <a:r>
              <a:rPr lang="ja-JP" altLang="en-US" sz="1200" b="0" i="0" kern="100">
                <a:effectLst/>
                <a:latin typeface="+mn-ea"/>
                <a:ea typeface="+mn-ea"/>
                <a:cs typeface="Times New Roman" panose="02020603050405020304" pitchFamily="18" charset="0"/>
              </a:rPr>
              <a:t>の</a:t>
            </a:r>
            <a:r>
              <a:rPr lang="en-US" altLang="ja-JP" sz="1200" b="0" i="0" kern="100" dirty="0">
                <a:effectLst/>
                <a:latin typeface="+mn-ea"/>
                <a:ea typeface="+mn-ea"/>
                <a:cs typeface="Times New Roman" panose="02020603050405020304" pitchFamily="18" charset="0"/>
              </a:rPr>
              <a:t>1</a:t>
            </a:r>
            <a:r>
              <a:rPr lang="ja-JP" altLang="en-US" sz="1200" b="0" i="0" kern="100">
                <a:effectLst/>
                <a:latin typeface="+mn-ea"/>
                <a:ea typeface="+mn-ea"/>
                <a:cs typeface="Times New Roman" panose="02020603050405020304" pitchFamily="18" charset="0"/>
              </a:rPr>
              <a:t>モジュールは、このような写真のような感じです。</a:t>
            </a:r>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&gt;6cm</a:t>
            </a:r>
            <a:r>
              <a:rPr lang="ja-JP" altLang="en-US" sz="1200" b="0" i="0" kern="100">
                <a:effectLst/>
                <a:latin typeface="+mn-ea"/>
                <a:ea typeface="+mn-ea"/>
                <a:cs typeface="Times New Roman" panose="02020603050405020304" pitchFamily="18" charset="0"/>
              </a:rPr>
              <a:t>幅のセンサが短冊状のマイクロケーブルを介して、読み出し回路につながっています。</a:t>
            </a:r>
            <a:endParaRPr lang="en-US" altLang="ja-JP" sz="1200" b="0" i="0" kern="100" dirty="0">
              <a:effectLst/>
              <a:latin typeface="+mn-ea"/>
              <a:ea typeface="+mn-ea"/>
              <a:cs typeface="Times New Roman" panose="02020603050405020304" pitchFamily="18" charset="0"/>
            </a:endParaRPr>
          </a:p>
          <a:p>
            <a:pPr algn="just"/>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このセンサはストリップ型のセンサで、両面の</a:t>
            </a:r>
            <a:r>
              <a:rPr lang="en-US" altLang="ja-JP" sz="1200" b="0" i="0" kern="100" dirty="0">
                <a:effectLst/>
                <a:latin typeface="+mn-ea"/>
                <a:ea typeface="+mn-ea"/>
                <a:cs typeface="Times New Roman" panose="02020603050405020304" pitchFamily="18" charset="0"/>
              </a:rPr>
              <a:t>2</a:t>
            </a:r>
            <a:r>
              <a:rPr lang="ja-JP" altLang="en-US" sz="1200" b="0" i="0" kern="100">
                <a:effectLst/>
                <a:latin typeface="+mn-ea"/>
                <a:ea typeface="+mn-ea"/>
                <a:cs typeface="Times New Roman" panose="02020603050405020304" pitchFamily="18" charset="0"/>
              </a:rPr>
              <a:t>次元読み出しであることが特徴です。</a:t>
            </a:r>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さらにそれぞれのストリップは直交しているのではなく、</a:t>
            </a:r>
            <a:r>
              <a:rPr lang="en-US" altLang="ja-JP" sz="1200" b="0" i="0" kern="100" dirty="0">
                <a:effectLst/>
                <a:latin typeface="+mn-ea"/>
                <a:ea typeface="+mn-ea"/>
                <a:cs typeface="Times New Roman" panose="02020603050405020304" pitchFamily="18" charset="0"/>
              </a:rPr>
              <a:t>p</a:t>
            </a:r>
            <a:r>
              <a:rPr lang="ja-JP" altLang="en-US" sz="1200" b="0" i="0" kern="100">
                <a:effectLst/>
                <a:latin typeface="+mn-ea"/>
                <a:ea typeface="+mn-ea"/>
                <a:cs typeface="Times New Roman" panose="02020603050405020304" pitchFamily="18" charset="0"/>
              </a:rPr>
              <a:t>側が</a:t>
            </a:r>
            <a:r>
              <a:rPr lang="en-US" altLang="ja-JP" sz="1200" b="0" i="0" kern="100" dirty="0">
                <a:effectLst/>
                <a:latin typeface="+mn-ea"/>
                <a:ea typeface="+mn-ea"/>
                <a:cs typeface="Times New Roman" panose="02020603050405020304" pitchFamily="18" charset="0"/>
              </a:rPr>
              <a:t>7.5</a:t>
            </a:r>
            <a:r>
              <a:rPr lang="ja-JP" altLang="en-US" sz="1200" b="0" i="0" kern="100">
                <a:effectLst/>
                <a:latin typeface="+mn-ea"/>
                <a:ea typeface="+mn-ea"/>
                <a:cs typeface="Times New Roman" panose="02020603050405020304" pitchFamily="18" charset="0"/>
              </a:rPr>
              <a:t>度傾いて配置されています。</a:t>
            </a:r>
            <a:endParaRPr lang="en-US" altLang="ja-JP" sz="1200" b="0" i="0" kern="100" dirty="0">
              <a:effectLst/>
              <a:latin typeface="+mn-ea"/>
              <a:ea typeface="+mn-ea"/>
              <a:cs typeface="Times New Roman" panose="02020603050405020304" pitchFamily="18" charset="0"/>
            </a:endParaRPr>
          </a:p>
          <a:p>
            <a:pPr algn="just"/>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センサの基本性能はこの表の通りで、ストリップピッチが</a:t>
            </a:r>
            <a:r>
              <a:rPr lang="en-US" altLang="ja-JP" sz="1200" b="0" i="0" kern="100" dirty="0">
                <a:effectLst/>
                <a:latin typeface="+mn-ea"/>
                <a:ea typeface="+mn-ea"/>
                <a:cs typeface="Times New Roman" panose="02020603050405020304" pitchFamily="18" charset="0"/>
              </a:rPr>
              <a:t>58um</a:t>
            </a:r>
            <a:r>
              <a:rPr lang="ja-JP" altLang="en-US" sz="1200" b="0" i="0" kern="100">
                <a:effectLst/>
                <a:latin typeface="+mn-ea"/>
                <a:ea typeface="+mn-ea"/>
                <a:cs typeface="Times New Roman" panose="02020603050405020304" pitchFamily="18" charset="0"/>
              </a:rPr>
              <a:t>、厚さが</a:t>
            </a:r>
            <a:r>
              <a:rPr lang="en-US" altLang="ja-JP" sz="1200" b="0" i="0" kern="100" dirty="0">
                <a:effectLst/>
                <a:latin typeface="+mn-ea"/>
                <a:ea typeface="+mn-ea"/>
                <a:cs typeface="Times New Roman" panose="02020603050405020304" pitchFamily="18" charset="0"/>
              </a:rPr>
              <a:t>320um</a:t>
            </a:r>
            <a:r>
              <a:rPr lang="ja-JP" altLang="en-US" sz="1200" b="0" i="0" kern="100">
                <a:effectLst/>
                <a:latin typeface="+mn-ea"/>
                <a:ea typeface="+mn-ea"/>
                <a:cs typeface="Times New Roman" panose="02020603050405020304" pitchFamily="18" charset="0"/>
              </a:rPr>
              <a:t>になっています。</a:t>
            </a:r>
            <a:endParaRPr lang="en-US" altLang="ja-JP" sz="1200" b="0" i="0" kern="100" dirty="0">
              <a:effectLst/>
              <a:latin typeface="+mn-ea"/>
              <a:ea typeface="+mn-ea"/>
              <a:cs typeface="Times New Roman" panose="02020603050405020304" pitchFamily="18" charset="0"/>
            </a:endParaRPr>
          </a:p>
          <a:p>
            <a:pPr algn="just"/>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a:t>
            </a:r>
            <a:r>
              <a:rPr lang="ja-JP" altLang="en-US" sz="1200" b="0" i="0" kern="100">
                <a:effectLst/>
                <a:latin typeface="+mn-ea"/>
                <a:ea typeface="+mn-ea"/>
                <a:cs typeface="Times New Roman" panose="02020603050405020304" pitchFamily="18" charset="0"/>
              </a:rPr>
              <a:t>一呼吸</a:t>
            </a:r>
            <a:r>
              <a:rPr lang="en-US" altLang="ja-JP" sz="1200" b="0" i="0" kern="100" dirty="0">
                <a:effectLst/>
                <a:latin typeface="+mn-ea"/>
                <a:ea typeface="+mn-ea"/>
                <a:cs typeface="Times New Roman" panose="02020603050405020304" pitchFamily="18" charset="0"/>
              </a:rPr>
              <a:t>)</a:t>
            </a:r>
          </a:p>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フロントエンドの読み出し回路は</a:t>
            </a:r>
            <a:r>
              <a:rPr lang="en-US" altLang="ja-JP" sz="1200" b="0" i="0" kern="100" dirty="0">
                <a:effectLst/>
                <a:latin typeface="+mn-ea"/>
                <a:ea typeface="+mn-ea"/>
                <a:cs typeface="Times New Roman" panose="02020603050405020304" pitchFamily="18" charset="0"/>
              </a:rPr>
              <a:t>FEB-8</a:t>
            </a:r>
            <a:r>
              <a:rPr lang="ja-JP" altLang="en-US" sz="1200" b="0" i="0" kern="100">
                <a:effectLst/>
                <a:latin typeface="+mn-ea"/>
                <a:ea typeface="+mn-ea"/>
                <a:cs typeface="Times New Roman" panose="02020603050405020304" pitchFamily="18" charset="0"/>
              </a:rPr>
              <a:t>と呼ばれるもので、</a:t>
            </a:r>
            <a:r>
              <a:rPr lang="en-US" altLang="ja-JP" sz="1200" b="0" i="0" kern="100" dirty="0">
                <a:effectLst/>
                <a:latin typeface="+mn-ea"/>
                <a:ea typeface="+mn-ea"/>
                <a:cs typeface="Times New Roman" panose="02020603050405020304" pitchFamily="18" charset="0"/>
              </a:rPr>
              <a:t>8</a:t>
            </a:r>
            <a:r>
              <a:rPr lang="ja-JP" altLang="en-US" sz="1200" b="0" i="0" kern="100">
                <a:effectLst/>
                <a:latin typeface="+mn-ea"/>
                <a:ea typeface="+mn-ea"/>
                <a:cs typeface="Times New Roman" panose="02020603050405020304" pitchFamily="18" charset="0"/>
              </a:rPr>
              <a:t>つの集積回路搭載ボードとなっています。</a:t>
            </a:r>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この集積回路は、</a:t>
            </a:r>
            <a:r>
              <a:rPr lang="en-US" altLang="ja-JP" sz="1200" b="0" i="0" kern="100" dirty="0">
                <a:effectLst/>
                <a:latin typeface="+mn-ea"/>
                <a:ea typeface="+mn-ea"/>
                <a:cs typeface="Times New Roman" panose="02020603050405020304" pitchFamily="18" charset="0"/>
              </a:rPr>
              <a:t>CBM</a:t>
            </a:r>
            <a:r>
              <a:rPr lang="ja-JP" altLang="en-US" sz="1200" b="0" i="0" kern="100">
                <a:effectLst/>
                <a:latin typeface="+mn-ea"/>
                <a:ea typeface="+mn-ea"/>
                <a:cs typeface="Times New Roman" panose="02020603050405020304" pitchFamily="18" charset="0"/>
              </a:rPr>
              <a:t>での設計上、外部トリガーなしでデータ取得を行う仕様になっています。</a:t>
            </a:r>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&gt;</a:t>
            </a:r>
            <a:r>
              <a:rPr lang="ja-JP" altLang="en-US" sz="1200" b="0" i="0" kern="100">
                <a:effectLst/>
                <a:latin typeface="+mn-ea"/>
                <a:ea typeface="+mn-ea"/>
                <a:cs typeface="Times New Roman" panose="02020603050405020304" pitchFamily="18" charset="0"/>
              </a:rPr>
              <a:t>またこのボードはこの写真のように、マイクロケーブルで接続することで、アクセプタンス外に追いやることのできる設計になっています。</a:t>
            </a:r>
            <a:endParaRPr lang="en-US" altLang="ja-JP" sz="1200" b="0" i="0" kern="100" dirty="0">
              <a:effectLst/>
              <a:latin typeface="+mn-ea"/>
              <a:ea typeface="+mn-ea"/>
              <a:cs typeface="Times New Roman" panose="02020603050405020304" pitchFamily="18" charset="0"/>
            </a:endParaRPr>
          </a:p>
          <a:p>
            <a:pPr algn="just"/>
            <a:endParaRPr lang="en-US" altLang="ja-JP" sz="1200" b="0" i="0" kern="100" dirty="0">
              <a:effectLst/>
              <a:latin typeface="+mn-ea"/>
              <a:ea typeface="+mn-ea"/>
              <a:cs typeface="Times New Roman" panose="02020603050405020304" pitchFamily="18" charset="0"/>
            </a:endParaRPr>
          </a:p>
          <a:p>
            <a:pPr algn="just"/>
            <a:r>
              <a:rPr lang="en-US" altLang="ja-JP" sz="1200" b="0" i="0" kern="100" dirty="0">
                <a:effectLst/>
                <a:latin typeface="+mn-ea"/>
                <a:ea typeface="+mn-ea"/>
                <a:cs typeface="Times New Roman" panose="02020603050405020304" pitchFamily="18" charset="0"/>
              </a:rPr>
              <a:t>1’09</a:t>
            </a:r>
            <a:endParaRPr lang="ja-JP" altLang="ja-JP" sz="1200" b="0" i="0" kern="100">
              <a:effectLst/>
              <a:latin typeface="+mn-ea"/>
              <a:ea typeface="+mn-ea"/>
              <a:cs typeface="Times New Roman" panose="02020603050405020304" pitchFamily="18" charset="0"/>
            </a:endParaRPr>
          </a:p>
        </p:txBody>
      </p:sp>
    </p:spTree>
    <p:extLst>
      <p:ext uri="{BB962C8B-B14F-4D97-AF65-F5344CB8AC3E}">
        <p14:creationId xmlns:p14="http://schemas.microsoft.com/office/powerpoint/2010/main" val="1109457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次に検出効率の結果です。</a:t>
            </a:r>
            <a:endParaRPr kumimoji="1" lang="en-US" altLang="ja-JP" dirty="0"/>
          </a:p>
          <a:p>
            <a:endParaRPr kumimoji="1" lang="en-US" altLang="ja-JP" dirty="0"/>
          </a:p>
          <a:p>
            <a:r>
              <a:rPr kumimoji="1" lang="ja-JP" altLang="en-US"/>
              <a:t>検出効率はこのように算出しました。結果として、</a:t>
            </a:r>
            <a:r>
              <a:rPr kumimoji="1" lang="en-US" altLang="ja-JP" dirty="0" err="1"/>
              <a:t>geri</a:t>
            </a:r>
            <a:r>
              <a:rPr kumimoji="1" lang="ja-JP" altLang="en-US"/>
              <a:t>で記録した</a:t>
            </a:r>
            <a:r>
              <a:rPr kumimoji="1" lang="en-US" altLang="ja-JP" dirty="0" err="1"/>
              <a:t>geriTimestamp</a:t>
            </a:r>
            <a:r>
              <a:rPr kumimoji="1" lang="ja-JP" altLang="en-US"/>
              <a:t>でコインシデンス</a:t>
            </a:r>
            <a:r>
              <a:rPr kumimoji="1" lang="en-US" altLang="ja-JP" dirty="0"/>
              <a:t>hit</a:t>
            </a:r>
            <a:r>
              <a:rPr kumimoji="1" lang="ja-JP" altLang="en-US"/>
              <a:t>をとってきた場合、</a:t>
            </a:r>
            <a:r>
              <a:rPr kumimoji="1" lang="en-US" altLang="ja-JP" dirty="0"/>
              <a:t>98.5%</a:t>
            </a:r>
            <a:r>
              <a:rPr kumimoji="1" lang="ja-JP" altLang="en-US"/>
              <a:t>以上の検出効率を得られ要請を満たすことを確認できました。しかし、フロントエンド回路の</a:t>
            </a:r>
            <a:r>
              <a:rPr kumimoji="1" lang="en-US" altLang="ja-JP" dirty="0"/>
              <a:t>timestamp</a:t>
            </a:r>
            <a:r>
              <a:rPr kumimoji="1" lang="ja-JP" altLang="en-US"/>
              <a:t>である、</a:t>
            </a:r>
            <a:r>
              <a:rPr kumimoji="1" lang="en-US" altLang="ja-JP" dirty="0" err="1"/>
              <a:t>smxtdc</a:t>
            </a:r>
            <a:r>
              <a:rPr kumimoji="1" lang="ja-JP" altLang="en-US"/>
              <a:t>で解析すると、検出効率が落ちました。これは後の解析で</a:t>
            </a:r>
            <a:r>
              <a:rPr kumimoji="1" lang="en-US" altLang="ja-JP" dirty="0" err="1"/>
              <a:t>smx</a:t>
            </a:r>
            <a:r>
              <a:rPr kumimoji="1" lang="ja-JP" altLang="en-US"/>
              <a:t>の</a:t>
            </a:r>
            <a:r>
              <a:rPr kumimoji="1" lang="en-US" altLang="ja-JP" dirty="0"/>
              <a:t>TDC</a:t>
            </a:r>
            <a:r>
              <a:rPr kumimoji="1" lang="ja-JP" altLang="en-US"/>
              <a:t>記録閾値の設定ミスであることが判明しました。</a:t>
            </a:r>
            <a:endParaRPr kumimoji="1" lang="en-US" altLang="ja-JP" dirty="0"/>
          </a:p>
          <a:p>
            <a:endParaRPr kumimoji="1" lang="en-US" altLang="ja-JP" dirty="0"/>
          </a:p>
          <a:p>
            <a:r>
              <a:rPr kumimoji="1" lang="ja-JP" altLang="en-US"/>
              <a:t>本来は</a:t>
            </a:r>
            <a:r>
              <a:rPr kumimoji="1" lang="en-US" altLang="ja-JP" dirty="0"/>
              <a:t>Hit</a:t>
            </a:r>
            <a:r>
              <a:rPr kumimoji="1" lang="ja-JP" altLang="en-US"/>
              <a:t>判定閾値より下にないといけなかったり、このように</a:t>
            </a:r>
            <a:r>
              <a:rPr kumimoji="1" lang="en-US" altLang="ja-JP" dirty="0" err="1"/>
              <a:t>ch</a:t>
            </a:r>
            <a:r>
              <a:rPr kumimoji="1" lang="ja-JP" altLang="en-US"/>
              <a:t>によって閾値がバラバラになっていて、正確な</a:t>
            </a:r>
            <a:r>
              <a:rPr kumimoji="1" lang="en-US" altLang="ja-JP" dirty="0"/>
              <a:t>TDC</a:t>
            </a:r>
            <a:r>
              <a:rPr kumimoji="1" lang="ja-JP" altLang="en-US"/>
              <a:t>を記録できていませんでした。これを教訓に閾値調整アルゴリズムを見直し、閾値のストリップチャンネル依存を減らすことに成功し、閾値調整メソッドを確立させ、実装しました。</a:t>
            </a:r>
            <a:endParaRPr kumimoji="1" lang="en-US" altLang="ja-JP" dirty="0"/>
          </a:p>
          <a:p>
            <a:r>
              <a:rPr kumimoji="1" lang="en-US" altLang="ja-JP" dirty="0"/>
              <a:t>1’00</a:t>
            </a:r>
          </a:p>
        </p:txBody>
      </p:sp>
    </p:spTree>
    <p:extLst>
      <p:ext uri="{BB962C8B-B14F-4D97-AF65-F5344CB8AC3E}">
        <p14:creationId xmlns:p14="http://schemas.microsoft.com/office/powerpoint/2010/main" val="3886259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20352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329247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ここからは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と検出効率の解析について話します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この解析では、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層のみで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tracking</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した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を用いました。</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用いたデータセットは、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のスタディのために取得した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Run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ビーム強度が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1x10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9</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磁場なしのストレートトラックを解析しました。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それではまず</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について話します。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の定義は、この図の通りで、</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 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との交点、と、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クラスター</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との差を</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としています。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ここでは最前方の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106module</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 side</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のみの解析を報告します。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この図は、縦がローカル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、横軸が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のローカル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の分布です。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これを見ると、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 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の位置にピークがきちんと見えており、</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のキャリブレーションや、ジオメトリのアラインがうまくいっており、</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tracker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としてうまく動いているように見えます。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1'00</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02373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そしてこの図は先ほどの分布をローカル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x5mm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ごとにスライスして、それらをガウス分布でフィッティングし、その平均値とσのローカル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依存性を表しています。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これらの図では、モジュールの端の領域が、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この後の講演でもあると思いますが、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のキャリブレーションの最中で、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tracking</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の改善の余地があるため、</a:t>
            </a:r>
          </a:p>
          <a:p>
            <a:pPr indent="66675"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範囲で、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+20mm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で表示しています。</a:t>
            </a:r>
          </a:p>
          <a:p>
            <a:pPr indent="66675"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こちらの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mean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の依存性を見ると、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の位置に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mean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が並んでおり、</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がうまく動いているように見えます。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sigma</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の依存性を見ると</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ビームに近い領域では、</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およそ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200um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になっています。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の位置分解能が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150um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であること、</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の外挿であることを考慮すると、妥当な値だと言えます。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しかし</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Local_x</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が小さい範囲、</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-20mm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-10mm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の領域を見ると、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の幅が大きくなっています。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の端からおよそ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23mm</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107</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の枠と重なって、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が多重散乱の影響を受けていると考えられます。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0'55</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957379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次に検出効率についてはなします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検出効率は任意の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に対して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のクラスタが存在するかどうかを数えました。</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よって分母は</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GTRtrack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数で、分子は、</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gtr_track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に最も近い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cluster</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の数です。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そして、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GTR 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の分布を見てみて、適当な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カットを与えると、検出効率はおよそ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94%</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と算出できました。</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0'30</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2437497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0950"/>
            <a:ext cx="4510087" cy="3382963"/>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そして、検出効率も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と同じように</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localx</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依存の解析を行いました。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この図は、</a:t>
            </a:r>
            <a:r>
              <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 cluster</a:t>
            </a:r>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residual</a:t>
            </a:r>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が、</a:t>
            </a:r>
            <a:endPar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ローカル</a:t>
            </a:r>
            <a:r>
              <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a:t>
            </a:r>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が大きい範囲での</a:t>
            </a:r>
            <a:r>
              <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4σ</a:t>
            </a:r>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未満</a:t>
            </a:r>
            <a:endPar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のものを分子として算出した検出効率の</a:t>
            </a:r>
            <a:r>
              <a:rPr kumimoji="1"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local_x</a:t>
            </a:r>
            <a:r>
              <a:rPr kumimoji="1"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依存性の図です。</a:t>
            </a:r>
            <a:endPar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kumimoji="1" lang="ja-JP" altLang="en-US" sz="1800"/>
              <a:t>これを見ると、</a:t>
            </a:r>
            <a:r>
              <a:rPr kumimoji="1" lang="en" altLang="ja-JP" sz="1800" dirty="0" err="1"/>
              <a:t>Local_x</a:t>
            </a:r>
            <a:r>
              <a:rPr kumimoji="1" lang="ja-JP" altLang="en-US" sz="1800"/>
              <a:t>が小さい範囲で検出効率が落ちており、</a:t>
            </a:r>
            <a:endParaRPr kumimoji="1" lang="en-US" altLang="ja-JP" sz="1800" dirty="0"/>
          </a:p>
          <a:p>
            <a:r>
              <a:rPr kumimoji="1" lang="ja-JP" altLang="en-US" sz="1800"/>
              <a:t>これは、単に</a:t>
            </a:r>
            <a:r>
              <a:rPr kumimoji="1" lang="en" altLang="ja-JP" sz="1800" dirty="0"/>
              <a:t>residual </a:t>
            </a:r>
            <a:r>
              <a:rPr kumimoji="1" lang="ja-JP" altLang="en-US" sz="1800"/>
              <a:t>の幅が大きいためだと考えられます。</a:t>
            </a:r>
            <a:endParaRPr kumimoji="1" lang="en-US" altLang="ja-JP" sz="1800" dirty="0"/>
          </a:p>
          <a:p>
            <a:br>
              <a:rPr kumimoji="1" lang="en-US" altLang="ja-JP" sz="1800" dirty="0"/>
            </a:br>
            <a:r>
              <a:rPr kumimoji="1" lang="ja-JP" altLang="en-US" sz="1800"/>
              <a:t>よって、</a:t>
            </a:r>
            <a:r>
              <a:rPr kumimoji="1" lang="en-US" altLang="ja-JP" sz="1800" dirty="0"/>
              <a:t>residual cut</a:t>
            </a:r>
            <a:r>
              <a:rPr kumimoji="1" lang="ja-JP" altLang="en-US" sz="1800"/>
              <a:t>をローカル</a:t>
            </a:r>
            <a:r>
              <a:rPr kumimoji="1" lang="en-US" altLang="ja-JP" sz="1800" dirty="0"/>
              <a:t>x</a:t>
            </a:r>
            <a:r>
              <a:rPr kumimoji="1" lang="ja-JP" altLang="en-US" sz="1800"/>
              <a:t>が小さい範囲の</a:t>
            </a:r>
            <a:r>
              <a:rPr kumimoji="1" lang="en-US" altLang="ja-JP" sz="1800" dirty="0"/>
              <a:t>4σ,2.2mm</a:t>
            </a:r>
            <a:r>
              <a:rPr kumimoji="1" lang="ja-JP" altLang="en-US" sz="1800"/>
              <a:t>にすると、</a:t>
            </a:r>
            <a:endParaRPr kumimoji="1" lang="en-US" altLang="ja-JP" sz="1800" dirty="0"/>
          </a:p>
          <a:p>
            <a:r>
              <a:rPr kumimoji="1" lang="ja-JP" altLang="en-US" sz="1800"/>
              <a:t>こちら側もおよそ</a:t>
            </a:r>
            <a:r>
              <a:rPr kumimoji="1" lang="en-US" altLang="ja-JP" sz="1800" dirty="0"/>
              <a:t>94%</a:t>
            </a:r>
            <a:r>
              <a:rPr kumimoji="1" lang="ja-JP" altLang="en-US" sz="1800"/>
              <a:t>と上がりました。</a:t>
            </a:r>
            <a:endParaRPr kumimoji="1" lang="en-US" altLang="ja-JP" sz="1800" dirty="0"/>
          </a:p>
          <a:p>
            <a:endParaRPr kumimoji="1" lang="en-US" altLang="ja-JP" sz="1800" dirty="0"/>
          </a:p>
          <a:p>
            <a:r>
              <a:rPr kumimoji="1" lang="ja-JP" altLang="en-US" sz="1800"/>
              <a:t>よって</a:t>
            </a:r>
            <a:r>
              <a:rPr kumimoji="1" lang="en-US" altLang="ja-JP" sz="1800" dirty="0"/>
              <a:t>residual 4 sigma</a:t>
            </a:r>
            <a:r>
              <a:rPr kumimoji="1" lang="ja-JP" altLang="en-US" sz="1800"/>
              <a:t>のカットで、およそ</a:t>
            </a:r>
            <a:r>
              <a:rPr kumimoji="1" lang="en-US" altLang="ja-JP" sz="1800" dirty="0"/>
              <a:t>94%</a:t>
            </a:r>
            <a:r>
              <a:rPr kumimoji="1" lang="ja-JP" altLang="en-US" sz="1800"/>
              <a:t>の検出効率をもつ結果となりました。</a:t>
            </a:r>
            <a:endParaRPr kumimoji="1" lang="en-US" altLang="ja-JP" sz="1800" dirty="0"/>
          </a:p>
          <a:p>
            <a:endParaRPr kumimoji="1" lang="en-US" altLang="ja-JP" sz="1800" dirty="0"/>
          </a:p>
          <a:p>
            <a:r>
              <a:rPr kumimoji="1" lang="en-US" altLang="ja-JP" sz="1800" dirty="0"/>
              <a:t>1’30</a:t>
            </a:r>
          </a:p>
          <a:p>
            <a:endParaRPr kumimoji="1" lang="en-US" altLang="ja-JP" sz="1800" dirty="0"/>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しかし、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単体で電子ビームを用いて行った昨年のテスト実験では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99%</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の検出効率を得ています。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なぜそれよりも低いかというと、先ほども言ったようにこの解析では、</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用いた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が検出効率の分母であるためです。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よって、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track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の質を考慮すると検出効率は上がると考えられます。</a:t>
            </a:r>
          </a:p>
          <a:p>
            <a:endParaRPr kumimoji="1" lang="en-US" altLang="ja-JP" sz="1800" dirty="0"/>
          </a:p>
        </p:txBody>
      </p:sp>
    </p:spTree>
    <p:extLst>
      <p:ext uri="{BB962C8B-B14F-4D97-AF65-F5344CB8AC3E}">
        <p14:creationId xmlns:p14="http://schemas.microsoft.com/office/powerpoint/2010/main" val="2557256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a:t>
            </a:r>
            <a:r>
              <a:rPr kumimoji="1" lang="en" altLang="ja-JP" dirty="0"/>
              <a:t>Run 0e</a:t>
            </a:r>
            <a:r>
              <a:rPr kumimoji="1" lang="ja-JP" altLang="en-US"/>
              <a:t>で起こった漏れ電流の増加について話す。</a:t>
            </a:r>
            <a:endParaRPr kumimoji="1" lang="en" altLang="ja-JP" dirty="0"/>
          </a:p>
          <a:p>
            <a:r>
              <a:rPr kumimoji="1" lang="en" altLang="ja-JP" dirty="0"/>
              <a:t>Finally, I will talk about the increase of leakage current that occurred with Run 0e.</a:t>
            </a:r>
          </a:p>
          <a:p>
            <a:endParaRPr kumimoji="1" lang="en" altLang="ja-JP" dirty="0"/>
          </a:p>
          <a:p>
            <a:r>
              <a:rPr kumimoji="1" lang="ja-JP" altLang="en-US"/>
              <a:t>■この図の青と黄色は</a:t>
            </a:r>
            <a:r>
              <a:rPr kumimoji="1" lang="en-US" altLang="ja-JP" dirty="0"/>
              <a:t>106module</a:t>
            </a:r>
            <a:r>
              <a:rPr kumimoji="1" lang="ja-JP" altLang="en-US"/>
              <a:t>の漏れ電流を表し、緑はビーム強度を表す。</a:t>
            </a:r>
            <a:endParaRPr kumimoji="1" lang="en-US" altLang="ja-JP" dirty="0"/>
          </a:p>
          <a:p>
            <a:r>
              <a:rPr kumimoji="1" lang="en" altLang="ja-JP" dirty="0"/>
              <a:t>The blue and yellow in this figure indicate the leakage current of the 106module, and the green indicates the beam intensity.</a:t>
            </a:r>
          </a:p>
          <a:p>
            <a:endParaRPr kumimoji="1" lang="en" altLang="ja-JP" dirty="0"/>
          </a:p>
          <a:p>
            <a:r>
              <a:rPr kumimoji="1" lang="ja-JP" altLang="en-US"/>
              <a:t>■センター不在は加速器の故障によるもの。</a:t>
            </a:r>
            <a:endParaRPr kumimoji="1" lang="en" altLang="ja-JP" dirty="0"/>
          </a:p>
          <a:p>
            <a:r>
              <a:rPr kumimoji="1" lang="en" altLang="ja-JP" dirty="0"/>
              <a:t>The absence of the center is due to a breakdown magnet of the accelerator.</a:t>
            </a:r>
          </a:p>
          <a:p>
            <a:endParaRPr kumimoji="1" lang="en-US" altLang="ja-JP" dirty="0"/>
          </a:p>
          <a:p>
            <a:r>
              <a:rPr kumimoji="1" lang="ja-JP" altLang="en-US"/>
              <a:t>■これを見ると、最初</a:t>
            </a:r>
            <a:r>
              <a:rPr kumimoji="1" lang="en-US" altLang="ja-JP" dirty="0"/>
              <a:t>2.5</a:t>
            </a:r>
            <a:r>
              <a:rPr kumimoji="1" lang="en" altLang="ja-JP" dirty="0" err="1"/>
              <a:t>uA</a:t>
            </a:r>
            <a:r>
              <a:rPr kumimoji="1" lang="ja-JP" altLang="en-US"/>
              <a:t>だった漏れ電流が</a:t>
            </a:r>
            <a:r>
              <a:rPr kumimoji="1" lang="en" altLang="ja-JP" dirty="0"/>
              <a:t>Run0e</a:t>
            </a:r>
            <a:r>
              <a:rPr kumimoji="1" lang="ja-JP" altLang="en-US"/>
              <a:t>の終わりには</a:t>
            </a:r>
            <a:r>
              <a:rPr kumimoji="1" lang="en-US" altLang="ja-JP" dirty="0"/>
              <a:t>10</a:t>
            </a:r>
            <a:r>
              <a:rPr kumimoji="1" lang="en" altLang="ja-JP" dirty="0" err="1"/>
              <a:t>uA</a:t>
            </a:r>
            <a:r>
              <a:rPr kumimoji="1" lang="ja-JP" altLang="en-US"/>
              <a:t>を超えている</a:t>
            </a:r>
            <a:endParaRPr kumimoji="1" lang="en-US" altLang="ja-JP" dirty="0"/>
          </a:p>
          <a:p>
            <a:r>
              <a:rPr kumimoji="1" lang="en" altLang="ja-JP" dirty="0"/>
              <a:t>This shows that the leakage current, </a:t>
            </a:r>
          </a:p>
          <a:p>
            <a:r>
              <a:rPr kumimoji="1" lang="en" altLang="ja-JP" dirty="0"/>
              <a:t>which was 2.6uA at the beginning of Run0e, </a:t>
            </a:r>
          </a:p>
          <a:p>
            <a:r>
              <a:rPr kumimoji="1" lang="en" altLang="ja-JP" dirty="0"/>
              <a:t>exceeds 10uA at the end of Run0e</a:t>
            </a:r>
          </a:p>
          <a:p>
            <a:endParaRPr kumimoji="1" lang="en" altLang="ja-JP" dirty="0"/>
          </a:p>
          <a:p>
            <a:r>
              <a:rPr kumimoji="1" lang="ja-JP" altLang="en-US"/>
              <a:t>■この現象は放射線障害を考慮しても説明できず、その原因も不明である。</a:t>
            </a:r>
            <a:endParaRPr kumimoji="1" lang="en" altLang="ja-JP" dirty="0"/>
          </a:p>
          <a:p>
            <a:r>
              <a:rPr kumimoji="1" lang="en" altLang="ja-JP" dirty="0"/>
              <a:t>This phenomenon cannot be explained by considering radiation damage, and its cause is unknown.</a:t>
            </a:r>
          </a:p>
          <a:p>
            <a:endParaRPr kumimoji="1" lang="en" altLang="ja-JP" dirty="0"/>
          </a:p>
          <a:p>
            <a:r>
              <a:rPr kumimoji="1" lang="ja-JP" altLang="en-US"/>
              <a:t>■同じような現象が</a:t>
            </a:r>
            <a:r>
              <a:rPr kumimoji="1" lang="en-US" altLang="ja-JP" dirty="0"/>
              <a:t>CBM</a:t>
            </a:r>
            <a:r>
              <a:rPr kumimoji="1" lang="ja-JP" altLang="en-US"/>
              <a:t>のミニ実験でも起こっているらしい。</a:t>
            </a:r>
            <a:endParaRPr kumimoji="1" lang="en-US" altLang="ja-JP" dirty="0"/>
          </a:p>
          <a:p>
            <a:r>
              <a:rPr kumimoji="1" lang="en" altLang="ja-JP" dirty="0"/>
              <a:t>A similar phenomenon have occurred in the CBM mini-experiment.</a:t>
            </a:r>
          </a:p>
          <a:p>
            <a:endParaRPr kumimoji="1" lang="en" altLang="ja-JP" dirty="0"/>
          </a:p>
          <a:p>
            <a:r>
              <a:rPr kumimoji="1" lang="ja-JP" altLang="en-US"/>
              <a:t>■温度や湿度によって回路にダメージを与える可能性があるので、次回の走行ではチャンバー内に温度計と湿度計を設置しようと考えている。</a:t>
            </a:r>
            <a:endParaRPr kumimoji="1" lang="en-US" altLang="ja-JP" dirty="0"/>
          </a:p>
          <a:p>
            <a:r>
              <a:rPr kumimoji="1" lang="en" altLang="ja-JP" dirty="0"/>
              <a:t>We are thinking of installing a thermometer and (</a:t>
            </a:r>
            <a:r>
              <a:rPr kumimoji="1" lang="ja-JP" altLang="en-US"/>
              <a:t>ハイグロメター</a:t>
            </a:r>
            <a:r>
              <a:rPr kumimoji="1" lang="en" altLang="ja-JP" dirty="0"/>
              <a:t>)hygrometer in the chamber in the next run, since there is a possibility of effects of temperature</a:t>
            </a:r>
            <a:r>
              <a:rPr kumimoji="1" lang="en-US" altLang="ja-JP" dirty="0"/>
              <a:t> or </a:t>
            </a:r>
            <a:r>
              <a:rPr kumimoji="1" lang="en" altLang="ja-JP" dirty="0"/>
              <a:t>damage to the circuit due to humidity.</a:t>
            </a:r>
          </a:p>
          <a:p>
            <a:endParaRPr kumimoji="1" lang="en" altLang="ja-JP" dirty="0"/>
          </a:p>
          <a:p>
            <a:endParaRPr kumimoji="1" lang="en" altLang="ja-JP" dirty="0"/>
          </a:p>
        </p:txBody>
      </p:sp>
    </p:spTree>
    <p:extLst>
      <p:ext uri="{BB962C8B-B14F-4D97-AF65-F5344CB8AC3E}">
        <p14:creationId xmlns:p14="http://schemas.microsoft.com/office/powerpoint/2010/main" val="2791192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98605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8360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の性能評価と、本番実験環境下での動作確認は以下のように行いました。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まず、「センサの基本性能を確認」するために、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KEK</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PF-AR</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の測定器テストビームラインにて、電子ビームを用いたテスト実験を行いました。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ここでは、まず</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E16 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のデータ取得システムが動作するかを確認し、</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センサの性能である、時間分解能、検出効率が要請を満たすかを確認しました。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それらが確認できたのち、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実験へのインストールを完了させました。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そして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2024</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月に行った、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E16</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実験試験運転にて、</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磁場なし環境下での性能評価をまず行い、</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その後、磁場あり環境下で、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STS</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が正常に動作することを確認しました。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以下では、この流れにそって説明します。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1’07</a:t>
            </a:r>
          </a:p>
        </p:txBody>
      </p:sp>
    </p:spTree>
    <p:extLst>
      <p:ext uri="{BB962C8B-B14F-4D97-AF65-F5344CB8AC3E}">
        <p14:creationId xmlns:p14="http://schemas.microsoft.com/office/powerpoint/2010/main" val="2607114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54781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8208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a:t>
            </a:r>
            <a:r>
              <a:rPr kumimoji="1" lang="ja-JP" altLang="en-US"/>
              <a:t>まずテスト実験についてです。</a:t>
            </a:r>
            <a:endParaRPr kumimoji="1" lang="en-US" altLang="ja-JP" dirty="0"/>
          </a:p>
          <a:p>
            <a:r>
              <a:rPr kumimoji="1" lang="en-US" altLang="ja-JP" dirty="0"/>
              <a:t>&gt;2023</a:t>
            </a:r>
            <a:r>
              <a:rPr kumimoji="1" lang="ja-JP" altLang="en-US"/>
              <a:t>年</a:t>
            </a:r>
            <a:r>
              <a:rPr kumimoji="1" lang="en-US" altLang="ja-JP" dirty="0"/>
              <a:t>11 </a:t>
            </a:r>
            <a:r>
              <a:rPr kumimoji="1" lang="ja-JP" altLang="en-US"/>
              <a:t>月に</a:t>
            </a:r>
            <a:r>
              <a:rPr kumimoji="1" lang="en-US" altLang="ja-JP" dirty="0"/>
              <a:t>KEK</a:t>
            </a:r>
            <a:r>
              <a:rPr kumimoji="1" lang="ja-JP" altLang="en-US"/>
              <a:t>にて、電子ビームを用いたテスト実験を行いました。</a:t>
            </a:r>
            <a:endParaRPr kumimoji="1" lang="en-US" altLang="ja-JP" dirty="0"/>
          </a:p>
          <a:p>
            <a:endParaRPr kumimoji="1" lang="en-US" altLang="ja-JP" dirty="0"/>
          </a:p>
          <a:p>
            <a:r>
              <a:rPr kumimoji="1" lang="en-US" altLang="ja-JP" dirty="0"/>
              <a:t>&gt;</a:t>
            </a:r>
            <a:r>
              <a:rPr kumimoji="1" lang="ja-JP" altLang="en-US"/>
              <a:t>セットアップはこの図のように組み、センサを</a:t>
            </a:r>
            <a:r>
              <a:rPr kumimoji="1" lang="en-US" altLang="ja-JP" dirty="0"/>
              <a:t>1cm</a:t>
            </a:r>
            <a:r>
              <a:rPr kumimoji="1" lang="ja-JP" altLang="en-US"/>
              <a:t>角のシンチペアではさみ、ビームをセンサ中央に制限してデータ取得を行いました。</a:t>
            </a:r>
            <a:endParaRPr kumimoji="1" lang="en-US" altLang="ja-JP" dirty="0"/>
          </a:p>
          <a:p>
            <a:r>
              <a:rPr kumimoji="1" lang="en-US" altLang="ja-JP" dirty="0"/>
              <a:t>&gt;</a:t>
            </a:r>
            <a:r>
              <a:rPr kumimoji="1" lang="ja-JP" altLang="en-US"/>
              <a:t>またシンチのコインシデンス信号はセンサと同じ回路を用いて処理しました。</a:t>
            </a:r>
            <a:endParaRPr kumimoji="1" lang="en-US" altLang="ja-JP" dirty="0"/>
          </a:p>
          <a:p>
            <a:endParaRPr kumimoji="1" lang="en-US" altLang="ja-JP" dirty="0"/>
          </a:p>
          <a:p>
            <a:r>
              <a:rPr kumimoji="1" lang="en-US" altLang="ja-JP" dirty="0"/>
              <a:t>&gt;</a:t>
            </a:r>
            <a:r>
              <a:rPr kumimoji="1" lang="ja-JP" altLang="en-US"/>
              <a:t>結果です。</a:t>
            </a:r>
            <a:endParaRPr kumimoji="1" lang="en-US" altLang="ja-JP" dirty="0"/>
          </a:p>
          <a:p>
            <a:r>
              <a:rPr kumimoji="1" lang="en-US" altLang="ja-JP" dirty="0"/>
              <a:t>&gt;</a:t>
            </a:r>
            <a:r>
              <a:rPr kumimoji="1" lang="ja-JP" altLang="en-US"/>
              <a:t>まずデータ取得回路の動作テストについてです。</a:t>
            </a:r>
            <a:endParaRPr kumimoji="1" lang="en-US" altLang="ja-JP" dirty="0"/>
          </a:p>
          <a:p>
            <a:r>
              <a:rPr kumimoji="1" lang="en-US" altLang="ja-JP" dirty="0"/>
              <a:t>&gt;</a:t>
            </a:r>
            <a:r>
              <a:rPr kumimoji="1" lang="ja-JP" altLang="en-US"/>
              <a:t>左のプロットは、センサの</a:t>
            </a:r>
            <a:r>
              <a:rPr kumimoji="1" lang="en-US" altLang="ja-JP" dirty="0"/>
              <a:t>hit</a:t>
            </a:r>
            <a:r>
              <a:rPr kumimoji="1" lang="ja-JP" altLang="en-US"/>
              <a:t>時刻、とシンチのコインシデンス信号の時刻、の差のプロットです。</a:t>
            </a:r>
            <a:endParaRPr kumimoji="1" lang="en-US" altLang="ja-JP" dirty="0"/>
          </a:p>
          <a:p>
            <a:r>
              <a:rPr kumimoji="1" lang="en-US" altLang="ja-JP" dirty="0"/>
              <a:t>&gt;</a:t>
            </a:r>
            <a:r>
              <a:rPr kumimoji="1" lang="ja-JP" altLang="en-US"/>
              <a:t>これを見ると、</a:t>
            </a:r>
            <a:r>
              <a:rPr kumimoji="1" lang="en-US" altLang="ja-JP" dirty="0"/>
              <a:t>0</a:t>
            </a:r>
            <a:r>
              <a:rPr kumimoji="1" lang="ja-JP" altLang="en-US"/>
              <a:t>付近にピークがたち、これがシンチレーターとの、コインシデンスヒットであるといえます。</a:t>
            </a:r>
            <a:endParaRPr kumimoji="1" lang="en-US" altLang="ja-JP" dirty="0"/>
          </a:p>
          <a:p>
            <a:r>
              <a:rPr kumimoji="1" lang="en-US" altLang="ja-JP" dirty="0"/>
              <a:t>&gt;</a:t>
            </a:r>
            <a:r>
              <a:rPr kumimoji="1" lang="ja-JP" altLang="en-US"/>
              <a:t>この区間の</a:t>
            </a:r>
            <a:r>
              <a:rPr kumimoji="1" lang="en-US" altLang="ja-JP" dirty="0"/>
              <a:t>hit</a:t>
            </a:r>
            <a:r>
              <a:rPr kumimoji="1" lang="ja-JP" altLang="en-US"/>
              <a:t>をプロットしてみると、シンチレーターで制限した位置にのみセンサヒットがみました。</a:t>
            </a:r>
            <a:endParaRPr kumimoji="1" lang="en-US" altLang="ja-JP" dirty="0"/>
          </a:p>
          <a:p>
            <a:r>
              <a:rPr kumimoji="1" lang="en-US" altLang="ja-JP" dirty="0"/>
              <a:t>&gt;</a:t>
            </a:r>
            <a:r>
              <a:rPr kumimoji="1" lang="ja-JP" altLang="en-US"/>
              <a:t>この緑はセンサの連続読み出しで取得したすべての</a:t>
            </a:r>
            <a:r>
              <a:rPr kumimoji="1" lang="en-US" altLang="ja-JP" dirty="0"/>
              <a:t>hit</a:t>
            </a:r>
            <a:r>
              <a:rPr kumimoji="1" lang="ja-JP" altLang="en-US"/>
              <a:t>であり、ビームプロファイルが見えています。</a:t>
            </a:r>
            <a:endParaRPr kumimoji="1" lang="en-US" altLang="ja-JP" dirty="0"/>
          </a:p>
          <a:p>
            <a:endParaRPr kumimoji="1" lang="en-US" altLang="ja-JP" dirty="0"/>
          </a:p>
          <a:p>
            <a:r>
              <a:rPr kumimoji="1" lang="en-US" altLang="ja-JP" dirty="0"/>
              <a:t>&gt;</a:t>
            </a:r>
            <a:r>
              <a:rPr kumimoji="1" lang="ja-JP" altLang="en-US"/>
              <a:t>これより、時間情報によりイベント選択ができていると言え、データ取得回路が正常に動作することを確認できました。</a:t>
            </a:r>
            <a:endParaRPr kumimoji="1" lang="en-US" altLang="ja-JP" dirty="0"/>
          </a:p>
          <a:p>
            <a:endParaRPr kumimoji="1" lang="en-US" altLang="ja-JP" dirty="0"/>
          </a:p>
          <a:p>
            <a:r>
              <a:rPr kumimoji="1" lang="en-US" altLang="ja-JP" dirty="0"/>
              <a:t>1’07</a:t>
            </a:r>
          </a:p>
        </p:txBody>
      </p:sp>
    </p:spTree>
    <p:extLst>
      <p:ext uri="{BB962C8B-B14F-4D97-AF65-F5344CB8AC3E}">
        <p14:creationId xmlns:p14="http://schemas.microsoft.com/office/powerpoint/2010/main" val="328398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&gt;</a:t>
            </a:r>
            <a:r>
              <a:rPr kumimoji="1" lang="ja-JP" altLang="en-US"/>
              <a:t>次に時間分解能についてです。</a:t>
            </a:r>
            <a:endParaRPr kumimoji="1" lang="en-US" altLang="ja-JP" dirty="0"/>
          </a:p>
          <a:p>
            <a:endParaRPr kumimoji="1" lang="en-US" altLang="ja-JP" dirty="0"/>
          </a:p>
          <a:p>
            <a:r>
              <a:rPr kumimoji="1" lang="en-US" altLang="ja-JP" dirty="0"/>
              <a:t>&gt;</a:t>
            </a:r>
            <a:r>
              <a:rPr kumimoji="1" lang="ja-JP" altLang="en-US"/>
              <a:t>時間分解能の評価は、「フロントエンド回路である「</a:t>
            </a:r>
            <a:r>
              <a:rPr kumimoji="1" lang="en-US" altLang="ja-JP" dirty="0"/>
              <a:t>FEB8</a:t>
            </a:r>
            <a:r>
              <a:rPr kumimoji="1" lang="ja-JP" altLang="en-US"/>
              <a:t>」で記録した時刻」を使用し、センサの</a:t>
            </a:r>
            <a:r>
              <a:rPr kumimoji="1" lang="en-US" altLang="ja-JP" dirty="0"/>
              <a:t>hit</a:t>
            </a:r>
            <a:r>
              <a:rPr kumimoji="1" lang="ja-JP" altLang="en-US"/>
              <a:t>とシンチのタイミング差により評価しました。</a:t>
            </a:r>
            <a:endParaRPr kumimoji="1" lang="en-US" altLang="ja-JP" dirty="0"/>
          </a:p>
          <a:p>
            <a:r>
              <a:rPr kumimoji="1" lang="en-US" altLang="ja-JP" dirty="0"/>
              <a:t>&gt;</a:t>
            </a:r>
            <a:r>
              <a:rPr kumimoji="1" lang="ja-JP" altLang="en-US"/>
              <a:t>このタイミング差の幅は、シンチレーター、センサー両者の時間分解能の足し合わせであるといえ、</a:t>
            </a:r>
            <a:endParaRPr kumimoji="1" lang="en-US" altLang="ja-JP" dirty="0"/>
          </a:p>
          <a:p>
            <a:r>
              <a:rPr kumimoji="1" lang="en-US" altLang="ja-JP" dirty="0"/>
              <a:t>&gt;</a:t>
            </a:r>
            <a:r>
              <a:rPr kumimoji="1" lang="ja-JP" altLang="en-US"/>
              <a:t>シンチレーターの時間分解能は、センサの分解能と比べて、</a:t>
            </a:r>
            <a:r>
              <a:rPr kumimoji="1" lang="en-US" altLang="ja-JP" dirty="0"/>
              <a:t>1nsec</a:t>
            </a:r>
            <a:r>
              <a:rPr kumimoji="1" lang="ja-JP" altLang="en-US"/>
              <a:t>以下と小さく、このタイミング差の幅は、センサの時間分解能とほぼ等しいと言えます。</a:t>
            </a:r>
            <a:endParaRPr kumimoji="1" lang="en-US" altLang="ja-JP" dirty="0"/>
          </a:p>
          <a:p>
            <a:endParaRPr kumimoji="1" lang="en-US" altLang="ja-JP" dirty="0"/>
          </a:p>
          <a:p>
            <a:r>
              <a:rPr kumimoji="1" lang="en-US" altLang="ja-JP" dirty="0"/>
              <a:t>&gt;</a:t>
            </a:r>
            <a:r>
              <a:rPr kumimoji="1" lang="ja-JP" altLang="en-US"/>
              <a:t>左のプロットはそのタイミング差の分布です。そして、この下のプロットは、縦軸を</a:t>
            </a:r>
            <a:r>
              <a:rPr kumimoji="1" lang="en-US" altLang="ja-JP" dirty="0"/>
              <a:t>ADC</a:t>
            </a:r>
            <a:r>
              <a:rPr kumimoji="1" lang="ja-JP" altLang="en-US"/>
              <a:t>値にした</a:t>
            </a:r>
            <a:r>
              <a:rPr kumimoji="1" lang="en-US" altLang="ja-JP" dirty="0"/>
              <a:t>2</a:t>
            </a:r>
            <a:r>
              <a:rPr kumimoji="1" lang="ja-JP" altLang="en-US"/>
              <a:t>次元プロットです。これをみると</a:t>
            </a:r>
            <a:r>
              <a:rPr kumimoji="1" lang="en-US" altLang="ja-JP" dirty="0"/>
              <a:t>ADC</a:t>
            </a:r>
            <a:r>
              <a:rPr kumimoji="1" lang="ja-JP" altLang="en-US"/>
              <a:t>が小さい範囲で右にずれています。</a:t>
            </a:r>
            <a:endParaRPr kumimoji="1" lang="en-US" altLang="ja-JP" dirty="0"/>
          </a:p>
          <a:p>
            <a:r>
              <a:rPr kumimoji="1" lang="en-US" altLang="ja-JP" dirty="0"/>
              <a:t>&gt;</a:t>
            </a:r>
            <a:r>
              <a:rPr kumimoji="1" lang="ja-JP" altLang="en-US"/>
              <a:t>これは</a:t>
            </a:r>
            <a:r>
              <a:rPr kumimoji="1" lang="en-US" altLang="ja-JP" dirty="0" err="1"/>
              <a:t>timewalk</a:t>
            </a:r>
            <a:r>
              <a:rPr kumimoji="1" lang="ja-JP" altLang="en-US"/>
              <a:t>というもので、この図のように信号の大小により、微小な時間差が生まれ、それが見えています。</a:t>
            </a:r>
            <a:endParaRPr kumimoji="1" lang="en-US" altLang="ja-JP" dirty="0"/>
          </a:p>
          <a:p>
            <a:endParaRPr kumimoji="1" lang="en-US" altLang="ja-JP" dirty="0"/>
          </a:p>
          <a:p>
            <a:r>
              <a:rPr kumimoji="1" lang="en-US" altLang="ja-JP" dirty="0"/>
              <a:t>(</a:t>
            </a:r>
            <a:r>
              <a:rPr kumimoji="1" lang="ja-JP" altLang="en-US"/>
              <a:t>一呼吸</a:t>
            </a:r>
            <a:r>
              <a:rPr kumimoji="1" lang="en-US" altLang="ja-JP" dirty="0"/>
              <a:t>)</a:t>
            </a:r>
          </a:p>
          <a:p>
            <a:r>
              <a:rPr kumimoji="1" lang="en-US" altLang="ja-JP" dirty="0"/>
              <a:t>&gt;</a:t>
            </a:r>
            <a:r>
              <a:rPr kumimoji="1" lang="ja-JP" altLang="en-US"/>
              <a:t>これを考慮して補正を行ったものが右のプロットで、これより、時間分解能は、</a:t>
            </a:r>
            <a:r>
              <a:rPr kumimoji="1" lang="en-US" altLang="ja-JP" dirty="0"/>
              <a:t>0</a:t>
            </a:r>
            <a:r>
              <a:rPr kumimoji="1" lang="ja-JP" altLang="en-US"/>
              <a:t>度入射で</a:t>
            </a:r>
            <a:r>
              <a:rPr kumimoji="1" lang="en-US" altLang="ja-JP" dirty="0"/>
              <a:t>4.3nsec</a:t>
            </a:r>
            <a:r>
              <a:rPr kumimoji="1" lang="ja-JP" altLang="en-US"/>
              <a:t>となりました。</a:t>
            </a:r>
            <a:endParaRPr kumimoji="1" lang="en-US" altLang="ja-JP" dirty="0"/>
          </a:p>
          <a:p>
            <a:r>
              <a:rPr kumimoji="1" lang="en-US" altLang="ja-JP" dirty="0"/>
              <a:t>&gt;</a:t>
            </a:r>
            <a:r>
              <a:rPr kumimoji="1" lang="ja-JP" altLang="en-US"/>
              <a:t>よって</a:t>
            </a:r>
            <a:r>
              <a:rPr kumimoji="1" lang="en-US" altLang="ja-JP" dirty="0"/>
              <a:t>6nsec</a:t>
            </a:r>
            <a:r>
              <a:rPr kumimoji="1" lang="ja-JP" altLang="en-US"/>
              <a:t>の検出器性能の要請を満たすことを確認できました。</a:t>
            </a:r>
            <a:endParaRPr kumimoji="1" lang="en-US" altLang="ja-JP" dirty="0"/>
          </a:p>
          <a:p>
            <a:r>
              <a:rPr kumimoji="1" lang="en-US" altLang="ja-JP" dirty="0"/>
              <a:t>1’16</a:t>
            </a:r>
          </a:p>
        </p:txBody>
      </p:sp>
    </p:spTree>
    <p:extLst>
      <p:ext uri="{BB962C8B-B14F-4D97-AF65-F5344CB8AC3E}">
        <p14:creationId xmlns:p14="http://schemas.microsoft.com/office/powerpoint/2010/main" val="137545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1B2A724-EF5A-E64D-B07C-D988E25913EB}" type="datetime1">
              <a:rPr kumimoji="1" lang="ja-JP" altLang="en-US" smtClean="0"/>
              <a:t>2025/2/9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3753525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DB2E3A-B9EB-5144-AD08-6E3F31D00402}" type="datetime1">
              <a:rPr kumimoji="1" lang="ja-JP" altLang="en-US" smtClean="0"/>
              <a:t>2025/2/9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2768970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FF7B1E-3840-4743-B304-48BEC2637694}" type="datetime1">
              <a:rPr kumimoji="1" lang="ja-JP" altLang="en-US" smtClean="0"/>
              <a:t>2025/2/9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60443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0805E5-9AFB-CB46-A727-D3C75FEDF665}" type="datetime1">
              <a:rPr kumimoji="1" lang="ja-JP" altLang="en-US" smtClean="0"/>
              <a:t>2025/2/9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128004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E57BD84-5CCA-3540-97D4-28EC7DBAB78F}" type="datetime1">
              <a:rPr kumimoji="1" lang="ja-JP" altLang="en-US" smtClean="0"/>
              <a:t>2025/2/9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86409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694915B-40E5-D344-BA95-A285A99D0EFA}" type="datetime1">
              <a:rPr kumimoji="1" lang="ja-JP" altLang="en-US" smtClean="0"/>
              <a:t>2025/2/9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292455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C8DF578-8A6E-2545-B609-E822177B0533}" type="datetime1">
              <a:rPr kumimoji="1" lang="ja-JP" altLang="en-US" smtClean="0"/>
              <a:t>2025/2/9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1860215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E05EF14-44B1-9A42-A951-D0156DFD3417}" type="datetime1">
              <a:rPr kumimoji="1" lang="ja-JP" altLang="en-US" smtClean="0"/>
              <a:t>2025/2/9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326996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9B747-65C9-A740-8B10-1F179561B195}" type="datetime1">
              <a:rPr kumimoji="1" lang="ja-JP" altLang="en-US" smtClean="0"/>
              <a:t>2025/2/9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139015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E473E68-44EF-7B48-86A8-161623EF8177}" type="datetime1">
              <a:rPr kumimoji="1" lang="ja-JP" altLang="en-US" smtClean="0"/>
              <a:t>2025/2/9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425238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8A8694-203D-7D4B-B6D3-E0D9ED70BF6A}" type="datetime1">
              <a:rPr kumimoji="1" lang="ja-JP" altLang="en-US" smtClean="0"/>
              <a:t>2025/2/9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276053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BA9A6-B732-A340-808A-52E907DEB368}" type="datetime1">
              <a:rPr kumimoji="1" lang="ja-JP" altLang="en-US" smtClean="0"/>
              <a:t>2025/2/9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16565-9697-114A-8467-BA2C9A13C65C}" type="slidenum">
              <a:rPr kumimoji="1" lang="ja-JP" altLang="en-US" smtClean="0"/>
              <a:t>‹#›</a:t>
            </a:fld>
            <a:endParaRPr kumimoji="1" lang="ja-JP" altLang="en-US"/>
          </a:p>
        </p:txBody>
      </p:sp>
    </p:spTree>
    <p:extLst>
      <p:ext uri="{BB962C8B-B14F-4D97-AF65-F5344CB8AC3E}">
        <p14:creationId xmlns:p14="http://schemas.microsoft.com/office/powerpoint/2010/main" val="1196964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png"/><Relationship Id="rId7" Type="http://schemas.openxmlformats.org/officeDocument/2006/relationships/image" Target="../media/image50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0.png"/><Relationship Id="rId11" Type="http://schemas.openxmlformats.org/officeDocument/2006/relationships/image" Target="../media/image96.png"/><Relationship Id="rId5" Type="http://schemas.openxmlformats.org/officeDocument/2006/relationships/image" Target="../media/image59.png"/><Relationship Id="rId10" Type="http://schemas.openxmlformats.org/officeDocument/2006/relationships/image" Target="../media/image89.png"/><Relationship Id="rId4" Type="http://schemas.openxmlformats.org/officeDocument/2006/relationships/image" Target="../media/image24.png"/><Relationship Id="rId9"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810.png"/><Relationship Id="rId7"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0.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4.wdp"/><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88.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50.png"/><Relationship Id="rId4" Type="http://schemas.openxmlformats.org/officeDocument/2006/relationships/image" Target="../media/image87.emf"/></Relationships>
</file>

<file path=ppt/slides/_rels/slide57.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88.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610.png"/><Relationship Id="rId4" Type="http://schemas.openxmlformats.org/officeDocument/2006/relationships/image" Target="../media/image87.emf"/></Relationships>
</file>

<file path=ppt/slides/_rels/slide5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48.emf"/></Relationships>
</file>

<file path=ppt/slides/_rels/slide5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04.png"/><Relationship Id="rId4" Type="http://schemas.openxmlformats.org/officeDocument/2006/relationships/image" Target="../media/image291.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7.png"/><Relationship Id="rId17"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emf"/><Relationship Id="rId15" Type="http://schemas.openxmlformats.org/officeDocument/2006/relationships/image" Target="../media/image19.png"/><Relationship Id="rId4" Type="http://schemas.openxmlformats.org/officeDocument/2006/relationships/image" Target="../media/image16.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259246" y="1465602"/>
            <a:ext cx="8625508"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ctr"/>
            <a:r>
              <a:rPr kumimoji="1" lang="ja-JP" altLang="en-US" sz="3200" b="1">
                <a:latin typeface="Hiragino Sans W6" panose="020B0400000000000000" pitchFamily="34" charset="-128"/>
                <a:ea typeface="Hiragino Sans W6" panose="020B0400000000000000" pitchFamily="34" charset="-128"/>
              </a:rPr>
              <a:t>次世代高輝度重イオン衝突実験のための</a:t>
            </a:r>
            <a:endParaRPr kumimoji="1" lang="en-US" altLang="ja-JP" sz="3200" b="1" dirty="0">
              <a:latin typeface="Hiragino Sans W6" panose="020B0400000000000000" pitchFamily="34" charset="-128"/>
              <a:ea typeface="Hiragino Sans W6" panose="020B0400000000000000" pitchFamily="34" charset="-128"/>
            </a:endParaRPr>
          </a:p>
          <a:p>
            <a:pPr algn="ctr"/>
            <a:r>
              <a:rPr kumimoji="1" lang="ja-JP" altLang="en-US" sz="3200" b="1">
                <a:latin typeface="Hiragino Sans W6" panose="020B0400000000000000" pitchFamily="34" charset="-128"/>
                <a:ea typeface="Hiragino Sans W6" panose="020B0400000000000000" pitchFamily="34" charset="-128"/>
              </a:rPr>
              <a:t>シリコンストリップ検出器の開発と性能評価</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39974"/>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字幕 2">
            <a:extLst>
              <a:ext uri="{FF2B5EF4-FFF2-40B4-BE49-F238E27FC236}">
                <a16:creationId xmlns:a16="http://schemas.microsoft.com/office/drawing/2014/main" id="{F1726CAC-E96D-5F6A-816B-FB9D13772A63}"/>
              </a:ext>
            </a:extLst>
          </p:cNvPr>
          <p:cNvSpPr>
            <a:spLocks noGrp="1"/>
          </p:cNvSpPr>
          <p:nvPr>
            <p:ph type="subTitle" idx="1"/>
          </p:nvPr>
        </p:nvSpPr>
        <p:spPr>
          <a:xfrm>
            <a:off x="423915" y="3837278"/>
            <a:ext cx="8296171" cy="1655762"/>
          </a:xfrm>
        </p:spPr>
        <p:txBody>
          <a:bodyPr/>
          <a:lstStyle/>
          <a:p>
            <a:r>
              <a:rPr kumimoji="1" lang="ja-JP" altLang="en-US" b="1">
                <a:latin typeface="Hiragino Sans W6" panose="020B0400000000000000" pitchFamily="34" charset="-128"/>
                <a:ea typeface="Hiragino Sans W6" panose="020B0400000000000000" pitchFamily="34" charset="-128"/>
                <a:cs typeface="Segoe UI" panose="020B0502040204020203" pitchFamily="34" charset="0"/>
              </a:rPr>
              <a:t>広島大学</a:t>
            </a:r>
            <a:r>
              <a:rPr lang="ja-JP" altLang="en-US" b="1">
                <a:latin typeface="Hiragino Sans W6" panose="020B0400000000000000" pitchFamily="34" charset="-128"/>
                <a:ea typeface="Hiragino Sans W6" panose="020B0400000000000000" pitchFamily="34" charset="-128"/>
                <a:cs typeface="Segoe UI" panose="020B0502040204020203" pitchFamily="34" charset="0"/>
              </a:rPr>
              <a:t>大学院</a:t>
            </a:r>
            <a:r>
              <a:rPr kumimoji="1" lang="en-US" altLang="ja-JP" b="1" dirty="0">
                <a:latin typeface="Hiragino Sans W6" panose="020B0400000000000000" pitchFamily="34" charset="-128"/>
                <a:ea typeface="Hiragino Sans W6" panose="020B0400000000000000" pitchFamily="34" charset="-128"/>
                <a:cs typeface="Segoe UI" panose="020B0502040204020203" pitchFamily="34" charset="0"/>
              </a:rPr>
              <a:t> </a:t>
            </a:r>
            <a:r>
              <a:rPr lang="ja-JP" altLang="en-US" b="1">
                <a:latin typeface="Hiragino Sans W6" panose="020B0400000000000000" pitchFamily="34" charset="-128"/>
                <a:ea typeface="Hiragino Sans W6" panose="020B0400000000000000" pitchFamily="34" charset="-128"/>
                <a:cs typeface="Segoe UI" panose="020B0502040204020203" pitchFamily="34" charset="0"/>
              </a:rPr>
              <a:t>先進理工系科学研究科 物理学プログラム</a:t>
            </a:r>
            <a:endParaRPr kumimoji="1" lang="en-US" altLang="ja-JP" b="1" dirty="0">
              <a:latin typeface="Hiragino Sans W6" panose="020B0400000000000000" pitchFamily="34" charset="-128"/>
              <a:ea typeface="Hiragino Sans W6" panose="020B0400000000000000" pitchFamily="34" charset="-128"/>
              <a:cs typeface="Segoe UI" panose="020B0502040204020203" pitchFamily="34" charset="0"/>
            </a:endParaRPr>
          </a:p>
          <a:p>
            <a:r>
              <a:rPr kumimoji="1" lang="ja-JP" altLang="en-US" b="1">
                <a:latin typeface="Hiragino Sans W6" panose="020B0400000000000000" pitchFamily="34" charset="-128"/>
                <a:ea typeface="Hiragino Sans W6" panose="020B0400000000000000" pitchFamily="34" charset="-128"/>
                <a:cs typeface="Segoe UI" panose="020B0502040204020203" pitchFamily="34" charset="0"/>
              </a:rPr>
              <a:t>クォーク物理学研究室 </a:t>
            </a:r>
            <a:r>
              <a:rPr lang="en-US" altLang="ja-JP" b="1" dirty="0">
                <a:latin typeface="Hiragino Sans W6" panose="020B0400000000000000" pitchFamily="34" charset="-128"/>
                <a:ea typeface="Hiragino Sans W6" panose="020B0400000000000000" pitchFamily="34" charset="-128"/>
                <a:cs typeface="Segoe UI" panose="020B0502040204020203" pitchFamily="34" charset="0"/>
              </a:rPr>
              <a:t>M232708 </a:t>
            </a:r>
            <a:r>
              <a:rPr lang="ja-JP" altLang="en-US" b="1">
                <a:latin typeface="Hiragino Sans W6" panose="020B0400000000000000" pitchFamily="34" charset="-128"/>
                <a:ea typeface="Hiragino Sans W6" panose="020B0400000000000000" pitchFamily="34" charset="-128"/>
                <a:cs typeface="Segoe UI" panose="020B0502040204020203" pitchFamily="34" charset="0"/>
              </a:rPr>
              <a:t>山田蓮斗</a:t>
            </a:r>
            <a:endParaRPr kumimoji="1" lang="ja-JP" altLang="en-US" b="1">
              <a:latin typeface="Hiragino Sans W6" panose="020B0400000000000000" pitchFamily="34" charset="-128"/>
              <a:ea typeface="Hiragino Sans W6" panose="020B0400000000000000" pitchFamily="34" charset="-128"/>
              <a:cs typeface="Segoe UI" panose="020B0502040204020203" pitchFamily="34" charset="0"/>
            </a:endParaRPr>
          </a:p>
        </p:txBody>
      </p:sp>
    </p:spTree>
    <p:extLst>
      <p:ext uri="{BB962C8B-B14F-4D97-AF65-F5344CB8AC3E}">
        <p14:creationId xmlns:p14="http://schemas.microsoft.com/office/powerpoint/2010/main" val="4169960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2FC2D60-D116-61B4-BAC6-1C4B6D5DFF21}"/>
              </a:ext>
            </a:extLst>
          </p:cNvPr>
          <p:cNvSpPr txBox="1"/>
          <p:nvPr/>
        </p:nvSpPr>
        <p:spPr>
          <a:xfrm>
            <a:off x="149664" y="706920"/>
            <a:ext cx="2183028" cy="461665"/>
          </a:xfrm>
          <a:prstGeom prst="rect">
            <a:avLst/>
          </a:prstGeom>
          <a:noFill/>
        </p:spPr>
        <p:txBody>
          <a:bodyPr wrap="square">
            <a:spAutoFit/>
          </a:bodyPr>
          <a:lstStyle/>
          <a:p>
            <a:pPr marL="457200" indent="-457200">
              <a:buFont typeface="+mj-ea"/>
              <a:buAutoNum type="circleNumDbPlain" startAt="3"/>
            </a:pPr>
            <a:r>
              <a:rPr lang="ja-JP" altLang="en-US" sz="2400" b="1" u="sng">
                <a:latin typeface="Hiragino Sans W6" panose="020B0400000000000000" pitchFamily="34" charset="-128"/>
                <a:ea typeface="Hiragino Sans W6" panose="020B0400000000000000" pitchFamily="34" charset="-128"/>
              </a:rPr>
              <a:t>検出効率</a:t>
            </a:r>
            <a:r>
              <a:rPr lang="ja-JP" altLang="en-US" sz="2400" b="1">
                <a:latin typeface="Hiragino Sans W6" panose="020B0400000000000000" pitchFamily="34" charset="-128"/>
                <a:ea typeface="Hiragino Sans W6" panose="020B0400000000000000" pitchFamily="34" charset="-128"/>
              </a:rPr>
              <a:t> </a:t>
            </a:r>
            <a:endParaRPr lang="en" altLang="ja-JP" sz="2400" dirty="0">
              <a:latin typeface="Hiragino Sans W4" panose="020B0400000000000000" pitchFamily="34" charset="-128"/>
              <a:ea typeface="Hiragino Sans W4" panose="020B0400000000000000" pitchFamily="34" charset="-128"/>
            </a:endParaRPr>
          </a:p>
        </p:txBody>
      </p:sp>
      <p:sp>
        <p:nvSpPr>
          <p:cNvPr id="91" name="タイトル 1">
            <a:extLst>
              <a:ext uri="{FF2B5EF4-FFF2-40B4-BE49-F238E27FC236}">
                <a16:creationId xmlns:a16="http://schemas.microsoft.com/office/drawing/2014/main" id="{89FB44B8-8DA8-2B7B-CC3E-DC32C03BD6AB}"/>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電子ビームを用いたテスト実験 </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(@KEK PF-AR)</a:t>
            </a:r>
            <a:endParaRPr lang="ja-JP" altLang="en-US" sz="2800" b="1">
              <a:latin typeface="Hiragino Sans W6" panose="020B0400000000000000" pitchFamily="34" charset="-128"/>
              <a:ea typeface="Hiragino Sans W6" panose="020B0400000000000000" pitchFamily="34" charset="-128"/>
              <a:cs typeface="Segoe UI" panose="020B0502040204020203" pitchFamily="34" charset="0"/>
            </a:endParaRPr>
          </a:p>
        </p:txBody>
      </p:sp>
      <p:cxnSp>
        <p:nvCxnSpPr>
          <p:cNvPr id="92" name="直線コネクタ 91">
            <a:extLst>
              <a:ext uri="{FF2B5EF4-FFF2-40B4-BE49-F238E27FC236}">
                <a16:creationId xmlns:a16="http://schemas.microsoft.com/office/drawing/2014/main" id="{5C3A78CA-5EF6-9BA8-95BC-921DDA060046}"/>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 name="表 10">
            <a:extLst>
              <a:ext uri="{FF2B5EF4-FFF2-40B4-BE49-F238E27FC236}">
                <a16:creationId xmlns:a16="http://schemas.microsoft.com/office/drawing/2014/main" id="{1E2ED28D-B079-A61B-DD8C-5FCD357DEE3F}"/>
              </a:ext>
            </a:extLst>
          </p:cNvPr>
          <p:cNvGraphicFramePr>
            <a:graphicFrameLocks noGrp="1"/>
          </p:cNvGraphicFramePr>
          <p:nvPr>
            <p:extLst>
              <p:ext uri="{D42A27DB-BD31-4B8C-83A1-F6EECF244321}">
                <p14:modId xmlns:p14="http://schemas.microsoft.com/office/powerpoint/2010/main" val="1308861218"/>
              </p:ext>
            </p:extLst>
          </p:nvPr>
        </p:nvGraphicFramePr>
        <p:xfrm>
          <a:off x="975360" y="2249440"/>
          <a:ext cx="7158446" cy="1188720"/>
        </p:xfrm>
        <a:graphic>
          <a:graphicData uri="http://schemas.openxmlformats.org/drawingml/2006/table">
            <a:tbl>
              <a:tblPr firstRow="1" bandRow="1">
                <a:tableStyleId>{912C8C85-51F0-491E-9774-3900AFEF0FD7}</a:tableStyleId>
              </a:tblPr>
              <a:tblGrid>
                <a:gridCol w="2899954">
                  <a:extLst>
                    <a:ext uri="{9D8B030D-6E8A-4147-A177-3AD203B41FA5}">
                      <a16:colId xmlns:a16="http://schemas.microsoft.com/office/drawing/2014/main" val="3695429457"/>
                    </a:ext>
                  </a:extLst>
                </a:gridCol>
                <a:gridCol w="4258492">
                  <a:extLst>
                    <a:ext uri="{9D8B030D-6E8A-4147-A177-3AD203B41FA5}">
                      <a16:colId xmlns:a16="http://schemas.microsoft.com/office/drawing/2014/main" val="3671643823"/>
                    </a:ext>
                  </a:extLst>
                </a:gridCol>
              </a:tblGrid>
              <a:tr h="263918">
                <a:tc>
                  <a:txBody>
                    <a:bodyPr/>
                    <a:lstStyle/>
                    <a:p>
                      <a:pPr algn="ctr"/>
                      <a:r>
                        <a:rPr kumimoji="1" lang="ja-JP" altLang="en-US" sz="2000" b="0" i="0">
                          <a:solidFill>
                            <a:schemeClr val="tx1"/>
                          </a:solidFill>
                          <a:latin typeface="Hiragino Sans W4" panose="020B0400000000000000" pitchFamily="34" charset="-128"/>
                          <a:ea typeface="Hiragino Sans W4" panose="020B0400000000000000" pitchFamily="34" charset="-128"/>
                        </a:rPr>
                        <a:t>ビーム入射角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2000" b="0" i="0">
                          <a:solidFill>
                            <a:schemeClr val="tx1"/>
                          </a:solidFill>
                          <a:latin typeface="Hiragino Sans W4" panose="020B0400000000000000" pitchFamily="34" charset="-128"/>
                          <a:ea typeface="Hiragino Sans W4" panose="020B0400000000000000" pitchFamily="34" charset="-128"/>
                        </a:rPr>
                        <a:t>検出効率</a:t>
                      </a:r>
                      <a:endParaRPr kumimoji="1" lang="ja-JP" altLang="en-US" sz="2000" b="0" i="0">
                        <a:solidFill>
                          <a:schemeClr val="tx1"/>
                        </a:solidFill>
                        <a:highlight>
                          <a:srgbClr val="FFCF5C"/>
                        </a:highlight>
                        <a:latin typeface="Hiragino Sans W4" panose="020B0400000000000000" pitchFamily="34" charset="-128"/>
                        <a:ea typeface="Hiragino Sans W4" panose="020B0400000000000000"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0822168"/>
                  </a:ext>
                </a:extLst>
              </a:tr>
              <a:tr h="263918">
                <a:tc>
                  <a:txBody>
                    <a:bodyPr/>
                    <a:lstStyle/>
                    <a:p>
                      <a:pPr algn="ctr"/>
                      <a:r>
                        <a:rPr kumimoji="1" lang="en-US" altLang="ja-JP" sz="2000" b="0" i="0" dirty="0">
                          <a:latin typeface="Hiragino Sans W4" panose="020B0400000000000000" pitchFamily="34" charset="-128"/>
                          <a:ea typeface="Hiragino Sans W4" panose="020B0400000000000000" pitchFamily="34" charset="-128"/>
                        </a:rPr>
                        <a:t>0 </a:t>
                      </a:r>
                      <a:r>
                        <a:rPr kumimoji="1" lang="ja-JP" altLang="en-US" sz="2000" b="0" i="0">
                          <a:latin typeface="Hiragino Sans W4" panose="020B0400000000000000" pitchFamily="34" charset="-128"/>
                          <a:ea typeface="Hiragino Sans W4" panose="020B0400000000000000" pitchFamily="34" charset="-128"/>
                        </a:rPr>
                        <a:t>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i="0" dirty="0">
                          <a:solidFill>
                            <a:schemeClr val="tx1"/>
                          </a:solidFill>
                          <a:latin typeface="Hiragino Sans W6" panose="020B0400000000000000" pitchFamily="34" charset="-128"/>
                          <a:ea typeface="Hiragino Sans W6" panose="020B0400000000000000" pitchFamily="34" charset="-128"/>
                        </a:rPr>
                        <a:t>98.6 ±</a:t>
                      </a:r>
                      <a:r>
                        <a:rPr kumimoji="1" lang="ja-JP" altLang="en-US" sz="2000" b="1" i="0">
                          <a:solidFill>
                            <a:schemeClr val="tx1"/>
                          </a:solidFill>
                          <a:latin typeface="Hiragino Sans W6" panose="020B0400000000000000" pitchFamily="34" charset="-128"/>
                          <a:ea typeface="Hiragino Sans W6" panose="020B0400000000000000" pitchFamily="34" charset="-128"/>
                        </a:rPr>
                        <a:t> </a:t>
                      </a:r>
                      <a:r>
                        <a:rPr kumimoji="1" lang="en-US" altLang="ja-JP" sz="2000" b="1" i="0" dirty="0">
                          <a:solidFill>
                            <a:schemeClr val="tx1"/>
                          </a:solidFill>
                          <a:latin typeface="Hiragino Sans W6" panose="020B0400000000000000" pitchFamily="34" charset="-128"/>
                          <a:ea typeface="Hiragino Sans W6" panose="020B0400000000000000" pitchFamily="34" charset="-128"/>
                        </a:rPr>
                        <a:t>0.1 %</a:t>
                      </a:r>
                      <a:endParaRPr kumimoji="1" lang="ja-JP" altLang="en-US" sz="2000" b="1" i="0">
                        <a:solidFill>
                          <a:schemeClr val="tx1"/>
                        </a:solidFill>
                        <a:latin typeface="Hiragino Sans W6" panose="020B0400000000000000" pitchFamily="34" charset="-128"/>
                        <a:ea typeface="Hiragino Sans W6" panose="020B0400000000000000"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528087"/>
                  </a:ext>
                </a:extLst>
              </a:tr>
              <a:tr h="263918">
                <a:tc>
                  <a:txBody>
                    <a:bodyPr/>
                    <a:lstStyle/>
                    <a:p>
                      <a:pPr algn="ctr"/>
                      <a:r>
                        <a:rPr kumimoji="1" lang="en-US" altLang="ja-JP" sz="2000" b="0" i="0" dirty="0">
                          <a:latin typeface="Hiragino Sans W4" panose="020B0400000000000000" pitchFamily="34" charset="-128"/>
                          <a:ea typeface="Hiragino Sans W4" panose="020B0400000000000000" pitchFamily="34" charset="-128"/>
                        </a:rPr>
                        <a:t>16 </a:t>
                      </a:r>
                      <a:r>
                        <a:rPr kumimoji="1" lang="ja-JP" altLang="en-US" sz="2000" b="0" i="0">
                          <a:latin typeface="Hiragino Sans W4" panose="020B0400000000000000" pitchFamily="34" charset="-128"/>
                          <a:ea typeface="Hiragino Sans W4" panose="020B0400000000000000" pitchFamily="34" charset="-128"/>
                        </a:rPr>
                        <a:t>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i="0" dirty="0">
                          <a:solidFill>
                            <a:schemeClr val="tx1"/>
                          </a:solidFill>
                          <a:latin typeface="Hiragino Sans W6" panose="020B0400000000000000" pitchFamily="34" charset="-128"/>
                          <a:ea typeface="Hiragino Sans W6" panose="020B0400000000000000" pitchFamily="34" charset="-128"/>
                        </a:rPr>
                        <a:t>98.5 ±</a:t>
                      </a:r>
                      <a:r>
                        <a:rPr kumimoji="1" lang="ja-JP" altLang="en-US" sz="2000" b="1" i="0">
                          <a:solidFill>
                            <a:schemeClr val="tx1"/>
                          </a:solidFill>
                          <a:latin typeface="Hiragino Sans W6" panose="020B0400000000000000" pitchFamily="34" charset="-128"/>
                          <a:ea typeface="Hiragino Sans W6" panose="020B0400000000000000" pitchFamily="34" charset="-128"/>
                        </a:rPr>
                        <a:t> </a:t>
                      </a:r>
                      <a:r>
                        <a:rPr kumimoji="1" lang="en-US" altLang="ja-JP" sz="2000" b="1" i="0" dirty="0">
                          <a:solidFill>
                            <a:schemeClr val="tx1"/>
                          </a:solidFill>
                          <a:latin typeface="Hiragino Sans W6" panose="020B0400000000000000" pitchFamily="34" charset="-128"/>
                          <a:ea typeface="Hiragino Sans W6" panose="020B0400000000000000" pitchFamily="34" charset="-128"/>
                        </a:rPr>
                        <a:t>0.1 %</a:t>
                      </a:r>
                      <a:endParaRPr kumimoji="1" lang="ja-JP" altLang="en-US" sz="2000" b="1" i="0">
                        <a:solidFill>
                          <a:schemeClr val="tx1"/>
                        </a:solidFill>
                        <a:latin typeface="Hiragino Sans W6" panose="020B0400000000000000" pitchFamily="34" charset="-128"/>
                        <a:ea typeface="Hiragino Sans W6" panose="020B0400000000000000"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0451919"/>
                  </a:ext>
                </a:extLst>
              </a:tr>
            </a:tbl>
          </a:graphicData>
        </a:graphic>
      </p:graphicFrame>
      <p:sp>
        <p:nvSpPr>
          <p:cNvPr id="27" name="テキスト ボックス 26">
            <a:extLst>
              <a:ext uri="{FF2B5EF4-FFF2-40B4-BE49-F238E27FC236}">
                <a16:creationId xmlns:a16="http://schemas.microsoft.com/office/drawing/2014/main" id="{C79D80D9-116F-ECE3-CCF5-D5013BEDDC03}"/>
              </a:ext>
            </a:extLst>
          </p:cNvPr>
          <p:cNvSpPr txBox="1"/>
          <p:nvPr/>
        </p:nvSpPr>
        <p:spPr>
          <a:xfrm>
            <a:off x="5088203" y="3720888"/>
            <a:ext cx="2016464" cy="430887"/>
          </a:xfrm>
          <a:prstGeom prst="rect">
            <a:avLst/>
          </a:prstGeom>
          <a:noFill/>
          <a:ln w="19050">
            <a:noFill/>
          </a:ln>
        </p:spPr>
        <p:txBody>
          <a:bodyPr wrap="square">
            <a:spAutoFit/>
          </a:bodyPr>
          <a:lstStyle/>
          <a:p>
            <a:pPr algn="ctr">
              <a:spcAft>
                <a:spcPts val="600"/>
              </a:spcAft>
            </a:pPr>
            <a:r>
              <a:rPr lang="ja-JP" altLang="en-US" sz="2200" b="1" u="sng">
                <a:solidFill>
                  <a:srgbClr val="FF0000"/>
                </a:solidFill>
                <a:highlight>
                  <a:srgbClr val="FFFF00"/>
                </a:highlight>
                <a:latin typeface="Hiragino Sans W6" panose="020B0400000000000000" pitchFamily="34" charset="-128"/>
                <a:ea typeface="Hiragino Sans W6" panose="020B0400000000000000" pitchFamily="34" charset="-128"/>
              </a:rPr>
              <a:t>要請を満たす</a:t>
            </a:r>
            <a:endParaRPr lang="en-US" altLang="ja-JP" sz="2200" b="1" u="sng" dirty="0">
              <a:solidFill>
                <a:srgbClr val="FF0000"/>
              </a:solidFill>
              <a:highlight>
                <a:srgbClr val="FFFF00"/>
              </a:highlight>
              <a:latin typeface="Hiragino Sans W6" panose="020B0400000000000000" pitchFamily="34" charset="-128"/>
              <a:ea typeface="Hiragino Sans W6" panose="020B0400000000000000" pitchFamily="34" charset="-128"/>
            </a:endParaRPr>
          </a:p>
        </p:txBody>
      </p:sp>
      <p:sp>
        <p:nvSpPr>
          <p:cNvPr id="28" name="下矢印 27">
            <a:extLst>
              <a:ext uri="{FF2B5EF4-FFF2-40B4-BE49-F238E27FC236}">
                <a16:creationId xmlns:a16="http://schemas.microsoft.com/office/drawing/2014/main" id="{DD0CFA9B-373E-9ED0-9FB9-B461D64AFCEA}"/>
              </a:ext>
            </a:extLst>
          </p:cNvPr>
          <p:cNvSpPr/>
          <p:nvPr/>
        </p:nvSpPr>
        <p:spPr>
          <a:xfrm>
            <a:off x="5848380" y="3429000"/>
            <a:ext cx="496110" cy="2902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BD4C3892-9AEB-8ACC-070B-90DFE7BE7B6B}"/>
              </a:ext>
            </a:extLst>
          </p:cNvPr>
          <p:cNvGrpSpPr/>
          <p:nvPr/>
        </p:nvGrpSpPr>
        <p:grpSpPr>
          <a:xfrm>
            <a:off x="846734" y="1035011"/>
            <a:ext cx="7450531" cy="995760"/>
            <a:chOff x="1102711" y="824218"/>
            <a:chExt cx="7450531" cy="995760"/>
          </a:xfrm>
        </p:grpSpPr>
        <p:grpSp>
          <p:nvGrpSpPr>
            <p:cNvPr id="33" name="グループ化 32">
              <a:extLst>
                <a:ext uri="{FF2B5EF4-FFF2-40B4-BE49-F238E27FC236}">
                  <a16:creationId xmlns:a16="http://schemas.microsoft.com/office/drawing/2014/main" id="{04EC6DB5-5CAA-6998-BC25-435887AF59BE}"/>
                </a:ext>
              </a:extLst>
            </p:cNvPr>
            <p:cNvGrpSpPr/>
            <p:nvPr/>
          </p:nvGrpSpPr>
          <p:grpSpPr>
            <a:xfrm>
              <a:off x="2505204" y="824218"/>
              <a:ext cx="6048038" cy="995760"/>
              <a:chOff x="2473871" y="858847"/>
              <a:chExt cx="6048038" cy="995760"/>
            </a:xfrm>
          </p:grpSpPr>
          <p:sp>
            <p:nvSpPr>
              <p:cNvPr id="37" name="テキスト ボックス 36">
                <a:extLst>
                  <a:ext uri="{FF2B5EF4-FFF2-40B4-BE49-F238E27FC236}">
                    <a16:creationId xmlns:a16="http://schemas.microsoft.com/office/drawing/2014/main" id="{BD2C5960-7756-ECB8-6EC4-34EA3A9B8716}"/>
                  </a:ext>
                </a:extLst>
              </p:cNvPr>
              <p:cNvSpPr txBox="1"/>
              <p:nvPr/>
            </p:nvSpPr>
            <p:spPr>
              <a:xfrm>
                <a:off x="3109731" y="1485275"/>
                <a:ext cx="236295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b="1">
                    <a:latin typeface="Hiragino Sans W6" panose="020B0400000000000000" pitchFamily="34" charset="-128"/>
                    <a:ea typeface="Hiragino Sans W6" panose="020B0400000000000000" pitchFamily="34" charset="-128"/>
                  </a:rPr>
                  <a:t>シンチ</a:t>
                </a:r>
                <a:r>
                  <a:rPr lang="en-US" altLang="ja-JP" b="1" dirty="0">
                    <a:latin typeface="Hiragino Sans W6" panose="020B0400000000000000" pitchFamily="34" charset="-128"/>
                    <a:ea typeface="Hiragino Sans W6" panose="020B0400000000000000" pitchFamily="34" charset="-128"/>
                  </a:rPr>
                  <a:t>coin.</a:t>
                </a:r>
                <a:r>
                  <a:rPr lang="ja-JP" altLang="en-US" b="1">
                    <a:latin typeface="Hiragino Sans W6" panose="020B0400000000000000" pitchFamily="34" charset="-128"/>
                    <a:ea typeface="Hiragino Sans W6" panose="020B0400000000000000" pitchFamily="34" charset="-128"/>
                  </a:rPr>
                  <a:t>数</a:t>
                </a:r>
                <a:r>
                  <a:rPr lang="en-US" altLang="ja-JP" b="1" dirty="0">
                    <a:latin typeface="Hiragino Sans W6" panose="020B0400000000000000" pitchFamily="34" charset="-128"/>
                    <a:ea typeface="Hiragino Sans W6" panose="020B0400000000000000" pitchFamily="34" charset="-128"/>
                  </a:rPr>
                  <a:t> </a:t>
                </a:r>
                <a:endParaRPr lang="ja-JP" altLang="en-US" b="1">
                  <a:latin typeface="Hiragino Sans W6" panose="020B0400000000000000" pitchFamily="34" charset="-128"/>
                  <a:ea typeface="Hiragino Sans W6" panose="020B0400000000000000" pitchFamily="34" charset="-128"/>
                </a:endParaRPr>
              </a:p>
            </p:txBody>
          </p:sp>
          <p:sp>
            <p:nvSpPr>
              <p:cNvPr id="38" name="テキスト ボックス 37">
                <a:extLst>
                  <a:ext uri="{FF2B5EF4-FFF2-40B4-BE49-F238E27FC236}">
                    <a16:creationId xmlns:a16="http://schemas.microsoft.com/office/drawing/2014/main" id="{89704C71-A6AD-BBD2-23B9-267488C9CC23}"/>
                  </a:ext>
                </a:extLst>
              </p:cNvPr>
              <p:cNvSpPr txBox="1"/>
              <p:nvPr/>
            </p:nvSpPr>
            <p:spPr>
              <a:xfrm>
                <a:off x="2473871" y="858847"/>
                <a:ext cx="3634677"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b="1">
                    <a:latin typeface="Hiragino Sans W6" panose="020B0400000000000000" pitchFamily="34" charset="-128"/>
                    <a:ea typeface="Hiragino Sans W6" panose="020B0400000000000000" pitchFamily="34" charset="-128"/>
                  </a:rPr>
                  <a:t>シンチ</a:t>
                </a:r>
                <a:r>
                  <a:rPr lang="en-US" altLang="ja-JP" b="1" dirty="0">
                    <a:latin typeface="Hiragino Sans W6" panose="020B0400000000000000" pitchFamily="34" charset="-128"/>
                    <a:ea typeface="Hiragino Sans W6" panose="020B0400000000000000" pitchFamily="34" charset="-128"/>
                  </a:rPr>
                  <a:t>coin.</a:t>
                </a:r>
                <a:r>
                  <a:rPr lang="ja-JP" altLang="en-US" b="1">
                    <a:latin typeface="Hiragino Sans W6" panose="020B0400000000000000" pitchFamily="34" charset="-128"/>
                    <a:ea typeface="Hiragino Sans W6" panose="020B0400000000000000" pitchFamily="34" charset="-128"/>
                  </a:rPr>
                  <a:t>に対応した</a:t>
                </a:r>
                <a:r>
                  <a:rPr lang="en-US" altLang="ja-JP" b="1" dirty="0">
                    <a:latin typeface="Hiragino Sans W6" panose="020B0400000000000000" pitchFamily="34" charset="-128"/>
                    <a:ea typeface="Hiragino Sans W6" panose="020B0400000000000000" pitchFamily="34" charset="-128"/>
                  </a:rPr>
                  <a:t> </a:t>
                </a:r>
              </a:p>
              <a:p>
                <a:pPr algn="ctr"/>
                <a:r>
                  <a:rPr lang="ja-JP" altLang="en-US" b="1">
                    <a:latin typeface="Hiragino Sans W6" panose="020B0400000000000000" pitchFamily="34" charset="-128"/>
                    <a:ea typeface="Hiragino Sans W6" panose="020B0400000000000000" pitchFamily="34" charset="-128"/>
                  </a:rPr>
                  <a:t>制限領域内のセンサの反応数</a:t>
                </a:r>
              </a:p>
            </p:txBody>
          </p:sp>
          <p:cxnSp>
            <p:nvCxnSpPr>
              <p:cNvPr id="40" name="直線コネクタ 39">
                <a:extLst>
                  <a:ext uri="{FF2B5EF4-FFF2-40B4-BE49-F238E27FC236}">
                    <a16:creationId xmlns:a16="http://schemas.microsoft.com/office/drawing/2014/main" id="{05F231C8-979F-0C57-1BE8-A82999DBD043}"/>
                  </a:ext>
                </a:extLst>
              </p:cNvPr>
              <p:cNvCxnSpPr>
                <a:cxnSpLocks/>
              </p:cNvCxnSpPr>
              <p:nvPr/>
            </p:nvCxnSpPr>
            <p:spPr>
              <a:xfrm>
                <a:off x="2565189" y="1468709"/>
                <a:ext cx="3343757" cy="0"/>
              </a:xfrm>
              <a:prstGeom prst="line">
                <a:avLst/>
              </a:prstGeom>
              <a:noFill/>
              <a:ln w="19050"/>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0B51E54C-354E-3CE3-4832-E5B829FE0D12}"/>
                  </a:ext>
                </a:extLst>
              </p:cNvPr>
              <p:cNvSpPr txBox="1"/>
              <p:nvPr/>
            </p:nvSpPr>
            <p:spPr>
              <a:xfrm>
                <a:off x="5946962" y="1268525"/>
                <a:ext cx="2574947" cy="369332"/>
              </a:xfrm>
              <a:prstGeom prst="rect">
                <a:avLst/>
              </a:prstGeom>
              <a:noFill/>
            </p:spPr>
            <p:txBody>
              <a:bodyPr wrap="square">
                <a:spAutoFit/>
              </a:bodyPr>
              <a:lstStyle/>
              <a:p>
                <a:r>
                  <a:rPr lang="en" altLang="ja-JP" b="1" dirty="0">
                    <a:latin typeface="Hiragino Sans W6" panose="020B0400000000000000" pitchFamily="34" charset="-128"/>
                    <a:ea typeface="Hiragino Sans W6" panose="020B0400000000000000" pitchFamily="34" charset="-128"/>
                  </a:rPr>
                  <a:t>+ background</a:t>
                </a:r>
                <a:r>
                  <a:rPr lang="ja-JP" altLang="en-US" b="1">
                    <a:latin typeface="Hiragino Sans W6" panose="020B0400000000000000" pitchFamily="34" charset="-128"/>
                    <a:ea typeface="Hiragino Sans W6" panose="020B0400000000000000" pitchFamily="34" charset="-128"/>
                  </a:rPr>
                  <a:t>考慮</a:t>
                </a:r>
                <a:endParaRPr lang="en" altLang="ja-JP" b="1" dirty="0">
                  <a:latin typeface="Hiragino Sans W6" panose="020B0400000000000000" pitchFamily="34" charset="-128"/>
                  <a:ea typeface="Hiragino Sans W6" panose="020B0400000000000000" pitchFamily="34" charset="-128"/>
                </a:endParaRPr>
              </a:p>
            </p:txBody>
          </p:sp>
        </p:grpSp>
        <p:sp>
          <p:nvSpPr>
            <p:cNvPr id="4" name="テキスト ボックス 3">
              <a:extLst>
                <a:ext uri="{FF2B5EF4-FFF2-40B4-BE49-F238E27FC236}">
                  <a16:creationId xmlns:a16="http://schemas.microsoft.com/office/drawing/2014/main" id="{F6256A5F-2A23-244F-62CD-D907ECD42ACB}"/>
                </a:ext>
              </a:extLst>
            </p:cNvPr>
            <p:cNvSpPr txBox="1"/>
            <p:nvPr/>
          </p:nvSpPr>
          <p:spPr>
            <a:xfrm>
              <a:off x="1102711" y="1217832"/>
              <a:ext cx="1564080" cy="400110"/>
            </a:xfrm>
            <a:prstGeom prst="rect">
              <a:avLst/>
            </a:prstGeom>
            <a:noFill/>
          </p:spPr>
          <p:txBody>
            <a:bodyPr wrap="square">
              <a:spAutoFit/>
            </a:bodyPr>
            <a:lstStyle/>
            <a:p>
              <a:r>
                <a:rPr lang="ja-JP" altLang="en-US" sz="2000" b="1">
                  <a:latin typeface="Hiragino Sans W6" panose="020B0400000000000000" pitchFamily="34" charset="-128"/>
                  <a:ea typeface="Hiragino Sans W6" panose="020B0400000000000000" pitchFamily="34" charset="-128"/>
                </a:rPr>
                <a:t>検出効率</a:t>
              </a:r>
              <a:r>
                <a:rPr lang="en-US" altLang="ja-JP" sz="2000" b="1" dirty="0">
                  <a:latin typeface="Hiragino Sans W6" panose="020B0400000000000000" pitchFamily="34" charset="-128"/>
                  <a:ea typeface="Hiragino Sans W6" panose="020B0400000000000000" pitchFamily="34" charset="-128"/>
                </a:rPr>
                <a:t> =</a:t>
              </a:r>
              <a:endParaRPr lang="en" altLang="ja-JP" sz="2000" b="1" dirty="0">
                <a:latin typeface="Hiragino Sans W6" panose="020B0400000000000000" pitchFamily="34" charset="-128"/>
                <a:ea typeface="Hiragino Sans W6" panose="020B0400000000000000" pitchFamily="34" charset="-128"/>
              </a:endParaRPr>
            </a:p>
          </p:txBody>
        </p:sp>
      </p:grpSp>
      <p:sp>
        <p:nvSpPr>
          <p:cNvPr id="15" name="テキスト ボックス 14">
            <a:extLst>
              <a:ext uri="{FF2B5EF4-FFF2-40B4-BE49-F238E27FC236}">
                <a16:creationId xmlns:a16="http://schemas.microsoft.com/office/drawing/2014/main" id="{3021EEC9-CAC1-B033-B235-C252AFB30F50}"/>
              </a:ext>
            </a:extLst>
          </p:cNvPr>
          <p:cNvSpPr txBox="1"/>
          <p:nvPr/>
        </p:nvSpPr>
        <p:spPr>
          <a:xfrm>
            <a:off x="699023" y="4577033"/>
            <a:ext cx="7579216" cy="155401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ja-JP" altLang="en-US" sz="2200" b="1">
                <a:latin typeface="Hiragino Sans W6" panose="020B0400000000000000" pitchFamily="34" charset="-128"/>
                <a:ea typeface="Hiragino Sans W6" panose="020B0400000000000000" pitchFamily="34" charset="-128"/>
              </a:rPr>
              <a:t>閾値調整メソッドの確立</a:t>
            </a:r>
            <a:r>
              <a:rPr kumimoji="1" lang="en-US" altLang="ja-JP" sz="2200" b="1" dirty="0">
                <a:latin typeface="Hiragino Sans W6" panose="020B0400000000000000" pitchFamily="34" charset="-128"/>
                <a:ea typeface="Hiragino Sans W6" panose="020B0400000000000000" pitchFamily="34" charset="-128"/>
              </a:rPr>
              <a:t>, </a:t>
            </a:r>
            <a:r>
              <a:rPr kumimoji="1" lang="ja-JP" altLang="en-US" sz="2200" b="1">
                <a:latin typeface="Hiragino Sans W6" panose="020B0400000000000000" pitchFamily="34" charset="-128"/>
                <a:ea typeface="Hiragino Sans W6" panose="020B0400000000000000" pitchFamily="34" charset="-128"/>
              </a:rPr>
              <a:t>実装</a:t>
            </a:r>
            <a:endParaRPr kumimoji="1" lang="en-US" altLang="ja-JP" sz="2200" b="1" dirty="0">
              <a:latin typeface="Hiragino Sans W6" panose="020B0400000000000000" pitchFamily="34" charset="-128"/>
              <a:ea typeface="Hiragino Sans W6" panose="020B0400000000000000" pitchFamily="34" charset="-128"/>
            </a:endParaRPr>
          </a:p>
          <a:p>
            <a:pPr marL="342900" indent="-342900">
              <a:lnSpc>
                <a:spcPct val="150000"/>
              </a:lnSpc>
              <a:buFont typeface="Arial" panose="020B0604020202020204" pitchFamily="34" charset="0"/>
              <a:buChar char="•"/>
            </a:pPr>
            <a:r>
              <a:rPr kumimoji="1" lang="ja-JP" altLang="en-US" sz="2200" b="1">
                <a:latin typeface="Hiragino Sans W6" panose="020B0400000000000000" pitchFamily="34" charset="-128"/>
                <a:ea typeface="Hiragino Sans W6" panose="020B0400000000000000" pitchFamily="34" charset="-128"/>
              </a:rPr>
              <a:t>電源制御系の改良</a:t>
            </a:r>
            <a:r>
              <a:rPr kumimoji="1" lang="en-US" altLang="ja-JP" sz="2200" b="1" dirty="0">
                <a:latin typeface="Hiragino Sans W6" panose="020B0400000000000000" pitchFamily="34" charset="-128"/>
                <a:ea typeface="Hiragino Sans W6" panose="020B0400000000000000" pitchFamily="34" charset="-128"/>
              </a:rPr>
              <a:t>, </a:t>
            </a:r>
            <a:r>
              <a:rPr kumimoji="1" lang="ja-JP" altLang="en-US" sz="2200" b="1">
                <a:latin typeface="Hiragino Sans W6" panose="020B0400000000000000" pitchFamily="34" charset="-128"/>
                <a:ea typeface="Hiragino Sans W6" panose="020B0400000000000000" pitchFamily="34" charset="-128"/>
              </a:rPr>
              <a:t>電源監視</a:t>
            </a:r>
            <a:r>
              <a:rPr kumimoji="1" lang="en-US" altLang="ja-JP" sz="2200" b="1" dirty="0">
                <a:latin typeface="Hiragino Sans W6" panose="020B0400000000000000" pitchFamily="34" charset="-128"/>
                <a:ea typeface="Hiragino Sans W6" panose="020B0400000000000000" pitchFamily="34" charset="-128"/>
              </a:rPr>
              <a:t>/</a:t>
            </a:r>
            <a:r>
              <a:rPr kumimoji="1" lang="ja-JP" altLang="en-US" sz="2200" b="1">
                <a:latin typeface="Hiragino Sans W6" panose="020B0400000000000000" pitchFamily="34" charset="-128"/>
                <a:ea typeface="Hiragino Sans W6" panose="020B0400000000000000" pitchFamily="34" charset="-128"/>
              </a:rPr>
              <a:t>制御</a:t>
            </a:r>
            <a:r>
              <a:rPr kumimoji="1" lang="en-US" altLang="ja-JP" sz="2200" b="1" dirty="0">
                <a:latin typeface="Hiragino Sans W6" panose="020B0400000000000000" pitchFamily="34" charset="-128"/>
                <a:ea typeface="Hiragino Sans W6" panose="020B0400000000000000" pitchFamily="34" charset="-128"/>
              </a:rPr>
              <a:t>GUI</a:t>
            </a:r>
            <a:r>
              <a:rPr kumimoji="1" lang="ja-JP" altLang="en-US" sz="2200" b="1">
                <a:latin typeface="Hiragino Sans W6" panose="020B0400000000000000" pitchFamily="34" charset="-128"/>
                <a:ea typeface="Hiragino Sans W6" panose="020B0400000000000000" pitchFamily="34" charset="-128"/>
              </a:rPr>
              <a:t>パネルの実装</a:t>
            </a:r>
            <a:endParaRPr kumimoji="1" lang="en-US" altLang="ja-JP" sz="2200" b="1" dirty="0">
              <a:latin typeface="Hiragino Sans W6" panose="020B0400000000000000" pitchFamily="34" charset="-128"/>
              <a:ea typeface="Hiragino Sans W6" panose="020B0400000000000000" pitchFamily="34" charset="-128"/>
            </a:endParaRPr>
          </a:p>
          <a:p>
            <a:pPr marL="342900" indent="-342900">
              <a:lnSpc>
                <a:spcPct val="150000"/>
              </a:lnSpc>
              <a:buFont typeface="Arial" panose="020B0604020202020204" pitchFamily="34" charset="0"/>
              <a:buChar char="•"/>
            </a:pPr>
            <a:r>
              <a:rPr kumimoji="1" lang="ja-JP" altLang="en-US" sz="2200">
                <a:latin typeface="Hiragino Sans W4" panose="020B0400000000000000" pitchFamily="34" charset="-128"/>
                <a:ea typeface="Hiragino Sans W4" panose="020B0400000000000000" pitchFamily="34" charset="-128"/>
              </a:rPr>
              <a:t>長距離伝送のためのリピーターの改良</a:t>
            </a:r>
            <a:endParaRPr kumimoji="1" lang="en-US" altLang="ja-JP" sz="2200" dirty="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id="{110D7056-F2E6-2398-060D-E4F900B07977}"/>
              </a:ext>
            </a:extLst>
          </p:cNvPr>
          <p:cNvSpPr txBox="1"/>
          <p:nvPr/>
        </p:nvSpPr>
        <p:spPr>
          <a:xfrm>
            <a:off x="774899" y="6298659"/>
            <a:ext cx="8325394" cy="400110"/>
          </a:xfrm>
          <a:prstGeom prst="rect">
            <a:avLst/>
          </a:prstGeom>
          <a:noFill/>
        </p:spPr>
        <p:txBody>
          <a:bodyPr wrap="square" rtlCol="0">
            <a:spAutoFit/>
          </a:bodyPr>
          <a:lstStyle/>
          <a:p>
            <a:r>
              <a:rPr kumimoji="1" lang="ja-JP" altLang="en-US" sz="2000">
                <a:latin typeface="Hiragino Sans W4" panose="020B0400000000000000" pitchFamily="34" charset="-128"/>
                <a:ea typeface="Hiragino Sans W4" panose="020B0400000000000000" pitchFamily="34" charset="-128"/>
              </a:rPr>
              <a:t>時間の都合上話せません。。これら苦労話の</a:t>
            </a:r>
            <a:r>
              <a:rPr kumimoji="1" lang="en-US" altLang="ja-JP" sz="2000" dirty="0">
                <a:latin typeface="Hiragino Sans W4" panose="020B0400000000000000" pitchFamily="34" charset="-128"/>
                <a:ea typeface="Hiragino Sans W4" panose="020B0400000000000000" pitchFamily="34" charset="-128"/>
              </a:rPr>
              <a:t>Backup</a:t>
            </a:r>
            <a:r>
              <a:rPr kumimoji="1" lang="ja-JP" altLang="en-US" sz="2000">
                <a:latin typeface="Hiragino Sans W4" panose="020B0400000000000000" pitchFamily="34" charset="-128"/>
                <a:ea typeface="Hiragino Sans W4" panose="020B0400000000000000" pitchFamily="34" charset="-128"/>
              </a:rPr>
              <a:t>スライドあります。</a:t>
            </a:r>
            <a:endParaRPr kumimoji="1" lang="en-US" altLang="ja-JP" sz="2000" dirty="0">
              <a:latin typeface="Hiragino Sans W4" panose="020B0400000000000000" pitchFamily="34" charset="-128"/>
              <a:ea typeface="Hiragino Sans W4" panose="020B0400000000000000" pitchFamily="34" charset="-128"/>
            </a:endParaRPr>
          </a:p>
        </p:txBody>
      </p:sp>
      <p:sp>
        <p:nvSpPr>
          <p:cNvPr id="32" name="角丸四角形 31">
            <a:extLst>
              <a:ext uri="{FF2B5EF4-FFF2-40B4-BE49-F238E27FC236}">
                <a16:creationId xmlns:a16="http://schemas.microsoft.com/office/drawing/2014/main" id="{7C4D8C15-608D-855B-0D91-A37BB78B1037}"/>
              </a:ext>
            </a:extLst>
          </p:cNvPr>
          <p:cNvSpPr/>
          <p:nvPr/>
        </p:nvSpPr>
        <p:spPr>
          <a:xfrm>
            <a:off x="409303" y="4464928"/>
            <a:ext cx="8325394" cy="1729776"/>
          </a:xfrm>
          <a:prstGeom prst="roundRect">
            <a:avLst>
              <a:gd name="adj" fmla="val 4155"/>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142C74E-4A7B-FEA4-F853-B7E1383490FB}"/>
              </a:ext>
            </a:extLst>
          </p:cNvPr>
          <p:cNvSpPr txBox="1"/>
          <p:nvPr/>
        </p:nvSpPr>
        <p:spPr>
          <a:xfrm>
            <a:off x="473962" y="4182200"/>
            <a:ext cx="5339729" cy="430887"/>
          </a:xfrm>
          <a:prstGeom prst="rect">
            <a:avLst/>
          </a:prstGeom>
          <a:solidFill>
            <a:schemeClr val="bg1"/>
          </a:solidFill>
        </p:spPr>
        <p:txBody>
          <a:bodyPr wrap="square">
            <a:spAutoFit/>
          </a:bodyPr>
          <a:lstStyle/>
          <a:p>
            <a:pPr marL="457200" indent="-457200">
              <a:buFont typeface="Wingdings" pitchFamily="2" charset="2"/>
              <a:buChar char="n"/>
            </a:pPr>
            <a:r>
              <a:rPr lang="ja-JP" altLang="en-US" sz="2200" u="sng">
                <a:latin typeface="Hiragino Sans W4" panose="020B0400000000000000" pitchFamily="34" charset="-128"/>
                <a:ea typeface="Hiragino Sans W4" panose="020B0400000000000000" pitchFamily="34" charset="-128"/>
              </a:rPr>
              <a:t>テスト実験により改善</a:t>
            </a:r>
            <a:r>
              <a:rPr lang="en-US" altLang="ja-JP" sz="2200" u="sng" dirty="0">
                <a:latin typeface="Hiragino Sans W4" panose="020B0400000000000000" pitchFamily="34" charset="-128"/>
                <a:ea typeface="Hiragino Sans W4" panose="020B0400000000000000" pitchFamily="34" charset="-128"/>
              </a:rPr>
              <a:t>, </a:t>
            </a:r>
            <a:r>
              <a:rPr lang="ja-JP" altLang="en-US" sz="2200" u="sng">
                <a:latin typeface="Hiragino Sans W4" panose="020B0400000000000000" pitchFamily="34" charset="-128"/>
                <a:ea typeface="Hiragino Sans W4" panose="020B0400000000000000" pitchFamily="34" charset="-128"/>
              </a:rPr>
              <a:t>実装したもの</a:t>
            </a:r>
            <a:endParaRPr lang="en" altLang="ja-JP" sz="2200" u="sng" dirty="0">
              <a:latin typeface="Hiragino Sans W4" panose="020B0400000000000000" pitchFamily="34" charset="-128"/>
              <a:ea typeface="Hiragino Sans W4" panose="020B0400000000000000" pitchFamily="34" charset="-128"/>
            </a:endParaRPr>
          </a:p>
        </p:txBody>
      </p:sp>
      <p:sp>
        <p:nvSpPr>
          <p:cNvPr id="36" name="テキスト ボックス 35">
            <a:extLst>
              <a:ext uri="{FF2B5EF4-FFF2-40B4-BE49-F238E27FC236}">
                <a16:creationId xmlns:a16="http://schemas.microsoft.com/office/drawing/2014/main" id="{77508EFF-E1F7-8BB4-AA83-C57FC29A1A02}"/>
              </a:ext>
            </a:extLst>
          </p:cNvPr>
          <p:cNvSpPr txBox="1"/>
          <p:nvPr/>
        </p:nvSpPr>
        <p:spPr>
          <a:xfrm>
            <a:off x="7992482" y="5762121"/>
            <a:ext cx="742215" cy="400110"/>
          </a:xfrm>
          <a:prstGeom prst="rect">
            <a:avLst/>
          </a:prstGeom>
          <a:noFill/>
        </p:spPr>
        <p:txBody>
          <a:bodyPr wrap="square">
            <a:spAutoFit/>
          </a:bodyPr>
          <a:lstStyle/>
          <a:p>
            <a:r>
              <a:rPr kumimoji="1" lang="ja-JP" altLang="en-US" sz="2000">
                <a:latin typeface="Hiragino Sans W4" panose="020B0400000000000000" pitchFamily="34" charset="-128"/>
                <a:ea typeface="Hiragino Sans W4" panose="020B0400000000000000" pitchFamily="34" charset="-128"/>
              </a:rPr>
              <a:t>等々</a:t>
            </a:r>
            <a:endParaRPr lang="ja-JP" altLang="en-US" sz="2000"/>
          </a:p>
        </p:txBody>
      </p:sp>
      <p:sp>
        <p:nvSpPr>
          <p:cNvPr id="5" name="テキスト ボックス 4">
            <a:extLst>
              <a:ext uri="{FF2B5EF4-FFF2-40B4-BE49-F238E27FC236}">
                <a16:creationId xmlns:a16="http://schemas.microsoft.com/office/drawing/2014/main" id="{C3521A13-76FA-3D92-52A3-198505B2BCC7}"/>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9/13</a:t>
            </a:r>
          </a:p>
        </p:txBody>
      </p:sp>
    </p:spTree>
    <p:extLst>
      <p:ext uri="{BB962C8B-B14F-4D97-AF65-F5344CB8AC3E}">
        <p14:creationId xmlns:p14="http://schemas.microsoft.com/office/powerpoint/2010/main" val="8396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animBg="1"/>
      <p:bldP spid="13"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STS</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のインストール</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pic>
        <p:nvPicPr>
          <p:cNvPr id="11" name="図 10">
            <a:extLst>
              <a:ext uri="{FF2B5EF4-FFF2-40B4-BE49-F238E27FC236}">
                <a16:creationId xmlns:a16="http://schemas.microsoft.com/office/drawing/2014/main" id="{B81DF53D-5EA4-0854-73EE-FD47FB23D534}"/>
              </a:ext>
            </a:extLst>
          </p:cNvPr>
          <p:cNvPicPr>
            <a:picLocks noChangeAspect="1"/>
          </p:cNvPicPr>
          <p:nvPr/>
        </p:nvPicPr>
        <p:blipFill rotWithShape="1">
          <a:blip r:embed="rId3"/>
          <a:srcRect b="16611"/>
          <a:stretch/>
        </p:blipFill>
        <p:spPr>
          <a:xfrm>
            <a:off x="287793" y="1222868"/>
            <a:ext cx="2889076" cy="2028074"/>
          </a:xfrm>
          <a:prstGeom prst="rect">
            <a:avLst/>
          </a:prstGeom>
          <a:ln w="19050">
            <a:solidFill>
              <a:schemeClr val="tx1"/>
            </a:solidFill>
          </a:ln>
        </p:spPr>
      </p:pic>
      <p:sp>
        <p:nvSpPr>
          <p:cNvPr id="67" name="テキスト ボックス 66">
            <a:extLst>
              <a:ext uri="{FF2B5EF4-FFF2-40B4-BE49-F238E27FC236}">
                <a16:creationId xmlns:a16="http://schemas.microsoft.com/office/drawing/2014/main" id="{D2ADFD7B-1D34-88E1-CFC6-B0D43D26D7AD}"/>
              </a:ext>
            </a:extLst>
          </p:cNvPr>
          <p:cNvSpPr txBox="1"/>
          <p:nvPr/>
        </p:nvSpPr>
        <p:spPr>
          <a:xfrm>
            <a:off x="342268" y="868851"/>
            <a:ext cx="2780412" cy="338554"/>
          </a:xfrm>
          <a:prstGeom prst="rect">
            <a:avLst/>
          </a:prstGeom>
          <a:solidFill>
            <a:schemeClr val="bg1"/>
          </a:solidFill>
          <a:ln w="12700">
            <a:solidFill>
              <a:schemeClr val="tx1"/>
            </a:solidFill>
          </a:ln>
        </p:spPr>
        <p:txBody>
          <a:bodyPr wrap="square">
            <a:spAutoFit/>
          </a:bodyPr>
          <a:lstStyle/>
          <a:p>
            <a:pPr algn="ctr"/>
            <a:r>
              <a:rPr lang="en-US" altLang="ja-JP" sz="1600" b="1" dirty="0">
                <a:latin typeface="Hiragino Sans W6" panose="020B0400000000000000" pitchFamily="34" charset="-128"/>
                <a:ea typeface="Hiragino Sans W6" panose="020B0400000000000000" pitchFamily="34" charset="-128"/>
              </a:rPr>
              <a:t>E16</a:t>
            </a:r>
            <a:r>
              <a:rPr lang="ja-JP" altLang="en-US" sz="1600" b="1">
                <a:latin typeface="Hiragino Sans W6" panose="020B0400000000000000" pitchFamily="34" charset="-128"/>
                <a:ea typeface="Hiragino Sans W6" panose="020B0400000000000000" pitchFamily="34" charset="-128"/>
              </a:rPr>
              <a:t>検出器群</a:t>
            </a:r>
            <a:r>
              <a:rPr lang="en-US" altLang="ja-JP" sz="1600" b="1" dirty="0">
                <a:latin typeface="Hiragino Sans W6" panose="020B0400000000000000" pitchFamily="34" charset="-128"/>
                <a:ea typeface="Hiragino Sans W6" panose="020B0400000000000000" pitchFamily="34" charset="-128"/>
              </a:rPr>
              <a:t> (Top view)</a:t>
            </a:r>
            <a:endParaRPr lang="ja-JP" altLang="en-US" sz="1600" b="1" dirty="0">
              <a:latin typeface="Hiragino Sans W6" panose="020B0400000000000000" pitchFamily="34" charset="-128"/>
              <a:ea typeface="Hiragino Sans W6" panose="020B0400000000000000" pitchFamily="34" charset="-128"/>
            </a:endParaRPr>
          </a:p>
        </p:txBody>
      </p:sp>
      <p:grpSp>
        <p:nvGrpSpPr>
          <p:cNvPr id="40" name="グループ化 39">
            <a:extLst>
              <a:ext uri="{FF2B5EF4-FFF2-40B4-BE49-F238E27FC236}">
                <a16:creationId xmlns:a16="http://schemas.microsoft.com/office/drawing/2014/main" id="{7557D9BC-1E4C-0893-47B9-2A8EEE8772CF}"/>
              </a:ext>
            </a:extLst>
          </p:cNvPr>
          <p:cNvGrpSpPr/>
          <p:nvPr/>
        </p:nvGrpSpPr>
        <p:grpSpPr>
          <a:xfrm>
            <a:off x="3479042" y="846390"/>
            <a:ext cx="2248209" cy="2404552"/>
            <a:chOff x="3630567" y="1183276"/>
            <a:chExt cx="2750550" cy="2941823"/>
          </a:xfrm>
        </p:grpSpPr>
        <p:grpSp>
          <p:nvGrpSpPr>
            <p:cNvPr id="69" name="グループ化 68">
              <a:extLst>
                <a:ext uri="{FF2B5EF4-FFF2-40B4-BE49-F238E27FC236}">
                  <a16:creationId xmlns:a16="http://schemas.microsoft.com/office/drawing/2014/main" id="{CECA2CA8-9C0C-DF2C-D629-0655BAAE6A66}"/>
                </a:ext>
              </a:extLst>
            </p:cNvPr>
            <p:cNvGrpSpPr/>
            <p:nvPr/>
          </p:nvGrpSpPr>
          <p:grpSpPr>
            <a:xfrm>
              <a:off x="3630567" y="1183276"/>
              <a:ext cx="2750550" cy="2941823"/>
              <a:chOff x="3616683" y="1549863"/>
              <a:chExt cx="2750550" cy="2941823"/>
            </a:xfrm>
          </p:grpSpPr>
          <p:pic>
            <p:nvPicPr>
              <p:cNvPr id="37" name="図 36">
                <a:extLst>
                  <a:ext uri="{FF2B5EF4-FFF2-40B4-BE49-F238E27FC236}">
                    <a16:creationId xmlns:a16="http://schemas.microsoft.com/office/drawing/2014/main" id="{A8CE4BA8-9979-E551-F1B9-72514D5B3661}"/>
                  </a:ext>
                </a:extLst>
              </p:cNvPr>
              <p:cNvPicPr>
                <a:picLocks noChangeAspect="1"/>
              </p:cNvPicPr>
              <p:nvPr/>
            </p:nvPicPr>
            <p:blipFill rotWithShape="1">
              <a:blip r:embed="rId4"/>
              <a:srcRect t="-651" b="-1"/>
              <a:stretch/>
            </p:blipFill>
            <p:spPr>
              <a:xfrm>
                <a:off x="3616683" y="1981438"/>
                <a:ext cx="2649102" cy="2510248"/>
              </a:xfrm>
              <a:prstGeom prst="rect">
                <a:avLst/>
              </a:prstGeom>
              <a:ln w="19050">
                <a:solidFill>
                  <a:schemeClr val="tx1"/>
                </a:solidFill>
              </a:ln>
            </p:spPr>
          </p:pic>
          <p:sp>
            <p:nvSpPr>
              <p:cNvPr id="68" name="テキスト ボックス 67">
                <a:extLst>
                  <a:ext uri="{FF2B5EF4-FFF2-40B4-BE49-F238E27FC236}">
                    <a16:creationId xmlns:a16="http://schemas.microsoft.com/office/drawing/2014/main" id="{56096B98-0F80-72AA-AEAB-B972E15E4577}"/>
                  </a:ext>
                </a:extLst>
              </p:cNvPr>
              <p:cNvSpPr txBox="1"/>
              <p:nvPr/>
            </p:nvSpPr>
            <p:spPr>
              <a:xfrm>
                <a:off x="5243449" y="1954777"/>
                <a:ext cx="1123784" cy="376546"/>
              </a:xfrm>
              <a:prstGeom prst="rect">
                <a:avLst/>
              </a:prstGeom>
              <a:noFill/>
            </p:spPr>
            <p:txBody>
              <a:bodyPr wrap="square">
                <a:spAutoFit/>
              </a:bodyPr>
              <a:lstStyle/>
              <a:p>
                <a:pPr algn="ctr"/>
                <a:r>
                  <a:rPr lang="en-US" altLang="ja-JP" sz="1400" b="1" dirty="0">
                    <a:solidFill>
                      <a:srgbClr val="3F53F4"/>
                    </a:solidFill>
                    <a:latin typeface="Hiragino Sans W6" panose="020B0400000000000000" pitchFamily="34" charset="-128"/>
                    <a:ea typeface="Hiragino Sans W6" panose="020B0400000000000000" pitchFamily="34" charset="-128"/>
                    <a:cs typeface="Segoe UI" panose="020B0502040204020203" pitchFamily="34" charset="0"/>
                  </a:rPr>
                  <a:t>Sensor</a:t>
                </a:r>
                <a:endParaRPr lang="ja-JP" altLang="en-US" sz="1400" b="1" dirty="0">
                  <a:solidFill>
                    <a:srgbClr val="3F53F4"/>
                  </a:solidFill>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49" name="テキスト ボックス 48">
                <a:extLst>
                  <a:ext uri="{FF2B5EF4-FFF2-40B4-BE49-F238E27FC236}">
                    <a16:creationId xmlns:a16="http://schemas.microsoft.com/office/drawing/2014/main" id="{8433501C-DC51-4833-1447-9584F93BB17C}"/>
                  </a:ext>
                </a:extLst>
              </p:cNvPr>
              <p:cNvSpPr txBox="1"/>
              <p:nvPr/>
            </p:nvSpPr>
            <p:spPr>
              <a:xfrm>
                <a:off x="4195555" y="1549863"/>
                <a:ext cx="2085474" cy="414200"/>
              </a:xfrm>
              <a:prstGeom prst="rect">
                <a:avLst/>
              </a:prstGeom>
              <a:solidFill>
                <a:schemeClr val="bg1"/>
              </a:solidFill>
              <a:ln w="19050">
                <a:solidFill>
                  <a:schemeClr val="tx1"/>
                </a:solidFill>
              </a:ln>
            </p:spPr>
            <p:txBody>
              <a:bodyPr wrap="square">
                <a:spAutoFit/>
              </a:bodyPr>
              <a:lstStyle/>
              <a:p>
                <a:pPr algn="ctr"/>
                <a:r>
                  <a:rPr lang="en" altLang="ja-JP" sz="1600" b="1" dirty="0">
                    <a:latin typeface="Hiragino Sans W6" panose="020B0400000000000000" pitchFamily="34" charset="-128"/>
                    <a:ea typeface="Hiragino Sans W6" panose="020B0400000000000000" pitchFamily="34" charset="-128"/>
                    <a:cs typeface="Segoe UI" panose="020B0502040204020203" pitchFamily="34" charset="0"/>
                  </a:rPr>
                  <a:t>STS Chamber</a:t>
                </a:r>
                <a:endParaRPr lang="ja-JP" altLang="en-US" sz="1400" b="1" dirty="0">
                  <a:latin typeface="Hiragino Sans W6" panose="020B0400000000000000" pitchFamily="34" charset="-128"/>
                  <a:ea typeface="Hiragino Sans W6" panose="020B0400000000000000" pitchFamily="34" charset="-128"/>
                  <a:cs typeface="Segoe UI" panose="020B0502040204020203" pitchFamily="34" charset="0"/>
                </a:endParaRPr>
              </a:p>
            </p:txBody>
          </p:sp>
        </p:grpSp>
        <p:sp>
          <p:nvSpPr>
            <p:cNvPr id="73" name="円/楕円 72">
              <a:extLst>
                <a:ext uri="{FF2B5EF4-FFF2-40B4-BE49-F238E27FC236}">
                  <a16:creationId xmlns:a16="http://schemas.microsoft.com/office/drawing/2014/main" id="{CA48D98E-62BC-7A6D-7BB7-681DED2E0293}"/>
                </a:ext>
              </a:extLst>
            </p:cNvPr>
            <p:cNvSpPr/>
            <p:nvPr/>
          </p:nvSpPr>
          <p:spPr>
            <a:xfrm>
              <a:off x="4658472" y="2517763"/>
              <a:ext cx="606957" cy="449252"/>
            </a:xfrm>
            <a:prstGeom prst="ellipse">
              <a:avLst/>
            </a:prstGeom>
            <a:solidFill>
              <a:schemeClr val="accent2">
                <a:lumMod val="20000"/>
                <a:lumOff val="80000"/>
                <a:alpha val="53978"/>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5" name="テキスト ボックス 74">
              <a:extLst>
                <a:ext uri="{FF2B5EF4-FFF2-40B4-BE49-F238E27FC236}">
                  <a16:creationId xmlns:a16="http://schemas.microsoft.com/office/drawing/2014/main" id="{CB2DAC5D-96CC-AF96-2BBC-63FDAC25567E}"/>
                </a:ext>
              </a:extLst>
            </p:cNvPr>
            <p:cNvSpPr txBox="1"/>
            <p:nvPr/>
          </p:nvSpPr>
          <p:spPr>
            <a:xfrm>
              <a:off x="4529200" y="2544530"/>
              <a:ext cx="874247" cy="376546"/>
            </a:xfrm>
            <a:prstGeom prst="rect">
              <a:avLst/>
            </a:prstGeom>
            <a:noFill/>
          </p:spPr>
          <p:txBody>
            <a:bodyPr wrap="square">
              <a:spAutoFit/>
            </a:bodyPr>
            <a:lstStyle/>
            <a:p>
              <a:pPr algn="ctr"/>
              <a:r>
                <a:rPr kumimoji="1" lang="en-US" altLang="ja-JP" sz="1400" dirty="0"/>
                <a:t>Target</a:t>
              </a:r>
              <a:endParaRPr kumimoji="1" lang="ja-JP" altLang="en-US" sz="1400"/>
            </a:p>
          </p:txBody>
        </p:sp>
        <p:cxnSp>
          <p:nvCxnSpPr>
            <p:cNvPr id="4" name="直線コネクタ 3">
              <a:extLst>
                <a:ext uri="{FF2B5EF4-FFF2-40B4-BE49-F238E27FC236}">
                  <a16:creationId xmlns:a16="http://schemas.microsoft.com/office/drawing/2014/main" id="{98BF2097-EC6A-7F32-C633-103E0268E5D8}"/>
                </a:ext>
              </a:extLst>
            </p:cNvPr>
            <p:cNvCxnSpPr>
              <a:cxnSpLocks/>
            </p:cNvCxnSpPr>
            <p:nvPr/>
          </p:nvCxnSpPr>
          <p:spPr>
            <a:xfrm flipH="1">
              <a:off x="3973634" y="2274704"/>
              <a:ext cx="122176" cy="469725"/>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CCAB5BD-6A72-1845-5FF9-A35CAD5E05AB}"/>
                </a:ext>
              </a:extLst>
            </p:cNvPr>
            <p:cNvCxnSpPr>
              <a:cxnSpLocks/>
            </p:cNvCxnSpPr>
            <p:nvPr/>
          </p:nvCxnSpPr>
          <p:spPr>
            <a:xfrm>
              <a:off x="4209439" y="2635537"/>
              <a:ext cx="52648" cy="410085"/>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CE2DB2C-FE14-B391-C921-2570E6AD2C77}"/>
                </a:ext>
              </a:extLst>
            </p:cNvPr>
            <p:cNvCxnSpPr>
              <a:cxnSpLocks/>
            </p:cNvCxnSpPr>
            <p:nvPr/>
          </p:nvCxnSpPr>
          <p:spPr>
            <a:xfrm flipH="1">
              <a:off x="4245328" y="2091418"/>
              <a:ext cx="272366" cy="360688"/>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D4ABA92-9E9C-74BB-6908-7DD52D3FE9AD}"/>
                </a:ext>
              </a:extLst>
            </p:cNvPr>
            <p:cNvCxnSpPr>
              <a:cxnSpLocks/>
            </p:cNvCxnSpPr>
            <p:nvPr/>
          </p:nvCxnSpPr>
          <p:spPr>
            <a:xfrm flipH="1">
              <a:off x="4350318" y="1807422"/>
              <a:ext cx="390753" cy="176947"/>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A175B69-9C60-46B2-92F0-608E290A2DAD}"/>
                </a:ext>
              </a:extLst>
            </p:cNvPr>
            <p:cNvCxnSpPr>
              <a:cxnSpLocks/>
            </p:cNvCxnSpPr>
            <p:nvPr/>
          </p:nvCxnSpPr>
          <p:spPr>
            <a:xfrm flipH="1" flipV="1">
              <a:off x="5234110" y="1808036"/>
              <a:ext cx="347264" cy="193824"/>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2E072CC4-F7F5-7742-1BB7-CD92585A811B}"/>
                </a:ext>
              </a:extLst>
            </p:cNvPr>
            <p:cNvCxnSpPr>
              <a:cxnSpLocks/>
            </p:cNvCxnSpPr>
            <p:nvPr/>
          </p:nvCxnSpPr>
          <p:spPr>
            <a:xfrm flipH="1" flipV="1">
              <a:off x="5413867" y="2111524"/>
              <a:ext cx="295170" cy="316729"/>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6D6BEE1-0127-9BB6-B22C-6BE0B9249AB4}"/>
                </a:ext>
              </a:extLst>
            </p:cNvPr>
            <p:cNvCxnSpPr>
              <a:cxnSpLocks/>
            </p:cNvCxnSpPr>
            <p:nvPr/>
          </p:nvCxnSpPr>
          <p:spPr>
            <a:xfrm flipH="1" flipV="1">
              <a:off x="5827890" y="2269888"/>
              <a:ext cx="126753" cy="418235"/>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976D492B-658B-B9CD-014D-44FDFE70F9CD}"/>
                </a:ext>
              </a:extLst>
            </p:cNvPr>
            <p:cNvCxnSpPr>
              <a:cxnSpLocks/>
            </p:cNvCxnSpPr>
            <p:nvPr/>
          </p:nvCxnSpPr>
          <p:spPr>
            <a:xfrm flipV="1">
              <a:off x="5705087" y="2629043"/>
              <a:ext cx="37196" cy="416579"/>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grpSp>
      <p:sp>
        <p:nvSpPr>
          <p:cNvPr id="79" name="矢印: 右 12">
            <a:extLst>
              <a:ext uri="{FF2B5EF4-FFF2-40B4-BE49-F238E27FC236}">
                <a16:creationId xmlns:a16="http://schemas.microsoft.com/office/drawing/2014/main" id="{F255DD4A-3428-73FB-F5EC-FF4F948405B7}"/>
              </a:ext>
            </a:extLst>
          </p:cNvPr>
          <p:cNvSpPr/>
          <p:nvPr/>
        </p:nvSpPr>
        <p:spPr>
          <a:xfrm rot="16200000" flipV="1">
            <a:off x="723675" y="2241659"/>
            <a:ext cx="1894764" cy="122730"/>
          </a:xfrm>
          <a:prstGeom prst="rightArrow">
            <a:avLst>
              <a:gd name="adj1" fmla="val 50000"/>
              <a:gd name="adj2" fmla="val 2216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80" name="テキスト ボックス 79">
            <a:extLst>
              <a:ext uri="{FF2B5EF4-FFF2-40B4-BE49-F238E27FC236}">
                <a16:creationId xmlns:a16="http://schemas.microsoft.com/office/drawing/2014/main" id="{60F67539-E11A-ABCB-4670-04180B75EC40}"/>
              </a:ext>
            </a:extLst>
          </p:cNvPr>
          <p:cNvSpPr txBox="1"/>
          <p:nvPr/>
        </p:nvSpPr>
        <p:spPr>
          <a:xfrm>
            <a:off x="1267882" y="2723159"/>
            <a:ext cx="791576" cy="369332"/>
          </a:xfrm>
          <a:prstGeom prst="rect">
            <a:avLst/>
          </a:prstGeom>
          <a:solidFill>
            <a:schemeClr val="bg1">
              <a:alpha val="70000"/>
            </a:schemeClr>
          </a:solidFill>
          <a:ln>
            <a:noFill/>
          </a:ln>
        </p:spPr>
        <p:txBody>
          <a:bodyPr wrap="square">
            <a:spAutoFit/>
          </a:bodyPr>
          <a:lstStyle/>
          <a:p>
            <a:pPr algn="ctr"/>
            <a:r>
              <a:rPr lang="en-US" altLang="ja-JP" b="1" dirty="0">
                <a:latin typeface="Segoe UI" panose="020B0502040204020203" pitchFamily="34" charset="0"/>
                <a:cs typeface="Segoe UI" panose="020B0502040204020203" pitchFamily="34" charset="0"/>
              </a:rPr>
              <a:t>Beam</a:t>
            </a:r>
            <a:endParaRPr lang="ja-JP" altLang="en-US" b="1" dirty="0">
              <a:latin typeface="Segoe UI" panose="020B0502040204020203" pitchFamily="34" charset="0"/>
              <a:cs typeface="Segoe UI" panose="020B0502040204020203" pitchFamily="34" charset="0"/>
            </a:endParaRPr>
          </a:p>
        </p:txBody>
      </p:sp>
      <p:cxnSp>
        <p:nvCxnSpPr>
          <p:cNvPr id="139" name="直線コネクタ 138">
            <a:extLst>
              <a:ext uri="{FF2B5EF4-FFF2-40B4-BE49-F238E27FC236}">
                <a16:creationId xmlns:a16="http://schemas.microsoft.com/office/drawing/2014/main" id="{39C22FFC-73F6-F0D2-01E5-655C6D5607B4}"/>
              </a:ext>
            </a:extLst>
          </p:cNvPr>
          <p:cNvCxnSpPr>
            <a:cxnSpLocks/>
          </p:cNvCxnSpPr>
          <p:nvPr/>
        </p:nvCxnSpPr>
        <p:spPr>
          <a:xfrm flipH="1">
            <a:off x="1721202" y="1189897"/>
            <a:ext cx="1724494" cy="1178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83E20894-274B-3F44-534B-6E94E498C0AE}"/>
              </a:ext>
            </a:extLst>
          </p:cNvPr>
          <p:cNvCxnSpPr>
            <a:cxnSpLocks/>
          </p:cNvCxnSpPr>
          <p:nvPr/>
        </p:nvCxnSpPr>
        <p:spPr>
          <a:xfrm flipH="1" flipV="1">
            <a:off x="1598472" y="2413627"/>
            <a:ext cx="1876823" cy="8527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矢印: 右 12">
            <a:extLst>
              <a:ext uri="{FF2B5EF4-FFF2-40B4-BE49-F238E27FC236}">
                <a16:creationId xmlns:a16="http://schemas.microsoft.com/office/drawing/2014/main" id="{053AFCC8-D103-EBDB-91ED-A79E706451D5}"/>
              </a:ext>
            </a:extLst>
          </p:cNvPr>
          <p:cNvSpPr/>
          <p:nvPr/>
        </p:nvSpPr>
        <p:spPr>
          <a:xfrm rot="16200000" flipV="1">
            <a:off x="3834734" y="1949205"/>
            <a:ext cx="1458135" cy="114121"/>
          </a:xfrm>
          <a:prstGeom prst="rightArrow">
            <a:avLst/>
          </a:prstGeom>
          <a:solidFill>
            <a:schemeClr val="accent2">
              <a:alpha val="52376"/>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cxnSp>
        <p:nvCxnSpPr>
          <p:cNvPr id="7" name="直線コネクタ 6">
            <a:extLst>
              <a:ext uri="{FF2B5EF4-FFF2-40B4-BE49-F238E27FC236}">
                <a16:creationId xmlns:a16="http://schemas.microsoft.com/office/drawing/2014/main" id="{9AC2B9C5-58F2-DC95-938F-25581563A6A6}"/>
              </a:ext>
            </a:extLst>
          </p:cNvPr>
          <p:cNvCxnSpPr>
            <a:cxnSpLocks/>
          </p:cNvCxnSpPr>
          <p:nvPr/>
        </p:nvCxnSpPr>
        <p:spPr>
          <a:xfrm>
            <a:off x="121520"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6A535513-4932-E140-8C15-FF0BEED28797}"/>
              </a:ext>
            </a:extLst>
          </p:cNvPr>
          <p:cNvSpPr txBox="1"/>
          <p:nvPr/>
        </p:nvSpPr>
        <p:spPr>
          <a:xfrm>
            <a:off x="277988" y="3556503"/>
            <a:ext cx="4750702" cy="400110"/>
          </a:xfrm>
          <a:prstGeom prst="rect">
            <a:avLst/>
          </a:prstGeom>
          <a:noFill/>
        </p:spPr>
        <p:txBody>
          <a:bodyPr wrap="square">
            <a:spAutoFit/>
          </a:bodyPr>
          <a:lstStyle/>
          <a:p>
            <a:pPr marL="285750" indent="-285750">
              <a:buFont typeface="Wingdings" pitchFamily="2" charset="2"/>
              <a:buChar char="ü"/>
            </a:pPr>
            <a:r>
              <a:rPr lang="en-US" altLang="ja-JP" sz="2000" b="1" dirty="0">
                <a:highlight>
                  <a:srgbClr val="FFFF00"/>
                </a:highlight>
                <a:latin typeface="Hiragino Sans W6" panose="020B0400000000000000" pitchFamily="34" charset="-128"/>
                <a:ea typeface="Hiragino Sans W6" panose="020B0400000000000000" pitchFamily="34" charset="-128"/>
              </a:rPr>
              <a:t> </a:t>
            </a:r>
            <a:r>
              <a:rPr lang="ja-JP" altLang="en-US" sz="2000" b="1">
                <a:solidFill>
                  <a:srgbClr val="FF0000"/>
                </a:solidFill>
                <a:highlight>
                  <a:srgbClr val="FFFF00"/>
                </a:highlight>
                <a:latin typeface="Hiragino Sans W6" panose="020B0400000000000000" pitchFamily="34" charset="-128"/>
                <a:ea typeface="Hiragino Sans W6" panose="020B0400000000000000" pitchFamily="34" charset="-128"/>
              </a:rPr>
              <a:t>最内層飛跡検出器</a:t>
            </a:r>
            <a:r>
              <a:rPr lang="en-US" altLang="ja-JP" b="1" dirty="0">
                <a:solidFill>
                  <a:srgbClr val="FF0000"/>
                </a:solidFill>
                <a:highlight>
                  <a:srgbClr val="FFFF00"/>
                </a:highlight>
                <a:latin typeface="Hiragino Sans W6" panose="020B0400000000000000" pitchFamily="34" charset="-128"/>
                <a:ea typeface="Hiragino Sans W6" panose="020B0400000000000000" pitchFamily="34" charset="-128"/>
              </a:rPr>
              <a:t>(</a:t>
            </a:r>
            <a:r>
              <a:rPr lang="ja-JP" altLang="en-US" b="1">
                <a:solidFill>
                  <a:srgbClr val="FF0000"/>
                </a:solidFill>
                <a:highlight>
                  <a:srgbClr val="FFFF00"/>
                </a:highlight>
                <a:latin typeface="Hiragino Sans W6" panose="020B0400000000000000" pitchFamily="34" charset="-128"/>
                <a:ea typeface="Hiragino Sans W6" panose="020B0400000000000000" pitchFamily="34" charset="-128"/>
              </a:rPr>
              <a:t>１層</a:t>
            </a:r>
            <a:r>
              <a:rPr lang="en-US" altLang="ja-JP" b="1" dirty="0">
                <a:solidFill>
                  <a:srgbClr val="FF0000"/>
                </a:solidFill>
                <a:highlight>
                  <a:srgbClr val="FFFF00"/>
                </a:highlight>
                <a:latin typeface="Hiragino Sans W6" panose="020B0400000000000000" pitchFamily="34" charset="-128"/>
                <a:ea typeface="Hiragino Sans W6" panose="020B0400000000000000" pitchFamily="34" charset="-128"/>
              </a:rPr>
              <a:t>)</a:t>
            </a:r>
            <a:r>
              <a:rPr lang="ja-JP" altLang="en-US">
                <a:latin typeface="Hiragino Sans W4" panose="020B0400000000000000" pitchFamily="34" charset="-128"/>
                <a:ea typeface="Hiragino Sans W4" panose="020B0400000000000000" pitchFamily="34" charset="-128"/>
              </a:rPr>
              <a:t>として実装</a:t>
            </a:r>
            <a:endParaRPr lang="ja-JP" altLang="en-US" sz="2000">
              <a:latin typeface="Hiragino Sans W4" panose="020B0400000000000000" pitchFamily="34" charset="-128"/>
              <a:ea typeface="Hiragino Sans W4" panose="020B0400000000000000" pitchFamily="34" charset="-128"/>
            </a:endParaRPr>
          </a:p>
        </p:txBody>
      </p:sp>
      <p:sp>
        <p:nvSpPr>
          <p:cNvPr id="137" name="テキスト ボックス 136">
            <a:extLst>
              <a:ext uri="{FF2B5EF4-FFF2-40B4-BE49-F238E27FC236}">
                <a16:creationId xmlns:a16="http://schemas.microsoft.com/office/drawing/2014/main" id="{85BE37E6-656F-0F44-BFC3-5B92B94CAC9C}"/>
              </a:ext>
            </a:extLst>
          </p:cNvPr>
          <p:cNvSpPr txBox="1"/>
          <p:nvPr/>
        </p:nvSpPr>
        <p:spPr>
          <a:xfrm>
            <a:off x="4200744" y="2366346"/>
            <a:ext cx="791576" cy="307777"/>
          </a:xfrm>
          <a:prstGeom prst="rect">
            <a:avLst/>
          </a:prstGeom>
          <a:solidFill>
            <a:schemeClr val="bg1">
              <a:alpha val="70000"/>
            </a:schemeClr>
          </a:solidFill>
          <a:ln>
            <a:noFill/>
          </a:ln>
        </p:spPr>
        <p:txBody>
          <a:bodyPr wrap="square">
            <a:spAutoFit/>
          </a:bodyPr>
          <a:lstStyle/>
          <a:p>
            <a:pPr algn="ctr"/>
            <a:r>
              <a:rPr lang="en-US" altLang="ja-JP" sz="1400" b="1" dirty="0">
                <a:latin typeface="Hiragino Sans W6" panose="020B0400000000000000" pitchFamily="34" charset="-128"/>
                <a:ea typeface="Hiragino Sans W6" panose="020B0400000000000000" pitchFamily="34" charset="-128"/>
                <a:cs typeface="Segoe UI" panose="020B0502040204020203" pitchFamily="34" charset="0"/>
              </a:rPr>
              <a:t>Beam</a:t>
            </a:r>
            <a:endParaRPr lang="ja-JP" altLang="en-US" sz="1400" b="1" dirty="0">
              <a:latin typeface="Hiragino Sans W6" panose="020B0400000000000000" pitchFamily="34" charset="-128"/>
              <a:ea typeface="Hiragino Sans W6" panose="020B0400000000000000" pitchFamily="34" charset="-128"/>
              <a:cs typeface="Segoe UI" panose="020B0502040204020203" pitchFamily="34" charset="0"/>
            </a:endParaRPr>
          </a:p>
        </p:txBody>
      </p:sp>
      <p:pic>
        <p:nvPicPr>
          <p:cNvPr id="156" name="図 155">
            <a:extLst>
              <a:ext uri="{FF2B5EF4-FFF2-40B4-BE49-F238E27FC236}">
                <a16:creationId xmlns:a16="http://schemas.microsoft.com/office/drawing/2014/main" id="{F51683BE-E642-27EA-85AF-72018ED761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3009411">
            <a:off x="3055738" y="486064"/>
            <a:ext cx="1006734" cy="1006734"/>
          </a:xfrm>
          <a:prstGeom prst="rect">
            <a:avLst/>
          </a:prstGeom>
        </p:spPr>
      </p:pic>
      <p:sp>
        <p:nvSpPr>
          <p:cNvPr id="158" name="下矢印 157">
            <a:extLst>
              <a:ext uri="{FF2B5EF4-FFF2-40B4-BE49-F238E27FC236}">
                <a16:creationId xmlns:a16="http://schemas.microsoft.com/office/drawing/2014/main" id="{3B288C41-55F5-7FF3-6B4E-FEA7F8F2CA58}"/>
              </a:ext>
            </a:extLst>
          </p:cNvPr>
          <p:cNvSpPr/>
          <p:nvPr/>
        </p:nvSpPr>
        <p:spPr>
          <a:xfrm rot="19142920">
            <a:off x="3689589" y="1153530"/>
            <a:ext cx="272989" cy="2855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033" name="グループ化 1032">
            <a:extLst>
              <a:ext uri="{FF2B5EF4-FFF2-40B4-BE49-F238E27FC236}">
                <a16:creationId xmlns:a16="http://schemas.microsoft.com/office/drawing/2014/main" id="{A9FBED59-5B47-BBB0-7CE0-35C228B25C45}"/>
              </a:ext>
            </a:extLst>
          </p:cNvPr>
          <p:cNvGrpSpPr/>
          <p:nvPr/>
        </p:nvGrpSpPr>
        <p:grpSpPr>
          <a:xfrm>
            <a:off x="5818374" y="727591"/>
            <a:ext cx="3130426" cy="2953277"/>
            <a:chOff x="786747" y="3376750"/>
            <a:chExt cx="3130426" cy="2953277"/>
          </a:xfrm>
        </p:grpSpPr>
        <p:pic>
          <p:nvPicPr>
            <p:cNvPr id="9" name="図 8" descr="人, テーブル, 屋内, 食品 が含まれている画像&#10;&#10;自動的に生成された説明">
              <a:extLst>
                <a:ext uri="{FF2B5EF4-FFF2-40B4-BE49-F238E27FC236}">
                  <a16:creationId xmlns:a16="http://schemas.microsoft.com/office/drawing/2014/main" id="{B7337F28-E73D-97A7-8A0A-73DDEC5BD4A3}"/>
                </a:ext>
              </a:extLst>
            </p:cNvPr>
            <p:cNvPicPr>
              <a:picLocks noChangeAspect="1"/>
            </p:cNvPicPr>
            <p:nvPr/>
          </p:nvPicPr>
          <p:blipFill rotWithShape="1">
            <a:blip r:embed="rId7"/>
            <a:srcRect l="6706" r="9035" b="40371"/>
            <a:stretch/>
          </p:blipFill>
          <p:spPr>
            <a:xfrm>
              <a:off x="786747" y="3376750"/>
              <a:ext cx="3130426" cy="2953277"/>
            </a:xfrm>
            <a:prstGeom prst="rect">
              <a:avLst/>
            </a:prstGeom>
          </p:spPr>
        </p:pic>
        <p:sp>
          <p:nvSpPr>
            <p:cNvPr id="124" name="矢印: 右 12">
              <a:extLst>
                <a:ext uri="{FF2B5EF4-FFF2-40B4-BE49-F238E27FC236}">
                  <a16:creationId xmlns:a16="http://schemas.microsoft.com/office/drawing/2014/main" id="{E6582BAD-5965-33E2-6272-C1E304197C28}"/>
                </a:ext>
              </a:extLst>
            </p:cNvPr>
            <p:cNvSpPr/>
            <p:nvPr/>
          </p:nvSpPr>
          <p:spPr>
            <a:xfrm rot="8846049" flipV="1">
              <a:off x="1196734" y="5328246"/>
              <a:ext cx="884904" cy="29905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1400" b="1" dirty="0">
                  <a:latin typeface="Hiragino Sans W6" panose="020B0400000000000000" pitchFamily="34" charset="-128"/>
                  <a:ea typeface="Hiragino Sans W6" panose="020B0400000000000000" pitchFamily="34" charset="-128"/>
                </a:rPr>
                <a:t>Beam</a:t>
              </a:r>
              <a:endParaRPr kumimoji="1" lang="ja-JP" altLang="en-US" sz="1400" b="1" dirty="0">
                <a:latin typeface="Hiragino Sans W6" panose="020B0400000000000000" pitchFamily="34" charset="-128"/>
                <a:ea typeface="Hiragino Sans W6" panose="020B0400000000000000" pitchFamily="34" charset="-128"/>
              </a:endParaRPr>
            </a:p>
          </p:txBody>
        </p:sp>
        <p:sp>
          <p:nvSpPr>
            <p:cNvPr id="61" name="テキスト ボックス 60">
              <a:extLst>
                <a:ext uri="{FF2B5EF4-FFF2-40B4-BE49-F238E27FC236}">
                  <a16:creationId xmlns:a16="http://schemas.microsoft.com/office/drawing/2014/main" id="{BF1C39C9-8855-AF0B-2AA1-5B5C4991390C}"/>
                </a:ext>
              </a:extLst>
            </p:cNvPr>
            <p:cNvSpPr txBox="1"/>
            <p:nvPr/>
          </p:nvSpPr>
          <p:spPr>
            <a:xfrm>
              <a:off x="2881422" y="5685704"/>
              <a:ext cx="989989" cy="340393"/>
            </a:xfrm>
            <a:prstGeom prst="rect">
              <a:avLst/>
            </a:prstGeom>
            <a:solidFill>
              <a:schemeClr val="bg1">
                <a:alpha val="81000"/>
              </a:schemeClr>
            </a:solidFill>
          </p:spPr>
          <p:txBody>
            <a:bodyPr wrap="square">
              <a:spAutoFit/>
            </a:bodyPr>
            <a:lstStyle/>
            <a:p>
              <a:pPr algn="ctr"/>
              <a:r>
                <a:rPr lang="en-US" altLang="ja-JP" sz="1600" b="1" dirty="0">
                  <a:solidFill>
                    <a:srgbClr val="1700F1"/>
                  </a:solidFill>
                  <a:latin typeface="Hiragino Sans W6" panose="020B0400000000000000" pitchFamily="34" charset="-128"/>
                  <a:ea typeface="Hiragino Sans W6" panose="020B0400000000000000" pitchFamily="34" charset="-128"/>
                  <a:cs typeface="Segoe UI" panose="020B0502040204020203" pitchFamily="34" charset="0"/>
                </a:rPr>
                <a:t>Sensor</a:t>
              </a:r>
              <a:endParaRPr lang="ja-JP" altLang="en-US" sz="1600" b="1" dirty="0">
                <a:solidFill>
                  <a:srgbClr val="1700F1"/>
                </a:solidFill>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71" name="台形 70">
              <a:extLst>
                <a:ext uri="{FF2B5EF4-FFF2-40B4-BE49-F238E27FC236}">
                  <a16:creationId xmlns:a16="http://schemas.microsoft.com/office/drawing/2014/main" id="{B2F9C22A-1772-7481-5388-441726B5C6F9}"/>
                </a:ext>
              </a:extLst>
            </p:cNvPr>
            <p:cNvSpPr/>
            <p:nvPr/>
          </p:nvSpPr>
          <p:spPr>
            <a:xfrm rot="16200000">
              <a:off x="2230994" y="4125603"/>
              <a:ext cx="273648" cy="686823"/>
            </a:xfrm>
            <a:custGeom>
              <a:avLst/>
              <a:gdLst>
                <a:gd name="connsiteX0" fmla="*/ 0 w 321587"/>
                <a:gd name="connsiteY0" fmla="*/ 632028 h 632028"/>
                <a:gd name="connsiteX1" fmla="*/ 0 w 321587"/>
                <a:gd name="connsiteY1" fmla="*/ 0 h 632028"/>
                <a:gd name="connsiteX2" fmla="*/ 321587 w 321587"/>
                <a:gd name="connsiteY2" fmla="*/ 0 h 632028"/>
                <a:gd name="connsiteX3" fmla="*/ 321587 w 321587"/>
                <a:gd name="connsiteY3" fmla="*/ 632028 h 632028"/>
                <a:gd name="connsiteX4" fmla="*/ 0 w 321587"/>
                <a:gd name="connsiteY4" fmla="*/ 632028 h 632028"/>
                <a:gd name="connsiteX0" fmla="*/ 0 w 321587"/>
                <a:gd name="connsiteY0" fmla="*/ 727918 h 727918"/>
                <a:gd name="connsiteX1" fmla="*/ 136989 w 321587"/>
                <a:gd name="connsiteY1" fmla="*/ 0 h 727918"/>
                <a:gd name="connsiteX2" fmla="*/ 321587 w 321587"/>
                <a:gd name="connsiteY2" fmla="*/ 95890 h 727918"/>
                <a:gd name="connsiteX3" fmla="*/ 321587 w 321587"/>
                <a:gd name="connsiteY3" fmla="*/ 727918 h 727918"/>
                <a:gd name="connsiteX4" fmla="*/ 0 w 321587"/>
                <a:gd name="connsiteY4" fmla="*/ 727918 h 727918"/>
                <a:gd name="connsiteX0" fmla="*/ 0 w 253096"/>
                <a:gd name="connsiteY0" fmla="*/ 721071 h 727918"/>
                <a:gd name="connsiteX1" fmla="*/ 68498 w 253096"/>
                <a:gd name="connsiteY1" fmla="*/ 0 h 727918"/>
                <a:gd name="connsiteX2" fmla="*/ 253096 w 253096"/>
                <a:gd name="connsiteY2" fmla="*/ 95890 h 727918"/>
                <a:gd name="connsiteX3" fmla="*/ 253096 w 253096"/>
                <a:gd name="connsiteY3" fmla="*/ 727918 h 727918"/>
                <a:gd name="connsiteX4" fmla="*/ 0 w 253096"/>
                <a:gd name="connsiteY4" fmla="*/ 721071 h 727918"/>
                <a:gd name="connsiteX0" fmla="*/ 0 w 270219"/>
                <a:gd name="connsiteY0" fmla="*/ 721071 h 721071"/>
                <a:gd name="connsiteX1" fmla="*/ 68498 w 270219"/>
                <a:gd name="connsiteY1" fmla="*/ 0 h 721071"/>
                <a:gd name="connsiteX2" fmla="*/ 253096 w 270219"/>
                <a:gd name="connsiteY2" fmla="*/ 95890 h 721071"/>
                <a:gd name="connsiteX3" fmla="*/ 270219 w 270219"/>
                <a:gd name="connsiteY3" fmla="*/ 686821 h 721071"/>
                <a:gd name="connsiteX4" fmla="*/ 0 w 270219"/>
                <a:gd name="connsiteY4" fmla="*/ 721071 h 721071"/>
                <a:gd name="connsiteX0" fmla="*/ 0 w 249671"/>
                <a:gd name="connsiteY0" fmla="*/ 710797 h 710797"/>
                <a:gd name="connsiteX1" fmla="*/ 47950 w 249671"/>
                <a:gd name="connsiteY1" fmla="*/ 0 h 710797"/>
                <a:gd name="connsiteX2" fmla="*/ 232548 w 249671"/>
                <a:gd name="connsiteY2" fmla="*/ 95890 h 710797"/>
                <a:gd name="connsiteX3" fmla="*/ 249671 w 249671"/>
                <a:gd name="connsiteY3" fmla="*/ 686821 h 710797"/>
                <a:gd name="connsiteX4" fmla="*/ 0 w 249671"/>
                <a:gd name="connsiteY4" fmla="*/ 710797 h 710797"/>
                <a:gd name="connsiteX0" fmla="*/ 0 w 263371"/>
                <a:gd name="connsiteY0" fmla="*/ 710799 h 710799"/>
                <a:gd name="connsiteX1" fmla="*/ 47950 w 263371"/>
                <a:gd name="connsiteY1" fmla="*/ 2 h 710799"/>
                <a:gd name="connsiteX2" fmla="*/ 263371 w 263371"/>
                <a:gd name="connsiteY2" fmla="*/ 0 h 710799"/>
                <a:gd name="connsiteX3" fmla="*/ 249671 w 263371"/>
                <a:gd name="connsiteY3" fmla="*/ 686823 h 710799"/>
                <a:gd name="connsiteX4" fmla="*/ 0 w 263371"/>
                <a:gd name="connsiteY4" fmla="*/ 710799 h 710799"/>
                <a:gd name="connsiteX0" fmla="*/ 0 w 263371"/>
                <a:gd name="connsiteY0" fmla="*/ 710799 h 710799"/>
                <a:gd name="connsiteX1" fmla="*/ 20552 w 263371"/>
                <a:gd name="connsiteY1" fmla="*/ 13701 h 710799"/>
                <a:gd name="connsiteX2" fmla="*/ 263371 w 263371"/>
                <a:gd name="connsiteY2" fmla="*/ 0 h 710799"/>
                <a:gd name="connsiteX3" fmla="*/ 249671 w 263371"/>
                <a:gd name="connsiteY3" fmla="*/ 686823 h 710799"/>
                <a:gd name="connsiteX4" fmla="*/ 0 w 263371"/>
                <a:gd name="connsiteY4" fmla="*/ 710799 h 710799"/>
                <a:gd name="connsiteX0" fmla="*/ 0 w 259946"/>
                <a:gd name="connsiteY0" fmla="*/ 679976 h 686823"/>
                <a:gd name="connsiteX1" fmla="*/ 17127 w 259946"/>
                <a:gd name="connsiteY1" fmla="*/ 13701 h 686823"/>
                <a:gd name="connsiteX2" fmla="*/ 259946 w 259946"/>
                <a:gd name="connsiteY2" fmla="*/ 0 h 686823"/>
                <a:gd name="connsiteX3" fmla="*/ 246246 w 259946"/>
                <a:gd name="connsiteY3" fmla="*/ 686823 h 686823"/>
                <a:gd name="connsiteX4" fmla="*/ 0 w 259946"/>
                <a:gd name="connsiteY4" fmla="*/ 679976 h 686823"/>
                <a:gd name="connsiteX0" fmla="*/ 0 w 273648"/>
                <a:gd name="connsiteY0" fmla="*/ 679979 h 686823"/>
                <a:gd name="connsiteX1" fmla="*/ 30829 w 273648"/>
                <a:gd name="connsiteY1" fmla="*/ 13701 h 686823"/>
                <a:gd name="connsiteX2" fmla="*/ 273648 w 273648"/>
                <a:gd name="connsiteY2" fmla="*/ 0 h 686823"/>
                <a:gd name="connsiteX3" fmla="*/ 259948 w 273648"/>
                <a:gd name="connsiteY3" fmla="*/ 686823 h 686823"/>
                <a:gd name="connsiteX4" fmla="*/ 0 w 273648"/>
                <a:gd name="connsiteY4" fmla="*/ 679979 h 68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48" h="686823">
                  <a:moveTo>
                    <a:pt x="0" y="679979"/>
                  </a:moveTo>
                  <a:lnTo>
                    <a:pt x="30829" y="13701"/>
                  </a:lnTo>
                  <a:lnTo>
                    <a:pt x="273648" y="0"/>
                  </a:lnTo>
                  <a:lnTo>
                    <a:pt x="259948" y="686823"/>
                  </a:lnTo>
                  <a:lnTo>
                    <a:pt x="0" y="679979"/>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187B1F20-FB1E-B3A8-E194-8FF372DE13AC}"/>
                </a:ext>
              </a:extLst>
            </p:cNvPr>
            <p:cNvSpPr txBox="1"/>
            <p:nvPr/>
          </p:nvSpPr>
          <p:spPr>
            <a:xfrm>
              <a:off x="1756401" y="3852744"/>
              <a:ext cx="913357" cy="338554"/>
            </a:xfrm>
            <a:prstGeom prst="rect">
              <a:avLst/>
            </a:prstGeom>
            <a:solidFill>
              <a:schemeClr val="bg1">
                <a:alpha val="59041"/>
              </a:schemeClr>
            </a:solidFill>
          </p:spPr>
          <p:txBody>
            <a:bodyPr wrap="square">
              <a:spAutoFit/>
            </a:bodyPr>
            <a:lstStyle/>
            <a:p>
              <a:pPr algn="ctr"/>
              <a:r>
                <a:rPr lang="en-US" altLang="ja-JP" sz="1600" b="1" dirty="0">
                  <a:solidFill>
                    <a:srgbClr val="FF0000"/>
                  </a:solidFill>
                  <a:latin typeface="Hiragino Sans W6" panose="020B0400000000000000" pitchFamily="34" charset="-128"/>
                  <a:ea typeface="Hiragino Sans W6" panose="020B0400000000000000" pitchFamily="34" charset="-128"/>
                  <a:cs typeface="Segoe UI" panose="020B0502040204020203" pitchFamily="34" charset="0"/>
                </a:rPr>
                <a:t>FEB-8</a:t>
              </a:r>
              <a:endParaRPr lang="ja-JP" altLang="en-US" sz="1600" b="1" dirty="0">
                <a:solidFill>
                  <a:srgbClr val="FF0000"/>
                </a:solidFill>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18" name="テキスト ボックス 17">
              <a:extLst>
                <a:ext uri="{FF2B5EF4-FFF2-40B4-BE49-F238E27FC236}">
                  <a16:creationId xmlns:a16="http://schemas.microsoft.com/office/drawing/2014/main" id="{2B2B4757-682A-1215-32D1-04231F47BFEE}"/>
                </a:ext>
              </a:extLst>
            </p:cNvPr>
            <p:cNvSpPr txBox="1"/>
            <p:nvPr/>
          </p:nvSpPr>
          <p:spPr>
            <a:xfrm>
              <a:off x="900280" y="5780876"/>
              <a:ext cx="863907" cy="338554"/>
            </a:xfrm>
            <a:prstGeom prst="rect">
              <a:avLst/>
            </a:prstGeom>
            <a:solidFill>
              <a:schemeClr val="bg1">
                <a:alpha val="81000"/>
              </a:schemeClr>
            </a:solidFill>
          </p:spPr>
          <p:txBody>
            <a:bodyPr wrap="square" anchor="ctr" anchorCtr="0">
              <a:spAutoFit/>
            </a:bodyPr>
            <a:lstStyle/>
            <a:p>
              <a:pPr algn="ctr"/>
              <a:r>
                <a:rPr lang="ja-JP" altLang="en-US" sz="1600" b="1">
                  <a:solidFill>
                    <a:schemeClr val="accent4">
                      <a:lumMod val="75000"/>
                    </a:schemeClr>
                  </a:solidFill>
                  <a:latin typeface="Hiragino Sans W6" panose="020B0400000000000000" pitchFamily="34" charset="-128"/>
                  <a:ea typeface="Hiragino Sans W6" panose="020B0400000000000000" pitchFamily="34" charset="-128"/>
                  <a:cs typeface="Segoe UI" panose="020B0502040204020203" pitchFamily="34" charset="0"/>
                </a:rPr>
                <a:t>カバー</a:t>
              </a:r>
              <a:endParaRPr lang="ja-JP" altLang="en-US" sz="1600" b="1" dirty="0">
                <a:solidFill>
                  <a:schemeClr val="accent4">
                    <a:lumMod val="75000"/>
                  </a:schemeClr>
                </a:solidFill>
                <a:latin typeface="Hiragino Sans W6" panose="020B0400000000000000" pitchFamily="34" charset="-128"/>
                <a:ea typeface="Hiragino Sans W6" panose="020B0400000000000000" pitchFamily="34" charset="-128"/>
                <a:cs typeface="Segoe UI" panose="020B0502040204020203" pitchFamily="34" charset="0"/>
              </a:endParaRPr>
            </a:p>
          </p:txBody>
        </p:sp>
        <p:cxnSp>
          <p:nvCxnSpPr>
            <p:cNvPr id="19" name="直線矢印コネクタ 18">
              <a:extLst>
                <a:ext uri="{FF2B5EF4-FFF2-40B4-BE49-F238E27FC236}">
                  <a16:creationId xmlns:a16="http://schemas.microsoft.com/office/drawing/2014/main" id="{54240788-AF69-97E0-14AE-A9739B1760DC}"/>
                </a:ext>
              </a:extLst>
            </p:cNvPr>
            <p:cNvCxnSpPr>
              <a:cxnSpLocks/>
            </p:cNvCxnSpPr>
            <p:nvPr/>
          </p:nvCxnSpPr>
          <p:spPr>
            <a:xfrm flipV="1">
              <a:off x="1118742" y="5510798"/>
              <a:ext cx="18890" cy="27618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台形 80">
              <a:extLst>
                <a:ext uri="{FF2B5EF4-FFF2-40B4-BE49-F238E27FC236}">
                  <a16:creationId xmlns:a16="http://schemas.microsoft.com/office/drawing/2014/main" id="{99988A35-C2A9-0C1D-E003-3275BBCCEDDC}"/>
                </a:ext>
              </a:extLst>
            </p:cNvPr>
            <p:cNvSpPr/>
            <p:nvPr/>
          </p:nvSpPr>
          <p:spPr>
            <a:xfrm rot="187679" flipV="1">
              <a:off x="2286039" y="5292468"/>
              <a:ext cx="402388" cy="292091"/>
            </a:xfrm>
            <a:custGeom>
              <a:avLst/>
              <a:gdLst>
                <a:gd name="connsiteX0" fmla="*/ 0 w 398875"/>
                <a:gd name="connsiteY0" fmla="*/ 302108 h 302108"/>
                <a:gd name="connsiteX1" fmla="*/ 54247 w 398875"/>
                <a:gd name="connsiteY1" fmla="*/ 0 h 302108"/>
                <a:gd name="connsiteX2" fmla="*/ 344628 w 398875"/>
                <a:gd name="connsiteY2" fmla="*/ 0 h 302108"/>
                <a:gd name="connsiteX3" fmla="*/ 398875 w 398875"/>
                <a:gd name="connsiteY3" fmla="*/ 302108 h 302108"/>
                <a:gd name="connsiteX4" fmla="*/ 0 w 398875"/>
                <a:gd name="connsiteY4" fmla="*/ 302108 h 302108"/>
                <a:gd name="connsiteX0" fmla="*/ 0 w 379479"/>
                <a:gd name="connsiteY0" fmla="*/ 302108 h 302108"/>
                <a:gd name="connsiteX1" fmla="*/ 54247 w 379479"/>
                <a:gd name="connsiteY1" fmla="*/ 0 h 302108"/>
                <a:gd name="connsiteX2" fmla="*/ 344628 w 379479"/>
                <a:gd name="connsiteY2" fmla="*/ 0 h 302108"/>
                <a:gd name="connsiteX3" fmla="*/ 379479 w 379479"/>
                <a:gd name="connsiteY3" fmla="*/ 280470 h 302108"/>
                <a:gd name="connsiteX4" fmla="*/ 0 w 379479"/>
                <a:gd name="connsiteY4" fmla="*/ 302108 h 302108"/>
                <a:gd name="connsiteX0" fmla="*/ 0 w 396108"/>
                <a:gd name="connsiteY0" fmla="*/ 302724 h 302724"/>
                <a:gd name="connsiteX1" fmla="*/ 54247 w 396108"/>
                <a:gd name="connsiteY1" fmla="*/ 616 h 302724"/>
                <a:gd name="connsiteX2" fmla="*/ 396108 w 396108"/>
                <a:gd name="connsiteY2" fmla="*/ 0 h 302724"/>
                <a:gd name="connsiteX3" fmla="*/ 379479 w 396108"/>
                <a:gd name="connsiteY3" fmla="*/ 281086 h 302724"/>
                <a:gd name="connsiteX4" fmla="*/ 0 w 396108"/>
                <a:gd name="connsiteY4" fmla="*/ 302724 h 302724"/>
                <a:gd name="connsiteX0" fmla="*/ 0 w 396108"/>
                <a:gd name="connsiteY0" fmla="*/ 302724 h 302724"/>
                <a:gd name="connsiteX1" fmla="*/ 40008 w 396108"/>
                <a:gd name="connsiteY1" fmla="*/ 10127 h 302724"/>
                <a:gd name="connsiteX2" fmla="*/ 396108 w 396108"/>
                <a:gd name="connsiteY2" fmla="*/ 0 h 302724"/>
                <a:gd name="connsiteX3" fmla="*/ 379479 w 396108"/>
                <a:gd name="connsiteY3" fmla="*/ 281086 h 302724"/>
                <a:gd name="connsiteX4" fmla="*/ 0 w 396108"/>
                <a:gd name="connsiteY4" fmla="*/ 302724 h 302724"/>
                <a:gd name="connsiteX0" fmla="*/ 0 w 402388"/>
                <a:gd name="connsiteY0" fmla="*/ 292091 h 292091"/>
                <a:gd name="connsiteX1" fmla="*/ 46288 w 402388"/>
                <a:gd name="connsiteY1" fmla="*/ 10127 h 292091"/>
                <a:gd name="connsiteX2" fmla="*/ 402388 w 402388"/>
                <a:gd name="connsiteY2" fmla="*/ 0 h 292091"/>
                <a:gd name="connsiteX3" fmla="*/ 385759 w 402388"/>
                <a:gd name="connsiteY3" fmla="*/ 281086 h 292091"/>
                <a:gd name="connsiteX4" fmla="*/ 0 w 402388"/>
                <a:gd name="connsiteY4" fmla="*/ 292091 h 29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88" h="292091">
                  <a:moveTo>
                    <a:pt x="0" y="292091"/>
                  </a:moveTo>
                  <a:lnTo>
                    <a:pt x="46288" y="10127"/>
                  </a:lnTo>
                  <a:lnTo>
                    <a:pt x="402388" y="0"/>
                  </a:lnTo>
                  <a:lnTo>
                    <a:pt x="385759" y="281086"/>
                  </a:lnTo>
                  <a:lnTo>
                    <a:pt x="0" y="292091"/>
                  </a:lnTo>
                  <a:close/>
                </a:path>
              </a:pathLst>
            </a:custGeom>
            <a:noFill/>
            <a:ln w="28575">
              <a:solidFill>
                <a:srgbClr val="170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平行四辺形 82">
              <a:extLst>
                <a:ext uri="{FF2B5EF4-FFF2-40B4-BE49-F238E27FC236}">
                  <a16:creationId xmlns:a16="http://schemas.microsoft.com/office/drawing/2014/main" id="{34F4F2C5-9EB1-EBA8-119C-9C432135D9DA}"/>
                </a:ext>
              </a:extLst>
            </p:cNvPr>
            <p:cNvSpPr/>
            <p:nvPr/>
          </p:nvSpPr>
          <p:spPr>
            <a:xfrm rot="5400000" flipV="1">
              <a:off x="3010030" y="5178715"/>
              <a:ext cx="386551" cy="320087"/>
            </a:xfrm>
            <a:custGeom>
              <a:avLst/>
              <a:gdLst>
                <a:gd name="connsiteX0" fmla="*/ 0 w 468745"/>
                <a:gd name="connsiteY0" fmla="*/ 344060 h 344060"/>
                <a:gd name="connsiteX1" fmla="*/ 165937 w 468745"/>
                <a:gd name="connsiteY1" fmla="*/ 0 h 344060"/>
                <a:gd name="connsiteX2" fmla="*/ 468745 w 468745"/>
                <a:gd name="connsiteY2" fmla="*/ 0 h 344060"/>
                <a:gd name="connsiteX3" fmla="*/ 302808 w 468745"/>
                <a:gd name="connsiteY3" fmla="*/ 344060 h 344060"/>
                <a:gd name="connsiteX4" fmla="*/ 0 w 468745"/>
                <a:gd name="connsiteY4" fmla="*/ 344060 h 344060"/>
                <a:gd name="connsiteX0" fmla="*/ 0 w 427645"/>
                <a:gd name="connsiteY0" fmla="*/ 330364 h 344060"/>
                <a:gd name="connsiteX1" fmla="*/ 124837 w 427645"/>
                <a:gd name="connsiteY1" fmla="*/ 0 h 344060"/>
                <a:gd name="connsiteX2" fmla="*/ 427645 w 427645"/>
                <a:gd name="connsiteY2" fmla="*/ 0 h 344060"/>
                <a:gd name="connsiteX3" fmla="*/ 261708 w 427645"/>
                <a:gd name="connsiteY3" fmla="*/ 344060 h 344060"/>
                <a:gd name="connsiteX4" fmla="*/ 0 w 427645"/>
                <a:gd name="connsiteY4" fmla="*/ 330364 h 344060"/>
                <a:gd name="connsiteX0" fmla="*/ 0 w 427645"/>
                <a:gd name="connsiteY0" fmla="*/ 330364 h 330364"/>
                <a:gd name="connsiteX1" fmla="*/ 124837 w 427645"/>
                <a:gd name="connsiteY1" fmla="*/ 0 h 330364"/>
                <a:gd name="connsiteX2" fmla="*/ 427645 w 427645"/>
                <a:gd name="connsiteY2" fmla="*/ 0 h 330364"/>
                <a:gd name="connsiteX3" fmla="*/ 248012 w 427645"/>
                <a:gd name="connsiteY3" fmla="*/ 299542 h 330364"/>
                <a:gd name="connsiteX4" fmla="*/ 0 w 427645"/>
                <a:gd name="connsiteY4" fmla="*/ 330364 h 330364"/>
                <a:gd name="connsiteX0" fmla="*/ 0 w 386551"/>
                <a:gd name="connsiteY0" fmla="*/ 330364 h 330364"/>
                <a:gd name="connsiteX1" fmla="*/ 124837 w 386551"/>
                <a:gd name="connsiteY1" fmla="*/ 0 h 330364"/>
                <a:gd name="connsiteX2" fmla="*/ 386551 w 386551"/>
                <a:gd name="connsiteY2" fmla="*/ 10277 h 330364"/>
                <a:gd name="connsiteX3" fmla="*/ 248012 w 386551"/>
                <a:gd name="connsiteY3" fmla="*/ 299542 h 330364"/>
                <a:gd name="connsiteX4" fmla="*/ 0 w 386551"/>
                <a:gd name="connsiteY4" fmla="*/ 330364 h 330364"/>
                <a:gd name="connsiteX0" fmla="*/ 0 w 386551"/>
                <a:gd name="connsiteY0" fmla="*/ 320087 h 320087"/>
                <a:gd name="connsiteX1" fmla="*/ 135114 w 386551"/>
                <a:gd name="connsiteY1" fmla="*/ 13699 h 320087"/>
                <a:gd name="connsiteX2" fmla="*/ 386551 w 386551"/>
                <a:gd name="connsiteY2" fmla="*/ 0 h 320087"/>
                <a:gd name="connsiteX3" fmla="*/ 248012 w 386551"/>
                <a:gd name="connsiteY3" fmla="*/ 289265 h 320087"/>
                <a:gd name="connsiteX4" fmla="*/ 0 w 386551"/>
                <a:gd name="connsiteY4" fmla="*/ 320087 h 320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51" h="320087">
                  <a:moveTo>
                    <a:pt x="0" y="320087"/>
                  </a:moveTo>
                  <a:lnTo>
                    <a:pt x="135114" y="13699"/>
                  </a:lnTo>
                  <a:lnTo>
                    <a:pt x="386551" y="0"/>
                  </a:lnTo>
                  <a:lnTo>
                    <a:pt x="248012" y="289265"/>
                  </a:lnTo>
                  <a:lnTo>
                    <a:pt x="0" y="320087"/>
                  </a:lnTo>
                  <a:close/>
                </a:path>
              </a:pathLst>
            </a:custGeom>
            <a:noFill/>
            <a:ln w="28575">
              <a:solidFill>
                <a:srgbClr val="170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E756016-0A10-F4A8-F3CB-D1D260941B6E}"/>
                </a:ext>
              </a:extLst>
            </p:cNvPr>
            <p:cNvSpPr txBox="1"/>
            <p:nvPr/>
          </p:nvSpPr>
          <p:spPr>
            <a:xfrm>
              <a:off x="2181344" y="3469543"/>
              <a:ext cx="1650997" cy="338554"/>
            </a:xfrm>
            <a:prstGeom prst="rect">
              <a:avLst/>
            </a:prstGeom>
            <a:solidFill>
              <a:schemeClr val="bg1">
                <a:alpha val="81000"/>
              </a:schemeClr>
            </a:solidFill>
          </p:spPr>
          <p:txBody>
            <a:bodyPr wrap="square" anchor="ctr" anchorCtr="0">
              <a:spAutoFit/>
            </a:bodyPr>
            <a:lstStyle/>
            <a:p>
              <a:pPr algn="ctr"/>
              <a:r>
                <a:rPr lang="ja-JP" altLang="en-US" sz="1600" b="1">
                  <a:latin typeface="Hiragino Sans W6" panose="020B0400000000000000" pitchFamily="34" charset="-128"/>
                  <a:ea typeface="Hiragino Sans W6" panose="020B0400000000000000" pitchFamily="34" charset="-128"/>
                  <a:cs typeface="Segoe UI" panose="020B0502040204020203" pitchFamily="34" charset="0"/>
                </a:rPr>
                <a:t>銅冷却水パイプ</a:t>
              </a:r>
              <a:endParaRPr lang="ja-JP" altLang="en-US" sz="1600" b="1" dirty="0">
                <a:latin typeface="Hiragino Sans W6" panose="020B0400000000000000" pitchFamily="34" charset="-128"/>
                <a:ea typeface="Hiragino Sans W6" panose="020B0400000000000000" pitchFamily="34" charset="-128"/>
                <a:cs typeface="Segoe UI" panose="020B0502040204020203" pitchFamily="34" charset="0"/>
              </a:endParaRPr>
            </a:p>
          </p:txBody>
        </p:sp>
        <p:cxnSp>
          <p:nvCxnSpPr>
            <p:cNvPr id="14" name="直線矢印コネクタ 13">
              <a:extLst>
                <a:ext uri="{FF2B5EF4-FFF2-40B4-BE49-F238E27FC236}">
                  <a16:creationId xmlns:a16="http://schemas.microsoft.com/office/drawing/2014/main" id="{2A21BC33-9F6A-06BD-6E02-D6B443333197}"/>
                </a:ext>
              </a:extLst>
            </p:cNvPr>
            <p:cNvCxnSpPr>
              <a:cxnSpLocks/>
            </p:cNvCxnSpPr>
            <p:nvPr/>
          </p:nvCxnSpPr>
          <p:spPr>
            <a:xfrm>
              <a:off x="2868729" y="3748175"/>
              <a:ext cx="0" cy="337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9" name="グループ化 1028">
            <a:extLst>
              <a:ext uri="{FF2B5EF4-FFF2-40B4-BE49-F238E27FC236}">
                <a16:creationId xmlns:a16="http://schemas.microsoft.com/office/drawing/2014/main" id="{35D9D0C9-4CBC-4C43-24D0-BCD241383986}"/>
              </a:ext>
            </a:extLst>
          </p:cNvPr>
          <p:cNvGrpSpPr/>
          <p:nvPr/>
        </p:nvGrpSpPr>
        <p:grpSpPr>
          <a:xfrm rot="4451534" flipV="1">
            <a:off x="4884041" y="-585146"/>
            <a:ext cx="946491" cy="2745590"/>
            <a:chOff x="103388" y="1458789"/>
            <a:chExt cx="946491" cy="2897400"/>
          </a:xfrm>
          <a:solidFill>
            <a:srgbClr val="FFC000"/>
          </a:solidFill>
        </p:grpSpPr>
        <p:sp>
          <p:nvSpPr>
            <p:cNvPr id="1027" name="フローチャート: 組合せ 1026">
              <a:extLst>
                <a:ext uri="{FF2B5EF4-FFF2-40B4-BE49-F238E27FC236}">
                  <a16:creationId xmlns:a16="http://schemas.microsoft.com/office/drawing/2014/main" id="{6C8966AE-4358-E2E7-EE9B-1F4C3A9897D5}"/>
                </a:ext>
              </a:extLst>
            </p:cNvPr>
            <p:cNvSpPr/>
            <p:nvPr/>
          </p:nvSpPr>
          <p:spPr>
            <a:xfrm>
              <a:off x="103388" y="1458789"/>
              <a:ext cx="802888" cy="2715253"/>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6418"/>
                <a:gd name="connsiteY0" fmla="*/ 5208 h 15208"/>
                <a:gd name="connsiteX1" fmla="*/ 6418 w 6418"/>
                <a:gd name="connsiteY1" fmla="*/ 0 h 15208"/>
                <a:gd name="connsiteX2" fmla="*/ 5000 w 6418"/>
                <a:gd name="connsiteY2" fmla="*/ 15208 h 15208"/>
                <a:gd name="connsiteX3" fmla="*/ 0 w 6418"/>
                <a:gd name="connsiteY3" fmla="*/ 5208 h 15208"/>
                <a:gd name="connsiteX0" fmla="*/ 4572 w 4572"/>
                <a:gd name="connsiteY0" fmla="*/ 6591 h 10000"/>
                <a:gd name="connsiteX1" fmla="*/ 2209 w 4572"/>
                <a:gd name="connsiteY1" fmla="*/ 0 h 10000"/>
                <a:gd name="connsiteX2" fmla="*/ 0 w 4572"/>
                <a:gd name="connsiteY2" fmla="*/ 10000 h 10000"/>
                <a:gd name="connsiteX3" fmla="*/ 4572 w 4572"/>
                <a:gd name="connsiteY3" fmla="*/ 6591 h 10000"/>
                <a:gd name="connsiteX0" fmla="*/ 10000 w 11123"/>
                <a:gd name="connsiteY0" fmla="*/ 6591 h 10000"/>
                <a:gd name="connsiteX1" fmla="*/ 4832 w 11123"/>
                <a:gd name="connsiteY1" fmla="*/ 0 h 10000"/>
                <a:gd name="connsiteX2" fmla="*/ 0 w 11123"/>
                <a:gd name="connsiteY2" fmla="*/ 10000 h 10000"/>
                <a:gd name="connsiteX3" fmla="*/ 10000 w 11123"/>
                <a:gd name="connsiteY3" fmla="*/ 6591 h 10000"/>
                <a:gd name="connsiteX0" fmla="*/ 10000 w 11123"/>
                <a:gd name="connsiteY0" fmla="*/ 6591 h 10000"/>
                <a:gd name="connsiteX1" fmla="*/ 4832 w 11123"/>
                <a:gd name="connsiteY1" fmla="*/ 0 h 10000"/>
                <a:gd name="connsiteX2" fmla="*/ 0 w 11123"/>
                <a:gd name="connsiteY2" fmla="*/ 10000 h 10000"/>
                <a:gd name="connsiteX3" fmla="*/ 10000 w 11123"/>
                <a:gd name="connsiteY3" fmla="*/ 6591 h 10000"/>
                <a:gd name="connsiteX0" fmla="*/ 5168 w 7146"/>
                <a:gd name="connsiteY0" fmla="*/ 6591 h 8297"/>
                <a:gd name="connsiteX1" fmla="*/ 0 w 7146"/>
                <a:gd name="connsiteY1" fmla="*/ 0 h 8297"/>
                <a:gd name="connsiteX2" fmla="*/ 1812 w 7146"/>
                <a:gd name="connsiteY2" fmla="*/ 8297 h 8297"/>
                <a:gd name="connsiteX3" fmla="*/ 5168 w 7146"/>
                <a:gd name="connsiteY3" fmla="*/ 6591 h 8297"/>
                <a:gd name="connsiteX0" fmla="*/ 9450 w 12219"/>
                <a:gd name="connsiteY0" fmla="*/ 7944 h 10000"/>
                <a:gd name="connsiteX1" fmla="*/ 2218 w 12219"/>
                <a:gd name="connsiteY1" fmla="*/ 0 h 10000"/>
                <a:gd name="connsiteX2" fmla="*/ 4754 w 12219"/>
                <a:gd name="connsiteY2" fmla="*/ 10000 h 10000"/>
                <a:gd name="connsiteX3" fmla="*/ 9450 w 12219"/>
                <a:gd name="connsiteY3" fmla="*/ 7944 h 10000"/>
                <a:gd name="connsiteX0" fmla="*/ 8826 w 11595"/>
                <a:gd name="connsiteY0" fmla="*/ 7899 h 9955"/>
                <a:gd name="connsiteX1" fmla="*/ 3756 w 11595"/>
                <a:gd name="connsiteY1" fmla="*/ 0 h 9955"/>
                <a:gd name="connsiteX2" fmla="*/ 4130 w 11595"/>
                <a:gd name="connsiteY2" fmla="*/ 9955 h 9955"/>
                <a:gd name="connsiteX3" fmla="*/ 8826 w 11595"/>
                <a:gd name="connsiteY3" fmla="*/ 7899 h 9955"/>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12524 w 14294"/>
                <a:gd name="connsiteY0" fmla="*/ 7397 h 10000"/>
                <a:gd name="connsiteX1" fmla="*/ 4421 w 14294"/>
                <a:gd name="connsiteY1" fmla="*/ 0 h 10000"/>
                <a:gd name="connsiteX2" fmla="*/ 4744 w 14294"/>
                <a:gd name="connsiteY2" fmla="*/ 10000 h 10000"/>
                <a:gd name="connsiteX3" fmla="*/ 12524 w 14294"/>
                <a:gd name="connsiteY3" fmla="*/ 7397 h 10000"/>
                <a:gd name="connsiteX0" fmla="*/ 10286 w 12384"/>
                <a:gd name="connsiteY0" fmla="*/ 7554 h 10000"/>
                <a:gd name="connsiteX1" fmla="*/ 4421 w 12384"/>
                <a:gd name="connsiteY1" fmla="*/ 0 h 10000"/>
                <a:gd name="connsiteX2" fmla="*/ 4744 w 12384"/>
                <a:gd name="connsiteY2" fmla="*/ 10000 h 10000"/>
                <a:gd name="connsiteX3" fmla="*/ 10286 w 12384"/>
                <a:gd name="connsiteY3" fmla="*/ 7554 h 10000"/>
                <a:gd name="connsiteX0" fmla="*/ 8035 w 11411"/>
                <a:gd name="connsiteY0" fmla="*/ 7554 h 9305"/>
                <a:gd name="connsiteX1" fmla="*/ 2170 w 11411"/>
                <a:gd name="connsiteY1" fmla="*/ 0 h 9305"/>
                <a:gd name="connsiteX2" fmla="*/ 7342 w 11411"/>
                <a:gd name="connsiteY2" fmla="*/ 9305 h 9305"/>
                <a:gd name="connsiteX3" fmla="*/ 8035 w 11411"/>
                <a:gd name="connsiteY3" fmla="*/ 7554 h 9305"/>
                <a:gd name="connsiteX0" fmla="*/ 8022 w 10634"/>
                <a:gd name="connsiteY0" fmla="*/ 8070 h 10000"/>
                <a:gd name="connsiteX1" fmla="*/ 1902 w 10634"/>
                <a:gd name="connsiteY1" fmla="*/ 0 h 10000"/>
                <a:gd name="connsiteX2" fmla="*/ 6434 w 10634"/>
                <a:gd name="connsiteY2" fmla="*/ 10000 h 10000"/>
                <a:gd name="connsiteX3" fmla="*/ 8022 w 10634"/>
                <a:gd name="connsiteY3" fmla="*/ 8070 h 10000"/>
                <a:gd name="connsiteX0" fmla="*/ 9493 w 11698"/>
                <a:gd name="connsiteY0" fmla="*/ 8070 h 10000"/>
                <a:gd name="connsiteX1" fmla="*/ 1902 w 11698"/>
                <a:gd name="connsiteY1" fmla="*/ 0 h 10000"/>
                <a:gd name="connsiteX2" fmla="*/ 6434 w 11698"/>
                <a:gd name="connsiteY2" fmla="*/ 10000 h 10000"/>
                <a:gd name="connsiteX3" fmla="*/ 9493 w 11698"/>
                <a:gd name="connsiteY3" fmla="*/ 8070 h 10000"/>
                <a:gd name="connsiteX0" fmla="*/ 8818 w 11977"/>
                <a:gd name="connsiteY0" fmla="*/ 8070 h 9805"/>
                <a:gd name="connsiteX1" fmla="*/ 1227 w 11977"/>
                <a:gd name="connsiteY1" fmla="*/ 0 h 9805"/>
                <a:gd name="connsiteX2" fmla="*/ 8701 w 11977"/>
                <a:gd name="connsiteY2" fmla="*/ 9805 h 9805"/>
                <a:gd name="connsiteX3" fmla="*/ 8818 w 11977"/>
                <a:gd name="connsiteY3" fmla="*/ 8070 h 9805"/>
                <a:gd name="connsiteX0" fmla="*/ 6680 w 9633"/>
                <a:gd name="connsiteY0" fmla="*/ 8429 h 10000"/>
                <a:gd name="connsiteX1" fmla="*/ 1024 w 9633"/>
                <a:gd name="connsiteY1" fmla="*/ 0 h 10000"/>
                <a:gd name="connsiteX2" fmla="*/ 7265 w 9633"/>
                <a:gd name="connsiteY2" fmla="*/ 10000 h 10000"/>
                <a:gd name="connsiteX3" fmla="*/ 6680 w 9633"/>
                <a:gd name="connsiteY3" fmla="*/ 8429 h 10000"/>
                <a:gd name="connsiteX0" fmla="*/ 6934 w 10000"/>
                <a:gd name="connsiteY0" fmla="*/ 8429 h 10000"/>
                <a:gd name="connsiteX1" fmla="*/ 1063 w 10000"/>
                <a:gd name="connsiteY1" fmla="*/ 0 h 10000"/>
                <a:gd name="connsiteX2" fmla="*/ 7542 w 10000"/>
                <a:gd name="connsiteY2" fmla="*/ 10000 h 10000"/>
                <a:gd name="connsiteX3" fmla="*/ 6934 w 10000"/>
                <a:gd name="connsiteY3" fmla="*/ 8429 h 10000"/>
                <a:gd name="connsiteX0" fmla="*/ 7682 w 10748"/>
                <a:gd name="connsiteY0" fmla="*/ 8429 h 10000"/>
                <a:gd name="connsiteX1" fmla="*/ 1811 w 10748"/>
                <a:gd name="connsiteY1" fmla="*/ 0 h 10000"/>
                <a:gd name="connsiteX2" fmla="*/ 8290 w 10748"/>
                <a:gd name="connsiteY2" fmla="*/ 10000 h 10000"/>
                <a:gd name="connsiteX3" fmla="*/ 7682 w 10748"/>
                <a:gd name="connsiteY3" fmla="*/ 8429 h 10000"/>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1339 w 13320"/>
                <a:gd name="connsiteY0" fmla="*/ 9365 h 10144"/>
                <a:gd name="connsiteX1" fmla="*/ 2493 w 13320"/>
                <a:gd name="connsiteY1" fmla="*/ 0 h 10144"/>
                <a:gd name="connsiteX2" fmla="*/ 8972 w 13320"/>
                <a:gd name="connsiteY2" fmla="*/ 10000 h 10144"/>
                <a:gd name="connsiteX3" fmla="*/ 11339 w 13320"/>
                <a:gd name="connsiteY3" fmla="*/ 9365 h 10144"/>
                <a:gd name="connsiteX0" fmla="*/ 10981 w 12962"/>
                <a:gd name="connsiteY0" fmla="*/ 8323 h 9102"/>
                <a:gd name="connsiteX1" fmla="*/ 2757 w 12962"/>
                <a:gd name="connsiteY1" fmla="*/ 0 h 9102"/>
                <a:gd name="connsiteX2" fmla="*/ 8614 w 12962"/>
                <a:gd name="connsiteY2" fmla="*/ 8958 h 9102"/>
                <a:gd name="connsiteX3" fmla="*/ 10981 w 12962"/>
                <a:gd name="connsiteY3" fmla="*/ 8323 h 9102"/>
                <a:gd name="connsiteX0" fmla="*/ 8809 w 10337"/>
                <a:gd name="connsiteY0" fmla="*/ 9144 h 9999"/>
                <a:gd name="connsiteX1" fmla="*/ 2464 w 10337"/>
                <a:gd name="connsiteY1" fmla="*/ 0 h 9999"/>
                <a:gd name="connsiteX2" fmla="*/ 6983 w 10337"/>
                <a:gd name="connsiteY2" fmla="*/ 9842 h 9999"/>
                <a:gd name="connsiteX3" fmla="*/ 8809 w 10337"/>
                <a:gd name="connsiteY3" fmla="*/ 9144 h 9999"/>
                <a:gd name="connsiteX0" fmla="*/ 8522 w 10000"/>
                <a:gd name="connsiteY0" fmla="*/ 9145 h 10000"/>
                <a:gd name="connsiteX1" fmla="*/ 2384 w 10000"/>
                <a:gd name="connsiteY1" fmla="*/ 0 h 10000"/>
                <a:gd name="connsiteX2" fmla="*/ 6755 w 10000"/>
                <a:gd name="connsiteY2" fmla="*/ 9843 h 10000"/>
                <a:gd name="connsiteX3" fmla="*/ 8522 w 10000"/>
                <a:gd name="connsiteY3" fmla="*/ 9145 h 10000"/>
                <a:gd name="connsiteX0" fmla="*/ 8522 w 10000"/>
                <a:gd name="connsiteY0" fmla="*/ 9145 h 10000"/>
                <a:gd name="connsiteX1" fmla="*/ 2384 w 10000"/>
                <a:gd name="connsiteY1" fmla="*/ 0 h 10000"/>
                <a:gd name="connsiteX2" fmla="*/ 6755 w 10000"/>
                <a:gd name="connsiteY2" fmla="*/ 9843 h 10000"/>
                <a:gd name="connsiteX3" fmla="*/ 8522 w 10000"/>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Lst>
              <a:ahLst/>
              <a:cxnLst>
                <a:cxn ang="0">
                  <a:pos x="connsiteX0" y="connsiteY0"/>
                </a:cxn>
                <a:cxn ang="0">
                  <a:pos x="connsiteX1" y="connsiteY1"/>
                </a:cxn>
                <a:cxn ang="0">
                  <a:pos x="connsiteX2" y="connsiteY2"/>
                </a:cxn>
                <a:cxn ang="0">
                  <a:pos x="connsiteX3" y="connsiteY3"/>
                </a:cxn>
              </a:cxnLst>
              <a:rect l="l" t="t" r="r" b="b"/>
              <a:pathLst>
                <a:path w="10675" h="10000">
                  <a:moveTo>
                    <a:pt x="9197" y="9145"/>
                  </a:moveTo>
                  <a:cubicBezTo>
                    <a:pt x="2418" y="7136"/>
                    <a:pt x="-338" y="3298"/>
                    <a:pt x="3059" y="0"/>
                  </a:cubicBezTo>
                  <a:cubicBezTo>
                    <a:pt x="-1484" y="3256"/>
                    <a:pt x="-1691" y="7081"/>
                    <a:pt x="7430" y="9843"/>
                  </a:cubicBezTo>
                  <a:cubicBezTo>
                    <a:pt x="9710" y="8187"/>
                    <a:pt x="12414" y="11448"/>
                    <a:pt x="9197" y="91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8" name="フローチャート: 組合せ 1027">
              <a:extLst>
                <a:ext uri="{FF2B5EF4-FFF2-40B4-BE49-F238E27FC236}">
                  <a16:creationId xmlns:a16="http://schemas.microsoft.com/office/drawing/2014/main" id="{8AD7D764-1C0A-1CF0-7102-3A9193ECC5C6}"/>
                </a:ext>
              </a:extLst>
            </p:cNvPr>
            <p:cNvSpPr/>
            <p:nvPr/>
          </p:nvSpPr>
          <p:spPr>
            <a:xfrm rot="19203001">
              <a:off x="532265" y="3857679"/>
              <a:ext cx="517614" cy="49851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119F5DCE-E3A2-0166-CBFB-D63DFEAE38F6}"/>
              </a:ext>
            </a:extLst>
          </p:cNvPr>
          <p:cNvSpPr txBox="1"/>
          <p:nvPr/>
        </p:nvSpPr>
        <p:spPr>
          <a:xfrm>
            <a:off x="277988" y="5371038"/>
            <a:ext cx="4887615" cy="646331"/>
          </a:xfrm>
          <a:prstGeom prst="rect">
            <a:avLst/>
          </a:prstGeom>
          <a:noFill/>
          <a:ln w="19050">
            <a:noFill/>
          </a:ln>
        </p:spPr>
        <p:txBody>
          <a:bodyPr wrap="square">
            <a:spAutoFit/>
          </a:bodyPr>
          <a:lstStyle/>
          <a:p>
            <a:pPr marL="285750" indent="-285750">
              <a:spcAft>
                <a:spcPts val="600"/>
              </a:spcAft>
              <a:buFont typeface="Wingdings" pitchFamily="2" charset="2"/>
              <a:buChar char="ü"/>
            </a:pPr>
            <a:r>
              <a:rPr lang="ja-JP" altLang="en-US" b="1">
                <a:latin typeface="Hiragino Sans W6" panose="020B0400000000000000" pitchFamily="34" charset="-128"/>
                <a:ea typeface="Hiragino Sans W6" panose="020B0400000000000000" pitchFamily="34" charset="-128"/>
              </a:rPr>
              <a:t>インストール完了した</a:t>
            </a:r>
            <a:r>
              <a:rPr lang="en-US" altLang="ja-JP" b="1" dirty="0">
                <a:latin typeface="Hiragino Sans W6" panose="020B0400000000000000" pitchFamily="34" charset="-128"/>
                <a:ea typeface="Hiragino Sans W6" panose="020B0400000000000000" pitchFamily="34" charset="-128"/>
              </a:rPr>
              <a:t> STS Chamber</a:t>
            </a:r>
            <a:r>
              <a:rPr lang="ja-JP" altLang="en-US" b="1">
                <a:latin typeface="Hiragino Sans W6" panose="020B0400000000000000" pitchFamily="34" charset="-128"/>
                <a:ea typeface="Hiragino Sans W6" panose="020B0400000000000000" pitchFamily="34" charset="-128"/>
              </a:rPr>
              <a:t>と読み出し回路の写真</a:t>
            </a:r>
            <a:r>
              <a:rPr lang="en-US" altLang="ja-JP" dirty="0">
                <a:latin typeface="Hiragino Sans W4" panose="020B0400000000000000" pitchFamily="34" charset="-128"/>
                <a:ea typeface="Hiragino Sans W4" panose="020B0400000000000000" pitchFamily="34" charset="-128"/>
              </a:rPr>
              <a:t> (2024</a:t>
            </a:r>
            <a:r>
              <a:rPr lang="ja-JP" altLang="en-US">
                <a:latin typeface="Hiragino Sans W4" panose="020B0400000000000000" pitchFamily="34" charset="-128"/>
                <a:ea typeface="Hiragino Sans W4" panose="020B0400000000000000" pitchFamily="34" charset="-128"/>
              </a:rPr>
              <a:t>年</a:t>
            </a:r>
            <a:r>
              <a:rPr lang="en-US" altLang="ja-JP" dirty="0">
                <a:latin typeface="Hiragino Sans W4" panose="020B0400000000000000" pitchFamily="34" charset="-128"/>
                <a:ea typeface="Hiragino Sans W4" panose="020B0400000000000000" pitchFamily="34" charset="-128"/>
              </a:rPr>
              <a:t>4</a:t>
            </a:r>
            <a:r>
              <a:rPr lang="ja-JP" altLang="en-US">
                <a:latin typeface="Hiragino Sans W4" panose="020B0400000000000000" pitchFamily="34" charset="-128"/>
                <a:ea typeface="Hiragino Sans W4" panose="020B0400000000000000" pitchFamily="34" charset="-128"/>
              </a:rPr>
              <a:t>月</a:t>
            </a:r>
            <a:r>
              <a:rPr lang="en-US" altLang="ja-JP" dirty="0">
                <a:latin typeface="Hiragino Sans W4" panose="020B0400000000000000" pitchFamily="34" charset="-128"/>
                <a:ea typeface="Hiragino Sans W4" panose="020B0400000000000000" pitchFamily="34" charset="-128"/>
              </a:rPr>
              <a:t>)</a:t>
            </a:r>
            <a:r>
              <a:rPr lang="ja-JP" altLang="en-US">
                <a:latin typeface="Hiragino Sans W4" panose="020B0400000000000000" pitchFamily="34" charset="-128"/>
                <a:ea typeface="Hiragino Sans W4" panose="020B0400000000000000" pitchFamily="34" charset="-128"/>
              </a:rPr>
              <a:t>→</a:t>
            </a:r>
            <a:endParaRPr lang="en-US" altLang="ja-JP" b="1" u="sng" dirty="0">
              <a:solidFill>
                <a:srgbClr val="FF0000"/>
              </a:solidFill>
              <a:highlight>
                <a:srgbClr val="FFFF00"/>
              </a:highlight>
              <a:latin typeface="Hiragino Sans W6" panose="020B0400000000000000" pitchFamily="34" charset="-128"/>
              <a:ea typeface="Hiragino Sans W6" panose="020B0400000000000000" pitchFamily="34" charset="-128"/>
            </a:endParaRPr>
          </a:p>
        </p:txBody>
      </p:sp>
      <p:sp>
        <p:nvSpPr>
          <p:cNvPr id="59" name="台形 70">
            <a:extLst>
              <a:ext uri="{FF2B5EF4-FFF2-40B4-BE49-F238E27FC236}">
                <a16:creationId xmlns:a16="http://schemas.microsoft.com/office/drawing/2014/main" id="{8ADD894F-5377-7DB4-ABF1-3B4F70E834F6}"/>
              </a:ext>
            </a:extLst>
          </p:cNvPr>
          <p:cNvSpPr/>
          <p:nvPr/>
        </p:nvSpPr>
        <p:spPr>
          <a:xfrm rot="16200000">
            <a:off x="8068098" y="1436671"/>
            <a:ext cx="394219" cy="564053"/>
          </a:xfrm>
          <a:custGeom>
            <a:avLst/>
            <a:gdLst>
              <a:gd name="connsiteX0" fmla="*/ 0 w 321587"/>
              <a:gd name="connsiteY0" fmla="*/ 632028 h 632028"/>
              <a:gd name="connsiteX1" fmla="*/ 0 w 321587"/>
              <a:gd name="connsiteY1" fmla="*/ 0 h 632028"/>
              <a:gd name="connsiteX2" fmla="*/ 321587 w 321587"/>
              <a:gd name="connsiteY2" fmla="*/ 0 h 632028"/>
              <a:gd name="connsiteX3" fmla="*/ 321587 w 321587"/>
              <a:gd name="connsiteY3" fmla="*/ 632028 h 632028"/>
              <a:gd name="connsiteX4" fmla="*/ 0 w 321587"/>
              <a:gd name="connsiteY4" fmla="*/ 632028 h 632028"/>
              <a:gd name="connsiteX0" fmla="*/ 0 w 321587"/>
              <a:gd name="connsiteY0" fmla="*/ 727918 h 727918"/>
              <a:gd name="connsiteX1" fmla="*/ 136989 w 321587"/>
              <a:gd name="connsiteY1" fmla="*/ 0 h 727918"/>
              <a:gd name="connsiteX2" fmla="*/ 321587 w 321587"/>
              <a:gd name="connsiteY2" fmla="*/ 95890 h 727918"/>
              <a:gd name="connsiteX3" fmla="*/ 321587 w 321587"/>
              <a:gd name="connsiteY3" fmla="*/ 727918 h 727918"/>
              <a:gd name="connsiteX4" fmla="*/ 0 w 321587"/>
              <a:gd name="connsiteY4" fmla="*/ 727918 h 727918"/>
              <a:gd name="connsiteX0" fmla="*/ 0 w 253096"/>
              <a:gd name="connsiteY0" fmla="*/ 721071 h 727918"/>
              <a:gd name="connsiteX1" fmla="*/ 68498 w 253096"/>
              <a:gd name="connsiteY1" fmla="*/ 0 h 727918"/>
              <a:gd name="connsiteX2" fmla="*/ 253096 w 253096"/>
              <a:gd name="connsiteY2" fmla="*/ 95890 h 727918"/>
              <a:gd name="connsiteX3" fmla="*/ 253096 w 253096"/>
              <a:gd name="connsiteY3" fmla="*/ 727918 h 727918"/>
              <a:gd name="connsiteX4" fmla="*/ 0 w 253096"/>
              <a:gd name="connsiteY4" fmla="*/ 721071 h 727918"/>
              <a:gd name="connsiteX0" fmla="*/ 0 w 270219"/>
              <a:gd name="connsiteY0" fmla="*/ 721071 h 721071"/>
              <a:gd name="connsiteX1" fmla="*/ 68498 w 270219"/>
              <a:gd name="connsiteY1" fmla="*/ 0 h 721071"/>
              <a:gd name="connsiteX2" fmla="*/ 253096 w 270219"/>
              <a:gd name="connsiteY2" fmla="*/ 95890 h 721071"/>
              <a:gd name="connsiteX3" fmla="*/ 270219 w 270219"/>
              <a:gd name="connsiteY3" fmla="*/ 686821 h 721071"/>
              <a:gd name="connsiteX4" fmla="*/ 0 w 270219"/>
              <a:gd name="connsiteY4" fmla="*/ 721071 h 721071"/>
              <a:gd name="connsiteX0" fmla="*/ 0 w 249671"/>
              <a:gd name="connsiteY0" fmla="*/ 710797 h 710797"/>
              <a:gd name="connsiteX1" fmla="*/ 47950 w 249671"/>
              <a:gd name="connsiteY1" fmla="*/ 0 h 710797"/>
              <a:gd name="connsiteX2" fmla="*/ 232548 w 249671"/>
              <a:gd name="connsiteY2" fmla="*/ 95890 h 710797"/>
              <a:gd name="connsiteX3" fmla="*/ 249671 w 249671"/>
              <a:gd name="connsiteY3" fmla="*/ 686821 h 710797"/>
              <a:gd name="connsiteX4" fmla="*/ 0 w 249671"/>
              <a:gd name="connsiteY4" fmla="*/ 710797 h 710797"/>
              <a:gd name="connsiteX0" fmla="*/ 0 w 263371"/>
              <a:gd name="connsiteY0" fmla="*/ 710799 h 710799"/>
              <a:gd name="connsiteX1" fmla="*/ 47950 w 263371"/>
              <a:gd name="connsiteY1" fmla="*/ 2 h 710799"/>
              <a:gd name="connsiteX2" fmla="*/ 263371 w 263371"/>
              <a:gd name="connsiteY2" fmla="*/ 0 h 710799"/>
              <a:gd name="connsiteX3" fmla="*/ 249671 w 263371"/>
              <a:gd name="connsiteY3" fmla="*/ 686823 h 710799"/>
              <a:gd name="connsiteX4" fmla="*/ 0 w 263371"/>
              <a:gd name="connsiteY4" fmla="*/ 710799 h 710799"/>
              <a:gd name="connsiteX0" fmla="*/ 0 w 263371"/>
              <a:gd name="connsiteY0" fmla="*/ 710799 h 710799"/>
              <a:gd name="connsiteX1" fmla="*/ 20552 w 263371"/>
              <a:gd name="connsiteY1" fmla="*/ 13701 h 710799"/>
              <a:gd name="connsiteX2" fmla="*/ 263371 w 263371"/>
              <a:gd name="connsiteY2" fmla="*/ 0 h 710799"/>
              <a:gd name="connsiteX3" fmla="*/ 249671 w 263371"/>
              <a:gd name="connsiteY3" fmla="*/ 686823 h 710799"/>
              <a:gd name="connsiteX4" fmla="*/ 0 w 263371"/>
              <a:gd name="connsiteY4" fmla="*/ 710799 h 710799"/>
              <a:gd name="connsiteX0" fmla="*/ 0 w 259946"/>
              <a:gd name="connsiteY0" fmla="*/ 679976 h 686823"/>
              <a:gd name="connsiteX1" fmla="*/ 17127 w 259946"/>
              <a:gd name="connsiteY1" fmla="*/ 13701 h 686823"/>
              <a:gd name="connsiteX2" fmla="*/ 259946 w 259946"/>
              <a:gd name="connsiteY2" fmla="*/ 0 h 686823"/>
              <a:gd name="connsiteX3" fmla="*/ 246246 w 259946"/>
              <a:gd name="connsiteY3" fmla="*/ 686823 h 686823"/>
              <a:gd name="connsiteX4" fmla="*/ 0 w 259946"/>
              <a:gd name="connsiteY4" fmla="*/ 679976 h 686823"/>
              <a:gd name="connsiteX0" fmla="*/ 0 w 273648"/>
              <a:gd name="connsiteY0" fmla="*/ 679979 h 686823"/>
              <a:gd name="connsiteX1" fmla="*/ 30829 w 273648"/>
              <a:gd name="connsiteY1" fmla="*/ 13701 h 686823"/>
              <a:gd name="connsiteX2" fmla="*/ 273648 w 273648"/>
              <a:gd name="connsiteY2" fmla="*/ 0 h 686823"/>
              <a:gd name="connsiteX3" fmla="*/ 259948 w 273648"/>
              <a:gd name="connsiteY3" fmla="*/ 686823 h 686823"/>
              <a:gd name="connsiteX4" fmla="*/ 0 w 273648"/>
              <a:gd name="connsiteY4" fmla="*/ 679979 h 686823"/>
              <a:gd name="connsiteX0" fmla="*/ 0 w 273648"/>
              <a:gd name="connsiteY0" fmla="*/ 679979 h 686823"/>
              <a:gd name="connsiteX1" fmla="*/ 13895 w 273648"/>
              <a:gd name="connsiteY1" fmla="*/ 22171 h 686823"/>
              <a:gd name="connsiteX2" fmla="*/ 273648 w 273648"/>
              <a:gd name="connsiteY2" fmla="*/ 0 h 686823"/>
              <a:gd name="connsiteX3" fmla="*/ 259948 w 273648"/>
              <a:gd name="connsiteY3" fmla="*/ 686823 h 686823"/>
              <a:gd name="connsiteX4" fmla="*/ 0 w 273648"/>
              <a:gd name="connsiteY4" fmla="*/ 679979 h 686823"/>
              <a:gd name="connsiteX0" fmla="*/ 0 w 259948"/>
              <a:gd name="connsiteY0" fmla="*/ 679976 h 686820"/>
              <a:gd name="connsiteX1" fmla="*/ 13895 w 259948"/>
              <a:gd name="connsiteY1" fmla="*/ 22168 h 686820"/>
              <a:gd name="connsiteX2" fmla="*/ 252481 w 259948"/>
              <a:gd name="connsiteY2" fmla="*/ 0 h 686820"/>
              <a:gd name="connsiteX3" fmla="*/ 259948 w 259948"/>
              <a:gd name="connsiteY3" fmla="*/ 686820 h 686820"/>
              <a:gd name="connsiteX4" fmla="*/ 0 w 259948"/>
              <a:gd name="connsiteY4" fmla="*/ 679976 h 686820"/>
              <a:gd name="connsiteX0" fmla="*/ 0 w 277881"/>
              <a:gd name="connsiteY0" fmla="*/ 684209 h 691053"/>
              <a:gd name="connsiteX1" fmla="*/ 13895 w 277881"/>
              <a:gd name="connsiteY1" fmla="*/ 26401 h 691053"/>
              <a:gd name="connsiteX2" fmla="*/ 277881 w 277881"/>
              <a:gd name="connsiteY2" fmla="*/ 0 h 691053"/>
              <a:gd name="connsiteX3" fmla="*/ 259948 w 277881"/>
              <a:gd name="connsiteY3" fmla="*/ 691053 h 691053"/>
              <a:gd name="connsiteX4" fmla="*/ 0 w 277881"/>
              <a:gd name="connsiteY4" fmla="*/ 684209 h 691053"/>
              <a:gd name="connsiteX0" fmla="*/ 0 w 408114"/>
              <a:gd name="connsiteY0" fmla="*/ 684209 h 684209"/>
              <a:gd name="connsiteX1" fmla="*/ 13895 w 408114"/>
              <a:gd name="connsiteY1" fmla="*/ 26401 h 684209"/>
              <a:gd name="connsiteX2" fmla="*/ 277881 w 408114"/>
              <a:gd name="connsiteY2" fmla="*/ 0 h 684209"/>
              <a:gd name="connsiteX3" fmla="*/ 408114 w 408114"/>
              <a:gd name="connsiteY3" fmla="*/ 564053 h 684209"/>
              <a:gd name="connsiteX4" fmla="*/ 0 w 408114"/>
              <a:gd name="connsiteY4" fmla="*/ 684209 h 684209"/>
              <a:gd name="connsiteX0" fmla="*/ 138504 w 394219"/>
              <a:gd name="connsiteY0" fmla="*/ 523346 h 564053"/>
              <a:gd name="connsiteX1" fmla="*/ 0 w 394219"/>
              <a:gd name="connsiteY1" fmla="*/ 26401 h 564053"/>
              <a:gd name="connsiteX2" fmla="*/ 263986 w 394219"/>
              <a:gd name="connsiteY2" fmla="*/ 0 h 564053"/>
              <a:gd name="connsiteX3" fmla="*/ 394219 w 394219"/>
              <a:gd name="connsiteY3" fmla="*/ 564053 h 564053"/>
              <a:gd name="connsiteX4" fmla="*/ 138504 w 394219"/>
              <a:gd name="connsiteY4" fmla="*/ 523346 h 5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19" h="564053">
                <a:moveTo>
                  <a:pt x="138504" y="523346"/>
                </a:moveTo>
                <a:lnTo>
                  <a:pt x="0" y="26401"/>
                </a:lnTo>
                <a:lnTo>
                  <a:pt x="263986" y="0"/>
                </a:lnTo>
                <a:lnTo>
                  <a:pt x="394219" y="564053"/>
                </a:lnTo>
                <a:lnTo>
                  <a:pt x="138504" y="523346"/>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A73DF9EC-1B3F-3A22-9E8C-284F7D4FB921}"/>
              </a:ext>
            </a:extLst>
          </p:cNvPr>
          <p:cNvGrpSpPr/>
          <p:nvPr/>
        </p:nvGrpSpPr>
        <p:grpSpPr>
          <a:xfrm>
            <a:off x="5599033" y="3851093"/>
            <a:ext cx="3421926" cy="2827320"/>
            <a:chOff x="5644332" y="3856648"/>
            <a:chExt cx="3421926" cy="2827320"/>
          </a:xfrm>
        </p:grpSpPr>
        <p:pic>
          <p:nvPicPr>
            <p:cNvPr id="28" name="図 27" descr="自転車, オレンジ, ラック, 座る が含まれている画像&#10;&#10;自動的に生成された説明">
              <a:extLst>
                <a:ext uri="{FF2B5EF4-FFF2-40B4-BE49-F238E27FC236}">
                  <a16:creationId xmlns:a16="http://schemas.microsoft.com/office/drawing/2014/main" id="{A79A81F1-2BF1-D594-48FB-678FFA152BB8}"/>
                </a:ext>
              </a:extLst>
            </p:cNvPr>
            <p:cNvPicPr>
              <a:picLocks noChangeAspect="1"/>
            </p:cNvPicPr>
            <p:nvPr/>
          </p:nvPicPr>
          <p:blipFill rotWithShape="1">
            <a:blip r:embed="rId8"/>
            <a:srcRect b="10330"/>
            <a:stretch/>
          </p:blipFill>
          <p:spPr>
            <a:xfrm>
              <a:off x="5644332" y="3856648"/>
              <a:ext cx="3219093" cy="2827320"/>
            </a:xfrm>
            <a:prstGeom prst="rect">
              <a:avLst/>
            </a:prstGeom>
          </p:spPr>
        </p:pic>
        <p:sp>
          <p:nvSpPr>
            <p:cNvPr id="42" name="線吹き出し 2 (枠付き) 41">
              <a:extLst>
                <a:ext uri="{FF2B5EF4-FFF2-40B4-BE49-F238E27FC236}">
                  <a16:creationId xmlns:a16="http://schemas.microsoft.com/office/drawing/2014/main" id="{7DC69080-A410-F828-195B-9FCE892933BC}"/>
                </a:ext>
              </a:extLst>
            </p:cNvPr>
            <p:cNvSpPr/>
            <p:nvPr/>
          </p:nvSpPr>
          <p:spPr>
            <a:xfrm>
              <a:off x="7253878" y="4156046"/>
              <a:ext cx="1812380" cy="343036"/>
            </a:xfrm>
            <a:prstGeom prst="borderCallout2">
              <a:avLst>
                <a:gd name="adj1" fmla="val 52070"/>
                <a:gd name="adj2" fmla="val -3428"/>
                <a:gd name="adj3" fmla="val 52070"/>
                <a:gd name="adj4" fmla="val -15966"/>
                <a:gd name="adj5" fmla="val 203576"/>
                <a:gd name="adj6" fmla="val -767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Hiragino Sans W4" panose="020B0400000000000000" pitchFamily="34" charset="-128"/>
                  <a:ea typeface="Hiragino Sans W4" panose="020B0400000000000000" pitchFamily="34" charset="-128"/>
                  <a:cs typeface="Angsana New" panose="02020603050405020304" pitchFamily="18" charset="-34"/>
                </a:rPr>
                <a:t>STS Chamber</a:t>
              </a:r>
              <a:endParaRPr kumimoji="1" lang="ja-JP" altLang="en-US">
                <a:solidFill>
                  <a:schemeClr val="tx1"/>
                </a:solidFill>
                <a:latin typeface="Hiragino Sans W4" panose="020B0400000000000000" pitchFamily="34" charset="-128"/>
                <a:ea typeface="Hiragino Sans W4" panose="020B0400000000000000" pitchFamily="34" charset="-128"/>
                <a:cs typeface="Angsana New" panose="02020603050405020304" pitchFamily="18" charset="-34"/>
              </a:endParaRPr>
            </a:p>
          </p:txBody>
        </p:sp>
        <p:sp>
          <p:nvSpPr>
            <p:cNvPr id="47" name="正方形/長方形 46">
              <a:extLst>
                <a:ext uri="{FF2B5EF4-FFF2-40B4-BE49-F238E27FC236}">
                  <a16:creationId xmlns:a16="http://schemas.microsoft.com/office/drawing/2014/main" id="{6E17702D-C648-0FF6-72EE-01B2426FFF41}"/>
                </a:ext>
              </a:extLst>
            </p:cNvPr>
            <p:cNvSpPr/>
            <p:nvPr/>
          </p:nvSpPr>
          <p:spPr>
            <a:xfrm>
              <a:off x="6983046" y="4781124"/>
              <a:ext cx="699728" cy="932962"/>
            </a:xfrm>
            <a:custGeom>
              <a:avLst/>
              <a:gdLst>
                <a:gd name="connsiteX0" fmla="*/ 0 w 676282"/>
                <a:gd name="connsiteY0" fmla="*/ 0 h 898770"/>
                <a:gd name="connsiteX1" fmla="*/ 676282 w 676282"/>
                <a:gd name="connsiteY1" fmla="*/ 0 h 898770"/>
                <a:gd name="connsiteX2" fmla="*/ 676282 w 676282"/>
                <a:gd name="connsiteY2" fmla="*/ 898770 h 898770"/>
                <a:gd name="connsiteX3" fmla="*/ 0 w 676282"/>
                <a:gd name="connsiteY3" fmla="*/ 898770 h 898770"/>
                <a:gd name="connsiteX4" fmla="*/ 0 w 676282"/>
                <a:gd name="connsiteY4" fmla="*/ 0 h 898770"/>
                <a:gd name="connsiteX0" fmla="*/ 0 w 676282"/>
                <a:gd name="connsiteY0" fmla="*/ 0 h 910494"/>
                <a:gd name="connsiteX1" fmla="*/ 676282 w 676282"/>
                <a:gd name="connsiteY1" fmla="*/ 0 h 910494"/>
                <a:gd name="connsiteX2" fmla="*/ 676282 w 676282"/>
                <a:gd name="connsiteY2" fmla="*/ 898770 h 910494"/>
                <a:gd name="connsiteX3" fmla="*/ 39076 w 676282"/>
                <a:gd name="connsiteY3" fmla="*/ 910494 h 910494"/>
                <a:gd name="connsiteX4" fmla="*/ 0 w 676282"/>
                <a:gd name="connsiteY4" fmla="*/ 0 h 910494"/>
                <a:gd name="connsiteX0" fmla="*/ 0 w 676282"/>
                <a:gd name="connsiteY0" fmla="*/ 0 h 910494"/>
                <a:gd name="connsiteX1" fmla="*/ 676282 w 676282"/>
                <a:gd name="connsiteY1" fmla="*/ 0 h 910494"/>
                <a:gd name="connsiteX2" fmla="*/ 676282 w 676282"/>
                <a:gd name="connsiteY2" fmla="*/ 910493 h 910494"/>
                <a:gd name="connsiteX3" fmla="*/ 39076 w 676282"/>
                <a:gd name="connsiteY3" fmla="*/ 910494 h 910494"/>
                <a:gd name="connsiteX4" fmla="*/ 0 w 676282"/>
                <a:gd name="connsiteY4" fmla="*/ 0 h 910494"/>
                <a:gd name="connsiteX0" fmla="*/ 0 w 703635"/>
                <a:gd name="connsiteY0" fmla="*/ 0 h 910494"/>
                <a:gd name="connsiteX1" fmla="*/ 703635 w 703635"/>
                <a:gd name="connsiteY1" fmla="*/ 27354 h 910494"/>
                <a:gd name="connsiteX2" fmla="*/ 676282 w 703635"/>
                <a:gd name="connsiteY2" fmla="*/ 910493 h 910494"/>
                <a:gd name="connsiteX3" fmla="*/ 39076 w 703635"/>
                <a:gd name="connsiteY3" fmla="*/ 910494 h 910494"/>
                <a:gd name="connsiteX4" fmla="*/ 0 w 703635"/>
                <a:gd name="connsiteY4" fmla="*/ 0 h 910494"/>
                <a:gd name="connsiteX0" fmla="*/ 0 w 699728"/>
                <a:gd name="connsiteY0" fmla="*/ 0 h 910494"/>
                <a:gd name="connsiteX1" fmla="*/ 699728 w 699728"/>
                <a:gd name="connsiteY1" fmla="*/ 23446 h 910494"/>
                <a:gd name="connsiteX2" fmla="*/ 676282 w 699728"/>
                <a:gd name="connsiteY2" fmla="*/ 910493 h 910494"/>
                <a:gd name="connsiteX3" fmla="*/ 39076 w 699728"/>
                <a:gd name="connsiteY3" fmla="*/ 910494 h 910494"/>
                <a:gd name="connsiteX4" fmla="*/ 0 w 699728"/>
                <a:gd name="connsiteY4" fmla="*/ 0 h 910494"/>
                <a:gd name="connsiteX0" fmla="*/ 0 w 699728"/>
                <a:gd name="connsiteY0" fmla="*/ 0 h 945662"/>
                <a:gd name="connsiteX1" fmla="*/ 699728 w 699728"/>
                <a:gd name="connsiteY1" fmla="*/ 23446 h 945662"/>
                <a:gd name="connsiteX2" fmla="*/ 680190 w 699728"/>
                <a:gd name="connsiteY2" fmla="*/ 945662 h 945662"/>
                <a:gd name="connsiteX3" fmla="*/ 39076 w 699728"/>
                <a:gd name="connsiteY3" fmla="*/ 910494 h 945662"/>
                <a:gd name="connsiteX4" fmla="*/ 0 w 699728"/>
                <a:gd name="connsiteY4" fmla="*/ 0 h 945662"/>
                <a:gd name="connsiteX0" fmla="*/ 0 w 699728"/>
                <a:gd name="connsiteY0" fmla="*/ 0 h 945662"/>
                <a:gd name="connsiteX1" fmla="*/ 699728 w 699728"/>
                <a:gd name="connsiteY1" fmla="*/ 23446 h 945662"/>
                <a:gd name="connsiteX2" fmla="*/ 680190 w 699728"/>
                <a:gd name="connsiteY2" fmla="*/ 945662 h 945662"/>
                <a:gd name="connsiteX3" fmla="*/ 39076 w 699728"/>
                <a:gd name="connsiteY3" fmla="*/ 902678 h 945662"/>
                <a:gd name="connsiteX4" fmla="*/ 0 w 699728"/>
                <a:gd name="connsiteY4" fmla="*/ 0 h 945662"/>
                <a:gd name="connsiteX0" fmla="*/ 0 w 699728"/>
                <a:gd name="connsiteY0" fmla="*/ 0 h 932962"/>
                <a:gd name="connsiteX1" fmla="*/ 699728 w 699728"/>
                <a:gd name="connsiteY1" fmla="*/ 10746 h 932962"/>
                <a:gd name="connsiteX2" fmla="*/ 680190 w 699728"/>
                <a:gd name="connsiteY2" fmla="*/ 932962 h 932962"/>
                <a:gd name="connsiteX3" fmla="*/ 39076 w 699728"/>
                <a:gd name="connsiteY3" fmla="*/ 889978 h 932962"/>
                <a:gd name="connsiteX4" fmla="*/ 0 w 699728"/>
                <a:gd name="connsiteY4" fmla="*/ 0 h 93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28" h="932962">
                  <a:moveTo>
                    <a:pt x="0" y="0"/>
                  </a:moveTo>
                  <a:lnTo>
                    <a:pt x="699728" y="10746"/>
                  </a:lnTo>
                  <a:lnTo>
                    <a:pt x="680190" y="932962"/>
                  </a:lnTo>
                  <a:lnTo>
                    <a:pt x="39076" y="889978"/>
                  </a:lnTo>
                  <a:lnTo>
                    <a:pt x="0" y="0"/>
                  </a:lnTo>
                  <a:close/>
                </a:path>
              </a:pathLst>
            </a:custGeom>
            <a:solidFill>
              <a:schemeClr val="accent1">
                <a:alpha val="0"/>
              </a:schemeClr>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6">
              <a:extLst>
                <a:ext uri="{FF2B5EF4-FFF2-40B4-BE49-F238E27FC236}">
                  <a16:creationId xmlns:a16="http://schemas.microsoft.com/office/drawing/2014/main" id="{1ED68001-E638-B6C1-30AA-57BE261317AA}"/>
                </a:ext>
              </a:extLst>
            </p:cNvPr>
            <p:cNvSpPr/>
            <p:nvPr/>
          </p:nvSpPr>
          <p:spPr>
            <a:xfrm>
              <a:off x="7081676" y="4919286"/>
              <a:ext cx="460422" cy="665848"/>
            </a:xfrm>
            <a:custGeom>
              <a:avLst/>
              <a:gdLst>
                <a:gd name="connsiteX0" fmla="*/ 0 w 676282"/>
                <a:gd name="connsiteY0" fmla="*/ 0 h 898770"/>
                <a:gd name="connsiteX1" fmla="*/ 676282 w 676282"/>
                <a:gd name="connsiteY1" fmla="*/ 0 h 898770"/>
                <a:gd name="connsiteX2" fmla="*/ 676282 w 676282"/>
                <a:gd name="connsiteY2" fmla="*/ 898770 h 898770"/>
                <a:gd name="connsiteX3" fmla="*/ 0 w 676282"/>
                <a:gd name="connsiteY3" fmla="*/ 898770 h 898770"/>
                <a:gd name="connsiteX4" fmla="*/ 0 w 676282"/>
                <a:gd name="connsiteY4" fmla="*/ 0 h 898770"/>
                <a:gd name="connsiteX0" fmla="*/ 0 w 676282"/>
                <a:gd name="connsiteY0" fmla="*/ 0 h 910494"/>
                <a:gd name="connsiteX1" fmla="*/ 676282 w 676282"/>
                <a:gd name="connsiteY1" fmla="*/ 0 h 910494"/>
                <a:gd name="connsiteX2" fmla="*/ 676282 w 676282"/>
                <a:gd name="connsiteY2" fmla="*/ 898770 h 910494"/>
                <a:gd name="connsiteX3" fmla="*/ 39076 w 676282"/>
                <a:gd name="connsiteY3" fmla="*/ 910494 h 910494"/>
                <a:gd name="connsiteX4" fmla="*/ 0 w 676282"/>
                <a:gd name="connsiteY4" fmla="*/ 0 h 910494"/>
                <a:gd name="connsiteX0" fmla="*/ 0 w 676282"/>
                <a:gd name="connsiteY0" fmla="*/ 0 h 910494"/>
                <a:gd name="connsiteX1" fmla="*/ 676282 w 676282"/>
                <a:gd name="connsiteY1" fmla="*/ 0 h 910494"/>
                <a:gd name="connsiteX2" fmla="*/ 676282 w 676282"/>
                <a:gd name="connsiteY2" fmla="*/ 910493 h 910494"/>
                <a:gd name="connsiteX3" fmla="*/ 39076 w 676282"/>
                <a:gd name="connsiteY3" fmla="*/ 910494 h 910494"/>
                <a:gd name="connsiteX4" fmla="*/ 0 w 676282"/>
                <a:gd name="connsiteY4" fmla="*/ 0 h 910494"/>
                <a:gd name="connsiteX0" fmla="*/ 0 w 703635"/>
                <a:gd name="connsiteY0" fmla="*/ 0 h 910494"/>
                <a:gd name="connsiteX1" fmla="*/ 703635 w 703635"/>
                <a:gd name="connsiteY1" fmla="*/ 27354 h 910494"/>
                <a:gd name="connsiteX2" fmla="*/ 676282 w 703635"/>
                <a:gd name="connsiteY2" fmla="*/ 910493 h 910494"/>
                <a:gd name="connsiteX3" fmla="*/ 39076 w 703635"/>
                <a:gd name="connsiteY3" fmla="*/ 910494 h 910494"/>
                <a:gd name="connsiteX4" fmla="*/ 0 w 703635"/>
                <a:gd name="connsiteY4" fmla="*/ 0 h 910494"/>
                <a:gd name="connsiteX0" fmla="*/ 0 w 699728"/>
                <a:gd name="connsiteY0" fmla="*/ 0 h 910494"/>
                <a:gd name="connsiteX1" fmla="*/ 699728 w 699728"/>
                <a:gd name="connsiteY1" fmla="*/ 23446 h 910494"/>
                <a:gd name="connsiteX2" fmla="*/ 676282 w 699728"/>
                <a:gd name="connsiteY2" fmla="*/ 910493 h 910494"/>
                <a:gd name="connsiteX3" fmla="*/ 39076 w 699728"/>
                <a:gd name="connsiteY3" fmla="*/ 910494 h 910494"/>
                <a:gd name="connsiteX4" fmla="*/ 0 w 699728"/>
                <a:gd name="connsiteY4" fmla="*/ 0 h 910494"/>
                <a:gd name="connsiteX0" fmla="*/ 0 w 699728"/>
                <a:gd name="connsiteY0" fmla="*/ 0 h 945662"/>
                <a:gd name="connsiteX1" fmla="*/ 699728 w 699728"/>
                <a:gd name="connsiteY1" fmla="*/ 23446 h 945662"/>
                <a:gd name="connsiteX2" fmla="*/ 680190 w 699728"/>
                <a:gd name="connsiteY2" fmla="*/ 945662 h 945662"/>
                <a:gd name="connsiteX3" fmla="*/ 39076 w 699728"/>
                <a:gd name="connsiteY3" fmla="*/ 910494 h 945662"/>
                <a:gd name="connsiteX4" fmla="*/ 0 w 699728"/>
                <a:gd name="connsiteY4" fmla="*/ 0 h 945662"/>
                <a:gd name="connsiteX0" fmla="*/ 0 w 699728"/>
                <a:gd name="connsiteY0" fmla="*/ 0 h 945662"/>
                <a:gd name="connsiteX1" fmla="*/ 699728 w 699728"/>
                <a:gd name="connsiteY1" fmla="*/ 23446 h 945662"/>
                <a:gd name="connsiteX2" fmla="*/ 680190 w 699728"/>
                <a:gd name="connsiteY2" fmla="*/ 945662 h 945662"/>
                <a:gd name="connsiteX3" fmla="*/ 39076 w 699728"/>
                <a:gd name="connsiteY3" fmla="*/ 902678 h 945662"/>
                <a:gd name="connsiteX4" fmla="*/ 0 w 699728"/>
                <a:gd name="connsiteY4" fmla="*/ 0 h 945662"/>
                <a:gd name="connsiteX0" fmla="*/ 0 w 699728"/>
                <a:gd name="connsiteY0" fmla="*/ 0 h 902678"/>
                <a:gd name="connsiteX1" fmla="*/ 699728 w 699728"/>
                <a:gd name="connsiteY1" fmla="*/ 23446 h 902678"/>
                <a:gd name="connsiteX2" fmla="*/ 415285 w 699728"/>
                <a:gd name="connsiteY2" fmla="*/ 637456 h 902678"/>
                <a:gd name="connsiteX3" fmla="*/ 39076 w 699728"/>
                <a:gd name="connsiteY3" fmla="*/ 902678 h 902678"/>
                <a:gd name="connsiteX4" fmla="*/ 0 w 699728"/>
                <a:gd name="connsiteY4" fmla="*/ 0 h 902678"/>
                <a:gd name="connsiteX0" fmla="*/ 0 w 427566"/>
                <a:gd name="connsiteY0" fmla="*/ 0 h 902678"/>
                <a:gd name="connsiteX1" fmla="*/ 427566 w 427566"/>
                <a:gd name="connsiteY1" fmla="*/ 15643 h 902678"/>
                <a:gd name="connsiteX2" fmla="*/ 415285 w 427566"/>
                <a:gd name="connsiteY2" fmla="*/ 637456 h 902678"/>
                <a:gd name="connsiteX3" fmla="*/ 39076 w 427566"/>
                <a:gd name="connsiteY3" fmla="*/ 902678 h 902678"/>
                <a:gd name="connsiteX4" fmla="*/ 0 w 427566"/>
                <a:gd name="connsiteY4" fmla="*/ 0 h 902678"/>
                <a:gd name="connsiteX0" fmla="*/ 0 w 427566"/>
                <a:gd name="connsiteY0" fmla="*/ 0 h 641287"/>
                <a:gd name="connsiteX1" fmla="*/ 427566 w 427566"/>
                <a:gd name="connsiteY1" fmla="*/ 15643 h 641287"/>
                <a:gd name="connsiteX2" fmla="*/ 415285 w 427566"/>
                <a:gd name="connsiteY2" fmla="*/ 637456 h 641287"/>
                <a:gd name="connsiteX3" fmla="*/ 6417 w 427566"/>
                <a:gd name="connsiteY3" fmla="*/ 641287 h 641287"/>
                <a:gd name="connsiteX4" fmla="*/ 0 w 427566"/>
                <a:gd name="connsiteY4" fmla="*/ 0 h 641287"/>
                <a:gd name="connsiteX0" fmla="*/ 0 w 427566"/>
                <a:gd name="connsiteY0" fmla="*/ 0 h 664766"/>
                <a:gd name="connsiteX1" fmla="*/ 427566 w 427566"/>
                <a:gd name="connsiteY1" fmla="*/ 15643 h 664766"/>
                <a:gd name="connsiteX2" fmla="*/ 418913 w 427566"/>
                <a:gd name="connsiteY2" fmla="*/ 664766 h 664766"/>
                <a:gd name="connsiteX3" fmla="*/ 6417 w 427566"/>
                <a:gd name="connsiteY3" fmla="*/ 641287 h 664766"/>
                <a:gd name="connsiteX4" fmla="*/ 0 w 427566"/>
                <a:gd name="connsiteY4" fmla="*/ 0 h 664766"/>
                <a:gd name="connsiteX0" fmla="*/ 0 w 427566"/>
                <a:gd name="connsiteY0" fmla="*/ 0 h 664766"/>
                <a:gd name="connsiteX1" fmla="*/ 427566 w 427566"/>
                <a:gd name="connsiteY1" fmla="*/ 15643 h 664766"/>
                <a:gd name="connsiteX2" fmla="*/ 418913 w 427566"/>
                <a:gd name="connsiteY2" fmla="*/ 664766 h 664766"/>
                <a:gd name="connsiteX3" fmla="*/ 20932 w 427566"/>
                <a:gd name="connsiteY3" fmla="*/ 645188 h 664766"/>
                <a:gd name="connsiteX4" fmla="*/ 0 w 427566"/>
                <a:gd name="connsiteY4" fmla="*/ 0 h 664766"/>
                <a:gd name="connsiteX0" fmla="*/ 0 w 427566"/>
                <a:gd name="connsiteY0" fmla="*/ 0 h 664766"/>
                <a:gd name="connsiteX1" fmla="*/ 427566 w 427566"/>
                <a:gd name="connsiteY1" fmla="*/ 15643 h 664766"/>
                <a:gd name="connsiteX2" fmla="*/ 418913 w 427566"/>
                <a:gd name="connsiteY2" fmla="*/ 664766 h 664766"/>
                <a:gd name="connsiteX3" fmla="*/ 20932 w 427566"/>
                <a:gd name="connsiteY3" fmla="*/ 631563 h 664766"/>
                <a:gd name="connsiteX4" fmla="*/ 0 w 427566"/>
                <a:gd name="connsiteY4" fmla="*/ 0 h 664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66" h="664766">
                  <a:moveTo>
                    <a:pt x="0" y="0"/>
                  </a:moveTo>
                  <a:lnTo>
                    <a:pt x="427566" y="15643"/>
                  </a:lnTo>
                  <a:lnTo>
                    <a:pt x="418913" y="664766"/>
                  </a:lnTo>
                  <a:lnTo>
                    <a:pt x="20932" y="631563"/>
                  </a:lnTo>
                  <a:lnTo>
                    <a:pt x="0" y="0"/>
                  </a:lnTo>
                  <a:close/>
                </a:path>
              </a:pathLst>
            </a:custGeom>
            <a:solidFill>
              <a:schemeClr val="accent1">
                <a:alpha val="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線吹き出し 2 (枠付き) 42">
              <a:extLst>
                <a:ext uri="{FF2B5EF4-FFF2-40B4-BE49-F238E27FC236}">
                  <a16:creationId xmlns:a16="http://schemas.microsoft.com/office/drawing/2014/main" id="{1DD4C3BA-EA43-EFD9-C966-B569352CF614}"/>
                </a:ext>
              </a:extLst>
            </p:cNvPr>
            <p:cNvSpPr/>
            <p:nvPr/>
          </p:nvSpPr>
          <p:spPr>
            <a:xfrm>
              <a:off x="5709103" y="6069817"/>
              <a:ext cx="1321452" cy="503783"/>
            </a:xfrm>
            <a:prstGeom prst="borderCallout2">
              <a:avLst>
                <a:gd name="adj1" fmla="val 53441"/>
                <a:gd name="adj2" fmla="val 103956"/>
                <a:gd name="adj3" fmla="val 54794"/>
                <a:gd name="adj4" fmla="val 126702"/>
                <a:gd name="adj5" fmla="val -119899"/>
                <a:gd name="adj6" fmla="val 116597"/>
              </a:avLst>
            </a:prstGeom>
            <a:solidFill>
              <a:schemeClr val="bg1"/>
            </a:solidFill>
            <a:ln w="28575">
              <a:gradFill flip="none" rotWithShape="1">
                <a:gsLst>
                  <a:gs pos="19000">
                    <a:schemeClr val="bg1"/>
                  </a:gs>
                  <a:gs pos="97000">
                    <a:schemeClr val="tx1"/>
                  </a:gs>
                  <a:gs pos="20000">
                    <a:schemeClr val="tx1"/>
                  </a:gs>
                  <a:gs pos="100000">
                    <a:schemeClr val="tx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Hiragino Sans W4" panose="020B0400000000000000" pitchFamily="34" charset="-128"/>
                  <a:ea typeface="Hiragino Sans W4" panose="020B0400000000000000" pitchFamily="34" charset="-128"/>
                  <a:cs typeface="Angsana New" panose="02020603050405020304" pitchFamily="18" charset="-34"/>
                </a:rPr>
                <a:t>Target Chamber</a:t>
              </a:r>
              <a:endParaRPr kumimoji="1" lang="ja-JP" altLang="en-US" sz="1400">
                <a:solidFill>
                  <a:schemeClr val="tx1"/>
                </a:solidFill>
                <a:latin typeface="Hiragino Sans W4" panose="020B0400000000000000" pitchFamily="34" charset="-128"/>
                <a:ea typeface="Hiragino Sans W4" panose="020B0400000000000000" pitchFamily="34" charset="-128"/>
                <a:cs typeface="Angsana New" panose="02020603050405020304" pitchFamily="18" charset="-34"/>
              </a:endParaRPr>
            </a:p>
          </p:txBody>
        </p:sp>
      </p:grpSp>
      <p:sp>
        <p:nvSpPr>
          <p:cNvPr id="63" name="テキスト ボックス 62">
            <a:extLst>
              <a:ext uri="{FF2B5EF4-FFF2-40B4-BE49-F238E27FC236}">
                <a16:creationId xmlns:a16="http://schemas.microsoft.com/office/drawing/2014/main" id="{20596476-A834-3E79-9412-1883246B38BF}"/>
              </a:ext>
            </a:extLst>
          </p:cNvPr>
          <p:cNvSpPr txBox="1"/>
          <p:nvPr/>
        </p:nvSpPr>
        <p:spPr>
          <a:xfrm>
            <a:off x="8278239" y="65005"/>
            <a:ext cx="775456"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10/13</a:t>
            </a:r>
          </a:p>
        </p:txBody>
      </p:sp>
      <p:sp>
        <p:nvSpPr>
          <p:cNvPr id="2" name="テキスト ボックス 1">
            <a:extLst>
              <a:ext uri="{FF2B5EF4-FFF2-40B4-BE49-F238E27FC236}">
                <a16:creationId xmlns:a16="http://schemas.microsoft.com/office/drawing/2014/main" id="{A14FAC07-0D47-1359-7A07-9B724BDF564A}"/>
              </a:ext>
            </a:extLst>
          </p:cNvPr>
          <p:cNvSpPr txBox="1"/>
          <p:nvPr/>
        </p:nvSpPr>
        <p:spPr>
          <a:xfrm>
            <a:off x="473487" y="3962955"/>
            <a:ext cx="5082528" cy="1077218"/>
          </a:xfrm>
          <a:prstGeom prst="rect">
            <a:avLst/>
          </a:prstGeom>
          <a:noFill/>
        </p:spPr>
        <p:txBody>
          <a:bodyPr wrap="square">
            <a:spAutoFit/>
          </a:bodyPr>
          <a:lstStyle/>
          <a:p>
            <a:pPr marL="285750" indent="-285750">
              <a:spcAft>
                <a:spcPts val="600"/>
              </a:spcAft>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センサ</a:t>
            </a:r>
            <a:r>
              <a:rPr lang="en-US" altLang="ja-JP" dirty="0">
                <a:latin typeface="Hiragino Sans W4" panose="020B0400000000000000" pitchFamily="34" charset="-128"/>
                <a:ea typeface="Hiragino Sans W4" panose="020B0400000000000000" pitchFamily="34" charset="-128"/>
              </a:rPr>
              <a:t>10</a:t>
            </a:r>
            <a:r>
              <a:rPr lang="ja-JP" altLang="en-US">
                <a:latin typeface="Hiragino Sans W4" panose="020B0400000000000000" pitchFamily="34" charset="-128"/>
                <a:ea typeface="Hiragino Sans W4" panose="020B0400000000000000" pitchFamily="34" charset="-128"/>
              </a:rPr>
              <a:t>台</a:t>
            </a:r>
            <a:r>
              <a:rPr lang="en-US" altLang="ja-JP" dirty="0">
                <a:latin typeface="Hiragino Sans W4" panose="020B0400000000000000" pitchFamily="34" charset="-128"/>
                <a:ea typeface="Hiragino Sans W4" panose="020B0400000000000000" pitchFamily="34" charset="-128"/>
              </a:rPr>
              <a:t>(8+2)</a:t>
            </a:r>
            <a:r>
              <a:rPr lang="ja-JP" altLang="en-US">
                <a:latin typeface="Hiragino Sans W4" panose="020B0400000000000000" pitchFamily="34" charset="-128"/>
                <a:ea typeface="Hiragino Sans W4" panose="020B0400000000000000" pitchFamily="34" charset="-128"/>
              </a:rPr>
              <a:t>で構成</a:t>
            </a:r>
          </a:p>
          <a:p>
            <a:pPr marL="285750" indent="-285750">
              <a:spcAft>
                <a:spcPts val="600"/>
              </a:spcAft>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読み出し回路</a:t>
            </a:r>
            <a:r>
              <a:rPr lang="en-US" altLang="ja-JP" dirty="0">
                <a:latin typeface="Hiragino Sans W4" panose="020B0400000000000000" pitchFamily="34" charset="-128"/>
                <a:ea typeface="Hiragino Sans W4" panose="020B0400000000000000" pitchFamily="34" charset="-128"/>
              </a:rPr>
              <a:t>(FEB-8)</a:t>
            </a:r>
            <a:r>
              <a:rPr lang="ja-JP" altLang="en-US">
                <a:latin typeface="Hiragino Sans W4" panose="020B0400000000000000" pitchFamily="34" charset="-128"/>
                <a:ea typeface="Hiragino Sans W4" panose="020B0400000000000000" pitchFamily="34" charset="-128"/>
              </a:rPr>
              <a:t>水冷パイプ内蔵</a:t>
            </a:r>
            <a:endParaRPr lang="en-US" altLang="ja-JP" dirty="0">
              <a:latin typeface="Hiragino Sans W4" panose="020B0400000000000000" pitchFamily="34" charset="-128"/>
              <a:ea typeface="Hiragino Sans W4" panose="020B0400000000000000" pitchFamily="34" charset="-128"/>
            </a:endParaRPr>
          </a:p>
          <a:p>
            <a:pPr marL="285750" indent="-285750">
              <a:spcAft>
                <a:spcPts val="600"/>
              </a:spcAft>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チェンバーをマイラー等で遮光</a:t>
            </a:r>
            <a:r>
              <a:rPr lang="en-US" altLang="ja-JP" dirty="0">
                <a:latin typeface="Hiragino Sans W4" panose="020B0400000000000000" pitchFamily="34" charset="-128"/>
                <a:ea typeface="Hiragino Sans W4" panose="020B0400000000000000" pitchFamily="34" charset="-128"/>
              </a:rPr>
              <a:t>&amp;</a:t>
            </a:r>
            <a:r>
              <a:rPr lang="ja-JP" altLang="en-US">
                <a:latin typeface="Hiragino Sans W4" panose="020B0400000000000000" pitchFamily="34" charset="-128"/>
                <a:ea typeface="Hiragino Sans W4" panose="020B0400000000000000" pitchFamily="34" charset="-128"/>
              </a:rPr>
              <a:t>静電遮蔽</a:t>
            </a:r>
          </a:p>
        </p:txBody>
      </p:sp>
      <p:sp>
        <p:nvSpPr>
          <p:cNvPr id="5" name="台形 80">
            <a:extLst>
              <a:ext uri="{FF2B5EF4-FFF2-40B4-BE49-F238E27FC236}">
                <a16:creationId xmlns:a16="http://schemas.microsoft.com/office/drawing/2014/main" id="{82F6EA95-1D8D-C53A-BF10-1AE3209C3E63}"/>
              </a:ext>
            </a:extLst>
          </p:cNvPr>
          <p:cNvSpPr/>
          <p:nvPr/>
        </p:nvSpPr>
        <p:spPr>
          <a:xfrm rot="187679" flipV="1">
            <a:off x="7279962" y="2304716"/>
            <a:ext cx="438301" cy="307089"/>
          </a:xfrm>
          <a:custGeom>
            <a:avLst/>
            <a:gdLst>
              <a:gd name="connsiteX0" fmla="*/ 0 w 398875"/>
              <a:gd name="connsiteY0" fmla="*/ 302108 h 302108"/>
              <a:gd name="connsiteX1" fmla="*/ 54247 w 398875"/>
              <a:gd name="connsiteY1" fmla="*/ 0 h 302108"/>
              <a:gd name="connsiteX2" fmla="*/ 344628 w 398875"/>
              <a:gd name="connsiteY2" fmla="*/ 0 h 302108"/>
              <a:gd name="connsiteX3" fmla="*/ 398875 w 398875"/>
              <a:gd name="connsiteY3" fmla="*/ 302108 h 302108"/>
              <a:gd name="connsiteX4" fmla="*/ 0 w 398875"/>
              <a:gd name="connsiteY4" fmla="*/ 302108 h 302108"/>
              <a:gd name="connsiteX0" fmla="*/ 0 w 379479"/>
              <a:gd name="connsiteY0" fmla="*/ 302108 h 302108"/>
              <a:gd name="connsiteX1" fmla="*/ 54247 w 379479"/>
              <a:gd name="connsiteY1" fmla="*/ 0 h 302108"/>
              <a:gd name="connsiteX2" fmla="*/ 344628 w 379479"/>
              <a:gd name="connsiteY2" fmla="*/ 0 h 302108"/>
              <a:gd name="connsiteX3" fmla="*/ 379479 w 379479"/>
              <a:gd name="connsiteY3" fmla="*/ 280470 h 302108"/>
              <a:gd name="connsiteX4" fmla="*/ 0 w 379479"/>
              <a:gd name="connsiteY4" fmla="*/ 302108 h 302108"/>
              <a:gd name="connsiteX0" fmla="*/ 0 w 396108"/>
              <a:gd name="connsiteY0" fmla="*/ 302724 h 302724"/>
              <a:gd name="connsiteX1" fmla="*/ 54247 w 396108"/>
              <a:gd name="connsiteY1" fmla="*/ 616 h 302724"/>
              <a:gd name="connsiteX2" fmla="*/ 396108 w 396108"/>
              <a:gd name="connsiteY2" fmla="*/ 0 h 302724"/>
              <a:gd name="connsiteX3" fmla="*/ 379479 w 396108"/>
              <a:gd name="connsiteY3" fmla="*/ 281086 h 302724"/>
              <a:gd name="connsiteX4" fmla="*/ 0 w 396108"/>
              <a:gd name="connsiteY4" fmla="*/ 302724 h 302724"/>
              <a:gd name="connsiteX0" fmla="*/ 0 w 396108"/>
              <a:gd name="connsiteY0" fmla="*/ 302724 h 302724"/>
              <a:gd name="connsiteX1" fmla="*/ 40008 w 396108"/>
              <a:gd name="connsiteY1" fmla="*/ 10127 h 302724"/>
              <a:gd name="connsiteX2" fmla="*/ 396108 w 396108"/>
              <a:gd name="connsiteY2" fmla="*/ 0 h 302724"/>
              <a:gd name="connsiteX3" fmla="*/ 379479 w 396108"/>
              <a:gd name="connsiteY3" fmla="*/ 281086 h 302724"/>
              <a:gd name="connsiteX4" fmla="*/ 0 w 396108"/>
              <a:gd name="connsiteY4" fmla="*/ 302724 h 302724"/>
              <a:gd name="connsiteX0" fmla="*/ 0 w 402388"/>
              <a:gd name="connsiteY0" fmla="*/ 292091 h 292091"/>
              <a:gd name="connsiteX1" fmla="*/ 46288 w 402388"/>
              <a:gd name="connsiteY1" fmla="*/ 10127 h 292091"/>
              <a:gd name="connsiteX2" fmla="*/ 402388 w 402388"/>
              <a:gd name="connsiteY2" fmla="*/ 0 h 292091"/>
              <a:gd name="connsiteX3" fmla="*/ 385759 w 402388"/>
              <a:gd name="connsiteY3" fmla="*/ 281086 h 292091"/>
              <a:gd name="connsiteX4" fmla="*/ 0 w 402388"/>
              <a:gd name="connsiteY4" fmla="*/ 292091 h 292091"/>
              <a:gd name="connsiteX0" fmla="*/ 0 w 437781"/>
              <a:gd name="connsiteY0" fmla="*/ 299696 h 299696"/>
              <a:gd name="connsiteX1" fmla="*/ 46288 w 437781"/>
              <a:gd name="connsiteY1" fmla="*/ 17732 h 299696"/>
              <a:gd name="connsiteX2" fmla="*/ 437781 w 437781"/>
              <a:gd name="connsiteY2" fmla="*/ 0 h 299696"/>
              <a:gd name="connsiteX3" fmla="*/ 385759 w 437781"/>
              <a:gd name="connsiteY3" fmla="*/ 288691 h 299696"/>
              <a:gd name="connsiteX4" fmla="*/ 0 w 437781"/>
              <a:gd name="connsiteY4" fmla="*/ 299696 h 299696"/>
              <a:gd name="connsiteX0" fmla="*/ 0 w 437781"/>
              <a:gd name="connsiteY0" fmla="*/ 299696 h 299696"/>
              <a:gd name="connsiteX1" fmla="*/ 46288 w 437781"/>
              <a:gd name="connsiteY1" fmla="*/ 17732 h 299696"/>
              <a:gd name="connsiteX2" fmla="*/ 437781 w 437781"/>
              <a:gd name="connsiteY2" fmla="*/ 0 h 299696"/>
              <a:gd name="connsiteX3" fmla="*/ 410601 w 437781"/>
              <a:gd name="connsiteY3" fmla="*/ 299587 h 299696"/>
              <a:gd name="connsiteX4" fmla="*/ 0 w 437781"/>
              <a:gd name="connsiteY4" fmla="*/ 299696 h 299696"/>
              <a:gd name="connsiteX0" fmla="*/ 0 w 421410"/>
              <a:gd name="connsiteY0" fmla="*/ 291051 h 291051"/>
              <a:gd name="connsiteX1" fmla="*/ 46288 w 421410"/>
              <a:gd name="connsiteY1" fmla="*/ 9087 h 291051"/>
              <a:gd name="connsiteX2" fmla="*/ 421410 w 421410"/>
              <a:gd name="connsiteY2" fmla="*/ 0 h 291051"/>
              <a:gd name="connsiteX3" fmla="*/ 410601 w 421410"/>
              <a:gd name="connsiteY3" fmla="*/ 290942 h 291051"/>
              <a:gd name="connsiteX4" fmla="*/ 0 w 421410"/>
              <a:gd name="connsiteY4" fmla="*/ 291051 h 291051"/>
              <a:gd name="connsiteX0" fmla="*/ 0 w 438301"/>
              <a:gd name="connsiteY0" fmla="*/ 309949 h 309949"/>
              <a:gd name="connsiteX1" fmla="*/ 46288 w 438301"/>
              <a:gd name="connsiteY1" fmla="*/ 27985 h 309949"/>
              <a:gd name="connsiteX2" fmla="*/ 438301 w 438301"/>
              <a:gd name="connsiteY2" fmla="*/ 0 h 309949"/>
              <a:gd name="connsiteX3" fmla="*/ 410601 w 438301"/>
              <a:gd name="connsiteY3" fmla="*/ 309840 h 309949"/>
              <a:gd name="connsiteX4" fmla="*/ 0 w 438301"/>
              <a:gd name="connsiteY4" fmla="*/ 309949 h 309949"/>
              <a:gd name="connsiteX0" fmla="*/ 0 w 438301"/>
              <a:gd name="connsiteY0" fmla="*/ 309949 h 309949"/>
              <a:gd name="connsiteX1" fmla="*/ 39474 w 438301"/>
              <a:gd name="connsiteY1" fmla="*/ 16338 h 309949"/>
              <a:gd name="connsiteX2" fmla="*/ 438301 w 438301"/>
              <a:gd name="connsiteY2" fmla="*/ 0 h 309949"/>
              <a:gd name="connsiteX3" fmla="*/ 410601 w 438301"/>
              <a:gd name="connsiteY3" fmla="*/ 309840 h 309949"/>
              <a:gd name="connsiteX4" fmla="*/ 0 w 438301"/>
              <a:gd name="connsiteY4" fmla="*/ 309949 h 309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01" h="309949">
                <a:moveTo>
                  <a:pt x="0" y="309949"/>
                </a:moveTo>
                <a:lnTo>
                  <a:pt x="39474" y="16338"/>
                </a:lnTo>
                <a:lnTo>
                  <a:pt x="438301" y="0"/>
                </a:lnTo>
                <a:lnTo>
                  <a:pt x="410601" y="309840"/>
                </a:lnTo>
                <a:lnTo>
                  <a:pt x="0" y="309949"/>
                </a:lnTo>
                <a:close/>
              </a:path>
            </a:pathLst>
          </a:custGeom>
          <a:noFill/>
          <a:ln w="28575">
            <a:solidFill>
              <a:srgbClr val="1700F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E6363B50-9755-7B60-DC02-0F90F4F4CF91}"/>
              </a:ext>
            </a:extLst>
          </p:cNvPr>
          <p:cNvCxnSpPr>
            <a:cxnSpLocks/>
          </p:cNvCxnSpPr>
          <p:nvPr/>
        </p:nvCxnSpPr>
        <p:spPr>
          <a:xfrm>
            <a:off x="3685328" y="2912692"/>
            <a:ext cx="1759448"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435B25-AFC9-E313-E2D2-200900159985}"/>
              </a:ext>
            </a:extLst>
          </p:cNvPr>
          <p:cNvSpPr txBox="1"/>
          <p:nvPr/>
        </p:nvSpPr>
        <p:spPr>
          <a:xfrm>
            <a:off x="4175927" y="2921063"/>
            <a:ext cx="1050423" cy="338554"/>
          </a:xfrm>
          <a:prstGeom prst="rect">
            <a:avLst/>
          </a:prstGeom>
          <a:noFill/>
        </p:spPr>
        <p:txBody>
          <a:bodyPr wrap="square">
            <a:spAutoFit/>
          </a:bodyPr>
          <a:lstStyle/>
          <a:p>
            <a:pPr>
              <a:spcAft>
                <a:spcPts val="600"/>
              </a:spcAft>
            </a:pPr>
            <a:r>
              <a:rPr lang="en-US" altLang="ja-JP" sz="1600" dirty="0">
                <a:latin typeface="Hiragino Sans W4" panose="020B0400000000000000" pitchFamily="34" charset="-128"/>
                <a:ea typeface="Hiragino Sans W4" panose="020B0400000000000000" pitchFamily="34" charset="-128"/>
              </a:rPr>
              <a:t>35 cm</a:t>
            </a:r>
            <a:endParaRPr lang="ja-JP" altLang="en-US" sz="1600">
              <a:latin typeface="Hiragino Sans W4" panose="020B0400000000000000" pitchFamily="34" charset="-128"/>
              <a:ea typeface="Hiragino Sans W4" panose="020B0400000000000000" pitchFamily="34" charset="-128"/>
            </a:endParaRPr>
          </a:p>
        </p:txBody>
      </p:sp>
      <p:pic>
        <p:nvPicPr>
          <p:cNvPr id="35" name="図 34" descr="屋内, 小さい, 若い, 男 が含まれている画像&#10;&#10;自動的に生成された説明">
            <a:extLst>
              <a:ext uri="{FF2B5EF4-FFF2-40B4-BE49-F238E27FC236}">
                <a16:creationId xmlns:a16="http://schemas.microsoft.com/office/drawing/2014/main" id="{A3261685-3290-9ED1-FB05-AC7B0DD9F369}"/>
              </a:ext>
            </a:extLst>
          </p:cNvPr>
          <p:cNvPicPr>
            <a:picLocks noChangeAspect="1"/>
          </p:cNvPicPr>
          <p:nvPr/>
        </p:nvPicPr>
        <p:blipFill rotWithShape="1">
          <a:blip r:embed="rId9"/>
          <a:srcRect l="7333" r="17168"/>
          <a:stretch/>
        </p:blipFill>
        <p:spPr>
          <a:xfrm rot="5400000">
            <a:off x="2378325" y="148522"/>
            <a:ext cx="3546682" cy="3523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0" name="グループ化 29">
            <a:extLst>
              <a:ext uri="{FF2B5EF4-FFF2-40B4-BE49-F238E27FC236}">
                <a16:creationId xmlns:a16="http://schemas.microsoft.com/office/drawing/2014/main" id="{1156574C-358F-EF58-89F6-E244EB801261}"/>
              </a:ext>
            </a:extLst>
          </p:cNvPr>
          <p:cNvGrpSpPr/>
          <p:nvPr/>
        </p:nvGrpSpPr>
        <p:grpSpPr>
          <a:xfrm>
            <a:off x="202325" y="2793077"/>
            <a:ext cx="5179993" cy="3884995"/>
            <a:chOff x="231380" y="2744331"/>
            <a:chExt cx="5179993" cy="3884995"/>
          </a:xfrm>
        </p:grpSpPr>
        <p:pic>
          <p:nvPicPr>
            <p:cNvPr id="22" name="図 21" descr="屋内, 人, トラック, 男 が含まれている画像&#10;&#10;自動的に生成された説明">
              <a:extLst>
                <a:ext uri="{FF2B5EF4-FFF2-40B4-BE49-F238E27FC236}">
                  <a16:creationId xmlns:a16="http://schemas.microsoft.com/office/drawing/2014/main" id="{0B1502EF-7936-1365-F211-84572321F0F4}"/>
                </a:ext>
              </a:extLst>
            </p:cNvPr>
            <p:cNvPicPr>
              <a:picLocks noChangeAspect="1"/>
            </p:cNvPicPr>
            <p:nvPr/>
          </p:nvPicPr>
          <p:blipFill>
            <a:blip r:embed="rId10"/>
            <a:stretch>
              <a:fillRect/>
            </a:stretch>
          </p:blipFill>
          <p:spPr>
            <a:xfrm>
              <a:off x="231380" y="2744331"/>
              <a:ext cx="5179993" cy="3884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正方形/長方形 28">
              <a:extLst>
                <a:ext uri="{FF2B5EF4-FFF2-40B4-BE49-F238E27FC236}">
                  <a16:creationId xmlns:a16="http://schemas.microsoft.com/office/drawing/2014/main" id="{C7FAEA14-D94A-FB83-7216-02E4ED8040A4}"/>
                </a:ext>
              </a:extLst>
            </p:cNvPr>
            <p:cNvSpPr/>
            <p:nvPr/>
          </p:nvSpPr>
          <p:spPr>
            <a:xfrm rot="21325576">
              <a:off x="2867563" y="3639924"/>
              <a:ext cx="2433274" cy="534732"/>
            </a:xfrm>
            <a:prstGeom prst="rect">
              <a:avLst/>
            </a:prstGeom>
            <a:noFill/>
          </p:spPr>
          <p:txBody>
            <a:bodyPr wrap="none" lIns="91440" tIns="45720" rIns="91440" bIns="45720">
              <a:prstTxWarp prst="textFadeLeft">
                <a:avLst>
                  <a:gd name="adj" fmla="val 27020"/>
                </a:avLst>
              </a:prstTxWarp>
              <a:spAutoFit/>
            </a:bodyPr>
            <a:lstStyle/>
            <a:p>
              <a:pPr algn="ctr"/>
              <a:r>
                <a:rPr lang="en-US" altLang="ja-JP" sz="1000" b="1" dirty="0">
                  <a:ln w="9525">
                    <a:solidFill>
                      <a:schemeClr val="bg1"/>
                    </a:solidFill>
                    <a:prstDash val="solid"/>
                  </a:ln>
                  <a:effectLst>
                    <a:outerShdw blurRad="12700" dist="38100" dir="2700000" algn="tl" rotWithShape="0">
                      <a:schemeClr val="bg1">
                        <a:lumMod val="50000"/>
                      </a:schemeClr>
                    </a:outerShdw>
                  </a:effectLst>
                </a:rPr>
                <a:t>Beam pipe</a:t>
              </a:r>
              <a:endParaRPr lang="ja-JP" altLang="en-US" sz="1000" b="1">
                <a:ln w="9525">
                  <a:solidFill>
                    <a:schemeClr val="bg1"/>
                  </a:solidFill>
                  <a:prstDash val="solid"/>
                </a:ln>
                <a:effectLst>
                  <a:outerShdw blurRad="12700" dist="38100" dir="2700000" algn="tl" rotWithShape="0">
                    <a:schemeClr val="bg1">
                      <a:lumMod val="50000"/>
                    </a:schemeClr>
                  </a:outerShdw>
                </a:effectLst>
              </a:endParaRPr>
            </a:p>
          </p:txBody>
        </p:sp>
      </p:grpSp>
    </p:spTree>
    <p:extLst>
      <p:ext uri="{BB962C8B-B14F-4D97-AF65-F5344CB8AC3E}">
        <p14:creationId xmlns:p14="http://schemas.microsoft.com/office/powerpoint/2010/main" val="34931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A25580-C739-D415-E23A-47075E7EB83D}"/>
              </a:ext>
            </a:extLst>
          </p:cNvPr>
          <p:cNvSpPr txBox="1"/>
          <p:nvPr/>
        </p:nvSpPr>
        <p:spPr>
          <a:xfrm>
            <a:off x="200601" y="1101134"/>
            <a:ext cx="4371399" cy="400110"/>
          </a:xfrm>
          <a:prstGeom prst="rect">
            <a:avLst/>
          </a:prstGeom>
          <a:noFill/>
        </p:spPr>
        <p:txBody>
          <a:bodyPr wrap="square">
            <a:spAutoFit/>
          </a:bodyPr>
          <a:lstStyle/>
          <a:p>
            <a:pPr marL="342900" indent="-342900">
              <a:buFont typeface="Wingdings" pitchFamily="2" charset="2"/>
              <a:buChar char="n"/>
            </a:pPr>
            <a:r>
              <a:rPr lang="en-US" altLang="ja-JP" sz="2000" b="1" u="sng" dirty="0">
                <a:latin typeface="Hiragino Sans W6" panose="020B0400000000000000" pitchFamily="34" charset="-128"/>
                <a:ea typeface="Hiragino Sans W6" panose="020B0400000000000000" pitchFamily="34" charset="-128"/>
              </a:rPr>
              <a:t>Residual, </a:t>
            </a:r>
            <a:r>
              <a:rPr lang="ja-JP" altLang="en-US" sz="2000" b="1" u="sng">
                <a:latin typeface="Hiragino Sans W6" panose="020B0400000000000000" pitchFamily="34" charset="-128"/>
                <a:ea typeface="Hiragino Sans W6" panose="020B0400000000000000" pitchFamily="34" charset="-128"/>
              </a:rPr>
              <a:t>検出効率の解析</a:t>
            </a:r>
            <a:endParaRPr lang="en-US" altLang="ja-JP" sz="2000" b="1" u="sng" dirty="0">
              <a:latin typeface="Hiragino Sans W6" panose="020B0400000000000000" pitchFamily="34" charset="-128"/>
              <a:ea typeface="Hiragino Sans W6" panose="020B0400000000000000" pitchFamily="34" charset="-128"/>
            </a:endParaRPr>
          </a:p>
        </p:txBody>
      </p:sp>
      <p:cxnSp>
        <p:nvCxnSpPr>
          <p:cNvPr id="47" name="直線コネクタ 46">
            <a:extLst>
              <a:ext uri="{FF2B5EF4-FFF2-40B4-BE49-F238E27FC236}">
                <a16:creationId xmlns:a16="http://schemas.microsoft.com/office/drawing/2014/main" id="{A127AE98-6C75-AED6-38E7-E6483A8209FE}"/>
              </a:ext>
            </a:extLst>
          </p:cNvPr>
          <p:cNvCxnSpPr>
            <a:cxnSpLocks/>
          </p:cNvCxnSpPr>
          <p:nvPr/>
        </p:nvCxnSpPr>
        <p:spPr>
          <a:xfrm>
            <a:off x="118004"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タイトル 1">
            <a:extLst>
              <a:ext uri="{FF2B5EF4-FFF2-40B4-BE49-F238E27FC236}">
                <a16:creationId xmlns:a16="http://schemas.microsoft.com/office/drawing/2014/main" id="{9521AC9D-A5D7-7020-F8C9-06AE15266F68}"/>
              </a:ext>
            </a:extLst>
          </p:cNvPr>
          <p:cNvSpPr txBox="1">
            <a:spLocks/>
          </p:cNvSpPr>
          <p:nvPr/>
        </p:nvSpPr>
        <p:spPr>
          <a:xfrm>
            <a:off x="25861" y="-202750"/>
            <a:ext cx="9147307"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2800" b="1" dirty="0">
                <a:latin typeface="Hiragino Sans W6" panose="020B0400000000000000" pitchFamily="34" charset="-128"/>
                <a:ea typeface="Hiragino Sans W6" panose="020B0400000000000000" pitchFamily="34" charset="-128"/>
                <a:cs typeface="Segoe UI" panose="020B0502040204020203" pitchFamily="34" charset="0"/>
              </a:rPr>
              <a:t>E16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検出器動作試験運転</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磁場なし環境下での性能評価</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91" name="テキスト ボックス 90">
            <a:extLst>
              <a:ext uri="{FF2B5EF4-FFF2-40B4-BE49-F238E27FC236}">
                <a16:creationId xmlns:a16="http://schemas.microsoft.com/office/drawing/2014/main" id="{51C2E50D-97A3-FC7C-753F-DA9A53A4DB01}"/>
              </a:ext>
            </a:extLst>
          </p:cNvPr>
          <p:cNvSpPr txBox="1"/>
          <p:nvPr/>
        </p:nvSpPr>
        <p:spPr>
          <a:xfrm>
            <a:off x="317423" y="4909290"/>
            <a:ext cx="3316930" cy="400110"/>
          </a:xfrm>
          <a:prstGeom prst="rect">
            <a:avLst/>
          </a:prstGeom>
          <a:noFill/>
        </p:spPr>
        <p:txBody>
          <a:bodyPr wrap="square">
            <a:spAutoFit/>
          </a:bodyPr>
          <a:lstStyle/>
          <a:p>
            <a:pPr marL="285750" indent="-285750" algn="l">
              <a:spcBef>
                <a:spcPts val="600"/>
              </a:spcBef>
              <a:buFont typeface="Wingdings" pitchFamily="2" charset="2"/>
              <a:buChar char="ü"/>
            </a:pPr>
            <a:r>
              <a:rPr lang="ja-JP" altLang="en-US" u="sng">
                <a:latin typeface="Hiragino Sans W4" panose="020B0400000000000000" pitchFamily="34" charset="-128"/>
                <a:ea typeface="Hiragino Sans W4" panose="020B0400000000000000" pitchFamily="34" charset="-128"/>
              </a:rPr>
              <a:t>約</a:t>
            </a:r>
            <a:r>
              <a:rPr lang="en-US" altLang="ja-JP" u="sng" dirty="0">
                <a:latin typeface="Hiragino Sans W4" panose="020B0400000000000000" pitchFamily="34" charset="-128"/>
                <a:ea typeface="Hiragino Sans W4" panose="020B0400000000000000" pitchFamily="34" charset="-128"/>
              </a:rPr>
              <a:t>144 </a:t>
            </a:r>
            <a:r>
              <a:rPr lang="en-US" altLang="ja-JP" sz="2000" u="sng" dirty="0" err="1">
                <a:ea typeface="Hiragino Sans W6" panose="020B0400000000000000" pitchFamily="34" charset="-128"/>
              </a:rPr>
              <a:t>μm</a:t>
            </a:r>
            <a:r>
              <a:rPr lang="en-US" altLang="ja-JP" u="sng" dirty="0">
                <a:ea typeface="Hiragino Sans W6" panose="020B0400000000000000" pitchFamily="34" charset="-128"/>
              </a:rPr>
              <a:t> </a:t>
            </a:r>
            <a:r>
              <a:rPr lang="ja-JP" altLang="en-US" u="sng">
                <a:latin typeface="Hiragino Sans W4" panose="020B0400000000000000" pitchFamily="34" charset="-128"/>
                <a:ea typeface="Hiragino Sans W4" panose="020B0400000000000000" pitchFamily="34" charset="-128"/>
              </a:rPr>
              <a:t>の</a:t>
            </a:r>
            <a:r>
              <a:rPr lang="en-US" altLang="ja-JP" u="sng" dirty="0">
                <a:latin typeface="Hiragino Sans W4" panose="020B0400000000000000" pitchFamily="34" charset="-128"/>
                <a:ea typeface="Hiragino Sans W4" panose="020B0400000000000000" pitchFamily="34" charset="-128"/>
              </a:rPr>
              <a:t>residual</a:t>
            </a:r>
            <a:r>
              <a:rPr lang="ja-JP" altLang="en-US" u="sng">
                <a:latin typeface="Hiragino Sans W4" panose="020B0400000000000000" pitchFamily="34" charset="-128"/>
                <a:ea typeface="Hiragino Sans W4" panose="020B0400000000000000" pitchFamily="34" charset="-128"/>
              </a:rPr>
              <a:t>幅</a:t>
            </a:r>
            <a:endParaRPr lang="en-US" altLang="ja-JP" u="sng" dirty="0">
              <a:latin typeface="Hiragino Sans W4" panose="020B0400000000000000" pitchFamily="34" charset="-128"/>
              <a:ea typeface="Hiragino Sans W4" panose="020B0400000000000000" pitchFamily="34" charset="-128"/>
            </a:endParaRPr>
          </a:p>
        </p:txBody>
      </p:sp>
      <p:sp>
        <p:nvSpPr>
          <p:cNvPr id="104" name="テキスト ボックス 103">
            <a:extLst>
              <a:ext uri="{FF2B5EF4-FFF2-40B4-BE49-F238E27FC236}">
                <a16:creationId xmlns:a16="http://schemas.microsoft.com/office/drawing/2014/main" id="{4FD4F120-D3A0-E12F-C376-8F7BAB1FF1BF}"/>
              </a:ext>
            </a:extLst>
          </p:cNvPr>
          <p:cNvSpPr txBox="1"/>
          <p:nvPr/>
        </p:nvSpPr>
        <p:spPr>
          <a:xfrm>
            <a:off x="680486" y="5299625"/>
            <a:ext cx="7956296" cy="677108"/>
          </a:xfrm>
          <a:prstGeom prst="rect">
            <a:avLst/>
          </a:prstGeom>
          <a:noFill/>
        </p:spPr>
        <p:txBody>
          <a:bodyPr wrap="square">
            <a:spAutoFit/>
          </a:bodyPr>
          <a:lstStyle/>
          <a:p>
            <a:r>
              <a:rPr lang="ja-JP" altLang="en-US" sz="1800">
                <a:latin typeface="Hiragino Sans W4" panose="020B0400000000000000" pitchFamily="34" charset="-128"/>
                <a:ea typeface="Hiragino Sans W4" panose="020B0400000000000000" pitchFamily="34" charset="-128"/>
              </a:rPr>
              <a:t>外側</a:t>
            </a:r>
            <a:r>
              <a:rPr lang="en-US" altLang="ja-JP" sz="1800" dirty="0">
                <a:latin typeface="Hiragino Sans W4" panose="020B0400000000000000" pitchFamily="34" charset="-128"/>
                <a:ea typeface="Hiragino Sans W4" panose="020B0400000000000000" pitchFamily="34" charset="-128"/>
              </a:rPr>
              <a:t>GEM Tracker</a:t>
            </a:r>
            <a:r>
              <a:rPr lang="ja-JP" altLang="en-US" sz="1800">
                <a:latin typeface="Hiragino Sans W4" panose="020B0400000000000000" pitchFamily="34" charset="-128"/>
                <a:ea typeface="Hiragino Sans W4" panose="020B0400000000000000" pitchFamily="34" charset="-128"/>
              </a:rPr>
              <a:t>の位置分解能</a:t>
            </a:r>
            <a:r>
              <a:rPr lang="en-US" altLang="ja-JP" sz="1800" dirty="0">
                <a:latin typeface="Hiragino Sans W4" panose="020B0400000000000000" pitchFamily="34" charset="-128"/>
                <a:ea typeface="Hiragino Sans W4" panose="020B0400000000000000" pitchFamily="34" charset="-128"/>
              </a:rPr>
              <a:t> (~</a:t>
            </a:r>
            <a:r>
              <a:rPr lang="en-US" altLang="ja-JP" dirty="0">
                <a:latin typeface="Hiragino Sans W4" panose="020B0400000000000000" pitchFamily="34" charset="-128"/>
                <a:ea typeface="Hiragino Sans W4" panose="020B0400000000000000" pitchFamily="34" charset="-128"/>
              </a:rPr>
              <a:t>120</a:t>
            </a:r>
            <a:r>
              <a:rPr lang="en-US" altLang="ja-JP" b="1" dirty="0">
                <a:latin typeface="Hiragino Sans W6" panose="020B0400000000000000" pitchFamily="34" charset="-128"/>
                <a:ea typeface="Hiragino Sans W6" panose="020B0400000000000000" pitchFamily="34" charset="-128"/>
              </a:rPr>
              <a:t> </a:t>
            </a:r>
            <a:r>
              <a:rPr lang="en-US" altLang="ja-JP" sz="2000" dirty="0" err="1">
                <a:ea typeface="Hiragino Sans W6" panose="020B0400000000000000" pitchFamily="34" charset="-128"/>
              </a:rPr>
              <a:t>μm</a:t>
            </a:r>
            <a:r>
              <a:rPr lang="en-US" altLang="ja-JP" sz="1800" dirty="0">
                <a:latin typeface="Hiragino Sans W4" panose="020B0400000000000000" pitchFamily="34" charset="-128"/>
                <a:ea typeface="Hiragino Sans W4" panose="020B0400000000000000" pitchFamily="34" charset="-128"/>
              </a:rPr>
              <a:t>)</a:t>
            </a:r>
            <a:r>
              <a:rPr lang="en-US" altLang="ja-JP" dirty="0">
                <a:latin typeface="Hiragino Sans W4" panose="020B0400000000000000" pitchFamily="34" charset="-128"/>
                <a:ea typeface="Hiragino Sans W4" panose="020B0400000000000000" pitchFamily="34" charset="-128"/>
              </a:rPr>
              <a:t> </a:t>
            </a:r>
            <a:r>
              <a:rPr lang="ja-JP" altLang="en-US" sz="1800">
                <a:latin typeface="Hiragino Sans W4" panose="020B0400000000000000" pitchFamily="34" charset="-128"/>
                <a:ea typeface="Hiragino Sans W4" panose="020B0400000000000000" pitchFamily="34" charset="-128"/>
              </a:rPr>
              <a:t>を考慮</a:t>
            </a:r>
            <a:r>
              <a:rPr lang="ja-JP" altLang="en-US">
                <a:latin typeface="Hiragino Sans W4" panose="020B0400000000000000" pitchFamily="34" charset="-128"/>
                <a:ea typeface="Hiragino Sans W4" panose="020B0400000000000000" pitchFamily="34" charset="-128"/>
              </a:rPr>
              <a:t>した簡単なシミュレーションにより、</a:t>
            </a:r>
            <a:r>
              <a:rPr lang="ja-JP" altLang="en-US" sz="1800">
                <a:latin typeface="Hiragino Sans W4" panose="020B0400000000000000" pitchFamily="34" charset="-128"/>
                <a:ea typeface="Hiragino Sans W4" panose="020B0400000000000000" pitchFamily="34" charset="-128"/>
              </a:rPr>
              <a:t>妥当であると確認</a:t>
            </a:r>
            <a:endParaRPr lang="ja-JP" altLang="en-US"/>
          </a:p>
        </p:txBody>
      </p:sp>
      <p:grpSp>
        <p:nvGrpSpPr>
          <p:cNvPr id="112" name="グループ化 111">
            <a:extLst>
              <a:ext uri="{FF2B5EF4-FFF2-40B4-BE49-F238E27FC236}">
                <a16:creationId xmlns:a16="http://schemas.microsoft.com/office/drawing/2014/main" id="{1461B979-0DA5-BB57-7B80-684AAD44D581}"/>
              </a:ext>
            </a:extLst>
          </p:cNvPr>
          <p:cNvGrpSpPr/>
          <p:nvPr/>
        </p:nvGrpSpPr>
        <p:grpSpPr>
          <a:xfrm>
            <a:off x="126749" y="2370823"/>
            <a:ext cx="4730257" cy="2572628"/>
            <a:chOff x="302019" y="2003856"/>
            <a:chExt cx="4730257" cy="2572628"/>
          </a:xfrm>
        </p:grpSpPr>
        <p:pic>
          <p:nvPicPr>
            <p:cNvPr id="19" name="図 18">
              <a:extLst>
                <a:ext uri="{FF2B5EF4-FFF2-40B4-BE49-F238E27FC236}">
                  <a16:creationId xmlns:a16="http://schemas.microsoft.com/office/drawing/2014/main" id="{2236D059-223C-018C-C990-9EB4F9FE4350}"/>
                </a:ext>
              </a:extLst>
            </p:cNvPr>
            <p:cNvPicPr>
              <a:picLocks noChangeAspect="1"/>
            </p:cNvPicPr>
            <p:nvPr/>
          </p:nvPicPr>
          <p:blipFill rotWithShape="1">
            <a:blip r:embed="rId3"/>
            <a:srcRect b="3990"/>
            <a:stretch/>
          </p:blipFill>
          <p:spPr>
            <a:xfrm rot="5400000">
              <a:off x="1369267" y="936608"/>
              <a:ext cx="2572628" cy="4707124"/>
            </a:xfrm>
            <a:prstGeom prst="rect">
              <a:avLst/>
            </a:prstGeom>
          </p:spPr>
        </p:pic>
        <p:sp>
          <p:nvSpPr>
            <p:cNvPr id="76" name="テキスト ボックス 75">
              <a:extLst>
                <a:ext uri="{FF2B5EF4-FFF2-40B4-BE49-F238E27FC236}">
                  <a16:creationId xmlns:a16="http://schemas.microsoft.com/office/drawing/2014/main" id="{C8BD97A1-F20E-8672-9F5E-BD696F4C3B27}"/>
                </a:ext>
              </a:extLst>
            </p:cNvPr>
            <p:cNvSpPr txBox="1"/>
            <p:nvPr/>
          </p:nvSpPr>
          <p:spPr>
            <a:xfrm>
              <a:off x="848184" y="2123194"/>
              <a:ext cx="212839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Residual </a:t>
              </a:r>
              <a:r>
                <a:rPr lang="ja-JP" altLang="en-US" sz="1600">
                  <a:latin typeface="Hiragino Sans W4" panose="020B0400000000000000" pitchFamily="34" charset="-128"/>
                  <a:ea typeface="Hiragino Sans W4" panose="020B0400000000000000" pitchFamily="34" charset="-128"/>
                </a:rPr>
                <a:t>分布</a:t>
              </a:r>
              <a:r>
                <a:rPr lang="en-US" altLang="ja-JP" sz="1600" dirty="0">
                  <a:latin typeface="Hiragino Sans W4" panose="020B0400000000000000" pitchFamily="34" charset="-128"/>
                  <a:ea typeface="Hiragino Sans W4" panose="020B0400000000000000" pitchFamily="34" charset="-128"/>
                </a:rPr>
                <a:t> (X</a:t>
              </a:r>
              <a:r>
                <a:rPr lang="ja-JP" altLang="en-US" sz="1600">
                  <a:latin typeface="Hiragino Sans W4" panose="020B0400000000000000" pitchFamily="34" charset="-128"/>
                  <a:ea typeface="Hiragino Sans W4" panose="020B0400000000000000" pitchFamily="34" charset="-128"/>
                </a:rPr>
                <a:t>軸</a:t>
              </a:r>
              <a:r>
                <a:rPr lang="en-US" altLang="ja-JP" sz="1600" dirty="0">
                  <a:latin typeface="Hiragino Sans W4" panose="020B0400000000000000" pitchFamily="34" charset="-128"/>
                  <a:ea typeface="Hiragino Sans W4" panose="020B0400000000000000" pitchFamily="34" charset="-128"/>
                </a:rPr>
                <a:t>)</a:t>
              </a:r>
            </a:p>
          </p:txBody>
        </p:sp>
        <p:sp>
          <p:nvSpPr>
            <p:cNvPr id="90" name="テキスト ボックス 89">
              <a:extLst>
                <a:ext uri="{FF2B5EF4-FFF2-40B4-BE49-F238E27FC236}">
                  <a16:creationId xmlns:a16="http://schemas.microsoft.com/office/drawing/2014/main" id="{7A287792-1966-B825-EACE-3049A01B39F1}"/>
                </a:ext>
              </a:extLst>
            </p:cNvPr>
            <p:cNvSpPr txBox="1"/>
            <p:nvPr/>
          </p:nvSpPr>
          <p:spPr>
            <a:xfrm>
              <a:off x="3047015" y="2576266"/>
              <a:ext cx="1985261"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dirty="0" err="1">
                  <a:latin typeface="Hiragino Sans W4" panose="020B0400000000000000" pitchFamily="34" charset="-128"/>
                  <a:ea typeface="Hiragino Sans W4" panose="020B0400000000000000" pitchFamily="34" charset="-128"/>
                </a:rPr>
                <a:t>σ</a:t>
              </a:r>
              <a:r>
                <a:rPr lang="en-US" altLang="ja-JP" dirty="0">
                  <a:latin typeface="Hiragino Sans W4" panose="020B0400000000000000" pitchFamily="34" charset="-128"/>
                  <a:ea typeface="Hiragino Sans W4" panose="020B0400000000000000" pitchFamily="34" charset="-128"/>
                </a:rPr>
                <a:t>= 144 ± 2 </a:t>
              </a:r>
              <a:r>
                <a:rPr lang="en-US" altLang="ja-JP" sz="2000" dirty="0" err="1">
                  <a:solidFill>
                    <a:schemeClr val="tx1"/>
                  </a:solidFill>
                  <a:ea typeface="Hiragino Sans W6" panose="020B0400000000000000" pitchFamily="34" charset="-128"/>
                </a:rPr>
                <a:t>μm</a:t>
              </a:r>
              <a:endParaRPr lang="en-US" altLang="ja-JP" dirty="0">
                <a:solidFill>
                  <a:schemeClr val="tx1"/>
                </a:solidFill>
                <a:latin typeface="Hiragino Sans W4" panose="020B0400000000000000" pitchFamily="34" charset="-128"/>
                <a:ea typeface="Hiragino Sans W4" panose="020B0400000000000000" pitchFamily="34" charset="-128"/>
              </a:endParaRPr>
            </a:p>
          </p:txBody>
        </p:sp>
      </p:grpSp>
      <p:sp>
        <p:nvSpPr>
          <p:cNvPr id="107" name="テキスト ボックス 106">
            <a:extLst>
              <a:ext uri="{FF2B5EF4-FFF2-40B4-BE49-F238E27FC236}">
                <a16:creationId xmlns:a16="http://schemas.microsoft.com/office/drawing/2014/main" id="{F3557C76-3D3B-133F-02AA-53588D192B15}"/>
              </a:ext>
            </a:extLst>
          </p:cNvPr>
          <p:cNvSpPr txBox="1"/>
          <p:nvPr/>
        </p:nvSpPr>
        <p:spPr>
          <a:xfrm>
            <a:off x="295851" y="5994880"/>
            <a:ext cx="8382572" cy="400110"/>
          </a:xfrm>
          <a:prstGeom prst="rect">
            <a:avLst/>
          </a:prstGeom>
          <a:noFill/>
        </p:spPr>
        <p:txBody>
          <a:bodyPr wrap="square">
            <a:spAutoFit/>
          </a:bodyPr>
          <a:lstStyle/>
          <a:p>
            <a:pPr marL="285750" indent="-285750">
              <a:spcAft>
                <a:spcPts val="400"/>
              </a:spcAft>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再構成したトラックに対しての検出効率は</a:t>
            </a:r>
            <a:r>
              <a:rPr kumimoji="1" lang="en-US" altLang="ja-JP" dirty="0">
                <a:latin typeface="Hiragino Sans W4" panose="020B0400000000000000" pitchFamily="34" charset="-128"/>
                <a:ea typeface="Hiragino Sans W4" panose="020B0400000000000000" pitchFamily="34" charset="-128"/>
              </a:rPr>
              <a:t>,  </a:t>
            </a:r>
            <a:r>
              <a:rPr kumimoji="1" lang="en" altLang="ja-JP" dirty="0">
                <a:latin typeface="Hiragino Sans W4" panose="020B0400000000000000" pitchFamily="34" charset="-128"/>
                <a:ea typeface="Hiragino Sans W4" panose="020B0400000000000000" pitchFamily="34" charset="-128"/>
              </a:rPr>
              <a:t>residual &lt; 4</a:t>
            </a:r>
            <a:r>
              <a:rPr kumimoji="1" lang="el-GR" altLang="ja-JP" dirty="0">
                <a:latin typeface="Hiragino Sans W4" panose="020B0400000000000000" pitchFamily="34" charset="-128"/>
                <a:ea typeface="Hiragino Sans W4" panose="020B0400000000000000" pitchFamily="34" charset="-128"/>
              </a:rPr>
              <a:t>σ</a:t>
            </a:r>
            <a:r>
              <a:rPr kumimoji="1" lang="ja-JP" altLang="en-US">
                <a:latin typeface="Hiragino Sans W4" panose="020B0400000000000000" pitchFamily="34" charset="-128"/>
                <a:ea typeface="Hiragino Sans W4" panose="020B0400000000000000" pitchFamily="34" charset="-128"/>
              </a:rPr>
              <a:t>で約 </a:t>
            </a:r>
            <a:r>
              <a:rPr kumimoji="1" lang="en-US" altLang="ja-JP" sz="2000" b="1" dirty="0">
                <a:solidFill>
                  <a:srgbClr val="FF0000"/>
                </a:solidFill>
                <a:latin typeface="Hiragino Sans W6" panose="020B0400000000000000" pitchFamily="34" charset="-128"/>
                <a:ea typeface="Hiragino Sans W6" panose="020B0400000000000000" pitchFamily="34" charset="-128"/>
              </a:rPr>
              <a:t>94%</a:t>
            </a:r>
            <a:endParaRPr kumimoji="1" lang="en-US" altLang="ja-JP" sz="2000" b="1" dirty="0">
              <a:solidFill>
                <a:srgbClr val="FF0000"/>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9AFF1D6E-AD66-EA20-32B5-FEE13ACF1413}"/>
              </a:ext>
            </a:extLst>
          </p:cNvPr>
          <p:cNvSpPr txBox="1"/>
          <p:nvPr/>
        </p:nvSpPr>
        <p:spPr>
          <a:xfrm>
            <a:off x="317424" y="1526882"/>
            <a:ext cx="8945466" cy="369332"/>
          </a:xfrm>
          <a:prstGeom prst="rect">
            <a:avLst/>
          </a:prstGeom>
          <a:noFill/>
        </p:spPr>
        <p:txBody>
          <a:bodyPr wrap="square" rtlCol="0">
            <a:spAutoFit/>
          </a:bodyPr>
          <a:lstStyle/>
          <a:p>
            <a:pPr marL="285750" indent="-285750">
              <a:spcAft>
                <a:spcPts val="400"/>
              </a:spcAft>
              <a:buFont typeface="Wingdings" pitchFamily="2" charset="2"/>
              <a:buChar char="ü"/>
            </a:pPr>
            <a:r>
              <a:rPr kumimoji="1" lang="ja-JP" altLang="en-US" b="1">
                <a:latin typeface="Hiragino Sans W6" panose="020B0400000000000000" pitchFamily="34" charset="-128"/>
                <a:ea typeface="Hiragino Sans W6" panose="020B0400000000000000" pitchFamily="34" charset="-128"/>
              </a:rPr>
              <a:t>外側</a:t>
            </a:r>
            <a:r>
              <a:rPr kumimoji="1" lang="en-US" altLang="ja-JP" b="1" dirty="0">
                <a:latin typeface="Hiragino Sans W6" panose="020B0400000000000000" pitchFamily="34" charset="-128"/>
                <a:ea typeface="Hiragino Sans W6" panose="020B0400000000000000" pitchFamily="34" charset="-128"/>
              </a:rPr>
              <a:t> GEM Tracker (GTR) 3</a:t>
            </a:r>
            <a:r>
              <a:rPr kumimoji="1" lang="ja-JP" altLang="en-US" b="1">
                <a:latin typeface="Hiragino Sans W6" panose="020B0400000000000000" pitchFamily="34" charset="-128"/>
                <a:ea typeface="Hiragino Sans W6" panose="020B0400000000000000" pitchFamily="34" charset="-128"/>
              </a:rPr>
              <a:t>層のみ</a:t>
            </a:r>
            <a:r>
              <a:rPr kumimoji="1" lang="ja-JP" altLang="en-US" b="1">
                <a:latin typeface="Hiragino Sans W4" panose="020B0400000000000000" pitchFamily="34" charset="-128"/>
                <a:ea typeface="Hiragino Sans W4" panose="020B0400000000000000" pitchFamily="34" charset="-128"/>
              </a:rPr>
              <a:t>で</a:t>
            </a:r>
            <a:r>
              <a:rPr kumimoji="1" lang="ja-JP" altLang="en-US">
                <a:latin typeface="Hiragino Sans W4" panose="020B0400000000000000" pitchFamily="34" charset="-128"/>
                <a:ea typeface="Hiragino Sans W4" panose="020B0400000000000000" pitchFamily="34" charset="-128"/>
              </a:rPr>
              <a:t>再構成した</a:t>
            </a:r>
            <a:r>
              <a:rPr kumimoji="1" lang="en-US" altLang="ja-JP" dirty="0">
                <a:latin typeface="Hiragino Sans W4" panose="020B0400000000000000" pitchFamily="34" charset="-128"/>
                <a:ea typeface="Hiragino Sans W4" panose="020B0400000000000000" pitchFamily="34" charset="-128"/>
              </a:rPr>
              <a:t>track</a:t>
            </a:r>
            <a:r>
              <a:rPr kumimoji="1" lang="ja-JP" altLang="en-US">
                <a:latin typeface="Hiragino Sans W4" panose="020B0400000000000000" pitchFamily="34" charset="-128"/>
                <a:ea typeface="Hiragino Sans W4" panose="020B0400000000000000" pitchFamily="34" charset="-128"/>
              </a:rPr>
              <a:t>を用いて解析</a:t>
            </a:r>
            <a:endParaRPr kumimoji="1" lang="en-US" altLang="ja-JP" dirty="0">
              <a:latin typeface="Hiragino Sans W4" panose="020B0400000000000000" pitchFamily="34" charset="-128"/>
              <a:ea typeface="Hiragino Sans W4" panose="020B0400000000000000" pitchFamily="34" charset="-128"/>
            </a:endParaRPr>
          </a:p>
        </p:txBody>
      </p:sp>
      <p:sp>
        <p:nvSpPr>
          <p:cNvPr id="131" name="テキスト ボックス 130">
            <a:extLst>
              <a:ext uri="{FF2B5EF4-FFF2-40B4-BE49-F238E27FC236}">
                <a16:creationId xmlns:a16="http://schemas.microsoft.com/office/drawing/2014/main" id="{CB149F7D-53B8-F336-36D7-B07225DC2126}"/>
              </a:ext>
            </a:extLst>
          </p:cNvPr>
          <p:cNvSpPr txBox="1"/>
          <p:nvPr/>
        </p:nvSpPr>
        <p:spPr>
          <a:xfrm>
            <a:off x="311988" y="1942613"/>
            <a:ext cx="6700272" cy="369332"/>
          </a:xfrm>
          <a:prstGeom prst="rect">
            <a:avLst/>
          </a:prstGeom>
          <a:noFill/>
        </p:spPr>
        <p:txBody>
          <a:bodyPr wrap="square">
            <a:spAutoFit/>
          </a:bodyPr>
          <a:lstStyle/>
          <a:p>
            <a:pPr marL="285750" indent="-285750">
              <a:spcAft>
                <a:spcPts val="400"/>
              </a:spcAft>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1x10</a:t>
            </a:r>
            <a:r>
              <a:rPr kumimoji="1" lang="en-US" altLang="ja-JP" baseline="30000" dirty="0">
                <a:latin typeface="Hiragino Sans W4" panose="020B0400000000000000" pitchFamily="34" charset="-128"/>
                <a:ea typeface="Hiragino Sans W4" panose="020B0400000000000000" pitchFamily="34" charset="-128"/>
              </a:rPr>
              <a:t>9 </a:t>
            </a:r>
            <a:r>
              <a:rPr kumimoji="1" lang="ja-JP" altLang="en-US">
                <a:latin typeface="Hiragino Sans W4" panose="020B0400000000000000" pitchFamily="34" charset="-128"/>
                <a:ea typeface="Hiragino Sans W4" panose="020B0400000000000000" pitchFamily="34" charset="-128"/>
              </a:rPr>
              <a:t>陽子</a:t>
            </a:r>
            <a:r>
              <a:rPr kumimoji="1" lang="en-US" altLang="ja-JP" dirty="0">
                <a:latin typeface="Hiragino Sans W4" panose="020B0400000000000000" pitchFamily="34" charset="-128"/>
                <a:ea typeface="Hiragino Sans W4" panose="020B0400000000000000" pitchFamily="34" charset="-128"/>
              </a:rPr>
              <a:t>/2</a:t>
            </a:r>
            <a:r>
              <a:rPr kumimoji="1" lang="ja-JP" altLang="en-US">
                <a:latin typeface="Hiragino Sans W4" panose="020B0400000000000000" pitchFamily="34" charset="-128"/>
                <a:ea typeface="Hiragino Sans W4" panose="020B0400000000000000" pitchFamily="34" charset="-128"/>
              </a:rPr>
              <a:t>秒</a:t>
            </a:r>
            <a:r>
              <a:rPr kumimoji="1" lang="en-US" altLang="ja-JP" dirty="0">
                <a:latin typeface="Hiragino Sans W4" panose="020B0400000000000000" pitchFamily="34" charset="-128"/>
                <a:ea typeface="Hiragino Sans W4" panose="020B0400000000000000" pitchFamily="34" charset="-128"/>
              </a:rPr>
              <a:t>spill, </a:t>
            </a:r>
            <a:r>
              <a:rPr kumimoji="1" lang="ja-JP" altLang="en-US">
                <a:latin typeface="Hiragino Sans W4" panose="020B0400000000000000" pitchFamily="34" charset="-128"/>
                <a:ea typeface="Hiragino Sans W4" panose="020B0400000000000000" pitchFamily="34" charset="-128"/>
              </a:rPr>
              <a:t>磁場なし環境 データセットを使用</a:t>
            </a:r>
            <a:endParaRPr kumimoji="1" lang="en-US" altLang="ja-JP" dirty="0">
              <a:latin typeface="Hiragino Sans W4" panose="020B0400000000000000" pitchFamily="34" charset="-128"/>
              <a:ea typeface="Hiragino Sans W4" panose="020B0400000000000000" pitchFamily="34" charset="-128"/>
            </a:endParaRPr>
          </a:p>
        </p:txBody>
      </p:sp>
      <p:sp>
        <p:nvSpPr>
          <p:cNvPr id="132" name="テキスト ボックス 131">
            <a:extLst>
              <a:ext uri="{FF2B5EF4-FFF2-40B4-BE49-F238E27FC236}">
                <a16:creationId xmlns:a16="http://schemas.microsoft.com/office/drawing/2014/main" id="{D88CC9EE-DA4B-AD00-AD07-0A5CAF098DA6}"/>
              </a:ext>
            </a:extLst>
          </p:cNvPr>
          <p:cNvSpPr txBox="1"/>
          <p:nvPr/>
        </p:nvSpPr>
        <p:spPr>
          <a:xfrm>
            <a:off x="348065" y="689145"/>
            <a:ext cx="7810701" cy="369332"/>
          </a:xfrm>
          <a:prstGeom prst="rect">
            <a:avLst/>
          </a:prstGeom>
          <a:noFill/>
        </p:spPr>
        <p:txBody>
          <a:bodyPr wrap="square" rtlCol="0">
            <a:spAutoFit/>
          </a:bodyPr>
          <a:lstStyle/>
          <a:p>
            <a:pPr marL="285750" indent="-285750">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E16</a:t>
            </a:r>
            <a:r>
              <a:rPr kumimoji="1" lang="ja-JP" altLang="en-US">
                <a:latin typeface="Hiragino Sans W4" panose="020B0400000000000000" pitchFamily="34" charset="-128"/>
                <a:ea typeface="Hiragino Sans W4" panose="020B0400000000000000" pitchFamily="34" charset="-128"/>
              </a:rPr>
              <a:t>実験の検出器動作試験運転を実施</a:t>
            </a:r>
            <a:r>
              <a:rPr kumimoji="1" lang="en-US" altLang="ja-JP" dirty="0">
                <a:latin typeface="Hiragino Sans W4" panose="020B0400000000000000" pitchFamily="34" charset="-128"/>
                <a:ea typeface="Hiragino Sans W4" panose="020B0400000000000000" pitchFamily="34" charset="-128"/>
              </a:rPr>
              <a:t> (2024</a:t>
            </a:r>
            <a:r>
              <a:rPr kumimoji="1" lang="ja-JP" altLang="en-US">
                <a:latin typeface="Hiragino Sans W4" panose="020B0400000000000000" pitchFamily="34" charset="-128"/>
                <a:ea typeface="Hiragino Sans W4" panose="020B0400000000000000" pitchFamily="34" charset="-128"/>
              </a:rPr>
              <a:t>年</a:t>
            </a:r>
            <a:r>
              <a:rPr kumimoji="1" lang="en-US" altLang="ja-JP" dirty="0">
                <a:latin typeface="Hiragino Sans W4" panose="020B0400000000000000" pitchFamily="34" charset="-128"/>
                <a:ea typeface="Hiragino Sans W4" panose="020B0400000000000000" pitchFamily="34" charset="-128"/>
              </a:rPr>
              <a:t>5</a:t>
            </a:r>
            <a:r>
              <a:rPr kumimoji="1" lang="ja-JP" altLang="en-US">
                <a:latin typeface="Hiragino Sans W4" panose="020B0400000000000000" pitchFamily="34" charset="-128"/>
                <a:ea typeface="Hiragino Sans W4" panose="020B0400000000000000" pitchFamily="34" charset="-128"/>
              </a:rPr>
              <a:t>月</a:t>
            </a:r>
            <a:r>
              <a:rPr kumimoji="1" lang="en-US" altLang="ja-JP" dirty="0">
                <a:latin typeface="Hiragino Sans W4" panose="020B0400000000000000" pitchFamily="34" charset="-128"/>
                <a:ea typeface="Hiragino Sans W4" panose="020B0400000000000000" pitchFamily="34" charset="-128"/>
              </a:rPr>
              <a:t>), 200</a:t>
            </a:r>
            <a:r>
              <a:rPr kumimoji="1" lang="ja-JP" altLang="en-US">
                <a:latin typeface="Hiragino Sans W4" panose="020B0400000000000000" pitchFamily="34" charset="-128"/>
                <a:ea typeface="Hiragino Sans W4" panose="020B0400000000000000" pitchFamily="34" charset="-128"/>
              </a:rPr>
              <a:t>時間程度稼働</a:t>
            </a:r>
            <a:endParaRPr kumimoji="1" lang="en-US" altLang="ja-JP" dirty="0">
              <a:latin typeface="Hiragino Sans W4" panose="020B0400000000000000" pitchFamily="34" charset="-128"/>
              <a:ea typeface="Hiragino Sans W4" panose="020B0400000000000000" pitchFamily="34" charset="-128"/>
            </a:endParaRPr>
          </a:p>
        </p:txBody>
      </p:sp>
      <p:sp>
        <p:nvSpPr>
          <p:cNvPr id="134" name="テキスト ボックス 133">
            <a:extLst>
              <a:ext uri="{FF2B5EF4-FFF2-40B4-BE49-F238E27FC236}">
                <a16:creationId xmlns:a16="http://schemas.microsoft.com/office/drawing/2014/main" id="{7721BF79-7710-13D0-A749-BDEE78946326}"/>
              </a:ext>
            </a:extLst>
          </p:cNvPr>
          <p:cNvSpPr txBox="1"/>
          <p:nvPr/>
        </p:nvSpPr>
        <p:spPr>
          <a:xfrm>
            <a:off x="8278239" y="577995"/>
            <a:ext cx="775456"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11/13</a:t>
            </a:r>
          </a:p>
        </p:txBody>
      </p:sp>
      <p:grpSp>
        <p:nvGrpSpPr>
          <p:cNvPr id="24" name="グループ化 23">
            <a:extLst>
              <a:ext uri="{FF2B5EF4-FFF2-40B4-BE49-F238E27FC236}">
                <a16:creationId xmlns:a16="http://schemas.microsoft.com/office/drawing/2014/main" id="{52297118-5A35-C093-5853-72C9C5013B72}"/>
              </a:ext>
            </a:extLst>
          </p:cNvPr>
          <p:cNvGrpSpPr/>
          <p:nvPr/>
        </p:nvGrpSpPr>
        <p:grpSpPr>
          <a:xfrm>
            <a:off x="5850683" y="2046840"/>
            <a:ext cx="2470005" cy="1351249"/>
            <a:chOff x="6865316" y="2501985"/>
            <a:chExt cx="1162923" cy="599868"/>
          </a:xfrm>
        </p:grpSpPr>
        <p:sp>
          <p:nvSpPr>
            <p:cNvPr id="7" name="台形 6">
              <a:extLst>
                <a:ext uri="{FF2B5EF4-FFF2-40B4-BE49-F238E27FC236}">
                  <a16:creationId xmlns:a16="http://schemas.microsoft.com/office/drawing/2014/main" id="{E9DA48A9-F8CF-3CDC-962D-C3DF23F7EC3E}"/>
                </a:ext>
              </a:extLst>
            </p:cNvPr>
            <p:cNvSpPr/>
            <p:nvPr/>
          </p:nvSpPr>
          <p:spPr>
            <a:xfrm rot="16200000">
              <a:off x="7705268" y="2778881"/>
              <a:ext cx="599868" cy="46075"/>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台形 7">
              <a:extLst>
                <a:ext uri="{FF2B5EF4-FFF2-40B4-BE49-F238E27FC236}">
                  <a16:creationId xmlns:a16="http://schemas.microsoft.com/office/drawing/2014/main" id="{AA68ADD9-E681-0530-8768-DF3EF8DE380E}"/>
                </a:ext>
              </a:extLst>
            </p:cNvPr>
            <p:cNvSpPr/>
            <p:nvPr/>
          </p:nvSpPr>
          <p:spPr>
            <a:xfrm rot="16200000">
              <a:off x="7378222" y="2781841"/>
              <a:ext cx="437632" cy="45411"/>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台形 8">
              <a:extLst>
                <a:ext uri="{FF2B5EF4-FFF2-40B4-BE49-F238E27FC236}">
                  <a16:creationId xmlns:a16="http://schemas.microsoft.com/office/drawing/2014/main" id="{467FD407-E7DF-B427-E715-0ADEFB540135}"/>
                </a:ext>
              </a:extLst>
            </p:cNvPr>
            <p:cNvSpPr/>
            <p:nvPr/>
          </p:nvSpPr>
          <p:spPr>
            <a:xfrm rot="16200000">
              <a:off x="7063163" y="2784029"/>
              <a:ext cx="269806" cy="41284"/>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台形 11">
              <a:extLst>
                <a:ext uri="{FF2B5EF4-FFF2-40B4-BE49-F238E27FC236}">
                  <a16:creationId xmlns:a16="http://schemas.microsoft.com/office/drawing/2014/main" id="{27F0A10B-AEF6-24BB-0990-F9ACCCD05B78}"/>
                </a:ext>
              </a:extLst>
            </p:cNvPr>
            <p:cNvSpPr/>
            <p:nvPr/>
          </p:nvSpPr>
          <p:spPr>
            <a:xfrm rot="16200000">
              <a:off x="6814854" y="2784273"/>
              <a:ext cx="138454" cy="37530"/>
            </a:xfrm>
            <a:prstGeom prst="trapezoid">
              <a:avLst>
                <a:gd name="adj" fmla="val 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27" name="テキスト ボックス 26">
            <a:extLst>
              <a:ext uri="{FF2B5EF4-FFF2-40B4-BE49-F238E27FC236}">
                <a16:creationId xmlns:a16="http://schemas.microsoft.com/office/drawing/2014/main" id="{37DA75DF-9AE1-B252-AD79-2C92B38B07DA}"/>
              </a:ext>
            </a:extLst>
          </p:cNvPr>
          <p:cNvSpPr txBox="1"/>
          <p:nvPr/>
        </p:nvSpPr>
        <p:spPr>
          <a:xfrm>
            <a:off x="5541818" y="2963482"/>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STS</a:t>
            </a:r>
            <a:endParaRPr lang="ja-JP" altLang="en-US" sz="1400">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34D49937-1F7A-8EE1-1F9C-203561EB637C}"/>
              </a:ext>
            </a:extLst>
          </p:cNvPr>
          <p:cNvSpPr txBox="1"/>
          <p:nvPr/>
        </p:nvSpPr>
        <p:spPr>
          <a:xfrm>
            <a:off x="6197920" y="3063090"/>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GTR1</a:t>
            </a:r>
            <a:endParaRPr lang="ja-JP" altLang="en-US" sz="1400">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7BE6BDA1-9DEE-1F83-0378-451C7928B67F}"/>
              </a:ext>
            </a:extLst>
          </p:cNvPr>
          <p:cNvSpPr txBox="1"/>
          <p:nvPr/>
        </p:nvSpPr>
        <p:spPr>
          <a:xfrm>
            <a:off x="7088513" y="3257982"/>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GTR2</a:t>
            </a:r>
            <a:endParaRPr lang="ja-JP" altLang="en-US" sz="1400">
              <a:latin typeface="Hiragino Sans W4" panose="020B0400000000000000" pitchFamily="34" charset="-128"/>
              <a:ea typeface="Hiragino Sans W4" panose="020B0400000000000000" pitchFamily="34" charset="-128"/>
            </a:endParaRPr>
          </a:p>
        </p:txBody>
      </p:sp>
      <p:sp>
        <p:nvSpPr>
          <p:cNvPr id="45" name="テキスト ボックス 44">
            <a:extLst>
              <a:ext uri="{FF2B5EF4-FFF2-40B4-BE49-F238E27FC236}">
                <a16:creationId xmlns:a16="http://schemas.microsoft.com/office/drawing/2014/main" id="{03D9AA0E-CFC0-73D7-F4C8-B444F5B65D8D}"/>
              </a:ext>
            </a:extLst>
          </p:cNvPr>
          <p:cNvSpPr txBox="1"/>
          <p:nvPr/>
        </p:nvSpPr>
        <p:spPr>
          <a:xfrm>
            <a:off x="7926792" y="3401753"/>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GTR3</a:t>
            </a:r>
            <a:endParaRPr lang="ja-JP" altLang="en-US" sz="1400">
              <a:latin typeface="Hiragino Sans W4" panose="020B0400000000000000" pitchFamily="34" charset="-128"/>
              <a:ea typeface="Hiragino Sans W4" panose="020B0400000000000000" pitchFamily="34" charset="-128"/>
            </a:endParaRPr>
          </a:p>
        </p:txBody>
      </p:sp>
      <p:sp>
        <p:nvSpPr>
          <p:cNvPr id="46" name="乗算記号 45">
            <a:extLst>
              <a:ext uri="{FF2B5EF4-FFF2-40B4-BE49-F238E27FC236}">
                <a16:creationId xmlns:a16="http://schemas.microsoft.com/office/drawing/2014/main" id="{CD71A992-F1B9-A767-C18B-4993485BE2C1}"/>
              </a:ext>
            </a:extLst>
          </p:cNvPr>
          <p:cNvSpPr/>
          <p:nvPr/>
        </p:nvSpPr>
        <p:spPr>
          <a:xfrm>
            <a:off x="5246941" y="2579063"/>
            <a:ext cx="314679" cy="314679"/>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4" name="テキスト ボックス 63">
            <a:extLst>
              <a:ext uri="{FF2B5EF4-FFF2-40B4-BE49-F238E27FC236}">
                <a16:creationId xmlns:a16="http://schemas.microsoft.com/office/drawing/2014/main" id="{3E84A148-FD62-A8D6-B3BB-F7C6DE856094}"/>
              </a:ext>
            </a:extLst>
          </p:cNvPr>
          <p:cNvSpPr txBox="1"/>
          <p:nvPr/>
        </p:nvSpPr>
        <p:spPr>
          <a:xfrm>
            <a:off x="4810988" y="2809593"/>
            <a:ext cx="899717"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Target</a:t>
            </a:r>
            <a:endParaRPr lang="ja-JP" altLang="en-US" sz="1400">
              <a:latin typeface="Hiragino Sans W4" panose="020B0400000000000000" pitchFamily="34" charset="-128"/>
              <a:ea typeface="Hiragino Sans W4" panose="020B0400000000000000" pitchFamily="34" charset="-128"/>
            </a:endParaRPr>
          </a:p>
        </p:txBody>
      </p:sp>
      <p:cxnSp>
        <p:nvCxnSpPr>
          <p:cNvPr id="84" name="直線コネクタ 83">
            <a:extLst>
              <a:ext uri="{FF2B5EF4-FFF2-40B4-BE49-F238E27FC236}">
                <a16:creationId xmlns:a16="http://schemas.microsoft.com/office/drawing/2014/main" id="{06441895-A8F7-FD46-70F6-DC93F2E05BF4}"/>
              </a:ext>
            </a:extLst>
          </p:cNvPr>
          <p:cNvCxnSpPr>
            <a:cxnSpLocks/>
          </p:cNvCxnSpPr>
          <p:nvPr/>
        </p:nvCxnSpPr>
        <p:spPr>
          <a:xfrm flipV="1">
            <a:off x="5406500" y="2300772"/>
            <a:ext cx="3408933" cy="433548"/>
          </a:xfrm>
          <a:prstGeom prst="line">
            <a:avLst/>
          </a:prstGeom>
          <a:ln w="19050">
            <a:solidFill>
              <a:srgbClr val="1700F1"/>
            </a:solidFill>
          </a:ln>
        </p:spPr>
        <p:style>
          <a:lnRef idx="1">
            <a:schemeClr val="accent1"/>
          </a:lnRef>
          <a:fillRef idx="0">
            <a:schemeClr val="accent1"/>
          </a:fillRef>
          <a:effectRef idx="0">
            <a:schemeClr val="accent1"/>
          </a:effectRef>
          <a:fontRef idx="minor">
            <a:schemeClr val="tx1"/>
          </a:fontRef>
        </p:style>
      </p:cxnSp>
      <p:sp>
        <p:nvSpPr>
          <p:cNvPr id="87" name="乗算記号 86">
            <a:extLst>
              <a:ext uri="{FF2B5EF4-FFF2-40B4-BE49-F238E27FC236}">
                <a16:creationId xmlns:a16="http://schemas.microsoft.com/office/drawing/2014/main" id="{36FFADD0-E91D-C1F6-18B6-1B8710EEA793}"/>
              </a:ext>
            </a:extLst>
          </p:cNvPr>
          <p:cNvSpPr/>
          <p:nvPr/>
        </p:nvSpPr>
        <p:spPr>
          <a:xfrm>
            <a:off x="6376132" y="2399455"/>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8" name="乗算記号 87">
            <a:extLst>
              <a:ext uri="{FF2B5EF4-FFF2-40B4-BE49-F238E27FC236}">
                <a16:creationId xmlns:a16="http://schemas.microsoft.com/office/drawing/2014/main" id="{C169EB58-EC5C-15F1-58DF-31022B7D2D2A}"/>
              </a:ext>
            </a:extLst>
          </p:cNvPr>
          <p:cNvSpPr/>
          <p:nvPr/>
        </p:nvSpPr>
        <p:spPr>
          <a:xfrm>
            <a:off x="7222859" y="2332646"/>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9" name="乗算記号 88">
            <a:extLst>
              <a:ext uri="{FF2B5EF4-FFF2-40B4-BE49-F238E27FC236}">
                <a16:creationId xmlns:a16="http://schemas.microsoft.com/office/drawing/2014/main" id="{A897273B-B2B8-4CC3-29CB-6E349C3BD85C}"/>
              </a:ext>
            </a:extLst>
          </p:cNvPr>
          <p:cNvSpPr/>
          <p:nvPr/>
        </p:nvSpPr>
        <p:spPr>
          <a:xfrm>
            <a:off x="8108488" y="2182733"/>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3" name="テキスト ボックス 92">
            <a:extLst>
              <a:ext uri="{FF2B5EF4-FFF2-40B4-BE49-F238E27FC236}">
                <a16:creationId xmlns:a16="http://schemas.microsoft.com/office/drawing/2014/main" id="{A689F38B-2E92-4D11-7697-B963B151FE93}"/>
              </a:ext>
            </a:extLst>
          </p:cNvPr>
          <p:cNvSpPr txBox="1"/>
          <p:nvPr/>
        </p:nvSpPr>
        <p:spPr>
          <a:xfrm>
            <a:off x="6271624" y="6373480"/>
            <a:ext cx="2875744" cy="430887"/>
          </a:xfrm>
          <a:prstGeom prst="rect">
            <a:avLst/>
          </a:prstGeom>
          <a:noFill/>
        </p:spPr>
        <p:txBody>
          <a:bodyPr wrap="square">
            <a:spAutoFit/>
          </a:bodyPr>
          <a:lstStyle/>
          <a:p>
            <a:pPr lvl="1">
              <a:spcAft>
                <a:spcPts val="400"/>
              </a:spcAft>
            </a:pPr>
            <a:r>
              <a:rPr kumimoji="1" lang="ja-JP" altLang="en-US" sz="2200">
                <a:latin typeface="Hiragino Sans W4" panose="020B0400000000000000" pitchFamily="34" charset="-128"/>
                <a:ea typeface="Hiragino Sans W4" panose="020B0400000000000000" pitchFamily="34" charset="-128"/>
              </a:rPr>
              <a:t>→</a:t>
            </a:r>
            <a:r>
              <a:rPr kumimoji="1" lang="en-US" altLang="ja-JP" sz="2200" dirty="0">
                <a:latin typeface="Hiragino Sans W4" panose="020B0400000000000000" pitchFamily="34" charset="-128"/>
                <a:ea typeface="Hiragino Sans W4" panose="020B0400000000000000" pitchFamily="34" charset="-128"/>
              </a:rPr>
              <a:t> </a:t>
            </a:r>
            <a:r>
              <a:rPr kumimoji="1" lang="ja-JP" altLang="en-US" sz="2200" b="1" u="sng">
                <a:solidFill>
                  <a:srgbClr val="FF0000"/>
                </a:solidFill>
                <a:highlight>
                  <a:srgbClr val="FFFF00"/>
                </a:highlight>
                <a:latin typeface="Hiragino Sans W6" panose="020B0400000000000000" pitchFamily="34" charset="-128"/>
                <a:ea typeface="Hiragino Sans W6" panose="020B0400000000000000" pitchFamily="34" charset="-128"/>
              </a:rPr>
              <a:t>要請を満たす</a:t>
            </a:r>
            <a:endParaRPr kumimoji="1" lang="en-US" altLang="ja-JP" sz="2200" b="1" u="sng" dirty="0">
              <a:solidFill>
                <a:srgbClr val="FF0000"/>
              </a:solidFill>
              <a:highlight>
                <a:srgbClr val="FFFF00"/>
              </a:highlight>
              <a:latin typeface="Hiragino Sans W6" panose="020B0400000000000000" pitchFamily="34" charset="-128"/>
              <a:ea typeface="Hiragino Sans W6" panose="020B0400000000000000" pitchFamily="34" charset="-128"/>
            </a:endParaRPr>
          </a:p>
        </p:txBody>
      </p:sp>
      <p:grpSp>
        <p:nvGrpSpPr>
          <p:cNvPr id="4" name="グループ化 3">
            <a:extLst>
              <a:ext uri="{FF2B5EF4-FFF2-40B4-BE49-F238E27FC236}">
                <a16:creationId xmlns:a16="http://schemas.microsoft.com/office/drawing/2014/main" id="{D152EDAB-38D9-4DB5-E8D8-DE844E4B4D1F}"/>
              </a:ext>
            </a:extLst>
          </p:cNvPr>
          <p:cNvGrpSpPr/>
          <p:nvPr/>
        </p:nvGrpSpPr>
        <p:grpSpPr>
          <a:xfrm>
            <a:off x="4873454" y="3778458"/>
            <a:ext cx="3967681" cy="1354512"/>
            <a:chOff x="5086014" y="3907054"/>
            <a:chExt cx="3967681" cy="1354512"/>
          </a:xfrm>
        </p:grpSpPr>
        <p:grpSp>
          <p:nvGrpSpPr>
            <p:cNvPr id="74" name="グループ化 73">
              <a:extLst>
                <a:ext uri="{FF2B5EF4-FFF2-40B4-BE49-F238E27FC236}">
                  <a16:creationId xmlns:a16="http://schemas.microsoft.com/office/drawing/2014/main" id="{572EAE9B-C567-77A2-098C-7370222D0C6F}"/>
                </a:ext>
              </a:extLst>
            </p:cNvPr>
            <p:cNvGrpSpPr/>
            <p:nvPr/>
          </p:nvGrpSpPr>
          <p:grpSpPr>
            <a:xfrm>
              <a:off x="5086014" y="3907300"/>
              <a:ext cx="3901906" cy="1283121"/>
              <a:chOff x="5088603" y="2040680"/>
              <a:chExt cx="3901906" cy="1283121"/>
            </a:xfrm>
          </p:grpSpPr>
          <p:grpSp>
            <p:nvGrpSpPr>
              <p:cNvPr id="42" name="グループ化 41">
                <a:extLst>
                  <a:ext uri="{FF2B5EF4-FFF2-40B4-BE49-F238E27FC236}">
                    <a16:creationId xmlns:a16="http://schemas.microsoft.com/office/drawing/2014/main" id="{B7903716-7DAD-BA09-412B-28F476DE6168}"/>
                  </a:ext>
                </a:extLst>
              </p:cNvPr>
              <p:cNvGrpSpPr/>
              <p:nvPr/>
            </p:nvGrpSpPr>
            <p:grpSpPr>
              <a:xfrm>
                <a:off x="5088603" y="2040680"/>
                <a:ext cx="3901906" cy="1283121"/>
                <a:chOff x="5075087" y="2112447"/>
                <a:chExt cx="3901906" cy="1283121"/>
              </a:xfrm>
            </p:grpSpPr>
            <p:grpSp>
              <p:nvGrpSpPr>
                <p:cNvPr id="25" name="グループ化 24">
                  <a:extLst>
                    <a:ext uri="{FF2B5EF4-FFF2-40B4-BE49-F238E27FC236}">
                      <a16:creationId xmlns:a16="http://schemas.microsoft.com/office/drawing/2014/main" id="{27C0DE69-6B21-7D7E-219E-BD96EFA3CB44}"/>
                    </a:ext>
                  </a:extLst>
                </p:cNvPr>
                <p:cNvGrpSpPr/>
                <p:nvPr/>
              </p:nvGrpSpPr>
              <p:grpSpPr>
                <a:xfrm>
                  <a:off x="5075087" y="2112447"/>
                  <a:ext cx="3901906" cy="1283121"/>
                  <a:chOff x="7685343" y="899141"/>
                  <a:chExt cx="3723087" cy="1130287"/>
                </a:xfrm>
              </p:grpSpPr>
              <p:grpSp>
                <p:nvGrpSpPr>
                  <p:cNvPr id="26" name="グループ化 25">
                    <a:extLst>
                      <a:ext uri="{FF2B5EF4-FFF2-40B4-BE49-F238E27FC236}">
                        <a16:creationId xmlns:a16="http://schemas.microsoft.com/office/drawing/2014/main" id="{67BDE69F-6E59-C072-1F1C-B981B2EB5429}"/>
                      </a:ext>
                    </a:extLst>
                  </p:cNvPr>
                  <p:cNvGrpSpPr/>
                  <p:nvPr/>
                </p:nvGrpSpPr>
                <p:grpSpPr>
                  <a:xfrm>
                    <a:off x="7685343" y="899141"/>
                    <a:ext cx="3723087" cy="1130287"/>
                    <a:chOff x="7012347" y="237444"/>
                    <a:chExt cx="3723087" cy="1130287"/>
                  </a:xfrm>
                </p:grpSpPr>
                <p:grpSp>
                  <p:nvGrpSpPr>
                    <p:cNvPr id="29" name="グループ化 28">
                      <a:extLst>
                        <a:ext uri="{FF2B5EF4-FFF2-40B4-BE49-F238E27FC236}">
                          <a16:creationId xmlns:a16="http://schemas.microsoft.com/office/drawing/2014/main" id="{A0B170BA-93F7-75FF-112C-40BECBF8175F}"/>
                        </a:ext>
                      </a:extLst>
                    </p:cNvPr>
                    <p:cNvGrpSpPr/>
                    <p:nvPr/>
                  </p:nvGrpSpPr>
                  <p:grpSpPr>
                    <a:xfrm>
                      <a:off x="7012347" y="237444"/>
                      <a:ext cx="3723087" cy="1117981"/>
                      <a:chOff x="7847433" y="1530484"/>
                      <a:chExt cx="3723087" cy="1117981"/>
                    </a:xfrm>
                  </p:grpSpPr>
                  <p:grpSp>
                    <p:nvGrpSpPr>
                      <p:cNvPr id="41" name="グループ化 40">
                        <a:extLst>
                          <a:ext uri="{FF2B5EF4-FFF2-40B4-BE49-F238E27FC236}">
                            <a16:creationId xmlns:a16="http://schemas.microsoft.com/office/drawing/2014/main" id="{39241E8E-4C1D-4283-4F38-5584B0C0F7DF}"/>
                          </a:ext>
                        </a:extLst>
                      </p:cNvPr>
                      <p:cNvGrpSpPr/>
                      <p:nvPr/>
                    </p:nvGrpSpPr>
                    <p:grpSpPr>
                      <a:xfrm>
                        <a:off x="7847433" y="1530484"/>
                        <a:ext cx="3723087" cy="1117981"/>
                        <a:chOff x="7847433" y="1530484"/>
                        <a:chExt cx="3723087" cy="1117981"/>
                      </a:xfrm>
                    </p:grpSpPr>
                    <p:grpSp>
                      <p:nvGrpSpPr>
                        <p:cNvPr id="55" name="グループ化 54">
                          <a:extLst>
                            <a:ext uri="{FF2B5EF4-FFF2-40B4-BE49-F238E27FC236}">
                              <a16:creationId xmlns:a16="http://schemas.microsoft.com/office/drawing/2014/main" id="{647A2CCA-E119-BC88-8651-1EAFEEAA25BF}"/>
                            </a:ext>
                          </a:extLst>
                        </p:cNvPr>
                        <p:cNvGrpSpPr/>
                        <p:nvPr/>
                      </p:nvGrpSpPr>
                      <p:grpSpPr>
                        <a:xfrm>
                          <a:off x="7847433" y="1530484"/>
                          <a:ext cx="3723087" cy="1117981"/>
                          <a:chOff x="7847433" y="1530484"/>
                          <a:chExt cx="3723087" cy="1117981"/>
                        </a:xfrm>
                      </p:grpSpPr>
                      <p:sp>
                        <p:nvSpPr>
                          <p:cNvPr id="56" name="正方形/長方形 55">
                            <a:extLst>
                              <a:ext uri="{FF2B5EF4-FFF2-40B4-BE49-F238E27FC236}">
                                <a16:creationId xmlns:a16="http://schemas.microsoft.com/office/drawing/2014/main" id="{6F5D16BC-A942-D512-FB15-9A71BCE51F7C}"/>
                              </a:ext>
                            </a:extLst>
                          </p:cNvPr>
                          <p:cNvSpPr/>
                          <p:nvPr/>
                        </p:nvSpPr>
                        <p:spPr>
                          <a:xfrm>
                            <a:off x="8237079" y="2368093"/>
                            <a:ext cx="2930959" cy="887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9" name="テキスト ボックス 58">
                            <a:extLst>
                              <a:ext uri="{FF2B5EF4-FFF2-40B4-BE49-F238E27FC236}">
                                <a16:creationId xmlns:a16="http://schemas.microsoft.com/office/drawing/2014/main" id="{905F160B-FB95-1A89-287A-8A36A5D2568C}"/>
                              </a:ext>
                            </a:extLst>
                          </p:cNvPr>
                          <p:cNvSpPr txBox="1"/>
                          <p:nvPr/>
                        </p:nvSpPr>
                        <p:spPr>
                          <a:xfrm>
                            <a:off x="10205747" y="1955436"/>
                            <a:ext cx="1364773" cy="298228"/>
                          </a:xfrm>
                          <a:prstGeom prst="rect">
                            <a:avLst/>
                          </a:prstGeom>
                          <a:noFill/>
                        </p:spPr>
                        <p:txBody>
                          <a:bodyPr wrap="square">
                            <a:spAutoFit/>
                          </a:bodyPr>
                          <a:lstStyle/>
                          <a:p>
                            <a:r>
                              <a:rPr kumimoji="1" lang="en-US" altLang="ja-JP" sz="1600" dirty="0">
                                <a:latin typeface="Hiragino Sans W4" panose="020B0400000000000000" pitchFamily="34" charset="-128"/>
                                <a:ea typeface="Hiragino Sans W4" panose="020B0400000000000000" pitchFamily="34" charset="-128"/>
                              </a:rPr>
                              <a:t>STS Sensor</a:t>
                            </a:r>
                          </a:p>
                        </p:txBody>
                      </p:sp>
                      <p:sp>
                        <p:nvSpPr>
                          <p:cNvPr id="61" name="テキスト ボックス 60">
                            <a:extLst>
                              <a:ext uri="{FF2B5EF4-FFF2-40B4-BE49-F238E27FC236}">
                                <a16:creationId xmlns:a16="http://schemas.microsoft.com/office/drawing/2014/main" id="{F1F20233-F2A0-BB61-49E3-3787482A7C0F}"/>
                              </a:ext>
                            </a:extLst>
                          </p:cNvPr>
                          <p:cNvSpPr txBox="1"/>
                          <p:nvPr/>
                        </p:nvSpPr>
                        <p:spPr>
                          <a:xfrm>
                            <a:off x="9964900" y="1554433"/>
                            <a:ext cx="912212" cy="325340"/>
                          </a:xfrm>
                          <a:prstGeom prst="rect">
                            <a:avLst/>
                          </a:prstGeom>
                          <a:noFill/>
                        </p:spPr>
                        <p:txBody>
                          <a:bodyPr wrap="square">
                            <a:spAutoFit/>
                          </a:bodyPr>
                          <a:lstStyle/>
                          <a:p>
                            <a:r>
                              <a:rPr kumimoji="1" lang="en-US" altLang="ja-JP" b="1" dirty="0">
                                <a:solidFill>
                                  <a:srgbClr val="1700F1"/>
                                </a:solidFill>
                                <a:latin typeface="Hiragino Sans W6" panose="020B0400000000000000" pitchFamily="34" charset="-128"/>
                                <a:ea typeface="Hiragino Sans W6" panose="020B0400000000000000" pitchFamily="34" charset="-128"/>
                              </a:rPr>
                              <a:t>Track</a:t>
                            </a:r>
                          </a:p>
                        </p:txBody>
                      </p:sp>
                      <p:sp>
                        <p:nvSpPr>
                          <p:cNvPr id="62" name="テキスト ボックス 61">
                            <a:extLst>
                              <a:ext uri="{FF2B5EF4-FFF2-40B4-BE49-F238E27FC236}">
                                <a16:creationId xmlns:a16="http://schemas.microsoft.com/office/drawing/2014/main" id="{CF9C10A8-F244-A921-A1AD-2097A589EC06}"/>
                              </a:ext>
                            </a:extLst>
                          </p:cNvPr>
                          <p:cNvSpPr txBox="1"/>
                          <p:nvPr/>
                        </p:nvSpPr>
                        <p:spPr>
                          <a:xfrm>
                            <a:off x="7847433" y="1768408"/>
                            <a:ext cx="1053488" cy="460898"/>
                          </a:xfrm>
                          <a:prstGeom prst="rect">
                            <a:avLst/>
                          </a:prstGeom>
                          <a:noFill/>
                        </p:spPr>
                        <p:txBody>
                          <a:bodyPr wrap="square">
                            <a:spAutoFit/>
                          </a:bodyPr>
                          <a:lstStyle/>
                          <a:p>
                            <a:r>
                              <a:rPr lang="en-US" altLang="ja-JP" sz="1400" dirty="0">
                                <a:latin typeface="Hiragino Sans W4" panose="020B0400000000000000" pitchFamily="34" charset="-128"/>
                                <a:ea typeface="Hiragino Sans W4" panose="020B0400000000000000" pitchFamily="34" charset="-128"/>
                              </a:rPr>
                              <a:t>STS hit</a:t>
                            </a:r>
                            <a:r>
                              <a:rPr lang="ja-JP" altLang="en-US" sz="1400">
                                <a:latin typeface="Hiragino Sans W4" panose="020B0400000000000000" pitchFamily="34" charset="-128"/>
                                <a:ea typeface="Hiragino Sans W4" panose="020B0400000000000000" pitchFamily="34" charset="-128"/>
                              </a:rPr>
                              <a:t>の</a:t>
                            </a:r>
                            <a:endParaRPr lang="en-US" altLang="ja-JP" sz="1400" dirty="0">
                              <a:latin typeface="Hiragino Sans W4" panose="020B0400000000000000" pitchFamily="34" charset="-128"/>
                              <a:ea typeface="Hiragino Sans W4" panose="020B0400000000000000" pitchFamily="34" charset="-128"/>
                            </a:endParaRPr>
                          </a:p>
                          <a:p>
                            <a:r>
                              <a:rPr lang="ja-JP" altLang="en-US" sz="1400">
                                <a:latin typeface="Hiragino Sans W4" panose="020B0400000000000000" pitchFamily="34" charset="-128"/>
                                <a:ea typeface="Hiragino Sans W4" panose="020B0400000000000000" pitchFamily="34" charset="-128"/>
                              </a:rPr>
                              <a:t>クラスタ</a:t>
                            </a:r>
                          </a:p>
                        </p:txBody>
                      </p:sp>
                      <p:cxnSp>
                        <p:nvCxnSpPr>
                          <p:cNvPr id="63" name="直線矢印コネクタ 62">
                            <a:extLst>
                              <a:ext uri="{FF2B5EF4-FFF2-40B4-BE49-F238E27FC236}">
                                <a16:creationId xmlns:a16="http://schemas.microsoft.com/office/drawing/2014/main" id="{B8A9D8F1-A6AD-3E2B-E6B4-BA037EAB7419}"/>
                              </a:ext>
                            </a:extLst>
                          </p:cNvPr>
                          <p:cNvCxnSpPr>
                            <a:cxnSpLocks/>
                          </p:cNvCxnSpPr>
                          <p:nvPr/>
                        </p:nvCxnSpPr>
                        <p:spPr>
                          <a:xfrm>
                            <a:off x="8690142" y="2091892"/>
                            <a:ext cx="594242" cy="222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0CD8A79E-84C1-2D3A-9DB8-098F8F26CF00}"/>
                              </a:ext>
                            </a:extLst>
                          </p:cNvPr>
                          <p:cNvSpPr txBox="1"/>
                          <p:nvPr/>
                        </p:nvSpPr>
                        <p:spPr>
                          <a:xfrm>
                            <a:off x="8850548" y="1530484"/>
                            <a:ext cx="1419920" cy="325340"/>
                          </a:xfrm>
                          <a:prstGeom prst="rect">
                            <a:avLst/>
                          </a:prstGeom>
                          <a:noFill/>
                        </p:spPr>
                        <p:txBody>
                          <a:bodyPr wrap="square">
                            <a:spAutoFit/>
                          </a:bodyPr>
                          <a:lstStyle/>
                          <a:p>
                            <a:r>
                              <a:rPr lang="en-US" altLang="ja-JP" b="1" dirty="0">
                                <a:latin typeface="Hiragino Sans W6" panose="020B0400000000000000" pitchFamily="34" charset="-128"/>
                                <a:ea typeface="Hiragino Sans W6" panose="020B0400000000000000" pitchFamily="34" charset="-128"/>
                              </a:rPr>
                              <a:t>Residual </a:t>
                            </a:r>
                            <a:endParaRPr lang="ja-JP" altLang="en-US" b="1">
                              <a:latin typeface="Hiragino Sans W6" panose="020B0400000000000000" pitchFamily="34" charset="-128"/>
                              <a:ea typeface="Hiragino Sans W6" panose="020B0400000000000000" pitchFamily="34" charset="-128"/>
                            </a:endParaRPr>
                          </a:p>
                        </p:txBody>
                      </p:sp>
                      <p:cxnSp>
                        <p:nvCxnSpPr>
                          <p:cNvPr id="67" name="直線コネクタ 66">
                            <a:extLst>
                              <a:ext uri="{FF2B5EF4-FFF2-40B4-BE49-F238E27FC236}">
                                <a16:creationId xmlns:a16="http://schemas.microsoft.com/office/drawing/2014/main" id="{4BC3B89F-8AAC-C0DD-4A06-745AB2DEACDF}"/>
                              </a:ext>
                            </a:extLst>
                          </p:cNvPr>
                          <p:cNvCxnSpPr>
                            <a:cxnSpLocks/>
                          </p:cNvCxnSpPr>
                          <p:nvPr/>
                        </p:nvCxnSpPr>
                        <p:spPr>
                          <a:xfrm flipV="1">
                            <a:off x="9572470" y="1826409"/>
                            <a:ext cx="434489" cy="822056"/>
                          </a:xfrm>
                          <a:prstGeom prst="line">
                            <a:avLst/>
                          </a:prstGeom>
                          <a:ln w="19050">
                            <a:solidFill>
                              <a:srgbClr val="1700F1"/>
                            </a:solidFill>
                          </a:ln>
                        </p:spPr>
                        <p:style>
                          <a:lnRef idx="1">
                            <a:schemeClr val="dk1"/>
                          </a:lnRef>
                          <a:fillRef idx="0">
                            <a:schemeClr val="dk1"/>
                          </a:fillRef>
                          <a:effectRef idx="0">
                            <a:schemeClr val="dk1"/>
                          </a:effectRef>
                          <a:fontRef idx="minor">
                            <a:schemeClr val="tx1"/>
                          </a:fontRef>
                        </p:style>
                      </p:cxnSp>
                    </p:grpSp>
                    <p:sp>
                      <p:nvSpPr>
                        <p:cNvPr id="53" name="円/楕円 52">
                          <a:extLst>
                            <a:ext uri="{FF2B5EF4-FFF2-40B4-BE49-F238E27FC236}">
                              <a16:creationId xmlns:a16="http://schemas.microsoft.com/office/drawing/2014/main" id="{C8EBD902-66CD-8DA7-9EAF-310BC91FA3B1}"/>
                            </a:ext>
                          </a:extLst>
                        </p:cNvPr>
                        <p:cNvSpPr/>
                        <p:nvPr/>
                      </p:nvSpPr>
                      <p:spPr>
                        <a:xfrm>
                          <a:off x="9672611" y="2388150"/>
                          <a:ext cx="54583" cy="528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cxnSp>
                    <p:nvCxnSpPr>
                      <p:cNvPr id="49" name="直線コネクタ 48">
                        <a:extLst>
                          <a:ext uri="{FF2B5EF4-FFF2-40B4-BE49-F238E27FC236}">
                            <a16:creationId xmlns:a16="http://schemas.microsoft.com/office/drawing/2014/main" id="{C804EDA2-D0FB-C383-4456-08B48124E0B2}"/>
                          </a:ext>
                        </a:extLst>
                      </p:cNvPr>
                      <p:cNvCxnSpPr>
                        <a:cxnSpLocks/>
                      </p:cNvCxnSpPr>
                      <p:nvPr/>
                    </p:nvCxnSpPr>
                    <p:spPr>
                      <a:xfrm>
                        <a:off x="9695440" y="2187723"/>
                        <a:ext cx="0" cy="460742"/>
                      </a:xfrm>
                      <a:prstGeom prst="line">
                        <a:avLst/>
                      </a:prstGeom>
                      <a:ln w="19050">
                        <a:prstDash val="sysDash"/>
                      </a:ln>
                    </p:spPr>
                    <p:style>
                      <a:lnRef idx="1">
                        <a:schemeClr val="dk1"/>
                      </a:lnRef>
                      <a:fillRef idx="0">
                        <a:schemeClr val="dk1"/>
                      </a:fillRef>
                      <a:effectRef idx="0">
                        <a:schemeClr val="dk1"/>
                      </a:effectRef>
                      <a:fontRef idx="minor">
                        <a:schemeClr val="tx1"/>
                      </a:fontRef>
                    </p:style>
                  </p:cxnSp>
                </p:grpSp>
                <p:sp>
                  <p:nvSpPr>
                    <p:cNvPr id="37" name="乗算記号 36">
                      <a:extLst>
                        <a:ext uri="{FF2B5EF4-FFF2-40B4-BE49-F238E27FC236}">
                          <a16:creationId xmlns:a16="http://schemas.microsoft.com/office/drawing/2014/main" id="{DB4CE185-D82A-9664-B5A4-7500F44B4065}"/>
                        </a:ext>
                      </a:extLst>
                    </p:cNvPr>
                    <p:cNvSpPr/>
                    <p:nvPr/>
                  </p:nvSpPr>
                  <p:spPr>
                    <a:xfrm>
                      <a:off x="8444283" y="990522"/>
                      <a:ext cx="272934" cy="272934"/>
                    </a:xfrm>
                    <a:prstGeom prst="mathMultiply">
                      <a:avLst>
                        <a:gd name="adj1" fmla="val 3490"/>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cxnSp>
                  <p:nvCxnSpPr>
                    <p:cNvPr id="39" name="直線コネクタ 38">
                      <a:extLst>
                        <a:ext uri="{FF2B5EF4-FFF2-40B4-BE49-F238E27FC236}">
                          <a16:creationId xmlns:a16="http://schemas.microsoft.com/office/drawing/2014/main" id="{4CAB0DCB-75AD-6D0F-56AB-EB4DC1EA9077}"/>
                        </a:ext>
                      </a:extLst>
                    </p:cNvPr>
                    <p:cNvCxnSpPr>
                      <a:cxnSpLocks/>
                    </p:cNvCxnSpPr>
                    <p:nvPr/>
                  </p:nvCxnSpPr>
                  <p:spPr>
                    <a:xfrm>
                      <a:off x="8580750" y="910479"/>
                      <a:ext cx="0" cy="457252"/>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ADC416BD-29E7-3CB9-F646-9B6258EC9F30}"/>
                        </a:ext>
                      </a:extLst>
                    </p:cNvPr>
                    <p:cNvCxnSpPr>
                      <a:cxnSpLocks/>
                    </p:cNvCxnSpPr>
                    <p:nvPr/>
                  </p:nvCxnSpPr>
                  <p:spPr>
                    <a:xfrm>
                      <a:off x="8587050" y="989668"/>
                      <a:ext cx="300667"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8" name="直線矢印コネクタ 27">
                    <a:extLst>
                      <a:ext uri="{FF2B5EF4-FFF2-40B4-BE49-F238E27FC236}">
                        <a16:creationId xmlns:a16="http://schemas.microsoft.com/office/drawing/2014/main" id="{7097A512-9776-7C6F-7D05-B45102BE88C9}"/>
                      </a:ext>
                    </a:extLst>
                  </p:cNvPr>
                  <p:cNvCxnSpPr>
                    <a:cxnSpLocks/>
                  </p:cNvCxnSpPr>
                  <p:nvPr/>
                </p:nvCxnSpPr>
                <p:spPr>
                  <a:xfrm>
                    <a:off x="9278926" y="1195066"/>
                    <a:ext cx="111287" cy="366357"/>
                  </a:xfrm>
                  <a:prstGeom prst="straightConnector1">
                    <a:avLst/>
                  </a:prstGeom>
                  <a:ln w="19050">
                    <a:solidFill>
                      <a:srgbClr val="0A8540"/>
                    </a:solidFill>
                    <a:tailEnd type="triangle"/>
                  </a:ln>
                </p:spPr>
                <p:style>
                  <a:lnRef idx="1">
                    <a:schemeClr val="dk1"/>
                  </a:lnRef>
                  <a:fillRef idx="0">
                    <a:schemeClr val="dk1"/>
                  </a:fillRef>
                  <a:effectRef idx="0">
                    <a:schemeClr val="dk1"/>
                  </a:effectRef>
                  <a:fontRef idx="minor">
                    <a:schemeClr val="tx1"/>
                  </a:fontRef>
                </p:style>
              </p:cxnSp>
            </p:grpSp>
            <p:cxnSp>
              <p:nvCxnSpPr>
                <p:cNvPr id="32" name="直線矢印コネクタ 31">
                  <a:extLst>
                    <a:ext uri="{FF2B5EF4-FFF2-40B4-BE49-F238E27FC236}">
                      <a16:creationId xmlns:a16="http://schemas.microsoft.com/office/drawing/2014/main" id="{607CCEB1-26AA-A1A2-9CC9-806744A8F68A}"/>
                    </a:ext>
                  </a:extLst>
                </p:cNvPr>
                <p:cNvCxnSpPr>
                  <a:cxnSpLocks/>
                </p:cNvCxnSpPr>
                <p:nvPr/>
              </p:nvCxnSpPr>
              <p:spPr>
                <a:xfrm>
                  <a:off x="5402229" y="3113291"/>
                  <a:ext cx="343618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69" name="フリーフォーム 68">
                <a:extLst>
                  <a:ext uri="{FF2B5EF4-FFF2-40B4-BE49-F238E27FC236}">
                    <a16:creationId xmlns:a16="http://schemas.microsoft.com/office/drawing/2014/main" id="{DB039D08-0919-7649-23FC-BD100C9DA5B7}"/>
                  </a:ext>
                </a:extLst>
              </p:cNvPr>
              <p:cNvSpPr/>
              <p:nvPr/>
            </p:nvSpPr>
            <p:spPr>
              <a:xfrm>
                <a:off x="5651225" y="2844333"/>
                <a:ext cx="67328" cy="407963"/>
              </a:xfrm>
              <a:custGeom>
                <a:avLst/>
                <a:gdLst>
                  <a:gd name="connsiteX0" fmla="*/ 42678 w 67328"/>
                  <a:gd name="connsiteY0" fmla="*/ 0 h 407963"/>
                  <a:gd name="connsiteX1" fmla="*/ 475 w 67328"/>
                  <a:gd name="connsiteY1" fmla="*/ 189913 h 407963"/>
                  <a:gd name="connsiteX2" fmla="*/ 67296 w 67328"/>
                  <a:gd name="connsiteY2" fmla="*/ 246184 h 407963"/>
                  <a:gd name="connsiteX3" fmla="*/ 7509 w 67328"/>
                  <a:gd name="connsiteY3" fmla="*/ 407963 h 407963"/>
                </a:gdLst>
                <a:ahLst/>
                <a:cxnLst>
                  <a:cxn ang="0">
                    <a:pos x="connsiteX0" y="connsiteY0"/>
                  </a:cxn>
                  <a:cxn ang="0">
                    <a:pos x="connsiteX1" y="connsiteY1"/>
                  </a:cxn>
                  <a:cxn ang="0">
                    <a:pos x="connsiteX2" y="connsiteY2"/>
                  </a:cxn>
                  <a:cxn ang="0">
                    <a:pos x="connsiteX3" y="connsiteY3"/>
                  </a:cxn>
                </a:cxnLst>
                <a:rect l="l" t="t" r="r" b="b"/>
                <a:pathLst>
                  <a:path w="67328" h="407963">
                    <a:moveTo>
                      <a:pt x="42678" y="0"/>
                    </a:moveTo>
                    <a:cubicBezTo>
                      <a:pt x="19525" y="74441"/>
                      <a:pt x="-3628" y="148882"/>
                      <a:pt x="475" y="189913"/>
                    </a:cubicBezTo>
                    <a:cubicBezTo>
                      <a:pt x="4578" y="230944"/>
                      <a:pt x="66124" y="209842"/>
                      <a:pt x="67296" y="246184"/>
                    </a:cubicBezTo>
                    <a:cubicBezTo>
                      <a:pt x="68468" y="282526"/>
                      <a:pt x="37988" y="345244"/>
                      <a:pt x="7509" y="407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a:extLst>
                  <a:ext uri="{FF2B5EF4-FFF2-40B4-BE49-F238E27FC236}">
                    <a16:creationId xmlns:a16="http://schemas.microsoft.com/office/drawing/2014/main" id="{8004C5E8-D9AB-125D-28A1-E57C99F6F406}"/>
                  </a:ext>
                </a:extLst>
              </p:cNvPr>
              <p:cNvSpPr/>
              <p:nvPr/>
            </p:nvSpPr>
            <p:spPr>
              <a:xfrm>
                <a:off x="5698854" y="2836080"/>
                <a:ext cx="67328" cy="407963"/>
              </a:xfrm>
              <a:custGeom>
                <a:avLst/>
                <a:gdLst>
                  <a:gd name="connsiteX0" fmla="*/ 42678 w 67328"/>
                  <a:gd name="connsiteY0" fmla="*/ 0 h 407963"/>
                  <a:gd name="connsiteX1" fmla="*/ 475 w 67328"/>
                  <a:gd name="connsiteY1" fmla="*/ 189913 h 407963"/>
                  <a:gd name="connsiteX2" fmla="*/ 67296 w 67328"/>
                  <a:gd name="connsiteY2" fmla="*/ 246184 h 407963"/>
                  <a:gd name="connsiteX3" fmla="*/ 7509 w 67328"/>
                  <a:gd name="connsiteY3" fmla="*/ 407963 h 407963"/>
                </a:gdLst>
                <a:ahLst/>
                <a:cxnLst>
                  <a:cxn ang="0">
                    <a:pos x="connsiteX0" y="connsiteY0"/>
                  </a:cxn>
                  <a:cxn ang="0">
                    <a:pos x="connsiteX1" y="connsiteY1"/>
                  </a:cxn>
                  <a:cxn ang="0">
                    <a:pos x="connsiteX2" y="connsiteY2"/>
                  </a:cxn>
                  <a:cxn ang="0">
                    <a:pos x="connsiteX3" y="connsiteY3"/>
                  </a:cxn>
                </a:cxnLst>
                <a:rect l="l" t="t" r="r" b="b"/>
                <a:pathLst>
                  <a:path w="67328" h="407963">
                    <a:moveTo>
                      <a:pt x="42678" y="0"/>
                    </a:moveTo>
                    <a:cubicBezTo>
                      <a:pt x="19525" y="74441"/>
                      <a:pt x="-3628" y="148882"/>
                      <a:pt x="475" y="189913"/>
                    </a:cubicBezTo>
                    <a:cubicBezTo>
                      <a:pt x="4578" y="230944"/>
                      <a:pt x="66124" y="209842"/>
                      <a:pt x="67296" y="246184"/>
                    </a:cubicBezTo>
                    <a:cubicBezTo>
                      <a:pt x="68468" y="282526"/>
                      <a:pt x="37988" y="345244"/>
                      <a:pt x="7509" y="407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a:extLst>
                  <a:ext uri="{FF2B5EF4-FFF2-40B4-BE49-F238E27FC236}">
                    <a16:creationId xmlns:a16="http://schemas.microsoft.com/office/drawing/2014/main" id="{4C8567BF-B956-6CCF-F70B-F02D7B614503}"/>
                  </a:ext>
                </a:extLst>
              </p:cNvPr>
              <p:cNvSpPr/>
              <p:nvPr/>
            </p:nvSpPr>
            <p:spPr>
              <a:xfrm>
                <a:off x="8248038" y="2836666"/>
                <a:ext cx="67328" cy="407963"/>
              </a:xfrm>
              <a:custGeom>
                <a:avLst/>
                <a:gdLst>
                  <a:gd name="connsiteX0" fmla="*/ 42678 w 67328"/>
                  <a:gd name="connsiteY0" fmla="*/ 0 h 407963"/>
                  <a:gd name="connsiteX1" fmla="*/ 475 w 67328"/>
                  <a:gd name="connsiteY1" fmla="*/ 189913 h 407963"/>
                  <a:gd name="connsiteX2" fmla="*/ 67296 w 67328"/>
                  <a:gd name="connsiteY2" fmla="*/ 246184 h 407963"/>
                  <a:gd name="connsiteX3" fmla="*/ 7509 w 67328"/>
                  <a:gd name="connsiteY3" fmla="*/ 407963 h 407963"/>
                </a:gdLst>
                <a:ahLst/>
                <a:cxnLst>
                  <a:cxn ang="0">
                    <a:pos x="connsiteX0" y="connsiteY0"/>
                  </a:cxn>
                  <a:cxn ang="0">
                    <a:pos x="connsiteX1" y="connsiteY1"/>
                  </a:cxn>
                  <a:cxn ang="0">
                    <a:pos x="connsiteX2" y="connsiteY2"/>
                  </a:cxn>
                  <a:cxn ang="0">
                    <a:pos x="connsiteX3" y="connsiteY3"/>
                  </a:cxn>
                </a:cxnLst>
                <a:rect l="l" t="t" r="r" b="b"/>
                <a:pathLst>
                  <a:path w="67328" h="407963">
                    <a:moveTo>
                      <a:pt x="42678" y="0"/>
                    </a:moveTo>
                    <a:cubicBezTo>
                      <a:pt x="19525" y="74441"/>
                      <a:pt x="-3628" y="148882"/>
                      <a:pt x="475" y="189913"/>
                    </a:cubicBezTo>
                    <a:cubicBezTo>
                      <a:pt x="4578" y="230944"/>
                      <a:pt x="66124" y="209842"/>
                      <a:pt x="67296" y="246184"/>
                    </a:cubicBezTo>
                    <a:cubicBezTo>
                      <a:pt x="68468" y="282526"/>
                      <a:pt x="37988" y="345244"/>
                      <a:pt x="7509" y="407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a:extLst>
                  <a:ext uri="{FF2B5EF4-FFF2-40B4-BE49-F238E27FC236}">
                    <a16:creationId xmlns:a16="http://schemas.microsoft.com/office/drawing/2014/main" id="{A09D0921-D2CC-ECCB-00DF-C3B032B33510}"/>
                  </a:ext>
                </a:extLst>
              </p:cNvPr>
              <p:cNvSpPr/>
              <p:nvPr/>
            </p:nvSpPr>
            <p:spPr>
              <a:xfrm>
                <a:off x="8295667" y="2828413"/>
                <a:ext cx="67328" cy="407963"/>
              </a:xfrm>
              <a:custGeom>
                <a:avLst/>
                <a:gdLst>
                  <a:gd name="connsiteX0" fmla="*/ 42678 w 67328"/>
                  <a:gd name="connsiteY0" fmla="*/ 0 h 407963"/>
                  <a:gd name="connsiteX1" fmla="*/ 475 w 67328"/>
                  <a:gd name="connsiteY1" fmla="*/ 189913 h 407963"/>
                  <a:gd name="connsiteX2" fmla="*/ 67296 w 67328"/>
                  <a:gd name="connsiteY2" fmla="*/ 246184 h 407963"/>
                  <a:gd name="connsiteX3" fmla="*/ 7509 w 67328"/>
                  <a:gd name="connsiteY3" fmla="*/ 407963 h 407963"/>
                </a:gdLst>
                <a:ahLst/>
                <a:cxnLst>
                  <a:cxn ang="0">
                    <a:pos x="connsiteX0" y="connsiteY0"/>
                  </a:cxn>
                  <a:cxn ang="0">
                    <a:pos x="connsiteX1" y="connsiteY1"/>
                  </a:cxn>
                  <a:cxn ang="0">
                    <a:pos x="connsiteX2" y="connsiteY2"/>
                  </a:cxn>
                  <a:cxn ang="0">
                    <a:pos x="connsiteX3" y="connsiteY3"/>
                  </a:cxn>
                </a:cxnLst>
                <a:rect l="l" t="t" r="r" b="b"/>
                <a:pathLst>
                  <a:path w="67328" h="407963">
                    <a:moveTo>
                      <a:pt x="42678" y="0"/>
                    </a:moveTo>
                    <a:cubicBezTo>
                      <a:pt x="19525" y="74441"/>
                      <a:pt x="-3628" y="148882"/>
                      <a:pt x="475" y="189913"/>
                    </a:cubicBezTo>
                    <a:cubicBezTo>
                      <a:pt x="4578" y="230944"/>
                      <a:pt x="66124" y="209842"/>
                      <a:pt x="67296" y="246184"/>
                    </a:cubicBezTo>
                    <a:cubicBezTo>
                      <a:pt x="68468" y="282526"/>
                      <a:pt x="37988" y="345244"/>
                      <a:pt x="7509" y="407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角丸四角形吹き出し 2">
              <a:extLst>
                <a:ext uri="{FF2B5EF4-FFF2-40B4-BE49-F238E27FC236}">
                  <a16:creationId xmlns:a16="http://schemas.microsoft.com/office/drawing/2014/main" id="{4D03D08D-922B-6889-258E-1786134D7884}"/>
                </a:ext>
              </a:extLst>
            </p:cNvPr>
            <p:cNvSpPr/>
            <p:nvPr/>
          </p:nvSpPr>
          <p:spPr>
            <a:xfrm>
              <a:off x="5086015" y="3907054"/>
              <a:ext cx="3967680" cy="1354512"/>
            </a:xfrm>
            <a:prstGeom prst="wedgeRoundRectCallout">
              <a:avLst>
                <a:gd name="adj1" fmla="val -24783"/>
                <a:gd name="adj2" fmla="val -86633"/>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8000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18004"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F4A25580-C739-D415-E23A-47075E7EB83D}"/>
              </a:ext>
            </a:extLst>
          </p:cNvPr>
          <p:cNvSpPr txBox="1"/>
          <p:nvPr/>
        </p:nvSpPr>
        <p:spPr>
          <a:xfrm>
            <a:off x="86991" y="717245"/>
            <a:ext cx="4238948" cy="430887"/>
          </a:xfrm>
          <a:prstGeom prst="rect">
            <a:avLst/>
          </a:prstGeom>
          <a:noFill/>
        </p:spPr>
        <p:txBody>
          <a:bodyPr wrap="square">
            <a:spAutoFit/>
          </a:bodyPr>
          <a:lstStyle/>
          <a:p>
            <a:pPr marL="342900" indent="-342900">
              <a:buFont typeface="Wingdings" pitchFamily="2" charset="2"/>
              <a:buChar char="n"/>
            </a:pPr>
            <a:r>
              <a:rPr lang="ja-JP" altLang="en-US" sz="2200" b="1" u="sng">
                <a:latin typeface="Hiragino Sans W6" panose="020B0400000000000000" pitchFamily="34" charset="-128"/>
                <a:ea typeface="Hiragino Sans W6" panose="020B0400000000000000" pitchFamily="34" charset="-128"/>
              </a:rPr>
              <a:t>エネルギー損失</a:t>
            </a:r>
            <a:r>
              <a:rPr lang="en" altLang="ja-JP" sz="2200" b="1" u="sng" dirty="0">
                <a:latin typeface="Hiragino Sans W6" panose="020B0400000000000000" pitchFamily="34" charset="-128"/>
                <a:ea typeface="Hiragino Sans W6" panose="020B0400000000000000" pitchFamily="34" charset="-128"/>
              </a:rPr>
              <a:t>vs</a:t>
            </a:r>
            <a:r>
              <a:rPr lang="ja-JP" altLang="en-US" sz="2200" b="1" u="sng">
                <a:latin typeface="Hiragino Sans W6" panose="020B0400000000000000" pitchFamily="34" charset="-128"/>
                <a:ea typeface="Hiragino Sans W6" panose="020B0400000000000000" pitchFamily="34" charset="-128"/>
              </a:rPr>
              <a:t>運動量</a:t>
            </a:r>
          </a:p>
        </p:txBody>
      </p:sp>
      <p:grpSp>
        <p:nvGrpSpPr>
          <p:cNvPr id="93" name="グループ化 92">
            <a:extLst>
              <a:ext uri="{FF2B5EF4-FFF2-40B4-BE49-F238E27FC236}">
                <a16:creationId xmlns:a16="http://schemas.microsoft.com/office/drawing/2014/main" id="{D6A52DA0-10CB-128B-9100-518F4E69E033}"/>
              </a:ext>
            </a:extLst>
          </p:cNvPr>
          <p:cNvGrpSpPr/>
          <p:nvPr/>
        </p:nvGrpSpPr>
        <p:grpSpPr>
          <a:xfrm>
            <a:off x="3907186" y="672467"/>
            <a:ext cx="5373594" cy="3449170"/>
            <a:chOff x="3628769" y="455719"/>
            <a:chExt cx="5496811" cy="3795973"/>
          </a:xfrm>
        </p:grpSpPr>
        <p:pic>
          <p:nvPicPr>
            <p:cNvPr id="92" name="図 91">
              <a:extLst>
                <a:ext uri="{FF2B5EF4-FFF2-40B4-BE49-F238E27FC236}">
                  <a16:creationId xmlns:a16="http://schemas.microsoft.com/office/drawing/2014/main" id="{810AE7B8-8B22-4A5E-6B11-852271AB66F6}"/>
                </a:ext>
              </a:extLst>
            </p:cNvPr>
            <p:cNvPicPr>
              <a:picLocks noChangeAspect="1"/>
            </p:cNvPicPr>
            <p:nvPr/>
          </p:nvPicPr>
          <p:blipFill rotWithShape="1">
            <a:blip r:embed="rId3"/>
            <a:srcRect l="8578" r="6330" b="6190"/>
            <a:stretch/>
          </p:blipFill>
          <p:spPr>
            <a:xfrm>
              <a:off x="3905570" y="802762"/>
              <a:ext cx="5055444" cy="3133948"/>
            </a:xfrm>
            <a:prstGeom prst="rect">
              <a:avLst/>
            </a:prstGeom>
          </p:spPr>
        </p:pic>
        <p:grpSp>
          <p:nvGrpSpPr>
            <p:cNvPr id="7" name="グループ化 6">
              <a:extLst>
                <a:ext uri="{FF2B5EF4-FFF2-40B4-BE49-F238E27FC236}">
                  <a16:creationId xmlns:a16="http://schemas.microsoft.com/office/drawing/2014/main" id="{AD1769F6-62A6-4936-4D87-6755B48DD4A2}"/>
                </a:ext>
              </a:extLst>
            </p:cNvPr>
            <p:cNvGrpSpPr/>
            <p:nvPr/>
          </p:nvGrpSpPr>
          <p:grpSpPr>
            <a:xfrm>
              <a:off x="3628769" y="455719"/>
              <a:ext cx="5496811" cy="3795973"/>
              <a:chOff x="23822283" y="33549672"/>
              <a:chExt cx="5764048" cy="4374519"/>
            </a:xfrm>
          </p:grpSpPr>
          <p:grpSp>
            <p:nvGrpSpPr>
              <p:cNvPr id="10" name="グループ化 9">
                <a:extLst>
                  <a:ext uri="{FF2B5EF4-FFF2-40B4-BE49-F238E27FC236}">
                    <a16:creationId xmlns:a16="http://schemas.microsoft.com/office/drawing/2014/main" id="{289CB563-AF15-CF4C-C737-C7379EB8D439}"/>
                  </a:ext>
                </a:extLst>
              </p:cNvPr>
              <p:cNvGrpSpPr/>
              <p:nvPr/>
            </p:nvGrpSpPr>
            <p:grpSpPr>
              <a:xfrm>
                <a:off x="23822283" y="33549672"/>
                <a:ext cx="5764048" cy="4374519"/>
                <a:chOff x="17143411" y="33488188"/>
                <a:chExt cx="5764048" cy="4374519"/>
              </a:xfrm>
            </p:grpSpPr>
            <p:sp>
              <p:nvSpPr>
                <p:cNvPr id="13" name="テキスト ボックス 12">
                  <a:extLst>
                    <a:ext uri="{FF2B5EF4-FFF2-40B4-BE49-F238E27FC236}">
                      <a16:creationId xmlns:a16="http://schemas.microsoft.com/office/drawing/2014/main" id="{7A78F07F-825D-C8D1-9386-5F658453FCFE}"/>
                    </a:ext>
                  </a:extLst>
                </p:cNvPr>
                <p:cNvSpPr txBox="1"/>
                <p:nvPr/>
              </p:nvSpPr>
              <p:spPr>
                <a:xfrm>
                  <a:off x="20605177" y="37427325"/>
                  <a:ext cx="2302282" cy="435382"/>
                </a:xfrm>
                <a:prstGeom prst="rect">
                  <a:avLst/>
                </a:prstGeom>
                <a:noFill/>
              </p:spPr>
              <p:txBody>
                <a:bodyPr wrap="square" rtlCol="0">
                  <a:spAutoFit/>
                </a:bodyPr>
                <a:lstStyle/>
                <a:p>
                  <a:r>
                    <a:rPr kumimoji="1" lang="ja-JP" altLang="en-US">
                      <a:latin typeface="Hiragino Sans W4" panose="020B0400000000000000" pitchFamily="34" charset="-128"/>
                      <a:ea typeface="Hiragino Sans W4" panose="020B0400000000000000" pitchFamily="34" charset="-128"/>
                    </a:rPr>
                    <a:t>運動量</a:t>
                  </a:r>
                  <a:r>
                    <a:rPr kumimoji="1" lang="en-US" altLang="ja-JP" dirty="0">
                      <a:latin typeface="Hiragino Sans W4" panose="020B0400000000000000" pitchFamily="34" charset="-128"/>
                      <a:ea typeface="Hiragino Sans W4" panose="020B0400000000000000" pitchFamily="34" charset="-128"/>
                    </a:rPr>
                    <a:t> [GeV/</a:t>
                  </a:r>
                  <a:r>
                    <a:rPr kumimoji="1" lang="en-US" altLang="ja-JP" i="1" dirty="0">
                      <a:latin typeface="Hiragino Sans W4" panose="020B0400000000000000" pitchFamily="34" charset="-128"/>
                      <a:ea typeface="Hiragino Sans W4" panose="020B0400000000000000" pitchFamily="34" charset="-128"/>
                    </a:rPr>
                    <a:t>c</a:t>
                  </a:r>
                  <a:r>
                    <a:rPr kumimoji="1" lang="en-US" altLang="ja-JP" dirty="0">
                      <a:latin typeface="Hiragino Sans W4" panose="020B0400000000000000" pitchFamily="34" charset="-128"/>
                      <a:ea typeface="Hiragino Sans W4" panose="020B0400000000000000" pitchFamily="34" charset="-128"/>
                    </a:rPr>
                    <a:t> ]</a:t>
                  </a:r>
                  <a:endParaRPr kumimoji="1" lang="ja-JP" altLang="en-US" dirty="0">
                    <a:latin typeface="Hiragino Sans W4" panose="020B0400000000000000" pitchFamily="34" charset="-128"/>
                    <a:ea typeface="Hiragino Sans W4" panose="020B0400000000000000" pitchFamily="34" charset="-128"/>
                  </a:endParaRPr>
                </a:p>
              </p:txBody>
            </p:sp>
            <p:sp>
              <p:nvSpPr>
                <p:cNvPr id="14" name="テキスト ボックス 13">
                  <a:extLst>
                    <a:ext uri="{FF2B5EF4-FFF2-40B4-BE49-F238E27FC236}">
                      <a16:creationId xmlns:a16="http://schemas.microsoft.com/office/drawing/2014/main" id="{296A1FDD-69A1-EABF-1D15-4945D436A7A6}"/>
                    </a:ext>
                  </a:extLst>
                </p:cNvPr>
                <p:cNvSpPr txBox="1"/>
                <p:nvPr/>
              </p:nvSpPr>
              <p:spPr>
                <a:xfrm rot="16200000">
                  <a:off x="15480490" y="35151109"/>
                  <a:ext cx="3731985" cy="406144"/>
                </a:xfrm>
                <a:prstGeom prst="rect">
                  <a:avLst/>
                </a:prstGeom>
                <a:noFill/>
              </p:spPr>
              <p:txBody>
                <a:bodyPr wrap="square" rtlCol="0">
                  <a:spAutoFit/>
                </a:bodyPr>
                <a:lstStyle/>
                <a:p>
                  <a:r>
                    <a:rPr kumimoji="1" lang="en-US" altLang="ja-JP" dirty="0">
                      <a:latin typeface="Hiragino Sans W4" panose="020B0400000000000000" pitchFamily="34" charset="-128"/>
                      <a:ea typeface="Hiragino Sans W4" panose="020B0400000000000000" pitchFamily="34" charset="-128"/>
                    </a:rPr>
                    <a:t>STS</a:t>
                  </a:r>
                  <a:r>
                    <a:rPr kumimoji="1" lang="ja-JP" altLang="en-US">
                      <a:latin typeface="Hiragino Sans W4" panose="020B0400000000000000" pitchFamily="34" charset="-128"/>
                      <a:ea typeface="Hiragino Sans W4" panose="020B0400000000000000" pitchFamily="34" charset="-128"/>
                    </a:rPr>
                    <a:t>に落とした電荷量</a:t>
                  </a:r>
                  <a:r>
                    <a:rPr kumimoji="1" lang="en-US" altLang="ja-JP" dirty="0">
                      <a:latin typeface="Hiragino Sans W4" panose="020B0400000000000000" pitchFamily="34" charset="-128"/>
                      <a:ea typeface="Hiragino Sans W4" panose="020B0400000000000000" pitchFamily="34" charset="-128"/>
                    </a:rPr>
                    <a:t>[</a:t>
                  </a:r>
                  <a:r>
                    <a:rPr kumimoji="1" lang="en-US" altLang="ja-JP" dirty="0" err="1">
                      <a:latin typeface="Hiragino Sans W4" panose="020B0400000000000000" pitchFamily="34" charset="-128"/>
                      <a:ea typeface="Hiragino Sans W4" panose="020B0400000000000000" pitchFamily="34" charset="-128"/>
                    </a:rPr>
                    <a:t>fC</a:t>
                  </a:r>
                  <a:r>
                    <a:rPr kumimoji="1" lang="en-US" altLang="ja-JP" dirty="0">
                      <a:latin typeface="Hiragino Sans W4" panose="020B0400000000000000" pitchFamily="34" charset="-128"/>
                      <a:ea typeface="Hiragino Sans W4" panose="020B0400000000000000" pitchFamily="34" charset="-128"/>
                    </a:rPr>
                    <a:t>]</a:t>
                  </a:r>
                  <a:endParaRPr kumimoji="1" lang="ja-JP" altLang="en-US" dirty="0">
                    <a:latin typeface="Hiragino Sans W4" panose="020B0400000000000000" pitchFamily="34" charset="-128"/>
                    <a:ea typeface="Hiragino Sans W4" panose="020B0400000000000000" pitchFamily="34" charset="-128"/>
                  </a:endParaRPr>
                </a:p>
              </p:txBody>
            </p:sp>
          </p:grpSp>
          <p:sp>
            <p:nvSpPr>
              <p:cNvPr id="11" name="テキスト ボックス 10">
                <a:extLst>
                  <a:ext uri="{FF2B5EF4-FFF2-40B4-BE49-F238E27FC236}">
                    <a16:creationId xmlns:a16="http://schemas.microsoft.com/office/drawing/2014/main" id="{010A5311-1336-012A-83B6-F1E3C8F5E88D}"/>
                  </a:ext>
                </a:extLst>
              </p:cNvPr>
              <p:cNvSpPr txBox="1"/>
              <p:nvPr/>
            </p:nvSpPr>
            <p:spPr>
              <a:xfrm>
                <a:off x="24798318" y="33700820"/>
                <a:ext cx="3937188" cy="450435"/>
              </a:xfrm>
              <a:prstGeom prst="rect">
                <a:avLst/>
              </a:prstGeom>
            </p:spPr>
            <p:style>
              <a:lnRef idx="2">
                <a:schemeClr val="dk1"/>
              </a:lnRef>
              <a:fillRef idx="1">
                <a:schemeClr val="lt1"/>
              </a:fillRef>
              <a:effectRef idx="0">
                <a:schemeClr val="dk1"/>
              </a:effectRef>
              <a:fontRef idx="minor">
                <a:schemeClr val="dk1"/>
              </a:fontRef>
            </p:style>
            <p:txBody>
              <a:bodyPr wrap="square" anchor="ctr" anchorCtr="0">
                <a:spAutoFit/>
              </a:bodyPr>
              <a:lstStyle/>
              <a:p>
                <a:pPr algn="ctr"/>
                <a:r>
                  <a:rPr lang="ja-JP" altLang="en-US" sz="2000">
                    <a:ea typeface="Hiragino Sans W4" panose="020B0400000000000000" pitchFamily="34" charset="-128"/>
                  </a:rPr>
                  <a:t>エネルギー損失</a:t>
                </a:r>
                <a:r>
                  <a:rPr lang="en-US" altLang="ja-JP" sz="2000" dirty="0">
                    <a:ea typeface="Hiragino Sans W4" panose="020B0400000000000000" pitchFamily="34" charset="-128"/>
                  </a:rPr>
                  <a:t>vs</a:t>
                </a:r>
                <a:r>
                  <a:rPr lang="ja-JP" altLang="en-US" sz="2000">
                    <a:ea typeface="Hiragino Sans W4" panose="020B0400000000000000" pitchFamily="34" charset="-128"/>
                  </a:rPr>
                  <a:t>運動量</a:t>
                </a:r>
              </a:p>
            </p:txBody>
          </p:sp>
        </p:grpSp>
      </p:grpSp>
      <p:grpSp>
        <p:nvGrpSpPr>
          <p:cNvPr id="86" name="グループ化 85">
            <a:extLst>
              <a:ext uri="{FF2B5EF4-FFF2-40B4-BE49-F238E27FC236}">
                <a16:creationId xmlns:a16="http://schemas.microsoft.com/office/drawing/2014/main" id="{E6931D06-D0B5-53EF-3913-EEA2E6B9D1A9}"/>
              </a:ext>
            </a:extLst>
          </p:cNvPr>
          <p:cNvGrpSpPr/>
          <p:nvPr/>
        </p:nvGrpSpPr>
        <p:grpSpPr>
          <a:xfrm>
            <a:off x="686795" y="6248781"/>
            <a:ext cx="8414357" cy="464314"/>
            <a:chOff x="-105754" y="5928463"/>
            <a:chExt cx="8414357" cy="464314"/>
          </a:xfrm>
        </p:grpSpPr>
        <p:sp>
          <p:nvSpPr>
            <p:cNvPr id="84" name="テキスト ボックス 83">
              <a:extLst>
                <a:ext uri="{FF2B5EF4-FFF2-40B4-BE49-F238E27FC236}">
                  <a16:creationId xmlns:a16="http://schemas.microsoft.com/office/drawing/2014/main" id="{77B2F441-5855-B4A0-C87D-B2B0D9D172B3}"/>
                </a:ext>
              </a:extLst>
            </p:cNvPr>
            <p:cNvSpPr txBox="1"/>
            <p:nvPr/>
          </p:nvSpPr>
          <p:spPr>
            <a:xfrm>
              <a:off x="584177" y="5931112"/>
              <a:ext cx="7724426" cy="461665"/>
            </a:xfrm>
            <a:prstGeom prst="rect">
              <a:avLst/>
            </a:prstGeom>
            <a:noFill/>
          </p:spPr>
          <p:txBody>
            <a:bodyPr wrap="square">
              <a:spAutoFit/>
            </a:bodyPr>
            <a:lstStyle/>
            <a:p>
              <a:pPr algn="l"/>
              <a:r>
                <a:rPr lang="en" altLang="ja-JP" sz="2400" b="1" u="sng" strike="noStrike" dirty="0">
                  <a:solidFill>
                    <a:srgbClr val="FF0000"/>
                  </a:solidFill>
                  <a:effectLst/>
                  <a:latin typeface="Hiragino Sans W6" panose="020B0400000000000000" pitchFamily="34" charset="-128"/>
                  <a:ea typeface="Hiragino Sans W6" panose="020B0400000000000000" pitchFamily="34" charset="-128"/>
                </a:rPr>
                <a:t>STS</a:t>
              </a:r>
              <a:r>
                <a:rPr lang="ja-JP" altLang="en-US" sz="2400" b="1" u="sng" strike="noStrike">
                  <a:solidFill>
                    <a:srgbClr val="FF0000"/>
                  </a:solidFill>
                  <a:effectLst/>
                  <a:latin typeface="Hiragino Sans W6" panose="020B0400000000000000" pitchFamily="34" charset="-128"/>
                  <a:ea typeface="Hiragino Sans W6" panose="020B0400000000000000" pitchFamily="34" charset="-128"/>
                </a:rPr>
                <a:t>を</a:t>
              </a:r>
              <a:r>
                <a:rPr lang="ja-JP" altLang="en-US" sz="2400" b="1" u="sng">
                  <a:solidFill>
                    <a:srgbClr val="FF0000"/>
                  </a:solidFill>
                  <a:latin typeface="Hiragino Sans W6" panose="020B0400000000000000" pitchFamily="34" charset="-128"/>
                  <a:ea typeface="Hiragino Sans W6" panose="020B0400000000000000" pitchFamily="34" charset="-128"/>
                </a:rPr>
                <a:t>磁場環境下で</a:t>
              </a:r>
              <a:r>
                <a:rPr lang="ja-JP" altLang="en-US" sz="2400" b="1" u="sng" strike="noStrike">
                  <a:solidFill>
                    <a:srgbClr val="FF0000"/>
                  </a:solidFill>
                  <a:effectLst/>
                  <a:highlight>
                    <a:srgbClr val="FFFF00"/>
                  </a:highlight>
                  <a:latin typeface="Hiragino Sans W6" panose="020B0400000000000000" pitchFamily="34" charset="-128"/>
                  <a:ea typeface="Hiragino Sans W6" panose="020B0400000000000000" pitchFamily="34" charset="-128"/>
                </a:rPr>
                <a:t>正常に動作</a:t>
              </a:r>
              <a:r>
                <a:rPr lang="ja-JP" altLang="en-US" sz="2400" b="1" u="sng">
                  <a:solidFill>
                    <a:srgbClr val="FF0000"/>
                  </a:solidFill>
                  <a:latin typeface="Hiragino Sans W6" panose="020B0400000000000000" pitchFamily="34" charset="-128"/>
                  <a:ea typeface="Hiragino Sans W6" panose="020B0400000000000000" pitchFamily="34" charset="-128"/>
                </a:rPr>
                <a:t>させることに成功！</a:t>
              </a:r>
              <a:endParaRPr lang="en" altLang="ja-JP" sz="2400" b="1" u="sng" strike="noStrike" dirty="0">
                <a:solidFill>
                  <a:srgbClr val="FF0000"/>
                </a:solidFill>
                <a:effectLst/>
                <a:latin typeface="Hiragino Sans W6" panose="020B0400000000000000" pitchFamily="34" charset="-128"/>
                <a:ea typeface="Hiragino Sans W6" panose="020B0400000000000000" pitchFamily="34" charset="-128"/>
              </a:endParaRPr>
            </a:p>
          </p:txBody>
        </p:sp>
        <p:sp>
          <p:nvSpPr>
            <p:cNvPr id="85" name="矢印: 右 11">
              <a:extLst>
                <a:ext uri="{FF2B5EF4-FFF2-40B4-BE49-F238E27FC236}">
                  <a16:creationId xmlns:a16="http://schemas.microsoft.com/office/drawing/2014/main" id="{1ACAE858-47D6-70A7-82E5-61995427C1FD}"/>
                </a:ext>
              </a:extLst>
            </p:cNvPr>
            <p:cNvSpPr/>
            <p:nvPr/>
          </p:nvSpPr>
          <p:spPr>
            <a:xfrm>
              <a:off x="-105754" y="5928463"/>
              <a:ext cx="523545" cy="42463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5768D2EC-C4BA-2D1C-4878-791BEF2280BA}"/>
              </a:ext>
            </a:extLst>
          </p:cNvPr>
          <p:cNvSpPr txBox="1"/>
          <p:nvPr/>
        </p:nvSpPr>
        <p:spPr>
          <a:xfrm>
            <a:off x="446717" y="1194954"/>
            <a:ext cx="2856515" cy="646331"/>
          </a:xfrm>
          <a:prstGeom prst="rect">
            <a:avLst/>
          </a:prstGeom>
          <a:noFill/>
        </p:spPr>
        <p:txBody>
          <a:bodyPr wrap="square">
            <a:spAutoFit/>
          </a:bodyPr>
          <a:lstStyle/>
          <a:p>
            <a:pPr marL="285750" indent="-285750">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1x10</a:t>
            </a:r>
            <a:r>
              <a:rPr kumimoji="1" lang="en-US" altLang="ja-JP" baseline="30000" dirty="0">
                <a:latin typeface="Hiragino Sans W4" panose="020B0400000000000000" pitchFamily="34" charset="-128"/>
                <a:ea typeface="Hiragino Sans W4" panose="020B0400000000000000" pitchFamily="34" charset="-128"/>
              </a:rPr>
              <a:t>9</a:t>
            </a:r>
            <a:r>
              <a:rPr kumimoji="1" lang="ja-JP" altLang="en-US">
                <a:latin typeface="Hiragino Sans W4" panose="020B0400000000000000" pitchFamily="34" charset="-128"/>
                <a:ea typeface="Hiragino Sans W4" panose="020B0400000000000000" pitchFamily="34" charset="-128"/>
              </a:rPr>
              <a:t>陽子</a:t>
            </a:r>
            <a:r>
              <a:rPr kumimoji="1" lang="en-US" altLang="ja-JP" dirty="0">
                <a:latin typeface="Hiragino Sans W4" panose="020B0400000000000000" pitchFamily="34" charset="-128"/>
                <a:ea typeface="Hiragino Sans W4" panose="020B0400000000000000" pitchFamily="34" charset="-128"/>
              </a:rPr>
              <a:t>/2</a:t>
            </a:r>
            <a:r>
              <a:rPr kumimoji="1" lang="ja-JP" altLang="en-US">
                <a:latin typeface="Hiragino Sans W4" panose="020B0400000000000000" pitchFamily="34" charset="-128"/>
                <a:ea typeface="Hiragino Sans W4" panose="020B0400000000000000" pitchFamily="34" charset="-128"/>
              </a:rPr>
              <a:t>秒</a:t>
            </a:r>
            <a:r>
              <a:rPr kumimoji="1" lang="en-US" altLang="ja-JP" dirty="0">
                <a:latin typeface="Hiragino Sans W4" panose="020B0400000000000000" pitchFamily="34" charset="-128"/>
                <a:ea typeface="Hiragino Sans W4" panose="020B0400000000000000" pitchFamily="34" charset="-128"/>
              </a:rPr>
              <a:t>spill</a:t>
            </a:r>
            <a:r>
              <a:rPr lang="en-US" altLang="ja-JP" dirty="0">
                <a:latin typeface="Hiragino Sans W4" panose="020B0400000000000000" pitchFamily="34" charset="-128"/>
                <a:ea typeface="Hiragino Sans W4" panose="020B0400000000000000" pitchFamily="34" charset="-128"/>
              </a:rPr>
              <a:t>, </a:t>
            </a:r>
            <a:r>
              <a:rPr lang="ja-JP" altLang="en-US" sz="1800">
                <a:latin typeface="Hiragino Sans W4" panose="020B0400000000000000" pitchFamily="34" charset="-128"/>
                <a:ea typeface="Hiragino Sans W4" panose="020B0400000000000000" pitchFamily="34" charset="-128"/>
              </a:rPr>
              <a:t>磁場</a:t>
            </a:r>
            <a:r>
              <a:rPr lang="ja-JP" altLang="en-US">
                <a:latin typeface="Hiragino Sans W4" panose="020B0400000000000000" pitchFamily="34" charset="-128"/>
                <a:ea typeface="Hiragino Sans W4" panose="020B0400000000000000" pitchFamily="34" charset="-128"/>
              </a:rPr>
              <a:t>環境取得データ</a:t>
            </a:r>
            <a:endParaRPr lang="en-US" altLang="ja-JP" sz="1800" dirty="0">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id="{42109BD8-C7D6-ED27-8565-F6CA3FDDF981}"/>
              </a:ext>
            </a:extLst>
          </p:cNvPr>
          <p:cNvSpPr txBox="1"/>
          <p:nvPr/>
        </p:nvSpPr>
        <p:spPr>
          <a:xfrm>
            <a:off x="8278239" y="65005"/>
            <a:ext cx="775456"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12/13</a:t>
            </a:r>
          </a:p>
        </p:txBody>
      </p:sp>
      <p:pic>
        <p:nvPicPr>
          <p:cNvPr id="22" name="Picture 2" descr="丸にバッテンの記号で何を思い浮かべるかという話がTwitterで出てたが、私はミキサかな。: Fallen Physicist, Rising  Engineer">
            <a:extLst>
              <a:ext uri="{FF2B5EF4-FFF2-40B4-BE49-F238E27FC236}">
                <a16:creationId xmlns:a16="http://schemas.microsoft.com/office/drawing/2014/main" id="{E97EA644-3554-A038-2E7F-8CBE137537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600" l="10000" r="90000">
                        <a14:foregroundMark x1="51458" y1="10000" x2="51458" y2="10000"/>
                        <a14:foregroundMark x1="49375" y1="93600" x2="49375" y2="93600"/>
                      </a14:backgroundRemoval>
                    </a14:imgEffect>
                  </a14:imgLayer>
                </a14:imgProps>
              </a:ext>
              <a:ext uri="{28A0092B-C50C-407E-A947-70E740481C1C}">
                <a14:useLocalDpi xmlns:a14="http://schemas.microsoft.com/office/drawing/2010/main" val="0"/>
              </a:ext>
            </a:extLst>
          </a:blip>
          <a:srcRect/>
          <a:stretch>
            <a:fillRect/>
          </a:stretch>
        </p:blipFill>
        <p:spPr bwMode="auto">
          <a:xfrm>
            <a:off x="569548" y="2109816"/>
            <a:ext cx="440612" cy="2294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41E6360A-77DE-9DFA-CC9B-9E07F53C136E}"/>
                  </a:ext>
                </a:extLst>
              </p:cNvPr>
              <p:cNvSpPr txBox="1"/>
              <p:nvPr/>
            </p:nvSpPr>
            <p:spPr>
              <a:xfrm>
                <a:off x="264981" y="1986951"/>
                <a:ext cx="580601" cy="437492"/>
              </a:xfrm>
              <a:prstGeom prst="rect">
                <a:avLst/>
              </a:prstGeom>
              <a:noFill/>
              <a:ln w="19050">
                <a:noFill/>
              </a:ln>
            </p:spPr>
            <p:txBody>
              <a:bodyPr wrap="square">
                <a:spAutoFit/>
              </a:bodyPr>
              <a:lstStyle/>
              <a:p>
                <a:pPr algn="ctr"/>
                <a14:m>
                  <m:oMathPara xmlns:m="http://schemas.openxmlformats.org/officeDocument/2006/math">
                    <m:oMathParaPr>
                      <m:jc m:val="centerGroup"/>
                    </m:oMathParaPr>
                    <m:oMath xmlns:m="http://schemas.openxmlformats.org/officeDocument/2006/math">
                      <m:acc>
                        <m:accPr>
                          <m:chr m:val="⃗"/>
                          <m:ctrlPr>
                            <a:rPr lang="ja-JP" altLang="en-US" sz="2000" b="1" i="1">
                              <a:latin typeface="Cambria Math" panose="02040503050406030204" pitchFamily="18" charset="0"/>
                            </a:rPr>
                          </m:ctrlPr>
                        </m:accPr>
                        <m:e>
                          <m:r>
                            <a:rPr lang="en-US" altLang="ja-JP" sz="2000" b="1" i="1">
                              <a:latin typeface="Cambria Math" panose="02040503050406030204" pitchFamily="18" charset="0"/>
                            </a:rPr>
                            <m:t>𝑩</m:t>
                          </m:r>
                        </m:e>
                      </m:acc>
                    </m:oMath>
                  </m:oMathPara>
                </a14:m>
                <a:endParaRPr lang="ja-JP" altLang="en-US" sz="2000" b="1" dirty="0"/>
              </a:p>
            </p:txBody>
          </p:sp>
        </mc:Choice>
        <mc:Fallback>
          <p:sp>
            <p:nvSpPr>
              <p:cNvPr id="23" name="テキスト ボックス 22">
                <a:extLst>
                  <a:ext uri="{FF2B5EF4-FFF2-40B4-BE49-F238E27FC236}">
                    <a16:creationId xmlns:a16="http://schemas.microsoft.com/office/drawing/2014/main" id="{41E6360A-77DE-9DFA-CC9B-9E07F53C136E}"/>
                  </a:ext>
                </a:extLst>
              </p:cNvPr>
              <p:cNvSpPr txBox="1">
                <a:spLocks noRot="1" noChangeAspect="1" noMove="1" noResize="1" noEditPoints="1" noAdjustHandles="1" noChangeArrowheads="1" noChangeShapeType="1" noTextEdit="1"/>
              </p:cNvSpPr>
              <p:nvPr/>
            </p:nvSpPr>
            <p:spPr>
              <a:xfrm>
                <a:off x="264981" y="1986951"/>
                <a:ext cx="580601" cy="437492"/>
              </a:xfrm>
              <a:prstGeom prst="rect">
                <a:avLst/>
              </a:prstGeom>
              <a:blipFill>
                <a:blip r:embed="rId6"/>
                <a:stretch>
                  <a:fillRect/>
                </a:stretch>
              </a:blipFill>
              <a:ln w="19050">
                <a:noFill/>
              </a:ln>
            </p:spPr>
            <p:txBody>
              <a:bodyPr/>
              <a:lstStyle/>
              <a:p>
                <a:r>
                  <a:rPr lang="ja-JP" altLang="en-US">
                    <a:noFill/>
                  </a:rPr>
                  <a:t> </a:t>
                </a:r>
              </a:p>
            </p:txBody>
          </p:sp>
        </mc:Fallback>
      </mc:AlternateContent>
      <p:grpSp>
        <p:nvGrpSpPr>
          <p:cNvPr id="24" name="グループ化 23">
            <a:extLst>
              <a:ext uri="{FF2B5EF4-FFF2-40B4-BE49-F238E27FC236}">
                <a16:creationId xmlns:a16="http://schemas.microsoft.com/office/drawing/2014/main" id="{FCFD830A-6BEC-DD46-D361-5BD783D29568}"/>
              </a:ext>
            </a:extLst>
          </p:cNvPr>
          <p:cNvGrpSpPr/>
          <p:nvPr/>
        </p:nvGrpSpPr>
        <p:grpSpPr>
          <a:xfrm>
            <a:off x="962314" y="1935676"/>
            <a:ext cx="2470005" cy="1351249"/>
            <a:chOff x="6865316" y="2501985"/>
            <a:chExt cx="1162923" cy="599868"/>
          </a:xfrm>
        </p:grpSpPr>
        <p:sp>
          <p:nvSpPr>
            <p:cNvPr id="25" name="台形 24">
              <a:extLst>
                <a:ext uri="{FF2B5EF4-FFF2-40B4-BE49-F238E27FC236}">
                  <a16:creationId xmlns:a16="http://schemas.microsoft.com/office/drawing/2014/main" id="{0164930F-B72A-763C-CADE-4D9C9DCCC9F8}"/>
                </a:ext>
              </a:extLst>
            </p:cNvPr>
            <p:cNvSpPr/>
            <p:nvPr/>
          </p:nvSpPr>
          <p:spPr>
            <a:xfrm rot="16200000">
              <a:off x="7705268" y="2778881"/>
              <a:ext cx="599868" cy="46075"/>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台形 25">
              <a:extLst>
                <a:ext uri="{FF2B5EF4-FFF2-40B4-BE49-F238E27FC236}">
                  <a16:creationId xmlns:a16="http://schemas.microsoft.com/office/drawing/2014/main" id="{01F9CC2F-0967-4F5D-17B2-3B65A2976109}"/>
                </a:ext>
              </a:extLst>
            </p:cNvPr>
            <p:cNvSpPr/>
            <p:nvPr/>
          </p:nvSpPr>
          <p:spPr>
            <a:xfrm rot="16200000">
              <a:off x="7378222" y="2781841"/>
              <a:ext cx="437632" cy="45411"/>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7" name="台形 26">
              <a:extLst>
                <a:ext uri="{FF2B5EF4-FFF2-40B4-BE49-F238E27FC236}">
                  <a16:creationId xmlns:a16="http://schemas.microsoft.com/office/drawing/2014/main" id="{69DDBF81-331A-EDDE-4FC4-D1229EF32DE4}"/>
                </a:ext>
              </a:extLst>
            </p:cNvPr>
            <p:cNvSpPr/>
            <p:nvPr/>
          </p:nvSpPr>
          <p:spPr>
            <a:xfrm rot="16200000">
              <a:off x="7063163" y="2784029"/>
              <a:ext cx="269806" cy="41284"/>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台形 27">
              <a:extLst>
                <a:ext uri="{FF2B5EF4-FFF2-40B4-BE49-F238E27FC236}">
                  <a16:creationId xmlns:a16="http://schemas.microsoft.com/office/drawing/2014/main" id="{87B50BCB-0BF2-0BC1-1F56-667EA278C82D}"/>
                </a:ext>
              </a:extLst>
            </p:cNvPr>
            <p:cNvSpPr/>
            <p:nvPr/>
          </p:nvSpPr>
          <p:spPr>
            <a:xfrm rot="16200000">
              <a:off x="6814854" y="2784273"/>
              <a:ext cx="138454" cy="37530"/>
            </a:xfrm>
            <a:prstGeom prst="trapezoid">
              <a:avLst>
                <a:gd name="adj" fmla="val 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29" name="テキスト ボックス 28">
            <a:extLst>
              <a:ext uri="{FF2B5EF4-FFF2-40B4-BE49-F238E27FC236}">
                <a16:creationId xmlns:a16="http://schemas.microsoft.com/office/drawing/2014/main" id="{33747B94-C4C8-2CB7-F3F9-0F0A20108D3E}"/>
              </a:ext>
            </a:extLst>
          </p:cNvPr>
          <p:cNvSpPr txBox="1"/>
          <p:nvPr/>
        </p:nvSpPr>
        <p:spPr>
          <a:xfrm>
            <a:off x="653449" y="2852318"/>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STS</a:t>
            </a:r>
            <a:endParaRPr lang="ja-JP" altLang="en-US" sz="1400">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70945300-5AB8-DFD2-B377-65036AE92D5A}"/>
              </a:ext>
            </a:extLst>
          </p:cNvPr>
          <p:cNvSpPr txBox="1"/>
          <p:nvPr/>
        </p:nvSpPr>
        <p:spPr>
          <a:xfrm>
            <a:off x="1309551" y="2951926"/>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GTR1</a:t>
            </a:r>
            <a:endParaRPr lang="ja-JP" altLang="en-US" sz="140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id="{1985056F-D68A-10E2-AFD9-A6BFF4AD5FBB}"/>
              </a:ext>
            </a:extLst>
          </p:cNvPr>
          <p:cNvSpPr txBox="1"/>
          <p:nvPr/>
        </p:nvSpPr>
        <p:spPr>
          <a:xfrm>
            <a:off x="2200144" y="3146818"/>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GTR2</a:t>
            </a:r>
            <a:endParaRPr lang="ja-JP" altLang="en-US" sz="1400">
              <a:latin typeface="Hiragino Sans W4" panose="020B0400000000000000" pitchFamily="34" charset="-128"/>
              <a:ea typeface="Hiragino Sans W4" panose="020B0400000000000000" pitchFamily="34" charset="-128"/>
            </a:endParaRPr>
          </a:p>
        </p:txBody>
      </p:sp>
      <p:sp>
        <p:nvSpPr>
          <p:cNvPr id="32" name="テキスト ボックス 31">
            <a:extLst>
              <a:ext uri="{FF2B5EF4-FFF2-40B4-BE49-F238E27FC236}">
                <a16:creationId xmlns:a16="http://schemas.microsoft.com/office/drawing/2014/main" id="{D59E7DA0-49B5-EC0D-1324-006B1DA96CC8}"/>
              </a:ext>
            </a:extLst>
          </p:cNvPr>
          <p:cNvSpPr txBox="1"/>
          <p:nvPr/>
        </p:nvSpPr>
        <p:spPr>
          <a:xfrm>
            <a:off x="3038423" y="3290589"/>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GTR3</a:t>
            </a:r>
            <a:endParaRPr lang="ja-JP" altLang="en-US" sz="1400">
              <a:latin typeface="Hiragino Sans W4" panose="020B0400000000000000" pitchFamily="34" charset="-128"/>
              <a:ea typeface="Hiragino Sans W4" panose="020B0400000000000000" pitchFamily="34" charset="-128"/>
            </a:endParaRPr>
          </a:p>
        </p:txBody>
      </p:sp>
      <p:sp>
        <p:nvSpPr>
          <p:cNvPr id="33" name="乗算記号 32">
            <a:extLst>
              <a:ext uri="{FF2B5EF4-FFF2-40B4-BE49-F238E27FC236}">
                <a16:creationId xmlns:a16="http://schemas.microsoft.com/office/drawing/2014/main" id="{72454F9D-A7A2-3CBF-F19F-533D7BA8B85E}"/>
              </a:ext>
            </a:extLst>
          </p:cNvPr>
          <p:cNvSpPr/>
          <p:nvPr/>
        </p:nvSpPr>
        <p:spPr>
          <a:xfrm>
            <a:off x="358572" y="2467899"/>
            <a:ext cx="314679" cy="314679"/>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 name="テキスト ボックス 33">
            <a:extLst>
              <a:ext uri="{FF2B5EF4-FFF2-40B4-BE49-F238E27FC236}">
                <a16:creationId xmlns:a16="http://schemas.microsoft.com/office/drawing/2014/main" id="{525BD9DA-6826-CA67-0760-30076F381897}"/>
              </a:ext>
            </a:extLst>
          </p:cNvPr>
          <p:cNvSpPr txBox="1"/>
          <p:nvPr/>
        </p:nvSpPr>
        <p:spPr>
          <a:xfrm>
            <a:off x="-77381" y="2698429"/>
            <a:ext cx="899717"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Target</a:t>
            </a:r>
            <a:endParaRPr lang="ja-JP" altLang="en-US" sz="1400">
              <a:latin typeface="Hiragino Sans W4" panose="020B0400000000000000" pitchFamily="34" charset="-128"/>
              <a:ea typeface="Hiragino Sans W4" panose="020B0400000000000000" pitchFamily="34" charset="-128"/>
            </a:endParaRPr>
          </a:p>
        </p:txBody>
      </p:sp>
      <p:sp>
        <p:nvSpPr>
          <p:cNvPr id="36" name="乗算記号 35">
            <a:extLst>
              <a:ext uri="{FF2B5EF4-FFF2-40B4-BE49-F238E27FC236}">
                <a16:creationId xmlns:a16="http://schemas.microsoft.com/office/drawing/2014/main" id="{2BE60E6F-D703-B833-50CD-0035F451184F}"/>
              </a:ext>
            </a:extLst>
          </p:cNvPr>
          <p:cNvSpPr/>
          <p:nvPr/>
        </p:nvSpPr>
        <p:spPr>
          <a:xfrm>
            <a:off x="1487763" y="2387204"/>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乗算記号 36">
            <a:extLst>
              <a:ext uri="{FF2B5EF4-FFF2-40B4-BE49-F238E27FC236}">
                <a16:creationId xmlns:a16="http://schemas.microsoft.com/office/drawing/2014/main" id="{62743A6D-B0ED-2CB5-2A6C-0E093DEA0BB8}"/>
              </a:ext>
            </a:extLst>
          </p:cNvPr>
          <p:cNvSpPr/>
          <p:nvPr/>
        </p:nvSpPr>
        <p:spPr>
          <a:xfrm>
            <a:off x="2334490" y="2277899"/>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8" name="乗算記号 37">
            <a:extLst>
              <a:ext uri="{FF2B5EF4-FFF2-40B4-BE49-F238E27FC236}">
                <a16:creationId xmlns:a16="http://schemas.microsoft.com/office/drawing/2014/main" id="{1D96175E-9547-D986-F8BC-077D16657398}"/>
              </a:ext>
            </a:extLst>
          </p:cNvPr>
          <p:cNvSpPr/>
          <p:nvPr/>
        </p:nvSpPr>
        <p:spPr>
          <a:xfrm>
            <a:off x="3220119" y="2004948"/>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9" name="乗算記号 38">
            <a:extLst>
              <a:ext uri="{FF2B5EF4-FFF2-40B4-BE49-F238E27FC236}">
                <a16:creationId xmlns:a16="http://schemas.microsoft.com/office/drawing/2014/main" id="{FA61099C-E316-9020-E28F-79E3104B88D4}"/>
              </a:ext>
            </a:extLst>
          </p:cNvPr>
          <p:cNvSpPr/>
          <p:nvPr/>
        </p:nvSpPr>
        <p:spPr>
          <a:xfrm>
            <a:off x="819666" y="2463925"/>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1" name="円弧 40">
            <a:extLst>
              <a:ext uri="{FF2B5EF4-FFF2-40B4-BE49-F238E27FC236}">
                <a16:creationId xmlns:a16="http://schemas.microsoft.com/office/drawing/2014/main" id="{6FB7D350-1DAA-EE26-F415-946A2E5AC8CD}"/>
              </a:ext>
            </a:extLst>
          </p:cNvPr>
          <p:cNvSpPr/>
          <p:nvPr/>
        </p:nvSpPr>
        <p:spPr>
          <a:xfrm flipV="1">
            <a:off x="-3191655" y="-493280"/>
            <a:ext cx="7765143" cy="3126751"/>
          </a:xfrm>
          <a:prstGeom prst="arc">
            <a:avLst>
              <a:gd name="adj1" fmla="val 15774782"/>
              <a:gd name="adj2" fmla="val 20609739"/>
            </a:avLst>
          </a:prstGeom>
          <a:ln w="19050">
            <a:solidFill>
              <a:srgbClr val="1700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タイトル 1">
            <a:extLst>
              <a:ext uri="{FF2B5EF4-FFF2-40B4-BE49-F238E27FC236}">
                <a16:creationId xmlns:a16="http://schemas.microsoft.com/office/drawing/2014/main" id="{D6D960F8-6EEC-2352-CE55-0F045959E735}"/>
              </a:ext>
            </a:extLst>
          </p:cNvPr>
          <p:cNvSpPr txBox="1">
            <a:spLocks/>
          </p:cNvSpPr>
          <p:nvPr/>
        </p:nvSpPr>
        <p:spPr>
          <a:xfrm>
            <a:off x="25861" y="-202750"/>
            <a:ext cx="9147307"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2800" b="1" dirty="0">
                <a:latin typeface="Hiragino Sans W6" panose="020B0400000000000000" pitchFamily="34" charset="-128"/>
                <a:ea typeface="Hiragino Sans W6" panose="020B0400000000000000" pitchFamily="34" charset="-128"/>
                <a:cs typeface="Segoe UI" panose="020B0502040204020203" pitchFamily="34" charset="0"/>
              </a:rPr>
              <a:t>E16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検出器動作試験運転</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磁場環境下での動作確認</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grpSp>
        <p:nvGrpSpPr>
          <p:cNvPr id="9" name="グループ化 8">
            <a:extLst>
              <a:ext uri="{FF2B5EF4-FFF2-40B4-BE49-F238E27FC236}">
                <a16:creationId xmlns:a16="http://schemas.microsoft.com/office/drawing/2014/main" id="{7F53FC87-DA91-86E7-8968-4137E688FD5E}"/>
              </a:ext>
            </a:extLst>
          </p:cNvPr>
          <p:cNvGrpSpPr/>
          <p:nvPr/>
        </p:nvGrpSpPr>
        <p:grpSpPr>
          <a:xfrm>
            <a:off x="482819" y="3885250"/>
            <a:ext cx="8183148" cy="2268053"/>
            <a:chOff x="482819" y="3851382"/>
            <a:chExt cx="8183148" cy="2268053"/>
          </a:xfrm>
        </p:grpSpPr>
        <p:sp>
          <p:nvSpPr>
            <p:cNvPr id="21" name="テキスト ボックス 20">
              <a:extLst>
                <a:ext uri="{FF2B5EF4-FFF2-40B4-BE49-F238E27FC236}">
                  <a16:creationId xmlns:a16="http://schemas.microsoft.com/office/drawing/2014/main" id="{FC561562-A540-F8F6-3F09-59F3E03F9CA6}"/>
                </a:ext>
              </a:extLst>
            </p:cNvPr>
            <p:cNvSpPr txBox="1"/>
            <p:nvPr/>
          </p:nvSpPr>
          <p:spPr>
            <a:xfrm>
              <a:off x="482819" y="3851382"/>
              <a:ext cx="6031192" cy="1025922"/>
            </a:xfrm>
            <a:prstGeom prst="rect">
              <a:avLst/>
            </a:prstGeom>
            <a:noFill/>
          </p:spPr>
          <p:txBody>
            <a:bodyPr wrap="square">
              <a:spAutoFit/>
            </a:bodyPr>
            <a:lstStyle/>
            <a:p>
              <a:pPr marL="285750" indent="-285750" algn="l">
                <a:spcAft>
                  <a:spcPts val="400"/>
                </a:spcAft>
                <a:buFont typeface="Wingdings" pitchFamily="2" charset="2"/>
                <a:buChar char="ü"/>
              </a:pPr>
              <a:r>
                <a:rPr lang="ja-JP" altLang="en-US" u="none" strike="noStrike">
                  <a:solidFill>
                    <a:srgbClr val="000000"/>
                  </a:solidFill>
                  <a:effectLst/>
                  <a:latin typeface="Hiragino Sans W4" panose="020B0400000000000000" pitchFamily="34" charset="-128"/>
                  <a:ea typeface="Hiragino Sans W4" panose="020B0400000000000000" pitchFamily="34" charset="-128"/>
                </a:rPr>
                <a:t>運動量は</a:t>
              </a:r>
              <a:r>
                <a:rPr lang="en-US" altLang="ja-JP" dirty="0">
                  <a:solidFill>
                    <a:srgbClr val="000000"/>
                  </a:solidFill>
                  <a:latin typeface="Hiragino Sans W4" panose="020B0400000000000000" pitchFamily="34" charset="-128"/>
                  <a:ea typeface="Hiragino Sans W4" panose="020B0400000000000000" pitchFamily="34" charset="-128"/>
                </a:rPr>
                <a:t>, </a:t>
              </a:r>
              <a:r>
                <a:rPr lang="en" altLang="ja-JP" b="1" u="none" strike="noStrike" dirty="0">
                  <a:solidFill>
                    <a:srgbClr val="000000"/>
                  </a:solidFill>
                  <a:effectLst/>
                  <a:latin typeface="Hiragino Sans W6" panose="020B0400000000000000" pitchFamily="34" charset="-128"/>
                  <a:ea typeface="Hiragino Sans W6" panose="020B0400000000000000" pitchFamily="34" charset="-128"/>
                </a:rPr>
                <a:t>STS 1</a:t>
              </a:r>
              <a:r>
                <a:rPr lang="ja-JP" altLang="en-US" b="1" u="none" strike="noStrike">
                  <a:solidFill>
                    <a:srgbClr val="000000"/>
                  </a:solidFill>
                  <a:effectLst/>
                  <a:latin typeface="Hiragino Sans W6" panose="020B0400000000000000" pitchFamily="34" charset="-128"/>
                  <a:ea typeface="Hiragino Sans W6" panose="020B0400000000000000" pitchFamily="34" charset="-128"/>
                </a:rPr>
                <a:t>層＋</a:t>
              </a:r>
              <a:r>
                <a:rPr lang="en" altLang="ja-JP" b="1" u="none" strike="noStrike" dirty="0">
                  <a:solidFill>
                    <a:srgbClr val="000000"/>
                  </a:solidFill>
                  <a:effectLst/>
                  <a:latin typeface="Hiragino Sans W6" panose="020B0400000000000000" pitchFamily="34" charset="-128"/>
                  <a:ea typeface="Hiragino Sans W6" panose="020B0400000000000000" pitchFamily="34" charset="-128"/>
                </a:rPr>
                <a:t>GTR 3</a:t>
              </a:r>
              <a:r>
                <a:rPr lang="ja-JP" altLang="en-US" b="1" u="none" strike="noStrike">
                  <a:solidFill>
                    <a:srgbClr val="000000"/>
                  </a:solidFill>
                  <a:effectLst/>
                  <a:latin typeface="Hiragino Sans W6" panose="020B0400000000000000" pitchFamily="34" charset="-128"/>
                  <a:ea typeface="Hiragino Sans W6" panose="020B0400000000000000" pitchFamily="34" charset="-128"/>
                </a:rPr>
                <a:t>層</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の</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track</a:t>
              </a:r>
              <a:r>
                <a:rPr lang="ja-JP" altLang="en-US">
                  <a:solidFill>
                    <a:srgbClr val="000000"/>
                  </a:solidFill>
                  <a:latin typeface="Hiragino Sans W4" panose="020B0400000000000000" pitchFamily="34" charset="-128"/>
                  <a:ea typeface="Hiragino Sans W4" panose="020B0400000000000000" pitchFamily="34" charset="-128"/>
                </a:rPr>
                <a:t>を用いて</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算出</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a:p>
              <a:pPr marL="285750" indent="-285750" algn="l">
                <a:spcAft>
                  <a:spcPts val="400"/>
                </a:spcAft>
                <a:buFont typeface="Wingdings" pitchFamily="2" charset="2"/>
                <a:buChar char="ü"/>
              </a:pPr>
              <a:r>
                <a:rPr lang="ja-JP" altLang="en-US">
                  <a:solidFill>
                    <a:srgbClr val="000000"/>
                  </a:solidFill>
                  <a:latin typeface="Hiragino Sans W4" panose="020B0400000000000000" pitchFamily="34" charset="-128"/>
                  <a:ea typeface="Hiragino Sans W4" panose="020B0400000000000000" pitchFamily="34" charset="-128"/>
                </a:rPr>
                <a:t>縦軸の電荷量は</a:t>
              </a:r>
              <a:r>
                <a:rPr lang="en-US" altLang="ja-JP" dirty="0">
                  <a:solidFill>
                    <a:srgbClr val="000000"/>
                  </a:solidFill>
                  <a:latin typeface="Hiragino Sans W4" panose="020B0400000000000000" pitchFamily="34" charset="-128"/>
                  <a:ea typeface="Hiragino Sans W4" panose="020B0400000000000000" pitchFamily="34" charset="-128"/>
                </a:rPr>
                <a:t>, STS </a:t>
              </a:r>
              <a:r>
                <a:rPr lang="en" altLang="ja-JP" u="none" strike="noStrike" dirty="0">
                  <a:solidFill>
                    <a:srgbClr val="000000"/>
                  </a:solidFill>
                  <a:effectLst/>
                  <a:latin typeface="Hiragino Sans W4" panose="020B0400000000000000" pitchFamily="34" charset="-128"/>
                  <a:ea typeface="Hiragino Sans W4" panose="020B0400000000000000" pitchFamily="34" charset="-128"/>
                </a:rPr>
                <a:t>ADC</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値から換算</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a:p>
              <a:pPr marL="285750" indent="-285750" algn="l">
                <a:spcAft>
                  <a:spcPts val="400"/>
                </a:spcAft>
                <a:buFont typeface="Wingdings" pitchFamily="2" charset="2"/>
                <a:buChar char="ü"/>
              </a:pPr>
              <a:r>
                <a:rPr lang="ja-JP" altLang="en-US" u="none" strike="noStrike">
                  <a:solidFill>
                    <a:srgbClr val="000000"/>
                  </a:solidFill>
                  <a:effectLst/>
                  <a:latin typeface="Hiragino Sans W4" panose="020B0400000000000000" pitchFamily="34" charset="-128"/>
                  <a:ea typeface="Hiragino Sans W4" panose="020B0400000000000000" pitchFamily="34" charset="-128"/>
                </a:rPr>
                <a:t>赤線はエネルギー損失の計算値</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a:t>
              </a:r>
              <a:r>
                <a:rPr lang="en" altLang="ja-JP" u="none" strike="noStrike" dirty="0">
                  <a:solidFill>
                    <a:srgbClr val="000000"/>
                  </a:solidFill>
                  <a:effectLst/>
                  <a:latin typeface="Hiragino Sans W4" panose="020B0400000000000000" pitchFamily="34" charset="-128"/>
                  <a:ea typeface="Hiragino Sans W4" panose="020B0400000000000000" pitchFamily="34" charset="-128"/>
                </a:rPr>
                <a:t>MPV)</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p:txBody>
        </p:sp>
        <p:grpSp>
          <p:nvGrpSpPr>
            <p:cNvPr id="89" name="グループ化 88">
              <a:extLst>
                <a:ext uri="{FF2B5EF4-FFF2-40B4-BE49-F238E27FC236}">
                  <a16:creationId xmlns:a16="http://schemas.microsoft.com/office/drawing/2014/main" id="{AEC1F28D-43EB-3A59-DEDE-0A8A15F2ADB4}"/>
                </a:ext>
              </a:extLst>
            </p:cNvPr>
            <p:cNvGrpSpPr/>
            <p:nvPr/>
          </p:nvGrpSpPr>
          <p:grpSpPr>
            <a:xfrm>
              <a:off x="709538" y="5001180"/>
              <a:ext cx="7956429" cy="1118255"/>
              <a:chOff x="111980" y="5159675"/>
              <a:chExt cx="7956429" cy="1118255"/>
            </a:xfrm>
          </p:grpSpPr>
          <p:sp>
            <p:nvSpPr>
              <p:cNvPr id="20" name="テキスト ボックス 19">
                <a:extLst>
                  <a:ext uri="{FF2B5EF4-FFF2-40B4-BE49-F238E27FC236}">
                    <a16:creationId xmlns:a16="http://schemas.microsoft.com/office/drawing/2014/main" id="{27249B98-53E4-4961-5608-DB1F0F927A5F}"/>
                  </a:ext>
                </a:extLst>
              </p:cNvPr>
              <p:cNvSpPr txBox="1"/>
              <p:nvPr/>
            </p:nvSpPr>
            <p:spPr>
              <a:xfrm>
                <a:off x="670392" y="5159675"/>
                <a:ext cx="7398017" cy="1118255"/>
              </a:xfrm>
              <a:prstGeom prst="rect">
                <a:avLst/>
              </a:prstGeom>
              <a:noFill/>
            </p:spPr>
            <p:txBody>
              <a:bodyPr wrap="square">
                <a:spAutoFit/>
              </a:bodyPr>
              <a:lstStyle/>
              <a:p>
                <a:pPr marL="285750" indent="-285750">
                  <a:spcAft>
                    <a:spcPts val="400"/>
                  </a:spcAft>
                  <a:buFont typeface="Wingdings" pitchFamily="2" charset="2"/>
                  <a:buChar char="ü"/>
                </a:pPr>
                <a:r>
                  <a:rPr lang="ja-JP" altLang="en-US" u="none" strike="noStrike">
                    <a:solidFill>
                      <a:srgbClr val="000000"/>
                    </a:solidFill>
                    <a:effectLst/>
                    <a:latin typeface="Hiragino Sans W4" panose="020B0400000000000000" pitchFamily="34" charset="-128"/>
                    <a:ea typeface="Hiragino Sans W4" panose="020B0400000000000000" pitchFamily="34" charset="-128"/>
                  </a:rPr>
                  <a:t>粒子ごとに</a:t>
                </a:r>
                <a:r>
                  <a:rPr lang="ja-JP" altLang="en-US" sz="2000" b="1" u="none" strike="noStrike">
                    <a:solidFill>
                      <a:srgbClr val="FF0000"/>
                    </a:solidFill>
                    <a:effectLst/>
                    <a:latin typeface="Hiragino Sans W6" panose="020B0400000000000000" pitchFamily="34" charset="-128"/>
                    <a:ea typeface="Hiragino Sans W6" panose="020B0400000000000000" pitchFamily="34" charset="-128"/>
                  </a:rPr>
                  <a:t>明瞭なバンド</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を確認</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a:p>
                <a:pPr marL="742950" lvl="1" indent="-285750">
                  <a:spcAft>
                    <a:spcPts val="400"/>
                  </a:spcAft>
                  <a:buFont typeface="Arial" panose="020B0604020202020204" pitchFamily="34" charset="0"/>
                  <a:buChar char="•"/>
                </a:pP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STS hit</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の</a:t>
                </a:r>
                <a:r>
                  <a:rPr lang="ja-JP" altLang="en-US" sz="2000" b="1" u="none" strike="noStrike">
                    <a:solidFill>
                      <a:srgbClr val="FF0000"/>
                    </a:solidFill>
                    <a:effectLst/>
                    <a:latin typeface="Hiragino Sans W6" panose="020B0400000000000000" pitchFamily="34" charset="-128"/>
                    <a:ea typeface="Hiragino Sans W6" panose="020B0400000000000000" pitchFamily="34" charset="-128"/>
                  </a:rPr>
                  <a:t>クラスタリングの成功</a:t>
                </a:r>
                <a:endParaRPr lang="en-US" altLang="ja-JP" b="1" u="none" strike="noStrike" dirty="0">
                  <a:solidFill>
                    <a:srgbClr val="FF0000"/>
                  </a:solidFill>
                  <a:effectLst/>
                  <a:latin typeface="Hiragino Sans W6" panose="020B0400000000000000" pitchFamily="34" charset="-128"/>
                  <a:ea typeface="Hiragino Sans W6" panose="020B0400000000000000" pitchFamily="34" charset="-128"/>
                </a:endParaRPr>
              </a:p>
              <a:p>
                <a:pPr marL="742950" lvl="1" indent="-285750">
                  <a:spcAft>
                    <a:spcPts val="400"/>
                  </a:spcAft>
                  <a:buFont typeface="Arial" panose="020B0604020202020204" pitchFamily="34" charset="0"/>
                  <a:buChar char="•"/>
                </a:pP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ADC</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値</a:t>
                </a:r>
                <a:r>
                  <a:rPr lang="ja-JP" altLang="en-US">
                    <a:solidFill>
                      <a:srgbClr val="000000"/>
                    </a:solidFill>
                    <a:latin typeface="Hiragino Sans W4" panose="020B0400000000000000" pitchFamily="34" charset="-128"/>
                    <a:ea typeface="Hiragino Sans W4" panose="020B0400000000000000" pitchFamily="34" charset="-128"/>
                  </a:rPr>
                  <a:t>→電荷量</a:t>
                </a:r>
                <a:r>
                  <a:rPr lang="en-US" altLang="ja-JP" dirty="0">
                    <a:solidFill>
                      <a:srgbClr val="000000"/>
                    </a:solidFill>
                    <a:latin typeface="Hiragino Sans W4" panose="020B0400000000000000" pitchFamily="34" charset="-128"/>
                    <a:ea typeface="Hiragino Sans W4" panose="020B0400000000000000" pitchFamily="34" charset="-128"/>
                  </a:rPr>
                  <a:t> </a:t>
                </a:r>
                <a:r>
                  <a:rPr lang="ja-JP" altLang="en-US">
                    <a:solidFill>
                      <a:srgbClr val="000000"/>
                    </a:solidFill>
                    <a:latin typeface="Hiragino Sans W4" panose="020B0400000000000000" pitchFamily="34" charset="-128"/>
                    <a:ea typeface="Hiragino Sans W4" panose="020B0400000000000000" pitchFamily="34" charset="-128"/>
                  </a:rPr>
                  <a:t>の</a:t>
                </a:r>
                <a:r>
                  <a:rPr lang="ja-JP" altLang="en-US" sz="2000" b="1">
                    <a:solidFill>
                      <a:srgbClr val="FF0000"/>
                    </a:solidFill>
                    <a:latin typeface="Hiragino Sans W6" panose="020B0400000000000000" pitchFamily="34" charset="-128"/>
                    <a:ea typeface="Hiragino Sans W6" panose="020B0400000000000000" pitchFamily="34" charset="-128"/>
                  </a:rPr>
                  <a:t>キャリブレーションの成功</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87" name="矢印: 右 11">
                <a:extLst>
                  <a:ext uri="{FF2B5EF4-FFF2-40B4-BE49-F238E27FC236}">
                    <a16:creationId xmlns:a16="http://schemas.microsoft.com/office/drawing/2014/main" id="{1971940C-668E-0C58-D92B-F0DCE67FDBCE}"/>
                  </a:ext>
                </a:extLst>
              </p:cNvPr>
              <p:cNvSpPr/>
              <p:nvPr/>
            </p:nvSpPr>
            <p:spPr>
              <a:xfrm>
                <a:off x="111980" y="5165791"/>
                <a:ext cx="500802" cy="42463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左中かっこ 3">
              <a:extLst>
                <a:ext uri="{FF2B5EF4-FFF2-40B4-BE49-F238E27FC236}">
                  <a16:creationId xmlns:a16="http://schemas.microsoft.com/office/drawing/2014/main" id="{8281B138-8D96-396E-ED6C-D45D53485FB6}"/>
                </a:ext>
              </a:extLst>
            </p:cNvPr>
            <p:cNvSpPr/>
            <p:nvPr/>
          </p:nvSpPr>
          <p:spPr>
            <a:xfrm>
              <a:off x="1290220" y="5427171"/>
              <a:ext cx="435914" cy="61588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170490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15713"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114D177D-1972-725A-4907-393B8750447A}"/>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まとめ</a:t>
            </a:r>
          </a:p>
        </p:txBody>
      </p:sp>
      <p:sp>
        <p:nvSpPr>
          <p:cNvPr id="23" name="テキスト ボックス 22">
            <a:extLst>
              <a:ext uri="{FF2B5EF4-FFF2-40B4-BE49-F238E27FC236}">
                <a16:creationId xmlns:a16="http://schemas.microsoft.com/office/drawing/2014/main" id="{8910F13A-4613-38F9-2111-221C7ECF9E55}"/>
              </a:ext>
            </a:extLst>
          </p:cNvPr>
          <p:cNvSpPr txBox="1"/>
          <p:nvPr/>
        </p:nvSpPr>
        <p:spPr>
          <a:xfrm>
            <a:off x="127738" y="704037"/>
            <a:ext cx="4820056" cy="400110"/>
          </a:xfrm>
          <a:prstGeom prst="rect">
            <a:avLst/>
          </a:prstGeom>
          <a:noFill/>
        </p:spPr>
        <p:txBody>
          <a:bodyPr wrap="square">
            <a:spAutoFit/>
          </a:bodyPr>
          <a:lstStyle/>
          <a:p>
            <a:pPr marL="285750" indent="-285750">
              <a:buFont typeface="Wingdings" pitchFamily="2" charset="2"/>
              <a:buChar char="Ø"/>
            </a:pPr>
            <a:r>
              <a:rPr lang="en" altLang="ja-JP" sz="2000" b="1" u="sng" dirty="0">
                <a:latin typeface="Hiragino Sans W6" panose="020B0400000000000000" pitchFamily="34" charset="-128"/>
                <a:ea typeface="Hiragino Sans W6" panose="020B0400000000000000" pitchFamily="34" charset="-128"/>
              </a:rPr>
              <a:t>STS</a:t>
            </a:r>
            <a:r>
              <a:rPr lang="en-US" altLang="ja-JP" sz="2000" b="1" u="sng" dirty="0">
                <a:latin typeface="Hiragino Sans W6" panose="020B0400000000000000" pitchFamily="34" charset="-128"/>
                <a:ea typeface="Hiragino Sans W6" panose="020B0400000000000000" pitchFamily="34" charset="-128"/>
              </a:rPr>
              <a:t> (Silicon Tracking System)</a:t>
            </a:r>
            <a:endParaRPr lang="en" altLang="ja-JP" sz="2000" b="1" u="sng" dirty="0">
              <a:latin typeface="Hiragino Sans W6" panose="020B0400000000000000" pitchFamily="34" charset="-128"/>
              <a:ea typeface="Hiragino Sans W6" panose="020B0400000000000000" pitchFamily="34" charset="-128"/>
            </a:endParaRPr>
          </a:p>
        </p:txBody>
      </p:sp>
      <p:sp>
        <p:nvSpPr>
          <p:cNvPr id="8" name="テキスト ボックス 7">
            <a:extLst>
              <a:ext uri="{FF2B5EF4-FFF2-40B4-BE49-F238E27FC236}">
                <a16:creationId xmlns:a16="http://schemas.microsoft.com/office/drawing/2014/main" id="{A659AB5F-638A-245B-849B-B3E859A4D659}"/>
              </a:ext>
            </a:extLst>
          </p:cNvPr>
          <p:cNvSpPr txBox="1"/>
          <p:nvPr/>
        </p:nvSpPr>
        <p:spPr>
          <a:xfrm>
            <a:off x="223472" y="1074380"/>
            <a:ext cx="8920527" cy="1061829"/>
          </a:xfrm>
          <a:prstGeom prst="rect">
            <a:avLst/>
          </a:prstGeom>
          <a:noFill/>
        </p:spPr>
        <p:txBody>
          <a:bodyPr wrap="square">
            <a:spAutoFit/>
          </a:bodyPr>
          <a:lstStyle/>
          <a:p>
            <a:pPr marL="285750" indent="-285750">
              <a:spcAft>
                <a:spcPts val="600"/>
              </a:spcAft>
              <a:buFont typeface="Wingdings" pitchFamily="2" charset="2"/>
              <a:buChar char="ü"/>
            </a:pPr>
            <a:r>
              <a:rPr lang="en-US" altLang="ja-JP" dirty="0">
                <a:latin typeface="Hiragino Sans W4" panose="020B0400000000000000" pitchFamily="34" charset="-128"/>
                <a:ea typeface="Hiragino Sans W4" panose="020B0400000000000000" pitchFamily="34" charset="-128"/>
              </a:rPr>
              <a:t>CBM</a:t>
            </a:r>
            <a:r>
              <a:rPr lang="ja-JP" altLang="en-US">
                <a:latin typeface="Hiragino Sans W4" panose="020B0400000000000000" pitchFamily="34" charset="-128"/>
                <a:ea typeface="Hiragino Sans W4" panose="020B0400000000000000" pitchFamily="34" charset="-128"/>
              </a:rPr>
              <a:t>の主力飛跡検出器</a:t>
            </a:r>
            <a:r>
              <a:rPr lang="en-US" altLang="ja-JP" dirty="0">
                <a:latin typeface="Hiragino Sans W4" panose="020B0400000000000000" pitchFamily="34" charset="-128"/>
                <a:ea typeface="Hiragino Sans W4" panose="020B0400000000000000" pitchFamily="34" charset="-128"/>
              </a:rPr>
              <a:t>, DSSD, </a:t>
            </a:r>
            <a:r>
              <a:rPr lang="ja-JP" altLang="en-US">
                <a:latin typeface="Hiragino Sans W4" panose="020B0400000000000000" pitchFamily="34" charset="-128"/>
                <a:ea typeface="Hiragino Sans W4" panose="020B0400000000000000" pitchFamily="34" charset="-128"/>
              </a:rPr>
              <a:t>ストリップピッチ</a:t>
            </a:r>
            <a:r>
              <a:rPr lang="en-US" altLang="ja-JP" dirty="0">
                <a:latin typeface="Hiragino Sans W4" panose="020B0400000000000000" pitchFamily="34" charset="-128"/>
                <a:ea typeface="Hiragino Sans W4" panose="020B0400000000000000" pitchFamily="34" charset="-128"/>
              </a:rPr>
              <a:t>: 58</a:t>
            </a:r>
            <a:r>
              <a:rPr lang="en-US" altLang="ja-JP" b="1" dirty="0">
                <a:ea typeface="Hiragino Sans W6" panose="020B0400000000000000" pitchFamily="34" charset="-128"/>
              </a:rPr>
              <a:t> </a:t>
            </a:r>
            <a:r>
              <a:rPr lang="en-US" altLang="ja-JP" sz="2000" dirty="0" err="1">
                <a:ea typeface="Hiragino Sans W6" panose="020B0400000000000000" pitchFamily="34" charset="-128"/>
              </a:rPr>
              <a:t>μm</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セルフトリガー</a:t>
            </a:r>
            <a:r>
              <a:rPr lang="en-US" altLang="ja-JP" dirty="0">
                <a:latin typeface="Hiragino Sans W4" panose="020B0400000000000000" pitchFamily="34" charset="-128"/>
                <a:ea typeface="Hiragino Sans W4" panose="020B0400000000000000" pitchFamily="34" charset="-128"/>
              </a:rPr>
              <a:t>ASIC.</a:t>
            </a:r>
          </a:p>
          <a:p>
            <a:pPr marL="285750" indent="-285750">
              <a:spcAft>
                <a:spcPts val="600"/>
              </a:spcAft>
              <a:buFont typeface="Wingdings" pitchFamily="2" charset="2"/>
              <a:buChar char="ü"/>
            </a:pPr>
            <a:r>
              <a:rPr lang="en-US" altLang="ja-JP" sz="2000" b="1" dirty="0">
                <a:solidFill>
                  <a:srgbClr val="FF0000"/>
                </a:solidFill>
                <a:highlight>
                  <a:srgbClr val="FFFF00"/>
                </a:highlight>
                <a:latin typeface="Hiragino Sans W6" panose="020B0400000000000000" pitchFamily="34" charset="-128"/>
                <a:ea typeface="Hiragino Sans W6" panose="020B0400000000000000" pitchFamily="34" charset="-128"/>
              </a:rPr>
              <a:t>J-PARC E16</a:t>
            </a:r>
            <a:r>
              <a:rPr lang="ja-JP" altLang="en-US" sz="2000" b="1">
                <a:solidFill>
                  <a:srgbClr val="FF0000"/>
                </a:solidFill>
                <a:highlight>
                  <a:srgbClr val="FFFF00"/>
                </a:highlight>
                <a:latin typeface="Hiragino Sans W6" panose="020B0400000000000000" pitchFamily="34" charset="-128"/>
                <a:ea typeface="Hiragino Sans W6" panose="020B0400000000000000" pitchFamily="34" charset="-128"/>
              </a:rPr>
              <a:t>実験の最内層飛跡検出器として実装完了</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大強度陽子ビーム</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磁場環境下で運用を試験</a:t>
            </a:r>
            <a:r>
              <a:rPr lang="en-US" altLang="ja-JP" dirty="0">
                <a:latin typeface="Hiragino Sans W4" panose="020B0400000000000000" pitchFamily="34" charset="-128"/>
                <a:ea typeface="Hiragino Sans W4" panose="020B0400000000000000" pitchFamily="34" charset="-128"/>
              </a:rPr>
              <a:t>.</a:t>
            </a:r>
          </a:p>
        </p:txBody>
      </p:sp>
      <p:sp>
        <p:nvSpPr>
          <p:cNvPr id="9" name="テキスト ボックス 8">
            <a:extLst>
              <a:ext uri="{FF2B5EF4-FFF2-40B4-BE49-F238E27FC236}">
                <a16:creationId xmlns:a16="http://schemas.microsoft.com/office/drawing/2014/main" id="{EC956687-35F3-C7C2-8159-A8E8D8326C17}"/>
              </a:ext>
            </a:extLst>
          </p:cNvPr>
          <p:cNvSpPr txBox="1"/>
          <p:nvPr/>
        </p:nvSpPr>
        <p:spPr>
          <a:xfrm>
            <a:off x="127738" y="4491464"/>
            <a:ext cx="7573695" cy="400110"/>
          </a:xfrm>
          <a:prstGeom prst="rect">
            <a:avLst/>
          </a:prstGeom>
          <a:noFill/>
        </p:spPr>
        <p:txBody>
          <a:bodyPr wrap="square">
            <a:spAutoFit/>
          </a:bodyPr>
          <a:lstStyle/>
          <a:p>
            <a:pPr marL="342900" indent="-34290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 </a:t>
            </a:r>
            <a:r>
              <a:rPr lang="en-US" altLang="ja-JP" sz="2000" b="1" u="sng" dirty="0">
                <a:latin typeface="Hiragino Sans W6" panose="020B0400000000000000" pitchFamily="34" charset="-128"/>
                <a:ea typeface="Hiragino Sans W6" panose="020B0400000000000000" pitchFamily="34" charset="-128"/>
              </a:rPr>
              <a:t>E16 </a:t>
            </a:r>
            <a:r>
              <a:rPr lang="ja-JP" altLang="en-US" sz="2000" b="1" u="sng">
                <a:latin typeface="Hiragino Sans W6" panose="020B0400000000000000" pitchFamily="34" charset="-128"/>
                <a:ea typeface="Hiragino Sans W6" panose="020B0400000000000000" pitchFamily="34" charset="-128"/>
              </a:rPr>
              <a:t>検出器動作試験運転</a:t>
            </a:r>
            <a:r>
              <a:rPr lang="en-US" altLang="ja-JP" sz="2000" b="1" u="sng" dirty="0">
                <a:latin typeface="Hiragino Sans W6" panose="020B0400000000000000" pitchFamily="34" charset="-128"/>
                <a:ea typeface="Hiragino Sans W6" panose="020B0400000000000000" pitchFamily="34" charset="-128"/>
              </a:rPr>
              <a:t> (2024</a:t>
            </a:r>
            <a:r>
              <a:rPr lang="ja-JP" altLang="en-US" sz="2000" b="1" u="sng">
                <a:latin typeface="Hiragino Sans W6" panose="020B0400000000000000" pitchFamily="34" charset="-128"/>
                <a:ea typeface="Hiragino Sans W6" panose="020B0400000000000000" pitchFamily="34" charset="-128"/>
              </a:rPr>
              <a:t>年</a:t>
            </a:r>
            <a:r>
              <a:rPr lang="en-US" altLang="ja-JP" sz="2000" b="1" u="sng" dirty="0">
                <a:latin typeface="Hiragino Sans W6" panose="020B0400000000000000" pitchFamily="34" charset="-128"/>
                <a:ea typeface="Hiragino Sans W6" panose="020B0400000000000000" pitchFamily="34" charset="-128"/>
              </a:rPr>
              <a:t>5</a:t>
            </a:r>
            <a:r>
              <a:rPr lang="ja-JP" altLang="en-US" sz="2000" b="1" u="sng">
                <a:latin typeface="Hiragino Sans W6" panose="020B0400000000000000" pitchFamily="34" charset="-128"/>
                <a:ea typeface="Hiragino Sans W6" panose="020B0400000000000000" pitchFamily="34" charset="-128"/>
              </a:rPr>
              <a:t>月</a:t>
            </a:r>
            <a:r>
              <a:rPr lang="en-US" altLang="ja-JP" sz="2000" b="1" u="sng" dirty="0">
                <a:latin typeface="Hiragino Sans W6" panose="020B0400000000000000" pitchFamily="34" charset="-128"/>
                <a:ea typeface="Hiragino Sans W6" panose="020B0400000000000000" pitchFamily="34" charset="-128"/>
              </a:rPr>
              <a:t>)</a:t>
            </a:r>
            <a:endParaRPr lang="en" altLang="ja-JP" sz="2000" b="1" u="sng" dirty="0">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65F9BF10-9286-729D-5486-9E39ADA76076}"/>
              </a:ext>
            </a:extLst>
          </p:cNvPr>
          <p:cNvSpPr txBox="1"/>
          <p:nvPr/>
        </p:nvSpPr>
        <p:spPr>
          <a:xfrm>
            <a:off x="227498" y="4895488"/>
            <a:ext cx="8695437" cy="1056700"/>
          </a:xfrm>
          <a:prstGeom prst="rect">
            <a:avLst/>
          </a:prstGeom>
          <a:noFill/>
        </p:spPr>
        <p:txBody>
          <a:bodyPr wrap="square">
            <a:spAutoFit/>
          </a:bodyPr>
          <a:lstStyle/>
          <a:p>
            <a:pPr marL="285750" indent="-285750">
              <a:spcAft>
                <a:spcPts val="800"/>
              </a:spcAft>
              <a:buFont typeface="Wingdings" pitchFamily="2" charset="2"/>
              <a:buChar char="ü"/>
            </a:pPr>
            <a:r>
              <a:rPr lang="ja-JP" altLang="en-US">
                <a:latin typeface="Hiragino Sans W4" panose="020B0400000000000000" pitchFamily="34" charset="-128"/>
                <a:ea typeface="Hiragino Sans W4" panose="020B0400000000000000" pitchFamily="34" charset="-128"/>
              </a:rPr>
              <a:t>磁場なし環境下での、外側</a:t>
            </a:r>
            <a:r>
              <a:rPr lang="en-US" altLang="ja-JP" dirty="0">
                <a:latin typeface="Hiragino Sans W4" panose="020B0400000000000000" pitchFamily="34" charset="-128"/>
                <a:ea typeface="Hiragino Sans W4" panose="020B0400000000000000" pitchFamily="34" charset="-128"/>
              </a:rPr>
              <a:t>tracker</a:t>
            </a:r>
            <a:r>
              <a:rPr lang="ja-JP" altLang="en-US">
                <a:latin typeface="Hiragino Sans W4" panose="020B0400000000000000" pitchFamily="34" charset="-128"/>
                <a:ea typeface="Hiragino Sans W4" panose="020B0400000000000000" pitchFamily="34" charset="-128"/>
              </a:rPr>
              <a:t>のみで再構成したトラックに対しての</a:t>
            </a:r>
            <a:r>
              <a:rPr lang="en-US" altLang="ja-JP" dirty="0">
                <a:latin typeface="Hiragino Sans W4" panose="020B0400000000000000" pitchFamily="34" charset="-128"/>
                <a:ea typeface="Hiragino Sans W4" panose="020B0400000000000000" pitchFamily="34" charset="-128"/>
              </a:rPr>
              <a:t>residual</a:t>
            </a:r>
            <a:r>
              <a:rPr lang="ja-JP" altLang="en-US">
                <a:latin typeface="Hiragino Sans W4" panose="020B0400000000000000" pitchFamily="34" charset="-128"/>
                <a:ea typeface="Hiragino Sans W4" panose="020B0400000000000000" pitchFamily="34" charset="-128"/>
              </a:rPr>
              <a:t>の妥当性を確認</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検出効率は</a:t>
            </a:r>
            <a:r>
              <a:rPr lang="en-US" altLang="ja-JP" dirty="0">
                <a:latin typeface="Hiragino Sans W4" panose="020B0400000000000000" pitchFamily="34" charset="-128"/>
                <a:ea typeface="Hiragino Sans W4" panose="020B0400000000000000" pitchFamily="34" charset="-128"/>
              </a:rPr>
              <a:t>residual  &lt; 4σ</a:t>
            </a:r>
            <a:r>
              <a:rPr lang="ja-JP" altLang="en-US">
                <a:latin typeface="Hiragino Sans W4" panose="020B0400000000000000" pitchFamily="34" charset="-128"/>
                <a:ea typeface="Hiragino Sans W4" panose="020B0400000000000000" pitchFamily="34" charset="-128"/>
              </a:rPr>
              <a:t>で約</a:t>
            </a:r>
            <a:r>
              <a:rPr lang="en-US" altLang="ja-JP" dirty="0">
                <a:latin typeface="Hiragino Sans W4" panose="020B0400000000000000" pitchFamily="34" charset="-128"/>
                <a:ea typeface="Hiragino Sans W4" panose="020B0400000000000000" pitchFamily="34" charset="-128"/>
              </a:rPr>
              <a:t> </a:t>
            </a:r>
            <a:r>
              <a:rPr lang="en-US" altLang="ja-JP" b="1" dirty="0">
                <a:latin typeface="Hiragino Sans W6" panose="020B0400000000000000" pitchFamily="34" charset="-128"/>
                <a:ea typeface="Hiragino Sans W6" panose="020B0400000000000000" pitchFamily="34" charset="-128"/>
              </a:rPr>
              <a:t>94%.</a:t>
            </a:r>
          </a:p>
          <a:p>
            <a:pPr marL="285750" indent="-285750">
              <a:spcAft>
                <a:spcPts val="800"/>
              </a:spcAft>
              <a:buFont typeface="Wingdings" pitchFamily="2" charset="2"/>
              <a:buChar char="ü"/>
            </a:pPr>
            <a:r>
              <a:rPr lang="ja-JP" altLang="en-US">
                <a:latin typeface="Hiragino Sans W4" panose="020B0400000000000000" pitchFamily="34" charset="-128"/>
                <a:ea typeface="Hiragino Sans W4" panose="020B0400000000000000" pitchFamily="34" charset="-128"/>
              </a:rPr>
              <a:t>磁場環境下でのエネルギー損失</a:t>
            </a:r>
            <a:r>
              <a:rPr lang="en-US" altLang="ja-JP" dirty="0">
                <a:latin typeface="Hiragino Sans W4" panose="020B0400000000000000" pitchFamily="34" charset="-128"/>
                <a:ea typeface="Hiragino Sans W4" panose="020B0400000000000000" pitchFamily="34" charset="-128"/>
              </a:rPr>
              <a:t>vs</a:t>
            </a:r>
            <a:r>
              <a:rPr lang="ja-JP" altLang="en-US">
                <a:latin typeface="Hiragino Sans W4" panose="020B0400000000000000" pitchFamily="34" charset="-128"/>
                <a:ea typeface="Hiragino Sans W4" panose="020B0400000000000000" pitchFamily="34" charset="-128"/>
              </a:rPr>
              <a:t>運動量プロット</a:t>
            </a:r>
            <a:r>
              <a:rPr lang="en-US" altLang="ja-JP" dirty="0">
                <a:latin typeface="Hiragino Sans W4" panose="020B0400000000000000" pitchFamily="34" charset="-128"/>
                <a:ea typeface="Hiragino Sans W4" panose="020B0400000000000000" pitchFamily="34" charset="-128"/>
              </a:rPr>
              <a:t>.</a:t>
            </a:r>
            <a:endParaRPr lang="en-US" altLang="ja-JP" b="1" dirty="0">
              <a:solidFill>
                <a:srgbClr val="FF0000"/>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1DCCA760-704B-631E-69AA-8045F5C00175}"/>
              </a:ext>
            </a:extLst>
          </p:cNvPr>
          <p:cNvSpPr txBox="1"/>
          <p:nvPr/>
        </p:nvSpPr>
        <p:spPr>
          <a:xfrm>
            <a:off x="4421130" y="5952188"/>
            <a:ext cx="4736388" cy="430887"/>
          </a:xfrm>
          <a:prstGeom prst="rect">
            <a:avLst/>
          </a:prstGeom>
          <a:noFill/>
        </p:spPr>
        <p:txBody>
          <a:bodyPr wrap="square">
            <a:spAutoFit/>
          </a:bodyPr>
          <a:lstStyle/>
          <a:p>
            <a:r>
              <a:rPr lang="ja-JP" altLang="en-US" sz="2200">
                <a:latin typeface="Hiragino Sans W4" panose="020B0400000000000000" pitchFamily="34" charset="-128"/>
                <a:ea typeface="Hiragino Sans W4" panose="020B0400000000000000" pitchFamily="34" charset="-128"/>
              </a:rPr>
              <a:t>→</a:t>
            </a:r>
            <a:r>
              <a:rPr lang="en-US" altLang="ja-JP" sz="2200" dirty="0">
                <a:latin typeface="Hiragino Sans W4" panose="020B0400000000000000" pitchFamily="34" charset="-128"/>
                <a:ea typeface="Hiragino Sans W4" panose="020B0400000000000000" pitchFamily="34" charset="-128"/>
              </a:rPr>
              <a:t> </a:t>
            </a:r>
            <a:r>
              <a:rPr lang="en" altLang="ja-JP" sz="2200" b="1" dirty="0">
                <a:solidFill>
                  <a:srgbClr val="FF0000"/>
                </a:solidFill>
                <a:highlight>
                  <a:srgbClr val="FFFF00"/>
                </a:highlight>
                <a:latin typeface="Hiragino Sans W6" panose="020B0400000000000000" pitchFamily="34" charset="-128"/>
                <a:ea typeface="Hiragino Sans W6" panose="020B0400000000000000" pitchFamily="34" charset="-128"/>
              </a:rPr>
              <a:t>STS</a:t>
            </a:r>
            <a:r>
              <a:rPr lang="ja-JP" altLang="en-US" sz="2200" b="1">
                <a:solidFill>
                  <a:srgbClr val="FF0000"/>
                </a:solidFill>
                <a:highlight>
                  <a:srgbClr val="FFFF00"/>
                </a:highlight>
                <a:latin typeface="Hiragino Sans W6" panose="020B0400000000000000" pitchFamily="34" charset="-128"/>
                <a:ea typeface="Hiragino Sans W6" panose="020B0400000000000000" pitchFamily="34" charset="-128"/>
              </a:rPr>
              <a:t>が磁場環境下で正常に動作</a:t>
            </a:r>
            <a:endParaRPr lang="ja-JP" altLang="en-US" sz="2200">
              <a:solidFill>
                <a:srgbClr val="FF0000"/>
              </a:solidFill>
              <a:highlight>
                <a:srgbClr val="FFFF00"/>
              </a:highlight>
            </a:endParaRPr>
          </a:p>
        </p:txBody>
      </p:sp>
      <p:sp>
        <p:nvSpPr>
          <p:cNvPr id="3" name="テキスト ボックス 2">
            <a:extLst>
              <a:ext uri="{FF2B5EF4-FFF2-40B4-BE49-F238E27FC236}">
                <a16:creationId xmlns:a16="http://schemas.microsoft.com/office/drawing/2014/main" id="{47D1F2FE-0706-3A31-7B75-6672D983FC7B}"/>
              </a:ext>
            </a:extLst>
          </p:cNvPr>
          <p:cNvSpPr txBox="1"/>
          <p:nvPr/>
        </p:nvSpPr>
        <p:spPr>
          <a:xfrm>
            <a:off x="8278239" y="65005"/>
            <a:ext cx="775456"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13/13</a:t>
            </a:r>
          </a:p>
        </p:txBody>
      </p:sp>
      <p:sp>
        <p:nvSpPr>
          <p:cNvPr id="11" name="テキスト ボックス 10">
            <a:extLst>
              <a:ext uri="{FF2B5EF4-FFF2-40B4-BE49-F238E27FC236}">
                <a16:creationId xmlns:a16="http://schemas.microsoft.com/office/drawing/2014/main" id="{69B6824E-8442-DEF3-B887-CF5EC4DB187E}"/>
              </a:ext>
            </a:extLst>
          </p:cNvPr>
          <p:cNvSpPr txBox="1"/>
          <p:nvPr/>
        </p:nvSpPr>
        <p:spPr>
          <a:xfrm>
            <a:off x="123711" y="2656024"/>
            <a:ext cx="9743769" cy="400110"/>
          </a:xfrm>
          <a:prstGeom prst="rect">
            <a:avLst/>
          </a:prstGeom>
          <a:noFill/>
        </p:spPr>
        <p:txBody>
          <a:bodyPr wrap="square">
            <a:spAutoFit/>
          </a:bodyPr>
          <a:lstStyle/>
          <a:p>
            <a:pPr marL="342900" indent="-34290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 電子ビームを用いたテスト実験</a:t>
            </a:r>
            <a:r>
              <a:rPr lang="en-US" altLang="ja-JP" sz="2000" b="1" u="sng" dirty="0">
                <a:latin typeface="Hiragino Sans W6" panose="020B0400000000000000" pitchFamily="34" charset="-128"/>
                <a:ea typeface="Hiragino Sans W6" panose="020B0400000000000000" pitchFamily="34" charset="-128"/>
              </a:rPr>
              <a:t> @KEK PF-AR</a:t>
            </a:r>
            <a:r>
              <a:rPr lang="ja-JP" altLang="en-US" sz="2000" b="1" u="sng">
                <a:latin typeface="Hiragino Sans W6" panose="020B0400000000000000" pitchFamily="34" charset="-128"/>
                <a:ea typeface="Hiragino Sans W6" panose="020B0400000000000000" pitchFamily="34" charset="-128"/>
              </a:rPr>
              <a:t>ビームライン</a:t>
            </a:r>
            <a:r>
              <a:rPr lang="en-US" altLang="ja-JP" sz="2000" b="1" u="sng" dirty="0">
                <a:latin typeface="Hiragino Sans W6" panose="020B0400000000000000" pitchFamily="34" charset="-128"/>
                <a:ea typeface="Hiragino Sans W6" panose="020B0400000000000000" pitchFamily="34" charset="-128"/>
              </a:rPr>
              <a:t> </a:t>
            </a:r>
            <a:r>
              <a:rPr lang="en-US" altLang="ja-JP" sz="1600" b="1" u="sng" dirty="0">
                <a:latin typeface="Hiragino Sans W6" panose="020B0400000000000000" pitchFamily="34" charset="-128"/>
                <a:ea typeface="Hiragino Sans W6" panose="020B0400000000000000" pitchFamily="34" charset="-128"/>
              </a:rPr>
              <a:t>(2023</a:t>
            </a:r>
            <a:r>
              <a:rPr lang="ja-JP" altLang="en-US" sz="1600" b="1" u="sng">
                <a:latin typeface="Hiragino Sans W6" panose="020B0400000000000000" pitchFamily="34" charset="-128"/>
                <a:ea typeface="Hiragino Sans W6" panose="020B0400000000000000" pitchFamily="34" charset="-128"/>
              </a:rPr>
              <a:t>年</a:t>
            </a:r>
            <a:r>
              <a:rPr lang="en-US" altLang="ja-JP" sz="1600" b="1" u="sng" dirty="0">
                <a:latin typeface="Hiragino Sans W6" panose="020B0400000000000000" pitchFamily="34" charset="-128"/>
                <a:ea typeface="Hiragino Sans W6" panose="020B0400000000000000" pitchFamily="34" charset="-128"/>
              </a:rPr>
              <a:t>11</a:t>
            </a:r>
            <a:r>
              <a:rPr lang="ja-JP" altLang="en-US" sz="1600" b="1" u="sng">
                <a:latin typeface="Hiragino Sans W6" panose="020B0400000000000000" pitchFamily="34" charset="-128"/>
                <a:ea typeface="Hiragino Sans W6" panose="020B0400000000000000" pitchFamily="34" charset="-128"/>
              </a:rPr>
              <a:t>月</a:t>
            </a:r>
            <a:r>
              <a:rPr lang="en-US" altLang="ja-JP" sz="1600" b="1" u="sng" dirty="0">
                <a:latin typeface="Hiragino Sans W6" panose="020B0400000000000000" pitchFamily="34" charset="-128"/>
                <a:ea typeface="Hiragino Sans W6" panose="020B0400000000000000" pitchFamily="34" charset="-128"/>
              </a:rPr>
              <a:t>)</a:t>
            </a:r>
            <a:endParaRPr lang="en" altLang="ja-JP" sz="2000" b="1" u="sng" dirty="0">
              <a:latin typeface="Hiragino Sans W6" panose="020B0400000000000000" pitchFamily="34" charset="-128"/>
              <a:ea typeface="Hiragino Sans W6" panose="020B0400000000000000" pitchFamily="34" charset="-128"/>
            </a:endParaRPr>
          </a:p>
        </p:txBody>
      </p:sp>
      <p:sp>
        <p:nvSpPr>
          <p:cNvPr id="12" name="テキスト ボックス 11">
            <a:extLst>
              <a:ext uri="{FF2B5EF4-FFF2-40B4-BE49-F238E27FC236}">
                <a16:creationId xmlns:a16="http://schemas.microsoft.com/office/drawing/2014/main" id="{8A5F2EB0-78E6-0519-6AE4-3574A375F731}"/>
              </a:ext>
            </a:extLst>
          </p:cNvPr>
          <p:cNvSpPr txBox="1"/>
          <p:nvPr/>
        </p:nvSpPr>
        <p:spPr>
          <a:xfrm>
            <a:off x="223473" y="3044349"/>
            <a:ext cx="8380499" cy="1025922"/>
          </a:xfrm>
          <a:prstGeom prst="rect">
            <a:avLst/>
          </a:prstGeom>
          <a:noFill/>
        </p:spPr>
        <p:txBody>
          <a:bodyPr wrap="square">
            <a:spAutoFit/>
          </a:bodyPr>
          <a:lstStyle/>
          <a:p>
            <a:pPr marL="285750" indent="-285750">
              <a:spcAft>
                <a:spcPts val="800"/>
              </a:spcAft>
              <a:buFont typeface="Wingdings" pitchFamily="2" charset="2"/>
              <a:buChar char="ü"/>
            </a:pPr>
            <a:r>
              <a:rPr lang="en" altLang="ja-JP" dirty="0">
                <a:latin typeface="Hiragino Sans W4" panose="020B0400000000000000" pitchFamily="34" charset="-128"/>
                <a:ea typeface="Hiragino Sans W4" panose="020B0400000000000000" pitchFamily="34" charset="-128"/>
              </a:rPr>
              <a:t>timestamp</a:t>
            </a:r>
            <a:r>
              <a:rPr lang="ja-JP" altLang="en-US">
                <a:latin typeface="Hiragino Sans W4" panose="020B0400000000000000" pitchFamily="34" charset="-128"/>
                <a:ea typeface="Hiragino Sans W4" panose="020B0400000000000000" pitchFamily="34" charset="-128"/>
              </a:rPr>
              <a:t>を用いたイベント選択が機能し</a:t>
            </a:r>
            <a:r>
              <a:rPr lang="en-US" altLang="ja-JP" dirty="0">
                <a:latin typeface="Hiragino Sans W4" panose="020B0400000000000000" pitchFamily="34" charset="-128"/>
                <a:ea typeface="Hiragino Sans W4" panose="020B0400000000000000" pitchFamily="34" charset="-128"/>
              </a:rPr>
              <a:t>, </a:t>
            </a:r>
            <a:r>
              <a:rPr lang="en" altLang="ja-JP" dirty="0">
                <a:latin typeface="Hiragino Sans W4" panose="020B0400000000000000" pitchFamily="34" charset="-128"/>
                <a:ea typeface="Hiragino Sans W4" panose="020B0400000000000000" pitchFamily="34" charset="-128"/>
              </a:rPr>
              <a:t>DAQ</a:t>
            </a:r>
            <a:r>
              <a:rPr lang="ja-JP" altLang="en-US">
                <a:latin typeface="Hiragino Sans W4" panose="020B0400000000000000" pitchFamily="34" charset="-128"/>
                <a:ea typeface="Hiragino Sans W4" panose="020B0400000000000000" pitchFamily="34" charset="-128"/>
              </a:rPr>
              <a:t>システムの成功を実証</a:t>
            </a:r>
            <a:r>
              <a:rPr lang="en-US" altLang="ja-JP" dirty="0">
                <a:latin typeface="Hiragino Sans W4" panose="020B0400000000000000" pitchFamily="34" charset="-128"/>
                <a:ea typeface="Hiragino Sans W4" panose="020B0400000000000000" pitchFamily="34" charset="-128"/>
              </a:rPr>
              <a:t>.</a:t>
            </a:r>
            <a:endParaRPr lang="ja-JP" altLang="en-US">
              <a:latin typeface="Hiragino Sans W4" panose="020B0400000000000000" pitchFamily="34" charset="-128"/>
              <a:ea typeface="Hiragino Sans W4" panose="020B0400000000000000" pitchFamily="34" charset="-128"/>
            </a:endParaRPr>
          </a:p>
          <a:p>
            <a:pPr marL="285750" indent="-285750">
              <a:spcAft>
                <a:spcPts val="800"/>
              </a:spcAft>
              <a:buFont typeface="Wingdings" pitchFamily="2" charset="2"/>
              <a:buChar char="ü"/>
            </a:pPr>
            <a:r>
              <a:rPr lang="ja-JP" altLang="en-US" b="1">
                <a:solidFill>
                  <a:srgbClr val="FF0000"/>
                </a:solidFill>
                <a:latin typeface="Hiragino Sans W6" panose="020B0400000000000000" pitchFamily="34" charset="-128"/>
                <a:ea typeface="Hiragino Sans W6" panose="020B0400000000000000" pitchFamily="34" charset="-128"/>
              </a:rPr>
              <a:t>時間分解能</a:t>
            </a:r>
            <a:r>
              <a:rPr lang="en-US" altLang="ja-JP" b="1" dirty="0">
                <a:solidFill>
                  <a:srgbClr val="FF0000"/>
                </a:solidFill>
                <a:latin typeface="Hiragino Sans W6" panose="020B0400000000000000" pitchFamily="34" charset="-128"/>
                <a:ea typeface="Hiragino Sans W6" panose="020B0400000000000000" pitchFamily="34" charset="-128"/>
              </a:rPr>
              <a:t> ~5 </a:t>
            </a:r>
            <a:r>
              <a:rPr lang="en-US" altLang="ja-JP" b="1" dirty="0" err="1">
                <a:solidFill>
                  <a:srgbClr val="FF0000"/>
                </a:solidFill>
                <a:latin typeface="Hiragino Sans W6" panose="020B0400000000000000" pitchFamily="34" charset="-128"/>
                <a:ea typeface="Hiragino Sans W6" panose="020B0400000000000000" pitchFamily="34" charset="-128"/>
              </a:rPr>
              <a:t>nsec</a:t>
            </a:r>
            <a:r>
              <a:rPr lang="en-US" altLang="ja-JP" b="1" dirty="0">
                <a:solidFill>
                  <a:srgbClr val="FF0000"/>
                </a:solidFill>
                <a:latin typeface="Hiragino Sans W6" panose="020B0400000000000000" pitchFamily="34" charset="-128"/>
                <a:ea typeface="Hiragino Sans W6" panose="020B0400000000000000" pitchFamily="34" charset="-128"/>
              </a:rPr>
              <a:t>, </a:t>
            </a:r>
            <a:r>
              <a:rPr lang="ja-JP" altLang="en-US" b="1">
                <a:solidFill>
                  <a:srgbClr val="FF0000"/>
                </a:solidFill>
                <a:latin typeface="Hiragino Sans W6" panose="020B0400000000000000" pitchFamily="34" charset="-128"/>
                <a:ea typeface="Hiragino Sans W6" panose="020B0400000000000000" pitchFamily="34" charset="-128"/>
              </a:rPr>
              <a:t>検出効率</a:t>
            </a:r>
            <a:r>
              <a:rPr lang="en-US" altLang="ja-JP" b="1" dirty="0">
                <a:solidFill>
                  <a:srgbClr val="FF0000"/>
                </a:solidFill>
                <a:latin typeface="Hiragino Sans W6" panose="020B0400000000000000" pitchFamily="34" charset="-128"/>
                <a:ea typeface="Hiragino Sans W6" panose="020B0400000000000000" pitchFamily="34" charset="-128"/>
              </a:rPr>
              <a:t> </a:t>
            </a:r>
            <a:r>
              <a:rPr lang="ja-JP" altLang="en-US" b="1">
                <a:solidFill>
                  <a:srgbClr val="FF0000"/>
                </a:solidFill>
                <a:latin typeface="Hiragino Sans W6" panose="020B0400000000000000" pitchFamily="34" charset="-128"/>
                <a:ea typeface="Hiragino Sans W6" panose="020B0400000000000000" pitchFamily="34" charset="-128"/>
              </a:rPr>
              <a:t>約</a:t>
            </a:r>
            <a:r>
              <a:rPr lang="en-US" altLang="ja-JP" b="1" dirty="0">
                <a:solidFill>
                  <a:srgbClr val="FF0000"/>
                </a:solidFill>
                <a:latin typeface="Hiragino Sans W6" panose="020B0400000000000000" pitchFamily="34" charset="-128"/>
                <a:ea typeface="Hiragino Sans W6" panose="020B0400000000000000" pitchFamily="34" charset="-128"/>
              </a:rPr>
              <a:t>98.5% </a:t>
            </a:r>
            <a:r>
              <a:rPr lang="en-US" altLang="ja-JP" dirty="0">
                <a:latin typeface="Hiragino Sans W4" panose="020B0400000000000000" pitchFamily="34" charset="-128"/>
                <a:ea typeface="Hiragino Sans W4" panose="020B0400000000000000" pitchFamily="34" charset="-128"/>
              </a:rPr>
              <a:t>(0</a:t>
            </a:r>
            <a:r>
              <a:rPr lang="ja-JP" altLang="en-US">
                <a:latin typeface="Hiragino Sans W4" panose="020B0400000000000000" pitchFamily="34" charset="-128"/>
                <a:ea typeface="Hiragino Sans W4" panose="020B0400000000000000" pitchFamily="34" charset="-128"/>
              </a:rPr>
              <a:t>度</a:t>
            </a:r>
            <a:r>
              <a:rPr lang="en-US" altLang="ja-JP" dirty="0">
                <a:latin typeface="Hiragino Sans W4" panose="020B0400000000000000" pitchFamily="34" charset="-128"/>
                <a:ea typeface="Hiragino Sans W4" panose="020B0400000000000000" pitchFamily="34" charset="-128"/>
              </a:rPr>
              <a:t>, 16</a:t>
            </a:r>
            <a:r>
              <a:rPr lang="ja-JP" altLang="en-US">
                <a:latin typeface="Hiragino Sans W4" panose="020B0400000000000000" pitchFamily="34" charset="-128"/>
                <a:ea typeface="Hiragino Sans W4" panose="020B0400000000000000" pitchFamily="34" charset="-128"/>
              </a:rPr>
              <a:t>度</a:t>
            </a:r>
            <a:r>
              <a:rPr lang="en-US" altLang="ja-JP" dirty="0">
                <a:latin typeface="Hiragino Sans W4" panose="020B0400000000000000" pitchFamily="34" charset="-128"/>
                <a:ea typeface="Hiragino Sans W4" panose="020B0400000000000000" pitchFamily="34" charset="-128"/>
              </a:rPr>
              <a:t>)</a:t>
            </a:r>
            <a:r>
              <a:rPr lang="ja-JP" altLang="en-US">
                <a:latin typeface="Hiragino Sans W4" panose="020B0400000000000000" pitchFamily="34" charset="-128"/>
                <a:ea typeface="Hiragino Sans W4" panose="020B0400000000000000" pitchFamily="34" charset="-128"/>
              </a:rPr>
              <a:t>を得られ</a:t>
            </a:r>
            <a:r>
              <a:rPr lang="en-US" altLang="ja-JP" dirty="0">
                <a:latin typeface="Hiragino Sans W4" panose="020B0400000000000000" pitchFamily="34" charset="-128"/>
                <a:ea typeface="Hiragino Sans W4" panose="020B0400000000000000" pitchFamily="34" charset="-128"/>
              </a:rPr>
              <a:t>, CBM, E16</a:t>
            </a:r>
            <a:r>
              <a:rPr lang="ja-JP" altLang="en-US">
                <a:latin typeface="Hiragino Sans W4" panose="020B0400000000000000" pitchFamily="34" charset="-128"/>
                <a:ea typeface="Hiragino Sans W4" panose="020B0400000000000000" pitchFamily="34" charset="-128"/>
              </a:rPr>
              <a:t>実験の要請を満たすことを確認</a:t>
            </a:r>
            <a:r>
              <a:rPr lang="en-US" altLang="ja-JP" dirty="0">
                <a:latin typeface="Hiragino Sans W4" panose="020B0400000000000000" pitchFamily="34" charset="-128"/>
                <a:ea typeface="Hiragino Sans W4" panose="020B0400000000000000" pitchFamily="34" charset="-128"/>
              </a:rPr>
              <a:t>.</a:t>
            </a:r>
          </a:p>
        </p:txBody>
      </p:sp>
    </p:spTree>
    <p:extLst>
      <p:ext uri="{BB962C8B-B14F-4D97-AF65-F5344CB8AC3E}">
        <p14:creationId xmlns:p14="http://schemas.microsoft.com/office/powerpoint/2010/main" val="1665623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Backup</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992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図 217" descr="回路 が含まれている画像&#10;&#10;自動的に生成された説明">
            <a:extLst>
              <a:ext uri="{FF2B5EF4-FFF2-40B4-BE49-F238E27FC236}">
                <a16:creationId xmlns:a16="http://schemas.microsoft.com/office/drawing/2014/main" id="{929C2C3E-386C-B4BE-0C77-D09D518F1CF6}"/>
              </a:ext>
            </a:extLst>
          </p:cNvPr>
          <p:cNvPicPr>
            <a:picLocks noChangeAspect="1"/>
          </p:cNvPicPr>
          <p:nvPr/>
        </p:nvPicPr>
        <p:blipFill rotWithShape="1">
          <a:blip r:embed="rId3"/>
          <a:srcRect l="6668" t="4177" b="9374"/>
          <a:stretch/>
        </p:blipFill>
        <p:spPr>
          <a:xfrm>
            <a:off x="5546074" y="2326210"/>
            <a:ext cx="1589572" cy="1381073"/>
          </a:xfrm>
          <a:prstGeom prst="rect">
            <a:avLst/>
          </a:prstGeom>
        </p:spPr>
      </p:pic>
      <p:sp>
        <p:nvSpPr>
          <p:cNvPr id="10" name="L 字 9">
            <a:extLst>
              <a:ext uri="{FF2B5EF4-FFF2-40B4-BE49-F238E27FC236}">
                <a16:creationId xmlns:a16="http://schemas.microsoft.com/office/drawing/2014/main" id="{C1B127EC-AB44-DB4C-ECA1-9A414E147785}"/>
              </a:ext>
            </a:extLst>
          </p:cNvPr>
          <p:cNvSpPr/>
          <p:nvPr/>
        </p:nvSpPr>
        <p:spPr>
          <a:xfrm rot="5400000">
            <a:off x="5876524" y="389967"/>
            <a:ext cx="1769772" cy="2396004"/>
          </a:xfrm>
          <a:prstGeom prst="corner">
            <a:avLst>
              <a:gd name="adj1" fmla="val 7805"/>
              <a:gd name="adj2" fmla="val 8680"/>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角丸四角形 295">
            <a:extLst>
              <a:ext uri="{FF2B5EF4-FFF2-40B4-BE49-F238E27FC236}">
                <a16:creationId xmlns:a16="http://schemas.microsoft.com/office/drawing/2014/main" id="{A14B8F8D-F195-C2FD-B0C8-7A1B551E8195}"/>
              </a:ext>
            </a:extLst>
          </p:cNvPr>
          <p:cNvSpPr/>
          <p:nvPr/>
        </p:nvSpPr>
        <p:spPr>
          <a:xfrm>
            <a:off x="213300" y="5465101"/>
            <a:ext cx="4421265" cy="1261806"/>
          </a:xfrm>
          <a:prstGeom prst="roundRect">
            <a:avLst>
              <a:gd name="adj" fmla="val 3724"/>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6" name="角丸四角形 265">
            <a:extLst>
              <a:ext uri="{FF2B5EF4-FFF2-40B4-BE49-F238E27FC236}">
                <a16:creationId xmlns:a16="http://schemas.microsoft.com/office/drawing/2014/main" id="{C41FB4AC-1432-31BC-3171-55D4A6B036ED}"/>
              </a:ext>
            </a:extLst>
          </p:cNvPr>
          <p:cNvSpPr/>
          <p:nvPr/>
        </p:nvSpPr>
        <p:spPr>
          <a:xfrm>
            <a:off x="45830" y="1121056"/>
            <a:ext cx="3432069" cy="2775414"/>
          </a:xfrm>
          <a:prstGeom prst="roundRect">
            <a:avLst>
              <a:gd name="adj" fmla="val 31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角丸四角形 264">
            <a:extLst>
              <a:ext uri="{FF2B5EF4-FFF2-40B4-BE49-F238E27FC236}">
                <a16:creationId xmlns:a16="http://schemas.microsoft.com/office/drawing/2014/main" id="{72D4BD41-5A52-2783-E6BF-3D78C7FF505E}"/>
              </a:ext>
            </a:extLst>
          </p:cNvPr>
          <p:cNvSpPr/>
          <p:nvPr/>
        </p:nvSpPr>
        <p:spPr>
          <a:xfrm>
            <a:off x="4721563" y="5465101"/>
            <a:ext cx="4322404" cy="1261806"/>
          </a:xfrm>
          <a:prstGeom prst="roundRect">
            <a:avLst>
              <a:gd name="adj" fmla="val 3724"/>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55" name="図 254" descr="電子機器の部品&#10;&#10;中程度の精度で自動的に生成された説明">
            <a:extLst>
              <a:ext uri="{FF2B5EF4-FFF2-40B4-BE49-F238E27FC236}">
                <a16:creationId xmlns:a16="http://schemas.microsoft.com/office/drawing/2014/main" id="{CE82A990-3D59-59BC-4881-FAB363EB0FF5}"/>
              </a:ext>
            </a:extLst>
          </p:cNvPr>
          <p:cNvPicPr>
            <a:picLocks noChangeAspect="1"/>
          </p:cNvPicPr>
          <p:nvPr/>
        </p:nvPicPr>
        <p:blipFill rotWithShape="1">
          <a:blip r:embed="rId4"/>
          <a:srcRect l="1098" r="6693"/>
          <a:stretch/>
        </p:blipFill>
        <p:spPr>
          <a:xfrm>
            <a:off x="7380828" y="2357143"/>
            <a:ext cx="1718181" cy="1192402"/>
          </a:xfrm>
          <a:prstGeom prst="rect">
            <a:avLst/>
          </a:prstGeom>
        </p:spPr>
      </p:pic>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220" name="図 219" descr="電子機器, 回路 が含まれている画像&#10;&#10;自動的に生成された説明">
            <a:extLst>
              <a:ext uri="{FF2B5EF4-FFF2-40B4-BE49-F238E27FC236}">
                <a16:creationId xmlns:a16="http://schemas.microsoft.com/office/drawing/2014/main" id="{13474D8D-DCF7-7E88-C154-1975630AA134}"/>
              </a:ext>
            </a:extLst>
          </p:cNvPr>
          <p:cNvPicPr>
            <a:picLocks noChangeAspect="1"/>
          </p:cNvPicPr>
          <p:nvPr/>
        </p:nvPicPr>
        <p:blipFill rotWithShape="1">
          <a:blip r:embed="rId5"/>
          <a:srcRect t="6434" b="6655"/>
          <a:stretch/>
        </p:blipFill>
        <p:spPr>
          <a:xfrm>
            <a:off x="3868492" y="1805223"/>
            <a:ext cx="1233728" cy="1991535"/>
          </a:xfrm>
          <a:prstGeom prst="rect">
            <a:avLst/>
          </a:prstGeom>
          <a:ln w="57150">
            <a:solidFill>
              <a:srgbClr val="FFC000"/>
            </a:solidFill>
          </a:ln>
        </p:spPr>
      </p:pic>
      <p:pic>
        <p:nvPicPr>
          <p:cNvPr id="222" name="図 221" descr="電子機器の部品&#10;&#10;中程度の精度で自動的に生成された説明">
            <a:extLst>
              <a:ext uri="{FF2B5EF4-FFF2-40B4-BE49-F238E27FC236}">
                <a16:creationId xmlns:a16="http://schemas.microsoft.com/office/drawing/2014/main" id="{DB86A82D-E731-58C0-10B3-9713F7EA1901}"/>
              </a:ext>
            </a:extLst>
          </p:cNvPr>
          <p:cNvPicPr>
            <a:picLocks noChangeAspect="1"/>
          </p:cNvPicPr>
          <p:nvPr/>
        </p:nvPicPr>
        <p:blipFill rotWithShape="1">
          <a:blip r:embed="rId6"/>
          <a:srcRect l="15012" t="19711" r="5222" b="19472"/>
          <a:stretch/>
        </p:blipFill>
        <p:spPr>
          <a:xfrm>
            <a:off x="287930" y="2723795"/>
            <a:ext cx="1798583" cy="557363"/>
          </a:xfrm>
          <a:prstGeom prst="rect">
            <a:avLst/>
          </a:prstGeom>
        </p:spPr>
      </p:pic>
      <p:pic>
        <p:nvPicPr>
          <p:cNvPr id="224" name="図 223" descr="電子機器の部品&#10;&#10;中程度の精度で自動的に生成された説明">
            <a:extLst>
              <a:ext uri="{FF2B5EF4-FFF2-40B4-BE49-F238E27FC236}">
                <a16:creationId xmlns:a16="http://schemas.microsoft.com/office/drawing/2014/main" id="{8843DA88-3509-4BDB-A499-7DFFF46501A8}"/>
              </a:ext>
            </a:extLst>
          </p:cNvPr>
          <p:cNvPicPr>
            <a:picLocks noChangeAspect="1"/>
          </p:cNvPicPr>
          <p:nvPr/>
        </p:nvPicPr>
        <p:blipFill rotWithShape="1">
          <a:blip r:embed="rId7"/>
          <a:srcRect l="13892" t="6367" r="15163" b="3339"/>
          <a:stretch/>
        </p:blipFill>
        <p:spPr>
          <a:xfrm>
            <a:off x="2632234" y="2536257"/>
            <a:ext cx="602550" cy="1067109"/>
          </a:xfrm>
          <a:prstGeom prst="rect">
            <a:avLst/>
          </a:prstGeom>
          <a:ln w="28575">
            <a:noFill/>
          </a:ln>
        </p:spPr>
      </p:pic>
      <p:sp>
        <p:nvSpPr>
          <p:cNvPr id="226" name="正方形/長方形 225">
            <a:extLst>
              <a:ext uri="{FF2B5EF4-FFF2-40B4-BE49-F238E27FC236}">
                <a16:creationId xmlns:a16="http://schemas.microsoft.com/office/drawing/2014/main" id="{211221BB-8FDA-7D46-571D-9434118C6C41}"/>
              </a:ext>
            </a:extLst>
          </p:cNvPr>
          <p:cNvSpPr/>
          <p:nvPr/>
        </p:nvSpPr>
        <p:spPr>
          <a:xfrm>
            <a:off x="811442" y="1528919"/>
            <a:ext cx="1230511" cy="5448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latin typeface="Hiragino Sans W4" panose="020B0400000000000000" pitchFamily="34" charset="-128"/>
                <a:ea typeface="Hiragino Sans W4" panose="020B0400000000000000" pitchFamily="34" charset="-128"/>
              </a:rPr>
              <a:t>Sensor</a:t>
            </a:r>
          </a:p>
          <a:p>
            <a:pPr algn="ctr"/>
            <a:r>
              <a:rPr kumimoji="1" lang="en-US" altLang="ja-JP" sz="1400" dirty="0">
                <a:latin typeface="Hiragino Sans W4" panose="020B0400000000000000" pitchFamily="34" charset="-128"/>
                <a:ea typeface="Hiragino Sans W4" panose="020B0400000000000000" pitchFamily="34" charset="-128"/>
              </a:rPr>
              <a:t>(</a:t>
            </a:r>
            <a:r>
              <a:rPr kumimoji="1" lang="ja-JP" altLang="en-US" sz="1400">
                <a:latin typeface="Hiragino Sans W4" panose="020B0400000000000000" pitchFamily="34" charset="-128"/>
                <a:ea typeface="Hiragino Sans W4" panose="020B0400000000000000" pitchFamily="34" charset="-128"/>
              </a:rPr>
              <a:t>片面</a:t>
            </a:r>
            <a:r>
              <a:rPr kumimoji="1" lang="en-US" altLang="ja-JP" sz="1400" dirty="0">
                <a:latin typeface="Hiragino Sans W4" panose="020B0400000000000000" pitchFamily="34" charset="-128"/>
                <a:ea typeface="Hiragino Sans W4" panose="020B0400000000000000" pitchFamily="34" charset="-128"/>
              </a:rPr>
              <a:t>)</a:t>
            </a:r>
            <a:endParaRPr kumimoji="1" lang="ja-JP" altLang="en-US" sz="1400">
              <a:latin typeface="Hiragino Sans W4" panose="020B0400000000000000" pitchFamily="34" charset="-128"/>
              <a:ea typeface="Hiragino Sans W4" panose="020B0400000000000000" pitchFamily="34" charset="-128"/>
            </a:endParaRPr>
          </a:p>
        </p:txBody>
      </p:sp>
      <p:sp>
        <p:nvSpPr>
          <p:cNvPr id="229" name="テキスト ボックス 228">
            <a:extLst>
              <a:ext uri="{FF2B5EF4-FFF2-40B4-BE49-F238E27FC236}">
                <a16:creationId xmlns:a16="http://schemas.microsoft.com/office/drawing/2014/main" id="{AC1C1CC5-177C-CED2-7BFC-5A1A7C1564FF}"/>
              </a:ext>
            </a:extLst>
          </p:cNvPr>
          <p:cNvSpPr txBox="1"/>
          <p:nvPr/>
        </p:nvSpPr>
        <p:spPr>
          <a:xfrm>
            <a:off x="26396" y="2153940"/>
            <a:ext cx="936936" cy="523220"/>
          </a:xfrm>
          <a:prstGeom prst="rect">
            <a:avLst/>
          </a:prstGeom>
          <a:noFill/>
        </p:spPr>
        <p:txBody>
          <a:bodyPr wrap="square">
            <a:spAutoFit/>
          </a:bodyPr>
          <a:lstStyle/>
          <a:p>
            <a:pPr algn="ctr"/>
            <a:r>
              <a:rPr lang="ja-JP" altLang="en-US" sz="1400">
                <a:latin typeface="Hiragino Sans W4" panose="020B0400000000000000" pitchFamily="34" charset="-128"/>
                <a:ea typeface="Hiragino Sans W4" panose="020B0400000000000000" pitchFamily="34" charset="-128"/>
              </a:rPr>
              <a:t>アナログ信号</a:t>
            </a:r>
          </a:p>
        </p:txBody>
      </p:sp>
      <p:sp>
        <p:nvSpPr>
          <p:cNvPr id="230" name="正方形/長方形 229">
            <a:extLst>
              <a:ext uri="{FF2B5EF4-FFF2-40B4-BE49-F238E27FC236}">
                <a16:creationId xmlns:a16="http://schemas.microsoft.com/office/drawing/2014/main" id="{751D7CE1-1A20-4D35-B524-4BE6462EC919}"/>
              </a:ext>
            </a:extLst>
          </p:cNvPr>
          <p:cNvSpPr/>
          <p:nvPr/>
        </p:nvSpPr>
        <p:spPr>
          <a:xfrm>
            <a:off x="1017047" y="2082585"/>
            <a:ext cx="794657" cy="6412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231" name="テキスト ボックス 230">
            <a:extLst>
              <a:ext uri="{FF2B5EF4-FFF2-40B4-BE49-F238E27FC236}">
                <a16:creationId xmlns:a16="http://schemas.microsoft.com/office/drawing/2014/main" id="{FC995270-B64C-B313-C578-A005E24CF215}"/>
              </a:ext>
            </a:extLst>
          </p:cNvPr>
          <p:cNvSpPr txBox="1"/>
          <p:nvPr/>
        </p:nvSpPr>
        <p:spPr>
          <a:xfrm>
            <a:off x="1034564" y="2082586"/>
            <a:ext cx="837861" cy="646331"/>
          </a:xfrm>
          <a:prstGeom prst="rect">
            <a:avLst/>
          </a:prstGeom>
          <a:noFill/>
        </p:spPr>
        <p:txBody>
          <a:bodyPr wrap="square">
            <a:spAutoFit/>
          </a:bodyPr>
          <a:lstStyle/>
          <a:p>
            <a:r>
              <a:rPr lang="en-US" altLang="ja-JP" i="1" dirty="0"/>
              <a:t>Micro-cables</a:t>
            </a:r>
            <a:endParaRPr lang="ja-JP" altLang="en-US" i="1"/>
          </a:p>
        </p:txBody>
      </p:sp>
      <p:sp>
        <p:nvSpPr>
          <p:cNvPr id="227" name="下矢印 226">
            <a:extLst>
              <a:ext uri="{FF2B5EF4-FFF2-40B4-BE49-F238E27FC236}">
                <a16:creationId xmlns:a16="http://schemas.microsoft.com/office/drawing/2014/main" id="{AD4D68C9-FDA8-1871-4264-B0A7CAE67F2C}"/>
              </a:ext>
            </a:extLst>
          </p:cNvPr>
          <p:cNvSpPr/>
          <p:nvPr/>
        </p:nvSpPr>
        <p:spPr>
          <a:xfrm>
            <a:off x="802959" y="2133360"/>
            <a:ext cx="231578" cy="58069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正方形/長方形 231">
            <a:extLst>
              <a:ext uri="{FF2B5EF4-FFF2-40B4-BE49-F238E27FC236}">
                <a16:creationId xmlns:a16="http://schemas.microsoft.com/office/drawing/2014/main" id="{2B73007D-02E2-FA34-8F82-5AB23DBEB4D5}"/>
              </a:ext>
            </a:extLst>
          </p:cNvPr>
          <p:cNvSpPr/>
          <p:nvPr/>
        </p:nvSpPr>
        <p:spPr>
          <a:xfrm>
            <a:off x="257907" y="3244906"/>
            <a:ext cx="1156907" cy="3681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latin typeface="Hiragino Sans W4" panose="020B0400000000000000" pitchFamily="34" charset="-128"/>
                <a:ea typeface="Hiragino Sans W4" panose="020B0400000000000000" pitchFamily="34" charset="-128"/>
              </a:rPr>
              <a:t>①</a:t>
            </a:r>
            <a:r>
              <a:rPr kumimoji="1" lang="ja-JP" altLang="en-US" sz="1400">
                <a:latin typeface="Hiragino Sans W4" panose="020B0400000000000000" pitchFamily="34" charset="-128"/>
                <a:ea typeface="Hiragino Sans W4" panose="020B0400000000000000" pitchFamily="34" charset="-128"/>
              </a:rPr>
              <a:t> </a:t>
            </a:r>
            <a:r>
              <a:rPr kumimoji="1" lang="en-US" altLang="ja-JP" sz="1400" dirty="0">
                <a:latin typeface="Hiragino Sans W4" panose="020B0400000000000000" pitchFamily="34" charset="-128"/>
                <a:ea typeface="Hiragino Sans W4" panose="020B0400000000000000" pitchFamily="34" charset="-128"/>
              </a:rPr>
              <a:t>FEB-8</a:t>
            </a:r>
            <a:endParaRPr kumimoji="1" lang="ja-JP" altLang="en-US" sz="1400">
              <a:latin typeface="Hiragino Sans W4" panose="020B0400000000000000" pitchFamily="34" charset="-128"/>
              <a:ea typeface="Hiragino Sans W4" panose="020B0400000000000000" pitchFamily="34" charset="-128"/>
            </a:endParaRPr>
          </a:p>
        </p:txBody>
      </p:sp>
      <p:sp>
        <p:nvSpPr>
          <p:cNvPr id="235" name="角丸四角形吹き出し 234">
            <a:extLst>
              <a:ext uri="{FF2B5EF4-FFF2-40B4-BE49-F238E27FC236}">
                <a16:creationId xmlns:a16="http://schemas.microsoft.com/office/drawing/2014/main" id="{33006A19-5DA6-26A9-F6D4-ACFE3FC9624F}"/>
              </a:ext>
            </a:extLst>
          </p:cNvPr>
          <p:cNvSpPr/>
          <p:nvPr/>
        </p:nvSpPr>
        <p:spPr>
          <a:xfrm>
            <a:off x="116796" y="3712741"/>
            <a:ext cx="2542506" cy="322584"/>
          </a:xfrm>
          <a:prstGeom prst="wedgeRoundRectCallout">
            <a:avLst>
              <a:gd name="adj1" fmla="val -22398"/>
              <a:gd name="adj2" fmla="val -84594"/>
              <a:gd name="adj3" fmla="val 16667"/>
            </a:avLst>
          </a:prstGeom>
          <a:solidFill>
            <a:srgbClr val="E6F2FC"/>
          </a:solid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a:latin typeface="Hiragino Sans W4" panose="020B0400000000000000" pitchFamily="34" charset="-128"/>
                <a:ea typeface="Hiragino Sans W4" panose="020B0400000000000000" pitchFamily="34" charset="-128"/>
              </a:rPr>
              <a:t>アナログ信号→デジタル信号</a:t>
            </a:r>
          </a:p>
        </p:txBody>
      </p:sp>
      <p:sp>
        <p:nvSpPr>
          <p:cNvPr id="236" name="正方形/長方形 235">
            <a:extLst>
              <a:ext uri="{FF2B5EF4-FFF2-40B4-BE49-F238E27FC236}">
                <a16:creationId xmlns:a16="http://schemas.microsoft.com/office/drawing/2014/main" id="{125C980B-5E09-37C8-756B-D416DB78A130}"/>
              </a:ext>
            </a:extLst>
          </p:cNvPr>
          <p:cNvSpPr/>
          <p:nvPr/>
        </p:nvSpPr>
        <p:spPr>
          <a:xfrm>
            <a:off x="2298358" y="2228992"/>
            <a:ext cx="1225113" cy="312294"/>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latin typeface="Hiragino Sans W4" panose="020B0400000000000000" pitchFamily="34" charset="-128"/>
                <a:ea typeface="Hiragino Sans W4" panose="020B0400000000000000" pitchFamily="34" charset="-128"/>
              </a:rPr>
              <a:t>②</a:t>
            </a:r>
            <a:r>
              <a:rPr kumimoji="1" lang="ja-JP" altLang="en-US" sz="1200">
                <a:latin typeface="Hiragino Sans W4" panose="020B0400000000000000" pitchFamily="34" charset="-128"/>
                <a:ea typeface="Hiragino Sans W4" panose="020B0400000000000000" pitchFamily="34" charset="-128"/>
              </a:rPr>
              <a:t> </a:t>
            </a:r>
            <a:r>
              <a:rPr kumimoji="1" lang="en-US" altLang="ja-JP" sz="1200" dirty="0">
                <a:latin typeface="Hiragino Sans W4" panose="020B0400000000000000" pitchFamily="34" charset="-128"/>
                <a:ea typeface="Hiragino Sans W4" panose="020B0400000000000000" pitchFamily="34" charset="-128"/>
              </a:rPr>
              <a:t>FFC</a:t>
            </a:r>
            <a:r>
              <a:rPr kumimoji="1" lang="ja-JP" altLang="en-US" sz="1200">
                <a:latin typeface="Hiragino Sans W4" panose="020B0400000000000000" pitchFamily="34" charset="-128"/>
                <a:ea typeface="Hiragino Sans W4" panose="020B0400000000000000" pitchFamily="34" charset="-128"/>
              </a:rPr>
              <a:t>→</a:t>
            </a:r>
            <a:r>
              <a:rPr kumimoji="1" lang="en-US" altLang="ja-JP" sz="1200" dirty="0">
                <a:latin typeface="Hiragino Sans W4" panose="020B0400000000000000" pitchFamily="34" charset="-128"/>
                <a:ea typeface="Hiragino Sans W4" panose="020B0400000000000000" pitchFamily="34" charset="-128"/>
              </a:rPr>
              <a:t>LAN</a:t>
            </a:r>
            <a:endParaRPr kumimoji="1" lang="ja-JP" altLang="en-US" sz="1200">
              <a:latin typeface="Hiragino Sans W4" panose="020B0400000000000000" pitchFamily="34" charset="-128"/>
              <a:ea typeface="Hiragino Sans W4" panose="020B0400000000000000" pitchFamily="34" charset="-128"/>
            </a:endParaRPr>
          </a:p>
        </p:txBody>
      </p:sp>
      <p:sp>
        <p:nvSpPr>
          <p:cNvPr id="238" name="正方形/長方形 237">
            <a:extLst>
              <a:ext uri="{FF2B5EF4-FFF2-40B4-BE49-F238E27FC236}">
                <a16:creationId xmlns:a16="http://schemas.microsoft.com/office/drawing/2014/main" id="{BFBDE201-920A-16DC-6EDD-7C9DD7816F34}"/>
              </a:ext>
            </a:extLst>
          </p:cNvPr>
          <p:cNvSpPr/>
          <p:nvPr/>
        </p:nvSpPr>
        <p:spPr>
          <a:xfrm>
            <a:off x="2086513" y="2714053"/>
            <a:ext cx="508505" cy="589241"/>
          </a:xfrm>
          <a:prstGeom prst="rect">
            <a:avLst/>
          </a:prstGeom>
          <a:solidFill>
            <a:schemeClr val="accent3">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1600" i="1" dirty="0">
                <a:solidFill>
                  <a:schemeClr val="tx1"/>
                </a:solidFill>
              </a:rPr>
              <a:t>FFC</a:t>
            </a:r>
            <a:endParaRPr kumimoji="1" lang="ja-JP" altLang="en-US" sz="1600" i="1">
              <a:solidFill>
                <a:schemeClr val="tx1"/>
              </a:solidFill>
            </a:endParaRPr>
          </a:p>
        </p:txBody>
      </p:sp>
      <p:sp>
        <p:nvSpPr>
          <p:cNvPr id="242" name="正方形/長方形 241">
            <a:extLst>
              <a:ext uri="{FF2B5EF4-FFF2-40B4-BE49-F238E27FC236}">
                <a16:creationId xmlns:a16="http://schemas.microsoft.com/office/drawing/2014/main" id="{8F3793A8-88BD-587B-E6F6-71EC0F28A2DB}"/>
              </a:ext>
            </a:extLst>
          </p:cNvPr>
          <p:cNvSpPr/>
          <p:nvPr/>
        </p:nvSpPr>
        <p:spPr>
          <a:xfrm>
            <a:off x="3535490" y="1234809"/>
            <a:ext cx="1832548" cy="594046"/>
          </a:xfrm>
          <a:prstGeom prst="rect">
            <a:avLst/>
          </a:prstGeom>
          <a:solidFill>
            <a:schemeClr val="accent4">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latin typeface="Hiragino Sans W6" panose="020B0400000000000000" pitchFamily="34" charset="-128"/>
                <a:ea typeface="Hiragino Sans W6" panose="020B0400000000000000" pitchFamily="34" charset="-128"/>
                <a:cs typeface="Segoe UI" panose="020B0502040204020203" pitchFamily="34" charset="0"/>
              </a:rPr>
              <a:t>③ </a:t>
            </a:r>
            <a:r>
              <a:rPr lang="ja-JP" altLang="en-US" sz="1600" b="1">
                <a:latin typeface="Hiragino Sans W6" panose="020B0400000000000000" pitchFamily="34" charset="-128"/>
                <a:ea typeface="Hiragino Sans W6" panose="020B0400000000000000" pitchFamily="34" charset="-128"/>
                <a:cs typeface="Segoe UI" panose="020B0502040204020203" pitchFamily="34" charset="0"/>
              </a:rPr>
              <a:t>LVDS signal repeater</a:t>
            </a:r>
          </a:p>
        </p:txBody>
      </p:sp>
      <p:sp>
        <p:nvSpPr>
          <p:cNvPr id="243" name="正方形/長方形 242">
            <a:extLst>
              <a:ext uri="{FF2B5EF4-FFF2-40B4-BE49-F238E27FC236}">
                <a16:creationId xmlns:a16="http://schemas.microsoft.com/office/drawing/2014/main" id="{EC6F765C-1A0B-8C1F-151D-EBFCA44A9482}"/>
              </a:ext>
            </a:extLst>
          </p:cNvPr>
          <p:cNvSpPr/>
          <p:nvPr/>
        </p:nvSpPr>
        <p:spPr>
          <a:xfrm>
            <a:off x="3234594" y="2638753"/>
            <a:ext cx="562666" cy="589241"/>
          </a:xfrm>
          <a:prstGeom prst="rect">
            <a:avLst/>
          </a:prstGeom>
          <a:solidFill>
            <a:schemeClr val="accent1">
              <a:lumMod val="40000"/>
              <a:lumOff val="60000"/>
            </a:schemeClr>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1200" i="1" dirty="0">
                <a:solidFill>
                  <a:schemeClr val="tx1"/>
                </a:solidFill>
              </a:rPr>
              <a:t>Cat6a (x5)</a:t>
            </a:r>
            <a:endParaRPr kumimoji="1" lang="ja-JP" altLang="en-US" sz="1200" i="1">
              <a:solidFill>
                <a:schemeClr val="tx1"/>
              </a:solidFill>
            </a:endParaRPr>
          </a:p>
        </p:txBody>
      </p:sp>
      <p:sp>
        <p:nvSpPr>
          <p:cNvPr id="244" name="角丸四角形吹き出し 243">
            <a:extLst>
              <a:ext uri="{FF2B5EF4-FFF2-40B4-BE49-F238E27FC236}">
                <a16:creationId xmlns:a16="http://schemas.microsoft.com/office/drawing/2014/main" id="{4E06DF49-4D31-CE55-FB10-B4AA5AFBFA8C}"/>
              </a:ext>
            </a:extLst>
          </p:cNvPr>
          <p:cNvSpPr/>
          <p:nvPr/>
        </p:nvSpPr>
        <p:spPr>
          <a:xfrm>
            <a:off x="3611463" y="719198"/>
            <a:ext cx="1714474" cy="351039"/>
          </a:xfrm>
          <a:prstGeom prst="wedgeRoundRectCallout">
            <a:avLst>
              <a:gd name="adj1" fmla="val 2485"/>
              <a:gd name="adj2" fmla="val 84759"/>
              <a:gd name="adj3" fmla="val 16667"/>
            </a:avLst>
          </a:prstGeom>
          <a:solidFill>
            <a:schemeClr val="accent4">
              <a:lumMod val="20000"/>
              <a:lumOff val="80000"/>
            </a:schemeClr>
          </a:solid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a:solidFill>
                  <a:schemeClr val="tx1"/>
                </a:solidFill>
                <a:latin typeface="Hiragino Sans W6" panose="020B0400000000000000" pitchFamily="34" charset="-128"/>
                <a:ea typeface="Hiragino Sans W6" panose="020B0400000000000000" pitchFamily="34" charset="-128"/>
              </a:rPr>
              <a:t>信号増幅</a:t>
            </a:r>
          </a:p>
        </p:txBody>
      </p:sp>
      <p:sp>
        <p:nvSpPr>
          <p:cNvPr id="245" name="正方形/長方形 244">
            <a:extLst>
              <a:ext uri="{FF2B5EF4-FFF2-40B4-BE49-F238E27FC236}">
                <a16:creationId xmlns:a16="http://schemas.microsoft.com/office/drawing/2014/main" id="{1AD9940B-99A0-6A9A-5EA5-D3791B16DC93}"/>
              </a:ext>
            </a:extLst>
          </p:cNvPr>
          <p:cNvSpPr/>
          <p:nvPr/>
        </p:nvSpPr>
        <p:spPr>
          <a:xfrm>
            <a:off x="5142149" y="2584162"/>
            <a:ext cx="421259" cy="589241"/>
          </a:xfrm>
          <a:prstGeom prst="rect">
            <a:avLst/>
          </a:prstGeom>
          <a:solidFill>
            <a:schemeClr val="accent1">
              <a:lumMod val="40000"/>
              <a:lumOff val="60000"/>
            </a:schemeClr>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800" i="1">
              <a:solidFill>
                <a:schemeClr val="tx1"/>
              </a:solidFill>
            </a:endParaRPr>
          </a:p>
        </p:txBody>
      </p:sp>
      <p:sp>
        <p:nvSpPr>
          <p:cNvPr id="246" name="下矢印 245">
            <a:extLst>
              <a:ext uri="{FF2B5EF4-FFF2-40B4-BE49-F238E27FC236}">
                <a16:creationId xmlns:a16="http://schemas.microsoft.com/office/drawing/2014/main" id="{2A206CFB-6805-9097-4F21-1B480DD3E40F}"/>
              </a:ext>
            </a:extLst>
          </p:cNvPr>
          <p:cNvSpPr/>
          <p:nvPr/>
        </p:nvSpPr>
        <p:spPr>
          <a:xfrm rot="16200000">
            <a:off x="3913574" y="2433057"/>
            <a:ext cx="188008" cy="3506820"/>
          </a:xfrm>
          <a:prstGeom prst="downArrow">
            <a:avLst>
              <a:gd name="adj1" fmla="val 50000"/>
              <a:gd name="adj2" fmla="val 119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下矢印 246">
            <a:extLst>
              <a:ext uri="{FF2B5EF4-FFF2-40B4-BE49-F238E27FC236}">
                <a16:creationId xmlns:a16="http://schemas.microsoft.com/office/drawing/2014/main" id="{52D7694B-3534-4DA1-C7E3-21C38AFBF376}"/>
              </a:ext>
            </a:extLst>
          </p:cNvPr>
          <p:cNvSpPr/>
          <p:nvPr/>
        </p:nvSpPr>
        <p:spPr>
          <a:xfrm rot="5400000">
            <a:off x="3934560" y="2577050"/>
            <a:ext cx="155378" cy="3590495"/>
          </a:xfrm>
          <a:prstGeom prst="downArrow">
            <a:avLst>
              <a:gd name="adj1" fmla="val 50000"/>
              <a:gd name="adj2" fmla="val 11924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テキスト ボックス 240">
            <a:extLst>
              <a:ext uri="{FF2B5EF4-FFF2-40B4-BE49-F238E27FC236}">
                <a16:creationId xmlns:a16="http://schemas.microsoft.com/office/drawing/2014/main" id="{F5B3CC16-950A-4D94-5C99-7C8D1077B918}"/>
              </a:ext>
            </a:extLst>
          </p:cNvPr>
          <p:cNvSpPr txBox="1"/>
          <p:nvPr/>
        </p:nvSpPr>
        <p:spPr>
          <a:xfrm>
            <a:off x="3456293" y="3956213"/>
            <a:ext cx="670140" cy="369332"/>
          </a:xfrm>
          <a:prstGeom prst="rect">
            <a:avLst/>
          </a:prstGeom>
          <a:solidFill>
            <a:schemeClr val="bg1">
              <a:alpha val="76000"/>
            </a:schemeClr>
          </a:solidFill>
        </p:spPr>
        <p:txBody>
          <a:bodyPr wrap="square">
            <a:spAutoFit/>
          </a:bodyPr>
          <a:lstStyle/>
          <a:p>
            <a:r>
              <a:rPr lang="en-US" altLang="ja-JP" dirty="0"/>
              <a:t>Data</a:t>
            </a:r>
            <a:endParaRPr lang="ja-JP" altLang="en-US"/>
          </a:p>
        </p:txBody>
      </p:sp>
      <p:sp>
        <p:nvSpPr>
          <p:cNvPr id="248" name="テキスト ボックス 247">
            <a:extLst>
              <a:ext uri="{FF2B5EF4-FFF2-40B4-BE49-F238E27FC236}">
                <a16:creationId xmlns:a16="http://schemas.microsoft.com/office/drawing/2014/main" id="{A43A2B62-8388-0B05-4F47-1D4CC705F4B6}"/>
              </a:ext>
            </a:extLst>
          </p:cNvPr>
          <p:cNvSpPr txBox="1"/>
          <p:nvPr/>
        </p:nvSpPr>
        <p:spPr>
          <a:xfrm>
            <a:off x="3229442" y="4235762"/>
            <a:ext cx="1222322" cy="369332"/>
          </a:xfrm>
          <a:prstGeom prst="rect">
            <a:avLst/>
          </a:prstGeom>
          <a:solidFill>
            <a:schemeClr val="bg1">
              <a:alpha val="65000"/>
            </a:schemeClr>
          </a:solidFill>
        </p:spPr>
        <p:txBody>
          <a:bodyPr wrap="square">
            <a:spAutoFit/>
          </a:bodyPr>
          <a:lstStyle/>
          <a:p>
            <a:r>
              <a:rPr lang="en-US" altLang="ja-JP" dirty="0" err="1"/>
              <a:t>clk</a:t>
            </a:r>
            <a:r>
              <a:rPr lang="en-US" altLang="ja-JP" dirty="0"/>
              <a:t>, control</a:t>
            </a:r>
            <a:endParaRPr lang="ja-JP" altLang="en-US"/>
          </a:p>
        </p:txBody>
      </p:sp>
      <p:sp>
        <p:nvSpPr>
          <p:cNvPr id="252" name="正方形/長方形 251">
            <a:extLst>
              <a:ext uri="{FF2B5EF4-FFF2-40B4-BE49-F238E27FC236}">
                <a16:creationId xmlns:a16="http://schemas.microsoft.com/office/drawing/2014/main" id="{C9596EDD-0D9B-0819-8281-A90F9CF34FF3}"/>
              </a:ext>
            </a:extLst>
          </p:cNvPr>
          <p:cNvSpPr/>
          <p:nvPr/>
        </p:nvSpPr>
        <p:spPr>
          <a:xfrm>
            <a:off x="5492813" y="2165593"/>
            <a:ext cx="1832548" cy="35911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latin typeface="Hiragino Sans W4" panose="020B0400000000000000" pitchFamily="34" charset="-128"/>
                <a:ea typeface="Hiragino Sans W4" panose="020B0400000000000000" pitchFamily="34" charset="-128"/>
              </a:rPr>
              <a:t>④ </a:t>
            </a:r>
            <a:r>
              <a:rPr kumimoji="1" lang="en-US" altLang="ja-JP" sz="1400" dirty="0" err="1">
                <a:latin typeface="Hiragino Sans W4" panose="020B0400000000000000" pitchFamily="34" charset="-128"/>
                <a:ea typeface="Hiragino Sans W4" panose="020B0400000000000000" pitchFamily="34" charset="-128"/>
              </a:rPr>
              <a:t>GBTxEMUlator</a:t>
            </a:r>
            <a:endParaRPr lang="ja-JP" altLang="en-US" sz="1400">
              <a:latin typeface="Hiragino Sans W4" panose="020B0400000000000000" pitchFamily="34" charset="-128"/>
              <a:ea typeface="Hiragino Sans W4" panose="020B0400000000000000" pitchFamily="34" charset="-128"/>
            </a:endParaRPr>
          </a:p>
        </p:txBody>
      </p:sp>
      <p:sp>
        <p:nvSpPr>
          <p:cNvPr id="251" name="角丸四角形吹き出し 250">
            <a:extLst>
              <a:ext uri="{FF2B5EF4-FFF2-40B4-BE49-F238E27FC236}">
                <a16:creationId xmlns:a16="http://schemas.microsoft.com/office/drawing/2014/main" id="{45B386A7-E995-BE09-62ED-8859BA3778C0}"/>
              </a:ext>
            </a:extLst>
          </p:cNvPr>
          <p:cNvSpPr/>
          <p:nvPr/>
        </p:nvSpPr>
        <p:spPr>
          <a:xfrm>
            <a:off x="5781246" y="1331523"/>
            <a:ext cx="1776987" cy="742279"/>
          </a:xfrm>
          <a:prstGeom prst="wedgeRoundRectCallout">
            <a:avLst>
              <a:gd name="adj1" fmla="val -39867"/>
              <a:gd name="adj2" fmla="val 64649"/>
              <a:gd name="adj3" fmla="val 16667"/>
            </a:avLst>
          </a:prstGeom>
          <a:solidFill>
            <a:srgbClr val="E6F2FC"/>
          </a:solid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b="1" dirty="0">
                <a:latin typeface="Hiragino Sans W6" panose="020B0400000000000000" pitchFamily="34" charset="-128"/>
                <a:ea typeface="Hiragino Sans W6" panose="020B0400000000000000" pitchFamily="34" charset="-128"/>
              </a:rPr>
              <a:t>2</a:t>
            </a:r>
            <a:r>
              <a:rPr lang="ja-JP" altLang="en-US" sz="1400" b="1">
                <a:latin typeface="Hiragino Sans W6" panose="020B0400000000000000" pitchFamily="34" charset="-128"/>
                <a:ea typeface="Hiragino Sans W6" panose="020B0400000000000000" pitchFamily="34" charset="-128"/>
              </a:rPr>
              <a:t>台の</a:t>
            </a:r>
            <a:r>
              <a:rPr lang="en" altLang="ja-JP" sz="1400" b="1" dirty="0">
                <a:latin typeface="Hiragino Sans W6" panose="020B0400000000000000" pitchFamily="34" charset="-128"/>
                <a:ea typeface="Hiragino Sans W6" panose="020B0400000000000000" pitchFamily="34" charset="-128"/>
              </a:rPr>
              <a:t>FEB-8</a:t>
            </a:r>
            <a:r>
              <a:rPr lang="ja-JP" altLang="en-US" sz="1400">
                <a:latin typeface="Hiragino Sans W4" panose="020B0400000000000000" pitchFamily="34" charset="-128"/>
                <a:ea typeface="Hiragino Sans W4" panose="020B0400000000000000" pitchFamily="34" charset="-128"/>
              </a:rPr>
              <a:t>から送信されたデータをシリアル化</a:t>
            </a:r>
          </a:p>
        </p:txBody>
      </p:sp>
      <p:sp>
        <p:nvSpPr>
          <p:cNvPr id="253" name="正方形/長方形 252">
            <a:extLst>
              <a:ext uri="{FF2B5EF4-FFF2-40B4-BE49-F238E27FC236}">
                <a16:creationId xmlns:a16="http://schemas.microsoft.com/office/drawing/2014/main" id="{3FA877CA-5B88-3BDB-3C85-139471769ADE}"/>
              </a:ext>
            </a:extLst>
          </p:cNvPr>
          <p:cNvSpPr/>
          <p:nvPr/>
        </p:nvSpPr>
        <p:spPr>
          <a:xfrm>
            <a:off x="7039198" y="2986169"/>
            <a:ext cx="519035" cy="222145"/>
          </a:xfrm>
          <a:prstGeom prst="rect">
            <a:avLst/>
          </a:prstGeom>
          <a:solidFill>
            <a:srgbClr val="92D050"/>
          </a:solidFill>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900" b="1" i="1" dirty="0">
                <a:solidFill>
                  <a:schemeClr val="tx1"/>
                </a:solidFill>
              </a:rPr>
              <a:t>optical</a:t>
            </a:r>
            <a:endParaRPr kumimoji="1" lang="ja-JP" altLang="en-US" sz="900" b="1" i="1">
              <a:solidFill>
                <a:schemeClr val="tx1"/>
              </a:solidFill>
            </a:endParaRPr>
          </a:p>
        </p:txBody>
      </p:sp>
      <p:sp>
        <p:nvSpPr>
          <p:cNvPr id="256" name="下矢印 255">
            <a:extLst>
              <a:ext uri="{FF2B5EF4-FFF2-40B4-BE49-F238E27FC236}">
                <a16:creationId xmlns:a16="http://schemas.microsoft.com/office/drawing/2014/main" id="{CB6D17B7-5A8E-5BE9-D877-FD8B08FF87A6}"/>
              </a:ext>
            </a:extLst>
          </p:cNvPr>
          <p:cNvSpPr/>
          <p:nvPr/>
        </p:nvSpPr>
        <p:spPr>
          <a:xfrm rot="16200000">
            <a:off x="7141825" y="3823372"/>
            <a:ext cx="166902" cy="458803"/>
          </a:xfrm>
          <a:prstGeom prst="downArrow">
            <a:avLst>
              <a:gd name="adj1" fmla="val 50000"/>
              <a:gd name="adj2" fmla="val 119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下矢印 256">
            <a:extLst>
              <a:ext uri="{FF2B5EF4-FFF2-40B4-BE49-F238E27FC236}">
                <a16:creationId xmlns:a16="http://schemas.microsoft.com/office/drawing/2014/main" id="{185F6CE7-9E00-1A8A-2929-085F6333AA8B}"/>
              </a:ext>
            </a:extLst>
          </p:cNvPr>
          <p:cNvSpPr/>
          <p:nvPr/>
        </p:nvSpPr>
        <p:spPr>
          <a:xfrm rot="5400000">
            <a:off x="7123903" y="3989970"/>
            <a:ext cx="151729" cy="445136"/>
          </a:xfrm>
          <a:prstGeom prst="downArrow">
            <a:avLst>
              <a:gd name="adj1" fmla="val 50000"/>
              <a:gd name="adj2" fmla="val 11924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テキスト ボックス 257">
            <a:extLst>
              <a:ext uri="{FF2B5EF4-FFF2-40B4-BE49-F238E27FC236}">
                <a16:creationId xmlns:a16="http://schemas.microsoft.com/office/drawing/2014/main" id="{C9CC4C16-F918-6D29-9116-63FF88230470}"/>
              </a:ext>
            </a:extLst>
          </p:cNvPr>
          <p:cNvSpPr txBox="1"/>
          <p:nvPr/>
        </p:nvSpPr>
        <p:spPr>
          <a:xfrm>
            <a:off x="6846521" y="3691172"/>
            <a:ext cx="701267" cy="369332"/>
          </a:xfrm>
          <a:prstGeom prst="rect">
            <a:avLst/>
          </a:prstGeom>
          <a:noFill/>
        </p:spPr>
        <p:txBody>
          <a:bodyPr wrap="square">
            <a:spAutoFit/>
          </a:bodyPr>
          <a:lstStyle/>
          <a:p>
            <a:r>
              <a:rPr lang="en-US" altLang="ja-JP" dirty="0"/>
              <a:t>Data</a:t>
            </a:r>
            <a:endParaRPr lang="ja-JP" altLang="en-US"/>
          </a:p>
        </p:txBody>
      </p:sp>
      <p:sp>
        <p:nvSpPr>
          <p:cNvPr id="259" name="テキスト ボックス 258">
            <a:extLst>
              <a:ext uri="{FF2B5EF4-FFF2-40B4-BE49-F238E27FC236}">
                <a16:creationId xmlns:a16="http://schemas.microsoft.com/office/drawing/2014/main" id="{AEBE537C-92D0-B4AD-3468-806C27BFB6D1}"/>
              </a:ext>
            </a:extLst>
          </p:cNvPr>
          <p:cNvSpPr txBox="1"/>
          <p:nvPr/>
        </p:nvSpPr>
        <p:spPr>
          <a:xfrm>
            <a:off x="6585993" y="4203939"/>
            <a:ext cx="1222322" cy="369332"/>
          </a:xfrm>
          <a:prstGeom prst="rect">
            <a:avLst/>
          </a:prstGeom>
          <a:noFill/>
        </p:spPr>
        <p:txBody>
          <a:bodyPr wrap="square">
            <a:spAutoFit/>
          </a:bodyPr>
          <a:lstStyle/>
          <a:p>
            <a:r>
              <a:rPr lang="en-US" altLang="ja-JP" dirty="0" err="1"/>
              <a:t>clk</a:t>
            </a:r>
            <a:r>
              <a:rPr lang="en-US" altLang="ja-JP" dirty="0"/>
              <a:t>, control</a:t>
            </a:r>
            <a:endParaRPr lang="ja-JP" altLang="en-US"/>
          </a:p>
        </p:txBody>
      </p:sp>
      <p:sp>
        <p:nvSpPr>
          <p:cNvPr id="260" name="正方形/長方形 259">
            <a:extLst>
              <a:ext uri="{FF2B5EF4-FFF2-40B4-BE49-F238E27FC236}">
                <a16:creationId xmlns:a16="http://schemas.microsoft.com/office/drawing/2014/main" id="{EEF4E010-3852-C624-936D-BBD2D3087414}"/>
              </a:ext>
            </a:extLst>
          </p:cNvPr>
          <p:cNvSpPr/>
          <p:nvPr/>
        </p:nvSpPr>
        <p:spPr>
          <a:xfrm>
            <a:off x="7959413" y="2156062"/>
            <a:ext cx="986553" cy="35911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latin typeface="Hiragino Sans W4" panose="020B0400000000000000" pitchFamily="34" charset="-128"/>
                <a:ea typeface="Hiragino Sans W4" panose="020B0400000000000000" pitchFamily="34" charset="-128"/>
              </a:rPr>
              <a:t>⑤</a:t>
            </a:r>
            <a:r>
              <a:rPr kumimoji="1" lang="en-US" altLang="ja-JP" sz="1400" dirty="0">
                <a:latin typeface="Hiragino Sans W4" panose="020B0400000000000000" pitchFamily="34" charset="-128"/>
                <a:ea typeface="Hiragino Sans W4" panose="020B0400000000000000" pitchFamily="34" charset="-128"/>
              </a:rPr>
              <a:t> GERI</a:t>
            </a:r>
            <a:endParaRPr lang="ja-JP" altLang="en-US" sz="1400">
              <a:latin typeface="Hiragino Sans W4" panose="020B0400000000000000" pitchFamily="34" charset="-128"/>
              <a:ea typeface="Hiragino Sans W4" panose="020B0400000000000000" pitchFamily="34" charset="-128"/>
            </a:endParaRPr>
          </a:p>
        </p:txBody>
      </p:sp>
      <p:sp>
        <p:nvSpPr>
          <p:cNvPr id="261" name="角丸四角形吹き出し 260">
            <a:extLst>
              <a:ext uri="{FF2B5EF4-FFF2-40B4-BE49-F238E27FC236}">
                <a16:creationId xmlns:a16="http://schemas.microsoft.com/office/drawing/2014/main" id="{4559AEB0-6BCF-E805-B263-B6046DA09801}"/>
              </a:ext>
            </a:extLst>
          </p:cNvPr>
          <p:cNvSpPr/>
          <p:nvPr/>
        </p:nvSpPr>
        <p:spPr>
          <a:xfrm>
            <a:off x="7629185" y="1723516"/>
            <a:ext cx="1351096" cy="359110"/>
          </a:xfrm>
          <a:prstGeom prst="wedgeRoundRectCallout">
            <a:avLst>
              <a:gd name="adj1" fmla="val -5278"/>
              <a:gd name="adj2" fmla="val 72147"/>
              <a:gd name="adj3" fmla="val 16667"/>
            </a:avLst>
          </a:prstGeom>
          <a:solidFill>
            <a:srgbClr val="E6F2FC"/>
          </a:solid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a:latin typeface="Hiragino Sans W4" panose="020B0400000000000000" pitchFamily="34" charset="-128"/>
                <a:ea typeface="Hiragino Sans W4" panose="020B0400000000000000" pitchFamily="34" charset="-128"/>
              </a:rPr>
              <a:t>データの統合</a:t>
            </a:r>
          </a:p>
        </p:txBody>
      </p:sp>
      <p:sp>
        <p:nvSpPr>
          <p:cNvPr id="262" name="テキスト ボックス 261">
            <a:extLst>
              <a:ext uri="{FF2B5EF4-FFF2-40B4-BE49-F238E27FC236}">
                <a16:creationId xmlns:a16="http://schemas.microsoft.com/office/drawing/2014/main" id="{9B51AD35-D6B6-DD06-A8C4-99BA024EC10C}"/>
              </a:ext>
            </a:extLst>
          </p:cNvPr>
          <p:cNvSpPr txBox="1"/>
          <p:nvPr/>
        </p:nvSpPr>
        <p:spPr>
          <a:xfrm>
            <a:off x="287930" y="5186452"/>
            <a:ext cx="1798583" cy="369332"/>
          </a:xfrm>
          <a:prstGeom prst="rect">
            <a:avLst/>
          </a:prstGeom>
          <a:solidFill>
            <a:schemeClr val="bg1"/>
          </a:solidFill>
        </p:spPr>
        <p:txBody>
          <a:bodyPr wrap="square">
            <a:spAutoFit/>
          </a:bodyPr>
          <a:lstStyle/>
          <a:p>
            <a:pPr marL="285750" indent="-285750">
              <a:buFont typeface="Wingdings" pitchFamily="2" charset="2"/>
              <a:buChar char="l"/>
            </a:pPr>
            <a:r>
              <a:rPr lang="en" altLang="ja-JP" b="1" u="sng" dirty="0">
                <a:latin typeface="Hiragino Sans W6" panose="020B0400000000000000" pitchFamily="34" charset="-128"/>
                <a:ea typeface="Hiragino Sans W6" panose="020B0400000000000000" pitchFamily="34" charset="-128"/>
              </a:rPr>
              <a:t>Hard</a:t>
            </a:r>
            <a:r>
              <a:rPr lang="ja-JP" altLang="en-US" b="1" u="sng">
                <a:latin typeface="Hiragino Sans W6" panose="020B0400000000000000" pitchFamily="34" charset="-128"/>
                <a:ea typeface="Hiragino Sans W6" panose="020B0400000000000000" pitchFamily="34" charset="-128"/>
              </a:rPr>
              <a:t>な改造</a:t>
            </a:r>
          </a:p>
        </p:txBody>
      </p:sp>
      <p:sp>
        <p:nvSpPr>
          <p:cNvPr id="267" name="テキスト ボックス 266">
            <a:extLst>
              <a:ext uri="{FF2B5EF4-FFF2-40B4-BE49-F238E27FC236}">
                <a16:creationId xmlns:a16="http://schemas.microsoft.com/office/drawing/2014/main" id="{607490BB-BF57-E6D6-AB37-4582F056FAB2}"/>
              </a:ext>
            </a:extLst>
          </p:cNvPr>
          <p:cNvSpPr txBox="1"/>
          <p:nvPr/>
        </p:nvSpPr>
        <p:spPr>
          <a:xfrm>
            <a:off x="136394" y="1145767"/>
            <a:ext cx="2417577" cy="400110"/>
          </a:xfrm>
          <a:prstGeom prst="rect">
            <a:avLst/>
          </a:prstGeom>
          <a:noFill/>
        </p:spPr>
        <p:txBody>
          <a:bodyPr wrap="square">
            <a:spAutoFit/>
          </a:bodyPr>
          <a:lstStyle/>
          <a:p>
            <a:r>
              <a:rPr lang="ja-JP" altLang="en-US" sz="2000" b="1" u="sng">
                <a:solidFill>
                  <a:schemeClr val="accent2">
                    <a:lumMod val="75000"/>
                  </a:schemeClr>
                </a:solidFill>
              </a:rPr>
              <a:t>磁場領域</a:t>
            </a:r>
          </a:p>
        </p:txBody>
      </p:sp>
      <p:sp>
        <p:nvSpPr>
          <p:cNvPr id="268" name="テキスト ボックス 267">
            <a:extLst>
              <a:ext uri="{FF2B5EF4-FFF2-40B4-BE49-F238E27FC236}">
                <a16:creationId xmlns:a16="http://schemas.microsoft.com/office/drawing/2014/main" id="{1FAD5DC7-D729-C6E8-43D6-B131F9DD42A4}"/>
              </a:ext>
            </a:extLst>
          </p:cNvPr>
          <p:cNvSpPr txBox="1"/>
          <p:nvPr/>
        </p:nvSpPr>
        <p:spPr>
          <a:xfrm>
            <a:off x="4799477" y="6088910"/>
            <a:ext cx="4149368" cy="584775"/>
          </a:xfrm>
          <a:prstGeom prst="rect">
            <a:avLst/>
          </a:prstGeom>
          <a:noFill/>
        </p:spPr>
        <p:txBody>
          <a:bodyPr wrap="square">
            <a:spAutoFit/>
          </a:bodyPr>
          <a:lstStyle/>
          <a:p>
            <a:pPr marL="342900" indent="-342900">
              <a:buFont typeface="Wingdings" pitchFamily="2" charset="2"/>
              <a:buChar char="ü"/>
            </a:pPr>
            <a:r>
              <a:rPr lang="en-US" altLang="ja-JP" sz="1600" b="1" dirty="0">
                <a:latin typeface="Hiragino Sans W6" panose="020B0400000000000000" pitchFamily="34" charset="-128"/>
                <a:ea typeface="Hiragino Sans W6" panose="020B0400000000000000" pitchFamily="34" charset="-128"/>
              </a:rPr>
              <a:t>E16</a:t>
            </a:r>
            <a:r>
              <a:rPr lang="ja-JP" altLang="en-US" sz="1600" b="1">
                <a:latin typeface="Hiragino Sans W6" panose="020B0400000000000000" pitchFamily="34" charset="-128"/>
                <a:ea typeface="Hiragino Sans W6" panose="020B0400000000000000" pitchFamily="34" charset="-128"/>
              </a:rPr>
              <a:t>トリガー情報を記録する</a:t>
            </a:r>
            <a:r>
              <a:rPr lang="ja-JP" altLang="en-US" sz="1600">
                <a:latin typeface="Hiragino Sans W4" panose="020B0400000000000000" pitchFamily="34" charset="-128"/>
                <a:ea typeface="Hiragino Sans W4" panose="020B0400000000000000" pitchFamily="34" charset="-128"/>
              </a:rPr>
              <a:t>ための</a:t>
            </a:r>
            <a:r>
              <a:rPr lang="en" altLang="ja-JP" sz="1600" dirty="0">
                <a:latin typeface="Hiragino Sans W4" panose="020B0400000000000000" pitchFamily="34" charset="-128"/>
                <a:ea typeface="Hiragino Sans W4" panose="020B0400000000000000" pitchFamily="34" charset="-128"/>
              </a:rPr>
              <a:t>GERI&amp;GBT</a:t>
            </a:r>
            <a:r>
              <a:rPr lang="en-US" altLang="ja-JP" sz="1600" dirty="0">
                <a:latin typeface="Hiragino Sans W4" panose="020B0400000000000000" pitchFamily="34" charset="-128"/>
                <a:ea typeface="Hiragino Sans W4" panose="020B0400000000000000" pitchFamily="34" charset="-128"/>
              </a:rPr>
              <a:t> firmware</a:t>
            </a:r>
            <a:r>
              <a:rPr lang="ja-JP" altLang="en-US" sz="1600">
                <a:latin typeface="Hiragino Sans W4" panose="020B0400000000000000" pitchFamily="34" charset="-128"/>
                <a:ea typeface="Hiragino Sans W4" panose="020B0400000000000000" pitchFamily="34" charset="-128"/>
              </a:rPr>
              <a:t>の改良</a:t>
            </a:r>
            <a:endParaRPr lang="ja-JP" altLang="en-US" sz="1600" dirty="0">
              <a:latin typeface="Hiragino Sans W4" panose="020B0400000000000000" pitchFamily="34" charset="-128"/>
              <a:ea typeface="Hiragino Sans W4" panose="020B0400000000000000" pitchFamily="34" charset="-128"/>
            </a:endParaRPr>
          </a:p>
        </p:txBody>
      </p:sp>
      <p:sp>
        <p:nvSpPr>
          <p:cNvPr id="271" name="テキスト ボックス 270">
            <a:extLst>
              <a:ext uri="{FF2B5EF4-FFF2-40B4-BE49-F238E27FC236}">
                <a16:creationId xmlns:a16="http://schemas.microsoft.com/office/drawing/2014/main" id="{854B4C54-D805-00CA-DC69-5E6F79209965}"/>
              </a:ext>
            </a:extLst>
          </p:cNvPr>
          <p:cNvSpPr txBox="1"/>
          <p:nvPr/>
        </p:nvSpPr>
        <p:spPr>
          <a:xfrm>
            <a:off x="4779597" y="5531860"/>
            <a:ext cx="4223375" cy="584775"/>
          </a:xfrm>
          <a:prstGeom prst="rect">
            <a:avLst/>
          </a:prstGeom>
          <a:noFill/>
        </p:spPr>
        <p:txBody>
          <a:bodyPr wrap="square">
            <a:spAutoFit/>
          </a:bodyPr>
          <a:lstStyle/>
          <a:p>
            <a:pPr marL="285750" indent="-285750">
              <a:buFont typeface="Wingdings" pitchFamily="2" charset="2"/>
              <a:buChar char="ü"/>
            </a:pPr>
            <a:r>
              <a:rPr lang="en" altLang="ja-JP" sz="1600" dirty="0" err="1">
                <a:latin typeface="Hiragino Sans W4" panose="020B0400000000000000" pitchFamily="34" charset="-128"/>
                <a:ea typeface="Hiragino Sans W4" panose="020B0400000000000000" pitchFamily="34" charset="-128"/>
              </a:rPr>
              <a:t>GBTxEMU</a:t>
            </a:r>
            <a:r>
              <a:rPr lang="ja-JP" altLang="en-US" sz="1600">
                <a:latin typeface="Hiragino Sans W4" panose="020B0400000000000000" pitchFamily="34" charset="-128"/>
                <a:ea typeface="Hiragino Sans W4" panose="020B0400000000000000" pitchFamily="34" charset="-128"/>
              </a:rPr>
              <a:t>における</a:t>
            </a:r>
            <a:r>
              <a:rPr lang="en" altLang="ja-JP" sz="1600" dirty="0">
                <a:latin typeface="Hiragino Sans W4" panose="020B0400000000000000" pitchFamily="34" charset="-128"/>
                <a:ea typeface="Hiragino Sans W4" panose="020B0400000000000000" pitchFamily="34" charset="-128"/>
              </a:rPr>
              <a:t>E16</a:t>
            </a:r>
            <a:r>
              <a:rPr lang="ja-JP" altLang="en-US" sz="1600">
                <a:latin typeface="Hiragino Sans W4" panose="020B0400000000000000" pitchFamily="34" charset="-128"/>
                <a:ea typeface="Hiragino Sans W4" panose="020B0400000000000000" pitchFamily="34" charset="-128"/>
              </a:rPr>
              <a:t>想定時のデータサイズ削減（合計</a:t>
            </a:r>
            <a:r>
              <a:rPr lang="en-US" altLang="ja-JP" sz="1600" dirty="0">
                <a:latin typeface="Hiragino Sans W4" panose="020B0400000000000000" pitchFamily="34" charset="-128"/>
                <a:ea typeface="Hiragino Sans W4" panose="020B0400000000000000" pitchFamily="34" charset="-128"/>
              </a:rPr>
              <a:t>1</a:t>
            </a:r>
            <a:r>
              <a:rPr lang="en" altLang="ja-JP" sz="1600" dirty="0" err="1">
                <a:latin typeface="Hiragino Sans W4" panose="020B0400000000000000" pitchFamily="34" charset="-128"/>
                <a:ea typeface="Hiragino Sans W4" panose="020B0400000000000000" pitchFamily="34" charset="-128"/>
              </a:rPr>
              <a:t>Ghits</a:t>
            </a:r>
            <a:r>
              <a:rPr lang="en" altLang="ja-JP" sz="1600" dirty="0">
                <a:latin typeface="Hiragino Sans W4" panose="020B0400000000000000" pitchFamily="34" charset="-128"/>
                <a:ea typeface="Hiragino Sans W4" panose="020B0400000000000000" pitchFamily="34" charset="-128"/>
              </a:rPr>
              <a:t>/sec</a:t>
            </a:r>
            <a:r>
              <a:rPr lang="ja-JP" altLang="en" sz="1600">
                <a:latin typeface="Hiragino Sans W4" panose="020B0400000000000000" pitchFamily="34" charset="-128"/>
                <a:ea typeface="Hiragino Sans W4" panose="020B0400000000000000" pitchFamily="34" charset="-128"/>
              </a:rPr>
              <a:t>）</a:t>
            </a:r>
            <a:endParaRPr lang="ja-JP" altLang="en-US" sz="1600">
              <a:latin typeface="Hiragino Sans W4" panose="020B0400000000000000" pitchFamily="34" charset="-128"/>
              <a:ea typeface="Hiragino Sans W4" panose="020B0400000000000000" pitchFamily="34" charset="-128"/>
            </a:endParaRPr>
          </a:p>
        </p:txBody>
      </p:sp>
      <p:cxnSp>
        <p:nvCxnSpPr>
          <p:cNvPr id="273" name="直線矢印コネクタ 272">
            <a:extLst>
              <a:ext uri="{FF2B5EF4-FFF2-40B4-BE49-F238E27FC236}">
                <a16:creationId xmlns:a16="http://schemas.microsoft.com/office/drawing/2014/main" id="{87F2290C-6D9A-C532-A1CA-B5BDEBA6CC82}"/>
              </a:ext>
            </a:extLst>
          </p:cNvPr>
          <p:cNvCxnSpPr>
            <a:cxnSpLocks/>
          </p:cNvCxnSpPr>
          <p:nvPr/>
        </p:nvCxnSpPr>
        <p:spPr>
          <a:xfrm>
            <a:off x="3234784" y="3878406"/>
            <a:ext cx="252113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74" name="テキスト ボックス 273">
            <a:extLst>
              <a:ext uri="{FF2B5EF4-FFF2-40B4-BE49-F238E27FC236}">
                <a16:creationId xmlns:a16="http://schemas.microsoft.com/office/drawing/2014/main" id="{C1E154B4-C724-52A5-6D99-4FC19C4AB42C}"/>
              </a:ext>
            </a:extLst>
          </p:cNvPr>
          <p:cNvSpPr txBox="1"/>
          <p:nvPr/>
        </p:nvSpPr>
        <p:spPr>
          <a:xfrm>
            <a:off x="5170898" y="3819590"/>
            <a:ext cx="670140" cy="369332"/>
          </a:xfrm>
          <a:prstGeom prst="rect">
            <a:avLst/>
          </a:prstGeom>
          <a:noFill/>
        </p:spPr>
        <p:txBody>
          <a:bodyPr wrap="square">
            <a:spAutoFit/>
          </a:bodyPr>
          <a:lstStyle/>
          <a:p>
            <a:r>
              <a:rPr lang="en-US" altLang="ja-JP" dirty="0"/>
              <a:t>10m</a:t>
            </a:r>
            <a:endParaRPr lang="ja-JP" altLang="en-US"/>
          </a:p>
        </p:txBody>
      </p:sp>
      <p:cxnSp>
        <p:nvCxnSpPr>
          <p:cNvPr id="277" name="直線コネクタ 276">
            <a:extLst>
              <a:ext uri="{FF2B5EF4-FFF2-40B4-BE49-F238E27FC236}">
                <a16:creationId xmlns:a16="http://schemas.microsoft.com/office/drawing/2014/main" id="{A54B4F8D-B01B-A98B-C6A8-50D2853C64DC}"/>
              </a:ext>
            </a:extLst>
          </p:cNvPr>
          <p:cNvCxnSpPr/>
          <p:nvPr/>
        </p:nvCxnSpPr>
        <p:spPr>
          <a:xfrm>
            <a:off x="3234784" y="3686862"/>
            <a:ext cx="0" cy="480848"/>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278" name="直線コネクタ 277">
            <a:extLst>
              <a:ext uri="{FF2B5EF4-FFF2-40B4-BE49-F238E27FC236}">
                <a16:creationId xmlns:a16="http://schemas.microsoft.com/office/drawing/2014/main" id="{EC7A8222-22BE-54ED-CF76-561969AE097E}"/>
              </a:ext>
            </a:extLst>
          </p:cNvPr>
          <p:cNvCxnSpPr/>
          <p:nvPr/>
        </p:nvCxnSpPr>
        <p:spPr>
          <a:xfrm>
            <a:off x="5755914" y="3668172"/>
            <a:ext cx="0" cy="480848"/>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280" name="テキスト ボックス 279">
            <a:extLst>
              <a:ext uri="{FF2B5EF4-FFF2-40B4-BE49-F238E27FC236}">
                <a16:creationId xmlns:a16="http://schemas.microsoft.com/office/drawing/2014/main" id="{A80C3440-E6D0-D730-A423-D7E3A0139650}"/>
              </a:ext>
            </a:extLst>
          </p:cNvPr>
          <p:cNvSpPr txBox="1"/>
          <p:nvPr/>
        </p:nvSpPr>
        <p:spPr>
          <a:xfrm>
            <a:off x="287930" y="6080576"/>
            <a:ext cx="4421265" cy="584775"/>
          </a:xfrm>
          <a:prstGeom prst="rect">
            <a:avLst/>
          </a:prstGeom>
          <a:noFill/>
        </p:spPr>
        <p:txBody>
          <a:bodyPr wrap="square">
            <a:spAutoFit/>
          </a:bodyPr>
          <a:lstStyle/>
          <a:p>
            <a:r>
              <a:rPr lang="en-US" altLang="ja-JP" sz="1600" dirty="0">
                <a:latin typeface="Hiragino Sans W4" panose="020B0400000000000000" pitchFamily="34" charset="-128"/>
                <a:ea typeface="Hiragino Sans W4" panose="020B0400000000000000" pitchFamily="34" charset="-128"/>
              </a:rPr>
              <a:t>   </a:t>
            </a:r>
            <a:r>
              <a:rPr lang="ja-JP" altLang="en-US" sz="1600">
                <a:latin typeface="Hiragino Sans W4" panose="020B0400000000000000" pitchFamily="34" charset="-128"/>
                <a:ea typeface="Hiragino Sans W4" panose="020B0400000000000000" pitchFamily="34" charset="-128"/>
              </a:rPr>
              <a:t>→長距離伝送が必要</a:t>
            </a:r>
            <a:endParaRPr lang="en-US" altLang="ja-JP" sz="1600" dirty="0">
              <a:latin typeface="Hiragino Sans W4" panose="020B0400000000000000" pitchFamily="34" charset="-128"/>
              <a:ea typeface="Hiragino Sans W4" panose="020B0400000000000000" pitchFamily="34" charset="-128"/>
            </a:endParaRPr>
          </a:p>
          <a:p>
            <a:r>
              <a:rPr lang="en-US" altLang="ja-JP" sz="1600" dirty="0">
                <a:latin typeface="Hiragino Sans W4" panose="020B0400000000000000" pitchFamily="34" charset="-128"/>
                <a:ea typeface="Hiragino Sans W4" panose="020B0400000000000000" pitchFamily="34" charset="-128"/>
              </a:rPr>
              <a:t>   </a:t>
            </a:r>
            <a:r>
              <a:rPr lang="ja-JP" altLang="en-US" sz="1600">
                <a:latin typeface="Hiragino Sans W4" panose="020B0400000000000000" pitchFamily="34" charset="-128"/>
                <a:ea typeface="Hiragino Sans W4" panose="020B0400000000000000" pitchFamily="34" charset="-128"/>
              </a:rPr>
              <a:t>→</a:t>
            </a:r>
            <a:r>
              <a:rPr lang="ja-JP" altLang="en-US" sz="1600" b="1">
                <a:latin typeface="Hiragino Sans W6" panose="020B0400000000000000" pitchFamily="34" charset="-128"/>
                <a:ea typeface="Hiragino Sans W6" panose="020B0400000000000000" pitchFamily="34" charset="-128"/>
              </a:rPr>
              <a:t>リピーターと</a:t>
            </a:r>
            <a:r>
              <a:rPr lang="en-US" altLang="ja-JP" sz="1600" b="1" dirty="0">
                <a:latin typeface="Hiragino Sans W6" panose="020B0400000000000000" pitchFamily="34" charset="-128"/>
                <a:ea typeface="Hiragino Sans W6" panose="020B0400000000000000" pitchFamily="34" charset="-128"/>
              </a:rPr>
              <a:t>Cat6a</a:t>
            </a:r>
            <a:r>
              <a:rPr lang="ja-JP" altLang="en-US" sz="1600" b="1">
                <a:latin typeface="Hiragino Sans W6" panose="020B0400000000000000" pitchFamily="34" charset="-128"/>
                <a:ea typeface="Hiragino Sans W6" panose="020B0400000000000000" pitchFamily="34" charset="-128"/>
              </a:rPr>
              <a:t>ケーブルを使用</a:t>
            </a:r>
          </a:p>
        </p:txBody>
      </p:sp>
      <p:sp>
        <p:nvSpPr>
          <p:cNvPr id="283" name="テキスト ボックス 282">
            <a:extLst>
              <a:ext uri="{FF2B5EF4-FFF2-40B4-BE49-F238E27FC236}">
                <a16:creationId xmlns:a16="http://schemas.microsoft.com/office/drawing/2014/main" id="{F29BB688-9AA6-0B23-B61B-32C45DFF93D6}"/>
              </a:ext>
            </a:extLst>
          </p:cNvPr>
          <p:cNvSpPr txBox="1"/>
          <p:nvPr/>
        </p:nvSpPr>
        <p:spPr>
          <a:xfrm>
            <a:off x="200599" y="643796"/>
            <a:ext cx="2956543" cy="430887"/>
          </a:xfrm>
          <a:prstGeom prst="rect">
            <a:avLst/>
          </a:prstGeom>
          <a:noFill/>
        </p:spPr>
        <p:txBody>
          <a:bodyPr wrap="square">
            <a:spAutoFit/>
          </a:bodyPr>
          <a:lstStyle/>
          <a:p>
            <a:pPr marL="342900" indent="-342900">
              <a:buFont typeface="Wingdings" pitchFamily="2" charset="2"/>
              <a:buChar char="n"/>
            </a:pPr>
            <a:r>
              <a:rPr lang="en-US" altLang="ja-JP" sz="2200" b="1" u="sng" dirty="0">
                <a:latin typeface="Hiragino Sans W6" panose="020B0400000000000000" pitchFamily="34" charset="-128"/>
                <a:ea typeface="Hiragino Sans W6" panose="020B0400000000000000" pitchFamily="34" charset="-128"/>
              </a:rPr>
              <a:t>DAQ Circuit</a:t>
            </a:r>
            <a:endParaRPr lang="ja-JP" altLang="en-US" sz="2200" b="1" u="sng" dirty="0">
              <a:latin typeface="Hiragino Sans W6" panose="020B0400000000000000" pitchFamily="34" charset="-128"/>
              <a:ea typeface="Hiragino Sans W6" panose="020B0400000000000000" pitchFamily="34" charset="-128"/>
            </a:endParaRPr>
          </a:p>
        </p:txBody>
      </p:sp>
      <p:sp>
        <p:nvSpPr>
          <p:cNvPr id="284" name="正方形/長方形 283">
            <a:extLst>
              <a:ext uri="{FF2B5EF4-FFF2-40B4-BE49-F238E27FC236}">
                <a16:creationId xmlns:a16="http://schemas.microsoft.com/office/drawing/2014/main" id="{77845C3F-860C-720A-B8A0-487FC8FD17EC}"/>
              </a:ext>
            </a:extLst>
          </p:cNvPr>
          <p:cNvSpPr/>
          <p:nvPr/>
        </p:nvSpPr>
        <p:spPr>
          <a:xfrm>
            <a:off x="7802972" y="3828455"/>
            <a:ext cx="947811" cy="51078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latin typeface="Hiragino Sans W4" panose="020B0400000000000000" pitchFamily="34" charset="-128"/>
                <a:ea typeface="Hiragino Sans W4" panose="020B0400000000000000" pitchFamily="34" charset="-128"/>
              </a:rPr>
              <a:t>PC</a:t>
            </a:r>
            <a:endParaRPr lang="ja-JP" altLang="en-US" sz="1600">
              <a:latin typeface="Hiragino Sans W4" panose="020B0400000000000000" pitchFamily="34" charset="-128"/>
              <a:ea typeface="Hiragino Sans W4" panose="020B0400000000000000" pitchFamily="34" charset="-128"/>
            </a:endParaRPr>
          </a:p>
        </p:txBody>
      </p:sp>
      <p:sp>
        <p:nvSpPr>
          <p:cNvPr id="285" name="正方形/長方形 284">
            <a:extLst>
              <a:ext uri="{FF2B5EF4-FFF2-40B4-BE49-F238E27FC236}">
                <a16:creationId xmlns:a16="http://schemas.microsoft.com/office/drawing/2014/main" id="{480B63E8-45F4-E741-DAB0-E769FC55CE8E}"/>
              </a:ext>
            </a:extLst>
          </p:cNvPr>
          <p:cNvSpPr/>
          <p:nvPr/>
        </p:nvSpPr>
        <p:spPr>
          <a:xfrm>
            <a:off x="7824682" y="3410600"/>
            <a:ext cx="555748" cy="425163"/>
          </a:xfrm>
          <a:prstGeom prst="rect">
            <a:avLst/>
          </a:prstGeom>
          <a:solidFill>
            <a:schemeClr val="accent6">
              <a:lumMod val="20000"/>
              <a:lumOff val="80000"/>
            </a:schemeClr>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900" b="1" i="1" dirty="0">
                <a:solidFill>
                  <a:schemeClr val="tx1"/>
                </a:solidFill>
              </a:rPr>
              <a:t>PCI express</a:t>
            </a:r>
            <a:endParaRPr kumimoji="1" lang="ja-JP" altLang="en-US" sz="900" b="1" i="1">
              <a:solidFill>
                <a:schemeClr val="tx1"/>
              </a:solidFill>
            </a:endParaRPr>
          </a:p>
        </p:txBody>
      </p:sp>
      <p:sp>
        <p:nvSpPr>
          <p:cNvPr id="286" name="下矢印 285">
            <a:extLst>
              <a:ext uri="{FF2B5EF4-FFF2-40B4-BE49-F238E27FC236}">
                <a16:creationId xmlns:a16="http://schemas.microsoft.com/office/drawing/2014/main" id="{83211978-E6EB-2380-FD10-2438AF14D05A}"/>
              </a:ext>
            </a:extLst>
          </p:cNvPr>
          <p:cNvSpPr/>
          <p:nvPr/>
        </p:nvSpPr>
        <p:spPr>
          <a:xfrm>
            <a:off x="8452296" y="3429000"/>
            <a:ext cx="183590" cy="398752"/>
          </a:xfrm>
          <a:prstGeom prst="downArrow">
            <a:avLst>
              <a:gd name="adj1" fmla="val 50000"/>
              <a:gd name="adj2" fmla="val 119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5" name="グループ化 304">
            <a:extLst>
              <a:ext uri="{FF2B5EF4-FFF2-40B4-BE49-F238E27FC236}">
                <a16:creationId xmlns:a16="http://schemas.microsoft.com/office/drawing/2014/main" id="{18CB426E-BD8E-AA77-887F-B52658BEDA2A}"/>
              </a:ext>
            </a:extLst>
          </p:cNvPr>
          <p:cNvGrpSpPr/>
          <p:nvPr/>
        </p:nvGrpSpPr>
        <p:grpSpPr>
          <a:xfrm>
            <a:off x="2709946" y="4622562"/>
            <a:ext cx="6223705" cy="542539"/>
            <a:chOff x="680406" y="4678718"/>
            <a:chExt cx="6223705" cy="542539"/>
          </a:xfrm>
        </p:grpSpPr>
        <p:sp>
          <p:nvSpPr>
            <p:cNvPr id="304" name="角丸四角形 303">
              <a:extLst>
                <a:ext uri="{FF2B5EF4-FFF2-40B4-BE49-F238E27FC236}">
                  <a16:creationId xmlns:a16="http://schemas.microsoft.com/office/drawing/2014/main" id="{4FCCF2E4-90BE-9C2C-46D6-3B49EF0AFAF6}"/>
                </a:ext>
              </a:extLst>
            </p:cNvPr>
            <p:cNvSpPr/>
            <p:nvPr/>
          </p:nvSpPr>
          <p:spPr>
            <a:xfrm>
              <a:off x="680406" y="4682174"/>
              <a:ext cx="6223705" cy="517624"/>
            </a:xfrm>
            <a:prstGeom prst="roundRect">
              <a:avLst>
                <a:gd name="adj" fmla="val 50000"/>
              </a:avLst>
            </a:prstGeom>
            <a:solidFill>
              <a:schemeClr val="accent4">
                <a:lumMod val="20000"/>
                <a:lumOff val="8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highlight>
                  <a:srgbClr val="FFFF00"/>
                </a:highlight>
              </a:endParaRPr>
            </a:p>
          </p:txBody>
        </p:sp>
        <p:grpSp>
          <p:nvGrpSpPr>
            <p:cNvPr id="302" name="グループ化 301">
              <a:extLst>
                <a:ext uri="{FF2B5EF4-FFF2-40B4-BE49-F238E27FC236}">
                  <a16:creationId xmlns:a16="http://schemas.microsoft.com/office/drawing/2014/main" id="{9C5E845F-D061-9717-9883-7C0C2053EE58}"/>
                </a:ext>
              </a:extLst>
            </p:cNvPr>
            <p:cNvGrpSpPr/>
            <p:nvPr/>
          </p:nvGrpSpPr>
          <p:grpSpPr>
            <a:xfrm>
              <a:off x="943042" y="4678718"/>
              <a:ext cx="5931705" cy="542539"/>
              <a:chOff x="332230" y="4748359"/>
              <a:chExt cx="5931705" cy="542539"/>
            </a:xfrm>
            <a:solidFill>
              <a:schemeClr val="bg2"/>
            </a:solidFill>
          </p:grpSpPr>
          <p:sp>
            <p:nvSpPr>
              <p:cNvPr id="295" name="テキスト ボックス 294">
                <a:extLst>
                  <a:ext uri="{FF2B5EF4-FFF2-40B4-BE49-F238E27FC236}">
                    <a16:creationId xmlns:a16="http://schemas.microsoft.com/office/drawing/2014/main" id="{588DE951-6E58-1DED-4729-024F9B60B124}"/>
                  </a:ext>
                </a:extLst>
              </p:cNvPr>
              <p:cNvSpPr txBox="1"/>
              <p:nvPr/>
            </p:nvSpPr>
            <p:spPr>
              <a:xfrm>
                <a:off x="837535" y="4815315"/>
                <a:ext cx="5426400" cy="400110"/>
              </a:xfrm>
              <a:prstGeom prst="rect">
                <a:avLst/>
              </a:prstGeom>
              <a:noFill/>
            </p:spPr>
            <p:txBody>
              <a:bodyPr wrap="square">
                <a:spAutoFit/>
              </a:bodyPr>
              <a:lstStyle/>
              <a:p>
                <a:r>
                  <a:rPr lang="ja-JP" altLang="en-US" sz="2000" b="1">
                    <a:solidFill>
                      <a:srgbClr val="FF0000"/>
                    </a:solidFill>
                    <a:latin typeface="Hiragino Sans W6" panose="020B0400000000000000" pitchFamily="34" charset="-128"/>
                    <a:ea typeface="Hiragino Sans W6" panose="020B0400000000000000" pitchFamily="34" charset="-128"/>
                  </a:rPr>
                  <a:t>長距離伝送</a:t>
                </a:r>
                <a:r>
                  <a:rPr lang="ja-JP" altLang="en-US" sz="2000" b="1">
                    <a:latin typeface="Hiragino Sans W6" panose="020B0400000000000000" pitchFamily="34" charset="-128"/>
                    <a:ea typeface="Hiragino Sans W6" panose="020B0400000000000000" pitchFamily="34" charset="-128"/>
                  </a:rPr>
                  <a:t>と</a:t>
                </a:r>
                <a:r>
                  <a:rPr lang="en-US" altLang="ja-JP" sz="2000" b="1" dirty="0">
                    <a:solidFill>
                      <a:srgbClr val="FF0000"/>
                    </a:solidFill>
                    <a:latin typeface="Hiragino Sans W6" panose="020B0400000000000000" pitchFamily="34" charset="-128"/>
                    <a:ea typeface="Hiragino Sans W6" panose="020B0400000000000000" pitchFamily="34" charset="-128"/>
                  </a:rPr>
                  <a:t>E16</a:t>
                </a:r>
                <a:r>
                  <a:rPr lang="ja-JP" altLang="en-US" sz="2000" b="1">
                    <a:solidFill>
                      <a:srgbClr val="FF0000"/>
                    </a:solidFill>
                    <a:latin typeface="Hiragino Sans W6" panose="020B0400000000000000" pitchFamily="34" charset="-128"/>
                    <a:ea typeface="Hiragino Sans W6" panose="020B0400000000000000" pitchFamily="34" charset="-128"/>
                  </a:rPr>
                  <a:t>トリガー受信</a:t>
                </a:r>
                <a:r>
                  <a:rPr lang="ja-JP" altLang="en-US" sz="2000" b="1">
                    <a:latin typeface="Hiragino Sans W6" panose="020B0400000000000000" pitchFamily="34" charset="-128"/>
                    <a:ea typeface="Hiragino Sans W6" panose="020B0400000000000000" pitchFamily="34" charset="-128"/>
                  </a:rPr>
                  <a:t>のための改造</a:t>
                </a:r>
                <a:endParaRPr lang="ja-JP" altLang="en-US" sz="2000" b="1">
                  <a:solidFill>
                    <a:srgbClr val="FF0000"/>
                  </a:solidFill>
                  <a:latin typeface="Hiragino Sans W6" panose="020B0400000000000000" pitchFamily="34" charset="-128"/>
                  <a:ea typeface="Hiragino Sans W6" panose="020B0400000000000000" pitchFamily="34" charset="-128"/>
                </a:endParaRPr>
              </a:p>
            </p:txBody>
          </p:sp>
          <p:pic>
            <p:nvPicPr>
              <p:cNvPr id="298" name="グラフィックス 297" descr="古い鍵 単色塗りつぶし">
                <a:extLst>
                  <a:ext uri="{FF2B5EF4-FFF2-40B4-BE49-F238E27FC236}">
                    <a16:creationId xmlns:a16="http://schemas.microsoft.com/office/drawing/2014/main" id="{B62D3C97-7579-75AD-E925-E050C6C6C8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230" y="4748359"/>
                <a:ext cx="542539" cy="542539"/>
              </a:xfrm>
              <a:prstGeom prst="rect">
                <a:avLst/>
              </a:prstGeom>
            </p:spPr>
          </p:pic>
        </p:grpSp>
      </p:grpSp>
      <p:sp>
        <p:nvSpPr>
          <p:cNvPr id="3" name="タイトル 1">
            <a:extLst>
              <a:ext uri="{FF2B5EF4-FFF2-40B4-BE49-F238E27FC236}">
                <a16:creationId xmlns:a16="http://schemas.microsoft.com/office/drawing/2014/main" id="{CA5D458E-2F75-B08E-4CA3-CC676E3CC2DB}"/>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E16</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実験での</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STS</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読み出し回路</a:t>
            </a:r>
          </a:p>
        </p:txBody>
      </p:sp>
      <p:sp>
        <p:nvSpPr>
          <p:cNvPr id="4" name="正方形/長方形 3">
            <a:extLst>
              <a:ext uri="{FF2B5EF4-FFF2-40B4-BE49-F238E27FC236}">
                <a16:creationId xmlns:a16="http://schemas.microsoft.com/office/drawing/2014/main" id="{872CBB0F-ADC2-8D5A-94AB-9C54D2BF20F0}"/>
              </a:ext>
            </a:extLst>
          </p:cNvPr>
          <p:cNvSpPr/>
          <p:nvPr/>
        </p:nvSpPr>
        <p:spPr>
          <a:xfrm>
            <a:off x="122570" y="4477072"/>
            <a:ext cx="2026805" cy="594046"/>
          </a:xfrm>
          <a:prstGeom prst="rect">
            <a:avLst/>
          </a:prstGeom>
          <a:solidFill>
            <a:schemeClr val="bg1">
              <a:lumMod val="95000"/>
            </a:schemeClr>
          </a:solidFill>
          <a:ln w="19050"/>
        </p:spPr>
        <p:style>
          <a:lnRef idx="2">
            <a:schemeClr val="dk1"/>
          </a:lnRef>
          <a:fillRef idx="1">
            <a:schemeClr val="lt1"/>
          </a:fillRef>
          <a:effectRef idx="0">
            <a:schemeClr val="dk1"/>
          </a:effectRef>
          <a:fontRef idx="minor">
            <a:schemeClr val="dk1"/>
          </a:fontRef>
        </p:style>
        <p:txBody>
          <a:bodyPr rtlCol="0" anchor="ctr"/>
          <a:lstStyle/>
          <a:p>
            <a:r>
              <a:rPr lang="en-US" altLang="ja-JP" sz="1600" dirty="0">
                <a:latin typeface="Hiragino Sans W4" panose="020B0400000000000000" pitchFamily="34" charset="-128"/>
                <a:ea typeface="Hiragino Sans W4" panose="020B0400000000000000" pitchFamily="34" charset="-128"/>
                <a:cs typeface="Segoe UI" panose="020B0502040204020203" pitchFamily="34" charset="0"/>
              </a:rPr>
              <a:t>CBM</a:t>
            </a:r>
            <a:r>
              <a:rPr lang="ja-JP" altLang="en-US" sz="1600">
                <a:latin typeface="Hiragino Sans W4" panose="020B0400000000000000" pitchFamily="34" charset="-128"/>
                <a:ea typeface="Hiragino Sans W4" panose="020B0400000000000000" pitchFamily="34" charset="-128"/>
                <a:cs typeface="Segoe UI" panose="020B0502040204020203" pitchFamily="34" charset="0"/>
              </a:rPr>
              <a:t>での中規模</a:t>
            </a:r>
            <a:endParaRPr lang="en-US" altLang="ja-JP" sz="1600" dirty="0">
              <a:latin typeface="Hiragino Sans W4" panose="020B0400000000000000" pitchFamily="34" charset="-128"/>
              <a:ea typeface="Hiragino Sans W4" panose="020B0400000000000000" pitchFamily="34" charset="-128"/>
              <a:cs typeface="Segoe UI" panose="020B0502040204020203" pitchFamily="34" charset="0"/>
            </a:endParaRPr>
          </a:p>
          <a:p>
            <a:r>
              <a:rPr lang="ja-JP" altLang="en-US" sz="1600">
                <a:latin typeface="Hiragino Sans W4" panose="020B0400000000000000" pitchFamily="34" charset="-128"/>
                <a:ea typeface="Hiragino Sans W4" panose="020B0400000000000000" pitchFamily="34" charset="-128"/>
                <a:cs typeface="Segoe UI" panose="020B0502040204020203" pitchFamily="34" charset="0"/>
              </a:rPr>
              <a:t>実験用のものを流用</a:t>
            </a:r>
          </a:p>
        </p:txBody>
      </p:sp>
      <p:sp>
        <p:nvSpPr>
          <p:cNvPr id="5" name="下矢印 4">
            <a:extLst>
              <a:ext uri="{FF2B5EF4-FFF2-40B4-BE49-F238E27FC236}">
                <a16:creationId xmlns:a16="http://schemas.microsoft.com/office/drawing/2014/main" id="{94BD35FF-E980-E4E9-458C-56E95F7C1E6E}"/>
              </a:ext>
            </a:extLst>
          </p:cNvPr>
          <p:cNvSpPr/>
          <p:nvPr/>
        </p:nvSpPr>
        <p:spPr>
          <a:xfrm rot="16200000">
            <a:off x="2301318" y="4688626"/>
            <a:ext cx="311953" cy="34614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4003843-7AC5-D516-4B4A-707A152E4698}"/>
              </a:ext>
            </a:extLst>
          </p:cNvPr>
          <p:cNvSpPr txBox="1"/>
          <p:nvPr/>
        </p:nvSpPr>
        <p:spPr>
          <a:xfrm>
            <a:off x="4949641" y="2650469"/>
            <a:ext cx="806273" cy="461665"/>
          </a:xfrm>
          <a:prstGeom prst="rect">
            <a:avLst/>
          </a:prstGeom>
          <a:noFill/>
        </p:spPr>
        <p:txBody>
          <a:bodyPr wrap="square">
            <a:spAutoFit/>
          </a:bodyPr>
          <a:lstStyle/>
          <a:p>
            <a:pPr algn="ctr"/>
            <a:r>
              <a:rPr kumimoji="1" lang="en-US" altLang="ja-JP" sz="1200" i="1" dirty="0">
                <a:solidFill>
                  <a:schemeClr val="tx1"/>
                </a:solidFill>
              </a:rPr>
              <a:t>Cat6a (x5)</a:t>
            </a:r>
            <a:endParaRPr kumimoji="1" lang="ja-JP" altLang="en-US" sz="1200" i="1">
              <a:solidFill>
                <a:schemeClr val="tx1"/>
              </a:solidFill>
            </a:endParaRPr>
          </a:p>
        </p:txBody>
      </p:sp>
      <p:sp>
        <p:nvSpPr>
          <p:cNvPr id="11" name="テキスト ボックス 10">
            <a:extLst>
              <a:ext uri="{FF2B5EF4-FFF2-40B4-BE49-F238E27FC236}">
                <a16:creationId xmlns:a16="http://schemas.microsoft.com/office/drawing/2014/main" id="{4ABEF500-50EB-1DC5-7889-A6282CDE0CE1}"/>
              </a:ext>
            </a:extLst>
          </p:cNvPr>
          <p:cNvSpPr txBox="1"/>
          <p:nvPr/>
        </p:nvSpPr>
        <p:spPr>
          <a:xfrm>
            <a:off x="4964901" y="3145664"/>
            <a:ext cx="806273" cy="276999"/>
          </a:xfrm>
          <a:prstGeom prst="rect">
            <a:avLst/>
          </a:prstGeom>
          <a:noFill/>
        </p:spPr>
        <p:txBody>
          <a:bodyPr wrap="square">
            <a:spAutoFit/>
          </a:bodyPr>
          <a:lstStyle/>
          <a:p>
            <a:pPr algn="ctr"/>
            <a:r>
              <a:rPr kumimoji="1" lang="en-US" altLang="ja-JP" sz="1200" dirty="0">
                <a:solidFill>
                  <a:schemeClr val="tx1"/>
                </a:solidFill>
              </a:rPr>
              <a:t>5m</a:t>
            </a:r>
            <a:endParaRPr kumimoji="1" lang="ja-JP" altLang="en-US" sz="1200">
              <a:solidFill>
                <a:schemeClr val="tx1"/>
              </a:solidFill>
            </a:endParaRPr>
          </a:p>
        </p:txBody>
      </p:sp>
      <p:sp>
        <p:nvSpPr>
          <p:cNvPr id="13" name="テキスト ボックス 12">
            <a:extLst>
              <a:ext uri="{FF2B5EF4-FFF2-40B4-BE49-F238E27FC236}">
                <a16:creationId xmlns:a16="http://schemas.microsoft.com/office/drawing/2014/main" id="{477ECE78-3F33-68FB-74E1-EA1763E1675D}"/>
              </a:ext>
            </a:extLst>
          </p:cNvPr>
          <p:cNvSpPr txBox="1"/>
          <p:nvPr/>
        </p:nvSpPr>
        <p:spPr>
          <a:xfrm>
            <a:off x="3150097" y="3212115"/>
            <a:ext cx="806273" cy="276999"/>
          </a:xfrm>
          <a:prstGeom prst="rect">
            <a:avLst/>
          </a:prstGeom>
          <a:noFill/>
        </p:spPr>
        <p:txBody>
          <a:bodyPr wrap="square">
            <a:spAutoFit/>
          </a:bodyPr>
          <a:lstStyle/>
          <a:p>
            <a:pPr algn="ctr"/>
            <a:r>
              <a:rPr kumimoji="1" lang="en-US" altLang="ja-JP" sz="1200" dirty="0">
                <a:solidFill>
                  <a:schemeClr val="tx1"/>
                </a:solidFill>
              </a:rPr>
              <a:t>5m</a:t>
            </a:r>
            <a:endParaRPr kumimoji="1" lang="ja-JP" altLang="en-US" sz="1200">
              <a:solidFill>
                <a:schemeClr val="tx1"/>
              </a:solidFill>
            </a:endParaRPr>
          </a:p>
        </p:txBody>
      </p:sp>
      <p:sp>
        <p:nvSpPr>
          <p:cNvPr id="15" name="正方形/長方形 14">
            <a:extLst>
              <a:ext uri="{FF2B5EF4-FFF2-40B4-BE49-F238E27FC236}">
                <a16:creationId xmlns:a16="http://schemas.microsoft.com/office/drawing/2014/main" id="{ED0317D2-FB43-8F92-ED49-ECA96413E243}"/>
              </a:ext>
            </a:extLst>
          </p:cNvPr>
          <p:cNvSpPr/>
          <p:nvPr/>
        </p:nvSpPr>
        <p:spPr>
          <a:xfrm>
            <a:off x="7894675" y="616293"/>
            <a:ext cx="764403" cy="46225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latin typeface="Hiragino Sans W4" panose="020B0400000000000000" pitchFamily="34" charset="-128"/>
                <a:ea typeface="Hiragino Sans W4" panose="020B0400000000000000" pitchFamily="34" charset="-128"/>
              </a:rPr>
              <a:t>UT3</a:t>
            </a:r>
            <a:endParaRPr lang="ja-JP" altLang="en-US" sz="1600">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id="{FE544722-C24E-EFB1-46CA-1760B1225042}"/>
              </a:ext>
            </a:extLst>
          </p:cNvPr>
          <p:cNvSpPr txBox="1"/>
          <p:nvPr/>
        </p:nvSpPr>
        <p:spPr>
          <a:xfrm>
            <a:off x="6442111" y="630179"/>
            <a:ext cx="806273" cy="276999"/>
          </a:xfrm>
          <a:prstGeom prst="rect">
            <a:avLst/>
          </a:prstGeom>
          <a:noFill/>
        </p:spPr>
        <p:txBody>
          <a:bodyPr wrap="square">
            <a:spAutoFit/>
          </a:bodyPr>
          <a:lstStyle/>
          <a:p>
            <a:pPr algn="ctr"/>
            <a:r>
              <a:rPr kumimoji="1" lang="en-US" altLang="ja-JP" sz="1200" i="1" dirty="0">
                <a:solidFill>
                  <a:schemeClr val="tx1"/>
                </a:solidFill>
              </a:rPr>
              <a:t>Cat7</a:t>
            </a:r>
            <a:endParaRPr kumimoji="1" lang="ja-JP" altLang="en-US" sz="1200" i="1">
              <a:solidFill>
                <a:schemeClr val="tx1"/>
              </a:solidFill>
            </a:endParaRPr>
          </a:p>
        </p:txBody>
      </p:sp>
      <p:sp>
        <p:nvSpPr>
          <p:cNvPr id="18" name="角丸四角形吹き出し 17">
            <a:extLst>
              <a:ext uri="{FF2B5EF4-FFF2-40B4-BE49-F238E27FC236}">
                <a16:creationId xmlns:a16="http://schemas.microsoft.com/office/drawing/2014/main" id="{2780F085-8505-2186-725C-A56544DD3209}"/>
              </a:ext>
            </a:extLst>
          </p:cNvPr>
          <p:cNvSpPr/>
          <p:nvPr/>
        </p:nvSpPr>
        <p:spPr>
          <a:xfrm>
            <a:off x="7684731" y="1160591"/>
            <a:ext cx="1359236" cy="442306"/>
          </a:xfrm>
          <a:prstGeom prst="wedgeRoundRectCallout">
            <a:avLst>
              <a:gd name="adj1" fmla="val -12049"/>
              <a:gd name="adj2" fmla="val -83180"/>
              <a:gd name="adj3" fmla="val 16667"/>
            </a:avLst>
          </a:prstGeom>
          <a:solidFill>
            <a:srgbClr val="E6F2FC"/>
          </a:solid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a:latin typeface="Hiragino Sans W4" panose="020B0400000000000000" pitchFamily="34" charset="-128"/>
                <a:ea typeface="Hiragino Sans W4" panose="020B0400000000000000" pitchFamily="34" charset="-128"/>
              </a:rPr>
              <a:t>E16</a:t>
            </a:r>
            <a:r>
              <a:rPr lang="ja-JP" altLang="en-US" sz="1200">
                <a:latin typeface="Hiragino Sans W4" panose="020B0400000000000000" pitchFamily="34" charset="-128"/>
                <a:ea typeface="Hiragino Sans W4" panose="020B0400000000000000" pitchFamily="34" charset="-128"/>
              </a:rPr>
              <a:t>のトリガーと</a:t>
            </a:r>
            <a:r>
              <a:rPr lang="en-US" altLang="ja-JP" sz="1200" dirty="0" err="1">
                <a:latin typeface="Hiragino Sans W4" panose="020B0400000000000000" pitchFamily="34" charset="-128"/>
                <a:ea typeface="Hiragino Sans W4" panose="020B0400000000000000" pitchFamily="34" charset="-128"/>
              </a:rPr>
              <a:t>clk</a:t>
            </a:r>
            <a:r>
              <a:rPr lang="ja-JP" altLang="en-US" sz="1200">
                <a:latin typeface="Hiragino Sans W4" panose="020B0400000000000000" pitchFamily="34" charset="-128"/>
                <a:ea typeface="Hiragino Sans W4" panose="020B0400000000000000" pitchFamily="34" charset="-128"/>
              </a:rPr>
              <a:t>を送る</a:t>
            </a:r>
          </a:p>
        </p:txBody>
      </p:sp>
      <p:sp>
        <p:nvSpPr>
          <p:cNvPr id="20" name="テキスト ボックス 19">
            <a:extLst>
              <a:ext uri="{FF2B5EF4-FFF2-40B4-BE49-F238E27FC236}">
                <a16:creationId xmlns:a16="http://schemas.microsoft.com/office/drawing/2014/main" id="{94E34258-C500-F46F-C2F0-3E4E78CAB277}"/>
              </a:ext>
            </a:extLst>
          </p:cNvPr>
          <p:cNvSpPr txBox="1"/>
          <p:nvPr/>
        </p:nvSpPr>
        <p:spPr>
          <a:xfrm>
            <a:off x="287928" y="5531859"/>
            <a:ext cx="4497799" cy="584775"/>
          </a:xfrm>
          <a:prstGeom prst="rect">
            <a:avLst/>
          </a:prstGeom>
          <a:noFill/>
        </p:spPr>
        <p:txBody>
          <a:bodyPr wrap="square">
            <a:spAutoFit/>
          </a:bodyPr>
          <a:lstStyle/>
          <a:p>
            <a:pPr marL="285750" indent="-285750">
              <a:buFont typeface="Wingdings" pitchFamily="2" charset="2"/>
              <a:buChar char="ü"/>
            </a:pPr>
            <a:r>
              <a:rPr lang="en" altLang="ja-JP" sz="1600" dirty="0">
                <a:latin typeface="Hiragino Sans W4" panose="020B0400000000000000" pitchFamily="34" charset="-128"/>
                <a:ea typeface="Hiragino Sans W4" panose="020B0400000000000000" pitchFamily="34" charset="-128"/>
              </a:rPr>
              <a:t>GBT</a:t>
            </a:r>
            <a:r>
              <a:rPr lang="ja-JP" altLang="en-US" sz="1600">
                <a:latin typeface="Hiragino Sans W4" panose="020B0400000000000000" pitchFamily="34" charset="-128"/>
                <a:ea typeface="Hiragino Sans W4" panose="020B0400000000000000" pitchFamily="34" charset="-128"/>
              </a:rPr>
              <a:t>ボードは磁場や放射線から避ける必要がある</a:t>
            </a:r>
            <a:endParaRPr lang="en-US" altLang="ja-JP" sz="1600" dirty="0">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DEA7B1C1-F8F8-EE68-6FB4-907BB0D19918}"/>
              </a:ext>
            </a:extLst>
          </p:cNvPr>
          <p:cNvSpPr txBox="1"/>
          <p:nvPr/>
        </p:nvSpPr>
        <p:spPr>
          <a:xfrm>
            <a:off x="4809414" y="5225493"/>
            <a:ext cx="1798583" cy="369332"/>
          </a:xfrm>
          <a:prstGeom prst="rect">
            <a:avLst/>
          </a:prstGeom>
          <a:solidFill>
            <a:schemeClr val="bg1"/>
          </a:solidFill>
        </p:spPr>
        <p:txBody>
          <a:bodyPr wrap="square">
            <a:spAutoFit/>
          </a:bodyPr>
          <a:lstStyle/>
          <a:p>
            <a:pPr marL="285750" indent="-285750">
              <a:buFont typeface="Wingdings" pitchFamily="2" charset="2"/>
              <a:buChar char="l"/>
            </a:pPr>
            <a:r>
              <a:rPr lang="en" altLang="ja-JP" b="1" u="sng" dirty="0">
                <a:latin typeface="Hiragino Sans W6" panose="020B0400000000000000" pitchFamily="34" charset="-128"/>
                <a:ea typeface="Hiragino Sans W6" panose="020B0400000000000000" pitchFamily="34" charset="-128"/>
              </a:rPr>
              <a:t>Soft</a:t>
            </a:r>
            <a:r>
              <a:rPr lang="ja-JP" altLang="en-US" b="1" u="sng">
                <a:latin typeface="Hiragino Sans W6" panose="020B0400000000000000" pitchFamily="34" charset="-128"/>
                <a:ea typeface="Hiragino Sans W6" panose="020B0400000000000000" pitchFamily="34" charset="-128"/>
              </a:rPr>
              <a:t>な改造</a:t>
            </a:r>
          </a:p>
        </p:txBody>
      </p:sp>
    </p:spTree>
    <p:extLst>
      <p:ext uri="{BB962C8B-B14F-4D97-AF65-F5344CB8AC3E}">
        <p14:creationId xmlns:p14="http://schemas.microsoft.com/office/powerpoint/2010/main" val="77809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PF-AR</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790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タイトル 1">
            <a:extLst>
              <a:ext uri="{FF2B5EF4-FFF2-40B4-BE49-F238E27FC236}">
                <a16:creationId xmlns:a16="http://schemas.microsoft.com/office/drawing/2014/main" id="{BF74501C-686B-3134-1E92-CDD7E2103936}"/>
              </a:ext>
            </a:extLst>
          </p:cNvPr>
          <p:cNvSpPr txBox="1">
            <a:spLocks/>
          </p:cNvSpPr>
          <p:nvPr/>
        </p:nvSpPr>
        <p:spPr>
          <a:xfrm>
            <a:off x="249591" y="-202750"/>
            <a:ext cx="7618010"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PF-AR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テストビームライン</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cxnSp>
        <p:nvCxnSpPr>
          <p:cNvPr id="86" name="直線コネクタ 85">
            <a:extLst>
              <a:ext uri="{FF2B5EF4-FFF2-40B4-BE49-F238E27FC236}">
                <a16:creationId xmlns:a16="http://schemas.microsoft.com/office/drawing/2014/main" id="{68AB697F-A4B4-7E76-201F-EC1E48206962}"/>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43DD6815-3823-B6B6-267F-1B03F11787B0}"/>
              </a:ext>
            </a:extLst>
          </p:cNvPr>
          <p:cNvPicPr>
            <a:picLocks noChangeAspect="1"/>
          </p:cNvPicPr>
          <p:nvPr/>
        </p:nvPicPr>
        <p:blipFill rotWithShape="1">
          <a:blip r:embed="rId3"/>
          <a:srcRect l="5007" r="5933"/>
          <a:stretch/>
        </p:blipFill>
        <p:spPr>
          <a:xfrm>
            <a:off x="128843" y="2573152"/>
            <a:ext cx="8915401" cy="3836112"/>
          </a:xfrm>
          <a:prstGeom prst="rect">
            <a:avLst/>
          </a:prstGeom>
        </p:spPr>
      </p:pic>
      <p:sp>
        <p:nvSpPr>
          <p:cNvPr id="5" name="テキスト ボックス 4">
            <a:extLst>
              <a:ext uri="{FF2B5EF4-FFF2-40B4-BE49-F238E27FC236}">
                <a16:creationId xmlns:a16="http://schemas.microsoft.com/office/drawing/2014/main" id="{73AD262B-77F1-EAEB-0A8D-5B86A9B5ADFA}"/>
              </a:ext>
            </a:extLst>
          </p:cNvPr>
          <p:cNvSpPr txBox="1"/>
          <p:nvPr/>
        </p:nvSpPr>
        <p:spPr>
          <a:xfrm>
            <a:off x="453566" y="877250"/>
            <a:ext cx="7618010" cy="1569660"/>
          </a:xfrm>
          <a:prstGeom prst="rect">
            <a:avLst/>
          </a:prstGeom>
          <a:noFill/>
        </p:spPr>
        <p:txBody>
          <a:bodyPr wrap="square" rtlCol="0">
            <a:spAutoFit/>
          </a:bodyPr>
          <a:lstStyle/>
          <a:p>
            <a:pPr marL="285750" indent="-285750">
              <a:buFont typeface="Wingdings" pitchFamily="2" charset="2"/>
              <a:buChar char="ü"/>
            </a:pPr>
            <a:r>
              <a:rPr lang="en-US" altLang="ja-JP" sz="1600" dirty="0">
                <a:latin typeface="Hiragino Sans W4" panose="020B0400000000000000" pitchFamily="34" charset="-128"/>
                <a:ea typeface="Hiragino Sans W4" panose="020B0400000000000000" pitchFamily="34" charset="-128"/>
              </a:rPr>
              <a:t>PF-AR</a:t>
            </a:r>
            <a:r>
              <a:rPr lang="ja-JP" altLang="en-US" sz="1600">
                <a:latin typeface="Hiragino Sans W4" panose="020B0400000000000000" pitchFamily="34" charset="-128"/>
                <a:ea typeface="Hiragino Sans W4" panose="020B0400000000000000" pitchFamily="34" charset="-128"/>
              </a:rPr>
              <a:t>は周回周期</a:t>
            </a:r>
            <a:r>
              <a:rPr lang="en-US" altLang="ja-JP" sz="1600" dirty="0">
                <a:latin typeface="Hiragino Sans W4" panose="020B0400000000000000" pitchFamily="34" charset="-128"/>
                <a:ea typeface="Hiragino Sans W4" panose="020B0400000000000000" pitchFamily="34" charset="-128"/>
              </a:rPr>
              <a:t>1.257</a:t>
            </a:r>
            <a:r>
              <a:rPr lang="el-GR" altLang="ja-JP" sz="1600" dirty="0">
                <a:latin typeface="Hiragino Sans W4" panose="020B0400000000000000" pitchFamily="34" charset="-128"/>
                <a:ea typeface="Hiragino Sans W4" panose="020B0400000000000000" pitchFamily="34" charset="-128"/>
              </a:rPr>
              <a:t>μ</a:t>
            </a:r>
            <a:r>
              <a:rPr lang="en-US" altLang="ja-JP" sz="1600" dirty="0">
                <a:latin typeface="Hiragino Sans W4" panose="020B0400000000000000" pitchFamily="34" charset="-128"/>
                <a:ea typeface="Hiragino Sans W4" panose="020B0400000000000000" pitchFamily="34" charset="-128"/>
              </a:rPr>
              <a:t>s</a:t>
            </a:r>
            <a:r>
              <a:rPr lang="ja-JP" altLang="en-US" sz="1600">
                <a:latin typeface="Hiragino Sans W4" panose="020B0400000000000000" pitchFamily="34" charset="-128"/>
                <a:ea typeface="Hiragino Sans W4" panose="020B0400000000000000" pitchFamily="34" charset="-128"/>
              </a:rPr>
              <a:t>のシングルバンチ電子ビーム蓄積リング。</a:t>
            </a:r>
          </a:p>
          <a:p>
            <a:pPr marL="285750" indent="-285750">
              <a:buFont typeface="Wingdings" pitchFamily="2" charset="2"/>
              <a:buChar char="ü"/>
            </a:pPr>
            <a:r>
              <a:rPr lang="ja-JP" altLang="en-US" sz="1600">
                <a:latin typeface="Hiragino Sans W4" panose="020B0400000000000000" pitchFamily="34" charset="-128"/>
                <a:ea typeface="Hiragino Sans W4" panose="020B0400000000000000" pitchFamily="34" charset="-128"/>
              </a:rPr>
              <a:t>運動量</a:t>
            </a:r>
            <a:r>
              <a:rPr lang="en-US" altLang="ja-JP" sz="1600" dirty="0">
                <a:latin typeface="Hiragino Sans W4" panose="020B0400000000000000" pitchFamily="34" charset="-128"/>
                <a:ea typeface="Hiragino Sans W4" panose="020B0400000000000000" pitchFamily="34" charset="-128"/>
              </a:rPr>
              <a:t>6.5GeV/c, 5GeV/c </a:t>
            </a:r>
            <a:r>
              <a:rPr lang="ja-JP" altLang="en-US" sz="1600">
                <a:latin typeface="Hiragino Sans W4" panose="020B0400000000000000" pitchFamily="34" charset="-128"/>
                <a:ea typeface="Hiragino Sans W4" panose="020B0400000000000000" pitchFamily="34" charset="-128"/>
              </a:rPr>
              <a:t>で、</a:t>
            </a:r>
            <a:r>
              <a:rPr lang="en-US" altLang="ja-JP" sz="1600" dirty="0">
                <a:latin typeface="Hiragino Sans W4" panose="020B0400000000000000" pitchFamily="34" charset="-128"/>
                <a:ea typeface="Hiragino Sans W4" panose="020B0400000000000000" pitchFamily="34" charset="-128"/>
              </a:rPr>
              <a:t>50mA</a:t>
            </a:r>
            <a:r>
              <a:rPr lang="ja-JP" altLang="en-US" sz="1600">
                <a:latin typeface="Hiragino Sans W4" panose="020B0400000000000000" pitchFamily="34" charset="-128"/>
                <a:ea typeface="Hiragino Sans W4" panose="020B0400000000000000" pitchFamily="34" charset="-128"/>
              </a:rPr>
              <a:t>程度の強度で運転。</a:t>
            </a:r>
            <a:endParaRPr lang="en-US" altLang="ja-JP" sz="1600" dirty="0">
              <a:latin typeface="Hiragino Sans W4" panose="020B0400000000000000" pitchFamily="34" charset="-128"/>
              <a:ea typeface="Hiragino Sans W4" panose="020B0400000000000000" pitchFamily="34" charset="-128"/>
            </a:endParaRPr>
          </a:p>
          <a:p>
            <a:pPr marL="285750" indent="-285750">
              <a:buFont typeface="Wingdings" pitchFamily="2" charset="2"/>
              <a:buChar char="ü"/>
            </a:pPr>
            <a:r>
              <a:rPr lang="ja-JP" altLang="en-US" sz="1600">
                <a:latin typeface="Hiragino Sans W4" panose="020B0400000000000000" pitchFamily="34" charset="-128"/>
                <a:ea typeface="Hiragino Sans W4" panose="020B0400000000000000" pitchFamily="34" charset="-128"/>
              </a:rPr>
              <a:t>蓄積リングに、ビームハローを削るようにワイヤ標的を入れフォトンを生成させ、そのフォトンを銅製のコンバータに入射させることで電子陽電子対を生成。</a:t>
            </a:r>
            <a:endParaRPr lang="en-US" altLang="ja-JP" sz="1600" dirty="0">
              <a:latin typeface="Hiragino Sans W4" panose="020B0400000000000000" pitchFamily="34" charset="-128"/>
              <a:ea typeface="Hiragino Sans W4" panose="020B0400000000000000" pitchFamily="34" charset="-128"/>
            </a:endParaRPr>
          </a:p>
          <a:p>
            <a:pPr marL="285750" indent="-285750">
              <a:buFont typeface="Wingdings" pitchFamily="2" charset="2"/>
              <a:buChar char="ü"/>
            </a:pPr>
            <a:r>
              <a:rPr lang="ja-JP" altLang="en-US" sz="1600">
                <a:latin typeface="Hiragino Sans W4" panose="020B0400000000000000" pitchFamily="34" charset="-128"/>
                <a:ea typeface="Hiragino Sans W4" panose="020B0400000000000000" pitchFamily="34" charset="-128"/>
              </a:rPr>
              <a:t>双極電磁石と四重極電磁石からなるビーム取り出し電磁石群により、電子ビームを測定器試験エリアに取り出す。</a:t>
            </a:r>
            <a:endParaRPr lang="en-US" altLang="ja-JP" sz="1600"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98424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タイトル 1">
            <a:extLst>
              <a:ext uri="{FF2B5EF4-FFF2-40B4-BE49-F238E27FC236}">
                <a16:creationId xmlns:a16="http://schemas.microsoft.com/office/drawing/2014/main" id="{BF74501C-686B-3134-1E92-CDD7E2103936}"/>
              </a:ext>
            </a:extLst>
          </p:cNvPr>
          <p:cNvSpPr txBox="1">
            <a:spLocks/>
          </p:cNvSpPr>
          <p:nvPr/>
        </p:nvSpPr>
        <p:spPr>
          <a:xfrm>
            <a:off x="249591" y="-202750"/>
            <a:ext cx="7618010"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PF-AR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テストビームライン</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cxnSp>
        <p:nvCxnSpPr>
          <p:cNvPr id="86" name="直線コネクタ 85">
            <a:extLst>
              <a:ext uri="{FF2B5EF4-FFF2-40B4-BE49-F238E27FC236}">
                <a16:creationId xmlns:a16="http://schemas.microsoft.com/office/drawing/2014/main" id="{68AB697F-A4B4-7E76-201F-EC1E48206962}"/>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88" name="図 87">
            <a:extLst>
              <a:ext uri="{FF2B5EF4-FFF2-40B4-BE49-F238E27FC236}">
                <a16:creationId xmlns:a16="http://schemas.microsoft.com/office/drawing/2014/main" id="{02FF6EB8-F046-062D-1ED4-0120BE09AE73}"/>
              </a:ext>
            </a:extLst>
          </p:cNvPr>
          <p:cNvPicPr>
            <a:picLocks noChangeAspect="1"/>
          </p:cNvPicPr>
          <p:nvPr/>
        </p:nvPicPr>
        <p:blipFill>
          <a:blip r:embed="rId3"/>
          <a:stretch>
            <a:fillRect/>
          </a:stretch>
        </p:blipFill>
        <p:spPr>
          <a:xfrm>
            <a:off x="492369" y="1917318"/>
            <a:ext cx="7983416" cy="4784304"/>
          </a:xfrm>
          <a:prstGeom prst="rect">
            <a:avLst/>
          </a:prstGeom>
        </p:spPr>
      </p:pic>
      <p:sp>
        <p:nvSpPr>
          <p:cNvPr id="91" name="正方形/長方形 90">
            <a:extLst>
              <a:ext uri="{FF2B5EF4-FFF2-40B4-BE49-F238E27FC236}">
                <a16:creationId xmlns:a16="http://schemas.microsoft.com/office/drawing/2014/main" id="{6D90B30C-BDB3-7B4D-7F06-9980CA3612FA}"/>
              </a:ext>
            </a:extLst>
          </p:cNvPr>
          <p:cNvSpPr/>
          <p:nvPr/>
        </p:nvSpPr>
        <p:spPr>
          <a:xfrm>
            <a:off x="5080915" y="1307090"/>
            <a:ext cx="77272" cy="390701"/>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2" name="グループ化 91">
            <a:extLst>
              <a:ext uri="{FF2B5EF4-FFF2-40B4-BE49-F238E27FC236}">
                <a16:creationId xmlns:a16="http://schemas.microsoft.com/office/drawing/2014/main" id="{7489D4DB-4920-EC25-A2D6-E4B4C6AADD34}"/>
              </a:ext>
            </a:extLst>
          </p:cNvPr>
          <p:cNvGrpSpPr/>
          <p:nvPr/>
        </p:nvGrpSpPr>
        <p:grpSpPr>
          <a:xfrm>
            <a:off x="5784542" y="1371798"/>
            <a:ext cx="501344" cy="722678"/>
            <a:chOff x="4657295" y="1203962"/>
            <a:chExt cx="501344" cy="788872"/>
          </a:xfrm>
        </p:grpSpPr>
        <p:sp>
          <p:nvSpPr>
            <p:cNvPr id="93" name="円/楕円 92">
              <a:extLst>
                <a:ext uri="{FF2B5EF4-FFF2-40B4-BE49-F238E27FC236}">
                  <a16:creationId xmlns:a16="http://schemas.microsoft.com/office/drawing/2014/main" id="{55D53602-67EB-1069-E30B-44D1DB9BE421}"/>
                </a:ext>
              </a:extLst>
            </p:cNvPr>
            <p:cNvSpPr/>
            <p:nvPr/>
          </p:nvSpPr>
          <p:spPr>
            <a:xfrm>
              <a:off x="4860939" y="1203962"/>
              <a:ext cx="297700" cy="2977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067D7807-9C8F-282F-D214-FC61C016C691}"/>
                </a:ext>
              </a:extLst>
            </p:cNvPr>
            <p:cNvSpPr/>
            <p:nvPr/>
          </p:nvSpPr>
          <p:spPr>
            <a:xfrm>
              <a:off x="4964713"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5B723AD5-B94B-EF67-6BC1-D352DEF8BD8E}"/>
                </a:ext>
              </a:extLst>
            </p:cNvPr>
            <p:cNvSpPr/>
            <p:nvPr/>
          </p:nvSpPr>
          <p:spPr>
            <a:xfrm>
              <a:off x="4714041"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台形 95">
              <a:extLst>
                <a:ext uri="{FF2B5EF4-FFF2-40B4-BE49-F238E27FC236}">
                  <a16:creationId xmlns:a16="http://schemas.microsoft.com/office/drawing/2014/main" id="{9F7A2B80-02BC-7F97-CCE7-157CA1DBD94D}"/>
                </a:ext>
              </a:extLst>
            </p:cNvPr>
            <p:cNvSpPr/>
            <p:nvPr/>
          </p:nvSpPr>
          <p:spPr>
            <a:xfrm>
              <a:off x="4657295" y="1468101"/>
              <a:ext cx="205884" cy="172411"/>
            </a:xfrm>
            <a:prstGeom prst="trapezoid">
              <a:avLst>
                <a:gd name="adj" fmla="val 3496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97312289-703B-5A41-E156-4D39536FAD0D}"/>
                </a:ext>
              </a:extLst>
            </p:cNvPr>
            <p:cNvSpPr/>
            <p:nvPr/>
          </p:nvSpPr>
          <p:spPr>
            <a:xfrm>
              <a:off x="4657295" y="1640284"/>
              <a:ext cx="205884" cy="35255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9" name="テキスト ボックス 98">
            <a:extLst>
              <a:ext uri="{FF2B5EF4-FFF2-40B4-BE49-F238E27FC236}">
                <a16:creationId xmlns:a16="http://schemas.microsoft.com/office/drawing/2014/main" id="{C21667A7-3CA3-A214-E6A2-F22D89050CB3}"/>
              </a:ext>
            </a:extLst>
          </p:cNvPr>
          <p:cNvSpPr txBox="1"/>
          <p:nvPr/>
        </p:nvSpPr>
        <p:spPr>
          <a:xfrm>
            <a:off x="1020187" y="1340130"/>
            <a:ext cx="728495" cy="307777"/>
          </a:xfrm>
          <a:prstGeom prst="rect">
            <a:avLst/>
          </a:prstGeom>
          <a:noFill/>
        </p:spPr>
        <p:txBody>
          <a:bodyPr wrap="squar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Beam</a:t>
            </a:r>
            <a:endParaRPr kumimoji="1" lang="ja-JP" altLang="en-US" sz="1400">
              <a:latin typeface="Hiragino Sans W4" panose="020B0400000000000000" pitchFamily="34" charset="-128"/>
              <a:ea typeface="Hiragino Sans W4" panose="020B0400000000000000" pitchFamily="34" charset="-128"/>
            </a:endParaRPr>
          </a:p>
        </p:txBody>
      </p:sp>
      <p:sp>
        <p:nvSpPr>
          <p:cNvPr id="100" name="テキスト ボックス 99">
            <a:extLst>
              <a:ext uri="{FF2B5EF4-FFF2-40B4-BE49-F238E27FC236}">
                <a16:creationId xmlns:a16="http://schemas.microsoft.com/office/drawing/2014/main" id="{A23F2DEA-AEEF-F366-3B7B-D3F38DC7184B}"/>
              </a:ext>
            </a:extLst>
          </p:cNvPr>
          <p:cNvSpPr txBox="1"/>
          <p:nvPr/>
        </p:nvSpPr>
        <p:spPr>
          <a:xfrm>
            <a:off x="3938080" y="723361"/>
            <a:ext cx="1876023" cy="307777"/>
          </a:xfrm>
          <a:prstGeom prst="rect">
            <a:avLst/>
          </a:prstGeom>
          <a:noFill/>
        </p:spPr>
        <p:txBody>
          <a:bodyPr wrap="squar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Plastic scintillators</a:t>
            </a:r>
            <a:endParaRPr kumimoji="1" lang="ja-JP" altLang="en-US" sz="1400">
              <a:latin typeface="Hiragino Sans W4" panose="020B0400000000000000" pitchFamily="34" charset="-128"/>
              <a:ea typeface="Hiragino Sans W4" panose="020B0400000000000000" pitchFamily="34" charset="-128"/>
            </a:endParaRPr>
          </a:p>
        </p:txBody>
      </p:sp>
      <p:grpSp>
        <p:nvGrpSpPr>
          <p:cNvPr id="101" name="グループ化 100">
            <a:extLst>
              <a:ext uri="{FF2B5EF4-FFF2-40B4-BE49-F238E27FC236}">
                <a16:creationId xmlns:a16="http://schemas.microsoft.com/office/drawing/2014/main" id="{78410A21-F28E-1B1A-B49B-55DB5BBA0FDE}"/>
              </a:ext>
            </a:extLst>
          </p:cNvPr>
          <p:cNvGrpSpPr/>
          <p:nvPr/>
        </p:nvGrpSpPr>
        <p:grpSpPr>
          <a:xfrm>
            <a:off x="4104112" y="1360233"/>
            <a:ext cx="501344" cy="698165"/>
            <a:chOff x="4657295" y="1203962"/>
            <a:chExt cx="501344" cy="762113"/>
          </a:xfrm>
        </p:grpSpPr>
        <p:sp>
          <p:nvSpPr>
            <p:cNvPr id="103" name="円/楕円 102">
              <a:extLst>
                <a:ext uri="{FF2B5EF4-FFF2-40B4-BE49-F238E27FC236}">
                  <a16:creationId xmlns:a16="http://schemas.microsoft.com/office/drawing/2014/main" id="{89BD3D45-4BC4-869E-3FBA-FC9075DAD934}"/>
                </a:ext>
              </a:extLst>
            </p:cNvPr>
            <p:cNvSpPr/>
            <p:nvPr/>
          </p:nvSpPr>
          <p:spPr>
            <a:xfrm>
              <a:off x="4860939" y="1203962"/>
              <a:ext cx="297700" cy="2977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04222BE1-DBCA-ECB3-0C90-FBBDF1482C68}"/>
                </a:ext>
              </a:extLst>
            </p:cNvPr>
            <p:cNvSpPr/>
            <p:nvPr/>
          </p:nvSpPr>
          <p:spPr>
            <a:xfrm>
              <a:off x="4964713"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AF93A5D9-7A5B-873D-91A4-F0954C605049}"/>
                </a:ext>
              </a:extLst>
            </p:cNvPr>
            <p:cNvSpPr/>
            <p:nvPr/>
          </p:nvSpPr>
          <p:spPr>
            <a:xfrm>
              <a:off x="4714041"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台形 105">
              <a:extLst>
                <a:ext uri="{FF2B5EF4-FFF2-40B4-BE49-F238E27FC236}">
                  <a16:creationId xmlns:a16="http://schemas.microsoft.com/office/drawing/2014/main" id="{68540C79-5412-F4A5-6A12-8ED0E4CA57BB}"/>
                </a:ext>
              </a:extLst>
            </p:cNvPr>
            <p:cNvSpPr/>
            <p:nvPr/>
          </p:nvSpPr>
          <p:spPr>
            <a:xfrm>
              <a:off x="4657295" y="1468101"/>
              <a:ext cx="205884" cy="172411"/>
            </a:xfrm>
            <a:prstGeom prst="trapezoid">
              <a:avLst>
                <a:gd name="adj" fmla="val 3496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CC94ABAC-7623-6E7C-6500-91CEDC42B984}"/>
                </a:ext>
              </a:extLst>
            </p:cNvPr>
            <p:cNvSpPr/>
            <p:nvPr/>
          </p:nvSpPr>
          <p:spPr>
            <a:xfrm>
              <a:off x="4657295" y="1645575"/>
              <a:ext cx="205884" cy="3205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8" name="直線矢印コネクタ 107">
            <a:extLst>
              <a:ext uri="{FF2B5EF4-FFF2-40B4-BE49-F238E27FC236}">
                <a16:creationId xmlns:a16="http://schemas.microsoft.com/office/drawing/2014/main" id="{212920C8-36BF-82FC-804B-4B212AEE7F79}"/>
              </a:ext>
            </a:extLst>
          </p:cNvPr>
          <p:cNvCxnSpPr>
            <a:cxnSpLocks/>
          </p:cNvCxnSpPr>
          <p:nvPr/>
        </p:nvCxnSpPr>
        <p:spPr>
          <a:xfrm>
            <a:off x="1846385" y="1491147"/>
            <a:ext cx="589963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F4862B6D-55D5-0780-2183-06BAE70AF1C5}"/>
              </a:ext>
            </a:extLst>
          </p:cNvPr>
          <p:cNvSpPr txBox="1"/>
          <p:nvPr/>
        </p:nvSpPr>
        <p:spPr>
          <a:xfrm>
            <a:off x="4586233" y="1692850"/>
            <a:ext cx="1066635" cy="307777"/>
          </a:xfrm>
          <a:prstGeom prst="rect">
            <a:avLst/>
          </a:prstGeom>
          <a:noFill/>
        </p:spPr>
        <p:txBody>
          <a:bodyPr wrap="squar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Sensor</a:t>
            </a:r>
            <a:endParaRPr kumimoji="1" lang="ja-JP" altLang="en-US" sz="1400">
              <a:latin typeface="Hiragino Sans W4" panose="020B0400000000000000" pitchFamily="34" charset="-128"/>
              <a:ea typeface="Hiragino Sans W4" panose="020B0400000000000000" pitchFamily="34" charset="-128"/>
            </a:endParaRPr>
          </a:p>
        </p:txBody>
      </p:sp>
      <p:cxnSp>
        <p:nvCxnSpPr>
          <p:cNvPr id="110" name="直線矢印コネクタ 109">
            <a:extLst>
              <a:ext uri="{FF2B5EF4-FFF2-40B4-BE49-F238E27FC236}">
                <a16:creationId xmlns:a16="http://schemas.microsoft.com/office/drawing/2014/main" id="{0CC1EE11-A72A-6942-6572-601A9B749638}"/>
              </a:ext>
            </a:extLst>
          </p:cNvPr>
          <p:cNvCxnSpPr>
            <a:cxnSpLocks/>
            <a:stCxn id="100" idx="2"/>
          </p:cNvCxnSpPr>
          <p:nvPr/>
        </p:nvCxnSpPr>
        <p:spPr>
          <a:xfrm flipH="1">
            <a:off x="4295339" y="1031138"/>
            <a:ext cx="580753" cy="285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E3885CE5-6D01-1C5A-62BA-700CA52C5CBA}"/>
              </a:ext>
            </a:extLst>
          </p:cNvPr>
          <p:cNvCxnSpPr>
            <a:cxnSpLocks/>
            <a:stCxn id="100" idx="2"/>
          </p:cNvCxnSpPr>
          <p:nvPr/>
        </p:nvCxnSpPr>
        <p:spPr>
          <a:xfrm flipH="1">
            <a:off x="4654820" y="1031138"/>
            <a:ext cx="221272" cy="2874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9695BD31-A2F5-D980-02C1-364C2C6CE263}"/>
              </a:ext>
            </a:extLst>
          </p:cNvPr>
          <p:cNvCxnSpPr>
            <a:cxnSpLocks/>
            <a:stCxn id="100" idx="2"/>
            <a:endCxn id="95" idx="0"/>
          </p:cNvCxnSpPr>
          <p:nvPr/>
        </p:nvCxnSpPr>
        <p:spPr>
          <a:xfrm>
            <a:off x="4876092" y="1031138"/>
            <a:ext cx="1010272" cy="3708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086AEA66-9CDA-3888-A620-74DA6BD6B2F6}"/>
              </a:ext>
            </a:extLst>
          </p:cNvPr>
          <p:cNvCxnSpPr>
            <a:cxnSpLocks/>
            <a:stCxn id="100" idx="2"/>
          </p:cNvCxnSpPr>
          <p:nvPr/>
        </p:nvCxnSpPr>
        <p:spPr>
          <a:xfrm>
            <a:off x="4876092" y="1031138"/>
            <a:ext cx="1046788" cy="3020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32A07FC5-8CF6-8878-51F4-DDA34A95456D}"/>
              </a:ext>
            </a:extLst>
          </p:cNvPr>
          <p:cNvCxnSpPr>
            <a:cxnSpLocks/>
          </p:cNvCxnSpPr>
          <p:nvPr/>
        </p:nvCxnSpPr>
        <p:spPr>
          <a:xfrm flipH="1">
            <a:off x="4205934" y="1810953"/>
            <a:ext cx="1120" cy="4472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7A104376-AF61-B266-3BEE-31FA4C288B4F}"/>
              </a:ext>
            </a:extLst>
          </p:cNvPr>
          <p:cNvCxnSpPr/>
          <p:nvPr/>
        </p:nvCxnSpPr>
        <p:spPr>
          <a:xfrm flipH="1">
            <a:off x="5931440" y="1810952"/>
            <a:ext cx="1120" cy="447258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22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CD Phase Diagram and Astrophysical Implications">
            <a:extLst>
              <a:ext uri="{FF2B5EF4-FFF2-40B4-BE49-F238E27FC236}">
                <a16:creationId xmlns:a16="http://schemas.microsoft.com/office/drawing/2014/main" id="{0526FAAC-BE0F-EB22-4786-12B003B8B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3" b="9431"/>
          <a:stretch/>
        </p:blipFill>
        <p:spPr bwMode="auto">
          <a:xfrm>
            <a:off x="1293749" y="641699"/>
            <a:ext cx="6935141" cy="3655147"/>
          </a:xfrm>
          <a:prstGeom prst="rect">
            <a:avLst/>
          </a:prstGeom>
          <a:noFill/>
          <a:extLst>
            <a:ext uri="{909E8E84-426E-40DD-AFC4-6F175D3DCCD1}">
              <a14:hiddenFill xmlns:a14="http://schemas.microsoft.com/office/drawing/2010/main">
                <a:solidFill>
                  <a:srgbClr val="FFFFFF"/>
                </a:solidFill>
              </a14:hiddenFill>
            </a:ext>
          </a:extLst>
        </p:spPr>
      </p:pic>
      <p:sp>
        <p:nvSpPr>
          <p:cNvPr id="10" name="円/楕円 9">
            <a:extLst>
              <a:ext uri="{FF2B5EF4-FFF2-40B4-BE49-F238E27FC236}">
                <a16:creationId xmlns:a16="http://schemas.microsoft.com/office/drawing/2014/main" id="{D008FC84-88AC-1475-DC21-0B862B8B13B3}"/>
              </a:ext>
            </a:extLst>
          </p:cNvPr>
          <p:cNvSpPr/>
          <p:nvPr/>
        </p:nvSpPr>
        <p:spPr>
          <a:xfrm>
            <a:off x="2952420" y="1177299"/>
            <a:ext cx="3873682" cy="710840"/>
          </a:xfrm>
          <a:prstGeom prst="ellipse">
            <a:avLst/>
          </a:prstGeom>
          <a:solidFill>
            <a:srgbClr val="F9C3D2"/>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クォーク・グルーオン・プラズマ相</a:t>
            </a:r>
          </a:p>
        </p:txBody>
      </p:sp>
      <p:sp>
        <p:nvSpPr>
          <p:cNvPr id="7" name="円/楕円 6">
            <a:extLst>
              <a:ext uri="{FF2B5EF4-FFF2-40B4-BE49-F238E27FC236}">
                <a16:creationId xmlns:a16="http://schemas.microsoft.com/office/drawing/2014/main" id="{595B75E8-D586-1048-C750-B3AB7BEECD9E}"/>
              </a:ext>
            </a:extLst>
          </p:cNvPr>
          <p:cNvSpPr/>
          <p:nvPr/>
        </p:nvSpPr>
        <p:spPr>
          <a:xfrm>
            <a:off x="1918760" y="3571339"/>
            <a:ext cx="2202086" cy="462750"/>
          </a:xfrm>
          <a:prstGeom prst="ellipse">
            <a:avLst/>
          </a:prstGeom>
          <a:solidFill>
            <a:srgbClr val="FFFAB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ハドロン相</a:t>
            </a:r>
          </a:p>
        </p:txBody>
      </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0" y="-202750"/>
            <a:ext cx="7784475"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Intro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 高バリオン数密度領域の探索</a:t>
            </a:r>
          </a:p>
        </p:txBody>
      </p:sp>
      <p:sp>
        <p:nvSpPr>
          <p:cNvPr id="36" name="テキスト ボックス 35">
            <a:extLst>
              <a:ext uri="{FF2B5EF4-FFF2-40B4-BE49-F238E27FC236}">
                <a16:creationId xmlns:a16="http://schemas.microsoft.com/office/drawing/2014/main" id="{03D556FF-208E-14AB-4C90-42A5355C2237}"/>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1/13</a:t>
            </a:r>
          </a:p>
        </p:txBody>
      </p:sp>
      <p:sp>
        <p:nvSpPr>
          <p:cNvPr id="19" name="フリーフォーム 18">
            <a:extLst>
              <a:ext uri="{FF2B5EF4-FFF2-40B4-BE49-F238E27FC236}">
                <a16:creationId xmlns:a16="http://schemas.microsoft.com/office/drawing/2014/main" id="{B911F237-8107-F6DF-48CA-38B96EE03B51}"/>
              </a:ext>
            </a:extLst>
          </p:cNvPr>
          <p:cNvSpPr/>
          <p:nvPr/>
        </p:nvSpPr>
        <p:spPr>
          <a:xfrm>
            <a:off x="1608741" y="781595"/>
            <a:ext cx="1158864" cy="3387174"/>
          </a:xfrm>
          <a:custGeom>
            <a:avLst/>
            <a:gdLst>
              <a:gd name="connsiteX0" fmla="*/ 356558 w 356558"/>
              <a:gd name="connsiteY0" fmla="*/ 2943150 h 2943150"/>
              <a:gd name="connsiteX1" fmla="*/ 115019 w 356558"/>
              <a:gd name="connsiteY1" fmla="*/ 67678 h 2943150"/>
              <a:gd name="connsiteX2" fmla="*/ 0 w 356558"/>
              <a:gd name="connsiteY2" fmla="*/ 1189112 h 2943150"/>
              <a:gd name="connsiteX0" fmla="*/ 298347 w 298347"/>
              <a:gd name="connsiteY0" fmla="*/ 2942234 h 2942234"/>
              <a:gd name="connsiteX1" fmla="*/ 56808 w 298347"/>
              <a:gd name="connsiteY1" fmla="*/ 66762 h 2942234"/>
              <a:gd name="connsiteX2" fmla="*/ 0 w 298347"/>
              <a:gd name="connsiteY2" fmla="*/ 1201912 h 2942234"/>
              <a:gd name="connsiteX0" fmla="*/ 298347 w 298347"/>
              <a:gd name="connsiteY0" fmla="*/ 2942805 h 2942805"/>
              <a:gd name="connsiteX1" fmla="*/ 56808 w 298347"/>
              <a:gd name="connsiteY1" fmla="*/ 67333 h 2942805"/>
              <a:gd name="connsiteX2" fmla="*/ 0 w 298347"/>
              <a:gd name="connsiteY2" fmla="*/ 1202483 h 2942805"/>
            </a:gdLst>
            <a:ahLst/>
            <a:cxnLst>
              <a:cxn ang="0">
                <a:pos x="connsiteX0" y="connsiteY0"/>
              </a:cxn>
              <a:cxn ang="0">
                <a:pos x="connsiteX1" y="connsiteY1"/>
              </a:cxn>
              <a:cxn ang="0">
                <a:pos x="connsiteX2" y="connsiteY2"/>
              </a:cxn>
            </a:cxnLst>
            <a:rect l="l" t="t" r="r" b="b"/>
            <a:pathLst>
              <a:path w="298347" h="2942805">
                <a:moveTo>
                  <a:pt x="298347" y="2942805"/>
                </a:moveTo>
                <a:cubicBezTo>
                  <a:pt x="207290" y="1651239"/>
                  <a:pt x="116234" y="359673"/>
                  <a:pt x="56808" y="67333"/>
                </a:cubicBezTo>
                <a:cubicBezTo>
                  <a:pt x="-2618" y="-225007"/>
                  <a:pt x="7548" y="486452"/>
                  <a:pt x="0" y="1202483"/>
                </a:cubicBezTo>
              </a:path>
            </a:pathLst>
          </a:custGeom>
          <a:noFill/>
          <a:ln w="57150" cap="rnd" cmpd="sng">
            <a:solidFill>
              <a:srgbClr val="00B05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a:extLst>
              <a:ext uri="{FF2B5EF4-FFF2-40B4-BE49-F238E27FC236}">
                <a16:creationId xmlns:a16="http://schemas.microsoft.com/office/drawing/2014/main" id="{D3272668-5A22-9C89-D1D2-690E7C01AE3F}"/>
              </a:ext>
            </a:extLst>
          </p:cNvPr>
          <p:cNvSpPr/>
          <p:nvPr/>
        </p:nvSpPr>
        <p:spPr>
          <a:xfrm>
            <a:off x="1761165" y="1284871"/>
            <a:ext cx="1006440" cy="2883885"/>
          </a:xfrm>
          <a:custGeom>
            <a:avLst/>
            <a:gdLst>
              <a:gd name="connsiteX0" fmla="*/ 356558 w 356558"/>
              <a:gd name="connsiteY0" fmla="*/ 2943150 h 2943150"/>
              <a:gd name="connsiteX1" fmla="*/ 115019 w 356558"/>
              <a:gd name="connsiteY1" fmla="*/ 67678 h 2943150"/>
              <a:gd name="connsiteX2" fmla="*/ 0 w 356558"/>
              <a:gd name="connsiteY2" fmla="*/ 1189112 h 2943150"/>
              <a:gd name="connsiteX0" fmla="*/ 298347 w 298347"/>
              <a:gd name="connsiteY0" fmla="*/ 2942234 h 2942234"/>
              <a:gd name="connsiteX1" fmla="*/ 56808 w 298347"/>
              <a:gd name="connsiteY1" fmla="*/ 66762 h 2942234"/>
              <a:gd name="connsiteX2" fmla="*/ 0 w 298347"/>
              <a:gd name="connsiteY2" fmla="*/ 1201912 h 2942234"/>
              <a:gd name="connsiteX0" fmla="*/ 298347 w 298347"/>
              <a:gd name="connsiteY0" fmla="*/ 2942805 h 2942805"/>
              <a:gd name="connsiteX1" fmla="*/ 56808 w 298347"/>
              <a:gd name="connsiteY1" fmla="*/ 67333 h 2942805"/>
              <a:gd name="connsiteX2" fmla="*/ 0 w 298347"/>
              <a:gd name="connsiteY2" fmla="*/ 1202483 h 2942805"/>
            </a:gdLst>
            <a:ahLst/>
            <a:cxnLst>
              <a:cxn ang="0">
                <a:pos x="connsiteX0" y="connsiteY0"/>
              </a:cxn>
              <a:cxn ang="0">
                <a:pos x="connsiteX1" y="connsiteY1"/>
              </a:cxn>
              <a:cxn ang="0">
                <a:pos x="connsiteX2" y="connsiteY2"/>
              </a:cxn>
            </a:cxnLst>
            <a:rect l="l" t="t" r="r" b="b"/>
            <a:pathLst>
              <a:path w="298347" h="2942805">
                <a:moveTo>
                  <a:pt x="298347" y="2942805"/>
                </a:moveTo>
                <a:cubicBezTo>
                  <a:pt x="207290" y="1651239"/>
                  <a:pt x="116234" y="359673"/>
                  <a:pt x="56808" y="67333"/>
                </a:cubicBezTo>
                <a:cubicBezTo>
                  <a:pt x="-2618" y="-225007"/>
                  <a:pt x="7548" y="486452"/>
                  <a:pt x="0" y="1202483"/>
                </a:cubicBezTo>
              </a:path>
            </a:pathLst>
          </a:custGeom>
          <a:noFill/>
          <a:ln w="57150" cap="rnd" cmpd="sng">
            <a:solidFill>
              <a:srgbClr val="00B05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C027DE57-8812-68B2-A975-8A2090DAAF7B}"/>
              </a:ext>
            </a:extLst>
          </p:cNvPr>
          <p:cNvSpPr txBox="1"/>
          <p:nvPr/>
        </p:nvSpPr>
        <p:spPr>
          <a:xfrm rot="16200000">
            <a:off x="630346" y="1368148"/>
            <a:ext cx="1141995" cy="400110"/>
          </a:xfrm>
          <a:prstGeom prst="rect">
            <a:avLst/>
          </a:prstGeom>
          <a:solidFill>
            <a:schemeClr val="bg1"/>
          </a:solidFill>
        </p:spPr>
        <p:txBody>
          <a:bodyPr wrap="square">
            <a:spAutoFit/>
          </a:bodyPr>
          <a:lstStyle/>
          <a:p>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温度</a:t>
            </a:r>
            <a:endParaRPr lang="en" altLang="ja-JP" sz="2000" dirty="0">
              <a:effectLst/>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id="{1119D8F8-F938-E137-9D79-F6A6AE75E8AF}"/>
              </a:ext>
            </a:extLst>
          </p:cNvPr>
          <p:cNvSpPr txBox="1"/>
          <p:nvPr/>
        </p:nvSpPr>
        <p:spPr>
          <a:xfrm>
            <a:off x="5363101" y="6602565"/>
            <a:ext cx="4075721" cy="253916"/>
          </a:xfrm>
          <a:prstGeom prst="rect">
            <a:avLst/>
          </a:prstGeom>
          <a:noFill/>
        </p:spPr>
        <p:txBody>
          <a:bodyPr wrap="square">
            <a:spAutoFit/>
          </a:bodyPr>
          <a:lstStyle/>
          <a:p>
            <a:r>
              <a:rPr lang="en" altLang="ja-JP" sz="1050" dirty="0">
                <a:effectLst/>
                <a:latin typeface="LMRoman10"/>
              </a:rPr>
              <a:t>K. Fukushima and T. </a:t>
            </a:r>
            <a:r>
              <a:rPr lang="en" altLang="ja-JP" sz="1050" dirty="0" err="1">
                <a:effectLst/>
                <a:latin typeface="LMRoman10"/>
              </a:rPr>
              <a:t>Hatsuda</a:t>
            </a:r>
            <a:r>
              <a:rPr lang="en" altLang="ja-JP" sz="1050" dirty="0">
                <a:effectLst/>
                <a:latin typeface="LMRoman10"/>
              </a:rPr>
              <a:t>, Rept. Prog. Phys. 74 (2011) 014001 </a:t>
            </a:r>
            <a:endParaRPr lang="en" altLang="ja-JP" sz="1050" dirty="0">
              <a:effectLst/>
            </a:endParaRPr>
          </a:p>
        </p:txBody>
      </p:sp>
      <mc:AlternateContent xmlns:mc="http://schemas.openxmlformats.org/markup-compatibility/2006">
        <mc:Choice xmlns:a14="http://schemas.microsoft.com/office/drawing/2010/main" Requires="a14">
          <p:sp>
            <p:nvSpPr>
              <p:cNvPr id="42" name="テキスト ボックス 41">
                <a:extLst>
                  <a:ext uri="{FF2B5EF4-FFF2-40B4-BE49-F238E27FC236}">
                    <a16:creationId xmlns:a16="http://schemas.microsoft.com/office/drawing/2014/main" id="{7A11BF9D-09D8-4973-148C-7611B78984AE}"/>
                  </a:ext>
                </a:extLst>
              </p:cNvPr>
              <p:cNvSpPr txBox="1"/>
              <p:nvPr/>
            </p:nvSpPr>
            <p:spPr>
              <a:xfrm>
                <a:off x="6410511" y="4184635"/>
                <a:ext cx="2633456" cy="432116"/>
              </a:xfrm>
              <a:prstGeom prst="rect">
                <a:avLst/>
              </a:prstGeom>
              <a:noFill/>
            </p:spPr>
            <p:txBody>
              <a:bodyPr wrap="square">
                <a:spAutoFit/>
              </a:bodyPr>
              <a:lstStyle/>
              <a:p>
                <a:r>
                  <a:rPr lang="en" altLang="ja-JP" sz="2000" dirty="0">
                    <a:latin typeface="Hiragino Sans W4" panose="020B0400000000000000" pitchFamily="34" charset="-128"/>
                    <a:ea typeface="Hiragino Sans W4" panose="020B0400000000000000" pitchFamily="34" charset="-128"/>
                  </a:rPr>
                  <a:t>(</a:t>
                </a:r>
                <a14:m>
                  <m:oMath xmlns:m="http://schemas.openxmlformats.org/officeDocument/2006/math">
                    <m:r>
                      <a:rPr lang="en" altLang="ja-JP" sz="2000" b="0" i="0" smtClean="0">
                        <a:latin typeface="Cambria Math" panose="02040503050406030204" pitchFamily="18" charset="0"/>
                        <a:ea typeface="Cambria Math" panose="02040503050406030204" pitchFamily="18" charset="0"/>
                      </a:rPr>
                      <m:t>≅</m:t>
                    </m:r>
                    <m:r>
                      <a:rPr lang="en-US" altLang="ja-JP" sz="2000" b="0" i="0" smtClean="0">
                        <a:latin typeface="Cambria Math" panose="02040503050406030204" pitchFamily="18" charset="0"/>
                        <a:ea typeface="Cambria Math" panose="02040503050406030204" pitchFamily="18" charset="0"/>
                      </a:rPr>
                      <m:t> </m:t>
                    </m:r>
                  </m:oMath>
                </a14:m>
                <a:r>
                  <a:rPr lang="ja-JP" altLang="en-US" sz="2000" dirty="0">
                    <a:latin typeface="Hiragino Sans W4" panose="020B0400000000000000" pitchFamily="34" charset="-128"/>
                    <a:ea typeface="Hiragino Sans W4" panose="020B0400000000000000" pitchFamily="34" charset="-128"/>
                  </a:rPr>
                  <a:t>バリオン数密度</a:t>
                </a:r>
                <a:r>
                  <a:rPr lang="en" altLang="ja-JP" sz="2000" dirty="0">
                    <a:latin typeface="Hiragino Sans W4" panose="020B0400000000000000" pitchFamily="34" charset="-128"/>
                    <a:ea typeface="Hiragino Sans W4" panose="020B0400000000000000" pitchFamily="34" charset="-128"/>
                  </a:rPr>
                  <a:t>)</a:t>
                </a:r>
                <a:endParaRPr lang="en" altLang="ja-JP" sz="2000" dirty="0">
                  <a:effectLst/>
                  <a:latin typeface="Hiragino Sans W4" panose="020B0400000000000000" pitchFamily="34" charset="-128"/>
                  <a:ea typeface="Hiragino Sans W4" panose="020B0400000000000000" pitchFamily="34" charset="-128"/>
                </a:endParaRPr>
              </a:p>
            </p:txBody>
          </p:sp>
        </mc:Choice>
        <mc:Fallback>
          <p:sp>
            <p:nvSpPr>
              <p:cNvPr id="42" name="テキスト ボックス 41">
                <a:extLst>
                  <a:ext uri="{FF2B5EF4-FFF2-40B4-BE49-F238E27FC236}">
                    <a16:creationId xmlns:a16="http://schemas.microsoft.com/office/drawing/2014/main" id="{7A11BF9D-09D8-4973-148C-7611B78984AE}"/>
                  </a:ext>
                </a:extLst>
              </p:cNvPr>
              <p:cNvSpPr txBox="1">
                <a:spLocks noRot="1" noChangeAspect="1" noMove="1" noResize="1" noEditPoints="1" noAdjustHandles="1" noChangeArrowheads="1" noChangeShapeType="1" noTextEdit="1"/>
              </p:cNvSpPr>
              <p:nvPr/>
            </p:nvSpPr>
            <p:spPr>
              <a:xfrm>
                <a:off x="6410511" y="4184635"/>
                <a:ext cx="2633456" cy="432116"/>
              </a:xfrm>
              <a:prstGeom prst="rect">
                <a:avLst/>
              </a:prstGeom>
              <a:blipFill>
                <a:blip r:embed="rId4"/>
                <a:stretch>
                  <a:fillRect l="-2392" t="-8571" b="-17143"/>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B4F9148E-38AC-229D-E84B-DF7BBB8AAFA0}"/>
              </a:ext>
            </a:extLst>
          </p:cNvPr>
          <p:cNvSpPr txBox="1"/>
          <p:nvPr/>
        </p:nvSpPr>
        <p:spPr>
          <a:xfrm>
            <a:off x="6567402" y="716050"/>
            <a:ext cx="1493534" cy="400110"/>
          </a:xfrm>
          <a:prstGeom prst="rect">
            <a:avLst/>
          </a:prstGeom>
          <a:solidFill>
            <a:schemeClr val="bg1"/>
          </a:solidFill>
          <a:ln w="19050">
            <a:solidFill>
              <a:schemeClr val="tx1"/>
            </a:solidFill>
          </a:ln>
        </p:spPr>
        <p:txBody>
          <a:bodyPr wrap="square">
            <a:spAutoFit/>
          </a:bodyPr>
          <a:lstStyle/>
          <a:p>
            <a:pPr algn="ctr"/>
            <a:r>
              <a:rPr lang="en-US" altLang="ja-JP" sz="2000" dirty="0">
                <a:latin typeface="Hiragino Sans W4" panose="020B0400000000000000" pitchFamily="34" charset="-128"/>
                <a:ea typeface="Hiragino Sans W4" panose="020B0400000000000000" pitchFamily="34" charset="-128"/>
              </a:rPr>
              <a:t>QCD</a:t>
            </a:r>
            <a:r>
              <a:rPr lang="ja-JP" altLang="en-US" sz="2000">
                <a:latin typeface="Hiragino Sans W4" panose="020B0400000000000000" pitchFamily="34" charset="-128"/>
                <a:ea typeface="Hiragino Sans W4" panose="020B0400000000000000" pitchFamily="34" charset="-128"/>
              </a:rPr>
              <a:t>相図</a:t>
            </a:r>
          </a:p>
        </p:txBody>
      </p:sp>
      <p:sp>
        <p:nvSpPr>
          <p:cNvPr id="22" name="正方形/長方形 21">
            <a:extLst>
              <a:ext uri="{FF2B5EF4-FFF2-40B4-BE49-F238E27FC236}">
                <a16:creationId xmlns:a16="http://schemas.microsoft.com/office/drawing/2014/main" id="{89A7C112-B656-1A29-AC24-0AC6598964E1}"/>
              </a:ext>
            </a:extLst>
          </p:cNvPr>
          <p:cNvSpPr/>
          <p:nvPr/>
        </p:nvSpPr>
        <p:spPr>
          <a:xfrm>
            <a:off x="1761764" y="716483"/>
            <a:ext cx="2361813" cy="684264"/>
          </a:xfrm>
          <a:prstGeom prst="rect">
            <a:avLst/>
          </a:prstGeom>
          <a:solidFill>
            <a:srgbClr val="E3F0ED"/>
          </a:solidFill>
          <a:ln w="25400">
            <a:solidFill>
              <a:srgbClr val="00B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高エネルギー</a:t>
            </a:r>
            <a:endParaRPr kumimoji="1" lang="en-US" altLang="ja-JP" dirty="0">
              <a:solidFill>
                <a:schemeClr val="tx1"/>
              </a:solidFill>
              <a:latin typeface="Hiragino Sans W4" panose="020B0400000000000000" pitchFamily="34" charset="-128"/>
              <a:ea typeface="Hiragino Sans W4" panose="020B0400000000000000" pitchFamily="34" charset="-128"/>
            </a:endParaRPr>
          </a:p>
          <a:p>
            <a:pPr algn="ctr"/>
            <a:r>
              <a:rPr kumimoji="1" lang="ja-JP" altLang="en-US">
                <a:solidFill>
                  <a:schemeClr val="tx1"/>
                </a:solidFill>
                <a:latin typeface="Hiragino Sans W4" panose="020B0400000000000000" pitchFamily="34" charset="-128"/>
                <a:ea typeface="Hiragino Sans W4" panose="020B0400000000000000" pitchFamily="34" charset="-128"/>
              </a:rPr>
              <a:t>重イオン衝突実験</a:t>
            </a:r>
            <a:endParaRPr kumimoji="1" lang="en-US" altLang="ja-JP" dirty="0">
              <a:solidFill>
                <a:schemeClr val="tx1"/>
              </a:solidFill>
              <a:latin typeface="Hiragino Sans W4" panose="020B0400000000000000" pitchFamily="34" charset="-128"/>
              <a:ea typeface="Hiragino Sans W4" panose="020B0400000000000000" pitchFamily="34" charset="-128"/>
            </a:endParaRPr>
          </a:p>
        </p:txBody>
      </p:sp>
      <p:sp>
        <p:nvSpPr>
          <p:cNvPr id="17" name="フリーフォーム 16">
            <a:extLst>
              <a:ext uri="{FF2B5EF4-FFF2-40B4-BE49-F238E27FC236}">
                <a16:creationId xmlns:a16="http://schemas.microsoft.com/office/drawing/2014/main" id="{D200A668-A926-6B3A-45D3-999B7AA3FB33}"/>
              </a:ext>
            </a:extLst>
          </p:cNvPr>
          <p:cNvSpPr/>
          <p:nvPr/>
        </p:nvSpPr>
        <p:spPr>
          <a:xfrm>
            <a:off x="2425094" y="1238290"/>
            <a:ext cx="1356924" cy="2929248"/>
          </a:xfrm>
          <a:custGeom>
            <a:avLst/>
            <a:gdLst>
              <a:gd name="connsiteX0" fmla="*/ 201168 w 816218"/>
              <a:gd name="connsiteY0" fmla="*/ 2358380 h 2358380"/>
              <a:gd name="connsiteX1" fmla="*/ 813816 w 816218"/>
              <a:gd name="connsiteY1" fmla="*/ 81524 h 2358380"/>
              <a:gd name="connsiteX2" fmla="*/ 0 w 816218"/>
              <a:gd name="connsiteY2" fmla="*/ 726176 h 2358380"/>
            </a:gdLst>
            <a:ahLst/>
            <a:cxnLst>
              <a:cxn ang="0">
                <a:pos x="connsiteX0" y="connsiteY0"/>
              </a:cxn>
              <a:cxn ang="0">
                <a:pos x="connsiteX1" y="connsiteY1"/>
              </a:cxn>
              <a:cxn ang="0">
                <a:pos x="connsiteX2" y="connsiteY2"/>
              </a:cxn>
            </a:cxnLst>
            <a:rect l="l" t="t" r="r" b="b"/>
            <a:pathLst>
              <a:path w="816218" h="2358380">
                <a:moveTo>
                  <a:pt x="201168" y="2358380"/>
                </a:moveTo>
                <a:cubicBezTo>
                  <a:pt x="524256" y="1355969"/>
                  <a:pt x="847344" y="353558"/>
                  <a:pt x="813816" y="81524"/>
                </a:cubicBezTo>
                <a:cubicBezTo>
                  <a:pt x="780288" y="-190510"/>
                  <a:pt x="390144" y="267833"/>
                  <a:pt x="0" y="726176"/>
                </a:cubicBezTo>
              </a:path>
            </a:pathLst>
          </a:custGeom>
          <a:noFill/>
          <a:ln w="57150" cmpd="sng">
            <a:solidFill>
              <a:srgbClr val="7030A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a:extLst>
              <a:ext uri="{FF2B5EF4-FFF2-40B4-BE49-F238E27FC236}">
                <a16:creationId xmlns:a16="http://schemas.microsoft.com/office/drawing/2014/main" id="{31D5AE2C-948E-02E9-DDE0-B8D3CCBAC09C}"/>
              </a:ext>
            </a:extLst>
          </p:cNvPr>
          <p:cNvSpPr/>
          <p:nvPr/>
        </p:nvSpPr>
        <p:spPr>
          <a:xfrm>
            <a:off x="2734648" y="1761066"/>
            <a:ext cx="848753" cy="2393225"/>
          </a:xfrm>
          <a:custGeom>
            <a:avLst/>
            <a:gdLst>
              <a:gd name="connsiteX0" fmla="*/ 201168 w 816218"/>
              <a:gd name="connsiteY0" fmla="*/ 2358380 h 2358380"/>
              <a:gd name="connsiteX1" fmla="*/ 813816 w 816218"/>
              <a:gd name="connsiteY1" fmla="*/ 81524 h 2358380"/>
              <a:gd name="connsiteX2" fmla="*/ 0 w 816218"/>
              <a:gd name="connsiteY2" fmla="*/ 726176 h 2358380"/>
              <a:gd name="connsiteX0" fmla="*/ 23684 w 638734"/>
              <a:gd name="connsiteY0" fmla="*/ 2385775 h 2385775"/>
              <a:gd name="connsiteX1" fmla="*/ 636332 w 638734"/>
              <a:gd name="connsiteY1" fmla="*/ 108919 h 2385775"/>
              <a:gd name="connsiteX2" fmla="*/ 0 w 638734"/>
              <a:gd name="connsiteY2" fmla="*/ 564637 h 2385775"/>
            </a:gdLst>
            <a:ahLst/>
            <a:cxnLst>
              <a:cxn ang="0">
                <a:pos x="connsiteX0" y="connsiteY0"/>
              </a:cxn>
              <a:cxn ang="0">
                <a:pos x="connsiteX1" y="connsiteY1"/>
              </a:cxn>
              <a:cxn ang="0">
                <a:pos x="connsiteX2" y="connsiteY2"/>
              </a:cxn>
            </a:cxnLst>
            <a:rect l="l" t="t" r="r" b="b"/>
            <a:pathLst>
              <a:path w="638734" h="2385775">
                <a:moveTo>
                  <a:pt x="23684" y="2385775"/>
                </a:moveTo>
                <a:cubicBezTo>
                  <a:pt x="346772" y="1383364"/>
                  <a:pt x="669860" y="380953"/>
                  <a:pt x="636332" y="108919"/>
                </a:cubicBezTo>
                <a:cubicBezTo>
                  <a:pt x="602804" y="-163115"/>
                  <a:pt x="390144" y="106294"/>
                  <a:pt x="0" y="564637"/>
                </a:cubicBezTo>
              </a:path>
            </a:pathLst>
          </a:custGeom>
          <a:noFill/>
          <a:ln w="57150" cmpd="sng">
            <a:solidFill>
              <a:srgbClr val="7030A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3D0B1E3C-F0E6-3BD3-9DF2-DACD1EEA2705}"/>
              </a:ext>
            </a:extLst>
          </p:cNvPr>
          <p:cNvGrpSpPr/>
          <p:nvPr/>
        </p:nvGrpSpPr>
        <p:grpSpPr>
          <a:xfrm>
            <a:off x="3272001" y="1587446"/>
            <a:ext cx="2361820" cy="888376"/>
            <a:chOff x="3240445" y="1741626"/>
            <a:chExt cx="1668682" cy="630360"/>
          </a:xfrm>
        </p:grpSpPr>
        <p:sp>
          <p:nvSpPr>
            <p:cNvPr id="24" name="正方形/長方形 23">
              <a:extLst>
                <a:ext uri="{FF2B5EF4-FFF2-40B4-BE49-F238E27FC236}">
                  <a16:creationId xmlns:a16="http://schemas.microsoft.com/office/drawing/2014/main" id="{8E556CF1-D385-4E09-1AFA-5848A0DAE0CA}"/>
                </a:ext>
              </a:extLst>
            </p:cNvPr>
            <p:cNvSpPr/>
            <p:nvPr/>
          </p:nvSpPr>
          <p:spPr>
            <a:xfrm>
              <a:off x="3240445" y="1741626"/>
              <a:ext cx="1668682" cy="6303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25" name="正方形/長方形 24">
              <a:extLst>
                <a:ext uri="{FF2B5EF4-FFF2-40B4-BE49-F238E27FC236}">
                  <a16:creationId xmlns:a16="http://schemas.microsoft.com/office/drawing/2014/main" id="{3DF27B05-BD96-96E1-52D0-42ACC79D6F0B}"/>
                </a:ext>
              </a:extLst>
            </p:cNvPr>
            <p:cNvSpPr/>
            <p:nvPr/>
          </p:nvSpPr>
          <p:spPr>
            <a:xfrm>
              <a:off x="3307291" y="1802675"/>
              <a:ext cx="1522053" cy="507158"/>
            </a:xfrm>
            <a:prstGeom prst="rect">
              <a:avLst/>
            </a:prstGeom>
            <a:solidFill>
              <a:srgbClr val="F1DEFB"/>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1"/>
                  </a:solidFill>
                  <a:latin typeface="Hiragino Sans W6" panose="020B0400000000000000" pitchFamily="34" charset="-128"/>
                  <a:ea typeface="Hiragino Sans W6" panose="020B0400000000000000" pitchFamily="34" charset="-128"/>
                </a:rPr>
                <a:t>高輝度重イオン衝突実験</a:t>
              </a:r>
            </a:p>
          </p:txBody>
        </p:sp>
      </p:grpSp>
      <mc:AlternateContent xmlns:mc="http://schemas.openxmlformats.org/markup-compatibility/2006">
        <mc:Choice xmlns:a14="http://schemas.microsoft.com/office/drawing/2010/main" Requires="a14">
          <p:sp>
            <p:nvSpPr>
              <p:cNvPr id="37" name="テキスト ボックス 36">
                <a:extLst>
                  <a:ext uri="{FF2B5EF4-FFF2-40B4-BE49-F238E27FC236}">
                    <a16:creationId xmlns:a16="http://schemas.microsoft.com/office/drawing/2014/main" id="{225B26A4-0312-278A-9267-E679EBAB01BE}"/>
                  </a:ext>
                </a:extLst>
              </p:cNvPr>
              <p:cNvSpPr txBox="1"/>
              <p:nvPr/>
            </p:nvSpPr>
            <p:spPr>
              <a:xfrm>
                <a:off x="570497" y="5827615"/>
                <a:ext cx="8263112" cy="837922"/>
              </a:xfrm>
              <a:prstGeom prst="rect">
                <a:avLst/>
              </a:prstGeom>
              <a:noFill/>
            </p:spPr>
            <p:txBody>
              <a:bodyPr wrap="square">
                <a:spAutoFit/>
              </a:bodyPr>
              <a:lstStyle/>
              <a:p>
                <a:pPr algn="ctr"/>
                <a:r>
                  <a:rPr lang="ja-JP" altLang="en-US" sz="2400" b="1">
                    <a:ea typeface="Hiragino Sans W6" panose="020B0400000000000000" pitchFamily="34" charset="-128"/>
                  </a:rPr>
                  <a:t>衝突エネルギー</a:t>
                </a:r>
                <a14:m>
                  <m:oMath xmlns:m="http://schemas.openxmlformats.org/officeDocument/2006/math">
                    <m:rad>
                      <m:radPr>
                        <m:degHide m:val="on"/>
                        <m:ctrlPr>
                          <a:rPr lang="ja-JP" altLang="en-US" sz="2400" b="1" i="1" smtClean="0">
                            <a:latin typeface="Cambria Math" panose="02040503050406030204" pitchFamily="18" charset="0"/>
                            <a:ea typeface="Hiragino Sans W6" panose="020B0400000000000000" pitchFamily="34" charset="-128"/>
                          </a:rPr>
                        </m:ctrlPr>
                      </m:radPr>
                      <m:deg/>
                      <m:e>
                        <m:sSub>
                          <m:sSubPr>
                            <m:ctrlPr>
                              <a:rPr lang="en-US" altLang="ja-JP" sz="2400" b="1" i="1" smtClean="0">
                                <a:latin typeface="Cambria Math" panose="02040503050406030204" pitchFamily="18" charset="0"/>
                                <a:ea typeface="Hiragino Sans W6" panose="020B0400000000000000" pitchFamily="34" charset="-128"/>
                              </a:rPr>
                            </m:ctrlPr>
                          </m:sSubPr>
                          <m:e>
                            <m:r>
                              <a:rPr lang="en-US" altLang="ja-JP" sz="2400" b="1" i="1" smtClean="0">
                                <a:latin typeface="Cambria Math" panose="02040503050406030204" pitchFamily="18" charset="0"/>
                                <a:ea typeface="Hiragino Sans W6" panose="020B0400000000000000" pitchFamily="34" charset="-128"/>
                              </a:rPr>
                              <m:t>𝒔</m:t>
                            </m:r>
                          </m:e>
                          <m:sub>
                            <m:r>
                              <a:rPr lang="en-US" altLang="ja-JP" sz="2400" b="1" i="1" smtClean="0">
                                <a:latin typeface="Cambria Math" panose="02040503050406030204" pitchFamily="18" charset="0"/>
                                <a:ea typeface="Hiragino Sans W6" panose="020B0400000000000000" pitchFamily="34" charset="-128"/>
                              </a:rPr>
                              <m:t>𝑵𝑵</m:t>
                            </m:r>
                          </m:sub>
                        </m:sSub>
                      </m:e>
                    </m:rad>
                  </m:oMath>
                </a14:m>
                <a:r>
                  <a:rPr lang="ja-JP" altLang="en-US" sz="2400" b="1">
                    <a:latin typeface="Hiragino Sans W6" panose="020B0400000000000000" pitchFamily="34" charset="-128"/>
                    <a:ea typeface="Hiragino Sans W6" panose="020B0400000000000000" pitchFamily="34" charset="-128"/>
                  </a:rPr>
                  <a:t>＝数</a:t>
                </a:r>
                <a:r>
                  <a:rPr lang="en-US" altLang="ja-JP" sz="2400" b="1" dirty="0">
                    <a:latin typeface="Hiragino Sans W6" panose="020B0400000000000000" pitchFamily="34" charset="-128"/>
                    <a:ea typeface="Hiragino Sans W6" panose="020B0400000000000000" pitchFamily="34" charset="-128"/>
                  </a:rPr>
                  <a:t>GeV(</a:t>
                </a:r>
                <a:r>
                  <a:rPr lang="ja-JP" altLang="en-US" sz="2400" b="1">
                    <a:latin typeface="Hiragino Sans W6" panose="020B0400000000000000" pitchFamily="34" charset="-128"/>
                    <a:ea typeface="Hiragino Sans W6" panose="020B0400000000000000" pitchFamily="34" charset="-128"/>
                  </a:rPr>
                  <a:t>有限密度領域</a:t>
                </a:r>
                <a:r>
                  <a:rPr lang="en-US" altLang="ja-JP" sz="2400" b="1" dirty="0">
                    <a:latin typeface="Hiragino Sans W6" panose="020B0400000000000000" pitchFamily="34" charset="-128"/>
                    <a:ea typeface="Hiragino Sans W6" panose="020B0400000000000000" pitchFamily="34" charset="-128"/>
                  </a:rPr>
                  <a:t>)</a:t>
                </a:r>
                <a:r>
                  <a:rPr lang="ja-JP" altLang="en-US" sz="2400" b="1">
                    <a:latin typeface="Hiragino Sans W6" panose="020B0400000000000000" pitchFamily="34" charset="-128"/>
                    <a:ea typeface="Hiragino Sans W6" panose="020B0400000000000000" pitchFamily="34" charset="-128"/>
                  </a:rPr>
                  <a:t>の</a:t>
                </a:r>
                <a:endParaRPr lang="en-US" altLang="ja-JP" sz="2400" b="1" dirty="0">
                  <a:latin typeface="Hiragino Sans W6" panose="020B0400000000000000" pitchFamily="34" charset="-128"/>
                  <a:ea typeface="Hiragino Sans W6" panose="020B0400000000000000" pitchFamily="34" charset="-128"/>
                </a:endParaRPr>
              </a:p>
              <a:p>
                <a:pPr algn="ctr"/>
                <a:r>
                  <a:rPr lang="ja-JP" altLang="en-US" sz="2400" b="1">
                    <a:latin typeface="Hiragino Sans W6" panose="020B0400000000000000" pitchFamily="34" charset="-128"/>
                    <a:ea typeface="Hiragino Sans W6" panose="020B0400000000000000" pitchFamily="34" charset="-128"/>
                  </a:rPr>
                  <a:t>レプトン対などの稀少プローブを含む精密な測定が可能に</a:t>
                </a:r>
              </a:p>
            </p:txBody>
          </p:sp>
        </mc:Choice>
        <mc:Fallback>
          <p:sp>
            <p:nvSpPr>
              <p:cNvPr id="37" name="テキスト ボックス 36">
                <a:extLst>
                  <a:ext uri="{FF2B5EF4-FFF2-40B4-BE49-F238E27FC236}">
                    <a16:creationId xmlns:a16="http://schemas.microsoft.com/office/drawing/2014/main" id="{225B26A4-0312-278A-9267-E679EBAB01BE}"/>
                  </a:ext>
                </a:extLst>
              </p:cNvPr>
              <p:cNvSpPr txBox="1">
                <a:spLocks noRot="1" noChangeAspect="1" noMove="1" noResize="1" noEditPoints="1" noAdjustHandles="1" noChangeArrowheads="1" noChangeShapeType="1" noTextEdit="1"/>
              </p:cNvSpPr>
              <p:nvPr/>
            </p:nvSpPr>
            <p:spPr>
              <a:xfrm>
                <a:off x="570497" y="5827615"/>
                <a:ext cx="8263112" cy="837922"/>
              </a:xfrm>
              <a:prstGeom prst="rect">
                <a:avLst/>
              </a:prstGeom>
              <a:blipFill>
                <a:blip r:embed="rId5"/>
                <a:stretch>
                  <a:fillRect l="-307" t="-4478" r="-154" b="-16418"/>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1B61F5F2-7599-B4CC-7772-3B595117D2E7}"/>
              </a:ext>
            </a:extLst>
          </p:cNvPr>
          <p:cNvSpPr txBox="1"/>
          <p:nvPr/>
        </p:nvSpPr>
        <p:spPr>
          <a:xfrm>
            <a:off x="3090219" y="4596432"/>
            <a:ext cx="3477183" cy="846386"/>
          </a:xfrm>
          <a:prstGeom prst="rect">
            <a:avLst/>
          </a:prstGeom>
          <a:noFill/>
        </p:spPr>
        <p:txBody>
          <a:bodyPr wrap="square">
            <a:spAutoFit/>
          </a:bodyPr>
          <a:lstStyle/>
          <a:p>
            <a:pPr>
              <a:spcAft>
                <a:spcPts val="600"/>
              </a:spcAft>
            </a:pPr>
            <a:r>
              <a:rPr lang="ja-JP" altLang="en-US" sz="2200">
                <a:latin typeface="Hiragino Sans W4" panose="020B0400000000000000" pitchFamily="34" charset="-128"/>
                <a:ea typeface="Hiragino Sans W4" panose="020B0400000000000000" pitchFamily="34" charset="-128"/>
              </a:rPr>
              <a:t>加速器</a:t>
            </a:r>
            <a:r>
              <a:rPr lang="en-US" altLang="ja-JP" sz="2200" dirty="0">
                <a:latin typeface="Hiragino Sans W4" panose="020B0400000000000000" pitchFamily="34" charset="-128"/>
                <a:ea typeface="Hiragino Sans W4" panose="020B0400000000000000" pitchFamily="34" charset="-128"/>
              </a:rPr>
              <a:t> (</a:t>
            </a:r>
            <a:r>
              <a:rPr lang="ja-JP" altLang="en-US" sz="2200">
                <a:latin typeface="Hiragino Sans W4" panose="020B0400000000000000" pitchFamily="34" charset="-128"/>
                <a:ea typeface="Hiragino Sans W4" panose="020B0400000000000000" pitchFamily="34" charset="-128"/>
              </a:rPr>
              <a:t>大強度ビーム</a:t>
            </a:r>
            <a:r>
              <a:rPr lang="en-US" altLang="ja-JP" sz="2200" dirty="0">
                <a:latin typeface="Hiragino Sans W4" panose="020B0400000000000000" pitchFamily="34" charset="-128"/>
                <a:ea typeface="Hiragino Sans W4" panose="020B0400000000000000" pitchFamily="34" charset="-128"/>
              </a:rPr>
              <a:t>)</a:t>
            </a:r>
          </a:p>
          <a:p>
            <a:pPr>
              <a:spcAft>
                <a:spcPts val="600"/>
              </a:spcAft>
            </a:pPr>
            <a:r>
              <a:rPr lang="ja-JP" altLang="en-US" sz="2200">
                <a:latin typeface="Hiragino Sans W4" panose="020B0400000000000000" pitchFamily="34" charset="-128"/>
                <a:ea typeface="Hiragino Sans W4" panose="020B0400000000000000" pitchFamily="34" charset="-128"/>
              </a:rPr>
              <a:t>検出器</a:t>
            </a:r>
            <a:r>
              <a:rPr lang="en-US" altLang="ja-JP" sz="2200" dirty="0">
                <a:latin typeface="Hiragino Sans W4" panose="020B0400000000000000" pitchFamily="34" charset="-128"/>
                <a:ea typeface="Hiragino Sans W4" panose="020B0400000000000000" pitchFamily="34" charset="-128"/>
              </a:rPr>
              <a:t>, </a:t>
            </a:r>
            <a:r>
              <a:rPr lang="ja-JP" altLang="en-US" sz="2200">
                <a:latin typeface="Hiragino Sans W4" panose="020B0400000000000000" pitchFamily="34" charset="-128"/>
                <a:ea typeface="Hiragino Sans W4" panose="020B0400000000000000" pitchFamily="34" charset="-128"/>
              </a:rPr>
              <a:t>データ取得</a:t>
            </a:r>
            <a:endParaRPr lang="en-US" altLang="ja-JP" sz="2200" dirty="0">
              <a:latin typeface="Hiragino Sans W4" panose="020B0400000000000000" pitchFamily="34" charset="-128"/>
              <a:ea typeface="Hiragino Sans W4" panose="020B0400000000000000" pitchFamily="34" charset="-128"/>
            </a:endParaRPr>
          </a:p>
        </p:txBody>
      </p:sp>
      <p:sp>
        <p:nvSpPr>
          <p:cNvPr id="48" name="下矢印 47">
            <a:extLst>
              <a:ext uri="{FF2B5EF4-FFF2-40B4-BE49-F238E27FC236}">
                <a16:creationId xmlns:a16="http://schemas.microsoft.com/office/drawing/2014/main" id="{13E52AB9-5F6E-ADCF-BFD3-1EF0CD127238}"/>
              </a:ext>
            </a:extLst>
          </p:cNvPr>
          <p:cNvSpPr/>
          <p:nvPr/>
        </p:nvSpPr>
        <p:spPr>
          <a:xfrm>
            <a:off x="4373097" y="5444881"/>
            <a:ext cx="776443" cy="33617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Picture 2" descr="QCD Phase Diagram and Astrophysical Implications">
            <a:extLst>
              <a:ext uri="{FF2B5EF4-FFF2-40B4-BE49-F238E27FC236}">
                <a16:creationId xmlns:a16="http://schemas.microsoft.com/office/drawing/2014/main" id="{0CAA8A94-9896-0AD5-1E0A-FFA405E27E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27" t="91813"/>
          <a:stretch/>
        </p:blipFill>
        <p:spPr bwMode="auto">
          <a:xfrm>
            <a:off x="3370681" y="4240036"/>
            <a:ext cx="3278736" cy="300284"/>
          </a:xfrm>
          <a:prstGeom prst="rect">
            <a:avLst/>
          </a:prstGeom>
          <a:noFill/>
          <a:extLst>
            <a:ext uri="{909E8E84-426E-40DD-AFC4-6F175D3DCCD1}">
              <a14:hiddenFill xmlns:a14="http://schemas.microsoft.com/office/drawing/2010/main">
                <a:solidFill>
                  <a:srgbClr val="FFFFFF"/>
                </a:solidFill>
              </a14:hiddenFill>
            </a:ext>
          </a:extLst>
        </p:spPr>
      </p:pic>
      <p:sp>
        <p:nvSpPr>
          <p:cNvPr id="2" name="左中かっこ 1">
            <a:extLst>
              <a:ext uri="{FF2B5EF4-FFF2-40B4-BE49-F238E27FC236}">
                <a16:creationId xmlns:a16="http://schemas.microsoft.com/office/drawing/2014/main" id="{6E832441-175B-10D7-A571-93586CAF4250}"/>
              </a:ext>
            </a:extLst>
          </p:cNvPr>
          <p:cNvSpPr/>
          <p:nvPr/>
        </p:nvSpPr>
        <p:spPr>
          <a:xfrm>
            <a:off x="2513015" y="4646357"/>
            <a:ext cx="435914" cy="74673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D7B9612-D965-DD52-67F1-37B98EDE70E9}"/>
              </a:ext>
            </a:extLst>
          </p:cNvPr>
          <p:cNvSpPr txBox="1"/>
          <p:nvPr/>
        </p:nvSpPr>
        <p:spPr>
          <a:xfrm>
            <a:off x="1434102" y="4814034"/>
            <a:ext cx="1363943" cy="430887"/>
          </a:xfrm>
          <a:prstGeom prst="rect">
            <a:avLst/>
          </a:prstGeom>
          <a:noFill/>
        </p:spPr>
        <p:txBody>
          <a:bodyPr wrap="square">
            <a:spAutoFit/>
          </a:bodyPr>
          <a:lstStyle/>
          <a:p>
            <a:pPr>
              <a:spcAft>
                <a:spcPts val="600"/>
              </a:spcAft>
            </a:pPr>
            <a:r>
              <a:rPr lang="ja-JP" altLang="en-US" sz="2200">
                <a:latin typeface="Hiragino Sans W4" panose="020B0400000000000000" pitchFamily="34" charset="-128"/>
                <a:ea typeface="Hiragino Sans W4" panose="020B0400000000000000" pitchFamily="34" charset="-128"/>
              </a:rPr>
              <a:t>現在の</a:t>
            </a:r>
            <a:endParaRPr lang="en-US" altLang="ja-JP" sz="2200" dirty="0">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id="{D5F6DB5A-8F1A-6E01-B5AC-9D89FEA5AA63}"/>
              </a:ext>
            </a:extLst>
          </p:cNvPr>
          <p:cNvSpPr txBox="1"/>
          <p:nvPr/>
        </p:nvSpPr>
        <p:spPr>
          <a:xfrm>
            <a:off x="6144130" y="4785920"/>
            <a:ext cx="1363943" cy="430887"/>
          </a:xfrm>
          <a:prstGeom prst="rect">
            <a:avLst/>
          </a:prstGeom>
          <a:noFill/>
        </p:spPr>
        <p:txBody>
          <a:bodyPr wrap="square">
            <a:spAutoFit/>
          </a:bodyPr>
          <a:lstStyle/>
          <a:p>
            <a:pPr>
              <a:spcAft>
                <a:spcPts val="600"/>
              </a:spcAft>
            </a:pPr>
            <a:r>
              <a:rPr lang="ja-JP" altLang="en-US" sz="2200">
                <a:latin typeface="Hiragino Sans W4" panose="020B0400000000000000" pitchFamily="34" charset="-128"/>
                <a:ea typeface="Hiragino Sans W4" panose="020B0400000000000000" pitchFamily="34" charset="-128"/>
              </a:rPr>
              <a:t>の技術</a:t>
            </a:r>
            <a:endParaRPr lang="en-US" altLang="ja-JP" sz="2200" dirty="0">
              <a:latin typeface="Hiragino Sans W4" panose="020B0400000000000000" pitchFamily="34" charset="-128"/>
              <a:ea typeface="Hiragino Sans W4" panose="020B0400000000000000" pitchFamily="34" charset="-128"/>
            </a:endParaRPr>
          </a:p>
        </p:txBody>
      </p:sp>
      <p:sp>
        <p:nvSpPr>
          <p:cNvPr id="9" name="円/楕円 8">
            <a:extLst>
              <a:ext uri="{FF2B5EF4-FFF2-40B4-BE49-F238E27FC236}">
                <a16:creationId xmlns:a16="http://schemas.microsoft.com/office/drawing/2014/main" id="{18F8CE3C-62BB-572E-CD73-1F52786D80E7}"/>
              </a:ext>
            </a:extLst>
          </p:cNvPr>
          <p:cNvSpPr/>
          <p:nvPr/>
        </p:nvSpPr>
        <p:spPr>
          <a:xfrm>
            <a:off x="5047184" y="3340772"/>
            <a:ext cx="2803067" cy="710840"/>
          </a:xfrm>
          <a:prstGeom prst="ellipse">
            <a:avLst/>
          </a:prstGeom>
          <a:solidFill>
            <a:schemeClr val="accent1">
              <a:lumMod val="20000"/>
              <a:lumOff val="80000"/>
            </a:schemeClr>
          </a:solidFill>
          <a:ln w="28575">
            <a:solidFill>
              <a:srgbClr val="170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カラー超伝導相</a:t>
            </a:r>
            <a:r>
              <a:rPr kumimoji="1" lang="en-US" altLang="ja-JP" dirty="0">
                <a:solidFill>
                  <a:schemeClr val="tx1"/>
                </a:solidFill>
                <a:latin typeface="Hiragino Sans W4" panose="020B0400000000000000" pitchFamily="34" charset="-128"/>
                <a:ea typeface="Hiragino Sans W4" panose="020B0400000000000000" pitchFamily="34" charset="-128"/>
              </a:rPr>
              <a:t>?</a:t>
            </a:r>
            <a:endParaRPr kumimoji="1" lang="ja-JP" altLang="en-US">
              <a:solidFill>
                <a:schemeClr val="tx1"/>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11238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17" grpId="0" animBg="1"/>
      <p:bldP spid="18" grpId="0" animBg="1"/>
      <p:bldP spid="37" grpId="0"/>
      <p:bldP spid="47" grpId="0"/>
      <p:bldP spid="48" grpId="0" animBg="1"/>
      <p:bldP spid="2" grpId="0" animBg="1"/>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Timestamp</a:t>
            </a:r>
            <a:r>
              <a:rPr lang="ja-JP" altLang="en-US" sz="3600" b="1">
                <a:latin typeface="Segoe UI" panose="020B0502040204020203" pitchFamily="34" charset="0"/>
                <a:ea typeface="Hiragino Sans W6" panose="020B0400000000000000" pitchFamily="34" charset="-128"/>
                <a:cs typeface="Segoe UI" panose="020B0502040204020203" pitchFamily="34" charset="0"/>
              </a:rPr>
              <a:t>について</a:t>
            </a:r>
            <a:endParaRPr lang="en-US" altLang="ja-JP" sz="3600" b="1" dirty="0">
              <a:latin typeface="Segoe UI" panose="020B0502040204020203" pitchFamily="34" charset="0"/>
              <a:ea typeface="Hiragino Sans W6" panose="020B0400000000000000" pitchFamily="34" charset="-128"/>
              <a:cs typeface="Segoe UI" panose="020B0502040204020203" pitchFamily="34" charset="0"/>
            </a:endParaRP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363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0A4643B-0A16-9D46-9F05-3B76941D039E}"/>
              </a:ext>
            </a:extLst>
          </p:cNvPr>
          <p:cNvPicPr>
            <a:picLocks noChangeAspect="1"/>
          </p:cNvPicPr>
          <p:nvPr/>
        </p:nvPicPr>
        <p:blipFill rotWithShape="1">
          <a:blip r:embed="rId3"/>
          <a:srcRect l="3140" t="4119" r="67843" b="56616"/>
          <a:stretch/>
        </p:blipFill>
        <p:spPr>
          <a:xfrm>
            <a:off x="4742214" y="3689515"/>
            <a:ext cx="4185440" cy="2383416"/>
          </a:xfrm>
          <a:prstGeom prst="rect">
            <a:avLst/>
          </a:prstGeom>
        </p:spPr>
      </p:pic>
      <p:sp>
        <p:nvSpPr>
          <p:cNvPr id="9" name="テキスト ボックス 8">
            <a:extLst>
              <a:ext uri="{FF2B5EF4-FFF2-40B4-BE49-F238E27FC236}">
                <a16:creationId xmlns:a16="http://schemas.microsoft.com/office/drawing/2014/main" id="{89471BF1-83DB-6A00-B37A-26B34F6980FE}"/>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7/13</a:t>
            </a:r>
          </a:p>
        </p:txBody>
      </p:sp>
      <p:sp>
        <p:nvSpPr>
          <p:cNvPr id="118" name="テキスト ボックス 117">
            <a:extLst>
              <a:ext uri="{FF2B5EF4-FFF2-40B4-BE49-F238E27FC236}">
                <a16:creationId xmlns:a16="http://schemas.microsoft.com/office/drawing/2014/main" id="{CB385163-6F04-33D9-DD40-F86DEEB9AC95}"/>
              </a:ext>
            </a:extLst>
          </p:cNvPr>
          <p:cNvSpPr txBox="1"/>
          <p:nvPr/>
        </p:nvSpPr>
        <p:spPr>
          <a:xfrm>
            <a:off x="182992" y="3198590"/>
            <a:ext cx="4767282" cy="461665"/>
          </a:xfrm>
          <a:prstGeom prst="rect">
            <a:avLst/>
          </a:prstGeom>
          <a:noFill/>
        </p:spPr>
        <p:txBody>
          <a:bodyPr wrap="square">
            <a:spAutoFit/>
          </a:bodyPr>
          <a:lstStyle/>
          <a:p>
            <a:pPr marL="457200" indent="-457200">
              <a:buFont typeface="+mj-ea"/>
              <a:buAutoNum type="circleNumDbPlain"/>
            </a:pPr>
            <a:r>
              <a:rPr lang="ja-JP" altLang="en-US" sz="2400" b="1" u="sng">
                <a:latin typeface="Hiragino Sans W6" panose="020B0400000000000000" pitchFamily="34" charset="-128"/>
                <a:ea typeface="Hiragino Sans W6" panose="020B0400000000000000" pitchFamily="34" charset="-128"/>
              </a:rPr>
              <a:t>データ取得回路の動作テスト</a:t>
            </a:r>
            <a:endParaRPr lang="en" altLang="ja-JP" sz="2400" b="1" u="sng" dirty="0">
              <a:latin typeface="Hiragino Sans W6" panose="020B0400000000000000" pitchFamily="34" charset="-128"/>
              <a:ea typeface="Hiragino Sans W6" panose="020B0400000000000000" pitchFamily="34" charset="-128"/>
            </a:endParaRPr>
          </a:p>
        </p:txBody>
      </p:sp>
      <p:sp>
        <p:nvSpPr>
          <p:cNvPr id="119" name="テキスト ボックス 118">
            <a:extLst>
              <a:ext uri="{FF2B5EF4-FFF2-40B4-BE49-F238E27FC236}">
                <a16:creationId xmlns:a16="http://schemas.microsoft.com/office/drawing/2014/main" id="{1C50C317-1886-CAC5-94A3-7E7847610206}"/>
              </a:ext>
            </a:extLst>
          </p:cNvPr>
          <p:cNvSpPr txBox="1"/>
          <p:nvPr/>
        </p:nvSpPr>
        <p:spPr>
          <a:xfrm>
            <a:off x="7794712" y="6072931"/>
            <a:ext cx="1483028"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Strip [</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120" name="テキスト ボックス 119">
            <a:extLst>
              <a:ext uri="{FF2B5EF4-FFF2-40B4-BE49-F238E27FC236}">
                <a16:creationId xmlns:a16="http://schemas.microsoft.com/office/drawing/2014/main" id="{08E4FFDC-9F1B-69AD-F50D-8C451E82B491}"/>
              </a:ext>
            </a:extLst>
          </p:cNvPr>
          <p:cNvSpPr txBox="1"/>
          <p:nvPr/>
        </p:nvSpPr>
        <p:spPr>
          <a:xfrm>
            <a:off x="6288809" y="6201651"/>
            <a:ext cx="1620957" cy="338554"/>
          </a:xfrm>
          <a:prstGeom prst="rect">
            <a:avLst/>
          </a:prstGeom>
          <a:noFill/>
        </p:spPr>
        <p:txBody>
          <a:bodyPr wrap="none" rtlCol="0">
            <a:spAutoFit/>
          </a:bodyPr>
          <a:lstStyle/>
          <a:p>
            <a:r>
              <a:rPr kumimoji="1" lang="ja-JP" altLang="en-US" sz="1600">
                <a:latin typeface="Hiragino Sans W4" panose="020B0400000000000000" pitchFamily="34" charset="-128"/>
                <a:ea typeface="Hiragino Sans W4" panose="020B0400000000000000" pitchFamily="34" charset="-128"/>
              </a:rPr>
              <a:t>シンチ制限位置</a:t>
            </a:r>
            <a:endParaRPr kumimoji="1" lang="ja-JP" altLang="en-US" sz="1600" dirty="0">
              <a:latin typeface="Hiragino Sans W4" panose="020B0400000000000000" pitchFamily="34" charset="-128"/>
              <a:ea typeface="Hiragino Sans W4" panose="020B0400000000000000" pitchFamily="34" charset="-128"/>
            </a:endParaRPr>
          </a:p>
        </p:txBody>
      </p:sp>
      <p:sp>
        <p:nvSpPr>
          <p:cNvPr id="124" name="テキスト ボックス 123">
            <a:extLst>
              <a:ext uri="{FF2B5EF4-FFF2-40B4-BE49-F238E27FC236}">
                <a16:creationId xmlns:a16="http://schemas.microsoft.com/office/drawing/2014/main" id="{093D5786-BCCC-FC66-BD8B-D328ECC6C1C4}"/>
              </a:ext>
            </a:extLst>
          </p:cNvPr>
          <p:cNvSpPr txBox="1"/>
          <p:nvPr/>
        </p:nvSpPr>
        <p:spPr>
          <a:xfrm>
            <a:off x="1248491" y="6213681"/>
            <a:ext cx="4840426" cy="501869"/>
          </a:xfrm>
          <a:prstGeom prst="rect">
            <a:avLst/>
          </a:prstGeom>
          <a:noFill/>
        </p:spPr>
        <p:txBody>
          <a:bodyPr wrap="square" lIns="90000" rtlCol="0">
            <a:spAutoFit/>
          </a:bodyPr>
          <a:lstStyle/>
          <a:p>
            <a:pPr>
              <a:lnSpc>
                <a:spcPct val="150000"/>
              </a:lnSpc>
            </a:pPr>
            <a:r>
              <a:rPr kumimoji="1" lang="ja-JP" altLang="en-US" sz="2000" b="1" u="sng">
                <a:solidFill>
                  <a:srgbClr val="FF0000"/>
                </a:solidFill>
                <a:highlight>
                  <a:srgbClr val="FFFF00"/>
                </a:highlight>
                <a:latin typeface="Hiragino Sans W6" panose="020B0400000000000000" pitchFamily="34" charset="-128"/>
                <a:ea typeface="Hiragino Sans W6" panose="020B0400000000000000" pitchFamily="34" charset="-128"/>
              </a:rPr>
              <a:t>時間情報によりイベント選択ができた</a:t>
            </a:r>
            <a:r>
              <a:rPr kumimoji="1" lang="en-US" altLang="ja-JP" sz="2000" b="1" dirty="0">
                <a:solidFill>
                  <a:srgbClr val="FF0000"/>
                </a:solidFill>
                <a:highlight>
                  <a:srgbClr val="FFFF00"/>
                </a:highlight>
                <a:latin typeface="Hiragino Sans W6" panose="020B0400000000000000" pitchFamily="34" charset="-128"/>
                <a:ea typeface="Hiragino Sans W6" panose="020B0400000000000000" pitchFamily="34" charset="-128"/>
              </a:rPr>
              <a:t> </a:t>
            </a:r>
            <a:endParaRPr kumimoji="1" lang="en-US" altLang="ja-JP" sz="2000" b="1" dirty="0">
              <a:latin typeface="Hiragino Sans W6" panose="020B0400000000000000" pitchFamily="34" charset="-128"/>
              <a:ea typeface="Hiragino Sans W6" panose="020B0400000000000000" pitchFamily="34" charset="-128"/>
            </a:endParaRPr>
          </a:p>
        </p:txBody>
      </p:sp>
      <p:cxnSp>
        <p:nvCxnSpPr>
          <p:cNvPr id="129" name="直線矢印コネクタ 128">
            <a:extLst>
              <a:ext uri="{FF2B5EF4-FFF2-40B4-BE49-F238E27FC236}">
                <a16:creationId xmlns:a16="http://schemas.microsoft.com/office/drawing/2014/main" id="{3BB4D8A7-9F1A-22CD-B901-C20A7A520CF7}"/>
              </a:ext>
            </a:extLst>
          </p:cNvPr>
          <p:cNvCxnSpPr>
            <a:cxnSpLocks/>
          </p:cNvCxnSpPr>
          <p:nvPr/>
        </p:nvCxnSpPr>
        <p:spPr>
          <a:xfrm>
            <a:off x="6734642" y="6120050"/>
            <a:ext cx="595045" cy="0"/>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30" name="テキスト ボックス 129">
            <a:extLst>
              <a:ext uri="{FF2B5EF4-FFF2-40B4-BE49-F238E27FC236}">
                <a16:creationId xmlns:a16="http://schemas.microsoft.com/office/drawing/2014/main" id="{73D81D39-8562-A18C-644B-4C87CB2C1C2C}"/>
              </a:ext>
            </a:extLst>
          </p:cNvPr>
          <p:cNvSpPr txBox="1"/>
          <p:nvPr/>
        </p:nvSpPr>
        <p:spPr>
          <a:xfrm>
            <a:off x="6557215" y="6463418"/>
            <a:ext cx="108893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10 mm</a:t>
            </a:r>
            <a:endParaRPr lang="ja-JP" altLang="en-US" sz="1600">
              <a:latin typeface="Hiragino Sans W4" panose="020B0400000000000000" pitchFamily="34" charset="-128"/>
              <a:ea typeface="Hiragino Sans W4" panose="020B0400000000000000" pitchFamily="34" charset="-128"/>
            </a:endParaRPr>
          </a:p>
        </p:txBody>
      </p:sp>
      <p:sp>
        <p:nvSpPr>
          <p:cNvPr id="136" name="テキスト ボックス 135">
            <a:extLst>
              <a:ext uri="{FF2B5EF4-FFF2-40B4-BE49-F238E27FC236}">
                <a16:creationId xmlns:a16="http://schemas.microsoft.com/office/drawing/2014/main" id="{58043DEB-8FD1-D24C-1359-B138FD4C24B4}"/>
              </a:ext>
            </a:extLst>
          </p:cNvPr>
          <p:cNvSpPr txBox="1"/>
          <p:nvPr/>
        </p:nvSpPr>
        <p:spPr>
          <a:xfrm>
            <a:off x="5501482" y="3457730"/>
            <a:ext cx="3161234" cy="369332"/>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dirty="0">
                <a:latin typeface="Hiragino Sans W4" panose="020B0400000000000000" pitchFamily="34" charset="-128"/>
                <a:ea typeface="Hiragino Sans W4" panose="020B0400000000000000" pitchFamily="34" charset="-128"/>
              </a:rPr>
              <a:t>Hit profile (n</a:t>
            </a:r>
            <a:r>
              <a:rPr lang="ja-JP" altLang="en-US">
                <a:latin typeface="Hiragino Sans W4" panose="020B0400000000000000" pitchFamily="34" charset="-128"/>
                <a:ea typeface="Hiragino Sans W4" panose="020B0400000000000000" pitchFamily="34" charset="-128"/>
              </a:rPr>
              <a:t>側</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入射角</a:t>
            </a:r>
            <a:r>
              <a:rPr lang="en-US" altLang="ja-JP" dirty="0">
                <a:latin typeface="Hiragino Sans W4" panose="020B0400000000000000" pitchFamily="34" charset="-128"/>
                <a:ea typeface="Hiragino Sans W4" panose="020B0400000000000000" pitchFamily="34" charset="-128"/>
              </a:rPr>
              <a:t>0</a:t>
            </a:r>
            <a:r>
              <a:rPr lang="ja-JP" altLang="en-US">
                <a:latin typeface="Hiragino Sans W4" panose="020B0400000000000000" pitchFamily="34" charset="-128"/>
                <a:ea typeface="Hiragino Sans W4" panose="020B0400000000000000" pitchFamily="34" charset="-128"/>
              </a:rPr>
              <a:t>度</a:t>
            </a:r>
            <a:r>
              <a:rPr lang="en-US" altLang="ja-JP" dirty="0">
                <a:latin typeface="Hiragino Sans W4" panose="020B0400000000000000" pitchFamily="34" charset="-128"/>
                <a:ea typeface="Hiragino Sans W4" panose="020B0400000000000000" pitchFamily="34" charset="-128"/>
              </a:rPr>
              <a:t>)</a:t>
            </a:r>
            <a:endParaRPr lang="ja-JP" altLang="en-US">
              <a:latin typeface="Hiragino Sans W4" panose="020B0400000000000000" pitchFamily="34" charset="-128"/>
              <a:ea typeface="Hiragino Sans W4" panose="020B0400000000000000" pitchFamily="34" charset="-128"/>
            </a:endParaRPr>
          </a:p>
        </p:txBody>
      </p:sp>
      <p:pic>
        <p:nvPicPr>
          <p:cNvPr id="8" name="図 7">
            <a:extLst>
              <a:ext uri="{FF2B5EF4-FFF2-40B4-BE49-F238E27FC236}">
                <a16:creationId xmlns:a16="http://schemas.microsoft.com/office/drawing/2014/main" id="{ACF4E541-322B-9D28-3AEF-CB0B8C1E1FCC}"/>
              </a:ext>
            </a:extLst>
          </p:cNvPr>
          <p:cNvPicPr>
            <a:picLocks noChangeAspect="1"/>
          </p:cNvPicPr>
          <p:nvPr/>
        </p:nvPicPr>
        <p:blipFill rotWithShape="1">
          <a:blip r:embed="rId4"/>
          <a:srcRect l="8574" t="68352" r="10265" b="4531"/>
          <a:stretch/>
        </p:blipFill>
        <p:spPr>
          <a:xfrm rot="5400000">
            <a:off x="1395622" y="3115841"/>
            <a:ext cx="1760068" cy="3707702"/>
          </a:xfrm>
          <a:prstGeom prst="rect">
            <a:avLst/>
          </a:prstGeom>
        </p:spPr>
      </p:pic>
      <p:sp>
        <p:nvSpPr>
          <p:cNvPr id="10" name="正方形/長方形 9">
            <a:extLst>
              <a:ext uri="{FF2B5EF4-FFF2-40B4-BE49-F238E27FC236}">
                <a16:creationId xmlns:a16="http://schemas.microsoft.com/office/drawing/2014/main" id="{02451C52-4E32-0D70-2FCF-9E3601C9F4E9}"/>
              </a:ext>
            </a:extLst>
          </p:cNvPr>
          <p:cNvSpPr/>
          <p:nvPr/>
        </p:nvSpPr>
        <p:spPr>
          <a:xfrm>
            <a:off x="5984515" y="4987413"/>
            <a:ext cx="2068985" cy="453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 name="直線矢印コネクタ 124">
            <a:extLst>
              <a:ext uri="{FF2B5EF4-FFF2-40B4-BE49-F238E27FC236}">
                <a16:creationId xmlns:a16="http://schemas.microsoft.com/office/drawing/2014/main" id="{775697DD-C560-3781-0E9E-1320A9029304}"/>
              </a:ext>
            </a:extLst>
          </p:cNvPr>
          <p:cNvCxnSpPr>
            <a:cxnSpLocks/>
          </p:cNvCxnSpPr>
          <p:nvPr/>
        </p:nvCxnSpPr>
        <p:spPr>
          <a:xfrm>
            <a:off x="5272011" y="4992804"/>
            <a:ext cx="3450184" cy="0"/>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26" name="テキスト ボックス 125">
            <a:extLst>
              <a:ext uri="{FF2B5EF4-FFF2-40B4-BE49-F238E27FC236}">
                <a16:creationId xmlns:a16="http://schemas.microsoft.com/office/drawing/2014/main" id="{ADA8204D-1CCC-16B6-738B-7B7553CA6A6A}"/>
              </a:ext>
            </a:extLst>
          </p:cNvPr>
          <p:cNvSpPr txBox="1"/>
          <p:nvPr/>
        </p:nvSpPr>
        <p:spPr>
          <a:xfrm>
            <a:off x="7306872" y="5022065"/>
            <a:ext cx="991419"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60 mm</a:t>
            </a:r>
            <a:endParaRPr lang="ja-JP" altLang="en-US" sz="1600">
              <a:latin typeface="Hiragino Sans W4" panose="020B0400000000000000" pitchFamily="34" charset="-128"/>
              <a:ea typeface="Hiragino Sans W4" panose="020B0400000000000000" pitchFamily="34" charset="-128"/>
            </a:endParaRPr>
          </a:p>
        </p:txBody>
      </p:sp>
      <p:sp>
        <p:nvSpPr>
          <p:cNvPr id="12" name="下矢印 11">
            <a:extLst>
              <a:ext uri="{FF2B5EF4-FFF2-40B4-BE49-F238E27FC236}">
                <a16:creationId xmlns:a16="http://schemas.microsoft.com/office/drawing/2014/main" id="{DC20A2B9-5030-2EFC-9611-5D4C2B3B640D}"/>
              </a:ext>
            </a:extLst>
          </p:cNvPr>
          <p:cNvSpPr/>
          <p:nvPr/>
        </p:nvSpPr>
        <p:spPr>
          <a:xfrm rot="16200000">
            <a:off x="641338" y="6260012"/>
            <a:ext cx="423800" cy="48727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BA40E5A-D208-297C-6D6B-981AEF6B3FBF}"/>
              </a:ext>
            </a:extLst>
          </p:cNvPr>
          <p:cNvSpPr txBox="1"/>
          <p:nvPr/>
        </p:nvSpPr>
        <p:spPr>
          <a:xfrm rot="16200000">
            <a:off x="-242216" y="4328685"/>
            <a:ext cx="989489" cy="338554"/>
          </a:xfrm>
          <a:prstGeom prst="rect">
            <a:avLst/>
          </a:prstGeom>
          <a:noFill/>
        </p:spPr>
        <p:txBody>
          <a:bodyPr wrap="square" rtlCol="0">
            <a:spAutoFit/>
          </a:bodyPr>
          <a:lstStyle/>
          <a:p>
            <a:r>
              <a:rPr kumimoji="1" lang="en-US" altLang="ja-JP" sz="1600" dirty="0">
                <a:latin typeface="Hiragino Sans W4" panose="020B0400000000000000" pitchFamily="34" charset="-128"/>
                <a:ea typeface="Hiragino Sans W4" panose="020B0400000000000000" pitchFamily="34" charset="-128"/>
              </a:rPr>
              <a:t>Entries</a:t>
            </a:r>
          </a:p>
        </p:txBody>
      </p:sp>
      <p:sp>
        <p:nvSpPr>
          <p:cNvPr id="15" name="テキスト ボックス 14">
            <a:extLst>
              <a:ext uri="{FF2B5EF4-FFF2-40B4-BE49-F238E27FC236}">
                <a16:creationId xmlns:a16="http://schemas.microsoft.com/office/drawing/2014/main" id="{FB1BEAC3-FA5B-3886-D40E-0C61CA8C1E10}"/>
              </a:ext>
            </a:extLst>
          </p:cNvPr>
          <p:cNvSpPr txBox="1"/>
          <p:nvPr/>
        </p:nvSpPr>
        <p:spPr>
          <a:xfrm rot="16200000">
            <a:off x="4186711" y="3968880"/>
            <a:ext cx="989489" cy="338554"/>
          </a:xfrm>
          <a:prstGeom prst="rect">
            <a:avLst/>
          </a:prstGeom>
          <a:noFill/>
        </p:spPr>
        <p:txBody>
          <a:bodyPr wrap="square" rtlCol="0">
            <a:spAutoFit/>
          </a:bodyPr>
          <a:lstStyle/>
          <a:p>
            <a:r>
              <a:rPr kumimoji="1" lang="en-US" altLang="ja-JP" sz="1600" dirty="0">
                <a:latin typeface="Hiragino Sans W4" panose="020B0400000000000000" pitchFamily="34" charset="-128"/>
                <a:ea typeface="Hiragino Sans W4" panose="020B0400000000000000" pitchFamily="34" charset="-128"/>
              </a:rPr>
              <a:t>Entries</a:t>
            </a:r>
          </a:p>
        </p:txBody>
      </p:sp>
      <p:sp>
        <p:nvSpPr>
          <p:cNvPr id="16" name="下矢印 15">
            <a:extLst>
              <a:ext uri="{FF2B5EF4-FFF2-40B4-BE49-F238E27FC236}">
                <a16:creationId xmlns:a16="http://schemas.microsoft.com/office/drawing/2014/main" id="{23C3E56E-E00E-1305-C49F-D2008FC340C7}"/>
              </a:ext>
            </a:extLst>
          </p:cNvPr>
          <p:cNvSpPr/>
          <p:nvPr/>
        </p:nvSpPr>
        <p:spPr>
          <a:xfrm rot="16200000">
            <a:off x="4308234" y="4572156"/>
            <a:ext cx="407888" cy="56261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70D4A27-7F7E-C626-3927-4E0C15156600}"/>
              </a:ext>
            </a:extLst>
          </p:cNvPr>
          <p:cNvSpPr txBox="1"/>
          <p:nvPr/>
        </p:nvSpPr>
        <p:spPr>
          <a:xfrm>
            <a:off x="461990" y="5870871"/>
            <a:ext cx="4355491" cy="338554"/>
          </a:xfrm>
          <a:prstGeom prst="rect">
            <a:avLst/>
          </a:prstGeom>
          <a:noFill/>
        </p:spPr>
        <p:txBody>
          <a:bodyPr wrap="square" rtlCol="0">
            <a:spAutoFit/>
          </a:bodyPr>
          <a:lstStyle/>
          <a:p>
            <a:r>
              <a:rPr kumimoji="1" lang="ja-JP" altLang="en-US" sz="1600">
                <a:latin typeface="Hiragino Sans W4" panose="020B0400000000000000" pitchFamily="34" charset="-128"/>
                <a:ea typeface="Hiragino Sans W4" panose="020B0400000000000000" pitchFamily="34" charset="-128"/>
              </a:rPr>
              <a:t>センサ</a:t>
            </a:r>
            <a:r>
              <a:rPr kumimoji="1" lang="en-US" altLang="ja-JP" sz="1600" dirty="0">
                <a:latin typeface="Hiragino Sans W4" panose="020B0400000000000000" pitchFamily="34" charset="-128"/>
                <a:ea typeface="Hiragino Sans W4" panose="020B0400000000000000" pitchFamily="34" charset="-128"/>
              </a:rPr>
              <a:t>hit</a:t>
            </a:r>
            <a:r>
              <a:rPr kumimoji="1" lang="ja-JP" altLang="en-US" sz="1600">
                <a:latin typeface="Hiragino Sans W4" panose="020B0400000000000000" pitchFamily="34" charset="-128"/>
                <a:ea typeface="Hiragino Sans W4" panose="020B0400000000000000" pitchFamily="34" charset="-128"/>
              </a:rPr>
              <a:t>時刻</a:t>
            </a:r>
            <a:r>
              <a:rPr kumimoji="1" lang="en-US" altLang="ja-JP" sz="1600" dirty="0">
                <a:latin typeface="Hiragino Sans W4" panose="020B0400000000000000" pitchFamily="34" charset="-128"/>
                <a:ea typeface="Hiragino Sans W4" panose="020B0400000000000000" pitchFamily="34" charset="-128"/>
              </a:rPr>
              <a:t>-</a:t>
            </a:r>
            <a:r>
              <a:rPr kumimoji="1" lang="ja-JP" altLang="en-US" sz="1600">
                <a:latin typeface="Hiragino Sans W4" panose="020B0400000000000000" pitchFamily="34" charset="-128"/>
                <a:ea typeface="Hiragino Sans W4" panose="020B0400000000000000" pitchFamily="34" charset="-128"/>
              </a:rPr>
              <a:t>シンチ</a:t>
            </a:r>
            <a:r>
              <a:rPr kumimoji="1" lang="en-US" altLang="ja-JP" sz="1600" dirty="0">
                <a:latin typeface="Hiragino Sans W4" panose="020B0400000000000000" pitchFamily="34" charset="-128"/>
                <a:ea typeface="Hiragino Sans W4" panose="020B0400000000000000" pitchFamily="34" charset="-128"/>
              </a:rPr>
              <a:t>coin.</a:t>
            </a:r>
            <a:r>
              <a:rPr kumimoji="1" lang="ja-JP" altLang="en-US" sz="1600">
                <a:latin typeface="Hiragino Sans W4" panose="020B0400000000000000" pitchFamily="34" charset="-128"/>
                <a:ea typeface="Hiragino Sans W4" panose="020B0400000000000000" pitchFamily="34" charset="-128"/>
              </a:rPr>
              <a:t>時刻</a:t>
            </a:r>
            <a:r>
              <a:rPr kumimoji="1" lang="en-US" altLang="ja-JP" sz="1600" dirty="0">
                <a:latin typeface="Hiragino Sans W4" panose="020B0400000000000000" pitchFamily="34" charset="-128"/>
                <a:ea typeface="Hiragino Sans W4" panose="020B0400000000000000" pitchFamily="34" charset="-128"/>
              </a:rPr>
              <a:t> [tick=25ns]</a:t>
            </a:r>
          </a:p>
        </p:txBody>
      </p:sp>
      <p:cxnSp>
        <p:nvCxnSpPr>
          <p:cNvPr id="19" name="直線矢印コネクタ 18">
            <a:extLst>
              <a:ext uri="{FF2B5EF4-FFF2-40B4-BE49-F238E27FC236}">
                <a16:creationId xmlns:a16="http://schemas.microsoft.com/office/drawing/2014/main" id="{BEE02D25-8FEA-9314-39B2-852B3A76981B}"/>
              </a:ext>
            </a:extLst>
          </p:cNvPr>
          <p:cNvCxnSpPr>
            <a:cxnSpLocks/>
          </p:cNvCxnSpPr>
          <p:nvPr/>
        </p:nvCxnSpPr>
        <p:spPr>
          <a:xfrm>
            <a:off x="2170358" y="4032030"/>
            <a:ext cx="550821" cy="0"/>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14705A3A-F0EE-1D1B-93A5-7020535C3C1C}"/>
              </a:ext>
            </a:extLst>
          </p:cNvPr>
          <p:cNvSpPr txBox="1"/>
          <p:nvPr/>
        </p:nvSpPr>
        <p:spPr>
          <a:xfrm>
            <a:off x="1486288" y="3664663"/>
            <a:ext cx="1760418" cy="338554"/>
          </a:xfrm>
          <a:prstGeom prst="rect">
            <a:avLst/>
          </a:prstGeom>
          <a:noFill/>
        </p:spPr>
        <p:txBody>
          <a:bodyPr wrap="none" rtlCol="0">
            <a:spAutoFit/>
          </a:bodyPr>
          <a:lstStyle/>
          <a:p>
            <a:pPr algn="ctr"/>
            <a:r>
              <a:rPr lang="en-US" altLang="ja-JP" sz="1600" dirty="0">
                <a:latin typeface="Hiragino Sans W4" panose="020B0400000000000000" pitchFamily="34" charset="-128"/>
                <a:ea typeface="Hiragino Sans W4" panose="020B0400000000000000" pitchFamily="34" charset="-128"/>
              </a:rPr>
              <a:t>coincidence hit</a:t>
            </a:r>
          </a:p>
        </p:txBody>
      </p:sp>
      <p:sp>
        <p:nvSpPr>
          <p:cNvPr id="22" name="テキスト ボックス 21">
            <a:extLst>
              <a:ext uri="{FF2B5EF4-FFF2-40B4-BE49-F238E27FC236}">
                <a16:creationId xmlns:a16="http://schemas.microsoft.com/office/drawing/2014/main" id="{F2B9B2CB-34B4-5A6D-832D-8B0907429CB2}"/>
              </a:ext>
            </a:extLst>
          </p:cNvPr>
          <p:cNvSpPr txBox="1"/>
          <p:nvPr/>
        </p:nvSpPr>
        <p:spPr>
          <a:xfrm>
            <a:off x="5175730" y="5202183"/>
            <a:ext cx="1855485"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b="1" dirty="0">
                <a:solidFill>
                  <a:srgbClr val="029901"/>
                </a:solidFill>
                <a:latin typeface="Hiragino Sans W6" panose="020B0400000000000000" pitchFamily="34" charset="-128"/>
                <a:ea typeface="Hiragino Sans W6" panose="020B0400000000000000" pitchFamily="34" charset="-128"/>
              </a:rPr>
              <a:t>All hit</a:t>
            </a:r>
          </a:p>
          <a:p>
            <a:pPr algn="ctr"/>
            <a:r>
              <a:rPr lang="en-US" altLang="ja-JP" sz="1600" b="1" dirty="0">
                <a:solidFill>
                  <a:srgbClr val="FF0000"/>
                </a:solidFill>
                <a:latin typeface="Hiragino Sans W6" panose="020B0400000000000000" pitchFamily="34" charset="-128"/>
                <a:ea typeface="Hiragino Sans W6" panose="020B0400000000000000" pitchFamily="34" charset="-128"/>
              </a:rPr>
              <a:t>Coin. hit</a:t>
            </a:r>
          </a:p>
        </p:txBody>
      </p:sp>
      <p:sp>
        <p:nvSpPr>
          <p:cNvPr id="24" name="テキスト ボックス 23">
            <a:extLst>
              <a:ext uri="{FF2B5EF4-FFF2-40B4-BE49-F238E27FC236}">
                <a16:creationId xmlns:a16="http://schemas.microsoft.com/office/drawing/2014/main" id="{88FD6FEF-6FEB-58FC-4B34-0752544CC303}"/>
              </a:ext>
            </a:extLst>
          </p:cNvPr>
          <p:cNvSpPr txBox="1"/>
          <p:nvPr/>
        </p:nvSpPr>
        <p:spPr>
          <a:xfrm>
            <a:off x="2649943" y="4725040"/>
            <a:ext cx="1488553" cy="446276"/>
          </a:xfrm>
          <a:prstGeom prst="rect">
            <a:avLst/>
          </a:prstGeom>
          <a:noFill/>
        </p:spPr>
        <p:txBody>
          <a:bodyPr wrap="square" rtlCol="0">
            <a:spAutoFit/>
          </a:bodyPr>
          <a:lstStyle/>
          <a:p>
            <a:pPr algn="ctr"/>
            <a:r>
              <a:rPr kumimoji="1" lang="en-US" altLang="ja-JP" sz="1100" dirty="0">
                <a:latin typeface="Hiragino Sans W4" panose="020B0400000000000000" pitchFamily="34" charset="-128"/>
                <a:ea typeface="Hiragino Sans W4" panose="020B0400000000000000" pitchFamily="34" charset="-128"/>
              </a:rPr>
              <a:t>PF-AR </a:t>
            </a:r>
            <a:r>
              <a:rPr kumimoji="1" lang="ja-JP" altLang="en-US" sz="1100">
                <a:latin typeface="Hiragino Sans W4" panose="020B0400000000000000" pitchFamily="34" charset="-128"/>
                <a:ea typeface="Hiragino Sans W4" panose="020B0400000000000000" pitchFamily="34" charset="-128"/>
              </a:rPr>
              <a:t>バンチ</a:t>
            </a:r>
            <a:endParaRPr kumimoji="1" lang="en-US" altLang="ja-JP" sz="1100" dirty="0">
              <a:latin typeface="Hiragino Sans W4" panose="020B0400000000000000" pitchFamily="34" charset="-128"/>
              <a:ea typeface="Hiragino Sans W4" panose="020B0400000000000000" pitchFamily="34" charset="-128"/>
            </a:endParaRPr>
          </a:p>
          <a:p>
            <a:pPr algn="ctr"/>
            <a:r>
              <a:rPr kumimoji="1" lang="ja-JP" altLang="en-US" sz="1100">
                <a:latin typeface="Hiragino Sans W4" panose="020B0400000000000000" pitchFamily="34" charset="-128"/>
                <a:ea typeface="Hiragino Sans W4" panose="020B0400000000000000" pitchFamily="34" charset="-128"/>
              </a:rPr>
              <a:t>周回周期</a:t>
            </a:r>
            <a:r>
              <a:rPr kumimoji="1" lang="en-US" altLang="ja-JP" sz="1100" dirty="0">
                <a:latin typeface="Hiragino Sans W4" panose="020B0400000000000000" pitchFamily="34" charset="-128"/>
                <a:ea typeface="Hiragino Sans W4" panose="020B0400000000000000" pitchFamily="34" charset="-128"/>
              </a:rPr>
              <a:t>1.25 </a:t>
            </a:r>
            <a:r>
              <a:rPr lang="en-US" altLang="ja-JP" sz="1200" dirty="0" err="1">
                <a:ea typeface="Hiragino Sans W6" panose="020B0400000000000000" pitchFamily="34" charset="-128"/>
              </a:rPr>
              <a:t>μ</a:t>
            </a:r>
            <a:r>
              <a:rPr lang="en-US" altLang="ja-JP" sz="1100" dirty="0" err="1">
                <a:latin typeface="Hiragino Sans W4" panose="020B0400000000000000" pitchFamily="34" charset="-128"/>
                <a:ea typeface="Hiragino Sans W4" panose="020B0400000000000000" pitchFamily="34" charset="-128"/>
              </a:rPr>
              <a:t>s</a:t>
            </a:r>
            <a:r>
              <a:rPr kumimoji="1" lang="en-US" altLang="ja-JP" sz="1200" dirty="0">
                <a:latin typeface="Hiragino Sans W4" panose="020B0400000000000000" pitchFamily="34" charset="-128"/>
                <a:ea typeface="Hiragino Sans W4" panose="020B0400000000000000" pitchFamily="34" charset="-128"/>
              </a:rPr>
              <a:t> </a:t>
            </a:r>
            <a:endParaRPr kumimoji="1" lang="en-US" altLang="ja-JP" sz="1100" dirty="0">
              <a:latin typeface="Hiragino Sans W4" panose="020B0400000000000000" pitchFamily="34" charset="-128"/>
              <a:ea typeface="Hiragino Sans W4" panose="020B0400000000000000" pitchFamily="34" charset="-128"/>
            </a:endParaRPr>
          </a:p>
        </p:txBody>
      </p:sp>
      <p:cxnSp>
        <p:nvCxnSpPr>
          <p:cNvPr id="26" name="直線矢印コネクタ 25">
            <a:extLst>
              <a:ext uri="{FF2B5EF4-FFF2-40B4-BE49-F238E27FC236}">
                <a16:creationId xmlns:a16="http://schemas.microsoft.com/office/drawing/2014/main" id="{55BB5338-A264-581F-FBF4-5DD1802D823C}"/>
              </a:ext>
            </a:extLst>
          </p:cNvPr>
          <p:cNvCxnSpPr>
            <a:cxnSpLocks/>
          </p:cNvCxnSpPr>
          <p:nvPr/>
        </p:nvCxnSpPr>
        <p:spPr>
          <a:xfrm>
            <a:off x="3173254" y="5177006"/>
            <a:ext cx="400686" cy="0"/>
          </a:xfrm>
          <a:prstGeom prst="straightConnector1">
            <a:avLst/>
          </a:prstGeom>
          <a:ln w="28575">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8EC9C759-872B-4BF4-F008-0413799E1418}"/>
              </a:ext>
            </a:extLst>
          </p:cNvPr>
          <p:cNvCxnSpPr>
            <a:cxnSpLocks/>
          </p:cNvCxnSpPr>
          <p:nvPr/>
        </p:nvCxnSpPr>
        <p:spPr>
          <a:xfrm>
            <a:off x="3573940" y="5177006"/>
            <a:ext cx="400686" cy="0"/>
          </a:xfrm>
          <a:prstGeom prst="straightConnector1">
            <a:avLst/>
          </a:prstGeom>
          <a:ln w="28575">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3BBAFE12-9A7D-AA02-91A5-59A41780AB71}"/>
              </a:ext>
            </a:extLst>
          </p:cNvPr>
          <p:cNvSpPr/>
          <p:nvPr/>
        </p:nvSpPr>
        <p:spPr>
          <a:xfrm>
            <a:off x="5316899" y="947317"/>
            <a:ext cx="1035893" cy="1052022"/>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ja-JP" sz="1600" dirty="0">
                <a:solidFill>
                  <a:schemeClr val="tx1"/>
                </a:solidFill>
                <a:latin typeface="Hiragino Sans W4" panose="020B0400000000000000" pitchFamily="34" charset="-128"/>
                <a:ea typeface="Hiragino Sans W4" panose="020B0400000000000000" pitchFamily="34" charset="-128"/>
              </a:rPr>
              <a:t>PC</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7" name="テキスト ボックス 6">
            <a:extLst>
              <a:ext uri="{FF2B5EF4-FFF2-40B4-BE49-F238E27FC236}">
                <a16:creationId xmlns:a16="http://schemas.microsoft.com/office/drawing/2014/main" id="{F9EC8F35-4E01-0DD6-50EC-FA525515FE67}"/>
              </a:ext>
            </a:extLst>
          </p:cNvPr>
          <p:cNvSpPr txBox="1"/>
          <p:nvPr/>
        </p:nvSpPr>
        <p:spPr>
          <a:xfrm>
            <a:off x="182992" y="118416"/>
            <a:ext cx="4643030" cy="369332"/>
          </a:xfrm>
          <a:prstGeom prst="rect">
            <a:avLst/>
          </a:prstGeom>
          <a:noFill/>
          <a:ln>
            <a:noFill/>
          </a:ln>
        </p:spPr>
        <p:txBody>
          <a:bodyPr wrap="square">
            <a:spAutoFit/>
          </a:bodyPr>
          <a:lstStyle/>
          <a:p>
            <a:pPr marL="342900" indent="-342900">
              <a:buFont typeface="Wingdings" pitchFamily="2" charset="2"/>
              <a:buChar char="n"/>
            </a:pPr>
            <a:r>
              <a:rPr lang="ja-JP" altLang="en-US" b="1" u="sng">
                <a:latin typeface="Hiragino Sans W6" panose="020B0400000000000000" pitchFamily="34" charset="-128"/>
                <a:ea typeface="Hiragino Sans W6" panose="020B0400000000000000" pitchFamily="34" charset="-128"/>
              </a:rPr>
              <a:t>回路設計と</a:t>
            </a:r>
            <a:r>
              <a:rPr lang="en-US" altLang="ja-JP" b="1" u="sng" dirty="0">
                <a:latin typeface="Hiragino Sans W6" panose="020B0400000000000000" pitchFamily="34" charset="-128"/>
                <a:ea typeface="Hiragino Sans W6" panose="020B0400000000000000" pitchFamily="34" charset="-128"/>
              </a:rPr>
              <a:t>timestamp</a:t>
            </a:r>
            <a:r>
              <a:rPr lang="ja-JP" altLang="en-US" b="1" u="sng">
                <a:latin typeface="Hiragino Sans W6" panose="020B0400000000000000" pitchFamily="34" charset="-128"/>
                <a:ea typeface="Hiragino Sans W6" panose="020B0400000000000000" pitchFamily="34" charset="-128"/>
              </a:rPr>
              <a:t>の種類</a:t>
            </a:r>
            <a:endParaRPr lang="ja-JP" altLang="en-US" b="1" u="sng" dirty="0">
              <a:latin typeface="Hiragino Sans W6" panose="020B0400000000000000" pitchFamily="34" charset="-128"/>
              <a:ea typeface="Hiragino Sans W6" panose="020B0400000000000000" pitchFamily="34" charset="-128"/>
            </a:endParaRPr>
          </a:p>
        </p:txBody>
      </p:sp>
      <p:sp>
        <p:nvSpPr>
          <p:cNvPr id="11" name="正方形/長方形 10">
            <a:extLst>
              <a:ext uri="{FF2B5EF4-FFF2-40B4-BE49-F238E27FC236}">
                <a16:creationId xmlns:a16="http://schemas.microsoft.com/office/drawing/2014/main" id="{F8BFCBFF-76A8-7CF0-4990-CA0CC7BFB522}"/>
              </a:ext>
            </a:extLst>
          </p:cNvPr>
          <p:cNvSpPr/>
          <p:nvPr/>
        </p:nvSpPr>
        <p:spPr>
          <a:xfrm>
            <a:off x="1396993" y="1681243"/>
            <a:ext cx="915465" cy="755735"/>
          </a:xfrm>
          <a:prstGeom prst="rect">
            <a:avLst/>
          </a:prstGeom>
          <a:solidFill>
            <a:schemeClr val="accent4">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a:extLst>
              <a:ext uri="{FF2B5EF4-FFF2-40B4-BE49-F238E27FC236}">
                <a16:creationId xmlns:a16="http://schemas.microsoft.com/office/drawing/2014/main" id="{3A16E7A1-783A-C52E-0D22-8AA037B3D5AD}"/>
              </a:ext>
            </a:extLst>
          </p:cNvPr>
          <p:cNvSpPr/>
          <p:nvPr/>
        </p:nvSpPr>
        <p:spPr>
          <a:xfrm>
            <a:off x="1396993" y="1393826"/>
            <a:ext cx="915465" cy="339201"/>
          </a:xfrm>
          <a:prstGeom prst="rect">
            <a:avLst/>
          </a:prstGeom>
          <a:solidFill>
            <a:schemeClr val="accent6">
              <a:lumMod val="20000"/>
              <a:lumOff val="8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FEB(N)</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20" name="直方体 19">
            <a:extLst>
              <a:ext uri="{FF2B5EF4-FFF2-40B4-BE49-F238E27FC236}">
                <a16:creationId xmlns:a16="http://schemas.microsoft.com/office/drawing/2014/main" id="{ABD68293-B411-B035-C00A-E90AA137F727}"/>
              </a:ext>
            </a:extLst>
          </p:cNvPr>
          <p:cNvSpPr/>
          <p:nvPr/>
        </p:nvSpPr>
        <p:spPr>
          <a:xfrm flipH="1">
            <a:off x="1396989" y="2436980"/>
            <a:ext cx="1068565" cy="669342"/>
          </a:xfrm>
          <a:prstGeom prst="cube">
            <a:avLst>
              <a:gd name="adj" fmla="val 22729"/>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Sensor</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23" name="正方形/長方形 22">
            <a:extLst>
              <a:ext uri="{FF2B5EF4-FFF2-40B4-BE49-F238E27FC236}">
                <a16:creationId xmlns:a16="http://schemas.microsoft.com/office/drawing/2014/main" id="{84460D37-4690-C124-ADCD-4F62A5BAFD61}"/>
              </a:ext>
            </a:extLst>
          </p:cNvPr>
          <p:cNvSpPr/>
          <p:nvPr/>
        </p:nvSpPr>
        <p:spPr>
          <a:xfrm>
            <a:off x="1548068" y="2058356"/>
            <a:ext cx="915465" cy="556843"/>
          </a:xfrm>
          <a:prstGeom prst="rect">
            <a:avLst/>
          </a:prstGeom>
          <a:solidFill>
            <a:schemeClr val="accent4">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Hiragino Sans W4" panose="020B0400000000000000" pitchFamily="34" charset="-128"/>
              <a:ea typeface="Hiragino Sans W4" panose="020B0400000000000000" pitchFamily="34" charset="-128"/>
            </a:endParaRPr>
          </a:p>
        </p:txBody>
      </p:sp>
      <p:sp>
        <p:nvSpPr>
          <p:cNvPr id="27" name="正方形/長方形 26">
            <a:extLst>
              <a:ext uri="{FF2B5EF4-FFF2-40B4-BE49-F238E27FC236}">
                <a16:creationId xmlns:a16="http://schemas.microsoft.com/office/drawing/2014/main" id="{5EF8DF23-5716-4905-E359-CC855BEF10FE}"/>
              </a:ext>
            </a:extLst>
          </p:cNvPr>
          <p:cNvSpPr/>
          <p:nvPr/>
        </p:nvSpPr>
        <p:spPr>
          <a:xfrm>
            <a:off x="2395613" y="591757"/>
            <a:ext cx="915465" cy="339201"/>
          </a:xfrm>
          <a:prstGeom prst="rect">
            <a:avLst/>
          </a:prstGeom>
          <a:solidFill>
            <a:schemeClr val="accent6">
              <a:lumMod val="20000"/>
              <a:lumOff val="8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FEB</a:t>
            </a:r>
            <a:endParaRPr lang="ja-JP" altLang="en-US" sz="1600">
              <a:solidFill>
                <a:schemeClr val="tx1"/>
              </a:solidFill>
              <a:latin typeface="Hiragino Sans W4" panose="020B0400000000000000" pitchFamily="34" charset="-128"/>
              <a:ea typeface="Hiragino Sans W4" panose="020B0400000000000000" pitchFamily="34" charset="-128"/>
            </a:endParaRPr>
          </a:p>
        </p:txBody>
      </p:sp>
      <p:cxnSp>
        <p:nvCxnSpPr>
          <p:cNvPr id="31" name="直線矢印コネクタ 30">
            <a:extLst>
              <a:ext uri="{FF2B5EF4-FFF2-40B4-BE49-F238E27FC236}">
                <a16:creationId xmlns:a16="http://schemas.microsoft.com/office/drawing/2014/main" id="{F269BBCA-6BDA-BA4F-2DEC-1F13F422D962}"/>
              </a:ext>
            </a:extLst>
          </p:cNvPr>
          <p:cNvCxnSpPr/>
          <p:nvPr/>
        </p:nvCxnSpPr>
        <p:spPr>
          <a:xfrm flipV="1">
            <a:off x="2205999" y="2150823"/>
            <a:ext cx="0" cy="4315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23BAF046-CE37-C9E7-B580-83847412B5DB}"/>
              </a:ext>
            </a:extLst>
          </p:cNvPr>
          <p:cNvCxnSpPr>
            <a:cxnSpLocks/>
          </p:cNvCxnSpPr>
          <p:nvPr/>
        </p:nvCxnSpPr>
        <p:spPr>
          <a:xfrm flipV="1">
            <a:off x="1289887" y="1688486"/>
            <a:ext cx="0" cy="6661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29BA91AB-FF5A-5E08-B64D-BE455D6B8527}"/>
              </a:ext>
            </a:extLst>
          </p:cNvPr>
          <p:cNvSpPr/>
          <p:nvPr/>
        </p:nvSpPr>
        <p:spPr>
          <a:xfrm>
            <a:off x="3645742" y="588084"/>
            <a:ext cx="915465" cy="339201"/>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GBT</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44" name="正方形/長方形 43">
            <a:extLst>
              <a:ext uri="{FF2B5EF4-FFF2-40B4-BE49-F238E27FC236}">
                <a16:creationId xmlns:a16="http://schemas.microsoft.com/office/drawing/2014/main" id="{81744DE1-5EE4-58C9-3B64-528C535B114E}"/>
              </a:ext>
            </a:extLst>
          </p:cNvPr>
          <p:cNvSpPr/>
          <p:nvPr/>
        </p:nvSpPr>
        <p:spPr>
          <a:xfrm>
            <a:off x="3664578" y="1224225"/>
            <a:ext cx="915465" cy="339201"/>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GBT</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49" name="正方形/長方形 48">
            <a:extLst>
              <a:ext uri="{FF2B5EF4-FFF2-40B4-BE49-F238E27FC236}">
                <a16:creationId xmlns:a16="http://schemas.microsoft.com/office/drawing/2014/main" id="{DF04D8ED-4B5B-58D9-1E56-744525BBC067}"/>
              </a:ext>
            </a:extLst>
          </p:cNvPr>
          <p:cNvSpPr/>
          <p:nvPr/>
        </p:nvSpPr>
        <p:spPr>
          <a:xfrm>
            <a:off x="3683368" y="1703951"/>
            <a:ext cx="915465" cy="339201"/>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GBT</a:t>
            </a:r>
            <a:endParaRPr lang="ja-JP" altLang="en-US" sz="1600">
              <a:solidFill>
                <a:schemeClr val="tx1"/>
              </a:solidFill>
              <a:latin typeface="Hiragino Sans W4" panose="020B0400000000000000" pitchFamily="34" charset="-128"/>
              <a:ea typeface="Hiragino Sans W4" panose="020B0400000000000000" pitchFamily="34" charset="-128"/>
            </a:endParaRPr>
          </a:p>
        </p:txBody>
      </p:sp>
      <p:cxnSp>
        <p:nvCxnSpPr>
          <p:cNvPr id="50" name="直線矢印コネクタ 49">
            <a:extLst>
              <a:ext uri="{FF2B5EF4-FFF2-40B4-BE49-F238E27FC236}">
                <a16:creationId xmlns:a16="http://schemas.microsoft.com/office/drawing/2014/main" id="{803D0E52-0DC6-A246-4E8D-EBD21F5E99D3}"/>
              </a:ext>
            </a:extLst>
          </p:cNvPr>
          <p:cNvCxnSpPr>
            <a:cxnSpLocks/>
            <a:stCxn id="27" idx="3"/>
            <a:endCxn id="41" idx="1"/>
          </p:cNvCxnSpPr>
          <p:nvPr/>
        </p:nvCxnSpPr>
        <p:spPr>
          <a:xfrm flipV="1">
            <a:off x="3311078" y="757685"/>
            <a:ext cx="334664" cy="3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4DD6CD67-8860-AA52-A51D-5B5618C7D69A}"/>
              </a:ext>
            </a:extLst>
          </p:cNvPr>
          <p:cNvCxnSpPr>
            <a:cxnSpLocks/>
            <a:stCxn id="18" idx="3"/>
            <a:endCxn id="44" idx="1"/>
          </p:cNvCxnSpPr>
          <p:nvPr/>
        </p:nvCxnSpPr>
        <p:spPr>
          <a:xfrm flipV="1">
            <a:off x="2312458" y="1393826"/>
            <a:ext cx="1352120" cy="1696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3D130696-4E76-FEDA-7407-C1BBC323D84A}"/>
              </a:ext>
            </a:extLst>
          </p:cNvPr>
          <p:cNvCxnSpPr>
            <a:cxnSpLocks/>
            <a:stCxn id="65" idx="3"/>
            <a:endCxn id="49" idx="1"/>
          </p:cNvCxnSpPr>
          <p:nvPr/>
        </p:nvCxnSpPr>
        <p:spPr>
          <a:xfrm flipV="1">
            <a:off x="2463533" y="1873552"/>
            <a:ext cx="1219835" cy="133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1B7FDDF0-06D5-8CDF-66E7-BA01D55F0FFD}"/>
              </a:ext>
            </a:extLst>
          </p:cNvPr>
          <p:cNvSpPr/>
          <p:nvPr/>
        </p:nvSpPr>
        <p:spPr>
          <a:xfrm>
            <a:off x="5166352" y="1189490"/>
            <a:ext cx="842351" cy="339201"/>
          </a:xfrm>
          <a:prstGeom prst="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GERI</a:t>
            </a:r>
            <a:endParaRPr lang="ja-JP" altLang="en-US" sz="1600">
              <a:solidFill>
                <a:schemeClr val="tx1"/>
              </a:solidFill>
              <a:latin typeface="Hiragino Sans W4" panose="020B0400000000000000" pitchFamily="34" charset="-128"/>
              <a:ea typeface="Hiragino Sans W4" panose="020B0400000000000000" pitchFamily="34" charset="-128"/>
            </a:endParaRPr>
          </a:p>
        </p:txBody>
      </p:sp>
      <p:cxnSp>
        <p:nvCxnSpPr>
          <p:cNvPr id="58" name="直線矢印コネクタ 57">
            <a:extLst>
              <a:ext uri="{FF2B5EF4-FFF2-40B4-BE49-F238E27FC236}">
                <a16:creationId xmlns:a16="http://schemas.microsoft.com/office/drawing/2014/main" id="{E17586BC-4A98-3B93-9B78-DFC6CBD232F4}"/>
              </a:ext>
            </a:extLst>
          </p:cNvPr>
          <p:cNvCxnSpPr>
            <a:cxnSpLocks/>
            <a:stCxn id="41" idx="3"/>
            <a:endCxn id="57" idx="1"/>
          </p:cNvCxnSpPr>
          <p:nvPr/>
        </p:nvCxnSpPr>
        <p:spPr>
          <a:xfrm>
            <a:off x="4561207" y="757685"/>
            <a:ext cx="605145" cy="601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9780CB54-5848-8E91-C95D-208FE47E9C62}"/>
              </a:ext>
            </a:extLst>
          </p:cNvPr>
          <p:cNvCxnSpPr>
            <a:cxnSpLocks/>
            <a:stCxn id="44" idx="3"/>
            <a:endCxn id="57" idx="1"/>
          </p:cNvCxnSpPr>
          <p:nvPr/>
        </p:nvCxnSpPr>
        <p:spPr>
          <a:xfrm flipV="1">
            <a:off x="4580043" y="1359091"/>
            <a:ext cx="586309" cy="347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B2C0B0F3-27D9-F5F8-4461-3112112EA2AE}"/>
              </a:ext>
            </a:extLst>
          </p:cNvPr>
          <p:cNvCxnSpPr>
            <a:cxnSpLocks/>
            <a:stCxn id="49" idx="3"/>
            <a:endCxn id="57" idx="1"/>
          </p:cNvCxnSpPr>
          <p:nvPr/>
        </p:nvCxnSpPr>
        <p:spPr>
          <a:xfrm flipV="1">
            <a:off x="4598833" y="1359091"/>
            <a:ext cx="567519" cy="5144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58940F9B-9A64-7DB1-1639-9D4D078A64ED}"/>
              </a:ext>
            </a:extLst>
          </p:cNvPr>
          <p:cNvSpPr/>
          <p:nvPr/>
        </p:nvSpPr>
        <p:spPr>
          <a:xfrm>
            <a:off x="1548068" y="1837463"/>
            <a:ext cx="915465" cy="339201"/>
          </a:xfrm>
          <a:prstGeom prst="rect">
            <a:avLst/>
          </a:prstGeom>
          <a:solidFill>
            <a:schemeClr val="accent6">
              <a:lumMod val="20000"/>
              <a:lumOff val="8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latin typeface="Hiragino Sans W4" panose="020B0400000000000000" pitchFamily="34" charset="-128"/>
                <a:ea typeface="Hiragino Sans W4" panose="020B0400000000000000" pitchFamily="34" charset="-128"/>
              </a:rPr>
              <a:t>FEB(P)</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66" name="正方形/長方形 65">
            <a:extLst>
              <a:ext uri="{FF2B5EF4-FFF2-40B4-BE49-F238E27FC236}">
                <a16:creationId xmlns:a16="http://schemas.microsoft.com/office/drawing/2014/main" id="{E67E1D53-E556-DACE-D2D2-403CE83D67A2}"/>
              </a:ext>
            </a:extLst>
          </p:cNvPr>
          <p:cNvSpPr/>
          <p:nvPr/>
        </p:nvSpPr>
        <p:spPr>
          <a:xfrm>
            <a:off x="445587" y="589247"/>
            <a:ext cx="1626027" cy="57751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latin typeface="Hiragino Sans W4" panose="020B0400000000000000" pitchFamily="34" charset="-128"/>
                <a:ea typeface="Hiragino Sans W4" panose="020B0400000000000000" pitchFamily="34" charset="-128"/>
              </a:rPr>
              <a:t>シンチの</a:t>
            </a:r>
            <a:endParaRPr lang="en-US" altLang="ja-JP" sz="1600" dirty="0">
              <a:solidFill>
                <a:schemeClr val="tx1"/>
              </a:solidFill>
              <a:latin typeface="Hiragino Sans W4" panose="020B0400000000000000" pitchFamily="34" charset="-128"/>
              <a:ea typeface="Hiragino Sans W4" panose="020B0400000000000000" pitchFamily="34" charset="-128"/>
            </a:endParaRPr>
          </a:p>
          <a:p>
            <a:pPr algn="ctr"/>
            <a:r>
              <a:rPr lang="ja-JP" altLang="en-US" sz="1600">
                <a:solidFill>
                  <a:schemeClr val="tx1"/>
                </a:solidFill>
                <a:latin typeface="Hiragino Sans W4" panose="020B0400000000000000" pitchFamily="34" charset="-128"/>
                <a:ea typeface="Hiragino Sans W4" panose="020B0400000000000000" pitchFamily="34" charset="-128"/>
              </a:rPr>
              <a:t>コインシデンス</a:t>
            </a:r>
          </a:p>
        </p:txBody>
      </p:sp>
      <p:grpSp>
        <p:nvGrpSpPr>
          <p:cNvPr id="67" name="グループ化 66">
            <a:extLst>
              <a:ext uri="{FF2B5EF4-FFF2-40B4-BE49-F238E27FC236}">
                <a16:creationId xmlns:a16="http://schemas.microsoft.com/office/drawing/2014/main" id="{0D5E7541-0322-D8FA-0F2B-49193F1D6044}"/>
              </a:ext>
            </a:extLst>
          </p:cNvPr>
          <p:cNvGrpSpPr/>
          <p:nvPr/>
        </p:nvGrpSpPr>
        <p:grpSpPr>
          <a:xfrm>
            <a:off x="4353205" y="2124368"/>
            <a:ext cx="4575009" cy="1058779"/>
            <a:chOff x="3823033" y="5714999"/>
            <a:chExt cx="4575009" cy="1058779"/>
          </a:xfrm>
        </p:grpSpPr>
        <p:sp>
          <p:nvSpPr>
            <p:cNvPr id="68" name="角丸四角形吹き出し 67">
              <a:extLst>
                <a:ext uri="{FF2B5EF4-FFF2-40B4-BE49-F238E27FC236}">
                  <a16:creationId xmlns:a16="http://schemas.microsoft.com/office/drawing/2014/main" id="{69AE3362-AE13-6D34-7DCD-8D59F61C5A4F}"/>
                </a:ext>
              </a:extLst>
            </p:cNvPr>
            <p:cNvSpPr/>
            <p:nvPr/>
          </p:nvSpPr>
          <p:spPr>
            <a:xfrm>
              <a:off x="3839562" y="5714999"/>
              <a:ext cx="4558480" cy="1058779"/>
            </a:xfrm>
            <a:prstGeom prst="wedgeRoundRectCallout">
              <a:avLst>
                <a:gd name="adj1" fmla="val -89225"/>
                <a:gd name="adj2" fmla="val -49806"/>
                <a:gd name="adj3" fmla="val 16667"/>
              </a:avLst>
            </a:prstGeom>
            <a:solidFill>
              <a:schemeClr val="bg1"/>
            </a:solid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600" dirty="0">
                <a:solidFill>
                  <a:schemeClr val="tx1"/>
                </a:solidFill>
                <a:latin typeface="Hiragino Sans W4" panose="020B0400000000000000" pitchFamily="34" charset="-128"/>
                <a:ea typeface="Hiragino Sans W4" panose="020B0400000000000000" pitchFamily="34" charset="-128"/>
              </a:endParaRPr>
            </a:p>
          </p:txBody>
        </p:sp>
        <p:sp>
          <p:nvSpPr>
            <p:cNvPr id="71" name="テキスト ボックス 70">
              <a:extLst>
                <a:ext uri="{FF2B5EF4-FFF2-40B4-BE49-F238E27FC236}">
                  <a16:creationId xmlns:a16="http://schemas.microsoft.com/office/drawing/2014/main" id="{129AD581-18CD-9DB2-3DC2-C65D4E0BF275}"/>
                </a:ext>
              </a:extLst>
            </p:cNvPr>
            <p:cNvSpPr txBox="1"/>
            <p:nvPr/>
          </p:nvSpPr>
          <p:spPr>
            <a:xfrm>
              <a:off x="3967413" y="6107714"/>
              <a:ext cx="4310313" cy="584775"/>
            </a:xfrm>
            <a:prstGeom prst="rect">
              <a:avLst/>
            </a:prstGeom>
            <a:noFill/>
          </p:spPr>
          <p:txBody>
            <a:bodyPr wrap="square">
              <a:spAutoFit/>
            </a:bodyPr>
            <a:lstStyle/>
            <a:p>
              <a:r>
                <a:rPr lang="en-US" altLang="ja-JP" sz="1600" dirty="0">
                  <a:solidFill>
                    <a:schemeClr val="tx1"/>
                  </a:solidFill>
                  <a:latin typeface="Hiragino Sans W4" panose="020B0400000000000000" pitchFamily="34" charset="-128"/>
                  <a:ea typeface="Hiragino Sans W4" panose="020B0400000000000000" pitchFamily="34" charset="-128"/>
                </a:rPr>
                <a:t>FEB</a:t>
              </a:r>
              <a:r>
                <a:rPr lang="ja-JP" altLang="en-US" sz="1600">
                  <a:solidFill>
                    <a:schemeClr val="tx1"/>
                  </a:solidFill>
                  <a:latin typeface="Hiragino Sans W4" panose="020B0400000000000000" pitchFamily="34" charset="-128"/>
                  <a:ea typeface="Hiragino Sans W4" panose="020B0400000000000000" pitchFamily="34" charset="-128"/>
                </a:rPr>
                <a:t>の中でそれぞれ周っている</a:t>
              </a:r>
              <a:r>
                <a:rPr lang="en-US" altLang="ja-JP" sz="1600" dirty="0" err="1">
                  <a:solidFill>
                    <a:schemeClr val="tx1"/>
                  </a:solidFill>
                  <a:latin typeface="Hiragino Sans W4" panose="020B0400000000000000" pitchFamily="34" charset="-128"/>
                  <a:ea typeface="Hiragino Sans W4" panose="020B0400000000000000" pitchFamily="34" charset="-128"/>
                </a:rPr>
                <a:t>clk</a:t>
              </a:r>
              <a:r>
                <a:rPr lang="ja-JP" altLang="en-US" sz="1600">
                  <a:solidFill>
                    <a:schemeClr val="tx1"/>
                  </a:solidFill>
                  <a:latin typeface="Hiragino Sans W4" panose="020B0400000000000000" pitchFamily="34" charset="-128"/>
                  <a:ea typeface="Hiragino Sans W4" panose="020B0400000000000000" pitchFamily="34" charset="-128"/>
                </a:rPr>
                <a:t>。</a:t>
              </a:r>
              <a:r>
                <a:rPr lang="ja-JP" altLang="en-US" sz="1600">
                  <a:solidFill>
                    <a:srgbClr val="FF0000"/>
                  </a:solidFill>
                  <a:latin typeface="Hiragino Sans W4" panose="020B0400000000000000" pitchFamily="34" charset="-128"/>
                  <a:ea typeface="Hiragino Sans W4" panose="020B0400000000000000" pitchFamily="34" charset="-128"/>
                </a:rPr>
                <a:t>センサからのアナログ信号が来たタイミング</a:t>
              </a:r>
              <a:r>
                <a:rPr lang="ja-JP" altLang="en-US" sz="1600">
                  <a:solidFill>
                    <a:schemeClr val="tx1"/>
                  </a:solidFill>
                  <a:latin typeface="Hiragino Sans W4" panose="020B0400000000000000" pitchFamily="34" charset="-128"/>
                  <a:ea typeface="Hiragino Sans W4" panose="020B0400000000000000" pitchFamily="34" charset="-128"/>
                </a:rPr>
                <a:t>を記録</a:t>
              </a:r>
              <a:endParaRPr lang="en-US" altLang="ja-JP" sz="1600" dirty="0">
                <a:solidFill>
                  <a:schemeClr val="tx1"/>
                </a:solidFill>
                <a:latin typeface="Hiragino Sans W4" panose="020B0400000000000000" pitchFamily="34" charset="-128"/>
                <a:ea typeface="Hiragino Sans W4" panose="020B0400000000000000" pitchFamily="34" charset="-128"/>
              </a:endParaRPr>
            </a:p>
          </p:txBody>
        </p:sp>
        <p:sp>
          <p:nvSpPr>
            <p:cNvPr id="75" name="テキスト ボックス 74">
              <a:extLst>
                <a:ext uri="{FF2B5EF4-FFF2-40B4-BE49-F238E27FC236}">
                  <a16:creationId xmlns:a16="http://schemas.microsoft.com/office/drawing/2014/main" id="{48B89011-6172-AEC4-668F-DA6BF0DECEB4}"/>
                </a:ext>
              </a:extLst>
            </p:cNvPr>
            <p:cNvSpPr txBox="1"/>
            <p:nvPr/>
          </p:nvSpPr>
          <p:spPr>
            <a:xfrm>
              <a:off x="3823033" y="5770967"/>
              <a:ext cx="3672640" cy="338554"/>
            </a:xfrm>
            <a:prstGeom prst="rect">
              <a:avLst/>
            </a:prstGeom>
            <a:noFill/>
          </p:spPr>
          <p:txBody>
            <a:bodyPr wrap="square">
              <a:spAutoFit/>
            </a:bodyPr>
            <a:lstStyle/>
            <a:p>
              <a:pPr marL="285750" indent="-285750">
                <a:buFont typeface="Wingdings" pitchFamily="2" charset="2"/>
                <a:buChar char="Ø"/>
              </a:pPr>
              <a:r>
                <a:rPr lang="en-US" altLang="ja-JP" sz="1600" b="1" i="1" u="sng" dirty="0">
                  <a:latin typeface="Hiragino Sans W4" panose="020B0400000000000000" pitchFamily="34" charset="-128"/>
                  <a:ea typeface="Hiragino Sans W4" panose="020B0400000000000000" pitchFamily="34" charset="-128"/>
                </a:rPr>
                <a:t>SMX TDC</a:t>
              </a:r>
              <a:r>
                <a:rPr lang="en-US" altLang="ja-JP" sz="1600" b="1" i="1" u="sng" dirty="0">
                  <a:solidFill>
                    <a:schemeClr val="tx1"/>
                  </a:solidFill>
                  <a:latin typeface="Hiragino Sans W4" panose="020B0400000000000000" pitchFamily="34" charset="-128"/>
                  <a:ea typeface="Hiragino Sans W4" panose="020B0400000000000000" pitchFamily="34" charset="-128"/>
                </a:rPr>
                <a:t> </a:t>
              </a:r>
              <a:r>
                <a:rPr lang="en-US" altLang="ja-JP" sz="1600" u="sng" dirty="0">
                  <a:solidFill>
                    <a:schemeClr val="tx1"/>
                  </a:solidFill>
                  <a:latin typeface="Hiragino Sans W4" panose="020B0400000000000000" pitchFamily="34" charset="-128"/>
                  <a:ea typeface="Hiragino Sans W4" panose="020B0400000000000000" pitchFamily="34" charset="-128"/>
                </a:rPr>
                <a:t>: 320 </a:t>
              </a:r>
              <a:r>
                <a:rPr lang="en-US" altLang="ja-JP" sz="1600" u="sng" dirty="0" err="1">
                  <a:solidFill>
                    <a:schemeClr val="tx1"/>
                  </a:solidFill>
                  <a:latin typeface="Hiragino Sans W4" panose="020B0400000000000000" pitchFamily="34" charset="-128"/>
                  <a:ea typeface="Hiragino Sans W4" panose="020B0400000000000000" pitchFamily="34" charset="-128"/>
                </a:rPr>
                <a:t>MHz.</a:t>
              </a:r>
              <a:r>
                <a:rPr lang="en-US" altLang="ja-JP" sz="1600" u="sng" dirty="0">
                  <a:solidFill>
                    <a:schemeClr val="tx1"/>
                  </a:solidFill>
                  <a:latin typeface="Hiragino Sans W4" panose="020B0400000000000000" pitchFamily="34" charset="-128"/>
                  <a:ea typeface="Hiragino Sans W4" panose="020B0400000000000000" pitchFamily="34" charset="-128"/>
                </a:rPr>
                <a:t> 14 bit </a:t>
              </a:r>
            </a:p>
          </p:txBody>
        </p:sp>
      </p:grpSp>
      <p:grpSp>
        <p:nvGrpSpPr>
          <p:cNvPr id="77" name="グループ化 76">
            <a:extLst>
              <a:ext uri="{FF2B5EF4-FFF2-40B4-BE49-F238E27FC236}">
                <a16:creationId xmlns:a16="http://schemas.microsoft.com/office/drawing/2014/main" id="{B2E4E2D1-D243-2538-D875-BF8E5A9F1EC9}"/>
              </a:ext>
            </a:extLst>
          </p:cNvPr>
          <p:cNvGrpSpPr/>
          <p:nvPr/>
        </p:nvGrpSpPr>
        <p:grpSpPr>
          <a:xfrm>
            <a:off x="5160686" y="113862"/>
            <a:ext cx="3895224" cy="978569"/>
            <a:chOff x="5188618" y="3112168"/>
            <a:chExt cx="3895224" cy="978569"/>
          </a:xfrm>
        </p:grpSpPr>
        <p:sp>
          <p:nvSpPr>
            <p:cNvPr id="78" name="角丸四角形吹き出し 77">
              <a:extLst>
                <a:ext uri="{FF2B5EF4-FFF2-40B4-BE49-F238E27FC236}">
                  <a16:creationId xmlns:a16="http://schemas.microsoft.com/office/drawing/2014/main" id="{50DF1E19-20BE-DC36-172D-D9832827E254}"/>
                </a:ext>
              </a:extLst>
            </p:cNvPr>
            <p:cNvSpPr/>
            <p:nvPr/>
          </p:nvSpPr>
          <p:spPr>
            <a:xfrm>
              <a:off x="5198381" y="3112168"/>
              <a:ext cx="3885461" cy="978569"/>
            </a:xfrm>
            <a:prstGeom prst="wedgeRoundRectCallout">
              <a:avLst>
                <a:gd name="adj1" fmla="val -32843"/>
                <a:gd name="adj2" fmla="val 64796"/>
                <a:gd name="adj3" fmla="val 16667"/>
              </a:avLst>
            </a:prstGeom>
            <a:solidFill>
              <a:schemeClr val="bg1"/>
            </a:solidFill>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600" dirty="0">
                <a:solidFill>
                  <a:schemeClr val="tx1"/>
                </a:solidFill>
                <a:latin typeface="Hiragino Sans W4" panose="020B0400000000000000" pitchFamily="34" charset="-128"/>
                <a:ea typeface="Hiragino Sans W4" panose="020B0400000000000000" pitchFamily="34" charset="-128"/>
              </a:endParaRPr>
            </a:p>
          </p:txBody>
        </p:sp>
        <p:sp>
          <p:nvSpPr>
            <p:cNvPr id="79" name="テキスト ボックス 78">
              <a:extLst>
                <a:ext uri="{FF2B5EF4-FFF2-40B4-BE49-F238E27FC236}">
                  <a16:creationId xmlns:a16="http://schemas.microsoft.com/office/drawing/2014/main" id="{DA2B0F68-65E2-49C4-E755-A78070BBB6ED}"/>
                </a:ext>
              </a:extLst>
            </p:cNvPr>
            <p:cNvSpPr txBox="1"/>
            <p:nvPr/>
          </p:nvSpPr>
          <p:spPr>
            <a:xfrm>
              <a:off x="5188618" y="3154097"/>
              <a:ext cx="3823034" cy="338554"/>
            </a:xfrm>
            <a:prstGeom prst="rect">
              <a:avLst/>
            </a:prstGeom>
            <a:noFill/>
          </p:spPr>
          <p:txBody>
            <a:bodyPr wrap="square">
              <a:spAutoFit/>
            </a:bodyPr>
            <a:lstStyle/>
            <a:p>
              <a:pPr marL="285750" indent="-285750">
                <a:buFont typeface="Wingdings" pitchFamily="2" charset="2"/>
                <a:buChar char="Ø"/>
              </a:pPr>
              <a:r>
                <a:rPr lang="en-US" altLang="ja-JP" sz="1600" b="1" i="1" u="sng" dirty="0" err="1">
                  <a:solidFill>
                    <a:schemeClr val="tx1"/>
                  </a:solidFill>
                  <a:latin typeface="Hiragino Sans W4" panose="020B0400000000000000" pitchFamily="34" charset="-128"/>
                  <a:ea typeface="Hiragino Sans W4" panose="020B0400000000000000" pitchFamily="34" charset="-128"/>
                </a:rPr>
                <a:t>geriTimestamp</a:t>
              </a:r>
              <a:r>
                <a:rPr lang="en-US" altLang="ja-JP" sz="1600" b="1" i="1" u="sng" dirty="0">
                  <a:solidFill>
                    <a:schemeClr val="tx1"/>
                  </a:solidFill>
                  <a:latin typeface="Hiragino Sans W4" panose="020B0400000000000000" pitchFamily="34" charset="-128"/>
                  <a:ea typeface="Hiragino Sans W4" panose="020B0400000000000000" pitchFamily="34" charset="-128"/>
                </a:rPr>
                <a:t> </a:t>
              </a:r>
              <a:r>
                <a:rPr lang="en-US" altLang="ja-JP" sz="1600" u="sng" dirty="0">
                  <a:solidFill>
                    <a:schemeClr val="tx1"/>
                  </a:solidFill>
                  <a:latin typeface="Hiragino Sans W4" panose="020B0400000000000000" pitchFamily="34" charset="-128"/>
                  <a:ea typeface="Hiragino Sans W4" panose="020B0400000000000000" pitchFamily="34" charset="-128"/>
                </a:rPr>
                <a:t>: 40 MHz, 32 bit </a:t>
              </a:r>
              <a:endParaRPr lang="ja-JP" altLang="en-US" sz="1600" u="sng"/>
            </a:p>
          </p:txBody>
        </p:sp>
        <p:sp>
          <p:nvSpPr>
            <p:cNvPr id="80" name="テキスト ボックス 79">
              <a:extLst>
                <a:ext uri="{FF2B5EF4-FFF2-40B4-BE49-F238E27FC236}">
                  <a16:creationId xmlns:a16="http://schemas.microsoft.com/office/drawing/2014/main" id="{BF150910-3FB0-F42C-20F6-FBD1823BA85E}"/>
                </a:ext>
              </a:extLst>
            </p:cNvPr>
            <p:cNvSpPr txBox="1"/>
            <p:nvPr/>
          </p:nvSpPr>
          <p:spPr>
            <a:xfrm>
              <a:off x="5623762" y="3468789"/>
              <a:ext cx="2688594" cy="584775"/>
            </a:xfrm>
            <a:prstGeom prst="rect">
              <a:avLst/>
            </a:prstGeom>
            <a:noFill/>
          </p:spPr>
          <p:txBody>
            <a:bodyPr wrap="square">
              <a:spAutoFit/>
            </a:bodyPr>
            <a:lstStyle/>
            <a:p>
              <a:r>
                <a:rPr lang="en" altLang="ja-JP" sz="1600" dirty="0" err="1">
                  <a:solidFill>
                    <a:srgbClr val="FF0000"/>
                  </a:solidFill>
                  <a:latin typeface="Hiragino Sans W4" panose="020B0400000000000000" pitchFamily="34" charset="-128"/>
                  <a:ea typeface="Hiragino Sans W4" panose="020B0400000000000000" pitchFamily="34" charset="-128"/>
                </a:rPr>
                <a:t>geri</a:t>
              </a:r>
              <a:r>
                <a:rPr lang="ja-JP" altLang="en-US" sz="1600">
                  <a:solidFill>
                    <a:srgbClr val="FF0000"/>
                  </a:solidFill>
                  <a:latin typeface="Hiragino Sans W4" panose="020B0400000000000000" pitchFamily="34" charset="-128"/>
                  <a:ea typeface="Hiragino Sans W4" panose="020B0400000000000000" pitchFamily="34" charset="-128"/>
                </a:rPr>
                <a:t>がデータを受け取ったタイミング</a:t>
              </a:r>
              <a:r>
                <a:rPr lang="ja-JP" altLang="en-US" sz="1600">
                  <a:solidFill>
                    <a:schemeClr val="tx1"/>
                  </a:solidFill>
                  <a:latin typeface="Hiragino Sans W4" panose="020B0400000000000000" pitchFamily="34" charset="-128"/>
                  <a:ea typeface="Hiragino Sans W4" panose="020B0400000000000000" pitchFamily="34" charset="-128"/>
                </a:rPr>
                <a:t>を記録</a:t>
              </a:r>
              <a:endParaRPr lang="en-US" altLang="ja-JP" sz="1600" dirty="0">
                <a:solidFill>
                  <a:schemeClr val="tx1"/>
                </a:solidFill>
                <a:latin typeface="Hiragino Sans W4" panose="020B0400000000000000" pitchFamily="34" charset="-128"/>
                <a:ea typeface="Hiragino Sans W4" panose="020B0400000000000000" pitchFamily="34" charset="-128"/>
              </a:endParaRPr>
            </a:p>
          </p:txBody>
        </p:sp>
      </p:grpSp>
      <p:cxnSp>
        <p:nvCxnSpPr>
          <p:cNvPr id="81" name="直線矢印コネクタ 80">
            <a:extLst>
              <a:ext uri="{FF2B5EF4-FFF2-40B4-BE49-F238E27FC236}">
                <a16:creationId xmlns:a16="http://schemas.microsoft.com/office/drawing/2014/main" id="{59761744-A65C-47DE-1534-4FA53215C97A}"/>
              </a:ext>
            </a:extLst>
          </p:cNvPr>
          <p:cNvCxnSpPr>
            <a:cxnSpLocks/>
          </p:cNvCxnSpPr>
          <p:nvPr/>
        </p:nvCxnSpPr>
        <p:spPr>
          <a:xfrm flipV="1">
            <a:off x="2066282" y="751390"/>
            <a:ext cx="334664" cy="3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930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a:latin typeface="Segoe UI" panose="020B0502040204020203" pitchFamily="34" charset="0"/>
                <a:ea typeface="Hiragino Sans W6" panose="020B0400000000000000" pitchFamily="34" charset="-128"/>
                <a:cs typeface="Segoe UI" panose="020B0502040204020203" pitchFamily="34" charset="0"/>
              </a:rPr>
              <a:t>閾値について</a:t>
            </a:r>
            <a:endParaRPr lang="en-US" altLang="ja-JP" sz="3600" b="1" dirty="0">
              <a:latin typeface="Segoe UI" panose="020B0502040204020203" pitchFamily="34" charset="0"/>
              <a:ea typeface="Hiragino Sans W6" panose="020B0400000000000000" pitchFamily="34" charset="-128"/>
              <a:cs typeface="Segoe UI" panose="020B0502040204020203" pitchFamily="34" charset="0"/>
            </a:endParaRP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85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図 115">
            <a:extLst>
              <a:ext uri="{FF2B5EF4-FFF2-40B4-BE49-F238E27FC236}">
                <a16:creationId xmlns:a16="http://schemas.microsoft.com/office/drawing/2014/main" id="{05AF0402-8EB4-8C05-F1DD-FD7D78FBD538}"/>
              </a:ext>
            </a:extLst>
          </p:cNvPr>
          <p:cNvPicPr>
            <a:picLocks noChangeAspect="1"/>
          </p:cNvPicPr>
          <p:nvPr/>
        </p:nvPicPr>
        <p:blipFill>
          <a:blip r:embed="rId3"/>
          <a:stretch>
            <a:fillRect/>
          </a:stretch>
        </p:blipFill>
        <p:spPr>
          <a:xfrm>
            <a:off x="4966529" y="502023"/>
            <a:ext cx="4076568" cy="3195828"/>
          </a:xfrm>
          <a:prstGeom prst="rect">
            <a:avLst/>
          </a:prstGeom>
        </p:spPr>
      </p:pic>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1" y="-202750"/>
            <a:ext cx="7618010"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フロントエンド</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ASIC SMX</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について</a:t>
            </a:r>
          </a:p>
        </p:txBody>
      </p:sp>
      <p:sp>
        <p:nvSpPr>
          <p:cNvPr id="9" name="テキスト ボックス 8">
            <a:extLst>
              <a:ext uri="{FF2B5EF4-FFF2-40B4-BE49-F238E27FC236}">
                <a16:creationId xmlns:a16="http://schemas.microsoft.com/office/drawing/2014/main" id="{CDE7EE00-8D92-5CC9-34AE-F0511F31DCF8}"/>
              </a:ext>
            </a:extLst>
          </p:cNvPr>
          <p:cNvSpPr txBox="1"/>
          <p:nvPr/>
        </p:nvSpPr>
        <p:spPr>
          <a:xfrm>
            <a:off x="224652" y="654882"/>
            <a:ext cx="4779818" cy="400110"/>
          </a:xfrm>
          <a:prstGeom prst="rect">
            <a:avLst/>
          </a:prstGeom>
          <a:noFill/>
        </p:spPr>
        <p:txBody>
          <a:bodyPr wrap="square">
            <a:spAutoFit/>
          </a:bodyPr>
          <a:lstStyle/>
          <a:p>
            <a:pPr marL="285750" indent="-285750">
              <a:buFont typeface="Wingdings" pitchFamily="2" charset="2"/>
              <a:buChar char="n"/>
            </a:pPr>
            <a:r>
              <a:rPr kumimoji="1" lang="en-US" altLang="ja-JP" sz="2000" b="1" u="sng" dirty="0">
                <a:latin typeface="Hiragino Sans W6" panose="020B0400000000000000" pitchFamily="34" charset="-128"/>
                <a:ea typeface="Hiragino Sans W6" panose="020B0400000000000000" pitchFamily="34" charset="-128"/>
              </a:rPr>
              <a:t>SMX : STS/MUCH-XYTER</a:t>
            </a:r>
          </a:p>
        </p:txBody>
      </p:sp>
      <p:sp>
        <p:nvSpPr>
          <p:cNvPr id="31" name="テキスト ボックス 30">
            <a:extLst>
              <a:ext uri="{FF2B5EF4-FFF2-40B4-BE49-F238E27FC236}">
                <a16:creationId xmlns:a16="http://schemas.microsoft.com/office/drawing/2014/main" id="{563D65E0-4326-D5AB-C553-1E0EC7C369CE}"/>
              </a:ext>
            </a:extLst>
          </p:cNvPr>
          <p:cNvSpPr txBox="1"/>
          <p:nvPr/>
        </p:nvSpPr>
        <p:spPr>
          <a:xfrm>
            <a:off x="307575" y="1048256"/>
            <a:ext cx="4076568" cy="584775"/>
          </a:xfrm>
          <a:prstGeom prst="rect">
            <a:avLst/>
          </a:prstGeom>
          <a:noFill/>
        </p:spPr>
        <p:txBody>
          <a:bodyPr wrap="square">
            <a:spAutoFit/>
          </a:bodyPr>
          <a:lstStyle/>
          <a:p>
            <a:pPr marL="285750" indent="-285750">
              <a:buFont typeface="Wingdings" pitchFamily="2" charset="2"/>
              <a:buChar char="ü"/>
            </a:pPr>
            <a:r>
              <a:rPr kumimoji="1" lang="en-US" altLang="ja-JP" sz="1600" dirty="0">
                <a:latin typeface="Hiragino Sans W4" panose="020B0400000000000000" pitchFamily="34" charset="-128"/>
                <a:ea typeface="Hiragino Sans W4" panose="020B0400000000000000" pitchFamily="34" charset="-128"/>
              </a:rPr>
              <a:t>CBM</a:t>
            </a:r>
            <a:r>
              <a:rPr kumimoji="1" lang="ja-JP" altLang="en-US" sz="1600">
                <a:latin typeface="Hiragino Sans W4" panose="020B0400000000000000" pitchFamily="34" charset="-128"/>
                <a:ea typeface="Hiragino Sans W4" panose="020B0400000000000000" pitchFamily="34" charset="-128"/>
              </a:rPr>
              <a:t>開発の</a:t>
            </a:r>
            <a:r>
              <a:rPr kumimoji="1" lang="ja-JP" altLang="en-US" sz="1600" b="1">
                <a:solidFill>
                  <a:srgbClr val="FF0000"/>
                </a:solidFill>
                <a:latin typeface="Hiragino Sans W6" panose="020B0400000000000000" pitchFamily="34" charset="-128"/>
                <a:ea typeface="Hiragino Sans W6" panose="020B0400000000000000" pitchFamily="34" charset="-128"/>
              </a:rPr>
              <a:t>セルフトリガー</a:t>
            </a:r>
            <a:r>
              <a:rPr kumimoji="1" lang="ja-JP" altLang="en-US" sz="1600">
                <a:latin typeface="Hiragino Sans W4" panose="020B0400000000000000" pitchFamily="34" charset="-128"/>
                <a:ea typeface="Hiragino Sans W4" panose="020B0400000000000000" pitchFamily="34" charset="-128"/>
              </a:rPr>
              <a:t>で動作する連続読み出し用の</a:t>
            </a:r>
            <a:r>
              <a:rPr kumimoji="1" lang="en-US" altLang="ja-JP" sz="1600" dirty="0">
                <a:latin typeface="Hiragino Sans W4" panose="020B0400000000000000" pitchFamily="34" charset="-128"/>
                <a:ea typeface="Hiragino Sans W4" panose="020B0400000000000000" pitchFamily="34" charset="-128"/>
              </a:rPr>
              <a:t>ASIC</a:t>
            </a:r>
          </a:p>
        </p:txBody>
      </p:sp>
      <p:sp>
        <p:nvSpPr>
          <p:cNvPr id="119" name="テキスト ボックス 118">
            <a:extLst>
              <a:ext uri="{FF2B5EF4-FFF2-40B4-BE49-F238E27FC236}">
                <a16:creationId xmlns:a16="http://schemas.microsoft.com/office/drawing/2014/main" id="{ACD8A52D-969B-CBD2-7F51-777C0E158AF0}"/>
              </a:ext>
            </a:extLst>
          </p:cNvPr>
          <p:cNvSpPr txBox="1"/>
          <p:nvPr/>
        </p:nvSpPr>
        <p:spPr>
          <a:xfrm>
            <a:off x="483321" y="3049289"/>
            <a:ext cx="4746268" cy="830997"/>
          </a:xfrm>
          <a:prstGeom prst="rect">
            <a:avLst/>
          </a:prstGeom>
          <a:noFill/>
        </p:spPr>
        <p:txBody>
          <a:bodyPr wrap="square">
            <a:spAutoFit/>
          </a:bodyPr>
          <a:lstStyle/>
          <a:p>
            <a:r>
              <a:rPr kumimoji="1" lang="ja-JP" altLang="en-US" sz="1600">
                <a:latin typeface="Hiragino Sans W4" panose="020B0400000000000000" pitchFamily="34" charset="-128"/>
                <a:ea typeface="Hiragino Sans W4" panose="020B0400000000000000" pitchFamily="34" charset="-128"/>
              </a:rPr>
              <a:t>検出器で生成された電荷信号は</a:t>
            </a:r>
            <a:r>
              <a:rPr kumimoji="1" lang="en-US" altLang="ja-JP" sz="1600" dirty="0">
                <a:latin typeface="Hiragino Sans W4" panose="020B0400000000000000" pitchFamily="34" charset="-128"/>
                <a:ea typeface="Hiragino Sans W4" panose="020B0400000000000000" pitchFamily="34" charset="-128"/>
              </a:rPr>
              <a:t>CSA</a:t>
            </a:r>
            <a:r>
              <a:rPr kumimoji="1" lang="ja-JP" altLang="en-US" sz="1600">
                <a:latin typeface="Hiragino Sans W4" panose="020B0400000000000000" pitchFamily="34" charset="-128"/>
                <a:ea typeface="Hiragino Sans W4" panose="020B0400000000000000" pitchFamily="34" charset="-128"/>
              </a:rPr>
              <a:t>によって積分され、その後出力信号は</a:t>
            </a:r>
            <a:r>
              <a:rPr kumimoji="1" lang="en-US" altLang="ja-JP" sz="1600" b="1" dirty="0">
                <a:latin typeface="Hiragino Sans W6" panose="020B0400000000000000" pitchFamily="34" charset="-128"/>
                <a:ea typeface="Hiragino Sans W6" panose="020B0400000000000000" pitchFamily="34" charset="-128"/>
              </a:rPr>
              <a:t>2</a:t>
            </a:r>
            <a:r>
              <a:rPr kumimoji="1" lang="ja-JP" altLang="en-US" sz="1600" b="1">
                <a:latin typeface="Hiragino Sans W6" panose="020B0400000000000000" pitchFamily="34" charset="-128"/>
                <a:ea typeface="Hiragino Sans W6" panose="020B0400000000000000" pitchFamily="34" charset="-128"/>
              </a:rPr>
              <a:t>つの経路</a:t>
            </a:r>
            <a:r>
              <a:rPr kumimoji="1" lang="ja-JP" altLang="en-US" sz="1600">
                <a:latin typeface="Hiragino Sans W4" panose="020B0400000000000000" pitchFamily="34" charset="-128"/>
                <a:ea typeface="Hiragino Sans W4" panose="020B0400000000000000" pitchFamily="34" charset="-128"/>
              </a:rPr>
              <a:t>に分けられる</a:t>
            </a:r>
            <a:endParaRPr kumimoji="1" lang="en-US" altLang="ja-JP" sz="1600" dirty="0">
              <a:latin typeface="Hiragino Sans W4" panose="020B0400000000000000" pitchFamily="34" charset="-128"/>
              <a:ea typeface="Hiragino Sans W4" panose="020B0400000000000000" pitchFamily="34" charset="-128"/>
            </a:endParaRPr>
          </a:p>
          <a:p>
            <a:r>
              <a:rPr kumimoji="1" lang="en-US" altLang="ja-JP" sz="1600" dirty="0">
                <a:latin typeface="Hiragino Sans W4" panose="020B0400000000000000" pitchFamily="34" charset="-128"/>
                <a:ea typeface="Hiragino Sans W4" panose="020B0400000000000000" pitchFamily="34" charset="-128"/>
              </a:rPr>
              <a:t>	</a:t>
            </a:r>
            <a:r>
              <a:rPr kumimoji="1" lang="ja-JP" altLang="en-US" sz="1600">
                <a:latin typeface="Hiragino Sans W4" panose="020B0400000000000000" pitchFamily="34" charset="-128"/>
                <a:ea typeface="Hiragino Sans W4" panose="020B0400000000000000" pitchFamily="34" charset="-128"/>
              </a:rPr>
              <a:t>→</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3F53F4"/>
                </a:solidFill>
                <a:latin typeface="Hiragino Sans W6" panose="020B0400000000000000" pitchFamily="34" charset="-128"/>
                <a:ea typeface="Hiragino Sans W6" panose="020B0400000000000000" pitchFamily="34" charset="-128"/>
              </a:rPr>
              <a:t>fast SHAPER</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FF0000"/>
                </a:solidFill>
                <a:latin typeface="Hiragino Sans W6" panose="020B0400000000000000" pitchFamily="34" charset="-128"/>
                <a:ea typeface="Hiragino Sans W6" panose="020B0400000000000000" pitchFamily="34" charset="-128"/>
              </a:rPr>
              <a:t>slow SHAPER</a:t>
            </a:r>
            <a:r>
              <a:rPr kumimoji="1" lang="en-US" altLang="ja-JP" sz="1600" b="1" dirty="0">
                <a:latin typeface="Hiragino Sans W6" panose="020B0400000000000000" pitchFamily="34" charset="-128"/>
                <a:ea typeface="Hiragino Sans W6" panose="020B0400000000000000" pitchFamily="34" charset="-128"/>
              </a:rPr>
              <a:t> </a:t>
            </a:r>
            <a:r>
              <a:rPr kumimoji="1" lang="ja-JP" altLang="en-US" sz="1600">
                <a:latin typeface="Hiragino Sans W4" panose="020B0400000000000000" pitchFamily="34" charset="-128"/>
                <a:ea typeface="Hiragino Sans W4" panose="020B0400000000000000" pitchFamily="34" charset="-128"/>
              </a:rPr>
              <a:t>へ</a:t>
            </a:r>
            <a:endParaRPr kumimoji="1" lang="en-US" altLang="ja-JP" sz="1600" dirty="0">
              <a:latin typeface="Hiragino Sans W4" panose="020B0400000000000000" pitchFamily="34" charset="-128"/>
              <a:ea typeface="Hiragino Sans W4" panose="020B0400000000000000" pitchFamily="34" charset="-128"/>
            </a:endParaRPr>
          </a:p>
        </p:txBody>
      </p:sp>
      <p:graphicFrame>
        <p:nvGraphicFramePr>
          <p:cNvPr id="122" name="表 121">
            <a:extLst>
              <a:ext uri="{FF2B5EF4-FFF2-40B4-BE49-F238E27FC236}">
                <a16:creationId xmlns:a16="http://schemas.microsoft.com/office/drawing/2014/main" id="{E4624544-17E8-C41D-A5F7-0E0F0BE34113}"/>
              </a:ext>
            </a:extLst>
          </p:cNvPr>
          <p:cNvGraphicFramePr>
            <a:graphicFrameLocks noGrp="1"/>
          </p:cNvGraphicFramePr>
          <p:nvPr/>
        </p:nvGraphicFramePr>
        <p:xfrm>
          <a:off x="594586" y="1666845"/>
          <a:ext cx="4019100" cy="1244664"/>
        </p:xfrm>
        <a:graphic>
          <a:graphicData uri="http://schemas.openxmlformats.org/drawingml/2006/table">
            <a:tbl>
              <a:tblPr firstRow="1" bandRow="1">
                <a:tableStyleId>{93296810-A885-4BE3-A3E7-6D5BEEA58F35}</a:tableStyleId>
              </a:tblPr>
              <a:tblGrid>
                <a:gridCol w="1778996">
                  <a:extLst>
                    <a:ext uri="{9D8B030D-6E8A-4147-A177-3AD203B41FA5}">
                      <a16:colId xmlns:a16="http://schemas.microsoft.com/office/drawing/2014/main" val="3197113281"/>
                    </a:ext>
                  </a:extLst>
                </a:gridCol>
                <a:gridCol w="2240104">
                  <a:extLst>
                    <a:ext uri="{9D8B030D-6E8A-4147-A177-3AD203B41FA5}">
                      <a16:colId xmlns:a16="http://schemas.microsoft.com/office/drawing/2014/main" val="3272967016"/>
                    </a:ext>
                  </a:extLst>
                </a:gridCol>
              </a:tblGrid>
              <a:tr h="311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dirty="0">
                          <a:latin typeface="Hiragino Sans W4" panose="020B0400000000000000" pitchFamily="34" charset="-128"/>
                          <a:ea typeface="Hiragino Sans W4" panose="020B0400000000000000" pitchFamily="34" charset="-128"/>
                        </a:rPr>
                        <a:t>Parameter</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tc>
                  <a:txBody>
                    <a:bodyPr/>
                    <a:lstStyle/>
                    <a:p>
                      <a:pPr algn="ctr"/>
                      <a:r>
                        <a:rPr kumimoji="1" lang="en" altLang="ja-JP" sz="1500" b="0" i="0" dirty="0">
                          <a:latin typeface="Hiragino Sans W4" panose="020B0400000000000000" pitchFamily="34" charset="-128"/>
                          <a:ea typeface="Hiragino Sans W4" panose="020B0400000000000000" pitchFamily="34" charset="-128"/>
                        </a:rPr>
                        <a:t>Value</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4257857708"/>
                  </a:ext>
                </a:extLst>
              </a:tr>
              <a:tr h="311166">
                <a:tc>
                  <a:txBody>
                    <a:bodyPr/>
                    <a:lstStyle/>
                    <a:p>
                      <a:pPr algn="ctr"/>
                      <a:r>
                        <a:rPr kumimoji="1" lang="ja-JP" altLang="en-US" sz="1500" b="0" i="0">
                          <a:latin typeface="Hiragino Sans W4" panose="020B0400000000000000" pitchFamily="34" charset="-128"/>
                          <a:ea typeface="Hiragino Sans W4" panose="020B0400000000000000" pitchFamily="34" charset="-128"/>
                        </a:rPr>
                        <a:t> チャンネル数</a:t>
                      </a:r>
                    </a:p>
                  </a:txBody>
                  <a:tcPr marL="79958" marR="79958" marT="39980" marB="39980"/>
                </a:tc>
                <a:tc>
                  <a:txBody>
                    <a:bodyPr/>
                    <a:lstStyle/>
                    <a:p>
                      <a:pPr algn="ctr"/>
                      <a:r>
                        <a:rPr kumimoji="1" lang="en-US" altLang="ja-JP" sz="1500" b="0" i="0" dirty="0">
                          <a:latin typeface="Hiragino Sans W4" panose="020B0400000000000000" pitchFamily="34" charset="-128"/>
                          <a:ea typeface="Hiragino Sans W4" panose="020B0400000000000000" pitchFamily="34" charset="-128"/>
                        </a:rPr>
                        <a:t>128+2(test channel)</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3695496961"/>
                  </a:ext>
                </a:extLst>
              </a:tr>
              <a:tr h="311166">
                <a:tc>
                  <a:txBody>
                    <a:bodyPr/>
                    <a:lstStyle/>
                    <a:p>
                      <a:pPr algn="ctr"/>
                      <a:r>
                        <a:rPr kumimoji="1" lang="en-US" altLang="ja-JP" sz="1500" b="0" i="0" dirty="0">
                          <a:latin typeface="Hiragino Sans W4" panose="020B0400000000000000" pitchFamily="34" charset="-128"/>
                          <a:ea typeface="Hiragino Sans W4" panose="020B0400000000000000" pitchFamily="34" charset="-128"/>
                        </a:rPr>
                        <a:t>ADC bit</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tc>
                  <a:txBody>
                    <a:bodyPr/>
                    <a:lstStyle/>
                    <a:p>
                      <a:pPr algn="ctr"/>
                      <a:r>
                        <a:rPr kumimoji="1" lang="en-US" altLang="ja-JP" sz="1500" b="0" i="0" dirty="0">
                          <a:latin typeface="Hiragino Sans W4" panose="020B0400000000000000" pitchFamily="34" charset="-128"/>
                          <a:ea typeface="Hiragino Sans W4" panose="020B0400000000000000" pitchFamily="34" charset="-128"/>
                        </a:rPr>
                        <a:t>5 bit</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1360925168"/>
                  </a:ext>
                </a:extLst>
              </a:tr>
              <a:tr h="311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ja-JP" sz="1500" b="0" i="0" dirty="0">
                          <a:latin typeface="Hiragino Sans W4" panose="020B0400000000000000" pitchFamily="34" charset="-128"/>
                          <a:ea typeface="Hiragino Sans W4" panose="020B0400000000000000" pitchFamily="34" charset="-128"/>
                        </a:rPr>
                        <a:t>TDC bit</a:t>
                      </a:r>
                    </a:p>
                  </a:txBody>
                  <a:tcPr marL="79958" marR="79958" marT="39980" marB="39980"/>
                </a:tc>
                <a:tc>
                  <a:txBody>
                    <a:bodyPr/>
                    <a:lstStyle/>
                    <a:p>
                      <a:pPr algn="ctr"/>
                      <a:r>
                        <a:rPr kumimoji="1" lang="en-US" altLang="ja-JP" sz="1500" b="0" i="0" dirty="0">
                          <a:latin typeface="Hiragino Sans W4" panose="020B0400000000000000" pitchFamily="34" charset="-128"/>
                          <a:ea typeface="Hiragino Sans W4" panose="020B0400000000000000" pitchFamily="34" charset="-128"/>
                        </a:rPr>
                        <a:t>14 bit</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1713315635"/>
                  </a:ext>
                </a:extLst>
              </a:tr>
            </a:tbl>
          </a:graphicData>
        </a:graphic>
      </p:graphicFrame>
      <p:sp>
        <p:nvSpPr>
          <p:cNvPr id="128" name="テキスト ボックス 127">
            <a:extLst>
              <a:ext uri="{FF2B5EF4-FFF2-40B4-BE49-F238E27FC236}">
                <a16:creationId xmlns:a16="http://schemas.microsoft.com/office/drawing/2014/main" id="{179567A2-9201-295A-619B-206674644181}"/>
              </a:ext>
            </a:extLst>
          </p:cNvPr>
          <p:cNvSpPr txBox="1"/>
          <p:nvPr/>
        </p:nvSpPr>
        <p:spPr>
          <a:xfrm>
            <a:off x="5509261" y="3582887"/>
            <a:ext cx="4016619" cy="253916"/>
          </a:xfrm>
          <a:prstGeom prst="rect">
            <a:avLst/>
          </a:prstGeom>
          <a:noFill/>
        </p:spPr>
        <p:txBody>
          <a:bodyPr wrap="square">
            <a:spAutoFit/>
          </a:bodyPr>
          <a:lstStyle/>
          <a:p>
            <a:r>
              <a:rPr lang="en" altLang="ja-JP" sz="1050" dirty="0" err="1">
                <a:effectLst/>
                <a:latin typeface="CMR10"/>
              </a:rPr>
              <a:t>K.Kasinski</a:t>
            </a:r>
            <a:r>
              <a:rPr lang="en" altLang="ja-JP" sz="1050" dirty="0">
                <a:effectLst/>
                <a:latin typeface="CMR10"/>
              </a:rPr>
              <a:t>, et al. SMX2.0, SMX2.1, SMX2.2, Manual v4.00. 2021. </a:t>
            </a:r>
            <a:endParaRPr lang="en" altLang="ja-JP" sz="1050" dirty="0">
              <a:effectLst/>
            </a:endParaRPr>
          </a:p>
        </p:txBody>
      </p:sp>
      <p:pic>
        <p:nvPicPr>
          <p:cNvPr id="129" name="グラフィックス 128" descr="古い鍵 単色塗りつぶし">
            <a:extLst>
              <a:ext uri="{FF2B5EF4-FFF2-40B4-BE49-F238E27FC236}">
                <a16:creationId xmlns:a16="http://schemas.microsoft.com/office/drawing/2014/main" id="{576D0B67-2E65-2622-B52B-4A0E04278D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339" y="3037232"/>
            <a:ext cx="343552" cy="343552"/>
          </a:xfrm>
          <a:prstGeom prst="rect">
            <a:avLst/>
          </a:prstGeom>
        </p:spPr>
      </p:pic>
      <p:cxnSp>
        <p:nvCxnSpPr>
          <p:cNvPr id="3" name="直線コネクタ 2">
            <a:extLst>
              <a:ext uri="{FF2B5EF4-FFF2-40B4-BE49-F238E27FC236}">
                <a16:creationId xmlns:a16="http://schemas.microsoft.com/office/drawing/2014/main" id="{48660337-F737-0FAE-E859-31BF84227282}"/>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83496B21-1EFE-7A64-74EC-50D9EDD74D3F}"/>
              </a:ext>
            </a:extLst>
          </p:cNvPr>
          <p:cNvGrpSpPr/>
          <p:nvPr/>
        </p:nvGrpSpPr>
        <p:grpSpPr>
          <a:xfrm>
            <a:off x="6863165" y="4146475"/>
            <a:ext cx="1691556" cy="1059469"/>
            <a:chOff x="5978276" y="4092045"/>
            <a:chExt cx="2468662" cy="1059469"/>
          </a:xfrm>
        </p:grpSpPr>
        <p:sp>
          <p:nvSpPr>
            <p:cNvPr id="5" name="フリーフォーム 4">
              <a:extLst>
                <a:ext uri="{FF2B5EF4-FFF2-40B4-BE49-F238E27FC236}">
                  <a16:creationId xmlns:a16="http://schemas.microsoft.com/office/drawing/2014/main" id="{CE4FB8A3-749C-2E92-E806-7F9BED78AE77}"/>
                </a:ext>
              </a:extLst>
            </p:cNvPr>
            <p:cNvSpPr/>
            <p:nvPr/>
          </p:nvSpPr>
          <p:spPr>
            <a:xfrm>
              <a:off x="5978276" y="4092045"/>
              <a:ext cx="955547" cy="1059469"/>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4156364"/>
                <a:gd name="connsiteY0" fmla="*/ 1937229 h 2070328"/>
                <a:gd name="connsiteX1" fmla="*/ 157942 w 4156364"/>
                <a:gd name="connsiteY1" fmla="*/ 1704473 h 2070328"/>
                <a:gd name="connsiteX2" fmla="*/ 540328 w 4156364"/>
                <a:gd name="connsiteY2" fmla="*/ 365 h 2070328"/>
                <a:gd name="connsiteX3" fmla="*/ 1346663 w 4156364"/>
                <a:gd name="connsiteY3" fmla="*/ 1862415 h 2070328"/>
                <a:gd name="connsiteX4" fmla="*/ 4156364 w 4156364"/>
                <a:gd name="connsiteY4" fmla="*/ 2003732 h 2070328"/>
                <a:gd name="connsiteX0" fmla="*/ 0 w 4156364"/>
                <a:gd name="connsiteY0" fmla="*/ 1945539 h 2079171"/>
                <a:gd name="connsiteX1" fmla="*/ 157942 w 4156364"/>
                <a:gd name="connsiteY1" fmla="*/ 1712783 h 2079171"/>
                <a:gd name="connsiteX2" fmla="*/ 440576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660 h 2092861"/>
                <a:gd name="connsiteX1" fmla="*/ 157942 w 4156364"/>
                <a:gd name="connsiteY1" fmla="*/ 1712904 h 2092861"/>
                <a:gd name="connsiteX2" fmla="*/ 440576 w 4156364"/>
                <a:gd name="connsiteY2" fmla="*/ 483 h 2092861"/>
                <a:gd name="connsiteX3" fmla="*/ 1562794 w 4156364"/>
                <a:gd name="connsiteY3" fmla="*/ 1895784 h 2092861"/>
                <a:gd name="connsiteX4" fmla="*/ 4156364 w 4156364"/>
                <a:gd name="connsiteY4" fmla="*/ 2012163 h 2092861"/>
                <a:gd name="connsiteX0" fmla="*/ 0 w 4156364"/>
                <a:gd name="connsiteY0" fmla="*/ 1945540 h 2079172"/>
                <a:gd name="connsiteX1" fmla="*/ 157942 w 4156364"/>
                <a:gd name="connsiteY1" fmla="*/ 1712784 h 2079172"/>
                <a:gd name="connsiteX2" fmla="*/ 440576 w 4156364"/>
                <a:gd name="connsiteY2" fmla="*/ 363 h 2079172"/>
                <a:gd name="connsiteX3" fmla="*/ 1555024 w 4156364"/>
                <a:gd name="connsiteY3" fmla="*/ 1870726 h 2079172"/>
                <a:gd name="connsiteX4" fmla="*/ 4156364 w 4156364"/>
                <a:gd name="connsiteY4" fmla="*/ 2012043 h 2079172"/>
                <a:gd name="connsiteX0" fmla="*/ 0 w 4156364"/>
                <a:gd name="connsiteY0" fmla="*/ 1945540 h 2027535"/>
                <a:gd name="connsiteX1" fmla="*/ 157942 w 4156364"/>
                <a:gd name="connsiteY1" fmla="*/ 1712784 h 2027535"/>
                <a:gd name="connsiteX2" fmla="*/ 440576 w 4156364"/>
                <a:gd name="connsiteY2" fmla="*/ 363 h 2027535"/>
                <a:gd name="connsiteX3" fmla="*/ 1555024 w 4156364"/>
                <a:gd name="connsiteY3" fmla="*/ 1870726 h 2027535"/>
                <a:gd name="connsiteX4" fmla="*/ 4156364 w 4156364"/>
                <a:gd name="connsiteY4" fmla="*/ 2012043 h 2027535"/>
                <a:gd name="connsiteX0" fmla="*/ 0 w 4195208"/>
                <a:gd name="connsiteY0" fmla="*/ 1945540 h 2032383"/>
                <a:gd name="connsiteX1" fmla="*/ 157942 w 4195208"/>
                <a:gd name="connsiteY1" fmla="*/ 1712784 h 2032383"/>
                <a:gd name="connsiteX2" fmla="*/ 440576 w 4195208"/>
                <a:gd name="connsiteY2" fmla="*/ 363 h 2032383"/>
                <a:gd name="connsiteX3" fmla="*/ 1555024 w 4195208"/>
                <a:gd name="connsiteY3" fmla="*/ 1870726 h 2032383"/>
                <a:gd name="connsiteX4" fmla="*/ 4195208 w 4195208"/>
                <a:gd name="connsiteY4" fmla="*/ 1912290 h 2032383"/>
                <a:gd name="connsiteX0" fmla="*/ 0 w 4195208"/>
                <a:gd name="connsiteY0" fmla="*/ 1945540 h 2021557"/>
                <a:gd name="connsiteX1" fmla="*/ 157942 w 4195208"/>
                <a:gd name="connsiteY1" fmla="*/ 1712784 h 2021557"/>
                <a:gd name="connsiteX2" fmla="*/ 440576 w 4195208"/>
                <a:gd name="connsiteY2" fmla="*/ 363 h 2021557"/>
                <a:gd name="connsiteX3" fmla="*/ 1555024 w 4195208"/>
                <a:gd name="connsiteY3" fmla="*/ 1870726 h 2021557"/>
                <a:gd name="connsiteX4" fmla="*/ 4195208 w 4195208"/>
                <a:gd name="connsiteY4" fmla="*/ 1912290 h 2021557"/>
                <a:gd name="connsiteX0" fmla="*/ 0 w 1555024"/>
                <a:gd name="connsiteY0" fmla="*/ 1945540 h 1948865"/>
                <a:gd name="connsiteX1" fmla="*/ 157942 w 1555024"/>
                <a:gd name="connsiteY1" fmla="*/ 1712784 h 1948865"/>
                <a:gd name="connsiteX2" fmla="*/ 440576 w 1555024"/>
                <a:gd name="connsiteY2" fmla="*/ 363 h 1948865"/>
                <a:gd name="connsiteX3" fmla="*/ 1555024 w 1555024"/>
                <a:gd name="connsiteY3" fmla="*/ 1870726 h 1948865"/>
                <a:gd name="connsiteX0" fmla="*/ 0 w 1710402"/>
                <a:gd name="connsiteY0" fmla="*/ 1945660 h 1948985"/>
                <a:gd name="connsiteX1" fmla="*/ 157942 w 1710402"/>
                <a:gd name="connsiteY1" fmla="*/ 1712904 h 1948985"/>
                <a:gd name="connsiteX2" fmla="*/ 440576 w 1710402"/>
                <a:gd name="connsiteY2" fmla="*/ 483 h 1948985"/>
                <a:gd name="connsiteX3" fmla="*/ 1710402 w 1710402"/>
                <a:gd name="connsiteY3" fmla="*/ 1895784 h 1948985"/>
              </a:gdLst>
              <a:ahLst/>
              <a:cxnLst>
                <a:cxn ang="0">
                  <a:pos x="connsiteX0" y="connsiteY0"/>
                </a:cxn>
                <a:cxn ang="0">
                  <a:pos x="connsiteX1" y="connsiteY1"/>
                </a:cxn>
                <a:cxn ang="0">
                  <a:pos x="connsiteX2" y="connsiteY2"/>
                </a:cxn>
                <a:cxn ang="0">
                  <a:pos x="connsiteX3" y="connsiteY3"/>
                </a:cxn>
              </a:cxnLst>
              <a:rect l="l" t="t" r="r" b="b"/>
              <a:pathLst>
                <a:path w="1710402" h="1948985">
                  <a:moveTo>
                    <a:pt x="0" y="1945660"/>
                  </a:moveTo>
                  <a:cubicBezTo>
                    <a:pt x="167640" y="1926263"/>
                    <a:pt x="84513" y="2037100"/>
                    <a:pt x="157942" y="1712904"/>
                  </a:cubicBezTo>
                  <a:cubicBezTo>
                    <a:pt x="231371" y="1388708"/>
                    <a:pt x="181833" y="-29997"/>
                    <a:pt x="440576" y="483"/>
                  </a:cubicBezTo>
                  <a:cubicBezTo>
                    <a:pt x="699319" y="30963"/>
                    <a:pt x="1084630" y="1577130"/>
                    <a:pt x="1710402" y="1895784"/>
                  </a:cubicBezTo>
                </a:path>
              </a:pathLst>
            </a:custGeom>
            <a:noFill/>
            <a:ln w="28575">
              <a:solidFill>
                <a:srgbClr val="3F5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D5616792-28AB-9357-8AA1-8C287F4993CE}"/>
                </a:ext>
              </a:extLst>
            </p:cNvPr>
            <p:cNvCxnSpPr>
              <a:cxnSpLocks/>
            </p:cNvCxnSpPr>
            <p:nvPr/>
          </p:nvCxnSpPr>
          <p:spPr>
            <a:xfrm>
              <a:off x="5978277" y="4897990"/>
              <a:ext cx="2468661" cy="0"/>
            </a:xfrm>
            <a:prstGeom prst="line">
              <a:avLst/>
            </a:prstGeom>
            <a:ln w="28575">
              <a:solidFill>
                <a:srgbClr val="3F53F4"/>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56EC9F3-E3F4-2755-AB82-6350A4F6A733}"/>
                </a:ext>
              </a:extLst>
            </p:cNvPr>
            <p:cNvCxnSpPr>
              <a:cxnSpLocks/>
            </p:cNvCxnSpPr>
            <p:nvPr/>
          </p:nvCxnSpPr>
          <p:spPr>
            <a:xfrm>
              <a:off x="6933823" y="5124943"/>
              <a:ext cx="1409397" cy="0"/>
            </a:xfrm>
            <a:prstGeom prst="line">
              <a:avLst/>
            </a:prstGeom>
            <a:ln w="28575">
              <a:solidFill>
                <a:srgbClr val="3F53F4"/>
              </a:solidFill>
              <a:prstDash val="solid"/>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770D1480-AC94-6E94-8106-B8DA3B6875BB}"/>
              </a:ext>
            </a:extLst>
          </p:cNvPr>
          <p:cNvGrpSpPr/>
          <p:nvPr/>
        </p:nvGrpSpPr>
        <p:grpSpPr>
          <a:xfrm>
            <a:off x="6830478" y="5694394"/>
            <a:ext cx="1770713" cy="945784"/>
            <a:chOff x="5978276" y="5586727"/>
            <a:chExt cx="2495929" cy="945784"/>
          </a:xfrm>
        </p:grpSpPr>
        <p:sp>
          <p:nvSpPr>
            <p:cNvPr id="23" name="フリーフォーム 22">
              <a:extLst>
                <a:ext uri="{FF2B5EF4-FFF2-40B4-BE49-F238E27FC236}">
                  <a16:creationId xmlns:a16="http://schemas.microsoft.com/office/drawing/2014/main" id="{E3354287-D382-5320-FAC7-2AFD516BF7D7}"/>
                </a:ext>
              </a:extLst>
            </p:cNvPr>
            <p:cNvSpPr/>
            <p:nvPr/>
          </p:nvSpPr>
          <p:spPr>
            <a:xfrm flipV="1">
              <a:off x="5978276" y="5586727"/>
              <a:ext cx="2495929" cy="945784"/>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2594804"/>
                <a:gd name="connsiteY0" fmla="*/ 1945539 h 2243541"/>
                <a:gd name="connsiteX1" fmla="*/ 157942 w 2594804"/>
                <a:gd name="connsiteY1" fmla="*/ 1712783 h 2243541"/>
                <a:gd name="connsiteX2" fmla="*/ 357448 w 2594804"/>
                <a:gd name="connsiteY2" fmla="*/ 362 h 2243541"/>
                <a:gd name="connsiteX3" fmla="*/ 1346663 w 2594804"/>
                <a:gd name="connsiteY3" fmla="*/ 1870725 h 2243541"/>
                <a:gd name="connsiteX4" fmla="*/ 2594804 w 2594804"/>
                <a:gd name="connsiteY4" fmla="*/ 2233266 h 2243541"/>
                <a:gd name="connsiteX0" fmla="*/ 0 w 2594804"/>
                <a:gd name="connsiteY0" fmla="*/ 2535374 h 2847912"/>
                <a:gd name="connsiteX1" fmla="*/ 157942 w 2594804"/>
                <a:gd name="connsiteY1" fmla="*/ 2302618 h 2847912"/>
                <a:gd name="connsiteX2" fmla="*/ 464981 w 2594804"/>
                <a:gd name="connsiteY2" fmla="*/ 269 h 2847912"/>
                <a:gd name="connsiteX3" fmla="*/ 1346663 w 2594804"/>
                <a:gd name="connsiteY3" fmla="*/ 2460560 h 2847912"/>
                <a:gd name="connsiteX4" fmla="*/ 2594804 w 2594804"/>
                <a:gd name="connsiteY4" fmla="*/ 2823101 h 2847912"/>
                <a:gd name="connsiteX0" fmla="*/ 0 w 2594804"/>
                <a:gd name="connsiteY0" fmla="*/ 2535356 h 2847894"/>
                <a:gd name="connsiteX1" fmla="*/ 157942 w 2594804"/>
                <a:gd name="connsiteY1" fmla="*/ 2302600 h 2847894"/>
                <a:gd name="connsiteX2" fmla="*/ 464981 w 2594804"/>
                <a:gd name="connsiteY2" fmla="*/ 251 h 2847894"/>
                <a:gd name="connsiteX3" fmla="*/ 1346663 w 2594804"/>
                <a:gd name="connsiteY3" fmla="*/ 2460542 h 2847894"/>
                <a:gd name="connsiteX4" fmla="*/ 2594804 w 2594804"/>
                <a:gd name="connsiteY4" fmla="*/ 2823083 h 2847894"/>
                <a:gd name="connsiteX0" fmla="*/ 0 w 2219102"/>
                <a:gd name="connsiteY0" fmla="*/ 2535356 h 2824463"/>
                <a:gd name="connsiteX1" fmla="*/ 157942 w 2219102"/>
                <a:gd name="connsiteY1" fmla="*/ 2302600 h 2824463"/>
                <a:gd name="connsiteX2" fmla="*/ 464981 w 2219102"/>
                <a:gd name="connsiteY2" fmla="*/ 251 h 2824463"/>
                <a:gd name="connsiteX3" fmla="*/ 1346663 w 2219102"/>
                <a:gd name="connsiteY3" fmla="*/ 2460542 h 2824463"/>
                <a:gd name="connsiteX4" fmla="*/ 2219102 w 2219102"/>
                <a:gd name="connsiteY4" fmla="*/ 2790896 h 2824463"/>
                <a:gd name="connsiteX0" fmla="*/ 0 w 2444523"/>
                <a:gd name="connsiteY0" fmla="*/ 2535356 h 2824463"/>
                <a:gd name="connsiteX1" fmla="*/ 157942 w 2444523"/>
                <a:gd name="connsiteY1" fmla="*/ 2302600 h 2824463"/>
                <a:gd name="connsiteX2" fmla="*/ 464981 w 2444523"/>
                <a:gd name="connsiteY2" fmla="*/ 251 h 2824463"/>
                <a:gd name="connsiteX3" fmla="*/ 1346663 w 2444523"/>
                <a:gd name="connsiteY3" fmla="*/ 2460542 h 2824463"/>
                <a:gd name="connsiteX4" fmla="*/ 2444523 w 2444523"/>
                <a:gd name="connsiteY4" fmla="*/ 2790896 h 2824463"/>
                <a:gd name="connsiteX0" fmla="*/ 0 w 2444523"/>
                <a:gd name="connsiteY0" fmla="*/ 2535119 h 2796623"/>
                <a:gd name="connsiteX1" fmla="*/ 157942 w 2444523"/>
                <a:gd name="connsiteY1" fmla="*/ 2302363 h 2796623"/>
                <a:gd name="connsiteX2" fmla="*/ 464981 w 2444523"/>
                <a:gd name="connsiteY2" fmla="*/ 14 h 2796623"/>
                <a:gd name="connsiteX3" fmla="*/ 1436831 w 2444523"/>
                <a:gd name="connsiteY3" fmla="*/ 2267172 h 2796623"/>
                <a:gd name="connsiteX4" fmla="*/ 2444523 w 2444523"/>
                <a:gd name="connsiteY4" fmla="*/ 2790659 h 279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523" h="2796623">
                  <a:moveTo>
                    <a:pt x="0" y="2535119"/>
                  </a:moveTo>
                  <a:cubicBezTo>
                    <a:pt x="167640" y="2515722"/>
                    <a:pt x="80445" y="2577396"/>
                    <a:pt x="157942" y="2302363"/>
                  </a:cubicBezTo>
                  <a:cubicBezTo>
                    <a:pt x="235439" y="2027330"/>
                    <a:pt x="251833" y="5879"/>
                    <a:pt x="464981" y="14"/>
                  </a:cubicBezTo>
                  <a:cubicBezTo>
                    <a:pt x="678129" y="-5851"/>
                    <a:pt x="1081861" y="1796700"/>
                    <a:pt x="1436831" y="2267172"/>
                  </a:cubicBezTo>
                  <a:cubicBezTo>
                    <a:pt x="1791802" y="2737644"/>
                    <a:pt x="1855705" y="2822525"/>
                    <a:pt x="2444523" y="279065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628C352E-AF91-BCD3-5ECD-A7E529797DFF}"/>
                </a:ext>
              </a:extLst>
            </p:cNvPr>
            <p:cNvCxnSpPr>
              <a:cxnSpLocks/>
            </p:cNvCxnSpPr>
            <p:nvPr/>
          </p:nvCxnSpPr>
          <p:spPr>
            <a:xfrm>
              <a:off x="5978276" y="5842115"/>
              <a:ext cx="246866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27" name="直線コネクタ 26">
            <a:extLst>
              <a:ext uri="{FF2B5EF4-FFF2-40B4-BE49-F238E27FC236}">
                <a16:creationId xmlns:a16="http://schemas.microsoft.com/office/drawing/2014/main" id="{B022AD60-CDE2-A9F6-412B-04FE2862F8AC}"/>
              </a:ext>
            </a:extLst>
          </p:cNvPr>
          <p:cNvCxnSpPr>
            <a:cxnSpLocks/>
          </p:cNvCxnSpPr>
          <p:nvPr/>
        </p:nvCxnSpPr>
        <p:spPr>
          <a:xfrm>
            <a:off x="124178" y="5334619"/>
            <a:ext cx="891978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3B89CB1B-D2AB-2208-4EEB-187946CB8E5E}"/>
              </a:ext>
            </a:extLst>
          </p:cNvPr>
          <p:cNvSpPr txBox="1"/>
          <p:nvPr/>
        </p:nvSpPr>
        <p:spPr>
          <a:xfrm>
            <a:off x="542809" y="4368735"/>
            <a:ext cx="4061579" cy="584775"/>
          </a:xfrm>
          <a:prstGeom prst="rect">
            <a:avLst/>
          </a:prstGeom>
          <a:noFill/>
        </p:spPr>
        <p:txBody>
          <a:bodyPr wrap="square">
            <a:spAutoFit/>
          </a:bodyPr>
          <a:lstStyle/>
          <a:p>
            <a:r>
              <a:rPr kumimoji="1" lang="en-US" altLang="ja-JP" sz="1600" b="1" dirty="0" err="1">
                <a:latin typeface="Hiragino Sans W6" panose="020B0400000000000000" pitchFamily="34" charset="-128"/>
                <a:ea typeface="Hiragino Sans W6" panose="020B0400000000000000" pitchFamily="34" charset="-128"/>
              </a:rPr>
              <a:t>tdc</a:t>
            </a:r>
            <a:r>
              <a:rPr kumimoji="1" lang="ja-JP" altLang="en-US" sz="1600" b="1">
                <a:latin typeface="Hiragino Sans W6" panose="020B0400000000000000" pitchFamily="34" charset="-128"/>
                <a:ea typeface="Hiragino Sans W6" panose="020B0400000000000000" pitchFamily="34" charset="-128"/>
              </a:rPr>
              <a:t>閾値</a:t>
            </a:r>
            <a:r>
              <a:rPr kumimoji="1" lang="ja-JP" altLang="en-US" sz="1600">
                <a:latin typeface="Hiragino Sans W4" panose="020B0400000000000000" pitchFamily="34" charset="-128"/>
                <a:ea typeface="Hiragino Sans W4" panose="020B0400000000000000" pitchFamily="34" charset="-128"/>
              </a:rPr>
              <a:t>を超えた</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3F53F4"/>
                </a:solidFill>
                <a:latin typeface="Hiragino Sans W4" panose="020B0400000000000000" pitchFamily="34" charset="-128"/>
                <a:ea typeface="Hiragino Sans W4" panose="020B0400000000000000" pitchFamily="34" charset="-128"/>
              </a:rPr>
              <a:t>fast SHAPER</a:t>
            </a:r>
            <a:r>
              <a:rPr kumimoji="1" lang="ja-JP" altLang="en-US" sz="1600" b="1">
                <a:solidFill>
                  <a:srgbClr val="3F53F4"/>
                </a:solidFill>
                <a:latin typeface="Hiragino Sans W4" panose="020B0400000000000000" pitchFamily="34" charset="-128"/>
                <a:ea typeface="Hiragino Sans W4" panose="020B0400000000000000" pitchFamily="34" charset="-128"/>
              </a:rPr>
              <a:t>生成信号</a:t>
            </a:r>
            <a:endParaRPr kumimoji="1" lang="en-US" altLang="ja-JP" sz="1600" b="1" dirty="0">
              <a:solidFill>
                <a:srgbClr val="3F53F4"/>
              </a:solidFill>
              <a:latin typeface="Hiragino Sans W4" panose="020B0400000000000000" pitchFamily="34" charset="-128"/>
              <a:ea typeface="Hiragino Sans W4" panose="020B0400000000000000" pitchFamily="34" charset="-128"/>
            </a:endParaRPr>
          </a:p>
          <a:p>
            <a:r>
              <a:rPr kumimoji="1" lang="ja-JP" altLang="en-US" sz="1600">
                <a:latin typeface="Hiragino Sans W4" panose="020B0400000000000000" pitchFamily="34" charset="-128"/>
                <a:ea typeface="Hiragino Sans W4" panose="020B0400000000000000" pitchFamily="34" charset="-128"/>
              </a:rPr>
              <a:t>を使って</a:t>
            </a:r>
            <a:r>
              <a:rPr kumimoji="1" lang="en-US" altLang="ja-JP" sz="1600" b="1" dirty="0">
                <a:latin typeface="Hiragino Sans W6" panose="020B0400000000000000" pitchFamily="34" charset="-128"/>
                <a:ea typeface="Hiragino Sans W6" panose="020B0400000000000000" pitchFamily="34" charset="-128"/>
              </a:rPr>
              <a:t>timestamp</a:t>
            </a:r>
            <a:r>
              <a:rPr kumimoji="1" lang="ja-JP" altLang="en-US" sz="1600">
                <a:latin typeface="Hiragino Sans W4" panose="020B0400000000000000" pitchFamily="34" charset="-128"/>
                <a:ea typeface="Hiragino Sans W4" panose="020B0400000000000000" pitchFamily="34" charset="-128"/>
              </a:rPr>
              <a:t>を記録</a:t>
            </a:r>
            <a:r>
              <a:rPr kumimoji="1" lang="en-US" altLang="ja-JP" sz="1600" dirty="0">
                <a:latin typeface="Hiragino Sans W4" panose="020B0400000000000000" pitchFamily="34" charset="-128"/>
                <a:ea typeface="Hiragino Sans W4" panose="020B0400000000000000" pitchFamily="34" charset="-128"/>
              </a:rPr>
              <a:t> </a:t>
            </a:r>
            <a:endParaRPr lang="ja-JP" altLang="en-US" sz="1600"/>
          </a:p>
        </p:txBody>
      </p:sp>
      <p:sp>
        <p:nvSpPr>
          <p:cNvPr id="37" name="テキスト ボックス 36">
            <a:extLst>
              <a:ext uri="{FF2B5EF4-FFF2-40B4-BE49-F238E27FC236}">
                <a16:creationId xmlns:a16="http://schemas.microsoft.com/office/drawing/2014/main" id="{80FD6AF9-386B-D9F4-0739-510BE34E033A}"/>
              </a:ext>
            </a:extLst>
          </p:cNvPr>
          <p:cNvSpPr txBox="1"/>
          <p:nvPr/>
        </p:nvSpPr>
        <p:spPr>
          <a:xfrm>
            <a:off x="542809" y="5854208"/>
            <a:ext cx="4686780" cy="584775"/>
          </a:xfrm>
          <a:prstGeom prst="rect">
            <a:avLst/>
          </a:prstGeom>
          <a:noFill/>
        </p:spPr>
        <p:txBody>
          <a:bodyPr wrap="square">
            <a:spAutoFit/>
          </a:bodyPr>
          <a:lstStyle/>
          <a:p>
            <a:r>
              <a:rPr kumimoji="1" lang="ja-JP" altLang="en-US" sz="1600" b="1">
                <a:latin typeface="Hiragino Sans W6" panose="020B0400000000000000" pitchFamily="34" charset="-128"/>
                <a:ea typeface="Hiragino Sans W6" panose="020B0400000000000000" pitchFamily="34" charset="-128"/>
              </a:rPr>
              <a:t>最低</a:t>
            </a:r>
            <a:r>
              <a:rPr kumimoji="1" lang="en-US" altLang="ja-JP" sz="1600" b="1" dirty="0" err="1">
                <a:latin typeface="Hiragino Sans W6" panose="020B0400000000000000" pitchFamily="34" charset="-128"/>
                <a:ea typeface="Hiragino Sans W6" panose="020B0400000000000000" pitchFamily="34" charset="-128"/>
              </a:rPr>
              <a:t>adc</a:t>
            </a:r>
            <a:r>
              <a:rPr kumimoji="1" lang="ja-JP" altLang="en-US" sz="1600" b="1">
                <a:latin typeface="Hiragino Sans W6" panose="020B0400000000000000" pitchFamily="34" charset="-128"/>
                <a:ea typeface="Hiragino Sans W6" panose="020B0400000000000000" pitchFamily="34" charset="-128"/>
              </a:rPr>
              <a:t>閾値</a:t>
            </a:r>
            <a:r>
              <a:rPr kumimoji="1" lang="ja-JP" altLang="en-US" sz="1600">
                <a:latin typeface="Hiragino Sans W4" panose="020B0400000000000000" pitchFamily="34" charset="-128"/>
                <a:ea typeface="Hiragino Sans W4" panose="020B0400000000000000" pitchFamily="34" charset="-128"/>
              </a:rPr>
              <a:t>を超えた</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FF0000"/>
                </a:solidFill>
                <a:latin typeface="Hiragino Sans W6" panose="020B0400000000000000" pitchFamily="34" charset="-128"/>
                <a:ea typeface="Hiragino Sans W6" panose="020B0400000000000000" pitchFamily="34" charset="-128"/>
              </a:rPr>
              <a:t>slow SHAPER</a:t>
            </a:r>
            <a:r>
              <a:rPr kumimoji="1" lang="ja-JP" altLang="en-US" sz="1600" b="1">
                <a:solidFill>
                  <a:srgbClr val="FF0000"/>
                </a:solidFill>
                <a:latin typeface="Hiragino Sans W6" panose="020B0400000000000000" pitchFamily="34" charset="-128"/>
                <a:ea typeface="Hiragino Sans W6" panose="020B0400000000000000" pitchFamily="34" charset="-128"/>
              </a:rPr>
              <a:t>生成信号　　</a:t>
            </a:r>
            <a:endParaRPr kumimoji="1" lang="en-US" altLang="ja-JP" sz="1600" b="1" dirty="0">
              <a:solidFill>
                <a:srgbClr val="FF0000"/>
              </a:solidFill>
              <a:latin typeface="Hiragino Sans W6" panose="020B0400000000000000" pitchFamily="34" charset="-128"/>
              <a:ea typeface="Hiragino Sans W6" panose="020B0400000000000000" pitchFamily="34" charset="-128"/>
            </a:endParaRPr>
          </a:p>
          <a:p>
            <a:r>
              <a:rPr kumimoji="1" lang="ja-JP" altLang="en-US" sz="1600">
                <a:latin typeface="Hiragino Sans W4" panose="020B0400000000000000" pitchFamily="34" charset="-128"/>
                <a:ea typeface="Hiragino Sans W4" panose="020B0400000000000000" pitchFamily="34" charset="-128"/>
              </a:rPr>
              <a:t>の</a:t>
            </a:r>
            <a:r>
              <a:rPr kumimoji="1" lang="en-US" altLang="ja-JP" sz="1600" b="1" dirty="0" err="1">
                <a:latin typeface="Hiragino Sans W6" panose="020B0400000000000000" pitchFamily="34" charset="-128"/>
                <a:ea typeface="Hiragino Sans W6" panose="020B0400000000000000" pitchFamily="34" charset="-128"/>
              </a:rPr>
              <a:t>adc</a:t>
            </a:r>
            <a:r>
              <a:rPr kumimoji="1" lang="ja-JP" altLang="en-US" sz="1600" b="1">
                <a:latin typeface="Hiragino Sans W6" panose="020B0400000000000000" pitchFamily="34" charset="-128"/>
                <a:ea typeface="Hiragino Sans W6" panose="020B0400000000000000" pitchFamily="34" charset="-128"/>
              </a:rPr>
              <a:t>値</a:t>
            </a:r>
            <a:r>
              <a:rPr kumimoji="1" lang="ja-JP" altLang="en-US" sz="1600">
                <a:latin typeface="Hiragino Sans W4" panose="020B0400000000000000" pitchFamily="34" charset="-128"/>
                <a:ea typeface="Hiragino Sans W4" panose="020B0400000000000000" pitchFamily="34" charset="-128"/>
              </a:rPr>
              <a:t>を記録</a:t>
            </a:r>
            <a:r>
              <a:rPr kumimoji="1" lang="en-US" altLang="ja-JP" sz="1600" dirty="0">
                <a:latin typeface="Hiragino Sans W4" panose="020B0400000000000000" pitchFamily="34" charset="-128"/>
                <a:ea typeface="Hiragino Sans W4" panose="020B0400000000000000" pitchFamily="34" charset="-128"/>
              </a:rPr>
              <a:t> </a:t>
            </a:r>
            <a:endParaRPr lang="ja-JP" altLang="en-US" sz="1600"/>
          </a:p>
        </p:txBody>
      </p:sp>
      <p:sp>
        <p:nvSpPr>
          <p:cNvPr id="38" name="角丸四角形吹き出し 37">
            <a:extLst>
              <a:ext uri="{FF2B5EF4-FFF2-40B4-BE49-F238E27FC236}">
                <a16:creationId xmlns:a16="http://schemas.microsoft.com/office/drawing/2014/main" id="{411B62CF-2629-2CE6-08EA-5FC473BAED51}"/>
              </a:ext>
            </a:extLst>
          </p:cNvPr>
          <p:cNvSpPr/>
          <p:nvPr/>
        </p:nvSpPr>
        <p:spPr>
          <a:xfrm>
            <a:off x="7360301" y="3955984"/>
            <a:ext cx="1576178" cy="508057"/>
          </a:xfrm>
          <a:prstGeom prst="wedgeRoundRectCallout">
            <a:avLst>
              <a:gd name="adj1" fmla="val -57672"/>
              <a:gd name="adj2" fmla="val 56504"/>
              <a:gd name="adj3" fmla="val 16667"/>
            </a:avLst>
          </a:prstGeom>
          <a:solidFill>
            <a:schemeClr val="bg1"/>
          </a:solidFill>
          <a:ln w="19050">
            <a:solidFill>
              <a:srgbClr val="3F5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Hiragino Sans W4" panose="020B0400000000000000" pitchFamily="34" charset="-128"/>
                <a:ea typeface="Hiragino Sans W4" panose="020B0400000000000000" pitchFamily="34" charset="-128"/>
              </a:rPr>
              <a:t>fast SHAPER </a:t>
            </a:r>
            <a:r>
              <a:rPr kumimoji="1" lang="ja-JP" altLang="en-US" sz="1400">
                <a:solidFill>
                  <a:schemeClr val="tx1"/>
                </a:solidFill>
                <a:latin typeface="Hiragino Sans W4" panose="020B0400000000000000" pitchFamily="34" charset="-128"/>
                <a:ea typeface="Hiragino Sans W4" panose="020B0400000000000000" pitchFamily="34" charset="-128"/>
              </a:rPr>
              <a:t>生成信号</a:t>
            </a:r>
          </a:p>
        </p:txBody>
      </p:sp>
      <p:sp>
        <p:nvSpPr>
          <p:cNvPr id="39" name="角丸四角形吹き出し 38">
            <a:extLst>
              <a:ext uri="{FF2B5EF4-FFF2-40B4-BE49-F238E27FC236}">
                <a16:creationId xmlns:a16="http://schemas.microsoft.com/office/drawing/2014/main" id="{AD87CD3A-5782-FA9C-100F-96E858BA4B61}"/>
              </a:ext>
            </a:extLst>
          </p:cNvPr>
          <p:cNvSpPr/>
          <p:nvPr/>
        </p:nvSpPr>
        <p:spPr>
          <a:xfrm>
            <a:off x="7547098" y="6324716"/>
            <a:ext cx="1520700" cy="454817"/>
          </a:xfrm>
          <a:prstGeom prst="wedgeRoundRectCallout">
            <a:avLst>
              <a:gd name="adj1" fmla="val -41529"/>
              <a:gd name="adj2" fmla="val -83832"/>
              <a:gd name="adj3" fmla="val 1666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Hiragino Sans W4" panose="020B0400000000000000" pitchFamily="34" charset="-128"/>
                <a:ea typeface="Hiragino Sans W4" panose="020B0400000000000000" pitchFamily="34" charset="-128"/>
              </a:rPr>
              <a:t>slow SHAPER </a:t>
            </a:r>
            <a:r>
              <a:rPr kumimoji="1" lang="ja-JP" altLang="en-US" sz="1400">
                <a:solidFill>
                  <a:schemeClr val="tx1"/>
                </a:solidFill>
                <a:latin typeface="Hiragino Sans W4" panose="020B0400000000000000" pitchFamily="34" charset="-128"/>
                <a:ea typeface="Hiragino Sans W4" panose="020B0400000000000000" pitchFamily="34" charset="-128"/>
              </a:rPr>
              <a:t>生成信号</a:t>
            </a:r>
          </a:p>
        </p:txBody>
      </p:sp>
      <p:sp>
        <p:nvSpPr>
          <p:cNvPr id="42" name="テキスト ボックス 41">
            <a:extLst>
              <a:ext uri="{FF2B5EF4-FFF2-40B4-BE49-F238E27FC236}">
                <a16:creationId xmlns:a16="http://schemas.microsoft.com/office/drawing/2014/main" id="{52F06ED9-24CB-110F-D872-124D970C6AF6}"/>
              </a:ext>
            </a:extLst>
          </p:cNvPr>
          <p:cNvSpPr txBox="1"/>
          <p:nvPr/>
        </p:nvSpPr>
        <p:spPr>
          <a:xfrm>
            <a:off x="5224985" y="4806192"/>
            <a:ext cx="1770713" cy="338554"/>
          </a:xfrm>
          <a:prstGeom prst="rect">
            <a:avLst/>
          </a:prstGeom>
          <a:noFill/>
        </p:spPr>
        <p:txBody>
          <a:bodyPr wrap="square">
            <a:spAutoFit/>
          </a:bodyPr>
          <a:lstStyle/>
          <a:p>
            <a:r>
              <a:rPr kumimoji="1" lang="en-US" altLang="ja-JP" sz="1600" b="1" dirty="0">
                <a:solidFill>
                  <a:srgbClr val="3F53F4"/>
                </a:solidFill>
                <a:latin typeface="Hiragino Sans W6" panose="020B0400000000000000" pitchFamily="34" charset="-128"/>
                <a:ea typeface="Hiragino Sans W6" panose="020B0400000000000000" pitchFamily="34" charset="-128"/>
              </a:rPr>
              <a:t>TDC</a:t>
            </a:r>
            <a:r>
              <a:rPr kumimoji="1" lang="ja-JP" altLang="en-US" sz="1600" b="1">
                <a:solidFill>
                  <a:srgbClr val="3F53F4"/>
                </a:solidFill>
                <a:latin typeface="Hiragino Sans W6" panose="020B0400000000000000" pitchFamily="34" charset="-128"/>
                <a:ea typeface="Hiragino Sans W6" panose="020B0400000000000000" pitchFamily="34" charset="-128"/>
              </a:rPr>
              <a:t>記録閾値→</a:t>
            </a:r>
            <a:endParaRPr lang="ja-JP" altLang="en-US" sz="1600" b="1">
              <a:solidFill>
                <a:srgbClr val="3F53F4"/>
              </a:solidFill>
              <a:latin typeface="Hiragino Sans W6" panose="020B0400000000000000" pitchFamily="34" charset="-128"/>
              <a:ea typeface="Hiragino Sans W6" panose="020B0400000000000000" pitchFamily="34" charset="-128"/>
            </a:endParaRPr>
          </a:p>
        </p:txBody>
      </p:sp>
      <p:sp>
        <p:nvSpPr>
          <p:cNvPr id="44" name="テキスト ボックス 43">
            <a:extLst>
              <a:ext uri="{FF2B5EF4-FFF2-40B4-BE49-F238E27FC236}">
                <a16:creationId xmlns:a16="http://schemas.microsoft.com/office/drawing/2014/main" id="{B5CBD7C9-05CB-E834-21E8-0C76AD8D76FB}"/>
              </a:ext>
            </a:extLst>
          </p:cNvPr>
          <p:cNvSpPr txBox="1"/>
          <p:nvPr/>
        </p:nvSpPr>
        <p:spPr>
          <a:xfrm>
            <a:off x="5273039" y="5770812"/>
            <a:ext cx="1731774" cy="338554"/>
          </a:xfrm>
          <a:prstGeom prst="rect">
            <a:avLst/>
          </a:prstGeom>
          <a:noFill/>
        </p:spPr>
        <p:txBody>
          <a:bodyPr wrap="square">
            <a:spAutoFit/>
          </a:bodyPr>
          <a:lstStyle/>
          <a:p>
            <a:r>
              <a:rPr kumimoji="1" lang="en-US" altLang="ja-JP" sz="1600" b="1" dirty="0">
                <a:solidFill>
                  <a:srgbClr val="FF0000"/>
                </a:solidFill>
                <a:latin typeface="Hiragino Sans W6" panose="020B0400000000000000" pitchFamily="34" charset="-128"/>
                <a:ea typeface="Hiragino Sans W6" panose="020B0400000000000000" pitchFamily="34" charset="-128"/>
              </a:rPr>
              <a:t>Hit</a:t>
            </a:r>
            <a:r>
              <a:rPr kumimoji="1" lang="ja-JP" altLang="en-US" sz="1600" b="1">
                <a:solidFill>
                  <a:srgbClr val="FF0000"/>
                </a:solidFill>
                <a:latin typeface="Hiragino Sans W6" panose="020B0400000000000000" pitchFamily="34" charset="-128"/>
                <a:ea typeface="Hiragino Sans W6" panose="020B0400000000000000" pitchFamily="34" charset="-128"/>
              </a:rPr>
              <a:t>判定閾値→</a:t>
            </a:r>
            <a:endParaRPr lang="ja-JP" altLang="en-US" sz="1600" b="1">
              <a:solidFill>
                <a:srgbClr val="FF0000"/>
              </a:solidFill>
              <a:latin typeface="Hiragino Sans W6" panose="020B0400000000000000" pitchFamily="34" charset="-128"/>
              <a:ea typeface="Hiragino Sans W6" panose="020B0400000000000000" pitchFamily="34" charset="-128"/>
            </a:endParaRPr>
          </a:p>
        </p:txBody>
      </p:sp>
      <p:sp>
        <p:nvSpPr>
          <p:cNvPr id="45" name="テキスト ボックス 44">
            <a:extLst>
              <a:ext uri="{FF2B5EF4-FFF2-40B4-BE49-F238E27FC236}">
                <a16:creationId xmlns:a16="http://schemas.microsoft.com/office/drawing/2014/main" id="{B4937687-B603-4FE0-4816-A27EEEE09377}"/>
              </a:ext>
            </a:extLst>
          </p:cNvPr>
          <p:cNvSpPr txBox="1"/>
          <p:nvPr/>
        </p:nvSpPr>
        <p:spPr>
          <a:xfrm>
            <a:off x="651848" y="4942513"/>
            <a:ext cx="4997652" cy="323165"/>
          </a:xfrm>
          <a:prstGeom prst="rect">
            <a:avLst/>
          </a:prstGeom>
          <a:noFill/>
        </p:spPr>
        <p:txBody>
          <a:bodyPr wrap="square">
            <a:spAutoFit/>
          </a:bodyPr>
          <a:lstStyle/>
          <a:p>
            <a:r>
              <a:rPr kumimoji="1" lang="en-US" altLang="ja-JP" sz="1500" u="sng" dirty="0">
                <a:highlight>
                  <a:srgbClr val="FFFF00"/>
                </a:highlight>
                <a:latin typeface="Hiragino Sans W4" panose="020B0400000000000000" pitchFamily="34" charset="-128"/>
                <a:ea typeface="Hiragino Sans W4" panose="020B0400000000000000" pitchFamily="34" charset="-128"/>
              </a:rPr>
              <a:t>※</a:t>
            </a:r>
            <a:r>
              <a:rPr kumimoji="1" lang="ja-JP" altLang="en-US" sz="1500" u="sng">
                <a:highlight>
                  <a:srgbClr val="FFFF00"/>
                </a:highlight>
                <a:latin typeface="Hiragino Sans W4" panose="020B0400000000000000" pitchFamily="34" charset="-128"/>
                <a:ea typeface="Hiragino Sans W4" panose="020B0400000000000000" pitchFamily="34" charset="-128"/>
              </a:rPr>
              <a:t> </a:t>
            </a:r>
            <a:r>
              <a:rPr kumimoji="1" lang="en-US" altLang="ja-JP" sz="1500" u="sng" dirty="0" err="1">
                <a:highlight>
                  <a:srgbClr val="FFFF00"/>
                </a:highlight>
                <a:latin typeface="Hiragino Sans W4" panose="020B0400000000000000" pitchFamily="34" charset="-128"/>
                <a:ea typeface="Hiragino Sans W4" panose="020B0400000000000000" pitchFamily="34" charset="-128"/>
              </a:rPr>
              <a:t>tdc</a:t>
            </a:r>
            <a:r>
              <a:rPr kumimoji="1" lang="ja-JP" altLang="en-US" sz="1500" u="sng">
                <a:highlight>
                  <a:srgbClr val="FFFF00"/>
                </a:highlight>
                <a:latin typeface="Hiragino Sans W4" panose="020B0400000000000000" pitchFamily="34" charset="-128"/>
                <a:ea typeface="Hiragino Sans W4" panose="020B0400000000000000" pitchFamily="34" charset="-128"/>
              </a:rPr>
              <a:t>閾値を超えなければ、</a:t>
            </a:r>
            <a:r>
              <a:rPr kumimoji="1" lang="ja-JP" altLang="en-US" sz="1500" b="1" u="sng">
                <a:highlight>
                  <a:srgbClr val="FFFF00"/>
                </a:highlight>
                <a:latin typeface="Hiragino Sans W6" panose="020B0400000000000000" pitchFamily="34" charset="-128"/>
                <a:ea typeface="Hiragino Sans W6" panose="020B0400000000000000" pitchFamily="34" charset="-128"/>
              </a:rPr>
              <a:t>正しい</a:t>
            </a:r>
            <a:r>
              <a:rPr kumimoji="1" lang="en-US" altLang="ja-JP" sz="1500" b="1" u="sng" dirty="0" err="1">
                <a:highlight>
                  <a:srgbClr val="FFFF00"/>
                </a:highlight>
                <a:latin typeface="Hiragino Sans W6" panose="020B0400000000000000" pitchFamily="34" charset="-128"/>
                <a:ea typeface="Hiragino Sans W6" panose="020B0400000000000000" pitchFamily="34" charset="-128"/>
              </a:rPr>
              <a:t>tdc</a:t>
            </a:r>
            <a:r>
              <a:rPr kumimoji="1" lang="ja-JP" altLang="en-US" sz="1500" b="1" u="sng">
                <a:highlight>
                  <a:srgbClr val="FFFF00"/>
                </a:highlight>
                <a:latin typeface="Hiragino Sans W6" panose="020B0400000000000000" pitchFamily="34" charset="-128"/>
                <a:ea typeface="Hiragino Sans W6" panose="020B0400000000000000" pitchFamily="34" charset="-128"/>
              </a:rPr>
              <a:t>を記録しない</a:t>
            </a:r>
            <a:endParaRPr lang="ja-JP" altLang="en-US" sz="1500" b="1" u="sng">
              <a:highlight>
                <a:srgbClr val="FFFF00"/>
              </a:highlight>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AF50D7-B47A-52BE-2581-8B3366B9FDD1}"/>
              </a:ext>
            </a:extLst>
          </p:cNvPr>
          <p:cNvSpPr txBox="1"/>
          <p:nvPr/>
        </p:nvSpPr>
        <p:spPr>
          <a:xfrm>
            <a:off x="651848" y="6458487"/>
            <a:ext cx="4997652" cy="323165"/>
          </a:xfrm>
          <a:prstGeom prst="rect">
            <a:avLst/>
          </a:prstGeom>
          <a:noFill/>
        </p:spPr>
        <p:txBody>
          <a:bodyPr wrap="square">
            <a:spAutoFit/>
          </a:bodyPr>
          <a:lstStyle/>
          <a:p>
            <a:r>
              <a:rPr kumimoji="1" lang="en-US" altLang="ja-JP" sz="1500" u="sng" dirty="0">
                <a:highlight>
                  <a:srgbClr val="FFFF00"/>
                </a:highlight>
                <a:latin typeface="Hiragino Sans W4" panose="020B0400000000000000" pitchFamily="34" charset="-128"/>
                <a:ea typeface="Hiragino Sans W4" panose="020B0400000000000000" pitchFamily="34" charset="-128"/>
              </a:rPr>
              <a:t>※</a:t>
            </a:r>
            <a:r>
              <a:rPr kumimoji="1" lang="ja-JP" altLang="en-US" sz="1500" u="sng">
                <a:highlight>
                  <a:srgbClr val="FFFF00"/>
                </a:highlight>
                <a:latin typeface="Hiragino Sans W4" panose="020B0400000000000000" pitchFamily="34" charset="-128"/>
                <a:ea typeface="Hiragino Sans W4" panose="020B0400000000000000" pitchFamily="34" charset="-128"/>
              </a:rPr>
              <a:t> 最低</a:t>
            </a:r>
            <a:r>
              <a:rPr kumimoji="1" lang="en-US" altLang="ja-JP" sz="1500" u="sng" dirty="0" err="1">
                <a:highlight>
                  <a:srgbClr val="FFFF00"/>
                </a:highlight>
                <a:latin typeface="Hiragino Sans W4" panose="020B0400000000000000" pitchFamily="34" charset="-128"/>
                <a:ea typeface="Hiragino Sans W4" panose="020B0400000000000000" pitchFamily="34" charset="-128"/>
              </a:rPr>
              <a:t>adc</a:t>
            </a:r>
            <a:r>
              <a:rPr kumimoji="1" lang="ja-JP" altLang="en-US" sz="1500" u="sng">
                <a:highlight>
                  <a:srgbClr val="FFFF00"/>
                </a:highlight>
                <a:latin typeface="Hiragino Sans W4" panose="020B0400000000000000" pitchFamily="34" charset="-128"/>
                <a:ea typeface="Hiragino Sans W4" panose="020B0400000000000000" pitchFamily="34" charset="-128"/>
              </a:rPr>
              <a:t>閾値を超えなければ、</a:t>
            </a:r>
            <a:r>
              <a:rPr kumimoji="1" lang="en-US" altLang="ja-JP" sz="1500" b="1" u="sng" dirty="0">
                <a:highlight>
                  <a:srgbClr val="FFFF00"/>
                </a:highlight>
                <a:latin typeface="Hiragino Sans W6" panose="020B0400000000000000" pitchFamily="34" charset="-128"/>
                <a:ea typeface="Hiragino Sans W6" panose="020B0400000000000000" pitchFamily="34" charset="-128"/>
              </a:rPr>
              <a:t>hit</a:t>
            </a:r>
            <a:r>
              <a:rPr kumimoji="1" lang="ja-JP" altLang="en-US" sz="1500" b="1" u="sng">
                <a:highlight>
                  <a:srgbClr val="FFFF00"/>
                </a:highlight>
                <a:latin typeface="Hiragino Sans W6" panose="020B0400000000000000" pitchFamily="34" charset="-128"/>
                <a:ea typeface="Hiragino Sans W6" panose="020B0400000000000000" pitchFamily="34" charset="-128"/>
              </a:rPr>
              <a:t>情報を記録しない</a:t>
            </a:r>
            <a:endParaRPr lang="ja-JP" altLang="en-US" sz="1500" b="1" u="sng">
              <a:highlight>
                <a:srgbClr val="FFFF00"/>
              </a:highlight>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49448A22-61EE-B76F-652F-645B03C24982}"/>
              </a:ext>
            </a:extLst>
          </p:cNvPr>
          <p:cNvSpPr txBox="1"/>
          <p:nvPr/>
        </p:nvSpPr>
        <p:spPr>
          <a:xfrm>
            <a:off x="224652" y="3975021"/>
            <a:ext cx="1702119" cy="338554"/>
          </a:xfrm>
          <a:prstGeom prst="rect">
            <a:avLst/>
          </a:prstGeom>
          <a:solidFill>
            <a:schemeClr val="bg1"/>
          </a:solidFill>
          <a:ln>
            <a:solidFill>
              <a:schemeClr val="tx1"/>
            </a:solidFill>
          </a:ln>
        </p:spPr>
        <p:txBody>
          <a:bodyPr wrap="square">
            <a:spAutoFit/>
          </a:bodyPr>
          <a:lstStyle/>
          <a:p>
            <a:pPr algn="ctr"/>
            <a:r>
              <a:rPr kumimoji="1" lang="en-US" altLang="ja-JP" sz="1600" dirty="0">
                <a:latin typeface="Hiragino Sans W6" panose="020B0400000000000000" pitchFamily="34" charset="-128"/>
                <a:ea typeface="Hiragino Sans W6" panose="020B0400000000000000" pitchFamily="34" charset="-128"/>
              </a:rPr>
              <a:t>DISCR LOGIC</a:t>
            </a:r>
          </a:p>
        </p:txBody>
      </p:sp>
      <p:sp>
        <p:nvSpPr>
          <p:cNvPr id="48" name="テキスト ボックス 47">
            <a:extLst>
              <a:ext uri="{FF2B5EF4-FFF2-40B4-BE49-F238E27FC236}">
                <a16:creationId xmlns:a16="http://schemas.microsoft.com/office/drawing/2014/main" id="{FABADF78-2E58-0773-2A85-A155D49E4457}"/>
              </a:ext>
            </a:extLst>
          </p:cNvPr>
          <p:cNvSpPr txBox="1"/>
          <p:nvPr/>
        </p:nvSpPr>
        <p:spPr>
          <a:xfrm>
            <a:off x="224652" y="5471190"/>
            <a:ext cx="1702119" cy="338554"/>
          </a:xfrm>
          <a:prstGeom prst="rect">
            <a:avLst/>
          </a:prstGeom>
          <a:solidFill>
            <a:schemeClr val="bg1"/>
          </a:solidFill>
          <a:ln>
            <a:solidFill>
              <a:schemeClr val="tx1"/>
            </a:solidFill>
          </a:ln>
        </p:spPr>
        <p:txBody>
          <a:bodyPr wrap="square">
            <a:spAutoFit/>
          </a:bodyPr>
          <a:lstStyle/>
          <a:p>
            <a:pPr algn="ctr"/>
            <a:r>
              <a:rPr kumimoji="1" lang="en-US" altLang="ja-JP" sz="1600" dirty="0">
                <a:latin typeface="Hiragino Sans W6" panose="020B0400000000000000" pitchFamily="34" charset="-128"/>
                <a:ea typeface="Hiragino Sans W6" panose="020B0400000000000000" pitchFamily="34" charset="-128"/>
              </a:rPr>
              <a:t>ADC LOGIC</a:t>
            </a:r>
          </a:p>
        </p:txBody>
      </p:sp>
      <p:sp>
        <p:nvSpPr>
          <p:cNvPr id="50" name="角丸四角形 49">
            <a:extLst>
              <a:ext uri="{FF2B5EF4-FFF2-40B4-BE49-F238E27FC236}">
                <a16:creationId xmlns:a16="http://schemas.microsoft.com/office/drawing/2014/main" id="{F2B468E8-B2F2-1979-106A-3C734451C262}"/>
              </a:ext>
            </a:extLst>
          </p:cNvPr>
          <p:cNvSpPr/>
          <p:nvPr/>
        </p:nvSpPr>
        <p:spPr>
          <a:xfrm>
            <a:off x="4812332" y="4066741"/>
            <a:ext cx="1485071" cy="361706"/>
          </a:xfrm>
          <a:prstGeom prst="roundRect">
            <a:avLst>
              <a:gd name="adj" fmla="val 50000"/>
            </a:avLst>
          </a:prstGeom>
          <a:solidFill>
            <a:srgbClr val="EEFFE5"/>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Hiragino Sans W6" panose="020B0400000000000000" pitchFamily="34" charset="-128"/>
                <a:ea typeface="Hiragino Sans W6" panose="020B0400000000000000" pitchFamily="34" charset="-128"/>
              </a:rPr>
              <a:t>2</a:t>
            </a:r>
            <a:r>
              <a:rPr kumimoji="1" lang="ja-JP" altLang="en-US" sz="1600" b="1">
                <a:solidFill>
                  <a:schemeClr val="tx1"/>
                </a:solidFill>
                <a:latin typeface="Hiragino Sans W6" panose="020B0400000000000000" pitchFamily="34" charset="-128"/>
                <a:ea typeface="Hiragino Sans W6" panose="020B0400000000000000" pitchFamily="34" charset="-128"/>
              </a:rPr>
              <a:t>種類の閾値</a:t>
            </a:r>
          </a:p>
        </p:txBody>
      </p:sp>
      <p:cxnSp>
        <p:nvCxnSpPr>
          <p:cNvPr id="52" name="直線矢印コネクタ 51">
            <a:extLst>
              <a:ext uri="{FF2B5EF4-FFF2-40B4-BE49-F238E27FC236}">
                <a16:creationId xmlns:a16="http://schemas.microsoft.com/office/drawing/2014/main" id="{465B1D1A-3CCF-73FC-831D-68DBE3183285}"/>
              </a:ext>
            </a:extLst>
          </p:cNvPr>
          <p:cNvCxnSpPr>
            <a:cxnSpLocks/>
            <a:stCxn id="50" idx="2"/>
          </p:cNvCxnSpPr>
          <p:nvPr/>
        </p:nvCxnSpPr>
        <p:spPr>
          <a:xfrm>
            <a:off x="5554868" y="4428447"/>
            <a:ext cx="569001" cy="4209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BD525D6C-0C45-75EB-A322-A1E3A4B7A34E}"/>
              </a:ext>
            </a:extLst>
          </p:cNvPr>
          <p:cNvCxnSpPr>
            <a:cxnSpLocks/>
            <a:stCxn id="50" idx="2"/>
          </p:cNvCxnSpPr>
          <p:nvPr/>
        </p:nvCxnSpPr>
        <p:spPr>
          <a:xfrm>
            <a:off x="5554868" y="4428447"/>
            <a:ext cx="162788" cy="1342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C2ED629C-845B-3FB9-9F39-94C7826CBC09}"/>
              </a:ext>
            </a:extLst>
          </p:cNvPr>
          <p:cNvSpPr txBox="1"/>
          <p:nvPr/>
        </p:nvSpPr>
        <p:spPr>
          <a:xfrm>
            <a:off x="213424" y="5853288"/>
            <a:ext cx="515919" cy="338554"/>
          </a:xfrm>
          <a:prstGeom prst="rect">
            <a:avLst/>
          </a:prstGeom>
          <a:noFill/>
        </p:spPr>
        <p:txBody>
          <a:bodyPr wrap="square">
            <a:spAutoFit/>
          </a:bodyPr>
          <a:lstStyle/>
          <a:p>
            <a:r>
              <a:rPr kumimoji="1" lang="ja-JP" altLang="en-US" sz="1600">
                <a:latin typeface="Hiragino Sans W4" panose="020B0400000000000000" pitchFamily="34" charset="-128"/>
                <a:ea typeface="Hiragino Sans W4" panose="020B0400000000000000" pitchFamily="34" charset="-128"/>
              </a:rPr>
              <a:t>→</a:t>
            </a:r>
            <a:endParaRPr lang="ja-JP" altLang="en-US" sz="1600"/>
          </a:p>
        </p:txBody>
      </p:sp>
      <p:sp>
        <p:nvSpPr>
          <p:cNvPr id="66" name="テキスト ボックス 65">
            <a:extLst>
              <a:ext uri="{FF2B5EF4-FFF2-40B4-BE49-F238E27FC236}">
                <a16:creationId xmlns:a16="http://schemas.microsoft.com/office/drawing/2014/main" id="{F0DF419F-BA27-81A4-200F-5998E93994E0}"/>
              </a:ext>
            </a:extLst>
          </p:cNvPr>
          <p:cNvSpPr txBox="1"/>
          <p:nvPr/>
        </p:nvSpPr>
        <p:spPr>
          <a:xfrm>
            <a:off x="213424" y="4343041"/>
            <a:ext cx="515919" cy="338554"/>
          </a:xfrm>
          <a:prstGeom prst="rect">
            <a:avLst/>
          </a:prstGeom>
          <a:noFill/>
        </p:spPr>
        <p:txBody>
          <a:bodyPr wrap="square">
            <a:spAutoFit/>
          </a:bodyPr>
          <a:lstStyle/>
          <a:p>
            <a:r>
              <a:rPr kumimoji="1" lang="ja-JP" altLang="en-US" sz="1600">
                <a:latin typeface="Hiragino Sans W4" panose="020B0400000000000000" pitchFamily="34" charset="-128"/>
                <a:ea typeface="Hiragino Sans W4" panose="020B0400000000000000" pitchFamily="34" charset="-128"/>
              </a:rPr>
              <a:t>→</a:t>
            </a:r>
            <a:endParaRPr lang="ja-JP" altLang="en-US" sz="1600"/>
          </a:p>
        </p:txBody>
      </p:sp>
    </p:spTree>
    <p:extLst>
      <p:ext uri="{BB962C8B-B14F-4D97-AF65-F5344CB8AC3E}">
        <p14:creationId xmlns:p14="http://schemas.microsoft.com/office/powerpoint/2010/main" val="56616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17484F-134B-81DE-0317-0D81951504F8}"/>
              </a:ext>
            </a:extLst>
          </p:cNvPr>
          <p:cNvPicPr>
            <a:picLocks noChangeAspect="1"/>
          </p:cNvPicPr>
          <p:nvPr/>
        </p:nvPicPr>
        <p:blipFill rotWithShape="1">
          <a:blip r:embed="rId3"/>
          <a:srcRect b="11511"/>
          <a:stretch/>
        </p:blipFill>
        <p:spPr>
          <a:xfrm>
            <a:off x="2026561" y="-12123"/>
            <a:ext cx="7117439" cy="3212523"/>
          </a:xfrm>
          <a:prstGeom prst="rect">
            <a:avLst/>
          </a:prstGeom>
        </p:spPr>
      </p:pic>
      <p:sp>
        <p:nvSpPr>
          <p:cNvPr id="2" name="テキスト ボックス 1">
            <a:extLst>
              <a:ext uri="{FF2B5EF4-FFF2-40B4-BE49-F238E27FC236}">
                <a16:creationId xmlns:a16="http://schemas.microsoft.com/office/drawing/2014/main" id="{3096A534-1BEF-5A39-EF2E-C3CEA778491A}"/>
              </a:ext>
            </a:extLst>
          </p:cNvPr>
          <p:cNvSpPr txBox="1"/>
          <p:nvPr/>
        </p:nvSpPr>
        <p:spPr>
          <a:xfrm>
            <a:off x="209484" y="1197753"/>
            <a:ext cx="1932776" cy="923330"/>
          </a:xfrm>
          <a:prstGeom prst="rect">
            <a:avLst/>
          </a:prstGeom>
          <a:noFill/>
        </p:spPr>
        <p:txBody>
          <a:bodyPr wrap="square">
            <a:spAutoFit/>
          </a:bodyPr>
          <a:lstStyle/>
          <a:p>
            <a:r>
              <a:rPr kumimoji="1" lang="ja-JP" altLang="en-US">
                <a:latin typeface="Hiragino Sans W4" panose="020B0400000000000000" pitchFamily="34" charset="-128"/>
                <a:ea typeface="Hiragino Sans W4" panose="020B0400000000000000" pitchFamily="34" charset="-128"/>
              </a:rPr>
              <a:t>閾値が正しく設定されている時→</a:t>
            </a:r>
            <a:endParaRPr kumimoji="1" lang="en-US" altLang="ja-JP" dirty="0">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id="{2E81429C-88B1-1F46-46A0-3A3429462E84}"/>
              </a:ext>
            </a:extLst>
          </p:cNvPr>
          <p:cNvSpPr txBox="1"/>
          <p:nvPr/>
        </p:nvSpPr>
        <p:spPr>
          <a:xfrm>
            <a:off x="209484" y="4134966"/>
            <a:ext cx="1932776" cy="923330"/>
          </a:xfrm>
          <a:prstGeom prst="rect">
            <a:avLst/>
          </a:prstGeom>
          <a:noFill/>
        </p:spPr>
        <p:txBody>
          <a:bodyPr wrap="square">
            <a:spAutoFit/>
          </a:bodyPr>
          <a:lstStyle/>
          <a:p>
            <a:r>
              <a:rPr kumimoji="1" lang="en-US" altLang="ja-JP" dirty="0">
                <a:solidFill>
                  <a:srgbClr val="1700F1"/>
                </a:solidFill>
                <a:latin typeface="Hiragino Sans W4" panose="020B0400000000000000" pitchFamily="34" charset="-128"/>
                <a:ea typeface="Hiragino Sans W4" panose="020B0400000000000000" pitchFamily="34" charset="-128"/>
              </a:rPr>
              <a:t>TDC</a:t>
            </a:r>
            <a:r>
              <a:rPr kumimoji="1" lang="ja-JP" altLang="en-US">
                <a:solidFill>
                  <a:srgbClr val="1700F1"/>
                </a:solidFill>
                <a:latin typeface="Hiragino Sans W4" panose="020B0400000000000000" pitchFamily="34" charset="-128"/>
                <a:ea typeface="Hiragino Sans W4" panose="020B0400000000000000" pitchFamily="34" charset="-128"/>
              </a:rPr>
              <a:t>記録閾値</a:t>
            </a:r>
            <a:r>
              <a:rPr kumimoji="1" lang="ja-JP" altLang="en-US">
                <a:latin typeface="Hiragino Sans W4" panose="020B0400000000000000" pitchFamily="34" charset="-128"/>
                <a:ea typeface="Hiragino Sans W4" panose="020B0400000000000000" pitchFamily="34" charset="-128"/>
              </a:rPr>
              <a:t>が</a:t>
            </a:r>
            <a:r>
              <a:rPr kumimoji="1" lang="en-US" altLang="ja-JP" dirty="0">
                <a:solidFill>
                  <a:srgbClr val="FF0000"/>
                </a:solidFill>
                <a:latin typeface="Hiragino Sans W4" panose="020B0400000000000000" pitchFamily="34" charset="-128"/>
                <a:ea typeface="Hiragino Sans W4" panose="020B0400000000000000" pitchFamily="34" charset="-128"/>
              </a:rPr>
              <a:t>Hit</a:t>
            </a:r>
            <a:r>
              <a:rPr kumimoji="1" lang="ja-JP" altLang="en-US">
                <a:solidFill>
                  <a:srgbClr val="FF0000"/>
                </a:solidFill>
                <a:latin typeface="Hiragino Sans W4" panose="020B0400000000000000" pitchFamily="34" charset="-128"/>
                <a:ea typeface="Hiragino Sans W4" panose="020B0400000000000000" pitchFamily="34" charset="-128"/>
              </a:rPr>
              <a:t>判定閾値</a:t>
            </a:r>
            <a:r>
              <a:rPr kumimoji="1" lang="ja-JP" altLang="en-US">
                <a:latin typeface="Hiragino Sans W4" panose="020B0400000000000000" pitchFamily="34" charset="-128"/>
                <a:ea typeface="Hiragino Sans W4" panose="020B0400000000000000" pitchFamily="34" charset="-128"/>
              </a:rPr>
              <a:t>より高い時→</a:t>
            </a:r>
            <a:endParaRPr kumimoji="1" lang="en-US" altLang="ja-JP" dirty="0">
              <a:latin typeface="Hiragino Sans W4" panose="020B0400000000000000" pitchFamily="34" charset="-128"/>
              <a:ea typeface="Hiragino Sans W4" panose="020B0400000000000000" pitchFamily="34" charset="-128"/>
            </a:endParaRPr>
          </a:p>
        </p:txBody>
      </p:sp>
      <p:pic>
        <p:nvPicPr>
          <p:cNvPr id="6" name="図 5">
            <a:extLst>
              <a:ext uri="{FF2B5EF4-FFF2-40B4-BE49-F238E27FC236}">
                <a16:creationId xmlns:a16="http://schemas.microsoft.com/office/drawing/2014/main" id="{66D74C32-CDAF-BC4D-9364-A05556F0CA58}"/>
              </a:ext>
            </a:extLst>
          </p:cNvPr>
          <p:cNvPicPr>
            <a:picLocks noChangeAspect="1"/>
          </p:cNvPicPr>
          <p:nvPr/>
        </p:nvPicPr>
        <p:blipFill rotWithShape="1">
          <a:blip r:embed="rId4"/>
          <a:srcRect r="5349"/>
          <a:stretch/>
        </p:blipFill>
        <p:spPr>
          <a:xfrm>
            <a:off x="2176029" y="3383056"/>
            <a:ext cx="6818501" cy="3350479"/>
          </a:xfrm>
          <a:prstGeom prst="rect">
            <a:avLst/>
          </a:prstGeom>
        </p:spPr>
      </p:pic>
    </p:spTree>
    <p:extLst>
      <p:ext uri="{BB962C8B-B14F-4D97-AF65-F5344CB8AC3E}">
        <p14:creationId xmlns:p14="http://schemas.microsoft.com/office/powerpoint/2010/main" val="2421600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図 109">
            <a:extLst>
              <a:ext uri="{FF2B5EF4-FFF2-40B4-BE49-F238E27FC236}">
                <a16:creationId xmlns:a16="http://schemas.microsoft.com/office/drawing/2014/main" id="{E3E999DA-0CC0-EF1B-9E68-075626CB014B}"/>
              </a:ext>
            </a:extLst>
          </p:cNvPr>
          <p:cNvPicPr>
            <a:picLocks noChangeAspect="1"/>
          </p:cNvPicPr>
          <p:nvPr/>
        </p:nvPicPr>
        <p:blipFill rotWithShape="1">
          <a:blip r:embed="rId3"/>
          <a:srcRect l="27601" t="7785" r="29664" b="14785"/>
          <a:stretch/>
        </p:blipFill>
        <p:spPr>
          <a:xfrm rot="16200000">
            <a:off x="6981692" y="5098349"/>
            <a:ext cx="646332" cy="2191131"/>
          </a:xfrm>
          <a:prstGeom prst="rect">
            <a:avLst/>
          </a:prstGeom>
        </p:spPr>
      </p:pic>
      <p:pic>
        <p:nvPicPr>
          <p:cNvPr id="104" name="図 103">
            <a:extLst>
              <a:ext uri="{FF2B5EF4-FFF2-40B4-BE49-F238E27FC236}">
                <a16:creationId xmlns:a16="http://schemas.microsoft.com/office/drawing/2014/main" id="{BF173068-AC53-A5C2-D997-DFE9AD4F3C22}"/>
              </a:ext>
            </a:extLst>
          </p:cNvPr>
          <p:cNvPicPr>
            <a:picLocks noChangeAspect="1"/>
          </p:cNvPicPr>
          <p:nvPr/>
        </p:nvPicPr>
        <p:blipFill rotWithShape="1">
          <a:blip r:embed="rId4"/>
          <a:srcRect l="6631" t="-3895" r="4975" b="51044"/>
          <a:stretch/>
        </p:blipFill>
        <p:spPr>
          <a:xfrm rot="5400000">
            <a:off x="4076392" y="688624"/>
            <a:ext cx="1997408" cy="3056438"/>
          </a:xfrm>
          <a:prstGeom prst="rect">
            <a:avLst/>
          </a:prstGeom>
        </p:spPr>
      </p:pic>
      <p:pic>
        <p:nvPicPr>
          <p:cNvPr id="103" name="図 102">
            <a:extLst>
              <a:ext uri="{FF2B5EF4-FFF2-40B4-BE49-F238E27FC236}">
                <a16:creationId xmlns:a16="http://schemas.microsoft.com/office/drawing/2014/main" id="{129B4379-FACC-C528-62BB-B807781D5CAB}"/>
              </a:ext>
            </a:extLst>
          </p:cNvPr>
          <p:cNvPicPr>
            <a:picLocks noChangeAspect="1"/>
          </p:cNvPicPr>
          <p:nvPr/>
        </p:nvPicPr>
        <p:blipFill rotWithShape="1">
          <a:blip r:embed="rId5"/>
          <a:srcRect t="48874" b="3538"/>
          <a:stretch/>
        </p:blipFill>
        <p:spPr>
          <a:xfrm rot="5400000">
            <a:off x="6628944" y="813118"/>
            <a:ext cx="2256400" cy="2773711"/>
          </a:xfrm>
          <a:prstGeom prst="rect">
            <a:avLst/>
          </a:prstGeom>
        </p:spPr>
      </p:pic>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114D177D-1972-725A-4907-393B8750447A}"/>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実験結果</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検出効率</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角度入射で落ちる</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pic>
        <p:nvPicPr>
          <p:cNvPr id="22" name="図 21">
            <a:extLst>
              <a:ext uri="{FF2B5EF4-FFF2-40B4-BE49-F238E27FC236}">
                <a16:creationId xmlns:a16="http://schemas.microsoft.com/office/drawing/2014/main" id="{A6F3D21C-F388-8983-77F2-38212857A587}"/>
              </a:ext>
            </a:extLst>
          </p:cNvPr>
          <p:cNvPicPr>
            <a:picLocks noChangeAspect="1"/>
          </p:cNvPicPr>
          <p:nvPr/>
        </p:nvPicPr>
        <p:blipFill rotWithShape="1">
          <a:blip r:embed="rId6"/>
          <a:srcRect l="-3642" t="8199" b="4877"/>
          <a:stretch/>
        </p:blipFill>
        <p:spPr>
          <a:xfrm rot="5400000">
            <a:off x="710768" y="686575"/>
            <a:ext cx="2081364" cy="3056438"/>
          </a:xfrm>
          <a:prstGeom prst="rect">
            <a:avLst/>
          </a:prstGeom>
        </p:spPr>
      </p:pic>
      <p:sp>
        <p:nvSpPr>
          <p:cNvPr id="26" name="テキスト ボックス 25">
            <a:extLst>
              <a:ext uri="{FF2B5EF4-FFF2-40B4-BE49-F238E27FC236}">
                <a16:creationId xmlns:a16="http://schemas.microsoft.com/office/drawing/2014/main" id="{82144CFE-F0B1-FF12-74CA-10E6366A4D55}"/>
              </a:ext>
            </a:extLst>
          </p:cNvPr>
          <p:cNvSpPr txBox="1"/>
          <p:nvPr/>
        </p:nvSpPr>
        <p:spPr>
          <a:xfrm>
            <a:off x="1926972" y="2498110"/>
            <a:ext cx="262719" cy="461665"/>
          </a:xfrm>
          <a:prstGeom prst="rect">
            <a:avLst/>
          </a:prstGeom>
          <a:solidFill>
            <a:schemeClr val="bg1"/>
          </a:solidFill>
        </p:spPr>
        <p:txBody>
          <a:bodyPr wrap="square">
            <a:spAutoFit/>
          </a:bodyPr>
          <a:lstStyle/>
          <a:p>
            <a:r>
              <a:rPr lang="ja-JP" altLang="en-US" sz="1200" i="1">
                <a:solidFill>
                  <a:srgbClr val="FF0000"/>
                </a:solidFill>
                <a:latin typeface="Hiragino Sans W4" panose="020B0400000000000000" pitchFamily="34" charset="-128"/>
                <a:ea typeface="Hiragino Sans W4" panose="020B0400000000000000" pitchFamily="34" charset="-128"/>
              </a:rPr>
              <a:t>ー</a:t>
            </a:r>
            <a:endParaRPr lang="en-US" altLang="ja-JP" sz="1200" i="1" dirty="0">
              <a:solidFill>
                <a:srgbClr val="00B050"/>
              </a:solidFill>
              <a:latin typeface="Hiragino Sans W4" panose="020B0400000000000000" pitchFamily="34" charset="-128"/>
              <a:ea typeface="Hiragino Sans W4" panose="020B0400000000000000" pitchFamily="34" charset="-128"/>
            </a:endParaRPr>
          </a:p>
          <a:p>
            <a:r>
              <a:rPr lang="ja-JP" altLang="en-US" sz="1200" i="1">
                <a:solidFill>
                  <a:srgbClr val="3F53F4"/>
                </a:solidFill>
                <a:latin typeface="Hiragino Sans W4" panose="020B0400000000000000" pitchFamily="34" charset="-128"/>
                <a:ea typeface="Hiragino Sans W4" panose="020B0400000000000000" pitchFamily="34" charset="-128"/>
              </a:rPr>
              <a:t>ー</a:t>
            </a:r>
            <a:endParaRPr lang="en" altLang="ja-JP" sz="1200" i="1" dirty="0">
              <a:solidFill>
                <a:srgbClr val="3F53F4"/>
              </a:solidFill>
              <a:latin typeface="Hiragino Sans W4" panose="020B0400000000000000" pitchFamily="34" charset="-128"/>
              <a:ea typeface="Hiragino Sans W4" panose="020B0400000000000000" pitchFamily="34" charset="-128"/>
            </a:endParaRPr>
          </a:p>
        </p:txBody>
      </p:sp>
      <p:sp>
        <p:nvSpPr>
          <p:cNvPr id="27" name="テキスト ボックス 26">
            <a:extLst>
              <a:ext uri="{FF2B5EF4-FFF2-40B4-BE49-F238E27FC236}">
                <a16:creationId xmlns:a16="http://schemas.microsoft.com/office/drawing/2014/main" id="{1045EB44-7F2B-5852-094D-5073FBEAD337}"/>
              </a:ext>
            </a:extLst>
          </p:cNvPr>
          <p:cNvSpPr txBox="1"/>
          <p:nvPr/>
        </p:nvSpPr>
        <p:spPr>
          <a:xfrm>
            <a:off x="2189691" y="2490638"/>
            <a:ext cx="1412763" cy="430887"/>
          </a:xfrm>
          <a:prstGeom prst="rect">
            <a:avLst/>
          </a:prstGeom>
          <a:solidFill>
            <a:schemeClr val="bg1"/>
          </a:solidFill>
        </p:spPr>
        <p:txBody>
          <a:bodyPr wrap="square">
            <a:spAutoFit/>
          </a:bodyPr>
          <a:lstStyle/>
          <a:p>
            <a:r>
              <a:rPr lang="en-US" altLang="ja-JP" sz="1100" dirty="0">
                <a:latin typeface="Hiragino Sans W4" panose="020B0400000000000000" pitchFamily="34" charset="-128"/>
                <a:ea typeface="Hiragino Sans W4" panose="020B0400000000000000" pitchFamily="34" charset="-128"/>
              </a:rPr>
              <a:t>w/o </a:t>
            </a:r>
            <a:r>
              <a:rPr lang="en-US" altLang="ja-JP" sz="1100" dirty="0" err="1">
                <a:latin typeface="Hiragino Sans W4" panose="020B0400000000000000" pitchFamily="34" charset="-128"/>
                <a:ea typeface="Hiragino Sans W4" panose="020B0400000000000000" pitchFamily="34" charset="-128"/>
              </a:rPr>
              <a:t>smx</a:t>
            </a:r>
            <a:r>
              <a:rPr lang="en-US" altLang="ja-JP" sz="1100" dirty="0">
                <a:latin typeface="Hiragino Sans W4" panose="020B0400000000000000" pitchFamily="34" charset="-128"/>
                <a:ea typeface="Hiragino Sans W4" panose="020B0400000000000000" pitchFamily="34" charset="-128"/>
              </a:rPr>
              <a:t> </a:t>
            </a:r>
            <a:r>
              <a:rPr lang="en-US" altLang="ja-JP" sz="1100" dirty="0" err="1">
                <a:latin typeface="Hiragino Sans W4" panose="020B0400000000000000" pitchFamily="34" charset="-128"/>
                <a:ea typeface="Hiragino Sans W4" panose="020B0400000000000000" pitchFamily="34" charset="-128"/>
              </a:rPr>
              <a:t>tdc</a:t>
            </a:r>
            <a:r>
              <a:rPr lang="en-US" altLang="ja-JP" sz="1100" dirty="0">
                <a:latin typeface="Hiragino Sans W4" panose="020B0400000000000000" pitchFamily="34" charset="-128"/>
                <a:ea typeface="Hiragino Sans W4" panose="020B0400000000000000" pitchFamily="34" charset="-128"/>
              </a:rPr>
              <a:t> cut</a:t>
            </a:r>
          </a:p>
          <a:p>
            <a:r>
              <a:rPr lang="en-US" altLang="ja-JP" sz="1100" dirty="0">
                <a:latin typeface="Hiragino Sans W4" panose="020B0400000000000000" pitchFamily="34" charset="-128"/>
                <a:ea typeface="Hiragino Sans W4" panose="020B0400000000000000" pitchFamily="34" charset="-128"/>
              </a:rPr>
              <a:t>w/ </a:t>
            </a:r>
            <a:r>
              <a:rPr lang="en-US" altLang="ja-JP" sz="1100" dirty="0" err="1">
                <a:latin typeface="Hiragino Sans W4" panose="020B0400000000000000" pitchFamily="34" charset="-128"/>
                <a:ea typeface="Hiragino Sans W4" panose="020B0400000000000000" pitchFamily="34" charset="-128"/>
              </a:rPr>
              <a:t>smx</a:t>
            </a:r>
            <a:r>
              <a:rPr lang="en-US" altLang="ja-JP" sz="1100" dirty="0">
                <a:latin typeface="Hiragino Sans W4" panose="020B0400000000000000" pitchFamily="34" charset="-128"/>
                <a:ea typeface="Hiragino Sans W4" panose="020B0400000000000000" pitchFamily="34" charset="-128"/>
              </a:rPr>
              <a:t> </a:t>
            </a:r>
            <a:r>
              <a:rPr lang="en-US" altLang="ja-JP" sz="1100" dirty="0" err="1">
                <a:latin typeface="Hiragino Sans W4" panose="020B0400000000000000" pitchFamily="34" charset="-128"/>
                <a:ea typeface="Hiragino Sans W4" panose="020B0400000000000000" pitchFamily="34" charset="-128"/>
              </a:rPr>
              <a:t>tdc</a:t>
            </a:r>
            <a:r>
              <a:rPr lang="en-US" altLang="ja-JP" sz="1100" dirty="0">
                <a:latin typeface="Hiragino Sans W4" panose="020B0400000000000000" pitchFamily="34" charset="-128"/>
                <a:ea typeface="Hiragino Sans W4" panose="020B0400000000000000" pitchFamily="34" charset="-128"/>
              </a:rPr>
              <a:t> cut</a:t>
            </a:r>
          </a:p>
        </p:txBody>
      </p:sp>
      <p:sp>
        <p:nvSpPr>
          <p:cNvPr id="30" name="テキスト ボックス 29">
            <a:extLst>
              <a:ext uri="{FF2B5EF4-FFF2-40B4-BE49-F238E27FC236}">
                <a16:creationId xmlns:a16="http://schemas.microsoft.com/office/drawing/2014/main" id="{54F131E6-A803-8208-1276-54ADB2BC74F1}"/>
              </a:ext>
            </a:extLst>
          </p:cNvPr>
          <p:cNvSpPr txBox="1"/>
          <p:nvPr/>
        </p:nvSpPr>
        <p:spPr>
          <a:xfrm>
            <a:off x="432249" y="1218136"/>
            <a:ext cx="2778579"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Hit profile 16deg. 108N</a:t>
            </a:r>
            <a:endParaRPr lang="ja-JP" altLang="en-US" sz="160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id="{CBEAC896-FD2C-1AEB-64D8-5CB79FA47F62}"/>
              </a:ext>
            </a:extLst>
          </p:cNvPr>
          <p:cNvSpPr txBox="1"/>
          <p:nvPr/>
        </p:nvSpPr>
        <p:spPr>
          <a:xfrm>
            <a:off x="1631858" y="3133363"/>
            <a:ext cx="236864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(1ch=58μm)</a:t>
            </a:r>
            <a:endParaRPr lang="ja-JP" altLang="en-US" sz="1200">
              <a:latin typeface="Hiragino Sans W4" panose="020B0400000000000000" pitchFamily="34" charset="-128"/>
              <a:ea typeface="Hiragino Sans W4" panose="020B0400000000000000" pitchFamily="34" charset="-128"/>
            </a:endParaRPr>
          </a:p>
        </p:txBody>
      </p:sp>
      <p:sp>
        <p:nvSpPr>
          <p:cNvPr id="42" name="テキスト ボックス 41">
            <a:extLst>
              <a:ext uri="{FF2B5EF4-FFF2-40B4-BE49-F238E27FC236}">
                <a16:creationId xmlns:a16="http://schemas.microsoft.com/office/drawing/2014/main" id="{A539DBB1-2287-FA38-1323-E332962B715C}"/>
              </a:ext>
            </a:extLst>
          </p:cNvPr>
          <p:cNvSpPr txBox="1"/>
          <p:nvPr/>
        </p:nvSpPr>
        <p:spPr>
          <a:xfrm>
            <a:off x="249589" y="659091"/>
            <a:ext cx="3582085" cy="400110"/>
          </a:xfrm>
          <a:prstGeom prst="rect">
            <a:avLst/>
          </a:prstGeom>
          <a:noFill/>
        </p:spPr>
        <p:txBody>
          <a:bodyPr wrap="square">
            <a:spAutoFit/>
          </a:bodyPr>
          <a:lstStyle/>
          <a:p>
            <a:pPr marL="285750" indent="-285750">
              <a:buFont typeface="Wingdings" pitchFamily="2" charset="2"/>
              <a:buChar char="n"/>
            </a:pPr>
            <a:r>
              <a:rPr lang="en-US" altLang="ja-JP" sz="2000" b="1" u="sng" dirty="0">
                <a:latin typeface="Hiragino Sans W6" panose="020B0400000000000000" pitchFamily="34" charset="-128"/>
                <a:ea typeface="Hiragino Sans W6" panose="020B0400000000000000" pitchFamily="34" charset="-128"/>
              </a:rPr>
              <a:t>16deg hit </a:t>
            </a:r>
            <a:r>
              <a:rPr lang="ja-JP" altLang="en-US" sz="2000" b="1" u="sng">
                <a:latin typeface="Hiragino Sans W6" panose="020B0400000000000000" pitchFamily="34" charset="-128"/>
                <a:ea typeface="Hiragino Sans W6" panose="020B0400000000000000" pitchFamily="34" charset="-128"/>
              </a:rPr>
              <a:t>の</a:t>
            </a:r>
            <a:r>
              <a:rPr lang="en-US" altLang="ja-JP" sz="2000" b="1" u="sng" dirty="0" err="1">
                <a:latin typeface="Hiragino Sans W6" panose="020B0400000000000000" pitchFamily="34" charset="-128"/>
                <a:ea typeface="Hiragino Sans W6" panose="020B0400000000000000" pitchFamily="34" charset="-128"/>
              </a:rPr>
              <a:t>adc</a:t>
            </a:r>
            <a:r>
              <a:rPr lang="ja-JP" altLang="en-US" sz="2000" b="1" u="sng">
                <a:latin typeface="Hiragino Sans W6" panose="020B0400000000000000" pitchFamily="34" charset="-128"/>
                <a:ea typeface="Hiragino Sans W6" panose="020B0400000000000000" pitchFamily="34" charset="-128"/>
              </a:rPr>
              <a:t>分布</a:t>
            </a:r>
            <a:endParaRPr lang="en" altLang="ja-JP" sz="2000" b="1" u="sng" dirty="0">
              <a:latin typeface="Hiragino Sans W6" panose="020B0400000000000000" pitchFamily="34" charset="-128"/>
              <a:ea typeface="Hiragino Sans W6" panose="020B0400000000000000" pitchFamily="34" charset="-128"/>
            </a:endParaRPr>
          </a:p>
        </p:txBody>
      </p:sp>
      <p:sp>
        <p:nvSpPr>
          <p:cNvPr id="52" name="テキスト ボックス 51">
            <a:extLst>
              <a:ext uri="{FF2B5EF4-FFF2-40B4-BE49-F238E27FC236}">
                <a16:creationId xmlns:a16="http://schemas.microsoft.com/office/drawing/2014/main" id="{1FCEE4C5-D02E-6381-2441-9DCB1DB69616}"/>
              </a:ext>
            </a:extLst>
          </p:cNvPr>
          <p:cNvSpPr txBox="1"/>
          <p:nvPr/>
        </p:nvSpPr>
        <p:spPr>
          <a:xfrm>
            <a:off x="6001779" y="3505531"/>
            <a:ext cx="3177169" cy="338554"/>
          </a:xfrm>
          <a:prstGeom prst="rect">
            <a:avLst/>
          </a:prstGeom>
          <a:noFill/>
        </p:spPr>
        <p:txBody>
          <a:bodyPr wrap="square">
            <a:spAutoFit/>
          </a:bodyPr>
          <a:lstStyle/>
          <a:p>
            <a:r>
              <a:rPr lang="ja-JP" altLang="en-US" sz="1600" b="1" u="sng">
                <a:latin typeface="Hiragino Sans W6" panose="020B0400000000000000" pitchFamily="34" charset="-128"/>
                <a:ea typeface="Hiragino Sans W6" panose="020B0400000000000000" pitchFamily="34" charset="-128"/>
              </a:rPr>
              <a:t>低</a:t>
            </a:r>
            <a:r>
              <a:rPr lang="en-US" altLang="ja-JP" sz="1600" b="1" u="sng" dirty="0" err="1">
                <a:latin typeface="Hiragino Sans W6" panose="020B0400000000000000" pitchFamily="34" charset="-128"/>
                <a:ea typeface="Hiragino Sans W6" panose="020B0400000000000000" pitchFamily="34" charset="-128"/>
              </a:rPr>
              <a:t>adc</a:t>
            </a:r>
            <a:r>
              <a:rPr lang="ja-JP" altLang="en-US" sz="1600" b="1" u="sng">
                <a:latin typeface="Hiragino Sans W6" panose="020B0400000000000000" pitchFamily="34" charset="-128"/>
                <a:ea typeface="Hiragino Sans W6" panose="020B0400000000000000" pitchFamily="34" charset="-128"/>
              </a:rPr>
              <a:t>の</a:t>
            </a:r>
            <a:r>
              <a:rPr lang="en-US" altLang="ja-JP" sz="1600" b="1" u="sng" dirty="0">
                <a:latin typeface="Hiragino Sans W6" panose="020B0400000000000000" pitchFamily="34" charset="-128"/>
                <a:ea typeface="Hiragino Sans W6" panose="020B0400000000000000" pitchFamily="34" charset="-128"/>
              </a:rPr>
              <a:t>hit</a:t>
            </a:r>
            <a:r>
              <a:rPr lang="ja-JP" altLang="en-US" sz="1600" b="1" u="sng">
                <a:latin typeface="Hiragino Sans W6" panose="020B0400000000000000" pitchFamily="34" charset="-128"/>
                <a:ea typeface="Hiragino Sans W6" panose="020B0400000000000000" pitchFamily="34" charset="-128"/>
              </a:rPr>
              <a:t>の</a:t>
            </a:r>
            <a:r>
              <a:rPr lang="en-US" altLang="ja-JP" sz="1600" b="1" u="sng" dirty="0" err="1">
                <a:latin typeface="Hiragino Sans W6" panose="020B0400000000000000" pitchFamily="34" charset="-128"/>
                <a:ea typeface="Hiragino Sans W6" panose="020B0400000000000000" pitchFamily="34" charset="-128"/>
              </a:rPr>
              <a:t>tdc</a:t>
            </a:r>
            <a:r>
              <a:rPr lang="ja-JP" altLang="en-US" sz="1600" b="1" u="sng">
                <a:latin typeface="Hiragino Sans W6" panose="020B0400000000000000" pitchFamily="34" charset="-128"/>
                <a:ea typeface="Hiragino Sans W6" panose="020B0400000000000000" pitchFamily="34" charset="-128"/>
              </a:rPr>
              <a:t>がおかしい</a:t>
            </a:r>
            <a:r>
              <a:rPr lang="en-US" altLang="ja-JP" sz="1600" b="1" u="sng" dirty="0">
                <a:latin typeface="Hiragino Sans W6" panose="020B0400000000000000" pitchFamily="34" charset="-128"/>
                <a:ea typeface="Hiragino Sans W6" panose="020B0400000000000000" pitchFamily="34" charset="-128"/>
              </a:rPr>
              <a:t>?</a:t>
            </a:r>
          </a:p>
        </p:txBody>
      </p:sp>
      <p:sp>
        <p:nvSpPr>
          <p:cNvPr id="53" name="テキスト ボックス 52">
            <a:extLst>
              <a:ext uri="{FF2B5EF4-FFF2-40B4-BE49-F238E27FC236}">
                <a16:creationId xmlns:a16="http://schemas.microsoft.com/office/drawing/2014/main" id="{1B136F1D-665D-28BD-0232-C61A77F2B893}"/>
              </a:ext>
            </a:extLst>
          </p:cNvPr>
          <p:cNvSpPr txBox="1"/>
          <p:nvPr/>
        </p:nvSpPr>
        <p:spPr>
          <a:xfrm>
            <a:off x="5391169" y="3159921"/>
            <a:ext cx="133523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a:t>
            </a:r>
            <a:endParaRPr lang="ja-JP" altLang="en-US" sz="1200">
              <a:latin typeface="Hiragino Sans W4" panose="020B0400000000000000" pitchFamily="34" charset="-128"/>
              <a:ea typeface="Hiragino Sans W4" panose="020B0400000000000000" pitchFamily="34" charset="-128"/>
            </a:endParaRPr>
          </a:p>
        </p:txBody>
      </p:sp>
      <p:sp>
        <p:nvSpPr>
          <p:cNvPr id="54" name="テキスト ボックス 53">
            <a:extLst>
              <a:ext uri="{FF2B5EF4-FFF2-40B4-BE49-F238E27FC236}">
                <a16:creationId xmlns:a16="http://schemas.microsoft.com/office/drawing/2014/main" id="{3883C46E-E0B1-27A9-FC6E-742979758D49}"/>
              </a:ext>
            </a:extLst>
          </p:cNvPr>
          <p:cNvSpPr txBox="1"/>
          <p:nvPr/>
        </p:nvSpPr>
        <p:spPr>
          <a:xfrm>
            <a:off x="7747912" y="3149554"/>
            <a:ext cx="133523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a:t>
            </a:r>
            <a:endParaRPr lang="ja-JP" altLang="en-US" sz="1200">
              <a:latin typeface="Hiragino Sans W4" panose="020B0400000000000000" pitchFamily="34" charset="-128"/>
              <a:ea typeface="Hiragino Sans W4" panose="020B0400000000000000" pitchFamily="34" charset="-128"/>
            </a:endParaRPr>
          </a:p>
        </p:txBody>
      </p:sp>
      <p:sp>
        <p:nvSpPr>
          <p:cNvPr id="55" name="テキスト ボックス 54">
            <a:extLst>
              <a:ext uri="{FF2B5EF4-FFF2-40B4-BE49-F238E27FC236}">
                <a16:creationId xmlns:a16="http://schemas.microsoft.com/office/drawing/2014/main" id="{0397E3F6-562A-29C2-59BB-6591A1660362}"/>
              </a:ext>
            </a:extLst>
          </p:cNvPr>
          <p:cNvSpPr txBox="1"/>
          <p:nvPr/>
        </p:nvSpPr>
        <p:spPr>
          <a:xfrm>
            <a:off x="306330" y="4048847"/>
            <a:ext cx="4357374"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ADC閾値 </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1.4 fC</a:t>
            </a:r>
          </a:p>
          <a:p>
            <a:pPr marL="285750" indent="-285750">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TDC閾値：</a:t>
            </a:r>
            <a:r>
              <a:rPr lang="ja-JP" altLang="en-US" b="1">
                <a:solidFill>
                  <a:srgbClr val="FF0000"/>
                </a:solidFill>
                <a:latin typeface="Hiragino Sans W6" panose="020B0400000000000000" pitchFamily="34" charset="-128"/>
                <a:ea typeface="Hiragino Sans W6" panose="020B0400000000000000" pitchFamily="34" charset="-128"/>
              </a:rPr>
              <a:t>2.8/3.2</a:t>
            </a:r>
            <a:r>
              <a:rPr lang="en-US" altLang="ja-JP" b="1" dirty="0">
                <a:latin typeface="Hiragino Sans W6" panose="020B0400000000000000" pitchFamily="34" charset="-128"/>
                <a:ea typeface="Hiragino Sans W6" panose="020B0400000000000000" pitchFamily="34" charset="-128"/>
              </a:rPr>
              <a:t> </a:t>
            </a:r>
            <a:r>
              <a:rPr lang="ja-JP" altLang="en-US" b="1">
                <a:solidFill>
                  <a:srgbClr val="FF0000"/>
                </a:solidFill>
                <a:latin typeface="Hiragino Sans W6" panose="020B0400000000000000" pitchFamily="34" charset="-128"/>
                <a:ea typeface="Hiragino Sans W6" panose="020B0400000000000000" pitchFamily="34" charset="-128"/>
              </a:rPr>
              <a:t>fC</a:t>
            </a:r>
            <a:r>
              <a:rPr lang="en-US" altLang="ja-JP" b="1" dirty="0">
                <a:latin typeface="Hiragino Sans W6" panose="020B0400000000000000" pitchFamily="34" charset="-128"/>
                <a:ea typeface="Hiragino Sans W6" panose="020B0400000000000000" pitchFamily="34" charset="-128"/>
              </a:rPr>
              <a:t> </a:t>
            </a:r>
            <a:r>
              <a:rPr lang="ja-JP" altLang="en-US">
                <a:latin typeface="Hiragino Sans W4" panose="020B0400000000000000" pitchFamily="34" charset="-128"/>
                <a:ea typeface="Hiragino Sans W4" panose="020B0400000000000000" pitchFamily="34" charset="-128"/>
              </a:rPr>
              <a:t>(偶/奇</a:t>
            </a:r>
            <a:r>
              <a:rPr lang="en-US" altLang="ja-JP" dirty="0">
                <a:latin typeface="Hiragino Sans W4" panose="020B0400000000000000" pitchFamily="34" charset="-128"/>
                <a:ea typeface="Hiragino Sans W4" panose="020B0400000000000000" pitchFamily="34" charset="-128"/>
              </a:rPr>
              <a:t> strip</a:t>
            </a:r>
            <a:r>
              <a:rPr lang="ja-JP" altLang="en-US">
                <a:latin typeface="Hiragino Sans W4" panose="020B0400000000000000" pitchFamily="34" charset="-128"/>
                <a:ea typeface="Hiragino Sans W4" panose="020B0400000000000000" pitchFamily="34" charset="-128"/>
              </a:rPr>
              <a:t>)</a:t>
            </a:r>
          </a:p>
        </p:txBody>
      </p:sp>
      <p:sp>
        <p:nvSpPr>
          <p:cNvPr id="57" name="テキスト ボックス 56">
            <a:extLst>
              <a:ext uri="{FF2B5EF4-FFF2-40B4-BE49-F238E27FC236}">
                <a16:creationId xmlns:a16="http://schemas.microsoft.com/office/drawing/2014/main" id="{D61483F8-85CB-7D22-1FB6-052A3F17A757}"/>
              </a:ext>
            </a:extLst>
          </p:cNvPr>
          <p:cNvSpPr txBox="1"/>
          <p:nvPr/>
        </p:nvSpPr>
        <p:spPr>
          <a:xfrm>
            <a:off x="249589" y="3623563"/>
            <a:ext cx="2955165" cy="400110"/>
          </a:xfrm>
          <a:prstGeom prst="rect">
            <a:avLst/>
          </a:prstGeom>
          <a:noFill/>
        </p:spPr>
        <p:txBody>
          <a:bodyPr wrap="square">
            <a:spAutoFit/>
          </a:bodyPr>
          <a:lstStyle/>
          <a:p>
            <a:pPr marL="285750" indent="-28575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閾値解析</a:t>
            </a:r>
            <a:endParaRPr lang="en" altLang="ja-JP" sz="2000" b="1" u="sng" dirty="0">
              <a:latin typeface="Hiragino Sans W6" panose="020B0400000000000000" pitchFamily="34" charset="-128"/>
              <a:ea typeface="Hiragino Sans W6" panose="020B0400000000000000" pitchFamily="34" charset="-128"/>
            </a:endParaRPr>
          </a:p>
        </p:txBody>
      </p:sp>
      <p:grpSp>
        <p:nvGrpSpPr>
          <p:cNvPr id="67" name="グループ化 66">
            <a:extLst>
              <a:ext uri="{FF2B5EF4-FFF2-40B4-BE49-F238E27FC236}">
                <a16:creationId xmlns:a16="http://schemas.microsoft.com/office/drawing/2014/main" id="{7ED209EF-6921-1007-9EED-8F3B81ADA19B}"/>
              </a:ext>
            </a:extLst>
          </p:cNvPr>
          <p:cNvGrpSpPr/>
          <p:nvPr/>
        </p:nvGrpSpPr>
        <p:grpSpPr>
          <a:xfrm>
            <a:off x="6058788" y="4128767"/>
            <a:ext cx="1970516" cy="807599"/>
            <a:chOff x="4956017" y="4114461"/>
            <a:chExt cx="1890177" cy="807599"/>
          </a:xfrm>
        </p:grpSpPr>
        <p:grpSp>
          <p:nvGrpSpPr>
            <p:cNvPr id="60" name="グループ化 59">
              <a:extLst>
                <a:ext uri="{FF2B5EF4-FFF2-40B4-BE49-F238E27FC236}">
                  <a16:creationId xmlns:a16="http://schemas.microsoft.com/office/drawing/2014/main" id="{B74AC9F8-DA25-7E51-67BA-F9181296E695}"/>
                </a:ext>
              </a:extLst>
            </p:cNvPr>
            <p:cNvGrpSpPr/>
            <p:nvPr/>
          </p:nvGrpSpPr>
          <p:grpSpPr>
            <a:xfrm>
              <a:off x="5019337" y="4213146"/>
              <a:ext cx="1826857" cy="708914"/>
              <a:chOff x="5978276" y="4442600"/>
              <a:chExt cx="2666121" cy="708914"/>
            </a:xfrm>
          </p:grpSpPr>
          <p:sp>
            <p:nvSpPr>
              <p:cNvPr id="62" name="フリーフォーム 61">
                <a:extLst>
                  <a:ext uri="{FF2B5EF4-FFF2-40B4-BE49-F238E27FC236}">
                    <a16:creationId xmlns:a16="http://schemas.microsoft.com/office/drawing/2014/main" id="{90047D40-7C46-7F09-D0C3-89BD98291AAF}"/>
                  </a:ext>
                </a:extLst>
              </p:cNvPr>
              <p:cNvSpPr/>
              <p:nvPr/>
            </p:nvSpPr>
            <p:spPr>
              <a:xfrm>
                <a:off x="5978276" y="4442600"/>
                <a:ext cx="955547" cy="708914"/>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4156364"/>
                  <a:gd name="connsiteY0" fmla="*/ 1937229 h 2070328"/>
                  <a:gd name="connsiteX1" fmla="*/ 157942 w 4156364"/>
                  <a:gd name="connsiteY1" fmla="*/ 1704473 h 2070328"/>
                  <a:gd name="connsiteX2" fmla="*/ 540328 w 4156364"/>
                  <a:gd name="connsiteY2" fmla="*/ 365 h 2070328"/>
                  <a:gd name="connsiteX3" fmla="*/ 1346663 w 4156364"/>
                  <a:gd name="connsiteY3" fmla="*/ 1862415 h 2070328"/>
                  <a:gd name="connsiteX4" fmla="*/ 4156364 w 4156364"/>
                  <a:gd name="connsiteY4" fmla="*/ 2003732 h 2070328"/>
                  <a:gd name="connsiteX0" fmla="*/ 0 w 4156364"/>
                  <a:gd name="connsiteY0" fmla="*/ 1945539 h 2079171"/>
                  <a:gd name="connsiteX1" fmla="*/ 157942 w 4156364"/>
                  <a:gd name="connsiteY1" fmla="*/ 1712783 h 2079171"/>
                  <a:gd name="connsiteX2" fmla="*/ 440576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660 h 2092861"/>
                  <a:gd name="connsiteX1" fmla="*/ 157942 w 4156364"/>
                  <a:gd name="connsiteY1" fmla="*/ 1712904 h 2092861"/>
                  <a:gd name="connsiteX2" fmla="*/ 440576 w 4156364"/>
                  <a:gd name="connsiteY2" fmla="*/ 483 h 2092861"/>
                  <a:gd name="connsiteX3" fmla="*/ 1562794 w 4156364"/>
                  <a:gd name="connsiteY3" fmla="*/ 1895784 h 2092861"/>
                  <a:gd name="connsiteX4" fmla="*/ 4156364 w 4156364"/>
                  <a:gd name="connsiteY4" fmla="*/ 2012163 h 2092861"/>
                  <a:gd name="connsiteX0" fmla="*/ 0 w 4156364"/>
                  <a:gd name="connsiteY0" fmla="*/ 1945540 h 2079172"/>
                  <a:gd name="connsiteX1" fmla="*/ 157942 w 4156364"/>
                  <a:gd name="connsiteY1" fmla="*/ 1712784 h 2079172"/>
                  <a:gd name="connsiteX2" fmla="*/ 440576 w 4156364"/>
                  <a:gd name="connsiteY2" fmla="*/ 363 h 2079172"/>
                  <a:gd name="connsiteX3" fmla="*/ 1555024 w 4156364"/>
                  <a:gd name="connsiteY3" fmla="*/ 1870726 h 2079172"/>
                  <a:gd name="connsiteX4" fmla="*/ 4156364 w 4156364"/>
                  <a:gd name="connsiteY4" fmla="*/ 2012043 h 2079172"/>
                  <a:gd name="connsiteX0" fmla="*/ 0 w 4156364"/>
                  <a:gd name="connsiteY0" fmla="*/ 1945540 h 2027535"/>
                  <a:gd name="connsiteX1" fmla="*/ 157942 w 4156364"/>
                  <a:gd name="connsiteY1" fmla="*/ 1712784 h 2027535"/>
                  <a:gd name="connsiteX2" fmla="*/ 440576 w 4156364"/>
                  <a:gd name="connsiteY2" fmla="*/ 363 h 2027535"/>
                  <a:gd name="connsiteX3" fmla="*/ 1555024 w 4156364"/>
                  <a:gd name="connsiteY3" fmla="*/ 1870726 h 2027535"/>
                  <a:gd name="connsiteX4" fmla="*/ 4156364 w 4156364"/>
                  <a:gd name="connsiteY4" fmla="*/ 2012043 h 2027535"/>
                  <a:gd name="connsiteX0" fmla="*/ 0 w 4195208"/>
                  <a:gd name="connsiteY0" fmla="*/ 1945540 h 2032383"/>
                  <a:gd name="connsiteX1" fmla="*/ 157942 w 4195208"/>
                  <a:gd name="connsiteY1" fmla="*/ 1712784 h 2032383"/>
                  <a:gd name="connsiteX2" fmla="*/ 440576 w 4195208"/>
                  <a:gd name="connsiteY2" fmla="*/ 363 h 2032383"/>
                  <a:gd name="connsiteX3" fmla="*/ 1555024 w 4195208"/>
                  <a:gd name="connsiteY3" fmla="*/ 1870726 h 2032383"/>
                  <a:gd name="connsiteX4" fmla="*/ 4195208 w 4195208"/>
                  <a:gd name="connsiteY4" fmla="*/ 1912290 h 2032383"/>
                  <a:gd name="connsiteX0" fmla="*/ 0 w 4195208"/>
                  <a:gd name="connsiteY0" fmla="*/ 1945540 h 2021557"/>
                  <a:gd name="connsiteX1" fmla="*/ 157942 w 4195208"/>
                  <a:gd name="connsiteY1" fmla="*/ 1712784 h 2021557"/>
                  <a:gd name="connsiteX2" fmla="*/ 440576 w 4195208"/>
                  <a:gd name="connsiteY2" fmla="*/ 363 h 2021557"/>
                  <a:gd name="connsiteX3" fmla="*/ 1555024 w 4195208"/>
                  <a:gd name="connsiteY3" fmla="*/ 1870726 h 2021557"/>
                  <a:gd name="connsiteX4" fmla="*/ 4195208 w 4195208"/>
                  <a:gd name="connsiteY4" fmla="*/ 1912290 h 2021557"/>
                  <a:gd name="connsiteX0" fmla="*/ 0 w 1555024"/>
                  <a:gd name="connsiteY0" fmla="*/ 1945540 h 1948865"/>
                  <a:gd name="connsiteX1" fmla="*/ 157942 w 1555024"/>
                  <a:gd name="connsiteY1" fmla="*/ 1712784 h 1948865"/>
                  <a:gd name="connsiteX2" fmla="*/ 440576 w 1555024"/>
                  <a:gd name="connsiteY2" fmla="*/ 363 h 1948865"/>
                  <a:gd name="connsiteX3" fmla="*/ 1555024 w 1555024"/>
                  <a:gd name="connsiteY3" fmla="*/ 1870726 h 1948865"/>
                  <a:gd name="connsiteX0" fmla="*/ 0 w 1710402"/>
                  <a:gd name="connsiteY0" fmla="*/ 1945660 h 1948985"/>
                  <a:gd name="connsiteX1" fmla="*/ 157942 w 1710402"/>
                  <a:gd name="connsiteY1" fmla="*/ 1712904 h 1948985"/>
                  <a:gd name="connsiteX2" fmla="*/ 440576 w 1710402"/>
                  <a:gd name="connsiteY2" fmla="*/ 483 h 1948985"/>
                  <a:gd name="connsiteX3" fmla="*/ 1710402 w 1710402"/>
                  <a:gd name="connsiteY3" fmla="*/ 1895784 h 1948985"/>
                </a:gdLst>
                <a:ahLst/>
                <a:cxnLst>
                  <a:cxn ang="0">
                    <a:pos x="connsiteX0" y="connsiteY0"/>
                  </a:cxn>
                  <a:cxn ang="0">
                    <a:pos x="connsiteX1" y="connsiteY1"/>
                  </a:cxn>
                  <a:cxn ang="0">
                    <a:pos x="connsiteX2" y="connsiteY2"/>
                  </a:cxn>
                  <a:cxn ang="0">
                    <a:pos x="connsiteX3" y="connsiteY3"/>
                  </a:cxn>
                </a:cxnLst>
                <a:rect l="l" t="t" r="r" b="b"/>
                <a:pathLst>
                  <a:path w="1710402" h="1948985">
                    <a:moveTo>
                      <a:pt x="0" y="1945660"/>
                    </a:moveTo>
                    <a:cubicBezTo>
                      <a:pt x="167640" y="1926263"/>
                      <a:pt x="84513" y="2037100"/>
                      <a:pt x="157942" y="1712904"/>
                    </a:cubicBezTo>
                    <a:cubicBezTo>
                      <a:pt x="231371" y="1388708"/>
                      <a:pt x="181833" y="-29997"/>
                      <a:pt x="440576" y="483"/>
                    </a:cubicBezTo>
                    <a:cubicBezTo>
                      <a:pt x="699319" y="30963"/>
                      <a:pt x="1084630" y="1577130"/>
                      <a:pt x="1710402" y="189578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55E8DC27-0DE3-E86D-96E7-AD4D322FBD83}"/>
                  </a:ext>
                </a:extLst>
              </p:cNvPr>
              <p:cNvCxnSpPr>
                <a:cxnSpLocks/>
              </p:cNvCxnSpPr>
              <p:nvPr/>
            </p:nvCxnSpPr>
            <p:spPr>
              <a:xfrm>
                <a:off x="5978277" y="4897990"/>
                <a:ext cx="246866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70716E4F-113D-2686-0346-1279DFBC2E49}"/>
                  </a:ext>
                </a:extLst>
              </p:cNvPr>
              <p:cNvCxnSpPr>
                <a:cxnSpLocks/>
              </p:cNvCxnSpPr>
              <p:nvPr/>
            </p:nvCxnSpPr>
            <p:spPr>
              <a:xfrm>
                <a:off x="6933824" y="5124943"/>
                <a:ext cx="17105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66" name="直線コネクタ 65">
              <a:extLst>
                <a:ext uri="{FF2B5EF4-FFF2-40B4-BE49-F238E27FC236}">
                  <a16:creationId xmlns:a16="http://schemas.microsoft.com/office/drawing/2014/main" id="{278E3455-E092-C317-A1A9-D36118B51258}"/>
                </a:ext>
              </a:extLst>
            </p:cNvPr>
            <p:cNvCxnSpPr>
              <a:cxnSpLocks/>
            </p:cNvCxnSpPr>
            <p:nvPr/>
          </p:nvCxnSpPr>
          <p:spPr>
            <a:xfrm>
              <a:off x="4956017" y="4114461"/>
              <a:ext cx="1691555" cy="0"/>
            </a:xfrm>
            <a:prstGeom prst="line">
              <a:avLst/>
            </a:prstGeom>
            <a:ln w="28575">
              <a:solidFill>
                <a:srgbClr val="3F53F4"/>
              </a:solidFill>
              <a:prstDash val="dash"/>
            </a:ln>
          </p:spPr>
          <p:style>
            <a:lnRef idx="1">
              <a:schemeClr val="accent1"/>
            </a:lnRef>
            <a:fillRef idx="0">
              <a:schemeClr val="accent1"/>
            </a:fillRef>
            <a:effectRef idx="0">
              <a:schemeClr val="accent1"/>
            </a:effectRef>
            <a:fontRef idx="minor">
              <a:schemeClr val="tx1"/>
            </a:fontRef>
          </p:style>
        </p:cxnSp>
      </p:grpSp>
      <p:sp>
        <p:nvSpPr>
          <p:cNvPr id="68" name="テキスト ボックス 67">
            <a:extLst>
              <a:ext uri="{FF2B5EF4-FFF2-40B4-BE49-F238E27FC236}">
                <a16:creationId xmlns:a16="http://schemas.microsoft.com/office/drawing/2014/main" id="{04B5BFAA-7786-91A9-DE86-3582BC44E162}"/>
              </a:ext>
            </a:extLst>
          </p:cNvPr>
          <p:cNvSpPr txBox="1"/>
          <p:nvPr/>
        </p:nvSpPr>
        <p:spPr>
          <a:xfrm>
            <a:off x="567868" y="4835049"/>
            <a:ext cx="4095836" cy="369332"/>
          </a:xfrm>
          <a:prstGeom prst="rect">
            <a:avLst/>
          </a:prstGeom>
          <a:noFill/>
        </p:spPr>
        <p:txBody>
          <a:bodyPr wrap="square">
            <a:spAutoFit/>
          </a:bodyPr>
          <a:lstStyle/>
          <a:p>
            <a:r>
              <a:rPr lang="en-US" altLang="ja-JP" b="1" u="sng" dirty="0">
                <a:solidFill>
                  <a:srgbClr val="FF0000"/>
                </a:solidFill>
                <a:latin typeface="Hiragino Sans W6" panose="020B0400000000000000" pitchFamily="34" charset="-128"/>
                <a:ea typeface="Hiragino Sans W6" panose="020B0400000000000000" pitchFamily="34" charset="-128"/>
              </a:rPr>
              <a:t>TDC</a:t>
            </a:r>
            <a:r>
              <a:rPr lang="ja-JP" altLang="en-US" b="1" u="sng">
                <a:solidFill>
                  <a:srgbClr val="FF0000"/>
                </a:solidFill>
                <a:latin typeface="Hiragino Sans W6" panose="020B0400000000000000" pitchFamily="34" charset="-128"/>
                <a:ea typeface="Hiragino Sans W6" panose="020B0400000000000000" pitchFamily="34" charset="-128"/>
              </a:rPr>
              <a:t>閾値が</a:t>
            </a:r>
            <a:r>
              <a:rPr lang="en-US" altLang="ja-JP" b="1" u="sng" dirty="0">
                <a:solidFill>
                  <a:srgbClr val="FF0000"/>
                </a:solidFill>
                <a:latin typeface="Hiragino Sans W6" panose="020B0400000000000000" pitchFamily="34" charset="-128"/>
                <a:ea typeface="Hiragino Sans W6" panose="020B0400000000000000" pitchFamily="34" charset="-128"/>
              </a:rPr>
              <a:t>ADC</a:t>
            </a:r>
            <a:r>
              <a:rPr lang="ja-JP" altLang="en-US" b="1" u="sng">
                <a:solidFill>
                  <a:srgbClr val="FF0000"/>
                </a:solidFill>
                <a:latin typeface="Hiragino Sans W6" panose="020B0400000000000000" pitchFamily="34" charset="-128"/>
                <a:ea typeface="Hiragino Sans W6" panose="020B0400000000000000" pitchFamily="34" charset="-128"/>
              </a:rPr>
              <a:t>閾値よりも高すぎた</a:t>
            </a:r>
            <a:endParaRPr lang="en-US" altLang="ja-JP" b="1" u="sng" dirty="0">
              <a:solidFill>
                <a:srgbClr val="FF0000"/>
              </a:solidFill>
              <a:latin typeface="Hiragino Sans W6" panose="020B0400000000000000" pitchFamily="34" charset="-128"/>
              <a:ea typeface="Hiragino Sans W6" panose="020B0400000000000000" pitchFamily="34" charset="-128"/>
            </a:endParaRPr>
          </a:p>
        </p:txBody>
      </p:sp>
      <p:sp>
        <p:nvSpPr>
          <p:cNvPr id="69" name="テキスト ボックス 68">
            <a:extLst>
              <a:ext uri="{FF2B5EF4-FFF2-40B4-BE49-F238E27FC236}">
                <a16:creationId xmlns:a16="http://schemas.microsoft.com/office/drawing/2014/main" id="{EBF89B48-DEC5-3A80-79EA-D53A5CCE00ED}"/>
              </a:ext>
            </a:extLst>
          </p:cNvPr>
          <p:cNvSpPr txBox="1"/>
          <p:nvPr/>
        </p:nvSpPr>
        <p:spPr>
          <a:xfrm>
            <a:off x="257762" y="4821180"/>
            <a:ext cx="1027637" cy="369332"/>
          </a:xfrm>
          <a:prstGeom prst="rect">
            <a:avLst/>
          </a:prstGeom>
          <a:noFill/>
        </p:spPr>
        <p:txBody>
          <a:bodyPr wrap="square" rtlCol="0">
            <a:spAutoFit/>
          </a:bodyPr>
          <a:lstStyle/>
          <a:p>
            <a:r>
              <a:rPr kumimoji="1" lang="ja-JP" altLang="en-US">
                <a:latin typeface="Hiragino Sans W4" panose="020B0400000000000000" pitchFamily="34" charset="-128"/>
                <a:ea typeface="Hiragino Sans W4" panose="020B0400000000000000" pitchFamily="34" charset="-128"/>
              </a:rPr>
              <a:t>→</a:t>
            </a:r>
            <a:endParaRPr kumimoji="1" lang="ja-JP" altLang="en-US" dirty="0">
              <a:latin typeface="Hiragino Sans W4" panose="020B0400000000000000" pitchFamily="34" charset="-128"/>
              <a:ea typeface="Hiragino Sans W4" panose="020B0400000000000000" pitchFamily="34" charset="-128"/>
            </a:endParaRPr>
          </a:p>
        </p:txBody>
      </p:sp>
      <p:sp>
        <p:nvSpPr>
          <p:cNvPr id="70" name="角丸四角形 69">
            <a:extLst>
              <a:ext uri="{FF2B5EF4-FFF2-40B4-BE49-F238E27FC236}">
                <a16:creationId xmlns:a16="http://schemas.microsoft.com/office/drawing/2014/main" id="{56BB0475-590E-D907-4ACE-6ADACA753136}"/>
              </a:ext>
            </a:extLst>
          </p:cNvPr>
          <p:cNvSpPr/>
          <p:nvPr/>
        </p:nvSpPr>
        <p:spPr>
          <a:xfrm>
            <a:off x="4712271" y="3894759"/>
            <a:ext cx="4357374" cy="1662204"/>
          </a:xfrm>
          <a:prstGeom prst="roundRect">
            <a:avLst>
              <a:gd name="adj" fmla="val 9777"/>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6DCBB827-BE04-BB81-227D-344E3C858E4B}"/>
              </a:ext>
            </a:extLst>
          </p:cNvPr>
          <p:cNvSpPr txBox="1"/>
          <p:nvPr/>
        </p:nvSpPr>
        <p:spPr>
          <a:xfrm>
            <a:off x="4792755" y="3993701"/>
            <a:ext cx="1266032" cy="338554"/>
          </a:xfrm>
          <a:prstGeom prst="rect">
            <a:avLst/>
          </a:prstGeom>
          <a:noFill/>
        </p:spPr>
        <p:txBody>
          <a:bodyPr wrap="square">
            <a:spAutoFit/>
          </a:bodyPr>
          <a:lstStyle/>
          <a:p>
            <a:r>
              <a:rPr kumimoji="1" lang="en-US" altLang="ja-JP" sz="1600" dirty="0" err="1">
                <a:solidFill>
                  <a:srgbClr val="3F53F4"/>
                </a:solidFill>
                <a:latin typeface="Hiragino Sans W4" panose="020B0400000000000000" pitchFamily="34" charset="-128"/>
                <a:ea typeface="Hiragino Sans W4" panose="020B0400000000000000" pitchFamily="34" charset="-128"/>
              </a:rPr>
              <a:t>tdc_thr</a:t>
            </a:r>
            <a:r>
              <a:rPr kumimoji="1" lang="ja-JP" altLang="en-US" sz="1600">
                <a:solidFill>
                  <a:srgbClr val="3F53F4"/>
                </a:solidFill>
                <a:latin typeface="Hiragino Sans W4" panose="020B0400000000000000" pitchFamily="34" charset="-128"/>
                <a:ea typeface="Hiragino Sans W4" panose="020B0400000000000000" pitchFamily="34" charset="-128"/>
              </a:rPr>
              <a:t>→</a:t>
            </a:r>
            <a:endParaRPr lang="ja-JP" altLang="en-US" sz="1600">
              <a:solidFill>
                <a:srgbClr val="3F53F4"/>
              </a:solidFill>
              <a:latin typeface="Hiragino Sans W4" panose="020B0400000000000000" pitchFamily="34" charset="-128"/>
              <a:ea typeface="Hiragino Sans W4" panose="020B0400000000000000" pitchFamily="34" charset="-128"/>
            </a:endParaRPr>
          </a:p>
        </p:txBody>
      </p:sp>
      <p:sp>
        <p:nvSpPr>
          <p:cNvPr id="73" name="テキスト ボックス 72">
            <a:extLst>
              <a:ext uri="{FF2B5EF4-FFF2-40B4-BE49-F238E27FC236}">
                <a16:creationId xmlns:a16="http://schemas.microsoft.com/office/drawing/2014/main" id="{3A9B6928-6BAB-20AA-A7C0-0AD7CBD244AB}"/>
              </a:ext>
            </a:extLst>
          </p:cNvPr>
          <p:cNvSpPr txBox="1"/>
          <p:nvPr/>
        </p:nvSpPr>
        <p:spPr>
          <a:xfrm>
            <a:off x="4792755" y="4542651"/>
            <a:ext cx="1731774" cy="338554"/>
          </a:xfrm>
          <a:prstGeom prst="rect">
            <a:avLst/>
          </a:prstGeom>
          <a:noFill/>
        </p:spPr>
        <p:txBody>
          <a:bodyPr wrap="square">
            <a:spAutoFit/>
          </a:bodyPr>
          <a:lstStyle/>
          <a:p>
            <a:r>
              <a:rPr kumimoji="1" lang="en-US" altLang="ja-JP" sz="1600" dirty="0" err="1">
                <a:solidFill>
                  <a:srgbClr val="FF0000"/>
                </a:solidFill>
                <a:latin typeface="Hiragino Sans W4" panose="020B0400000000000000" pitchFamily="34" charset="-128"/>
                <a:ea typeface="Hiragino Sans W4" panose="020B0400000000000000" pitchFamily="34" charset="-128"/>
              </a:rPr>
              <a:t>adc_thr</a:t>
            </a:r>
            <a:r>
              <a:rPr kumimoji="1" lang="ja-JP" altLang="en-US" sz="1600">
                <a:solidFill>
                  <a:srgbClr val="FF0000"/>
                </a:solidFill>
                <a:latin typeface="Hiragino Sans W4" panose="020B0400000000000000" pitchFamily="34" charset="-128"/>
                <a:ea typeface="Hiragino Sans W4" panose="020B0400000000000000" pitchFamily="34" charset="-128"/>
              </a:rPr>
              <a:t>→</a:t>
            </a:r>
            <a:endParaRPr lang="ja-JP" altLang="en-US" sz="1600">
              <a:solidFill>
                <a:srgbClr val="FF0000"/>
              </a:solidFill>
              <a:latin typeface="Hiragino Sans W4" panose="020B0400000000000000" pitchFamily="34" charset="-128"/>
              <a:ea typeface="Hiragino Sans W4" panose="020B0400000000000000" pitchFamily="34" charset="-128"/>
            </a:endParaRPr>
          </a:p>
        </p:txBody>
      </p:sp>
      <p:sp>
        <p:nvSpPr>
          <p:cNvPr id="74" name="テキスト ボックス 73">
            <a:extLst>
              <a:ext uri="{FF2B5EF4-FFF2-40B4-BE49-F238E27FC236}">
                <a16:creationId xmlns:a16="http://schemas.microsoft.com/office/drawing/2014/main" id="{CBED671C-69E2-F8D5-BA24-52A10D5E8BFB}"/>
              </a:ext>
            </a:extLst>
          </p:cNvPr>
          <p:cNvSpPr txBox="1"/>
          <p:nvPr/>
        </p:nvSpPr>
        <p:spPr>
          <a:xfrm>
            <a:off x="4712271" y="5170373"/>
            <a:ext cx="4357374" cy="323165"/>
          </a:xfrm>
          <a:prstGeom prst="rect">
            <a:avLst/>
          </a:prstGeom>
          <a:noFill/>
        </p:spPr>
        <p:txBody>
          <a:bodyPr wrap="square">
            <a:spAutoFit/>
          </a:bodyPr>
          <a:lstStyle/>
          <a:p>
            <a:r>
              <a:rPr kumimoji="1" lang="ja-JP" altLang="en-US" sz="1500" u="sng">
                <a:highlight>
                  <a:srgbClr val="FFFF00"/>
                </a:highlight>
                <a:latin typeface="Hiragino Sans W4" panose="020B0400000000000000" pitchFamily="34" charset="-128"/>
                <a:ea typeface="Hiragino Sans W4" panose="020B0400000000000000" pitchFamily="34" charset="-128"/>
              </a:rPr>
              <a:t>→</a:t>
            </a:r>
            <a:r>
              <a:rPr kumimoji="1" lang="en-US" altLang="ja-JP" sz="1500" u="sng" dirty="0">
                <a:highlight>
                  <a:srgbClr val="FFFF00"/>
                </a:highlight>
                <a:latin typeface="Hiragino Sans W4" panose="020B0400000000000000" pitchFamily="34" charset="-128"/>
                <a:ea typeface="Hiragino Sans W4" panose="020B0400000000000000" pitchFamily="34" charset="-128"/>
              </a:rPr>
              <a:t> </a:t>
            </a:r>
            <a:r>
              <a:rPr kumimoji="1" lang="en-US" altLang="ja-JP" sz="1500" b="1" u="sng" dirty="0">
                <a:highlight>
                  <a:srgbClr val="FFFF00"/>
                </a:highlight>
                <a:latin typeface="Hiragino Sans W6" panose="020B0400000000000000" pitchFamily="34" charset="-128"/>
                <a:ea typeface="Hiragino Sans W6" panose="020B0400000000000000" pitchFamily="34" charset="-128"/>
              </a:rPr>
              <a:t>hit</a:t>
            </a:r>
            <a:r>
              <a:rPr kumimoji="1" lang="ja-JP" altLang="en-US" sz="1500" b="1" u="sng">
                <a:highlight>
                  <a:srgbClr val="FFFF00"/>
                </a:highlight>
                <a:latin typeface="Hiragino Sans W6" panose="020B0400000000000000" pitchFamily="34" charset="-128"/>
                <a:ea typeface="Hiragino Sans W6" panose="020B0400000000000000" pitchFamily="34" charset="-128"/>
              </a:rPr>
              <a:t>として記録するが正しい</a:t>
            </a:r>
            <a:r>
              <a:rPr kumimoji="1" lang="en-US" altLang="ja-JP" sz="1500" b="1" u="sng" dirty="0" err="1">
                <a:highlight>
                  <a:srgbClr val="FFFF00"/>
                </a:highlight>
                <a:latin typeface="Hiragino Sans W6" panose="020B0400000000000000" pitchFamily="34" charset="-128"/>
                <a:ea typeface="Hiragino Sans W6" panose="020B0400000000000000" pitchFamily="34" charset="-128"/>
              </a:rPr>
              <a:t>tdc</a:t>
            </a:r>
            <a:r>
              <a:rPr kumimoji="1" lang="ja-JP" altLang="en-US" sz="1500" b="1" u="sng">
                <a:highlight>
                  <a:srgbClr val="FFFF00"/>
                </a:highlight>
                <a:latin typeface="Hiragino Sans W6" panose="020B0400000000000000" pitchFamily="34" charset="-128"/>
                <a:ea typeface="Hiragino Sans W6" panose="020B0400000000000000" pitchFamily="34" charset="-128"/>
              </a:rPr>
              <a:t>を記録しない</a:t>
            </a:r>
            <a:endParaRPr lang="ja-JP" altLang="en-US" sz="1500" b="1" u="sng">
              <a:highlight>
                <a:srgbClr val="FFFF00"/>
              </a:highlight>
              <a:latin typeface="Hiragino Sans W6" panose="020B0400000000000000" pitchFamily="34" charset="-128"/>
              <a:ea typeface="Hiragino Sans W6" panose="020B0400000000000000" pitchFamily="34" charset="-128"/>
            </a:endParaRPr>
          </a:p>
        </p:txBody>
      </p:sp>
      <p:sp>
        <p:nvSpPr>
          <p:cNvPr id="75" name="テキスト ボックス 74">
            <a:extLst>
              <a:ext uri="{FF2B5EF4-FFF2-40B4-BE49-F238E27FC236}">
                <a16:creationId xmlns:a16="http://schemas.microsoft.com/office/drawing/2014/main" id="{A8D8F365-1C3D-FEC9-24AD-71C135B4FE5B}"/>
              </a:ext>
            </a:extLst>
          </p:cNvPr>
          <p:cNvSpPr txBox="1"/>
          <p:nvPr/>
        </p:nvSpPr>
        <p:spPr>
          <a:xfrm>
            <a:off x="223230" y="5604342"/>
            <a:ext cx="5550553" cy="369332"/>
          </a:xfrm>
          <a:prstGeom prst="rect">
            <a:avLst/>
          </a:prstGeom>
          <a:noFill/>
        </p:spPr>
        <p:txBody>
          <a:bodyPr wrap="square" rtlCol="0">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低</a:t>
            </a:r>
            <a:r>
              <a:rPr kumimoji="1" lang="en-US" altLang="ja-JP" dirty="0" err="1">
                <a:latin typeface="Hiragino Sans W4" panose="020B0400000000000000" pitchFamily="34" charset="-128"/>
                <a:ea typeface="Hiragino Sans W4" panose="020B0400000000000000" pitchFamily="34" charset="-128"/>
              </a:rPr>
              <a:t>adc</a:t>
            </a:r>
            <a:r>
              <a:rPr kumimoji="1" lang="ja-JP" altLang="en-US">
                <a:latin typeface="Hiragino Sans W4" panose="020B0400000000000000" pitchFamily="34" charset="-128"/>
                <a:ea typeface="Hiragino Sans W4" panose="020B0400000000000000" pitchFamily="34" charset="-128"/>
              </a:rPr>
              <a:t> </a:t>
            </a:r>
            <a:r>
              <a:rPr kumimoji="1" lang="en-US" altLang="ja-JP" dirty="0">
                <a:latin typeface="Hiragino Sans W4" panose="020B0400000000000000" pitchFamily="34" charset="-128"/>
                <a:ea typeface="Hiragino Sans W4" panose="020B0400000000000000" pitchFamily="34" charset="-128"/>
              </a:rPr>
              <a:t>hit</a:t>
            </a:r>
            <a:r>
              <a:rPr kumimoji="1" lang="ja-JP" altLang="en-US">
                <a:latin typeface="Hiragino Sans W4" panose="020B0400000000000000" pitchFamily="34" charset="-128"/>
                <a:ea typeface="Hiragino Sans W4" panose="020B0400000000000000" pitchFamily="34" charset="-128"/>
              </a:rPr>
              <a:t>では正しい</a:t>
            </a:r>
            <a:r>
              <a:rPr kumimoji="1" lang="en-US" altLang="ja-JP" dirty="0" err="1">
                <a:latin typeface="Hiragino Sans W4" panose="020B0400000000000000" pitchFamily="34" charset="-128"/>
                <a:ea typeface="Hiragino Sans W4" panose="020B0400000000000000" pitchFamily="34" charset="-128"/>
              </a:rPr>
              <a:t>tdc</a:t>
            </a:r>
            <a:r>
              <a:rPr kumimoji="1" lang="ja-JP" altLang="en-US">
                <a:latin typeface="Hiragino Sans W4" panose="020B0400000000000000" pitchFamily="34" charset="-128"/>
                <a:ea typeface="Hiragino Sans W4" panose="020B0400000000000000" pitchFamily="34" charset="-128"/>
              </a:rPr>
              <a:t>を記録できていなかった</a:t>
            </a:r>
            <a:endParaRPr kumimoji="1" lang="en-US" altLang="ja-JP" dirty="0">
              <a:latin typeface="Hiragino Sans W4" panose="020B0400000000000000" pitchFamily="34" charset="-128"/>
              <a:ea typeface="Hiragino Sans W4" panose="020B0400000000000000" pitchFamily="34" charset="-128"/>
            </a:endParaRPr>
          </a:p>
        </p:txBody>
      </p:sp>
      <p:cxnSp>
        <p:nvCxnSpPr>
          <p:cNvPr id="76" name="直線コネクタ 75">
            <a:extLst>
              <a:ext uri="{FF2B5EF4-FFF2-40B4-BE49-F238E27FC236}">
                <a16:creationId xmlns:a16="http://schemas.microsoft.com/office/drawing/2014/main" id="{08E1312F-2AF8-9EC5-E2DA-B0F9B37B0F3D}"/>
              </a:ext>
            </a:extLst>
          </p:cNvPr>
          <p:cNvCxnSpPr>
            <a:cxnSpLocks/>
          </p:cNvCxnSpPr>
          <p:nvPr/>
        </p:nvCxnSpPr>
        <p:spPr>
          <a:xfrm>
            <a:off x="124178" y="3536364"/>
            <a:ext cx="5370931"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8" name="矢印: 右 11">
            <a:extLst>
              <a:ext uri="{FF2B5EF4-FFF2-40B4-BE49-F238E27FC236}">
                <a16:creationId xmlns:a16="http://schemas.microsoft.com/office/drawing/2014/main" id="{E5BBDAB7-44B3-2C74-B9C5-501129999062}"/>
              </a:ext>
            </a:extLst>
          </p:cNvPr>
          <p:cNvSpPr/>
          <p:nvPr/>
        </p:nvSpPr>
        <p:spPr>
          <a:xfrm rot="16200000" flipH="1">
            <a:off x="7552938" y="3246454"/>
            <a:ext cx="234007" cy="3156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0619F755-01A0-2F93-139D-511E4D96ECA9}"/>
              </a:ext>
            </a:extLst>
          </p:cNvPr>
          <p:cNvSpPr txBox="1"/>
          <p:nvPr/>
        </p:nvSpPr>
        <p:spPr>
          <a:xfrm>
            <a:off x="3907179" y="756268"/>
            <a:ext cx="2023679"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Hit profile (</a:t>
            </a:r>
            <a:r>
              <a:rPr lang="en-US" altLang="ja-JP" sz="1400" dirty="0">
                <a:solidFill>
                  <a:srgbClr val="FF0000"/>
                </a:solidFill>
                <a:latin typeface="Hiragino Sans W4" panose="020B0400000000000000" pitchFamily="34" charset="-128"/>
                <a:ea typeface="Hiragino Sans W4" panose="020B0400000000000000" pitchFamily="34" charset="-128"/>
              </a:rPr>
              <a:t>RED</a:t>
            </a:r>
            <a:r>
              <a:rPr lang="en-US" altLang="ja-JP" sz="1400" dirty="0">
                <a:latin typeface="Hiragino Sans W4" panose="020B0400000000000000" pitchFamily="34" charset="-128"/>
                <a:ea typeface="Hiragino Sans W4" panose="020B0400000000000000" pitchFamily="34" charset="-128"/>
              </a:rPr>
              <a:t>) </a:t>
            </a:r>
          </a:p>
          <a:p>
            <a:pPr algn="ctr"/>
            <a:r>
              <a:rPr lang="en-US" altLang="ja-JP" sz="1400" dirty="0">
                <a:latin typeface="Hiragino Sans W4" panose="020B0400000000000000" pitchFamily="34" charset="-128"/>
                <a:ea typeface="Hiragino Sans W4" panose="020B0400000000000000" pitchFamily="34" charset="-128"/>
              </a:rPr>
              <a:t>vs </a:t>
            </a:r>
            <a:r>
              <a:rPr lang="en-US" altLang="ja-JP" sz="1400" dirty="0" err="1">
                <a:latin typeface="Hiragino Sans W4" panose="020B0400000000000000" pitchFamily="34" charset="-128"/>
                <a:ea typeface="Hiragino Sans W4" panose="020B0400000000000000" pitchFamily="34" charset="-128"/>
              </a:rPr>
              <a:t>adc</a:t>
            </a:r>
            <a:endParaRPr lang="ja-JP" altLang="en-US" sz="1400">
              <a:latin typeface="Hiragino Sans W4" panose="020B0400000000000000" pitchFamily="34" charset="-128"/>
              <a:ea typeface="Hiragino Sans W4" panose="020B0400000000000000" pitchFamily="34" charset="-128"/>
            </a:endParaRPr>
          </a:p>
        </p:txBody>
      </p:sp>
      <p:sp>
        <p:nvSpPr>
          <p:cNvPr id="80" name="テキスト ボックス 79">
            <a:extLst>
              <a:ext uri="{FF2B5EF4-FFF2-40B4-BE49-F238E27FC236}">
                <a16:creationId xmlns:a16="http://schemas.microsoft.com/office/drawing/2014/main" id="{859103B2-5430-BA30-B745-787CA0D6E130}"/>
              </a:ext>
            </a:extLst>
          </p:cNvPr>
          <p:cNvSpPr txBox="1"/>
          <p:nvPr/>
        </p:nvSpPr>
        <p:spPr>
          <a:xfrm rot="16200000">
            <a:off x="-389256" y="1615609"/>
            <a:ext cx="101633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Counts</a:t>
            </a:r>
            <a:endParaRPr lang="ja-JP" altLang="en-US" sz="1200">
              <a:latin typeface="Hiragino Sans W4" panose="020B0400000000000000" pitchFamily="34" charset="-128"/>
              <a:ea typeface="Hiragino Sans W4" panose="020B0400000000000000" pitchFamily="34" charset="-128"/>
            </a:endParaRPr>
          </a:p>
        </p:txBody>
      </p:sp>
      <p:sp>
        <p:nvSpPr>
          <p:cNvPr id="84" name="テキスト ボックス 83">
            <a:extLst>
              <a:ext uri="{FF2B5EF4-FFF2-40B4-BE49-F238E27FC236}">
                <a16:creationId xmlns:a16="http://schemas.microsoft.com/office/drawing/2014/main" id="{BD522788-690A-71F6-468C-B5DC583D3E0E}"/>
              </a:ext>
            </a:extLst>
          </p:cNvPr>
          <p:cNvSpPr txBox="1"/>
          <p:nvPr/>
        </p:nvSpPr>
        <p:spPr>
          <a:xfrm>
            <a:off x="6514533" y="759120"/>
            <a:ext cx="2280436"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Hit profile (</a:t>
            </a:r>
            <a:r>
              <a:rPr lang="en-US" altLang="ja-JP" sz="1400" dirty="0">
                <a:solidFill>
                  <a:srgbClr val="FF0000"/>
                </a:solidFill>
                <a:latin typeface="Hiragino Sans W4" panose="020B0400000000000000" pitchFamily="34" charset="-128"/>
                <a:ea typeface="Hiragino Sans W4" panose="020B0400000000000000" pitchFamily="34" charset="-128"/>
              </a:rPr>
              <a:t>RED</a:t>
            </a:r>
            <a:r>
              <a:rPr lang="en-US" altLang="ja-JP" sz="1400" dirty="0">
                <a:solidFill>
                  <a:schemeClr val="tx1"/>
                </a:solidFill>
                <a:latin typeface="Hiragino Sans W4" panose="020B0400000000000000" pitchFamily="34" charset="-128"/>
                <a:ea typeface="Hiragino Sans W4" panose="020B0400000000000000" pitchFamily="34" charset="-128"/>
              </a:rPr>
              <a:t>-</a:t>
            </a:r>
            <a:r>
              <a:rPr lang="en-US" altLang="ja-JP" sz="1400" dirty="0">
                <a:solidFill>
                  <a:srgbClr val="3F53F4"/>
                </a:solidFill>
                <a:latin typeface="Hiragino Sans W4" panose="020B0400000000000000" pitchFamily="34" charset="-128"/>
                <a:ea typeface="Hiragino Sans W4" panose="020B0400000000000000" pitchFamily="34" charset="-128"/>
              </a:rPr>
              <a:t>BLUE</a:t>
            </a:r>
            <a:r>
              <a:rPr lang="en-US" altLang="ja-JP" sz="1400" dirty="0">
                <a:latin typeface="Hiragino Sans W4" panose="020B0400000000000000" pitchFamily="34" charset="-128"/>
                <a:ea typeface="Hiragino Sans W4" panose="020B0400000000000000" pitchFamily="34" charset="-128"/>
              </a:rPr>
              <a:t>) vs </a:t>
            </a:r>
            <a:r>
              <a:rPr lang="en-US" altLang="ja-JP" sz="1400" dirty="0" err="1">
                <a:latin typeface="Hiragino Sans W4" panose="020B0400000000000000" pitchFamily="34" charset="-128"/>
                <a:ea typeface="Hiragino Sans W4" panose="020B0400000000000000" pitchFamily="34" charset="-128"/>
              </a:rPr>
              <a:t>adc</a:t>
            </a:r>
            <a:endParaRPr lang="ja-JP" altLang="en-US" sz="1400">
              <a:latin typeface="Hiragino Sans W4" panose="020B0400000000000000" pitchFamily="34" charset="-128"/>
              <a:ea typeface="Hiragino Sans W4" panose="020B0400000000000000" pitchFamily="34" charset="-128"/>
            </a:endParaRPr>
          </a:p>
        </p:txBody>
      </p:sp>
      <p:cxnSp>
        <p:nvCxnSpPr>
          <p:cNvPr id="86" name="直線矢印コネクタ 85">
            <a:extLst>
              <a:ext uri="{FF2B5EF4-FFF2-40B4-BE49-F238E27FC236}">
                <a16:creationId xmlns:a16="http://schemas.microsoft.com/office/drawing/2014/main" id="{C642E1FE-FA90-1E3E-D2C8-83B607BEF1FE}"/>
              </a:ext>
            </a:extLst>
          </p:cNvPr>
          <p:cNvCxnSpPr>
            <a:cxnSpLocks/>
          </p:cNvCxnSpPr>
          <p:nvPr/>
        </p:nvCxnSpPr>
        <p:spPr>
          <a:xfrm flipH="1">
            <a:off x="6930949" y="5698381"/>
            <a:ext cx="615949" cy="1070771"/>
          </a:xfrm>
          <a:prstGeom prst="straightConnector1">
            <a:avLst/>
          </a:prstGeom>
          <a:ln w="38100">
            <a:solidFill>
              <a:srgbClr val="3F53F4"/>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823B1605-D9A0-648E-E9F7-D6B35CCBF310}"/>
              </a:ext>
            </a:extLst>
          </p:cNvPr>
          <p:cNvSpPr txBox="1"/>
          <p:nvPr/>
        </p:nvSpPr>
        <p:spPr>
          <a:xfrm>
            <a:off x="7540737" y="5520961"/>
            <a:ext cx="377824" cy="338554"/>
          </a:xfrm>
          <a:prstGeom prst="rect">
            <a:avLst/>
          </a:prstGeom>
          <a:noFill/>
        </p:spPr>
        <p:txBody>
          <a:bodyPr wrap="square">
            <a:spAutoFit/>
          </a:bodyPr>
          <a:lstStyle/>
          <a:p>
            <a:r>
              <a:rPr lang="en-US" altLang="ja-JP" sz="1600" dirty="0">
                <a:solidFill>
                  <a:srgbClr val="3F53F4"/>
                </a:solidFill>
                <a:latin typeface="Hiragino Sans W4" panose="020B0400000000000000" pitchFamily="34" charset="-128"/>
                <a:ea typeface="Hiragino Sans W4" panose="020B0400000000000000" pitchFamily="34" charset="-128"/>
              </a:rPr>
              <a:t>e</a:t>
            </a:r>
            <a:r>
              <a:rPr lang="en-US" altLang="ja-JP" sz="1600" baseline="30000" dirty="0">
                <a:solidFill>
                  <a:srgbClr val="3F53F4"/>
                </a:solidFill>
                <a:latin typeface="Hiragino Sans W4" panose="020B0400000000000000" pitchFamily="34" charset="-128"/>
                <a:ea typeface="Hiragino Sans W4" panose="020B0400000000000000" pitchFamily="34" charset="-128"/>
              </a:rPr>
              <a:t>-</a:t>
            </a:r>
            <a:endParaRPr lang="ja-JP" altLang="en-US" sz="1600" baseline="30000">
              <a:solidFill>
                <a:srgbClr val="3F53F4"/>
              </a:solidFill>
              <a:latin typeface="Hiragino Sans W4" panose="020B0400000000000000" pitchFamily="34" charset="-128"/>
              <a:ea typeface="Hiragino Sans W4" panose="020B0400000000000000" pitchFamily="34" charset="-128"/>
            </a:endParaRPr>
          </a:p>
        </p:txBody>
      </p:sp>
      <p:sp>
        <p:nvSpPr>
          <p:cNvPr id="90" name="テキスト ボックス 89">
            <a:extLst>
              <a:ext uri="{FF2B5EF4-FFF2-40B4-BE49-F238E27FC236}">
                <a16:creationId xmlns:a16="http://schemas.microsoft.com/office/drawing/2014/main" id="{9A332348-22A0-8E8F-CA6D-637956D057A1}"/>
              </a:ext>
            </a:extLst>
          </p:cNvPr>
          <p:cNvSpPr txBox="1"/>
          <p:nvPr/>
        </p:nvSpPr>
        <p:spPr>
          <a:xfrm>
            <a:off x="5870242" y="6040025"/>
            <a:ext cx="1000091" cy="307777"/>
          </a:xfrm>
          <a:prstGeom prst="rect">
            <a:avLst/>
          </a:prstGeom>
          <a:solidFill>
            <a:schemeClr val="bg1"/>
          </a:solidFill>
        </p:spPr>
        <p:txBody>
          <a:bodyPr wrap="square">
            <a:spAutoFit/>
          </a:bodyPr>
          <a:lstStyle/>
          <a:p>
            <a:pPr algn="r"/>
            <a:r>
              <a:rPr lang="en-US" altLang="ja-JP" sz="1400" b="1" dirty="0">
                <a:latin typeface="Hiragino Sans W6" panose="020B0400000000000000" pitchFamily="34" charset="-128"/>
                <a:ea typeface="Hiragino Sans W6" panose="020B0400000000000000" pitchFamily="34" charset="-128"/>
              </a:rPr>
              <a:t>Sensor</a:t>
            </a:r>
            <a:endParaRPr lang="ja-JP" altLang="en-US" sz="1400" b="1">
              <a:latin typeface="Hiragino Sans W6" panose="020B0400000000000000" pitchFamily="34" charset="-128"/>
              <a:ea typeface="Hiragino Sans W6" panose="020B0400000000000000" pitchFamily="34" charset="-128"/>
            </a:endParaRPr>
          </a:p>
        </p:txBody>
      </p:sp>
      <p:sp>
        <p:nvSpPr>
          <p:cNvPr id="92" name="テキスト ボックス 91">
            <a:extLst>
              <a:ext uri="{FF2B5EF4-FFF2-40B4-BE49-F238E27FC236}">
                <a16:creationId xmlns:a16="http://schemas.microsoft.com/office/drawing/2014/main" id="{0807614F-D9A6-7A4E-D424-A24CEE8F331E}"/>
              </a:ext>
            </a:extLst>
          </p:cNvPr>
          <p:cNvSpPr txBox="1"/>
          <p:nvPr/>
        </p:nvSpPr>
        <p:spPr>
          <a:xfrm>
            <a:off x="223230" y="6002031"/>
            <a:ext cx="5079177" cy="646331"/>
          </a:xfrm>
          <a:prstGeom prst="rect">
            <a:avLst/>
          </a:prstGeom>
          <a:noFill/>
        </p:spPr>
        <p:txBody>
          <a:bodyPr wrap="square">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斜め入射では、</a:t>
            </a:r>
            <a:r>
              <a:rPr kumimoji="1" lang="en-US" altLang="ja-JP" dirty="0">
                <a:latin typeface="Hiragino Sans W4" panose="020B0400000000000000" pitchFamily="34" charset="-128"/>
                <a:ea typeface="Hiragino Sans W4" panose="020B0400000000000000" pitchFamily="34" charset="-128"/>
              </a:rPr>
              <a:t>1</a:t>
            </a:r>
            <a:r>
              <a:rPr kumimoji="1" lang="ja-JP" altLang="en-US">
                <a:latin typeface="Hiragino Sans W4" panose="020B0400000000000000" pitchFamily="34" charset="-128"/>
                <a:ea typeface="Hiragino Sans W4" panose="020B0400000000000000" pitchFamily="34" charset="-128"/>
              </a:rPr>
              <a:t>ストリップに落とす電荷が少なくなり、より低検出効率に</a:t>
            </a:r>
            <a:r>
              <a:rPr kumimoji="1" lang="en-US" altLang="ja-JP" dirty="0">
                <a:latin typeface="Hiragino Sans W4" panose="020B0400000000000000" pitchFamily="34" charset="-128"/>
                <a:ea typeface="Hiragino Sans W4" panose="020B0400000000000000" pitchFamily="34" charset="-128"/>
              </a:rPr>
              <a:t>..</a:t>
            </a:r>
            <a:endParaRPr lang="ja-JP" altLang="en-US"/>
          </a:p>
        </p:txBody>
      </p:sp>
      <p:sp>
        <p:nvSpPr>
          <p:cNvPr id="93" name="矢印: 右 11">
            <a:extLst>
              <a:ext uri="{FF2B5EF4-FFF2-40B4-BE49-F238E27FC236}">
                <a16:creationId xmlns:a16="http://schemas.microsoft.com/office/drawing/2014/main" id="{E0D57F8B-D6A9-DA68-9186-393A35C7A775}"/>
              </a:ext>
            </a:extLst>
          </p:cNvPr>
          <p:cNvSpPr/>
          <p:nvPr/>
        </p:nvSpPr>
        <p:spPr>
          <a:xfrm rot="16200000" flipH="1">
            <a:off x="2263449" y="5185262"/>
            <a:ext cx="261944" cy="40945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吹き出し 97">
            <a:extLst>
              <a:ext uri="{FF2B5EF4-FFF2-40B4-BE49-F238E27FC236}">
                <a16:creationId xmlns:a16="http://schemas.microsoft.com/office/drawing/2014/main" id="{7C2564E1-C5EE-28EE-6E24-ACB92ED96205}"/>
              </a:ext>
            </a:extLst>
          </p:cNvPr>
          <p:cNvSpPr/>
          <p:nvPr/>
        </p:nvSpPr>
        <p:spPr>
          <a:xfrm>
            <a:off x="7933263" y="4326222"/>
            <a:ext cx="930789" cy="306916"/>
          </a:xfrm>
          <a:prstGeom prst="wedgeRoundRectCallout">
            <a:avLst>
              <a:gd name="adj1" fmla="val -47925"/>
              <a:gd name="adj2" fmla="val 12460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Sans W4" panose="020B0400000000000000" pitchFamily="34" charset="-128"/>
                <a:ea typeface="Hiragino Sans W4" panose="020B0400000000000000" pitchFamily="34" charset="-128"/>
              </a:rPr>
              <a:t>生成信号</a:t>
            </a:r>
          </a:p>
        </p:txBody>
      </p:sp>
      <p:sp>
        <p:nvSpPr>
          <p:cNvPr id="100" name="角丸四角形吹き出し 99">
            <a:extLst>
              <a:ext uri="{FF2B5EF4-FFF2-40B4-BE49-F238E27FC236}">
                <a16:creationId xmlns:a16="http://schemas.microsoft.com/office/drawing/2014/main" id="{57EA35AA-512A-69F1-8C85-38FE1C790358}"/>
              </a:ext>
            </a:extLst>
          </p:cNvPr>
          <p:cNvSpPr/>
          <p:nvPr/>
        </p:nvSpPr>
        <p:spPr>
          <a:xfrm>
            <a:off x="7060322" y="322984"/>
            <a:ext cx="1374937" cy="412175"/>
          </a:xfrm>
          <a:prstGeom prst="wedgeRoundRectCallout">
            <a:avLst>
              <a:gd name="adj1" fmla="val 3840"/>
              <a:gd name="adj2" fmla="val 66789"/>
              <a:gd name="adj3" fmla="val 16667"/>
            </a:avLst>
          </a:prstGeom>
          <a:solidFill>
            <a:schemeClr val="bg1"/>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 altLang="ja-JP" sz="1200" i="1" dirty="0">
                <a:latin typeface="Hiragino Sans W4" panose="020B0400000000000000" pitchFamily="34" charset="-128"/>
                <a:ea typeface="Hiragino Sans W4" panose="020B0400000000000000" pitchFamily="34" charset="-128"/>
              </a:rPr>
              <a:t>SMX TDC </a:t>
            </a:r>
            <a:r>
              <a:rPr lang="ja-JP" altLang="en-US" sz="1200">
                <a:latin typeface="Hiragino Sans W4" panose="020B0400000000000000" pitchFamily="34" charset="-128"/>
                <a:ea typeface="Hiragino Sans W4" panose="020B0400000000000000" pitchFamily="34" charset="-128"/>
              </a:rPr>
              <a:t>で</a:t>
            </a:r>
            <a:endParaRPr lang="en-US" altLang="ja-JP" sz="1200" dirty="0">
              <a:latin typeface="Hiragino Sans W4" panose="020B0400000000000000" pitchFamily="34" charset="-128"/>
              <a:ea typeface="Hiragino Sans W4" panose="020B0400000000000000" pitchFamily="34" charset="-128"/>
            </a:endParaRPr>
          </a:p>
          <a:p>
            <a:pPr algn="ctr"/>
            <a:r>
              <a:rPr lang="ja-JP" altLang="en-US" sz="1200">
                <a:latin typeface="Hiragino Sans W4" panose="020B0400000000000000" pitchFamily="34" charset="-128"/>
                <a:ea typeface="Hiragino Sans W4" panose="020B0400000000000000" pitchFamily="34" charset="-128"/>
              </a:rPr>
              <a:t>拾えなかった</a:t>
            </a:r>
            <a:r>
              <a:rPr lang="en-US" altLang="ja-JP" sz="1200" dirty="0">
                <a:latin typeface="Hiragino Sans W4" panose="020B0400000000000000" pitchFamily="34" charset="-128"/>
                <a:ea typeface="Hiragino Sans W4" panose="020B0400000000000000" pitchFamily="34" charset="-128"/>
              </a:rPr>
              <a:t>hit</a:t>
            </a:r>
            <a:endParaRPr lang="en" altLang="ja-JP" sz="1200" dirty="0">
              <a:latin typeface="Hiragino Sans W4" panose="020B0400000000000000" pitchFamily="34" charset="-128"/>
              <a:ea typeface="Hiragino Sans W4" panose="020B0400000000000000" pitchFamily="34" charset="-128"/>
            </a:endParaRPr>
          </a:p>
        </p:txBody>
      </p:sp>
      <p:sp>
        <p:nvSpPr>
          <p:cNvPr id="101" name="テキスト ボックス 100">
            <a:extLst>
              <a:ext uri="{FF2B5EF4-FFF2-40B4-BE49-F238E27FC236}">
                <a16:creationId xmlns:a16="http://schemas.microsoft.com/office/drawing/2014/main" id="{76774E75-A460-9A21-5CF3-9B50254A2B57}"/>
              </a:ext>
            </a:extLst>
          </p:cNvPr>
          <p:cNvSpPr txBox="1"/>
          <p:nvPr/>
        </p:nvSpPr>
        <p:spPr>
          <a:xfrm>
            <a:off x="2032230" y="1597251"/>
            <a:ext cx="1172524" cy="276999"/>
          </a:xfrm>
          <a:prstGeom prst="rect">
            <a:avLst/>
          </a:prstGeom>
          <a:solidFill>
            <a:schemeClr val="bg1"/>
          </a:solidFill>
        </p:spPr>
        <p:txBody>
          <a:bodyPr wrap="square">
            <a:spAutoFit/>
          </a:bodyPr>
          <a:lstStyle/>
          <a:p>
            <a:endParaRPr lang="en-US" altLang="ja-JP" sz="1200" dirty="0">
              <a:latin typeface="Hiragino Sans W4" panose="020B0400000000000000" pitchFamily="34" charset="-128"/>
              <a:ea typeface="Hiragino Sans W4" panose="020B0400000000000000" pitchFamily="34" charset="-128"/>
            </a:endParaRPr>
          </a:p>
        </p:txBody>
      </p:sp>
      <p:sp>
        <p:nvSpPr>
          <p:cNvPr id="81" name="テキスト ボックス 80">
            <a:extLst>
              <a:ext uri="{FF2B5EF4-FFF2-40B4-BE49-F238E27FC236}">
                <a16:creationId xmlns:a16="http://schemas.microsoft.com/office/drawing/2014/main" id="{08117F34-1123-5EF5-0B14-928881807656}"/>
              </a:ext>
            </a:extLst>
          </p:cNvPr>
          <p:cNvSpPr txBox="1"/>
          <p:nvPr/>
        </p:nvSpPr>
        <p:spPr>
          <a:xfrm rot="16200000">
            <a:off x="3144665" y="1490899"/>
            <a:ext cx="703969"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err="1">
                <a:latin typeface="Hiragino Sans W4" panose="020B0400000000000000" pitchFamily="34" charset="-128"/>
                <a:ea typeface="Hiragino Sans W4" panose="020B0400000000000000" pitchFamily="34" charset="-128"/>
              </a:rPr>
              <a:t>adc</a:t>
            </a:r>
            <a:endParaRPr lang="ja-JP" altLang="en-US" sz="16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18602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BB9339A8-4536-A026-24DF-A835E52B4BB3}"/>
              </a:ext>
            </a:extLst>
          </p:cNvPr>
          <p:cNvSpPr txBox="1">
            <a:spLocks/>
          </p:cNvSpPr>
          <p:nvPr/>
        </p:nvSpPr>
        <p:spPr>
          <a:xfrm>
            <a:off x="249591" y="-202750"/>
            <a:ext cx="738662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latin typeface="Hiragino Sans W6" panose="020B0400000000000000" pitchFamily="34" charset="-128"/>
                <a:ea typeface="Hiragino Sans W6" panose="020B0400000000000000" pitchFamily="34" charset="-128"/>
                <a:cs typeface="Segoe UI" panose="020B0502040204020203" pitchFamily="34" charset="0"/>
              </a:rPr>
              <a:t>ch</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毎の</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TDC</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記録閾値バラバラ問題</a:t>
            </a:r>
          </a:p>
        </p:txBody>
      </p:sp>
      <p:grpSp>
        <p:nvGrpSpPr>
          <p:cNvPr id="79" name="グループ化 78">
            <a:extLst>
              <a:ext uri="{FF2B5EF4-FFF2-40B4-BE49-F238E27FC236}">
                <a16:creationId xmlns:a16="http://schemas.microsoft.com/office/drawing/2014/main" id="{9112890C-73FE-9BA4-C6E4-3B0A65F67A3C}"/>
              </a:ext>
            </a:extLst>
          </p:cNvPr>
          <p:cNvGrpSpPr/>
          <p:nvPr/>
        </p:nvGrpSpPr>
        <p:grpSpPr>
          <a:xfrm>
            <a:off x="238763" y="1117601"/>
            <a:ext cx="8830883" cy="3014496"/>
            <a:chOff x="166052" y="4148330"/>
            <a:chExt cx="5324624" cy="2519481"/>
          </a:xfrm>
        </p:grpSpPr>
        <p:grpSp>
          <p:nvGrpSpPr>
            <p:cNvPr id="46" name="グループ化 45">
              <a:extLst>
                <a:ext uri="{FF2B5EF4-FFF2-40B4-BE49-F238E27FC236}">
                  <a16:creationId xmlns:a16="http://schemas.microsoft.com/office/drawing/2014/main" id="{79521F4E-3B3D-F2FB-637D-CD6091FEDF42}"/>
                </a:ext>
              </a:extLst>
            </p:cNvPr>
            <p:cNvGrpSpPr/>
            <p:nvPr/>
          </p:nvGrpSpPr>
          <p:grpSpPr>
            <a:xfrm>
              <a:off x="326903" y="4276377"/>
              <a:ext cx="2300093" cy="2173564"/>
              <a:chOff x="411578" y="4505806"/>
              <a:chExt cx="2479851" cy="1955786"/>
            </a:xfrm>
          </p:grpSpPr>
          <p:pic>
            <p:nvPicPr>
              <p:cNvPr id="44" name="図 43">
                <a:extLst>
                  <a:ext uri="{FF2B5EF4-FFF2-40B4-BE49-F238E27FC236}">
                    <a16:creationId xmlns:a16="http://schemas.microsoft.com/office/drawing/2014/main" id="{213F481A-0BDE-9997-D410-61892BC1CD78}"/>
                  </a:ext>
                </a:extLst>
              </p:cNvPr>
              <p:cNvPicPr>
                <a:picLocks noChangeAspect="1"/>
              </p:cNvPicPr>
              <p:nvPr/>
            </p:nvPicPr>
            <p:blipFill rotWithShape="1">
              <a:blip r:embed="rId3"/>
              <a:srcRect l="9600"/>
              <a:stretch/>
            </p:blipFill>
            <p:spPr>
              <a:xfrm>
                <a:off x="411578" y="4505806"/>
                <a:ext cx="2479851" cy="1955786"/>
              </a:xfrm>
              <a:prstGeom prst="rect">
                <a:avLst/>
              </a:prstGeom>
            </p:spPr>
          </p:pic>
          <p:sp>
            <p:nvSpPr>
              <p:cNvPr id="28" name="正方形/長方形 27">
                <a:extLst>
                  <a:ext uri="{FF2B5EF4-FFF2-40B4-BE49-F238E27FC236}">
                    <a16:creationId xmlns:a16="http://schemas.microsoft.com/office/drawing/2014/main" id="{30517DF0-015B-4C52-8951-B97CB38293B6}"/>
                  </a:ext>
                </a:extLst>
              </p:cNvPr>
              <p:cNvSpPr/>
              <p:nvPr/>
            </p:nvSpPr>
            <p:spPr>
              <a:xfrm>
                <a:off x="1401839" y="4733738"/>
                <a:ext cx="1270602" cy="389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41F26FF3-E2F4-4885-297C-E2F78FF33134}"/>
                </a:ext>
              </a:extLst>
            </p:cNvPr>
            <p:cNvPicPr>
              <a:picLocks noChangeAspect="1"/>
            </p:cNvPicPr>
            <p:nvPr/>
          </p:nvPicPr>
          <p:blipFill rotWithShape="1">
            <a:blip r:embed="rId4"/>
            <a:srcRect l="6473" t="1640" r="2675" b="54854"/>
            <a:stretch/>
          </p:blipFill>
          <p:spPr>
            <a:xfrm rot="5400000">
              <a:off x="3028557" y="4274836"/>
              <a:ext cx="2067590" cy="2336683"/>
            </a:xfrm>
            <a:prstGeom prst="rect">
              <a:avLst/>
            </a:prstGeom>
          </p:spPr>
        </p:pic>
        <p:sp>
          <p:nvSpPr>
            <p:cNvPr id="29" name="正方形/長方形 28">
              <a:extLst>
                <a:ext uri="{FF2B5EF4-FFF2-40B4-BE49-F238E27FC236}">
                  <a16:creationId xmlns:a16="http://schemas.microsoft.com/office/drawing/2014/main" id="{EC31B2F1-AE3A-EC13-04F4-E2D35BA2C4CC}"/>
                </a:ext>
              </a:extLst>
            </p:cNvPr>
            <p:cNvSpPr/>
            <p:nvPr/>
          </p:nvSpPr>
          <p:spPr>
            <a:xfrm>
              <a:off x="3585594" y="4516282"/>
              <a:ext cx="1504790" cy="577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a:extLst>
                <a:ext uri="{FF2B5EF4-FFF2-40B4-BE49-F238E27FC236}">
                  <a16:creationId xmlns:a16="http://schemas.microsoft.com/office/drawing/2014/main" id="{E07B13F0-DABE-6045-832E-FED7A1A6EA34}"/>
                </a:ext>
              </a:extLst>
            </p:cNvPr>
            <p:cNvSpPr/>
            <p:nvPr/>
          </p:nvSpPr>
          <p:spPr>
            <a:xfrm>
              <a:off x="3440409" y="5796080"/>
              <a:ext cx="1696276" cy="348601"/>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rgbClr val="FF0000"/>
                  </a:solidFill>
                  <a:latin typeface="Hiragino Sans W4" panose="020B0400000000000000" pitchFamily="34" charset="-128"/>
                  <a:ea typeface="Hiragino Sans W4" panose="020B0400000000000000" pitchFamily="34" charset="-128"/>
                </a:rPr>
                <a:t>※</a:t>
              </a:r>
              <a:r>
                <a:rPr kumimoji="1" lang="ja-JP" altLang="en-US" sz="1400">
                  <a:solidFill>
                    <a:srgbClr val="FF0000"/>
                  </a:solidFill>
                  <a:latin typeface="Hiragino Sans W4" panose="020B0400000000000000" pitchFamily="34" charset="-128"/>
                  <a:ea typeface="Hiragino Sans W4" panose="020B0400000000000000" pitchFamily="34" charset="-128"/>
                </a:rPr>
                <a:t>この後</a:t>
              </a:r>
              <a:r>
                <a:rPr kumimoji="1" lang="en-US" altLang="ja-JP" sz="1400" dirty="0">
                  <a:solidFill>
                    <a:srgbClr val="FF0000"/>
                  </a:solidFill>
                  <a:latin typeface="Hiragino Sans W4" panose="020B0400000000000000" pitchFamily="34" charset="-128"/>
                  <a:ea typeface="Hiragino Sans W4" panose="020B0400000000000000" pitchFamily="34" charset="-128"/>
                </a:rPr>
                <a:t>TDC</a:t>
              </a:r>
              <a:r>
                <a:rPr kumimoji="1" lang="ja-JP" altLang="en-US" sz="1400">
                  <a:solidFill>
                    <a:srgbClr val="FF0000"/>
                  </a:solidFill>
                  <a:latin typeface="Hiragino Sans W4" panose="020B0400000000000000" pitchFamily="34" charset="-128"/>
                  <a:ea typeface="Hiragino Sans W4" panose="020B0400000000000000" pitchFamily="34" charset="-128"/>
                </a:rPr>
                <a:t>記録閾値全体を</a:t>
              </a:r>
              <a:r>
                <a:rPr kumimoji="1" lang="en-US" altLang="ja-JP" sz="1400" dirty="0">
                  <a:solidFill>
                    <a:srgbClr val="FF0000"/>
                  </a:solidFill>
                  <a:latin typeface="Hiragino Sans W4" panose="020B0400000000000000" pitchFamily="34" charset="-128"/>
                  <a:ea typeface="Hiragino Sans W4" panose="020B0400000000000000" pitchFamily="34" charset="-128"/>
                </a:rPr>
                <a:t>Hit</a:t>
              </a:r>
              <a:r>
                <a:rPr kumimoji="1" lang="ja-JP" altLang="en-US" sz="1400">
                  <a:solidFill>
                    <a:srgbClr val="FF0000"/>
                  </a:solidFill>
                  <a:latin typeface="Hiragino Sans W4" panose="020B0400000000000000" pitchFamily="34" charset="-128"/>
                  <a:ea typeface="Hiragino Sans W4" panose="020B0400000000000000" pitchFamily="34" charset="-128"/>
                </a:rPr>
                <a:t>判定閾値より下におろす</a:t>
              </a:r>
            </a:p>
          </p:txBody>
        </p:sp>
        <p:sp>
          <p:nvSpPr>
            <p:cNvPr id="32" name="矢印: 右 11">
              <a:extLst>
                <a:ext uri="{FF2B5EF4-FFF2-40B4-BE49-F238E27FC236}">
                  <a16:creationId xmlns:a16="http://schemas.microsoft.com/office/drawing/2014/main" id="{B0D9D7D7-E918-65C5-0CF7-019986D27D07}"/>
                </a:ext>
              </a:extLst>
            </p:cNvPr>
            <p:cNvSpPr/>
            <p:nvPr/>
          </p:nvSpPr>
          <p:spPr>
            <a:xfrm>
              <a:off x="2328130" y="4794879"/>
              <a:ext cx="923180" cy="1235143"/>
            </a:xfrm>
            <a:prstGeom prst="rightArrow">
              <a:avLst/>
            </a:prstGeom>
            <a:solidFill>
              <a:schemeClr val="accent2">
                <a:lumMod val="20000"/>
                <a:lumOff val="80000"/>
                <a:alpha val="77224"/>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閾値調整方法改良</a:t>
              </a:r>
            </a:p>
          </p:txBody>
        </p:sp>
        <p:grpSp>
          <p:nvGrpSpPr>
            <p:cNvPr id="37" name="グループ化 36">
              <a:extLst>
                <a:ext uri="{FF2B5EF4-FFF2-40B4-BE49-F238E27FC236}">
                  <a16:creationId xmlns:a16="http://schemas.microsoft.com/office/drawing/2014/main" id="{C5128179-D521-2170-4423-03A4672306F4}"/>
                </a:ext>
              </a:extLst>
            </p:cNvPr>
            <p:cNvGrpSpPr/>
            <p:nvPr/>
          </p:nvGrpSpPr>
          <p:grpSpPr>
            <a:xfrm>
              <a:off x="4278182" y="4313382"/>
              <a:ext cx="1042485" cy="488748"/>
              <a:chOff x="4320616" y="4552824"/>
              <a:chExt cx="1042485" cy="488748"/>
            </a:xfrm>
          </p:grpSpPr>
          <p:sp>
            <p:nvSpPr>
              <p:cNvPr id="33" name="テキスト ボックス 32">
                <a:extLst>
                  <a:ext uri="{FF2B5EF4-FFF2-40B4-BE49-F238E27FC236}">
                    <a16:creationId xmlns:a16="http://schemas.microsoft.com/office/drawing/2014/main" id="{36D35DE8-4426-56D5-27E1-D9417D449D45}"/>
                  </a:ext>
                </a:extLst>
              </p:cNvPr>
              <p:cNvSpPr txBox="1"/>
              <p:nvPr/>
            </p:nvSpPr>
            <p:spPr>
              <a:xfrm>
                <a:off x="4320616" y="4552824"/>
                <a:ext cx="1042485" cy="488748"/>
              </a:xfrm>
              <a:prstGeom prst="rect">
                <a:avLst/>
              </a:prstGeom>
              <a:ln w="9525"/>
            </p:spPr>
            <p:style>
              <a:lnRef idx="2">
                <a:schemeClr val="dk1"/>
              </a:lnRef>
              <a:fillRef idx="1">
                <a:schemeClr val="lt1"/>
              </a:fillRef>
              <a:effectRef idx="0">
                <a:schemeClr val="dk1"/>
              </a:effectRef>
              <a:fontRef idx="minor">
                <a:schemeClr val="dk1"/>
              </a:fontRef>
            </p:style>
            <p:txBody>
              <a:bodyPr wrap="square" anchor="ctr" anchorCtr="0">
                <a:spAutoFit/>
              </a:bodyPr>
              <a:lstStyle/>
              <a:p>
                <a:r>
                  <a:rPr lang="ja-JP" altLang="en-US" sz="160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Hit</a:t>
                </a:r>
                <a:r>
                  <a:rPr lang="ja-JP" altLang="en-US" sz="1600">
                    <a:latin typeface="Hiragino Sans W4" panose="020B0400000000000000" pitchFamily="34" charset="-128"/>
                    <a:ea typeface="Hiragino Sans W4" panose="020B0400000000000000" pitchFamily="34" charset="-128"/>
                  </a:rPr>
                  <a:t>判定閾値</a:t>
                </a:r>
                <a:endParaRPr lang="en-US" altLang="ja-JP" sz="1600" dirty="0">
                  <a:latin typeface="Hiragino Sans W4" panose="020B0400000000000000" pitchFamily="34" charset="-128"/>
                  <a:ea typeface="Hiragino Sans W4" panose="020B0400000000000000" pitchFamily="34" charset="-128"/>
                </a:endParaRPr>
              </a:p>
              <a:p>
                <a:r>
                  <a:rPr lang="ja-JP" altLang="en-US" sz="160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TDC</a:t>
                </a:r>
                <a:r>
                  <a:rPr lang="ja-JP" altLang="en-US" sz="1600">
                    <a:latin typeface="Hiragino Sans W4" panose="020B0400000000000000" pitchFamily="34" charset="-128"/>
                    <a:ea typeface="Hiragino Sans W4" panose="020B0400000000000000" pitchFamily="34" charset="-128"/>
                  </a:rPr>
                  <a:t>記録閾値</a:t>
                </a:r>
              </a:p>
            </p:txBody>
          </p:sp>
          <p:sp>
            <p:nvSpPr>
              <p:cNvPr id="35" name="円/楕円 34">
                <a:extLst>
                  <a:ext uri="{FF2B5EF4-FFF2-40B4-BE49-F238E27FC236}">
                    <a16:creationId xmlns:a16="http://schemas.microsoft.com/office/drawing/2014/main" id="{5F0E1F40-135F-4238-760D-A207CB9FC361}"/>
                  </a:ext>
                </a:extLst>
              </p:cNvPr>
              <p:cNvSpPr/>
              <p:nvPr/>
            </p:nvSpPr>
            <p:spPr>
              <a:xfrm>
                <a:off x="4403964" y="4626901"/>
                <a:ext cx="45518" cy="729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4A001B75-108E-F25D-688A-CAC64CAACEE8}"/>
                  </a:ext>
                </a:extLst>
              </p:cNvPr>
              <p:cNvSpPr/>
              <p:nvPr/>
            </p:nvSpPr>
            <p:spPr>
              <a:xfrm>
                <a:off x="4403964" y="4866852"/>
                <a:ext cx="45518" cy="72989"/>
              </a:xfrm>
              <a:prstGeom prst="ellipse">
                <a:avLst/>
              </a:prstGeom>
              <a:solidFill>
                <a:srgbClr val="170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テキスト ボックス 37">
              <a:extLst>
                <a:ext uri="{FF2B5EF4-FFF2-40B4-BE49-F238E27FC236}">
                  <a16:creationId xmlns:a16="http://schemas.microsoft.com/office/drawing/2014/main" id="{27801452-271A-6745-36F7-29B0E0742C98}"/>
                </a:ext>
              </a:extLst>
            </p:cNvPr>
            <p:cNvSpPr txBox="1"/>
            <p:nvPr/>
          </p:nvSpPr>
          <p:spPr>
            <a:xfrm rot="16200000">
              <a:off x="-358871" y="4673253"/>
              <a:ext cx="1357624" cy="30777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ja-JP" altLang="en-US" sz="1400">
                  <a:latin typeface="Hiragino Sans W4" panose="020B0400000000000000" pitchFamily="34" charset="-128"/>
                  <a:ea typeface="Hiragino Sans W4" panose="020B0400000000000000" pitchFamily="34" charset="-128"/>
                </a:rPr>
                <a:t>閾値高さ</a:t>
              </a:r>
              <a:r>
                <a:rPr lang="en-US" altLang="ja-JP" sz="1400" dirty="0">
                  <a:latin typeface="Hiragino Sans W4" panose="020B0400000000000000" pitchFamily="34" charset="-128"/>
                  <a:ea typeface="Hiragino Sans W4" panose="020B0400000000000000" pitchFamily="34" charset="-128"/>
                </a:rPr>
                <a:t>[</a:t>
              </a:r>
              <a:r>
                <a:rPr lang="en-US" altLang="ja-JP" sz="1400" dirty="0" err="1">
                  <a:latin typeface="Hiragino Sans W4" panose="020B0400000000000000" pitchFamily="34" charset="-128"/>
                  <a:ea typeface="Hiragino Sans W4" panose="020B0400000000000000" pitchFamily="34" charset="-128"/>
                </a:rPr>
                <a:t>a.u</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BA9E69FA-AA48-868C-069A-4F5A78AFF2AE}"/>
                </a:ext>
              </a:extLst>
            </p:cNvPr>
            <p:cNvSpPr txBox="1"/>
            <p:nvPr/>
          </p:nvSpPr>
          <p:spPr>
            <a:xfrm>
              <a:off x="1969994" y="6338845"/>
              <a:ext cx="1086875" cy="307777"/>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Strip#[</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54" name="テキスト ボックス 53">
              <a:extLst>
                <a:ext uri="{FF2B5EF4-FFF2-40B4-BE49-F238E27FC236}">
                  <a16:creationId xmlns:a16="http://schemas.microsoft.com/office/drawing/2014/main" id="{DB76B754-BCBE-31B6-1C93-5275F1A8AF3F}"/>
                </a:ext>
              </a:extLst>
            </p:cNvPr>
            <p:cNvSpPr txBox="1"/>
            <p:nvPr/>
          </p:nvSpPr>
          <p:spPr>
            <a:xfrm>
              <a:off x="4670496" y="6360034"/>
              <a:ext cx="820180" cy="307777"/>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Strip#[</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56" name="テキスト ボックス 55">
              <a:extLst>
                <a:ext uri="{FF2B5EF4-FFF2-40B4-BE49-F238E27FC236}">
                  <a16:creationId xmlns:a16="http://schemas.microsoft.com/office/drawing/2014/main" id="{29250ACD-8AB4-D019-618B-E46E16EB081A}"/>
                </a:ext>
              </a:extLst>
            </p:cNvPr>
            <p:cNvSpPr txBox="1"/>
            <p:nvPr/>
          </p:nvSpPr>
          <p:spPr>
            <a:xfrm>
              <a:off x="587618" y="4571269"/>
              <a:ext cx="517456" cy="257236"/>
            </a:xfrm>
            <a:prstGeom prst="rect">
              <a:avLst/>
            </a:prstGeom>
            <a:ln/>
          </p:spPr>
          <p:style>
            <a:lnRef idx="2">
              <a:schemeClr val="dk1"/>
            </a:lnRef>
            <a:fillRef idx="1">
              <a:schemeClr val="lt1"/>
            </a:fillRef>
            <a:effectRef idx="0">
              <a:schemeClr val="dk1"/>
            </a:effectRef>
            <a:fontRef idx="minor">
              <a:schemeClr val="dk1"/>
            </a:fontRef>
          </p:style>
          <p:txBody>
            <a:bodyPr wrap="square" anchor="ctr" anchorCtr="0">
              <a:spAutoFit/>
            </a:bodyPr>
            <a:lstStyle/>
            <a:p>
              <a:pPr algn="ctr"/>
              <a:r>
                <a:rPr lang="en-US" altLang="ja-JP" sz="1400" dirty="0">
                  <a:latin typeface="Hiragino Sans W4" panose="020B0400000000000000" pitchFamily="34" charset="-128"/>
                  <a:ea typeface="Hiragino Sans W4" panose="020B0400000000000000" pitchFamily="34" charset="-128"/>
                </a:rPr>
                <a:t>Before</a:t>
              </a:r>
              <a:endParaRPr lang="ja-JP" altLang="en-US" sz="1400">
                <a:latin typeface="Hiragino Sans W4" panose="020B0400000000000000" pitchFamily="34" charset="-128"/>
                <a:ea typeface="Hiragino Sans W4" panose="020B0400000000000000" pitchFamily="34" charset="-128"/>
              </a:endParaRPr>
            </a:p>
          </p:txBody>
        </p:sp>
        <p:sp>
          <p:nvSpPr>
            <p:cNvPr id="59" name="テキスト ボックス 58">
              <a:extLst>
                <a:ext uri="{FF2B5EF4-FFF2-40B4-BE49-F238E27FC236}">
                  <a16:creationId xmlns:a16="http://schemas.microsoft.com/office/drawing/2014/main" id="{3E34F0AD-C1D5-CBEE-DFE5-302BAE22F4DF}"/>
                </a:ext>
              </a:extLst>
            </p:cNvPr>
            <p:cNvSpPr txBox="1"/>
            <p:nvPr/>
          </p:nvSpPr>
          <p:spPr>
            <a:xfrm>
              <a:off x="3168164" y="4571269"/>
              <a:ext cx="432785" cy="257236"/>
            </a:xfrm>
            <a:prstGeom prst="rect">
              <a:avLst/>
            </a:prstGeom>
            <a:ln/>
          </p:spPr>
          <p:style>
            <a:lnRef idx="2">
              <a:schemeClr val="dk1"/>
            </a:lnRef>
            <a:fillRef idx="1">
              <a:schemeClr val="lt1"/>
            </a:fillRef>
            <a:effectRef idx="0">
              <a:schemeClr val="dk1"/>
            </a:effectRef>
            <a:fontRef idx="minor">
              <a:schemeClr val="dk1"/>
            </a:fontRef>
          </p:style>
          <p:txBody>
            <a:bodyPr wrap="square" anchor="ctr" anchorCtr="0">
              <a:spAutoFit/>
            </a:bodyPr>
            <a:lstStyle/>
            <a:p>
              <a:pPr algn="ctr"/>
              <a:r>
                <a:rPr lang="en-US" altLang="ja-JP" sz="1400" dirty="0">
                  <a:latin typeface="Hiragino Sans W4" panose="020B0400000000000000" pitchFamily="34" charset="-128"/>
                  <a:ea typeface="Hiragino Sans W4" panose="020B0400000000000000" pitchFamily="34" charset="-128"/>
                </a:rPr>
                <a:t>After</a:t>
              </a:r>
              <a:endParaRPr lang="ja-JP" altLang="en-US" sz="1400">
                <a:latin typeface="Hiragino Sans W4" panose="020B0400000000000000" pitchFamily="34" charset="-128"/>
                <a:ea typeface="Hiragino Sans W4" panose="020B0400000000000000" pitchFamily="34" charset="-128"/>
              </a:endParaRPr>
            </a:p>
          </p:txBody>
        </p:sp>
      </p:grpSp>
      <p:sp>
        <p:nvSpPr>
          <p:cNvPr id="22" name="テキスト ボックス 21">
            <a:extLst>
              <a:ext uri="{FF2B5EF4-FFF2-40B4-BE49-F238E27FC236}">
                <a16:creationId xmlns:a16="http://schemas.microsoft.com/office/drawing/2014/main" id="{9299F9FF-4DE3-B829-BD80-62C03D79C1BE}"/>
              </a:ext>
            </a:extLst>
          </p:cNvPr>
          <p:cNvSpPr txBox="1"/>
          <p:nvPr/>
        </p:nvSpPr>
        <p:spPr>
          <a:xfrm>
            <a:off x="1359918" y="5026155"/>
            <a:ext cx="6424164" cy="1154162"/>
          </a:xfrm>
          <a:prstGeom prst="rect">
            <a:avLst/>
          </a:prstGeom>
          <a:solidFill>
            <a:schemeClr val="bg1"/>
          </a:solidFill>
          <a:ln w="19050">
            <a:solidFill>
              <a:schemeClr val="tx1"/>
            </a:solidFill>
          </a:ln>
        </p:spPr>
        <p:txBody>
          <a:bodyPr wrap="square">
            <a:spAutoFit/>
          </a:bodyPr>
          <a:lstStyle/>
          <a:p>
            <a:pPr algn="ctr">
              <a:spcAft>
                <a:spcPts val="600"/>
              </a:spcAft>
            </a:pPr>
            <a:r>
              <a:rPr lang="ja-JP" altLang="en-US" sz="2000">
                <a:latin typeface="Hiragino Sans W4" panose="020B0400000000000000" pitchFamily="34" charset="-128"/>
                <a:ea typeface="Hiragino Sans W4" panose="020B0400000000000000" pitchFamily="34" charset="-128"/>
              </a:rPr>
              <a:t>閾値調整アルゴリズムを見直し</a:t>
            </a:r>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閾値のストリップチャンネル依存を減らすことに成功。</a:t>
            </a:r>
            <a:endParaRPr lang="en-US" altLang="ja-JP" sz="2000" dirty="0">
              <a:latin typeface="Hiragino Sans W4" panose="020B0400000000000000" pitchFamily="34" charset="-128"/>
              <a:ea typeface="Hiragino Sans W4" panose="020B0400000000000000" pitchFamily="34" charset="-128"/>
            </a:endParaRPr>
          </a:p>
          <a:p>
            <a:pPr algn="ctr">
              <a:spcAft>
                <a:spcPts val="600"/>
              </a:spcAft>
            </a:pPr>
            <a:r>
              <a:rPr lang="en-US" altLang="ja-JP" sz="2400" b="1" dirty="0">
                <a:solidFill>
                  <a:srgbClr val="FF0000"/>
                </a:solidFill>
                <a:latin typeface="Hiragino Sans W6" panose="020B0400000000000000" pitchFamily="34" charset="-128"/>
                <a:ea typeface="Hiragino Sans W6" panose="020B0400000000000000" pitchFamily="34" charset="-128"/>
              </a:rPr>
              <a:t> </a:t>
            </a:r>
            <a:r>
              <a:rPr lang="ja-JP" altLang="en-US" sz="2400" b="1" u="sng">
                <a:solidFill>
                  <a:srgbClr val="FF0000"/>
                </a:solidFill>
                <a:latin typeface="Hiragino Sans W6" panose="020B0400000000000000" pitchFamily="34" charset="-128"/>
                <a:ea typeface="Hiragino Sans W6" panose="020B0400000000000000" pitchFamily="34" charset="-128"/>
              </a:rPr>
              <a:t>閾値調整メソッドを確立</a:t>
            </a:r>
            <a:r>
              <a:rPr lang="en-US" altLang="ja-JP" sz="2400" b="1" u="sng" dirty="0">
                <a:solidFill>
                  <a:srgbClr val="FF0000"/>
                </a:solidFill>
                <a:latin typeface="Hiragino Sans W6" panose="020B0400000000000000" pitchFamily="34" charset="-128"/>
                <a:ea typeface="Hiragino Sans W6" panose="020B0400000000000000" pitchFamily="34" charset="-128"/>
              </a:rPr>
              <a:t>, </a:t>
            </a:r>
            <a:r>
              <a:rPr lang="ja-JP" altLang="en-US" sz="2400" b="1" u="sng">
                <a:solidFill>
                  <a:srgbClr val="FF0000"/>
                </a:solidFill>
                <a:latin typeface="Hiragino Sans W6" panose="020B0400000000000000" pitchFamily="34" charset="-128"/>
                <a:ea typeface="Hiragino Sans W6" panose="020B0400000000000000" pitchFamily="34" charset="-128"/>
              </a:rPr>
              <a:t>実装</a:t>
            </a:r>
            <a:endParaRPr lang="en-US" altLang="ja-JP" sz="2400" b="1" u="sng" dirty="0">
              <a:solidFill>
                <a:srgbClr val="FF0000"/>
              </a:solidFill>
              <a:latin typeface="Hiragino Sans W6" panose="020B0400000000000000" pitchFamily="34" charset="-128"/>
              <a:ea typeface="Hiragino Sans W6" panose="020B0400000000000000" pitchFamily="34" charset="-128"/>
            </a:endParaRPr>
          </a:p>
        </p:txBody>
      </p:sp>
      <p:sp>
        <p:nvSpPr>
          <p:cNvPr id="64" name="下矢印 63">
            <a:extLst>
              <a:ext uri="{FF2B5EF4-FFF2-40B4-BE49-F238E27FC236}">
                <a16:creationId xmlns:a16="http://schemas.microsoft.com/office/drawing/2014/main" id="{B545EC81-4E3E-A201-CF78-4E712EE2CD79}"/>
              </a:ext>
            </a:extLst>
          </p:cNvPr>
          <p:cNvSpPr/>
          <p:nvPr/>
        </p:nvSpPr>
        <p:spPr>
          <a:xfrm>
            <a:off x="3824567" y="4230287"/>
            <a:ext cx="1527036" cy="62359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 name="テキスト ボックス 3">
            <a:extLst>
              <a:ext uri="{FF2B5EF4-FFF2-40B4-BE49-F238E27FC236}">
                <a16:creationId xmlns:a16="http://schemas.microsoft.com/office/drawing/2014/main" id="{A26F3C6D-0C33-E5CE-9517-F832CF29A2CC}"/>
              </a:ext>
            </a:extLst>
          </p:cNvPr>
          <p:cNvSpPr txBox="1"/>
          <p:nvPr/>
        </p:nvSpPr>
        <p:spPr>
          <a:xfrm>
            <a:off x="135834" y="854655"/>
            <a:ext cx="4687932" cy="461665"/>
          </a:xfrm>
          <a:prstGeom prst="rect">
            <a:avLst/>
          </a:prstGeom>
          <a:noFill/>
        </p:spPr>
        <p:txBody>
          <a:bodyPr wrap="square">
            <a:spAutoFit/>
          </a:bodyPr>
          <a:lstStyle/>
          <a:p>
            <a:pPr marL="342900" indent="-342900">
              <a:buFont typeface="Wingdings" pitchFamily="2" charset="2"/>
              <a:buChar char="n"/>
            </a:pPr>
            <a:r>
              <a:rPr lang="ja-JP" altLang="en-US" sz="2400" b="1" u="sng">
                <a:latin typeface="Hiragino Sans W6" panose="020B0400000000000000" pitchFamily="34" charset="-128"/>
                <a:ea typeface="Hiragino Sans W6" panose="020B0400000000000000" pitchFamily="34" charset="-128"/>
              </a:rPr>
              <a:t>閾値調整アルゴリズムの改善</a:t>
            </a:r>
            <a:endParaRPr lang="en" altLang="ja-JP" sz="2400" b="1" u="sng" dirty="0">
              <a:latin typeface="Hiragino Sans W6" panose="020B0400000000000000" pitchFamily="34" charset="-128"/>
              <a:ea typeface="Hiragino Sans W6" panose="020B0400000000000000" pitchFamily="34" charset="-128"/>
            </a:endParaRPr>
          </a:p>
        </p:txBody>
      </p:sp>
      <p:sp>
        <p:nvSpPr>
          <p:cNvPr id="2" name="角丸四角形吹き出し 1">
            <a:extLst>
              <a:ext uri="{FF2B5EF4-FFF2-40B4-BE49-F238E27FC236}">
                <a16:creationId xmlns:a16="http://schemas.microsoft.com/office/drawing/2014/main" id="{0EA55654-F816-AA58-5524-4B96CEC14ACB}"/>
              </a:ext>
            </a:extLst>
          </p:cNvPr>
          <p:cNvSpPr/>
          <p:nvPr/>
        </p:nvSpPr>
        <p:spPr>
          <a:xfrm>
            <a:off x="937928" y="3763850"/>
            <a:ext cx="2292671" cy="913658"/>
          </a:xfrm>
          <a:prstGeom prst="wedgeRoundRectCallout">
            <a:avLst>
              <a:gd name="adj1" fmla="val -9072"/>
              <a:gd name="adj2" fmla="val -81206"/>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以前までの方法</a:t>
            </a:r>
          </a:p>
        </p:txBody>
      </p:sp>
    </p:spTree>
    <p:extLst>
      <p:ext uri="{BB962C8B-B14F-4D97-AF65-F5344CB8AC3E}">
        <p14:creationId xmlns:p14="http://schemas.microsoft.com/office/powerpoint/2010/main" val="3741002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BB9339A8-4536-A026-24DF-A835E52B4BB3}"/>
              </a:ext>
            </a:extLst>
          </p:cNvPr>
          <p:cNvSpPr txBox="1">
            <a:spLocks/>
          </p:cNvSpPr>
          <p:nvPr/>
        </p:nvSpPr>
        <p:spPr>
          <a:xfrm>
            <a:off x="249591" y="-202750"/>
            <a:ext cx="738662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電源制御</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GUI</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作成</a:t>
            </a:r>
          </a:p>
        </p:txBody>
      </p:sp>
      <p:pic>
        <p:nvPicPr>
          <p:cNvPr id="2" name="図 1">
            <a:extLst>
              <a:ext uri="{FF2B5EF4-FFF2-40B4-BE49-F238E27FC236}">
                <a16:creationId xmlns:a16="http://schemas.microsoft.com/office/drawing/2014/main" id="{E354AF25-8889-CF9E-41C6-68A9495C7EAD}"/>
              </a:ext>
            </a:extLst>
          </p:cNvPr>
          <p:cNvPicPr>
            <a:picLocks noChangeAspect="1"/>
          </p:cNvPicPr>
          <p:nvPr/>
        </p:nvPicPr>
        <p:blipFill>
          <a:blip r:embed="rId3"/>
          <a:stretch>
            <a:fillRect/>
          </a:stretch>
        </p:blipFill>
        <p:spPr>
          <a:xfrm>
            <a:off x="-1" y="668703"/>
            <a:ext cx="9069645" cy="5697423"/>
          </a:xfrm>
          <a:prstGeom prst="rect">
            <a:avLst/>
          </a:prstGeom>
        </p:spPr>
      </p:pic>
    </p:spTree>
    <p:extLst>
      <p:ext uri="{BB962C8B-B14F-4D97-AF65-F5344CB8AC3E}">
        <p14:creationId xmlns:p14="http://schemas.microsoft.com/office/powerpoint/2010/main" val="1537653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BB9339A8-4536-A026-24DF-A835E52B4BB3}"/>
              </a:ext>
            </a:extLst>
          </p:cNvPr>
          <p:cNvSpPr txBox="1">
            <a:spLocks/>
          </p:cNvSpPr>
          <p:nvPr/>
        </p:nvSpPr>
        <p:spPr>
          <a:xfrm>
            <a:off x="249591" y="-202750"/>
            <a:ext cx="738662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LVDS</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リピーターの改造</a:t>
            </a:r>
          </a:p>
        </p:txBody>
      </p:sp>
      <p:pic>
        <p:nvPicPr>
          <p:cNvPr id="5" name="図 4">
            <a:extLst>
              <a:ext uri="{FF2B5EF4-FFF2-40B4-BE49-F238E27FC236}">
                <a16:creationId xmlns:a16="http://schemas.microsoft.com/office/drawing/2014/main" id="{E25971ED-48F3-79BC-DEED-F0F78D72E039}"/>
              </a:ext>
            </a:extLst>
          </p:cNvPr>
          <p:cNvPicPr>
            <a:picLocks noChangeAspect="1"/>
          </p:cNvPicPr>
          <p:nvPr/>
        </p:nvPicPr>
        <p:blipFill rotWithShape="1">
          <a:blip r:embed="rId3"/>
          <a:srcRect l="6080" r="5534"/>
          <a:stretch/>
        </p:blipFill>
        <p:spPr>
          <a:xfrm>
            <a:off x="249590" y="701042"/>
            <a:ext cx="8738941" cy="5932355"/>
          </a:xfrm>
          <a:prstGeom prst="rect">
            <a:avLst/>
          </a:prstGeom>
        </p:spPr>
      </p:pic>
    </p:spTree>
    <p:extLst>
      <p:ext uri="{BB962C8B-B14F-4D97-AF65-F5344CB8AC3E}">
        <p14:creationId xmlns:p14="http://schemas.microsoft.com/office/powerpoint/2010/main" val="1784881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Run-0e</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54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5DBBE6F-49F9-0815-C42F-79D4B3C7C7F1}"/>
              </a:ext>
            </a:extLst>
          </p:cNvPr>
          <p:cNvPicPr>
            <a:picLocks noChangeAspect="1"/>
          </p:cNvPicPr>
          <p:nvPr/>
        </p:nvPicPr>
        <p:blipFill>
          <a:blip r:embed="rId3"/>
          <a:stretch>
            <a:fillRect/>
          </a:stretch>
        </p:blipFill>
        <p:spPr>
          <a:xfrm>
            <a:off x="669976" y="1188218"/>
            <a:ext cx="3537474" cy="2707200"/>
          </a:xfrm>
          <a:prstGeom prst="rect">
            <a:avLst/>
          </a:prstGeom>
        </p:spPr>
      </p:pic>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32645" y="576056"/>
            <a:ext cx="8945467" cy="0"/>
          </a:xfrm>
          <a:prstGeom prst="line">
            <a:avLst/>
          </a:prstGeom>
          <a:ln w="57150">
            <a:solidFill>
              <a:srgbClr val="EF6C19"/>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0" y="-202750"/>
            <a:ext cx="798810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Intro : FAIR CBM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(2029</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年</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a:t>
            </a:r>
          </a:p>
        </p:txBody>
      </p:sp>
      <p:sp>
        <p:nvSpPr>
          <p:cNvPr id="3" name="テキスト ボックス 2">
            <a:extLst>
              <a:ext uri="{FF2B5EF4-FFF2-40B4-BE49-F238E27FC236}">
                <a16:creationId xmlns:a16="http://schemas.microsoft.com/office/drawing/2014/main" id="{6FD5B399-618C-FE61-BB38-CC51AEA94DE3}"/>
              </a:ext>
            </a:extLst>
          </p:cNvPr>
          <p:cNvSpPr txBox="1"/>
          <p:nvPr/>
        </p:nvSpPr>
        <p:spPr>
          <a:xfrm>
            <a:off x="235821" y="705595"/>
            <a:ext cx="8722180" cy="400110"/>
          </a:xfrm>
          <a:prstGeom prst="rect">
            <a:avLst/>
          </a:prstGeom>
          <a:noFill/>
        </p:spPr>
        <p:txBody>
          <a:bodyPr wrap="square">
            <a:spAutoFit/>
          </a:bodyPr>
          <a:lstStyle/>
          <a:p>
            <a:pPr marL="342900" indent="-342900">
              <a:spcAft>
                <a:spcPts val="600"/>
              </a:spcAft>
              <a:buFont typeface="Wingdings" pitchFamily="2" charset="2"/>
              <a:buChar char="ü"/>
            </a:pPr>
            <a:r>
              <a:rPr lang="en-US" altLang="ja-JP" sz="2000" b="1" dirty="0">
                <a:latin typeface="Hiragino Sans W6" panose="020B0400000000000000" pitchFamily="34" charset="-128"/>
                <a:ea typeface="Hiragino Sans W6" panose="020B0400000000000000" pitchFamily="34" charset="-128"/>
              </a:rPr>
              <a:t>2029</a:t>
            </a:r>
            <a:r>
              <a:rPr lang="ja-JP" altLang="en-US" sz="2000" b="1">
                <a:latin typeface="Hiragino Sans W6" panose="020B0400000000000000" pitchFamily="34" charset="-128"/>
                <a:ea typeface="Hiragino Sans W6" panose="020B0400000000000000" pitchFamily="34" charset="-128"/>
              </a:rPr>
              <a:t>年開始予定</a:t>
            </a:r>
            <a:r>
              <a:rPr lang="ja-JP" altLang="en-US" sz="2000">
                <a:latin typeface="Hiragino Sans W4" panose="020B0400000000000000" pitchFamily="34" charset="-128"/>
                <a:ea typeface="Hiragino Sans W4" panose="020B0400000000000000" pitchFamily="34" charset="-128"/>
              </a:rPr>
              <a:t>の高輝度重イオン衝突実験</a:t>
            </a:r>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固定標的型</a:t>
            </a:r>
            <a:r>
              <a:rPr lang="en-US" altLang="ja-JP" sz="2000" dirty="0">
                <a:latin typeface="Hiragino Sans W4" panose="020B0400000000000000" pitchFamily="34" charset="-128"/>
                <a:ea typeface="Hiragino Sans W4" panose="020B0400000000000000" pitchFamily="34" charset="-128"/>
              </a:rPr>
              <a:t>)</a:t>
            </a:r>
          </a:p>
        </p:txBody>
      </p:sp>
      <p:sp>
        <p:nvSpPr>
          <p:cNvPr id="4" name="角丸四角形吹き出し 3">
            <a:extLst>
              <a:ext uri="{FF2B5EF4-FFF2-40B4-BE49-F238E27FC236}">
                <a16:creationId xmlns:a16="http://schemas.microsoft.com/office/drawing/2014/main" id="{0EAEBE6D-C883-D058-B7B1-62E5900E71DA}"/>
              </a:ext>
            </a:extLst>
          </p:cNvPr>
          <p:cNvSpPr/>
          <p:nvPr/>
        </p:nvSpPr>
        <p:spPr>
          <a:xfrm>
            <a:off x="244288" y="5977294"/>
            <a:ext cx="8740046" cy="609300"/>
          </a:xfrm>
          <a:prstGeom prst="wedgeRoundRectCallout">
            <a:avLst>
              <a:gd name="adj1" fmla="val -11164"/>
              <a:gd name="adj2" fmla="val 47193"/>
              <a:gd name="adj3" fmla="val 16667"/>
            </a:avLst>
          </a:prstGeom>
          <a:noFill/>
          <a:ln w="28575">
            <a:solidFill>
              <a:srgbClr val="EF6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latin typeface="Hiragino Sans W6" panose="020B0400000000000000" pitchFamily="34" charset="-128"/>
                <a:ea typeface="Hiragino Sans W6" panose="020B0400000000000000" pitchFamily="34" charset="-128"/>
              </a:rPr>
              <a:t>STS</a:t>
            </a:r>
            <a:r>
              <a:rPr lang="ja-JP" altLang="en-US" sz="2000" b="1">
                <a:solidFill>
                  <a:schemeClr val="tx1"/>
                </a:solidFill>
                <a:latin typeface="Hiragino Sans W6" panose="020B0400000000000000" pitchFamily="34" charset="-128"/>
                <a:ea typeface="Hiragino Sans W6" panose="020B0400000000000000" pitchFamily="34" charset="-128"/>
              </a:rPr>
              <a:t>の</a:t>
            </a:r>
            <a:r>
              <a:rPr lang="en-US" altLang="ja-JP" sz="2000" b="1" dirty="0">
                <a:solidFill>
                  <a:schemeClr val="tx1"/>
                </a:solidFill>
                <a:latin typeface="Hiragino Sans W6" panose="020B0400000000000000" pitchFamily="34" charset="-128"/>
                <a:ea typeface="Hiragino Sans W6" panose="020B0400000000000000" pitchFamily="34" charset="-128"/>
              </a:rPr>
              <a:t> </a:t>
            </a:r>
            <a:r>
              <a:rPr lang="ja-JP" altLang="en-US" sz="2200" b="1">
                <a:solidFill>
                  <a:srgbClr val="FF0000"/>
                </a:solidFill>
                <a:highlight>
                  <a:srgbClr val="FFFF00"/>
                </a:highlight>
                <a:latin typeface="Hiragino Sans W6" panose="020B0400000000000000" pitchFamily="34" charset="-128"/>
                <a:ea typeface="Hiragino Sans W6" panose="020B0400000000000000" pitchFamily="34" charset="-128"/>
              </a:rPr>
              <a:t>時間分解能、検出効率、位置分解能</a:t>
            </a:r>
            <a:r>
              <a:rPr lang="ja-JP" altLang="en-US" sz="2200" b="1">
                <a:solidFill>
                  <a:srgbClr val="FF0000"/>
                </a:solidFill>
                <a:latin typeface="Hiragino Sans W6" panose="020B0400000000000000" pitchFamily="34" charset="-128"/>
                <a:ea typeface="Hiragino Sans W6" panose="020B0400000000000000" pitchFamily="34" charset="-128"/>
              </a:rPr>
              <a:t> </a:t>
            </a:r>
            <a:r>
              <a:rPr lang="ja-JP" altLang="en-US" sz="2000" b="1">
                <a:solidFill>
                  <a:schemeClr val="tx1"/>
                </a:solidFill>
                <a:latin typeface="Hiragino Sans W6" panose="020B0400000000000000" pitchFamily="34" charset="-128"/>
                <a:ea typeface="Hiragino Sans W6" panose="020B0400000000000000" pitchFamily="34" charset="-128"/>
              </a:rPr>
              <a:t>は実験の成否を決める要素</a:t>
            </a:r>
            <a:endParaRPr lang="en-US" altLang="ja-JP" sz="2000" b="1" dirty="0">
              <a:solidFill>
                <a:schemeClr val="tx1"/>
              </a:solidFill>
              <a:latin typeface="Hiragino Sans W6" panose="020B0400000000000000" pitchFamily="34" charset="-128"/>
              <a:ea typeface="Hiragino Sans W6" panose="020B0400000000000000" pitchFamily="34" charset="-128"/>
            </a:endParaRPr>
          </a:p>
        </p:txBody>
      </p:sp>
      <p:sp>
        <p:nvSpPr>
          <p:cNvPr id="8" name="右矢印 7">
            <a:extLst>
              <a:ext uri="{FF2B5EF4-FFF2-40B4-BE49-F238E27FC236}">
                <a16:creationId xmlns:a16="http://schemas.microsoft.com/office/drawing/2014/main" id="{AB3E7DAB-7A40-999D-A843-C5C1D944945F}"/>
              </a:ext>
            </a:extLst>
          </p:cNvPr>
          <p:cNvSpPr/>
          <p:nvPr/>
        </p:nvSpPr>
        <p:spPr>
          <a:xfrm rot="5400000">
            <a:off x="1733893" y="5114034"/>
            <a:ext cx="1473303" cy="378468"/>
          </a:xfrm>
          <a:prstGeom prst="rightArrow">
            <a:avLst>
              <a:gd name="adj1" fmla="val 50000"/>
              <a:gd name="adj2" fmla="val 5812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1D2E1A7-53A5-489D-03E8-7C5953B0EDC9}"/>
              </a:ext>
            </a:extLst>
          </p:cNvPr>
          <p:cNvSpPr txBox="1"/>
          <p:nvPr/>
        </p:nvSpPr>
        <p:spPr>
          <a:xfrm>
            <a:off x="159573" y="4826986"/>
            <a:ext cx="5883793" cy="738664"/>
          </a:xfrm>
          <a:prstGeom prst="rect">
            <a:avLst/>
          </a:prstGeom>
          <a:solidFill>
            <a:schemeClr val="bg1">
              <a:alpha val="95000"/>
            </a:schemeClr>
          </a:solidFill>
        </p:spPr>
        <p:txBody>
          <a:bodyPr wrap="square">
            <a:spAutoFit/>
          </a:bodyPr>
          <a:lstStyle/>
          <a:p>
            <a:pPr marL="342900" indent="-342900">
              <a:buFont typeface="Arial" panose="020B0604020202020204" pitchFamily="34" charset="0"/>
              <a:buChar char="•"/>
            </a:pPr>
            <a:r>
              <a:rPr lang="ja-JP" altLang="en-US" sz="2000">
                <a:latin typeface="Hiragino Sans W4" panose="020B0400000000000000" pitchFamily="34" charset="-128"/>
                <a:ea typeface="Hiragino Sans W4" panose="020B0400000000000000" pitchFamily="34" charset="-128"/>
              </a:rPr>
              <a:t>大量の粒子生成</a:t>
            </a:r>
            <a:endParaRPr lang="en-US" altLang="ja-JP" sz="2000" dirty="0">
              <a:latin typeface="Hiragino Sans W4" panose="020B0400000000000000" pitchFamily="34" charset="-128"/>
              <a:ea typeface="Hiragino Sans W4" panose="020B0400000000000000" pitchFamily="34" charset="-128"/>
            </a:endParaRPr>
          </a:p>
          <a:p>
            <a:pPr marL="342900" indent="-342900">
              <a:buFont typeface="Arial" panose="020B0604020202020204" pitchFamily="34" charset="0"/>
              <a:buChar char="•"/>
            </a:pPr>
            <a:r>
              <a:rPr lang="ja-JP" altLang="en-US" sz="2000">
                <a:latin typeface="Hiragino Sans W4" panose="020B0400000000000000" pitchFamily="34" charset="-128"/>
                <a:ea typeface="Hiragino Sans W4" panose="020B0400000000000000" pitchFamily="34" charset="-128"/>
              </a:rPr>
              <a:t>高頻度の衝突</a:t>
            </a:r>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相互作用レート</a:t>
            </a:r>
            <a:r>
              <a:rPr lang="en-US" altLang="ja-JP" sz="2000" dirty="0">
                <a:latin typeface="Hiragino Sans W4" panose="020B0400000000000000" pitchFamily="34" charset="-128"/>
                <a:ea typeface="Hiragino Sans W4" panose="020B0400000000000000" pitchFamily="34" charset="-128"/>
              </a:rPr>
              <a:t>: </a:t>
            </a:r>
            <a:r>
              <a:rPr lang="en-US" altLang="ja-JP" sz="2200" b="1" dirty="0">
                <a:latin typeface="Hiragino Sans W6" panose="020B0400000000000000" pitchFamily="34" charset="-128"/>
                <a:ea typeface="Hiragino Sans W6" panose="020B0400000000000000" pitchFamily="34" charset="-128"/>
              </a:rPr>
              <a:t>10</a:t>
            </a:r>
            <a:r>
              <a:rPr lang="en-US" altLang="ja-JP" sz="2200" b="1" baseline="30000" dirty="0">
                <a:latin typeface="Hiragino Sans W6" panose="020B0400000000000000" pitchFamily="34" charset="-128"/>
                <a:ea typeface="Hiragino Sans W6" panose="020B0400000000000000" pitchFamily="34" charset="-128"/>
              </a:rPr>
              <a:t>7</a:t>
            </a:r>
            <a:r>
              <a:rPr lang="en-US" altLang="ja-JP" sz="2200" b="1" dirty="0">
                <a:latin typeface="Hiragino Sans W6" panose="020B0400000000000000" pitchFamily="34" charset="-128"/>
                <a:ea typeface="Hiragino Sans W6" panose="020B0400000000000000" pitchFamily="34" charset="-128"/>
              </a:rPr>
              <a:t> Hz</a:t>
            </a:r>
            <a:endParaRPr lang="ja-JP" altLang="en-US" sz="2200" b="1">
              <a:latin typeface="Hiragino Sans W6" panose="020B0400000000000000" pitchFamily="34" charset="-128"/>
              <a:ea typeface="Hiragino Sans W6" panose="020B0400000000000000" pitchFamily="34" charset="-128"/>
            </a:endParaRPr>
          </a:p>
        </p:txBody>
      </p:sp>
      <p:grpSp>
        <p:nvGrpSpPr>
          <p:cNvPr id="20" name="グループ化 19">
            <a:extLst>
              <a:ext uri="{FF2B5EF4-FFF2-40B4-BE49-F238E27FC236}">
                <a16:creationId xmlns:a16="http://schemas.microsoft.com/office/drawing/2014/main" id="{EE0AD26B-7E6B-4105-71A4-44C7C86D3823}"/>
              </a:ext>
            </a:extLst>
          </p:cNvPr>
          <p:cNvGrpSpPr/>
          <p:nvPr/>
        </p:nvGrpSpPr>
        <p:grpSpPr>
          <a:xfrm>
            <a:off x="4908556" y="1809336"/>
            <a:ext cx="3944057" cy="2768311"/>
            <a:chOff x="4972347" y="2835588"/>
            <a:chExt cx="3944057" cy="2768311"/>
          </a:xfrm>
        </p:grpSpPr>
        <p:pic>
          <p:nvPicPr>
            <p:cNvPr id="14" name="図 13" descr="ダイアグラム&#10;&#10;自動的に生成された説明">
              <a:extLst>
                <a:ext uri="{FF2B5EF4-FFF2-40B4-BE49-F238E27FC236}">
                  <a16:creationId xmlns:a16="http://schemas.microsoft.com/office/drawing/2014/main" id="{2D3297A4-D03D-E97A-2BFE-5BD57A96DA6E}"/>
                </a:ext>
              </a:extLst>
            </p:cNvPr>
            <p:cNvPicPr>
              <a:picLocks noChangeAspect="1"/>
            </p:cNvPicPr>
            <p:nvPr/>
          </p:nvPicPr>
          <p:blipFill rotWithShape="1">
            <a:blip r:embed="rId4"/>
            <a:srcRect l="32266" t="1926" r="2532" b="2560"/>
            <a:stretch/>
          </p:blipFill>
          <p:spPr>
            <a:xfrm>
              <a:off x="4972347" y="2835588"/>
              <a:ext cx="3944057" cy="2768311"/>
            </a:xfrm>
            <a:prstGeom prst="rect">
              <a:avLst/>
            </a:prstGeom>
            <a:ln w="19050">
              <a:solidFill>
                <a:schemeClr val="tx1"/>
              </a:solidFill>
            </a:ln>
          </p:spPr>
        </p:pic>
        <p:sp>
          <p:nvSpPr>
            <p:cNvPr id="16" name="直方体 15">
              <a:extLst>
                <a:ext uri="{FF2B5EF4-FFF2-40B4-BE49-F238E27FC236}">
                  <a16:creationId xmlns:a16="http://schemas.microsoft.com/office/drawing/2014/main" id="{771D00F6-DDB0-4B6C-B019-BEF81D307360}"/>
                </a:ext>
              </a:extLst>
            </p:cNvPr>
            <p:cNvSpPr/>
            <p:nvPr/>
          </p:nvSpPr>
          <p:spPr>
            <a:xfrm rot="21288238" flipH="1">
              <a:off x="5308466" y="4036028"/>
              <a:ext cx="459071" cy="590566"/>
            </a:xfrm>
            <a:custGeom>
              <a:avLst/>
              <a:gdLst>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0 w 459071"/>
                <a:gd name="connsiteY5" fmla="*/ 590566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27594 w 459071"/>
                <a:gd name="connsiteY5" fmla="*/ 542376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17298 w 459071"/>
                <a:gd name="connsiteY5" fmla="*/ 579857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13180 w 459071"/>
                <a:gd name="connsiteY5" fmla="*/ 584800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30478 w 459071"/>
                <a:gd name="connsiteY5" fmla="*/ 574092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30478 w 459071"/>
                <a:gd name="connsiteY5" fmla="*/ 574092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30478 w 459071"/>
                <a:gd name="connsiteY5" fmla="*/ 574092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 name="connsiteX0" fmla="*/ 0 w 459071"/>
                <a:gd name="connsiteY0" fmla="*/ 195587 h 590566"/>
                <a:gd name="connsiteX1" fmla="*/ 263484 w 459071"/>
                <a:gd name="connsiteY1" fmla="*/ 195587 h 590566"/>
                <a:gd name="connsiteX2" fmla="*/ 263484 w 459071"/>
                <a:gd name="connsiteY2" fmla="*/ 590566 h 590566"/>
                <a:gd name="connsiteX3" fmla="*/ 0 w 459071"/>
                <a:gd name="connsiteY3" fmla="*/ 590566 h 590566"/>
                <a:gd name="connsiteX4" fmla="*/ 0 w 459071"/>
                <a:gd name="connsiteY4" fmla="*/ 195587 h 590566"/>
                <a:gd name="connsiteX0" fmla="*/ 263484 w 459071"/>
                <a:gd name="connsiteY0" fmla="*/ 195587 h 590566"/>
                <a:gd name="connsiteX1" fmla="*/ 459071 w 459071"/>
                <a:gd name="connsiteY1" fmla="*/ 0 h 590566"/>
                <a:gd name="connsiteX2" fmla="*/ 459071 w 459071"/>
                <a:gd name="connsiteY2" fmla="*/ 394979 h 590566"/>
                <a:gd name="connsiteX3" fmla="*/ 263484 w 459071"/>
                <a:gd name="connsiteY3" fmla="*/ 590566 h 590566"/>
                <a:gd name="connsiteX4" fmla="*/ 263484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263484 w 459071"/>
                <a:gd name="connsiteY3" fmla="*/ 195587 h 590566"/>
                <a:gd name="connsiteX4" fmla="*/ 0 w 459071"/>
                <a:gd name="connsiteY4" fmla="*/ 195587 h 590566"/>
                <a:gd name="connsiteX0" fmla="*/ 0 w 459071"/>
                <a:gd name="connsiteY0" fmla="*/ 195587 h 590566"/>
                <a:gd name="connsiteX1" fmla="*/ 195587 w 459071"/>
                <a:gd name="connsiteY1" fmla="*/ 0 h 590566"/>
                <a:gd name="connsiteX2" fmla="*/ 459071 w 459071"/>
                <a:gd name="connsiteY2" fmla="*/ 0 h 590566"/>
                <a:gd name="connsiteX3" fmla="*/ 459071 w 459071"/>
                <a:gd name="connsiteY3" fmla="*/ 394979 h 590566"/>
                <a:gd name="connsiteX4" fmla="*/ 263484 w 459071"/>
                <a:gd name="connsiteY4" fmla="*/ 590566 h 590566"/>
                <a:gd name="connsiteX5" fmla="*/ 30478 w 459071"/>
                <a:gd name="connsiteY5" fmla="*/ 574092 h 590566"/>
                <a:gd name="connsiteX6" fmla="*/ 0 w 459071"/>
                <a:gd name="connsiteY6" fmla="*/ 195587 h 590566"/>
                <a:gd name="connsiteX7" fmla="*/ 0 w 459071"/>
                <a:gd name="connsiteY7" fmla="*/ 195587 h 590566"/>
                <a:gd name="connsiteX8" fmla="*/ 263484 w 459071"/>
                <a:gd name="connsiteY8" fmla="*/ 195587 h 590566"/>
                <a:gd name="connsiteX9" fmla="*/ 459071 w 459071"/>
                <a:gd name="connsiteY9" fmla="*/ 0 h 590566"/>
                <a:gd name="connsiteX10" fmla="*/ 263484 w 459071"/>
                <a:gd name="connsiteY10" fmla="*/ 195587 h 590566"/>
                <a:gd name="connsiteX11" fmla="*/ 263484 w 459071"/>
                <a:gd name="connsiteY11" fmla="*/ 590566 h 59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071" h="590566" stroke="0" extrusionOk="0">
                  <a:moveTo>
                    <a:pt x="0" y="195587"/>
                  </a:moveTo>
                  <a:lnTo>
                    <a:pt x="263484" y="195587"/>
                  </a:lnTo>
                  <a:lnTo>
                    <a:pt x="263484" y="590566"/>
                  </a:lnTo>
                  <a:lnTo>
                    <a:pt x="0" y="590566"/>
                  </a:lnTo>
                  <a:lnTo>
                    <a:pt x="0" y="195587"/>
                  </a:lnTo>
                  <a:close/>
                </a:path>
                <a:path w="459071" h="590566" fill="darkenLess" stroke="0" extrusionOk="0">
                  <a:moveTo>
                    <a:pt x="263484" y="195587"/>
                  </a:moveTo>
                  <a:lnTo>
                    <a:pt x="459071" y="0"/>
                  </a:lnTo>
                  <a:lnTo>
                    <a:pt x="459071" y="394979"/>
                  </a:lnTo>
                  <a:lnTo>
                    <a:pt x="263484" y="590566"/>
                  </a:lnTo>
                  <a:lnTo>
                    <a:pt x="263484" y="195587"/>
                  </a:lnTo>
                  <a:close/>
                </a:path>
                <a:path w="459071" h="590566" fill="lightenLess" stroke="0" extrusionOk="0">
                  <a:moveTo>
                    <a:pt x="0" y="195587"/>
                  </a:moveTo>
                  <a:lnTo>
                    <a:pt x="195587" y="0"/>
                  </a:lnTo>
                  <a:lnTo>
                    <a:pt x="459071" y="0"/>
                  </a:lnTo>
                  <a:lnTo>
                    <a:pt x="263484" y="195587"/>
                  </a:lnTo>
                  <a:lnTo>
                    <a:pt x="0" y="195587"/>
                  </a:lnTo>
                  <a:close/>
                </a:path>
                <a:path w="459071" h="590566" fill="none" extrusionOk="0">
                  <a:moveTo>
                    <a:pt x="0" y="195587"/>
                  </a:moveTo>
                  <a:lnTo>
                    <a:pt x="195587" y="0"/>
                  </a:lnTo>
                  <a:lnTo>
                    <a:pt x="459071" y="0"/>
                  </a:lnTo>
                  <a:lnTo>
                    <a:pt x="459071" y="394979"/>
                  </a:lnTo>
                  <a:lnTo>
                    <a:pt x="263484" y="590566"/>
                  </a:lnTo>
                  <a:lnTo>
                    <a:pt x="30478" y="574092"/>
                  </a:lnTo>
                  <a:cubicBezTo>
                    <a:pt x="14415" y="416485"/>
                    <a:pt x="0" y="327247"/>
                    <a:pt x="0" y="195587"/>
                  </a:cubicBezTo>
                  <a:close/>
                  <a:moveTo>
                    <a:pt x="0" y="195587"/>
                  </a:moveTo>
                  <a:lnTo>
                    <a:pt x="263484" y="195587"/>
                  </a:lnTo>
                  <a:lnTo>
                    <a:pt x="459071" y="0"/>
                  </a:lnTo>
                  <a:moveTo>
                    <a:pt x="263484" y="195587"/>
                  </a:moveTo>
                  <a:lnTo>
                    <a:pt x="263484" y="590566"/>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52AC894F-3902-88B5-8323-CF64AD3544F7}"/>
              </a:ext>
            </a:extLst>
          </p:cNvPr>
          <p:cNvSpPr txBox="1"/>
          <p:nvPr/>
        </p:nvSpPr>
        <p:spPr>
          <a:xfrm>
            <a:off x="159573" y="1312370"/>
            <a:ext cx="2647167" cy="369332"/>
          </a:xfrm>
          <a:prstGeom prst="rect">
            <a:avLst/>
          </a:prstGeom>
          <a:solidFill>
            <a:schemeClr val="bg1"/>
          </a:solidFill>
          <a:ln w="12700">
            <a:solidFill>
              <a:schemeClr val="tx1"/>
            </a:solidFill>
          </a:ln>
        </p:spPr>
        <p:txBody>
          <a:bodyPr wrap="square">
            <a:spAutoFit/>
          </a:bodyPr>
          <a:lstStyle/>
          <a:p>
            <a:pPr algn="ctr"/>
            <a:r>
              <a:rPr lang="en-US" altLang="ja-JP" dirty="0">
                <a:latin typeface="Hiragino Sans W4" panose="020B0400000000000000" pitchFamily="34" charset="-128"/>
                <a:ea typeface="Hiragino Sans W4" panose="020B0400000000000000" pitchFamily="34" charset="-128"/>
              </a:rPr>
              <a:t>FAIR</a:t>
            </a:r>
            <a:r>
              <a:rPr lang="ja-JP" altLang="en-US">
                <a:latin typeface="Hiragino Sans W4" panose="020B0400000000000000" pitchFamily="34" charset="-128"/>
                <a:ea typeface="Hiragino Sans W4" panose="020B0400000000000000" pitchFamily="34" charset="-128"/>
              </a:rPr>
              <a:t>加速器</a:t>
            </a:r>
            <a:r>
              <a:rPr lang="en-US" altLang="ja-JP" dirty="0">
                <a:latin typeface="Hiragino Sans W4" panose="020B0400000000000000" pitchFamily="34" charset="-128"/>
                <a:ea typeface="Hiragino Sans W4" panose="020B0400000000000000" pitchFamily="34" charset="-128"/>
              </a:rPr>
              <a:t> (</a:t>
            </a:r>
            <a:r>
              <a:rPr lang="ja-JP" altLang="en-US">
                <a:solidFill>
                  <a:srgbClr val="C00000"/>
                </a:solidFill>
                <a:latin typeface="Hiragino Sans W4" panose="020B0400000000000000" pitchFamily="34" charset="-128"/>
                <a:ea typeface="Hiragino Sans W4" panose="020B0400000000000000" pitchFamily="34" charset="-128"/>
              </a:rPr>
              <a:t>赤</a:t>
            </a:r>
            <a:r>
              <a:rPr lang="en-US" altLang="ja-JP" dirty="0">
                <a:latin typeface="Hiragino Sans W4" panose="020B0400000000000000" pitchFamily="34" charset="-128"/>
                <a:ea typeface="Hiragino Sans W4" panose="020B0400000000000000" pitchFamily="34" charset="-128"/>
              </a:rPr>
              <a:t>:</a:t>
            </a:r>
            <a:r>
              <a:rPr lang="ja-JP" altLang="en-US">
                <a:latin typeface="Hiragino Sans W4" panose="020B0400000000000000" pitchFamily="34" charset="-128"/>
                <a:ea typeface="Hiragino Sans W4" panose="020B0400000000000000" pitchFamily="34" charset="-128"/>
              </a:rPr>
              <a:t>建設中</a:t>
            </a:r>
            <a:r>
              <a:rPr lang="en-US" altLang="ja-JP" dirty="0">
                <a:latin typeface="Hiragino Sans W4" panose="020B0400000000000000" pitchFamily="34" charset="-128"/>
                <a:ea typeface="Hiragino Sans W4" panose="020B0400000000000000" pitchFamily="34" charset="-128"/>
              </a:rPr>
              <a:t>)</a:t>
            </a:r>
            <a:endParaRPr lang="ja-JP" altLang="en-US">
              <a:latin typeface="Hiragino Sans W4" panose="020B0400000000000000" pitchFamily="34" charset="-128"/>
              <a:ea typeface="Hiragino Sans W4" panose="020B0400000000000000" pitchFamily="34" charset="-128"/>
            </a:endParaRPr>
          </a:p>
        </p:txBody>
      </p:sp>
      <p:sp>
        <p:nvSpPr>
          <p:cNvPr id="21" name="正方形/長方形 20">
            <a:extLst>
              <a:ext uri="{FF2B5EF4-FFF2-40B4-BE49-F238E27FC236}">
                <a16:creationId xmlns:a16="http://schemas.microsoft.com/office/drawing/2014/main" id="{845CAB2F-EA8E-9DBB-E01D-71EC61A40856}"/>
              </a:ext>
            </a:extLst>
          </p:cNvPr>
          <p:cNvSpPr/>
          <p:nvPr/>
        </p:nvSpPr>
        <p:spPr>
          <a:xfrm>
            <a:off x="4925625" y="2502571"/>
            <a:ext cx="472148" cy="431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線吹き出し 2 (枠付き) 27">
            <a:extLst>
              <a:ext uri="{FF2B5EF4-FFF2-40B4-BE49-F238E27FC236}">
                <a16:creationId xmlns:a16="http://schemas.microsoft.com/office/drawing/2014/main" id="{B48B63DC-FB22-4530-291D-A1B9A1218D0D}"/>
              </a:ext>
            </a:extLst>
          </p:cNvPr>
          <p:cNvSpPr/>
          <p:nvPr/>
        </p:nvSpPr>
        <p:spPr>
          <a:xfrm>
            <a:off x="4572000" y="1153782"/>
            <a:ext cx="2249602" cy="451517"/>
          </a:xfrm>
          <a:prstGeom prst="borderCallout2">
            <a:avLst>
              <a:gd name="adj1" fmla="val 54828"/>
              <a:gd name="adj2" fmla="val 654"/>
              <a:gd name="adj3" fmla="val 56531"/>
              <a:gd name="adj4" fmla="val -18751"/>
              <a:gd name="adj5" fmla="val 246604"/>
              <a:gd name="adj6" fmla="val -6606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iragino Sans W4" panose="020B0400000000000000" pitchFamily="34" charset="-128"/>
                <a:ea typeface="Hiragino Sans W4" panose="020B0400000000000000" pitchFamily="34" charset="-128"/>
              </a:rPr>
              <a:t>10</a:t>
            </a:r>
            <a:r>
              <a:rPr kumimoji="1" lang="en-US" altLang="ja-JP" sz="2000" baseline="30000" dirty="0">
                <a:solidFill>
                  <a:schemeClr val="tx1"/>
                </a:solidFill>
                <a:latin typeface="Hiragino Sans W4" panose="020B0400000000000000" pitchFamily="34" charset="-128"/>
                <a:ea typeface="Hiragino Sans W4" panose="020B0400000000000000" pitchFamily="34" charset="-128"/>
              </a:rPr>
              <a:t>9</a:t>
            </a:r>
            <a:r>
              <a:rPr kumimoji="1" lang="en-US" altLang="ja-JP" sz="2000" dirty="0">
                <a:solidFill>
                  <a:schemeClr val="tx1"/>
                </a:solidFill>
                <a:latin typeface="Hiragino Sans W4" panose="020B0400000000000000" pitchFamily="34" charset="-128"/>
                <a:ea typeface="Hiragino Sans W4" panose="020B0400000000000000" pitchFamily="34" charset="-128"/>
              </a:rPr>
              <a:t> </a:t>
            </a:r>
            <a:r>
              <a:rPr kumimoji="1" lang="ja-JP" altLang="en-US" sz="2000">
                <a:solidFill>
                  <a:schemeClr val="tx1"/>
                </a:solidFill>
                <a:latin typeface="Hiragino Sans W4" panose="020B0400000000000000" pitchFamily="34" charset="-128"/>
                <a:ea typeface="Hiragino Sans W4" panose="020B0400000000000000" pitchFamily="34" charset="-128"/>
              </a:rPr>
              <a:t>金イオン</a:t>
            </a:r>
            <a:r>
              <a:rPr kumimoji="1" lang="en-US" altLang="ja-JP" sz="2000" dirty="0">
                <a:solidFill>
                  <a:schemeClr val="tx1"/>
                </a:solidFill>
                <a:latin typeface="Hiragino Sans W4" panose="020B0400000000000000" pitchFamily="34" charset="-128"/>
                <a:ea typeface="Hiragino Sans W4" panose="020B0400000000000000" pitchFamily="34" charset="-128"/>
              </a:rPr>
              <a:t>/</a:t>
            </a:r>
            <a:r>
              <a:rPr kumimoji="1" lang="ja-JP" altLang="en-US" sz="2000">
                <a:solidFill>
                  <a:schemeClr val="tx1"/>
                </a:solidFill>
                <a:latin typeface="Hiragino Sans W4" panose="020B0400000000000000" pitchFamily="34" charset="-128"/>
                <a:ea typeface="Hiragino Sans W4" panose="020B0400000000000000" pitchFamily="34" charset="-128"/>
              </a:rPr>
              <a:t>秒</a:t>
            </a:r>
          </a:p>
        </p:txBody>
      </p:sp>
      <p:sp>
        <p:nvSpPr>
          <p:cNvPr id="32" name="テキスト ボックス 31">
            <a:extLst>
              <a:ext uri="{FF2B5EF4-FFF2-40B4-BE49-F238E27FC236}">
                <a16:creationId xmlns:a16="http://schemas.microsoft.com/office/drawing/2014/main" id="{2830213C-8DC3-0130-E303-9CA67A9C130A}"/>
              </a:ext>
            </a:extLst>
          </p:cNvPr>
          <p:cNvSpPr txBox="1"/>
          <p:nvPr/>
        </p:nvSpPr>
        <p:spPr>
          <a:xfrm>
            <a:off x="5945183" y="5068798"/>
            <a:ext cx="3154835" cy="707886"/>
          </a:xfrm>
          <a:prstGeom prst="rect">
            <a:avLst/>
          </a:prstGeom>
          <a:noFill/>
        </p:spPr>
        <p:txBody>
          <a:bodyPr wrap="square">
            <a:spAutoFit/>
          </a:bodyPr>
          <a:lstStyle/>
          <a:p>
            <a:r>
              <a:rPr lang="ja-JP" altLang="en-US" sz="2000">
                <a:latin typeface="Hiragino Sans W4" panose="020B0400000000000000" pitchFamily="34" charset="-128"/>
                <a:ea typeface="Hiragino Sans W4" panose="020B0400000000000000" pitchFamily="34" charset="-128"/>
              </a:rPr>
              <a:t>従来の</a:t>
            </a:r>
            <a:r>
              <a:rPr lang="en-US" altLang="ja-JP" sz="2200" b="1" dirty="0">
                <a:latin typeface="Hiragino Sans W6" panose="020B0400000000000000" pitchFamily="34" charset="-128"/>
                <a:ea typeface="Hiragino Sans W6" panose="020B0400000000000000" pitchFamily="34" charset="-128"/>
              </a:rPr>
              <a:t>10</a:t>
            </a:r>
            <a:r>
              <a:rPr lang="en-US" altLang="ja-JP" sz="2200" b="1" baseline="30000" dirty="0">
                <a:latin typeface="Hiragino Sans W6" panose="020B0400000000000000" pitchFamily="34" charset="-128"/>
                <a:ea typeface="Hiragino Sans W6" panose="020B0400000000000000" pitchFamily="34" charset="-128"/>
              </a:rPr>
              <a:t>2</a:t>
            </a:r>
            <a:r>
              <a:rPr lang="en-US" altLang="ja-JP" sz="2200" b="1" dirty="0">
                <a:latin typeface="Hiragino Sans W6" panose="020B0400000000000000" pitchFamily="34" charset="-128"/>
                <a:ea typeface="Hiragino Sans W6" panose="020B0400000000000000" pitchFamily="34" charset="-128"/>
              </a:rPr>
              <a:t>~10</a:t>
            </a:r>
            <a:r>
              <a:rPr lang="en-US" altLang="ja-JP" sz="2200" b="1" baseline="30000" dirty="0">
                <a:latin typeface="Hiragino Sans W6" panose="020B0400000000000000" pitchFamily="34" charset="-128"/>
                <a:ea typeface="Hiragino Sans W6" panose="020B0400000000000000" pitchFamily="34" charset="-128"/>
              </a:rPr>
              <a:t>4</a:t>
            </a:r>
            <a:r>
              <a:rPr lang="ja-JP" altLang="en-US" sz="2200" b="1">
                <a:latin typeface="Hiragino Sans W6" panose="020B0400000000000000" pitchFamily="34" charset="-128"/>
                <a:ea typeface="Hiragino Sans W6" panose="020B0400000000000000" pitchFamily="34" charset="-128"/>
              </a:rPr>
              <a:t>倍</a:t>
            </a:r>
            <a:endParaRPr lang="en-US" altLang="ja-JP" sz="2200" b="1" dirty="0">
              <a:latin typeface="Hiragino Sans W6" panose="020B0400000000000000" pitchFamily="34" charset="-128"/>
              <a:ea typeface="Hiragino Sans W6" panose="020B0400000000000000" pitchFamily="34" charset="-128"/>
            </a:endParaRPr>
          </a:p>
          <a:p>
            <a:r>
              <a:rPr lang="en-US" altLang="ja-JP" dirty="0">
                <a:latin typeface="Hiragino Sans W4" panose="020B0400000000000000" pitchFamily="34" charset="-128"/>
                <a:ea typeface="Hiragino Sans W4" panose="020B0400000000000000" pitchFamily="34" charset="-128"/>
              </a:rPr>
              <a:t>(</a:t>
            </a:r>
            <a:r>
              <a:rPr lang="ja-JP" altLang="en-US">
                <a:latin typeface="Hiragino Sans W4" panose="020B0400000000000000" pitchFamily="34" charset="-128"/>
                <a:ea typeface="Hiragino Sans W4" panose="020B0400000000000000" pitchFamily="34" charset="-128"/>
              </a:rPr>
              <a:t>同エネルギー領域において</a:t>
            </a:r>
            <a:r>
              <a:rPr lang="en-US" altLang="ja-JP" dirty="0">
                <a:latin typeface="Hiragino Sans W4" panose="020B0400000000000000" pitchFamily="34" charset="-128"/>
                <a:ea typeface="Hiragino Sans W4" panose="020B0400000000000000" pitchFamily="34" charset="-128"/>
              </a:rPr>
              <a:t>)</a:t>
            </a:r>
            <a:endParaRPr lang="ja-JP" altLang="en-US" sz="2000" b="1">
              <a:latin typeface="Hiragino Sans W6" panose="020B0400000000000000" pitchFamily="34" charset="-128"/>
              <a:ea typeface="Hiragino Sans W6" panose="020B0400000000000000" pitchFamily="34" charset="-128"/>
            </a:endParaRPr>
          </a:p>
        </p:txBody>
      </p:sp>
      <p:sp>
        <p:nvSpPr>
          <p:cNvPr id="40" name="右矢印 39">
            <a:extLst>
              <a:ext uri="{FF2B5EF4-FFF2-40B4-BE49-F238E27FC236}">
                <a16:creationId xmlns:a16="http://schemas.microsoft.com/office/drawing/2014/main" id="{21001BF6-B371-1AED-5E0E-605503648476}"/>
              </a:ext>
            </a:extLst>
          </p:cNvPr>
          <p:cNvSpPr/>
          <p:nvPr/>
        </p:nvSpPr>
        <p:spPr>
          <a:xfrm rot="10800000">
            <a:off x="5445185" y="5165883"/>
            <a:ext cx="418703" cy="374080"/>
          </a:xfrm>
          <a:prstGeom prst="rightArrow">
            <a:avLst>
              <a:gd name="adj1" fmla="val 44568"/>
              <a:gd name="adj2" fmla="val 6827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F2201D31-6AFF-74A6-F7B0-E2D3D00646C4}"/>
              </a:ext>
            </a:extLst>
          </p:cNvPr>
          <p:cNvCxnSpPr>
            <a:cxnSpLocks/>
          </p:cNvCxnSpPr>
          <p:nvPr/>
        </p:nvCxnSpPr>
        <p:spPr>
          <a:xfrm>
            <a:off x="2999262" y="2343981"/>
            <a:ext cx="1909294" cy="2245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3AFE21F-0A93-0721-3BCF-A147F4CAAFB1}"/>
              </a:ext>
            </a:extLst>
          </p:cNvPr>
          <p:cNvCxnSpPr>
            <a:cxnSpLocks/>
          </p:cNvCxnSpPr>
          <p:nvPr/>
        </p:nvCxnSpPr>
        <p:spPr>
          <a:xfrm flipV="1">
            <a:off x="2999262" y="1796991"/>
            <a:ext cx="1909294" cy="5074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6BD3E70C-D39A-8BC8-2924-093DC90EEF6D}"/>
              </a:ext>
            </a:extLst>
          </p:cNvPr>
          <p:cNvSpPr txBox="1"/>
          <p:nvPr/>
        </p:nvSpPr>
        <p:spPr>
          <a:xfrm>
            <a:off x="6974582" y="1447658"/>
            <a:ext cx="1955899" cy="400110"/>
          </a:xfrm>
          <a:prstGeom prst="rect">
            <a:avLst/>
          </a:prstGeom>
          <a:solidFill>
            <a:schemeClr val="bg1"/>
          </a:solidFill>
          <a:ln w="19050">
            <a:solidFill>
              <a:schemeClr val="tx1"/>
            </a:solidFill>
          </a:ln>
        </p:spPr>
        <p:txBody>
          <a:bodyPr wrap="square">
            <a:spAutoFit/>
          </a:bodyPr>
          <a:lstStyle/>
          <a:p>
            <a:pPr algn="ctr"/>
            <a:r>
              <a:rPr lang="en-US" altLang="ja-JP" sz="2000" dirty="0">
                <a:latin typeface="Hiragino Sans W4" panose="020B0400000000000000" pitchFamily="34" charset="-128"/>
                <a:ea typeface="Hiragino Sans W4" panose="020B0400000000000000" pitchFamily="34" charset="-128"/>
              </a:rPr>
              <a:t>CBM</a:t>
            </a:r>
            <a:r>
              <a:rPr lang="ja-JP" altLang="en-US" sz="2000">
                <a:latin typeface="Hiragino Sans W4" panose="020B0400000000000000" pitchFamily="34" charset="-128"/>
                <a:ea typeface="Hiragino Sans W4" panose="020B0400000000000000" pitchFamily="34" charset="-128"/>
              </a:rPr>
              <a:t>検出器群</a:t>
            </a:r>
          </a:p>
        </p:txBody>
      </p:sp>
      <p:sp>
        <p:nvSpPr>
          <p:cNvPr id="51" name="テキスト ボックス 50">
            <a:extLst>
              <a:ext uri="{FF2B5EF4-FFF2-40B4-BE49-F238E27FC236}">
                <a16:creationId xmlns:a16="http://schemas.microsoft.com/office/drawing/2014/main" id="{0F6A816E-88FB-95E4-5B29-D9BD95E235BF}"/>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2/13</a:t>
            </a:r>
          </a:p>
        </p:txBody>
      </p:sp>
      <p:sp>
        <p:nvSpPr>
          <p:cNvPr id="54" name="三角形 53">
            <a:extLst>
              <a:ext uri="{FF2B5EF4-FFF2-40B4-BE49-F238E27FC236}">
                <a16:creationId xmlns:a16="http://schemas.microsoft.com/office/drawing/2014/main" id="{A9E19B7A-0C7A-D519-228D-BF1E3AA14D3E}"/>
              </a:ext>
            </a:extLst>
          </p:cNvPr>
          <p:cNvSpPr/>
          <p:nvPr/>
        </p:nvSpPr>
        <p:spPr>
          <a:xfrm rot="13668264">
            <a:off x="3025406" y="2168052"/>
            <a:ext cx="138503" cy="16917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0CA58113-140E-C0BA-41D6-74793D54162C}"/>
              </a:ext>
            </a:extLst>
          </p:cNvPr>
          <p:cNvCxnSpPr>
            <a:cxnSpLocks/>
          </p:cNvCxnSpPr>
          <p:nvPr/>
        </p:nvCxnSpPr>
        <p:spPr>
          <a:xfrm flipV="1">
            <a:off x="4323724" y="3495230"/>
            <a:ext cx="895152" cy="5392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A98D8E2C-F76F-76F3-60D6-F08051363F49}"/>
              </a:ext>
            </a:extLst>
          </p:cNvPr>
          <p:cNvSpPr/>
          <p:nvPr/>
        </p:nvSpPr>
        <p:spPr>
          <a:xfrm>
            <a:off x="418532" y="3787914"/>
            <a:ext cx="4086777" cy="8138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b="1" dirty="0">
                <a:solidFill>
                  <a:schemeClr val="tx1"/>
                </a:solidFill>
                <a:effectLst/>
                <a:latin typeface="Hiragino Sans W6" panose="020B0400000000000000" pitchFamily="34" charset="-128"/>
                <a:ea typeface="Hiragino Sans W6" panose="020B0400000000000000" pitchFamily="34" charset="-128"/>
                <a:cs typeface="Segoe UI" panose="020B0502040204020203" pitchFamily="34" charset="0"/>
              </a:rPr>
              <a:t>Silicon Tracking System (STS)</a:t>
            </a:r>
            <a:r>
              <a:rPr lang="en" altLang="ja-JP" b="1" dirty="0">
                <a:solidFill>
                  <a:schemeClr val="tx1"/>
                </a:solidFill>
                <a:latin typeface="Hiragino Sans W6" panose="020B0400000000000000" pitchFamily="34" charset="-128"/>
                <a:ea typeface="Hiragino Sans W6" panose="020B0400000000000000" pitchFamily="34" charset="-128"/>
              </a:rPr>
              <a:t> </a:t>
            </a:r>
          </a:p>
          <a:p>
            <a:pPr algn="ctr"/>
            <a:r>
              <a:rPr lang="ja-JP" altLang="en-US" sz="2000" b="1">
                <a:solidFill>
                  <a:srgbClr val="FF0000"/>
                </a:solidFill>
                <a:latin typeface="Hiragino Sans W6" panose="020B0400000000000000" pitchFamily="34" charset="-128"/>
                <a:ea typeface="Hiragino Sans W6" panose="020B0400000000000000" pitchFamily="34" charset="-128"/>
              </a:rPr>
              <a:t>主力荷電粒子飛跡検出器</a:t>
            </a:r>
            <a:endParaRPr lang="en" altLang="ja-JP" sz="2000" b="1" dirty="0">
              <a:solidFill>
                <a:srgbClr val="FF0000"/>
              </a:solidFill>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7" name="角丸四角形吹き出し 6">
            <a:extLst>
              <a:ext uri="{FF2B5EF4-FFF2-40B4-BE49-F238E27FC236}">
                <a16:creationId xmlns:a16="http://schemas.microsoft.com/office/drawing/2014/main" id="{F811B6D0-3522-EB42-9A61-3A64D7A1C52D}"/>
              </a:ext>
            </a:extLst>
          </p:cNvPr>
          <p:cNvSpPr/>
          <p:nvPr/>
        </p:nvSpPr>
        <p:spPr>
          <a:xfrm>
            <a:off x="4889694" y="4111068"/>
            <a:ext cx="1153672" cy="568282"/>
          </a:xfrm>
          <a:prstGeom prst="wedgeRoundRectCallout">
            <a:avLst>
              <a:gd name="adj1" fmla="val 9776"/>
              <a:gd name="adj2" fmla="val -144434"/>
              <a:gd name="adj3"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latin typeface="Hiragino Sans W6" panose="020B0400000000000000" pitchFamily="34" charset="-128"/>
                <a:ea typeface="Hiragino Sans W6" panose="020B0400000000000000" pitchFamily="34" charset="-128"/>
              </a:rPr>
              <a:t>magnet</a:t>
            </a:r>
            <a:r>
              <a:rPr lang="ja-JP" altLang="en-US" sz="1600" b="1">
                <a:latin typeface="Hiragino Sans W6" panose="020B0400000000000000" pitchFamily="34" charset="-128"/>
                <a:ea typeface="Hiragino Sans W6" panose="020B0400000000000000" pitchFamily="34" charset="-128"/>
              </a:rPr>
              <a:t>に格納</a:t>
            </a:r>
            <a:endParaRPr lang="en" altLang="ja-JP" sz="1600" b="1"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870297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BB9339A8-4536-A026-24DF-A835E52B4BB3}"/>
              </a:ext>
            </a:extLst>
          </p:cNvPr>
          <p:cNvSpPr txBox="1">
            <a:spLocks/>
          </p:cNvSpPr>
          <p:nvPr/>
        </p:nvSpPr>
        <p:spPr>
          <a:xfrm>
            <a:off x="249591" y="-202750"/>
            <a:ext cx="738662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Residual 144 um</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の妥当性</a:t>
            </a:r>
          </a:p>
        </p:txBody>
      </p:sp>
      <p:grpSp>
        <p:nvGrpSpPr>
          <p:cNvPr id="9" name="グループ化 8">
            <a:extLst>
              <a:ext uri="{FF2B5EF4-FFF2-40B4-BE49-F238E27FC236}">
                <a16:creationId xmlns:a16="http://schemas.microsoft.com/office/drawing/2014/main" id="{9CF24472-1E8E-20A1-3A99-323B092FAF75}"/>
              </a:ext>
            </a:extLst>
          </p:cNvPr>
          <p:cNvGrpSpPr/>
          <p:nvPr/>
        </p:nvGrpSpPr>
        <p:grpSpPr>
          <a:xfrm>
            <a:off x="1039695" y="935933"/>
            <a:ext cx="2470005" cy="1351249"/>
            <a:chOff x="6865316" y="2501985"/>
            <a:chExt cx="1162923" cy="599868"/>
          </a:xfrm>
        </p:grpSpPr>
        <p:sp>
          <p:nvSpPr>
            <p:cNvPr id="10" name="台形 9">
              <a:extLst>
                <a:ext uri="{FF2B5EF4-FFF2-40B4-BE49-F238E27FC236}">
                  <a16:creationId xmlns:a16="http://schemas.microsoft.com/office/drawing/2014/main" id="{C8B308D9-9460-5998-E052-7D87E4847A87}"/>
                </a:ext>
              </a:extLst>
            </p:cNvPr>
            <p:cNvSpPr/>
            <p:nvPr/>
          </p:nvSpPr>
          <p:spPr>
            <a:xfrm rot="16200000">
              <a:off x="7705268" y="2778881"/>
              <a:ext cx="599868" cy="46075"/>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台形 10">
              <a:extLst>
                <a:ext uri="{FF2B5EF4-FFF2-40B4-BE49-F238E27FC236}">
                  <a16:creationId xmlns:a16="http://schemas.microsoft.com/office/drawing/2014/main" id="{41AB117A-3A76-A5CA-BBF3-A9D55D872553}"/>
                </a:ext>
              </a:extLst>
            </p:cNvPr>
            <p:cNvSpPr/>
            <p:nvPr/>
          </p:nvSpPr>
          <p:spPr>
            <a:xfrm rot="16200000">
              <a:off x="7378222" y="2781841"/>
              <a:ext cx="437632" cy="45411"/>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台形 11">
              <a:extLst>
                <a:ext uri="{FF2B5EF4-FFF2-40B4-BE49-F238E27FC236}">
                  <a16:creationId xmlns:a16="http://schemas.microsoft.com/office/drawing/2014/main" id="{1384984D-FCB4-3179-3261-E5F392D692B9}"/>
                </a:ext>
              </a:extLst>
            </p:cNvPr>
            <p:cNvSpPr/>
            <p:nvPr/>
          </p:nvSpPr>
          <p:spPr>
            <a:xfrm rot="16200000">
              <a:off x="7063163" y="2784029"/>
              <a:ext cx="269806" cy="41284"/>
            </a:xfrm>
            <a:prstGeom prst="trapezoid">
              <a:avLst>
                <a:gd name="adj"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台形 12">
              <a:extLst>
                <a:ext uri="{FF2B5EF4-FFF2-40B4-BE49-F238E27FC236}">
                  <a16:creationId xmlns:a16="http://schemas.microsoft.com/office/drawing/2014/main" id="{F009F6BE-966C-8E8E-98B3-E415A733F842}"/>
                </a:ext>
              </a:extLst>
            </p:cNvPr>
            <p:cNvSpPr/>
            <p:nvPr/>
          </p:nvSpPr>
          <p:spPr>
            <a:xfrm rot="16200000">
              <a:off x="6814854" y="2784273"/>
              <a:ext cx="138454" cy="37530"/>
            </a:xfrm>
            <a:prstGeom prst="trapezoid">
              <a:avLst>
                <a:gd name="adj" fmla="val 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14" name="テキスト ボックス 13">
            <a:extLst>
              <a:ext uri="{FF2B5EF4-FFF2-40B4-BE49-F238E27FC236}">
                <a16:creationId xmlns:a16="http://schemas.microsoft.com/office/drawing/2014/main" id="{6AFEB2FC-770B-5B6C-6353-A87567893A8E}"/>
              </a:ext>
            </a:extLst>
          </p:cNvPr>
          <p:cNvSpPr txBox="1"/>
          <p:nvPr/>
        </p:nvSpPr>
        <p:spPr>
          <a:xfrm>
            <a:off x="730830" y="1852575"/>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STS</a:t>
            </a:r>
            <a:endParaRPr lang="ja-JP" altLang="en-US" sz="1400">
              <a:latin typeface="Hiragino Sans W4" panose="020B0400000000000000" pitchFamily="34" charset="-128"/>
              <a:ea typeface="Hiragino Sans W4" panose="020B0400000000000000" pitchFamily="34" charset="-128"/>
            </a:endParaRPr>
          </a:p>
        </p:txBody>
      </p:sp>
      <p:sp>
        <p:nvSpPr>
          <p:cNvPr id="15" name="テキスト ボックス 14">
            <a:extLst>
              <a:ext uri="{FF2B5EF4-FFF2-40B4-BE49-F238E27FC236}">
                <a16:creationId xmlns:a16="http://schemas.microsoft.com/office/drawing/2014/main" id="{390868BE-0476-A431-0B8D-63FAF44CA486}"/>
              </a:ext>
            </a:extLst>
          </p:cNvPr>
          <p:cNvSpPr txBox="1"/>
          <p:nvPr/>
        </p:nvSpPr>
        <p:spPr>
          <a:xfrm>
            <a:off x="1386932" y="1952183"/>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GTR1</a:t>
            </a:r>
            <a:endParaRPr lang="ja-JP" altLang="en-US" sz="1400">
              <a:latin typeface="Hiragino Sans W4" panose="020B0400000000000000" pitchFamily="34" charset="-128"/>
              <a:ea typeface="Hiragino Sans W4" panose="020B0400000000000000" pitchFamily="34" charset="-128"/>
            </a:endParaRPr>
          </a:p>
        </p:txBody>
      </p:sp>
      <p:sp>
        <p:nvSpPr>
          <p:cNvPr id="16" name="テキスト ボックス 15">
            <a:extLst>
              <a:ext uri="{FF2B5EF4-FFF2-40B4-BE49-F238E27FC236}">
                <a16:creationId xmlns:a16="http://schemas.microsoft.com/office/drawing/2014/main" id="{7B4DF2BD-9FB1-CA48-E268-587D34525CFC}"/>
              </a:ext>
            </a:extLst>
          </p:cNvPr>
          <p:cNvSpPr txBox="1"/>
          <p:nvPr/>
        </p:nvSpPr>
        <p:spPr>
          <a:xfrm>
            <a:off x="2277525" y="2147075"/>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GTR2</a:t>
            </a:r>
            <a:endParaRPr lang="ja-JP" altLang="en-US" sz="1400">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id="{47B91409-A65D-C485-6850-66F69819CD33}"/>
              </a:ext>
            </a:extLst>
          </p:cNvPr>
          <p:cNvSpPr txBox="1"/>
          <p:nvPr/>
        </p:nvSpPr>
        <p:spPr>
          <a:xfrm>
            <a:off x="3115804" y="2290846"/>
            <a:ext cx="689931"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GTR3</a:t>
            </a:r>
            <a:endParaRPr lang="ja-JP" altLang="en-US" sz="1400">
              <a:latin typeface="Hiragino Sans W4" panose="020B0400000000000000" pitchFamily="34" charset="-128"/>
              <a:ea typeface="Hiragino Sans W4" panose="020B0400000000000000" pitchFamily="34" charset="-128"/>
            </a:endParaRPr>
          </a:p>
        </p:txBody>
      </p:sp>
      <p:sp>
        <p:nvSpPr>
          <p:cNvPr id="18" name="乗算記号 17">
            <a:extLst>
              <a:ext uri="{FF2B5EF4-FFF2-40B4-BE49-F238E27FC236}">
                <a16:creationId xmlns:a16="http://schemas.microsoft.com/office/drawing/2014/main" id="{1640D161-A23E-1F15-92E4-9B2947AC7C46}"/>
              </a:ext>
            </a:extLst>
          </p:cNvPr>
          <p:cNvSpPr/>
          <p:nvPr/>
        </p:nvSpPr>
        <p:spPr>
          <a:xfrm>
            <a:off x="435953" y="1468156"/>
            <a:ext cx="314679" cy="314679"/>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テキスト ボックス 18">
            <a:extLst>
              <a:ext uri="{FF2B5EF4-FFF2-40B4-BE49-F238E27FC236}">
                <a16:creationId xmlns:a16="http://schemas.microsoft.com/office/drawing/2014/main" id="{79A3296D-5914-15BD-04A2-902A5B4FBAD8}"/>
              </a:ext>
            </a:extLst>
          </p:cNvPr>
          <p:cNvSpPr txBox="1"/>
          <p:nvPr/>
        </p:nvSpPr>
        <p:spPr>
          <a:xfrm>
            <a:off x="0" y="1698686"/>
            <a:ext cx="899717" cy="307777"/>
          </a:xfrm>
          <a:prstGeom prst="rect">
            <a:avLst/>
          </a:prstGeom>
          <a:noFill/>
        </p:spPr>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Target</a:t>
            </a:r>
            <a:endParaRPr lang="ja-JP" altLang="en-US" sz="1400">
              <a:latin typeface="Hiragino Sans W4" panose="020B0400000000000000" pitchFamily="34" charset="-128"/>
              <a:ea typeface="Hiragino Sans W4" panose="020B0400000000000000" pitchFamily="34" charset="-128"/>
            </a:endParaRPr>
          </a:p>
        </p:txBody>
      </p:sp>
      <p:cxnSp>
        <p:nvCxnSpPr>
          <p:cNvPr id="20" name="直線コネクタ 19">
            <a:extLst>
              <a:ext uri="{FF2B5EF4-FFF2-40B4-BE49-F238E27FC236}">
                <a16:creationId xmlns:a16="http://schemas.microsoft.com/office/drawing/2014/main" id="{3E019F86-EE59-F293-73A6-0A666EE2EF32}"/>
              </a:ext>
            </a:extLst>
          </p:cNvPr>
          <p:cNvCxnSpPr>
            <a:cxnSpLocks/>
          </p:cNvCxnSpPr>
          <p:nvPr/>
        </p:nvCxnSpPr>
        <p:spPr>
          <a:xfrm flipV="1">
            <a:off x="595512" y="1189865"/>
            <a:ext cx="3408933" cy="433548"/>
          </a:xfrm>
          <a:prstGeom prst="line">
            <a:avLst/>
          </a:prstGeom>
          <a:ln w="19050">
            <a:solidFill>
              <a:srgbClr val="1700F1"/>
            </a:solidFill>
          </a:ln>
        </p:spPr>
        <p:style>
          <a:lnRef idx="1">
            <a:schemeClr val="accent1"/>
          </a:lnRef>
          <a:fillRef idx="0">
            <a:schemeClr val="accent1"/>
          </a:fillRef>
          <a:effectRef idx="0">
            <a:schemeClr val="accent1"/>
          </a:effectRef>
          <a:fontRef idx="minor">
            <a:schemeClr val="tx1"/>
          </a:fontRef>
        </p:style>
      </p:cxnSp>
      <p:sp>
        <p:nvSpPr>
          <p:cNvPr id="21" name="乗算記号 20">
            <a:extLst>
              <a:ext uri="{FF2B5EF4-FFF2-40B4-BE49-F238E27FC236}">
                <a16:creationId xmlns:a16="http://schemas.microsoft.com/office/drawing/2014/main" id="{76BBC702-28D3-90B6-455D-04CA0506EBFE}"/>
              </a:ext>
            </a:extLst>
          </p:cNvPr>
          <p:cNvSpPr/>
          <p:nvPr/>
        </p:nvSpPr>
        <p:spPr>
          <a:xfrm>
            <a:off x="1565144" y="1271130"/>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2" name="乗算記号 21">
            <a:extLst>
              <a:ext uri="{FF2B5EF4-FFF2-40B4-BE49-F238E27FC236}">
                <a16:creationId xmlns:a16="http://schemas.microsoft.com/office/drawing/2014/main" id="{3BABC56B-1EB0-BBE8-723D-302EDDE7FFF3}"/>
              </a:ext>
            </a:extLst>
          </p:cNvPr>
          <p:cNvSpPr/>
          <p:nvPr/>
        </p:nvSpPr>
        <p:spPr>
          <a:xfrm>
            <a:off x="2411871" y="1221739"/>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乗算記号 22">
            <a:extLst>
              <a:ext uri="{FF2B5EF4-FFF2-40B4-BE49-F238E27FC236}">
                <a16:creationId xmlns:a16="http://schemas.microsoft.com/office/drawing/2014/main" id="{9B6FE7C1-CF57-DE24-F75B-2F34F8F6C0A8}"/>
              </a:ext>
            </a:extLst>
          </p:cNvPr>
          <p:cNvSpPr/>
          <p:nvPr/>
        </p:nvSpPr>
        <p:spPr>
          <a:xfrm>
            <a:off x="3297500" y="1071826"/>
            <a:ext cx="362598" cy="362598"/>
          </a:xfrm>
          <a:prstGeom prst="mathMultiply">
            <a:avLst>
              <a:gd name="adj1" fmla="val 42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51" name="図 50">
            <a:extLst>
              <a:ext uri="{FF2B5EF4-FFF2-40B4-BE49-F238E27FC236}">
                <a16:creationId xmlns:a16="http://schemas.microsoft.com/office/drawing/2014/main" id="{280B6B98-B4CA-5BB6-2CDD-201FF5651FF1}"/>
              </a:ext>
            </a:extLst>
          </p:cNvPr>
          <p:cNvPicPr>
            <a:picLocks noChangeAspect="1"/>
          </p:cNvPicPr>
          <p:nvPr/>
        </p:nvPicPr>
        <p:blipFill>
          <a:blip r:embed="rId3"/>
          <a:stretch>
            <a:fillRect/>
          </a:stretch>
        </p:blipFill>
        <p:spPr>
          <a:xfrm>
            <a:off x="0" y="3518060"/>
            <a:ext cx="9158841" cy="2937237"/>
          </a:xfrm>
          <a:prstGeom prst="rect">
            <a:avLst/>
          </a:prstGeom>
        </p:spPr>
      </p:pic>
      <p:sp>
        <p:nvSpPr>
          <p:cNvPr id="52" name="テキスト ボックス 51">
            <a:extLst>
              <a:ext uri="{FF2B5EF4-FFF2-40B4-BE49-F238E27FC236}">
                <a16:creationId xmlns:a16="http://schemas.microsoft.com/office/drawing/2014/main" id="{20540212-7515-39CE-C458-FDF66C51DB08}"/>
              </a:ext>
            </a:extLst>
          </p:cNvPr>
          <p:cNvSpPr txBox="1"/>
          <p:nvPr/>
        </p:nvSpPr>
        <p:spPr>
          <a:xfrm>
            <a:off x="4250118" y="1044171"/>
            <a:ext cx="4712710" cy="1477328"/>
          </a:xfrm>
          <a:prstGeom prst="rect">
            <a:avLst/>
          </a:prstGeom>
          <a:noFill/>
        </p:spPr>
        <p:txBody>
          <a:bodyPr wrap="square" rtlCol="0">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ターゲットから粒子を入射</a:t>
            </a:r>
            <a:endParaRPr kumimoji="1" lang="en-US" altLang="ja-JP" dirty="0">
              <a:latin typeface="Hiragino Sans W4" panose="020B0400000000000000" pitchFamily="34" charset="-128"/>
              <a:ea typeface="Hiragino Sans W4" panose="020B0400000000000000" pitchFamily="34" charset="-128"/>
            </a:endParaRPr>
          </a:p>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検出位置を</a:t>
            </a:r>
            <a:r>
              <a:rPr kumimoji="1" lang="en-US" altLang="ja-JP" dirty="0">
                <a:latin typeface="Hiragino Sans W4" panose="020B0400000000000000" pitchFamily="34" charset="-128"/>
                <a:ea typeface="Hiragino Sans W4" panose="020B0400000000000000" pitchFamily="34" charset="-128"/>
              </a:rPr>
              <a:t>GTR</a:t>
            </a:r>
            <a:r>
              <a:rPr kumimoji="1" lang="ja-JP" altLang="en-US">
                <a:latin typeface="Hiragino Sans W4" panose="020B0400000000000000" pitchFamily="34" charset="-128"/>
                <a:ea typeface="Hiragino Sans W4" panose="020B0400000000000000" pitchFamily="34" charset="-128"/>
              </a:rPr>
              <a:t>の位置分解能</a:t>
            </a:r>
            <a:r>
              <a:rPr kumimoji="1" lang="en-US" altLang="ja-JP" dirty="0">
                <a:latin typeface="Hiragino Sans W4" panose="020B0400000000000000" pitchFamily="34" charset="-128"/>
                <a:ea typeface="Hiragino Sans W4" panose="020B0400000000000000" pitchFamily="34" charset="-128"/>
              </a:rPr>
              <a:t>, 120um</a:t>
            </a:r>
            <a:r>
              <a:rPr kumimoji="1" lang="ja-JP" altLang="en-US">
                <a:latin typeface="Hiragino Sans W4" panose="020B0400000000000000" pitchFamily="34" charset="-128"/>
                <a:ea typeface="Hiragino Sans W4" panose="020B0400000000000000" pitchFamily="34" charset="-128"/>
              </a:rPr>
              <a:t>でガウス分布で振る</a:t>
            </a:r>
            <a:endParaRPr kumimoji="1" lang="en-US" altLang="ja-JP" dirty="0">
              <a:latin typeface="Hiragino Sans W4" panose="020B0400000000000000" pitchFamily="34" charset="-128"/>
              <a:ea typeface="Hiragino Sans W4" panose="020B0400000000000000" pitchFamily="34" charset="-128"/>
            </a:endParaRPr>
          </a:p>
          <a:p>
            <a:pPr marL="285750" indent="-285750">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3</a:t>
            </a:r>
            <a:r>
              <a:rPr kumimoji="1" lang="ja-JP" altLang="en-US">
                <a:latin typeface="Hiragino Sans W4" panose="020B0400000000000000" pitchFamily="34" charset="-128"/>
                <a:ea typeface="Hiragino Sans W4" panose="020B0400000000000000" pitchFamily="34" charset="-128"/>
              </a:rPr>
              <a:t>点の検出位置を直線フィット</a:t>
            </a:r>
            <a:endParaRPr kumimoji="1" lang="en-US" altLang="ja-JP" dirty="0">
              <a:latin typeface="Hiragino Sans W4" panose="020B0400000000000000" pitchFamily="34" charset="-128"/>
              <a:ea typeface="Hiragino Sans W4" panose="020B0400000000000000" pitchFamily="34" charset="-128"/>
            </a:endParaRPr>
          </a:p>
          <a:p>
            <a:r>
              <a:rPr kumimoji="1" lang="en-US" altLang="ja-JP" dirty="0">
                <a:latin typeface="Hiragino Sans W4" panose="020B0400000000000000" pitchFamily="34" charset="-128"/>
                <a:ea typeface="Hiragino Sans W4" panose="020B0400000000000000" pitchFamily="34" charset="-128"/>
              </a:rPr>
              <a:t>	</a:t>
            </a:r>
            <a:r>
              <a:rPr kumimoji="1" lang="ja-JP" altLang="en-US">
                <a:latin typeface="Hiragino Sans W4" panose="020B0400000000000000" pitchFamily="34" charset="-128"/>
                <a:ea typeface="Hiragino Sans W4" panose="020B0400000000000000" pitchFamily="34" charset="-128"/>
              </a:rPr>
              <a:t>→再構成</a:t>
            </a:r>
            <a:r>
              <a:rPr kumimoji="1" lang="en-US" altLang="ja-JP" dirty="0">
                <a:latin typeface="Hiragino Sans W4" panose="020B0400000000000000" pitchFamily="34" charset="-128"/>
                <a:ea typeface="Hiragino Sans W4" panose="020B0400000000000000" pitchFamily="34" charset="-128"/>
              </a:rPr>
              <a:t>track</a:t>
            </a:r>
          </a:p>
        </p:txBody>
      </p:sp>
      <p:sp>
        <p:nvSpPr>
          <p:cNvPr id="53" name="テキスト ボックス 52">
            <a:extLst>
              <a:ext uri="{FF2B5EF4-FFF2-40B4-BE49-F238E27FC236}">
                <a16:creationId xmlns:a16="http://schemas.microsoft.com/office/drawing/2014/main" id="{83272D74-DFDA-B3AA-B531-2143693D5964}"/>
              </a:ext>
            </a:extLst>
          </p:cNvPr>
          <p:cNvSpPr txBox="1"/>
          <p:nvPr/>
        </p:nvSpPr>
        <p:spPr>
          <a:xfrm>
            <a:off x="589027" y="3178596"/>
            <a:ext cx="3842939"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Residual </a:t>
            </a:r>
            <a:r>
              <a:rPr lang="ja-JP" altLang="en-US" sz="1600">
                <a:latin typeface="Hiragino Sans W4" panose="020B0400000000000000" pitchFamily="34" charset="-128"/>
                <a:ea typeface="Hiragino Sans W4" panose="020B0400000000000000" pitchFamily="34" charset="-128"/>
              </a:rPr>
              <a:t>分布</a:t>
            </a:r>
            <a:r>
              <a:rPr lang="en-US" altLang="ja-JP" sz="1600" dirty="0">
                <a:latin typeface="Hiragino Sans W4" panose="020B0400000000000000" pitchFamily="34" charset="-128"/>
                <a:ea typeface="Hiragino Sans W4" panose="020B0400000000000000" pitchFamily="34" charset="-128"/>
              </a:rPr>
              <a:t> </a:t>
            </a:r>
          </a:p>
          <a:p>
            <a:pPr algn="ctr"/>
            <a:r>
              <a:rPr lang="en-US" altLang="ja-JP" sz="1600" dirty="0">
                <a:latin typeface="Hiragino Sans W4" panose="020B0400000000000000" pitchFamily="34" charset="-128"/>
                <a:ea typeface="Hiragino Sans W4" panose="020B0400000000000000" pitchFamily="34" charset="-128"/>
              </a:rPr>
              <a:t>(</a:t>
            </a:r>
            <a:r>
              <a:rPr lang="en-US" altLang="ja-JP" sz="1600" dirty="0" err="1">
                <a:latin typeface="Hiragino Sans W4" panose="020B0400000000000000" pitchFamily="34" charset="-128"/>
                <a:ea typeface="Hiragino Sans W4" panose="020B0400000000000000" pitchFamily="34" charset="-128"/>
              </a:rPr>
              <a:t>sts</a:t>
            </a:r>
            <a:r>
              <a:rPr lang="ja-JP" altLang="en-US" sz="1600">
                <a:latin typeface="Hiragino Sans W4" panose="020B0400000000000000" pitchFamily="34" charset="-128"/>
                <a:ea typeface="Hiragino Sans W4" panose="020B0400000000000000" pitchFamily="34" charset="-128"/>
              </a:rPr>
              <a:t>の真の入射位置ー再構成</a:t>
            </a:r>
            <a:r>
              <a:rPr lang="en-US" altLang="ja-JP" sz="1600" dirty="0">
                <a:latin typeface="Hiragino Sans W4" panose="020B0400000000000000" pitchFamily="34" charset="-128"/>
                <a:ea typeface="Hiragino Sans W4" panose="020B0400000000000000" pitchFamily="34" charset="-128"/>
              </a:rPr>
              <a:t>track</a:t>
            </a:r>
            <a:r>
              <a:rPr lang="ja-JP" altLang="en-US" sz="1600">
                <a:latin typeface="Hiragino Sans W4" panose="020B0400000000000000" pitchFamily="34" charset="-128"/>
                <a:ea typeface="Hiragino Sans W4" panose="020B0400000000000000" pitchFamily="34" charset="-128"/>
              </a:rPr>
              <a:t>位置</a:t>
            </a:r>
            <a:r>
              <a:rPr lang="en-US" altLang="ja-JP" sz="1600" dirty="0">
                <a:latin typeface="Hiragino Sans W4" panose="020B0400000000000000" pitchFamily="34" charset="-128"/>
                <a:ea typeface="Hiragino Sans W4" panose="020B0400000000000000" pitchFamily="34" charset="-128"/>
              </a:rPr>
              <a:t>)</a:t>
            </a:r>
          </a:p>
        </p:txBody>
      </p:sp>
      <p:sp>
        <p:nvSpPr>
          <p:cNvPr id="54" name="テキスト ボックス 53">
            <a:extLst>
              <a:ext uri="{FF2B5EF4-FFF2-40B4-BE49-F238E27FC236}">
                <a16:creationId xmlns:a16="http://schemas.microsoft.com/office/drawing/2014/main" id="{E3E4DB03-C6D5-C64D-694F-4BB0018547CD}"/>
              </a:ext>
            </a:extLst>
          </p:cNvPr>
          <p:cNvSpPr txBox="1"/>
          <p:nvPr/>
        </p:nvSpPr>
        <p:spPr>
          <a:xfrm>
            <a:off x="2774469" y="4329896"/>
            <a:ext cx="1985261"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dirty="0" err="1">
                <a:latin typeface="Hiragino Sans W4" panose="020B0400000000000000" pitchFamily="34" charset="-128"/>
                <a:ea typeface="Hiragino Sans W4" panose="020B0400000000000000" pitchFamily="34" charset="-128"/>
              </a:rPr>
              <a:t>σ</a:t>
            </a:r>
            <a:r>
              <a:rPr lang="en-US" altLang="ja-JP" dirty="0">
                <a:latin typeface="Hiragino Sans W4" panose="020B0400000000000000" pitchFamily="34" charset="-128"/>
                <a:ea typeface="Hiragino Sans W4" panose="020B0400000000000000" pitchFamily="34" charset="-128"/>
              </a:rPr>
              <a:t>= 140 ± 1 </a:t>
            </a:r>
            <a:r>
              <a:rPr lang="en-US" altLang="ja-JP" sz="2000" dirty="0" err="1">
                <a:solidFill>
                  <a:schemeClr val="tx1"/>
                </a:solidFill>
                <a:ea typeface="Hiragino Sans W6" panose="020B0400000000000000" pitchFamily="34" charset="-128"/>
              </a:rPr>
              <a:t>μm</a:t>
            </a:r>
            <a:endParaRPr lang="en-US" altLang="ja-JP" dirty="0">
              <a:solidFill>
                <a:schemeClr val="tx1"/>
              </a:solidFill>
              <a:latin typeface="Hiragino Sans W4" panose="020B0400000000000000" pitchFamily="34" charset="-128"/>
              <a:ea typeface="Hiragino Sans W4" panose="020B0400000000000000" pitchFamily="34" charset="-128"/>
            </a:endParaRPr>
          </a:p>
        </p:txBody>
      </p:sp>
      <p:sp>
        <p:nvSpPr>
          <p:cNvPr id="55" name="テキスト ボックス 54">
            <a:extLst>
              <a:ext uri="{FF2B5EF4-FFF2-40B4-BE49-F238E27FC236}">
                <a16:creationId xmlns:a16="http://schemas.microsoft.com/office/drawing/2014/main" id="{4309709D-2C1C-4A23-E740-59E098FDE4DD}"/>
              </a:ext>
            </a:extLst>
          </p:cNvPr>
          <p:cNvSpPr txBox="1"/>
          <p:nvPr/>
        </p:nvSpPr>
        <p:spPr>
          <a:xfrm>
            <a:off x="4873934" y="3178596"/>
            <a:ext cx="3842939"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Residual </a:t>
            </a:r>
            <a:r>
              <a:rPr lang="ja-JP" altLang="en-US" sz="1600">
                <a:latin typeface="Hiragino Sans W4" panose="020B0400000000000000" pitchFamily="34" charset="-128"/>
                <a:ea typeface="Hiragino Sans W4" panose="020B0400000000000000" pitchFamily="34" charset="-128"/>
              </a:rPr>
              <a:t>分布</a:t>
            </a:r>
            <a:r>
              <a:rPr lang="en-US" altLang="ja-JP" sz="1600" dirty="0">
                <a:latin typeface="Hiragino Sans W4" panose="020B0400000000000000" pitchFamily="34" charset="-128"/>
                <a:ea typeface="Hiragino Sans W4" panose="020B0400000000000000" pitchFamily="34" charset="-128"/>
              </a:rPr>
              <a:t> </a:t>
            </a:r>
          </a:p>
          <a:p>
            <a:pPr algn="ctr"/>
            <a:r>
              <a:rPr lang="en-US" altLang="ja-JP" sz="1600" dirty="0">
                <a:latin typeface="Hiragino Sans W4" panose="020B0400000000000000" pitchFamily="34" charset="-128"/>
                <a:ea typeface="Hiragino Sans W4" panose="020B0400000000000000" pitchFamily="34" charset="-128"/>
              </a:rPr>
              <a:t>(</a:t>
            </a:r>
            <a:r>
              <a:rPr lang="en-US" altLang="ja-JP" sz="1600" dirty="0" err="1">
                <a:latin typeface="Hiragino Sans W4" panose="020B0400000000000000" pitchFamily="34" charset="-128"/>
                <a:ea typeface="Hiragino Sans W4" panose="020B0400000000000000" pitchFamily="34" charset="-128"/>
              </a:rPr>
              <a:t>sts</a:t>
            </a:r>
            <a:r>
              <a:rPr lang="ja-JP" altLang="en-US" sz="1600">
                <a:latin typeface="Hiragino Sans W4" panose="020B0400000000000000" pitchFamily="34" charset="-128"/>
                <a:ea typeface="Hiragino Sans W4" panose="020B0400000000000000" pitchFamily="34" charset="-128"/>
              </a:rPr>
              <a:t>の検出位置ー再構成</a:t>
            </a:r>
            <a:r>
              <a:rPr lang="en-US" altLang="ja-JP" sz="1600" dirty="0">
                <a:latin typeface="Hiragino Sans W4" panose="020B0400000000000000" pitchFamily="34" charset="-128"/>
                <a:ea typeface="Hiragino Sans W4" panose="020B0400000000000000" pitchFamily="34" charset="-128"/>
              </a:rPr>
              <a:t>track</a:t>
            </a:r>
            <a:r>
              <a:rPr lang="ja-JP" altLang="en-US" sz="1600">
                <a:latin typeface="Hiragino Sans W4" panose="020B0400000000000000" pitchFamily="34" charset="-128"/>
                <a:ea typeface="Hiragino Sans W4" panose="020B0400000000000000" pitchFamily="34" charset="-128"/>
              </a:rPr>
              <a:t>位置</a:t>
            </a:r>
            <a:r>
              <a:rPr lang="en-US" altLang="ja-JP" sz="1600" dirty="0">
                <a:latin typeface="Hiragino Sans W4" panose="020B0400000000000000" pitchFamily="34" charset="-128"/>
                <a:ea typeface="Hiragino Sans W4" panose="020B0400000000000000" pitchFamily="34" charset="-128"/>
              </a:rPr>
              <a:t>)</a:t>
            </a:r>
          </a:p>
        </p:txBody>
      </p:sp>
      <p:sp>
        <p:nvSpPr>
          <p:cNvPr id="56" name="テキスト ボックス 55">
            <a:extLst>
              <a:ext uri="{FF2B5EF4-FFF2-40B4-BE49-F238E27FC236}">
                <a16:creationId xmlns:a16="http://schemas.microsoft.com/office/drawing/2014/main" id="{5E63CD6E-2A88-713A-08AD-62C0ED80C0AC}"/>
              </a:ext>
            </a:extLst>
          </p:cNvPr>
          <p:cNvSpPr txBox="1"/>
          <p:nvPr/>
        </p:nvSpPr>
        <p:spPr>
          <a:xfrm>
            <a:off x="6929374" y="4313726"/>
            <a:ext cx="1985261"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dirty="0" err="1">
                <a:latin typeface="Hiragino Sans W4" panose="020B0400000000000000" pitchFamily="34" charset="-128"/>
                <a:ea typeface="Hiragino Sans W4" panose="020B0400000000000000" pitchFamily="34" charset="-128"/>
              </a:rPr>
              <a:t>σ</a:t>
            </a:r>
            <a:r>
              <a:rPr lang="en-US" altLang="ja-JP" dirty="0">
                <a:latin typeface="Hiragino Sans W4" panose="020B0400000000000000" pitchFamily="34" charset="-128"/>
                <a:ea typeface="Hiragino Sans W4" panose="020B0400000000000000" pitchFamily="34" charset="-128"/>
              </a:rPr>
              <a:t>= 141 ± 1 </a:t>
            </a:r>
            <a:r>
              <a:rPr lang="en-US" altLang="ja-JP" sz="2000" dirty="0" err="1">
                <a:solidFill>
                  <a:schemeClr val="tx1"/>
                </a:solidFill>
                <a:ea typeface="Hiragino Sans W6" panose="020B0400000000000000" pitchFamily="34" charset="-128"/>
              </a:rPr>
              <a:t>μm</a:t>
            </a:r>
            <a:endParaRPr lang="en-US" altLang="ja-JP" dirty="0">
              <a:solidFill>
                <a:schemeClr val="tx1"/>
              </a:solidFill>
              <a:latin typeface="Hiragino Sans W4" panose="020B0400000000000000" pitchFamily="34" charset="-128"/>
              <a:ea typeface="Hiragino Sans W4" panose="020B0400000000000000" pitchFamily="34" charset="-128"/>
            </a:endParaRPr>
          </a:p>
        </p:txBody>
      </p:sp>
      <p:sp>
        <p:nvSpPr>
          <p:cNvPr id="57" name="テキスト ボックス 56">
            <a:extLst>
              <a:ext uri="{FF2B5EF4-FFF2-40B4-BE49-F238E27FC236}">
                <a16:creationId xmlns:a16="http://schemas.microsoft.com/office/drawing/2014/main" id="{659305E2-EA1C-BC4E-BE01-EA1D7B7B46D8}"/>
              </a:ext>
            </a:extLst>
          </p:cNvPr>
          <p:cNvSpPr txBox="1"/>
          <p:nvPr/>
        </p:nvSpPr>
        <p:spPr>
          <a:xfrm>
            <a:off x="4212254" y="6270631"/>
            <a:ext cx="493174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dirty="0">
                <a:solidFill>
                  <a:schemeClr val="tx1"/>
                </a:solidFill>
                <a:latin typeface="Hiragino Sans W4" panose="020B0400000000000000" pitchFamily="34" charset="-128"/>
                <a:ea typeface="Hiragino Sans W4" panose="020B0400000000000000" pitchFamily="34" charset="-128"/>
              </a:rPr>
              <a:t>STS</a:t>
            </a:r>
            <a:r>
              <a:rPr lang="ja-JP" altLang="en-US">
                <a:solidFill>
                  <a:schemeClr val="tx1"/>
                </a:solidFill>
                <a:latin typeface="Hiragino Sans W4" panose="020B0400000000000000" pitchFamily="34" charset="-128"/>
                <a:ea typeface="Hiragino Sans W4" panose="020B0400000000000000" pitchFamily="34" charset="-128"/>
              </a:rPr>
              <a:t>の想定位置分解能</a:t>
            </a:r>
            <a:r>
              <a:rPr lang="en-US" altLang="ja-JP" dirty="0">
                <a:solidFill>
                  <a:schemeClr val="tx1"/>
                </a:solidFill>
                <a:latin typeface="Hiragino Sans W4" panose="020B0400000000000000" pitchFamily="34" charset="-128"/>
                <a:ea typeface="Hiragino Sans W4" panose="020B0400000000000000" pitchFamily="34" charset="-128"/>
              </a:rPr>
              <a:t> 16.7 um</a:t>
            </a:r>
            <a:r>
              <a:rPr lang="ja-JP" altLang="en-US">
                <a:solidFill>
                  <a:schemeClr val="tx1"/>
                </a:solidFill>
                <a:latin typeface="Hiragino Sans W4" panose="020B0400000000000000" pitchFamily="34" charset="-128"/>
                <a:ea typeface="Hiragino Sans W4" panose="020B0400000000000000" pitchFamily="34" charset="-128"/>
              </a:rPr>
              <a:t>で算出</a:t>
            </a:r>
            <a:r>
              <a:rPr lang="en-US" altLang="ja-JP" dirty="0">
                <a:solidFill>
                  <a:schemeClr val="tx1"/>
                </a:solidFill>
                <a:latin typeface="Hiragino Sans W4" panose="020B0400000000000000" pitchFamily="34" charset="-128"/>
                <a:ea typeface="Hiragino Sans W4" panose="020B0400000000000000" pitchFamily="34" charset="-128"/>
              </a:rPr>
              <a:t> </a:t>
            </a:r>
            <a:r>
              <a:rPr lang="ja-JP" altLang="en-US">
                <a:solidFill>
                  <a:schemeClr val="tx1"/>
                </a:solidFill>
                <a:latin typeface="Hiragino Sans W4" panose="020B0400000000000000" pitchFamily="34" charset="-128"/>
                <a:ea typeface="Hiragino Sans W4" panose="020B0400000000000000" pitchFamily="34" charset="-128"/>
              </a:rPr>
              <a:t>↑</a:t>
            </a:r>
            <a:endParaRPr lang="en-US" altLang="ja-JP" dirty="0">
              <a:solidFill>
                <a:schemeClr val="tx1"/>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71775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FAIR CBM</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504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36EC9AA-7D3C-4130-C5F2-9A83C76AC811}"/>
              </a:ext>
            </a:extLst>
          </p:cNvPr>
          <p:cNvPicPr>
            <a:picLocks noChangeAspect="1"/>
          </p:cNvPicPr>
          <p:nvPr/>
        </p:nvPicPr>
        <p:blipFill rotWithShape="1">
          <a:blip r:embed="rId3"/>
          <a:srcRect r="3481"/>
          <a:stretch/>
        </p:blipFill>
        <p:spPr>
          <a:xfrm>
            <a:off x="200317" y="459399"/>
            <a:ext cx="8765882" cy="5475734"/>
          </a:xfrm>
          <a:prstGeom prst="rect">
            <a:avLst/>
          </a:prstGeom>
        </p:spPr>
      </p:pic>
    </p:spTree>
    <p:extLst>
      <p:ext uri="{BB962C8B-B14F-4D97-AF65-F5344CB8AC3E}">
        <p14:creationId xmlns:p14="http://schemas.microsoft.com/office/powerpoint/2010/main" val="324244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5170969-9A1A-32A0-4947-5310841EE59B}"/>
              </a:ext>
            </a:extLst>
          </p:cNvPr>
          <p:cNvSpPr txBox="1"/>
          <p:nvPr/>
        </p:nvSpPr>
        <p:spPr>
          <a:xfrm>
            <a:off x="397934" y="5122032"/>
            <a:ext cx="6932083" cy="707886"/>
          </a:xfrm>
          <a:prstGeom prst="rect">
            <a:avLst/>
          </a:prstGeom>
          <a:noFill/>
        </p:spPr>
        <p:txBody>
          <a:bodyPr wrap="square">
            <a:spAutoFit/>
          </a:bodyPr>
          <a:lstStyle/>
          <a:p>
            <a:pPr marL="342900" indent="-342900">
              <a:buFont typeface="Wingdings" pitchFamily="2" charset="2"/>
              <a:buChar char="ü"/>
            </a:pPr>
            <a:r>
              <a:rPr lang="ja-JP" altLang="en-US" sz="2000">
                <a:latin typeface="Hiragino Sans W4" panose="020B0400000000000000" pitchFamily="34" charset="-128"/>
                <a:ea typeface="Hiragino Sans W4" panose="020B0400000000000000" pitchFamily="34" charset="-128"/>
              </a:rPr>
              <a:t>赤は衝突型実験、黒は固定標的型実験</a:t>
            </a:r>
            <a:endParaRPr lang="en-US" altLang="ja-JP" sz="2000" dirty="0">
              <a:latin typeface="Hiragino Sans W4" panose="020B0400000000000000" pitchFamily="34" charset="-128"/>
              <a:ea typeface="Hiragino Sans W4" panose="020B0400000000000000" pitchFamily="34" charset="-128"/>
            </a:endParaRPr>
          </a:p>
          <a:p>
            <a:pPr marL="342900" indent="-342900">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CBM</a:t>
            </a:r>
            <a:r>
              <a:rPr lang="ja-JP" altLang="en-US" sz="2000">
                <a:latin typeface="Hiragino Sans W4" panose="020B0400000000000000" pitchFamily="34" charset="-128"/>
                <a:ea typeface="Hiragino Sans W4" panose="020B0400000000000000" pitchFamily="34" charset="-128"/>
              </a:rPr>
              <a:t>の相互作用レートは</a:t>
            </a:r>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桁違いに高いことがわかる</a:t>
            </a:r>
          </a:p>
        </p:txBody>
      </p:sp>
      <p:pic>
        <p:nvPicPr>
          <p:cNvPr id="2" name="図 1">
            <a:extLst>
              <a:ext uri="{FF2B5EF4-FFF2-40B4-BE49-F238E27FC236}">
                <a16:creationId xmlns:a16="http://schemas.microsoft.com/office/drawing/2014/main" id="{C225BE49-32A2-7DE6-932E-23C4040D1226}"/>
              </a:ext>
            </a:extLst>
          </p:cNvPr>
          <p:cNvPicPr>
            <a:picLocks noChangeAspect="1"/>
          </p:cNvPicPr>
          <p:nvPr/>
        </p:nvPicPr>
        <p:blipFill rotWithShape="1">
          <a:blip r:embed="rId3"/>
          <a:srcRect l="19717" r="21896" b="30855"/>
          <a:stretch/>
        </p:blipFill>
        <p:spPr>
          <a:xfrm>
            <a:off x="1316566" y="127000"/>
            <a:ext cx="6510867" cy="4738110"/>
          </a:xfrm>
          <a:prstGeom prst="rect">
            <a:avLst/>
          </a:prstGeom>
        </p:spPr>
      </p:pic>
    </p:spTree>
    <p:extLst>
      <p:ext uri="{BB962C8B-B14F-4D97-AF65-F5344CB8AC3E}">
        <p14:creationId xmlns:p14="http://schemas.microsoft.com/office/powerpoint/2010/main" val="2826261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3F62391-56FC-40E3-DF84-9ADFB7E8C7A6}"/>
              </a:ext>
            </a:extLst>
          </p:cNvPr>
          <p:cNvPicPr>
            <a:picLocks noChangeAspect="1"/>
          </p:cNvPicPr>
          <p:nvPr/>
        </p:nvPicPr>
        <p:blipFill>
          <a:blip r:embed="rId3"/>
          <a:stretch>
            <a:fillRect/>
          </a:stretch>
        </p:blipFill>
        <p:spPr>
          <a:xfrm>
            <a:off x="110067" y="198739"/>
            <a:ext cx="8700991" cy="4559528"/>
          </a:xfrm>
          <a:prstGeom prst="rect">
            <a:avLst/>
          </a:prstGeom>
        </p:spPr>
      </p:pic>
      <p:sp>
        <p:nvSpPr>
          <p:cNvPr id="5" name="テキスト ボックス 4">
            <a:extLst>
              <a:ext uri="{FF2B5EF4-FFF2-40B4-BE49-F238E27FC236}">
                <a16:creationId xmlns:a16="http://schemas.microsoft.com/office/drawing/2014/main" id="{A5170969-9A1A-32A0-4947-5310841EE59B}"/>
              </a:ext>
            </a:extLst>
          </p:cNvPr>
          <p:cNvSpPr txBox="1"/>
          <p:nvPr/>
        </p:nvSpPr>
        <p:spPr>
          <a:xfrm>
            <a:off x="372534" y="4842632"/>
            <a:ext cx="6932083" cy="707886"/>
          </a:xfrm>
          <a:prstGeom prst="rect">
            <a:avLst/>
          </a:prstGeom>
          <a:noFill/>
        </p:spPr>
        <p:txBody>
          <a:bodyPr wrap="square">
            <a:spAutoFit/>
          </a:bodyPr>
          <a:lstStyle/>
          <a:p>
            <a:pPr marL="342900" indent="-342900">
              <a:buFont typeface="Wingdings" pitchFamily="2" charset="2"/>
              <a:buChar char="ü"/>
            </a:pPr>
            <a:r>
              <a:rPr lang="ja-JP" altLang="en-US" sz="2000">
                <a:latin typeface="Hiragino Sans W4" panose="020B0400000000000000" pitchFamily="34" charset="-128"/>
                <a:ea typeface="Hiragino Sans W4" panose="020B0400000000000000" pitchFamily="34" charset="-128"/>
              </a:rPr>
              <a:t>核子飽和密度</a:t>
            </a:r>
            <a:r>
              <a:rPr lang="en-US" altLang="ja-JP" sz="2000" dirty="0">
                <a:latin typeface="Hiragino Sans W4" panose="020B0400000000000000" pitchFamily="34" charset="-128"/>
                <a:ea typeface="Hiragino Sans W4" panose="020B0400000000000000" pitchFamily="34" charset="-128"/>
              </a:rPr>
              <a:t>0.17fm</a:t>
            </a:r>
            <a:r>
              <a:rPr lang="en-US" altLang="ja-JP" sz="2000" baseline="30000" dirty="0">
                <a:latin typeface="Hiragino Sans W4" panose="020B0400000000000000" pitchFamily="34" charset="-128"/>
                <a:ea typeface="Hiragino Sans W4" panose="020B0400000000000000" pitchFamily="34" charset="-128"/>
              </a:rPr>
              <a:t>-3</a:t>
            </a:r>
            <a:r>
              <a:rPr lang="ja-JP" altLang="en-US" sz="2000">
                <a:latin typeface="Hiragino Sans W4" panose="020B0400000000000000" pitchFamily="34" charset="-128"/>
                <a:ea typeface="Hiragino Sans W4" panose="020B0400000000000000" pitchFamily="34" charset="-128"/>
              </a:rPr>
              <a:t>の</a:t>
            </a:r>
            <a:r>
              <a:rPr lang="en-US" altLang="ja-JP" sz="2000" dirty="0">
                <a:latin typeface="Hiragino Sans W4" panose="020B0400000000000000" pitchFamily="34" charset="-128"/>
                <a:ea typeface="Hiragino Sans W4" panose="020B0400000000000000" pitchFamily="34" charset="-128"/>
              </a:rPr>
              <a:t>8</a:t>
            </a:r>
            <a:r>
              <a:rPr lang="ja-JP" altLang="en-US" sz="2000">
                <a:latin typeface="Hiragino Sans W4" panose="020B0400000000000000" pitchFamily="34" charset="-128"/>
                <a:ea typeface="Hiragino Sans W4" panose="020B0400000000000000" pitchFamily="34" charset="-128"/>
              </a:rPr>
              <a:t>倍ほどに到達可能</a:t>
            </a:r>
            <a:endParaRPr lang="en-US" altLang="ja-JP" sz="2000" dirty="0">
              <a:latin typeface="Hiragino Sans W4" panose="020B0400000000000000" pitchFamily="34" charset="-128"/>
              <a:ea typeface="Hiragino Sans W4" panose="020B0400000000000000" pitchFamily="34" charset="-128"/>
            </a:endParaRPr>
          </a:p>
          <a:p>
            <a:pPr marL="342900" indent="-342900">
              <a:buFont typeface="Wingdings" pitchFamily="2" charset="2"/>
              <a:buChar char="ü"/>
            </a:pPr>
            <a:r>
              <a:rPr lang="ja-JP" altLang="en-US" sz="2000">
                <a:latin typeface="Hiragino Sans W4" panose="020B0400000000000000" pitchFamily="34" charset="-128"/>
                <a:ea typeface="Hiragino Sans W4" panose="020B0400000000000000" pitchFamily="34" charset="-128"/>
              </a:rPr>
              <a:t>黄色の領域は共存領域。相転移が起こりそうな範囲。</a:t>
            </a:r>
            <a:endParaRPr lang="ja-JP" altLang="en-US" sz="2000" b="1">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4087484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4FC454D-AB2F-DBEC-0AD8-307F8E29D646}"/>
              </a:ext>
            </a:extLst>
          </p:cNvPr>
          <p:cNvPicPr>
            <a:picLocks noChangeAspect="1"/>
          </p:cNvPicPr>
          <p:nvPr/>
        </p:nvPicPr>
        <p:blipFill>
          <a:blip r:embed="rId3"/>
          <a:stretch>
            <a:fillRect/>
          </a:stretch>
        </p:blipFill>
        <p:spPr>
          <a:xfrm>
            <a:off x="1046368" y="41739"/>
            <a:ext cx="7317048" cy="4881953"/>
          </a:xfrm>
          <a:prstGeom prst="rect">
            <a:avLst/>
          </a:prstGeom>
        </p:spPr>
      </p:pic>
      <p:sp>
        <p:nvSpPr>
          <p:cNvPr id="19" name="テキスト ボックス 18">
            <a:extLst>
              <a:ext uri="{FF2B5EF4-FFF2-40B4-BE49-F238E27FC236}">
                <a16:creationId xmlns:a16="http://schemas.microsoft.com/office/drawing/2014/main" id="{52AC894F-3902-88B5-8323-CF64AD3544F7}"/>
              </a:ext>
            </a:extLst>
          </p:cNvPr>
          <p:cNvSpPr txBox="1"/>
          <p:nvPr/>
        </p:nvSpPr>
        <p:spPr>
          <a:xfrm>
            <a:off x="249590" y="452561"/>
            <a:ext cx="1570109" cy="369332"/>
          </a:xfrm>
          <a:prstGeom prst="rect">
            <a:avLst/>
          </a:prstGeom>
          <a:solidFill>
            <a:schemeClr val="bg1"/>
          </a:solidFill>
          <a:ln w="12700">
            <a:solidFill>
              <a:schemeClr val="tx1"/>
            </a:solidFill>
          </a:ln>
        </p:spPr>
        <p:txBody>
          <a:bodyPr wrap="square">
            <a:spAutoFit/>
          </a:bodyPr>
          <a:lstStyle/>
          <a:p>
            <a:pPr algn="ctr"/>
            <a:r>
              <a:rPr lang="en-US" altLang="ja-JP" dirty="0">
                <a:latin typeface="Hiragino Sans W4" panose="020B0400000000000000" pitchFamily="34" charset="-128"/>
                <a:ea typeface="Hiragino Sans W4" panose="020B0400000000000000" pitchFamily="34" charset="-128"/>
              </a:rPr>
              <a:t>FAIR</a:t>
            </a:r>
            <a:r>
              <a:rPr lang="ja-JP" altLang="en-US">
                <a:latin typeface="Hiragino Sans W4" panose="020B0400000000000000" pitchFamily="34" charset="-128"/>
                <a:ea typeface="Hiragino Sans W4" panose="020B0400000000000000" pitchFamily="34" charset="-128"/>
              </a:rPr>
              <a:t>加速器</a:t>
            </a:r>
          </a:p>
        </p:txBody>
      </p:sp>
      <p:pic>
        <p:nvPicPr>
          <p:cNvPr id="7" name="図 6">
            <a:extLst>
              <a:ext uri="{FF2B5EF4-FFF2-40B4-BE49-F238E27FC236}">
                <a16:creationId xmlns:a16="http://schemas.microsoft.com/office/drawing/2014/main" id="{8744F9BF-F73E-5E0F-0095-D0E65F47A52F}"/>
              </a:ext>
            </a:extLst>
          </p:cNvPr>
          <p:cNvPicPr>
            <a:picLocks noChangeAspect="1"/>
          </p:cNvPicPr>
          <p:nvPr/>
        </p:nvPicPr>
        <p:blipFill rotWithShape="1">
          <a:blip r:embed="rId4"/>
          <a:srcRect l="2707" t="19725" r="3144"/>
          <a:stretch/>
        </p:blipFill>
        <p:spPr>
          <a:xfrm>
            <a:off x="249590" y="5052646"/>
            <a:ext cx="8683395" cy="1664678"/>
          </a:xfrm>
          <a:prstGeom prst="rect">
            <a:avLst/>
          </a:prstGeom>
        </p:spPr>
      </p:pic>
    </p:spTree>
    <p:extLst>
      <p:ext uri="{BB962C8B-B14F-4D97-AF65-F5344CB8AC3E}">
        <p14:creationId xmlns:p14="http://schemas.microsoft.com/office/powerpoint/2010/main" val="97872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J-PARC E16</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333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グループ化 128">
            <a:extLst>
              <a:ext uri="{FF2B5EF4-FFF2-40B4-BE49-F238E27FC236}">
                <a16:creationId xmlns:a16="http://schemas.microsoft.com/office/drawing/2014/main" id="{50D28D33-CCF0-03F1-90B6-5DFB8CE1412A}"/>
              </a:ext>
            </a:extLst>
          </p:cNvPr>
          <p:cNvGrpSpPr/>
          <p:nvPr/>
        </p:nvGrpSpPr>
        <p:grpSpPr>
          <a:xfrm>
            <a:off x="543874" y="1925510"/>
            <a:ext cx="2454576" cy="1757900"/>
            <a:chOff x="582554" y="1925510"/>
            <a:chExt cx="2454576" cy="1757900"/>
          </a:xfrm>
        </p:grpSpPr>
        <p:grpSp>
          <p:nvGrpSpPr>
            <p:cNvPr id="87" name="グループ化 12">
              <a:extLst>
                <a:ext uri="{FF2B5EF4-FFF2-40B4-BE49-F238E27FC236}">
                  <a16:creationId xmlns:a16="http://schemas.microsoft.com/office/drawing/2014/main" id="{7556F5BD-D268-8454-BED2-0C015E6A78A0}"/>
                </a:ext>
              </a:extLst>
            </p:cNvPr>
            <p:cNvGrpSpPr/>
            <p:nvPr/>
          </p:nvGrpSpPr>
          <p:grpSpPr>
            <a:xfrm>
              <a:off x="582554" y="1925510"/>
              <a:ext cx="2160564" cy="1757900"/>
              <a:chOff x="4071934" y="2214554"/>
              <a:chExt cx="2071702" cy="2619967"/>
            </a:xfrm>
          </p:grpSpPr>
          <p:pic>
            <p:nvPicPr>
              <p:cNvPr id="88" name="Picture 4" descr="Image1">
                <a:extLst>
                  <a:ext uri="{FF2B5EF4-FFF2-40B4-BE49-F238E27FC236}">
                    <a16:creationId xmlns:a16="http://schemas.microsoft.com/office/drawing/2014/main" id="{6115F7A4-38D0-4921-4CB7-C16DE9D938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5269" t="49742" r="63599"/>
              <a:stretch>
                <a:fillRect/>
              </a:stretch>
            </p:blipFill>
            <p:spPr bwMode="auto">
              <a:xfrm>
                <a:off x="4071934" y="2357429"/>
                <a:ext cx="2071702" cy="2477092"/>
              </a:xfrm>
              <a:prstGeom prst="rect">
                <a:avLst/>
              </a:prstGeom>
              <a:noFill/>
            </p:spPr>
          </p:pic>
          <p:sp>
            <p:nvSpPr>
              <p:cNvPr id="89" name="正方形/長方形 88">
                <a:extLst>
                  <a:ext uri="{FF2B5EF4-FFF2-40B4-BE49-F238E27FC236}">
                    <a16:creationId xmlns:a16="http://schemas.microsoft.com/office/drawing/2014/main" id="{1E5B5C20-06FD-2A6F-15EC-2C9129B4318B}"/>
                  </a:ext>
                </a:extLst>
              </p:cNvPr>
              <p:cNvSpPr/>
              <p:nvPr/>
            </p:nvSpPr>
            <p:spPr>
              <a:xfrm>
                <a:off x="4357686" y="2214554"/>
                <a:ext cx="1785950" cy="18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90" name="下矢印 89">
              <a:extLst>
                <a:ext uri="{FF2B5EF4-FFF2-40B4-BE49-F238E27FC236}">
                  <a16:creationId xmlns:a16="http://schemas.microsoft.com/office/drawing/2014/main" id="{9FE413D0-1A9F-1AB6-8D2E-D7E4BBA0E0F0}"/>
                </a:ext>
              </a:extLst>
            </p:cNvPr>
            <p:cNvSpPr/>
            <p:nvPr/>
          </p:nvSpPr>
          <p:spPr>
            <a:xfrm rot="20460125">
              <a:off x="1214801" y="2171044"/>
              <a:ext cx="255161" cy="4295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a:extLst>
                <a:ext uri="{FF2B5EF4-FFF2-40B4-BE49-F238E27FC236}">
                  <a16:creationId xmlns:a16="http://schemas.microsoft.com/office/drawing/2014/main" id="{05D52636-C337-6F16-3B57-B3CAE2CE5E58}"/>
                </a:ext>
              </a:extLst>
            </p:cNvPr>
            <p:cNvSpPr txBox="1"/>
            <p:nvPr/>
          </p:nvSpPr>
          <p:spPr>
            <a:xfrm>
              <a:off x="1857971" y="2526629"/>
              <a:ext cx="1179159" cy="369332"/>
            </a:xfrm>
            <a:prstGeom prst="rect">
              <a:avLst/>
            </a:prstGeom>
            <a:noFill/>
          </p:spPr>
          <p:txBody>
            <a:bodyPr wrap="square" rtlCol="0">
              <a:spAutoFit/>
            </a:bodyPr>
            <a:lstStyle/>
            <a:p>
              <a:r>
                <a:rPr lang="en-US" altLang="ja-JP" b="1" i="1" dirty="0">
                  <a:latin typeface="Symbol" pitchFamily="18" charset="2"/>
                </a:rPr>
                <a:t>f</a:t>
              </a:r>
              <a:r>
                <a:rPr lang="en-US" altLang="ja-JP" dirty="0"/>
                <a:t> </a:t>
              </a:r>
              <a:r>
                <a:rPr lang="ja-JP" altLang="en-US" dirty="0"/>
                <a:t> </a:t>
              </a:r>
              <a:r>
                <a:rPr lang="en-US" altLang="ja-JP" dirty="0"/>
                <a:t>meson</a:t>
              </a:r>
              <a:endParaRPr lang="ja-JP" altLang="en-US" dirty="0"/>
            </a:p>
          </p:txBody>
        </p:sp>
      </p:grpSp>
      <p:grpSp>
        <p:nvGrpSpPr>
          <p:cNvPr id="59" name="グループ化 58">
            <a:extLst>
              <a:ext uri="{FF2B5EF4-FFF2-40B4-BE49-F238E27FC236}">
                <a16:creationId xmlns:a16="http://schemas.microsoft.com/office/drawing/2014/main" id="{C3D5B457-6E62-4FDC-8317-4AA46E64598A}"/>
              </a:ext>
            </a:extLst>
          </p:cNvPr>
          <p:cNvGrpSpPr/>
          <p:nvPr/>
        </p:nvGrpSpPr>
        <p:grpSpPr>
          <a:xfrm>
            <a:off x="4855414" y="4173235"/>
            <a:ext cx="2404754" cy="2546443"/>
            <a:chOff x="3679483" y="4386649"/>
            <a:chExt cx="2204389" cy="2334271"/>
          </a:xfrm>
        </p:grpSpPr>
        <p:grpSp>
          <p:nvGrpSpPr>
            <p:cNvPr id="42" name="グループ化 41">
              <a:extLst>
                <a:ext uri="{FF2B5EF4-FFF2-40B4-BE49-F238E27FC236}">
                  <a16:creationId xmlns:a16="http://schemas.microsoft.com/office/drawing/2014/main" id="{6D29C648-FFA5-8904-578F-413806870E06}"/>
                </a:ext>
              </a:extLst>
            </p:cNvPr>
            <p:cNvGrpSpPr/>
            <p:nvPr/>
          </p:nvGrpSpPr>
          <p:grpSpPr>
            <a:xfrm>
              <a:off x="3679483" y="4386649"/>
              <a:ext cx="2204389" cy="2334271"/>
              <a:chOff x="3630568" y="1269262"/>
              <a:chExt cx="2696939" cy="2855837"/>
            </a:xfrm>
          </p:grpSpPr>
          <p:grpSp>
            <p:nvGrpSpPr>
              <p:cNvPr id="43" name="グループ化 42">
                <a:extLst>
                  <a:ext uri="{FF2B5EF4-FFF2-40B4-BE49-F238E27FC236}">
                    <a16:creationId xmlns:a16="http://schemas.microsoft.com/office/drawing/2014/main" id="{B1B1E48D-D2DE-7501-912C-69E92AE718EA}"/>
                  </a:ext>
                </a:extLst>
              </p:cNvPr>
              <p:cNvGrpSpPr/>
              <p:nvPr/>
            </p:nvGrpSpPr>
            <p:grpSpPr>
              <a:xfrm>
                <a:off x="3630568" y="1269262"/>
                <a:ext cx="2696939" cy="2855837"/>
                <a:chOff x="3616684" y="1635849"/>
                <a:chExt cx="2696939" cy="2855837"/>
              </a:xfrm>
            </p:grpSpPr>
            <p:pic>
              <p:nvPicPr>
                <p:cNvPr id="54" name="図 53">
                  <a:extLst>
                    <a:ext uri="{FF2B5EF4-FFF2-40B4-BE49-F238E27FC236}">
                      <a16:creationId xmlns:a16="http://schemas.microsoft.com/office/drawing/2014/main" id="{9B04EA14-017B-863E-18A4-BB437FE6454C}"/>
                    </a:ext>
                  </a:extLst>
                </p:cNvPr>
                <p:cNvPicPr>
                  <a:picLocks noChangeAspect="1"/>
                </p:cNvPicPr>
                <p:nvPr/>
              </p:nvPicPr>
              <p:blipFill rotWithShape="1">
                <a:blip r:embed="rId4"/>
                <a:srcRect t="-651" b="-1"/>
                <a:stretch/>
              </p:blipFill>
              <p:spPr>
                <a:xfrm>
                  <a:off x="3616684" y="1981437"/>
                  <a:ext cx="2649101" cy="2510249"/>
                </a:xfrm>
                <a:prstGeom prst="rect">
                  <a:avLst/>
                </a:prstGeom>
                <a:ln w="28575">
                  <a:noFill/>
                </a:ln>
              </p:spPr>
            </p:pic>
            <p:sp>
              <p:nvSpPr>
                <p:cNvPr id="55" name="テキスト ボックス 54">
                  <a:extLst>
                    <a:ext uri="{FF2B5EF4-FFF2-40B4-BE49-F238E27FC236}">
                      <a16:creationId xmlns:a16="http://schemas.microsoft.com/office/drawing/2014/main" id="{E359150C-2178-CEF0-E2C5-1A955E616E44}"/>
                    </a:ext>
                  </a:extLst>
                </p:cNvPr>
                <p:cNvSpPr txBox="1"/>
                <p:nvPr/>
              </p:nvSpPr>
              <p:spPr>
                <a:xfrm>
                  <a:off x="5114263" y="1635849"/>
                  <a:ext cx="1199360" cy="414206"/>
                </a:xfrm>
                <a:prstGeom prst="rect">
                  <a:avLst/>
                </a:prstGeom>
                <a:solidFill>
                  <a:schemeClr val="bg1">
                    <a:alpha val="57749"/>
                  </a:schemeClr>
                </a:solidFill>
              </p:spPr>
              <p:txBody>
                <a:bodyPr wrap="square">
                  <a:spAutoFit/>
                </a:bodyPr>
                <a:lstStyle/>
                <a:p>
                  <a:pPr algn="ctr"/>
                  <a:r>
                    <a:rPr lang="en-US" altLang="ja-JP" b="1" dirty="0">
                      <a:solidFill>
                        <a:srgbClr val="3F53F4"/>
                      </a:solidFill>
                      <a:latin typeface="Segoe UI" panose="020B0502040204020203" pitchFamily="34" charset="0"/>
                      <a:cs typeface="Segoe UI" panose="020B0502040204020203" pitchFamily="34" charset="0"/>
                    </a:rPr>
                    <a:t>Sensor</a:t>
                  </a:r>
                  <a:endParaRPr lang="ja-JP" altLang="en-US" b="1" dirty="0">
                    <a:solidFill>
                      <a:srgbClr val="3F53F4"/>
                    </a:solidFill>
                    <a:latin typeface="Segoe UI" panose="020B0502040204020203" pitchFamily="34" charset="0"/>
                    <a:cs typeface="Segoe UI" panose="020B0502040204020203" pitchFamily="34" charset="0"/>
                  </a:endParaRPr>
                </a:p>
              </p:txBody>
            </p:sp>
          </p:grpSp>
          <p:sp>
            <p:nvSpPr>
              <p:cNvPr id="44" name="円/楕円 43">
                <a:extLst>
                  <a:ext uri="{FF2B5EF4-FFF2-40B4-BE49-F238E27FC236}">
                    <a16:creationId xmlns:a16="http://schemas.microsoft.com/office/drawing/2014/main" id="{67ED25E0-CC9C-CA7E-E6B6-EB56D7A5C8E9}"/>
                  </a:ext>
                </a:extLst>
              </p:cNvPr>
              <p:cNvSpPr/>
              <p:nvPr/>
            </p:nvSpPr>
            <p:spPr>
              <a:xfrm>
                <a:off x="4658472" y="2517763"/>
                <a:ext cx="606957" cy="449252"/>
              </a:xfrm>
              <a:prstGeom prst="ellipse">
                <a:avLst/>
              </a:prstGeom>
              <a:solidFill>
                <a:schemeClr val="accent2">
                  <a:lumMod val="20000"/>
                  <a:lumOff val="80000"/>
                  <a:alpha val="53978"/>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45" name="テキスト ボックス 44">
                <a:extLst>
                  <a:ext uri="{FF2B5EF4-FFF2-40B4-BE49-F238E27FC236}">
                    <a16:creationId xmlns:a16="http://schemas.microsoft.com/office/drawing/2014/main" id="{3B77ED01-E56F-3517-3BED-A9E69D64175D}"/>
                  </a:ext>
                </a:extLst>
              </p:cNvPr>
              <p:cNvSpPr txBox="1"/>
              <p:nvPr/>
            </p:nvSpPr>
            <p:spPr>
              <a:xfrm>
                <a:off x="4529200" y="2544530"/>
                <a:ext cx="874247" cy="307777"/>
              </a:xfrm>
              <a:prstGeom prst="rect">
                <a:avLst/>
              </a:prstGeom>
              <a:noFill/>
            </p:spPr>
            <p:txBody>
              <a:bodyPr wrap="square">
                <a:spAutoFit/>
              </a:bodyPr>
              <a:lstStyle/>
              <a:p>
                <a:pPr algn="ctr"/>
                <a:r>
                  <a:rPr kumimoji="1" lang="en-US" altLang="ja-JP" sz="1400" dirty="0">
                    <a:solidFill>
                      <a:schemeClr val="tx1"/>
                    </a:solidFill>
                  </a:rPr>
                  <a:t>Target</a:t>
                </a:r>
                <a:endParaRPr kumimoji="1" lang="ja-JP" altLang="en-US" sz="1400">
                  <a:solidFill>
                    <a:schemeClr val="tx1"/>
                  </a:solidFill>
                </a:endParaRPr>
              </a:p>
            </p:txBody>
          </p:sp>
          <p:cxnSp>
            <p:nvCxnSpPr>
              <p:cNvPr id="46" name="直線コネクタ 45">
                <a:extLst>
                  <a:ext uri="{FF2B5EF4-FFF2-40B4-BE49-F238E27FC236}">
                    <a16:creationId xmlns:a16="http://schemas.microsoft.com/office/drawing/2014/main" id="{EE00787B-EE68-BF3F-33BA-F710171EBA27}"/>
                  </a:ext>
                </a:extLst>
              </p:cNvPr>
              <p:cNvCxnSpPr>
                <a:cxnSpLocks/>
              </p:cNvCxnSpPr>
              <p:nvPr/>
            </p:nvCxnSpPr>
            <p:spPr>
              <a:xfrm flipH="1">
                <a:off x="3973634" y="2274704"/>
                <a:ext cx="122176" cy="469725"/>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6F6648F-DCA6-11C8-AFF2-22D2FA8B0C4F}"/>
                  </a:ext>
                </a:extLst>
              </p:cNvPr>
              <p:cNvCxnSpPr>
                <a:cxnSpLocks/>
              </p:cNvCxnSpPr>
              <p:nvPr/>
            </p:nvCxnSpPr>
            <p:spPr>
              <a:xfrm>
                <a:off x="4209439" y="2635537"/>
                <a:ext cx="52648" cy="410085"/>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2183B9F-96E2-F29E-AD4C-E1C5D0058655}"/>
                  </a:ext>
                </a:extLst>
              </p:cNvPr>
              <p:cNvCxnSpPr>
                <a:cxnSpLocks/>
              </p:cNvCxnSpPr>
              <p:nvPr/>
            </p:nvCxnSpPr>
            <p:spPr>
              <a:xfrm flipH="1">
                <a:off x="4245328" y="2091418"/>
                <a:ext cx="272366" cy="360688"/>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F23D471-2245-CE9C-24ED-EA81F63383D0}"/>
                  </a:ext>
                </a:extLst>
              </p:cNvPr>
              <p:cNvCxnSpPr>
                <a:cxnSpLocks/>
              </p:cNvCxnSpPr>
              <p:nvPr/>
            </p:nvCxnSpPr>
            <p:spPr>
              <a:xfrm flipH="1">
                <a:off x="4350318" y="1807422"/>
                <a:ext cx="390753" cy="176947"/>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053196C4-254B-E56D-05BB-2F34067462DE}"/>
                  </a:ext>
                </a:extLst>
              </p:cNvPr>
              <p:cNvCxnSpPr>
                <a:cxnSpLocks/>
              </p:cNvCxnSpPr>
              <p:nvPr/>
            </p:nvCxnSpPr>
            <p:spPr>
              <a:xfrm flipH="1" flipV="1">
                <a:off x="5234110" y="1808036"/>
                <a:ext cx="347264" cy="193824"/>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A5E9CEB-2014-ABE4-18F9-5F27EEE90B1A}"/>
                  </a:ext>
                </a:extLst>
              </p:cNvPr>
              <p:cNvCxnSpPr>
                <a:cxnSpLocks/>
              </p:cNvCxnSpPr>
              <p:nvPr/>
            </p:nvCxnSpPr>
            <p:spPr>
              <a:xfrm flipH="1" flipV="1">
                <a:off x="5413867" y="2111524"/>
                <a:ext cx="295170" cy="316729"/>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5D2D276-2C0D-7B5E-2390-0FE41FFBA8C7}"/>
                  </a:ext>
                </a:extLst>
              </p:cNvPr>
              <p:cNvCxnSpPr>
                <a:cxnSpLocks/>
              </p:cNvCxnSpPr>
              <p:nvPr/>
            </p:nvCxnSpPr>
            <p:spPr>
              <a:xfrm flipH="1" flipV="1">
                <a:off x="5827890" y="2269888"/>
                <a:ext cx="126753" cy="418235"/>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87C2FB4-8524-AEEC-A259-11BB05431F4E}"/>
                  </a:ext>
                </a:extLst>
              </p:cNvPr>
              <p:cNvCxnSpPr>
                <a:cxnSpLocks/>
              </p:cNvCxnSpPr>
              <p:nvPr/>
            </p:nvCxnSpPr>
            <p:spPr>
              <a:xfrm flipV="1">
                <a:off x="5705087" y="2629043"/>
                <a:ext cx="37196" cy="416579"/>
              </a:xfrm>
              <a:prstGeom prst="line">
                <a:avLst/>
              </a:prstGeom>
              <a:ln w="57150">
                <a:solidFill>
                  <a:srgbClr val="3F53F4"/>
                </a:solidFill>
              </a:ln>
            </p:spPr>
            <p:style>
              <a:lnRef idx="1">
                <a:schemeClr val="accent1"/>
              </a:lnRef>
              <a:fillRef idx="0">
                <a:schemeClr val="accent1"/>
              </a:fillRef>
              <a:effectRef idx="0">
                <a:schemeClr val="accent1"/>
              </a:effectRef>
              <a:fontRef idx="minor">
                <a:schemeClr val="tx1"/>
              </a:fontRef>
            </p:style>
          </p:cxnSp>
        </p:grpSp>
        <p:sp>
          <p:nvSpPr>
            <p:cNvPr id="57" name="テキスト ボックス 56">
              <a:extLst>
                <a:ext uri="{FF2B5EF4-FFF2-40B4-BE49-F238E27FC236}">
                  <a16:creationId xmlns:a16="http://schemas.microsoft.com/office/drawing/2014/main" id="{12231058-3D2A-BEB6-D911-F3DA15A3BA22}"/>
                </a:ext>
              </a:extLst>
            </p:cNvPr>
            <p:cNvSpPr txBox="1"/>
            <p:nvPr/>
          </p:nvSpPr>
          <p:spPr>
            <a:xfrm>
              <a:off x="4433393" y="6275140"/>
              <a:ext cx="791576" cy="369332"/>
            </a:xfrm>
            <a:prstGeom prst="rect">
              <a:avLst/>
            </a:prstGeom>
            <a:solidFill>
              <a:schemeClr val="bg1">
                <a:alpha val="70000"/>
              </a:schemeClr>
            </a:solidFill>
            <a:ln>
              <a:noFill/>
            </a:ln>
          </p:spPr>
          <p:txBody>
            <a:bodyPr wrap="square">
              <a:spAutoFit/>
            </a:bodyPr>
            <a:lstStyle/>
            <a:p>
              <a:pPr algn="ctr"/>
              <a:r>
                <a:rPr lang="en-US" altLang="ja-JP" b="1" dirty="0">
                  <a:latin typeface="Segoe UI" panose="020B0502040204020203" pitchFamily="34" charset="0"/>
                  <a:cs typeface="Segoe UI" panose="020B0502040204020203" pitchFamily="34" charset="0"/>
                </a:rPr>
                <a:t>Beam</a:t>
              </a:r>
              <a:endParaRPr lang="ja-JP" altLang="en-US" b="1" dirty="0">
                <a:latin typeface="Segoe UI" panose="020B0502040204020203" pitchFamily="34" charset="0"/>
                <a:cs typeface="Segoe UI" panose="020B0502040204020203" pitchFamily="34" charset="0"/>
              </a:endParaRPr>
            </a:p>
          </p:txBody>
        </p:sp>
        <p:sp>
          <p:nvSpPr>
            <p:cNvPr id="58" name="矢印: 右 12">
              <a:extLst>
                <a:ext uri="{FF2B5EF4-FFF2-40B4-BE49-F238E27FC236}">
                  <a16:creationId xmlns:a16="http://schemas.microsoft.com/office/drawing/2014/main" id="{76535D7A-C379-DB60-36B9-55A5460E3406}"/>
                </a:ext>
              </a:extLst>
            </p:cNvPr>
            <p:cNvSpPr/>
            <p:nvPr/>
          </p:nvSpPr>
          <p:spPr>
            <a:xfrm rot="16200000" flipV="1">
              <a:off x="3837146" y="5296195"/>
              <a:ext cx="1862779" cy="243952"/>
            </a:xfrm>
            <a:prstGeom prst="rightArrow">
              <a:avLst/>
            </a:prstGeom>
            <a:solidFill>
              <a:schemeClr val="accent2">
                <a:alpha val="52376"/>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grpSp>
      <p:grpSp>
        <p:nvGrpSpPr>
          <p:cNvPr id="119" name="グループ化 118">
            <a:extLst>
              <a:ext uri="{FF2B5EF4-FFF2-40B4-BE49-F238E27FC236}">
                <a16:creationId xmlns:a16="http://schemas.microsoft.com/office/drawing/2014/main" id="{5FB7B10F-9812-6A52-5CD2-29780E0FE08A}"/>
              </a:ext>
            </a:extLst>
          </p:cNvPr>
          <p:cNvGrpSpPr/>
          <p:nvPr/>
        </p:nvGrpSpPr>
        <p:grpSpPr>
          <a:xfrm>
            <a:off x="6245607" y="55256"/>
            <a:ext cx="3421926" cy="1707315"/>
            <a:chOff x="6782834" y="877250"/>
            <a:chExt cx="3043948" cy="1508102"/>
          </a:xfrm>
        </p:grpSpPr>
        <p:grpSp>
          <p:nvGrpSpPr>
            <p:cNvPr id="116" name="グループ化 115">
              <a:extLst>
                <a:ext uri="{FF2B5EF4-FFF2-40B4-BE49-F238E27FC236}">
                  <a16:creationId xmlns:a16="http://schemas.microsoft.com/office/drawing/2014/main" id="{DBFFDE77-6924-7F56-0AF1-0881E6E54C3D}"/>
                </a:ext>
              </a:extLst>
            </p:cNvPr>
            <p:cNvGrpSpPr/>
            <p:nvPr/>
          </p:nvGrpSpPr>
          <p:grpSpPr>
            <a:xfrm>
              <a:off x="6782834" y="886243"/>
              <a:ext cx="3043948" cy="1499109"/>
              <a:chOff x="6874497" y="945380"/>
              <a:chExt cx="2822297" cy="1389948"/>
            </a:xfrm>
          </p:grpSpPr>
          <p:grpSp>
            <p:nvGrpSpPr>
              <p:cNvPr id="110" name="グループ化 109">
                <a:extLst>
                  <a:ext uri="{FF2B5EF4-FFF2-40B4-BE49-F238E27FC236}">
                    <a16:creationId xmlns:a16="http://schemas.microsoft.com/office/drawing/2014/main" id="{5F61161A-3573-7B02-08FD-BE305B0ED412}"/>
                  </a:ext>
                </a:extLst>
              </p:cNvPr>
              <p:cNvGrpSpPr/>
              <p:nvPr/>
            </p:nvGrpSpPr>
            <p:grpSpPr>
              <a:xfrm>
                <a:off x="6874497" y="945380"/>
                <a:ext cx="2822297" cy="1389948"/>
                <a:chOff x="6893726" y="945380"/>
                <a:chExt cx="2822297" cy="1389948"/>
              </a:xfrm>
            </p:grpSpPr>
            <p:pic>
              <p:nvPicPr>
                <p:cNvPr id="98" name="図 97">
                  <a:extLst>
                    <a:ext uri="{FF2B5EF4-FFF2-40B4-BE49-F238E27FC236}">
                      <a16:creationId xmlns:a16="http://schemas.microsoft.com/office/drawing/2014/main" id="{F7F9AB4D-82C6-10E9-B7D8-34C007DE1DED}"/>
                    </a:ext>
                  </a:extLst>
                </p:cNvPr>
                <p:cNvPicPr>
                  <a:picLocks noChangeAspect="1"/>
                </p:cNvPicPr>
                <p:nvPr/>
              </p:nvPicPr>
              <p:blipFill rotWithShape="1">
                <a:blip r:embed="rId5"/>
                <a:srcRect l="4416" r="6158"/>
                <a:stretch/>
              </p:blipFill>
              <p:spPr>
                <a:xfrm>
                  <a:off x="6893726" y="945380"/>
                  <a:ext cx="2154454" cy="1389948"/>
                </a:xfrm>
                <a:prstGeom prst="rect">
                  <a:avLst/>
                </a:prstGeom>
              </p:spPr>
            </p:pic>
            <p:cxnSp>
              <p:nvCxnSpPr>
                <p:cNvPr id="101" name="直線コネクタ 100">
                  <a:extLst>
                    <a:ext uri="{FF2B5EF4-FFF2-40B4-BE49-F238E27FC236}">
                      <a16:creationId xmlns:a16="http://schemas.microsoft.com/office/drawing/2014/main" id="{F7B18A1F-4C4D-38A5-42FA-04887A5A7C62}"/>
                    </a:ext>
                  </a:extLst>
                </p:cNvPr>
                <p:cNvCxnSpPr>
                  <a:cxnSpLocks/>
                  <a:endCxn id="99" idx="4"/>
                </p:cNvCxnSpPr>
                <p:nvPr/>
              </p:nvCxnSpPr>
              <p:spPr>
                <a:xfrm flipH="1">
                  <a:off x="8100135" y="1397660"/>
                  <a:ext cx="3992" cy="558027"/>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9" name="円/楕円 98">
                  <a:extLst>
                    <a:ext uri="{FF2B5EF4-FFF2-40B4-BE49-F238E27FC236}">
                      <a16:creationId xmlns:a16="http://schemas.microsoft.com/office/drawing/2014/main" id="{CEB769C6-7D0D-2339-F840-08A28357AB92}"/>
                    </a:ext>
                  </a:extLst>
                </p:cNvPr>
                <p:cNvSpPr/>
                <p:nvPr/>
              </p:nvSpPr>
              <p:spPr>
                <a:xfrm>
                  <a:off x="8049917" y="1847524"/>
                  <a:ext cx="100435" cy="10816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コネクタ 102">
                  <a:extLst>
                    <a:ext uri="{FF2B5EF4-FFF2-40B4-BE49-F238E27FC236}">
                      <a16:creationId xmlns:a16="http://schemas.microsoft.com/office/drawing/2014/main" id="{FF6E67C1-07CC-F325-84C5-D80023B88E98}"/>
                    </a:ext>
                  </a:extLst>
                </p:cNvPr>
                <p:cNvCxnSpPr>
                  <a:cxnSpLocks/>
                </p:cNvCxnSpPr>
                <p:nvPr/>
              </p:nvCxnSpPr>
              <p:spPr>
                <a:xfrm>
                  <a:off x="7958581" y="1323172"/>
                  <a:ext cx="141553" cy="74488"/>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7" name="Text Box 52">
                  <a:extLst>
                    <a:ext uri="{FF2B5EF4-FFF2-40B4-BE49-F238E27FC236}">
                      <a16:creationId xmlns:a16="http://schemas.microsoft.com/office/drawing/2014/main" id="{59AE56C7-B6FF-0EAE-5968-A425351E227A}"/>
                    </a:ext>
                  </a:extLst>
                </p:cNvPr>
                <p:cNvSpPr txBox="1">
                  <a:spLocks noChangeArrowheads="1"/>
                </p:cNvSpPr>
                <p:nvPr/>
              </p:nvSpPr>
              <p:spPr bwMode="auto">
                <a:xfrm>
                  <a:off x="8631917" y="1457315"/>
                  <a:ext cx="1084106" cy="238238"/>
                </a:xfrm>
                <a:prstGeom prst="rect">
                  <a:avLst/>
                </a:prstGeom>
                <a:noFill/>
                <a:ln w="9525">
                  <a:noFill/>
                  <a:miter lim="800000"/>
                  <a:headEnd/>
                  <a:tailEnd/>
                </a:ln>
                <a:effectLst/>
              </p:spPr>
              <p:txBody>
                <a:bodyPr wrap="square">
                  <a:spAutoFit/>
                </a:bodyPr>
                <a:lstStyle/>
                <a:p>
                  <a:r>
                    <a:rPr lang="en" altLang="ja-JP" sz="1600" b="1" dirty="0"/>
                    <a:t>Nuclear density</a:t>
                  </a:r>
                  <a:endParaRPr lang="ja-JP" altLang="en-US" sz="1600" b="1" dirty="0"/>
                </a:p>
              </p:txBody>
            </p:sp>
            <p:cxnSp>
              <p:nvCxnSpPr>
                <p:cNvPr id="109" name="直線矢印コネクタ 108">
                  <a:extLst>
                    <a:ext uri="{FF2B5EF4-FFF2-40B4-BE49-F238E27FC236}">
                      <a16:creationId xmlns:a16="http://schemas.microsoft.com/office/drawing/2014/main" id="{6DFF55D4-DBC7-2890-34B7-336C063F1DD7}"/>
                    </a:ext>
                  </a:extLst>
                </p:cNvPr>
                <p:cNvCxnSpPr>
                  <a:cxnSpLocks/>
                </p:cNvCxnSpPr>
                <p:nvPr/>
              </p:nvCxnSpPr>
              <p:spPr>
                <a:xfrm flipH="1">
                  <a:off x="8165647" y="1659515"/>
                  <a:ext cx="444003" cy="18420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下矢印 110">
                <a:extLst>
                  <a:ext uri="{FF2B5EF4-FFF2-40B4-BE49-F238E27FC236}">
                    <a16:creationId xmlns:a16="http://schemas.microsoft.com/office/drawing/2014/main" id="{2188DF48-A14D-EDF2-B199-B5FCCFFE4AEB}"/>
                  </a:ext>
                </a:extLst>
              </p:cNvPr>
              <p:cNvSpPr/>
              <p:nvPr/>
            </p:nvSpPr>
            <p:spPr>
              <a:xfrm>
                <a:off x="8066698" y="1243668"/>
                <a:ext cx="141553" cy="174169"/>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E684BB62-9544-3ADE-2038-A58F80278598}"/>
                  </a:ext>
                </a:extLst>
              </p:cNvPr>
              <p:cNvSpPr txBox="1"/>
              <p:nvPr/>
            </p:nvSpPr>
            <p:spPr>
              <a:xfrm>
                <a:off x="8202821" y="1146486"/>
                <a:ext cx="576868" cy="281555"/>
              </a:xfrm>
              <a:prstGeom prst="rect">
                <a:avLst/>
              </a:prstGeom>
              <a:noFill/>
            </p:spPr>
            <p:txBody>
              <a:bodyPr wrap="square">
                <a:spAutoFit/>
              </a:bodyPr>
              <a:lstStyle/>
              <a:p>
                <a:r>
                  <a:rPr lang="ja-JP" altLang="en-US" sz="2000" b="1">
                    <a:solidFill>
                      <a:srgbClr val="FF0000"/>
                    </a:solidFill>
                    <a:latin typeface="Hiragino Sans W6" panose="020B0400000000000000" pitchFamily="34" charset="-128"/>
                    <a:ea typeface="Hiragino Sans W6" panose="020B0400000000000000" pitchFamily="34" charset="-128"/>
                  </a:rPr>
                  <a:t>減少</a:t>
                </a:r>
              </a:p>
            </p:txBody>
          </p:sp>
        </p:grpSp>
        <p:sp>
          <p:nvSpPr>
            <p:cNvPr id="118" name="正方形/長方形 117">
              <a:extLst>
                <a:ext uri="{FF2B5EF4-FFF2-40B4-BE49-F238E27FC236}">
                  <a16:creationId xmlns:a16="http://schemas.microsoft.com/office/drawing/2014/main" id="{234E9DDD-B079-DED1-949D-4BD436191DA0}"/>
                </a:ext>
              </a:extLst>
            </p:cNvPr>
            <p:cNvSpPr/>
            <p:nvPr/>
          </p:nvSpPr>
          <p:spPr>
            <a:xfrm>
              <a:off x="7307385" y="877250"/>
              <a:ext cx="350957" cy="996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1" y="-202750"/>
            <a:ext cx="6892204"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1. J-PARC E16</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a:t>
            </a:r>
          </a:p>
        </p:txBody>
      </p:sp>
      <p:sp>
        <p:nvSpPr>
          <p:cNvPr id="2" name="テキスト ボックス 1">
            <a:extLst>
              <a:ext uri="{FF2B5EF4-FFF2-40B4-BE49-F238E27FC236}">
                <a16:creationId xmlns:a16="http://schemas.microsoft.com/office/drawing/2014/main" id="{F563034A-92F7-4FEF-1868-6CBA59121615}"/>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1/10</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3A9EAFD-67EB-35CE-D158-91096B4B767B}"/>
                  </a:ext>
                </a:extLst>
              </p:cNvPr>
              <p:cNvSpPr txBox="1"/>
              <p:nvPr/>
            </p:nvSpPr>
            <p:spPr>
              <a:xfrm>
                <a:off x="936749" y="1127033"/>
                <a:ext cx="5267746" cy="615553"/>
              </a:xfrm>
              <a:prstGeom prst="rect">
                <a:avLst/>
              </a:prstGeom>
              <a:noFill/>
            </p:spPr>
            <p:txBody>
              <a:bodyPr wrap="square">
                <a:spAutoFit/>
              </a:bodyPr>
              <a:lstStyle/>
              <a:p>
                <a:r>
                  <a:rPr lang="ja-JP" altLang="en-US" sz="1700">
                    <a:latin typeface="Hiragino Sans W4" panose="020B0400000000000000" pitchFamily="34" charset="-128"/>
                    <a:ea typeface="Hiragino Sans W4" panose="020B0400000000000000" pitchFamily="34" charset="-128"/>
                    <a:cs typeface="Segoe UI" panose="020B0502040204020203" pitchFamily="34" charset="0"/>
                  </a:rPr>
                  <a:t>原子核で崩壊するベクトル中間子の質量スペクトルとその変化を測定</a:t>
                </a:r>
                <a:r>
                  <a:rPr lang="en-US" altLang="ja-JP" sz="1700" dirty="0">
                    <a:latin typeface="Hiragino Sans W4" panose="020B0400000000000000" pitchFamily="34" charset="-128"/>
                    <a:ea typeface="Hiragino Sans W4" panose="020B0400000000000000" pitchFamily="34" charset="-128"/>
                    <a:cs typeface="Segoe UI" panose="020B0502040204020203" pitchFamily="34" charset="0"/>
                  </a:rPr>
                  <a:t>   </a:t>
                </a:r>
                <a14:m>
                  <m:oMath xmlns:m="http://schemas.openxmlformats.org/officeDocument/2006/math">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30 </m:t>
                    </m:r>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𝐺𝑒𝑉</m:t>
                    </m:r>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 </m:t>
                    </m:r>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𝑝</m:t>
                    </m:r>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m:t>
                    </m:r>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𝐴</m:t>
                    </m:r>
                    <m:r>
                      <a:rPr lang="en-US" altLang="ja-JP" sz="1700" b="0" i="1" smtClean="0">
                        <a:latin typeface="Cambria Math" panose="02040503050406030204" pitchFamily="18" charset="0"/>
                        <a:ea typeface="Hiragino Sans W4" panose="020B0400000000000000" pitchFamily="34" charset="-128"/>
                        <a:cs typeface="Segoe UI" panose="020B0502040204020203" pitchFamily="34" charset="0"/>
                      </a:rPr>
                      <m:t> → </m:t>
                    </m:r>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𝜌</m:t>
                    </m:r>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 </m:t>
                    </m:r>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𝜔</m:t>
                    </m:r>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m:t>
                    </m:r>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𝜙</m:t>
                    </m:r>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 →</m:t>
                    </m:r>
                    <m:sSup>
                      <m:sSupPr>
                        <m:ctrlP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ctrlPr>
                      </m:sSupPr>
                      <m:e>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𝑒</m:t>
                        </m:r>
                      </m:e>
                      <m:sup>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m:t>
                        </m:r>
                      </m:sup>
                    </m:sSup>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 </m:t>
                    </m:r>
                    <m:sSup>
                      <m:sSupPr>
                        <m:ctrlP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ctrlPr>
                      </m:sSupPr>
                      <m:e>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𝑒</m:t>
                        </m:r>
                      </m:e>
                      <m:sup>
                        <m:r>
                          <a:rPr lang="en-US" altLang="ja-JP" sz="1700" b="0" i="1" smtClean="0">
                            <a:latin typeface="Cambria Math" panose="02040503050406030204" pitchFamily="18" charset="0"/>
                            <a:ea typeface="Cambria Math" panose="02040503050406030204" pitchFamily="18" charset="0"/>
                            <a:cs typeface="Segoe UI" panose="020B0502040204020203" pitchFamily="34" charset="0"/>
                          </a:rPr>
                          <m:t>−</m:t>
                        </m:r>
                      </m:sup>
                    </m:sSup>
                  </m:oMath>
                </a14:m>
                <a:endParaRPr lang="en" altLang="ja-JP" sz="1700" dirty="0">
                  <a:latin typeface="Hiragino Sans W4" panose="020B0400000000000000" pitchFamily="34" charset="-128"/>
                  <a:ea typeface="Hiragino Sans W4" panose="020B0400000000000000" pitchFamily="34" charset="-128"/>
                  <a:cs typeface="Segoe UI" panose="020B0502040204020203" pitchFamily="34" charset="0"/>
                </a:endParaRPr>
              </a:p>
            </p:txBody>
          </p:sp>
        </mc:Choice>
        <mc:Fallback xmlns="">
          <p:sp>
            <p:nvSpPr>
              <p:cNvPr id="7" name="テキスト ボックス 6">
                <a:extLst>
                  <a:ext uri="{FF2B5EF4-FFF2-40B4-BE49-F238E27FC236}">
                    <a16:creationId xmlns:a16="http://schemas.microsoft.com/office/drawing/2014/main" id="{43A9EAFD-67EB-35CE-D158-91096B4B767B}"/>
                  </a:ext>
                </a:extLst>
              </p:cNvPr>
              <p:cNvSpPr txBox="1">
                <a:spLocks noRot="1" noChangeAspect="1" noMove="1" noResize="1" noEditPoints="1" noAdjustHandles="1" noChangeArrowheads="1" noChangeShapeType="1" noTextEdit="1"/>
              </p:cNvSpPr>
              <p:nvPr/>
            </p:nvSpPr>
            <p:spPr>
              <a:xfrm>
                <a:off x="936749" y="1127033"/>
                <a:ext cx="5267746" cy="615553"/>
              </a:xfrm>
              <a:prstGeom prst="rect">
                <a:avLst/>
              </a:prstGeom>
              <a:blipFill>
                <a:blip r:embed="rId6"/>
                <a:stretch>
                  <a:fillRect l="-721" t="-4000" b="-1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2AF3C2A4-E99E-49F4-3EE5-FC24C562585E}"/>
                  </a:ext>
                </a:extLst>
              </p:cNvPr>
              <p:cNvSpPr txBox="1"/>
              <p:nvPr/>
            </p:nvSpPr>
            <p:spPr>
              <a:xfrm>
                <a:off x="940815" y="711819"/>
                <a:ext cx="5116976" cy="353943"/>
              </a:xfrm>
              <a:prstGeom prst="rect">
                <a:avLst/>
              </a:prstGeom>
              <a:noFill/>
            </p:spPr>
            <p:txBody>
              <a:bodyPr wrap="square">
                <a:spAutoFit/>
              </a:bodyPr>
              <a:lstStyle/>
              <a:p>
                <a:r>
                  <a:rPr lang="ja-JP" altLang="en-US" sz="1700">
                    <a:latin typeface="Hiragino Sans W4" panose="020B0400000000000000" pitchFamily="34" charset="-128"/>
                    <a:ea typeface="Hiragino Sans W4" panose="020B0400000000000000" pitchFamily="34" charset="-128"/>
                  </a:rPr>
                  <a:t>有限密度における</a:t>
                </a:r>
                <a:r>
                  <a:rPr lang="en-US" altLang="ja-JP" sz="1700" dirty="0">
                    <a:latin typeface="Hiragino Sans W4" panose="020B0400000000000000" pitchFamily="34" charset="-128"/>
                    <a:ea typeface="Hiragino Sans W4" panose="020B0400000000000000" pitchFamily="34" charset="-128"/>
                  </a:rPr>
                  <a:t>⟨</a:t>
                </a:r>
                <a14:m>
                  <m:oMath xmlns:m="http://schemas.openxmlformats.org/officeDocument/2006/math">
                    <m:acc>
                      <m:accPr>
                        <m:chr m:val="̅"/>
                        <m:ctrlPr>
                          <a:rPr lang="en-US" altLang="ja-JP" sz="1700" i="1">
                            <a:latin typeface="Cambria Math" panose="02040503050406030204" pitchFamily="18" charset="0"/>
                          </a:rPr>
                        </m:ctrlPr>
                      </m:accPr>
                      <m:e>
                        <m:r>
                          <m:rPr>
                            <m:sty m:val="p"/>
                          </m:rPr>
                          <a:rPr lang="en-US" altLang="ja-JP" sz="1700" b="0" i="0">
                            <a:latin typeface="Cambria Math" panose="02040503050406030204" pitchFamily="18" charset="0"/>
                          </a:rPr>
                          <m:t>q</m:t>
                        </m:r>
                      </m:e>
                    </m:acc>
                    <m:r>
                      <m:rPr>
                        <m:sty m:val="p"/>
                      </m:rPr>
                      <a:rPr lang="en-US" altLang="ja-JP" sz="1700" b="0" i="0" smtClean="0">
                        <a:latin typeface="Cambria Math" panose="02040503050406030204" pitchFamily="18" charset="0"/>
                      </a:rPr>
                      <m:t>q</m:t>
                    </m:r>
                  </m:oMath>
                </a14:m>
                <a:r>
                  <a:rPr lang="en-US" altLang="ja-JP" sz="1700" dirty="0">
                    <a:latin typeface="Hiragino Sans W4" panose="020B0400000000000000" pitchFamily="34" charset="-128"/>
                    <a:ea typeface="Hiragino Sans W4" panose="020B0400000000000000" pitchFamily="34" charset="-128"/>
                  </a:rPr>
                  <a:t>⟩</a:t>
                </a:r>
                <a:r>
                  <a:rPr lang="ja-JP" altLang="en-US" sz="1700">
                    <a:latin typeface="Hiragino Sans W4" panose="020B0400000000000000" pitchFamily="34" charset="-128"/>
                    <a:ea typeface="Hiragino Sans W4" panose="020B0400000000000000" pitchFamily="34" charset="-128"/>
                  </a:rPr>
                  <a:t>の変化の探索</a:t>
                </a:r>
              </a:p>
            </p:txBody>
          </p:sp>
        </mc:Choice>
        <mc:Fallback xmlns="">
          <p:sp>
            <p:nvSpPr>
              <p:cNvPr id="36" name="テキスト ボックス 35">
                <a:extLst>
                  <a:ext uri="{FF2B5EF4-FFF2-40B4-BE49-F238E27FC236}">
                    <a16:creationId xmlns:a16="http://schemas.microsoft.com/office/drawing/2014/main" id="{2AF3C2A4-E99E-49F4-3EE5-FC24C562585E}"/>
                  </a:ext>
                </a:extLst>
              </p:cNvPr>
              <p:cNvSpPr txBox="1">
                <a:spLocks noRot="1" noChangeAspect="1" noMove="1" noResize="1" noEditPoints="1" noAdjustHandles="1" noChangeArrowheads="1" noChangeShapeType="1" noTextEdit="1"/>
              </p:cNvSpPr>
              <p:nvPr/>
            </p:nvSpPr>
            <p:spPr>
              <a:xfrm>
                <a:off x="940815" y="711819"/>
                <a:ext cx="5116976" cy="353943"/>
              </a:xfrm>
              <a:prstGeom prst="rect">
                <a:avLst/>
              </a:prstGeom>
              <a:blipFill>
                <a:blip r:embed="rId7"/>
                <a:stretch>
                  <a:fillRect l="-494" t="-7143" b="-25000"/>
                </a:stretch>
              </a:blipFill>
            </p:spPr>
            <p:txBody>
              <a:bodyPr/>
              <a:lstStyle/>
              <a:p>
                <a:r>
                  <a:rPr lang="ja-JP" altLang="en-US">
                    <a:noFill/>
                  </a:rPr>
                  <a:t> </a:t>
                </a:r>
              </a:p>
            </p:txBody>
          </p:sp>
        </mc:Fallback>
      </mc:AlternateContent>
      <p:sp>
        <p:nvSpPr>
          <p:cNvPr id="70" name="テキスト ボックス 69">
            <a:extLst>
              <a:ext uri="{FF2B5EF4-FFF2-40B4-BE49-F238E27FC236}">
                <a16:creationId xmlns:a16="http://schemas.microsoft.com/office/drawing/2014/main" id="{66F469B8-869B-911E-70B1-2264930F09AA}"/>
              </a:ext>
            </a:extLst>
          </p:cNvPr>
          <p:cNvSpPr txBox="1"/>
          <p:nvPr/>
        </p:nvSpPr>
        <p:spPr>
          <a:xfrm>
            <a:off x="320403" y="1680392"/>
            <a:ext cx="2757333" cy="338554"/>
          </a:xfrm>
          <a:prstGeom prst="rect">
            <a:avLst/>
          </a:prstGeom>
          <a:noFill/>
        </p:spPr>
        <p:txBody>
          <a:bodyPr wrap="square">
            <a:spAutoFit/>
          </a:bodyPr>
          <a:lstStyle/>
          <a:p>
            <a:pPr marL="342900" indent="-342900">
              <a:buFont typeface="Wingdings" pitchFamily="2" charset="2"/>
              <a:buChar char="n"/>
            </a:pPr>
            <a:r>
              <a:rPr lang="ja-JP" altLang="en-US" sz="1600" u="sng">
                <a:latin typeface="Hiragino Sans W4" panose="020B0400000000000000" pitchFamily="34" charset="-128"/>
                <a:ea typeface="Hiragino Sans W4" panose="020B0400000000000000" pitchFamily="34" charset="-128"/>
                <a:cs typeface="Segoe UI" panose="020B0502040204020203" pitchFamily="34" charset="0"/>
              </a:rPr>
              <a:t>先行実験</a:t>
            </a:r>
            <a:r>
              <a:rPr lang="en-US" altLang="ja-JP" sz="1600" u="sng" dirty="0">
                <a:latin typeface="Hiragino Sans W4" panose="020B0400000000000000" pitchFamily="34" charset="-128"/>
                <a:ea typeface="Hiragino Sans W4" panose="020B0400000000000000" pitchFamily="34" charset="-128"/>
                <a:cs typeface="Segoe UI" panose="020B0502040204020203" pitchFamily="34" charset="0"/>
              </a:rPr>
              <a:t> </a:t>
            </a:r>
            <a:r>
              <a:rPr lang="en" altLang="ja-JP" sz="1600" u="sng" dirty="0">
                <a:latin typeface="Hiragino Sans W4" panose="020B0400000000000000" pitchFamily="34" charset="-128"/>
                <a:ea typeface="Hiragino Sans W4" panose="020B0400000000000000" pitchFamily="34" charset="-128"/>
                <a:cs typeface="Segoe UI" panose="020B0502040204020203" pitchFamily="34" charset="0"/>
              </a:rPr>
              <a:t>KEK E325</a:t>
            </a:r>
            <a:endParaRPr lang="ja-JP" altLang="en-US" sz="1600" u="sng">
              <a:latin typeface="Hiragino Sans W4" panose="020B0400000000000000" pitchFamily="34" charset="-128"/>
              <a:ea typeface="Hiragino Sans W4" panose="020B0400000000000000" pitchFamily="34" charset="-128"/>
              <a:cs typeface="Segoe UI" panose="020B0502040204020203" pitchFamily="34" charset="0"/>
            </a:endParaRPr>
          </a:p>
        </p:txBody>
      </p:sp>
      <p:grpSp>
        <p:nvGrpSpPr>
          <p:cNvPr id="92" name="グループ化 91">
            <a:extLst>
              <a:ext uri="{FF2B5EF4-FFF2-40B4-BE49-F238E27FC236}">
                <a16:creationId xmlns:a16="http://schemas.microsoft.com/office/drawing/2014/main" id="{8C84961E-B036-BAF1-BEB2-2907C5CF41A7}"/>
              </a:ext>
            </a:extLst>
          </p:cNvPr>
          <p:cNvGrpSpPr/>
          <p:nvPr/>
        </p:nvGrpSpPr>
        <p:grpSpPr>
          <a:xfrm>
            <a:off x="2894206" y="2144821"/>
            <a:ext cx="5902800" cy="1189937"/>
            <a:chOff x="4122006" y="2424701"/>
            <a:chExt cx="5902800" cy="1189937"/>
          </a:xfrm>
        </p:grpSpPr>
        <p:sp>
          <p:nvSpPr>
            <p:cNvPr id="81" name="角丸四角形 80">
              <a:extLst>
                <a:ext uri="{FF2B5EF4-FFF2-40B4-BE49-F238E27FC236}">
                  <a16:creationId xmlns:a16="http://schemas.microsoft.com/office/drawing/2014/main" id="{41972BFB-0A31-F520-EF6F-21AF2F1AB02B}"/>
                </a:ext>
              </a:extLst>
            </p:cNvPr>
            <p:cNvSpPr/>
            <p:nvPr/>
          </p:nvSpPr>
          <p:spPr>
            <a:xfrm>
              <a:off x="4122006" y="2666397"/>
              <a:ext cx="5902800" cy="943801"/>
            </a:xfrm>
            <a:prstGeom prst="roundRect">
              <a:avLst>
                <a:gd name="adj" fmla="val 6545"/>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400"/>
            </a:p>
          </p:txBody>
        </p:sp>
        <p:sp>
          <p:nvSpPr>
            <p:cNvPr id="79" name="テキスト ボックス 78">
              <a:extLst>
                <a:ext uri="{FF2B5EF4-FFF2-40B4-BE49-F238E27FC236}">
                  <a16:creationId xmlns:a16="http://schemas.microsoft.com/office/drawing/2014/main" id="{F7895144-C8AC-72AA-8786-4F95DEBB853A}"/>
                </a:ext>
              </a:extLst>
            </p:cNvPr>
            <p:cNvSpPr txBox="1"/>
            <p:nvPr/>
          </p:nvSpPr>
          <p:spPr>
            <a:xfrm>
              <a:off x="4178303" y="2752864"/>
              <a:ext cx="5846503" cy="861774"/>
            </a:xfrm>
            <a:prstGeom prst="rect">
              <a:avLst/>
            </a:prstGeom>
            <a:noFill/>
          </p:spPr>
          <p:txBody>
            <a:bodyPr wrap="square">
              <a:spAutoFit/>
            </a:bodyPr>
            <a:lstStyle/>
            <a:p>
              <a:pPr marL="342900" indent="-342900">
                <a:buFont typeface="+mj-lt"/>
                <a:buAutoNum type="arabicPeriod"/>
              </a:pPr>
              <a:r>
                <a:rPr lang="en-US" altLang="ja-JP" sz="1600" dirty="0">
                  <a:latin typeface="Hiragino Sans W4" panose="020B0400000000000000" pitchFamily="34" charset="-128"/>
                  <a:ea typeface="Hiragino Sans W4" panose="020B0400000000000000" pitchFamily="34" charset="-128"/>
                </a:rPr>
                <a:t> </a:t>
              </a:r>
              <a:r>
                <a:rPr lang="ja-JP" altLang="en-US" sz="1600">
                  <a:latin typeface="Hiragino Sans W4" panose="020B0400000000000000" pitchFamily="34" charset="-128"/>
                  <a:ea typeface="Hiragino Sans W4" panose="020B0400000000000000" pitchFamily="34" charset="-128"/>
                </a:rPr>
                <a:t>検出器アクセプタンスとビームエネルギー増強による</a:t>
              </a:r>
              <a:r>
                <a:rPr lang="en-US" altLang="ja-JP" sz="1600" dirty="0">
                  <a:latin typeface="Hiragino Sans W4" panose="020B0400000000000000" pitchFamily="34" charset="-128"/>
                  <a:ea typeface="Hiragino Sans W4" panose="020B0400000000000000" pitchFamily="34" charset="-128"/>
                </a:rPr>
                <a:t>E325</a:t>
              </a:r>
              <a:r>
                <a:rPr lang="ja-JP" altLang="en-US" sz="1600">
                  <a:latin typeface="Hiragino Sans W4" panose="020B0400000000000000" pitchFamily="34" charset="-128"/>
                  <a:ea typeface="Hiragino Sans W4" panose="020B0400000000000000" pitchFamily="34" charset="-128"/>
                </a:rPr>
                <a:t>の</a:t>
              </a:r>
              <a:r>
                <a:rPr lang="en-US" altLang="ja-JP" sz="1600" b="1" dirty="0">
                  <a:solidFill>
                    <a:srgbClr val="FF0000"/>
                  </a:solidFill>
                  <a:latin typeface="Hiragino Sans W6" panose="020B0400000000000000" pitchFamily="34" charset="-128"/>
                  <a:ea typeface="Hiragino Sans W6" panose="020B0400000000000000" pitchFamily="34" charset="-128"/>
                </a:rPr>
                <a:t>10</a:t>
              </a:r>
              <a:r>
                <a:rPr lang="ja-JP" altLang="en-US" sz="1600" b="1">
                  <a:solidFill>
                    <a:srgbClr val="FF0000"/>
                  </a:solidFill>
                  <a:latin typeface="Hiragino Sans W6" panose="020B0400000000000000" pitchFamily="34" charset="-128"/>
                  <a:ea typeface="Hiragino Sans W6" panose="020B0400000000000000" pitchFamily="34" charset="-128"/>
                </a:rPr>
                <a:t>倍</a:t>
              </a:r>
              <a:r>
                <a:rPr lang="ja-JP" altLang="en-US" sz="1600">
                  <a:latin typeface="Hiragino Sans W4" panose="020B0400000000000000" pitchFamily="34" charset="-128"/>
                  <a:ea typeface="Hiragino Sans W4" panose="020B0400000000000000" pitchFamily="34" charset="-128"/>
                </a:rPr>
                <a:t>の</a:t>
              </a:r>
              <a:r>
                <a:rPr lang="en-US" altLang="ja-JP" sz="1600" dirty="0">
                  <a:latin typeface="Hiragino Sans W4" panose="020B0400000000000000" pitchFamily="34" charset="-128"/>
                  <a:ea typeface="Hiragino Sans W4" panose="020B0400000000000000" pitchFamily="34" charset="-128"/>
                </a:rPr>
                <a:t>factor</a:t>
              </a:r>
              <a:r>
                <a:rPr lang="ja-JP" altLang="en-US" sz="1600">
                  <a:latin typeface="Hiragino Sans W4" panose="020B0400000000000000" pitchFamily="34" charset="-128"/>
                  <a:ea typeface="Hiragino Sans W4" panose="020B0400000000000000" pitchFamily="34" charset="-128"/>
                </a:rPr>
                <a:t> </a:t>
              </a:r>
            </a:p>
            <a:p>
              <a:pPr marL="342900" indent="-342900">
                <a:buFont typeface="+mj-lt"/>
                <a:buAutoNum type="arabicPeriod"/>
              </a:pPr>
              <a:r>
                <a:rPr lang="ja-JP" altLang="en-US" sz="1600">
                  <a:latin typeface="Hiragino Sans W4" panose="020B0400000000000000" pitchFamily="34" charset="-128"/>
                  <a:ea typeface="Hiragino Sans W4" panose="020B0400000000000000" pitchFamily="34" charset="-128"/>
                </a:rPr>
                <a:t> </a:t>
              </a:r>
              <a:r>
                <a:rPr lang="en-US" altLang="ja-JP" sz="1600" b="1" dirty="0">
                  <a:solidFill>
                    <a:srgbClr val="FF0000"/>
                  </a:solidFill>
                  <a:latin typeface="Hiragino Sans W6" panose="020B0400000000000000" pitchFamily="34" charset="-128"/>
                  <a:ea typeface="Hiragino Sans W6" panose="020B0400000000000000" pitchFamily="34" charset="-128"/>
                </a:rPr>
                <a:t>10</a:t>
              </a:r>
              <a:r>
                <a:rPr lang="ja-JP" altLang="en-US" sz="1600" b="1">
                  <a:solidFill>
                    <a:srgbClr val="FF0000"/>
                  </a:solidFill>
                  <a:latin typeface="Hiragino Sans W6" panose="020B0400000000000000" pitchFamily="34" charset="-128"/>
                  <a:ea typeface="Hiragino Sans W6" panose="020B0400000000000000" pitchFamily="34" charset="-128"/>
                </a:rPr>
                <a:t>倍</a:t>
              </a:r>
              <a:r>
                <a:rPr lang="ja-JP" altLang="en-US" sz="1600">
                  <a:latin typeface="Hiragino Sans W4" panose="020B0400000000000000" pitchFamily="34" charset="-128"/>
                  <a:ea typeface="Hiragino Sans W4" panose="020B0400000000000000" pitchFamily="34" charset="-128"/>
                </a:rPr>
                <a:t>のビーム強度 </a:t>
              </a:r>
              <a:r>
                <a:rPr lang="en-US" altLang="ja-JP" sz="1600" dirty="0">
                  <a:latin typeface="Hiragino Sans W4" panose="020B0400000000000000" pitchFamily="34" charset="-128"/>
                  <a:ea typeface="Hiragino Sans W4" panose="020B0400000000000000" pitchFamily="34" charset="-128"/>
                </a:rPr>
                <a:t>(1×10</a:t>
              </a:r>
              <a:r>
                <a:rPr lang="en-US" altLang="ja-JP" sz="1600" baseline="30000" dirty="0">
                  <a:latin typeface="Hiragino Sans W4" panose="020B0400000000000000" pitchFamily="34" charset="-128"/>
                  <a:ea typeface="Hiragino Sans W4" panose="020B0400000000000000" pitchFamily="34" charset="-128"/>
                </a:rPr>
                <a:t>10</a:t>
              </a:r>
              <a:r>
                <a:rPr lang="ja-JP" altLang="en-US" sz="1600">
                  <a:latin typeface="Hiragino Sans W4" panose="020B0400000000000000" pitchFamily="34" charset="-128"/>
                  <a:ea typeface="Hiragino Sans W4" panose="020B0400000000000000" pitchFamily="34" charset="-128"/>
                </a:rPr>
                <a:t>陽子</a:t>
              </a:r>
              <a:r>
                <a:rPr lang="en-US" altLang="ja-JP" sz="1600" dirty="0">
                  <a:latin typeface="Hiragino Sans W4" panose="020B0400000000000000" pitchFamily="34" charset="-128"/>
                  <a:ea typeface="Hiragino Sans W4" panose="020B0400000000000000" pitchFamily="34" charset="-128"/>
                </a:rPr>
                <a:t>/</a:t>
              </a:r>
              <a:r>
                <a:rPr lang="ja-JP" altLang="en-US" sz="1600">
                  <a:latin typeface="Hiragino Sans W4" panose="020B0400000000000000" pitchFamily="34" charset="-128"/>
                  <a:ea typeface="Hiragino Sans W4" panose="020B0400000000000000" pitchFamily="34" charset="-128"/>
                </a:rPr>
                <a:t>スピル</a:t>
              </a:r>
              <a:r>
                <a:rPr lang="en-US" altLang="ja-JP" sz="1600" dirty="0">
                  <a:latin typeface="Hiragino Sans W4" panose="020B0400000000000000" pitchFamily="34" charset="-128"/>
                  <a:ea typeface="Hiragino Sans W4" panose="020B0400000000000000" pitchFamily="34" charset="-128"/>
                </a:rPr>
                <a:t>(2</a:t>
              </a:r>
              <a:r>
                <a:rPr lang="ja-JP" altLang="en-US" sz="1600">
                  <a:latin typeface="Hiragino Sans W4" panose="020B0400000000000000" pitchFamily="34" charset="-128"/>
                  <a:ea typeface="Hiragino Sans W4" panose="020B0400000000000000" pitchFamily="34" charset="-128"/>
                </a:rPr>
                <a:t>秒</a:t>
              </a:r>
              <a:r>
                <a:rPr lang="en-US" altLang="ja-JP" sz="1600" dirty="0">
                  <a:latin typeface="Hiragino Sans W4" panose="020B0400000000000000" pitchFamily="34" charset="-128"/>
                  <a:ea typeface="Hiragino Sans W4" panose="020B0400000000000000" pitchFamily="34" charset="-128"/>
                </a:rPr>
                <a:t>))</a:t>
              </a:r>
              <a:endParaRPr lang="ja-JP" altLang="en-US" sz="1600">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id="{2C6FAAFB-35DD-7AA5-F8BA-DF7545A8A849}"/>
                </a:ext>
              </a:extLst>
            </p:cNvPr>
            <p:cNvSpPr txBox="1"/>
            <p:nvPr/>
          </p:nvSpPr>
          <p:spPr>
            <a:xfrm>
              <a:off x="4226250" y="2424701"/>
              <a:ext cx="2810438" cy="338554"/>
            </a:xfrm>
            <a:prstGeom prst="rect">
              <a:avLst/>
            </a:prstGeom>
            <a:solidFill>
              <a:schemeClr val="bg1"/>
            </a:solidFill>
            <a:ln>
              <a:solidFill>
                <a:schemeClr val="tx1"/>
              </a:solidFill>
            </a:ln>
          </p:spPr>
          <p:txBody>
            <a:bodyPr wrap="square">
              <a:spAutoFit/>
            </a:bodyPr>
            <a:lstStyle/>
            <a:p>
              <a:pPr algn="ctr"/>
              <a:r>
                <a:rPr lang="en-US" altLang="ja-JP" sz="1600" b="1" dirty="0">
                  <a:latin typeface="Hiragino Sans W6" panose="020B0400000000000000" pitchFamily="34" charset="-128"/>
                  <a:ea typeface="Hiragino Sans W6" panose="020B0400000000000000" pitchFamily="34" charset="-128"/>
                </a:rPr>
                <a:t>J-PARC E16</a:t>
              </a:r>
              <a:r>
                <a:rPr lang="ja-JP" altLang="en-US" sz="1600" b="1">
                  <a:latin typeface="Hiragino Sans W6" panose="020B0400000000000000" pitchFamily="34" charset="-128"/>
                  <a:ea typeface="Hiragino Sans W6" panose="020B0400000000000000" pitchFamily="34" charset="-128"/>
                </a:rPr>
                <a:t>実験の戦略</a:t>
              </a:r>
              <a:endParaRPr lang="en-US" altLang="ja-JP" sz="1600" b="1" dirty="0">
                <a:latin typeface="Hiragino Sans W6" panose="020B0400000000000000" pitchFamily="34" charset="-128"/>
                <a:ea typeface="Hiragino Sans W6" panose="020B0400000000000000" pitchFamily="34" charset="-128"/>
              </a:endParaRPr>
            </a:p>
          </p:txBody>
        </p:sp>
      </p:grpSp>
      <p:sp>
        <p:nvSpPr>
          <p:cNvPr id="121" name="テキスト ボックス 120">
            <a:extLst>
              <a:ext uri="{FF2B5EF4-FFF2-40B4-BE49-F238E27FC236}">
                <a16:creationId xmlns:a16="http://schemas.microsoft.com/office/drawing/2014/main" id="{6BC01A30-0775-EC2A-5895-0E40F2C50DE8}"/>
              </a:ext>
            </a:extLst>
          </p:cNvPr>
          <p:cNvSpPr txBox="1"/>
          <p:nvPr/>
        </p:nvSpPr>
        <p:spPr>
          <a:xfrm>
            <a:off x="7019069" y="1774635"/>
            <a:ext cx="2082956" cy="338554"/>
          </a:xfrm>
          <a:prstGeom prst="rect">
            <a:avLst/>
          </a:prstGeom>
          <a:noFill/>
        </p:spPr>
        <p:txBody>
          <a:bodyPr wrap="square">
            <a:spAutoFit/>
          </a:bodyPr>
          <a:lstStyle/>
          <a:p>
            <a:r>
              <a:rPr lang="en" altLang="ja-JP" sz="800" dirty="0">
                <a:effectLst/>
                <a:latin typeface="CMR10"/>
              </a:rPr>
              <a:t>W. Weise. Nuclear aspects of chiral symmetry. </a:t>
            </a:r>
            <a:r>
              <a:rPr lang="en" altLang="ja-JP" sz="800" dirty="0">
                <a:effectLst/>
                <a:latin typeface="CMTI10"/>
              </a:rPr>
              <a:t>Nuclear Physics A</a:t>
            </a:r>
            <a:r>
              <a:rPr lang="en" altLang="ja-JP" sz="800" dirty="0">
                <a:effectLst/>
                <a:latin typeface="CMR10"/>
              </a:rPr>
              <a:t>, Vol. 553, pp. 59–72, 1993. </a:t>
            </a:r>
            <a:endParaRPr lang="en" altLang="ja-JP" sz="800" dirty="0">
              <a:effectLst/>
            </a:endParaRPr>
          </a:p>
        </p:txBody>
      </p:sp>
      <p:sp>
        <p:nvSpPr>
          <p:cNvPr id="12" name="テキスト ボックス 11">
            <a:extLst>
              <a:ext uri="{FF2B5EF4-FFF2-40B4-BE49-F238E27FC236}">
                <a16:creationId xmlns:a16="http://schemas.microsoft.com/office/drawing/2014/main" id="{F5B84333-8626-97AA-27F0-A2202024177C}"/>
              </a:ext>
            </a:extLst>
          </p:cNvPr>
          <p:cNvSpPr txBox="1"/>
          <p:nvPr/>
        </p:nvSpPr>
        <p:spPr>
          <a:xfrm>
            <a:off x="213540" y="1160485"/>
            <a:ext cx="660668" cy="369332"/>
          </a:xfrm>
          <a:prstGeom prst="rect">
            <a:avLst/>
          </a:prstGeom>
          <a:noFill/>
          <a:ln>
            <a:solidFill>
              <a:schemeClr val="tx1"/>
            </a:solidFill>
          </a:ln>
        </p:spPr>
        <p:txBody>
          <a:bodyPr wrap="square">
            <a:spAutoFit/>
          </a:bodyPr>
          <a:lstStyle/>
          <a:p>
            <a:pPr algn="ctr"/>
            <a:r>
              <a:rPr lang="ja-JP" altLang="en-US" b="1">
                <a:latin typeface="Hiragino Sans W6" panose="020B0400000000000000" pitchFamily="34" charset="-128"/>
                <a:ea typeface="Hiragino Sans W6" panose="020B0400000000000000" pitchFamily="34" charset="-128"/>
              </a:rPr>
              <a:t>方法</a:t>
            </a:r>
            <a:endParaRPr lang="ja-JP" altLang="en-US" b="1" dirty="0">
              <a:latin typeface="Hiragino Sans W6" panose="020B0400000000000000" pitchFamily="34" charset="-128"/>
              <a:ea typeface="Hiragino Sans W6" panose="020B0400000000000000" pitchFamily="34" charset="-128"/>
            </a:endParaRPr>
          </a:p>
        </p:txBody>
      </p:sp>
      <p:sp>
        <p:nvSpPr>
          <p:cNvPr id="13" name="テキスト ボックス 12">
            <a:extLst>
              <a:ext uri="{FF2B5EF4-FFF2-40B4-BE49-F238E27FC236}">
                <a16:creationId xmlns:a16="http://schemas.microsoft.com/office/drawing/2014/main" id="{84CFDA66-30B6-5F2B-49E9-864357346F11}"/>
              </a:ext>
            </a:extLst>
          </p:cNvPr>
          <p:cNvSpPr txBox="1"/>
          <p:nvPr/>
        </p:nvSpPr>
        <p:spPr>
          <a:xfrm>
            <a:off x="213540" y="693637"/>
            <a:ext cx="660668" cy="369332"/>
          </a:xfrm>
          <a:prstGeom prst="rect">
            <a:avLst/>
          </a:prstGeom>
          <a:noFill/>
          <a:ln>
            <a:solidFill>
              <a:schemeClr val="tx1"/>
            </a:solidFill>
          </a:ln>
        </p:spPr>
        <p:txBody>
          <a:bodyPr wrap="square">
            <a:spAutoFit/>
          </a:bodyPr>
          <a:lstStyle/>
          <a:p>
            <a:pPr algn="ctr"/>
            <a:r>
              <a:rPr lang="ja-JP" altLang="en-US" b="1">
                <a:latin typeface="Hiragino Sans W6" panose="020B0400000000000000" pitchFamily="34" charset="-128"/>
                <a:ea typeface="Hiragino Sans W6" panose="020B0400000000000000" pitchFamily="34" charset="-128"/>
              </a:rPr>
              <a:t>目的</a:t>
            </a:r>
            <a:endParaRPr lang="ja-JP" altLang="en-US" b="1" dirty="0">
              <a:latin typeface="Hiragino Sans W6" panose="020B0400000000000000" pitchFamily="34" charset="-128"/>
              <a:ea typeface="Hiragino Sans W6" panose="020B0400000000000000" pitchFamily="34" charset="-128"/>
            </a:endParaRPr>
          </a:p>
        </p:txBody>
      </p:sp>
      <p:sp>
        <p:nvSpPr>
          <p:cNvPr id="60" name="下カーブ矢印 59">
            <a:extLst>
              <a:ext uri="{FF2B5EF4-FFF2-40B4-BE49-F238E27FC236}">
                <a16:creationId xmlns:a16="http://schemas.microsoft.com/office/drawing/2014/main" id="{E899CEEF-0F76-94E6-5D7D-C91F2BFE50D1}"/>
              </a:ext>
            </a:extLst>
          </p:cNvPr>
          <p:cNvSpPr/>
          <p:nvPr/>
        </p:nvSpPr>
        <p:spPr>
          <a:xfrm>
            <a:off x="2690073" y="1772677"/>
            <a:ext cx="749955" cy="331356"/>
          </a:xfrm>
          <a:prstGeom prst="curvedDownArrow">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テキスト ボックス 72">
            <a:extLst>
              <a:ext uri="{FF2B5EF4-FFF2-40B4-BE49-F238E27FC236}">
                <a16:creationId xmlns:a16="http://schemas.microsoft.com/office/drawing/2014/main" id="{37421280-F0FA-B6C0-3CE4-6AAC9AC02ACE}"/>
              </a:ext>
            </a:extLst>
          </p:cNvPr>
          <p:cNvSpPr txBox="1"/>
          <p:nvPr/>
        </p:nvSpPr>
        <p:spPr>
          <a:xfrm>
            <a:off x="3401348" y="1737432"/>
            <a:ext cx="3517495" cy="400110"/>
          </a:xfrm>
          <a:prstGeom prst="rect">
            <a:avLst/>
          </a:prstGeom>
          <a:solidFill>
            <a:schemeClr val="bg1">
              <a:alpha val="0"/>
            </a:schemeClr>
          </a:solidFill>
          <a:ln w="28575">
            <a:noFill/>
          </a:ln>
        </p:spPr>
        <p:txBody>
          <a:bodyPr wrap="square">
            <a:spAutoFit/>
          </a:bodyPr>
          <a:lstStyle/>
          <a:p>
            <a:pPr algn="ctr"/>
            <a:r>
              <a:rPr kumimoji="1" lang="en-US" altLang="ja-JP" sz="2000" b="1" dirty="0">
                <a:solidFill>
                  <a:srgbClr val="FF0000"/>
                </a:solidFill>
                <a:latin typeface="Hiragino Sans W6" panose="020B0400000000000000" pitchFamily="34" charset="-128"/>
                <a:ea typeface="Hiragino Sans W6" panose="020B0400000000000000" pitchFamily="34" charset="-128"/>
                <a:cs typeface="Segoe UI" panose="020B0502040204020203" pitchFamily="34" charset="0"/>
              </a:rPr>
              <a:t>~100</a:t>
            </a:r>
            <a:r>
              <a:rPr kumimoji="1" lang="ja-JP" altLang="en-US" sz="2000" b="1">
                <a:solidFill>
                  <a:srgbClr val="FF0000"/>
                </a:solidFill>
                <a:latin typeface="Hiragino Sans W6" panose="020B0400000000000000" pitchFamily="34" charset="-128"/>
                <a:ea typeface="Hiragino Sans W6" panose="020B0400000000000000" pitchFamily="34" charset="-128"/>
                <a:cs typeface="Segoe UI" panose="020B0502040204020203" pitchFamily="34" charset="0"/>
              </a:rPr>
              <a:t>倍の統計量を目指す</a:t>
            </a:r>
            <a:r>
              <a:rPr kumimoji="1" lang="en-US" altLang="ja-JP" sz="2000" b="1" dirty="0">
                <a:solidFill>
                  <a:srgbClr val="FF0000"/>
                </a:solidFill>
                <a:latin typeface="Hiragino Sans W6" panose="020B0400000000000000" pitchFamily="34" charset="-128"/>
                <a:ea typeface="Hiragino Sans W6" panose="020B0400000000000000" pitchFamily="34" charset="-128"/>
                <a:cs typeface="Segoe UI" panose="020B0502040204020203" pitchFamily="34" charset="0"/>
              </a:rPr>
              <a:t>!</a:t>
            </a:r>
            <a:endParaRPr kumimoji="1" lang="en" altLang="ja-JP" sz="2000" b="1" dirty="0">
              <a:solidFill>
                <a:srgbClr val="FF0000"/>
              </a:solidFill>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64" name="テキスト ボックス 63">
            <a:extLst>
              <a:ext uri="{FF2B5EF4-FFF2-40B4-BE49-F238E27FC236}">
                <a16:creationId xmlns:a16="http://schemas.microsoft.com/office/drawing/2014/main" id="{DCDF86B9-72D1-5C5A-B8C0-C1AC05D38EC8}"/>
              </a:ext>
            </a:extLst>
          </p:cNvPr>
          <p:cNvSpPr txBox="1"/>
          <p:nvPr/>
        </p:nvSpPr>
        <p:spPr>
          <a:xfrm>
            <a:off x="7305183" y="4218813"/>
            <a:ext cx="1705180" cy="584775"/>
          </a:xfrm>
          <a:prstGeom prst="rect">
            <a:avLst/>
          </a:prstGeom>
          <a:noFill/>
        </p:spPr>
        <p:txBody>
          <a:bodyPr wrap="square">
            <a:spAutoFit/>
          </a:bodyPr>
          <a:lstStyle/>
          <a:p>
            <a:r>
              <a:rPr kumimoji="1" lang="en-US" altLang="ja-JP" sz="1600" dirty="0">
                <a:latin typeface="Hiragino Sans W4" panose="020B0400000000000000" pitchFamily="34" charset="-128"/>
                <a:ea typeface="Hiragino Sans W4" panose="020B0400000000000000" pitchFamily="34" charset="-128"/>
              </a:rPr>
              <a:t>STS Chamber </a:t>
            </a:r>
          </a:p>
          <a:p>
            <a:r>
              <a:rPr kumimoji="1" lang="ja-JP" altLang="en-US" sz="1600">
                <a:latin typeface="Hiragino Sans W4" panose="020B0400000000000000" pitchFamily="34" charset="-128"/>
                <a:ea typeface="Hiragino Sans W4" panose="020B0400000000000000" pitchFamily="34" charset="-128"/>
              </a:rPr>
              <a:t>←</a:t>
            </a:r>
            <a:r>
              <a:rPr kumimoji="1" lang="en-US" altLang="ja-JP" sz="1600" dirty="0">
                <a:latin typeface="Hiragino Sans W4" panose="020B0400000000000000" pitchFamily="34" charset="-128"/>
                <a:ea typeface="Hiragino Sans W4" panose="020B0400000000000000" pitchFamily="34" charset="-128"/>
              </a:rPr>
              <a:t>(Top view) </a:t>
            </a:r>
          </a:p>
        </p:txBody>
      </p:sp>
      <p:grpSp>
        <p:nvGrpSpPr>
          <p:cNvPr id="6" name="グループ化 5">
            <a:extLst>
              <a:ext uri="{FF2B5EF4-FFF2-40B4-BE49-F238E27FC236}">
                <a16:creationId xmlns:a16="http://schemas.microsoft.com/office/drawing/2014/main" id="{A0BE6D5A-C858-1570-64B7-29D675C71AC5}"/>
              </a:ext>
            </a:extLst>
          </p:cNvPr>
          <p:cNvGrpSpPr/>
          <p:nvPr/>
        </p:nvGrpSpPr>
        <p:grpSpPr>
          <a:xfrm>
            <a:off x="4900429" y="3528941"/>
            <a:ext cx="4159945" cy="3238677"/>
            <a:chOff x="894329" y="3409272"/>
            <a:chExt cx="2037678" cy="2842344"/>
          </a:xfrm>
        </p:grpSpPr>
        <p:sp>
          <p:nvSpPr>
            <p:cNvPr id="11" name="角丸四角形 10">
              <a:extLst>
                <a:ext uri="{FF2B5EF4-FFF2-40B4-BE49-F238E27FC236}">
                  <a16:creationId xmlns:a16="http://schemas.microsoft.com/office/drawing/2014/main" id="{6FFEA142-32DE-FF41-6F75-321134AA3184}"/>
                </a:ext>
              </a:extLst>
            </p:cNvPr>
            <p:cNvSpPr/>
            <p:nvPr/>
          </p:nvSpPr>
          <p:spPr>
            <a:xfrm>
              <a:off x="894329" y="3845823"/>
              <a:ext cx="2037678" cy="2405793"/>
            </a:xfrm>
            <a:prstGeom prst="roundRect">
              <a:avLst>
                <a:gd name="adj" fmla="val 1714"/>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1A6B0FD-4BB4-56FB-988D-141E3778F6A9}"/>
                </a:ext>
              </a:extLst>
            </p:cNvPr>
            <p:cNvSpPr txBox="1"/>
            <p:nvPr/>
          </p:nvSpPr>
          <p:spPr>
            <a:xfrm>
              <a:off x="934783" y="3409272"/>
              <a:ext cx="1954166" cy="540225"/>
            </a:xfrm>
            <a:prstGeom prst="rect">
              <a:avLst/>
            </a:prstGeom>
            <a:ln w="15875"/>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b="1" dirty="0">
                  <a:latin typeface="Hiragino Sans W6" panose="020B0400000000000000" pitchFamily="34" charset="-128"/>
                  <a:ea typeface="Hiragino Sans W6" panose="020B0400000000000000" pitchFamily="34" charset="-128"/>
                </a:rPr>
                <a:t>E16 </a:t>
              </a:r>
              <a:r>
                <a:rPr lang="ja-JP" altLang="en-US" sz="1600" b="1">
                  <a:latin typeface="Hiragino Sans W6" panose="020B0400000000000000" pitchFamily="34" charset="-128"/>
                  <a:ea typeface="Hiragino Sans W6" panose="020B0400000000000000" pitchFamily="34" charset="-128"/>
                </a:rPr>
                <a:t>最内層飛跡検出器</a:t>
              </a:r>
              <a:endParaRPr lang="en-US" altLang="ja-JP" sz="1600" b="1" dirty="0">
                <a:latin typeface="Hiragino Sans W6" panose="020B0400000000000000" pitchFamily="34" charset="-128"/>
                <a:ea typeface="Hiragino Sans W6" panose="020B0400000000000000" pitchFamily="34" charset="-128"/>
              </a:endParaRPr>
            </a:p>
            <a:p>
              <a:pPr algn="ctr"/>
              <a:r>
                <a:rPr lang="en-US" altLang="ja-JP" b="1" u="sng" dirty="0">
                  <a:latin typeface="Hiragino Sans W6" panose="020B0400000000000000" pitchFamily="34" charset="-128"/>
                  <a:ea typeface="Hiragino Sans W6" panose="020B0400000000000000" pitchFamily="34" charset="-128"/>
                </a:rPr>
                <a:t>STS (Silicon Tracking System)</a:t>
              </a:r>
              <a:endParaRPr lang="ja-JP" altLang="en-US" b="1" u="sng" dirty="0">
                <a:latin typeface="Hiragino Sans W6" panose="020B0400000000000000" pitchFamily="34" charset="-128"/>
                <a:ea typeface="Hiragino Sans W6" panose="020B0400000000000000" pitchFamily="34" charset="-128"/>
              </a:endParaRPr>
            </a:p>
          </p:txBody>
        </p:sp>
      </p:grpSp>
      <p:cxnSp>
        <p:nvCxnSpPr>
          <p:cNvPr id="76" name="直線矢印コネクタ 75">
            <a:extLst>
              <a:ext uri="{FF2B5EF4-FFF2-40B4-BE49-F238E27FC236}">
                <a16:creationId xmlns:a16="http://schemas.microsoft.com/office/drawing/2014/main" id="{72AE5286-8089-B363-38CF-12B362E1936D}"/>
              </a:ext>
            </a:extLst>
          </p:cNvPr>
          <p:cNvCxnSpPr>
            <a:cxnSpLocks/>
            <a:stCxn id="55" idx="2"/>
          </p:cNvCxnSpPr>
          <p:nvPr/>
        </p:nvCxnSpPr>
        <p:spPr>
          <a:xfrm flipH="1">
            <a:off x="6429409" y="4542567"/>
            <a:ext cx="296048" cy="143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62F49732-DCE4-312B-9352-DB700BDA9785}"/>
              </a:ext>
            </a:extLst>
          </p:cNvPr>
          <p:cNvCxnSpPr>
            <a:cxnSpLocks/>
            <a:stCxn id="55" idx="2"/>
          </p:cNvCxnSpPr>
          <p:nvPr/>
        </p:nvCxnSpPr>
        <p:spPr>
          <a:xfrm flipH="1">
            <a:off x="6594871" y="4542567"/>
            <a:ext cx="130586" cy="4583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AD4C2C75-7987-2D88-2940-5BD2685A9A3B}"/>
              </a:ext>
            </a:extLst>
          </p:cNvPr>
          <p:cNvGrpSpPr/>
          <p:nvPr/>
        </p:nvGrpSpPr>
        <p:grpSpPr>
          <a:xfrm>
            <a:off x="7141795" y="5716167"/>
            <a:ext cx="1917158" cy="951611"/>
            <a:chOff x="5038431" y="5573519"/>
            <a:chExt cx="1917158" cy="951611"/>
          </a:xfrm>
        </p:grpSpPr>
        <p:sp>
          <p:nvSpPr>
            <p:cNvPr id="3" name="角丸四角形 2">
              <a:extLst>
                <a:ext uri="{FF2B5EF4-FFF2-40B4-BE49-F238E27FC236}">
                  <a16:creationId xmlns:a16="http://schemas.microsoft.com/office/drawing/2014/main" id="{5EA16E60-A98C-F9EC-C4BB-97E1B6152FEB}"/>
                </a:ext>
              </a:extLst>
            </p:cNvPr>
            <p:cNvSpPr/>
            <p:nvPr/>
          </p:nvSpPr>
          <p:spPr>
            <a:xfrm>
              <a:off x="5038431" y="5573519"/>
              <a:ext cx="1847946" cy="951611"/>
            </a:xfrm>
            <a:prstGeom prst="roundRect">
              <a:avLst>
                <a:gd name="adj" fmla="val 4746"/>
              </a:avLst>
            </a:prstGeom>
            <a:solidFill>
              <a:schemeClr val="accent4">
                <a:lumMod val="20000"/>
                <a:lumOff val="80000"/>
              </a:schemeClr>
            </a:solidFill>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F4F3045D-B8AA-827E-036A-7419A3F3C7C9}"/>
                    </a:ext>
                  </a:extLst>
                </p:cNvPr>
                <p:cNvSpPr txBox="1"/>
                <p:nvPr/>
              </p:nvSpPr>
              <p:spPr>
                <a:xfrm>
                  <a:off x="5057461" y="5928561"/>
                  <a:ext cx="1898128" cy="523220"/>
                </a:xfrm>
                <a:prstGeom prst="rect">
                  <a:avLst/>
                </a:prstGeom>
                <a:noFill/>
              </p:spPr>
              <p:txBody>
                <a:bodyPr wrap="square">
                  <a:spAutoFit/>
                </a:bodyPr>
                <a:lstStyle/>
                <a:p>
                  <a:r>
                    <a:rPr kumimoji="1" lang="ja-JP" altLang="en-US" sz="1400">
                      <a:latin typeface="Hiragino Sans W4" panose="020B0400000000000000" pitchFamily="34" charset="-128"/>
                      <a:ea typeface="Hiragino Sans W4" panose="020B0400000000000000" pitchFamily="34" charset="-128"/>
                    </a:rPr>
                    <a:t>位置分解能</a:t>
                  </a:r>
                  <a:r>
                    <a:rPr kumimoji="1" lang="en-US" altLang="ja-JP" sz="1400" dirty="0">
                      <a:latin typeface="Hiragino Sans W4" panose="020B0400000000000000" pitchFamily="34" charset="-128"/>
                      <a:ea typeface="Hiragino Sans W4" panose="020B0400000000000000" pitchFamily="34" charset="-128"/>
                    </a:rPr>
                    <a:t> : </a:t>
                  </a:r>
                  <a:r>
                    <a:rPr kumimoji="1" lang="en-US" altLang="ja-JP" sz="1400" b="1" dirty="0">
                      <a:solidFill>
                        <a:srgbClr val="FF0000"/>
                      </a:solidFill>
                      <a:latin typeface="Hiragino Sans W6" panose="020B0400000000000000" pitchFamily="34" charset="-128"/>
                      <a:ea typeface="Hiragino Sans W6" panose="020B0400000000000000" pitchFamily="34" charset="-128"/>
                    </a:rPr>
                    <a:t>30 </a:t>
                  </a:r>
                  <a14:m>
                    <m:oMath xmlns:m="http://schemas.openxmlformats.org/officeDocument/2006/math">
                      <m:r>
                        <a:rPr kumimoji="1" lang="en-US" altLang="ja-JP" sz="1400" b="1" i="0" smtClean="0">
                          <a:solidFill>
                            <a:srgbClr val="FF0000"/>
                          </a:solidFill>
                          <a:latin typeface="Cambria Math" panose="02040503050406030204" pitchFamily="18" charset="0"/>
                          <a:ea typeface="Cambria Math" panose="02040503050406030204" pitchFamily="18" charset="0"/>
                        </a:rPr>
                        <m:t>𝛍</m:t>
                      </m:r>
                    </m:oMath>
                  </a14:m>
                  <a:r>
                    <a:rPr kumimoji="1" lang="en-US" altLang="ja-JP" sz="1400" b="1" dirty="0">
                      <a:solidFill>
                        <a:srgbClr val="FF0000"/>
                      </a:solidFill>
                      <a:latin typeface="Hiragino Sans W6" panose="020B0400000000000000" pitchFamily="34" charset="-128"/>
                      <a:ea typeface="Hiragino Sans W6" panose="020B0400000000000000" pitchFamily="34" charset="-128"/>
                    </a:rPr>
                    <a:t>m</a:t>
                  </a:r>
                  <a:endParaRPr kumimoji="1" lang="en-US" altLang="ja-JP" sz="1200" b="1" dirty="0">
                    <a:solidFill>
                      <a:srgbClr val="FF0000"/>
                    </a:solidFill>
                    <a:latin typeface="Hiragino Sans W6" panose="020B0400000000000000" pitchFamily="34" charset="-128"/>
                    <a:ea typeface="Hiragino Sans W6" panose="020B0400000000000000" pitchFamily="34" charset="-128"/>
                  </a:endParaRPr>
                </a:p>
                <a:p>
                  <a:r>
                    <a:rPr kumimoji="1" lang="ja-JP" altLang="en-US" sz="1400">
                      <a:latin typeface="Hiragino Sans W4" panose="020B0400000000000000" pitchFamily="34" charset="-128"/>
                      <a:ea typeface="Hiragino Sans W4" panose="020B0400000000000000" pitchFamily="34" charset="-128"/>
                    </a:rPr>
                    <a:t>時間分解能</a:t>
                  </a:r>
                  <a:r>
                    <a:rPr kumimoji="1" lang="en-US" altLang="ja-JP" sz="1400" dirty="0">
                      <a:latin typeface="Hiragino Sans W4" panose="020B0400000000000000" pitchFamily="34" charset="-128"/>
                      <a:ea typeface="Hiragino Sans W4" panose="020B0400000000000000" pitchFamily="34" charset="-128"/>
                    </a:rPr>
                    <a:t> : </a:t>
                  </a:r>
                  <a:r>
                    <a:rPr kumimoji="1" lang="en-US" altLang="ja-JP" sz="1400" b="1" dirty="0">
                      <a:solidFill>
                        <a:srgbClr val="FF0000"/>
                      </a:solidFill>
                      <a:latin typeface="Hiragino Sans W6" panose="020B0400000000000000" pitchFamily="34" charset="-128"/>
                      <a:ea typeface="Hiragino Sans W6" panose="020B0400000000000000" pitchFamily="34" charset="-128"/>
                    </a:rPr>
                    <a:t>6 ns</a:t>
                  </a:r>
                </a:p>
              </p:txBody>
            </p:sp>
          </mc:Choice>
          <mc:Fallback xmlns="">
            <p:sp>
              <p:nvSpPr>
                <p:cNvPr id="9" name="テキスト ボックス 8">
                  <a:extLst>
                    <a:ext uri="{FF2B5EF4-FFF2-40B4-BE49-F238E27FC236}">
                      <a16:creationId xmlns:a16="http://schemas.microsoft.com/office/drawing/2014/main" id="{F4F3045D-B8AA-827E-036A-7419A3F3C7C9}"/>
                    </a:ext>
                  </a:extLst>
                </p:cNvPr>
                <p:cNvSpPr txBox="1">
                  <a:spLocks noRot="1" noChangeAspect="1" noMove="1" noResize="1" noEditPoints="1" noAdjustHandles="1" noChangeArrowheads="1" noChangeShapeType="1" noTextEdit="1"/>
                </p:cNvSpPr>
                <p:nvPr/>
              </p:nvSpPr>
              <p:spPr>
                <a:xfrm>
                  <a:off x="5057461" y="5928561"/>
                  <a:ext cx="1898128" cy="523220"/>
                </a:xfrm>
                <a:prstGeom prst="rect">
                  <a:avLst/>
                </a:prstGeom>
                <a:blipFill>
                  <a:blip r:embed="rId8"/>
                  <a:stretch>
                    <a:fillRect l="-1333" t="-4762" b="-9524"/>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4A873B70-5454-E8EE-594E-5B087C0367A4}"/>
                </a:ext>
              </a:extLst>
            </p:cNvPr>
            <p:cNvSpPr txBox="1"/>
            <p:nvPr/>
          </p:nvSpPr>
          <p:spPr>
            <a:xfrm>
              <a:off x="5209910" y="5617528"/>
              <a:ext cx="1499209" cy="338554"/>
            </a:xfrm>
            <a:prstGeom prst="rect">
              <a:avLst/>
            </a:prstGeom>
            <a:noFill/>
          </p:spPr>
          <p:txBody>
            <a:bodyPr wrap="square">
              <a:spAutoFit/>
            </a:bodyPr>
            <a:lstStyle/>
            <a:p>
              <a:pPr algn="ctr"/>
              <a:r>
                <a:rPr kumimoji="1" lang="ja-JP" altLang="en-US" sz="1600" b="1" u="sng">
                  <a:latin typeface="Hiragino Sans W4" panose="020B0400000000000000" pitchFamily="34" charset="-128"/>
                  <a:ea typeface="Hiragino Sans W4" panose="020B0400000000000000" pitchFamily="34" charset="-128"/>
                </a:rPr>
                <a:t>要求性能</a:t>
              </a:r>
              <a:endParaRPr kumimoji="1" lang="en-US" altLang="ja-JP" sz="1600" b="1" u="sng" dirty="0">
                <a:latin typeface="Hiragino Sans W6" panose="020B0400000000000000" pitchFamily="34" charset="-128"/>
                <a:ea typeface="Hiragino Sans W6" panose="020B0400000000000000" pitchFamily="34" charset="-128"/>
              </a:endParaRPr>
            </a:p>
          </p:txBody>
        </p:sp>
      </p:grpSp>
      <p:pic>
        <p:nvPicPr>
          <p:cNvPr id="16" name="図 15" descr="トラック, 建物, ボート, 大きい が含まれている画像&#10;&#10;自動的に生成された説明">
            <a:extLst>
              <a:ext uri="{FF2B5EF4-FFF2-40B4-BE49-F238E27FC236}">
                <a16:creationId xmlns:a16="http://schemas.microsoft.com/office/drawing/2014/main" id="{DFC473F3-A693-886B-A578-D851669A196F}"/>
              </a:ext>
            </a:extLst>
          </p:cNvPr>
          <p:cNvPicPr>
            <a:picLocks noChangeAspect="1"/>
          </p:cNvPicPr>
          <p:nvPr/>
        </p:nvPicPr>
        <p:blipFill rotWithShape="1">
          <a:blip r:embed="rId9"/>
          <a:srcRect l="16568" t="16860" r="29561" b="31417"/>
          <a:stretch/>
        </p:blipFill>
        <p:spPr>
          <a:xfrm>
            <a:off x="220262" y="3598323"/>
            <a:ext cx="4408430" cy="3174336"/>
          </a:xfrm>
          <a:prstGeom prst="rect">
            <a:avLst/>
          </a:prstGeom>
        </p:spPr>
      </p:pic>
      <p:cxnSp>
        <p:nvCxnSpPr>
          <p:cNvPr id="20" name="直線矢印コネクタ 19">
            <a:extLst>
              <a:ext uri="{FF2B5EF4-FFF2-40B4-BE49-F238E27FC236}">
                <a16:creationId xmlns:a16="http://schemas.microsoft.com/office/drawing/2014/main" id="{54E7BEAF-4B3A-3945-31F1-90ED658529DF}"/>
              </a:ext>
            </a:extLst>
          </p:cNvPr>
          <p:cNvCxnSpPr>
            <a:cxnSpLocks/>
          </p:cNvCxnSpPr>
          <p:nvPr/>
        </p:nvCxnSpPr>
        <p:spPr>
          <a:xfrm flipH="1">
            <a:off x="2123517" y="4323267"/>
            <a:ext cx="2417728" cy="10093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BAC3DF6-2174-04D9-E1CA-C6372D99E483}"/>
              </a:ext>
            </a:extLst>
          </p:cNvPr>
          <p:cNvSpPr txBox="1"/>
          <p:nvPr/>
        </p:nvSpPr>
        <p:spPr>
          <a:xfrm rot="20270944">
            <a:off x="2832498" y="4594262"/>
            <a:ext cx="1772963" cy="369332"/>
          </a:xfrm>
          <a:prstGeom prst="rect">
            <a:avLst/>
          </a:prstGeom>
          <a:noFill/>
          <a:ln>
            <a:noFill/>
          </a:ln>
        </p:spPr>
        <p:txBody>
          <a:bodyPr wrap="square">
            <a:spAutoFit/>
          </a:bodyPr>
          <a:lstStyle/>
          <a:p>
            <a:pPr algn="ctr"/>
            <a:r>
              <a:rPr lang="en-US" altLang="ja-JP" b="1" dirty="0">
                <a:solidFill>
                  <a:schemeClr val="bg1"/>
                </a:solidFill>
                <a:latin typeface="Segoe UI" panose="020B0502040204020203" pitchFamily="34" charset="0"/>
                <a:cs typeface="Segoe UI" panose="020B0502040204020203" pitchFamily="34" charset="0"/>
              </a:rPr>
              <a:t>proton beam</a:t>
            </a:r>
            <a:endParaRPr lang="ja-JP" altLang="en-US" b="1" dirty="0">
              <a:solidFill>
                <a:schemeClr val="bg1"/>
              </a:solidFill>
              <a:latin typeface="Segoe UI" panose="020B0502040204020203" pitchFamily="34" charset="0"/>
              <a:cs typeface="Segoe UI" panose="020B0502040204020203" pitchFamily="34" charset="0"/>
            </a:endParaRPr>
          </a:p>
        </p:txBody>
      </p:sp>
      <p:sp>
        <p:nvSpPr>
          <p:cNvPr id="32" name="円弧 31">
            <a:extLst>
              <a:ext uri="{FF2B5EF4-FFF2-40B4-BE49-F238E27FC236}">
                <a16:creationId xmlns:a16="http://schemas.microsoft.com/office/drawing/2014/main" id="{9765BA68-C65C-D91C-76BD-F889A41808F2}"/>
              </a:ext>
            </a:extLst>
          </p:cNvPr>
          <p:cNvSpPr/>
          <p:nvPr/>
        </p:nvSpPr>
        <p:spPr>
          <a:xfrm rot="10963477">
            <a:off x="733826" y="4947537"/>
            <a:ext cx="1804863" cy="438072"/>
          </a:xfrm>
          <a:prstGeom prst="arc">
            <a:avLst>
              <a:gd name="adj1" fmla="val 12007867"/>
              <a:gd name="adj2" fmla="val 20898052"/>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C93C1CF5-439D-6099-B614-045951EF647D}"/>
              </a:ext>
            </a:extLst>
          </p:cNvPr>
          <p:cNvSpPr/>
          <p:nvPr/>
        </p:nvSpPr>
        <p:spPr>
          <a:xfrm rot="10800000">
            <a:off x="1957830" y="4953561"/>
            <a:ext cx="2302459" cy="448094"/>
          </a:xfrm>
          <a:prstGeom prst="arc">
            <a:avLst>
              <a:gd name="adj1" fmla="val 11542915"/>
              <a:gd name="adj2" fmla="val 20641717"/>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三角形 36">
            <a:extLst>
              <a:ext uri="{FF2B5EF4-FFF2-40B4-BE49-F238E27FC236}">
                <a16:creationId xmlns:a16="http://schemas.microsoft.com/office/drawing/2014/main" id="{77C11F5E-97CB-56B9-5BC0-B2B20F8795F8}"/>
              </a:ext>
            </a:extLst>
          </p:cNvPr>
          <p:cNvSpPr/>
          <p:nvPr/>
        </p:nvSpPr>
        <p:spPr>
          <a:xfrm rot="17047709">
            <a:off x="742547" y="5132423"/>
            <a:ext cx="167326" cy="23899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三角形 37">
            <a:extLst>
              <a:ext uri="{FF2B5EF4-FFF2-40B4-BE49-F238E27FC236}">
                <a16:creationId xmlns:a16="http://schemas.microsoft.com/office/drawing/2014/main" id="{EF9DF789-91AB-E1F9-98A9-B4E12F7D8B23}"/>
              </a:ext>
            </a:extLst>
          </p:cNvPr>
          <p:cNvSpPr/>
          <p:nvPr/>
        </p:nvSpPr>
        <p:spPr>
          <a:xfrm rot="4533098">
            <a:off x="3890311" y="5183149"/>
            <a:ext cx="167326" cy="23899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1" name="グループ化 130">
            <a:extLst>
              <a:ext uri="{FF2B5EF4-FFF2-40B4-BE49-F238E27FC236}">
                <a16:creationId xmlns:a16="http://schemas.microsoft.com/office/drawing/2014/main" id="{FDDEB235-48F5-40E9-F2B3-BEC39A156232}"/>
              </a:ext>
            </a:extLst>
          </p:cNvPr>
          <p:cNvGrpSpPr/>
          <p:nvPr/>
        </p:nvGrpSpPr>
        <p:grpSpPr>
          <a:xfrm>
            <a:off x="3360644" y="5249458"/>
            <a:ext cx="293634" cy="280656"/>
            <a:chOff x="812602" y="4983950"/>
            <a:chExt cx="293634" cy="280656"/>
          </a:xfrm>
        </p:grpSpPr>
        <p:sp>
          <p:nvSpPr>
            <p:cNvPr id="34" name="円/楕円 33">
              <a:extLst>
                <a:ext uri="{FF2B5EF4-FFF2-40B4-BE49-F238E27FC236}">
                  <a16:creationId xmlns:a16="http://schemas.microsoft.com/office/drawing/2014/main" id="{367EA073-D32D-9C3D-F0B1-4DC12530D038}"/>
                </a:ext>
              </a:extLst>
            </p:cNvPr>
            <p:cNvSpPr/>
            <p:nvPr/>
          </p:nvSpPr>
          <p:spPr>
            <a:xfrm>
              <a:off x="812602" y="4983950"/>
              <a:ext cx="280656" cy="280656"/>
            </a:xfrm>
            <a:prstGeom prst="ellipse">
              <a:avLst/>
            </a:prstGeom>
            <a:solidFill>
              <a:srgbClr val="3F53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DCDB43A8-69A4-BAA2-951D-C5E3FB03E8E1}"/>
                    </a:ext>
                  </a:extLst>
                </p:cNvPr>
                <p:cNvSpPr txBox="1"/>
                <p:nvPr/>
              </p:nvSpPr>
              <p:spPr>
                <a:xfrm>
                  <a:off x="830007" y="5003041"/>
                  <a:ext cx="27622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b="1" i="1" smtClean="0">
                                <a:solidFill>
                                  <a:schemeClr val="bg1"/>
                                </a:solidFill>
                                <a:latin typeface="Cambria Math" panose="02040503050406030204" pitchFamily="18" charset="0"/>
                              </a:rPr>
                            </m:ctrlPr>
                          </m:sSupPr>
                          <m:e>
                            <m:r>
                              <a:rPr kumimoji="1" lang="en-US" altLang="ja-JP" sz="1600" b="1" i="1" smtClean="0">
                                <a:solidFill>
                                  <a:schemeClr val="bg1"/>
                                </a:solidFill>
                                <a:latin typeface="Cambria Math" panose="02040503050406030204" pitchFamily="18" charset="0"/>
                              </a:rPr>
                              <m:t>𝒆</m:t>
                            </m:r>
                          </m:e>
                          <m:sup>
                            <m:r>
                              <a:rPr kumimoji="1" lang="en-US" altLang="ja-JP" sz="1600" b="1" i="1" smtClean="0">
                                <a:solidFill>
                                  <a:schemeClr val="bg1"/>
                                </a:solidFill>
                                <a:latin typeface="Cambria Math" panose="02040503050406030204" pitchFamily="18" charset="0"/>
                              </a:rPr>
                              <m:t>−</m:t>
                            </m:r>
                          </m:sup>
                        </m:sSup>
                      </m:oMath>
                    </m:oMathPara>
                  </a14:m>
                  <a:endParaRPr kumimoji="1" lang="ja-JP" altLang="en-US" sz="1600" b="1">
                    <a:solidFill>
                      <a:schemeClr val="bg1"/>
                    </a:solidFill>
                  </a:endParaRPr>
                </a:p>
              </p:txBody>
            </p:sp>
          </mc:Choice>
          <mc:Fallback xmlns="">
            <p:sp>
              <p:nvSpPr>
                <p:cNvPr id="39" name="テキスト ボックス 38">
                  <a:extLst>
                    <a:ext uri="{FF2B5EF4-FFF2-40B4-BE49-F238E27FC236}">
                      <a16:creationId xmlns:a16="http://schemas.microsoft.com/office/drawing/2014/main" id="{DCDB43A8-69A4-BAA2-951D-C5E3FB03E8E1}"/>
                    </a:ext>
                  </a:extLst>
                </p:cNvPr>
                <p:cNvSpPr txBox="1">
                  <a:spLocks noRot="1" noChangeAspect="1" noMove="1" noResize="1" noEditPoints="1" noAdjustHandles="1" noChangeArrowheads="1" noChangeShapeType="1" noTextEdit="1"/>
                </p:cNvSpPr>
                <p:nvPr/>
              </p:nvSpPr>
              <p:spPr>
                <a:xfrm>
                  <a:off x="830007" y="5003041"/>
                  <a:ext cx="276229" cy="246221"/>
                </a:xfrm>
                <a:prstGeom prst="rect">
                  <a:avLst/>
                </a:prstGeom>
                <a:blipFill>
                  <a:blip r:embed="rId10"/>
                  <a:stretch>
                    <a:fillRect l="-8696"/>
                  </a:stretch>
                </a:blipFill>
              </p:spPr>
              <p:txBody>
                <a:bodyPr/>
                <a:lstStyle/>
                <a:p>
                  <a:r>
                    <a:rPr lang="ja-JP" altLang="en-US">
                      <a:noFill/>
                    </a:rPr>
                    <a:t> </a:t>
                  </a:r>
                </a:p>
              </p:txBody>
            </p:sp>
          </mc:Fallback>
        </mc:AlternateContent>
      </p:grpSp>
      <p:grpSp>
        <p:nvGrpSpPr>
          <p:cNvPr id="130" name="グループ化 129">
            <a:extLst>
              <a:ext uri="{FF2B5EF4-FFF2-40B4-BE49-F238E27FC236}">
                <a16:creationId xmlns:a16="http://schemas.microsoft.com/office/drawing/2014/main" id="{5BD65BC1-76FD-72CE-2604-028BC3C1C804}"/>
              </a:ext>
            </a:extLst>
          </p:cNvPr>
          <p:cNvGrpSpPr/>
          <p:nvPr/>
        </p:nvGrpSpPr>
        <p:grpSpPr>
          <a:xfrm>
            <a:off x="1105157" y="5191206"/>
            <a:ext cx="291761" cy="280656"/>
            <a:chOff x="-624535" y="4469696"/>
            <a:chExt cx="291761" cy="280656"/>
          </a:xfrm>
        </p:grpSpPr>
        <p:sp>
          <p:nvSpPr>
            <p:cNvPr id="35" name="円/楕円 34">
              <a:extLst>
                <a:ext uri="{FF2B5EF4-FFF2-40B4-BE49-F238E27FC236}">
                  <a16:creationId xmlns:a16="http://schemas.microsoft.com/office/drawing/2014/main" id="{5A7F5794-12E7-3D6A-424B-23B8942B3EE2}"/>
                </a:ext>
              </a:extLst>
            </p:cNvPr>
            <p:cNvSpPr/>
            <p:nvPr/>
          </p:nvSpPr>
          <p:spPr>
            <a:xfrm>
              <a:off x="-624535" y="4469696"/>
              <a:ext cx="280656" cy="2806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FD6680BD-24D3-2112-005F-66D9E1F583F5}"/>
                    </a:ext>
                  </a:extLst>
                </p:cNvPr>
                <p:cNvSpPr txBox="1"/>
                <p:nvPr/>
              </p:nvSpPr>
              <p:spPr>
                <a:xfrm>
                  <a:off x="-609003" y="4480420"/>
                  <a:ext cx="27622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600" b="1" i="1" smtClean="0">
                                <a:solidFill>
                                  <a:schemeClr val="bg1"/>
                                </a:solidFill>
                                <a:latin typeface="Cambria Math" panose="02040503050406030204" pitchFamily="18" charset="0"/>
                              </a:rPr>
                            </m:ctrlPr>
                          </m:sSupPr>
                          <m:e>
                            <m:r>
                              <a:rPr kumimoji="1" lang="en-US" altLang="ja-JP" sz="1600" b="1" i="1" smtClean="0">
                                <a:solidFill>
                                  <a:schemeClr val="bg1"/>
                                </a:solidFill>
                                <a:latin typeface="Cambria Math" panose="02040503050406030204" pitchFamily="18" charset="0"/>
                              </a:rPr>
                              <m:t>𝒆</m:t>
                            </m:r>
                          </m:e>
                          <m:sup>
                            <m:r>
                              <a:rPr kumimoji="1" lang="en-US" altLang="ja-JP" sz="1600" b="1" i="1" smtClean="0">
                                <a:solidFill>
                                  <a:schemeClr val="bg1"/>
                                </a:solidFill>
                                <a:latin typeface="Cambria Math" panose="02040503050406030204" pitchFamily="18" charset="0"/>
                              </a:rPr>
                              <m:t>+</m:t>
                            </m:r>
                          </m:sup>
                        </m:sSup>
                      </m:oMath>
                    </m:oMathPara>
                  </a14:m>
                  <a:endParaRPr kumimoji="1" lang="ja-JP" altLang="en-US" sz="1600" b="1">
                    <a:solidFill>
                      <a:schemeClr val="bg1"/>
                    </a:solidFill>
                  </a:endParaRPr>
                </a:p>
              </p:txBody>
            </p:sp>
          </mc:Choice>
          <mc:Fallback xmlns="">
            <p:sp>
              <p:nvSpPr>
                <p:cNvPr id="40" name="テキスト ボックス 39">
                  <a:extLst>
                    <a:ext uri="{FF2B5EF4-FFF2-40B4-BE49-F238E27FC236}">
                      <a16:creationId xmlns:a16="http://schemas.microsoft.com/office/drawing/2014/main" id="{FD6680BD-24D3-2112-005F-66D9E1F583F5}"/>
                    </a:ext>
                  </a:extLst>
                </p:cNvPr>
                <p:cNvSpPr txBox="1">
                  <a:spLocks noRot="1" noChangeAspect="1" noMove="1" noResize="1" noEditPoints="1" noAdjustHandles="1" noChangeArrowheads="1" noChangeShapeType="1" noTextEdit="1"/>
                </p:cNvSpPr>
                <p:nvPr/>
              </p:nvSpPr>
              <p:spPr>
                <a:xfrm>
                  <a:off x="-609003" y="4480420"/>
                  <a:ext cx="276229" cy="246221"/>
                </a:xfrm>
                <a:prstGeom prst="rect">
                  <a:avLst/>
                </a:prstGeom>
                <a:blipFill>
                  <a:blip r:embed="rId11"/>
                  <a:stretch>
                    <a:fillRect l="-13636" r="-9091"/>
                  </a:stretch>
                </a:blipFill>
              </p:spPr>
              <p:txBody>
                <a:bodyPr/>
                <a:lstStyle/>
                <a:p>
                  <a:r>
                    <a:rPr lang="ja-JP" altLang="en-US">
                      <a:noFill/>
                    </a:rPr>
                    <a:t> </a:t>
                  </a:r>
                </a:p>
              </p:txBody>
            </p:sp>
          </mc:Fallback>
        </mc:AlternateContent>
      </p:grpSp>
      <p:sp>
        <p:nvSpPr>
          <p:cNvPr id="68" name="テキスト ボックス 67">
            <a:extLst>
              <a:ext uri="{FF2B5EF4-FFF2-40B4-BE49-F238E27FC236}">
                <a16:creationId xmlns:a16="http://schemas.microsoft.com/office/drawing/2014/main" id="{84BDC20C-5B79-F02E-A161-9D631FDCBC03}"/>
              </a:ext>
            </a:extLst>
          </p:cNvPr>
          <p:cNvSpPr txBox="1"/>
          <p:nvPr/>
        </p:nvSpPr>
        <p:spPr>
          <a:xfrm>
            <a:off x="2719049" y="5951801"/>
            <a:ext cx="897322"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b="1" dirty="0">
                <a:latin typeface="Segoe UI" panose="020B0502040204020203" pitchFamily="34" charset="0"/>
                <a:cs typeface="Segoe UI" panose="020B0502040204020203" pitchFamily="34" charset="0"/>
              </a:rPr>
              <a:t>target</a:t>
            </a:r>
            <a:endParaRPr lang="ja-JP" altLang="en-US" b="1" dirty="0">
              <a:latin typeface="Segoe UI" panose="020B0502040204020203" pitchFamily="34" charset="0"/>
              <a:cs typeface="Segoe UI" panose="020B0502040204020203" pitchFamily="34" charset="0"/>
            </a:endParaRPr>
          </a:p>
        </p:txBody>
      </p:sp>
      <p:grpSp>
        <p:nvGrpSpPr>
          <p:cNvPr id="93" name="グループ化 92">
            <a:extLst>
              <a:ext uri="{FF2B5EF4-FFF2-40B4-BE49-F238E27FC236}">
                <a16:creationId xmlns:a16="http://schemas.microsoft.com/office/drawing/2014/main" id="{D3C8E65F-9616-D1E9-1F0E-2D781459476D}"/>
              </a:ext>
            </a:extLst>
          </p:cNvPr>
          <p:cNvGrpSpPr/>
          <p:nvPr/>
        </p:nvGrpSpPr>
        <p:grpSpPr>
          <a:xfrm>
            <a:off x="83626" y="5452601"/>
            <a:ext cx="2483664" cy="1348084"/>
            <a:chOff x="194882" y="5447560"/>
            <a:chExt cx="2483664" cy="1348084"/>
          </a:xfrm>
        </p:grpSpPr>
        <p:sp>
          <p:nvSpPr>
            <p:cNvPr id="86" name="角丸四角形 85">
              <a:extLst>
                <a:ext uri="{FF2B5EF4-FFF2-40B4-BE49-F238E27FC236}">
                  <a16:creationId xmlns:a16="http://schemas.microsoft.com/office/drawing/2014/main" id="{2EA9D0FB-09BD-D2F9-D326-CEC430CDD465}"/>
                </a:ext>
              </a:extLst>
            </p:cNvPr>
            <p:cNvSpPr/>
            <p:nvPr/>
          </p:nvSpPr>
          <p:spPr>
            <a:xfrm>
              <a:off x="194882" y="5832753"/>
              <a:ext cx="2483664" cy="962891"/>
            </a:xfrm>
            <a:prstGeom prst="roundRect">
              <a:avLst>
                <a:gd name="adj" fmla="val 11871"/>
              </a:avLst>
            </a:prstGeom>
            <a:solidFill>
              <a:schemeClr val="accent6">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2A2A023A-6DB1-0AA4-FA24-86A4464011BE}"/>
                </a:ext>
              </a:extLst>
            </p:cNvPr>
            <p:cNvSpPr txBox="1"/>
            <p:nvPr/>
          </p:nvSpPr>
          <p:spPr>
            <a:xfrm>
              <a:off x="1772693" y="6350645"/>
              <a:ext cx="630157"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b="1" dirty="0">
                  <a:latin typeface="Segoe UI" panose="020B0502040204020203" pitchFamily="34" charset="0"/>
                  <a:cs typeface="Segoe UI" panose="020B0502040204020203" pitchFamily="34" charset="0"/>
                </a:rPr>
                <a:t>STS</a:t>
              </a:r>
              <a:endParaRPr lang="ja-JP" altLang="en-US" b="1" dirty="0">
                <a:latin typeface="Segoe UI" panose="020B0502040204020203" pitchFamily="34" charset="0"/>
                <a:cs typeface="Segoe UI" panose="020B0502040204020203" pitchFamily="34" charset="0"/>
              </a:endParaRPr>
            </a:p>
          </p:txBody>
        </p:sp>
        <p:cxnSp>
          <p:nvCxnSpPr>
            <p:cNvPr id="78" name="直線矢印コネクタ 77">
              <a:extLst>
                <a:ext uri="{FF2B5EF4-FFF2-40B4-BE49-F238E27FC236}">
                  <a16:creationId xmlns:a16="http://schemas.microsoft.com/office/drawing/2014/main" id="{97AC08EA-6647-E49B-79FD-A97899775611}"/>
                </a:ext>
              </a:extLst>
            </p:cNvPr>
            <p:cNvCxnSpPr/>
            <p:nvPr/>
          </p:nvCxnSpPr>
          <p:spPr>
            <a:xfrm flipV="1">
              <a:off x="1847273" y="5447560"/>
              <a:ext cx="0" cy="48189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0B66FB58-8498-2DB0-110F-85A50B4BEAA2}"/>
                </a:ext>
              </a:extLst>
            </p:cNvPr>
            <p:cNvCxnSpPr>
              <a:cxnSpLocks/>
              <a:stCxn id="71" idx="0"/>
            </p:cNvCxnSpPr>
            <p:nvPr/>
          </p:nvCxnSpPr>
          <p:spPr>
            <a:xfrm flipV="1">
              <a:off x="2087772" y="5522458"/>
              <a:ext cx="71268" cy="82818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CFA56BDB-65CC-51D9-5303-8DB4ECF5509B}"/>
                </a:ext>
              </a:extLst>
            </p:cNvPr>
            <p:cNvSpPr txBox="1"/>
            <p:nvPr/>
          </p:nvSpPr>
          <p:spPr>
            <a:xfrm>
              <a:off x="431659" y="5895109"/>
              <a:ext cx="2124640"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b="1" dirty="0">
                  <a:latin typeface="Segoe UI" panose="020B0502040204020203" pitchFamily="34" charset="0"/>
                  <a:cs typeface="Segoe UI" panose="020B0502040204020203" pitchFamily="34" charset="0"/>
                </a:rPr>
                <a:t>GEM Tracker</a:t>
              </a:r>
              <a:r>
                <a:rPr lang="en-US" altLang="ja-JP" sz="1400" b="1" dirty="0">
                  <a:latin typeface="Segoe UI" panose="020B0502040204020203" pitchFamily="34" charset="0"/>
                  <a:cs typeface="Segoe UI" panose="020B0502040204020203" pitchFamily="34" charset="0"/>
                </a:rPr>
                <a:t>(GTR)</a:t>
              </a:r>
              <a:endParaRPr lang="ja-JP" altLang="en-US" b="1" dirty="0">
                <a:latin typeface="Segoe UI" panose="020B0502040204020203" pitchFamily="34" charset="0"/>
                <a:cs typeface="Segoe UI" panose="020B0502040204020203" pitchFamily="34" charset="0"/>
              </a:endParaRPr>
            </a:p>
          </p:txBody>
        </p:sp>
        <p:sp>
          <p:nvSpPr>
            <p:cNvPr id="91" name="テキスト ボックス 90">
              <a:extLst>
                <a:ext uri="{FF2B5EF4-FFF2-40B4-BE49-F238E27FC236}">
                  <a16:creationId xmlns:a16="http://schemas.microsoft.com/office/drawing/2014/main" id="{253C5B6A-7002-27F7-ED54-8E2B6B40D41A}"/>
                </a:ext>
              </a:extLst>
            </p:cNvPr>
            <p:cNvSpPr txBox="1"/>
            <p:nvPr/>
          </p:nvSpPr>
          <p:spPr>
            <a:xfrm>
              <a:off x="353973" y="6375882"/>
              <a:ext cx="1258240" cy="338554"/>
            </a:xfrm>
            <a:prstGeom prst="rect">
              <a:avLst/>
            </a:prstGeom>
            <a:solidFill>
              <a:srgbClr val="07833C"/>
            </a:solidFill>
          </p:spPr>
          <p:txBody>
            <a:bodyPr wrap="square">
              <a:spAutoFit/>
            </a:bodyPr>
            <a:lstStyle/>
            <a:p>
              <a:pPr algn="ctr"/>
              <a:r>
                <a:rPr lang="ja-JP" altLang="en-US" sz="1600">
                  <a:solidFill>
                    <a:schemeClr val="bg1"/>
                  </a:solidFill>
                  <a:latin typeface="Hiragino Sans W4" panose="020B0400000000000000" pitchFamily="34" charset="-128"/>
                  <a:ea typeface="Hiragino Sans W4" panose="020B0400000000000000" pitchFamily="34" charset="-128"/>
                </a:rPr>
                <a:t>運動量測定</a:t>
              </a:r>
            </a:p>
          </p:txBody>
        </p:sp>
      </p:grpSp>
      <p:grpSp>
        <p:nvGrpSpPr>
          <p:cNvPr id="94" name="グループ化 93">
            <a:extLst>
              <a:ext uri="{FF2B5EF4-FFF2-40B4-BE49-F238E27FC236}">
                <a16:creationId xmlns:a16="http://schemas.microsoft.com/office/drawing/2014/main" id="{E69F0D86-BC8A-772B-0A5F-8406521458FE}"/>
              </a:ext>
            </a:extLst>
          </p:cNvPr>
          <p:cNvGrpSpPr/>
          <p:nvPr/>
        </p:nvGrpSpPr>
        <p:grpSpPr>
          <a:xfrm>
            <a:off x="971502" y="3330227"/>
            <a:ext cx="3831819" cy="1653744"/>
            <a:chOff x="-1194793" y="5824288"/>
            <a:chExt cx="3831819" cy="1653744"/>
          </a:xfrm>
        </p:grpSpPr>
        <p:sp>
          <p:nvSpPr>
            <p:cNvPr id="95" name="角丸四角形 94">
              <a:extLst>
                <a:ext uri="{FF2B5EF4-FFF2-40B4-BE49-F238E27FC236}">
                  <a16:creationId xmlns:a16="http://schemas.microsoft.com/office/drawing/2014/main" id="{72C8BF5F-F163-2BCE-8285-4E286402C254}"/>
                </a:ext>
              </a:extLst>
            </p:cNvPr>
            <p:cNvSpPr/>
            <p:nvPr/>
          </p:nvSpPr>
          <p:spPr>
            <a:xfrm>
              <a:off x="-761222" y="5824288"/>
              <a:ext cx="3398248" cy="962891"/>
            </a:xfrm>
            <a:prstGeom prst="roundRect">
              <a:avLst>
                <a:gd name="adj" fmla="val 11871"/>
              </a:avLst>
            </a:prstGeom>
            <a:solidFill>
              <a:schemeClr val="accent5">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7BC6F8B8-542C-7EA9-56F7-F61408CBD96E}"/>
                </a:ext>
              </a:extLst>
            </p:cNvPr>
            <p:cNvSpPr txBox="1"/>
            <p:nvPr/>
          </p:nvSpPr>
          <p:spPr>
            <a:xfrm>
              <a:off x="-642617" y="5872316"/>
              <a:ext cx="3128555"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b="1" dirty="0">
                  <a:latin typeface="Segoe UI" panose="020B0502040204020203" pitchFamily="34" charset="0"/>
                  <a:cs typeface="Segoe UI" panose="020B0502040204020203" pitchFamily="34" charset="0"/>
                </a:rPr>
                <a:t>Hadron Blind Det.(HBD)</a:t>
              </a:r>
              <a:endParaRPr lang="ja-JP" altLang="en-US" b="1" dirty="0">
                <a:latin typeface="Segoe UI" panose="020B0502040204020203" pitchFamily="34" charset="0"/>
                <a:cs typeface="Segoe UI" panose="020B0502040204020203" pitchFamily="34" charset="0"/>
              </a:endParaRPr>
            </a:p>
          </p:txBody>
        </p:sp>
        <p:cxnSp>
          <p:nvCxnSpPr>
            <p:cNvPr id="97" name="直線矢印コネクタ 96">
              <a:extLst>
                <a:ext uri="{FF2B5EF4-FFF2-40B4-BE49-F238E27FC236}">
                  <a16:creationId xmlns:a16="http://schemas.microsoft.com/office/drawing/2014/main" id="{BFC8668C-9176-30F6-773E-0ABEC9B4E8C6}"/>
                </a:ext>
              </a:extLst>
            </p:cNvPr>
            <p:cNvCxnSpPr>
              <a:cxnSpLocks/>
              <a:stCxn id="102" idx="1"/>
            </p:cNvCxnSpPr>
            <p:nvPr/>
          </p:nvCxnSpPr>
          <p:spPr>
            <a:xfrm flipH="1">
              <a:off x="-1194793" y="6487183"/>
              <a:ext cx="491287" cy="6791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CF3333E2-376F-5749-694E-DBE822D3530E}"/>
                </a:ext>
              </a:extLst>
            </p:cNvPr>
            <p:cNvCxnSpPr>
              <a:cxnSpLocks/>
            </p:cNvCxnSpPr>
            <p:nvPr/>
          </p:nvCxnSpPr>
          <p:spPr>
            <a:xfrm flipH="1">
              <a:off x="-633358" y="6268298"/>
              <a:ext cx="566497" cy="120973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2" name="テキスト ボックス 101">
              <a:extLst>
                <a:ext uri="{FF2B5EF4-FFF2-40B4-BE49-F238E27FC236}">
                  <a16:creationId xmlns:a16="http://schemas.microsoft.com/office/drawing/2014/main" id="{E70B487D-7DB8-0626-D3B1-EBC7E3E6E9FE}"/>
                </a:ext>
              </a:extLst>
            </p:cNvPr>
            <p:cNvSpPr txBox="1"/>
            <p:nvPr/>
          </p:nvSpPr>
          <p:spPr>
            <a:xfrm>
              <a:off x="-703506" y="6302517"/>
              <a:ext cx="2124640"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b="1" dirty="0" err="1">
                  <a:latin typeface="Segoe UI" panose="020B0502040204020203" pitchFamily="34" charset="0"/>
                  <a:cs typeface="Segoe UI" panose="020B0502040204020203" pitchFamily="34" charset="0"/>
                </a:rPr>
                <a:t>Leadglass</a:t>
              </a:r>
              <a:r>
                <a:rPr lang="en-US" altLang="ja-JP" b="1" dirty="0">
                  <a:latin typeface="Segoe UI" panose="020B0502040204020203" pitchFamily="34" charset="0"/>
                  <a:cs typeface="Segoe UI" panose="020B0502040204020203" pitchFamily="34" charset="0"/>
                </a:rPr>
                <a:t> Cal.(LG)</a:t>
              </a:r>
              <a:endParaRPr lang="ja-JP" altLang="en-US" b="1" dirty="0">
                <a:latin typeface="Segoe UI" panose="020B0502040204020203" pitchFamily="34" charset="0"/>
                <a:cs typeface="Segoe UI" panose="020B0502040204020203" pitchFamily="34" charset="0"/>
              </a:endParaRPr>
            </a:p>
          </p:txBody>
        </p:sp>
        <p:sp>
          <p:nvSpPr>
            <p:cNvPr id="104" name="テキスト ボックス 103">
              <a:extLst>
                <a:ext uri="{FF2B5EF4-FFF2-40B4-BE49-F238E27FC236}">
                  <a16:creationId xmlns:a16="http://schemas.microsoft.com/office/drawing/2014/main" id="{220A8670-42EA-FD7E-1014-9F022CF8552C}"/>
                </a:ext>
              </a:extLst>
            </p:cNvPr>
            <p:cNvSpPr txBox="1"/>
            <p:nvPr/>
          </p:nvSpPr>
          <p:spPr>
            <a:xfrm>
              <a:off x="1513644" y="6335785"/>
              <a:ext cx="1036371" cy="338554"/>
            </a:xfrm>
            <a:prstGeom prst="rect">
              <a:avLst/>
            </a:prstGeom>
            <a:solidFill>
              <a:srgbClr val="3F53F4"/>
            </a:solidFill>
          </p:spPr>
          <p:txBody>
            <a:bodyPr wrap="square">
              <a:spAutoFit/>
            </a:bodyPr>
            <a:lstStyle/>
            <a:p>
              <a:pPr algn="ctr"/>
              <a:r>
                <a:rPr lang="ja-JP" altLang="en-US" sz="1600">
                  <a:solidFill>
                    <a:schemeClr val="bg1"/>
                  </a:solidFill>
                  <a:latin typeface="Hiragino Sans W4" panose="020B0400000000000000" pitchFamily="34" charset="-128"/>
                  <a:ea typeface="Hiragino Sans W4" panose="020B0400000000000000" pitchFamily="34" charset="-128"/>
                </a:rPr>
                <a:t>電子識別</a:t>
              </a:r>
            </a:p>
          </p:txBody>
        </p:sp>
      </p:grpSp>
      <p:cxnSp>
        <p:nvCxnSpPr>
          <p:cNvPr id="124" name="直線矢印コネクタ 123">
            <a:extLst>
              <a:ext uri="{FF2B5EF4-FFF2-40B4-BE49-F238E27FC236}">
                <a16:creationId xmlns:a16="http://schemas.microsoft.com/office/drawing/2014/main" id="{DFBEBB84-B36D-CCF2-4BE7-EE406797EF6C}"/>
              </a:ext>
            </a:extLst>
          </p:cNvPr>
          <p:cNvCxnSpPr>
            <a:cxnSpLocks/>
            <a:stCxn id="68" idx="0"/>
          </p:cNvCxnSpPr>
          <p:nvPr/>
        </p:nvCxnSpPr>
        <p:spPr>
          <a:xfrm flipH="1" flipV="1">
            <a:off x="2163050" y="5452601"/>
            <a:ext cx="1004660" cy="4992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D581F83A-B3D6-1CA4-107A-A57A7328C744}"/>
              </a:ext>
            </a:extLst>
          </p:cNvPr>
          <p:cNvCxnSpPr>
            <a:cxnSpLocks/>
          </p:cNvCxnSpPr>
          <p:nvPr/>
        </p:nvCxnSpPr>
        <p:spPr>
          <a:xfrm>
            <a:off x="134938" y="576056"/>
            <a:ext cx="667974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993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グループ化 118">
            <a:extLst>
              <a:ext uri="{FF2B5EF4-FFF2-40B4-BE49-F238E27FC236}">
                <a16:creationId xmlns:a16="http://schemas.microsoft.com/office/drawing/2014/main" id="{5FB7B10F-9812-6A52-5CD2-29780E0FE08A}"/>
              </a:ext>
            </a:extLst>
          </p:cNvPr>
          <p:cNvGrpSpPr/>
          <p:nvPr/>
        </p:nvGrpSpPr>
        <p:grpSpPr>
          <a:xfrm>
            <a:off x="5764997" y="836522"/>
            <a:ext cx="3418703" cy="1987069"/>
            <a:chOff x="6782835" y="877250"/>
            <a:chExt cx="2594652" cy="1508102"/>
          </a:xfrm>
        </p:grpSpPr>
        <p:grpSp>
          <p:nvGrpSpPr>
            <p:cNvPr id="116" name="グループ化 115">
              <a:extLst>
                <a:ext uri="{FF2B5EF4-FFF2-40B4-BE49-F238E27FC236}">
                  <a16:creationId xmlns:a16="http://schemas.microsoft.com/office/drawing/2014/main" id="{DBFFDE77-6924-7F56-0AF1-0881E6E54C3D}"/>
                </a:ext>
              </a:extLst>
            </p:cNvPr>
            <p:cNvGrpSpPr/>
            <p:nvPr/>
          </p:nvGrpSpPr>
          <p:grpSpPr>
            <a:xfrm>
              <a:off x="6782835" y="886243"/>
              <a:ext cx="2594652" cy="1499109"/>
              <a:chOff x="6874497" y="945380"/>
              <a:chExt cx="2405717" cy="1389948"/>
            </a:xfrm>
          </p:grpSpPr>
          <p:grpSp>
            <p:nvGrpSpPr>
              <p:cNvPr id="110" name="グループ化 109">
                <a:extLst>
                  <a:ext uri="{FF2B5EF4-FFF2-40B4-BE49-F238E27FC236}">
                    <a16:creationId xmlns:a16="http://schemas.microsoft.com/office/drawing/2014/main" id="{5F61161A-3573-7B02-08FD-BE305B0ED412}"/>
                  </a:ext>
                </a:extLst>
              </p:cNvPr>
              <p:cNvGrpSpPr/>
              <p:nvPr/>
            </p:nvGrpSpPr>
            <p:grpSpPr>
              <a:xfrm>
                <a:off x="6874497" y="945380"/>
                <a:ext cx="2400703" cy="1389948"/>
                <a:chOff x="6893726" y="945380"/>
                <a:chExt cx="2400703" cy="1389948"/>
              </a:xfrm>
            </p:grpSpPr>
            <p:pic>
              <p:nvPicPr>
                <p:cNvPr id="98" name="図 97">
                  <a:extLst>
                    <a:ext uri="{FF2B5EF4-FFF2-40B4-BE49-F238E27FC236}">
                      <a16:creationId xmlns:a16="http://schemas.microsoft.com/office/drawing/2014/main" id="{F7F9AB4D-82C6-10E9-B7D8-34C007DE1DED}"/>
                    </a:ext>
                  </a:extLst>
                </p:cNvPr>
                <p:cNvPicPr>
                  <a:picLocks noChangeAspect="1"/>
                </p:cNvPicPr>
                <p:nvPr/>
              </p:nvPicPr>
              <p:blipFill rotWithShape="1">
                <a:blip r:embed="rId3"/>
                <a:srcRect l="4416" r="6158"/>
                <a:stretch/>
              </p:blipFill>
              <p:spPr>
                <a:xfrm>
                  <a:off x="6893726" y="945380"/>
                  <a:ext cx="2154454" cy="1389948"/>
                </a:xfrm>
                <a:prstGeom prst="rect">
                  <a:avLst/>
                </a:prstGeom>
              </p:spPr>
            </p:pic>
            <p:cxnSp>
              <p:nvCxnSpPr>
                <p:cNvPr id="101" name="直線コネクタ 100">
                  <a:extLst>
                    <a:ext uri="{FF2B5EF4-FFF2-40B4-BE49-F238E27FC236}">
                      <a16:creationId xmlns:a16="http://schemas.microsoft.com/office/drawing/2014/main" id="{F7B18A1F-4C4D-38A5-42FA-04887A5A7C62}"/>
                    </a:ext>
                  </a:extLst>
                </p:cNvPr>
                <p:cNvCxnSpPr>
                  <a:cxnSpLocks/>
                  <a:endCxn id="99" idx="4"/>
                </p:cNvCxnSpPr>
                <p:nvPr/>
              </p:nvCxnSpPr>
              <p:spPr>
                <a:xfrm flipH="1">
                  <a:off x="8100135" y="1397660"/>
                  <a:ext cx="3992" cy="558027"/>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9" name="円/楕円 98">
                  <a:extLst>
                    <a:ext uri="{FF2B5EF4-FFF2-40B4-BE49-F238E27FC236}">
                      <a16:creationId xmlns:a16="http://schemas.microsoft.com/office/drawing/2014/main" id="{CEB769C6-7D0D-2339-F840-08A28357AB92}"/>
                    </a:ext>
                  </a:extLst>
                </p:cNvPr>
                <p:cNvSpPr/>
                <p:nvPr/>
              </p:nvSpPr>
              <p:spPr>
                <a:xfrm>
                  <a:off x="8049917" y="1847524"/>
                  <a:ext cx="100435" cy="10816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コネクタ 102">
                  <a:extLst>
                    <a:ext uri="{FF2B5EF4-FFF2-40B4-BE49-F238E27FC236}">
                      <a16:creationId xmlns:a16="http://schemas.microsoft.com/office/drawing/2014/main" id="{FF6E67C1-07CC-F325-84C5-D80023B88E98}"/>
                    </a:ext>
                  </a:extLst>
                </p:cNvPr>
                <p:cNvCxnSpPr>
                  <a:cxnSpLocks/>
                </p:cNvCxnSpPr>
                <p:nvPr/>
              </p:nvCxnSpPr>
              <p:spPr>
                <a:xfrm>
                  <a:off x="7958581" y="1323172"/>
                  <a:ext cx="141553" cy="74488"/>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7" name="Text Box 52">
                  <a:extLst>
                    <a:ext uri="{FF2B5EF4-FFF2-40B4-BE49-F238E27FC236}">
                      <a16:creationId xmlns:a16="http://schemas.microsoft.com/office/drawing/2014/main" id="{59AE56C7-B6FF-0EAE-5968-A425351E227A}"/>
                    </a:ext>
                  </a:extLst>
                </p:cNvPr>
                <p:cNvSpPr txBox="1">
                  <a:spLocks noChangeArrowheads="1"/>
                </p:cNvSpPr>
                <p:nvPr/>
              </p:nvSpPr>
              <p:spPr bwMode="auto">
                <a:xfrm>
                  <a:off x="8210323" y="1457315"/>
                  <a:ext cx="1084106" cy="238238"/>
                </a:xfrm>
                <a:prstGeom prst="rect">
                  <a:avLst/>
                </a:prstGeom>
                <a:noFill/>
                <a:ln w="9525">
                  <a:noFill/>
                  <a:miter lim="800000"/>
                  <a:headEnd/>
                  <a:tailEnd/>
                </a:ln>
                <a:effectLst/>
              </p:spPr>
              <p:txBody>
                <a:bodyPr wrap="square">
                  <a:spAutoFit/>
                </a:bodyPr>
                <a:lstStyle/>
                <a:p>
                  <a:r>
                    <a:rPr lang="en" altLang="ja-JP" sz="1600" b="1" dirty="0"/>
                    <a:t>Nuclear density</a:t>
                  </a:r>
                  <a:endParaRPr lang="ja-JP" altLang="en-US" sz="1600" b="1" dirty="0"/>
                </a:p>
              </p:txBody>
            </p:sp>
            <p:cxnSp>
              <p:nvCxnSpPr>
                <p:cNvPr id="109" name="直線矢印コネクタ 108">
                  <a:extLst>
                    <a:ext uri="{FF2B5EF4-FFF2-40B4-BE49-F238E27FC236}">
                      <a16:creationId xmlns:a16="http://schemas.microsoft.com/office/drawing/2014/main" id="{6DFF55D4-DBC7-2890-34B7-336C063F1DD7}"/>
                    </a:ext>
                  </a:extLst>
                </p:cNvPr>
                <p:cNvCxnSpPr>
                  <a:cxnSpLocks/>
                </p:cNvCxnSpPr>
                <p:nvPr/>
              </p:nvCxnSpPr>
              <p:spPr>
                <a:xfrm flipH="1">
                  <a:off x="8165647" y="1659515"/>
                  <a:ext cx="444003" cy="18420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下矢印 110">
                <a:extLst>
                  <a:ext uri="{FF2B5EF4-FFF2-40B4-BE49-F238E27FC236}">
                    <a16:creationId xmlns:a16="http://schemas.microsoft.com/office/drawing/2014/main" id="{2188DF48-A14D-EDF2-B199-B5FCCFFE4AEB}"/>
                  </a:ext>
                </a:extLst>
              </p:cNvPr>
              <p:cNvSpPr/>
              <p:nvPr/>
            </p:nvSpPr>
            <p:spPr>
              <a:xfrm>
                <a:off x="8066698" y="1178223"/>
                <a:ext cx="141553" cy="21074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E684BB62-9544-3ADE-2038-A58F80278598}"/>
                  </a:ext>
                </a:extLst>
              </p:cNvPr>
              <p:cNvSpPr txBox="1"/>
              <p:nvPr/>
            </p:nvSpPr>
            <p:spPr>
              <a:xfrm>
                <a:off x="8184130" y="1123198"/>
                <a:ext cx="1096084" cy="324870"/>
              </a:xfrm>
              <a:prstGeom prst="rect">
                <a:avLst/>
              </a:prstGeom>
              <a:noFill/>
            </p:spPr>
            <p:txBody>
              <a:bodyPr wrap="square">
                <a:spAutoFit/>
              </a:bodyPr>
              <a:lstStyle/>
              <a:p>
                <a:r>
                  <a:rPr lang="en" altLang="ja-JP" sz="2400" b="1" dirty="0">
                    <a:solidFill>
                      <a:srgbClr val="FF0000"/>
                    </a:solidFill>
                  </a:rPr>
                  <a:t>D</a:t>
                </a:r>
                <a:r>
                  <a:rPr lang="ja-JP" altLang="en-US" sz="2400" b="1">
                    <a:solidFill>
                      <a:srgbClr val="FF0000"/>
                    </a:solidFill>
                  </a:rPr>
                  <a:t>ecrease</a:t>
                </a:r>
                <a:r>
                  <a:rPr lang="en-US" altLang="ja-JP" sz="2400" b="1" dirty="0">
                    <a:solidFill>
                      <a:srgbClr val="FF0000"/>
                    </a:solidFill>
                  </a:rPr>
                  <a:t>!</a:t>
                </a:r>
                <a:endParaRPr lang="ja-JP" altLang="en-US" sz="2400" b="1">
                  <a:solidFill>
                    <a:srgbClr val="FF0000"/>
                  </a:solidFill>
                </a:endParaRPr>
              </a:p>
            </p:txBody>
          </p:sp>
        </p:grpSp>
        <p:sp>
          <p:nvSpPr>
            <p:cNvPr id="118" name="正方形/長方形 117">
              <a:extLst>
                <a:ext uri="{FF2B5EF4-FFF2-40B4-BE49-F238E27FC236}">
                  <a16:creationId xmlns:a16="http://schemas.microsoft.com/office/drawing/2014/main" id="{234E9DDD-B079-DED1-949D-4BD436191DA0}"/>
                </a:ext>
              </a:extLst>
            </p:cNvPr>
            <p:cNvSpPr/>
            <p:nvPr/>
          </p:nvSpPr>
          <p:spPr>
            <a:xfrm>
              <a:off x="7307385" y="877250"/>
              <a:ext cx="350957" cy="996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87" name="グループ化 12">
            <a:extLst>
              <a:ext uri="{FF2B5EF4-FFF2-40B4-BE49-F238E27FC236}">
                <a16:creationId xmlns:a16="http://schemas.microsoft.com/office/drawing/2014/main" id="{7556F5BD-D268-8454-BED2-0C015E6A78A0}"/>
              </a:ext>
            </a:extLst>
          </p:cNvPr>
          <p:cNvGrpSpPr/>
          <p:nvPr/>
        </p:nvGrpSpPr>
        <p:grpSpPr>
          <a:xfrm>
            <a:off x="582555" y="2246142"/>
            <a:ext cx="2444322" cy="2432820"/>
            <a:chOff x="4071934" y="2214554"/>
            <a:chExt cx="2071702" cy="2290764"/>
          </a:xfrm>
        </p:grpSpPr>
        <p:pic>
          <p:nvPicPr>
            <p:cNvPr id="88" name="Picture 4" descr="Image1">
              <a:extLst>
                <a:ext uri="{FF2B5EF4-FFF2-40B4-BE49-F238E27FC236}">
                  <a16:creationId xmlns:a16="http://schemas.microsoft.com/office/drawing/2014/main" id="{6115F7A4-38D0-4921-4CB7-C16DE9D9380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5269" t="49742" r="63599"/>
            <a:stretch>
              <a:fillRect/>
            </a:stretch>
          </p:blipFill>
          <p:spPr bwMode="auto">
            <a:xfrm>
              <a:off x="4071934" y="2357430"/>
              <a:ext cx="2071702" cy="2147888"/>
            </a:xfrm>
            <a:prstGeom prst="rect">
              <a:avLst/>
            </a:prstGeom>
            <a:noFill/>
          </p:spPr>
        </p:pic>
        <p:sp>
          <p:nvSpPr>
            <p:cNvPr id="89" name="正方形/長方形 88">
              <a:extLst>
                <a:ext uri="{FF2B5EF4-FFF2-40B4-BE49-F238E27FC236}">
                  <a16:creationId xmlns:a16="http://schemas.microsoft.com/office/drawing/2014/main" id="{1E5B5C20-06FD-2A6F-15EC-2C9129B4318B}"/>
                </a:ext>
              </a:extLst>
            </p:cNvPr>
            <p:cNvSpPr/>
            <p:nvPr/>
          </p:nvSpPr>
          <p:spPr>
            <a:xfrm>
              <a:off x="4357686" y="2214554"/>
              <a:ext cx="1785950" cy="18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1" y="-202750"/>
            <a:ext cx="6892204"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Segoe UI" panose="020B0502040204020203" pitchFamily="34" charset="0"/>
                <a:cs typeface="Segoe UI" panose="020B0502040204020203" pitchFamily="34" charset="0"/>
              </a:rPr>
              <a:t>1. Intro : E16 experiment (@J-PARC)</a:t>
            </a:r>
            <a:endParaRPr lang="ja-JP" altLang="en-US" sz="2800" b="1">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F563034A-92F7-4FEF-1868-6CBA59121615}"/>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3/16</a:t>
            </a:r>
          </a:p>
        </p:txBody>
      </p:sp>
      <p:sp>
        <p:nvSpPr>
          <p:cNvPr id="7" name="テキスト ボックス 6">
            <a:extLst>
              <a:ext uri="{FF2B5EF4-FFF2-40B4-BE49-F238E27FC236}">
                <a16:creationId xmlns:a16="http://schemas.microsoft.com/office/drawing/2014/main" id="{43A9EAFD-67EB-35CE-D158-91096B4B767B}"/>
              </a:ext>
            </a:extLst>
          </p:cNvPr>
          <p:cNvSpPr txBox="1"/>
          <p:nvPr/>
        </p:nvSpPr>
        <p:spPr>
          <a:xfrm>
            <a:off x="1683440" y="1213790"/>
            <a:ext cx="5210858" cy="707886"/>
          </a:xfrm>
          <a:prstGeom prst="rect">
            <a:avLst/>
          </a:prstGeom>
          <a:noFill/>
        </p:spPr>
        <p:txBody>
          <a:bodyPr wrap="square">
            <a:spAutoFit/>
          </a:bodyPr>
          <a:lstStyle/>
          <a:p>
            <a:r>
              <a:rPr lang="en" altLang="ja-JP" sz="2000" dirty="0">
                <a:cs typeface="Segoe UI" panose="020B0502040204020203" pitchFamily="34" charset="0"/>
              </a:rPr>
              <a:t>Measure the mass spectra of vector mesons decaying in nuclei and their changes</a:t>
            </a:r>
            <a:endParaRPr lang="ja-JP" altLang="en-US" sz="2000">
              <a:cs typeface="Segoe UI" panose="020B0502040204020203" pitchFamily="34" charset="0"/>
            </a:endParaRPr>
          </a:p>
        </p:txBody>
      </p:sp>
      <p:grpSp>
        <p:nvGrpSpPr>
          <p:cNvPr id="8" name="グループ化 7">
            <a:extLst>
              <a:ext uri="{FF2B5EF4-FFF2-40B4-BE49-F238E27FC236}">
                <a16:creationId xmlns:a16="http://schemas.microsoft.com/office/drawing/2014/main" id="{2634DD59-DF97-3BA2-0A78-17090AB3ED65}"/>
              </a:ext>
            </a:extLst>
          </p:cNvPr>
          <p:cNvGrpSpPr/>
          <p:nvPr/>
        </p:nvGrpSpPr>
        <p:grpSpPr>
          <a:xfrm>
            <a:off x="5779749" y="3102409"/>
            <a:ext cx="3211668" cy="1632354"/>
            <a:chOff x="857690" y="3664646"/>
            <a:chExt cx="3929497" cy="1870646"/>
          </a:xfrm>
        </p:grpSpPr>
        <p:sp>
          <p:nvSpPr>
            <p:cNvPr id="9" name="Oval 33">
              <a:extLst>
                <a:ext uri="{FF2B5EF4-FFF2-40B4-BE49-F238E27FC236}">
                  <a16:creationId xmlns:a16="http://schemas.microsoft.com/office/drawing/2014/main" id="{2455D2C7-E8CC-F634-9A11-82F1D4544F2C}"/>
                </a:ext>
              </a:extLst>
            </p:cNvPr>
            <p:cNvSpPr>
              <a:spLocks noChangeArrowheads="1"/>
            </p:cNvSpPr>
            <p:nvPr/>
          </p:nvSpPr>
          <p:spPr bwMode="auto">
            <a:xfrm>
              <a:off x="1960938" y="4073019"/>
              <a:ext cx="1102285" cy="1029914"/>
            </a:xfrm>
            <a:prstGeom prst="ellipse">
              <a:avLst/>
            </a:prstGeom>
            <a:noFill/>
            <a:ln w="28575">
              <a:solidFill>
                <a:schemeClr val="tx1"/>
              </a:solidFill>
              <a:round/>
              <a:headEnd/>
              <a:tailEnd/>
            </a:ln>
            <a:effectLst/>
          </p:spPr>
          <p:txBody>
            <a:bodyPr wrap="none" anchor="ctr"/>
            <a:lstStyle/>
            <a:p>
              <a:endParaRPr lang="ja-JP" altLang="en-US" sz="1200"/>
            </a:p>
          </p:txBody>
        </p:sp>
        <p:sp>
          <p:nvSpPr>
            <p:cNvPr id="10" name="Line 34">
              <a:extLst>
                <a:ext uri="{FF2B5EF4-FFF2-40B4-BE49-F238E27FC236}">
                  <a16:creationId xmlns:a16="http://schemas.microsoft.com/office/drawing/2014/main" id="{CA5403DF-649E-F962-97F3-9A917C2D2037}"/>
                </a:ext>
              </a:extLst>
            </p:cNvPr>
            <p:cNvSpPr>
              <a:spLocks noChangeShapeType="1"/>
            </p:cNvSpPr>
            <p:nvPr/>
          </p:nvSpPr>
          <p:spPr bwMode="auto">
            <a:xfrm>
              <a:off x="857690" y="4617821"/>
              <a:ext cx="1233043" cy="0"/>
            </a:xfrm>
            <a:prstGeom prst="line">
              <a:avLst/>
            </a:prstGeom>
            <a:noFill/>
            <a:ln w="38100">
              <a:solidFill>
                <a:srgbClr val="FF0000"/>
              </a:solidFill>
              <a:round/>
              <a:headEnd/>
              <a:tailEnd type="triangle" w="med" len="med"/>
            </a:ln>
            <a:effectLst/>
          </p:spPr>
          <p:txBody>
            <a:bodyPr/>
            <a:lstStyle/>
            <a:p>
              <a:endParaRPr lang="ja-JP" altLang="en-US" sz="1200"/>
            </a:p>
          </p:txBody>
        </p:sp>
        <p:sp>
          <p:nvSpPr>
            <p:cNvPr id="14" name="Text Box 35">
              <a:extLst>
                <a:ext uri="{FF2B5EF4-FFF2-40B4-BE49-F238E27FC236}">
                  <a16:creationId xmlns:a16="http://schemas.microsoft.com/office/drawing/2014/main" id="{4687DE83-9570-7771-3DBE-0D0549378AF5}"/>
                </a:ext>
              </a:extLst>
            </p:cNvPr>
            <p:cNvSpPr txBox="1">
              <a:spLocks noChangeArrowheads="1"/>
            </p:cNvSpPr>
            <p:nvPr/>
          </p:nvSpPr>
          <p:spPr bwMode="auto">
            <a:xfrm>
              <a:off x="1766248" y="3664646"/>
              <a:ext cx="928800" cy="370677"/>
            </a:xfrm>
            <a:prstGeom prst="rect">
              <a:avLst/>
            </a:prstGeom>
            <a:noFill/>
            <a:ln w="9525">
              <a:noFill/>
              <a:miter lim="800000"/>
              <a:headEnd/>
              <a:tailEnd/>
            </a:ln>
            <a:effectLst/>
          </p:spPr>
          <p:txBody>
            <a:bodyPr wrap="none">
              <a:spAutoFit/>
            </a:bodyPr>
            <a:lstStyle/>
            <a:p>
              <a:r>
                <a:rPr lang="en-US" altLang="ja-JP" sz="1600" dirty="0"/>
                <a:t>Nucleus</a:t>
              </a:r>
              <a:endParaRPr lang="ja-JP" altLang="en-US" sz="1600" dirty="0"/>
            </a:p>
          </p:txBody>
        </p:sp>
        <p:sp>
          <p:nvSpPr>
            <p:cNvPr id="15" name="Text Box 36">
              <a:extLst>
                <a:ext uri="{FF2B5EF4-FFF2-40B4-BE49-F238E27FC236}">
                  <a16:creationId xmlns:a16="http://schemas.microsoft.com/office/drawing/2014/main" id="{897703FC-30B8-3D27-6293-36BF01DBBEF2}"/>
                </a:ext>
              </a:extLst>
            </p:cNvPr>
            <p:cNvSpPr txBox="1">
              <a:spLocks noChangeArrowheads="1"/>
            </p:cNvSpPr>
            <p:nvPr/>
          </p:nvSpPr>
          <p:spPr bwMode="auto">
            <a:xfrm>
              <a:off x="857690" y="4617821"/>
              <a:ext cx="742759" cy="572865"/>
            </a:xfrm>
            <a:prstGeom prst="rect">
              <a:avLst/>
            </a:prstGeom>
            <a:noFill/>
            <a:ln w="9525">
              <a:noFill/>
              <a:miter lim="800000"/>
              <a:headEnd/>
              <a:tailEnd/>
            </a:ln>
            <a:effectLst/>
          </p:spPr>
          <p:txBody>
            <a:bodyPr wrap="none">
              <a:spAutoFit/>
            </a:bodyPr>
            <a:lstStyle/>
            <a:p>
              <a:r>
                <a:rPr lang="en-US" altLang="ja-JP" sz="1400" dirty="0"/>
                <a:t>Proton</a:t>
              </a:r>
            </a:p>
            <a:p>
              <a:r>
                <a:rPr lang="en-US" altLang="ja-JP" sz="1400" dirty="0"/>
                <a:t> beam</a:t>
              </a:r>
              <a:endParaRPr lang="ja-JP" altLang="en-US" sz="1400" dirty="0"/>
            </a:p>
          </p:txBody>
        </p:sp>
        <p:sp>
          <p:nvSpPr>
            <p:cNvPr id="18" name="Line 37">
              <a:extLst>
                <a:ext uri="{FF2B5EF4-FFF2-40B4-BE49-F238E27FC236}">
                  <a16:creationId xmlns:a16="http://schemas.microsoft.com/office/drawing/2014/main" id="{BCAE91A1-23A5-67D2-7591-BC91E48D36D9}"/>
                </a:ext>
              </a:extLst>
            </p:cNvPr>
            <p:cNvSpPr>
              <a:spLocks noChangeShapeType="1"/>
            </p:cNvSpPr>
            <p:nvPr/>
          </p:nvSpPr>
          <p:spPr bwMode="auto">
            <a:xfrm flipV="1">
              <a:off x="2090733" y="4488027"/>
              <a:ext cx="648970" cy="129794"/>
            </a:xfrm>
            <a:prstGeom prst="line">
              <a:avLst/>
            </a:prstGeom>
            <a:noFill/>
            <a:ln w="57150">
              <a:solidFill>
                <a:schemeClr val="tx1"/>
              </a:solidFill>
              <a:round/>
              <a:headEnd/>
              <a:tailEnd/>
            </a:ln>
            <a:effectLst/>
          </p:spPr>
          <p:txBody>
            <a:bodyPr/>
            <a:lstStyle/>
            <a:p>
              <a:endParaRPr lang="ja-JP" altLang="en-US" sz="1200"/>
            </a:p>
          </p:txBody>
        </p:sp>
        <p:sp>
          <p:nvSpPr>
            <p:cNvPr id="20" name="Line 38">
              <a:extLst>
                <a:ext uri="{FF2B5EF4-FFF2-40B4-BE49-F238E27FC236}">
                  <a16:creationId xmlns:a16="http://schemas.microsoft.com/office/drawing/2014/main" id="{12D3B302-FD71-2806-D96A-CC153FEC9671}"/>
                </a:ext>
              </a:extLst>
            </p:cNvPr>
            <p:cNvSpPr>
              <a:spLocks noChangeShapeType="1"/>
            </p:cNvSpPr>
            <p:nvPr/>
          </p:nvSpPr>
          <p:spPr bwMode="auto">
            <a:xfrm>
              <a:off x="2739703" y="4488027"/>
              <a:ext cx="778764" cy="259588"/>
            </a:xfrm>
            <a:prstGeom prst="line">
              <a:avLst/>
            </a:prstGeom>
            <a:noFill/>
            <a:ln w="28575">
              <a:solidFill>
                <a:schemeClr val="accent2"/>
              </a:solidFill>
              <a:round/>
              <a:headEnd/>
              <a:tailEnd type="triangle" w="med" len="med"/>
            </a:ln>
            <a:effectLst/>
          </p:spPr>
          <p:txBody>
            <a:bodyPr/>
            <a:lstStyle/>
            <a:p>
              <a:endParaRPr lang="ja-JP" altLang="en-US" sz="1200"/>
            </a:p>
          </p:txBody>
        </p:sp>
        <p:sp>
          <p:nvSpPr>
            <p:cNvPr id="21" name="Line 39">
              <a:extLst>
                <a:ext uri="{FF2B5EF4-FFF2-40B4-BE49-F238E27FC236}">
                  <a16:creationId xmlns:a16="http://schemas.microsoft.com/office/drawing/2014/main" id="{3561D4F8-4E7A-C268-65F4-6234CB0C7044}"/>
                </a:ext>
              </a:extLst>
            </p:cNvPr>
            <p:cNvSpPr>
              <a:spLocks noChangeShapeType="1"/>
            </p:cNvSpPr>
            <p:nvPr/>
          </p:nvSpPr>
          <p:spPr bwMode="auto">
            <a:xfrm flipV="1">
              <a:off x="2739703" y="4228438"/>
              <a:ext cx="843661" cy="259588"/>
            </a:xfrm>
            <a:prstGeom prst="line">
              <a:avLst/>
            </a:prstGeom>
            <a:noFill/>
            <a:ln w="28575">
              <a:solidFill>
                <a:schemeClr val="accent2"/>
              </a:solidFill>
              <a:round/>
              <a:headEnd/>
              <a:tailEnd type="triangle" w="med" len="med"/>
            </a:ln>
            <a:effectLst/>
          </p:spPr>
          <p:txBody>
            <a:bodyPr/>
            <a:lstStyle/>
            <a:p>
              <a:endParaRPr lang="ja-JP" altLang="en-US" sz="1200"/>
            </a:p>
          </p:txBody>
        </p:sp>
        <p:sp>
          <p:nvSpPr>
            <p:cNvPr id="25" name="Text Box 46">
              <a:extLst>
                <a:ext uri="{FF2B5EF4-FFF2-40B4-BE49-F238E27FC236}">
                  <a16:creationId xmlns:a16="http://schemas.microsoft.com/office/drawing/2014/main" id="{B2C2D3D0-5052-9765-DA83-DAF22BBF1F2E}"/>
                </a:ext>
              </a:extLst>
            </p:cNvPr>
            <p:cNvSpPr txBox="1">
              <a:spLocks noChangeArrowheads="1"/>
            </p:cNvSpPr>
            <p:nvPr/>
          </p:nvSpPr>
          <p:spPr bwMode="auto">
            <a:xfrm>
              <a:off x="2090733" y="4488027"/>
              <a:ext cx="347862" cy="438074"/>
            </a:xfrm>
            <a:prstGeom prst="rect">
              <a:avLst/>
            </a:prstGeom>
            <a:noFill/>
            <a:ln w="9525">
              <a:noFill/>
              <a:miter lim="800000"/>
              <a:headEnd/>
              <a:tailEnd/>
            </a:ln>
            <a:effectLst/>
          </p:spPr>
          <p:txBody>
            <a:bodyPr wrap="none">
              <a:spAutoFit/>
            </a:bodyPr>
            <a:lstStyle/>
            <a:p>
              <a:r>
                <a:rPr lang="en-US" altLang="ja-JP" sz="2000" b="1" i="1" dirty="0">
                  <a:latin typeface="Symbol" pitchFamily="18" charset="2"/>
                </a:rPr>
                <a:t>f</a:t>
              </a:r>
            </a:p>
          </p:txBody>
        </p:sp>
        <p:sp>
          <p:nvSpPr>
            <p:cNvPr id="27" name="Text Box 47">
              <a:extLst>
                <a:ext uri="{FF2B5EF4-FFF2-40B4-BE49-F238E27FC236}">
                  <a16:creationId xmlns:a16="http://schemas.microsoft.com/office/drawing/2014/main" id="{711560AE-28C9-09E6-BD2A-6B72710D9EAC}"/>
                </a:ext>
              </a:extLst>
            </p:cNvPr>
            <p:cNvSpPr txBox="1">
              <a:spLocks noChangeArrowheads="1"/>
            </p:cNvSpPr>
            <p:nvPr/>
          </p:nvSpPr>
          <p:spPr bwMode="auto">
            <a:xfrm>
              <a:off x="3518468" y="4489379"/>
              <a:ext cx="426840" cy="505470"/>
            </a:xfrm>
            <a:prstGeom prst="rect">
              <a:avLst/>
            </a:prstGeom>
            <a:noFill/>
            <a:ln w="9525">
              <a:noFill/>
              <a:miter lim="800000"/>
              <a:headEnd/>
              <a:tailEnd/>
            </a:ln>
            <a:effectLst/>
          </p:spPr>
          <p:txBody>
            <a:bodyPr wrap="none">
              <a:spAutoFit/>
            </a:bodyPr>
            <a:lstStyle/>
            <a:p>
              <a:r>
                <a:rPr lang="en-US" altLang="ja-JP" sz="2400" i="1" dirty="0">
                  <a:latin typeface="Times New Roman" pitchFamily="18" charset="0"/>
                </a:rPr>
                <a:t>e</a:t>
              </a:r>
              <a:r>
                <a:rPr lang="en-US" altLang="ja-JP" sz="2400" b="1" i="1" baseline="30000" dirty="0">
                  <a:latin typeface="Times New Roman" pitchFamily="18" charset="0"/>
                </a:rPr>
                <a:t>-</a:t>
              </a:r>
            </a:p>
          </p:txBody>
        </p:sp>
        <p:sp>
          <p:nvSpPr>
            <p:cNvPr id="29" name="Text Box 48">
              <a:extLst>
                <a:ext uri="{FF2B5EF4-FFF2-40B4-BE49-F238E27FC236}">
                  <a16:creationId xmlns:a16="http://schemas.microsoft.com/office/drawing/2014/main" id="{66616E5C-A38A-BC3A-9F9C-21A7BF26B0F5}"/>
                </a:ext>
              </a:extLst>
            </p:cNvPr>
            <p:cNvSpPr txBox="1">
              <a:spLocks noChangeArrowheads="1"/>
            </p:cNvSpPr>
            <p:nvPr/>
          </p:nvSpPr>
          <p:spPr bwMode="auto">
            <a:xfrm>
              <a:off x="3583365" y="3968850"/>
              <a:ext cx="479493" cy="505470"/>
            </a:xfrm>
            <a:prstGeom prst="rect">
              <a:avLst/>
            </a:prstGeom>
            <a:noFill/>
            <a:ln w="9525">
              <a:noFill/>
              <a:miter lim="800000"/>
              <a:headEnd/>
              <a:tailEnd/>
            </a:ln>
            <a:effectLst/>
          </p:spPr>
          <p:txBody>
            <a:bodyPr wrap="none">
              <a:spAutoFit/>
            </a:bodyPr>
            <a:lstStyle/>
            <a:p>
              <a:r>
                <a:rPr lang="en-US" altLang="ja-JP" sz="2400" i="1" dirty="0">
                  <a:latin typeface="Times New Roman" pitchFamily="18" charset="0"/>
                </a:rPr>
                <a:t>e</a:t>
              </a:r>
              <a:r>
                <a:rPr lang="en-US" altLang="ja-JP" sz="2400" b="1" i="1" baseline="30000" dirty="0">
                  <a:latin typeface="Times New Roman" pitchFamily="18" charset="0"/>
                </a:rPr>
                <a:t>+</a:t>
              </a:r>
            </a:p>
          </p:txBody>
        </p:sp>
        <p:sp>
          <p:nvSpPr>
            <p:cNvPr id="30" name="Line 51">
              <a:extLst>
                <a:ext uri="{FF2B5EF4-FFF2-40B4-BE49-F238E27FC236}">
                  <a16:creationId xmlns:a16="http://schemas.microsoft.com/office/drawing/2014/main" id="{F116D474-AF85-C671-28FD-F850A5D31FC3}"/>
                </a:ext>
              </a:extLst>
            </p:cNvPr>
            <p:cNvSpPr>
              <a:spLocks noChangeShapeType="1"/>
            </p:cNvSpPr>
            <p:nvPr/>
          </p:nvSpPr>
          <p:spPr bwMode="auto">
            <a:xfrm flipH="1" flipV="1">
              <a:off x="2739703" y="4552924"/>
              <a:ext cx="426839" cy="441926"/>
            </a:xfrm>
            <a:prstGeom prst="line">
              <a:avLst/>
            </a:prstGeom>
            <a:noFill/>
            <a:ln w="9525">
              <a:solidFill>
                <a:schemeClr val="tx1"/>
              </a:solidFill>
              <a:prstDash val="dash"/>
              <a:round/>
              <a:headEnd/>
              <a:tailEnd type="triangle" w="med" len="med"/>
            </a:ln>
            <a:effectLst/>
          </p:spPr>
          <p:txBody>
            <a:bodyPr/>
            <a:lstStyle/>
            <a:p>
              <a:endParaRPr lang="ja-JP" altLang="en-US" sz="1200"/>
            </a:p>
          </p:txBody>
        </p:sp>
        <p:sp>
          <p:nvSpPr>
            <p:cNvPr id="31" name="Text Box 52">
              <a:extLst>
                <a:ext uri="{FF2B5EF4-FFF2-40B4-BE49-F238E27FC236}">
                  <a16:creationId xmlns:a16="http://schemas.microsoft.com/office/drawing/2014/main" id="{0AF5595A-8705-4DD9-B5F6-EBB6B2FD39E4}"/>
                </a:ext>
              </a:extLst>
            </p:cNvPr>
            <p:cNvSpPr txBox="1">
              <a:spLocks noChangeArrowheads="1"/>
            </p:cNvSpPr>
            <p:nvPr/>
          </p:nvSpPr>
          <p:spPr bwMode="auto">
            <a:xfrm>
              <a:off x="2707975" y="4935692"/>
              <a:ext cx="2079212" cy="599600"/>
            </a:xfrm>
            <a:prstGeom prst="rect">
              <a:avLst/>
            </a:prstGeom>
            <a:noFill/>
            <a:ln w="9525">
              <a:noFill/>
              <a:miter lim="800000"/>
              <a:headEnd/>
              <a:tailEnd/>
            </a:ln>
            <a:effectLst/>
          </p:spPr>
          <p:txBody>
            <a:bodyPr wrap="square">
              <a:spAutoFit/>
            </a:bodyPr>
            <a:lstStyle/>
            <a:p>
              <a:r>
                <a:rPr lang="en-US" altLang="ja-JP" sz="1400" dirty="0"/>
                <a:t>Decays in nuclei</a:t>
              </a:r>
              <a:endParaRPr lang="ja-JP" altLang="en-US" sz="1400" dirty="0"/>
            </a:p>
            <a:p>
              <a:r>
                <a:rPr lang="en-US" altLang="ja-JP" sz="1400" dirty="0"/>
                <a:t>With mass modified</a:t>
              </a:r>
              <a:endParaRPr lang="ja-JP" altLang="en-US" sz="1400" dirty="0"/>
            </a:p>
          </p:txBody>
        </p:sp>
        <p:sp>
          <p:nvSpPr>
            <p:cNvPr id="34" name="Rectangle 61">
              <a:extLst>
                <a:ext uri="{FF2B5EF4-FFF2-40B4-BE49-F238E27FC236}">
                  <a16:creationId xmlns:a16="http://schemas.microsoft.com/office/drawing/2014/main" id="{09F8B725-A168-95F8-D694-61E1DC0B359F}"/>
                </a:ext>
              </a:extLst>
            </p:cNvPr>
            <p:cNvSpPr>
              <a:spLocks noChangeArrowheads="1"/>
            </p:cNvSpPr>
            <p:nvPr/>
          </p:nvSpPr>
          <p:spPr bwMode="auto">
            <a:xfrm>
              <a:off x="857692" y="3709261"/>
              <a:ext cx="3789552" cy="1766371"/>
            </a:xfrm>
            <a:prstGeom prst="rect">
              <a:avLst/>
            </a:prstGeom>
            <a:noFill/>
            <a:ln w="28575">
              <a:solidFill>
                <a:schemeClr val="tx1"/>
              </a:solidFill>
              <a:miter lim="800000"/>
              <a:headEnd/>
              <a:tailEnd/>
            </a:ln>
            <a:effectLst/>
          </p:spPr>
          <p:txBody>
            <a:bodyPr wrap="none" anchor="ctr"/>
            <a:lstStyle/>
            <a:p>
              <a:endParaRPr lang="ja-JP" altLang="en-US" sz="1200"/>
            </a:p>
          </p:txBody>
        </p:sp>
      </p:gr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2AF3C2A4-E99E-49F4-3EE5-FC24C562585E}"/>
                  </a:ext>
                </a:extLst>
              </p:cNvPr>
              <p:cNvSpPr txBox="1"/>
              <p:nvPr/>
            </p:nvSpPr>
            <p:spPr>
              <a:xfrm>
                <a:off x="1657362" y="711819"/>
                <a:ext cx="5116976" cy="400110"/>
              </a:xfrm>
              <a:prstGeom prst="rect">
                <a:avLst/>
              </a:prstGeom>
              <a:noFill/>
            </p:spPr>
            <p:txBody>
              <a:bodyPr wrap="square">
                <a:spAutoFit/>
              </a:bodyPr>
              <a:lstStyle/>
              <a:p>
                <a:r>
                  <a:rPr lang="en-US" altLang="ja-JP" sz="2000" dirty="0"/>
                  <a:t>Exploration of changes in ⟨</a:t>
                </a:r>
                <a14:m>
                  <m:oMath xmlns:m="http://schemas.openxmlformats.org/officeDocument/2006/math">
                    <m:acc>
                      <m:accPr>
                        <m:chr m:val="̅"/>
                        <m:ctrlPr>
                          <a:rPr lang="en-US" altLang="ja-JP" sz="2000" i="1" smtClean="0">
                            <a:latin typeface="Cambria Math" panose="02040503050406030204" pitchFamily="18" charset="0"/>
                          </a:rPr>
                        </m:ctrlPr>
                      </m:accPr>
                      <m:e>
                        <m:r>
                          <a:rPr lang="en-US" altLang="ja-JP" sz="2000" b="0" i="1" smtClean="0">
                            <a:latin typeface="Cambria Math" panose="02040503050406030204" pitchFamily="18" charset="0"/>
                          </a:rPr>
                          <m:t>𝑞</m:t>
                        </m:r>
                      </m:e>
                    </m:acc>
                  </m:oMath>
                </a14:m>
                <a:r>
                  <a:rPr lang="en-US" altLang="ja-JP" sz="2000" dirty="0"/>
                  <a:t>𝑞⟩ in vacuum</a:t>
                </a:r>
                <a:endParaRPr lang="ja-JP" altLang="en-US" sz="2000"/>
              </a:p>
            </p:txBody>
          </p:sp>
        </mc:Choice>
        <mc:Fallback xmlns="">
          <p:sp>
            <p:nvSpPr>
              <p:cNvPr id="36" name="テキスト ボックス 35">
                <a:extLst>
                  <a:ext uri="{FF2B5EF4-FFF2-40B4-BE49-F238E27FC236}">
                    <a16:creationId xmlns:a16="http://schemas.microsoft.com/office/drawing/2014/main" id="{2AF3C2A4-E99E-49F4-3EE5-FC24C562585E}"/>
                  </a:ext>
                </a:extLst>
              </p:cNvPr>
              <p:cNvSpPr txBox="1">
                <a:spLocks noRot="1" noChangeAspect="1" noMove="1" noResize="1" noEditPoints="1" noAdjustHandles="1" noChangeArrowheads="1" noChangeShapeType="1" noTextEdit="1"/>
              </p:cNvSpPr>
              <p:nvPr/>
            </p:nvSpPr>
            <p:spPr>
              <a:xfrm>
                <a:off x="1657362" y="711819"/>
                <a:ext cx="5116976" cy="400110"/>
              </a:xfrm>
              <a:prstGeom prst="rect">
                <a:avLst/>
              </a:prstGeom>
              <a:blipFill>
                <a:blip r:embed="rId5"/>
                <a:stretch>
                  <a:fillRect l="-1238" t="-9375" b="-25000"/>
                </a:stretch>
              </a:blipFill>
            </p:spPr>
            <p:txBody>
              <a:bodyPr/>
              <a:lstStyle/>
              <a:p>
                <a:r>
                  <a:rPr lang="ja-JP" altLang="en-US">
                    <a:noFill/>
                  </a:rPr>
                  <a:t> </a:t>
                </a:r>
              </a:p>
            </p:txBody>
          </p:sp>
        </mc:Fallback>
      </mc:AlternateContent>
      <p:sp>
        <p:nvSpPr>
          <p:cNvPr id="70" name="テキスト ボックス 69">
            <a:extLst>
              <a:ext uri="{FF2B5EF4-FFF2-40B4-BE49-F238E27FC236}">
                <a16:creationId xmlns:a16="http://schemas.microsoft.com/office/drawing/2014/main" id="{66F469B8-869B-911E-70B1-2264930F09AA}"/>
              </a:ext>
            </a:extLst>
          </p:cNvPr>
          <p:cNvSpPr txBox="1"/>
          <p:nvPr/>
        </p:nvSpPr>
        <p:spPr>
          <a:xfrm>
            <a:off x="124178" y="2035861"/>
            <a:ext cx="3347305" cy="400110"/>
          </a:xfrm>
          <a:prstGeom prst="rect">
            <a:avLst/>
          </a:prstGeom>
          <a:noFill/>
        </p:spPr>
        <p:txBody>
          <a:bodyPr wrap="square">
            <a:spAutoFit/>
          </a:bodyPr>
          <a:lstStyle/>
          <a:p>
            <a:pPr marL="342900" indent="-342900">
              <a:buFont typeface="Wingdings" pitchFamily="2" charset="2"/>
              <a:buChar char="Ø"/>
            </a:pPr>
            <a:r>
              <a:rPr lang="en" altLang="ja-JP" sz="2000" b="1" dirty="0">
                <a:cs typeface="Segoe UI" panose="020B0502040204020203" pitchFamily="34" charset="0"/>
              </a:rPr>
              <a:t>KEK E325 </a:t>
            </a:r>
            <a:r>
              <a:rPr lang="en-US" altLang="ja-JP" sz="2000" b="1" dirty="0">
                <a:cs typeface="Segoe UI" panose="020B0502040204020203" pitchFamily="34" charset="0"/>
              </a:rPr>
              <a:t>(</a:t>
            </a:r>
            <a:r>
              <a:rPr lang="en" altLang="ja-JP" sz="2000" b="1" dirty="0">
                <a:cs typeface="Segoe UI" panose="020B0502040204020203" pitchFamily="34" charset="0"/>
              </a:rPr>
              <a:t>previous study)</a:t>
            </a:r>
            <a:endParaRPr lang="ja-JP" altLang="en-US" sz="2000" b="1">
              <a:cs typeface="Segoe UI" panose="020B0502040204020203" pitchFamily="34" charset="0"/>
            </a:endParaRPr>
          </a:p>
        </p:txBody>
      </p:sp>
      <p:grpSp>
        <p:nvGrpSpPr>
          <p:cNvPr id="92" name="グループ化 91">
            <a:extLst>
              <a:ext uri="{FF2B5EF4-FFF2-40B4-BE49-F238E27FC236}">
                <a16:creationId xmlns:a16="http://schemas.microsoft.com/office/drawing/2014/main" id="{8C84961E-B036-BAF1-BEB2-2907C5CF41A7}"/>
              </a:ext>
            </a:extLst>
          </p:cNvPr>
          <p:cNvGrpSpPr/>
          <p:nvPr/>
        </p:nvGrpSpPr>
        <p:grpSpPr>
          <a:xfrm>
            <a:off x="249591" y="4622300"/>
            <a:ext cx="8670513" cy="2049154"/>
            <a:chOff x="4134853" y="2277476"/>
            <a:chExt cx="8670513" cy="2049154"/>
          </a:xfrm>
        </p:grpSpPr>
        <p:sp>
          <p:nvSpPr>
            <p:cNvPr id="81" name="角丸四角形 80">
              <a:extLst>
                <a:ext uri="{FF2B5EF4-FFF2-40B4-BE49-F238E27FC236}">
                  <a16:creationId xmlns:a16="http://schemas.microsoft.com/office/drawing/2014/main" id="{41972BFB-0A31-F520-EF6F-21AF2F1AB02B}"/>
                </a:ext>
              </a:extLst>
            </p:cNvPr>
            <p:cNvSpPr/>
            <p:nvPr/>
          </p:nvSpPr>
          <p:spPr>
            <a:xfrm>
              <a:off x="4134853" y="2601064"/>
              <a:ext cx="8670513" cy="1725566"/>
            </a:xfrm>
            <a:prstGeom prst="roundRect">
              <a:avLst>
                <a:gd name="adj" fmla="val 6545"/>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7895144-C8AC-72AA-8786-4F95DEBB853A}"/>
                </a:ext>
              </a:extLst>
            </p:cNvPr>
            <p:cNvSpPr txBox="1"/>
            <p:nvPr/>
          </p:nvSpPr>
          <p:spPr>
            <a:xfrm>
              <a:off x="4449224" y="2711167"/>
              <a:ext cx="8107072" cy="1538883"/>
            </a:xfrm>
            <a:prstGeom prst="rect">
              <a:avLst/>
            </a:prstGeom>
            <a:noFill/>
          </p:spPr>
          <p:txBody>
            <a:bodyPr wrap="square">
              <a:spAutoFit/>
            </a:bodyPr>
            <a:lstStyle/>
            <a:p>
              <a:pPr marL="342900" indent="-342900">
                <a:buFont typeface="+mj-lt"/>
                <a:buAutoNum type="arabicPeriod"/>
              </a:pPr>
              <a:r>
                <a:rPr lang="en-US" altLang="ja-JP" sz="2200" dirty="0"/>
                <a:t> </a:t>
              </a:r>
              <a:r>
                <a:rPr lang="en-US" altLang="ja-JP" sz="2400" b="1" dirty="0"/>
                <a:t>5x</a:t>
              </a:r>
              <a:r>
                <a:rPr lang="en-US" altLang="ja-JP" sz="2400" dirty="0"/>
                <a:t> </a:t>
              </a:r>
              <a:r>
                <a:rPr lang="ja-JP" altLang="en-US" sz="2200"/>
                <a:t>the acceptance of the E325</a:t>
              </a:r>
              <a:endParaRPr lang="en-US" altLang="ja-JP" sz="2200" dirty="0"/>
            </a:p>
            <a:p>
              <a:pPr marL="342900" indent="-342900">
                <a:buFont typeface="+mj-lt"/>
                <a:buAutoNum type="arabicPeriod"/>
              </a:pPr>
              <a:r>
                <a:rPr lang="en-US" altLang="ja-JP" sz="2200" dirty="0"/>
                <a:t> </a:t>
              </a:r>
              <a:r>
                <a:rPr lang="en-US" altLang="ja-JP" sz="2400" b="1" dirty="0"/>
                <a:t>2x</a:t>
              </a:r>
              <a:r>
                <a:rPr lang="en-US" altLang="ja-JP" sz="2400" dirty="0"/>
                <a:t> </a:t>
              </a:r>
              <a:r>
                <a:rPr lang="ja-JP" altLang="en-US" sz="2200"/>
                <a:t>as many φ mesons as in the E325 </a:t>
              </a:r>
              <a:r>
                <a:rPr lang="en-US" altLang="ja-JP" sz="2200" dirty="0"/>
                <a:t>with </a:t>
              </a:r>
              <a:r>
                <a:rPr lang="ja-JP" altLang="en-US" sz="2400" b="1"/>
                <a:t>30 GeV</a:t>
              </a:r>
              <a:r>
                <a:rPr lang="en-US" altLang="ja-JP" sz="2400" b="1" dirty="0"/>
                <a:t>/</a:t>
              </a:r>
              <a:r>
                <a:rPr lang="en-US" altLang="ja-JP" sz="2400" b="1" i="1" dirty="0"/>
                <a:t>c</a:t>
              </a:r>
              <a:r>
                <a:rPr lang="ja-JP" altLang="en-US" sz="2400" i="1"/>
                <a:t> </a:t>
              </a:r>
              <a:r>
                <a:rPr lang="ja-JP" altLang="en-US" sz="2200"/>
                <a:t>proton beam </a:t>
              </a:r>
              <a:endParaRPr lang="en-US" altLang="ja-JP" sz="2200" dirty="0"/>
            </a:p>
            <a:p>
              <a:pPr marL="342900" indent="-342900">
                <a:buFont typeface="+mj-lt"/>
                <a:buAutoNum type="arabicPeriod"/>
              </a:pPr>
              <a:r>
                <a:rPr lang="en-US" altLang="ja-JP" sz="2200" dirty="0"/>
                <a:t> </a:t>
              </a:r>
              <a:r>
                <a:rPr lang="en-US" altLang="ja-JP" sz="2400" b="1" dirty="0"/>
                <a:t>10x</a:t>
              </a:r>
              <a:r>
                <a:rPr lang="en-US" altLang="ja-JP" sz="2200" dirty="0"/>
                <a:t> </a:t>
              </a:r>
              <a:r>
                <a:rPr lang="ja-JP" altLang="en-US" sz="2200"/>
                <a:t>intensity beam </a:t>
              </a:r>
              <a:endParaRPr lang="en-US" altLang="ja-JP" sz="2200" dirty="0"/>
            </a:p>
            <a:p>
              <a:r>
                <a:rPr lang="en-US" altLang="ja-JP" sz="2200" dirty="0"/>
                <a:t>	(</a:t>
              </a:r>
              <a:r>
                <a:rPr lang="ja-JP" altLang="en-US" sz="2200"/>
                <a:t>1</a:t>
              </a:r>
              <a:r>
                <a:rPr lang="en-US" altLang="ja-JP" sz="2200" dirty="0"/>
                <a:t> x </a:t>
              </a:r>
              <a:r>
                <a:rPr lang="ja-JP" altLang="en-US" sz="2200"/>
                <a:t>1010 proton/spill (2 sec)</a:t>
              </a:r>
              <a:r>
                <a:rPr lang="en-US" altLang="ja-JP" sz="2200" dirty="0"/>
                <a:t>)</a:t>
              </a:r>
              <a:endParaRPr lang="ja-JP" altLang="en-US" sz="2200"/>
            </a:p>
          </p:txBody>
        </p:sp>
        <p:sp>
          <p:nvSpPr>
            <p:cNvPr id="80" name="テキスト ボックス 79">
              <a:extLst>
                <a:ext uri="{FF2B5EF4-FFF2-40B4-BE49-F238E27FC236}">
                  <a16:creationId xmlns:a16="http://schemas.microsoft.com/office/drawing/2014/main" id="{DD1F4854-7672-06FC-A194-A9BA401AD594}"/>
                </a:ext>
              </a:extLst>
            </p:cNvPr>
            <p:cNvSpPr txBox="1"/>
            <p:nvPr/>
          </p:nvSpPr>
          <p:spPr>
            <a:xfrm>
              <a:off x="4190183" y="2277476"/>
              <a:ext cx="2613208" cy="461665"/>
            </a:xfrm>
            <a:prstGeom prst="rect">
              <a:avLst/>
            </a:prstGeom>
            <a:solidFill>
              <a:schemeClr val="bg1"/>
            </a:solidFill>
            <a:ln>
              <a:solidFill>
                <a:schemeClr val="tx1"/>
              </a:solidFill>
            </a:ln>
          </p:spPr>
          <p:txBody>
            <a:bodyPr wrap="square">
              <a:spAutoFit/>
            </a:bodyPr>
            <a:lstStyle/>
            <a:p>
              <a:pPr algn="ctr"/>
              <a:r>
                <a:rPr lang="en-US" altLang="ja-JP" sz="2400" b="1" dirty="0"/>
                <a:t>Advantages of E16</a:t>
              </a:r>
            </a:p>
          </p:txBody>
        </p:sp>
      </p:grpSp>
      <p:sp>
        <p:nvSpPr>
          <p:cNvPr id="90" name="下矢印 89">
            <a:extLst>
              <a:ext uri="{FF2B5EF4-FFF2-40B4-BE49-F238E27FC236}">
                <a16:creationId xmlns:a16="http://schemas.microsoft.com/office/drawing/2014/main" id="{9FE413D0-1A9F-1AB6-8D2E-D7E4BBA0E0F0}"/>
              </a:ext>
            </a:extLst>
          </p:cNvPr>
          <p:cNvSpPr/>
          <p:nvPr/>
        </p:nvSpPr>
        <p:spPr>
          <a:xfrm rot="20460125">
            <a:off x="1233850" y="2802552"/>
            <a:ext cx="255161" cy="4295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37421280-F0FA-B6C0-3CE4-6AAC9AC02ACE}"/>
              </a:ext>
            </a:extLst>
          </p:cNvPr>
          <p:cNvSpPr txBox="1"/>
          <p:nvPr/>
        </p:nvSpPr>
        <p:spPr>
          <a:xfrm>
            <a:off x="5059757" y="6086462"/>
            <a:ext cx="3684283" cy="461665"/>
          </a:xfrm>
          <a:prstGeom prst="rect">
            <a:avLst/>
          </a:prstGeom>
          <a:solidFill>
            <a:schemeClr val="bg1"/>
          </a:solidFill>
          <a:ln w="28575">
            <a:solidFill>
              <a:schemeClr val="accent5"/>
            </a:solidFill>
          </a:ln>
        </p:spPr>
        <p:txBody>
          <a:bodyPr wrap="square">
            <a:spAutoFit/>
          </a:bodyPr>
          <a:lstStyle/>
          <a:p>
            <a:pPr algn="ctr"/>
            <a:r>
              <a:rPr kumimoji="1" lang="en" altLang="ja-JP" sz="2400" b="1" dirty="0">
                <a:solidFill>
                  <a:srgbClr val="FF0000"/>
                </a:solidFill>
                <a:latin typeface="Segoe UI" panose="020B0502040204020203" pitchFamily="34" charset="0"/>
                <a:ea typeface="Hiragino Sans W4" panose="020B0400000000000000" pitchFamily="34" charset="-128"/>
                <a:cs typeface="Segoe UI" panose="020B0502040204020203" pitchFamily="34" charset="0"/>
              </a:rPr>
              <a:t>Aim for 100x statistics!</a:t>
            </a:r>
          </a:p>
        </p:txBody>
      </p:sp>
      <p:sp>
        <p:nvSpPr>
          <p:cNvPr id="121" name="テキスト ボックス 120">
            <a:extLst>
              <a:ext uri="{FF2B5EF4-FFF2-40B4-BE49-F238E27FC236}">
                <a16:creationId xmlns:a16="http://schemas.microsoft.com/office/drawing/2014/main" id="{6BC01A30-0775-EC2A-5895-0E40F2C50DE8}"/>
              </a:ext>
            </a:extLst>
          </p:cNvPr>
          <p:cNvSpPr txBox="1"/>
          <p:nvPr/>
        </p:nvSpPr>
        <p:spPr>
          <a:xfrm>
            <a:off x="6986689" y="2782862"/>
            <a:ext cx="2082956" cy="338554"/>
          </a:xfrm>
          <a:prstGeom prst="rect">
            <a:avLst/>
          </a:prstGeom>
          <a:noFill/>
        </p:spPr>
        <p:txBody>
          <a:bodyPr wrap="square">
            <a:spAutoFit/>
          </a:bodyPr>
          <a:lstStyle/>
          <a:p>
            <a:r>
              <a:rPr lang="en" altLang="ja-JP" sz="800" dirty="0">
                <a:effectLst/>
                <a:latin typeface="CMR10"/>
              </a:rPr>
              <a:t>W. Weise. Nuclear aspects of chiral symmetry. </a:t>
            </a:r>
            <a:r>
              <a:rPr lang="en" altLang="ja-JP" sz="800" dirty="0">
                <a:effectLst/>
                <a:latin typeface="CMTI10"/>
              </a:rPr>
              <a:t>Nuclear Physics A</a:t>
            </a:r>
            <a:r>
              <a:rPr lang="en" altLang="ja-JP" sz="800" dirty="0">
                <a:effectLst/>
                <a:latin typeface="CMR10"/>
              </a:rPr>
              <a:t>, Vol. 553, pp. 59–72, 1993. </a:t>
            </a:r>
            <a:endParaRPr lang="en" altLang="ja-JP" sz="800" dirty="0">
              <a:effectLst/>
            </a:endParaRPr>
          </a:p>
        </p:txBody>
      </p:sp>
      <p:sp>
        <p:nvSpPr>
          <p:cNvPr id="134" name="テキスト ボックス 133">
            <a:extLst>
              <a:ext uri="{FF2B5EF4-FFF2-40B4-BE49-F238E27FC236}">
                <a16:creationId xmlns:a16="http://schemas.microsoft.com/office/drawing/2014/main" id="{05D52636-C337-6F16-3B57-B3CAE2CE5E58}"/>
              </a:ext>
            </a:extLst>
          </p:cNvPr>
          <p:cNvSpPr txBox="1"/>
          <p:nvPr/>
        </p:nvSpPr>
        <p:spPr>
          <a:xfrm>
            <a:off x="1959496" y="2761402"/>
            <a:ext cx="1043876" cy="369332"/>
          </a:xfrm>
          <a:prstGeom prst="rect">
            <a:avLst/>
          </a:prstGeom>
          <a:noFill/>
        </p:spPr>
        <p:txBody>
          <a:bodyPr wrap="none" rtlCol="0">
            <a:spAutoFit/>
          </a:bodyPr>
          <a:lstStyle/>
          <a:p>
            <a:r>
              <a:rPr lang="en-US" altLang="ja-JP" b="1" i="1" dirty="0">
                <a:latin typeface="Symbol" pitchFamily="18" charset="2"/>
              </a:rPr>
              <a:t>f</a:t>
            </a:r>
            <a:r>
              <a:rPr lang="en-US" altLang="ja-JP" dirty="0"/>
              <a:t> </a:t>
            </a:r>
            <a:r>
              <a:rPr lang="ja-JP" altLang="en-US" dirty="0"/>
              <a:t> </a:t>
            </a:r>
            <a:r>
              <a:rPr lang="en-US" altLang="ja-JP" dirty="0"/>
              <a:t>meson</a:t>
            </a:r>
            <a:endParaRPr lang="ja-JP" altLang="en-US" dirty="0"/>
          </a:p>
        </p:txBody>
      </p:sp>
      <p:sp>
        <p:nvSpPr>
          <p:cNvPr id="3" name="屈折矢印 2">
            <a:extLst>
              <a:ext uri="{FF2B5EF4-FFF2-40B4-BE49-F238E27FC236}">
                <a16:creationId xmlns:a16="http://schemas.microsoft.com/office/drawing/2014/main" id="{AFBC604E-2201-5D5E-26AF-6E21D7559E96}"/>
              </a:ext>
            </a:extLst>
          </p:cNvPr>
          <p:cNvSpPr/>
          <p:nvPr/>
        </p:nvSpPr>
        <p:spPr>
          <a:xfrm rot="10800000" flipH="1">
            <a:off x="3058136" y="3277411"/>
            <a:ext cx="1442325" cy="1189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角丸四角形吹き出し 90">
            <a:extLst>
              <a:ext uri="{FF2B5EF4-FFF2-40B4-BE49-F238E27FC236}">
                <a16:creationId xmlns:a16="http://schemas.microsoft.com/office/drawing/2014/main" id="{2B518D1B-4427-61C7-29C9-FFD8F3056914}"/>
              </a:ext>
            </a:extLst>
          </p:cNvPr>
          <p:cNvSpPr/>
          <p:nvPr/>
        </p:nvSpPr>
        <p:spPr>
          <a:xfrm>
            <a:off x="3195994" y="2740487"/>
            <a:ext cx="2368637" cy="719165"/>
          </a:xfrm>
          <a:prstGeom prst="wedgeRoundRectCallout">
            <a:avLst>
              <a:gd name="adj1" fmla="val -7882"/>
              <a:gd name="adj2" fmla="val 6923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Want to see the mass change more clearly!</a:t>
            </a:r>
            <a:endParaRPr kumimoji="1" lang="ja-JP" altLang="en-US" b="1"/>
          </a:p>
        </p:txBody>
      </p:sp>
      <p:sp>
        <p:nvSpPr>
          <p:cNvPr id="12" name="テキスト ボックス 11">
            <a:extLst>
              <a:ext uri="{FF2B5EF4-FFF2-40B4-BE49-F238E27FC236}">
                <a16:creationId xmlns:a16="http://schemas.microsoft.com/office/drawing/2014/main" id="{F5B84333-8626-97AA-27F0-A2202024177C}"/>
              </a:ext>
            </a:extLst>
          </p:cNvPr>
          <p:cNvSpPr txBox="1"/>
          <p:nvPr/>
        </p:nvSpPr>
        <p:spPr>
          <a:xfrm>
            <a:off x="292039" y="1311211"/>
            <a:ext cx="1256348" cy="430887"/>
          </a:xfrm>
          <a:prstGeom prst="rect">
            <a:avLst/>
          </a:prstGeom>
          <a:noFill/>
          <a:ln>
            <a:solidFill>
              <a:schemeClr val="tx1"/>
            </a:solidFill>
          </a:ln>
        </p:spPr>
        <p:txBody>
          <a:bodyPr wrap="square">
            <a:spAutoFit/>
          </a:bodyPr>
          <a:lstStyle/>
          <a:p>
            <a:pPr algn="ctr"/>
            <a:r>
              <a:rPr lang="en" altLang="ja-JP" sz="2200" b="1" dirty="0"/>
              <a:t>Strategy</a:t>
            </a:r>
            <a:endParaRPr lang="ja-JP" altLang="en-US" sz="2200" b="1" dirty="0"/>
          </a:p>
        </p:txBody>
      </p:sp>
      <p:sp>
        <p:nvSpPr>
          <p:cNvPr id="13" name="テキスト ボックス 12">
            <a:extLst>
              <a:ext uri="{FF2B5EF4-FFF2-40B4-BE49-F238E27FC236}">
                <a16:creationId xmlns:a16="http://schemas.microsoft.com/office/drawing/2014/main" id="{84CFDA66-30B6-5F2B-49E9-864357346F11}"/>
              </a:ext>
            </a:extLst>
          </p:cNvPr>
          <p:cNvSpPr txBox="1"/>
          <p:nvPr/>
        </p:nvSpPr>
        <p:spPr>
          <a:xfrm>
            <a:off x="292039" y="713734"/>
            <a:ext cx="1256348" cy="430887"/>
          </a:xfrm>
          <a:prstGeom prst="rect">
            <a:avLst/>
          </a:prstGeom>
          <a:noFill/>
          <a:ln>
            <a:solidFill>
              <a:schemeClr val="tx1"/>
            </a:solidFill>
          </a:ln>
        </p:spPr>
        <p:txBody>
          <a:bodyPr wrap="square">
            <a:spAutoFit/>
          </a:bodyPr>
          <a:lstStyle/>
          <a:p>
            <a:pPr algn="ctr"/>
            <a:r>
              <a:rPr lang="en-US" altLang="ja-JP" sz="2200" b="1" dirty="0"/>
              <a:t>Purpose</a:t>
            </a:r>
            <a:endParaRPr lang="ja-JP" altLang="en-US" sz="2200" b="1" dirty="0"/>
          </a:p>
        </p:txBody>
      </p:sp>
    </p:spTree>
    <p:extLst>
      <p:ext uri="{BB962C8B-B14F-4D97-AF65-F5344CB8AC3E}">
        <p14:creationId xmlns:p14="http://schemas.microsoft.com/office/powerpoint/2010/main" val="580280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1" y="-202750"/>
            <a:ext cx="6892204"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Segoe UI" panose="020B0502040204020203" pitchFamily="34" charset="0"/>
                <a:cs typeface="Segoe UI" panose="020B0502040204020203" pitchFamily="34" charset="0"/>
              </a:rPr>
              <a:t>1. Intro : E16 experiment (@J-PARC)</a:t>
            </a:r>
            <a:endParaRPr lang="ja-JP" altLang="en-US" sz="2800" b="1">
              <a:latin typeface="Segoe UI" panose="020B0502040204020203" pitchFamily="34" charset="0"/>
              <a:cs typeface="Segoe UI" panose="020B0502040204020203" pitchFamily="34" charset="0"/>
            </a:endParaRPr>
          </a:p>
        </p:txBody>
      </p:sp>
      <p:sp>
        <p:nvSpPr>
          <p:cNvPr id="71" name="テキスト ボックス 70">
            <a:extLst>
              <a:ext uri="{FF2B5EF4-FFF2-40B4-BE49-F238E27FC236}">
                <a16:creationId xmlns:a16="http://schemas.microsoft.com/office/drawing/2014/main" id="{BF265EFB-CD84-794A-106A-0CAC7D64BAD5}"/>
              </a:ext>
            </a:extLst>
          </p:cNvPr>
          <p:cNvSpPr txBox="1"/>
          <p:nvPr/>
        </p:nvSpPr>
        <p:spPr>
          <a:xfrm>
            <a:off x="229475" y="1491191"/>
            <a:ext cx="3972177" cy="1261884"/>
          </a:xfrm>
          <a:prstGeom prst="rect">
            <a:avLst/>
          </a:prstGeom>
          <a:noFill/>
        </p:spPr>
        <p:txBody>
          <a:bodyPr wrap="square">
            <a:spAutoFit/>
          </a:bodyPr>
          <a:lstStyle/>
          <a:p>
            <a:pPr marL="342900" indent="-342900">
              <a:buFont typeface="Wingdings" pitchFamily="2" charset="2"/>
              <a:buChar char="Ø"/>
            </a:pPr>
            <a:r>
              <a:rPr lang="en" altLang="ja-JP" sz="2200" b="1" u="sng" dirty="0">
                <a:solidFill>
                  <a:srgbClr val="FF0000"/>
                </a:solidFill>
                <a:cs typeface="Segoe UI" panose="020B0502040204020203" pitchFamily="34" charset="0"/>
              </a:rPr>
              <a:t>High rate capability</a:t>
            </a:r>
          </a:p>
          <a:p>
            <a:pPr marL="342900" indent="-342900">
              <a:buFont typeface="Arial" panose="020B0604020202020204" pitchFamily="34" charset="0"/>
              <a:buChar char="•"/>
            </a:pPr>
            <a:r>
              <a:rPr lang="en" altLang="ja-JP" dirty="0">
                <a:cs typeface="Segoe UI" panose="020B0502040204020203" pitchFamily="34" charset="0"/>
              </a:rPr>
              <a:t>Large amount of </a:t>
            </a:r>
            <a:r>
              <a:rPr lang="el-GR" altLang="ja-JP" dirty="0">
                <a:cs typeface="Segoe UI" panose="020B0502040204020203" pitchFamily="34" charset="0"/>
              </a:rPr>
              <a:t>φ </a:t>
            </a:r>
            <a:r>
              <a:rPr lang="en" altLang="ja-JP" dirty="0">
                <a:cs typeface="Segoe UI" panose="020B0502040204020203" pitchFamily="34" charset="0"/>
              </a:rPr>
              <a:t>generated by high intensity beam</a:t>
            </a:r>
          </a:p>
          <a:p>
            <a:pPr marL="342900" indent="-342900">
              <a:buFont typeface="Arial" panose="020B0604020202020204" pitchFamily="34" charset="0"/>
              <a:buChar char="•"/>
            </a:pPr>
            <a:r>
              <a:rPr lang="en" altLang="ja-JP" dirty="0">
                <a:cs typeface="Segoe UI" panose="020B0502040204020203" pitchFamily="34" charset="0"/>
              </a:rPr>
              <a:t>Large amount of background</a:t>
            </a:r>
            <a:endParaRPr lang="ja-JP" altLang="en-US">
              <a:cs typeface="Segoe UI" panose="020B0502040204020203" pitchFamily="34" charset="0"/>
            </a:endParaRPr>
          </a:p>
        </p:txBody>
      </p:sp>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161E7763-2A87-A795-3555-B223A128940F}"/>
                  </a:ext>
                </a:extLst>
              </p:cNvPr>
              <p:cNvSpPr txBox="1"/>
              <p:nvPr/>
            </p:nvSpPr>
            <p:spPr>
              <a:xfrm>
                <a:off x="240145" y="2977569"/>
                <a:ext cx="3813917" cy="1022652"/>
              </a:xfrm>
              <a:prstGeom prst="rect">
                <a:avLst/>
              </a:prstGeom>
              <a:noFill/>
            </p:spPr>
            <p:txBody>
              <a:bodyPr wrap="square">
                <a:spAutoFit/>
              </a:bodyPr>
              <a:lstStyle/>
              <a:p>
                <a:pPr marL="342900" indent="-342900">
                  <a:buFont typeface="Wingdings" pitchFamily="2" charset="2"/>
                  <a:buChar char="Ø"/>
                </a:pPr>
                <a:r>
                  <a:rPr lang="en" altLang="ja-JP" sz="2200" b="1" u="sng" dirty="0">
                    <a:solidFill>
                      <a:srgbClr val="FF0000"/>
                    </a:solidFill>
                    <a:cs typeface="Segoe UI" panose="020B0502040204020203" pitchFamily="34" charset="0"/>
                  </a:rPr>
                  <a:t>Good mass resolution</a:t>
                </a:r>
              </a:p>
              <a:p>
                <a:pPr marL="285750" indent="-285750">
                  <a:buFont typeface="Arial" panose="020B0604020202020204" pitchFamily="34" charset="0"/>
                  <a:buChar char="•"/>
                </a:pPr>
                <a:r>
                  <a:rPr lang="en" altLang="ja-JP" dirty="0">
                    <a:cs typeface="Segoe UI" panose="020B0502040204020203" pitchFamily="34" charset="0"/>
                  </a:rPr>
                  <a:t>Predicted change : 20-40 MeV/</a:t>
                </a:r>
                <a14:m>
                  <m:oMath xmlns:m="http://schemas.openxmlformats.org/officeDocument/2006/math">
                    <m:sSup>
                      <m:sSupPr>
                        <m:ctrlPr>
                          <a:rPr lang="en" altLang="ja-JP" i="1" smtClean="0">
                            <a:latin typeface="Cambria Math" panose="02040503050406030204" pitchFamily="18" charset="0"/>
                            <a:cs typeface="Segoe UI" panose="020B0502040204020203" pitchFamily="34" charset="0"/>
                          </a:rPr>
                        </m:ctrlPr>
                      </m:sSupPr>
                      <m:e>
                        <m:r>
                          <a:rPr lang="en-US" altLang="ja-JP" b="0" i="1" smtClean="0">
                            <a:latin typeface="Cambria Math" panose="02040503050406030204" pitchFamily="18" charset="0"/>
                            <a:cs typeface="Segoe UI" panose="020B0502040204020203" pitchFamily="34" charset="0"/>
                          </a:rPr>
                          <m:t>𝑐</m:t>
                        </m:r>
                      </m:e>
                      <m:sup>
                        <m:r>
                          <a:rPr lang="en-US" altLang="ja-JP" b="0" i="1" smtClean="0">
                            <a:latin typeface="Cambria Math" panose="02040503050406030204" pitchFamily="18" charset="0"/>
                            <a:cs typeface="Segoe UI" panose="020B0502040204020203" pitchFamily="34" charset="0"/>
                          </a:rPr>
                          <m:t>2</m:t>
                        </m:r>
                      </m:sup>
                    </m:sSup>
                  </m:oMath>
                </a14:m>
                <a:endParaRPr lang="en-US" altLang="ja-JP" b="0" dirty="0">
                  <a:cs typeface="Segoe UI" panose="020B0502040204020203" pitchFamily="34" charset="0"/>
                </a:endParaRPr>
              </a:p>
              <a:p>
                <a:pPr marL="285750" indent="-285750">
                  <a:buFont typeface="Arial" panose="020B0604020202020204" pitchFamily="34" charset="0"/>
                  <a:buChar char="•"/>
                </a:pPr>
                <a:r>
                  <a:rPr lang="en" altLang="ja-JP" dirty="0">
                    <a:cs typeface="Segoe UI" panose="020B0502040204020203" pitchFamily="34" charset="0"/>
                  </a:rPr>
                  <a:t>Target mass resolution</a:t>
                </a:r>
                <a:r>
                  <a:rPr lang="en-US" altLang="ja-JP" dirty="0">
                    <a:cs typeface="Segoe UI" panose="020B0502040204020203" pitchFamily="34" charset="0"/>
                  </a:rPr>
                  <a:t>:</a:t>
                </a:r>
                <a:r>
                  <a:rPr lang="en" altLang="ja-JP" dirty="0">
                    <a:cs typeface="Segoe UI" panose="020B0502040204020203" pitchFamily="34" charset="0"/>
                  </a:rPr>
                  <a:t> </a:t>
                </a:r>
                <a:r>
                  <a:rPr lang="en" altLang="ja-JP" sz="2000" b="1" dirty="0">
                    <a:cs typeface="Segoe UI" panose="020B0502040204020203" pitchFamily="34" charset="0"/>
                  </a:rPr>
                  <a:t>5 MeV/</a:t>
                </a:r>
                <a14:m>
                  <m:oMath xmlns:m="http://schemas.openxmlformats.org/officeDocument/2006/math">
                    <m:sSup>
                      <m:sSupPr>
                        <m:ctrlPr>
                          <a:rPr lang="en" altLang="ja-JP" sz="2000" b="1" i="1" smtClean="0">
                            <a:latin typeface="Cambria Math" panose="02040503050406030204" pitchFamily="18" charset="0"/>
                            <a:cs typeface="Segoe UI" panose="020B0502040204020203" pitchFamily="34" charset="0"/>
                          </a:rPr>
                        </m:ctrlPr>
                      </m:sSupPr>
                      <m:e>
                        <m:r>
                          <a:rPr lang="en-US" altLang="ja-JP" sz="2000" b="1" i="1" smtClean="0">
                            <a:latin typeface="Cambria Math" panose="02040503050406030204" pitchFamily="18" charset="0"/>
                            <a:cs typeface="Segoe UI" panose="020B0502040204020203" pitchFamily="34" charset="0"/>
                          </a:rPr>
                          <m:t>𝒄</m:t>
                        </m:r>
                      </m:e>
                      <m:sup>
                        <m:r>
                          <a:rPr lang="en-US" altLang="ja-JP" sz="2000" b="1" i="1" smtClean="0">
                            <a:latin typeface="Cambria Math" panose="02040503050406030204" pitchFamily="18" charset="0"/>
                            <a:cs typeface="Segoe UI" panose="020B0502040204020203" pitchFamily="34" charset="0"/>
                          </a:rPr>
                          <m:t>𝟐</m:t>
                        </m:r>
                      </m:sup>
                    </m:sSup>
                  </m:oMath>
                </a14:m>
                <a:endParaRPr lang="ja-JP" altLang="en-US" b="1">
                  <a:cs typeface="Segoe UI" panose="020B0502040204020203" pitchFamily="34" charset="0"/>
                </a:endParaRPr>
              </a:p>
            </p:txBody>
          </p:sp>
        </mc:Choice>
        <mc:Fallback xmlns="">
          <p:sp>
            <p:nvSpPr>
              <p:cNvPr id="72" name="テキスト ボックス 71">
                <a:extLst>
                  <a:ext uri="{FF2B5EF4-FFF2-40B4-BE49-F238E27FC236}">
                    <a16:creationId xmlns:a16="http://schemas.microsoft.com/office/drawing/2014/main" id="{161E7763-2A87-A795-3555-B223A128940F}"/>
                  </a:ext>
                </a:extLst>
              </p:cNvPr>
              <p:cNvSpPr txBox="1">
                <a:spLocks noRot="1" noChangeAspect="1" noMove="1" noResize="1" noEditPoints="1" noAdjustHandles="1" noChangeArrowheads="1" noChangeShapeType="1" noTextEdit="1"/>
              </p:cNvSpPr>
              <p:nvPr/>
            </p:nvSpPr>
            <p:spPr>
              <a:xfrm>
                <a:off x="240145" y="2977569"/>
                <a:ext cx="3813917" cy="1022652"/>
              </a:xfrm>
              <a:prstGeom prst="rect">
                <a:avLst/>
              </a:prstGeom>
              <a:blipFill>
                <a:blip r:embed="rId3"/>
                <a:stretch>
                  <a:fillRect l="-1656" t="-3704" b="-9877"/>
                </a:stretch>
              </a:blipFill>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5A3E6654-D5BA-FD04-70C2-EC9320E3F05A}"/>
              </a:ext>
            </a:extLst>
          </p:cNvPr>
          <p:cNvSpPr txBox="1"/>
          <p:nvPr/>
        </p:nvSpPr>
        <p:spPr>
          <a:xfrm>
            <a:off x="172357" y="848257"/>
            <a:ext cx="4576046" cy="461665"/>
          </a:xfrm>
          <a:prstGeom prst="rect">
            <a:avLst/>
          </a:prstGeom>
          <a:noFill/>
        </p:spPr>
        <p:txBody>
          <a:bodyPr wrap="square">
            <a:spAutoFit/>
          </a:bodyPr>
          <a:lstStyle/>
          <a:p>
            <a:pPr marL="342900" indent="-342900">
              <a:buFont typeface="Wingdings" pitchFamily="2" charset="2"/>
              <a:buChar char="n"/>
            </a:pPr>
            <a:r>
              <a:rPr lang="en-US" altLang="ja-JP" sz="2400" b="1" u="sng" dirty="0"/>
              <a:t>E16 </a:t>
            </a:r>
            <a:r>
              <a:rPr lang="ja-JP" altLang="en-US" sz="2400" b="1" u="sng"/>
              <a:t>Detector Requirements</a:t>
            </a:r>
          </a:p>
        </p:txBody>
      </p:sp>
      <p:sp>
        <p:nvSpPr>
          <p:cNvPr id="96" name="テキスト ボックス 95">
            <a:extLst>
              <a:ext uri="{FF2B5EF4-FFF2-40B4-BE49-F238E27FC236}">
                <a16:creationId xmlns:a16="http://schemas.microsoft.com/office/drawing/2014/main" id="{A189A382-E2EC-4401-1E4E-A3FD66482E45}"/>
              </a:ext>
            </a:extLst>
          </p:cNvPr>
          <p:cNvSpPr txBox="1"/>
          <p:nvPr/>
        </p:nvSpPr>
        <p:spPr>
          <a:xfrm>
            <a:off x="240145" y="4349118"/>
            <a:ext cx="3813917" cy="430887"/>
          </a:xfrm>
          <a:prstGeom prst="rect">
            <a:avLst/>
          </a:prstGeom>
          <a:noFill/>
        </p:spPr>
        <p:txBody>
          <a:bodyPr wrap="square">
            <a:spAutoFit/>
          </a:bodyPr>
          <a:lstStyle/>
          <a:p>
            <a:pPr marL="342900" indent="-342900">
              <a:buFont typeface="Wingdings" pitchFamily="2" charset="2"/>
              <a:buChar char="Ø"/>
            </a:pPr>
            <a:r>
              <a:rPr lang="en" altLang="ja-JP" sz="2200" b="1" u="sng" dirty="0">
                <a:cs typeface="Segoe UI" panose="020B0502040204020203" pitchFamily="34" charset="0"/>
              </a:rPr>
              <a:t>Good PID capability</a:t>
            </a:r>
          </a:p>
        </p:txBody>
      </p:sp>
      <p:grpSp>
        <p:nvGrpSpPr>
          <p:cNvPr id="100" name="グループ化 99">
            <a:extLst>
              <a:ext uri="{FF2B5EF4-FFF2-40B4-BE49-F238E27FC236}">
                <a16:creationId xmlns:a16="http://schemas.microsoft.com/office/drawing/2014/main" id="{6A43E09F-5D3C-6EF4-ECD8-4993D170C98A}"/>
              </a:ext>
            </a:extLst>
          </p:cNvPr>
          <p:cNvGrpSpPr/>
          <p:nvPr/>
        </p:nvGrpSpPr>
        <p:grpSpPr>
          <a:xfrm>
            <a:off x="4001397" y="1172047"/>
            <a:ext cx="4806855" cy="5121253"/>
            <a:chOff x="4060520" y="1931890"/>
            <a:chExt cx="4806855" cy="5121253"/>
          </a:xfrm>
        </p:grpSpPr>
        <p:grpSp>
          <p:nvGrpSpPr>
            <p:cNvPr id="94" name="グループ化 93">
              <a:extLst>
                <a:ext uri="{FF2B5EF4-FFF2-40B4-BE49-F238E27FC236}">
                  <a16:creationId xmlns:a16="http://schemas.microsoft.com/office/drawing/2014/main" id="{A36202D4-5B6D-E7FD-2397-6609AC955088}"/>
                </a:ext>
              </a:extLst>
            </p:cNvPr>
            <p:cNvGrpSpPr/>
            <p:nvPr/>
          </p:nvGrpSpPr>
          <p:grpSpPr>
            <a:xfrm>
              <a:off x="4060520" y="2209938"/>
              <a:ext cx="4806855" cy="4843205"/>
              <a:chOff x="4337145" y="1915441"/>
              <a:chExt cx="4806855" cy="4843205"/>
            </a:xfrm>
          </p:grpSpPr>
          <p:grpSp>
            <p:nvGrpSpPr>
              <p:cNvPr id="13" name="グループ化 12">
                <a:extLst>
                  <a:ext uri="{FF2B5EF4-FFF2-40B4-BE49-F238E27FC236}">
                    <a16:creationId xmlns:a16="http://schemas.microsoft.com/office/drawing/2014/main" id="{45520C35-FF49-A25A-47C4-C0A54513B2A8}"/>
                  </a:ext>
                </a:extLst>
              </p:cNvPr>
              <p:cNvGrpSpPr/>
              <p:nvPr/>
            </p:nvGrpSpPr>
            <p:grpSpPr>
              <a:xfrm>
                <a:off x="4694631" y="3604529"/>
                <a:ext cx="4349336" cy="2832189"/>
                <a:chOff x="5679848" y="5071746"/>
                <a:chExt cx="2592388" cy="1688104"/>
              </a:xfrm>
            </p:grpSpPr>
            <p:pic>
              <p:nvPicPr>
                <p:cNvPr id="16" name="図 15">
                  <a:extLst>
                    <a:ext uri="{FF2B5EF4-FFF2-40B4-BE49-F238E27FC236}">
                      <a16:creationId xmlns:a16="http://schemas.microsoft.com/office/drawing/2014/main" id="{53CC20EC-C220-A68F-8C2F-F20A5C5653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32" t="8844"/>
                <a:stretch/>
              </p:blipFill>
              <p:spPr>
                <a:xfrm>
                  <a:off x="5679848" y="5082814"/>
                  <a:ext cx="2372458" cy="1677036"/>
                </a:xfrm>
                <a:prstGeom prst="rect">
                  <a:avLst/>
                </a:prstGeom>
              </p:spPr>
            </p:pic>
            <mc:AlternateContent xmlns:mc="http://schemas.openxmlformats.org/markup-compatibility/2006" xmlns:a14="http://schemas.microsoft.com/office/drawing/2010/main">
              <mc:Choice Requires="a14">
                <p:sp>
                  <p:nvSpPr>
                    <p:cNvPr id="17" name="コンテンツ プレースホルダー 2">
                      <a:extLst>
                        <a:ext uri="{FF2B5EF4-FFF2-40B4-BE49-F238E27FC236}">
                          <a16:creationId xmlns:a16="http://schemas.microsoft.com/office/drawing/2014/main" id="{7B193C5E-A0B0-09D0-8DF3-C36196702419}"/>
                        </a:ext>
                      </a:extLst>
                    </p:cNvPr>
                    <p:cNvSpPr txBox="1">
                      <a:spLocks/>
                    </p:cNvSpPr>
                    <p:nvPr/>
                  </p:nvSpPr>
                  <p:spPr>
                    <a:xfrm>
                      <a:off x="7257498" y="5071746"/>
                      <a:ext cx="1014738" cy="101552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a:lnSpc>
                          <a:spcPct val="110000"/>
                        </a:lnSpc>
                        <a:spcBef>
                          <a:spcPts val="200"/>
                        </a:spcBef>
                        <a:buFont typeface="Wingdings" pitchFamily="2" charset="2"/>
                        <a:buChar char="ü"/>
                      </a:pPr>
                      <a:r>
                        <a:rPr lang="en-US" altLang="ja-JP" sz="1800" dirty="0"/>
                        <a:t>E16 sim.</a:t>
                      </a:r>
                    </a:p>
                    <a:p>
                      <a:pPr>
                        <a:lnSpc>
                          <a:spcPct val="110000"/>
                        </a:lnSpc>
                        <a:spcBef>
                          <a:spcPts val="200"/>
                        </a:spcBef>
                        <a:buFont typeface="Wingdings" pitchFamily="2" charset="2"/>
                        <a:buChar char="ü"/>
                      </a:pPr>
                      <a:r>
                        <a:rPr lang="en-US" altLang="ja-JP" sz="1800" dirty="0" err="1"/>
                        <a:t>Pb</a:t>
                      </a:r>
                      <a:r>
                        <a:rPr lang="en-US" altLang="ja-JP" sz="1800" dirty="0"/>
                        <a:t> target</a:t>
                      </a:r>
                    </a:p>
                    <a:p>
                      <a:pPr>
                        <a:lnSpc>
                          <a:spcPct val="110000"/>
                        </a:lnSpc>
                        <a:spcBef>
                          <a:spcPts val="200"/>
                        </a:spcBef>
                        <a:buFont typeface="Wingdings" pitchFamily="2" charset="2"/>
                        <a:buChar char="ü"/>
                      </a:pPr>
                      <a14:m>
                        <m:oMath xmlns:m="http://schemas.openxmlformats.org/officeDocument/2006/math">
                          <m:r>
                            <a:rPr lang="en-US" altLang="ja-JP" sz="1800" i="1" smtClean="0">
                              <a:latin typeface="Cambria Math" panose="02040503050406030204" pitchFamily="18" charset="0"/>
                              <a:ea typeface="Cambria Math" panose="02040503050406030204" pitchFamily="18" charset="0"/>
                            </a:rPr>
                            <m:t>𝛽𝛾</m:t>
                          </m:r>
                        </m:oMath>
                      </a14:m>
                      <a:r>
                        <a:rPr lang="en-US" altLang="ja-JP" sz="1800" dirty="0"/>
                        <a:t> &lt; 0.5</a:t>
                      </a:r>
                    </a:p>
                    <a:p>
                      <a:pPr>
                        <a:lnSpc>
                          <a:spcPct val="110000"/>
                        </a:lnSpc>
                        <a:spcBef>
                          <a:spcPts val="200"/>
                        </a:spcBef>
                        <a:buFont typeface="Wingdings" pitchFamily="2" charset="2"/>
                        <a:buChar char="ü"/>
                      </a:pPr>
                      <a:r>
                        <a:rPr lang="en-US" altLang="ja-JP" sz="1800" dirty="0"/>
                        <a:t>Predict shift </a:t>
                      </a:r>
                    </a:p>
                    <a:p>
                      <a:pPr marL="0" indent="0">
                        <a:lnSpc>
                          <a:spcPct val="110000"/>
                        </a:lnSpc>
                        <a:spcBef>
                          <a:spcPts val="200"/>
                        </a:spcBef>
                        <a:buNone/>
                      </a:pPr>
                      <a:r>
                        <a:rPr lang="en-US" altLang="ja-JP" sz="1800" dirty="0"/>
                        <a:t>     ~</a:t>
                      </a:r>
                      <a:r>
                        <a:rPr lang="en-US" altLang="ja-JP" sz="2000" dirty="0"/>
                        <a:t>35</a:t>
                      </a:r>
                      <a:r>
                        <a:rPr lang="en-US" altLang="ja-JP" sz="1800" dirty="0"/>
                        <a:t> MeV/</a:t>
                      </a:r>
                      <a14:m>
                        <m:oMath xmlns:m="http://schemas.openxmlformats.org/officeDocument/2006/math">
                          <m:sSup>
                            <m:sSupPr>
                              <m:ctrlPr>
                                <a:rPr lang="en-US" altLang="ja-JP" sz="1800" i="1" smtClean="0">
                                  <a:latin typeface="Cambria Math" panose="02040503050406030204" pitchFamily="18" charset="0"/>
                                </a:rPr>
                              </m:ctrlPr>
                            </m:sSupPr>
                            <m:e>
                              <m:r>
                                <a:rPr lang="en-US" altLang="ja-JP" sz="1800" b="0" i="1" smtClean="0">
                                  <a:latin typeface="Cambria Math" panose="02040503050406030204" pitchFamily="18" charset="0"/>
                                </a:rPr>
                                <m:t>𝑐</m:t>
                              </m:r>
                            </m:e>
                            <m:sup>
                              <m:r>
                                <a:rPr lang="en-US" altLang="ja-JP" sz="1800" b="0" i="1" smtClean="0">
                                  <a:latin typeface="Cambria Math" panose="02040503050406030204" pitchFamily="18" charset="0"/>
                                </a:rPr>
                                <m:t>2</m:t>
                              </m:r>
                            </m:sup>
                          </m:sSup>
                        </m:oMath>
                      </a14:m>
                      <a:endParaRPr lang="en-US" altLang="ja-JP" sz="1800" dirty="0"/>
                    </a:p>
                    <a:p>
                      <a:pPr>
                        <a:lnSpc>
                          <a:spcPct val="110000"/>
                        </a:lnSpc>
                        <a:spcBef>
                          <a:spcPts val="200"/>
                        </a:spcBef>
                      </a:pPr>
                      <a:endParaRPr lang="en-US" altLang="ja-JP" sz="1800" dirty="0"/>
                    </a:p>
                  </p:txBody>
                </p:sp>
              </mc:Choice>
              <mc:Fallback xmlns="">
                <p:sp>
                  <p:nvSpPr>
                    <p:cNvPr id="17" name="コンテンツ プレースホルダー 2">
                      <a:extLst>
                        <a:ext uri="{FF2B5EF4-FFF2-40B4-BE49-F238E27FC236}">
                          <a16:creationId xmlns:a16="http://schemas.microsoft.com/office/drawing/2014/main" id="{7B193C5E-A0B0-09D0-8DF3-C36196702419}"/>
                        </a:ext>
                      </a:extLst>
                    </p:cNvPr>
                    <p:cNvSpPr txBox="1">
                      <a:spLocks noRot="1" noChangeAspect="1" noMove="1" noResize="1" noEditPoints="1" noAdjustHandles="1" noChangeArrowheads="1" noChangeShapeType="1" noTextEdit="1"/>
                    </p:cNvSpPr>
                    <p:nvPr/>
                  </p:nvSpPr>
                  <p:spPr>
                    <a:xfrm>
                      <a:off x="7257498" y="5071746"/>
                      <a:ext cx="1014738" cy="1015527"/>
                    </a:xfrm>
                    <a:prstGeom prst="rect">
                      <a:avLst/>
                    </a:prstGeom>
                    <a:blipFill>
                      <a:blip r:embed="rId5"/>
                      <a:stretch>
                        <a:fillRect l="-2941" b="-735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2" name="コンテンツ プレースホルダー 2">
                    <a:extLst>
                      <a:ext uri="{FF2B5EF4-FFF2-40B4-BE49-F238E27FC236}">
                        <a16:creationId xmlns:a16="http://schemas.microsoft.com/office/drawing/2014/main" id="{B824D44A-CCFE-AB7C-51F9-60206226ED9D}"/>
                      </a:ext>
                    </a:extLst>
                  </p:cNvPr>
                  <p:cNvSpPr txBox="1">
                    <a:spLocks/>
                  </p:cNvSpPr>
                  <p:nvPr/>
                </p:nvSpPr>
                <p:spPr>
                  <a:xfrm>
                    <a:off x="6101671" y="6219178"/>
                    <a:ext cx="2618949" cy="438511"/>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lnSpc>
                        <a:spcPct val="110000"/>
                      </a:lnSpc>
                      <a:spcBef>
                        <a:spcPts val="200"/>
                      </a:spcBef>
                      <a:buNone/>
                    </a:pPr>
                    <a:r>
                      <a:rPr lang="en-US" altLang="ja-JP" sz="1800" dirty="0"/>
                      <a:t>Invariant mass [</a:t>
                    </a:r>
                    <a14:m>
                      <m:oMath xmlns:m="http://schemas.openxmlformats.org/officeDocument/2006/math">
                        <m:r>
                          <m:rPr>
                            <m:sty m:val="p"/>
                          </m:rPr>
                          <a:rPr lang="en-US" altLang="ja-JP" sz="1800" b="0" i="0" smtClean="0">
                            <a:latin typeface="Cambria Math" panose="02040503050406030204" pitchFamily="18" charset="0"/>
                          </a:rPr>
                          <m:t>GeV</m:t>
                        </m:r>
                        <m:r>
                          <a:rPr lang="en-US" altLang="ja-JP" sz="1800" b="0" i="1" smtClean="0">
                            <a:latin typeface="Cambria Math" panose="02040503050406030204" pitchFamily="18" charset="0"/>
                          </a:rPr>
                          <m:t>/</m:t>
                        </m:r>
                        <m:sSup>
                          <m:sSupPr>
                            <m:ctrlPr>
                              <a:rPr lang="en-US" altLang="ja-JP" sz="1800" b="0" i="1" smtClean="0">
                                <a:latin typeface="Cambria Math" panose="02040503050406030204" pitchFamily="18" charset="0"/>
                              </a:rPr>
                            </m:ctrlPr>
                          </m:sSupPr>
                          <m:e>
                            <m:r>
                              <a:rPr lang="en-US" altLang="ja-JP" sz="1800" b="0" i="1" smtClean="0">
                                <a:latin typeface="Cambria Math" panose="02040503050406030204" pitchFamily="18" charset="0"/>
                              </a:rPr>
                              <m:t>𝑐</m:t>
                            </m:r>
                          </m:e>
                          <m:sup>
                            <m:r>
                              <a:rPr lang="en-US" altLang="ja-JP" sz="1800" b="0" i="1" smtClean="0">
                                <a:latin typeface="Cambria Math" panose="02040503050406030204" pitchFamily="18" charset="0"/>
                              </a:rPr>
                              <m:t>2</m:t>
                            </m:r>
                          </m:sup>
                        </m:sSup>
                      </m:oMath>
                    </a14:m>
                    <a:r>
                      <a:rPr lang="en-US" altLang="ja-JP" sz="1800" dirty="0"/>
                      <a:t>]</a:t>
                    </a:r>
                  </a:p>
                </p:txBody>
              </p:sp>
            </mc:Choice>
            <mc:Fallback xmlns="">
              <p:sp>
                <p:nvSpPr>
                  <p:cNvPr id="42" name="コンテンツ プレースホルダー 2">
                    <a:extLst>
                      <a:ext uri="{FF2B5EF4-FFF2-40B4-BE49-F238E27FC236}">
                        <a16:creationId xmlns:a16="http://schemas.microsoft.com/office/drawing/2014/main" id="{B824D44A-CCFE-AB7C-51F9-60206226ED9D}"/>
                      </a:ext>
                    </a:extLst>
                  </p:cNvPr>
                  <p:cNvSpPr txBox="1">
                    <a:spLocks noRot="1" noChangeAspect="1" noMove="1" noResize="1" noEditPoints="1" noAdjustHandles="1" noChangeArrowheads="1" noChangeShapeType="1" noTextEdit="1"/>
                  </p:cNvSpPr>
                  <p:nvPr/>
                </p:nvSpPr>
                <p:spPr>
                  <a:xfrm>
                    <a:off x="6101671" y="6219178"/>
                    <a:ext cx="2618949" cy="438511"/>
                  </a:xfrm>
                  <a:prstGeom prst="rect">
                    <a:avLst/>
                  </a:prstGeom>
                  <a:blipFill>
                    <a:blip r:embed="rId6"/>
                    <a:stretch>
                      <a:fillRect l="-2427" t="-5714" b="-11429"/>
                    </a:stretch>
                  </a:blipFill>
                  <a:ln>
                    <a:noFill/>
                  </a:ln>
                </p:spPr>
                <p:txBody>
                  <a:bodyPr/>
                  <a:lstStyle/>
                  <a:p>
                    <a:r>
                      <a:rPr lang="ja-JP" altLang="en-US">
                        <a:noFill/>
                      </a:rPr>
                      <a:t> </a:t>
                    </a:r>
                  </a:p>
                </p:txBody>
              </p:sp>
            </mc:Fallback>
          </mc:AlternateContent>
          <p:grpSp>
            <p:nvGrpSpPr>
              <p:cNvPr id="59" name="グループ化 58">
                <a:extLst>
                  <a:ext uri="{FF2B5EF4-FFF2-40B4-BE49-F238E27FC236}">
                    <a16:creationId xmlns:a16="http://schemas.microsoft.com/office/drawing/2014/main" id="{B1C692B2-75A0-0889-A2F2-030C0A817566}"/>
                  </a:ext>
                </a:extLst>
              </p:cNvPr>
              <p:cNvGrpSpPr/>
              <p:nvPr/>
            </p:nvGrpSpPr>
            <p:grpSpPr>
              <a:xfrm>
                <a:off x="4731850" y="2096647"/>
                <a:ext cx="1991541" cy="1457461"/>
                <a:chOff x="4644070" y="1971536"/>
                <a:chExt cx="1991541" cy="1457461"/>
              </a:xfrm>
            </p:grpSpPr>
            <p:grpSp>
              <p:nvGrpSpPr>
                <p:cNvPr id="19" name="グループ化 18">
                  <a:extLst>
                    <a:ext uri="{FF2B5EF4-FFF2-40B4-BE49-F238E27FC236}">
                      <a16:creationId xmlns:a16="http://schemas.microsoft.com/office/drawing/2014/main" id="{8E0F80D0-3F67-5684-FAAC-7490E8F97DD8}"/>
                    </a:ext>
                  </a:extLst>
                </p:cNvPr>
                <p:cNvGrpSpPr/>
                <p:nvPr/>
              </p:nvGrpSpPr>
              <p:grpSpPr>
                <a:xfrm>
                  <a:off x="4644070" y="2151426"/>
                  <a:ext cx="1991541" cy="1277571"/>
                  <a:chOff x="1430624" y="3810408"/>
                  <a:chExt cx="2436664" cy="1464071"/>
                </a:xfrm>
              </p:grpSpPr>
              <p:sp>
                <p:nvSpPr>
                  <p:cNvPr id="22" name="Oval 33">
                    <a:extLst>
                      <a:ext uri="{FF2B5EF4-FFF2-40B4-BE49-F238E27FC236}">
                        <a16:creationId xmlns:a16="http://schemas.microsoft.com/office/drawing/2014/main" id="{B2E476D8-1490-59B9-673E-20F502168E6C}"/>
                      </a:ext>
                    </a:extLst>
                  </p:cNvPr>
                  <p:cNvSpPr>
                    <a:spLocks noChangeArrowheads="1"/>
                  </p:cNvSpPr>
                  <p:nvPr/>
                </p:nvSpPr>
                <p:spPr bwMode="auto">
                  <a:xfrm>
                    <a:off x="1960938" y="4073019"/>
                    <a:ext cx="1102285" cy="1029914"/>
                  </a:xfrm>
                  <a:prstGeom prst="ellipse">
                    <a:avLst/>
                  </a:prstGeom>
                  <a:noFill/>
                  <a:ln w="28575">
                    <a:solidFill>
                      <a:schemeClr val="tx1"/>
                    </a:solidFill>
                    <a:round/>
                    <a:headEnd/>
                    <a:tailEnd/>
                  </a:ln>
                  <a:effectLst/>
                </p:spPr>
                <p:txBody>
                  <a:bodyPr wrap="none" anchor="ctr"/>
                  <a:lstStyle/>
                  <a:p>
                    <a:endParaRPr lang="ja-JP" altLang="en-US" sz="1200"/>
                  </a:p>
                </p:txBody>
              </p:sp>
              <p:sp>
                <p:nvSpPr>
                  <p:cNvPr id="23" name="Line 34">
                    <a:extLst>
                      <a:ext uri="{FF2B5EF4-FFF2-40B4-BE49-F238E27FC236}">
                        <a16:creationId xmlns:a16="http://schemas.microsoft.com/office/drawing/2014/main" id="{2A1BC844-4BFD-3CAE-9DD2-24E6B236F9FF}"/>
                      </a:ext>
                    </a:extLst>
                  </p:cNvPr>
                  <p:cNvSpPr>
                    <a:spLocks noChangeShapeType="1"/>
                  </p:cNvSpPr>
                  <p:nvPr/>
                </p:nvSpPr>
                <p:spPr bwMode="auto">
                  <a:xfrm>
                    <a:off x="1480477" y="4617821"/>
                    <a:ext cx="610255" cy="0"/>
                  </a:xfrm>
                  <a:prstGeom prst="line">
                    <a:avLst/>
                  </a:prstGeom>
                  <a:noFill/>
                  <a:ln w="38100">
                    <a:solidFill>
                      <a:srgbClr val="FF0000"/>
                    </a:solidFill>
                    <a:round/>
                    <a:headEnd/>
                    <a:tailEnd type="triangle" w="med" len="med"/>
                  </a:ln>
                  <a:effectLst/>
                </p:spPr>
                <p:txBody>
                  <a:bodyPr/>
                  <a:lstStyle/>
                  <a:p>
                    <a:endParaRPr lang="ja-JP" altLang="en-US" sz="1200"/>
                  </a:p>
                </p:txBody>
              </p:sp>
              <p:sp>
                <p:nvSpPr>
                  <p:cNvPr id="26" name="Text Box 36">
                    <a:extLst>
                      <a:ext uri="{FF2B5EF4-FFF2-40B4-BE49-F238E27FC236}">
                        <a16:creationId xmlns:a16="http://schemas.microsoft.com/office/drawing/2014/main" id="{6D88A7FE-9549-76F5-55FA-2B64A90A4B47}"/>
                      </a:ext>
                    </a:extLst>
                  </p:cNvPr>
                  <p:cNvSpPr txBox="1">
                    <a:spLocks noChangeArrowheads="1"/>
                  </p:cNvSpPr>
                  <p:nvPr/>
                </p:nvSpPr>
                <p:spPr bwMode="auto">
                  <a:xfrm>
                    <a:off x="1430624" y="4300233"/>
                    <a:ext cx="832212" cy="352706"/>
                  </a:xfrm>
                  <a:prstGeom prst="rect">
                    <a:avLst/>
                  </a:prstGeom>
                  <a:noFill/>
                  <a:ln w="9525">
                    <a:noFill/>
                    <a:miter lim="800000"/>
                    <a:headEnd/>
                    <a:tailEnd/>
                  </a:ln>
                  <a:effectLst/>
                </p:spPr>
                <p:txBody>
                  <a:bodyPr wrap="none">
                    <a:spAutoFit/>
                  </a:bodyPr>
                  <a:lstStyle/>
                  <a:p>
                    <a:r>
                      <a:rPr lang="en-US" altLang="ja-JP" sz="1400" dirty="0">
                        <a:solidFill>
                          <a:srgbClr val="FF0000"/>
                        </a:solidFill>
                      </a:rPr>
                      <a:t>Proton</a:t>
                    </a:r>
                  </a:p>
                </p:txBody>
              </p:sp>
              <p:sp>
                <p:nvSpPr>
                  <p:cNvPr id="28" name="Line 37">
                    <a:extLst>
                      <a:ext uri="{FF2B5EF4-FFF2-40B4-BE49-F238E27FC236}">
                        <a16:creationId xmlns:a16="http://schemas.microsoft.com/office/drawing/2014/main" id="{42F1694F-F3C7-FDA1-32F2-D7E02E735E0D}"/>
                      </a:ext>
                    </a:extLst>
                  </p:cNvPr>
                  <p:cNvSpPr>
                    <a:spLocks noChangeShapeType="1"/>
                  </p:cNvSpPr>
                  <p:nvPr/>
                </p:nvSpPr>
                <p:spPr bwMode="auto">
                  <a:xfrm flipV="1">
                    <a:off x="2090733" y="4488027"/>
                    <a:ext cx="648970" cy="129794"/>
                  </a:xfrm>
                  <a:prstGeom prst="line">
                    <a:avLst/>
                  </a:prstGeom>
                  <a:noFill/>
                  <a:ln w="57150">
                    <a:solidFill>
                      <a:schemeClr val="tx1"/>
                    </a:solidFill>
                    <a:round/>
                    <a:headEnd/>
                    <a:tailEnd/>
                  </a:ln>
                  <a:effectLst/>
                </p:spPr>
                <p:txBody>
                  <a:bodyPr/>
                  <a:lstStyle/>
                  <a:p>
                    <a:endParaRPr lang="ja-JP" altLang="en-US" sz="1200"/>
                  </a:p>
                </p:txBody>
              </p:sp>
              <p:sp>
                <p:nvSpPr>
                  <p:cNvPr id="32" name="Line 38">
                    <a:extLst>
                      <a:ext uri="{FF2B5EF4-FFF2-40B4-BE49-F238E27FC236}">
                        <a16:creationId xmlns:a16="http://schemas.microsoft.com/office/drawing/2014/main" id="{2FC11B68-7276-5AB3-5343-0BDF007B5626}"/>
                      </a:ext>
                    </a:extLst>
                  </p:cNvPr>
                  <p:cNvSpPr>
                    <a:spLocks noChangeShapeType="1"/>
                  </p:cNvSpPr>
                  <p:nvPr/>
                </p:nvSpPr>
                <p:spPr bwMode="auto">
                  <a:xfrm>
                    <a:off x="2739703" y="4488028"/>
                    <a:ext cx="471592" cy="253997"/>
                  </a:xfrm>
                  <a:prstGeom prst="line">
                    <a:avLst/>
                  </a:prstGeom>
                  <a:noFill/>
                  <a:ln w="28575">
                    <a:solidFill>
                      <a:schemeClr val="accent2"/>
                    </a:solidFill>
                    <a:round/>
                    <a:headEnd/>
                    <a:tailEnd type="triangle" w="med" len="med"/>
                  </a:ln>
                  <a:effectLst/>
                </p:spPr>
                <p:txBody>
                  <a:bodyPr/>
                  <a:lstStyle/>
                  <a:p>
                    <a:endParaRPr lang="ja-JP" altLang="en-US" sz="1200"/>
                  </a:p>
                </p:txBody>
              </p:sp>
              <p:sp>
                <p:nvSpPr>
                  <p:cNvPr id="33" name="Line 39">
                    <a:extLst>
                      <a:ext uri="{FF2B5EF4-FFF2-40B4-BE49-F238E27FC236}">
                        <a16:creationId xmlns:a16="http://schemas.microsoft.com/office/drawing/2014/main" id="{58E49830-063A-2169-59B4-8F305B65397D}"/>
                      </a:ext>
                    </a:extLst>
                  </p:cNvPr>
                  <p:cNvSpPr>
                    <a:spLocks noChangeShapeType="1"/>
                  </p:cNvSpPr>
                  <p:nvPr/>
                </p:nvSpPr>
                <p:spPr bwMode="auto">
                  <a:xfrm flipV="1">
                    <a:off x="2739704" y="4288342"/>
                    <a:ext cx="648970" cy="199684"/>
                  </a:xfrm>
                  <a:prstGeom prst="line">
                    <a:avLst/>
                  </a:prstGeom>
                  <a:noFill/>
                  <a:ln w="28575">
                    <a:solidFill>
                      <a:schemeClr val="accent2"/>
                    </a:solidFill>
                    <a:round/>
                    <a:headEnd/>
                    <a:tailEnd type="triangle" w="med" len="med"/>
                  </a:ln>
                  <a:effectLst/>
                </p:spPr>
                <p:txBody>
                  <a:bodyPr/>
                  <a:lstStyle/>
                  <a:p>
                    <a:endParaRPr lang="ja-JP" altLang="en-US" sz="1200"/>
                  </a:p>
                </p:txBody>
              </p:sp>
              <p:sp>
                <p:nvSpPr>
                  <p:cNvPr id="35" name="Text Box 46">
                    <a:extLst>
                      <a:ext uri="{FF2B5EF4-FFF2-40B4-BE49-F238E27FC236}">
                        <a16:creationId xmlns:a16="http://schemas.microsoft.com/office/drawing/2014/main" id="{33F74F48-CA7C-AE7C-0F83-2FA35D0D9389}"/>
                      </a:ext>
                    </a:extLst>
                  </p:cNvPr>
                  <p:cNvSpPr txBox="1">
                    <a:spLocks noChangeArrowheads="1"/>
                  </p:cNvSpPr>
                  <p:nvPr/>
                </p:nvSpPr>
                <p:spPr bwMode="auto">
                  <a:xfrm>
                    <a:off x="2090733" y="4488027"/>
                    <a:ext cx="347862" cy="438074"/>
                  </a:xfrm>
                  <a:prstGeom prst="rect">
                    <a:avLst/>
                  </a:prstGeom>
                  <a:noFill/>
                  <a:ln w="9525">
                    <a:noFill/>
                    <a:miter lim="800000"/>
                    <a:headEnd/>
                    <a:tailEnd/>
                  </a:ln>
                  <a:effectLst/>
                </p:spPr>
                <p:txBody>
                  <a:bodyPr wrap="none">
                    <a:spAutoFit/>
                  </a:bodyPr>
                  <a:lstStyle/>
                  <a:p>
                    <a:r>
                      <a:rPr lang="en-US" altLang="ja-JP" sz="2000" b="1" i="1" dirty="0">
                        <a:latin typeface="Symbol" pitchFamily="18" charset="2"/>
                      </a:rPr>
                      <a:t>f</a:t>
                    </a:r>
                  </a:p>
                </p:txBody>
              </p:sp>
              <p:sp>
                <p:nvSpPr>
                  <p:cNvPr id="37" name="Text Box 47">
                    <a:extLst>
                      <a:ext uri="{FF2B5EF4-FFF2-40B4-BE49-F238E27FC236}">
                        <a16:creationId xmlns:a16="http://schemas.microsoft.com/office/drawing/2014/main" id="{DF6A48B3-59C0-614E-E37F-B066B008AB2B}"/>
                      </a:ext>
                    </a:extLst>
                  </p:cNvPr>
                  <p:cNvSpPr txBox="1">
                    <a:spLocks noChangeArrowheads="1"/>
                  </p:cNvSpPr>
                  <p:nvPr/>
                </p:nvSpPr>
                <p:spPr bwMode="auto">
                  <a:xfrm>
                    <a:off x="3106609" y="4481965"/>
                    <a:ext cx="426840" cy="505470"/>
                  </a:xfrm>
                  <a:prstGeom prst="rect">
                    <a:avLst/>
                  </a:prstGeom>
                  <a:noFill/>
                  <a:ln w="9525">
                    <a:noFill/>
                    <a:miter lim="800000"/>
                    <a:headEnd/>
                    <a:tailEnd/>
                  </a:ln>
                  <a:effectLst/>
                </p:spPr>
                <p:txBody>
                  <a:bodyPr wrap="none">
                    <a:spAutoFit/>
                  </a:bodyPr>
                  <a:lstStyle/>
                  <a:p>
                    <a:r>
                      <a:rPr lang="en-US" altLang="ja-JP" sz="2400" i="1" dirty="0">
                        <a:latin typeface="Times New Roman" pitchFamily="18" charset="0"/>
                      </a:rPr>
                      <a:t>e</a:t>
                    </a:r>
                    <a:r>
                      <a:rPr lang="en-US" altLang="ja-JP" sz="2400" b="1" i="1" baseline="30000" dirty="0">
                        <a:latin typeface="Times New Roman" pitchFamily="18" charset="0"/>
                      </a:rPr>
                      <a:t>-</a:t>
                    </a:r>
                  </a:p>
                </p:txBody>
              </p:sp>
              <p:sp>
                <p:nvSpPr>
                  <p:cNvPr id="38" name="Text Box 48">
                    <a:extLst>
                      <a:ext uri="{FF2B5EF4-FFF2-40B4-BE49-F238E27FC236}">
                        <a16:creationId xmlns:a16="http://schemas.microsoft.com/office/drawing/2014/main" id="{CFDC537F-D8A3-690C-8523-C6D429125778}"/>
                      </a:ext>
                    </a:extLst>
                  </p:cNvPr>
                  <p:cNvSpPr txBox="1">
                    <a:spLocks noChangeArrowheads="1"/>
                  </p:cNvSpPr>
                  <p:nvPr/>
                </p:nvSpPr>
                <p:spPr bwMode="auto">
                  <a:xfrm>
                    <a:off x="3335487" y="3968850"/>
                    <a:ext cx="479494" cy="505470"/>
                  </a:xfrm>
                  <a:prstGeom prst="rect">
                    <a:avLst/>
                  </a:prstGeom>
                  <a:noFill/>
                  <a:ln w="9525">
                    <a:noFill/>
                    <a:miter lim="800000"/>
                    <a:headEnd/>
                    <a:tailEnd/>
                  </a:ln>
                  <a:effectLst/>
                </p:spPr>
                <p:txBody>
                  <a:bodyPr wrap="none">
                    <a:spAutoFit/>
                  </a:bodyPr>
                  <a:lstStyle/>
                  <a:p>
                    <a:r>
                      <a:rPr lang="en-US" altLang="ja-JP" sz="2400" i="1" dirty="0">
                        <a:latin typeface="Times New Roman" pitchFamily="18" charset="0"/>
                      </a:rPr>
                      <a:t>e</a:t>
                    </a:r>
                    <a:r>
                      <a:rPr lang="en-US" altLang="ja-JP" sz="2400" b="1" i="1" baseline="30000" dirty="0">
                        <a:latin typeface="Times New Roman" pitchFamily="18" charset="0"/>
                      </a:rPr>
                      <a:t>+</a:t>
                    </a:r>
                  </a:p>
                </p:txBody>
              </p:sp>
              <p:sp>
                <p:nvSpPr>
                  <p:cNvPr id="41" name="Rectangle 61">
                    <a:extLst>
                      <a:ext uri="{FF2B5EF4-FFF2-40B4-BE49-F238E27FC236}">
                        <a16:creationId xmlns:a16="http://schemas.microsoft.com/office/drawing/2014/main" id="{FBD8BF70-A4B3-5E39-32D6-8AB34BB3A4D1}"/>
                      </a:ext>
                    </a:extLst>
                  </p:cNvPr>
                  <p:cNvSpPr>
                    <a:spLocks noChangeArrowheads="1"/>
                  </p:cNvSpPr>
                  <p:nvPr/>
                </p:nvSpPr>
                <p:spPr bwMode="auto">
                  <a:xfrm>
                    <a:off x="1480478" y="3810408"/>
                    <a:ext cx="2386810" cy="1464071"/>
                  </a:xfrm>
                  <a:prstGeom prst="rect">
                    <a:avLst/>
                  </a:prstGeom>
                  <a:noFill/>
                  <a:ln w="28575">
                    <a:solidFill>
                      <a:schemeClr val="tx1"/>
                    </a:solidFill>
                    <a:miter lim="800000"/>
                    <a:headEnd/>
                    <a:tailEnd/>
                  </a:ln>
                  <a:effectLst/>
                </p:spPr>
                <p:txBody>
                  <a:bodyPr wrap="none" anchor="ctr"/>
                  <a:lstStyle/>
                  <a:p>
                    <a:endParaRPr lang="ja-JP" altLang="en-US" sz="1200"/>
                  </a:p>
                </p:txBody>
              </p:sp>
            </p:grpSp>
            <p:sp>
              <p:nvSpPr>
                <p:cNvPr id="58" name="テキスト ボックス 57">
                  <a:extLst>
                    <a:ext uri="{FF2B5EF4-FFF2-40B4-BE49-F238E27FC236}">
                      <a16:creationId xmlns:a16="http://schemas.microsoft.com/office/drawing/2014/main" id="{A61645EC-42A1-D105-5A40-59219E248F63}"/>
                    </a:ext>
                  </a:extLst>
                </p:cNvPr>
                <p:cNvSpPr txBox="1"/>
                <p:nvPr/>
              </p:nvSpPr>
              <p:spPr>
                <a:xfrm>
                  <a:off x="4827372" y="1971536"/>
                  <a:ext cx="160240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 altLang="ja-JP" sz="1800" dirty="0">
                      <a:cs typeface="Segoe UI" panose="020B0502040204020203" pitchFamily="34" charset="0"/>
                    </a:rPr>
                    <a:t>Decay in nuclei </a:t>
                  </a:r>
                  <a:endParaRPr lang="ja-JP" altLang="en-US"/>
                </a:p>
              </p:txBody>
            </p:sp>
          </p:grpSp>
          <p:grpSp>
            <p:nvGrpSpPr>
              <p:cNvPr id="60" name="グループ化 59">
                <a:extLst>
                  <a:ext uri="{FF2B5EF4-FFF2-40B4-BE49-F238E27FC236}">
                    <a16:creationId xmlns:a16="http://schemas.microsoft.com/office/drawing/2014/main" id="{A8D1585E-E73D-E055-B772-F38CE1C81F22}"/>
                  </a:ext>
                </a:extLst>
              </p:cNvPr>
              <p:cNvGrpSpPr/>
              <p:nvPr/>
            </p:nvGrpSpPr>
            <p:grpSpPr>
              <a:xfrm>
                <a:off x="6866097" y="2086564"/>
                <a:ext cx="2140801" cy="1462466"/>
                <a:chOff x="4643534" y="1966531"/>
                <a:chExt cx="2140801" cy="1462466"/>
              </a:xfrm>
            </p:grpSpPr>
            <p:grpSp>
              <p:nvGrpSpPr>
                <p:cNvPr id="61" name="グループ化 60">
                  <a:extLst>
                    <a:ext uri="{FF2B5EF4-FFF2-40B4-BE49-F238E27FC236}">
                      <a16:creationId xmlns:a16="http://schemas.microsoft.com/office/drawing/2014/main" id="{BCE6CE28-EB50-EDC1-EA93-2D992809F273}"/>
                    </a:ext>
                  </a:extLst>
                </p:cNvPr>
                <p:cNvGrpSpPr/>
                <p:nvPr/>
              </p:nvGrpSpPr>
              <p:grpSpPr>
                <a:xfrm>
                  <a:off x="4684817" y="2151426"/>
                  <a:ext cx="1950795" cy="1277571"/>
                  <a:chOff x="1480477" y="3810408"/>
                  <a:chExt cx="2386811" cy="1464071"/>
                </a:xfrm>
              </p:grpSpPr>
              <p:sp>
                <p:nvSpPr>
                  <p:cNvPr id="63" name="Oval 33">
                    <a:extLst>
                      <a:ext uri="{FF2B5EF4-FFF2-40B4-BE49-F238E27FC236}">
                        <a16:creationId xmlns:a16="http://schemas.microsoft.com/office/drawing/2014/main" id="{237B374F-41EF-4F71-3938-6112D2DDBBB4}"/>
                      </a:ext>
                    </a:extLst>
                  </p:cNvPr>
                  <p:cNvSpPr>
                    <a:spLocks noChangeArrowheads="1"/>
                  </p:cNvSpPr>
                  <p:nvPr/>
                </p:nvSpPr>
                <p:spPr bwMode="auto">
                  <a:xfrm>
                    <a:off x="1960938" y="4073019"/>
                    <a:ext cx="1102285" cy="1029914"/>
                  </a:xfrm>
                  <a:prstGeom prst="ellipse">
                    <a:avLst/>
                  </a:prstGeom>
                  <a:noFill/>
                  <a:ln w="28575">
                    <a:solidFill>
                      <a:schemeClr val="tx1"/>
                    </a:solidFill>
                    <a:round/>
                    <a:headEnd/>
                    <a:tailEnd/>
                  </a:ln>
                  <a:effectLst/>
                </p:spPr>
                <p:txBody>
                  <a:bodyPr wrap="none" anchor="ctr"/>
                  <a:lstStyle/>
                  <a:p>
                    <a:endParaRPr lang="ja-JP" altLang="en-US" sz="1200"/>
                  </a:p>
                </p:txBody>
              </p:sp>
              <p:sp>
                <p:nvSpPr>
                  <p:cNvPr id="64" name="Line 34">
                    <a:extLst>
                      <a:ext uri="{FF2B5EF4-FFF2-40B4-BE49-F238E27FC236}">
                        <a16:creationId xmlns:a16="http://schemas.microsoft.com/office/drawing/2014/main" id="{4FDF24A6-9D18-8FB9-47E8-0A2AF0528FC4}"/>
                      </a:ext>
                    </a:extLst>
                  </p:cNvPr>
                  <p:cNvSpPr>
                    <a:spLocks noChangeShapeType="1"/>
                  </p:cNvSpPr>
                  <p:nvPr/>
                </p:nvSpPr>
                <p:spPr bwMode="auto">
                  <a:xfrm>
                    <a:off x="1480477" y="4617821"/>
                    <a:ext cx="610255" cy="0"/>
                  </a:xfrm>
                  <a:prstGeom prst="line">
                    <a:avLst/>
                  </a:prstGeom>
                  <a:noFill/>
                  <a:ln w="38100">
                    <a:solidFill>
                      <a:srgbClr val="FF0000"/>
                    </a:solidFill>
                    <a:round/>
                    <a:headEnd/>
                    <a:tailEnd type="triangle" w="med" len="med"/>
                  </a:ln>
                  <a:effectLst/>
                </p:spPr>
                <p:txBody>
                  <a:bodyPr/>
                  <a:lstStyle/>
                  <a:p>
                    <a:endParaRPr lang="ja-JP" altLang="en-US" sz="1200"/>
                  </a:p>
                </p:txBody>
              </p:sp>
              <p:sp>
                <p:nvSpPr>
                  <p:cNvPr id="65" name="Text Box 36">
                    <a:extLst>
                      <a:ext uri="{FF2B5EF4-FFF2-40B4-BE49-F238E27FC236}">
                        <a16:creationId xmlns:a16="http://schemas.microsoft.com/office/drawing/2014/main" id="{2A94E8EE-6C71-4D40-B7E2-87EE787FBA76}"/>
                      </a:ext>
                    </a:extLst>
                  </p:cNvPr>
                  <p:cNvSpPr txBox="1">
                    <a:spLocks noChangeArrowheads="1"/>
                  </p:cNvSpPr>
                  <p:nvPr/>
                </p:nvSpPr>
                <p:spPr bwMode="auto">
                  <a:xfrm>
                    <a:off x="1484295" y="4264636"/>
                    <a:ext cx="832212" cy="352706"/>
                  </a:xfrm>
                  <a:prstGeom prst="rect">
                    <a:avLst/>
                  </a:prstGeom>
                  <a:noFill/>
                  <a:ln w="9525">
                    <a:noFill/>
                    <a:miter lim="800000"/>
                    <a:headEnd/>
                    <a:tailEnd/>
                  </a:ln>
                  <a:effectLst/>
                </p:spPr>
                <p:txBody>
                  <a:bodyPr wrap="none">
                    <a:spAutoFit/>
                  </a:bodyPr>
                  <a:lstStyle/>
                  <a:p>
                    <a:r>
                      <a:rPr lang="en-US" altLang="ja-JP" sz="1400" dirty="0">
                        <a:solidFill>
                          <a:srgbClr val="FF0000"/>
                        </a:solidFill>
                      </a:rPr>
                      <a:t>Proton</a:t>
                    </a:r>
                  </a:p>
                </p:txBody>
              </p:sp>
              <p:sp>
                <p:nvSpPr>
                  <p:cNvPr id="66" name="Line 37">
                    <a:extLst>
                      <a:ext uri="{FF2B5EF4-FFF2-40B4-BE49-F238E27FC236}">
                        <a16:creationId xmlns:a16="http://schemas.microsoft.com/office/drawing/2014/main" id="{BBC89183-8596-F52C-069E-B72B05482610}"/>
                      </a:ext>
                    </a:extLst>
                  </p:cNvPr>
                  <p:cNvSpPr>
                    <a:spLocks noChangeShapeType="1"/>
                  </p:cNvSpPr>
                  <p:nvPr/>
                </p:nvSpPr>
                <p:spPr bwMode="auto">
                  <a:xfrm flipV="1">
                    <a:off x="2090733" y="4430128"/>
                    <a:ext cx="1095256" cy="187692"/>
                  </a:xfrm>
                  <a:prstGeom prst="line">
                    <a:avLst/>
                  </a:prstGeom>
                  <a:noFill/>
                  <a:ln w="57150">
                    <a:solidFill>
                      <a:schemeClr val="tx1"/>
                    </a:solidFill>
                    <a:round/>
                    <a:headEnd/>
                    <a:tailEnd/>
                  </a:ln>
                  <a:effectLst/>
                </p:spPr>
                <p:txBody>
                  <a:bodyPr/>
                  <a:lstStyle/>
                  <a:p>
                    <a:endParaRPr lang="ja-JP" altLang="en-US" sz="1200"/>
                  </a:p>
                </p:txBody>
              </p:sp>
              <p:sp>
                <p:nvSpPr>
                  <p:cNvPr id="67" name="Line 38">
                    <a:extLst>
                      <a:ext uri="{FF2B5EF4-FFF2-40B4-BE49-F238E27FC236}">
                        <a16:creationId xmlns:a16="http://schemas.microsoft.com/office/drawing/2014/main" id="{6F24A73F-0660-A651-7B01-D333B0D86D3E}"/>
                      </a:ext>
                    </a:extLst>
                  </p:cNvPr>
                  <p:cNvSpPr>
                    <a:spLocks noChangeShapeType="1"/>
                  </p:cNvSpPr>
                  <p:nvPr/>
                </p:nvSpPr>
                <p:spPr bwMode="auto">
                  <a:xfrm>
                    <a:off x="3143875" y="4431260"/>
                    <a:ext cx="616565" cy="304174"/>
                  </a:xfrm>
                  <a:prstGeom prst="line">
                    <a:avLst/>
                  </a:prstGeom>
                  <a:noFill/>
                  <a:ln w="28575">
                    <a:solidFill>
                      <a:schemeClr val="accent2"/>
                    </a:solidFill>
                    <a:round/>
                    <a:headEnd/>
                    <a:tailEnd type="triangle" w="med" len="med"/>
                  </a:ln>
                  <a:effectLst/>
                </p:spPr>
                <p:txBody>
                  <a:bodyPr/>
                  <a:lstStyle/>
                  <a:p>
                    <a:endParaRPr lang="ja-JP" altLang="en-US" sz="1200"/>
                  </a:p>
                </p:txBody>
              </p:sp>
              <p:sp>
                <p:nvSpPr>
                  <p:cNvPr id="68" name="Line 39">
                    <a:extLst>
                      <a:ext uri="{FF2B5EF4-FFF2-40B4-BE49-F238E27FC236}">
                        <a16:creationId xmlns:a16="http://schemas.microsoft.com/office/drawing/2014/main" id="{EACDFFEA-632F-B509-C1A5-C1692A01D7A7}"/>
                      </a:ext>
                    </a:extLst>
                  </p:cNvPr>
                  <p:cNvSpPr>
                    <a:spLocks noChangeShapeType="1"/>
                  </p:cNvSpPr>
                  <p:nvPr/>
                </p:nvSpPr>
                <p:spPr bwMode="auto">
                  <a:xfrm flipV="1">
                    <a:off x="3153521" y="4111969"/>
                    <a:ext cx="364948" cy="306395"/>
                  </a:xfrm>
                  <a:prstGeom prst="line">
                    <a:avLst/>
                  </a:prstGeom>
                  <a:noFill/>
                  <a:ln w="28575">
                    <a:solidFill>
                      <a:schemeClr val="accent2"/>
                    </a:solidFill>
                    <a:round/>
                    <a:headEnd/>
                    <a:tailEnd type="triangle" w="med" len="med"/>
                  </a:ln>
                  <a:effectLst/>
                </p:spPr>
                <p:txBody>
                  <a:bodyPr/>
                  <a:lstStyle/>
                  <a:p>
                    <a:endParaRPr lang="ja-JP" altLang="en-US" sz="1200"/>
                  </a:p>
                </p:txBody>
              </p:sp>
              <p:sp>
                <p:nvSpPr>
                  <p:cNvPr id="69" name="Text Box 46">
                    <a:extLst>
                      <a:ext uri="{FF2B5EF4-FFF2-40B4-BE49-F238E27FC236}">
                        <a16:creationId xmlns:a16="http://schemas.microsoft.com/office/drawing/2014/main" id="{8D331AEB-C9B0-C54F-BE2A-3D19EAF0ACBB}"/>
                      </a:ext>
                    </a:extLst>
                  </p:cNvPr>
                  <p:cNvSpPr txBox="1">
                    <a:spLocks noChangeArrowheads="1"/>
                  </p:cNvSpPr>
                  <p:nvPr/>
                </p:nvSpPr>
                <p:spPr bwMode="auto">
                  <a:xfrm>
                    <a:off x="2090733" y="4488027"/>
                    <a:ext cx="347862" cy="438074"/>
                  </a:xfrm>
                  <a:prstGeom prst="rect">
                    <a:avLst/>
                  </a:prstGeom>
                  <a:noFill/>
                  <a:ln w="9525">
                    <a:noFill/>
                    <a:miter lim="800000"/>
                    <a:headEnd/>
                    <a:tailEnd/>
                  </a:ln>
                  <a:effectLst/>
                </p:spPr>
                <p:txBody>
                  <a:bodyPr wrap="none">
                    <a:spAutoFit/>
                  </a:bodyPr>
                  <a:lstStyle/>
                  <a:p>
                    <a:r>
                      <a:rPr lang="en-US" altLang="ja-JP" sz="2000" b="1" i="1" dirty="0">
                        <a:latin typeface="Symbol" pitchFamily="18" charset="2"/>
                      </a:rPr>
                      <a:t>f</a:t>
                    </a:r>
                  </a:p>
                </p:txBody>
              </p:sp>
              <p:sp>
                <p:nvSpPr>
                  <p:cNvPr id="74" name="Text Box 47">
                    <a:extLst>
                      <a:ext uri="{FF2B5EF4-FFF2-40B4-BE49-F238E27FC236}">
                        <a16:creationId xmlns:a16="http://schemas.microsoft.com/office/drawing/2014/main" id="{D8528D84-CF17-0C14-E1F2-B94E273CE251}"/>
                      </a:ext>
                    </a:extLst>
                  </p:cNvPr>
                  <p:cNvSpPr txBox="1">
                    <a:spLocks noChangeArrowheads="1"/>
                  </p:cNvSpPr>
                  <p:nvPr/>
                </p:nvSpPr>
                <p:spPr bwMode="auto">
                  <a:xfrm>
                    <a:off x="3238737" y="4491644"/>
                    <a:ext cx="426840" cy="505470"/>
                  </a:xfrm>
                  <a:prstGeom prst="rect">
                    <a:avLst/>
                  </a:prstGeom>
                  <a:noFill/>
                  <a:ln w="9525">
                    <a:noFill/>
                    <a:miter lim="800000"/>
                    <a:headEnd/>
                    <a:tailEnd/>
                  </a:ln>
                  <a:effectLst/>
                </p:spPr>
                <p:txBody>
                  <a:bodyPr wrap="none">
                    <a:spAutoFit/>
                  </a:bodyPr>
                  <a:lstStyle/>
                  <a:p>
                    <a:r>
                      <a:rPr lang="en-US" altLang="ja-JP" sz="2400" i="1" dirty="0">
                        <a:latin typeface="Times New Roman" pitchFamily="18" charset="0"/>
                      </a:rPr>
                      <a:t>e</a:t>
                    </a:r>
                    <a:r>
                      <a:rPr lang="en-US" altLang="ja-JP" sz="2400" b="1" i="1" baseline="30000" dirty="0">
                        <a:latin typeface="Times New Roman" pitchFamily="18" charset="0"/>
                      </a:rPr>
                      <a:t>-</a:t>
                    </a:r>
                  </a:p>
                </p:txBody>
              </p:sp>
              <p:sp>
                <p:nvSpPr>
                  <p:cNvPr id="76" name="Text Box 48">
                    <a:extLst>
                      <a:ext uri="{FF2B5EF4-FFF2-40B4-BE49-F238E27FC236}">
                        <a16:creationId xmlns:a16="http://schemas.microsoft.com/office/drawing/2014/main" id="{6BDCE523-E3E7-F50F-30E3-C3195499BB1A}"/>
                      </a:ext>
                    </a:extLst>
                  </p:cNvPr>
                  <p:cNvSpPr txBox="1">
                    <a:spLocks noChangeArrowheads="1"/>
                  </p:cNvSpPr>
                  <p:nvPr/>
                </p:nvSpPr>
                <p:spPr bwMode="auto">
                  <a:xfrm>
                    <a:off x="3326154" y="4018503"/>
                    <a:ext cx="479493" cy="505470"/>
                  </a:xfrm>
                  <a:prstGeom prst="rect">
                    <a:avLst/>
                  </a:prstGeom>
                  <a:noFill/>
                  <a:ln w="9525">
                    <a:noFill/>
                    <a:miter lim="800000"/>
                    <a:headEnd/>
                    <a:tailEnd/>
                  </a:ln>
                  <a:effectLst/>
                </p:spPr>
                <p:txBody>
                  <a:bodyPr wrap="none">
                    <a:spAutoFit/>
                  </a:bodyPr>
                  <a:lstStyle/>
                  <a:p>
                    <a:r>
                      <a:rPr lang="en-US" altLang="ja-JP" sz="2400" i="1" dirty="0">
                        <a:latin typeface="Times New Roman" pitchFamily="18" charset="0"/>
                      </a:rPr>
                      <a:t>e</a:t>
                    </a:r>
                    <a:r>
                      <a:rPr lang="en-US" altLang="ja-JP" sz="2400" b="1" i="1" baseline="30000" dirty="0">
                        <a:latin typeface="Times New Roman" pitchFamily="18" charset="0"/>
                      </a:rPr>
                      <a:t>+</a:t>
                    </a:r>
                  </a:p>
                </p:txBody>
              </p:sp>
              <p:sp>
                <p:nvSpPr>
                  <p:cNvPr id="77" name="Rectangle 61">
                    <a:extLst>
                      <a:ext uri="{FF2B5EF4-FFF2-40B4-BE49-F238E27FC236}">
                        <a16:creationId xmlns:a16="http://schemas.microsoft.com/office/drawing/2014/main" id="{A515EFDC-0301-21DA-F710-D8B98497C4AC}"/>
                      </a:ext>
                    </a:extLst>
                  </p:cNvPr>
                  <p:cNvSpPr>
                    <a:spLocks noChangeArrowheads="1"/>
                  </p:cNvSpPr>
                  <p:nvPr/>
                </p:nvSpPr>
                <p:spPr bwMode="auto">
                  <a:xfrm>
                    <a:off x="1480478" y="3810408"/>
                    <a:ext cx="2386810" cy="1464071"/>
                  </a:xfrm>
                  <a:prstGeom prst="rect">
                    <a:avLst/>
                  </a:prstGeom>
                  <a:noFill/>
                  <a:ln w="28575">
                    <a:solidFill>
                      <a:schemeClr val="tx1"/>
                    </a:solidFill>
                    <a:miter lim="800000"/>
                    <a:headEnd/>
                    <a:tailEnd/>
                  </a:ln>
                  <a:effectLst/>
                </p:spPr>
                <p:txBody>
                  <a:bodyPr wrap="none" anchor="ctr"/>
                  <a:lstStyle/>
                  <a:p>
                    <a:endParaRPr lang="ja-JP" altLang="en-US" sz="1200"/>
                  </a:p>
                </p:txBody>
              </p:sp>
            </p:grpSp>
            <p:sp>
              <p:nvSpPr>
                <p:cNvPr id="62" name="テキスト ボックス 61">
                  <a:extLst>
                    <a:ext uri="{FF2B5EF4-FFF2-40B4-BE49-F238E27FC236}">
                      <a16:creationId xmlns:a16="http://schemas.microsoft.com/office/drawing/2014/main" id="{943C399D-F14F-472E-7E65-435EF2BA2B74}"/>
                    </a:ext>
                  </a:extLst>
                </p:cNvPr>
                <p:cNvSpPr txBox="1"/>
                <p:nvPr/>
              </p:nvSpPr>
              <p:spPr>
                <a:xfrm>
                  <a:off x="4643534" y="1966531"/>
                  <a:ext cx="2140801"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 altLang="ja-JP" sz="1800" dirty="0">
                      <a:cs typeface="Segoe UI" panose="020B0502040204020203" pitchFamily="34" charset="0"/>
                    </a:rPr>
                    <a:t>Decay outside nuclei </a:t>
                  </a:r>
                  <a:endParaRPr lang="ja-JP" altLang="en-US"/>
                </a:p>
              </p:txBody>
            </p:sp>
          </p:grpSp>
          <mc:AlternateContent xmlns:mc="http://schemas.openxmlformats.org/markup-compatibility/2006" xmlns:a14="http://schemas.microsoft.com/office/drawing/2010/main">
            <mc:Choice Requires="a14">
              <p:sp>
                <p:nvSpPr>
                  <p:cNvPr id="78" name="コンテンツ プレースホルダー 2">
                    <a:extLst>
                      <a:ext uri="{FF2B5EF4-FFF2-40B4-BE49-F238E27FC236}">
                        <a16:creationId xmlns:a16="http://schemas.microsoft.com/office/drawing/2014/main" id="{ABCC030F-2B61-D122-3341-A2E64C639191}"/>
                      </a:ext>
                    </a:extLst>
                  </p:cNvPr>
                  <p:cNvSpPr txBox="1">
                    <a:spLocks/>
                  </p:cNvSpPr>
                  <p:nvPr/>
                </p:nvSpPr>
                <p:spPr>
                  <a:xfrm rot="16200000">
                    <a:off x="3481807" y="4514157"/>
                    <a:ext cx="2149188" cy="43851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lgn="ctr">
                      <a:lnSpc>
                        <a:spcPct val="110000"/>
                      </a:lnSpc>
                      <a:spcBef>
                        <a:spcPts val="200"/>
                      </a:spcBef>
                      <a:buNone/>
                    </a:pPr>
                    <a:r>
                      <a:rPr lang="ja-JP" altLang="en-US" sz="1400"/>
                      <a:t>収量</a:t>
                    </a:r>
                    <a:r>
                      <a:rPr lang="en" altLang="ja-JP" sz="1400" dirty="0">
                        <a:effectLst/>
                        <a:latin typeface="HiraginoSans"/>
                      </a:rPr>
                      <a:t>[/(6.6MeV/</a:t>
                    </a:r>
                    <a14:m>
                      <m:oMath xmlns:m="http://schemas.openxmlformats.org/officeDocument/2006/math">
                        <m:sSup>
                          <m:sSupPr>
                            <m:ctrlPr>
                              <a:rPr lang="en" altLang="ja-JP" sz="1400" i="1" smtClean="0">
                                <a:effectLst/>
                                <a:latin typeface="Cambria Math" panose="02040503050406030204" pitchFamily="18" charset="0"/>
                              </a:rPr>
                            </m:ctrlPr>
                          </m:sSupPr>
                          <m:e>
                            <m:r>
                              <a:rPr lang="en" altLang="ja-JP" sz="1400" i="1">
                                <a:latin typeface="Cambria Math" panose="02040503050406030204" pitchFamily="18" charset="0"/>
                              </a:rPr>
                              <m:t>𝑐</m:t>
                            </m:r>
                          </m:e>
                          <m:sup>
                            <m:r>
                              <a:rPr lang="en-US" altLang="ja-JP" sz="1400" b="0" i="1" smtClean="0">
                                <a:effectLst/>
                                <a:latin typeface="Cambria Math" panose="02040503050406030204" pitchFamily="18" charset="0"/>
                              </a:rPr>
                              <m:t>2</m:t>
                            </m:r>
                          </m:sup>
                        </m:sSup>
                      </m:oMath>
                    </a14:m>
                    <a:r>
                      <a:rPr lang="en" altLang="ja-JP" sz="1400" dirty="0">
                        <a:effectLst/>
                        <a:latin typeface="HiraginoSans"/>
                      </a:rPr>
                      <a:t>)] </a:t>
                    </a:r>
                    <a:endParaRPr lang="en" altLang="ja-JP" sz="1050" dirty="0">
                      <a:effectLst/>
                    </a:endParaRPr>
                  </a:p>
                </p:txBody>
              </p:sp>
            </mc:Choice>
            <mc:Fallback xmlns="">
              <p:sp>
                <p:nvSpPr>
                  <p:cNvPr id="78" name="コンテンツ プレースホルダー 2">
                    <a:extLst>
                      <a:ext uri="{FF2B5EF4-FFF2-40B4-BE49-F238E27FC236}">
                        <a16:creationId xmlns:a16="http://schemas.microsoft.com/office/drawing/2014/main" id="{ABCC030F-2B61-D122-3341-A2E64C639191}"/>
                      </a:ext>
                    </a:extLst>
                  </p:cNvPr>
                  <p:cNvSpPr txBox="1">
                    <a:spLocks noRot="1" noChangeAspect="1" noMove="1" noResize="1" noEditPoints="1" noAdjustHandles="1" noChangeArrowheads="1" noChangeShapeType="1" noTextEdit="1"/>
                  </p:cNvSpPr>
                  <p:nvPr/>
                </p:nvSpPr>
                <p:spPr>
                  <a:xfrm rot="16200000">
                    <a:off x="3481807" y="4514157"/>
                    <a:ext cx="2149188" cy="438511"/>
                  </a:xfrm>
                  <a:prstGeom prst="rect">
                    <a:avLst/>
                  </a:prstGeom>
                  <a:blipFill>
                    <a:blip r:embed="rId7"/>
                    <a:stretch>
                      <a:fillRect/>
                    </a:stretch>
                  </a:blipFill>
                  <a:ln>
                    <a:noFill/>
                  </a:ln>
                </p:spPr>
                <p:txBody>
                  <a:bodyPr/>
                  <a:lstStyle/>
                  <a:p>
                    <a:r>
                      <a:rPr lang="ja-JP" altLang="en-US">
                        <a:noFill/>
                      </a:rPr>
                      <a:t> </a:t>
                    </a:r>
                  </a:p>
                </p:txBody>
              </p:sp>
            </mc:Fallback>
          </mc:AlternateContent>
          <p:sp>
            <p:nvSpPr>
              <p:cNvPr id="84" name="下矢印 83">
                <a:extLst>
                  <a:ext uri="{FF2B5EF4-FFF2-40B4-BE49-F238E27FC236}">
                    <a16:creationId xmlns:a16="http://schemas.microsoft.com/office/drawing/2014/main" id="{1FAEF20E-3AB6-F28E-2A04-0D3A03E196A0}"/>
                  </a:ext>
                </a:extLst>
              </p:cNvPr>
              <p:cNvSpPr/>
              <p:nvPr/>
            </p:nvSpPr>
            <p:spPr>
              <a:xfrm rot="20688401">
                <a:off x="5749456" y="3516181"/>
                <a:ext cx="306297" cy="1029646"/>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下矢印 84">
                <a:extLst>
                  <a:ext uri="{FF2B5EF4-FFF2-40B4-BE49-F238E27FC236}">
                    <a16:creationId xmlns:a16="http://schemas.microsoft.com/office/drawing/2014/main" id="{A1E401B9-F29F-0A48-4640-2AF2555D5416}"/>
                  </a:ext>
                </a:extLst>
              </p:cNvPr>
              <p:cNvSpPr/>
              <p:nvPr/>
            </p:nvSpPr>
            <p:spPr>
              <a:xfrm rot="1290876">
                <a:off x="6816626" y="3376980"/>
                <a:ext cx="306297" cy="1029646"/>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角丸四角形 92">
                <a:extLst>
                  <a:ext uri="{FF2B5EF4-FFF2-40B4-BE49-F238E27FC236}">
                    <a16:creationId xmlns:a16="http://schemas.microsoft.com/office/drawing/2014/main" id="{6A9A5E0E-1368-3DB6-7645-CF2B8A23BE6A}"/>
                  </a:ext>
                </a:extLst>
              </p:cNvPr>
              <p:cNvSpPr/>
              <p:nvPr/>
            </p:nvSpPr>
            <p:spPr>
              <a:xfrm>
                <a:off x="4337145" y="1915441"/>
                <a:ext cx="4806855" cy="4843205"/>
              </a:xfrm>
              <a:prstGeom prst="roundRect">
                <a:avLst>
                  <a:gd name="adj" fmla="val 2624"/>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7" name="テキスト ボックス 96">
              <a:extLst>
                <a:ext uri="{FF2B5EF4-FFF2-40B4-BE49-F238E27FC236}">
                  <a16:creationId xmlns:a16="http://schemas.microsoft.com/office/drawing/2014/main" id="{57F83A6E-BFC0-D5E0-3CB2-26A69B57FA16}"/>
                </a:ext>
              </a:extLst>
            </p:cNvPr>
            <p:cNvSpPr txBox="1"/>
            <p:nvPr/>
          </p:nvSpPr>
          <p:spPr>
            <a:xfrm>
              <a:off x="4888663" y="1931890"/>
              <a:ext cx="2838169" cy="400109"/>
            </a:xfrm>
            <a:prstGeom prst="rect">
              <a:avLst/>
            </a:prstGeom>
            <a:solidFill>
              <a:schemeClr val="bg1"/>
            </a:solidFill>
            <a:ln>
              <a:solidFill>
                <a:schemeClr val="tx1"/>
              </a:solidFill>
            </a:ln>
          </p:spPr>
          <p:txBody>
            <a:bodyPr wrap="square">
              <a:spAutoFit/>
            </a:bodyPr>
            <a:lstStyle/>
            <a:p>
              <a:pPr marL="342900" indent="-342900" algn="ctr">
                <a:buFont typeface="Wingdings" pitchFamily="2" charset="2"/>
                <a:buChar char="n"/>
              </a:pPr>
              <a:r>
                <a:rPr kumimoji="1" lang="en-US" altLang="ja-JP" sz="2000" b="1" u="sng" dirty="0">
                  <a:latin typeface="+mn-lt"/>
                </a:rPr>
                <a:t>Expected in RUN 2</a:t>
              </a:r>
              <a:endParaRPr lang="ja-JP" altLang="en-US" sz="2000" u="sng"/>
            </a:p>
          </p:txBody>
        </p:sp>
      </p:grpSp>
      <p:sp>
        <p:nvSpPr>
          <p:cNvPr id="102" name="テキスト ボックス 101">
            <a:extLst>
              <a:ext uri="{FF2B5EF4-FFF2-40B4-BE49-F238E27FC236}">
                <a16:creationId xmlns:a16="http://schemas.microsoft.com/office/drawing/2014/main" id="{742B3043-8314-1219-3A88-CE12288AE2DE}"/>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4/16</a:t>
            </a:r>
          </a:p>
        </p:txBody>
      </p:sp>
    </p:spTree>
    <p:extLst>
      <p:ext uri="{BB962C8B-B14F-4D97-AF65-F5344CB8AC3E}">
        <p14:creationId xmlns:p14="http://schemas.microsoft.com/office/powerpoint/2010/main" val="456621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30694CA5-C0B1-4500-090C-5005A21C907C}"/>
              </a:ext>
            </a:extLst>
          </p:cNvPr>
          <p:cNvGrpSpPr/>
          <p:nvPr/>
        </p:nvGrpSpPr>
        <p:grpSpPr>
          <a:xfrm>
            <a:off x="5862384" y="3226751"/>
            <a:ext cx="3302225" cy="2818282"/>
            <a:chOff x="5631498" y="3785681"/>
            <a:chExt cx="3302225" cy="2681031"/>
          </a:xfrm>
        </p:grpSpPr>
        <p:grpSp>
          <p:nvGrpSpPr>
            <p:cNvPr id="10" name="グループ化 9">
              <a:extLst>
                <a:ext uri="{FF2B5EF4-FFF2-40B4-BE49-F238E27FC236}">
                  <a16:creationId xmlns:a16="http://schemas.microsoft.com/office/drawing/2014/main" id="{05824354-6DEA-D7A2-1A26-D149CA0D4DA5}"/>
                </a:ext>
              </a:extLst>
            </p:cNvPr>
            <p:cNvGrpSpPr/>
            <p:nvPr/>
          </p:nvGrpSpPr>
          <p:grpSpPr>
            <a:xfrm>
              <a:off x="5631498" y="3785681"/>
              <a:ext cx="3302225" cy="2681031"/>
              <a:chOff x="582554" y="1925510"/>
              <a:chExt cx="2486842" cy="1654402"/>
            </a:xfrm>
          </p:grpSpPr>
          <p:grpSp>
            <p:nvGrpSpPr>
              <p:cNvPr id="12" name="グループ化 12">
                <a:extLst>
                  <a:ext uri="{FF2B5EF4-FFF2-40B4-BE49-F238E27FC236}">
                    <a16:creationId xmlns:a16="http://schemas.microsoft.com/office/drawing/2014/main" id="{9B9750B6-8F2C-E9D9-5D47-2FB5CED0E160}"/>
                  </a:ext>
                </a:extLst>
              </p:cNvPr>
              <p:cNvGrpSpPr/>
              <p:nvPr/>
            </p:nvGrpSpPr>
            <p:grpSpPr>
              <a:xfrm>
                <a:off x="582554" y="1925510"/>
                <a:ext cx="2160564" cy="1654402"/>
                <a:chOff x="4071934" y="2214554"/>
                <a:chExt cx="2071702" cy="2465714"/>
              </a:xfrm>
            </p:grpSpPr>
            <p:pic>
              <p:nvPicPr>
                <p:cNvPr id="15" name="Picture 4" descr="Image1">
                  <a:extLst>
                    <a:ext uri="{FF2B5EF4-FFF2-40B4-BE49-F238E27FC236}">
                      <a16:creationId xmlns:a16="http://schemas.microsoft.com/office/drawing/2014/main" id="{08A7961D-9B95-2E1C-EC1A-0884CD3241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5269" t="49742" r="63599"/>
                <a:stretch>
                  <a:fillRect/>
                </a:stretch>
              </p:blipFill>
              <p:spPr bwMode="auto">
                <a:xfrm>
                  <a:off x="4071934" y="2357430"/>
                  <a:ext cx="2071702" cy="2322838"/>
                </a:xfrm>
                <a:prstGeom prst="rect">
                  <a:avLst/>
                </a:prstGeom>
                <a:noFill/>
              </p:spPr>
            </p:pic>
            <p:sp>
              <p:nvSpPr>
                <p:cNvPr id="16" name="正方形/長方形 15">
                  <a:extLst>
                    <a:ext uri="{FF2B5EF4-FFF2-40B4-BE49-F238E27FC236}">
                      <a16:creationId xmlns:a16="http://schemas.microsoft.com/office/drawing/2014/main" id="{CD3F88B5-2D58-5AC4-B5D0-3998BEAF979E}"/>
                    </a:ext>
                  </a:extLst>
                </p:cNvPr>
                <p:cNvSpPr/>
                <p:nvPr/>
              </p:nvSpPr>
              <p:spPr>
                <a:xfrm>
                  <a:off x="4357686" y="2214554"/>
                  <a:ext cx="1785950" cy="18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 name="下矢印 12">
                <a:extLst>
                  <a:ext uri="{FF2B5EF4-FFF2-40B4-BE49-F238E27FC236}">
                    <a16:creationId xmlns:a16="http://schemas.microsoft.com/office/drawing/2014/main" id="{5E8507EB-CF69-4C2B-DD32-5773B506A51E}"/>
                  </a:ext>
                </a:extLst>
              </p:cNvPr>
              <p:cNvSpPr/>
              <p:nvPr/>
            </p:nvSpPr>
            <p:spPr>
              <a:xfrm rot="20460125">
                <a:off x="1275734" y="2487094"/>
                <a:ext cx="255161" cy="19823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398C0E3-00FB-02B1-D7C3-3002E6E62D04}"/>
                  </a:ext>
                </a:extLst>
              </p:cNvPr>
              <p:cNvSpPr txBox="1"/>
              <p:nvPr/>
            </p:nvSpPr>
            <p:spPr>
              <a:xfrm>
                <a:off x="1890237" y="2539126"/>
                <a:ext cx="1179159" cy="284883"/>
              </a:xfrm>
              <a:prstGeom prst="rect">
                <a:avLst/>
              </a:prstGeom>
              <a:noFill/>
            </p:spPr>
            <p:txBody>
              <a:bodyPr wrap="square" rtlCol="0">
                <a:spAutoFit/>
              </a:bodyPr>
              <a:lstStyle/>
              <a:p>
                <a:r>
                  <a:rPr lang="en-US" altLang="ja-JP" sz="2400" b="1" i="1" dirty="0">
                    <a:latin typeface="Symbol" pitchFamily="18" charset="2"/>
                  </a:rPr>
                  <a:t>f</a:t>
                </a:r>
                <a:r>
                  <a:rPr lang="en-US" altLang="ja-JP" sz="2400" dirty="0"/>
                  <a:t> </a:t>
                </a:r>
                <a:r>
                  <a:rPr lang="ja-JP" altLang="en-US" sz="2400" dirty="0"/>
                  <a:t> </a:t>
                </a:r>
                <a:r>
                  <a:rPr lang="en-US" altLang="ja-JP" sz="2400" dirty="0"/>
                  <a:t>meson</a:t>
                </a:r>
                <a:endParaRPr lang="ja-JP" altLang="en-US" sz="2400" dirty="0"/>
              </a:p>
            </p:txBody>
          </p:sp>
        </p:grpSp>
        <p:sp>
          <p:nvSpPr>
            <p:cNvPr id="11" name="テキスト ボックス 10">
              <a:extLst>
                <a:ext uri="{FF2B5EF4-FFF2-40B4-BE49-F238E27FC236}">
                  <a16:creationId xmlns:a16="http://schemas.microsoft.com/office/drawing/2014/main" id="{1A632905-3D59-E0CD-FD55-B9402B746DB2}"/>
                </a:ext>
              </a:extLst>
            </p:cNvPr>
            <p:cNvSpPr txBox="1"/>
            <p:nvPr/>
          </p:nvSpPr>
          <p:spPr>
            <a:xfrm>
              <a:off x="7237688" y="4075281"/>
              <a:ext cx="114712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2000" dirty="0">
                  <a:latin typeface="Hiragino Sans W4" panose="020B0400000000000000" pitchFamily="34" charset="-128"/>
                  <a:ea typeface="Hiragino Sans W4" panose="020B0400000000000000" pitchFamily="34" charset="-128"/>
                </a:rPr>
                <a:t>Cu </a:t>
              </a:r>
              <a:r>
                <a:rPr lang="ja-JP" altLang="en-US" sz="2000">
                  <a:latin typeface="Hiragino Sans W4" panose="020B0400000000000000" pitchFamily="34" charset="-128"/>
                  <a:ea typeface="Hiragino Sans W4" panose="020B0400000000000000" pitchFamily="34" charset="-128"/>
                </a:rPr>
                <a:t>標的</a:t>
              </a:r>
              <a:endParaRPr lang="ja-JP" altLang="en-US" sz="2000" dirty="0">
                <a:latin typeface="Hiragino Sans W4" panose="020B0400000000000000" pitchFamily="34" charset="-128"/>
                <a:ea typeface="Hiragino Sans W4" panose="020B0400000000000000" pitchFamily="34" charset="-128"/>
              </a:endParaRPr>
            </a:p>
          </p:txBody>
        </p:sp>
      </p:grpSp>
      <p:sp>
        <p:nvSpPr>
          <p:cNvPr id="17" name="テキスト ボックス 16">
            <a:extLst>
              <a:ext uri="{FF2B5EF4-FFF2-40B4-BE49-F238E27FC236}">
                <a16:creationId xmlns:a16="http://schemas.microsoft.com/office/drawing/2014/main" id="{897370FB-E6AC-0F78-F37D-6EC2C9FB06DC}"/>
              </a:ext>
            </a:extLst>
          </p:cNvPr>
          <p:cNvSpPr txBox="1"/>
          <p:nvPr/>
        </p:nvSpPr>
        <p:spPr>
          <a:xfrm>
            <a:off x="5889985" y="3026232"/>
            <a:ext cx="300962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a:latin typeface="Hiragino Sans W4" panose="020B0400000000000000" pitchFamily="34" charset="-128"/>
                <a:ea typeface="Hiragino Sans W4" panose="020B0400000000000000" pitchFamily="34" charset="-128"/>
              </a:rPr>
              <a:t>先行研究 </a:t>
            </a:r>
            <a:r>
              <a:rPr lang="en-US" altLang="ja-JP" dirty="0">
                <a:latin typeface="Hiragino Sans W4" panose="020B0400000000000000" pitchFamily="34" charset="-128"/>
                <a:ea typeface="Hiragino Sans W4" panose="020B0400000000000000" pitchFamily="34" charset="-128"/>
              </a:rPr>
              <a:t>KEK E325</a:t>
            </a:r>
            <a:r>
              <a:rPr lang="ja-JP" altLang="en-US">
                <a:latin typeface="Hiragino Sans W4" panose="020B0400000000000000" pitchFamily="34" charset="-128"/>
                <a:ea typeface="Hiragino Sans W4" panose="020B0400000000000000" pitchFamily="34" charset="-128"/>
              </a:rPr>
              <a:t>実験</a:t>
            </a:r>
            <a:endParaRPr lang="ja-JP" altLang="en-US" dirty="0">
              <a:latin typeface="Hiragino Sans W4" panose="020B0400000000000000" pitchFamily="34" charset="-128"/>
              <a:ea typeface="Hiragino Sans W4" panose="020B0400000000000000" pitchFamily="34" charset="-128"/>
            </a:endParaRPr>
          </a:p>
        </p:txBody>
      </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15711" y="576056"/>
            <a:ext cx="8951191"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C74664D-39C8-4302-B51D-60662D886F98}"/>
              </a:ext>
            </a:extLst>
          </p:cNvPr>
          <p:cNvSpPr txBox="1">
            <a:spLocks/>
          </p:cNvSpPr>
          <p:nvPr/>
        </p:nvSpPr>
        <p:spPr>
          <a:xfrm>
            <a:off x="249589" y="-202750"/>
            <a:ext cx="8794377"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Intro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 </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STS</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の磁場中での動作試験</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142" name="テキスト ボックス 141">
            <a:extLst>
              <a:ext uri="{FF2B5EF4-FFF2-40B4-BE49-F238E27FC236}">
                <a16:creationId xmlns:a16="http://schemas.microsoft.com/office/drawing/2014/main" id="{D4A37EEE-B47B-E2BC-AAB9-207E2C7A9532}"/>
              </a:ext>
            </a:extLst>
          </p:cNvPr>
          <p:cNvSpPr txBox="1"/>
          <p:nvPr/>
        </p:nvSpPr>
        <p:spPr>
          <a:xfrm>
            <a:off x="213540" y="1109973"/>
            <a:ext cx="9195931" cy="1168397"/>
          </a:xfrm>
          <a:prstGeom prst="rect">
            <a:avLst/>
          </a:prstGeom>
          <a:noFill/>
        </p:spPr>
        <p:txBody>
          <a:bodyPr wrap="square">
            <a:spAutoFit/>
          </a:bodyPr>
          <a:lstStyle/>
          <a:p>
            <a:pPr marL="285750" indent="-285750">
              <a:lnSpc>
                <a:spcPts val="2900"/>
              </a:lnSpc>
              <a:buFont typeface="Arial" panose="020B0604020202020204" pitchFamily="34" charset="0"/>
              <a:buChar char="•"/>
            </a:pPr>
            <a:r>
              <a:rPr lang="en-US" altLang="ja-JP" dirty="0">
                <a:latin typeface="Hiragino Sans W4" panose="020B0400000000000000" pitchFamily="34" charset="-128"/>
                <a:ea typeface="Hiragino Sans W4" panose="020B0400000000000000" pitchFamily="34" charset="-128"/>
              </a:rPr>
              <a:t>GSI</a:t>
            </a:r>
            <a:r>
              <a:rPr lang="ja-JP" altLang="en-US">
                <a:latin typeface="Hiragino Sans W4" panose="020B0400000000000000" pitchFamily="34" charset="-128"/>
                <a:ea typeface="Hiragino Sans W4" panose="020B0400000000000000" pitchFamily="34" charset="-128"/>
              </a:rPr>
              <a:t>の</a:t>
            </a:r>
            <a:r>
              <a:rPr lang="en-US" altLang="ja-JP" dirty="0">
                <a:latin typeface="Hiragino Sans W4" panose="020B0400000000000000" pitchFamily="34" charset="-128"/>
                <a:ea typeface="Hiragino Sans W4" panose="020B0400000000000000" pitchFamily="34" charset="-128"/>
              </a:rPr>
              <a:t>SIS18</a:t>
            </a:r>
            <a:r>
              <a:rPr lang="en-US" altLang="ja-JP" sz="1600" dirty="0">
                <a:latin typeface="Hiragino Sans W4" panose="020B0400000000000000" pitchFamily="34" charset="-128"/>
                <a:ea typeface="Hiragino Sans W4" panose="020B0400000000000000" pitchFamily="34" charset="-128"/>
              </a:rPr>
              <a:t>(</a:t>
            </a:r>
            <a:r>
              <a:rPr lang="ja-JP" altLang="en-US" sz="1600">
                <a:latin typeface="Hiragino Sans W4" panose="020B0400000000000000" pitchFamily="34" charset="-128"/>
                <a:ea typeface="Hiragino Sans W4" panose="020B0400000000000000" pitchFamily="34" charset="-128"/>
              </a:rPr>
              <a:t>既存シンクロトロン</a:t>
            </a:r>
            <a:r>
              <a:rPr lang="en-US" altLang="ja-JP" sz="1600" dirty="0">
                <a:latin typeface="Hiragino Sans W4" panose="020B0400000000000000" pitchFamily="34" charset="-128"/>
                <a:ea typeface="Hiragino Sans W4" panose="020B0400000000000000" pitchFamily="34" charset="-128"/>
              </a:rPr>
              <a:t>)</a:t>
            </a:r>
            <a:r>
              <a:rPr lang="ja-JP" altLang="en-US">
                <a:latin typeface="Hiragino Sans W4" panose="020B0400000000000000" pitchFamily="34" charset="-128"/>
                <a:ea typeface="Hiragino Sans W4" panose="020B0400000000000000" pitchFamily="34" charset="-128"/>
              </a:rPr>
              <a:t>のビームを用いて</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検出器試験を実施中。</a:t>
            </a:r>
            <a:endParaRPr lang="en-US" altLang="ja-JP" dirty="0">
              <a:latin typeface="Hiragino Sans W4" panose="020B0400000000000000" pitchFamily="34" charset="-128"/>
              <a:ea typeface="Hiragino Sans W4" panose="020B0400000000000000" pitchFamily="34" charset="-128"/>
            </a:endParaRPr>
          </a:p>
          <a:p>
            <a:pPr marL="285750" indent="-285750">
              <a:lnSpc>
                <a:spcPts val="2900"/>
              </a:lnSpc>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しかし</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実際の実験環境下での動作試験（</a:t>
            </a:r>
            <a:r>
              <a:rPr lang="ja-JP" altLang="en-US" sz="2000" b="1">
                <a:latin typeface="Hiragino Sans W6" panose="020B0400000000000000" pitchFamily="34" charset="-128"/>
                <a:ea typeface="Hiragino Sans W6" panose="020B0400000000000000" pitchFamily="34" charset="-128"/>
              </a:rPr>
              <a:t>磁場中や大強度ビームを用いた試験</a:t>
            </a:r>
            <a:r>
              <a:rPr lang="ja-JP" altLang="en-US">
                <a:latin typeface="Hiragino Sans W4" panose="020B0400000000000000" pitchFamily="34" charset="-128"/>
                <a:ea typeface="Hiragino Sans W4" panose="020B0400000000000000" pitchFamily="34" charset="-128"/>
              </a:rPr>
              <a:t>）は十分ではない。</a:t>
            </a:r>
          </a:p>
        </p:txBody>
      </p:sp>
      <p:sp>
        <p:nvSpPr>
          <p:cNvPr id="145" name="角丸四角形吹き出し 144">
            <a:extLst>
              <a:ext uri="{FF2B5EF4-FFF2-40B4-BE49-F238E27FC236}">
                <a16:creationId xmlns:a16="http://schemas.microsoft.com/office/drawing/2014/main" id="{F9FB4F27-CB0D-F591-74C6-CD6F73C30B00}"/>
              </a:ext>
            </a:extLst>
          </p:cNvPr>
          <p:cNvSpPr/>
          <p:nvPr/>
        </p:nvSpPr>
        <p:spPr>
          <a:xfrm>
            <a:off x="127361" y="2313730"/>
            <a:ext cx="8909096" cy="609300"/>
          </a:xfrm>
          <a:prstGeom prst="wedgeRoundRectCallout">
            <a:avLst>
              <a:gd name="adj1" fmla="val -11164"/>
              <a:gd name="adj2" fmla="val 47193"/>
              <a:gd name="adj3" fmla="val 16667"/>
            </a:avLst>
          </a:prstGeom>
          <a:noFill/>
          <a:ln w="28575">
            <a:solidFill>
              <a:srgbClr val="5A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b="1">
                <a:solidFill>
                  <a:srgbClr val="FF0000"/>
                </a:solidFill>
                <a:latin typeface="Hiragino Sans W6" panose="020B0400000000000000" pitchFamily="34" charset="-128"/>
                <a:ea typeface="Hiragino Sans W6" panose="020B0400000000000000" pitchFamily="34" charset="-128"/>
              </a:rPr>
              <a:t>大強度陽子ビーム</a:t>
            </a:r>
            <a:r>
              <a:rPr lang="ja-JP" altLang="en-US" sz="2000" b="1">
                <a:solidFill>
                  <a:schemeClr val="tx1"/>
                </a:solidFill>
                <a:latin typeface="Hiragino Sans W6" panose="020B0400000000000000" pitchFamily="34" charset="-128"/>
                <a:ea typeface="Hiragino Sans W6" panose="020B0400000000000000" pitchFamily="34" charset="-128"/>
              </a:rPr>
              <a:t>を用いる</a:t>
            </a:r>
            <a:r>
              <a:rPr lang="en-US" altLang="ja-JP" sz="2000" b="1" dirty="0">
                <a:solidFill>
                  <a:schemeClr val="tx1"/>
                </a:solidFill>
                <a:latin typeface="Hiragino Sans W6" panose="020B0400000000000000" pitchFamily="34" charset="-128"/>
                <a:ea typeface="Hiragino Sans W6" panose="020B0400000000000000" pitchFamily="34" charset="-128"/>
              </a:rPr>
              <a:t> </a:t>
            </a:r>
            <a:r>
              <a:rPr lang="en-US" altLang="ja-JP" sz="2300" b="1" dirty="0">
                <a:solidFill>
                  <a:srgbClr val="FF0000"/>
                </a:solidFill>
                <a:highlight>
                  <a:srgbClr val="FFFF00"/>
                </a:highlight>
                <a:latin typeface="Hiragino Sans W6" panose="020B0400000000000000" pitchFamily="34" charset="-128"/>
                <a:ea typeface="Hiragino Sans W6" panose="020B0400000000000000" pitchFamily="34" charset="-128"/>
              </a:rPr>
              <a:t>J-PARC E16</a:t>
            </a:r>
            <a:r>
              <a:rPr lang="ja-JP" altLang="en-US" sz="2300" b="1">
                <a:solidFill>
                  <a:srgbClr val="FF0000"/>
                </a:solidFill>
                <a:highlight>
                  <a:srgbClr val="FFFF00"/>
                </a:highlight>
                <a:latin typeface="Hiragino Sans W6" panose="020B0400000000000000" pitchFamily="34" charset="-128"/>
                <a:ea typeface="Hiragino Sans W6" panose="020B0400000000000000" pitchFamily="34" charset="-128"/>
              </a:rPr>
              <a:t>実験</a:t>
            </a:r>
            <a:r>
              <a:rPr lang="en-US" altLang="ja-JP" sz="2200" b="1" dirty="0">
                <a:solidFill>
                  <a:srgbClr val="FF0000"/>
                </a:solidFill>
                <a:latin typeface="Hiragino Sans W6" panose="020B0400000000000000" pitchFamily="34" charset="-128"/>
                <a:ea typeface="Hiragino Sans W6" panose="020B0400000000000000" pitchFamily="34" charset="-128"/>
              </a:rPr>
              <a:t> </a:t>
            </a:r>
            <a:r>
              <a:rPr lang="ja-JP" altLang="en-US" sz="2000" b="1">
                <a:solidFill>
                  <a:schemeClr val="tx1"/>
                </a:solidFill>
                <a:latin typeface="Hiragino Sans W6" panose="020B0400000000000000" pitchFamily="34" charset="-128"/>
                <a:ea typeface="Hiragino Sans W6" panose="020B0400000000000000" pitchFamily="34" charset="-128"/>
              </a:rPr>
              <a:t>に実装</a:t>
            </a:r>
            <a:r>
              <a:rPr lang="en-US" altLang="ja-JP" sz="2000" b="1" dirty="0">
                <a:solidFill>
                  <a:schemeClr val="tx1"/>
                </a:solidFill>
                <a:latin typeface="Hiragino Sans W6" panose="020B0400000000000000" pitchFamily="34" charset="-128"/>
                <a:ea typeface="Hiragino Sans W6" panose="020B0400000000000000" pitchFamily="34" charset="-128"/>
              </a:rPr>
              <a:t>, </a:t>
            </a:r>
            <a:r>
              <a:rPr lang="ja-JP" altLang="en-US" sz="2000" b="1">
                <a:solidFill>
                  <a:schemeClr val="tx1"/>
                </a:solidFill>
                <a:latin typeface="Hiragino Sans W6" panose="020B0400000000000000" pitchFamily="34" charset="-128"/>
                <a:ea typeface="Hiragino Sans W6" panose="020B0400000000000000" pitchFamily="34" charset="-128"/>
              </a:rPr>
              <a:t>運用試験を行う</a:t>
            </a:r>
            <a:endParaRPr lang="en-US" altLang="ja-JP" sz="2000" b="1" dirty="0">
              <a:solidFill>
                <a:schemeClr val="tx1"/>
              </a:solidFill>
              <a:latin typeface="Hiragino Sans W6" panose="020B0400000000000000" pitchFamily="34" charset="-128"/>
              <a:ea typeface="Hiragino Sans W6" panose="020B0400000000000000" pitchFamily="34" charset="-128"/>
            </a:endParaRPr>
          </a:p>
        </p:txBody>
      </p:sp>
      <p:sp>
        <p:nvSpPr>
          <p:cNvPr id="147" name="テキスト ボックス 146">
            <a:extLst>
              <a:ext uri="{FF2B5EF4-FFF2-40B4-BE49-F238E27FC236}">
                <a16:creationId xmlns:a16="http://schemas.microsoft.com/office/drawing/2014/main" id="{F0D00457-4B3A-F9FF-C9FC-89AAA5EA2B03}"/>
              </a:ext>
            </a:extLst>
          </p:cNvPr>
          <p:cNvSpPr txBox="1"/>
          <p:nvPr/>
        </p:nvSpPr>
        <p:spPr>
          <a:xfrm>
            <a:off x="162001" y="3132347"/>
            <a:ext cx="3153230" cy="430887"/>
          </a:xfrm>
          <a:prstGeom prst="rect">
            <a:avLst/>
          </a:prstGeom>
          <a:noFill/>
          <a:ln w="19050">
            <a:noFill/>
          </a:ln>
        </p:spPr>
        <p:txBody>
          <a:bodyPr wrap="square">
            <a:spAutoFit/>
          </a:bodyPr>
          <a:lstStyle/>
          <a:p>
            <a:pPr marL="342900" indent="-342900">
              <a:buFont typeface="Wingdings" pitchFamily="2" charset="2"/>
              <a:buChar char="Ø"/>
            </a:pPr>
            <a:r>
              <a:rPr lang="en-US" altLang="ja-JP" sz="2200" b="1" u="sng" dirty="0">
                <a:latin typeface="Hiragino Sans W6" panose="020B0400000000000000" pitchFamily="34" charset="-128"/>
                <a:ea typeface="Hiragino Sans W6" panose="020B0400000000000000" pitchFamily="34" charset="-128"/>
              </a:rPr>
              <a:t>J-PARC E16</a:t>
            </a:r>
            <a:r>
              <a:rPr lang="ja-JP" altLang="en-US" sz="2200" b="1" u="sng">
                <a:latin typeface="Hiragino Sans W6" panose="020B0400000000000000" pitchFamily="34" charset="-128"/>
                <a:ea typeface="Hiragino Sans W6" panose="020B0400000000000000" pitchFamily="34" charset="-128"/>
              </a:rPr>
              <a:t>実験</a:t>
            </a:r>
            <a:endParaRPr lang="ja-JP" altLang="en-US" sz="2200" b="1" u="sng" dirty="0">
              <a:latin typeface="Hiragino Sans W6" panose="020B0400000000000000" pitchFamily="34" charset="-128"/>
              <a:ea typeface="Hiragino Sans W6" panose="020B0400000000000000" pitchFamily="34" charset="-128"/>
            </a:endParaRPr>
          </a:p>
        </p:txBody>
      </p:sp>
      <p:sp>
        <p:nvSpPr>
          <p:cNvPr id="163" name="テキスト ボックス 162">
            <a:extLst>
              <a:ext uri="{FF2B5EF4-FFF2-40B4-BE49-F238E27FC236}">
                <a16:creationId xmlns:a16="http://schemas.microsoft.com/office/drawing/2014/main" id="{9C4F170D-CC8A-4985-3703-E6960D87B72F}"/>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3/13</a:t>
            </a:r>
          </a:p>
        </p:txBody>
      </p:sp>
      <p:sp>
        <p:nvSpPr>
          <p:cNvPr id="164" name="テキスト ボックス 163">
            <a:extLst>
              <a:ext uri="{FF2B5EF4-FFF2-40B4-BE49-F238E27FC236}">
                <a16:creationId xmlns:a16="http://schemas.microsoft.com/office/drawing/2014/main" id="{C0C6ADB0-3480-1064-07F6-B9440BE70239}"/>
              </a:ext>
            </a:extLst>
          </p:cNvPr>
          <p:cNvSpPr txBox="1"/>
          <p:nvPr/>
        </p:nvSpPr>
        <p:spPr>
          <a:xfrm>
            <a:off x="162001" y="716803"/>
            <a:ext cx="4431870" cy="430887"/>
          </a:xfrm>
          <a:prstGeom prst="rect">
            <a:avLst/>
          </a:prstGeom>
          <a:noFill/>
        </p:spPr>
        <p:txBody>
          <a:bodyPr wrap="square">
            <a:spAutoFit/>
          </a:bodyPr>
          <a:lstStyle/>
          <a:p>
            <a:pPr marL="342900" indent="-342900">
              <a:buFont typeface="Wingdings" pitchFamily="2" charset="2"/>
              <a:buChar char="Ø"/>
            </a:pPr>
            <a:r>
              <a:rPr lang="en" altLang="ja-JP" sz="2200" b="1" u="sng" dirty="0">
                <a:latin typeface="Hiragino Sans W6" panose="020B0400000000000000" pitchFamily="34" charset="-128"/>
                <a:ea typeface="Hiragino Sans W6" panose="020B0400000000000000" pitchFamily="34" charset="-128"/>
              </a:rPr>
              <a:t>STS</a:t>
            </a:r>
            <a:r>
              <a:rPr lang="ja-JP" altLang="en-US" sz="2200" b="1" u="sng">
                <a:latin typeface="Hiragino Sans W6" panose="020B0400000000000000" pitchFamily="34" charset="-128"/>
                <a:ea typeface="Hiragino Sans W6" panose="020B0400000000000000" pitchFamily="34" charset="-128"/>
              </a:rPr>
              <a:t>の動作試験</a:t>
            </a:r>
            <a:endParaRPr lang="en" altLang="ja-JP" sz="2200" b="1" u="sng" dirty="0">
              <a:latin typeface="Hiragino Sans W6" panose="020B0400000000000000" pitchFamily="34" charset="-128"/>
              <a:ea typeface="Hiragino Sans W6" panose="020B0400000000000000" pitchFamily="34" charset="-128"/>
            </a:endParaRPr>
          </a:p>
        </p:txBody>
      </p:sp>
      <p:sp>
        <p:nvSpPr>
          <p:cNvPr id="165" name="下矢印 164">
            <a:extLst>
              <a:ext uri="{FF2B5EF4-FFF2-40B4-BE49-F238E27FC236}">
                <a16:creationId xmlns:a16="http://schemas.microsoft.com/office/drawing/2014/main" id="{9BE9BA97-36DE-86AE-D36B-5C2659076203}"/>
              </a:ext>
            </a:extLst>
          </p:cNvPr>
          <p:cNvSpPr/>
          <p:nvPr/>
        </p:nvSpPr>
        <p:spPr>
          <a:xfrm>
            <a:off x="3997576" y="1910003"/>
            <a:ext cx="1148848" cy="35391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5FCA20E-79A6-B786-9104-1A09DFC2079F}"/>
              </a:ext>
            </a:extLst>
          </p:cNvPr>
          <p:cNvSpPr txBox="1"/>
          <p:nvPr/>
        </p:nvSpPr>
        <p:spPr>
          <a:xfrm>
            <a:off x="340681" y="4902418"/>
            <a:ext cx="4253189" cy="646331"/>
          </a:xfrm>
          <a:prstGeom prst="rect">
            <a:avLst/>
          </a:prstGeom>
          <a:noFill/>
        </p:spPr>
        <p:txBody>
          <a:bodyPr wrap="square">
            <a:spAutoFit/>
          </a:bodyPr>
          <a:lstStyle/>
          <a:p>
            <a:pPr marL="285750" indent="-285750">
              <a:spcAft>
                <a:spcPts val="600"/>
              </a:spcAft>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カイラル対称性の部分的回復現象を電子対測定で実証する実験</a:t>
            </a:r>
            <a:endParaRPr lang="en-US" altLang="ja-JP" dirty="0">
              <a:latin typeface="Hiragino Sans W4" panose="020B0400000000000000" pitchFamily="34" charset="-128"/>
              <a:ea typeface="Hiragino Sans W4" panose="020B0400000000000000" pitchFamily="34" charset="-128"/>
            </a:endParaRPr>
          </a:p>
        </p:txBody>
      </p:sp>
      <p:grpSp>
        <p:nvGrpSpPr>
          <p:cNvPr id="31" name="グループ化 30">
            <a:extLst>
              <a:ext uri="{FF2B5EF4-FFF2-40B4-BE49-F238E27FC236}">
                <a16:creationId xmlns:a16="http://schemas.microsoft.com/office/drawing/2014/main" id="{F59C5453-ABB6-629C-86C6-88056BA2C813}"/>
              </a:ext>
            </a:extLst>
          </p:cNvPr>
          <p:cNvGrpSpPr/>
          <p:nvPr/>
        </p:nvGrpSpPr>
        <p:grpSpPr>
          <a:xfrm rot="8538451" flipV="1">
            <a:off x="7488945" y="5051876"/>
            <a:ext cx="749949" cy="1073030"/>
            <a:chOff x="103389" y="2472301"/>
            <a:chExt cx="913430" cy="1920394"/>
          </a:xfrm>
          <a:solidFill>
            <a:schemeClr val="tx1"/>
          </a:solidFill>
        </p:grpSpPr>
        <p:sp>
          <p:nvSpPr>
            <p:cNvPr id="32" name="フローチャート: 組合せ 1026">
              <a:extLst>
                <a:ext uri="{FF2B5EF4-FFF2-40B4-BE49-F238E27FC236}">
                  <a16:creationId xmlns:a16="http://schemas.microsoft.com/office/drawing/2014/main" id="{BCD6AAC7-880A-E07C-23D9-97F45815A5BA}"/>
                </a:ext>
              </a:extLst>
            </p:cNvPr>
            <p:cNvSpPr/>
            <p:nvPr/>
          </p:nvSpPr>
          <p:spPr>
            <a:xfrm>
              <a:off x="103389" y="2472301"/>
              <a:ext cx="802887" cy="170174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6418"/>
                <a:gd name="connsiteY0" fmla="*/ 5208 h 15208"/>
                <a:gd name="connsiteX1" fmla="*/ 6418 w 6418"/>
                <a:gd name="connsiteY1" fmla="*/ 0 h 15208"/>
                <a:gd name="connsiteX2" fmla="*/ 5000 w 6418"/>
                <a:gd name="connsiteY2" fmla="*/ 15208 h 15208"/>
                <a:gd name="connsiteX3" fmla="*/ 0 w 6418"/>
                <a:gd name="connsiteY3" fmla="*/ 5208 h 15208"/>
                <a:gd name="connsiteX0" fmla="*/ 4572 w 4572"/>
                <a:gd name="connsiteY0" fmla="*/ 6591 h 10000"/>
                <a:gd name="connsiteX1" fmla="*/ 2209 w 4572"/>
                <a:gd name="connsiteY1" fmla="*/ 0 h 10000"/>
                <a:gd name="connsiteX2" fmla="*/ 0 w 4572"/>
                <a:gd name="connsiteY2" fmla="*/ 10000 h 10000"/>
                <a:gd name="connsiteX3" fmla="*/ 4572 w 4572"/>
                <a:gd name="connsiteY3" fmla="*/ 6591 h 10000"/>
                <a:gd name="connsiteX0" fmla="*/ 10000 w 11123"/>
                <a:gd name="connsiteY0" fmla="*/ 6591 h 10000"/>
                <a:gd name="connsiteX1" fmla="*/ 4832 w 11123"/>
                <a:gd name="connsiteY1" fmla="*/ 0 h 10000"/>
                <a:gd name="connsiteX2" fmla="*/ 0 w 11123"/>
                <a:gd name="connsiteY2" fmla="*/ 10000 h 10000"/>
                <a:gd name="connsiteX3" fmla="*/ 10000 w 11123"/>
                <a:gd name="connsiteY3" fmla="*/ 6591 h 10000"/>
                <a:gd name="connsiteX0" fmla="*/ 10000 w 11123"/>
                <a:gd name="connsiteY0" fmla="*/ 6591 h 10000"/>
                <a:gd name="connsiteX1" fmla="*/ 4832 w 11123"/>
                <a:gd name="connsiteY1" fmla="*/ 0 h 10000"/>
                <a:gd name="connsiteX2" fmla="*/ 0 w 11123"/>
                <a:gd name="connsiteY2" fmla="*/ 10000 h 10000"/>
                <a:gd name="connsiteX3" fmla="*/ 10000 w 11123"/>
                <a:gd name="connsiteY3" fmla="*/ 6591 h 10000"/>
                <a:gd name="connsiteX0" fmla="*/ 5168 w 7146"/>
                <a:gd name="connsiteY0" fmla="*/ 6591 h 8297"/>
                <a:gd name="connsiteX1" fmla="*/ 0 w 7146"/>
                <a:gd name="connsiteY1" fmla="*/ 0 h 8297"/>
                <a:gd name="connsiteX2" fmla="*/ 1812 w 7146"/>
                <a:gd name="connsiteY2" fmla="*/ 8297 h 8297"/>
                <a:gd name="connsiteX3" fmla="*/ 5168 w 7146"/>
                <a:gd name="connsiteY3" fmla="*/ 6591 h 8297"/>
                <a:gd name="connsiteX0" fmla="*/ 9450 w 12219"/>
                <a:gd name="connsiteY0" fmla="*/ 7944 h 10000"/>
                <a:gd name="connsiteX1" fmla="*/ 2218 w 12219"/>
                <a:gd name="connsiteY1" fmla="*/ 0 h 10000"/>
                <a:gd name="connsiteX2" fmla="*/ 4754 w 12219"/>
                <a:gd name="connsiteY2" fmla="*/ 10000 h 10000"/>
                <a:gd name="connsiteX3" fmla="*/ 9450 w 12219"/>
                <a:gd name="connsiteY3" fmla="*/ 7944 h 10000"/>
                <a:gd name="connsiteX0" fmla="*/ 8826 w 11595"/>
                <a:gd name="connsiteY0" fmla="*/ 7899 h 9955"/>
                <a:gd name="connsiteX1" fmla="*/ 3756 w 11595"/>
                <a:gd name="connsiteY1" fmla="*/ 0 h 9955"/>
                <a:gd name="connsiteX2" fmla="*/ 4130 w 11595"/>
                <a:gd name="connsiteY2" fmla="*/ 9955 h 9955"/>
                <a:gd name="connsiteX3" fmla="*/ 8826 w 11595"/>
                <a:gd name="connsiteY3" fmla="*/ 7899 h 9955"/>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12524 w 14294"/>
                <a:gd name="connsiteY0" fmla="*/ 7397 h 10000"/>
                <a:gd name="connsiteX1" fmla="*/ 4421 w 14294"/>
                <a:gd name="connsiteY1" fmla="*/ 0 h 10000"/>
                <a:gd name="connsiteX2" fmla="*/ 4744 w 14294"/>
                <a:gd name="connsiteY2" fmla="*/ 10000 h 10000"/>
                <a:gd name="connsiteX3" fmla="*/ 12524 w 14294"/>
                <a:gd name="connsiteY3" fmla="*/ 7397 h 10000"/>
                <a:gd name="connsiteX0" fmla="*/ 10286 w 12384"/>
                <a:gd name="connsiteY0" fmla="*/ 7554 h 10000"/>
                <a:gd name="connsiteX1" fmla="*/ 4421 w 12384"/>
                <a:gd name="connsiteY1" fmla="*/ 0 h 10000"/>
                <a:gd name="connsiteX2" fmla="*/ 4744 w 12384"/>
                <a:gd name="connsiteY2" fmla="*/ 10000 h 10000"/>
                <a:gd name="connsiteX3" fmla="*/ 10286 w 12384"/>
                <a:gd name="connsiteY3" fmla="*/ 7554 h 10000"/>
                <a:gd name="connsiteX0" fmla="*/ 8035 w 11411"/>
                <a:gd name="connsiteY0" fmla="*/ 7554 h 9305"/>
                <a:gd name="connsiteX1" fmla="*/ 2170 w 11411"/>
                <a:gd name="connsiteY1" fmla="*/ 0 h 9305"/>
                <a:gd name="connsiteX2" fmla="*/ 7342 w 11411"/>
                <a:gd name="connsiteY2" fmla="*/ 9305 h 9305"/>
                <a:gd name="connsiteX3" fmla="*/ 8035 w 11411"/>
                <a:gd name="connsiteY3" fmla="*/ 7554 h 9305"/>
                <a:gd name="connsiteX0" fmla="*/ 8022 w 10634"/>
                <a:gd name="connsiteY0" fmla="*/ 8070 h 10000"/>
                <a:gd name="connsiteX1" fmla="*/ 1902 w 10634"/>
                <a:gd name="connsiteY1" fmla="*/ 0 h 10000"/>
                <a:gd name="connsiteX2" fmla="*/ 6434 w 10634"/>
                <a:gd name="connsiteY2" fmla="*/ 10000 h 10000"/>
                <a:gd name="connsiteX3" fmla="*/ 8022 w 10634"/>
                <a:gd name="connsiteY3" fmla="*/ 8070 h 10000"/>
                <a:gd name="connsiteX0" fmla="*/ 9493 w 11698"/>
                <a:gd name="connsiteY0" fmla="*/ 8070 h 10000"/>
                <a:gd name="connsiteX1" fmla="*/ 1902 w 11698"/>
                <a:gd name="connsiteY1" fmla="*/ 0 h 10000"/>
                <a:gd name="connsiteX2" fmla="*/ 6434 w 11698"/>
                <a:gd name="connsiteY2" fmla="*/ 10000 h 10000"/>
                <a:gd name="connsiteX3" fmla="*/ 9493 w 11698"/>
                <a:gd name="connsiteY3" fmla="*/ 8070 h 10000"/>
                <a:gd name="connsiteX0" fmla="*/ 8818 w 11977"/>
                <a:gd name="connsiteY0" fmla="*/ 8070 h 9805"/>
                <a:gd name="connsiteX1" fmla="*/ 1227 w 11977"/>
                <a:gd name="connsiteY1" fmla="*/ 0 h 9805"/>
                <a:gd name="connsiteX2" fmla="*/ 8701 w 11977"/>
                <a:gd name="connsiteY2" fmla="*/ 9805 h 9805"/>
                <a:gd name="connsiteX3" fmla="*/ 8818 w 11977"/>
                <a:gd name="connsiteY3" fmla="*/ 8070 h 9805"/>
                <a:gd name="connsiteX0" fmla="*/ 6680 w 9633"/>
                <a:gd name="connsiteY0" fmla="*/ 8429 h 10000"/>
                <a:gd name="connsiteX1" fmla="*/ 1024 w 9633"/>
                <a:gd name="connsiteY1" fmla="*/ 0 h 10000"/>
                <a:gd name="connsiteX2" fmla="*/ 7265 w 9633"/>
                <a:gd name="connsiteY2" fmla="*/ 10000 h 10000"/>
                <a:gd name="connsiteX3" fmla="*/ 6680 w 9633"/>
                <a:gd name="connsiteY3" fmla="*/ 8429 h 10000"/>
                <a:gd name="connsiteX0" fmla="*/ 6934 w 10000"/>
                <a:gd name="connsiteY0" fmla="*/ 8429 h 10000"/>
                <a:gd name="connsiteX1" fmla="*/ 1063 w 10000"/>
                <a:gd name="connsiteY1" fmla="*/ 0 h 10000"/>
                <a:gd name="connsiteX2" fmla="*/ 7542 w 10000"/>
                <a:gd name="connsiteY2" fmla="*/ 10000 h 10000"/>
                <a:gd name="connsiteX3" fmla="*/ 6934 w 10000"/>
                <a:gd name="connsiteY3" fmla="*/ 8429 h 10000"/>
                <a:gd name="connsiteX0" fmla="*/ 7682 w 10748"/>
                <a:gd name="connsiteY0" fmla="*/ 8429 h 10000"/>
                <a:gd name="connsiteX1" fmla="*/ 1811 w 10748"/>
                <a:gd name="connsiteY1" fmla="*/ 0 h 10000"/>
                <a:gd name="connsiteX2" fmla="*/ 8290 w 10748"/>
                <a:gd name="connsiteY2" fmla="*/ 10000 h 10000"/>
                <a:gd name="connsiteX3" fmla="*/ 7682 w 10748"/>
                <a:gd name="connsiteY3" fmla="*/ 8429 h 10000"/>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1339 w 13320"/>
                <a:gd name="connsiteY0" fmla="*/ 9365 h 10144"/>
                <a:gd name="connsiteX1" fmla="*/ 2493 w 13320"/>
                <a:gd name="connsiteY1" fmla="*/ 0 h 10144"/>
                <a:gd name="connsiteX2" fmla="*/ 8972 w 13320"/>
                <a:gd name="connsiteY2" fmla="*/ 10000 h 10144"/>
                <a:gd name="connsiteX3" fmla="*/ 11339 w 13320"/>
                <a:gd name="connsiteY3" fmla="*/ 9365 h 10144"/>
                <a:gd name="connsiteX0" fmla="*/ 10981 w 12962"/>
                <a:gd name="connsiteY0" fmla="*/ 8323 h 9102"/>
                <a:gd name="connsiteX1" fmla="*/ 2757 w 12962"/>
                <a:gd name="connsiteY1" fmla="*/ 0 h 9102"/>
                <a:gd name="connsiteX2" fmla="*/ 8614 w 12962"/>
                <a:gd name="connsiteY2" fmla="*/ 8958 h 9102"/>
                <a:gd name="connsiteX3" fmla="*/ 10981 w 12962"/>
                <a:gd name="connsiteY3" fmla="*/ 8323 h 9102"/>
                <a:gd name="connsiteX0" fmla="*/ 8809 w 10337"/>
                <a:gd name="connsiteY0" fmla="*/ 9144 h 9999"/>
                <a:gd name="connsiteX1" fmla="*/ 2464 w 10337"/>
                <a:gd name="connsiteY1" fmla="*/ 0 h 9999"/>
                <a:gd name="connsiteX2" fmla="*/ 6983 w 10337"/>
                <a:gd name="connsiteY2" fmla="*/ 9842 h 9999"/>
                <a:gd name="connsiteX3" fmla="*/ 8809 w 10337"/>
                <a:gd name="connsiteY3" fmla="*/ 9144 h 9999"/>
                <a:gd name="connsiteX0" fmla="*/ 8522 w 10000"/>
                <a:gd name="connsiteY0" fmla="*/ 9145 h 10000"/>
                <a:gd name="connsiteX1" fmla="*/ 2384 w 10000"/>
                <a:gd name="connsiteY1" fmla="*/ 0 h 10000"/>
                <a:gd name="connsiteX2" fmla="*/ 6755 w 10000"/>
                <a:gd name="connsiteY2" fmla="*/ 9843 h 10000"/>
                <a:gd name="connsiteX3" fmla="*/ 8522 w 10000"/>
                <a:gd name="connsiteY3" fmla="*/ 9145 h 10000"/>
                <a:gd name="connsiteX0" fmla="*/ 8522 w 10000"/>
                <a:gd name="connsiteY0" fmla="*/ 9145 h 10000"/>
                <a:gd name="connsiteX1" fmla="*/ 2384 w 10000"/>
                <a:gd name="connsiteY1" fmla="*/ 0 h 10000"/>
                <a:gd name="connsiteX2" fmla="*/ 6755 w 10000"/>
                <a:gd name="connsiteY2" fmla="*/ 9843 h 10000"/>
                <a:gd name="connsiteX3" fmla="*/ 8522 w 10000"/>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Lst>
              <a:ahLst/>
              <a:cxnLst>
                <a:cxn ang="0">
                  <a:pos x="connsiteX0" y="connsiteY0"/>
                </a:cxn>
                <a:cxn ang="0">
                  <a:pos x="connsiteX1" y="connsiteY1"/>
                </a:cxn>
                <a:cxn ang="0">
                  <a:pos x="connsiteX2" y="connsiteY2"/>
                </a:cxn>
                <a:cxn ang="0">
                  <a:pos x="connsiteX3" y="connsiteY3"/>
                </a:cxn>
              </a:cxnLst>
              <a:rect l="l" t="t" r="r" b="b"/>
              <a:pathLst>
                <a:path w="10675" h="10000">
                  <a:moveTo>
                    <a:pt x="9197" y="9145"/>
                  </a:moveTo>
                  <a:cubicBezTo>
                    <a:pt x="2418" y="7136"/>
                    <a:pt x="-338" y="3298"/>
                    <a:pt x="3059" y="0"/>
                  </a:cubicBezTo>
                  <a:cubicBezTo>
                    <a:pt x="-1484" y="3256"/>
                    <a:pt x="-1691" y="7081"/>
                    <a:pt x="7430" y="9843"/>
                  </a:cubicBezTo>
                  <a:cubicBezTo>
                    <a:pt x="9710" y="8187"/>
                    <a:pt x="12414" y="11448"/>
                    <a:pt x="9197" y="91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フローチャート: 組合せ 32">
              <a:extLst>
                <a:ext uri="{FF2B5EF4-FFF2-40B4-BE49-F238E27FC236}">
                  <a16:creationId xmlns:a16="http://schemas.microsoft.com/office/drawing/2014/main" id="{28710710-62D9-4C54-282C-5EA3E80A0F43}"/>
                </a:ext>
              </a:extLst>
            </p:cNvPr>
            <p:cNvSpPr/>
            <p:nvPr/>
          </p:nvSpPr>
          <p:spPr>
            <a:xfrm rot="17650113">
              <a:off x="505313" y="3881190"/>
              <a:ext cx="571517" cy="451494"/>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 name="テキスト ボックス 2">
            <a:extLst>
              <a:ext uri="{FF2B5EF4-FFF2-40B4-BE49-F238E27FC236}">
                <a16:creationId xmlns:a16="http://schemas.microsoft.com/office/drawing/2014/main" id="{AABEC940-5E39-1F6C-FE76-C923F1784E4A}"/>
              </a:ext>
            </a:extLst>
          </p:cNvPr>
          <p:cNvSpPr txBox="1"/>
          <p:nvPr/>
        </p:nvSpPr>
        <p:spPr>
          <a:xfrm>
            <a:off x="340683" y="3648735"/>
            <a:ext cx="5421382" cy="1169551"/>
          </a:xfrm>
          <a:prstGeom prst="rect">
            <a:avLst/>
          </a:prstGeom>
          <a:noFill/>
        </p:spPr>
        <p:txBody>
          <a:bodyPr wrap="square">
            <a:spAutoFit/>
          </a:bodyPr>
          <a:lstStyle/>
          <a:p>
            <a:pPr marL="285750" indent="-285750">
              <a:spcAft>
                <a:spcPts val="600"/>
              </a:spcAft>
              <a:buFont typeface="Wingdings" pitchFamily="2" charset="2"/>
              <a:buChar char="ü"/>
            </a:pPr>
            <a:r>
              <a:rPr lang="en-US" altLang="ja-JP" sz="2000" b="1" dirty="0">
                <a:latin typeface="Hiragino Sans W6" panose="020B0400000000000000" pitchFamily="34" charset="-128"/>
                <a:ea typeface="Hiragino Sans W6" panose="020B0400000000000000" pitchFamily="34" charset="-128"/>
              </a:rPr>
              <a:t>2025</a:t>
            </a:r>
            <a:r>
              <a:rPr lang="ja-JP" altLang="en-US" sz="2000" b="1">
                <a:latin typeface="Hiragino Sans W6" panose="020B0400000000000000" pitchFamily="34" charset="-128"/>
                <a:ea typeface="Hiragino Sans W6" panose="020B0400000000000000" pitchFamily="34" charset="-128"/>
              </a:rPr>
              <a:t>年春</a:t>
            </a:r>
            <a:r>
              <a:rPr lang="en-US" altLang="ja-JP" sz="2000" b="1" dirty="0">
                <a:latin typeface="Hiragino Sans W6" panose="020B0400000000000000" pitchFamily="34" charset="-128"/>
                <a:ea typeface="Hiragino Sans W6" panose="020B0400000000000000" pitchFamily="34" charset="-128"/>
              </a:rPr>
              <a:t>〜 </a:t>
            </a:r>
            <a:r>
              <a:rPr lang="ja-JP" altLang="en-US" sz="2000" b="1">
                <a:latin typeface="Hiragino Sans W6" panose="020B0400000000000000" pitchFamily="34" charset="-128"/>
                <a:ea typeface="Hiragino Sans W6" panose="020B0400000000000000" pitchFamily="34" charset="-128"/>
              </a:rPr>
              <a:t>物理データ取得運転開始</a:t>
            </a:r>
            <a:endParaRPr lang="en-US" altLang="ja-JP" sz="2000" b="1" dirty="0">
              <a:latin typeface="Hiragino Sans W6" panose="020B0400000000000000" pitchFamily="34" charset="-128"/>
              <a:ea typeface="Hiragino Sans W6" panose="020B0400000000000000" pitchFamily="34" charset="-128"/>
            </a:endParaRPr>
          </a:p>
          <a:p>
            <a:pPr marL="285750" indent="-285750">
              <a:spcAft>
                <a:spcPts val="600"/>
              </a:spcAft>
              <a:buFont typeface="Wingdings" pitchFamily="2" charset="2"/>
              <a:buChar char="ü"/>
            </a:pPr>
            <a:r>
              <a:rPr lang="ja-JP" altLang="en-US" sz="2000" b="1">
                <a:latin typeface="Hiragino Sans W6" panose="020B0400000000000000" pitchFamily="34" charset="-128"/>
                <a:ea typeface="Hiragino Sans W6" panose="020B0400000000000000" pitchFamily="34" charset="-128"/>
              </a:rPr>
              <a:t>相互作用レート</a:t>
            </a:r>
            <a:r>
              <a:rPr lang="en-US" altLang="ja-JP" sz="2000" b="1" dirty="0">
                <a:latin typeface="Hiragino Sans W6" panose="020B0400000000000000" pitchFamily="34" charset="-128"/>
                <a:ea typeface="Hiragino Sans W6" panose="020B0400000000000000" pitchFamily="34" charset="-128"/>
              </a:rPr>
              <a:t>: 10</a:t>
            </a:r>
            <a:r>
              <a:rPr lang="en-US" altLang="ja-JP" sz="2000" b="1" baseline="30000" dirty="0">
                <a:latin typeface="Hiragino Sans W6" panose="020B0400000000000000" pitchFamily="34" charset="-128"/>
                <a:ea typeface="Hiragino Sans W6" panose="020B0400000000000000" pitchFamily="34" charset="-128"/>
              </a:rPr>
              <a:t>7 </a:t>
            </a:r>
            <a:r>
              <a:rPr lang="en-US" altLang="ja-JP" sz="2000" b="1" dirty="0">
                <a:latin typeface="Hiragino Sans W6" panose="020B0400000000000000" pitchFamily="34" charset="-128"/>
                <a:ea typeface="Hiragino Sans W6" panose="020B0400000000000000" pitchFamily="34" charset="-128"/>
              </a:rPr>
              <a:t>Hz</a:t>
            </a:r>
          </a:p>
          <a:p>
            <a:pPr marL="285750" indent="-285750">
              <a:spcAft>
                <a:spcPts val="600"/>
              </a:spcAft>
              <a:buFont typeface="Wingdings" pitchFamily="2" charset="2"/>
              <a:buChar char="ü"/>
            </a:pPr>
            <a:r>
              <a:rPr lang="ja-JP" altLang="en-US" sz="2000" b="1">
                <a:latin typeface="Hiragino Sans W6" panose="020B0400000000000000" pitchFamily="34" charset="-128"/>
                <a:ea typeface="Hiragino Sans W6" panose="020B0400000000000000" pitchFamily="34" charset="-128"/>
              </a:rPr>
              <a:t>磁場環境下で検出器使用</a:t>
            </a:r>
            <a:endParaRPr lang="en-US" altLang="ja-JP" sz="2000" b="1" dirty="0">
              <a:latin typeface="Hiragino Sans W6" panose="020B0400000000000000" pitchFamily="34" charset="-128"/>
              <a:ea typeface="Hiragino Sans W6" panose="020B0400000000000000" pitchFamily="34" charset="-128"/>
            </a:endParaRPr>
          </a:p>
        </p:txBody>
      </p:sp>
      <mc:AlternateContent xmlns:mc="http://schemas.openxmlformats.org/markup-compatibility/2006">
        <mc:Choice xmlns:a14="http://schemas.microsoft.com/office/drawing/2010/main" Requires="a14">
          <p:sp>
            <p:nvSpPr>
              <p:cNvPr id="18" name="テキスト ボックス 17">
                <a:extLst>
                  <a:ext uri="{FF2B5EF4-FFF2-40B4-BE49-F238E27FC236}">
                    <a16:creationId xmlns:a16="http://schemas.microsoft.com/office/drawing/2014/main" id="{10D2A732-FCAC-25F7-B292-6E5AF1A82364}"/>
                  </a:ext>
                </a:extLst>
              </p:cNvPr>
              <p:cNvSpPr txBox="1"/>
              <p:nvPr/>
            </p:nvSpPr>
            <p:spPr>
              <a:xfrm>
                <a:off x="697883" y="5489676"/>
                <a:ext cx="4103648" cy="446276"/>
              </a:xfrm>
              <a:prstGeom prst="rect">
                <a:avLst/>
              </a:prstGeom>
              <a:noFill/>
            </p:spPr>
            <p:txBody>
              <a:bodyPr wrap="square">
                <a:spAutoFit/>
              </a:bodyPr>
              <a:lstStyle/>
              <a:p>
                <a:pPr lvl="1">
                  <a:spcAft>
                    <a:spcPts val="600"/>
                  </a:spcAft>
                </a:pPr>
                <a14:m>
                  <m:oMathPara xmlns:m="http://schemas.openxmlformats.org/officeDocument/2006/math">
                    <m:oMathParaPr>
                      <m:jc m:val="centerGroup"/>
                    </m:oMathParaPr>
                    <m:oMath xmlns:m="http://schemas.openxmlformats.org/officeDocument/2006/math">
                      <m:r>
                        <a:rPr lang="en-US" altLang="ja-JP" b="0" i="0" smtClean="0">
                          <a:latin typeface="Cambria Math" panose="02040503050406030204" pitchFamily="18" charset="0"/>
                          <a:ea typeface="Hiragino Sans W4" panose="020B0400000000000000" pitchFamily="34" charset="-128"/>
                          <a:cs typeface="Segoe UI" panose="020B0502040204020203" pitchFamily="34" charset="0"/>
                        </a:rPr>
                        <m:t>30 </m:t>
                      </m:r>
                      <m:r>
                        <m:rPr>
                          <m:sty m:val="p"/>
                        </m:rPr>
                        <a:rPr lang="en-US" altLang="ja-JP" b="0" i="0" smtClean="0">
                          <a:latin typeface="Cambria Math" panose="02040503050406030204" pitchFamily="18" charset="0"/>
                          <a:ea typeface="Hiragino Sans W4" panose="020B0400000000000000" pitchFamily="34" charset="-128"/>
                          <a:cs typeface="Segoe UI" panose="020B0502040204020203" pitchFamily="34" charset="0"/>
                        </a:rPr>
                        <m:t>GeV</m:t>
                      </m:r>
                      <m:r>
                        <a:rPr lang="en-US" altLang="ja-JP" b="0" i="0" smtClean="0">
                          <a:latin typeface="Cambria Math" panose="02040503050406030204" pitchFamily="18" charset="0"/>
                          <a:ea typeface="Hiragino Sans W4" panose="020B0400000000000000" pitchFamily="34" charset="-128"/>
                          <a:cs typeface="Segoe UI" panose="020B0502040204020203" pitchFamily="34" charset="0"/>
                        </a:rPr>
                        <m:t>  </m:t>
                      </m:r>
                      <m:r>
                        <a:rPr lang="en-US" altLang="ja-JP" b="0" i="1" smtClean="0">
                          <a:latin typeface="Cambria Math" panose="02040503050406030204" pitchFamily="18" charset="0"/>
                          <a:ea typeface="Hiragino Sans W4" panose="020B0400000000000000" pitchFamily="34" charset="-128"/>
                          <a:cs typeface="Segoe UI" panose="020B0502040204020203" pitchFamily="34" charset="0"/>
                        </a:rPr>
                        <m:t>𝑝</m:t>
                      </m:r>
                      <m:r>
                        <a:rPr lang="en-US" altLang="ja-JP" b="0" i="1" smtClean="0">
                          <a:latin typeface="Cambria Math" panose="02040503050406030204" pitchFamily="18" charset="0"/>
                          <a:ea typeface="Hiragino Sans W4" panose="020B0400000000000000" pitchFamily="34" charset="-128"/>
                          <a:cs typeface="Segoe UI" panose="020B0502040204020203" pitchFamily="34" charset="0"/>
                        </a:rPr>
                        <m:t>+</m:t>
                      </m:r>
                      <m:r>
                        <a:rPr lang="en-US" altLang="ja-JP" b="0" i="1" smtClean="0">
                          <a:latin typeface="Cambria Math" panose="02040503050406030204" pitchFamily="18" charset="0"/>
                          <a:ea typeface="Hiragino Sans W4" panose="020B0400000000000000" pitchFamily="34" charset="-128"/>
                          <a:cs typeface="Segoe UI" panose="020B0502040204020203" pitchFamily="34" charset="0"/>
                        </a:rPr>
                        <m:t>𝐴</m:t>
                      </m:r>
                      <m:r>
                        <a:rPr lang="en-US" altLang="ja-JP" b="0" i="1" smtClean="0">
                          <a:latin typeface="Cambria Math" panose="02040503050406030204" pitchFamily="18" charset="0"/>
                          <a:ea typeface="Hiragino Sans W4" panose="020B0400000000000000" pitchFamily="34" charset="-128"/>
                          <a:cs typeface="Segoe UI" panose="020B0502040204020203" pitchFamily="34" charset="0"/>
                        </a:rPr>
                        <m:t> → </m:t>
                      </m:r>
                      <m:r>
                        <a:rPr lang="en-US" altLang="ja-JP" b="0" i="1" smtClean="0">
                          <a:latin typeface="Cambria Math" panose="02040503050406030204" pitchFamily="18" charset="0"/>
                          <a:ea typeface="Cambria Math" panose="02040503050406030204" pitchFamily="18" charset="0"/>
                          <a:cs typeface="Segoe UI" panose="020B0502040204020203" pitchFamily="34" charset="0"/>
                        </a:rPr>
                        <m:t>𝜌</m:t>
                      </m:r>
                      <m:r>
                        <a:rPr lang="en-US" altLang="ja-JP" b="0" i="1" smtClean="0">
                          <a:latin typeface="Cambria Math" panose="02040503050406030204" pitchFamily="18" charset="0"/>
                          <a:ea typeface="Cambria Math" panose="02040503050406030204" pitchFamily="18" charset="0"/>
                          <a:cs typeface="Segoe UI" panose="020B0502040204020203" pitchFamily="34" charset="0"/>
                        </a:rPr>
                        <m:t>, </m:t>
                      </m:r>
                      <m:r>
                        <a:rPr lang="en-US" altLang="ja-JP" b="0" i="1" smtClean="0">
                          <a:latin typeface="Cambria Math" panose="02040503050406030204" pitchFamily="18" charset="0"/>
                          <a:ea typeface="Cambria Math" panose="02040503050406030204" pitchFamily="18" charset="0"/>
                          <a:cs typeface="Segoe UI" panose="020B0502040204020203" pitchFamily="34" charset="0"/>
                        </a:rPr>
                        <m:t>𝜔</m:t>
                      </m:r>
                      <m:r>
                        <a:rPr lang="en-US" altLang="ja-JP" b="0" i="1" smtClean="0">
                          <a:latin typeface="Cambria Math" panose="02040503050406030204" pitchFamily="18" charset="0"/>
                          <a:ea typeface="Cambria Math" panose="02040503050406030204" pitchFamily="18" charset="0"/>
                          <a:cs typeface="Segoe UI" panose="020B0502040204020203" pitchFamily="34" charset="0"/>
                        </a:rPr>
                        <m:t>,</m:t>
                      </m:r>
                      <m:r>
                        <a:rPr lang="en-US" altLang="ja-JP" b="0" i="1" smtClean="0">
                          <a:latin typeface="Cambria Math" panose="02040503050406030204" pitchFamily="18" charset="0"/>
                          <a:ea typeface="Cambria Math" panose="02040503050406030204" pitchFamily="18" charset="0"/>
                          <a:cs typeface="Segoe UI" panose="020B0502040204020203" pitchFamily="34" charset="0"/>
                        </a:rPr>
                        <m:t>𝜙</m:t>
                      </m:r>
                      <m:r>
                        <a:rPr lang="en-US" altLang="ja-JP" b="0" i="1" smtClean="0">
                          <a:latin typeface="Cambria Math" panose="02040503050406030204" pitchFamily="18" charset="0"/>
                          <a:ea typeface="Cambria Math" panose="02040503050406030204" pitchFamily="18" charset="0"/>
                          <a:cs typeface="Segoe UI" panose="020B0502040204020203" pitchFamily="34" charset="0"/>
                        </a:rPr>
                        <m:t> →</m:t>
                      </m:r>
                      <m:sSup>
                        <m:sSupPr>
                          <m:ctrlPr>
                            <a:rPr lang="en-US" altLang="ja-JP" b="0" i="1" smtClean="0">
                              <a:latin typeface="Cambria Math" panose="02040503050406030204" pitchFamily="18" charset="0"/>
                              <a:ea typeface="Cambria Math" panose="02040503050406030204" pitchFamily="18" charset="0"/>
                              <a:cs typeface="Segoe UI" panose="020B0502040204020203" pitchFamily="34" charset="0"/>
                            </a:rPr>
                          </m:ctrlPr>
                        </m:sSupPr>
                        <m:e>
                          <m:r>
                            <a:rPr lang="en-US" altLang="ja-JP" b="0" i="1" smtClean="0">
                              <a:latin typeface="Cambria Math" panose="02040503050406030204" pitchFamily="18" charset="0"/>
                              <a:ea typeface="Cambria Math" panose="02040503050406030204" pitchFamily="18" charset="0"/>
                              <a:cs typeface="Segoe UI" panose="020B0502040204020203" pitchFamily="34" charset="0"/>
                            </a:rPr>
                            <m:t>𝑒</m:t>
                          </m:r>
                        </m:e>
                        <m:sup>
                          <m:r>
                            <a:rPr lang="en-US" altLang="ja-JP" b="0" i="1" smtClean="0">
                              <a:latin typeface="Cambria Math" panose="02040503050406030204" pitchFamily="18" charset="0"/>
                              <a:ea typeface="Cambria Math" panose="02040503050406030204" pitchFamily="18" charset="0"/>
                              <a:cs typeface="Segoe UI" panose="020B0502040204020203" pitchFamily="34" charset="0"/>
                            </a:rPr>
                            <m:t>+</m:t>
                          </m:r>
                        </m:sup>
                      </m:sSup>
                      <m:r>
                        <a:rPr lang="en-US" altLang="ja-JP" b="0" i="1" smtClean="0">
                          <a:latin typeface="Cambria Math" panose="02040503050406030204" pitchFamily="18" charset="0"/>
                          <a:ea typeface="Cambria Math" panose="02040503050406030204" pitchFamily="18" charset="0"/>
                          <a:cs typeface="Segoe UI" panose="020B0502040204020203" pitchFamily="34" charset="0"/>
                        </a:rPr>
                        <m:t> </m:t>
                      </m:r>
                      <m:sSup>
                        <m:sSupPr>
                          <m:ctrlPr>
                            <a:rPr lang="en-US" altLang="ja-JP" b="0" i="1" smtClean="0">
                              <a:latin typeface="Cambria Math" panose="02040503050406030204" pitchFamily="18" charset="0"/>
                              <a:ea typeface="Cambria Math" panose="02040503050406030204" pitchFamily="18" charset="0"/>
                              <a:cs typeface="Segoe UI" panose="020B0502040204020203" pitchFamily="34" charset="0"/>
                            </a:rPr>
                          </m:ctrlPr>
                        </m:sSupPr>
                        <m:e>
                          <m:r>
                            <a:rPr lang="en-US" altLang="ja-JP" b="0" i="1" smtClean="0">
                              <a:latin typeface="Cambria Math" panose="02040503050406030204" pitchFamily="18" charset="0"/>
                              <a:ea typeface="Cambria Math" panose="02040503050406030204" pitchFamily="18" charset="0"/>
                              <a:cs typeface="Segoe UI" panose="020B0502040204020203" pitchFamily="34" charset="0"/>
                            </a:rPr>
                            <m:t>𝑒</m:t>
                          </m:r>
                        </m:e>
                        <m:sup>
                          <m:r>
                            <a:rPr lang="en-US" altLang="ja-JP" b="0" i="1" smtClean="0">
                              <a:latin typeface="Cambria Math" panose="02040503050406030204" pitchFamily="18" charset="0"/>
                              <a:ea typeface="Cambria Math" panose="02040503050406030204" pitchFamily="18" charset="0"/>
                              <a:cs typeface="Segoe UI" panose="020B0502040204020203" pitchFamily="34" charset="0"/>
                            </a:rPr>
                            <m:t>−</m:t>
                          </m:r>
                        </m:sup>
                      </m:sSup>
                    </m:oMath>
                  </m:oMathPara>
                </a14:m>
                <a:endParaRPr lang="en-US" altLang="ja-JP" dirty="0">
                  <a:latin typeface="Hiragino Sans W4" panose="020B0400000000000000" pitchFamily="34" charset="-128"/>
                  <a:ea typeface="Hiragino Sans W4" panose="020B0400000000000000" pitchFamily="34" charset="-128"/>
                </a:endParaRPr>
              </a:p>
            </p:txBody>
          </p:sp>
        </mc:Choice>
        <mc:Fallback>
          <p:sp>
            <p:nvSpPr>
              <p:cNvPr id="18" name="テキスト ボックス 17">
                <a:extLst>
                  <a:ext uri="{FF2B5EF4-FFF2-40B4-BE49-F238E27FC236}">
                    <a16:creationId xmlns:a16="http://schemas.microsoft.com/office/drawing/2014/main" id="{10D2A732-FCAC-25F7-B292-6E5AF1A82364}"/>
                  </a:ext>
                </a:extLst>
              </p:cNvPr>
              <p:cNvSpPr txBox="1">
                <a:spLocks noRot="1" noChangeAspect="1" noMove="1" noResize="1" noEditPoints="1" noAdjustHandles="1" noChangeArrowheads="1" noChangeShapeType="1" noTextEdit="1"/>
              </p:cNvSpPr>
              <p:nvPr/>
            </p:nvSpPr>
            <p:spPr>
              <a:xfrm>
                <a:off x="697883" y="5489676"/>
                <a:ext cx="4103648" cy="446276"/>
              </a:xfrm>
              <a:prstGeom prst="rect">
                <a:avLst/>
              </a:prstGeom>
              <a:blipFill>
                <a:blip r:embed="rId4"/>
                <a:stretch>
                  <a:fillRect/>
                </a:stretch>
              </a:blipFill>
            </p:spPr>
            <p:txBody>
              <a:bodyPr/>
              <a:lstStyle/>
              <a:p>
                <a:r>
                  <a:rPr lang="ja-JP" altLang="en-US">
                    <a:noFill/>
                  </a:rPr>
                  <a:t> </a:t>
                </a:r>
              </a:p>
            </p:txBody>
          </p:sp>
        </mc:Fallback>
      </mc:AlternateContent>
      <p:sp>
        <p:nvSpPr>
          <p:cNvPr id="19" name="テキスト ボックス 18">
            <a:extLst>
              <a:ext uri="{FF2B5EF4-FFF2-40B4-BE49-F238E27FC236}">
                <a16:creationId xmlns:a16="http://schemas.microsoft.com/office/drawing/2014/main" id="{42A33BFB-D4C1-34E6-736A-62CC08E87C18}"/>
              </a:ext>
            </a:extLst>
          </p:cNvPr>
          <p:cNvSpPr txBox="1"/>
          <p:nvPr/>
        </p:nvSpPr>
        <p:spPr>
          <a:xfrm>
            <a:off x="340681" y="5994350"/>
            <a:ext cx="8703285" cy="754053"/>
          </a:xfrm>
          <a:prstGeom prst="rect">
            <a:avLst/>
          </a:prstGeom>
          <a:noFill/>
        </p:spPr>
        <p:txBody>
          <a:bodyPr wrap="square">
            <a:spAutoFit/>
          </a:bodyPr>
          <a:lstStyle/>
          <a:p>
            <a:pPr marL="285750" indent="-285750">
              <a:spcAft>
                <a:spcPts val="600"/>
              </a:spcAft>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ガス飛跡検出器の時間分解能は</a:t>
            </a:r>
            <a:r>
              <a:rPr lang="en-US" altLang="ja-JP" dirty="0">
                <a:latin typeface="Hiragino Sans W4" panose="020B0400000000000000" pitchFamily="34" charset="-128"/>
                <a:ea typeface="Hiragino Sans W4" panose="020B0400000000000000" pitchFamily="34" charset="-128"/>
              </a:rPr>
              <a:t> 300 </a:t>
            </a:r>
            <a:r>
              <a:rPr lang="en" altLang="ja-JP" dirty="0" err="1">
                <a:latin typeface="Hiragino Sans W4" panose="020B0400000000000000" pitchFamily="34" charset="-128"/>
                <a:ea typeface="Hiragino Sans W4" panose="020B0400000000000000" pitchFamily="34" charset="-128"/>
              </a:rPr>
              <a:t>nsec</a:t>
            </a:r>
            <a:r>
              <a:rPr lang="ja-JP" altLang="en-US">
                <a:latin typeface="Hiragino Sans W4" panose="020B0400000000000000" pitchFamily="34" charset="-128"/>
                <a:ea typeface="Hiragino Sans W4" panose="020B0400000000000000" pitchFamily="34" charset="-128"/>
              </a:rPr>
              <a:t>と大きく</a:t>
            </a:r>
            <a:r>
              <a:rPr lang="en-US" altLang="ja-JP" dirty="0">
                <a:latin typeface="Hiragino Sans W4" panose="020B0400000000000000" pitchFamily="34" charset="-128"/>
                <a:ea typeface="Hiragino Sans W4" panose="020B0400000000000000" pitchFamily="34" charset="-128"/>
              </a:rPr>
              <a:t>, fake track</a:t>
            </a:r>
          </a:p>
          <a:p>
            <a:pPr>
              <a:spcAft>
                <a:spcPts val="600"/>
              </a:spcAft>
            </a:pPr>
            <a:r>
              <a:rPr lang="ja-JP" altLang="en-US">
                <a:latin typeface="Hiragino Sans W4" panose="020B0400000000000000" pitchFamily="34" charset="-128"/>
                <a:ea typeface="Hiragino Sans W4" panose="020B0400000000000000" pitchFamily="34" charset="-128"/>
              </a:rPr>
              <a:t>　→</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正確な飛跡再構成には</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数</a:t>
            </a:r>
            <a:r>
              <a:rPr lang="en-US" altLang="ja-JP" dirty="0" err="1">
                <a:latin typeface="Hiragino Sans W4" panose="020B0400000000000000" pitchFamily="34" charset="-128"/>
                <a:ea typeface="Hiragino Sans W4" panose="020B0400000000000000" pitchFamily="34" charset="-128"/>
              </a:rPr>
              <a:t>nsec</a:t>
            </a:r>
            <a:r>
              <a:rPr lang="ja-JP" altLang="en-US">
                <a:latin typeface="Hiragino Sans W4" panose="020B0400000000000000" pitchFamily="34" charset="-128"/>
                <a:ea typeface="Hiragino Sans W4" panose="020B0400000000000000" pitchFamily="34" charset="-128"/>
              </a:rPr>
              <a:t>の</a:t>
            </a:r>
            <a:r>
              <a:rPr lang="ja-JP" altLang="en-US" sz="2000" b="1">
                <a:latin typeface="Hiragino Sans W6" panose="020B0400000000000000" pitchFamily="34" charset="-128"/>
                <a:ea typeface="Hiragino Sans W6" panose="020B0400000000000000" pitchFamily="34" charset="-128"/>
              </a:rPr>
              <a:t>時間分解能の良い飛跡検出器</a:t>
            </a:r>
            <a:r>
              <a:rPr lang="ja-JP" altLang="en-US">
                <a:latin typeface="Hiragino Sans W4" panose="020B0400000000000000" pitchFamily="34" charset="-128"/>
                <a:ea typeface="Hiragino Sans W4" panose="020B0400000000000000" pitchFamily="34" charset="-128"/>
              </a:rPr>
              <a:t>が必要</a:t>
            </a:r>
          </a:p>
        </p:txBody>
      </p:sp>
      <p:grpSp>
        <p:nvGrpSpPr>
          <p:cNvPr id="23" name="グループ化 22">
            <a:extLst>
              <a:ext uri="{FF2B5EF4-FFF2-40B4-BE49-F238E27FC236}">
                <a16:creationId xmlns:a16="http://schemas.microsoft.com/office/drawing/2014/main" id="{FDE615E5-3BE3-DF58-A7E6-DDD419498D57}"/>
              </a:ext>
            </a:extLst>
          </p:cNvPr>
          <p:cNvGrpSpPr/>
          <p:nvPr/>
        </p:nvGrpSpPr>
        <p:grpSpPr>
          <a:xfrm>
            <a:off x="7366859" y="6000123"/>
            <a:ext cx="463939" cy="369332"/>
            <a:chOff x="9486605" y="5697525"/>
            <a:chExt cx="463939" cy="369332"/>
          </a:xfrm>
        </p:grpSpPr>
        <p:sp>
          <p:nvSpPr>
            <p:cNvPr id="20" name="円/楕円 19">
              <a:extLst>
                <a:ext uri="{FF2B5EF4-FFF2-40B4-BE49-F238E27FC236}">
                  <a16:creationId xmlns:a16="http://schemas.microsoft.com/office/drawing/2014/main" id="{42A92704-D993-663C-D2EE-DF31A29430D9}"/>
                </a:ext>
              </a:extLst>
            </p:cNvPr>
            <p:cNvSpPr/>
            <p:nvPr/>
          </p:nvSpPr>
          <p:spPr>
            <a:xfrm>
              <a:off x="9553286" y="5716903"/>
              <a:ext cx="313643" cy="3136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6672AEA-E9C2-5479-CF4C-A111C66290B9}"/>
                </a:ext>
              </a:extLst>
            </p:cNvPr>
            <p:cNvSpPr txBox="1"/>
            <p:nvPr/>
          </p:nvSpPr>
          <p:spPr>
            <a:xfrm>
              <a:off x="9486605" y="5697525"/>
              <a:ext cx="463939" cy="369332"/>
            </a:xfrm>
            <a:prstGeom prst="rect">
              <a:avLst/>
            </a:prstGeom>
            <a:noFill/>
          </p:spPr>
          <p:txBody>
            <a:bodyPr wrap="square">
              <a:spAutoFit/>
            </a:bodyPr>
            <a:lstStyle/>
            <a:p>
              <a:pPr algn="ctr">
                <a:spcAft>
                  <a:spcPts val="600"/>
                </a:spcAft>
              </a:pPr>
              <a:r>
                <a:rPr lang="ja-JP" altLang="en-US">
                  <a:latin typeface="Hiragino Sans W4" panose="020B0400000000000000" pitchFamily="34" charset="-128"/>
                  <a:ea typeface="Hiragino Sans W4" panose="020B0400000000000000" pitchFamily="34" charset="-128"/>
                </a:rPr>
                <a:t>多</a:t>
              </a:r>
              <a:endParaRPr lang="en-US" altLang="ja-JP" dirty="0">
                <a:latin typeface="Hiragino Sans W4" panose="020B0400000000000000" pitchFamily="34" charset="-128"/>
                <a:ea typeface="Hiragino Sans W4" panose="020B0400000000000000" pitchFamily="34" charset="-128"/>
              </a:endParaRPr>
            </a:p>
          </p:txBody>
        </p:sp>
      </p:grpSp>
    </p:spTree>
    <p:extLst>
      <p:ext uri="{BB962C8B-B14F-4D97-AF65-F5344CB8AC3E}">
        <p14:creationId xmlns:p14="http://schemas.microsoft.com/office/powerpoint/2010/main" val="188829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4420488" y="2492507"/>
            <a:ext cx="4264182" cy="2869114"/>
          </a:xfrm>
          <a:prstGeom prst="rect">
            <a:avLst/>
          </a:prstGeom>
        </p:spPr>
      </p:pic>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t="5035"/>
          <a:stretch/>
        </p:blipFill>
        <p:spPr>
          <a:xfrm>
            <a:off x="4499354" y="2266122"/>
            <a:ext cx="4159615" cy="3246383"/>
          </a:xfrm>
          <a:prstGeom prst="rect">
            <a:avLst/>
          </a:prstGeom>
        </p:spPr>
      </p:pic>
      <p:sp>
        <p:nvSpPr>
          <p:cNvPr id="2" name="タイトル 1"/>
          <p:cNvSpPr>
            <a:spLocks noGrp="1"/>
          </p:cNvSpPr>
          <p:nvPr>
            <p:ph type="title"/>
          </p:nvPr>
        </p:nvSpPr>
        <p:spPr>
          <a:xfrm>
            <a:off x="470029" y="18546"/>
            <a:ext cx="7886700" cy="605500"/>
          </a:xfrm>
        </p:spPr>
        <p:txBody>
          <a:bodyPr>
            <a:normAutofit fontScale="90000"/>
          </a:bodyPr>
          <a:lstStyle/>
          <a:p>
            <a:r>
              <a:rPr lang="en-US" altLang="ja-JP" dirty="0"/>
              <a:t>Simulation includes random hit BG.</a:t>
            </a:r>
            <a:endParaRPr kumimoji="1" lang="ja-JP" altLang="en-US" dirty="0"/>
          </a:p>
        </p:txBody>
      </p:sp>
      <p:pic>
        <p:nvPicPr>
          <p:cNvPr id="18" name="図 17"/>
          <p:cNvPicPr>
            <a:picLocks noChangeAspect="1"/>
          </p:cNvPicPr>
          <p:nvPr/>
        </p:nvPicPr>
        <p:blipFill>
          <a:blip r:embed="rId3"/>
          <a:stretch>
            <a:fillRect/>
          </a:stretch>
        </p:blipFill>
        <p:spPr>
          <a:xfrm>
            <a:off x="39175" y="2445792"/>
            <a:ext cx="4264182" cy="2869114"/>
          </a:xfrm>
          <a:prstGeom prst="rect">
            <a:avLst/>
          </a:prstGeom>
        </p:spPr>
      </p:pic>
      <p:pic>
        <p:nvPicPr>
          <p:cNvPr id="17" name="図 16"/>
          <p:cNvPicPr>
            <a:picLocks noChangeAspect="1"/>
          </p:cNvPicPr>
          <p:nvPr/>
        </p:nvPicPr>
        <p:blipFill rotWithShape="1">
          <a:blip r:embed="rId5">
            <a:duotone>
              <a:prstClr val="black"/>
              <a:srgbClr val="FF0000">
                <a:tint val="45000"/>
                <a:satMod val="400000"/>
              </a:srgbClr>
            </a:duotone>
            <a:extLst>
              <a:ext uri="{28A0092B-C50C-407E-A947-70E740481C1C}">
                <a14:useLocalDpi xmlns:a14="http://schemas.microsoft.com/office/drawing/2010/main" val="0"/>
              </a:ext>
            </a:extLst>
          </a:blip>
          <a:srcRect l="1330" r="1656"/>
          <a:stretch/>
        </p:blipFill>
        <p:spPr>
          <a:xfrm>
            <a:off x="36209" y="2374172"/>
            <a:ext cx="4260039" cy="2987449"/>
          </a:xfrm>
          <a:prstGeom prst="rect">
            <a:avLst/>
          </a:prstGeom>
        </p:spPr>
      </p:pic>
      <p:sp>
        <p:nvSpPr>
          <p:cNvPr id="5" name="テキスト ボックス 4"/>
          <p:cNvSpPr txBox="1"/>
          <p:nvPr/>
        </p:nvSpPr>
        <p:spPr>
          <a:xfrm>
            <a:off x="338360" y="5566314"/>
            <a:ext cx="8949791" cy="1200329"/>
          </a:xfrm>
          <a:prstGeom prst="rect">
            <a:avLst/>
          </a:prstGeom>
          <a:noFill/>
        </p:spPr>
        <p:txBody>
          <a:bodyPr wrap="square" rtlCol="0">
            <a:spAutoFit/>
          </a:bodyPr>
          <a:lstStyle/>
          <a:p>
            <a:r>
              <a:rPr kumimoji="1" lang="en-US" altLang="ja-JP" sz="2400" dirty="0"/>
              <a:t>Tails on both sides are due to BG hits very close to the true hit.</a:t>
            </a:r>
          </a:p>
          <a:p>
            <a:r>
              <a:rPr lang="ja-JP" altLang="en-US" sz="2400" dirty="0"/>
              <a:t>     </a:t>
            </a:r>
            <a:r>
              <a:rPr lang="en-US" altLang="ja-JP" sz="2400" dirty="0"/>
              <a:t>case 1: Even with this configuration, we can do physics.</a:t>
            </a:r>
          </a:p>
          <a:p>
            <a:r>
              <a:rPr lang="en-US" altLang="ja-JP" sz="2400" dirty="0"/>
              <a:t>     case 2: Tails greatly reduced. Better resolution. (We favor this )	</a:t>
            </a:r>
          </a:p>
        </p:txBody>
      </p:sp>
      <p:sp>
        <p:nvSpPr>
          <p:cNvPr id="8" name="テキスト ボックス 7"/>
          <p:cNvSpPr txBox="1"/>
          <p:nvPr/>
        </p:nvSpPr>
        <p:spPr>
          <a:xfrm>
            <a:off x="164145" y="2493947"/>
            <a:ext cx="1699504" cy="1938992"/>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400" b="1" i="1" dirty="0">
                <a:latin typeface="Symbol" panose="05050102010706020507" pitchFamily="18" charset="2"/>
              </a:rPr>
              <a:t>f  </a:t>
            </a:r>
            <a:r>
              <a:rPr kumimoji="1" lang="en-US" altLang="ja-JP" sz="2400" dirty="0">
                <a:latin typeface="Symbol" panose="05050102010706020507" pitchFamily="18" charset="2"/>
              </a:rPr>
              <a:t>(1020)</a:t>
            </a:r>
          </a:p>
          <a:p>
            <a:r>
              <a:rPr lang="en-US" altLang="ja-JP" sz="2400" dirty="0">
                <a:latin typeface="+mj-lt"/>
              </a:rPr>
              <a:t>w/o BG</a:t>
            </a:r>
          </a:p>
          <a:p>
            <a:endParaRPr lang="en-US" altLang="ja-JP" sz="2400" dirty="0">
              <a:latin typeface="Symbol" panose="05050102010706020507" pitchFamily="18" charset="2"/>
            </a:endParaRPr>
          </a:p>
          <a:p>
            <a:r>
              <a:rPr lang="en-US" altLang="ja-JP" sz="2400" dirty="0">
                <a:latin typeface="Symbol" panose="05050102010706020507" pitchFamily="18" charset="2"/>
              </a:rPr>
              <a:t>s</a:t>
            </a:r>
            <a:r>
              <a:rPr lang="en-US" altLang="ja-JP" sz="2400" dirty="0">
                <a:latin typeface="+mj-lt"/>
              </a:rPr>
              <a:t> = 8.0 MeV</a:t>
            </a:r>
          </a:p>
          <a:p>
            <a:r>
              <a:rPr lang="en-US" altLang="ja-JP" sz="2400" dirty="0">
                <a:latin typeface="+mj-lt"/>
              </a:rPr>
              <a:t>for all </a:t>
            </a:r>
            <a:r>
              <a:rPr lang="en-US" altLang="ja-JP" sz="2400" b="1" i="1" dirty="0" err="1">
                <a:latin typeface="Symbol" panose="05050102010706020507" pitchFamily="18" charset="2"/>
              </a:rPr>
              <a:t>bg</a:t>
            </a:r>
            <a:endParaRPr lang="en-US" altLang="ja-JP" sz="2400" b="1" i="1" dirty="0">
              <a:latin typeface="Symbol" panose="05050102010706020507" pitchFamily="18" charset="2"/>
            </a:endParaRPr>
          </a:p>
        </p:txBody>
      </p:sp>
      <p:sp>
        <p:nvSpPr>
          <p:cNvPr id="20" name="テキスト ボックス 19"/>
          <p:cNvSpPr txBox="1"/>
          <p:nvPr/>
        </p:nvSpPr>
        <p:spPr>
          <a:xfrm>
            <a:off x="2492831" y="2551423"/>
            <a:ext cx="1729961" cy="1938992"/>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400" b="1" i="1" dirty="0">
                <a:latin typeface="Symbol" panose="05050102010706020507" pitchFamily="18" charset="2"/>
              </a:rPr>
              <a:t>f  </a:t>
            </a:r>
            <a:r>
              <a:rPr kumimoji="1" lang="en-US" altLang="ja-JP" sz="2400" dirty="0">
                <a:latin typeface="Symbol" panose="05050102010706020507" pitchFamily="18" charset="2"/>
              </a:rPr>
              <a:t>(1020)</a:t>
            </a:r>
          </a:p>
          <a:p>
            <a:r>
              <a:rPr lang="en-US" altLang="ja-JP" sz="2400" dirty="0">
                <a:latin typeface="+mj-lt"/>
              </a:rPr>
              <a:t>W/ “1/3” BG</a:t>
            </a:r>
          </a:p>
          <a:p>
            <a:endParaRPr lang="en-US" altLang="ja-JP" sz="2400" dirty="0">
              <a:latin typeface="Symbol" panose="05050102010706020507" pitchFamily="18" charset="2"/>
            </a:endParaRPr>
          </a:p>
          <a:p>
            <a:r>
              <a:rPr lang="en-US" altLang="ja-JP" sz="2400" dirty="0">
                <a:latin typeface="Symbol" panose="05050102010706020507" pitchFamily="18" charset="2"/>
              </a:rPr>
              <a:t>s</a:t>
            </a:r>
            <a:r>
              <a:rPr lang="en-US" altLang="ja-JP" sz="2400" dirty="0">
                <a:latin typeface="+mj-lt"/>
              </a:rPr>
              <a:t> = 9.0 MeV</a:t>
            </a:r>
          </a:p>
          <a:p>
            <a:r>
              <a:rPr lang="en-US" altLang="ja-JP" sz="2400" dirty="0">
                <a:latin typeface="+mj-lt"/>
              </a:rPr>
              <a:t>for all </a:t>
            </a:r>
            <a:r>
              <a:rPr lang="en-US" altLang="ja-JP" sz="2400" b="1" i="1" dirty="0" err="1">
                <a:latin typeface="Symbol" panose="05050102010706020507" pitchFamily="18" charset="2"/>
              </a:rPr>
              <a:t>bg</a:t>
            </a:r>
            <a:endParaRPr lang="en-US" altLang="ja-JP" sz="2400" b="1" i="1" dirty="0">
              <a:latin typeface="Symbol" panose="05050102010706020507" pitchFamily="18" charset="2"/>
            </a:endParaRPr>
          </a:p>
        </p:txBody>
      </p:sp>
      <p:sp>
        <p:nvSpPr>
          <p:cNvPr id="10" name="コンテンツ プレースホルダー 2"/>
          <p:cNvSpPr txBox="1">
            <a:spLocks/>
          </p:cNvSpPr>
          <p:nvPr/>
        </p:nvSpPr>
        <p:spPr>
          <a:xfrm>
            <a:off x="217370" y="673438"/>
            <a:ext cx="3985285" cy="1719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sym typeface="Wingdings" panose="05000000000000000000" pitchFamily="2" charset="2"/>
              </a:rPr>
              <a:t>Case 1: GTR only</a:t>
            </a:r>
          </a:p>
          <a:p>
            <a:pPr lvl="1"/>
            <a:r>
              <a:rPr lang="en-US" altLang="ja-JP" sz="2000" dirty="0">
                <a:sym typeface="Wingdings" panose="05000000000000000000" pitchFamily="2" charset="2"/>
              </a:rPr>
              <a:t>10</a:t>
            </a:r>
            <a:r>
              <a:rPr lang="en-US" altLang="ja-JP" sz="2000" baseline="30000" dirty="0">
                <a:sym typeface="Wingdings" panose="05000000000000000000" pitchFamily="2" charset="2"/>
              </a:rPr>
              <a:t>10</a:t>
            </a:r>
            <a:r>
              <a:rPr lang="en-US" altLang="ja-JP" sz="2000" dirty="0">
                <a:sym typeface="Wingdings" panose="05000000000000000000" pitchFamily="2" charset="2"/>
              </a:rPr>
              <a:t> /spill was turned out to be too high.</a:t>
            </a:r>
          </a:p>
          <a:p>
            <a:pPr lvl="1"/>
            <a:r>
              <a:rPr lang="en-US" altLang="ja-JP" sz="2000" dirty="0">
                <a:sym typeface="Wingdings" panose="05000000000000000000" pitchFamily="2" charset="2"/>
              </a:rPr>
              <a:t>“1 / 3 beam”</a:t>
            </a:r>
          </a:p>
          <a:p>
            <a:pPr lvl="2"/>
            <a:r>
              <a:rPr lang="en-US" altLang="ja-JP" sz="1800" dirty="0">
                <a:sym typeface="Wingdings" panose="05000000000000000000" pitchFamily="2" charset="2"/>
              </a:rPr>
              <a:t>(0.33 x 10</a:t>
            </a:r>
            <a:r>
              <a:rPr lang="en-US" altLang="ja-JP" sz="1800" baseline="30000" dirty="0">
                <a:sym typeface="Wingdings" panose="05000000000000000000" pitchFamily="2" charset="2"/>
              </a:rPr>
              <a:t>10</a:t>
            </a:r>
            <a:r>
              <a:rPr lang="en-US" altLang="ja-JP" sz="1800" dirty="0">
                <a:sym typeface="Wingdings" panose="05000000000000000000" pitchFamily="2" charset="2"/>
              </a:rPr>
              <a:t> / spill. )</a:t>
            </a:r>
            <a:endParaRPr lang="en-US" altLang="ja-JP" sz="1800" dirty="0"/>
          </a:p>
          <a:p>
            <a:endParaRPr lang="en-US" altLang="ja-JP" sz="2400" dirty="0"/>
          </a:p>
        </p:txBody>
      </p:sp>
      <p:cxnSp>
        <p:nvCxnSpPr>
          <p:cNvPr id="9" name="直線コネクタ 8"/>
          <p:cNvCxnSpPr>
            <a:stCxn id="2" idx="2"/>
          </p:cNvCxnSpPr>
          <p:nvPr/>
        </p:nvCxnSpPr>
        <p:spPr>
          <a:xfrm>
            <a:off x="4413379" y="624046"/>
            <a:ext cx="0" cy="48557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948957" y="2628993"/>
            <a:ext cx="1680268" cy="156966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400" b="1" i="1" dirty="0">
                <a:latin typeface="Symbol" panose="05050102010706020507" pitchFamily="18" charset="2"/>
              </a:rPr>
              <a:t>f  </a:t>
            </a:r>
            <a:r>
              <a:rPr lang="en-US" altLang="ja-JP" sz="2400" dirty="0">
                <a:latin typeface="Symbol" panose="05050102010706020507" pitchFamily="18" charset="2"/>
              </a:rPr>
              <a:t>(1020)</a:t>
            </a:r>
          </a:p>
          <a:p>
            <a:r>
              <a:rPr lang="en-US" altLang="ja-JP" sz="2400" b="1" dirty="0">
                <a:latin typeface="+mj-lt"/>
              </a:rPr>
              <a:t>SSD w/ BG</a:t>
            </a:r>
          </a:p>
          <a:p>
            <a:r>
              <a:rPr lang="en-US" altLang="ja-JP" sz="2400" b="1" dirty="0">
                <a:latin typeface="Symbol" panose="05050102010706020507" pitchFamily="18" charset="2"/>
              </a:rPr>
              <a:t>s</a:t>
            </a:r>
            <a:r>
              <a:rPr lang="en-US" altLang="ja-JP" sz="2400" b="1" dirty="0">
                <a:latin typeface="+mj-lt"/>
              </a:rPr>
              <a:t> = 8.7 MeV</a:t>
            </a:r>
          </a:p>
          <a:p>
            <a:r>
              <a:rPr lang="en-US" altLang="ja-JP" sz="2400" dirty="0"/>
              <a:t>for all </a:t>
            </a:r>
            <a:r>
              <a:rPr lang="en-US" altLang="ja-JP" sz="2400" b="1" i="1" dirty="0" err="1">
                <a:latin typeface="Symbol" panose="05050102010706020507" pitchFamily="18" charset="2"/>
              </a:rPr>
              <a:t>bg</a:t>
            </a:r>
            <a:endParaRPr kumimoji="1" lang="en-US" altLang="ja-JP" sz="2400" dirty="0">
              <a:latin typeface="+mj-lt"/>
            </a:endParaRPr>
          </a:p>
        </p:txBody>
      </p:sp>
      <p:cxnSp>
        <p:nvCxnSpPr>
          <p:cNvPr id="23" name="直線矢印コネクタ 22"/>
          <p:cNvCxnSpPr>
            <a:stCxn id="22" idx="2"/>
          </p:cNvCxnSpPr>
          <p:nvPr/>
        </p:nvCxnSpPr>
        <p:spPr>
          <a:xfrm flipH="1">
            <a:off x="6337643" y="4198653"/>
            <a:ext cx="1451448" cy="59191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4" name="直線矢印コネクタ 23"/>
          <p:cNvCxnSpPr>
            <a:stCxn id="25" idx="2"/>
          </p:cNvCxnSpPr>
          <p:nvPr/>
        </p:nvCxnSpPr>
        <p:spPr>
          <a:xfrm>
            <a:off x="5476731" y="4567985"/>
            <a:ext cx="581194" cy="24409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5" name="テキスト ボックス 24"/>
          <p:cNvSpPr txBox="1"/>
          <p:nvPr/>
        </p:nvSpPr>
        <p:spPr>
          <a:xfrm>
            <a:off x="4742395" y="2628993"/>
            <a:ext cx="1468672" cy="1938992"/>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400" b="1" i="1" dirty="0">
                <a:latin typeface="Symbol" panose="05050102010706020507" pitchFamily="18" charset="2"/>
              </a:rPr>
              <a:t>f  </a:t>
            </a:r>
            <a:r>
              <a:rPr kumimoji="1" lang="en-US" altLang="ja-JP" sz="2400" dirty="0">
                <a:latin typeface="Symbol" panose="05050102010706020507" pitchFamily="18" charset="2"/>
              </a:rPr>
              <a:t>(1020)</a:t>
            </a:r>
          </a:p>
          <a:p>
            <a:r>
              <a:rPr lang="en-US" altLang="ja-JP" sz="2400" dirty="0">
                <a:latin typeface="+mj-lt"/>
              </a:rPr>
              <a:t>w/o BG</a:t>
            </a:r>
          </a:p>
          <a:p>
            <a:endParaRPr lang="en-US" altLang="ja-JP" sz="2400" dirty="0">
              <a:latin typeface="Symbol" panose="05050102010706020507" pitchFamily="18" charset="2"/>
            </a:endParaRPr>
          </a:p>
          <a:p>
            <a:r>
              <a:rPr lang="en-US" altLang="ja-JP" sz="2400" dirty="0">
                <a:latin typeface="Symbol" panose="05050102010706020507" pitchFamily="18" charset="2"/>
              </a:rPr>
              <a:t>s</a:t>
            </a:r>
            <a:r>
              <a:rPr lang="en-US" altLang="ja-JP" sz="2400" dirty="0">
                <a:latin typeface="+mj-lt"/>
              </a:rPr>
              <a:t> = 8 MeV</a:t>
            </a:r>
          </a:p>
          <a:p>
            <a:r>
              <a:rPr lang="en-US" altLang="ja-JP" sz="2400" dirty="0">
                <a:latin typeface="+mj-lt"/>
              </a:rPr>
              <a:t>for all </a:t>
            </a:r>
            <a:r>
              <a:rPr lang="en-US" altLang="ja-JP" sz="2400" b="1" i="1" dirty="0" err="1">
                <a:latin typeface="Symbol" panose="05050102010706020507" pitchFamily="18" charset="2"/>
              </a:rPr>
              <a:t>bg</a:t>
            </a:r>
            <a:endParaRPr lang="en-US" altLang="ja-JP" sz="2400" b="1" i="1" dirty="0">
              <a:latin typeface="Symbol" panose="05050102010706020507" pitchFamily="18" charset="2"/>
            </a:endParaRPr>
          </a:p>
        </p:txBody>
      </p:sp>
      <p:sp>
        <p:nvSpPr>
          <p:cNvPr id="26" name="コンテンツ プレースホルダー 2"/>
          <p:cNvSpPr txBox="1">
            <a:spLocks/>
          </p:cNvSpPr>
          <p:nvPr/>
        </p:nvSpPr>
        <p:spPr>
          <a:xfrm>
            <a:off x="4522207" y="679183"/>
            <a:ext cx="4303159" cy="1159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sym typeface="Wingdings" panose="05000000000000000000" pitchFamily="2" charset="2"/>
              </a:rPr>
              <a:t>Case 2: GTR + SSD</a:t>
            </a:r>
          </a:p>
          <a:p>
            <a:pPr lvl="1"/>
            <a:r>
              <a:rPr lang="en-US" altLang="ja-JP" sz="2000" dirty="0">
                <a:sym typeface="Wingdings" panose="05000000000000000000" pitchFamily="2" charset="2"/>
              </a:rPr>
              <a:t>Full beam can be accepted.</a:t>
            </a:r>
          </a:p>
          <a:p>
            <a:pPr lvl="2"/>
            <a:r>
              <a:rPr lang="en-US" altLang="ja-JP" sz="1800" dirty="0">
                <a:sym typeface="Wingdings" panose="05000000000000000000" pitchFamily="2" charset="2"/>
              </a:rPr>
              <a:t>(1 x 10</a:t>
            </a:r>
            <a:r>
              <a:rPr lang="en-US" altLang="ja-JP" sz="1800" baseline="30000" dirty="0">
                <a:sym typeface="Wingdings" panose="05000000000000000000" pitchFamily="2" charset="2"/>
              </a:rPr>
              <a:t>10</a:t>
            </a:r>
            <a:r>
              <a:rPr lang="en-US" altLang="ja-JP" sz="1800" dirty="0">
                <a:sym typeface="Wingdings" panose="05000000000000000000" pitchFamily="2" charset="2"/>
              </a:rPr>
              <a:t> / spill. )</a:t>
            </a:r>
            <a:endParaRPr lang="en-US" altLang="ja-JP" sz="1800" dirty="0"/>
          </a:p>
          <a:p>
            <a:endParaRPr lang="en-US" altLang="ja-JP" sz="2400" dirty="0"/>
          </a:p>
        </p:txBody>
      </p:sp>
      <p:sp>
        <p:nvSpPr>
          <p:cNvPr id="4" name="スライド番号プレースホルダー 3"/>
          <p:cNvSpPr>
            <a:spLocks noGrp="1"/>
          </p:cNvSpPr>
          <p:nvPr>
            <p:ph type="sldNum" sz="quarter" idx="12"/>
          </p:nvPr>
        </p:nvSpPr>
        <p:spPr/>
        <p:txBody>
          <a:bodyPr/>
          <a:lstStyle/>
          <a:p>
            <a:fld id="{AF9E1168-2367-423D-85C7-B0394E48EBD3}" type="slidenum">
              <a:rPr kumimoji="1" lang="ja-JP" altLang="en-US" smtClean="0"/>
              <a:t>40</a:t>
            </a:fld>
            <a:endParaRPr kumimoji="1" lang="ja-JP" altLang="en-US"/>
          </a:p>
        </p:txBody>
      </p:sp>
      <p:pic>
        <p:nvPicPr>
          <p:cNvPr id="21" name="図 20"/>
          <p:cNvPicPr>
            <a:picLocks noChangeAspect="1"/>
          </p:cNvPicPr>
          <p:nvPr/>
        </p:nvPicPr>
        <p:blipFill rotWithShape="1">
          <a:blip r:embed="rId6" cstate="print">
            <a:extLst>
              <a:ext uri="{28A0092B-C50C-407E-A947-70E740481C1C}">
                <a14:useLocalDpi xmlns:a14="http://schemas.microsoft.com/office/drawing/2010/main" val="0"/>
              </a:ext>
            </a:extLst>
          </a:blip>
          <a:srcRect l="7145" t="14107" r="19028" b="37545"/>
          <a:stretch/>
        </p:blipFill>
        <p:spPr>
          <a:xfrm>
            <a:off x="7832526" y="32232"/>
            <a:ext cx="1365648" cy="1265500"/>
          </a:xfrm>
          <a:prstGeom prst="rect">
            <a:avLst/>
          </a:prstGeom>
        </p:spPr>
      </p:pic>
    </p:spTree>
    <p:extLst>
      <p:ext uri="{BB962C8B-B14F-4D97-AF65-F5344CB8AC3E}">
        <p14:creationId xmlns:p14="http://schemas.microsoft.com/office/powerpoint/2010/main" val="388354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ECE8BE27-73B6-1A52-5541-0CA6C3AB948A}"/>
              </a:ext>
            </a:extLst>
          </p:cNvPr>
          <p:cNvGrpSpPr/>
          <p:nvPr/>
        </p:nvGrpSpPr>
        <p:grpSpPr>
          <a:xfrm>
            <a:off x="396345" y="2075434"/>
            <a:ext cx="4841285" cy="3750505"/>
            <a:chOff x="750871" y="1624245"/>
            <a:chExt cx="6583881" cy="5031079"/>
          </a:xfrm>
        </p:grpSpPr>
        <p:pic>
          <p:nvPicPr>
            <p:cNvPr id="3" name="図 2">
              <a:extLst>
                <a:ext uri="{FF2B5EF4-FFF2-40B4-BE49-F238E27FC236}">
                  <a16:creationId xmlns:a16="http://schemas.microsoft.com/office/drawing/2014/main" id="{7C79E522-B10C-9EA8-ED91-2C187A2D430E}"/>
                </a:ext>
              </a:extLst>
            </p:cNvPr>
            <p:cNvPicPr>
              <a:picLocks noChangeAspect="1"/>
            </p:cNvPicPr>
            <p:nvPr/>
          </p:nvPicPr>
          <p:blipFill>
            <a:blip r:embed="rId3"/>
            <a:stretch>
              <a:fillRect/>
            </a:stretch>
          </p:blipFill>
          <p:spPr>
            <a:xfrm>
              <a:off x="750871" y="1624245"/>
              <a:ext cx="6583881" cy="5031079"/>
            </a:xfrm>
            <a:prstGeom prst="rect">
              <a:avLst/>
            </a:prstGeom>
          </p:spPr>
        </p:pic>
        <p:sp>
          <p:nvSpPr>
            <p:cNvPr id="7" name="角丸四角形 6">
              <a:extLst>
                <a:ext uri="{FF2B5EF4-FFF2-40B4-BE49-F238E27FC236}">
                  <a16:creationId xmlns:a16="http://schemas.microsoft.com/office/drawing/2014/main" id="{B612688E-1D02-321D-DEBD-EDBE7D44229B}"/>
                </a:ext>
              </a:extLst>
            </p:cNvPr>
            <p:cNvSpPr/>
            <p:nvPr/>
          </p:nvSpPr>
          <p:spPr>
            <a:xfrm>
              <a:off x="5382704" y="1872381"/>
              <a:ext cx="713295" cy="569161"/>
            </a:xfrm>
            <a:prstGeom prst="roundRect">
              <a:avLst/>
            </a:prstGeom>
            <a:solidFill>
              <a:schemeClr val="accent4">
                <a:lumMod val="60000"/>
                <a:lumOff val="40000"/>
                <a:alpha val="28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角丸四角形 7">
              <a:extLst>
                <a:ext uri="{FF2B5EF4-FFF2-40B4-BE49-F238E27FC236}">
                  <a16:creationId xmlns:a16="http://schemas.microsoft.com/office/drawing/2014/main" id="{17EB4252-C659-1740-BA7D-FA968867961B}"/>
                </a:ext>
              </a:extLst>
            </p:cNvPr>
            <p:cNvSpPr/>
            <p:nvPr/>
          </p:nvSpPr>
          <p:spPr>
            <a:xfrm>
              <a:off x="4894082" y="4852822"/>
              <a:ext cx="780854" cy="652432"/>
            </a:xfrm>
            <a:prstGeom prst="roundRect">
              <a:avLst/>
            </a:prstGeom>
            <a:solidFill>
              <a:schemeClr val="accent4">
                <a:lumMod val="60000"/>
                <a:lumOff val="40000"/>
                <a:alpha val="28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2" name="タイトル 1">
            <a:extLst>
              <a:ext uri="{FF2B5EF4-FFF2-40B4-BE49-F238E27FC236}">
                <a16:creationId xmlns:a16="http://schemas.microsoft.com/office/drawing/2014/main" id="{6897983D-77B0-CE12-0E3F-B2727E3C931E}"/>
              </a:ext>
            </a:extLst>
          </p:cNvPr>
          <p:cNvSpPr>
            <a:spLocks noGrp="1"/>
          </p:cNvSpPr>
          <p:nvPr>
            <p:ph type="title"/>
          </p:nvPr>
        </p:nvSpPr>
        <p:spPr>
          <a:xfrm>
            <a:off x="225654" y="804649"/>
            <a:ext cx="7886700" cy="994172"/>
          </a:xfrm>
        </p:spPr>
        <p:txBody>
          <a:bodyPr/>
          <a:lstStyle/>
          <a:p>
            <a:r>
              <a:rPr kumimoji="1" lang="en-US" altLang="ja-JP" b="1" dirty="0"/>
              <a:t>1. J-PARC E16 STS Overview</a:t>
            </a:r>
            <a:endParaRPr kumimoji="1" lang="ja-JP" altLang="en-US" b="1"/>
          </a:p>
        </p:txBody>
      </p:sp>
      <p:cxnSp>
        <p:nvCxnSpPr>
          <p:cNvPr id="4" name="直線コネクタ 3">
            <a:extLst>
              <a:ext uri="{FF2B5EF4-FFF2-40B4-BE49-F238E27FC236}">
                <a16:creationId xmlns:a16="http://schemas.microsoft.com/office/drawing/2014/main" id="{183EDD09-4C2C-9A72-5227-3691D87A774A}"/>
              </a:ext>
            </a:extLst>
          </p:cNvPr>
          <p:cNvCxnSpPr>
            <a:cxnSpLocks/>
          </p:cNvCxnSpPr>
          <p:nvPr/>
        </p:nvCxnSpPr>
        <p:spPr>
          <a:xfrm>
            <a:off x="110199" y="1602005"/>
            <a:ext cx="89290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055AE54-DA59-7745-56E1-938CAEBE4EB6}"/>
              </a:ext>
            </a:extLst>
          </p:cNvPr>
          <p:cNvSpPr txBox="1"/>
          <p:nvPr/>
        </p:nvSpPr>
        <p:spPr>
          <a:xfrm>
            <a:off x="225654" y="1683019"/>
            <a:ext cx="4346346" cy="415498"/>
          </a:xfrm>
          <a:prstGeom prst="rect">
            <a:avLst/>
          </a:prstGeom>
          <a:noFill/>
        </p:spPr>
        <p:txBody>
          <a:bodyPr wrap="square">
            <a:spAutoFit/>
          </a:bodyPr>
          <a:lstStyle/>
          <a:p>
            <a:pPr marL="257175" indent="-257175">
              <a:buFont typeface="Wingdings" pitchFamily="2" charset="2"/>
              <a:buChar char="n"/>
            </a:pPr>
            <a:r>
              <a:rPr lang="en-US" altLang="ja-JP" sz="2100" b="1" u="sng" dirty="0">
                <a:latin typeface="+mj-lt"/>
                <a:cs typeface="Segoe UI" panose="020B0502040204020203" pitchFamily="34" charset="0"/>
              </a:rPr>
              <a:t>STS DAQ migration into E16 DAQ</a:t>
            </a:r>
            <a:endParaRPr lang="ja-JP" altLang="en-US" sz="2100" b="1" u="sng" dirty="0">
              <a:latin typeface="+mj-lt"/>
              <a:cs typeface="Segoe UI" panose="020B0502040204020203" pitchFamily="34" charset="0"/>
            </a:endParaRPr>
          </a:p>
        </p:txBody>
      </p:sp>
      <p:sp>
        <p:nvSpPr>
          <p:cNvPr id="5" name="テキスト ボックス 4">
            <a:extLst>
              <a:ext uri="{FF2B5EF4-FFF2-40B4-BE49-F238E27FC236}">
                <a16:creationId xmlns:a16="http://schemas.microsoft.com/office/drawing/2014/main" id="{9EABDE92-CC18-B14C-D17D-F1AC3567F5E3}"/>
              </a:ext>
            </a:extLst>
          </p:cNvPr>
          <p:cNvSpPr txBox="1"/>
          <p:nvPr/>
        </p:nvSpPr>
        <p:spPr>
          <a:xfrm>
            <a:off x="5037577" y="3584775"/>
            <a:ext cx="3988716"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500" dirty="0"/>
              <a:t>The STS DAQ </a:t>
            </a:r>
          </a:p>
          <a:p>
            <a:pPr marL="342900" indent="-342900">
              <a:buFont typeface="+mj-lt"/>
              <a:buAutoNum type="arabicPeriod"/>
            </a:pPr>
            <a:r>
              <a:rPr lang="en-US" altLang="ja-JP" sz="1500" dirty="0"/>
              <a:t>Receives E16 trigger information</a:t>
            </a:r>
          </a:p>
          <a:p>
            <a:pPr lvl="1"/>
            <a:r>
              <a:rPr lang="en-US" altLang="ja-JP" sz="1500" dirty="0"/>
              <a:t>(timestamp, trigger type, event#, spill#, etc.)</a:t>
            </a:r>
          </a:p>
          <a:p>
            <a:pPr marL="342900" indent="-342900">
              <a:buFont typeface="+mj-lt"/>
              <a:buAutoNum type="arabicPeriod"/>
            </a:pPr>
            <a:r>
              <a:rPr lang="en-US" altLang="ja-JP" sz="1500" dirty="0"/>
              <a:t>Records with </a:t>
            </a:r>
            <a:r>
              <a:rPr lang="en-US" altLang="ja-JP" sz="1500" dirty="0" err="1"/>
              <a:t>GBTxEMU</a:t>
            </a:r>
            <a:r>
              <a:rPr lang="en-US" altLang="ja-JP" sz="1500" dirty="0"/>
              <a:t> 64bit 160MHz clock</a:t>
            </a:r>
          </a:p>
          <a:p>
            <a:pPr marL="342900" indent="-342900">
              <a:buFont typeface="+mj-lt"/>
              <a:buAutoNum type="arabicPeriod"/>
            </a:pPr>
            <a:r>
              <a:rPr lang="en-US" altLang="ja-JP" sz="1500" dirty="0"/>
              <a:t>Can be matched with E16 data</a:t>
            </a:r>
          </a:p>
          <a:p>
            <a:pPr marL="342900" indent="-342900">
              <a:buFont typeface="+mj-lt"/>
              <a:buAutoNum type="arabicPeriod"/>
            </a:pPr>
            <a:r>
              <a:rPr lang="en" altLang="ja-JP" sz="1500" dirty="0">
                <a:solidFill>
                  <a:srgbClr val="000000"/>
                </a:solidFill>
              </a:rPr>
              <a:t>Data is selected(Online timing selection), and recorded in HDD.</a:t>
            </a:r>
          </a:p>
        </p:txBody>
      </p:sp>
      <p:graphicFrame>
        <p:nvGraphicFramePr>
          <p:cNvPr id="6" name="表 5">
            <a:extLst>
              <a:ext uri="{FF2B5EF4-FFF2-40B4-BE49-F238E27FC236}">
                <a16:creationId xmlns:a16="http://schemas.microsoft.com/office/drawing/2014/main" id="{9C6FFE7F-25B2-994A-7D91-5E1AA84DD37E}"/>
              </a:ext>
            </a:extLst>
          </p:cNvPr>
          <p:cNvGraphicFramePr>
            <a:graphicFrameLocks noGrp="1"/>
          </p:cNvGraphicFramePr>
          <p:nvPr/>
        </p:nvGraphicFramePr>
        <p:xfrm>
          <a:off x="5563677" y="1811169"/>
          <a:ext cx="3051927" cy="875538"/>
        </p:xfrm>
        <a:graphic>
          <a:graphicData uri="http://schemas.openxmlformats.org/drawingml/2006/table">
            <a:tbl>
              <a:tblPr firstRow="1" bandRow="1">
                <a:tableStyleId>{93296810-A885-4BE3-A3E7-6D5BEEA58F35}</a:tableStyleId>
              </a:tblPr>
              <a:tblGrid>
                <a:gridCol w="1041087">
                  <a:extLst>
                    <a:ext uri="{9D8B030D-6E8A-4147-A177-3AD203B41FA5}">
                      <a16:colId xmlns:a16="http://schemas.microsoft.com/office/drawing/2014/main" val="1329183797"/>
                    </a:ext>
                  </a:extLst>
                </a:gridCol>
                <a:gridCol w="1041087">
                  <a:extLst>
                    <a:ext uri="{9D8B030D-6E8A-4147-A177-3AD203B41FA5}">
                      <a16:colId xmlns:a16="http://schemas.microsoft.com/office/drawing/2014/main" val="3197113281"/>
                    </a:ext>
                  </a:extLst>
                </a:gridCol>
                <a:gridCol w="969753">
                  <a:extLst>
                    <a:ext uri="{9D8B030D-6E8A-4147-A177-3AD203B41FA5}">
                      <a16:colId xmlns:a16="http://schemas.microsoft.com/office/drawing/2014/main" val="3272967016"/>
                    </a:ext>
                  </a:extLst>
                </a:gridCol>
              </a:tblGrid>
              <a:tr h="2918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a:latin typeface="+mn-lt"/>
                        <a:ea typeface="Hiragino Sans W4" panose="020B0400000000000000" pitchFamily="34" charset="-128"/>
                      </a:endParaRPr>
                    </a:p>
                  </a:txBody>
                  <a:tcPr marL="63245" marR="63245" marT="31623" marB="3162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dirty="0">
                          <a:latin typeface="+mn-lt"/>
                          <a:ea typeface="Hiragino Sans W4" panose="020B0400000000000000" pitchFamily="34" charset="-128"/>
                        </a:rPr>
                        <a:t>E16 DAQ</a:t>
                      </a:r>
                    </a:p>
                  </a:txBody>
                  <a:tcPr marL="63245" marR="63245" marT="31623" marB="31623"/>
                </a:tc>
                <a:tc>
                  <a:txBody>
                    <a:bodyPr/>
                    <a:lstStyle/>
                    <a:p>
                      <a:pPr algn="ctr"/>
                      <a:r>
                        <a:rPr kumimoji="1" lang="en-US" altLang="ja-JP" sz="1500" b="0" i="0" dirty="0">
                          <a:latin typeface="+mn-lt"/>
                          <a:ea typeface="Hiragino Sans W4" panose="020B0400000000000000" pitchFamily="34" charset="-128"/>
                        </a:rPr>
                        <a:t>STS DAQ</a:t>
                      </a:r>
                      <a:endParaRPr kumimoji="1" lang="ja-JP" altLang="en-US" sz="1500" b="0" i="0">
                        <a:latin typeface="+mn-lt"/>
                        <a:ea typeface="Hiragino Sans W4" panose="020B0400000000000000" pitchFamily="34" charset="-128"/>
                      </a:endParaRPr>
                    </a:p>
                  </a:txBody>
                  <a:tcPr marL="63245" marR="63245" marT="31623" marB="31623"/>
                </a:tc>
                <a:extLst>
                  <a:ext uri="{0D108BD9-81ED-4DB2-BD59-A6C34878D82A}">
                    <a16:rowId xmlns:a16="http://schemas.microsoft.com/office/drawing/2014/main" val="4257857708"/>
                  </a:ext>
                </a:extLst>
              </a:tr>
              <a:tr h="291846">
                <a:tc>
                  <a:txBody>
                    <a:bodyPr/>
                    <a:lstStyle/>
                    <a:p>
                      <a:pPr algn="ctr"/>
                      <a:r>
                        <a:rPr kumimoji="1" lang="en-US" altLang="ja-JP" sz="1500" b="0" i="0" dirty="0">
                          <a:latin typeface="+mn-lt"/>
                          <a:ea typeface="Hiragino Sans W4" panose="020B0400000000000000" pitchFamily="34" charset="-128"/>
                        </a:rPr>
                        <a:t>CLK Master</a:t>
                      </a:r>
                      <a:endParaRPr kumimoji="1" lang="ja-JP" altLang="en-US" sz="1500" b="0" i="0">
                        <a:latin typeface="+mn-lt"/>
                        <a:ea typeface="Hiragino Sans W4" panose="020B0400000000000000" pitchFamily="34" charset="-128"/>
                      </a:endParaRPr>
                    </a:p>
                  </a:txBody>
                  <a:tcPr marL="63245" marR="63245" marT="31623" marB="31623"/>
                </a:tc>
                <a:tc>
                  <a:txBody>
                    <a:bodyPr/>
                    <a:lstStyle/>
                    <a:p>
                      <a:pPr algn="ctr"/>
                      <a:r>
                        <a:rPr kumimoji="1" lang="en-US" altLang="ja-JP" sz="1500" b="0" i="0" dirty="0">
                          <a:latin typeface="+mn-lt"/>
                          <a:ea typeface="Hiragino Sans W4" panose="020B0400000000000000" pitchFamily="34" charset="-128"/>
                        </a:rPr>
                        <a:t>Bell2 UT3</a:t>
                      </a:r>
                      <a:endParaRPr kumimoji="1" lang="ja-JP" altLang="en-US" sz="1500" b="0" i="0">
                        <a:latin typeface="+mn-lt"/>
                        <a:ea typeface="Hiragino Sans W4" panose="020B0400000000000000" pitchFamily="34" charset="-128"/>
                      </a:endParaRPr>
                    </a:p>
                  </a:txBody>
                  <a:tcPr marL="63245" marR="63245" marT="31623" marB="31623"/>
                </a:tc>
                <a:tc>
                  <a:txBody>
                    <a:bodyPr/>
                    <a:lstStyle/>
                    <a:p>
                      <a:pPr algn="ctr"/>
                      <a:r>
                        <a:rPr kumimoji="1" lang="en-US" altLang="ja-JP" sz="1500" b="0" i="0" dirty="0">
                          <a:latin typeface="+mn-lt"/>
                          <a:ea typeface="Hiragino Sans W4" panose="020B0400000000000000" pitchFamily="34" charset="-128"/>
                        </a:rPr>
                        <a:t>GERI</a:t>
                      </a:r>
                      <a:endParaRPr kumimoji="1" lang="ja-JP" altLang="en-US" sz="1500" b="0" i="0">
                        <a:latin typeface="+mn-lt"/>
                        <a:ea typeface="Hiragino Sans W4" panose="020B0400000000000000" pitchFamily="34" charset="-128"/>
                      </a:endParaRPr>
                    </a:p>
                  </a:txBody>
                  <a:tcPr marL="63245" marR="63245" marT="31623" marB="31623"/>
                </a:tc>
                <a:extLst>
                  <a:ext uri="{0D108BD9-81ED-4DB2-BD59-A6C34878D82A}">
                    <a16:rowId xmlns:a16="http://schemas.microsoft.com/office/drawing/2014/main" val="3695496961"/>
                  </a:ext>
                </a:extLst>
              </a:tr>
              <a:tr h="291846">
                <a:tc>
                  <a:txBody>
                    <a:bodyPr/>
                    <a:lstStyle/>
                    <a:p>
                      <a:pPr algn="ctr"/>
                      <a:r>
                        <a:rPr kumimoji="1" lang="en" altLang="ja-JP" sz="1500" b="0" i="0" dirty="0">
                          <a:latin typeface="+mn-lt"/>
                          <a:ea typeface="Hiragino Sans W4" panose="020B0400000000000000" pitchFamily="34" charset="-128"/>
                        </a:rPr>
                        <a:t>CLK Freq.</a:t>
                      </a:r>
                      <a:endParaRPr kumimoji="1" lang="ja-JP" altLang="en-US" sz="1500" b="0" i="0">
                        <a:latin typeface="+mn-lt"/>
                        <a:ea typeface="Hiragino Sans W4" panose="020B0400000000000000" pitchFamily="34" charset="-128"/>
                      </a:endParaRPr>
                    </a:p>
                  </a:txBody>
                  <a:tcPr marL="63245" marR="63245" marT="31623" marB="31623"/>
                </a:tc>
                <a:tc>
                  <a:txBody>
                    <a:bodyPr/>
                    <a:lstStyle/>
                    <a:p>
                      <a:pPr algn="ctr"/>
                      <a:r>
                        <a:rPr kumimoji="1" lang="en-US" altLang="ja-JP" sz="1500" b="0" i="0" dirty="0">
                          <a:latin typeface="+mn-lt"/>
                          <a:ea typeface="Hiragino Sans W4" panose="020B0400000000000000" pitchFamily="34" charset="-128"/>
                        </a:rPr>
                        <a:t>125 MHz</a:t>
                      </a:r>
                      <a:endParaRPr kumimoji="1" lang="ja-JP" altLang="en-US" sz="1500" b="0" i="0">
                        <a:latin typeface="+mn-lt"/>
                        <a:ea typeface="Hiragino Sans W4" panose="020B0400000000000000" pitchFamily="34" charset="-128"/>
                      </a:endParaRPr>
                    </a:p>
                  </a:txBody>
                  <a:tcPr marL="63245" marR="63245" marT="31623" marB="31623"/>
                </a:tc>
                <a:tc>
                  <a:txBody>
                    <a:bodyPr/>
                    <a:lstStyle/>
                    <a:p>
                      <a:pPr algn="ctr"/>
                      <a:r>
                        <a:rPr kumimoji="1" lang="en-US" altLang="ja-JP" sz="1500" b="0" i="0" dirty="0">
                          <a:latin typeface="+mn-lt"/>
                          <a:ea typeface="Hiragino Sans W4" panose="020B0400000000000000" pitchFamily="34" charset="-128"/>
                        </a:rPr>
                        <a:t>160 MHz</a:t>
                      </a:r>
                      <a:endParaRPr kumimoji="1" lang="ja-JP" altLang="en-US" sz="1500" b="0" i="0">
                        <a:latin typeface="+mn-lt"/>
                        <a:ea typeface="Hiragino Sans W4" panose="020B0400000000000000" pitchFamily="34" charset="-128"/>
                      </a:endParaRPr>
                    </a:p>
                  </a:txBody>
                  <a:tcPr marL="63245" marR="63245" marT="31623" marB="31623" anchor="ctr"/>
                </a:tc>
                <a:extLst>
                  <a:ext uri="{0D108BD9-81ED-4DB2-BD59-A6C34878D82A}">
                    <a16:rowId xmlns:a16="http://schemas.microsoft.com/office/drawing/2014/main" val="844657807"/>
                  </a:ext>
                </a:extLst>
              </a:tr>
            </a:tbl>
          </a:graphicData>
        </a:graphic>
      </p:graphicFrame>
      <p:cxnSp>
        <p:nvCxnSpPr>
          <p:cNvPr id="16" name="直線コネクタ 15">
            <a:extLst>
              <a:ext uri="{FF2B5EF4-FFF2-40B4-BE49-F238E27FC236}">
                <a16:creationId xmlns:a16="http://schemas.microsoft.com/office/drawing/2014/main" id="{358FBAB2-1A9B-5FD1-BC39-2915CB8DF60E}"/>
              </a:ext>
            </a:extLst>
          </p:cNvPr>
          <p:cNvCxnSpPr>
            <a:cxnSpLocks/>
          </p:cNvCxnSpPr>
          <p:nvPr/>
        </p:nvCxnSpPr>
        <p:spPr>
          <a:xfrm>
            <a:off x="461866" y="2830674"/>
            <a:ext cx="484958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669089CB-3B3C-2B74-3AD6-457A1D9D590B}"/>
              </a:ext>
            </a:extLst>
          </p:cNvPr>
          <p:cNvSpPr txBox="1"/>
          <p:nvPr/>
        </p:nvSpPr>
        <p:spPr>
          <a:xfrm>
            <a:off x="5106082" y="3070443"/>
            <a:ext cx="3851705" cy="507831"/>
          </a:xfrm>
          <a:prstGeom prst="rect">
            <a:avLst/>
          </a:prstGeom>
          <a:noFill/>
        </p:spPr>
        <p:txBody>
          <a:bodyPr wrap="square">
            <a:spAutoFit/>
          </a:bodyPr>
          <a:lstStyle/>
          <a:p>
            <a:pPr marL="214313" indent="-214313">
              <a:buFont typeface="Wingdings" pitchFamily="2" charset="2"/>
              <a:buChar char="ü"/>
            </a:pPr>
            <a:r>
              <a:rPr lang="en-US" altLang="ja-JP" sz="1350" dirty="0"/>
              <a:t>STS DAQ circuit is </a:t>
            </a:r>
            <a:r>
              <a:rPr lang="ja-JP" altLang="en-US" sz="1350" b="1"/>
              <a:t>Independent</a:t>
            </a:r>
            <a:r>
              <a:rPr lang="en-US" altLang="ja-JP" sz="1350" b="1" dirty="0"/>
              <a:t> of</a:t>
            </a:r>
            <a:r>
              <a:rPr lang="en-US" altLang="ja-JP" sz="1350" dirty="0"/>
              <a:t> E16 DAQ circuit.</a:t>
            </a:r>
            <a:endParaRPr lang="ja-JP" altLang="en-US" sz="1350"/>
          </a:p>
        </p:txBody>
      </p:sp>
      <p:sp>
        <p:nvSpPr>
          <p:cNvPr id="13" name="テキスト ボックス 12">
            <a:extLst>
              <a:ext uri="{FF2B5EF4-FFF2-40B4-BE49-F238E27FC236}">
                <a16:creationId xmlns:a16="http://schemas.microsoft.com/office/drawing/2014/main" id="{C43999BC-BCD8-D705-15C2-9700F6030EF0}"/>
              </a:ext>
            </a:extLst>
          </p:cNvPr>
          <p:cNvSpPr txBox="1"/>
          <p:nvPr/>
        </p:nvSpPr>
        <p:spPr>
          <a:xfrm>
            <a:off x="233569" y="5530603"/>
            <a:ext cx="1862108" cy="253916"/>
          </a:xfrm>
          <a:prstGeom prst="rect">
            <a:avLst/>
          </a:prstGeom>
          <a:noFill/>
        </p:spPr>
        <p:txBody>
          <a:bodyPr wrap="square">
            <a:spAutoFit/>
          </a:bodyPr>
          <a:lstStyle/>
          <a:p>
            <a:r>
              <a:rPr lang="en-US" altLang="ja-JP" sz="1050" dirty="0"/>
              <a:t>Illustration by M. Ichikawa</a:t>
            </a:r>
            <a:endParaRPr lang="ja-JP" altLang="en-US" sz="1050"/>
          </a:p>
        </p:txBody>
      </p:sp>
    </p:spTree>
    <p:extLst>
      <p:ext uri="{BB962C8B-B14F-4D97-AF65-F5344CB8AC3E}">
        <p14:creationId xmlns:p14="http://schemas.microsoft.com/office/powerpoint/2010/main" val="2236286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8DE6D-2C38-CEB1-94D8-A322D303A9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3F4FF11-5BBC-22F0-2A16-9A1E7E65B6BC}"/>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F421434B-69D1-1E16-FE34-0EA0290DC48E}"/>
              </a:ext>
            </a:extLst>
          </p:cNvPr>
          <p:cNvPicPr>
            <a:picLocks noChangeAspect="1"/>
          </p:cNvPicPr>
          <p:nvPr/>
        </p:nvPicPr>
        <p:blipFill>
          <a:blip r:embed="rId3"/>
          <a:stretch>
            <a:fillRect/>
          </a:stretch>
        </p:blipFill>
        <p:spPr>
          <a:xfrm>
            <a:off x="224561" y="2399162"/>
            <a:ext cx="8694877" cy="2059676"/>
          </a:xfrm>
          <a:prstGeom prst="rect">
            <a:avLst/>
          </a:prstGeom>
        </p:spPr>
      </p:pic>
    </p:spTree>
    <p:extLst>
      <p:ext uri="{BB962C8B-B14F-4D97-AF65-F5344CB8AC3E}">
        <p14:creationId xmlns:p14="http://schemas.microsoft.com/office/powerpoint/2010/main" val="2278212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STS</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17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5F6921-4926-D4FA-BD97-E18D63C3AD33}"/>
              </a:ext>
            </a:extLst>
          </p:cNvPr>
          <p:cNvSpPr>
            <a:spLocks noGrp="1"/>
          </p:cNvSpPr>
          <p:nvPr>
            <p:ph type="title"/>
          </p:nvPr>
        </p:nvSpPr>
        <p:spPr/>
        <p:txBody>
          <a:bodyPr/>
          <a:lstStyle/>
          <a:p>
            <a:r>
              <a:rPr kumimoji="1" lang="en-US" altLang="ja-JP" dirty="0">
                <a:latin typeface="Hiragino Sans W4" panose="020B0400000000000000" pitchFamily="34" charset="-128"/>
                <a:ea typeface="Hiragino Sans W4" panose="020B0400000000000000" pitchFamily="34" charset="-128"/>
              </a:rPr>
              <a:t>D-SSD</a:t>
            </a:r>
            <a:endParaRPr kumimoji="1" lang="ja-JP" altLang="en-US">
              <a:latin typeface="Hiragino Sans W4" panose="020B0400000000000000" pitchFamily="34" charset="-128"/>
              <a:ea typeface="Hiragino Sans W4" panose="020B0400000000000000" pitchFamily="34" charset="-128"/>
            </a:endParaRPr>
          </a:p>
        </p:txBody>
      </p:sp>
      <p:sp>
        <p:nvSpPr>
          <p:cNvPr id="3" name="コンテンツ プレースホルダー 2">
            <a:extLst>
              <a:ext uri="{FF2B5EF4-FFF2-40B4-BE49-F238E27FC236}">
                <a16:creationId xmlns:a16="http://schemas.microsoft.com/office/drawing/2014/main" id="{0BCEDABF-CA00-8706-CD9B-F42A48CAE993}"/>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74A2EA4B-F8D1-7A46-6ACE-8036FC430587}"/>
              </a:ext>
            </a:extLst>
          </p:cNvPr>
          <p:cNvPicPr>
            <a:picLocks noChangeAspect="1"/>
          </p:cNvPicPr>
          <p:nvPr/>
        </p:nvPicPr>
        <p:blipFill rotWithShape="1">
          <a:blip r:embed="rId3"/>
          <a:srcRect l="5911" r="7624"/>
          <a:stretch/>
        </p:blipFill>
        <p:spPr>
          <a:xfrm>
            <a:off x="79513" y="1690688"/>
            <a:ext cx="8944585" cy="4161471"/>
          </a:xfrm>
          <a:prstGeom prst="rect">
            <a:avLst/>
          </a:prstGeom>
        </p:spPr>
      </p:pic>
    </p:spTree>
    <p:extLst>
      <p:ext uri="{BB962C8B-B14F-4D97-AF65-F5344CB8AC3E}">
        <p14:creationId xmlns:p14="http://schemas.microsoft.com/office/powerpoint/2010/main" val="392091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D7E7DEC-1EE4-62D3-FF52-7588BAF60F0B}"/>
              </a:ext>
            </a:extLst>
          </p:cNvPr>
          <p:cNvGrpSpPr/>
          <p:nvPr/>
        </p:nvGrpSpPr>
        <p:grpSpPr>
          <a:xfrm>
            <a:off x="225547" y="0"/>
            <a:ext cx="8918453" cy="6363599"/>
            <a:chOff x="1236135" y="705188"/>
            <a:chExt cx="6856032" cy="4891996"/>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36135" y="1289292"/>
              <a:ext cx="67091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角丸四角形 13">
              <a:extLst>
                <a:ext uri="{FF2B5EF4-FFF2-40B4-BE49-F238E27FC236}">
                  <a16:creationId xmlns:a16="http://schemas.microsoft.com/office/drawing/2014/main" id="{0FAA5E92-AD8E-9A21-76D0-3DA48C79BAE8}"/>
                </a:ext>
              </a:extLst>
            </p:cNvPr>
            <p:cNvSpPr/>
            <p:nvPr/>
          </p:nvSpPr>
          <p:spPr>
            <a:xfrm>
              <a:off x="5769434" y="1162880"/>
              <a:ext cx="2113115" cy="2396272"/>
            </a:xfrm>
            <a:prstGeom prst="roundRect">
              <a:avLst>
                <a:gd name="adj" fmla="val 9755"/>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a:p>
          </p:txBody>
        </p: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1484306" y="705188"/>
              <a:ext cx="5169153" cy="8100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概要</a:t>
              </a:r>
            </a:p>
          </p:txBody>
        </p:sp>
        <p:pic>
          <p:nvPicPr>
            <p:cNvPr id="4" name="図 3" descr="おもちゃ, レゴ が含まれている画像&#10;&#10;自動的に生成された説明">
              <a:extLst>
                <a:ext uri="{FF2B5EF4-FFF2-40B4-BE49-F238E27FC236}">
                  <a16:creationId xmlns:a16="http://schemas.microsoft.com/office/drawing/2014/main" id="{0C240C9E-A51D-CBDE-4CA0-35886FD05E7A}"/>
                </a:ext>
              </a:extLst>
            </p:cNvPr>
            <p:cNvPicPr>
              <a:picLocks noChangeAspect="1"/>
            </p:cNvPicPr>
            <p:nvPr/>
          </p:nvPicPr>
          <p:blipFill rotWithShape="1">
            <a:blip r:embed="rId3"/>
            <a:srcRect b="9906"/>
            <a:stretch/>
          </p:blipFill>
          <p:spPr>
            <a:xfrm>
              <a:off x="1415607" y="2112296"/>
              <a:ext cx="2686389" cy="1231583"/>
            </a:xfrm>
            <a:prstGeom prst="rect">
              <a:avLst/>
            </a:prstGeom>
            <a:ln w="19050">
              <a:solidFill>
                <a:schemeClr val="tx1"/>
              </a:solidFill>
            </a:ln>
          </p:spPr>
        </p:pic>
        <p:sp>
          <p:nvSpPr>
            <p:cNvPr id="5" name="線吹き出し 2 (枠付き) 4">
              <a:extLst>
                <a:ext uri="{FF2B5EF4-FFF2-40B4-BE49-F238E27FC236}">
                  <a16:creationId xmlns:a16="http://schemas.microsoft.com/office/drawing/2014/main" id="{66BDFC53-7F82-DC09-0B65-728CBB9BB574}"/>
                </a:ext>
              </a:extLst>
            </p:cNvPr>
            <p:cNvSpPr/>
            <p:nvPr/>
          </p:nvSpPr>
          <p:spPr>
            <a:xfrm>
              <a:off x="1844489" y="2616484"/>
              <a:ext cx="122659" cy="172994"/>
            </a:xfrm>
            <a:prstGeom prst="borderCallout2">
              <a:avLst>
                <a:gd name="adj1" fmla="val 667"/>
                <a:gd name="adj2" fmla="val 92351"/>
                <a:gd name="adj3" fmla="val -157698"/>
                <a:gd name="adj4" fmla="val 1514094"/>
                <a:gd name="adj5" fmla="val -157341"/>
                <a:gd name="adj6" fmla="val 1982403"/>
              </a:avLst>
            </a:prstGeom>
            <a:noFill/>
            <a:ln w="28575">
              <a:solidFill>
                <a:srgbClr val="E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テキスト ボックス 9">
              <a:extLst>
                <a:ext uri="{FF2B5EF4-FFF2-40B4-BE49-F238E27FC236}">
                  <a16:creationId xmlns:a16="http://schemas.microsoft.com/office/drawing/2014/main" id="{182DCCAF-F7FE-59E9-7D81-6C8D225369DF}"/>
                </a:ext>
              </a:extLst>
            </p:cNvPr>
            <p:cNvSpPr txBox="1"/>
            <p:nvPr/>
          </p:nvSpPr>
          <p:spPr>
            <a:xfrm>
              <a:off x="5525047" y="3016009"/>
              <a:ext cx="2567120" cy="496865"/>
            </a:xfrm>
            <a:prstGeom prst="rect">
              <a:avLst/>
            </a:prstGeom>
            <a:noFill/>
          </p:spPr>
          <p:txBody>
            <a:bodyPr wrap="square">
              <a:spAutoFit/>
            </a:bodyPr>
            <a:lstStyle/>
            <a:p>
              <a:pPr algn="ctr"/>
              <a:r>
                <a:rPr lang="en-US" altLang="ja-JP" sz="2400" b="1" dirty="0">
                  <a:latin typeface="Hiragino Sans W6" panose="020B0400000000000000" pitchFamily="34" charset="-128"/>
                  <a:ea typeface="Hiragino Sans W6" panose="020B0400000000000000" pitchFamily="34" charset="-128"/>
                </a:rPr>
                <a:t>STS</a:t>
              </a:r>
              <a:r>
                <a:rPr lang="en-US" altLang="ja-JP" b="1" dirty="0">
                  <a:latin typeface="Hiragino Sans W6" panose="020B0400000000000000" pitchFamily="34" charset="-128"/>
                  <a:ea typeface="Hiragino Sans W6" panose="020B0400000000000000" pitchFamily="34" charset="-128"/>
                </a:rPr>
                <a:t> </a:t>
              </a:r>
            </a:p>
            <a:p>
              <a:pPr algn="ctr"/>
              <a:r>
                <a:rPr lang="en-US" altLang="ja-JP" sz="1200" b="1" dirty="0">
                  <a:latin typeface="Hiragino Sans W6" panose="020B0400000000000000" pitchFamily="34" charset="-128"/>
                  <a:ea typeface="Hiragino Sans W6" panose="020B0400000000000000" pitchFamily="34" charset="-128"/>
                </a:rPr>
                <a:t>(Silicon Tracking System)</a:t>
              </a:r>
              <a:endParaRPr lang="ja-JP" altLang="en-US" sz="1600" b="1" dirty="0">
                <a:latin typeface="Hiragino Sans W6" panose="020B0400000000000000" pitchFamily="34" charset="-128"/>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6B2F4FC-7F65-ADE2-BD8C-01950637F248}"/>
                </a:ext>
              </a:extLst>
            </p:cNvPr>
            <p:cNvSpPr txBox="1"/>
            <p:nvPr/>
          </p:nvSpPr>
          <p:spPr>
            <a:xfrm>
              <a:off x="1350009" y="1793977"/>
              <a:ext cx="2567119" cy="283923"/>
            </a:xfrm>
            <a:prstGeom prst="rect">
              <a:avLst/>
            </a:prstGeom>
            <a:noFill/>
          </p:spPr>
          <p:txBody>
            <a:bodyPr wrap="square">
              <a:spAutoFit/>
            </a:bodyPr>
            <a:lstStyle/>
            <a:p>
              <a:pPr marL="257175" indent="-257175">
                <a:buFont typeface="Wingdings" pitchFamily="2" charset="2"/>
                <a:buChar char="n"/>
              </a:pPr>
              <a:r>
                <a:rPr lang="en-US" altLang="ja-JP" b="1" dirty="0">
                  <a:latin typeface="Hiragino Sans W6" panose="020B0400000000000000" pitchFamily="34" charset="-128"/>
                  <a:ea typeface="Hiragino Sans W6" panose="020B0400000000000000" pitchFamily="34" charset="-128"/>
                </a:rPr>
                <a:t>CBM @FAIR (2028-)</a:t>
              </a:r>
              <a:endParaRPr lang="ja-JP" altLang="en-US" b="1" dirty="0">
                <a:latin typeface="Hiragino Sans W6" panose="020B0400000000000000" pitchFamily="34" charset="-128"/>
                <a:ea typeface="Hiragino Sans W6" panose="020B0400000000000000" pitchFamily="34" charset="-128"/>
              </a:endParaRPr>
            </a:p>
          </p:txBody>
        </p:sp>
        <p:pic>
          <p:nvPicPr>
            <p:cNvPr id="12" name="図 11">
              <a:extLst>
                <a:ext uri="{FF2B5EF4-FFF2-40B4-BE49-F238E27FC236}">
                  <a16:creationId xmlns:a16="http://schemas.microsoft.com/office/drawing/2014/main" id="{FEAD2983-9A38-1E66-41FD-0096421EC9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6" b="94828" l="8515" r="92213">
                          <a14:foregroundMark x1="12664" y1="30316" x2="12664" y2="30316"/>
                          <a14:foregroundMark x1="10771" y1="30316" x2="10771" y2="30316"/>
                          <a14:foregroundMark x1="47962" y1="10417" x2="47962" y2="10417"/>
                          <a14:foregroundMark x1="90466" y1="18032" x2="90466" y2="18032"/>
                          <a14:foregroundMark x1="92358" y1="19971" x2="92358" y2="19971"/>
                          <a14:foregroundMark x1="90975" y1="21624" x2="90975" y2="21624"/>
                          <a14:foregroundMark x1="90975" y1="21839" x2="90757" y2="26509"/>
                          <a14:foregroundMark x1="91266" y1="21049" x2="91266" y2="56681"/>
                          <a14:foregroundMark x1="87991" y1="34914" x2="87409" y2="72198"/>
                          <a14:foregroundMark x1="88792" y1="67313" x2="86608" y2="86135"/>
                          <a14:foregroundMark x1="86608" y1="95618" x2="49782" y2="92672"/>
                          <a14:foregroundMark x1="49782" y1="92672" x2="43013" y2="88003"/>
                          <a14:foregroundMark x1="76638" y1="94828" x2="87700" y2="93750"/>
                          <a14:foregroundMark x1="11863" y1="78736" x2="9098" y2="80963"/>
                          <a14:foregroundMark x1="11281" y1="29526" x2="8515" y2="29239"/>
                        </a14:backgroundRemoval>
                      </a14:imgEffect>
                    </a14:imgLayer>
                  </a14:imgProps>
                </a:ext>
              </a:extLst>
            </a:blip>
            <a:srcRect l="5911"/>
            <a:stretch/>
          </p:blipFill>
          <p:spPr>
            <a:xfrm>
              <a:off x="5812860" y="1053996"/>
              <a:ext cx="1931862" cy="2080127"/>
            </a:xfrm>
            <a:prstGeom prst="rect">
              <a:avLst/>
            </a:prstGeom>
          </p:spPr>
        </p:pic>
        <p:pic>
          <p:nvPicPr>
            <p:cNvPr id="13" name="図 12">
              <a:extLst>
                <a:ext uri="{FF2B5EF4-FFF2-40B4-BE49-F238E27FC236}">
                  <a16:creationId xmlns:a16="http://schemas.microsoft.com/office/drawing/2014/main" id="{A1DD9BB1-C3ED-CD7F-CEA7-1007909EEB8F}"/>
                </a:ext>
              </a:extLst>
            </p:cNvPr>
            <p:cNvPicPr>
              <a:picLocks noChangeAspect="1"/>
            </p:cNvPicPr>
            <p:nvPr/>
          </p:nvPicPr>
          <p:blipFill rotWithShape="1">
            <a:blip r:embed="rId6"/>
            <a:srcRect l="7535" r="1856" b="10732"/>
            <a:stretch/>
          </p:blipFill>
          <p:spPr>
            <a:xfrm>
              <a:off x="4344769" y="1998198"/>
              <a:ext cx="1115027" cy="1071990"/>
            </a:xfrm>
            <a:prstGeom prst="rect">
              <a:avLst/>
            </a:prstGeom>
          </p:spPr>
        </p:pic>
        <p:sp>
          <p:nvSpPr>
            <p:cNvPr id="15" name="線吹き出し 2 (枠付き) 14">
              <a:extLst>
                <a:ext uri="{FF2B5EF4-FFF2-40B4-BE49-F238E27FC236}">
                  <a16:creationId xmlns:a16="http://schemas.microsoft.com/office/drawing/2014/main" id="{EC58DB50-C451-424B-0D49-01BD366876FE}"/>
                </a:ext>
              </a:extLst>
            </p:cNvPr>
            <p:cNvSpPr/>
            <p:nvPr/>
          </p:nvSpPr>
          <p:spPr>
            <a:xfrm>
              <a:off x="4572000" y="2377670"/>
              <a:ext cx="436467" cy="404098"/>
            </a:xfrm>
            <a:prstGeom prst="borderCallout2">
              <a:avLst>
                <a:gd name="adj1" fmla="val 667"/>
                <a:gd name="adj2" fmla="val 92351"/>
                <a:gd name="adj3" fmla="val -61342"/>
                <a:gd name="adj4" fmla="val 163678"/>
                <a:gd name="adj5" fmla="val -60985"/>
                <a:gd name="adj6" fmla="val 276402"/>
              </a:avLst>
            </a:prstGeom>
            <a:noFill/>
            <a:ln w="28575">
              <a:solidFill>
                <a:srgbClr val="E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テキスト ボックス 18">
              <a:extLst>
                <a:ext uri="{FF2B5EF4-FFF2-40B4-BE49-F238E27FC236}">
                  <a16:creationId xmlns:a16="http://schemas.microsoft.com/office/drawing/2014/main" id="{07F52C78-E422-77C1-F901-8394E2F32023}"/>
                </a:ext>
              </a:extLst>
            </p:cNvPr>
            <p:cNvSpPr txBox="1"/>
            <p:nvPr/>
          </p:nvSpPr>
          <p:spPr>
            <a:xfrm>
              <a:off x="1293726" y="1386244"/>
              <a:ext cx="4106008" cy="283923"/>
            </a:xfrm>
            <a:prstGeom prst="rect">
              <a:avLst/>
            </a:prstGeom>
            <a:noFill/>
          </p:spPr>
          <p:txBody>
            <a:bodyPr wrap="square">
              <a:spAutoFit/>
            </a:bodyPr>
            <a:lstStyle/>
            <a:p>
              <a:pPr marL="257175" indent="-257175">
                <a:buFont typeface="Wingdings" pitchFamily="2" charset="2"/>
                <a:buChar char="Ø"/>
              </a:pPr>
              <a:r>
                <a:rPr lang="en-US" altLang="ja-JP" dirty="0">
                  <a:latin typeface="Hiragino Sans W4" panose="020B0400000000000000" pitchFamily="34" charset="-128"/>
                  <a:ea typeface="Hiragino Sans W4" panose="020B0400000000000000" pitchFamily="34" charset="-128"/>
                </a:rPr>
                <a:t>CBM</a:t>
              </a:r>
              <a:r>
                <a:rPr lang="ja-JP" altLang="en-US">
                  <a:latin typeface="Hiragino Sans W4" panose="020B0400000000000000" pitchFamily="34" charset="-128"/>
                  <a:ea typeface="Hiragino Sans W4" panose="020B0400000000000000" pitchFamily="34" charset="-128"/>
                </a:rPr>
                <a:t>検出器の中核をなす</a:t>
              </a:r>
              <a:r>
                <a:rPr lang="ja-JP" altLang="en-US" b="1">
                  <a:latin typeface="Hiragino Sans W6" panose="020B0400000000000000" pitchFamily="34" charset="-128"/>
                  <a:ea typeface="Hiragino Sans W6" panose="020B0400000000000000" pitchFamily="34" charset="-128"/>
                </a:rPr>
                <a:t>シリコン検出器</a:t>
              </a:r>
              <a:endParaRPr lang="en-US" altLang="ja-JP" sz="1600" b="1" dirty="0">
                <a:latin typeface="Hiragino Sans W6" panose="020B0400000000000000" pitchFamily="34" charset="-128"/>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E687C4AA-EF7A-76B9-E1BD-4E183D2EFD55}"/>
                </a:ext>
              </a:extLst>
            </p:cNvPr>
            <p:cNvSpPr txBox="1"/>
            <p:nvPr/>
          </p:nvSpPr>
          <p:spPr>
            <a:xfrm>
              <a:off x="4378570" y="1663345"/>
              <a:ext cx="1021163" cy="354903"/>
            </a:xfrm>
            <a:prstGeom prst="rect">
              <a:avLst/>
            </a:prstGeom>
            <a:solidFill>
              <a:schemeClr val="bg1"/>
            </a:solidFill>
            <a:ln w="12700">
              <a:solidFill>
                <a:schemeClr val="tx1"/>
              </a:solidFill>
            </a:ln>
          </p:spPr>
          <p:txBody>
            <a:bodyPr wrap="square">
              <a:spAutoFit/>
            </a:bodyPr>
            <a:lstStyle/>
            <a:p>
              <a:pPr algn="ctr"/>
              <a:r>
                <a:rPr lang="ja-JP" altLang="en-US" sz="1200">
                  <a:latin typeface="Hiragino Sans W4" panose="020B0400000000000000" pitchFamily="34" charset="-128"/>
                  <a:ea typeface="Hiragino Sans W4" panose="020B0400000000000000" pitchFamily="34" charset="-128"/>
                </a:rPr>
                <a:t>ダイポール</a:t>
              </a:r>
              <a:endParaRPr lang="en-US" altLang="ja-JP" sz="1200" dirty="0">
                <a:latin typeface="Hiragino Sans W4" panose="020B0400000000000000" pitchFamily="34" charset="-128"/>
                <a:ea typeface="Hiragino Sans W4" panose="020B0400000000000000" pitchFamily="34" charset="-128"/>
              </a:endParaRPr>
            </a:p>
            <a:p>
              <a:pPr algn="ctr"/>
              <a:r>
                <a:rPr lang="ja-JP" altLang="en-US" sz="1200">
                  <a:latin typeface="Hiragino Sans W4" panose="020B0400000000000000" pitchFamily="34" charset="-128"/>
                  <a:ea typeface="Hiragino Sans W4" panose="020B0400000000000000" pitchFamily="34" charset="-128"/>
                </a:rPr>
                <a:t>マグネット</a:t>
              </a:r>
              <a:endParaRPr lang="en-US" altLang="ja-JP" sz="1050" dirty="0">
                <a:latin typeface="Hiragino Sans W4" panose="020B0400000000000000" pitchFamily="34" charset="-128"/>
                <a:ea typeface="Hiragino Sans W4" panose="020B0400000000000000" pitchFamily="34" charset="-128"/>
              </a:endParaRPr>
            </a:p>
          </p:txBody>
        </p:sp>
        <p:sp>
          <p:nvSpPr>
            <p:cNvPr id="23" name="テキスト ボックス 22">
              <a:extLst>
                <a:ext uri="{FF2B5EF4-FFF2-40B4-BE49-F238E27FC236}">
                  <a16:creationId xmlns:a16="http://schemas.microsoft.com/office/drawing/2014/main" id="{2E72AC76-DFF9-E4FB-0C32-93FF930F37CA}"/>
                </a:ext>
              </a:extLst>
            </p:cNvPr>
            <p:cNvSpPr txBox="1"/>
            <p:nvPr/>
          </p:nvSpPr>
          <p:spPr>
            <a:xfrm>
              <a:off x="4236037" y="3062297"/>
              <a:ext cx="1332488" cy="212942"/>
            </a:xfrm>
            <a:prstGeom prst="rect">
              <a:avLst/>
            </a:prstGeom>
            <a:noFill/>
            <a:ln w="12700">
              <a:noFill/>
            </a:ln>
          </p:spPr>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2m^3 </a:t>
              </a:r>
              <a:r>
                <a:rPr lang="ja-JP" altLang="en-US" sz="1200">
                  <a:latin typeface="Hiragino Sans W4" panose="020B0400000000000000" pitchFamily="34" charset="-128"/>
                  <a:ea typeface="Hiragino Sans W4" panose="020B0400000000000000" pitchFamily="34" charset="-128"/>
                </a:rPr>
                <a:t>磁場：</a:t>
              </a:r>
              <a:r>
                <a:rPr lang="en-US" altLang="ja-JP" sz="1200" dirty="0">
                  <a:latin typeface="Hiragino Sans W4" panose="020B0400000000000000" pitchFamily="34" charset="-128"/>
                  <a:ea typeface="Hiragino Sans W4" panose="020B0400000000000000" pitchFamily="34" charset="-128"/>
                </a:rPr>
                <a:t>1T</a:t>
              </a:r>
            </a:p>
          </p:txBody>
        </p:sp>
        <p:sp>
          <p:nvSpPr>
            <p:cNvPr id="24" name="角丸四角形吹き出し 23">
              <a:extLst>
                <a:ext uri="{FF2B5EF4-FFF2-40B4-BE49-F238E27FC236}">
                  <a16:creationId xmlns:a16="http://schemas.microsoft.com/office/drawing/2014/main" id="{C5680DCF-B2A4-5668-3B36-24BC15094BCB}"/>
                </a:ext>
              </a:extLst>
            </p:cNvPr>
            <p:cNvSpPr/>
            <p:nvPr/>
          </p:nvSpPr>
          <p:spPr>
            <a:xfrm>
              <a:off x="4224190" y="3339416"/>
              <a:ext cx="1423052" cy="190866"/>
            </a:xfrm>
            <a:prstGeom prst="wedgeRoundRectCallout">
              <a:avLst>
                <a:gd name="adj1" fmla="val 25398"/>
                <a:gd name="adj2" fmla="val -93757"/>
                <a:gd name="adj3" fmla="val 16667"/>
              </a:avLst>
            </a:prstGeom>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a:latin typeface="Hiragino Sans W4" panose="020B0400000000000000" pitchFamily="34" charset="-128"/>
                  <a:ea typeface="Hiragino Sans W4" panose="020B0400000000000000" pitchFamily="34" charset="-128"/>
                </a:rPr>
                <a:t>cf. 0.67T @ALICE</a:t>
              </a:r>
              <a:endParaRPr kumimoji="1" lang="ja-JP" altLang="en-US" sz="1200">
                <a:latin typeface="Hiragino Sans W4" panose="020B0400000000000000" pitchFamily="34" charset="-128"/>
                <a:ea typeface="Hiragino Sans W4" panose="020B0400000000000000" pitchFamily="34" charset="-128"/>
              </a:endParaRPr>
            </a:p>
          </p:txBody>
        </p:sp>
        <p:pic>
          <p:nvPicPr>
            <p:cNvPr id="26" name="図 25">
              <a:extLst>
                <a:ext uri="{FF2B5EF4-FFF2-40B4-BE49-F238E27FC236}">
                  <a16:creationId xmlns:a16="http://schemas.microsoft.com/office/drawing/2014/main" id="{D0AA580E-E130-D17F-450D-10C6FB53B0C9}"/>
                </a:ext>
              </a:extLst>
            </p:cNvPr>
            <p:cNvPicPr>
              <a:picLocks noChangeAspect="1"/>
            </p:cNvPicPr>
            <p:nvPr/>
          </p:nvPicPr>
          <p:blipFill rotWithShape="1">
            <a:blip r:embed="rId7"/>
            <a:srcRect b="7746"/>
            <a:stretch/>
          </p:blipFill>
          <p:spPr>
            <a:xfrm>
              <a:off x="5163447" y="3707928"/>
              <a:ext cx="2581275" cy="1889256"/>
            </a:xfrm>
            <a:prstGeom prst="rect">
              <a:avLst/>
            </a:prstGeom>
          </p:spPr>
        </p:pic>
        <p:sp>
          <p:nvSpPr>
            <p:cNvPr id="27" name="テキスト ボックス 26">
              <a:extLst>
                <a:ext uri="{FF2B5EF4-FFF2-40B4-BE49-F238E27FC236}">
                  <a16:creationId xmlns:a16="http://schemas.microsoft.com/office/drawing/2014/main" id="{69542C86-E6F1-793A-782D-F5A9BBD4A576}"/>
                </a:ext>
              </a:extLst>
            </p:cNvPr>
            <p:cNvSpPr txBox="1"/>
            <p:nvPr/>
          </p:nvSpPr>
          <p:spPr>
            <a:xfrm>
              <a:off x="1297464" y="3568097"/>
              <a:ext cx="608354" cy="283923"/>
            </a:xfrm>
            <a:prstGeom prst="rect">
              <a:avLst/>
            </a:prstGeom>
            <a:solidFill>
              <a:schemeClr val="bg1"/>
            </a:solidFill>
            <a:ln w="12700">
              <a:solidFill>
                <a:schemeClr val="tx1"/>
              </a:solidFill>
            </a:ln>
          </p:spPr>
          <p:txBody>
            <a:bodyPr wrap="square">
              <a:spAutoFit/>
            </a:bodyPr>
            <a:lstStyle/>
            <a:p>
              <a:pPr algn="ctr"/>
              <a:r>
                <a:rPr lang="ja-JP" altLang="en-US">
                  <a:latin typeface="Hiragino Sans W4" panose="020B0400000000000000" pitchFamily="34" charset="-128"/>
                  <a:ea typeface="Hiragino Sans W4" panose="020B0400000000000000" pitchFamily="34" charset="-128"/>
                </a:rPr>
                <a:t>役割</a:t>
              </a:r>
              <a:endParaRPr lang="en-US" altLang="ja-JP" dirty="0">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B3D9AB5E-0A77-E1A7-021E-3602B2325FFE}"/>
                </a:ext>
              </a:extLst>
            </p:cNvPr>
            <p:cNvSpPr txBox="1"/>
            <p:nvPr/>
          </p:nvSpPr>
          <p:spPr>
            <a:xfrm>
              <a:off x="1350009" y="3884011"/>
              <a:ext cx="3786574" cy="496865"/>
            </a:xfrm>
            <a:prstGeom prst="rect">
              <a:avLst/>
            </a:prstGeom>
            <a:noFill/>
          </p:spPr>
          <p:txBody>
            <a:bodyPr wrap="square">
              <a:spAutoFit/>
            </a:bodyPr>
            <a:lstStyle/>
            <a:p>
              <a:r>
                <a:rPr lang="ja-JP" altLang="en-US" sz="1600">
                  <a:latin typeface="Hiragino Sans W4" panose="020B0400000000000000" pitchFamily="34" charset="-128"/>
                  <a:ea typeface="Hiragino Sans W4" panose="020B0400000000000000" pitchFamily="34" charset="-128"/>
                </a:rPr>
                <a:t>ビームとターゲットの相互作用から</a:t>
              </a:r>
              <a:r>
                <a:rPr lang="ja-JP" altLang="en-US" b="1">
                  <a:latin typeface="Hiragino Sans W6" panose="020B0400000000000000" pitchFamily="34" charset="-128"/>
                  <a:ea typeface="Hiragino Sans W6" panose="020B0400000000000000" pitchFamily="34" charset="-128"/>
                </a:rPr>
                <a:t>荷電粒子の軌道再構成と運動量決定</a:t>
              </a:r>
              <a:r>
                <a:rPr lang="ja-JP" altLang="en-US" sz="1600">
                  <a:latin typeface="Hiragino Sans W4" panose="020B0400000000000000" pitchFamily="34" charset="-128"/>
                  <a:ea typeface="Hiragino Sans W4" panose="020B0400000000000000" pitchFamily="34" charset="-128"/>
                </a:rPr>
                <a:t>を行う。</a:t>
              </a:r>
              <a:endParaRPr lang="ja-JP" altLang="en-US" sz="1600" dirty="0">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6AE284FD-56E8-CA2D-8DB7-41EF91AED85C}"/>
                </a:ext>
              </a:extLst>
            </p:cNvPr>
            <p:cNvSpPr txBox="1"/>
            <p:nvPr/>
          </p:nvSpPr>
          <p:spPr>
            <a:xfrm>
              <a:off x="1304868" y="3362116"/>
              <a:ext cx="3533025" cy="165622"/>
            </a:xfrm>
            <a:prstGeom prst="rect">
              <a:avLst/>
            </a:prstGeom>
            <a:noFill/>
          </p:spPr>
          <p:txBody>
            <a:bodyPr wrap="square">
              <a:spAutoFit/>
            </a:bodyPr>
            <a:lstStyle/>
            <a:p>
              <a:r>
                <a:rPr lang="en" altLang="ja-JP" sz="800" dirty="0"/>
                <a:t>Technical Design Report for the CBM Silicon Tracking System (STS) The CBM Collaboration</a:t>
              </a:r>
              <a:endParaRPr lang="ja-JP" altLang="en-US" sz="800"/>
            </a:p>
          </p:txBody>
        </p:sp>
        <p:sp>
          <p:nvSpPr>
            <p:cNvPr id="33" name="テキスト ボックス 32">
              <a:extLst>
                <a:ext uri="{FF2B5EF4-FFF2-40B4-BE49-F238E27FC236}">
                  <a16:creationId xmlns:a16="http://schemas.microsoft.com/office/drawing/2014/main" id="{3D9952A3-931C-137C-82D0-650CDBE3CCDB}"/>
                </a:ext>
              </a:extLst>
            </p:cNvPr>
            <p:cNvSpPr txBox="1"/>
            <p:nvPr/>
          </p:nvSpPr>
          <p:spPr>
            <a:xfrm>
              <a:off x="1263327" y="4611936"/>
              <a:ext cx="3900120" cy="473204"/>
            </a:xfrm>
            <a:prstGeom prst="rect">
              <a:avLst/>
            </a:prstGeom>
            <a:noFill/>
          </p:spPr>
          <p:txBody>
            <a:bodyPr wrap="square">
              <a:spAutoFit/>
            </a:bodyPr>
            <a:lstStyle/>
            <a:p>
              <a:pPr marL="214313" indent="-214313">
                <a:buFont typeface="Wingdings" pitchFamily="2" charset="2"/>
                <a:buChar char="Ø"/>
              </a:pPr>
              <a:r>
                <a:rPr lang="ja-JP" altLang="en-US" sz="1600">
                  <a:latin typeface="Hiragino Sans W4" panose="020B0400000000000000" pitchFamily="34" charset="-128"/>
                  <a:ea typeface="Hiragino Sans W4" panose="020B0400000000000000" pitchFamily="34" charset="-128"/>
                </a:rPr>
                <a:t>仰角</a:t>
              </a:r>
              <a:r>
                <a:rPr lang="en-US" altLang="ja-JP" sz="1600" dirty="0">
                  <a:latin typeface="Hiragino Sans W4" panose="020B0400000000000000" pitchFamily="34" charset="-128"/>
                  <a:ea typeface="Hiragino Sans W4" panose="020B0400000000000000" pitchFamily="34" charset="-128"/>
                </a:rPr>
                <a:t> 2.5°&lt; </a:t>
              </a:r>
              <a:r>
                <a:rPr lang="en-US" altLang="ja-JP" sz="1600" dirty="0" err="1">
                  <a:latin typeface="Hiragino Sans W4" panose="020B0400000000000000" pitchFamily="34" charset="-128"/>
                  <a:ea typeface="Hiragino Sans W4" panose="020B0400000000000000" pitchFamily="34" charset="-128"/>
                </a:rPr>
                <a:t>θ</a:t>
              </a:r>
              <a:r>
                <a:rPr lang="en-US" altLang="ja-JP" sz="1600" dirty="0">
                  <a:latin typeface="Hiragino Sans W4" panose="020B0400000000000000" pitchFamily="34" charset="-128"/>
                  <a:ea typeface="Hiragino Sans W4" panose="020B0400000000000000" pitchFamily="34" charset="-128"/>
                </a:rPr>
                <a:t> &lt;</a:t>
              </a:r>
              <a:r>
                <a:rPr lang="ja-JP" altLang="en-US" sz="160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25°</a:t>
              </a:r>
              <a:r>
                <a:rPr lang="ja-JP" altLang="en-US" sz="1600">
                  <a:latin typeface="Hiragino Sans W4" panose="020B0400000000000000" pitchFamily="34" charset="-128"/>
                  <a:ea typeface="Hiragino Sans W4" panose="020B0400000000000000" pitchFamily="34" charset="-128"/>
                </a:rPr>
                <a:t>をカバーする</a:t>
              </a:r>
              <a:r>
                <a:rPr lang="en-US" altLang="ja-JP" b="1" dirty="0">
                  <a:latin typeface="Hiragino Sans W6" panose="020B0400000000000000" pitchFamily="34" charset="-128"/>
                  <a:ea typeface="Hiragino Sans W6" panose="020B0400000000000000" pitchFamily="34" charset="-128"/>
                </a:rPr>
                <a:t>8</a:t>
              </a:r>
              <a:r>
                <a:rPr lang="ja-JP" altLang="en-US" b="1">
                  <a:latin typeface="Hiragino Sans W6" panose="020B0400000000000000" pitchFamily="34" charset="-128"/>
                  <a:ea typeface="Hiragino Sans W6" panose="020B0400000000000000" pitchFamily="34" charset="-128"/>
                </a:rPr>
                <a:t>層</a:t>
              </a:r>
              <a:r>
                <a:rPr lang="ja-JP" altLang="en-US" sz="1600">
                  <a:latin typeface="Hiragino Sans W4" panose="020B0400000000000000" pitchFamily="34" charset="-128"/>
                  <a:ea typeface="Hiragino Sans W4" panose="020B0400000000000000" pitchFamily="34" charset="-128"/>
                </a:rPr>
                <a:t>のセンサー</a:t>
              </a:r>
              <a:r>
                <a:rPr lang="en-US" altLang="ja-JP" sz="1600" dirty="0">
                  <a:latin typeface="Hiragino Sans W4" panose="020B0400000000000000" pitchFamily="34" charset="-128"/>
                  <a:ea typeface="Hiragino Sans W4" panose="020B0400000000000000" pitchFamily="34" charset="-128"/>
                </a:rPr>
                <a:t>(station)</a:t>
              </a:r>
              <a:r>
                <a:rPr lang="ja-JP" altLang="en-US" sz="1600">
                  <a:latin typeface="Hiragino Sans W4" panose="020B0400000000000000" pitchFamily="34" charset="-128"/>
                  <a:ea typeface="Hiragino Sans W4" panose="020B0400000000000000" pitchFamily="34" charset="-128"/>
                </a:rPr>
                <a:t>で構成</a:t>
              </a:r>
              <a:endParaRPr lang="en-US" altLang="ja-JP" sz="1600" dirty="0">
                <a:latin typeface="Hiragino Sans W4" panose="020B0400000000000000" pitchFamily="34" charset="-128"/>
                <a:ea typeface="Hiragino Sans W4" panose="020B0400000000000000" pitchFamily="34" charset="-128"/>
              </a:endParaRPr>
            </a:p>
          </p:txBody>
        </p:sp>
        <p:sp>
          <p:nvSpPr>
            <p:cNvPr id="35" name="テキスト ボックス 34">
              <a:extLst>
                <a:ext uri="{FF2B5EF4-FFF2-40B4-BE49-F238E27FC236}">
                  <a16:creationId xmlns:a16="http://schemas.microsoft.com/office/drawing/2014/main" id="{C276BE1C-4FF0-6F92-5ABD-B2DFD5FD8D61}"/>
                </a:ext>
              </a:extLst>
            </p:cNvPr>
            <p:cNvSpPr txBox="1"/>
            <p:nvPr/>
          </p:nvSpPr>
          <p:spPr>
            <a:xfrm>
              <a:off x="1263327" y="5248072"/>
              <a:ext cx="3815569" cy="283923"/>
            </a:xfrm>
            <a:prstGeom prst="rect">
              <a:avLst/>
            </a:prstGeom>
            <a:noFill/>
          </p:spPr>
          <p:txBody>
            <a:bodyPr wrap="square">
              <a:spAutoFit/>
            </a:bodyPr>
            <a:lstStyle/>
            <a:p>
              <a:pPr marL="214313" indent="-214313">
                <a:buFont typeface="Wingdings" pitchFamily="2" charset="2"/>
                <a:buChar char="Ø"/>
              </a:pPr>
              <a:r>
                <a:rPr lang="ja-JP" altLang="en-US" sz="1600">
                  <a:latin typeface="Hiragino Sans W4" panose="020B0400000000000000" pitchFamily="34" charset="-128"/>
                  <a:ea typeface="Hiragino Sans W4" panose="020B0400000000000000" pitchFamily="34" charset="-128"/>
                </a:rPr>
                <a:t>ターゲットの下流 </a:t>
              </a:r>
              <a:r>
                <a:rPr lang="en-US" altLang="ja-JP" b="1" dirty="0">
                  <a:latin typeface="Hiragino Sans W6" panose="020B0400000000000000" pitchFamily="34" charset="-128"/>
                  <a:ea typeface="Hiragino Sans W6" panose="020B0400000000000000" pitchFamily="34" charset="-128"/>
                </a:rPr>
                <a:t>30cm-1m</a:t>
              </a:r>
              <a:r>
                <a:rPr lang="ja-JP" altLang="en-US" sz="1600">
                  <a:latin typeface="Hiragino Sans W4" panose="020B0400000000000000" pitchFamily="34" charset="-128"/>
                  <a:ea typeface="Hiragino Sans W4" panose="020B0400000000000000" pitchFamily="34" charset="-128"/>
                </a:rPr>
                <a:t>の範囲に設置</a:t>
              </a:r>
              <a:endParaRPr lang="en-US" altLang="ja-JP" sz="1600" dirty="0">
                <a:latin typeface="Hiragino Sans W4" panose="020B0400000000000000" pitchFamily="34" charset="-128"/>
                <a:ea typeface="Hiragino Sans W4" panose="020B0400000000000000" pitchFamily="34" charset="-128"/>
              </a:endParaRPr>
            </a:p>
          </p:txBody>
        </p:sp>
        <p:sp>
          <p:nvSpPr>
            <p:cNvPr id="36" name="テキスト ボックス 35">
              <a:extLst>
                <a:ext uri="{FF2B5EF4-FFF2-40B4-BE49-F238E27FC236}">
                  <a16:creationId xmlns:a16="http://schemas.microsoft.com/office/drawing/2014/main" id="{03D556FF-208E-14AB-4C90-42A5355C2237}"/>
                </a:ext>
              </a:extLst>
            </p:cNvPr>
            <p:cNvSpPr txBox="1"/>
            <p:nvPr/>
          </p:nvSpPr>
          <p:spPr>
            <a:xfrm>
              <a:off x="7546627" y="906004"/>
              <a:ext cx="379349" cy="260262"/>
            </a:xfrm>
            <a:prstGeom prst="rect">
              <a:avLst/>
            </a:prstGeom>
            <a:noFill/>
          </p:spPr>
          <p:txBody>
            <a:bodyPr wrap="square">
              <a:spAutoFit/>
            </a:bodyPr>
            <a:lstStyle/>
            <a:p>
              <a:r>
                <a:rPr lang="en-US" altLang="ja-JP" sz="1600" dirty="0">
                  <a:latin typeface="Hiragino Sans W4" panose="020B0400000000000000" pitchFamily="34" charset="-128"/>
                  <a:ea typeface="Hiragino Sans W4" panose="020B0400000000000000" pitchFamily="34" charset="-128"/>
                </a:rPr>
                <a:t>1</a:t>
              </a:r>
            </a:p>
          </p:txBody>
        </p:sp>
      </p:grpSp>
    </p:spTree>
    <p:extLst>
      <p:ext uri="{BB962C8B-B14F-4D97-AF65-F5344CB8AC3E}">
        <p14:creationId xmlns:p14="http://schemas.microsoft.com/office/powerpoint/2010/main" val="2323690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AB80102-6110-23D0-F389-C7A0844F1D00}"/>
              </a:ext>
            </a:extLst>
          </p:cNvPr>
          <p:cNvPicPr>
            <a:picLocks noChangeAspect="1"/>
          </p:cNvPicPr>
          <p:nvPr/>
        </p:nvPicPr>
        <p:blipFill rotWithShape="1">
          <a:blip r:embed="rId3"/>
          <a:srcRect t="56914"/>
          <a:stretch/>
        </p:blipFill>
        <p:spPr>
          <a:xfrm>
            <a:off x="2398322" y="3826934"/>
            <a:ext cx="6667221" cy="2954866"/>
          </a:xfrm>
          <a:prstGeom prst="rect">
            <a:avLst/>
          </a:prstGeom>
        </p:spPr>
      </p:pic>
      <p:pic>
        <p:nvPicPr>
          <p:cNvPr id="6" name="図 5">
            <a:extLst>
              <a:ext uri="{FF2B5EF4-FFF2-40B4-BE49-F238E27FC236}">
                <a16:creationId xmlns:a16="http://schemas.microsoft.com/office/drawing/2014/main" id="{557F40B8-2E8E-16D8-2A92-C7243E7B2CE4}"/>
              </a:ext>
            </a:extLst>
          </p:cNvPr>
          <p:cNvPicPr>
            <a:picLocks noChangeAspect="1"/>
          </p:cNvPicPr>
          <p:nvPr/>
        </p:nvPicPr>
        <p:blipFill rotWithShape="1">
          <a:blip r:embed="rId3"/>
          <a:srcRect l="6316" r="7078" b="45926"/>
          <a:stretch/>
        </p:blipFill>
        <p:spPr>
          <a:xfrm>
            <a:off x="431800" y="118534"/>
            <a:ext cx="5774267" cy="3708400"/>
          </a:xfrm>
          <a:prstGeom prst="rect">
            <a:avLst/>
          </a:prstGeom>
        </p:spPr>
      </p:pic>
    </p:spTree>
    <p:extLst>
      <p:ext uri="{BB962C8B-B14F-4D97-AF65-F5344CB8AC3E}">
        <p14:creationId xmlns:p14="http://schemas.microsoft.com/office/powerpoint/2010/main" val="1644076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図 115">
            <a:extLst>
              <a:ext uri="{FF2B5EF4-FFF2-40B4-BE49-F238E27FC236}">
                <a16:creationId xmlns:a16="http://schemas.microsoft.com/office/drawing/2014/main" id="{05AF0402-8EB4-8C05-F1DD-FD7D78FBD538}"/>
              </a:ext>
            </a:extLst>
          </p:cNvPr>
          <p:cNvPicPr>
            <a:picLocks noChangeAspect="1"/>
          </p:cNvPicPr>
          <p:nvPr/>
        </p:nvPicPr>
        <p:blipFill>
          <a:blip r:embed="rId3"/>
          <a:stretch>
            <a:fillRect/>
          </a:stretch>
        </p:blipFill>
        <p:spPr>
          <a:xfrm>
            <a:off x="4966529" y="502023"/>
            <a:ext cx="4076568" cy="3195828"/>
          </a:xfrm>
          <a:prstGeom prst="rect">
            <a:avLst/>
          </a:prstGeom>
        </p:spPr>
      </p:pic>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1" y="-202750"/>
            <a:ext cx="7618010"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2. STS Overview : ASIC SMX</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について</a:t>
            </a:r>
          </a:p>
        </p:txBody>
      </p:sp>
      <p:sp>
        <p:nvSpPr>
          <p:cNvPr id="4" name="テキスト ボックス 3">
            <a:extLst>
              <a:ext uri="{FF2B5EF4-FFF2-40B4-BE49-F238E27FC236}">
                <a16:creationId xmlns:a16="http://schemas.microsoft.com/office/drawing/2014/main" id="{442A5846-4A92-B881-B2CC-E4DCEF7954E1}"/>
              </a:ext>
            </a:extLst>
          </p:cNvPr>
          <p:cNvSpPr txBox="1"/>
          <p:nvPr/>
        </p:nvSpPr>
        <p:spPr>
          <a:xfrm>
            <a:off x="8400423" y="65005"/>
            <a:ext cx="643544" cy="369332"/>
          </a:xfrm>
          <a:prstGeom prst="rect">
            <a:avLst/>
          </a:prstGeom>
          <a:noFill/>
          <a:ln>
            <a:noFill/>
          </a:ln>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3/11</a:t>
            </a:r>
          </a:p>
        </p:txBody>
      </p:sp>
      <p:sp>
        <p:nvSpPr>
          <p:cNvPr id="9" name="テキスト ボックス 8">
            <a:extLst>
              <a:ext uri="{FF2B5EF4-FFF2-40B4-BE49-F238E27FC236}">
                <a16:creationId xmlns:a16="http://schemas.microsoft.com/office/drawing/2014/main" id="{CDE7EE00-8D92-5CC9-34AE-F0511F31DCF8}"/>
              </a:ext>
            </a:extLst>
          </p:cNvPr>
          <p:cNvSpPr txBox="1"/>
          <p:nvPr/>
        </p:nvSpPr>
        <p:spPr>
          <a:xfrm>
            <a:off x="224652" y="654882"/>
            <a:ext cx="4779818" cy="400110"/>
          </a:xfrm>
          <a:prstGeom prst="rect">
            <a:avLst/>
          </a:prstGeom>
          <a:noFill/>
        </p:spPr>
        <p:txBody>
          <a:bodyPr wrap="square">
            <a:spAutoFit/>
          </a:bodyPr>
          <a:lstStyle/>
          <a:p>
            <a:pPr marL="285750" indent="-285750">
              <a:buFont typeface="Wingdings" pitchFamily="2" charset="2"/>
              <a:buChar char="n"/>
            </a:pPr>
            <a:r>
              <a:rPr kumimoji="1" lang="en-US" altLang="ja-JP" sz="2000" b="1" u="sng" dirty="0">
                <a:latin typeface="Hiragino Sans W6" panose="020B0400000000000000" pitchFamily="34" charset="-128"/>
                <a:ea typeface="Hiragino Sans W6" panose="020B0400000000000000" pitchFamily="34" charset="-128"/>
              </a:rPr>
              <a:t>SMX : STS/MUCH-XYTER</a:t>
            </a:r>
          </a:p>
        </p:txBody>
      </p:sp>
      <p:sp>
        <p:nvSpPr>
          <p:cNvPr id="31" name="テキスト ボックス 30">
            <a:extLst>
              <a:ext uri="{FF2B5EF4-FFF2-40B4-BE49-F238E27FC236}">
                <a16:creationId xmlns:a16="http://schemas.microsoft.com/office/drawing/2014/main" id="{563D65E0-4326-D5AB-C553-1E0EC7C369CE}"/>
              </a:ext>
            </a:extLst>
          </p:cNvPr>
          <p:cNvSpPr txBox="1"/>
          <p:nvPr/>
        </p:nvSpPr>
        <p:spPr>
          <a:xfrm>
            <a:off x="307575" y="1048256"/>
            <a:ext cx="4076568" cy="584775"/>
          </a:xfrm>
          <a:prstGeom prst="rect">
            <a:avLst/>
          </a:prstGeom>
          <a:noFill/>
        </p:spPr>
        <p:txBody>
          <a:bodyPr wrap="square">
            <a:spAutoFit/>
          </a:bodyPr>
          <a:lstStyle/>
          <a:p>
            <a:pPr marL="285750" indent="-285750">
              <a:buFont typeface="Wingdings" pitchFamily="2" charset="2"/>
              <a:buChar char="ü"/>
            </a:pPr>
            <a:r>
              <a:rPr kumimoji="1" lang="en-US" altLang="ja-JP" sz="1600" dirty="0">
                <a:latin typeface="Hiragino Sans W4" panose="020B0400000000000000" pitchFamily="34" charset="-128"/>
                <a:ea typeface="Hiragino Sans W4" panose="020B0400000000000000" pitchFamily="34" charset="-128"/>
              </a:rPr>
              <a:t>CBM</a:t>
            </a:r>
            <a:r>
              <a:rPr kumimoji="1" lang="ja-JP" altLang="en-US" sz="1600">
                <a:latin typeface="Hiragino Sans W4" panose="020B0400000000000000" pitchFamily="34" charset="-128"/>
                <a:ea typeface="Hiragino Sans W4" panose="020B0400000000000000" pitchFamily="34" charset="-128"/>
              </a:rPr>
              <a:t>開発の</a:t>
            </a:r>
            <a:r>
              <a:rPr kumimoji="1" lang="ja-JP" altLang="en-US" sz="1600" b="1">
                <a:solidFill>
                  <a:srgbClr val="FF0000"/>
                </a:solidFill>
                <a:latin typeface="Hiragino Sans W6" panose="020B0400000000000000" pitchFamily="34" charset="-128"/>
                <a:ea typeface="Hiragino Sans W6" panose="020B0400000000000000" pitchFamily="34" charset="-128"/>
              </a:rPr>
              <a:t>セルフトリガー</a:t>
            </a:r>
            <a:r>
              <a:rPr kumimoji="1" lang="ja-JP" altLang="en-US" sz="1600">
                <a:latin typeface="Hiragino Sans W4" panose="020B0400000000000000" pitchFamily="34" charset="-128"/>
                <a:ea typeface="Hiragino Sans W4" panose="020B0400000000000000" pitchFamily="34" charset="-128"/>
              </a:rPr>
              <a:t>で動作する連続読み出し用の</a:t>
            </a:r>
            <a:r>
              <a:rPr kumimoji="1" lang="en-US" altLang="ja-JP" sz="1600" dirty="0">
                <a:latin typeface="Hiragino Sans W4" panose="020B0400000000000000" pitchFamily="34" charset="-128"/>
                <a:ea typeface="Hiragino Sans W4" panose="020B0400000000000000" pitchFamily="34" charset="-128"/>
              </a:rPr>
              <a:t>ASIC</a:t>
            </a:r>
          </a:p>
        </p:txBody>
      </p:sp>
      <p:sp>
        <p:nvSpPr>
          <p:cNvPr id="119" name="テキスト ボックス 118">
            <a:extLst>
              <a:ext uri="{FF2B5EF4-FFF2-40B4-BE49-F238E27FC236}">
                <a16:creationId xmlns:a16="http://schemas.microsoft.com/office/drawing/2014/main" id="{ACD8A52D-969B-CBD2-7F51-777C0E158AF0}"/>
              </a:ext>
            </a:extLst>
          </p:cNvPr>
          <p:cNvSpPr txBox="1"/>
          <p:nvPr/>
        </p:nvSpPr>
        <p:spPr>
          <a:xfrm>
            <a:off x="483321" y="3049289"/>
            <a:ext cx="4746268" cy="830997"/>
          </a:xfrm>
          <a:prstGeom prst="rect">
            <a:avLst/>
          </a:prstGeom>
          <a:noFill/>
        </p:spPr>
        <p:txBody>
          <a:bodyPr wrap="square">
            <a:spAutoFit/>
          </a:bodyPr>
          <a:lstStyle/>
          <a:p>
            <a:r>
              <a:rPr kumimoji="1" lang="ja-JP" altLang="en-US" sz="1600">
                <a:latin typeface="Hiragino Sans W4" panose="020B0400000000000000" pitchFamily="34" charset="-128"/>
                <a:ea typeface="Hiragino Sans W4" panose="020B0400000000000000" pitchFamily="34" charset="-128"/>
              </a:rPr>
              <a:t>検出器で生成された電荷信号は</a:t>
            </a:r>
            <a:r>
              <a:rPr kumimoji="1" lang="en-US" altLang="ja-JP" sz="1600" dirty="0">
                <a:latin typeface="Hiragino Sans W4" panose="020B0400000000000000" pitchFamily="34" charset="-128"/>
                <a:ea typeface="Hiragino Sans W4" panose="020B0400000000000000" pitchFamily="34" charset="-128"/>
              </a:rPr>
              <a:t>CSA</a:t>
            </a:r>
            <a:r>
              <a:rPr kumimoji="1" lang="ja-JP" altLang="en-US" sz="1600">
                <a:latin typeface="Hiragino Sans W4" panose="020B0400000000000000" pitchFamily="34" charset="-128"/>
                <a:ea typeface="Hiragino Sans W4" panose="020B0400000000000000" pitchFamily="34" charset="-128"/>
              </a:rPr>
              <a:t>によって積分され、その後出力信号は</a:t>
            </a:r>
            <a:r>
              <a:rPr kumimoji="1" lang="en-US" altLang="ja-JP" sz="1600" b="1" dirty="0">
                <a:latin typeface="Hiragino Sans W6" panose="020B0400000000000000" pitchFamily="34" charset="-128"/>
                <a:ea typeface="Hiragino Sans W6" panose="020B0400000000000000" pitchFamily="34" charset="-128"/>
              </a:rPr>
              <a:t>2</a:t>
            </a:r>
            <a:r>
              <a:rPr kumimoji="1" lang="ja-JP" altLang="en-US" sz="1600" b="1">
                <a:latin typeface="Hiragino Sans W6" panose="020B0400000000000000" pitchFamily="34" charset="-128"/>
                <a:ea typeface="Hiragino Sans W6" panose="020B0400000000000000" pitchFamily="34" charset="-128"/>
              </a:rPr>
              <a:t>つの経路</a:t>
            </a:r>
            <a:r>
              <a:rPr kumimoji="1" lang="ja-JP" altLang="en-US" sz="1600">
                <a:latin typeface="Hiragino Sans W4" panose="020B0400000000000000" pitchFamily="34" charset="-128"/>
                <a:ea typeface="Hiragino Sans W4" panose="020B0400000000000000" pitchFamily="34" charset="-128"/>
              </a:rPr>
              <a:t>に分けられる</a:t>
            </a:r>
            <a:endParaRPr kumimoji="1" lang="en-US" altLang="ja-JP" sz="1600" dirty="0">
              <a:latin typeface="Hiragino Sans W4" panose="020B0400000000000000" pitchFamily="34" charset="-128"/>
              <a:ea typeface="Hiragino Sans W4" panose="020B0400000000000000" pitchFamily="34" charset="-128"/>
            </a:endParaRPr>
          </a:p>
          <a:p>
            <a:r>
              <a:rPr kumimoji="1" lang="en-US" altLang="ja-JP" sz="1600" dirty="0">
                <a:latin typeface="Hiragino Sans W4" panose="020B0400000000000000" pitchFamily="34" charset="-128"/>
                <a:ea typeface="Hiragino Sans W4" panose="020B0400000000000000" pitchFamily="34" charset="-128"/>
              </a:rPr>
              <a:t>	</a:t>
            </a:r>
            <a:r>
              <a:rPr kumimoji="1" lang="ja-JP" altLang="en-US" sz="1600">
                <a:latin typeface="Hiragino Sans W4" panose="020B0400000000000000" pitchFamily="34" charset="-128"/>
                <a:ea typeface="Hiragino Sans W4" panose="020B0400000000000000" pitchFamily="34" charset="-128"/>
              </a:rPr>
              <a:t>→</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3F53F4"/>
                </a:solidFill>
                <a:latin typeface="Hiragino Sans W6" panose="020B0400000000000000" pitchFamily="34" charset="-128"/>
                <a:ea typeface="Hiragino Sans W6" panose="020B0400000000000000" pitchFamily="34" charset="-128"/>
              </a:rPr>
              <a:t>fast SHAPER</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FF0000"/>
                </a:solidFill>
                <a:latin typeface="Hiragino Sans W6" panose="020B0400000000000000" pitchFamily="34" charset="-128"/>
                <a:ea typeface="Hiragino Sans W6" panose="020B0400000000000000" pitchFamily="34" charset="-128"/>
              </a:rPr>
              <a:t>slow SHAPER</a:t>
            </a:r>
            <a:r>
              <a:rPr kumimoji="1" lang="en-US" altLang="ja-JP" sz="1600" b="1" dirty="0">
                <a:latin typeface="Hiragino Sans W6" panose="020B0400000000000000" pitchFamily="34" charset="-128"/>
                <a:ea typeface="Hiragino Sans W6" panose="020B0400000000000000" pitchFamily="34" charset="-128"/>
              </a:rPr>
              <a:t> </a:t>
            </a:r>
            <a:r>
              <a:rPr kumimoji="1" lang="ja-JP" altLang="en-US" sz="1600">
                <a:latin typeface="Hiragino Sans W4" panose="020B0400000000000000" pitchFamily="34" charset="-128"/>
                <a:ea typeface="Hiragino Sans W4" panose="020B0400000000000000" pitchFamily="34" charset="-128"/>
              </a:rPr>
              <a:t>へ</a:t>
            </a:r>
            <a:endParaRPr kumimoji="1" lang="en-US" altLang="ja-JP" sz="1600" dirty="0">
              <a:latin typeface="Hiragino Sans W4" panose="020B0400000000000000" pitchFamily="34" charset="-128"/>
              <a:ea typeface="Hiragino Sans W4" panose="020B0400000000000000" pitchFamily="34" charset="-128"/>
            </a:endParaRPr>
          </a:p>
        </p:txBody>
      </p:sp>
      <p:graphicFrame>
        <p:nvGraphicFramePr>
          <p:cNvPr id="122" name="表 121">
            <a:extLst>
              <a:ext uri="{FF2B5EF4-FFF2-40B4-BE49-F238E27FC236}">
                <a16:creationId xmlns:a16="http://schemas.microsoft.com/office/drawing/2014/main" id="{E4624544-17E8-C41D-A5F7-0E0F0BE34113}"/>
              </a:ext>
            </a:extLst>
          </p:cNvPr>
          <p:cNvGraphicFramePr>
            <a:graphicFrameLocks noGrp="1"/>
          </p:cNvGraphicFramePr>
          <p:nvPr/>
        </p:nvGraphicFramePr>
        <p:xfrm>
          <a:off x="594586" y="1666845"/>
          <a:ext cx="4019100" cy="1244664"/>
        </p:xfrm>
        <a:graphic>
          <a:graphicData uri="http://schemas.openxmlformats.org/drawingml/2006/table">
            <a:tbl>
              <a:tblPr firstRow="1" bandRow="1">
                <a:tableStyleId>{93296810-A885-4BE3-A3E7-6D5BEEA58F35}</a:tableStyleId>
              </a:tblPr>
              <a:tblGrid>
                <a:gridCol w="1778996">
                  <a:extLst>
                    <a:ext uri="{9D8B030D-6E8A-4147-A177-3AD203B41FA5}">
                      <a16:colId xmlns:a16="http://schemas.microsoft.com/office/drawing/2014/main" val="3197113281"/>
                    </a:ext>
                  </a:extLst>
                </a:gridCol>
                <a:gridCol w="2240104">
                  <a:extLst>
                    <a:ext uri="{9D8B030D-6E8A-4147-A177-3AD203B41FA5}">
                      <a16:colId xmlns:a16="http://schemas.microsoft.com/office/drawing/2014/main" val="3272967016"/>
                    </a:ext>
                  </a:extLst>
                </a:gridCol>
              </a:tblGrid>
              <a:tr h="311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dirty="0">
                          <a:latin typeface="Hiragino Sans W4" panose="020B0400000000000000" pitchFamily="34" charset="-128"/>
                          <a:ea typeface="Hiragino Sans W4" panose="020B0400000000000000" pitchFamily="34" charset="-128"/>
                        </a:rPr>
                        <a:t>Parameter</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tc>
                  <a:txBody>
                    <a:bodyPr/>
                    <a:lstStyle/>
                    <a:p>
                      <a:pPr algn="ctr"/>
                      <a:r>
                        <a:rPr kumimoji="1" lang="en" altLang="ja-JP" sz="1500" b="0" i="0" dirty="0">
                          <a:latin typeface="Hiragino Sans W4" panose="020B0400000000000000" pitchFamily="34" charset="-128"/>
                          <a:ea typeface="Hiragino Sans W4" panose="020B0400000000000000" pitchFamily="34" charset="-128"/>
                        </a:rPr>
                        <a:t>Value</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4257857708"/>
                  </a:ext>
                </a:extLst>
              </a:tr>
              <a:tr h="311166">
                <a:tc>
                  <a:txBody>
                    <a:bodyPr/>
                    <a:lstStyle/>
                    <a:p>
                      <a:pPr algn="ctr"/>
                      <a:r>
                        <a:rPr kumimoji="1" lang="ja-JP" altLang="en-US" sz="1500" b="0" i="0">
                          <a:latin typeface="Hiragino Sans W4" panose="020B0400000000000000" pitchFamily="34" charset="-128"/>
                          <a:ea typeface="Hiragino Sans W4" panose="020B0400000000000000" pitchFamily="34" charset="-128"/>
                        </a:rPr>
                        <a:t> チャンネル数</a:t>
                      </a:r>
                    </a:p>
                  </a:txBody>
                  <a:tcPr marL="79958" marR="79958" marT="39980" marB="39980"/>
                </a:tc>
                <a:tc>
                  <a:txBody>
                    <a:bodyPr/>
                    <a:lstStyle/>
                    <a:p>
                      <a:pPr algn="ctr"/>
                      <a:r>
                        <a:rPr kumimoji="1" lang="en-US" altLang="ja-JP" sz="1500" b="0" i="0" dirty="0">
                          <a:latin typeface="Hiragino Sans W4" panose="020B0400000000000000" pitchFamily="34" charset="-128"/>
                          <a:ea typeface="Hiragino Sans W4" panose="020B0400000000000000" pitchFamily="34" charset="-128"/>
                        </a:rPr>
                        <a:t>128+2(test channel)</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3695496961"/>
                  </a:ext>
                </a:extLst>
              </a:tr>
              <a:tr h="311166">
                <a:tc>
                  <a:txBody>
                    <a:bodyPr/>
                    <a:lstStyle/>
                    <a:p>
                      <a:pPr algn="ctr"/>
                      <a:r>
                        <a:rPr kumimoji="1" lang="en-US" altLang="ja-JP" sz="1500" b="0" i="0" dirty="0">
                          <a:latin typeface="Hiragino Sans W4" panose="020B0400000000000000" pitchFamily="34" charset="-128"/>
                          <a:ea typeface="Hiragino Sans W4" panose="020B0400000000000000" pitchFamily="34" charset="-128"/>
                        </a:rPr>
                        <a:t>ADC bit</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tc>
                  <a:txBody>
                    <a:bodyPr/>
                    <a:lstStyle/>
                    <a:p>
                      <a:pPr algn="ctr"/>
                      <a:r>
                        <a:rPr kumimoji="1" lang="en-US" altLang="ja-JP" sz="1500" b="0" i="0" dirty="0">
                          <a:latin typeface="Hiragino Sans W4" panose="020B0400000000000000" pitchFamily="34" charset="-128"/>
                          <a:ea typeface="Hiragino Sans W4" panose="020B0400000000000000" pitchFamily="34" charset="-128"/>
                        </a:rPr>
                        <a:t>5 bit</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1360925168"/>
                  </a:ext>
                </a:extLst>
              </a:tr>
              <a:tr h="311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ja-JP" sz="1500" b="0" i="0" dirty="0">
                          <a:latin typeface="Hiragino Sans W4" panose="020B0400000000000000" pitchFamily="34" charset="-128"/>
                          <a:ea typeface="Hiragino Sans W4" panose="020B0400000000000000" pitchFamily="34" charset="-128"/>
                        </a:rPr>
                        <a:t>TDC bit</a:t>
                      </a:r>
                    </a:p>
                  </a:txBody>
                  <a:tcPr marL="79958" marR="79958" marT="39980" marB="39980"/>
                </a:tc>
                <a:tc>
                  <a:txBody>
                    <a:bodyPr/>
                    <a:lstStyle/>
                    <a:p>
                      <a:pPr algn="ctr"/>
                      <a:r>
                        <a:rPr kumimoji="1" lang="en-US" altLang="ja-JP" sz="1500" b="0" i="0" dirty="0">
                          <a:latin typeface="Hiragino Sans W4" panose="020B0400000000000000" pitchFamily="34" charset="-128"/>
                          <a:ea typeface="Hiragino Sans W4" panose="020B0400000000000000" pitchFamily="34" charset="-128"/>
                        </a:rPr>
                        <a:t>14 bit</a:t>
                      </a:r>
                      <a:endParaRPr kumimoji="1" lang="ja-JP" altLang="en-US" sz="1500" b="0" i="0">
                        <a:latin typeface="Hiragino Sans W4" panose="020B0400000000000000" pitchFamily="34" charset="-128"/>
                        <a:ea typeface="Hiragino Sans W4" panose="020B0400000000000000" pitchFamily="34" charset="-128"/>
                      </a:endParaRPr>
                    </a:p>
                  </a:txBody>
                  <a:tcPr marL="79958" marR="79958" marT="39980" marB="39980"/>
                </a:tc>
                <a:extLst>
                  <a:ext uri="{0D108BD9-81ED-4DB2-BD59-A6C34878D82A}">
                    <a16:rowId xmlns:a16="http://schemas.microsoft.com/office/drawing/2014/main" val="1713315635"/>
                  </a:ext>
                </a:extLst>
              </a:tr>
            </a:tbl>
          </a:graphicData>
        </a:graphic>
      </p:graphicFrame>
      <p:sp>
        <p:nvSpPr>
          <p:cNvPr id="128" name="テキスト ボックス 127">
            <a:extLst>
              <a:ext uri="{FF2B5EF4-FFF2-40B4-BE49-F238E27FC236}">
                <a16:creationId xmlns:a16="http://schemas.microsoft.com/office/drawing/2014/main" id="{179567A2-9201-295A-619B-206674644181}"/>
              </a:ext>
            </a:extLst>
          </p:cNvPr>
          <p:cNvSpPr txBox="1"/>
          <p:nvPr/>
        </p:nvSpPr>
        <p:spPr>
          <a:xfrm>
            <a:off x="5509261" y="3582887"/>
            <a:ext cx="4016619" cy="253916"/>
          </a:xfrm>
          <a:prstGeom prst="rect">
            <a:avLst/>
          </a:prstGeom>
          <a:noFill/>
        </p:spPr>
        <p:txBody>
          <a:bodyPr wrap="square">
            <a:spAutoFit/>
          </a:bodyPr>
          <a:lstStyle/>
          <a:p>
            <a:r>
              <a:rPr lang="en" altLang="ja-JP" sz="1050" dirty="0" err="1">
                <a:effectLst/>
                <a:latin typeface="CMR10"/>
              </a:rPr>
              <a:t>K.Kasinski</a:t>
            </a:r>
            <a:r>
              <a:rPr lang="en" altLang="ja-JP" sz="1050" dirty="0">
                <a:effectLst/>
                <a:latin typeface="CMR10"/>
              </a:rPr>
              <a:t>, et al. SMX2.0, SMX2.1, SMX2.2, Manual v4.00. 2021. </a:t>
            </a:r>
            <a:endParaRPr lang="en" altLang="ja-JP" sz="1050" dirty="0">
              <a:effectLst/>
            </a:endParaRPr>
          </a:p>
        </p:txBody>
      </p:sp>
      <p:pic>
        <p:nvPicPr>
          <p:cNvPr id="129" name="グラフィックス 128" descr="古い鍵 単色塗りつぶし">
            <a:extLst>
              <a:ext uri="{FF2B5EF4-FFF2-40B4-BE49-F238E27FC236}">
                <a16:creationId xmlns:a16="http://schemas.microsoft.com/office/drawing/2014/main" id="{576D0B67-2E65-2622-B52B-4A0E04278D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339" y="3037232"/>
            <a:ext cx="343552" cy="343552"/>
          </a:xfrm>
          <a:prstGeom prst="rect">
            <a:avLst/>
          </a:prstGeom>
        </p:spPr>
      </p:pic>
      <p:cxnSp>
        <p:nvCxnSpPr>
          <p:cNvPr id="3" name="直線コネクタ 2">
            <a:extLst>
              <a:ext uri="{FF2B5EF4-FFF2-40B4-BE49-F238E27FC236}">
                <a16:creationId xmlns:a16="http://schemas.microsoft.com/office/drawing/2014/main" id="{48660337-F737-0FAE-E859-31BF84227282}"/>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83496B21-1EFE-7A64-74EC-50D9EDD74D3F}"/>
              </a:ext>
            </a:extLst>
          </p:cNvPr>
          <p:cNvGrpSpPr/>
          <p:nvPr/>
        </p:nvGrpSpPr>
        <p:grpSpPr>
          <a:xfrm>
            <a:off x="6863165" y="4146475"/>
            <a:ext cx="1691556" cy="1059469"/>
            <a:chOff x="5978276" y="4092045"/>
            <a:chExt cx="2468662" cy="1059469"/>
          </a:xfrm>
        </p:grpSpPr>
        <p:sp>
          <p:nvSpPr>
            <p:cNvPr id="5" name="フリーフォーム 4">
              <a:extLst>
                <a:ext uri="{FF2B5EF4-FFF2-40B4-BE49-F238E27FC236}">
                  <a16:creationId xmlns:a16="http://schemas.microsoft.com/office/drawing/2014/main" id="{CE4FB8A3-749C-2E92-E806-7F9BED78AE77}"/>
                </a:ext>
              </a:extLst>
            </p:cNvPr>
            <p:cNvSpPr/>
            <p:nvPr/>
          </p:nvSpPr>
          <p:spPr>
            <a:xfrm>
              <a:off x="5978276" y="4092045"/>
              <a:ext cx="955547" cy="1059469"/>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4156364"/>
                <a:gd name="connsiteY0" fmla="*/ 1937229 h 2070328"/>
                <a:gd name="connsiteX1" fmla="*/ 157942 w 4156364"/>
                <a:gd name="connsiteY1" fmla="*/ 1704473 h 2070328"/>
                <a:gd name="connsiteX2" fmla="*/ 540328 w 4156364"/>
                <a:gd name="connsiteY2" fmla="*/ 365 h 2070328"/>
                <a:gd name="connsiteX3" fmla="*/ 1346663 w 4156364"/>
                <a:gd name="connsiteY3" fmla="*/ 1862415 h 2070328"/>
                <a:gd name="connsiteX4" fmla="*/ 4156364 w 4156364"/>
                <a:gd name="connsiteY4" fmla="*/ 2003732 h 2070328"/>
                <a:gd name="connsiteX0" fmla="*/ 0 w 4156364"/>
                <a:gd name="connsiteY0" fmla="*/ 1945539 h 2079171"/>
                <a:gd name="connsiteX1" fmla="*/ 157942 w 4156364"/>
                <a:gd name="connsiteY1" fmla="*/ 1712783 h 2079171"/>
                <a:gd name="connsiteX2" fmla="*/ 440576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660 h 2092861"/>
                <a:gd name="connsiteX1" fmla="*/ 157942 w 4156364"/>
                <a:gd name="connsiteY1" fmla="*/ 1712904 h 2092861"/>
                <a:gd name="connsiteX2" fmla="*/ 440576 w 4156364"/>
                <a:gd name="connsiteY2" fmla="*/ 483 h 2092861"/>
                <a:gd name="connsiteX3" fmla="*/ 1562794 w 4156364"/>
                <a:gd name="connsiteY3" fmla="*/ 1895784 h 2092861"/>
                <a:gd name="connsiteX4" fmla="*/ 4156364 w 4156364"/>
                <a:gd name="connsiteY4" fmla="*/ 2012163 h 2092861"/>
                <a:gd name="connsiteX0" fmla="*/ 0 w 4156364"/>
                <a:gd name="connsiteY0" fmla="*/ 1945540 h 2079172"/>
                <a:gd name="connsiteX1" fmla="*/ 157942 w 4156364"/>
                <a:gd name="connsiteY1" fmla="*/ 1712784 h 2079172"/>
                <a:gd name="connsiteX2" fmla="*/ 440576 w 4156364"/>
                <a:gd name="connsiteY2" fmla="*/ 363 h 2079172"/>
                <a:gd name="connsiteX3" fmla="*/ 1555024 w 4156364"/>
                <a:gd name="connsiteY3" fmla="*/ 1870726 h 2079172"/>
                <a:gd name="connsiteX4" fmla="*/ 4156364 w 4156364"/>
                <a:gd name="connsiteY4" fmla="*/ 2012043 h 2079172"/>
                <a:gd name="connsiteX0" fmla="*/ 0 w 4156364"/>
                <a:gd name="connsiteY0" fmla="*/ 1945540 h 2027535"/>
                <a:gd name="connsiteX1" fmla="*/ 157942 w 4156364"/>
                <a:gd name="connsiteY1" fmla="*/ 1712784 h 2027535"/>
                <a:gd name="connsiteX2" fmla="*/ 440576 w 4156364"/>
                <a:gd name="connsiteY2" fmla="*/ 363 h 2027535"/>
                <a:gd name="connsiteX3" fmla="*/ 1555024 w 4156364"/>
                <a:gd name="connsiteY3" fmla="*/ 1870726 h 2027535"/>
                <a:gd name="connsiteX4" fmla="*/ 4156364 w 4156364"/>
                <a:gd name="connsiteY4" fmla="*/ 2012043 h 2027535"/>
                <a:gd name="connsiteX0" fmla="*/ 0 w 4195208"/>
                <a:gd name="connsiteY0" fmla="*/ 1945540 h 2032383"/>
                <a:gd name="connsiteX1" fmla="*/ 157942 w 4195208"/>
                <a:gd name="connsiteY1" fmla="*/ 1712784 h 2032383"/>
                <a:gd name="connsiteX2" fmla="*/ 440576 w 4195208"/>
                <a:gd name="connsiteY2" fmla="*/ 363 h 2032383"/>
                <a:gd name="connsiteX3" fmla="*/ 1555024 w 4195208"/>
                <a:gd name="connsiteY3" fmla="*/ 1870726 h 2032383"/>
                <a:gd name="connsiteX4" fmla="*/ 4195208 w 4195208"/>
                <a:gd name="connsiteY4" fmla="*/ 1912290 h 2032383"/>
                <a:gd name="connsiteX0" fmla="*/ 0 w 4195208"/>
                <a:gd name="connsiteY0" fmla="*/ 1945540 h 2021557"/>
                <a:gd name="connsiteX1" fmla="*/ 157942 w 4195208"/>
                <a:gd name="connsiteY1" fmla="*/ 1712784 h 2021557"/>
                <a:gd name="connsiteX2" fmla="*/ 440576 w 4195208"/>
                <a:gd name="connsiteY2" fmla="*/ 363 h 2021557"/>
                <a:gd name="connsiteX3" fmla="*/ 1555024 w 4195208"/>
                <a:gd name="connsiteY3" fmla="*/ 1870726 h 2021557"/>
                <a:gd name="connsiteX4" fmla="*/ 4195208 w 4195208"/>
                <a:gd name="connsiteY4" fmla="*/ 1912290 h 2021557"/>
                <a:gd name="connsiteX0" fmla="*/ 0 w 1555024"/>
                <a:gd name="connsiteY0" fmla="*/ 1945540 h 1948865"/>
                <a:gd name="connsiteX1" fmla="*/ 157942 w 1555024"/>
                <a:gd name="connsiteY1" fmla="*/ 1712784 h 1948865"/>
                <a:gd name="connsiteX2" fmla="*/ 440576 w 1555024"/>
                <a:gd name="connsiteY2" fmla="*/ 363 h 1948865"/>
                <a:gd name="connsiteX3" fmla="*/ 1555024 w 1555024"/>
                <a:gd name="connsiteY3" fmla="*/ 1870726 h 1948865"/>
                <a:gd name="connsiteX0" fmla="*/ 0 w 1710402"/>
                <a:gd name="connsiteY0" fmla="*/ 1945660 h 1948985"/>
                <a:gd name="connsiteX1" fmla="*/ 157942 w 1710402"/>
                <a:gd name="connsiteY1" fmla="*/ 1712904 h 1948985"/>
                <a:gd name="connsiteX2" fmla="*/ 440576 w 1710402"/>
                <a:gd name="connsiteY2" fmla="*/ 483 h 1948985"/>
                <a:gd name="connsiteX3" fmla="*/ 1710402 w 1710402"/>
                <a:gd name="connsiteY3" fmla="*/ 1895784 h 1948985"/>
              </a:gdLst>
              <a:ahLst/>
              <a:cxnLst>
                <a:cxn ang="0">
                  <a:pos x="connsiteX0" y="connsiteY0"/>
                </a:cxn>
                <a:cxn ang="0">
                  <a:pos x="connsiteX1" y="connsiteY1"/>
                </a:cxn>
                <a:cxn ang="0">
                  <a:pos x="connsiteX2" y="connsiteY2"/>
                </a:cxn>
                <a:cxn ang="0">
                  <a:pos x="connsiteX3" y="connsiteY3"/>
                </a:cxn>
              </a:cxnLst>
              <a:rect l="l" t="t" r="r" b="b"/>
              <a:pathLst>
                <a:path w="1710402" h="1948985">
                  <a:moveTo>
                    <a:pt x="0" y="1945660"/>
                  </a:moveTo>
                  <a:cubicBezTo>
                    <a:pt x="167640" y="1926263"/>
                    <a:pt x="84513" y="2037100"/>
                    <a:pt x="157942" y="1712904"/>
                  </a:cubicBezTo>
                  <a:cubicBezTo>
                    <a:pt x="231371" y="1388708"/>
                    <a:pt x="181833" y="-29997"/>
                    <a:pt x="440576" y="483"/>
                  </a:cubicBezTo>
                  <a:cubicBezTo>
                    <a:pt x="699319" y="30963"/>
                    <a:pt x="1084630" y="1577130"/>
                    <a:pt x="1710402" y="1895784"/>
                  </a:cubicBezTo>
                </a:path>
              </a:pathLst>
            </a:custGeom>
            <a:noFill/>
            <a:ln w="28575">
              <a:solidFill>
                <a:srgbClr val="3F5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D5616792-28AB-9357-8AA1-8C287F4993CE}"/>
                </a:ext>
              </a:extLst>
            </p:cNvPr>
            <p:cNvCxnSpPr>
              <a:cxnSpLocks/>
            </p:cNvCxnSpPr>
            <p:nvPr/>
          </p:nvCxnSpPr>
          <p:spPr>
            <a:xfrm>
              <a:off x="5978277" y="4897990"/>
              <a:ext cx="2468661" cy="0"/>
            </a:xfrm>
            <a:prstGeom prst="line">
              <a:avLst/>
            </a:prstGeom>
            <a:ln w="28575">
              <a:solidFill>
                <a:srgbClr val="3F53F4"/>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56EC9F3-E3F4-2755-AB82-6350A4F6A733}"/>
                </a:ext>
              </a:extLst>
            </p:cNvPr>
            <p:cNvCxnSpPr>
              <a:cxnSpLocks/>
            </p:cNvCxnSpPr>
            <p:nvPr/>
          </p:nvCxnSpPr>
          <p:spPr>
            <a:xfrm>
              <a:off x="6933823" y="5124943"/>
              <a:ext cx="1409397" cy="0"/>
            </a:xfrm>
            <a:prstGeom prst="line">
              <a:avLst/>
            </a:prstGeom>
            <a:ln w="28575">
              <a:solidFill>
                <a:srgbClr val="3F53F4"/>
              </a:solidFill>
              <a:prstDash val="solid"/>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770D1480-AC94-6E94-8106-B8DA3B6875BB}"/>
              </a:ext>
            </a:extLst>
          </p:cNvPr>
          <p:cNvGrpSpPr/>
          <p:nvPr/>
        </p:nvGrpSpPr>
        <p:grpSpPr>
          <a:xfrm>
            <a:off x="6830478" y="5694394"/>
            <a:ext cx="1770713" cy="945784"/>
            <a:chOff x="5978276" y="5586727"/>
            <a:chExt cx="2495929" cy="945784"/>
          </a:xfrm>
        </p:grpSpPr>
        <p:sp>
          <p:nvSpPr>
            <p:cNvPr id="23" name="フリーフォーム 22">
              <a:extLst>
                <a:ext uri="{FF2B5EF4-FFF2-40B4-BE49-F238E27FC236}">
                  <a16:creationId xmlns:a16="http://schemas.microsoft.com/office/drawing/2014/main" id="{E3354287-D382-5320-FAC7-2AFD516BF7D7}"/>
                </a:ext>
              </a:extLst>
            </p:cNvPr>
            <p:cNvSpPr/>
            <p:nvPr/>
          </p:nvSpPr>
          <p:spPr>
            <a:xfrm flipV="1">
              <a:off x="5978276" y="5586727"/>
              <a:ext cx="2495929" cy="945784"/>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2594804"/>
                <a:gd name="connsiteY0" fmla="*/ 1945539 h 2243541"/>
                <a:gd name="connsiteX1" fmla="*/ 157942 w 2594804"/>
                <a:gd name="connsiteY1" fmla="*/ 1712783 h 2243541"/>
                <a:gd name="connsiteX2" fmla="*/ 357448 w 2594804"/>
                <a:gd name="connsiteY2" fmla="*/ 362 h 2243541"/>
                <a:gd name="connsiteX3" fmla="*/ 1346663 w 2594804"/>
                <a:gd name="connsiteY3" fmla="*/ 1870725 h 2243541"/>
                <a:gd name="connsiteX4" fmla="*/ 2594804 w 2594804"/>
                <a:gd name="connsiteY4" fmla="*/ 2233266 h 2243541"/>
                <a:gd name="connsiteX0" fmla="*/ 0 w 2594804"/>
                <a:gd name="connsiteY0" fmla="*/ 2535374 h 2847912"/>
                <a:gd name="connsiteX1" fmla="*/ 157942 w 2594804"/>
                <a:gd name="connsiteY1" fmla="*/ 2302618 h 2847912"/>
                <a:gd name="connsiteX2" fmla="*/ 464981 w 2594804"/>
                <a:gd name="connsiteY2" fmla="*/ 269 h 2847912"/>
                <a:gd name="connsiteX3" fmla="*/ 1346663 w 2594804"/>
                <a:gd name="connsiteY3" fmla="*/ 2460560 h 2847912"/>
                <a:gd name="connsiteX4" fmla="*/ 2594804 w 2594804"/>
                <a:gd name="connsiteY4" fmla="*/ 2823101 h 2847912"/>
                <a:gd name="connsiteX0" fmla="*/ 0 w 2594804"/>
                <a:gd name="connsiteY0" fmla="*/ 2535356 h 2847894"/>
                <a:gd name="connsiteX1" fmla="*/ 157942 w 2594804"/>
                <a:gd name="connsiteY1" fmla="*/ 2302600 h 2847894"/>
                <a:gd name="connsiteX2" fmla="*/ 464981 w 2594804"/>
                <a:gd name="connsiteY2" fmla="*/ 251 h 2847894"/>
                <a:gd name="connsiteX3" fmla="*/ 1346663 w 2594804"/>
                <a:gd name="connsiteY3" fmla="*/ 2460542 h 2847894"/>
                <a:gd name="connsiteX4" fmla="*/ 2594804 w 2594804"/>
                <a:gd name="connsiteY4" fmla="*/ 2823083 h 2847894"/>
                <a:gd name="connsiteX0" fmla="*/ 0 w 2219102"/>
                <a:gd name="connsiteY0" fmla="*/ 2535356 h 2824463"/>
                <a:gd name="connsiteX1" fmla="*/ 157942 w 2219102"/>
                <a:gd name="connsiteY1" fmla="*/ 2302600 h 2824463"/>
                <a:gd name="connsiteX2" fmla="*/ 464981 w 2219102"/>
                <a:gd name="connsiteY2" fmla="*/ 251 h 2824463"/>
                <a:gd name="connsiteX3" fmla="*/ 1346663 w 2219102"/>
                <a:gd name="connsiteY3" fmla="*/ 2460542 h 2824463"/>
                <a:gd name="connsiteX4" fmla="*/ 2219102 w 2219102"/>
                <a:gd name="connsiteY4" fmla="*/ 2790896 h 2824463"/>
                <a:gd name="connsiteX0" fmla="*/ 0 w 2444523"/>
                <a:gd name="connsiteY0" fmla="*/ 2535356 h 2824463"/>
                <a:gd name="connsiteX1" fmla="*/ 157942 w 2444523"/>
                <a:gd name="connsiteY1" fmla="*/ 2302600 h 2824463"/>
                <a:gd name="connsiteX2" fmla="*/ 464981 w 2444523"/>
                <a:gd name="connsiteY2" fmla="*/ 251 h 2824463"/>
                <a:gd name="connsiteX3" fmla="*/ 1346663 w 2444523"/>
                <a:gd name="connsiteY3" fmla="*/ 2460542 h 2824463"/>
                <a:gd name="connsiteX4" fmla="*/ 2444523 w 2444523"/>
                <a:gd name="connsiteY4" fmla="*/ 2790896 h 2824463"/>
                <a:gd name="connsiteX0" fmla="*/ 0 w 2444523"/>
                <a:gd name="connsiteY0" fmla="*/ 2535119 h 2796623"/>
                <a:gd name="connsiteX1" fmla="*/ 157942 w 2444523"/>
                <a:gd name="connsiteY1" fmla="*/ 2302363 h 2796623"/>
                <a:gd name="connsiteX2" fmla="*/ 464981 w 2444523"/>
                <a:gd name="connsiteY2" fmla="*/ 14 h 2796623"/>
                <a:gd name="connsiteX3" fmla="*/ 1436831 w 2444523"/>
                <a:gd name="connsiteY3" fmla="*/ 2267172 h 2796623"/>
                <a:gd name="connsiteX4" fmla="*/ 2444523 w 2444523"/>
                <a:gd name="connsiteY4" fmla="*/ 2790659 h 279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523" h="2796623">
                  <a:moveTo>
                    <a:pt x="0" y="2535119"/>
                  </a:moveTo>
                  <a:cubicBezTo>
                    <a:pt x="167640" y="2515722"/>
                    <a:pt x="80445" y="2577396"/>
                    <a:pt x="157942" y="2302363"/>
                  </a:cubicBezTo>
                  <a:cubicBezTo>
                    <a:pt x="235439" y="2027330"/>
                    <a:pt x="251833" y="5879"/>
                    <a:pt x="464981" y="14"/>
                  </a:cubicBezTo>
                  <a:cubicBezTo>
                    <a:pt x="678129" y="-5851"/>
                    <a:pt x="1081861" y="1796700"/>
                    <a:pt x="1436831" y="2267172"/>
                  </a:cubicBezTo>
                  <a:cubicBezTo>
                    <a:pt x="1791802" y="2737644"/>
                    <a:pt x="1855705" y="2822525"/>
                    <a:pt x="2444523" y="279065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628C352E-AF91-BCD3-5ECD-A7E529797DFF}"/>
                </a:ext>
              </a:extLst>
            </p:cNvPr>
            <p:cNvCxnSpPr>
              <a:cxnSpLocks/>
            </p:cNvCxnSpPr>
            <p:nvPr/>
          </p:nvCxnSpPr>
          <p:spPr>
            <a:xfrm>
              <a:off x="5978276" y="5842115"/>
              <a:ext cx="246866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27" name="直線コネクタ 26">
            <a:extLst>
              <a:ext uri="{FF2B5EF4-FFF2-40B4-BE49-F238E27FC236}">
                <a16:creationId xmlns:a16="http://schemas.microsoft.com/office/drawing/2014/main" id="{B022AD60-CDE2-A9F6-412B-04FE2862F8AC}"/>
              </a:ext>
            </a:extLst>
          </p:cNvPr>
          <p:cNvCxnSpPr>
            <a:cxnSpLocks/>
          </p:cNvCxnSpPr>
          <p:nvPr/>
        </p:nvCxnSpPr>
        <p:spPr>
          <a:xfrm>
            <a:off x="124178" y="5334619"/>
            <a:ext cx="891978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3B89CB1B-D2AB-2208-4EEB-187946CB8E5E}"/>
              </a:ext>
            </a:extLst>
          </p:cNvPr>
          <p:cNvSpPr txBox="1"/>
          <p:nvPr/>
        </p:nvSpPr>
        <p:spPr>
          <a:xfrm>
            <a:off x="542809" y="4368735"/>
            <a:ext cx="4061579" cy="584775"/>
          </a:xfrm>
          <a:prstGeom prst="rect">
            <a:avLst/>
          </a:prstGeom>
          <a:noFill/>
        </p:spPr>
        <p:txBody>
          <a:bodyPr wrap="square">
            <a:spAutoFit/>
          </a:bodyPr>
          <a:lstStyle/>
          <a:p>
            <a:r>
              <a:rPr kumimoji="1" lang="en-US" altLang="ja-JP" sz="1600" b="1" dirty="0" err="1">
                <a:latin typeface="Hiragino Sans W6" panose="020B0400000000000000" pitchFamily="34" charset="-128"/>
                <a:ea typeface="Hiragino Sans W6" panose="020B0400000000000000" pitchFamily="34" charset="-128"/>
              </a:rPr>
              <a:t>tdc</a:t>
            </a:r>
            <a:r>
              <a:rPr kumimoji="1" lang="ja-JP" altLang="en-US" sz="1600" b="1">
                <a:latin typeface="Hiragino Sans W6" panose="020B0400000000000000" pitchFamily="34" charset="-128"/>
                <a:ea typeface="Hiragino Sans W6" panose="020B0400000000000000" pitchFamily="34" charset="-128"/>
              </a:rPr>
              <a:t>閾値</a:t>
            </a:r>
            <a:r>
              <a:rPr kumimoji="1" lang="ja-JP" altLang="en-US" sz="1600">
                <a:latin typeface="Hiragino Sans W4" panose="020B0400000000000000" pitchFamily="34" charset="-128"/>
                <a:ea typeface="Hiragino Sans W4" panose="020B0400000000000000" pitchFamily="34" charset="-128"/>
              </a:rPr>
              <a:t>を超えた</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3F53F4"/>
                </a:solidFill>
                <a:latin typeface="Hiragino Sans W4" panose="020B0400000000000000" pitchFamily="34" charset="-128"/>
                <a:ea typeface="Hiragino Sans W4" panose="020B0400000000000000" pitchFamily="34" charset="-128"/>
              </a:rPr>
              <a:t>fast SHAPER</a:t>
            </a:r>
            <a:r>
              <a:rPr kumimoji="1" lang="ja-JP" altLang="en-US" sz="1600" b="1">
                <a:solidFill>
                  <a:srgbClr val="3F53F4"/>
                </a:solidFill>
                <a:latin typeface="Hiragino Sans W4" panose="020B0400000000000000" pitchFamily="34" charset="-128"/>
                <a:ea typeface="Hiragino Sans W4" panose="020B0400000000000000" pitchFamily="34" charset="-128"/>
              </a:rPr>
              <a:t>生成信号</a:t>
            </a:r>
            <a:endParaRPr kumimoji="1" lang="en-US" altLang="ja-JP" sz="1600" b="1" dirty="0">
              <a:solidFill>
                <a:srgbClr val="3F53F4"/>
              </a:solidFill>
              <a:latin typeface="Hiragino Sans W4" panose="020B0400000000000000" pitchFamily="34" charset="-128"/>
              <a:ea typeface="Hiragino Sans W4" panose="020B0400000000000000" pitchFamily="34" charset="-128"/>
            </a:endParaRPr>
          </a:p>
          <a:p>
            <a:r>
              <a:rPr kumimoji="1" lang="ja-JP" altLang="en-US" sz="1600">
                <a:latin typeface="Hiragino Sans W4" panose="020B0400000000000000" pitchFamily="34" charset="-128"/>
                <a:ea typeface="Hiragino Sans W4" panose="020B0400000000000000" pitchFamily="34" charset="-128"/>
              </a:rPr>
              <a:t>を使って</a:t>
            </a:r>
            <a:r>
              <a:rPr kumimoji="1" lang="en-US" altLang="ja-JP" sz="1600" b="1" dirty="0">
                <a:latin typeface="Hiragino Sans W6" panose="020B0400000000000000" pitchFamily="34" charset="-128"/>
                <a:ea typeface="Hiragino Sans W6" panose="020B0400000000000000" pitchFamily="34" charset="-128"/>
              </a:rPr>
              <a:t>timestamp</a:t>
            </a:r>
            <a:r>
              <a:rPr kumimoji="1" lang="ja-JP" altLang="en-US" sz="1600">
                <a:latin typeface="Hiragino Sans W4" panose="020B0400000000000000" pitchFamily="34" charset="-128"/>
                <a:ea typeface="Hiragino Sans W4" panose="020B0400000000000000" pitchFamily="34" charset="-128"/>
              </a:rPr>
              <a:t>を記録</a:t>
            </a:r>
            <a:r>
              <a:rPr kumimoji="1" lang="en-US" altLang="ja-JP" sz="1600" dirty="0">
                <a:latin typeface="Hiragino Sans W4" panose="020B0400000000000000" pitchFamily="34" charset="-128"/>
                <a:ea typeface="Hiragino Sans W4" panose="020B0400000000000000" pitchFamily="34" charset="-128"/>
              </a:rPr>
              <a:t> </a:t>
            </a:r>
            <a:endParaRPr lang="ja-JP" altLang="en-US" sz="1600"/>
          </a:p>
        </p:txBody>
      </p:sp>
      <p:sp>
        <p:nvSpPr>
          <p:cNvPr id="37" name="テキスト ボックス 36">
            <a:extLst>
              <a:ext uri="{FF2B5EF4-FFF2-40B4-BE49-F238E27FC236}">
                <a16:creationId xmlns:a16="http://schemas.microsoft.com/office/drawing/2014/main" id="{80FD6AF9-386B-D9F4-0739-510BE34E033A}"/>
              </a:ext>
            </a:extLst>
          </p:cNvPr>
          <p:cNvSpPr txBox="1"/>
          <p:nvPr/>
        </p:nvSpPr>
        <p:spPr>
          <a:xfrm>
            <a:off x="542809" y="5854208"/>
            <a:ext cx="4686780" cy="584775"/>
          </a:xfrm>
          <a:prstGeom prst="rect">
            <a:avLst/>
          </a:prstGeom>
          <a:noFill/>
        </p:spPr>
        <p:txBody>
          <a:bodyPr wrap="square">
            <a:spAutoFit/>
          </a:bodyPr>
          <a:lstStyle/>
          <a:p>
            <a:r>
              <a:rPr kumimoji="1" lang="ja-JP" altLang="en-US" sz="1600" b="1">
                <a:latin typeface="Hiragino Sans W6" panose="020B0400000000000000" pitchFamily="34" charset="-128"/>
                <a:ea typeface="Hiragino Sans W6" panose="020B0400000000000000" pitchFamily="34" charset="-128"/>
              </a:rPr>
              <a:t>最低</a:t>
            </a:r>
            <a:r>
              <a:rPr kumimoji="1" lang="en-US" altLang="ja-JP" sz="1600" b="1" dirty="0" err="1">
                <a:latin typeface="Hiragino Sans W6" panose="020B0400000000000000" pitchFamily="34" charset="-128"/>
                <a:ea typeface="Hiragino Sans W6" panose="020B0400000000000000" pitchFamily="34" charset="-128"/>
              </a:rPr>
              <a:t>adc</a:t>
            </a:r>
            <a:r>
              <a:rPr kumimoji="1" lang="ja-JP" altLang="en-US" sz="1600" b="1">
                <a:latin typeface="Hiragino Sans W6" panose="020B0400000000000000" pitchFamily="34" charset="-128"/>
                <a:ea typeface="Hiragino Sans W6" panose="020B0400000000000000" pitchFamily="34" charset="-128"/>
              </a:rPr>
              <a:t>閾値</a:t>
            </a:r>
            <a:r>
              <a:rPr kumimoji="1" lang="ja-JP" altLang="en-US" sz="1600">
                <a:latin typeface="Hiragino Sans W4" panose="020B0400000000000000" pitchFamily="34" charset="-128"/>
                <a:ea typeface="Hiragino Sans W4" panose="020B0400000000000000" pitchFamily="34" charset="-128"/>
              </a:rPr>
              <a:t>を超えた</a:t>
            </a:r>
            <a:r>
              <a:rPr kumimoji="1" lang="en-US" altLang="ja-JP" sz="1600" dirty="0">
                <a:latin typeface="Hiragino Sans W4" panose="020B0400000000000000" pitchFamily="34" charset="-128"/>
                <a:ea typeface="Hiragino Sans W4" panose="020B0400000000000000" pitchFamily="34" charset="-128"/>
              </a:rPr>
              <a:t> </a:t>
            </a:r>
            <a:r>
              <a:rPr kumimoji="1" lang="en-US" altLang="ja-JP" sz="1600" b="1" dirty="0">
                <a:solidFill>
                  <a:srgbClr val="FF0000"/>
                </a:solidFill>
                <a:latin typeface="Hiragino Sans W6" panose="020B0400000000000000" pitchFamily="34" charset="-128"/>
                <a:ea typeface="Hiragino Sans W6" panose="020B0400000000000000" pitchFamily="34" charset="-128"/>
              </a:rPr>
              <a:t>slow SHAPER</a:t>
            </a:r>
            <a:r>
              <a:rPr kumimoji="1" lang="ja-JP" altLang="en-US" sz="1600" b="1">
                <a:solidFill>
                  <a:srgbClr val="FF0000"/>
                </a:solidFill>
                <a:latin typeface="Hiragino Sans W6" panose="020B0400000000000000" pitchFamily="34" charset="-128"/>
                <a:ea typeface="Hiragino Sans W6" panose="020B0400000000000000" pitchFamily="34" charset="-128"/>
              </a:rPr>
              <a:t>生成信号　　</a:t>
            </a:r>
            <a:endParaRPr kumimoji="1" lang="en-US" altLang="ja-JP" sz="1600" b="1" dirty="0">
              <a:solidFill>
                <a:srgbClr val="FF0000"/>
              </a:solidFill>
              <a:latin typeface="Hiragino Sans W6" panose="020B0400000000000000" pitchFamily="34" charset="-128"/>
              <a:ea typeface="Hiragino Sans W6" panose="020B0400000000000000" pitchFamily="34" charset="-128"/>
            </a:endParaRPr>
          </a:p>
          <a:p>
            <a:r>
              <a:rPr kumimoji="1" lang="ja-JP" altLang="en-US" sz="1600">
                <a:latin typeface="Hiragino Sans W4" panose="020B0400000000000000" pitchFamily="34" charset="-128"/>
                <a:ea typeface="Hiragino Sans W4" panose="020B0400000000000000" pitchFamily="34" charset="-128"/>
              </a:rPr>
              <a:t>の</a:t>
            </a:r>
            <a:r>
              <a:rPr kumimoji="1" lang="en-US" altLang="ja-JP" sz="1600" b="1" dirty="0" err="1">
                <a:latin typeface="Hiragino Sans W6" panose="020B0400000000000000" pitchFamily="34" charset="-128"/>
                <a:ea typeface="Hiragino Sans W6" panose="020B0400000000000000" pitchFamily="34" charset="-128"/>
              </a:rPr>
              <a:t>adc</a:t>
            </a:r>
            <a:r>
              <a:rPr kumimoji="1" lang="ja-JP" altLang="en-US" sz="1600" b="1">
                <a:latin typeface="Hiragino Sans W6" panose="020B0400000000000000" pitchFamily="34" charset="-128"/>
                <a:ea typeface="Hiragino Sans W6" panose="020B0400000000000000" pitchFamily="34" charset="-128"/>
              </a:rPr>
              <a:t>値</a:t>
            </a:r>
            <a:r>
              <a:rPr kumimoji="1" lang="ja-JP" altLang="en-US" sz="1600">
                <a:latin typeface="Hiragino Sans W4" panose="020B0400000000000000" pitchFamily="34" charset="-128"/>
                <a:ea typeface="Hiragino Sans W4" panose="020B0400000000000000" pitchFamily="34" charset="-128"/>
              </a:rPr>
              <a:t>を記録</a:t>
            </a:r>
            <a:r>
              <a:rPr kumimoji="1" lang="en-US" altLang="ja-JP" sz="1600" dirty="0">
                <a:latin typeface="Hiragino Sans W4" panose="020B0400000000000000" pitchFamily="34" charset="-128"/>
                <a:ea typeface="Hiragino Sans W4" panose="020B0400000000000000" pitchFamily="34" charset="-128"/>
              </a:rPr>
              <a:t> </a:t>
            </a:r>
            <a:endParaRPr lang="ja-JP" altLang="en-US" sz="1600"/>
          </a:p>
        </p:txBody>
      </p:sp>
      <p:sp>
        <p:nvSpPr>
          <p:cNvPr id="38" name="角丸四角形吹き出し 37">
            <a:extLst>
              <a:ext uri="{FF2B5EF4-FFF2-40B4-BE49-F238E27FC236}">
                <a16:creationId xmlns:a16="http://schemas.microsoft.com/office/drawing/2014/main" id="{411B62CF-2629-2CE6-08EA-5FC473BAED51}"/>
              </a:ext>
            </a:extLst>
          </p:cNvPr>
          <p:cNvSpPr/>
          <p:nvPr/>
        </p:nvSpPr>
        <p:spPr>
          <a:xfrm>
            <a:off x="7360301" y="3955984"/>
            <a:ext cx="1576178" cy="508057"/>
          </a:xfrm>
          <a:prstGeom prst="wedgeRoundRectCallout">
            <a:avLst>
              <a:gd name="adj1" fmla="val -57672"/>
              <a:gd name="adj2" fmla="val 56504"/>
              <a:gd name="adj3" fmla="val 16667"/>
            </a:avLst>
          </a:prstGeom>
          <a:solidFill>
            <a:schemeClr val="bg1"/>
          </a:solidFill>
          <a:ln w="19050">
            <a:solidFill>
              <a:srgbClr val="3F5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Hiragino Sans W4" panose="020B0400000000000000" pitchFamily="34" charset="-128"/>
                <a:ea typeface="Hiragino Sans W4" panose="020B0400000000000000" pitchFamily="34" charset="-128"/>
              </a:rPr>
              <a:t>fast SHAPER </a:t>
            </a:r>
            <a:r>
              <a:rPr kumimoji="1" lang="ja-JP" altLang="en-US" sz="1400">
                <a:solidFill>
                  <a:schemeClr val="tx1"/>
                </a:solidFill>
                <a:latin typeface="Hiragino Sans W4" panose="020B0400000000000000" pitchFamily="34" charset="-128"/>
                <a:ea typeface="Hiragino Sans W4" panose="020B0400000000000000" pitchFamily="34" charset="-128"/>
              </a:rPr>
              <a:t>生成信号</a:t>
            </a:r>
          </a:p>
        </p:txBody>
      </p:sp>
      <p:sp>
        <p:nvSpPr>
          <p:cNvPr id="39" name="角丸四角形吹き出し 38">
            <a:extLst>
              <a:ext uri="{FF2B5EF4-FFF2-40B4-BE49-F238E27FC236}">
                <a16:creationId xmlns:a16="http://schemas.microsoft.com/office/drawing/2014/main" id="{AD87CD3A-5782-FA9C-100F-96E858BA4B61}"/>
              </a:ext>
            </a:extLst>
          </p:cNvPr>
          <p:cNvSpPr/>
          <p:nvPr/>
        </p:nvSpPr>
        <p:spPr>
          <a:xfrm>
            <a:off x="7547098" y="6324716"/>
            <a:ext cx="1520700" cy="454817"/>
          </a:xfrm>
          <a:prstGeom prst="wedgeRoundRectCallout">
            <a:avLst>
              <a:gd name="adj1" fmla="val -41529"/>
              <a:gd name="adj2" fmla="val -83832"/>
              <a:gd name="adj3" fmla="val 1666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Hiragino Sans W4" panose="020B0400000000000000" pitchFamily="34" charset="-128"/>
                <a:ea typeface="Hiragino Sans W4" panose="020B0400000000000000" pitchFamily="34" charset="-128"/>
              </a:rPr>
              <a:t>slow SHAPER </a:t>
            </a:r>
            <a:r>
              <a:rPr kumimoji="1" lang="ja-JP" altLang="en-US" sz="1400">
                <a:solidFill>
                  <a:schemeClr val="tx1"/>
                </a:solidFill>
                <a:latin typeface="Hiragino Sans W4" panose="020B0400000000000000" pitchFamily="34" charset="-128"/>
                <a:ea typeface="Hiragino Sans W4" panose="020B0400000000000000" pitchFamily="34" charset="-128"/>
              </a:rPr>
              <a:t>生成信号</a:t>
            </a:r>
          </a:p>
        </p:txBody>
      </p:sp>
      <p:sp>
        <p:nvSpPr>
          <p:cNvPr id="42" name="テキスト ボックス 41">
            <a:extLst>
              <a:ext uri="{FF2B5EF4-FFF2-40B4-BE49-F238E27FC236}">
                <a16:creationId xmlns:a16="http://schemas.microsoft.com/office/drawing/2014/main" id="{52F06ED9-24CB-110F-D872-124D970C6AF6}"/>
              </a:ext>
            </a:extLst>
          </p:cNvPr>
          <p:cNvSpPr txBox="1"/>
          <p:nvPr/>
        </p:nvSpPr>
        <p:spPr>
          <a:xfrm>
            <a:off x="5729666" y="4806192"/>
            <a:ext cx="1266032" cy="338554"/>
          </a:xfrm>
          <a:prstGeom prst="rect">
            <a:avLst/>
          </a:prstGeom>
          <a:noFill/>
        </p:spPr>
        <p:txBody>
          <a:bodyPr wrap="square">
            <a:spAutoFit/>
          </a:bodyPr>
          <a:lstStyle/>
          <a:p>
            <a:r>
              <a:rPr kumimoji="1" lang="en-US" altLang="ja-JP" sz="1600" b="1" dirty="0" err="1">
                <a:solidFill>
                  <a:srgbClr val="3F53F4"/>
                </a:solidFill>
                <a:latin typeface="Hiragino Sans W6" panose="020B0400000000000000" pitchFamily="34" charset="-128"/>
                <a:ea typeface="Hiragino Sans W6" panose="020B0400000000000000" pitchFamily="34" charset="-128"/>
              </a:rPr>
              <a:t>tdc_thr</a:t>
            </a:r>
            <a:r>
              <a:rPr kumimoji="1" lang="ja-JP" altLang="en-US" sz="1600" b="1">
                <a:solidFill>
                  <a:srgbClr val="3F53F4"/>
                </a:solidFill>
                <a:latin typeface="Hiragino Sans W6" panose="020B0400000000000000" pitchFamily="34" charset="-128"/>
                <a:ea typeface="Hiragino Sans W6" panose="020B0400000000000000" pitchFamily="34" charset="-128"/>
              </a:rPr>
              <a:t>→</a:t>
            </a:r>
            <a:endParaRPr lang="ja-JP" altLang="en-US" sz="1600" b="1">
              <a:solidFill>
                <a:srgbClr val="3F53F4"/>
              </a:solidFill>
              <a:latin typeface="Hiragino Sans W6" panose="020B0400000000000000" pitchFamily="34" charset="-128"/>
              <a:ea typeface="Hiragino Sans W6" panose="020B0400000000000000" pitchFamily="34" charset="-128"/>
            </a:endParaRPr>
          </a:p>
        </p:txBody>
      </p:sp>
      <p:sp>
        <p:nvSpPr>
          <p:cNvPr id="44" name="テキスト ボックス 43">
            <a:extLst>
              <a:ext uri="{FF2B5EF4-FFF2-40B4-BE49-F238E27FC236}">
                <a16:creationId xmlns:a16="http://schemas.microsoft.com/office/drawing/2014/main" id="{B5CBD7C9-05CB-E834-21E8-0C76AD8D76FB}"/>
              </a:ext>
            </a:extLst>
          </p:cNvPr>
          <p:cNvSpPr txBox="1"/>
          <p:nvPr/>
        </p:nvSpPr>
        <p:spPr>
          <a:xfrm>
            <a:off x="5181331" y="5770812"/>
            <a:ext cx="1731774" cy="338554"/>
          </a:xfrm>
          <a:prstGeom prst="rect">
            <a:avLst/>
          </a:prstGeom>
          <a:noFill/>
        </p:spPr>
        <p:txBody>
          <a:bodyPr wrap="square">
            <a:spAutoFit/>
          </a:bodyPr>
          <a:lstStyle/>
          <a:p>
            <a:r>
              <a:rPr kumimoji="1" lang="en-US" altLang="ja-JP" sz="1600" b="1" dirty="0" err="1">
                <a:solidFill>
                  <a:srgbClr val="FF0000"/>
                </a:solidFill>
                <a:latin typeface="Hiragino Sans W6" panose="020B0400000000000000" pitchFamily="34" charset="-128"/>
                <a:ea typeface="Hiragino Sans W6" panose="020B0400000000000000" pitchFamily="34" charset="-128"/>
              </a:rPr>
              <a:t>adc_min_thr</a:t>
            </a:r>
            <a:r>
              <a:rPr kumimoji="1" lang="ja-JP" altLang="en-US" sz="1600" b="1">
                <a:solidFill>
                  <a:srgbClr val="FF0000"/>
                </a:solidFill>
                <a:latin typeface="Hiragino Sans W6" panose="020B0400000000000000" pitchFamily="34" charset="-128"/>
                <a:ea typeface="Hiragino Sans W6" panose="020B0400000000000000" pitchFamily="34" charset="-128"/>
              </a:rPr>
              <a:t>→</a:t>
            </a:r>
            <a:endParaRPr lang="ja-JP" altLang="en-US" sz="1600" b="1">
              <a:solidFill>
                <a:srgbClr val="FF0000"/>
              </a:solidFill>
              <a:latin typeface="Hiragino Sans W6" panose="020B0400000000000000" pitchFamily="34" charset="-128"/>
              <a:ea typeface="Hiragino Sans W6" panose="020B0400000000000000" pitchFamily="34" charset="-128"/>
            </a:endParaRPr>
          </a:p>
        </p:txBody>
      </p:sp>
      <p:sp>
        <p:nvSpPr>
          <p:cNvPr id="45" name="テキスト ボックス 44">
            <a:extLst>
              <a:ext uri="{FF2B5EF4-FFF2-40B4-BE49-F238E27FC236}">
                <a16:creationId xmlns:a16="http://schemas.microsoft.com/office/drawing/2014/main" id="{B4937687-B603-4FE0-4816-A27EEEE09377}"/>
              </a:ext>
            </a:extLst>
          </p:cNvPr>
          <p:cNvSpPr txBox="1"/>
          <p:nvPr/>
        </p:nvSpPr>
        <p:spPr>
          <a:xfrm>
            <a:off x="651848" y="4942513"/>
            <a:ext cx="4997652" cy="323165"/>
          </a:xfrm>
          <a:prstGeom prst="rect">
            <a:avLst/>
          </a:prstGeom>
          <a:noFill/>
        </p:spPr>
        <p:txBody>
          <a:bodyPr wrap="square">
            <a:spAutoFit/>
          </a:bodyPr>
          <a:lstStyle/>
          <a:p>
            <a:r>
              <a:rPr kumimoji="1" lang="en-US" altLang="ja-JP" sz="1500" u="sng" dirty="0">
                <a:highlight>
                  <a:srgbClr val="FFFF00"/>
                </a:highlight>
                <a:latin typeface="Hiragino Sans W4" panose="020B0400000000000000" pitchFamily="34" charset="-128"/>
                <a:ea typeface="Hiragino Sans W4" panose="020B0400000000000000" pitchFamily="34" charset="-128"/>
              </a:rPr>
              <a:t>※</a:t>
            </a:r>
            <a:r>
              <a:rPr kumimoji="1" lang="ja-JP" altLang="en-US" sz="1500" u="sng">
                <a:highlight>
                  <a:srgbClr val="FFFF00"/>
                </a:highlight>
                <a:latin typeface="Hiragino Sans W4" panose="020B0400000000000000" pitchFamily="34" charset="-128"/>
                <a:ea typeface="Hiragino Sans W4" panose="020B0400000000000000" pitchFamily="34" charset="-128"/>
              </a:rPr>
              <a:t> </a:t>
            </a:r>
            <a:r>
              <a:rPr kumimoji="1" lang="en-US" altLang="ja-JP" sz="1500" u="sng" dirty="0" err="1">
                <a:highlight>
                  <a:srgbClr val="FFFF00"/>
                </a:highlight>
                <a:latin typeface="Hiragino Sans W4" panose="020B0400000000000000" pitchFamily="34" charset="-128"/>
                <a:ea typeface="Hiragino Sans W4" panose="020B0400000000000000" pitchFamily="34" charset="-128"/>
              </a:rPr>
              <a:t>tdc</a:t>
            </a:r>
            <a:r>
              <a:rPr kumimoji="1" lang="ja-JP" altLang="en-US" sz="1500" u="sng">
                <a:highlight>
                  <a:srgbClr val="FFFF00"/>
                </a:highlight>
                <a:latin typeface="Hiragino Sans W4" panose="020B0400000000000000" pitchFamily="34" charset="-128"/>
                <a:ea typeface="Hiragino Sans W4" panose="020B0400000000000000" pitchFamily="34" charset="-128"/>
              </a:rPr>
              <a:t>閾値を超えなければ、</a:t>
            </a:r>
            <a:r>
              <a:rPr kumimoji="1" lang="ja-JP" altLang="en-US" sz="1500" b="1" u="sng">
                <a:highlight>
                  <a:srgbClr val="FFFF00"/>
                </a:highlight>
                <a:latin typeface="Hiragino Sans W6" panose="020B0400000000000000" pitchFamily="34" charset="-128"/>
                <a:ea typeface="Hiragino Sans W6" panose="020B0400000000000000" pitchFamily="34" charset="-128"/>
              </a:rPr>
              <a:t>正しい</a:t>
            </a:r>
            <a:r>
              <a:rPr kumimoji="1" lang="en-US" altLang="ja-JP" sz="1500" b="1" u="sng" dirty="0" err="1">
                <a:highlight>
                  <a:srgbClr val="FFFF00"/>
                </a:highlight>
                <a:latin typeface="Hiragino Sans W6" panose="020B0400000000000000" pitchFamily="34" charset="-128"/>
                <a:ea typeface="Hiragino Sans W6" panose="020B0400000000000000" pitchFamily="34" charset="-128"/>
              </a:rPr>
              <a:t>tdc</a:t>
            </a:r>
            <a:r>
              <a:rPr kumimoji="1" lang="ja-JP" altLang="en-US" sz="1500" b="1" u="sng">
                <a:highlight>
                  <a:srgbClr val="FFFF00"/>
                </a:highlight>
                <a:latin typeface="Hiragino Sans W6" panose="020B0400000000000000" pitchFamily="34" charset="-128"/>
                <a:ea typeface="Hiragino Sans W6" panose="020B0400000000000000" pitchFamily="34" charset="-128"/>
              </a:rPr>
              <a:t>を記録しない</a:t>
            </a:r>
            <a:endParaRPr lang="ja-JP" altLang="en-US" sz="1500" b="1" u="sng">
              <a:highlight>
                <a:srgbClr val="FFFF00"/>
              </a:highlight>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AF50D7-B47A-52BE-2581-8B3366B9FDD1}"/>
              </a:ext>
            </a:extLst>
          </p:cNvPr>
          <p:cNvSpPr txBox="1"/>
          <p:nvPr/>
        </p:nvSpPr>
        <p:spPr>
          <a:xfrm>
            <a:off x="651848" y="6458487"/>
            <a:ext cx="4997652" cy="323165"/>
          </a:xfrm>
          <a:prstGeom prst="rect">
            <a:avLst/>
          </a:prstGeom>
          <a:noFill/>
        </p:spPr>
        <p:txBody>
          <a:bodyPr wrap="square">
            <a:spAutoFit/>
          </a:bodyPr>
          <a:lstStyle/>
          <a:p>
            <a:r>
              <a:rPr kumimoji="1" lang="en-US" altLang="ja-JP" sz="1500" u="sng" dirty="0">
                <a:highlight>
                  <a:srgbClr val="FFFF00"/>
                </a:highlight>
                <a:latin typeface="Hiragino Sans W4" panose="020B0400000000000000" pitchFamily="34" charset="-128"/>
                <a:ea typeface="Hiragino Sans W4" panose="020B0400000000000000" pitchFamily="34" charset="-128"/>
              </a:rPr>
              <a:t>※</a:t>
            </a:r>
            <a:r>
              <a:rPr kumimoji="1" lang="ja-JP" altLang="en-US" sz="1500" u="sng">
                <a:highlight>
                  <a:srgbClr val="FFFF00"/>
                </a:highlight>
                <a:latin typeface="Hiragino Sans W4" panose="020B0400000000000000" pitchFamily="34" charset="-128"/>
                <a:ea typeface="Hiragino Sans W4" panose="020B0400000000000000" pitchFamily="34" charset="-128"/>
              </a:rPr>
              <a:t> 最低</a:t>
            </a:r>
            <a:r>
              <a:rPr kumimoji="1" lang="en-US" altLang="ja-JP" sz="1500" u="sng" dirty="0" err="1">
                <a:highlight>
                  <a:srgbClr val="FFFF00"/>
                </a:highlight>
                <a:latin typeface="Hiragino Sans W4" panose="020B0400000000000000" pitchFamily="34" charset="-128"/>
                <a:ea typeface="Hiragino Sans W4" panose="020B0400000000000000" pitchFamily="34" charset="-128"/>
              </a:rPr>
              <a:t>adc</a:t>
            </a:r>
            <a:r>
              <a:rPr kumimoji="1" lang="ja-JP" altLang="en-US" sz="1500" u="sng">
                <a:highlight>
                  <a:srgbClr val="FFFF00"/>
                </a:highlight>
                <a:latin typeface="Hiragino Sans W4" panose="020B0400000000000000" pitchFamily="34" charset="-128"/>
                <a:ea typeface="Hiragino Sans W4" panose="020B0400000000000000" pitchFamily="34" charset="-128"/>
              </a:rPr>
              <a:t>閾値を超えなければ、</a:t>
            </a:r>
            <a:r>
              <a:rPr kumimoji="1" lang="en-US" altLang="ja-JP" sz="1500" b="1" u="sng" dirty="0">
                <a:highlight>
                  <a:srgbClr val="FFFF00"/>
                </a:highlight>
                <a:latin typeface="Hiragino Sans W6" panose="020B0400000000000000" pitchFamily="34" charset="-128"/>
                <a:ea typeface="Hiragino Sans W6" panose="020B0400000000000000" pitchFamily="34" charset="-128"/>
              </a:rPr>
              <a:t>hit</a:t>
            </a:r>
            <a:r>
              <a:rPr kumimoji="1" lang="ja-JP" altLang="en-US" sz="1500" b="1" u="sng">
                <a:highlight>
                  <a:srgbClr val="FFFF00"/>
                </a:highlight>
                <a:latin typeface="Hiragino Sans W6" panose="020B0400000000000000" pitchFamily="34" charset="-128"/>
                <a:ea typeface="Hiragino Sans W6" panose="020B0400000000000000" pitchFamily="34" charset="-128"/>
              </a:rPr>
              <a:t>情報を記録しない</a:t>
            </a:r>
            <a:endParaRPr lang="ja-JP" altLang="en-US" sz="1500" b="1" u="sng">
              <a:highlight>
                <a:srgbClr val="FFFF00"/>
              </a:highlight>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49448A22-61EE-B76F-652F-645B03C24982}"/>
              </a:ext>
            </a:extLst>
          </p:cNvPr>
          <p:cNvSpPr txBox="1"/>
          <p:nvPr/>
        </p:nvSpPr>
        <p:spPr>
          <a:xfrm>
            <a:off x="224652" y="3975021"/>
            <a:ext cx="1702119" cy="338554"/>
          </a:xfrm>
          <a:prstGeom prst="rect">
            <a:avLst/>
          </a:prstGeom>
          <a:solidFill>
            <a:schemeClr val="bg1"/>
          </a:solidFill>
          <a:ln>
            <a:solidFill>
              <a:schemeClr val="tx1"/>
            </a:solidFill>
          </a:ln>
        </p:spPr>
        <p:txBody>
          <a:bodyPr wrap="square">
            <a:spAutoFit/>
          </a:bodyPr>
          <a:lstStyle/>
          <a:p>
            <a:pPr algn="ctr"/>
            <a:r>
              <a:rPr kumimoji="1" lang="en-US" altLang="ja-JP" sz="1600" dirty="0">
                <a:latin typeface="Hiragino Sans W6" panose="020B0400000000000000" pitchFamily="34" charset="-128"/>
                <a:ea typeface="Hiragino Sans W6" panose="020B0400000000000000" pitchFamily="34" charset="-128"/>
              </a:rPr>
              <a:t>DISCR LOGIC</a:t>
            </a:r>
          </a:p>
        </p:txBody>
      </p:sp>
      <p:sp>
        <p:nvSpPr>
          <p:cNvPr id="48" name="テキスト ボックス 47">
            <a:extLst>
              <a:ext uri="{FF2B5EF4-FFF2-40B4-BE49-F238E27FC236}">
                <a16:creationId xmlns:a16="http://schemas.microsoft.com/office/drawing/2014/main" id="{FABADF78-2E58-0773-2A85-A155D49E4457}"/>
              </a:ext>
            </a:extLst>
          </p:cNvPr>
          <p:cNvSpPr txBox="1"/>
          <p:nvPr/>
        </p:nvSpPr>
        <p:spPr>
          <a:xfrm>
            <a:off x="224652" y="5471190"/>
            <a:ext cx="1702119" cy="338554"/>
          </a:xfrm>
          <a:prstGeom prst="rect">
            <a:avLst/>
          </a:prstGeom>
          <a:solidFill>
            <a:schemeClr val="bg1"/>
          </a:solidFill>
          <a:ln>
            <a:solidFill>
              <a:schemeClr val="tx1"/>
            </a:solidFill>
          </a:ln>
        </p:spPr>
        <p:txBody>
          <a:bodyPr wrap="square">
            <a:spAutoFit/>
          </a:bodyPr>
          <a:lstStyle/>
          <a:p>
            <a:pPr algn="ctr"/>
            <a:r>
              <a:rPr kumimoji="1" lang="en-US" altLang="ja-JP" sz="1600" dirty="0">
                <a:latin typeface="Hiragino Sans W6" panose="020B0400000000000000" pitchFamily="34" charset="-128"/>
                <a:ea typeface="Hiragino Sans W6" panose="020B0400000000000000" pitchFamily="34" charset="-128"/>
              </a:rPr>
              <a:t>ADC LOGIC</a:t>
            </a:r>
          </a:p>
        </p:txBody>
      </p:sp>
      <p:sp>
        <p:nvSpPr>
          <p:cNvPr id="50" name="角丸四角形 49">
            <a:extLst>
              <a:ext uri="{FF2B5EF4-FFF2-40B4-BE49-F238E27FC236}">
                <a16:creationId xmlns:a16="http://schemas.microsoft.com/office/drawing/2014/main" id="{F2B468E8-B2F2-1979-106A-3C734451C262}"/>
              </a:ext>
            </a:extLst>
          </p:cNvPr>
          <p:cNvSpPr/>
          <p:nvPr/>
        </p:nvSpPr>
        <p:spPr>
          <a:xfrm>
            <a:off x="4812332" y="4066741"/>
            <a:ext cx="1485071" cy="361706"/>
          </a:xfrm>
          <a:prstGeom prst="roundRect">
            <a:avLst>
              <a:gd name="adj" fmla="val 50000"/>
            </a:avLst>
          </a:prstGeom>
          <a:solidFill>
            <a:srgbClr val="EEFFE5"/>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Hiragino Sans W6" panose="020B0400000000000000" pitchFamily="34" charset="-128"/>
                <a:ea typeface="Hiragino Sans W6" panose="020B0400000000000000" pitchFamily="34" charset="-128"/>
              </a:rPr>
              <a:t>2</a:t>
            </a:r>
            <a:r>
              <a:rPr kumimoji="1" lang="ja-JP" altLang="en-US" sz="1600" b="1">
                <a:solidFill>
                  <a:schemeClr val="tx1"/>
                </a:solidFill>
                <a:latin typeface="Hiragino Sans W6" panose="020B0400000000000000" pitchFamily="34" charset="-128"/>
                <a:ea typeface="Hiragino Sans W6" panose="020B0400000000000000" pitchFamily="34" charset="-128"/>
              </a:rPr>
              <a:t>種類の閾値</a:t>
            </a:r>
          </a:p>
        </p:txBody>
      </p:sp>
      <p:cxnSp>
        <p:nvCxnSpPr>
          <p:cNvPr id="52" name="直線矢印コネクタ 51">
            <a:extLst>
              <a:ext uri="{FF2B5EF4-FFF2-40B4-BE49-F238E27FC236}">
                <a16:creationId xmlns:a16="http://schemas.microsoft.com/office/drawing/2014/main" id="{465B1D1A-3CCF-73FC-831D-68DBE3183285}"/>
              </a:ext>
            </a:extLst>
          </p:cNvPr>
          <p:cNvCxnSpPr>
            <a:cxnSpLocks/>
            <a:stCxn id="50" idx="2"/>
          </p:cNvCxnSpPr>
          <p:nvPr/>
        </p:nvCxnSpPr>
        <p:spPr>
          <a:xfrm>
            <a:off x="5554868" y="4428447"/>
            <a:ext cx="569001" cy="4209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BD525D6C-0C45-75EB-A322-A1E3A4B7A34E}"/>
              </a:ext>
            </a:extLst>
          </p:cNvPr>
          <p:cNvCxnSpPr>
            <a:cxnSpLocks/>
            <a:stCxn id="50" idx="2"/>
          </p:cNvCxnSpPr>
          <p:nvPr/>
        </p:nvCxnSpPr>
        <p:spPr>
          <a:xfrm>
            <a:off x="5554868" y="4428447"/>
            <a:ext cx="162788" cy="1342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C2ED629C-845B-3FB9-9F39-94C7826CBC09}"/>
              </a:ext>
            </a:extLst>
          </p:cNvPr>
          <p:cNvSpPr txBox="1"/>
          <p:nvPr/>
        </p:nvSpPr>
        <p:spPr>
          <a:xfrm>
            <a:off x="213424" y="5853288"/>
            <a:ext cx="515919" cy="338554"/>
          </a:xfrm>
          <a:prstGeom prst="rect">
            <a:avLst/>
          </a:prstGeom>
          <a:noFill/>
        </p:spPr>
        <p:txBody>
          <a:bodyPr wrap="square">
            <a:spAutoFit/>
          </a:bodyPr>
          <a:lstStyle/>
          <a:p>
            <a:r>
              <a:rPr kumimoji="1" lang="ja-JP" altLang="en-US" sz="1600">
                <a:latin typeface="Hiragino Sans W4" panose="020B0400000000000000" pitchFamily="34" charset="-128"/>
                <a:ea typeface="Hiragino Sans W4" panose="020B0400000000000000" pitchFamily="34" charset="-128"/>
              </a:rPr>
              <a:t>→</a:t>
            </a:r>
            <a:endParaRPr lang="ja-JP" altLang="en-US" sz="1600"/>
          </a:p>
        </p:txBody>
      </p:sp>
      <p:sp>
        <p:nvSpPr>
          <p:cNvPr id="66" name="テキスト ボックス 65">
            <a:extLst>
              <a:ext uri="{FF2B5EF4-FFF2-40B4-BE49-F238E27FC236}">
                <a16:creationId xmlns:a16="http://schemas.microsoft.com/office/drawing/2014/main" id="{F0DF419F-BA27-81A4-200F-5998E93994E0}"/>
              </a:ext>
            </a:extLst>
          </p:cNvPr>
          <p:cNvSpPr txBox="1"/>
          <p:nvPr/>
        </p:nvSpPr>
        <p:spPr>
          <a:xfrm>
            <a:off x="213424" y="4343041"/>
            <a:ext cx="515919" cy="338554"/>
          </a:xfrm>
          <a:prstGeom prst="rect">
            <a:avLst/>
          </a:prstGeom>
          <a:noFill/>
        </p:spPr>
        <p:txBody>
          <a:bodyPr wrap="square">
            <a:spAutoFit/>
          </a:bodyPr>
          <a:lstStyle/>
          <a:p>
            <a:r>
              <a:rPr kumimoji="1" lang="ja-JP" altLang="en-US" sz="1600">
                <a:latin typeface="Hiragino Sans W4" panose="020B0400000000000000" pitchFamily="34" charset="-128"/>
                <a:ea typeface="Hiragino Sans W4" panose="020B0400000000000000" pitchFamily="34" charset="-128"/>
              </a:rPr>
              <a:t>→</a:t>
            </a:r>
            <a:endParaRPr lang="ja-JP" altLang="en-US" sz="1600"/>
          </a:p>
        </p:txBody>
      </p:sp>
    </p:spTree>
    <p:extLst>
      <p:ext uri="{BB962C8B-B14F-4D97-AF65-F5344CB8AC3E}">
        <p14:creationId xmlns:p14="http://schemas.microsoft.com/office/powerpoint/2010/main" val="985278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CA69DC-EAA1-A7FF-CE9A-587671A96B81}"/>
              </a:ext>
            </a:extLst>
          </p:cNvPr>
          <p:cNvPicPr>
            <a:picLocks noChangeAspect="1"/>
          </p:cNvPicPr>
          <p:nvPr/>
        </p:nvPicPr>
        <p:blipFill>
          <a:blip r:embed="rId3"/>
          <a:stretch>
            <a:fillRect/>
          </a:stretch>
        </p:blipFill>
        <p:spPr>
          <a:xfrm>
            <a:off x="575732" y="67815"/>
            <a:ext cx="5416834" cy="5314950"/>
          </a:xfrm>
          <a:prstGeom prst="rect">
            <a:avLst/>
          </a:prstGeom>
        </p:spPr>
      </p:pic>
      <p:pic>
        <p:nvPicPr>
          <p:cNvPr id="6" name="図 5">
            <a:extLst>
              <a:ext uri="{FF2B5EF4-FFF2-40B4-BE49-F238E27FC236}">
                <a16:creationId xmlns:a16="http://schemas.microsoft.com/office/drawing/2014/main" id="{17015973-0033-E0FC-F859-28BA288F283E}"/>
              </a:ext>
            </a:extLst>
          </p:cNvPr>
          <p:cNvPicPr>
            <a:picLocks noChangeAspect="1"/>
          </p:cNvPicPr>
          <p:nvPr/>
        </p:nvPicPr>
        <p:blipFill rotWithShape="1">
          <a:blip r:embed="rId4"/>
          <a:srcRect l="114" t="15297" r="37536" b="5479"/>
          <a:stretch/>
        </p:blipFill>
        <p:spPr>
          <a:xfrm>
            <a:off x="150564" y="5257799"/>
            <a:ext cx="8993436" cy="1430867"/>
          </a:xfrm>
          <a:prstGeom prst="rect">
            <a:avLst/>
          </a:prstGeom>
        </p:spPr>
      </p:pic>
    </p:spTree>
    <p:extLst>
      <p:ext uri="{BB962C8B-B14F-4D97-AF65-F5344CB8AC3E}">
        <p14:creationId xmlns:p14="http://schemas.microsoft.com/office/powerpoint/2010/main" val="1560470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84FC0AE-8D09-6ED0-96F3-5FE3EE339529}"/>
              </a:ext>
            </a:extLst>
          </p:cNvPr>
          <p:cNvPicPr>
            <a:picLocks noChangeAspect="1"/>
          </p:cNvPicPr>
          <p:nvPr/>
        </p:nvPicPr>
        <p:blipFill rotWithShape="1">
          <a:blip r:embed="rId3"/>
          <a:srcRect t="17975" b="10790"/>
          <a:stretch/>
        </p:blipFill>
        <p:spPr>
          <a:xfrm>
            <a:off x="42370" y="888999"/>
            <a:ext cx="9059259" cy="3496734"/>
          </a:xfrm>
          <a:prstGeom prst="rect">
            <a:avLst/>
          </a:prstGeom>
        </p:spPr>
      </p:pic>
      <p:pic>
        <p:nvPicPr>
          <p:cNvPr id="4" name="図 3">
            <a:extLst>
              <a:ext uri="{FF2B5EF4-FFF2-40B4-BE49-F238E27FC236}">
                <a16:creationId xmlns:a16="http://schemas.microsoft.com/office/drawing/2014/main" id="{65FBF930-32B3-878A-2948-5744D602D737}"/>
              </a:ext>
            </a:extLst>
          </p:cNvPr>
          <p:cNvPicPr>
            <a:picLocks noChangeAspect="1"/>
          </p:cNvPicPr>
          <p:nvPr/>
        </p:nvPicPr>
        <p:blipFill rotWithShape="1">
          <a:blip r:embed="rId3"/>
          <a:srcRect l="29670" t="2373" r="37907" b="81409"/>
          <a:stretch/>
        </p:blipFill>
        <p:spPr>
          <a:xfrm>
            <a:off x="1601794" y="4783665"/>
            <a:ext cx="5381477" cy="1261534"/>
          </a:xfrm>
          <a:prstGeom prst="rect">
            <a:avLst/>
          </a:prstGeom>
        </p:spPr>
      </p:pic>
    </p:spTree>
    <p:extLst>
      <p:ext uri="{BB962C8B-B14F-4D97-AF65-F5344CB8AC3E}">
        <p14:creationId xmlns:p14="http://schemas.microsoft.com/office/powerpoint/2010/main" val="412362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0BE0D9F9-EA76-C7E9-52D4-371563E0A0FE}"/>
              </a:ext>
            </a:extLst>
          </p:cNvPr>
          <p:cNvSpPr txBox="1">
            <a:spLocks/>
          </p:cNvSpPr>
          <p:nvPr/>
        </p:nvSpPr>
        <p:spPr>
          <a:xfrm>
            <a:off x="249591" y="-202750"/>
            <a:ext cx="7016624"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本研究の目的</a:t>
            </a:r>
          </a:p>
        </p:txBody>
      </p:sp>
      <p:sp>
        <p:nvSpPr>
          <p:cNvPr id="7" name="角丸四角形 6">
            <a:extLst>
              <a:ext uri="{FF2B5EF4-FFF2-40B4-BE49-F238E27FC236}">
                <a16:creationId xmlns:a16="http://schemas.microsoft.com/office/drawing/2014/main" id="{DE850694-8C12-A606-EC64-37EA21EC6D20}"/>
              </a:ext>
            </a:extLst>
          </p:cNvPr>
          <p:cNvSpPr/>
          <p:nvPr/>
        </p:nvSpPr>
        <p:spPr>
          <a:xfrm>
            <a:off x="4904012" y="3051366"/>
            <a:ext cx="4097443" cy="3100165"/>
          </a:xfrm>
          <a:prstGeom prst="roundRect">
            <a:avLst>
              <a:gd name="adj" fmla="val 4746"/>
            </a:avLst>
          </a:prstGeom>
          <a:solidFill>
            <a:schemeClr val="accent5">
              <a:lumMod val="20000"/>
              <a:lumOff val="80000"/>
            </a:schemeClr>
          </a:solidFill>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588"/>
          </a:p>
        </p:txBody>
      </p:sp>
      <p:sp>
        <p:nvSpPr>
          <p:cNvPr id="8" name="角丸四角形 7">
            <a:extLst>
              <a:ext uri="{FF2B5EF4-FFF2-40B4-BE49-F238E27FC236}">
                <a16:creationId xmlns:a16="http://schemas.microsoft.com/office/drawing/2014/main" id="{07841C81-A092-3572-B032-DD5538DE1CB4}"/>
              </a:ext>
            </a:extLst>
          </p:cNvPr>
          <p:cNvSpPr/>
          <p:nvPr/>
        </p:nvSpPr>
        <p:spPr>
          <a:xfrm>
            <a:off x="169566" y="3051682"/>
            <a:ext cx="3546395" cy="3100169"/>
          </a:xfrm>
          <a:prstGeom prst="roundRect">
            <a:avLst>
              <a:gd name="adj" fmla="val 6760"/>
            </a:avLst>
          </a:prstGeom>
          <a:solidFill>
            <a:srgbClr val="FFF0DC"/>
          </a:solidFill>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588"/>
          </a:p>
        </p:txBody>
      </p:sp>
      <p:sp>
        <p:nvSpPr>
          <p:cNvPr id="10" name="テキスト ボックス 9">
            <a:extLst>
              <a:ext uri="{FF2B5EF4-FFF2-40B4-BE49-F238E27FC236}">
                <a16:creationId xmlns:a16="http://schemas.microsoft.com/office/drawing/2014/main" id="{AD5DB5E7-193B-A1EF-3446-7FC3024EC73C}"/>
              </a:ext>
            </a:extLst>
          </p:cNvPr>
          <p:cNvSpPr txBox="1"/>
          <p:nvPr/>
        </p:nvSpPr>
        <p:spPr>
          <a:xfrm>
            <a:off x="277097" y="3343605"/>
            <a:ext cx="3492977" cy="400110"/>
          </a:xfrm>
          <a:prstGeom prst="rect">
            <a:avLst/>
          </a:prstGeom>
          <a:noFill/>
        </p:spPr>
        <p:txBody>
          <a:bodyPr wrap="square">
            <a:spAutoFit/>
          </a:bodyPr>
          <a:lstStyle/>
          <a:p>
            <a:pPr marL="302575" indent="-302575">
              <a:buFont typeface="Wingdings" pitchFamily="2" charset="2"/>
              <a:buChar char="Ø"/>
            </a:pPr>
            <a:r>
              <a:rPr lang="en-US" altLang="ja-JP" sz="2000" u="sng" dirty="0">
                <a:latin typeface="Hiragino Sans W4" panose="020B0400000000000000" pitchFamily="34" charset="-128"/>
                <a:ea typeface="Hiragino Sans W4" panose="020B0400000000000000" pitchFamily="34" charset="-128"/>
              </a:rPr>
              <a:t>STS</a:t>
            </a:r>
            <a:r>
              <a:rPr lang="en-US" altLang="ja-JP" sz="1600" u="sng" dirty="0">
                <a:latin typeface="Hiragino Sans W4" panose="020B0400000000000000" pitchFamily="34" charset="-128"/>
                <a:ea typeface="Hiragino Sans W4" panose="020B0400000000000000" pitchFamily="34" charset="-128"/>
              </a:rPr>
              <a:t> </a:t>
            </a:r>
            <a:r>
              <a:rPr lang="en-US" altLang="ja-JP" sz="1400" u="sng" dirty="0">
                <a:latin typeface="Hiragino Sans W4" panose="020B0400000000000000" pitchFamily="34" charset="-128"/>
                <a:ea typeface="Hiragino Sans W4" panose="020B0400000000000000" pitchFamily="34" charset="-128"/>
              </a:rPr>
              <a:t>(Silicon Tracking System)</a:t>
            </a:r>
            <a:endParaRPr lang="ja-JP" altLang="en-US" sz="1600" u="sng" dirty="0">
              <a:latin typeface="Hiragino Sans W4" panose="020B0400000000000000" pitchFamily="34" charset="-128"/>
              <a:ea typeface="Hiragino Sans W4" panose="020B0400000000000000" pitchFamily="34" charset="-128"/>
            </a:endParaRPr>
          </a:p>
        </p:txBody>
      </p:sp>
      <p:sp>
        <p:nvSpPr>
          <p:cNvPr id="11" name="右矢印 10">
            <a:extLst>
              <a:ext uri="{FF2B5EF4-FFF2-40B4-BE49-F238E27FC236}">
                <a16:creationId xmlns:a16="http://schemas.microsoft.com/office/drawing/2014/main" id="{77152BDC-3A0E-89DD-D91E-0B7BF1A9F55E}"/>
              </a:ext>
            </a:extLst>
          </p:cNvPr>
          <p:cNvSpPr/>
          <p:nvPr/>
        </p:nvSpPr>
        <p:spPr>
          <a:xfrm>
            <a:off x="3914875" y="3857100"/>
            <a:ext cx="852443" cy="453276"/>
          </a:xfrm>
          <a:prstGeom prst="rightArrow">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8"/>
          </a:p>
        </p:txBody>
      </p:sp>
      <p:sp>
        <p:nvSpPr>
          <p:cNvPr id="12" name="テキスト ボックス 11">
            <a:extLst>
              <a:ext uri="{FF2B5EF4-FFF2-40B4-BE49-F238E27FC236}">
                <a16:creationId xmlns:a16="http://schemas.microsoft.com/office/drawing/2014/main" id="{C9D4FFAA-BA10-A20C-8E52-024F6A8C1B1E}"/>
              </a:ext>
            </a:extLst>
          </p:cNvPr>
          <p:cNvSpPr txBox="1"/>
          <p:nvPr/>
        </p:nvSpPr>
        <p:spPr>
          <a:xfrm>
            <a:off x="169565" y="2896717"/>
            <a:ext cx="1640377" cy="400110"/>
          </a:xfrm>
          <a:prstGeom prst="rect">
            <a:avLst/>
          </a:prstGeom>
          <a:solidFill>
            <a:srgbClr val="FFF0DC"/>
          </a:solidFill>
          <a:ln w="28575">
            <a:solidFill>
              <a:schemeClr val="accent2"/>
            </a:solidFill>
          </a:ln>
        </p:spPr>
        <p:txBody>
          <a:bodyPr wrap="square">
            <a:spAutoFit/>
          </a:bodyPr>
          <a:lstStyle/>
          <a:p>
            <a:pPr algn="ctr"/>
            <a:r>
              <a:rPr lang="en-US" altLang="ja-JP" sz="2000" b="1" dirty="0">
                <a:latin typeface="Hiragino Sans W6" panose="020B0400000000000000" pitchFamily="34" charset="-128"/>
                <a:ea typeface="Hiragino Sans W6" panose="020B0400000000000000" pitchFamily="34" charset="-128"/>
              </a:rPr>
              <a:t>FAIR CBM</a:t>
            </a:r>
            <a:endParaRPr lang="ja-JP" altLang="en-US" sz="1600" b="1" dirty="0">
              <a:latin typeface="Hiragino Sans W6" panose="020B0400000000000000" pitchFamily="34" charset="-128"/>
              <a:ea typeface="Hiragino Sans W6" panose="020B0400000000000000" pitchFamily="34" charset="-128"/>
            </a:endParaRPr>
          </a:p>
        </p:txBody>
      </p:sp>
      <p:sp>
        <p:nvSpPr>
          <p:cNvPr id="13" name="テキスト ボックス 12">
            <a:extLst>
              <a:ext uri="{FF2B5EF4-FFF2-40B4-BE49-F238E27FC236}">
                <a16:creationId xmlns:a16="http://schemas.microsoft.com/office/drawing/2014/main" id="{D80518D9-1C26-F6B0-27E5-E26383BB488F}"/>
              </a:ext>
            </a:extLst>
          </p:cNvPr>
          <p:cNvSpPr txBox="1"/>
          <p:nvPr/>
        </p:nvSpPr>
        <p:spPr>
          <a:xfrm>
            <a:off x="3505414" y="3304357"/>
            <a:ext cx="1601749" cy="584775"/>
          </a:xfrm>
          <a:prstGeom prst="rect">
            <a:avLst/>
          </a:prstGeom>
          <a:noFill/>
        </p:spPr>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1</a:t>
            </a:r>
            <a:r>
              <a:rPr lang="ja-JP" altLang="en-US" sz="1600">
                <a:latin typeface="Hiragino Sans W4" panose="020B0400000000000000" pitchFamily="34" charset="-128"/>
                <a:ea typeface="Hiragino Sans W4" panose="020B0400000000000000" pitchFamily="34" charset="-128"/>
              </a:rPr>
              <a:t>層</a:t>
            </a:r>
            <a:endParaRPr lang="en-US" altLang="ja-JP" sz="1600" dirty="0">
              <a:latin typeface="Hiragino Sans W4" panose="020B0400000000000000" pitchFamily="34" charset="-128"/>
              <a:ea typeface="Hiragino Sans W4" panose="020B0400000000000000" pitchFamily="34" charset="-128"/>
            </a:endParaRPr>
          </a:p>
          <a:p>
            <a:pPr algn="ctr"/>
            <a:r>
              <a:rPr lang="en-US" altLang="ja-JP" sz="1600" dirty="0">
                <a:latin typeface="Hiragino Sans W4" panose="020B0400000000000000" pitchFamily="34" charset="-128"/>
                <a:ea typeface="Hiragino Sans W4" panose="020B0400000000000000" pitchFamily="34" charset="-128"/>
              </a:rPr>
              <a:t>(10</a:t>
            </a:r>
            <a:r>
              <a:rPr lang="en-US" altLang="ja-JP" sz="1400" dirty="0">
                <a:latin typeface="Hiragino Sans W4" panose="020B0400000000000000" pitchFamily="34" charset="-128"/>
                <a:ea typeface="Hiragino Sans W4" panose="020B0400000000000000" pitchFamily="34" charset="-128"/>
              </a:rPr>
              <a:t>modules</a:t>
            </a:r>
            <a:r>
              <a:rPr lang="en-US" altLang="ja-JP" sz="1600" dirty="0">
                <a:latin typeface="Hiragino Sans W4" panose="020B0400000000000000" pitchFamily="34" charset="-128"/>
                <a:ea typeface="Hiragino Sans W4" panose="020B0400000000000000" pitchFamily="34" charset="-128"/>
              </a:rPr>
              <a:t>)</a:t>
            </a:r>
            <a:endParaRPr lang="ja-JP" altLang="en-US" sz="1600" dirty="0">
              <a:latin typeface="Hiragino Sans W4" panose="020B0400000000000000" pitchFamily="34" charset="-128"/>
              <a:ea typeface="Hiragino Sans W4" panose="020B0400000000000000" pitchFamily="34" charset="-128"/>
            </a:endParaRPr>
          </a:p>
        </p:txBody>
      </p:sp>
      <p:sp>
        <p:nvSpPr>
          <p:cNvPr id="14" name="テキスト ボックス 13">
            <a:extLst>
              <a:ext uri="{FF2B5EF4-FFF2-40B4-BE49-F238E27FC236}">
                <a16:creationId xmlns:a16="http://schemas.microsoft.com/office/drawing/2014/main" id="{7E92DF90-9AB2-DB9C-C5A7-0048AAEA69D7}"/>
              </a:ext>
            </a:extLst>
          </p:cNvPr>
          <p:cNvSpPr txBox="1"/>
          <p:nvPr/>
        </p:nvSpPr>
        <p:spPr>
          <a:xfrm>
            <a:off x="785345" y="3757945"/>
            <a:ext cx="1947585" cy="309637"/>
          </a:xfrm>
          <a:prstGeom prst="rect">
            <a:avLst/>
          </a:prstGeom>
          <a:noFill/>
        </p:spPr>
        <p:txBody>
          <a:bodyPr wrap="square">
            <a:spAutoFit/>
          </a:bodyPr>
          <a:lstStyle/>
          <a:p>
            <a:r>
              <a:rPr lang="en-US" altLang="ja-JP" sz="1412" dirty="0">
                <a:latin typeface="Hiragino Sans W4" panose="020B0400000000000000" pitchFamily="34" charset="-128"/>
                <a:ea typeface="Hiragino Sans W4" panose="020B0400000000000000" pitchFamily="34" charset="-128"/>
              </a:rPr>
              <a:t>8</a:t>
            </a:r>
            <a:r>
              <a:rPr lang="ja-JP" altLang="en-US" sz="1412">
                <a:latin typeface="Hiragino Sans W4" panose="020B0400000000000000" pitchFamily="34" charset="-128"/>
                <a:ea typeface="Hiragino Sans W4" panose="020B0400000000000000" pitchFamily="34" charset="-128"/>
              </a:rPr>
              <a:t>層でトラッキング</a:t>
            </a:r>
            <a:endParaRPr lang="ja-JP" altLang="en-US" sz="1412" dirty="0">
              <a:latin typeface="Hiragino Sans W4" panose="020B0400000000000000" pitchFamily="34" charset="-128"/>
              <a:ea typeface="Hiragino Sans W4" panose="020B0400000000000000" pitchFamily="34" charset="-128"/>
            </a:endParaRPr>
          </a:p>
        </p:txBody>
      </p:sp>
      <p:sp>
        <p:nvSpPr>
          <p:cNvPr id="16" name="右矢印 15">
            <a:extLst>
              <a:ext uri="{FF2B5EF4-FFF2-40B4-BE49-F238E27FC236}">
                <a16:creationId xmlns:a16="http://schemas.microsoft.com/office/drawing/2014/main" id="{BF6C56A1-948F-6494-0061-8C6BA2C79A9E}"/>
              </a:ext>
            </a:extLst>
          </p:cNvPr>
          <p:cNvSpPr/>
          <p:nvPr/>
        </p:nvSpPr>
        <p:spPr>
          <a:xfrm rot="10800000">
            <a:off x="3885062" y="4482687"/>
            <a:ext cx="903468" cy="453276"/>
          </a:xfrm>
          <a:prstGeom prst="rightArrow">
            <a:avLst/>
          </a:prstGeom>
          <a:solidFill>
            <a:schemeClr val="accent5">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8"/>
          </a:p>
        </p:txBody>
      </p:sp>
      <p:sp>
        <p:nvSpPr>
          <p:cNvPr id="20" name="テキスト ボックス 19">
            <a:extLst>
              <a:ext uri="{FF2B5EF4-FFF2-40B4-BE49-F238E27FC236}">
                <a16:creationId xmlns:a16="http://schemas.microsoft.com/office/drawing/2014/main" id="{D5DA3E09-243C-D82D-0983-CC21489FAFAD}"/>
              </a:ext>
            </a:extLst>
          </p:cNvPr>
          <p:cNvSpPr txBox="1"/>
          <p:nvPr/>
        </p:nvSpPr>
        <p:spPr>
          <a:xfrm>
            <a:off x="4936987" y="3506586"/>
            <a:ext cx="3331616" cy="363946"/>
          </a:xfrm>
          <a:prstGeom prst="rect">
            <a:avLst/>
          </a:prstGeom>
          <a:noFill/>
        </p:spPr>
        <p:txBody>
          <a:bodyPr wrap="square">
            <a:spAutoFit/>
          </a:bodyPr>
          <a:lstStyle/>
          <a:p>
            <a:pPr marL="252146" indent="-252146">
              <a:buFont typeface="Wingdings" pitchFamily="2" charset="2"/>
              <a:buChar char="n"/>
            </a:pPr>
            <a:r>
              <a:rPr kumimoji="1" lang="ja-JP" altLang="en-US" sz="1765" u="sng">
                <a:latin typeface="Hiragino Sans W4" panose="020B0400000000000000" pitchFamily="34" charset="-128"/>
                <a:ea typeface="Hiragino Sans W4" panose="020B0400000000000000" pitchFamily="34" charset="-128"/>
              </a:rPr>
              <a:t>最内層飛跡検出器要求性能</a:t>
            </a:r>
            <a:endParaRPr kumimoji="1" lang="en-US" altLang="ja-JP" sz="1765" u="sng" dirty="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id="{9FEEC572-007C-8A45-D5A6-D411BE26A2DA}"/>
              </a:ext>
            </a:extLst>
          </p:cNvPr>
          <p:cNvSpPr txBox="1"/>
          <p:nvPr/>
        </p:nvSpPr>
        <p:spPr>
          <a:xfrm>
            <a:off x="4936982" y="3913829"/>
            <a:ext cx="2614657" cy="954107"/>
          </a:xfrm>
          <a:prstGeom prst="rect">
            <a:avLst/>
          </a:prstGeom>
          <a:noFill/>
        </p:spPr>
        <p:txBody>
          <a:bodyPr wrap="square">
            <a:spAutoFit/>
          </a:bodyPr>
          <a:lstStyle/>
          <a:p>
            <a:pPr marL="252146" indent="-252146">
              <a:buFont typeface="Arial" panose="020B0604020202020204" pitchFamily="34" charset="0"/>
              <a:buChar char="•"/>
            </a:pPr>
            <a:r>
              <a:rPr kumimoji="1" lang="ja-JP" altLang="en-US">
                <a:latin typeface="Hiragino Sans W4" panose="020B0400000000000000" pitchFamily="34" charset="-128"/>
                <a:ea typeface="Hiragino Sans W4" panose="020B0400000000000000" pitchFamily="34" charset="-128"/>
              </a:rPr>
              <a:t>時間分解能</a:t>
            </a:r>
            <a:r>
              <a:rPr kumimoji="1" lang="en-US" altLang="ja-JP" dirty="0">
                <a:latin typeface="Hiragino Sans W4" panose="020B0400000000000000" pitchFamily="34" charset="-128"/>
                <a:ea typeface="Hiragino Sans W4" panose="020B0400000000000000" pitchFamily="34" charset="-128"/>
              </a:rPr>
              <a:t>: 6 ns</a:t>
            </a:r>
          </a:p>
          <a:p>
            <a:pPr marL="252146" indent="-252146">
              <a:buFont typeface="Arial" panose="020B0604020202020204" pitchFamily="34" charset="0"/>
              <a:buChar char="•"/>
            </a:pPr>
            <a:r>
              <a:rPr kumimoji="1" lang="ja-JP" altLang="en-US">
                <a:latin typeface="Hiragino Sans W4" panose="020B0400000000000000" pitchFamily="34" charset="-128"/>
                <a:ea typeface="Hiragino Sans W4" panose="020B0400000000000000" pitchFamily="34" charset="-128"/>
              </a:rPr>
              <a:t>位置分解能</a:t>
            </a:r>
            <a:r>
              <a:rPr kumimoji="1" lang="en-US" altLang="ja-JP" dirty="0">
                <a:latin typeface="Hiragino Sans W4" panose="020B0400000000000000" pitchFamily="34" charset="-128"/>
                <a:ea typeface="Hiragino Sans W4" panose="020B0400000000000000" pitchFamily="34" charset="-128"/>
              </a:rPr>
              <a:t>: 25</a:t>
            </a:r>
            <a:r>
              <a:rPr kumimoji="1" lang="ja-JP" altLang="en-US">
                <a:latin typeface="Hiragino Sans W4" panose="020B0400000000000000" pitchFamily="34" charset="-128"/>
                <a:ea typeface="Hiragino Sans W4" panose="020B0400000000000000" pitchFamily="34" charset="-128"/>
              </a:rPr>
              <a:t> </a:t>
            </a:r>
            <a:r>
              <a:rPr lang="en-US" altLang="ja-JP" sz="2000" dirty="0" err="1">
                <a:ea typeface="Hiragino Sans W6" panose="020B0400000000000000" pitchFamily="34" charset="-128"/>
              </a:rPr>
              <a:t>μm</a:t>
            </a:r>
            <a:endParaRPr kumimoji="1" lang="en-US" altLang="ja-JP" dirty="0">
              <a:latin typeface="Hiragino Sans W4" panose="020B0400000000000000" pitchFamily="34" charset="-128"/>
              <a:ea typeface="Hiragino Sans W4" panose="020B0400000000000000" pitchFamily="34" charset="-128"/>
            </a:endParaRPr>
          </a:p>
          <a:p>
            <a:pPr marL="252146" indent="-252146">
              <a:buFont typeface="Arial" panose="020B0604020202020204" pitchFamily="34" charset="0"/>
              <a:buChar char="•"/>
            </a:pPr>
            <a:r>
              <a:rPr kumimoji="1" lang="ja-JP" altLang="en-US">
                <a:latin typeface="Hiragino Sans W4" panose="020B0400000000000000" pitchFamily="34" charset="-128"/>
                <a:ea typeface="Hiragino Sans W4" panose="020B0400000000000000" pitchFamily="34" charset="-128"/>
              </a:rPr>
              <a:t>検出効率</a:t>
            </a:r>
            <a:r>
              <a:rPr kumimoji="1" lang="en-US" altLang="ja-JP" dirty="0">
                <a:latin typeface="Hiragino Sans W4" panose="020B0400000000000000" pitchFamily="34" charset="-128"/>
                <a:ea typeface="Hiragino Sans W4" panose="020B0400000000000000" pitchFamily="34" charset="-128"/>
              </a:rPr>
              <a:t>: 95%</a:t>
            </a:r>
          </a:p>
        </p:txBody>
      </p:sp>
      <p:pic>
        <p:nvPicPr>
          <p:cNvPr id="23" name="図 22" descr="コンピュータ, レゴ, テーブル, 机 が含まれている画像&#10;&#10;自動的に生成された説明">
            <a:extLst>
              <a:ext uri="{FF2B5EF4-FFF2-40B4-BE49-F238E27FC236}">
                <a16:creationId xmlns:a16="http://schemas.microsoft.com/office/drawing/2014/main" id="{339C443F-E825-901C-C948-1671A5BB11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3" b="92830" l="53760" r="97326">
                        <a14:foregroundMark x1="94070" y1="46272" x2="96279" y2="23423"/>
                        <a14:foregroundMark x1="96279" y1="23423" x2="96550" y2="84130"/>
                        <a14:foregroundMark x1="96550" y1="84130" x2="93682" y2="66730"/>
                        <a14:foregroundMark x1="93682" y1="66730" x2="96434" y2="75335"/>
                        <a14:foregroundMark x1="96434" y1="75335" x2="97403" y2="85468"/>
                        <a14:foregroundMark x1="94070" y1="92830" x2="93488" y2="92830"/>
                        <a14:foregroundMark x1="73023" y1="61281" x2="73023" y2="61281"/>
                        <a14:foregroundMark x1="56705" y1="27055" x2="56899" y2="26769"/>
                        <a14:foregroundMark x1="56132" y1="28789" x2="53760" y2="41109"/>
                        <a14:foregroundMark x1="53760" y1="41109" x2="53953" y2="63289"/>
                        <a14:backgroundMark x1="54147" y1="30688" x2="56163" y2="30975"/>
                        <a14:backgroundMark x1="55736" y1="30688" x2="55736" y2="30688"/>
                        <a14:backgroundMark x1="55543" y1="30688" x2="55736" y2="30880"/>
                        <a14:backgroundMark x1="55349" y1="30497" x2="55891" y2="30688"/>
                        <a14:backgroundMark x1="54690" y1="82505" x2="55194" y2="82218"/>
                        <a14:backgroundMark x1="55310" y1="30402" x2="55775" y2="30210"/>
                        <a14:backgroundMark x1="92364" y1="59656" x2="92674" y2="62237"/>
                      </a14:backgroundRemoval>
                    </a14:imgEffect>
                  </a14:imgLayer>
                </a14:imgProps>
              </a:ext>
            </a:extLst>
          </a:blip>
          <a:srcRect l="49547"/>
          <a:stretch/>
        </p:blipFill>
        <p:spPr>
          <a:xfrm>
            <a:off x="-98844" y="3754021"/>
            <a:ext cx="2674121" cy="2148838"/>
          </a:xfrm>
          <a:prstGeom prst="rect">
            <a:avLst/>
          </a:prstGeom>
        </p:spPr>
      </p:pic>
      <p:sp>
        <p:nvSpPr>
          <p:cNvPr id="24" name="正方形/長方形 23">
            <a:extLst>
              <a:ext uri="{FF2B5EF4-FFF2-40B4-BE49-F238E27FC236}">
                <a16:creationId xmlns:a16="http://schemas.microsoft.com/office/drawing/2014/main" id="{BDAFCD8E-5D0E-8355-B9C2-C5F6DCCA6F43}"/>
              </a:ext>
            </a:extLst>
          </p:cNvPr>
          <p:cNvSpPr/>
          <p:nvPr/>
        </p:nvSpPr>
        <p:spPr>
          <a:xfrm>
            <a:off x="2560267" y="3831185"/>
            <a:ext cx="1036528" cy="1966059"/>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8"/>
          </a:p>
        </p:txBody>
      </p:sp>
      <p:cxnSp>
        <p:nvCxnSpPr>
          <p:cNvPr id="25" name="直線コネクタ 24">
            <a:extLst>
              <a:ext uri="{FF2B5EF4-FFF2-40B4-BE49-F238E27FC236}">
                <a16:creationId xmlns:a16="http://schemas.microsoft.com/office/drawing/2014/main" id="{E0DEEF53-F358-CDC2-E1CF-004208B726B1}"/>
              </a:ext>
            </a:extLst>
          </p:cNvPr>
          <p:cNvCxnSpPr>
            <a:cxnSpLocks/>
          </p:cNvCxnSpPr>
          <p:nvPr/>
        </p:nvCxnSpPr>
        <p:spPr>
          <a:xfrm>
            <a:off x="1989084" y="4575222"/>
            <a:ext cx="573200" cy="12068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5E51959-5879-5F01-7A5A-4D3B0C8FBE88}"/>
              </a:ext>
            </a:extLst>
          </p:cNvPr>
          <p:cNvCxnSpPr>
            <a:cxnSpLocks/>
          </p:cNvCxnSpPr>
          <p:nvPr/>
        </p:nvCxnSpPr>
        <p:spPr>
          <a:xfrm flipV="1">
            <a:off x="2000201" y="3831184"/>
            <a:ext cx="560067" cy="691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A9386B27-FF40-8ED2-5A28-EA96038D7D7B}"/>
              </a:ext>
            </a:extLst>
          </p:cNvPr>
          <p:cNvSpPr/>
          <p:nvPr/>
        </p:nvSpPr>
        <p:spPr>
          <a:xfrm rot="524983">
            <a:off x="3024629" y="4189289"/>
            <a:ext cx="290269" cy="90652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5AA9A17-35C0-8C9E-9A0F-176146FA1C0A}"/>
              </a:ext>
            </a:extLst>
          </p:cNvPr>
          <p:cNvSpPr/>
          <p:nvPr/>
        </p:nvSpPr>
        <p:spPr>
          <a:xfrm>
            <a:off x="2820425" y="4052342"/>
            <a:ext cx="660173" cy="269616"/>
          </a:xfrm>
          <a:prstGeom prst="rect">
            <a:avLst/>
          </a:prstGeom>
          <a:solidFill>
            <a:srgbClr val="E100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4194C08-F812-0887-E5E5-6AB4B13046E1}"/>
              </a:ext>
            </a:extLst>
          </p:cNvPr>
          <p:cNvSpPr/>
          <p:nvPr/>
        </p:nvSpPr>
        <p:spPr>
          <a:xfrm>
            <a:off x="2681054" y="4085151"/>
            <a:ext cx="675619" cy="26294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0E5EC5F7-3353-4FBA-120C-C583EBED0C69}"/>
              </a:ext>
            </a:extLst>
          </p:cNvPr>
          <p:cNvSpPr/>
          <p:nvPr/>
        </p:nvSpPr>
        <p:spPr>
          <a:xfrm>
            <a:off x="2794690" y="4225410"/>
            <a:ext cx="443170" cy="1260171"/>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9F8A6D2-453A-3060-DA64-64D5A8AAED16}"/>
              </a:ext>
            </a:extLst>
          </p:cNvPr>
          <p:cNvSpPr/>
          <p:nvPr/>
        </p:nvSpPr>
        <p:spPr>
          <a:xfrm>
            <a:off x="2794690" y="5119285"/>
            <a:ext cx="434164" cy="3819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75964611-FCB9-2ED8-F17B-B91735161DF6}"/>
              </a:ext>
            </a:extLst>
          </p:cNvPr>
          <p:cNvSpPr/>
          <p:nvPr/>
        </p:nvSpPr>
        <p:spPr>
          <a:xfrm>
            <a:off x="2634584" y="3872605"/>
            <a:ext cx="562084" cy="19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en-US" altLang="ja-JP" sz="1200" dirty="0">
                <a:solidFill>
                  <a:prstClr val="black"/>
                </a:solidFill>
                <a:latin typeface="MS PGothic" panose="020B0600070205080204" pitchFamily="34" charset="-128"/>
                <a:ea typeface="MS PGothic" panose="020B0600070205080204" pitchFamily="34" charset="-128"/>
              </a:rPr>
              <a:t>FEB</a:t>
            </a:r>
            <a:endParaRPr kumimoji="1" lang="ja-JP" altLang="en-US" sz="1200">
              <a:solidFill>
                <a:prstClr val="black"/>
              </a:solidFill>
              <a:latin typeface="MS PGothic" panose="020B0600070205080204" pitchFamily="34" charset="-128"/>
              <a:ea typeface="MS PGothic" panose="020B0600070205080204" pitchFamily="34" charset="-128"/>
            </a:endParaRPr>
          </a:p>
        </p:txBody>
      </p:sp>
      <p:sp>
        <p:nvSpPr>
          <p:cNvPr id="33" name="正方形/長方形 32">
            <a:extLst>
              <a:ext uri="{FF2B5EF4-FFF2-40B4-BE49-F238E27FC236}">
                <a16:creationId xmlns:a16="http://schemas.microsoft.com/office/drawing/2014/main" id="{E627E130-E2F2-50E7-95E6-6292719066B0}"/>
              </a:ext>
            </a:extLst>
          </p:cNvPr>
          <p:cNvSpPr/>
          <p:nvPr/>
        </p:nvSpPr>
        <p:spPr>
          <a:xfrm>
            <a:off x="2739693" y="4593087"/>
            <a:ext cx="660172" cy="19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en-US" altLang="ja-JP" sz="1100" dirty="0">
                <a:solidFill>
                  <a:prstClr val="black"/>
                </a:solidFill>
                <a:latin typeface="MS PGothic" panose="020B0600070205080204" pitchFamily="34" charset="-128"/>
                <a:ea typeface="MS PGothic" panose="020B0600070205080204" pitchFamily="34" charset="-128"/>
              </a:rPr>
              <a:t>cables</a:t>
            </a:r>
            <a:endParaRPr kumimoji="1" lang="ja-JP" altLang="en-US" sz="1100">
              <a:solidFill>
                <a:prstClr val="black"/>
              </a:solidFill>
              <a:latin typeface="MS PGothic" panose="020B0600070205080204" pitchFamily="34" charset="-128"/>
              <a:ea typeface="MS PGothic" panose="020B0600070205080204" pitchFamily="34" charset="-128"/>
            </a:endParaRPr>
          </a:p>
        </p:txBody>
      </p:sp>
      <p:sp>
        <p:nvSpPr>
          <p:cNvPr id="34" name="正方形/長方形 33">
            <a:extLst>
              <a:ext uri="{FF2B5EF4-FFF2-40B4-BE49-F238E27FC236}">
                <a16:creationId xmlns:a16="http://schemas.microsoft.com/office/drawing/2014/main" id="{67A28F0B-DFC6-27FA-5ACB-A1CF6D3D6D86}"/>
              </a:ext>
            </a:extLst>
          </p:cNvPr>
          <p:cNvSpPr/>
          <p:nvPr/>
        </p:nvSpPr>
        <p:spPr>
          <a:xfrm>
            <a:off x="2731035" y="5210332"/>
            <a:ext cx="660172" cy="19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en-US" altLang="ja-JP" sz="1100" dirty="0">
                <a:solidFill>
                  <a:prstClr val="black"/>
                </a:solidFill>
                <a:latin typeface="MS PGothic" panose="020B0600070205080204" pitchFamily="34" charset="-128"/>
                <a:ea typeface="MS PGothic" panose="020B0600070205080204" pitchFamily="34" charset="-128"/>
              </a:rPr>
              <a:t>sensor</a:t>
            </a:r>
            <a:endParaRPr kumimoji="1" lang="ja-JP" altLang="en-US" sz="1100">
              <a:solidFill>
                <a:prstClr val="black"/>
              </a:solidFill>
              <a:latin typeface="MS PGothic" panose="020B0600070205080204" pitchFamily="34" charset="-128"/>
              <a:ea typeface="MS PGothic" panose="020B0600070205080204" pitchFamily="34" charset="-128"/>
            </a:endParaRPr>
          </a:p>
        </p:txBody>
      </p:sp>
      <p:sp>
        <p:nvSpPr>
          <p:cNvPr id="35" name="正方形/長方形 34">
            <a:extLst>
              <a:ext uri="{FF2B5EF4-FFF2-40B4-BE49-F238E27FC236}">
                <a16:creationId xmlns:a16="http://schemas.microsoft.com/office/drawing/2014/main" id="{7CE6E356-D7A1-559F-E46D-5BCBC11C7EEC}"/>
              </a:ext>
            </a:extLst>
          </p:cNvPr>
          <p:cNvSpPr/>
          <p:nvPr/>
        </p:nvSpPr>
        <p:spPr>
          <a:xfrm>
            <a:off x="2705504" y="5540404"/>
            <a:ext cx="758611" cy="19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en-US" altLang="ja-JP" sz="1400" u="sng" dirty="0">
                <a:solidFill>
                  <a:srgbClr val="005AFF"/>
                </a:solidFill>
                <a:latin typeface="MS PGothic" panose="020B0600070205080204" pitchFamily="34" charset="-128"/>
                <a:ea typeface="MS PGothic" panose="020B0600070205080204" pitchFamily="34" charset="-128"/>
              </a:rPr>
              <a:t>module</a:t>
            </a:r>
            <a:endParaRPr kumimoji="1" lang="ja-JP" altLang="en-US" sz="1400" u="sng">
              <a:solidFill>
                <a:srgbClr val="005AFF"/>
              </a:solidFill>
              <a:latin typeface="MS PGothic" panose="020B0600070205080204" pitchFamily="34" charset="-128"/>
              <a:ea typeface="MS PGothic" panose="020B0600070205080204" pitchFamily="34" charset="-128"/>
            </a:endParaRPr>
          </a:p>
        </p:txBody>
      </p:sp>
      <p:grpSp>
        <p:nvGrpSpPr>
          <p:cNvPr id="51" name="グループ化 50">
            <a:extLst>
              <a:ext uri="{FF2B5EF4-FFF2-40B4-BE49-F238E27FC236}">
                <a16:creationId xmlns:a16="http://schemas.microsoft.com/office/drawing/2014/main" id="{3580368F-1675-36B6-C323-45648DAFF218}"/>
              </a:ext>
            </a:extLst>
          </p:cNvPr>
          <p:cNvGrpSpPr/>
          <p:nvPr/>
        </p:nvGrpSpPr>
        <p:grpSpPr>
          <a:xfrm>
            <a:off x="36425" y="868325"/>
            <a:ext cx="9071150" cy="1529326"/>
            <a:chOff x="322791" y="1445694"/>
            <a:chExt cx="9071150" cy="1529326"/>
          </a:xfrm>
        </p:grpSpPr>
        <p:grpSp>
          <p:nvGrpSpPr>
            <p:cNvPr id="45" name="グループ化 44">
              <a:extLst>
                <a:ext uri="{FF2B5EF4-FFF2-40B4-BE49-F238E27FC236}">
                  <a16:creationId xmlns:a16="http://schemas.microsoft.com/office/drawing/2014/main" id="{2DCC245B-790E-4919-3E39-4A625D9D0B91}"/>
                </a:ext>
              </a:extLst>
            </p:cNvPr>
            <p:cNvGrpSpPr/>
            <p:nvPr/>
          </p:nvGrpSpPr>
          <p:grpSpPr>
            <a:xfrm>
              <a:off x="322791" y="1445694"/>
              <a:ext cx="9071150" cy="1529326"/>
              <a:chOff x="149569" y="1445694"/>
              <a:chExt cx="9071150" cy="1529326"/>
            </a:xfrm>
          </p:grpSpPr>
          <p:sp>
            <p:nvSpPr>
              <p:cNvPr id="82" name="テキスト ボックス 81">
                <a:extLst>
                  <a:ext uri="{FF2B5EF4-FFF2-40B4-BE49-F238E27FC236}">
                    <a16:creationId xmlns:a16="http://schemas.microsoft.com/office/drawing/2014/main" id="{9A27B283-303C-70E0-FFFE-041A2D000C9A}"/>
                  </a:ext>
                </a:extLst>
              </p:cNvPr>
              <p:cNvSpPr txBox="1"/>
              <p:nvPr/>
            </p:nvSpPr>
            <p:spPr>
              <a:xfrm>
                <a:off x="149569" y="1445694"/>
                <a:ext cx="9071150" cy="1046440"/>
              </a:xfrm>
              <a:prstGeom prst="rect">
                <a:avLst/>
              </a:prstGeom>
              <a:noFill/>
              <a:ln w="28575">
                <a:noFill/>
              </a:ln>
            </p:spPr>
            <p:txBody>
              <a:bodyPr wrap="square">
                <a:spAutoFit/>
              </a:bodyPr>
              <a:lstStyle/>
              <a:p>
                <a:pPr algn="ctr">
                  <a:spcAft>
                    <a:spcPts val="1200"/>
                  </a:spcAft>
                </a:pPr>
                <a:r>
                  <a:rPr lang="ja-JP" altLang="en-US" sz="2400" b="1" strike="noStrike">
                    <a:effectLst/>
                    <a:latin typeface="Hiragino Sans W6" panose="020B0400000000000000" pitchFamily="34" charset="-128"/>
                    <a:ea typeface="Hiragino Sans W6" panose="020B0400000000000000" pitchFamily="34" charset="-128"/>
                  </a:rPr>
                  <a:t>実際の実験に近い環境</a:t>
                </a:r>
                <a:r>
                  <a:rPr lang="en-US" altLang="ja-JP" sz="2400" b="1" strike="noStrike" dirty="0">
                    <a:effectLst/>
                    <a:latin typeface="Hiragino Sans W6" panose="020B0400000000000000" pitchFamily="34" charset="-128"/>
                    <a:ea typeface="Hiragino Sans W6" panose="020B0400000000000000" pitchFamily="34" charset="-128"/>
                  </a:rPr>
                  <a:t>(</a:t>
                </a:r>
                <a:r>
                  <a:rPr lang="ja-JP" altLang="en-US" sz="2400" b="1" strike="noStrike">
                    <a:effectLst/>
                    <a:latin typeface="Hiragino Sans W6" panose="020B0400000000000000" pitchFamily="34" charset="-128"/>
                    <a:ea typeface="Hiragino Sans W6" panose="020B0400000000000000" pitchFamily="34" charset="-128"/>
                  </a:rPr>
                  <a:t>磁場あり</a:t>
                </a:r>
                <a:r>
                  <a:rPr lang="en-US" altLang="ja-JP" sz="2400" b="1" strike="noStrike" dirty="0">
                    <a:effectLst/>
                    <a:latin typeface="Hiragino Sans W6" panose="020B0400000000000000" pitchFamily="34" charset="-128"/>
                    <a:ea typeface="Hiragino Sans W6" panose="020B0400000000000000" pitchFamily="34" charset="-128"/>
                  </a:rPr>
                  <a:t>, </a:t>
                </a:r>
                <a:r>
                  <a:rPr lang="ja-JP" altLang="en-US" sz="2400" b="1" strike="noStrike">
                    <a:effectLst/>
                    <a:latin typeface="Hiragino Sans W6" panose="020B0400000000000000" pitchFamily="34" charset="-128"/>
                    <a:ea typeface="Hiragino Sans W6" panose="020B0400000000000000" pitchFamily="34" charset="-128"/>
                  </a:rPr>
                  <a:t>大強度ビーム</a:t>
                </a:r>
                <a:r>
                  <a:rPr lang="en-US" altLang="ja-JP" sz="2400" b="1" strike="noStrike" dirty="0">
                    <a:effectLst/>
                    <a:latin typeface="Hiragino Sans W6" panose="020B0400000000000000" pitchFamily="34" charset="-128"/>
                    <a:ea typeface="Hiragino Sans W6" panose="020B0400000000000000" pitchFamily="34" charset="-128"/>
                  </a:rPr>
                  <a:t>)</a:t>
                </a:r>
                <a:r>
                  <a:rPr lang="ja-JP" altLang="en-US" sz="2400" b="1" strike="noStrike">
                    <a:effectLst/>
                    <a:latin typeface="Hiragino Sans W6" panose="020B0400000000000000" pitchFamily="34" charset="-128"/>
                    <a:ea typeface="Hiragino Sans W6" panose="020B0400000000000000" pitchFamily="34" charset="-128"/>
                  </a:rPr>
                  <a:t>での</a:t>
                </a:r>
                <a:r>
                  <a:rPr lang="en-US" altLang="ja-JP" sz="2400" b="1" strike="noStrike" dirty="0">
                    <a:effectLst/>
                    <a:latin typeface="Hiragino Sans W6" panose="020B0400000000000000" pitchFamily="34" charset="-128"/>
                    <a:ea typeface="Hiragino Sans W6" panose="020B0400000000000000" pitchFamily="34" charset="-128"/>
                  </a:rPr>
                  <a:t>,</a:t>
                </a:r>
              </a:p>
              <a:p>
                <a:pPr algn="ctr">
                  <a:spcAft>
                    <a:spcPts val="1200"/>
                  </a:spcAft>
                </a:pPr>
                <a:r>
                  <a:rPr lang="en-US" altLang="ja-JP" sz="2800" b="1" dirty="0">
                    <a:solidFill>
                      <a:srgbClr val="FF0000"/>
                    </a:solidFill>
                    <a:highlight>
                      <a:srgbClr val="FFFF00"/>
                    </a:highlight>
                    <a:latin typeface="Hiragino Sans W6" panose="020B0400000000000000" pitchFamily="34" charset="-128"/>
                    <a:ea typeface="Hiragino Sans W6" panose="020B0400000000000000" pitchFamily="34" charset="-128"/>
                  </a:rPr>
                  <a:t>STS</a:t>
                </a:r>
                <a:r>
                  <a:rPr lang="ja-JP" altLang="en-US" sz="2800" b="1">
                    <a:solidFill>
                      <a:srgbClr val="FF0000"/>
                    </a:solidFill>
                    <a:highlight>
                      <a:srgbClr val="FFFF00"/>
                    </a:highlight>
                    <a:latin typeface="Hiragino Sans W6" panose="020B0400000000000000" pitchFamily="34" charset="-128"/>
                    <a:ea typeface="Hiragino Sans W6" panose="020B0400000000000000" pitchFamily="34" charset="-128"/>
                  </a:rPr>
                  <a:t>の</a:t>
                </a:r>
                <a:r>
                  <a:rPr lang="ja-JP" altLang="en-US" sz="2800" b="1" strike="noStrike">
                    <a:solidFill>
                      <a:srgbClr val="FF0000"/>
                    </a:solidFill>
                    <a:effectLst/>
                    <a:highlight>
                      <a:srgbClr val="FFFF00"/>
                    </a:highlight>
                    <a:latin typeface="Hiragino Sans W6" panose="020B0400000000000000" pitchFamily="34" charset="-128"/>
                    <a:ea typeface="Hiragino Sans W6" panose="020B0400000000000000" pitchFamily="34" charset="-128"/>
                  </a:rPr>
                  <a:t>動作確認＆性能評価</a:t>
                </a:r>
              </a:p>
            </p:txBody>
          </p:sp>
          <p:sp>
            <p:nvSpPr>
              <p:cNvPr id="42" name="テキスト ボックス 41">
                <a:extLst>
                  <a:ext uri="{FF2B5EF4-FFF2-40B4-BE49-F238E27FC236}">
                    <a16:creationId xmlns:a16="http://schemas.microsoft.com/office/drawing/2014/main" id="{F7B9EB26-AB99-A9AE-4376-BDA6E9F1A6BC}"/>
                  </a:ext>
                </a:extLst>
              </p:cNvPr>
              <p:cNvSpPr txBox="1"/>
              <p:nvPr/>
            </p:nvSpPr>
            <p:spPr>
              <a:xfrm>
                <a:off x="1109661" y="2544133"/>
                <a:ext cx="7880930" cy="430887"/>
              </a:xfrm>
              <a:prstGeom prst="rect">
                <a:avLst/>
              </a:prstGeom>
              <a:noFill/>
            </p:spPr>
            <p:txBody>
              <a:bodyPr wrap="square">
                <a:spAutoFit/>
              </a:bodyPr>
              <a:lstStyle/>
              <a:p>
                <a:r>
                  <a:rPr lang="en" altLang="ja-JP" sz="2200" u="none" strike="noStrike" dirty="0">
                    <a:effectLst/>
                    <a:latin typeface="Hiragino Sans W4" panose="020B0400000000000000" pitchFamily="34" charset="-128"/>
                    <a:ea typeface="Hiragino Sans W4" panose="020B0400000000000000" pitchFamily="34" charset="-128"/>
                  </a:rPr>
                  <a:t>J-PARC E16</a:t>
                </a:r>
                <a:r>
                  <a:rPr lang="ja-JP" altLang="en-US" sz="2200" u="none" strike="noStrike">
                    <a:effectLst/>
                    <a:latin typeface="Hiragino Sans W4" panose="020B0400000000000000" pitchFamily="34" charset="-128"/>
                    <a:ea typeface="Hiragino Sans W4" panose="020B0400000000000000" pitchFamily="34" charset="-128"/>
                  </a:rPr>
                  <a:t>実験への</a:t>
                </a:r>
                <a:r>
                  <a:rPr lang="en-US" altLang="ja-JP" sz="2200" b="1" u="none" strike="noStrike" dirty="0">
                    <a:effectLst/>
                    <a:latin typeface="Hiragino Sans W6" panose="020B0400000000000000" pitchFamily="34" charset="-128"/>
                    <a:ea typeface="Hiragino Sans W6" panose="020B0400000000000000" pitchFamily="34" charset="-128"/>
                  </a:rPr>
                  <a:t>STS</a:t>
                </a:r>
                <a:r>
                  <a:rPr lang="ja-JP" altLang="en-US" sz="2200" b="1" u="none" strike="noStrike">
                    <a:effectLst/>
                    <a:latin typeface="Hiragino Sans W6" panose="020B0400000000000000" pitchFamily="34" charset="-128"/>
                    <a:ea typeface="Hiragino Sans W6" panose="020B0400000000000000" pitchFamily="34" charset="-128"/>
                  </a:rPr>
                  <a:t>実装完了→</a:t>
                </a:r>
                <a:r>
                  <a:rPr lang="en-US" altLang="ja-JP" sz="2200" b="1" u="none" strike="noStrike" dirty="0">
                    <a:effectLst/>
                    <a:latin typeface="Hiragino Sans W6" panose="020B0400000000000000" pitchFamily="34" charset="-128"/>
                    <a:ea typeface="Hiragino Sans W6" panose="020B0400000000000000" pitchFamily="34" charset="-128"/>
                  </a:rPr>
                  <a:t> </a:t>
                </a:r>
                <a:r>
                  <a:rPr lang="ja-JP" altLang="en-US" sz="2200" b="1" u="none" strike="noStrike">
                    <a:effectLst/>
                    <a:latin typeface="Hiragino Sans W6" panose="020B0400000000000000" pitchFamily="34" charset="-128"/>
                    <a:ea typeface="Hiragino Sans W6" panose="020B0400000000000000" pitchFamily="34" charset="-128"/>
                  </a:rPr>
                  <a:t>動作試験</a:t>
                </a:r>
                <a:r>
                  <a:rPr lang="en-US" altLang="ja-JP" sz="2200" b="1" u="none" strike="noStrike" dirty="0">
                    <a:effectLst/>
                    <a:latin typeface="Hiragino Sans W6" panose="020B0400000000000000" pitchFamily="34" charset="-128"/>
                    <a:ea typeface="Hiragino Sans W6" panose="020B0400000000000000" pitchFamily="34" charset="-128"/>
                  </a:rPr>
                  <a:t>, </a:t>
                </a:r>
                <a:r>
                  <a:rPr lang="ja-JP" altLang="en-US" sz="2200" b="1" u="none" strike="noStrike">
                    <a:effectLst/>
                    <a:latin typeface="Hiragino Sans W6" panose="020B0400000000000000" pitchFamily="34" charset="-128"/>
                    <a:ea typeface="Hiragino Sans W6" panose="020B0400000000000000" pitchFamily="34" charset="-128"/>
                  </a:rPr>
                  <a:t>性能評価</a:t>
                </a:r>
                <a:endParaRPr lang="ja-JP" altLang="en-US" sz="2200" b="1">
                  <a:latin typeface="Hiragino Sans W6" panose="020B0400000000000000" pitchFamily="34" charset="-128"/>
                  <a:ea typeface="Hiragino Sans W6" panose="020B0400000000000000" pitchFamily="34" charset="-128"/>
                </a:endParaRPr>
              </a:p>
            </p:txBody>
          </p:sp>
        </p:grpSp>
        <p:sp>
          <p:nvSpPr>
            <p:cNvPr id="46" name="下矢印 45">
              <a:extLst>
                <a:ext uri="{FF2B5EF4-FFF2-40B4-BE49-F238E27FC236}">
                  <a16:creationId xmlns:a16="http://schemas.microsoft.com/office/drawing/2014/main" id="{6070B46E-EF28-7035-A0EB-2CD6647D0FB2}"/>
                </a:ext>
              </a:extLst>
            </p:cNvPr>
            <p:cNvSpPr/>
            <p:nvPr/>
          </p:nvSpPr>
          <p:spPr>
            <a:xfrm rot="16200000">
              <a:off x="845136" y="2528797"/>
              <a:ext cx="335204" cy="4203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正方形/長方形 51">
            <a:extLst>
              <a:ext uri="{FF2B5EF4-FFF2-40B4-BE49-F238E27FC236}">
                <a16:creationId xmlns:a16="http://schemas.microsoft.com/office/drawing/2014/main" id="{E440B57A-8B9B-29F5-371F-31960300196D}"/>
              </a:ext>
            </a:extLst>
          </p:cNvPr>
          <p:cNvSpPr/>
          <p:nvPr/>
        </p:nvSpPr>
        <p:spPr>
          <a:xfrm>
            <a:off x="4904012" y="2896717"/>
            <a:ext cx="1906019" cy="430887"/>
          </a:xfrm>
          <a:prstGeom prst="rect">
            <a:avLst/>
          </a:prstGeom>
          <a:solidFill>
            <a:srgbClr val="DEEBF8"/>
          </a:solid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dirty="0">
                <a:solidFill>
                  <a:schemeClr val="tx1"/>
                </a:solidFill>
                <a:latin typeface="Hiragino Sans W6" panose="020B0400000000000000" pitchFamily="34" charset="-128"/>
                <a:ea typeface="Hiragino Sans W6" panose="020B0400000000000000" pitchFamily="34" charset="-128"/>
              </a:rPr>
              <a:t>J-PARC E16</a:t>
            </a:r>
          </a:p>
        </p:txBody>
      </p:sp>
      <p:sp>
        <p:nvSpPr>
          <p:cNvPr id="65" name="テキスト ボックス 64">
            <a:extLst>
              <a:ext uri="{FF2B5EF4-FFF2-40B4-BE49-F238E27FC236}">
                <a16:creationId xmlns:a16="http://schemas.microsoft.com/office/drawing/2014/main" id="{47E35CA8-63DD-4668-8D61-1F35CC5C664A}"/>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4/13</a:t>
            </a:r>
          </a:p>
        </p:txBody>
      </p:sp>
      <p:cxnSp>
        <p:nvCxnSpPr>
          <p:cNvPr id="68" name="直線矢印コネクタ 67">
            <a:extLst>
              <a:ext uri="{FF2B5EF4-FFF2-40B4-BE49-F238E27FC236}">
                <a16:creationId xmlns:a16="http://schemas.microsoft.com/office/drawing/2014/main" id="{12EBF4F8-77E5-750B-58F6-9100FBD4D7D9}"/>
              </a:ext>
            </a:extLst>
          </p:cNvPr>
          <p:cNvCxnSpPr>
            <a:cxnSpLocks/>
          </p:cNvCxnSpPr>
          <p:nvPr/>
        </p:nvCxnSpPr>
        <p:spPr>
          <a:xfrm flipV="1">
            <a:off x="4383463" y="4884228"/>
            <a:ext cx="0" cy="6949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0" name="図 89" descr="テーブル, レゴ, 座る, コンピュータ が含まれている画像&#10;&#10;自動的に生成された説明">
            <a:extLst>
              <a:ext uri="{FF2B5EF4-FFF2-40B4-BE49-F238E27FC236}">
                <a16:creationId xmlns:a16="http://schemas.microsoft.com/office/drawing/2014/main" id="{4FAE7CFA-09E6-8AE6-E2DD-F88F4EBC2DC4}"/>
              </a:ext>
            </a:extLst>
          </p:cNvPr>
          <p:cNvPicPr>
            <a:picLocks noChangeAspect="1"/>
          </p:cNvPicPr>
          <p:nvPr/>
        </p:nvPicPr>
        <p:blipFill>
          <a:blip r:embed="rId5"/>
          <a:stretch>
            <a:fillRect/>
          </a:stretch>
        </p:blipFill>
        <p:spPr>
          <a:xfrm>
            <a:off x="7340344" y="3919739"/>
            <a:ext cx="1708907" cy="2362205"/>
          </a:xfrm>
          <a:prstGeom prst="rect">
            <a:avLst/>
          </a:prstGeom>
        </p:spPr>
      </p:pic>
      <p:sp>
        <p:nvSpPr>
          <p:cNvPr id="91" name="テキスト ボックス 90">
            <a:extLst>
              <a:ext uri="{FF2B5EF4-FFF2-40B4-BE49-F238E27FC236}">
                <a16:creationId xmlns:a16="http://schemas.microsoft.com/office/drawing/2014/main" id="{B66FE7BA-2B2C-EEB3-9350-FF0B83538500}"/>
              </a:ext>
            </a:extLst>
          </p:cNvPr>
          <p:cNvSpPr txBox="1"/>
          <p:nvPr/>
        </p:nvSpPr>
        <p:spPr>
          <a:xfrm>
            <a:off x="7861388" y="3381899"/>
            <a:ext cx="1285661" cy="744243"/>
          </a:xfrm>
          <a:prstGeom prst="rect">
            <a:avLst/>
          </a:prstGeom>
          <a:noFill/>
        </p:spPr>
        <p:txBody>
          <a:bodyPr wrap="square">
            <a:spAutoFit/>
          </a:bodyPr>
          <a:lstStyle/>
          <a:p>
            <a:pPr algn="ctr"/>
            <a:r>
              <a:rPr lang="en-US" altLang="ja-JP" sz="1412" dirty="0">
                <a:latin typeface="Hiragino Sans W4" panose="020B0400000000000000" pitchFamily="34" charset="-128"/>
                <a:ea typeface="Hiragino Sans W4" panose="020B0400000000000000" pitchFamily="34" charset="-128"/>
              </a:rPr>
              <a:t>E16 STS chamber</a:t>
            </a:r>
          </a:p>
          <a:p>
            <a:pPr algn="ctr"/>
            <a:r>
              <a:rPr lang="ja-JP" altLang="en-US" sz="1412">
                <a:latin typeface="Hiragino Sans W4" panose="020B0400000000000000" pitchFamily="34" charset="-128"/>
                <a:ea typeface="Hiragino Sans W4" panose="020B0400000000000000" pitchFamily="34" charset="-128"/>
              </a:rPr>
              <a:t>↓</a:t>
            </a:r>
            <a:endParaRPr lang="ja-JP" altLang="en-US" sz="1412" dirty="0">
              <a:latin typeface="Hiragino Sans W4" panose="020B0400000000000000" pitchFamily="34" charset="-128"/>
              <a:ea typeface="Hiragino Sans W4" panose="020B0400000000000000" pitchFamily="34" charset="-128"/>
            </a:endParaRPr>
          </a:p>
        </p:txBody>
      </p:sp>
      <p:sp>
        <p:nvSpPr>
          <p:cNvPr id="66" name="正方形/長方形 65">
            <a:extLst>
              <a:ext uri="{FF2B5EF4-FFF2-40B4-BE49-F238E27FC236}">
                <a16:creationId xmlns:a16="http://schemas.microsoft.com/office/drawing/2014/main" id="{81B0F186-3DD2-0CD5-F220-47AC00E54D08}"/>
              </a:ext>
            </a:extLst>
          </p:cNvPr>
          <p:cNvSpPr/>
          <p:nvPr/>
        </p:nvSpPr>
        <p:spPr>
          <a:xfrm>
            <a:off x="3793579" y="5500432"/>
            <a:ext cx="2011898" cy="39295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ja-JP" altLang="en-US" sz="2000">
                <a:solidFill>
                  <a:schemeClr val="tx1"/>
                </a:solidFill>
                <a:latin typeface="Hiragino Sans W4" panose="020B0400000000000000" pitchFamily="34" charset="-128"/>
                <a:ea typeface="Hiragino Sans W4" panose="020B0400000000000000" pitchFamily="34" charset="-128"/>
              </a:rPr>
              <a:t>フィードバック</a:t>
            </a:r>
          </a:p>
        </p:txBody>
      </p:sp>
      <p:sp>
        <p:nvSpPr>
          <p:cNvPr id="95" name="テキスト ボックス 94">
            <a:extLst>
              <a:ext uri="{FF2B5EF4-FFF2-40B4-BE49-F238E27FC236}">
                <a16:creationId xmlns:a16="http://schemas.microsoft.com/office/drawing/2014/main" id="{E744867A-8F61-5216-2C91-77D3CBB0F61D}"/>
              </a:ext>
            </a:extLst>
          </p:cNvPr>
          <p:cNvSpPr txBox="1"/>
          <p:nvPr/>
        </p:nvSpPr>
        <p:spPr>
          <a:xfrm>
            <a:off x="338217" y="5786212"/>
            <a:ext cx="1973849" cy="309637"/>
          </a:xfrm>
          <a:prstGeom prst="rect">
            <a:avLst/>
          </a:prstGeom>
          <a:noFill/>
        </p:spPr>
        <p:txBody>
          <a:bodyPr wrap="square">
            <a:spAutoFit/>
          </a:bodyPr>
          <a:lstStyle/>
          <a:p>
            <a:pPr algn="ctr"/>
            <a:r>
              <a:rPr lang="ja-JP" altLang="en-US" sz="1412">
                <a:latin typeface="Hiragino Sans W4" panose="020B0400000000000000" pitchFamily="34" charset="-128"/>
                <a:ea typeface="Hiragino Sans W4" panose="020B0400000000000000" pitchFamily="34" charset="-128"/>
              </a:rPr>
              <a:t>↑</a:t>
            </a:r>
            <a:r>
              <a:rPr lang="en-US" altLang="ja-JP" sz="1412" dirty="0">
                <a:latin typeface="Hiragino Sans W4" panose="020B0400000000000000" pitchFamily="34" charset="-128"/>
                <a:ea typeface="Hiragino Sans W4" panose="020B0400000000000000" pitchFamily="34" charset="-128"/>
              </a:rPr>
              <a:t>CBM STS layout</a:t>
            </a:r>
            <a:endParaRPr lang="ja-JP" altLang="en-US" sz="1412"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301616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0C59143-D5C9-A613-AAFF-67A1D7909C91}"/>
              </a:ext>
            </a:extLst>
          </p:cNvPr>
          <p:cNvPicPr>
            <a:picLocks noChangeAspect="1"/>
          </p:cNvPicPr>
          <p:nvPr/>
        </p:nvPicPr>
        <p:blipFill>
          <a:blip r:embed="rId3"/>
          <a:stretch>
            <a:fillRect/>
          </a:stretch>
        </p:blipFill>
        <p:spPr>
          <a:xfrm>
            <a:off x="381000" y="33867"/>
            <a:ext cx="7772400" cy="3683545"/>
          </a:xfrm>
          <a:prstGeom prst="rect">
            <a:avLst/>
          </a:prstGeom>
        </p:spPr>
      </p:pic>
      <p:pic>
        <p:nvPicPr>
          <p:cNvPr id="5" name="図 4">
            <a:extLst>
              <a:ext uri="{FF2B5EF4-FFF2-40B4-BE49-F238E27FC236}">
                <a16:creationId xmlns:a16="http://schemas.microsoft.com/office/drawing/2014/main" id="{8BCD2C31-6EE0-483B-F042-492955344B73}"/>
              </a:ext>
            </a:extLst>
          </p:cNvPr>
          <p:cNvPicPr>
            <a:picLocks noChangeAspect="1"/>
          </p:cNvPicPr>
          <p:nvPr/>
        </p:nvPicPr>
        <p:blipFill>
          <a:blip r:embed="rId4"/>
          <a:stretch>
            <a:fillRect/>
          </a:stretch>
        </p:blipFill>
        <p:spPr>
          <a:xfrm>
            <a:off x="1646766" y="3783521"/>
            <a:ext cx="5850467" cy="2970762"/>
          </a:xfrm>
          <a:prstGeom prst="rect">
            <a:avLst/>
          </a:prstGeom>
        </p:spPr>
      </p:pic>
    </p:spTree>
    <p:extLst>
      <p:ext uri="{BB962C8B-B14F-4D97-AF65-F5344CB8AC3E}">
        <p14:creationId xmlns:p14="http://schemas.microsoft.com/office/powerpoint/2010/main" val="2117539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CD Phase Diagram and Astrophysical Implications">
            <a:extLst>
              <a:ext uri="{FF2B5EF4-FFF2-40B4-BE49-F238E27FC236}">
                <a16:creationId xmlns:a16="http://schemas.microsoft.com/office/drawing/2014/main" id="{0526FAAC-BE0F-EB22-4786-12B003B8B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3" b="9431"/>
          <a:stretch/>
        </p:blipFill>
        <p:spPr bwMode="auto">
          <a:xfrm>
            <a:off x="1293749" y="926630"/>
            <a:ext cx="6935141" cy="3655147"/>
          </a:xfrm>
          <a:prstGeom prst="rect">
            <a:avLst/>
          </a:prstGeom>
          <a:noFill/>
          <a:extLst>
            <a:ext uri="{909E8E84-426E-40DD-AFC4-6F175D3DCCD1}">
              <a14:hiddenFill xmlns:a14="http://schemas.microsoft.com/office/drawing/2010/main">
                <a:solidFill>
                  <a:srgbClr val="FFFFFF"/>
                </a:solidFill>
              </a14:hiddenFill>
            </a:ext>
          </a:extLst>
        </p:spPr>
      </p:pic>
      <p:sp>
        <p:nvSpPr>
          <p:cNvPr id="10" name="円/楕円 9">
            <a:extLst>
              <a:ext uri="{FF2B5EF4-FFF2-40B4-BE49-F238E27FC236}">
                <a16:creationId xmlns:a16="http://schemas.microsoft.com/office/drawing/2014/main" id="{D008FC84-88AC-1475-DC21-0B862B8B13B3}"/>
              </a:ext>
            </a:extLst>
          </p:cNvPr>
          <p:cNvSpPr/>
          <p:nvPr/>
        </p:nvSpPr>
        <p:spPr>
          <a:xfrm>
            <a:off x="2952420" y="1462230"/>
            <a:ext cx="3873682" cy="710840"/>
          </a:xfrm>
          <a:prstGeom prst="ellipse">
            <a:avLst/>
          </a:prstGeom>
          <a:solidFill>
            <a:srgbClr val="F9C3D2"/>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クォーク・グルーオン・プラズマ相</a:t>
            </a:r>
          </a:p>
        </p:txBody>
      </p:sp>
      <p:sp>
        <p:nvSpPr>
          <p:cNvPr id="7" name="円/楕円 6">
            <a:extLst>
              <a:ext uri="{FF2B5EF4-FFF2-40B4-BE49-F238E27FC236}">
                <a16:creationId xmlns:a16="http://schemas.microsoft.com/office/drawing/2014/main" id="{595B75E8-D586-1048-C750-B3AB7BEECD9E}"/>
              </a:ext>
            </a:extLst>
          </p:cNvPr>
          <p:cNvSpPr/>
          <p:nvPr/>
        </p:nvSpPr>
        <p:spPr>
          <a:xfrm>
            <a:off x="1918760" y="3856270"/>
            <a:ext cx="2202086" cy="462750"/>
          </a:xfrm>
          <a:prstGeom prst="ellipse">
            <a:avLst/>
          </a:prstGeom>
          <a:solidFill>
            <a:srgbClr val="FFFAB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ハドロン相</a:t>
            </a:r>
          </a:p>
        </p:txBody>
      </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0" y="-202750"/>
            <a:ext cx="7784475"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Intro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 高バリオン数密度領域の探索</a:t>
            </a:r>
          </a:p>
        </p:txBody>
      </p:sp>
      <p:sp>
        <p:nvSpPr>
          <p:cNvPr id="36" name="テキスト ボックス 35">
            <a:extLst>
              <a:ext uri="{FF2B5EF4-FFF2-40B4-BE49-F238E27FC236}">
                <a16:creationId xmlns:a16="http://schemas.microsoft.com/office/drawing/2014/main" id="{03D556FF-208E-14AB-4C90-42A5355C2237}"/>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1/13</a:t>
            </a:r>
          </a:p>
        </p:txBody>
      </p:sp>
      <p:cxnSp>
        <p:nvCxnSpPr>
          <p:cNvPr id="16" name="直線矢印コネクタ 15">
            <a:extLst>
              <a:ext uri="{FF2B5EF4-FFF2-40B4-BE49-F238E27FC236}">
                <a16:creationId xmlns:a16="http://schemas.microsoft.com/office/drawing/2014/main" id="{B3AB50F0-5FE9-5357-FC01-E999A79A7863}"/>
              </a:ext>
            </a:extLst>
          </p:cNvPr>
          <p:cNvCxnSpPr>
            <a:cxnSpLocks/>
          </p:cNvCxnSpPr>
          <p:nvPr/>
        </p:nvCxnSpPr>
        <p:spPr>
          <a:xfrm>
            <a:off x="1612914" y="887081"/>
            <a:ext cx="0" cy="13414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18">
            <a:extLst>
              <a:ext uri="{FF2B5EF4-FFF2-40B4-BE49-F238E27FC236}">
                <a16:creationId xmlns:a16="http://schemas.microsoft.com/office/drawing/2014/main" id="{B911F237-8107-F6DF-48CA-38B96EE03B51}"/>
              </a:ext>
            </a:extLst>
          </p:cNvPr>
          <p:cNvSpPr/>
          <p:nvPr/>
        </p:nvSpPr>
        <p:spPr>
          <a:xfrm>
            <a:off x="1608741" y="1066526"/>
            <a:ext cx="1158864" cy="3387174"/>
          </a:xfrm>
          <a:custGeom>
            <a:avLst/>
            <a:gdLst>
              <a:gd name="connsiteX0" fmla="*/ 356558 w 356558"/>
              <a:gd name="connsiteY0" fmla="*/ 2943150 h 2943150"/>
              <a:gd name="connsiteX1" fmla="*/ 115019 w 356558"/>
              <a:gd name="connsiteY1" fmla="*/ 67678 h 2943150"/>
              <a:gd name="connsiteX2" fmla="*/ 0 w 356558"/>
              <a:gd name="connsiteY2" fmla="*/ 1189112 h 2943150"/>
              <a:gd name="connsiteX0" fmla="*/ 298347 w 298347"/>
              <a:gd name="connsiteY0" fmla="*/ 2942234 h 2942234"/>
              <a:gd name="connsiteX1" fmla="*/ 56808 w 298347"/>
              <a:gd name="connsiteY1" fmla="*/ 66762 h 2942234"/>
              <a:gd name="connsiteX2" fmla="*/ 0 w 298347"/>
              <a:gd name="connsiteY2" fmla="*/ 1201912 h 2942234"/>
              <a:gd name="connsiteX0" fmla="*/ 298347 w 298347"/>
              <a:gd name="connsiteY0" fmla="*/ 2942805 h 2942805"/>
              <a:gd name="connsiteX1" fmla="*/ 56808 w 298347"/>
              <a:gd name="connsiteY1" fmla="*/ 67333 h 2942805"/>
              <a:gd name="connsiteX2" fmla="*/ 0 w 298347"/>
              <a:gd name="connsiteY2" fmla="*/ 1202483 h 2942805"/>
            </a:gdLst>
            <a:ahLst/>
            <a:cxnLst>
              <a:cxn ang="0">
                <a:pos x="connsiteX0" y="connsiteY0"/>
              </a:cxn>
              <a:cxn ang="0">
                <a:pos x="connsiteX1" y="connsiteY1"/>
              </a:cxn>
              <a:cxn ang="0">
                <a:pos x="connsiteX2" y="connsiteY2"/>
              </a:cxn>
            </a:cxnLst>
            <a:rect l="l" t="t" r="r" b="b"/>
            <a:pathLst>
              <a:path w="298347" h="2942805">
                <a:moveTo>
                  <a:pt x="298347" y="2942805"/>
                </a:moveTo>
                <a:cubicBezTo>
                  <a:pt x="207290" y="1651239"/>
                  <a:pt x="116234" y="359673"/>
                  <a:pt x="56808" y="67333"/>
                </a:cubicBezTo>
                <a:cubicBezTo>
                  <a:pt x="-2618" y="-225007"/>
                  <a:pt x="7548" y="486452"/>
                  <a:pt x="0" y="1202483"/>
                </a:cubicBezTo>
              </a:path>
            </a:pathLst>
          </a:custGeom>
          <a:noFill/>
          <a:ln w="57150" cap="rnd" cmpd="sng">
            <a:solidFill>
              <a:srgbClr val="00B05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a:extLst>
              <a:ext uri="{FF2B5EF4-FFF2-40B4-BE49-F238E27FC236}">
                <a16:creationId xmlns:a16="http://schemas.microsoft.com/office/drawing/2014/main" id="{D3272668-5A22-9C89-D1D2-690E7C01AE3F}"/>
              </a:ext>
            </a:extLst>
          </p:cNvPr>
          <p:cNvSpPr/>
          <p:nvPr/>
        </p:nvSpPr>
        <p:spPr>
          <a:xfrm>
            <a:off x="1761165" y="1569802"/>
            <a:ext cx="1006440" cy="2883885"/>
          </a:xfrm>
          <a:custGeom>
            <a:avLst/>
            <a:gdLst>
              <a:gd name="connsiteX0" fmla="*/ 356558 w 356558"/>
              <a:gd name="connsiteY0" fmla="*/ 2943150 h 2943150"/>
              <a:gd name="connsiteX1" fmla="*/ 115019 w 356558"/>
              <a:gd name="connsiteY1" fmla="*/ 67678 h 2943150"/>
              <a:gd name="connsiteX2" fmla="*/ 0 w 356558"/>
              <a:gd name="connsiteY2" fmla="*/ 1189112 h 2943150"/>
              <a:gd name="connsiteX0" fmla="*/ 298347 w 298347"/>
              <a:gd name="connsiteY0" fmla="*/ 2942234 h 2942234"/>
              <a:gd name="connsiteX1" fmla="*/ 56808 w 298347"/>
              <a:gd name="connsiteY1" fmla="*/ 66762 h 2942234"/>
              <a:gd name="connsiteX2" fmla="*/ 0 w 298347"/>
              <a:gd name="connsiteY2" fmla="*/ 1201912 h 2942234"/>
              <a:gd name="connsiteX0" fmla="*/ 298347 w 298347"/>
              <a:gd name="connsiteY0" fmla="*/ 2942805 h 2942805"/>
              <a:gd name="connsiteX1" fmla="*/ 56808 w 298347"/>
              <a:gd name="connsiteY1" fmla="*/ 67333 h 2942805"/>
              <a:gd name="connsiteX2" fmla="*/ 0 w 298347"/>
              <a:gd name="connsiteY2" fmla="*/ 1202483 h 2942805"/>
            </a:gdLst>
            <a:ahLst/>
            <a:cxnLst>
              <a:cxn ang="0">
                <a:pos x="connsiteX0" y="connsiteY0"/>
              </a:cxn>
              <a:cxn ang="0">
                <a:pos x="connsiteX1" y="connsiteY1"/>
              </a:cxn>
              <a:cxn ang="0">
                <a:pos x="connsiteX2" y="connsiteY2"/>
              </a:cxn>
            </a:cxnLst>
            <a:rect l="l" t="t" r="r" b="b"/>
            <a:pathLst>
              <a:path w="298347" h="2942805">
                <a:moveTo>
                  <a:pt x="298347" y="2942805"/>
                </a:moveTo>
                <a:cubicBezTo>
                  <a:pt x="207290" y="1651239"/>
                  <a:pt x="116234" y="359673"/>
                  <a:pt x="56808" y="67333"/>
                </a:cubicBezTo>
                <a:cubicBezTo>
                  <a:pt x="-2618" y="-225007"/>
                  <a:pt x="7548" y="486452"/>
                  <a:pt x="0" y="1202483"/>
                </a:cubicBezTo>
              </a:path>
            </a:pathLst>
          </a:custGeom>
          <a:noFill/>
          <a:ln w="57150" cap="rnd" cmpd="sng">
            <a:solidFill>
              <a:srgbClr val="00B05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CBFC377-B9AD-16A3-8F40-B591B64046E0}"/>
              </a:ext>
            </a:extLst>
          </p:cNvPr>
          <p:cNvSpPr txBox="1"/>
          <p:nvPr/>
        </p:nvSpPr>
        <p:spPr>
          <a:xfrm>
            <a:off x="1108934" y="620993"/>
            <a:ext cx="1126846" cy="338554"/>
          </a:xfrm>
          <a:prstGeom prst="rect">
            <a:avLst/>
          </a:prstGeom>
          <a:solidFill>
            <a:schemeClr val="bg1"/>
          </a:solidFill>
          <a:ln>
            <a:solidFill>
              <a:schemeClr val="tx1"/>
            </a:solidFill>
          </a:ln>
        </p:spPr>
        <p:txBody>
          <a:bodyPr wrap="square" rtlCol="0">
            <a:spAutoFit/>
          </a:bodyPr>
          <a:lstStyle/>
          <a:p>
            <a:pPr algn="ctr"/>
            <a:r>
              <a:rPr kumimoji="1" lang="ja-JP" altLang="en-US" sz="1600" b="1">
                <a:latin typeface="Hiragino Sans W6" panose="020B0400000000000000" pitchFamily="34" charset="-128"/>
                <a:ea typeface="Hiragino Sans W6" panose="020B0400000000000000" pitchFamily="34" charset="-128"/>
              </a:rPr>
              <a:t>初期宇宙</a:t>
            </a:r>
          </a:p>
        </p:txBody>
      </p:sp>
      <p:sp>
        <p:nvSpPr>
          <p:cNvPr id="43" name="テキスト ボックス 42">
            <a:extLst>
              <a:ext uri="{FF2B5EF4-FFF2-40B4-BE49-F238E27FC236}">
                <a16:creationId xmlns:a16="http://schemas.microsoft.com/office/drawing/2014/main" id="{C027DE57-8812-68B2-A975-8A2090DAAF7B}"/>
              </a:ext>
            </a:extLst>
          </p:cNvPr>
          <p:cNvSpPr txBox="1"/>
          <p:nvPr/>
        </p:nvSpPr>
        <p:spPr>
          <a:xfrm rot="16200000">
            <a:off x="630346" y="1653079"/>
            <a:ext cx="1141995" cy="400110"/>
          </a:xfrm>
          <a:prstGeom prst="rect">
            <a:avLst/>
          </a:prstGeom>
          <a:solidFill>
            <a:schemeClr val="bg1"/>
          </a:solidFill>
        </p:spPr>
        <p:txBody>
          <a:bodyPr wrap="square">
            <a:spAutoFit/>
          </a:bodyPr>
          <a:lstStyle/>
          <a:p>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温度</a:t>
            </a:r>
            <a:endParaRPr lang="en" altLang="ja-JP" sz="2000" dirty="0">
              <a:effectLst/>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id="{1119D8F8-F938-E137-9D79-F6A6AE75E8AF}"/>
              </a:ext>
            </a:extLst>
          </p:cNvPr>
          <p:cNvSpPr txBox="1"/>
          <p:nvPr/>
        </p:nvSpPr>
        <p:spPr>
          <a:xfrm>
            <a:off x="5363101" y="6602565"/>
            <a:ext cx="4075721" cy="253916"/>
          </a:xfrm>
          <a:prstGeom prst="rect">
            <a:avLst/>
          </a:prstGeom>
          <a:noFill/>
        </p:spPr>
        <p:txBody>
          <a:bodyPr wrap="square">
            <a:spAutoFit/>
          </a:bodyPr>
          <a:lstStyle/>
          <a:p>
            <a:r>
              <a:rPr lang="en" altLang="ja-JP" sz="1050" dirty="0">
                <a:effectLst/>
                <a:latin typeface="LMRoman10"/>
              </a:rPr>
              <a:t>*K. Fukushima and T. </a:t>
            </a:r>
            <a:r>
              <a:rPr lang="en" altLang="ja-JP" sz="1050" dirty="0" err="1">
                <a:effectLst/>
                <a:latin typeface="LMRoman10"/>
              </a:rPr>
              <a:t>Hatsuda</a:t>
            </a:r>
            <a:r>
              <a:rPr lang="en" altLang="ja-JP" sz="1050" dirty="0">
                <a:effectLst/>
                <a:latin typeface="LMRoman10"/>
              </a:rPr>
              <a:t>, Rept. Prog. Phys. 74 (2011) 014001 </a:t>
            </a:r>
            <a:endParaRPr lang="en" altLang="ja-JP" sz="1050" dirty="0">
              <a:effectLst/>
            </a:endParaRPr>
          </a:p>
        </p:txBody>
      </p: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7A11BF9D-09D8-4973-148C-7611B78984AE}"/>
                  </a:ext>
                </a:extLst>
              </p:cNvPr>
              <p:cNvSpPr txBox="1"/>
              <p:nvPr/>
            </p:nvSpPr>
            <p:spPr>
              <a:xfrm>
                <a:off x="6410511" y="4469566"/>
                <a:ext cx="2633456" cy="432116"/>
              </a:xfrm>
              <a:prstGeom prst="rect">
                <a:avLst/>
              </a:prstGeom>
              <a:noFill/>
            </p:spPr>
            <p:txBody>
              <a:bodyPr wrap="square">
                <a:spAutoFit/>
              </a:bodyPr>
              <a:lstStyle/>
              <a:p>
                <a:r>
                  <a:rPr lang="en" altLang="ja-JP" sz="2000" dirty="0">
                    <a:latin typeface="Hiragino Sans W4" panose="020B0400000000000000" pitchFamily="34" charset="-128"/>
                    <a:ea typeface="Hiragino Sans W4" panose="020B0400000000000000" pitchFamily="34" charset="-128"/>
                  </a:rPr>
                  <a:t>(</a:t>
                </a:r>
                <a14:m>
                  <m:oMath xmlns:m="http://schemas.openxmlformats.org/officeDocument/2006/math">
                    <m:r>
                      <a:rPr lang="en" altLang="ja-JP" sz="2000" b="0" i="0" smtClean="0">
                        <a:latin typeface="Cambria Math" panose="02040503050406030204" pitchFamily="18" charset="0"/>
                        <a:ea typeface="Cambria Math" panose="02040503050406030204" pitchFamily="18" charset="0"/>
                      </a:rPr>
                      <m:t>≅</m:t>
                    </m:r>
                    <m:r>
                      <a:rPr lang="en-US" altLang="ja-JP" sz="2000" b="0" i="0" smtClean="0">
                        <a:latin typeface="Cambria Math" panose="02040503050406030204" pitchFamily="18" charset="0"/>
                        <a:ea typeface="Cambria Math" panose="02040503050406030204" pitchFamily="18" charset="0"/>
                      </a:rPr>
                      <m:t> </m:t>
                    </m:r>
                  </m:oMath>
                </a14:m>
                <a:r>
                  <a:rPr lang="ja-JP" altLang="en-US" sz="2000" dirty="0">
                    <a:latin typeface="Hiragino Sans W4" panose="020B0400000000000000" pitchFamily="34" charset="-128"/>
                    <a:ea typeface="Hiragino Sans W4" panose="020B0400000000000000" pitchFamily="34" charset="-128"/>
                  </a:rPr>
                  <a:t>バリオン数密度</a:t>
                </a:r>
                <a:r>
                  <a:rPr lang="en" altLang="ja-JP" sz="2000" dirty="0">
                    <a:latin typeface="Hiragino Sans W4" panose="020B0400000000000000" pitchFamily="34" charset="-128"/>
                    <a:ea typeface="Hiragino Sans W4" panose="020B0400000000000000" pitchFamily="34" charset="-128"/>
                  </a:rPr>
                  <a:t>)</a:t>
                </a:r>
                <a:endParaRPr lang="en" altLang="ja-JP" sz="2000" dirty="0">
                  <a:effectLst/>
                  <a:latin typeface="Hiragino Sans W4" panose="020B0400000000000000" pitchFamily="34" charset="-128"/>
                  <a:ea typeface="Hiragino Sans W4" panose="020B0400000000000000" pitchFamily="34" charset="-128"/>
                </a:endParaRPr>
              </a:p>
            </p:txBody>
          </p:sp>
        </mc:Choice>
        <mc:Fallback xmlns="">
          <p:sp>
            <p:nvSpPr>
              <p:cNvPr id="42" name="テキスト ボックス 41">
                <a:extLst>
                  <a:ext uri="{FF2B5EF4-FFF2-40B4-BE49-F238E27FC236}">
                    <a16:creationId xmlns:a16="http://schemas.microsoft.com/office/drawing/2014/main" id="{7A11BF9D-09D8-4973-148C-7611B78984AE}"/>
                  </a:ext>
                </a:extLst>
              </p:cNvPr>
              <p:cNvSpPr txBox="1">
                <a:spLocks noRot="1" noChangeAspect="1" noMove="1" noResize="1" noEditPoints="1" noAdjustHandles="1" noChangeArrowheads="1" noChangeShapeType="1" noTextEdit="1"/>
              </p:cNvSpPr>
              <p:nvPr/>
            </p:nvSpPr>
            <p:spPr>
              <a:xfrm>
                <a:off x="6410511" y="4469566"/>
                <a:ext cx="2633456" cy="432116"/>
              </a:xfrm>
              <a:prstGeom prst="rect">
                <a:avLst/>
              </a:prstGeom>
              <a:blipFill>
                <a:blip r:embed="rId4"/>
                <a:stretch>
                  <a:fillRect l="-2392" t="-5714" b="-17143"/>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B4F9148E-38AC-229D-E84B-DF7BBB8AAFA0}"/>
              </a:ext>
            </a:extLst>
          </p:cNvPr>
          <p:cNvSpPr txBox="1"/>
          <p:nvPr/>
        </p:nvSpPr>
        <p:spPr>
          <a:xfrm>
            <a:off x="6567402" y="842750"/>
            <a:ext cx="1493534" cy="400110"/>
          </a:xfrm>
          <a:prstGeom prst="rect">
            <a:avLst/>
          </a:prstGeom>
          <a:solidFill>
            <a:schemeClr val="bg1"/>
          </a:solidFill>
          <a:ln w="19050">
            <a:solidFill>
              <a:schemeClr val="tx1"/>
            </a:solidFill>
          </a:ln>
        </p:spPr>
        <p:txBody>
          <a:bodyPr wrap="square">
            <a:spAutoFit/>
          </a:bodyPr>
          <a:lstStyle/>
          <a:p>
            <a:pPr algn="ctr"/>
            <a:r>
              <a:rPr lang="en-US" altLang="ja-JP" sz="2000" dirty="0">
                <a:latin typeface="Hiragino Sans W4" panose="020B0400000000000000" pitchFamily="34" charset="-128"/>
                <a:ea typeface="Hiragino Sans W4" panose="020B0400000000000000" pitchFamily="34" charset="-128"/>
              </a:rPr>
              <a:t>QCD</a:t>
            </a:r>
            <a:r>
              <a:rPr lang="ja-JP" altLang="en-US" sz="2000">
                <a:latin typeface="Hiragino Sans W4" panose="020B0400000000000000" pitchFamily="34" charset="-128"/>
                <a:ea typeface="Hiragino Sans W4" panose="020B0400000000000000" pitchFamily="34" charset="-128"/>
              </a:rPr>
              <a:t>相図</a:t>
            </a:r>
            <a:r>
              <a:rPr lang="en-US" altLang="ja-JP" sz="2000" dirty="0">
                <a:latin typeface="Hiragino Sans W4" panose="020B0400000000000000" pitchFamily="34" charset="-128"/>
                <a:ea typeface="Hiragino Sans W4" panose="020B0400000000000000" pitchFamily="34" charset="-128"/>
              </a:rPr>
              <a:t>*</a:t>
            </a:r>
            <a:endParaRPr lang="ja-JP" altLang="en-US" sz="2000">
              <a:latin typeface="Hiragino Sans W4" panose="020B0400000000000000" pitchFamily="34" charset="-128"/>
              <a:ea typeface="Hiragino Sans W4" panose="020B0400000000000000" pitchFamily="34" charset="-128"/>
            </a:endParaRPr>
          </a:p>
        </p:txBody>
      </p:sp>
      <p:sp>
        <p:nvSpPr>
          <p:cNvPr id="22" name="正方形/長方形 21">
            <a:extLst>
              <a:ext uri="{FF2B5EF4-FFF2-40B4-BE49-F238E27FC236}">
                <a16:creationId xmlns:a16="http://schemas.microsoft.com/office/drawing/2014/main" id="{89A7C112-B656-1A29-AC24-0AC6598964E1}"/>
              </a:ext>
            </a:extLst>
          </p:cNvPr>
          <p:cNvSpPr/>
          <p:nvPr/>
        </p:nvSpPr>
        <p:spPr>
          <a:xfrm>
            <a:off x="1761764" y="1001414"/>
            <a:ext cx="2361813" cy="684264"/>
          </a:xfrm>
          <a:prstGeom prst="rect">
            <a:avLst/>
          </a:prstGeom>
          <a:solidFill>
            <a:srgbClr val="E3F0ED"/>
          </a:solidFill>
          <a:ln w="25400">
            <a:solidFill>
              <a:srgbClr val="00B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高エネルギー</a:t>
            </a:r>
            <a:endParaRPr kumimoji="1" lang="en-US" altLang="ja-JP" dirty="0">
              <a:solidFill>
                <a:schemeClr val="tx1"/>
              </a:solidFill>
              <a:latin typeface="Hiragino Sans W4" panose="020B0400000000000000" pitchFamily="34" charset="-128"/>
              <a:ea typeface="Hiragino Sans W4" panose="020B0400000000000000" pitchFamily="34" charset="-128"/>
            </a:endParaRPr>
          </a:p>
          <a:p>
            <a:pPr algn="ctr"/>
            <a:r>
              <a:rPr kumimoji="1" lang="ja-JP" altLang="en-US">
                <a:solidFill>
                  <a:schemeClr val="tx1"/>
                </a:solidFill>
                <a:latin typeface="Hiragino Sans W4" panose="020B0400000000000000" pitchFamily="34" charset="-128"/>
                <a:ea typeface="Hiragino Sans W4" panose="020B0400000000000000" pitchFamily="34" charset="-128"/>
              </a:rPr>
              <a:t>重イオン衝突実験</a:t>
            </a:r>
            <a:endParaRPr kumimoji="1" lang="en-US" altLang="ja-JP" dirty="0">
              <a:solidFill>
                <a:schemeClr val="tx1"/>
              </a:solidFill>
              <a:latin typeface="Hiragino Sans W4" panose="020B0400000000000000" pitchFamily="34" charset="-128"/>
              <a:ea typeface="Hiragino Sans W4" panose="020B0400000000000000" pitchFamily="34" charset="-128"/>
            </a:endParaRPr>
          </a:p>
        </p:txBody>
      </p:sp>
      <p:sp>
        <p:nvSpPr>
          <p:cNvPr id="17" name="フリーフォーム 16">
            <a:extLst>
              <a:ext uri="{FF2B5EF4-FFF2-40B4-BE49-F238E27FC236}">
                <a16:creationId xmlns:a16="http://schemas.microsoft.com/office/drawing/2014/main" id="{D200A668-A926-6B3A-45D3-999B7AA3FB33}"/>
              </a:ext>
            </a:extLst>
          </p:cNvPr>
          <p:cNvSpPr/>
          <p:nvPr/>
        </p:nvSpPr>
        <p:spPr>
          <a:xfrm>
            <a:off x="2425094" y="1523221"/>
            <a:ext cx="1356924" cy="2929248"/>
          </a:xfrm>
          <a:custGeom>
            <a:avLst/>
            <a:gdLst>
              <a:gd name="connsiteX0" fmla="*/ 201168 w 816218"/>
              <a:gd name="connsiteY0" fmla="*/ 2358380 h 2358380"/>
              <a:gd name="connsiteX1" fmla="*/ 813816 w 816218"/>
              <a:gd name="connsiteY1" fmla="*/ 81524 h 2358380"/>
              <a:gd name="connsiteX2" fmla="*/ 0 w 816218"/>
              <a:gd name="connsiteY2" fmla="*/ 726176 h 2358380"/>
            </a:gdLst>
            <a:ahLst/>
            <a:cxnLst>
              <a:cxn ang="0">
                <a:pos x="connsiteX0" y="connsiteY0"/>
              </a:cxn>
              <a:cxn ang="0">
                <a:pos x="connsiteX1" y="connsiteY1"/>
              </a:cxn>
              <a:cxn ang="0">
                <a:pos x="connsiteX2" y="connsiteY2"/>
              </a:cxn>
            </a:cxnLst>
            <a:rect l="l" t="t" r="r" b="b"/>
            <a:pathLst>
              <a:path w="816218" h="2358380">
                <a:moveTo>
                  <a:pt x="201168" y="2358380"/>
                </a:moveTo>
                <a:cubicBezTo>
                  <a:pt x="524256" y="1355969"/>
                  <a:pt x="847344" y="353558"/>
                  <a:pt x="813816" y="81524"/>
                </a:cubicBezTo>
                <a:cubicBezTo>
                  <a:pt x="780288" y="-190510"/>
                  <a:pt x="390144" y="267833"/>
                  <a:pt x="0" y="726176"/>
                </a:cubicBezTo>
              </a:path>
            </a:pathLst>
          </a:custGeom>
          <a:noFill/>
          <a:ln w="57150" cmpd="sng">
            <a:solidFill>
              <a:srgbClr val="7030A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a:extLst>
              <a:ext uri="{FF2B5EF4-FFF2-40B4-BE49-F238E27FC236}">
                <a16:creationId xmlns:a16="http://schemas.microsoft.com/office/drawing/2014/main" id="{31D5AE2C-948E-02E9-DDE0-B8D3CCBAC09C}"/>
              </a:ext>
            </a:extLst>
          </p:cNvPr>
          <p:cNvSpPr/>
          <p:nvPr/>
        </p:nvSpPr>
        <p:spPr>
          <a:xfrm>
            <a:off x="2734648" y="2045997"/>
            <a:ext cx="848753" cy="2393225"/>
          </a:xfrm>
          <a:custGeom>
            <a:avLst/>
            <a:gdLst>
              <a:gd name="connsiteX0" fmla="*/ 201168 w 816218"/>
              <a:gd name="connsiteY0" fmla="*/ 2358380 h 2358380"/>
              <a:gd name="connsiteX1" fmla="*/ 813816 w 816218"/>
              <a:gd name="connsiteY1" fmla="*/ 81524 h 2358380"/>
              <a:gd name="connsiteX2" fmla="*/ 0 w 816218"/>
              <a:gd name="connsiteY2" fmla="*/ 726176 h 2358380"/>
              <a:gd name="connsiteX0" fmla="*/ 23684 w 638734"/>
              <a:gd name="connsiteY0" fmla="*/ 2385775 h 2385775"/>
              <a:gd name="connsiteX1" fmla="*/ 636332 w 638734"/>
              <a:gd name="connsiteY1" fmla="*/ 108919 h 2385775"/>
              <a:gd name="connsiteX2" fmla="*/ 0 w 638734"/>
              <a:gd name="connsiteY2" fmla="*/ 564637 h 2385775"/>
            </a:gdLst>
            <a:ahLst/>
            <a:cxnLst>
              <a:cxn ang="0">
                <a:pos x="connsiteX0" y="connsiteY0"/>
              </a:cxn>
              <a:cxn ang="0">
                <a:pos x="connsiteX1" y="connsiteY1"/>
              </a:cxn>
              <a:cxn ang="0">
                <a:pos x="connsiteX2" y="connsiteY2"/>
              </a:cxn>
            </a:cxnLst>
            <a:rect l="l" t="t" r="r" b="b"/>
            <a:pathLst>
              <a:path w="638734" h="2385775">
                <a:moveTo>
                  <a:pt x="23684" y="2385775"/>
                </a:moveTo>
                <a:cubicBezTo>
                  <a:pt x="346772" y="1383364"/>
                  <a:pt x="669860" y="380953"/>
                  <a:pt x="636332" y="108919"/>
                </a:cubicBezTo>
                <a:cubicBezTo>
                  <a:pt x="602804" y="-163115"/>
                  <a:pt x="390144" y="106294"/>
                  <a:pt x="0" y="564637"/>
                </a:cubicBezTo>
              </a:path>
            </a:pathLst>
          </a:custGeom>
          <a:noFill/>
          <a:ln w="57150" cmpd="sng">
            <a:solidFill>
              <a:srgbClr val="7030A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3D0B1E3C-F0E6-3BD3-9DF2-DACD1EEA2705}"/>
              </a:ext>
            </a:extLst>
          </p:cNvPr>
          <p:cNvGrpSpPr/>
          <p:nvPr/>
        </p:nvGrpSpPr>
        <p:grpSpPr>
          <a:xfrm>
            <a:off x="3272001" y="1872377"/>
            <a:ext cx="2361820" cy="888376"/>
            <a:chOff x="3240445" y="1741626"/>
            <a:chExt cx="1668682" cy="630360"/>
          </a:xfrm>
        </p:grpSpPr>
        <p:sp>
          <p:nvSpPr>
            <p:cNvPr id="24" name="正方形/長方形 23">
              <a:extLst>
                <a:ext uri="{FF2B5EF4-FFF2-40B4-BE49-F238E27FC236}">
                  <a16:creationId xmlns:a16="http://schemas.microsoft.com/office/drawing/2014/main" id="{8E556CF1-D385-4E09-1AFA-5848A0DAE0CA}"/>
                </a:ext>
              </a:extLst>
            </p:cNvPr>
            <p:cNvSpPr/>
            <p:nvPr/>
          </p:nvSpPr>
          <p:spPr>
            <a:xfrm>
              <a:off x="3240445" y="1741626"/>
              <a:ext cx="1668682" cy="6303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25" name="正方形/長方形 24">
              <a:extLst>
                <a:ext uri="{FF2B5EF4-FFF2-40B4-BE49-F238E27FC236}">
                  <a16:creationId xmlns:a16="http://schemas.microsoft.com/office/drawing/2014/main" id="{3DF27B05-BD96-96E1-52D0-42ACC79D6F0B}"/>
                </a:ext>
              </a:extLst>
            </p:cNvPr>
            <p:cNvSpPr/>
            <p:nvPr/>
          </p:nvSpPr>
          <p:spPr>
            <a:xfrm>
              <a:off x="3307291" y="1802675"/>
              <a:ext cx="1522053" cy="507158"/>
            </a:xfrm>
            <a:prstGeom prst="rect">
              <a:avLst/>
            </a:prstGeom>
            <a:solidFill>
              <a:srgbClr val="F1DEFB"/>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1"/>
                  </a:solidFill>
                  <a:latin typeface="Hiragino Sans W6" panose="020B0400000000000000" pitchFamily="34" charset="-128"/>
                  <a:ea typeface="Hiragino Sans W6" panose="020B0400000000000000" pitchFamily="34" charset="-128"/>
                </a:rPr>
                <a:t>高輝度重イオン衝突実験</a:t>
              </a:r>
            </a:p>
          </p:txBody>
        </p:sp>
      </p:grpSp>
      <p:sp>
        <p:nvSpPr>
          <p:cNvPr id="31" name="テキスト ボックス 30">
            <a:extLst>
              <a:ext uri="{FF2B5EF4-FFF2-40B4-BE49-F238E27FC236}">
                <a16:creationId xmlns:a16="http://schemas.microsoft.com/office/drawing/2014/main" id="{32F9A5F2-7D8A-8687-BE54-8E4B4FFDFD24}"/>
              </a:ext>
            </a:extLst>
          </p:cNvPr>
          <p:cNvSpPr txBox="1"/>
          <p:nvPr/>
        </p:nvSpPr>
        <p:spPr>
          <a:xfrm>
            <a:off x="9226274" y="2703330"/>
            <a:ext cx="2929983" cy="1015663"/>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衝突エネルギーを上げることを最優先に実験を進めてきた。</a:t>
            </a:r>
          </a:p>
        </p:txBody>
      </p:sp>
      <p:sp>
        <p:nvSpPr>
          <p:cNvPr id="32" name="テキスト ボックス 31">
            <a:extLst>
              <a:ext uri="{FF2B5EF4-FFF2-40B4-BE49-F238E27FC236}">
                <a16:creationId xmlns:a16="http://schemas.microsoft.com/office/drawing/2014/main" id="{8882C878-28CE-0BE5-1256-79A07594E158}"/>
              </a:ext>
            </a:extLst>
          </p:cNvPr>
          <p:cNvSpPr txBox="1"/>
          <p:nvPr/>
        </p:nvSpPr>
        <p:spPr>
          <a:xfrm>
            <a:off x="9226274" y="3831088"/>
            <a:ext cx="3252378" cy="1323439"/>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その過程で衝突エネルギーが小さい過程で</a:t>
            </a:r>
            <a:r>
              <a:rPr lang="en-US" altLang="ja-JP" sz="2000" dirty="0">
                <a:latin typeface="Hiragino Sans W4" panose="020B0400000000000000" pitchFamily="34" charset="-128"/>
                <a:ea typeface="Hiragino Sans W4" panose="020B0400000000000000" pitchFamily="34" charset="-128"/>
              </a:rPr>
              <a:t>QGP</a:t>
            </a:r>
            <a:r>
              <a:rPr lang="ja-JP" altLang="en-US" sz="2000">
                <a:latin typeface="Hiragino Sans W4" panose="020B0400000000000000" pitchFamily="34" charset="-128"/>
                <a:ea typeface="Hiragino Sans W4" panose="020B0400000000000000" pitchFamily="34" charset="-128"/>
              </a:rPr>
              <a:t>の生成される可能性。この現象は極めて稀。</a:t>
            </a:r>
          </a:p>
        </p:txBody>
      </p:sp>
      <p:sp>
        <p:nvSpPr>
          <p:cNvPr id="33" name="テキスト ボックス 32">
            <a:extLst>
              <a:ext uri="{FF2B5EF4-FFF2-40B4-BE49-F238E27FC236}">
                <a16:creationId xmlns:a16="http://schemas.microsoft.com/office/drawing/2014/main" id="{300E9D34-1AD7-7714-640F-4011C12B555E}"/>
              </a:ext>
            </a:extLst>
          </p:cNvPr>
          <p:cNvSpPr txBox="1"/>
          <p:nvPr/>
        </p:nvSpPr>
        <p:spPr>
          <a:xfrm>
            <a:off x="9226274" y="166450"/>
            <a:ext cx="1470843" cy="400110"/>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相図の話。</a:t>
            </a:r>
          </a:p>
        </p:txBody>
      </p:sp>
      <p:sp>
        <p:nvSpPr>
          <p:cNvPr id="34" name="テキスト ボックス 33">
            <a:extLst>
              <a:ext uri="{FF2B5EF4-FFF2-40B4-BE49-F238E27FC236}">
                <a16:creationId xmlns:a16="http://schemas.microsoft.com/office/drawing/2014/main" id="{39AA3045-38E2-8464-4BAA-126AFA015134}"/>
              </a:ext>
            </a:extLst>
          </p:cNvPr>
          <p:cNvSpPr txBox="1"/>
          <p:nvPr/>
        </p:nvSpPr>
        <p:spPr>
          <a:xfrm>
            <a:off x="9226274" y="5154527"/>
            <a:ext cx="3027301" cy="707886"/>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しかしその時は技術的に検出器できなかった。</a:t>
            </a:r>
          </a:p>
        </p:txBody>
      </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225B26A4-0312-278A-9267-E679EBAB01BE}"/>
                  </a:ext>
                </a:extLst>
              </p:cNvPr>
              <p:cNvSpPr txBox="1"/>
              <p:nvPr/>
            </p:nvSpPr>
            <p:spPr>
              <a:xfrm>
                <a:off x="212199" y="6215073"/>
                <a:ext cx="8719602" cy="468590"/>
              </a:xfrm>
              <a:prstGeom prst="rect">
                <a:avLst/>
              </a:prstGeom>
              <a:noFill/>
            </p:spPr>
            <p:txBody>
              <a:bodyPr wrap="square">
                <a:spAutoFit/>
              </a:bodyPr>
              <a:lstStyle/>
              <a:p>
                <a:pPr algn="ctr">
                  <a:spcAft>
                    <a:spcPts val="600"/>
                  </a:spcAft>
                </a:pPr>
                <a:r>
                  <a:rPr lang="ja-JP" altLang="en-US" sz="2400" b="1">
                    <a:ea typeface="Hiragino Sans W6" panose="020B0400000000000000" pitchFamily="34" charset="-128"/>
                  </a:rPr>
                  <a:t>衝突エネルギー</a:t>
                </a:r>
                <a14:m>
                  <m:oMath xmlns:m="http://schemas.openxmlformats.org/officeDocument/2006/math">
                    <m:rad>
                      <m:radPr>
                        <m:degHide m:val="on"/>
                        <m:ctrlPr>
                          <a:rPr lang="ja-JP" altLang="en-US" sz="2400" b="1" i="1" smtClean="0">
                            <a:latin typeface="Cambria Math" panose="02040503050406030204" pitchFamily="18" charset="0"/>
                            <a:ea typeface="Hiragino Sans W6" panose="020B0400000000000000" pitchFamily="34" charset="-128"/>
                          </a:rPr>
                        </m:ctrlPr>
                      </m:radPr>
                      <m:deg/>
                      <m:e>
                        <m:sSub>
                          <m:sSubPr>
                            <m:ctrlPr>
                              <a:rPr lang="en-US" altLang="ja-JP" sz="2400" b="1" i="1" smtClean="0">
                                <a:latin typeface="Cambria Math" panose="02040503050406030204" pitchFamily="18" charset="0"/>
                                <a:ea typeface="Hiragino Sans W6" panose="020B0400000000000000" pitchFamily="34" charset="-128"/>
                              </a:rPr>
                            </m:ctrlPr>
                          </m:sSubPr>
                          <m:e>
                            <m:r>
                              <a:rPr lang="en-US" altLang="ja-JP" sz="2400" b="1" i="1" smtClean="0">
                                <a:latin typeface="Cambria Math" panose="02040503050406030204" pitchFamily="18" charset="0"/>
                                <a:ea typeface="Hiragino Sans W6" panose="020B0400000000000000" pitchFamily="34" charset="-128"/>
                              </a:rPr>
                              <m:t>𝒔</m:t>
                            </m:r>
                          </m:e>
                          <m:sub>
                            <m:r>
                              <a:rPr lang="en-US" altLang="ja-JP" sz="2400" b="1" i="1" smtClean="0">
                                <a:latin typeface="Cambria Math" panose="02040503050406030204" pitchFamily="18" charset="0"/>
                                <a:ea typeface="Hiragino Sans W6" panose="020B0400000000000000" pitchFamily="34" charset="-128"/>
                              </a:rPr>
                              <m:t>𝑵𝑵</m:t>
                            </m:r>
                          </m:sub>
                        </m:sSub>
                      </m:e>
                    </m:rad>
                  </m:oMath>
                </a14:m>
                <a:r>
                  <a:rPr lang="ja-JP" altLang="en-US" sz="2400" b="1">
                    <a:latin typeface="Hiragino Sans W6" panose="020B0400000000000000" pitchFamily="34" charset="-128"/>
                    <a:ea typeface="Hiragino Sans W6" panose="020B0400000000000000" pitchFamily="34" charset="-128"/>
                  </a:rPr>
                  <a:t>＝数</a:t>
                </a:r>
                <a:r>
                  <a:rPr lang="en-US" altLang="ja-JP" sz="2400" b="1" dirty="0">
                    <a:latin typeface="Hiragino Sans W6" panose="020B0400000000000000" pitchFamily="34" charset="-128"/>
                    <a:ea typeface="Hiragino Sans W6" panose="020B0400000000000000" pitchFamily="34" charset="-128"/>
                  </a:rPr>
                  <a:t>GeV(</a:t>
                </a:r>
                <a:r>
                  <a:rPr lang="ja-JP" altLang="en-US" sz="2400" b="1">
                    <a:latin typeface="Hiragino Sans W6" panose="020B0400000000000000" pitchFamily="34" charset="-128"/>
                    <a:ea typeface="Hiragino Sans W6" panose="020B0400000000000000" pitchFamily="34" charset="-128"/>
                  </a:rPr>
                  <a:t>有限密度領域</a:t>
                </a:r>
                <a:r>
                  <a:rPr lang="en-US" altLang="ja-JP" sz="2400" b="1" dirty="0">
                    <a:latin typeface="Hiragino Sans W6" panose="020B0400000000000000" pitchFamily="34" charset="-128"/>
                    <a:ea typeface="Hiragino Sans W6" panose="020B0400000000000000" pitchFamily="34" charset="-128"/>
                  </a:rPr>
                  <a:t>)</a:t>
                </a:r>
                <a:r>
                  <a:rPr lang="ja-JP" altLang="en-US" sz="2400" b="1">
                    <a:latin typeface="Hiragino Sans W6" panose="020B0400000000000000" pitchFamily="34" charset="-128"/>
                    <a:ea typeface="Hiragino Sans W6" panose="020B0400000000000000" pitchFamily="34" charset="-128"/>
                  </a:rPr>
                  <a:t>の探索可能に</a:t>
                </a:r>
              </a:p>
            </p:txBody>
          </p:sp>
        </mc:Choice>
        <mc:Fallback xmlns="">
          <p:sp>
            <p:nvSpPr>
              <p:cNvPr id="37" name="テキスト ボックス 36">
                <a:extLst>
                  <a:ext uri="{FF2B5EF4-FFF2-40B4-BE49-F238E27FC236}">
                    <a16:creationId xmlns:a16="http://schemas.microsoft.com/office/drawing/2014/main" id="{225B26A4-0312-278A-9267-E679EBAB01BE}"/>
                  </a:ext>
                </a:extLst>
              </p:cNvPr>
              <p:cNvSpPr txBox="1">
                <a:spLocks noRot="1" noChangeAspect="1" noMove="1" noResize="1" noEditPoints="1" noAdjustHandles="1" noChangeArrowheads="1" noChangeShapeType="1" noTextEdit="1"/>
              </p:cNvSpPr>
              <p:nvPr/>
            </p:nvSpPr>
            <p:spPr>
              <a:xfrm>
                <a:off x="212199" y="6215073"/>
                <a:ext cx="8719602" cy="468590"/>
              </a:xfrm>
              <a:prstGeom prst="rect">
                <a:avLst/>
              </a:prstGeom>
              <a:blipFill>
                <a:blip r:embed="rId5"/>
                <a:stretch>
                  <a:fillRect t="-10526" b="-26316"/>
                </a:stretch>
              </a:blipFill>
            </p:spPr>
            <p:txBody>
              <a:bodyPr/>
              <a:lstStyle/>
              <a:p>
                <a:r>
                  <a:rPr lang="ja-JP" altLang="en-US">
                    <a:noFill/>
                  </a:rPr>
                  <a:t> </a:t>
                </a:r>
              </a:p>
            </p:txBody>
          </p:sp>
        </mc:Fallback>
      </mc:AlternateContent>
      <p:sp>
        <p:nvSpPr>
          <p:cNvPr id="38" name="テキスト ボックス 37">
            <a:extLst>
              <a:ext uri="{FF2B5EF4-FFF2-40B4-BE49-F238E27FC236}">
                <a16:creationId xmlns:a16="http://schemas.microsoft.com/office/drawing/2014/main" id="{C3FCE79B-477C-3C3B-998A-665FA8AE2878}"/>
              </a:ext>
            </a:extLst>
          </p:cNvPr>
          <p:cNvSpPr txBox="1"/>
          <p:nvPr/>
        </p:nvSpPr>
        <p:spPr>
          <a:xfrm>
            <a:off x="9226274" y="6053105"/>
            <a:ext cx="3501895" cy="707886"/>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一度は通過した低エネルギー領域への回帰</a:t>
            </a:r>
            <a:r>
              <a:rPr lang="en-US" altLang="ja-JP" sz="2000" dirty="0">
                <a:latin typeface="Hiragino Sans W4" panose="020B0400000000000000" pitchFamily="34" charset="-128"/>
                <a:ea typeface="Hiragino Sans W4" panose="020B0400000000000000" pitchFamily="34" charset="-128"/>
              </a:rPr>
              <a:t>=</a:t>
            </a:r>
            <a:r>
              <a:rPr lang="ja-JP" altLang="en-US" sz="2000">
                <a:latin typeface="Hiragino Sans W4" panose="020B0400000000000000" pitchFamily="34" charset="-128"/>
                <a:ea typeface="Hiragino Sans W4" panose="020B0400000000000000" pitchFamily="34" charset="-128"/>
              </a:rPr>
              <a:t>新しい研究</a:t>
            </a:r>
          </a:p>
        </p:txBody>
      </p:sp>
      <p:sp>
        <p:nvSpPr>
          <p:cNvPr id="44" name="テキスト ボックス 43">
            <a:extLst>
              <a:ext uri="{FF2B5EF4-FFF2-40B4-BE49-F238E27FC236}">
                <a16:creationId xmlns:a16="http://schemas.microsoft.com/office/drawing/2014/main" id="{C58409E2-D3FA-C566-0FEE-2170333C04B5}"/>
              </a:ext>
            </a:extLst>
          </p:cNvPr>
          <p:cNvSpPr txBox="1"/>
          <p:nvPr/>
        </p:nvSpPr>
        <p:spPr>
          <a:xfrm>
            <a:off x="9226274" y="638424"/>
            <a:ext cx="3160458" cy="1554272"/>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高密度の物理の話。</a:t>
            </a:r>
            <a:endParaRPr lang="en-US" altLang="ja-JP" sz="2000" dirty="0">
              <a:latin typeface="Hiragino Sans W4" panose="020B0400000000000000" pitchFamily="34" charset="-128"/>
              <a:ea typeface="Hiragino Sans W4" panose="020B0400000000000000" pitchFamily="34" charset="-128"/>
            </a:endParaRPr>
          </a:p>
          <a:p>
            <a:pPr lvl="1">
              <a:spcAft>
                <a:spcPts val="600"/>
              </a:spcAft>
            </a:pPr>
            <a:r>
              <a:rPr lang="en-US" altLang="ja-JP" sz="2000" dirty="0">
                <a:latin typeface="Hiragino Sans W4" panose="020B0400000000000000" pitchFamily="34" charset="-128"/>
                <a:ea typeface="Hiragino Sans W4" panose="020B0400000000000000" pitchFamily="34" charset="-128"/>
              </a:rPr>
              <a:t>Quarkyonic matter</a:t>
            </a:r>
          </a:p>
          <a:p>
            <a:pPr lvl="1">
              <a:spcAft>
                <a:spcPts val="600"/>
              </a:spcAft>
            </a:pPr>
            <a:r>
              <a:rPr lang="ja-JP" altLang="en-US" sz="2000">
                <a:latin typeface="Hiragino Sans W4" panose="020B0400000000000000" pitchFamily="34" charset="-128"/>
                <a:ea typeface="Hiragino Sans W4" panose="020B0400000000000000" pitchFamily="34" charset="-128"/>
              </a:rPr>
              <a:t>カラー超伝導</a:t>
            </a:r>
            <a:endParaRPr lang="en-US" altLang="ja-JP" sz="2000" dirty="0">
              <a:latin typeface="Hiragino Sans W4" panose="020B0400000000000000" pitchFamily="34" charset="-128"/>
              <a:ea typeface="Hiragino Sans W4" panose="020B0400000000000000" pitchFamily="34" charset="-128"/>
            </a:endParaRPr>
          </a:p>
          <a:p>
            <a:pPr lvl="1">
              <a:spcAft>
                <a:spcPts val="600"/>
              </a:spcAft>
            </a:pPr>
            <a:r>
              <a:rPr lang="ja-JP" altLang="en-US" sz="2000">
                <a:latin typeface="Hiragino Sans W4" panose="020B0400000000000000" pitchFamily="34" charset="-128"/>
                <a:ea typeface="Hiragino Sans W4" panose="020B0400000000000000" pitchFamily="34" charset="-128"/>
              </a:rPr>
              <a:t>一次相転移</a:t>
            </a:r>
          </a:p>
        </p:txBody>
      </p:sp>
      <p:sp>
        <p:nvSpPr>
          <p:cNvPr id="47" name="テキスト ボックス 46">
            <a:extLst>
              <a:ext uri="{FF2B5EF4-FFF2-40B4-BE49-F238E27FC236}">
                <a16:creationId xmlns:a16="http://schemas.microsoft.com/office/drawing/2014/main" id="{1B61F5F2-7599-B4CC-7772-3B595117D2E7}"/>
              </a:ext>
            </a:extLst>
          </p:cNvPr>
          <p:cNvSpPr txBox="1"/>
          <p:nvPr/>
        </p:nvSpPr>
        <p:spPr>
          <a:xfrm>
            <a:off x="2735310" y="5000472"/>
            <a:ext cx="3477183" cy="907941"/>
          </a:xfrm>
          <a:prstGeom prst="rect">
            <a:avLst/>
          </a:prstGeom>
          <a:noFill/>
        </p:spPr>
        <p:txBody>
          <a:bodyPr wrap="square">
            <a:spAutoFit/>
          </a:bodyPr>
          <a:lstStyle/>
          <a:p>
            <a:pPr>
              <a:spcAft>
                <a:spcPts val="600"/>
              </a:spcAft>
            </a:pPr>
            <a:r>
              <a:rPr lang="ja-JP" altLang="en-US" sz="2400">
                <a:latin typeface="Hiragino Sans W4" panose="020B0400000000000000" pitchFamily="34" charset="-128"/>
                <a:ea typeface="Hiragino Sans W4" panose="020B0400000000000000" pitchFamily="34" charset="-128"/>
              </a:rPr>
              <a:t>加速器</a:t>
            </a:r>
            <a:r>
              <a:rPr lang="en-US" altLang="ja-JP" sz="2400" dirty="0">
                <a:latin typeface="Hiragino Sans W4" panose="020B0400000000000000" pitchFamily="34" charset="-128"/>
                <a:ea typeface="Hiragino Sans W4" panose="020B0400000000000000" pitchFamily="34" charset="-128"/>
              </a:rPr>
              <a:t> (</a:t>
            </a:r>
            <a:r>
              <a:rPr lang="ja-JP" altLang="en-US" sz="2400">
                <a:latin typeface="Hiragino Sans W4" panose="020B0400000000000000" pitchFamily="34" charset="-128"/>
                <a:ea typeface="Hiragino Sans W4" panose="020B0400000000000000" pitchFamily="34" charset="-128"/>
              </a:rPr>
              <a:t>大強度ビーム</a:t>
            </a:r>
            <a:r>
              <a:rPr lang="en-US" altLang="ja-JP" sz="2400" dirty="0">
                <a:latin typeface="Hiragino Sans W4" panose="020B0400000000000000" pitchFamily="34" charset="-128"/>
                <a:ea typeface="Hiragino Sans W4" panose="020B0400000000000000" pitchFamily="34" charset="-128"/>
              </a:rPr>
              <a:t>)</a:t>
            </a:r>
          </a:p>
          <a:p>
            <a:pPr>
              <a:spcAft>
                <a:spcPts val="600"/>
              </a:spcAft>
            </a:pPr>
            <a:r>
              <a:rPr lang="ja-JP" altLang="en-US" sz="2400">
                <a:latin typeface="Hiragino Sans W4" panose="020B0400000000000000" pitchFamily="34" charset="-128"/>
                <a:ea typeface="Hiragino Sans W4" panose="020B0400000000000000" pitchFamily="34" charset="-128"/>
              </a:rPr>
              <a:t>検出器</a:t>
            </a:r>
            <a:r>
              <a:rPr lang="en-US" altLang="ja-JP" sz="2400" dirty="0">
                <a:latin typeface="Hiragino Sans W4" panose="020B0400000000000000" pitchFamily="34" charset="-128"/>
                <a:ea typeface="Hiragino Sans W4" panose="020B0400000000000000" pitchFamily="34" charset="-128"/>
              </a:rPr>
              <a:t>, </a:t>
            </a:r>
            <a:r>
              <a:rPr lang="ja-JP" altLang="en-US" sz="2400">
                <a:latin typeface="Hiragino Sans W4" panose="020B0400000000000000" pitchFamily="34" charset="-128"/>
                <a:ea typeface="Hiragino Sans W4" panose="020B0400000000000000" pitchFamily="34" charset="-128"/>
              </a:rPr>
              <a:t>データ取得</a:t>
            </a:r>
            <a:endParaRPr lang="en-US" altLang="ja-JP" sz="2400" dirty="0">
              <a:latin typeface="Hiragino Sans W4" panose="020B0400000000000000" pitchFamily="34" charset="-128"/>
              <a:ea typeface="Hiragino Sans W4" panose="020B0400000000000000" pitchFamily="34" charset="-128"/>
            </a:endParaRPr>
          </a:p>
        </p:txBody>
      </p:sp>
      <p:sp>
        <p:nvSpPr>
          <p:cNvPr id="48" name="下矢印 47">
            <a:extLst>
              <a:ext uri="{FF2B5EF4-FFF2-40B4-BE49-F238E27FC236}">
                <a16:creationId xmlns:a16="http://schemas.microsoft.com/office/drawing/2014/main" id="{13E52AB9-5F6E-ADCF-BFD3-1EF0CD127238}"/>
              </a:ext>
            </a:extLst>
          </p:cNvPr>
          <p:cNvSpPr/>
          <p:nvPr/>
        </p:nvSpPr>
        <p:spPr>
          <a:xfrm>
            <a:off x="4373097" y="5924203"/>
            <a:ext cx="776443" cy="30725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4F710669-962E-F645-9BE7-37BA490E1718}"/>
              </a:ext>
            </a:extLst>
          </p:cNvPr>
          <p:cNvSpPr txBox="1"/>
          <p:nvPr/>
        </p:nvSpPr>
        <p:spPr>
          <a:xfrm>
            <a:off x="9231874" y="2326753"/>
            <a:ext cx="1682302" cy="400110"/>
          </a:xfrm>
          <a:prstGeom prst="rect">
            <a:avLst/>
          </a:prstGeom>
          <a:noFill/>
        </p:spPr>
        <p:txBody>
          <a:bodyPr wrap="square">
            <a:spAutoFit/>
          </a:bodyPr>
          <a:lstStyle/>
          <a:p>
            <a:pPr>
              <a:spcAft>
                <a:spcPts val="600"/>
              </a:spcAft>
            </a:pPr>
            <a:r>
              <a:rPr lang="ja-JP" altLang="en-US" sz="2000">
                <a:latin typeface="Hiragino Sans W4" panose="020B0400000000000000" pitchFamily="34" charset="-128"/>
                <a:ea typeface="Hiragino Sans W4" panose="020B0400000000000000" pitchFamily="34" charset="-128"/>
              </a:rPr>
              <a:t>実験研究</a:t>
            </a:r>
          </a:p>
        </p:txBody>
      </p:sp>
      <p:pic>
        <p:nvPicPr>
          <p:cNvPr id="60" name="Picture 2" descr="QCD Phase Diagram and Astrophysical Implications">
            <a:extLst>
              <a:ext uri="{FF2B5EF4-FFF2-40B4-BE49-F238E27FC236}">
                <a16:creationId xmlns:a16="http://schemas.microsoft.com/office/drawing/2014/main" id="{0CAA8A94-9896-0AD5-1E0A-FFA405E27E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27" t="91813"/>
          <a:stretch/>
        </p:blipFill>
        <p:spPr bwMode="auto">
          <a:xfrm>
            <a:off x="3370681" y="4524967"/>
            <a:ext cx="3278736" cy="300284"/>
          </a:xfrm>
          <a:prstGeom prst="rect">
            <a:avLst/>
          </a:prstGeom>
          <a:noFill/>
          <a:extLst>
            <a:ext uri="{909E8E84-426E-40DD-AFC4-6F175D3DCCD1}">
              <a14:hiddenFill xmlns:a14="http://schemas.microsoft.com/office/drawing/2010/main">
                <a:solidFill>
                  <a:srgbClr val="FFFFFF"/>
                </a:solidFill>
              </a14:hiddenFill>
            </a:ext>
          </a:extLst>
        </p:spPr>
      </p:pic>
      <p:sp>
        <p:nvSpPr>
          <p:cNvPr id="2" name="左中かっこ 1">
            <a:extLst>
              <a:ext uri="{FF2B5EF4-FFF2-40B4-BE49-F238E27FC236}">
                <a16:creationId xmlns:a16="http://schemas.microsoft.com/office/drawing/2014/main" id="{6E832441-175B-10D7-A571-93586CAF4250}"/>
              </a:ext>
            </a:extLst>
          </p:cNvPr>
          <p:cNvSpPr/>
          <p:nvPr/>
        </p:nvSpPr>
        <p:spPr>
          <a:xfrm>
            <a:off x="2235780" y="5075541"/>
            <a:ext cx="435914" cy="74673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D7B9612-D965-DD52-67F1-37B98EDE70E9}"/>
              </a:ext>
            </a:extLst>
          </p:cNvPr>
          <p:cNvSpPr txBox="1"/>
          <p:nvPr/>
        </p:nvSpPr>
        <p:spPr>
          <a:xfrm>
            <a:off x="1079193" y="5218074"/>
            <a:ext cx="1363943" cy="461665"/>
          </a:xfrm>
          <a:prstGeom prst="rect">
            <a:avLst/>
          </a:prstGeom>
          <a:noFill/>
        </p:spPr>
        <p:txBody>
          <a:bodyPr wrap="square">
            <a:spAutoFit/>
          </a:bodyPr>
          <a:lstStyle/>
          <a:p>
            <a:pPr>
              <a:spcAft>
                <a:spcPts val="600"/>
              </a:spcAft>
            </a:pPr>
            <a:r>
              <a:rPr lang="ja-JP" altLang="en-US" sz="2400">
                <a:latin typeface="Hiragino Sans W4" panose="020B0400000000000000" pitchFamily="34" charset="-128"/>
                <a:ea typeface="Hiragino Sans W4" panose="020B0400000000000000" pitchFamily="34" charset="-128"/>
              </a:rPr>
              <a:t>現在の</a:t>
            </a:r>
            <a:endParaRPr lang="en-US" altLang="ja-JP" sz="2400" dirty="0">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id="{D5F6DB5A-8F1A-6E01-B5AC-9D89FEA5AA63}"/>
              </a:ext>
            </a:extLst>
          </p:cNvPr>
          <p:cNvSpPr txBox="1"/>
          <p:nvPr/>
        </p:nvSpPr>
        <p:spPr>
          <a:xfrm>
            <a:off x="6066456" y="5189960"/>
            <a:ext cx="1363943" cy="461665"/>
          </a:xfrm>
          <a:prstGeom prst="rect">
            <a:avLst/>
          </a:prstGeom>
          <a:noFill/>
        </p:spPr>
        <p:txBody>
          <a:bodyPr wrap="square">
            <a:spAutoFit/>
          </a:bodyPr>
          <a:lstStyle/>
          <a:p>
            <a:pPr>
              <a:spcAft>
                <a:spcPts val="600"/>
              </a:spcAft>
            </a:pPr>
            <a:r>
              <a:rPr lang="ja-JP" altLang="en-US" sz="2400">
                <a:latin typeface="Hiragino Sans W4" panose="020B0400000000000000" pitchFamily="34" charset="-128"/>
                <a:ea typeface="Hiragino Sans W4" panose="020B0400000000000000" pitchFamily="34" charset="-128"/>
              </a:rPr>
              <a:t>の技術</a:t>
            </a:r>
            <a:endParaRPr lang="en-US" altLang="ja-JP" sz="2400" dirty="0">
              <a:latin typeface="Hiragino Sans W4" panose="020B0400000000000000" pitchFamily="34" charset="-128"/>
              <a:ea typeface="Hiragino Sans W4" panose="020B0400000000000000" pitchFamily="34" charset="-128"/>
            </a:endParaRPr>
          </a:p>
        </p:txBody>
      </p:sp>
      <p:sp>
        <p:nvSpPr>
          <p:cNvPr id="9" name="円/楕円 8">
            <a:extLst>
              <a:ext uri="{FF2B5EF4-FFF2-40B4-BE49-F238E27FC236}">
                <a16:creationId xmlns:a16="http://schemas.microsoft.com/office/drawing/2014/main" id="{18F8CE3C-62BB-572E-CD73-1F52786D80E7}"/>
              </a:ext>
            </a:extLst>
          </p:cNvPr>
          <p:cNvSpPr/>
          <p:nvPr/>
        </p:nvSpPr>
        <p:spPr>
          <a:xfrm>
            <a:off x="5047184" y="3625703"/>
            <a:ext cx="2803067" cy="710840"/>
          </a:xfrm>
          <a:prstGeom prst="ellipse">
            <a:avLst/>
          </a:prstGeom>
          <a:solidFill>
            <a:schemeClr val="accent1">
              <a:lumMod val="20000"/>
              <a:lumOff val="80000"/>
            </a:schemeClr>
          </a:solidFill>
          <a:ln w="28575">
            <a:solidFill>
              <a:srgbClr val="170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カラー超伝導相</a:t>
            </a:r>
            <a:r>
              <a:rPr kumimoji="1" lang="en-US" altLang="ja-JP" dirty="0">
                <a:solidFill>
                  <a:schemeClr val="tx1"/>
                </a:solidFill>
                <a:latin typeface="Hiragino Sans W4" panose="020B0400000000000000" pitchFamily="34" charset="-128"/>
                <a:ea typeface="Hiragino Sans W4" panose="020B0400000000000000" pitchFamily="34" charset="-128"/>
              </a:rPr>
              <a:t>?</a:t>
            </a:r>
            <a:endParaRPr kumimoji="1" lang="ja-JP" altLang="en-US">
              <a:solidFill>
                <a:schemeClr val="tx1"/>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193864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17" grpId="0" animBg="1"/>
      <p:bldP spid="18" grpId="0" animBg="1"/>
      <p:bldP spid="37" grpId="0"/>
      <p:bldP spid="47" grpId="0"/>
      <p:bldP spid="48" grpId="0" animBg="1"/>
      <p:bldP spid="2" grpId="0" animBg="1"/>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PF-AR</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670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2AC42267-AA19-1D0D-A741-53950B7EB6BB}"/>
              </a:ext>
            </a:extLst>
          </p:cNvPr>
          <p:cNvSpPr/>
          <p:nvPr/>
        </p:nvSpPr>
        <p:spPr>
          <a:xfrm>
            <a:off x="219519" y="2635491"/>
            <a:ext cx="8763545" cy="3702122"/>
          </a:xfrm>
          <a:prstGeom prst="roundRect">
            <a:avLst>
              <a:gd name="adj" fmla="val 3039"/>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0" y="-202750"/>
            <a:ext cx="877023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Segoe UI" panose="020B0502040204020203" pitchFamily="34" charset="0"/>
                <a:cs typeface="Segoe UI" panose="020B0502040204020203" pitchFamily="34" charset="0"/>
              </a:rPr>
              <a:t>4. Current status : My Study Plan</a:t>
            </a:r>
            <a:endParaRPr lang="ja-JP" altLang="en-US" sz="2800" b="1">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382385F2-7F9C-A881-307E-B5872C443384}"/>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9/16</a:t>
            </a:r>
          </a:p>
        </p:txBody>
      </p:sp>
      <p:sp>
        <p:nvSpPr>
          <p:cNvPr id="2" name="テキスト ボックス 1">
            <a:extLst>
              <a:ext uri="{FF2B5EF4-FFF2-40B4-BE49-F238E27FC236}">
                <a16:creationId xmlns:a16="http://schemas.microsoft.com/office/drawing/2014/main" id="{5A636E40-EB9A-808E-6CD1-A91C8454DA57}"/>
              </a:ext>
            </a:extLst>
          </p:cNvPr>
          <p:cNvSpPr txBox="1"/>
          <p:nvPr/>
        </p:nvSpPr>
        <p:spPr>
          <a:xfrm>
            <a:off x="281188" y="3142573"/>
            <a:ext cx="8763545" cy="3170099"/>
          </a:xfrm>
          <a:prstGeom prst="rect">
            <a:avLst/>
          </a:prstGeom>
          <a:noFill/>
        </p:spPr>
        <p:txBody>
          <a:bodyPr wrap="square">
            <a:spAutoFit/>
          </a:bodyPr>
          <a:lstStyle/>
          <a:p>
            <a:pPr marL="457200" indent="-457200">
              <a:buAutoNum type="arabicPeriod"/>
            </a:pPr>
            <a:r>
              <a:rPr lang="en-US" altLang="ja-JP" sz="2000" b="1" dirty="0"/>
              <a:t>STS installation at Run 0d</a:t>
            </a:r>
          </a:p>
          <a:p>
            <a:pPr marL="800100" lvl="1" indent="-342900">
              <a:buFontTx/>
              <a:buChar char="-"/>
            </a:pPr>
            <a:r>
              <a:rPr lang="en-US" altLang="ja-JP" sz="2000" dirty="0"/>
              <a:t>STS Chamber Installation</a:t>
            </a:r>
          </a:p>
          <a:p>
            <a:pPr marL="800100" lvl="1" indent="-342900">
              <a:buFontTx/>
              <a:buChar char="-"/>
            </a:pPr>
            <a:r>
              <a:rPr lang="en-US" altLang="ja-JP" sz="2000" dirty="0"/>
              <a:t>LV/HV power supply cable Installation</a:t>
            </a:r>
          </a:p>
          <a:p>
            <a:pPr marL="800100" lvl="1" indent="-342900">
              <a:buFontTx/>
              <a:buChar char="-"/>
            </a:pPr>
            <a:r>
              <a:rPr lang="en-US" altLang="ja-JP" sz="2000" dirty="0"/>
              <a:t>Signal lines and device(Repeaters, GBTs etc.) installation</a:t>
            </a:r>
          </a:p>
          <a:p>
            <a:pPr marL="457200" indent="-457200">
              <a:buAutoNum type="arabicPeriod"/>
            </a:pPr>
            <a:r>
              <a:rPr lang="en-US" altLang="ja-JP" sz="2000" b="1" dirty="0"/>
              <a:t>Development of power management system</a:t>
            </a:r>
          </a:p>
          <a:p>
            <a:pPr marL="800100" lvl="1" indent="-342900">
              <a:buFontTx/>
              <a:buChar char="-"/>
            </a:pPr>
            <a:r>
              <a:rPr lang="en-US" altLang="ja-JP" sz="2000" dirty="0"/>
              <a:t>Power supply manager GUI</a:t>
            </a:r>
          </a:p>
          <a:p>
            <a:pPr marL="800100" lvl="1" indent="-342900">
              <a:buFontTx/>
              <a:buChar char="-"/>
            </a:pPr>
            <a:r>
              <a:rPr lang="en-US" altLang="ja-JP" sz="2000" dirty="0"/>
              <a:t>monitoring system using Prometheus/Grafana</a:t>
            </a:r>
          </a:p>
          <a:p>
            <a:pPr marL="457200" indent="-457200">
              <a:buAutoNum type="arabicPeriod"/>
            </a:pPr>
            <a:r>
              <a:rPr lang="en" altLang="ja-JP" sz="2000" b="1" dirty="0"/>
              <a:t>Found difference with manual for data frames from FEB</a:t>
            </a:r>
            <a:endParaRPr lang="en-US" altLang="ja-JP" sz="2000" b="1" dirty="0"/>
          </a:p>
          <a:p>
            <a:pPr marL="800100" lvl="1" indent="-342900">
              <a:buFontTx/>
              <a:buChar char="-"/>
            </a:pPr>
            <a:r>
              <a:rPr lang="en-US" altLang="ja-JP" sz="2000" dirty="0"/>
              <a:t>Bit misalignment of</a:t>
            </a:r>
            <a:r>
              <a:rPr lang="ja-JP" altLang="en-US" sz="2000"/>
              <a:t> </a:t>
            </a:r>
            <a:r>
              <a:rPr lang="en-US" altLang="ja-JP" sz="2000" dirty="0"/>
              <a:t>timestamp of hit frame</a:t>
            </a:r>
          </a:p>
          <a:p>
            <a:pPr marL="457200" indent="-457200">
              <a:buAutoNum type="arabicPeriod"/>
            </a:pPr>
            <a:r>
              <a:rPr lang="en" altLang="ja-JP" sz="2000" b="1" dirty="0"/>
              <a:t>Beam test </a:t>
            </a:r>
            <a:r>
              <a:rPr lang="en-US" altLang="ja-JP" sz="2000" b="1" dirty="0"/>
              <a:t>at</a:t>
            </a:r>
            <a:r>
              <a:rPr lang="en" altLang="ja-JP" sz="2000" b="1" dirty="0"/>
              <a:t> PF-AR test beam line</a:t>
            </a:r>
          </a:p>
        </p:txBody>
      </p:sp>
      <p:sp>
        <p:nvSpPr>
          <p:cNvPr id="5" name="テキスト ボックス 4">
            <a:extLst>
              <a:ext uri="{FF2B5EF4-FFF2-40B4-BE49-F238E27FC236}">
                <a16:creationId xmlns:a16="http://schemas.microsoft.com/office/drawing/2014/main" id="{1702AD7C-8DC6-BD60-4367-0C0F4D04A557}"/>
              </a:ext>
            </a:extLst>
          </p:cNvPr>
          <p:cNvSpPr txBox="1"/>
          <p:nvPr/>
        </p:nvSpPr>
        <p:spPr>
          <a:xfrm>
            <a:off x="199766" y="631989"/>
            <a:ext cx="4572000" cy="461665"/>
          </a:xfrm>
          <a:prstGeom prst="rect">
            <a:avLst/>
          </a:prstGeom>
          <a:noFill/>
        </p:spPr>
        <p:txBody>
          <a:bodyPr wrap="square">
            <a:spAutoFit/>
          </a:bodyPr>
          <a:lstStyle/>
          <a:p>
            <a:pPr marL="342900" indent="-342900">
              <a:buFont typeface="Wingdings" pitchFamily="2" charset="2"/>
              <a:buChar char="n"/>
            </a:pPr>
            <a:r>
              <a:rPr lang="en-US" altLang="ja-JP" sz="2400" b="1" u="sng" dirty="0"/>
              <a:t>Data taking in two years</a:t>
            </a:r>
            <a:endParaRPr lang="ja-JP" altLang="en-US" sz="2400" b="1" u="sng"/>
          </a:p>
        </p:txBody>
      </p:sp>
      <p:sp>
        <p:nvSpPr>
          <p:cNvPr id="7" name="テキスト ボックス 6">
            <a:extLst>
              <a:ext uri="{FF2B5EF4-FFF2-40B4-BE49-F238E27FC236}">
                <a16:creationId xmlns:a16="http://schemas.microsoft.com/office/drawing/2014/main" id="{B60CFF2E-3EEF-8C96-5A65-85B8228EC12D}"/>
              </a:ext>
            </a:extLst>
          </p:cNvPr>
          <p:cNvSpPr txBox="1"/>
          <p:nvPr/>
        </p:nvSpPr>
        <p:spPr>
          <a:xfrm>
            <a:off x="624025" y="1038178"/>
            <a:ext cx="5786754" cy="1323439"/>
          </a:xfrm>
          <a:prstGeom prst="rect">
            <a:avLst/>
          </a:prstGeom>
          <a:noFill/>
        </p:spPr>
        <p:txBody>
          <a:bodyPr wrap="square">
            <a:spAutoFit/>
          </a:bodyPr>
          <a:lstStyle/>
          <a:p>
            <a:r>
              <a:rPr lang="en-US" altLang="ja-JP" sz="2000" dirty="0"/>
              <a:t>2023.6     E16 commissioning Run (Run 0d)    </a:t>
            </a:r>
            <a:r>
              <a:rPr lang="en-US" altLang="ja-JP" sz="2000" b="1" dirty="0">
                <a:solidFill>
                  <a:srgbClr val="FF0000"/>
                </a:solidFill>
              </a:rPr>
              <a:t>Done</a:t>
            </a:r>
          </a:p>
          <a:p>
            <a:r>
              <a:rPr lang="en-US" altLang="ja-JP" sz="2000" dirty="0"/>
              <a:t>2023.11  </a:t>
            </a:r>
            <a:r>
              <a:rPr lang="ja-JP" altLang="en-US" sz="2000"/>
              <a:t> </a:t>
            </a:r>
            <a:r>
              <a:rPr lang="en-US" altLang="ja-JP" sz="2000" dirty="0"/>
              <a:t>Beam test at PF-AR test beam line  </a:t>
            </a:r>
            <a:r>
              <a:rPr lang="en-US" altLang="ja-JP" sz="2000" b="1" dirty="0">
                <a:solidFill>
                  <a:srgbClr val="FF0000"/>
                </a:solidFill>
              </a:rPr>
              <a:t>Done</a:t>
            </a:r>
          </a:p>
          <a:p>
            <a:r>
              <a:rPr lang="en-US" altLang="ja-JP" sz="2000" dirty="0"/>
              <a:t>2024.3-    E16 commissioning Run (Run 0e)</a:t>
            </a:r>
          </a:p>
          <a:p>
            <a:r>
              <a:rPr lang="en-US" altLang="ja-JP" sz="2000" dirty="0"/>
              <a:t>2024.?      Participation in </a:t>
            </a:r>
            <a:r>
              <a:rPr lang="en-US" altLang="ja-JP" sz="2000" dirty="0" err="1"/>
              <a:t>miniCBM</a:t>
            </a:r>
            <a:endParaRPr lang="ja-JP" altLang="en-US" sz="2000" dirty="0"/>
          </a:p>
        </p:txBody>
      </p:sp>
      <p:sp>
        <p:nvSpPr>
          <p:cNvPr id="8" name="テキスト ボックス 7">
            <a:extLst>
              <a:ext uri="{FF2B5EF4-FFF2-40B4-BE49-F238E27FC236}">
                <a16:creationId xmlns:a16="http://schemas.microsoft.com/office/drawing/2014/main" id="{5D8B213F-62B0-4E7C-6F58-0C91213FE92D}"/>
              </a:ext>
            </a:extLst>
          </p:cNvPr>
          <p:cNvSpPr txBox="1"/>
          <p:nvPr/>
        </p:nvSpPr>
        <p:spPr>
          <a:xfrm>
            <a:off x="296225" y="2686285"/>
            <a:ext cx="2798077" cy="461665"/>
          </a:xfrm>
          <a:prstGeom prst="rect">
            <a:avLst/>
          </a:prstGeom>
          <a:noFill/>
        </p:spPr>
        <p:txBody>
          <a:bodyPr wrap="square">
            <a:spAutoFit/>
          </a:bodyPr>
          <a:lstStyle/>
          <a:p>
            <a:pPr marL="285750" indent="-285750">
              <a:buFont typeface="Wingdings" pitchFamily="2" charset="2"/>
              <a:buChar char="Ø"/>
            </a:pPr>
            <a:r>
              <a:rPr lang="en-US" altLang="ja-JP" sz="2400" b="1" u="sng" dirty="0"/>
              <a:t>What I have done</a:t>
            </a:r>
            <a:endParaRPr lang="ja-JP" altLang="en-US" sz="2400" b="1" u="sng"/>
          </a:p>
        </p:txBody>
      </p:sp>
      <p:pic>
        <p:nvPicPr>
          <p:cNvPr id="15" name="図 14" descr="カレンダー&#10;&#10;自動的に生成された説明">
            <a:extLst>
              <a:ext uri="{FF2B5EF4-FFF2-40B4-BE49-F238E27FC236}">
                <a16:creationId xmlns:a16="http://schemas.microsoft.com/office/drawing/2014/main" id="{DF9F5DF1-9F71-5F35-57FD-17EC017C0AA8}"/>
              </a:ext>
            </a:extLst>
          </p:cNvPr>
          <p:cNvPicPr>
            <a:picLocks noChangeAspect="1"/>
          </p:cNvPicPr>
          <p:nvPr/>
        </p:nvPicPr>
        <p:blipFill rotWithShape="1">
          <a:blip r:embed="rId3"/>
          <a:srcRect l="1683" t="9391" r="65887" b="65263"/>
          <a:stretch/>
        </p:blipFill>
        <p:spPr>
          <a:xfrm>
            <a:off x="5905765" y="2565047"/>
            <a:ext cx="2957047" cy="1520246"/>
          </a:xfrm>
          <a:prstGeom prst="rect">
            <a:avLst/>
          </a:prstGeom>
          <a:ln w="38100">
            <a:noFill/>
          </a:ln>
        </p:spPr>
      </p:pic>
      <p:sp>
        <p:nvSpPr>
          <p:cNvPr id="21" name="テキスト ボックス 20">
            <a:extLst>
              <a:ext uri="{FF2B5EF4-FFF2-40B4-BE49-F238E27FC236}">
                <a16:creationId xmlns:a16="http://schemas.microsoft.com/office/drawing/2014/main" id="{A39A168E-236F-9B94-AA4D-AB1804FA3F7A}"/>
              </a:ext>
            </a:extLst>
          </p:cNvPr>
          <p:cNvSpPr txBox="1"/>
          <p:nvPr/>
        </p:nvSpPr>
        <p:spPr>
          <a:xfrm>
            <a:off x="6777663" y="4102826"/>
            <a:ext cx="2146818" cy="646331"/>
          </a:xfrm>
          <a:prstGeom prst="rect">
            <a:avLst/>
          </a:prstGeom>
          <a:noFill/>
        </p:spPr>
        <p:txBody>
          <a:bodyPr wrap="square">
            <a:spAutoFit/>
          </a:bodyPr>
          <a:lstStyle/>
          <a:p>
            <a:pPr lvl="1"/>
            <a:r>
              <a:rPr lang="ja-JP" altLang="en-US" sz="1800" u="sng"/>
              <a:t>↑</a:t>
            </a:r>
            <a:r>
              <a:rPr lang="en-US" altLang="ja-JP" sz="1800" u="sng" dirty="0"/>
              <a:t>Power supply manager GUI</a:t>
            </a:r>
          </a:p>
        </p:txBody>
      </p:sp>
    </p:spTree>
    <p:extLst>
      <p:ext uri="{BB962C8B-B14F-4D97-AF65-F5344CB8AC3E}">
        <p14:creationId xmlns:p14="http://schemas.microsoft.com/office/powerpoint/2010/main" val="4270799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36135" y="1289292"/>
            <a:ext cx="67091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09AC121B-DF0E-0E89-77C1-7A5C1EAF25D3}"/>
              </a:ext>
            </a:extLst>
          </p:cNvPr>
          <p:cNvSpPr txBox="1"/>
          <p:nvPr/>
        </p:nvSpPr>
        <p:spPr>
          <a:xfrm>
            <a:off x="1236134" y="1401121"/>
            <a:ext cx="6310524" cy="323165"/>
          </a:xfrm>
          <a:prstGeom prst="rect">
            <a:avLst/>
          </a:prstGeom>
          <a:noFill/>
        </p:spPr>
        <p:txBody>
          <a:bodyPr wrap="square">
            <a:spAutoFit/>
          </a:bodyPr>
          <a:lstStyle/>
          <a:p>
            <a:pPr marL="257175" indent="-257175">
              <a:buFont typeface="Wingdings" pitchFamily="2" charset="2"/>
              <a:buChar char="ü"/>
            </a:pPr>
            <a:r>
              <a:rPr lang="en-US" altLang="ja-JP" sz="1500" dirty="0">
                <a:ea typeface="Hiragino Sans W4" panose="020B0400000000000000" pitchFamily="34" charset="-128"/>
              </a:rPr>
              <a:t>Test experiment at KEK's PF-AR test beamline on 2023.Nov.17-21</a:t>
            </a:r>
            <a:endParaRPr lang="ja-JP" altLang="en-US" sz="1500" dirty="0">
              <a:ea typeface="Hiragino Sans W4" panose="020B0400000000000000" pitchFamily="34" charset="-128"/>
            </a:endParaRPr>
          </a:p>
        </p:txBody>
      </p:sp>
      <p:sp>
        <p:nvSpPr>
          <p:cNvPr id="14" name="テキスト ボックス 13">
            <a:extLst>
              <a:ext uri="{FF2B5EF4-FFF2-40B4-BE49-F238E27FC236}">
                <a16:creationId xmlns:a16="http://schemas.microsoft.com/office/drawing/2014/main" id="{AFE3A235-F772-E0F9-36F3-9AA162AC3CC1}"/>
              </a:ext>
            </a:extLst>
          </p:cNvPr>
          <p:cNvSpPr txBox="1"/>
          <p:nvPr/>
        </p:nvSpPr>
        <p:spPr>
          <a:xfrm>
            <a:off x="1236133" y="1826446"/>
            <a:ext cx="2765651" cy="300082"/>
          </a:xfrm>
          <a:prstGeom prst="rect">
            <a:avLst/>
          </a:prstGeom>
          <a:noFill/>
          <a:ln>
            <a:noFill/>
          </a:ln>
        </p:spPr>
        <p:txBody>
          <a:bodyPr wrap="square">
            <a:spAutoFit/>
          </a:bodyPr>
          <a:lstStyle/>
          <a:p>
            <a:pPr marL="257175" indent="-257175">
              <a:buFont typeface="Wingdings" pitchFamily="2" charset="2"/>
              <a:buChar char="n"/>
            </a:pPr>
            <a:r>
              <a:rPr lang="en-US" altLang="ja-JP" sz="1350" b="1" u="sng" dirty="0">
                <a:latin typeface="Hiragino Sans W6" panose="020B0400000000000000" pitchFamily="34" charset="-128"/>
                <a:ea typeface="Hiragino Sans W6" panose="020B0400000000000000" pitchFamily="34" charset="-128"/>
              </a:rPr>
              <a:t>PF-AR test beamline</a:t>
            </a:r>
            <a:endParaRPr lang="ja-JP" altLang="en-US" sz="1350" b="1" u="sng" dirty="0">
              <a:latin typeface="Hiragino Sans W6" panose="020B0400000000000000" pitchFamily="34" charset="-128"/>
              <a:ea typeface="Hiragino Sans W6" panose="020B0400000000000000" pitchFamily="34" charset="-128"/>
            </a:endParaRPr>
          </a:p>
        </p:txBody>
      </p:sp>
      <p:sp>
        <p:nvSpPr>
          <p:cNvPr id="15" name="テキスト ボックス 14">
            <a:extLst>
              <a:ext uri="{FF2B5EF4-FFF2-40B4-BE49-F238E27FC236}">
                <a16:creationId xmlns:a16="http://schemas.microsoft.com/office/drawing/2014/main" id="{65E7F8A7-D425-5D36-E0A4-052E0255AB1B}"/>
              </a:ext>
            </a:extLst>
          </p:cNvPr>
          <p:cNvSpPr txBox="1"/>
          <p:nvPr/>
        </p:nvSpPr>
        <p:spPr>
          <a:xfrm>
            <a:off x="1416549" y="2134093"/>
            <a:ext cx="6299344" cy="507831"/>
          </a:xfrm>
          <a:prstGeom prst="rect">
            <a:avLst/>
          </a:prstGeom>
          <a:noFill/>
        </p:spPr>
        <p:txBody>
          <a:bodyPr wrap="square">
            <a:spAutoFit/>
          </a:bodyPr>
          <a:lstStyle/>
          <a:p>
            <a:pPr marL="214313" indent="-214313">
              <a:buFont typeface="Wingdings" pitchFamily="2" charset="2"/>
              <a:buChar char="ü"/>
            </a:pPr>
            <a:r>
              <a:rPr lang="en" altLang="ja-JP" sz="1350" dirty="0">
                <a:ea typeface="Hiragino Sans W4" panose="020B0400000000000000" pitchFamily="34" charset="-128"/>
              </a:rPr>
              <a:t>Test beamline for instrumentation testing constructed at PF-AR (At Photon Factory - Advanced Ring) at KEK's Tsukuba Campus</a:t>
            </a:r>
            <a:endParaRPr lang="en-US" altLang="ja-JP" sz="1350" dirty="0">
              <a:ea typeface="Hiragino Sans W4" panose="020B0400000000000000" pitchFamily="34" charset="-128"/>
            </a:endParaRPr>
          </a:p>
        </p:txBody>
      </p:sp>
      <p:sp>
        <p:nvSpPr>
          <p:cNvPr id="19" name="テキスト ボックス 18">
            <a:extLst>
              <a:ext uri="{FF2B5EF4-FFF2-40B4-BE49-F238E27FC236}">
                <a16:creationId xmlns:a16="http://schemas.microsoft.com/office/drawing/2014/main" id="{6E3C44AB-6B6C-CC84-3D22-1AE5307A7F44}"/>
              </a:ext>
            </a:extLst>
          </p:cNvPr>
          <p:cNvSpPr txBox="1"/>
          <p:nvPr/>
        </p:nvSpPr>
        <p:spPr>
          <a:xfrm>
            <a:off x="1416550" y="2685175"/>
            <a:ext cx="6250124" cy="715581"/>
          </a:xfrm>
          <a:prstGeom prst="rect">
            <a:avLst/>
          </a:prstGeom>
          <a:noFill/>
        </p:spPr>
        <p:txBody>
          <a:bodyPr wrap="square">
            <a:spAutoFit/>
          </a:bodyPr>
          <a:lstStyle/>
          <a:p>
            <a:pPr marL="214313" indent="-214313">
              <a:buFont typeface="Wingdings" pitchFamily="2" charset="2"/>
              <a:buChar char="ü"/>
            </a:pPr>
            <a:r>
              <a:rPr lang="en" altLang="ja-JP" sz="1350" dirty="0">
                <a:solidFill>
                  <a:srgbClr val="000000"/>
                </a:solidFill>
              </a:rPr>
              <a:t>A wire target is placed in this storage ring to produce photons, which are injected into a copper converter to produce electron-positron pairs, and electron beams up to 4 </a:t>
            </a:r>
            <a:r>
              <a:rPr lang="en" altLang="ja-JP" sz="1350" i="1" dirty="0">
                <a:solidFill>
                  <a:srgbClr val="000000"/>
                </a:solidFill>
              </a:rPr>
              <a:t>GeV/c </a:t>
            </a:r>
            <a:r>
              <a:rPr lang="en" altLang="ja-JP" sz="1350" dirty="0">
                <a:solidFill>
                  <a:srgbClr val="000000"/>
                </a:solidFill>
              </a:rPr>
              <a:t>are extracted to the test beam area.</a:t>
            </a:r>
          </a:p>
        </p:txBody>
      </p:sp>
      <p:pic>
        <p:nvPicPr>
          <p:cNvPr id="20" name="図 19">
            <a:extLst>
              <a:ext uri="{FF2B5EF4-FFF2-40B4-BE49-F238E27FC236}">
                <a16:creationId xmlns:a16="http://schemas.microsoft.com/office/drawing/2014/main" id="{A5CE2457-B61F-4E32-D64D-C27A9F1155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4000" y="3710556"/>
            <a:ext cx="4604534" cy="2026706"/>
          </a:xfrm>
          <a:prstGeom prst="rect">
            <a:avLst/>
          </a:prstGeom>
        </p:spPr>
      </p:pic>
      <p:pic>
        <p:nvPicPr>
          <p:cNvPr id="22" name="図 21" descr="屋内, オーブン, キッチン, 部屋 が含まれている画像&#10;&#10;自動的に生成された説明">
            <a:extLst>
              <a:ext uri="{FF2B5EF4-FFF2-40B4-BE49-F238E27FC236}">
                <a16:creationId xmlns:a16="http://schemas.microsoft.com/office/drawing/2014/main" id="{E5B3CE30-E763-FEA1-2B73-3BD999D211D3}"/>
              </a:ext>
            </a:extLst>
          </p:cNvPr>
          <p:cNvPicPr>
            <a:picLocks noChangeAspect="1"/>
          </p:cNvPicPr>
          <p:nvPr/>
        </p:nvPicPr>
        <p:blipFill rotWithShape="1">
          <a:blip r:embed="rId4"/>
          <a:srcRect t="27583" r="9551" b="23298"/>
          <a:stretch/>
        </p:blipFill>
        <p:spPr>
          <a:xfrm>
            <a:off x="1358756" y="3598952"/>
            <a:ext cx="3490647" cy="1263722"/>
          </a:xfrm>
          <a:prstGeom prst="rect">
            <a:avLst/>
          </a:prstGeom>
        </p:spPr>
      </p:pic>
      <p:sp>
        <p:nvSpPr>
          <p:cNvPr id="24" name="テキスト ボックス 23">
            <a:extLst>
              <a:ext uri="{FF2B5EF4-FFF2-40B4-BE49-F238E27FC236}">
                <a16:creationId xmlns:a16="http://schemas.microsoft.com/office/drawing/2014/main" id="{81057E52-C927-2E04-FA0D-080E534D289A}"/>
              </a:ext>
            </a:extLst>
          </p:cNvPr>
          <p:cNvSpPr txBox="1"/>
          <p:nvPr/>
        </p:nvSpPr>
        <p:spPr>
          <a:xfrm>
            <a:off x="3719578" y="3736060"/>
            <a:ext cx="701738" cy="300082"/>
          </a:xfrm>
          <a:prstGeom prst="rect">
            <a:avLst/>
          </a:prstGeom>
          <a:solidFill>
            <a:schemeClr val="bg1">
              <a:alpha val="70000"/>
            </a:schemeClr>
          </a:solidFill>
          <a:ln>
            <a:noFill/>
          </a:ln>
        </p:spPr>
        <p:txBody>
          <a:bodyPr wrap="square">
            <a:spAutoFit/>
          </a:bodyPr>
          <a:lstStyle/>
          <a:p>
            <a:pPr algn="ctr"/>
            <a:r>
              <a:rPr lang="en-US" altLang="ja-JP" sz="1350" b="1" dirty="0">
                <a:solidFill>
                  <a:srgbClr val="FF0000"/>
                </a:solidFill>
                <a:latin typeface="Segoe UI" panose="020B0502040204020203" pitchFamily="34" charset="0"/>
                <a:cs typeface="Segoe UI" panose="020B0502040204020203" pitchFamily="34" charset="0"/>
              </a:rPr>
              <a:t>Beam</a:t>
            </a:r>
            <a:endParaRPr lang="ja-JP" altLang="en-US" sz="1350" b="1" dirty="0">
              <a:solidFill>
                <a:srgbClr val="FF0000"/>
              </a:solidFill>
              <a:latin typeface="Segoe UI" panose="020B0502040204020203" pitchFamily="34" charset="0"/>
              <a:cs typeface="Segoe UI" panose="020B0502040204020203" pitchFamily="34" charset="0"/>
            </a:endParaRPr>
          </a:p>
        </p:txBody>
      </p:sp>
      <p:cxnSp>
        <p:nvCxnSpPr>
          <p:cNvPr id="28" name="直線矢印コネクタ 27">
            <a:extLst>
              <a:ext uri="{FF2B5EF4-FFF2-40B4-BE49-F238E27FC236}">
                <a16:creationId xmlns:a16="http://schemas.microsoft.com/office/drawing/2014/main" id="{0AAE27D0-11CA-26BB-63ED-98C24251987B}"/>
              </a:ext>
            </a:extLst>
          </p:cNvPr>
          <p:cNvCxnSpPr>
            <a:cxnSpLocks/>
          </p:cNvCxnSpPr>
          <p:nvPr/>
        </p:nvCxnSpPr>
        <p:spPr>
          <a:xfrm flipH="1">
            <a:off x="1943101" y="4245698"/>
            <a:ext cx="1303533" cy="107122"/>
          </a:xfrm>
          <a:prstGeom prst="straightConnector1">
            <a:avLst/>
          </a:prstGeom>
          <a:ln w="38100">
            <a:solidFill>
              <a:srgbClr val="FF0000">
                <a:alpha val="57000"/>
              </a:srgbClr>
            </a:solidFill>
            <a:tailEnd type="triangle"/>
          </a:ln>
        </p:spPr>
        <p:style>
          <a:lnRef idx="1">
            <a:schemeClr val="accent2"/>
          </a:lnRef>
          <a:fillRef idx="0">
            <a:schemeClr val="accent2"/>
          </a:fillRef>
          <a:effectRef idx="0">
            <a:schemeClr val="accent2"/>
          </a:effectRef>
          <a:fontRef idx="minor">
            <a:schemeClr val="tx1"/>
          </a:fontRef>
        </p:style>
      </p:cxnSp>
      <p:cxnSp>
        <p:nvCxnSpPr>
          <p:cNvPr id="31" name="直線コネクタ 30">
            <a:extLst>
              <a:ext uri="{FF2B5EF4-FFF2-40B4-BE49-F238E27FC236}">
                <a16:creationId xmlns:a16="http://schemas.microsoft.com/office/drawing/2014/main" id="{4BAC5EC5-9912-1A67-67AE-70BFDEAFFC9C}"/>
              </a:ext>
            </a:extLst>
          </p:cNvPr>
          <p:cNvCxnSpPr>
            <a:cxnSpLocks/>
          </p:cNvCxnSpPr>
          <p:nvPr/>
        </p:nvCxnSpPr>
        <p:spPr>
          <a:xfrm flipH="1">
            <a:off x="3269752" y="4138345"/>
            <a:ext cx="1094198" cy="89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E559B0E7-7ADF-C7DB-CED1-3AC19D95BB3D}"/>
              </a:ext>
            </a:extLst>
          </p:cNvPr>
          <p:cNvSpPr txBox="1"/>
          <p:nvPr/>
        </p:nvSpPr>
        <p:spPr>
          <a:xfrm>
            <a:off x="1648767" y="3865537"/>
            <a:ext cx="1084367" cy="276999"/>
          </a:xfrm>
          <a:prstGeom prst="rect">
            <a:avLst/>
          </a:prstGeom>
          <a:solidFill>
            <a:schemeClr val="bg1">
              <a:alpha val="70000"/>
            </a:schemeClr>
          </a:solidFill>
          <a:ln>
            <a:noFill/>
          </a:ln>
        </p:spPr>
        <p:txBody>
          <a:bodyPr wrap="square">
            <a:spAutoFit/>
          </a:bodyPr>
          <a:lstStyle/>
          <a:p>
            <a:pPr algn="ctr"/>
            <a:r>
              <a:rPr lang="en-US" altLang="ja-JP" sz="1200" b="1" dirty="0">
                <a:latin typeface="Segoe UI" panose="020B0502040204020203" pitchFamily="34" charset="0"/>
                <a:cs typeface="Segoe UI" panose="020B0502040204020203" pitchFamily="34" charset="0"/>
              </a:rPr>
              <a:t>test area</a:t>
            </a:r>
            <a:endParaRPr lang="ja-JP" altLang="en-US" sz="1200" b="1" dirty="0">
              <a:latin typeface="Segoe UI" panose="020B0502040204020203" pitchFamily="34" charset="0"/>
              <a:cs typeface="Segoe UI" panose="020B0502040204020203" pitchFamily="34" charset="0"/>
            </a:endParaRPr>
          </a:p>
        </p:txBody>
      </p:sp>
      <p:sp>
        <p:nvSpPr>
          <p:cNvPr id="3" name="タイトル 1">
            <a:extLst>
              <a:ext uri="{FF2B5EF4-FFF2-40B4-BE49-F238E27FC236}">
                <a16:creationId xmlns:a16="http://schemas.microsoft.com/office/drawing/2014/main" id="{C4EF6D26-E1E4-3A57-CFD6-5A509D1C987D}"/>
              </a:ext>
            </a:extLst>
          </p:cNvPr>
          <p:cNvSpPr txBox="1">
            <a:spLocks/>
          </p:cNvSpPr>
          <p:nvPr/>
        </p:nvSpPr>
        <p:spPr>
          <a:xfrm>
            <a:off x="1330194" y="705188"/>
            <a:ext cx="6577673" cy="8100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100" b="1" dirty="0">
                <a:latin typeface="Segoe UI" panose="020B0502040204020203" pitchFamily="34" charset="0"/>
                <a:cs typeface="Segoe UI" panose="020B0502040204020203" pitchFamily="34" charset="0"/>
              </a:rPr>
              <a:t>3. Beam test </a:t>
            </a:r>
            <a:r>
              <a:rPr lang="en-US" altLang="ja-JP" sz="1800" b="1" dirty="0">
                <a:latin typeface="Segoe UI" panose="020B0502040204020203" pitchFamily="34" charset="0"/>
                <a:cs typeface="Segoe UI" panose="020B0502040204020203" pitchFamily="34" charset="0"/>
              </a:rPr>
              <a:t>(@PF-AR test beam line)</a:t>
            </a:r>
            <a:endParaRPr lang="ja-JP" altLang="en-US" sz="1650" b="1">
              <a:latin typeface="Segoe UI" panose="020B0502040204020203" pitchFamily="34" charset="0"/>
              <a:cs typeface="Segoe UI" panose="020B0502040204020203" pitchFamily="34" charset="0"/>
            </a:endParaRPr>
          </a:p>
        </p:txBody>
      </p:sp>
      <p:sp>
        <p:nvSpPr>
          <p:cNvPr id="5" name="テキスト ボックス 4">
            <a:extLst>
              <a:ext uri="{FF2B5EF4-FFF2-40B4-BE49-F238E27FC236}">
                <a16:creationId xmlns:a16="http://schemas.microsoft.com/office/drawing/2014/main" id="{0E7A3762-DBAB-1103-2C95-1DCB43E1BD90}"/>
              </a:ext>
            </a:extLst>
          </p:cNvPr>
          <p:cNvSpPr txBox="1"/>
          <p:nvPr/>
        </p:nvSpPr>
        <p:spPr>
          <a:xfrm>
            <a:off x="7443317" y="906004"/>
            <a:ext cx="482658" cy="300082"/>
          </a:xfrm>
          <a:prstGeom prst="rect">
            <a:avLst/>
          </a:prstGeom>
          <a:noFill/>
        </p:spPr>
        <p:txBody>
          <a:bodyPr wrap="square">
            <a:spAutoFit/>
          </a:bodyPr>
          <a:lstStyle/>
          <a:p>
            <a:r>
              <a:rPr lang="en-US" altLang="ja-JP" sz="1350" dirty="0">
                <a:latin typeface="Segoe UI" panose="020B0502040204020203" pitchFamily="34" charset="0"/>
                <a:ea typeface="Hiragino Sans W4" panose="020B0400000000000000" pitchFamily="34" charset="-128"/>
                <a:cs typeface="Segoe UI" panose="020B0502040204020203" pitchFamily="34" charset="0"/>
              </a:rPr>
              <a:t>5/</a:t>
            </a:r>
          </a:p>
        </p:txBody>
      </p:sp>
    </p:spTree>
    <p:extLst>
      <p:ext uri="{BB962C8B-B14F-4D97-AF65-F5344CB8AC3E}">
        <p14:creationId xmlns:p14="http://schemas.microsoft.com/office/powerpoint/2010/main" val="2508648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7983D-77B0-CE12-0E3F-B2727E3C931E}"/>
              </a:ext>
            </a:extLst>
          </p:cNvPr>
          <p:cNvSpPr>
            <a:spLocks noGrp="1"/>
          </p:cNvSpPr>
          <p:nvPr>
            <p:ph type="title"/>
          </p:nvPr>
        </p:nvSpPr>
        <p:spPr>
          <a:xfrm>
            <a:off x="225654" y="804649"/>
            <a:ext cx="8145348" cy="994172"/>
          </a:xfrm>
        </p:spPr>
        <p:txBody>
          <a:bodyPr>
            <a:noAutofit/>
          </a:bodyPr>
          <a:lstStyle/>
          <a:p>
            <a:r>
              <a:rPr kumimoji="1" lang="en-US" altLang="ja-JP" sz="3200" b="1" dirty="0"/>
              <a:t>2. Beam test in November 2023 (@KEK PF-AR) </a:t>
            </a:r>
            <a:endParaRPr kumimoji="1" lang="ja-JP" altLang="en-US" sz="3200" b="1"/>
          </a:p>
        </p:txBody>
      </p:sp>
      <p:cxnSp>
        <p:nvCxnSpPr>
          <p:cNvPr id="4" name="直線コネクタ 3">
            <a:extLst>
              <a:ext uri="{FF2B5EF4-FFF2-40B4-BE49-F238E27FC236}">
                <a16:creationId xmlns:a16="http://schemas.microsoft.com/office/drawing/2014/main" id="{183EDD09-4C2C-9A72-5227-3691D87A774A}"/>
              </a:ext>
            </a:extLst>
          </p:cNvPr>
          <p:cNvCxnSpPr>
            <a:cxnSpLocks/>
          </p:cNvCxnSpPr>
          <p:nvPr/>
        </p:nvCxnSpPr>
        <p:spPr>
          <a:xfrm>
            <a:off x="110199" y="1602005"/>
            <a:ext cx="89290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A00B928-7EFC-B4A4-CF5F-46C33FFA0B6A}"/>
              </a:ext>
            </a:extLst>
          </p:cNvPr>
          <p:cNvSpPr txBox="1"/>
          <p:nvPr/>
        </p:nvSpPr>
        <p:spPr>
          <a:xfrm>
            <a:off x="317021" y="1740116"/>
            <a:ext cx="7526817" cy="369332"/>
          </a:xfrm>
          <a:prstGeom prst="rect">
            <a:avLst/>
          </a:prstGeom>
          <a:noFill/>
        </p:spPr>
        <p:txBody>
          <a:bodyPr wrap="square">
            <a:spAutoFit/>
          </a:bodyPr>
          <a:lstStyle/>
          <a:p>
            <a:pPr marL="257175" indent="-257175">
              <a:buFont typeface="Wingdings" pitchFamily="2" charset="2"/>
              <a:buChar char="ü"/>
            </a:pPr>
            <a:r>
              <a:rPr lang="en-US" altLang="ja-JP" dirty="0">
                <a:ea typeface="Hiragino Sans W4" panose="020B0400000000000000" pitchFamily="34" charset="-128"/>
              </a:rPr>
              <a:t>Test experiment at KEK's PF-AR test beamline on 2023.Nov.17-21</a:t>
            </a:r>
            <a:endParaRPr lang="ja-JP" altLang="en-US" dirty="0">
              <a:ea typeface="Hiragino Sans W4" panose="020B0400000000000000" pitchFamily="34" charset="-128"/>
            </a:endParaRPr>
          </a:p>
        </p:txBody>
      </p:sp>
      <p:sp>
        <p:nvSpPr>
          <p:cNvPr id="11" name="テキスト ボックス 10">
            <a:extLst>
              <a:ext uri="{FF2B5EF4-FFF2-40B4-BE49-F238E27FC236}">
                <a16:creationId xmlns:a16="http://schemas.microsoft.com/office/drawing/2014/main" id="{9006D098-10CB-75A1-FD7B-D8FAD68740AF}"/>
              </a:ext>
            </a:extLst>
          </p:cNvPr>
          <p:cNvSpPr txBox="1"/>
          <p:nvPr/>
        </p:nvSpPr>
        <p:spPr>
          <a:xfrm>
            <a:off x="317021" y="2845321"/>
            <a:ext cx="2906947" cy="369332"/>
          </a:xfrm>
          <a:prstGeom prst="rect">
            <a:avLst/>
          </a:prstGeom>
          <a:noFill/>
          <a:ln>
            <a:noFill/>
          </a:ln>
        </p:spPr>
        <p:txBody>
          <a:bodyPr wrap="square">
            <a:spAutoFit/>
          </a:bodyPr>
          <a:lstStyle/>
          <a:p>
            <a:pPr marL="257175" indent="-257175">
              <a:buFont typeface="Wingdings" pitchFamily="2" charset="2"/>
              <a:buChar char="n"/>
            </a:pPr>
            <a:r>
              <a:rPr lang="en-US" altLang="ja-JP" b="1" u="sng" dirty="0">
                <a:latin typeface="+mj-lt"/>
              </a:rPr>
              <a:t>Setup (Side View)</a:t>
            </a:r>
            <a:endParaRPr lang="ja-JP" altLang="en-US" b="1" u="sng" dirty="0">
              <a:latin typeface="+mj-lt"/>
            </a:endParaRPr>
          </a:p>
        </p:txBody>
      </p:sp>
      <p:pic>
        <p:nvPicPr>
          <p:cNvPr id="23" name="図 22">
            <a:extLst>
              <a:ext uri="{FF2B5EF4-FFF2-40B4-BE49-F238E27FC236}">
                <a16:creationId xmlns:a16="http://schemas.microsoft.com/office/drawing/2014/main" id="{42523A04-7B94-7E34-6F62-28F92F4146F8}"/>
              </a:ext>
            </a:extLst>
          </p:cNvPr>
          <p:cNvPicPr>
            <a:picLocks noChangeAspect="1"/>
          </p:cNvPicPr>
          <p:nvPr/>
        </p:nvPicPr>
        <p:blipFill>
          <a:blip r:embed="rId3"/>
          <a:stretch>
            <a:fillRect/>
          </a:stretch>
        </p:blipFill>
        <p:spPr>
          <a:xfrm>
            <a:off x="462345" y="3192677"/>
            <a:ext cx="4045778" cy="1291537"/>
          </a:xfrm>
          <a:prstGeom prst="rect">
            <a:avLst/>
          </a:prstGeom>
        </p:spPr>
      </p:pic>
      <p:sp>
        <p:nvSpPr>
          <p:cNvPr id="25" name="テキスト ボックス 24">
            <a:extLst>
              <a:ext uri="{FF2B5EF4-FFF2-40B4-BE49-F238E27FC236}">
                <a16:creationId xmlns:a16="http://schemas.microsoft.com/office/drawing/2014/main" id="{11AD5FCE-CF7A-BBD1-FFF3-923B26D53D53}"/>
              </a:ext>
            </a:extLst>
          </p:cNvPr>
          <p:cNvSpPr txBox="1"/>
          <p:nvPr/>
        </p:nvSpPr>
        <p:spPr>
          <a:xfrm>
            <a:off x="599443" y="4654114"/>
            <a:ext cx="5745680" cy="1015663"/>
          </a:xfrm>
          <a:prstGeom prst="rect">
            <a:avLst/>
          </a:prstGeom>
          <a:noFill/>
        </p:spPr>
        <p:txBody>
          <a:bodyPr wrap="square">
            <a:spAutoFit/>
          </a:bodyPr>
          <a:lstStyle/>
          <a:p>
            <a:pPr marL="257175" indent="-257175">
              <a:buFont typeface="Arial" panose="020B0604020202020204" pitchFamily="34" charset="0"/>
              <a:buChar char="•"/>
            </a:pPr>
            <a:r>
              <a:rPr lang="en-US" altLang="ja-JP" sz="1500" dirty="0">
                <a:ea typeface="Hiragino Sans W4" panose="020B0400000000000000" pitchFamily="34" charset="-128"/>
              </a:rPr>
              <a:t>STS chamber + 4scintillators</a:t>
            </a:r>
          </a:p>
          <a:p>
            <a:pPr marL="257175" indent="-257175">
              <a:buFont typeface="Arial" panose="020B0604020202020204" pitchFamily="34" charset="0"/>
              <a:buChar char="•"/>
            </a:pPr>
            <a:r>
              <a:rPr lang="en" altLang="ja-JP" sz="1500" dirty="0">
                <a:solidFill>
                  <a:srgbClr val="000000"/>
                </a:solidFill>
              </a:rPr>
              <a:t>Beam Momentum : 3.0 </a:t>
            </a:r>
            <a:r>
              <a:rPr lang="en" altLang="ja-JP" sz="1500" i="1" dirty="0">
                <a:solidFill>
                  <a:srgbClr val="000000"/>
                </a:solidFill>
              </a:rPr>
              <a:t>GeV/c</a:t>
            </a:r>
          </a:p>
          <a:p>
            <a:pPr marL="257175" indent="-257175">
              <a:buFont typeface="Arial" panose="020B0604020202020204" pitchFamily="34" charset="0"/>
              <a:buChar char="•"/>
            </a:pPr>
            <a:r>
              <a:rPr lang="en" altLang="ja-JP" sz="1500" dirty="0">
                <a:ea typeface="Hiragino Sans W4" panose="020B0400000000000000" pitchFamily="34" charset="-128"/>
              </a:rPr>
              <a:t>Coincidence rate: average 30 Hz</a:t>
            </a:r>
            <a:endParaRPr lang="en-US" altLang="ja-JP" sz="1500" dirty="0">
              <a:ea typeface="Hiragino Sans W4" panose="020B0400000000000000" pitchFamily="34" charset="-128"/>
            </a:endParaRPr>
          </a:p>
          <a:p>
            <a:pPr marL="257175" indent="-257175">
              <a:buFont typeface="Arial" panose="020B0604020202020204" pitchFamily="34" charset="0"/>
              <a:buChar char="•"/>
            </a:pPr>
            <a:r>
              <a:rPr lang="en-US" altLang="ja-JP" sz="1500" dirty="0">
                <a:ea typeface="Hiragino Sans W4" panose="020B0400000000000000" pitchFamily="34" charset="-128"/>
              </a:rPr>
              <a:t>Active area of </a:t>
            </a:r>
            <a:r>
              <a:rPr lang="en-US" altLang="ja-JP" sz="1500" b="1" u="sng" dirty="0">
                <a:ea typeface="Hiragino Sans W4" panose="020B0400000000000000" pitchFamily="34" charset="-128"/>
              </a:rPr>
              <a:t>1 cm square limited by scintillators (S1</a:t>
            </a:r>
            <a:r>
              <a:rPr lang="ja-JP" altLang="en-US" sz="1500" b="1" u="sng">
                <a:ea typeface="Hiragino Sans W4" panose="020B0400000000000000" pitchFamily="34" charset="-128"/>
              </a:rPr>
              <a:t> </a:t>
            </a:r>
            <a:r>
              <a:rPr lang="en-US" altLang="ja-JP" sz="1500" b="1" u="sng" dirty="0">
                <a:ea typeface="Hiragino Sans W4" panose="020B0400000000000000" pitchFamily="34" charset="-128"/>
              </a:rPr>
              <a:t>&amp; S2)</a:t>
            </a:r>
            <a:endParaRPr lang="en-US" altLang="ja-JP" sz="1500" dirty="0">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351CDA07-5A88-99B5-2DB4-189026D5E79D}"/>
              </a:ext>
            </a:extLst>
          </p:cNvPr>
          <p:cNvSpPr txBox="1"/>
          <p:nvPr/>
        </p:nvSpPr>
        <p:spPr>
          <a:xfrm>
            <a:off x="317020" y="2100350"/>
            <a:ext cx="2906947" cy="369332"/>
          </a:xfrm>
          <a:prstGeom prst="rect">
            <a:avLst/>
          </a:prstGeom>
          <a:noFill/>
          <a:ln>
            <a:noFill/>
          </a:ln>
        </p:spPr>
        <p:txBody>
          <a:bodyPr wrap="square">
            <a:spAutoFit/>
          </a:bodyPr>
          <a:lstStyle/>
          <a:p>
            <a:pPr marL="257175" indent="-257175">
              <a:buFont typeface="Wingdings" pitchFamily="2" charset="2"/>
              <a:buChar char="n"/>
            </a:pPr>
            <a:r>
              <a:rPr lang="en-US" altLang="ja-JP" b="1" u="sng" dirty="0">
                <a:latin typeface="+mj-lt"/>
              </a:rPr>
              <a:t>Purpose</a:t>
            </a:r>
            <a:endParaRPr lang="ja-JP" altLang="en-US" b="1" u="sng" dirty="0">
              <a:latin typeface="+mj-lt"/>
            </a:endParaRPr>
          </a:p>
        </p:txBody>
      </p:sp>
      <p:sp>
        <p:nvSpPr>
          <p:cNvPr id="30" name="テキスト ボックス 29">
            <a:extLst>
              <a:ext uri="{FF2B5EF4-FFF2-40B4-BE49-F238E27FC236}">
                <a16:creationId xmlns:a16="http://schemas.microsoft.com/office/drawing/2014/main" id="{B5BBA2E1-D8AA-C9A4-9AC5-B05DBEE75F09}"/>
              </a:ext>
            </a:extLst>
          </p:cNvPr>
          <p:cNvSpPr txBox="1"/>
          <p:nvPr/>
        </p:nvSpPr>
        <p:spPr>
          <a:xfrm>
            <a:off x="779508" y="2438921"/>
            <a:ext cx="6515933" cy="369332"/>
          </a:xfrm>
          <a:prstGeom prst="rect">
            <a:avLst/>
          </a:prstGeom>
          <a:noFill/>
        </p:spPr>
        <p:txBody>
          <a:bodyPr wrap="square">
            <a:spAutoFit/>
          </a:bodyPr>
          <a:lstStyle/>
          <a:p>
            <a:pPr marL="257175" indent="-257175">
              <a:buFont typeface="Wingdings" pitchFamily="2" charset="2"/>
              <a:buChar char="ü"/>
            </a:pPr>
            <a:r>
              <a:rPr lang="en" altLang="ja-JP" dirty="0"/>
              <a:t>Streaming DAQ test with beam &amp; sensor performance evaluation</a:t>
            </a:r>
          </a:p>
        </p:txBody>
      </p:sp>
      <p:grpSp>
        <p:nvGrpSpPr>
          <p:cNvPr id="32" name="グループ化 31">
            <a:extLst>
              <a:ext uri="{FF2B5EF4-FFF2-40B4-BE49-F238E27FC236}">
                <a16:creationId xmlns:a16="http://schemas.microsoft.com/office/drawing/2014/main" id="{739396FF-2930-FB86-D813-A07F67FDD2EB}"/>
              </a:ext>
            </a:extLst>
          </p:cNvPr>
          <p:cNvGrpSpPr/>
          <p:nvPr/>
        </p:nvGrpSpPr>
        <p:grpSpPr>
          <a:xfrm>
            <a:off x="4276735" y="3077572"/>
            <a:ext cx="4701619" cy="1996616"/>
            <a:chOff x="5372531" y="2960430"/>
            <a:chExt cx="6268825" cy="2662154"/>
          </a:xfrm>
        </p:grpSpPr>
        <p:grpSp>
          <p:nvGrpSpPr>
            <p:cNvPr id="13" name="グループ化 12">
              <a:extLst>
                <a:ext uri="{FF2B5EF4-FFF2-40B4-BE49-F238E27FC236}">
                  <a16:creationId xmlns:a16="http://schemas.microsoft.com/office/drawing/2014/main" id="{5F82053A-080C-FDA3-C8B5-2ABE333411B7}"/>
                </a:ext>
              </a:extLst>
            </p:cNvPr>
            <p:cNvGrpSpPr/>
            <p:nvPr/>
          </p:nvGrpSpPr>
          <p:grpSpPr>
            <a:xfrm>
              <a:off x="5372531" y="2960430"/>
              <a:ext cx="6268825" cy="2662154"/>
              <a:chOff x="260805" y="4354506"/>
              <a:chExt cx="5634963" cy="2392977"/>
            </a:xfrm>
          </p:grpSpPr>
          <p:pic>
            <p:nvPicPr>
              <p:cNvPr id="14" name="図 13" descr="屋内, 座る, 男, 電車 が含まれている画像&#10;&#10;自動的に生成された説明">
                <a:extLst>
                  <a:ext uri="{FF2B5EF4-FFF2-40B4-BE49-F238E27FC236}">
                    <a16:creationId xmlns:a16="http://schemas.microsoft.com/office/drawing/2014/main" id="{10A128B3-0B94-A95B-528F-79D977F8A146}"/>
                  </a:ext>
                </a:extLst>
              </p:cNvPr>
              <p:cNvPicPr>
                <a:picLocks noChangeAspect="1"/>
              </p:cNvPicPr>
              <p:nvPr/>
            </p:nvPicPr>
            <p:blipFill rotWithShape="1">
              <a:blip r:embed="rId4"/>
              <a:srcRect l="12442" t="33455" r="10018" b="22641"/>
              <a:stretch/>
            </p:blipFill>
            <p:spPr>
              <a:xfrm>
                <a:off x="260805" y="4354506"/>
                <a:ext cx="5634963" cy="2392977"/>
              </a:xfrm>
              <a:prstGeom prst="rect">
                <a:avLst/>
              </a:prstGeom>
            </p:spPr>
          </p:pic>
          <p:sp>
            <p:nvSpPr>
              <p:cNvPr id="15" name="円/楕円 14">
                <a:extLst>
                  <a:ext uri="{FF2B5EF4-FFF2-40B4-BE49-F238E27FC236}">
                    <a16:creationId xmlns:a16="http://schemas.microsoft.com/office/drawing/2014/main" id="{15530409-9E68-B703-9C54-307885806612}"/>
                  </a:ext>
                </a:extLst>
              </p:cNvPr>
              <p:cNvSpPr/>
              <p:nvPr/>
            </p:nvSpPr>
            <p:spPr>
              <a:xfrm>
                <a:off x="2031705" y="5093718"/>
                <a:ext cx="256373" cy="242326"/>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
            <p:nvSpPr>
              <p:cNvPr id="16" name="円/楕円 15">
                <a:extLst>
                  <a:ext uri="{FF2B5EF4-FFF2-40B4-BE49-F238E27FC236}">
                    <a16:creationId xmlns:a16="http://schemas.microsoft.com/office/drawing/2014/main" id="{EEBC0A8A-25C8-3063-A45C-6D36AC4547EE}"/>
                  </a:ext>
                </a:extLst>
              </p:cNvPr>
              <p:cNvSpPr/>
              <p:nvPr/>
            </p:nvSpPr>
            <p:spPr>
              <a:xfrm>
                <a:off x="3618807" y="5080064"/>
                <a:ext cx="256373" cy="242326"/>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cxnSp>
            <p:nvCxnSpPr>
              <p:cNvPr id="17" name="直線矢印コネクタ 16">
                <a:extLst>
                  <a:ext uri="{FF2B5EF4-FFF2-40B4-BE49-F238E27FC236}">
                    <a16:creationId xmlns:a16="http://schemas.microsoft.com/office/drawing/2014/main" id="{C5EBE186-0ED4-004D-3320-BD2FB3E54319}"/>
                  </a:ext>
                </a:extLst>
              </p:cNvPr>
              <p:cNvCxnSpPr>
                <a:cxnSpLocks/>
                <a:endCxn id="15" idx="5"/>
              </p:cNvCxnSpPr>
              <p:nvPr/>
            </p:nvCxnSpPr>
            <p:spPr>
              <a:xfrm flipH="1" flipV="1">
                <a:off x="2250532" y="5300556"/>
                <a:ext cx="381805" cy="556741"/>
              </a:xfrm>
              <a:prstGeom prst="straightConnector1">
                <a:avLst/>
              </a:prstGeom>
              <a:solidFill>
                <a:schemeClr val="bg1">
                  <a:alpha val="85000"/>
                </a:schemeClr>
              </a:solidFill>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643A78F-28F4-B47B-3CEB-FAFD45B43F99}"/>
                  </a:ext>
                </a:extLst>
              </p:cNvPr>
              <p:cNvCxnSpPr>
                <a:cxnSpLocks/>
              </p:cNvCxnSpPr>
              <p:nvPr/>
            </p:nvCxnSpPr>
            <p:spPr>
              <a:xfrm flipV="1">
                <a:off x="3618808" y="5336044"/>
                <a:ext cx="128187" cy="521253"/>
              </a:xfrm>
              <a:prstGeom prst="straightConnector1">
                <a:avLst/>
              </a:prstGeom>
              <a:solidFill>
                <a:schemeClr val="bg1">
                  <a:alpha val="85000"/>
                </a:schemeClr>
              </a:solidFill>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DF49196-0AC5-47BA-4643-48534D17D002}"/>
                  </a:ext>
                </a:extLst>
              </p:cNvPr>
              <p:cNvSpPr txBox="1"/>
              <p:nvPr/>
            </p:nvSpPr>
            <p:spPr>
              <a:xfrm>
                <a:off x="2632337" y="5887875"/>
                <a:ext cx="943725" cy="387319"/>
              </a:xfrm>
              <a:prstGeom prst="rect">
                <a:avLst/>
              </a:prstGeom>
              <a:solidFill>
                <a:schemeClr val="bg1">
                  <a:alpha val="72000"/>
                </a:schemeClr>
              </a:solidFill>
            </p:spPr>
            <p:txBody>
              <a:bodyPr wrap="square" anchor="ctr" anchorCtr="0">
                <a:spAutoFit/>
              </a:bodyPr>
              <a:lstStyle/>
              <a:p>
                <a:pPr algn="ctr"/>
                <a:r>
                  <a:rPr lang="en-US" altLang="ja-JP" sz="1500" b="1" dirty="0" err="1">
                    <a:solidFill>
                      <a:srgbClr val="FF0000"/>
                    </a:solidFill>
                    <a:ea typeface="Hiragino Sans W4" panose="020B0400000000000000" pitchFamily="34" charset="-128"/>
                  </a:rPr>
                  <a:t>Scinti</a:t>
                </a:r>
                <a:r>
                  <a:rPr lang="en-US" altLang="ja-JP" sz="1500" b="1" dirty="0">
                    <a:solidFill>
                      <a:srgbClr val="FF0000"/>
                    </a:solidFill>
                    <a:ea typeface="Hiragino Sans W4" panose="020B0400000000000000" pitchFamily="34" charset="-128"/>
                  </a:rPr>
                  <a:t>.</a:t>
                </a:r>
              </a:p>
            </p:txBody>
          </p:sp>
          <p:cxnSp>
            <p:nvCxnSpPr>
              <p:cNvPr id="21" name="直線矢印コネクタ 20">
                <a:extLst>
                  <a:ext uri="{FF2B5EF4-FFF2-40B4-BE49-F238E27FC236}">
                    <a16:creationId xmlns:a16="http://schemas.microsoft.com/office/drawing/2014/main" id="{A40B1DFE-EE43-0D0D-2620-E1BC89FA3474}"/>
                  </a:ext>
                </a:extLst>
              </p:cNvPr>
              <p:cNvCxnSpPr>
                <a:cxnSpLocks/>
              </p:cNvCxnSpPr>
              <p:nvPr/>
            </p:nvCxnSpPr>
            <p:spPr>
              <a:xfrm flipH="1">
                <a:off x="489594" y="5201227"/>
                <a:ext cx="4872336" cy="0"/>
              </a:xfrm>
              <a:prstGeom prst="straightConnector1">
                <a:avLst/>
              </a:prstGeom>
              <a:ln w="381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381576E-5976-7658-391D-21399AFAB09F}"/>
                  </a:ext>
                </a:extLst>
              </p:cNvPr>
              <p:cNvSpPr txBox="1"/>
              <p:nvPr/>
            </p:nvSpPr>
            <p:spPr>
              <a:xfrm>
                <a:off x="4175207" y="4843151"/>
                <a:ext cx="943725" cy="387319"/>
              </a:xfrm>
              <a:prstGeom prst="rect">
                <a:avLst/>
              </a:prstGeom>
              <a:noFill/>
            </p:spPr>
            <p:txBody>
              <a:bodyPr wrap="square">
                <a:spAutoFit/>
              </a:bodyPr>
              <a:lstStyle/>
              <a:p>
                <a:r>
                  <a:rPr lang="en-US" altLang="ja-JP" sz="1500" b="1" dirty="0">
                    <a:solidFill>
                      <a:srgbClr val="FFFF00"/>
                    </a:solidFill>
                    <a:ea typeface="Hiragino Sans W4" panose="020B0400000000000000" pitchFamily="34" charset="-128"/>
                  </a:rPr>
                  <a:t>Beam</a:t>
                </a:r>
              </a:p>
            </p:txBody>
          </p:sp>
        </p:grpSp>
        <p:sp>
          <p:nvSpPr>
            <p:cNvPr id="31" name="テキスト ボックス 30">
              <a:extLst>
                <a:ext uri="{FF2B5EF4-FFF2-40B4-BE49-F238E27FC236}">
                  <a16:creationId xmlns:a16="http://schemas.microsoft.com/office/drawing/2014/main" id="{B514C603-CC0B-2E49-AC4F-8F8165D13FFA}"/>
                </a:ext>
              </a:extLst>
            </p:cNvPr>
            <p:cNvSpPr txBox="1"/>
            <p:nvPr/>
          </p:nvSpPr>
          <p:spPr>
            <a:xfrm>
              <a:off x="7667004" y="3145569"/>
              <a:ext cx="1741712" cy="430887"/>
            </a:xfrm>
            <a:prstGeom prst="rect">
              <a:avLst/>
            </a:prstGeom>
            <a:solidFill>
              <a:schemeClr val="bg1">
                <a:alpha val="51059"/>
              </a:schemeClr>
            </a:solidFill>
          </p:spPr>
          <p:txBody>
            <a:bodyPr wrap="square" anchor="ctr" anchorCtr="0">
              <a:spAutoFit/>
            </a:bodyPr>
            <a:lstStyle/>
            <a:p>
              <a:pPr algn="ctr"/>
              <a:r>
                <a:rPr lang="en-US" altLang="ja-JP" sz="1500" b="1" dirty="0">
                  <a:solidFill>
                    <a:srgbClr val="3F53F4"/>
                  </a:solidFill>
                  <a:ea typeface="Hiragino Sans W4" panose="020B0400000000000000" pitchFamily="34" charset="-128"/>
                </a:rPr>
                <a:t>STS Chamber</a:t>
              </a:r>
            </a:p>
          </p:txBody>
        </p:sp>
      </p:grpSp>
    </p:spTree>
    <p:extLst>
      <p:ext uri="{BB962C8B-B14F-4D97-AF65-F5344CB8AC3E}">
        <p14:creationId xmlns:p14="http://schemas.microsoft.com/office/powerpoint/2010/main" val="1355928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114D177D-1972-725A-4907-393B8750447A}"/>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4.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実験結果</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 Hit profile</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と時間分解能</a:t>
            </a:r>
            <a:r>
              <a:rPr lang="en-US" altLang="ja-JP" sz="2800" b="1" dirty="0">
                <a:latin typeface="Hiragino Sans W6" panose="020B0400000000000000" pitchFamily="34" charset="-128"/>
                <a:ea typeface="Hiragino Sans W6" panose="020B0400000000000000" pitchFamily="34" charset="-128"/>
              </a:rPr>
              <a:t> </a:t>
            </a:r>
            <a:endParaRPr lang="ja-JP" altLang="en-US" sz="2800" b="1">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A68EE851-88DE-BE72-0276-DB78B3431973}"/>
              </a:ext>
            </a:extLst>
          </p:cNvPr>
          <p:cNvSpPr txBox="1"/>
          <p:nvPr/>
        </p:nvSpPr>
        <p:spPr>
          <a:xfrm>
            <a:off x="483476" y="1031452"/>
            <a:ext cx="4169547" cy="830997"/>
          </a:xfrm>
          <a:prstGeom prst="rect">
            <a:avLst/>
          </a:prstGeom>
          <a:noFill/>
        </p:spPr>
        <p:txBody>
          <a:bodyPr wrap="square">
            <a:spAutoFit/>
          </a:bodyPr>
          <a:lstStyle/>
          <a:p>
            <a:pPr marL="285750" indent="-285750">
              <a:buFont typeface="Arial" panose="020B0604020202020204" pitchFamily="34" charset="0"/>
              <a:buChar char="•"/>
            </a:pPr>
            <a:r>
              <a:rPr lang="en-US" altLang="ja-JP" sz="1600" b="1" dirty="0">
                <a:latin typeface="Hiragino Sans W6" panose="020B0400000000000000" pitchFamily="34" charset="-128"/>
                <a:ea typeface="Hiragino Sans W6" panose="020B0400000000000000" pitchFamily="34" charset="-128"/>
              </a:rPr>
              <a:t> </a:t>
            </a:r>
            <a:r>
              <a:rPr lang="en" altLang="ja-JP" sz="1600" b="1" u="sng" dirty="0">
                <a:solidFill>
                  <a:srgbClr val="107B3A"/>
                </a:solidFill>
                <a:latin typeface="Hiragino Sans W6" panose="020B0400000000000000" pitchFamily="34" charset="-128"/>
                <a:ea typeface="Hiragino Sans W6" panose="020B0400000000000000" pitchFamily="34" charset="-128"/>
              </a:rPr>
              <a:t>Green</a:t>
            </a:r>
            <a:r>
              <a:rPr lang="en" altLang="ja-JP" sz="1600" b="1" dirty="0">
                <a:latin typeface="Hiragino Sans W6" panose="020B0400000000000000" pitchFamily="34" charset="-128"/>
                <a:ea typeface="Hiragino Sans W6" panose="020B0400000000000000" pitchFamily="34" charset="-128"/>
              </a:rPr>
              <a:t> </a:t>
            </a:r>
            <a:r>
              <a:rPr lang="en" altLang="ja-JP" sz="1600" dirty="0">
                <a:latin typeface="Hiragino Sans W4" panose="020B0400000000000000" pitchFamily="34" charset="-128"/>
                <a:ea typeface="Hiragino Sans W4" panose="020B0400000000000000" pitchFamily="34" charset="-128"/>
              </a:rPr>
              <a:t>: w/o selections. </a:t>
            </a:r>
          </a:p>
          <a:p>
            <a:pPr marL="285750" indent="-285750">
              <a:buFont typeface="Arial" panose="020B0604020202020204" pitchFamily="34" charset="0"/>
              <a:buChar char="•"/>
            </a:pPr>
            <a:r>
              <a:rPr lang="en" altLang="ja-JP" sz="1600" dirty="0">
                <a:latin typeface="Hiragino Sans W4" panose="020B0400000000000000" pitchFamily="34" charset="-128"/>
                <a:ea typeface="Hiragino Sans W4" panose="020B0400000000000000" pitchFamily="34" charset="-128"/>
              </a:rPr>
              <a:t> </a:t>
            </a:r>
            <a:r>
              <a:rPr lang="en" altLang="ja-JP" sz="1600" b="1" u="sng" dirty="0">
                <a:solidFill>
                  <a:srgbClr val="FF0000"/>
                </a:solidFill>
                <a:latin typeface="Hiragino Sans W6" panose="020B0400000000000000" pitchFamily="34" charset="-128"/>
                <a:ea typeface="Hiragino Sans W6" panose="020B0400000000000000" pitchFamily="34" charset="-128"/>
              </a:rPr>
              <a:t>Red</a:t>
            </a:r>
            <a:r>
              <a:rPr lang="en" altLang="ja-JP" sz="1600" dirty="0">
                <a:latin typeface="Hiragino Sans W4" panose="020B0400000000000000" pitchFamily="34" charset="-128"/>
                <a:ea typeface="Hiragino Sans W4" panose="020B0400000000000000" pitchFamily="34" charset="-128"/>
              </a:rPr>
              <a:t>: </a:t>
            </a:r>
            <a:r>
              <a:rPr lang="ja-JP" altLang="en-US" sz="1600">
                <a:latin typeface="Hiragino Sans W4" panose="020B0400000000000000" pitchFamily="34" charset="-128"/>
                <a:ea typeface="Hiragino Sans W4" panose="020B0400000000000000" pitchFamily="34" charset="-128"/>
              </a:rPr>
              <a:t>シンチ信号の</a:t>
            </a:r>
            <a:r>
              <a:rPr lang="en" altLang="ja-JP" sz="1600" i="1" dirty="0" err="1">
                <a:latin typeface="Hiragino Sans W4" panose="020B0400000000000000" pitchFamily="34" charset="-128"/>
                <a:ea typeface="Hiragino Sans W4" panose="020B0400000000000000" pitchFamily="34" charset="-128"/>
              </a:rPr>
              <a:t>geriTimestamp</a:t>
            </a:r>
            <a:r>
              <a:rPr lang="en" altLang="ja-JP" sz="1600" dirty="0">
                <a:latin typeface="Hiragino Sans W4" panose="020B0400000000000000" pitchFamily="34" charset="-128"/>
                <a:ea typeface="Hiragino Sans W4" panose="020B0400000000000000" pitchFamily="34" charset="-128"/>
              </a:rPr>
              <a:t> </a:t>
            </a:r>
            <a:r>
              <a:rPr lang="ja-JP" altLang="en-US" sz="1600">
                <a:latin typeface="Hiragino Sans W4" panose="020B0400000000000000" pitchFamily="34" charset="-128"/>
                <a:ea typeface="Hiragino Sans W4" panose="020B0400000000000000" pitchFamily="34" charset="-128"/>
              </a:rPr>
              <a:t>の前後</a:t>
            </a:r>
            <a:r>
              <a:rPr lang="en-US" altLang="ja-JP" sz="1600" dirty="0">
                <a:latin typeface="Hiragino Sans W4" panose="020B0400000000000000" pitchFamily="34" charset="-128"/>
                <a:ea typeface="Hiragino Sans W4" panose="020B0400000000000000" pitchFamily="34" charset="-128"/>
              </a:rPr>
              <a:t>20</a:t>
            </a:r>
            <a:r>
              <a:rPr lang="en" altLang="ja-JP" sz="1600" dirty="0">
                <a:latin typeface="Hiragino Sans W4" panose="020B0400000000000000" pitchFamily="34" charset="-128"/>
                <a:ea typeface="Hiragino Sans W4" panose="020B0400000000000000" pitchFamily="34" charset="-128"/>
              </a:rPr>
              <a:t>tick (±0.5</a:t>
            </a:r>
            <a:r>
              <a:rPr lang="en-US" altLang="ja-JP" sz="1600" dirty="0" err="1">
                <a:latin typeface="Hiragino Sans W4" panose="020B0400000000000000" pitchFamily="34" charset="-128"/>
                <a:ea typeface="Hiragino Sans W4" panose="020B0400000000000000" pitchFamily="34" charset="-128"/>
              </a:rPr>
              <a:t>μ</a:t>
            </a:r>
            <a:r>
              <a:rPr lang="en" altLang="ja-JP" sz="1600" dirty="0">
                <a:latin typeface="Hiragino Sans W4" panose="020B0400000000000000" pitchFamily="34" charset="-128"/>
                <a:ea typeface="Hiragino Sans W4" panose="020B0400000000000000" pitchFamily="34" charset="-128"/>
              </a:rPr>
              <a:t>s)</a:t>
            </a:r>
            <a:r>
              <a:rPr lang="ja-JP" altLang="en-US" sz="1600">
                <a:latin typeface="Hiragino Sans W4" panose="020B0400000000000000" pitchFamily="34" charset="-128"/>
                <a:ea typeface="Hiragino Sans W4" panose="020B0400000000000000" pitchFamily="34" charset="-128"/>
              </a:rPr>
              <a:t>のセンサ</a:t>
            </a:r>
            <a:r>
              <a:rPr lang="en" altLang="ja-JP" sz="1600" dirty="0">
                <a:latin typeface="Hiragino Sans W4" panose="020B0400000000000000" pitchFamily="34" charset="-128"/>
                <a:ea typeface="Hiragino Sans W4" panose="020B0400000000000000" pitchFamily="34" charset="-128"/>
              </a:rPr>
              <a:t>hit.</a:t>
            </a:r>
          </a:p>
        </p:txBody>
      </p:sp>
      <p:pic>
        <p:nvPicPr>
          <p:cNvPr id="13" name="図 12">
            <a:extLst>
              <a:ext uri="{FF2B5EF4-FFF2-40B4-BE49-F238E27FC236}">
                <a16:creationId xmlns:a16="http://schemas.microsoft.com/office/drawing/2014/main" id="{4C22522D-1451-ABC4-8063-C5F23EC45C64}"/>
              </a:ext>
            </a:extLst>
          </p:cNvPr>
          <p:cNvPicPr>
            <a:picLocks noChangeAspect="1"/>
          </p:cNvPicPr>
          <p:nvPr/>
        </p:nvPicPr>
        <p:blipFill rotWithShape="1">
          <a:blip r:embed="rId3"/>
          <a:srcRect t="6819"/>
          <a:stretch/>
        </p:blipFill>
        <p:spPr>
          <a:xfrm rot="5400000">
            <a:off x="919405" y="1001056"/>
            <a:ext cx="3007222" cy="4714653"/>
          </a:xfrm>
          <a:prstGeom prst="rect">
            <a:avLst/>
          </a:prstGeom>
        </p:spPr>
      </p:pic>
      <p:sp>
        <p:nvSpPr>
          <p:cNvPr id="22" name="テキスト ボックス 21">
            <a:extLst>
              <a:ext uri="{FF2B5EF4-FFF2-40B4-BE49-F238E27FC236}">
                <a16:creationId xmlns:a16="http://schemas.microsoft.com/office/drawing/2014/main" id="{FB58385A-31B1-C917-4A92-D460BCE9242C}"/>
              </a:ext>
            </a:extLst>
          </p:cNvPr>
          <p:cNvSpPr txBox="1"/>
          <p:nvPr/>
        </p:nvSpPr>
        <p:spPr>
          <a:xfrm>
            <a:off x="2631917" y="2311929"/>
            <a:ext cx="1916934" cy="3288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ja-JP" altLang="en-US" sz="1600">
              <a:latin typeface="Hiragino Sans W4" panose="020B0400000000000000" pitchFamily="34" charset="-128"/>
              <a:ea typeface="Hiragino Sans W4" panose="020B0400000000000000" pitchFamily="34" charset="-128"/>
            </a:endParaRPr>
          </a:p>
        </p:txBody>
      </p:sp>
      <p:sp>
        <p:nvSpPr>
          <p:cNvPr id="23" name="テキスト ボックス 22">
            <a:extLst>
              <a:ext uri="{FF2B5EF4-FFF2-40B4-BE49-F238E27FC236}">
                <a16:creationId xmlns:a16="http://schemas.microsoft.com/office/drawing/2014/main" id="{8910F13A-4613-38F9-2111-221C7ECF9E55}"/>
              </a:ext>
            </a:extLst>
          </p:cNvPr>
          <p:cNvSpPr txBox="1"/>
          <p:nvPr/>
        </p:nvSpPr>
        <p:spPr>
          <a:xfrm>
            <a:off x="240460" y="679403"/>
            <a:ext cx="2183028" cy="369332"/>
          </a:xfrm>
          <a:prstGeom prst="rect">
            <a:avLst/>
          </a:prstGeom>
          <a:noFill/>
        </p:spPr>
        <p:txBody>
          <a:bodyPr wrap="square">
            <a:spAutoFit/>
          </a:bodyPr>
          <a:lstStyle/>
          <a:p>
            <a:pPr marL="285750" indent="-285750">
              <a:buFont typeface="Wingdings" pitchFamily="2" charset="2"/>
              <a:buChar char="n"/>
            </a:pPr>
            <a:r>
              <a:rPr lang="en" altLang="ja-JP" b="1" u="sng" dirty="0">
                <a:latin typeface="Hiragino Sans W6" panose="020B0400000000000000" pitchFamily="34" charset="-128"/>
                <a:ea typeface="Hiragino Sans W6" panose="020B0400000000000000" pitchFamily="34" charset="-128"/>
              </a:rPr>
              <a:t>Hit profile</a:t>
            </a:r>
          </a:p>
        </p:txBody>
      </p:sp>
      <p:sp>
        <p:nvSpPr>
          <p:cNvPr id="26" name="テキスト ボックス 25">
            <a:extLst>
              <a:ext uri="{FF2B5EF4-FFF2-40B4-BE49-F238E27FC236}">
                <a16:creationId xmlns:a16="http://schemas.microsoft.com/office/drawing/2014/main" id="{22EEABDA-EB4B-E307-2A6B-48E4919A1265}"/>
              </a:ext>
            </a:extLst>
          </p:cNvPr>
          <p:cNvSpPr txBox="1"/>
          <p:nvPr/>
        </p:nvSpPr>
        <p:spPr>
          <a:xfrm>
            <a:off x="3050225" y="4687344"/>
            <a:ext cx="1760199"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Strip </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 [</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27" name="テキスト ボックス 26">
            <a:extLst>
              <a:ext uri="{FF2B5EF4-FFF2-40B4-BE49-F238E27FC236}">
                <a16:creationId xmlns:a16="http://schemas.microsoft.com/office/drawing/2014/main" id="{077B878C-1658-0D63-F07F-9411300E10B6}"/>
              </a:ext>
            </a:extLst>
          </p:cNvPr>
          <p:cNvSpPr txBox="1"/>
          <p:nvPr/>
        </p:nvSpPr>
        <p:spPr>
          <a:xfrm rot="16200000">
            <a:off x="-368969" y="2386573"/>
            <a:ext cx="1016336"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Counts</a:t>
            </a:r>
            <a:endParaRPr lang="ja-JP" altLang="en-US" sz="1400">
              <a:latin typeface="Hiragino Sans W4" panose="020B0400000000000000" pitchFamily="34" charset="-128"/>
              <a:ea typeface="Hiragino Sans W4" panose="020B0400000000000000" pitchFamily="34" charset="-128"/>
            </a:endParaRPr>
          </a:p>
        </p:txBody>
      </p:sp>
      <p:sp>
        <p:nvSpPr>
          <p:cNvPr id="28" name="テキスト ボックス 27">
            <a:extLst>
              <a:ext uri="{FF2B5EF4-FFF2-40B4-BE49-F238E27FC236}">
                <a16:creationId xmlns:a16="http://schemas.microsoft.com/office/drawing/2014/main" id="{AD88051A-4886-6548-3406-27DFBC5F566C}"/>
              </a:ext>
            </a:extLst>
          </p:cNvPr>
          <p:cNvSpPr txBox="1"/>
          <p:nvPr/>
        </p:nvSpPr>
        <p:spPr>
          <a:xfrm>
            <a:off x="1274609" y="5794434"/>
            <a:ext cx="2696141" cy="646331"/>
          </a:xfrm>
          <a:prstGeom prst="rect">
            <a:avLst/>
          </a:prstGeom>
          <a:noFill/>
        </p:spPr>
        <p:txBody>
          <a:bodyPr wrap="square">
            <a:spAutoFit/>
          </a:bodyPr>
          <a:lstStyle/>
          <a:p>
            <a:r>
              <a:rPr lang="en-US" altLang="ja-JP" b="1" u="sng" dirty="0">
                <a:solidFill>
                  <a:srgbClr val="FF0000"/>
                </a:solidFill>
                <a:latin typeface="Hiragino Sans W6" panose="020B0400000000000000" pitchFamily="34" charset="-128"/>
                <a:ea typeface="Hiragino Sans W6" panose="020B0400000000000000" pitchFamily="34" charset="-128"/>
              </a:rPr>
              <a:t>DAQ</a:t>
            </a:r>
            <a:r>
              <a:rPr lang="ja-JP" altLang="en-US" b="1" u="sng">
                <a:solidFill>
                  <a:srgbClr val="FF0000"/>
                </a:solidFill>
                <a:latin typeface="Hiragino Sans W6" panose="020B0400000000000000" pitchFamily="34" charset="-128"/>
                <a:ea typeface="Hiragino Sans W6" panose="020B0400000000000000" pitchFamily="34" charset="-128"/>
              </a:rPr>
              <a:t>システムが正常に動くことを確認できた</a:t>
            </a:r>
            <a:endParaRPr lang="en-US" altLang="ja-JP" b="1" u="sng" dirty="0">
              <a:solidFill>
                <a:srgbClr val="FF0000"/>
              </a:solidFill>
              <a:latin typeface="Hiragino Sans W6" panose="020B0400000000000000" pitchFamily="34" charset="-128"/>
              <a:ea typeface="Hiragino Sans W6" panose="020B0400000000000000" pitchFamily="34" charset="-128"/>
            </a:endParaRPr>
          </a:p>
        </p:txBody>
      </p:sp>
      <p:sp>
        <p:nvSpPr>
          <p:cNvPr id="29" name="テキスト ボックス 28">
            <a:extLst>
              <a:ext uri="{FF2B5EF4-FFF2-40B4-BE49-F238E27FC236}">
                <a16:creationId xmlns:a16="http://schemas.microsoft.com/office/drawing/2014/main" id="{FDF737CB-1C64-4495-26F5-03133500B01E}"/>
              </a:ext>
            </a:extLst>
          </p:cNvPr>
          <p:cNvSpPr txBox="1"/>
          <p:nvPr/>
        </p:nvSpPr>
        <p:spPr>
          <a:xfrm>
            <a:off x="563918" y="5045562"/>
            <a:ext cx="3869970" cy="338554"/>
          </a:xfrm>
          <a:prstGeom prst="rect">
            <a:avLst/>
          </a:prstGeom>
          <a:noFill/>
        </p:spPr>
        <p:txBody>
          <a:bodyPr wrap="none" rtlCol="0">
            <a:spAutoFit/>
          </a:bodyPr>
          <a:lstStyle/>
          <a:p>
            <a:r>
              <a:rPr kumimoji="1" lang="en-US" altLang="ja-JP" sz="1600" dirty="0">
                <a:latin typeface="Hiragino Sans W4" panose="020B0400000000000000" pitchFamily="34" charset="-128"/>
                <a:ea typeface="Hiragino Sans W4" panose="020B0400000000000000" pitchFamily="34" charset="-128"/>
              </a:rPr>
              <a:t>4</a:t>
            </a:r>
            <a:r>
              <a:rPr kumimoji="1" lang="ja-JP" altLang="en-US" sz="1600">
                <a:latin typeface="Hiragino Sans W4" panose="020B0400000000000000" pitchFamily="34" charset="-128"/>
                <a:ea typeface="Hiragino Sans W4" panose="020B0400000000000000" pitchFamily="34" charset="-128"/>
              </a:rPr>
              <a:t>枚のシンチを通過した電子のセンサ</a:t>
            </a:r>
            <a:r>
              <a:rPr kumimoji="1" lang="en-US" altLang="ja-JP" sz="1600" dirty="0">
                <a:latin typeface="Hiragino Sans W4" panose="020B0400000000000000" pitchFamily="34" charset="-128"/>
                <a:ea typeface="Hiragino Sans W4" panose="020B0400000000000000" pitchFamily="34" charset="-128"/>
              </a:rPr>
              <a:t>hit</a:t>
            </a:r>
            <a:endParaRPr kumimoji="1" lang="ja-JP" altLang="en-US" sz="1600" dirty="0">
              <a:latin typeface="Hiragino Sans W4" panose="020B0400000000000000" pitchFamily="34" charset="-128"/>
              <a:ea typeface="Hiragino Sans W4" panose="020B0400000000000000" pitchFamily="34" charset="-128"/>
            </a:endParaRPr>
          </a:p>
        </p:txBody>
      </p:sp>
      <p:sp>
        <p:nvSpPr>
          <p:cNvPr id="30" name="矢印: 右 11">
            <a:extLst>
              <a:ext uri="{FF2B5EF4-FFF2-40B4-BE49-F238E27FC236}">
                <a16:creationId xmlns:a16="http://schemas.microsoft.com/office/drawing/2014/main" id="{2A714DA2-B810-3BCE-C85A-4AAE09A22623}"/>
              </a:ext>
            </a:extLst>
          </p:cNvPr>
          <p:cNvSpPr/>
          <p:nvPr/>
        </p:nvSpPr>
        <p:spPr>
          <a:xfrm rot="16200000">
            <a:off x="2422293" y="4690998"/>
            <a:ext cx="442800" cy="24517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2C2218F-F1DF-0B9E-26CF-DB5FC6579DB6}"/>
              </a:ext>
            </a:extLst>
          </p:cNvPr>
          <p:cNvSpPr txBox="1"/>
          <p:nvPr/>
        </p:nvSpPr>
        <p:spPr>
          <a:xfrm>
            <a:off x="1237598" y="3447825"/>
            <a:ext cx="2578445" cy="646331"/>
          </a:xfrm>
          <a:prstGeom prst="rect">
            <a:avLst/>
          </a:prstGeom>
          <a:noFill/>
        </p:spPr>
        <p:txBody>
          <a:bodyPr wrap="square">
            <a:spAutoFit/>
          </a:bodyPr>
          <a:lstStyle/>
          <a:p>
            <a:r>
              <a:rPr lang="ja-JP" altLang="en-US" sz="1200">
                <a:solidFill>
                  <a:srgbClr val="00B050"/>
                </a:solidFill>
                <a:latin typeface="Hiragino Sans W4" panose="020B0400000000000000" pitchFamily="34" charset="-128"/>
                <a:ea typeface="Hiragino Sans W4" panose="020B0400000000000000" pitchFamily="34" charset="-128"/>
              </a:rPr>
              <a:t>ー</a:t>
            </a:r>
            <a:r>
              <a:rPr lang="en" altLang="ja-JP" sz="1200" dirty="0">
                <a:latin typeface="Hiragino Sans W4" panose="020B0400000000000000" pitchFamily="34" charset="-128"/>
                <a:ea typeface="Hiragino Sans W4" panose="020B0400000000000000" pitchFamily="34" charset="-128"/>
              </a:rPr>
              <a:t> w/o scintillator coincidence</a:t>
            </a:r>
          </a:p>
          <a:p>
            <a:r>
              <a:rPr lang="ja-JP" altLang="en-US" sz="1200">
                <a:solidFill>
                  <a:srgbClr val="FF0000"/>
                </a:solidFill>
                <a:latin typeface="Hiragino Sans W4" panose="020B0400000000000000" pitchFamily="34" charset="-128"/>
                <a:ea typeface="Hiragino Sans W4" panose="020B0400000000000000" pitchFamily="34" charset="-128"/>
              </a:rPr>
              <a:t>ー</a:t>
            </a:r>
            <a:r>
              <a:rPr lang="en-US" altLang="ja-JP" sz="1200" dirty="0">
                <a:latin typeface="Hiragino Sans W4" panose="020B0400000000000000" pitchFamily="34" charset="-128"/>
                <a:ea typeface="Hiragino Sans W4" panose="020B0400000000000000" pitchFamily="34" charset="-128"/>
              </a:rPr>
              <a:t> w/ </a:t>
            </a:r>
            <a:r>
              <a:rPr lang="en" altLang="ja-JP" sz="1200" dirty="0">
                <a:latin typeface="Hiragino Sans W4" panose="020B0400000000000000" pitchFamily="34" charset="-128"/>
                <a:ea typeface="Hiragino Sans W4" panose="020B0400000000000000" pitchFamily="34" charset="-128"/>
              </a:rPr>
              <a:t>scintillator coincidence </a:t>
            </a:r>
          </a:p>
          <a:p>
            <a:r>
              <a:rPr lang="en" altLang="ja-JP" sz="1200" dirty="0">
                <a:latin typeface="Hiragino Sans W4" panose="020B0400000000000000" pitchFamily="34" charset="-128"/>
                <a:ea typeface="Hiragino Sans W4" panose="020B0400000000000000" pitchFamily="34" charset="-128"/>
              </a:rPr>
              <a:t>	using </a:t>
            </a:r>
            <a:r>
              <a:rPr lang="en" altLang="ja-JP" sz="1200" i="1" dirty="0" err="1">
                <a:latin typeface="Hiragino Sans W4" panose="020B0400000000000000" pitchFamily="34" charset="-128"/>
                <a:ea typeface="Hiragino Sans W4" panose="020B0400000000000000" pitchFamily="34" charset="-128"/>
              </a:rPr>
              <a:t>geriTimestamp</a:t>
            </a:r>
            <a:endParaRPr lang="en" altLang="ja-JP" sz="1200" i="1" dirty="0">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id="{C8FB099E-F429-080F-E4AE-4582EA68A8D8}"/>
              </a:ext>
            </a:extLst>
          </p:cNvPr>
          <p:cNvSpPr txBox="1"/>
          <p:nvPr/>
        </p:nvSpPr>
        <p:spPr>
          <a:xfrm>
            <a:off x="955528" y="2022113"/>
            <a:ext cx="3208968"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Hit profile (0deg 108 N-side)</a:t>
            </a:r>
            <a:endParaRPr lang="ja-JP" altLang="en-US" sz="1600">
              <a:latin typeface="Hiragino Sans W4" panose="020B0400000000000000" pitchFamily="34" charset="-128"/>
              <a:ea typeface="Hiragino Sans W4" panose="020B0400000000000000" pitchFamily="34" charset="-128"/>
            </a:endParaRPr>
          </a:p>
        </p:txBody>
      </p:sp>
      <p:sp>
        <p:nvSpPr>
          <p:cNvPr id="33" name="テキスト ボックス 32">
            <a:extLst>
              <a:ext uri="{FF2B5EF4-FFF2-40B4-BE49-F238E27FC236}">
                <a16:creationId xmlns:a16="http://schemas.microsoft.com/office/drawing/2014/main" id="{0CB4FBF5-B22C-74DC-896B-7936F2D3C1EE}"/>
              </a:ext>
            </a:extLst>
          </p:cNvPr>
          <p:cNvSpPr txBox="1"/>
          <p:nvPr/>
        </p:nvSpPr>
        <p:spPr>
          <a:xfrm>
            <a:off x="4971534" y="1071860"/>
            <a:ext cx="4172465" cy="892552"/>
          </a:xfrm>
          <a:prstGeom prst="rect">
            <a:avLst/>
          </a:prstGeom>
          <a:noFill/>
        </p:spPr>
        <p:txBody>
          <a:bodyPr wrap="square">
            <a:spAutoFit/>
          </a:bodyPr>
          <a:lstStyle/>
          <a:p>
            <a:pPr marL="285750" indent="-285750">
              <a:buFont typeface="Arial" panose="020B0604020202020204" pitchFamily="34" charset="0"/>
              <a:buChar char="•"/>
            </a:pPr>
            <a:r>
              <a:rPr lang="en" altLang="ja-JP" sz="1600" i="1" dirty="0">
                <a:latin typeface="Hiragino Sans W4" panose="020B0400000000000000" pitchFamily="34" charset="-128"/>
                <a:ea typeface="Hiragino Sans W4" panose="020B0400000000000000" pitchFamily="34" charset="-128"/>
              </a:rPr>
              <a:t>SMX TDC </a:t>
            </a:r>
            <a:r>
              <a:rPr lang="ja-JP" altLang="en-US" sz="1600">
                <a:latin typeface="Hiragino Sans W4" panose="020B0400000000000000" pitchFamily="34" charset="-128"/>
                <a:ea typeface="Hiragino Sans W4" panose="020B0400000000000000" pitchFamily="34" charset="-128"/>
              </a:rPr>
              <a:t>を用いて解析</a:t>
            </a:r>
            <a:endParaRPr lang="en-US" altLang="ja-JP" sz="1600" dirty="0">
              <a:latin typeface="Hiragino Sans W4" panose="020B0400000000000000" pitchFamily="34" charset="-128"/>
              <a:ea typeface="Hiragino Sans W4" panose="020B0400000000000000" pitchFamily="34" charset="-128"/>
            </a:endParaRPr>
          </a:p>
          <a:p>
            <a:pPr marL="285750" indent="-285750">
              <a:buFont typeface="Arial" panose="020B0604020202020204" pitchFamily="34" charset="0"/>
              <a:buChar char="•"/>
            </a:pPr>
            <a:r>
              <a:rPr lang="ja-JP" altLang="en-US" sz="1600">
                <a:latin typeface="Hiragino Sans W4" panose="020B0400000000000000" pitchFamily="34" charset="-128"/>
                <a:ea typeface="Hiragino Sans W4" panose="020B0400000000000000" pitchFamily="34" charset="-128"/>
              </a:rPr>
              <a:t>時間分解能</a:t>
            </a:r>
            <a:r>
              <a:rPr lang="en-US" altLang="ja-JP" sz="1600" dirty="0">
                <a:latin typeface="Hiragino Sans W4" panose="020B0400000000000000" pitchFamily="34" charset="-128"/>
                <a:ea typeface="Hiragino Sans W4" panose="020B0400000000000000" pitchFamily="34" charset="-128"/>
              </a:rPr>
              <a:t> : </a:t>
            </a:r>
            <a:r>
              <a:rPr lang="en-US" altLang="ja-JP" b="1" dirty="0">
                <a:latin typeface="Hiragino Sans W6" panose="020B0400000000000000" pitchFamily="34" charset="-128"/>
                <a:ea typeface="Hiragino Sans W6" panose="020B0400000000000000" pitchFamily="34" charset="-128"/>
              </a:rPr>
              <a:t>4.8 </a:t>
            </a:r>
            <a:r>
              <a:rPr lang="en-US" altLang="ja-JP" b="1" dirty="0" err="1">
                <a:latin typeface="Hiragino Sans W6" panose="020B0400000000000000" pitchFamily="34" charset="-128"/>
                <a:ea typeface="Hiragino Sans W6" panose="020B0400000000000000" pitchFamily="34" charset="-128"/>
              </a:rPr>
              <a:t>nsec</a:t>
            </a:r>
            <a:r>
              <a:rPr lang="en-US" altLang="ja-JP" b="1" dirty="0">
                <a:latin typeface="Hiragino Sans W6" panose="020B0400000000000000" pitchFamily="34" charset="-128"/>
                <a:ea typeface="Hiragino Sans W6"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(0deg108N)</a:t>
            </a:r>
          </a:p>
          <a:p>
            <a:pPr lvl="1"/>
            <a:r>
              <a:rPr lang="ja-JP" altLang="en-US">
                <a:latin typeface="Hiragino Sans W4" panose="020B0400000000000000" pitchFamily="34" charset="-128"/>
                <a:ea typeface="Hiragino Sans W4" panose="020B0400000000000000" pitchFamily="34" charset="-128"/>
              </a:rPr>
              <a:t>→</a:t>
            </a:r>
            <a:r>
              <a:rPr lang="en-US" altLang="ja-JP" dirty="0">
                <a:latin typeface="Hiragino Sans W4" panose="020B0400000000000000" pitchFamily="34" charset="-128"/>
                <a:ea typeface="Hiragino Sans W4" panose="020B0400000000000000" pitchFamily="34" charset="-128"/>
              </a:rPr>
              <a:t> </a:t>
            </a:r>
            <a:r>
              <a:rPr lang="en-US" altLang="ja-JP" b="1" u="sng" dirty="0">
                <a:solidFill>
                  <a:srgbClr val="FF0000"/>
                </a:solidFill>
                <a:latin typeface="Hiragino Sans W4" panose="020B0400000000000000" pitchFamily="34" charset="-128"/>
                <a:ea typeface="Hiragino Sans W4" panose="020B0400000000000000" pitchFamily="34" charset="-128"/>
              </a:rPr>
              <a:t>E16</a:t>
            </a:r>
            <a:r>
              <a:rPr lang="ja-JP" altLang="en-US" b="1" u="sng">
                <a:solidFill>
                  <a:srgbClr val="FF0000"/>
                </a:solidFill>
                <a:latin typeface="Hiragino Sans W4" panose="020B0400000000000000" pitchFamily="34" charset="-128"/>
                <a:ea typeface="Hiragino Sans W4" panose="020B0400000000000000" pitchFamily="34" charset="-128"/>
              </a:rPr>
              <a:t>実験の要請を満たす</a:t>
            </a:r>
            <a:endParaRPr lang="en" altLang="ja-JP" b="1" u="sng" dirty="0">
              <a:solidFill>
                <a:srgbClr val="FF0000"/>
              </a:solidFill>
              <a:latin typeface="Hiragino Sans W4" panose="020B0400000000000000" pitchFamily="34" charset="-128"/>
              <a:ea typeface="Hiragino Sans W4" panose="020B0400000000000000" pitchFamily="34" charset="-128"/>
            </a:endParaRPr>
          </a:p>
        </p:txBody>
      </p:sp>
      <p:sp>
        <p:nvSpPr>
          <p:cNvPr id="34" name="テキスト ボックス 33">
            <a:extLst>
              <a:ext uri="{FF2B5EF4-FFF2-40B4-BE49-F238E27FC236}">
                <a16:creationId xmlns:a16="http://schemas.microsoft.com/office/drawing/2014/main" id="{319268E4-2093-3644-62A9-B3832C2E5E8B}"/>
              </a:ext>
            </a:extLst>
          </p:cNvPr>
          <p:cNvSpPr txBox="1"/>
          <p:nvPr/>
        </p:nvSpPr>
        <p:spPr>
          <a:xfrm>
            <a:off x="4728519" y="679403"/>
            <a:ext cx="2183028" cy="369332"/>
          </a:xfrm>
          <a:prstGeom prst="rect">
            <a:avLst/>
          </a:prstGeom>
          <a:noFill/>
        </p:spPr>
        <p:txBody>
          <a:bodyPr wrap="square">
            <a:spAutoFit/>
          </a:bodyPr>
          <a:lstStyle/>
          <a:p>
            <a:pPr marL="285750" indent="-285750">
              <a:buFont typeface="Wingdings" pitchFamily="2" charset="2"/>
              <a:buChar char="n"/>
            </a:pPr>
            <a:r>
              <a:rPr lang="ja-JP" altLang="en-US" b="1" u="sng">
                <a:latin typeface="Hiragino Sans W6" panose="020B0400000000000000" pitchFamily="34" charset="-128"/>
                <a:ea typeface="Hiragino Sans W6" panose="020B0400000000000000" pitchFamily="34" charset="-128"/>
              </a:rPr>
              <a:t>時間分解能</a:t>
            </a:r>
            <a:endParaRPr lang="en" altLang="ja-JP" b="1" u="sng" dirty="0">
              <a:latin typeface="Hiragino Sans W6" panose="020B0400000000000000" pitchFamily="34" charset="-128"/>
              <a:ea typeface="Hiragino Sans W6" panose="020B0400000000000000" pitchFamily="34" charset="-128"/>
            </a:endParaRPr>
          </a:p>
        </p:txBody>
      </p:sp>
      <p:pic>
        <p:nvPicPr>
          <p:cNvPr id="39" name="図 38">
            <a:extLst>
              <a:ext uri="{FF2B5EF4-FFF2-40B4-BE49-F238E27FC236}">
                <a16:creationId xmlns:a16="http://schemas.microsoft.com/office/drawing/2014/main" id="{2119318B-0B33-20F8-D9F1-B2EEC5513225}"/>
              </a:ext>
            </a:extLst>
          </p:cNvPr>
          <p:cNvPicPr>
            <a:picLocks noChangeAspect="1"/>
          </p:cNvPicPr>
          <p:nvPr/>
        </p:nvPicPr>
        <p:blipFill rotWithShape="1">
          <a:blip r:embed="rId4"/>
          <a:srcRect t="6816"/>
          <a:stretch/>
        </p:blipFill>
        <p:spPr>
          <a:xfrm rot="5400000">
            <a:off x="5738040" y="1179401"/>
            <a:ext cx="2351021" cy="3942323"/>
          </a:xfrm>
          <a:prstGeom prst="rect">
            <a:avLst/>
          </a:prstGeom>
        </p:spPr>
      </p:pic>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11A4F7EA-C97A-5E14-3E0B-ADF03EA460BC}"/>
                  </a:ext>
                </a:extLst>
              </p:cNvPr>
              <p:cNvSpPr txBox="1"/>
              <p:nvPr/>
            </p:nvSpPr>
            <p:spPr>
              <a:xfrm>
                <a:off x="7182332" y="2300354"/>
                <a:ext cx="1541896" cy="58477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14:m>
                  <m:oMath xmlns:m="http://schemas.openxmlformats.org/officeDocument/2006/math">
                    <m:r>
                      <a:rPr lang="ja-JP" altLang="en-US" sz="1600" i="1" smtClean="0">
                        <a:latin typeface="Cambria Math" panose="02040503050406030204" pitchFamily="18" charset="0"/>
                        <a:ea typeface="Hiragino Sans W4" panose="020B0400000000000000" pitchFamily="34" charset="-128"/>
                      </a:rPr>
                      <m:t>𝜎</m:t>
                    </m:r>
                    <m:r>
                      <a:rPr lang="en-US" altLang="ja-JP" sz="1600" b="0" i="1" smtClean="0">
                        <a:latin typeface="Cambria Math" panose="02040503050406030204" pitchFamily="18" charset="0"/>
                        <a:ea typeface="Hiragino Sans W4" panose="020B0400000000000000" pitchFamily="34" charset="-128"/>
                      </a:rPr>
                      <m:t>=1.53 </m:t>
                    </m:r>
                    <m:d>
                      <m:dPr>
                        <m:begChr m:val="["/>
                        <m:endChr m:val="]"/>
                        <m:ctrlPr>
                          <a:rPr lang="en-US" altLang="ja-JP" sz="1600" b="0" i="1" smtClean="0">
                            <a:latin typeface="Cambria Math" panose="02040503050406030204" pitchFamily="18" charset="0"/>
                            <a:ea typeface="Hiragino Sans W4" panose="020B0400000000000000" pitchFamily="34" charset="-128"/>
                          </a:rPr>
                        </m:ctrlPr>
                      </m:dPr>
                      <m:e>
                        <m:r>
                          <a:rPr lang="en-US" altLang="ja-JP" sz="1600" b="0" i="1" smtClean="0">
                            <a:latin typeface="Cambria Math" panose="02040503050406030204" pitchFamily="18" charset="0"/>
                            <a:ea typeface="Hiragino Sans W4" panose="020B0400000000000000" pitchFamily="34" charset="-128"/>
                          </a:rPr>
                          <m:t>𝑡𝑖𝑐𝑘</m:t>
                        </m:r>
                      </m:e>
                    </m:d>
                    <m:r>
                      <a:rPr lang="en-US" altLang="ja-JP" sz="1600" b="0" i="1" smtClean="0">
                        <a:latin typeface="Cambria Math" panose="02040503050406030204" pitchFamily="18" charset="0"/>
                        <a:ea typeface="Hiragino Sans W4" panose="020B0400000000000000" pitchFamily="34" charset="-128"/>
                      </a:rPr>
                      <m:t> </m:t>
                    </m:r>
                  </m:oMath>
                </a14:m>
                <a:r>
                  <a:rPr lang="en-US" altLang="ja-JP" sz="1600" b="0" dirty="0">
                    <a:latin typeface="Hiragino Sans W4" panose="020B0400000000000000" pitchFamily="34" charset="-128"/>
                    <a:ea typeface="Hiragino Sans W4" panose="020B0400000000000000" pitchFamily="34" charset="-128"/>
                  </a:rPr>
                  <a:t> </a:t>
                </a:r>
              </a:p>
              <a:p>
                <a:pPr algn="ct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ea typeface="Hiragino Sans W4" panose="020B0400000000000000" pitchFamily="34" charset="-128"/>
                        </a:rPr>
                        <m:t>   =4.8 [</m:t>
                      </m:r>
                      <m:r>
                        <a:rPr lang="en-US" altLang="ja-JP" sz="1600" b="0" i="1" smtClean="0">
                          <a:latin typeface="Cambria Math" panose="02040503050406030204" pitchFamily="18" charset="0"/>
                          <a:ea typeface="Hiragino Sans W4" panose="020B0400000000000000" pitchFamily="34" charset="-128"/>
                        </a:rPr>
                        <m:t>𝑛𝑠𝑒𝑐</m:t>
                      </m:r>
                      <m:r>
                        <a:rPr lang="en-US" altLang="ja-JP" sz="1600" b="0" i="1" smtClean="0">
                          <a:latin typeface="Cambria Math" panose="02040503050406030204" pitchFamily="18" charset="0"/>
                          <a:ea typeface="Hiragino Sans W4" panose="020B0400000000000000" pitchFamily="34" charset="-128"/>
                        </a:rPr>
                        <m:t>]</m:t>
                      </m:r>
                    </m:oMath>
                  </m:oMathPara>
                </a14:m>
                <a:endParaRPr lang="ja-JP" altLang="en-US" sz="1600">
                  <a:latin typeface="Hiragino Sans W4" panose="020B0400000000000000" pitchFamily="34" charset="-128"/>
                  <a:ea typeface="Hiragino Sans W4" panose="020B0400000000000000" pitchFamily="34" charset="-128"/>
                </a:endParaRPr>
              </a:p>
            </p:txBody>
          </p:sp>
        </mc:Choice>
        <mc:Fallback xmlns="">
          <p:sp>
            <p:nvSpPr>
              <p:cNvPr id="40" name="テキスト ボックス 39">
                <a:extLst>
                  <a:ext uri="{FF2B5EF4-FFF2-40B4-BE49-F238E27FC236}">
                    <a16:creationId xmlns:a16="http://schemas.microsoft.com/office/drawing/2014/main" id="{11A4F7EA-C97A-5E14-3E0B-ADF03EA460BC}"/>
                  </a:ext>
                </a:extLst>
              </p:cNvPr>
              <p:cNvSpPr txBox="1">
                <a:spLocks noRot="1" noChangeAspect="1" noMove="1" noResize="1" noEditPoints="1" noAdjustHandles="1" noChangeArrowheads="1" noChangeShapeType="1" noTextEdit="1"/>
              </p:cNvSpPr>
              <p:nvPr/>
            </p:nvSpPr>
            <p:spPr>
              <a:xfrm>
                <a:off x="7182332" y="2300354"/>
                <a:ext cx="1541896" cy="584775"/>
              </a:xfrm>
              <a:prstGeom prst="rect">
                <a:avLst/>
              </a:prstGeom>
              <a:blipFill>
                <a:blip r:embed="rId5"/>
                <a:stretch>
                  <a:fillRect r="-820" b="-8333"/>
                </a:stretch>
              </a:blipFill>
              <a:ln>
                <a:noFill/>
              </a:ln>
            </p:spPr>
            <p:txBody>
              <a:bodyPr/>
              <a:lstStyle/>
              <a:p>
                <a:r>
                  <a:rPr lang="ja-JP" altLang="en-US">
                    <a:noFill/>
                  </a:rPr>
                  <a:t> </a:t>
                </a:r>
              </a:p>
            </p:txBody>
          </p:sp>
        </mc:Fallback>
      </mc:AlternateContent>
      <p:sp>
        <p:nvSpPr>
          <p:cNvPr id="41" name="テキスト ボックス 40">
            <a:extLst>
              <a:ext uri="{FF2B5EF4-FFF2-40B4-BE49-F238E27FC236}">
                <a16:creationId xmlns:a16="http://schemas.microsoft.com/office/drawing/2014/main" id="{E459E57E-08F2-1129-F996-2A54BC9480F7}"/>
              </a:ext>
            </a:extLst>
          </p:cNvPr>
          <p:cNvSpPr txBox="1"/>
          <p:nvPr/>
        </p:nvSpPr>
        <p:spPr>
          <a:xfrm>
            <a:off x="6156258" y="4179362"/>
            <a:ext cx="2871995"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err="1">
                <a:latin typeface="Hiragino Sans W4" panose="020B0400000000000000" pitchFamily="34" charset="-128"/>
                <a:ea typeface="Hiragino Sans W4" panose="020B0400000000000000" pitchFamily="34" charset="-128"/>
              </a:rPr>
              <a:t>Sensor_tdc</a:t>
            </a:r>
            <a:r>
              <a:rPr lang="en-US" altLang="ja-JP" sz="1400" dirty="0">
                <a:latin typeface="Hiragino Sans W4" panose="020B0400000000000000" pitchFamily="34" charset="-128"/>
                <a:ea typeface="Hiragino Sans W4" panose="020B0400000000000000" pitchFamily="34" charset="-128"/>
              </a:rPr>
              <a:t>- </a:t>
            </a:r>
            <a:r>
              <a:rPr lang="en-US" altLang="ja-JP" sz="1400" dirty="0" err="1">
                <a:latin typeface="Hiragino Sans W4" panose="020B0400000000000000" pitchFamily="34" charset="-128"/>
                <a:ea typeface="Hiragino Sans W4" panose="020B0400000000000000" pitchFamily="34" charset="-128"/>
              </a:rPr>
              <a:t>Scinti_tdc</a:t>
            </a:r>
            <a:r>
              <a:rPr lang="en-US" altLang="ja-JP" sz="1400" dirty="0">
                <a:latin typeface="Hiragino Sans W4" panose="020B0400000000000000" pitchFamily="34" charset="-128"/>
                <a:ea typeface="Hiragino Sans W4" panose="020B0400000000000000" pitchFamily="34" charset="-128"/>
              </a:rPr>
              <a:t> [tick]</a:t>
            </a:r>
            <a:endParaRPr lang="ja-JP" altLang="en-US" sz="1400">
              <a:latin typeface="Hiragino Sans W4" panose="020B0400000000000000" pitchFamily="34" charset="-128"/>
              <a:ea typeface="Hiragino Sans W4" panose="020B0400000000000000" pitchFamily="34" charset="-128"/>
            </a:endParaRPr>
          </a:p>
        </p:txBody>
      </p:sp>
      <p:sp>
        <p:nvSpPr>
          <p:cNvPr id="42" name="テキスト ボックス 41">
            <a:extLst>
              <a:ext uri="{FF2B5EF4-FFF2-40B4-BE49-F238E27FC236}">
                <a16:creationId xmlns:a16="http://schemas.microsoft.com/office/drawing/2014/main" id="{BFEBAA48-5944-8502-B4BC-C78EA8699AA8}"/>
              </a:ext>
            </a:extLst>
          </p:cNvPr>
          <p:cNvSpPr txBox="1"/>
          <p:nvPr/>
        </p:nvSpPr>
        <p:spPr>
          <a:xfrm rot="16200000">
            <a:off x="4459612" y="2365355"/>
            <a:ext cx="1016336"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Counts</a:t>
            </a:r>
            <a:endParaRPr lang="ja-JP" altLang="en-US" sz="1400">
              <a:latin typeface="Hiragino Sans W4" panose="020B0400000000000000" pitchFamily="34" charset="-128"/>
              <a:ea typeface="Hiragino Sans W4" panose="020B0400000000000000" pitchFamily="34" charset="-128"/>
            </a:endParaRPr>
          </a:p>
        </p:txBody>
      </p:sp>
      <p:cxnSp>
        <p:nvCxnSpPr>
          <p:cNvPr id="44" name="直線コネクタ 43">
            <a:extLst>
              <a:ext uri="{FF2B5EF4-FFF2-40B4-BE49-F238E27FC236}">
                <a16:creationId xmlns:a16="http://schemas.microsoft.com/office/drawing/2014/main" id="{839A9B82-E2A9-60DB-5E0A-77413D01987F}"/>
              </a:ext>
            </a:extLst>
          </p:cNvPr>
          <p:cNvCxnSpPr>
            <a:cxnSpLocks/>
          </p:cNvCxnSpPr>
          <p:nvPr/>
        </p:nvCxnSpPr>
        <p:spPr>
          <a:xfrm>
            <a:off x="4710895" y="1099595"/>
            <a:ext cx="0" cy="5758405"/>
          </a:xfrm>
          <a:prstGeom prst="line">
            <a:avLst/>
          </a:prstGeom>
          <a:ln w="190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角丸四角形吹き出し 52">
                <a:extLst>
                  <a:ext uri="{FF2B5EF4-FFF2-40B4-BE49-F238E27FC236}">
                    <a16:creationId xmlns:a16="http://schemas.microsoft.com/office/drawing/2014/main" id="{12914B85-6D69-124A-1172-481488900012}"/>
                  </a:ext>
                </a:extLst>
              </p:cNvPr>
              <p:cNvSpPr/>
              <p:nvPr/>
            </p:nvSpPr>
            <p:spPr>
              <a:xfrm>
                <a:off x="7435267" y="3098203"/>
                <a:ext cx="1708733" cy="497156"/>
              </a:xfrm>
              <a:prstGeom prst="wedgeRoundRectCallout">
                <a:avLst>
                  <a:gd name="adj1" fmla="val -19673"/>
                  <a:gd name="adj2" fmla="val -87023"/>
                  <a:gd name="adj3" fmla="val 16667"/>
                </a:avLst>
              </a:prstGeom>
              <a:solidFill>
                <a:schemeClr val="accent5">
                  <a:lumMod val="20000"/>
                  <a:lumOff val="8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sSub>
                      <m:sSubPr>
                        <m:ctrlPr>
                          <a:rPr lang="en-US" altLang="ja-JP" sz="1200" b="0" i="1" smtClean="0">
                            <a:latin typeface="Cambria Math" panose="02040503050406030204" pitchFamily="18" charset="0"/>
                          </a:rPr>
                        </m:ctrlPr>
                      </m:sSubPr>
                      <m:e>
                        <m:r>
                          <a:rPr lang="en-US" altLang="ja-JP" sz="1200" b="0" i="1" smtClean="0">
                            <a:latin typeface="Cambria Math" panose="02040503050406030204" pitchFamily="18" charset="0"/>
                            <a:ea typeface="Cambria Math" panose="02040503050406030204" pitchFamily="18" charset="0"/>
                          </a:rPr>
                          <m:t>𝜎</m:t>
                        </m:r>
                      </m:e>
                      <m:sub>
                        <m:r>
                          <m:rPr>
                            <m:sty m:val="p"/>
                          </m:rPr>
                          <a:rPr lang="en-US" altLang="ja-JP" sz="1200" b="0" i="0" smtClean="0">
                            <a:latin typeface="Cambria Math" panose="02040503050406030204" pitchFamily="18" charset="0"/>
                          </a:rPr>
                          <m:t>diff</m:t>
                        </m:r>
                      </m:sub>
                    </m:sSub>
                  </m:oMath>
                </a14:m>
                <a:r>
                  <a:rPr lang="en-US" altLang="ja-JP" sz="1200" dirty="0"/>
                  <a:t> =</a:t>
                </a:r>
                <a14:m>
                  <m:oMath xmlns:m="http://schemas.openxmlformats.org/officeDocument/2006/math">
                    <m:rad>
                      <m:radPr>
                        <m:degHide m:val="on"/>
                        <m:ctrlPr>
                          <a:rPr lang="en-US" altLang="ja-JP" sz="1200" i="1" smtClean="0">
                            <a:latin typeface="Cambria Math" panose="02040503050406030204" pitchFamily="18" charset="0"/>
                          </a:rPr>
                        </m:ctrlPr>
                      </m:radPr>
                      <m:deg/>
                      <m:e>
                        <m:sSubSup>
                          <m:sSubSupPr>
                            <m:ctrlPr>
                              <a:rPr lang="en-US" altLang="ja-JP" sz="1200" i="1" smtClean="0">
                                <a:latin typeface="Cambria Math" panose="02040503050406030204" pitchFamily="18" charset="0"/>
                              </a:rPr>
                            </m:ctrlPr>
                          </m:sSubSupPr>
                          <m:e>
                            <m:r>
                              <a:rPr lang="en-US" altLang="ja-JP" sz="1200" i="1" smtClean="0">
                                <a:latin typeface="Cambria Math" panose="02040503050406030204" pitchFamily="18" charset="0"/>
                                <a:ea typeface="Cambria Math" panose="02040503050406030204" pitchFamily="18" charset="0"/>
                              </a:rPr>
                              <m:t>𝜎</m:t>
                            </m:r>
                          </m:e>
                          <m:sub>
                            <m:r>
                              <a:rPr lang="en-US" altLang="ja-JP" sz="1200" b="0" i="1" smtClean="0">
                                <a:latin typeface="Cambria Math" panose="02040503050406030204" pitchFamily="18" charset="0"/>
                              </a:rPr>
                              <m:t>𝑠𝑐𝑖</m:t>
                            </m:r>
                            <m:r>
                              <a:rPr lang="en-US" altLang="ja-JP" sz="1200" b="0" i="1" smtClean="0">
                                <a:latin typeface="Cambria Math" panose="02040503050406030204" pitchFamily="18" charset="0"/>
                              </a:rPr>
                              <m:t>.</m:t>
                            </m:r>
                          </m:sub>
                          <m:sup>
                            <m:r>
                              <a:rPr lang="en-US" altLang="ja-JP" sz="1200" b="0" i="1" smtClean="0">
                                <a:latin typeface="Cambria Math" panose="02040503050406030204" pitchFamily="18" charset="0"/>
                              </a:rPr>
                              <m:t>2</m:t>
                            </m:r>
                          </m:sup>
                        </m:sSubSup>
                        <m:r>
                          <a:rPr lang="en-US" altLang="ja-JP" sz="1200" b="0" i="1" smtClean="0">
                            <a:latin typeface="Cambria Math" panose="02040503050406030204" pitchFamily="18" charset="0"/>
                          </a:rPr>
                          <m:t>+</m:t>
                        </m:r>
                        <m:sSubSup>
                          <m:sSubSupPr>
                            <m:ctrlPr>
                              <a:rPr lang="en-US" altLang="ja-JP" sz="1200" i="1">
                                <a:latin typeface="Cambria Math" panose="02040503050406030204" pitchFamily="18" charset="0"/>
                              </a:rPr>
                            </m:ctrlPr>
                          </m:sSubSupPr>
                          <m:e>
                            <m:r>
                              <a:rPr lang="en-US" altLang="ja-JP" sz="1200" i="1">
                                <a:latin typeface="Cambria Math" panose="02040503050406030204" pitchFamily="18" charset="0"/>
                                <a:ea typeface="Cambria Math" panose="02040503050406030204" pitchFamily="18" charset="0"/>
                              </a:rPr>
                              <m:t>𝜎</m:t>
                            </m:r>
                          </m:e>
                          <m:sub>
                            <m:r>
                              <a:rPr lang="en-US" altLang="ja-JP" sz="1200" i="1">
                                <a:latin typeface="Cambria Math" panose="02040503050406030204" pitchFamily="18" charset="0"/>
                              </a:rPr>
                              <m:t>𝑠</m:t>
                            </m:r>
                            <m:r>
                              <a:rPr lang="en-US" altLang="ja-JP" sz="1200" b="0" i="1" smtClean="0">
                                <a:latin typeface="Cambria Math" panose="02040503050406030204" pitchFamily="18" charset="0"/>
                              </a:rPr>
                              <m:t>𝑒𝑛𝑠𝑜𝑟</m:t>
                            </m:r>
                          </m:sub>
                          <m:sup>
                            <m:r>
                              <a:rPr lang="en-US" altLang="ja-JP" sz="1200" i="1">
                                <a:latin typeface="Cambria Math" panose="02040503050406030204" pitchFamily="18" charset="0"/>
                              </a:rPr>
                              <m:t>2</m:t>
                            </m:r>
                          </m:sup>
                        </m:sSubSup>
                      </m:e>
                    </m:rad>
                  </m:oMath>
                </a14:m>
                <a:endParaRPr lang="ja-JP" altLang="en-US" sz="1200"/>
              </a:p>
            </p:txBody>
          </p:sp>
        </mc:Choice>
        <mc:Fallback xmlns="">
          <p:sp>
            <p:nvSpPr>
              <p:cNvPr id="53" name="角丸四角形吹き出し 52">
                <a:extLst>
                  <a:ext uri="{FF2B5EF4-FFF2-40B4-BE49-F238E27FC236}">
                    <a16:creationId xmlns:a16="http://schemas.microsoft.com/office/drawing/2014/main" id="{12914B85-6D69-124A-1172-481488900012}"/>
                  </a:ext>
                </a:extLst>
              </p:cNvPr>
              <p:cNvSpPr>
                <a:spLocks noRot="1" noChangeAspect="1" noMove="1" noResize="1" noEditPoints="1" noAdjustHandles="1" noChangeArrowheads="1" noChangeShapeType="1" noTextEdit="1"/>
              </p:cNvSpPr>
              <p:nvPr/>
            </p:nvSpPr>
            <p:spPr>
              <a:xfrm>
                <a:off x="7435267" y="3098203"/>
                <a:ext cx="1708733" cy="497156"/>
              </a:xfrm>
              <a:prstGeom prst="wedgeRoundRectCallout">
                <a:avLst>
                  <a:gd name="adj1" fmla="val -19673"/>
                  <a:gd name="adj2" fmla="val -87023"/>
                  <a:gd name="adj3" fmla="val 16667"/>
                </a:avLst>
              </a:prstGeom>
              <a:blipFill>
                <a:blip r:embed="rId6"/>
                <a:stretch>
                  <a:fillRect/>
                </a:stretch>
              </a:blipFill>
              <a:ln>
                <a:solidFill>
                  <a:schemeClr val="accent5"/>
                </a:solidFill>
              </a:ln>
            </p:spPr>
            <p:txBody>
              <a:bodyPr/>
              <a:lstStyle/>
              <a:p>
                <a:r>
                  <a:rPr lang="ja-JP" altLang="en-US">
                    <a:noFill/>
                  </a:rPr>
                  <a:t> </a:t>
                </a:r>
              </a:p>
            </p:txBody>
          </p:sp>
        </mc:Fallback>
      </mc:AlternateContent>
      <p:pic>
        <p:nvPicPr>
          <p:cNvPr id="57" name="図 56">
            <a:extLst>
              <a:ext uri="{FF2B5EF4-FFF2-40B4-BE49-F238E27FC236}">
                <a16:creationId xmlns:a16="http://schemas.microsoft.com/office/drawing/2014/main" id="{CE01777E-F7D2-29C5-142A-2B463B3827FA}"/>
              </a:ext>
            </a:extLst>
          </p:cNvPr>
          <p:cNvPicPr>
            <a:picLocks noChangeAspect="1"/>
          </p:cNvPicPr>
          <p:nvPr/>
        </p:nvPicPr>
        <p:blipFill rotWithShape="1">
          <a:blip r:embed="rId7"/>
          <a:srcRect l="7890"/>
          <a:stretch/>
        </p:blipFill>
        <p:spPr>
          <a:xfrm rot="5400000">
            <a:off x="6169553" y="3206435"/>
            <a:ext cx="1650305" cy="4298588"/>
          </a:xfrm>
          <a:prstGeom prst="rect">
            <a:avLst/>
          </a:prstGeom>
        </p:spPr>
      </p:pic>
      <p:sp>
        <p:nvSpPr>
          <p:cNvPr id="60" name="テキスト ボックス 59">
            <a:extLst>
              <a:ext uri="{FF2B5EF4-FFF2-40B4-BE49-F238E27FC236}">
                <a16:creationId xmlns:a16="http://schemas.microsoft.com/office/drawing/2014/main" id="{20FD16C6-E62A-EF54-F6A9-BBA4F282EABE}"/>
              </a:ext>
            </a:extLst>
          </p:cNvPr>
          <p:cNvSpPr txBox="1"/>
          <p:nvPr/>
        </p:nvSpPr>
        <p:spPr>
          <a:xfrm>
            <a:off x="6272005" y="6064086"/>
            <a:ext cx="2871995"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err="1">
                <a:latin typeface="Hiragino Sans W4" panose="020B0400000000000000" pitchFamily="34" charset="-128"/>
                <a:ea typeface="Hiragino Sans W4" panose="020B0400000000000000" pitchFamily="34" charset="-128"/>
              </a:rPr>
              <a:t>Sensor_tdc</a:t>
            </a:r>
            <a:r>
              <a:rPr lang="en-US" altLang="ja-JP" sz="1400" dirty="0">
                <a:latin typeface="Hiragino Sans W4" panose="020B0400000000000000" pitchFamily="34" charset="-128"/>
                <a:ea typeface="Hiragino Sans W4" panose="020B0400000000000000" pitchFamily="34" charset="-128"/>
              </a:rPr>
              <a:t>- </a:t>
            </a:r>
            <a:r>
              <a:rPr lang="en-US" altLang="ja-JP" sz="1400" dirty="0" err="1">
                <a:latin typeface="Hiragino Sans W4" panose="020B0400000000000000" pitchFamily="34" charset="-128"/>
                <a:ea typeface="Hiragino Sans W4" panose="020B0400000000000000" pitchFamily="34" charset="-128"/>
              </a:rPr>
              <a:t>Scinti_tdc</a:t>
            </a:r>
            <a:r>
              <a:rPr lang="en-US" altLang="ja-JP" sz="1400" dirty="0">
                <a:latin typeface="Hiragino Sans W4" panose="020B0400000000000000" pitchFamily="34" charset="-128"/>
                <a:ea typeface="Hiragino Sans W4" panose="020B0400000000000000" pitchFamily="34" charset="-128"/>
              </a:rPr>
              <a:t> [tick]</a:t>
            </a:r>
            <a:endParaRPr lang="ja-JP" altLang="en-US" sz="1400">
              <a:latin typeface="Hiragino Sans W4" panose="020B0400000000000000" pitchFamily="34" charset="-128"/>
              <a:ea typeface="Hiragino Sans W4" panose="020B0400000000000000" pitchFamily="34" charset="-128"/>
            </a:endParaRPr>
          </a:p>
        </p:txBody>
      </p:sp>
      <p:sp>
        <p:nvSpPr>
          <p:cNvPr id="62" name="テキスト ボックス 61">
            <a:extLst>
              <a:ext uri="{FF2B5EF4-FFF2-40B4-BE49-F238E27FC236}">
                <a16:creationId xmlns:a16="http://schemas.microsoft.com/office/drawing/2014/main" id="{E4072C98-77D2-124E-114A-F3DE39632AB6}"/>
              </a:ext>
            </a:extLst>
          </p:cNvPr>
          <p:cNvSpPr txBox="1"/>
          <p:nvPr/>
        </p:nvSpPr>
        <p:spPr>
          <a:xfrm rot="16200000">
            <a:off x="4206307" y="5079079"/>
            <a:ext cx="1526811"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err="1">
                <a:latin typeface="Hiragino Sans W4" panose="020B0400000000000000" pitchFamily="34" charset="-128"/>
                <a:ea typeface="Hiragino Sans W4" panose="020B0400000000000000" pitchFamily="34" charset="-128"/>
              </a:rPr>
              <a:t>sensor_hit_adc</a:t>
            </a:r>
            <a:endParaRPr lang="ja-JP" altLang="en-US" sz="1400">
              <a:latin typeface="Hiragino Sans W4" panose="020B0400000000000000" pitchFamily="34" charset="-128"/>
              <a:ea typeface="Hiragino Sans W4" panose="020B0400000000000000" pitchFamily="34" charset="-128"/>
            </a:endParaRPr>
          </a:p>
        </p:txBody>
      </p:sp>
      <p:sp>
        <p:nvSpPr>
          <p:cNvPr id="72" name="テキスト ボックス 71">
            <a:extLst>
              <a:ext uri="{FF2B5EF4-FFF2-40B4-BE49-F238E27FC236}">
                <a16:creationId xmlns:a16="http://schemas.microsoft.com/office/drawing/2014/main" id="{BF09B3B7-D411-EF33-85FC-49360714AD96}"/>
              </a:ext>
            </a:extLst>
          </p:cNvPr>
          <p:cNvSpPr txBox="1"/>
          <p:nvPr/>
        </p:nvSpPr>
        <p:spPr>
          <a:xfrm>
            <a:off x="5095687" y="6426288"/>
            <a:ext cx="3978739" cy="338554"/>
          </a:xfrm>
          <a:prstGeom prst="rect">
            <a:avLst/>
          </a:prstGeom>
          <a:noFill/>
        </p:spPr>
        <p:txBody>
          <a:bodyPr wrap="square">
            <a:spAutoFit/>
          </a:bodyPr>
          <a:lstStyle/>
          <a:p>
            <a:r>
              <a:rPr lang="ja-JP" altLang="en-US" sz="1600" u="sng">
                <a:latin typeface="Hiragino Sans W4" panose="020B0400000000000000" pitchFamily="34" charset="-128"/>
                <a:ea typeface="Hiragino Sans W4" panose="020B0400000000000000" pitchFamily="34" charset="-128"/>
              </a:rPr>
              <a:t>→ 右側のテールは低</a:t>
            </a:r>
            <a:r>
              <a:rPr lang="en-US" altLang="ja-JP" sz="1600" u="sng" dirty="0" err="1">
                <a:latin typeface="Hiragino Sans W4" panose="020B0400000000000000" pitchFamily="34" charset="-128"/>
                <a:ea typeface="Hiragino Sans W4" panose="020B0400000000000000" pitchFamily="34" charset="-128"/>
              </a:rPr>
              <a:t>adchit</a:t>
            </a:r>
            <a:r>
              <a:rPr lang="ja-JP" altLang="en-US" sz="1600" u="sng">
                <a:latin typeface="Hiragino Sans W4" panose="020B0400000000000000" pitchFamily="34" charset="-128"/>
                <a:ea typeface="Hiragino Sans W4" panose="020B0400000000000000" pitchFamily="34" charset="-128"/>
              </a:rPr>
              <a:t>によるもの</a:t>
            </a:r>
            <a:endParaRPr lang="en-US" altLang="ja-JP" sz="1600" u="sng" dirty="0">
              <a:latin typeface="Hiragino Sans W4" panose="020B0400000000000000" pitchFamily="34" charset="-128"/>
              <a:ea typeface="Hiragino Sans W4" panose="020B0400000000000000" pitchFamily="34" charset="-128"/>
            </a:endParaRPr>
          </a:p>
        </p:txBody>
      </p:sp>
      <p:sp>
        <p:nvSpPr>
          <p:cNvPr id="77" name="テキスト ボックス 76">
            <a:extLst>
              <a:ext uri="{FF2B5EF4-FFF2-40B4-BE49-F238E27FC236}">
                <a16:creationId xmlns:a16="http://schemas.microsoft.com/office/drawing/2014/main" id="{32748D1A-BDFE-0268-4E01-522A14AC1EF3}"/>
              </a:ext>
            </a:extLst>
          </p:cNvPr>
          <p:cNvSpPr txBox="1"/>
          <p:nvPr/>
        </p:nvSpPr>
        <p:spPr>
          <a:xfrm>
            <a:off x="801666" y="5793090"/>
            <a:ext cx="415498" cy="369332"/>
          </a:xfrm>
          <a:prstGeom prst="rect">
            <a:avLst/>
          </a:prstGeom>
          <a:noFill/>
        </p:spPr>
        <p:txBody>
          <a:bodyPr wrap="none" rtlCol="0">
            <a:spAutoFit/>
          </a:bodyPr>
          <a:lstStyle/>
          <a:p>
            <a:r>
              <a:rPr kumimoji="1" lang="ja-JP" altLang="en-US">
                <a:latin typeface="Hiragino Sans W4" panose="020B0400000000000000" pitchFamily="34" charset="-128"/>
                <a:ea typeface="Hiragino Sans W4" panose="020B0400000000000000" pitchFamily="34" charset="-128"/>
              </a:rPr>
              <a:t>→</a:t>
            </a:r>
            <a:endParaRPr kumimoji="1" lang="ja-JP" altLang="en-US" dirty="0">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id="{33A00BF5-4786-6D76-94AB-FE47441395E1}"/>
              </a:ext>
            </a:extLst>
          </p:cNvPr>
          <p:cNvSpPr txBox="1"/>
          <p:nvPr/>
        </p:nvSpPr>
        <p:spPr>
          <a:xfrm>
            <a:off x="273118" y="5404095"/>
            <a:ext cx="3265638" cy="338554"/>
          </a:xfrm>
          <a:prstGeom prst="rect">
            <a:avLst/>
          </a:prstGeom>
          <a:noFill/>
        </p:spPr>
        <p:txBody>
          <a:bodyPr wrap="none" rtlCol="0">
            <a:spAutoFit/>
          </a:bodyPr>
          <a:lstStyle/>
          <a:p>
            <a:pPr marL="285750" indent="-285750">
              <a:buFont typeface="Wingdings" pitchFamily="2" charset="2"/>
              <a:buChar char="ü"/>
            </a:pPr>
            <a:r>
              <a:rPr kumimoji="1" lang="en-US" altLang="ja-JP" sz="1600" dirty="0">
                <a:latin typeface="Hiragino Sans W4" panose="020B0400000000000000" pitchFamily="34" charset="-128"/>
                <a:ea typeface="Hiragino Sans W4" panose="020B0400000000000000" pitchFamily="34" charset="-128"/>
              </a:rPr>
              <a:t>Beam</a:t>
            </a:r>
            <a:r>
              <a:rPr kumimoji="1" lang="ja-JP" altLang="en-US" sz="1600">
                <a:latin typeface="Hiragino Sans W4" panose="020B0400000000000000" pitchFamily="34" charset="-128"/>
                <a:ea typeface="Hiragino Sans W4" panose="020B0400000000000000" pitchFamily="34" charset="-128"/>
              </a:rPr>
              <a:t>の大きさ</a:t>
            </a:r>
            <a:r>
              <a:rPr kumimoji="1" lang="en-US" altLang="ja-JP" sz="1600" dirty="0">
                <a:latin typeface="Hiragino Sans W4" panose="020B0400000000000000" pitchFamily="34" charset="-128"/>
                <a:ea typeface="Hiragino Sans W4" panose="020B0400000000000000" pitchFamily="34" charset="-128"/>
              </a:rPr>
              <a:t> x:6cm y:4cm</a:t>
            </a:r>
            <a:endParaRPr kumimoji="1" lang="ja-JP" altLang="en-US" sz="1600"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838964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7983D-77B0-CE12-0E3F-B2727E3C931E}"/>
              </a:ext>
            </a:extLst>
          </p:cNvPr>
          <p:cNvSpPr>
            <a:spLocks noGrp="1"/>
          </p:cNvSpPr>
          <p:nvPr>
            <p:ph type="title"/>
          </p:nvPr>
        </p:nvSpPr>
        <p:spPr>
          <a:xfrm>
            <a:off x="225653" y="804649"/>
            <a:ext cx="10482091" cy="994172"/>
          </a:xfrm>
        </p:spPr>
        <p:txBody>
          <a:bodyPr>
            <a:normAutofit/>
          </a:bodyPr>
          <a:lstStyle/>
          <a:p>
            <a:r>
              <a:rPr kumimoji="1" lang="en-US" altLang="ja-JP" sz="3600" b="1" dirty="0"/>
              <a:t>2. Beam test in November 2023 (@KEK PF-AR) </a:t>
            </a:r>
            <a:endParaRPr kumimoji="1" lang="ja-JP" altLang="en-US" sz="3600" b="1"/>
          </a:p>
        </p:txBody>
      </p:sp>
      <p:cxnSp>
        <p:nvCxnSpPr>
          <p:cNvPr id="4" name="直線コネクタ 3">
            <a:extLst>
              <a:ext uri="{FF2B5EF4-FFF2-40B4-BE49-F238E27FC236}">
                <a16:creationId xmlns:a16="http://schemas.microsoft.com/office/drawing/2014/main" id="{183EDD09-4C2C-9A72-5227-3691D87A774A}"/>
              </a:ext>
            </a:extLst>
          </p:cNvPr>
          <p:cNvCxnSpPr>
            <a:cxnSpLocks/>
          </p:cNvCxnSpPr>
          <p:nvPr/>
        </p:nvCxnSpPr>
        <p:spPr>
          <a:xfrm>
            <a:off x="110199" y="1602005"/>
            <a:ext cx="89290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8607195C-DF63-DC77-72B3-CA49B500CFEF}"/>
              </a:ext>
            </a:extLst>
          </p:cNvPr>
          <p:cNvPicPr>
            <a:picLocks noChangeAspect="1"/>
          </p:cNvPicPr>
          <p:nvPr/>
        </p:nvPicPr>
        <p:blipFill rotWithShape="1">
          <a:blip r:embed="rId3"/>
          <a:srcRect t="9293" r="5860" b="5553"/>
          <a:stretch/>
        </p:blipFill>
        <p:spPr>
          <a:xfrm rot="5400000">
            <a:off x="1453118" y="2351274"/>
            <a:ext cx="1641011" cy="3373733"/>
          </a:xfrm>
          <a:prstGeom prst="rect">
            <a:avLst/>
          </a:prstGeom>
        </p:spPr>
      </p:pic>
      <p:sp>
        <p:nvSpPr>
          <p:cNvPr id="11" name="テキスト ボックス 10">
            <a:extLst>
              <a:ext uri="{FF2B5EF4-FFF2-40B4-BE49-F238E27FC236}">
                <a16:creationId xmlns:a16="http://schemas.microsoft.com/office/drawing/2014/main" id="{FB6A96B4-051D-73C0-CAF8-CA88EBC23C1B}"/>
              </a:ext>
            </a:extLst>
          </p:cNvPr>
          <p:cNvSpPr txBox="1"/>
          <p:nvPr/>
        </p:nvSpPr>
        <p:spPr>
          <a:xfrm>
            <a:off x="467187" y="2115757"/>
            <a:ext cx="3370054" cy="553998"/>
          </a:xfrm>
          <a:prstGeom prst="rect">
            <a:avLst/>
          </a:prstGeom>
          <a:noFill/>
        </p:spPr>
        <p:txBody>
          <a:bodyPr wrap="square">
            <a:spAutoFit/>
          </a:bodyPr>
          <a:lstStyle/>
          <a:p>
            <a:pPr marL="214313" indent="-214313">
              <a:buFont typeface="Arial" panose="020B0604020202020204" pitchFamily="34" charset="0"/>
              <a:buChar char="•"/>
            </a:pPr>
            <a:r>
              <a:rPr lang="en" altLang="ja-JP" sz="1500" dirty="0">
                <a:ea typeface="Hiragino Sans W4" panose="020B0400000000000000" pitchFamily="34" charset="-128"/>
              </a:rPr>
              <a:t>Coincidence hit of </a:t>
            </a:r>
            <a:r>
              <a:rPr lang="en" altLang="ja-JP" sz="1500" dirty="0" err="1">
                <a:ea typeface="Hiragino Sans W4" panose="020B0400000000000000" pitchFamily="34" charset="-128"/>
              </a:rPr>
              <a:t>scinti</a:t>
            </a:r>
            <a:r>
              <a:rPr lang="en" altLang="ja-JP" sz="1500" dirty="0">
                <a:ea typeface="Hiragino Sans W4" panose="020B0400000000000000" pitchFamily="34" charset="-128"/>
              </a:rPr>
              <a:t>. signal and hit of sensors</a:t>
            </a:r>
            <a:endParaRPr lang="en-US" altLang="ja-JP" sz="1500" dirty="0">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id="{CB64988A-2001-5DA6-19A9-BFA29C850251}"/>
              </a:ext>
            </a:extLst>
          </p:cNvPr>
          <p:cNvSpPr txBox="1"/>
          <p:nvPr/>
        </p:nvSpPr>
        <p:spPr>
          <a:xfrm>
            <a:off x="383527" y="1683985"/>
            <a:ext cx="1637271" cy="415498"/>
          </a:xfrm>
          <a:prstGeom prst="rect">
            <a:avLst/>
          </a:prstGeom>
          <a:noFill/>
        </p:spPr>
        <p:txBody>
          <a:bodyPr wrap="square">
            <a:spAutoFit/>
          </a:bodyPr>
          <a:lstStyle/>
          <a:p>
            <a:pPr marL="214313" indent="-214313">
              <a:buFont typeface="Wingdings" pitchFamily="2" charset="2"/>
              <a:buChar char="n"/>
            </a:pPr>
            <a:r>
              <a:rPr lang="en" altLang="ja-JP" sz="2100" b="1" u="sng" dirty="0">
                <a:latin typeface="+mj-lt"/>
                <a:ea typeface="Hiragino Sans W6" panose="020B0400000000000000" pitchFamily="34" charset="-128"/>
              </a:rPr>
              <a:t>Hit profile</a:t>
            </a:r>
          </a:p>
        </p:txBody>
      </p:sp>
      <p:sp>
        <p:nvSpPr>
          <p:cNvPr id="14" name="テキスト ボックス 13">
            <a:extLst>
              <a:ext uri="{FF2B5EF4-FFF2-40B4-BE49-F238E27FC236}">
                <a16:creationId xmlns:a16="http://schemas.microsoft.com/office/drawing/2014/main" id="{96E9FE32-727A-8CAC-70CB-09B6E8C87BF6}"/>
              </a:ext>
            </a:extLst>
          </p:cNvPr>
          <p:cNvSpPr txBox="1"/>
          <p:nvPr/>
        </p:nvSpPr>
        <p:spPr>
          <a:xfrm>
            <a:off x="2893121" y="4858646"/>
            <a:ext cx="1320149" cy="4154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050" dirty="0">
                <a:ea typeface="Hiragino Sans W4" panose="020B0400000000000000" pitchFamily="34" charset="-128"/>
              </a:rPr>
              <a:t>Strip </a:t>
            </a:r>
            <a:r>
              <a:rPr lang="en-US" altLang="ja-JP" sz="1050" dirty="0" err="1">
                <a:ea typeface="Hiragino Sans W4" panose="020B0400000000000000" pitchFamily="34" charset="-128"/>
              </a:rPr>
              <a:t>ch</a:t>
            </a:r>
            <a:r>
              <a:rPr lang="en-US" altLang="ja-JP" sz="1050" dirty="0">
                <a:ea typeface="Hiragino Sans W4" panose="020B0400000000000000" pitchFamily="34" charset="-128"/>
              </a:rPr>
              <a:t> [</a:t>
            </a:r>
            <a:r>
              <a:rPr lang="en-US" altLang="ja-JP" sz="1050" dirty="0" err="1">
                <a:ea typeface="Hiragino Sans W4" panose="020B0400000000000000" pitchFamily="34" charset="-128"/>
              </a:rPr>
              <a:t>ch</a:t>
            </a:r>
            <a:r>
              <a:rPr lang="en-US" altLang="ja-JP" sz="1050" dirty="0">
                <a:ea typeface="Hiragino Sans W4" panose="020B0400000000000000" pitchFamily="34" charset="-128"/>
              </a:rPr>
              <a:t>] (1ch=58μm)</a:t>
            </a:r>
            <a:endParaRPr lang="ja-JP" altLang="en-US" sz="1050">
              <a:ea typeface="Hiragino Sans W4" panose="020B0400000000000000" pitchFamily="34" charset="-128"/>
            </a:endParaRPr>
          </a:p>
        </p:txBody>
      </p:sp>
      <p:sp>
        <p:nvSpPr>
          <p:cNvPr id="15" name="テキスト ボックス 14">
            <a:extLst>
              <a:ext uri="{FF2B5EF4-FFF2-40B4-BE49-F238E27FC236}">
                <a16:creationId xmlns:a16="http://schemas.microsoft.com/office/drawing/2014/main" id="{5026219E-8B31-4F08-8E0A-1292EB1D1C14}"/>
              </a:ext>
            </a:extLst>
          </p:cNvPr>
          <p:cNvSpPr txBox="1"/>
          <p:nvPr/>
        </p:nvSpPr>
        <p:spPr>
          <a:xfrm rot="16200000">
            <a:off x="127070" y="3498268"/>
            <a:ext cx="762252" cy="25391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050" dirty="0">
                <a:ea typeface="Hiragino Sans W4" panose="020B0400000000000000" pitchFamily="34" charset="-128"/>
              </a:rPr>
              <a:t>Counts</a:t>
            </a:r>
            <a:endParaRPr lang="ja-JP" altLang="en-US" sz="1050">
              <a:ea typeface="Hiragino Sans W4" panose="020B0400000000000000" pitchFamily="34" charset="-128"/>
            </a:endParaRPr>
          </a:p>
        </p:txBody>
      </p:sp>
      <p:sp>
        <p:nvSpPr>
          <p:cNvPr id="16" name="テキスト ボックス 15">
            <a:extLst>
              <a:ext uri="{FF2B5EF4-FFF2-40B4-BE49-F238E27FC236}">
                <a16:creationId xmlns:a16="http://schemas.microsoft.com/office/drawing/2014/main" id="{D4DBBCB6-D69E-33A8-D9C1-636B6563FE17}"/>
              </a:ext>
            </a:extLst>
          </p:cNvPr>
          <p:cNvSpPr txBox="1"/>
          <p:nvPr/>
        </p:nvSpPr>
        <p:spPr>
          <a:xfrm>
            <a:off x="862630" y="5040695"/>
            <a:ext cx="2316336" cy="461665"/>
          </a:xfrm>
          <a:prstGeom prst="rect">
            <a:avLst/>
          </a:prstGeom>
          <a:noFill/>
        </p:spPr>
        <p:txBody>
          <a:bodyPr wrap="square" rtlCol="0">
            <a:spAutoFit/>
          </a:bodyPr>
          <a:lstStyle/>
          <a:p>
            <a:r>
              <a:rPr kumimoji="1" lang="en-US" altLang="ja-JP" sz="1200" dirty="0">
                <a:ea typeface="Hiragino Sans W4" panose="020B0400000000000000" pitchFamily="34" charset="-128"/>
              </a:rPr>
              <a:t>Sensor hit of electrons passing through four scintillators</a:t>
            </a:r>
            <a:endParaRPr kumimoji="1" lang="ja-JP" altLang="en-US" sz="1200" dirty="0">
              <a:ea typeface="Hiragino Sans W4" panose="020B0400000000000000" pitchFamily="34" charset="-128"/>
            </a:endParaRPr>
          </a:p>
        </p:txBody>
      </p:sp>
      <p:sp>
        <p:nvSpPr>
          <p:cNvPr id="17" name="矢印: 右 11">
            <a:extLst>
              <a:ext uri="{FF2B5EF4-FFF2-40B4-BE49-F238E27FC236}">
                <a16:creationId xmlns:a16="http://schemas.microsoft.com/office/drawing/2014/main" id="{DE635CE9-7F55-72E0-3CCF-985B70BA9516}"/>
              </a:ext>
            </a:extLst>
          </p:cNvPr>
          <p:cNvSpPr/>
          <p:nvPr/>
        </p:nvSpPr>
        <p:spPr>
          <a:xfrm rot="16200000">
            <a:off x="2262476" y="4759369"/>
            <a:ext cx="253915" cy="26236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 name="テキスト ボックス 17">
            <a:extLst>
              <a:ext uri="{FF2B5EF4-FFF2-40B4-BE49-F238E27FC236}">
                <a16:creationId xmlns:a16="http://schemas.microsoft.com/office/drawing/2014/main" id="{B20A94F6-4575-3E03-9E08-48AF37D247D3}"/>
              </a:ext>
            </a:extLst>
          </p:cNvPr>
          <p:cNvSpPr txBox="1"/>
          <p:nvPr/>
        </p:nvSpPr>
        <p:spPr>
          <a:xfrm>
            <a:off x="1137910" y="3302043"/>
            <a:ext cx="2406726"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ea typeface="Hiragino Sans W4" panose="020B0400000000000000" pitchFamily="34" charset="-128"/>
              </a:rPr>
              <a:t>Hit profile (0deg 108 N-side)</a:t>
            </a:r>
            <a:endParaRPr lang="ja-JP" altLang="en-US" sz="1200">
              <a:ea typeface="Hiragino Sans W4" panose="020B0400000000000000" pitchFamily="34" charset="-128"/>
            </a:endParaRPr>
          </a:p>
        </p:txBody>
      </p:sp>
      <p:sp>
        <p:nvSpPr>
          <p:cNvPr id="20" name="テキスト ボックス 19">
            <a:extLst>
              <a:ext uri="{FF2B5EF4-FFF2-40B4-BE49-F238E27FC236}">
                <a16:creationId xmlns:a16="http://schemas.microsoft.com/office/drawing/2014/main" id="{322F8687-DF87-DE0F-D667-A1FF99F51D65}"/>
              </a:ext>
            </a:extLst>
          </p:cNvPr>
          <p:cNvSpPr txBox="1"/>
          <p:nvPr/>
        </p:nvSpPr>
        <p:spPr>
          <a:xfrm>
            <a:off x="4572000" y="2097123"/>
            <a:ext cx="4346338" cy="1061829"/>
          </a:xfrm>
          <a:prstGeom prst="rect">
            <a:avLst/>
          </a:prstGeom>
          <a:noFill/>
        </p:spPr>
        <p:txBody>
          <a:bodyPr wrap="square">
            <a:spAutoFit/>
          </a:bodyPr>
          <a:lstStyle/>
          <a:p>
            <a:pPr marL="214313" indent="-214313">
              <a:buFont typeface="Arial" panose="020B0604020202020204" pitchFamily="34" charset="0"/>
              <a:buChar char="•"/>
            </a:pPr>
            <a:r>
              <a:rPr lang="en" altLang="ja-JP" sz="1500" dirty="0">
                <a:solidFill>
                  <a:srgbClr val="000000"/>
                </a:solidFill>
              </a:rPr>
              <a:t>Analyzed using </a:t>
            </a:r>
            <a:r>
              <a:rPr lang="en" altLang="ja-JP" sz="1500" b="1" i="1" dirty="0">
                <a:solidFill>
                  <a:srgbClr val="000000"/>
                </a:solidFill>
              </a:rPr>
              <a:t>SMX TDC </a:t>
            </a:r>
            <a:r>
              <a:rPr lang="en" altLang="ja-JP" sz="1500" dirty="0">
                <a:solidFill>
                  <a:srgbClr val="000000"/>
                </a:solidFill>
              </a:rPr>
              <a:t>.</a:t>
            </a:r>
            <a:br>
              <a:rPr lang="en" altLang="ja-JP" sz="1500" dirty="0"/>
            </a:br>
            <a:r>
              <a:rPr lang="en" altLang="ja-JP" sz="1500" dirty="0">
                <a:solidFill>
                  <a:srgbClr val="000000"/>
                </a:solidFill>
              </a:rPr>
              <a:t>Time resolution : </a:t>
            </a:r>
            <a:r>
              <a:rPr lang="en" altLang="ja-JP" sz="1500" b="1" dirty="0">
                <a:solidFill>
                  <a:srgbClr val="000000"/>
                </a:solidFill>
              </a:rPr>
              <a:t>4.8 </a:t>
            </a:r>
            <a:r>
              <a:rPr lang="en" altLang="ja-JP" sz="1500" b="1" dirty="0" err="1">
                <a:solidFill>
                  <a:srgbClr val="000000"/>
                </a:solidFill>
              </a:rPr>
              <a:t>nsec</a:t>
            </a:r>
            <a:r>
              <a:rPr lang="en" altLang="ja-JP" sz="1500" b="1" dirty="0">
                <a:solidFill>
                  <a:srgbClr val="000000"/>
                </a:solidFill>
              </a:rPr>
              <a:t> </a:t>
            </a:r>
            <a:r>
              <a:rPr lang="en" altLang="ja-JP" sz="1500" dirty="0">
                <a:solidFill>
                  <a:srgbClr val="000000"/>
                </a:solidFill>
              </a:rPr>
              <a:t>(0deg. 108N)</a:t>
            </a:r>
          </a:p>
          <a:p>
            <a:pPr lvl="1"/>
            <a:r>
              <a:rPr lang="ja-JP" altLang="en-US">
                <a:solidFill>
                  <a:srgbClr val="FF0000"/>
                </a:solidFill>
                <a:ea typeface="Hiragino Sans W4" panose="020B0400000000000000" pitchFamily="34" charset="-128"/>
              </a:rPr>
              <a:t>→</a:t>
            </a:r>
            <a:r>
              <a:rPr lang="en-US" altLang="ja-JP" dirty="0">
                <a:solidFill>
                  <a:srgbClr val="FF0000"/>
                </a:solidFill>
                <a:ea typeface="Hiragino Sans W4" panose="020B0400000000000000" pitchFamily="34" charset="-128"/>
              </a:rPr>
              <a:t> </a:t>
            </a:r>
            <a:r>
              <a:rPr lang="en-US" altLang="ja-JP" b="1" u="sng" dirty="0">
                <a:solidFill>
                  <a:srgbClr val="FF0000"/>
                </a:solidFill>
                <a:ea typeface="Hiragino Sans W4" panose="020B0400000000000000" pitchFamily="34" charset="-128"/>
              </a:rPr>
              <a:t>F</a:t>
            </a:r>
            <a:r>
              <a:rPr lang="en" altLang="ja-JP" b="1" u="sng" dirty="0" err="1">
                <a:solidFill>
                  <a:srgbClr val="FF0000"/>
                </a:solidFill>
              </a:rPr>
              <a:t>ulfils</a:t>
            </a:r>
            <a:r>
              <a:rPr lang="en" altLang="ja-JP" b="1" u="sng" dirty="0">
                <a:solidFill>
                  <a:srgbClr val="FF0000"/>
                </a:solidFill>
              </a:rPr>
              <a:t> the requirements of the E16</a:t>
            </a:r>
            <a:endParaRPr lang="en" altLang="ja-JP" dirty="0">
              <a:solidFill>
                <a:srgbClr val="FF0000"/>
              </a:solidFill>
            </a:endParaRPr>
          </a:p>
          <a:p>
            <a:pPr lvl="1"/>
            <a:endParaRPr lang="en" altLang="ja-JP" sz="1500" b="1" u="sng" dirty="0">
              <a:solidFill>
                <a:srgbClr val="FF0000"/>
              </a:solidFill>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7DDE82B2-4F98-5BB4-001F-48520F519987}"/>
              </a:ext>
            </a:extLst>
          </p:cNvPr>
          <p:cNvSpPr txBox="1"/>
          <p:nvPr/>
        </p:nvSpPr>
        <p:spPr>
          <a:xfrm>
            <a:off x="4434302" y="1683985"/>
            <a:ext cx="2225986" cy="415498"/>
          </a:xfrm>
          <a:prstGeom prst="rect">
            <a:avLst/>
          </a:prstGeom>
          <a:noFill/>
        </p:spPr>
        <p:txBody>
          <a:bodyPr wrap="square">
            <a:spAutoFit/>
          </a:bodyPr>
          <a:lstStyle/>
          <a:p>
            <a:pPr marL="214313" indent="-214313">
              <a:buFont typeface="Wingdings" pitchFamily="2" charset="2"/>
              <a:buChar char="n"/>
            </a:pPr>
            <a:r>
              <a:rPr lang="en-US" altLang="ja-JP" sz="2100" b="1" u="sng" dirty="0">
                <a:latin typeface="+mj-lt"/>
                <a:ea typeface="Hiragino Sans W6" panose="020B0400000000000000" pitchFamily="34" charset="-128"/>
              </a:rPr>
              <a:t>Time resolution</a:t>
            </a:r>
            <a:endParaRPr lang="en" altLang="ja-JP" sz="2100" b="1" u="sng" dirty="0">
              <a:latin typeface="+mj-lt"/>
              <a:ea typeface="Hiragino Sans W6" panose="020B0400000000000000" pitchFamily="34" charset="-128"/>
            </a:endParaRPr>
          </a:p>
        </p:txBody>
      </p:sp>
      <p:sp>
        <p:nvSpPr>
          <p:cNvPr id="32" name="角丸四角形吹き出し 31">
            <a:extLst>
              <a:ext uri="{FF2B5EF4-FFF2-40B4-BE49-F238E27FC236}">
                <a16:creationId xmlns:a16="http://schemas.microsoft.com/office/drawing/2014/main" id="{751AC071-CE4D-9A78-BA37-6768F948620C}"/>
              </a:ext>
            </a:extLst>
          </p:cNvPr>
          <p:cNvSpPr/>
          <p:nvPr/>
        </p:nvSpPr>
        <p:spPr>
          <a:xfrm>
            <a:off x="589557" y="2643302"/>
            <a:ext cx="3337386" cy="494880"/>
          </a:xfrm>
          <a:prstGeom prst="wedgeRoundRectCallout">
            <a:avLst>
              <a:gd name="adj1" fmla="val 16655"/>
              <a:gd name="adj2" fmla="val -78663"/>
              <a:gd name="adj3" fmla="val 16667"/>
            </a:avLst>
          </a:prstGeom>
          <a:solidFill>
            <a:schemeClr val="accent5">
              <a:lumMod val="20000"/>
              <a:lumOff val="8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l"/>
            <a:r>
              <a:rPr lang="en" altLang="ja-JP" sz="1350" dirty="0">
                <a:solidFill>
                  <a:srgbClr val="000000"/>
                </a:solidFill>
              </a:rPr>
              <a:t>Sensor hit 20 ticks (±0.5 µs) before and after the </a:t>
            </a:r>
            <a:r>
              <a:rPr lang="en" altLang="ja-JP" sz="1350" i="1" dirty="0" err="1">
                <a:solidFill>
                  <a:srgbClr val="000000"/>
                </a:solidFill>
              </a:rPr>
              <a:t>geriTimestamp</a:t>
            </a:r>
            <a:r>
              <a:rPr lang="en" altLang="ja-JP" sz="1350" i="1" dirty="0">
                <a:solidFill>
                  <a:srgbClr val="000000"/>
                </a:solidFill>
              </a:rPr>
              <a:t> of</a:t>
            </a:r>
            <a:r>
              <a:rPr lang="en" altLang="ja-JP" sz="1350" dirty="0">
                <a:solidFill>
                  <a:srgbClr val="000000"/>
                </a:solidFill>
              </a:rPr>
              <a:t> the </a:t>
            </a:r>
            <a:r>
              <a:rPr lang="en" altLang="ja-JP" sz="1350" dirty="0" err="1">
                <a:solidFill>
                  <a:srgbClr val="000000"/>
                </a:solidFill>
              </a:rPr>
              <a:t>scinti</a:t>
            </a:r>
            <a:r>
              <a:rPr lang="en" altLang="ja-JP" sz="1350" dirty="0">
                <a:solidFill>
                  <a:srgbClr val="000000"/>
                </a:solidFill>
              </a:rPr>
              <a:t>. signal</a:t>
            </a:r>
          </a:p>
        </p:txBody>
      </p:sp>
      <p:grpSp>
        <p:nvGrpSpPr>
          <p:cNvPr id="47" name="グループ化 46">
            <a:extLst>
              <a:ext uri="{FF2B5EF4-FFF2-40B4-BE49-F238E27FC236}">
                <a16:creationId xmlns:a16="http://schemas.microsoft.com/office/drawing/2014/main" id="{FAD13B91-8909-5498-DB54-8712FB9D7DA5}"/>
              </a:ext>
            </a:extLst>
          </p:cNvPr>
          <p:cNvGrpSpPr/>
          <p:nvPr/>
        </p:nvGrpSpPr>
        <p:grpSpPr>
          <a:xfrm>
            <a:off x="6873460" y="1769397"/>
            <a:ext cx="2200331" cy="513972"/>
            <a:chOff x="8151889" y="882194"/>
            <a:chExt cx="2933774" cy="685297"/>
          </a:xfrm>
        </p:grpSpPr>
        <p:sp>
          <p:nvSpPr>
            <p:cNvPr id="41" name="角丸四角形 40">
              <a:extLst>
                <a:ext uri="{FF2B5EF4-FFF2-40B4-BE49-F238E27FC236}">
                  <a16:creationId xmlns:a16="http://schemas.microsoft.com/office/drawing/2014/main" id="{DE1FC336-CA4E-8BA7-8004-BFA5E1B756F7}"/>
                </a:ext>
              </a:extLst>
            </p:cNvPr>
            <p:cNvSpPr/>
            <p:nvPr/>
          </p:nvSpPr>
          <p:spPr>
            <a:xfrm>
              <a:off x="8151889" y="894137"/>
              <a:ext cx="2871994" cy="642576"/>
            </a:xfrm>
            <a:prstGeom prst="roundRect">
              <a:avLst>
                <a:gd name="adj" fmla="val 18747"/>
              </a:avLst>
            </a:prstGeom>
            <a:solidFill>
              <a:schemeClr val="accent4">
                <a:lumMod val="20000"/>
                <a:lumOff val="80000"/>
              </a:schemeClr>
            </a:solidFill>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
          <p:nvSpPr>
            <p:cNvPr id="42" name="テキスト ボックス 41">
              <a:extLst>
                <a:ext uri="{FF2B5EF4-FFF2-40B4-BE49-F238E27FC236}">
                  <a16:creationId xmlns:a16="http://schemas.microsoft.com/office/drawing/2014/main" id="{00C5DDD4-AE49-CC09-E8D6-4212711306E3}"/>
                </a:ext>
              </a:extLst>
            </p:cNvPr>
            <p:cNvSpPr txBox="1"/>
            <p:nvPr/>
          </p:nvSpPr>
          <p:spPr>
            <a:xfrm>
              <a:off x="8389232" y="1167381"/>
              <a:ext cx="2547041" cy="400110"/>
            </a:xfrm>
            <a:prstGeom prst="rect">
              <a:avLst/>
            </a:prstGeom>
            <a:noFill/>
          </p:spPr>
          <p:txBody>
            <a:bodyPr wrap="square">
              <a:spAutoFit/>
            </a:bodyPr>
            <a:lstStyle/>
            <a:p>
              <a:r>
                <a:rPr kumimoji="1" lang="en" altLang="ja-JP" sz="1350" dirty="0">
                  <a:ea typeface="Hiragino Sans W4" panose="020B0400000000000000" pitchFamily="34" charset="-128"/>
                </a:rPr>
                <a:t>STS time resolution </a:t>
              </a:r>
              <a:r>
                <a:rPr kumimoji="1" lang="en-US" altLang="ja-JP" sz="1350" dirty="0">
                  <a:ea typeface="Hiragino Sans W4" panose="020B0400000000000000" pitchFamily="34" charset="-128"/>
                </a:rPr>
                <a:t>: 6ns</a:t>
              </a:r>
            </a:p>
          </p:txBody>
        </p:sp>
        <p:sp>
          <p:nvSpPr>
            <p:cNvPr id="43" name="テキスト ボックス 42">
              <a:extLst>
                <a:ext uri="{FF2B5EF4-FFF2-40B4-BE49-F238E27FC236}">
                  <a16:creationId xmlns:a16="http://schemas.microsoft.com/office/drawing/2014/main" id="{6158DEE0-852F-42FD-2368-A26418133074}"/>
                </a:ext>
              </a:extLst>
            </p:cNvPr>
            <p:cNvSpPr txBox="1"/>
            <p:nvPr/>
          </p:nvSpPr>
          <p:spPr>
            <a:xfrm>
              <a:off x="8213668" y="882194"/>
              <a:ext cx="2871995" cy="400110"/>
            </a:xfrm>
            <a:prstGeom prst="rect">
              <a:avLst/>
            </a:prstGeom>
            <a:noFill/>
          </p:spPr>
          <p:txBody>
            <a:bodyPr wrap="square">
              <a:spAutoFit/>
            </a:bodyPr>
            <a:lstStyle/>
            <a:p>
              <a:pPr algn="l"/>
              <a:r>
                <a:rPr lang="en" altLang="ja-JP" sz="1350" u="sng" dirty="0">
                  <a:solidFill>
                    <a:srgbClr val="000000"/>
                  </a:solidFill>
                </a:rPr>
                <a:t>E16 Required performance</a:t>
              </a:r>
              <a:endParaRPr lang="en" altLang="ja-JP" sz="1350" dirty="0">
                <a:solidFill>
                  <a:srgbClr val="000000"/>
                </a:solidFill>
              </a:endParaRPr>
            </a:p>
          </p:txBody>
        </p:sp>
      </p:grpSp>
      <p:grpSp>
        <p:nvGrpSpPr>
          <p:cNvPr id="48" name="グループ化 47">
            <a:extLst>
              <a:ext uri="{FF2B5EF4-FFF2-40B4-BE49-F238E27FC236}">
                <a16:creationId xmlns:a16="http://schemas.microsoft.com/office/drawing/2014/main" id="{CA651D8D-9892-110F-E30F-A39304BE89F0}"/>
              </a:ext>
            </a:extLst>
          </p:cNvPr>
          <p:cNvGrpSpPr/>
          <p:nvPr/>
        </p:nvGrpSpPr>
        <p:grpSpPr>
          <a:xfrm>
            <a:off x="4594005" y="2867546"/>
            <a:ext cx="3992586" cy="1789457"/>
            <a:chOff x="6505902" y="2825188"/>
            <a:chExt cx="5323447" cy="2385943"/>
          </a:xfrm>
        </p:grpSpPr>
        <p:pic>
          <p:nvPicPr>
            <p:cNvPr id="22" name="図 21">
              <a:extLst>
                <a:ext uri="{FF2B5EF4-FFF2-40B4-BE49-F238E27FC236}">
                  <a16:creationId xmlns:a16="http://schemas.microsoft.com/office/drawing/2014/main" id="{F56CAF99-BE99-4D38-E6E9-92DF087A83BF}"/>
                </a:ext>
              </a:extLst>
            </p:cNvPr>
            <p:cNvPicPr>
              <a:picLocks noChangeAspect="1"/>
            </p:cNvPicPr>
            <p:nvPr/>
          </p:nvPicPr>
          <p:blipFill rotWithShape="1">
            <a:blip r:embed="rId4"/>
            <a:srcRect l="7626" t="6816"/>
            <a:stretch/>
          </p:blipFill>
          <p:spPr>
            <a:xfrm rot="5400000">
              <a:off x="8053576" y="1497495"/>
              <a:ext cx="2086759" cy="4917547"/>
            </a:xfrm>
            <a:prstGeom prst="rect">
              <a:avLst/>
            </a:prstGeom>
          </p:spPr>
        </p:pic>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245C36A1-64CC-70CD-E562-3F5B3FC4A2F8}"/>
                    </a:ext>
                  </a:extLst>
                </p:cNvPr>
                <p:cNvSpPr txBox="1"/>
                <p:nvPr/>
              </p:nvSpPr>
              <p:spPr>
                <a:xfrm>
                  <a:off x="9622403" y="3098598"/>
                  <a:ext cx="1541896" cy="8561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14:m>
                    <m:oMath xmlns:m="http://schemas.openxmlformats.org/officeDocument/2006/math">
                      <m:r>
                        <a:rPr lang="ja-JP" altLang="en-US" sz="1200" i="1">
                          <a:latin typeface="Cambria Math" panose="02040503050406030204" pitchFamily="18" charset="0"/>
                          <a:ea typeface="Hiragino Sans W4" panose="020B0400000000000000" pitchFamily="34" charset="-128"/>
                        </a:rPr>
                        <m:t>𝜎</m:t>
                      </m:r>
                      <m:r>
                        <a:rPr lang="en-US" altLang="ja-JP" sz="1200" i="1">
                          <a:latin typeface="Cambria Math" panose="02040503050406030204" pitchFamily="18" charset="0"/>
                          <a:ea typeface="Hiragino Sans W4" panose="020B0400000000000000" pitchFamily="34" charset="-128"/>
                        </a:rPr>
                        <m:t>=1.53 </m:t>
                      </m:r>
                      <m:d>
                        <m:dPr>
                          <m:begChr m:val="["/>
                          <m:endChr m:val="]"/>
                          <m:ctrlPr>
                            <a:rPr lang="en-US" altLang="ja-JP" sz="1200" i="1">
                              <a:latin typeface="Cambria Math" panose="02040503050406030204" pitchFamily="18" charset="0"/>
                              <a:ea typeface="Hiragino Sans W4" panose="020B0400000000000000" pitchFamily="34" charset="-128"/>
                            </a:rPr>
                          </m:ctrlPr>
                        </m:dPr>
                        <m:e>
                          <m:r>
                            <a:rPr lang="en-US" altLang="ja-JP" sz="1200" i="1">
                              <a:latin typeface="Cambria Math" panose="02040503050406030204" pitchFamily="18" charset="0"/>
                              <a:ea typeface="Hiragino Sans W4" panose="020B0400000000000000" pitchFamily="34" charset="-128"/>
                            </a:rPr>
                            <m:t>𝑡𝑖𝑐𝑘</m:t>
                          </m:r>
                        </m:e>
                      </m:d>
                      <m:r>
                        <a:rPr lang="en-US" altLang="ja-JP" sz="1200" i="1">
                          <a:latin typeface="Cambria Math" panose="02040503050406030204" pitchFamily="18" charset="0"/>
                          <a:ea typeface="Hiragino Sans W4" panose="020B0400000000000000" pitchFamily="34" charset="-128"/>
                        </a:rPr>
                        <m:t> </m:t>
                      </m:r>
                    </m:oMath>
                  </a14:m>
                  <a:r>
                    <a:rPr lang="en-US" altLang="ja-JP" sz="1200" dirty="0">
                      <a:ea typeface="Hiragino Sans W4" panose="020B0400000000000000" pitchFamily="34" charset="-128"/>
                    </a:rPr>
                    <a:t> </a:t>
                  </a:r>
                </a:p>
                <a:p>
                  <a:pPr algn="ctr"/>
                  <a14:m>
                    <m:oMathPara xmlns:m="http://schemas.openxmlformats.org/officeDocument/2006/math">
                      <m:oMathParaPr>
                        <m:jc m:val="centerGroup"/>
                      </m:oMathParaPr>
                      <m:oMath xmlns:m="http://schemas.openxmlformats.org/officeDocument/2006/math">
                        <m:r>
                          <a:rPr lang="en-US" altLang="ja-JP" sz="1200" i="1">
                            <a:latin typeface="Cambria Math" panose="02040503050406030204" pitchFamily="18" charset="0"/>
                            <a:ea typeface="Hiragino Sans W4" panose="020B0400000000000000" pitchFamily="34" charset="-128"/>
                          </a:rPr>
                          <m:t>   =4.8 [</m:t>
                        </m:r>
                        <m:r>
                          <a:rPr lang="en-US" altLang="ja-JP" sz="1200" i="1">
                            <a:latin typeface="Cambria Math" panose="02040503050406030204" pitchFamily="18" charset="0"/>
                            <a:ea typeface="Hiragino Sans W4" panose="020B0400000000000000" pitchFamily="34" charset="-128"/>
                          </a:rPr>
                          <m:t>𝑛𝑠𝑒𝑐</m:t>
                        </m:r>
                        <m:r>
                          <a:rPr lang="en-US" altLang="ja-JP" sz="1200" i="1">
                            <a:latin typeface="Cambria Math" panose="02040503050406030204" pitchFamily="18" charset="0"/>
                            <a:ea typeface="Hiragino Sans W4" panose="020B0400000000000000" pitchFamily="34" charset="-128"/>
                          </a:rPr>
                          <m:t>]</m:t>
                        </m:r>
                      </m:oMath>
                    </m:oMathPara>
                  </a14:m>
                  <a:endParaRPr lang="ja-JP" altLang="en-US" sz="1200">
                    <a:ea typeface="Hiragino Sans W4" panose="020B0400000000000000" pitchFamily="34" charset="-128"/>
                  </a:endParaRPr>
                </a:p>
              </p:txBody>
            </p:sp>
          </mc:Choice>
          <mc:Fallback xmlns="">
            <p:sp>
              <p:nvSpPr>
                <p:cNvPr id="23" name="テキスト ボックス 22">
                  <a:extLst>
                    <a:ext uri="{FF2B5EF4-FFF2-40B4-BE49-F238E27FC236}">
                      <a16:creationId xmlns:a16="http://schemas.microsoft.com/office/drawing/2014/main" id="{245C36A1-64CC-70CD-E562-3F5B3FC4A2F8}"/>
                    </a:ext>
                  </a:extLst>
                </p:cNvPr>
                <p:cNvSpPr txBox="1">
                  <a:spLocks noRot="1" noChangeAspect="1" noMove="1" noResize="1" noEditPoints="1" noAdjustHandles="1" noChangeArrowheads="1" noChangeShapeType="1" noTextEdit="1"/>
                </p:cNvSpPr>
                <p:nvPr/>
              </p:nvSpPr>
              <p:spPr>
                <a:xfrm>
                  <a:off x="9622403" y="3098598"/>
                  <a:ext cx="1541896" cy="856132"/>
                </a:xfrm>
                <a:prstGeom prst="rect">
                  <a:avLst/>
                </a:prstGeom>
                <a:blipFill>
                  <a:blip r:embed="rId5"/>
                  <a:stretch>
                    <a:fillRect b="-3846"/>
                  </a:stretch>
                </a:blipFill>
                <a:ln>
                  <a:noFill/>
                </a:ln>
              </p:spPr>
              <p:txBody>
                <a:bodyPr/>
                <a:lstStyle/>
                <a:p>
                  <a:r>
                    <a:rPr lang="ja-JP" altLang="en-US">
                      <a:noFill/>
                    </a:rPr>
                    <a:t> </a:t>
                  </a:r>
                </a:p>
              </p:txBody>
            </p:sp>
          </mc:Fallback>
        </mc:AlternateContent>
        <p:sp>
          <p:nvSpPr>
            <p:cNvPr id="25" name="テキスト ボックス 24">
              <a:extLst>
                <a:ext uri="{FF2B5EF4-FFF2-40B4-BE49-F238E27FC236}">
                  <a16:creationId xmlns:a16="http://schemas.microsoft.com/office/drawing/2014/main" id="{188DDE2A-DF50-1611-D2A8-98F4763B773D}"/>
                </a:ext>
              </a:extLst>
            </p:cNvPr>
            <p:cNvSpPr txBox="1"/>
            <p:nvPr/>
          </p:nvSpPr>
          <p:spPr>
            <a:xfrm>
              <a:off x="8957353" y="4841799"/>
              <a:ext cx="2871996"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err="1">
                  <a:ea typeface="Hiragino Sans W4" panose="020B0400000000000000" pitchFamily="34" charset="-128"/>
                </a:rPr>
                <a:t>Sensor_tdc</a:t>
              </a:r>
              <a:r>
                <a:rPr lang="en-US" altLang="ja-JP" sz="1200" dirty="0">
                  <a:ea typeface="Hiragino Sans W4" panose="020B0400000000000000" pitchFamily="34" charset="-128"/>
                </a:rPr>
                <a:t>- </a:t>
              </a:r>
              <a:r>
                <a:rPr lang="en-US" altLang="ja-JP" sz="1200" dirty="0" err="1">
                  <a:ea typeface="Hiragino Sans W4" panose="020B0400000000000000" pitchFamily="34" charset="-128"/>
                </a:rPr>
                <a:t>Scinti_tdc</a:t>
              </a:r>
              <a:r>
                <a:rPr lang="en-US" altLang="ja-JP" sz="1200" dirty="0">
                  <a:ea typeface="Hiragino Sans W4" panose="020B0400000000000000" pitchFamily="34" charset="-128"/>
                </a:rPr>
                <a:t> [tick]</a:t>
              </a:r>
              <a:endParaRPr lang="ja-JP" altLang="en-US" sz="1200">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527B4430-E656-3A02-E754-E7783BBD7366}"/>
                </a:ext>
              </a:extLst>
            </p:cNvPr>
            <p:cNvSpPr txBox="1"/>
            <p:nvPr/>
          </p:nvSpPr>
          <p:spPr>
            <a:xfrm rot="16200000">
              <a:off x="6167012" y="3164078"/>
              <a:ext cx="1016336" cy="33855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050" dirty="0">
                  <a:ea typeface="Hiragino Sans W4" panose="020B0400000000000000" pitchFamily="34" charset="-128"/>
                </a:rPr>
                <a:t>Counts</a:t>
              </a:r>
              <a:endParaRPr lang="ja-JP" altLang="en-US" sz="1050">
                <a:ea typeface="Hiragino Sans W4" panose="020B0400000000000000" pitchFamily="34" charset="-128"/>
              </a:endParaRPr>
            </a:p>
          </p:txBody>
        </p:sp>
        <mc:AlternateContent xmlns:mc="http://schemas.openxmlformats.org/markup-compatibility/2006" xmlns:a14="http://schemas.microsoft.com/office/drawing/2010/main">
          <mc:Choice Requires="a14">
            <p:sp>
              <p:nvSpPr>
                <p:cNvPr id="31" name="角丸四角形吹き出し 30">
                  <a:extLst>
                    <a:ext uri="{FF2B5EF4-FFF2-40B4-BE49-F238E27FC236}">
                      <a16:creationId xmlns:a16="http://schemas.microsoft.com/office/drawing/2014/main" id="{0DD575BE-EFCC-DF98-B11E-F52822B67B7C}"/>
                    </a:ext>
                  </a:extLst>
                </p:cNvPr>
                <p:cNvSpPr/>
                <p:nvPr/>
              </p:nvSpPr>
              <p:spPr>
                <a:xfrm>
                  <a:off x="9959561" y="3950225"/>
                  <a:ext cx="1708733" cy="497156"/>
                </a:xfrm>
                <a:prstGeom prst="wedgeRoundRectCallout">
                  <a:avLst>
                    <a:gd name="adj1" fmla="val -19673"/>
                    <a:gd name="adj2" fmla="val -87023"/>
                    <a:gd name="adj3" fmla="val 16667"/>
                  </a:avLst>
                </a:prstGeom>
                <a:solidFill>
                  <a:schemeClr val="accent5">
                    <a:lumMod val="20000"/>
                    <a:lumOff val="8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sSub>
                        <m:sSubPr>
                          <m:ctrlPr>
                            <a:rPr lang="en-US" altLang="ja-JP" sz="900" i="1">
                              <a:latin typeface="Cambria Math" panose="02040503050406030204" pitchFamily="18" charset="0"/>
                            </a:rPr>
                          </m:ctrlPr>
                        </m:sSubPr>
                        <m:e>
                          <m:r>
                            <a:rPr lang="en-US" altLang="ja-JP" sz="900" i="1">
                              <a:latin typeface="Cambria Math" panose="02040503050406030204" pitchFamily="18" charset="0"/>
                              <a:ea typeface="Cambria Math" panose="02040503050406030204" pitchFamily="18" charset="0"/>
                            </a:rPr>
                            <m:t>𝜎</m:t>
                          </m:r>
                        </m:e>
                        <m:sub>
                          <m:r>
                            <m:rPr>
                              <m:sty m:val="p"/>
                            </m:rPr>
                            <a:rPr lang="en-US" altLang="ja-JP" sz="900">
                              <a:latin typeface="Cambria Math" panose="02040503050406030204" pitchFamily="18" charset="0"/>
                            </a:rPr>
                            <m:t>diff</m:t>
                          </m:r>
                        </m:sub>
                      </m:sSub>
                    </m:oMath>
                  </a14:m>
                  <a:r>
                    <a:rPr lang="en-US" altLang="ja-JP" sz="900" dirty="0"/>
                    <a:t> =</a:t>
                  </a:r>
                  <a14:m>
                    <m:oMath xmlns:m="http://schemas.openxmlformats.org/officeDocument/2006/math">
                      <m:rad>
                        <m:radPr>
                          <m:degHide m:val="on"/>
                          <m:ctrlPr>
                            <a:rPr lang="en-US" altLang="ja-JP" sz="900" i="1">
                              <a:latin typeface="Cambria Math" panose="02040503050406030204" pitchFamily="18" charset="0"/>
                            </a:rPr>
                          </m:ctrlPr>
                        </m:radPr>
                        <m:deg/>
                        <m:e>
                          <m:sSubSup>
                            <m:sSubSupPr>
                              <m:ctrlPr>
                                <a:rPr lang="en-US" altLang="ja-JP" sz="900" i="1">
                                  <a:latin typeface="Cambria Math" panose="02040503050406030204" pitchFamily="18" charset="0"/>
                                </a:rPr>
                              </m:ctrlPr>
                            </m:sSubSupPr>
                            <m:e>
                              <m:r>
                                <a:rPr lang="en-US" altLang="ja-JP" sz="900" i="1">
                                  <a:latin typeface="Cambria Math" panose="02040503050406030204" pitchFamily="18" charset="0"/>
                                  <a:ea typeface="Cambria Math" panose="02040503050406030204" pitchFamily="18" charset="0"/>
                                </a:rPr>
                                <m:t>𝜎</m:t>
                              </m:r>
                            </m:e>
                            <m:sub>
                              <m:r>
                                <a:rPr lang="en-US" altLang="ja-JP" sz="900" i="1">
                                  <a:latin typeface="Cambria Math" panose="02040503050406030204" pitchFamily="18" charset="0"/>
                                </a:rPr>
                                <m:t>𝑠𝑐𝑖</m:t>
                              </m:r>
                              <m:r>
                                <a:rPr lang="en-US" altLang="ja-JP" sz="900" i="1">
                                  <a:latin typeface="Cambria Math" panose="02040503050406030204" pitchFamily="18" charset="0"/>
                                </a:rPr>
                                <m:t>.</m:t>
                              </m:r>
                            </m:sub>
                            <m:sup>
                              <m:r>
                                <a:rPr lang="en-US" altLang="ja-JP" sz="900" i="1">
                                  <a:latin typeface="Cambria Math" panose="02040503050406030204" pitchFamily="18" charset="0"/>
                                </a:rPr>
                                <m:t>2</m:t>
                              </m:r>
                            </m:sup>
                          </m:sSubSup>
                          <m:r>
                            <a:rPr lang="en-US" altLang="ja-JP" sz="900" i="1">
                              <a:latin typeface="Cambria Math" panose="02040503050406030204" pitchFamily="18" charset="0"/>
                            </a:rPr>
                            <m:t>+</m:t>
                          </m:r>
                          <m:sSubSup>
                            <m:sSubSupPr>
                              <m:ctrlPr>
                                <a:rPr lang="en-US" altLang="ja-JP" sz="900" i="1">
                                  <a:latin typeface="Cambria Math" panose="02040503050406030204" pitchFamily="18" charset="0"/>
                                </a:rPr>
                              </m:ctrlPr>
                            </m:sSubSupPr>
                            <m:e>
                              <m:r>
                                <a:rPr lang="en-US" altLang="ja-JP" sz="900" i="1">
                                  <a:latin typeface="Cambria Math" panose="02040503050406030204" pitchFamily="18" charset="0"/>
                                  <a:ea typeface="Cambria Math" panose="02040503050406030204" pitchFamily="18" charset="0"/>
                                </a:rPr>
                                <m:t>𝜎</m:t>
                              </m:r>
                            </m:e>
                            <m:sub>
                              <m:r>
                                <a:rPr lang="en-US" altLang="ja-JP" sz="900" i="1">
                                  <a:latin typeface="Cambria Math" panose="02040503050406030204" pitchFamily="18" charset="0"/>
                                </a:rPr>
                                <m:t>𝑠𝑒𝑛𝑠𝑜𝑟</m:t>
                              </m:r>
                            </m:sub>
                            <m:sup>
                              <m:r>
                                <a:rPr lang="en-US" altLang="ja-JP" sz="900" i="1">
                                  <a:latin typeface="Cambria Math" panose="02040503050406030204" pitchFamily="18" charset="0"/>
                                </a:rPr>
                                <m:t>2</m:t>
                              </m:r>
                            </m:sup>
                          </m:sSubSup>
                        </m:e>
                      </m:rad>
                    </m:oMath>
                  </a14:m>
                  <a:endParaRPr lang="ja-JP" altLang="en-US" sz="900"/>
                </a:p>
              </p:txBody>
            </p:sp>
          </mc:Choice>
          <mc:Fallback xmlns="">
            <p:sp>
              <p:nvSpPr>
                <p:cNvPr id="31" name="角丸四角形吹き出し 30">
                  <a:extLst>
                    <a:ext uri="{FF2B5EF4-FFF2-40B4-BE49-F238E27FC236}">
                      <a16:creationId xmlns:a16="http://schemas.microsoft.com/office/drawing/2014/main" id="{0DD575BE-EFCC-DF98-B11E-F52822B67B7C}"/>
                    </a:ext>
                  </a:extLst>
                </p:cNvPr>
                <p:cNvSpPr>
                  <a:spLocks noRot="1" noChangeAspect="1" noMove="1" noResize="1" noEditPoints="1" noAdjustHandles="1" noChangeArrowheads="1" noChangeShapeType="1" noTextEdit="1"/>
                </p:cNvSpPr>
                <p:nvPr/>
              </p:nvSpPr>
              <p:spPr>
                <a:xfrm>
                  <a:off x="9959561" y="3950225"/>
                  <a:ext cx="1708733" cy="497156"/>
                </a:xfrm>
                <a:prstGeom prst="wedgeRoundRectCallout">
                  <a:avLst>
                    <a:gd name="adj1" fmla="val -19673"/>
                    <a:gd name="adj2" fmla="val -87023"/>
                    <a:gd name="adj3" fmla="val 16667"/>
                  </a:avLst>
                </a:prstGeom>
                <a:blipFill>
                  <a:blip r:embed="rId6"/>
                  <a:stretch>
                    <a:fillRect/>
                  </a:stretch>
                </a:blipFill>
                <a:ln>
                  <a:solidFill>
                    <a:schemeClr val="accent5"/>
                  </a:solidFill>
                </a:ln>
              </p:spPr>
              <p:txBody>
                <a:bodyPr/>
                <a:lstStyle/>
                <a:p>
                  <a:r>
                    <a:rPr lang="ja-JP" altLang="en-US">
                      <a:noFill/>
                    </a:rPr>
                    <a:t> </a:t>
                  </a:r>
                </a:p>
              </p:txBody>
            </p:sp>
          </mc:Fallback>
        </mc:AlternateContent>
        <p:sp>
          <p:nvSpPr>
            <p:cNvPr id="44" name="テキスト ボックス 43">
              <a:extLst>
                <a:ext uri="{FF2B5EF4-FFF2-40B4-BE49-F238E27FC236}">
                  <a16:creationId xmlns:a16="http://schemas.microsoft.com/office/drawing/2014/main" id="{70D2946A-E78B-330A-EF8B-60AD24B6B5EB}"/>
                </a:ext>
              </a:extLst>
            </p:cNvPr>
            <p:cNvSpPr txBox="1"/>
            <p:nvPr/>
          </p:nvSpPr>
          <p:spPr>
            <a:xfrm>
              <a:off x="7539079" y="3218977"/>
              <a:ext cx="1150718" cy="61555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200" dirty="0">
                  <a:ea typeface="Hiragino Sans W4" panose="020B0400000000000000" pitchFamily="34" charset="-128"/>
                </a:rPr>
                <a:t>1tick </a:t>
              </a:r>
            </a:p>
            <a:p>
              <a:r>
                <a:rPr lang="en-US" altLang="ja-JP" sz="1200" dirty="0">
                  <a:ea typeface="Hiragino Sans W4" panose="020B0400000000000000" pitchFamily="34" charset="-128"/>
                </a:rPr>
                <a:t>= 3.125ns</a:t>
              </a:r>
              <a:endParaRPr lang="ja-JP" altLang="en-US" sz="1200">
                <a:ea typeface="Hiragino Sans W4" panose="020B0400000000000000" pitchFamily="34" charset="-128"/>
              </a:endParaRPr>
            </a:p>
          </p:txBody>
        </p:sp>
      </p:grpSp>
      <p:sp>
        <p:nvSpPr>
          <p:cNvPr id="45" name="テキスト ボックス 44">
            <a:extLst>
              <a:ext uri="{FF2B5EF4-FFF2-40B4-BE49-F238E27FC236}">
                <a16:creationId xmlns:a16="http://schemas.microsoft.com/office/drawing/2014/main" id="{E77B77A0-E22D-ABAB-E601-6A5AD4B0FF76}"/>
              </a:ext>
            </a:extLst>
          </p:cNvPr>
          <p:cNvSpPr txBox="1"/>
          <p:nvPr/>
        </p:nvSpPr>
        <p:spPr>
          <a:xfrm>
            <a:off x="543114" y="5377849"/>
            <a:ext cx="3337386" cy="464871"/>
          </a:xfrm>
          <a:prstGeom prst="rect">
            <a:avLst/>
          </a:prstGeom>
          <a:noFill/>
        </p:spPr>
        <p:txBody>
          <a:bodyPr wrap="square" lIns="67500" rtlCol="0">
            <a:spAutoFit/>
          </a:bodyPr>
          <a:lstStyle/>
          <a:p>
            <a:pPr>
              <a:lnSpc>
                <a:spcPct val="150000"/>
              </a:lnSpc>
            </a:pPr>
            <a:r>
              <a:rPr kumimoji="1" lang="ja-JP" altLang="en-US">
                <a:solidFill>
                  <a:srgbClr val="FF0000"/>
                </a:solidFill>
                <a:ea typeface="Hiragino Sans W4" panose="020B0400000000000000" pitchFamily="34" charset="-128"/>
              </a:rPr>
              <a:t>→</a:t>
            </a:r>
            <a:r>
              <a:rPr kumimoji="1" lang="en-US" altLang="ja-JP" dirty="0">
                <a:solidFill>
                  <a:srgbClr val="FF0000"/>
                </a:solidFill>
                <a:ea typeface="Hiragino Sans W4" panose="020B0400000000000000" pitchFamily="34" charset="-128"/>
              </a:rPr>
              <a:t> </a:t>
            </a:r>
            <a:r>
              <a:rPr lang="en" altLang="ja-JP" b="1" u="sng" dirty="0">
                <a:solidFill>
                  <a:srgbClr val="FF0000"/>
                </a:solidFill>
              </a:rPr>
              <a:t>Successful data acquisition.</a:t>
            </a:r>
            <a:endParaRPr lang="en" altLang="ja-JP" dirty="0">
              <a:solidFill>
                <a:srgbClr val="FF0000"/>
              </a:solidFill>
            </a:endParaRPr>
          </a:p>
        </p:txBody>
      </p:sp>
      <p:cxnSp>
        <p:nvCxnSpPr>
          <p:cNvPr id="49" name="直線コネクタ 48">
            <a:extLst>
              <a:ext uri="{FF2B5EF4-FFF2-40B4-BE49-F238E27FC236}">
                <a16:creationId xmlns:a16="http://schemas.microsoft.com/office/drawing/2014/main" id="{ACB00294-9291-2532-7BCB-1607795186D6}"/>
              </a:ext>
            </a:extLst>
          </p:cNvPr>
          <p:cNvCxnSpPr>
            <a:cxnSpLocks/>
          </p:cNvCxnSpPr>
          <p:nvPr/>
        </p:nvCxnSpPr>
        <p:spPr>
          <a:xfrm>
            <a:off x="4239622" y="1738356"/>
            <a:ext cx="0" cy="3977476"/>
          </a:xfrm>
          <a:prstGeom prst="line">
            <a:avLst/>
          </a:prstGeom>
          <a:ln w="19050">
            <a:prstDash val="sysDash"/>
          </a:ln>
        </p:spPr>
        <p:style>
          <a:lnRef idx="1">
            <a:schemeClr val="dk1"/>
          </a:lnRef>
          <a:fillRef idx="0">
            <a:schemeClr val="dk1"/>
          </a:fillRef>
          <a:effectRef idx="0">
            <a:schemeClr val="dk1"/>
          </a:effectRef>
          <a:fontRef idx="minor">
            <a:schemeClr val="tx1"/>
          </a:fontRef>
        </p:style>
      </p:cxnSp>
      <p:pic>
        <p:nvPicPr>
          <p:cNvPr id="51" name="図 50">
            <a:extLst>
              <a:ext uri="{FF2B5EF4-FFF2-40B4-BE49-F238E27FC236}">
                <a16:creationId xmlns:a16="http://schemas.microsoft.com/office/drawing/2014/main" id="{9B2CFACB-9247-6A5F-A5E0-97268353D8D1}"/>
              </a:ext>
            </a:extLst>
          </p:cNvPr>
          <p:cNvPicPr>
            <a:picLocks noChangeAspect="1"/>
          </p:cNvPicPr>
          <p:nvPr/>
        </p:nvPicPr>
        <p:blipFill rotWithShape="1">
          <a:blip r:embed="rId7"/>
          <a:srcRect l="7890"/>
          <a:stretch/>
        </p:blipFill>
        <p:spPr>
          <a:xfrm rot="5400000">
            <a:off x="5310703" y="3782845"/>
            <a:ext cx="1028729" cy="2690912"/>
          </a:xfrm>
          <a:prstGeom prst="rect">
            <a:avLst/>
          </a:prstGeom>
        </p:spPr>
      </p:pic>
      <p:sp>
        <p:nvSpPr>
          <p:cNvPr id="52" name="テキスト ボックス 51">
            <a:extLst>
              <a:ext uri="{FF2B5EF4-FFF2-40B4-BE49-F238E27FC236}">
                <a16:creationId xmlns:a16="http://schemas.microsoft.com/office/drawing/2014/main" id="{DFD25D91-A155-5FCD-FBFA-5F0770A0A260}"/>
              </a:ext>
            </a:extLst>
          </p:cNvPr>
          <p:cNvSpPr txBox="1"/>
          <p:nvPr/>
        </p:nvSpPr>
        <p:spPr>
          <a:xfrm>
            <a:off x="5243922" y="5566904"/>
            <a:ext cx="1976007" cy="25391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050" dirty="0" err="1">
                <a:ea typeface="Hiragino Sans W4" panose="020B0400000000000000" pitchFamily="34" charset="-128"/>
              </a:rPr>
              <a:t>Sensor_tdc</a:t>
            </a:r>
            <a:r>
              <a:rPr lang="en-US" altLang="ja-JP" sz="1050" dirty="0">
                <a:ea typeface="Hiragino Sans W4" panose="020B0400000000000000" pitchFamily="34" charset="-128"/>
              </a:rPr>
              <a:t>- </a:t>
            </a:r>
            <a:r>
              <a:rPr lang="en-US" altLang="ja-JP" sz="1050" dirty="0" err="1">
                <a:ea typeface="Hiragino Sans W4" panose="020B0400000000000000" pitchFamily="34" charset="-128"/>
              </a:rPr>
              <a:t>Scinti_tdc</a:t>
            </a:r>
            <a:r>
              <a:rPr lang="en-US" altLang="ja-JP" sz="1050" dirty="0">
                <a:ea typeface="Hiragino Sans W4" panose="020B0400000000000000" pitchFamily="34" charset="-128"/>
              </a:rPr>
              <a:t> [tick]</a:t>
            </a:r>
            <a:endParaRPr lang="ja-JP" altLang="en-US" sz="1050">
              <a:ea typeface="Hiragino Sans W4" panose="020B0400000000000000" pitchFamily="34" charset="-128"/>
            </a:endParaRPr>
          </a:p>
        </p:txBody>
      </p:sp>
      <p:sp>
        <p:nvSpPr>
          <p:cNvPr id="53" name="テキスト ボックス 52">
            <a:extLst>
              <a:ext uri="{FF2B5EF4-FFF2-40B4-BE49-F238E27FC236}">
                <a16:creationId xmlns:a16="http://schemas.microsoft.com/office/drawing/2014/main" id="{DBA77672-EF7A-2CAE-2CAC-B44AFEF2D642}"/>
              </a:ext>
            </a:extLst>
          </p:cNvPr>
          <p:cNvSpPr txBox="1"/>
          <p:nvPr/>
        </p:nvSpPr>
        <p:spPr>
          <a:xfrm rot="16200000">
            <a:off x="3956840" y="5016319"/>
            <a:ext cx="1145108" cy="25391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050" dirty="0" err="1">
                <a:ea typeface="Hiragino Sans W4" panose="020B0400000000000000" pitchFamily="34" charset="-128"/>
              </a:rPr>
              <a:t>sensor_hit_adc</a:t>
            </a:r>
            <a:endParaRPr lang="ja-JP" altLang="en-US" sz="1050">
              <a:ea typeface="Hiragino Sans W4" panose="020B0400000000000000" pitchFamily="34" charset="-128"/>
            </a:endParaRPr>
          </a:p>
        </p:txBody>
      </p:sp>
      <p:sp>
        <p:nvSpPr>
          <p:cNvPr id="54" name="テキスト ボックス 53">
            <a:extLst>
              <a:ext uri="{FF2B5EF4-FFF2-40B4-BE49-F238E27FC236}">
                <a16:creationId xmlns:a16="http://schemas.microsoft.com/office/drawing/2014/main" id="{717EE94F-D578-81BA-938A-2559F1CD3ED8}"/>
              </a:ext>
            </a:extLst>
          </p:cNvPr>
          <p:cNvSpPr txBox="1"/>
          <p:nvPr/>
        </p:nvSpPr>
        <p:spPr>
          <a:xfrm>
            <a:off x="7219930" y="5017509"/>
            <a:ext cx="1520588" cy="646331"/>
          </a:xfrm>
          <a:prstGeom prst="rect">
            <a:avLst/>
          </a:prstGeom>
          <a:noFill/>
        </p:spPr>
        <p:txBody>
          <a:bodyPr wrap="square">
            <a:spAutoFit/>
          </a:bodyPr>
          <a:lstStyle/>
          <a:p>
            <a:r>
              <a:rPr lang="ja-JP" altLang="en-US" sz="1200" u="sng">
                <a:ea typeface="Hiragino Sans W4" panose="020B0400000000000000" pitchFamily="34" charset="-128"/>
              </a:rPr>
              <a:t>→ </a:t>
            </a:r>
            <a:r>
              <a:rPr lang="en" altLang="ja-JP" sz="1200" u="sng" dirty="0">
                <a:solidFill>
                  <a:srgbClr val="000000"/>
                </a:solidFill>
              </a:rPr>
              <a:t>Tail on right side by low </a:t>
            </a:r>
            <a:r>
              <a:rPr lang="en" altLang="ja-JP" sz="1200" u="sng" dirty="0" err="1">
                <a:solidFill>
                  <a:srgbClr val="000000"/>
                </a:solidFill>
              </a:rPr>
              <a:t>adchit</a:t>
            </a:r>
            <a:r>
              <a:rPr lang="en-US" altLang="ja-JP" sz="1200" u="sng" dirty="0">
                <a:solidFill>
                  <a:srgbClr val="000000"/>
                </a:solidFill>
                <a:ea typeface="Hiragino Sans W4" panose="020B0400000000000000" pitchFamily="34" charset="-128"/>
              </a:rPr>
              <a:t> (</a:t>
            </a:r>
            <a:r>
              <a:rPr lang="en-US" altLang="ja-JP" sz="1200" u="sng" dirty="0" err="1">
                <a:solidFill>
                  <a:srgbClr val="000000"/>
                </a:solidFill>
                <a:ea typeface="Hiragino Sans W4" panose="020B0400000000000000" pitchFamily="34" charset="-128"/>
              </a:rPr>
              <a:t>timewalk</a:t>
            </a:r>
            <a:r>
              <a:rPr lang="en-US" altLang="ja-JP" sz="1200" u="sng" dirty="0">
                <a:solidFill>
                  <a:srgbClr val="000000"/>
                </a:solidFill>
                <a:ea typeface="Hiragino Sans W4" panose="020B0400000000000000" pitchFamily="34" charset="-128"/>
              </a:rPr>
              <a:t>)</a:t>
            </a:r>
            <a:endParaRPr lang="en" altLang="ja-JP" sz="1200" dirty="0">
              <a:solidFill>
                <a:srgbClr val="000000"/>
              </a:solidFill>
            </a:endParaRPr>
          </a:p>
        </p:txBody>
      </p:sp>
    </p:spTree>
    <p:extLst>
      <p:ext uri="{BB962C8B-B14F-4D97-AF65-F5344CB8AC3E}">
        <p14:creationId xmlns:p14="http://schemas.microsoft.com/office/powerpoint/2010/main" val="707045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114D177D-1972-725A-4907-393B8750447A}"/>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4.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実験結果</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検出効率</a:t>
            </a:r>
          </a:p>
        </p:txBody>
      </p:sp>
      <p:sp>
        <p:nvSpPr>
          <p:cNvPr id="23" name="テキスト ボックス 22">
            <a:extLst>
              <a:ext uri="{FF2B5EF4-FFF2-40B4-BE49-F238E27FC236}">
                <a16:creationId xmlns:a16="http://schemas.microsoft.com/office/drawing/2014/main" id="{8910F13A-4613-38F9-2111-221C7ECF9E55}"/>
              </a:ext>
            </a:extLst>
          </p:cNvPr>
          <p:cNvSpPr txBox="1"/>
          <p:nvPr/>
        </p:nvSpPr>
        <p:spPr>
          <a:xfrm>
            <a:off x="240460" y="679403"/>
            <a:ext cx="1840890" cy="400110"/>
          </a:xfrm>
          <a:prstGeom prst="rect">
            <a:avLst/>
          </a:prstGeom>
          <a:noFill/>
        </p:spPr>
        <p:txBody>
          <a:bodyPr wrap="square">
            <a:spAutoFit/>
          </a:bodyPr>
          <a:lstStyle/>
          <a:p>
            <a:pPr marL="285750" indent="-28575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検出効率</a:t>
            </a:r>
            <a:endParaRPr lang="en" altLang="ja-JP" sz="2000" b="1" u="sng" dirty="0">
              <a:latin typeface="Hiragino Sans W6" panose="020B0400000000000000" pitchFamily="34" charset="-128"/>
              <a:ea typeface="Hiragino Sans W6" panose="020B0400000000000000" pitchFamily="34" charset="-128"/>
            </a:endParaRPr>
          </a:p>
        </p:txBody>
      </p:sp>
      <p:sp>
        <p:nvSpPr>
          <p:cNvPr id="48" name="テキスト ボックス 47">
            <a:extLst>
              <a:ext uri="{FF2B5EF4-FFF2-40B4-BE49-F238E27FC236}">
                <a16:creationId xmlns:a16="http://schemas.microsoft.com/office/drawing/2014/main" id="{2903EF54-4A5A-E356-9C89-8B55434AD51F}"/>
              </a:ext>
            </a:extLst>
          </p:cNvPr>
          <p:cNvSpPr txBox="1"/>
          <p:nvPr/>
        </p:nvSpPr>
        <p:spPr>
          <a:xfrm>
            <a:off x="237536" y="1577604"/>
            <a:ext cx="1381805"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b="1">
                <a:latin typeface="Hiragino Sans W6" panose="020B0400000000000000" pitchFamily="34" charset="-128"/>
                <a:ea typeface="Hiragino Sans W6" panose="020B0400000000000000" pitchFamily="34" charset="-128"/>
              </a:rPr>
              <a:t>検出効率</a:t>
            </a:r>
            <a:r>
              <a:rPr lang="en-US" altLang="ja-JP" b="1" dirty="0">
                <a:latin typeface="Hiragino Sans W6" panose="020B0400000000000000" pitchFamily="34" charset="-128"/>
                <a:ea typeface="Hiragino Sans W6" panose="020B0400000000000000" pitchFamily="34" charset="-128"/>
              </a:rPr>
              <a:t> </a:t>
            </a:r>
            <a:r>
              <a:rPr lang="en-US" altLang="ja-JP" dirty="0">
                <a:latin typeface="Hiragino Sans W4" panose="020B0400000000000000" pitchFamily="34" charset="-128"/>
                <a:ea typeface="Hiragino Sans W4" panose="020B0400000000000000" pitchFamily="34" charset="-128"/>
              </a:rPr>
              <a:t>=</a:t>
            </a:r>
            <a:endParaRPr lang="ja-JP" altLang="en-US">
              <a:latin typeface="Hiragino Sans W4" panose="020B0400000000000000" pitchFamily="34" charset="-128"/>
              <a:ea typeface="Hiragino Sans W4" panose="020B0400000000000000" pitchFamily="34" charset="-128"/>
            </a:endParaRPr>
          </a:p>
        </p:txBody>
      </p:sp>
      <p:sp>
        <p:nvSpPr>
          <p:cNvPr id="49" name="テキスト ボックス 48">
            <a:extLst>
              <a:ext uri="{FF2B5EF4-FFF2-40B4-BE49-F238E27FC236}">
                <a16:creationId xmlns:a16="http://schemas.microsoft.com/office/drawing/2014/main" id="{A8F66452-381F-7F61-02D3-46C23D09D160}"/>
              </a:ext>
            </a:extLst>
          </p:cNvPr>
          <p:cNvSpPr txBox="1"/>
          <p:nvPr/>
        </p:nvSpPr>
        <p:spPr>
          <a:xfrm>
            <a:off x="1692753" y="1816318"/>
            <a:ext cx="2362958"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1600" b="1">
                <a:latin typeface="Hiragino Sans W6" panose="020B0400000000000000" pitchFamily="34" charset="-128"/>
                <a:ea typeface="Hiragino Sans W6" panose="020B0400000000000000" pitchFamily="34" charset="-128"/>
              </a:rPr>
              <a:t>シンチ</a:t>
            </a:r>
            <a:r>
              <a:rPr lang="en-US" altLang="ja-JP" sz="1600" b="1" dirty="0">
                <a:latin typeface="Hiragino Sans W6" panose="020B0400000000000000" pitchFamily="34" charset="-128"/>
                <a:ea typeface="Hiragino Sans W6" panose="020B0400000000000000" pitchFamily="34" charset="-128"/>
              </a:rPr>
              <a:t>hit</a:t>
            </a:r>
            <a:r>
              <a:rPr lang="ja-JP" altLang="en-US" sz="1600" b="1">
                <a:latin typeface="Hiragino Sans W6" panose="020B0400000000000000" pitchFamily="34" charset="-128"/>
                <a:ea typeface="Hiragino Sans W6" panose="020B0400000000000000" pitchFamily="34" charset="-128"/>
              </a:rPr>
              <a:t>数</a:t>
            </a:r>
            <a:r>
              <a:rPr lang="en-US" altLang="ja-JP" sz="1600" b="1" dirty="0">
                <a:latin typeface="Hiragino Sans W6" panose="020B0400000000000000" pitchFamily="34" charset="-128"/>
                <a:ea typeface="Hiragino Sans W6" panose="020B0400000000000000" pitchFamily="34" charset="-128"/>
              </a:rPr>
              <a:t> </a:t>
            </a:r>
            <a:endParaRPr lang="ja-JP" altLang="en-US" sz="1600" b="1">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FDD96399-562E-5762-8B94-4A07CE1AB2CA}"/>
              </a:ext>
            </a:extLst>
          </p:cNvPr>
          <p:cNvSpPr txBox="1"/>
          <p:nvPr/>
        </p:nvSpPr>
        <p:spPr>
          <a:xfrm>
            <a:off x="1548879" y="1285555"/>
            <a:ext cx="265308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1600" b="1">
                <a:latin typeface="Hiragino Sans W6" panose="020B0400000000000000" pitchFamily="34" charset="-128"/>
                <a:ea typeface="Hiragino Sans W6" panose="020B0400000000000000" pitchFamily="34" charset="-128"/>
              </a:rPr>
              <a:t>シンチ</a:t>
            </a:r>
            <a:r>
              <a:rPr lang="en-US" altLang="ja-JP" sz="1600" b="1" dirty="0">
                <a:latin typeface="Hiragino Sans W6" panose="020B0400000000000000" pitchFamily="34" charset="-128"/>
                <a:ea typeface="Hiragino Sans W6" panose="020B0400000000000000" pitchFamily="34" charset="-128"/>
              </a:rPr>
              <a:t>hit</a:t>
            </a:r>
            <a:r>
              <a:rPr lang="ja-JP" altLang="en-US" sz="1600" b="1">
                <a:latin typeface="Hiragino Sans W6" panose="020B0400000000000000" pitchFamily="34" charset="-128"/>
                <a:ea typeface="Hiragino Sans W6" panose="020B0400000000000000" pitchFamily="34" charset="-128"/>
              </a:rPr>
              <a:t>に対応した</a:t>
            </a:r>
            <a:endParaRPr lang="en-US" altLang="ja-JP" sz="1600" b="1" dirty="0">
              <a:latin typeface="Hiragino Sans W6" panose="020B0400000000000000" pitchFamily="34" charset="-128"/>
              <a:ea typeface="Hiragino Sans W6" panose="020B0400000000000000" pitchFamily="34" charset="-128"/>
            </a:endParaRPr>
          </a:p>
          <a:p>
            <a:pPr algn="ctr"/>
            <a:r>
              <a:rPr lang="ja-JP" altLang="en-US" sz="1600" b="1">
                <a:latin typeface="Hiragino Sans W6" panose="020B0400000000000000" pitchFamily="34" charset="-128"/>
                <a:ea typeface="Hiragino Sans W6" panose="020B0400000000000000" pitchFamily="34" charset="-128"/>
              </a:rPr>
              <a:t>センサ</a:t>
            </a:r>
            <a:r>
              <a:rPr lang="en-US" altLang="ja-JP" sz="1600" b="1" dirty="0">
                <a:latin typeface="Hiragino Sans W6" panose="020B0400000000000000" pitchFamily="34" charset="-128"/>
                <a:ea typeface="Hiragino Sans W6" panose="020B0400000000000000" pitchFamily="34" charset="-128"/>
              </a:rPr>
              <a:t>hit</a:t>
            </a:r>
            <a:r>
              <a:rPr lang="ja-JP" altLang="en-US" sz="1600" b="1">
                <a:latin typeface="Hiragino Sans W6" panose="020B0400000000000000" pitchFamily="34" charset="-128"/>
                <a:ea typeface="Hiragino Sans W6" panose="020B0400000000000000" pitchFamily="34" charset="-128"/>
              </a:rPr>
              <a:t>のイベント数</a:t>
            </a:r>
          </a:p>
        </p:txBody>
      </p:sp>
      <p:cxnSp>
        <p:nvCxnSpPr>
          <p:cNvPr id="51" name="直線コネクタ 50">
            <a:extLst>
              <a:ext uri="{FF2B5EF4-FFF2-40B4-BE49-F238E27FC236}">
                <a16:creationId xmlns:a16="http://schemas.microsoft.com/office/drawing/2014/main" id="{E2CB164D-55D0-6196-7A13-B24689BC7056}"/>
              </a:ext>
            </a:extLst>
          </p:cNvPr>
          <p:cNvCxnSpPr>
            <a:cxnSpLocks/>
          </p:cNvCxnSpPr>
          <p:nvPr/>
        </p:nvCxnSpPr>
        <p:spPr>
          <a:xfrm>
            <a:off x="1580019" y="1837050"/>
            <a:ext cx="2516707" cy="0"/>
          </a:xfrm>
          <a:prstGeom prst="line">
            <a:avLst/>
          </a:prstGeom>
          <a:noFill/>
          <a:ln w="19050"/>
        </p:spPr>
        <p:style>
          <a:lnRef idx="1">
            <a:schemeClr val="dk1"/>
          </a:lnRef>
          <a:fillRef idx="0">
            <a:schemeClr val="dk1"/>
          </a:fillRef>
          <a:effectRef idx="0">
            <a:schemeClr val="dk1"/>
          </a:effectRef>
          <a:fontRef idx="minor">
            <a:schemeClr val="tx1"/>
          </a:fontRef>
        </p:style>
      </p:cxnSp>
      <p:sp>
        <p:nvSpPr>
          <p:cNvPr id="58" name="角丸四角形 57">
            <a:extLst>
              <a:ext uri="{FF2B5EF4-FFF2-40B4-BE49-F238E27FC236}">
                <a16:creationId xmlns:a16="http://schemas.microsoft.com/office/drawing/2014/main" id="{CBF3A0AA-E66D-7E57-BF21-E4B22DB2F305}"/>
              </a:ext>
            </a:extLst>
          </p:cNvPr>
          <p:cNvSpPr/>
          <p:nvPr/>
        </p:nvSpPr>
        <p:spPr>
          <a:xfrm>
            <a:off x="187789" y="1189076"/>
            <a:ext cx="4014177" cy="985804"/>
          </a:xfrm>
          <a:prstGeom prst="roundRect">
            <a:avLst>
              <a:gd name="adj" fmla="val 13104"/>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0D5E33A-8611-E3E2-64E2-1113BD02152C}"/>
              </a:ext>
            </a:extLst>
          </p:cNvPr>
          <p:cNvSpPr txBox="1"/>
          <p:nvPr/>
        </p:nvSpPr>
        <p:spPr>
          <a:xfrm>
            <a:off x="5035162" y="1346051"/>
            <a:ext cx="1557229" cy="338554"/>
          </a:xfrm>
          <a:prstGeom prst="rect">
            <a:avLst/>
          </a:prstGeom>
          <a:noFill/>
          <a:ln>
            <a:solidFill>
              <a:schemeClr val="tx1"/>
            </a:solidFill>
          </a:ln>
        </p:spPr>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0deg 108N</a:t>
            </a:r>
          </a:p>
        </p:txBody>
      </p:sp>
      <p:sp>
        <p:nvSpPr>
          <p:cNvPr id="8" name="テキスト ボックス 7">
            <a:extLst>
              <a:ext uri="{FF2B5EF4-FFF2-40B4-BE49-F238E27FC236}">
                <a16:creationId xmlns:a16="http://schemas.microsoft.com/office/drawing/2014/main" id="{3116BD17-7677-08CC-F6D8-3091C3F07B7F}"/>
              </a:ext>
            </a:extLst>
          </p:cNvPr>
          <p:cNvSpPr txBox="1"/>
          <p:nvPr/>
        </p:nvSpPr>
        <p:spPr>
          <a:xfrm>
            <a:off x="6668017" y="1342606"/>
            <a:ext cx="2336646" cy="369332"/>
          </a:xfrm>
          <a:prstGeom prst="rect">
            <a:avLst/>
          </a:prstGeom>
          <a:noFill/>
        </p:spPr>
        <p:txBody>
          <a:bodyPr wrap="square">
            <a:spAutoFit/>
          </a:bodyPr>
          <a:lstStyle/>
          <a:p>
            <a:r>
              <a:rPr lang="en-US" altLang="ja-JP" b="1" dirty="0">
                <a:solidFill>
                  <a:srgbClr val="FF0000"/>
                </a:solidFill>
                <a:latin typeface="Hiragino Sans W6" panose="020B0400000000000000" pitchFamily="34" charset="-128"/>
                <a:ea typeface="Hiragino Sans W6" panose="020B0400000000000000" pitchFamily="34" charset="-128"/>
              </a:rPr>
              <a:t>99.85</a:t>
            </a:r>
            <a:r>
              <a:rPr lang="en-US" altLang="ja-JP" dirty="0">
                <a:latin typeface="Hiragino Sans W4" panose="020B0400000000000000" pitchFamily="34" charset="-128"/>
                <a:ea typeface="Hiragino Sans W4" panose="020B0400000000000000" pitchFamily="34" charset="-128"/>
              </a:rPr>
              <a:t> +/- 0.03 %</a:t>
            </a:r>
          </a:p>
        </p:txBody>
      </p:sp>
      <p:sp>
        <p:nvSpPr>
          <p:cNvPr id="15" name="テキスト ボックス 14">
            <a:extLst>
              <a:ext uri="{FF2B5EF4-FFF2-40B4-BE49-F238E27FC236}">
                <a16:creationId xmlns:a16="http://schemas.microsoft.com/office/drawing/2014/main" id="{2784AD51-E44C-9160-C2AF-1D0AAE997BF2}"/>
              </a:ext>
            </a:extLst>
          </p:cNvPr>
          <p:cNvSpPr txBox="1"/>
          <p:nvPr/>
        </p:nvSpPr>
        <p:spPr>
          <a:xfrm>
            <a:off x="5035162" y="1823948"/>
            <a:ext cx="1557229" cy="338554"/>
          </a:xfrm>
          <a:prstGeom prst="rect">
            <a:avLst/>
          </a:prstGeom>
          <a:noFill/>
          <a:ln>
            <a:solidFill>
              <a:schemeClr val="tx1"/>
            </a:solidFill>
          </a:ln>
        </p:spPr>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16deg 108N</a:t>
            </a:r>
          </a:p>
        </p:txBody>
      </p:sp>
      <p:sp>
        <p:nvSpPr>
          <p:cNvPr id="16" name="テキスト ボックス 15">
            <a:extLst>
              <a:ext uri="{FF2B5EF4-FFF2-40B4-BE49-F238E27FC236}">
                <a16:creationId xmlns:a16="http://schemas.microsoft.com/office/drawing/2014/main" id="{568B1091-372E-6F76-05A9-E666799DC288}"/>
              </a:ext>
            </a:extLst>
          </p:cNvPr>
          <p:cNvSpPr txBox="1"/>
          <p:nvPr/>
        </p:nvSpPr>
        <p:spPr>
          <a:xfrm>
            <a:off x="6668017" y="1823948"/>
            <a:ext cx="2336646" cy="369332"/>
          </a:xfrm>
          <a:prstGeom prst="rect">
            <a:avLst/>
          </a:prstGeom>
          <a:noFill/>
        </p:spPr>
        <p:txBody>
          <a:bodyPr wrap="square">
            <a:spAutoFit/>
          </a:bodyPr>
          <a:lstStyle/>
          <a:p>
            <a:r>
              <a:rPr lang="en-US" altLang="ja-JP" b="1" dirty="0">
                <a:solidFill>
                  <a:srgbClr val="FF0000"/>
                </a:solidFill>
                <a:latin typeface="Hiragino Sans W6" panose="020B0400000000000000" pitchFamily="34" charset="-128"/>
                <a:ea typeface="Hiragino Sans W6" panose="020B0400000000000000" pitchFamily="34" charset="-128"/>
              </a:rPr>
              <a:t>99.77</a:t>
            </a:r>
            <a:r>
              <a:rPr lang="en-US" altLang="ja-JP" dirty="0">
                <a:latin typeface="Hiragino Sans W4" panose="020B0400000000000000" pitchFamily="34" charset="-128"/>
                <a:ea typeface="Hiragino Sans W4" panose="020B0400000000000000" pitchFamily="34" charset="-128"/>
              </a:rPr>
              <a:t> +/- 0.02 %</a:t>
            </a:r>
          </a:p>
        </p:txBody>
      </p:sp>
      <p:pic>
        <p:nvPicPr>
          <p:cNvPr id="17" name="図 16">
            <a:extLst>
              <a:ext uri="{FF2B5EF4-FFF2-40B4-BE49-F238E27FC236}">
                <a16:creationId xmlns:a16="http://schemas.microsoft.com/office/drawing/2014/main" id="{29AB9915-D6CC-AEF2-D7D4-C1826F1E6CBE}"/>
              </a:ext>
            </a:extLst>
          </p:cNvPr>
          <p:cNvPicPr>
            <a:picLocks noChangeAspect="1"/>
          </p:cNvPicPr>
          <p:nvPr/>
        </p:nvPicPr>
        <p:blipFill rotWithShape="1">
          <a:blip r:embed="rId3"/>
          <a:srcRect l="7144" t="7850" b="3895"/>
          <a:stretch/>
        </p:blipFill>
        <p:spPr>
          <a:xfrm rot="5400000">
            <a:off x="1227306" y="3522077"/>
            <a:ext cx="2283529" cy="4092524"/>
          </a:xfrm>
          <a:prstGeom prst="rect">
            <a:avLst/>
          </a:prstGeom>
        </p:spPr>
      </p:pic>
      <p:pic>
        <p:nvPicPr>
          <p:cNvPr id="19" name="図 18">
            <a:extLst>
              <a:ext uri="{FF2B5EF4-FFF2-40B4-BE49-F238E27FC236}">
                <a16:creationId xmlns:a16="http://schemas.microsoft.com/office/drawing/2014/main" id="{B6CE2DBE-B727-ED66-9328-E85A1417B0DF}"/>
              </a:ext>
            </a:extLst>
          </p:cNvPr>
          <p:cNvPicPr>
            <a:picLocks noChangeAspect="1"/>
          </p:cNvPicPr>
          <p:nvPr/>
        </p:nvPicPr>
        <p:blipFill rotWithShape="1">
          <a:blip r:embed="rId4"/>
          <a:srcRect l="-3642" t="8199" b="4877"/>
          <a:stretch/>
        </p:blipFill>
        <p:spPr>
          <a:xfrm rot="5400000">
            <a:off x="5500604" y="3347636"/>
            <a:ext cx="2583599" cy="4158741"/>
          </a:xfrm>
          <a:prstGeom prst="rect">
            <a:avLst/>
          </a:prstGeom>
        </p:spPr>
      </p:pic>
      <p:pic>
        <p:nvPicPr>
          <p:cNvPr id="21" name="図 20">
            <a:extLst>
              <a:ext uri="{FF2B5EF4-FFF2-40B4-BE49-F238E27FC236}">
                <a16:creationId xmlns:a16="http://schemas.microsoft.com/office/drawing/2014/main" id="{835EAA6E-0290-1E03-06B5-BB8993083118}"/>
              </a:ext>
            </a:extLst>
          </p:cNvPr>
          <p:cNvPicPr>
            <a:picLocks noChangeAspect="1"/>
          </p:cNvPicPr>
          <p:nvPr/>
        </p:nvPicPr>
        <p:blipFill>
          <a:blip r:embed="rId5"/>
          <a:stretch>
            <a:fillRect/>
          </a:stretch>
        </p:blipFill>
        <p:spPr>
          <a:xfrm>
            <a:off x="3779520" y="2756776"/>
            <a:ext cx="2108069" cy="1028162"/>
          </a:xfrm>
          <a:prstGeom prst="rect">
            <a:avLst/>
          </a:prstGeom>
          <a:ln>
            <a:solidFill>
              <a:schemeClr val="tx1"/>
            </a:solidFill>
          </a:ln>
        </p:spPr>
      </p:pic>
      <p:sp>
        <p:nvSpPr>
          <p:cNvPr id="26" name="テキスト ボックス 25">
            <a:extLst>
              <a:ext uri="{FF2B5EF4-FFF2-40B4-BE49-F238E27FC236}">
                <a16:creationId xmlns:a16="http://schemas.microsoft.com/office/drawing/2014/main" id="{D575C953-0346-1261-9880-A118CE8F627D}"/>
              </a:ext>
            </a:extLst>
          </p:cNvPr>
          <p:cNvSpPr txBox="1"/>
          <p:nvPr/>
        </p:nvSpPr>
        <p:spPr>
          <a:xfrm>
            <a:off x="249589" y="2383463"/>
            <a:ext cx="4100152" cy="400110"/>
          </a:xfrm>
          <a:prstGeom prst="rect">
            <a:avLst/>
          </a:prstGeom>
          <a:noFill/>
        </p:spPr>
        <p:txBody>
          <a:bodyPr wrap="square">
            <a:spAutoFit/>
          </a:bodyPr>
          <a:lstStyle/>
          <a:p>
            <a:pPr marL="285750" indent="-28575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検出効率の入射角依存の謎</a:t>
            </a:r>
            <a:endParaRPr lang="en" altLang="ja-JP" sz="2000" b="1" u="sng" dirty="0">
              <a:latin typeface="Hiragino Sans W6" panose="020B0400000000000000" pitchFamily="34" charset="-128"/>
              <a:ea typeface="Hiragino Sans W6" panose="020B0400000000000000" pitchFamily="34" charset="-128"/>
            </a:endParaRPr>
          </a:p>
        </p:txBody>
      </p:sp>
      <p:sp>
        <p:nvSpPr>
          <p:cNvPr id="27" name="テキスト ボックス 26">
            <a:extLst>
              <a:ext uri="{FF2B5EF4-FFF2-40B4-BE49-F238E27FC236}">
                <a16:creationId xmlns:a16="http://schemas.microsoft.com/office/drawing/2014/main" id="{B83E5900-AEC8-93E6-F61F-68B5EB4D2BFB}"/>
              </a:ext>
            </a:extLst>
          </p:cNvPr>
          <p:cNvSpPr txBox="1"/>
          <p:nvPr/>
        </p:nvSpPr>
        <p:spPr>
          <a:xfrm>
            <a:off x="5958488" y="2435467"/>
            <a:ext cx="3085479" cy="1569660"/>
          </a:xfrm>
          <a:prstGeom prst="rect">
            <a:avLst/>
          </a:prstGeom>
          <a:noFill/>
          <a:ln w="12700">
            <a:solidFill>
              <a:schemeClr val="tx1"/>
            </a:solidFill>
            <a:prstDash val="dashDot"/>
          </a:ln>
        </p:spPr>
        <p:txBody>
          <a:bodyPr wrap="square">
            <a:spAutoFit/>
          </a:bodyPr>
          <a:lstStyle/>
          <a:p>
            <a:pPr marL="285750" indent="-285750">
              <a:buFont typeface="Wingdings" pitchFamily="2" charset="2"/>
              <a:buChar char="ü"/>
            </a:pPr>
            <a:r>
              <a:rPr lang="en" altLang="ja-JP" sz="1600" dirty="0">
                <a:latin typeface="Hiragino Sans W4" panose="020B0400000000000000" pitchFamily="34" charset="-128"/>
                <a:ea typeface="Hiragino Sans W4" panose="020B0400000000000000" pitchFamily="34" charset="-128"/>
              </a:rPr>
              <a:t> </a:t>
            </a:r>
            <a:r>
              <a:rPr lang="en" altLang="ja-JP" sz="1600" b="1" u="sng" dirty="0">
                <a:solidFill>
                  <a:srgbClr val="FF0000"/>
                </a:solidFill>
                <a:latin typeface="Hiragino Sans W6" panose="020B0400000000000000" pitchFamily="34" charset="-128"/>
                <a:ea typeface="Hiragino Sans W6" panose="020B0400000000000000" pitchFamily="34" charset="-128"/>
              </a:rPr>
              <a:t>Red</a:t>
            </a:r>
            <a:r>
              <a:rPr lang="en" altLang="ja-JP" sz="1600" u="sng" dirty="0">
                <a:latin typeface="Hiragino Sans W4" panose="020B0400000000000000" pitchFamily="34" charset="-128"/>
                <a:ea typeface="Hiragino Sans W4" panose="020B0400000000000000" pitchFamily="34" charset="-128"/>
              </a:rPr>
              <a:t> </a:t>
            </a:r>
          </a:p>
          <a:p>
            <a:pPr lvl="1"/>
            <a:r>
              <a:rPr lang="ja-JP" altLang="en-US" sz="1600">
                <a:latin typeface="Hiragino Sans W4" panose="020B0400000000000000" pitchFamily="34" charset="-128"/>
                <a:ea typeface="Hiragino Sans W4" panose="020B0400000000000000" pitchFamily="34" charset="-128"/>
              </a:rPr>
              <a:t>上記条件</a:t>
            </a:r>
            <a:endParaRPr lang="en" altLang="ja-JP" sz="1600" dirty="0">
              <a:latin typeface="Hiragino Sans W4" panose="020B0400000000000000" pitchFamily="34" charset="-128"/>
              <a:ea typeface="Hiragino Sans W4" panose="020B0400000000000000" pitchFamily="34" charset="-128"/>
            </a:endParaRPr>
          </a:p>
          <a:p>
            <a:pPr marL="285750" indent="-285750">
              <a:buFont typeface="Wingdings" pitchFamily="2" charset="2"/>
              <a:buChar char="ü"/>
            </a:pPr>
            <a:r>
              <a:rPr lang="en" altLang="ja-JP" sz="1600" dirty="0">
                <a:latin typeface="Hiragino Sans W4" panose="020B0400000000000000" pitchFamily="34" charset="-128"/>
                <a:ea typeface="Hiragino Sans W4" panose="020B0400000000000000" pitchFamily="34" charset="-128"/>
              </a:rPr>
              <a:t> </a:t>
            </a:r>
            <a:r>
              <a:rPr lang="en" altLang="ja-JP" sz="1600" b="1" u="sng" dirty="0">
                <a:solidFill>
                  <a:srgbClr val="3F53F4"/>
                </a:solidFill>
                <a:latin typeface="Hiragino Sans W6" panose="020B0400000000000000" pitchFamily="34" charset="-128"/>
                <a:ea typeface="Hiragino Sans W6" panose="020B0400000000000000" pitchFamily="34" charset="-128"/>
              </a:rPr>
              <a:t>Blue</a:t>
            </a:r>
          </a:p>
          <a:p>
            <a:pPr lvl="1"/>
            <a:r>
              <a:rPr lang="ja-JP" altLang="en-US" sz="1600">
                <a:latin typeface="Hiragino Sans W4" panose="020B0400000000000000" pitchFamily="34" charset="-128"/>
                <a:ea typeface="Hiragino Sans W4" panose="020B0400000000000000" pitchFamily="34" charset="-128"/>
              </a:rPr>
              <a:t>上記条件</a:t>
            </a:r>
            <a:r>
              <a:rPr lang="en-US" altLang="ja-JP" sz="1600" dirty="0">
                <a:latin typeface="Hiragino Sans W4" panose="020B0400000000000000" pitchFamily="34" charset="-128"/>
                <a:ea typeface="Hiragino Sans W4" panose="020B0400000000000000" pitchFamily="34" charset="-128"/>
              </a:rPr>
              <a:t> </a:t>
            </a:r>
            <a:r>
              <a:rPr lang="en" altLang="ja-JP" sz="1600" dirty="0">
                <a:latin typeface="Hiragino Sans W4" panose="020B0400000000000000" pitchFamily="34" charset="-128"/>
                <a:ea typeface="Hiragino Sans W4" panose="020B0400000000000000" pitchFamily="34" charset="-128"/>
              </a:rPr>
              <a:t>&amp;&amp;</a:t>
            </a:r>
          </a:p>
          <a:p>
            <a:pPr lvl="1"/>
            <a:r>
              <a:rPr lang="ja-JP" altLang="en-US" sz="1600">
                <a:latin typeface="Hiragino Sans W4" panose="020B0400000000000000" pitchFamily="34" charset="-128"/>
                <a:ea typeface="Hiragino Sans W4" panose="020B0400000000000000" pitchFamily="34" charset="-128"/>
              </a:rPr>
              <a:t>シンチ信号</a:t>
            </a:r>
            <a:r>
              <a:rPr lang="en" altLang="ja-JP" sz="1600" i="1" dirty="0">
                <a:latin typeface="Hiragino Sans W4" panose="020B0400000000000000" pitchFamily="34" charset="-128"/>
                <a:ea typeface="Hiragino Sans W4" panose="020B0400000000000000" pitchFamily="34" charset="-128"/>
              </a:rPr>
              <a:t>SMX TDC </a:t>
            </a:r>
            <a:r>
              <a:rPr lang="ja-JP" altLang="en-US" sz="1600">
                <a:latin typeface="Hiragino Sans W4" panose="020B0400000000000000" pitchFamily="34" charset="-128"/>
                <a:ea typeface="Hiragino Sans W4" panose="020B0400000000000000" pitchFamily="34" charset="-128"/>
              </a:rPr>
              <a:t>の前後</a:t>
            </a:r>
            <a:r>
              <a:rPr lang="en-US" altLang="ja-JP" sz="1600" dirty="0">
                <a:latin typeface="Hiragino Sans W4" panose="020B0400000000000000" pitchFamily="34" charset="-128"/>
                <a:ea typeface="Hiragino Sans W4" panose="020B0400000000000000" pitchFamily="34" charset="-128"/>
              </a:rPr>
              <a:t>10 tick (±</a:t>
            </a:r>
            <a:r>
              <a:rPr lang="en" altLang="ja-JP" sz="1600" dirty="0">
                <a:latin typeface="Hiragino Sans W4" panose="020B0400000000000000" pitchFamily="34" charset="-128"/>
                <a:ea typeface="Hiragino Sans W4" panose="020B0400000000000000" pitchFamily="34" charset="-128"/>
              </a:rPr>
              <a:t>31.25ns)</a:t>
            </a:r>
          </a:p>
        </p:txBody>
      </p:sp>
      <p:sp>
        <p:nvSpPr>
          <p:cNvPr id="34" name="角丸四角形 33">
            <a:extLst>
              <a:ext uri="{FF2B5EF4-FFF2-40B4-BE49-F238E27FC236}">
                <a16:creationId xmlns:a16="http://schemas.microsoft.com/office/drawing/2014/main" id="{8E5C411E-E5EF-578E-B8B8-8AA9A7215AA5}"/>
              </a:ext>
            </a:extLst>
          </p:cNvPr>
          <p:cNvSpPr/>
          <p:nvPr/>
        </p:nvSpPr>
        <p:spPr>
          <a:xfrm>
            <a:off x="4415333" y="2427750"/>
            <a:ext cx="1060835" cy="261919"/>
          </a:xfrm>
          <a:prstGeom prst="roundRect">
            <a:avLst>
              <a:gd name="adj" fmla="val 50000"/>
            </a:avLst>
          </a:prstGeom>
          <a:no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i="1" dirty="0">
                <a:latin typeface="Hiragino Sans W4" panose="020B0400000000000000" pitchFamily="34" charset="-128"/>
                <a:ea typeface="Hiragino Sans W4" panose="020B0400000000000000" pitchFamily="34" charset="-128"/>
              </a:rPr>
              <a:t>SMX TDC</a:t>
            </a:r>
            <a:endParaRPr kumimoji="1" lang="ja-JP" altLang="en-US" sz="1200" i="1">
              <a:latin typeface="Hiragino Sans W4" panose="020B0400000000000000" pitchFamily="34" charset="-128"/>
              <a:ea typeface="Hiragino Sans W4" panose="020B0400000000000000" pitchFamily="34" charset="-128"/>
            </a:endParaRPr>
          </a:p>
        </p:txBody>
      </p:sp>
      <p:sp>
        <p:nvSpPr>
          <p:cNvPr id="39" name="テキスト ボックス 38">
            <a:extLst>
              <a:ext uri="{FF2B5EF4-FFF2-40B4-BE49-F238E27FC236}">
                <a16:creationId xmlns:a16="http://schemas.microsoft.com/office/drawing/2014/main" id="{BE7418B2-5865-81EC-5B91-965BAF1ABFEF}"/>
              </a:ext>
            </a:extLst>
          </p:cNvPr>
          <p:cNvSpPr txBox="1"/>
          <p:nvPr/>
        </p:nvSpPr>
        <p:spPr>
          <a:xfrm>
            <a:off x="2702957" y="4515848"/>
            <a:ext cx="422760" cy="830997"/>
          </a:xfrm>
          <a:prstGeom prst="rect">
            <a:avLst/>
          </a:prstGeom>
          <a:solidFill>
            <a:schemeClr val="bg1"/>
          </a:solidFill>
        </p:spPr>
        <p:txBody>
          <a:bodyPr wrap="square">
            <a:spAutoFit/>
          </a:bodyPr>
          <a:lstStyle/>
          <a:p>
            <a:r>
              <a:rPr lang="ja-JP" altLang="en-US" sz="1200" i="1">
                <a:solidFill>
                  <a:srgbClr val="FF0000"/>
                </a:solidFill>
                <a:latin typeface="Hiragino Sans W4" panose="020B0400000000000000" pitchFamily="34" charset="-128"/>
                <a:ea typeface="Hiragino Sans W4" panose="020B0400000000000000" pitchFamily="34" charset="-128"/>
              </a:rPr>
              <a:t>ー</a:t>
            </a:r>
            <a:endParaRPr lang="en-US" altLang="ja-JP" sz="1200" i="1" dirty="0">
              <a:solidFill>
                <a:srgbClr val="FF0000"/>
              </a:solidFill>
              <a:latin typeface="Hiragino Sans W4" panose="020B0400000000000000" pitchFamily="34" charset="-128"/>
              <a:ea typeface="Hiragino Sans W4" panose="020B0400000000000000" pitchFamily="34" charset="-128"/>
            </a:endParaRPr>
          </a:p>
          <a:p>
            <a:endParaRPr lang="en-US" altLang="ja-JP" sz="1200" i="1" dirty="0">
              <a:solidFill>
                <a:srgbClr val="00B050"/>
              </a:solidFill>
              <a:latin typeface="Hiragino Sans W4" panose="020B0400000000000000" pitchFamily="34" charset="-128"/>
              <a:ea typeface="Hiragino Sans W4" panose="020B0400000000000000" pitchFamily="34" charset="-128"/>
            </a:endParaRPr>
          </a:p>
          <a:p>
            <a:endParaRPr lang="en-US" altLang="ja-JP" sz="1200" i="1" dirty="0">
              <a:solidFill>
                <a:srgbClr val="00B050"/>
              </a:solidFill>
              <a:latin typeface="Hiragino Sans W4" panose="020B0400000000000000" pitchFamily="34" charset="-128"/>
              <a:ea typeface="Hiragino Sans W4" panose="020B0400000000000000" pitchFamily="34" charset="-128"/>
            </a:endParaRPr>
          </a:p>
          <a:p>
            <a:r>
              <a:rPr lang="ja-JP" altLang="en-US" sz="1200" i="1">
                <a:solidFill>
                  <a:srgbClr val="3F53F4"/>
                </a:solidFill>
                <a:latin typeface="Hiragino Sans W4" panose="020B0400000000000000" pitchFamily="34" charset="-128"/>
                <a:ea typeface="Hiragino Sans W4" panose="020B0400000000000000" pitchFamily="34" charset="-128"/>
              </a:rPr>
              <a:t>ー</a:t>
            </a:r>
            <a:endParaRPr lang="en" altLang="ja-JP" sz="1200" i="1" dirty="0">
              <a:solidFill>
                <a:srgbClr val="3F53F4"/>
              </a:solidFill>
              <a:latin typeface="Hiragino Sans W4" panose="020B0400000000000000" pitchFamily="34" charset="-128"/>
              <a:ea typeface="Hiragino Sans W4" panose="020B0400000000000000" pitchFamily="34" charset="-128"/>
            </a:endParaRPr>
          </a:p>
        </p:txBody>
      </p:sp>
      <p:sp>
        <p:nvSpPr>
          <p:cNvPr id="40" name="テキスト ボックス 39">
            <a:extLst>
              <a:ext uri="{FF2B5EF4-FFF2-40B4-BE49-F238E27FC236}">
                <a16:creationId xmlns:a16="http://schemas.microsoft.com/office/drawing/2014/main" id="{5271DA34-001E-2343-4126-AF025A22D70D}"/>
              </a:ext>
            </a:extLst>
          </p:cNvPr>
          <p:cNvSpPr txBox="1"/>
          <p:nvPr/>
        </p:nvSpPr>
        <p:spPr>
          <a:xfrm>
            <a:off x="7070973" y="4525465"/>
            <a:ext cx="422760" cy="830997"/>
          </a:xfrm>
          <a:prstGeom prst="rect">
            <a:avLst/>
          </a:prstGeom>
          <a:solidFill>
            <a:schemeClr val="bg1"/>
          </a:solidFill>
        </p:spPr>
        <p:txBody>
          <a:bodyPr wrap="square">
            <a:spAutoFit/>
          </a:bodyPr>
          <a:lstStyle/>
          <a:p>
            <a:r>
              <a:rPr lang="ja-JP" altLang="en-US" sz="1200" i="1">
                <a:solidFill>
                  <a:srgbClr val="FF0000"/>
                </a:solidFill>
                <a:latin typeface="Hiragino Sans W4" panose="020B0400000000000000" pitchFamily="34" charset="-128"/>
                <a:ea typeface="Hiragino Sans W4" panose="020B0400000000000000" pitchFamily="34" charset="-128"/>
              </a:rPr>
              <a:t>ー</a:t>
            </a:r>
            <a:endParaRPr lang="en-US" altLang="ja-JP" sz="1200" i="1" dirty="0">
              <a:solidFill>
                <a:srgbClr val="FF0000"/>
              </a:solidFill>
              <a:latin typeface="Hiragino Sans W4" panose="020B0400000000000000" pitchFamily="34" charset="-128"/>
              <a:ea typeface="Hiragino Sans W4" panose="020B0400000000000000" pitchFamily="34" charset="-128"/>
            </a:endParaRPr>
          </a:p>
          <a:p>
            <a:endParaRPr lang="en-US" altLang="ja-JP" sz="1200" i="1" dirty="0">
              <a:solidFill>
                <a:srgbClr val="00B050"/>
              </a:solidFill>
              <a:latin typeface="Hiragino Sans W4" panose="020B0400000000000000" pitchFamily="34" charset="-128"/>
              <a:ea typeface="Hiragino Sans W4" panose="020B0400000000000000" pitchFamily="34" charset="-128"/>
            </a:endParaRPr>
          </a:p>
          <a:p>
            <a:endParaRPr lang="en-US" altLang="ja-JP" sz="1200" i="1" dirty="0">
              <a:solidFill>
                <a:srgbClr val="00B050"/>
              </a:solidFill>
              <a:latin typeface="Hiragino Sans W4" panose="020B0400000000000000" pitchFamily="34" charset="-128"/>
              <a:ea typeface="Hiragino Sans W4" panose="020B0400000000000000" pitchFamily="34" charset="-128"/>
            </a:endParaRPr>
          </a:p>
          <a:p>
            <a:r>
              <a:rPr lang="ja-JP" altLang="en-US" sz="1200" i="1">
                <a:solidFill>
                  <a:srgbClr val="3F53F4"/>
                </a:solidFill>
                <a:latin typeface="Hiragino Sans W4" panose="020B0400000000000000" pitchFamily="34" charset="-128"/>
                <a:ea typeface="Hiragino Sans W4" panose="020B0400000000000000" pitchFamily="34" charset="-128"/>
              </a:rPr>
              <a:t>ー</a:t>
            </a:r>
            <a:endParaRPr lang="en" altLang="ja-JP" sz="1200" i="1" dirty="0">
              <a:solidFill>
                <a:srgbClr val="3F53F4"/>
              </a:solidFill>
              <a:latin typeface="Hiragino Sans W4" panose="020B0400000000000000" pitchFamily="34" charset="-128"/>
              <a:ea typeface="Hiragino Sans W4" panose="020B0400000000000000" pitchFamily="34" charset="-128"/>
            </a:endParaRPr>
          </a:p>
        </p:txBody>
      </p:sp>
      <p:sp>
        <p:nvSpPr>
          <p:cNvPr id="45" name="テキスト ボックス 44">
            <a:extLst>
              <a:ext uri="{FF2B5EF4-FFF2-40B4-BE49-F238E27FC236}">
                <a16:creationId xmlns:a16="http://schemas.microsoft.com/office/drawing/2014/main" id="{F56712FB-F3D8-B2AA-E205-37DFC2F66F7D}"/>
              </a:ext>
            </a:extLst>
          </p:cNvPr>
          <p:cNvSpPr txBox="1"/>
          <p:nvPr/>
        </p:nvSpPr>
        <p:spPr>
          <a:xfrm>
            <a:off x="7375707" y="4535258"/>
            <a:ext cx="1772319" cy="1015663"/>
          </a:xfrm>
          <a:prstGeom prst="rect">
            <a:avLst/>
          </a:prstGeom>
          <a:solidFill>
            <a:schemeClr val="bg1"/>
          </a:solidFill>
        </p:spPr>
        <p:txBody>
          <a:bodyPr wrap="square">
            <a:spAutoFit/>
          </a:bodyPr>
          <a:lstStyle/>
          <a:p>
            <a:r>
              <a:rPr lang="en-US" altLang="ja-JP" sz="1200" dirty="0">
                <a:latin typeface="Hiragino Sans W4" panose="020B0400000000000000" pitchFamily="34" charset="-128"/>
                <a:ea typeface="Hiragino Sans W4" panose="020B0400000000000000" pitchFamily="34" charset="-128"/>
              </a:rPr>
              <a:t>w/o </a:t>
            </a:r>
            <a:r>
              <a:rPr lang="en-US" altLang="ja-JP" sz="1200" dirty="0" err="1">
                <a:latin typeface="Hiragino Sans W4" panose="020B0400000000000000" pitchFamily="34" charset="-128"/>
                <a:ea typeface="Hiragino Sans W4" panose="020B0400000000000000" pitchFamily="34" charset="-128"/>
              </a:rPr>
              <a:t>smx</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tdc</a:t>
            </a:r>
            <a:r>
              <a:rPr lang="en-US" altLang="ja-JP" sz="1200" dirty="0">
                <a:latin typeface="Hiragino Sans W4" panose="020B0400000000000000" pitchFamily="34" charset="-128"/>
                <a:ea typeface="Hiragino Sans W4" panose="020B0400000000000000" pitchFamily="34" charset="-128"/>
              </a:rPr>
              <a:t> cut:</a:t>
            </a:r>
          </a:p>
          <a:p>
            <a:r>
              <a:rPr lang="en-US" altLang="ja-JP" sz="1200" dirty="0">
                <a:latin typeface="Hiragino Sans W4" panose="020B0400000000000000" pitchFamily="34" charset="-128"/>
                <a:ea typeface="Hiragino Sans W4" panose="020B0400000000000000" pitchFamily="34" charset="-128"/>
              </a:rPr>
              <a:t>    99.77 +/- 0.02 %</a:t>
            </a:r>
          </a:p>
          <a:p>
            <a:endParaRPr lang="en-US" altLang="ja-JP" sz="1200" dirty="0">
              <a:latin typeface="Hiragino Sans W4" panose="020B0400000000000000" pitchFamily="34" charset="-128"/>
              <a:ea typeface="Hiragino Sans W4" panose="020B0400000000000000" pitchFamily="34" charset="-128"/>
            </a:endParaRPr>
          </a:p>
          <a:p>
            <a:r>
              <a:rPr lang="en-US" altLang="ja-JP" sz="1200" dirty="0">
                <a:latin typeface="Hiragino Sans W4" panose="020B0400000000000000" pitchFamily="34" charset="-128"/>
                <a:ea typeface="Hiragino Sans W4" panose="020B0400000000000000" pitchFamily="34" charset="-128"/>
              </a:rPr>
              <a:t>w/ </a:t>
            </a:r>
            <a:r>
              <a:rPr lang="en-US" altLang="ja-JP" sz="1200" dirty="0" err="1">
                <a:latin typeface="Hiragino Sans W4" panose="020B0400000000000000" pitchFamily="34" charset="-128"/>
                <a:ea typeface="Hiragino Sans W4" panose="020B0400000000000000" pitchFamily="34" charset="-128"/>
              </a:rPr>
              <a:t>smx</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tdc</a:t>
            </a:r>
            <a:r>
              <a:rPr lang="en-US" altLang="ja-JP" sz="1200" dirty="0">
                <a:latin typeface="Hiragino Sans W4" panose="020B0400000000000000" pitchFamily="34" charset="-128"/>
                <a:ea typeface="Hiragino Sans W4" panose="020B0400000000000000" pitchFamily="34" charset="-128"/>
              </a:rPr>
              <a:t> cut:</a:t>
            </a:r>
          </a:p>
          <a:p>
            <a:r>
              <a:rPr lang="en-US" altLang="ja-JP" sz="1200" b="1" dirty="0">
                <a:solidFill>
                  <a:srgbClr val="3F53F4"/>
                </a:solidFill>
                <a:latin typeface="Hiragino Sans W4" panose="020B0400000000000000" pitchFamily="34" charset="-128"/>
                <a:ea typeface="Hiragino Sans W4" panose="020B0400000000000000" pitchFamily="34" charset="-128"/>
              </a:rPr>
              <a:t>    </a:t>
            </a:r>
            <a:r>
              <a:rPr lang="en-US" altLang="ja-JP" sz="1200" b="1" dirty="0">
                <a:solidFill>
                  <a:srgbClr val="3F53F4"/>
                </a:solidFill>
                <a:latin typeface="Hiragino Sans W6" panose="020B0400000000000000" pitchFamily="34" charset="-128"/>
                <a:ea typeface="Hiragino Sans W6" panose="020B0400000000000000" pitchFamily="34" charset="-128"/>
              </a:rPr>
              <a:t>60.0</a:t>
            </a:r>
            <a:r>
              <a:rPr lang="en-US" altLang="ja-JP" sz="1200" dirty="0">
                <a:latin typeface="Hiragino Sans W4" panose="020B0400000000000000" pitchFamily="34" charset="-128"/>
                <a:ea typeface="Hiragino Sans W4" panose="020B0400000000000000" pitchFamily="34" charset="-128"/>
              </a:rPr>
              <a:t> +/- 0.3 %</a:t>
            </a:r>
          </a:p>
        </p:txBody>
      </p:sp>
      <p:sp>
        <p:nvSpPr>
          <p:cNvPr id="52" name="テキスト ボックス 51">
            <a:extLst>
              <a:ext uri="{FF2B5EF4-FFF2-40B4-BE49-F238E27FC236}">
                <a16:creationId xmlns:a16="http://schemas.microsoft.com/office/drawing/2014/main" id="{4E40F43E-CF6C-3026-9274-959B11B30DE1}"/>
              </a:ext>
            </a:extLst>
          </p:cNvPr>
          <p:cNvSpPr txBox="1"/>
          <p:nvPr/>
        </p:nvSpPr>
        <p:spPr>
          <a:xfrm>
            <a:off x="2983386" y="4513169"/>
            <a:ext cx="1772319" cy="1015663"/>
          </a:xfrm>
          <a:prstGeom prst="rect">
            <a:avLst/>
          </a:prstGeom>
          <a:solidFill>
            <a:schemeClr val="bg1"/>
          </a:solidFill>
        </p:spPr>
        <p:txBody>
          <a:bodyPr wrap="square">
            <a:spAutoFit/>
          </a:bodyPr>
          <a:lstStyle/>
          <a:p>
            <a:r>
              <a:rPr lang="en-US" altLang="ja-JP" sz="1200" dirty="0">
                <a:latin typeface="Hiragino Sans W4" panose="020B0400000000000000" pitchFamily="34" charset="-128"/>
                <a:ea typeface="Hiragino Sans W4" panose="020B0400000000000000" pitchFamily="34" charset="-128"/>
              </a:rPr>
              <a:t>w/o </a:t>
            </a:r>
            <a:r>
              <a:rPr lang="en-US" altLang="ja-JP" sz="1200" dirty="0" err="1">
                <a:latin typeface="Hiragino Sans W4" panose="020B0400000000000000" pitchFamily="34" charset="-128"/>
                <a:ea typeface="Hiragino Sans W4" panose="020B0400000000000000" pitchFamily="34" charset="-128"/>
              </a:rPr>
              <a:t>smx</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tdc</a:t>
            </a:r>
            <a:r>
              <a:rPr lang="en-US" altLang="ja-JP" sz="1200" dirty="0">
                <a:latin typeface="Hiragino Sans W4" panose="020B0400000000000000" pitchFamily="34" charset="-128"/>
                <a:ea typeface="Hiragino Sans W4" panose="020B0400000000000000" pitchFamily="34" charset="-128"/>
              </a:rPr>
              <a:t> cut:</a:t>
            </a:r>
          </a:p>
          <a:p>
            <a:r>
              <a:rPr lang="en-US" altLang="ja-JP" sz="1200" dirty="0">
                <a:latin typeface="Hiragino Sans W4" panose="020B0400000000000000" pitchFamily="34" charset="-128"/>
                <a:ea typeface="Hiragino Sans W4" panose="020B0400000000000000" pitchFamily="34" charset="-128"/>
              </a:rPr>
              <a:t>    99.85 +/- 0.03 %</a:t>
            </a:r>
          </a:p>
          <a:p>
            <a:endParaRPr lang="en-US" altLang="ja-JP" sz="1200" dirty="0">
              <a:latin typeface="Hiragino Sans W4" panose="020B0400000000000000" pitchFamily="34" charset="-128"/>
              <a:ea typeface="Hiragino Sans W4" panose="020B0400000000000000" pitchFamily="34" charset="-128"/>
            </a:endParaRPr>
          </a:p>
          <a:p>
            <a:r>
              <a:rPr lang="en-US" altLang="ja-JP" sz="1200" dirty="0">
                <a:latin typeface="Hiragino Sans W4" panose="020B0400000000000000" pitchFamily="34" charset="-128"/>
                <a:ea typeface="Hiragino Sans W4" panose="020B0400000000000000" pitchFamily="34" charset="-128"/>
              </a:rPr>
              <a:t>w/ </a:t>
            </a:r>
            <a:r>
              <a:rPr lang="en-US" altLang="ja-JP" sz="1200" dirty="0" err="1">
                <a:latin typeface="Hiragino Sans W4" panose="020B0400000000000000" pitchFamily="34" charset="-128"/>
                <a:ea typeface="Hiragino Sans W4" panose="020B0400000000000000" pitchFamily="34" charset="-128"/>
              </a:rPr>
              <a:t>smx</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tdc</a:t>
            </a:r>
            <a:r>
              <a:rPr lang="en-US" altLang="ja-JP" sz="1200" dirty="0">
                <a:latin typeface="Hiragino Sans W4" panose="020B0400000000000000" pitchFamily="34" charset="-128"/>
                <a:ea typeface="Hiragino Sans W4" panose="020B0400000000000000" pitchFamily="34" charset="-128"/>
              </a:rPr>
              <a:t> cut:</a:t>
            </a:r>
          </a:p>
          <a:p>
            <a:r>
              <a:rPr lang="en-US" altLang="ja-JP" sz="1200" b="1" dirty="0">
                <a:solidFill>
                  <a:srgbClr val="3F53F4"/>
                </a:solidFill>
                <a:latin typeface="Hiragino Sans W4" panose="020B0400000000000000" pitchFamily="34" charset="-128"/>
                <a:ea typeface="Hiragino Sans W4" panose="020B0400000000000000" pitchFamily="34" charset="-128"/>
              </a:rPr>
              <a:t>    </a:t>
            </a:r>
            <a:r>
              <a:rPr lang="en-US" altLang="ja-JP" sz="1200" b="1" dirty="0">
                <a:solidFill>
                  <a:srgbClr val="3F53F4"/>
                </a:solidFill>
                <a:latin typeface="Hiragino Sans W6" panose="020B0400000000000000" pitchFamily="34" charset="-128"/>
                <a:ea typeface="Hiragino Sans W6" panose="020B0400000000000000" pitchFamily="34" charset="-128"/>
              </a:rPr>
              <a:t>96.0</a:t>
            </a:r>
            <a:r>
              <a:rPr lang="en-US" altLang="ja-JP" sz="1200" dirty="0">
                <a:latin typeface="Hiragino Sans W4" panose="020B0400000000000000" pitchFamily="34" charset="-128"/>
                <a:ea typeface="Hiragino Sans W4" panose="020B0400000000000000" pitchFamily="34" charset="-128"/>
              </a:rPr>
              <a:t> +/- 0.1 %</a:t>
            </a:r>
          </a:p>
        </p:txBody>
      </p:sp>
      <p:cxnSp>
        <p:nvCxnSpPr>
          <p:cNvPr id="53" name="直線コネクタ 52">
            <a:extLst>
              <a:ext uri="{FF2B5EF4-FFF2-40B4-BE49-F238E27FC236}">
                <a16:creationId xmlns:a16="http://schemas.microsoft.com/office/drawing/2014/main" id="{D12A2B42-DDB9-EE51-D4F7-8F0E762EAD09}"/>
              </a:ext>
            </a:extLst>
          </p:cNvPr>
          <p:cNvCxnSpPr>
            <a:cxnSpLocks/>
          </p:cNvCxnSpPr>
          <p:nvPr/>
        </p:nvCxnSpPr>
        <p:spPr>
          <a:xfrm>
            <a:off x="124178" y="2319341"/>
            <a:ext cx="8880485"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5" name="直線矢印コネクタ 54">
            <a:extLst>
              <a:ext uri="{FF2B5EF4-FFF2-40B4-BE49-F238E27FC236}">
                <a16:creationId xmlns:a16="http://schemas.microsoft.com/office/drawing/2014/main" id="{F4953871-D1E3-C8FD-BE92-940FDE4B9CF4}"/>
              </a:ext>
            </a:extLst>
          </p:cNvPr>
          <p:cNvCxnSpPr>
            <a:cxnSpLocks/>
            <a:stCxn id="34" idx="2"/>
          </p:cNvCxnSpPr>
          <p:nvPr/>
        </p:nvCxnSpPr>
        <p:spPr>
          <a:xfrm flipH="1">
            <a:off x="4466923" y="2689669"/>
            <a:ext cx="478828" cy="674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A0BADAFD-AED9-5D8C-5D7A-7274C317A80E}"/>
              </a:ext>
            </a:extLst>
          </p:cNvPr>
          <p:cNvCxnSpPr>
            <a:cxnSpLocks/>
            <a:stCxn id="34" idx="2"/>
          </p:cNvCxnSpPr>
          <p:nvPr/>
        </p:nvCxnSpPr>
        <p:spPr>
          <a:xfrm flipH="1">
            <a:off x="4466923" y="2689669"/>
            <a:ext cx="478828" cy="400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BDE646E3-A042-5B8B-A0E7-02EE5AD26F5C}"/>
              </a:ext>
            </a:extLst>
          </p:cNvPr>
          <p:cNvCxnSpPr>
            <a:cxnSpLocks/>
            <a:stCxn id="34" idx="2"/>
          </p:cNvCxnSpPr>
          <p:nvPr/>
        </p:nvCxnSpPr>
        <p:spPr>
          <a:xfrm flipH="1">
            <a:off x="4728544" y="2689669"/>
            <a:ext cx="217207" cy="1559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12BCF49B-CE77-4351-8EEB-5B6D064A6475}"/>
              </a:ext>
            </a:extLst>
          </p:cNvPr>
          <p:cNvSpPr txBox="1"/>
          <p:nvPr/>
        </p:nvSpPr>
        <p:spPr>
          <a:xfrm>
            <a:off x="341009" y="2803598"/>
            <a:ext cx="3438511" cy="584775"/>
          </a:xfrm>
          <a:prstGeom prst="rect">
            <a:avLst/>
          </a:prstGeom>
          <a:noFill/>
        </p:spPr>
        <p:txBody>
          <a:bodyPr wrap="square">
            <a:spAutoFit/>
          </a:bodyPr>
          <a:lstStyle/>
          <a:p>
            <a:pPr marL="285750" indent="-285750">
              <a:buFont typeface="Wingdings" pitchFamily="2" charset="2"/>
              <a:buChar char="ü"/>
            </a:pPr>
            <a:r>
              <a:rPr lang="en-US" altLang="ja-JP" sz="1600" dirty="0">
                <a:latin typeface="Hiragino Sans W4" panose="020B0400000000000000" pitchFamily="34" charset="-128"/>
                <a:ea typeface="Hiragino Sans W4" panose="020B0400000000000000" pitchFamily="34" charset="-128"/>
              </a:rPr>
              <a:t>FEB</a:t>
            </a:r>
            <a:r>
              <a:rPr lang="ja-JP" altLang="en-US" sz="1600">
                <a:latin typeface="Hiragino Sans W4" panose="020B0400000000000000" pitchFamily="34" charset="-128"/>
                <a:ea typeface="Hiragino Sans W4" panose="020B0400000000000000" pitchFamily="34" charset="-128"/>
              </a:rPr>
              <a:t>の</a:t>
            </a:r>
            <a:r>
              <a:rPr lang="en-US" altLang="ja-JP" sz="1600" dirty="0">
                <a:latin typeface="Hiragino Sans W4" panose="020B0400000000000000" pitchFamily="34" charset="-128"/>
                <a:ea typeface="Hiragino Sans W4" panose="020B0400000000000000" pitchFamily="34" charset="-128"/>
              </a:rPr>
              <a:t>timestamp, </a:t>
            </a:r>
            <a:r>
              <a:rPr lang="en-US" altLang="ja-JP" sz="1600" b="1" i="1" dirty="0">
                <a:latin typeface="Hiragino Sans W6" panose="020B0400000000000000" pitchFamily="34" charset="-128"/>
                <a:ea typeface="Hiragino Sans W6" panose="020B0400000000000000" pitchFamily="34" charset="-128"/>
              </a:rPr>
              <a:t>SMX TDC </a:t>
            </a:r>
            <a:r>
              <a:rPr lang="ja-JP" altLang="en-US" sz="1600">
                <a:latin typeface="Hiragino Sans W4" panose="020B0400000000000000" pitchFamily="34" charset="-128"/>
                <a:ea typeface="Hiragino Sans W4" panose="020B0400000000000000" pitchFamily="34" charset="-128"/>
              </a:rPr>
              <a:t>を使って検出効率を算出</a:t>
            </a:r>
            <a:endParaRPr lang="en-US" altLang="ja-JP" sz="1600" dirty="0">
              <a:latin typeface="Hiragino Sans W4" panose="020B0400000000000000" pitchFamily="34" charset="-128"/>
              <a:ea typeface="Hiragino Sans W4" panose="020B0400000000000000" pitchFamily="34" charset="-128"/>
            </a:endParaRPr>
          </a:p>
        </p:txBody>
      </p:sp>
      <p:sp>
        <p:nvSpPr>
          <p:cNvPr id="72" name="テキスト ボックス 71">
            <a:extLst>
              <a:ext uri="{FF2B5EF4-FFF2-40B4-BE49-F238E27FC236}">
                <a16:creationId xmlns:a16="http://schemas.microsoft.com/office/drawing/2014/main" id="{74B7BBF5-3E05-2E36-E297-823B1ED2B6D1}"/>
              </a:ext>
            </a:extLst>
          </p:cNvPr>
          <p:cNvSpPr txBox="1"/>
          <p:nvPr/>
        </p:nvSpPr>
        <p:spPr>
          <a:xfrm>
            <a:off x="399538" y="3851239"/>
            <a:ext cx="5025901" cy="369332"/>
          </a:xfrm>
          <a:prstGeom prst="rect">
            <a:avLst/>
          </a:prstGeom>
          <a:noFill/>
        </p:spPr>
        <p:txBody>
          <a:bodyPr wrap="square">
            <a:spAutoFit/>
          </a:bodyPr>
          <a:lstStyle/>
          <a:p>
            <a:r>
              <a:rPr lang="ja-JP" altLang="en-US" sz="1600" u="sng">
                <a:latin typeface="Hiragino Sans W4" panose="020B0400000000000000" pitchFamily="34" charset="-128"/>
                <a:ea typeface="Hiragino Sans W4" panose="020B0400000000000000" pitchFamily="34" charset="-128"/>
              </a:rPr>
              <a:t>斜め入射</a:t>
            </a:r>
            <a:r>
              <a:rPr lang="en-US" altLang="ja-JP" sz="1600" u="sng" dirty="0">
                <a:latin typeface="Hiragino Sans W4" panose="020B0400000000000000" pitchFamily="34" charset="-128"/>
                <a:ea typeface="Hiragino Sans W4" panose="020B0400000000000000" pitchFamily="34" charset="-128"/>
              </a:rPr>
              <a:t>(16</a:t>
            </a:r>
            <a:r>
              <a:rPr lang="ja-JP" altLang="en-US" sz="1600" u="sng">
                <a:latin typeface="Hiragino Sans W4" panose="020B0400000000000000" pitchFamily="34" charset="-128"/>
                <a:ea typeface="Hiragino Sans W4" panose="020B0400000000000000" pitchFamily="34" charset="-128"/>
              </a:rPr>
              <a:t>度入射</a:t>
            </a:r>
            <a:r>
              <a:rPr lang="en-US" altLang="ja-JP" sz="1600" u="sng" dirty="0">
                <a:latin typeface="Hiragino Sans W4" panose="020B0400000000000000" pitchFamily="34" charset="-128"/>
                <a:ea typeface="Hiragino Sans W4" panose="020B0400000000000000" pitchFamily="34" charset="-128"/>
              </a:rPr>
              <a:t>)</a:t>
            </a:r>
            <a:r>
              <a:rPr lang="ja-JP" altLang="en-US" sz="1600" u="sng">
                <a:latin typeface="Hiragino Sans W4" panose="020B0400000000000000" pitchFamily="34" charset="-128"/>
                <a:ea typeface="Hiragino Sans W4" panose="020B0400000000000000" pitchFamily="34" charset="-128"/>
              </a:rPr>
              <a:t>では検出効率が</a:t>
            </a:r>
            <a:r>
              <a:rPr lang="en-US" altLang="ja-JP" sz="1600" u="sng" dirty="0">
                <a:latin typeface="Hiragino Sans W4" panose="020B0400000000000000" pitchFamily="34" charset="-128"/>
                <a:ea typeface="Hiragino Sans W4" panose="020B0400000000000000" pitchFamily="34" charset="-128"/>
              </a:rPr>
              <a:t> </a:t>
            </a:r>
            <a:r>
              <a:rPr lang="en-US" altLang="ja-JP" b="1" u="sng" dirty="0">
                <a:solidFill>
                  <a:srgbClr val="3F53F4"/>
                </a:solidFill>
                <a:latin typeface="Hiragino Sans W6" panose="020B0400000000000000" pitchFamily="34" charset="-128"/>
                <a:ea typeface="Hiragino Sans W6" panose="020B0400000000000000" pitchFamily="34" charset="-128"/>
              </a:rPr>
              <a:t>60%</a:t>
            </a:r>
            <a:r>
              <a:rPr lang="ja-JP" altLang="en-US" b="1" u="sng">
                <a:latin typeface="Hiragino Sans W6" panose="020B0400000000000000" pitchFamily="34" charset="-128"/>
                <a:ea typeface="Hiragino Sans W6" panose="020B0400000000000000" pitchFamily="34" charset="-128"/>
              </a:rPr>
              <a:t>に落ちた</a:t>
            </a:r>
            <a:endParaRPr lang="ja-JP" altLang="en-US" sz="1600" b="1" u="sng">
              <a:latin typeface="Hiragino Sans W6" panose="020B0400000000000000" pitchFamily="34" charset="-128"/>
              <a:ea typeface="Hiragino Sans W6" panose="020B0400000000000000" pitchFamily="34" charset="-128"/>
            </a:endParaRPr>
          </a:p>
        </p:txBody>
      </p:sp>
      <p:sp>
        <p:nvSpPr>
          <p:cNvPr id="73" name="矢印: 右 11">
            <a:extLst>
              <a:ext uri="{FF2B5EF4-FFF2-40B4-BE49-F238E27FC236}">
                <a16:creationId xmlns:a16="http://schemas.microsoft.com/office/drawing/2014/main" id="{1E6A1781-83E4-066E-0521-8AE85FB617C1}"/>
              </a:ext>
            </a:extLst>
          </p:cNvPr>
          <p:cNvSpPr/>
          <p:nvPr/>
        </p:nvSpPr>
        <p:spPr>
          <a:xfrm rot="16200000" flipH="1">
            <a:off x="2183654" y="3467140"/>
            <a:ext cx="338554" cy="31610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E5022B4A-6C3C-A3D9-F5C9-C42EFAA96CA0}"/>
              </a:ext>
            </a:extLst>
          </p:cNvPr>
          <p:cNvSpPr txBox="1"/>
          <p:nvPr/>
        </p:nvSpPr>
        <p:spPr>
          <a:xfrm>
            <a:off x="633805" y="4257108"/>
            <a:ext cx="1559072"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Hit profile </a:t>
            </a:r>
          </a:p>
          <a:p>
            <a:pPr algn="ctr"/>
            <a:r>
              <a:rPr lang="en-US" altLang="ja-JP" sz="1600" dirty="0">
                <a:latin typeface="Hiragino Sans W6" panose="020B0400000000000000" pitchFamily="34" charset="-128"/>
                <a:ea typeface="Hiragino Sans W6" panose="020B0400000000000000" pitchFamily="34" charset="-128"/>
              </a:rPr>
              <a:t>0deg</a:t>
            </a:r>
            <a:r>
              <a:rPr lang="en-US" altLang="ja-JP" sz="1600" dirty="0">
                <a:latin typeface="Hiragino Sans W4" panose="020B0400000000000000" pitchFamily="34" charset="-128"/>
                <a:ea typeface="Hiragino Sans W4" panose="020B0400000000000000" pitchFamily="34" charset="-128"/>
              </a:rPr>
              <a:t>. 108N</a:t>
            </a:r>
            <a:endParaRPr lang="ja-JP" altLang="en-US" sz="1600">
              <a:latin typeface="Hiragino Sans W4" panose="020B0400000000000000" pitchFamily="34" charset="-128"/>
              <a:ea typeface="Hiragino Sans W4" panose="020B0400000000000000" pitchFamily="34" charset="-128"/>
            </a:endParaRPr>
          </a:p>
        </p:txBody>
      </p:sp>
      <p:sp>
        <p:nvSpPr>
          <p:cNvPr id="75" name="テキスト ボックス 74">
            <a:extLst>
              <a:ext uri="{FF2B5EF4-FFF2-40B4-BE49-F238E27FC236}">
                <a16:creationId xmlns:a16="http://schemas.microsoft.com/office/drawing/2014/main" id="{B5F6B112-5F1C-C245-376E-F6D27AB2987B}"/>
              </a:ext>
            </a:extLst>
          </p:cNvPr>
          <p:cNvSpPr txBox="1"/>
          <p:nvPr/>
        </p:nvSpPr>
        <p:spPr>
          <a:xfrm>
            <a:off x="4960100" y="4231903"/>
            <a:ext cx="1632291"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Hit profile </a:t>
            </a:r>
          </a:p>
          <a:p>
            <a:pPr algn="ctr"/>
            <a:r>
              <a:rPr lang="en-US" altLang="ja-JP" sz="1600" dirty="0">
                <a:latin typeface="Hiragino Sans W6" panose="020B0400000000000000" pitchFamily="34" charset="-128"/>
                <a:ea typeface="Hiragino Sans W6" panose="020B0400000000000000" pitchFamily="34" charset="-128"/>
              </a:rPr>
              <a:t>16deg</a:t>
            </a:r>
            <a:r>
              <a:rPr lang="en-US" altLang="ja-JP" sz="1600" dirty="0">
                <a:latin typeface="Hiragino Sans W4" panose="020B0400000000000000" pitchFamily="34" charset="-128"/>
                <a:ea typeface="Hiragino Sans W4" panose="020B0400000000000000" pitchFamily="34" charset="-128"/>
              </a:rPr>
              <a:t>. 108N</a:t>
            </a:r>
            <a:endParaRPr lang="ja-JP" altLang="en-US" sz="1600">
              <a:latin typeface="Hiragino Sans W4" panose="020B0400000000000000" pitchFamily="34" charset="-128"/>
              <a:ea typeface="Hiragino Sans W4" panose="020B0400000000000000" pitchFamily="34" charset="-128"/>
            </a:endParaRPr>
          </a:p>
        </p:txBody>
      </p:sp>
      <p:sp>
        <p:nvSpPr>
          <p:cNvPr id="76" name="テキスト ボックス 75">
            <a:extLst>
              <a:ext uri="{FF2B5EF4-FFF2-40B4-BE49-F238E27FC236}">
                <a16:creationId xmlns:a16="http://schemas.microsoft.com/office/drawing/2014/main" id="{B392D148-AB0A-8D25-809D-392B38AD62F5}"/>
              </a:ext>
            </a:extLst>
          </p:cNvPr>
          <p:cNvSpPr txBox="1"/>
          <p:nvPr/>
        </p:nvSpPr>
        <p:spPr>
          <a:xfrm>
            <a:off x="2360023" y="6574276"/>
            <a:ext cx="236864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(1ch=58μm)</a:t>
            </a:r>
            <a:endParaRPr lang="ja-JP" altLang="en-US" sz="1200">
              <a:latin typeface="Hiragino Sans W4" panose="020B0400000000000000" pitchFamily="34" charset="-128"/>
              <a:ea typeface="Hiragino Sans W4" panose="020B0400000000000000" pitchFamily="34" charset="-128"/>
            </a:endParaRPr>
          </a:p>
        </p:txBody>
      </p:sp>
      <p:sp>
        <p:nvSpPr>
          <p:cNvPr id="77" name="テキスト ボックス 76">
            <a:extLst>
              <a:ext uri="{FF2B5EF4-FFF2-40B4-BE49-F238E27FC236}">
                <a16:creationId xmlns:a16="http://schemas.microsoft.com/office/drawing/2014/main" id="{3BB1BC06-27D6-1353-DACB-BE9EBC6B071D}"/>
              </a:ext>
            </a:extLst>
          </p:cNvPr>
          <p:cNvSpPr txBox="1"/>
          <p:nvPr/>
        </p:nvSpPr>
        <p:spPr>
          <a:xfrm>
            <a:off x="6775354" y="6571597"/>
            <a:ext cx="236864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(1ch=58μm)</a:t>
            </a:r>
            <a:endParaRPr lang="ja-JP" altLang="en-US" sz="1200">
              <a:latin typeface="Hiragino Sans W4" panose="020B0400000000000000" pitchFamily="34" charset="-128"/>
              <a:ea typeface="Hiragino Sans W4" panose="020B0400000000000000" pitchFamily="34" charset="-128"/>
            </a:endParaRPr>
          </a:p>
        </p:txBody>
      </p:sp>
      <p:sp>
        <p:nvSpPr>
          <p:cNvPr id="78" name="テキスト ボックス 77">
            <a:extLst>
              <a:ext uri="{FF2B5EF4-FFF2-40B4-BE49-F238E27FC236}">
                <a16:creationId xmlns:a16="http://schemas.microsoft.com/office/drawing/2014/main" id="{5DFA6CC3-E51B-8030-AC86-16B4D958F61D}"/>
              </a:ext>
            </a:extLst>
          </p:cNvPr>
          <p:cNvSpPr txBox="1"/>
          <p:nvPr/>
        </p:nvSpPr>
        <p:spPr>
          <a:xfrm rot="16200000">
            <a:off x="-310050" y="4694406"/>
            <a:ext cx="1016336"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Counts</a:t>
            </a:r>
            <a:endParaRPr lang="ja-JP" altLang="en-US" sz="1400">
              <a:latin typeface="Hiragino Sans W4" panose="020B0400000000000000" pitchFamily="34" charset="-128"/>
              <a:ea typeface="Hiragino Sans W4" panose="020B0400000000000000" pitchFamily="34" charset="-128"/>
            </a:endParaRPr>
          </a:p>
        </p:txBody>
      </p:sp>
      <p:sp>
        <p:nvSpPr>
          <p:cNvPr id="83" name="矢印: 右 11">
            <a:extLst>
              <a:ext uri="{FF2B5EF4-FFF2-40B4-BE49-F238E27FC236}">
                <a16:creationId xmlns:a16="http://schemas.microsoft.com/office/drawing/2014/main" id="{21DCD99F-7752-2908-6345-5B171A4CB605}"/>
              </a:ext>
            </a:extLst>
          </p:cNvPr>
          <p:cNvSpPr/>
          <p:nvPr/>
        </p:nvSpPr>
        <p:spPr>
          <a:xfrm rot="10800000" flipH="1">
            <a:off x="4376231" y="1557385"/>
            <a:ext cx="530418" cy="31610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角丸四角形吹き出し 83">
            <a:extLst>
              <a:ext uri="{FF2B5EF4-FFF2-40B4-BE49-F238E27FC236}">
                <a16:creationId xmlns:a16="http://schemas.microsoft.com/office/drawing/2014/main" id="{C1636671-E3F9-6600-1313-B3188476079A}"/>
              </a:ext>
            </a:extLst>
          </p:cNvPr>
          <p:cNvSpPr/>
          <p:nvPr/>
        </p:nvSpPr>
        <p:spPr>
          <a:xfrm>
            <a:off x="6817348" y="783172"/>
            <a:ext cx="2035682" cy="412175"/>
          </a:xfrm>
          <a:prstGeom prst="wedgeRoundRectCallout">
            <a:avLst>
              <a:gd name="adj1" fmla="val -37425"/>
              <a:gd name="adj2" fmla="val 77353"/>
              <a:gd name="adj3" fmla="val 16667"/>
            </a:avLst>
          </a:prstGeom>
          <a:solidFill>
            <a:schemeClr val="bg1"/>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 altLang="ja-JP" sz="1400" dirty="0">
                <a:latin typeface="Hiragino Sans W4" panose="020B0400000000000000" pitchFamily="34" charset="-128"/>
                <a:ea typeface="Hiragino Sans W4" panose="020B0400000000000000" pitchFamily="34" charset="-128"/>
              </a:rPr>
              <a:t>Geometrical cut</a:t>
            </a:r>
            <a:r>
              <a:rPr lang="en-US" altLang="ja-JP" sz="1400" dirty="0">
                <a:latin typeface="Hiragino Sans W4" panose="020B0400000000000000" pitchFamily="34" charset="-128"/>
                <a:ea typeface="Hiragino Sans W4" panose="020B0400000000000000" pitchFamily="34" charset="-128"/>
              </a:rPr>
              <a:t> </a:t>
            </a:r>
            <a:r>
              <a:rPr lang="ja-JP" altLang="en-US" sz="1400">
                <a:latin typeface="Hiragino Sans W4" panose="020B0400000000000000" pitchFamily="34" charset="-128"/>
                <a:ea typeface="Hiragino Sans W4" panose="020B0400000000000000" pitchFamily="34" charset="-128"/>
              </a:rPr>
              <a:t>済</a:t>
            </a:r>
            <a:endParaRPr lang="en" altLang="ja-JP" sz="1400" dirty="0">
              <a:latin typeface="Hiragino Sans W4" panose="020B0400000000000000" pitchFamily="34" charset="-128"/>
              <a:ea typeface="Hiragino Sans W4" panose="020B0400000000000000" pitchFamily="34" charset="-128"/>
            </a:endParaRPr>
          </a:p>
        </p:txBody>
      </p:sp>
      <p:sp>
        <p:nvSpPr>
          <p:cNvPr id="91" name="角丸四角形吹き出し 90">
            <a:extLst>
              <a:ext uri="{FF2B5EF4-FFF2-40B4-BE49-F238E27FC236}">
                <a16:creationId xmlns:a16="http://schemas.microsoft.com/office/drawing/2014/main" id="{3A3F2464-3BD4-8A83-64AE-AD53CA088941}"/>
              </a:ext>
            </a:extLst>
          </p:cNvPr>
          <p:cNvSpPr/>
          <p:nvPr/>
        </p:nvSpPr>
        <p:spPr>
          <a:xfrm>
            <a:off x="2817044" y="668266"/>
            <a:ext cx="3406731" cy="538850"/>
          </a:xfrm>
          <a:prstGeom prst="wedgeRoundRectCallout">
            <a:avLst>
              <a:gd name="adj1" fmla="val -38561"/>
              <a:gd name="adj2" fmla="val 70022"/>
              <a:gd name="adj3" fmla="val 16667"/>
            </a:avLst>
          </a:prstGeom>
          <a:solidFill>
            <a:schemeClr val="accent5">
              <a:lumMod val="20000"/>
              <a:lumOff val="8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a:latin typeface="Hiragino Sans W4" panose="020B0400000000000000" pitchFamily="34" charset="-128"/>
                <a:ea typeface="Hiragino Sans W4" panose="020B0400000000000000" pitchFamily="34" charset="-128"/>
              </a:rPr>
              <a:t>シンチ信号の</a:t>
            </a:r>
            <a:r>
              <a:rPr lang="en" altLang="ja-JP" sz="1400" i="1" dirty="0" err="1">
                <a:latin typeface="Hiragino Sans W4" panose="020B0400000000000000" pitchFamily="34" charset="-128"/>
                <a:ea typeface="Hiragino Sans W4" panose="020B0400000000000000" pitchFamily="34" charset="-128"/>
              </a:rPr>
              <a:t>geriTimestamp</a:t>
            </a:r>
            <a:r>
              <a:rPr lang="en" altLang="ja-JP" sz="1400" dirty="0">
                <a:latin typeface="Hiragino Sans W4" panose="020B0400000000000000" pitchFamily="34" charset="-128"/>
                <a:ea typeface="Hiragino Sans W4" panose="020B0400000000000000" pitchFamily="34" charset="-128"/>
              </a:rPr>
              <a:t> </a:t>
            </a:r>
            <a:r>
              <a:rPr lang="ja-JP" altLang="en-US" sz="1400">
                <a:latin typeface="Hiragino Sans W4" panose="020B0400000000000000" pitchFamily="34" charset="-128"/>
                <a:ea typeface="Hiragino Sans W4" panose="020B0400000000000000" pitchFamily="34" charset="-128"/>
              </a:rPr>
              <a:t>の前後</a:t>
            </a:r>
            <a:r>
              <a:rPr lang="en-US" altLang="ja-JP" sz="1400" dirty="0">
                <a:latin typeface="Hiragino Sans W4" panose="020B0400000000000000" pitchFamily="34" charset="-128"/>
                <a:ea typeface="Hiragino Sans W4" panose="020B0400000000000000" pitchFamily="34" charset="-128"/>
              </a:rPr>
              <a:t>20</a:t>
            </a:r>
            <a:r>
              <a:rPr lang="en" altLang="ja-JP" sz="1400" dirty="0">
                <a:latin typeface="Hiragino Sans W4" panose="020B0400000000000000" pitchFamily="34" charset="-128"/>
                <a:ea typeface="Hiragino Sans W4" panose="020B0400000000000000" pitchFamily="34" charset="-128"/>
              </a:rPr>
              <a:t>tick (±0.5</a:t>
            </a:r>
            <a:r>
              <a:rPr lang="en-US" altLang="ja-JP" sz="1400" dirty="0" err="1">
                <a:latin typeface="Hiragino Sans W4" panose="020B0400000000000000" pitchFamily="34" charset="-128"/>
                <a:ea typeface="Hiragino Sans W4" panose="020B0400000000000000" pitchFamily="34" charset="-128"/>
              </a:rPr>
              <a:t>μ</a:t>
            </a:r>
            <a:r>
              <a:rPr lang="en" altLang="ja-JP" sz="1400" dirty="0">
                <a:latin typeface="Hiragino Sans W4" panose="020B0400000000000000" pitchFamily="34" charset="-128"/>
                <a:ea typeface="Hiragino Sans W4" panose="020B0400000000000000" pitchFamily="34" charset="-128"/>
              </a:rPr>
              <a:t>s)</a:t>
            </a:r>
            <a:r>
              <a:rPr lang="ja-JP" altLang="en-US" sz="1400">
                <a:latin typeface="Hiragino Sans W4" panose="020B0400000000000000" pitchFamily="34" charset="-128"/>
                <a:ea typeface="Hiragino Sans W4" panose="020B0400000000000000" pitchFamily="34" charset="-128"/>
              </a:rPr>
              <a:t>のセンサ</a:t>
            </a:r>
            <a:r>
              <a:rPr lang="en" altLang="ja-JP" sz="1400" dirty="0">
                <a:latin typeface="Hiragino Sans W4" panose="020B0400000000000000" pitchFamily="34" charset="-128"/>
                <a:ea typeface="Hiragino Sans W4" panose="020B0400000000000000" pitchFamily="34" charset="-128"/>
              </a:rPr>
              <a:t>hit</a:t>
            </a:r>
          </a:p>
        </p:txBody>
      </p:sp>
      <p:sp>
        <p:nvSpPr>
          <p:cNvPr id="92" name="テキスト ボックス 91">
            <a:extLst>
              <a:ext uri="{FF2B5EF4-FFF2-40B4-BE49-F238E27FC236}">
                <a16:creationId xmlns:a16="http://schemas.microsoft.com/office/drawing/2014/main" id="{F883AD64-7FD4-1B62-4407-C06BCA9A751E}"/>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8/11</a:t>
            </a:r>
          </a:p>
        </p:txBody>
      </p:sp>
    </p:spTree>
    <p:extLst>
      <p:ext uri="{BB962C8B-B14F-4D97-AF65-F5344CB8AC3E}">
        <p14:creationId xmlns:p14="http://schemas.microsoft.com/office/powerpoint/2010/main" val="3617957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図 109">
            <a:extLst>
              <a:ext uri="{FF2B5EF4-FFF2-40B4-BE49-F238E27FC236}">
                <a16:creationId xmlns:a16="http://schemas.microsoft.com/office/drawing/2014/main" id="{E3E999DA-0CC0-EF1B-9E68-075626CB014B}"/>
              </a:ext>
            </a:extLst>
          </p:cNvPr>
          <p:cNvPicPr>
            <a:picLocks noChangeAspect="1"/>
          </p:cNvPicPr>
          <p:nvPr/>
        </p:nvPicPr>
        <p:blipFill rotWithShape="1">
          <a:blip r:embed="rId3"/>
          <a:srcRect l="27601" t="7785" r="29664" b="14785"/>
          <a:stretch/>
        </p:blipFill>
        <p:spPr>
          <a:xfrm rot="16200000">
            <a:off x="6981692" y="5098349"/>
            <a:ext cx="646332" cy="2191131"/>
          </a:xfrm>
          <a:prstGeom prst="rect">
            <a:avLst/>
          </a:prstGeom>
        </p:spPr>
      </p:pic>
      <p:pic>
        <p:nvPicPr>
          <p:cNvPr id="104" name="図 103">
            <a:extLst>
              <a:ext uri="{FF2B5EF4-FFF2-40B4-BE49-F238E27FC236}">
                <a16:creationId xmlns:a16="http://schemas.microsoft.com/office/drawing/2014/main" id="{BF173068-AC53-A5C2-D997-DFE9AD4F3C22}"/>
              </a:ext>
            </a:extLst>
          </p:cNvPr>
          <p:cNvPicPr>
            <a:picLocks noChangeAspect="1"/>
          </p:cNvPicPr>
          <p:nvPr/>
        </p:nvPicPr>
        <p:blipFill rotWithShape="1">
          <a:blip r:embed="rId4"/>
          <a:srcRect l="6631" t="-3895" r="4975" b="51044"/>
          <a:stretch/>
        </p:blipFill>
        <p:spPr>
          <a:xfrm rot="5400000">
            <a:off x="4076392" y="688624"/>
            <a:ext cx="1997408" cy="3056438"/>
          </a:xfrm>
          <a:prstGeom prst="rect">
            <a:avLst/>
          </a:prstGeom>
        </p:spPr>
      </p:pic>
      <p:pic>
        <p:nvPicPr>
          <p:cNvPr id="103" name="図 102">
            <a:extLst>
              <a:ext uri="{FF2B5EF4-FFF2-40B4-BE49-F238E27FC236}">
                <a16:creationId xmlns:a16="http://schemas.microsoft.com/office/drawing/2014/main" id="{129B4379-FACC-C528-62BB-B807781D5CAB}"/>
              </a:ext>
            </a:extLst>
          </p:cNvPr>
          <p:cNvPicPr>
            <a:picLocks noChangeAspect="1"/>
          </p:cNvPicPr>
          <p:nvPr/>
        </p:nvPicPr>
        <p:blipFill rotWithShape="1">
          <a:blip r:embed="rId5"/>
          <a:srcRect t="48874" b="3538"/>
          <a:stretch/>
        </p:blipFill>
        <p:spPr>
          <a:xfrm rot="5400000">
            <a:off x="6628944" y="813118"/>
            <a:ext cx="2256400" cy="2773711"/>
          </a:xfrm>
          <a:prstGeom prst="rect">
            <a:avLst/>
          </a:prstGeom>
        </p:spPr>
      </p:pic>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114D177D-1972-725A-4907-393B8750447A}"/>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4.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実験結果</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検出効率</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入射角依存の謎</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pic>
        <p:nvPicPr>
          <p:cNvPr id="22" name="図 21">
            <a:extLst>
              <a:ext uri="{FF2B5EF4-FFF2-40B4-BE49-F238E27FC236}">
                <a16:creationId xmlns:a16="http://schemas.microsoft.com/office/drawing/2014/main" id="{A6F3D21C-F388-8983-77F2-38212857A587}"/>
              </a:ext>
            </a:extLst>
          </p:cNvPr>
          <p:cNvPicPr>
            <a:picLocks noChangeAspect="1"/>
          </p:cNvPicPr>
          <p:nvPr/>
        </p:nvPicPr>
        <p:blipFill rotWithShape="1">
          <a:blip r:embed="rId6"/>
          <a:srcRect l="-3642" t="8199" b="4877"/>
          <a:stretch/>
        </p:blipFill>
        <p:spPr>
          <a:xfrm rot="5400000">
            <a:off x="710768" y="686575"/>
            <a:ext cx="2081364" cy="3056438"/>
          </a:xfrm>
          <a:prstGeom prst="rect">
            <a:avLst/>
          </a:prstGeom>
        </p:spPr>
      </p:pic>
      <p:sp>
        <p:nvSpPr>
          <p:cNvPr id="26" name="テキスト ボックス 25">
            <a:extLst>
              <a:ext uri="{FF2B5EF4-FFF2-40B4-BE49-F238E27FC236}">
                <a16:creationId xmlns:a16="http://schemas.microsoft.com/office/drawing/2014/main" id="{82144CFE-F0B1-FF12-74CA-10E6366A4D55}"/>
              </a:ext>
            </a:extLst>
          </p:cNvPr>
          <p:cNvSpPr txBox="1"/>
          <p:nvPr/>
        </p:nvSpPr>
        <p:spPr>
          <a:xfrm>
            <a:off x="1926972" y="2498110"/>
            <a:ext cx="262719" cy="461665"/>
          </a:xfrm>
          <a:prstGeom prst="rect">
            <a:avLst/>
          </a:prstGeom>
          <a:solidFill>
            <a:schemeClr val="bg1"/>
          </a:solidFill>
        </p:spPr>
        <p:txBody>
          <a:bodyPr wrap="square">
            <a:spAutoFit/>
          </a:bodyPr>
          <a:lstStyle/>
          <a:p>
            <a:r>
              <a:rPr lang="ja-JP" altLang="en-US" sz="1200" i="1">
                <a:solidFill>
                  <a:srgbClr val="FF0000"/>
                </a:solidFill>
                <a:latin typeface="Hiragino Sans W4" panose="020B0400000000000000" pitchFamily="34" charset="-128"/>
                <a:ea typeface="Hiragino Sans W4" panose="020B0400000000000000" pitchFamily="34" charset="-128"/>
              </a:rPr>
              <a:t>ー</a:t>
            </a:r>
            <a:endParaRPr lang="en-US" altLang="ja-JP" sz="1200" i="1" dirty="0">
              <a:solidFill>
                <a:srgbClr val="00B050"/>
              </a:solidFill>
              <a:latin typeface="Hiragino Sans W4" panose="020B0400000000000000" pitchFamily="34" charset="-128"/>
              <a:ea typeface="Hiragino Sans W4" panose="020B0400000000000000" pitchFamily="34" charset="-128"/>
            </a:endParaRPr>
          </a:p>
          <a:p>
            <a:r>
              <a:rPr lang="ja-JP" altLang="en-US" sz="1200" i="1">
                <a:solidFill>
                  <a:srgbClr val="3F53F4"/>
                </a:solidFill>
                <a:latin typeface="Hiragino Sans W4" panose="020B0400000000000000" pitchFamily="34" charset="-128"/>
                <a:ea typeface="Hiragino Sans W4" panose="020B0400000000000000" pitchFamily="34" charset="-128"/>
              </a:rPr>
              <a:t>ー</a:t>
            </a:r>
            <a:endParaRPr lang="en" altLang="ja-JP" sz="1200" i="1" dirty="0">
              <a:solidFill>
                <a:srgbClr val="3F53F4"/>
              </a:solidFill>
              <a:latin typeface="Hiragino Sans W4" panose="020B0400000000000000" pitchFamily="34" charset="-128"/>
              <a:ea typeface="Hiragino Sans W4" panose="020B0400000000000000" pitchFamily="34" charset="-128"/>
            </a:endParaRPr>
          </a:p>
        </p:txBody>
      </p:sp>
      <p:sp>
        <p:nvSpPr>
          <p:cNvPr id="27" name="テキスト ボックス 26">
            <a:extLst>
              <a:ext uri="{FF2B5EF4-FFF2-40B4-BE49-F238E27FC236}">
                <a16:creationId xmlns:a16="http://schemas.microsoft.com/office/drawing/2014/main" id="{1045EB44-7F2B-5852-094D-5073FBEAD337}"/>
              </a:ext>
            </a:extLst>
          </p:cNvPr>
          <p:cNvSpPr txBox="1"/>
          <p:nvPr/>
        </p:nvSpPr>
        <p:spPr>
          <a:xfrm>
            <a:off x="2189691" y="2490638"/>
            <a:ext cx="1412763" cy="430887"/>
          </a:xfrm>
          <a:prstGeom prst="rect">
            <a:avLst/>
          </a:prstGeom>
          <a:solidFill>
            <a:schemeClr val="bg1"/>
          </a:solidFill>
        </p:spPr>
        <p:txBody>
          <a:bodyPr wrap="square">
            <a:spAutoFit/>
          </a:bodyPr>
          <a:lstStyle/>
          <a:p>
            <a:r>
              <a:rPr lang="en-US" altLang="ja-JP" sz="1100" dirty="0">
                <a:latin typeface="Hiragino Sans W4" panose="020B0400000000000000" pitchFamily="34" charset="-128"/>
                <a:ea typeface="Hiragino Sans W4" panose="020B0400000000000000" pitchFamily="34" charset="-128"/>
              </a:rPr>
              <a:t>w/o </a:t>
            </a:r>
            <a:r>
              <a:rPr lang="en-US" altLang="ja-JP" sz="1100" dirty="0" err="1">
                <a:latin typeface="Hiragino Sans W4" panose="020B0400000000000000" pitchFamily="34" charset="-128"/>
                <a:ea typeface="Hiragino Sans W4" panose="020B0400000000000000" pitchFamily="34" charset="-128"/>
              </a:rPr>
              <a:t>smx</a:t>
            </a:r>
            <a:r>
              <a:rPr lang="en-US" altLang="ja-JP" sz="1100" dirty="0">
                <a:latin typeface="Hiragino Sans W4" panose="020B0400000000000000" pitchFamily="34" charset="-128"/>
                <a:ea typeface="Hiragino Sans W4" panose="020B0400000000000000" pitchFamily="34" charset="-128"/>
              </a:rPr>
              <a:t> </a:t>
            </a:r>
            <a:r>
              <a:rPr lang="en-US" altLang="ja-JP" sz="1100" dirty="0" err="1">
                <a:latin typeface="Hiragino Sans W4" panose="020B0400000000000000" pitchFamily="34" charset="-128"/>
                <a:ea typeface="Hiragino Sans W4" panose="020B0400000000000000" pitchFamily="34" charset="-128"/>
              </a:rPr>
              <a:t>tdc</a:t>
            </a:r>
            <a:r>
              <a:rPr lang="en-US" altLang="ja-JP" sz="1100" dirty="0">
                <a:latin typeface="Hiragino Sans W4" panose="020B0400000000000000" pitchFamily="34" charset="-128"/>
                <a:ea typeface="Hiragino Sans W4" panose="020B0400000000000000" pitchFamily="34" charset="-128"/>
              </a:rPr>
              <a:t> cut</a:t>
            </a:r>
          </a:p>
          <a:p>
            <a:r>
              <a:rPr lang="en-US" altLang="ja-JP" sz="1100" dirty="0">
                <a:latin typeface="Hiragino Sans W4" panose="020B0400000000000000" pitchFamily="34" charset="-128"/>
                <a:ea typeface="Hiragino Sans W4" panose="020B0400000000000000" pitchFamily="34" charset="-128"/>
              </a:rPr>
              <a:t>w/ </a:t>
            </a:r>
            <a:r>
              <a:rPr lang="en-US" altLang="ja-JP" sz="1100" dirty="0" err="1">
                <a:latin typeface="Hiragino Sans W4" panose="020B0400000000000000" pitchFamily="34" charset="-128"/>
                <a:ea typeface="Hiragino Sans W4" panose="020B0400000000000000" pitchFamily="34" charset="-128"/>
              </a:rPr>
              <a:t>smx</a:t>
            </a:r>
            <a:r>
              <a:rPr lang="en-US" altLang="ja-JP" sz="1100" dirty="0">
                <a:latin typeface="Hiragino Sans W4" panose="020B0400000000000000" pitchFamily="34" charset="-128"/>
                <a:ea typeface="Hiragino Sans W4" panose="020B0400000000000000" pitchFamily="34" charset="-128"/>
              </a:rPr>
              <a:t> </a:t>
            </a:r>
            <a:r>
              <a:rPr lang="en-US" altLang="ja-JP" sz="1100" dirty="0" err="1">
                <a:latin typeface="Hiragino Sans W4" panose="020B0400000000000000" pitchFamily="34" charset="-128"/>
                <a:ea typeface="Hiragino Sans W4" panose="020B0400000000000000" pitchFamily="34" charset="-128"/>
              </a:rPr>
              <a:t>tdc</a:t>
            </a:r>
            <a:r>
              <a:rPr lang="en-US" altLang="ja-JP" sz="1100" dirty="0">
                <a:latin typeface="Hiragino Sans W4" panose="020B0400000000000000" pitchFamily="34" charset="-128"/>
                <a:ea typeface="Hiragino Sans W4" panose="020B0400000000000000" pitchFamily="34" charset="-128"/>
              </a:rPr>
              <a:t> cut</a:t>
            </a:r>
          </a:p>
        </p:txBody>
      </p:sp>
      <p:sp>
        <p:nvSpPr>
          <p:cNvPr id="30" name="テキスト ボックス 29">
            <a:extLst>
              <a:ext uri="{FF2B5EF4-FFF2-40B4-BE49-F238E27FC236}">
                <a16:creationId xmlns:a16="http://schemas.microsoft.com/office/drawing/2014/main" id="{54F131E6-A803-8208-1276-54ADB2BC74F1}"/>
              </a:ext>
            </a:extLst>
          </p:cNvPr>
          <p:cNvSpPr txBox="1"/>
          <p:nvPr/>
        </p:nvSpPr>
        <p:spPr>
          <a:xfrm>
            <a:off x="432249" y="1218136"/>
            <a:ext cx="2778579"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Hit profile 16deg. 108N</a:t>
            </a:r>
            <a:endParaRPr lang="ja-JP" altLang="en-US" sz="160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id="{CBEAC896-FD2C-1AEB-64D8-5CB79FA47F62}"/>
              </a:ext>
            </a:extLst>
          </p:cNvPr>
          <p:cNvSpPr txBox="1"/>
          <p:nvPr/>
        </p:nvSpPr>
        <p:spPr>
          <a:xfrm>
            <a:off x="1631858" y="3133363"/>
            <a:ext cx="236864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(1ch=58μm)</a:t>
            </a:r>
            <a:endParaRPr lang="ja-JP" altLang="en-US" sz="1200">
              <a:latin typeface="Hiragino Sans W4" panose="020B0400000000000000" pitchFamily="34" charset="-128"/>
              <a:ea typeface="Hiragino Sans W4" panose="020B0400000000000000" pitchFamily="34" charset="-128"/>
            </a:endParaRPr>
          </a:p>
        </p:txBody>
      </p:sp>
      <p:sp>
        <p:nvSpPr>
          <p:cNvPr id="42" name="テキスト ボックス 41">
            <a:extLst>
              <a:ext uri="{FF2B5EF4-FFF2-40B4-BE49-F238E27FC236}">
                <a16:creationId xmlns:a16="http://schemas.microsoft.com/office/drawing/2014/main" id="{A539DBB1-2287-FA38-1323-E332962B715C}"/>
              </a:ext>
            </a:extLst>
          </p:cNvPr>
          <p:cNvSpPr txBox="1"/>
          <p:nvPr/>
        </p:nvSpPr>
        <p:spPr>
          <a:xfrm>
            <a:off x="249589" y="659091"/>
            <a:ext cx="3582085" cy="400110"/>
          </a:xfrm>
          <a:prstGeom prst="rect">
            <a:avLst/>
          </a:prstGeom>
          <a:noFill/>
        </p:spPr>
        <p:txBody>
          <a:bodyPr wrap="square">
            <a:spAutoFit/>
          </a:bodyPr>
          <a:lstStyle/>
          <a:p>
            <a:pPr marL="285750" indent="-285750">
              <a:buFont typeface="Wingdings" pitchFamily="2" charset="2"/>
              <a:buChar char="n"/>
            </a:pPr>
            <a:r>
              <a:rPr lang="en-US" altLang="ja-JP" sz="2000" b="1" u="sng" dirty="0">
                <a:latin typeface="Hiragino Sans W6" panose="020B0400000000000000" pitchFamily="34" charset="-128"/>
                <a:ea typeface="Hiragino Sans W6" panose="020B0400000000000000" pitchFamily="34" charset="-128"/>
              </a:rPr>
              <a:t>16deg hit </a:t>
            </a:r>
            <a:r>
              <a:rPr lang="ja-JP" altLang="en-US" sz="2000" b="1" u="sng">
                <a:latin typeface="Hiragino Sans W6" panose="020B0400000000000000" pitchFamily="34" charset="-128"/>
                <a:ea typeface="Hiragino Sans W6" panose="020B0400000000000000" pitchFamily="34" charset="-128"/>
              </a:rPr>
              <a:t>の</a:t>
            </a:r>
            <a:r>
              <a:rPr lang="en-US" altLang="ja-JP" sz="2000" b="1" u="sng" dirty="0" err="1">
                <a:latin typeface="Hiragino Sans W6" panose="020B0400000000000000" pitchFamily="34" charset="-128"/>
                <a:ea typeface="Hiragino Sans W6" panose="020B0400000000000000" pitchFamily="34" charset="-128"/>
              </a:rPr>
              <a:t>adc</a:t>
            </a:r>
            <a:r>
              <a:rPr lang="ja-JP" altLang="en-US" sz="2000" b="1" u="sng">
                <a:latin typeface="Hiragino Sans W6" panose="020B0400000000000000" pitchFamily="34" charset="-128"/>
                <a:ea typeface="Hiragino Sans W6" panose="020B0400000000000000" pitchFamily="34" charset="-128"/>
              </a:rPr>
              <a:t>分布</a:t>
            </a:r>
            <a:endParaRPr lang="en" altLang="ja-JP" sz="2000" b="1" u="sng" dirty="0">
              <a:latin typeface="Hiragino Sans W6" panose="020B0400000000000000" pitchFamily="34" charset="-128"/>
              <a:ea typeface="Hiragino Sans W6" panose="020B0400000000000000" pitchFamily="34" charset="-128"/>
            </a:endParaRPr>
          </a:p>
        </p:txBody>
      </p:sp>
      <p:sp>
        <p:nvSpPr>
          <p:cNvPr id="52" name="テキスト ボックス 51">
            <a:extLst>
              <a:ext uri="{FF2B5EF4-FFF2-40B4-BE49-F238E27FC236}">
                <a16:creationId xmlns:a16="http://schemas.microsoft.com/office/drawing/2014/main" id="{1FCEE4C5-D02E-6381-2441-9DCB1DB69616}"/>
              </a:ext>
            </a:extLst>
          </p:cNvPr>
          <p:cNvSpPr txBox="1"/>
          <p:nvPr/>
        </p:nvSpPr>
        <p:spPr>
          <a:xfrm>
            <a:off x="6001779" y="3505531"/>
            <a:ext cx="3177169" cy="338554"/>
          </a:xfrm>
          <a:prstGeom prst="rect">
            <a:avLst/>
          </a:prstGeom>
          <a:noFill/>
        </p:spPr>
        <p:txBody>
          <a:bodyPr wrap="square">
            <a:spAutoFit/>
          </a:bodyPr>
          <a:lstStyle/>
          <a:p>
            <a:r>
              <a:rPr lang="ja-JP" altLang="en-US" sz="1600" b="1" u="sng">
                <a:latin typeface="Hiragino Sans W6" panose="020B0400000000000000" pitchFamily="34" charset="-128"/>
                <a:ea typeface="Hiragino Sans W6" panose="020B0400000000000000" pitchFamily="34" charset="-128"/>
              </a:rPr>
              <a:t>低</a:t>
            </a:r>
            <a:r>
              <a:rPr lang="en-US" altLang="ja-JP" sz="1600" b="1" u="sng" dirty="0" err="1">
                <a:latin typeface="Hiragino Sans W6" panose="020B0400000000000000" pitchFamily="34" charset="-128"/>
                <a:ea typeface="Hiragino Sans W6" panose="020B0400000000000000" pitchFamily="34" charset="-128"/>
              </a:rPr>
              <a:t>adc</a:t>
            </a:r>
            <a:r>
              <a:rPr lang="ja-JP" altLang="en-US" sz="1600" b="1" u="sng">
                <a:latin typeface="Hiragino Sans W6" panose="020B0400000000000000" pitchFamily="34" charset="-128"/>
                <a:ea typeface="Hiragino Sans W6" panose="020B0400000000000000" pitchFamily="34" charset="-128"/>
              </a:rPr>
              <a:t>の</a:t>
            </a:r>
            <a:r>
              <a:rPr lang="en-US" altLang="ja-JP" sz="1600" b="1" u="sng" dirty="0">
                <a:latin typeface="Hiragino Sans W6" panose="020B0400000000000000" pitchFamily="34" charset="-128"/>
                <a:ea typeface="Hiragino Sans W6" panose="020B0400000000000000" pitchFamily="34" charset="-128"/>
              </a:rPr>
              <a:t>hit</a:t>
            </a:r>
            <a:r>
              <a:rPr lang="ja-JP" altLang="en-US" sz="1600" b="1" u="sng">
                <a:latin typeface="Hiragino Sans W6" panose="020B0400000000000000" pitchFamily="34" charset="-128"/>
                <a:ea typeface="Hiragino Sans W6" panose="020B0400000000000000" pitchFamily="34" charset="-128"/>
              </a:rPr>
              <a:t>の</a:t>
            </a:r>
            <a:r>
              <a:rPr lang="en-US" altLang="ja-JP" sz="1600" b="1" u="sng" dirty="0" err="1">
                <a:latin typeface="Hiragino Sans W6" panose="020B0400000000000000" pitchFamily="34" charset="-128"/>
                <a:ea typeface="Hiragino Sans W6" panose="020B0400000000000000" pitchFamily="34" charset="-128"/>
              </a:rPr>
              <a:t>tdc</a:t>
            </a:r>
            <a:r>
              <a:rPr lang="ja-JP" altLang="en-US" sz="1600" b="1" u="sng">
                <a:latin typeface="Hiragino Sans W6" panose="020B0400000000000000" pitchFamily="34" charset="-128"/>
                <a:ea typeface="Hiragino Sans W6" panose="020B0400000000000000" pitchFamily="34" charset="-128"/>
              </a:rPr>
              <a:t>がおかしい</a:t>
            </a:r>
            <a:r>
              <a:rPr lang="en-US" altLang="ja-JP" sz="1600" b="1" u="sng" dirty="0">
                <a:latin typeface="Hiragino Sans W6" panose="020B0400000000000000" pitchFamily="34" charset="-128"/>
                <a:ea typeface="Hiragino Sans W6" panose="020B0400000000000000" pitchFamily="34" charset="-128"/>
              </a:rPr>
              <a:t>?</a:t>
            </a:r>
          </a:p>
        </p:txBody>
      </p:sp>
      <p:sp>
        <p:nvSpPr>
          <p:cNvPr id="53" name="テキスト ボックス 52">
            <a:extLst>
              <a:ext uri="{FF2B5EF4-FFF2-40B4-BE49-F238E27FC236}">
                <a16:creationId xmlns:a16="http://schemas.microsoft.com/office/drawing/2014/main" id="{1B136F1D-665D-28BD-0232-C61A77F2B893}"/>
              </a:ext>
            </a:extLst>
          </p:cNvPr>
          <p:cNvSpPr txBox="1"/>
          <p:nvPr/>
        </p:nvSpPr>
        <p:spPr>
          <a:xfrm>
            <a:off x="5391169" y="3159921"/>
            <a:ext cx="133523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a:t>
            </a:r>
            <a:endParaRPr lang="ja-JP" altLang="en-US" sz="1200">
              <a:latin typeface="Hiragino Sans W4" panose="020B0400000000000000" pitchFamily="34" charset="-128"/>
              <a:ea typeface="Hiragino Sans W4" panose="020B0400000000000000" pitchFamily="34" charset="-128"/>
            </a:endParaRPr>
          </a:p>
        </p:txBody>
      </p:sp>
      <p:sp>
        <p:nvSpPr>
          <p:cNvPr id="54" name="テキスト ボックス 53">
            <a:extLst>
              <a:ext uri="{FF2B5EF4-FFF2-40B4-BE49-F238E27FC236}">
                <a16:creationId xmlns:a16="http://schemas.microsoft.com/office/drawing/2014/main" id="{3883C46E-E0B1-27A9-FC6E-742979758D49}"/>
              </a:ext>
            </a:extLst>
          </p:cNvPr>
          <p:cNvSpPr txBox="1"/>
          <p:nvPr/>
        </p:nvSpPr>
        <p:spPr>
          <a:xfrm>
            <a:off x="7747912" y="3149554"/>
            <a:ext cx="133523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Strip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 [</a:t>
            </a:r>
            <a:r>
              <a:rPr lang="en-US" altLang="ja-JP" sz="1200" dirty="0" err="1">
                <a:latin typeface="Hiragino Sans W4" panose="020B0400000000000000" pitchFamily="34" charset="-128"/>
                <a:ea typeface="Hiragino Sans W4" panose="020B0400000000000000" pitchFamily="34" charset="-128"/>
              </a:rPr>
              <a:t>ch</a:t>
            </a:r>
            <a:r>
              <a:rPr lang="en-US" altLang="ja-JP" sz="1200" dirty="0">
                <a:latin typeface="Hiragino Sans W4" panose="020B0400000000000000" pitchFamily="34" charset="-128"/>
                <a:ea typeface="Hiragino Sans W4" panose="020B0400000000000000" pitchFamily="34" charset="-128"/>
              </a:rPr>
              <a:t>]</a:t>
            </a:r>
            <a:endParaRPr lang="ja-JP" altLang="en-US" sz="1200">
              <a:latin typeface="Hiragino Sans W4" panose="020B0400000000000000" pitchFamily="34" charset="-128"/>
              <a:ea typeface="Hiragino Sans W4" panose="020B0400000000000000" pitchFamily="34" charset="-128"/>
            </a:endParaRPr>
          </a:p>
        </p:txBody>
      </p:sp>
      <p:sp>
        <p:nvSpPr>
          <p:cNvPr id="55" name="テキスト ボックス 54">
            <a:extLst>
              <a:ext uri="{FF2B5EF4-FFF2-40B4-BE49-F238E27FC236}">
                <a16:creationId xmlns:a16="http://schemas.microsoft.com/office/drawing/2014/main" id="{0397E3F6-562A-29C2-59BB-6591A1660362}"/>
              </a:ext>
            </a:extLst>
          </p:cNvPr>
          <p:cNvSpPr txBox="1"/>
          <p:nvPr/>
        </p:nvSpPr>
        <p:spPr>
          <a:xfrm>
            <a:off x="306330" y="4048847"/>
            <a:ext cx="4357374"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ADC閾値 </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1.4 fC</a:t>
            </a:r>
          </a:p>
          <a:p>
            <a:pPr marL="285750" indent="-285750">
              <a:buFont typeface="Arial" panose="020B0604020202020204" pitchFamily="34" charset="0"/>
              <a:buChar char="•"/>
            </a:pPr>
            <a:r>
              <a:rPr lang="ja-JP" altLang="en-US">
                <a:latin typeface="Hiragino Sans W4" panose="020B0400000000000000" pitchFamily="34" charset="-128"/>
                <a:ea typeface="Hiragino Sans W4" panose="020B0400000000000000" pitchFamily="34" charset="-128"/>
              </a:rPr>
              <a:t>TDC閾値：</a:t>
            </a:r>
            <a:r>
              <a:rPr lang="ja-JP" altLang="en-US" b="1">
                <a:solidFill>
                  <a:srgbClr val="FF0000"/>
                </a:solidFill>
                <a:latin typeface="Hiragino Sans W6" panose="020B0400000000000000" pitchFamily="34" charset="-128"/>
                <a:ea typeface="Hiragino Sans W6" panose="020B0400000000000000" pitchFamily="34" charset="-128"/>
              </a:rPr>
              <a:t>2.8/3.2</a:t>
            </a:r>
            <a:r>
              <a:rPr lang="en-US" altLang="ja-JP" b="1" dirty="0">
                <a:latin typeface="Hiragino Sans W6" panose="020B0400000000000000" pitchFamily="34" charset="-128"/>
                <a:ea typeface="Hiragino Sans W6" panose="020B0400000000000000" pitchFamily="34" charset="-128"/>
              </a:rPr>
              <a:t> </a:t>
            </a:r>
            <a:r>
              <a:rPr lang="ja-JP" altLang="en-US" b="1">
                <a:solidFill>
                  <a:srgbClr val="FF0000"/>
                </a:solidFill>
                <a:latin typeface="Hiragino Sans W6" panose="020B0400000000000000" pitchFamily="34" charset="-128"/>
                <a:ea typeface="Hiragino Sans W6" panose="020B0400000000000000" pitchFamily="34" charset="-128"/>
              </a:rPr>
              <a:t>fC</a:t>
            </a:r>
            <a:r>
              <a:rPr lang="en-US" altLang="ja-JP" b="1" dirty="0">
                <a:latin typeface="Hiragino Sans W6" panose="020B0400000000000000" pitchFamily="34" charset="-128"/>
                <a:ea typeface="Hiragino Sans W6" panose="020B0400000000000000" pitchFamily="34" charset="-128"/>
              </a:rPr>
              <a:t> </a:t>
            </a:r>
            <a:r>
              <a:rPr lang="ja-JP" altLang="en-US">
                <a:latin typeface="Hiragino Sans W4" panose="020B0400000000000000" pitchFamily="34" charset="-128"/>
                <a:ea typeface="Hiragino Sans W4" panose="020B0400000000000000" pitchFamily="34" charset="-128"/>
              </a:rPr>
              <a:t>(偶/奇</a:t>
            </a:r>
            <a:r>
              <a:rPr lang="en-US" altLang="ja-JP" dirty="0">
                <a:latin typeface="Hiragino Sans W4" panose="020B0400000000000000" pitchFamily="34" charset="-128"/>
                <a:ea typeface="Hiragino Sans W4" panose="020B0400000000000000" pitchFamily="34" charset="-128"/>
              </a:rPr>
              <a:t> strip</a:t>
            </a:r>
            <a:r>
              <a:rPr lang="ja-JP" altLang="en-US">
                <a:latin typeface="Hiragino Sans W4" panose="020B0400000000000000" pitchFamily="34" charset="-128"/>
                <a:ea typeface="Hiragino Sans W4" panose="020B0400000000000000" pitchFamily="34" charset="-128"/>
              </a:rPr>
              <a:t>)</a:t>
            </a:r>
          </a:p>
        </p:txBody>
      </p:sp>
      <p:sp>
        <p:nvSpPr>
          <p:cNvPr id="57" name="テキスト ボックス 56">
            <a:extLst>
              <a:ext uri="{FF2B5EF4-FFF2-40B4-BE49-F238E27FC236}">
                <a16:creationId xmlns:a16="http://schemas.microsoft.com/office/drawing/2014/main" id="{D61483F8-85CB-7D22-1FB6-052A3F17A757}"/>
              </a:ext>
            </a:extLst>
          </p:cNvPr>
          <p:cNvSpPr txBox="1"/>
          <p:nvPr/>
        </p:nvSpPr>
        <p:spPr>
          <a:xfrm>
            <a:off x="249589" y="3623563"/>
            <a:ext cx="2955165" cy="400110"/>
          </a:xfrm>
          <a:prstGeom prst="rect">
            <a:avLst/>
          </a:prstGeom>
          <a:noFill/>
        </p:spPr>
        <p:txBody>
          <a:bodyPr wrap="square">
            <a:spAutoFit/>
          </a:bodyPr>
          <a:lstStyle/>
          <a:p>
            <a:pPr marL="285750" indent="-28575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閾値解析</a:t>
            </a:r>
            <a:endParaRPr lang="en" altLang="ja-JP" sz="2000" b="1" u="sng" dirty="0">
              <a:latin typeface="Hiragino Sans W6" panose="020B0400000000000000" pitchFamily="34" charset="-128"/>
              <a:ea typeface="Hiragino Sans W6" panose="020B0400000000000000" pitchFamily="34" charset="-128"/>
            </a:endParaRPr>
          </a:p>
        </p:txBody>
      </p:sp>
      <p:grpSp>
        <p:nvGrpSpPr>
          <p:cNvPr id="67" name="グループ化 66">
            <a:extLst>
              <a:ext uri="{FF2B5EF4-FFF2-40B4-BE49-F238E27FC236}">
                <a16:creationId xmlns:a16="http://schemas.microsoft.com/office/drawing/2014/main" id="{7ED209EF-6921-1007-9EED-8F3B81ADA19B}"/>
              </a:ext>
            </a:extLst>
          </p:cNvPr>
          <p:cNvGrpSpPr/>
          <p:nvPr/>
        </p:nvGrpSpPr>
        <p:grpSpPr>
          <a:xfrm>
            <a:off x="6058788" y="4128767"/>
            <a:ext cx="1970516" cy="807599"/>
            <a:chOff x="4956017" y="4114461"/>
            <a:chExt cx="1890177" cy="807599"/>
          </a:xfrm>
        </p:grpSpPr>
        <p:grpSp>
          <p:nvGrpSpPr>
            <p:cNvPr id="60" name="グループ化 59">
              <a:extLst>
                <a:ext uri="{FF2B5EF4-FFF2-40B4-BE49-F238E27FC236}">
                  <a16:creationId xmlns:a16="http://schemas.microsoft.com/office/drawing/2014/main" id="{B74AC9F8-DA25-7E51-67BA-F9181296E695}"/>
                </a:ext>
              </a:extLst>
            </p:cNvPr>
            <p:cNvGrpSpPr/>
            <p:nvPr/>
          </p:nvGrpSpPr>
          <p:grpSpPr>
            <a:xfrm>
              <a:off x="5019337" y="4213146"/>
              <a:ext cx="1826857" cy="708914"/>
              <a:chOff x="5978276" y="4442600"/>
              <a:chExt cx="2666121" cy="708914"/>
            </a:xfrm>
          </p:grpSpPr>
          <p:sp>
            <p:nvSpPr>
              <p:cNvPr id="62" name="フリーフォーム 61">
                <a:extLst>
                  <a:ext uri="{FF2B5EF4-FFF2-40B4-BE49-F238E27FC236}">
                    <a16:creationId xmlns:a16="http://schemas.microsoft.com/office/drawing/2014/main" id="{90047D40-7C46-7F09-D0C3-89BD98291AAF}"/>
                  </a:ext>
                </a:extLst>
              </p:cNvPr>
              <p:cNvSpPr/>
              <p:nvPr/>
            </p:nvSpPr>
            <p:spPr>
              <a:xfrm>
                <a:off x="5978276" y="4442600"/>
                <a:ext cx="955547" cy="708914"/>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4156364"/>
                  <a:gd name="connsiteY0" fmla="*/ 1937229 h 2070328"/>
                  <a:gd name="connsiteX1" fmla="*/ 157942 w 4156364"/>
                  <a:gd name="connsiteY1" fmla="*/ 1704473 h 2070328"/>
                  <a:gd name="connsiteX2" fmla="*/ 540328 w 4156364"/>
                  <a:gd name="connsiteY2" fmla="*/ 365 h 2070328"/>
                  <a:gd name="connsiteX3" fmla="*/ 1346663 w 4156364"/>
                  <a:gd name="connsiteY3" fmla="*/ 1862415 h 2070328"/>
                  <a:gd name="connsiteX4" fmla="*/ 4156364 w 4156364"/>
                  <a:gd name="connsiteY4" fmla="*/ 2003732 h 2070328"/>
                  <a:gd name="connsiteX0" fmla="*/ 0 w 4156364"/>
                  <a:gd name="connsiteY0" fmla="*/ 1945539 h 2079171"/>
                  <a:gd name="connsiteX1" fmla="*/ 157942 w 4156364"/>
                  <a:gd name="connsiteY1" fmla="*/ 1712783 h 2079171"/>
                  <a:gd name="connsiteX2" fmla="*/ 440576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660 h 2092861"/>
                  <a:gd name="connsiteX1" fmla="*/ 157942 w 4156364"/>
                  <a:gd name="connsiteY1" fmla="*/ 1712904 h 2092861"/>
                  <a:gd name="connsiteX2" fmla="*/ 440576 w 4156364"/>
                  <a:gd name="connsiteY2" fmla="*/ 483 h 2092861"/>
                  <a:gd name="connsiteX3" fmla="*/ 1562794 w 4156364"/>
                  <a:gd name="connsiteY3" fmla="*/ 1895784 h 2092861"/>
                  <a:gd name="connsiteX4" fmla="*/ 4156364 w 4156364"/>
                  <a:gd name="connsiteY4" fmla="*/ 2012163 h 2092861"/>
                  <a:gd name="connsiteX0" fmla="*/ 0 w 4156364"/>
                  <a:gd name="connsiteY0" fmla="*/ 1945540 h 2079172"/>
                  <a:gd name="connsiteX1" fmla="*/ 157942 w 4156364"/>
                  <a:gd name="connsiteY1" fmla="*/ 1712784 h 2079172"/>
                  <a:gd name="connsiteX2" fmla="*/ 440576 w 4156364"/>
                  <a:gd name="connsiteY2" fmla="*/ 363 h 2079172"/>
                  <a:gd name="connsiteX3" fmla="*/ 1555024 w 4156364"/>
                  <a:gd name="connsiteY3" fmla="*/ 1870726 h 2079172"/>
                  <a:gd name="connsiteX4" fmla="*/ 4156364 w 4156364"/>
                  <a:gd name="connsiteY4" fmla="*/ 2012043 h 2079172"/>
                  <a:gd name="connsiteX0" fmla="*/ 0 w 4156364"/>
                  <a:gd name="connsiteY0" fmla="*/ 1945540 h 2027535"/>
                  <a:gd name="connsiteX1" fmla="*/ 157942 w 4156364"/>
                  <a:gd name="connsiteY1" fmla="*/ 1712784 h 2027535"/>
                  <a:gd name="connsiteX2" fmla="*/ 440576 w 4156364"/>
                  <a:gd name="connsiteY2" fmla="*/ 363 h 2027535"/>
                  <a:gd name="connsiteX3" fmla="*/ 1555024 w 4156364"/>
                  <a:gd name="connsiteY3" fmla="*/ 1870726 h 2027535"/>
                  <a:gd name="connsiteX4" fmla="*/ 4156364 w 4156364"/>
                  <a:gd name="connsiteY4" fmla="*/ 2012043 h 2027535"/>
                  <a:gd name="connsiteX0" fmla="*/ 0 w 4195208"/>
                  <a:gd name="connsiteY0" fmla="*/ 1945540 h 2032383"/>
                  <a:gd name="connsiteX1" fmla="*/ 157942 w 4195208"/>
                  <a:gd name="connsiteY1" fmla="*/ 1712784 h 2032383"/>
                  <a:gd name="connsiteX2" fmla="*/ 440576 w 4195208"/>
                  <a:gd name="connsiteY2" fmla="*/ 363 h 2032383"/>
                  <a:gd name="connsiteX3" fmla="*/ 1555024 w 4195208"/>
                  <a:gd name="connsiteY3" fmla="*/ 1870726 h 2032383"/>
                  <a:gd name="connsiteX4" fmla="*/ 4195208 w 4195208"/>
                  <a:gd name="connsiteY4" fmla="*/ 1912290 h 2032383"/>
                  <a:gd name="connsiteX0" fmla="*/ 0 w 4195208"/>
                  <a:gd name="connsiteY0" fmla="*/ 1945540 h 2021557"/>
                  <a:gd name="connsiteX1" fmla="*/ 157942 w 4195208"/>
                  <a:gd name="connsiteY1" fmla="*/ 1712784 h 2021557"/>
                  <a:gd name="connsiteX2" fmla="*/ 440576 w 4195208"/>
                  <a:gd name="connsiteY2" fmla="*/ 363 h 2021557"/>
                  <a:gd name="connsiteX3" fmla="*/ 1555024 w 4195208"/>
                  <a:gd name="connsiteY3" fmla="*/ 1870726 h 2021557"/>
                  <a:gd name="connsiteX4" fmla="*/ 4195208 w 4195208"/>
                  <a:gd name="connsiteY4" fmla="*/ 1912290 h 2021557"/>
                  <a:gd name="connsiteX0" fmla="*/ 0 w 1555024"/>
                  <a:gd name="connsiteY0" fmla="*/ 1945540 h 1948865"/>
                  <a:gd name="connsiteX1" fmla="*/ 157942 w 1555024"/>
                  <a:gd name="connsiteY1" fmla="*/ 1712784 h 1948865"/>
                  <a:gd name="connsiteX2" fmla="*/ 440576 w 1555024"/>
                  <a:gd name="connsiteY2" fmla="*/ 363 h 1948865"/>
                  <a:gd name="connsiteX3" fmla="*/ 1555024 w 1555024"/>
                  <a:gd name="connsiteY3" fmla="*/ 1870726 h 1948865"/>
                  <a:gd name="connsiteX0" fmla="*/ 0 w 1710402"/>
                  <a:gd name="connsiteY0" fmla="*/ 1945660 h 1948985"/>
                  <a:gd name="connsiteX1" fmla="*/ 157942 w 1710402"/>
                  <a:gd name="connsiteY1" fmla="*/ 1712904 h 1948985"/>
                  <a:gd name="connsiteX2" fmla="*/ 440576 w 1710402"/>
                  <a:gd name="connsiteY2" fmla="*/ 483 h 1948985"/>
                  <a:gd name="connsiteX3" fmla="*/ 1710402 w 1710402"/>
                  <a:gd name="connsiteY3" fmla="*/ 1895784 h 1948985"/>
                </a:gdLst>
                <a:ahLst/>
                <a:cxnLst>
                  <a:cxn ang="0">
                    <a:pos x="connsiteX0" y="connsiteY0"/>
                  </a:cxn>
                  <a:cxn ang="0">
                    <a:pos x="connsiteX1" y="connsiteY1"/>
                  </a:cxn>
                  <a:cxn ang="0">
                    <a:pos x="connsiteX2" y="connsiteY2"/>
                  </a:cxn>
                  <a:cxn ang="0">
                    <a:pos x="connsiteX3" y="connsiteY3"/>
                  </a:cxn>
                </a:cxnLst>
                <a:rect l="l" t="t" r="r" b="b"/>
                <a:pathLst>
                  <a:path w="1710402" h="1948985">
                    <a:moveTo>
                      <a:pt x="0" y="1945660"/>
                    </a:moveTo>
                    <a:cubicBezTo>
                      <a:pt x="167640" y="1926263"/>
                      <a:pt x="84513" y="2037100"/>
                      <a:pt x="157942" y="1712904"/>
                    </a:cubicBezTo>
                    <a:cubicBezTo>
                      <a:pt x="231371" y="1388708"/>
                      <a:pt x="181833" y="-29997"/>
                      <a:pt x="440576" y="483"/>
                    </a:cubicBezTo>
                    <a:cubicBezTo>
                      <a:pt x="699319" y="30963"/>
                      <a:pt x="1084630" y="1577130"/>
                      <a:pt x="1710402" y="189578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55E8DC27-0DE3-E86D-96E7-AD4D322FBD83}"/>
                  </a:ext>
                </a:extLst>
              </p:cNvPr>
              <p:cNvCxnSpPr>
                <a:cxnSpLocks/>
              </p:cNvCxnSpPr>
              <p:nvPr/>
            </p:nvCxnSpPr>
            <p:spPr>
              <a:xfrm>
                <a:off x="5978277" y="4897990"/>
                <a:ext cx="246866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70716E4F-113D-2686-0346-1279DFBC2E49}"/>
                  </a:ext>
                </a:extLst>
              </p:cNvPr>
              <p:cNvCxnSpPr>
                <a:cxnSpLocks/>
              </p:cNvCxnSpPr>
              <p:nvPr/>
            </p:nvCxnSpPr>
            <p:spPr>
              <a:xfrm>
                <a:off x="6933824" y="5124943"/>
                <a:ext cx="17105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66" name="直線コネクタ 65">
              <a:extLst>
                <a:ext uri="{FF2B5EF4-FFF2-40B4-BE49-F238E27FC236}">
                  <a16:creationId xmlns:a16="http://schemas.microsoft.com/office/drawing/2014/main" id="{278E3455-E092-C317-A1A9-D36118B51258}"/>
                </a:ext>
              </a:extLst>
            </p:cNvPr>
            <p:cNvCxnSpPr>
              <a:cxnSpLocks/>
            </p:cNvCxnSpPr>
            <p:nvPr/>
          </p:nvCxnSpPr>
          <p:spPr>
            <a:xfrm>
              <a:off x="4956017" y="4114461"/>
              <a:ext cx="1691555" cy="0"/>
            </a:xfrm>
            <a:prstGeom prst="line">
              <a:avLst/>
            </a:prstGeom>
            <a:ln w="28575">
              <a:solidFill>
                <a:srgbClr val="3F53F4"/>
              </a:solidFill>
              <a:prstDash val="dash"/>
            </a:ln>
          </p:spPr>
          <p:style>
            <a:lnRef idx="1">
              <a:schemeClr val="accent1"/>
            </a:lnRef>
            <a:fillRef idx="0">
              <a:schemeClr val="accent1"/>
            </a:fillRef>
            <a:effectRef idx="0">
              <a:schemeClr val="accent1"/>
            </a:effectRef>
            <a:fontRef idx="minor">
              <a:schemeClr val="tx1"/>
            </a:fontRef>
          </p:style>
        </p:cxnSp>
      </p:grpSp>
      <p:sp>
        <p:nvSpPr>
          <p:cNvPr id="68" name="テキスト ボックス 67">
            <a:extLst>
              <a:ext uri="{FF2B5EF4-FFF2-40B4-BE49-F238E27FC236}">
                <a16:creationId xmlns:a16="http://schemas.microsoft.com/office/drawing/2014/main" id="{04B5BFAA-7786-91A9-DE86-3582BC44E162}"/>
              </a:ext>
            </a:extLst>
          </p:cNvPr>
          <p:cNvSpPr txBox="1"/>
          <p:nvPr/>
        </p:nvSpPr>
        <p:spPr>
          <a:xfrm>
            <a:off x="567868" y="4835049"/>
            <a:ext cx="4095836" cy="369332"/>
          </a:xfrm>
          <a:prstGeom prst="rect">
            <a:avLst/>
          </a:prstGeom>
          <a:noFill/>
        </p:spPr>
        <p:txBody>
          <a:bodyPr wrap="square">
            <a:spAutoFit/>
          </a:bodyPr>
          <a:lstStyle/>
          <a:p>
            <a:r>
              <a:rPr lang="en-US" altLang="ja-JP" b="1" u="sng" dirty="0">
                <a:solidFill>
                  <a:srgbClr val="FF0000"/>
                </a:solidFill>
                <a:latin typeface="Hiragino Sans W6" panose="020B0400000000000000" pitchFamily="34" charset="-128"/>
                <a:ea typeface="Hiragino Sans W6" panose="020B0400000000000000" pitchFamily="34" charset="-128"/>
              </a:rPr>
              <a:t>TDC</a:t>
            </a:r>
            <a:r>
              <a:rPr lang="ja-JP" altLang="en-US" b="1" u="sng">
                <a:solidFill>
                  <a:srgbClr val="FF0000"/>
                </a:solidFill>
                <a:latin typeface="Hiragino Sans W6" panose="020B0400000000000000" pitchFamily="34" charset="-128"/>
                <a:ea typeface="Hiragino Sans W6" panose="020B0400000000000000" pitchFamily="34" charset="-128"/>
              </a:rPr>
              <a:t>閾値が</a:t>
            </a:r>
            <a:r>
              <a:rPr lang="en-US" altLang="ja-JP" b="1" u="sng" dirty="0">
                <a:solidFill>
                  <a:srgbClr val="FF0000"/>
                </a:solidFill>
                <a:latin typeface="Hiragino Sans W6" panose="020B0400000000000000" pitchFamily="34" charset="-128"/>
                <a:ea typeface="Hiragino Sans W6" panose="020B0400000000000000" pitchFamily="34" charset="-128"/>
              </a:rPr>
              <a:t>ADC</a:t>
            </a:r>
            <a:r>
              <a:rPr lang="ja-JP" altLang="en-US" b="1" u="sng">
                <a:solidFill>
                  <a:srgbClr val="FF0000"/>
                </a:solidFill>
                <a:latin typeface="Hiragino Sans W6" panose="020B0400000000000000" pitchFamily="34" charset="-128"/>
                <a:ea typeface="Hiragino Sans W6" panose="020B0400000000000000" pitchFamily="34" charset="-128"/>
              </a:rPr>
              <a:t>閾値よりも高すぎた</a:t>
            </a:r>
            <a:endParaRPr lang="en-US" altLang="ja-JP" b="1" u="sng" dirty="0">
              <a:solidFill>
                <a:srgbClr val="FF0000"/>
              </a:solidFill>
              <a:latin typeface="Hiragino Sans W6" panose="020B0400000000000000" pitchFamily="34" charset="-128"/>
              <a:ea typeface="Hiragino Sans W6" panose="020B0400000000000000" pitchFamily="34" charset="-128"/>
            </a:endParaRPr>
          </a:p>
        </p:txBody>
      </p:sp>
      <p:sp>
        <p:nvSpPr>
          <p:cNvPr id="69" name="テキスト ボックス 68">
            <a:extLst>
              <a:ext uri="{FF2B5EF4-FFF2-40B4-BE49-F238E27FC236}">
                <a16:creationId xmlns:a16="http://schemas.microsoft.com/office/drawing/2014/main" id="{EBF89B48-DEC5-3A80-79EA-D53A5CCE00ED}"/>
              </a:ext>
            </a:extLst>
          </p:cNvPr>
          <p:cNvSpPr txBox="1"/>
          <p:nvPr/>
        </p:nvSpPr>
        <p:spPr>
          <a:xfrm>
            <a:off x="257762" y="4821180"/>
            <a:ext cx="1027637" cy="369332"/>
          </a:xfrm>
          <a:prstGeom prst="rect">
            <a:avLst/>
          </a:prstGeom>
          <a:noFill/>
        </p:spPr>
        <p:txBody>
          <a:bodyPr wrap="square" rtlCol="0">
            <a:spAutoFit/>
          </a:bodyPr>
          <a:lstStyle/>
          <a:p>
            <a:r>
              <a:rPr kumimoji="1" lang="ja-JP" altLang="en-US">
                <a:latin typeface="Hiragino Sans W4" panose="020B0400000000000000" pitchFamily="34" charset="-128"/>
                <a:ea typeface="Hiragino Sans W4" panose="020B0400000000000000" pitchFamily="34" charset="-128"/>
              </a:rPr>
              <a:t>→</a:t>
            </a:r>
            <a:endParaRPr kumimoji="1" lang="ja-JP" altLang="en-US" dirty="0">
              <a:latin typeface="Hiragino Sans W4" panose="020B0400000000000000" pitchFamily="34" charset="-128"/>
              <a:ea typeface="Hiragino Sans W4" panose="020B0400000000000000" pitchFamily="34" charset="-128"/>
            </a:endParaRPr>
          </a:p>
        </p:txBody>
      </p:sp>
      <p:sp>
        <p:nvSpPr>
          <p:cNvPr id="70" name="角丸四角形 69">
            <a:extLst>
              <a:ext uri="{FF2B5EF4-FFF2-40B4-BE49-F238E27FC236}">
                <a16:creationId xmlns:a16="http://schemas.microsoft.com/office/drawing/2014/main" id="{56BB0475-590E-D907-4ACE-6ADACA753136}"/>
              </a:ext>
            </a:extLst>
          </p:cNvPr>
          <p:cNvSpPr/>
          <p:nvPr/>
        </p:nvSpPr>
        <p:spPr>
          <a:xfrm>
            <a:off x="4712271" y="3894759"/>
            <a:ext cx="4357374" cy="1662204"/>
          </a:xfrm>
          <a:prstGeom prst="roundRect">
            <a:avLst>
              <a:gd name="adj" fmla="val 9777"/>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6DCBB827-BE04-BB81-227D-344E3C858E4B}"/>
              </a:ext>
            </a:extLst>
          </p:cNvPr>
          <p:cNvSpPr txBox="1"/>
          <p:nvPr/>
        </p:nvSpPr>
        <p:spPr>
          <a:xfrm>
            <a:off x="4792755" y="3993701"/>
            <a:ext cx="1266032" cy="338554"/>
          </a:xfrm>
          <a:prstGeom prst="rect">
            <a:avLst/>
          </a:prstGeom>
          <a:noFill/>
        </p:spPr>
        <p:txBody>
          <a:bodyPr wrap="square">
            <a:spAutoFit/>
          </a:bodyPr>
          <a:lstStyle/>
          <a:p>
            <a:r>
              <a:rPr kumimoji="1" lang="en-US" altLang="ja-JP" sz="1600" dirty="0" err="1">
                <a:solidFill>
                  <a:srgbClr val="3F53F4"/>
                </a:solidFill>
                <a:latin typeface="Hiragino Sans W4" panose="020B0400000000000000" pitchFamily="34" charset="-128"/>
                <a:ea typeface="Hiragino Sans W4" panose="020B0400000000000000" pitchFamily="34" charset="-128"/>
              </a:rPr>
              <a:t>tdc_thr</a:t>
            </a:r>
            <a:r>
              <a:rPr kumimoji="1" lang="ja-JP" altLang="en-US" sz="1600">
                <a:solidFill>
                  <a:srgbClr val="3F53F4"/>
                </a:solidFill>
                <a:latin typeface="Hiragino Sans W4" panose="020B0400000000000000" pitchFamily="34" charset="-128"/>
                <a:ea typeface="Hiragino Sans W4" panose="020B0400000000000000" pitchFamily="34" charset="-128"/>
              </a:rPr>
              <a:t>→</a:t>
            </a:r>
            <a:endParaRPr lang="ja-JP" altLang="en-US" sz="1600">
              <a:solidFill>
                <a:srgbClr val="3F53F4"/>
              </a:solidFill>
              <a:latin typeface="Hiragino Sans W4" panose="020B0400000000000000" pitchFamily="34" charset="-128"/>
              <a:ea typeface="Hiragino Sans W4" panose="020B0400000000000000" pitchFamily="34" charset="-128"/>
            </a:endParaRPr>
          </a:p>
        </p:txBody>
      </p:sp>
      <p:sp>
        <p:nvSpPr>
          <p:cNvPr id="73" name="テキスト ボックス 72">
            <a:extLst>
              <a:ext uri="{FF2B5EF4-FFF2-40B4-BE49-F238E27FC236}">
                <a16:creationId xmlns:a16="http://schemas.microsoft.com/office/drawing/2014/main" id="{3A9B6928-6BAB-20AA-A7C0-0AD7CBD244AB}"/>
              </a:ext>
            </a:extLst>
          </p:cNvPr>
          <p:cNvSpPr txBox="1"/>
          <p:nvPr/>
        </p:nvSpPr>
        <p:spPr>
          <a:xfrm>
            <a:off x="4792755" y="4542651"/>
            <a:ext cx="1731774" cy="338554"/>
          </a:xfrm>
          <a:prstGeom prst="rect">
            <a:avLst/>
          </a:prstGeom>
          <a:noFill/>
        </p:spPr>
        <p:txBody>
          <a:bodyPr wrap="square">
            <a:spAutoFit/>
          </a:bodyPr>
          <a:lstStyle/>
          <a:p>
            <a:r>
              <a:rPr kumimoji="1" lang="en-US" altLang="ja-JP" sz="1600" dirty="0" err="1">
                <a:solidFill>
                  <a:srgbClr val="FF0000"/>
                </a:solidFill>
                <a:latin typeface="Hiragino Sans W4" panose="020B0400000000000000" pitchFamily="34" charset="-128"/>
                <a:ea typeface="Hiragino Sans W4" panose="020B0400000000000000" pitchFamily="34" charset="-128"/>
              </a:rPr>
              <a:t>adc_thr</a:t>
            </a:r>
            <a:r>
              <a:rPr kumimoji="1" lang="ja-JP" altLang="en-US" sz="1600">
                <a:solidFill>
                  <a:srgbClr val="FF0000"/>
                </a:solidFill>
                <a:latin typeface="Hiragino Sans W4" panose="020B0400000000000000" pitchFamily="34" charset="-128"/>
                <a:ea typeface="Hiragino Sans W4" panose="020B0400000000000000" pitchFamily="34" charset="-128"/>
              </a:rPr>
              <a:t>→</a:t>
            </a:r>
            <a:endParaRPr lang="ja-JP" altLang="en-US" sz="1600">
              <a:solidFill>
                <a:srgbClr val="FF0000"/>
              </a:solidFill>
              <a:latin typeface="Hiragino Sans W4" panose="020B0400000000000000" pitchFamily="34" charset="-128"/>
              <a:ea typeface="Hiragino Sans W4" panose="020B0400000000000000" pitchFamily="34" charset="-128"/>
            </a:endParaRPr>
          </a:p>
        </p:txBody>
      </p:sp>
      <p:sp>
        <p:nvSpPr>
          <p:cNvPr id="74" name="テキスト ボックス 73">
            <a:extLst>
              <a:ext uri="{FF2B5EF4-FFF2-40B4-BE49-F238E27FC236}">
                <a16:creationId xmlns:a16="http://schemas.microsoft.com/office/drawing/2014/main" id="{CBED671C-69E2-F8D5-BA24-52A10D5E8BFB}"/>
              </a:ext>
            </a:extLst>
          </p:cNvPr>
          <p:cNvSpPr txBox="1"/>
          <p:nvPr/>
        </p:nvSpPr>
        <p:spPr>
          <a:xfrm>
            <a:off x="4712271" y="5170373"/>
            <a:ext cx="4357374" cy="323165"/>
          </a:xfrm>
          <a:prstGeom prst="rect">
            <a:avLst/>
          </a:prstGeom>
          <a:noFill/>
        </p:spPr>
        <p:txBody>
          <a:bodyPr wrap="square">
            <a:spAutoFit/>
          </a:bodyPr>
          <a:lstStyle/>
          <a:p>
            <a:r>
              <a:rPr kumimoji="1" lang="ja-JP" altLang="en-US" sz="1500" u="sng">
                <a:highlight>
                  <a:srgbClr val="FFFF00"/>
                </a:highlight>
                <a:latin typeface="Hiragino Sans W4" panose="020B0400000000000000" pitchFamily="34" charset="-128"/>
                <a:ea typeface="Hiragino Sans W4" panose="020B0400000000000000" pitchFamily="34" charset="-128"/>
              </a:rPr>
              <a:t>→</a:t>
            </a:r>
            <a:r>
              <a:rPr kumimoji="1" lang="en-US" altLang="ja-JP" sz="1500" u="sng" dirty="0">
                <a:highlight>
                  <a:srgbClr val="FFFF00"/>
                </a:highlight>
                <a:latin typeface="Hiragino Sans W4" panose="020B0400000000000000" pitchFamily="34" charset="-128"/>
                <a:ea typeface="Hiragino Sans W4" panose="020B0400000000000000" pitchFamily="34" charset="-128"/>
              </a:rPr>
              <a:t> </a:t>
            </a:r>
            <a:r>
              <a:rPr kumimoji="1" lang="en-US" altLang="ja-JP" sz="1500" b="1" u="sng" dirty="0">
                <a:highlight>
                  <a:srgbClr val="FFFF00"/>
                </a:highlight>
                <a:latin typeface="Hiragino Sans W6" panose="020B0400000000000000" pitchFamily="34" charset="-128"/>
                <a:ea typeface="Hiragino Sans W6" panose="020B0400000000000000" pitchFamily="34" charset="-128"/>
              </a:rPr>
              <a:t>hit</a:t>
            </a:r>
            <a:r>
              <a:rPr kumimoji="1" lang="ja-JP" altLang="en-US" sz="1500" b="1" u="sng">
                <a:highlight>
                  <a:srgbClr val="FFFF00"/>
                </a:highlight>
                <a:latin typeface="Hiragino Sans W6" panose="020B0400000000000000" pitchFamily="34" charset="-128"/>
                <a:ea typeface="Hiragino Sans W6" panose="020B0400000000000000" pitchFamily="34" charset="-128"/>
              </a:rPr>
              <a:t>として記録するが正しい</a:t>
            </a:r>
            <a:r>
              <a:rPr kumimoji="1" lang="en-US" altLang="ja-JP" sz="1500" b="1" u="sng" dirty="0" err="1">
                <a:highlight>
                  <a:srgbClr val="FFFF00"/>
                </a:highlight>
                <a:latin typeface="Hiragino Sans W6" panose="020B0400000000000000" pitchFamily="34" charset="-128"/>
                <a:ea typeface="Hiragino Sans W6" panose="020B0400000000000000" pitchFamily="34" charset="-128"/>
              </a:rPr>
              <a:t>tdc</a:t>
            </a:r>
            <a:r>
              <a:rPr kumimoji="1" lang="ja-JP" altLang="en-US" sz="1500" b="1" u="sng">
                <a:highlight>
                  <a:srgbClr val="FFFF00"/>
                </a:highlight>
                <a:latin typeface="Hiragino Sans W6" panose="020B0400000000000000" pitchFamily="34" charset="-128"/>
                <a:ea typeface="Hiragino Sans W6" panose="020B0400000000000000" pitchFamily="34" charset="-128"/>
              </a:rPr>
              <a:t>を記録しない</a:t>
            </a:r>
            <a:endParaRPr lang="ja-JP" altLang="en-US" sz="1500" b="1" u="sng">
              <a:highlight>
                <a:srgbClr val="FFFF00"/>
              </a:highlight>
              <a:latin typeface="Hiragino Sans W6" panose="020B0400000000000000" pitchFamily="34" charset="-128"/>
              <a:ea typeface="Hiragino Sans W6" panose="020B0400000000000000" pitchFamily="34" charset="-128"/>
            </a:endParaRPr>
          </a:p>
        </p:txBody>
      </p:sp>
      <p:sp>
        <p:nvSpPr>
          <p:cNvPr id="75" name="テキスト ボックス 74">
            <a:extLst>
              <a:ext uri="{FF2B5EF4-FFF2-40B4-BE49-F238E27FC236}">
                <a16:creationId xmlns:a16="http://schemas.microsoft.com/office/drawing/2014/main" id="{A8D8F365-1C3D-FEC9-24AD-71C135B4FE5B}"/>
              </a:ext>
            </a:extLst>
          </p:cNvPr>
          <p:cNvSpPr txBox="1"/>
          <p:nvPr/>
        </p:nvSpPr>
        <p:spPr>
          <a:xfrm>
            <a:off x="223230" y="5604342"/>
            <a:ext cx="5550553" cy="369332"/>
          </a:xfrm>
          <a:prstGeom prst="rect">
            <a:avLst/>
          </a:prstGeom>
          <a:noFill/>
        </p:spPr>
        <p:txBody>
          <a:bodyPr wrap="square" rtlCol="0">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低</a:t>
            </a:r>
            <a:r>
              <a:rPr kumimoji="1" lang="en-US" altLang="ja-JP" dirty="0" err="1">
                <a:latin typeface="Hiragino Sans W4" panose="020B0400000000000000" pitchFamily="34" charset="-128"/>
                <a:ea typeface="Hiragino Sans W4" panose="020B0400000000000000" pitchFamily="34" charset="-128"/>
              </a:rPr>
              <a:t>adc</a:t>
            </a:r>
            <a:r>
              <a:rPr kumimoji="1" lang="ja-JP" altLang="en-US">
                <a:latin typeface="Hiragino Sans W4" panose="020B0400000000000000" pitchFamily="34" charset="-128"/>
                <a:ea typeface="Hiragino Sans W4" panose="020B0400000000000000" pitchFamily="34" charset="-128"/>
              </a:rPr>
              <a:t> </a:t>
            </a:r>
            <a:r>
              <a:rPr kumimoji="1" lang="en-US" altLang="ja-JP" dirty="0">
                <a:latin typeface="Hiragino Sans W4" panose="020B0400000000000000" pitchFamily="34" charset="-128"/>
                <a:ea typeface="Hiragino Sans W4" panose="020B0400000000000000" pitchFamily="34" charset="-128"/>
              </a:rPr>
              <a:t>hit</a:t>
            </a:r>
            <a:r>
              <a:rPr kumimoji="1" lang="ja-JP" altLang="en-US">
                <a:latin typeface="Hiragino Sans W4" panose="020B0400000000000000" pitchFamily="34" charset="-128"/>
                <a:ea typeface="Hiragino Sans W4" panose="020B0400000000000000" pitchFamily="34" charset="-128"/>
              </a:rPr>
              <a:t>では正しい</a:t>
            </a:r>
            <a:r>
              <a:rPr kumimoji="1" lang="en-US" altLang="ja-JP" dirty="0" err="1">
                <a:latin typeface="Hiragino Sans W4" panose="020B0400000000000000" pitchFamily="34" charset="-128"/>
                <a:ea typeface="Hiragino Sans W4" panose="020B0400000000000000" pitchFamily="34" charset="-128"/>
              </a:rPr>
              <a:t>tdc</a:t>
            </a:r>
            <a:r>
              <a:rPr kumimoji="1" lang="ja-JP" altLang="en-US">
                <a:latin typeface="Hiragino Sans W4" panose="020B0400000000000000" pitchFamily="34" charset="-128"/>
                <a:ea typeface="Hiragino Sans W4" panose="020B0400000000000000" pitchFamily="34" charset="-128"/>
              </a:rPr>
              <a:t>を記録できていなかった</a:t>
            </a:r>
            <a:endParaRPr kumimoji="1" lang="en-US" altLang="ja-JP" dirty="0">
              <a:latin typeface="Hiragino Sans W4" panose="020B0400000000000000" pitchFamily="34" charset="-128"/>
              <a:ea typeface="Hiragino Sans W4" panose="020B0400000000000000" pitchFamily="34" charset="-128"/>
            </a:endParaRPr>
          </a:p>
        </p:txBody>
      </p:sp>
      <p:cxnSp>
        <p:nvCxnSpPr>
          <p:cNvPr id="76" name="直線コネクタ 75">
            <a:extLst>
              <a:ext uri="{FF2B5EF4-FFF2-40B4-BE49-F238E27FC236}">
                <a16:creationId xmlns:a16="http://schemas.microsoft.com/office/drawing/2014/main" id="{08E1312F-2AF8-9EC5-E2DA-B0F9B37B0F3D}"/>
              </a:ext>
            </a:extLst>
          </p:cNvPr>
          <p:cNvCxnSpPr>
            <a:cxnSpLocks/>
          </p:cNvCxnSpPr>
          <p:nvPr/>
        </p:nvCxnSpPr>
        <p:spPr>
          <a:xfrm>
            <a:off x="124178" y="3536364"/>
            <a:ext cx="5370931"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8" name="矢印: 右 11">
            <a:extLst>
              <a:ext uri="{FF2B5EF4-FFF2-40B4-BE49-F238E27FC236}">
                <a16:creationId xmlns:a16="http://schemas.microsoft.com/office/drawing/2014/main" id="{E5BBDAB7-44B3-2C74-B9C5-501129999062}"/>
              </a:ext>
            </a:extLst>
          </p:cNvPr>
          <p:cNvSpPr/>
          <p:nvPr/>
        </p:nvSpPr>
        <p:spPr>
          <a:xfrm rot="16200000" flipH="1">
            <a:off x="7552938" y="3246454"/>
            <a:ext cx="234007" cy="3156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0619F755-01A0-2F93-139D-511E4D96ECA9}"/>
              </a:ext>
            </a:extLst>
          </p:cNvPr>
          <p:cNvSpPr txBox="1"/>
          <p:nvPr/>
        </p:nvSpPr>
        <p:spPr>
          <a:xfrm>
            <a:off x="3907179" y="756268"/>
            <a:ext cx="2023679"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Hit profile (</a:t>
            </a:r>
            <a:r>
              <a:rPr lang="en-US" altLang="ja-JP" sz="1400" dirty="0">
                <a:solidFill>
                  <a:srgbClr val="FF0000"/>
                </a:solidFill>
                <a:latin typeface="Hiragino Sans W4" panose="020B0400000000000000" pitchFamily="34" charset="-128"/>
                <a:ea typeface="Hiragino Sans W4" panose="020B0400000000000000" pitchFamily="34" charset="-128"/>
              </a:rPr>
              <a:t>RED</a:t>
            </a:r>
            <a:r>
              <a:rPr lang="en-US" altLang="ja-JP" sz="1400" dirty="0">
                <a:latin typeface="Hiragino Sans W4" panose="020B0400000000000000" pitchFamily="34" charset="-128"/>
                <a:ea typeface="Hiragino Sans W4" panose="020B0400000000000000" pitchFamily="34" charset="-128"/>
              </a:rPr>
              <a:t>) </a:t>
            </a:r>
          </a:p>
          <a:p>
            <a:pPr algn="ctr"/>
            <a:r>
              <a:rPr lang="en-US" altLang="ja-JP" sz="1400" dirty="0">
                <a:latin typeface="Hiragino Sans W4" panose="020B0400000000000000" pitchFamily="34" charset="-128"/>
                <a:ea typeface="Hiragino Sans W4" panose="020B0400000000000000" pitchFamily="34" charset="-128"/>
              </a:rPr>
              <a:t>vs </a:t>
            </a:r>
            <a:r>
              <a:rPr lang="en-US" altLang="ja-JP" sz="1400" dirty="0" err="1">
                <a:latin typeface="Hiragino Sans W4" panose="020B0400000000000000" pitchFamily="34" charset="-128"/>
                <a:ea typeface="Hiragino Sans W4" panose="020B0400000000000000" pitchFamily="34" charset="-128"/>
              </a:rPr>
              <a:t>adc</a:t>
            </a:r>
            <a:endParaRPr lang="ja-JP" altLang="en-US" sz="1400">
              <a:latin typeface="Hiragino Sans W4" panose="020B0400000000000000" pitchFamily="34" charset="-128"/>
              <a:ea typeface="Hiragino Sans W4" panose="020B0400000000000000" pitchFamily="34" charset="-128"/>
            </a:endParaRPr>
          </a:p>
        </p:txBody>
      </p:sp>
      <p:sp>
        <p:nvSpPr>
          <p:cNvPr id="80" name="テキスト ボックス 79">
            <a:extLst>
              <a:ext uri="{FF2B5EF4-FFF2-40B4-BE49-F238E27FC236}">
                <a16:creationId xmlns:a16="http://schemas.microsoft.com/office/drawing/2014/main" id="{859103B2-5430-BA30-B745-787CA0D6E130}"/>
              </a:ext>
            </a:extLst>
          </p:cNvPr>
          <p:cNvSpPr txBox="1"/>
          <p:nvPr/>
        </p:nvSpPr>
        <p:spPr>
          <a:xfrm rot="16200000">
            <a:off x="-389256" y="1615609"/>
            <a:ext cx="1016336"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200" dirty="0">
                <a:latin typeface="Hiragino Sans W4" panose="020B0400000000000000" pitchFamily="34" charset="-128"/>
                <a:ea typeface="Hiragino Sans W4" panose="020B0400000000000000" pitchFamily="34" charset="-128"/>
              </a:rPr>
              <a:t>Counts</a:t>
            </a:r>
            <a:endParaRPr lang="ja-JP" altLang="en-US" sz="1200">
              <a:latin typeface="Hiragino Sans W4" panose="020B0400000000000000" pitchFamily="34" charset="-128"/>
              <a:ea typeface="Hiragino Sans W4" panose="020B0400000000000000" pitchFamily="34" charset="-128"/>
            </a:endParaRPr>
          </a:p>
        </p:txBody>
      </p:sp>
      <p:sp>
        <p:nvSpPr>
          <p:cNvPr id="84" name="テキスト ボックス 83">
            <a:extLst>
              <a:ext uri="{FF2B5EF4-FFF2-40B4-BE49-F238E27FC236}">
                <a16:creationId xmlns:a16="http://schemas.microsoft.com/office/drawing/2014/main" id="{BD522788-690A-71F6-468C-B5DC583D3E0E}"/>
              </a:ext>
            </a:extLst>
          </p:cNvPr>
          <p:cNvSpPr txBox="1"/>
          <p:nvPr/>
        </p:nvSpPr>
        <p:spPr>
          <a:xfrm>
            <a:off x="6514533" y="759120"/>
            <a:ext cx="2280436"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Hit profile (</a:t>
            </a:r>
            <a:r>
              <a:rPr lang="en-US" altLang="ja-JP" sz="1400" dirty="0">
                <a:solidFill>
                  <a:srgbClr val="FF0000"/>
                </a:solidFill>
                <a:latin typeface="Hiragino Sans W4" panose="020B0400000000000000" pitchFamily="34" charset="-128"/>
                <a:ea typeface="Hiragino Sans W4" panose="020B0400000000000000" pitchFamily="34" charset="-128"/>
              </a:rPr>
              <a:t>RED</a:t>
            </a:r>
            <a:r>
              <a:rPr lang="en-US" altLang="ja-JP" sz="1400" dirty="0">
                <a:solidFill>
                  <a:schemeClr val="tx1"/>
                </a:solidFill>
                <a:latin typeface="Hiragino Sans W4" panose="020B0400000000000000" pitchFamily="34" charset="-128"/>
                <a:ea typeface="Hiragino Sans W4" panose="020B0400000000000000" pitchFamily="34" charset="-128"/>
              </a:rPr>
              <a:t>-</a:t>
            </a:r>
            <a:r>
              <a:rPr lang="en-US" altLang="ja-JP" sz="1400" dirty="0">
                <a:solidFill>
                  <a:srgbClr val="3F53F4"/>
                </a:solidFill>
                <a:latin typeface="Hiragino Sans W4" panose="020B0400000000000000" pitchFamily="34" charset="-128"/>
                <a:ea typeface="Hiragino Sans W4" panose="020B0400000000000000" pitchFamily="34" charset="-128"/>
              </a:rPr>
              <a:t>BLUE</a:t>
            </a:r>
            <a:r>
              <a:rPr lang="en-US" altLang="ja-JP" sz="1400" dirty="0">
                <a:latin typeface="Hiragino Sans W4" panose="020B0400000000000000" pitchFamily="34" charset="-128"/>
                <a:ea typeface="Hiragino Sans W4" panose="020B0400000000000000" pitchFamily="34" charset="-128"/>
              </a:rPr>
              <a:t>) vs </a:t>
            </a:r>
            <a:r>
              <a:rPr lang="en-US" altLang="ja-JP" sz="1400" dirty="0" err="1">
                <a:latin typeface="Hiragino Sans W4" panose="020B0400000000000000" pitchFamily="34" charset="-128"/>
                <a:ea typeface="Hiragino Sans W4" panose="020B0400000000000000" pitchFamily="34" charset="-128"/>
              </a:rPr>
              <a:t>adc</a:t>
            </a:r>
            <a:endParaRPr lang="ja-JP" altLang="en-US" sz="1400">
              <a:latin typeface="Hiragino Sans W4" panose="020B0400000000000000" pitchFamily="34" charset="-128"/>
              <a:ea typeface="Hiragino Sans W4" panose="020B0400000000000000" pitchFamily="34" charset="-128"/>
            </a:endParaRPr>
          </a:p>
        </p:txBody>
      </p:sp>
      <p:cxnSp>
        <p:nvCxnSpPr>
          <p:cNvPr id="86" name="直線矢印コネクタ 85">
            <a:extLst>
              <a:ext uri="{FF2B5EF4-FFF2-40B4-BE49-F238E27FC236}">
                <a16:creationId xmlns:a16="http://schemas.microsoft.com/office/drawing/2014/main" id="{C642E1FE-FA90-1E3E-D2C8-83B607BEF1FE}"/>
              </a:ext>
            </a:extLst>
          </p:cNvPr>
          <p:cNvCxnSpPr>
            <a:cxnSpLocks/>
          </p:cNvCxnSpPr>
          <p:nvPr/>
        </p:nvCxnSpPr>
        <p:spPr>
          <a:xfrm flipH="1">
            <a:off x="6930949" y="5698381"/>
            <a:ext cx="615949" cy="1070771"/>
          </a:xfrm>
          <a:prstGeom prst="straightConnector1">
            <a:avLst/>
          </a:prstGeom>
          <a:ln w="38100">
            <a:solidFill>
              <a:srgbClr val="3F53F4"/>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823B1605-D9A0-648E-E9F7-D6B35CCBF310}"/>
              </a:ext>
            </a:extLst>
          </p:cNvPr>
          <p:cNvSpPr txBox="1"/>
          <p:nvPr/>
        </p:nvSpPr>
        <p:spPr>
          <a:xfrm>
            <a:off x="7540737" y="5520961"/>
            <a:ext cx="377824" cy="338554"/>
          </a:xfrm>
          <a:prstGeom prst="rect">
            <a:avLst/>
          </a:prstGeom>
          <a:noFill/>
        </p:spPr>
        <p:txBody>
          <a:bodyPr wrap="square">
            <a:spAutoFit/>
          </a:bodyPr>
          <a:lstStyle/>
          <a:p>
            <a:r>
              <a:rPr lang="en-US" altLang="ja-JP" sz="1600" dirty="0">
                <a:solidFill>
                  <a:srgbClr val="3F53F4"/>
                </a:solidFill>
                <a:latin typeface="Hiragino Sans W4" panose="020B0400000000000000" pitchFamily="34" charset="-128"/>
                <a:ea typeface="Hiragino Sans W4" panose="020B0400000000000000" pitchFamily="34" charset="-128"/>
              </a:rPr>
              <a:t>e</a:t>
            </a:r>
            <a:r>
              <a:rPr lang="en-US" altLang="ja-JP" sz="1600" baseline="30000" dirty="0">
                <a:solidFill>
                  <a:srgbClr val="3F53F4"/>
                </a:solidFill>
                <a:latin typeface="Hiragino Sans W4" panose="020B0400000000000000" pitchFamily="34" charset="-128"/>
                <a:ea typeface="Hiragino Sans W4" panose="020B0400000000000000" pitchFamily="34" charset="-128"/>
              </a:rPr>
              <a:t>-</a:t>
            </a:r>
            <a:endParaRPr lang="ja-JP" altLang="en-US" sz="1600" baseline="30000">
              <a:solidFill>
                <a:srgbClr val="3F53F4"/>
              </a:solidFill>
              <a:latin typeface="Hiragino Sans W4" panose="020B0400000000000000" pitchFamily="34" charset="-128"/>
              <a:ea typeface="Hiragino Sans W4" panose="020B0400000000000000" pitchFamily="34" charset="-128"/>
            </a:endParaRPr>
          </a:p>
        </p:txBody>
      </p:sp>
      <p:sp>
        <p:nvSpPr>
          <p:cNvPr id="90" name="テキスト ボックス 89">
            <a:extLst>
              <a:ext uri="{FF2B5EF4-FFF2-40B4-BE49-F238E27FC236}">
                <a16:creationId xmlns:a16="http://schemas.microsoft.com/office/drawing/2014/main" id="{9A332348-22A0-8E8F-CA6D-637956D057A1}"/>
              </a:ext>
            </a:extLst>
          </p:cNvPr>
          <p:cNvSpPr txBox="1"/>
          <p:nvPr/>
        </p:nvSpPr>
        <p:spPr>
          <a:xfrm>
            <a:off x="5870242" y="6040025"/>
            <a:ext cx="1000091" cy="307777"/>
          </a:xfrm>
          <a:prstGeom prst="rect">
            <a:avLst/>
          </a:prstGeom>
          <a:solidFill>
            <a:schemeClr val="bg1"/>
          </a:solidFill>
        </p:spPr>
        <p:txBody>
          <a:bodyPr wrap="square">
            <a:spAutoFit/>
          </a:bodyPr>
          <a:lstStyle/>
          <a:p>
            <a:pPr algn="r"/>
            <a:r>
              <a:rPr lang="en-US" altLang="ja-JP" sz="1400" b="1" dirty="0">
                <a:latin typeface="Hiragino Sans W6" panose="020B0400000000000000" pitchFamily="34" charset="-128"/>
                <a:ea typeface="Hiragino Sans W6" panose="020B0400000000000000" pitchFamily="34" charset="-128"/>
              </a:rPr>
              <a:t>Sensor</a:t>
            </a:r>
            <a:endParaRPr lang="ja-JP" altLang="en-US" sz="1400" b="1">
              <a:latin typeface="Hiragino Sans W6" panose="020B0400000000000000" pitchFamily="34" charset="-128"/>
              <a:ea typeface="Hiragino Sans W6" panose="020B0400000000000000" pitchFamily="34" charset="-128"/>
            </a:endParaRPr>
          </a:p>
        </p:txBody>
      </p:sp>
      <p:sp>
        <p:nvSpPr>
          <p:cNvPr id="92" name="テキスト ボックス 91">
            <a:extLst>
              <a:ext uri="{FF2B5EF4-FFF2-40B4-BE49-F238E27FC236}">
                <a16:creationId xmlns:a16="http://schemas.microsoft.com/office/drawing/2014/main" id="{0807614F-D9A6-7A4E-D424-A24CEE8F331E}"/>
              </a:ext>
            </a:extLst>
          </p:cNvPr>
          <p:cNvSpPr txBox="1"/>
          <p:nvPr/>
        </p:nvSpPr>
        <p:spPr>
          <a:xfrm>
            <a:off x="223230" y="6002031"/>
            <a:ext cx="5079177" cy="646331"/>
          </a:xfrm>
          <a:prstGeom prst="rect">
            <a:avLst/>
          </a:prstGeom>
          <a:noFill/>
        </p:spPr>
        <p:txBody>
          <a:bodyPr wrap="square">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斜め入射では、</a:t>
            </a:r>
            <a:r>
              <a:rPr kumimoji="1" lang="en-US" altLang="ja-JP" dirty="0">
                <a:latin typeface="Hiragino Sans W4" panose="020B0400000000000000" pitchFamily="34" charset="-128"/>
                <a:ea typeface="Hiragino Sans W4" panose="020B0400000000000000" pitchFamily="34" charset="-128"/>
              </a:rPr>
              <a:t>1</a:t>
            </a:r>
            <a:r>
              <a:rPr kumimoji="1" lang="ja-JP" altLang="en-US">
                <a:latin typeface="Hiragino Sans W4" panose="020B0400000000000000" pitchFamily="34" charset="-128"/>
                <a:ea typeface="Hiragino Sans W4" panose="020B0400000000000000" pitchFamily="34" charset="-128"/>
              </a:rPr>
              <a:t>ストリップに落とす電荷が少なくなり、より低検出効率に</a:t>
            </a:r>
            <a:r>
              <a:rPr kumimoji="1" lang="en-US" altLang="ja-JP" dirty="0">
                <a:latin typeface="Hiragino Sans W4" panose="020B0400000000000000" pitchFamily="34" charset="-128"/>
                <a:ea typeface="Hiragino Sans W4" panose="020B0400000000000000" pitchFamily="34" charset="-128"/>
              </a:rPr>
              <a:t>..</a:t>
            </a:r>
            <a:endParaRPr lang="ja-JP" altLang="en-US"/>
          </a:p>
        </p:txBody>
      </p:sp>
      <p:sp>
        <p:nvSpPr>
          <p:cNvPr id="93" name="矢印: 右 11">
            <a:extLst>
              <a:ext uri="{FF2B5EF4-FFF2-40B4-BE49-F238E27FC236}">
                <a16:creationId xmlns:a16="http://schemas.microsoft.com/office/drawing/2014/main" id="{E0D57F8B-D6A9-DA68-9186-393A35C7A775}"/>
              </a:ext>
            </a:extLst>
          </p:cNvPr>
          <p:cNvSpPr/>
          <p:nvPr/>
        </p:nvSpPr>
        <p:spPr>
          <a:xfrm rot="16200000" flipH="1">
            <a:off x="2263449" y="5185262"/>
            <a:ext cx="261944" cy="40945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吹き出し 97">
            <a:extLst>
              <a:ext uri="{FF2B5EF4-FFF2-40B4-BE49-F238E27FC236}">
                <a16:creationId xmlns:a16="http://schemas.microsoft.com/office/drawing/2014/main" id="{7C2564E1-C5EE-28EE-6E24-ACB92ED96205}"/>
              </a:ext>
            </a:extLst>
          </p:cNvPr>
          <p:cNvSpPr/>
          <p:nvPr/>
        </p:nvSpPr>
        <p:spPr>
          <a:xfrm>
            <a:off x="7933263" y="4326222"/>
            <a:ext cx="930789" cy="306916"/>
          </a:xfrm>
          <a:prstGeom prst="wedgeRoundRectCallout">
            <a:avLst>
              <a:gd name="adj1" fmla="val -47925"/>
              <a:gd name="adj2" fmla="val 12460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Sans W4" panose="020B0400000000000000" pitchFamily="34" charset="-128"/>
                <a:ea typeface="Hiragino Sans W4" panose="020B0400000000000000" pitchFamily="34" charset="-128"/>
              </a:rPr>
              <a:t>生成信号</a:t>
            </a:r>
          </a:p>
        </p:txBody>
      </p:sp>
      <p:sp>
        <p:nvSpPr>
          <p:cNvPr id="100" name="角丸四角形吹き出し 99">
            <a:extLst>
              <a:ext uri="{FF2B5EF4-FFF2-40B4-BE49-F238E27FC236}">
                <a16:creationId xmlns:a16="http://schemas.microsoft.com/office/drawing/2014/main" id="{57EA35AA-512A-69F1-8C85-38FE1C790358}"/>
              </a:ext>
            </a:extLst>
          </p:cNvPr>
          <p:cNvSpPr/>
          <p:nvPr/>
        </p:nvSpPr>
        <p:spPr>
          <a:xfrm>
            <a:off x="7060322" y="322984"/>
            <a:ext cx="1374937" cy="412175"/>
          </a:xfrm>
          <a:prstGeom prst="wedgeRoundRectCallout">
            <a:avLst>
              <a:gd name="adj1" fmla="val 3840"/>
              <a:gd name="adj2" fmla="val 66789"/>
              <a:gd name="adj3" fmla="val 16667"/>
            </a:avLst>
          </a:prstGeom>
          <a:solidFill>
            <a:schemeClr val="bg1"/>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 altLang="ja-JP" sz="1200" i="1" dirty="0">
                <a:latin typeface="Hiragino Sans W4" panose="020B0400000000000000" pitchFamily="34" charset="-128"/>
                <a:ea typeface="Hiragino Sans W4" panose="020B0400000000000000" pitchFamily="34" charset="-128"/>
              </a:rPr>
              <a:t>SMX TDC </a:t>
            </a:r>
            <a:r>
              <a:rPr lang="ja-JP" altLang="en-US" sz="1200">
                <a:latin typeface="Hiragino Sans W4" panose="020B0400000000000000" pitchFamily="34" charset="-128"/>
                <a:ea typeface="Hiragino Sans W4" panose="020B0400000000000000" pitchFamily="34" charset="-128"/>
              </a:rPr>
              <a:t>で</a:t>
            </a:r>
            <a:endParaRPr lang="en-US" altLang="ja-JP" sz="1200" dirty="0">
              <a:latin typeface="Hiragino Sans W4" panose="020B0400000000000000" pitchFamily="34" charset="-128"/>
              <a:ea typeface="Hiragino Sans W4" panose="020B0400000000000000" pitchFamily="34" charset="-128"/>
            </a:endParaRPr>
          </a:p>
          <a:p>
            <a:pPr algn="ctr"/>
            <a:r>
              <a:rPr lang="ja-JP" altLang="en-US" sz="1200">
                <a:latin typeface="Hiragino Sans W4" panose="020B0400000000000000" pitchFamily="34" charset="-128"/>
                <a:ea typeface="Hiragino Sans W4" panose="020B0400000000000000" pitchFamily="34" charset="-128"/>
              </a:rPr>
              <a:t>拾えなかった</a:t>
            </a:r>
            <a:r>
              <a:rPr lang="en-US" altLang="ja-JP" sz="1200" dirty="0">
                <a:latin typeface="Hiragino Sans W4" panose="020B0400000000000000" pitchFamily="34" charset="-128"/>
                <a:ea typeface="Hiragino Sans W4" panose="020B0400000000000000" pitchFamily="34" charset="-128"/>
              </a:rPr>
              <a:t>hit</a:t>
            </a:r>
            <a:endParaRPr lang="en" altLang="ja-JP" sz="1200" dirty="0">
              <a:latin typeface="Hiragino Sans W4" panose="020B0400000000000000" pitchFamily="34" charset="-128"/>
              <a:ea typeface="Hiragino Sans W4" panose="020B0400000000000000" pitchFamily="34" charset="-128"/>
            </a:endParaRPr>
          </a:p>
        </p:txBody>
      </p:sp>
      <p:sp>
        <p:nvSpPr>
          <p:cNvPr id="101" name="テキスト ボックス 100">
            <a:extLst>
              <a:ext uri="{FF2B5EF4-FFF2-40B4-BE49-F238E27FC236}">
                <a16:creationId xmlns:a16="http://schemas.microsoft.com/office/drawing/2014/main" id="{76774E75-A460-9A21-5CF3-9B50254A2B57}"/>
              </a:ext>
            </a:extLst>
          </p:cNvPr>
          <p:cNvSpPr txBox="1"/>
          <p:nvPr/>
        </p:nvSpPr>
        <p:spPr>
          <a:xfrm>
            <a:off x="2032230" y="1597251"/>
            <a:ext cx="1172524" cy="276999"/>
          </a:xfrm>
          <a:prstGeom prst="rect">
            <a:avLst/>
          </a:prstGeom>
          <a:solidFill>
            <a:schemeClr val="bg1"/>
          </a:solidFill>
        </p:spPr>
        <p:txBody>
          <a:bodyPr wrap="square">
            <a:spAutoFit/>
          </a:bodyPr>
          <a:lstStyle/>
          <a:p>
            <a:endParaRPr lang="en-US" altLang="ja-JP" sz="1200" dirty="0">
              <a:latin typeface="Hiragino Sans W4" panose="020B0400000000000000" pitchFamily="34" charset="-128"/>
              <a:ea typeface="Hiragino Sans W4" panose="020B0400000000000000" pitchFamily="34" charset="-128"/>
            </a:endParaRPr>
          </a:p>
        </p:txBody>
      </p:sp>
      <p:sp>
        <p:nvSpPr>
          <p:cNvPr id="81" name="テキスト ボックス 80">
            <a:extLst>
              <a:ext uri="{FF2B5EF4-FFF2-40B4-BE49-F238E27FC236}">
                <a16:creationId xmlns:a16="http://schemas.microsoft.com/office/drawing/2014/main" id="{08117F34-1123-5EF5-0B14-928881807656}"/>
              </a:ext>
            </a:extLst>
          </p:cNvPr>
          <p:cNvSpPr txBox="1"/>
          <p:nvPr/>
        </p:nvSpPr>
        <p:spPr>
          <a:xfrm rot="16200000">
            <a:off x="3144665" y="1490899"/>
            <a:ext cx="703969"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err="1">
                <a:latin typeface="Hiragino Sans W4" panose="020B0400000000000000" pitchFamily="34" charset="-128"/>
                <a:ea typeface="Hiragino Sans W4" panose="020B0400000000000000" pitchFamily="34" charset="-128"/>
              </a:rPr>
              <a:t>adc</a:t>
            </a:r>
            <a:endParaRPr lang="ja-JP" altLang="en-US" sz="16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6261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図 78" descr="机の上にあるいろんなリモコン&#10;&#10;低い精度で自動的に生成された説明">
            <a:extLst>
              <a:ext uri="{FF2B5EF4-FFF2-40B4-BE49-F238E27FC236}">
                <a16:creationId xmlns:a16="http://schemas.microsoft.com/office/drawing/2014/main" id="{6244FF41-0F88-2307-CB5F-E37E17E8B3DF}"/>
              </a:ext>
            </a:extLst>
          </p:cNvPr>
          <p:cNvPicPr>
            <a:picLocks noChangeAspect="1"/>
          </p:cNvPicPr>
          <p:nvPr/>
        </p:nvPicPr>
        <p:blipFill rotWithShape="1">
          <a:blip r:embed="rId3"/>
          <a:srcRect l="11771" t="27287" r="25971" b="33157"/>
          <a:stretch/>
        </p:blipFill>
        <p:spPr>
          <a:xfrm>
            <a:off x="415163" y="1236268"/>
            <a:ext cx="4671793" cy="2226139"/>
          </a:xfrm>
          <a:prstGeom prst="rect">
            <a:avLst/>
          </a:prstGeom>
        </p:spPr>
      </p:pic>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17" name="タイトル 1">
            <a:extLst>
              <a:ext uri="{FF2B5EF4-FFF2-40B4-BE49-F238E27FC236}">
                <a16:creationId xmlns:a16="http://schemas.microsoft.com/office/drawing/2014/main" id="{2CB85562-9E78-3A19-F2AD-5A20008C5443}"/>
              </a:ext>
            </a:extLst>
          </p:cNvPr>
          <p:cNvSpPr txBox="1">
            <a:spLocks/>
          </p:cNvSpPr>
          <p:nvPr/>
        </p:nvSpPr>
        <p:spPr>
          <a:xfrm>
            <a:off x="249591" y="-202750"/>
            <a:ext cx="7618010"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STS module</a:t>
            </a:r>
            <a:endParaRPr lang="ja-JP" altLang="en-US" sz="2800" b="1">
              <a:latin typeface="Hiragino Sans W6" panose="020B0400000000000000" pitchFamily="34" charset="-128"/>
              <a:ea typeface="Hiragino Sans W6" panose="020B0400000000000000" pitchFamily="34" charset="-128"/>
              <a:cs typeface="Segoe UI" panose="020B0502040204020203" pitchFamily="34" charset="0"/>
            </a:endParaRPr>
          </a:p>
        </p:txBody>
      </p:sp>
      <p:graphicFrame>
        <p:nvGraphicFramePr>
          <p:cNvPr id="5" name="表 4">
            <a:extLst>
              <a:ext uri="{FF2B5EF4-FFF2-40B4-BE49-F238E27FC236}">
                <a16:creationId xmlns:a16="http://schemas.microsoft.com/office/drawing/2014/main" id="{6EFFCDBB-B4BD-18E4-052C-EF2245C63C59}"/>
              </a:ext>
            </a:extLst>
          </p:cNvPr>
          <p:cNvGraphicFramePr>
            <a:graphicFrameLocks noGrp="1"/>
          </p:cNvGraphicFramePr>
          <p:nvPr>
            <p:extLst>
              <p:ext uri="{D42A27DB-BD31-4B8C-83A1-F6EECF244321}">
                <p14:modId xmlns:p14="http://schemas.microsoft.com/office/powerpoint/2010/main" val="946169009"/>
              </p:ext>
            </p:extLst>
          </p:nvPr>
        </p:nvGraphicFramePr>
        <p:xfrm>
          <a:off x="260647" y="3795147"/>
          <a:ext cx="4373669" cy="2080551"/>
        </p:xfrm>
        <a:graphic>
          <a:graphicData uri="http://schemas.openxmlformats.org/drawingml/2006/table">
            <a:tbl>
              <a:tblPr firstRow="1" bandRow="1">
                <a:tableStyleId>{93296810-A885-4BE3-A3E7-6D5BEEA58F35}</a:tableStyleId>
              </a:tblPr>
              <a:tblGrid>
                <a:gridCol w="1703762">
                  <a:extLst>
                    <a:ext uri="{9D8B030D-6E8A-4147-A177-3AD203B41FA5}">
                      <a16:colId xmlns:a16="http://schemas.microsoft.com/office/drawing/2014/main" val="3197113281"/>
                    </a:ext>
                  </a:extLst>
                </a:gridCol>
                <a:gridCol w="2669907">
                  <a:extLst>
                    <a:ext uri="{9D8B030D-6E8A-4147-A177-3AD203B41FA5}">
                      <a16:colId xmlns:a16="http://schemas.microsoft.com/office/drawing/2014/main" val="3272967016"/>
                    </a:ext>
                  </a:extLst>
                </a:gridCol>
              </a:tblGrid>
              <a:tr h="3306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dirty="0">
                          <a:latin typeface="Hiragino Sans W4" panose="020B0400000000000000" pitchFamily="34" charset="-128"/>
                          <a:ea typeface="Hiragino Sans W4" panose="020B0400000000000000" pitchFamily="34" charset="-128"/>
                        </a:rPr>
                        <a:t>Parameter</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tc>
                  <a:txBody>
                    <a:bodyPr/>
                    <a:lstStyle/>
                    <a:p>
                      <a:pPr algn="ctr"/>
                      <a:r>
                        <a:rPr kumimoji="1" lang="en" altLang="ja-JP" sz="1600" b="0" i="0" dirty="0">
                          <a:latin typeface="Hiragino Sans W4" panose="020B0400000000000000" pitchFamily="34" charset="-128"/>
                          <a:ea typeface="Hiragino Sans W4" panose="020B0400000000000000" pitchFamily="34" charset="-128"/>
                        </a:rPr>
                        <a:t>Value</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extLst>
                  <a:ext uri="{0D108BD9-81ED-4DB2-BD59-A6C34878D82A}">
                    <a16:rowId xmlns:a16="http://schemas.microsoft.com/office/drawing/2014/main" val="4257857708"/>
                  </a:ext>
                </a:extLst>
              </a:tr>
              <a:tr h="196964">
                <a:tc>
                  <a:txBody>
                    <a:bodyPr/>
                    <a:lstStyle/>
                    <a:p>
                      <a:pPr algn="ctr"/>
                      <a:r>
                        <a:rPr kumimoji="1" lang="ja-JP" altLang="en-US" sz="1600" b="0" i="0">
                          <a:latin typeface="Hiragino Sans W4" panose="020B0400000000000000" pitchFamily="34" charset="-128"/>
                          <a:ea typeface="Hiragino Sans W4" panose="020B0400000000000000" pitchFamily="34" charset="-128"/>
                        </a:rPr>
                        <a:t>センサ厚さ</a:t>
                      </a:r>
                    </a:p>
                  </a:txBody>
                  <a:tcPr marL="84327" marR="84327" marT="42164" marB="42164"/>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320 </a:t>
                      </a:r>
                      <a:r>
                        <a:rPr lang="en-US" altLang="ja-JP" sz="1800" dirty="0" err="1">
                          <a:ea typeface="Hiragino Sans W6" panose="020B0400000000000000" pitchFamily="34" charset="-128"/>
                        </a:rPr>
                        <a:t>μm</a:t>
                      </a:r>
                      <a:r>
                        <a:rPr lang="en-US" altLang="ja-JP" sz="1600" dirty="0">
                          <a:ea typeface="Hiragino Sans W6" panose="020B0400000000000000" pitchFamily="34" charset="-128"/>
                        </a:rPr>
                        <a:t> </a:t>
                      </a:r>
                      <a:r>
                        <a:rPr kumimoji="1" lang="en-US" altLang="ja-JP" sz="1600" b="0" i="0" dirty="0">
                          <a:latin typeface="Hiragino Sans W4" panose="020B0400000000000000" pitchFamily="34" charset="-128"/>
                          <a:ea typeface="Hiragino Sans W4" panose="020B0400000000000000" pitchFamily="34" charset="-128"/>
                        </a:rPr>
                        <a:t>(~0.37%</a:t>
                      </a:r>
                      <a:r>
                        <a:rPr kumimoji="1" lang="en-US" altLang="ja-JP" sz="1600" b="0" i="0" baseline="0" dirty="0">
                          <a:latin typeface="Hiragino Sans W4" panose="020B0400000000000000" pitchFamily="34" charset="-128"/>
                          <a:ea typeface="Hiragino Sans W4" panose="020B0400000000000000" pitchFamily="34" charset="-128"/>
                        </a:rPr>
                        <a:t> X</a:t>
                      </a:r>
                      <a:r>
                        <a:rPr kumimoji="1" lang="en-US" altLang="ja-JP" sz="1600" b="0" i="0" baseline="-25000" dirty="0">
                          <a:latin typeface="Hiragino Sans W4" panose="020B0400000000000000" pitchFamily="34" charset="-128"/>
                          <a:ea typeface="Hiragino Sans W4" panose="020B0400000000000000" pitchFamily="34" charset="-128"/>
                        </a:rPr>
                        <a:t>0</a:t>
                      </a:r>
                      <a:r>
                        <a:rPr kumimoji="1" lang="en-US" altLang="ja-JP" sz="1600" b="0" i="0" dirty="0">
                          <a:latin typeface="Hiragino Sans W4" panose="020B0400000000000000" pitchFamily="34" charset="-128"/>
                          <a:ea typeface="Hiragino Sans W4" panose="020B0400000000000000" pitchFamily="34" charset="-128"/>
                        </a:rPr>
                        <a:t>)</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extLst>
                  <a:ext uri="{0D108BD9-81ED-4DB2-BD59-A6C34878D82A}">
                    <a16:rowId xmlns:a16="http://schemas.microsoft.com/office/drawing/2014/main" val="844657807"/>
                  </a:ext>
                </a:extLst>
              </a:tr>
              <a:tr h="336991">
                <a:tc>
                  <a:txBody>
                    <a:bodyPr/>
                    <a:lstStyle/>
                    <a:p>
                      <a:pPr algn="ctr"/>
                      <a:r>
                        <a:rPr kumimoji="1" lang="en-US" altLang="ja-JP" sz="1600" b="0" i="0" dirty="0">
                          <a:latin typeface="Hiragino Sans W4" panose="020B0400000000000000" pitchFamily="34" charset="-128"/>
                          <a:ea typeface="Hiragino Sans W4" panose="020B0400000000000000" pitchFamily="34" charset="-128"/>
                        </a:rPr>
                        <a:t>Strip pitch</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58 </a:t>
                      </a:r>
                      <a:r>
                        <a:rPr lang="en-US" altLang="ja-JP" sz="1800" dirty="0" err="1">
                          <a:ea typeface="Hiragino Sans W6" panose="020B0400000000000000" pitchFamily="34" charset="-128"/>
                        </a:rPr>
                        <a:t>μm</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extLst>
                  <a:ext uri="{0D108BD9-81ED-4DB2-BD59-A6C34878D82A}">
                    <a16:rowId xmlns:a16="http://schemas.microsoft.com/office/drawing/2014/main" val="1360925168"/>
                  </a:ext>
                </a:extLst>
              </a:tr>
              <a:tr h="336991">
                <a:tc>
                  <a:txBody>
                    <a:bodyPr/>
                    <a:lstStyle/>
                    <a:p>
                      <a:pPr algn="ctr"/>
                      <a:r>
                        <a:rPr kumimoji="1" lang="en-US" altLang="ja-JP" sz="1600" b="0" i="0" dirty="0">
                          <a:latin typeface="Hiragino Sans W4" panose="020B0400000000000000" pitchFamily="34" charset="-128"/>
                          <a:ea typeface="Hiragino Sans W4" panose="020B0400000000000000" pitchFamily="34" charset="-128"/>
                        </a:rPr>
                        <a:t>Strip</a:t>
                      </a:r>
                      <a:r>
                        <a:rPr kumimoji="1" lang="ja-JP" altLang="en-US" sz="1600" b="0" i="0">
                          <a:latin typeface="Hiragino Sans W4" panose="020B0400000000000000" pitchFamily="34" charset="-128"/>
                          <a:ea typeface="Hiragino Sans W4" panose="020B0400000000000000" pitchFamily="34" charset="-128"/>
                        </a:rPr>
                        <a:t>の数</a:t>
                      </a:r>
                    </a:p>
                  </a:txBody>
                  <a:tcPr marL="84327" marR="84327" marT="42164" marB="42164"/>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1024</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extLst>
                  <a:ext uri="{0D108BD9-81ED-4DB2-BD59-A6C34878D82A}">
                    <a16:rowId xmlns:a16="http://schemas.microsoft.com/office/drawing/2014/main" val="2637892530"/>
                  </a:ext>
                </a:extLst>
              </a:tr>
              <a:tr h="3369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a:latin typeface="Hiragino Sans W4" panose="020B0400000000000000" pitchFamily="34" charset="-128"/>
                          <a:ea typeface="Hiragino Sans W4" panose="020B0400000000000000" pitchFamily="34" charset="-128"/>
                        </a:rPr>
                        <a:t>設計位置分解能</a:t>
                      </a:r>
                    </a:p>
                  </a:txBody>
                  <a:tcPr marL="84327" marR="84327" marT="42164" marB="42164"/>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(x)15 </a:t>
                      </a:r>
                      <a:r>
                        <a:rPr lang="en-US" altLang="ja-JP" sz="1800" dirty="0" err="1">
                          <a:ea typeface="Hiragino Sans W6" panose="020B0400000000000000" pitchFamily="34" charset="-128"/>
                        </a:rPr>
                        <a:t>μm</a:t>
                      </a:r>
                      <a:r>
                        <a:rPr lang="en-US" altLang="ja-JP" sz="1600" dirty="0">
                          <a:ea typeface="Hiragino Sans W6" panose="020B0400000000000000" pitchFamily="34" charset="-128"/>
                        </a:rPr>
                        <a:t> </a:t>
                      </a:r>
                      <a:r>
                        <a:rPr kumimoji="1" lang="en-US" altLang="ja-JP" sz="1600" b="0" i="0" dirty="0">
                          <a:latin typeface="Hiragino Sans W4" panose="020B0400000000000000" pitchFamily="34" charset="-128"/>
                          <a:ea typeface="Hiragino Sans W4" panose="020B0400000000000000" pitchFamily="34" charset="-128"/>
                        </a:rPr>
                        <a:t>(y)110 </a:t>
                      </a:r>
                      <a:r>
                        <a:rPr lang="en-US" altLang="ja-JP" sz="1800" dirty="0" err="1">
                          <a:ea typeface="Hiragino Sans W6" panose="020B0400000000000000" pitchFamily="34" charset="-128"/>
                        </a:rPr>
                        <a:t>μm</a:t>
                      </a:r>
                      <a:r>
                        <a:rPr kumimoji="1" lang="en-US" altLang="ja-JP" sz="1600" b="0" i="0" dirty="0">
                          <a:latin typeface="Hiragino Sans W4" panose="020B0400000000000000" pitchFamily="34" charset="-128"/>
                          <a:ea typeface="Hiragino Sans W4" panose="020B0400000000000000" pitchFamily="34" charset="-128"/>
                        </a:rPr>
                        <a:t>*</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extLst>
                  <a:ext uri="{0D108BD9-81ED-4DB2-BD59-A6C34878D82A}">
                    <a16:rowId xmlns:a16="http://schemas.microsoft.com/office/drawing/2014/main" val="1561220627"/>
                  </a:ext>
                </a:extLst>
              </a:tr>
              <a:tr h="3369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a:latin typeface="Hiragino Sans W4" panose="020B0400000000000000" pitchFamily="34" charset="-128"/>
                          <a:ea typeface="Hiragino Sans W4" panose="020B0400000000000000" pitchFamily="34" charset="-128"/>
                        </a:rPr>
                        <a:t>設計時間分解能</a:t>
                      </a:r>
                    </a:p>
                  </a:txBody>
                  <a:tcPr marL="84327" marR="84327" marT="42164" marB="42164"/>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~6 ns*</a:t>
                      </a:r>
                      <a:endParaRPr kumimoji="1" lang="ja-JP" altLang="en-US" sz="1600" b="0" i="0">
                        <a:latin typeface="Hiragino Sans W4" panose="020B0400000000000000" pitchFamily="34" charset="-128"/>
                        <a:ea typeface="Hiragino Sans W4" panose="020B0400000000000000" pitchFamily="34" charset="-128"/>
                      </a:endParaRPr>
                    </a:p>
                  </a:txBody>
                  <a:tcPr marL="84327" marR="84327" marT="42164" marB="42164"/>
                </a:tc>
                <a:extLst>
                  <a:ext uri="{0D108BD9-81ED-4DB2-BD59-A6C34878D82A}">
                    <a16:rowId xmlns:a16="http://schemas.microsoft.com/office/drawing/2014/main" val="2799463940"/>
                  </a:ext>
                </a:extLst>
              </a:tr>
            </a:tbl>
          </a:graphicData>
        </a:graphic>
      </p:graphicFrame>
      <p:sp>
        <p:nvSpPr>
          <p:cNvPr id="7" name="テキスト ボックス 6">
            <a:extLst>
              <a:ext uri="{FF2B5EF4-FFF2-40B4-BE49-F238E27FC236}">
                <a16:creationId xmlns:a16="http://schemas.microsoft.com/office/drawing/2014/main" id="{D272D81B-4631-6FC7-672C-D88976CEEDCE}"/>
              </a:ext>
            </a:extLst>
          </p:cNvPr>
          <p:cNvSpPr txBox="1"/>
          <p:nvPr/>
        </p:nvSpPr>
        <p:spPr>
          <a:xfrm>
            <a:off x="286395" y="5875698"/>
            <a:ext cx="4148435" cy="400110"/>
          </a:xfrm>
          <a:prstGeom prst="rect">
            <a:avLst/>
          </a:prstGeom>
          <a:noFill/>
        </p:spPr>
        <p:txBody>
          <a:bodyPr wrap="square">
            <a:spAutoFit/>
          </a:bodyPr>
          <a:lstStyle/>
          <a:p>
            <a:r>
              <a:rPr lang="en" altLang="ja-JP" sz="1000" dirty="0">
                <a:effectLst/>
                <a:latin typeface="Calibri" panose="020F0502020204030204" pitchFamily="34" charset="0"/>
              </a:rPr>
              <a:t>*Johann </a:t>
            </a:r>
            <a:r>
              <a:rPr lang="en" altLang="ja-JP" sz="1000" dirty="0" err="1">
                <a:effectLst/>
                <a:latin typeface="Calibri" panose="020F0502020204030204" pitchFamily="34" charset="0"/>
              </a:rPr>
              <a:t>M.Heuser</a:t>
            </a:r>
            <a:r>
              <a:rPr lang="ja-JP" altLang="en" sz="1000">
                <a:effectLst/>
                <a:latin typeface="MS"/>
              </a:rPr>
              <a:t>「</a:t>
            </a:r>
            <a:r>
              <a:rPr lang="en" altLang="ja-JP" sz="1000" dirty="0">
                <a:effectLst/>
                <a:latin typeface="Calibri" panose="020F0502020204030204" pitchFamily="34" charset="0"/>
              </a:rPr>
              <a:t>The CBM experiment at FAIR –Overview of detector and technologies</a:t>
            </a:r>
            <a:r>
              <a:rPr lang="ja-JP" altLang="en" sz="1000">
                <a:effectLst/>
                <a:latin typeface="MS"/>
              </a:rPr>
              <a:t>」</a:t>
            </a:r>
            <a:r>
              <a:rPr lang="en" altLang="ja-JP" sz="1000" dirty="0">
                <a:effectLst/>
                <a:latin typeface="Calibri" panose="020F0502020204030204" pitchFamily="34" charset="0"/>
              </a:rPr>
              <a:t>https://</a:t>
            </a:r>
            <a:r>
              <a:rPr lang="en" altLang="ja-JP" sz="1000" dirty="0" err="1">
                <a:effectLst/>
                <a:latin typeface="Calibri" panose="020F0502020204030204" pitchFamily="34" charset="0"/>
              </a:rPr>
              <a:t>sites.google.com</a:t>
            </a:r>
            <a:r>
              <a:rPr lang="en" altLang="ja-JP" sz="1000" dirty="0">
                <a:effectLst/>
                <a:latin typeface="Calibri" panose="020F0502020204030204" pitchFamily="34" charset="0"/>
              </a:rPr>
              <a:t>/view/j-parc-hi-evening/ </a:t>
            </a:r>
            <a:endParaRPr lang="en" altLang="ja-JP" sz="1000" dirty="0">
              <a:effectLst/>
            </a:endParaRPr>
          </a:p>
        </p:txBody>
      </p:sp>
      <p:sp>
        <p:nvSpPr>
          <p:cNvPr id="15" name="テキスト ボックス 14">
            <a:extLst>
              <a:ext uri="{FF2B5EF4-FFF2-40B4-BE49-F238E27FC236}">
                <a16:creationId xmlns:a16="http://schemas.microsoft.com/office/drawing/2014/main" id="{8D64F275-7E05-2051-3DE5-0F1F04E4E816}"/>
              </a:ext>
            </a:extLst>
          </p:cNvPr>
          <p:cNvSpPr txBox="1"/>
          <p:nvPr/>
        </p:nvSpPr>
        <p:spPr>
          <a:xfrm>
            <a:off x="5201100" y="732540"/>
            <a:ext cx="3521644" cy="400110"/>
          </a:xfrm>
          <a:prstGeom prst="rect">
            <a:avLst/>
          </a:prstGeom>
          <a:noFill/>
        </p:spPr>
        <p:txBody>
          <a:bodyPr wrap="square">
            <a:spAutoFit/>
          </a:bodyPr>
          <a:lstStyle/>
          <a:p>
            <a:pPr marL="342900" indent="-342900">
              <a:buFont typeface="Wingdings" pitchFamily="2" charset="2"/>
              <a:buChar char="Ø"/>
            </a:pPr>
            <a:r>
              <a:rPr lang="ja-JP" altLang="en-US" sz="2000" b="1" u="sng">
                <a:latin typeface="Hiragino Sans W6" panose="020B0400000000000000" pitchFamily="34" charset="-128"/>
                <a:ea typeface="Hiragino Sans W6" panose="020B0400000000000000" pitchFamily="34" charset="-128"/>
              </a:rPr>
              <a:t>両面読み出しストリップ</a:t>
            </a:r>
            <a:endParaRPr lang="en" altLang="ja-JP" sz="2000" b="1" u="sng" dirty="0">
              <a:latin typeface="Hiragino Sans W6" panose="020B0400000000000000" pitchFamily="34" charset="-128"/>
              <a:ea typeface="Hiragino Sans W6" panose="020B0400000000000000" pitchFamily="34" charset="-128"/>
            </a:endParaRPr>
          </a:p>
        </p:txBody>
      </p:sp>
      <p:sp>
        <p:nvSpPr>
          <p:cNvPr id="40" name="テキスト ボックス 39">
            <a:extLst>
              <a:ext uri="{FF2B5EF4-FFF2-40B4-BE49-F238E27FC236}">
                <a16:creationId xmlns:a16="http://schemas.microsoft.com/office/drawing/2014/main" id="{99179640-CB62-4AE1-C216-9348C5461BA2}"/>
              </a:ext>
            </a:extLst>
          </p:cNvPr>
          <p:cNvSpPr txBox="1"/>
          <p:nvPr/>
        </p:nvSpPr>
        <p:spPr>
          <a:xfrm>
            <a:off x="1614651" y="1343853"/>
            <a:ext cx="1491925"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Micro-cables</a:t>
            </a:r>
            <a:endParaRPr lang="ja-JP" altLang="en-US" sz="1400" dirty="0">
              <a:latin typeface="Hiragino Sans W4" panose="020B0400000000000000" pitchFamily="34" charset="-128"/>
              <a:ea typeface="Hiragino Sans W4" panose="020B0400000000000000" pitchFamily="34" charset="-128"/>
            </a:endParaRPr>
          </a:p>
        </p:txBody>
      </p:sp>
      <p:cxnSp>
        <p:nvCxnSpPr>
          <p:cNvPr id="41" name="直線矢印コネクタ 40">
            <a:extLst>
              <a:ext uri="{FF2B5EF4-FFF2-40B4-BE49-F238E27FC236}">
                <a16:creationId xmlns:a16="http://schemas.microsoft.com/office/drawing/2014/main" id="{B13314C0-11F8-E2B8-F78A-97B5BA0722E7}"/>
              </a:ext>
            </a:extLst>
          </p:cNvPr>
          <p:cNvCxnSpPr>
            <a:cxnSpLocks/>
          </p:cNvCxnSpPr>
          <p:nvPr/>
        </p:nvCxnSpPr>
        <p:spPr>
          <a:xfrm flipH="1">
            <a:off x="2090538" y="1672048"/>
            <a:ext cx="103854" cy="36459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F8D0C40F-CACA-6243-F7BE-D8D5D446B7DA}"/>
              </a:ext>
            </a:extLst>
          </p:cNvPr>
          <p:cNvSpPr txBox="1"/>
          <p:nvPr/>
        </p:nvSpPr>
        <p:spPr>
          <a:xfrm>
            <a:off x="4760169" y="3997512"/>
            <a:ext cx="4373669" cy="369332"/>
          </a:xfrm>
          <a:prstGeom prst="rect">
            <a:avLst/>
          </a:prstGeom>
          <a:noFill/>
        </p:spPr>
        <p:txBody>
          <a:bodyPr wrap="square">
            <a:spAutoFit/>
          </a:bodyPr>
          <a:lstStyle/>
          <a:p>
            <a:pPr marL="285750" indent="-285750">
              <a:buFont typeface="Wingdings" pitchFamily="2" charset="2"/>
              <a:buChar char="Ø"/>
            </a:pPr>
            <a:r>
              <a:rPr lang="ja-JP" altLang="en-US" b="1" u="sng">
                <a:latin typeface="Hiragino Sans W6" panose="020B0400000000000000" pitchFamily="34" charset="-128"/>
                <a:ea typeface="Hiragino Sans W6" panose="020B0400000000000000" pitchFamily="34" charset="-128"/>
              </a:rPr>
              <a:t>フロントエンド読出回路</a:t>
            </a:r>
            <a:r>
              <a:rPr lang="en-US" altLang="ja-JP" b="1" u="sng" dirty="0">
                <a:latin typeface="Hiragino Sans W6" panose="020B0400000000000000" pitchFamily="34" charset="-128"/>
                <a:ea typeface="Hiragino Sans W6" panose="020B0400000000000000" pitchFamily="34" charset="-128"/>
              </a:rPr>
              <a:t>: FEB-8</a:t>
            </a:r>
            <a:endParaRPr lang="ja-JP" altLang="en-US" b="1" u="sng" dirty="0">
              <a:latin typeface="Hiragino Sans W6" panose="020B0400000000000000" pitchFamily="34" charset="-128"/>
              <a:ea typeface="Hiragino Sans W6" panose="020B0400000000000000" pitchFamily="34" charset="-128"/>
            </a:endParaRPr>
          </a:p>
        </p:txBody>
      </p:sp>
      <p:sp>
        <p:nvSpPr>
          <p:cNvPr id="66" name="テキスト ボックス 65">
            <a:extLst>
              <a:ext uri="{FF2B5EF4-FFF2-40B4-BE49-F238E27FC236}">
                <a16:creationId xmlns:a16="http://schemas.microsoft.com/office/drawing/2014/main" id="{8D3AE410-924E-03DD-CAAF-65B96FB19483}"/>
              </a:ext>
            </a:extLst>
          </p:cNvPr>
          <p:cNvSpPr txBox="1"/>
          <p:nvPr/>
        </p:nvSpPr>
        <p:spPr>
          <a:xfrm>
            <a:off x="4949912" y="1110700"/>
            <a:ext cx="4247763" cy="646331"/>
          </a:xfrm>
          <a:prstGeom prst="rect">
            <a:avLst/>
          </a:prstGeom>
          <a:noFill/>
        </p:spPr>
        <p:txBody>
          <a:bodyPr wrap="square">
            <a:spAutoFit/>
          </a:bodyPr>
          <a:lstStyle/>
          <a:p>
            <a:pPr marL="742950" lvl="1" indent="-285750">
              <a:buFont typeface="Wingdings" pitchFamily="2" charset="2"/>
              <a:buChar char="ü"/>
            </a:pPr>
            <a:r>
              <a:rPr lang="en" altLang="ja-JP" dirty="0">
                <a:latin typeface="Hiragino Sans W4" panose="020B0400000000000000" pitchFamily="34" charset="-128"/>
                <a:ea typeface="Hiragino Sans W4" panose="020B0400000000000000" pitchFamily="34" charset="-128"/>
              </a:rPr>
              <a:t>p</a:t>
            </a:r>
            <a:r>
              <a:rPr lang="ja-JP" altLang="en-US">
                <a:latin typeface="Hiragino Sans W4" panose="020B0400000000000000" pitchFamily="34" charset="-128"/>
                <a:ea typeface="Hiragino Sans W4" panose="020B0400000000000000" pitchFamily="34" charset="-128"/>
              </a:rPr>
              <a:t>側</a:t>
            </a:r>
            <a:r>
              <a:rPr lang="en-US" altLang="ja-JP" dirty="0">
                <a:latin typeface="Hiragino Sans W4" panose="020B0400000000000000" pitchFamily="34" charset="-128"/>
                <a:ea typeface="Hiragino Sans W4" panose="020B0400000000000000" pitchFamily="34" charset="-128"/>
              </a:rPr>
              <a:t>strip</a:t>
            </a:r>
            <a:r>
              <a:rPr lang="ja-JP" altLang="en-US">
                <a:latin typeface="Hiragino Sans W4" panose="020B0400000000000000" pitchFamily="34" charset="-128"/>
                <a:ea typeface="Hiragino Sans W4" panose="020B0400000000000000" pitchFamily="34" charset="-128"/>
              </a:rPr>
              <a:t>は</a:t>
            </a:r>
            <a:r>
              <a:rPr lang="en-US" altLang="ja-JP" dirty="0">
                <a:latin typeface="Hiragino Sans W4" panose="020B0400000000000000" pitchFamily="34" charset="-128"/>
                <a:ea typeface="Hiragino Sans W4" panose="020B0400000000000000" pitchFamily="34" charset="-128"/>
              </a:rPr>
              <a:t>n</a:t>
            </a:r>
            <a:r>
              <a:rPr lang="ja-JP" altLang="en-US">
                <a:latin typeface="Hiragino Sans W4" panose="020B0400000000000000" pitchFamily="34" charset="-128"/>
                <a:ea typeface="Hiragino Sans W4" panose="020B0400000000000000" pitchFamily="34" charset="-128"/>
              </a:rPr>
              <a:t>側</a:t>
            </a:r>
            <a:r>
              <a:rPr lang="en-US" altLang="ja-JP" dirty="0">
                <a:latin typeface="Hiragino Sans W4" panose="020B0400000000000000" pitchFamily="34" charset="-128"/>
                <a:ea typeface="Hiragino Sans W4" panose="020B0400000000000000" pitchFamily="34" charset="-128"/>
              </a:rPr>
              <a:t>strip</a:t>
            </a:r>
            <a:r>
              <a:rPr lang="ja-JP" altLang="en-US">
                <a:latin typeface="Hiragino Sans W4" panose="020B0400000000000000" pitchFamily="34" charset="-128"/>
                <a:ea typeface="Hiragino Sans W4" panose="020B0400000000000000" pitchFamily="34" charset="-128"/>
              </a:rPr>
              <a:t>に対して</a:t>
            </a:r>
            <a:r>
              <a:rPr lang="en-US" altLang="ja-JP" dirty="0">
                <a:latin typeface="Hiragino Sans W4" panose="020B0400000000000000" pitchFamily="34" charset="-128"/>
                <a:ea typeface="Hiragino Sans W4" panose="020B0400000000000000" pitchFamily="34" charset="-128"/>
              </a:rPr>
              <a:t>7.5</a:t>
            </a:r>
            <a:r>
              <a:rPr lang="ja-JP" altLang="en-US">
                <a:latin typeface="Hiragino Sans W4" panose="020B0400000000000000" pitchFamily="34" charset="-128"/>
                <a:ea typeface="Hiragino Sans W4" panose="020B0400000000000000" pitchFamily="34" charset="-128"/>
              </a:rPr>
              <a:t>度傾斜</a:t>
            </a:r>
            <a:endParaRPr lang="ja-JP" altLang="en-US" dirty="0">
              <a:latin typeface="Hiragino Sans W4" panose="020B0400000000000000" pitchFamily="34" charset="-128"/>
              <a:ea typeface="Hiragino Sans W4" panose="020B0400000000000000" pitchFamily="34" charset="-128"/>
            </a:endParaRPr>
          </a:p>
        </p:txBody>
      </p:sp>
      <p:sp>
        <p:nvSpPr>
          <p:cNvPr id="12" name="テキスト ボックス 11">
            <a:extLst>
              <a:ext uri="{FF2B5EF4-FFF2-40B4-BE49-F238E27FC236}">
                <a16:creationId xmlns:a16="http://schemas.microsoft.com/office/drawing/2014/main" id="{E3C37CAB-6021-6195-8139-F5752BBF04CE}"/>
              </a:ext>
            </a:extLst>
          </p:cNvPr>
          <p:cNvSpPr txBox="1"/>
          <p:nvPr/>
        </p:nvSpPr>
        <p:spPr>
          <a:xfrm rot="189768">
            <a:off x="2592036" y="2691052"/>
            <a:ext cx="98596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solidFill>
                  <a:schemeClr val="bg1"/>
                </a:solidFill>
              </a:rPr>
              <a:t>6 cm</a:t>
            </a:r>
            <a:endParaRPr lang="ja-JP" altLang="en-US" sz="1600" dirty="0">
              <a:solidFill>
                <a:schemeClr val="bg1"/>
              </a:solidFill>
            </a:endParaRPr>
          </a:p>
        </p:txBody>
      </p:sp>
      <p:sp>
        <p:nvSpPr>
          <p:cNvPr id="18" name="テキスト ボックス 17">
            <a:extLst>
              <a:ext uri="{FF2B5EF4-FFF2-40B4-BE49-F238E27FC236}">
                <a16:creationId xmlns:a16="http://schemas.microsoft.com/office/drawing/2014/main" id="{D22A18B6-F9E4-9D5B-9709-6452CD3B7652}"/>
              </a:ext>
            </a:extLst>
          </p:cNvPr>
          <p:cNvSpPr txBox="1"/>
          <p:nvPr/>
        </p:nvSpPr>
        <p:spPr>
          <a:xfrm rot="16769494">
            <a:off x="3022782" y="2252531"/>
            <a:ext cx="985961"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solidFill>
                  <a:schemeClr val="bg1"/>
                </a:solidFill>
              </a:rPr>
              <a:t>6 cm</a:t>
            </a:r>
            <a:endParaRPr lang="ja-JP" altLang="en-US" sz="1600" dirty="0">
              <a:solidFill>
                <a:schemeClr val="bg1"/>
              </a:solidFill>
            </a:endParaRPr>
          </a:p>
        </p:txBody>
      </p:sp>
      <p:grpSp>
        <p:nvGrpSpPr>
          <p:cNvPr id="54" name="グループ化 53">
            <a:extLst>
              <a:ext uri="{FF2B5EF4-FFF2-40B4-BE49-F238E27FC236}">
                <a16:creationId xmlns:a16="http://schemas.microsoft.com/office/drawing/2014/main" id="{A44FAAC7-1950-4A21-D6E2-4C92D1E667BB}"/>
              </a:ext>
            </a:extLst>
          </p:cNvPr>
          <p:cNvGrpSpPr/>
          <p:nvPr/>
        </p:nvGrpSpPr>
        <p:grpSpPr>
          <a:xfrm>
            <a:off x="5462422" y="1753804"/>
            <a:ext cx="3502598" cy="2140090"/>
            <a:chOff x="-214269" y="2593915"/>
            <a:chExt cx="4172360" cy="2549316"/>
          </a:xfrm>
        </p:grpSpPr>
        <p:grpSp>
          <p:nvGrpSpPr>
            <p:cNvPr id="55" name="グループ化 54">
              <a:extLst>
                <a:ext uri="{FF2B5EF4-FFF2-40B4-BE49-F238E27FC236}">
                  <a16:creationId xmlns:a16="http://schemas.microsoft.com/office/drawing/2014/main" id="{A9F22CCC-EAA4-32DE-AE43-96ABB4026942}"/>
                </a:ext>
              </a:extLst>
            </p:cNvPr>
            <p:cNvGrpSpPr/>
            <p:nvPr/>
          </p:nvGrpSpPr>
          <p:grpSpPr>
            <a:xfrm>
              <a:off x="388060" y="2593915"/>
              <a:ext cx="3258582" cy="2299138"/>
              <a:chOff x="7029863" y="3898394"/>
              <a:chExt cx="3364866" cy="2374128"/>
            </a:xfrm>
          </p:grpSpPr>
          <p:pic>
            <p:nvPicPr>
              <p:cNvPr id="11" name="図 10">
                <a:extLst>
                  <a:ext uri="{FF2B5EF4-FFF2-40B4-BE49-F238E27FC236}">
                    <a16:creationId xmlns:a16="http://schemas.microsoft.com/office/drawing/2014/main" id="{C81CD2B4-39DF-6F5B-FAD7-02E4C6D9C284}"/>
                  </a:ext>
                </a:extLst>
              </p:cNvPr>
              <p:cNvPicPr>
                <a:picLocks noChangeAspect="1"/>
              </p:cNvPicPr>
              <p:nvPr/>
            </p:nvPicPr>
            <p:blipFill rotWithShape="1">
              <a:blip r:embed="rId4"/>
              <a:srcRect r="6463" b="14081"/>
              <a:stretch/>
            </p:blipFill>
            <p:spPr>
              <a:xfrm>
                <a:off x="7029863" y="3898394"/>
                <a:ext cx="3310914" cy="2374128"/>
              </a:xfrm>
              <a:prstGeom prst="rect">
                <a:avLst/>
              </a:prstGeom>
            </p:spPr>
          </p:pic>
          <p:sp>
            <p:nvSpPr>
              <p:cNvPr id="25" name="テキスト ボックス 24">
                <a:extLst>
                  <a:ext uri="{FF2B5EF4-FFF2-40B4-BE49-F238E27FC236}">
                    <a16:creationId xmlns:a16="http://schemas.microsoft.com/office/drawing/2014/main" id="{D87EA365-F119-EB4C-7496-C8F721504B0E}"/>
                  </a:ext>
                </a:extLst>
              </p:cNvPr>
              <p:cNvSpPr txBox="1"/>
              <p:nvPr/>
            </p:nvSpPr>
            <p:spPr>
              <a:xfrm>
                <a:off x="7214065" y="3931337"/>
                <a:ext cx="1348047" cy="508847"/>
              </a:xfrm>
              <a:prstGeom prst="rect">
                <a:avLst/>
              </a:prstGeom>
              <a:noFill/>
            </p:spPr>
            <p:txBody>
              <a:bodyPr wrap="square">
                <a:spAutoFit/>
              </a:bodyPr>
              <a:lstStyle/>
              <a:p>
                <a:r>
                  <a:rPr lang="en" altLang="ja-JP" sz="2000" dirty="0">
                    <a:solidFill>
                      <a:schemeClr val="bg1"/>
                    </a:solidFill>
                  </a:rPr>
                  <a:t>N-side</a:t>
                </a:r>
                <a:endParaRPr lang="en" altLang="ja-JP" sz="2000" dirty="0">
                  <a:solidFill>
                    <a:schemeClr val="bg1"/>
                  </a:solidFill>
                  <a:effectLst/>
                </a:endParaRPr>
              </a:p>
            </p:txBody>
          </p:sp>
          <p:sp>
            <p:nvSpPr>
              <p:cNvPr id="26" name="テキスト ボックス 25">
                <a:extLst>
                  <a:ext uri="{FF2B5EF4-FFF2-40B4-BE49-F238E27FC236}">
                    <a16:creationId xmlns:a16="http://schemas.microsoft.com/office/drawing/2014/main" id="{55C3D3BE-AE68-9DCE-388A-F84663065494}"/>
                  </a:ext>
                </a:extLst>
              </p:cNvPr>
              <p:cNvSpPr txBox="1"/>
              <p:nvPr/>
            </p:nvSpPr>
            <p:spPr>
              <a:xfrm>
                <a:off x="9046682" y="5180683"/>
                <a:ext cx="1348047" cy="508847"/>
              </a:xfrm>
              <a:prstGeom prst="rect">
                <a:avLst/>
              </a:prstGeom>
              <a:noFill/>
            </p:spPr>
            <p:txBody>
              <a:bodyPr wrap="square">
                <a:spAutoFit/>
              </a:bodyPr>
              <a:lstStyle/>
              <a:p>
                <a:r>
                  <a:rPr lang="en" altLang="ja-JP" sz="2000" dirty="0">
                    <a:solidFill>
                      <a:schemeClr val="bg1"/>
                    </a:solidFill>
                  </a:rPr>
                  <a:t>P-side</a:t>
                </a:r>
                <a:endParaRPr lang="en" altLang="ja-JP" sz="2000" dirty="0">
                  <a:solidFill>
                    <a:schemeClr val="bg1"/>
                  </a:solidFill>
                  <a:effectLst/>
                </a:endParaRPr>
              </a:p>
            </p:txBody>
          </p:sp>
          <p:grpSp>
            <p:nvGrpSpPr>
              <p:cNvPr id="39" name="グループ化 38">
                <a:extLst>
                  <a:ext uri="{FF2B5EF4-FFF2-40B4-BE49-F238E27FC236}">
                    <a16:creationId xmlns:a16="http://schemas.microsoft.com/office/drawing/2014/main" id="{EB1739C7-EAAC-44BF-4676-48F9AA19D825}"/>
                  </a:ext>
                </a:extLst>
              </p:cNvPr>
              <p:cNvGrpSpPr/>
              <p:nvPr/>
            </p:nvGrpSpPr>
            <p:grpSpPr>
              <a:xfrm>
                <a:off x="7992339" y="4063870"/>
                <a:ext cx="1883988" cy="1799153"/>
                <a:chOff x="6373754" y="3932440"/>
                <a:chExt cx="1664175" cy="1589238"/>
              </a:xfrm>
            </p:grpSpPr>
            <p:cxnSp>
              <p:nvCxnSpPr>
                <p:cNvPr id="28" name="直線コネクタ 27">
                  <a:extLst>
                    <a:ext uri="{FF2B5EF4-FFF2-40B4-BE49-F238E27FC236}">
                      <a16:creationId xmlns:a16="http://schemas.microsoft.com/office/drawing/2014/main" id="{1AD7FCEE-A5F7-AA12-5AB5-9B5D97151996}"/>
                    </a:ext>
                  </a:extLst>
                </p:cNvPr>
                <p:cNvCxnSpPr>
                  <a:cxnSpLocks/>
                </p:cNvCxnSpPr>
                <p:nvPr/>
              </p:nvCxnSpPr>
              <p:spPr>
                <a:xfrm>
                  <a:off x="6808648" y="4079091"/>
                  <a:ext cx="0" cy="10287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07C022D-B056-E124-1FF0-00C05F87C770}"/>
                    </a:ext>
                  </a:extLst>
                </p:cNvPr>
                <p:cNvCxnSpPr>
                  <a:cxnSpLocks/>
                </p:cNvCxnSpPr>
                <p:nvPr/>
              </p:nvCxnSpPr>
              <p:spPr>
                <a:xfrm flipH="1">
                  <a:off x="6808648" y="4360336"/>
                  <a:ext cx="68402" cy="7712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円弧 36">
                  <a:extLst>
                    <a:ext uri="{FF2B5EF4-FFF2-40B4-BE49-F238E27FC236}">
                      <a16:creationId xmlns:a16="http://schemas.microsoft.com/office/drawing/2014/main" id="{1223147D-915C-7C99-9F5A-42EB5BE169C3}"/>
                    </a:ext>
                  </a:extLst>
                </p:cNvPr>
                <p:cNvSpPr/>
                <p:nvPr/>
              </p:nvSpPr>
              <p:spPr>
                <a:xfrm>
                  <a:off x="6373754" y="4693904"/>
                  <a:ext cx="857567" cy="827774"/>
                </a:xfrm>
                <a:prstGeom prst="arc">
                  <a:avLst>
                    <a:gd name="adj1" fmla="val 16200000"/>
                    <a:gd name="adj2" fmla="val 1656295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7B17F4D-9A5E-9BEF-1093-89C4FC3B72CF}"/>
                    </a:ext>
                  </a:extLst>
                </p:cNvPr>
                <p:cNvSpPr txBox="1"/>
                <p:nvPr/>
              </p:nvSpPr>
              <p:spPr>
                <a:xfrm>
                  <a:off x="6930094" y="3932440"/>
                  <a:ext cx="1107835" cy="400159"/>
                </a:xfrm>
                <a:prstGeom prst="rect">
                  <a:avLst/>
                </a:prstGeom>
                <a:solidFill>
                  <a:schemeClr val="bg1"/>
                </a:solidFill>
                <a:ln w="12700">
                  <a:noFill/>
                </a:ln>
              </p:spPr>
              <p:txBody>
                <a:bodyPr wrap="square">
                  <a:spAutoFit/>
                </a:bodyPr>
                <a:lstStyle/>
                <a:p>
                  <a:pPr algn="ctr"/>
                  <a:r>
                    <a:rPr lang="en" altLang="ja-JP" sz="2000" b="1" dirty="0">
                      <a:solidFill>
                        <a:srgbClr val="FF0000"/>
                      </a:solidFill>
                      <a:effectLst/>
                    </a:rPr>
                    <a:t>7.5 deg.</a:t>
                  </a:r>
                </a:p>
              </p:txBody>
            </p:sp>
          </p:grpSp>
        </p:grpSp>
        <p:sp>
          <p:nvSpPr>
            <p:cNvPr id="13" name="テキスト ボックス 12">
              <a:extLst>
                <a:ext uri="{FF2B5EF4-FFF2-40B4-BE49-F238E27FC236}">
                  <a16:creationId xmlns:a16="http://schemas.microsoft.com/office/drawing/2014/main" id="{EFE66695-A91C-6AB0-078B-4C6FE239FA01}"/>
                </a:ext>
              </a:extLst>
            </p:cNvPr>
            <p:cNvSpPr txBox="1"/>
            <p:nvPr/>
          </p:nvSpPr>
          <p:spPr>
            <a:xfrm>
              <a:off x="-214269" y="4904922"/>
              <a:ext cx="4172360" cy="238309"/>
            </a:xfrm>
            <a:prstGeom prst="rect">
              <a:avLst/>
            </a:prstGeom>
            <a:noFill/>
          </p:spPr>
          <p:txBody>
            <a:bodyPr wrap="square">
              <a:spAutoFit/>
            </a:bodyPr>
            <a:lstStyle/>
            <a:p>
              <a:r>
                <a:rPr lang="en" altLang="ja-JP" sz="700" dirty="0">
                  <a:effectLst/>
                  <a:latin typeface="CMR10"/>
                </a:rPr>
                <a:t>Christian J. Schmidt. The CBM Silicon Tracking Station and CBM- related ASIC developments. </a:t>
              </a:r>
              <a:endParaRPr lang="en" altLang="ja-JP" sz="700" dirty="0">
                <a:effectLst/>
              </a:endParaRPr>
            </a:p>
          </p:txBody>
        </p:sp>
      </p:grpSp>
      <p:sp>
        <p:nvSpPr>
          <p:cNvPr id="34" name="テキスト ボックス 33">
            <a:extLst>
              <a:ext uri="{FF2B5EF4-FFF2-40B4-BE49-F238E27FC236}">
                <a16:creationId xmlns:a16="http://schemas.microsoft.com/office/drawing/2014/main" id="{F0A6B78C-9BE8-77FC-3094-CE589D3C8184}"/>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5/13</a:t>
            </a:r>
          </a:p>
        </p:txBody>
      </p:sp>
      <p:sp>
        <p:nvSpPr>
          <p:cNvPr id="76" name="台形 80">
            <a:extLst>
              <a:ext uri="{FF2B5EF4-FFF2-40B4-BE49-F238E27FC236}">
                <a16:creationId xmlns:a16="http://schemas.microsoft.com/office/drawing/2014/main" id="{D5503E4C-83CD-1FA3-BEE3-7BBC2BB7084A}"/>
              </a:ext>
            </a:extLst>
          </p:cNvPr>
          <p:cNvSpPr/>
          <p:nvPr/>
        </p:nvSpPr>
        <p:spPr>
          <a:xfrm rot="187679" flipV="1">
            <a:off x="2649509" y="2019217"/>
            <a:ext cx="1026332" cy="746050"/>
          </a:xfrm>
          <a:custGeom>
            <a:avLst/>
            <a:gdLst>
              <a:gd name="connsiteX0" fmla="*/ 0 w 398875"/>
              <a:gd name="connsiteY0" fmla="*/ 302108 h 302108"/>
              <a:gd name="connsiteX1" fmla="*/ 54247 w 398875"/>
              <a:gd name="connsiteY1" fmla="*/ 0 h 302108"/>
              <a:gd name="connsiteX2" fmla="*/ 344628 w 398875"/>
              <a:gd name="connsiteY2" fmla="*/ 0 h 302108"/>
              <a:gd name="connsiteX3" fmla="*/ 398875 w 398875"/>
              <a:gd name="connsiteY3" fmla="*/ 302108 h 302108"/>
              <a:gd name="connsiteX4" fmla="*/ 0 w 398875"/>
              <a:gd name="connsiteY4" fmla="*/ 302108 h 302108"/>
              <a:gd name="connsiteX0" fmla="*/ 0 w 379479"/>
              <a:gd name="connsiteY0" fmla="*/ 302108 h 302108"/>
              <a:gd name="connsiteX1" fmla="*/ 54247 w 379479"/>
              <a:gd name="connsiteY1" fmla="*/ 0 h 302108"/>
              <a:gd name="connsiteX2" fmla="*/ 344628 w 379479"/>
              <a:gd name="connsiteY2" fmla="*/ 0 h 302108"/>
              <a:gd name="connsiteX3" fmla="*/ 379479 w 379479"/>
              <a:gd name="connsiteY3" fmla="*/ 280470 h 302108"/>
              <a:gd name="connsiteX4" fmla="*/ 0 w 379479"/>
              <a:gd name="connsiteY4" fmla="*/ 302108 h 302108"/>
              <a:gd name="connsiteX0" fmla="*/ 0 w 396108"/>
              <a:gd name="connsiteY0" fmla="*/ 302724 h 302724"/>
              <a:gd name="connsiteX1" fmla="*/ 54247 w 396108"/>
              <a:gd name="connsiteY1" fmla="*/ 616 h 302724"/>
              <a:gd name="connsiteX2" fmla="*/ 396108 w 396108"/>
              <a:gd name="connsiteY2" fmla="*/ 0 h 302724"/>
              <a:gd name="connsiteX3" fmla="*/ 379479 w 396108"/>
              <a:gd name="connsiteY3" fmla="*/ 281086 h 302724"/>
              <a:gd name="connsiteX4" fmla="*/ 0 w 396108"/>
              <a:gd name="connsiteY4" fmla="*/ 302724 h 302724"/>
              <a:gd name="connsiteX0" fmla="*/ 0 w 396108"/>
              <a:gd name="connsiteY0" fmla="*/ 302724 h 302724"/>
              <a:gd name="connsiteX1" fmla="*/ 40008 w 396108"/>
              <a:gd name="connsiteY1" fmla="*/ 10127 h 302724"/>
              <a:gd name="connsiteX2" fmla="*/ 396108 w 396108"/>
              <a:gd name="connsiteY2" fmla="*/ 0 h 302724"/>
              <a:gd name="connsiteX3" fmla="*/ 379479 w 396108"/>
              <a:gd name="connsiteY3" fmla="*/ 281086 h 302724"/>
              <a:gd name="connsiteX4" fmla="*/ 0 w 396108"/>
              <a:gd name="connsiteY4" fmla="*/ 302724 h 302724"/>
              <a:gd name="connsiteX0" fmla="*/ 0 w 402388"/>
              <a:gd name="connsiteY0" fmla="*/ 292091 h 292091"/>
              <a:gd name="connsiteX1" fmla="*/ 46288 w 402388"/>
              <a:gd name="connsiteY1" fmla="*/ 10127 h 292091"/>
              <a:gd name="connsiteX2" fmla="*/ 402388 w 402388"/>
              <a:gd name="connsiteY2" fmla="*/ 0 h 292091"/>
              <a:gd name="connsiteX3" fmla="*/ 385759 w 402388"/>
              <a:gd name="connsiteY3" fmla="*/ 281086 h 292091"/>
              <a:gd name="connsiteX4" fmla="*/ 0 w 402388"/>
              <a:gd name="connsiteY4" fmla="*/ 292091 h 292091"/>
              <a:gd name="connsiteX0" fmla="*/ 0 w 408482"/>
              <a:gd name="connsiteY0" fmla="*/ 292091 h 292091"/>
              <a:gd name="connsiteX1" fmla="*/ 46288 w 408482"/>
              <a:gd name="connsiteY1" fmla="*/ 10127 h 292091"/>
              <a:gd name="connsiteX2" fmla="*/ 402388 w 408482"/>
              <a:gd name="connsiteY2" fmla="*/ 0 h 292091"/>
              <a:gd name="connsiteX3" fmla="*/ 408482 w 408482"/>
              <a:gd name="connsiteY3" fmla="*/ 192203 h 292091"/>
              <a:gd name="connsiteX4" fmla="*/ 0 w 408482"/>
              <a:gd name="connsiteY4" fmla="*/ 292091 h 292091"/>
              <a:gd name="connsiteX0" fmla="*/ 0 w 419871"/>
              <a:gd name="connsiteY0" fmla="*/ 309541 h 309541"/>
              <a:gd name="connsiteX1" fmla="*/ 57677 w 419871"/>
              <a:gd name="connsiteY1" fmla="*/ 10127 h 309541"/>
              <a:gd name="connsiteX2" fmla="*/ 413777 w 419871"/>
              <a:gd name="connsiteY2" fmla="*/ 0 h 309541"/>
              <a:gd name="connsiteX3" fmla="*/ 419871 w 419871"/>
              <a:gd name="connsiteY3" fmla="*/ 192203 h 309541"/>
              <a:gd name="connsiteX4" fmla="*/ 0 w 419871"/>
              <a:gd name="connsiteY4" fmla="*/ 309541 h 309541"/>
              <a:gd name="connsiteX0" fmla="*/ 201197 w 621068"/>
              <a:gd name="connsiteY0" fmla="*/ 309541 h 309541"/>
              <a:gd name="connsiteX1" fmla="*/ 0 w 621068"/>
              <a:gd name="connsiteY1" fmla="*/ 87735 h 309541"/>
              <a:gd name="connsiteX2" fmla="*/ 614974 w 621068"/>
              <a:gd name="connsiteY2" fmla="*/ 0 h 309541"/>
              <a:gd name="connsiteX3" fmla="*/ 621068 w 621068"/>
              <a:gd name="connsiteY3" fmla="*/ 192203 h 309541"/>
              <a:gd name="connsiteX4" fmla="*/ 201197 w 621068"/>
              <a:gd name="connsiteY4" fmla="*/ 309541 h 309541"/>
              <a:gd name="connsiteX0" fmla="*/ 201197 w 621068"/>
              <a:gd name="connsiteY0" fmla="*/ 346629 h 346629"/>
              <a:gd name="connsiteX1" fmla="*/ 0 w 621068"/>
              <a:gd name="connsiteY1" fmla="*/ 124823 h 346629"/>
              <a:gd name="connsiteX2" fmla="*/ 466257 w 621068"/>
              <a:gd name="connsiteY2" fmla="*/ 0 h 346629"/>
              <a:gd name="connsiteX3" fmla="*/ 621068 w 621068"/>
              <a:gd name="connsiteY3" fmla="*/ 229291 h 346629"/>
              <a:gd name="connsiteX4" fmla="*/ 201197 w 621068"/>
              <a:gd name="connsiteY4" fmla="*/ 346629 h 346629"/>
              <a:gd name="connsiteX0" fmla="*/ 181785 w 621068"/>
              <a:gd name="connsiteY0" fmla="*/ 327710 h 327710"/>
              <a:gd name="connsiteX1" fmla="*/ 0 w 621068"/>
              <a:gd name="connsiteY1" fmla="*/ 124823 h 327710"/>
              <a:gd name="connsiteX2" fmla="*/ 466257 w 621068"/>
              <a:gd name="connsiteY2" fmla="*/ 0 h 327710"/>
              <a:gd name="connsiteX3" fmla="*/ 621068 w 621068"/>
              <a:gd name="connsiteY3" fmla="*/ 229291 h 327710"/>
              <a:gd name="connsiteX4" fmla="*/ 181785 w 621068"/>
              <a:gd name="connsiteY4" fmla="*/ 327710 h 327710"/>
              <a:gd name="connsiteX0" fmla="*/ 235794 w 675077"/>
              <a:gd name="connsiteY0" fmla="*/ 438118 h 438118"/>
              <a:gd name="connsiteX1" fmla="*/ 0 w 675077"/>
              <a:gd name="connsiteY1" fmla="*/ 0 h 438118"/>
              <a:gd name="connsiteX2" fmla="*/ 520266 w 675077"/>
              <a:gd name="connsiteY2" fmla="*/ 110408 h 438118"/>
              <a:gd name="connsiteX3" fmla="*/ 675077 w 675077"/>
              <a:gd name="connsiteY3" fmla="*/ 339699 h 438118"/>
              <a:gd name="connsiteX4" fmla="*/ 235794 w 675077"/>
              <a:gd name="connsiteY4" fmla="*/ 438118 h 438118"/>
              <a:gd name="connsiteX0" fmla="*/ 235794 w 679042"/>
              <a:gd name="connsiteY0" fmla="*/ 462723 h 462723"/>
              <a:gd name="connsiteX1" fmla="*/ 0 w 679042"/>
              <a:gd name="connsiteY1" fmla="*/ 24605 h 462723"/>
              <a:gd name="connsiteX2" fmla="*/ 679042 w 679042"/>
              <a:gd name="connsiteY2" fmla="*/ 0 h 462723"/>
              <a:gd name="connsiteX3" fmla="*/ 675077 w 679042"/>
              <a:gd name="connsiteY3" fmla="*/ 364304 h 462723"/>
              <a:gd name="connsiteX4" fmla="*/ 235794 w 679042"/>
              <a:gd name="connsiteY4" fmla="*/ 462723 h 462723"/>
              <a:gd name="connsiteX0" fmla="*/ 235794 w 713722"/>
              <a:gd name="connsiteY0" fmla="*/ 462723 h 462723"/>
              <a:gd name="connsiteX1" fmla="*/ 0 w 713722"/>
              <a:gd name="connsiteY1" fmla="*/ 24605 h 462723"/>
              <a:gd name="connsiteX2" fmla="*/ 679042 w 713722"/>
              <a:gd name="connsiteY2" fmla="*/ 0 h 462723"/>
              <a:gd name="connsiteX3" fmla="*/ 713688 w 713722"/>
              <a:gd name="connsiteY3" fmla="*/ 433693 h 462723"/>
              <a:gd name="connsiteX4" fmla="*/ 235794 w 713722"/>
              <a:gd name="connsiteY4" fmla="*/ 462723 h 462723"/>
              <a:gd name="connsiteX0" fmla="*/ 116121 w 713722"/>
              <a:gd name="connsiteY0" fmla="*/ 453257 h 453257"/>
              <a:gd name="connsiteX1" fmla="*/ 0 w 713722"/>
              <a:gd name="connsiteY1" fmla="*/ 24605 h 453257"/>
              <a:gd name="connsiteX2" fmla="*/ 679042 w 713722"/>
              <a:gd name="connsiteY2" fmla="*/ 0 h 453257"/>
              <a:gd name="connsiteX3" fmla="*/ 713688 w 713722"/>
              <a:gd name="connsiteY3" fmla="*/ 433693 h 453257"/>
              <a:gd name="connsiteX4" fmla="*/ 116121 w 713722"/>
              <a:gd name="connsiteY4" fmla="*/ 453257 h 4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722" h="453257">
                <a:moveTo>
                  <a:pt x="116121" y="453257"/>
                </a:moveTo>
                <a:lnTo>
                  <a:pt x="0" y="24605"/>
                </a:lnTo>
                <a:lnTo>
                  <a:pt x="679042" y="0"/>
                </a:lnTo>
                <a:cubicBezTo>
                  <a:pt x="677720" y="121435"/>
                  <a:pt x="715010" y="312258"/>
                  <a:pt x="713688" y="433693"/>
                </a:cubicBezTo>
                <a:lnTo>
                  <a:pt x="116121" y="453257"/>
                </a:lnTo>
                <a:close/>
              </a:path>
            </a:pathLst>
          </a:custGeom>
          <a:noFill/>
          <a:ln w="28575">
            <a:solidFill>
              <a:srgbClr val="170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台形 80">
            <a:extLst>
              <a:ext uri="{FF2B5EF4-FFF2-40B4-BE49-F238E27FC236}">
                <a16:creationId xmlns:a16="http://schemas.microsoft.com/office/drawing/2014/main" id="{D00C9CC1-A545-3D36-A1F2-F29DE9E1873D}"/>
              </a:ext>
            </a:extLst>
          </p:cNvPr>
          <p:cNvSpPr/>
          <p:nvPr/>
        </p:nvSpPr>
        <p:spPr>
          <a:xfrm rot="187679" flipV="1">
            <a:off x="561464" y="1643525"/>
            <a:ext cx="908568" cy="1155996"/>
          </a:xfrm>
          <a:custGeom>
            <a:avLst/>
            <a:gdLst>
              <a:gd name="connsiteX0" fmla="*/ 0 w 398875"/>
              <a:gd name="connsiteY0" fmla="*/ 302108 h 302108"/>
              <a:gd name="connsiteX1" fmla="*/ 54247 w 398875"/>
              <a:gd name="connsiteY1" fmla="*/ 0 h 302108"/>
              <a:gd name="connsiteX2" fmla="*/ 344628 w 398875"/>
              <a:gd name="connsiteY2" fmla="*/ 0 h 302108"/>
              <a:gd name="connsiteX3" fmla="*/ 398875 w 398875"/>
              <a:gd name="connsiteY3" fmla="*/ 302108 h 302108"/>
              <a:gd name="connsiteX4" fmla="*/ 0 w 398875"/>
              <a:gd name="connsiteY4" fmla="*/ 302108 h 302108"/>
              <a:gd name="connsiteX0" fmla="*/ 0 w 379479"/>
              <a:gd name="connsiteY0" fmla="*/ 302108 h 302108"/>
              <a:gd name="connsiteX1" fmla="*/ 54247 w 379479"/>
              <a:gd name="connsiteY1" fmla="*/ 0 h 302108"/>
              <a:gd name="connsiteX2" fmla="*/ 344628 w 379479"/>
              <a:gd name="connsiteY2" fmla="*/ 0 h 302108"/>
              <a:gd name="connsiteX3" fmla="*/ 379479 w 379479"/>
              <a:gd name="connsiteY3" fmla="*/ 280470 h 302108"/>
              <a:gd name="connsiteX4" fmla="*/ 0 w 379479"/>
              <a:gd name="connsiteY4" fmla="*/ 302108 h 302108"/>
              <a:gd name="connsiteX0" fmla="*/ 0 w 396108"/>
              <a:gd name="connsiteY0" fmla="*/ 302724 h 302724"/>
              <a:gd name="connsiteX1" fmla="*/ 54247 w 396108"/>
              <a:gd name="connsiteY1" fmla="*/ 616 h 302724"/>
              <a:gd name="connsiteX2" fmla="*/ 396108 w 396108"/>
              <a:gd name="connsiteY2" fmla="*/ 0 h 302724"/>
              <a:gd name="connsiteX3" fmla="*/ 379479 w 396108"/>
              <a:gd name="connsiteY3" fmla="*/ 281086 h 302724"/>
              <a:gd name="connsiteX4" fmla="*/ 0 w 396108"/>
              <a:gd name="connsiteY4" fmla="*/ 302724 h 302724"/>
              <a:gd name="connsiteX0" fmla="*/ 0 w 396108"/>
              <a:gd name="connsiteY0" fmla="*/ 302724 h 302724"/>
              <a:gd name="connsiteX1" fmla="*/ 40008 w 396108"/>
              <a:gd name="connsiteY1" fmla="*/ 10127 h 302724"/>
              <a:gd name="connsiteX2" fmla="*/ 396108 w 396108"/>
              <a:gd name="connsiteY2" fmla="*/ 0 h 302724"/>
              <a:gd name="connsiteX3" fmla="*/ 379479 w 396108"/>
              <a:gd name="connsiteY3" fmla="*/ 281086 h 302724"/>
              <a:gd name="connsiteX4" fmla="*/ 0 w 396108"/>
              <a:gd name="connsiteY4" fmla="*/ 302724 h 302724"/>
              <a:gd name="connsiteX0" fmla="*/ 0 w 402388"/>
              <a:gd name="connsiteY0" fmla="*/ 292091 h 292091"/>
              <a:gd name="connsiteX1" fmla="*/ 46288 w 402388"/>
              <a:gd name="connsiteY1" fmla="*/ 10127 h 292091"/>
              <a:gd name="connsiteX2" fmla="*/ 402388 w 402388"/>
              <a:gd name="connsiteY2" fmla="*/ 0 h 292091"/>
              <a:gd name="connsiteX3" fmla="*/ 385759 w 402388"/>
              <a:gd name="connsiteY3" fmla="*/ 281086 h 292091"/>
              <a:gd name="connsiteX4" fmla="*/ 0 w 402388"/>
              <a:gd name="connsiteY4" fmla="*/ 292091 h 292091"/>
              <a:gd name="connsiteX0" fmla="*/ 0 w 408482"/>
              <a:gd name="connsiteY0" fmla="*/ 292091 h 292091"/>
              <a:gd name="connsiteX1" fmla="*/ 46288 w 408482"/>
              <a:gd name="connsiteY1" fmla="*/ 10127 h 292091"/>
              <a:gd name="connsiteX2" fmla="*/ 402388 w 408482"/>
              <a:gd name="connsiteY2" fmla="*/ 0 h 292091"/>
              <a:gd name="connsiteX3" fmla="*/ 408482 w 408482"/>
              <a:gd name="connsiteY3" fmla="*/ 192203 h 292091"/>
              <a:gd name="connsiteX4" fmla="*/ 0 w 408482"/>
              <a:gd name="connsiteY4" fmla="*/ 292091 h 292091"/>
              <a:gd name="connsiteX0" fmla="*/ 0 w 419871"/>
              <a:gd name="connsiteY0" fmla="*/ 309541 h 309541"/>
              <a:gd name="connsiteX1" fmla="*/ 57677 w 419871"/>
              <a:gd name="connsiteY1" fmla="*/ 10127 h 309541"/>
              <a:gd name="connsiteX2" fmla="*/ 413777 w 419871"/>
              <a:gd name="connsiteY2" fmla="*/ 0 h 309541"/>
              <a:gd name="connsiteX3" fmla="*/ 419871 w 419871"/>
              <a:gd name="connsiteY3" fmla="*/ 192203 h 309541"/>
              <a:gd name="connsiteX4" fmla="*/ 0 w 419871"/>
              <a:gd name="connsiteY4" fmla="*/ 309541 h 309541"/>
              <a:gd name="connsiteX0" fmla="*/ 201197 w 621068"/>
              <a:gd name="connsiteY0" fmla="*/ 309541 h 309541"/>
              <a:gd name="connsiteX1" fmla="*/ 0 w 621068"/>
              <a:gd name="connsiteY1" fmla="*/ 87735 h 309541"/>
              <a:gd name="connsiteX2" fmla="*/ 614974 w 621068"/>
              <a:gd name="connsiteY2" fmla="*/ 0 h 309541"/>
              <a:gd name="connsiteX3" fmla="*/ 621068 w 621068"/>
              <a:gd name="connsiteY3" fmla="*/ 192203 h 309541"/>
              <a:gd name="connsiteX4" fmla="*/ 201197 w 621068"/>
              <a:gd name="connsiteY4" fmla="*/ 309541 h 309541"/>
              <a:gd name="connsiteX0" fmla="*/ 201197 w 621068"/>
              <a:gd name="connsiteY0" fmla="*/ 346629 h 346629"/>
              <a:gd name="connsiteX1" fmla="*/ 0 w 621068"/>
              <a:gd name="connsiteY1" fmla="*/ 124823 h 346629"/>
              <a:gd name="connsiteX2" fmla="*/ 466257 w 621068"/>
              <a:gd name="connsiteY2" fmla="*/ 0 h 346629"/>
              <a:gd name="connsiteX3" fmla="*/ 621068 w 621068"/>
              <a:gd name="connsiteY3" fmla="*/ 229291 h 346629"/>
              <a:gd name="connsiteX4" fmla="*/ 201197 w 621068"/>
              <a:gd name="connsiteY4" fmla="*/ 346629 h 346629"/>
              <a:gd name="connsiteX0" fmla="*/ 181785 w 621068"/>
              <a:gd name="connsiteY0" fmla="*/ 327710 h 327710"/>
              <a:gd name="connsiteX1" fmla="*/ 0 w 621068"/>
              <a:gd name="connsiteY1" fmla="*/ 124823 h 327710"/>
              <a:gd name="connsiteX2" fmla="*/ 466257 w 621068"/>
              <a:gd name="connsiteY2" fmla="*/ 0 h 327710"/>
              <a:gd name="connsiteX3" fmla="*/ 621068 w 621068"/>
              <a:gd name="connsiteY3" fmla="*/ 229291 h 327710"/>
              <a:gd name="connsiteX4" fmla="*/ 181785 w 621068"/>
              <a:gd name="connsiteY4" fmla="*/ 327710 h 327710"/>
              <a:gd name="connsiteX0" fmla="*/ 0 w 701884"/>
              <a:gd name="connsiteY0" fmla="*/ 233797 h 233797"/>
              <a:gd name="connsiteX1" fmla="*/ 80816 w 701884"/>
              <a:gd name="connsiteY1" fmla="*/ 124823 h 233797"/>
              <a:gd name="connsiteX2" fmla="*/ 547073 w 701884"/>
              <a:gd name="connsiteY2" fmla="*/ 0 h 233797"/>
              <a:gd name="connsiteX3" fmla="*/ 701884 w 701884"/>
              <a:gd name="connsiteY3" fmla="*/ 229291 h 233797"/>
              <a:gd name="connsiteX4" fmla="*/ 0 w 701884"/>
              <a:gd name="connsiteY4" fmla="*/ 233797 h 233797"/>
              <a:gd name="connsiteX0" fmla="*/ 0 w 547073"/>
              <a:gd name="connsiteY0" fmla="*/ 233797 h 454276"/>
              <a:gd name="connsiteX1" fmla="*/ 80816 w 547073"/>
              <a:gd name="connsiteY1" fmla="*/ 124823 h 454276"/>
              <a:gd name="connsiteX2" fmla="*/ 547073 w 547073"/>
              <a:gd name="connsiteY2" fmla="*/ 0 h 454276"/>
              <a:gd name="connsiteX3" fmla="*/ 501521 w 547073"/>
              <a:gd name="connsiteY3" fmla="*/ 454276 h 454276"/>
              <a:gd name="connsiteX4" fmla="*/ 0 w 547073"/>
              <a:gd name="connsiteY4" fmla="*/ 233797 h 454276"/>
              <a:gd name="connsiteX0" fmla="*/ 0 w 541580"/>
              <a:gd name="connsiteY0" fmla="*/ 108974 h 329453"/>
              <a:gd name="connsiteX1" fmla="*/ 80816 w 541580"/>
              <a:gd name="connsiteY1" fmla="*/ 0 h 329453"/>
              <a:gd name="connsiteX2" fmla="*/ 541580 w 541580"/>
              <a:gd name="connsiteY2" fmla="*/ 138188 h 329453"/>
              <a:gd name="connsiteX3" fmla="*/ 501521 w 541580"/>
              <a:gd name="connsiteY3" fmla="*/ 329453 h 329453"/>
              <a:gd name="connsiteX4" fmla="*/ 0 w 541580"/>
              <a:gd name="connsiteY4" fmla="*/ 108974 h 329453"/>
              <a:gd name="connsiteX0" fmla="*/ 0 w 541580"/>
              <a:gd name="connsiteY0" fmla="*/ 157743 h 378222"/>
              <a:gd name="connsiteX1" fmla="*/ 61950 w 541580"/>
              <a:gd name="connsiteY1" fmla="*/ 0 h 378222"/>
              <a:gd name="connsiteX2" fmla="*/ 541580 w 541580"/>
              <a:gd name="connsiteY2" fmla="*/ 186957 h 378222"/>
              <a:gd name="connsiteX3" fmla="*/ 501521 w 541580"/>
              <a:gd name="connsiteY3" fmla="*/ 378222 h 378222"/>
              <a:gd name="connsiteX4" fmla="*/ 0 w 541580"/>
              <a:gd name="connsiteY4" fmla="*/ 157743 h 378222"/>
              <a:gd name="connsiteX0" fmla="*/ 0 w 538296"/>
              <a:gd name="connsiteY0" fmla="*/ 157743 h 378222"/>
              <a:gd name="connsiteX1" fmla="*/ 61950 w 538296"/>
              <a:gd name="connsiteY1" fmla="*/ 0 h 378222"/>
              <a:gd name="connsiteX2" fmla="*/ 538296 w 538296"/>
              <a:gd name="connsiteY2" fmla="*/ 239455 h 378222"/>
              <a:gd name="connsiteX3" fmla="*/ 501521 w 538296"/>
              <a:gd name="connsiteY3" fmla="*/ 378222 h 378222"/>
              <a:gd name="connsiteX4" fmla="*/ 0 w 538296"/>
              <a:gd name="connsiteY4" fmla="*/ 157743 h 378222"/>
              <a:gd name="connsiteX0" fmla="*/ 0 w 539491"/>
              <a:gd name="connsiteY0" fmla="*/ 157743 h 378222"/>
              <a:gd name="connsiteX1" fmla="*/ 61950 w 539491"/>
              <a:gd name="connsiteY1" fmla="*/ 0 h 378222"/>
              <a:gd name="connsiteX2" fmla="*/ 539491 w 539491"/>
              <a:gd name="connsiteY2" fmla="*/ 220365 h 378222"/>
              <a:gd name="connsiteX3" fmla="*/ 501521 w 539491"/>
              <a:gd name="connsiteY3" fmla="*/ 378222 h 378222"/>
              <a:gd name="connsiteX4" fmla="*/ 0 w 539491"/>
              <a:gd name="connsiteY4" fmla="*/ 157743 h 378222"/>
              <a:gd name="connsiteX0" fmla="*/ 0 w 539491"/>
              <a:gd name="connsiteY0" fmla="*/ 157743 h 406858"/>
              <a:gd name="connsiteX1" fmla="*/ 61950 w 539491"/>
              <a:gd name="connsiteY1" fmla="*/ 0 h 406858"/>
              <a:gd name="connsiteX2" fmla="*/ 539491 w 539491"/>
              <a:gd name="connsiteY2" fmla="*/ 220365 h 406858"/>
              <a:gd name="connsiteX3" fmla="*/ 499730 w 539491"/>
              <a:gd name="connsiteY3" fmla="*/ 406858 h 406858"/>
              <a:gd name="connsiteX4" fmla="*/ 0 w 539491"/>
              <a:gd name="connsiteY4" fmla="*/ 157743 h 406858"/>
              <a:gd name="connsiteX0" fmla="*/ 0 w 546447"/>
              <a:gd name="connsiteY0" fmla="*/ 181345 h 406858"/>
              <a:gd name="connsiteX1" fmla="*/ 68906 w 546447"/>
              <a:gd name="connsiteY1" fmla="*/ 0 h 406858"/>
              <a:gd name="connsiteX2" fmla="*/ 546447 w 546447"/>
              <a:gd name="connsiteY2" fmla="*/ 220365 h 406858"/>
              <a:gd name="connsiteX3" fmla="*/ 506686 w 546447"/>
              <a:gd name="connsiteY3" fmla="*/ 406858 h 406858"/>
              <a:gd name="connsiteX4" fmla="*/ 0 w 546447"/>
              <a:gd name="connsiteY4" fmla="*/ 181345 h 406858"/>
              <a:gd name="connsiteX0" fmla="*/ 0 w 1361218"/>
              <a:gd name="connsiteY0" fmla="*/ 0 h 658420"/>
              <a:gd name="connsiteX1" fmla="*/ 883677 w 1361218"/>
              <a:gd name="connsiteY1" fmla="*/ 251562 h 658420"/>
              <a:gd name="connsiteX2" fmla="*/ 1361218 w 1361218"/>
              <a:gd name="connsiteY2" fmla="*/ 471927 h 658420"/>
              <a:gd name="connsiteX3" fmla="*/ 1321457 w 1361218"/>
              <a:gd name="connsiteY3" fmla="*/ 658420 h 658420"/>
              <a:gd name="connsiteX4" fmla="*/ 0 w 1361218"/>
              <a:gd name="connsiteY4" fmla="*/ 0 h 658420"/>
              <a:gd name="connsiteX0" fmla="*/ 0 w 1361218"/>
              <a:gd name="connsiteY0" fmla="*/ 22963 h 681383"/>
              <a:gd name="connsiteX1" fmla="*/ 321002 w 1361218"/>
              <a:gd name="connsiteY1" fmla="*/ 0 h 681383"/>
              <a:gd name="connsiteX2" fmla="*/ 1361218 w 1361218"/>
              <a:gd name="connsiteY2" fmla="*/ 494890 h 681383"/>
              <a:gd name="connsiteX3" fmla="*/ 1321457 w 1361218"/>
              <a:gd name="connsiteY3" fmla="*/ 681383 h 681383"/>
              <a:gd name="connsiteX4" fmla="*/ 0 w 1361218"/>
              <a:gd name="connsiteY4" fmla="*/ 22963 h 681383"/>
              <a:gd name="connsiteX0" fmla="*/ 0 w 1321457"/>
              <a:gd name="connsiteY0" fmla="*/ 22963 h 681383"/>
              <a:gd name="connsiteX1" fmla="*/ 321002 w 1321457"/>
              <a:gd name="connsiteY1" fmla="*/ 0 h 681383"/>
              <a:gd name="connsiteX2" fmla="*/ 598932 w 1321457"/>
              <a:gd name="connsiteY2" fmla="*/ 664881 h 681383"/>
              <a:gd name="connsiteX3" fmla="*/ 1321457 w 1321457"/>
              <a:gd name="connsiteY3" fmla="*/ 681383 h 681383"/>
              <a:gd name="connsiteX4" fmla="*/ 0 w 1321457"/>
              <a:gd name="connsiteY4" fmla="*/ 22963 h 681383"/>
              <a:gd name="connsiteX0" fmla="*/ 0 w 598932"/>
              <a:gd name="connsiteY0" fmla="*/ 22963 h 706875"/>
              <a:gd name="connsiteX1" fmla="*/ 321002 w 598932"/>
              <a:gd name="connsiteY1" fmla="*/ 0 h 706875"/>
              <a:gd name="connsiteX2" fmla="*/ 598932 w 598932"/>
              <a:gd name="connsiteY2" fmla="*/ 664881 h 706875"/>
              <a:gd name="connsiteX3" fmla="*/ 362042 w 598932"/>
              <a:gd name="connsiteY3" fmla="*/ 706875 h 706875"/>
              <a:gd name="connsiteX4" fmla="*/ 0 w 598932"/>
              <a:gd name="connsiteY4" fmla="*/ 22963 h 706875"/>
              <a:gd name="connsiteX0" fmla="*/ 0 w 632489"/>
              <a:gd name="connsiteY0" fmla="*/ 22963 h 706875"/>
              <a:gd name="connsiteX1" fmla="*/ 321002 w 632489"/>
              <a:gd name="connsiteY1" fmla="*/ 0 h 706875"/>
              <a:gd name="connsiteX2" fmla="*/ 632489 w 632489"/>
              <a:gd name="connsiteY2" fmla="*/ 677741 h 706875"/>
              <a:gd name="connsiteX3" fmla="*/ 362042 w 632489"/>
              <a:gd name="connsiteY3" fmla="*/ 706875 h 706875"/>
              <a:gd name="connsiteX4" fmla="*/ 0 w 632489"/>
              <a:gd name="connsiteY4" fmla="*/ 22963 h 706875"/>
              <a:gd name="connsiteX0" fmla="*/ 0 w 632489"/>
              <a:gd name="connsiteY0" fmla="*/ 22963 h 683610"/>
              <a:gd name="connsiteX1" fmla="*/ 321002 w 632489"/>
              <a:gd name="connsiteY1" fmla="*/ 0 h 683610"/>
              <a:gd name="connsiteX2" fmla="*/ 632489 w 632489"/>
              <a:gd name="connsiteY2" fmla="*/ 677741 h 683610"/>
              <a:gd name="connsiteX3" fmla="*/ 346316 w 632489"/>
              <a:gd name="connsiteY3" fmla="*/ 683610 h 683610"/>
              <a:gd name="connsiteX4" fmla="*/ 0 w 632489"/>
              <a:gd name="connsiteY4" fmla="*/ 22963 h 683610"/>
              <a:gd name="connsiteX0" fmla="*/ 0 w 632489"/>
              <a:gd name="connsiteY0" fmla="*/ 22963 h 702316"/>
              <a:gd name="connsiteX1" fmla="*/ 321002 w 632489"/>
              <a:gd name="connsiteY1" fmla="*/ 0 h 702316"/>
              <a:gd name="connsiteX2" fmla="*/ 632489 w 632489"/>
              <a:gd name="connsiteY2" fmla="*/ 677741 h 702316"/>
              <a:gd name="connsiteX3" fmla="*/ 345146 w 632489"/>
              <a:gd name="connsiteY3" fmla="*/ 702316 h 702316"/>
              <a:gd name="connsiteX4" fmla="*/ 0 w 632489"/>
              <a:gd name="connsiteY4" fmla="*/ 22963 h 702316"/>
              <a:gd name="connsiteX0" fmla="*/ 0 w 631827"/>
              <a:gd name="connsiteY0" fmla="*/ 22963 h 702316"/>
              <a:gd name="connsiteX1" fmla="*/ 321002 w 631827"/>
              <a:gd name="connsiteY1" fmla="*/ 0 h 702316"/>
              <a:gd name="connsiteX2" fmla="*/ 631827 w 631827"/>
              <a:gd name="connsiteY2" fmla="*/ 688326 h 702316"/>
              <a:gd name="connsiteX3" fmla="*/ 345146 w 631827"/>
              <a:gd name="connsiteY3" fmla="*/ 702316 h 702316"/>
              <a:gd name="connsiteX4" fmla="*/ 0 w 631827"/>
              <a:gd name="connsiteY4" fmla="*/ 22963 h 70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27" h="702316">
                <a:moveTo>
                  <a:pt x="0" y="22963"/>
                </a:moveTo>
                <a:lnTo>
                  <a:pt x="321002" y="0"/>
                </a:lnTo>
                <a:lnTo>
                  <a:pt x="631827" y="688326"/>
                </a:lnTo>
                <a:lnTo>
                  <a:pt x="345146" y="702316"/>
                </a:lnTo>
                <a:lnTo>
                  <a:pt x="0" y="22963"/>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5D308695-A046-138B-060B-C465A74E737C}"/>
              </a:ext>
            </a:extLst>
          </p:cNvPr>
          <p:cNvSpPr txBox="1"/>
          <p:nvPr/>
        </p:nvSpPr>
        <p:spPr>
          <a:xfrm>
            <a:off x="4961718" y="4389990"/>
            <a:ext cx="3801227" cy="1061829"/>
          </a:xfrm>
          <a:prstGeom prst="rect">
            <a:avLst/>
          </a:prstGeom>
          <a:solidFill>
            <a:schemeClr val="lt1">
              <a:alpha val="72780"/>
            </a:schemeClr>
          </a:solidFill>
        </p:spPr>
        <p:txBody>
          <a:bodyPr wrap="square">
            <a:spAutoFit/>
          </a:bodyPr>
          <a:lstStyle/>
          <a:p>
            <a:pPr marL="342900" indent="-342900">
              <a:spcAft>
                <a:spcPts val="600"/>
              </a:spcAft>
              <a:buFont typeface="Arial" panose="020B0604020202020204" pitchFamily="34" charset="0"/>
              <a:buChar char="•"/>
            </a:pPr>
            <a:r>
              <a:rPr lang="en-US" altLang="ja-JP" sz="1800" dirty="0">
                <a:latin typeface="Hiragino Sans W4" panose="020B0400000000000000" pitchFamily="34" charset="-128"/>
                <a:ea typeface="Hiragino Sans W4" panose="020B0400000000000000" pitchFamily="34" charset="-128"/>
              </a:rPr>
              <a:t>8</a:t>
            </a:r>
            <a:r>
              <a:rPr lang="ja-JP" altLang="en-US" sz="1800">
                <a:latin typeface="Hiragino Sans W4" panose="020B0400000000000000" pitchFamily="34" charset="-128"/>
                <a:ea typeface="Hiragino Sans W4" panose="020B0400000000000000" pitchFamily="34" charset="-128"/>
              </a:rPr>
              <a:t>つの</a:t>
            </a:r>
            <a:r>
              <a:rPr lang="ja-JP" altLang="en-US">
                <a:latin typeface="Hiragino Sans W4" panose="020B0400000000000000" pitchFamily="34" charset="-128"/>
                <a:ea typeface="Hiragino Sans W4" panose="020B0400000000000000" pitchFamily="34" charset="-128"/>
              </a:rPr>
              <a:t>集積回路</a:t>
            </a:r>
            <a:r>
              <a:rPr lang="ja-JP" altLang="en-US" sz="1800">
                <a:latin typeface="Hiragino Sans W4" panose="020B0400000000000000" pitchFamily="34" charset="-128"/>
                <a:ea typeface="Hiragino Sans W4" panose="020B0400000000000000" pitchFamily="34" charset="-128"/>
              </a:rPr>
              <a:t>搭載ボード</a:t>
            </a:r>
            <a:endParaRPr lang="en-US" altLang="ja-JP" b="1" dirty="0">
              <a:solidFill>
                <a:srgbClr val="FF0000"/>
              </a:solidFill>
              <a:highlight>
                <a:srgbClr val="FFFF00"/>
              </a:highlight>
              <a:latin typeface="Hiragino Sans W6" panose="020B0400000000000000" pitchFamily="34" charset="-128"/>
              <a:ea typeface="Hiragino Sans W6" panose="020B0400000000000000" pitchFamily="34" charset="-128"/>
            </a:endParaRPr>
          </a:p>
          <a:p>
            <a:pPr marL="342900" indent="-342900">
              <a:spcAft>
                <a:spcPts val="600"/>
              </a:spcAft>
              <a:buFont typeface="Arial" panose="020B0604020202020204" pitchFamily="34" charset="0"/>
              <a:buChar char="•"/>
            </a:pPr>
            <a:r>
              <a:rPr lang="ja-JP" altLang="en-US" b="1">
                <a:solidFill>
                  <a:srgbClr val="FF0000"/>
                </a:solidFill>
                <a:latin typeface="Hiragino Sans W6" panose="020B0400000000000000" pitchFamily="34" charset="-128"/>
                <a:ea typeface="Hiragino Sans W6" panose="020B0400000000000000" pitchFamily="34" charset="-128"/>
              </a:rPr>
              <a:t>セルフトリガー</a:t>
            </a:r>
            <a:r>
              <a:rPr lang="en-US" altLang="ja-JP" b="1" dirty="0">
                <a:solidFill>
                  <a:srgbClr val="FF0000"/>
                </a:solidFill>
                <a:latin typeface="Hiragino Sans W6" panose="020B0400000000000000" pitchFamily="34" charset="-128"/>
                <a:ea typeface="Hiragino Sans W6" panose="020B0400000000000000" pitchFamily="34" charset="-128"/>
              </a:rPr>
              <a:t>(</a:t>
            </a:r>
            <a:r>
              <a:rPr lang="ja-JP" altLang="en-US" b="1">
                <a:solidFill>
                  <a:srgbClr val="FF0000"/>
                </a:solidFill>
                <a:latin typeface="Hiragino Sans W6" panose="020B0400000000000000" pitchFamily="34" charset="-128"/>
                <a:ea typeface="Hiragino Sans W6" panose="020B0400000000000000" pitchFamily="34" charset="-128"/>
              </a:rPr>
              <a:t>連続読み出し</a:t>
            </a:r>
            <a:r>
              <a:rPr lang="en-US" altLang="ja-JP" b="1" dirty="0">
                <a:solidFill>
                  <a:srgbClr val="FF0000"/>
                </a:solidFill>
                <a:latin typeface="Hiragino Sans W6" panose="020B0400000000000000" pitchFamily="34" charset="-128"/>
                <a:ea typeface="Hiragino Sans W6" panose="020B0400000000000000" pitchFamily="34" charset="-128"/>
              </a:rPr>
              <a:t>)</a:t>
            </a:r>
          </a:p>
          <a:p>
            <a:pPr marL="342900" indent="-342900">
              <a:spcAft>
                <a:spcPts val="600"/>
              </a:spcAft>
              <a:buFont typeface="Arial" panose="020B0604020202020204" pitchFamily="34" charset="0"/>
              <a:buChar char="•"/>
            </a:pPr>
            <a:r>
              <a:rPr lang="ja-JP" altLang="en-US" sz="1700">
                <a:latin typeface="Hiragino Sans W4" panose="020B0400000000000000" pitchFamily="34" charset="-128"/>
                <a:ea typeface="Hiragino Sans W4" panose="020B0400000000000000" pitchFamily="34" charset="-128"/>
              </a:rPr>
              <a:t>アクセプタンス外に配置</a:t>
            </a:r>
            <a:endParaRPr lang="en" altLang="ja-JP" sz="1700" dirty="0">
              <a:latin typeface="Hiragino Sans W4" panose="020B0400000000000000" pitchFamily="34" charset="-128"/>
              <a:ea typeface="Hiragino Sans W4" panose="020B0400000000000000" pitchFamily="34" charset="-128"/>
            </a:endParaRPr>
          </a:p>
        </p:txBody>
      </p:sp>
      <p:sp>
        <p:nvSpPr>
          <p:cNvPr id="16" name="テキスト ボックス 15">
            <a:extLst>
              <a:ext uri="{FF2B5EF4-FFF2-40B4-BE49-F238E27FC236}">
                <a16:creationId xmlns:a16="http://schemas.microsoft.com/office/drawing/2014/main" id="{468AFEC0-49D0-E343-E169-F4C9438EC078}"/>
              </a:ext>
            </a:extLst>
          </p:cNvPr>
          <p:cNvSpPr txBox="1"/>
          <p:nvPr/>
        </p:nvSpPr>
        <p:spPr>
          <a:xfrm>
            <a:off x="3477497" y="2888785"/>
            <a:ext cx="1034755"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b="1" dirty="0">
                <a:solidFill>
                  <a:srgbClr val="1700F1"/>
                </a:solidFill>
                <a:latin typeface="Hiragino Sans W6" panose="020B0400000000000000" pitchFamily="34" charset="-128"/>
                <a:ea typeface="Hiragino Sans W6" panose="020B0400000000000000" pitchFamily="34" charset="-128"/>
              </a:rPr>
              <a:t>Sensor</a:t>
            </a:r>
            <a:endParaRPr lang="ja-JP" altLang="en-US" sz="1600" b="1" dirty="0">
              <a:solidFill>
                <a:srgbClr val="1700F1"/>
              </a:solidFill>
              <a:latin typeface="Hiragino Sans W6" panose="020B0400000000000000" pitchFamily="34" charset="-128"/>
              <a:ea typeface="Hiragino Sans W6" panose="020B0400000000000000" pitchFamily="34" charset="-128"/>
            </a:endParaRPr>
          </a:p>
        </p:txBody>
      </p:sp>
      <p:cxnSp>
        <p:nvCxnSpPr>
          <p:cNvPr id="47" name="直線矢印コネクタ 46">
            <a:extLst>
              <a:ext uri="{FF2B5EF4-FFF2-40B4-BE49-F238E27FC236}">
                <a16:creationId xmlns:a16="http://schemas.microsoft.com/office/drawing/2014/main" id="{A48E5FFF-4D47-4842-A0B0-404BC00C8E7A}"/>
              </a:ext>
            </a:extLst>
          </p:cNvPr>
          <p:cNvCxnSpPr>
            <a:cxnSpLocks/>
          </p:cNvCxnSpPr>
          <p:nvPr/>
        </p:nvCxnSpPr>
        <p:spPr>
          <a:xfrm flipH="1">
            <a:off x="2529252" y="1986709"/>
            <a:ext cx="194898" cy="685960"/>
          </a:xfrm>
          <a:prstGeom prst="straightConnector1">
            <a:avLst/>
          </a:prstGeom>
          <a:ln w="57150">
            <a:solidFill>
              <a:srgbClr val="1700F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058FBB86-43CC-EC78-0065-563177A888B1}"/>
              </a:ext>
            </a:extLst>
          </p:cNvPr>
          <p:cNvSpPr txBox="1"/>
          <p:nvPr/>
        </p:nvSpPr>
        <p:spPr>
          <a:xfrm rot="17237689">
            <a:off x="1829738" y="2135213"/>
            <a:ext cx="1018859" cy="338554"/>
          </a:xfrm>
          <a:prstGeom prst="rect">
            <a:avLst/>
          </a:prstGeom>
          <a:solidFill>
            <a:schemeClr val="bg1">
              <a:alpha val="67279"/>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solidFill>
                  <a:srgbClr val="1700F1"/>
                </a:solidFill>
              </a:rPr>
              <a:t>1024 strip</a:t>
            </a:r>
            <a:endParaRPr lang="ja-JP" altLang="en-US" sz="1600" dirty="0">
              <a:solidFill>
                <a:srgbClr val="1700F1"/>
              </a:solidFill>
            </a:endParaRPr>
          </a:p>
        </p:txBody>
      </p:sp>
      <p:cxnSp>
        <p:nvCxnSpPr>
          <p:cNvPr id="58" name="直線コネクタ 57">
            <a:extLst>
              <a:ext uri="{FF2B5EF4-FFF2-40B4-BE49-F238E27FC236}">
                <a16:creationId xmlns:a16="http://schemas.microsoft.com/office/drawing/2014/main" id="{A5F62054-4087-F63A-AD98-B7EB77C2CACD}"/>
              </a:ext>
            </a:extLst>
          </p:cNvPr>
          <p:cNvCxnSpPr>
            <a:cxnSpLocks/>
          </p:cNvCxnSpPr>
          <p:nvPr/>
        </p:nvCxnSpPr>
        <p:spPr>
          <a:xfrm>
            <a:off x="2821972" y="2036647"/>
            <a:ext cx="1118963" cy="9827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14990032-12EF-98A5-932F-533759396B2B}"/>
              </a:ext>
            </a:extLst>
          </p:cNvPr>
          <p:cNvCxnSpPr>
            <a:cxnSpLocks/>
          </p:cNvCxnSpPr>
          <p:nvPr/>
        </p:nvCxnSpPr>
        <p:spPr>
          <a:xfrm>
            <a:off x="2806795" y="2087843"/>
            <a:ext cx="1123367" cy="941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D9268EE-824B-28DC-845E-FAF95EBB4C51}"/>
              </a:ext>
            </a:extLst>
          </p:cNvPr>
          <p:cNvCxnSpPr>
            <a:cxnSpLocks/>
          </p:cNvCxnSpPr>
          <p:nvPr/>
        </p:nvCxnSpPr>
        <p:spPr>
          <a:xfrm>
            <a:off x="2792455" y="2141563"/>
            <a:ext cx="902977" cy="74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0E7867D4-D17E-D22F-2533-1FF9A4D7491F}"/>
              </a:ext>
            </a:extLst>
          </p:cNvPr>
          <p:cNvSpPr txBox="1"/>
          <p:nvPr/>
        </p:nvSpPr>
        <p:spPr>
          <a:xfrm rot="17115933">
            <a:off x="2144563" y="2074646"/>
            <a:ext cx="1332957"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solidFill>
                  <a:schemeClr val="bg1"/>
                </a:solidFill>
              </a:rPr>
              <a:t>...</a:t>
            </a:r>
            <a:endParaRPr lang="ja-JP" altLang="en-US" sz="1600" dirty="0">
              <a:solidFill>
                <a:schemeClr val="bg1"/>
              </a:solidFill>
            </a:endParaRPr>
          </a:p>
        </p:txBody>
      </p:sp>
      <p:sp>
        <p:nvSpPr>
          <p:cNvPr id="84" name="テキスト ボックス 83">
            <a:extLst>
              <a:ext uri="{FF2B5EF4-FFF2-40B4-BE49-F238E27FC236}">
                <a16:creationId xmlns:a16="http://schemas.microsoft.com/office/drawing/2014/main" id="{FBC3963E-3B03-ED10-6987-BBAC01D4FD54}"/>
              </a:ext>
            </a:extLst>
          </p:cNvPr>
          <p:cNvSpPr txBox="1"/>
          <p:nvPr/>
        </p:nvSpPr>
        <p:spPr>
          <a:xfrm>
            <a:off x="234001" y="732540"/>
            <a:ext cx="3364307" cy="400110"/>
          </a:xfrm>
          <a:prstGeom prst="rect">
            <a:avLst/>
          </a:prstGeom>
          <a:noFill/>
        </p:spPr>
        <p:txBody>
          <a:bodyPr wrap="square">
            <a:spAutoFit/>
          </a:bodyPr>
          <a:lstStyle/>
          <a:p>
            <a:pPr marL="342900" indent="-342900">
              <a:buFont typeface="Wingdings" pitchFamily="2" charset="2"/>
              <a:buChar char="n"/>
            </a:pPr>
            <a:r>
              <a:rPr lang="en" altLang="ja-JP" sz="2000" b="1" u="sng" dirty="0">
                <a:latin typeface="Hiragino Sans W6" panose="020B0400000000000000" pitchFamily="34" charset="-128"/>
                <a:ea typeface="Hiragino Sans W6" panose="020B0400000000000000" pitchFamily="34" charset="-128"/>
              </a:rPr>
              <a:t>STS</a:t>
            </a:r>
            <a:r>
              <a:rPr lang="en-US" altLang="ja-JP" sz="2000" b="1" u="sng" dirty="0">
                <a:latin typeface="Hiragino Sans W6" panose="020B0400000000000000" pitchFamily="34" charset="-128"/>
                <a:ea typeface="Hiragino Sans W6" panose="020B0400000000000000" pitchFamily="34" charset="-128"/>
              </a:rPr>
              <a:t> </a:t>
            </a:r>
            <a:r>
              <a:rPr lang="en" altLang="ja-JP" sz="2000" b="1" u="sng" dirty="0">
                <a:latin typeface="Hiragino Sans W6" panose="020B0400000000000000" pitchFamily="34" charset="-128"/>
                <a:ea typeface="Hiragino Sans W6" panose="020B0400000000000000" pitchFamily="34" charset="-128"/>
              </a:rPr>
              <a:t>module</a:t>
            </a:r>
          </a:p>
        </p:txBody>
      </p:sp>
      <p:sp>
        <p:nvSpPr>
          <p:cNvPr id="85" name="テキスト ボックス 84">
            <a:extLst>
              <a:ext uri="{FF2B5EF4-FFF2-40B4-BE49-F238E27FC236}">
                <a16:creationId xmlns:a16="http://schemas.microsoft.com/office/drawing/2014/main" id="{F4996B63-EA4C-D356-7A3C-20083C5ECA0F}"/>
              </a:ext>
            </a:extLst>
          </p:cNvPr>
          <p:cNvSpPr txBox="1"/>
          <p:nvPr/>
        </p:nvSpPr>
        <p:spPr>
          <a:xfrm>
            <a:off x="365061" y="2973677"/>
            <a:ext cx="872244"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b="1" dirty="0">
                <a:solidFill>
                  <a:srgbClr val="FF0000"/>
                </a:solidFill>
                <a:latin typeface="Hiragino Sans W6" panose="020B0400000000000000" pitchFamily="34" charset="-128"/>
                <a:ea typeface="Hiragino Sans W6" panose="020B0400000000000000" pitchFamily="34" charset="-128"/>
              </a:rPr>
              <a:t>FEB-8</a:t>
            </a:r>
          </a:p>
        </p:txBody>
      </p:sp>
      <p:cxnSp>
        <p:nvCxnSpPr>
          <p:cNvPr id="106" name="直線矢印コネクタ 105">
            <a:extLst>
              <a:ext uri="{FF2B5EF4-FFF2-40B4-BE49-F238E27FC236}">
                <a16:creationId xmlns:a16="http://schemas.microsoft.com/office/drawing/2014/main" id="{AA40EBE6-935C-915A-2B17-683B0F41B17D}"/>
              </a:ext>
            </a:extLst>
          </p:cNvPr>
          <p:cNvCxnSpPr>
            <a:cxnSpLocks/>
          </p:cNvCxnSpPr>
          <p:nvPr/>
        </p:nvCxnSpPr>
        <p:spPr>
          <a:xfrm flipV="1">
            <a:off x="3815689" y="2180707"/>
            <a:ext cx="18025" cy="141911"/>
          </a:xfrm>
          <a:prstGeom prst="straightConnector1">
            <a:avLst/>
          </a:prstGeom>
          <a:ln w="12700">
            <a:solidFill>
              <a:srgbClr val="1700F1"/>
            </a:solidFill>
            <a:tailEnd type="triangle"/>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9E07A2-FEFB-5D07-D844-37041B9AE97C}"/>
              </a:ext>
            </a:extLst>
          </p:cNvPr>
          <p:cNvSpPr txBox="1"/>
          <p:nvPr/>
        </p:nvSpPr>
        <p:spPr>
          <a:xfrm rot="180436">
            <a:off x="3718275" y="1723350"/>
            <a:ext cx="744508" cy="338554"/>
          </a:xfrm>
          <a:prstGeom prst="rect">
            <a:avLst/>
          </a:prstGeom>
          <a:solidFill>
            <a:schemeClr val="bg1">
              <a:alpha val="67279"/>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solidFill>
                  <a:srgbClr val="1700F1"/>
                </a:solidFill>
              </a:rPr>
              <a:t>58 </a:t>
            </a:r>
            <a:r>
              <a:rPr lang="en-US" altLang="ja-JP" sz="1600" dirty="0" err="1">
                <a:solidFill>
                  <a:srgbClr val="1700F1"/>
                </a:solidFill>
              </a:rPr>
              <a:t>μm</a:t>
            </a:r>
            <a:endParaRPr lang="ja-JP" altLang="en-US" sz="1600" dirty="0">
              <a:solidFill>
                <a:srgbClr val="1700F1"/>
              </a:solidFill>
            </a:endParaRPr>
          </a:p>
        </p:txBody>
      </p:sp>
      <p:cxnSp>
        <p:nvCxnSpPr>
          <p:cNvPr id="105" name="直線矢印コネクタ 104">
            <a:extLst>
              <a:ext uri="{FF2B5EF4-FFF2-40B4-BE49-F238E27FC236}">
                <a16:creationId xmlns:a16="http://schemas.microsoft.com/office/drawing/2014/main" id="{B24B5090-4E0F-E76B-E945-705F0174AF28}"/>
              </a:ext>
            </a:extLst>
          </p:cNvPr>
          <p:cNvCxnSpPr/>
          <p:nvPr/>
        </p:nvCxnSpPr>
        <p:spPr>
          <a:xfrm flipH="1">
            <a:off x="3837189" y="1986709"/>
            <a:ext cx="16268" cy="148210"/>
          </a:xfrm>
          <a:prstGeom prst="straightConnector1">
            <a:avLst/>
          </a:prstGeom>
          <a:ln w="12700">
            <a:solidFill>
              <a:srgbClr val="1700F1"/>
            </a:solidFill>
            <a:tailEnd type="triangle"/>
          </a:ln>
        </p:spPr>
        <p:style>
          <a:lnRef idx="1">
            <a:schemeClr val="accent1"/>
          </a:lnRef>
          <a:fillRef idx="0">
            <a:schemeClr val="accent1"/>
          </a:fillRef>
          <a:effectRef idx="0">
            <a:schemeClr val="accent1"/>
          </a:effectRef>
          <a:fontRef idx="minor">
            <a:schemeClr val="tx1"/>
          </a:fontRef>
        </p:style>
      </p:cxnSp>
      <p:pic>
        <p:nvPicPr>
          <p:cNvPr id="115" name="図 114" descr="電子機器の部品&#10;&#10;中程度の精度で自動的に生成された説明">
            <a:extLst>
              <a:ext uri="{FF2B5EF4-FFF2-40B4-BE49-F238E27FC236}">
                <a16:creationId xmlns:a16="http://schemas.microsoft.com/office/drawing/2014/main" id="{E2D51724-BB4B-2AE7-9135-52FC9EA0E335}"/>
              </a:ext>
            </a:extLst>
          </p:cNvPr>
          <p:cNvPicPr>
            <a:picLocks noChangeAspect="1"/>
          </p:cNvPicPr>
          <p:nvPr/>
        </p:nvPicPr>
        <p:blipFill rotWithShape="1">
          <a:blip r:embed="rId5"/>
          <a:srcRect l="15012" t="19711" r="5222" b="19472"/>
          <a:stretch/>
        </p:blipFill>
        <p:spPr>
          <a:xfrm>
            <a:off x="5488600" y="5474965"/>
            <a:ext cx="3324338" cy="1030179"/>
          </a:xfrm>
          <a:prstGeom prst="rect">
            <a:avLst/>
          </a:prstGeom>
        </p:spPr>
      </p:pic>
      <p:cxnSp>
        <p:nvCxnSpPr>
          <p:cNvPr id="145" name="直線コネクタ 144">
            <a:extLst>
              <a:ext uri="{FF2B5EF4-FFF2-40B4-BE49-F238E27FC236}">
                <a16:creationId xmlns:a16="http://schemas.microsoft.com/office/drawing/2014/main" id="{36B479EE-6F9E-220F-F456-3A9D97CFDC09}"/>
              </a:ext>
            </a:extLst>
          </p:cNvPr>
          <p:cNvCxnSpPr>
            <a:cxnSpLocks/>
          </p:cNvCxnSpPr>
          <p:nvPr/>
        </p:nvCxnSpPr>
        <p:spPr>
          <a:xfrm>
            <a:off x="2640106" y="1981772"/>
            <a:ext cx="315976" cy="30698"/>
          </a:xfrm>
          <a:prstGeom prst="line">
            <a:avLst/>
          </a:prstGeom>
          <a:ln w="12700">
            <a:solidFill>
              <a:srgbClr val="1700F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05586B28-B190-3744-16EA-D866F3582DE1}"/>
              </a:ext>
            </a:extLst>
          </p:cNvPr>
          <p:cNvCxnSpPr>
            <a:cxnSpLocks/>
          </p:cNvCxnSpPr>
          <p:nvPr/>
        </p:nvCxnSpPr>
        <p:spPr>
          <a:xfrm>
            <a:off x="2426721" y="2674233"/>
            <a:ext cx="315976" cy="30698"/>
          </a:xfrm>
          <a:prstGeom prst="line">
            <a:avLst/>
          </a:prstGeom>
          <a:ln w="12700">
            <a:solidFill>
              <a:srgbClr val="1700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229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BB9339A8-4536-A026-24DF-A835E52B4BB3}"/>
              </a:ext>
            </a:extLst>
          </p:cNvPr>
          <p:cNvSpPr txBox="1">
            <a:spLocks/>
          </p:cNvSpPr>
          <p:nvPr/>
        </p:nvSpPr>
        <p:spPr>
          <a:xfrm>
            <a:off x="249591" y="-202750"/>
            <a:ext cx="738662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latin typeface="Hiragino Sans W6" panose="020B0400000000000000" pitchFamily="34" charset="-128"/>
                <a:ea typeface="Hiragino Sans W6" panose="020B0400000000000000" pitchFamily="34" charset="-128"/>
                <a:cs typeface="Segoe UI" panose="020B0502040204020203" pitchFamily="34" charset="0"/>
              </a:rPr>
              <a:t>ch</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毎に</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TDC</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記録閾値バラバラ問題</a:t>
            </a:r>
          </a:p>
        </p:txBody>
      </p:sp>
      <p:grpSp>
        <p:nvGrpSpPr>
          <p:cNvPr id="79" name="グループ化 78">
            <a:extLst>
              <a:ext uri="{FF2B5EF4-FFF2-40B4-BE49-F238E27FC236}">
                <a16:creationId xmlns:a16="http://schemas.microsoft.com/office/drawing/2014/main" id="{9112890C-73FE-9BA4-C6E4-3B0A65F67A3C}"/>
              </a:ext>
            </a:extLst>
          </p:cNvPr>
          <p:cNvGrpSpPr/>
          <p:nvPr/>
        </p:nvGrpSpPr>
        <p:grpSpPr>
          <a:xfrm>
            <a:off x="238761" y="1254764"/>
            <a:ext cx="8830885" cy="2877333"/>
            <a:chOff x="166051" y="4262969"/>
            <a:chExt cx="5324625" cy="2404842"/>
          </a:xfrm>
        </p:grpSpPr>
        <p:grpSp>
          <p:nvGrpSpPr>
            <p:cNvPr id="46" name="グループ化 45">
              <a:extLst>
                <a:ext uri="{FF2B5EF4-FFF2-40B4-BE49-F238E27FC236}">
                  <a16:creationId xmlns:a16="http://schemas.microsoft.com/office/drawing/2014/main" id="{79521F4E-3B3D-F2FB-637D-CD6091FEDF42}"/>
                </a:ext>
              </a:extLst>
            </p:cNvPr>
            <p:cNvGrpSpPr/>
            <p:nvPr/>
          </p:nvGrpSpPr>
          <p:grpSpPr>
            <a:xfrm>
              <a:off x="326903" y="4262969"/>
              <a:ext cx="2300093" cy="2250954"/>
              <a:chOff x="411578" y="4493742"/>
              <a:chExt cx="2479851" cy="2025422"/>
            </a:xfrm>
          </p:grpSpPr>
          <p:pic>
            <p:nvPicPr>
              <p:cNvPr id="44" name="図 43">
                <a:extLst>
                  <a:ext uri="{FF2B5EF4-FFF2-40B4-BE49-F238E27FC236}">
                    <a16:creationId xmlns:a16="http://schemas.microsoft.com/office/drawing/2014/main" id="{213F481A-0BDE-9997-D410-61892BC1CD78}"/>
                  </a:ext>
                </a:extLst>
              </p:cNvPr>
              <p:cNvPicPr>
                <a:picLocks noChangeAspect="1"/>
              </p:cNvPicPr>
              <p:nvPr/>
            </p:nvPicPr>
            <p:blipFill rotWithShape="1">
              <a:blip r:embed="rId3"/>
              <a:srcRect l="9600"/>
              <a:stretch/>
            </p:blipFill>
            <p:spPr>
              <a:xfrm>
                <a:off x="411578" y="4493742"/>
                <a:ext cx="2479851" cy="2025422"/>
              </a:xfrm>
              <a:prstGeom prst="rect">
                <a:avLst/>
              </a:prstGeom>
            </p:spPr>
          </p:pic>
          <p:sp>
            <p:nvSpPr>
              <p:cNvPr id="28" name="正方形/長方形 27">
                <a:extLst>
                  <a:ext uri="{FF2B5EF4-FFF2-40B4-BE49-F238E27FC236}">
                    <a16:creationId xmlns:a16="http://schemas.microsoft.com/office/drawing/2014/main" id="{30517DF0-015B-4C52-8951-B97CB38293B6}"/>
                  </a:ext>
                </a:extLst>
              </p:cNvPr>
              <p:cNvSpPr/>
              <p:nvPr/>
            </p:nvSpPr>
            <p:spPr>
              <a:xfrm>
                <a:off x="1401839" y="4721674"/>
                <a:ext cx="1270602" cy="389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41F26FF3-E2F4-4885-297C-E2F78FF33134}"/>
                </a:ext>
              </a:extLst>
            </p:cNvPr>
            <p:cNvPicPr>
              <a:picLocks noChangeAspect="1"/>
            </p:cNvPicPr>
            <p:nvPr/>
          </p:nvPicPr>
          <p:blipFill rotWithShape="1">
            <a:blip r:embed="rId4"/>
            <a:srcRect l="6473" t="1640" r="2675" b="54854"/>
            <a:stretch/>
          </p:blipFill>
          <p:spPr>
            <a:xfrm rot="5400000">
              <a:off x="3028557" y="4274836"/>
              <a:ext cx="2067590" cy="2336683"/>
            </a:xfrm>
            <a:prstGeom prst="rect">
              <a:avLst/>
            </a:prstGeom>
          </p:spPr>
        </p:pic>
        <p:sp>
          <p:nvSpPr>
            <p:cNvPr id="29" name="正方形/長方形 28">
              <a:extLst>
                <a:ext uri="{FF2B5EF4-FFF2-40B4-BE49-F238E27FC236}">
                  <a16:creationId xmlns:a16="http://schemas.microsoft.com/office/drawing/2014/main" id="{EC31B2F1-AE3A-EC13-04F4-E2D35BA2C4CC}"/>
                </a:ext>
              </a:extLst>
            </p:cNvPr>
            <p:cNvSpPr/>
            <p:nvPr/>
          </p:nvSpPr>
          <p:spPr>
            <a:xfrm>
              <a:off x="3585594" y="4516282"/>
              <a:ext cx="1504790" cy="577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a:extLst>
                <a:ext uri="{FF2B5EF4-FFF2-40B4-BE49-F238E27FC236}">
                  <a16:creationId xmlns:a16="http://schemas.microsoft.com/office/drawing/2014/main" id="{E07B13F0-DABE-6045-832E-FED7A1A6EA34}"/>
                </a:ext>
              </a:extLst>
            </p:cNvPr>
            <p:cNvSpPr/>
            <p:nvPr/>
          </p:nvSpPr>
          <p:spPr>
            <a:xfrm>
              <a:off x="3600949" y="5820594"/>
              <a:ext cx="1489435" cy="348601"/>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rgbClr val="FF0000"/>
                  </a:solidFill>
                </a:rPr>
                <a:t>※</a:t>
              </a:r>
              <a:r>
                <a:rPr kumimoji="1" lang="ja-JP" altLang="en-US" sz="1400">
                  <a:solidFill>
                    <a:srgbClr val="FF0000"/>
                  </a:solidFill>
                </a:rPr>
                <a:t>この後</a:t>
              </a:r>
              <a:r>
                <a:rPr kumimoji="1" lang="en-US" altLang="ja-JP" sz="1400" dirty="0">
                  <a:solidFill>
                    <a:srgbClr val="FF0000"/>
                  </a:solidFill>
                </a:rPr>
                <a:t>TDC</a:t>
              </a:r>
              <a:r>
                <a:rPr kumimoji="1" lang="ja-JP" altLang="en-US" sz="1400">
                  <a:solidFill>
                    <a:srgbClr val="FF0000"/>
                  </a:solidFill>
                </a:rPr>
                <a:t>記録閾値全体を</a:t>
              </a:r>
              <a:r>
                <a:rPr kumimoji="1" lang="en-US" altLang="ja-JP" sz="1400" dirty="0">
                  <a:solidFill>
                    <a:srgbClr val="FF0000"/>
                  </a:solidFill>
                </a:rPr>
                <a:t>Hit</a:t>
              </a:r>
              <a:r>
                <a:rPr kumimoji="1" lang="ja-JP" altLang="en-US" sz="1400">
                  <a:solidFill>
                    <a:srgbClr val="FF0000"/>
                  </a:solidFill>
                </a:rPr>
                <a:t>判定閾値より下におろす</a:t>
              </a:r>
            </a:p>
          </p:txBody>
        </p:sp>
        <p:sp>
          <p:nvSpPr>
            <p:cNvPr id="32" name="矢印: 右 11">
              <a:extLst>
                <a:ext uri="{FF2B5EF4-FFF2-40B4-BE49-F238E27FC236}">
                  <a16:creationId xmlns:a16="http://schemas.microsoft.com/office/drawing/2014/main" id="{B0D9D7D7-E918-65C5-0CF7-019986D27D07}"/>
                </a:ext>
              </a:extLst>
            </p:cNvPr>
            <p:cNvSpPr/>
            <p:nvPr/>
          </p:nvSpPr>
          <p:spPr>
            <a:xfrm>
              <a:off x="2328130" y="4794879"/>
              <a:ext cx="923180" cy="1235143"/>
            </a:xfrm>
            <a:prstGeom prst="rightArrow">
              <a:avLst/>
            </a:prstGeom>
            <a:solidFill>
              <a:schemeClr val="accent2">
                <a:lumMod val="20000"/>
                <a:lumOff val="80000"/>
                <a:alpha val="77224"/>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iragino Sans W4" panose="020B0400000000000000" pitchFamily="34" charset="-128"/>
                  <a:ea typeface="Hiragino Sans W4" panose="020B0400000000000000" pitchFamily="34" charset="-128"/>
                </a:rPr>
                <a:t>閾値調整</a:t>
              </a:r>
            </a:p>
          </p:txBody>
        </p:sp>
        <p:grpSp>
          <p:nvGrpSpPr>
            <p:cNvPr id="37" name="グループ化 36">
              <a:extLst>
                <a:ext uri="{FF2B5EF4-FFF2-40B4-BE49-F238E27FC236}">
                  <a16:creationId xmlns:a16="http://schemas.microsoft.com/office/drawing/2014/main" id="{C5128179-D521-2170-4423-03A4672306F4}"/>
                </a:ext>
              </a:extLst>
            </p:cNvPr>
            <p:cNvGrpSpPr/>
            <p:nvPr/>
          </p:nvGrpSpPr>
          <p:grpSpPr>
            <a:xfrm>
              <a:off x="4278182" y="4313382"/>
              <a:ext cx="1042485" cy="488748"/>
              <a:chOff x="4320616" y="4552824"/>
              <a:chExt cx="1042485" cy="488748"/>
            </a:xfrm>
          </p:grpSpPr>
          <p:sp>
            <p:nvSpPr>
              <p:cNvPr id="33" name="テキスト ボックス 32">
                <a:extLst>
                  <a:ext uri="{FF2B5EF4-FFF2-40B4-BE49-F238E27FC236}">
                    <a16:creationId xmlns:a16="http://schemas.microsoft.com/office/drawing/2014/main" id="{36D35DE8-4426-56D5-27E1-D9417D449D45}"/>
                  </a:ext>
                </a:extLst>
              </p:cNvPr>
              <p:cNvSpPr txBox="1"/>
              <p:nvPr/>
            </p:nvSpPr>
            <p:spPr>
              <a:xfrm>
                <a:off x="4320616" y="4552824"/>
                <a:ext cx="1042485" cy="488748"/>
              </a:xfrm>
              <a:prstGeom prst="rect">
                <a:avLst/>
              </a:prstGeom>
              <a:ln w="9525"/>
            </p:spPr>
            <p:style>
              <a:lnRef idx="2">
                <a:schemeClr val="dk1"/>
              </a:lnRef>
              <a:fillRef idx="1">
                <a:schemeClr val="lt1"/>
              </a:fillRef>
              <a:effectRef idx="0">
                <a:schemeClr val="dk1"/>
              </a:effectRef>
              <a:fontRef idx="minor">
                <a:schemeClr val="dk1"/>
              </a:fontRef>
            </p:style>
            <p:txBody>
              <a:bodyPr wrap="square" anchor="ctr" anchorCtr="0">
                <a:spAutoFit/>
              </a:bodyPr>
              <a:lstStyle/>
              <a:p>
                <a:r>
                  <a:rPr lang="ja-JP" altLang="en-US" sz="160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Hit</a:t>
                </a:r>
                <a:r>
                  <a:rPr lang="ja-JP" altLang="en-US" sz="1600">
                    <a:latin typeface="Hiragino Sans W4" panose="020B0400000000000000" pitchFamily="34" charset="-128"/>
                    <a:ea typeface="Hiragino Sans W4" panose="020B0400000000000000" pitchFamily="34" charset="-128"/>
                  </a:rPr>
                  <a:t>判定閾値</a:t>
                </a:r>
                <a:endParaRPr lang="en-US" altLang="ja-JP" sz="1600" dirty="0">
                  <a:latin typeface="Hiragino Sans W4" panose="020B0400000000000000" pitchFamily="34" charset="-128"/>
                  <a:ea typeface="Hiragino Sans W4" panose="020B0400000000000000" pitchFamily="34" charset="-128"/>
                </a:endParaRPr>
              </a:p>
              <a:p>
                <a:r>
                  <a:rPr lang="ja-JP" altLang="en-US" sz="160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TDC</a:t>
                </a:r>
                <a:r>
                  <a:rPr lang="ja-JP" altLang="en-US" sz="1600">
                    <a:latin typeface="Hiragino Sans W4" panose="020B0400000000000000" pitchFamily="34" charset="-128"/>
                    <a:ea typeface="Hiragino Sans W4" panose="020B0400000000000000" pitchFamily="34" charset="-128"/>
                  </a:rPr>
                  <a:t>記録閾値</a:t>
                </a:r>
              </a:p>
            </p:txBody>
          </p:sp>
          <p:sp>
            <p:nvSpPr>
              <p:cNvPr id="35" name="円/楕円 34">
                <a:extLst>
                  <a:ext uri="{FF2B5EF4-FFF2-40B4-BE49-F238E27FC236}">
                    <a16:creationId xmlns:a16="http://schemas.microsoft.com/office/drawing/2014/main" id="{5F0E1F40-135F-4238-760D-A207CB9FC361}"/>
                  </a:ext>
                </a:extLst>
              </p:cNvPr>
              <p:cNvSpPr/>
              <p:nvPr/>
            </p:nvSpPr>
            <p:spPr>
              <a:xfrm>
                <a:off x="4403964" y="4626901"/>
                <a:ext cx="45518" cy="729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4A001B75-108E-F25D-688A-CAC64CAACEE8}"/>
                  </a:ext>
                </a:extLst>
              </p:cNvPr>
              <p:cNvSpPr/>
              <p:nvPr/>
            </p:nvSpPr>
            <p:spPr>
              <a:xfrm>
                <a:off x="4403964" y="4866852"/>
                <a:ext cx="45518" cy="72989"/>
              </a:xfrm>
              <a:prstGeom prst="ellipse">
                <a:avLst/>
              </a:prstGeom>
              <a:solidFill>
                <a:srgbClr val="170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テキスト ボックス 37">
              <a:extLst>
                <a:ext uri="{FF2B5EF4-FFF2-40B4-BE49-F238E27FC236}">
                  <a16:creationId xmlns:a16="http://schemas.microsoft.com/office/drawing/2014/main" id="{27801452-271A-6745-36F7-29B0E0742C98}"/>
                </a:ext>
              </a:extLst>
            </p:cNvPr>
            <p:cNvSpPr txBox="1"/>
            <p:nvPr/>
          </p:nvSpPr>
          <p:spPr>
            <a:xfrm rot="16200000">
              <a:off x="-358872" y="4891108"/>
              <a:ext cx="1357624" cy="307777"/>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ja-JP" altLang="en-US" sz="1400">
                  <a:latin typeface="Hiragino Sans W4" panose="020B0400000000000000" pitchFamily="34" charset="-128"/>
                  <a:ea typeface="Hiragino Sans W4" panose="020B0400000000000000" pitchFamily="34" charset="-128"/>
                </a:rPr>
                <a:t>閾値高さ</a:t>
              </a:r>
              <a:r>
                <a:rPr lang="en-US" altLang="ja-JP" sz="1400" dirty="0">
                  <a:latin typeface="Hiragino Sans W4" panose="020B0400000000000000" pitchFamily="34" charset="-128"/>
                  <a:ea typeface="Hiragino Sans W4" panose="020B0400000000000000" pitchFamily="34" charset="-128"/>
                </a:rPr>
                <a:t>[</a:t>
              </a:r>
              <a:r>
                <a:rPr lang="en-US" altLang="ja-JP" sz="1400" dirty="0" err="1">
                  <a:latin typeface="Hiragino Sans W4" panose="020B0400000000000000" pitchFamily="34" charset="-128"/>
                  <a:ea typeface="Hiragino Sans W4" panose="020B0400000000000000" pitchFamily="34" charset="-128"/>
                </a:rPr>
                <a:t>a.u</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BA9E69FA-AA48-868C-069A-4F5A78AFF2AE}"/>
                </a:ext>
              </a:extLst>
            </p:cNvPr>
            <p:cNvSpPr txBox="1"/>
            <p:nvPr/>
          </p:nvSpPr>
          <p:spPr>
            <a:xfrm>
              <a:off x="1969994" y="6338845"/>
              <a:ext cx="1086875" cy="307777"/>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Strip#[</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54" name="テキスト ボックス 53">
              <a:extLst>
                <a:ext uri="{FF2B5EF4-FFF2-40B4-BE49-F238E27FC236}">
                  <a16:creationId xmlns:a16="http://schemas.microsoft.com/office/drawing/2014/main" id="{DB76B754-BCBE-31B6-1C93-5275F1A8AF3F}"/>
                </a:ext>
              </a:extLst>
            </p:cNvPr>
            <p:cNvSpPr txBox="1"/>
            <p:nvPr/>
          </p:nvSpPr>
          <p:spPr>
            <a:xfrm>
              <a:off x="4670496" y="6360034"/>
              <a:ext cx="820180" cy="307777"/>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Strip#[</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56" name="テキスト ボックス 55">
              <a:extLst>
                <a:ext uri="{FF2B5EF4-FFF2-40B4-BE49-F238E27FC236}">
                  <a16:creationId xmlns:a16="http://schemas.microsoft.com/office/drawing/2014/main" id="{29250ACD-8AB4-D019-618B-E46E16EB081A}"/>
                </a:ext>
              </a:extLst>
            </p:cNvPr>
            <p:cNvSpPr txBox="1"/>
            <p:nvPr/>
          </p:nvSpPr>
          <p:spPr>
            <a:xfrm>
              <a:off x="587617" y="4545999"/>
              <a:ext cx="581711" cy="30777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Before</a:t>
              </a:r>
              <a:endParaRPr lang="ja-JP" altLang="en-US" sz="1400">
                <a:latin typeface="Hiragino Sans W4" panose="020B0400000000000000" pitchFamily="34" charset="-128"/>
                <a:ea typeface="Hiragino Sans W4" panose="020B0400000000000000" pitchFamily="34" charset="-128"/>
              </a:endParaRPr>
            </a:p>
          </p:txBody>
        </p:sp>
        <p:sp>
          <p:nvSpPr>
            <p:cNvPr id="59" name="テキスト ボックス 58">
              <a:extLst>
                <a:ext uri="{FF2B5EF4-FFF2-40B4-BE49-F238E27FC236}">
                  <a16:creationId xmlns:a16="http://schemas.microsoft.com/office/drawing/2014/main" id="{3E34F0AD-C1D5-CBEE-DFE5-302BAE22F4DF}"/>
                </a:ext>
              </a:extLst>
            </p:cNvPr>
            <p:cNvSpPr txBox="1"/>
            <p:nvPr/>
          </p:nvSpPr>
          <p:spPr>
            <a:xfrm>
              <a:off x="3168164" y="4545999"/>
              <a:ext cx="432785" cy="30777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After</a:t>
              </a:r>
              <a:endParaRPr lang="ja-JP" altLang="en-US" sz="1400">
                <a:latin typeface="Hiragino Sans W4" panose="020B0400000000000000" pitchFamily="34" charset="-128"/>
                <a:ea typeface="Hiragino Sans W4" panose="020B0400000000000000" pitchFamily="34" charset="-128"/>
              </a:endParaRPr>
            </a:p>
          </p:txBody>
        </p:sp>
      </p:grpSp>
      <p:sp>
        <p:nvSpPr>
          <p:cNvPr id="22" name="テキスト ボックス 21">
            <a:extLst>
              <a:ext uri="{FF2B5EF4-FFF2-40B4-BE49-F238E27FC236}">
                <a16:creationId xmlns:a16="http://schemas.microsoft.com/office/drawing/2014/main" id="{9299F9FF-4DE3-B829-BD80-62C03D79C1BE}"/>
              </a:ext>
            </a:extLst>
          </p:cNvPr>
          <p:cNvSpPr txBox="1"/>
          <p:nvPr/>
        </p:nvSpPr>
        <p:spPr>
          <a:xfrm>
            <a:off x="1359918" y="5026155"/>
            <a:ext cx="6424164" cy="1154162"/>
          </a:xfrm>
          <a:prstGeom prst="rect">
            <a:avLst/>
          </a:prstGeom>
          <a:solidFill>
            <a:schemeClr val="bg1"/>
          </a:solidFill>
          <a:ln w="19050">
            <a:solidFill>
              <a:schemeClr val="tx1"/>
            </a:solidFill>
          </a:ln>
        </p:spPr>
        <p:txBody>
          <a:bodyPr wrap="square">
            <a:spAutoFit/>
          </a:bodyPr>
          <a:lstStyle/>
          <a:p>
            <a:pPr algn="ctr">
              <a:spcAft>
                <a:spcPts val="600"/>
              </a:spcAft>
            </a:pPr>
            <a:r>
              <a:rPr lang="ja-JP" altLang="en-US" sz="2000">
                <a:latin typeface="Hiragino Sans W4" panose="020B0400000000000000" pitchFamily="34" charset="-128"/>
                <a:ea typeface="Hiragino Sans W4" panose="020B0400000000000000" pitchFamily="34" charset="-128"/>
              </a:rPr>
              <a:t>閾値調整アルゴリズムを見直し</a:t>
            </a:r>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閾値のストリップチャンネル依存を減らすことに成功。</a:t>
            </a:r>
            <a:endParaRPr lang="en-US" altLang="ja-JP" sz="2000" dirty="0">
              <a:latin typeface="Hiragino Sans W4" panose="020B0400000000000000" pitchFamily="34" charset="-128"/>
              <a:ea typeface="Hiragino Sans W4" panose="020B0400000000000000" pitchFamily="34" charset="-128"/>
            </a:endParaRPr>
          </a:p>
          <a:p>
            <a:pPr algn="ctr">
              <a:spcAft>
                <a:spcPts val="600"/>
              </a:spcAft>
            </a:pPr>
            <a:r>
              <a:rPr lang="en-US" altLang="ja-JP" sz="2400" b="1" dirty="0">
                <a:solidFill>
                  <a:srgbClr val="FF0000"/>
                </a:solidFill>
                <a:latin typeface="Hiragino Sans W6" panose="020B0400000000000000" pitchFamily="34" charset="-128"/>
                <a:ea typeface="Hiragino Sans W6" panose="020B0400000000000000" pitchFamily="34" charset="-128"/>
              </a:rPr>
              <a:t> </a:t>
            </a:r>
            <a:r>
              <a:rPr lang="ja-JP" altLang="en-US" sz="2400" b="1" u="sng">
                <a:solidFill>
                  <a:srgbClr val="FF0000"/>
                </a:solidFill>
                <a:latin typeface="Hiragino Sans W6" panose="020B0400000000000000" pitchFamily="34" charset="-128"/>
                <a:ea typeface="Hiragino Sans W6" panose="020B0400000000000000" pitchFamily="34" charset="-128"/>
              </a:rPr>
              <a:t>閾値調整メソッドを確立</a:t>
            </a:r>
            <a:r>
              <a:rPr lang="en-US" altLang="ja-JP" sz="2400" b="1" u="sng" dirty="0">
                <a:solidFill>
                  <a:srgbClr val="FF0000"/>
                </a:solidFill>
                <a:latin typeface="Hiragino Sans W6" panose="020B0400000000000000" pitchFamily="34" charset="-128"/>
                <a:ea typeface="Hiragino Sans W6" panose="020B0400000000000000" pitchFamily="34" charset="-128"/>
              </a:rPr>
              <a:t>, </a:t>
            </a:r>
            <a:r>
              <a:rPr lang="ja-JP" altLang="en-US" sz="2400" b="1" u="sng">
                <a:solidFill>
                  <a:srgbClr val="FF0000"/>
                </a:solidFill>
                <a:latin typeface="Hiragino Sans W6" panose="020B0400000000000000" pitchFamily="34" charset="-128"/>
                <a:ea typeface="Hiragino Sans W6" panose="020B0400000000000000" pitchFamily="34" charset="-128"/>
              </a:rPr>
              <a:t>実装</a:t>
            </a:r>
            <a:endParaRPr lang="en-US" altLang="ja-JP" sz="2400" b="1" u="sng" dirty="0">
              <a:solidFill>
                <a:srgbClr val="FF0000"/>
              </a:solidFill>
              <a:latin typeface="Hiragino Sans W6" panose="020B0400000000000000" pitchFamily="34" charset="-128"/>
              <a:ea typeface="Hiragino Sans W6" panose="020B0400000000000000" pitchFamily="34" charset="-128"/>
            </a:endParaRPr>
          </a:p>
        </p:txBody>
      </p:sp>
      <p:sp>
        <p:nvSpPr>
          <p:cNvPr id="64" name="下矢印 63">
            <a:extLst>
              <a:ext uri="{FF2B5EF4-FFF2-40B4-BE49-F238E27FC236}">
                <a16:creationId xmlns:a16="http://schemas.microsoft.com/office/drawing/2014/main" id="{B545EC81-4E3E-A201-CF78-4E712EE2CD79}"/>
              </a:ext>
            </a:extLst>
          </p:cNvPr>
          <p:cNvSpPr/>
          <p:nvPr/>
        </p:nvSpPr>
        <p:spPr>
          <a:xfrm>
            <a:off x="3824567" y="4230287"/>
            <a:ext cx="1527036" cy="62359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 name="テキスト ボックス 3">
            <a:extLst>
              <a:ext uri="{FF2B5EF4-FFF2-40B4-BE49-F238E27FC236}">
                <a16:creationId xmlns:a16="http://schemas.microsoft.com/office/drawing/2014/main" id="{A26F3C6D-0C33-E5CE-9517-F832CF29A2CC}"/>
              </a:ext>
            </a:extLst>
          </p:cNvPr>
          <p:cNvSpPr txBox="1"/>
          <p:nvPr/>
        </p:nvSpPr>
        <p:spPr>
          <a:xfrm>
            <a:off x="135834" y="854655"/>
            <a:ext cx="4195950" cy="400110"/>
          </a:xfrm>
          <a:prstGeom prst="rect">
            <a:avLst/>
          </a:prstGeom>
          <a:noFill/>
        </p:spPr>
        <p:txBody>
          <a:bodyPr wrap="square">
            <a:spAutoFit/>
          </a:bodyPr>
          <a:lstStyle/>
          <a:p>
            <a:pPr marL="342900" indent="-34290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閾値調整アルゴリズムの改善</a:t>
            </a:r>
            <a:endParaRPr lang="en" altLang="ja-JP" sz="2000" b="1" u="sng" dirty="0">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2915008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114D177D-1972-725A-4907-393B8750447A}"/>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4.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実験結果</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検出効率</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simulation</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による考察</a:t>
            </a:r>
          </a:p>
        </p:txBody>
      </p:sp>
      <p:sp>
        <p:nvSpPr>
          <p:cNvPr id="3" name="テキスト ボックス 2">
            <a:extLst>
              <a:ext uri="{FF2B5EF4-FFF2-40B4-BE49-F238E27FC236}">
                <a16:creationId xmlns:a16="http://schemas.microsoft.com/office/drawing/2014/main" id="{237FEC28-F5FF-CD68-6E49-D7C077CD8D57}"/>
              </a:ext>
            </a:extLst>
          </p:cNvPr>
          <p:cNvSpPr txBox="1"/>
          <p:nvPr/>
        </p:nvSpPr>
        <p:spPr>
          <a:xfrm>
            <a:off x="8275887" y="65005"/>
            <a:ext cx="826893"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10/11</a:t>
            </a:r>
          </a:p>
        </p:txBody>
      </p:sp>
      <p:sp>
        <p:nvSpPr>
          <p:cNvPr id="23" name="テキスト ボックス 22">
            <a:extLst>
              <a:ext uri="{FF2B5EF4-FFF2-40B4-BE49-F238E27FC236}">
                <a16:creationId xmlns:a16="http://schemas.microsoft.com/office/drawing/2014/main" id="{8910F13A-4613-38F9-2111-221C7ECF9E55}"/>
              </a:ext>
            </a:extLst>
          </p:cNvPr>
          <p:cNvSpPr txBox="1"/>
          <p:nvPr/>
        </p:nvSpPr>
        <p:spPr>
          <a:xfrm>
            <a:off x="240459" y="679403"/>
            <a:ext cx="4431749" cy="400110"/>
          </a:xfrm>
          <a:prstGeom prst="rect">
            <a:avLst/>
          </a:prstGeom>
          <a:noFill/>
        </p:spPr>
        <p:txBody>
          <a:bodyPr wrap="square">
            <a:spAutoFit/>
          </a:bodyPr>
          <a:lstStyle/>
          <a:p>
            <a:pPr marL="285750" indent="-285750">
              <a:buFont typeface="Wingdings" pitchFamily="2" charset="2"/>
              <a:buChar char="n"/>
            </a:pPr>
            <a:r>
              <a:rPr lang="ja-JP" altLang="en-US" sz="2000" b="1" u="sng">
                <a:latin typeface="Hiragino Sans W6" panose="020B0400000000000000" pitchFamily="34" charset="-128"/>
                <a:ea typeface="Hiragino Sans W6" panose="020B0400000000000000" pitchFamily="34" charset="-128"/>
              </a:rPr>
              <a:t>ラフな検出効率シミュレーション</a:t>
            </a:r>
            <a:endParaRPr lang="en" altLang="ja-JP" sz="2000" b="1" u="sng" dirty="0">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EA53041-8563-BE40-157E-A9069D8DAAC4}"/>
              </a:ext>
            </a:extLst>
          </p:cNvPr>
          <p:cNvSpPr txBox="1"/>
          <p:nvPr/>
        </p:nvSpPr>
        <p:spPr>
          <a:xfrm>
            <a:off x="146593" y="1106756"/>
            <a:ext cx="3905862" cy="338554"/>
          </a:xfrm>
          <a:prstGeom prst="rect">
            <a:avLst/>
          </a:prstGeom>
          <a:noFill/>
        </p:spPr>
        <p:txBody>
          <a:bodyPr wrap="square">
            <a:spAutoFit/>
          </a:bodyPr>
          <a:lstStyle/>
          <a:p>
            <a:pPr marL="285750" indent="-285750">
              <a:buFont typeface="Wingdings" pitchFamily="2" charset="2"/>
              <a:buChar char="Ø"/>
            </a:pPr>
            <a:r>
              <a:rPr lang="en" altLang="ja-JP" sz="1600" u="sng" dirty="0">
                <a:latin typeface="Hiragino Sans W4" panose="020B0400000000000000" pitchFamily="34" charset="-128"/>
                <a:ea typeface="Hiragino Sans W4" panose="020B0400000000000000" pitchFamily="34" charset="-128"/>
              </a:rPr>
              <a:t>Heed (Garfield)</a:t>
            </a:r>
          </a:p>
        </p:txBody>
      </p:sp>
      <p:grpSp>
        <p:nvGrpSpPr>
          <p:cNvPr id="4" name="グループ化 3">
            <a:extLst>
              <a:ext uri="{FF2B5EF4-FFF2-40B4-BE49-F238E27FC236}">
                <a16:creationId xmlns:a16="http://schemas.microsoft.com/office/drawing/2014/main" id="{2035C6C2-4B16-49F6-119D-B6B3805C429E}"/>
              </a:ext>
            </a:extLst>
          </p:cNvPr>
          <p:cNvGrpSpPr/>
          <p:nvPr/>
        </p:nvGrpSpPr>
        <p:grpSpPr>
          <a:xfrm>
            <a:off x="0" y="2729219"/>
            <a:ext cx="5241745" cy="3574600"/>
            <a:chOff x="3865571" y="1400529"/>
            <a:chExt cx="3773625" cy="2573418"/>
          </a:xfrm>
        </p:grpSpPr>
        <p:pic>
          <p:nvPicPr>
            <p:cNvPr id="5" name="図 4">
              <a:extLst>
                <a:ext uri="{FF2B5EF4-FFF2-40B4-BE49-F238E27FC236}">
                  <a16:creationId xmlns:a16="http://schemas.microsoft.com/office/drawing/2014/main" id="{5060B670-6B2C-6B61-0497-43EF176DD46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5571" y="1400529"/>
              <a:ext cx="3773624" cy="2573417"/>
            </a:xfrm>
            <a:prstGeom prst="rect">
              <a:avLst/>
            </a:prstGeom>
          </p:spPr>
        </p:pic>
        <p:pic>
          <p:nvPicPr>
            <p:cNvPr id="8" name="図 7">
              <a:extLst>
                <a:ext uri="{FF2B5EF4-FFF2-40B4-BE49-F238E27FC236}">
                  <a16:creationId xmlns:a16="http://schemas.microsoft.com/office/drawing/2014/main" id="{A83011B2-8B42-152E-9475-BEAB8C0E57F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5571" y="1400532"/>
              <a:ext cx="3773621" cy="2573415"/>
            </a:xfrm>
            <a:prstGeom prst="rect">
              <a:avLst/>
            </a:prstGeom>
          </p:spPr>
        </p:pic>
        <p:pic>
          <p:nvPicPr>
            <p:cNvPr id="11" name="図 10">
              <a:extLst>
                <a:ext uri="{FF2B5EF4-FFF2-40B4-BE49-F238E27FC236}">
                  <a16:creationId xmlns:a16="http://schemas.microsoft.com/office/drawing/2014/main" id="{0EC6AA07-B051-33F9-5E6D-746D2E37013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5572" y="1400529"/>
              <a:ext cx="3773624" cy="2573417"/>
            </a:xfrm>
            <a:prstGeom prst="rect">
              <a:avLst/>
            </a:prstGeom>
          </p:spPr>
        </p:pic>
        <p:pic>
          <p:nvPicPr>
            <p:cNvPr id="13" name="図 12">
              <a:extLst>
                <a:ext uri="{FF2B5EF4-FFF2-40B4-BE49-F238E27FC236}">
                  <a16:creationId xmlns:a16="http://schemas.microsoft.com/office/drawing/2014/main" id="{91F63228-6B4B-2C7B-EAE1-E79CD8329AF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5571" y="1400531"/>
              <a:ext cx="3773622" cy="2573416"/>
            </a:xfrm>
            <a:prstGeom prst="rect">
              <a:avLst/>
            </a:prstGeom>
          </p:spPr>
        </p:pic>
      </p:grpSp>
      <p:pic>
        <p:nvPicPr>
          <p:cNvPr id="66" name="図 65" descr="グラフ, ヒストグラム&#10;&#10;自動的に生成された説明">
            <a:extLst>
              <a:ext uri="{FF2B5EF4-FFF2-40B4-BE49-F238E27FC236}">
                <a16:creationId xmlns:a16="http://schemas.microsoft.com/office/drawing/2014/main" id="{BF0B08E2-1389-829B-FFE6-9981CCE04F1C}"/>
              </a:ext>
            </a:extLst>
          </p:cNvPr>
          <p:cNvPicPr>
            <a:picLocks noChangeAspect="1"/>
          </p:cNvPicPr>
          <p:nvPr/>
        </p:nvPicPr>
        <p:blipFill rotWithShape="1">
          <a:blip r:embed="rId7"/>
          <a:srcRect l="13269" r="8813"/>
          <a:stretch/>
        </p:blipFill>
        <p:spPr>
          <a:xfrm>
            <a:off x="5430625" y="789447"/>
            <a:ext cx="3220571" cy="2182353"/>
          </a:xfrm>
          <a:prstGeom prst="rect">
            <a:avLst/>
          </a:prstGeom>
        </p:spPr>
      </p:pic>
      <p:sp>
        <p:nvSpPr>
          <p:cNvPr id="67" name="テキスト ボックス 66">
            <a:extLst>
              <a:ext uri="{FF2B5EF4-FFF2-40B4-BE49-F238E27FC236}">
                <a16:creationId xmlns:a16="http://schemas.microsoft.com/office/drawing/2014/main" id="{C5E2BCEE-2EFB-201D-9B91-9BA4C1FDC631}"/>
              </a:ext>
            </a:extLst>
          </p:cNvPr>
          <p:cNvSpPr txBox="1"/>
          <p:nvPr/>
        </p:nvSpPr>
        <p:spPr>
          <a:xfrm>
            <a:off x="6948647" y="2890117"/>
            <a:ext cx="1058924" cy="369332"/>
          </a:xfrm>
          <a:prstGeom prst="rect">
            <a:avLst/>
          </a:prstGeom>
          <a:noFill/>
        </p:spPr>
        <p:txBody>
          <a:bodyPr wrap="square" rtlCol="0">
            <a:spAutoFit/>
          </a:bodyPr>
          <a:lstStyle/>
          <a:p>
            <a:r>
              <a:rPr kumimoji="1" lang="en-US" altLang="ja-JP" dirty="0">
                <a:latin typeface="Hiragino Sans W4" panose="020B0400000000000000" pitchFamily="34" charset="-128"/>
                <a:ea typeface="Hiragino Sans W4" panose="020B0400000000000000" pitchFamily="34" charset="-128"/>
              </a:rPr>
              <a:t>58μm</a:t>
            </a:r>
            <a:endParaRPr kumimoji="1" lang="ja-JP" altLang="en-US" dirty="0">
              <a:latin typeface="Hiragino Sans W4" panose="020B0400000000000000" pitchFamily="34" charset="-128"/>
              <a:ea typeface="Hiragino Sans W4" panose="020B0400000000000000" pitchFamily="34" charset="-128"/>
            </a:endParaRPr>
          </a:p>
        </p:txBody>
      </p:sp>
      <p:cxnSp>
        <p:nvCxnSpPr>
          <p:cNvPr id="69" name="直線矢印コネクタ 68">
            <a:extLst>
              <a:ext uri="{FF2B5EF4-FFF2-40B4-BE49-F238E27FC236}">
                <a16:creationId xmlns:a16="http://schemas.microsoft.com/office/drawing/2014/main" id="{5398EFB0-3FF9-34FD-95A1-A08DAEB65ACD}"/>
              </a:ext>
            </a:extLst>
          </p:cNvPr>
          <p:cNvCxnSpPr/>
          <p:nvPr/>
        </p:nvCxnSpPr>
        <p:spPr>
          <a:xfrm>
            <a:off x="7332162" y="2643399"/>
            <a:ext cx="197427"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71" name="直線コネクタ 70">
            <a:extLst>
              <a:ext uri="{FF2B5EF4-FFF2-40B4-BE49-F238E27FC236}">
                <a16:creationId xmlns:a16="http://schemas.microsoft.com/office/drawing/2014/main" id="{8D71E212-CB9A-C095-FFE6-7CB4EE04B47A}"/>
              </a:ext>
            </a:extLst>
          </p:cNvPr>
          <p:cNvCxnSpPr>
            <a:cxnSpLocks/>
          </p:cNvCxnSpPr>
          <p:nvPr/>
        </p:nvCxnSpPr>
        <p:spPr>
          <a:xfrm>
            <a:off x="7342553" y="2529099"/>
            <a:ext cx="0" cy="3636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92A625E0-745B-FC2B-0BAD-638B424CC06E}"/>
              </a:ext>
            </a:extLst>
          </p:cNvPr>
          <p:cNvCxnSpPr>
            <a:cxnSpLocks/>
          </p:cNvCxnSpPr>
          <p:nvPr/>
        </p:nvCxnSpPr>
        <p:spPr>
          <a:xfrm>
            <a:off x="7505343" y="2509734"/>
            <a:ext cx="0" cy="4093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21D5CF5D-9526-8C2F-292D-AD374D31D63A}"/>
              </a:ext>
            </a:extLst>
          </p:cNvPr>
          <p:cNvCxnSpPr>
            <a:cxnSpLocks/>
          </p:cNvCxnSpPr>
          <p:nvPr/>
        </p:nvCxnSpPr>
        <p:spPr>
          <a:xfrm flipV="1">
            <a:off x="5344034" y="1403417"/>
            <a:ext cx="0" cy="1136072"/>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80" name="テキスト ボックス 79">
            <a:extLst>
              <a:ext uri="{FF2B5EF4-FFF2-40B4-BE49-F238E27FC236}">
                <a16:creationId xmlns:a16="http://schemas.microsoft.com/office/drawing/2014/main" id="{19185530-A03A-60D8-66AA-30E1CF0234A5}"/>
              </a:ext>
            </a:extLst>
          </p:cNvPr>
          <p:cNvSpPr txBox="1"/>
          <p:nvPr/>
        </p:nvSpPr>
        <p:spPr>
          <a:xfrm>
            <a:off x="4547397" y="1785217"/>
            <a:ext cx="1111829" cy="369332"/>
          </a:xfrm>
          <a:prstGeom prst="rect">
            <a:avLst/>
          </a:prstGeom>
          <a:solidFill>
            <a:schemeClr val="bg1"/>
          </a:solidFill>
        </p:spPr>
        <p:txBody>
          <a:bodyPr wrap="square" rtlCol="0">
            <a:spAutoFit/>
          </a:bodyPr>
          <a:lstStyle/>
          <a:p>
            <a:r>
              <a:rPr kumimoji="1" lang="en-US" altLang="ja-JP" dirty="0">
                <a:latin typeface="Hiragino Sans W4" panose="020B0400000000000000" pitchFamily="34" charset="-128"/>
                <a:ea typeface="Hiragino Sans W4" panose="020B0400000000000000" pitchFamily="34" charset="-128"/>
              </a:rPr>
              <a:t>320μm</a:t>
            </a:r>
            <a:endParaRPr kumimoji="1" lang="ja-JP" altLang="en-US" dirty="0">
              <a:latin typeface="Hiragino Sans W4" panose="020B0400000000000000" pitchFamily="34" charset="-128"/>
              <a:ea typeface="Hiragino Sans W4" panose="020B0400000000000000" pitchFamily="34" charset="-128"/>
            </a:endParaRPr>
          </a:p>
        </p:txBody>
      </p:sp>
      <p:cxnSp>
        <p:nvCxnSpPr>
          <p:cNvPr id="81" name="直線コネクタ 80">
            <a:extLst>
              <a:ext uri="{FF2B5EF4-FFF2-40B4-BE49-F238E27FC236}">
                <a16:creationId xmlns:a16="http://schemas.microsoft.com/office/drawing/2014/main" id="{4A372550-C934-ADA6-31BC-D3A0F35B51D5}"/>
              </a:ext>
            </a:extLst>
          </p:cNvPr>
          <p:cNvCxnSpPr>
            <a:cxnSpLocks/>
          </p:cNvCxnSpPr>
          <p:nvPr/>
        </p:nvCxnSpPr>
        <p:spPr>
          <a:xfrm>
            <a:off x="7668134" y="793817"/>
            <a:ext cx="0" cy="59432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円弧 82">
            <a:extLst>
              <a:ext uri="{FF2B5EF4-FFF2-40B4-BE49-F238E27FC236}">
                <a16:creationId xmlns:a16="http://schemas.microsoft.com/office/drawing/2014/main" id="{EB7686FF-5737-5D31-791B-639DA593A7D7}"/>
              </a:ext>
            </a:extLst>
          </p:cNvPr>
          <p:cNvSpPr/>
          <p:nvPr/>
        </p:nvSpPr>
        <p:spPr>
          <a:xfrm>
            <a:off x="7321772" y="1084761"/>
            <a:ext cx="685800" cy="602673"/>
          </a:xfrm>
          <a:prstGeom prst="arc">
            <a:avLst>
              <a:gd name="adj1" fmla="val 16200000"/>
              <a:gd name="adj2" fmla="val 21457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BE5BA4CB-0B0D-9C9B-41C7-EE21389D8D9E}"/>
              </a:ext>
            </a:extLst>
          </p:cNvPr>
          <p:cNvSpPr txBox="1"/>
          <p:nvPr/>
        </p:nvSpPr>
        <p:spPr>
          <a:xfrm>
            <a:off x="7703720" y="777299"/>
            <a:ext cx="1058924" cy="369332"/>
          </a:xfrm>
          <a:prstGeom prst="rect">
            <a:avLst/>
          </a:prstGeom>
          <a:noFill/>
        </p:spPr>
        <p:txBody>
          <a:bodyPr wrap="square" rtlCol="0">
            <a:spAutoFit/>
          </a:bodyPr>
          <a:lstStyle/>
          <a:p>
            <a:r>
              <a:rPr kumimoji="1" lang="ja-JP" altLang="en-US">
                <a:latin typeface="Hiragino Sans W4" panose="020B0400000000000000" pitchFamily="34" charset="-128"/>
                <a:ea typeface="Hiragino Sans W4" panose="020B0400000000000000" pitchFamily="34" charset="-128"/>
              </a:rPr>
              <a:t>入射角</a:t>
            </a:r>
            <a:endParaRPr kumimoji="1" lang="ja-JP" altLang="en-US" dirty="0">
              <a:latin typeface="Hiragino Sans W4" panose="020B0400000000000000" pitchFamily="34" charset="-128"/>
              <a:ea typeface="Hiragino Sans W4" panose="020B0400000000000000" pitchFamily="34" charset="-128"/>
            </a:endParaRPr>
          </a:p>
        </p:txBody>
      </p:sp>
      <p:sp>
        <p:nvSpPr>
          <p:cNvPr id="86" name="テキスト ボックス 85">
            <a:extLst>
              <a:ext uri="{FF2B5EF4-FFF2-40B4-BE49-F238E27FC236}">
                <a16:creationId xmlns:a16="http://schemas.microsoft.com/office/drawing/2014/main" id="{F78E206C-FD9E-80D9-D538-6E4422D44FEA}"/>
              </a:ext>
            </a:extLst>
          </p:cNvPr>
          <p:cNvSpPr txBox="1"/>
          <p:nvPr/>
        </p:nvSpPr>
        <p:spPr>
          <a:xfrm>
            <a:off x="-1" y="1446054"/>
            <a:ext cx="4488873" cy="1077218"/>
          </a:xfrm>
          <a:prstGeom prst="rect">
            <a:avLst/>
          </a:prstGeom>
          <a:noFill/>
        </p:spPr>
        <p:txBody>
          <a:bodyPr wrap="square">
            <a:spAutoFit/>
          </a:bodyPr>
          <a:lstStyle/>
          <a:p>
            <a:pPr marL="742950" lvl="1" indent="-285750">
              <a:buFont typeface="Wingdings" pitchFamily="2" charset="2"/>
              <a:buChar char="ü"/>
            </a:pPr>
            <a:r>
              <a:rPr lang="ja-JP" altLang="en-US" sz="1600">
                <a:latin typeface="Hiragino Sans W4" panose="020B0400000000000000" pitchFamily="34" charset="-128"/>
                <a:ea typeface="Hiragino Sans W4" panose="020B0400000000000000" pitchFamily="34" charset="-128"/>
              </a:rPr>
              <a:t>センサを右図のように設定</a:t>
            </a:r>
            <a:endParaRPr lang="en-US" altLang="ja-JP" sz="1600" dirty="0">
              <a:latin typeface="Hiragino Sans W4" panose="020B0400000000000000" pitchFamily="34" charset="-128"/>
              <a:ea typeface="Hiragino Sans W4" panose="020B0400000000000000" pitchFamily="34" charset="-128"/>
            </a:endParaRPr>
          </a:p>
          <a:p>
            <a:pPr marL="1200150" lvl="2" indent="-285750">
              <a:buFont typeface="Arial" panose="020B0604020202020204" pitchFamily="34" charset="0"/>
              <a:buChar char="•"/>
            </a:pPr>
            <a:r>
              <a:rPr lang="ja-JP" altLang="en-US" sz="1600">
                <a:latin typeface="Hiragino Sans W4" panose="020B0400000000000000" pitchFamily="34" charset="-128"/>
                <a:ea typeface="Hiragino Sans W4" panose="020B0400000000000000" pitchFamily="34" charset="-128"/>
              </a:rPr>
              <a:t>入射電子のエネルギーは通過したストリップに落とす</a:t>
            </a:r>
          </a:p>
          <a:p>
            <a:pPr marL="1200150" lvl="2" indent="-285750">
              <a:buFont typeface="Arial" panose="020B0604020202020204" pitchFamily="34" charset="0"/>
              <a:buChar char="•"/>
            </a:pPr>
            <a:r>
              <a:rPr lang="ja-JP" altLang="en-US" sz="1600">
                <a:latin typeface="Hiragino Sans W4" panose="020B0400000000000000" pitchFamily="34" charset="-128"/>
                <a:ea typeface="Hiragino Sans W4" panose="020B0400000000000000" pitchFamily="34" charset="-128"/>
              </a:rPr>
              <a:t>拡散なし</a:t>
            </a:r>
            <a:endParaRPr lang="en" altLang="ja-JP" sz="1600" dirty="0">
              <a:latin typeface="Hiragino Sans W4" panose="020B0400000000000000" pitchFamily="34" charset="-128"/>
              <a:ea typeface="Hiragino Sans W4" panose="020B0400000000000000" pitchFamily="34" charset="-128"/>
            </a:endParaRPr>
          </a:p>
        </p:txBody>
      </p:sp>
      <p:sp>
        <p:nvSpPr>
          <p:cNvPr id="89" name="テキスト ボックス 88">
            <a:extLst>
              <a:ext uri="{FF2B5EF4-FFF2-40B4-BE49-F238E27FC236}">
                <a16:creationId xmlns:a16="http://schemas.microsoft.com/office/drawing/2014/main" id="{C864D40F-76E6-B291-3F3C-84461C3A1A36}"/>
              </a:ext>
            </a:extLst>
          </p:cNvPr>
          <p:cNvSpPr txBox="1"/>
          <p:nvPr/>
        </p:nvSpPr>
        <p:spPr>
          <a:xfrm>
            <a:off x="3852166" y="6084326"/>
            <a:ext cx="1101974"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1400">
                <a:latin typeface="Hiragino Sans W4" panose="020B0400000000000000" pitchFamily="34" charset="-128"/>
                <a:ea typeface="Hiragino Sans W4" panose="020B0400000000000000" pitchFamily="34" charset="-128"/>
              </a:rPr>
              <a:t>閾値</a:t>
            </a:r>
            <a:r>
              <a:rPr lang="en-US" altLang="ja-JP" sz="1400" dirty="0">
                <a:latin typeface="Hiragino Sans W4" panose="020B0400000000000000" pitchFamily="34" charset="-128"/>
                <a:ea typeface="Hiragino Sans W4" panose="020B0400000000000000" pitchFamily="34" charset="-128"/>
              </a:rPr>
              <a:t> [</a:t>
            </a:r>
            <a:r>
              <a:rPr lang="en-US" altLang="ja-JP" sz="1400" dirty="0" err="1">
                <a:latin typeface="Hiragino Sans W4" panose="020B0400000000000000" pitchFamily="34" charset="-128"/>
                <a:ea typeface="Hiragino Sans W4" panose="020B0400000000000000" pitchFamily="34" charset="-128"/>
              </a:rPr>
              <a:t>fC</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90" name="テキスト ボックス 89">
            <a:extLst>
              <a:ext uri="{FF2B5EF4-FFF2-40B4-BE49-F238E27FC236}">
                <a16:creationId xmlns:a16="http://schemas.microsoft.com/office/drawing/2014/main" id="{6ADC8044-1E47-5670-4961-04203804BE38}"/>
              </a:ext>
            </a:extLst>
          </p:cNvPr>
          <p:cNvSpPr txBox="1"/>
          <p:nvPr/>
        </p:nvSpPr>
        <p:spPr>
          <a:xfrm rot="16200000">
            <a:off x="-293188" y="3425537"/>
            <a:ext cx="1101974"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1400">
                <a:latin typeface="Hiragino Sans W4" panose="020B0400000000000000" pitchFamily="34" charset="-128"/>
                <a:ea typeface="Hiragino Sans W4" panose="020B0400000000000000" pitchFamily="34" charset="-128"/>
              </a:rPr>
              <a:t>検出効率</a:t>
            </a:r>
          </a:p>
        </p:txBody>
      </p:sp>
      <p:sp>
        <p:nvSpPr>
          <p:cNvPr id="91" name="テキスト ボックス 90">
            <a:extLst>
              <a:ext uri="{FF2B5EF4-FFF2-40B4-BE49-F238E27FC236}">
                <a16:creationId xmlns:a16="http://schemas.microsoft.com/office/drawing/2014/main" id="{A25C21D1-7F68-618D-EA12-8B71A37B730B}"/>
              </a:ext>
            </a:extLst>
          </p:cNvPr>
          <p:cNvSpPr txBox="1"/>
          <p:nvPr/>
        </p:nvSpPr>
        <p:spPr>
          <a:xfrm>
            <a:off x="2519819" y="4119568"/>
            <a:ext cx="828015" cy="338554"/>
          </a:xfrm>
          <a:prstGeom prst="rect">
            <a:avLst/>
          </a:prstGeom>
          <a:noFill/>
        </p:spPr>
        <p:txBody>
          <a:bodyPr wrap="square" rtlCol="0">
            <a:spAutoFit/>
          </a:bodyPr>
          <a:lstStyle/>
          <a:p>
            <a:r>
              <a:rPr kumimoji="1" lang="en-US" altLang="ja-JP" sz="1600" dirty="0"/>
              <a:t>0deg</a:t>
            </a:r>
            <a:endParaRPr kumimoji="1" lang="ja-JP" altLang="en-US" sz="1600" dirty="0"/>
          </a:p>
        </p:txBody>
      </p:sp>
      <p:sp>
        <p:nvSpPr>
          <p:cNvPr id="92" name="テキスト ボックス 91">
            <a:extLst>
              <a:ext uri="{FF2B5EF4-FFF2-40B4-BE49-F238E27FC236}">
                <a16:creationId xmlns:a16="http://schemas.microsoft.com/office/drawing/2014/main" id="{89DEC6F6-0C1F-FC22-BCF8-6807A6D3B258}"/>
              </a:ext>
            </a:extLst>
          </p:cNvPr>
          <p:cNvSpPr txBox="1"/>
          <p:nvPr/>
        </p:nvSpPr>
        <p:spPr>
          <a:xfrm>
            <a:off x="2133509" y="5144847"/>
            <a:ext cx="736820" cy="338554"/>
          </a:xfrm>
          <a:prstGeom prst="rect">
            <a:avLst/>
          </a:prstGeom>
          <a:noFill/>
        </p:spPr>
        <p:txBody>
          <a:bodyPr wrap="square" rtlCol="0">
            <a:spAutoFit/>
          </a:bodyPr>
          <a:lstStyle/>
          <a:p>
            <a:r>
              <a:rPr kumimoji="1" lang="en-US" altLang="ja-JP" sz="1600" dirty="0"/>
              <a:t>16deg</a:t>
            </a:r>
            <a:endParaRPr kumimoji="1" lang="ja-JP" altLang="en-US" sz="1600" dirty="0"/>
          </a:p>
        </p:txBody>
      </p:sp>
      <p:sp>
        <p:nvSpPr>
          <p:cNvPr id="93" name="テキスト ボックス 92">
            <a:extLst>
              <a:ext uri="{FF2B5EF4-FFF2-40B4-BE49-F238E27FC236}">
                <a16:creationId xmlns:a16="http://schemas.microsoft.com/office/drawing/2014/main" id="{1850258B-BD7E-5030-426A-C29716C106A0}"/>
              </a:ext>
            </a:extLst>
          </p:cNvPr>
          <p:cNvSpPr txBox="1"/>
          <p:nvPr/>
        </p:nvSpPr>
        <p:spPr>
          <a:xfrm>
            <a:off x="1269234" y="4558119"/>
            <a:ext cx="759252" cy="338554"/>
          </a:xfrm>
          <a:prstGeom prst="rect">
            <a:avLst/>
          </a:prstGeom>
          <a:noFill/>
        </p:spPr>
        <p:txBody>
          <a:bodyPr wrap="square" rtlCol="0">
            <a:spAutoFit/>
          </a:bodyPr>
          <a:lstStyle/>
          <a:p>
            <a:r>
              <a:rPr kumimoji="1" lang="en-US" altLang="ja-JP" sz="1600" dirty="0"/>
              <a:t>30deg</a:t>
            </a:r>
            <a:endParaRPr kumimoji="1" lang="ja-JP" altLang="en-US" sz="1600" dirty="0"/>
          </a:p>
        </p:txBody>
      </p:sp>
      <p:sp>
        <p:nvSpPr>
          <p:cNvPr id="94" name="テキスト ボックス 93">
            <a:extLst>
              <a:ext uri="{FF2B5EF4-FFF2-40B4-BE49-F238E27FC236}">
                <a16:creationId xmlns:a16="http://schemas.microsoft.com/office/drawing/2014/main" id="{B4067381-2A21-5B6C-93F9-06EB1F552097}"/>
              </a:ext>
            </a:extLst>
          </p:cNvPr>
          <p:cNvSpPr txBox="1"/>
          <p:nvPr/>
        </p:nvSpPr>
        <p:spPr>
          <a:xfrm>
            <a:off x="1073276" y="5301350"/>
            <a:ext cx="788776" cy="338554"/>
          </a:xfrm>
          <a:prstGeom prst="rect">
            <a:avLst/>
          </a:prstGeom>
          <a:noFill/>
        </p:spPr>
        <p:txBody>
          <a:bodyPr wrap="square" rtlCol="0">
            <a:spAutoFit/>
          </a:bodyPr>
          <a:lstStyle/>
          <a:p>
            <a:r>
              <a:rPr kumimoji="1" lang="en-US" altLang="ja-JP" sz="1600" dirty="0"/>
              <a:t>63deg</a:t>
            </a:r>
            <a:endParaRPr kumimoji="1" lang="ja-JP" altLang="en-US" sz="1600" dirty="0"/>
          </a:p>
        </p:txBody>
      </p:sp>
      <p:cxnSp>
        <p:nvCxnSpPr>
          <p:cNvPr id="95" name="直線コネクタ 94">
            <a:extLst>
              <a:ext uri="{FF2B5EF4-FFF2-40B4-BE49-F238E27FC236}">
                <a16:creationId xmlns:a16="http://schemas.microsoft.com/office/drawing/2014/main" id="{58315806-D960-9736-C14E-209CB6318D14}"/>
              </a:ext>
            </a:extLst>
          </p:cNvPr>
          <p:cNvCxnSpPr>
            <a:cxnSpLocks/>
          </p:cNvCxnSpPr>
          <p:nvPr/>
        </p:nvCxnSpPr>
        <p:spPr>
          <a:xfrm flipV="1">
            <a:off x="1857603" y="2971800"/>
            <a:ext cx="0" cy="2992226"/>
          </a:xfrm>
          <a:prstGeom prst="line">
            <a:avLst/>
          </a:prstGeom>
          <a:ln w="28575">
            <a:solidFill>
              <a:srgbClr val="3F53F4"/>
            </a:solidFill>
            <a:prstDash val="sysDot"/>
          </a:ln>
        </p:spPr>
        <p:style>
          <a:lnRef idx="1">
            <a:schemeClr val="accent2"/>
          </a:lnRef>
          <a:fillRef idx="0">
            <a:schemeClr val="accent2"/>
          </a:fillRef>
          <a:effectRef idx="0">
            <a:schemeClr val="accent2"/>
          </a:effectRef>
          <a:fontRef idx="minor">
            <a:schemeClr val="tx1"/>
          </a:fontRef>
        </p:style>
      </p:cxnSp>
      <p:cxnSp>
        <p:nvCxnSpPr>
          <p:cNvPr id="96" name="直線コネクタ 95">
            <a:extLst>
              <a:ext uri="{FF2B5EF4-FFF2-40B4-BE49-F238E27FC236}">
                <a16:creationId xmlns:a16="http://schemas.microsoft.com/office/drawing/2014/main" id="{09B7CC58-77AE-3CE5-9F41-CEB175714947}"/>
              </a:ext>
            </a:extLst>
          </p:cNvPr>
          <p:cNvCxnSpPr>
            <a:cxnSpLocks/>
          </p:cNvCxnSpPr>
          <p:nvPr/>
        </p:nvCxnSpPr>
        <p:spPr>
          <a:xfrm flipV="1">
            <a:off x="2046490" y="2966454"/>
            <a:ext cx="0" cy="2989614"/>
          </a:xfrm>
          <a:prstGeom prst="line">
            <a:avLst/>
          </a:prstGeom>
          <a:ln w="28575">
            <a:solidFill>
              <a:srgbClr val="3F53F4"/>
            </a:solidFill>
            <a:prstDash val="sysDot"/>
          </a:ln>
        </p:spPr>
        <p:style>
          <a:lnRef idx="1">
            <a:schemeClr val="accent2"/>
          </a:lnRef>
          <a:fillRef idx="0">
            <a:schemeClr val="accent2"/>
          </a:fillRef>
          <a:effectRef idx="0">
            <a:schemeClr val="accent2"/>
          </a:effectRef>
          <a:fontRef idx="minor">
            <a:schemeClr val="tx1"/>
          </a:fontRef>
        </p:style>
      </p:cxnSp>
      <p:sp>
        <p:nvSpPr>
          <p:cNvPr id="97" name="テキスト ボックス 96">
            <a:extLst>
              <a:ext uri="{FF2B5EF4-FFF2-40B4-BE49-F238E27FC236}">
                <a16:creationId xmlns:a16="http://schemas.microsoft.com/office/drawing/2014/main" id="{2089B718-9CB4-F0BF-FFBD-6C58A66B7E70}"/>
              </a:ext>
            </a:extLst>
          </p:cNvPr>
          <p:cNvSpPr txBox="1"/>
          <p:nvPr/>
        </p:nvSpPr>
        <p:spPr>
          <a:xfrm>
            <a:off x="1694017" y="6172509"/>
            <a:ext cx="974916" cy="584775"/>
          </a:xfrm>
          <a:prstGeom prst="rect">
            <a:avLst/>
          </a:prstGeom>
          <a:noFill/>
        </p:spPr>
        <p:txBody>
          <a:bodyPr wrap="square" rtlCol="0">
            <a:spAutoFit/>
          </a:bodyPr>
          <a:lstStyle/>
          <a:p>
            <a:pPr algn="ctr"/>
            <a:r>
              <a:rPr kumimoji="1" lang="en-US" altLang="ja-JP" sz="1600" dirty="0" err="1">
                <a:solidFill>
                  <a:srgbClr val="3F53F4"/>
                </a:solidFill>
                <a:latin typeface="Hiragino Sans W4" panose="020B0400000000000000" pitchFamily="34" charset="-128"/>
                <a:ea typeface="Hiragino Sans W4" panose="020B0400000000000000" pitchFamily="34" charset="-128"/>
              </a:rPr>
              <a:t>tdc</a:t>
            </a:r>
            <a:r>
              <a:rPr kumimoji="1" lang="ja-JP" altLang="en-US" sz="1600">
                <a:solidFill>
                  <a:srgbClr val="3F53F4"/>
                </a:solidFill>
                <a:latin typeface="Hiragino Sans W4" panose="020B0400000000000000" pitchFamily="34" charset="-128"/>
                <a:ea typeface="Hiragino Sans W4" panose="020B0400000000000000" pitchFamily="34" charset="-128"/>
              </a:rPr>
              <a:t>閾値</a:t>
            </a:r>
            <a:endParaRPr kumimoji="1" lang="en-US" altLang="ja-JP" sz="1600" dirty="0">
              <a:solidFill>
                <a:srgbClr val="3F53F4"/>
              </a:solidFill>
              <a:latin typeface="Hiragino Sans W4" panose="020B0400000000000000" pitchFamily="34" charset="-128"/>
              <a:ea typeface="Hiragino Sans W4" panose="020B0400000000000000" pitchFamily="34" charset="-128"/>
            </a:endParaRPr>
          </a:p>
          <a:p>
            <a:pPr algn="ctr"/>
            <a:r>
              <a:rPr kumimoji="1" lang="en-US" altLang="ja-JP" sz="1600" dirty="0">
                <a:solidFill>
                  <a:srgbClr val="3F53F4"/>
                </a:solidFill>
                <a:latin typeface="Hiragino Sans W4" panose="020B0400000000000000" pitchFamily="34" charset="-128"/>
                <a:ea typeface="Hiragino Sans W4" panose="020B0400000000000000" pitchFamily="34" charset="-128"/>
              </a:rPr>
              <a:t>(</a:t>
            </a:r>
            <a:r>
              <a:rPr kumimoji="1" lang="ja-JP" altLang="en-US" sz="1600">
                <a:solidFill>
                  <a:srgbClr val="3F53F4"/>
                </a:solidFill>
                <a:latin typeface="Hiragino Sans W4" panose="020B0400000000000000" pitchFamily="34" charset="-128"/>
                <a:ea typeface="Hiragino Sans W4" panose="020B0400000000000000" pitchFamily="34" charset="-128"/>
              </a:rPr>
              <a:t>偶</a:t>
            </a:r>
            <a:r>
              <a:rPr kumimoji="1" lang="en-US" altLang="ja-JP" sz="1600" dirty="0">
                <a:solidFill>
                  <a:srgbClr val="3F53F4"/>
                </a:solidFill>
                <a:latin typeface="Hiragino Sans W4" panose="020B0400000000000000" pitchFamily="34" charset="-128"/>
                <a:ea typeface="Hiragino Sans W4" panose="020B0400000000000000" pitchFamily="34" charset="-128"/>
              </a:rPr>
              <a:t>/</a:t>
            </a:r>
            <a:r>
              <a:rPr kumimoji="1" lang="ja-JP" altLang="en-US" sz="1600">
                <a:solidFill>
                  <a:srgbClr val="3F53F4"/>
                </a:solidFill>
                <a:latin typeface="Hiragino Sans W4" panose="020B0400000000000000" pitchFamily="34" charset="-128"/>
                <a:ea typeface="Hiragino Sans W4" panose="020B0400000000000000" pitchFamily="34" charset="-128"/>
              </a:rPr>
              <a:t>奇</a:t>
            </a:r>
            <a:r>
              <a:rPr kumimoji="1" lang="en-US" altLang="ja-JP" sz="1600" dirty="0">
                <a:solidFill>
                  <a:srgbClr val="3F53F4"/>
                </a:solidFill>
                <a:latin typeface="Hiragino Sans W4" panose="020B0400000000000000" pitchFamily="34" charset="-128"/>
                <a:ea typeface="Hiragino Sans W4" panose="020B0400000000000000" pitchFamily="34" charset="-128"/>
              </a:rPr>
              <a:t>)</a:t>
            </a:r>
            <a:endParaRPr kumimoji="1" lang="ja-JP" altLang="en-US" sz="1600" dirty="0">
              <a:solidFill>
                <a:srgbClr val="3F53F4"/>
              </a:solidFill>
              <a:latin typeface="Hiragino Sans W4" panose="020B0400000000000000" pitchFamily="34" charset="-128"/>
              <a:ea typeface="Hiragino Sans W4" panose="020B0400000000000000" pitchFamily="34" charset="-128"/>
            </a:endParaRPr>
          </a:p>
        </p:txBody>
      </p:sp>
      <p:cxnSp>
        <p:nvCxnSpPr>
          <p:cNvPr id="99" name="直線矢印コネクタ 98">
            <a:extLst>
              <a:ext uri="{FF2B5EF4-FFF2-40B4-BE49-F238E27FC236}">
                <a16:creationId xmlns:a16="http://schemas.microsoft.com/office/drawing/2014/main" id="{4A9B73EA-4CFD-411B-743A-AC56686314E5}"/>
              </a:ext>
            </a:extLst>
          </p:cNvPr>
          <p:cNvCxnSpPr>
            <a:cxnSpLocks/>
          </p:cNvCxnSpPr>
          <p:nvPr/>
        </p:nvCxnSpPr>
        <p:spPr>
          <a:xfrm flipV="1">
            <a:off x="1862734" y="6015217"/>
            <a:ext cx="0" cy="195507"/>
          </a:xfrm>
          <a:prstGeom prst="straightConnector1">
            <a:avLst/>
          </a:prstGeom>
          <a:ln w="28575">
            <a:solidFill>
              <a:srgbClr val="3F53F4"/>
            </a:solidFill>
            <a:tailEnd type="triangle"/>
          </a:ln>
        </p:spPr>
        <p:style>
          <a:lnRef idx="1">
            <a:schemeClr val="accent2"/>
          </a:lnRef>
          <a:fillRef idx="0">
            <a:schemeClr val="accent2"/>
          </a:fillRef>
          <a:effectRef idx="0">
            <a:schemeClr val="accent2"/>
          </a:effectRef>
          <a:fontRef idx="minor">
            <a:schemeClr val="tx1"/>
          </a:fontRef>
        </p:style>
      </p:cxnSp>
      <p:cxnSp>
        <p:nvCxnSpPr>
          <p:cNvPr id="101" name="直線矢印コネクタ 100">
            <a:extLst>
              <a:ext uri="{FF2B5EF4-FFF2-40B4-BE49-F238E27FC236}">
                <a16:creationId xmlns:a16="http://schemas.microsoft.com/office/drawing/2014/main" id="{340D61B7-944F-84B8-80CD-21B5D1909758}"/>
              </a:ext>
            </a:extLst>
          </p:cNvPr>
          <p:cNvCxnSpPr>
            <a:cxnSpLocks/>
          </p:cNvCxnSpPr>
          <p:nvPr/>
        </p:nvCxnSpPr>
        <p:spPr>
          <a:xfrm flipV="1">
            <a:off x="2046307" y="6015217"/>
            <a:ext cx="0" cy="195507"/>
          </a:xfrm>
          <a:prstGeom prst="straightConnector1">
            <a:avLst/>
          </a:prstGeom>
          <a:ln w="28575">
            <a:solidFill>
              <a:srgbClr val="3F53F4"/>
            </a:solidFill>
            <a:tailEnd type="triangle"/>
          </a:ln>
        </p:spPr>
        <p:style>
          <a:lnRef idx="1">
            <a:schemeClr val="accent2"/>
          </a:lnRef>
          <a:fillRef idx="0">
            <a:schemeClr val="accent2"/>
          </a:fillRef>
          <a:effectRef idx="0">
            <a:schemeClr val="accent2"/>
          </a:effectRef>
          <a:fontRef idx="minor">
            <a:schemeClr val="tx1"/>
          </a:fontRef>
        </p:style>
      </p:cxnSp>
      <p:sp>
        <p:nvSpPr>
          <p:cNvPr id="103" name="テキスト ボックス 102">
            <a:extLst>
              <a:ext uri="{FF2B5EF4-FFF2-40B4-BE49-F238E27FC236}">
                <a16:creationId xmlns:a16="http://schemas.microsoft.com/office/drawing/2014/main" id="{5E3FAD6C-FF66-577D-56B1-24000E19EA0B}"/>
              </a:ext>
            </a:extLst>
          </p:cNvPr>
          <p:cNvSpPr txBox="1"/>
          <p:nvPr/>
        </p:nvSpPr>
        <p:spPr>
          <a:xfrm>
            <a:off x="4810989" y="5310829"/>
            <a:ext cx="4333011" cy="584775"/>
          </a:xfrm>
          <a:prstGeom prst="rect">
            <a:avLst/>
          </a:prstGeom>
          <a:noFill/>
        </p:spPr>
        <p:txBody>
          <a:bodyPr wrap="square">
            <a:spAutoFit/>
          </a:bodyPr>
          <a:lstStyle/>
          <a:p>
            <a:r>
              <a:rPr lang="ja-JP" altLang="en-US" sz="1600">
                <a:latin typeface="Hiragino Sans W4" panose="020B0400000000000000" pitchFamily="34" charset="-128"/>
                <a:ea typeface="Hiragino Sans W4" panose="020B0400000000000000" pitchFamily="34" charset="-128"/>
              </a:rPr>
              <a:t>→ ノイズレベルは</a:t>
            </a:r>
            <a:r>
              <a:rPr lang="ja-JP" altLang="en-US" sz="1600" b="1">
                <a:solidFill>
                  <a:srgbClr val="FF0000"/>
                </a:solidFill>
                <a:latin typeface="Hiragino Sans W6" panose="020B0400000000000000" pitchFamily="34" charset="-128"/>
                <a:ea typeface="Hiragino Sans W6" panose="020B0400000000000000" pitchFamily="34" charset="-128"/>
              </a:rPr>
              <a:t>～800e</a:t>
            </a:r>
            <a:r>
              <a:rPr lang="ja-JP" altLang="en-US" sz="1600" b="1" baseline="30000">
                <a:solidFill>
                  <a:srgbClr val="FF0000"/>
                </a:solidFill>
                <a:latin typeface="Hiragino Sans W6" panose="020B0400000000000000" pitchFamily="34" charset="-128"/>
                <a:ea typeface="Hiragino Sans W6" panose="020B0400000000000000" pitchFamily="34" charset="-128"/>
              </a:rPr>
              <a:t>-</a:t>
            </a:r>
            <a:r>
              <a:rPr lang="en-US" altLang="ja-JP" sz="1600" b="1" dirty="0">
                <a:solidFill>
                  <a:srgbClr val="FF0000"/>
                </a:solidFill>
                <a:latin typeface="Hiragino Sans W6" panose="020B0400000000000000" pitchFamily="34" charset="-128"/>
                <a:ea typeface="Hiragino Sans W6" panose="020B0400000000000000" pitchFamily="34" charset="-128"/>
              </a:rPr>
              <a:t>=</a:t>
            </a:r>
            <a:r>
              <a:rPr lang="ja-JP" altLang="en-US" sz="1600" b="1">
                <a:solidFill>
                  <a:srgbClr val="FF0000"/>
                </a:solidFill>
                <a:latin typeface="Hiragino Sans W6" panose="020B0400000000000000" pitchFamily="34" charset="-128"/>
                <a:ea typeface="Hiragino Sans W6" panose="020B0400000000000000" pitchFamily="34" charset="-128"/>
              </a:rPr>
              <a:t>0.13fC</a:t>
            </a:r>
            <a:r>
              <a:rPr lang="ja-JP" altLang="en-US" sz="1600">
                <a:latin typeface="Hiragino Sans W4" panose="020B0400000000000000" pitchFamily="34" charset="-128"/>
                <a:ea typeface="Hiragino Sans W4" panose="020B0400000000000000" pitchFamily="34" charset="-128"/>
              </a:rPr>
              <a:t>であり、</a:t>
            </a:r>
            <a:r>
              <a:rPr lang="en-US" altLang="ja-JP" sz="1600" dirty="0">
                <a:latin typeface="Hiragino Sans W4" panose="020B0400000000000000" pitchFamily="34" charset="-128"/>
                <a:ea typeface="Hiragino Sans W4" panose="020B0400000000000000" pitchFamily="34" charset="-128"/>
              </a:rPr>
              <a:t>	</a:t>
            </a:r>
            <a:r>
              <a:rPr lang="ja-JP" altLang="en-US" sz="1600">
                <a:latin typeface="Hiragino Sans W4" panose="020B0400000000000000" pitchFamily="34" charset="-128"/>
                <a:ea typeface="Hiragino Sans W4" panose="020B0400000000000000" pitchFamily="34" charset="-128"/>
              </a:rPr>
              <a:t>このような低閾値設定は達成可能</a:t>
            </a:r>
          </a:p>
        </p:txBody>
      </p:sp>
      <p:sp>
        <p:nvSpPr>
          <p:cNvPr id="123" name="テキスト ボックス 122">
            <a:extLst>
              <a:ext uri="{FF2B5EF4-FFF2-40B4-BE49-F238E27FC236}">
                <a16:creationId xmlns:a16="http://schemas.microsoft.com/office/drawing/2014/main" id="{B295A2E7-7A33-89FD-3B07-DFC7628CC948}"/>
              </a:ext>
            </a:extLst>
          </p:cNvPr>
          <p:cNvSpPr txBox="1"/>
          <p:nvPr/>
        </p:nvSpPr>
        <p:spPr>
          <a:xfrm>
            <a:off x="4842164" y="3525863"/>
            <a:ext cx="4132871" cy="584775"/>
          </a:xfrm>
          <a:prstGeom prst="rect">
            <a:avLst/>
          </a:prstGeom>
          <a:noFill/>
        </p:spPr>
        <p:txBody>
          <a:bodyPr wrap="square">
            <a:spAutoFit/>
          </a:bodyPr>
          <a:lstStyle/>
          <a:p>
            <a:pPr marL="285750" indent="-285750">
              <a:buFont typeface="Wingdings" pitchFamily="2" charset="2"/>
              <a:buChar char="ü"/>
            </a:pPr>
            <a:r>
              <a:rPr lang="ja-JP" altLang="en-US" sz="1600">
                <a:latin typeface="Hiragino Sans W4" panose="020B0400000000000000" pitchFamily="34" charset="-128"/>
                <a:ea typeface="Hiragino Sans W4" panose="020B0400000000000000" pitchFamily="34" charset="-128"/>
              </a:rPr>
              <a:t>シミュレーションによれば、</a:t>
            </a:r>
            <a:r>
              <a:rPr lang="en-US" altLang="ja-JP" sz="1600" dirty="0">
                <a:latin typeface="Hiragino Sans W4" panose="020B0400000000000000" pitchFamily="34" charset="-128"/>
                <a:ea typeface="Hiragino Sans W4" panose="020B0400000000000000" pitchFamily="34" charset="-128"/>
              </a:rPr>
              <a:t>16deg</a:t>
            </a:r>
            <a:r>
              <a:rPr lang="ja-JP" altLang="en-US" sz="1600">
                <a:latin typeface="Hiragino Sans W4" panose="020B0400000000000000" pitchFamily="34" charset="-128"/>
                <a:ea typeface="Hiragino Sans W4" panose="020B0400000000000000" pitchFamily="34" charset="-128"/>
              </a:rPr>
              <a:t>において、検出効率は実験値より若干低い</a:t>
            </a:r>
          </a:p>
        </p:txBody>
      </p:sp>
      <p:sp>
        <p:nvSpPr>
          <p:cNvPr id="125" name="テキスト ボックス 124">
            <a:extLst>
              <a:ext uri="{FF2B5EF4-FFF2-40B4-BE49-F238E27FC236}">
                <a16:creationId xmlns:a16="http://schemas.microsoft.com/office/drawing/2014/main" id="{AE0D009C-E5B0-AE83-7FDF-9BD78F3636ED}"/>
              </a:ext>
            </a:extLst>
          </p:cNvPr>
          <p:cNvSpPr txBox="1"/>
          <p:nvPr/>
        </p:nvSpPr>
        <p:spPr>
          <a:xfrm>
            <a:off x="4810992" y="4308322"/>
            <a:ext cx="4258653" cy="830997"/>
          </a:xfrm>
          <a:prstGeom prst="rect">
            <a:avLst/>
          </a:prstGeom>
          <a:noFill/>
        </p:spPr>
        <p:txBody>
          <a:bodyPr wrap="square">
            <a:spAutoFit/>
          </a:bodyPr>
          <a:lstStyle/>
          <a:p>
            <a:pPr marL="285750" indent="-285750">
              <a:buFont typeface="Wingdings" pitchFamily="2" charset="2"/>
              <a:buChar char="ü"/>
            </a:pPr>
            <a:r>
              <a:rPr lang="ja-JP" altLang="en-US" sz="1600">
                <a:latin typeface="Hiragino Sans W4" panose="020B0400000000000000" pitchFamily="34" charset="-128"/>
                <a:ea typeface="Hiragino Sans W4" panose="020B0400000000000000" pitchFamily="34" charset="-128"/>
              </a:rPr>
              <a:t>ADC/TDCの閾値は</a:t>
            </a:r>
            <a:r>
              <a:rPr lang="ja-JP" altLang="en-US" sz="1600" b="1">
                <a:solidFill>
                  <a:srgbClr val="00B050"/>
                </a:solidFill>
                <a:latin typeface="Hiragino Sans W6" panose="020B0400000000000000" pitchFamily="34" charset="-128"/>
                <a:ea typeface="Hiragino Sans W6" panose="020B0400000000000000" pitchFamily="34" charset="-128"/>
              </a:rPr>
              <a:t>1.2fC未満</a:t>
            </a:r>
            <a:r>
              <a:rPr lang="ja-JP" altLang="en-US" sz="1600">
                <a:latin typeface="Hiragino Sans W4" panose="020B0400000000000000" pitchFamily="34" charset="-128"/>
                <a:ea typeface="Hiragino Sans W4" panose="020B0400000000000000" pitchFamily="34" charset="-128"/>
              </a:rPr>
              <a:t>が高検出効率のため、望ましい</a:t>
            </a:r>
            <a:r>
              <a:rPr lang="en-US" altLang="ja-JP" sz="1600" dirty="0">
                <a:latin typeface="Hiragino Sans W4" panose="020B0400000000000000" pitchFamily="34" charset="-128"/>
                <a:ea typeface="Hiragino Sans W4" panose="020B0400000000000000" pitchFamily="34" charset="-128"/>
              </a:rPr>
              <a:t> </a:t>
            </a:r>
          </a:p>
          <a:p>
            <a:r>
              <a:rPr lang="en-US" altLang="ja-JP" sz="1600" dirty="0">
                <a:latin typeface="Hiragino Sans W4" panose="020B0400000000000000" pitchFamily="34" charset="-128"/>
                <a:ea typeface="Hiragino Sans W4" panose="020B0400000000000000" pitchFamily="34" charset="-128"/>
              </a:rPr>
              <a:t>	(E16</a:t>
            </a:r>
            <a:r>
              <a:rPr lang="ja-JP" altLang="en-US" sz="1600">
                <a:latin typeface="Hiragino Sans W4" panose="020B0400000000000000" pitchFamily="34" charset="-128"/>
                <a:ea typeface="Hiragino Sans W4" panose="020B0400000000000000" pitchFamily="34" charset="-128"/>
              </a:rPr>
              <a:t>での入射角最大値は</a:t>
            </a:r>
            <a:r>
              <a:rPr lang="en-US" altLang="ja-JP" sz="1600" dirty="0">
                <a:latin typeface="Hiragino Sans W4" panose="020B0400000000000000" pitchFamily="34" charset="-128"/>
                <a:ea typeface="Hiragino Sans W4" panose="020B0400000000000000" pitchFamily="34" charset="-128"/>
              </a:rPr>
              <a:t>30deg</a:t>
            </a:r>
            <a:r>
              <a:rPr lang="ja-JP" altLang="en-US" sz="1600">
                <a:latin typeface="Hiragino Sans W4" panose="020B0400000000000000" pitchFamily="34" charset="-128"/>
                <a:ea typeface="Hiragino Sans W4" panose="020B0400000000000000" pitchFamily="34" charset="-128"/>
              </a:rPr>
              <a:t>程度</a:t>
            </a:r>
            <a:r>
              <a:rPr lang="en-US" altLang="ja-JP" sz="1600" dirty="0">
                <a:latin typeface="Hiragino Sans W4" panose="020B0400000000000000" pitchFamily="34" charset="-128"/>
                <a:ea typeface="Hiragino Sans W4" panose="020B0400000000000000" pitchFamily="34" charset="-128"/>
              </a:rPr>
              <a:t>)</a:t>
            </a:r>
            <a:endParaRPr lang="ja-JP" altLang="en-US" sz="1600">
              <a:latin typeface="Hiragino Sans W4" panose="020B0400000000000000" pitchFamily="34" charset="-128"/>
              <a:ea typeface="Hiragino Sans W4" panose="020B0400000000000000" pitchFamily="34" charset="-128"/>
            </a:endParaRPr>
          </a:p>
        </p:txBody>
      </p:sp>
      <p:cxnSp>
        <p:nvCxnSpPr>
          <p:cNvPr id="126" name="直線コネクタ 125">
            <a:extLst>
              <a:ext uri="{FF2B5EF4-FFF2-40B4-BE49-F238E27FC236}">
                <a16:creationId xmlns:a16="http://schemas.microsoft.com/office/drawing/2014/main" id="{BEAE15BE-465F-FAE7-AA14-C2F7E6A5E558}"/>
              </a:ext>
            </a:extLst>
          </p:cNvPr>
          <p:cNvCxnSpPr>
            <a:cxnSpLocks/>
          </p:cNvCxnSpPr>
          <p:nvPr/>
        </p:nvCxnSpPr>
        <p:spPr>
          <a:xfrm flipV="1">
            <a:off x="1105993" y="3104941"/>
            <a:ext cx="0" cy="2845231"/>
          </a:xfrm>
          <a:prstGeom prst="line">
            <a:avLst/>
          </a:prstGeom>
          <a:ln w="28575">
            <a:solidFill>
              <a:srgbClr val="00B050"/>
            </a:solidFill>
            <a:prstDash val="sysDot"/>
          </a:ln>
        </p:spPr>
        <p:style>
          <a:lnRef idx="1">
            <a:schemeClr val="accent2"/>
          </a:lnRef>
          <a:fillRef idx="0">
            <a:schemeClr val="accent2"/>
          </a:fillRef>
          <a:effectRef idx="0">
            <a:schemeClr val="accent2"/>
          </a:effectRef>
          <a:fontRef idx="minor">
            <a:schemeClr val="tx1"/>
          </a:fontRef>
        </p:style>
      </p:cxnSp>
      <p:cxnSp>
        <p:nvCxnSpPr>
          <p:cNvPr id="9" name="直線コネクタ 8">
            <a:extLst>
              <a:ext uri="{FF2B5EF4-FFF2-40B4-BE49-F238E27FC236}">
                <a16:creationId xmlns:a16="http://schemas.microsoft.com/office/drawing/2014/main" id="{5C2FBA80-854D-28A8-019F-9A680A2F2264}"/>
              </a:ext>
            </a:extLst>
          </p:cNvPr>
          <p:cNvCxnSpPr>
            <a:cxnSpLocks/>
          </p:cNvCxnSpPr>
          <p:nvPr/>
        </p:nvCxnSpPr>
        <p:spPr>
          <a:xfrm flipV="1">
            <a:off x="1188054" y="3096567"/>
            <a:ext cx="0" cy="2845231"/>
          </a:xfrm>
          <a:prstGeom prst="line">
            <a:avLst/>
          </a:prstGeom>
          <a:ln w="28575">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10" name="直線矢印コネクタ 9">
            <a:extLst>
              <a:ext uri="{FF2B5EF4-FFF2-40B4-BE49-F238E27FC236}">
                <a16:creationId xmlns:a16="http://schemas.microsoft.com/office/drawing/2014/main" id="{E5CA9749-FF50-4DEA-4DBC-4DC7FA80C818}"/>
              </a:ext>
            </a:extLst>
          </p:cNvPr>
          <p:cNvCxnSpPr>
            <a:cxnSpLocks/>
          </p:cNvCxnSpPr>
          <p:nvPr/>
        </p:nvCxnSpPr>
        <p:spPr>
          <a:xfrm flipH="1" flipV="1">
            <a:off x="1195934" y="5976146"/>
            <a:ext cx="612" cy="262068"/>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テキスト ボックス 11">
            <a:extLst>
              <a:ext uri="{FF2B5EF4-FFF2-40B4-BE49-F238E27FC236}">
                <a16:creationId xmlns:a16="http://schemas.microsoft.com/office/drawing/2014/main" id="{E6CD8B40-E5AA-0972-5450-A1C626CAD6A2}"/>
              </a:ext>
            </a:extLst>
          </p:cNvPr>
          <p:cNvSpPr txBox="1"/>
          <p:nvPr/>
        </p:nvSpPr>
        <p:spPr>
          <a:xfrm>
            <a:off x="863069" y="6178597"/>
            <a:ext cx="974915" cy="338554"/>
          </a:xfrm>
          <a:prstGeom prst="rect">
            <a:avLst/>
          </a:prstGeom>
          <a:noFill/>
        </p:spPr>
        <p:txBody>
          <a:bodyPr wrap="square" rtlCol="0">
            <a:spAutoFit/>
          </a:bodyPr>
          <a:lstStyle/>
          <a:p>
            <a:r>
              <a:rPr kumimoji="1" lang="en-US" altLang="ja-JP" sz="1600" dirty="0" err="1">
                <a:solidFill>
                  <a:srgbClr val="FF0000"/>
                </a:solidFill>
                <a:latin typeface="Hiragino Sans W4" panose="020B0400000000000000" pitchFamily="34" charset="-128"/>
                <a:ea typeface="Hiragino Sans W4" panose="020B0400000000000000" pitchFamily="34" charset="-128"/>
              </a:rPr>
              <a:t>adc</a:t>
            </a:r>
            <a:r>
              <a:rPr kumimoji="1" lang="ja-JP" altLang="en-US" sz="1600">
                <a:solidFill>
                  <a:srgbClr val="FF0000"/>
                </a:solidFill>
                <a:latin typeface="Hiragino Sans W4" panose="020B0400000000000000" pitchFamily="34" charset="-128"/>
                <a:ea typeface="Hiragino Sans W4" panose="020B0400000000000000" pitchFamily="34" charset="-128"/>
              </a:rPr>
              <a:t>閾値</a:t>
            </a:r>
            <a:endParaRPr kumimoji="1" lang="ja-JP" altLang="en-US" sz="1600" dirty="0">
              <a:solidFill>
                <a:srgbClr val="FF0000"/>
              </a:solidFill>
              <a:latin typeface="Hiragino Sans W4" panose="020B0400000000000000" pitchFamily="34" charset="-128"/>
              <a:ea typeface="Hiragino Sans W4" panose="020B0400000000000000" pitchFamily="34" charset="-128"/>
            </a:endParaRPr>
          </a:p>
        </p:txBody>
      </p:sp>
      <p:sp>
        <p:nvSpPr>
          <p:cNvPr id="15" name="三角形 14">
            <a:extLst>
              <a:ext uri="{FF2B5EF4-FFF2-40B4-BE49-F238E27FC236}">
                <a16:creationId xmlns:a16="http://schemas.microsoft.com/office/drawing/2014/main" id="{E5BFD1BC-EC88-A6A4-9B44-2B08281252A1}"/>
              </a:ext>
            </a:extLst>
          </p:cNvPr>
          <p:cNvSpPr/>
          <p:nvPr/>
        </p:nvSpPr>
        <p:spPr>
          <a:xfrm rot="14458496">
            <a:off x="5411811" y="2832755"/>
            <a:ext cx="168906" cy="19108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8F55498E-91F0-3721-A94D-BCF12557B52B}"/>
              </a:ext>
            </a:extLst>
          </p:cNvPr>
          <p:cNvCxnSpPr>
            <a:cxnSpLocks/>
          </p:cNvCxnSpPr>
          <p:nvPr/>
        </p:nvCxnSpPr>
        <p:spPr>
          <a:xfrm flipV="1">
            <a:off x="777514" y="5950172"/>
            <a:ext cx="295762" cy="590445"/>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8" name="テキスト ボックス 17">
            <a:extLst>
              <a:ext uri="{FF2B5EF4-FFF2-40B4-BE49-F238E27FC236}">
                <a16:creationId xmlns:a16="http://schemas.microsoft.com/office/drawing/2014/main" id="{46F1BBE9-6666-4DC1-3278-6BAFAABA2B96}"/>
              </a:ext>
            </a:extLst>
          </p:cNvPr>
          <p:cNvSpPr txBox="1"/>
          <p:nvPr/>
        </p:nvSpPr>
        <p:spPr>
          <a:xfrm>
            <a:off x="321054" y="6514020"/>
            <a:ext cx="1504444" cy="338554"/>
          </a:xfrm>
          <a:prstGeom prst="rect">
            <a:avLst/>
          </a:prstGeom>
          <a:noFill/>
        </p:spPr>
        <p:txBody>
          <a:bodyPr wrap="square" rtlCol="0">
            <a:spAutoFit/>
          </a:bodyPr>
          <a:lstStyle/>
          <a:p>
            <a:r>
              <a:rPr kumimoji="1" lang="ja-JP" altLang="en-US" sz="1600">
                <a:solidFill>
                  <a:srgbClr val="00B050"/>
                </a:solidFill>
                <a:latin typeface="Hiragino Sans W4" panose="020B0400000000000000" pitchFamily="34" charset="-128"/>
                <a:ea typeface="Hiragino Sans W4" panose="020B0400000000000000" pitchFamily="34" charset="-128"/>
              </a:rPr>
              <a:t>理想閾値上限</a:t>
            </a:r>
            <a:endParaRPr kumimoji="1" lang="ja-JP" altLang="en-US" sz="1600" dirty="0">
              <a:solidFill>
                <a:srgbClr val="00B050"/>
              </a:solidFill>
              <a:latin typeface="Hiragino Sans W4" panose="020B0400000000000000" pitchFamily="34" charset="-128"/>
              <a:ea typeface="Hiragino Sans W4" panose="020B0400000000000000" pitchFamily="34" charset="-128"/>
            </a:endParaRPr>
          </a:p>
        </p:txBody>
      </p:sp>
      <p:sp>
        <p:nvSpPr>
          <p:cNvPr id="88" name="テキスト ボックス 87">
            <a:extLst>
              <a:ext uri="{FF2B5EF4-FFF2-40B4-BE49-F238E27FC236}">
                <a16:creationId xmlns:a16="http://schemas.microsoft.com/office/drawing/2014/main" id="{EBCFC942-261A-B79A-3C54-ADF9B95D819C}"/>
              </a:ext>
            </a:extLst>
          </p:cNvPr>
          <p:cNvSpPr txBox="1"/>
          <p:nvPr/>
        </p:nvSpPr>
        <p:spPr>
          <a:xfrm>
            <a:off x="206385" y="2763439"/>
            <a:ext cx="4844507" cy="369332"/>
          </a:xfrm>
          <a:prstGeom prst="rect">
            <a:avLst/>
          </a:prstGeom>
          <a:solidFill>
            <a:schemeClr val="bg1"/>
          </a:solidFill>
          <a:ln>
            <a:solidFill>
              <a:schemeClr val="tx1"/>
            </a:solidFill>
          </a:ln>
        </p:spPr>
        <p:txBody>
          <a:bodyPr wrap="square">
            <a:spAutoFit/>
          </a:bodyPr>
          <a:lstStyle/>
          <a:p>
            <a:pPr algn="ctr"/>
            <a:r>
              <a:rPr lang="ja-JP" altLang="en-US">
                <a:latin typeface="Hiragino Sans W4" panose="020B0400000000000000" pitchFamily="34" charset="-128"/>
                <a:ea typeface="Hiragino Sans W4" panose="020B0400000000000000" pitchFamily="34" charset="-128"/>
              </a:rPr>
              <a:t>任意の入射角における閾値に対する検出効率</a:t>
            </a:r>
          </a:p>
        </p:txBody>
      </p:sp>
    </p:spTree>
    <p:extLst>
      <p:ext uri="{BB962C8B-B14F-4D97-AF65-F5344CB8AC3E}">
        <p14:creationId xmlns:p14="http://schemas.microsoft.com/office/powerpoint/2010/main" val="4104810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3295DC-D0DF-4E4D-AA14-4C25CD09224A}"/>
              </a:ext>
            </a:extLst>
          </p:cNvPr>
          <p:cNvSpPr txBox="1">
            <a:spLocks/>
          </p:cNvSpPr>
          <p:nvPr/>
        </p:nvSpPr>
        <p:spPr>
          <a:xfrm>
            <a:off x="1086676" y="1532144"/>
            <a:ext cx="7351643" cy="1896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latin typeface="Segoe UI" panose="020B0502040204020203" pitchFamily="34" charset="0"/>
                <a:ea typeface="Hiragino Sans W6" panose="020B0400000000000000" pitchFamily="34" charset="-128"/>
                <a:cs typeface="Segoe UI" panose="020B0502040204020203" pitchFamily="34" charset="0"/>
              </a:rPr>
              <a:t>Run-0e</a:t>
            </a:r>
          </a:p>
        </p:txBody>
      </p:sp>
      <p:cxnSp>
        <p:nvCxnSpPr>
          <p:cNvPr id="8" name="直線コネクタ 7">
            <a:extLst>
              <a:ext uri="{FF2B5EF4-FFF2-40B4-BE49-F238E27FC236}">
                <a16:creationId xmlns:a16="http://schemas.microsoft.com/office/drawing/2014/main" id="{4B19741F-8EEE-6A45-BF33-3F487884A45D}"/>
              </a:ext>
            </a:extLst>
          </p:cNvPr>
          <p:cNvCxnSpPr>
            <a:cxnSpLocks/>
          </p:cNvCxnSpPr>
          <p:nvPr/>
        </p:nvCxnSpPr>
        <p:spPr>
          <a:xfrm>
            <a:off x="124178" y="3519492"/>
            <a:ext cx="890212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510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グループ化 109">
            <a:extLst>
              <a:ext uri="{FF2B5EF4-FFF2-40B4-BE49-F238E27FC236}">
                <a16:creationId xmlns:a16="http://schemas.microsoft.com/office/drawing/2014/main" id="{BEAD149F-F8A9-B5FB-8DF7-0D630C99D387}"/>
              </a:ext>
            </a:extLst>
          </p:cNvPr>
          <p:cNvGrpSpPr/>
          <p:nvPr/>
        </p:nvGrpSpPr>
        <p:grpSpPr>
          <a:xfrm>
            <a:off x="258186" y="3581683"/>
            <a:ext cx="6050147" cy="2996552"/>
            <a:chOff x="258186" y="3598047"/>
            <a:chExt cx="6050147" cy="2996552"/>
          </a:xfrm>
        </p:grpSpPr>
        <p:grpSp>
          <p:nvGrpSpPr>
            <p:cNvPr id="11" name="グループ化 10">
              <a:extLst>
                <a:ext uri="{FF2B5EF4-FFF2-40B4-BE49-F238E27FC236}">
                  <a16:creationId xmlns:a16="http://schemas.microsoft.com/office/drawing/2014/main" id="{52D464F6-ABBA-7DB9-3BD1-2482A520E246}"/>
                </a:ext>
              </a:extLst>
            </p:cNvPr>
            <p:cNvGrpSpPr/>
            <p:nvPr/>
          </p:nvGrpSpPr>
          <p:grpSpPr>
            <a:xfrm>
              <a:off x="258186" y="3598047"/>
              <a:ext cx="6050147" cy="2996552"/>
              <a:chOff x="2106733" y="2671398"/>
              <a:chExt cx="8610114" cy="3751196"/>
            </a:xfrm>
          </p:grpSpPr>
          <p:grpSp>
            <p:nvGrpSpPr>
              <p:cNvPr id="12" name="グループ化 11">
                <a:extLst>
                  <a:ext uri="{FF2B5EF4-FFF2-40B4-BE49-F238E27FC236}">
                    <a16:creationId xmlns:a16="http://schemas.microsoft.com/office/drawing/2014/main" id="{838A079D-370E-73F1-F9CF-B65C81CFD420}"/>
                  </a:ext>
                </a:extLst>
              </p:cNvPr>
              <p:cNvGrpSpPr/>
              <p:nvPr/>
            </p:nvGrpSpPr>
            <p:grpSpPr>
              <a:xfrm>
                <a:off x="2522570" y="2813145"/>
                <a:ext cx="7714418" cy="3575223"/>
                <a:chOff x="910832" y="2256968"/>
                <a:chExt cx="8465081" cy="3923115"/>
              </a:xfrm>
            </p:grpSpPr>
            <p:pic>
              <p:nvPicPr>
                <p:cNvPr id="15" name="図 14">
                  <a:extLst>
                    <a:ext uri="{FF2B5EF4-FFF2-40B4-BE49-F238E27FC236}">
                      <a16:creationId xmlns:a16="http://schemas.microsoft.com/office/drawing/2014/main" id="{7F386389-074A-D728-C0A5-429DD85C5AFD}"/>
                    </a:ext>
                  </a:extLst>
                </p:cNvPr>
                <p:cNvPicPr>
                  <a:picLocks noChangeAspect="1"/>
                </p:cNvPicPr>
                <p:nvPr/>
              </p:nvPicPr>
              <p:blipFill rotWithShape="1">
                <a:blip r:embed="rId3"/>
                <a:srcRect t="7389" r="48492"/>
                <a:stretch/>
              </p:blipFill>
              <p:spPr>
                <a:xfrm>
                  <a:off x="2947436" y="2409236"/>
                  <a:ext cx="6428477" cy="3605690"/>
                </a:xfrm>
                <a:prstGeom prst="rect">
                  <a:avLst/>
                </a:prstGeom>
              </p:spPr>
            </p:pic>
            <p:pic>
              <p:nvPicPr>
                <p:cNvPr id="16" name="図 15">
                  <a:extLst>
                    <a:ext uri="{FF2B5EF4-FFF2-40B4-BE49-F238E27FC236}">
                      <a16:creationId xmlns:a16="http://schemas.microsoft.com/office/drawing/2014/main" id="{5FC43283-ACED-5071-DEAA-B9830C000DDF}"/>
                    </a:ext>
                  </a:extLst>
                </p:cNvPr>
                <p:cNvPicPr>
                  <a:picLocks noChangeAspect="1"/>
                </p:cNvPicPr>
                <p:nvPr/>
              </p:nvPicPr>
              <p:blipFill rotWithShape="1">
                <a:blip r:embed="rId3"/>
                <a:srcRect l="51147" t="7389"/>
                <a:stretch/>
              </p:blipFill>
              <p:spPr>
                <a:xfrm rot="16200000">
                  <a:off x="109297" y="3058503"/>
                  <a:ext cx="3923115" cy="2320045"/>
                </a:xfrm>
                <a:prstGeom prst="rect">
                  <a:avLst/>
                </a:prstGeom>
              </p:spPr>
            </p:pic>
          </p:grpSp>
          <p:sp>
            <p:nvSpPr>
              <p:cNvPr id="13" name="テキスト ボックス 12">
                <a:extLst>
                  <a:ext uri="{FF2B5EF4-FFF2-40B4-BE49-F238E27FC236}">
                    <a16:creationId xmlns:a16="http://schemas.microsoft.com/office/drawing/2014/main" id="{50A52184-248E-0EAB-D35C-EAAB6E6DCF11}"/>
                  </a:ext>
                </a:extLst>
              </p:cNvPr>
              <p:cNvSpPr txBox="1"/>
              <p:nvPr/>
            </p:nvSpPr>
            <p:spPr>
              <a:xfrm>
                <a:off x="8602537" y="6053262"/>
                <a:ext cx="2114310" cy="369332"/>
              </a:xfrm>
              <a:prstGeom prst="rect">
                <a:avLst/>
              </a:prstGeom>
              <a:noFill/>
            </p:spPr>
            <p:txBody>
              <a:bodyPr wrap="square">
                <a:spAutoFit/>
              </a:bodyPr>
              <a:lstStyle/>
              <a:p>
                <a:r>
                  <a:rPr kumimoji="1" lang="en-US" altLang="ja-JP" dirty="0" err="1"/>
                  <a:t>local_x</a:t>
                </a:r>
                <a:r>
                  <a:rPr kumimoji="1" lang="en-US" altLang="ja-JP" dirty="0"/>
                  <a:t> [mm]</a:t>
                </a:r>
              </a:p>
            </p:txBody>
          </p:sp>
          <p:sp>
            <p:nvSpPr>
              <p:cNvPr id="14" name="テキスト ボックス 13">
                <a:extLst>
                  <a:ext uri="{FF2B5EF4-FFF2-40B4-BE49-F238E27FC236}">
                    <a16:creationId xmlns:a16="http://schemas.microsoft.com/office/drawing/2014/main" id="{1EB48C73-5DD0-3E5A-E9A2-151759359F07}"/>
                  </a:ext>
                </a:extLst>
              </p:cNvPr>
              <p:cNvSpPr txBox="1"/>
              <p:nvPr/>
            </p:nvSpPr>
            <p:spPr>
              <a:xfrm rot="16200000">
                <a:off x="744110" y="4034021"/>
                <a:ext cx="3187590" cy="462344"/>
              </a:xfrm>
              <a:prstGeom prst="rect">
                <a:avLst/>
              </a:prstGeom>
              <a:noFill/>
            </p:spPr>
            <p:txBody>
              <a:bodyPr wrap="square">
                <a:spAutoFit/>
              </a:bodyPr>
              <a:lstStyle/>
              <a:p>
                <a:r>
                  <a:rPr kumimoji="1" lang="en-US" altLang="ja-JP" dirty="0"/>
                  <a:t>Residual (</a:t>
                </a:r>
                <a:r>
                  <a:rPr kumimoji="1" lang="en-US" altLang="ja-JP" dirty="0" err="1"/>
                  <a:t>local_x</a:t>
                </a:r>
                <a:r>
                  <a:rPr kumimoji="1" lang="en-US" altLang="ja-JP" dirty="0"/>
                  <a:t>) [mm]</a:t>
                </a:r>
              </a:p>
            </p:txBody>
          </p:sp>
        </p:grpSp>
        <p:sp>
          <p:nvSpPr>
            <p:cNvPr id="18" name="テキスト ボックス 17">
              <a:extLst>
                <a:ext uri="{FF2B5EF4-FFF2-40B4-BE49-F238E27FC236}">
                  <a16:creationId xmlns:a16="http://schemas.microsoft.com/office/drawing/2014/main" id="{778EFCEE-8AC1-5053-245D-1103FC62F8A4}"/>
                </a:ext>
              </a:extLst>
            </p:cNvPr>
            <p:cNvSpPr txBox="1"/>
            <p:nvPr/>
          </p:nvSpPr>
          <p:spPr>
            <a:xfrm>
              <a:off x="4410000" y="4000208"/>
              <a:ext cx="992229" cy="338554"/>
            </a:xfrm>
            <a:prstGeom prst="rect">
              <a:avLst/>
            </a:prstGeom>
            <a:solidFill>
              <a:schemeClr val="bg1">
                <a:alpha val="75000"/>
              </a:schemeClr>
            </a:solidFill>
          </p:spPr>
          <p:txBody>
            <a:bodyPr wrap="square" rtlCol="0">
              <a:spAutoFit/>
            </a:bodyPr>
            <a:lstStyle/>
            <a:p>
              <a:r>
                <a:rPr kumimoji="1" lang="en-US" altLang="ja-JP" sz="1600" dirty="0">
                  <a:solidFill>
                    <a:srgbClr val="FF0000"/>
                  </a:solidFill>
                  <a:latin typeface="Hiragino Sans W4" panose="020B0400000000000000" pitchFamily="34" charset="-128"/>
                  <a:ea typeface="Hiragino Sans W4" panose="020B0400000000000000" pitchFamily="34" charset="-128"/>
                </a:rPr>
                <a:t>Beam</a:t>
              </a:r>
              <a:r>
                <a:rPr kumimoji="1" lang="ja-JP" altLang="en-US" sz="1600">
                  <a:solidFill>
                    <a:srgbClr val="FF0000"/>
                  </a:solidFill>
                  <a:latin typeface="Hiragino Sans W4" panose="020B0400000000000000" pitchFamily="34" charset="-128"/>
                  <a:ea typeface="Hiragino Sans W4" panose="020B0400000000000000" pitchFamily="34" charset="-128"/>
                </a:rPr>
                <a:t>→</a:t>
              </a:r>
              <a:endParaRPr kumimoji="1" lang="ja-JP" altLang="en-US" sz="1600" dirty="0">
                <a:solidFill>
                  <a:srgbClr val="FF0000"/>
                </a:solidFill>
                <a:latin typeface="Hiragino Sans W4" panose="020B0400000000000000" pitchFamily="34" charset="-128"/>
                <a:ea typeface="Hiragino Sans W4" panose="020B0400000000000000" pitchFamily="34" charset="-128"/>
              </a:endParaRPr>
            </a:p>
          </p:txBody>
        </p:sp>
        <p:cxnSp>
          <p:nvCxnSpPr>
            <p:cNvPr id="20" name="直線コネクタ 19">
              <a:extLst>
                <a:ext uri="{FF2B5EF4-FFF2-40B4-BE49-F238E27FC236}">
                  <a16:creationId xmlns:a16="http://schemas.microsoft.com/office/drawing/2014/main" id="{E7AD33E5-7083-18D6-B34F-85142FA04BFF}"/>
                </a:ext>
              </a:extLst>
            </p:cNvPr>
            <p:cNvCxnSpPr>
              <a:cxnSpLocks/>
            </p:cNvCxnSpPr>
            <p:nvPr/>
          </p:nvCxnSpPr>
          <p:spPr>
            <a:xfrm flipV="1">
              <a:off x="550385" y="5072932"/>
              <a:ext cx="4851844" cy="4693"/>
            </a:xfrm>
            <a:prstGeom prst="line">
              <a:avLst/>
            </a:prstGeom>
            <a:ln w="127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22" name="テキスト ボックス 21">
              <a:extLst>
                <a:ext uri="{FF2B5EF4-FFF2-40B4-BE49-F238E27FC236}">
                  <a16:creationId xmlns:a16="http://schemas.microsoft.com/office/drawing/2014/main" id="{0E35B729-86E6-2814-5A3C-D7355C0CC378}"/>
                </a:ext>
              </a:extLst>
            </p:cNvPr>
            <p:cNvSpPr txBox="1"/>
            <p:nvPr/>
          </p:nvSpPr>
          <p:spPr>
            <a:xfrm>
              <a:off x="5402229" y="4933281"/>
              <a:ext cx="399028" cy="338554"/>
            </a:xfrm>
            <a:prstGeom prst="rect">
              <a:avLst/>
            </a:prstGeom>
            <a:solidFill>
              <a:schemeClr val="bg1">
                <a:alpha val="75000"/>
              </a:schemeClr>
            </a:solidFill>
          </p:spPr>
          <p:txBody>
            <a:bodyPr wrap="square" rtlCol="0">
              <a:spAutoFit/>
            </a:bodyPr>
            <a:lstStyle/>
            <a:p>
              <a:r>
                <a:rPr kumimoji="1" lang="en-US" altLang="ja-JP" sz="1600" dirty="0">
                  <a:solidFill>
                    <a:srgbClr val="FF0000"/>
                  </a:solidFill>
                  <a:latin typeface="Hiragino Sans W4" panose="020B0400000000000000" pitchFamily="34" charset="-128"/>
                  <a:ea typeface="Hiragino Sans W4" panose="020B0400000000000000" pitchFamily="34" charset="-128"/>
                </a:rPr>
                <a:t>0</a:t>
              </a:r>
              <a:endParaRPr kumimoji="1" lang="ja-JP" altLang="en-US" sz="1600" dirty="0">
                <a:solidFill>
                  <a:srgbClr val="FF0000"/>
                </a:solidFill>
                <a:latin typeface="Hiragino Sans W4" panose="020B0400000000000000" pitchFamily="34" charset="-128"/>
                <a:ea typeface="Hiragino Sans W4" panose="020B0400000000000000" pitchFamily="34" charset="-128"/>
              </a:endParaRPr>
            </a:p>
          </p:txBody>
        </p:sp>
      </p:grpSp>
      <p:sp>
        <p:nvSpPr>
          <p:cNvPr id="4" name="テキスト ボックス 3">
            <a:extLst>
              <a:ext uri="{FF2B5EF4-FFF2-40B4-BE49-F238E27FC236}">
                <a16:creationId xmlns:a16="http://schemas.microsoft.com/office/drawing/2014/main" id="{442A5846-4A92-B881-B2CC-E4DCEF7954E1}"/>
              </a:ext>
            </a:extLst>
          </p:cNvPr>
          <p:cNvSpPr txBox="1"/>
          <p:nvPr/>
        </p:nvSpPr>
        <p:spPr>
          <a:xfrm>
            <a:off x="8400423" y="65005"/>
            <a:ext cx="643544" cy="369332"/>
          </a:xfrm>
          <a:prstGeom prst="rect">
            <a:avLst/>
          </a:prstGeom>
          <a:noFill/>
          <a:ln>
            <a:noFill/>
          </a:ln>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5/10</a:t>
            </a:r>
          </a:p>
        </p:txBody>
      </p:sp>
      <p:sp>
        <p:nvSpPr>
          <p:cNvPr id="10" name="テキスト ボックス 9">
            <a:extLst>
              <a:ext uri="{FF2B5EF4-FFF2-40B4-BE49-F238E27FC236}">
                <a16:creationId xmlns:a16="http://schemas.microsoft.com/office/drawing/2014/main" id="{4F112719-3B47-2FAF-8414-0696D2A4126D}"/>
              </a:ext>
            </a:extLst>
          </p:cNvPr>
          <p:cNvSpPr txBox="1"/>
          <p:nvPr/>
        </p:nvSpPr>
        <p:spPr>
          <a:xfrm>
            <a:off x="199300" y="1632223"/>
            <a:ext cx="5127709" cy="369332"/>
          </a:xfrm>
          <a:prstGeom prst="rect">
            <a:avLst/>
          </a:prstGeom>
          <a:noFill/>
        </p:spPr>
        <p:txBody>
          <a:bodyPr wrap="square" rtlCol="0">
            <a:spAutoFit/>
          </a:bodyPr>
          <a:lstStyle/>
          <a:p>
            <a:pPr marL="285750" indent="-285750">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1x10</a:t>
            </a:r>
            <a:r>
              <a:rPr kumimoji="1" lang="en-US" altLang="ja-JP" baseline="30000" dirty="0">
                <a:latin typeface="Hiragino Sans W4" panose="020B0400000000000000" pitchFamily="34" charset="-128"/>
                <a:ea typeface="Hiragino Sans W4" panose="020B0400000000000000" pitchFamily="34" charset="-128"/>
              </a:rPr>
              <a:t>9</a:t>
            </a:r>
            <a:r>
              <a:rPr kumimoji="1" lang="en-US" altLang="ja-JP" dirty="0">
                <a:latin typeface="Hiragino Sans W4" panose="020B0400000000000000" pitchFamily="34" charset="-128"/>
                <a:ea typeface="Hiragino Sans W4" panose="020B0400000000000000" pitchFamily="34" charset="-128"/>
              </a:rPr>
              <a:t> </a:t>
            </a:r>
            <a:r>
              <a:rPr kumimoji="1" lang="en-US" altLang="ja-JP" dirty="0" err="1">
                <a:latin typeface="Hiragino Sans W4" panose="020B0400000000000000" pitchFamily="34" charset="-128"/>
                <a:ea typeface="Hiragino Sans W4" panose="020B0400000000000000" pitchFamily="34" charset="-128"/>
              </a:rPr>
              <a:t>pps</a:t>
            </a:r>
            <a:r>
              <a:rPr kumimoji="1" lang="en-US" altLang="ja-JP" dirty="0">
                <a:latin typeface="Hiragino Sans W4" panose="020B0400000000000000" pitchFamily="34" charset="-128"/>
                <a:ea typeface="Hiragino Sans W4" panose="020B0400000000000000" pitchFamily="34" charset="-128"/>
              </a:rPr>
              <a:t>, </a:t>
            </a:r>
            <a:r>
              <a:rPr kumimoji="1" lang="ja-JP" altLang="en-US">
                <a:latin typeface="Hiragino Sans W4" panose="020B0400000000000000" pitchFamily="34" charset="-128"/>
                <a:ea typeface="Hiragino Sans W4" panose="020B0400000000000000" pitchFamily="34" charset="-128"/>
              </a:rPr>
              <a:t>磁場なしデータセットを使用</a:t>
            </a:r>
            <a:endParaRPr kumimoji="1" lang="en-US" altLang="ja-JP" dirty="0">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9AFF1D6E-AD66-EA20-32B5-FEE13ACF1413}"/>
              </a:ext>
            </a:extLst>
          </p:cNvPr>
          <p:cNvSpPr txBox="1"/>
          <p:nvPr/>
        </p:nvSpPr>
        <p:spPr>
          <a:xfrm>
            <a:off x="199300" y="1216324"/>
            <a:ext cx="5937877" cy="369332"/>
          </a:xfrm>
          <a:prstGeom prst="rect">
            <a:avLst/>
          </a:prstGeom>
          <a:noFill/>
        </p:spPr>
        <p:txBody>
          <a:bodyPr wrap="square" rtlCol="0">
            <a:spAutoFit/>
          </a:bodyPr>
          <a:lstStyle/>
          <a:p>
            <a:pPr marL="285750" indent="-285750">
              <a:buFont typeface="Wingdings" pitchFamily="2" charset="2"/>
              <a:buChar char="ü"/>
            </a:pPr>
            <a:r>
              <a:rPr kumimoji="1" lang="en-US" altLang="ja-JP" b="1" dirty="0">
                <a:latin typeface="Hiragino Sans W6" panose="020B0400000000000000" pitchFamily="34" charset="-128"/>
                <a:ea typeface="Hiragino Sans W6" panose="020B0400000000000000" pitchFamily="34" charset="-128"/>
              </a:rPr>
              <a:t>GTR3</a:t>
            </a:r>
            <a:r>
              <a:rPr kumimoji="1" lang="ja-JP" altLang="en-US" b="1">
                <a:latin typeface="Hiragino Sans W6" panose="020B0400000000000000" pitchFamily="34" charset="-128"/>
                <a:ea typeface="Hiragino Sans W6" panose="020B0400000000000000" pitchFamily="34" charset="-128"/>
              </a:rPr>
              <a:t>層のみを使って再構成した</a:t>
            </a:r>
            <a:r>
              <a:rPr kumimoji="1" lang="en-US" altLang="ja-JP" b="1" dirty="0">
                <a:latin typeface="Hiragino Sans W6" panose="020B0400000000000000" pitchFamily="34" charset="-128"/>
                <a:ea typeface="Hiragino Sans W6" panose="020B0400000000000000" pitchFamily="34" charset="-128"/>
              </a:rPr>
              <a:t>track</a:t>
            </a:r>
            <a:r>
              <a:rPr kumimoji="1" lang="ja-JP" altLang="en-US">
                <a:latin typeface="Hiragino Sans W4" panose="020B0400000000000000" pitchFamily="34" charset="-128"/>
                <a:ea typeface="Hiragino Sans W4" panose="020B0400000000000000" pitchFamily="34" charset="-128"/>
              </a:rPr>
              <a:t>を用いて解析</a:t>
            </a:r>
            <a:r>
              <a:rPr kumimoji="1" lang="en-US" altLang="ja-JP" dirty="0">
                <a:latin typeface="Hiragino Sans W4" panose="020B0400000000000000" pitchFamily="34" charset="-128"/>
                <a:ea typeface="Hiragino Sans W4" panose="020B0400000000000000" pitchFamily="34" charset="-128"/>
              </a:rPr>
              <a:t> </a:t>
            </a:r>
          </a:p>
        </p:txBody>
      </p:sp>
      <p:sp>
        <p:nvSpPr>
          <p:cNvPr id="2" name="テキスト ボックス 1">
            <a:extLst>
              <a:ext uri="{FF2B5EF4-FFF2-40B4-BE49-F238E27FC236}">
                <a16:creationId xmlns:a16="http://schemas.microsoft.com/office/drawing/2014/main" id="{F4A25580-C739-D415-E23A-47075E7EB83D}"/>
              </a:ext>
            </a:extLst>
          </p:cNvPr>
          <p:cNvSpPr txBox="1"/>
          <p:nvPr/>
        </p:nvSpPr>
        <p:spPr>
          <a:xfrm>
            <a:off x="200601" y="707748"/>
            <a:ext cx="4238948" cy="430887"/>
          </a:xfrm>
          <a:prstGeom prst="rect">
            <a:avLst/>
          </a:prstGeom>
          <a:noFill/>
        </p:spPr>
        <p:txBody>
          <a:bodyPr wrap="square">
            <a:spAutoFit/>
          </a:bodyPr>
          <a:lstStyle/>
          <a:p>
            <a:pPr marL="342900" indent="-342900">
              <a:buFont typeface="Wingdings" pitchFamily="2" charset="2"/>
              <a:buChar char="n"/>
            </a:pPr>
            <a:r>
              <a:rPr lang="en-US" altLang="ja-JP" sz="2200" b="1" u="sng" dirty="0">
                <a:latin typeface="Hiragino Sans W6" panose="020B0400000000000000" pitchFamily="34" charset="-128"/>
                <a:ea typeface="Hiragino Sans W6" panose="020B0400000000000000" pitchFamily="34" charset="-128"/>
              </a:rPr>
              <a:t>Residual</a:t>
            </a:r>
            <a:r>
              <a:rPr lang="ja-JP" altLang="en-US" sz="2200" b="1" u="sng">
                <a:latin typeface="Hiragino Sans W6" panose="020B0400000000000000" pitchFamily="34" charset="-128"/>
                <a:ea typeface="Hiragino Sans W6" panose="020B0400000000000000" pitchFamily="34" charset="-128"/>
              </a:rPr>
              <a:t>と検出効率の解析</a:t>
            </a:r>
            <a:endParaRPr lang="en-US" altLang="ja-JP" sz="2200" b="1" u="sng" dirty="0">
              <a:latin typeface="Hiragino Sans W6" panose="020B0400000000000000" pitchFamily="34" charset="-128"/>
              <a:ea typeface="Hiragino Sans W6" panose="020B0400000000000000" pitchFamily="34" charset="-128"/>
            </a:endParaRPr>
          </a:p>
        </p:txBody>
      </p:sp>
      <p:cxnSp>
        <p:nvCxnSpPr>
          <p:cNvPr id="3" name="直線コネクタ 2">
            <a:extLst>
              <a:ext uri="{FF2B5EF4-FFF2-40B4-BE49-F238E27FC236}">
                <a16:creationId xmlns:a16="http://schemas.microsoft.com/office/drawing/2014/main" id="{2F1C7342-7956-0F0C-1B71-896CB6FE1D5C}"/>
              </a:ext>
            </a:extLst>
          </p:cNvPr>
          <p:cNvCxnSpPr>
            <a:cxnSpLocks/>
          </p:cNvCxnSpPr>
          <p:nvPr/>
        </p:nvCxnSpPr>
        <p:spPr>
          <a:xfrm>
            <a:off x="125683" y="2237293"/>
            <a:ext cx="4433869" cy="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EE058EAA-E876-DE10-BE80-9DDA95479CF4}"/>
              </a:ext>
            </a:extLst>
          </p:cNvPr>
          <p:cNvSpPr txBox="1"/>
          <p:nvPr/>
        </p:nvSpPr>
        <p:spPr>
          <a:xfrm>
            <a:off x="199300" y="2359741"/>
            <a:ext cx="1993394" cy="430887"/>
          </a:xfrm>
          <a:prstGeom prst="rect">
            <a:avLst/>
          </a:prstGeom>
          <a:noFill/>
        </p:spPr>
        <p:txBody>
          <a:bodyPr wrap="square">
            <a:spAutoFit/>
          </a:bodyPr>
          <a:lstStyle/>
          <a:p>
            <a:pPr marL="342900" indent="-342900">
              <a:buFont typeface="Wingdings" pitchFamily="2" charset="2"/>
              <a:buChar char="n"/>
            </a:pPr>
            <a:r>
              <a:rPr lang="en-US" altLang="ja-JP" sz="2200" b="1" u="sng" dirty="0">
                <a:latin typeface="Hiragino Sans W6" panose="020B0400000000000000" pitchFamily="34" charset="-128"/>
                <a:ea typeface="Hiragino Sans W6" panose="020B0400000000000000" pitchFamily="34" charset="-128"/>
              </a:rPr>
              <a:t>Residual</a:t>
            </a:r>
          </a:p>
        </p:txBody>
      </p:sp>
      <p:sp>
        <p:nvSpPr>
          <p:cNvPr id="17" name="テキスト ボックス 16">
            <a:extLst>
              <a:ext uri="{FF2B5EF4-FFF2-40B4-BE49-F238E27FC236}">
                <a16:creationId xmlns:a16="http://schemas.microsoft.com/office/drawing/2014/main" id="{8B73B195-0CDE-C674-63B3-B3BDCF2E02DC}"/>
              </a:ext>
            </a:extLst>
          </p:cNvPr>
          <p:cNvSpPr txBox="1"/>
          <p:nvPr/>
        </p:nvSpPr>
        <p:spPr>
          <a:xfrm>
            <a:off x="241655" y="3466004"/>
            <a:ext cx="4036438" cy="369332"/>
          </a:xfrm>
          <a:prstGeom prst="rect">
            <a:avLst/>
          </a:prstGeom>
          <a:noFill/>
        </p:spPr>
        <p:txBody>
          <a:bodyPr wrap="square">
            <a:spAutoFit/>
          </a:bodyPr>
          <a:lstStyle/>
          <a:p>
            <a:pPr marL="342900" indent="-342900">
              <a:buFont typeface="Wingdings" pitchFamily="2" charset="2"/>
              <a:buChar char="Ø"/>
            </a:pPr>
            <a:r>
              <a:rPr lang="en" altLang="ja-JP" b="1" u="sng" dirty="0">
                <a:latin typeface="Hiragino Sans W6" panose="020B0400000000000000" pitchFamily="34" charset="-128"/>
                <a:ea typeface="Hiragino Sans W6" panose="020B0400000000000000" pitchFamily="34" charset="-128"/>
              </a:rPr>
              <a:t>Sensor</a:t>
            </a:r>
            <a:r>
              <a:rPr lang="ja-JP" altLang="en-US" b="1" u="sng">
                <a:latin typeface="Hiragino Sans W6" panose="020B0400000000000000" pitchFamily="34" charset="-128"/>
                <a:ea typeface="Hiragino Sans W6" panose="020B0400000000000000" pitchFamily="34" charset="-128"/>
              </a:rPr>
              <a:t>上の座標</a:t>
            </a:r>
            <a:r>
              <a:rPr lang="en-US" altLang="ja-JP" b="1" u="sng" dirty="0">
                <a:latin typeface="Hiragino Sans W6" panose="020B0400000000000000" pitchFamily="34" charset="-128"/>
                <a:ea typeface="Hiragino Sans W6" panose="020B0400000000000000" pitchFamily="34" charset="-128"/>
              </a:rPr>
              <a:t>(</a:t>
            </a:r>
            <a:r>
              <a:rPr lang="en-US" altLang="ja-JP" b="1" u="sng" dirty="0" err="1">
                <a:latin typeface="Hiragino Sans W6" panose="020B0400000000000000" pitchFamily="34" charset="-128"/>
                <a:ea typeface="Hiragino Sans W6" panose="020B0400000000000000" pitchFamily="34" charset="-128"/>
              </a:rPr>
              <a:t>Local_x</a:t>
            </a:r>
            <a:r>
              <a:rPr lang="en-US" altLang="ja-JP" b="1" u="sng" dirty="0">
                <a:latin typeface="Hiragino Sans W6" panose="020B0400000000000000" pitchFamily="34" charset="-128"/>
                <a:ea typeface="Hiragino Sans W6" panose="020B0400000000000000" pitchFamily="34" charset="-128"/>
              </a:rPr>
              <a:t>)</a:t>
            </a:r>
            <a:r>
              <a:rPr lang="ja-JP" altLang="en-US" u="sng">
                <a:latin typeface="Hiragino Sans W4" panose="020B0400000000000000" pitchFamily="34" charset="-128"/>
                <a:ea typeface="Hiragino Sans W4" panose="020B0400000000000000" pitchFamily="34" charset="-128"/>
              </a:rPr>
              <a:t>依存</a:t>
            </a:r>
            <a:r>
              <a:rPr lang="en-US" altLang="ja-JP" u="sng" dirty="0">
                <a:latin typeface="Hiragino Sans W4" panose="020B0400000000000000" pitchFamily="34" charset="-128"/>
                <a:ea typeface="Hiragino Sans W4" panose="020B0400000000000000" pitchFamily="34" charset="-128"/>
              </a:rPr>
              <a:t> </a:t>
            </a:r>
          </a:p>
        </p:txBody>
      </p:sp>
      <p:sp>
        <p:nvSpPr>
          <p:cNvPr id="23" name="テキスト ボックス 22">
            <a:extLst>
              <a:ext uri="{FF2B5EF4-FFF2-40B4-BE49-F238E27FC236}">
                <a16:creationId xmlns:a16="http://schemas.microsoft.com/office/drawing/2014/main" id="{76069393-0354-ADF7-7EBB-F00E4876D967}"/>
              </a:ext>
            </a:extLst>
          </p:cNvPr>
          <p:cNvSpPr txBox="1"/>
          <p:nvPr/>
        </p:nvSpPr>
        <p:spPr>
          <a:xfrm>
            <a:off x="292436" y="2820916"/>
            <a:ext cx="3985657" cy="369332"/>
          </a:xfrm>
          <a:prstGeom prst="rect">
            <a:avLst/>
          </a:prstGeom>
          <a:noFill/>
        </p:spPr>
        <p:txBody>
          <a:bodyPr wrap="square" rtlCol="0">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最前方の</a:t>
            </a:r>
            <a:r>
              <a:rPr kumimoji="1" lang="en-US" altLang="ja-JP" dirty="0">
                <a:latin typeface="Hiragino Sans W4" panose="020B0400000000000000" pitchFamily="34" charset="-128"/>
                <a:ea typeface="Hiragino Sans W4" panose="020B0400000000000000" pitchFamily="34" charset="-128"/>
              </a:rPr>
              <a:t>106 N(X) only</a:t>
            </a:r>
            <a:r>
              <a:rPr kumimoji="1" lang="ja-JP" altLang="en-US">
                <a:latin typeface="Hiragino Sans W4" panose="020B0400000000000000" pitchFamily="34" charset="-128"/>
                <a:ea typeface="Hiragino Sans W4" panose="020B0400000000000000" pitchFamily="34" charset="-128"/>
              </a:rPr>
              <a:t>での解析</a:t>
            </a:r>
            <a:endParaRPr kumimoji="1" lang="en-US" altLang="ja-JP" dirty="0">
              <a:latin typeface="Hiragino Sans W4" panose="020B0400000000000000" pitchFamily="34" charset="-128"/>
              <a:ea typeface="Hiragino Sans W4" panose="020B0400000000000000" pitchFamily="34" charset="-128"/>
            </a:endParaRPr>
          </a:p>
        </p:txBody>
      </p:sp>
      <p:sp>
        <p:nvSpPr>
          <p:cNvPr id="34" name="タイトル 1">
            <a:extLst>
              <a:ext uri="{FF2B5EF4-FFF2-40B4-BE49-F238E27FC236}">
                <a16:creationId xmlns:a16="http://schemas.microsoft.com/office/drawing/2014/main" id="{3CFDE516-234F-5A17-BC77-136D780A5686}"/>
              </a:ext>
            </a:extLst>
          </p:cNvPr>
          <p:cNvSpPr txBox="1">
            <a:spLocks/>
          </p:cNvSpPr>
          <p:nvPr/>
        </p:nvSpPr>
        <p:spPr>
          <a:xfrm>
            <a:off x="249590" y="-202750"/>
            <a:ext cx="8619925"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3. Run-0e </a:t>
            </a:r>
            <a:r>
              <a:rPr lang="en-US" altLang="ja-JP" sz="2400" b="1" dirty="0">
                <a:latin typeface="Hiragino Sans W6" panose="020B0400000000000000" pitchFamily="34" charset="-128"/>
                <a:ea typeface="Hiragino Sans W6" panose="020B0400000000000000" pitchFamily="34" charset="-128"/>
                <a:cs typeface="Segoe UI" panose="020B0502040204020203" pitchFamily="34" charset="0"/>
              </a:rPr>
              <a:t>(E16 Commissioning run in 2024.5)</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grpSp>
        <p:nvGrpSpPr>
          <p:cNvPr id="42" name="グループ化 41">
            <a:extLst>
              <a:ext uri="{FF2B5EF4-FFF2-40B4-BE49-F238E27FC236}">
                <a16:creationId xmlns:a16="http://schemas.microsoft.com/office/drawing/2014/main" id="{B7903716-7DAD-BA09-412B-28F476DE6168}"/>
              </a:ext>
            </a:extLst>
          </p:cNvPr>
          <p:cNvGrpSpPr/>
          <p:nvPr/>
        </p:nvGrpSpPr>
        <p:grpSpPr>
          <a:xfrm>
            <a:off x="4730197" y="1979704"/>
            <a:ext cx="4178058" cy="1608538"/>
            <a:chOff x="4865908" y="2147624"/>
            <a:chExt cx="4178058" cy="1608538"/>
          </a:xfrm>
        </p:grpSpPr>
        <p:grpSp>
          <p:nvGrpSpPr>
            <p:cNvPr id="75" name="グループ化 74">
              <a:extLst>
                <a:ext uri="{FF2B5EF4-FFF2-40B4-BE49-F238E27FC236}">
                  <a16:creationId xmlns:a16="http://schemas.microsoft.com/office/drawing/2014/main" id="{72BD1B53-0B01-4164-E047-780F91333601}"/>
                </a:ext>
              </a:extLst>
            </p:cNvPr>
            <p:cNvGrpSpPr/>
            <p:nvPr/>
          </p:nvGrpSpPr>
          <p:grpSpPr>
            <a:xfrm>
              <a:off x="4865908" y="2147624"/>
              <a:ext cx="4178058" cy="1608538"/>
              <a:chOff x="4352801" y="2143861"/>
              <a:chExt cx="4223992" cy="1501322"/>
            </a:xfrm>
          </p:grpSpPr>
          <p:grpSp>
            <p:nvGrpSpPr>
              <p:cNvPr id="25" name="グループ化 24">
                <a:extLst>
                  <a:ext uri="{FF2B5EF4-FFF2-40B4-BE49-F238E27FC236}">
                    <a16:creationId xmlns:a16="http://schemas.microsoft.com/office/drawing/2014/main" id="{27C0DE69-6B21-7D7E-219E-BD96EFA3CB44}"/>
                  </a:ext>
                </a:extLst>
              </p:cNvPr>
              <p:cNvGrpSpPr/>
              <p:nvPr/>
            </p:nvGrpSpPr>
            <p:grpSpPr>
              <a:xfrm>
                <a:off x="4383362" y="2173973"/>
                <a:ext cx="3740096" cy="1471210"/>
                <a:chOff x="7514593" y="958545"/>
                <a:chExt cx="3529885" cy="1388522"/>
              </a:xfrm>
            </p:grpSpPr>
            <p:grpSp>
              <p:nvGrpSpPr>
                <p:cNvPr id="26" name="グループ化 25">
                  <a:extLst>
                    <a:ext uri="{FF2B5EF4-FFF2-40B4-BE49-F238E27FC236}">
                      <a16:creationId xmlns:a16="http://schemas.microsoft.com/office/drawing/2014/main" id="{67BDE69F-6E59-C072-1F1C-B981B2EB5429}"/>
                    </a:ext>
                  </a:extLst>
                </p:cNvPr>
                <p:cNvGrpSpPr/>
                <p:nvPr/>
              </p:nvGrpSpPr>
              <p:grpSpPr>
                <a:xfrm>
                  <a:off x="7514593" y="958545"/>
                  <a:ext cx="3529885" cy="1388522"/>
                  <a:chOff x="6841597" y="296848"/>
                  <a:chExt cx="3529885" cy="1388522"/>
                </a:xfrm>
              </p:grpSpPr>
              <p:grpSp>
                <p:nvGrpSpPr>
                  <p:cNvPr id="29" name="グループ化 28">
                    <a:extLst>
                      <a:ext uri="{FF2B5EF4-FFF2-40B4-BE49-F238E27FC236}">
                        <a16:creationId xmlns:a16="http://schemas.microsoft.com/office/drawing/2014/main" id="{A0B170BA-93F7-75FF-112C-40BECBF8175F}"/>
                      </a:ext>
                    </a:extLst>
                  </p:cNvPr>
                  <p:cNvGrpSpPr/>
                  <p:nvPr/>
                </p:nvGrpSpPr>
                <p:grpSpPr>
                  <a:xfrm>
                    <a:off x="6841597" y="296848"/>
                    <a:ext cx="3529885" cy="1388522"/>
                    <a:chOff x="7676683" y="1589888"/>
                    <a:chExt cx="3529885" cy="1388522"/>
                  </a:xfrm>
                </p:grpSpPr>
                <p:grpSp>
                  <p:nvGrpSpPr>
                    <p:cNvPr id="41" name="グループ化 40">
                      <a:extLst>
                        <a:ext uri="{FF2B5EF4-FFF2-40B4-BE49-F238E27FC236}">
                          <a16:creationId xmlns:a16="http://schemas.microsoft.com/office/drawing/2014/main" id="{39241E8E-4C1D-4283-4F38-5584B0C0F7DF}"/>
                        </a:ext>
                      </a:extLst>
                    </p:cNvPr>
                    <p:cNvGrpSpPr/>
                    <p:nvPr/>
                  </p:nvGrpSpPr>
                  <p:grpSpPr>
                    <a:xfrm>
                      <a:off x="7676683" y="1589888"/>
                      <a:ext cx="3529885" cy="1388522"/>
                      <a:chOff x="7676683" y="1589888"/>
                      <a:chExt cx="3529885" cy="1388522"/>
                    </a:xfrm>
                  </p:grpSpPr>
                  <p:grpSp>
                    <p:nvGrpSpPr>
                      <p:cNvPr id="55" name="グループ化 54">
                        <a:extLst>
                          <a:ext uri="{FF2B5EF4-FFF2-40B4-BE49-F238E27FC236}">
                            <a16:creationId xmlns:a16="http://schemas.microsoft.com/office/drawing/2014/main" id="{647A2CCA-E119-BC88-8651-1EAFEEAA25BF}"/>
                          </a:ext>
                        </a:extLst>
                      </p:cNvPr>
                      <p:cNvGrpSpPr/>
                      <p:nvPr/>
                    </p:nvGrpSpPr>
                    <p:grpSpPr>
                      <a:xfrm>
                        <a:off x="7676683" y="1589888"/>
                        <a:ext cx="3529885" cy="1388522"/>
                        <a:chOff x="7676683" y="1589888"/>
                        <a:chExt cx="3529885" cy="1388522"/>
                      </a:xfrm>
                    </p:grpSpPr>
                    <p:sp>
                      <p:nvSpPr>
                        <p:cNvPr id="56" name="正方形/長方形 55">
                          <a:extLst>
                            <a:ext uri="{FF2B5EF4-FFF2-40B4-BE49-F238E27FC236}">
                              <a16:creationId xmlns:a16="http://schemas.microsoft.com/office/drawing/2014/main" id="{6F5D16BC-A942-D512-FB15-9A71BCE51F7C}"/>
                            </a:ext>
                          </a:extLst>
                        </p:cNvPr>
                        <p:cNvSpPr/>
                        <p:nvPr/>
                      </p:nvSpPr>
                      <p:spPr>
                        <a:xfrm>
                          <a:off x="8293924" y="2368093"/>
                          <a:ext cx="2912644" cy="887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905F160B-FB95-1A89-287A-8A36A5D2568C}"/>
                            </a:ext>
                          </a:extLst>
                        </p:cNvPr>
                        <p:cNvSpPr txBox="1"/>
                        <p:nvPr/>
                      </p:nvSpPr>
                      <p:spPr>
                        <a:xfrm>
                          <a:off x="7676683" y="2446557"/>
                          <a:ext cx="1364773" cy="400110"/>
                        </a:xfrm>
                        <a:prstGeom prst="rect">
                          <a:avLst/>
                        </a:prstGeom>
                        <a:noFill/>
                      </p:spPr>
                      <p:txBody>
                        <a:bodyPr wrap="square">
                          <a:spAutoFit/>
                        </a:bodyPr>
                        <a:lstStyle/>
                        <a:p>
                          <a:r>
                            <a:rPr kumimoji="1" lang="en-US" altLang="ja-JP" sz="2000" dirty="0"/>
                            <a:t>STS Sensor</a:t>
                          </a:r>
                        </a:p>
                      </p:txBody>
                    </p:sp>
                    <p:sp>
                      <p:nvSpPr>
                        <p:cNvPr id="60" name="乗算記号 59">
                          <a:extLst>
                            <a:ext uri="{FF2B5EF4-FFF2-40B4-BE49-F238E27FC236}">
                              <a16:creationId xmlns:a16="http://schemas.microsoft.com/office/drawing/2014/main" id="{AC318EAE-BB9B-F916-E006-F0D841095844}"/>
                            </a:ext>
                          </a:extLst>
                        </p:cNvPr>
                        <p:cNvSpPr/>
                        <p:nvPr/>
                      </p:nvSpPr>
                      <p:spPr>
                        <a:xfrm>
                          <a:off x="9103011" y="2274357"/>
                          <a:ext cx="272934" cy="272934"/>
                        </a:xfrm>
                        <a:prstGeom prst="mathMultiply">
                          <a:avLst>
                            <a:gd name="adj1" fmla="val 3490"/>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F1F20233-F2A0-BB61-49E3-3787482A7C0F}"/>
                            </a:ext>
                          </a:extLst>
                        </p:cNvPr>
                        <p:cNvSpPr txBox="1"/>
                        <p:nvPr/>
                      </p:nvSpPr>
                      <p:spPr>
                        <a:xfrm>
                          <a:off x="9024033" y="2629836"/>
                          <a:ext cx="1107564" cy="348574"/>
                        </a:xfrm>
                        <a:prstGeom prst="rect">
                          <a:avLst/>
                        </a:prstGeom>
                        <a:noFill/>
                      </p:spPr>
                      <p:txBody>
                        <a:bodyPr wrap="square">
                          <a:spAutoFit/>
                        </a:bodyPr>
                        <a:lstStyle/>
                        <a:p>
                          <a:r>
                            <a:rPr kumimoji="1" lang="en-US" altLang="ja-JP" dirty="0"/>
                            <a:t>GTR </a:t>
                          </a:r>
                          <a:r>
                            <a:rPr kumimoji="1" lang="en-US" altLang="ja-JP" dirty="0" err="1"/>
                            <a:t>trk</a:t>
                          </a:r>
                          <a:endParaRPr kumimoji="1" lang="en-US" altLang="ja-JP" dirty="0"/>
                        </a:p>
                      </p:txBody>
                    </p:sp>
                    <p:sp>
                      <p:nvSpPr>
                        <p:cNvPr id="62" name="テキスト ボックス 61">
                          <a:extLst>
                            <a:ext uri="{FF2B5EF4-FFF2-40B4-BE49-F238E27FC236}">
                              <a16:creationId xmlns:a16="http://schemas.microsoft.com/office/drawing/2014/main" id="{CF9C10A8-F244-A921-A1AD-2097A589EC06}"/>
                            </a:ext>
                          </a:extLst>
                        </p:cNvPr>
                        <p:cNvSpPr txBox="1"/>
                        <p:nvPr/>
                      </p:nvSpPr>
                      <p:spPr>
                        <a:xfrm>
                          <a:off x="7767250" y="1849169"/>
                          <a:ext cx="1540524" cy="348574"/>
                        </a:xfrm>
                        <a:prstGeom prst="rect">
                          <a:avLst/>
                        </a:prstGeom>
                        <a:noFill/>
                      </p:spPr>
                      <p:txBody>
                        <a:bodyPr wrap="square">
                          <a:spAutoFit/>
                        </a:bodyPr>
                        <a:lstStyle/>
                        <a:p>
                          <a:r>
                            <a:rPr lang="ja-JP" altLang="en-US"/>
                            <a:t>STS Cluster</a:t>
                          </a:r>
                          <a:r>
                            <a:rPr lang="en-US" altLang="ja-JP" dirty="0"/>
                            <a:t>s</a:t>
                          </a:r>
                          <a:endParaRPr lang="ja-JP" altLang="en-US"/>
                        </a:p>
                      </p:txBody>
                    </p:sp>
                    <p:cxnSp>
                      <p:nvCxnSpPr>
                        <p:cNvPr id="63" name="直線矢印コネクタ 62">
                          <a:extLst>
                            <a:ext uri="{FF2B5EF4-FFF2-40B4-BE49-F238E27FC236}">
                              <a16:creationId xmlns:a16="http://schemas.microsoft.com/office/drawing/2014/main" id="{B8A9D8F1-A6AD-3E2B-E6B4-BA037EAB7419}"/>
                            </a:ext>
                          </a:extLst>
                        </p:cNvPr>
                        <p:cNvCxnSpPr>
                          <a:cxnSpLocks/>
                        </p:cNvCxnSpPr>
                        <p:nvPr/>
                      </p:nvCxnSpPr>
                      <p:spPr>
                        <a:xfrm>
                          <a:off x="8829890" y="2122565"/>
                          <a:ext cx="273121" cy="204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6B82332A-2AF4-B2F8-06FF-5CF9E2AE1079}"/>
                            </a:ext>
                          </a:extLst>
                        </p:cNvPr>
                        <p:cNvCxnSpPr>
                          <a:cxnSpLocks/>
                        </p:cNvCxnSpPr>
                        <p:nvPr/>
                      </p:nvCxnSpPr>
                      <p:spPr>
                        <a:xfrm>
                          <a:off x="9239726" y="2282708"/>
                          <a:ext cx="455713"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0CD8A79E-84C1-2D3A-9DB8-098F8F26CF00}"/>
                            </a:ext>
                          </a:extLst>
                        </p:cNvPr>
                        <p:cNvSpPr txBox="1"/>
                        <p:nvPr/>
                      </p:nvSpPr>
                      <p:spPr>
                        <a:xfrm>
                          <a:off x="8875943" y="1589888"/>
                          <a:ext cx="1136402" cy="377622"/>
                        </a:xfrm>
                        <a:prstGeom prst="rect">
                          <a:avLst/>
                        </a:prstGeom>
                        <a:noFill/>
                      </p:spPr>
                      <p:txBody>
                        <a:bodyPr wrap="square">
                          <a:spAutoFit/>
                        </a:bodyPr>
                        <a:lstStyle/>
                        <a:p>
                          <a:r>
                            <a:rPr lang="en-US" altLang="ja-JP" sz="2000" dirty="0"/>
                            <a:t>Residual </a:t>
                          </a:r>
                          <a:endParaRPr lang="ja-JP" altLang="en-US" sz="2000"/>
                        </a:p>
                      </p:txBody>
                    </p:sp>
                    <p:cxnSp>
                      <p:nvCxnSpPr>
                        <p:cNvPr id="66" name="直線矢印コネクタ 65">
                          <a:extLst>
                            <a:ext uri="{FF2B5EF4-FFF2-40B4-BE49-F238E27FC236}">
                              <a16:creationId xmlns:a16="http://schemas.microsoft.com/office/drawing/2014/main" id="{9753A481-B1FE-B000-2D2E-9D306FD390C2}"/>
                            </a:ext>
                          </a:extLst>
                        </p:cNvPr>
                        <p:cNvCxnSpPr>
                          <a:cxnSpLocks/>
                          <a:stCxn id="65" idx="2"/>
                        </p:cNvCxnSpPr>
                        <p:nvPr/>
                      </p:nvCxnSpPr>
                      <p:spPr>
                        <a:xfrm>
                          <a:off x="9444145" y="1967510"/>
                          <a:ext cx="38505" cy="28432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7" name="直線コネクタ 66">
                          <a:extLst>
                            <a:ext uri="{FF2B5EF4-FFF2-40B4-BE49-F238E27FC236}">
                              <a16:creationId xmlns:a16="http://schemas.microsoft.com/office/drawing/2014/main" id="{4BC3B89F-8AAC-C0DD-4A06-745AB2DEACDF}"/>
                            </a:ext>
                          </a:extLst>
                        </p:cNvPr>
                        <p:cNvCxnSpPr>
                          <a:cxnSpLocks/>
                        </p:cNvCxnSpPr>
                        <p:nvPr/>
                      </p:nvCxnSpPr>
                      <p:spPr>
                        <a:xfrm flipV="1">
                          <a:off x="9572470" y="1663442"/>
                          <a:ext cx="520623" cy="985023"/>
                        </a:xfrm>
                        <a:prstGeom prst="line">
                          <a:avLst/>
                        </a:prstGeom>
                        <a:ln w="19050"/>
                      </p:spPr>
                      <p:style>
                        <a:lnRef idx="1">
                          <a:schemeClr val="dk1"/>
                        </a:lnRef>
                        <a:fillRef idx="0">
                          <a:schemeClr val="dk1"/>
                        </a:fillRef>
                        <a:effectRef idx="0">
                          <a:schemeClr val="dk1"/>
                        </a:effectRef>
                        <a:fontRef idx="minor">
                          <a:schemeClr val="tx1"/>
                        </a:fontRef>
                      </p:style>
                    </p:cxnSp>
                  </p:grpSp>
                  <p:sp>
                    <p:nvSpPr>
                      <p:cNvPr id="53" name="円/楕円 52">
                        <a:extLst>
                          <a:ext uri="{FF2B5EF4-FFF2-40B4-BE49-F238E27FC236}">
                            <a16:creationId xmlns:a16="http://schemas.microsoft.com/office/drawing/2014/main" id="{C8EBD902-66CD-8DA7-9EAF-310BC91FA3B1}"/>
                          </a:ext>
                        </a:extLst>
                      </p:cNvPr>
                      <p:cNvSpPr/>
                      <p:nvPr/>
                    </p:nvSpPr>
                    <p:spPr>
                      <a:xfrm>
                        <a:off x="9672611" y="2388150"/>
                        <a:ext cx="54583" cy="528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6" name="直線コネクタ 45">
                      <a:extLst>
                        <a:ext uri="{FF2B5EF4-FFF2-40B4-BE49-F238E27FC236}">
                          <a16:creationId xmlns:a16="http://schemas.microsoft.com/office/drawing/2014/main" id="{B8CD81F8-063B-D5D1-0D6E-746F0FCA9040}"/>
                        </a:ext>
                      </a:extLst>
                    </p:cNvPr>
                    <p:cNvCxnSpPr>
                      <a:cxnSpLocks/>
                    </p:cNvCxnSpPr>
                    <p:nvPr/>
                  </p:nvCxnSpPr>
                  <p:spPr>
                    <a:xfrm>
                      <a:off x="9239726" y="2187723"/>
                      <a:ext cx="0" cy="473047"/>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C804EDA2-D0FB-C383-4456-08B48124E0B2}"/>
                        </a:ext>
                      </a:extLst>
                    </p:cNvPr>
                    <p:cNvCxnSpPr>
                      <a:cxnSpLocks/>
                    </p:cNvCxnSpPr>
                    <p:nvPr/>
                  </p:nvCxnSpPr>
                  <p:spPr>
                    <a:xfrm>
                      <a:off x="9695440" y="2187723"/>
                      <a:ext cx="0" cy="460742"/>
                    </a:xfrm>
                    <a:prstGeom prst="line">
                      <a:avLst/>
                    </a:prstGeom>
                    <a:ln w="19050">
                      <a:prstDash val="sysDash"/>
                    </a:ln>
                  </p:spPr>
                  <p:style>
                    <a:lnRef idx="1">
                      <a:schemeClr val="dk1"/>
                    </a:lnRef>
                    <a:fillRef idx="0">
                      <a:schemeClr val="dk1"/>
                    </a:fillRef>
                    <a:effectRef idx="0">
                      <a:schemeClr val="dk1"/>
                    </a:effectRef>
                    <a:fontRef idx="minor">
                      <a:schemeClr val="tx1"/>
                    </a:fontRef>
                  </p:style>
                </p:cxnSp>
              </p:grpSp>
              <p:sp>
                <p:nvSpPr>
                  <p:cNvPr id="37" name="乗算記号 36">
                    <a:extLst>
                      <a:ext uri="{FF2B5EF4-FFF2-40B4-BE49-F238E27FC236}">
                        <a16:creationId xmlns:a16="http://schemas.microsoft.com/office/drawing/2014/main" id="{DB4CE185-D82A-9664-B5A4-7500F44B4065}"/>
                      </a:ext>
                    </a:extLst>
                  </p:cNvPr>
                  <p:cNvSpPr/>
                  <p:nvPr/>
                </p:nvSpPr>
                <p:spPr>
                  <a:xfrm>
                    <a:off x="9024554" y="990522"/>
                    <a:ext cx="272934" cy="272934"/>
                  </a:xfrm>
                  <a:prstGeom prst="mathMultiply">
                    <a:avLst>
                      <a:gd name="adj1" fmla="val 3490"/>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35F47711-D766-2581-169E-71BD069DCB3A}"/>
                      </a:ext>
                    </a:extLst>
                  </p:cNvPr>
                  <p:cNvCxnSpPr>
                    <a:cxnSpLocks/>
                  </p:cNvCxnSpPr>
                  <p:nvPr/>
                </p:nvCxnSpPr>
                <p:spPr>
                  <a:xfrm>
                    <a:off x="7991617" y="812913"/>
                    <a:ext cx="1053487" cy="2271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CAB0DCB-75AD-6D0F-56AB-EB4DC1EA9077}"/>
                      </a:ext>
                    </a:extLst>
                  </p:cNvPr>
                  <p:cNvCxnSpPr>
                    <a:cxnSpLocks/>
                  </p:cNvCxnSpPr>
                  <p:nvPr/>
                </p:nvCxnSpPr>
                <p:spPr>
                  <a:xfrm>
                    <a:off x="9161021" y="910479"/>
                    <a:ext cx="0" cy="457252"/>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ADC416BD-29E7-3CB9-F646-9B6258EC9F30}"/>
                      </a:ext>
                    </a:extLst>
                  </p:cNvPr>
                  <p:cNvCxnSpPr>
                    <a:cxnSpLocks/>
                  </p:cNvCxnSpPr>
                  <p:nvPr/>
                </p:nvCxnSpPr>
                <p:spPr>
                  <a:xfrm>
                    <a:off x="8860354" y="989668"/>
                    <a:ext cx="300667"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8" name="直線矢印コネクタ 27">
                  <a:extLst>
                    <a:ext uri="{FF2B5EF4-FFF2-40B4-BE49-F238E27FC236}">
                      <a16:creationId xmlns:a16="http://schemas.microsoft.com/office/drawing/2014/main" id="{7097A512-9776-7C6F-7D05-B45102BE88C9}"/>
                    </a:ext>
                  </a:extLst>
                </p:cNvPr>
                <p:cNvCxnSpPr>
                  <a:cxnSpLocks/>
                </p:cNvCxnSpPr>
                <p:nvPr/>
              </p:nvCxnSpPr>
              <p:spPr>
                <a:xfrm>
                  <a:off x="9371615" y="1277713"/>
                  <a:ext cx="325935" cy="291107"/>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grpSp>
          <p:sp>
            <p:nvSpPr>
              <p:cNvPr id="73" name="角丸四角形 72">
                <a:extLst>
                  <a:ext uri="{FF2B5EF4-FFF2-40B4-BE49-F238E27FC236}">
                    <a16:creationId xmlns:a16="http://schemas.microsoft.com/office/drawing/2014/main" id="{625D38D1-C5E6-C0AC-1102-38BA1598A6E9}"/>
                  </a:ext>
                </a:extLst>
              </p:cNvPr>
              <p:cNvSpPr/>
              <p:nvPr/>
            </p:nvSpPr>
            <p:spPr>
              <a:xfrm>
                <a:off x="4352801" y="2143861"/>
                <a:ext cx="4223992" cy="1480093"/>
              </a:xfrm>
              <a:prstGeom prst="roundRect">
                <a:avLst>
                  <a:gd name="adj" fmla="val 6424"/>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ja-JP" sz="1600" dirty="0">
                  <a:latin typeface="Hiragino Sans W4" panose="020B0400000000000000" pitchFamily="34" charset="-128"/>
                  <a:ea typeface="Hiragino Sans W4" panose="020B0400000000000000" pitchFamily="34" charset="-128"/>
                </a:endParaRPr>
              </a:p>
            </p:txBody>
          </p:sp>
        </p:grpSp>
        <p:cxnSp>
          <p:nvCxnSpPr>
            <p:cNvPr id="32" name="直線矢印コネクタ 31">
              <a:extLst>
                <a:ext uri="{FF2B5EF4-FFF2-40B4-BE49-F238E27FC236}">
                  <a16:creationId xmlns:a16="http://schemas.microsoft.com/office/drawing/2014/main" id="{607CCEB1-26AA-A1A2-9CC9-806744A8F68A}"/>
                </a:ext>
              </a:extLst>
            </p:cNvPr>
            <p:cNvCxnSpPr>
              <a:cxnSpLocks/>
            </p:cNvCxnSpPr>
            <p:nvPr/>
          </p:nvCxnSpPr>
          <p:spPr>
            <a:xfrm>
              <a:off x="5402229" y="3113291"/>
              <a:ext cx="343618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80E7CF62-7BF4-AAAB-9C07-F325812D722C}"/>
                </a:ext>
              </a:extLst>
            </p:cNvPr>
            <p:cNvSpPr txBox="1"/>
            <p:nvPr/>
          </p:nvSpPr>
          <p:spPr>
            <a:xfrm>
              <a:off x="7976650" y="2676436"/>
              <a:ext cx="979620" cy="400110"/>
            </a:xfrm>
            <a:prstGeom prst="rect">
              <a:avLst/>
            </a:prstGeom>
            <a:noFill/>
          </p:spPr>
          <p:txBody>
            <a:bodyPr wrap="square">
              <a:spAutoFit/>
            </a:bodyPr>
            <a:lstStyle/>
            <a:p>
              <a:r>
                <a:rPr kumimoji="1" lang="en-US" altLang="ja-JP" sz="2000" dirty="0" err="1"/>
                <a:t>Local_x</a:t>
              </a:r>
              <a:endParaRPr kumimoji="1" lang="en-US" altLang="ja-JP" sz="2000" dirty="0"/>
            </a:p>
          </p:txBody>
        </p:sp>
      </p:grpSp>
      <p:grpSp>
        <p:nvGrpSpPr>
          <p:cNvPr id="45" name="グループ化 44">
            <a:extLst>
              <a:ext uri="{FF2B5EF4-FFF2-40B4-BE49-F238E27FC236}">
                <a16:creationId xmlns:a16="http://schemas.microsoft.com/office/drawing/2014/main" id="{D42248E7-9006-94FF-870A-81F3C7BF3E1B}"/>
              </a:ext>
            </a:extLst>
          </p:cNvPr>
          <p:cNvGrpSpPr/>
          <p:nvPr/>
        </p:nvGrpSpPr>
        <p:grpSpPr>
          <a:xfrm>
            <a:off x="6173026" y="3722615"/>
            <a:ext cx="2870941" cy="3106284"/>
            <a:chOff x="6173026" y="3722615"/>
            <a:chExt cx="2870941" cy="3106284"/>
          </a:xfrm>
        </p:grpSpPr>
        <p:grpSp>
          <p:nvGrpSpPr>
            <p:cNvPr id="30" name="グループ化 29">
              <a:extLst>
                <a:ext uri="{FF2B5EF4-FFF2-40B4-BE49-F238E27FC236}">
                  <a16:creationId xmlns:a16="http://schemas.microsoft.com/office/drawing/2014/main" id="{5B9AE63F-9136-6649-9172-0FBCA606FBC0}"/>
                </a:ext>
              </a:extLst>
            </p:cNvPr>
            <p:cNvGrpSpPr/>
            <p:nvPr/>
          </p:nvGrpSpPr>
          <p:grpSpPr>
            <a:xfrm>
              <a:off x="6173026" y="3722615"/>
              <a:ext cx="2870941" cy="3106284"/>
              <a:chOff x="6173026" y="3722615"/>
              <a:chExt cx="2870941" cy="3106284"/>
            </a:xfrm>
          </p:grpSpPr>
          <p:grpSp>
            <p:nvGrpSpPr>
              <p:cNvPr id="109" name="グループ化 108">
                <a:extLst>
                  <a:ext uri="{FF2B5EF4-FFF2-40B4-BE49-F238E27FC236}">
                    <a16:creationId xmlns:a16="http://schemas.microsoft.com/office/drawing/2014/main" id="{98F81635-FA00-1AA5-8BE7-4FBB5B111320}"/>
                  </a:ext>
                </a:extLst>
              </p:cNvPr>
              <p:cNvGrpSpPr/>
              <p:nvPr/>
            </p:nvGrpSpPr>
            <p:grpSpPr>
              <a:xfrm>
                <a:off x="6173026" y="3722615"/>
                <a:ext cx="2870941" cy="3106284"/>
                <a:chOff x="6173026" y="3725235"/>
                <a:chExt cx="2870941" cy="3106284"/>
              </a:xfrm>
            </p:grpSpPr>
            <p:grpSp>
              <p:nvGrpSpPr>
                <p:cNvPr id="77" name="グループ化 76">
                  <a:extLst>
                    <a:ext uri="{FF2B5EF4-FFF2-40B4-BE49-F238E27FC236}">
                      <a16:creationId xmlns:a16="http://schemas.microsoft.com/office/drawing/2014/main" id="{80C54A17-EC73-2892-913D-85E4805BA617}"/>
                    </a:ext>
                  </a:extLst>
                </p:cNvPr>
                <p:cNvGrpSpPr/>
                <p:nvPr/>
              </p:nvGrpSpPr>
              <p:grpSpPr>
                <a:xfrm>
                  <a:off x="6173026" y="3966018"/>
                  <a:ext cx="2870941" cy="2865501"/>
                  <a:chOff x="9060413" y="3664751"/>
                  <a:chExt cx="2870941" cy="2865501"/>
                </a:xfrm>
              </p:grpSpPr>
              <p:grpSp>
                <p:nvGrpSpPr>
                  <p:cNvPr id="78" name="グループ化 77">
                    <a:extLst>
                      <a:ext uri="{FF2B5EF4-FFF2-40B4-BE49-F238E27FC236}">
                        <a16:creationId xmlns:a16="http://schemas.microsoft.com/office/drawing/2014/main" id="{014BF250-631D-8687-3211-8F914350773C}"/>
                      </a:ext>
                    </a:extLst>
                  </p:cNvPr>
                  <p:cNvGrpSpPr/>
                  <p:nvPr/>
                </p:nvGrpSpPr>
                <p:grpSpPr>
                  <a:xfrm>
                    <a:off x="9060413" y="3664751"/>
                    <a:ext cx="2649275" cy="2601019"/>
                    <a:chOff x="9150544" y="3629831"/>
                    <a:chExt cx="2649275" cy="2601019"/>
                  </a:xfrm>
                </p:grpSpPr>
                <p:grpSp>
                  <p:nvGrpSpPr>
                    <p:cNvPr id="84" name="グループ化 83">
                      <a:extLst>
                        <a:ext uri="{FF2B5EF4-FFF2-40B4-BE49-F238E27FC236}">
                          <a16:creationId xmlns:a16="http://schemas.microsoft.com/office/drawing/2014/main" id="{D76CBFF6-85BE-0B27-01CE-B884BF4C97A1}"/>
                        </a:ext>
                      </a:extLst>
                    </p:cNvPr>
                    <p:cNvGrpSpPr/>
                    <p:nvPr/>
                  </p:nvGrpSpPr>
                  <p:grpSpPr>
                    <a:xfrm>
                      <a:off x="9150544" y="3629831"/>
                      <a:ext cx="2649275" cy="2601019"/>
                      <a:chOff x="3286231" y="1834708"/>
                      <a:chExt cx="2169037" cy="2129528"/>
                    </a:xfrm>
                  </p:grpSpPr>
                  <p:grpSp>
                    <p:nvGrpSpPr>
                      <p:cNvPr id="86" name="グループ化 85">
                        <a:extLst>
                          <a:ext uri="{FF2B5EF4-FFF2-40B4-BE49-F238E27FC236}">
                            <a16:creationId xmlns:a16="http://schemas.microsoft.com/office/drawing/2014/main" id="{0AE2BC95-926F-D00F-FB48-C0CD7786A921}"/>
                          </a:ext>
                        </a:extLst>
                      </p:cNvPr>
                      <p:cNvGrpSpPr/>
                      <p:nvPr/>
                    </p:nvGrpSpPr>
                    <p:grpSpPr>
                      <a:xfrm>
                        <a:off x="3286231" y="1879206"/>
                        <a:ext cx="2169037" cy="2051798"/>
                        <a:chOff x="3625981" y="1614850"/>
                        <a:chExt cx="2653688" cy="2510249"/>
                      </a:xfrm>
                    </p:grpSpPr>
                    <p:grpSp>
                      <p:nvGrpSpPr>
                        <p:cNvPr id="89" name="グループ化 88">
                          <a:extLst>
                            <a:ext uri="{FF2B5EF4-FFF2-40B4-BE49-F238E27FC236}">
                              <a16:creationId xmlns:a16="http://schemas.microsoft.com/office/drawing/2014/main" id="{BE64E557-22C0-2D87-0145-EDE89F94C1AC}"/>
                            </a:ext>
                          </a:extLst>
                        </p:cNvPr>
                        <p:cNvGrpSpPr/>
                        <p:nvPr/>
                      </p:nvGrpSpPr>
                      <p:grpSpPr>
                        <a:xfrm>
                          <a:off x="3625981" y="1614850"/>
                          <a:ext cx="2653688" cy="2510249"/>
                          <a:chOff x="3612097" y="1981437"/>
                          <a:chExt cx="2653688" cy="2510249"/>
                        </a:xfrm>
                      </p:grpSpPr>
                      <p:pic>
                        <p:nvPicPr>
                          <p:cNvPr id="100" name="図 99">
                            <a:extLst>
                              <a:ext uri="{FF2B5EF4-FFF2-40B4-BE49-F238E27FC236}">
                                <a16:creationId xmlns:a16="http://schemas.microsoft.com/office/drawing/2014/main" id="{2A356D47-DED1-0574-7B03-3A761A73A30E}"/>
                              </a:ext>
                            </a:extLst>
                          </p:cNvPr>
                          <p:cNvPicPr>
                            <a:picLocks noChangeAspect="1"/>
                          </p:cNvPicPr>
                          <p:nvPr/>
                        </p:nvPicPr>
                        <p:blipFill rotWithShape="1">
                          <a:blip r:embed="rId4"/>
                          <a:srcRect t="-651" b="-1"/>
                          <a:stretch/>
                        </p:blipFill>
                        <p:spPr>
                          <a:xfrm>
                            <a:off x="3616684" y="1981437"/>
                            <a:ext cx="2649101" cy="2510249"/>
                          </a:xfrm>
                          <a:prstGeom prst="rect">
                            <a:avLst/>
                          </a:prstGeom>
                          <a:ln w="28575">
                            <a:noFill/>
                          </a:ln>
                        </p:spPr>
                      </p:pic>
                      <p:sp>
                        <p:nvSpPr>
                          <p:cNvPr id="101" name="テキスト ボックス 100">
                            <a:extLst>
                              <a:ext uri="{FF2B5EF4-FFF2-40B4-BE49-F238E27FC236}">
                                <a16:creationId xmlns:a16="http://schemas.microsoft.com/office/drawing/2014/main" id="{88ACC35E-3565-2A7F-315C-72F148D56B44}"/>
                              </a:ext>
                            </a:extLst>
                          </p:cNvPr>
                          <p:cNvSpPr txBox="1"/>
                          <p:nvPr/>
                        </p:nvSpPr>
                        <p:spPr>
                          <a:xfrm>
                            <a:off x="3612097" y="3467282"/>
                            <a:ext cx="1199360" cy="369947"/>
                          </a:xfrm>
                          <a:prstGeom prst="rect">
                            <a:avLst/>
                          </a:prstGeom>
                          <a:solidFill>
                            <a:schemeClr val="bg1">
                              <a:alpha val="57749"/>
                            </a:schemeClr>
                          </a:solidFill>
                          <a:ln>
                            <a:noFill/>
                          </a:ln>
                        </p:spPr>
                        <p:txBody>
                          <a:bodyPr wrap="square">
                            <a:spAutoFit/>
                          </a:bodyPr>
                          <a:lstStyle/>
                          <a:p>
                            <a:pPr algn="ctr"/>
                            <a:r>
                              <a:rPr lang="en-US" altLang="ja-JP" b="1" dirty="0">
                                <a:solidFill>
                                  <a:srgbClr val="3F53F4"/>
                                </a:solidFill>
                                <a:latin typeface="Segoe UI" panose="020B0502040204020203" pitchFamily="34" charset="0"/>
                                <a:cs typeface="Segoe UI" panose="020B0502040204020203" pitchFamily="34" charset="0"/>
                              </a:rPr>
                              <a:t>Sensor</a:t>
                            </a:r>
                            <a:endParaRPr lang="ja-JP" altLang="en-US" b="1" dirty="0">
                              <a:solidFill>
                                <a:srgbClr val="3F53F4"/>
                              </a:solidFill>
                              <a:latin typeface="Segoe UI" panose="020B0502040204020203" pitchFamily="34" charset="0"/>
                              <a:cs typeface="Segoe UI" panose="020B0502040204020203" pitchFamily="34" charset="0"/>
                            </a:endParaRPr>
                          </a:p>
                        </p:txBody>
                      </p:sp>
                    </p:grpSp>
                    <p:cxnSp>
                      <p:nvCxnSpPr>
                        <p:cNvPr id="92" name="直線コネクタ 91">
                          <a:extLst>
                            <a:ext uri="{FF2B5EF4-FFF2-40B4-BE49-F238E27FC236}">
                              <a16:creationId xmlns:a16="http://schemas.microsoft.com/office/drawing/2014/main" id="{936016C1-F4E2-ABAD-6451-C4963FC1A5A8}"/>
                            </a:ext>
                          </a:extLst>
                        </p:cNvPr>
                        <p:cNvCxnSpPr>
                          <a:cxnSpLocks/>
                        </p:cNvCxnSpPr>
                        <p:nvPr/>
                      </p:nvCxnSpPr>
                      <p:spPr>
                        <a:xfrm flipH="1">
                          <a:off x="3973634" y="2274704"/>
                          <a:ext cx="122176" cy="469725"/>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A96823A1-DE3D-3B20-1428-6FF5DC7A5409}"/>
                            </a:ext>
                          </a:extLst>
                        </p:cNvPr>
                        <p:cNvCxnSpPr>
                          <a:cxnSpLocks/>
                        </p:cNvCxnSpPr>
                        <p:nvPr/>
                      </p:nvCxnSpPr>
                      <p:spPr>
                        <a:xfrm>
                          <a:off x="4209439" y="2635537"/>
                          <a:ext cx="52648" cy="410085"/>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63E3927-F49E-7457-30AA-6969D42CD161}"/>
                            </a:ext>
                          </a:extLst>
                        </p:cNvPr>
                        <p:cNvCxnSpPr>
                          <a:cxnSpLocks/>
                        </p:cNvCxnSpPr>
                        <p:nvPr/>
                      </p:nvCxnSpPr>
                      <p:spPr>
                        <a:xfrm flipH="1">
                          <a:off x="4245328" y="2091418"/>
                          <a:ext cx="272366" cy="360688"/>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DC4FA567-9DC8-E435-5060-59E69B239916}"/>
                            </a:ext>
                          </a:extLst>
                        </p:cNvPr>
                        <p:cNvCxnSpPr>
                          <a:cxnSpLocks/>
                        </p:cNvCxnSpPr>
                        <p:nvPr/>
                      </p:nvCxnSpPr>
                      <p:spPr>
                        <a:xfrm flipH="1">
                          <a:off x="4350318" y="1807422"/>
                          <a:ext cx="390753" cy="1769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9BF4009B-4EA7-5CBF-D9FF-4940D5D8529E}"/>
                            </a:ext>
                          </a:extLst>
                        </p:cNvPr>
                        <p:cNvCxnSpPr>
                          <a:cxnSpLocks/>
                        </p:cNvCxnSpPr>
                        <p:nvPr/>
                      </p:nvCxnSpPr>
                      <p:spPr>
                        <a:xfrm flipH="1" flipV="1">
                          <a:off x="5234110" y="1808036"/>
                          <a:ext cx="347264" cy="193824"/>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338F700-1C3E-4D57-95A9-70DE46B3E3D0}"/>
                            </a:ext>
                          </a:extLst>
                        </p:cNvPr>
                        <p:cNvCxnSpPr>
                          <a:cxnSpLocks/>
                        </p:cNvCxnSpPr>
                        <p:nvPr/>
                      </p:nvCxnSpPr>
                      <p:spPr>
                        <a:xfrm flipH="1" flipV="1">
                          <a:off x="5413867" y="2111524"/>
                          <a:ext cx="295170" cy="316729"/>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0ECF005B-6090-5F06-6DD4-8A2CE2EE69B3}"/>
                            </a:ext>
                          </a:extLst>
                        </p:cNvPr>
                        <p:cNvCxnSpPr>
                          <a:cxnSpLocks/>
                        </p:cNvCxnSpPr>
                        <p:nvPr/>
                      </p:nvCxnSpPr>
                      <p:spPr>
                        <a:xfrm flipH="1" flipV="1">
                          <a:off x="5827890" y="2269888"/>
                          <a:ext cx="126753" cy="418235"/>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FCDE2D44-49CA-6658-68EF-DFEE7714ABB6}"/>
                            </a:ext>
                          </a:extLst>
                        </p:cNvPr>
                        <p:cNvCxnSpPr>
                          <a:cxnSpLocks/>
                        </p:cNvCxnSpPr>
                        <p:nvPr/>
                      </p:nvCxnSpPr>
                      <p:spPr>
                        <a:xfrm flipV="1">
                          <a:off x="5705087" y="2629043"/>
                          <a:ext cx="37196" cy="416579"/>
                        </a:xfrm>
                        <a:prstGeom prst="line">
                          <a:avLst/>
                        </a:prstGeom>
                        <a:ln w="38100">
                          <a:solidFill>
                            <a:srgbClr val="3F53F4"/>
                          </a:solidFill>
                        </a:ln>
                      </p:spPr>
                      <p:style>
                        <a:lnRef idx="1">
                          <a:schemeClr val="accent1"/>
                        </a:lnRef>
                        <a:fillRef idx="0">
                          <a:schemeClr val="accent1"/>
                        </a:fillRef>
                        <a:effectRef idx="0">
                          <a:schemeClr val="accent1"/>
                        </a:effectRef>
                        <a:fontRef idx="minor">
                          <a:schemeClr val="tx1"/>
                        </a:fontRef>
                      </p:style>
                    </p:cxnSp>
                  </p:grpSp>
                  <p:sp>
                    <p:nvSpPr>
                      <p:cNvPr id="88" name="矢印: 右 12">
                        <a:extLst>
                          <a:ext uri="{FF2B5EF4-FFF2-40B4-BE49-F238E27FC236}">
                            <a16:creationId xmlns:a16="http://schemas.microsoft.com/office/drawing/2014/main" id="{81CD4A25-5F4F-CA14-0688-E696D61A441D}"/>
                          </a:ext>
                        </a:extLst>
                      </p:cNvPr>
                      <p:cNvSpPr/>
                      <p:nvPr/>
                    </p:nvSpPr>
                    <p:spPr>
                      <a:xfrm rot="16200000" flipV="1">
                        <a:off x="3474874" y="2675653"/>
                        <a:ext cx="1807075" cy="125186"/>
                      </a:xfrm>
                      <a:prstGeom prst="rightArrow">
                        <a:avLst/>
                      </a:prstGeom>
                      <a:solidFill>
                        <a:schemeClr val="accent2">
                          <a:alpha val="52376"/>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87" name="テキスト ボックス 86">
                        <a:extLst>
                          <a:ext uri="{FF2B5EF4-FFF2-40B4-BE49-F238E27FC236}">
                            <a16:creationId xmlns:a16="http://schemas.microsoft.com/office/drawing/2014/main" id="{7AD9EF40-6018-C339-059F-B54B0ECBA079}"/>
                          </a:ext>
                        </a:extLst>
                      </p:cNvPr>
                      <p:cNvSpPr txBox="1"/>
                      <p:nvPr/>
                    </p:nvSpPr>
                    <p:spPr>
                      <a:xfrm>
                        <a:off x="3982411" y="3594904"/>
                        <a:ext cx="791576" cy="369332"/>
                      </a:xfrm>
                      <a:prstGeom prst="rect">
                        <a:avLst/>
                      </a:prstGeom>
                      <a:solidFill>
                        <a:schemeClr val="bg1">
                          <a:alpha val="70000"/>
                        </a:schemeClr>
                      </a:solidFill>
                      <a:ln>
                        <a:noFill/>
                      </a:ln>
                    </p:spPr>
                    <p:txBody>
                      <a:bodyPr wrap="square">
                        <a:spAutoFit/>
                      </a:bodyPr>
                      <a:lstStyle/>
                      <a:p>
                        <a:pPr algn="ctr"/>
                        <a:r>
                          <a:rPr lang="en-US" altLang="ja-JP" b="1" dirty="0">
                            <a:latin typeface="Segoe UI" panose="020B0502040204020203" pitchFamily="34" charset="0"/>
                            <a:cs typeface="Segoe UI" panose="020B0502040204020203" pitchFamily="34" charset="0"/>
                          </a:rPr>
                          <a:t>Beam</a:t>
                        </a:r>
                        <a:endParaRPr lang="ja-JP" altLang="en-US" b="1" dirty="0">
                          <a:latin typeface="Segoe UI" panose="020B0502040204020203" pitchFamily="34" charset="0"/>
                          <a:cs typeface="Segoe UI" panose="020B0502040204020203" pitchFamily="34" charset="0"/>
                        </a:endParaRPr>
                      </a:p>
                    </p:txBody>
                  </p:sp>
                </p:grpSp>
                <p:sp>
                  <p:nvSpPr>
                    <p:cNvPr id="85" name="テキスト ボックス 84">
                      <a:extLst>
                        <a:ext uri="{FF2B5EF4-FFF2-40B4-BE49-F238E27FC236}">
                          <a16:creationId xmlns:a16="http://schemas.microsoft.com/office/drawing/2014/main" id="{04B680D9-472D-CBB4-068D-91AA7E0E7B55}"/>
                        </a:ext>
                      </a:extLst>
                    </p:cNvPr>
                    <p:cNvSpPr txBox="1"/>
                    <p:nvPr/>
                  </p:nvSpPr>
                  <p:spPr>
                    <a:xfrm>
                      <a:off x="9209897" y="3746577"/>
                      <a:ext cx="651226" cy="369332"/>
                    </a:xfrm>
                    <a:prstGeom prst="rect">
                      <a:avLst/>
                    </a:prstGeom>
                    <a:noFill/>
                    <a:ln>
                      <a:noFill/>
                    </a:ln>
                  </p:spPr>
                  <p:txBody>
                    <a:bodyPr wrap="square">
                      <a:spAutoFit/>
                    </a:bodyPr>
                    <a:lstStyle/>
                    <a:p>
                      <a:pPr algn="ctr"/>
                      <a:r>
                        <a:rPr lang="en-US" altLang="ja-JP" b="1" dirty="0">
                          <a:solidFill>
                            <a:srgbClr val="FF0000"/>
                          </a:solidFill>
                          <a:latin typeface="Segoe UI" panose="020B0502040204020203" pitchFamily="34" charset="0"/>
                          <a:cs typeface="Segoe UI" panose="020B0502040204020203" pitchFamily="34" charset="0"/>
                        </a:rPr>
                        <a:t>106</a:t>
                      </a:r>
                      <a:endParaRPr lang="ja-JP" altLang="en-US" b="1" dirty="0">
                        <a:solidFill>
                          <a:srgbClr val="FF0000"/>
                        </a:solidFill>
                        <a:latin typeface="Segoe UI" panose="020B0502040204020203" pitchFamily="34" charset="0"/>
                        <a:cs typeface="Segoe UI" panose="020B0502040204020203" pitchFamily="34" charset="0"/>
                      </a:endParaRPr>
                    </a:p>
                  </p:txBody>
                </p:sp>
              </p:grpSp>
              <p:grpSp>
                <p:nvGrpSpPr>
                  <p:cNvPr id="79" name="グループ化 78">
                    <a:extLst>
                      <a:ext uri="{FF2B5EF4-FFF2-40B4-BE49-F238E27FC236}">
                        <a16:creationId xmlns:a16="http://schemas.microsoft.com/office/drawing/2014/main" id="{33E88F9E-B0D4-3158-B5E0-85E4CC58A264}"/>
                      </a:ext>
                    </a:extLst>
                  </p:cNvPr>
                  <p:cNvGrpSpPr/>
                  <p:nvPr/>
                </p:nvGrpSpPr>
                <p:grpSpPr>
                  <a:xfrm>
                    <a:off x="10696350" y="5405883"/>
                    <a:ext cx="1235004" cy="1124369"/>
                    <a:chOff x="10696350" y="5405883"/>
                    <a:chExt cx="1235004" cy="1124369"/>
                  </a:xfrm>
                </p:grpSpPr>
                <p:cxnSp>
                  <p:nvCxnSpPr>
                    <p:cNvPr id="80" name="直線矢印コネクタ 79">
                      <a:extLst>
                        <a:ext uri="{FF2B5EF4-FFF2-40B4-BE49-F238E27FC236}">
                          <a16:creationId xmlns:a16="http://schemas.microsoft.com/office/drawing/2014/main" id="{468F9AAE-0A40-FA24-000C-DF00692F1AAE}"/>
                        </a:ext>
                      </a:extLst>
                    </p:cNvPr>
                    <p:cNvCxnSpPr>
                      <a:cxnSpLocks/>
                    </p:cNvCxnSpPr>
                    <p:nvPr/>
                  </p:nvCxnSpPr>
                  <p:spPr>
                    <a:xfrm flipH="1">
                      <a:off x="10696350" y="6225180"/>
                      <a:ext cx="10355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直線矢印コネクタ 80">
                      <a:extLst>
                        <a:ext uri="{FF2B5EF4-FFF2-40B4-BE49-F238E27FC236}">
                          <a16:creationId xmlns:a16="http://schemas.microsoft.com/office/drawing/2014/main" id="{64C912D4-9945-2AA7-D8A5-44DDE07B200A}"/>
                        </a:ext>
                      </a:extLst>
                    </p:cNvPr>
                    <p:cNvCxnSpPr>
                      <a:cxnSpLocks/>
                    </p:cNvCxnSpPr>
                    <p:nvPr/>
                  </p:nvCxnSpPr>
                  <p:spPr>
                    <a:xfrm flipH="1" flipV="1">
                      <a:off x="11426846" y="5405883"/>
                      <a:ext cx="19416" cy="10877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E5336445-5A78-2A08-5BE0-D3F63501A231}"/>
                        </a:ext>
                      </a:extLst>
                    </p:cNvPr>
                    <p:cNvSpPr txBox="1"/>
                    <p:nvPr/>
                  </p:nvSpPr>
                  <p:spPr>
                    <a:xfrm>
                      <a:off x="10709860" y="6160920"/>
                      <a:ext cx="561525" cy="369332"/>
                    </a:xfrm>
                    <a:prstGeom prst="rect">
                      <a:avLst/>
                    </a:prstGeom>
                    <a:noFill/>
                  </p:spPr>
                  <p:txBody>
                    <a:bodyPr wrap="square">
                      <a:spAutoFit/>
                    </a:bodyPr>
                    <a:lstStyle/>
                    <a:p>
                      <a:r>
                        <a:rPr kumimoji="1" lang="en-US" altLang="ja-JP" dirty="0" err="1"/>
                        <a:t>gx</a:t>
                      </a:r>
                      <a:endParaRPr kumimoji="1" lang="en-US" altLang="ja-JP" dirty="0"/>
                    </a:p>
                  </p:txBody>
                </p:sp>
                <p:sp>
                  <p:nvSpPr>
                    <p:cNvPr id="83" name="テキスト ボックス 82">
                      <a:extLst>
                        <a:ext uri="{FF2B5EF4-FFF2-40B4-BE49-F238E27FC236}">
                          <a16:creationId xmlns:a16="http://schemas.microsoft.com/office/drawing/2014/main" id="{28FC6512-A2A8-2C22-45BA-95162CDC6894}"/>
                        </a:ext>
                      </a:extLst>
                    </p:cNvPr>
                    <p:cNvSpPr txBox="1"/>
                    <p:nvPr/>
                  </p:nvSpPr>
                  <p:spPr>
                    <a:xfrm>
                      <a:off x="11410323" y="5411174"/>
                      <a:ext cx="521031" cy="369332"/>
                    </a:xfrm>
                    <a:prstGeom prst="rect">
                      <a:avLst/>
                    </a:prstGeom>
                    <a:noFill/>
                  </p:spPr>
                  <p:txBody>
                    <a:bodyPr wrap="square">
                      <a:spAutoFit/>
                    </a:bodyPr>
                    <a:lstStyle/>
                    <a:p>
                      <a:r>
                        <a:rPr kumimoji="1" lang="en-US" altLang="ja-JP" dirty="0" err="1"/>
                        <a:t>gz</a:t>
                      </a:r>
                      <a:endParaRPr kumimoji="1" lang="en-US" altLang="ja-JP" dirty="0"/>
                    </a:p>
                  </p:txBody>
                </p:sp>
              </p:grpSp>
            </p:grpSp>
            <p:cxnSp>
              <p:nvCxnSpPr>
                <p:cNvPr id="102" name="直線矢印コネクタ 101">
                  <a:extLst>
                    <a:ext uri="{FF2B5EF4-FFF2-40B4-BE49-F238E27FC236}">
                      <a16:creationId xmlns:a16="http://schemas.microsoft.com/office/drawing/2014/main" id="{061449EE-271D-FCD6-2037-F31364E022B8}"/>
                    </a:ext>
                  </a:extLst>
                </p:cNvPr>
                <p:cNvCxnSpPr>
                  <a:cxnSpLocks/>
                </p:cNvCxnSpPr>
                <p:nvPr/>
              </p:nvCxnSpPr>
              <p:spPr>
                <a:xfrm flipV="1">
                  <a:off x="6856007" y="4172031"/>
                  <a:ext cx="514385" cy="23464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3" name="テキスト ボックス 102">
                  <a:extLst>
                    <a:ext uri="{FF2B5EF4-FFF2-40B4-BE49-F238E27FC236}">
                      <a16:creationId xmlns:a16="http://schemas.microsoft.com/office/drawing/2014/main" id="{9DF40427-94E1-F30C-6148-A2895A4ADDB9}"/>
                    </a:ext>
                  </a:extLst>
                </p:cNvPr>
                <p:cNvSpPr txBox="1"/>
                <p:nvPr/>
              </p:nvSpPr>
              <p:spPr>
                <a:xfrm>
                  <a:off x="6430094" y="3725235"/>
                  <a:ext cx="1016569" cy="369332"/>
                </a:xfrm>
                <a:prstGeom prst="rect">
                  <a:avLst/>
                </a:prstGeom>
                <a:noFill/>
              </p:spPr>
              <p:txBody>
                <a:bodyPr wrap="square">
                  <a:spAutoFit/>
                </a:bodyPr>
                <a:lstStyle/>
                <a:p>
                  <a:r>
                    <a:rPr kumimoji="1" lang="en-US" altLang="ja-JP" dirty="0" err="1"/>
                    <a:t>Local_x</a:t>
                  </a:r>
                  <a:endParaRPr kumimoji="1" lang="en-US" altLang="ja-JP" dirty="0"/>
                </a:p>
              </p:txBody>
            </p:sp>
          </p:grpSp>
          <p:cxnSp>
            <p:nvCxnSpPr>
              <p:cNvPr id="9" name="直線コネクタ 8">
                <a:extLst>
                  <a:ext uri="{FF2B5EF4-FFF2-40B4-BE49-F238E27FC236}">
                    <a16:creationId xmlns:a16="http://schemas.microsoft.com/office/drawing/2014/main" id="{FE01BDD1-9551-E0A1-488B-BFA47B25156C}"/>
                  </a:ext>
                </a:extLst>
              </p:cNvPr>
              <p:cNvCxnSpPr>
                <a:cxnSpLocks/>
              </p:cNvCxnSpPr>
              <p:nvPr/>
            </p:nvCxnSpPr>
            <p:spPr>
              <a:xfrm>
                <a:off x="7430945" y="4996218"/>
                <a:ext cx="16298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3E53E47-3123-3EA1-D7AA-5270971C38F6}"/>
                  </a:ext>
                </a:extLst>
              </p:cNvPr>
              <p:cNvCxnSpPr>
                <a:cxnSpLocks/>
              </p:cNvCxnSpPr>
              <p:nvPr/>
            </p:nvCxnSpPr>
            <p:spPr>
              <a:xfrm>
                <a:off x="7430945" y="5148618"/>
                <a:ext cx="16298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B2392AE-2892-6B40-2FBC-8067F72308BD}"/>
                  </a:ext>
                </a:extLst>
              </p:cNvPr>
              <p:cNvCxnSpPr>
                <a:cxnSpLocks/>
              </p:cNvCxnSpPr>
              <p:nvPr/>
            </p:nvCxnSpPr>
            <p:spPr>
              <a:xfrm>
                <a:off x="7430945" y="5301018"/>
                <a:ext cx="16298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4" name="テキスト ボックス 43">
              <a:extLst>
                <a:ext uri="{FF2B5EF4-FFF2-40B4-BE49-F238E27FC236}">
                  <a16:creationId xmlns:a16="http://schemas.microsoft.com/office/drawing/2014/main" id="{581DA603-D38A-373E-8A52-0A456022238C}"/>
                </a:ext>
              </a:extLst>
            </p:cNvPr>
            <p:cNvSpPr txBox="1"/>
            <p:nvPr/>
          </p:nvSpPr>
          <p:spPr>
            <a:xfrm>
              <a:off x="7080666" y="4680351"/>
              <a:ext cx="872793" cy="338554"/>
            </a:xfrm>
            <a:prstGeom prst="rect">
              <a:avLst/>
            </a:prstGeom>
            <a:noFill/>
          </p:spPr>
          <p:txBody>
            <a:bodyPr wrap="square">
              <a:spAutoFit/>
            </a:bodyPr>
            <a:lstStyle/>
            <a:p>
              <a:pPr algn="ctr"/>
              <a:r>
                <a:rPr kumimoji="1" lang="en-US" altLang="ja-JP" sz="1600" b="1" dirty="0">
                  <a:solidFill>
                    <a:srgbClr val="07833C"/>
                  </a:solidFill>
                </a:rPr>
                <a:t>Target</a:t>
              </a:r>
              <a:endParaRPr kumimoji="1" lang="ja-JP" altLang="en-US" sz="1600" b="1">
                <a:solidFill>
                  <a:srgbClr val="07833C"/>
                </a:solidFill>
              </a:endParaRPr>
            </a:p>
          </p:txBody>
        </p:sp>
      </p:grpSp>
      <p:cxnSp>
        <p:nvCxnSpPr>
          <p:cNvPr id="47" name="直線コネクタ 46">
            <a:extLst>
              <a:ext uri="{FF2B5EF4-FFF2-40B4-BE49-F238E27FC236}">
                <a16:creationId xmlns:a16="http://schemas.microsoft.com/office/drawing/2014/main" id="{A127AE98-6C75-AED6-38E7-E6483A8209FE}"/>
              </a:ext>
            </a:extLst>
          </p:cNvPr>
          <p:cNvCxnSpPr>
            <a:cxnSpLocks/>
          </p:cNvCxnSpPr>
          <p:nvPr/>
        </p:nvCxnSpPr>
        <p:spPr>
          <a:xfrm>
            <a:off x="13493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59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42A5846-4A92-B881-B2CC-E4DCEF7954E1}"/>
              </a:ext>
            </a:extLst>
          </p:cNvPr>
          <p:cNvSpPr txBox="1"/>
          <p:nvPr/>
        </p:nvSpPr>
        <p:spPr>
          <a:xfrm>
            <a:off x="8400423" y="65005"/>
            <a:ext cx="643544" cy="369332"/>
          </a:xfrm>
          <a:prstGeom prst="rect">
            <a:avLst/>
          </a:prstGeom>
          <a:noFill/>
          <a:ln>
            <a:noFill/>
          </a:ln>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6/10</a:t>
            </a:r>
          </a:p>
        </p:txBody>
      </p:sp>
      <p:sp>
        <p:nvSpPr>
          <p:cNvPr id="2" name="テキスト ボックス 1">
            <a:extLst>
              <a:ext uri="{FF2B5EF4-FFF2-40B4-BE49-F238E27FC236}">
                <a16:creationId xmlns:a16="http://schemas.microsoft.com/office/drawing/2014/main" id="{F4A25580-C739-D415-E23A-47075E7EB83D}"/>
              </a:ext>
            </a:extLst>
          </p:cNvPr>
          <p:cNvSpPr txBox="1"/>
          <p:nvPr/>
        </p:nvSpPr>
        <p:spPr>
          <a:xfrm>
            <a:off x="200601" y="643798"/>
            <a:ext cx="4238948" cy="430887"/>
          </a:xfrm>
          <a:prstGeom prst="rect">
            <a:avLst/>
          </a:prstGeom>
          <a:noFill/>
        </p:spPr>
        <p:txBody>
          <a:bodyPr wrap="square">
            <a:spAutoFit/>
          </a:bodyPr>
          <a:lstStyle/>
          <a:p>
            <a:pPr marL="342900" indent="-342900">
              <a:buFont typeface="Wingdings" pitchFamily="2" charset="2"/>
              <a:buChar char="n"/>
            </a:pPr>
            <a:r>
              <a:rPr lang="en-US" altLang="ja-JP" sz="2200" b="1" u="sng" dirty="0">
                <a:latin typeface="Hiragino Sans W6" panose="020B0400000000000000" pitchFamily="34" charset="-128"/>
                <a:ea typeface="Hiragino Sans W6" panose="020B0400000000000000" pitchFamily="34" charset="-128"/>
              </a:rPr>
              <a:t>Residual</a:t>
            </a:r>
          </a:p>
        </p:txBody>
      </p:sp>
      <p:sp>
        <p:nvSpPr>
          <p:cNvPr id="8" name="テキスト ボックス 7">
            <a:extLst>
              <a:ext uri="{FF2B5EF4-FFF2-40B4-BE49-F238E27FC236}">
                <a16:creationId xmlns:a16="http://schemas.microsoft.com/office/drawing/2014/main" id="{E4F2AC07-03A9-374D-744B-97DFCF828D46}"/>
              </a:ext>
            </a:extLst>
          </p:cNvPr>
          <p:cNvSpPr txBox="1"/>
          <p:nvPr/>
        </p:nvSpPr>
        <p:spPr>
          <a:xfrm>
            <a:off x="372592" y="1085244"/>
            <a:ext cx="4199408" cy="369332"/>
          </a:xfrm>
          <a:prstGeom prst="rect">
            <a:avLst/>
          </a:prstGeom>
          <a:noFill/>
        </p:spPr>
        <p:txBody>
          <a:bodyPr wrap="square">
            <a:spAutoFit/>
          </a:bodyPr>
          <a:lstStyle/>
          <a:p>
            <a:pPr marL="342900" indent="-342900">
              <a:buFont typeface="Wingdings" pitchFamily="2" charset="2"/>
              <a:buChar char="Ø"/>
            </a:pPr>
            <a:r>
              <a:rPr lang="en" altLang="ja-JP" b="1" u="sng" dirty="0">
                <a:latin typeface="Hiragino Sans W6" panose="020B0400000000000000" pitchFamily="34" charset="-128"/>
                <a:ea typeface="Hiragino Sans W6" panose="020B0400000000000000" pitchFamily="34" charset="-128"/>
              </a:rPr>
              <a:t>Sensor</a:t>
            </a:r>
            <a:r>
              <a:rPr lang="ja-JP" altLang="en-US" b="1" u="sng">
                <a:latin typeface="Hiragino Sans W6" panose="020B0400000000000000" pitchFamily="34" charset="-128"/>
                <a:ea typeface="Hiragino Sans W6" panose="020B0400000000000000" pitchFamily="34" charset="-128"/>
              </a:rPr>
              <a:t>上の座標</a:t>
            </a:r>
            <a:r>
              <a:rPr lang="en-US" altLang="ja-JP" b="1" u="sng" dirty="0">
                <a:latin typeface="Hiragino Sans W6" panose="020B0400000000000000" pitchFamily="34" charset="-128"/>
                <a:ea typeface="Hiragino Sans W6" panose="020B0400000000000000" pitchFamily="34" charset="-128"/>
              </a:rPr>
              <a:t>(</a:t>
            </a:r>
            <a:r>
              <a:rPr lang="en-US" altLang="ja-JP" b="1" u="sng" dirty="0" err="1">
                <a:latin typeface="Hiragino Sans W6" panose="020B0400000000000000" pitchFamily="34" charset="-128"/>
                <a:ea typeface="Hiragino Sans W6" panose="020B0400000000000000" pitchFamily="34" charset="-128"/>
              </a:rPr>
              <a:t>Local_x</a:t>
            </a:r>
            <a:r>
              <a:rPr lang="en-US" altLang="ja-JP" b="1" u="sng" dirty="0">
                <a:latin typeface="Hiragino Sans W6" panose="020B0400000000000000" pitchFamily="34" charset="-128"/>
                <a:ea typeface="Hiragino Sans W6" panose="020B0400000000000000" pitchFamily="34" charset="-128"/>
              </a:rPr>
              <a:t>)</a:t>
            </a:r>
            <a:r>
              <a:rPr lang="ja-JP" altLang="en-US" u="sng">
                <a:latin typeface="Hiragino Sans W4" panose="020B0400000000000000" pitchFamily="34" charset="-128"/>
                <a:ea typeface="Hiragino Sans W4" panose="020B0400000000000000" pitchFamily="34" charset="-128"/>
              </a:rPr>
              <a:t>依存</a:t>
            </a:r>
            <a:r>
              <a:rPr lang="en-US" altLang="ja-JP" u="sng" dirty="0">
                <a:latin typeface="Hiragino Sans W4" panose="020B0400000000000000" pitchFamily="34" charset="-128"/>
                <a:ea typeface="Hiragino Sans W4" panose="020B0400000000000000" pitchFamily="34" charset="-128"/>
              </a:rPr>
              <a:t> </a:t>
            </a:r>
          </a:p>
        </p:txBody>
      </p:sp>
      <p:sp>
        <p:nvSpPr>
          <p:cNvPr id="9" name="テキスト ボックス 8">
            <a:extLst>
              <a:ext uri="{FF2B5EF4-FFF2-40B4-BE49-F238E27FC236}">
                <a16:creationId xmlns:a16="http://schemas.microsoft.com/office/drawing/2014/main" id="{A1B70E4D-6824-5B75-8156-B37233D807E9}"/>
              </a:ext>
            </a:extLst>
          </p:cNvPr>
          <p:cNvSpPr txBox="1"/>
          <p:nvPr/>
        </p:nvSpPr>
        <p:spPr>
          <a:xfrm>
            <a:off x="343819" y="1475679"/>
            <a:ext cx="8829312" cy="369332"/>
          </a:xfrm>
          <a:prstGeom prst="rect">
            <a:avLst/>
          </a:prstGeom>
          <a:noFill/>
        </p:spPr>
        <p:txBody>
          <a:bodyPr wrap="square" rtlCol="0">
            <a:spAutoFit/>
          </a:bodyPr>
          <a:lstStyle/>
          <a:p>
            <a:pPr marL="285750" indent="-285750">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lx</a:t>
            </a:r>
            <a:r>
              <a:rPr kumimoji="1" lang="ja-JP" altLang="en-US">
                <a:latin typeface="Hiragino Sans W4" panose="020B0400000000000000" pitchFamily="34" charset="-128"/>
                <a:ea typeface="Hiragino Sans W4" panose="020B0400000000000000" pitchFamily="34" charset="-128"/>
              </a:rPr>
              <a:t>依存の</a:t>
            </a:r>
            <a:r>
              <a:rPr kumimoji="1" lang="en-US" altLang="ja-JP" dirty="0">
                <a:latin typeface="Hiragino Sans W4" panose="020B0400000000000000" pitchFamily="34" charset="-128"/>
                <a:ea typeface="Hiragino Sans W4" panose="020B0400000000000000" pitchFamily="34" charset="-128"/>
              </a:rPr>
              <a:t>residual</a:t>
            </a:r>
            <a:r>
              <a:rPr kumimoji="1" lang="ja-JP" altLang="en-US">
                <a:latin typeface="Hiragino Sans W4" panose="020B0400000000000000" pitchFamily="34" charset="-128"/>
                <a:ea typeface="Hiragino Sans W4" panose="020B0400000000000000" pitchFamily="34" charset="-128"/>
              </a:rPr>
              <a:t>分布を</a:t>
            </a:r>
            <a:r>
              <a:rPr kumimoji="1" lang="en-US" altLang="ja-JP" dirty="0">
                <a:latin typeface="Hiragino Sans W4" panose="020B0400000000000000" pitchFamily="34" charset="-128"/>
                <a:ea typeface="Hiragino Sans W4" panose="020B0400000000000000" pitchFamily="34" charset="-128"/>
              </a:rPr>
              <a:t>, </a:t>
            </a:r>
            <a:r>
              <a:rPr kumimoji="1" lang="en" altLang="ja-JP" dirty="0" err="1">
                <a:latin typeface="Hiragino Sans W4" panose="020B0400000000000000" pitchFamily="34" charset="-128"/>
                <a:ea typeface="Hiragino Sans W4" panose="020B0400000000000000" pitchFamily="34" charset="-128"/>
              </a:rPr>
              <a:t>local_x</a:t>
            </a:r>
            <a:r>
              <a:rPr kumimoji="1" lang="en" altLang="ja-JP" dirty="0">
                <a:latin typeface="Hiragino Sans W4" panose="020B0400000000000000" pitchFamily="34" charset="-128"/>
                <a:ea typeface="Hiragino Sans W4" panose="020B0400000000000000" pitchFamily="34" charset="-128"/>
              </a:rPr>
              <a:t> 5 mm</a:t>
            </a:r>
            <a:r>
              <a:rPr kumimoji="1" lang="ja-JP" altLang="en-US">
                <a:latin typeface="Hiragino Sans W4" panose="020B0400000000000000" pitchFamily="34" charset="-128"/>
                <a:ea typeface="Hiragino Sans W4" panose="020B0400000000000000" pitchFamily="34" charset="-128"/>
              </a:rPr>
              <a:t>ごとにスライスしガウス分布でフィット</a:t>
            </a:r>
            <a:endParaRPr kumimoji="1" lang="en-US" altLang="ja-JP" dirty="0">
              <a:latin typeface="Hiragino Sans W4" panose="020B0400000000000000" pitchFamily="34" charset="-128"/>
              <a:ea typeface="Hiragino Sans W4" panose="020B0400000000000000" pitchFamily="34" charset="-128"/>
            </a:endParaRPr>
          </a:p>
        </p:txBody>
      </p:sp>
      <p:sp>
        <p:nvSpPr>
          <p:cNvPr id="111" name="角丸四角形 110">
            <a:extLst>
              <a:ext uri="{FF2B5EF4-FFF2-40B4-BE49-F238E27FC236}">
                <a16:creationId xmlns:a16="http://schemas.microsoft.com/office/drawing/2014/main" id="{7E029EF4-567D-F935-3174-A8FC120CC875}"/>
              </a:ext>
            </a:extLst>
          </p:cNvPr>
          <p:cNvSpPr/>
          <p:nvPr/>
        </p:nvSpPr>
        <p:spPr>
          <a:xfrm>
            <a:off x="5521972" y="709055"/>
            <a:ext cx="2938115" cy="706448"/>
          </a:xfrm>
          <a:prstGeom prst="roundRect">
            <a:avLst>
              <a:gd name="adj" fmla="val 10894"/>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dirty="0">
                <a:latin typeface="Hiragino Sans W4" panose="020B0400000000000000" pitchFamily="34" charset="-128"/>
                <a:ea typeface="Hiragino Sans W4" panose="020B0400000000000000" pitchFamily="34" charset="-128"/>
              </a:rPr>
              <a:t>cf. GTR1</a:t>
            </a:r>
            <a:r>
              <a:rPr lang="ja-JP" altLang="en-US" sz="1600">
                <a:latin typeface="Hiragino Sans W4" panose="020B0400000000000000" pitchFamily="34" charset="-128"/>
                <a:ea typeface="Hiragino Sans W4" panose="020B0400000000000000" pitchFamily="34" charset="-128"/>
              </a:rPr>
              <a:t>層の位置分解能</a:t>
            </a:r>
            <a:r>
              <a:rPr lang="en-US" altLang="ja-JP" sz="1600" dirty="0">
                <a:latin typeface="Hiragino Sans W4" panose="020B0400000000000000" pitchFamily="34" charset="-128"/>
                <a:ea typeface="Hiragino Sans W4" panose="020B0400000000000000" pitchFamily="34" charset="-128"/>
              </a:rPr>
              <a:t> ~</a:t>
            </a:r>
            <a:r>
              <a:rPr lang="en-US" altLang="ja-JP" sz="1600" dirty="0">
                <a:solidFill>
                  <a:schemeClr val="tx1"/>
                </a:solidFill>
                <a:latin typeface="Hiragino Sans W4" panose="020B0400000000000000" pitchFamily="34" charset="-128"/>
                <a:ea typeface="Hiragino Sans W4" panose="020B0400000000000000" pitchFamily="34" charset="-128"/>
              </a:rPr>
              <a:t>150</a:t>
            </a:r>
            <a:r>
              <a:rPr lang="en-US" altLang="ja-JP" sz="1600" dirty="0">
                <a:solidFill>
                  <a:schemeClr val="tx1"/>
                </a:solidFill>
                <a:ea typeface="Hiragino Sans W4" panose="020B0400000000000000" pitchFamily="34" charset="-128"/>
              </a:rPr>
              <a:t> </a:t>
            </a:r>
            <a:r>
              <a:rPr lang="en-US" altLang="ja-JP" sz="1600" dirty="0" err="1">
                <a:solidFill>
                  <a:schemeClr val="tx1"/>
                </a:solidFill>
                <a:ea typeface="Hiragino Sans W4" panose="020B0400000000000000" pitchFamily="34" charset="-128"/>
              </a:rPr>
              <a:t>μm</a:t>
            </a:r>
            <a:endParaRPr lang="en-US" altLang="ja-JP" sz="1600" dirty="0">
              <a:solidFill>
                <a:schemeClr val="tx1"/>
              </a:solidFill>
              <a:latin typeface="Hiragino Sans W4" panose="020B0400000000000000" pitchFamily="34" charset="-128"/>
              <a:ea typeface="Hiragino Sans W4" panose="020B0400000000000000" pitchFamily="34" charset="-128"/>
            </a:endParaRPr>
          </a:p>
        </p:txBody>
      </p:sp>
      <p:sp>
        <p:nvSpPr>
          <p:cNvPr id="5" name="タイトル 1">
            <a:extLst>
              <a:ext uri="{FF2B5EF4-FFF2-40B4-BE49-F238E27FC236}">
                <a16:creationId xmlns:a16="http://schemas.microsoft.com/office/drawing/2014/main" id="{B8BF7B54-2797-AF0A-5B7B-8A87670A1131}"/>
              </a:ext>
            </a:extLst>
          </p:cNvPr>
          <p:cNvSpPr txBox="1">
            <a:spLocks/>
          </p:cNvSpPr>
          <p:nvPr/>
        </p:nvSpPr>
        <p:spPr>
          <a:xfrm>
            <a:off x="249590" y="-202750"/>
            <a:ext cx="8619925"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3. Run-0e </a:t>
            </a:r>
            <a:r>
              <a:rPr lang="en-US" altLang="ja-JP" sz="2400" b="1" dirty="0">
                <a:latin typeface="Hiragino Sans W6" panose="020B0400000000000000" pitchFamily="34" charset="-128"/>
                <a:ea typeface="Hiragino Sans W6" panose="020B0400000000000000" pitchFamily="34" charset="-128"/>
                <a:cs typeface="Segoe UI" panose="020B0502040204020203" pitchFamily="34" charset="0"/>
              </a:rPr>
              <a:t>(E16 Commissioning run in 2024.5)</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33" name="テキスト ボックス 32">
            <a:extLst>
              <a:ext uri="{FF2B5EF4-FFF2-40B4-BE49-F238E27FC236}">
                <a16:creationId xmlns:a16="http://schemas.microsoft.com/office/drawing/2014/main" id="{E7B616E7-0827-98D8-C871-1E2EA27E190C}"/>
              </a:ext>
            </a:extLst>
          </p:cNvPr>
          <p:cNvSpPr txBox="1"/>
          <p:nvPr/>
        </p:nvSpPr>
        <p:spPr>
          <a:xfrm>
            <a:off x="343818" y="1821010"/>
            <a:ext cx="6200820" cy="369332"/>
          </a:xfrm>
          <a:prstGeom prst="rect">
            <a:avLst/>
          </a:prstGeom>
          <a:noFill/>
        </p:spPr>
        <p:txBody>
          <a:bodyPr wrap="square" rtlCol="0">
            <a:spAutoFit/>
          </a:bodyPr>
          <a:lstStyle/>
          <a:p>
            <a:pPr marL="285750" indent="-285750">
              <a:buFont typeface="Wingdings" pitchFamily="2" charset="2"/>
              <a:buChar char="ü"/>
            </a:pPr>
            <a:r>
              <a:rPr kumimoji="1" lang="en-US" altLang="ja-JP" dirty="0">
                <a:latin typeface="Hiragino Sans W4" panose="020B0400000000000000" pitchFamily="34" charset="-128"/>
                <a:ea typeface="Hiragino Sans W4" panose="020B0400000000000000" pitchFamily="34" charset="-128"/>
              </a:rPr>
              <a:t>STS </a:t>
            </a:r>
            <a:r>
              <a:rPr kumimoji="1" lang="en-US" altLang="ja-JP" dirty="0" err="1">
                <a:latin typeface="Hiragino Sans W4" panose="020B0400000000000000" pitchFamily="34" charset="-128"/>
                <a:ea typeface="Hiragino Sans W4" panose="020B0400000000000000" pitchFamily="34" charset="-128"/>
              </a:rPr>
              <a:t>local_x</a:t>
            </a:r>
            <a:r>
              <a:rPr kumimoji="1" lang="en-US" altLang="ja-JP" dirty="0">
                <a:latin typeface="Hiragino Sans W4" panose="020B0400000000000000" pitchFamily="34" charset="-128"/>
                <a:ea typeface="Hiragino Sans W4" panose="020B0400000000000000" pitchFamily="34" charset="-128"/>
              </a:rPr>
              <a:t> -20 mm〜+20 mm</a:t>
            </a:r>
            <a:r>
              <a:rPr kumimoji="1" lang="ja-JP" altLang="en-US">
                <a:latin typeface="Hiragino Sans W4" panose="020B0400000000000000" pitchFamily="34" charset="-128"/>
                <a:ea typeface="Hiragino Sans W4" panose="020B0400000000000000" pitchFamily="34" charset="-128"/>
              </a:rPr>
              <a:t>で表示</a:t>
            </a:r>
            <a:endParaRPr kumimoji="1" lang="en-US" altLang="ja-JP" dirty="0">
              <a:latin typeface="Hiragino Sans W4" panose="020B0400000000000000" pitchFamily="34" charset="-128"/>
              <a:ea typeface="Hiragino Sans W4" panose="020B0400000000000000" pitchFamily="34" charset="-128"/>
            </a:endParaRPr>
          </a:p>
        </p:txBody>
      </p:sp>
      <p:grpSp>
        <p:nvGrpSpPr>
          <p:cNvPr id="35" name="グループ化 34">
            <a:extLst>
              <a:ext uri="{FF2B5EF4-FFF2-40B4-BE49-F238E27FC236}">
                <a16:creationId xmlns:a16="http://schemas.microsoft.com/office/drawing/2014/main" id="{35CD809D-4E6E-783B-F97A-75E49435A852}"/>
              </a:ext>
            </a:extLst>
          </p:cNvPr>
          <p:cNvGrpSpPr/>
          <p:nvPr/>
        </p:nvGrpSpPr>
        <p:grpSpPr>
          <a:xfrm>
            <a:off x="4657127" y="2235380"/>
            <a:ext cx="4758423" cy="2644734"/>
            <a:chOff x="4657127" y="2208367"/>
            <a:chExt cx="4758423" cy="3263273"/>
          </a:xfrm>
        </p:grpSpPr>
        <p:grpSp>
          <p:nvGrpSpPr>
            <p:cNvPr id="32" name="グループ化 31">
              <a:extLst>
                <a:ext uri="{FF2B5EF4-FFF2-40B4-BE49-F238E27FC236}">
                  <a16:creationId xmlns:a16="http://schemas.microsoft.com/office/drawing/2014/main" id="{05D87279-C1B9-8AA3-6D03-A865F17FC39A}"/>
                </a:ext>
              </a:extLst>
            </p:cNvPr>
            <p:cNvGrpSpPr/>
            <p:nvPr/>
          </p:nvGrpSpPr>
          <p:grpSpPr>
            <a:xfrm>
              <a:off x="4657127" y="2208367"/>
              <a:ext cx="4758423" cy="3263273"/>
              <a:chOff x="4657127" y="1986998"/>
              <a:chExt cx="4758423" cy="3263273"/>
            </a:xfrm>
          </p:grpSpPr>
          <p:grpSp>
            <p:nvGrpSpPr>
              <p:cNvPr id="30" name="グループ化 29">
                <a:extLst>
                  <a:ext uri="{FF2B5EF4-FFF2-40B4-BE49-F238E27FC236}">
                    <a16:creationId xmlns:a16="http://schemas.microsoft.com/office/drawing/2014/main" id="{FB807431-7385-42C9-CF4B-C5D9FA24334A}"/>
                  </a:ext>
                </a:extLst>
              </p:cNvPr>
              <p:cNvGrpSpPr/>
              <p:nvPr/>
            </p:nvGrpSpPr>
            <p:grpSpPr>
              <a:xfrm>
                <a:off x="4657127" y="1986998"/>
                <a:ext cx="4758423" cy="3263273"/>
                <a:chOff x="4657125" y="2084459"/>
                <a:chExt cx="4467323" cy="3168039"/>
              </a:xfrm>
            </p:grpSpPr>
            <p:pic>
              <p:nvPicPr>
                <p:cNvPr id="13" name="図 12">
                  <a:extLst>
                    <a:ext uri="{FF2B5EF4-FFF2-40B4-BE49-F238E27FC236}">
                      <a16:creationId xmlns:a16="http://schemas.microsoft.com/office/drawing/2014/main" id="{68907224-521A-480E-60EC-E82D994F4308}"/>
                    </a:ext>
                  </a:extLst>
                </p:cNvPr>
                <p:cNvPicPr>
                  <a:picLocks noChangeAspect="1"/>
                </p:cNvPicPr>
                <p:nvPr/>
              </p:nvPicPr>
              <p:blipFill rotWithShape="1">
                <a:blip r:embed="rId3"/>
                <a:srcRect t="2477" b="6416"/>
                <a:stretch/>
              </p:blipFill>
              <p:spPr>
                <a:xfrm>
                  <a:off x="4657125" y="2246005"/>
                  <a:ext cx="4042317" cy="2741778"/>
                </a:xfrm>
                <a:prstGeom prst="rect">
                  <a:avLst/>
                </a:prstGeom>
              </p:spPr>
            </p:pic>
            <p:sp>
              <p:nvSpPr>
                <p:cNvPr id="104" name="テキスト ボックス 103">
                  <a:extLst>
                    <a:ext uri="{FF2B5EF4-FFF2-40B4-BE49-F238E27FC236}">
                      <a16:creationId xmlns:a16="http://schemas.microsoft.com/office/drawing/2014/main" id="{D370CC95-E082-2015-FCEB-7B2FF2A3E127}"/>
                    </a:ext>
                  </a:extLst>
                </p:cNvPr>
                <p:cNvSpPr txBox="1"/>
                <p:nvPr/>
              </p:nvSpPr>
              <p:spPr>
                <a:xfrm>
                  <a:off x="7398353" y="4883166"/>
                  <a:ext cx="1471162" cy="369332"/>
                </a:xfrm>
                <a:prstGeom prst="rect">
                  <a:avLst/>
                </a:prstGeom>
                <a:noFill/>
              </p:spPr>
              <p:txBody>
                <a:bodyPr wrap="square">
                  <a:spAutoFit/>
                </a:bodyPr>
                <a:lstStyle/>
                <a:p>
                  <a:r>
                    <a:rPr kumimoji="1" lang="en-US" altLang="ja-JP" dirty="0" err="1"/>
                    <a:t>local_x</a:t>
                  </a:r>
                  <a:r>
                    <a:rPr kumimoji="1" lang="en-US" altLang="ja-JP" dirty="0"/>
                    <a:t> [mm]</a:t>
                  </a:r>
                </a:p>
              </p:txBody>
            </p:sp>
            <p:cxnSp>
              <p:nvCxnSpPr>
                <p:cNvPr id="72" name="直線コネクタ 71">
                  <a:extLst>
                    <a:ext uri="{FF2B5EF4-FFF2-40B4-BE49-F238E27FC236}">
                      <a16:creationId xmlns:a16="http://schemas.microsoft.com/office/drawing/2014/main" id="{F9BFAA7C-C64F-F285-FC59-8CFE42E733BD}"/>
                    </a:ext>
                  </a:extLst>
                </p:cNvPr>
                <p:cNvCxnSpPr>
                  <a:cxnSpLocks/>
                  <a:endCxn id="74" idx="1"/>
                </p:cNvCxnSpPr>
                <p:nvPr/>
              </p:nvCxnSpPr>
              <p:spPr>
                <a:xfrm flipV="1">
                  <a:off x="4989777" y="4551176"/>
                  <a:ext cx="2928185" cy="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068FFBA9-CA4D-3DFC-9FC4-5CAA4CC22C50}"/>
                    </a:ext>
                  </a:extLst>
                </p:cNvPr>
                <p:cNvSpPr txBox="1"/>
                <p:nvPr/>
              </p:nvSpPr>
              <p:spPr>
                <a:xfrm>
                  <a:off x="7917962" y="4329970"/>
                  <a:ext cx="1206486" cy="44241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dirty="0">
                      <a:solidFill>
                        <a:srgbClr val="FF0000"/>
                      </a:solidFill>
                      <a:latin typeface="Hiragino Sans W4" panose="020B0400000000000000" pitchFamily="34" charset="-128"/>
                      <a:ea typeface="Hiragino Sans W4" panose="020B0400000000000000" pitchFamily="34" charset="-128"/>
                    </a:rPr>
                    <a:t>200 </a:t>
                  </a:r>
                  <a:r>
                    <a:rPr lang="en-US" altLang="ja-JP" dirty="0" err="1">
                      <a:solidFill>
                        <a:srgbClr val="FF0000"/>
                      </a:solidFill>
                      <a:ea typeface="Hiragino Sans W4" panose="020B0400000000000000" pitchFamily="34" charset="-128"/>
                    </a:rPr>
                    <a:t>μm</a:t>
                  </a:r>
                  <a:endParaRPr lang="en" altLang="ja-JP" dirty="0">
                    <a:solidFill>
                      <a:srgbClr val="FF0000"/>
                    </a:solidFill>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67C69CD9-75B3-1EF0-6F2C-FFC313AF46D9}"/>
                    </a:ext>
                  </a:extLst>
                </p:cNvPr>
                <p:cNvSpPr txBox="1"/>
                <p:nvPr/>
              </p:nvSpPr>
              <p:spPr>
                <a:xfrm>
                  <a:off x="5271863" y="2084459"/>
                  <a:ext cx="2857547" cy="442410"/>
                </a:xfrm>
                <a:prstGeom prst="rect">
                  <a:avLst/>
                </a:prstGeom>
                <a:solidFill>
                  <a:schemeClr val="bg1"/>
                </a:solidFill>
                <a:ln>
                  <a:solidFill>
                    <a:schemeClr val="tx1"/>
                  </a:solidFill>
                </a:ln>
              </p:spPr>
              <p:txBody>
                <a:bodyPr wrap="square" anchor="ctr" anchorCtr="0">
                  <a:spAutoFit/>
                </a:bodyPr>
                <a:lstStyle/>
                <a:p>
                  <a:pPr algn="ctr"/>
                  <a:r>
                    <a:rPr kumimoji="1" lang="en-US" altLang="ja-JP" dirty="0">
                      <a:latin typeface="Hiragino Sans W4" panose="020B0400000000000000" pitchFamily="34" charset="-128"/>
                      <a:ea typeface="Hiragino Sans W4" panose="020B0400000000000000" pitchFamily="34" charset="-128"/>
                    </a:rPr>
                    <a:t>Residual sigma [mm]</a:t>
                  </a:r>
                </a:p>
              </p:txBody>
            </p:sp>
          </p:grpSp>
          <p:sp>
            <p:nvSpPr>
              <p:cNvPr id="31" name="円/楕円 30">
                <a:extLst>
                  <a:ext uri="{FF2B5EF4-FFF2-40B4-BE49-F238E27FC236}">
                    <a16:creationId xmlns:a16="http://schemas.microsoft.com/office/drawing/2014/main" id="{E8FF3235-A514-F6EC-6421-39CBF0C98727}"/>
                  </a:ext>
                </a:extLst>
              </p:cNvPr>
              <p:cNvSpPr/>
              <p:nvPr/>
            </p:nvSpPr>
            <p:spPr>
              <a:xfrm rot="19309090">
                <a:off x="5361596" y="2220020"/>
                <a:ext cx="738113" cy="2427611"/>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083C57C9-1655-0957-9022-F3ED17AF5C0E}"/>
                </a:ext>
              </a:extLst>
            </p:cNvPr>
            <p:cNvSpPr txBox="1"/>
            <p:nvPr/>
          </p:nvSpPr>
          <p:spPr>
            <a:xfrm>
              <a:off x="7682320" y="3897828"/>
              <a:ext cx="1055097" cy="444938"/>
            </a:xfrm>
            <a:prstGeom prst="rect">
              <a:avLst/>
            </a:prstGeom>
            <a:noFill/>
          </p:spPr>
          <p:txBody>
            <a:bodyPr wrap="none" rtlCol="0">
              <a:spAutoFit/>
            </a:bodyPr>
            <a:lstStyle/>
            <a:p>
              <a:r>
                <a:rPr kumimoji="1" lang="en-US" altLang="ja-JP" dirty="0">
                  <a:solidFill>
                    <a:srgbClr val="3F53F4"/>
                  </a:solidFill>
                  <a:latin typeface="Hiragino Sans W4" panose="020B0400000000000000" pitchFamily="34" charset="-128"/>
                  <a:ea typeface="Hiragino Sans W4" panose="020B0400000000000000" pitchFamily="34" charset="-128"/>
                </a:rPr>
                <a:t>Beam</a:t>
              </a:r>
              <a:r>
                <a:rPr kumimoji="1" lang="ja-JP" altLang="en-US">
                  <a:solidFill>
                    <a:srgbClr val="3F53F4"/>
                  </a:solidFill>
                  <a:ea typeface="Hiragino Sans W4" panose="020B0400000000000000" pitchFamily="34" charset="-128"/>
                </a:rPr>
                <a:t>→</a:t>
              </a:r>
              <a:endParaRPr kumimoji="1" lang="ja-JP" altLang="en-US" dirty="0">
                <a:solidFill>
                  <a:srgbClr val="3F53F4"/>
                </a:solidFill>
                <a:ea typeface="Hiragino Sans W4" panose="020B0400000000000000" pitchFamily="34" charset="-128"/>
              </a:endParaRPr>
            </a:p>
          </p:txBody>
        </p:sp>
      </p:grpSp>
      <p:grpSp>
        <p:nvGrpSpPr>
          <p:cNvPr id="12" name="グループ化 11">
            <a:extLst>
              <a:ext uri="{FF2B5EF4-FFF2-40B4-BE49-F238E27FC236}">
                <a16:creationId xmlns:a16="http://schemas.microsoft.com/office/drawing/2014/main" id="{6ABE53F5-77D2-67E6-14CA-897E3103F554}"/>
              </a:ext>
            </a:extLst>
          </p:cNvPr>
          <p:cNvGrpSpPr/>
          <p:nvPr/>
        </p:nvGrpSpPr>
        <p:grpSpPr>
          <a:xfrm>
            <a:off x="138413" y="2214933"/>
            <a:ext cx="4620062" cy="2785505"/>
            <a:chOff x="138413" y="2127522"/>
            <a:chExt cx="4620062" cy="3407145"/>
          </a:xfrm>
        </p:grpSpPr>
        <p:pic>
          <p:nvPicPr>
            <p:cNvPr id="10" name="図 9">
              <a:extLst>
                <a:ext uri="{FF2B5EF4-FFF2-40B4-BE49-F238E27FC236}">
                  <a16:creationId xmlns:a16="http://schemas.microsoft.com/office/drawing/2014/main" id="{A04B77F3-FBBE-95B7-E6F9-BF968FCF28DF}"/>
                </a:ext>
              </a:extLst>
            </p:cNvPr>
            <p:cNvPicPr>
              <a:picLocks noChangeAspect="1"/>
            </p:cNvPicPr>
            <p:nvPr/>
          </p:nvPicPr>
          <p:blipFill rotWithShape="1">
            <a:blip r:embed="rId4"/>
            <a:srcRect b="5103"/>
            <a:stretch/>
          </p:blipFill>
          <p:spPr>
            <a:xfrm>
              <a:off x="361172" y="2287293"/>
              <a:ext cx="4340659" cy="2898665"/>
            </a:xfrm>
            <a:prstGeom prst="rect">
              <a:avLst/>
            </a:prstGeom>
          </p:spPr>
        </p:pic>
        <p:grpSp>
          <p:nvGrpSpPr>
            <p:cNvPr id="43" name="グループ化 42">
              <a:extLst>
                <a:ext uri="{FF2B5EF4-FFF2-40B4-BE49-F238E27FC236}">
                  <a16:creationId xmlns:a16="http://schemas.microsoft.com/office/drawing/2014/main" id="{FB3BE8A9-65C1-6162-4057-71DB470C1E43}"/>
                </a:ext>
              </a:extLst>
            </p:cNvPr>
            <p:cNvGrpSpPr/>
            <p:nvPr/>
          </p:nvGrpSpPr>
          <p:grpSpPr>
            <a:xfrm>
              <a:off x="138413" y="2127522"/>
              <a:ext cx="4620062" cy="3407145"/>
              <a:chOff x="6738988" y="1683086"/>
              <a:chExt cx="4838399" cy="3568161"/>
            </a:xfrm>
          </p:grpSpPr>
          <p:grpSp>
            <p:nvGrpSpPr>
              <p:cNvPr id="44" name="グループ化 43">
                <a:extLst>
                  <a:ext uri="{FF2B5EF4-FFF2-40B4-BE49-F238E27FC236}">
                    <a16:creationId xmlns:a16="http://schemas.microsoft.com/office/drawing/2014/main" id="{FE4E9CDD-BC1E-918E-D1CE-0B9E86EFB15F}"/>
                  </a:ext>
                </a:extLst>
              </p:cNvPr>
              <p:cNvGrpSpPr/>
              <p:nvPr/>
            </p:nvGrpSpPr>
            <p:grpSpPr>
              <a:xfrm>
                <a:off x="6738988" y="1683086"/>
                <a:ext cx="4838399" cy="3568161"/>
                <a:chOff x="6738988" y="1683086"/>
                <a:chExt cx="4838399" cy="3568161"/>
              </a:xfrm>
            </p:grpSpPr>
            <p:grpSp>
              <p:nvGrpSpPr>
                <p:cNvPr id="52" name="グループ化 51">
                  <a:extLst>
                    <a:ext uri="{FF2B5EF4-FFF2-40B4-BE49-F238E27FC236}">
                      <a16:creationId xmlns:a16="http://schemas.microsoft.com/office/drawing/2014/main" id="{08A4083D-CFDD-3C9E-E113-7B3E3C69C13C}"/>
                    </a:ext>
                  </a:extLst>
                </p:cNvPr>
                <p:cNvGrpSpPr/>
                <p:nvPr/>
              </p:nvGrpSpPr>
              <p:grpSpPr>
                <a:xfrm>
                  <a:off x="7681954" y="1683086"/>
                  <a:ext cx="3895433" cy="3568161"/>
                  <a:chOff x="7909009" y="1806057"/>
                  <a:chExt cx="3895433" cy="3568161"/>
                </a:xfrm>
              </p:grpSpPr>
              <p:sp>
                <p:nvSpPr>
                  <p:cNvPr id="69" name="テキスト ボックス 68">
                    <a:extLst>
                      <a:ext uri="{FF2B5EF4-FFF2-40B4-BE49-F238E27FC236}">
                        <a16:creationId xmlns:a16="http://schemas.microsoft.com/office/drawing/2014/main" id="{8770AF31-A97D-3F14-31FD-AF5045316BA2}"/>
                      </a:ext>
                    </a:extLst>
                  </p:cNvPr>
                  <p:cNvSpPr txBox="1"/>
                  <p:nvPr/>
                </p:nvSpPr>
                <p:spPr>
                  <a:xfrm>
                    <a:off x="7909009" y="1806057"/>
                    <a:ext cx="2992590" cy="473105"/>
                  </a:xfrm>
                  <a:prstGeom prst="rect">
                    <a:avLst/>
                  </a:prstGeom>
                  <a:solidFill>
                    <a:schemeClr val="bg1"/>
                  </a:solidFill>
                  <a:ln>
                    <a:solidFill>
                      <a:schemeClr val="tx1"/>
                    </a:solidFill>
                  </a:ln>
                </p:spPr>
                <p:txBody>
                  <a:bodyPr wrap="square" anchor="ctr" anchorCtr="0">
                    <a:spAutoFit/>
                  </a:bodyPr>
                  <a:lstStyle/>
                  <a:p>
                    <a:pPr algn="ctr"/>
                    <a:r>
                      <a:rPr kumimoji="1" lang="en-US" altLang="ja-JP" dirty="0">
                        <a:latin typeface="Hiragino Sans W4" panose="020B0400000000000000" pitchFamily="34" charset="-128"/>
                        <a:ea typeface="Hiragino Sans W4" panose="020B0400000000000000" pitchFamily="34" charset="-128"/>
                      </a:rPr>
                      <a:t>Residual mean [mm]</a:t>
                    </a:r>
                  </a:p>
                </p:txBody>
              </p:sp>
              <p:sp>
                <p:nvSpPr>
                  <p:cNvPr id="58" name="テキスト ボックス 57">
                    <a:extLst>
                      <a:ext uri="{FF2B5EF4-FFF2-40B4-BE49-F238E27FC236}">
                        <a16:creationId xmlns:a16="http://schemas.microsoft.com/office/drawing/2014/main" id="{6D3BDEDB-52B6-F08C-F2CA-1616C16ABF08}"/>
                      </a:ext>
                    </a:extLst>
                  </p:cNvPr>
                  <p:cNvSpPr txBox="1"/>
                  <p:nvPr/>
                </p:nvSpPr>
                <p:spPr>
                  <a:xfrm>
                    <a:off x="10327836" y="4903225"/>
                    <a:ext cx="1476606" cy="470993"/>
                  </a:xfrm>
                  <a:prstGeom prst="rect">
                    <a:avLst/>
                  </a:prstGeom>
                  <a:noFill/>
                </p:spPr>
                <p:txBody>
                  <a:bodyPr wrap="square" anchor="ctr" anchorCtr="0">
                    <a:spAutoFit/>
                  </a:bodyPr>
                  <a:lstStyle/>
                  <a:p>
                    <a:r>
                      <a:rPr kumimoji="1" lang="en-US" altLang="ja-JP" dirty="0" err="1"/>
                      <a:t>local_x</a:t>
                    </a:r>
                    <a:r>
                      <a:rPr kumimoji="1" lang="en-US" altLang="ja-JP" dirty="0"/>
                      <a:t> [mm]</a:t>
                    </a:r>
                  </a:p>
                </p:txBody>
              </p:sp>
            </p:grpSp>
            <p:sp>
              <p:nvSpPr>
                <p:cNvPr id="54" name="テキスト ボックス 53">
                  <a:extLst>
                    <a:ext uri="{FF2B5EF4-FFF2-40B4-BE49-F238E27FC236}">
                      <a16:creationId xmlns:a16="http://schemas.microsoft.com/office/drawing/2014/main" id="{B45D035B-9F5A-3128-FD55-8BDD98AA3323}"/>
                    </a:ext>
                  </a:extLst>
                </p:cNvPr>
                <p:cNvSpPr txBox="1"/>
                <p:nvPr/>
              </p:nvSpPr>
              <p:spPr>
                <a:xfrm rot="16200000">
                  <a:off x="6395537" y="2083013"/>
                  <a:ext cx="1073687" cy="386786"/>
                </a:xfrm>
                <a:prstGeom prst="rect">
                  <a:avLst/>
                </a:prstGeom>
                <a:noFill/>
              </p:spPr>
              <p:txBody>
                <a:bodyPr wrap="square">
                  <a:spAutoFit/>
                </a:bodyPr>
                <a:lstStyle/>
                <a:p>
                  <a:r>
                    <a:rPr kumimoji="1" lang="en-US" altLang="ja-JP" dirty="0"/>
                    <a:t>[mm]</a:t>
                  </a:r>
                </a:p>
              </p:txBody>
            </p:sp>
          </p:grpSp>
          <p:grpSp>
            <p:nvGrpSpPr>
              <p:cNvPr id="45" name="グループ化 44">
                <a:extLst>
                  <a:ext uri="{FF2B5EF4-FFF2-40B4-BE49-F238E27FC236}">
                    <a16:creationId xmlns:a16="http://schemas.microsoft.com/office/drawing/2014/main" id="{A105417C-AD25-2215-7EE6-308CC113392C}"/>
                  </a:ext>
                </a:extLst>
              </p:cNvPr>
              <p:cNvGrpSpPr/>
              <p:nvPr/>
            </p:nvGrpSpPr>
            <p:grpSpPr>
              <a:xfrm>
                <a:off x="6956466" y="3394748"/>
                <a:ext cx="4207320" cy="1151693"/>
                <a:chOff x="6956466" y="3394748"/>
                <a:chExt cx="4207320" cy="1151693"/>
              </a:xfrm>
            </p:grpSpPr>
            <p:sp>
              <p:nvSpPr>
                <p:cNvPr id="50" name="テキスト ボックス 49">
                  <a:extLst>
                    <a:ext uri="{FF2B5EF4-FFF2-40B4-BE49-F238E27FC236}">
                      <a16:creationId xmlns:a16="http://schemas.microsoft.com/office/drawing/2014/main" id="{B676DAFE-1466-C069-83EF-8E8E57E9B397}"/>
                    </a:ext>
                  </a:extLst>
                </p:cNvPr>
                <p:cNvSpPr txBox="1"/>
                <p:nvPr/>
              </p:nvSpPr>
              <p:spPr>
                <a:xfrm>
                  <a:off x="10058827" y="4075448"/>
                  <a:ext cx="1104959" cy="470993"/>
                </a:xfrm>
                <a:prstGeom prst="rect">
                  <a:avLst/>
                </a:prstGeom>
                <a:noFill/>
              </p:spPr>
              <p:txBody>
                <a:bodyPr wrap="none" rtlCol="0">
                  <a:spAutoFit/>
                </a:bodyPr>
                <a:lstStyle/>
                <a:p>
                  <a:r>
                    <a:rPr kumimoji="1" lang="en-US" altLang="ja-JP" dirty="0">
                      <a:solidFill>
                        <a:srgbClr val="3F53F4"/>
                      </a:solidFill>
                      <a:latin typeface="Hiragino Sans W4" panose="020B0400000000000000" pitchFamily="34" charset="-128"/>
                      <a:ea typeface="Hiragino Sans W4" panose="020B0400000000000000" pitchFamily="34" charset="-128"/>
                    </a:rPr>
                    <a:t>Beam</a:t>
                  </a:r>
                  <a:r>
                    <a:rPr kumimoji="1" lang="ja-JP" altLang="en-US">
                      <a:solidFill>
                        <a:srgbClr val="3F53F4"/>
                      </a:solidFill>
                      <a:ea typeface="Hiragino Sans W4" panose="020B0400000000000000" pitchFamily="34" charset="-128"/>
                    </a:rPr>
                    <a:t>→</a:t>
                  </a:r>
                  <a:endParaRPr kumimoji="1" lang="ja-JP" altLang="en-US" dirty="0">
                    <a:solidFill>
                      <a:srgbClr val="3F53F4"/>
                    </a:solidFill>
                    <a:ea typeface="Hiragino Sans W4" panose="020B0400000000000000" pitchFamily="34" charset="-128"/>
                  </a:endParaRPr>
                </a:p>
              </p:txBody>
            </p:sp>
            <p:sp>
              <p:nvSpPr>
                <p:cNvPr id="51" name="テキスト ボックス 50">
                  <a:extLst>
                    <a:ext uri="{FF2B5EF4-FFF2-40B4-BE49-F238E27FC236}">
                      <a16:creationId xmlns:a16="http://schemas.microsoft.com/office/drawing/2014/main" id="{839C3E1C-A291-294E-E194-4D618E232199}"/>
                    </a:ext>
                  </a:extLst>
                </p:cNvPr>
                <p:cNvSpPr txBox="1"/>
                <p:nvPr/>
              </p:nvSpPr>
              <p:spPr>
                <a:xfrm>
                  <a:off x="6956466" y="3394748"/>
                  <a:ext cx="951479" cy="3867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dirty="0">
                      <a:solidFill>
                        <a:srgbClr val="FF0000"/>
                      </a:solidFill>
                      <a:latin typeface="Hiragino Sans W4" panose="020B0400000000000000" pitchFamily="34" charset="-128"/>
                      <a:ea typeface="Hiragino Sans W4" panose="020B0400000000000000" pitchFamily="34" charset="-128"/>
                    </a:rPr>
                    <a:t>0</a:t>
                  </a:r>
                </a:p>
              </p:txBody>
            </p:sp>
            <p:cxnSp>
              <p:nvCxnSpPr>
                <p:cNvPr id="47" name="直線コネクタ 46">
                  <a:extLst>
                    <a:ext uri="{FF2B5EF4-FFF2-40B4-BE49-F238E27FC236}">
                      <a16:creationId xmlns:a16="http://schemas.microsoft.com/office/drawing/2014/main" id="{7BD110C7-B322-5CEB-C56F-70D8949C89FD}"/>
                    </a:ext>
                  </a:extLst>
                </p:cNvPr>
                <p:cNvCxnSpPr>
                  <a:cxnSpLocks/>
                </p:cNvCxnSpPr>
                <p:nvPr/>
              </p:nvCxnSpPr>
              <p:spPr>
                <a:xfrm>
                  <a:off x="7398838" y="3588141"/>
                  <a:ext cx="374983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cxnSp>
        <p:nvCxnSpPr>
          <p:cNvPr id="36" name="直線コネクタ 35">
            <a:extLst>
              <a:ext uri="{FF2B5EF4-FFF2-40B4-BE49-F238E27FC236}">
                <a16:creationId xmlns:a16="http://schemas.microsoft.com/office/drawing/2014/main" id="{00A58F56-8E35-EAB8-0EFC-D7584628FC7B}"/>
              </a:ext>
            </a:extLst>
          </p:cNvPr>
          <p:cNvCxnSpPr>
            <a:cxnSpLocks/>
          </p:cNvCxnSpPr>
          <p:nvPr/>
        </p:nvCxnSpPr>
        <p:spPr>
          <a:xfrm>
            <a:off x="13493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278AE6FB-1D87-A4B9-32BB-504E6337E56F}"/>
              </a:ext>
            </a:extLst>
          </p:cNvPr>
          <p:cNvSpPr txBox="1"/>
          <p:nvPr/>
        </p:nvSpPr>
        <p:spPr>
          <a:xfrm>
            <a:off x="507745" y="6119837"/>
            <a:ext cx="8536222" cy="646331"/>
          </a:xfrm>
          <a:prstGeom prst="rect">
            <a:avLst/>
          </a:prstGeom>
          <a:noFill/>
        </p:spPr>
        <p:txBody>
          <a:bodyPr wrap="square">
            <a:spAutoFit/>
          </a:bodyPr>
          <a:lstStyle/>
          <a:p>
            <a:pPr lvl="1">
              <a:spcBef>
                <a:spcPts val="600"/>
              </a:spcBef>
            </a:pPr>
            <a:r>
              <a:rPr lang="ja-JP" altLang="en-US" strike="noStrike">
                <a:effectLst/>
                <a:latin typeface="Hiragino Sans W4" panose="020B0400000000000000" pitchFamily="34" charset="-128"/>
                <a:ea typeface="Hiragino Sans W4" panose="020B0400000000000000" pitchFamily="34" charset="-128"/>
              </a:rPr>
              <a:t>→</a:t>
            </a:r>
            <a:r>
              <a:rPr lang="en-US" altLang="ja-JP" strike="noStrike" dirty="0">
                <a:effectLst/>
                <a:latin typeface="Hiragino Sans W4" panose="020B0400000000000000" pitchFamily="34" charset="-128"/>
                <a:ea typeface="Hiragino Sans W4" panose="020B0400000000000000" pitchFamily="34" charset="-128"/>
              </a:rPr>
              <a:t> </a:t>
            </a:r>
            <a:r>
              <a:rPr lang="en" altLang="ja-JP" dirty="0">
                <a:latin typeface="Hiragino Sans W4" panose="020B0400000000000000" pitchFamily="34" charset="-128"/>
                <a:ea typeface="Hiragino Sans W4" panose="020B0400000000000000" pitchFamily="34" charset="-128"/>
              </a:rPr>
              <a:t>STS</a:t>
            </a:r>
            <a:r>
              <a:rPr lang="ja-JP" altLang="en-US">
                <a:latin typeface="Hiragino Sans W4" panose="020B0400000000000000" pitchFamily="34" charset="-128"/>
                <a:ea typeface="Hiragino Sans W4" panose="020B0400000000000000" pitchFamily="34" charset="-128"/>
              </a:rPr>
              <a:t>の</a:t>
            </a:r>
            <a:r>
              <a:rPr lang="en-US" altLang="ja-JP" dirty="0">
                <a:latin typeface="Hiragino Sans W4" panose="020B0400000000000000" pitchFamily="34" charset="-128"/>
                <a:ea typeface="Hiragino Sans W4" panose="020B0400000000000000" pitchFamily="34" charset="-128"/>
              </a:rPr>
              <a:t> -30 mm ~ -7 mm</a:t>
            </a:r>
            <a:r>
              <a:rPr lang="ja-JP" altLang="en-US">
                <a:latin typeface="Hiragino Sans W4" panose="020B0400000000000000" pitchFamily="34" charset="-128"/>
                <a:ea typeface="Hiragino Sans W4" panose="020B0400000000000000" pitchFamily="34" charset="-128"/>
              </a:rPr>
              <a:t>は</a:t>
            </a:r>
            <a:r>
              <a:rPr lang="en-US" altLang="ja-JP" dirty="0">
                <a:latin typeface="Hiragino Sans W4" panose="020B0400000000000000" pitchFamily="34" charset="-128"/>
                <a:ea typeface="Hiragino Sans W4" panose="020B0400000000000000" pitchFamily="34" charset="-128"/>
              </a:rPr>
              <a:t>, </a:t>
            </a:r>
            <a:r>
              <a:rPr lang="en" altLang="ja-JP" strike="noStrike" dirty="0">
                <a:effectLst/>
                <a:latin typeface="Hiragino Sans W4" panose="020B0400000000000000" pitchFamily="34" charset="-128"/>
                <a:ea typeface="Hiragino Sans W4" panose="020B0400000000000000" pitchFamily="34" charset="-128"/>
              </a:rPr>
              <a:t>GTR</a:t>
            </a:r>
            <a:r>
              <a:rPr lang="ja-JP" altLang="en-US" strike="noStrike">
                <a:effectLst/>
                <a:latin typeface="Hiragino Sans W4" panose="020B0400000000000000" pitchFamily="34" charset="-128"/>
                <a:ea typeface="Hiragino Sans W4" panose="020B0400000000000000" pitchFamily="34" charset="-128"/>
              </a:rPr>
              <a:t>の隣の</a:t>
            </a:r>
            <a:r>
              <a:rPr lang="en-US" altLang="ja-JP" strike="noStrike" dirty="0">
                <a:effectLst/>
                <a:latin typeface="Hiragino Sans W4" panose="020B0400000000000000" pitchFamily="34" charset="-128"/>
                <a:ea typeface="Hiragino Sans W4" panose="020B0400000000000000" pitchFamily="34" charset="-128"/>
              </a:rPr>
              <a:t>module</a:t>
            </a:r>
            <a:r>
              <a:rPr lang="ja-JP" altLang="en-US" strike="noStrike">
                <a:effectLst/>
                <a:latin typeface="Hiragino Sans W4" panose="020B0400000000000000" pitchFamily="34" charset="-128"/>
                <a:ea typeface="Hiragino Sans W4" panose="020B0400000000000000" pitchFamily="34" charset="-128"/>
              </a:rPr>
              <a:t>の枠との重なりがあり、多重散乱の影響を受ける</a:t>
            </a:r>
            <a:endParaRPr lang="en" altLang="ja-JP" strike="noStrike" dirty="0">
              <a:effectLst/>
              <a:latin typeface="Hiragino Sans W4" panose="020B0400000000000000" pitchFamily="34" charset="-128"/>
              <a:ea typeface="Hiragino Sans W4" panose="020B0400000000000000" pitchFamily="34" charset="-128"/>
            </a:endParaRPr>
          </a:p>
        </p:txBody>
      </p:sp>
      <p:sp>
        <p:nvSpPr>
          <p:cNvPr id="11" name="テキスト ボックス 10">
            <a:extLst>
              <a:ext uri="{FF2B5EF4-FFF2-40B4-BE49-F238E27FC236}">
                <a16:creationId xmlns:a16="http://schemas.microsoft.com/office/drawing/2014/main" id="{BC021DDE-79BF-45C1-6928-1FBD31AC4E0C}"/>
              </a:ext>
            </a:extLst>
          </p:cNvPr>
          <p:cNvSpPr txBox="1"/>
          <p:nvPr/>
        </p:nvSpPr>
        <p:spPr>
          <a:xfrm>
            <a:off x="507745" y="5020694"/>
            <a:ext cx="6121110" cy="400110"/>
          </a:xfrm>
          <a:prstGeom prst="rect">
            <a:avLst/>
          </a:prstGeom>
          <a:noFill/>
        </p:spPr>
        <p:txBody>
          <a:bodyPr wrap="square">
            <a:spAutoFit/>
          </a:bodyPr>
          <a:lstStyle/>
          <a:p>
            <a:pPr marL="342900" indent="-342900" algn="l">
              <a:spcBef>
                <a:spcPts val="600"/>
              </a:spcBef>
              <a:buFont typeface="Wingdings" pitchFamily="2" charset="2"/>
              <a:buChar char="ü"/>
            </a:pPr>
            <a:r>
              <a:rPr lang="en-US" altLang="ja-JP" sz="2000" u="sng" dirty="0" err="1">
                <a:latin typeface="Hiragino Sans W4" panose="020B0400000000000000" pitchFamily="34" charset="-128"/>
                <a:ea typeface="Hiragino Sans W4" panose="020B0400000000000000" pitchFamily="34" charset="-128"/>
              </a:rPr>
              <a:t>L</a:t>
            </a:r>
            <a:r>
              <a:rPr lang="en-US" altLang="ja-JP" sz="2000" u="sng" strike="noStrike" dirty="0" err="1">
                <a:effectLst/>
                <a:latin typeface="Hiragino Sans W4" panose="020B0400000000000000" pitchFamily="34" charset="-128"/>
                <a:ea typeface="Hiragino Sans W4" panose="020B0400000000000000" pitchFamily="34" charset="-128"/>
              </a:rPr>
              <a:t>ocal_x</a:t>
            </a:r>
            <a:r>
              <a:rPr lang="en-US" altLang="ja-JP" sz="2000" u="sng" strike="noStrike" dirty="0">
                <a:effectLst/>
                <a:latin typeface="Hiragino Sans W4" panose="020B0400000000000000" pitchFamily="34" charset="-128"/>
                <a:ea typeface="Hiragino Sans W4" panose="020B0400000000000000" pitchFamily="34" charset="-128"/>
              </a:rPr>
              <a:t> </a:t>
            </a:r>
            <a:r>
              <a:rPr lang="en-US" altLang="ja-JP" sz="2000" u="sng" dirty="0">
                <a:latin typeface="Hiragino Sans W4" panose="020B0400000000000000" pitchFamily="34" charset="-128"/>
                <a:ea typeface="Hiragino Sans W4" panose="020B0400000000000000" pitchFamily="34" charset="-128"/>
              </a:rPr>
              <a:t>&gt; -5 mm </a:t>
            </a:r>
            <a:r>
              <a:rPr lang="ja-JP" altLang="en-US" sz="2000" u="sng">
                <a:latin typeface="Hiragino Sans W4" panose="020B0400000000000000" pitchFamily="34" charset="-128"/>
                <a:ea typeface="Hiragino Sans W4" panose="020B0400000000000000" pitchFamily="34" charset="-128"/>
              </a:rPr>
              <a:t>で</a:t>
            </a:r>
            <a:r>
              <a:rPr lang="en-US" altLang="ja-JP" sz="2000" u="sng" dirty="0">
                <a:latin typeface="Hiragino Sans W4" panose="020B0400000000000000" pitchFamily="34" charset="-128"/>
                <a:ea typeface="Hiragino Sans W4" panose="020B0400000000000000" pitchFamily="34" charset="-128"/>
              </a:rPr>
              <a:t> </a:t>
            </a:r>
            <a:r>
              <a:rPr lang="en-US" altLang="ja-JP" sz="2000" b="1" u="sng" dirty="0">
                <a:solidFill>
                  <a:srgbClr val="FF0000"/>
                </a:solidFill>
                <a:latin typeface="Hiragino Sans W6" panose="020B0400000000000000" pitchFamily="34" charset="-128"/>
                <a:ea typeface="Hiragino Sans W6" panose="020B0400000000000000" pitchFamily="34" charset="-128"/>
              </a:rPr>
              <a:t>200 </a:t>
            </a:r>
            <a:r>
              <a:rPr lang="en-US" altLang="ja-JP" sz="2000" b="1" u="sng" dirty="0" err="1">
                <a:solidFill>
                  <a:srgbClr val="FF0000"/>
                </a:solidFill>
                <a:ea typeface="Hiragino Sans W6" panose="020B0400000000000000" pitchFamily="34" charset="-128"/>
              </a:rPr>
              <a:t>μm</a:t>
            </a:r>
            <a:r>
              <a:rPr lang="ja-JP" altLang="en-US" sz="2000" u="sng">
                <a:latin typeface="Hiragino Sans W4" panose="020B0400000000000000" pitchFamily="34" charset="-128"/>
                <a:ea typeface="Hiragino Sans W4" panose="020B0400000000000000" pitchFamily="34" charset="-128"/>
              </a:rPr>
              <a:t>の</a:t>
            </a:r>
            <a:r>
              <a:rPr lang="en-US" altLang="ja-JP" sz="2000" u="sng" dirty="0">
                <a:latin typeface="Hiragino Sans W4" panose="020B0400000000000000" pitchFamily="34" charset="-128"/>
                <a:ea typeface="Hiragino Sans W4" panose="020B0400000000000000" pitchFamily="34" charset="-128"/>
              </a:rPr>
              <a:t>residual</a:t>
            </a:r>
          </a:p>
        </p:txBody>
      </p:sp>
      <p:sp>
        <p:nvSpPr>
          <p:cNvPr id="17" name="テキスト ボックス 16">
            <a:extLst>
              <a:ext uri="{FF2B5EF4-FFF2-40B4-BE49-F238E27FC236}">
                <a16:creationId xmlns:a16="http://schemas.microsoft.com/office/drawing/2014/main" id="{74A6721C-6928-23B0-6F11-DE079BA6AD1C}"/>
              </a:ext>
            </a:extLst>
          </p:cNvPr>
          <p:cNvSpPr txBox="1"/>
          <p:nvPr/>
        </p:nvSpPr>
        <p:spPr>
          <a:xfrm>
            <a:off x="1002790" y="5382321"/>
            <a:ext cx="5149532" cy="369332"/>
          </a:xfrm>
          <a:prstGeom prst="rect">
            <a:avLst/>
          </a:prstGeom>
          <a:noFill/>
        </p:spPr>
        <p:txBody>
          <a:bodyPr wrap="square">
            <a:spAutoFit/>
          </a:bodyPr>
          <a:lstStyle/>
          <a:p>
            <a:r>
              <a:rPr lang="ja-JP" altLang="en-US" sz="1800">
                <a:latin typeface="Hiragino Sans W4" panose="020B0400000000000000" pitchFamily="34" charset="-128"/>
                <a:ea typeface="Hiragino Sans W4" panose="020B0400000000000000" pitchFamily="34" charset="-128"/>
              </a:rPr>
              <a:t>→</a:t>
            </a:r>
            <a:r>
              <a:rPr lang="en-US" altLang="ja-JP" sz="1800" dirty="0">
                <a:latin typeface="Hiragino Sans W4" panose="020B0400000000000000" pitchFamily="34" charset="-128"/>
                <a:ea typeface="Hiragino Sans W4" panose="020B0400000000000000" pitchFamily="34" charset="-128"/>
              </a:rPr>
              <a:t> GTR</a:t>
            </a:r>
            <a:r>
              <a:rPr lang="ja-JP" altLang="en-US" sz="1800">
                <a:latin typeface="Hiragino Sans W4" panose="020B0400000000000000" pitchFamily="34" charset="-128"/>
                <a:ea typeface="Hiragino Sans W4" panose="020B0400000000000000" pitchFamily="34" charset="-128"/>
              </a:rPr>
              <a:t>の位置分解能を考慮すると</a:t>
            </a:r>
            <a:r>
              <a:rPr lang="en-US" altLang="ja-JP" sz="1800" dirty="0">
                <a:latin typeface="Hiragino Sans W4" panose="020B0400000000000000" pitchFamily="34" charset="-128"/>
                <a:ea typeface="Hiragino Sans W4" panose="020B0400000000000000" pitchFamily="34" charset="-128"/>
              </a:rPr>
              <a:t>fine</a:t>
            </a:r>
            <a:r>
              <a:rPr lang="ja-JP" altLang="en-US" sz="1800">
                <a:latin typeface="Hiragino Sans W4" panose="020B0400000000000000" pitchFamily="34" charset="-128"/>
                <a:ea typeface="Hiragino Sans W4" panose="020B0400000000000000" pitchFamily="34" charset="-128"/>
              </a:rPr>
              <a:t>な結果</a:t>
            </a:r>
            <a:endParaRPr lang="ja-JP" altLang="en-US"/>
          </a:p>
        </p:txBody>
      </p:sp>
      <p:sp>
        <p:nvSpPr>
          <p:cNvPr id="19" name="テキスト ボックス 18">
            <a:extLst>
              <a:ext uri="{FF2B5EF4-FFF2-40B4-BE49-F238E27FC236}">
                <a16:creationId xmlns:a16="http://schemas.microsoft.com/office/drawing/2014/main" id="{522B1ED9-56A5-D116-A967-483C90A3C2E7}"/>
              </a:ext>
            </a:extLst>
          </p:cNvPr>
          <p:cNvSpPr txBox="1"/>
          <p:nvPr/>
        </p:nvSpPr>
        <p:spPr>
          <a:xfrm>
            <a:off x="507745" y="5790411"/>
            <a:ext cx="6588794" cy="369332"/>
          </a:xfrm>
          <a:prstGeom prst="rect">
            <a:avLst/>
          </a:prstGeom>
          <a:noFill/>
        </p:spPr>
        <p:txBody>
          <a:bodyPr wrap="square">
            <a:spAutoFit/>
          </a:bodyPr>
          <a:lstStyle/>
          <a:p>
            <a:pPr marL="342900" indent="-342900" algn="l">
              <a:spcBef>
                <a:spcPts val="600"/>
              </a:spcBef>
              <a:buFont typeface="Wingdings" pitchFamily="2" charset="2"/>
              <a:buChar char="ü"/>
            </a:pPr>
            <a:r>
              <a:rPr lang="ja-JP" altLang="en-US" u="sng" strike="noStrike">
                <a:effectLst/>
                <a:latin typeface="Hiragino Sans W4" panose="020B0400000000000000" pitchFamily="34" charset="-128"/>
                <a:ea typeface="Hiragino Sans W4" panose="020B0400000000000000" pitchFamily="34" charset="-128"/>
              </a:rPr>
              <a:t>低</a:t>
            </a:r>
            <a:r>
              <a:rPr lang="en-US" altLang="ja-JP" u="sng" dirty="0" err="1">
                <a:latin typeface="Hiragino Sans W4" panose="020B0400000000000000" pitchFamily="34" charset="-128"/>
                <a:ea typeface="Hiragino Sans W4" panose="020B0400000000000000" pitchFamily="34" charset="-128"/>
              </a:rPr>
              <a:t>Local_</a:t>
            </a:r>
            <a:r>
              <a:rPr lang="en-US" altLang="ja-JP" u="sng" strike="noStrike" dirty="0" err="1">
                <a:effectLst/>
                <a:latin typeface="Hiragino Sans W4" panose="020B0400000000000000" pitchFamily="34" charset="-128"/>
                <a:ea typeface="Hiragino Sans W4" panose="020B0400000000000000" pitchFamily="34" charset="-128"/>
              </a:rPr>
              <a:t>x</a:t>
            </a:r>
            <a:r>
              <a:rPr lang="en-US" altLang="ja-JP" u="sng" dirty="0">
                <a:latin typeface="Hiragino Sans W4" panose="020B0400000000000000" pitchFamily="34" charset="-128"/>
                <a:ea typeface="Hiragino Sans W4" panose="020B0400000000000000" pitchFamily="34" charset="-128"/>
              </a:rPr>
              <a:t> </a:t>
            </a:r>
            <a:r>
              <a:rPr lang="en-US" altLang="ja-JP" u="sng" strike="noStrike" dirty="0">
                <a:effectLst/>
                <a:latin typeface="Hiragino Sans W4" panose="020B0400000000000000" pitchFamily="34" charset="-128"/>
                <a:ea typeface="Hiragino Sans W4" panose="020B0400000000000000" pitchFamily="34" charset="-128"/>
              </a:rPr>
              <a:t>(</a:t>
            </a:r>
            <a:r>
              <a:rPr lang="ja-JP" altLang="en-US" u="sng" strike="noStrike">
                <a:effectLst/>
                <a:latin typeface="Hiragino Sans W4" panose="020B0400000000000000" pitchFamily="34" charset="-128"/>
                <a:ea typeface="Hiragino Sans W4" panose="020B0400000000000000" pitchFamily="34" charset="-128"/>
              </a:rPr>
              <a:t>端から</a:t>
            </a:r>
            <a:r>
              <a:rPr lang="en-US" altLang="ja-JP" u="sng" strike="noStrike" dirty="0">
                <a:effectLst/>
                <a:latin typeface="Hiragino Sans W4" panose="020B0400000000000000" pitchFamily="34" charset="-128"/>
                <a:ea typeface="Hiragino Sans W4" panose="020B0400000000000000" pitchFamily="34" charset="-128"/>
              </a:rPr>
              <a:t>20 mm</a:t>
            </a:r>
            <a:r>
              <a:rPr lang="ja-JP" altLang="en-US" u="sng" strike="noStrike">
                <a:effectLst/>
                <a:latin typeface="Hiragino Sans W4" panose="020B0400000000000000" pitchFamily="34" charset="-128"/>
                <a:ea typeface="Hiragino Sans W4" panose="020B0400000000000000" pitchFamily="34" charset="-128"/>
              </a:rPr>
              <a:t>程</a:t>
            </a:r>
            <a:r>
              <a:rPr lang="en-US" altLang="ja-JP" u="sng" strike="noStrike" dirty="0">
                <a:effectLst/>
                <a:latin typeface="Hiragino Sans W4" panose="020B0400000000000000" pitchFamily="34" charset="-128"/>
                <a:ea typeface="Hiragino Sans W4" panose="020B0400000000000000" pitchFamily="34" charset="-128"/>
              </a:rPr>
              <a:t>)</a:t>
            </a:r>
            <a:r>
              <a:rPr lang="ja-JP" altLang="en-US" u="sng" strike="noStrike">
                <a:effectLst/>
                <a:latin typeface="Hiragino Sans W4" panose="020B0400000000000000" pitchFamily="34" charset="-128"/>
                <a:ea typeface="Hiragino Sans W4" panose="020B0400000000000000" pitchFamily="34" charset="-128"/>
              </a:rPr>
              <a:t>で</a:t>
            </a:r>
            <a:r>
              <a:rPr lang="en-US" altLang="ja-JP" u="sng" strike="noStrike" dirty="0">
                <a:effectLst/>
                <a:latin typeface="Hiragino Sans W4" panose="020B0400000000000000" pitchFamily="34" charset="-128"/>
                <a:ea typeface="Hiragino Sans W4" panose="020B0400000000000000" pitchFamily="34" charset="-128"/>
              </a:rPr>
              <a:t>residual</a:t>
            </a:r>
            <a:r>
              <a:rPr lang="ja-JP" altLang="en-US" u="sng" strike="noStrike">
                <a:effectLst/>
                <a:latin typeface="Hiragino Sans W4" panose="020B0400000000000000" pitchFamily="34" charset="-128"/>
                <a:ea typeface="Hiragino Sans W4" panose="020B0400000000000000" pitchFamily="34" charset="-128"/>
              </a:rPr>
              <a:t>の幅が広</a:t>
            </a:r>
            <a:r>
              <a:rPr lang="ja-JP" altLang="en-US" u="sng">
                <a:latin typeface="Hiragino Sans W4" panose="020B0400000000000000" pitchFamily="34" charset="-128"/>
                <a:ea typeface="Hiragino Sans W4" panose="020B0400000000000000" pitchFamily="34" charset="-128"/>
              </a:rPr>
              <a:t>がる</a:t>
            </a:r>
            <a:endParaRPr lang="en-US" altLang="ja-JP" u="sng"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377954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3493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442A5846-4A92-B881-B2CC-E4DCEF7954E1}"/>
              </a:ext>
            </a:extLst>
          </p:cNvPr>
          <p:cNvSpPr txBox="1"/>
          <p:nvPr/>
        </p:nvSpPr>
        <p:spPr>
          <a:xfrm>
            <a:off x="8400423" y="65005"/>
            <a:ext cx="643544" cy="369332"/>
          </a:xfrm>
          <a:prstGeom prst="rect">
            <a:avLst/>
          </a:prstGeom>
          <a:noFill/>
          <a:ln>
            <a:noFill/>
          </a:ln>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7/10</a:t>
            </a:r>
          </a:p>
        </p:txBody>
      </p:sp>
      <p:sp>
        <p:nvSpPr>
          <p:cNvPr id="2" name="テキスト ボックス 1">
            <a:extLst>
              <a:ext uri="{FF2B5EF4-FFF2-40B4-BE49-F238E27FC236}">
                <a16:creationId xmlns:a16="http://schemas.microsoft.com/office/drawing/2014/main" id="{F4A25580-C739-D415-E23A-47075E7EB83D}"/>
              </a:ext>
            </a:extLst>
          </p:cNvPr>
          <p:cNvSpPr txBox="1"/>
          <p:nvPr/>
        </p:nvSpPr>
        <p:spPr>
          <a:xfrm>
            <a:off x="200601" y="643798"/>
            <a:ext cx="4238948" cy="430887"/>
          </a:xfrm>
          <a:prstGeom prst="rect">
            <a:avLst/>
          </a:prstGeom>
          <a:noFill/>
        </p:spPr>
        <p:txBody>
          <a:bodyPr wrap="square">
            <a:spAutoFit/>
          </a:bodyPr>
          <a:lstStyle/>
          <a:p>
            <a:pPr marL="342900" indent="-342900">
              <a:buFont typeface="Wingdings" pitchFamily="2" charset="2"/>
              <a:buChar char="n"/>
            </a:pPr>
            <a:r>
              <a:rPr lang="en-US" altLang="ja-JP" sz="2200" b="1" u="sng" dirty="0">
                <a:latin typeface="Hiragino Sans W6" panose="020B0400000000000000" pitchFamily="34" charset="-128"/>
                <a:ea typeface="Hiragino Sans W6" panose="020B0400000000000000" pitchFamily="34" charset="-128"/>
              </a:rPr>
              <a:t>“</a:t>
            </a:r>
            <a:r>
              <a:rPr lang="ja-JP" altLang="en-US" sz="2200" b="1" u="sng">
                <a:latin typeface="Hiragino Sans W6" panose="020B0400000000000000" pitchFamily="34" charset="-128"/>
                <a:ea typeface="Hiragino Sans W6" panose="020B0400000000000000" pitchFamily="34" charset="-128"/>
              </a:rPr>
              <a:t>検出効率</a:t>
            </a:r>
            <a:r>
              <a:rPr lang="en-US" altLang="ja-JP" sz="2200" b="1" u="sng" dirty="0">
                <a:latin typeface="Hiragino Sans W6" panose="020B0400000000000000" pitchFamily="34" charset="-128"/>
                <a:ea typeface="Hiragino Sans W6" panose="020B0400000000000000" pitchFamily="34" charset="-128"/>
              </a:rPr>
              <a:t>”</a:t>
            </a:r>
          </a:p>
        </p:txBody>
      </p:sp>
      <p:sp>
        <p:nvSpPr>
          <p:cNvPr id="12" name="テキスト ボックス 11">
            <a:extLst>
              <a:ext uri="{FF2B5EF4-FFF2-40B4-BE49-F238E27FC236}">
                <a16:creationId xmlns:a16="http://schemas.microsoft.com/office/drawing/2014/main" id="{0D6A7DC6-5071-15CC-6D18-4591BDF68740}"/>
              </a:ext>
            </a:extLst>
          </p:cNvPr>
          <p:cNvSpPr txBox="1"/>
          <p:nvPr/>
        </p:nvSpPr>
        <p:spPr>
          <a:xfrm>
            <a:off x="288854" y="1186345"/>
            <a:ext cx="4662125" cy="369332"/>
          </a:xfrm>
          <a:prstGeom prst="rect">
            <a:avLst/>
          </a:prstGeom>
          <a:noFill/>
        </p:spPr>
        <p:txBody>
          <a:bodyPr wrap="square" rtlCol="0">
            <a:spAutoFit/>
          </a:bodyPr>
          <a:lstStyle/>
          <a:p>
            <a:pPr marL="285750" indent="-285750">
              <a:buFont typeface="Wingdings" pitchFamily="2" charset="2"/>
              <a:buChar char="ü"/>
            </a:pPr>
            <a:r>
              <a:rPr kumimoji="1" lang="ja-JP" altLang="en-US">
                <a:latin typeface="Hiragino Sans W4" panose="020B0400000000000000" pitchFamily="34" charset="-128"/>
                <a:ea typeface="Hiragino Sans W4" panose="020B0400000000000000" pitchFamily="34" charset="-128"/>
              </a:rPr>
              <a:t>最前方の</a:t>
            </a:r>
            <a:r>
              <a:rPr kumimoji="1" lang="en-US" altLang="ja-JP" dirty="0">
                <a:latin typeface="Hiragino Sans W4" panose="020B0400000000000000" pitchFamily="34" charset="-128"/>
                <a:ea typeface="Hiragino Sans W4" panose="020B0400000000000000" pitchFamily="34" charset="-128"/>
              </a:rPr>
              <a:t>106 N(X) only</a:t>
            </a:r>
            <a:r>
              <a:rPr kumimoji="1" lang="ja-JP" altLang="en-US">
                <a:latin typeface="Hiragino Sans W4" panose="020B0400000000000000" pitchFamily="34" charset="-128"/>
                <a:ea typeface="Hiragino Sans W4" panose="020B0400000000000000" pitchFamily="34" charset="-128"/>
              </a:rPr>
              <a:t>での解析</a:t>
            </a:r>
            <a:endParaRPr kumimoji="1" lang="en-US" altLang="ja-JP" dirty="0">
              <a:latin typeface="Hiragino Sans W4" panose="020B0400000000000000" pitchFamily="34" charset="-128"/>
              <a:ea typeface="Hiragino Sans W4" panose="020B0400000000000000" pitchFamily="34" charset="-128"/>
            </a:endParaRPr>
          </a:p>
        </p:txBody>
      </p:sp>
      <p:grpSp>
        <p:nvGrpSpPr>
          <p:cNvPr id="33" name="グループ化 32">
            <a:extLst>
              <a:ext uri="{FF2B5EF4-FFF2-40B4-BE49-F238E27FC236}">
                <a16:creationId xmlns:a16="http://schemas.microsoft.com/office/drawing/2014/main" id="{B8114421-E686-1D93-DF5A-63405D5847B2}"/>
              </a:ext>
            </a:extLst>
          </p:cNvPr>
          <p:cNvGrpSpPr/>
          <p:nvPr/>
        </p:nvGrpSpPr>
        <p:grpSpPr>
          <a:xfrm>
            <a:off x="5009283" y="1021323"/>
            <a:ext cx="3934116" cy="1575540"/>
            <a:chOff x="7006237" y="1428898"/>
            <a:chExt cx="4280592" cy="1714297"/>
          </a:xfrm>
        </p:grpSpPr>
        <p:grpSp>
          <p:nvGrpSpPr>
            <p:cNvPr id="36" name="グループ化 35">
              <a:extLst>
                <a:ext uri="{FF2B5EF4-FFF2-40B4-BE49-F238E27FC236}">
                  <a16:creationId xmlns:a16="http://schemas.microsoft.com/office/drawing/2014/main" id="{0735F987-FA23-56F6-E247-2AA5551B379F}"/>
                </a:ext>
              </a:extLst>
            </p:cNvPr>
            <p:cNvGrpSpPr/>
            <p:nvPr/>
          </p:nvGrpSpPr>
          <p:grpSpPr>
            <a:xfrm>
              <a:off x="7006237" y="1428898"/>
              <a:ext cx="4280592" cy="1714297"/>
              <a:chOff x="7006237" y="1428898"/>
              <a:chExt cx="4280592" cy="1714297"/>
            </a:xfrm>
          </p:grpSpPr>
          <p:grpSp>
            <p:nvGrpSpPr>
              <p:cNvPr id="40" name="グループ化 39">
                <a:extLst>
                  <a:ext uri="{FF2B5EF4-FFF2-40B4-BE49-F238E27FC236}">
                    <a16:creationId xmlns:a16="http://schemas.microsoft.com/office/drawing/2014/main" id="{36F913BE-3799-6C9B-8FB5-7A93F777278D}"/>
                  </a:ext>
                </a:extLst>
              </p:cNvPr>
              <p:cNvGrpSpPr/>
              <p:nvPr/>
            </p:nvGrpSpPr>
            <p:grpSpPr>
              <a:xfrm>
                <a:off x="7006237" y="1428898"/>
                <a:ext cx="4280592" cy="1714297"/>
                <a:chOff x="7006237" y="1428898"/>
                <a:chExt cx="4280592" cy="1714297"/>
              </a:xfrm>
            </p:grpSpPr>
            <p:sp>
              <p:nvSpPr>
                <p:cNvPr id="42" name="角丸四角形吹き出し 41">
                  <a:extLst>
                    <a:ext uri="{FF2B5EF4-FFF2-40B4-BE49-F238E27FC236}">
                      <a16:creationId xmlns:a16="http://schemas.microsoft.com/office/drawing/2014/main" id="{FD47D6DD-CBF3-B5B9-80BB-170AFA03B480}"/>
                    </a:ext>
                  </a:extLst>
                </p:cNvPr>
                <p:cNvSpPr/>
                <p:nvPr/>
              </p:nvSpPr>
              <p:spPr>
                <a:xfrm>
                  <a:off x="7016555" y="1428898"/>
                  <a:ext cx="4270274" cy="1714297"/>
                </a:xfrm>
                <a:prstGeom prst="wedgeRoundRectCallout">
                  <a:avLst>
                    <a:gd name="adj1" fmla="val 8684"/>
                    <a:gd name="adj2" fmla="val 59471"/>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3A335844-2250-7181-EA6A-98949114CD64}"/>
                    </a:ext>
                  </a:extLst>
                </p:cNvPr>
                <p:cNvGrpSpPr/>
                <p:nvPr/>
              </p:nvGrpSpPr>
              <p:grpSpPr>
                <a:xfrm>
                  <a:off x="7006237" y="1488357"/>
                  <a:ext cx="4189769" cy="1575306"/>
                  <a:chOff x="7006237" y="1488357"/>
                  <a:chExt cx="4189769" cy="1575306"/>
                </a:xfrm>
              </p:grpSpPr>
              <p:sp>
                <p:nvSpPr>
                  <p:cNvPr id="44" name="正方形/長方形 43">
                    <a:extLst>
                      <a:ext uri="{FF2B5EF4-FFF2-40B4-BE49-F238E27FC236}">
                        <a16:creationId xmlns:a16="http://schemas.microsoft.com/office/drawing/2014/main" id="{818B42A1-9987-8394-F04D-B2C82CDF8A62}"/>
                      </a:ext>
                    </a:extLst>
                  </p:cNvPr>
                  <p:cNvSpPr/>
                  <p:nvPr/>
                </p:nvSpPr>
                <p:spPr>
                  <a:xfrm>
                    <a:off x="8548146" y="2368093"/>
                    <a:ext cx="2647860" cy="887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EF10569F-03EB-D36E-1762-32CA1E22570C}"/>
                      </a:ext>
                    </a:extLst>
                  </p:cNvPr>
                  <p:cNvCxnSpPr>
                    <a:cxnSpLocks/>
                  </p:cNvCxnSpPr>
                  <p:nvPr/>
                </p:nvCxnSpPr>
                <p:spPr>
                  <a:xfrm flipV="1">
                    <a:off x="9394541" y="1543550"/>
                    <a:ext cx="1073263" cy="1221481"/>
                  </a:xfrm>
                  <a:prstGeom prst="line">
                    <a:avLst/>
                  </a:prstGeom>
                  <a:ln w="19050"/>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255EFFE1-64F4-BFCF-B406-D2252DF7C913}"/>
                      </a:ext>
                    </a:extLst>
                  </p:cNvPr>
                  <p:cNvSpPr txBox="1"/>
                  <p:nvPr/>
                </p:nvSpPr>
                <p:spPr>
                  <a:xfrm>
                    <a:off x="7097612" y="2211260"/>
                    <a:ext cx="1520159" cy="435348"/>
                  </a:xfrm>
                  <a:prstGeom prst="rect">
                    <a:avLst/>
                  </a:prstGeom>
                  <a:noFill/>
                </p:spPr>
                <p:txBody>
                  <a:bodyPr wrap="square">
                    <a:spAutoFit/>
                  </a:bodyPr>
                  <a:lstStyle/>
                  <a:p>
                    <a:r>
                      <a:rPr kumimoji="1" lang="en-US" altLang="ja-JP" sz="2000" dirty="0"/>
                      <a:t>STS Sensor</a:t>
                    </a:r>
                  </a:p>
                </p:txBody>
              </p:sp>
              <p:sp>
                <p:nvSpPr>
                  <p:cNvPr id="47" name="乗算記号 46">
                    <a:extLst>
                      <a:ext uri="{FF2B5EF4-FFF2-40B4-BE49-F238E27FC236}">
                        <a16:creationId xmlns:a16="http://schemas.microsoft.com/office/drawing/2014/main" id="{724761D3-8B1A-24C8-7946-7E6AC990E3AF}"/>
                      </a:ext>
                    </a:extLst>
                  </p:cNvPr>
                  <p:cNvSpPr/>
                  <p:nvPr/>
                </p:nvSpPr>
                <p:spPr>
                  <a:xfrm>
                    <a:off x="9103011" y="2274357"/>
                    <a:ext cx="272934" cy="272934"/>
                  </a:xfrm>
                  <a:prstGeom prst="mathMultiply">
                    <a:avLst>
                      <a:gd name="adj1" fmla="val 3490"/>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D0626771-77AD-B5AF-9364-F62F2A052F0D}"/>
                      </a:ext>
                    </a:extLst>
                  </p:cNvPr>
                  <p:cNvSpPr txBox="1"/>
                  <p:nvPr/>
                </p:nvSpPr>
                <p:spPr>
                  <a:xfrm>
                    <a:off x="8548254" y="2663553"/>
                    <a:ext cx="1107564" cy="400110"/>
                  </a:xfrm>
                  <a:prstGeom prst="rect">
                    <a:avLst/>
                  </a:prstGeom>
                  <a:noFill/>
                </p:spPr>
                <p:txBody>
                  <a:bodyPr wrap="square">
                    <a:spAutoFit/>
                  </a:bodyPr>
                  <a:lstStyle/>
                  <a:p>
                    <a:r>
                      <a:rPr kumimoji="1" lang="en-US" altLang="ja-JP" sz="2000" dirty="0"/>
                      <a:t>GTR </a:t>
                    </a:r>
                    <a:r>
                      <a:rPr kumimoji="1" lang="en-US" altLang="ja-JP" sz="2000" dirty="0" err="1"/>
                      <a:t>trk</a:t>
                    </a:r>
                    <a:endParaRPr kumimoji="1" lang="en-US" altLang="ja-JP" sz="2000" dirty="0"/>
                  </a:p>
                </p:txBody>
              </p:sp>
              <p:sp>
                <p:nvSpPr>
                  <p:cNvPr id="49" name="テキスト ボックス 48">
                    <a:extLst>
                      <a:ext uri="{FF2B5EF4-FFF2-40B4-BE49-F238E27FC236}">
                        <a16:creationId xmlns:a16="http://schemas.microsoft.com/office/drawing/2014/main" id="{D07F6770-8010-5D4C-80BC-5BA82046F39A}"/>
                      </a:ext>
                    </a:extLst>
                  </p:cNvPr>
                  <p:cNvSpPr txBox="1"/>
                  <p:nvPr/>
                </p:nvSpPr>
                <p:spPr>
                  <a:xfrm>
                    <a:off x="7006237" y="1783736"/>
                    <a:ext cx="2457817" cy="435348"/>
                  </a:xfrm>
                  <a:prstGeom prst="rect">
                    <a:avLst/>
                  </a:prstGeom>
                  <a:noFill/>
                </p:spPr>
                <p:txBody>
                  <a:bodyPr wrap="square">
                    <a:spAutoFit/>
                  </a:bodyPr>
                  <a:lstStyle/>
                  <a:p>
                    <a:r>
                      <a:rPr lang="ja-JP" altLang="en-US" sz="2000" b="1">
                        <a:solidFill>
                          <a:srgbClr val="FF0000"/>
                        </a:solidFill>
                      </a:rPr>
                      <a:t>Closest</a:t>
                    </a:r>
                    <a:r>
                      <a:rPr lang="ja-JP" altLang="en-US" sz="2000"/>
                      <a:t> STS Cluster</a:t>
                    </a:r>
                  </a:p>
                </p:txBody>
              </p:sp>
              <p:cxnSp>
                <p:nvCxnSpPr>
                  <p:cNvPr id="50" name="直線矢印コネクタ 49">
                    <a:extLst>
                      <a:ext uri="{FF2B5EF4-FFF2-40B4-BE49-F238E27FC236}">
                        <a16:creationId xmlns:a16="http://schemas.microsoft.com/office/drawing/2014/main" id="{C9A390F2-2D3D-8B11-335D-0B0205CBE904}"/>
                      </a:ext>
                    </a:extLst>
                  </p:cNvPr>
                  <p:cNvCxnSpPr>
                    <a:cxnSpLocks/>
                  </p:cNvCxnSpPr>
                  <p:nvPr/>
                </p:nvCxnSpPr>
                <p:spPr>
                  <a:xfrm>
                    <a:off x="8829890" y="2122565"/>
                    <a:ext cx="273121" cy="204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537ED2A-0CCE-5982-4FEB-696B2448207C}"/>
                      </a:ext>
                    </a:extLst>
                  </p:cNvPr>
                  <p:cNvCxnSpPr>
                    <a:cxnSpLocks/>
                  </p:cNvCxnSpPr>
                  <p:nvPr/>
                </p:nvCxnSpPr>
                <p:spPr>
                  <a:xfrm>
                    <a:off x="9235454" y="2282708"/>
                    <a:ext cx="462448"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D4130990-AF76-EFF5-1241-71C55EEEA9DF}"/>
                      </a:ext>
                    </a:extLst>
                  </p:cNvPr>
                  <p:cNvSpPr txBox="1"/>
                  <p:nvPr/>
                </p:nvSpPr>
                <p:spPr>
                  <a:xfrm>
                    <a:off x="9130201" y="1488357"/>
                    <a:ext cx="1153232" cy="400110"/>
                  </a:xfrm>
                  <a:prstGeom prst="rect">
                    <a:avLst/>
                  </a:prstGeom>
                  <a:noFill/>
                </p:spPr>
                <p:txBody>
                  <a:bodyPr wrap="square">
                    <a:spAutoFit/>
                  </a:bodyPr>
                  <a:lstStyle/>
                  <a:p>
                    <a:r>
                      <a:rPr lang="en-US" altLang="ja-JP" sz="2000" dirty="0"/>
                      <a:t>Residual </a:t>
                    </a:r>
                    <a:endParaRPr lang="ja-JP" altLang="en-US" sz="2000"/>
                  </a:p>
                </p:txBody>
              </p:sp>
              <p:cxnSp>
                <p:nvCxnSpPr>
                  <p:cNvPr id="53" name="直線矢印コネクタ 52">
                    <a:extLst>
                      <a:ext uri="{FF2B5EF4-FFF2-40B4-BE49-F238E27FC236}">
                        <a16:creationId xmlns:a16="http://schemas.microsoft.com/office/drawing/2014/main" id="{74033153-4BC8-6B62-C913-E295D96BBB11}"/>
                      </a:ext>
                    </a:extLst>
                  </p:cNvPr>
                  <p:cNvCxnSpPr>
                    <a:cxnSpLocks/>
                    <a:stCxn id="52" idx="2"/>
                  </p:cNvCxnSpPr>
                  <p:nvPr/>
                </p:nvCxnSpPr>
                <p:spPr>
                  <a:xfrm flipH="1">
                    <a:off x="9506816" y="1888467"/>
                    <a:ext cx="200001" cy="337907"/>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grpSp>
          </p:grpSp>
          <p:sp>
            <p:nvSpPr>
              <p:cNvPr id="41" name="円/楕円 40">
                <a:extLst>
                  <a:ext uri="{FF2B5EF4-FFF2-40B4-BE49-F238E27FC236}">
                    <a16:creationId xmlns:a16="http://schemas.microsoft.com/office/drawing/2014/main" id="{269F3ACF-CF1E-C509-B0ED-B112EAD65862}"/>
                  </a:ext>
                </a:extLst>
              </p:cNvPr>
              <p:cNvSpPr/>
              <p:nvPr/>
            </p:nvSpPr>
            <p:spPr>
              <a:xfrm>
                <a:off x="9672611" y="2388150"/>
                <a:ext cx="54583" cy="528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8" name="直線コネクタ 37">
              <a:extLst>
                <a:ext uri="{FF2B5EF4-FFF2-40B4-BE49-F238E27FC236}">
                  <a16:creationId xmlns:a16="http://schemas.microsoft.com/office/drawing/2014/main" id="{7229DA06-9A53-3E70-860B-D10BD9B049B7}"/>
                </a:ext>
              </a:extLst>
            </p:cNvPr>
            <p:cNvCxnSpPr>
              <a:cxnSpLocks/>
            </p:cNvCxnSpPr>
            <p:nvPr/>
          </p:nvCxnSpPr>
          <p:spPr>
            <a:xfrm>
              <a:off x="9239726" y="2161159"/>
              <a:ext cx="0" cy="407981"/>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395DAE6C-EB77-E935-BBC9-198E497C38FB}"/>
                </a:ext>
              </a:extLst>
            </p:cNvPr>
            <p:cNvCxnSpPr>
              <a:cxnSpLocks/>
            </p:cNvCxnSpPr>
            <p:nvPr/>
          </p:nvCxnSpPr>
          <p:spPr>
            <a:xfrm>
              <a:off x="9705593" y="2169745"/>
              <a:ext cx="0" cy="395524"/>
            </a:xfrm>
            <a:prstGeom prst="line">
              <a:avLst/>
            </a:prstGeom>
            <a:ln w="19050">
              <a:prstDash val="sysDash"/>
            </a:ln>
          </p:spPr>
          <p:style>
            <a:lnRef idx="1">
              <a:schemeClr val="dk1"/>
            </a:lnRef>
            <a:fillRef idx="0">
              <a:schemeClr val="dk1"/>
            </a:fillRef>
            <a:effectRef idx="0">
              <a:schemeClr val="dk1"/>
            </a:effectRef>
            <a:fontRef idx="minor">
              <a:schemeClr val="tx1"/>
            </a:fontRef>
          </p:style>
        </p:cxnSp>
      </p:grpSp>
      <p:grpSp>
        <p:nvGrpSpPr>
          <p:cNvPr id="57" name="グループ化 56">
            <a:extLst>
              <a:ext uri="{FF2B5EF4-FFF2-40B4-BE49-F238E27FC236}">
                <a16:creationId xmlns:a16="http://schemas.microsoft.com/office/drawing/2014/main" id="{0BB04EEE-6077-E4E1-E94D-74A2315B38F9}"/>
              </a:ext>
            </a:extLst>
          </p:cNvPr>
          <p:cNvGrpSpPr/>
          <p:nvPr/>
        </p:nvGrpSpPr>
        <p:grpSpPr>
          <a:xfrm>
            <a:off x="4916320" y="2807656"/>
            <a:ext cx="4155916" cy="3415143"/>
            <a:chOff x="5020386" y="2994368"/>
            <a:chExt cx="4155916" cy="3415143"/>
          </a:xfrm>
        </p:grpSpPr>
        <p:pic>
          <p:nvPicPr>
            <p:cNvPr id="28" name="図 27">
              <a:extLst>
                <a:ext uri="{FF2B5EF4-FFF2-40B4-BE49-F238E27FC236}">
                  <a16:creationId xmlns:a16="http://schemas.microsoft.com/office/drawing/2014/main" id="{E53C89AC-25D3-DEC2-261A-923868671D13}"/>
                </a:ext>
              </a:extLst>
            </p:cNvPr>
            <p:cNvPicPr>
              <a:picLocks noChangeAspect="1"/>
            </p:cNvPicPr>
            <p:nvPr/>
          </p:nvPicPr>
          <p:blipFill>
            <a:blip r:embed="rId3"/>
            <a:stretch>
              <a:fillRect/>
            </a:stretch>
          </p:blipFill>
          <p:spPr>
            <a:xfrm>
              <a:off x="5020386" y="3565571"/>
              <a:ext cx="3801147" cy="2642216"/>
            </a:xfrm>
            <a:prstGeom prst="rect">
              <a:avLst/>
            </a:prstGeom>
          </p:spPr>
        </p:pic>
        <p:sp>
          <p:nvSpPr>
            <p:cNvPr id="32" name="テキスト ボックス 31">
              <a:extLst>
                <a:ext uri="{FF2B5EF4-FFF2-40B4-BE49-F238E27FC236}">
                  <a16:creationId xmlns:a16="http://schemas.microsoft.com/office/drawing/2014/main" id="{E5AB49B5-95F2-F46C-70A8-AF7BB52A1FD2}"/>
                </a:ext>
              </a:extLst>
            </p:cNvPr>
            <p:cNvSpPr txBox="1"/>
            <p:nvPr/>
          </p:nvSpPr>
          <p:spPr>
            <a:xfrm>
              <a:off x="6801098" y="6040179"/>
              <a:ext cx="2375204" cy="369332"/>
            </a:xfrm>
            <a:prstGeom prst="rect">
              <a:avLst/>
            </a:prstGeom>
            <a:noFill/>
          </p:spPr>
          <p:txBody>
            <a:bodyPr wrap="square">
              <a:spAutoFit/>
            </a:bodyPr>
            <a:lstStyle/>
            <a:p>
              <a:r>
                <a:rPr kumimoji="1" lang="en-US" altLang="ja-JP" dirty="0"/>
                <a:t>Residual (</a:t>
              </a:r>
              <a:r>
                <a:rPr kumimoji="1" lang="en-US" altLang="ja-JP" dirty="0" err="1"/>
                <a:t>local_x</a:t>
              </a:r>
              <a:r>
                <a:rPr kumimoji="1" lang="en-US" altLang="ja-JP" dirty="0"/>
                <a:t>) [mm]</a:t>
              </a:r>
            </a:p>
          </p:txBody>
        </p:sp>
        <p:sp>
          <p:nvSpPr>
            <p:cNvPr id="56" name="正方形/長方形 55">
              <a:extLst>
                <a:ext uri="{FF2B5EF4-FFF2-40B4-BE49-F238E27FC236}">
                  <a16:creationId xmlns:a16="http://schemas.microsoft.com/office/drawing/2014/main" id="{496B06A5-526C-1BB9-B17C-3974D0095A99}"/>
                </a:ext>
              </a:extLst>
            </p:cNvPr>
            <p:cNvSpPr/>
            <p:nvPr/>
          </p:nvSpPr>
          <p:spPr>
            <a:xfrm>
              <a:off x="7486541" y="3251672"/>
              <a:ext cx="1689761" cy="775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24B7C5A-71DF-2A5B-CC6D-C0F329442ABE}"/>
                </a:ext>
              </a:extLst>
            </p:cNvPr>
            <p:cNvSpPr txBox="1"/>
            <p:nvPr/>
          </p:nvSpPr>
          <p:spPr>
            <a:xfrm>
              <a:off x="5195592" y="2994368"/>
              <a:ext cx="3445225" cy="646331"/>
            </a:xfrm>
            <a:prstGeom prst="rect">
              <a:avLst/>
            </a:prstGeom>
            <a:solidFill>
              <a:schemeClr val="bg1"/>
            </a:solidFill>
            <a:ln>
              <a:solidFill>
                <a:schemeClr val="tx1"/>
              </a:solidFill>
            </a:ln>
          </p:spPr>
          <p:txBody>
            <a:bodyPr wrap="square">
              <a:spAutoFit/>
            </a:bodyPr>
            <a:lstStyle/>
            <a:p>
              <a:pPr algn="ctr"/>
              <a:r>
                <a:rPr kumimoji="1" lang="en-US" altLang="ja-JP" dirty="0">
                  <a:latin typeface="Hiragino Sans W4" panose="020B0400000000000000" pitchFamily="34" charset="-128"/>
                  <a:ea typeface="Hiragino Sans W4" panose="020B0400000000000000" pitchFamily="34" charset="-128"/>
                </a:rPr>
                <a:t>Residual local x </a:t>
              </a:r>
            </a:p>
            <a:p>
              <a:pPr algn="ctr"/>
              <a:r>
                <a:rPr kumimoji="1" lang="en-US" altLang="ja-JP" dirty="0">
                  <a:latin typeface="Hiragino Sans W4" panose="020B0400000000000000" pitchFamily="34" charset="-128"/>
                  <a:ea typeface="Hiragino Sans W4" panose="020B0400000000000000" pitchFamily="34" charset="-128"/>
                </a:rPr>
                <a:t>(</a:t>
              </a:r>
              <a:r>
                <a:rPr kumimoji="1" lang="en-US" altLang="ja-JP" dirty="0" err="1">
                  <a:latin typeface="Hiragino Sans W4" panose="020B0400000000000000" pitchFamily="34" charset="-128"/>
                  <a:ea typeface="Hiragino Sans W4" panose="020B0400000000000000" pitchFamily="34" charset="-128"/>
                </a:rPr>
                <a:t>sts_cluster_lx</a:t>
              </a:r>
              <a:r>
                <a:rPr kumimoji="1" lang="en-US" altLang="ja-JP" dirty="0">
                  <a:latin typeface="Hiragino Sans W4" panose="020B0400000000000000" pitchFamily="34" charset="-128"/>
                  <a:ea typeface="Hiragino Sans W4" panose="020B0400000000000000" pitchFamily="34" charset="-128"/>
                </a:rPr>
                <a:t> - </a:t>
              </a:r>
              <a:r>
                <a:rPr kumimoji="1" lang="en-US" altLang="ja-JP" dirty="0" err="1">
                  <a:latin typeface="Hiragino Sans W4" panose="020B0400000000000000" pitchFamily="34" charset="-128"/>
                  <a:ea typeface="Hiragino Sans W4" panose="020B0400000000000000" pitchFamily="34" charset="-128"/>
                </a:rPr>
                <a:t>gtr_trk_lx</a:t>
              </a:r>
              <a:r>
                <a:rPr kumimoji="1" lang="en-US" altLang="ja-JP" dirty="0">
                  <a:latin typeface="Hiragino Sans W4" panose="020B0400000000000000" pitchFamily="34" charset="-128"/>
                  <a:ea typeface="Hiragino Sans W4" panose="020B0400000000000000" pitchFamily="34" charset="-128"/>
                </a:rPr>
                <a:t>) </a:t>
              </a:r>
            </a:p>
          </p:txBody>
        </p:sp>
      </p:grpSp>
      <p:sp>
        <p:nvSpPr>
          <p:cNvPr id="59" name="テキスト ボックス 58">
            <a:extLst>
              <a:ext uri="{FF2B5EF4-FFF2-40B4-BE49-F238E27FC236}">
                <a16:creationId xmlns:a16="http://schemas.microsoft.com/office/drawing/2014/main" id="{08122B52-2D19-8930-5417-28ED4BA1EBCC}"/>
              </a:ext>
            </a:extLst>
          </p:cNvPr>
          <p:cNvSpPr txBox="1"/>
          <p:nvPr/>
        </p:nvSpPr>
        <p:spPr>
          <a:xfrm>
            <a:off x="288854" y="1620295"/>
            <a:ext cx="4729912" cy="646331"/>
          </a:xfrm>
          <a:prstGeom prst="rect">
            <a:avLst/>
          </a:prstGeom>
          <a:noFill/>
        </p:spPr>
        <p:txBody>
          <a:bodyPr wrap="square">
            <a:spAutoFit/>
          </a:bodyPr>
          <a:lstStyle/>
          <a:p>
            <a:pPr marL="285750" indent="-285750" algn="l">
              <a:buFont typeface="Wingdings" pitchFamily="2" charset="2"/>
              <a:buChar char="ü"/>
            </a:pPr>
            <a:r>
              <a:rPr lang="ja-JP" altLang="en-US" u="none" strike="noStrike">
                <a:solidFill>
                  <a:srgbClr val="000000"/>
                </a:solidFill>
                <a:effectLst/>
                <a:latin typeface="Hiragino Sans W4" panose="020B0400000000000000" pitchFamily="34" charset="-128"/>
                <a:ea typeface="Hiragino Sans W4" panose="020B0400000000000000" pitchFamily="34" charset="-128"/>
              </a:rPr>
              <a:t>任意の</a:t>
            </a:r>
            <a:r>
              <a:rPr lang="en" altLang="ja-JP" u="none" strike="noStrike" dirty="0">
                <a:solidFill>
                  <a:srgbClr val="000000"/>
                </a:solidFill>
                <a:effectLst/>
                <a:latin typeface="Hiragino Sans W4" panose="020B0400000000000000" pitchFamily="34" charset="-128"/>
                <a:ea typeface="Hiragino Sans W4" panose="020B0400000000000000" pitchFamily="34" charset="-128"/>
              </a:rPr>
              <a:t>track</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に対して</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 STS</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のクラスタが存在するかどうか</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FB6173BB-7671-C03C-AE76-EE7EB3818603}"/>
              </a:ext>
            </a:extLst>
          </p:cNvPr>
          <p:cNvSpPr txBox="1"/>
          <p:nvPr/>
        </p:nvSpPr>
        <p:spPr>
          <a:xfrm>
            <a:off x="310976" y="5936079"/>
            <a:ext cx="3088828" cy="369332"/>
          </a:xfrm>
          <a:prstGeom prst="rect">
            <a:avLst/>
          </a:prstGeom>
          <a:noFill/>
        </p:spPr>
        <p:txBody>
          <a:bodyPr wrap="square">
            <a:spAutoFit/>
          </a:bodyPr>
          <a:lstStyle/>
          <a:p>
            <a:pPr algn="l"/>
            <a:r>
              <a:rPr lang="en-US" altLang="ja-JP" dirty="0">
                <a:solidFill>
                  <a:srgbClr val="000000"/>
                </a:solidFill>
                <a:latin typeface="Hiragino Sans W4" panose="020B0400000000000000" pitchFamily="34" charset="-128"/>
                <a:ea typeface="Hiragino Sans W4" panose="020B0400000000000000" pitchFamily="34" charset="-128"/>
              </a:rPr>
              <a:t>※ </a:t>
            </a:r>
            <a:r>
              <a:rPr lang="ja-JP" altLang="en-US">
                <a:solidFill>
                  <a:srgbClr val="000000"/>
                </a:solidFill>
                <a:latin typeface="Hiragino Sans W4" panose="020B0400000000000000" pitchFamily="34" charset="-128"/>
                <a:ea typeface="Hiragino Sans W4" panose="020B0400000000000000" pitchFamily="34" charset="-128"/>
              </a:rPr>
              <a:t>サンプル</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数</a:t>
            </a:r>
            <a:r>
              <a:rPr lang="en-US" altLang="ja-JP" dirty="0">
                <a:solidFill>
                  <a:srgbClr val="000000"/>
                </a:solidFill>
                <a:latin typeface="Hiragino Sans W4" panose="020B0400000000000000" pitchFamily="34" charset="-128"/>
                <a:ea typeface="Hiragino Sans W4" panose="020B0400000000000000" pitchFamily="34" charset="-128"/>
              </a:rPr>
              <a:t>: </a:t>
            </a:r>
            <a:r>
              <a:rPr lang="en-US" altLang="ja-JP" u="none" strike="noStrike" dirty="0">
                <a:solidFill>
                  <a:srgbClr val="000000"/>
                </a:solidFill>
                <a:effectLst/>
                <a:latin typeface="Hiragino Sans W4" panose="020B0400000000000000" pitchFamily="34" charset="-128"/>
                <a:ea typeface="Hiragino Sans W4" panose="020B0400000000000000" pitchFamily="34" charset="-128"/>
              </a:rPr>
              <a:t>47977</a:t>
            </a:r>
          </a:p>
        </p:txBody>
      </p:sp>
      <p:sp>
        <p:nvSpPr>
          <p:cNvPr id="63" name="テキスト ボックス 62">
            <a:extLst>
              <a:ext uri="{FF2B5EF4-FFF2-40B4-BE49-F238E27FC236}">
                <a16:creationId xmlns:a16="http://schemas.microsoft.com/office/drawing/2014/main" id="{32F8F95E-AA2F-AFE6-EFD6-1C7CAEAFC82F}"/>
              </a:ext>
            </a:extLst>
          </p:cNvPr>
          <p:cNvSpPr txBox="1"/>
          <p:nvPr/>
        </p:nvSpPr>
        <p:spPr>
          <a:xfrm>
            <a:off x="90696" y="2250697"/>
            <a:ext cx="4769176" cy="646331"/>
          </a:xfrm>
          <a:prstGeom prst="rect">
            <a:avLst/>
          </a:prstGeom>
          <a:noFill/>
        </p:spPr>
        <p:txBody>
          <a:bodyPr wrap="square">
            <a:spAutoFit/>
          </a:bodyPr>
          <a:lstStyle/>
          <a:p>
            <a:pPr lvl="1"/>
            <a:r>
              <a:rPr lang="ja-JP" altLang="en-US">
                <a:solidFill>
                  <a:srgbClr val="000000"/>
                </a:solidFill>
                <a:latin typeface="Hiragino Sans W4" panose="020B0400000000000000" pitchFamily="34" charset="-128"/>
                <a:ea typeface="Hiragino Sans W4" panose="020B0400000000000000" pitchFamily="34" charset="-128"/>
              </a:rPr>
              <a:t>→</a:t>
            </a:r>
            <a:r>
              <a:rPr lang="en-US" altLang="ja-JP" dirty="0">
                <a:solidFill>
                  <a:srgbClr val="000000"/>
                </a:solidFill>
                <a:latin typeface="Hiragino Sans W4" panose="020B0400000000000000" pitchFamily="34" charset="-128"/>
                <a:ea typeface="Hiragino Sans W4" panose="020B0400000000000000" pitchFamily="34" charset="-128"/>
              </a:rPr>
              <a:t> </a:t>
            </a:r>
            <a:r>
              <a:rPr lang="ja-JP" altLang="en-US">
                <a:solidFill>
                  <a:srgbClr val="000000"/>
                </a:solidFill>
                <a:latin typeface="Hiragino Sans W4" panose="020B0400000000000000" pitchFamily="34" charset="-128"/>
                <a:ea typeface="Hiragino Sans W4" panose="020B0400000000000000" pitchFamily="34" charset="-128"/>
              </a:rPr>
              <a:t>任意の</a:t>
            </a:r>
            <a:r>
              <a:rPr lang="en-US" altLang="ja-JP" dirty="0">
                <a:solidFill>
                  <a:srgbClr val="000000"/>
                </a:solidFill>
                <a:latin typeface="Hiragino Sans W4" panose="020B0400000000000000" pitchFamily="34" charset="-128"/>
                <a:ea typeface="Hiragino Sans W4" panose="020B0400000000000000" pitchFamily="34" charset="-128"/>
              </a:rPr>
              <a:t>track</a:t>
            </a:r>
            <a:r>
              <a:rPr lang="ja-JP" altLang="en-US">
                <a:solidFill>
                  <a:srgbClr val="000000"/>
                </a:solidFill>
                <a:latin typeface="Hiragino Sans W4" panose="020B0400000000000000" pitchFamily="34" charset="-128"/>
                <a:ea typeface="Hiragino Sans W4" panose="020B0400000000000000" pitchFamily="34" charset="-128"/>
              </a:rPr>
              <a:t>に</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最も近い</a:t>
            </a:r>
            <a:r>
              <a:rPr lang="en" altLang="ja-JP" u="none" strike="noStrike" dirty="0">
                <a:solidFill>
                  <a:srgbClr val="000000"/>
                </a:solidFill>
                <a:effectLst/>
                <a:latin typeface="Hiragino Sans W4" panose="020B0400000000000000" pitchFamily="34" charset="-128"/>
                <a:ea typeface="Hiragino Sans W4" panose="020B0400000000000000" pitchFamily="34" charset="-128"/>
              </a:rPr>
              <a:t>STS</a:t>
            </a:r>
            <a:r>
              <a:rPr lang="ja-JP" altLang="en-US" u="none" strike="noStrike">
                <a:solidFill>
                  <a:srgbClr val="000000"/>
                </a:solidFill>
                <a:effectLst/>
                <a:latin typeface="Hiragino Sans W4" panose="020B0400000000000000" pitchFamily="34" charset="-128"/>
                <a:ea typeface="Hiragino Sans W4" panose="020B0400000000000000" pitchFamily="34" charset="-128"/>
              </a:rPr>
              <a:t>クラスタの数を数える</a:t>
            </a:r>
            <a:endParaRPr lang="en-US" altLang="ja-JP" u="none" strike="noStrike" dirty="0">
              <a:solidFill>
                <a:srgbClr val="000000"/>
              </a:solidFill>
              <a:effectLst/>
              <a:latin typeface="Hiragino Sans W4" panose="020B0400000000000000" pitchFamily="34" charset="-128"/>
              <a:ea typeface="Hiragino Sans W4" panose="020B0400000000000000" pitchFamily="34" charset="-128"/>
            </a:endParaRPr>
          </a:p>
        </p:txBody>
      </p:sp>
      <p:graphicFrame>
        <p:nvGraphicFramePr>
          <p:cNvPr id="64" name="表 9">
            <a:extLst>
              <a:ext uri="{FF2B5EF4-FFF2-40B4-BE49-F238E27FC236}">
                <a16:creationId xmlns:a16="http://schemas.microsoft.com/office/drawing/2014/main" id="{EAD0D5A6-0887-1F1B-6808-05EEBAFA8901}"/>
              </a:ext>
            </a:extLst>
          </p:cNvPr>
          <p:cNvGraphicFramePr>
            <a:graphicFrameLocks noGrp="1"/>
          </p:cNvGraphicFramePr>
          <p:nvPr/>
        </p:nvGraphicFramePr>
        <p:xfrm>
          <a:off x="218453" y="3733260"/>
          <a:ext cx="4666729" cy="2141224"/>
        </p:xfrm>
        <a:graphic>
          <a:graphicData uri="http://schemas.openxmlformats.org/drawingml/2006/table">
            <a:tbl>
              <a:tblPr firstRow="1" bandRow="1">
                <a:tableStyleId>{93296810-A885-4BE3-A3E7-6D5BEEA58F35}</a:tableStyleId>
              </a:tblPr>
              <a:tblGrid>
                <a:gridCol w="1282214">
                  <a:extLst>
                    <a:ext uri="{9D8B030D-6E8A-4147-A177-3AD203B41FA5}">
                      <a16:colId xmlns:a16="http://schemas.microsoft.com/office/drawing/2014/main" val="379514635"/>
                    </a:ext>
                  </a:extLst>
                </a:gridCol>
                <a:gridCol w="1721689">
                  <a:extLst>
                    <a:ext uri="{9D8B030D-6E8A-4147-A177-3AD203B41FA5}">
                      <a16:colId xmlns:a16="http://schemas.microsoft.com/office/drawing/2014/main" val="2424021953"/>
                    </a:ext>
                  </a:extLst>
                </a:gridCol>
                <a:gridCol w="1662826">
                  <a:extLst>
                    <a:ext uri="{9D8B030D-6E8A-4147-A177-3AD203B41FA5}">
                      <a16:colId xmlns:a16="http://schemas.microsoft.com/office/drawing/2014/main" val="3339474980"/>
                    </a:ext>
                  </a:extLst>
                </a:gridCol>
              </a:tblGrid>
              <a:tr h="656488">
                <a:tc>
                  <a:txBody>
                    <a:bodyPr/>
                    <a:lstStyle/>
                    <a:p>
                      <a:pPr algn="ctr"/>
                      <a:r>
                        <a:rPr kumimoji="1" lang="en-US" altLang="ja-JP" sz="1600" b="0" i="0" dirty="0">
                          <a:latin typeface="Hiragino Sans W4" panose="020B0400000000000000" pitchFamily="34" charset="-128"/>
                          <a:ea typeface="Hiragino Sans W4" panose="020B0400000000000000" pitchFamily="34" charset="-128"/>
                        </a:rPr>
                        <a:t>Residual cut [mm]</a:t>
                      </a:r>
                      <a:endParaRPr kumimoji="1" lang="ja-JP" altLang="en-US" sz="1600" b="0" i="0">
                        <a:latin typeface="Hiragino Sans W4" panose="020B0400000000000000" pitchFamily="34" charset="-128"/>
                        <a:ea typeface="Hiragino Sans W4" panose="020B0400000000000000" pitchFamily="34" charset="-128"/>
                      </a:endParaRPr>
                    </a:p>
                  </a:txBody>
                  <a:tcPr anchor="ctr"/>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Num of STS closest cluster</a:t>
                      </a:r>
                      <a:endParaRPr kumimoji="1" lang="ja-JP" altLang="en-US" sz="1600" b="0" i="0">
                        <a:latin typeface="Hiragino Sans W4" panose="020B0400000000000000" pitchFamily="34" charset="-128"/>
                        <a:ea typeface="Hiragino Sans W4" panose="020B0400000000000000" pitchFamily="34" charset="-128"/>
                      </a:endParaRPr>
                    </a:p>
                  </a:txBody>
                  <a:tcPr anchor="ctr"/>
                </a:tc>
                <a:tc>
                  <a:txBody>
                    <a:bodyPr/>
                    <a:lstStyle/>
                    <a:p>
                      <a:pPr algn="ctr"/>
                      <a:r>
                        <a:rPr kumimoji="1" lang="en-US" altLang="ja-JP" sz="1600" b="0" i="0" dirty="0">
                          <a:latin typeface="Hiragino Sans W4" panose="020B0400000000000000" pitchFamily="34" charset="-128"/>
                          <a:ea typeface="Hiragino Sans W4" panose="020B0400000000000000" pitchFamily="34" charset="-128"/>
                        </a:rPr>
                        <a:t>Efficiency [%]</a:t>
                      </a:r>
                    </a:p>
                  </a:txBody>
                  <a:tcPr anchor="ctr"/>
                </a:tc>
                <a:extLst>
                  <a:ext uri="{0D108BD9-81ED-4DB2-BD59-A6C34878D82A}">
                    <a16:rowId xmlns:a16="http://schemas.microsoft.com/office/drawing/2014/main" val="4073173803"/>
                  </a:ext>
                </a:extLst>
              </a:tr>
              <a:tr h="371184">
                <a:tc>
                  <a:txBody>
                    <a:bodyPr/>
                    <a:lstStyle/>
                    <a:p>
                      <a:pPr algn="ctr"/>
                      <a:r>
                        <a:rPr kumimoji="1" lang="en-US" altLang="ja-JP" sz="1800" b="0" i="0" dirty="0">
                          <a:latin typeface="Hiragino Sans W4" panose="020B0400000000000000" pitchFamily="34" charset="-128"/>
                          <a:ea typeface="Hiragino Sans W4" panose="020B0400000000000000" pitchFamily="34" charset="-128"/>
                        </a:rPr>
                        <a:t>&lt;+/-1.5</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latin typeface="Hiragino Sans W4" panose="020B0400000000000000" pitchFamily="34" charset="-128"/>
                          <a:ea typeface="Hiragino Sans W4" panose="020B0400000000000000" pitchFamily="34" charset="-128"/>
                        </a:rPr>
                        <a:t>45198</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solidFill>
                            <a:srgbClr val="FF0000"/>
                          </a:solidFill>
                          <a:latin typeface="Hiragino Sans W4" panose="020B0400000000000000" pitchFamily="34" charset="-128"/>
                          <a:ea typeface="Hiragino Sans W4" panose="020B0400000000000000" pitchFamily="34" charset="-128"/>
                        </a:rPr>
                        <a:t>94.2%</a:t>
                      </a:r>
                      <a:endParaRPr kumimoji="1" lang="ja-JP" altLang="en-US" sz="1800" b="0" i="0">
                        <a:solidFill>
                          <a:srgbClr val="FF0000"/>
                        </a:solidFill>
                        <a:latin typeface="Hiragino Sans W4" panose="020B0400000000000000" pitchFamily="34" charset="-128"/>
                        <a:ea typeface="Hiragino Sans W4" panose="020B0400000000000000" pitchFamily="34" charset="-128"/>
                      </a:endParaRPr>
                    </a:p>
                  </a:txBody>
                  <a:tcPr/>
                </a:tc>
                <a:extLst>
                  <a:ext uri="{0D108BD9-81ED-4DB2-BD59-A6C34878D82A}">
                    <a16:rowId xmlns:a16="http://schemas.microsoft.com/office/drawing/2014/main" val="612706668"/>
                  </a:ext>
                </a:extLst>
              </a:tr>
              <a:tr h="371184">
                <a:tc>
                  <a:txBody>
                    <a:bodyPr/>
                    <a:lstStyle/>
                    <a:p>
                      <a:pPr algn="ctr"/>
                      <a:r>
                        <a:rPr kumimoji="1" lang="en-US" altLang="ja-JP" sz="1800" b="0" i="0" dirty="0">
                          <a:latin typeface="Hiragino Sans W4" panose="020B0400000000000000" pitchFamily="34" charset="-128"/>
                          <a:ea typeface="Hiragino Sans W4" panose="020B0400000000000000" pitchFamily="34" charset="-128"/>
                        </a:rPr>
                        <a:t>&lt;+/-2</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latin typeface="Hiragino Sans W4" panose="020B0400000000000000" pitchFamily="34" charset="-128"/>
                          <a:ea typeface="Hiragino Sans W4" panose="020B0400000000000000" pitchFamily="34" charset="-128"/>
                        </a:rPr>
                        <a:t>45417</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solidFill>
                            <a:schemeClr val="tx1"/>
                          </a:solidFill>
                          <a:latin typeface="Hiragino Sans W4" panose="020B0400000000000000" pitchFamily="34" charset="-128"/>
                          <a:ea typeface="Hiragino Sans W4" panose="020B0400000000000000" pitchFamily="34" charset="-128"/>
                        </a:rPr>
                        <a:t>94.6%</a:t>
                      </a:r>
                      <a:endParaRPr kumimoji="1" lang="ja-JP" altLang="en-US" sz="1800" b="0" i="0">
                        <a:solidFill>
                          <a:schemeClr val="tx1"/>
                        </a:solidFill>
                        <a:latin typeface="Hiragino Sans W4" panose="020B0400000000000000" pitchFamily="34" charset="-128"/>
                        <a:ea typeface="Hiragino Sans W4" panose="020B0400000000000000" pitchFamily="34" charset="-128"/>
                      </a:endParaRPr>
                    </a:p>
                  </a:txBody>
                  <a:tcPr/>
                </a:tc>
                <a:extLst>
                  <a:ext uri="{0D108BD9-81ED-4DB2-BD59-A6C34878D82A}">
                    <a16:rowId xmlns:a16="http://schemas.microsoft.com/office/drawing/2014/main" val="542891086"/>
                  </a:ext>
                </a:extLst>
              </a:tr>
              <a:tr h="371184">
                <a:tc>
                  <a:txBody>
                    <a:bodyPr/>
                    <a:lstStyle/>
                    <a:p>
                      <a:pPr algn="ctr"/>
                      <a:r>
                        <a:rPr kumimoji="1" lang="en-US" altLang="ja-JP" sz="1800" b="0" i="0" dirty="0">
                          <a:latin typeface="Hiragino Sans W4" panose="020B0400000000000000" pitchFamily="34" charset="-128"/>
                          <a:ea typeface="Hiragino Sans W4" panose="020B0400000000000000" pitchFamily="34" charset="-128"/>
                        </a:rPr>
                        <a:t>&lt;+/-10</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latin typeface="Hiragino Sans W4" panose="020B0400000000000000" pitchFamily="34" charset="-128"/>
                          <a:ea typeface="Hiragino Sans W4" panose="020B0400000000000000" pitchFamily="34" charset="-128"/>
                        </a:rPr>
                        <a:t>46077</a:t>
                      </a:r>
                    </a:p>
                  </a:txBody>
                  <a:tcPr/>
                </a:tc>
                <a:tc>
                  <a:txBody>
                    <a:bodyPr/>
                    <a:lstStyle/>
                    <a:p>
                      <a:pPr algn="ctr"/>
                      <a:r>
                        <a:rPr kumimoji="1" lang="en-US" altLang="ja-JP" sz="1800" b="0" i="0" dirty="0">
                          <a:latin typeface="Hiragino Sans W4" panose="020B0400000000000000" pitchFamily="34" charset="-128"/>
                          <a:ea typeface="Hiragino Sans W4" panose="020B0400000000000000" pitchFamily="34" charset="-128"/>
                        </a:rPr>
                        <a:t>96.0%</a:t>
                      </a:r>
                      <a:endParaRPr kumimoji="1" lang="ja-JP" altLang="en-US" sz="1800" b="0" i="0">
                        <a:latin typeface="Hiragino Sans W4" panose="020B0400000000000000" pitchFamily="34" charset="-128"/>
                        <a:ea typeface="Hiragino Sans W4" panose="020B0400000000000000" pitchFamily="34" charset="-128"/>
                      </a:endParaRPr>
                    </a:p>
                  </a:txBody>
                  <a:tcPr/>
                </a:tc>
                <a:extLst>
                  <a:ext uri="{0D108BD9-81ED-4DB2-BD59-A6C34878D82A}">
                    <a16:rowId xmlns:a16="http://schemas.microsoft.com/office/drawing/2014/main" val="1227702988"/>
                  </a:ext>
                </a:extLst>
              </a:tr>
              <a:tr h="371184">
                <a:tc>
                  <a:txBody>
                    <a:bodyPr/>
                    <a:lstStyle/>
                    <a:p>
                      <a:pPr algn="ctr"/>
                      <a:r>
                        <a:rPr kumimoji="1" lang="en-US" altLang="ja-JP" sz="1800" b="0" i="0" dirty="0">
                          <a:latin typeface="Hiragino Sans W4" panose="020B0400000000000000" pitchFamily="34" charset="-128"/>
                          <a:ea typeface="Hiragino Sans W4" panose="020B0400000000000000" pitchFamily="34" charset="-128"/>
                        </a:rPr>
                        <a:t>No cut</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latin typeface="Hiragino Sans W4" panose="020B0400000000000000" pitchFamily="34" charset="-128"/>
                          <a:ea typeface="Hiragino Sans W4" panose="020B0400000000000000" pitchFamily="34" charset="-128"/>
                        </a:rPr>
                        <a:t>46719</a:t>
                      </a:r>
                      <a:endParaRPr kumimoji="1" lang="ja-JP" altLang="en-US" sz="1800" b="0" i="0">
                        <a:latin typeface="Hiragino Sans W4" panose="020B0400000000000000" pitchFamily="34" charset="-128"/>
                        <a:ea typeface="Hiragino Sans W4" panose="020B0400000000000000" pitchFamily="34" charset="-128"/>
                      </a:endParaRPr>
                    </a:p>
                  </a:txBody>
                  <a:tcPr/>
                </a:tc>
                <a:tc>
                  <a:txBody>
                    <a:bodyPr/>
                    <a:lstStyle/>
                    <a:p>
                      <a:pPr algn="ctr"/>
                      <a:r>
                        <a:rPr kumimoji="1" lang="en-US" altLang="ja-JP" sz="1800" b="0" i="0" dirty="0">
                          <a:latin typeface="Hiragino Sans W4" panose="020B0400000000000000" pitchFamily="34" charset="-128"/>
                          <a:ea typeface="Hiragino Sans W4" panose="020B0400000000000000" pitchFamily="34" charset="-128"/>
                        </a:rPr>
                        <a:t>97.3%</a:t>
                      </a:r>
                      <a:endParaRPr kumimoji="1" lang="ja-JP" altLang="en-US" sz="1800" b="0" i="0">
                        <a:latin typeface="Hiragino Sans W4" panose="020B0400000000000000" pitchFamily="34" charset="-128"/>
                        <a:ea typeface="Hiragino Sans W4" panose="020B0400000000000000" pitchFamily="34" charset="-128"/>
                      </a:endParaRPr>
                    </a:p>
                  </a:txBody>
                  <a:tcPr/>
                </a:tc>
                <a:extLst>
                  <a:ext uri="{0D108BD9-81ED-4DB2-BD59-A6C34878D82A}">
                    <a16:rowId xmlns:a16="http://schemas.microsoft.com/office/drawing/2014/main" val="681868125"/>
                  </a:ext>
                </a:extLst>
              </a:tr>
            </a:tbl>
          </a:graphicData>
        </a:graphic>
      </p:graphicFrame>
      <p:sp>
        <p:nvSpPr>
          <p:cNvPr id="3" name="テキスト ボックス 2">
            <a:extLst>
              <a:ext uri="{FF2B5EF4-FFF2-40B4-BE49-F238E27FC236}">
                <a16:creationId xmlns:a16="http://schemas.microsoft.com/office/drawing/2014/main" id="{2CCAA4C1-1D89-77FB-B6C7-AF7D8695DE98}"/>
              </a:ext>
            </a:extLst>
          </p:cNvPr>
          <p:cNvSpPr txBox="1"/>
          <p:nvPr/>
        </p:nvSpPr>
        <p:spPr>
          <a:xfrm>
            <a:off x="457318" y="2980162"/>
            <a:ext cx="3982231" cy="584775"/>
          </a:xfrm>
          <a:prstGeom prst="rect">
            <a:avLst/>
          </a:prstGeom>
          <a:noFill/>
        </p:spPr>
        <p:txBody>
          <a:bodyPr wrap="square">
            <a:spAutoFit/>
          </a:bodyPr>
          <a:lstStyle/>
          <a:p>
            <a:pPr algn="l"/>
            <a:r>
              <a:rPr lang="en-US" altLang="ja-JP" sz="1600" u="none" strike="noStrike" dirty="0">
                <a:solidFill>
                  <a:srgbClr val="FF0000"/>
                </a:solidFill>
                <a:effectLst/>
                <a:latin typeface="Hiragino Sans W4" panose="020B0400000000000000" pitchFamily="34" charset="-128"/>
                <a:ea typeface="Hiragino Sans W4" panose="020B0400000000000000" pitchFamily="34" charset="-128"/>
              </a:rPr>
              <a:t>*</a:t>
            </a:r>
            <a:r>
              <a:rPr lang="ja-JP" altLang="en-US" sz="1600" u="none" strike="noStrike">
                <a:solidFill>
                  <a:srgbClr val="FF0000"/>
                </a:solidFill>
                <a:effectLst/>
                <a:latin typeface="Hiragino Sans W4" panose="020B0400000000000000" pitchFamily="34" charset="-128"/>
                <a:ea typeface="Hiragino Sans W4" panose="020B0400000000000000" pitchFamily="34" charset="-128"/>
              </a:rPr>
              <a:t>解析の現状</a:t>
            </a:r>
            <a:r>
              <a:rPr lang="en-US" altLang="ja-JP" sz="1600" u="none" strike="noStrike" dirty="0">
                <a:solidFill>
                  <a:srgbClr val="FF0000"/>
                </a:solidFill>
                <a:effectLst/>
                <a:latin typeface="Hiragino Sans W4" panose="020B0400000000000000" pitchFamily="34" charset="-128"/>
                <a:ea typeface="Hiragino Sans W4" panose="020B0400000000000000" pitchFamily="34" charset="-128"/>
              </a:rPr>
              <a:t>, </a:t>
            </a:r>
            <a:r>
              <a:rPr lang="ja-JP" altLang="en-US" sz="1600" u="none" strike="noStrike">
                <a:solidFill>
                  <a:srgbClr val="FF0000"/>
                </a:solidFill>
                <a:effectLst/>
                <a:latin typeface="Hiragino Sans W4" panose="020B0400000000000000" pitchFamily="34" charset="-128"/>
                <a:ea typeface="Hiragino Sans W4" panose="020B0400000000000000" pitchFamily="34" charset="-128"/>
              </a:rPr>
              <a:t>分母には</a:t>
            </a:r>
            <a:r>
              <a:rPr lang="ja-JP" altLang="en-US" sz="1600">
                <a:solidFill>
                  <a:srgbClr val="FF0000"/>
                </a:solidFill>
                <a:latin typeface="Hiragino Sans W4" panose="020B0400000000000000" pitchFamily="34" charset="-128"/>
                <a:ea typeface="Hiragino Sans W4" panose="020B0400000000000000" pitchFamily="34" charset="-128"/>
              </a:rPr>
              <a:t>数</a:t>
            </a:r>
            <a:r>
              <a:rPr lang="en-US" altLang="ja-JP" sz="1600" dirty="0">
                <a:solidFill>
                  <a:srgbClr val="FF0000"/>
                </a:solidFill>
                <a:latin typeface="Hiragino Sans W4" panose="020B0400000000000000" pitchFamily="34" charset="-128"/>
                <a:ea typeface="Hiragino Sans W4" panose="020B0400000000000000" pitchFamily="34" charset="-128"/>
              </a:rPr>
              <a:t>%</a:t>
            </a:r>
            <a:r>
              <a:rPr lang="en-US" altLang="ja-JP" sz="1600" u="none" strike="noStrike" dirty="0">
                <a:solidFill>
                  <a:srgbClr val="FF0000"/>
                </a:solidFill>
                <a:effectLst/>
                <a:latin typeface="Hiragino Sans W4" panose="020B0400000000000000" pitchFamily="34" charset="-128"/>
                <a:ea typeface="Hiragino Sans W4" panose="020B0400000000000000" pitchFamily="34" charset="-128"/>
              </a:rPr>
              <a:t>fake track</a:t>
            </a:r>
            <a:r>
              <a:rPr lang="ja-JP" altLang="en-US" sz="1600" u="none" strike="noStrike">
                <a:solidFill>
                  <a:srgbClr val="FF0000"/>
                </a:solidFill>
                <a:effectLst/>
                <a:latin typeface="Hiragino Sans W4" panose="020B0400000000000000" pitchFamily="34" charset="-128"/>
                <a:ea typeface="Hiragino Sans W4" panose="020B0400000000000000" pitchFamily="34" charset="-128"/>
              </a:rPr>
              <a:t>が混じっていることに注意</a:t>
            </a:r>
            <a:endParaRPr lang="en-US" altLang="ja-JP" sz="1600" u="none" strike="noStrike" dirty="0">
              <a:solidFill>
                <a:srgbClr val="FF0000"/>
              </a:solidFill>
              <a:effectLst/>
              <a:latin typeface="Hiragino Sans W4" panose="020B0400000000000000" pitchFamily="34" charset="-128"/>
              <a:ea typeface="Hiragino Sans W4" panose="020B0400000000000000" pitchFamily="34" charset="-128"/>
            </a:endParaRPr>
          </a:p>
        </p:txBody>
      </p:sp>
      <p:sp>
        <p:nvSpPr>
          <p:cNvPr id="5" name="タイトル 1">
            <a:extLst>
              <a:ext uri="{FF2B5EF4-FFF2-40B4-BE49-F238E27FC236}">
                <a16:creationId xmlns:a16="http://schemas.microsoft.com/office/drawing/2014/main" id="{A5F0C502-B788-62C8-6E89-822C4F85B219}"/>
              </a:ext>
            </a:extLst>
          </p:cNvPr>
          <p:cNvSpPr txBox="1">
            <a:spLocks/>
          </p:cNvSpPr>
          <p:nvPr/>
        </p:nvSpPr>
        <p:spPr>
          <a:xfrm>
            <a:off x="249590" y="-202750"/>
            <a:ext cx="8619925"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3. Run-0e </a:t>
            </a:r>
            <a:r>
              <a:rPr lang="en-US" altLang="ja-JP" sz="2400" b="1" dirty="0">
                <a:latin typeface="Hiragino Sans W6" panose="020B0400000000000000" pitchFamily="34" charset="-128"/>
                <a:ea typeface="Hiragino Sans W6" panose="020B0400000000000000" pitchFamily="34" charset="-128"/>
                <a:cs typeface="Segoe UI" panose="020B0502040204020203" pitchFamily="34" charset="0"/>
              </a:rPr>
              <a:t>(E16 Commissioning run in 2024.5)</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spTree>
    <p:extLst>
      <p:ext uri="{BB962C8B-B14F-4D97-AF65-F5344CB8AC3E}">
        <p14:creationId xmlns:p14="http://schemas.microsoft.com/office/powerpoint/2010/main" val="3718202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C75473AB-2033-1957-061D-6E180FB6EBAC}"/>
              </a:ext>
            </a:extLst>
          </p:cNvPr>
          <p:cNvGrpSpPr/>
          <p:nvPr/>
        </p:nvGrpSpPr>
        <p:grpSpPr>
          <a:xfrm>
            <a:off x="4323860" y="3148581"/>
            <a:ext cx="5042876" cy="2894280"/>
            <a:chOff x="4342609" y="3180487"/>
            <a:chExt cx="5042876" cy="2894280"/>
          </a:xfrm>
        </p:grpSpPr>
        <p:pic>
          <p:nvPicPr>
            <p:cNvPr id="69" name="図 68">
              <a:extLst>
                <a:ext uri="{FF2B5EF4-FFF2-40B4-BE49-F238E27FC236}">
                  <a16:creationId xmlns:a16="http://schemas.microsoft.com/office/drawing/2014/main" id="{D01D9024-D7F5-478D-B1EB-B19CB0AD4636}"/>
                </a:ext>
              </a:extLst>
            </p:cNvPr>
            <p:cNvPicPr>
              <a:picLocks noChangeAspect="1"/>
            </p:cNvPicPr>
            <p:nvPr/>
          </p:nvPicPr>
          <p:blipFill>
            <a:blip r:embed="rId3"/>
            <a:stretch>
              <a:fillRect/>
            </a:stretch>
          </p:blipFill>
          <p:spPr>
            <a:xfrm rot="5400000">
              <a:off x="5288181" y="2323186"/>
              <a:ext cx="2694138" cy="4585282"/>
            </a:xfrm>
            <a:prstGeom prst="rect">
              <a:avLst/>
            </a:prstGeom>
          </p:spPr>
        </p:pic>
        <p:grpSp>
          <p:nvGrpSpPr>
            <p:cNvPr id="42" name="グループ化 41">
              <a:extLst>
                <a:ext uri="{FF2B5EF4-FFF2-40B4-BE49-F238E27FC236}">
                  <a16:creationId xmlns:a16="http://schemas.microsoft.com/office/drawing/2014/main" id="{5E4F16CF-2D19-80D6-6ACE-85F64A52DEA7}"/>
                </a:ext>
              </a:extLst>
            </p:cNvPr>
            <p:cNvGrpSpPr/>
            <p:nvPr/>
          </p:nvGrpSpPr>
          <p:grpSpPr>
            <a:xfrm>
              <a:off x="4590749" y="3180487"/>
              <a:ext cx="4794736" cy="2894280"/>
              <a:chOff x="4650740" y="3522618"/>
              <a:chExt cx="4794736" cy="3095093"/>
            </a:xfrm>
          </p:grpSpPr>
          <p:grpSp>
            <p:nvGrpSpPr>
              <p:cNvPr id="34" name="グループ化 33">
                <a:extLst>
                  <a:ext uri="{FF2B5EF4-FFF2-40B4-BE49-F238E27FC236}">
                    <a16:creationId xmlns:a16="http://schemas.microsoft.com/office/drawing/2014/main" id="{531E2ED4-C345-CC43-CE04-D5A78DBB511D}"/>
                  </a:ext>
                </a:extLst>
              </p:cNvPr>
              <p:cNvGrpSpPr/>
              <p:nvPr/>
            </p:nvGrpSpPr>
            <p:grpSpPr>
              <a:xfrm>
                <a:off x="4892255" y="4605837"/>
                <a:ext cx="4154772" cy="2011874"/>
                <a:chOff x="4949404" y="4999031"/>
                <a:chExt cx="4154772" cy="2011874"/>
              </a:xfrm>
            </p:grpSpPr>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D361AE6E-D756-C516-B71A-C570FBFFF0E7}"/>
                        </a:ext>
                      </a:extLst>
                    </p:cNvPr>
                    <p:cNvSpPr txBox="1"/>
                    <p:nvPr/>
                  </p:nvSpPr>
                  <p:spPr>
                    <a:xfrm>
                      <a:off x="6307317" y="5778315"/>
                      <a:ext cx="2782033" cy="584775"/>
                    </a:xfrm>
                    <a:prstGeom prst="rect">
                      <a:avLst/>
                    </a:prstGeom>
                    <a:solidFill>
                      <a:schemeClr val="bg1"/>
                    </a:solidFill>
                    <a:ln>
                      <a:solidFill>
                        <a:schemeClr val="tx1"/>
                      </a:solidFill>
                    </a:ln>
                  </p:spPr>
                  <p:txBody>
                    <a:bodyPr wrap="square">
                      <a:spAutoFit/>
                    </a:bodyPr>
                    <a:lstStyle/>
                    <a:p>
                      <a:r>
                        <a:rPr lang="en-US" altLang="ja-JP" sz="1600" dirty="0">
                          <a:solidFill>
                            <a:srgbClr val="3F53F4"/>
                          </a:solidFill>
                          <a:latin typeface="Hiragino Sans W4" panose="020B0400000000000000" pitchFamily="34" charset="-128"/>
                          <a:ea typeface="Hiragino Sans W4" panose="020B0400000000000000" pitchFamily="34" charset="-128"/>
                        </a:rPr>
                        <a:t>Blue</a:t>
                      </a:r>
                      <a:r>
                        <a:rPr lang="en-US" altLang="ja-JP" sz="1600" dirty="0">
                          <a:latin typeface="Hiragino Sans W4" panose="020B0400000000000000" pitchFamily="34" charset="-128"/>
                          <a:ea typeface="Hiragino Sans W4" panose="020B0400000000000000" pitchFamily="34" charset="-128"/>
                        </a:rPr>
                        <a:t>: &lt; 0.8 mm </a:t>
                      </a:r>
                      <a14:m>
                        <m:oMath xmlns:m="http://schemas.openxmlformats.org/officeDocument/2006/math">
                          <m:r>
                            <a:rPr kumimoji="1" lang="en-US" altLang="ja-JP" sz="1600" b="0" i="0" smtClean="0">
                              <a:latin typeface="Cambria Math" panose="02040503050406030204" pitchFamily="18" charset="0"/>
                              <a:ea typeface="Cambria Math" panose="02040503050406030204" pitchFamily="18" charset="0"/>
                            </a:rPr>
                            <m:t>≅ </m:t>
                          </m:r>
                        </m:oMath>
                      </a14:m>
                      <a:r>
                        <a:rPr kumimoji="1" lang="en-US" altLang="ja-JP" sz="1600" dirty="0">
                          <a:latin typeface="Hiragino Sans W4" panose="020B0400000000000000" pitchFamily="34" charset="-128"/>
                          <a:ea typeface="Hiragino Sans W4" panose="020B0400000000000000" pitchFamily="34" charset="-128"/>
                        </a:rPr>
                        <a:t>4σ</a:t>
                      </a:r>
                      <a:r>
                        <a:rPr kumimoji="1" lang="en-US" altLang="ja-JP" sz="1600" baseline="-25000" dirty="0">
                          <a:latin typeface="Hiragino Sans W4" panose="020B0400000000000000" pitchFamily="34" charset="-128"/>
                          <a:ea typeface="Hiragino Sans W4" panose="020B0400000000000000" pitchFamily="34" charset="-128"/>
                        </a:rPr>
                        <a:t>lx high</a:t>
                      </a:r>
                      <a:endParaRPr kumimoji="1" lang="en-US" altLang="ja-JP" sz="1600" dirty="0">
                        <a:latin typeface="Hiragino Sans W4" panose="020B0400000000000000" pitchFamily="34" charset="-128"/>
                        <a:ea typeface="Hiragino Sans W4" panose="020B0400000000000000" pitchFamily="34" charset="-128"/>
                      </a:endParaRPr>
                    </a:p>
                    <a:p>
                      <a:r>
                        <a:rPr lang="en-US" altLang="ja-JP" sz="1600" dirty="0">
                          <a:solidFill>
                            <a:srgbClr val="FF0000"/>
                          </a:solidFill>
                          <a:latin typeface="Hiragino Sans W4" panose="020B0400000000000000" pitchFamily="34" charset="-128"/>
                          <a:ea typeface="Hiragino Sans W4" panose="020B0400000000000000" pitchFamily="34" charset="-128"/>
                        </a:rPr>
                        <a:t>Red</a:t>
                      </a:r>
                      <a:r>
                        <a:rPr lang="en-US" altLang="ja-JP" sz="1600" dirty="0">
                          <a:latin typeface="Hiragino Sans W4" panose="020B0400000000000000" pitchFamily="34" charset="-128"/>
                          <a:ea typeface="Hiragino Sans W4" panose="020B0400000000000000" pitchFamily="34" charset="-128"/>
                        </a:rPr>
                        <a:t>: &lt; 2.2 mm </a:t>
                      </a:r>
                      <a14:m>
                        <m:oMath xmlns:m="http://schemas.openxmlformats.org/officeDocument/2006/math">
                          <m:r>
                            <a:rPr kumimoji="1" lang="en-US" altLang="ja-JP" sz="1600" b="0" i="0" smtClean="0">
                              <a:latin typeface="Cambria Math" panose="02040503050406030204" pitchFamily="18" charset="0"/>
                              <a:ea typeface="Cambria Math" panose="02040503050406030204" pitchFamily="18" charset="0"/>
                            </a:rPr>
                            <m:t>≅ </m:t>
                          </m:r>
                        </m:oMath>
                      </a14:m>
                      <a:r>
                        <a:rPr kumimoji="1" lang="en-US" altLang="ja-JP" sz="1600" dirty="0">
                          <a:latin typeface="Hiragino Sans W4" panose="020B0400000000000000" pitchFamily="34" charset="-128"/>
                          <a:ea typeface="Hiragino Sans W4" panose="020B0400000000000000" pitchFamily="34" charset="-128"/>
                        </a:rPr>
                        <a:t>4σ</a:t>
                      </a:r>
                      <a:r>
                        <a:rPr kumimoji="1" lang="en-US" altLang="ja-JP" sz="1600" baseline="-25000" dirty="0">
                          <a:latin typeface="Hiragino Sans W4" panose="020B0400000000000000" pitchFamily="34" charset="-128"/>
                          <a:ea typeface="Hiragino Sans W4" panose="020B0400000000000000" pitchFamily="34" charset="-128"/>
                        </a:rPr>
                        <a:t>lx low</a:t>
                      </a:r>
                      <a:endParaRPr kumimoji="1" lang="en-US" altLang="ja-JP" sz="1600" dirty="0">
                        <a:latin typeface="Hiragino Sans W4" panose="020B0400000000000000" pitchFamily="34" charset="-128"/>
                        <a:ea typeface="Hiragino Sans W4" panose="020B0400000000000000" pitchFamily="34" charset="-128"/>
                      </a:endParaRPr>
                    </a:p>
                  </p:txBody>
                </p:sp>
              </mc:Choice>
              <mc:Fallback xmlns="">
                <p:sp>
                  <p:nvSpPr>
                    <p:cNvPr id="29" name="テキスト ボックス 28">
                      <a:extLst>
                        <a:ext uri="{FF2B5EF4-FFF2-40B4-BE49-F238E27FC236}">
                          <a16:creationId xmlns:a16="http://schemas.microsoft.com/office/drawing/2014/main" id="{D361AE6E-D756-C516-B71A-C570FBFFF0E7}"/>
                        </a:ext>
                      </a:extLst>
                    </p:cNvPr>
                    <p:cNvSpPr txBox="1">
                      <a:spLocks noRot="1" noChangeAspect="1" noMove="1" noResize="1" noEditPoints="1" noAdjustHandles="1" noChangeArrowheads="1" noChangeShapeType="1" noTextEdit="1"/>
                    </p:cNvSpPr>
                    <p:nvPr/>
                  </p:nvSpPr>
                  <p:spPr>
                    <a:xfrm>
                      <a:off x="6307317" y="5778315"/>
                      <a:ext cx="2782033" cy="584775"/>
                    </a:xfrm>
                    <a:prstGeom prst="rect">
                      <a:avLst/>
                    </a:prstGeom>
                    <a:blipFill>
                      <a:blip r:embed="rId4"/>
                      <a:stretch>
                        <a:fillRect l="-905" t="-2222" b="-20000"/>
                      </a:stretch>
                    </a:blipFill>
                    <a:ln>
                      <a:solidFill>
                        <a:schemeClr val="tx1"/>
                      </a:solidFill>
                    </a:ln>
                  </p:spPr>
                  <p:txBody>
                    <a:bodyPr/>
                    <a:lstStyle/>
                    <a:p>
                      <a:r>
                        <a:rPr lang="ja-JP" altLang="en-US">
                          <a:noFill/>
                        </a:rPr>
                        <a:t> </a:t>
                      </a:r>
                    </a:p>
                  </p:txBody>
                </p:sp>
              </mc:Fallback>
            </mc:AlternateContent>
            <p:cxnSp>
              <p:nvCxnSpPr>
                <p:cNvPr id="30" name="直線コネクタ 29">
                  <a:extLst>
                    <a:ext uri="{FF2B5EF4-FFF2-40B4-BE49-F238E27FC236}">
                      <a16:creationId xmlns:a16="http://schemas.microsoft.com/office/drawing/2014/main" id="{779BE8A6-0E1E-E32C-7377-A38BBEEF20BF}"/>
                    </a:ext>
                  </a:extLst>
                </p:cNvPr>
                <p:cNvCxnSpPr>
                  <a:cxnSpLocks/>
                </p:cNvCxnSpPr>
                <p:nvPr/>
              </p:nvCxnSpPr>
              <p:spPr>
                <a:xfrm>
                  <a:off x="4949404" y="4999031"/>
                  <a:ext cx="3687284"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2ED87F06-69C1-AEC9-15E2-0270BA43A547}"/>
                    </a:ext>
                  </a:extLst>
                </p:cNvPr>
                <p:cNvSpPr txBox="1"/>
                <p:nvPr/>
              </p:nvSpPr>
              <p:spPr>
                <a:xfrm>
                  <a:off x="8177551" y="6641573"/>
                  <a:ext cx="926625" cy="369332"/>
                </a:xfrm>
                <a:prstGeom prst="rect">
                  <a:avLst/>
                </a:prstGeom>
                <a:noFill/>
              </p:spPr>
              <p:txBody>
                <a:bodyPr wrap="square">
                  <a:spAutoFit/>
                </a:bodyPr>
                <a:lstStyle/>
                <a:p>
                  <a:r>
                    <a:rPr kumimoji="1" lang="en-US" altLang="ja-JP" dirty="0"/>
                    <a:t>lx [mm]</a:t>
                  </a:r>
                </a:p>
              </p:txBody>
            </p:sp>
          </p:grpSp>
          <p:sp>
            <p:nvSpPr>
              <p:cNvPr id="36" name="正方形/長方形 35">
                <a:extLst>
                  <a:ext uri="{FF2B5EF4-FFF2-40B4-BE49-F238E27FC236}">
                    <a16:creationId xmlns:a16="http://schemas.microsoft.com/office/drawing/2014/main" id="{70630E9D-EF48-CEB0-9B91-E7914C5FC87F}"/>
                  </a:ext>
                </a:extLst>
              </p:cNvPr>
              <p:cNvSpPr/>
              <p:nvPr/>
            </p:nvSpPr>
            <p:spPr>
              <a:xfrm>
                <a:off x="4650740" y="3522618"/>
                <a:ext cx="3994892" cy="4209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Hiragino Sans W4" panose="020B0400000000000000" pitchFamily="34" charset="-128"/>
                    <a:ea typeface="Hiragino Sans W4" panose="020B0400000000000000" pitchFamily="34" charset="-128"/>
                  </a:rPr>
                  <a:t>residual cut</a:t>
                </a:r>
                <a:r>
                  <a:rPr kumimoji="1" lang="ja-JP" altLang="en-US">
                    <a:solidFill>
                      <a:schemeClr val="tx1"/>
                    </a:solidFill>
                    <a:latin typeface="Hiragino Sans W4" panose="020B0400000000000000" pitchFamily="34" charset="-128"/>
                    <a:ea typeface="Hiragino Sans W4" panose="020B0400000000000000" pitchFamily="34" charset="-128"/>
                  </a:rPr>
                  <a:t>別の</a:t>
                </a:r>
                <a:r>
                  <a:rPr kumimoji="1" lang="en-US" altLang="ja-JP" dirty="0">
                    <a:solidFill>
                      <a:schemeClr val="tx1"/>
                    </a:solidFill>
                    <a:latin typeface="Hiragino Sans W4" panose="020B0400000000000000" pitchFamily="34" charset="-128"/>
                    <a:ea typeface="Hiragino Sans W4" panose="020B0400000000000000" pitchFamily="34" charset="-128"/>
                  </a:rPr>
                  <a:t>lx</a:t>
                </a:r>
                <a:r>
                  <a:rPr kumimoji="1" lang="ja-JP" altLang="en-US">
                    <a:solidFill>
                      <a:schemeClr val="tx1"/>
                    </a:solidFill>
                    <a:latin typeface="Hiragino Sans W4" panose="020B0400000000000000" pitchFamily="34" charset="-128"/>
                    <a:ea typeface="Hiragino Sans W4" panose="020B0400000000000000" pitchFamily="34" charset="-128"/>
                  </a:rPr>
                  <a:t>依存の</a:t>
                </a:r>
                <a:r>
                  <a:rPr kumimoji="1" lang="en-US" altLang="ja-JP" dirty="0">
                    <a:solidFill>
                      <a:schemeClr val="tx1"/>
                    </a:solidFill>
                    <a:latin typeface="Hiragino Sans W4" panose="020B0400000000000000" pitchFamily="34" charset="-128"/>
                    <a:ea typeface="Hiragino Sans W4" panose="020B0400000000000000" pitchFamily="34" charset="-128"/>
                  </a:rPr>
                  <a:t>”</a:t>
                </a:r>
                <a:r>
                  <a:rPr kumimoji="1" lang="ja-JP" altLang="en-US">
                    <a:solidFill>
                      <a:schemeClr val="tx1"/>
                    </a:solidFill>
                    <a:latin typeface="Hiragino Sans W4" panose="020B0400000000000000" pitchFamily="34" charset="-128"/>
                    <a:ea typeface="Hiragino Sans W4" panose="020B0400000000000000" pitchFamily="34" charset="-128"/>
                  </a:rPr>
                  <a:t>検出効率</a:t>
                </a:r>
                <a:r>
                  <a:rPr kumimoji="1" lang="en-US" altLang="ja-JP" dirty="0">
                    <a:solidFill>
                      <a:schemeClr val="tx1"/>
                    </a:solidFill>
                    <a:latin typeface="Hiragino Sans W4" panose="020B0400000000000000" pitchFamily="34" charset="-128"/>
                    <a:ea typeface="Hiragino Sans W4" panose="020B0400000000000000" pitchFamily="34" charset="-128"/>
                  </a:rPr>
                  <a:t>”</a:t>
                </a:r>
                <a:endParaRPr kumimoji="1" lang="ja-JP" altLang="en-US">
                  <a:solidFill>
                    <a:schemeClr val="tx1"/>
                  </a:solidFill>
                  <a:latin typeface="Hiragino Sans W4" panose="020B0400000000000000" pitchFamily="34" charset="-128"/>
                  <a:ea typeface="Hiragino Sans W4" panose="020B0400000000000000" pitchFamily="34" charset="-128"/>
                </a:endParaRPr>
              </a:p>
            </p:txBody>
          </p:sp>
          <p:sp>
            <p:nvSpPr>
              <p:cNvPr id="41" name="テキスト ボックス 40">
                <a:extLst>
                  <a:ext uri="{FF2B5EF4-FFF2-40B4-BE49-F238E27FC236}">
                    <a16:creationId xmlns:a16="http://schemas.microsoft.com/office/drawing/2014/main" id="{AE988C2F-53ED-B97A-6DF2-A309DDD43634}"/>
                  </a:ext>
                </a:extLst>
              </p:cNvPr>
              <p:cNvSpPr txBox="1"/>
              <p:nvPr/>
            </p:nvSpPr>
            <p:spPr>
              <a:xfrm>
                <a:off x="8530289" y="4384188"/>
                <a:ext cx="91518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dirty="0">
                    <a:solidFill>
                      <a:srgbClr val="FF0000"/>
                    </a:solidFill>
                    <a:latin typeface="Hiragino Sans W4" panose="020B0400000000000000" pitchFamily="34" charset="-128"/>
                    <a:ea typeface="Hiragino Sans W4" panose="020B0400000000000000" pitchFamily="34" charset="-128"/>
                  </a:rPr>
                  <a:t>94%</a:t>
                </a:r>
              </a:p>
            </p:txBody>
          </p:sp>
        </p:grpSp>
      </p:gr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3493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F4A25580-C739-D415-E23A-47075E7EB83D}"/>
              </a:ext>
            </a:extLst>
          </p:cNvPr>
          <p:cNvSpPr txBox="1"/>
          <p:nvPr/>
        </p:nvSpPr>
        <p:spPr>
          <a:xfrm>
            <a:off x="200601" y="643798"/>
            <a:ext cx="4238948" cy="430887"/>
          </a:xfrm>
          <a:prstGeom prst="rect">
            <a:avLst/>
          </a:prstGeom>
          <a:noFill/>
        </p:spPr>
        <p:txBody>
          <a:bodyPr wrap="square">
            <a:spAutoFit/>
          </a:bodyPr>
          <a:lstStyle/>
          <a:p>
            <a:pPr marL="342900" indent="-342900">
              <a:buFont typeface="Wingdings" pitchFamily="2" charset="2"/>
              <a:buChar char="n"/>
            </a:pPr>
            <a:r>
              <a:rPr lang="en-US" altLang="ja-JP" sz="2200" b="1" u="sng" dirty="0">
                <a:latin typeface="Hiragino Sans W6" panose="020B0400000000000000" pitchFamily="34" charset="-128"/>
                <a:ea typeface="Hiragino Sans W6" panose="020B0400000000000000" pitchFamily="34" charset="-128"/>
              </a:rPr>
              <a:t>“</a:t>
            </a:r>
            <a:r>
              <a:rPr lang="ja-JP" altLang="en-US" sz="2200" b="1" u="sng">
                <a:latin typeface="Hiragino Sans W6" panose="020B0400000000000000" pitchFamily="34" charset="-128"/>
                <a:ea typeface="Hiragino Sans W6" panose="020B0400000000000000" pitchFamily="34" charset="-128"/>
              </a:rPr>
              <a:t>検出効率</a:t>
            </a:r>
            <a:r>
              <a:rPr lang="en-US" altLang="ja-JP" sz="2200" b="1" u="sng" dirty="0">
                <a:latin typeface="Hiragino Sans W6" panose="020B0400000000000000" pitchFamily="34" charset="-128"/>
                <a:ea typeface="Hiragino Sans W6" panose="020B0400000000000000" pitchFamily="34" charset="-128"/>
              </a:rPr>
              <a:t>”</a:t>
            </a:r>
          </a:p>
        </p:txBody>
      </p:sp>
      <p:sp>
        <p:nvSpPr>
          <p:cNvPr id="8" name="テキスト ボックス 7">
            <a:extLst>
              <a:ext uri="{FF2B5EF4-FFF2-40B4-BE49-F238E27FC236}">
                <a16:creationId xmlns:a16="http://schemas.microsoft.com/office/drawing/2014/main" id="{E4F2AC07-03A9-374D-744B-97DFCF828D46}"/>
              </a:ext>
            </a:extLst>
          </p:cNvPr>
          <p:cNvSpPr txBox="1"/>
          <p:nvPr/>
        </p:nvSpPr>
        <p:spPr>
          <a:xfrm>
            <a:off x="249590" y="1052307"/>
            <a:ext cx="4827089" cy="369332"/>
          </a:xfrm>
          <a:prstGeom prst="rect">
            <a:avLst/>
          </a:prstGeom>
          <a:noFill/>
        </p:spPr>
        <p:txBody>
          <a:bodyPr wrap="square">
            <a:spAutoFit/>
          </a:bodyPr>
          <a:lstStyle/>
          <a:p>
            <a:pPr marL="342900" indent="-342900">
              <a:buFont typeface="Wingdings" pitchFamily="2" charset="2"/>
              <a:buChar char="Ø"/>
            </a:pPr>
            <a:r>
              <a:rPr lang="en" altLang="ja-JP" b="1" u="sng" dirty="0">
                <a:latin typeface="Hiragino Sans W6" panose="020B0400000000000000" pitchFamily="34" charset="-128"/>
                <a:ea typeface="Hiragino Sans W6" panose="020B0400000000000000" pitchFamily="34" charset="-128"/>
              </a:rPr>
              <a:t>Sensor</a:t>
            </a:r>
            <a:r>
              <a:rPr lang="ja-JP" altLang="en-US" b="1" u="sng">
                <a:latin typeface="Hiragino Sans W6" panose="020B0400000000000000" pitchFamily="34" charset="-128"/>
                <a:ea typeface="Hiragino Sans W6" panose="020B0400000000000000" pitchFamily="34" charset="-128"/>
              </a:rPr>
              <a:t>上の座標</a:t>
            </a:r>
            <a:r>
              <a:rPr lang="en-US" altLang="ja-JP" b="1" u="sng" dirty="0">
                <a:latin typeface="Hiragino Sans W6" panose="020B0400000000000000" pitchFamily="34" charset="-128"/>
                <a:ea typeface="Hiragino Sans W6" panose="020B0400000000000000" pitchFamily="34" charset="-128"/>
              </a:rPr>
              <a:t>(</a:t>
            </a:r>
            <a:r>
              <a:rPr lang="en-US" altLang="ja-JP" b="1" u="sng" dirty="0" err="1">
                <a:latin typeface="Hiragino Sans W6" panose="020B0400000000000000" pitchFamily="34" charset="-128"/>
                <a:ea typeface="Hiragino Sans W6" panose="020B0400000000000000" pitchFamily="34" charset="-128"/>
              </a:rPr>
              <a:t>Local_x</a:t>
            </a:r>
            <a:r>
              <a:rPr lang="en-US" altLang="ja-JP" b="1" u="sng" dirty="0">
                <a:latin typeface="Hiragino Sans W6" panose="020B0400000000000000" pitchFamily="34" charset="-128"/>
                <a:ea typeface="Hiragino Sans W6" panose="020B0400000000000000" pitchFamily="34" charset="-128"/>
              </a:rPr>
              <a:t>)</a:t>
            </a:r>
            <a:r>
              <a:rPr lang="ja-JP" altLang="en-US" u="sng">
                <a:latin typeface="Hiragino Sans W4" panose="020B0400000000000000" pitchFamily="34" charset="-128"/>
                <a:ea typeface="Hiragino Sans W4" panose="020B0400000000000000" pitchFamily="34" charset="-128"/>
              </a:rPr>
              <a:t>依存</a:t>
            </a:r>
            <a:r>
              <a:rPr lang="en-US" altLang="ja-JP" u="sng" dirty="0">
                <a:latin typeface="Hiragino Sans W4" panose="020B0400000000000000" pitchFamily="34" charset="-128"/>
                <a:ea typeface="Hiragino Sans W4" panose="020B0400000000000000" pitchFamily="34" charset="-128"/>
              </a:rPr>
              <a:t> </a:t>
            </a:r>
          </a:p>
        </p:txBody>
      </p:sp>
      <p:sp>
        <p:nvSpPr>
          <p:cNvPr id="37" name="テキスト ボックス 36">
            <a:extLst>
              <a:ext uri="{FF2B5EF4-FFF2-40B4-BE49-F238E27FC236}">
                <a16:creationId xmlns:a16="http://schemas.microsoft.com/office/drawing/2014/main" id="{042960E7-2B10-1DC0-0D58-5E9BEDDC65C7}"/>
              </a:ext>
            </a:extLst>
          </p:cNvPr>
          <p:cNvSpPr txBox="1"/>
          <p:nvPr/>
        </p:nvSpPr>
        <p:spPr>
          <a:xfrm>
            <a:off x="2475143" y="2752732"/>
            <a:ext cx="6025656" cy="307777"/>
          </a:xfrm>
          <a:prstGeom prst="rect">
            <a:avLst/>
          </a:prstGeom>
          <a:noFill/>
        </p:spPr>
        <p:txBody>
          <a:bodyPr wrap="square">
            <a:spAutoFit/>
          </a:bodyPr>
          <a:lstStyle/>
          <a:p>
            <a:r>
              <a:rPr lang="en-US" altLang="ja-JP" sz="1400" dirty="0">
                <a:latin typeface="Hiragino Sans W4" panose="020B0400000000000000" pitchFamily="34" charset="-128"/>
                <a:ea typeface="Hiragino Sans W4" panose="020B0400000000000000" pitchFamily="34" charset="-128"/>
              </a:rPr>
              <a:t>※</a:t>
            </a:r>
            <a:r>
              <a:rPr lang="ja-JP" altLang="en-US" sz="1400">
                <a:latin typeface="Hiragino Sans W4" panose="020B0400000000000000" pitchFamily="34" charset="-128"/>
                <a:ea typeface="Hiragino Sans W4" panose="020B0400000000000000" pitchFamily="34" charset="-128"/>
              </a:rPr>
              <a:t>センサーの端を通過したトラックを除いている(|</a:t>
            </a:r>
            <a:r>
              <a:rPr lang="en-US" altLang="ja-JP" sz="1400" dirty="0" err="1">
                <a:latin typeface="Hiragino Sans W4" panose="020B0400000000000000" pitchFamily="34" charset="-128"/>
                <a:ea typeface="Hiragino Sans W4" panose="020B0400000000000000" pitchFamily="34" charset="-128"/>
              </a:rPr>
              <a:t>local_y</a:t>
            </a:r>
            <a:r>
              <a:rPr lang="ja-JP" altLang="en-US" sz="1400">
                <a:latin typeface="Hiragino Sans W4" panose="020B0400000000000000" pitchFamily="34" charset="-128"/>
                <a:ea typeface="Hiragino Sans W4" panose="020B0400000000000000" pitchFamily="34" charset="-128"/>
              </a:rPr>
              <a:t>|&lt; 28 mm ) </a:t>
            </a:r>
          </a:p>
        </p:txBody>
      </p:sp>
      <p:sp>
        <p:nvSpPr>
          <p:cNvPr id="55" name="テキスト ボックス 54">
            <a:extLst>
              <a:ext uri="{FF2B5EF4-FFF2-40B4-BE49-F238E27FC236}">
                <a16:creationId xmlns:a16="http://schemas.microsoft.com/office/drawing/2014/main" id="{C01571CA-8CAC-A415-2983-66E9AD272BB2}"/>
              </a:ext>
            </a:extLst>
          </p:cNvPr>
          <p:cNvSpPr txBox="1"/>
          <p:nvPr/>
        </p:nvSpPr>
        <p:spPr>
          <a:xfrm>
            <a:off x="3758084" y="6154970"/>
            <a:ext cx="5285884" cy="430887"/>
          </a:xfrm>
          <a:prstGeom prst="rect">
            <a:avLst/>
          </a:prstGeom>
          <a:noFill/>
        </p:spPr>
        <p:txBody>
          <a:bodyPr wrap="square">
            <a:spAutoFit/>
          </a:bodyPr>
          <a:lstStyle/>
          <a:p>
            <a:pPr marL="342900" indent="-342900" algn="l">
              <a:buFont typeface="Wingdings" pitchFamily="2" charset="2"/>
              <a:buChar char="ü"/>
            </a:pPr>
            <a:r>
              <a:rPr lang="en-US" altLang="ja-JP" sz="2000" u="sng" strike="noStrike" dirty="0">
                <a:effectLst/>
                <a:latin typeface="Hiragino Sans W4" panose="020B0400000000000000" pitchFamily="34" charset="-128"/>
                <a:ea typeface="Hiragino Sans W4" panose="020B0400000000000000" pitchFamily="34" charset="-128"/>
              </a:rPr>
              <a:t>residual</a:t>
            </a:r>
            <a:r>
              <a:rPr lang="en-US" altLang="ja-JP" sz="2000" u="sng" dirty="0">
                <a:latin typeface="Hiragino Sans W4" panose="020B0400000000000000" pitchFamily="34" charset="-128"/>
                <a:ea typeface="Hiragino Sans W4" panose="020B0400000000000000" pitchFamily="34" charset="-128"/>
              </a:rPr>
              <a:t> &lt; 4σ</a:t>
            </a:r>
            <a:r>
              <a:rPr lang="ja-JP" altLang="en-US" sz="2000" u="sng">
                <a:latin typeface="Hiragino Sans W4" panose="020B0400000000000000" pitchFamily="34" charset="-128"/>
                <a:ea typeface="Hiragino Sans W4" panose="020B0400000000000000" pitchFamily="34" charset="-128"/>
              </a:rPr>
              <a:t>で</a:t>
            </a:r>
            <a:r>
              <a:rPr lang="en-US" altLang="ja-JP" sz="2000" u="sng" dirty="0">
                <a:latin typeface="Hiragino Sans W4" panose="020B0400000000000000" pitchFamily="34" charset="-128"/>
                <a:ea typeface="Hiragino Sans W4" panose="020B0400000000000000" pitchFamily="34" charset="-128"/>
              </a:rPr>
              <a:t> </a:t>
            </a:r>
            <a:r>
              <a:rPr lang="ja-JP" altLang="en-US" sz="2200" b="1" u="sng">
                <a:solidFill>
                  <a:srgbClr val="FF0000"/>
                </a:solidFill>
                <a:latin typeface="Hiragino Sans W6" panose="020B0400000000000000" pitchFamily="34" charset="-128"/>
                <a:ea typeface="Hiragino Sans W6" panose="020B0400000000000000" pitchFamily="34" charset="-128"/>
              </a:rPr>
              <a:t>約</a:t>
            </a:r>
            <a:r>
              <a:rPr lang="en-US" altLang="ja-JP" sz="2200" b="1" u="sng" dirty="0">
                <a:solidFill>
                  <a:srgbClr val="FF0000"/>
                </a:solidFill>
                <a:latin typeface="Hiragino Sans W6" panose="020B0400000000000000" pitchFamily="34" charset="-128"/>
                <a:ea typeface="Hiragino Sans W6" panose="020B0400000000000000" pitchFamily="34" charset="-128"/>
              </a:rPr>
              <a:t>94%</a:t>
            </a:r>
            <a:r>
              <a:rPr lang="ja-JP" altLang="en-US" sz="2000" u="sng">
                <a:latin typeface="Hiragino Sans W4" panose="020B0400000000000000" pitchFamily="34" charset="-128"/>
                <a:ea typeface="Hiragino Sans W4" panose="020B0400000000000000" pitchFamily="34" charset="-128"/>
              </a:rPr>
              <a:t>の</a:t>
            </a:r>
            <a:r>
              <a:rPr lang="en-US" altLang="ja-JP" sz="2000" u="sng" dirty="0">
                <a:latin typeface="Hiragino Sans W4" panose="020B0400000000000000" pitchFamily="34" charset="-128"/>
                <a:ea typeface="Hiragino Sans W4" panose="020B0400000000000000" pitchFamily="34" charset="-128"/>
              </a:rPr>
              <a:t>”</a:t>
            </a:r>
            <a:r>
              <a:rPr lang="ja-JP" altLang="en-US" sz="2000" u="sng">
                <a:latin typeface="Hiragino Sans W4" panose="020B0400000000000000" pitchFamily="34" charset="-128"/>
                <a:ea typeface="Hiragino Sans W4" panose="020B0400000000000000" pitchFamily="34" charset="-128"/>
              </a:rPr>
              <a:t>検出効率</a:t>
            </a:r>
            <a:r>
              <a:rPr lang="en-US" altLang="ja-JP" sz="2000" u="sng" dirty="0">
                <a:latin typeface="Hiragino Sans W4" panose="020B0400000000000000" pitchFamily="34" charset="-128"/>
                <a:ea typeface="Hiragino Sans W4" panose="020B0400000000000000" pitchFamily="34" charset="-128"/>
              </a:rPr>
              <a:t>”</a:t>
            </a:r>
            <a:endParaRPr lang="en" altLang="ja-JP" sz="2000" u="sng" strike="noStrike" dirty="0">
              <a:effectLst/>
              <a:latin typeface="Hiragino Sans W4" panose="020B0400000000000000" pitchFamily="34" charset="-128"/>
              <a:ea typeface="Hiragino Sans W4" panose="020B0400000000000000" pitchFamily="34" charset="-128"/>
            </a:endParaRPr>
          </a:p>
        </p:txBody>
      </p:sp>
      <p:sp>
        <p:nvSpPr>
          <p:cNvPr id="9" name="テキスト ボックス 8">
            <a:extLst>
              <a:ext uri="{FF2B5EF4-FFF2-40B4-BE49-F238E27FC236}">
                <a16:creationId xmlns:a16="http://schemas.microsoft.com/office/drawing/2014/main" id="{1AD1407E-62BB-8D8D-55F6-E95297B9025F}"/>
              </a:ext>
            </a:extLst>
          </p:cNvPr>
          <p:cNvSpPr txBox="1"/>
          <p:nvPr/>
        </p:nvSpPr>
        <p:spPr>
          <a:xfrm>
            <a:off x="8400423" y="65005"/>
            <a:ext cx="643544" cy="369332"/>
          </a:xfrm>
          <a:prstGeom prst="rect">
            <a:avLst/>
          </a:prstGeom>
          <a:noFill/>
          <a:ln>
            <a:noFill/>
          </a:ln>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8/10</a:t>
            </a:r>
          </a:p>
        </p:txBody>
      </p:sp>
      <p:sp>
        <p:nvSpPr>
          <p:cNvPr id="14" name="タイトル 1">
            <a:extLst>
              <a:ext uri="{FF2B5EF4-FFF2-40B4-BE49-F238E27FC236}">
                <a16:creationId xmlns:a16="http://schemas.microsoft.com/office/drawing/2014/main" id="{296AC4AC-C300-C99D-EFFB-ACEFAE6B72E1}"/>
              </a:ext>
            </a:extLst>
          </p:cNvPr>
          <p:cNvSpPr txBox="1">
            <a:spLocks/>
          </p:cNvSpPr>
          <p:nvPr/>
        </p:nvSpPr>
        <p:spPr>
          <a:xfrm>
            <a:off x="249590" y="-202750"/>
            <a:ext cx="8619925"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3. Run-0e </a:t>
            </a:r>
            <a:r>
              <a:rPr lang="en-US" altLang="ja-JP" sz="2400" b="1" dirty="0">
                <a:latin typeface="Hiragino Sans W6" panose="020B0400000000000000" pitchFamily="34" charset="-128"/>
                <a:ea typeface="Hiragino Sans W6" panose="020B0400000000000000" pitchFamily="34" charset="-128"/>
                <a:cs typeface="Segoe UI" panose="020B0502040204020203" pitchFamily="34" charset="0"/>
              </a:rPr>
              <a:t>(E16 Commissioning run in 2024.5)</a:t>
            </a:r>
            <a:endPar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endParaRPr>
          </a:p>
        </p:txBody>
      </p:sp>
      <p:grpSp>
        <p:nvGrpSpPr>
          <p:cNvPr id="67" name="グループ化 66">
            <a:extLst>
              <a:ext uri="{FF2B5EF4-FFF2-40B4-BE49-F238E27FC236}">
                <a16:creationId xmlns:a16="http://schemas.microsoft.com/office/drawing/2014/main" id="{E6CED8A9-66EB-9250-0074-EFB1BA38003B}"/>
              </a:ext>
            </a:extLst>
          </p:cNvPr>
          <p:cNvGrpSpPr/>
          <p:nvPr/>
        </p:nvGrpSpPr>
        <p:grpSpPr>
          <a:xfrm>
            <a:off x="119403" y="3243347"/>
            <a:ext cx="4752004" cy="2881932"/>
            <a:chOff x="0" y="3243347"/>
            <a:chExt cx="4752004" cy="2881932"/>
          </a:xfrm>
        </p:grpSpPr>
        <p:pic>
          <p:nvPicPr>
            <p:cNvPr id="66" name="図 65">
              <a:extLst>
                <a:ext uri="{FF2B5EF4-FFF2-40B4-BE49-F238E27FC236}">
                  <a16:creationId xmlns:a16="http://schemas.microsoft.com/office/drawing/2014/main" id="{CF4137D0-E1E5-C6C9-719E-FB15058A8556}"/>
                </a:ext>
              </a:extLst>
            </p:cNvPr>
            <p:cNvPicPr>
              <a:picLocks noChangeAspect="1"/>
            </p:cNvPicPr>
            <p:nvPr/>
          </p:nvPicPr>
          <p:blipFill rotWithShape="1">
            <a:blip r:embed="rId5"/>
            <a:srcRect l="1728"/>
            <a:stretch/>
          </p:blipFill>
          <p:spPr>
            <a:xfrm>
              <a:off x="0" y="3372172"/>
              <a:ext cx="4160138" cy="2507422"/>
            </a:xfrm>
            <a:prstGeom prst="rect">
              <a:avLst/>
            </a:prstGeom>
          </p:spPr>
        </p:pic>
        <p:grpSp>
          <p:nvGrpSpPr>
            <p:cNvPr id="60" name="グループ化 59">
              <a:extLst>
                <a:ext uri="{FF2B5EF4-FFF2-40B4-BE49-F238E27FC236}">
                  <a16:creationId xmlns:a16="http://schemas.microsoft.com/office/drawing/2014/main" id="{8D20EB03-4C0B-0429-DA83-F907158787FD}"/>
                </a:ext>
              </a:extLst>
            </p:cNvPr>
            <p:cNvGrpSpPr/>
            <p:nvPr/>
          </p:nvGrpSpPr>
          <p:grpSpPr>
            <a:xfrm>
              <a:off x="177500" y="3243347"/>
              <a:ext cx="4574504" cy="2881932"/>
              <a:chOff x="177500" y="2918233"/>
              <a:chExt cx="4574504" cy="2881932"/>
            </a:xfrm>
          </p:grpSpPr>
          <p:grpSp>
            <p:nvGrpSpPr>
              <p:cNvPr id="53" name="グループ化 52">
                <a:extLst>
                  <a:ext uri="{FF2B5EF4-FFF2-40B4-BE49-F238E27FC236}">
                    <a16:creationId xmlns:a16="http://schemas.microsoft.com/office/drawing/2014/main" id="{CAB18D49-A929-190D-F2FA-9210D94C2D57}"/>
                  </a:ext>
                </a:extLst>
              </p:cNvPr>
              <p:cNvGrpSpPr/>
              <p:nvPr/>
            </p:nvGrpSpPr>
            <p:grpSpPr>
              <a:xfrm>
                <a:off x="325723" y="3664336"/>
                <a:ext cx="4426281" cy="2135829"/>
                <a:chOff x="595129" y="4706034"/>
                <a:chExt cx="4426281" cy="2135829"/>
              </a:xfrm>
            </p:grpSpPr>
            <p:cxnSp>
              <p:nvCxnSpPr>
                <p:cNvPr id="45" name="直線コネクタ 44">
                  <a:extLst>
                    <a:ext uri="{FF2B5EF4-FFF2-40B4-BE49-F238E27FC236}">
                      <a16:creationId xmlns:a16="http://schemas.microsoft.com/office/drawing/2014/main" id="{C69F51B7-B68A-E7C6-EDA9-04A868071AD7}"/>
                    </a:ext>
                  </a:extLst>
                </p:cNvPr>
                <p:cNvCxnSpPr>
                  <a:cxnSpLocks/>
                </p:cNvCxnSpPr>
                <p:nvPr/>
              </p:nvCxnSpPr>
              <p:spPr>
                <a:xfrm>
                  <a:off x="595129" y="4871730"/>
                  <a:ext cx="3553011"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C4796350-86DB-D4A5-15D0-6D9F41BCF530}"/>
                    </a:ext>
                  </a:extLst>
                </p:cNvPr>
                <p:cNvSpPr txBox="1"/>
                <p:nvPr/>
              </p:nvSpPr>
              <p:spPr>
                <a:xfrm>
                  <a:off x="4106223" y="4706034"/>
                  <a:ext cx="91518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dirty="0">
                      <a:solidFill>
                        <a:srgbClr val="FF0000"/>
                      </a:solidFill>
                      <a:latin typeface="Hiragino Sans W4" panose="020B0400000000000000" pitchFamily="34" charset="-128"/>
                      <a:ea typeface="Hiragino Sans W4" panose="020B0400000000000000" pitchFamily="34" charset="-128"/>
                    </a:rPr>
                    <a:t>94%</a:t>
                  </a:r>
                </a:p>
              </p:txBody>
            </p:sp>
            <p:sp>
              <p:nvSpPr>
                <p:cNvPr id="26" name="テキスト ボックス 25">
                  <a:extLst>
                    <a:ext uri="{FF2B5EF4-FFF2-40B4-BE49-F238E27FC236}">
                      <a16:creationId xmlns:a16="http://schemas.microsoft.com/office/drawing/2014/main" id="{F3A9DA9D-692B-8339-7E02-0B4146DB080B}"/>
                    </a:ext>
                  </a:extLst>
                </p:cNvPr>
                <p:cNvSpPr txBox="1"/>
                <p:nvPr/>
              </p:nvSpPr>
              <p:spPr>
                <a:xfrm>
                  <a:off x="3502919" y="6472531"/>
                  <a:ext cx="926625" cy="369332"/>
                </a:xfrm>
                <a:prstGeom prst="rect">
                  <a:avLst/>
                </a:prstGeom>
                <a:noFill/>
              </p:spPr>
              <p:txBody>
                <a:bodyPr wrap="square">
                  <a:spAutoFit/>
                </a:bodyPr>
                <a:lstStyle/>
                <a:p>
                  <a:r>
                    <a:rPr kumimoji="1" lang="en-US" altLang="ja-JP" dirty="0"/>
                    <a:t>lx [mm]</a:t>
                  </a:r>
                </a:p>
              </p:txBody>
            </p:sp>
            <p:cxnSp>
              <p:nvCxnSpPr>
                <p:cNvPr id="27" name="直線矢印コネクタ 26">
                  <a:extLst>
                    <a:ext uri="{FF2B5EF4-FFF2-40B4-BE49-F238E27FC236}">
                      <a16:creationId xmlns:a16="http://schemas.microsoft.com/office/drawing/2014/main" id="{FF579EDD-253E-42BB-9369-A0BEAB7D01F2}"/>
                    </a:ext>
                  </a:extLst>
                </p:cNvPr>
                <p:cNvCxnSpPr>
                  <a:cxnSpLocks/>
                </p:cNvCxnSpPr>
                <p:nvPr/>
              </p:nvCxnSpPr>
              <p:spPr>
                <a:xfrm>
                  <a:off x="635251" y="6626962"/>
                  <a:ext cx="132736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BAEBA91-3CE3-4674-0950-D98F436DE0A2}"/>
                    </a:ext>
                  </a:extLst>
                </p:cNvPr>
                <p:cNvSpPr txBox="1"/>
                <p:nvPr/>
              </p:nvSpPr>
              <p:spPr>
                <a:xfrm>
                  <a:off x="3006804" y="5920898"/>
                  <a:ext cx="992229" cy="338554"/>
                </a:xfrm>
                <a:prstGeom prst="rect">
                  <a:avLst/>
                </a:prstGeom>
                <a:solidFill>
                  <a:schemeClr val="bg1">
                    <a:alpha val="75000"/>
                  </a:schemeClr>
                </a:solidFill>
              </p:spPr>
              <p:txBody>
                <a:bodyPr wrap="square" rtlCol="0">
                  <a:spAutoFit/>
                </a:bodyPr>
                <a:lstStyle/>
                <a:p>
                  <a:r>
                    <a:rPr kumimoji="1" lang="en-US" altLang="ja-JP" sz="1600" dirty="0">
                      <a:solidFill>
                        <a:srgbClr val="FF0000"/>
                      </a:solidFill>
                      <a:latin typeface="Hiragino Sans W4" panose="020B0400000000000000" pitchFamily="34" charset="-128"/>
                      <a:ea typeface="Hiragino Sans W4" panose="020B0400000000000000" pitchFamily="34" charset="-128"/>
                    </a:rPr>
                    <a:t>Beam</a:t>
                  </a:r>
                  <a:r>
                    <a:rPr kumimoji="1" lang="ja-JP" altLang="en-US" sz="1600">
                      <a:solidFill>
                        <a:srgbClr val="FF0000"/>
                      </a:solidFill>
                      <a:latin typeface="Hiragino Sans W4" panose="020B0400000000000000" pitchFamily="34" charset="-128"/>
                      <a:ea typeface="Hiragino Sans W4" panose="020B0400000000000000" pitchFamily="34" charset="-128"/>
                    </a:rPr>
                    <a:t>→</a:t>
                  </a:r>
                  <a:endParaRPr kumimoji="1" lang="ja-JP" altLang="en-US" sz="1600" dirty="0">
                    <a:solidFill>
                      <a:srgbClr val="FF0000"/>
                    </a:solidFill>
                    <a:latin typeface="Hiragino Sans W4" panose="020B0400000000000000" pitchFamily="34" charset="-128"/>
                    <a:ea typeface="Hiragino Sans W4" panose="020B0400000000000000" pitchFamily="34" charset="-128"/>
                  </a:endParaRPr>
                </a:p>
              </p:txBody>
            </p:sp>
          </p:grpSp>
          <p:sp>
            <p:nvSpPr>
              <p:cNvPr id="28" name="正方形/長方形 27">
                <a:extLst>
                  <a:ext uri="{FF2B5EF4-FFF2-40B4-BE49-F238E27FC236}">
                    <a16:creationId xmlns:a16="http://schemas.microsoft.com/office/drawing/2014/main" id="{E6D06D20-F945-A50F-E6B6-804670000B0A}"/>
                  </a:ext>
                </a:extLst>
              </p:cNvPr>
              <p:cNvSpPr/>
              <p:nvPr/>
            </p:nvSpPr>
            <p:spPr>
              <a:xfrm>
                <a:off x="177500" y="2918233"/>
                <a:ext cx="3804298" cy="3936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latin typeface="Hiragino Sans W4" panose="020B0400000000000000" pitchFamily="34" charset="-128"/>
                    <a:ea typeface="Hiragino Sans W4" panose="020B0400000000000000" pitchFamily="34" charset="-128"/>
                  </a:rPr>
                  <a:t>Local_x</a:t>
                </a:r>
                <a:r>
                  <a:rPr kumimoji="1" lang="ja-JP" altLang="en-US">
                    <a:solidFill>
                      <a:schemeClr val="tx1"/>
                    </a:solidFill>
                    <a:latin typeface="Hiragino Sans W4" panose="020B0400000000000000" pitchFamily="34" charset="-128"/>
                    <a:ea typeface="Hiragino Sans W4" panose="020B0400000000000000" pitchFamily="34" charset="-128"/>
                  </a:rPr>
                  <a:t>依存の</a:t>
                </a:r>
                <a:r>
                  <a:rPr kumimoji="1" lang="en-US" altLang="ja-JP" dirty="0">
                    <a:solidFill>
                      <a:schemeClr val="tx1"/>
                    </a:solidFill>
                    <a:latin typeface="Hiragino Sans W4" panose="020B0400000000000000" pitchFamily="34" charset="-128"/>
                    <a:ea typeface="Hiragino Sans W4" panose="020B0400000000000000" pitchFamily="34" charset="-128"/>
                  </a:rPr>
                  <a:t>”</a:t>
                </a:r>
                <a:r>
                  <a:rPr kumimoji="1" lang="ja-JP" altLang="en-US">
                    <a:solidFill>
                      <a:schemeClr val="tx1"/>
                    </a:solidFill>
                    <a:latin typeface="Hiragino Sans W4" panose="020B0400000000000000" pitchFamily="34" charset="-128"/>
                    <a:ea typeface="Hiragino Sans W4" panose="020B0400000000000000" pitchFamily="34" charset="-128"/>
                  </a:rPr>
                  <a:t>検出効率</a:t>
                </a:r>
                <a:r>
                  <a:rPr kumimoji="1" lang="en-US" altLang="ja-JP" dirty="0">
                    <a:solidFill>
                      <a:schemeClr val="tx1"/>
                    </a:solidFill>
                    <a:latin typeface="Hiragino Sans W4" panose="020B0400000000000000" pitchFamily="34" charset="-128"/>
                    <a:ea typeface="Hiragino Sans W4" panose="020B0400000000000000" pitchFamily="34" charset="-128"/>
                  </a:rPr>
                  <a:t>”</a:t>
                </a:r>
                <a:endParaRPr kumimoji="1" lang="ja-JP" altLang="en-US">
                  <a:solidFill>
                    <a:schemeClr val="tx1"/>
                  </a:solidFill>
                  <a:latin typeface="Hiragino Sans W4" panose="020B0400000000000000" pitchFamily="34" charset="-128"/>
                  <a:ea typeface="Hiragino Sans W4" panose="020B0400000000000000" pitchFamily="34" charset="-128"/>
                </a:endParaRPr>
              </a:p>
            </p:txBody>
          </p:sp>
        </p:grpSp>
      </p:grpSp>
      <p:grpSp>
        <p:nvGrpSpPr>
          <p:cNvPr id="64" name="グループ化 63">
            <a:extLst>
              <a:ext uri="{FF2B5EF4-FFF2-40B4-BE49-F238E27FC236}">
                <a16:creationId xmlns:a16="http://schemas.microsoft.com/office/drawing/2014/main" id="{57D0BA76-0888-5387-2C31-AADC71F69185}"/>
              </a:ext>
            </a:extLst>
          </p:cNvPr>
          <p:cNvGrpSpPr/>
          <p:nvPr/>
        </p:nvGrpSpPr>
        <p:grpSpPr>
          <a:xfrm>
            <a:off x="1132845" y="849586"/>
            <a:ext cx="7450720" cy="2403694"/>
            <a:chOff x="500306" y="972094"/>
            <a:chExt cx="7450720" cy="2403694"/>
          </a:xfrm>
        </p:grpSpPr>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D5641E46-4380-63DE-855C-E79F7696C24E}"/>
                    </a:ext>
                  </a:extLst>
                </p:cNvPr>
                <p:cNvSpPr txBox="1"/>
                <p:nvPr/>
              </p:nvSpPr>
              <p:spPr>
                <a:xfrm>
                  <a:off x="5520916" y="972094"/>
                  <a:ext cx="2430110" cy="646331"/>
                </a:xfrm>
                <a:prstGeom prst="rect">
                  <a:avLst/>
                </a:prstGeom>
                <a:solidFill>
                  <a:schemeClr val="bg1"/>
                </a:solidFill>
                <a:ln w="19050">
                  <a:solidFill>
                    <a:schemeClr val="tx1"/>
                  </a:solidFill>
                </a:ln>
              </p:spPr>
              <p:txBody>
                <a:bodyPr wrap="square">
                  <a:spAutoFit/>
                </a:bodyPr>
                <a:lstStyle/>
                <a:p>
                  <a:pPr algn="ctr"/>
                  <a:r>
                    <a:rPr kumimoji="1" lang="en-US" altLang="ja-JP" dirty="0">
                      <a:latin typeface="Hiragino Sans W4" panose="020B0400000000000000" pitchFamily="34" charset="-128"/>
                      <a:ea typeface="Hiragino Sans W4" panose="020B0400000000000000" pitchFamily="34" charset="-128"/>
                    </a:rPr>
                    <a:t>0.8 mm</a:t>
                  </a:r>
                  <a14:m>
                    <m:oMath xmlns:m="http://schemas.openxmlformats.org/officeDocument/2006/math">
                      <m:r>
                        <a:rPr kumimoji="1" lang="en-US" altLang="ja-JP" b="0" i="0" smtClean="0">
                          <a:latin typeface="Cambria Math" panose="02040503050406030204" pitchFamily="18" charset="0"/>
                          <a:ea typeface="Cambria Math" panose="02040503050406030204" pitchFamily="18" charset="0"/>
                        </a:rPr>
                        <m:t> ≅ </m:t>
                      </m:r>
                    </m:oMath>
                  </a14:m>
                  <a:r>
                    <a:rPr kumimoji="1" lang="en-US" altLang="ja-JP" dirty="0">
                      <a:latin typeface="Hiragino Sans W4" panose="020B0400000000000000" pitchFamily="34" charset="-128"/>
                      <a:ea typeface="Hiragino Sans W4" panose="020B0400000000000000" pitchFamily="34" charset="-128"/>
                    </a:rPr>
                    <a:t>4σ</a:t>
                  </a:r>
                </a:p>
                <a:p>
                  <a:pPr algn="ctr"/>
                  <a:r>
                    <a:rPr kumimoji="1" lang="en-US" altLang="ja-JP" dirty="0">
                      <a:latin typeface="Hiragino Sans W4" panose="020B0400000000000000" pitchFamily="34" charset="-128"/>
                      <a:ea typeface="Hiragino Sans W4" panose="020B0400000000000000" pitchFamily="34" charset="-128"/>
                    </a:rPr>
                    <a:t>(</a:t>
                  </a:r>
                  <a:r>
                    <a:rPr kumimoji="1" lang="en-US" altLang="ja-JP" dirty="0">
                      <a:solidFill>
                        <a:srgbClr val="FF0000"/>
                      </a:solidFill>
                      <a:latin typeface="Hiragino Sans W4" panose="020B0400000000000000" pitchFamily="34" charset="-128"/>
                      <a:ea typeface="Hiragino Sans W4" panose="020B0400000000000000" pitchFamily="34" charset="-128"/>
                    </a:rPr>
                    <a:t>@ high lx range</a:t>
                  </a:r>
                  <a:r>
                    <a:rPr kumimoji="1" lang="en-US" altLang="ja-JP" dirty="0">
                      <a:latin typeface="Hiragino Sans W4" panose="020B0400000000000000" pitchFamily="34" charset="-128"/>
                      <a:ea typeface="Hiragino Sans W4" panose="020B0400000000000000" pitchFamily="34" charset="-128"/>
                    </a:rPr>
                    <a:t>)</a:t>
                  </a:r>
                </a:p>
              </p:txBody>
            </p:sp>
          </mc:Choice>
          <mc:Fallback xmlns="">
            <p:sp>
              <p:nvSpPr>
                <p:cNvPr id="39" name="テキスト ボックス 38">
                  <a:extLst>
                    <a:ext uri="{FF2B5EF4-FFF2-40B4-BE49-F238E27FC236}">
                      <a16:creationId xmlns:a16="http://schemas.microsoft.com/office/drawing/2014/main" id="{D5641E46-4380-63DE-855C-E79F7696C24E}"/>
                    </a:ext>
                  </a:extLst>
                </p:cNvPr>
                <p:cNvSpPr txBox="1">
                  <a:spLocks noRot="1" noChangeAspect="1" noMove="1" noResize="1" noEditPoints="1" noAdjustHandles="1" noChangeArrowheads="1" noChangeShapeType="1" noTextEdit="1"/>
                </p:cNvSpPr>
                <p:nvPr/>
              </p:nvSpPr>
              <p:spPr>
                <a:xfrm>
                  <a:off x="5520916" y="972094"/>
                  <a:ext cx="2430110" cy="646331"/>
                </a:xfrm>
                <a:prstGeom prst="rect">
                  <a:avLst/>
                </a:prstGeom>
                <a:blipFill>
                  <a:blip r:embed="rId6"/>
                  <a:stretch>
                    <a:fillRect t="-3774" b="-11321"/>
                  </a:stretch>
                </a:blipFill>
                <a:ln w="19050">
                  <a:solidFill>
                    <a:schemeClr val="tx1"/>
                  </a:solidFill>
                </a:ln>
              </p:spPr>
              <p:txBody>
                <a:bodyPr/>
                <a:lstStyle/>
                <a:p>
                  <a:r>
                    <a:rPr lang="ja-JP" altLang="en-US">
                      <a:noFill/>
                    </a:rPr>
                    <a:t> </a:t>
                  </a:r>
                </a:p>
              </p:txBody>
            </p:sp>
          </mc:Fallback>
        </mc:AlternateContent>
        <p:grpSp>
          <p:nvGrpSpPr>
            <p:cNvPr id="31" name="グループ化 30">
              <a:extLst>
                <a:ext uri="{FF2B5EF4-FFF2-40B4-BE49-F238E27FC236}">
                  <a16:creationId xmlns:a16="http://schemas.microsoft.com/office/drawing/2014/main" id="{9BB74533-1F55-771F-CC5F-6E36B5DE4AA8}"/>
                </a:ext>
              </a:extLst>
            </p:cNvPr>
            <p:cNvGrpSpPr/>
            <p:nvPr/>
          </p:nvGrpSpPr>
          <p:grpSpPr>
            <a:xfrm>
              <a:off x="500306" y="1692703"/>
              <a:ext cx="6388513" cy="1046605"/>
              <a:chOff x="7784" y="5369256"/>
              <a:chExt cx="2529757" cy="476623"/>
            </a:xfrm>
          </p:grpSpPr>
          <p:sp>
            <p:nvSpPr>
              <p:cNvPr id="32" name="角丸四角形 31">
                <a:extLst>
                  <a:ext uri="{FF2B5EF4-FFF2-40B4-BE49-F238E27FC236}">
                    <a16:creationId xmlns:a16="http://schemas.microsoft.com/office/drawing/2014/main" id="{8810DD45-2875-4010-AFB2-544B5828D502}"/>
                  </a:ext>
                </a:extLst>
              </p:cNvPr>
              <p:cNvSpPr/>
              <p:nvPr/>
            </p:nvSpPr>
            <p:spPr>
              <a:xfrm>
                <a:off x="7784" y="5369256"/>
                <a:ext cx="2529757" cy="476623"/>
              </a:xfrm>
              <a:prstGeom prst="roundRect">
                <a:avLst>
                  <a:gd name="adj" fmla="val 13104"/>
                </a:avLst>
              </a:prstGeom>
              <a:solidFill>
                <a:schemeClr val="bg1"/>
              </a:solid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000"/>
              </a:p>
            </p:txBody>
          </p:sp>
          <p:sp>
            <p:nvSpPr>
              <p:cNvPr id="43" name="テキスト ボックス 42">
                <a:extLst>
                  <a:ext uri="{FF2B5EF4-FFF2-40B4-BE49-F238E27FC236}">
                    <a16:creationId xmlns:a16="http://schemas.microsoft.com/office/drawing/2014/main" id="{DFAC87CF-7310-9DA3-6A02-3B3D2D3FCC73}"/>
                  </a:ext>
                </a:extLst>
              </p:cNvPr>
              <p:cNvSpPr txBox="1"/>
              <p:nvPr/>
            </p:nvSpPr>
            <p:spPr>
              <a:xfrm>
                <a:off x="7784" y="5471955"/>
                <a:ext cx="740144" cy="3223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2000" dirty="0" err="1">
                    <a:ea typeface="Hiragino Sans W4" panose="020B0400000000000000" pitchFamily="34" charset="-128"/>
                  </a:rPr>
                  <a:t>Local_x</a:t>
                </a:r>
                <a:r>
                  <a:rPr lang="ja-JP" altLang="en-US" sz="2000">
                    <a:ea typeface="Hiragino Sans W4" panose="020B0400000000000000" pitchFamily="34" charset="-128"/>
                  </a:rPr>
                  <a:t>依存の</a:t>
                </a:r>
                <a:endParaRPr lang="en-US" altLang="ja-JP" sz="2000" dirty="0">
                  <a:ea typeface="Hiragino Sans W4" panose="020B0400000000000000" pitchFamily="34" charset="-128"/>
                </a:endParaRPr>
              </a:p>
              <a:p>
                <a:pPr algn="ctr"/>
                <a:r>
                  <a:rPr lang="en-US" altLang="ja-JP" sz="2000" dirty="0">
                    <a:ea typeface="Hiragino Sans W4" panose="020B0400000000000000" pitchFamily="34" charset="-128"/>
                  </a:rPr>
                  <a:t>”</a:t>
                </a:r>
                <a:r>
                  <a:rPr lang="ja-JP" altLang="en-US" sz="2000">
                    <a:ea typeface="Hiragino Sans W4" panose="020B0400000000000000" pitchFamily="34" charset="-128"/>
                  </a:rPr>
                  <a:t>検出効率</a:t>
                </a:r>
                <a:r>
                  <a:rPr lang="en-US" altLang="ja-JP" sz="2000" dirty="0">
                    <a:ea typeface="Hiragino Sans W4" panose="020B0400000000000000" pitchFamily="34" charset="-128"/>
                  </a:rPr>
                  <a:t>”</a:t>
                </a:r>
                <a:endParaRPr lang="ja-JP" altLang="en-US" sz="2000">
                  <a:ea typeface="Hiragino Sans W4" panose="020B0400000000000000" pitchFamily="34" charset="-128"/>
                </a:endParaRPr>
              </a:p>
            </p:txBody>
          </p:sp>
          <p:sp>
            <p:nvSpPr>
              <p:cNvPr id="51" name="テキスト ボックス 50">
                <a:extLst>
                  <a:ext uri="{FF2B5EF4-FFF2-40B4-BE49-F238E27FC236}">
                    <a16:creationId xmlns:a16="http://schemas.microsoft.com/office/drawing/2014/main" id="{690E469F-B934-3A3D-FEC6-565C706F04EF}"/>
                  </a:ext>
                </a:extLst>
              </p:cNvPr>
              <p:cNvSpPr txBox="1"/>
              <p:nvPr/>
            </p:nvSpPr>
            <p:spPr>
              <a:xfrm>
                <a:off x="861566" y="5671934"/>
                <a:ext cx="1162043" cy="1681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800" dirty="0">
                    <a:latin typeface="Hiragino Sans W4" panose="020B0400000000000000" pitchFamily="34" charset="-128"/>
                    <a:ea typeface="Hiragino Sans W4" panose="020B0400000000000000" pitchFamily="34" charset="-128"/>
                  </a:rPr>
                  <a:t>track</a:t>
                </a:r>
                <a:r>
                  <a:rPr lang="ja-JP" altLang="en-US" sz="1800">
                    <a:latin typeface="Hiragino Sans W4" panose="020B0400000000000000" pitchFamily="34" charset="-128"/>
                    <a:ea typeface="Hiragino Sans W4" panose="020B0400000000000000" pitchFamily="34" charset="-128"/>
                  </a:rPr>
                  <a:t>の</a:t>
                </a:r>
                <a:r>
                  <a:rPr lang="en-US" altLang="ja-JP" sz="1800" dirty="0" err="1">
                    <a:latin typeface="Hiragino Sans W4" panose="020B0400000000000000" pitchFamily="34" charset="-128"/>
                    <a:ea typeface="Hiragino Sans W4" panose="020B0400000000000000" pitchFamily="34" charset="-128"/>
                  </a:rPr>
                  <a:t>sts</a:t>
                </a:r>
                <a:r>
                  <a:rPr lang="ja-JP" altLang="en-US" sz="1800">
                    <a:latin typeface="Hiragino Sans W4" panose="020B0400000000000000" pitchFamily="34" charset="-128"/>
                    <a:ea typeface="Hiragino Sans W4" panose="020B0400000000000000" pitchFamily="34" charset="-128"/>
                  </a:rPr>
                  <a:t>交点位置</a:t>
                </a:r>
                <a:r>
                  <a:rPr lang="en-US" altLang="ja-JP" sz="1800" dirty="0">
                    <a:latin typeface="Hiragino Sans W4" panose="020B0400000000000000" pitchFamily="34" charset="-128"/>
                    <a:ea typeface="Hiragino Sans W4" panose="020B0400000000000000" pitchFamily="34" charset="-128"/>
                  </a:rPr>
                  <a:t>(lx)</a:t>
                </a:r>
                <a:endParaRPr lang="ja-JP" altLang="en-US" sz="1800">
                  <a:latin typeface="Hiragino Sans W4" panose="020B0400000000000000" pitchFamily="34" charset="-128"/>
                  <a:ea typeface="Hiragino Sans W4" panose="020B0400000000000000" pitchFamily="34" charset="-128"/>
                </a:endParaRPr>
              </a:p>
            </p:txBody>
          </p:sp>
          <p:sp>
            <p:nvSpPr>
              <p:cNvPr id="52" name="テキスト ボックス 51">
                <a:extLst>
                  <a:ext uri="{FF2B5EF4-FFF2-40B4-BE49-F238E27FC236}">
                    <a16:creationId xmlns:a16="http://schemas.microsoft.com/office/drawing/2014/main" id="{A9CDE2A7-3CD1-E00C-7805-A77E5CBFD910}"/>
                  </a:ext>
                </a:extLst>
              </p:cNvPr>
              <p:cNvSpPr txBox="1"/>
              <p:nvPr/>
            </p:nvSpPr>
            <p:spPr>
              <a:xfrm>
                <a:off x="763480" y="5383044"/>
                <a:ext cx="1610329" cy="29433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800" dirty="0">
                    <a:latin typeface="Hiragino Sans W4" panose="020B0400000000000000" pitchFamily="34" charset="-128"/>
                    <a:ea typeface="Hiragino Sans W4" panose="020B0400000000000000" pitchFamily="34" charset="-128"/>
                  </a:rPr>
                  <a:t>|residual|&lt; 0.8 mm</a:t>
                </a:r>
                <a:r>
                  <a:rPr lang="ja-JP" altLang="en-US" sz="1800">
                    <a:latin typeface="Hiragino Sans W4" panose="020B0400000000000000" pitchFamily="34" charset="-128"/>
                    <a:ea typeface="Hiragino Sans W4" panose="020B0400000000000000" pitchFamily="34" charset="-128"/>
                  </a:rPr>
                  <a:t>の</a:t>
                </a:r>
                <a:r>
                  <a:rPr lang="en-US" altLang="ja-JP" sz="1800" dirty="0">
                    <a:latin typeface="Hiragino Sans W4" panose="020B0400000000000000" pitchFamily="34" charset="-128"/>
                    <a:ea typeface="Hiragino Sans W4" panose="020B0400000000000000" pitchFamily="34" charset="-128"/>
                  </a:rPr>
                  <a:t> STS cluster</a:t>
                </a:r>
                <a:r>
                  <a:rPr lang="ja-JP" altLang="en-US" sz="1800">
                    <a:latin typeface="Hiragino Sans W4" panose="020B0400000000000000" pitchFamily="34" charset="-128"/>
                    <a:ea typeface="Hiragino Sans W4" panose="020B0400000000000000" pitchFamily="34" charset="-128"/>
                  </a:rPr>
                  <a:t>に対応する</a:t>
                </a:r>
                <a:r>
                  <a:rPr lang="en-US" altLang="ja-JP" sz="1800" dirty="0">
                    <a:latin typeface="Hiragino Sans W4" panose="020B0400000000000000" pitchFamily="34" charset="-128"/>
                    <a:ea typeface="Hiragino Sans W4" panose="020B0400000000000000" pitchFamily="34" charset="-128"/>
                  </a:rPr>
                  <a:t>track</a:t>
                </a:r>
                <a:r>
                  <a:rPr lang="ja-JP" altLang="en-US" sz="1800">
                    <a:latin typeface="Hiragino Sans W4" panose="020B0400000000000000" pitchFamily="34" charset="-128"/>
                    <a:ea typeface="Hiragino Sans W4" panose="020B0400000000000000" pitchFamily="34" charset="-128"/>
                  </a:rPr>
                  <a:t>の</a:t>
                </a:r>
                <a:r>
                  <a:rPr lang="en-US" altLang="ja-JP" sz="1800" dirty="0" err="1">
                    <a:latin typeface="Hiragino Sans W4" panose="020B0400000000000000" pitchFamily="34" charset="-128"/>
                    <a:ea typeface="Hiragino Sans W4" panose="020B0400000000000000" pitchFamily="34" charset="-128"/>
                  </a:rPr>
                  <a:t>sts</a:t>
                </a:r>
                <a:r>
                  <a:rPr lang="ja-JP" altLang="en-US" sz="1800">
                    <a:latin typeface="Hiragino Sans W4" panose="020B0400000000000000" pitchFamily="34" charset="-128"/>
                    <a:ea typeface="Hiragino Sans W4" panose="020B0400000000000000" pitchFamily="34" charset="-128"/>
                  </a:rPr>
                  <a:t>交点位置</a:t>
                </a:r>
                <a:r>
                  <a:rPr lang="en-US" altLang="ja-JP" sz="1800" dirty="0">
                    <a:latin typeface="Hiragino Sans W4" panose="020B0400000000000000" pitchFamily="34" charset="-128"/>
                    <a:ea typeface="Hiragino Sans W4" panose="020B0400000000000000" pitchFamily="34" charset="-128"/>
                  </a:rPr>
                  <a:t>(lx)</a:t>
                </a:r>
                <a:endParaRPr lang="ja-JP" altLang="en-US" sz="1800">
                  <a:latin typeface="Hiragino Sans W4" panose="020B0400000000000000" pitchFamily="34" charset="-128"/>
                  <a:ea typeface="Hiragino Sans W4" panose="020B0400000000000000" pitchFamily="34" charset="-128"/>
                </a:endParaRPr>
              </a:p>
            </p:txBody>
          </p:sp>
          <p:cxnSp>
            <p:nvCxnSpPr>
              <p:cNvPr id="57" name="直線コネクタ 56">
                <a:extLst>
                  <a:ext uri="{FF2B5EF4-FFF2-40B4-BE49-F238E27FC236}">
                    <a16:creationId xmlns:a16="http://schemas.microsoft.com/office/drawing/2014/main" id="{857B4583-F8DC-697D-AD86-099386EDECF9}"/>
                  </a:ext>
                </a:extLst>
              </p:cNvPr>
              <p:cNvCxnSpPr>
                <a:cxnSpLocks/>
              </p:cNvCxnSpPr>
              <p:nvPr/>
            </p:nvCxnSpPr>
            <p:spPr>
              <a:xfrm>
                <a:off x="771316" y="5677382"/>
                <a:ext cx="1602493" cy="0"/>
              </a:xfrm>
              <a:prstGeom prst="line">
                <a:avLst/>
              </a:prstGeom>
              <a:noFill/>
              <a:ln w="19050"/>
            </p:spPr>
            <p:style>
              <a:lnRef idx="1">
                <a:schemeClr val="dk1"/>
              </a:lnRef>
              <a:fillRef idx="0">
                <a:schemeClr val="dk1"/>
              </a:fillRef>
              <a:effectRef idx="0">
                <a:schemeClr val="dk1"/>
              </a:effectRef>
              <a:fontRef idx="minor">
                <a:schemeClr val="tx1"/>
              </a:fontRef>
            </p:style>
          </p:cxnSp>
        </p:grpSp>
        <p:sp>
          <p:nvSpPr>
            <p:cNvPr id="58" name="テキスト ボックス 57">
              <a:extLst>
                <a:ext uri="{FF2B5EF4-FFF2-40B4-BE49-F238E27FC236}">
                  <a16:creationId xmlns:a16="http://schemas.microsoft.com/office/drawing/2014/main" id="{9FCE6122-206F-A8E5-BEA4-8D4DB336FAB1}"/>
                </a:ext>
              </a:extLst>
            </p:cNvPr>
            <p:cNvSpPr txBox="1"/>
            <p:nvPr/>
          </p:nvSpPr>
          <p:spPr>
            <a:xfrm>
              <a:off x="1952377" y="2148906"/>
              <a:ext cx="623789"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2000" dirty="0">
                  <a:ea typeface="Hiragino Sans W4" panose="020B0400000000000000" pitchFamily="34" charset="-128"/>
                </a:rPr>
                <a:t>=</a:t>
              </a:r>
              <a:endParaRPr lang="ja-JP" altLang="en-US" sz="2000">
                <a:ea typeface="Hiragino Sans W4" panose="020B0400000000000000" pitchFamily="34" charset="-128"/>
              </a:endParaRPr>
            </a:p>
          </p:txBody>
        </p:sp>
        <p:sp>
          <p:nvSpPr>
            <p:cNvPr id="61" name="矢印: 右 11">
              <a:extLst>
                <a:ext uri="{FF2B5EF4-FFF2-40B4-BE49-F238E27FC236}">
                  <a16:creationId xmlns:a16="http://schemas.microsoft.com/office/drawing/2014/main" id="{B5B83923-473F-80F5-0993-A9145FA5400D}"/>
                </a:ext>
              </a:extLst>
            </p:cNvPr>
            <p:cNvSpPr/>
            <p:nvPr/>
          </p:nvSpPr>
          <p:spPr>
            <a:xfrm rot="5400000">
              <a:off x="883560" y="2836511"/>
              <a:ext cx="707887" cy="370668"/>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40" name="直線矢印コネクタ 39">
              <a:extLst>
                <a:ext uri="{FF2B5EF4-FFF2-40B4-BE49-F238E27FC236}">
                  <a16:creationId xmlns:a16="http://schemas.microsoft.com/office/drawing/2014/main" id="{DC3E5951-78CC-7007-0306-ADA9B0BB3C4C}"/>
                </a:ext>
              </a:extLst>
            </p:cNvPr>
            <p:cNvCxnSpPr>
              <a:cxnSpLocks/>
              <a:stCxn id="39" idx="1"/>
            </p:cNvCxnSpPr>
            <p:nvPr/>
          </p:nvCxnSpPr>
          <p:spPr>
            <a:xfrm flipH="1">
              <a:off x="4324608" y="1295260"/>
              <a:ext cx="1196308" cy="50249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矢印: 右 11">
            <a:extLst>
              <a:ext uri="{FF2B5EF4-FFF2-40B4-BE49-F238E27FC236}">
                <a16:creationId xmlns:a16="http://schemas.microsoft.com/office/drawing/2014/main" id="{CDD1BCA3-1657-1F46-C2A1-F3E98EC3D085}"/>
              </a:ext>
            </a:extLst>
          </p:cNvPr>
          <p:cNvSpPr/>
          <p:nvPr/>
        </p:nvSpPr>
        <p:spPr>
          <a:xfrm rot="5400000">
            <a:off x="4905030" y="5731119"/>
            <a:ext cx="289132" cy="4721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813055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7983D-77B0-CE12-0E3F-B2727E3C931E}"/>
              </a:ext>
            </a:extLst>
          </p:cNvPr>
          <p:cNvSpPr>
            <a:spLocks noGrp="1"/>
          </p:cNvSpPr>
          <p:nvPr>
            <p:ph type="title"/>
          </p:nvPr>
        </p:nvSpPr>
        <p:spPr>
          <a:xfrm>
            <a:off x="225654" y="804649"/>
            <a:ext cx="7886700" cy="994172"/>
          </a:xfrm>
        </p:spPr>
        <p:txBody>
          <a:bodyPr>
            <a:normAutofit/>
          </a:bodyPr>
          <a:lstStyle/>
          <a:p>
            <a:r>
              <a:rPr kumimoji="1" lang="en-US" altLang="ja-JP" b="1" dirty="0"/>
              <a:t>3. Run 0e in May 2024</a:t>
            </a:r>
            <a:endParaRPr kumimoji="1" lang="ja-JP" altLang="en-US" b="1"/>
          </a:p>
        </p:txBody>
      </p:sp>
      <p:cxnSp>
        <p:nvCxnSpPr>
          <p:cNvPr id="4" name="直線コネクタ 3">
            <a:extLst>
              <a:ext uri="{FF2B5EF4-FFF2-40B4-BE49-F238E27FC236}">
                <a16:creationId xmlns:a16="http://schemas.microsoft.com/office/drawing/2014/main" id="{183EDD09-4C2C-9A72-5227-3691D87A774A}"/>
              </a:ext>
            </a:extLst>
          </p:cNvPr>
          <p:cNvCxnSpPr>
            <a:cxnSpLocks/>
          </p:cNvCxnSpPr>
          <p:nvPr/>
        </p:nvCxnSpPr>
        <p:spPr>
          <a:xfrm>
            <a:off x="110199" y="1602005"/>
            <a:ext cx="89290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1059E64-0D3C-E73B-D9B8-D8D80AB73BA3}"/>
              </a:ext>
            </a:extLst>
          </p:cNvPr>
          <p:cNvSpPr txBox="1"/>
          <p:nvPr/>
        </p:nvSpPr>
        <p:spPr>
          <a:xfrm>
            <a:off x="225654" y="1683019"/>
            <a:ext cx="3712394" cy="415498"/>
          </a:xfrm>
          <a:prstGeom prst="rect">
            <a:avLst/>
          </a:prstGeom>
          <a:noFill/>
        </p:spPr>
        <p:txBody>
          <a:bodyPr wrap="square">
            <a:spAutoFit/>
          </a:bodyPr>
          <a:lstStyle/>
          <a:p>
            <a:pPr marL="257175" indent="-257175">
              <a:buFont typeface="Wingdings" pitchFamily="2" charset="2"/>
              <a:buChar char="n"/>
            </a:pPr>
            <a:r>
              <a:rPr lang="en" altLang="ja-JP" sz="2100" b="1" u="sng" dirty="0">
                <a:latin typeface="+mj-lt"/>
                <a:cs typeface="Segoe UI" panose="020B0502040204020203" pitchFamily="34" charset="0"/>
              </a:rPr>
              <a:t>Increase of Leak Current</a:t>
            </a:r>
          </a:p>
        </p:txBody>
      </p:sp>
      <p:grpSp>
        <p:nvGrpSpPr>
          <p:cNvPr id="15" name="グループ化 14">
            <a:extLst>
              <a:ext uri="{FF2B5EF4-FFF2-40B4-BE49-F238E27FC236}">
                <a16:creationId xmlns:a16="http://schemas.microsoft.com/office/drawing/2014/main" id="{39846DCD-B2E5-8899-246B-D6631CDBB2D7}"/>
              </a:ext>
            </a:extLst>
          </p:cNvPr>
          <p:cNvGrpSpPr/>
          <p:nvPr/>
        </p:nvGrpSpPr>
        <p:grpSpPr>
          <a:xfrm>
            <a:off x="55534" y="2296525"/>
            <a:ext cx="8862812" cy="3619517"/>
            <a:chOff x="74045" y="1919032"/>
            <a:chExt cx="11905404" cy="4826023"/>
          </a:xfrm>
        </p:grpSpPr>
        <p:grpSp>
          <p:nvGrpSpPr>
            <p:cNvPr id="14" name="グループ化 13">
              <a:extLst>
                <a:ext uri="{FF2B5EF4-FFF2-40B4-BE49-F238E27FC236}">
                  <a16:creationId xmlns:a16="http://schemas.microsoft.com/office/drawing/2014/main" id="{3395E2D3-ACDE-F416-3B16-177CB3A88C57}"/>
                </a:ext>
              </a:extLst>
            </p:cNvPr>
            <p:cNvGrpSpPr/>
            <p:nvPr/>
          </p:nvGrpSpPr>
          <p:grpSpPr>
            <a:xfrm>
              <a:off x="74045" y="1919032"/>
              <a:ext cx="11905404" cy="4723136"/>
              <a:chOff x="74045" y="1919032"/>
              <a:chExt cx="11905404" cy="4723136"/>
            </a:xfrm>
          </p:grpSpPr>
          <p:pic>
            <p:nvPicPr>
              <p:cNvPr id="11" name="図 10">
                <a:extLst>
                  <a:ext uri="{FF2B5EF4-FFF2-40B4-BE49-F238E27FC236}">
                    <a16:creationId xmlns:a16="http://schemas.microsoft.com/office/drawing/2014/main" id="{8728D6E7-9A0D-D4A4-DDBC-11401630BF39}"/>
                  </a:ext>
                </a:extLst>
              </p:cNvPr>
              <p:cNvPicPr>
                <a:picLocks noChangeAspect="1"/>
              </p:cNvPicPr>
              <p:nvPr/>
            </p:nvPicPr>
            <p:blipFill rotWithShape="1">
              <a:blip r:embed="rId3"/>
              <a:srcRect t="26267" r="1160"/>
              <a:stretch/>
            </p:blipFill>
            <p:spPr>
              <a:xfrm>
                <a:off x="74045" y="1919963"/>
                <a:ext cx="11905404" cy="4722205"/>
              </a:xfrm>
              <a:prstGeom prst="rect">
                <a:avLst/>
              </a:prstGeom>
            </p:spPr>
          </p:pic>
          <p:sp>
            <p:nvSpPr>
              <p:cNvPr id="12" name="正方形/長方形 11">
                <a:extLst>
                  <a:ext uri="{FF2B5EF4-FFF2-40B4-BE49-F238E27FC236}">
                    <a16:creationId xmlns:a16="http://schemas.microsoft.com/office/drawing/2014/main" id="{655D6C75-AC3B-7982-61DE-AA45B6652483}"/>
                  </a:ext>
                </a:extLst>
              </p:cNvPr>
              <p:cNvSpPr/>
              <p:nvPr/>
            </p:nvSpPr>
            <p:spPr>
              <a:xfrm>
                <a:off x="300872" y="1919032"/>
                <a:ext cx="6217494" cy="408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13" name="正方形/長方形 12">
              <a:extLst>
                <a:ext uri="{FF2B5EF4-FFF2-40B4-BE49-F238E27FC236}">
                  <a16:creationId xmlns:a16="http://schemas.microsoft.com/office/drawing/2014/main" id="{20E46853-240C-D4F6-C734-A71A42D65F1E}"/>
                </a:ext>
              </a:extLst>
            </p:cNvPr>
            <p:cNvSpPr/>
            <p:nvPr/>
          </p:nvSpPr>
          <p:spPr>
            <a:xfrm>
              <a:off x="10747513" y="6379930"/>
              <a:ext cx="722385"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5" name="テキスト ボックス 4">
            <a:extLst>
              <a:ext uri="{FF2B5EF4-FFF2-40B4-BE49-F238E27FC236}">
                <a16:creationId xmlns:a16="http://schemas.microsoft.com/office/drawing/2014/main" id="{993F35CE-C14F-0456-1EC4-ABFD4B68D0BD}"/>
              </a:ext>
            </a:extLst>
          </p:cNvPr>
          <p:cNvSpPr txBox="1"/>
          <p:nvPr/>
        </p:nvSpPr>
        <p:spPr>
          <a:xfrm>
            <a:off x="620107" y="2008296"/>
            <a:ext cx="4131886" cy="946413"/>
          </a:xfrm>
          <a:prstGeom prst="rect">
            <a:avLst/>
          </a:prstGeom>
          <a:noFill/>
        </p:spPr>
        <p:txBody>
          <a:bodyPr wrap="square">
            <a:spAutoFit/>
          </a:bodyPr>
          <a:lstStyle/>
          <a:p>
            <a:pPr marL="214313" indent="-214313">
              <a:buFont typeface="Wingdings" pitchFamily="2" charset="2"/>
              <a:buChar char="Ø"/>
            </a:pPr>
            <a:r>
              <a:rPr lang="en" altLang="ja-JP" sz="1500" u="sng" dirty="0">
                <a:solidFill>
                  <a:srgbClr val="000000"/>
                </a:solidFill>
              </a:rPr>
              <a:t>106 current trend</a:t>
            </a:r>
          </a:p>
          <a:p>
            <a:pPr marL="214313" indent="-214313">
              <a:buFont typeface="Arial" panose="020B0604020202020204" pitchFamily="34" charset="0"/>
              <a:buChar char="•"/>
            </a:pPr>
            <a:r>
              <a:rPr lang="en" altLang="ja-JP" sz="1350" dirty="0">
                <a:solidFill>
                  <a:srgbClr val="000000"/>
                </a:solidFill>
              </a:rPr>
              <a:t>Current continues to rise.</a:t>
            </a:r>
          </a:p>
          <a:p>
            <a:pPr marL="557213" lvl="1" indent="-214313">
              <a:buFont typeface="Arial" panose="020B0604020202020204" pitchFamily="34" charset="0"/>
              <a:buChar char="•"/>
            </a:pPr>
            <a:r>
              <a:rPr lang="en" altLang="ja-JP" sz="1350" dirty="0">
                <a:solidFill>
                  <a:srgbClr val="000000"/>
                </a:solidFill>
              </a:rPr>
              <a:t>Current reached 11uA.</a:t>
            </a:r>
          </a:p>
          <a:p>
            <a:pPr marL="557213" lvl="1" indent="-214313">
              <a:buFont typeface="Arial" panose="020B0604020202020204" pitchFamily="34" charset="0"/>
              <a:buChar char="•"/>
            </a:pPr>
            <a:r>
              <a:rPr lang="en" altLang="ja-JP" sz="1350" dirty="0">
                <a:solidFill>
                  <a:srgbClr val="000000"/>
                </a:solidFill>
              </a:rPr>
              <a:t>No Plateau was reached yet...</a:t>
            </a:r>
          </a:p>
        </p:txBody>
      </p:sp>
      <p:cxnSp>
        <p:nvCxnSpPr>
          <p:cNvPr id="16" name="直線コネクタ 15">
            <a:extLst>
              <a:ext uri="{FF2B5EF4-FFF2-40B4-BE49-F238E27FC236}">
                <a16:creationId xmlns:a16="http://schemas.microsoft.com/office/drawing/2014/main" id="{1CDAE090-7286-C4E6-37B3-7C16EAC168A3}"/>
              </a:ext>
            </a:extLst>
          </p:cNvPr>
          <p:cNvCxnSpPr>
            <a:cxnSpLocks/>
          </p:cNvCxnSpPr>
          <p:nvPr/>
        </p:nvCxnSpPr>
        <p:spPr>
          <a:xfrm>
            <a:off x="225654" y="4763377"/>
            <a:ext cx="857105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3D068E54-1A29-A796-24CB-C9D429B020BF}"/>
              </a:ext>
            </a:extLst>
          </p:cNvPr>
          <p:cNvSpPr txBox="1"/>
          <p:nvPr/>
        </p:nvSpPr>
        <p:spPr>
          <a:xfrm>
            <a:off x="225654" y="4493360"/>
            <a:ext cx="760469" cy="3000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sz="1350" dirty="0">
                <a:solidFill>
                  <a:srgbClr val="FF0000"/>
                </a:solidFill>
              </a:rPr>
              <a:t>2.6 </a:t>
            </a:r>
            <a:r>
              <a:rPr lang="en" altLang="ja-JP" sz="1350" dirty="0" err="1">
                <a:solidFill>
                  <a:srgbClr val="FF0000"/>
                </a:solidFill>
              </a:rPr>
              <a:t>uA</a:t>
            </a:r>
            <a:endParaRPr lang="en" altLang="ja-JP" sz="1350" dirty="0">
              <a:solidFill>
                <a:srgbClr val="FF0000"/>
              </a:solidFill>
            </a:endParaRPr>
          </a:p>
        </p:txBody>
      </p:sp>
      <p:cxnSp>
        <p:nvCxnSpPr>
          <p:cNvPr id="19" name="直線コネクタ 18">
            <a:extLst>
              <a:ext uri="{FF2B5EF4-FFF2-40B4-BE49-F238E27FC236}">
                <a16:creationId xmlns:a16="http://schemas.microsoft.com/office/drawing/2014/main" id="{13F4E8A5-7B25-A018-7C61-A00A3398D13D}"/>
              </a:ext>
            </a:extLst>
          </p:cNvPr>
          <p:cNvCxnSpPr>
            <a:cxnSpLocks/>
          </p:cNvCxnSpPr>
          <p:nvPr/>
        </p:nvCxnSpPr>
        <p:spPr>
          <a:xfrm>
            <a:off x="286475" y="3686793"/>
            <a:ext cx="857105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AED3917-109F-CDC5-971B-428708F1ACE2}"/>
              </a:ext>
            </a:extLst>
          </p:cNvPr>
          <p:cNvSpPr txBox="1"/>
          <p:nvPr/>
        </p:nvSpPr>
        <p:spPr>
          <a:xfrm>
            <a:off x="7300166" y="3746057"/>
            <a:ext cx="760469" cy="3000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sz="1350" dirty="0">
                <a:solidFill>
                  <a:srgbClr val="FF0000"/>
                </a:solidFill>
              </a:rPr>
              <a:t>10 </a:t>
            </a:r>
            <a:r>
              <a:rPr lang="en" altLang="ja-JP" sz="1350" dirty="0" err="1">
                <a:solidFill>
                  <a:srgbClr val="FF0000"/>
                </a:solidFill>
              </a:rPr>
              <a:t>uA</a:t>
            </a:r>
            <a:endParaRPr lang="en" altLang="ja-JP" sz="1350" dirty="0">
              <a:solidFill>
                <a:srgbClr val="FF0000"/>
              </a:solidFill>
            </a:endParaRPr>
          </a:p>
        </p:txBody>
      </p:sp>
      <p:sp>
        <p:nvSpPr>
          <p:cNvPr id="21" name="テキスト ボックス 20">
            <a:extLst>
              <a:ext uri="{FF2B5EF4-FFF2-40B4-BE49-F238E27FC236}">
                <a16:creationId xmlns:a16="http://schemas.microsoft.com/office/drawing/2014/main" id="{F75B938F-2EDF-9AA1-93CE-E030AC9CE220}"/>
              </a:ext>
            </a:extLst>
          </p:cNvPr>
          <p:cNvSpPr txBox="1"/>
          <p:nvPr/>
        </p:nvSpPr>
        <p:spPr>
          <a:xfrm>
            <a:off x="8163004" y="2464347"/>
            <a:ext cx="1256641" cy="4154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 altLang="ja-JP" sz="1050" dirty="0">
                <a:solidFill>
                  <a:schemeClr val="tx1"/>
                </a:solidFill>
              </a:rPr>
              <a:t>Beam intensity (</a:t>
            </a:r>
            <a:r>
              <a:rPr lang="en" altLang="ja-JP" sz="1050" dirty="0" err="1">
                <a:solidFill>
                  <a:schemeClr val="tx1"/>
                </a:solidFill>
              </a:rPr>
              <a:t>pps</a:t>
            </a:r>
            <a:r>
              <a:rPr lang="en" altLang="ja-JP" sz="1050" dirty="0">
                <a:solidFill>
                  <a:schemeClr val="tx1"/>
                </a:solidFill>
              </a:rPr>
              <a:t>/1e10)</a:t>
            </a:r>
          </a:p>
        </p:txBody>
      </p:sp>
    </p:spTree>
    <p:extLst>
      <p:ext uri="{BB962C8B-B14F-4D97-AF65-F5344CB8AC3E}">
        <p14:creationId xmlns:p14="http://schemas.microsoft.com/office/powerpoint/2010/main" val="2564899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54D35E-DA6C-392B-2899-3FB206B2704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A074933-C368-CD2C-A7F2-B307AC787004}"/>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72E19230-64FA-2061-143B-A7F91E500F04}"/>
              </a:ext>
            </a:extLst>
          </p:cNvPr>
          <p:cNvPicPr>
            <a:picLocks noChangeAspect="1"/>
          </p:cNvPicPr>
          <p:nvPr/>
        </p:nvPicPr>
        <p:blipFill>
          <a:blip r:embed="rId3"/>
          <a:stretch>
            <a:fillRect/>
          </a:stretch>
        </p:blipFill>
        <p:spPr>
          <a:xfrm>
            <a:off x="140677" y="893409"/>
            <a:ext cx="8447255" cy="4833496"/>
          </a:xfrm>
          <a:prstGeom prst="rect">
            <a:avLst/>
          </a:prstGeom>
        </p:spPr>
      </p:pic>
    </p:spTree>
    <p:extLst>
      <p:ext uri="{BB962C8B-B14F-4D97-AF65-F5344CB8AC3E}">
        <p14:creationId xmlns:p14="http://schemas.microsoft.com/office/powerpoint/2010/main" val="1874282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54D35E-DA6C-392B-2899-3FB206B2704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A074933-C368-CD2C-A7F2-B307AC787004}"/>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F07D98F9-E055-5DCB-DEB6-6DB6C1C5936F}"/>
              </a:ext>
            </a:extLst>
          </p:cNvPr>
          <p:cNvPicPr>
            <a:picLocks noChangeAspect="1"/>
          </p:cNvPicPr>
          <p:nvPr/>
        </p:nvPicPr>
        <p:blipFill>
          <a:blip r:embed="rId3"/>
          <a:stretch>
            <a:fillRect/>
          </a:stretch>
        </p:blipFill>
        <p:spPr>
          <a:xfrm>
            <a:off x="166480" y="892972"/>
            <a:ext cx="8573392" cy="4833933"/>
          </a:xfrm>
          <a:prstGeom prst="rect">
            <a:avLst/>
          </a:prstGeom>
        </p:spPr>
      </p:pic>
    </p:spTree>
    <p:extLst>
      <p:ext uri="{BB962C8B-B14F-4D97-AF65-F5344CB8AC3E}">
        <p14:creationId xmlns:p14="http://schemas.microsoft.com/office/powerpoint/2010/main" val="218998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a:extLst>
              <a:ext uri="{FF2B5EF4-FFF2-40B4-BE49-F238E27FC236}">
                <a16:creationId xmlns:a16="http://schemas.microsoft.com/office/drawing/2014/main" id="{65A2BEB3-834A-6E10-90C2-2BD9C58549F0}"/>
              </a:ext>
            </a:extLst>
          </p:cNvPr>
          <p:cNvSpPr/>
          <p:nvPr/>
        </p:nvSpPr>
        <p:spPr>
          <a:xfrm>
            <a:off x="358815" y="966788"/>
            <a:ext cx="8343081" cy="1883489"/>
          </a:xfrm>
          <a:prstGeom prst="roundRect">
            <a:avLst>
              <a:gd name="adj" fmla="val 454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CA5D458E-2F75-B08E-4CA3-CC676E3CC2DB}"/>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STS</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動作確認</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 </a:t>
            </a:r>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性能評価の流れ</a:t>
            </a:r>
          </a:p>
        </p:txBody>
      </p:sp>
      <p:sp>
        <p:nvSpPr>
          <p:cNvPr id="7" name="テキスト ボックス 6">
            <a:extLst>
              <a:ext uri="{FF2B5EF4-FFF2-40B4-BE49-F238E27FC236}">
                <a16:creationId xmlns:a16="http://schemas.microsoft.com/office/drawing/2014/main" id="{4DCD31B7-649B-54F6-D54C-ADB86FDB2DA8}"/>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6/13</a:t>
            </a:r>
          </a:p>
        </p:txBody>
      </p:sp>
      <p:sp>
        <p:nvSpPr>
          <p:cNvPr id="2" name="テキスト ボックス 1">
            <a:extLst>
              <a:ext uri="{FF2B5EF4-FFF2-40B4-BE49-F238E27FC236}">
                <a16:creationId xmlns:a16="http://schemas.microsoft.com/office/drawing/2014/main" id="{72F934E3-69B6-3329-17A9-8A0127EE8D55}"/>
              </a:ext>
            </a:extLst>
          </p:cNvPr>
          <p:cNvSpPr txBox="1"/>
          <p:nvPr/>
        </p:nvSpPr>
        <p:spPr>
          <a:xfrm>
            <a:off x="358814" y="694089"/>
            <a:ext cx="8343082" cy="400110"/>
          </a:xfrm>
          <a:prstGeom prst="rect">
            <a:avLst/>
          </a:prstGeom>
          <a:solidFill>
            <a:schemeClr val="bg1"/>
          </a:solidFill>
          <a:ln w="19050">
            <a:solidFill>
              <a:schemeClr val="tx1"/>
            </a:solidFill>
          </a:ln>
        </p:spPr>
        <p:txBody>
          <a:bodyPr wrap="square" anchor="ctr" anchorCtr="0">
            <a:spAutoFit/>
          </a:bodyPr>
          <a:lstStyle/>
          <a:p>
            <a:pPr algn="ctr">
              <a:lnSpc>
                <a:spcPts val="2360"/>
              </a:lnSpc>
              <a:spcAft>
                <a:spcPts val="600"/>
              </a:spcAft>
            </a:pPr>
            <a:r>
              <a:rPr lang="ja-JP" altLang="en-US" sz="2100">
                <a:latin typeface="Hiragino Sans W4" panose="020B0400000000000000" pitchFamily="34" charset="-128"/>
                <a:ea typeface="Hiragino Sans W4" panose="020B0400000000000000" pitchFamily="34" charset="-128"/>
              </a:rPr>
              <a:t>電子ビームを用いたテスト実験</a:t>
            </a:r>
            <a:r>
              <a:rPr lang="en-US" altLang="ja-JP" sz="2100" dirty="0">
                <a:latin typeface="Hiragino Sans W4" panose="020B0400000000000000" pitchFamily="34" charset="-128"/>
                <a:ea typeface="Hiragino Sans W4" panose="020B0400000000000000" pitchFamily="34" charset="-128"/>
              </a:rPr>
              <a:t> </a:t>
            </a:r>
            <a:r>
              <a:rPr lang="en-US" altLang="ja-JP" sz="2000" dirty="0">
                <a:latin typeface="Hiragino Sans W4" panose="020B0400000000000000" pitchFamily="34" charset="-128"/>
                <a:ea typeface="Hiragino Sans W4" panose="020B0400000000000000" pitchFamily="34" charset="-128"/>
              </a:rPr>
              <a:t>(@KEK PF-AR </a:t>
            </a:r>
            <a:r>
              <a:rPr lang="ja-JP" altLang="en-US" sz="2000">
                <a:latin typeface="Hiragino Sans W4" panose="020B0400000000000000" pitchFamily="34" charset="-128"/>
                <a:ea typeface="Hiragino Sans W4" panose="020B0400000000000000" pitchFamily="34" charset="-128"/>
              </a:rPr>
              <a:t>テストビームライン</a:t>
            </a:r>
            <a:r>
              <a:rPr lang="en-US" altLang="ja-JP" sz="2000" dirty="0">
                <a:latin typeface="Hiragino Sans W4" panose="020B0400000000000000" pitchFamily="34" charset="-128"/>
                <a:ea typeface="Hiragino Sans W4" panose="020B0400000000000000" pitchFamily="34" charset="-128"/>
              </a:rPr>
              <a:t>)</a:t>
            </a:r>
            <a:endParaRPr lang="en-US" altLang="ja-JP" sz="2100" dirty="0">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B826B827-ECA2-DA96-B002-761E7C6A47C2}"/>
              </a:ext>
            </a:extLst>
          </p:cNvPr>
          <p:cNvSpPr txBox="1"/>
          <p:nvPr/>
        </p:nvSpPr>
        <p:spPr>
          <a:xfrm>
            <a:off x="517893" y="1149872"/>
            <a:ext cx="1955208" cy="400110"/>
          </a:xfrm>
          <a:prstGeom prst="rect">
            <a:avLst/>
          </a:prstGeom>
          <a:noFill/>
          <a:ln>
            <a:noFill/>
          </a:ln>
        </p:spPr>
        <p:txBody>
          <a:bodyPr wrap="square">
            <a:spAutoFit/>
          </a:bodyPr>
          <a:lstStyle/>
          <a:p>
            <a:pPr marL="342900" indent="-342900" algn="ctr">
              <a:buFont typeface="Wingdings" pitchFamily="2" charset="2"/>
              <a:buChar char="Ø"/>
            </a:pPr>
            <a:r>
              <a:rPr lang="ja-JP" altLang="en-US" sz="2000" u="sng">
                <a:latin typeface="Hiragino Sans W4" panose="020B0400000000000000" pitchFamily="34" charset="-128"/>
                <a:ea typeface="Hiragino Sans W4" panose="020B0400000000000000" pitchFamily="34" charset="-128"/>
              </a:rPr>
              <a:t>テスト項目</a:t>
            </a:r>
            <a:endParaRPr lang="ja-JP" altLang="en-US" sz="2000" u="sng" dirty="0">
              <a:latin typeface="Hiragino Sans W4" panose="020B0400000000000000" pitchFamily="34" charset="-128"/>
              <a:ea typeface="Hiragino Sans W4" panose="020B0400000000000000" pitchFamily="34" charset="-128"/>
            </a:endParaRPr>
          </a:p>
        </p:txBody>
      </p:sp>
      <p:grpSp>
        <p:nvGrpSpPr>
          <p:cNvPr id="36" name="グループ化 35">
            <a:extLst>
              <a:ext uri="{FF2B5EF4-FFF2-40B4-BE49-F238E27FC236}">
                <a16:creationId xmlns:a16="http://schemas.microsoft.com/office/drawing/2014/main" id="{CD248F26-8C77-0922-1B74-BDE25D91AB20}"/>
              </a:ext>
            </a:extLst>
          </p:cNvPr>
          <p:cNvGrpSpPr/>
          <p:nvPr/>
        </p:nvGrpSpPr>
        <p:grpSpPr>
          <a:xfrm>
            <a:off x="578381" y="1541662"/>
            <a:ext cx="8565619" cy="1169551"/>
            <a:chOff x="467582" y="1742749"/>
            <a:chExt cx="8565619" cy="1169551"/>
          </a:xfrm>
        </p:grpSpPr>
        <p:sp>
          <p:nvSpPr>
            <p:cNvPr id="13" name="右中かっこ 12">
              <a:extLst>
                <a:ext uri="{FF2B5EF4-FFF2-40B4-BE49-F238E27FC236}">
                  <a16:creationId xmlns:a16="http://schemas.microsoft.com/office/drawing/2014/main" id="{BB6C36A7-D8EB-2732-2BF7-3E21CD4CDB31}"/>
                </a:ext>
              </a:extLst>
            </p:cNvPr>
            <p:cNvSpPr/>
            <p:nvPr/>
          </p:nvSpPr>
          <p:spPr>
            <a:xfrm>
              <a:off x="2816505" y="2181814"/>
              <a:ext cx="358816" cy="64049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2B23179-3801-F3C1-5BC4-AFFBE4A96C79}"/>
                </a:ext>
              </a:extLst>
            </p:cNvPr>
            <p:cNvSpPr txBox="1"/>
            <p:nvPr/>
          </p:nvSpPr>
          <p:spPr>
            <a:xfrm>
              <a:off x="3175321" y="2315949"/>
              <a:ext cx="5508018" cy="400110"/>
            </a:xfrm>
            <a:prstGeom prst="rect">
              <a:avLst/>
            </a:prstGeom>
            <a:noFill/>
          </p:spPr>
          <p:txBody>
            <a:bodyPr wrap="square">
              <a:spAutoFit/>
            </a:bodyPr>
            <a:lstStyle/>
            <a:p>
              <a:r>
                <a:rPr lang="en-US" altLang="ja-JP" sz="2000" b="1" dirty="0">
                  <a:solidFill>
                    <a:srgbClr val="FF0000"/>
                  </a:solidFill>
                  <a:latin typeface="Hiragino Sans W4" panose="020B0400000000000000" pitchFamily="34" charset="-128"/>
                  <a:ea typeface="Hiragino Sans W4" panose="020B0400000000000000" pitchFamily="34" charset="-128"/>
                </a:rPr>
                <a:t>CBM, E16</a:t>
              </a:r>
              <a:r>
                <a:rPr lang="ja-JP" altLang="en-US" sz="2000" b="1">
                  <a:solidFill>
                    <a:srgbClr val="FF0000"/>
                  </a:solidFill>
                  <a:latin typeface="Hiragino Sans W4" panose="020B0400000000000000" pitchFamily="34" charset="-128"/>
                  <a:ea typeface="Hiragino Sans W4" panose="020B0400000000000000" pitchFamily="34" charset="-128"/>
                </a:rPr>
                <a:t>実験の要請を満たすことを確認</a:t>
              </a:r>
              <a:endParaRPr lang="ja-JP" altLang="en-US" sz="2000">
                <a:solidFill>
                  <a:srgbClr val="FF0000"/>
                </a:solidFill>
              </a:endParaRPr>
            </a:p>
          </p:txBody>
        </p:sp>
        <p:sp>
          <p:nvSpPr>
            <p:cNvPr id="31" name="テキスト ボックス 30">
              <a:extLst>
                <a:ext uri="{FF2B5EF4-FFF2-40B4-BE49-F238E27FC236}">
                  <a16:creationId xmlns:a16="http://schemas.microsoft.com/office/drawing/2014/main" id="{C622AE42-84B0-3E27-255D-518C492141D1}"/>
                </a:ext>
              </a:extLst>
            </p:cNvPr>
            <p:cNvSpPr txBox="1"/>
            <p:nvPr/>
          </p:nvSpPr>
          <p:spPr>
            <a:xfrm>
              <a:off x="467582" y="1742749"/>
              <a:ext cx="8565619" cy="1169551"/>
            </a:xfrm>
            <a:prstGeom prst="rect">
              <a:avLst/>
            </a:prstGeom>
            <a:noFill/>
          </p:spPr>
          <p:txBody>
            <a:bodyPr wrap="square">
              <a:spAutoFit/>
            </a:bodyPr>
            <a:lstStyle/>
            <a:p>
              <a:pPr marL="914400" lvl="1" indent="-457200">
                <a:lnSpc>
                  <a:spcPts val="2360"/>
                </a:lnSpc>
                <a:spcAft>
                  <a:spcPts val="600"/>
                </a:spcAft>
                <a:buFont typeface="+mj-ea"/>
                <a:buAutoNum type="circleNumDbPlain"/>
              </a:pPr>
              <a:r>
                <a:rPr lang="ja-JP" altLang="en-US" sz="2000">
                  <a:latin typeface="Hiragino Sans W4" panose="020B0400000000000000" pitchFamily="34" charset="-128"/>
                  <a:ea typeface="Hiragino Sans W4" panose="020B0400000000000000" pitchFamily="34" charset="-128"/>
                </a:rPr>
                <a:t>データ取得システムの動作テスト →</a:t>
              </a:r>
              <a:r>
                <a:rPr lang="en-US" altLang="ja-JP" sz="2000" dirty="0">
                  <a:latin typeface="Hiragino Sans W4" panose="020B0400000000000000" pitchFamily="34" charset="-128"/>
                  <a:ea typeface="Hiragino Sans W4" panose="020B0400000000000000" pitchFamily="34" charset="-128"/>
                </a:rPr>
                <a:t> </a:t>
              </a:r>
              <a:r>
                <a:rPr lang="ja-JP" altLang="en-US" sz="2000" b="1">
                  <a:solidFill>
                    <a:srgbClr val="FF0000"/>
                  </a:solidFill>
                  <a:latin typeface="Hiragino Sans W6" panose="020B0400000000000000" pitchFamily="34" charset="-128"/>
                  <a:ea typeface="Hiragino Sans W6" panose="020B0400000000000000" pitchFamily="34" charset="-128"/>
                </a:rPr>
                <a:t>設計通りの動作を確認</a:t>
              </a:r>
              <a:endParaRPr lang="en-US" altLang="ja-JP" sz="2000" b="1" dirty="0">
                <a:solidFill>
                  <a:srgbClr val="FF0000"/>
                </a:solidFill>
                <a:latin typeface="Hiragino Sans W6" panose="020B0400000000000000" pitchFamily="34" charset="-128"/>
                <a:ea typeface="Hiragino Sans W6" panose="020B0400000000000000" pitchFamily="34" charset="-128"/>
              </a:endParaRPr>
            </a:p>
            <a:p>
              <a:pPr marL="914400" lvl="1" indent="-457200">
                <a:lnSpc>
                  <a:spcPts val="2360"/>
                </a:lnSpc>
                <a:spcAft>
                  <a:spcPts val="600"/>
                </a:spcAft>
                <a:buFont typeface="+mj-ea"/>
                <a:buAutoNum type="circleNumDbPlain"/>
              </a:pPr>
              <a:r>
                <a:rPr lang="ja-JP" altLang="en-US" sz="2000">
                  <a:latin typeface="Hiragino Sans W4" panose="020B0400000000000000" pitchFamily="34" charset="-128"/>
                  <a:ea typeface="Hiragino Sans W4" panose="020B0400000000000000" pitchFamily="34" charset="-128"/>
                </a:rPr>
                <a:t>時間分解能</a:t>
              </a:r>
              <a:endParaRPr lang="en-US" altLang="ja-JP" sz="2000" dirty="0">
                <a:latin typeface="Hiragino Sans W4" panose="020B0400000000000000" pitchFamily="34" charset="-128"/>
                <a:ea typeface="Hiragino Sans W4" panose="020B0400000000000000" pitchFamily="34" charset="-128"/>
              </a:endParaRPr>
            </a:p>
            <a:p>
              <a:pPr marL="914400" lvl="1" indent="-457200">
                <a:lnSpc>
                  <a:spcPts val="2360"/>
                </a:lnSpc>
                <a:spcAft>
                  <a:spcPts val="600"/>
                </a:spcAft>
                <a:buFont typeface="+mj-ea"/>
                <a:buAutoNum type="circleNumDbPlain"/>
              </a:pPr>
              <a:r>
                <a:rPr lang="ja-JP" altLang="en-US" sz="2000">
                  <a:latin typeface="Hiragino Sans W4" panose="020B0400000000000000" pitchFamily="34" charset="-128"/>
                  <a:ea typeface="Hiragino Sans W4" panose="020B0400000000000000" pitchFamily="34" charset="-128"/>
                </a:rPr>
                <a:t>検出効率</a:t>
              </a:r>
              <a:endParaRPr lang="en-US" altLang="ja-JP" sz="2000" dirty="0">
                <a:latin typeface="Hiragino Sans W4" panose="020B0400000000000000" pitchFamily="34" charset="-128"/>
                <a:ea typeface="Hiragino Sans W4" panose="020B0400000000000000" pitchFamily="34" charset="-128"/>
              </a:endParaRPr>
            </a:p>
          </p:txBody>
        </p:sp>
      </p:grpSp>
      <p:grpSp>
        <p:nvGrpSpPr>
          <p:cNvPr id="4" name="グループ化 3">
            <a:extLst>
              <a:ext uri="{FF2B5EF4-FFF2-40B4-BE49-F238E27FC236}">
                <a16:creationId xmlns:a16="http://schemas.microsoft.com/office/drawing/2014/main" id="{547A273C-AA4D-2FB6-FACC-F11BDBBA7409}"/>
              </a:ext>
            </a:extLst>
          </p:cNvPr>
          <p:cNvGrpSpPr/>
          <p:nvPr/>
        </p:nvGrpSpPr>
        <p:grpSpPr>
          <a:xfrm>
            <a:off x="358814" y="2846924"/>
            <a:ext cx="8343081" cy="850885"/>
            <a:chOff x="358814" y="2846924"/>
            <a:chExt cx="8343081" cy="850885"/>
          </a:xfrm>
        </p:grpSpPr>
        <p:sp>
          <p:nvSpPr>
            <p:cNvPr id="33" name="テキスト ボックス 32">
              <a:extLst>
                <a:ext uri="{FF2B5EF4-FFF2-40B4-BE49-F238E27FC236}">
                  <a16:creationId xmlns:a16="http://schemas.microsoft.com/office/drawing/2014/main" id="{2CA760FA-AC64-15B1-9DE3-0E1A8F1D4037}"/>
                </a:ext>
              </a:extLst>
            </p:cNvPr>
            <p:cNvSpPr txBox="1"/>
            <p:nvPr/>
          </p:nvSpPr>
          <p:spPr>
            <a:xfrm>
              <a:off x="358814" y="3297699"/>
              <a:ext cx="8343081" cy="400110"/>
            </a:xfrm>
            <a:prstGeom prst="rect">
              <a:avLst/>
            </a:prstGeom>
            <a:noFill/>
            <a:ln w="19050">
              <a:solidFill>
                <a:schemeClr val="tx1"/>
              </a:solidFill>
            </a:ln>
          </p:spPr>
          <p:txBody>
            <a:bodyPr wrap="square" anchor="ctr" anchorCtr="0">
              <a:spAutoFit/>
            </a:bodyPr>
            <a:lstStyle/>
            <a:p>
              <a:pPr algn="ctr">
                <a:lnSpc>
                  <a:spcPts val="2360"/>
                </a:lnSpc>
                <a:spcAft>
                  <a:spcPts val="600"/>
                </a:spcAft>
              </a:pPr>
              <a:r>
                <a:rPr lang="en-US" altLang="ja-JP" sz="2200" dirty="0">
                  <a:latin typeface="Hiragino Sans W4" panose="020B0400000000000000" pitchFamily="34" charset="-128"/>
                  <a:ea typeface="Hiragino Sans W4" panose="020B0400000000000000" pitchFamily="34" charset="-128"/>
                </a:rPr>
                <a:t>STS</a:t>
              </a:r>
              <a:r>
                <a:rPr lang="ja-JP" altLang="en-US" sz="2200">
                  <a:latin typeface="Hiragino Sans W4" panose="020B0400000000000000" pitchFamily="34" charset="-128"/>
                  <a:ea typeface="Hiragino Sans W4" panose="020B0400000000000000" pitchFamily="34" charset="-128"/>
                </a:rPr>
                <a:t>を</a:t>
              </a:r>
              <a:r>
                <a:rPr lang="en-US" altLang="ja-JP" sz="2200" dirty="0">
                  <a:latin typeface="Hiragino Sans W4" panose="020B0400000000000000" pitchFamily="34" charset="-128"/>
                  <a:ea typeface="Hiragino Sans W4" panose="020B0400000000000000" pitchFamily="34" charset="-128"/>
                </a:rPr>
                <a:t>E16</a:t>
              </a:r>
              <a:r>
                <a:rPr lang="ja-JP" altLang="en-US" sz="2200">
                  <a:latin typeface="Hiragino Sans W4" panose="020B0400000000000000" pitchFamily="34" charset="-128"/>
                  <a:ea typeface="Hiragino Sans W4" panose="020B0400000000000000" pitchFamily="34" charset="-128"/>
                </a:rPr>
                <a:t>実験にインストール</a:t>
              </a:r>
              <a:endParaRPr lang="en-US" altLang="ja-JP" sz="2200" dirty="0">
                <a:latin typeface="Hiragino Sans W4" panose="020B0400000000000000" pitchFamily="34" charset="-128"/>
                <a:ea typeface="Hiragino Sans W4" panose="020B0400000000000000" pitchFamily="34" charset="-128"/>
              </a:endParaRPr>
            </a:p>
          </p:txBody>
        </p:sp>
        <p:sp>
          <p:nvSpPr>
            <p:cNvPr id="51" name="下矢印 50">
              <a:extLst>
                <a:ext uri="{FF2B5EF4-FFF2-40B4-BE49-F238E27FC236}">
                  <a16:creationId xmlns:a16="http://schemas.microsoft.com/office/drawing/2014/main" id="{564D4FF0-3A90-24A8-C2AE-96EF0FD54171}"/>
                </a:ext>
              </a:extLst>
            </p:cNvPr>
            <p:cNvSpPr/>
            <p:nvPr/>
          </p:nvSpPr>
          <p:spPr>
            <a:xfrm>
              <a:off x="4072224" y="2846924"/>
              <a:ext cx="999553" cy="45412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31F288E5-F94F-DFED-0E45-A4826D1EEF1A}"/>
              </a:ext>
            </a:extLst>
          </p:cNvPr>
          <p:cNvGrpSpPr/>
          <p:nvPr/>
        </p:nvGrpSpPr>
        <p:grpSpPr>
          <a:xfrm>
            <a:off x="358815" y="3690710"/>
            <a:ext cx="8343081" cy="2987191"/>
            <a:chOff x="358815" y="3690710"/>
            <a:chExt cx="8343081" cy="2987191"/>
          </a:xfrm>
        </p:grpSpPr>
        <p:sp>
          <p:nvSpPr>
            <p:cNvPr id="45" name="下矢印 44">
              <a:extLst>
                <a:ext uri="{FF2B5EF4-FFF2-40B4-BE49-F238E27FC236}">
                  <a16:creationId xmlns:a16="http://schemas.microsoft.com/office/drawing/2014/main" id="{1718CAA8-AA2C-FADA-4787-E035D5C0787F}"/>
                </a:ext>
              </a:extLst>
            </p:cNvPr>
            <p:cNvSpPr/>
            <p:nvPr/>
          </p:nvSpPr>
          <p:spPr>
            <a:xfrm>
              <a:off x="4072224" y="3690710"/>
              <a:ext cx="999553" cy="45412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824CB3F0-8D71-05DA-10EC-7AA9A681222E}"/>
                </a:ext>
              </a:extLst>
            </p:cNvPr>
            <p:cNvSpPr txBox="1"/>
            <p:nvPr/>
          </p:nvSpPr>
          <p:spPr>
            <a:xfrm>
              <a:off x="578381" y="4628867"/>
              <a:ext cx="1615862" cy="400110"/>
            </a:xfrm>
            <a:prstGeom prst="rect">
              <a:avLst/>
            </a:prstGeom>
            <a:noFill/>
            <a:ln>
              <a:noFill/>
            </a:ln>
          </p:spPr>
          <p:txBody>
            <a:bodyPr wrap="square">
              <a:spAutoFit/>
            </a:bodyPr>
            <a:lstStyle/>
            <a:p>
              <a:pPr marL="342900" indent="-342900" algn="ctr">
                <a:buFont typeface="Wingdings" pitchFamily="2" charset="2"/>
                <a:buChar char="Ø"/>
              </a:pPr>
              <a:r>
                <a:rPr lang="ja-JP" altLang="en-US" sz="2000" u="sng">
                  <a:latin typeface="Hiragino Sans W4" panose="020B0400000000000000" pitchFamily="34" charset="-128"/>
                  <a:ea typeface="Hiragino Sans W4" panose="020B0400000000000000" pitchFamily="34" charset="-128"/>
                </a:rPr>
                <a:t>評価項目</a:t>
              </a:r>
              <a:endParaRPr lang="ja-JP" altLang="en-US" sz="2000" u="sng" dirty="0">
                <a:latin typeface="Hiragino Sans W4" panose="020B0400000000000000" pitchFamily="34" charset="-128"/>
                <a:ea typeface="Hiragino Sans W4" panose="020B0400000000000000" pitchFamily="34" charset="-128"/>
              </a:endParaRPr>
            </a:p>
          </p:txBody>
        </p:sp>
        <p:sp>
          <p:nvSpPr>
            <p:cNvPr id="50" name="テキスト ボックス 49">
              <a:extLst>
                <a:ext uri="{FF2B5EF4-FFF2-40B4-BE49-F238E27FC236}">
                  <a16:creationId xmlns:a16="http://schemas.microsoft.com/office/drawing/2014/main" id="{9F26F650-6FFD-5F10-1029-CAEED44F13F6}"/>
                </a:ext>
              </a:extLst>
            </p:cNvPr>
            <p:cNvSpPr txBox="1"/>
            <p:nvPr/>
          </p:nvSpPr>
          <p:spPr>
            <a:xfrm>
              <a:off x="578381" y="5031842"/>
              <a:ext cx="7822042" cy="1554272"/>
            </a:xfrm>
            <a:prstGeom prst="rect">
              <a:avLst/>
            </a:prstGeom>
            <a:noFill/>
          </p:spPr>
          <p:txBody>
            <a:bodyPr wrap="square">
              <a:spAutoFit/>
            </a:bodyPr>
            <a:lstStyle/>
            <a:p>
              <a:pPr marL="914400" lvl="1" indent="-457200">
                <a:lnSpc>
                  <a:spcPts val="2360"/>
                </a:lnSpc>
                <a:spcAft>
                  <a:spcPts val="600"/>
                </a:spcAft>
                <a:buFont typeface="+mj-lt"/>
                <a:buAutoNum type="alphaUcParenR"/>
              </a:pPr>
              <a:r>
                <a:rPr lang="ja-JP" altLang="en-US" sz="2000">
                  <a:latin typeface="Hiragino Sans W4" panose="020B0400000000000000" pitchFamily="34" charset="-128"/>
                  <a:ea typeface="Hiragino Sans W4" panose="020B0400000000000000" pitchFamily="34" charset="-128"/>
                </a:rPr>
                <a:t>磁場なし環境下での性能評価</a:t>
              </a:r>
              <a:r>
                <a:rPr lang="en-US" altLang="ja-JP" sz="2000" dirty="0">
                  <a:latin typeface="Hiragino Sans W4" panose="020B0400000000000000" pitchFamily="34" charset="-128"/>
                  <a:ea typeface="Hiragino Sans W4" panose="020B0400000000000000" pitchFamily="34" charset="-128"/>
                </a:rPr>
                <a:t> </a:t>
              </a:r>
            </a:p>
            <a:p>
              <a:pPr marL="1257300" lvl="2" indent="-342900">
                <a:lnSpc>
                  <a:spcPts val="2360"/>
                </a:lnSpc>
                <a:spcAft>
                  <a:spcPts val="600"/>
                </a:spcAft>
                <a:buFont typeface="Arial" panose="020B0604020202020204" pitchFamily="34" charset="0"/>
                <a:buChar char="•"/>
              </a:pPr>
              <a:r>
                <a:rPr lang="en-US" altLang="ja-JP" sz="2000" dirty="0">
                  <a:latin typeface="Hiragino Sans W4" panose="020B0400000000000000" pitchFamily="34" charset="-128"/>
                  <a:ea typeface="Hiragino Sans W4" panose="020B0400000000000000" pitchFamily="34" charset="-128"/>
                </a:rPr>
                <a:t>Track</a:t>
              </a:r>
              <a:r>
                <a:rPr lang="ja-JP" altLang="en-US" sz="2000">
                  <a:latin typeface="Hiragino Sans W4" panose="020B0400000000000000" pitchFamily="34" charset="-128"/>
                  <a:ea typeface="Hiragino Sans W4" panose="020B0400000000000000" pitchFamily="34" charset="-128"/>
                </a:rPr>
                <a:t>との</a:t>
              </a:r>
              <a:r>
                <a:rPr lang="en-US" altLang="ja-JP" sz="2000" dirty="0">
                  <a:latin typeface="Hiragino Sans W4" panose="020B0400000000000000" pitchFamily="34" charset="-128"/>
                  <a:ea typeface="Hiragino Sans W4" panose="020B0400000000000000" pitchFamily="34" charset="-128"/>
                </a:rPr>
                <a:t>residual </a:t>
              </a:r>
              <a:r>
                <a:rPr lang="ja-JP" altLang="en-US" sz="2000">
                  <a:latin typeface="Hiragino Sans W4" panose="020B0400000000000000" pitchFamily="34" charset="-128"/>
                  <a:ea typeface="Hiragino Sans W4" panose="020B0400000000000000" pitchFamily="34" charset="-128"/>
                </a:rPr>
                <a:t>→</a:t>
              </a:r>
              <a:r>
                <a:rPr lang="en-US" altLang="ja-JP" sz="2000" dirty="0">
                  <a:latin typeface="Hiragino Sans W4" panose="020B0400000000000000" pitchFamily="34" charset="-128"/>
                  <a:ea typeface="Hiragino Sans W4" panose="020B0400000000000000" pitchFamily="34" charset="-128"/>
                </a:rPr>
                <a:t> </a:t>
              </a:r>
              <a:r>
                <a:rPr lang="ja-JP" altLang="en-US" sz="2000" b="1">
                  <a:solidFill>
                    <a:srgbClr val="FF0000"/>
                  </a:solidFill>
                  <a:latin typeface="Hiragino Sans W6" panose="020B0400000000000000" pitchFamily="34" charset="-128"/>
                  <a:ea typeface="Hiragino Sans W6" panose="020B0400000000000000" pitchFamily="34" charset="-128"/>
                </a:rPr>
                <a:t>妥当性を確認</a:t>
              </a:r>
              <a:endParaRPr lang="en-US" altLang="ja-JP" sz="2000" b="1" dirty="0">
                <a:solidFill>
                  <a:srgbClr val="FF0000"/>
                </a:solidFill>
                <a:latin typeface="Hiragino Sans W6" panose="020B0400000000000000" pitchFamily="34" charset="-128"/>
                <a:ea typeface="Hiragino Sans W6" panose="020B0400000000000000" pitchFamily="34" charset="-128"/>
              </a:endParaRPr>
            </a:p>
            <a:p>
              <a:pPr marL="1257300" lvl="2" indent="-342900">
                <a:lnSpc>
                  <a:spcPts val="2360"/>
                </a:lnSpc>
                <a:spcAft>
                  <a:spcPts val="600"/>
                </a:spcAft>
                <a:buFont typeface="Arial" panose="020B0604020202020204" pitchFamily="34" charset="0"/>
                <a:buChar char="•"/>
              </a:pPr>
              <a:r>
                <a:rPr lang="en-US" altLang="ja-JP" sz="2000" dirty="0">
                  <a:latin typeface="Hiragino Sans W4" panose="020B0400000000000000" pitchFamily="34" charset="-128"/>
                  <a:ea typeface="Hiragino Sans W4" panose="020B0400000000000000" pitchFamily="34" charset="-128"/>
                </a:rPr>
                <a:t>Track</a:t>
              </a:r>
              <a:r>
                <a:rPr lang="ja-JP" altLang="en-US" sz="2000">
                  <a:latin typeface="Hiragino Sans W4" panose="020B0400000000000000" pitchFamily="34" charset="-128"/>
                  <a:ea typeface="Hiragino Sans W4" panose="020B0400000000000000" pitchFamily="34" charset="-128"/>
                </a:rPr>
                <a:t>に対しての検出効率</a:t>
              </a:r>
              <a:r>
                <a:rPr lang="en-US" altLang="ja-JP" sz="2000" dirty="0">
                  <a:latin typeface="Hiragino Sans W4" panose="020B0400000000000000" pitchFamily="34" charset="-128"/>
                  <a:ea typeface="Hiragino Sans W4" panose="020B0400000000000000" pitchFamily="34" charset="-128"/>
                </a:rPr>
                <a:t> </a:t>
              </a:r>
              <a:r>
                <a:rPr lang="ja-JP" altLang="en-US" sz="2000">
                  <a:latin typeface="Hiragino Sans W4" panose="020B0400000000000000" pitchFamily="34" charset="-128"/>
                  <a:ea typeface="Hiragino Sans W4" panose="020B0400000000000000" pitchFamily="34" charset="-128"/>
                </a:rPr>
                <a:t>→</a:t>
              </a:r>
              <a:r>
                <a:rPr lang="en-US" altLang="ja-JP" sz="2000" dirty="0">
                  <a:latin typeface="Hiragino Sans W4" panose="020B0400000000000000" pitchFamily="34" charset="-128"/>
                  <a:ea typeface="Hiragino Sans W4" panose="020B0400000000000000" pitchFamily="34" charset="-128"/>
                </a:rPr>
                <a:t> </a:t>
              </a:r>
              <a:r>
                <a:rPr lang="ja-JP" altLang="en-US" sz="2000" b="1">
                  <a:solidFill>
                    <a:srgbClr val="FF0000"/>
                  </a:solidFill>
                  <a:latin typeface="Hiragino Sans W6" panose="020B0400000000000000" pitchFamily="34" charset="-128"/>
                  <a:ea typeface="Hiragino Sans W6" panose="020B0400000000000000" pitchFamily="34" charset="-128"/>
                </a:rPr>
                <a:t>要請を満たすことを確認</a:t>
              </a:r>
              <a:endParaRPr lang="en-US" altLang="ja-JP" sz="2000" b="1" dirty="0">
                <a:solidFill>
                  <a:srgbClr val="FF0000"/>
                </a:solidFill>
                <a:latin typeface="Hiragino Sans W6" panose="020B0400000000000000" pitchFamily="34" charset="-128"/>
                <a:ea typeface="Hiragino Sans W6" panose="020B0400000000000000" pitchFamily="34" charset="-128"/>
              </a:endParaRPr>
            </a:p>
            <a:p>
              <a:pPr marL="914400" lvl="1" indent="-457200">
                <a:lnSpc>
                  <a:spcPts val="2360"/>
                </a:lnSpc>
                <a:spcAft>
                  <a:spcPts val="600"/>
                </a:spcAft>
                <a:buFont typeface="+mj-ea"/>
                <a:buAutoNum type="alphaUcParenR"/>
              </a:pPr>
              <a:r>
                <a:rPr lang="ja-JP" altLang="en-US" sz="2000">
                  <a:latin typeface="Hiragino Sans W4" panose="020B0400000000000000" pitchFamily="34" charset="-128"/>
                  <a:ea typeface="Hiragino Sans W4" panose="020B0400000000000000" pitchFamily="34" charset="-128"/>
                </a:rPr>
                <a:t>磁場環境下での動作確認 → </a:t>
              </a:r>
              <a:r>
                <a:rPr lang="ja-JP" altLang="en-US" sz="2000" b="1">
                  <a:solidFill>
                    <a:srgbClr val="FF0000"/>
                  </a:solidFill>
                  <a:latin typeface="Hiragino Sans W6" panose="020B0400000000000000" pitchFamily="34" charset="-128"/>
                  <a:ea typeface="Hiragino Sans W6" panose="020B0400000000000000" pitchFamily="34" charset="-128"/>
                </a:rPr>
                <a:t>正常動作を確認</a:t>
              </a:r>
              <a:endParaRPr lang="en-US" altLang="ja-JP" sz="2000" b="1" dirty="0">
                <a:solidFill>
                  <a:srgbClr val="FF0000"/>
                </a:solidFill>
                <a:latin typeface="Hiragino Sans W6" panose="020B0400000000000000" pitchFamily="34" charset="-128"/>
                <a:ea typeface="Hiragino Sans W6" panose="020B0400000000000000" pitchFamily="34" charset="-128"/>
              </a:endParaRPr>
            </a:p>
          </p:txBody>
        </p:sp>
        <p:sp>
          <p:nvSpPr>
            <p:cNvPr id="53" name="角丸四角形 52">
              <a:extLst>
                <a:ext uri="{FF2B5EF4-FFF2-40B4-BE49-F238E27FC236}">
                  <a16:creationId xmlns:a16="http://schemas.microsoft.com/office/drawing/2014/main" id="{695BD8B2-EB4A-2B03-2DB6-952CF3186CA5}"/>
                </a:ext>
              </a:extLst>
            </p:cNvPr>
            <p:cNvSpPr/>
            <p:nvPr/>
          </p:nvSpPr>
          <p:spPr>
            <a:xfrm>
              <a:off x="358815" y="4477640"/>
              <a:ext cx="8343081" cy="2200261"/>
            </a:xfrm>
            <a:prstGeom prst="roundRect">
              <a:avLst>
                <a:gd name="adj" fmla="val 454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2831559-7954-2701-628F-B709F45F3CD2}"/>
                </a:ext>
              </a:extLst>
            </p:cNvPr>
            <p:cNvSpPr txBox="1"/>
            <p:nvPr/>
          </p:nvSpPr>
          <p:spPr>
            <a:xfrm>
              <a:off x="358815" y="4151483"/>
              <a:ext cx="8343081" cy="400110"/>
            </a:xfrm>
            <a:prstGeom prst="rect">
              <a:avLst/>
            </a:prstGeom>
            <a:solidFill>
              <a:schemeClr val="bg1"/>
            </a:solidFill>
            <a:ln w="19050">
              <a:solidFill>
                <a:schemeClr val="tx1"/>
              </a:solidFill>
            </a:ln>
          </p:spPr>
          <p:txBody>
            <a:bodyPr wrap="square" anchor="ctr" anchorCtr="0">
              <a:spAutoFit/>
            </a:bodyPr>
            <a:lstStyle/>
            <a:p>
              <a:pPr algn="ctr">
                <a:lnSpc>
                  <a:spcPts val="2360"/>
                </a:lnSpc>
                <a:spcAft>
                  <a:spcPts val="600"/>
                </a:spcAft>
              </a:pPr>
              <a:r>
                <a:rPr lang="en-US" altLang="ja-JP" sz="2200" dirty="0">
                  <a:latin typeface="Hiragino Sans W4" panose="020B0400000000000000" pitchFamily="34" charset="-128"/>
                  <a:ea typeface="Hiragino Sans W4" panose="020B0400000000000000" pitchFamily="34" charset="-128"/>
                </a:rPr>
                <a:t>E16</a:t>
              </a:r>
              <a:r>
                <a:rPr lang="ja-JP" altLang="en-US" sz="2200">
                  <a:latin typeface="Hiragino Sans W4" panose="020B0400000000000000" pitchFamily="34" charset="-128"/>
                  <a:ea typeface="Hiragino Sans W4" panose="020B0400000000000000" pitchFamily="34" charset="-128"/>
                </a:rPr>
                <a:t>検出器動作試験運転での動作確認</a:t>
              </a:r>
              <a:r>
                <a:rPr lang="en-US" altLang="ja-JP" sz="2200" dirty="0">
                  <a:latin typeface="Hiragino Sans W4" panose="020B0400000000000000" pitchFamily="34" charset="-128"/>
                  <a:ea typeface="Hiragino Sans W4" panose="020B0400000000000000" pitchFamily="34" charset="-128"/>
                </a:rPr>
                <a:t>, </a:t>
              </a:r>
              <a:r>
                <a:rPr lang="ja-JP" altLang="en-US" sz="2200">
                  <a:latin typeface="Hiragino Sans W4" panose="020B0400000000000000" pitchFamily="34" charset="-128"/>
                  <a:ea typeface="Hiragino Sans W4" panose="020B0400000000000000" pitchFamily="34" charset="-128"/>
                </a:rPr>
                <a:t>性能評価</a:t>
              </a:r>
              <a:endParaRPr lang="en-US" altLang="ja-JP" sz="2200" dirty="0">
                <a:latin typeface="Hiragino Sans W4" panose="020B0400000000000000" pitchFamily="34" charset="-128"/>
                <a:ea typeface="Hiragino Sans W4" panose="020B0400000000000000" pitchFamily="34" charset="-128"/>
              </a:endParaRPr>
            </a:p>
          </p:txBody>
        </p:sp>
      </p:grpSp>
    </p:spTree>
    <p:extLst>
      <p:ext uri="{BB962C8B-B14F-4D97-AF65-F5344CB8AC3E}">
        <p14:creationId xmlns:p14="http://schemas.microsoft.com/office/powerpoint/2010/main" val="28228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54D35E-DA6C-392B-2899-3FB206B2704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A074933-C368-CD2C-A7F2-B307AC787004}"/>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B4579CDB-1DFE-BC20-3EC7-3509B58B67BD}"/>
              </a:ext>
            </a:extLst>
          </p:cNvPr>
          <p:cNvPicPr>
            <a:picLocks noChangeAspect="1"/>
          </p:cNvPicPr>
          <p:nvPr/>
        </p:nvPicPr>
        <p:blipFill>
          <a:blip r:embed="rId3"/>
          <a:stretch>
            <a:fillRect/>
          </a:stretch>
        </p:blipFill>
        <p:spPr>
          <a:xfrm>
            <a:off x="268165" y="892972"/>
            <a:ext cx="8709568" cy="4868464"/>
          </a:xfrm>
          <a:prstGeom prst="rect">
            <a:avLst/>
          </a:prstGeom>
        </p:spPr>
      </p:pic>
    </p:spTree>
    <p:extLst>
      <p:ext uri="{BB962C8B-B14F-4D97-AF65-F5344CB8AC3E}">
        <p14:creationId xmlns:p14="http://schemas.microsoft.com/office/powerpoint/2010/main" val="3882183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54D35E-DA6C-392B-2899-3FB206B2704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A074933-C368-CD2C-A7F2-B307AC787004}"/>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D3D62A17-AE39-0CBB-A71A-66130AA28083}"/>
              </a:ext>
            </a:extLst>
          </p:cNvPr>
          <p:cNvPicPr>
            <a:picLocks noChangeAspect="1"/>
          </p:cNvPicPr>
          <p:nvPr/>
        </p:nvPicPr>
        <p:blipFill>
          <a:blip r:embed="rId3"/>
          <a:stretch>
            <a:fillRect/>
          </a:stretch>
        </p:blipFill>
        <p:spPr>
          <a:xfrm>
            <a:off x="166480" y="892972"/>
            <a:ext cx="8543519" cy="4833933"/>
          </a:xfrm>
          <a:prstGeom prst="rect">
            <a:avLst/>
          </a:prstGeom>
        </p:spPr>
      </p:pic>
    </p:spTree>
    <p:extLst>
      <p:ext uri="{BB962C8B-B14F-4D97-AF65-F5344CB8AC3E}">
        <p14:creationId xmlns:p14="http://schemas.microsoft.com/office/powerpoint/2010/main" val="202350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0A4643B-0A16-9D46-9F05-3B76941D039E}"/>
              </a:ext>
            </a:extLst>
          </p:cNvPr>
          <p:cNvPicPr>
            <a:picLocks noChangeAspect="1"/>
          </p:cNvPicPr>
          <p:nvPr/>
        </p:nvPicPr>
        <p:blipFill rotWithShape="1">
          <a:blip r:embed="rId3"/>
          <a:srcRect l="3140" t="4119" r="67843" b="56616"/>
          <a:stretch/>
        </p:blipFill>
        <p:spPr>
          <a:xfrm>
            <a:off x="4742214" y="3689515"/>
            <a:ext cx="4185440" cy="2383416"/>
          </a:xfrm>
          <a:prstGeom prst="rect">
            <a:avLst/>
          </a:prstGeom>
        </p:spPr>
      </p:pic>
      <p:cxnSp>
        <p:nvCxnSpPr>
          <p:cNvPr id="6" name="直線コネクタ 5">
            <a:extLst>
              <a:ext uri="{FF2B5EF4-FFF2-40B4-BE49-F238E27FC236}">
                <a16:creationId xmlns:a16="http://schemas.microsoft.com/office/drawing/2014/main" id="{6504F6D7-1A4B-EF4A-BB47-E057472035BB}"/>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CB78277-6108-99AF-7526-E08D600DCAD4}"/>
              </a:ext>
            </a:extLst>
          </p:cNvPr>
          <p:cNvSpPr txBox="1"/>
          <p:nvPr/>
        </p:nvSpPr>
        <p:spPr>
          <a:xfrm>
            <a:off x="4990924" y="1442874"/>
            <a:ext cx="4185440" cy="992066"/>
          </a:xfrm>
          <a:prstGeom prst="rect">
            <a:avLst/>
          </a:prstGeom>
          <a:noFill/>
        </p:spPr>
        <p:txBody>
          <a:bodyPr wrap="square">
            <a:spAutoFit/>
          </a:bodyPr>
          <a:lstStyle/>
          <a:p>
            <a:pPr marL="285750" indent="-285750">
              <a:lnSpc>
                <a:spcPts val="2360"/>
              </a:lnSpc>
              <a:buFont typeface="Wingdings" pitchFamily="2" charset="2"/>
              <a:buChar char="ü"/>
            </a:pPr>
            <a:r>
              <a:rPr lang="en-US" altLang="ja-JP" b="1" dirty="0">
                <a:latin typeface="Hiragino Sans W6" panose="020B0400000000000000" pitchFamily="34" charset="-128"/>
                <a:ea typeface="Hiragino Sans W6" panose="020B0400000000000000" pitchFamily="34" charset="-128"/>
              </a:rPr>
              <a:t>1 cm</a:t>
            </a:r>
            <a:r>
              <a:rPr lang="ja-JP" altLang="en-US" b="1">
                <a:latin typeface="Hiragino Sans W6" panose="020B0400000000000000" pitchFamily="34" charset="-128"/>
                <a:ea typeface="Hiragino Sans W6" panose="020B0400000000000000" pitchFamily="34" charset="-128"/>
              </a:rPr>
              <a:t>角</a:t>
            </a:r>
            <a:r>
              <a:rPr lang="en-US" altLang="ja-JP" b="1" dirty="0">
                <a:latin typeface="Hiragino Sans W6" panose="020B0400000000000000" pitchFamily="34" charset="-128"/>
                <a:ea typeface="Hiragino Sans W6" panose="020B0400000000000000" pitchFamily="34" charset="-128"/>
              </a:rPr>
              <a:t>×4</a:t>
            </a:r>
            <a:r>
              <a:rPr lang="ja-JP" altLang="en-US" b="1">
                <a:latin typeface="Hiragino Sans W6" panose="020B0400000000000000" pitchFamily="34" charset="-128"/>
                <a:ea typeface="Hiragino Sans W6" panose="020B0400000000000000" pitchFamily="34" charset="-128"/>
              </a:rPr>
              <a:t>のシンチ</a:t>
            </a:r>
            <a:r>
              <a:rPr lang="en-US" altLang="ja-JP" sz="1800" b="1" dirty="0">
                <a:latin typeface="Hiragino Sans W6" panose="020B0400000000000000" pitchFamily="34" charset="-128"/>
                <a:ea typeface="Hiragino Sans W6" panose="020B0400000000000000" pitchFamily="34" charset="-128"/>
              </a:rPr>
              <a:t>coincidence</a:t>
            </a:r>
            <a:r>
              <a:rPr lang="ja-JP" altLang="en-US">
                <a:latin typeface="Hiragino Sans W4" panose="020B0400000000000000" pitchFamily="34" charset="-128"/>
                <a:ea typeface="Hiragino Sans W4" panose="020B0400000000000000" pitchFamily="34" charset="-128"/>
              </a:rPr>
              <a:t>により</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センサ中央のスポットにビームを制限</a:t>
            </a:r>
            <a:endParaRPr lang="en-US" altLang="ja-JP" dirty="0">
              <a:latin typeface="Hiragino Sans W4" panose="020B0400000000000000" pitchFamily="34" charset="-128"/>
              <a:ea typeface="Hiragino Sans W4" panose="020B0400000000000000" pitchFamily="34" charset="-128"/>
            </a:endParaRPr>
          </a:p>
        </p:txBody>
      </p:sp>
      <p:sp>
        <p:nvSpPr>
          <p:cNvPr id="14" name="テキスト ボックス 13">
            <a:extLst>
              <a:ext uri="{FF2B5EF4-FFF2-40B4-BE49-F238E27FC236}">
                <a16:creationId xmlns:a16="http://schemas.microsoft.com/office/drawing/2014/main" id="{AFE3A235-F772-E0F9-36F3-9AA162AC3CC1}"/>
              </a:ext>
            </a:extLst>
          </p:cNvPr>
          <p:cNvSpPr txBox="1"/>
          <p:nvPr/>
        </p:nvSpPr>
        <p:spPr>
          <a:xfrm>
            <a:off x="186112" y="1120104"/>
            <a:ext cx="3300523" cy="461665"/>
          </a:xfrm>
          <a:prstGeom prst="rect">
            <a:avLst/>
          </a:prstGeom>
          <a:noFill/>
          <a:ln>
            <a:noFill/>
          </a:ln>
        </p:spPr>
        <p:txBody>
          <a:bodyPr wrap="square">
            <a:spAutoFit/>
          </a:bodyPr>
          <a:lstStyle/>
          <a:p>
            <a:pPr marL="342900" indent="-342900">
              <a:buFont typeface="Wingdings" pitchFamily="2" charset="2"/>
              <a:buChar char="Ø"/>
            </a:pPr>
            <a:r>
              <a:rPr lang="en-US" altLang="ja-JP" sz="2400" b="1" u="sng" dirty="0">
                <a:latin typeface="Hiragino Sans W6" panose="020B0400000000000000" pitchFamily="34" charset="-128"/>
                <a:ea typeface="Hiragino Sans W6" panose="020B0400000000000000" pitchFamily="34" charset="-128"/>
              </a:rPr>
              <a:t>Setup </a:t>
            </a:r>
            <a:r>
              <a:rPr lang="en-US" altLang="ja-JP" sz="2000" b="1" u="sng" dirty="0">
                <a:latin typeface="Hiragino Sans W6" panose="020B0400000000000000" pitchFamily="34" charset="-128"/>
                <a:ea typeface="Hiragino Sans W6" panose="020B0400000000000000" pitchFamily="34" charset="-128"/>
              </a:rPr>
              <a:t>(Side View)</a:t>
            </a:r>
            <a:endParaRPr lang="ja-JP" altLang="en-US" sz="2400" b="1" u="sng" dirty="0">
              <a:latin typeface="Hiragino Sans W6" panose="020B0400000000000000" pitchFamily="34" charset="-128"/>
              <a:ea typeface="Hiragino Sans W6" panose="020B0400000000000000" pitchFamily="34" charset="-128"/>
            </a:endParaRPr>
          </a:p>
        </p:txBody>
      </p:sp>
      <p:sp>
        <p:nvSpPr>
          <p:cNvPr id="4" name="テキスト ボックス 3">
            <a:extLst>
              <a:ext uri="{FF2B5EF4-FFF2-40B4-BE49-F238E27FC236}">
                <a16:creationId xmlns:a16="http://schemas.microsoft.com/office/drawing/2014/main" id="{83CC2464-0928-00C8-4C60-3D724AAF27F2}"/>
              </a:ext>
            </a:extLst>
          </p:cNvPr>
          <p:cNvSpPr txBox="1"/>
          <p:nvPr/>
        </p:nvSpPr>
        <p:spPr>
          <a:xfrm>
            <a:off x="251629" y="657098"/>
            <a:ext cx="8314170" cy="369332"/>
          </a:xfrm>
          <a:prstGeom prst="rect">
            <a:avLst/>
          </a:prstGeom>
          <a:noFill/>
        </p:spPr>
        <p:txBody>
          <a:bodyPr wrap="square">
            <a:spAutoFit/>
          </a:bodyPr>
          <a:lstStyle/>
          <a:p>
            <a:pPr marL="342900" indent="-342900">
              <a:buFont typeface="Wingdings" pitchFamily="2" charset="2"/>
              <a:buChar char="ü"/>
            </a:pPr>
            <a:r>
              <a:rPr lang="en-US" altLang="ja-JP" dirty="0">
                <a:latin typeface="Hiragino Sans W4" panose="020B0400000000000000" pitchFamily="34" charset="-128"/>
                <a:ea typeface="Hiragino Sans W4" panose="020B0400000000000000" pitchFamily="34" charset="-128"/>
              </a:rPr>
              <a:t>2023</a:t>
            </a:r>
            <a:r>
              <a:rPr lang="ja-JP" altLang="en-US">
                <a:latin typeface="Hiragino Sans W4" panose="020B0400000000000000" pitchFamily="34" charset="-128"/>
                <a:ea typeface="Hiragino Sans W4" panose="020B0400000000000000" pitchFamily="34" charset="-128"/>
              </a:rPr>
              <a:t>年</a:t>
            </a:r>
            <a:r>
              <a:rPr lang="en-US" altLang="ja-JP" dirty="0">
                <a:latin typeface="Hiragino Sans W4" panose="020B0400000000000000" pitchFamily="34" charset="-128"/>
                <a:ea typeface="Hiragino Sans W4" panose="020B0400000000000000" pitchFamily="34" charset="-128"/>
              </a:rPr>
              <a:t>11</a:t>
            </a:r>
            <a:r>
              <a:rPr lang="ja-JP" altLang="en-US">
                <a:latin typeface="Hiragino Sans W4" panose="020B0400000000000000" pitchFamily="34" charset="-128"/>
                <a:ea typeface="Hiragino Sans W4" panose="020B0400000000000000" pitchFamily="34" charset="-128"/>
              </a:rPr>
              <a:t>月に</a:t>
            </a:r>
            <a:r>
              <a:rPr lang="en-US" altLang="ja-JP" dirty="0">
                <a:latin typeface="Hiragino Sans W4" panose="020B0400000000000000" pitchFamily="34" charset="-128"/>
                <a:ea typeface="Hiragino Sans W4" panose="020B0400000000000000" pitchFamily="34" charset="-128"/>
              </a:rPr>
              <a:t>KEK</a:t>
            </a:r>
            <a:r>
              <a:rPr lang="ja-JP" altLang="en-US">
                <a:latin typeface="Hiragino Sans W4" panose="020B0400000000000000" pitchFamily="34" charset="-128"/>
                <a:ea typeface="Hiragino Sans W4" panose="020B0400000000000000" pitchFamily="34" charset="-128"/>
              </a:rPr>
              <a:t>の</a:t>
            </a:r>
            <a:r>
              <a:rPr lang="en-US" altLang="ja-JP" dirty="0">
                <a:latin typeface="Hiragino Sans W4" panose="020B0400000000000000" pitchFamily="34" charset="-128"/>
                <a:ea typeface="Hiragino Sans W4" panose="020B0400000000000000" pitchFamily="34" charset="-128"/>
              </a:rPr>
              <a:t>PF-AR</a:t>
            </a:r>
            <a:r>
              <a:rPr lang="ja-JP" altLang="en-US">
                <a:latin typeface="Hiragino Sans W4" panose="020B0400000000000000" pitchFamily="34" charset="-128"/>
                <a:ea typeface="Hiragino Sans W4" panose="020B0400000000000000" pitchFamily="34" charset="-128"/>
              </a:rPr>
              <a:t>テストビームラインにてテスト実験を実施</a:t>
            </a:r>
            <a:endParaRPr lang="ja-JP" altLang="en-US" dirty="0">
              <a:latin typeface="Hiragino Sans W4" panose="020B0400000000000000" pitchFamily="34" charset="-128"/>
              <a:ea typeface="Hiragino Sans W4" panose="020B0400000000000000" pitchFamily="34" charset="-128"/>
            </a:endParaRPr>
          </a:p>
        </p:txBody>
      </p:sp>
      <p:sp>
        <p:nvSpPr>
          <p:cNvPr id="9" name="テキスト ボックス 8">
            <a:extLst>
              <a:ext uri="{FF2B5EF4-FFF2-40B4-BE49-F238E27FC236}">
                <a16:creationId xmlns:a16="http://schemas.microsoft.com/office/drawing/2014/main" id="{89471BF1-83DB-6A00-B37A-26B34F6980FE}"/>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7/13</a:t>
            </a:r>
          </a:p>
        </p:txBody>
      </p:sp>
      <p:sp>
        <p:nvSpPr>
          <p:cNvPr id="34" name="正方形/長方形 33">
            <a:extLst>
              <a:ext uri="{FF2B5EF4-FFF2-40B4-BE49-F238E27FC236}">
                <a16:creationId xmlns:a16="http://schemas.microsoft.com/office/drawing/2014/main" id="{929FC9F6-C3D5-20BE-41FC-F234E3493AC7}"/>
              </a:ext>
            </a:extLst>
          </p:cNvPr>
          <p:cNvSpPr/>
          <p:nvPr/>
        </p:nvSpPr>
        <p:spPr>
          <a:xfrm>
            <a:off x="2021192" y="2269661"/>
            <a:ext cx="77272" cy="390701"/>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FEBE9076-8118-6D0D-289C-090F876FA278}"/>
              </a:ext>
            </a:extLst>
          </p:cNvPr>
          <p:cNvGrpSpPr/>
          <p:nvPr/>
        </p:nvGrpSpPr>
        <p:grpSpPr>
          <a:xfrm>
            <a:off x="2582990" y="2334369"/>
            <a:ext cx="501344" cy="722678"/>
            <a:chOff x="4657295" y="1203962"/>
            <a:chExt cx="501344" cy="788872"/>
          </a:xfrm>
        </p:grpSpPr>
        <p:sp>
          <p:nvSpPr>
            <p:cNvPr id="36" name="円/楕円 35">
              <a:extLst>
                <a:ext uri="{FF2B5EF4-FFF2-40B4-BE49-F238E27FC236}">
                  <a16:creationId xmlns:a16="http://schemas.microsoft.com/office/drawing/2014/main" id="{8BE82295-551F-70BC-D740-74FB7FFD3C69}"/>
                </a:ext>
              </a:extLst>
            </p:cNvPr>
            <p:cNvSpPr/>
            <p:nvPr/>
          </p:nvSpPr>
          <p:spPr>
            <a:xfrm>
              <a:off x="4860939" y="1203962"/>
              <a:ext cx="297700" cy="2977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8FA6E96-30F1-FD28-02A0-7046306C9F50}"/>
                </a:ext>
              </a:extLst>
            </p:cNvPr>
            <p:cNvSpPr/>
            <p:nvPr/>
          </p:nvSpPr>
          <p:spPr>
            <a:xfrm>
              <a:off x="4964713"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F981B3B-8089-6E44-9498-E148A51393A5}"/>
                </a:ext>
              </a:extLst>
            </p:cNvPr>
            <p:cNvSpPr/>
            <p:nvPr/>
          </p:nvSpPr>
          <p:spPr>
            <a:xfrm>
              <a:off x="4714041"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台形 38">
              <a:extLst>
                <a:ext uri="{FF2B5EF4-FFF2-40B4-BE49-F238E27FC236}">
                  <a16:creationId xmlns:a16="http://schemas.microsoft.com/office/drawing/2014/main" id="{C4BF81A2-C3E7-AEEF-7F8E-FDCB18E76D9D}"/>
                </a:ext>
              </a:extLst>
            </p:cNvPr>
            <p:cNvSpPr/>
            <p:nvPr/>
          </p:nvSpPr>
          <p:spPr>
            <a:xfrm>
              <a:off x="4657295" y="1468101"/>
              <a:ext cx="205884" cy="172411"/>
            </a:xfrm>
            <a:prstGeom prst="trapezoid">
              <a:avLst>
                <a:gd name="adj" fmla="val 3496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AB42A910-AD24-D246-C134-7FF8EF154E5F}"/>
                </a:ext>
              </a:extLst>
            </p:cNvPr>
            <p:cNvSpPr/>
            <p:nvPr/>
          </p:nvSpPr>
          <p:spPr>
            <a:xfrm>
              <a:off x="4657295" y="1640284"/>
              <a:ext cx="205884" cy="35255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テキスト ボックス 41">
            <a:extLst>
              <a:ext uri="{FF2B5EF4-FFF2-40B4-BE49-F238E27FC236}">
                <a16:creationId xmlns:a16="http://schemas.microsoft.com/office/drawing/2014/main" id="{8441B7E5-2851-6291-2563-CC3DCE47FDEB}"/>
              </a:ext>
            </a:extLst>
          </p:cNvPr>
          <p:cNvSpPr txBox="1"/>
          <p:nvPr/>
        </p:nvSpPr>
        <p:spPr>
          <a:xfrm>
            <a:off x="-8512" y="2302701"/>
            <a:ext cx="728495" cy="307777"/>
          </a:xfrm>
          <a:prstGeom prst="rect">
            <a:avLst/>
          </a:prstGeom>
          <a:noFill/>
        </p:spPr>
        <p:txBody>
          <a:bodyPr wrap="squar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Beam</a:t>
            </a:r>
            <a:endParaRPr kumimoji="1" lang="ja-JP" altLang="en-US" sz="1400">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F7E97D8C-B656-8228-77C6-CF4CCC655509}"/>
              </a:ext>
            </a:extLst>
          </p:cNvPr>
          <p:cNvSpPr txBox="1"/>
          <p:nvPr/>
        </p:nvSpPr>
        <p:spPr>
          <a:xfrm>
            <a:off x="878357" y="1685932"/>
            <a:ext cx="1876023" cy="307777"/>
          </a:xfrm>
          <a:prstGeom prst="rect">
            <a:avLst/>
          </a:prstGeom>
          <a:noFill/>
        </p:spPr>
        <p:txBody>
          <a:bodyPr wrap="squar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Plastic scintillators</a:t>
            </a:r>
            <a:endParaRPr kumimoji="1" lang="ja-JP" altLang="en-US" sz="1400">
              <a:latin typeface="Hiragino Sans W4" panose="020B0400000000000000" pitchFamily="34" charset="-128"/>
              <a:ea typeface="Hiragino Sans W4" panose="020B0400000000000000" pitchFamily="34" charset="-128"/>
            </a:endParaRPr>
          </a:p>
        </p:txBody>
      </p:sp>
      <p:grpSp>
        <p:nvGrpSpPr>
          <p:cNvPr id="45" name="グループ化 44">
            <a:extLst>
              <a:ext uri="{FF2B5EF4-FFF2-40B4-BE49-F238E27FC236}">
                <a16:creationId xmlns:a16="http://schemas.microsoft.com/office/drawing/2014/main" id="{7CF4BAD5-D395-79A8-29FE-000745CA4E63}"/>
              </a:ext>
            </a:extLst>
          </p:cNvPr>
          <p:cNvGrpSpPr/>
          <p:nvPr/>
        </p:nvGrpSpPr>
        <p:grpSpPr>
          <a:xfrm>
            <a:off x="1133794" y="2322804"/>
            <a:ext cx="501344" cy="698165"/>
            <a:chOff x="4657295" y="1203962"/>
            <a:chExt cx="501344" cy="762113"/>
          </a:xfrm>
        </p:grpSpPr>
        <p:sp>
          <p:nvSpPr>
            <p:cNvPr id="46" name="円/楕円 45">
              <a:extLst>
                <a:ext uri="{FF2B5EF4-FFF2-40B4-BE49-F238E27FC236}">
                  <a16:creationId xmlns:a16="http://schemas.microsoft.com/office/drawing/2014/main" id="{D9D97B27-6064-F9C7-E81C-A7074C519ABC}"/>
                </a:ext>
              </a:extLst>
            </p:cNvPr>
            <p:cNvSpPr/>
            <p:nvPr/>
          </p:nvSpPr>
          <p:spPr>
            <a:xfrm>
              <a:off x="4860939" y="1203962"/>
              <a:ext cx="297700" cy="2977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AEE8C00-67DC-ECDE-5B17-B8E6EDF42976}"/>
                </a:ext>
              </a:extLst>
            </p:cNvPr>
            <p:cNvSpPr/>
            <p:nvPr/>
          </p:nvSpPr>
          <p:spPr>
            <a:xfrm>
              <a:off x="4964713"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900631A5-1860-E3DD-F2AC-0ED53F9B1103}"/>
                </a:ext>
              </a:extLst>
            </p:cNvPr>
            <p:cNvSpPr/>
            <p:nvPr/>
          </p:nvSpPr>
          <p:spPr>
            <a:xfrm>
              <a:off x="4714041" y="1236903"/>
              <a:ext cx="90152" cy="2318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台形 53">
              <a:extLst>
                <a:ext uri="{FF2B5EF4-FFF2-40B4-BE49-F238E27FC236}">
                  <a16:creationId xmlns:a16="http://schemas.microsoft.com/office/drawing/2014/main" id="{EFB97B4C-4A6A-13BB-9CDF-5398005EAC78}"/>
                </a:ext>
              </a:extLst>
            </p:cNvPr>
            <p:cNvSpPr/>
            <p:nvPr/>
          </p:nvSpPr>
          <p:spPr>
            <a:xfrm>
              <a:off x="4657295" y="1468101"/>
              <a:ext cx="205884" cy="172411"/>
            </a:xfrm>
            <a:prstGeom prst="trapezoid">
              <a:avLst>
                <a:gd name="adj" fmla="val 3496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DF69D417-D5B4-4B7D-DAF0-06EADF3648E0}"/>
                </a:ext>
              </a:extLst>
            </p:cNvPr>
            <p:cNvSpPr/>
            <p:nvPr/>
          </p:nvSpPr>
          <p:spPr>
            <a:xfrm>
              <a:off x="4657295" y="1645575"/>
              <a:ext cx="205884" cy="3205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0" name="直線矢印コネクタ 59">
            <a:extLst>
              <a:ext uri="{FF2B5EF4-FFF2-40B4-BE49-F238E27FC236}">
                <a16:creationId xmlns:a16="http://schemas.microsoft.com/office/drawing/2014/main" id="{9E134883-9899-5C45-D5A8-5CED2C013DBC}"/>
              </a:ext>
            </a:extLst>
          </p:cNvPr>
          <p:cNvCxnSpPr>
            <a:cxnSpLocks/>
          </p:cNvCxnSpPr>
          <p:nvPr/>
        </p:nvCxnSpPr>
        <p:spPr>
          <a:xfrm>
            <a:off x="713874" y="2453718"/>
            <a:ext cx="28273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CF955DF3-9299-F078-7BDF-46D4FF4D12B1}"/>
              </a:ext>
            </a:extLst>
          </p:cNvPr>
          <p:cNvSpPr txBox="1"/>
          <p:nvPr/>
        </p:nvSpPr>
        <p:spPr>
          <a:xfrm>
            <a:off x="1526510" y="2655421"/>
            <a:ext cx="1066635" cy="307777"/>
          </a:xfrm>
          <a:prstGeom prst="rect">
            <a:avLst/>
          </a:prstGeom>
          <a:noFill/>
        </p:spPr>
        <p:txBody>
          <a:bodyPr wrap="squar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Sensor</a:t>
            </a:r>
            <a:endParaRPr kumimoji="1" lang="ja-JP" altLang="en-US" sz="1400">
              <a:latin typeface="Hiragino Sans W4" panose="020B0400000000000000" pitchFamily="34" charset="-128"/>
              <a:ea typeface="Hiragino Sans W4" panose="020B0400000000000000" pitchFamily="34" charset="-128"/>
            </a:endParaRPr>
          </a:p>
        </p:txBody>
      </p:sp>
      <p:cxnSp>
        <p:nvCxnSpPr>
          <p:cNvPr id="87" name="直線矢印コネクタ 86">
            <a:extLst>
              <a:ext uri="{FF2B5EF4-FFF2-40B4-BE49-F238E27FC236}">
                <a16:creationId xmlns:a16="http://schemas.microsoft.com/office/drawing/2014/main" id="{A9F56F89-5F95-616C-7C80-C4517E53B9F8}"/>
              </a:ext>
            </a:extLst>
          </p:cNvPr>
          <p:cNvCxnSpPr>
            <a:cxnSpLocks/>
            <a:stCxn id="43" idx="2"/>
          </p:cNvCxnSpPr>
          <p:nvPr/>
        </p:nvCxnSpPr>
        <p:spPr>
          <a:xfrm flipH="1">
            <a:off x="1235616" y="1993709"/>
            <a:ext cx="580753" cy="285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BC17AFA2-CB1F-3EDC-012E-EAED58CD09D2}"/>
              </a:ext>
            </a:extLst>
          </p:cNvPr>
          <p:cNvCxnSpPr>
            <a:cxnSpLocks/>
            <a:stCxn id="43" idx="2"/>
          </p:cNvCxnSpPr>
          <p:nvPr/>
        </p:nvCxnSpPr>
        <p:spPr>
          <a:xfrm flipH="1">
            <a:off x="1595097" y="1993709"/>
            <a:ext cx="221272" cy="2874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17B6AF1E-E7D3-B71F-B7F2-0CE842361E89}"/>
              </a:ext>
            </a:extLst>
          </p:cNvPr>
          <p:cNvCxnSpPr>
            <a:cxnSpLocks/>
            <a:stCxn id="43" idx="2"/>
            <a:endCxn id="38" idx="0"/>
          </p:cNvCxnSpPr>
          <p:nvPr/>
        </p:nvCxnSpPr>
        <p:spPr>
          <a:xfrm>
            <a:off x="1816369" y="1993709"/>
            <a:ext cx="868443" cy="3708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F1F64230-9E51-4606-5E69-BE36C0EA9FE2}"/>
              </a:ext>
            </a:extLst>
          </p:cNvPr>
          <p:cNvCxnSpPr>
            <a:cxnSpLocks/>
            <a:stCxn id="43" idx="2"/>
          </p:cNvCxnSpPr>
          <p:nvPr/>
        </p:nvCxnSpPr>
        <p:spPr>
          <a:xfrm>
            <a:off x="1816369" y="1993709"/>
            <a:ext cx="1046788" cy="3020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テキスト ボックス 117">
            <a:extLst>
              <a:ext uri="{FF2B5EF4-FFF2-40B4-BE49-F238E27FC236}">
                <a16:creationId xmlns:a16="http://schemas.microsoft.com/office/drawing/2014/main" id="{CB385163-6F04-33D9-DD40-F86DEEB9AC95}"/>
              </a:ext>
            </a:extLst>
          </p:cNvPr>
          <p:cNvSpPr txBox="1"/>
          <p:nvPr/>
        </p:nvSpPr>
        <p:spPr>
          <a:xfrm>
            <a:off x="182992" y="3238695"/>
            <a:ext cx="4767282" cy="461665"/>
          </a:xfrm>
          <a:prstGeom prst="rect">
            <a:avLst/>
          </a:prstGeom>
          <a:noFill/>
        </p:spPr>
        <p:txBody>
          <a:bodyPr wrap="square">
            <a:spAutoFit/>
          </a:bodyPr>
          <a:lstStyle/>
          <a:p>
            <a:pPr marL="457200" indent="-457200">
              <a:buFont typeface="+mj-ea"/>
              <a:buAutoNum type="circleNumDbPlain"/>
            </a:pPr>
            <a:r>
              <a:rPr lang="ja-JP" altLang="en-US" sz="2400" b="1" u="sng">
                <a:latin typeface="Hiragino Sans W6" panose="020B0400000000000000" pitchFamily="34" charset="-128"/>
                <a:ea typeface="Hiragino Sans W6" panose="020B0400000000000000" pitchFamily="34" charset="-128"/>
              </a:rPr>
              <a:t>データ取得回路の動作テスト</a:t>
            </a:r>
            <a:endParaRPr lang="en" altLang="ja-JP" sz="2400" b="1" u="sng" dirty="0">
              <a:latin typeface="Hiragino Sans W6" panose="020B0400000000000000" pitchFamily="34" charset="-128"/>
              <a:ea typeface="Hiragino Sans W6" panose="020B0400000000000000" pitchFamily="34" charset="-128"/>
            </a:endParaRPr>
          </a:p>
        </p:txBody>
      </p:sp>
      <p:sp>
        <p:nvSpPr>
          <p:cNvPr id="119" name="テキスト ボックス 118">
            <a:extLst>
              <a:ext uri="{FF2B5EF4-FFF2-40B4-BE49-F238E27FC236}">
                <a16:creationId xmlns:a16="http://schemas.microsoft.com/office/drawing/2014/main" id="{1C50C317-1886-CAC5-94A3-7E7847610206}"/>
              </a:ext>
            </a:extLst>
          </p:cNvPr>
          <p:cNvSpPr txBox="1"/>
          <p:nvPr/>
        </p:nvSpPr>
        <p:spPr>
          <a:xfrm>
            <a:off x="7794712" y="6072931"/>
            <a:ext cx="1483028"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Strip [</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p:sp>
        <p:nvSpPr>
          <p:cNvPr id="120" name="テキスト ボックス 119">
            <a:extLst>
              <a:ext uri="{FF2B5EF4-FFF2-40B4-BE49-F238E27FC236}">
                <a16:creationId xmlns:a16="http://schemas.microsoft.com/office/drawing/2014/main" id="{08E4FFDC-9F1B-69AD-F50D-8C451E82B491}"/>
              </a:ext>
            </a:extLst>
          </p:cNvPr>
          <p:cNvSpPr txBox="1"/>
          <p:nvPr/>
        </p:nvSpPr>
        <p:spPr>
          <a:xfrm>
            <a:off x="6288809" y="6201651"/>
            <a:ext cx="1620957" cy="338554"/>
          </a:xfrm>
          <a:prstGeom prst="rect">
            <a:avLst/>
          </a:prstGeom>
          <a:noFill/>
        </p:spPr>
        <p:txBody>
          <a:bodyPr wrap="none" rtlCol="0">
            <a:spAutoFit/>
          </a:bodyPr>
          <a:lstStyle/>
          <a:p>
            <a:r>
              <a:rPr kumimoji="1" lang="ja-JP" altLang="en-US" sz="1600">
                <a:latin typeface="Hiragino Sans W4" panose="020B0400000000000000" pitchFamily="34" charset="-128"/>
                <a:ea typeface="Hiragino Sans W4" panose="020B0400000000000000" pitchFamily="34" charset="-128"/>
              </a:rPr>
              <a:t>シンチ制限位置</a:t>
            </a:r>
            <a:endParaRPr kumimoji="1" lang="ja-JP" altLang="en-US" sz="1600" dirty="0">
              <a:latin typeface="Hiragino Sans W4" panose="020B0400000000000000" pitchFamily="34" charset="-128"/>
              <a:ea typeface="Hiragino Sans W4" panose="020B0400000000000000" pitchFamily="34" charset="-128"/>
            </a:endParaRPr>
          </a:p>
        </p:txBody>
      </p:sp>
      <p:sp>
        <p:nvSpPr>
          <p:cNvPr id="124" name="テキスト ボックス 123">
            <a:extLst>
              <a:ext uri="{FF2B5EF4-FFF2-40B4-BE49-F238E27FC236}">
                <a16:creationId xmlns:a16="http://schemas.microsoft.com/office/drawing/2014/main" id="{093D5786-BCCC-FC66-BD8B-D328ECC6C1C4}"/>
              </a:ext>
            </a:extLst>
          </p:cNvPr>
          <p:cNvSpPr txBox="1"/>
          <p:nvPr/>
        </p:nvSpPr>
        <p:spPr>
          <a:xfrm>
            <a:off x="1153727" y="6213681"/>
            <a:ext cx="4840426" cy="501869"/>
          </a:xfrm>
          <a:prstGeom prst="rect">
            <a:avLst/>
          </a:prstGeom>
          <a:noFill/>
        </p:spPr>
        <p:txBody>
          <a:bodyPr wrap="square" lIns="90000" rtlCol="0">
            <a:spAutoFit/>
          </a:bodyPr>
          <a:lstStyle/>
          <a:p>
            <a:pPr>
              <a:lnSpc>
                <a:spcPct val="150000"/>
              </a:lnSpc>
            </a:pPr>
            <a:r>
              <a:rPr kumimoji="1" lang="ja-JP" altLang="en-US" sz="2000" b="1" u="sng">
                <a:solidFill>
                  <a:srgbClr val="FF0000"/>
                </a:solidFill>
                <a:highlight>
                  <a:srgbClr val="FFFF00"/>
                </a:highlight>
                <a:latin typeface="Hiragino Sans W6" panose="020B0400000000000000" pitchFamily="34" charset="-128"/>
                <a:ea typeface="Hiragino Sans W6" panose="020B0400000000000000" pitchFamily="34" charset="-128"/>
              </a:rPr>
              <a:t>時間情報によりイベント選択ができた</a:t>
            </a:r>
            <a:r>
              <a:rPr kumimoji="1" lang="en-US" altLang="ja-JP" sz="2000" b="1" dirty="0">
                <a:solidFill>
                  <a:srgbClr val="FF0000"/>
                </a:solidFill>
                <a:highlight>
                  <a:srgbClr val="FFFF00"/>
                </a:highlight>
                <a:latin typeface="Hiragino Sans W6" panose="020B0400000000000000" pitchFamily="34" charset="-128"/>
                <a:ea typeface="Hiragino Sans W6" panose="020B0400000000000000" pitchFamily="34" charset="-128"/>
              </a:rPr>
              <a:t> </a:t>
            </a:r>
            <a:endParaRPr kumimoji="1" lang="en-US" altLang="ja-JP" sz="2000" b="1" dirty="0">
              <a:latin typeface="Hiragino Sans W6" panose="020B0400000000000000" pitchFamily="34" charset="-128"/>
              <a:ea typeface="Hiragino Sans W6" panose="020B0400000000000000" pitchFamily="34" charset="-128"/>
            </a:endParaRPr>
          </a:p>
        </p:txBody>
      </p:sp>
      <p:cxnSp>
        <p:nvCxnSpPr>
          <p:cNvPr id="129" name="直線矢印コネクタ 128">
            <a:extLst>
              <a:ext uri="{FF2B5EF4-FFF2-40B4-BE49-F238E27FC236}">
                <a16:creationId xmlns:a16="http://schemas.microsoft.com/office/drawing/2014/main" id="{3BB4D8A7-9F1A-22CD-B901-C20A7A520CF7}"/>
              </a:ext>
            </a:extLst>
          </p:cNvPr>
          <p:cNvCxnSpPr>
            <a:cxnSpLocks/>
          </p:cNvCxnSpPr>
          <p:nvPr/>
        </p:nvCxnSpPr>
        <p:spPr>
          <a:xfrm>
            <a:off x="6734642" y="6120050"/>
            <a:ext cx="595045" cy="0"/>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30" name="テキスト ボックス 129">
            <a:extLst>
              <a:ext uri="{FF2B5EF4-FFF2-40B4-BE49-F238E27FC236}">
                <a16:creationId xmlns:a16="http://schemas.microsoft.com/office/drawing/2014/main" id="{73D81D39-8562-A18C-644B-4C87CB2C1C2C}"/>
              </a:ext>
            </a:extLst>
          </p:cNvPr>
          <p:cNvSpPr txBox="1"/>
          <p:nvPr/>
        </p:nvSpPr>
        <p:spPr>
          <a:xfrm>
            <a:off x="6557215" y="6463418"/>
            <a:ext cx="108893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10 mm</a:t>
            </a:r>
            <a:endParaRPr lang="ja-JP" altLang="en-US" sz="1600">
              <a:latin typeface="Hiragino Sans W4" panose="020B0400000000000000" pitchFamily="34" charset="-128"/>
              <a:ea typeface="Hiragino Sans W4" panose="020B0400000000000000" pitchFamily="34" charset="-128"/>
            </a:endParaRPr>
          </a:p>
        </p:txBody>
      </p:sp>
      <p:sp>
        <p:nvSpPr>
          <p:cNvPr id="136" name="テキスト ボックス 135">
            <a:extLst>
              <a:ext uri="{FF2B5EF4-FFF2-40B4-BE49-F238E27FC236}">
                <a16:creationId xmlns:a16="http://schemas.microsoft.com/office/drawing/2014/main" id="{58043DEB-8FD1-D24C-1359-B138FD4C24B4}"/>
              </a:ext>
            </a:extLst>
          </p:cNvPr>
          <p:cNvSpPr txBox="1"/>
          <p:nvPr/>
        </p:nvSpPr>
        <p:spPr>
          <a:xfrm>
            <a:off x="5501482" y="3457730"/>
            <a:ext cx="3161234" cy="369332"/>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dirty="0">
                <a:latin typeface="Hiragino Sans W4" panose="020B0400000000000000" pitchFamily="34" charset="-128"/>
                <a:ea typeface="Hiragino Sans W4" panose="020B0400000000000000" pitchFamily="34" charset="-128"/>
              </a:rPr>
              <a:t>Hit profile (n</a:t>
            </a:r>
            <a:r>
              <a:rPr lang="ja-JP" altLang="en-US">
                <a:latin typeface="Hiragino Sans W4" panose="020B0400000000000000" pitchFamily="34" charset="-128"/>
                <a:ea typeface="Hiragino Sans W4" panose="020B0400000000000000" pitchFamily="34" charset="-128"/>
              </a:rPr>
              <a:t>側</a:t>
            </a:r>
            <a:r>
              <a:rPr lang="en-US" altLang="ja-JP" dirty="0">
                <a:latin typeface="Hiragino Sans W4" panose="020B0400000000000000" pitchFamily="34" charset="-128"/>
                <a:ea typeface="Hiragino Sans W4" panose="020B0400000000000000" pitchFamily="34" charset="-128"/>
              </a:rPr>
              <a:t>, </a:t>
            </a:r>
            <a:r>
              <a:rPr lang="ja-JP" altLang="en-US">
                <a:latin typeface="Hiragino Sans W4" panose="020B0400000000000000" pitchFamily="34" charset="-128"/>
                <a:ea typeface="Hiragino Sans W4" panose="020B0400000000000000" pitchFamily="34" charset="-128"/>
              </a:rPr>
              <a:t>入射角</a:t>
            </a:r>
            <a:r>
              <a:rPr lang="en-US" altLang="ja-JP" dirty="0">
                <a:latin typeface="Hiragino Sans W4" panose="020B0400000000000000" pitchFamily="34" charset="-128"/>
                <a:ea typeface="Hiragino Sans W4" panose="020B0400000000000000" pitchFamily="34" charset="-128"/>
              </a:rPr>
              <a:t>0</a:t>
            </a:r>
            <a:r>
              <a:rPr lang="ja-JP" altLang="en-US">
                <a:latin typeface="Hiragino Sans W4" panose="020B0400000000000000" pitchFamily="34" charset="-128"/>
                <a:ea typeface="Hiragino Sans W4" panose="020B0400000000000000" pitchFamily="34" charset="-128"/>
              </a:rPr>
              <a:t>度</a:t>
            </a:r>
            <a:r>
              <a:rPr lang="en-US" altLang="ja-JP" dirty="0">
                <a:latin typeface="Hiragino Sans W4" panose="020B0400000000000000" pitchFamily="34" charset="-128"/>
                <a:ea typeface="Hiragino Sans W4" panose="020B0400000000000000" pitchFamily="34" charset="-128"/>
              </a:rPr>
              <a:t>)</a:t>
            </a:r>
            <a:endParaRPr lang="ja-JP" altLang="en-US">
              <a:latin typeface="Hiragino Sans W4" panose="020B0400000000000000" pitchFamily="34" charset="-128"/>
              <a:ea typeface="Hiragino Sans W4" panose="020B0400000000000000" pitchFamily="34" charset="-128"/>
            </a:endParaRPr>
          </a:p>
        </p:txBody>
      </p:sp>
      <p:pic>
        <p:nvPicPr>
          <p:cNvPr id="8" name="図 7">
            <a:extLst>
              <a:ext uri="{FF2B5EF4-FFF2-40B4-BE49-F238E27FC236}">
                <a16:creationId xmlns:a16="http://schemas.microsoft.com/office/drawing/2014/main" id="{ACF4E541-322B-9D28-3AEF-CB0B8C1E1FCC}"/>
              </a:ext>
            </a:extLst>
          </p:cNvPr>
          <p:cNvPicPr>
            <a:picLocks noChangeAspect="1"/>
          </p:cNvPicPr>
          <p:nvPr/>
        </p:nvPicPr>
        <p:blipFill rotWithShape="1">
          <a:blip r:embed="rId4"/>
          <a:srcRect l="8574" t="68352" r="10265" b="4531"/>
          <a:stretch/>
        </p:blipFill>
        <p:spPr>
          <a:xfrm rot="5400000">
            <a:off x="1395622" y="3115841"/>
            <a:ext cx="1760068" cy="3707702"/>
          </a:xfrm>
          <a:prstGeom prst="rect">
            <a:avLst/>
          </a:prstGeom>
        </p:spPr>
      </p:pic>
      <p:sp>
        <p:nvSpPr>
          <p:cNvPr id="10" name="正方形/長方形 9">
            <a:extLst>
              <a:ext uri="{FF2B5EF4-FFF2-40B4-BE49-F238E27FC236}">
                <a16:creationId xmlns:a16="http://schemas.microsoft.com/office/drawing/2014/main" id="{02451C52-4E32-0D70-2FCF-9E3601C9F4E9}"/>
              </a:ext>
            </a:extLst>
          </p:cNvPr>
          <p:cNvSpPr/>
          <p:nvPr/>
        </p:nvSpPr>
        <p:spPr>
          <a:xfrm>
            <a:off x="5984515" y="4987413"/>
            <a:ext cx="2068985" cy="453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 name="直線矢印コネクタ 124">
            <a:extLst>
              <a:ext uri="{FF2B5EF4-FFF2-40B4-BE49-F238E27FC236}">
                <a16:creationId xmlns:a16="http://schemas.microsoft.com/office/drawing/2014/main" id="{775697DD-C560-3781-0E9E-1320A9029304}"/>
              </a:ext>
            </a:extLst>
          </p:cNvPr>
          <p:cNvCxnSpPr>
            <a:cxnSpLocks/>
          </p:cNvCxnSpPr>
          <p:nvPr/>
        </p:nvCxnSpPr>
        <p:spPr>
          <a:xfrm>
            <a:off x="5272011" y="4992804"/>
            <a:ext cx="3450184" cy="0"/>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26" name="テキスト ボックス 125">
            <a:extLst>
              <a:ext uri="{FF2B5EF4-FFF2-40B4-BE49-F238E27FC236}">
                <a16:creationId xmlns:a16="http://schemas.microsoft.com/office/drawing/2014/main" id="{ADA8204D-1CCC-16B6-738B-7B7553CA6A6A}"/>
              </a:ext>
            </a:extLst>
          </p:cNvPr>
          <p:cNvSpPr txBox="1"/>
          <p:nvPr/>
        </p:nvSpPr>
        <p:spPr>
          <a:xfrm>
            <a:off x="7306872" y="5022065"/>
            <a:ext cx="991419"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60 mm</a:t>
            </a:r>
            <a:endParaRPr lang="ja-JP" altLang="en-US" sz="1600">
              <a:latin typeface="Hiragino Sans W4" panose="020B0400000000000000" pitchFamily="34" charset="-128"/>
              <a:ea typeface="Hiragino Sans W4" panose="020B0400000000000000" pitchFamily="34" charset="-128"/>
            </a:endParaRPr>
          </a:p>
        </p:txBody>
      </p:sp>
      <p:sp>
        <p:nvSpPr>
          <p:cNvPr id="12" name="下矢印 11">
            <a:extLst>
              <a:ext uri="{FF2B5EF4-FFF2-40B4-BE49-F238E27FC236}">
                <a16:creationId xmlns:a16="http://schemas.microsoft.com/office/drawing/2014/main" id="{DC20A2B9-5030-2EFC-9611-5D4C2B3B640D}"/>
              </a:ext>
            </a:extLst>
          </p:cNvPr>
          <p:cNvSpPr/>
          <p:nvPr/>
        </p:nvSpPr>
        <p:spPr>
          <a:xfrm rot="16200000">
            <a:off x="641338" y="6260012"/>
            <a:ext cx="423800" cy="48727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BA40E5A-D208-297C-6D6B-981AEF6B3FBF}"/>
              </a:ext>
            </a:extLst>
          </p:cNvPr>
          <p:cNvSpPr txBox="1"/>
          <p:nvPr/>
        </p:nvSpPr>
        <p:spPr>
          <a:xfrm rot="16200000">
            <a:off x="-242216" y="4328685"/>
            <a:ext cx="989489" cy="338554"/>
          </a:xfrm>
          <a:prstGeom prst="rect">
            <a:avLst/>
          </a:prstGeom>
          <a:noFill/>
        </p:spPr>
        <p:txBody>
          <a:bodyPr wrap="square" rtlCol="0">
            <a:spAutoFit/>
          </a:bodyPr>
          <a:lstStyle/>
          <a:p>
            <a:r>
              <a:rPr kumimoji="1" lang="en-US" altLang="ja-JP" sz="1600" dirty="0">
                <a:latin typeface="Hiragino Sans W4" panose="020B0400000000000000" pitchFamily="34" charset="-128"/>
                <a:ea typeface="Hiragino Sans W4" panose="020B0400000000000000" pitchFamily="34" charset="-128"/>
              </a:rPr>
              <a:t>Entries</a:t>
            </a:r>
          </a:p>
        </p:txBody>
      </p:sp>
      <p:sp>
        <p:nvSpPr>
          <p:cNvPr id="15" name="テキスト ボックス 14">
            <a:extLst>
              <a:ext uri="{FF2B5EF4-FFF2-40B4-BE49-F238E27FC236}">
                <a16:creationId xmlns:a16="http://schemas.microsoft.com/office/drawing/2014/main" id="{FB1BEAC3-FA5B-3886-D40E-0C61CA8C1E10}"/>
              </a:ext>
            </a:extLst>
          </p:cNvPr>
          <p:cNvSpPr txBox="1"/>
          <p:nvPr/>
        </p:nvSpPr>
        <p:spPr>
          <a:xfrm rot="16200000">
            <a:off x="4186711" y="3968880"/>
            <a:ext cx="989489" cy="338554"/>
          </a:xfrm>
          <a:prstGeom prst="rect">
            <a:avLst/>
          </a:prstGeom>
          <a:noFill/>
        </p:spPr>
        <p:txBody>
          <a:bodyPr wrap="square" rtlCol="0">
            <a:spAutoFit/>
          </a:bodyPr>
          <a:lstStyle/>
          <a:p>
            <a:r>
              <a:rPr kumimoji="1" lang="en-US" altLang="ja-JP" sz="1600" dirty="0">
                <a:latin typeface="Hiragino Sans W4" panose="020B0400000000000000" pitchFamily="34" charset="-128"/>
                <a:ea typeface="Hiragino Sans W4" panose="020B0400000000000000" pitchFamily="34" charset="-128"/>
              </a:rPr>
              <a:t>Entries</a:t>
            </a:r>
          </a:p>
        </p:txBody>
      </p:sp>
      <p:sp>
        <p:nvSpPr>
          <p:cNvPr id="16" name="下矢印 15">
            <a:extLst>
              <a:ext uri="{FF2B5EF4-FFF2-40B4-BE49-F238E27FC236}">
                <a16:creationId xmlns:a16="http://schemas.microsoft.com/office/drawing/2014/main" id="{23C3E56E-E00E-1305-C49F-D2008FC340C7}"/>
              </a:ext>
            </a:extLst>
          </p:cNvPr>
          <p:cNvSpPr/>
          <p:nvPr/>
        </p:nvSpPr>
        <p:spPr>
          <a:xfrm rot="16200000">
            <a:off x="4308234" y="4572156"/>
            <a:ext cx="407888" cy="56261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70D4A27-7F7E-C626-3927-4E0C15156600}"/>
              </a:ext>
            </a:extLst>
          </p:cNvPr>
          <p:cNvSpPr txBox="1"/>
          <p:nvPr/>
        </p:nvSpPr>
        <p:spPr>
          <a:xfrm>
            <a:off x="461990" y="5870871"/>
            <a:ext cx="4355491" cy="338554"/>
          </a:xfrm>
          <a:prstGeom prst="rect">
            <a:avLst/>
          </a:prstGeom>
          <a:noFill/>
        </p:spPr>
        <p:txBody>
          <a:bodyPr wrap="square" rtlCol="0">
            <a:spAutoFit/>
          </a:bodyPr>
          <a:lstStyle/>
          <a:p>
            <a:r>
              <a:rPr kumimoji="1" lang="ja-JP" altLang="en-US" sz="1600">
                <a:latin typeface="Hiragino Sans W4" panose="020B0400000000000000" pitchFamily="34" charset="-128"/>
                <a:ea typeface="Hiragino Sans W4" panose="020B0400000000000000" pitchFamily="34" charset="-128"/>
              </a:rPr>
              <a:t>センサ</a:t>
            </a:r>
            <a:r>
              <a:rPr kumimoji="1" lang="en-US" altLang="ja-JP" sz="1600" dirty="0">
                <a:latin typeface="Hiragino Sans W4" panose="020B0400000000000000" pitchFamily="34" charset="-128"/>
                <a:ea typeface="Hiragino Sans W4" panose="020B0400000000000000" pitchFamily="34" charset="-128"/>
              </a:rPr>
              <a:t>hit</a:t>
            </a:r>
            <a:r>
              <a:rPr kumimoji="1" lang="ja-JP" altLang="en-US" sz="1600">
                <a:latin typeface="Hiragino Sans W4" panose="020B0400000000000000" pitchFamily="34" charset="-128"/>
                <a:ea typeface="Hiragino Sans W4" panose="020B0400000000000000" pitchFamily="34" charset="-128"/>
              </a:rPr>
              <a:t>時刻</a:t>
            </a:r>
            <a:r>
              <a:rPr kumimoji="1" lang="en-US" altLang="ja-JP" sz="1600" dirty="0">
                <a:latin typeface="Hiragino Sans W4" panose="020B0400000000000000" pitchFamily="34" charset="-128"/>
                <a:ea typeface="Hiragino Sans W4" panose="020B0400000000000000" pitchFamily="34" charset="-128"/>
              </a:rPr>
              <a:t>-</a:t>
            </a:r>
            <a:r>
              <a:rPr kumimoji="1" lang="ja-JP" altLang="en-US" sz="1600">
                <a:latin typeface="Hiragino Sans W4" panose="020B0400000000000000" pitchFamily="34" charset="-128"/>
                <a:ea typeface="Hiragino Sans W4" panose="020B0400000000000000" pitchFamily="34" charset="-128"/>
              </a:rPr>
              <a:t>シンチ</a:t>
            </a:r>
            <a:r>
              <a:rPr kumimoji="1" lang="en-US" altLang="ja-JP" sz="1600" dirty="0">
                <a:latin typeface="Hiragino Sans W4" panose="020B0400000000000000" pitchFamily="34" charset="-128"/>
                <a:ea typeface="Hiragino Sans W4" panose="020B0400000000000000" pitchFamily="34" charset="-128"/>
              </a:rPr>
              <a:t>coin.</a:t>
            </a:r>
            <a:r>
              <a:rPr kumimoji="1" lang="ja-JP" altLang="en-US" sz="1600">
                <a:latin typeface="Hiragino Sans W4" panose="020B0400000000000000" pitchFamily="34" charset="-128"/>
                <a:ea typeface="Hiragino Sans W4" panose="020B0400000000000000" pitchFamily="34" charset="-128"/>
              </a:rPr>
              <a:t>時刻</a:t>
            </a:r>
            <a:r>
              <a:rPr kumimoji="1" lang="en-US" altLang="ja-JP" sz="1600" dirty="0">
                <a:latin typeface="Hiragino Sans W4" panose="020B0400000000000000" pitchFamily="34" charset="-128"/>
                <a:ea typeface="Hiragino Sans W4" panose="020B0400000000000000" pitchFamily="34" charset="-128"/>
              </a:rPr>
              <a:t> [tick=25 ns]</a:t>
            </a:r>
          </a:p>
        </p:txBody>
      </p:sp>
      <p:cxnSp>
        <p:nvCxnSpPr>
          <p:cNvPr id="19" name="直線矢印コネクタ 18">
            <a:extLst>
              <a:ext uri="{FF2B5EF4-FFF2-40B4-BE49-F238E27FC236}">
                <a16:creationId xmlns:a16="http://schemas.microsoft.com/office/drawing/2014/main" id="{BEE02D25-8FEA-9314-39B2-852B3A76981B}"/>
              </a:ext>
            </a:extLst>
          </p:cNvPr>
          <p:cNvCxnSpPr>
            <a:cxnSpLocks/>
          </p:cNvCxnSpPr>
          <p:nvPr/>
        </p:nvCxnSpPr>
        <p:spPr>
          <a:xfrm>
            <a:off x="2170358" y="4032030"/>
            <a:ext cx="550821" cy="0"/>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14705A3A-F0EE-1D1B-93A5-7020535C3C1C}"/>
              </a:ext>
            </a:extLst>
          </p:cNvPr>
          <p:cNvSpPr txBox="1"/>
          <p:nvPr/>
        </p:nvSpPr>
        <p:spPr>
          <a:xfrm>
            <a:off x="1486288" y="3664663"/>
            <a:ext cx="1760418" cy="338554"/>
          </a:xfrm>
          <a:prstGeom prst="rect">
            <a:avLst/>
          </a:prstGeom>
          <a:noFill/>
        </p:spPr>
        <p:txBody>
          <a:bodyPr wrap="none" rtlCol="0">
            <a:spAutoFit/>
          </a:bodyPr>
          <a:lstStyle/>
          <a:p>
            <a:pPr algn="ctr"/>
            <a:r>
              <a:rPr lang="en-US" altLang="ja-JP" sz="1600" dirty="0">
                <a:latin typeface="Hiragino Sans W4" panose="020B0400000000000000" pitchFamily="34" charset="-128"/>
                <a:ea typeface="Hiragino Sans W4" panose="020B0400000000000000" pitchFamily="34" charset="-128"/>
              </a:rPr>
              <a:t>coincidence hit</a:t>
            </a:r>
          </a:p>
        </p:txBody>
      </p:sp>
      <p:sp>
        <p:nvSpPr>
          <p:cNvPr id="22" name="テキスト ボックス 21">
            <a:extLst>
              <a:ext uri="{FF2B5EF4-FFF2-40B4-BE49-F238E27FC236}">
                <a16:creationId xmlns:a16="http://schemas.microsoft.com/office/drawing/2014/main" id="{F2B9B2CB-34B4-5A6D-832D-8B0907429CB2}"/>
              </a:ext>
            </a:extLst>
          </p:cNvPr>
          <p:cNvSpPr txBox="1"/>
          <p:nvPr/>
        </p:nvSpPr>
        <p:spPr>
          <a:xfrm>
            <a:off x="5175730" y="5202183"/>
            <a:ext cx="1855485"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b="1" dirty="0">
                <a:solidFill>
                  <a:srgbClr val="029901"/>
                </a:solidFill>
                <a:latin typeface="Hiragino Sans W6" panose="020B0400000000000000" pitchFamily="34" charset="-128"/>
                <a:ea typeface="Hiragino Sans W6" panose="020B0400000000000000" pitchFamily="34" charset="-128"/>
              </a:rPr>
              <a:t>All hit</a:t>
            </a:r>
          </a:p>
          <a:p>
            <a:pPr algn="ctr"/>
            <a:r>
              <a:rPr lang="en-US" altLang="ja-JP" sz="1600" b="1" dirty="0">
                <a:solidFill>
                  <a:srgbClr val="FF0000"/>
                </a:solidFill>
                <a:latin typeface="Hiragino Sans W6" panose="020B0400000000000000" pitchFamily="34" charset="-128"/>
                <a:ea typeface="Hiragino Sans W6" panose="020B0400000000000000" pitchFamily="34" charset="-128"/>
              </a:rPr>
              <a:t>Coin. hit</a:t>
            </a:r>
          </a:p>
        </p:txBody>
      </p:sp>
      <p:sp>
        <p:nvSpPr>
          <p:cNvPr id="24" name="テキスト ボックス 23">
            <a:extLst>
              <a:ext uri="{FF2B5EF4-FFF2-40B4-BE49-F238E27FC236}">
                <a16:creationId xmlns:a16="http://schemas.microsoft.com/office/drawing/2014/main" id="{88FD6FEF-6FEB-58FC-4B34-0752544CC303}"/>
              </a:ext>
            </a:extLst>
          </p:cNvPr>
          <p:cNvSpPr txBox="1"/>
          <p:nvPr/>
        </p:nvSpPr>
        <p:spPr>
          <a:xfrm>
            <a:off x="2649943" y="4725040"/>
            <a:ext cx="1488553" cy="446276"/>
          </a:xfrm>
          <a:prstGeom prst="rect">
            <a:avLst/>
          </a:prstGeom>
          <a:noFill/>
        </p:spPr>
        <p:txBody>
          <a:bodyPr wrap="square" rtlCol="0">
            <a:spAutoFit/>
          </a:bodyPr>
          <a:lstStyle/>
          <a:p>
            <a:pPr algn="ctr"/>
            <a:r>
              <a:rPr kumimoji="1" lang="en-US" altLang="ja-JP" sz="1100" dirty="0">
                <a:latin typeface="Hiragino Sans W4" panose="020B0400000000000000" pitchFamily="34" charset="-128"/>
                <a:ea typeface="Hiragino Sans W4" panose="020B0400000000000000" pitchFamily="34" charset="-128"/>
              </a:rPr>
              <a:t>PF-AR </a:t>
            </a:r>
            <a:r>
              <a:rPr kumimoji="1" lang="ja-JP" altLang="en-US" sz="1100">
                <a:latin typeface="Hiragino Sans W4" panose="020B0400000000000000" pitchFamily="34" charset="-128"/>
                <a:ea typeface="Hiragino Sans W4" panose="020B0400000000000000" pitchFamily="34" charset="-128"/>
              </a:rPr>
              <a:t>バンチ</a:t>
            </a:r>
            <a:endParaRPr kumimoji="1" lang="en-US" altLang="ja-JP" sz="1100" dirty="0">
              <a:latin typeface="Hiragino Sans W4" panose="020B0400000000000000" pitchFamily="34" charset="-128"/>
              <a:ea typeface="Hiragino Sans W4" panose="020B0400000000000000" pitchFamily="34" charset="-128"/>
            </a:endParaRPr>
          </a:p>
          <a:p>
            <a:pPr algn="ctr"/>
            <a:r>
              <a:rPr kumimoji="1" lang="ja-JP" altLang="en-US" sz="1100">
                <a:latin typeface="Hiragino Sans W4" panose="020B0400000000000000" pitchFamily="34" charset="-128"/>
                <a:ea typeface="Hiragino Sans W4" panose="020B0400000000000000" pitchFamily="34" charset="-128"/>
              </a:rPr>
              <a:t>周回周期</a:t>
            </a:r>
            <a:r>
              <a:rPr kumimoji="1" lang="en-US" altLang="ja-JP" sz="1100" dirty="0">
                <a:latin typeface="Hiragino Sans W4" panose="020B0400000000000000" pitchFamily="34" charset="-128"/>
                <a:ea typeface="Hiragino Sans W4" panose="020B0400000000000000" pitchFamily="34" charset="-128"/>
              </a:rPr>
              <a:t>1.25 </a:t>
            </a:r>
            <a:r>
              <a:rPr lang="en-US" altLang="ja-JP" sz="1200" dirty="0" err="1">
                <a:ea typeface="Hiragino Sans W6" panose="020B0400000000000000" pitchFamily="34" charset="-128"/>
              </a:rPr>
              <a:t>μ</a:t>
            </a:r>
            <a:r>
              <a:rPr lang="en-US" altLang="ja-JP" sz="1100" dirty="0" err="1">
                <a:latin typeface="Hiragino Sans W4" panose="020B0400000000000000" pitchFamily="34" charset="-128"/>
                <a:ea typeface="Hiragino Sans W4" panose="020B0400000000000000" pitchFamily="34" charset="-128"/>
              </a:rPr>
              <a:t>s</a:t>
            </a:r>
            <a:r>
              <a:rPr kumimoji="1" lang="en-US" altLang="ja-JP" sz="1200" dirty="0">
                <a:latin typeface="Hiragino Sans W4" panose="020B0400000000000000" pitchFamily="34" charset="-128"/>
                <a:ea typeface="Hiragino Sans W4" panose="020B0400000000000000" pitchFamily="34" charset="-128"/>
              </a:rPr>
              <a:t> </a:t>
            </a:r>
            <a:endParaRPr kumimoji="1" lang="en-US" altLang="ja-JP" sz="1100" dirty="0">
              <a:latin typeface="Hiragino Sans W4" panose="020B0400000000000000" pitchFamily="34" charset="-128"/>
              <a:ea typeface="Hiragino Sans W4" panose="020B0400000000000000" pitchFamily="34" charset="-128"/>
            </a:endParaRPr>
          </a:p>
        </p:txBody>
      </p:sp>
      <p:cxnSp>
        <p:nvCxnSpPr>
          <p:cNvPr id="26" name="直線矢印コネクタ 25">
            <a:extLst>
              <a:ext uri="{FF2B5EF4-FFF2-40B4-BE49-F238E27FC236}">
                <a16:creationId xmlns:a16="http://schemas.microsoft.com/office/drawing/2014/main" id="{55BB5338-A264-581F-FBF4-5DD1802D823C}"/>
              </a:ext>
            </a:extLst>
          </p:cNvPr>
          <p:cNvCxnSpPr>
            <a:cxnSpLocks/>
          </p:cNvCxnSpPr>
          <p:nvPr/>
        </p:nvCxnSpPr>
        <p:spPr>
          <a:xfrm>
            <a:off x="3173254" y="5177006"/>
            <a:ext cx="400686" cy="0"/>
          </a:xfrm>
          <a:prstGeom prst="straightConnector1">
            <a:avLst/>
          </a:prstGeom>
          <a:ln w="28575">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8EC9C759-872B-4BF4-F008-0413799E1418}"/>
              </a:ext>
            </a:extLst>
          </p:cNvPr>
          <p:cNvCxnSpPr>
            <a:cxnSpLocks/>
          </p:cNvCxnSpPr>
          <p:nvPr/>
        </p:nvCxnSpPr>
        <p:spPr>
          <a:xfrm>
            <a:off x="3573940" y="5177006"/>
            <a:ext cx="400686" cy="0"/>
          </a:xfrm>
          <a:prstGeom prst="straightConnector1">
            <a:avLst/>
          </a:prstGeom>
          <a:ln w="28575">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79A73C96-1BC6-72C0-6FBE-23CA9609700F}"/>
              </a:ext>
            </a:extLst>
          </p:cNvPr>
          <p:cNvSpPr txBox="1"/>
          <p:nvPr/>
        </p:nvSpPr>
        <p:spPr>
          <a:xfrm>
            <a:off x="-1371170" y="4651509"/>
            <a:ext cx="1389421" cy="584775"/>
          </a:xfrm>
          <a:prstGeom prst="rect">
            <a:avLst/>
          </a:prstGeom>
          <a:noFill/>
        </p:spPr>
        <p:txBody>
          <a:bodyPr wrap="square" rtlCol="0">
            <a:spAutoFit/>
          </a:bodyPr>
          <a:lstStyle/>
          <a:p>
            <a:r>
              <a:rPr kumimoji="1" lang="ja-JP" altLang="en-US" sz="1600">
                <a:latin typeface="Hiragino Sans W4" panose="020B0400000000000000" pitchFamily="34" charset="-128"/>
                <a:ea typeface="Hiragino Sans W4" panose="020B0400000000000000" pitchFamily="34" charset="-128"/>
              </a:rPr>
              <a:t>次のページとの矛盾</a:t>
            </a:r>
            <a:r>
              <a:rPr kumimoji="1" lang="en-US" altLang="ja-JP" sz="1600" dirty="0">
                <a:latin typeface="Hiragino Sans W4" panose="020B0400000000000000" pitchFamily="34" charset="-128"/>
                <a:ea typeface="Hiragino Sans W4" panose="020B0400000000000000" pitchFamily="34" charset="-128"/>
              </a:rPr>
              <a:t>?</a:t>
            </a:r>
          </a:p>
        </p:txBody>
      </p:sp>
      <p:sp>
        <p:nvSpPr>
          <p:cNvPr id="48" name="タイトル 1">
            <a:extLst>
              <a:ext uri="{FF2B5EF4-FFF2-40B4-BE49-F238E27FC236}">
                <a16:creationId xmlns:a16="http://schemas.microsoft.com/office/drawing/2014/main" id="{0BA1F5F2-A213-EE86-7250-F2082D2030A1}"/>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電子ビームを用いたテスト実験 </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(@KEK PF-AR)</a:t>
            </a:r>
            <a:endParaRPr lang="ja-JP" altLang="en-US" sz="2800" b="1">
              <a:latin typeface="Hiragino Sans W6" panose="020B0400000000000000" pitchFamily="34" charset="-128"/>
              <a:ea typeface="Hiragino Sans W6" panose="020B0400000000000000" pitchFamily="34" charset="-128"/>
              <a:cs typeface="Segoe UI" panose="020B0502040204020203" pitchFamily="34" charset="0"/>
            </a:endParaRPr>
          </a:p>
        </p:txBody>
      </p:sp>
      <p:sp>
        <p:nvSpPr>
          <p:cNvPr id="2" name="テキスト ボックス 1">
            <a:extLst>
              <a:ext uri="{FF2B5EF4-FFF2-40B4-BE49-F238E27FC236}">
                <a16:creationId xmlns:a16="http://schemas.microsoft.com/office/drawing/2014/main" id="{7A5EA8A6-59CA-834A-D40E-56C9809C67ED}"/>
              </a:ext>
            </a:extLst>
          </p:cNvPr>
          <p:cNvSpPr txBox="1"/>
          <p:nvPr/>
        </p:nvSpPr>
        <p:spPr>
          <a:xfrm>
            <a:off x="4990924" y="2530847"/>
            <a:ext cx="4437827" cy="376513"/>
          </a:xfrm>
          <a:prstGeom prst="rect">
            <a:avLst/>
          </a:prstGeom>
          <a:noFill/>
        </p:spPr>
        <p:txBody>
          <a:bodyPr wrap="square">
            <a:spAutoFit/>
          </a:bodyPr>
          <a:lstStyle/>
          <a:p>
            <a:pPr marL="285750" indent="-285750">
              <a:lnSpc>
                <a:spcPts val="2360"/>
              </a:lnSpc>
              <a:buFont typeface="Wingdings" pitchFamily="2" charset="2"/>
              <a:buChar char="ü"/>
            </a:pPr>
            <a:r>
              <a:rPr lang="ja-JP" altLang="en-US">
                <a:latin typeface="Hiragino Sans W4" panose="020B0400000000000000" pitchFamily="34" charset="-128"/>
                <a:ea typeface="Hiragino Sans W4" panose="020B0400000000000000" pitchFamily="34" charset="-128"/>
              </a:rPr>
              <a:t>ビーム</a:t>
            </a:r>
            <a:r>
              <a:rPr lang="en-US" altLang="ja-JP" dirty="0">
                <a:latin typeface="Hiragino Sans W4" panose="020B0400000000000000" pitchFamily="34" charset="-128"/>
                <a:ea typeface="Hiragino Sans W4" panose="020B0400000000000000" pitchFamily="34" charset="-128"/>
              </a:rPr>
              <a:t>: 3.0 GeV/</a:t>
            </a:r>
            <a:r>
              <a:rPr lang="en-US" altLang="ja-JP" i="1" dirty="0">
                <a:latin typeface="Hiragino Sans W4" panose="020B0400000000000000" pitchFamily="34" charset="-128"/>
                <a:ea typeface="Hiragino Sans W4" panose="020B0400000000000000" pitchFamily="34" charset="-128"/>
              </a:rPr>
              <a:t>c</a:t>
            </a:r>
            <a:r>
              <a:rPr lang="en-US" altLang="ja-JP" dirty="0">
                <a:latin typeface="Hiragino Sans W4" panose="020B0400000000000000" pitchFamily="34" charset="-128"/>
                <a:ea typeface="Hiragino Sans W4" panose="020B0400000000000000" pitchFamily="34" charset="-128"/>
              </a:rPr>
              <a:t>, 30 Hz (1cm</a:t>
            </a:r>
            <a:r>
              <a:rPr lang="en-US" altLang="ja-JP" baseline="30000" dirty="0">
                <a:latin typeface="Hiragino Sans W4" panose="020B0400000000000000" pitchFamily="34" charset="-128"/>
                <a:ea typeface="Hiragino Sans W4" panose="020B0400000000000000" pitchFamily="34" charset="-128"/>
              </a:rPr>
              <a:t>2</a:t>
            </a:r>
            <a:r>
              <a:rPr lang="en-US" altLang="ja-JP" dirty="0">
                <a:latin typeface="Hiragino Sans W4" panose="020B0400000000000000" pitchFamily="34" charset="-128"/>
                <a:ea typeface="Hiragino Sans W4" panose="020B0400000000000000" pitchFamily="34" charset="-128"/>
              </a:rPr>
              <a:t>)</a:t>
            </a:r>
          </a:p>
        </p:txBody>
      </p:sp>
      <p:grpSp>
        <p:nvGrpSpPr>
          <p:cNvPr id="61" name="グループ化 60">
            <a:extLst>
              <a:ext uri="{FF2B5EF4-FFF2-40B4-BE49-F238E27FC236}">
                <a16:creationId xmlns:a16="http://schemas.microsoft.com/office/drawing/2014/main" id="{09FEC412-7BE8-789C-39F0-8C4757118D5F}"/>
              </a:ext>
            </a:extLst>
          </p:cNvPr>
          <p:cNvGrpSpPr/>
          <p:nvPr/>
        </p:nvGrpSpPr>
        <p:grpSpPr>
          <a:xfrm>
            <a:off x="3234652" y="1138552"/>
            <a:ext cx="1696483" cy="1268582"/>
            <a:chOff x="3234652" y="1102302"/>
            <a:chExt cx="1696483" cy="1268582"/>
          </a:xfrm>
        </p:grpSpPr>
        <p:grpSp>
          <p:nvGrpSpPr>
            <p:cNvPr id="113" name="グループ化 112">
              <a:extLst>
                <a:ext uri="{FF2B5EF4-FFF2-40B4-BE49-F238E27FC236}">
                  <a16:creationId xmlns:a16="http://schemas.microsoft.com/office/drawing/2014/main" id="{58418E32-D353-1389-FC5B-9C013A933A85}"/>
                </a:ext>
              </a:extLst>
            </p:cNvPr>
            <p:cNvGrpSpPr/>
            <p:nvPr/>
          </p:nvGrpSpPr>
          <p:grpSpPr>
            <a:xfrm>
              <a:off x="3234652" y="1102302"/>
              <a:ext cx="1696483" cy="1268582"/>
              <a:chOff x="3620149" y="1211044"/>
              <a:chExt cx="1894184" cy="1484857"/>
            </a:xfrm>
          </p:grpSpPr>
          <p:sp>
            <p:nvSpPr>
              <p:cNvPr id="28" name="直方体 27">
                <a:extLst>
                  <a:ext uri="{FF2B5EF4-FFF2-40B4-BE49-F238E27FC236}">
                    <a16:creationId xmlns:a16="http://schemas.microsoft.com/office/drawing/2014/main" id="{0F7C61C4-1409-99DE-18B9-1DAF2ED6AA29}"/>
                  </a:ext>
                </a:extLst>
              </p:cNvPr>
              <p:cNvSpPr/>
              <p:nvPr/>
            </p:nvSpPr>
            <p:spPr>
              <a:xfrm rot="452385" flipH="1">
                <a:off x="4353921" y="1928798"/>
                <a:ext cx="381896" cy="640978"/>
              </a:xfrm>
              <a:prstGeom prst="cube">
                <a:avLst>
                  <a:gd name="adj" fmla="val 137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台形 28">
                <a:extLst>
                  <a:ext uri="{FF2B5EF4-FFF2-40B4-BE49-F238E27FC236}">
                    <a16:creationId xmlns:a16="http://schemas.microsoft.com/office/drawing/2014/main" id="{73EA9346-DD26-7556-C8D3-62C1E411450C}"/>
                  </a:ext>
                </a:extLst>
              </p:cNvPr>
              <p:cNvSpPr/>
              <p:nvPr/>
            </p:nvSpPr>
            <p:spPr>
              <a:xfrm>
                <a:off x="4360524" y="2031700"/>
                <a:ext cx="469463" cy="524185"/>
              </a:xfrm>
              <a:custGeom>
                <a:avLst/>
                <a:gdLst>
                  <a:gd name="connsiteX0" fmla="*/ 0 w 444063"/>
                  <a:gd name="connsiteY0" fmla="*/ 473425 h 473425"/>
                  <a:gd name="connsiteX1" fmla="*/ 79736 w 444063"/>
                  <a:gd name="connsiteY1" fmla="*/ 0 h 473425"/>
                  <a:gd name="connsiteX2" fmla="*/ 364327 w 444063"/>
                  <a:gd name="connsiteY2" fmla="*/ 0 h 473425"/>
                  <a:gd name="connsiteX3" fmla="*/ 444063 w 444063"/>
                  <a:gd name="connsiteY3" fmla="*/ 473425 h 473425"/>
                  <a:gd name="connsiteX4" fmla="*/ 0 w 444063"/>
                  <a:gd name="connsiteY4" fmla="*/ 473425 h 473425"/>
                  <a:gd name="connsiteX0" fmla="*/ 0 w 440888"/>
                  <a:gd name="connsiteY0" fmla="*/ 435325 h 473425"/>
                  <a:gd name="connsiteX1" fmla="*/ 76561 w 440888"/>
                  <a:gd name="connsiteY1" fmla="*/ 0 h 473425"/>
                  <a:gd name="connsiteX2" fmla="*/ 361152 w 440888"/>
                  <a:gd name="connsiteY2" fmla="*/ 0 h 473425"/>
                  <a:gd name="connsiteX3" fmla="*/ 440888 w 440888"/>
                  <a:gd name="connsiteY3" fmla="*/ 473425 h 473425"/>
                  <a:gd name="connsiteX4" fmla="*/ 0 w 440888"/>
                  <a:gd name="connsiteY4" fmla="*/ 435325 h 473425"/>
                  <a:gd name="connsiteX0" fmla="*/ 0 w 425013"/>
                  <a:gd name="connsiteY0" fmla="*/ 435325 h 505175"/>
                  <a:gd name="connsiteX1" fmla="*/ 76561 w 425013"/>
                  <a:gd name="connsiteY1" fmla="*/ 0 h 505175"/>
                  <a:gd name="connsiteX2" fmla="*/ 361152 w 425013"/>
                  <a:gd name="connsiteY2" fmla="*/ 0 h 505175"/>
                  <a:gd name="connsiteX3" fmla="*/ 425013 w 425013"/>
                  <a:gd name="connsiteY3" fmla="*/ 505175 h 505175"/>
                  <a:gd name="connsiteX4" fmla="*/ 0 w 425013"/>
                  <a:gd name="connsiteY4" fmla="*/ 435325 h 505175"/>
                  <a:gd name="connsiteX0" fmla="*/ 0 w 425013"/>
                  <a:gd name="connsiteY0" fmla="*/ 441675 h 511525"/>
                  <a:gd name="connsiteX1" fmla="*/ 67036 w 425013"/>
                  <a:gd name="connsiteY1" fmla="*/ 0 h 511525"/>
                  <a:gd name="connsiteX2" fmla="*/ 361152 w 425013"/>
                  <a:gd name="connsiteY2" fmla="*/ 6350 h 511525"/>
                  <a:gd name="connsiteX3" fmla="*/ 425013 w 425013"/>
                  <a:gd name="connsiteY3" fmla="*/ 511525 h 511525"/>
                  <a:gd name="connsiteX4" fmla="*/ 0 w 425013"/>
                  <a:gd name="connsiteY4" fmla="*/ 441675 h 511525"/>
                  <a:gd name="connsiteX0" fmla="*/ 0 w 420464"/>
                  <a:gd name="connsiteY0" fmla="*/ 441675 h 447836"/>
                  <a:gd name="connsiteX1" fmla="*/ 67036 w 420464"/>
                  <a:gd name="connsiteY1" fmla="*/ 0 h 447836"/>
                  <a:gd name="connsiteX2" fmla="*/ 361152 w 420464"/>
                  <a:gd name="connsiteY2" fmla="*/ 6350 h 447836"/>
                  <a:gd name="connsiteX3" fmla="*/ 420464 w 420464"/>
                  <a:gd name="connsiteY3" fmla="*/ 447836 h 447836"/>
                  <a:gd name="connsiteX4" fmla="*/ 0 w 420464"/>
                  <a:gd name="connsiteY4" fmla="*/ 441675 h 447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64" h="447836">
                    <a:moveTo>
                      <a:pt x="0" y="441675"/>
                    </a:moveTo>
                    <a:lnTo>
                      <a:pt x="67036" y="0"/>
                    </a:lnTo>
                    <a:lnTo>
                      <a:pt x="361152" y="6350"/>
                    </a:lnTo>
                    <a:lnTo>
                      <a:pt x="420464" y="447836"/>
                    </a:lnTo>
                    <a:lnTo>
                      <a:pt x="0" y="441675"/>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a:extLst>
                  <a:ext uri="{FF2B5EF4-FFF2-40B4-BE49-F238E27FC236}">
                    <a16:creationId xmlns:a16="http://schemas.microsoft.com/office/drawing/2014/main" id="{A0612B26-8CC8-E25A-E445-E3C46238257A}"/>
                  </a:ext>
                </a:extLst>
              </p:cNvPr>
              <p:cNvSpPr/>
              <p:nvPr/>
            </p:nvSpPr>
            <p:spPr>
              <a:xfrm rot="10309349" flipV="1">
                <a:off x="4867766" y="1718437"/>
                <a:ext cx="539873" cy="53513"/>
              </a:xfrm>
              <a:custGeom>
                <a:avLst/>
                <a:gdLst>
                  <a:gd name="connsiteX0" fmla="*/ 113298 w 694787"/>
                  <a:gd name="connsiteY0" fmla="*/ 0 h 60560"/>
                  <a:gd name="connsiteX1" fmla="*/ 0 w 694787"/>
                  <a:gd name="connsiteY1" fmla="*/ 60560 h 60560"/>
                  <a:gd name="connsiteX2" fmla="*/ 658121 w 694787"/>
                  <a:gd name="connsiteY2" fmla="*/ 60560 h 60560"/>
                  <a:gd name="connsiteX3" fmla="*/ 656724 w 694787"/>
                  <a:gd name="connsiteY3" fmla="*/ 50839 h 60560"/>
                  <a:gd name="connsiteX4" fmla="*/ 694787 w 694787"/>
                  <a:gd name="connsiteY4" fmla="*/ 0 h 60560"/>
                  <a:gd name="connsiteX0" fmla="*/ 109521 w 691010"/>
                  <a:gd name="connsiteY0" fmla="*/ 0 h 60560"/>
                  <a:gd name="connsiteX1" fmla="*/ 0 w 691010"/>
                  <a:gd name="connsiteY1" fmla="*/ 50027 h 60560"/>
                  <a:gd name="connsiteX2" fmla="*/ 654344 w 691010"/>
                  <a:gd name="connsiteY2" fmla="*/ 60560 h 60560"/>
                  <a:gd name="connsiteX3" fmla="*/ 652947 w 691010"/>
                  <a:gd name="connsiteY3" fmla="*/ 50839 h 60560"/>
                  <a:gd name="connsiteX4" fmla="*/ 691010 w 691010"/>
                  <a:gd name="connsiteY4" fmla="*/ 0 h 60560"/>
                  <a:gd name="connsiteX5" fmla="*/ 109521 w 691010"/>
                  <a:gd name="connsiteY5" fmla="*/ 0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010" h="60560">
                    <a:moveTo>
                      <a:pt x="109521" y="0"/>
                    </a:moveTo>
                    <a:lnTo>
                      <a:pt x="0" y="50027"/>
                    </a:lnTo>
                    <a:lnTo>
                      <a:pt x="654344" y="60560"/>
                    </a:lnTo>
                    <a:lnTo>
                      <a:pt x="652947" y="50839"/>
                    </a:lnTo>
                    <a:lnTo>
                      <a:pt x="691010" y="0"/>
                    </a:lnTo>
                    <a:lnTo>
                      <a:pt x="109521"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3" name="直方体 62">
                <a:extLst>
                  <a:ext uri="{FF2B5EF4-FFF2-40B4-BE49-F238E27FC236}">
                    <a16:creationId xmlns:a16="http://schemas.microsoft.com/office/drawing/2014/main" id="{1954BF97-401B-12A4-F4BA-B5E7EB540E46}"/>
                  </a:ext>
                </a:extLst>
              </p:cNvPr>
              <p:cNvSpPr/>
              <p:nvPr/>
            </p:nvSpPr>
            <p:spPr>
              <a:xfrm flipH="1">
                <a:off x="4394065" y="1658824"/>
                <a:ext cx="381896" cy="380309"/>
              </a:xfrm>
              <a:prstGeom prst="cube">
                <a:avLst>
                  <a:gd name="adj" fmla="val 13733"/>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台形 63">
                <a:extLst>
                  <a:ext uri="{FF2B5EF4-FFF2-40B4-BE49-F238E27FC236}">
                    <a16:creationId xmlns:a16="http://schemas.microsoft.com/office/drawing/2014/main" id="{4E9D25FA-1F3D-9B40-9F59-F06327573727}"/>
                  </a:ext>
                </a:extLst>
              </p:cNvPr>
              <p:cNvSpPr/>
              <p:nvPr/>
            </p:nvSpPr>
            <p:spPr>
              <a:xfrm rot="16200000">
                <a:off x="4917815" y="1714205"/>
                <a:ext cx="492094" cy="506456"/>
              </a:xfrm>
              <a:custGeom>
                <a:avLst/>
                <a:gdLst>
                  <a:gd name="connsiteX0" fmla="*/ 0 w 423595"/>
                  <a:gd name="connsiteY0" fmla="*/ 444065 h 444065"/>
                  <a:gd name="connsiteX1" fmla="*/ 76061 w 423595"/>
                  <a:gd name="connsiteY1" fmla="*/ 0 h 444065"/>
                  <a:gd name="connsiteX2" fmla="*/ 347534 w 423595"/>
                  <a:gd name="connsiteY2" fmla="*/ 0 h 444065"/>
                  <a:gd name="connsiteX3" fmla="*/ 423595 w 423595"/>
                  <a:gd name="connsiteY3" fmla="*/ 444065 h 444065"/>
                  <a:gd name="connsiteX4" fmla="*/ 0 w 423595"/>
                  <a:gd name="connsiteY4" fmla="*/ 444065 h 444065"/>
                  <a:gd name="connsiteX0" fmla="*/ 0 w 404545"/>
                  <a:gd name="connsiteY0" fmla="*/ 444065 h 459940"/>
                  <a:gd name="connsiteX1" fmla="*/ 76061 w 404545"/>
                  <a:gd name="connsiteY1" fmla="*/ 0 h 459940"/>
                  <a:gd name="connsiteX2" fmla="*/ 347534 w 404545"/>
                  <a:gd name="connsiteY2" fmla="*/ 0 h 459940"/>
                  <a:gd name="connsiteX3" fmla="*/ 404545 w 404545"/>
                  <a:gd name="connsiteY3" fmla="*/ 459940 h 459940"/>
                  <a:gd name="connsiteX4" fmla="*/ 0 w 404545"/>
                  <a:gd name="connsiteY4" fmla="*/ 444065 h 459940"/>
                  <a:gd name="connsiteX0" fmla="*/ 0 w 420419"/>
                  <a:gd name="connsiteY0" fmla="*/ 444065 h 450418"/>
                  <a:gd name="connsiteX1" fmla="*/ 76061 w 420419"/>
                  <a:gd name="connsiteY1" fmla="*/ 0 h 450418"/>
                  <a:gd name="connsiteX2" fmla="*/ 347534 w 420419"/>
                  <a:gd name="connsiteY2" fmla="*/ 0 h 450418"/>
                  <a:gd name="connsiteX3" fmla="*/ 420419 w 420419"/>
                  <a:gd name="connsiteY3" fmla="*/ 450418 h 450418"/>
                  <a:gd name="connsiteX4" fmla="*/ 0 w 420419"/>
                  <a:gd name="connsiteY4" fmla="*/ 444065 h 450418"/>
                  <a:gd name="connsiteX0" fmla="*/ 0 w 417243"/>
                  <a:gd name="connsiteY0" fmla="*/ 444065 h 453596"/>
                  <a:gd name="connsiteX1" fmla="*/ 76061 w 417243"/>
                  <a:gd name="connsiteY1" fmla="*/ 0 h 453596"/>
                  <a:gd name="connsiteX2" fmla="*/ 347534 w 417243"/>
                  <a:gd name="connsiteY2" fmla="*/ 0 h 453596"/>
                  <a:gd name="connsiteX3" fmla="*/ 417243 w 417243"/>
                  <a:gd name="connsiteY3" fmla="*/ 453596 h 453596"/>
                  <a:gd name="connsiteX4" fmla="*/ 0 w 417243"/>
                  <a:gd name="connsiteY4" fmla="*/ 444065 h 453596"/>
                  <a:gd name="connsiteX0" fmla="*/ 0 w 420419"/>
                  <a:gd name="connsiteY0" fmla="*/ 453593 h 453596"/>
                  <a:gd name="connsiteX1" fmla="*/ 79237 w 420419"/>
                  <a:gd name="connsiteY1" fmla="*/ 0 h 453596"/>
                  <a:gd name="connsiteX2" fmla="*/ 350710 w 420419"/>
                  <a:gd name="connsiteY2" fmla="*/ 0 h 453596"/>
                  <a:gd name="connsiteX3" fmla="*/ 420419 w 420419"/>
                  <a:gd name="connsiteY3" fmla="*/ 453596 h 453596"/>
                  <a:gd name="connsiteX4" fmla="*/ 0 w 420419"/>
                  <a:gd name="connsiteY4" fmla="*/ 453593 h 453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19" h="453596">
                    <a:moveTo>
                      <a:pt x="0" y="453593"/>
                    </a:moveTo>
                    <a:lnTo>
                      <a:pt x="79237" y="0"/>
                    </a:lnTo>
                    <a:lnTo>
                      <a:pt x="350710" y="0"/>
                    </a:lnTo>
                    <a:lnTo>
                      <a:pt x="420419" y="453596"/>
                    </a:lnTo>
                    <a:lnTo>
                      <a:pt x="0" y="453593"/>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直方体 68">
                <a:extLst>
                  <a:ext uri="{FF2B5EF4-FFF2-40B4-BE49-F238E27FC236}">
                    <a16:creationId xmlns:a16="http://schemas.microsoft.com/office/drawing/2014/main" id="{054B06A2-D7B8-2C92-59D4-05752240AFC1}"/>
                  </a:ext>
                </a:extLst>
              </p:cNvPr>
              <p:cNvSpPr/>
              <p:nvPr/>
            </p:nvSpPr>
            <p:spPr>
              <a:xfrm flipH="1">
                <a:off x="4531881" y="1746024"/>
                <a:ext cx="381896" cy="380309"/>
              </a:xfrm>
              <a:prstGeom prst="cube">
                <a:avLst>
                  <a:gd name="adj" fmla="val 13733"/>
                </a:avLst>
              </a:prstGeom>
              <a:solidFill>
                <a:schemeClr val="accent1">
                  <a:lumMod val="60000"/>
                  <a:lumOff val="40000"/>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矢印コネクタ 69">
                <a:extLst>
                  <a:ext uri="{FF2B5EF4-FFF2-40B4-BE49-F238E27FC236}">
                    <a16:creationId xmlns:a16="http://schemas.microsoft.com/office/drawing/2014/main" id="{727C831A-AC40-9392-28D6-D6C5522717FD}"/>
                  </a:ext>
                </a:extLst>
              </p:cNvPr>
              <p:cNvCxnSpPr/>
              <p:nvPr/>
            </p:nvCxnSpPr>
            <p:spPr>
              <a:xfrm>
                <a:off x="4308728" y="1655743"/>
                <a:ext cx="0" cy="36708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64B08DC8-54B8-BBBF-B99C-4CDD3E79F1AF}"/>
                  </a:ext>
                </a:extLst>
              </p:cNvPr>
              <p:cNvCxnSpPr/>
              <p:nvPr/>
            </p:nvCxnSpPr>
            <p:spPr>
              <a:xfrm>
                <a:off x="4394065" y="1591198"/>
                <a:ext cx="34921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4FB5C265-C048-811D-7702-F4BD39CB6C7A}"/>
                  </a:ext>
                </a:extLst>
              </p:cNvPr>
              <p:cNvSpPr txBox="1"/>
              <p:nvPr/>
            </p:nvSpPr>
            <p:spPr>
              <a:xfrm>
                <a:off x="3620149" y="1621147"/>
                <a:ext cx="880011" cy="396272"/>
              </a:xfrm>
              <a:prstGeom prst="rect">
                <a:avLst/>
              </a:prstGeom>
              <a:noFill/>
            </p:spPr>
            <p:txBody>
              <a:bodyPr wrap="square" rtlCol="0">
                <a:spAutoFit/>
              </a:bodyPr>
              <a:lstStyle/>
              <a:p>
                <a:pPr algn="ctr"/>
                <a:r>
                  <a:rPr kumimoji="1" lang="en-US" altLang="ja-JP" sz="1600" dirty="0">
                    <a:latin typeface="MS PGothic" panose="020B0600070205080204" pitchFamily="34" charset="-128"/>
                    <a:ea typeface="MS PGothic" panose="020B0600070205080204" pitchFamily="34" charset="-128"/>
                  </a:rPr>
                  <a:t>1cm</a:t>
                </a:r>
                <a:endParaRPr kumimoji="1" lang="ja-JP" altLang="en-US" sz="1600">
                  <a:latin typeface="MS PGothic" panose="020B0600070205080204" pitchFamily="34" charset="-128"/>
                  <a:ea typeface="MS PGothic" panose="020B0600070205080204" pitchFamily="34" charset="-128"/>
                </a:endParaRPr>
              </a:p>
            </p:txBody>
          </p:sp>
          <p:sp>
            <p:nvSpPr>
              <p:cNvPr id="74" name="テキスト ボックス 73">
                <a:extLst>
                  <a:ext uri="{FF2B5EF4-FFF2-40B4-BE49-F238E27FC236}">
                    <a16:creationId xmlns:a16="http://schemas.microsoft.com/office/drawing/2014/main" id="{40E13DD7-1355-7FAE-E8AE-44F093236F21}"/>
                  </a:ext>
                </a:extLst>
              </p:cNvPr>
              <p:cNvSpPr txBox="1"/>
              <p:nvPr/>
            </p:nvSpPr>
            <p:spPr>
              <a:xfrm>
                <a:off x="4145007" y="1211044"/>
                <a:ext cx="880011" cy="396272"/>
              </a:xfrm>
              <a:prstGeom prst="rect">
                <a:avLst/>
              </a:prstGeom>
              <a:noFill/>
            </p:spPr>
            <p:txBody>
              <a:bodyPr wrap="square" rtlCol="0">
                <a:spAutoFit/>
              </a:bodyPr>
              <a:lstStyle/>
              <a:p>
                <a:pPr algn="ctr"/>
                <a:r>
                  <a:rPr kumimoji="1" lang="en-US" altLang="ja-JP" sz="1600" dirty="0">
                    <a:latin typeface="MS PGothic" panose="020B0600070205080204" pitchFamily="34" charset="-128"/>
                    <a:ea typeface="MS PGothic" panose="020B0600070205080204" pitchFamily="34" charset="-128"/>
                  </a:rPr>
                  <a:t>1cm</a:t>
                </a:r>
                <a:endParaRPr kumimoji="1" lang="ja-JP" altLang="en-US" sz="1600">
                  <a:latin typeface="MS PGothic" panose="020B0600070205080204" pitchFamily="34" charset="-128"/>
                  <a:ea typeface="MS PGothic" panose="020B0600070205080204" pitchFamily="34" charset="-128"/>
                </a:endParaRPr>
              </a:p>
            </p:txBody>
          </p:sp>
          <p:sp>
            <p:nvSpPr>
              <p:cNvPr id="76" name="角丸四角形吹き出し 75">
                <a:extLst>
                  <a:ext uri="{FF2B5EF4-FFF2-40B4-BE49-F238E27FC236}">
                    <a16:creationId xmlns:a16="http://schemas.microsoft.com/office/drawing/2014/main" id="{50EE0CA8-3868-7B02-4842-94E9139D50DA}"/>
                  </a:ext>
                </a:extLst>
              </p:cNvPr>
              <p:cNvSpPr/>
              <p:nvPr/>
            </p:nvSpPr>
            <p:spPr>
              <a:xfrm>
                <a:off x="3798188" y="1238230"/>
                <a:ext cx="1716145" cy="1457671"/>
              </a:xfrm>
              <a:prstGeom prst="wedgeRoundRectCallout">
                <a:avLst>
                  <a:gd name="adj1" fmla="val -73822"/>
                  <a:gd name="adj2" fmla="val 4061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ローチャート: せん孔テープ 2">
              <a:extLst>
                <a:ext uri="{FF2B5EF4-FFF2-40B4-BE49-F238E27FC236}">
                  <a16:creationId xmlns:a16="http://schemas.microsoft.com/office/drawing/2014/main" id="{E6063FA9-9751-9871-AAB6-FEF7CF66CDD6}"/>
                </a:ext>
              </a:extLst>
            </p:cNvPr>
            <p:cNvSpPr/>
            <p:nvPr/>
          </p:nvSpPr>
          <p:spPr>
            <a:xfrm flipH="1">
              <a:off x="3799600" y="2158106"/>
              <a:ext cx="596368" cy="179597"/>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ローチャート: せん孔テープ 58">
              <a:extLst>
                <a:ext uri="{FF2B5EF4-FFF2-40B4-BE49-F238E27FC236}">
                  <a16:creationId xmlns:a16="http://schemas.microsoft.com/office/drawing/2014/main" id="{2A0E9E23-6D7E-176E-2454-C93361D64B6D}"/>
                </a:ext>
              </a:extLst>
            </p:cNvPr>
            <p:cNvSpPr/>
            <p:nvPr/>
          </p:nvSpPr>
          <p:spPr>
            <a:xfrm rot="16200000" flipH="1">
              <a:off x="4416712" y="1634666"/>
              <a:ext cx="770965" cy="241478"/>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テキスト ボックス 66">
            <a:extLst>
              <a:ext uri="{FF2B5EF4-FFF2-40B4-BE49-F238E27FC236}">
                <a16:creationId xmlns:a16="http://schemas.microsoft.com/office/drawing/2014/main" id="{682E2342-AC4A-0750-C789-5556F3B7A8BD}"/>
              </a:ext>
            </a:extLst>
          </p:cNvPr>
          <p:cNvSpPr txBox="1"/>
          <p:nvPr/>
        </p:nvSpPr>
        <p:spPr>
          <a:xfrm>
            <a:off x="9122674" y="3919519"/>
            <a:ext cx="1559181" cy="1077218"/>
          </a:xfrm>
          <a:prstGeom prst="rect">
            <a:avLst/>
          </a:prstGeom>
          <a:noFill/>
        </p:spPr>
        <p:txBody>
          <a:bodyPr wrap="square" rtlCol="0">
            <a:spAutoFit/>
          </a:bodyPr>
          <a:lstStyle/>
          <a:p>
            <a:r>
              <a:rPr kumimoji="1" lang="ja-JP" altLang="en-US" sz="1600">
                <a:latin typeface="Hiragino Sans W4" panose="020B0400000000000000" pitchFamily="34" charset="-128"/>
                <a:ea typeface="Hiragino Sans W4" panose="020B0400000000000000" pitchFamily="34" charset="-128"/>
              </a:rPr>
              <a:t>緑が連続読み出しでビームプロファイルが見えている。</a:t>
            </a:r>
            <a:endParaRPr kumimoji="1" lang="en-US" altLang="ja-JP" sz="1600" dirty="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8562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a:extLst>
              <a:ext uri="{FF2B5EF4-FFF2-40B4-BE49-F238E27FC236}">
                <a16:creationId xmlns:a16="http://schemas.microsoft.com/office/drawing/2014/main" id="{96EBC3B1-9AA9-BE12-6DE4-8AD2D2E39CFF}"/>
              </a:ext>
            </a:extLst>
          </p:cNvPr>
          <p:cNvSpPr txBox="1"/>
          <p:nvPr/>
        </p:nvSpPr>
        <p:spPr>
          <a:xfrm>
            <a:off x="8400423" y="65005"/>
            <a:ext cx="643544" cy="369332"/>
          </a:xfrm>
          <a:prstGeom prst="rect">
            <a:avLst/>
          </a:prstGeom>
          <a:noFill/>
        </p:spPr>
        <p:txBody>
          <a:bodyPr wrap="square">
            <a:spAutoFit/>
          </a:bodyPr>
          <a:lstStyle/>
          <a:p>
            <a:r>
              <a:rPr lang="en-US" altLang="ja-JP" dirty="0">
                <a:latin typeface="Segoe UI" panose="020B0502040204020203" pitchFamily="34" charset="0"/>
                <a:ea typeface="Hiragino Sans W4" panose="020B0400000000000000" pitchFamily="34" charset="-128"/>
                <a:cs typeface="Segoe UI" panose="020B0502040204020203" pitchFamily="34" charset="0"/>
              </a:rPr>
              <a:t>8/13</a:t>
            </a:r>
          </a:p>
        </p:txBody>
      </p:sp>
      <p:pic>
        <p:nvPicPr>
          <p:cNvPr id="8" name="図 7">
            <a:extLst>
              <a:ext uri="{FF2B5EF4-FFF2-40B4-BE49-F238E27FC236}">
                <a16:creationId xmlns:a16="http://schemas.microsoft.com/office/drawing/2014/main" id="{89B8E9B1-65D6-8833-B797-E1B407D0DBD6}"/>
              </a:ext>
            </a:extLst>
          </p:cNvPr>
          <p:cNvPicPr>
            <a:picLocks noChangeAspect="1"/>
          </p:cNvPicPr>
          <p:nvPr/>
        </p:nvPicPr>
        <p:blipFill rotWithShape="1">
          <a:blip r:embed="rId3"/>
          <a:srcRect l="69298" t="66200" r="2421" b="5808"/>
          <a:stretch/>
        </p:blipFill>
        <p:spPr>
          <a:xfrm rot="5400000">
            <a:off x="1524321" y="1122478"/>
            <a:ext cx="1696774" cy="4062348"/>
          </a:xfrm>
          <a:prstGeom prst="rect">
            <a:avLst/>
          </a:prstGeom>
        </p:spPr>
      </p:pic>
      <p:sp>
        <p:nvSpPr>
          <p:cNvPr id="10" name="テキスト ボックス 9">
            <a:extLst>
              <a:ext uri="{FF2B5EF4-FFF2-40B4-BE49-F238E27FC236}">
                <a16:creationId xmlns:a16="http://schemas.microsoft.com/office/drawing/2014/main" id="{A2FC2D60-D116-61B4-BAC6-1C4B6D5DFF21}"/>
              </a:ext>
            </a:extLst>
          </p:cNvPr>
          <p:cNvSpPr txBox="1"/>
          <p:nvPr/>
        </p:nvSpPr>
        <p:spPr>
          <a:xfrm>
            <a:off x="149664" y="706920"/>
            <a:ext cx="2183028" cy="461665"/>
          </a:xfrm>
          <a:prstGeom prst="rect">
            <a:avLst/>
          </a:prstGeom>
          <a:noFill/>
        </p:spPr>
        <p:txBody>
          <a:bodyPr wrap="square">
            <a:spAutoFit/>
          </a:bodyPr>
          <a:lstStyle/>
          <a:p>
            <a:pPr marL="457200" indent="-457200">
              <a:buFont typeface="+mj-ea"/>
              <a:buAutoNum type="circleNumDbPlain" startAt="2"/>
            </a:pPr>
            <a:r>
              <a:rPr lang="ja-JP" altLang="en-US" sz="2400" b="1" u="sng">
                <a:latin typeface="Hiragino Sans W6" panose="020B0400000000000000" pitchFamily="34" charset="-128"/>
                <a:ea typeface="Hiragino Sans W6" panose="020B0400000000000000" pitchFamily="34" charset="-128"/>
              </a:rPr>
              <a:t>時間分解能</a:t>
            </a:r>
            <a:endParaRPr lang="en" altLang="ja-JP" sz="2400" b="1" u="sng" dirty="0">
              <a:latin typeface="Hiragino Sans W6" panose="020B0400000000000000" pitchFamily="34" charset="-128"/>
              <a:ea typeface="Hiragino Sans W6" panose="020B0400000000000000" pitchFamily="34" charset="-128"/>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60CD32C6-0BDC-A54B-1874-A7165155A263}"/>
                  </a:ext>
                </a:extLst>
              </p:cNvPr>
              <p:cNvSpPr txBox="1"/>
              <p:nvPr/>
            </p:nvSpPr>
            <p:spPr>
              <a:xfrm>
                <a:off x="956363" y="3944446"/>
                <a:ext cx="3235611" cy="3929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14:m>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𝑡</m:t>
                        </m:r>
                      </m:e>
                      <m:sub>
                        <m:r>
                          <a:rPr lang="en-US" altLang="ja-JP" sz="2000" b="0" i="1" smtClean="0">
                            <a:solidFill>
                              <a:schemeClr val="tx1"/>
                            </a:solidFill>
                            <a:latin typeface="Cambria Math" panose="02040503050406030204" pitchFamily="18" charset="0"/>
                          </a:rPr>
                          <m:t>𝑠𝑒𝑛𝑠𝑜𝑟</m:t>
                        </m:r>
                      </m:sub>
                    </m:sSub>
                    <m:r>
                      <a:rPr lang="en-US" altLang="ja-JP" sz="2000" b="0" i="1" smtClean="0">
                        <a:solidFill>
                          <a:schemeClr val="tx1"/>
                        </a:solidFill>
                        <a:latin typeface="Cambria Math" panose="02040503050406030204" pitchFamily="18" charset="0"/>
                      </a:rPr>
                      <m:t>−</m:t>
                    </m:r>
                    <m:sSub>
                      <m:sSubPr>
                        <m:ctrlPr>
                          <a:rPr lang="en-US" altLang="ja-JP" sz="2000" i="1" smtClean="0">
                            <a:solidFill>
                              <a:schemeClr val="tx1"/>
                            </a:solidFill>
                            <a:latin typeface="Cambria Math" panose="02040503050406030204" pitchFamily="18" charset="0"/>
                          </a:rPr>
                        </m:ctrlPr>
                      </m:sSubPr>
                      <m:e>
                        <m:r>
                          <a:rPr lang="en-US" altLang="ja-JP" sz="2000" b="0" i="1">
                            <a:solidFill>
                              <a:schemeClr val="tx1"/>
                            </a:solidFill>
                            <a:latin typeface="Cambria Math" panose="02040503050406030204" pitchFamily="18" charset="0"/>
                          </a:rPr>
                          <m:t>𝑡</m:t>
                        </m:r>
                      </m:e>
                      <m:sub>
                        <m:r>
                          <a:rPr lang="en-US" altLang="ja-JP" sz="2000" b="0" i="1">
                            <a:solidFill>
                              <a:schemeClr val="tx1"/>
                            </a:solidFill>
                            <a:latin typeface="Cambria Math" panose="02040503050406030204" pitchFamily="18" charset="0"/>
                          </a:rPr>
                          <m:t>𝑠𝑐𝑖</m:t>
                        </m:r>
                        <m:r>
                          <a:rPr lang="en-US" altLang="ja-JP" sz="2000" b="0" i="1">
                            <a:solidFill>
                              <a:schemeClr val="tx1"/>
                            </a:solidFill>
                            <a:latin typeface="Cambria Math" panose="02040503050406030204" pitchFamily="18" charset="0"/>
                          </a:rPr>
                          <m:t>.</m:t>
                        </m:r>
                      </m:sub>
                    </m:sSub>
                    <m:r>
                      <a:rPr lang="en-US" altLang="ja-JP" sz="2000" b="0" i="1" smtClean="0">
                        <a:solidFill>
                          <a:schemeClr val="tx1"/>
                        </a:solidFill>
                        <a:latin typeface="Cambria Math" panose="02040503050406030204" pitchFamily="18" charset="0"/>
                      </a:rPr>
                      <m:t>=</m:t>
                    </m:r>
                    <m:sSub>
                      <m:sSubPr>
                        <m:ctrlPr>
                          <a:rPr lang="en-US" altLang="ja-JP" sz="2000" i="1">
                            <a:solidFill>
                              <a:schemeClr val="tx1"/>
                            </a:solidFill>
                            <a:latin typeface="Cambria Math" panose="02040503050406030204" pitchFamily="18" charset="0"/>
                          </a:rPr>
                        </m:ctrlPr>
                      </m:sSubPr>
                      <m:e>
                        <m:r>
                          <a:rPr lang="en-US" altLang="ja-JP" sz="2000" b="0" i="1">
                            <a:solidFill>
                              <a:schemeClr val="tx1"/>
                            </a:solidFill>
                            <a:latin typeface="Cambria Math" panose="02040503050406030204" pitchFamily="18" charset="0"/>
                          </a:rPr>
                          <m:t>𝑡</m:t>
                        </m:r>
                      </m:e>
                      <m:sub>
                        <m:r>
                          <m:rPr>
                            <m:sty m:val="p"/>
                          </m:rPr>
                          <a:rPr lang="en-US" altLang="ja-JP" sz="2000" b="0" i="0">
                            <a:solidFill>
                              <a:schemeClr val="tx1"/>
                            </a:solidFill>
                            <a:latin typeface="Cambria Math" panose="02040503050406030204" pitchFamily="18" charset="0"/>
                          </a:rPr>
                          <m:t>diff</m:t>
                        </m:r>
                        <m:r>
                          <a:rPr lang="en-US" altLang="ja-JP" sz="2000" b="0" i="1">
                            <a:solidFill>
                              <a:schemeClr val="tx1"/>
                            </a:solidFill>
                            <a:latin typeface="Cambria Math" panose="02040503050406030204" pitchFamily="18" charset="0"/>
                          </a:rPr>
                          <m:t>.</m:t>
                        </m:r>
                      </m:sub>
                    </m:sSub>
                  </m:oMath>
                </a14:m>
                <a:r>
                  <a:rPr lang="en-US" altLang="ja-JP" sz="1600" dirty="0">
                    <a:solidFill>
                      <a:schemeClr val="tx1"/>
                    </a:solidFill>
                    <a:latin typeface="Hiragino Sans W4" panose="020B0400000000000000" pitchFamily="34" charset="-128"/>
                    <a:ea typeface="Hiragino Sans W4" panose="020B0400000000000000" pitchFamily="34" charset="-128"/>
                  </a:rPr>
                  <a:t> [tick]</a:t>
                </a:r>
                <a:endParaRPr lang="ja-JP" altLang="en-US" sz="1600">
                  <a:solidFill>
                    <a:schemeClr val="tx1"/>
                  </a:solidFill>
                  <a:latin typeface="Hiragino Sans W4" panose="020B0400000000000000" pitchFamily="34" charset="-128"/>
                  <a:ea typeface="Hiragino Sans W4" panose="020B0400000000000000" pitchFamily="34" charset="-128"/>
                </a:endParaRPr>
              </a:p>
            </p:txBody>
          </p:sp>
        </mc:Choice>
        <mc:Fallback xmlns="">
          <p:sp>
            <p:nvSpPr>
              <p:cNvPr id="13" name="テキスト ボックス 12">
                <a:extLst>
                  <a:ext uri="{FF2B5EF4-FFF2-40B4-BE49-F238E27FC236}">
                    <a16:creationId xmlns:a16="http://schemas.microsoft.com/office/drawing/2014/main" id="{60CD32C6-0BDC-A54B-1874-A7165155A263}"/>
                  </a:ext>
                </a:extLst>
              </p:cNvPr>
              <p:cNvSpPr txBox="1">
                <a:spLocks noRot="1" noChangeAspect="1" noMove="1" noResize="1" noEditPoints="1" noAdjustHandles="1" noChangeArrowheads="1" noChangeShapeType="1" noTextEdit="1"/>
              </p:cNvSpPr>
              <p:nvPr/>
            </p:nvSpPr>
            <p:spPr>
              <a:xfrm>
                <a:off x="956363" y="3944446"/>
                <a:ext cx="3235611" cy="392993"/>
              </a:xfrm>
              <a:prstGeom prst="rect">
                <a:avLst/>
              </a:prstGeom>
              <a:blipFill>
                <a:blip r:embed="rId4"/>
                <a:stretch>
                  <a:fillRect b="-18750"/>
                </a:stretch>
              </a:blipFill>
              <a:ln>
                <a:noFill/>
              </a:ln>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770AF389-BF45-6DB3-F4EC-4C50E746A412}"/>
              </a:ext>
            </a:extLst>
          </p:cNvPr>
          <p:cNvSpPr txBox="1"/>
          <p:nvPr/>
        </p:nvSpPr>
        <p:spPr>
          <a:xfrm rot="16200000">
            <a:off x="-229433" y="2697135"/>
            <a:ext cx="1016336"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Counts</a:t>
            </a:r>
            <a:endParaRPr lang="ja-JP" altLang="en-US" sz="140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id="{B3F240D0-7D8A-178E-4725-EE28D70A6D1C}"/>
              </a:ext>
            </a:extLst>
          </p:cNvPr>
          <p:cNvSpPr txBox="1"/>
          <p:nvPr/>
        </p:nvSpPr>
        <p:spPr>
          <a:xfrm>
            <a:off x="746214" y="3128860"/>
            <a:ext cx="1150718" cy="52322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dirty="0">
                <a:latin typeface="Hiragino Sans W4" panose="020B0400000000000000" pitchFamily="34" charset="-128"/>
                <a:ea typeface="Hiragino Sans W4" panose="020B0400000000000000" pitchFamily="34" charset="-128"/>
              </a:rPr>
              <a:t>1tick </a:t>
            </a:r>
          </a:p>
          <a:p>
            <a:r>
              <a:rPr lang="en-US" altLang="ja-JP" sz="1400" dirty="0">
                <a:latin typeface="Hiragino Sans W4" panose="020B0400000000000000" pitchFamily="34" charset="-128"/>
                <a:ea typeface="Hiragino Sans W4" panose="020B0400000000000000" pitchFamily="34" charset="-128"/>
              </a:rPr>
              <a:t>= 3.125ns</a:t>
            </a:r>
            <a:endParaRPr lang="ja-JP" altLang="en-US" sz="1400">
              <a:latin typeface="Hiragino Sans W4" panose="020B0400000000000000" pitchFamily="34" charset="-128"/>
              <a:ea typeface="Hiragino Sans W4" panose="020B0400000000000000" pitchFamily="34" charset="-128"/>
            </a:endParaRPr>
          </a:p>
        </p:txBody>
      </p:sp>
      <p:pic>
        <p:nvPicPr>
          <p:cNvPr id="32" name="図 31">
            <a:extLst>
              <a:ext uri="{FF2B5EF4-FFF2-40B4-BE49-F238E27FC236}">
                <a16:creationId xmlns:a16="http://schemas.microsoft.com/office/drawing/2014/main" id="{3B6EA67B-76E9-9CD1-DEEE-799C5F3DB601}"/>
              </a:ext>
            </a:extLst>
          </p:cNvPr>
          <p:cNvPicPr>
            <a:picLocks noChangeAspect="1"/>
          </p:cNvPicPr>
          <p:nvPr/>
        </p:nvPicPr>
        <p:blipFill rotWithShape="1">
          <a:blip r:embed="rId5"/>
          <a:srcRect l="69575" t="67545" r="3323" b="5070"/>
          <a:stretch/>
        </p:blipFill>
        <p:spPr>
          <a:xfrm rot="5400000">
            <a:off x="6292167" y="1150208"/>
            <a:ext cx="1710272" cy="3993391"/>
          </a:xfrm>
          <a:prstGeom prst="rect">
            <a:avLst/>
          </a:prstGeom>
        </p:spPr>
      </p:pic>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D71493C9-7EF3-33B7-90EC-30139D27828A}"/>
                  </a:ext>
                </a:extLst>
              </p:cNvPr>
              <p:cNvSpPr txBox="1"/>
              <p:nvPr/>
            </p:nvSpPr>
            <p:spPr>
              <a:xfrm>
                <a:off x="5630381" y="3954781"/>
                <a:ext cx="3488501"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Time walk</a:t>
                </a:r>
                <a:r>
                  <a:rPr lang="ja-JP" altLang="en-US" sz="1600">
                    <a:latin typeface="Hiragino Sans W4" panose="020B0400000000000000" pitchFamily="34" charset="-128"/>
                    <a:ea typeface="Hiragino Sans W4" panose="020B0400000000000000" pitchFamily="34" charset="-128"/>
                  </a:rPr>
                  <a:t>補正後の</a:t>
                </a:r>
                <a:r>
                  <a:rPr lang="en-US" altLang="ja-JP" sz="1600" dirty="0">
                    <a:latin typeface="Hiragino Sans W4" panose="020B0400000000000000" pitchFamily="34" charset="-128"/>
                    <a:ea typeface="Hiragino Sans W4" panose="020B0400000000000000" pitchFamily="34" charset="-128"/>
                  </a:rPr>
                  <a:t> </a:t>
                </a:r>
                <a14:m>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a:solidFill>
                              <a:schemeClr val="tx1"/>
                            </a:solidFill>
                            <a:latin typeface="Cambria Math" panose="02040503050406030204" pitchFamily="18" charset="0"/>
                          </a:rPr>
                          <m:t>𝑡</m:t>
                        </m:r>
                      </m:e>
                      <m:sub>
                        <m:r>
                          <m:rPr>
                            <m:sty m:val="p"/>
                          </m:rPr>
                          <a:rPr lang="en-US" altLang="ja-JP" sz="2000" b="0" i="0">
                            <a:solidFill>
                              <a:schemeClr val="tx1"/>
                            </a:solidFill>
                            <a:latin typeface="Cambria Math" panose="02040503050406030204" pitchFamily="18" charset="0"/>
                          </a:rPr>
                          <m:t>diff</m:t>
                        </m:r>
                        <m:r>
                          <a:rPr lang="en-US" altLang="ja-JP" sz="2000" b="0" i="1">
                            <a:solidFill>
                              <a:schemeClr val="tx1"/>
                            </a:solidFill>
                            <a:latin typeface="Cambria Math" panose="02040503050406030204" pitchFamily="18" charset="0"/>
                          </a:rPr>
                          <m:t>.</m:t>
                        </m:r>
                      </m:sub>
                    </m:sSub>
                  </m:oMath>
                </a14:m>
                <a:r>
                  <a:rPr lang="en-US" altLang="ja-JP" sz="2000" dirty="0">
                    <a:latin typeface="Hiragino Sans W4" panose="020B0400000000000000" pitchFamily="34" charset="-128"/>
                    <a:ea typeface="Hiragino Sans W4" panose="020B0400000000000000" pitchFamily="34" charset="-128"/>
                  </a:rPr>
                  <a:t> </a:t>
                </a:r>
                <a:r>
                  <a:rPr lang="en-US" altLang="ja-JP" sz="1600" dirty="0">
                    <a:latin typeface="Hiragino Sans W4" panose="020B0400000000000000" pitchFamily="34" charset="-128"/>
                    <a:ea typeface="Hiragino Sans W4" panose="020B0400000000000000" pitchFamily="34" charset="-128"/>
                  </a:rPr>
                  <a:t>[tick]</a:t>
                </a:r>
                <a:endParaRPr lang="ja-JP" altLang="en-US" sz="1600">
                  <a:latin typeface="Hiragino Sans W4" panose="020B0400000000000000" pitchFamily="34" charset="-128"/>
                  <a:ea typeface="Hiragino Sans W4" panose="020B0400000000000000" pitchFamily="34" charset="-128"/>
                </a:endParaRPr>
              </a:p>
            </p:txBody>
          </p:sp>
        </mc:Choice>
        <mc:Fallback xmlns="">
          <p:sp>
            <p:nvSpPr>
              <p:cNvPr id="35" name="テキスト ボックス 34">
                <a:extLst>
                  <a:ext uri="{FF2B5EF4-FFF2-40B4-BE49-F238E27FC236}">
                    <a16:creationId xmlns:a16="http://schemas.microsoft.com/office/drawing/2014/main" id="{D71493C9-7EF3-33B7-90EC-30139D27828A}"/>
                  </a:ext>
                </a:extLst>
              </p:cNvPr>
              <p:cNvSpPr txBox="1">
                <a:spLocks noRot="1" noChangeAspect="1" noMove="1" noResize="1" noEditPoints="1" noAdjustHandles="1" noChangeArrowheads="1" noChangeShapeType="1" noTextEdit="1"/>
              </p:cNvSpPr>
              <p:nvPr/>
            </p:nvSpPr>
            <p:spPr>
              <a:xfrm>
                <a:off x="5630381" y="3954781"/>
                <a:ext cx="3488501" cy="400110"/>
              </a:xfrm>
              <a:prstGeom prst="rect">
                <a:avLst/>
              </a:prstGeom>
              <a:blipFill>
                <a:blip r:embed="rId6"/>
                <a:stretch>
                  <a:fillRect b="-15625"/>
                </a:stretch>
              </a:blipFill>
              <a:ln>
                <a:noFill/>
              </a:ln>
            </p:spPr>
            <p:txBody>
              <a:bodyPr/>
              <a:lstStyle/>
              <a:p>
                <a:r>
                  <a:rPr lang="ja-JP" altLang="en-US">
                    <a:noFill/>
                  </a:rPr>
                  <a:t> </a:t>
                </a:r>
              </a:p>
            </p:txBody>
          </p:sp>
        </mc:Fallback>
      </mc:AlternateContent>
      <p:sp>
        <p:nvSpPr>
          <p:cNvPr id="36" name="テキスト ボックス 35">
            <a:extLst>
              <a:ext uri="{FF2B5EF4-FFF2-40B4-BE49-F238E27FC236}">
                <a16:creationId xmlns:a16="http://schemas.microsoft.com/office/drawing/2014/main" id="{EF63DE86-D2CD-2784-3772-0118E769FA61}"/>
              </a:ext>
            </a:extLst>
          </p:cNvPr>
          <p:cNvSpPr txBox="1"/>
          <p:nvPr/>
        </p:nvSpPr>
        <p:spPr>
          <a:xfrm rot="16200000">
            <a:off x="4700144" y="2623586"/>
            <a:ext cx="1016336"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Counts</a:t>
            </a:r>
            <a:endParaRPr lang="ja-JP" altLang="en-US" sz="1400">
              <a:latin typeface="Hiragino Sans W4" panose="020B0400000000000000" pitchFamily="34" charset="-128"/>
              <a:ea typeface="Hiragino Sans W4" panose="020B0400000000000000" pitchFamily="34" charset="-128"/>
            </a:endParaRPr>
          </a:p>
        </p:txBody>
      </p:sp>
      <p:sp>
        <p:nvSpPr>
          <p:cNvPr id="39" name="テキスト ボックス 38">
            <a:extLst>
              <a:ext uri="{FF2B5EF4-FFF2-40B4-BE49-F238E27FC236}">
                <a16:creationId xmlns:a16="http://schemas.microsoft.com/office/drawing/2014/main" id="{C5B3684B-6F51-78A8-6766-370FBDF71830}"/>
              </a:ext>
            </a:extLst>
          </p:cNvPr>
          <p:cNvSpPr txBox="1"/>
          <p:nvPr/>
        </p:nvSpPr>
        <p:spPr>
          <a:xfrm>
            <a:off x="614505" y="2747518"/>
            <a:ext cx="1260347" cy="338554"/>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1600">
                <a:latin typeface="Hiragino Sans W4" panose="020B0400000000000000" pitchFamily="34" charset="-128"/>
                <a:ea typeface="Hiragino Sans W4" panose="020B0400000000000000" pitchFamily="34" charset="-128"/>
              </a:rPr>
              <a:t>入射角</a:t>
            </a:r>
            <a:r>
              <a:rPr lang="en-US" altLang="ja-JP" sz="1600" dirty="0">
                <a:latin typeface="Hiragino Sans W4" panose="020B0400000000000000" pitchFamily="34" charset="-128"/>
                <a:ea typeface="Hiragino Sans W4" panose="020B0400000000000000" pitchFamily="34" charset="-128"/>
              </a:rPr>
              <a:t>0</a:t>
            </a:r>
            <a:r>
              <a:rPr lang="ja-JP" altLang="en-US" sz="1600">
                <a:latin typeface="Hiragino Sans W4" panose="020B0400000000000000" pitchFamily="34" charset="-128"/>
                <a:ea typeface="Hiragino Sans W4" panose="020B0400000000000000" pitchFamily="34" charset="-128"/>
              </a:rPr>
              <a:t>度</a:t>
            </a:r>
          </a:p>
        </p:txBody>
      </p:sp>
      <mc:AlternateContent xmlns:mc="http://schemas.openxmlformats.org/markup-compatibility/2006">
        <mc:Choice xmlns:a14="http://schemas.microsoft.com/office/drawing/2010/main" Requires="a14">
          <p:sp>
            <p:nvSpPr>
              <p:cNvPr id="46" name="テキスト ボックス 45">
                <a:extLst>
                  <a:ext uri="{FF2B5EF4-FFF2-40B4-BE49-F238E27FC236}">
                    <a16:creationId xmlns:a16="http://schemas.microsoft.com/office/drawing/2014/main" id="{92604210-179F-ACE7-BD0F-7282131D424A}"/>
                  </a:ext>
                </a:extLst>
              </p:cNvPr>
              <p:cNvSpPr txBox="1"/>
              <p:nvPr/>
            </p:nvSpPr>
            <p:spPr>
              <a:xfrm>
                <a:off x="2476711" y="3072325"/>
                <a:ext cx="1763405" cy="338554"/>
              </a:xfrm>
              <a:prstGeom prst="rect">
                <a:avLst/>
              </a:prstGeom>
              <a:solidFill>
                <a:schemeClr val="bg1"/>
              </a:solid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algn="ctr"/>
                <a14:m>
                  <m:oMathPara xmlns:m="http://schemas.openxmlformats.org/officeDocument/2006/math">
                    <m:oMathParaPr>
                      <m:jc m:val="centerGroup"/>
                    </m:oMathParaPr>
                    <m:oMath xmlns:m="http://schemas.openxmlformats.org/officeDocument/2006/math">
                      <m:r>
                        <a:rPr lang="ja-JP" altLang="en-US" sz="1600" i="1" smtClean="0">
                          <a:solidFill>
                            <a:schemeClr val="bg1"/>
                          </a:solidFill>
                          <a:latin typeface="Cambria Math" panose="02040503050406030204" pitchFamily="18" charset="0"/>
                          <a:ea typeface="Hiragino Sans W4" panose="020B0400000000000000" pitchFamily="34" charset="-128"/>
                        </a:rPr>
                        <m:t>𝜎</m:t>
                      </m:r>
                      <m:r>
                        <a:rPr lang="en-US" altLang="ja-JP" sz="1600" b="0" i="1" smtClean="0">
                          <a:solidFill>
                            <a:schemeClr val="bg1"/>
                          </a:solidFill>
                          <a:latin typeface="Cambria Math" panose="02040503050406030204" pitchFamily="18" charset="0"/>
                          <a:ea typeface="Hiragino Sans W4" panose="020B0400000000000000" pitchFamily="34" charset="-128"/>
                        </a:rPr>
                        <m:t>=4.8 </m:t>
                      </m:r>
                      <m:r>
                        <a:rPr lang="en-US" altLang="ja-JP" sz="1600" b="0" i="0" smtClean="0">
                          <a:solidFill>
                            <a:schemeClr val="bg1"/>
                          </a:solidFill>
                          <a:latin typeface="Cambria Math" panose="02040503050406030204" pitchFamily="18" charset="0"/>
                          <a:ea typeface="Hiragino Sans W4" panose="020B0400000000000000" pitchFamily="34" charset="-128"/>
                        </a:rPr>
                        <m:t>[</m:t>
                      </m:r>
                      <m:r>
                        <m:rPr>
                          <m:sty m:val="p"/>
                        </m:rPr>
                        <a:rPr lang="en-US" altLang="ja-JP" sz="1600" b="0" i="0" smtClean="0">
                          <a:solidFill>
                            <a:schemeClr val="bg1"/>
                          </a:solidFill>
                          <a:latin typeface="Cambria Math" panose="02040503050406030204" pitchFamily="18" charset="0"/>
                          <a:ea typeface="Hiragino Sans W4" panose="020B0400000000000000" pitchFamily="34" charset="-128"/>
                        </a:rPr>
                        <m:t>nsec</m:t>
                      </m:r>
                      <m:r>
                        <a:rPr lang="en-US" altLang="ja-JP" sz="1600" b="0" i="0" smtClean="0">
                          <a:solidFill>
                            <a:schemeClr val="bg1"/>
                          </a:solidFill>
                          <a:latin typeface="Cambria Math" panose="02040503050406030204" pitchFamily="18" charset="0"/>
                          <a:ea typeface="Hiragino Sans W4" panose="020B0400000000000000" pitchFamily="34" charset="-128"/>
                        </a:rPr>
                        <m:t>]</m:t>
                      </m:r>
                    </m:oMath>
                  </m:oMathPara>
                </a14:m>
                <a:endParaRPr lang="ja-JP" altLang="en-US" sz="1600">
                  <a:solidFill>
                    <a:schemeClr val="bg1"/>
                  </a:solidFill>
                  <a:latin typeface="Hiragino Sans W4" panose="020B0400000000000000" pitchFamily="34" charset="-128"/>
                  <a:ea typeface="Hiragino Sans W4" panose="020B0400000000000000" pitchFamily="34" charset="-128"/>
                </a:endParaRPr>
              </a:p>
            </p:txBody>
          </p:sp>
        </mc:Choice>
        <mc:Fallback>
          <p:sp>
            <p:nvSpPr>
              <p:cNvPr id="46" name="テキスト ボックス 45">
                <a:extLst>
                  <a:ext uri="{FF2B5EF4-FFF2-40B4-BE49-F238E27FC236}">
                    <a16:creationId xmlns:a16="http://schemas.microsoft.com/office/drawing/2014/main" id="{92604210-179F-ACE7-BD0F-7282131D424A}"/>
                  </a:ext>
                </a:extLst>
              </p:cNvPr>
              <p:cNvSpPr txBox="1">
                <a:spLocks noRot="1" noChangeAspect="1" noMove="1" noResize="1" noEditPoints="1" noAdjustHandles="1" noChangeArrowheads="1" noChangeShapeType="1" noTextEdit="1"/>
              </p:cNvSpPr>
              <p:nvPr/>
            </p:nvSpPr>
            <p:spPr>
              <a:xfrm>
                <a:off x="2476711" y="3072325"/>
                <a:ext cx="1763405" cy="338554"/>
              </a:xfrm>
              <a:prstGeom prst="rect">
                <a:avLst/>
              </a:prstGeom>
              <a:blipFill>
                <a:blip r:embed="rId7"/>
                <a:stretch>
                  <a:fillRect b="-17857"/>
                </a:stretch>
              </a:blipFill>
              <a:ln w="19050">
                <a:noFill/>
              </a:ln>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41DBBA63-7875-B9C7-6A69-F87DA5A8B11B}"/>
              </a:ext>
            </a:extLst>
          </p:cNvPr>
          <p:cNvSpPr txBox="1"/>
          <p:nvPr/>
        </p:nvSpPr>
        <p:spPr>
          <a:xfrm>
            <a:off x="2454631" y="3090420"/>
            <a:ext cx="1564894" cy="338554"/>
          </a:xfrm>
          <a:prstGeom prst="rect">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a:latin typeface="Hiragino Sans W4" panose="020B0400000000000000" pitchFamily="34" charset="-128"/>
                <a:ea typeface="Hiragino Sans W4" panose="020B0400000000000000" pitchFamily="34" charset="-128"/>
              </a:rPr>
              <a:t>σ= 4.8 </a:t>
            </a:r>
            <a:r>
              <a:rPr lang="en-US" altLang="ja-JP" sz="1600" dirty="0" err="1">
                <a:latin typeface="Hiragino Sans W4" panose="020B0400000000000000" pitchFamily="34" charset="-128"/>
                <a:ea typeface="Hiragino Sans W4" panose="020B0400000000000000" pitchFamily="34" charset="-128"/>
              </a:rPr>
              <a:t>nsec</a:t>
            </a:r>
            <a:endParaRPr lang="ja-JP" altLang="en-US" sz="1600">
              <a:latin typeface="Hiragino Sans W4" panose="020B0400000000000000" pitchFamily="34" charset="-128"/>
              <a:ea typeface="Hiragino Sans W4" panose="020B0400000000000000" pitchFamily="34" charset="-128"/>
            </a:endParaRPr>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64A64216-3B02-E72A-3130-A8C66F7656E0}"/>
                  </a:ext>
                </a:extLst>
              </p:cNvPr>
              <p:cNvSpPr txBox="1"/>
              <p:nvPr/>
            </p:nvSpPr>
            <p:spPr>
              <a:xfrm>
                <a:off x="7445160" y="3046764"/>
                <a:ext cx="1699519" cy="338554"/>
              </a:xfrm>
              <a:prstGeom prst="rect">
                <a:avLst/>
              </a:prstGeom>
              <a:solidFill>
                <a:schemeClr val="bg1"/>
              </a:solid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algn="ctr"/>
                <a14:m>
                  <m:oMathPara xmlns:m="http://schemas.openxmlformats.org/officeDocument/2006/math">
                    <m:oMathParaPr>
                      <m:jc m:val="centerGroup"/>
                    </m:oMathParaPr>
                    <m:oMath xmlns:m="http://schemas.openxmlformats.org/officeDocument/2006/math">
                      <m:r>
                        <a:rPr lang="ja-JP" altLang="en-US" sz="1600" i="1" smtClean="0">
                          <a:solidFill>
                            <a:schemeClr val="bg1"/>
                          </a:solidFill>
                          <a:latin typeface="Cambria Math" panose="02040503050406030204" pitchFamily="18" charset="0"/>
                          <a:ea typeface="Hiragino Sans W4" panose="020B0400000000000000" pitchFamily="34" charset="-128"/>
                        </a:rPr>
                        <m:t>𝜎</m:t>
                      </m:r>
                      <m:r>
                        <a:rPr lang="en-US" altLang="ja-JP" sz="1600" b="0" i="1" smtClean="0">
                          <a:solidFill>
                            <a:schemeClr val="bg1"/>
                          </a:solidFill>
                          <a:latin typeface="Cambria Math" panose="02040503050406030204" pitchFamily="18" charset="0"/>
                          <a:ea typeface="Hiragino Sans W4" panose="020B0400000000000000" pitchFamily="34" charset="-128"/>
                        </a:rPr>
                        <m:t>=4.8 </m:t>
                      </m:r>
                      <m:r>
                        <a:rPr lang="en-US" altLang="ja-JP" sz="1600" b="0" i="0" smtClean="0">
                          <a:solidFill>
                            <a:schemeClr val="bg1"/>
                          </a:solidFill>
                          <a:latin typeface="Cambria Math" panose="02040503050406030204" pitchFamily="18" charset="0"/>
                          <a:ea typeface="Hiragino Sans W4" panose="020B0400000000000000" pitchFamily="34" charset="-128"/>
                        </a:rPr>
                        <m:t>[</m:t>
                      </m:r>
                      <m:r>
                        <m:rPr>
                          <m:sty m:val="p"/>
                        </m:rPr>
                        <a:rPr lang="en-US" altLang="ja-JP" sz="1600" b="0" i="0" smtClean="0">
                          <a:solidFill>
                            <a:schemeClr val="bg1"/>
                          </a:solidFill>
                          <a:latin typeface="Cambria Math" panose="02040503050406030204" pitchFamily="18" charset="0"/>
                          <a:ea typeface="Hiragino Sans W4" panose="020B0400000000000000" pitchFamily="34" charset="-128"/>
                        </a:rPr>
                        <m:t>nsec</m:t>
                      </m:r>
                      <m:r>
                        <a:rPr lang="en-US" altLang="ja-JP" sz="1600" b="0" i="0" smtClean="0">
                          <a:solidFill>
                            <a:schemeClr val="bg1"/>
                          </a:solidFill>
                          <a:latin typeface="Cambria Math" panose="02040503050406030204" pitchFamily="18" charset="0"/>
                          <a:ea typeface="Hiragino Sans W4" panose="020B0400000000000000" pitchFamily="34" charset="-128"/>
                        </a:rPr>
                        <m:t>]</m:t>
                      </m:r>
                    </m:oMath>
                  </m:oMathPara>
                </a14:m>
                <a:endParaRPr lang="ja-JP" altLang="en-US" sz="1600">
                  <a:solidFill>
                    <a:schemeClr val="bg1"/>
                  </a:solidFill>
                  <a:latin typeface="Hiragino Sans W4" panose="020B0400000000000000" pitchFamily="34" charset="-128"/>
                  <a:ea typeface="Hiragino Sans W4" panose="020B0400000000000000" pitchFamily="34" charset="-128"/>
                </a:endParaRPr>
              </a:p>
            </p:txBody>
          </p:sp>
        </mc:Choice>
        <mc:Fallback xmlns="">
          <p:sp>
            <p:nvSpPr>
              <p:cNvPr id="48" name="テキスト ボックス 47">
                <a:extLst>
                  <a:ext uri="{FF2B5EF4-FFF2-40B4-BE49-F238E27FC236}">
                    <a16:creationId xmlns:a16="http://schemas.microsoft.com/office/drawing/2014/main" id="{64A64216-3B02-E72A-3130-A8C66F7656E0}"/>
                  </a:ext>
                </a:extLst>
              </p:cNvPr>
              <p:cNvSpPr txBox="1">
                <a:spLocks noRot="1" noChangeAspect="1" noMove="1" noResize="1" noEditPoints="1" noAdjustHandles="1" noChangeArrowheads="1" noChangeShapeType="1" noTextEdit="1"/>
              </p:cNvSpPr>
              <p:nvPr/>
            </p:nvSpPr>
            <p:spPr>
              <a:xfrm>
                <a:off x="7445160" y="3046764"/>
                <a:ext cx="1699519" cy="338554"/>
              </a:xfrm>
              <a:prstGeom prst="rect">
                <a:avLst/>
              </a:prstGeom>
              <a:blipFill>
                <a:blip r:embed="rId8"/>
                <a:stretch>
                  <a:fillRect b="-18519"/>
                </a:stretch>
              </a:blipFill>
              <a:ln w="19050">
                <a:noFill/>
              </a:ln>
            </p:spPr>
            <p:txBody>
              <a:bodyPr/>
              <a:lstStyle/>
              <a:p>
                <a:r>
                  <a:rPr lang="ja-JP" altLang="en-US">
                    <a:noFill/>
                  </a:rPr>
                  <a:t> </a:t>
                </a:r>
              </a:p>
            </p:txBody>
          </p:sp>
        </mc:Fallback>
      </mc:AlternateContent>
      <p:sp>
        <p:nvSpPr>
          <p:cNvPr id="49" name="テキスト ボックス 48">
            <a:extLst>
              <a:ext uri="{FF2B5EF4-FFF2-40B4-BE49-F238E27FC236}">
                <a16:creationId xmlns:a16="http://schemas.microsoft.com/office/drawing/2014/main" id="{5014F195-781B-0EF0-7849-945CE08870DB}"/>
              </a:ext>
            </a:extLst>
          </p:cNvPr>
          <p:cNvSpPr txBox="1"/>
          <p:nvPr/>
        </p:nvSpPr>
        <p:spPr>
          <a:xfrm>
            <a:off x="7370773" y="3062576"/>
            <a:ext cx="1584980" cy="338554"/>
          </a:xfrm>
          <a:prstGeom prst="rect">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600" dirty="0" err="1">
                <a:solidFill>
                  <a:schemeClr val="tx1"/>
                </a:solidFill>
                <a:latin typeface="Hiragino Sans W4" panose="020B0400000000000000" pitchFamily="34" charset="-128"/>
                <a:ea typeface="Hiragino Sans W4" panose="020B0400000000000000" pitchFamily="34" charset="-128"/>
              </a:rPr>
              <a:t>σ</a:t>
            </a:r>
            <a:r>
              <a:rPr lang="en-US" altLang="ja-JP" sz="1600" dirty="0">
                <a:solidFill>
                  <a:schemeClr val="tx1"/>
                </a:solidFill>
                <a:latin typeface="Hiragino Sans W4" panose="020B0400000000000000" pitchFamily="34" charset="-128"/>
                <a:ea typeface="Hiragino Sans W4" panose="020B0400000000000000" pitchFamily="34" charset="-128"/>
              </a:rPr>
              <a:t>= 4.3 </a:t>
            </a:r>
            <a:r>
              <a:rPr lang="en-US" altLang="ja-JP" sz="1600" dirty="0" err="1">
                <a:solidFill>
                  <a:schemeClr val="tx1"/>
                </a:solidFill>
                <a:latin typeface="Hiragino Sans W4" panose="020B0400000000000000" pitchFamily="34" charset="-128"/>
                <a:ea typeface="Hiragino Sans W4" panose="020B0400000000000000" pitchFamily="34" charset="-128"/>
              </a:rPr>
              <a:t>nsec</a:t>
            </a:r>
            <a:endParaRPr lang="ja-JP" altLang="en-US" sz="1600">
              <a:solidFill>
                <a:schemeClr val="tx1"/>
              </a:solidFill>
              <a:latin typeface="Hiragino Sans W4" panose="020B0400000000000000" pitchFamily="34" charset="-128"/>
              <a:ea typeface="Hiragino Sans W4" panose="020B0400000000000000" pitchFamily="34" charset="-128"/>
            </a:endParaRPr>
          </a:p>
        </p:txBody>
      </p:sp>
      <p:sp>
        <p:nvSpPr>
          <p:cNvPr id="58" name="テキスト ボックス 57">
            <a:extLst>
              <a:ext uri="{FF2B5EF4-FFF2-40B4-BE49-F238E27FC236}">
                <a16:creationId xmlns:a16="http://schemas.microsoft.com/office/drawing/2014/main" id="{23F5821C-BA6D-5C35-2093-CACC7B49D59B}"/>
              </a:ext>
            </a:extLst>
          </p:cNvPr>
          <p:cNvSpPr txBox="1"/>
          <p:nvPr/>
        </p:nvSpPr>
        <p:spPr>
          <a:xfrm>
            <a:off x="4201664" y="5520298"/>
            <a:ext cx="4911228" cy="1232004"/>
          </a:xfrm>
          <a:prstGeom prst="rect">
            <a:avLst/>
          </a:prstGeom>
          <a:noFill/>
        </p:spPr>
        <p:txBody>
          <a:bodyPr wrap="square">
            <a:spAutoFit/>
          </a:bodyPr>
          <a:lstStyle/>
          <a:p>
            <a:pPr marL="285750" indent="-285750">
              <a:lnSpc>
                <a:spcPts val="2700"/>
              </a:lnSpc>
              <a:spcAft>
                <a:spcPts val="400"/>
              </a:spcAft>
              <a:buFont typeface="Wingdings" pitchFamily="2" charset="2"/>
              <a:buChar char="Ø"/>
            </a:pPr>
            <a:r>
              <a:rPr lang="ja-JP" altLang="en-US" sz="2000" u="sng">
                <a:latin typeface="Hiragino Sans W4" panose="020B0400000000000000" pitchFamily="34" charset="-128"/>
                <a:ea typeface="Hiragino Sans W4" panose="020B0400000000000000" pitchFamily="34" charset="-128"/>
              </a:rPr>
              <a:t>補正後の結果</a:t>
            </a:r>
            <a:endParaRPr lang="en-US" altLang="ja-JP" sz="2000" u="sng" dirty="0">
              <a:latin typeface="Hiragino Sans W4" panose="020B0400000000000000" pitchFamily="34" charset="-128"/>
              <a:ea typeface="Hiragino Sans W4" panose="020B0400000000000000" pitchFamily="34" charset="-128"/>
            </a:endParaRPr>
          </a:p>
          <a:p>
            <a:pPr lvl="1">
              <a:lnSpc>
                <a:spcPts val="2700"/>
              </a:lnSpc>
              <a:spcAft>
                <a:spcPts val="600"/>
              </a:spcAft>
            </a:pPr>
            <a:r>
              <a:rPr lang="en-US" altLang="ja-JP" sz="2000" b="1" dirty="0">
                <a:latin typeface="Hiragino Sans W6" panose="020B0400000000000000" pitchFamily="34" charset="-128"/>
                <a:ea typeface="Hiragino Sans W6" panose="020B0400000000000000" pitchFamily="34" charset="-128"/>
              </a:rPr>
              <a:t>4.3 </a:t>
            </a:r>
            <a:r>
              <a:rPr lang="en-US" altLang="ja-JP" sz="2000" b="1" dirty="0" err="1">
                <a:latin typeface="Hiragino Sans W6" panose="020B0400000000000000" pitchFamily="34" charset="-128"/>
                <a:ea typeface="Hiragino Sans W6" panose="020B0400000000000000" pitchFamily="34" charset="-128"/>
              </a:rPr>
              <a:t>nsec</a:t>
            </a:r>
            <a:r>
              <a:rPr lang="en-US" altLang="ja-JP" sz="2000" b="1" dirty="0">
                <a:latin typeface="Hiragino Sans W6" panose="020B0400000000000000" pitchFamily="34" charset="-128"/>
                <a:ea typeface="Hiragino Sans W6" panose="020B0400000000000000" pitchFamily="34" charset="-128"/>
              </a:rPr>
              <a:t> </a:t>
            </a:r>
            <a:r>
              <a:rPr lang="en-US" altLang="ja-JP" sz="2000" dirty="0">
                <a:latin typeface="Hiragino Sans W4" panose="020B0400000000000000" pitchFamily="34" charset="-128"/>
                <a:ea typeface="Hiragino Sans W4" panose="020B0400000000000000" pitchFamily="34" charset="-128"/>
              </a:rPr>
              <a:t>(0</a:t>
            </a:r>
            <a:r>
              <a:rPr lang="ja-JP" altLang="en-US" sz="2000">
                <a:latin typeface="Hiragino Sans W4" panose="020B0400000000000000" pitchFamily="34" charset="-128"/>
                <a:ea typeface="Hiragino Sans W4" panose="020B0400000000000000" pitchFamily="34" charset="-128"/>
              </a:rPr>
              <a:t>度</a:t>
            </a:r>
            <a:r>
              <a:rPr lang="en-US" altLang="ja-JP" sz="2000" dirty="0">
                <a:latin typeface="Hiragino Sans W4" panose="020B0400000000000000" pitchFamily="34" charset="-128"/>
                <a:ea typeface="Hiragino Sans W4" panose="020B0400000000000000" pitchFamily="34" charset="-128"/>
              </a:rPr>
              <a:t>), </a:t>
            </a:r>
            <a:r>
              <a:rPr lang="en-US" altLang="ja-JP" sz="2000" b="1" dirty="0">
                <a:latin typeface="Hiragino Sans W6" panose="020B0400000000000000" pitchFamily="34" charset="-128"/>
                <a:ea typeface="Hiragino Sans W6" panose="020B0400000000000000" pitchFamily="34" charset="-128"/>
              </a:rPr>
              <a:t>5.4 </a:t>
            </a:r>
            <a:r>
              <a:rPr lang="en-US" altLang="ja-JP" sz="2000" b="1" dirty="0" err="1">
                <a:latin typeface="Hiragino Sans W6" panose="020B0400000000000000" pitchFamily="34" charset="-128"/>
                <a:ea typeface="Hiragino Sans W6" panose="020B0400000000000000" pitchFamily="34" charset="-128"/>
              </a:rPr>
              <a:t>nsec</a:t>
            </a:r>
            <a:r>
              <a:rPr lang="en-US" altLang="ja-JP" sz="2000" b="1" dirty="0">
                <a:latin typeface="Hiragino Sans W6" panose="020B0400000000000000" pitchFamily="34" charset="-128"/>
                <a:ea typeface="Hiragino Sans W6" panose="020B0400000000000000" pitchFamily="34" charset="-128"/>
              </a:rPr>
              <a:t> </a:t>
            </a:r>
            <a:r>
              <a:rPr lang="en-US" altLang="ja-JP" sz="2000" dirty="0">
                <a:latin typeface="Hiragino Sans W4" panose="020B0400000000000000" pitchFamily="34" charset="-128"/>
                <a:ea typeface="Hiragino Sans W4" panose="020B0400000000000000" pitchFamily="34" charset="-128"/>
              </a:rPr>
              <a:t>(16</a:t>
            </a:r>
            <a:r>
              <a:rPr lang="ja-JP" altLang="en-US" sz="2000">
                <a:latin typeface="Hiragino Sans W4" panose="020B0400000000000000" pitchFamily="34" charset="-128"/>
                <a:ea typeface="Hiragino Sans W4" panose="020B0400000000000000" pitchFamily="34" charset="-128"/>
              </a:rPr>
              <a:t>度</a:t>
            </a:r>
            <a:r>
              <a:rPr lang="en-US" altLang="ja-JP" sz="2000" dirty="0">
                <a:latin typeface="Hiragino Sans W4" panose="020B0400000000000000" pitchFamily="34" charset="-128"/>
                <a:ea typeface="Hiragino Sans W4" panose="020B0400000000000000" pitchFamily="34" charset="-128"/>
              </a:rPr>
              <a:t>) </a:t>
            </a:r>
          </a:p>
          <a:p>
            <a:pPr lvl="1">
              <a:lnSpc>
                <a:spcPts val="2700"/>
              </a:lnSpc>
              <a:spcAft>
                <a:spcPts val="600"/>
              </a:spcAft>
            </a:pPr>
            <a:r>
              <a:rPr lang="ja-JP" altLang="en-US" sz="2000">
                <a:latin typeface="Hiragino Sans W4" panose="020B0400000000000000" pitchFamily="34" charset="-128"/>
                <a:ea typeface="Hiragino Sans W4" panose="020B0400000000000000" pitchFamily="34" charset="-128"/>
              </a:rPr>
              <a:t>→</a:t>
            </a:r>
            <a:r>
              <a:rPr lang="en-US" altLang="ja-JP" sz="2000" dirty="0">
                <a:latin typeface="Hiragino Sans W4" panose="020B0400000000000000" pitchFamily="34" charset="-128"/>
                <a:ea typeface="Hiragino Sans W4" panose="020B0400000000000000" pitchFamily="34" charset="-128"/>
              </a:rPr>
              <a:t> </a:t>
            </a:r>
            <a:r>
              <a:rPr lang="en-US" altLang="ja-JP" sz="2000" u="sng" dirty="0">
                <a:solidFill>
                  <a:srgbClr val="FF0000"/>
                </a:solidFill>
                <a:highlight>
                  <a:srgbClr val="FFFF00"/>
                </a:highlight>
                <a:latin typeface="Hiragino Sans W6" panose="020B0400000000000000" pitchFamily="34" charset="-128"/>
                <a:ea typeface="Hiragino Sans W6" panose="020B0400000000000000" pitchFamily="34" charset="-128"/>
              </a:rPr>
              <a:t>CBM, E16</a:t>
            </a:r>
            <a:r>
              <a:rPr lang="ja-JP" altLang="en-US" sz="2000" u="sng">
                <a:solidFill>
                  <a:srgbClr val="FF0000"/>
                </a:solidFill>
                <a:highlight>
                  <a:srgbClr val="FFFF00"/>
                </a:highlight>
                <a:latin typeface="Hiragino Sans W6" panose="020B0400000000000000" pitchFamily="34" charset="-128"/>
                <a:ea typeface="Hiragino Sans W6" panose="020B0400000000000000" pitchFamily="34" charset="-128"/>
              </a:rPr>
              <a:t>実験の要請を満たす</a:t>
            </a:r>
            <a:endParaRPr lang="en" altLang="ja-JP" sz="2000" u="sng" dirty="0">
              <a:solidFill>
                <a:srgbClr val="FF0000"/>
              </a:solidFill>
              <a:highlight>
                <a:srgbClr val="FFFF00"/>
              </a:highlight>
              <a:latin typeface="Hiragino Sans W6" panose="020B0400000000000000" pitchFamily="34" charset="-128"/>
              <a:ea typeface="Hiragino Sans W6" panose="020B0400000000000000" pitchFamily="34" charset="-128"/>
            </a:endParaRPr>
          </a:p>
        </p:txBody>
      </p:sp>
      <p:sp>
        <p:nvSpPr>
          <p:cNvPr id="66" name="テキスト ボックス 65">
            <a:extLst>
              <a:ext uri="{FF2B5EF4-FFF2-40B4-BE49-F238E27FC236}">
                <a16:creationId xmlns:a16="http://schemas.microsoft.com/office/drawing/2014/main" id="{B98DB30D-2A29-0C30-D8DE-EF5E05675A99}"/>
              </a:ext>
            </a:extLst>
          </p:cNvPr>
          <p:cNvSpPr txBox="1"/>
          <p:nvPr/>
        </p:nvSpPr>
        <p:spPr>
          <a:xfrm>
            <a:off x="3807751" y="3473688"/>
            <a:ext cx="1584980" cy="528350"/>
          </a:xfrm>
          <a:prstGeom prst="rect">
            <a:avLst/>
          </a:prstGeom>
          <a:noFill/>
        </p:spPr>
        <p:txBody>
          <a:bodyPr wrap="square">
            <a:spAutoFit/>
          </a:bodyPr>
          <a:lstStyle/>
          <a:p>
            <a:pPr algn="ctr">
              <a:lnSpc>
                <a:spcPts val="1520"/>
              </a:lnSpc>
              <a:spcAft>
                <a:spcPts val="400"/>
              </a:spcAft>
            </a:pPr>
            <a:r>
              <a:rPr lang="en-US" altLang="ja-JP" sz="1600" b="1" dirty="0">
                <a:latin typeface="Hiragino Sans W4" panose="020B0400000000000000" pitchFamily="34" charset="-128"/>
                <a:ea typeface="Hiragino Sans W4" panose="020B0400000000000000" pitchFamily="34" charset="-128"/>
              </a:rPr>
              <a:t>Time walk</a:t>
            </a:r>
          </a:p>
          <a:p>
            <a:pPr algn="ctr">
              <a:lnSpc>
                <a:spcPts val="1520"/>
              </a:lnSpc>
              <a:spcAft>
                <a:spcPts val="400"/>
              </a:spcAft>
            </a:pPr>
            <a:r>
              <a:rPr lang="ja-JP" altLang="en-US" sz="1600" b="1">
                <a:latin typeface="Hiragino Sans W4" panose="020B0400000000000000" pitchFamily="34" charset="-128"/>
                <a:ea typeface="Hiragino Sans W4" panose="020B0400000000000000" pitchFamily="34" charset="-128"/>
              </a:rPr>
              <a:t>補正</a:t>
            </a:r>
            <a:endParaRPr lang="en" altLang="ja-JP" sz="1600" b="1" dirty="0">
              <a:latin typeface="Hiragino Sans W4" panose="020B0400000000000000" pitchFamily="34" charset="-128"/>
              <a:ea typeface="Hiragino Sans W4" panose="020B0400000000000000" pitchFamily="34" charset="-128"/>
            </a:endParaRPr>
          </a:p>
        </p:txBody>
      </p:sp>
      <p:sp>
        <p:nvSpPr>
          <p:cNvPr id="44" name="矢印: 右 11">
            <a:extLst>
              <a:ext uri="{FF2B5EF4-FFF2-40B4-BE49-F238E27FC236}">
                <a16:creationId xmlns:a16="http://schemas.microsoft.com/office/drawing/2014/main" id="{205D9785-149A-9799-CE6C-BD11B89120CA}"/>
              </a:ext>
            </a:extLst>
          </p:cNvPr>
          <p:cNvSpPr/>
          <p:nvPr/>
        </p:nvSpPr>
        <p:spPr>
          <a:xfrm>
            <a:off x="4175686" y="2899949"/>
            <a:ext cx="841544" cy="421386"/>
          </a:xfrm>
          <a:prstGeom prst="rightArrow">
            <a:avLst>
              <a:gd name="adj1" fmla="val 45008"/>
              <a:gd name="adj2" fmla="val 50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5C3A78CA-5EF6-9BA8-95BC-921DDA060046}"/>
              </a:ext>
            </a:extLst>
          </p:cNvPr>
          <p:cNvCxnSpPr>
            <a:cxnSpLocks/>
          </p:cNvCxnSpPr>
          <p:nvPr/>
        </p:nvCxnSpPr>
        <p:spPr>
          <a:xfrm>
            <a:off x="124178" y="576056"/>
            <a:ext cx="894546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テキスト ボックス 96">
                <a:extLst>
                  <a:ext uri="{FF2B5EF4-FFF2-40B4-BE49-F238E27FC236}">
                    <a16:creationId xmlns:a16="http://schemas.microsoft.com/office/drawing/2014/main" id="{0946FF6A-21D6-11ED-BA98-95ED0B86BFC9}"/>
                  </a:ext>
                </a:extLst>
              </p:cNvPr>
              <p:cNvSpPr txBox="1"/>
              <p:nvPr/>
            </p:nvSpPr>
            <p:spPr>
              <a:xfrm>
                <a:off x="1597777" y="1034533"/>
                <a:ext cx="4581144"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200" b="0" i="1" smtClean="0">
                              <a:solidFill>
                                <a:schemeClr val="tx1"/>
                              </a:solidFill>
                              <a:latin typeface="Cambria Math" panose="02040503050406030204" pitchFamily="18" charset="0"/>
                            </a:rPr>
                          </m:ctrlPr>
                        </m:sSubPr>
                        <m:e>
                          <m:r>
                            <a:rPr lang="en-US" altLang="ja-JP" sz="2200" b="0" i="1" smtClean="0">
                              <a:solidFill>
                                <a:schemeClr val="tx1"/>
                              </a:solidFill>
                              <a:latin typeface="Cambria Math" panose="02040503050406030204" pitchFamily="18" charset="0"/>
                            </a:rPr>
                            <m:t>𝑡</m:t>
                          </m:r>
                        </m:e>
                        <m:sub>
                          <m:r>
                            <m:rPr>
                              <m:sty m:val="p"/>
                            </m:rPr>
                            <a:rPr lang="en-US" altLang="ja-JP" sz="2200" b="0" i="0" smtClean="0">
                              <a:solidFill>
                                <a:schemeClr val="tx1"/>
                              </a:solidFill>
                              <a:latin typeface="Cambria Math" panose="02040503050406030204" pitchFamily="18" charset="0"/>
                            </a:rPr>
                            <m:t>diff</m:t>
                          </m:r>
                          <m:r>
                            <a:rPr lang="en-US" altLang="ja-JP" sz="2200" b="0" i="1" smtClean="0">
                              <a:solidFill>
                                <a:schemeClr val="tx1"/>
                              </a:solidFill>
                              <a:latin typeface="Cambria Math" panose="02040503050406030204" pitchFamily="18" charset="0"/>
                            </a:rPr>
                            <m:t>.</m:t>
                          </m:r>
                        </m:sub>
                      </m:sSub>
                      <m:r>
                        <a:rPr lang="en-US" altLang="ja-JP" sz="2200" b="0" i="1" smtClean="0">
                          <a:solidFill>
                            <a:schemeClr val="tx1"/>
                          </a:solidFill>
                          <a:latin typeface="Cambria Math" panose="02040503050406030204" pitchFamily="18" charset="0"/>
                        </a:rPr>
                        <m:t>= </m:t>
                      </m:r>
                      <m:sSub>
                        <m:sSubPr>
                          <m:ctrlPr>
                            <a:rPr lang="en-US" altLang="ja-JP" sz="2200" b="0" i="1" smtClean="0">
                              <a:solidFill>
                                <a:schemeClr val="tx1"/>
                              </a:solidFill>
                              <a:latin typeface="Cambria Math" panose="02040503050406030204" pitchFamily="18" charset="0"/>
                            </a:rPr>
                          </m:ctrlPr>
                        </m:sSubPr>
                        <m:e>
                          <m:r>
                            <a:rPr lang="en-US" altLang="ja-JP" sz="2200" b="0" i="1" smtClean="0">
                              <a:solidFill>
                                <a:schemeClr val="tx1"/>
                              </a:solidFill>
                              <a:latin typeface="Cambria Math" panose="02040503050406030204" pitchFamily="18" charset="0"/>
                            </a:rPr>
                            <m:t>𝑡</m:t>
                          </m:r>
                        </m:e>
                        <m:sub>
                          <m:r>
                            <a:rPr lang="en-US" altLang="ja-JP" sz="2200" b="0" i="1" smtClean="0">
                              <a:solidFill>
                                <a:schemeClr val="tx1"/>
                              </a:solidFill>
                              <a:latin typeface="Cambria Math" panose="02040503050406030204" pitchFamily="18" charset="0"/>
                            </a:rPr>
                            <m:t>𝑠𝑒𝑛𝑠𝑜𝑟</m:t>
                          </m:r>
                        </m:sub>
                      </m:sSub>
                      <m:r>
                        <a:rPr lang="en-US" altLang="ja-JP" sz="2200" b="0" i="1" smtClean="0">
                          <a:solidFill>
                            <a:schemeClr val="tx1"/>
                          </a:solidFill>
                          <a:latin typeface="Cambria Math" panose="02040503050406030204" pitchFamily="18" charset="0"/>
                        </a:rPr>
                        <m:t>−</m:t>
                      </m:r>
                      <m:sSub>
                        <m:sSubPr>
                          <m:ctrlPr>
                            <a:rPr lang="en-US" altLang="ja-JP" sz="2200" i="1" smtClean="0">
                              <a:solidFill>
                                <a:schemeClr val="tx1"/>
                              </a:solidFill>
                              <a:latin typeface="Cambria Math" panose="02040503050406030204" pitchFamily="18" charset="0"/>
                            </a:rPr>
                          </m:ctrlPr>
                        </m:sSubPr>
                        <m:e>
                          <m:r>
                            <a:rPr lang="en-US" altLang="ja-JP" sz="2200" i="1">
                              <a:solidFill>
                                <a:schemeClr val="tx1"/>
                              </a:solidFill>
                              <a:latin typeface="Cambria Math" panose="02040503050406030204" pitchFamily="18" charset="0"/>
                            </a:rPr>
                            <m:t>𝑡</m:t>
                          </m:r>
                        </m:e>
                        <m:sub>
                          <m:r>
                            <a:rPr lang="en-US" altLang="ja-JP" sz="2200" i="1">
                              <a:solidFill>
                                <a:schemeClr val="tx1"/>
                              </a:solidFill>
                              <a:latin typeface="Cambria Math" panose="02040503050406030204" pitchFamily="18" charset="0"/>
                            </a:rPr>
                            <m:t>𝑠𝑐𝑖</m:t>
                          </m:r>
                          <m:r>
                            <a:rPr lang="en-US" altLang="ja-JP" sz="2200" i="1">
                              <a:solidFill>
                                <a:schemeClr val="tx1"/>
                              </a:solidFill>
                              <a:latin typeface="Cambria Math" panose="02040503050406030204" pitchFamily="18" charset="0"/>
                            </a:rPr>
                            <m:t>.</m:t>
                          </m:r>
                        </m:sub>
                      </m:sSub>
                    </m:oMath>
                  </m:oMathPara>
                </a14:m>
                <a:endParaRPr lang="ja-JP" altLang="en-US" sz="2200">
                  <a:solidFill>
                    <a:schemeClr val="tx1"/>
                  </a:solidFill>
                </a:endParaRPr>
              </a:p>
            </p:txBody>
          </p:sp>
        </mc:Choice>
        <mc:Fallback xmlns="">
          <p:sp>
            <p:nvSpPr>
              <p:cNvPr id="97" name="テキスト ボックス 96">
                <a:extLst>
                  <a:ext uri="{FF2B5EF4-FFF2-40B4-BE49-F238E27FC236}">
                    <a16:creationId xmlns:a16="http://schemas.microsoft.com/office/drawing/2014/main" id="{0946FF6A-21D6-11ED-BA98-95ED0B86BFC9}"/>
                  </a:ext>
                </a:extLst>
              </p:cNvPr>
              <p:cNvSpPr txBox="1">
                <a:spLocks noRot="1" noChangeAspect="1" noMove="1" noResize="1" noEditPoints="1" noAdjustHandles="1" noChangeArrowheads="1" noChangeShapeType="1" noTextEdit="1"/>
              </p:cNvSpPr>
              <p:nvPr/>
            </p:nvSpPr>
            <p:spPr>
              <a:xfrm>
                <a:off x="1597777" y="1034533"/>
                <a:ext cx="4581144" cy="430887"/>
              </a:xfrm>
              <a:prstGeom prst="rect">
                <a:avLst/>
              </a:prstGeom>
              <a:blipFill>
                <a:blip r:embed="rId14"/>
                <a:stretch>
                  <a:fillRect b="-20000"/>
                </a:stretch>
              </a:blipFill>
            </p:spPr>
            <p:txBody>
              <a:bodyPr/>
              <a:lstStyle/>
              <a:p>
                <a:r>
                  <a:rPr lang="ja-JP" altLang="en-US">
                    <a:noFill/>
                  </a:rPr>
                  <a:t> </a:t>
                </a:r>
              </a:p>
            </p:txBody>
          </p:sp>
        </mc:Fallback>
      </mc:AlternateContent>
      <p:grpSp>
        <p:nvGrpSpPr>
          <p:cNvPr id="54" name="グループ化 53">
            <a:extLst>
              <a:ext uri="{FF2B5EF4-FFF2-40B4-BE49-F238E27FC236}">
                <a16:creationId xmlns:a16="http://schemas.microsoft.com/office/drawing/2014/main" id="{7FFB2762-2E2B-7B4B-9638-1DE62F038291}"/>
              </a:ext>
            </a:extLst>
          </p:cNvPr>
          <p:cNvGrpSpPr/>
          <p:nvPr/>
        </p:nvGrpSpPr>
        <p:grpSpPr>
          <a:xfrm>
            <a:off x="2389092" y="1044988"/>
            <a:ext cx="6593951" cy="1219576"/>
            <a:chOff x="2389092" y="1167391"/>
            <a:chExt cx="6593951" cy="1219576"/>
          </a:xfrm>
        </p:grpSpPr>
        <p:sp>
          <p:nvSpPr>
            <p:cNvPr id="105" name="線吹き出し 2 (枠付き) 104">
              <a:extLst>
                <a:ext uri="{FF2B5EF4-FFF2-40B4-BE49-F238E27FC236}">
                  <a16:creationId xmlns:a16="http://schemas.microsoft.com/office/drawing/2014/main" id="{E59C6532-4856-E435-49F2-8832B0D47603}"/>
                </a:ext>
              </a:extLst>
            </p:cNvPr>
            <p:cNvSpPr/>
            <p:nvPr/>
          </p:nvSpPr>
          <p:spPr>
            <a:xfrm>
              <a:off x="6692251" y="1215661"/>
              <a:ext cx="2273692" cy="699593"/>
            </a:xfrm>
            <a:prstGeom prst="borderCallout2">
              <a:avLst>
                <a:gd name="adj1" fmla="val 32723"/>
                <a:gd name="adj2" fmla="val 3"/>
                <a:gd name="adj3" fmla="val 31974"/>
                <a:gd name="adj4" fmla="val -28449"/>
                <a:gd name="adj5" fmla="val 96295"/>
                <a:gd name="adj6" fmla="val -4768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Hiragino Sans W4" panose="020B0400000000000000" pitchFamily="34" charset="-128"/>
                <a:ea typeface="Hiragino Sans W4" panose="020B0400000000000000" pitchFamily="34" charset="-128"/>
              </a:endParaRPr>
            </a:p>
          </p:txBody>
        </p:sp>
        <mc:AlternateContent xmlns:mc="http://schemas.openxmlformats.org/markup-compatibility/2006">
          <mc:Choice xmlns:a14="http://schemas.microsoft.com/office/drawing/2010/main" Requires="a14">
            <p:sp>
              <p:nvSpPr>
                <p:cNvPr id="51" name="テキスト ボックス 50">
                  <a:extLst>
                    <a:ext uri="{FF2B5EF4-FFF2-40B4-BE49-F238E27FC236}">
                      <a16:creationId xmlns:a16="http://schemas.microsoft.com/office/drawing/2014/main" id="{383A4D17-A8E9-6DD3-C681-B4F3C49745AA}"/>
                    </a:ext>
                  </a:extLst>
                </p:cNvPr>
                <p:cNvSpPr txBox="1"/>
                <p:nvPr/>
              </p:nvSpPr>
              <p:spPr>
                <a:xfrm>
                  <a:off x="6709351" y="1167391"/>
                  <a:ext cx="2273692" cy="707886"/>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smtClean="0">
                                <a:solidFill>
                                  <a:schemeClr val="tx1"/>
                                </a:solidFill>
                                <a:latin typeface="Cambria Math" panose="02040503050406030204" pitchFamily="18" charset="0"/>
                                <a:ea typeface="Cambria Math" panose="02040503050406030204" pitchFamily="18" charset="0"/>
                              </a:rPr>
                              <m:t>𝜎</m:t>
                            </m:r>
                          </m:e>
                          <m:sub>
                            <m:r>
                              <a:rPr lang="en-US" altLang="ja-JP" sz="2000" b="0" i="1" smtClean="0">
                                <a:solidFill>
                                  <a:schemeClr val="tx1"/>
                                </a:solidFill>
                                <a:latin typeface="Cambria Math" panose="02040503050406030204" pitchFamily="18" charset="0"/>
                              </a:rPr>
                              <m:t>𝑠𝑐𝑖</m:t>
                            </m:r>
                            <m:r>
                              <a:rPr lang="en-US" altLang="ja-JP" sz="2000" b="0" i="1" smtClean="0">
                                <a:solidFill>
                                  <a:schemeClr val="tx1"/>
                                </a:solidFill>
                                <a:latin typeface="Cambria Math" panose="02040503050406030204" pitchFamily="18" charset="0"/>
                              </a:rPr>
                              <m:t>.</m:t>
                            </m:r>
                          </m:sub>
                        </m:sSub>
                        <m:r>
                          <a:rPr lang="en-US" altLang="ja-JP" sz="2000" i="1" smtClean="0">
                            <a:solidFill>
                              <a:schemeClr val="tx1"/>
                            </a:solidFill>
                            <a:latin typeface="Cambria Math" panose="02040503050406030204" pitchFamily="18" charset="0"/>
                            <a:ea typeface="Cambria Math" panose="02040503050406030204" pitchFamily="18" charset="0"/>
                          </a:rPr>
                          <m:t>≪</m:t>
                        </m:r>
                        <m:sSub>
                          <m:sSubPr>
                            <m:ctrlPr>
                              <a:rPr lang="en-US" altLang="ja-JP" sz="2000" i="1" smtClean="0">
                                <a:solidFill>
                                  <a:schemeClr val="tx1"/>
                                </a:solidFill>
                                <a:latin typeface="Cambria Math" panose="02040503050406030204" pitchFamily="18" charset="0"/>
                                <a:ea typeface="Cambria Math" panose="02040503050406030204" pitchFamily="18" charset="0"/>
                              </a:rPr>
                            </m:ctrlPr>
                          </m:sSubPr>
                          <m:e>
                            <m:r>
                              <a:rPr lang="en-US" altLang="ja-JP" sz="2000" i="1" smtClean="0">
                                <a:solidFill>
                                  <a:schemeClr val="tx1"/>
                                </a:solidFill>
                                <a:latin typeface="Cambria Math" panose="02040503050406030204" pitchFamily="18" charset="0"/>
                                <a:ea typeface="Cambria Math" panose="02040503050406030204" pitchFamily="18" charset="0"/>
                              </a:rPr>
                              <m:t>𝜎</m:t>
                            </m:r>
                          </m:e>
                          <m:sub>
                            <m:r>
                              <a:rPr lang="en-US" altLang="ja-JP" sz="2000" b="0" i="1" smtClean="0">
                                <a:solidFill>
                                  <a:schemeClr val="tx1"/>
                                </a:solidFill>
                                <a:latin typeface="Cambria Math" panose="02040503050406030204" pitchFamily="18" charset="0"/>
                                <a:ea typeface="Cambria Math" panose="02040503050406030204" pitchFamily="18" charset="0"/>
                              </a:rPr>
                              <m:t>𝑠𝑒𝑛𝑠𝑜𝑟</m:t>
                            </m:r>
                          </m:sub>
                        </m:sSub>
                      </m:oMath>
                    </m:oMathPara>
                  </a14:m>
                  <a:endParaRPr lang="en-US" altLang="ja-JP" sz="2000" dirty="0">
                    <a:solidFill>
                      <a:schemeClr val="tx1"/>
                    </a:solidFill>
                  </a:endParaRPr>
                </a:p>
                <a:p>
                  <a:pPr algn="ctr"/>
                  <a14:m>
                    <m:oMath xmlns:m="http://schemas.openxmlformats.org/officeDocument/2006/math">
                      <m:sSub>
                        <m:sSubPr>
                          <m:ctrlPr>
                            <a:rPr lang="en-US" altLang="ja-JP" sz="2000" i="1" smtClean="0">
                              <a:solidFill>
                                <a:schemeClr val="tx1"/>
                              </a:solidFill>
                              <a:latin typeface="Cambria Math" panose="02040503050406030204" pitchFamily="18" charset="0"/>
                            </a:rPr>
                          </m:ctrlPr>
                        </m:sSubPr>
                        <m:e>
                          <m:r>
                            <m:rPr>
                              <m:sty m:val="p"/>
                            </m:rPr>
                            <a:rPr lang="en-US" altLang="ja-JP" sz="2000" b="0" i="0" smtClean="0">
                              <a:solidFill>
                                <a:schemeClr val="tx1"/>
                              </a:solidFill>
                              <a:latin typeface="Cambria Math" panose="02040503050406030204" pitchFamily="18" charset="0"/>
                              <a:ea typeface="Cambria Math" panose="02040503050406030204" pitchFamily="18" charset="0"/>
                            </a:rPr>
                            <m:t>σ</m:t>
                          </m:r>
                        </m:e>
                        <m:sub>
                          <m:r>
                            <a:rPr lang="en-US" altLang="ja-JP" sz="2000" b="0" i="1" smtClean="0">
                              <a:solidFill>
                                <a:schemeClr val="tx1"/>
                              </a:solidFill>
                              <a:latin typeface="Cambria Math" panose="02040503050406030204" pitchFamily="18" charset="0"/>
                            </a:rPr>
                            <m:t>𝑠𝑐𝑖</m:t>
                          </m:r>
                          <m:r>
                            <a:rPr lang="en-US" altLang="ja-JP" sz="2000" b="0" i="0" smtClean="0">
                              <a:solidFill>
                                <a:schemeClr val="tx1"/>
                              </a:solidFill>
                              <a:latin typeface="Cambria Math" panose="02040503050406030204" pitchFamily="18" charset="0"/>
                            </a:rPr>
                            <m:t>.</m:t>
                          </m:r>
                        </m:sub>
                      </m:sSub>
                    </m:oMath>
                  </a14:m>
                  <a:r>
                    <a:rPr lang="en-US" altLang="ja-JP" sz="2000" dirty="0">
                      <a:solidFill>
                        <a:schemeClr val="tx1"/>
                      </a:solidFill>
                      <a:latin typeface="Hiragino Sans W4" panose="020B0400000000000000" pitchFamily="34" charset="-128"/>
                      <a:ea typeface="Hiragino Sans W4" panose="020B0400000000000000" pitchFamily="34" charset="-128"/>
                    </a:rPr>
                    <a:t> </a:t>
                  </a:r>
                  <a:r>
                    <a:rPr lang="ja-JP" altLang="en-US" sz="1600">
                      <a:solidFill>
                        <a:schemeClr val="tx1"/>
                      </a:solidFill>
                      <a:latin typeface="Hiragino Sans W4" panose="020B0400000000000000" pitchFamily="34" charset="-128"/>
                      <a:ea typeface="Hiragino Sans W4" panose="020B0400000000000000" pitchFamily="34" charset="-128"/>
                    </a:rPr>
                    <a:t>は</a:t>
                  </a:r>
                  <a:r>
                    <a:rPr lang="en-US" altLang="ja-JP" sz="1600" dirty="0">
                      <a:solidFill>
                        <a:schemeClr val="tx1"/>
                      </a:solidFill>
                      <a:latin typeface="Hiragino Sans W4" panose="020B0400000000000000" pitchFamily="34" charset="-128"/>
                      <a:ea typeface="Hiragino Sans W4" panose="020B0400000000000000" pitchFamily="34" charset="-128"/>
                    </a:rPr>
                    <a:t>1nsec</a:t>
                  </a:r>
                  <a:r>
                    <a:rPr lang="ja-JP" altLang="en-US" sz="1600">
                      <a:solidFill>
                        <a:schemeClr val="tx1"/>
                      </a:solidFill>
                      <a:latin typeface="Hiragino Sans W4" panose="020B0400000000000000" pitchFamily="34" charset="-128"/>
                      <a:ea typeface="Hiragino Sans W4" panose="020B0400000000000000" pitchFamily="34" charset="-128"/>
                    </a:rPr>
                    <a:t>以下</a:t>
                  </a:r>
                  <a:endParaRPr lang="ja-JP" altLang="en-US" sz="2000">
                    <a:solidFill>
                      <a:schemeClr val="tx1"/>
                    </a:solidFill>
                    <a:latin typeface="Hiragino Sans W4" panose="020B0400000000000000" pitchFamily="34" charset="-128"/>
                    <a:ea typeface="Hiragino Sans W4" panose="020B0400000000000000" pitchFamily="34" charset="-128"/>
                  </a:endParaRPr>
                </a:p>
              </p:txBody>
            </p:sp>
          </mc:Choice>
          <mc:Fallback>
            <p:sp>
              <p:nvSpPr>
                <p:cNvPr id="51" name="テキスト ボックス 50">
                  <a:extLst>
                    <a:ext uri="{FF2B5EF4-FFF2-40B4-BE49-F238E27FC236}">
                      <a16:creationId xmlns:a16="http://schemas.microsoft.com/office/drawing/2014/main" id="{383A4D17-A8E9-6DD3-C681-B4F3C49745AA}"/>
                    </a:ext>
                  </a:extLst>
                </p:cNvPr>
                <p:cNvSpPr txBox="1">
                  <a:spLocks noRot="1" noChangeAspect="1" noMove="1" noResize="1" noEditPoints="1" noAdjustHandles="1" noChangeArrowheads="1" noChangeShapeType="1" noTextEdit="1"/>
                </p:cNvSpPr>
                <p:nvPr/>
              </p:nvSpPr>
              <p:spPr>
                <a:xfrm>
                  <a:off x="6709351" y="1167391"/>
                  <a:ext cx="2273692" cy="707886"/>
                </a:xfrm>
                <a:prstGeom prst="rect">
                  <a:avLst/>
                </a:prstGeom>
                <a:blipFill>
                  <a:blip r:embed="rId15"/>
                  <a:stretch>
                    <a:fillRect b="-70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6" name="テキスト ボックス 95">
                  <a:extLst>
                    <a:ext uri="{FF2B5EF4-FFF2-40B4-BE49-F238E27FC236}">
                      <a16:creationId xmlns:a16="http://schemas.microsoft.com/office/drawing/2014/main" id="{B3BA23AF-6D65-E708-92BC-1D9ED553728E}"/>
                    </a:ext>
                  </a:extLst>
                </p:cNvPr>
                <p:cNvSpPr txBox="1"/>
                <p:nvPr/>
              </p:nvSpPr>
              <p:spPr>
                <a:xfrm>
                  <a:off x="2702899" y="1605663"/>
                  <a:ext cx="3993391" cy="781304"/>
                </a:xfrm>
                <a:prstGeom prst="rect">
                  <a:avLst/>
                </a:prstGeom>
                <a:noFill/>
              </p:spPr>
              <p:txBody>
                <a:bodyPr wrap="square">
                  <a:spAutoFit/>
                </a:bodyPr>
                <a:lstStyle/>
                <a:p>
                  <a14:m>
                    <m:oMath xmlns:m="http://schemas.openxmlformats.org/officeDocument/2006/math">
                      <m:sSub>
                        <m:sSubPr>
                          <m:ctrlPr>
                            <a:rPr lang="en-US" altLang="ja-JP" sz="2200" b="0" i="1" smtClean="0">
                              <a:solidFill>
                                <a:schemeClr val="tx1"/>
                              </a:solidFill>
                              <a:latin typeface="Cambria Math" panose="02040503050406030204" pitchFamily="18" charset="0"/>
                            </a:rPr>
                          </m:ctrlPr>
                        </m:sSubPr>
                        <m:e>
                          <m:r>
                            <a:rPr lang="en-US" altLang="ja-JP" sz="2200" b="0" i="1" smtClean="0">
                              <a:solidFill>
                                <a:schemeClr val="tx1"/>
                              </a:solidFill>
                              <a:latin typeface="Cambria Math" panose="02040503050406030204" pitchFamily="18" charset="0"/>
                              <a:ea typeface="Cambria Math" panose="02040503050406030204" pitchFamily="18" charset="0"/>
                            </a:rPr>
                            <m:t>𝜎</m:t>
                          </m:r>
                        </m:e>
                        <m:sub>
                          <m:r>
                            <m:rPr>
                              <m:sty m:val="p"/>
                            </m:rPr>
                            <a:rPr lang="en-US" altLang="ja-JP" sz="2200" b="0" i="0" smtClean="0">
                              <a:solidFill>
                                <a:schemeClr val="tx1"/>
                              </a:solidFill>
                              <a:latin typeface="Cambria Math" panose="02040503050406030204" pitchFamily="18" charset="0"/>
                            </a:rPr>
                            <m:t>diff</m:t>
                          </m:r>
                          <m:r>
                            <a:rPr lang="en-US" altLang="ja-JP" sz="2200" b="0" i="1" smtClean="0">
                              <a:solidFill>
                                <a:schemeClr val="tx1"/>
                              </a:solidFill>
                              <a:latin typeface="Cambria Math" panose="02040503050406030204" pitchFamily="18" charset="0"/>
                            </a:rPr>
                            <m:t>.</m:t>
                          </m:r>
                        </m:sub>
                      </m:sSub>
                    </m:oMath>
                  </a14:m>
                  <a:r>
                    <a:rPr lang="en-US" altLang="ja-JP" sz="2200" dirty="0">
                      <a:solidFill>
                        <a:schemeClr val="tx1"/>
                      </a:solidFill>
                    </a:rPr>
                    <a:t> =</a:t>
                  </a:r>
                  <a14:m>
                    <m:oMath xmlns:m="http://schemas.openxmlformats.org/officeDocument/2006/math">
                      <m:rad>
                        <m:radPr>
                          <m:degHide m:val="on"/>
                          <m:ctrlPr>
                            <a:rPr lang="en-US" altLang="ja-JP" sz="2200" i="1" smtClean="0">
                              <a:solidFill>
                                <a:schemeClr val="tx1"/>
                              </a:solidFill>
                              <a:latin typeface="Cambria Math" panose="02040503050406030204" pitchFamily="18" charset="0"/>
                            </a:rPr>
                          </m:ctrlPr>
                        </m:radPr>
                        <m:deg/>
                        <m:e>
                          <m:sSubSup>
                            <m:sSubSupPr>
                              <m:ctrlPr>
                                <a:rPr lang="en-US" altLang="ja-JP" sz="2200" i="1" smtClean="0">
                                  <a:solidFill>
                                    <a:schemeClr val="tx1"/>
                                  </a:solidFill>
                                  <a:latin typeface="Cambria Math" panose="02040503050406030204" pitchFamily="18" charset="0"/>
                                </a:rPr>
                              </m:ctrlPr>
                            </m:sSubSupPr>
                            <m:e>
                              <m:r>
                                <a:rPr lang="en-US" altLang="ja-JP" sz="2200" i="1">
                                  <a:solidFill>
                                    <a:schemeClr val="tx1"/>
                                  </a:solidFill>
                                  <a:latin typeface="Cambria Math" panose="02040503050406030204" pitchFamily="18" charset="0"/>
                                  <a:ea typeface="Cambria Math" panose="02040503050406030204" pitchFamily="18" charset="0"/>
                                </a:rPr>
                                <m:t>𝜎</m:t>
                              </m:r>
                            </m:e>
                            <m:sub>
                              <m:r>
                                <a:rPr lang="en-US" altLang="ja-JP" sz="2200" i="1">
                                  <a:solidFill>
                                    <a:schemeClr val="tx1"/>
                                  </a:solidFill>
                                  <a:latin typeface="Cambria Math" panose="02040503050406030204" pitchFamily="18" charset="0"/>
                                </a:rPr>
                                <m:t>𝑠</m:t>
                              </m:r>
                              <m:r>
                                <a:rPr lang="en-US" altLang="ja-JP" sz="2200" b="0" i="1" smtClean="0">
                                  <a:solidFill>
                                    <a:schemeClr val="tx1"/>
                                  </a:solidFill>
                                  <a:latin typeface="Cambria Math" panose="02040503050406030204" pitchFamily="18" charset="0"/>
                                </a:rPr>
                                <m:t>𝑒𝑛𝑠𝑜𝑟</m:t>
                              </m:r>
                            </m:sub>
                            <m:sup>
                              <m:r>
                                <a:rPr lang="en-US" altLang="ja-JP" sz="2200" i="1">
                                  <a:solidFill>
                                    <a:schemeClr val="tx1"/>
                                  </a:solidFill>
                                  <a:latin typeface="Cambria Math" panose="02040503050406030204" pitchFamily="18" charset="0"/>
                                </a:rPr>
                                <m:t>2</m:t>
                              </m:r>
                            </m:sup>
                          </m:sSubSup>
                          <m:r>
                            <a:rPr lang="en-US" altLang="ja-JP" sz="2200" b="0" i="1" smtClean="0">
                              <a:solidFill>
                                <a:schemeClr val="tx1"/>
                              </a:solidFill>
                              <a:latin typeface="Cambria Math" panose="02040503050406030204" pitchFamily="18" charset="0"/>
                            </a:rPr>
                            <m:t>+</m:t>
                          </m:r>
                          <m:sSubSup>
                            <m:sSubSupPr>
                              <m:ctrlPr>
                                <a:rPr lang="en-US" altLang="ja-JP" sz="2200" i="1" smtClean="0">
                                  <a:solidFill>
                                    <a:schemeClr val="tx1"/>
                                  </a:solidFill>
                                  <a:latin typeface="Cambria Math" panose="02040503050406030204" pitchFamily="18" charset="0"/>
                                </a:rPr>
                              </m:ctrlPr>
                            </m:sSubSupPr>
                            <m:e>
                              <m:r>
                                <a:rPr lang="en-US" altLang="ja-JP" sz="2200" i="1">
                                  <a:solidFill>
                                    <a:schemeClr val="tx1"/>
                                  </a:solidFill>
                                  <a:latin typeface="Cambria Math" panose="02040503050406030204" pitchFamily="18" charset="0"/>
                                  <a:ea typeface="Cambria Math" panose="02040503050406030204" pitchFamily="18" charset="0"/>
                                </a:rPr>
                                <m:t>𝜎</m:t>
                              </m:r>
                            </m:e>
                            <m:sub>
                              <m:r>
                                <a:rPr lang="en-US" altLang="ja-JP" sz="2200" i="1">
                                  <a:solidFill>
                                    <a:schemeClr val="tx1"/>
                                  </a:solidFill>
                                  <a:latin typeface="Cambria Math" panose="02040503050406030204" pitchFamily="18" charset="0"/>
                                </a:rPr>
                                <m:t>𝑠𝑐𝑖</m:t>
                              </m:r>
                              <m:r>
                                <a:rPr lang="en-US" altLang="ja-JP" sz="2200" i="1">
                                  <a:solidFill>
                                    <a:schemeClr val="tx1"/>
                                  </a:solidFill>
                                  <a:latin typeface="Cambria Math" panose="02040503050406030204" pitchFamily="18" charset="0"/>
                                </a:rPr>
                                <m:t>.</m:t>
                              </m:r>
                            </m:sub>
                            <m:sup>
                              <m:r>
                                <a:rPr lang="en-US" altLang="ja-JP" sz="2200" i="1">
                                  <a:solidFill>
                                    <a:schemeClr val="tx1"/>
                                  </a:solidFill>
                                  <a:latin typeface="Cambria Math" panose="02040503050406030204" pitchFamily="18" charset="0"/>
                                </a:rPr>
                                <m:t>2</m:t>
                              </m:r>
                            </m:sup>
                          </m:sSubSup>
                        </m:e>
                      </m:rad>
                      <m:r>
                        <a:rPr lang="ja-JP" altLang="en-US" sz="2200" b="0" i="1" smtClean="0">
                          <a:solidFill>
                            <a:schemeClr val="tx1"/>
                          </a:solidFill>
                          <a:latin typeface="Cambria Math" panose="02040503050406030204" pitchFamily="18" charset="0"/>
                        </a:rPr>
                        <m:t>≈</m:t>
                      </m:r>
                      <m:sSub>
                        <m:sSubPr>
                          <m:ctrlPr>
                            <a:rPr lang="en-US" altLang="ja-JP" sz="2200" i="1" smtClean="0">
                              <a:solidFill>
                                <a:schemeClr val="tx1"/>
                              </a:solidFill>
                              <a:latin typeface="Cambria Math" panose="02040503050406030204" pitchFamily="18" charset="0"/>
                            </a:rPr>
                          </m:ctrlPr>
                        </m:sSubPr>
                        <m:e>
                          <m:r>
                            <a:rPr lang="en-US" altLang="ja-JP" sz="2200" b="0" i="1" smtClean="0">
                              <a:solidFill>
                                <a:schemeClr val="tx1"/>
                              </a:solidFill>
                              <a:latin typeface="Cambria Math" panose="02040503050406030204" pitchFamily="18" charset="0"/>
                              <a:ea typeface="Cambria Math" panose="02040503050406030204" pitchFamily="18" charset="0"/>
                            </a:rPr>
                            <m:t>𝜎</m:t>
                          </m:r>
                        </m:e>
                        <m:sub>
                          <m:r>
                            <a:rPr lang="en-US" altLang="ja-JP" sz="2200" b="0" i="1" smtClean="0">
                              <a:solidFill>
                                <a:schemeClr val="tx1"/>
                              </a:solidFill>
                              <a:latin typeface="Cambria Math" panose="02040503050406030204" pitchFamily="18" charset="0"/>
                            </a:rPr>
                            <m:t>𝑠𝑒𝑛𝑠𝑜𝑟</m:t>
                          </m:r>
                        </m:sub>
                      </m:sSub>
                    </m:oMath>
                  </a14:m>
                  <a:endParaRPr lang="ja-JP" altLang="en-US" sz="2200">
                    <a:solidFill>
                      <a:schemeClr val="tx1"/>
                    </a:solidFill>
                  </a:endParaRPr>
                </a:p>
              </p:txBody>
            </p:sp>
          </mc:Choice>
          <mc:Fallback xmlns="">
            <p:sp>
              <p:nvSpPr>
                <p:cNvPr id="96" name="テキスト ボックス 95">
                  <a:extLst>
                    <a:ext uri="{FF2B5EF4-FFF2-40B4-BE49-F238E27FC236}">
                      <a16:creationId xmlns:a16="http://schemas.microsoft.com/office/drawing/2014/main" id="{B3BA23AF-6D65-E708-92BC-1D9ED553728E}"/>
                    </a:ext>
                  </a:extLst>
                </p:cNvPr>
                <p:cNvSpPr txBox="1">
                  <a:spLocks noRot="1" noChangeAspect="1" noMove="1" noResize="1" noEditPoints="1" noAdjustHandles="1" noChangeArrowheads="1" noChangeShapeType="1" noTextEdit="1"/>
                </p:cNvSpPr>
                <p:nvPr/>
              </p:nvSpPr>
              <p:spPr>
                <a:xfrm>
                  <a:off x="2702899" y="1605663"/>
                  <a:ext cx="3993391" cy="781304"/>
                </a:xfrm>
                <a:prstGeom prst="rect">
                  <a:avLst/>
                </a:prstGeom>
                <a:blipFill>
                  <a:blip r:embed="rId16"/>
                  <a:stretch>
                    <a:fillRect/>
                  </a:stretch>
                </a:blipFill>
              </p:spPr>
              <p:txBody>
                <a:bodyPr/>
                <a:lstStyle/>
                <a:p>
                  <a:r>
                    <a:rPr lang="ja-JP" altLang="en-US">
                      <a:noFill/>
                    </a:rPr>
                    <a:t> </a:t>
                  </a:r>
                </a:p>
              </p:txBody>
            </p:sp>
          </mc:Fallback>
        </mc:AlternateContent>
        <p:sp>
          <p:nvSpPr>
            <p:cNvPr id="104" name="矢印: 右 11">
              <a:extLst>
                <a:ext uri="{FF2B5EF4-FFF2-40B4-BE49-F238E27FC236}">
                  <a16:creationId xmlns:a16="http://schemas.microsoft.com/office/drawing/2014/main" id="{8E932CB5-E404-68A7-957E-54F0B2E3801E}"/>
                </a:ext>
              </a:extLst>
            </p:cNvPr>
            <p:cNvSpPr/>
            <p:nvPr/>
          </p:nvSpPr>
          <p:spPr>
            <a:xfrm>
              <a:off x="2389092" y="1903921"/>
              <a:ext cx="296707" cy="308388"/>
            </a:xfrm>
            <a:prstGeom prst="rightArrow">
              <a:avLst>
                <a:gd name="adj1" fmla="val 45008"/>
                <a:gd name="adj2" fmla="val 50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組合せ 105">
              <a:extLst>
                <a:ext uri="{FF2B5EF4-FFF2-40B4-BE49-F238E27FC236}">
                  <a16:creationId xmlns:a16="http://schemas.microsoft.com/office/drawing/2014/main" id="{B977FC30-B34E-0475-E293-9E099949C6A2}"/>
                </a:ext>
              </a:extLst>
            </p:cNvPr>
            <p:cNvSpPr/>
            <p:nvPr/>
          </p:nvSpPr>
          <p:spPr>
            <a:xfrm rot="2629987">
              <a:off x="5569258" y="1784460"/>
              <a:ext cx="122362" cy="162864"/>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2" name="テキスト ボックス 111">
            <a:extLst>
              <a:ext uri="{FF2B5EF4-FFF2-40B4-BE49-F238E27FC236}">
                <a16:creationId xmlns:a16="http://schemas.microsoft.com/office/drawing/2014/main" id="{787D3D7B-A6A9-41D4-7F9F-7E82B7AA1452}"/>
              </a:ext>
            </a:extLst>
          </p:cNvPr>
          <p:cNvSpPr txBox="1"/>
          <p:nvPr/>
        </p:nvSpPr>
        <p:spPr>
          <a:xfrm>
            <a:off x="2854203" y="619127"/>
            <a:ext cx="2060367" cy="405367"/>
          </a:xfrm>
          <a:prstGeom prst="rect">
            <a:avLst/>
          </a:prstGeom>
          <a:noFill/>
        </p:spPr>
        <p:txBody>
          <a:bodyPr wrap="square">
            <a:spAutoFit/>
          </a:bodyPr>
          <a:lstStyle/>
          <a:p>
            <a:pPr>
              <a:lnSpc>
                <a:spcPts val="2700"/>
              </a:lnSpc>
              <a:spcAft>
                <a:spcPts val="400"/>
              </a:spcAft>
            </a:pPr>
            <a:r>
              <a:rPr lang="ja-JP" altLang="en-US" sz="1600" u="sng">
                <a:latin typeface="Hiragino Sans W4" panose="020B0400000000000000" pitchFamily="34" charset="-128"/>
                <a:ea typeface="Hiragino Sans W4" panose="020B0400000000000000" pitchFamily="34" charset="-128"/>
              </a:rPr>
              <a:t>センサの</a:t>
            </a:r>
            <a:r>
              <a:rPr lang="en-US" altLang="ja-JP" sz="1600" u="sng" dirty="0">
                <a:latin typeface="Hiragino Sans W4" panose="020B0400000000000000" pitchFamily="34" charset="-128"/>
                <a:ea typeface="Hiragino Sans W4" panose="020B0400000000000000" pitchFamily="34" charset="-128"/>
              </a:rPr>
              <a:t>hit</a:t>
            </a:r>
            <a:r>
              <a:rPr lang="ja-JP" altLang="en-US" sz="1600" u="sng">
                <a:latin typeface="Hiragino Sans W4" panose="020B0400000000000000" pitchFamily="34" charset="-128"/>
                <a:ea typeface="Hiragino Sans W4" panose="020B0400000000000000" pitchFamily="34" charset="-128"/>
              </a:rPr>
              <a:t>時刻</a:t>
            </a:r>
            <a:endParaRPr lang="en-US" altLang="ja-JP" sz="1600" u="sng" dirty="0">
              <a:latin typeface="Hiragino Sans W4" panose="020B0400000000000000" pitchFamily="34" charset="-128"/>
              <a:ea typeface="Hiragino Sans W4" panose="020B0400000000000000" pitchFamily="34" charset="-128"/>
            </a:endParaRPr>
          </a:p>
        </p:txBody>
      </p:sp>
      <p:sp>
        <p:nvSpPr>
          <p:cNvPr id="113" name="テキスト ボックス 112">
            <a:extLst>
              <a:ext uri="{FF2B5EF4-FFF2-40B4-BE49-F238E27FC236}">
                <a16:creationId xmlns:a16="http://schemas.microsoft.com/office/drawing/2014/main" id="{F723E40D-FE26-F5C5-7411-0175D1CD4D6E}"/>
              </a:ext>
            </a:extLst>
          </p:cNvPr>
          <p:cNvSpPr txBox="1"/>
          <p:nvPr/>
        </p:nvSpPr>
        <p:spPr>
          <a:xfrm>
            <a:off x="4596911" y="619127"/>
            <a:ext cx="2060367" cy="405367"/>
          </a:xfrm>
          <a:prstGeom prst="rect">
            <a:avLst/>
          </a:prstGeom>
          <a:noFill/>
        </p:spPr>
        <p:txBody>
          <a:bodyPr wrap="square">
            <a:spAutoFit/>
          </a:bodyPr>
          <a:lstStyle/>
          <a:p>
            <a:pPr>
              <a:lnSpc>
                <a:spcPts val="2700"/>
              </a:lnSpc>
              <a:spcAft>
                <a:spcPts val="400"/>
              </a:spcAft>
            </a:pPr>
            <a:r>
              <a:rPr lang="ja-JP" altLang="en-US" sz="1600" u="sng">
                <a:latin typeface="Hiragino Sans W4" panose="020B0400000000000000" pitchFamily="34" charset="-128"/>
                <a:ea typeface="Hiragino Sans W4" panose="020B0400000000000000" pitchFamily="34" charset="-128"/>
              </a:rPr>
              <a:t>シンチ</a:t>
            </a:r>
            <a:r>
              <a:rPr lang="en-US" altLang="ja-JP" sz="1600" u="sng" dirty="0">
                <a:latin typeface="Hiragino Sans W4" panose="020B0400000000000000" pitchFamily="34" charset="-128"/>
                <a:ea typeface="Hiragino Sans W4" panose="020B0400000000000000" pitchFamily="34" charset="-128"/>
              </a:rPr>
              <a:t>coin.</a:t>
            </a:r>
            <a:r>
              <a:rPr lang="ja-JP" altLang="en-US" sz="1600" u="sng">
                <a:latin typeface="Hiragino Sans W4" panose="020B0400000000000000" pitchFamily="34" charset="-128"/>
                <a:ea typeface="Hiragino Sans W4" panose="020B0400000000000000" pitchFamily="34" charset="-128"/>
              </a:rPr>
              <a:t>の時刻</a:t>
            </a:r>
            <a:endParaRPr lang="en-US" altLang="ja-JP" sz="1600" u="sng" dirty="0">
              <a:latin typeface="Hiragino Sans W4" panose="020B0400000000000000" pitchFamily="34" charset="-128"/>
              <a:ea typeface="Hiragino Sans W4" panose="020B0400000000000000" pitchFamily="34" charset="-128"/>
            </a:endParaRPr>
          </a:p>
        </p:txBody>
      </p:sp>
      <p:cxnSp>
        <p:nvCxnSpPr>
          <p:cNvPr id="115" name="直線矢印コネクタ 114">
            <a:extLst>
              <a:ext uri="{FF2B5EF4-FFF2-40B4-BE49-F238E27FC236}">
                <a16:creationId xmlns:a16="http://schemas.microsoft.com/office/drawing/2014/main" id="{9E90AD71-CADF-6046-F763-EFE5A30FCEE7}"/>
              </a:ext>
            </a:extLst>
          </p:cNvPr>
          <p:cNvCxnSpPr/>
          <p:nvPr/>
        </p:nvCxnSpPr>
        <p:spPr>
          <a:xfrm>
            <a:off x="3787398" y="954256"/>
            <a:ext cx="0" cy="1939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a:extLst>
              <a:ext uri="{FF2B5EF4-FFF2-40B4-BE49-F238E27FC236}">
                <a16:creationId xmlns:a16="http://schemas.microsoft.com/office/drawing/2014/main" id="{1BCCDBB4-C939-7E83-95B0-1C227C346BAC}"/>
              </a:ext>
            </a:extLst>
          </p:cNvPr>
          <p:cNvCxnSpPr>
            <a:cxnSpLocks/>
          </p:cNvCxnSpPr>
          <p:nvPr/>
        </p:nvCxnSpPr>
        <p:spPr>
          <a:xfrm flipH="1">
            <a:off x="4937305" y="972634"/>
            <a:ext cx="424896" cy="2257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角丸四角形吹き出し 1">
            <a:extLst>
              <a:ext uri="{FF2B5EF4-FFF2-40B4-BE49-F238E27FC236}">
                <a16:creationId xmlns:a16="http://schemas.microsoft.com/office/drawing/2014/main" id="{D74D62D5-35B3-2BD9-E8E5-310551B45EA2}"/>
              </a:ext>
            </a:extLst>
          </p:cNvPr>
          <p:cNvSpPr/>
          <p:nvPr/>
        </p:nvSpPr>
        <p:spPr>
          <a:xfrm>
            <a:off x="251035" y="1303862"/>
            <a:ext cx="1909611" cy="767955"/>
          </a:xfrm>
          <a:prstGeom prst="wedgeRoundRectCallout">
            <a:avLst>
              <a:gd name="adj1" fmla="val 33429"/>
              <a:gd name="adj2" fmla="val -17760"/>
              <a:gd name="adj3" fmla="val 16667"/>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a:latin typeface="Hiragino Sans W6" panose="020B0400000000000000" pitchFamily="34" charset="-128"/>
                <a:ea typeface="Hiragino Sans W6" panose="020B0400000000000000" pitchFamily="34" charset="-128"/>
              </a:rPr>
              <a:t>フロントエンド回路</a:t>
            </a:r>
            <a:r>
              <a:rPr lang="en-US" altLang="ja-JP" sz="1400" b="1" dirty="0">
                <a:latin typeface="Hiragino Sans W6" panose="020B0400000000000000" pitchFamily="34" charset="-128"/>
                <a:ea typeface="Hiragino Sans W6" panose="020B0400000000000000" pitchFamily="34" charset="-128"/>
              </a:rPr>
              <a:t>(FEB-8)</a:t>
            </a:r>
            <a:r>
              <a:rPr lang="ja-JP" altLang="en-US" sz="1400" b="1">
                <a:latin typeface="Hiragino Sans W6" panose="020B0400000000000000" pitchFamily="34" charset="-128"/>
                <a:ea typeface="Hiragino Sans W6" panose="020B0400000000000000" pitchFamily="34" charset="-128"/>
              </a:rPr>
              <a:t>で記録した時刻</a:t>
            </a:r>
            <a:r>
              <a:rPr lang="ja-JP" altLang="en-US" sz="1400">
                <a:latin typeface="Hiragino Sans W4" panose="020B0400000000000000" pitchFamily="34" charset="-128"/>
                <a:ea typeface="Hiragino Sans W4" panose="020B0400000000000000" pitchFamily="34" charset="-128"/>
              </a:rPr>
              <a:t>を使用</a:t>
            </a:r>
            <a:endParaRPr lang="en" altLang="ja-JP" sz="1400" dirty="0">
              <a:latin typeface="Hiragino Sans W4" panose="020B0400000000000000" pitchFamily="34" charset="-128"/>
              <a:ea typeface="Hiragino Sans W4" panose="020B0400000000000000" pitchFamily="34" charset="-128"/>
            </a:endParaRPr>
          </a:p>
        </p:txBody>
      </p:sp>
      <p:sp>
        <p:nvSpPr>
          <p:cNvPr id="3" name="タイトル 1">
            <a:extLst>
              <a:ext uri="{FF2B5EF4-FFF2-40B4-BE49-F238E27FC236}">
                <a16:creationId xmlns:a16="http://schemas.microsoft.com/office/drawing/2014/main" id="{78E18E96-1B2B-CF83-6809-421088E8FAC2}"/>
              </a:ext>
            </a:extLst>
          </p:cNvPr>
          <p:cNvSpPr txBox="1">
            <a:spLocks/>
          </p:cNvSpPr>
          <p:nvPr/>
        </p:nvSpPr>
        <p:spPr>
          <a:xfrm>
            <a:off x="249590" y="-202750"/>
            <a:ext cx="8343081"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Hiragino Sans W6" panose="020B0400000000000000" pitchFamily="34" charset="-128"/>
                <a:ea typeface="Hiragino Sans W6" panose="020B0400000000000000" pitchFamily="34" charset="-128"/>
                <a:cs typeface="Segoe UI" panose="020B0502040204020203" pitchFamily="34" charset="0"/>
              </a:rPr>
              <a:t>電子ビームを用いたテスト実験 </a:t>
            </a:r>
            <a:r>
              <a:rPr lang="en-US" altLang="ja-JP" sz="2800" b="1" dirty="0">
                <a:latin typeface="Hiragino Sans W6" panose="020B0400000000000000" pitchFamily="34" charset="-128"/>
                <a:ea typeface="Hiragino Sans W6" panose="020B0400000000000000" pitchFamily="34" charset="-128"/>
                <a:cs typeface="Segoe UI" panose="020B0502040204020203" pitchFamily="34" charset="0"/>
              </a:rPr>
              <a:t>(@KEK PF-AR)</a:t>
            </a:r>
            <a:endParaRPr lang="ja-JP" altLang="en-US" sz="2800" b="1">
              <a:latin typeface="Hiragino Sans W6" panose="020B0400000000000000" pitchFamily="34" charset="-128"/>
              <a:ea typeface="Hiragino Sans W6" panose="020B0400000000000000" pitchFamily="34" charset="-128"/>
              <a:cs typeface="Segoe UI" panose="020B0502040204020203" pitchFamily="34" charset="0"/>
            </a:endParaRPr>
          </a:p>
        </p:txBody>
      </p:sp>
      <p:pic>
        <p:nvPicPr>
          <p:cNvPr id="4" name="図 3">
            <a:extLst>
              <a:ext uri="{FF2B5EF4-FFF2-40B4-BE49-F238E27FC236}">
                <a16:creationId xmlns:a16="http://schemas.microsoft.com/office/drawing/2014/main" id="{9CC586D9-EE1F-0F41-76EC-D9300B97029B}"/>
              </a:ext>
            </a:extLst>
          </p:cNvPr>
          <p:cNvPicPr>
            <a:picLocks noChangeAspect="1"/>
          </p:cNvPicPr>
          <p:nvPr/>
        </p:nvPicPr>
        <p:blipFill rotWithShape="1">
          <a:blip r:embed="rId3"/>
          <a:srcRect l="36399" t="68307" r="35708" b="4716"/>
          <a:stretch/>
        </p:blipFill>
        <p:spPr>
          <a:xfrm rot="5400000">
            <a:off x="1191414" y="3513841"/>
            <a:ext cx="1842082" cy="3925581"/>
          </a:xfrm>
          <a:prstGeom prst="rect">
            <a:avLst/>
          </a:prstGeom>
        </p:spPr>
      </p:pic>
      <p:sp>
        <p:nvSpPr>
          <p:cNvPr id="5" name="テキスト ボックス 4">
            <a:extLst>
              <a:ext uri="{FF2B5EF4-FFF2-40B4-BE49-F238E27FC236}">
                <a16:creationId xmlns:a16="http://schemas.microsoft.com/office/drawing/2014/main" id="{EA95648E-CA8F-49F4-C73A-D3FB923D338E}"/>
              </a:ext>
            </a:extLst>
          </p:cNvPr>
          <p:cNvSpPr txBox="1"/>
          <p:nvPr/>
        </p:nvSpPr>
        <p:spPr>
          <a:xfrm rot="16200000">
            <a:off x="-359467" y="4875807"/>
            <a:ext cx="101633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1400" dirty="0">
                <a:latin typeface="Hiragino Sans W4" panose="020B0400000000000000" pitchFamily="34" charset="-128"/>
                <a:ea typeface="Hiragino Sans W4" panose="020B0400000000000000" pitchFamily="34" charset="-128"/>
              </a:rPr>
              <a:t>ADC [</a:t>
            </a:r>
            <a:r>
              <a:rPr lang="en-US" altLang="ja-JP" sz="1400" dirty="0" err="1">
                <a:latin typeface="Hiragino Sans W4" panose="020B0400000000000000" pitchFamily="34" charset="-128"/>
                <a:ea typeface="Hiragino Sans W4" panose="020B0400000000000000" pitchFamily="34" charset="-128"/>
              </a:rPr>
              <a:t>ch</a:t>
            </a:r>
            <a:r>
              <a:rPr lang="en-US" altLang="ja-JP" sz="1400" dirty="0">
                <a:latin typeface="Hiragino Sans W4" panose="020B0400000000000000" pitchFamily="34" charset="-128"/>
                <a:ea typeface="Hiragino Sans W4" panose="020B0400000000000000" pitchFamily="34" charset="-128"/>
              </a:rPr>
              <a:t>]</a:t>
            </a:r>
            <a:endParaRPr lang="ja-JP" altLang="en-US" sz="1400">
              <a:latin typeface="Hiragino Sans W4" panose="020B0400000000000000" pitchFamily="34" charset="-128"/>
              <a:ea typeface="Hiragino Sans W4" panose="020B0400000000000000" pitchFamily="34" charset="-128"/>
            </a:endParaRPr>
          </a:p>
        </p:txBody>
      </p: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E6F6F159-A03A-5470-0E5A-F8D1DB9D2EC0}"/>
                  </a:ext>
                </a:extLst>
              </p:cNvPr>
              <p:cNvSpPr txBox="1"/>
              <p:nvPr/>
            </p:nvSpPr>
            <p:spPr>
              <a:xfrm>
                <a:off x="1152773" y="6328242"/>
                <a:ext cx="3235611" cy="3929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14:m>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𝑡</m:t>
                        </m:r>
                      </m:e>
                      <m:sub>
                        <m:r>
                          <a:rPr lang="en-US" altLang="ja-JP" sz="2000" b="0" i="1" smtClean="0">
                            <a:solidFill>
                              <a:schemeClr val="tx1"/>
                            </a:solidFill>
                            <a:latin typeface="Cambria Math" panose="02040503050406030204" pitchFamily="18" charset="0"/>
                          </a:rPr>
                          <m:t>𝑠𝑒𝑛𝑠𝑜𝑟</m:t>
                        </m:r>
                      </m:sub>
                    </m:sSub>
                    <m:r>
                      <a:rPr lang="en-US" altLang="ja-JP" sz="2000" b="0" i="1" smtClean="0">
                        <a:solidFill>
                          <a:schemeClr val="tx1"/>
                        </a:solidFill>
                        <a:latin typeface="Cambria Math" panose="02040503050406030204" pitchFamily="18" charset="0"/>
                      </a:rPr>
                      <m:t>−</m:t>
                    </m:r>
                    <m:sSub>
                      <m:sSubPr>
                        <m:ctrlPr>
                          <a:rPr lang="en-US" altLang="ja-JP" sz="2000" i="1" smtClean="0">
                            <a:solidFill>
                              <a:schemeClr val="tx1"/>
                            </a:solidFill>
                            <a:latin typeface="Cambria Math" panose="02040503050406030204" pitchFamily="18" charset="0"/>
                          </a:rPr>
                        </m:ctrlPr>
                      </m:sSubPr>
                      <m:e>
                        <m:r>
                          <a:rPr lang="en-US" altLang="ja-JP" sz="2000" b="0" i="1">
                            <a:solidFill>
                              <a:schemeClr val="tx1"/>
                            </a:solidFill>
                            <a:latin typeface="Cambria Math" panose="02040503050406030204" pitchFamily="18" charset="0"/>
                          </a:rPr>
                          <m:t>𝑡</m:t>
                        </m:r>
                      </m:e>
                      <m:sub>
                        <m:r>
                          <a:rPr lang="en-US" altLang="ja-JP" sz="2000" b="0" i="1">
                            <a:solidFill>
                              <a:schemeClr val="tx1"/>
                            </a:solidFill>
                            <a:latin typeface="Cambria Math" panose="02040503050406030204" pitchFamily="18" charset="0"/>
                          </a:rPr>
                          <m:t>𝑠𝑐𝑖</m:t>
                        </m:r>
                        <m:r>
                          <a:rPr lang="en-US" altLang="ja-JP" sz="2000" b="0" i="1">
                            <a:solidFill>
                              <a:schemeClr val="tx1"/>
                            </a:solidFill>
                            <a:latin typeface="Cambria Math" panose="02040503050406030204" pitchFamily="18" charset="0"/>
                          </a:rPr>
                          <m:t>.</m:t>
                        </m:r>
                      </m:sub>
                    </m:sSub>
                    <m:r>
                      <a:rPr lang="en-US" altLang="ja-JP" sz="2000" b="0" i="1" smtClean="0">
                        <a:solidFill>
                          <a:schemeClr val="tx1"/>
                        </a:solidFill>
                        <a:latin typeface="Cambria Math" panose="02040503050406030204" pitchFamily="18" charset="0"/>
                      </a:rPr>
                      <m:t>=</m:t>
                    </m:r>
                    <m:sSub>
                      <m:sSubPr>
                        <m:ctrlPr>
                          <a:rPr lang="en-US" altLang="ja-JP" sz="2000" i="1">
                            <a:solidFill>
                              <a:schemeClr val="tx1"/>
                            </a:solidFill>
                            <a:latin typeface="Cambria Math" panose="02040503050406030204" pitchFamily="18" charset="0"/>
                          </a:rPr>
                        </m:ctrlPr>
                      </m:sSubPr>
                      <m:e>
                        <m:r>
                          <a:rPr lang="en-US" altLang="ja-JP" sz="2000" b="0" i="1">
                            <a:solidFill>
                              <a:schemeClr val="tx1"/>
                            </a:solidFill>
                            <a:latin typeface="Cambria Math" panose="02040503050406030204" pitchFamily="18" charset="0"/>
                          </a:rPr>
                          <m:t>𝑡</m:t>
                        </m:r>
                      </m:e>
                      <m:sub>
                        <m:r>
                          <m:rPr>
                            <m:sty m:val="p"/>
                          </m:rPr>
                          <a:rPr lang="en-US" altLang="ja-JP" sz="2000" b="0" i="0">
                            <a:solidFill>
                              <a:schemeClr val="tx1"/>
                            </a:solidFill>
                            <a:latin typeface="Cambria Math" panose="02040503050406030204" pitchFamily="18" charset="0"/>
                          </a:rPr>
                          <m:t>diff</m:t>
                        </m:r>
                        <m:r>
                          <a:rPr lang="en-US" altLang="ja-JP" sz="2000" b="0" i="1">
                            <a:solidFill>
                              <a:schemeClr val="tx1"/>
                            </a:solidFill>
                            <a:latin typeface="Cambria Math" panose="02040503050406030204" pitchFamily="18" charset="0"/>
                          </a:rPr>
                          <m:t>.</m:t>
                        </m:r>
                      </m:sub>
                    </m:sSub>
                  </m:oMath>
                </a14:m>
                <a:r>
                  <a:rPr lang="en-US" altLang="ja-JP" sz="1600" dirty="0">
                    <a:solidFill>
                      <a:schemeClr val="tx1"/>
                    </a:solidFill>
                    <a:latin typeface="Hiragino Sans W4" panose="020B0400000000000000" pitchFamily="34" charset="-128"/>
                    <a:ea typeface="Hiragino Sans W4" panose="020B0400000000000000" pitchFamily="34" charset="-128"/>
                  </a:rPr>
                  <a:t> [tick]</a:t>
                </a:r>
                <a:endParaRPr lang="ja-JP" altLang="en-US" sz="1600">
                  <a:solidFill>
                    <a:schemeClr val="tx1"/>
                  </a:solidFill>
                  <a:latin typeface="Hiragino Sans W4" panose="020B0400000000000000" pitchFamily="34" charset="-128"/>
                  <a:ea typeface="Hiragino Sans W4" panose="020B0400000000000000" pitchFamily="34" charset="-128"/>
                </a:endParaRPr>
              </a:p>
            </p:txBody>
          </p:sp>
        </mc:Choice>
        <mc:Fallback xmlns="">
          <p:sp>
            <p:nvSpPr>
              <p:cNvPr id="52" name="テキスト ボックス 51">
                <a:extLst>
                  <a:ext uri="{FF2B5EF4-FFF2-40B4-BE49-F238E27FC236}">
                    <a16:creationId xmlns:a16="http://schemas.microsoft.com/office/drawing/2014/main" id="{E6F6F159-A03A-5470-0E5A-F8D1DB9D2EC0}"/>
                  </a:ext>
                </a:extLst>
              </p:cNvPr>
              <p:cNvSpPr txBox="1">
                <a:spLocks noRot="1" noChangeAspect="1" noMove="1" noResize="1" noEditPoints="1" noAdjustHandles="1" noChangeArrowheads="1" noChangeShapeType="1" noTextEdit="1"/>
              </p:cNvSpPr>
              <p:nvPr/>
            </p:nvSpPr>
            <p:spPr>
              <a:xfrm>
                <a:off x="1152773" y="6328242"/>
                <a:ext cx="3235611" cy="392993"/>
              </a:xfrm>
              <a:prstGeom prst="rect">
                <a:avLst/>
              </a:prstGeom>
              <a:blipFill>
                <a:blip r:embed="rId17"/>
                <a:stretch>
                  <a:fillRect b="-15625"/>
                </a:stretch>
              </a:blipFill>
              <a:ln>
                <a:noFill/>
              </a:ln>
            </p:spPr>
            <p:txBody>
              <a:bodyPr/>
              <a:lstStyle/>
              <a:p>
                <a:r>
                  <a:rPr lang="ja-JP" altLang="en-US">
                    <a:noFill/>
                  </a:rPr>
                  <a:t> </a:t>
                </a:r>
              </a:p>
            </p:txBody>
          </p:sp>
        </mc:Fallback>
      </mc:AlternateContent>
      <p:grpSp>
        <p:nvGrpSpPr>
          <p:cNvPr id="62" name="グループ化 61">
            <a:extLst>
              <a:ext uri="{FF2B5EF4-FFF2-40B4-BE49-F238E27FC236}">
                <a16:creationId xmlns:a16="http://schemas.microsoft.com/office/drawing/2014/main" id="{79848B67-61D2-7EB8-D7D6-6EBBB1385077}"/>
              </a:ext>
            </a:extLst>
          </p:cNvPr>
          <p:cNvGrpSpPr/>
          <p:nvPr/>
        </p:nvGrpSpPr>
        <p:grpSpPr>
          <a:xfrm rot="14951032">
            <a:off x="3590138" y="3933480"/>
            <a:ext cx="1172090" cy="1807440"/>
            <a:chOff x="103391" y="2355691"/>
            <a:chExt cx="859193" cy="1999911"/>
          </a:xfrm>
          <a:solidFill>
            <a:schemeClr val="tx1"/>
          </a:solidFill>
        </p:grpSpPr>
        <p:sp>
          <p:nvSpPr>
            <p:cNvPr id="65" name="フローチャート: 組合せ 1026">
              <a:extLst>
                <a:ext uri="{FF2B5EF4-FFF2-40B4-BE49-F238E27FC236}">
                  <a16:creationId xmlns:a16="http://schemas.microsoft.com/office/drawing/2014/main" id="{0C1D76EC-4D26-5B73-59D5-A5E0B39FFE6B}"/>
                </a:ext>
              </a:extLst>
            </p:cNvPr>
            <p:cNvSpPr/>
            <p:nvPr/>
          </p:nvSpPr>
          <p:spPr>
            <a:xfrm rot="21265553">
              <a:off x="103391" y="2355691"/>
              <a:ext cx="680109" cy="1818351"/>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6418"/>
                <a:gd name="connsiteY0" fmla="*/ 5208 h 15208"/>
                <a:gd name="connsiteX1" fmla="*/ 6418 w 6418"/>
                <a:gd name="connsiteY1" fmla="*/ 0 h 15208"/>
                <a:gd name="connsiteX2" fmla="*/ 5000 w 6418"/>
                <a:gd name="connsiteY2" fmla="*/ 15208 h 15208"/>
                <a:gd name="connsiteX3" fmla="*/ 0 w 6418"/>
                <a:gd name="connsiteY3" fmla="*/ 5208 h 15208"/>
                <a:gd name="connsiteX0" fmla="*/ 4572 w 4572"/>
                <a:gd name="connsiteY0" fmla="*/ 6591 h 10000"/>
                <a:gd name="connsiteX1" fmla="*/ 2209 w 4572"/>
                <a:gd name="connsiteY1" fmla="*/ 0 h 10000"/>
                <a:gd name="connsiteX2" fmla="*/ 0 w 4572"/>
                <a:gd name="connsiteY2" fmla="*/ 10000 h 10000"/>
                <a:gd name="connsiteX3" fmla="*/ 4572 w 4572"/>
                <a:gd name="connsiteY3" fmla="*/ 6591 h 10000"/>
                <a:gd name="connsiteX0" fmla="*/ 10000 w 11123"/>
                <a:gd name="connsiteY0" fmla="*/ 6591 h 10000"/>
                <a:gd name="connsiteX1" fmla="*/ 4832 w 11123"/>
                <a:gd name="connsiteY1" fmla="*/ 0 h 10000"/>
                <a:gd name="connsiteX2" fmla="*/ 0 w 11123"/>
                <a:gd name="connsiteY2" fmla="*/ 10000 h 10000"/>
                <a:gd name="connsiteX3" fmla="*/ 10000 w 11123"/>
                <a:gd name="connsiteY3" fmla="*/ 6591 h 10000"/>
                <a:gd name="connsiteX0" fmla="*/ 10000 w 11123"/>
                <a:gd name="connsiteY0" fmla="*/ 6591 h 10000"/>
                <a:gd name="connsiteX1" fmla="*/ 4832 w 11123"/>
                <a:gd name="connsiteY1" fmla="*/ 0 h 10000"/>
                <a:gd name="connsiteX2" fmla="*/ 0 w 11123"/>
                <a:gd name="connsiteY2" fmla="*/ 10000 h 10000"/>
                <a:gd name="connsiteX3" fmla="*/ 10000 w 11123"/>
                <a:gd name="connsiteY3" fmla="*/ 6591 h 10000"/>
                <a:gd name="connsiteX0" fmla="*/ 5168 w 7146"/>
                <a:gd name="connsiteY0" fmla="*/ 6591 h 8297"/>
                <a:gd name="connsiteX1" fmla="*/ 0 w 7146"/>
                <a:gd name="connsiteY1" fmla="*/ 0 h 8297"/>
                <a:gd name="connsiteX2" fmla="*/ 1812 w 7146"/>
                <a:gd name="connsiteY2" fmla="*/ 8297 h 8297"/>
                <a:gd name="connsiteX3" fmla="*/ 5168 w 7146"/>
                <a:gd name="connsiteY3" fmla="*/ 6591 h 8297"/>
                <a:gd name="connsiteX0" fmla="*/ 9450 w 12219"/>
                <a:gd name="connsiteY0" fmla="*/ 7944 h 10000"/>
                <a:gd name="connsiteX1" fmla="*/ 2218 w 12219"/>
                <a:gd name="connsiteY1" fmla="*/ 0 h 10000"/>
                <a:gd name="connsiteX2" fmla="*/ 4754 w 12219"/>
                <a:gd name="connsiteY2" fmla="*/ 10000 h 10000"/>
                <a:gd name="connsiteX3" fmla="*/ 9450 w 12219"/>
                <a:gd name="connsiteY3" fmla="*/ 7944 h 10000"/>
                <a:gd name="connsiteX0" fmla="*/ 8826 w 11595"/>
                <a:gd name="connsiteY0" fmla="*/ 7899 h 9955"/>
                <a:gd name="connsiteX1" fmla="*/ 3756 w 11595"/>
                <a:gd name="connsiteY1" fmla="*/ 0 h 9955"/>
                <a:gd name="connsiteX2" fmla="*/ 4130 w 11595"/>
                <a:gd name="connsiteY2" fmla="*/ 9955 h 9955"/>
                <a:gd name="connsiteX3" fmla="*/ 8826 w 11595"/>
                <a:gd name="connsiteY3" fmla="*/ 7899 h 9955"/>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8794 w 11182"/>
                <a:gd name="connsiteY0" fmla="*/ 7935 h 10000"/>
                <a:gd name="connsiteX1" fmla="*/ 4421 w 11182"/>
                <a:gd name="connsiteY1" fmla="*/ 0 h 10000"/>
                <a:gd name="connsiteX2" fmla="*/ 4744 w 11182"/>
                <a:gd name="connsiteY2" fmla="*/ 10000 h 10000"/>
                <a:gd name="connsiteX3" fmla="*/ 8794 w 11182"/>
                <a:gd name="connsiteY3" fmla="*/ 7935 h 10000"/>
                <a:gd name="connsiteX0" fmla="*/ 12524 w 14294"/>
                <a:gd name="connsiteY0" fmla="*/ 7397 h 10000"/>
                <a:gd name="connsiteX1" fmla="*/ 4421 w 14294"/>
                <a:gd name="connsiteY1" fmla="*/ 0 h 10000"/>
                <a:gd name="connsiteX2" fmla="*/ 4744 w 14294"/>
                <a:gd name="connsiteY2" fmla="*/ 10000 h 10000"/>
                <a:gd name="connsiteX3" fmla="*/ 12524 w 14294"/>
                <a:gd name="connsiteY3" fmla="*/ 7397 h 10000"/>
                <a:gd name="connsiteX0" fmla="*/ 10286 w 12384"/>
                <a:gd name="connsiteY0" fmla="*/ 7554 h 10000"/>
                <a:gd name="connsiteX1" fmla="*/ 4421 w 12384"/>
                <a:gd name="connsiteY1" fmla="*/ 0 h 10000"/>
                <a:gd name="connsiteX2" fmla="*/ 4744 w 12384"/>
                <a:gd name="connsiteY2" fmla="*/ 10000 h 10000"/>
                <a:gd name="connsiteX3" fmla="*/ 10286 w 12384"/>
                <a:gd name="connsiteY3" fmla="*/ 7554 h 10000"/>
                <a:gd name="connsiteX0" fmla="*/ 8035 w 11411"/>
                <a:gd name="connsiteY0" fmla="*/ 7554 h 9305"/>
                <a:gd name="connsiteX1" fmla="*/ 2170 w 11411"/>
                <a:gd name="connsiteY1" fmla="*/ 0 h 9305"/>
                <a:gd name="connsiteX2" fmla="*/ 7342 w 11411"/>
                <a:gd name="connsiteY2" fmla="*/ 9305 h 9305"/>
                <a:gd name="connsiteX3" fmla="*/ 8035 w 11411"/>
                <a:gd name="connsiteY3" fmla="*/ 7554 h 9305"/>
                <a:gd name="connsiteX0" fmla="*/ 8022 w 10634"/>
                <a:gd name="connsiteY0" fmla="*/ 8070 h 10000"/>
                <a:gd name="connsiteX1" fmla="*/ 1902 w 10634"/>
                <a:gd name="connsiteY1" fmla="*/ 0 h 10000"/>
                <a:gd name="connsiteX2" fmla="*/ 6434 w 10634"/>
                <a:gd name="connsiteY2" fmla="*/ 10000 h 10000"/>
                <a:gd name="connsiteX3" fmla="*/ 8022 w 10634"/>
                <a:gd name="connsiteY3" fmla="*/ 8070 h 10000"/>
                <a:gd name="connsiteX0" fmla="*/ 9493 w 11698"/>
                <a:gd name="connsiteY0" fmla="*/ 8070 h 10000"/>
                <a:gd name="connsiteX1" fmla="*/ 1902 w 11698"/>
                <a:gd name="connsiteY1" fmla="*/ 0 h 10000"/>
                <a:gd name="connsiteX2" fmla="*/ 6434 w 11698"/>
                <a:gd name="connsiteY2" fmla="*/ 10000 h 10000"/>
                <a:gd name="connsiteX3" fmla="*/ 9493 w 11698"/>
                <a:gd name="connsiteY3" fmla="*/ 8070 h 10000"/>
                <a:gd name="connsiteX0" fmla="*/ 8818 w 11977"/>
                <a:gd name="connsiteY0" fmla="*/ 8070 h 9805"/>
                <a:gd name="connsiteX1" fmla="*/ 1227 w 11977"/>
                <a:gd name="connsiteY1" fmla="*/ 0 h 9805"/>
                <a:gd name="connsiteX2" fmla="*/ 8701 w 11977"/>
                <a:gd name="connsiteY2" fmla="*/ 9805 h 9805"/>
                <a:gd name="connsiteX3" fmla="*/ 8818 w 11977"/>
                <a:gd name="connsiteY3" fmla="*/ 8070 h 9805"/>
                <a:gd name="connsiteX0" fmla="*/ 6680 w 9633"/>
                <a:gd name="connsiteY0" fmla="*/ 8429 h 10000"/>
                <a:gd name="connsiteX1" fmla="*/ 1024 w 9633"/>
                <a:gd name="connsiteY1" fmla="*/ 0 h 10000"/>
                <a:gd name="connsiteX2" fmla="*/ 7265 w 9633"/>
                <a:gd name="connsiteY2" fmla="*/ 10000 h 10000"/>
                <a:gd name="connsiteX3" fmla="*/ 6680 w 9633"/>
                <a:gd name="connsiteY3" fmla="*/ 8429 h 10000"/>
                <a:gd name="connsiteX0" fmla="*/ 6934 w 10000"/>
                <a:gd name="connsiteY0" fmla="*/ 8429 h 10000"/>
                <a:gd name="connsiteX1" fmla="*/ 1063 w 10000"/>
                <a:gd name="connsiteY1" fmla="*/ 0 h 10000"/>
                <a:gd name="connsiteX2" fmla="*/ 7542 w 10000"/>
                <a:gd name="connsiteY2" fmla="*/ 10000 h 10000"/>
                <a:gd name="connsiteX3" fmla="*/ 6934 w 10000"/>
                <a:gd name="connsiteY3" fmla="*/ 8429 h 10000"/>
                <a:gd name="connsiteX0" fmla="*/ 7682 w 10748"/>
                <a:gd name="connsiteY0" fmla="*/ 8429 h 10000"/>
                <a:gd name="connsiteX1" fmla="*/ 1811 w 10748"/>
                <a:gd name="connsiteY1" fmla="*/ 0 h 10000"/>
                <a:gd name="connsiteX2" fmla="*/ 8290 w 10748"/>
                <a:gd name="connsiteY2" fmla="*/ 10000 h 10000"/>
                <a:gd name="connsiteX3" fmla="*/ 7682 w 10748"/>
                <a:gd name="connsiteY3" fmla="*/ 8429 h 10000"/>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0657 w 12638"/>
                <a:gd name="connsiteY0" fmla="*/ 9365 h 10144"/>
                <a:gd name="connsiteX1" fmla="*/ 1811 w 12638"/>
                <a:gd name="connsiteY1" fmla="*/ 0 h 10144"/>
                <a:gd name="connsiteX2" fmla="*/ 8290 w 12638"/>
                <a:gd name="connsiteY2" fmla="*/ 10000 h 10144"/>
                <a:gd name="connsiteX3" fmla="*/ 10657 w 12638"/>
                <a:gd name="connsiteY3" fmla="*/ 9365 h 10144"/>
                <a:gd name="connsiteX0" fmla="*/ 11339 w 13320"/>
                <a:gd name="connsiteY0" fmla="*/ 9365 h 10144"/>
                <a:gd name="connsiteX1" fmla="*/ 2493 w 13320"/>
                <a:gd name="connsiteY1" fmla="*/ 0 h 10144"/>
                <a:gd name="connsiteX2" fmla="*/ 8972 w 13320"/>
                <a:gd name="connsiteY2" fmla="*/ 10000 h 10144"/>
                <a:gd name="connsiteX3" fmla="*/ 11339 w 13320"/>
                <a:gd name="connsiteY3" fmla="*/ 9365 h 10144"/>
                <a:gd name="connsiteX0" fmla="*/ 10981 w 12962"/>
                <a:gd name="connsiteY0" fmla="*/ 8323 h 9102"/>
                <a:gd name="connsiteX1" fmla="*/ 2757 w 12962"/>
                <a:gd name="connsiteY1" fmla="*/ 0 h 9102"/>
                <a:gd name="connsiteX2" fmla="*/ 8614 w 12962"/>
                <a:gd name="connsiteY2" fmla="*/ 8958 h 9102"/>
                <a:gd name="connsiteX3" fmla="*/ 10981 w 12962"/>
                <a:gd name="connsiteY3" fmla="*/ 8323 h 9102"/>
                <a:gd name="connsiteX0" fmla="*/ 8809 w 10337"/>
                <a:gd name="connsiteY0" fmla="*/ 9144 h 9999"/>
                <a:gd name="connsiteX1" fmla="*/ 2464 w 10337"/>
                <a:gd name="connsiteY1" fmla="*/ 0 h 9999"/>
                <a:gd name="connsiteX2" fmla="*/ 6983 w 10337"/>
                <a:gd name="connsiteY2" fmla="*/ 9842 h 9999"/>
                <a:gd name="connsiteX3" fmla="*/ 8809 w 10337"/>
                <a:gd name="connsiteY3" fmla="*/ 9144 h 9999"/>
                <a:gd name="connsiteX0" fmla="*/ 8522 w 10000"/>
                <a:gd name="connsiteY0" fmla="*/ 9145 h 10000"/>
                <a:gd name="connsiteX1" fmla="*/ 2384 w 10000"/>
                <a:gd name="connsiteY1" fmla="*/ 0 h 10000"/>
                <a:gd name="connsiteX2" fmla="*/ 6755 w 10000"/>
                <a:gd name="connsiteY2" fmla="*/ 9843 h 10000"/>
                <a:gd name="connsiteX3" fmla="*/ 8522 w 10000"/>
                <a:gd name="connsiteY3" fmla="*/ 9145 h 10000"/>
                <a:gd name="connsiteX0" fmla="*/ 8522 w 10000"/>
                <a:gd name="connsiteY0" fmla="*/ 9145 h 10000"/>
                <a:gd name="connsiteX1" fmla="*/ 2384 w 10000"/>
                <a:gd name="connsiteY1" fmla="*/ 0 h 10000"/>
                <a:gd name="connsiteX2" fmla="*/ 6755 w 10000"/>
                <a:gd name="connsiteY2" fmla="*/ 9843 h 10000"/>
                <a:gd name="connsiteX3" fmla="*/ 8522 w 10000"/>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 name="connsiteX0" fmla="*/ 9197 w 10675"/>
                <a:gd name="connsiteY0" fmla="*/ 9145 h 10000"/>
                <a:gd name="connsiteX1" fmla="*/ 3059 w 10675"/>
                <a:gd name="connsiteY1" fmla="*/ 0 h 10000"/>
                <a:gd name="connsiteX2" fmla="*/ 7430 w 10675"/>
                <a:gd name="connsiteY2" fmla="*/ 9843 h 10000"/>
                <a:gd name="connsiteX3" fmla="*/ 9197 w 10675"/>
                <a:gd name="connsiteY3" fmla="*/ 9145 h 10000"/>
              </a:gdLst>
              <a:ahLst/>
              <a:cxnLst>
                <a:cxn ang="0">
                  <a:pos x="connsiteX0" y="connsiteY0"/>
                </a:cxn>
                <a:cxn ang="0">
                  <a:pos x="connsiteX1" y="connsiteY1"/>
                </a:cxn>
                <a:cxn ang="0">
                  <a:pos x="connsiteX2" y="connsiteY2"/>
                </a:cxn>
                <a:cxn ang="0">
                  <a:pos x="connsiteX3" y="connsiteY3"/>
                </a:cxn>
              </a:cxnLst>
              <a:rect l="l" t="t" r="r" b="b"/>
              <a:pathLst>
                <a:path w="10675" h="10000">
                  <a:moveTo>
                    <a:pt x="9197" y="9145"/>
                  </a:moveTo>
                  <a:cubicBezTo>
                    <a:pt x="2418" y="7136"/>
                    <a:pt x="-338" y="3298"/>
                    <a:pt x="3059" y="0"/>
                  </a:cubicBezTo>
                  <a:cubicBezTo>
                    <a:pt x="-1484" y="3256"/>
                    <a:pt x="-1691" y="7081"/>
                    <a:pt x="7430" y="9843"/>
                  </a:cubicBezTo>
                  <a:cubicBezTo>
                    <a:pt x="9710" y="8187"/>
                    <a:pt x="12414" y="11448"/>
                    <a:pt x="9197" y="91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フローチャート: 組合せ 66">
              <a:extLst>
                <a:ext uri="{FF2B5EF4-FFF2-40B4-BE49-F238E27FC236}">
                  <a16:creationId xmlns:a16="http://schemas.microsoft.com/office/drawing/2014/main" id="{21ECF7CA-163E-43B4-86D8-E569A32D57FD}"/>
                </a:ext>
              </a:extLst>
            </p:cNvPr>
            <p:cNvSpPr/>
            <p:nvPr/>
          </p:nvSpPr>
          <p:spPr>
            <a:xfrm rot="17650113">
              <a:off x="534388" y="3927407"/>
              <a:ext cx="504015" cy="352376"/>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16" name="曲線コネクタ 15">
            <a:extLst>
              <a:ext uri="{FF2B5EF4-FFF2-40B4-BE49-F238E27FC236}">
                <a16:creationId xmlns:a16="http://schemas.microsoft.com/office/drawing/2014/main" id="{617B7FF8-1706-58B8-D940-830E2051F672}"/>
              </a:ext>
            </a:extLst>
          </p:cNvPr>
          <p:cNvCxnSpPr>
            <a:cxnSpLocks/>
            <a:stCxn id="2" idx="3"/>
            <a:endCxn id="112" idx="1"/>
          </p:cNvCxnSpPr>
          <p:nvPr/>
        </p:nvCxnSpPr>
        <p:spPr>
          <a:xfrm flipV="1">
            <a:off x="2160646" y="821811"/>
            <a:ext cx="693557" cy="866029"/>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フリーフォーム 29">
            <a:extLst>
              <a:ext uri="{FF2B5EF4-FFF2-40B4-BE49-F238E27FC236}">
                <a16:creationId xmlns:a16="http://schemas.microsoft.com/office/drawing/2014/main" id="{0104B3A6-FFC5-6606-2791-09C3CBDB3AB7}"/>
              </a:ext>
            </a:extLst>
          </p:cNvPr>
          <p:cNvSpPr/>
          <p:nvPr/>
        </p:nvSpPr>
        <p:spPr>
          <a:xfrm>
            <a:off x="2160646" y="479925"/>
            <a:ext cx="2508069" cy="1207915"/>
          </a:xfrm>
          <a:custGeom>
            <a:avLst/>
            <a:gdLst>
              <a:gd name="connsiteX0" fmla="*/ 0 w 2848708"/>
              <a:gd name="connsiteY0" fmla="*/ 861672 h 861672"/>
              <a:gd name="connsiteX1" fmla="*/ 589085 w 2848708"/>
              <a:gd name="connsiteY1" fmla="*/ 202249 h 861672"/>
              <a:gd name="connsiteX2" fmla="*/ 2083777 w 2848708"/>
              <a:gd name="connsiteY2" fmla="*/ 26 h 861672"/>
              <a:gd name="connsiteX3" fmla="*/ 2848708 w 2848708"/>
              <a:gd name="connsiteY3" fmla="*/ 211041 h 861672"/>
              <a:gd name="connsiteX0" fmla="*/ 0 w 2848708"/>
              <a:gd name="connsiteY0" fmla="*/ 914415 h 914415"/>
              <a:gd name="connsiteX1" fmla="*/ 589085 w 2848708"/>
              <a:gd name="connsiteY1" fmla="*/ 254992 h 914415"/>
              <a:gd name="connsiteX2" fmla="*/ 2035994 w 2848708"/>
              <a:gd name="connsiteY2" fmla="*/ 15 h 914415"/>
              <a:gd name="connsiteX3" fmla="*/ 2848708 w 2848708"/>
              <a:gd name="connsiteY3" fmla="*/ 263784 h 914415"/>
              <a:gd name="connsiteX0" fmla="*/ 0 w 2848708"/>
              <a:gd name="connsiteY0" fmla="*/ 922737 h 922737"/>
              <a:gd name="connsiteX1" fmla="*/ 589085 w 2848708"/>
              <a:gd name="connsiteY1" fmla="*/ 263314 h 922737"/>
              <a:gd name="connsiteX2" fmla="*/ 2035994 w 2848708"/>
              <a:gd name="connsiteY2" fmla="*/ 8337 h 922737"/>
              <a:gd name="connsiteX3" fmla="*/ 2848708 w 2848708"/>
              <a:gd name="connsiteY3" fmla="*/ 272106 h 922737"/>
              <a:gd name="connsiteX0" fmla="*/ 0 w 2848708"/>
              <a:gd name="connsiteY0" fmla="*/ 929203 h 929203"/>
              <a:gd name="connsiteX1" fmla="*/ 688305 w 2848708"/>
              <a:gd name="connsiteY1" fmla="*/ 181857 h 929203"/>
              <a:gd name="connsiteX2" fmla="*/ 2035994 w 2848708"/>
              <a:gd name="connsiteY2" fmla="*/ 14803 h 929203"/>
              <a:gd name="connsiteX3" fmla="*/ 2848708 w 2848708"/>
              <a:gd name="connsiteY3" fmla="*/ 278572 h 929203"/>
              <a:gd name="connsiteX0" fmla="*/ 0 w 2848708"/>
              <a:gd name="connsiteY0" fmla="*/ 929203 h 929203"/>
              <a:gd name="connsiteX1" fmla="*/ 688305 w 2848708"/>
              <a:gd name="connsiteY1" fmla="*/ 181857 h 929203"/>
              <a:gd name="connsiteX2" fmla="*/ 2035994 w 2848708"/>
              <a:gd name="connsiteY2" fmla="*/ 14803 h 929203"/>
              <a:gd name="connsiteX3" fmla="*/ 2848708 w 2848708"/>
              <a:gd name="connsiteY3" fmla="*/ 278572 h 929203"/>
              <a:gd name="connsiteX0" fmla="*/ 0 w 2848708"/>
              <a:gd name="connsiteY0" fmla="*/ 929203 h 929203"/>
              <a:gd name="connsiteX1" fmla="*/ 688305 w 2848708"/>
              <a:gd name="connsiteY1" fmla="*/ 181857 h 929203"/>
              <a:gd name="connsiteX2" fmla="*/ 2165818 w 2848708"/>
              <a:gd name="connsiteY2" fmla="*/ 14803 h 929203"/>
              <a:gd name="connsiteX3" fmla="*/ 2848708 w 2848708"/>
              <a:gd name="connsiteY3" fmla="*/ 278572 h 929203"/>
              <a:gd name="connsiteX0" fmla="*/ 0 w 2848708"/>
              <a:gd name="connsiteY0" fmla="*/ 921226 h 921226"/>
              <a:gd name="connsiteX1" fmla="*/ 688305 w 2848708"/>
              <a:gd name="connsiteY1" fmla="*/ 173880 h 921226"/>
              <a:gd name="connsiteX2" fmla="*/ 2165818 w 2848708"/>
              <a:gd name="connsiteY2" fmla="*/ 6826 h 921226"/>
              <a:gd name="connsiteX3" fmla="*/ 2848708 w 2848708"/>
              <a:gd name="connsiteY3" fmla="*/ 270595 h 921226"/>
              <a:gd name="connsiteX0" fmla="*/ 0 w 2848708"/>
              <a:gd name="connsiteY0" fmla="*/ 921226 h 921226"/>
              <a:gd name="connsiteX1" fmla="*/ 688305 w 2848708"/>
              <a:gd name="connsiteY1" fmla="*/ 173880 h 921226"/>
              <a:gd name="connsiteX2" fmla="*/ 2165818 w 2848708"/>
              <a:gd name="connsiteY2" fmla="*/ 6826 h 921226"/>
              <a:gd name="connsiteX3" fmla="*/ 2848708 w 2848708"/>
              <a:gd name="connsiteY3" fmla="*/ 270595 h 921226"/>
              <a:gd name="connsiteX0" fmla="*/ 0 w 2848708"/>
              <a:gd name="connsiteY0" fmla="*/ 902329 h 902329"/>
              <a:gd name="connsiteX1" fmla="*/ 688305 w 2848708"/>
              <a:gd name="connsiteY1" fmla="*/ 154983 h 902329"/>
              <a:gd name="connsiteX2" fmla="*/ 2145846 w 2848708"/>
              <a:gd name="connsiteY2" fmla="*/ 8658 h 902329"/>
              <a:gd name="connsiteX3" fmla="*/ 2848708 w 2848708"/>
              <a:gd name="connsiteY3" fmla="*/ 251698 h 902329"/>
              <a:gd name="connsiteX0" fmla="*/ 0 w 2848708"/>
              <a:gd name="connsiteY0" fmla="*/ 884313 h 884313"/>
              <a:gd name="connsiteX1" fmla="*/ 688305 w 2848708"/>
              <a:gd name="connsiteY1" fmla="*/ 136967 h 884313"/>
              <a:gd name="connsiteX2" fmla="*/ 2115887 w 2848708"/>
              <a:gd name="connsiteY2" fmla="*/ 11371 h 884313"/>
              <a:gd name="connsiteX3" fmla="*/ 2848708 w 2848708"/>
              <a:gd name="connsiteY3" fmla="*/ 233682 h 884313"/>
              <a:gd name="connsiteX0" fmla="*/ 0 w 2848708"/>
              <a:gd name="connsiteY0" fmla="*/ 884313 h 884313"/>
              <a:gd name="connsiteX1" fmla="*/ 688305 w 2848708"/>
              <a:gd name="connsiteY1" fmla="*/ 136967 h 884313"/>
              <a:gd name="connsiteX2" fmla="*/ 2115887 w 2848708"/>
              <a:gd name="connsiteY2" fmla="*/ 11371 h 884313"/>
              <a:gd name="connsiteX3" fmla="*/ 2848708 w 2848708"/>
              <a:gd name="connsiteY3" fmla="*/ 233682 h 884313"/>
              <a:gd name="connsiteX0" fmla="*/ 0 w 2848708"/>
              <a:gd name="connsiteY0" fmla="*/ 896010 h 896010"/>
              <a:gd name="connsiteX1" fmla="*/ 688305 w 2848708"/>
              <a:gd name="connsiteY1" fmla="*/ 107207 h 896010"/>
              <a:gd name="connsiteX2" fmla="*/ 2115887 w 2848708"/>
              <a:gd name="connsiteY2" fmla="*/ 23068 h 896010"/>
              <a:gd name="connsiteX3" fmla="*/ 2848708 w 2848708"/>
              <a:gd name="connsiteY3" fmla="*/ 245379 h 896010"/>
              <a:gd name="connsiteX0" fmla="*/ 0 w 2848708"/>
              <a:gd name="connsiteY0" fmla="*/ 926972 h 926972"/>
              <a:gd name="connsiteX1" fmla="*/ 688305 w 2848708"/>
              <a:gd name="connsiteY1" fmla="*/ 138169 h 926972"/>
              <a:gd name="connsiteX2" fmla="*/ 2125874 w 2848708"/>
              <a:gd name="connsiteY2" fmla="*/ 12573 h 926972"/>
              <a:gd name="connsiteX3" fmla="*/ 2848708 w 2848708"/>
              <a:gd name="connsiteY3" fmla="*/ 276341 h 926972"/>
              <a:gd name="connsiteX0" fmla="*/ 0 w 2848708"/>
              <a:gd name="connsiteY0" fmla="*/ 949254 h 949254"/>
              <a:gd name="connsiteX1" fmla="*/ 688305 w 2848708"/>
              <a:gd name="connsiteY1" fmla="*/ 160451 h 949254"/>
              <a:gd name="connsiteX2" fmla="*/ 2125874 w 2848708"/>
              <a:gd name="connsiteY2" fmla="*/ 34855 h 949254"/>
              <a:gd name="connsiteX3" fmla="*/ 2848708 w 2848708"/>
              <a:gd name="connsiteY3" fmla="*/ 298623 h 949254"/>
              <a:gd name="connsiteX0" fmla="*/ 0 w 2848708"/>
              <a:gd name="connsiteY0" fmla="*/ 949254 h 949254"/>
              <a:gd name="connsiteX1" fmla="*/ 688305 w 2848708"/>
              <a:gd name="connsiteY1" fmla="*/ 160451 h 949254"/>
              <a:gd name="connsiteX2" fmla="*/ 2125874 w 2848708"/>
              <a:gd name="connsiteY2" fmla="*/ 34855 h 949254"/>
              <a:gd name="connsiteX3" fmla="*/ 2848708 w 2848708"/>
              <a:gd name="connsiteY3" fmla="*/ 298623 h 949254"/>
            </a:gdLst>
            <a:ahLst/>
            <a:cxnLst>
              <a:cxn ang="0">
                <a:pos x="connsiteX0" y="connsiteY0"/>
              </a:cxn>
              <a:cxn ang="0">
                <a:pos x="connsiteX1" y="connsiteY1"/>
              </a:cxn>
              <a:cxn ang="0">
                <a:pos x="connsiteX2" y="connsiteY2"/>
              </a:cxn>
              <a:cxn ang="0">
                <a:pos x="connsiteX3" y="connsiteY3"/>
              </a:cxn>
            </a:cxnLst>
            <a:rect l="l" t="t" r="r" b="b"/>
            <a:pathLst>
              <a:path w="2848708" h="949254">
                <a:moveTo>
                  <a:pt x="0" y="949254"/>
                </a:moveTo>
                <a:cubicBezTo>
                  <a:pt x="120894" y="691346"/>
                  <a:pt x="333993" y="312851"/>
                  <a:pt x="688305" y="160451"/>
                </a:cubicBezTo>
                <a:cubicBezTo>
                  <a:pt x="1042617" y="8051"/>
                  <a:pt x="1721047" y="-40271"/>
                  <a:pt x="2125874" y="34855"/>
                </a:cubicBezTo>
                <a:cubicBezTo>
                  <a:pt x="2571508" y="135720"/>
                  <a:pt x="2654544" y="193848"/>
                  <a:pt x="2848708" y="298623"/>
                </a:cubicBezTo>
              </a:path>
            </a:pathLst>
          </a:custGeom>
          <a:noFill/>
          <a:ln w="190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6AE90225-A633-8D45-8A34-D5D6F755A5E4}"/>
              </a:ext>
            </a:extLst>
          </p:cNvPr>
          <p:cNvGrpSpPr/>
          <p:nvPr/>
        </p:nvGrpSpPr>
        <p:grpSpPr>
          <a:xfrm>
            <a:off x="4142904" y="4364530"/>
            <a:ext cx="4108248" cy="1072246"/>
            <a:chOff x="4142904" y="4474601"/>
            <a:chExt cx="4108248" cy="1072246"/>
          </a:xfrm>
        </p:grpSpPr>
        <p:grpSp>
          <p:nvGrpSpPr>
            <p:cNvPr id="53" name="グループ化 52">
              <a:extLst>
                <a:ext uri="{FF2B5EF4-FFF2-40B4-BE49-F238E27FC236}">
                  <a16:creationId xmlns:a16="http://schemas.microsoft.com/office/drawing/2014/main" id="{404A681A-BCEC-55C9-26AF-1A88CD21C75D}"/>
                </a:ext>
              </a:extLst>
            </p:cNvPr>
            <p:cNvGrpSpPr/>
            <p:nvPr/>
          </p:nvGrpSpPr>
          <p:grpSpPr>
            <a:xfrm>
              <a:off x="4142904" y="4474601"/>
              <a:ext cx="4108248" cy="1072246"/>
              <a:chOff x="4555682" y="4499648"/>
              <a:chExt cx="4194484" cy="1004125"/>
            </a:xfrm>
          </p:grpSpPr>
          <p:grpSp>
            <p:nvGrpSpPr>
              <p:cNvPr id="33" name="グループ化 32">
                <a:extLst>
                  <a:ext uri="{FF2B5EF4-FFF2-40B4-BE49-F238E27FC236}">
                    <a16:creationId xmlns:a16="http://schemas.microsoft.com/office/drawing/2014/main" id="{259E5411-6F8F-B284-EF2C-24AA4DDC992A}"/>
                  </a:ext>
                </a:extLst>
              </p:cNvPr>
              <p:cNvGrpSpPr/>
              <p:nvPr/>
            </p:nvGrpSpPr>
            <p:grpSpPr>
              <a:xfrm>
                <a:off x="5572381" y="4499648"/>
                <a:ext cx="2091520" cy="1004125"/>
                <a:chOff x="4596458" y="4455556"/>
                <a:chExt cx="2530206" cy="1098887"/>
              </a:xfrm>
            </p:grpSpPr>
            <p:grpSp>
              <p:nvGrpSpPr>
                <p:cNvPr id="19" name="グループ化 18">
                  <a:extLst>
                    <a:ext uri="{FF2B5EF4-FFF2-40B4-BE49-F238E27FC236}">
                      <a16:creationId xmlns:a16="http://schemas.microsoft.com/office/drawing/2014/main" id="{F290A778-381F-B9F8-3F51-CD04730AA328}"/>
                    </a:ext>
                  </a:extLst>
                </p:cNvPr>
                <p:cNvGrpSpPr/>
                <p:nvPr/>
              </p:nvGrpSpPr>
              <p:grpSpPr>
                <a:xfrm>
                  <a:off x="4596458" y="4455556"/>
                  <a:ext cx="2530206" cy="1091100"/>
                  <a:chOff x="-5843188" y="827749"/>
                  <a:chExt cx="5303698" cy="2521281"/>
                </a:xfrm>
              </p:grpSpPr>
              <p:cxnSp>
                <p:nvCxnSpPr>
                  <p:cNvPr id="6" name="直線コネクタ 5">
                    <a:extLst>
                      <a:ext uri="{FF2B5EF4-FFF2-40B4-BE49-F238E27FC236}">
                        <a16:creationId xmlns:a16="http://schemas.microsoft.com/office/drawing/2014/main" id="{8AAB8A77-8C41-6601-BA0B-A0B1F874940F}"/>
                      </a:ext>
                    </a:extLst>
                  </p:cNvPr>
                  <p:cNvCxnSpPr>
                    <a:cxnSpLocks/>
                  </p:cNvCxnSpPr>
                  <p:nvPr/>
                </p:nvCxnSpPr>
                <p:spPr>
                  <a:xfrm>
                    <a:off x="-5843188" y="2547642"/>
                    <a:ext cx="378618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フリーフォーム 6">
                    <a:extLst>
                      <a:ext uri="{FF2B5EF4-FFF2-40B4-BE49-F238E27FC236}">
                        <a16:creationId xmlns:a16="http://schemas.microsoft.com/office/drawing/2014/main" id="{C45DCC04-82CC-8640-625B-0715FCA6DDC3}"/>
                      </a:ext>
                    </a:extLst>
                  </p:cNvPr>
                  <p:cNvSpPr/>
                  <p:nvPr/>
                </p:nvSpPr>
                <p:spPr>
                  <a:xfrm>
                    <a:off x="-5614180" y="827749"/>
                    <a:ext cx="3557176" cy="2498026"/>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4156364"/>
                      <a:gd name="connsiteY0" fmla="*/ 1937229 h 2070328"/>
                      <a:gd name="connsiteX1" fmla="*/ 157942 w 4156364"/>
                      <a:gd name="connsiteY1" fmla="*/ 1704473 h 2070328"/>
                      <a:gd name="connsiteX2" fmla="*/ 540328 w 4156364"/>
                      <a:gd name="connsiteY2" fmla="*/ 365 h 2070328"/>
                      <a:gd name="connsiteX3" fmla="*/ 1346663 w 4156364"/>
                      <a:gd name="connsiteY3" fmla="*/ 1862415 h 2070328"/>
                      <a:gd name="connsiteX4" fmla="*/ 4156364 w 4156364"/>
                      <a:gd name="connsiteY4" fmla="*/ 2003732 h 2070328"/>
                      <a:gd name="connsiteX0" fmla="*/ 0 w 4156364"/>
                      <a:gd name="connsiteY0" fmla="*/ 1945539 h 2079171"/>
                      <a:gd name="connsiteX1" fmla="*/ 157942 w 4156364"/>
                      <a:gd name="connsiteY1" fmla="*/ 1712783 h 2079171"/>
                      <a:gd name="connsiteX2" fmla="*/ 440576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660 h 2092861"/>
                      <a:gd name="connsiteX1" fmla="*/ 157942 w 4156364"/>
                      <a:gd name="connsiteY1" fmla="*/ 1712904 h 2092861"/>
                      <a:gd name="connsiteX2" fmla="*/ 440576 w 4156364"/>
                      <a:gd name="connsiteY2" fmla="*/ 483 h 2092861"/>
                      <a:gd name="connsiteX3" fmla="*/ 1562794 w 4156364"/>
                      <a:gd name="connsiteY3" fmla="*/ 1895784 h 2092861"/>
                      <a:gd name="connsiteX4" fmla="*/ 4156364 w 4156364"/>
                      <a:gd name="connsiteY4" fmla="*/ 2012163 h 2092861"/>
                      <a:gd name="connsiteX0" fmla="*/ 0 w 4156364"/>
                      <a:gd name="connsiteY0" fmla="*/ 1945540 h 2079172"/>
                      <a:gd name="connsiteX1" fmla="*/ 157942 w 4156364"/>
                      <a:gd name="connsiteY1" fmla="*/ 1712784 h 2079172"/>
                      <a:gd name="connsiteX2" fmla="*/ 440576 w 4156364"/>
                      <a:gd name="connsiteY2" fmla="*/ 363 h 2079172"/>
                      <a:gd name="connsiteX3" fmla="*/ 1555024 w 4156364"/>
                      <a:gd name="connsiteY3" fmla="*/ 1870726 h 2079172"/>
                      <a:gd name="connsiteX4" fmla="*/ 4156364 w 4156364"/>
                      <a:gd name="connsiteY4" fmla="*/ 2012043 h 2079172"/>
                      <a:gd name="connsiteX0" fmla="*/ 0 w 4156364"/>
                      <a:gd name="connsiteY0" fmla="*/ 1945540 h 2027535"/>
                      <a:gd name="connsiteX1" fmla="*/ 157942 w 4156364"/>
                      <a:gd name="connsiteY1" fmla="*/ 1712784 h 2027535"/>
                      <a:gd name="connsiteX2" fmla="*/ 440576 w 4156364"/>
                      <a:gd name="connsiteY2" fmla="*/ 363 h 2027535"/>
                      <a:gd name="connsiteX3" fmla="*/ 1555024 w 4156364"/>
                      <a:gd name="connsiteY3" fmla="*/ 1870726 h 2027535"/>
                      <a:gd name="connsiteX4" fmla="*/ 4156364 w 4156364"/>
                      <a:gd name="connsiteY4" fmla="*/ 2012043 h 2027535"/>
                      <a:gd name="connsiteX0" fmla="*/ 0 w 4195208"/>
                      <a:gd name="connsiteY0" fmla="*/ 1945540 h 2032383"/>
                      <a:gd name="connsiteX1" fmla="*/ 157942 w 4195208"/>
                      <a:gd name="connsiteY1" fmla="*/ 1712784 h 2032383"/>
                      <a:gd name="connsiteX2" fmla="*/ 440576 w 4195208"/>
                      <a:gd name="connsiteY2" fmla="*/ 363 h 2032383"/>
                      <a:gd name="connsiteX3" fmla="*/ 1555024 w 4195208"/>
                      <a:gd name="connsiteY3" fmla="*/ 1870726 h 2032383"/>
                      <a:gd name="connsiteX4" fmla="*/ 4195208 w 4195208"/>
                      <a:gd name="connsiteY4" fmla="*/ 1912290 h 2032383"/>
                      <a:gd name="connsiteX0" fmla="*/ 0 w 4195208"/>
                      <a:gd name="connsiteY0" fmla="*/ 1945540 h 2021557"/>
                      <a:gd name="connsiteX1" fmla="*/ 157942 w 4195208"/>
                      <a:gd name="connsiteY1" fmla="*/ 1712784 h 2021557"/>
                      <a:gd name="connsiteX2" fmla="*/ 440576 w 4195208"/>
                      <a:gd name="connsiteY2" fmla="*/ 363 h 2021557"/>
                      <a:gd name="connsiteX3" fmla="*/ 1555024 w 4195208"/>
                      <a:gd name="connsiteY3" fmla="*/ 1870726 h 2021557"/>
                      <a:gd name="connsiteX4" fmla="*/ 4195208 w 4195208"/>
                      <a:gd name="connsiteY4" fmla="*/ 1912290 h 2021557"/>
                      <a:gd name="connsiteX0" fmla="*/ 0 w 1555024"/>
                      <a:gd name="connsiteY0" fmla="*/ 1945540 h 1948865"/>
                      <a:gd name="connsiteX1" fmla="*/ 157942 w 1555024"/>
                      <a:gd name="connsiteY1" fmla="*/ 1712784 h 1948865"/>
                      <a:gd name="connsiteX2" fmla="*/ 440576 w 1555024"/>
                      <a:gd name="connsiteY2" fmla="*/ 363 h 1948865"/>
                      <a:gd name="connsiteX3" fmla="*/ 1555024 w 1555024"/>
                      <a:gd name="connsiteY3" fmla="*/ 1870726 h 1948865"/>
                      <a:gd name="connsiteX0" fmla="*/ 0 w 1710402"/>
                      <a:gd name="connsiteY0" fmla="*/ 1945660 h 1948985"/>
                      <a:gd name="connsiteX1" fmla="*/ 157942 w 1710402"/>
                      <a:gd name="connsiteY1" fmla="*/ 1712904 h 1948985"/>
                      <a:gd name="connsiteX2" fmla="*/ 440576 w 1710402"/>
                      <a:gd name="connsiteY2" fmla="*/ 483 h 1948985"/>
                      <a:gd name="connsiteX3" fmla="*/ 1710402 w 1710402"/>
                      <a:gd name="connsiteY3" fmla="*/ 1895784 h 1948985"/>
                      <a:gd name="connsiteX0" fmla="*/ 0 w 1710402"/>
                      <a:gd name="connsiteY0" fmla="*/ 1945660 h 1948985"/>
                      <a:gd name="connsiteX1" fmla="*/ 285576 w 1710402"/>
                      <a:gd name="connsiteY1" fmla="*/ 1712904 h 1948985"/>
                      <a:gd name="connsiteX2" fmla="*/ 440576 w 1710402"/>
                      <a:gd name="connsiteY2" fmla="*/ 483 h 1948985"/>
                      <a:gd name="connsiteX3" fmla="*/ 1710402 w 1710402"/>
                      <a:gd name="connsiteY3" fmla="*/ 1895784 h 1948985"/>
                      <a:gd name="connsiteX0" fmla="*/ 0 w 1710402"/>
                      <a:gd name="connsiteY0" fmla="*/ 1945660 h 1969876"/>
                      <a:gd name="connsiteX1" fmla="*/ 285576 w 1710402"/>
                      <a:gd name="connsiteY1" fmla="*/ 1712904 h 1969876"/>
                      <a:gd name="connsiteX2" fmla="*/ 440576 w 1710402"/>
                      <a:gd name="connsiteY2" fmla="*/ 483 h 1969876"/>
                      <a:gd name="connsiteX3" fmla="*/ 1710402 w 1710402"/>
                      <a:gd name="connsiteY3" fmla="*/ 1895784 h 1969876"/>
                      <a:gd name="connsiteX0" fmla="*/ 0 w 1710402"/>
                      <a:gd name="connsiteY0" fmla="*/ 1945660 h 1945660"/>
                      <a:gd name="connsiteX1" fmla="*/ 285576 w 1710402"/>
                      <a:gd name="connsiteY1" fmla="*/ 1712904 h 1945660"/>
                      <a:gd name="connsiteX2" fmla="*/ 440576 w 1710402"/>
                      <a:gd name="connsiteY2" fmla="*/ 483 h 1945660"/>
                      <a:gd name="connsiteX3" fmla="*/ 1710402 w 1710402"/>
                      <a:gd name="connsiteY3" fmla="*/ 1895784 h 1945660"/>
                      <a:gd name="connsiteX0" fmla="*/ 0 w 1710402"/>
                      <a:gd name="connsiteY0" fmla="*/ 1945177 h 1945177"/>
                      <a:gd name="connsiteX1" fmla="*/ 285576 w 1710402"/>
                      <a:gd name="connsiteY1" fmla="*/ 1712421 h 1945177"/>
                      <a:gd name="connsiteX2" fmla="*/ 440576 w 1710402"/>
                      <a:gd name="connsiteY2" fmla="*/ 0 h 1945177"/>
                      <a:gd name="connsiteX3" fmla="*/ 1710402 w 1710402"/>
                      <a:gd name="connsiteY3" fmla="*/ 1895301 h 1945177"/>
                      <a:gd name="connsiteX0" fmla="*/ 0 w 1710402"/>
                      <a:gd name="connsiteY0" fmla="*/ 1886510 h 1886510"/>
                      <a:gd name="connsiteX1" fmla="*/ 285576 w 1710402"/>
                      <a:gd name="connsiteY1" fmla="*/ 1653754 h 1886510"/>
                      <a:gd name="connsiteX2" fmla="*/ 708745 w 1710402"/>
                      <a:gd name="connsiteY2" fmla="*/ 0 h 1886510"/>
                      <a:gd name="connsiteX3" fmla="*/ 1710402 w 1710402"/>
                      <a:gd name="connsiteY3" fmla="*/ 1836634 h 1886510"/>
                      <a:gd name="connsiteX0" fmla="*/ 0 w 1710402"/>
                      <a:gd name="connsiteY0" fmla="*/ 1888045 h 1888045"/>
                      <a:gd name="connsiteX1" fmla="*/ 285576 w 1710402"/>
                      <a:gd name="connsiteY1" fmla="*/ 1655289 h 1888045"/>
                      <a:gd name="connsiteX2" fmla="*/ 708745 w 1710402"/>
                      <a:gd name="connsiteY2" fmla="*/ 1535 h 1888045"/>
                      <a:gd name="connsiteX3" fmla="*/ 1710402 w 1710402"/>
                      <a:gd name="connsiteY3" fmla="*/ 1838169 h 1888045"/>
                      <a:gd name="connsiteX0" fmla="*/ 0 w 1710402"/>
                      <a:gd name="connsiteY0" fmla="*/ 1888045 h 1888045"/>
                      <a:gd name="connsiteX1" fmla="*/ 285576 w 1710402"/>
                      <a:gd name="connsiteY1" fmla="*/ 1655289 h 1888045"/>
                      <a:gd name="connsiteX2" fmla="*/ 708745 w 1710402"/>
                      <a:gd name="connsiteY2" fmla="*/ 1535 h 1888045"/>
                      <a:gd name="connsiteX3" fmla="*/ 1710402 w 1710402"/>
                      <a:gd name="connsiteY3" fmla="*/ 1838169 h 1888045"/>
                      <a:gd name="connsiteX0" fmla="*/ 0 w 1710402"/>
                      <a:gd name="connsiteY0" fmla="*/ 1883162 h 1883162"/>
                      <a:gd name="connsiteX1" fmla="*/ 285576 w 1710402"/>
                      <a:gd name="connsiteY1" fmla="*/ 1650406 h 1883162"/>
                      <a:gd name="connsiteX2" fmla="*/ 627671 w 1710402"/>
                      <a:gd name="connsiteY2" fmla="*/ 1541 h 1883162"/>
                      <a:gd name="connsiteX3" fmla="*/ 1710402 w 1710402"/>
                      <a:gd name="connsiteY3" fmla="*/ 1833286 h 1883162"/>
                    </a:gdLst>
                    <a:ahLst/>
                    <a:cxnLst>
                      <a:cxn ang="0">
                        <a:pos x="connsiteX0" y="connsiteY0"/>
                      </a:cxn>
                      <a:cxn ang="0">
                        <a:pos x="connsiteX1" y="connsiteY1"/>
                      </a:cxn>
                      <a:cxn ang="0">
                        <a:pos x="connsiteX2" y="connsiteY2"/>
                      </a:cxn>
                      <a:cxn ang="0">
                        <a:pos x="connsiteX3" y="connsiteY3"/>
                      </a:cxn>
                    </a:cxnLst>
                    <a:rect l="l" t="t" r="r" b="b"/>
                    <a:pathLst>
                      <a:path w="1710402" h="1883162">
                        <a:moveTo>
                          <a:pt x="0" y="1883162"/>
                        </a:moveTo>
                        <a:cubicBezTo>
                          <a:pt x="231456" y="1849597"/>
                          <a:pt x="180964" y="1964009"/>
                          <a:pt x="285576" y="1650406"/>
                        </a:cubicBezTo>
                        <a:cubicBezTo>
                          <a:pt x="390188" y="1336803"/>
                          <a:pt x="434453" y="95755"/>
                          <a:pt x="627671" y="1541"/>
                        </a:cubicBezTo>
                        <a:cubicBezTo>
                          <a:pt x="886414" y="-55979"/>
                          <a:pt x="1084630" y="1514632"/>
                          <a:pt x="1710402" y="1833286"/>
                        </a:cubicBezTo>
                      </a:path>
                    </a:pathLst>
                  </a:custGeom>
                  <a:noFill/>
                  <a:ln w="28575">
                    <a:solidFill>
                      <a:srgbClr val="3F5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9" name="直線コネクタ 8">
                    <a:extLst>
                      <a:ext uri="{FF2B5EF4-FFF2-40B4-BE49-F238E27FC236}">
                        <a16:creationId xmlns:a16="http://schemas.microsoft.com/office/drawing/2014/main" id="{846DA8D2-31ED-7C45-92E4-C2E160D1400A}"/>
                      </a:ext>
                    </a:extLst>
                  </p:cNvPr>
                  <p:cNvCxnSpPr>
                    <a:cxnSpLocks/>
                  </p:cNvCxnSpPr>
                  <p:nvPr/>
                </p:nvCxnSpPr>
                <p:spPr>
                  <a:xfrm>
                    <a:off x="-2057000" y="3260544"/>
                    <a:ext cx="1517510" cy="0"/>
                  </a:xfrm>
                  <a:prstGeom prst="line">
                    <a:avLst/>
                  </a:prstGeom>
                  <a:ln w="28575">
                    <a:solidFill>
                      <a:srgbClr val="3F53F4"/>
                    </a:solidFill>
                    <a:prstDash val="solid"/>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77EA2A5-8F54-7E5D-28B5-9CBE06C1BDF8}"/>
                      </a:ext>
                    </a:extLst>
                  </p:cNvPr>
                  <p:cNvCxnSpPr>
                    <a:cxnSpLocks/>
                  </p:cNvCxnSpPr>
                  <p:nvPr/>
                </p:nvCxnSpPr>
                <p:spPr>
                  <a:xfrm>
                    <a:off x="-2057000" y="3254492"/>
                    <a:ext cx="1339670"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 name="フリーフォーム 11">
                    <a:extLst>
                      <a:ext uri="{FF2B5EF4-FFF2-40B4-BE49-F238E27FC236}">
                        <a16:creationId xmlns:a16="http://schemas.microsoft.com/office/drawing/2014/main" id="{68B8664A-E388-2AA2-A7D0-F77F28DA8FCD}"/>
                      </a:ext>
                    </a:extLst>
                  </p:cNvPr>
                  <p:cNvSpPr/>
                  <p:nvPr/>
                </p:nvSpPr>
                <p:spPr>
                  <a:xfrm>
                    <a:off x="-5500648" y="2256284"/>
                    <a:ext cx="3443647" cy="1069493"/>
                  </a:xfrm>
                  <a:custGeom>
                    <a:avLst/>
                    <a:gdLst>
                      <a:gd name="connsiteX0" fmla="*/ 0 w 4472248"/>
                      <a:gd name="connsiteY0" fmla="*/ 1713262 h 1943305"/>
                      <a:gd name="connsiteX1" fmla="*/ 124691 w 4472248"/>
                      <a:gd name="connsiteY1" fmla="*/ 1721575 h 1943305"/>
                      <a:gd name="connsiteX2" fmla="*/ 232757 w 4472248"/>
                      <a:gd name="connsiteY2" fmla="*/ 841 h 1943305"/>
                      <a:gd name="connsiteX3" fmla="*/ 648393 w 4472248"/>
                      <a:gd name="connsiteY3" fmla="*/ 1497132 h 1943305"/>
                      <a:gd name="connsiteX4" fmla="*/ 939339 w 4472248"/>
                      <a:gd name="connsiteY4" fmla="*/ 1879517 h 1943305"/>
                      <a:gd name="connsiteX5" fmla="*/ 3857106 w 4472248"/>
                      <a:gd name="connsiteY5" fmla="*/ 1937706 h 1943305"/>
                      <a:gd name="connsiteX6" fmla="*/ 4472248 w 4472248"/>
                      <a:gd name="connsiteY6" fmla="*/ 1937706 h 1943305"/>
                      <a:gd name="connsiteX0" fmla="*/ 0 w 4472248"/>
                      <a:gd name="connsiteY0" fmla="*/ 1713262 h 2015339"/>
                      <a:gd name="connsiteX1" fmla="*/ 124691 w 4472248"/>
                      <a:gd name="connsiteY1" fmla="*/ 1721575 h 2015339"/>
                      <a:gd name="connsiteX2" fmla="*/ 232757 w 4472248"/>
                      <a:gd name="connsiteY2" fmla="*/ 841 h 2015339"/>
                      <a:gd name="connsiteX3" fmla="*/ 648393 w 4472248"/>
                      <a:gd name="connsiteY3" fmla="*/ 1497132 h 2015339"/>
                      <a:gd name="connsiteX4" fmla="*/ 939339 w 4472248"/>
                      <a:gd name="connsiteY4" fmla="*/ 1879517 h 2015339"/>
                      <a:gd name="connsiteX5" fmla="*/ 3857106 w 4472248"/>
                      <a:gd name="connsiteY5" fmla="*/ 1937706 h 2015339"/>
                      <a:gd name="connsiteX6" fmla="*/ 4472248 w 4472248"/>
                      <a:gd name="connsiteY6" fmla="*/ 1937706 h 2015339"/>
                      <a:gd name="connsiteX0" fmla="*/ 0 w 4472248"/>
                      <a:gd name="connsiteY0" fmla="*/ 1713262 h 2062878"/>
                      <a:gd name="connsiteX1" fmla="*/ 124691 w 4472248"/>
                      <a:gd name="connsiteY1" fmla="*/ 1721575 h 2062878"/>
                      <a:gd name="connsiteX2" fmla="*/ 232757 w 4472248"/>
                      <a:gd name="connsiteY2" fmla="*/ 841 h 2062878"/>
                      <a:gd name="connsiteX3" fmla="*/ 648393 w 4472248"/>
                      <a:gd name="connsiteY3" fmla="*/ 1497132 h 2062878"/>
                      <a:gd name="connsiteX4" fmla="*/ 939339 w 4472248"/>
                      <a:gd name="connsiteY4" fmla="*/ 1879517 h 2062878"/>
                      <a:gd name="connsiteX5" fmla="*/ 3857106 w 4472248"/>
                      <a:gd name="connsiteY5" fmla="*/ 1937706 h 2062878"/>
                      <a:gd name="connsiteX6" fmla="*/ 4472248 w 4472248"/>
                      <a:gd name="connsiteY6" fmla="*/ 1937706 h 2062878"/>
                      <a:gd name="connsiteX0" fmla="*/ 0 w 4472248"/>
                      <a:gd name="connsiteY0" fmla="*/ 1713262 h 1954774"/>
                      <a:gd name="connsiteX1" fmla="*/ 124691 w 4472248"/>
                      <a:gd name="connsiteY1" fmla="*/ 1721575 h 1954774"/>
                      <a:gd name="connsiteX2" fmla="*/ 232757 w 4472248"/>
                      <a:gd name="connsiteY2" fmla="*/ 841 h 1954774"/>
                      <a:gd name="connsiteX3" fmla="*/ 648393 w 4472248"/>
                      <a:gd name="connsiteY3" fmla="*/ 1497132 h 1954774"/>
                      <a:gd name="connsiteX4" fmla="*/ 939339 w 4472248"/>
                      <a:gd name="connsiteY4" fmla="*/ 1879517 h 1954774"/>
                      <a:gd name="connsiteX5" fmla="*/ 3857106 w 4472248"/>
                      <a:gd name="connsiteY5" fmla="*/ 1937706 h 1954774"/>
                      <a:gd name="connsiteX6" fmla="*/ 4472248 w 4472248"/>
                      <a:gd name="connsiteY6" fmla="*/ 1937706 h 1954774"/>
                      <a:gd name="connsiteX0" fmla="*/ 0 w 4472248"/>
                      <a:gd name="connsiteY0" fmla="*/ 1713297 h 1954809"/>
                      <a:gd name="connsiteX1" fmla="*/ 124691 w 4472248"/>
                      <a:gd name="connsiteY1" fmla="*/ 1721610 h 1954809"/>
                      <a:gd name="connsiteX2" fmla="*/ 232757 w 4472248"/>
                      <a:gd name="connsiteY2" fmla="*/ 876 h 1954809"/>
                      <a:gd name="connsiteX3" fmla="*/ 648393 w 4472248"/>
                      <a:gd name="connsiteY3" fmla="*/ 1497167 h 1954809"/>
                      <a:gd name="connsiteX4" fmla="*/ 939339 w 4472248"/>
                      <a:gd name="connsiteY4" fmla="*/ 1879552 h 1954809"/>
                      <a:gd name="connsiteX5" fmla="*/ 3857106 w 4472248"/>
                      <a:gd name="connsiteY5" fmla="*/ 1937741 h 1954809"/>
                      <a:gd name="connsiteX6" fmla="*/ 4472248 w 4472248"/>
                      <a:gd name="connsiteY6" fmla="*/ 1937741 h 1954809"/>
                      <a:gd name="connsiteX0" fmla="*/ 0 w 4472248"/>
                      <a:gd name="connsiteY0" fmla="*/ 1713297 h 1986420"/>
                      <a:gd name="connsiteX1" fmla="*/ 124691 w 4472248"/>
                      <a:gd name="connsiteY1" fmla="*/ 1721610 h 1986420"/>
                      <a:gd name="connsiteX2" fmla="*/ 232757 w 4472248"/>
                      <a:gd name="connsiteY2" fmla="*/ 876 h 1986420"/>
                      <a:gd name="connsiteX3" fmla="*/ 648393 w 4472248"/>
                      <a:gd name="connsiteY3" fmla="*/ 1497167 h 1986420"/>
                      <a:gd name="connsiteX4" fmla="*/ 939339 w 4472248"/>
                      <a:gd name="connsiteY4" fmla="*/ 1879552 h 1986420"/>
                      <a:gd name="connsiteX5" fmla="*/ 3857106 w 4472248"/>
                      <a:gd name="connsiteY5" fmla="*/ 1937741 h 1986420"/>
                      <a:gd name="connsiteX6" fmla="*/ 4472248 w 4472248"/>
                      <a:gd name="connsiteY6" fmla="*/ 1937741 h 1986420"/>
                      <a:gd name="connsiteX0" fmla="*/ 0 w 4472248"/>
                      <a:gd name="connsiteY0" fmla="*/ 1713297 h 1997231"/>
                      <a:gd name="connsiteX1" fmla="*/ 124691 w 4472248"/>
                      <a:gd name="connsiteY1" fmla="*/ 1721610 h 1997231"/>
                      <a:gd name="connsiteX2" fmla="*/ 232757 w 4472248"/>
                      <a:gd name="connsiteY2" fmla="*/ 876 h 1997231"/>
                      <a:gd name="connsiteX3" fmla="*/ 648393 w 4472248"/>
                      <a:gd name="connsiteY3" fmla="*/ 1497167 h 1997231"/>
                      <a:gd name="connsiteX4" fmla="*/ 939339 w 4472248"/>
                      <a:gd name="connsiteY4" fmla="*/ 1879552 h 1997231"/>
                      <a:gd name="connsiteX5" fmla="*/ 3857106 w 4472248"/>
                      <a:gd name="connsiteY5" fmla="*/ 1937741 h 1997231"/>
                      <a:gd name="connsiteX6" fmla="*/ 4472248 w 4472248"/>
                      <a:gd name="connsiteY6" fmla="*/ 1937741 h 1997231"/>
                      <a:gd name="connsiteX0" fmla="*/ 0 w 3857106"/>
                      <a:gd name="connsiteY0" fmla="*/ 1713297 h 1997231"/>
                      <a:gd name="connsiteX1" fmla="*/ 124691 w 3857106"/>
                      <a:gd name="connsiteY1" fmla="*/ 1721610 h 1997231"/>
                      <a:gd name="connsiteX2" fmla="*/ 232757 w 3857106"/>
                      <a:gd name="connsiteY2" fmla="*/ 876 h 1997231"/>
                      <a:gd name="connsiteX3" fmla="*/ 648393 w 3857106"/>
                      <a:gd name="connsiteY3" fmla="*/ 1497167 h 1997231"/>
                      <a:gd name="connsiteX4" fmla="*/ 939339 w 3857106"/>
                      <a:gd name="connsiteY4" fmla="*/ 1879552 h 1997231"/>
                      <a:gd name="connsiteX5" fmla="*/ 3857106 w 3857106"/>
                      <a:gd name="connsiteY5" fmla="*/ 1937741 h 1997231"/>
                      <a:gd name="connsiteX0" fmla="*/ 0 w 4114801"/>
                      <a:gd name="connsiteY0" fmla="*/ 1713297 h 1970992"/>
                      <a:gd name="connsiteX1" fmla="*/ 124691 w 4114801"/>
                      <a:gd name="connsiteY1" fmla="*/ 1721610 h 1970992"/>
                      <a:gd name="connsiteX2" fmla="*/ 232757 w 4114801"/>
                      <a:gd name="connsiteY2" fmla="*/ 876 h 1970992"/>
                      <a:gd name="connsiteX3" fmla="*/ 648393 w 4114801"/>
                      <a:gd name="connsiteY3" fmla="*/ 1497167 h 1970992"/>
                      <a:gd name="connsiteX4" fmla="*/ 939339 w 4114801"/>
                      <a:gd name="connsiteY4" fmla="*/ 1879552 h 1970992"/>
                      <a:gd name="connsiteX5" fmla="*/ 4114801 w 4114801"/>
                      <a:gd name="connsiteY5" fmla="*/ 1970992 h 1970992"/>
                      <a:gd name="connsiteX0" fmla="*/ 0 w 4114801"/>
                      <a:gd name="connsiteY0" fmla="*/ 1713297 h 2022423"/>
                      <a:gd name="connsiteX1" fmla="*/ 124691 w 4114801"/>
                      <a:gd name="connsiteY1" fmla="*/ 1721610 h 2022423"/>
                      <a:gd name="connsiteX2" fmla="*/ 232757 w 4114801"/>
                      <a:gd name="connsiteY2" fmla="*/ 876 h 2022423"/>
                      <a:gd name="connsiteX3" fmla="*/ 648393 w 4114801"/>
                      <a:gd name="connsiteY3" fmla="*/ 1497167 h 2022423"/>
                      <a:gd name="connsiteX4" fmla="*/ 939339 w 4114801"/>
                      <a:gd name="connsiteY4" fmla="*/ 1879552 h 2022423"/>
                      <a:gd name="connsiteX5" fmla="*/ 4114801 w 4114801"/>
                      <a:gd name="connsiteY5" fmla="*/ 1970992 h 2022423"/>
                      <a:gd name="connsiteX0" fmla="*/ 0 w 4114801"/>
                      <a:gd name="connsiteY0" fmla="*/ 1713390 h 2022516"/>
                      <a:gd name="connsiteX1" fmla="*/ 124691 w 4114801"/>
                      <a:gd name="connsiteY1" fmla="*/ 1721703 h 2022516"/>
                      <a:gd name="connsiteX2" fmla="*/ 232757 w 4114801"/>
                      <a:gd name="connsiteY2" fmla="*/ 969 h 2022516"/>
                      <a:gd name="connsiteX3" fmla="*/ 648393 w 4114801"/>
                      <a:gd name="connsiteY3" fmla="*/ 1497260 h 2022516"/>
                      <a:gd name="connsiteX4" fmla="*/ 939339 w 4114801"/>
                      <a:gd name="connsiteY4" fmla="*/ 1879645 h 2022516"/>
                      <a:gd name="connsiteX5" fmla="*/ 4114801 w 4114801"/>
                      <a:gd name="connsiteY5" fmla="*/ 1971085 h 2022516"/>
                      <a:gd name="connsiteX0" fmla="*/ 0 w 4114801"/>
                      <a:gd name="connsiteY0" fmla="*/ 1713390 h 2029545"/>
                      <a:gd name="connsiteX1" fmla="*/ 124691 w 4114801"/>
                      <a:gd name="connsiteY1" fmla="*/ 1721703 h 2029545"/>
                      <a:gd name="connsiteX2" fmla="*/ 232757 w 4114801"/>
                      <a:gd name="connsiteY2" fmla="*/ 969 h 2029545"/>
                      <a:gd name="connsiteX3" fmla="*/ 648393 w 4114801"/>
                      <a:gd name="connsiteY3" fmla="*/ 1497260 h 2029545"/>
                      <a:gd name="connsiteX4" fmla="*/ 939339 w 4114801"/>
                      <a:gd name="connsiteY4" fmla="*/ 1879645 h 2029545"/>
                      <a:gd name="connsiteX5" fmla="*/ 4114801 w 4114801"/>
                      <a:gd name="connsiteY5" fmla="*/ 1971085 h 2029545"/>
                      <a:gd name="connsiteX0" fmla="*/ 0 w 4114801"/>
                      <a:gd name="connsiteY0" fmla="*/ 1713248 h 2029403"/>
                      <a:gd name="connsiteX1" fmla="*/ 124691 w 4114801"/>
                      <a:gd name="connsiteY1" fmla="*/ 1721561 h 2029403"/>
                      <a:gd name="connsiteX2" fmla="*/ 232757 w 4114801"/>
                      <a:gd name="connsiteY2" fmla="*/ 827 h 2029403"/>
                      <a:gd name="connsiteX3" fmla="*/ 648393 w 4114801"/>
                      <a:gd name="connsiteY3" fmla="*/ 1497118 h 2029403"/>
                      <a:gd name="connsiteX4" fmla="*/ 748146 w 4114801"/>
                      <a:gd name="connsiteY4" fmla="*/ 1746498 h 2029403"/>
                      <a:gd name="connsiteX5" fmla="*/ 939339 w 4114801"/>
                      <a:gd name="connsiteY5" fmla="*/ 1879503 h 2029403"/>
                      <a:gd name="connsiteX6" fmla="*/ 4114801 w 4114801"/>
                      <a:gd name="connsiteY6" fmla="*/ 1970943 h 2029403"/>
                      <a:gd name="connsiteX0" fmla="*/ 0 w 4114801"/>
                      <a:gd name="connsiteY0" fmla="*/ 1713227 h 1970922"/>
                      <a:gd name="connsiteX1" fmla="*/ 124691 w 4114801"/>
                      <a:gd name="connsiteY1" fmla="*/ 1721540 h 1970922"/>
                      <a:gd name="connsiteX2" fmla="*/ 232757 w 4114801"/>
                      <a:gd name="connsiteY2" fmla="*/ 806 h 1970922"/>
                      <a:gd name="connsiteX3" fmla="*/ 648393 w 4114801"/>
                      <a:gd name="connsiteY3" fmla="*/ 1497097 h 1970922"/>
                      <a:gd name="connsiteX4" fmla="*/ 931026 w 4114801"/>
                      <a:gd name="connsiteY4" fmla="*/ 1538659 h 1970922"/>
                      <a:gd name="connsiteX5" fmla="*/ 939339 w 4114801"/>
                      <a:gd name="connsiteY5" fmla="*/ 1879482 h 1970922"/>
                      <a:gd name="connsiteX6" fmla="*/ 4114801 w 4114801"/>
                      <a:gd name="connsiteY6" fmla="*/ 1970922 h 1970922"/>
                      <a:gd name="connsiteX0" fmla="*/ 0 w 4114801"/>
                      <a:gd name="connsiteY0" fmla="*/ 1713262 h 1970957"/>
                      <a:gd name="connsiteX1" fmla="*/ 124691 w 4114801"/>
                      <a:gd name="connsiteY1" fmla="*/ 1721575 h 1970957"/>
                      <a:gd name="connsiteX2" fmla="*/ 232757 w 4114801"/>
                      <a:gd name="connsiteY2" fmla="*/ 841 h 1970957"/>
                      <a:gd name="connsiteX3" fmla="*/ 648393 w 4114801"/>
                      <a:gd name="connsiteY3" fmla="*/ 1497132 h 1970957"/>
                      <a:gd name="connsiteX4" fmla="*/ 939339 w 4114801"/>
                      <a:gd name="connsiteY4" fmla="*/ 1879517 h 1970957"/>
                      <a:gd name="connsiteX5" fmla="*/ 4114801 w 4114801"/>
                      <a:gd name="connsiteY5" fmla="*/ 1970957 h 1970957"/>
                      <a:gd name="connsiteX0" fmla="*/ 0 w 4114801"/>
                      <a:gd name="connsiteY0" fmla="*/ 1713262 h 1985508"/>
                      <a:gd name="connsiteX1" fmla="*/ 124691 w 4114801"/>
                      <a:gd name="connsiteY1" fmla="*/ 1721575 h 1985508"/>
                      <a:gd name="connsiteX2" fmla="*/ 232757 w 4114801"/>
                      <a:gd name="connsiteY2" fmla="*/ 841 h 1985508"/>
                      <a:gd name="connsiteX3" fmla="*/ 648393 w 4114801"/>
                      <a:gd name="connsiteY3" fmla="*/ 1497132 h 1985508"/>
                      <a:gd name="connsiteX4" fmla="*/ 939339 w 4114801"/>
                      <a:gd name="connsiteY4" fmla="*/ 1879517 h 1985508"/>
                      <a:gd name="connsiteX5" fmla="*/ 4114801 w 4114801"/>
                      <a:gd name="connsiteY5" fmla="*/ 1970957 h 1985508"/>
                      <a:gd name="connsiteX0" fmla="*/ 0 w 4114801"/>
                      <a:gd name="connsiteY0" fmla="*/ 1712773 h 1985019"/>
                      <a:gd name="connsiteX1" fmla="*/ 124691 w 4114801"/>
                      <a:gd name="connsiteY1" fmla="*/ 1721086 h 1985019"/>
                      <a:gd name="connsiteX2" fmla="*/ 232757 w 4114801"/>
                      <a:gd name="connsiteY2" fmla="*/ 352 h 1985019"/>
                      <a:gd name="connsiteX3" fmla="*/ 939339 w 4114801"/>
                      <a:gd name="connsiteY3" fmla="*/ 1879028 h 1985019"/>
                      <a:gd name="connsiteX4" fmla="*/ 4114801 w 4114801"/>
                      <a:gd name="connsiteY4" fmla="*/ 1970468 h 1985019"/>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47 h 1985025"/>
                      <a:gd name="connsiteX1" fmla="*/ 124691 w 4114801"/>
                      <a:gd name="connsiteY1" fmla="*/ 1721092 h 1985025"/>
                      <a:gd name="connsiteX2" fmla="*/ 232757 w 4114801"/>
                      <a:gd name="connsiteY2" fmla="*/ 358 h 1985025"/>
                      <a:gd name="connsiteX3" fmla="*/ 939339 w 4114801"/>
                      <a:gd name="connsiteY3" fmla="*/ 1879034 h 1985025"/>
                      <a:gd name="connsiteX4" fmla="*/ 4114801 w 4114801"/>
                      <a:gd name="connsiteY4" fmla="*/ 1970474 h 1985025"/>
                      <a:gd name="connsiteX0" fmla="*/ 0 w 4114801"/>
                      <a:gd name="connsiteY0" fmla="*/ 1887351 h 1985029"/>
                      <a:gd name="connsiteX1" fmla="*/ 124691 w 4114801"/>
                      <a:gd name="connsiteY1" fmla="*/ 1721096 h 1985029"/>
                      <a:gd name="connsiteX2" fmla="*/ 232757 w 4114801"/>
                      <a:gd name="connsiteY2" fmla="*/ 362 h 1985029"/>
                      <a:gd name="connsiteX3" fmla="*/ 939339 w 4114801"/>
                      <a:gd name="connsiteY3" fmla="*/ 1879038 h 1985029"/>
                      <a:gd name="connsiteX4" fmla="*/ 4114801 w 4114801"/>
                      <a:gd name="connsiteY4" fmla="*/ 1970478 h 1985029"/>
                      <a:gd name="connsiteX0" fmla="*/ 0 w 4114801"/>
                      <a:gd name="connsiteY0" fmla="*/ 1879036 h 2041374"/>
                      <a:gd name="connsiteX1" fmla="*/ 124691 w 4114801"/>
                      <a:gd name="connsiteY1" fmla="*/ 1712781 h 2041374"/>
                      <a:gd name="connsiteX2" fmla="*/ 324197 w 4114801"/>
                      <a:gd name="connsiteY2" fmla="*/ 360 h 2041374"/>
                      <a:gd name="connsiteX3" fmla="*/ 939339 w 4114801"/>
                      <a:gd name="connsiteY3" fmla="*/ 1870723 h 2041374"/>
                      <a:gd name="connsiteX4" fmla="*/ 4114801 w 4114801"/>
                      <a:gd name="connsiteY4" fmla="*/ 1962163 h 2041374"/>
                      <a:gd name="connsiteX0" fmla="*/ 0 w 4114801"/>
                      <a:gd name="connsiteY0" fmla="*/ 1879036 h 2041374"/>
                      <a:gd name="connsiteX1" fmla="*/ 124691 w 4114801"/>
                      <a:gd name="connsiteY1" fmla="*/ 1712781 h 2041374"/>
                      <a:gd name="connsiteX2" fmla="*/ 324197 w 4114801"/>
                      <a:gd name="connsiteY2" fmla="*/ 360 h 2041374"/>
                      <a:gd name="connsiteX3" fmla="*/ 1313412 w 4114801"/>
                      <a:gd name="connsiteY3" fmla="*/ 1870723 h 2041374"/>
                      <a:gd name="connsiteX4" fmla="*/ 4114801 w 4114801"/>
                      <a:gd name="connsiteY4" fmla="*/ 1962163 h 2041374"/>
                      <a:gd name="connsiteX0" fmla="*/ 0 w 4148052"/>
                      <a:gd name="connsiteY0" fmla="*/ 1895661 h 2041374"/>
                      <a:gd name="connsiteX1" fmla="*/ 157942 w 4148052"/>
                      <a:gd name="connsiteY1" fmla="*/ 1712781 h 2041374"/>
                      <a:gd name="connsiteX2" fmla="*/ 357448 w 4148052"/>
                      <a:gd name="connsiteY2" fmla="*/ 360 h 2041374"/>
                      <a:gd name="connsiteX3" fmla="*/ 1346663 w 4148052"/>
                      <a:gd name="connsiteY3" fmla="*/ 1870723 h 2041374"/>
                      <a:gd name="connsiteX4" fmla="*/ 4148052 w 4148052"/>
                      <a:gd name="connsiteY4" fmla="*/ 1962163 h 2041374"/>
                      <a:gd name="connsiteX0" fmla="*/ 0 w 4148052"/>
                      <a:gd name="connsiteY0" fmla="*/ 1945539 h 2041376"/>
                      <a:gd name="connsiteX1" fmla="*/ 157942 w 4148052"/>
                      <a:gd name="connsiteY1" fmla="*/ 1712783 h 2041376"/>
                      <a:gd name="connsiteX2" fmla="*/ 357448 w 4148052"/>
                      <a:gd name="connsiteY2" fmla="*/ 362 h 2041376"/>
                      <a:gd name="connsiteX3" fmla="*/ 1346663 w 4148052"/>
                      <a:gd name="connsiteY3" fmla="*/ 1870725 h 2041376"/>
                      <a:gd name="connsiteX4" fmla="*/ 4148052 w 4148052"/>
                      <a:gd name="connsiteY4" fmla="*/ 1962165 h 2041376"/>
                      <a:gd name="connsiteX0" fmla="*/ 0 w 4156364"/>
                      <a:gd name="connsiteY0" fmla="*/ 1945539 h 2064524"/>
                      <a:gd name="connsiteX1" fmla="*/ 157942 w 4156364"/>
                      <a:gd name="connsiteY1" fmla="*/ 1712783 h 2064524"/>
                      <a:gd name="connsiteX2" fmla="*/ 357448 w 4156364"/>
                      <a:gd name="connsiteY2" fmla="*/ 362 h 2064524"/>
                      <a:gd name="connsiteX3" fmla="*/ 1346663 w 4156364"/>
                      <a:gd name="connsiteY3" fmla="*/ 1870725 h 2064524"/>
                      <a:gd name="connsiteX4" fmla="*/ 4156364 w 4156364"/>
                      <a:gd name="connsiteY4" fmla="*/ 2012042 h 2064524"/>
                      <a:gd name="connsiteX0" fmla="*/ 0 w 4156364"/>
                      <a:gd name="connsiteY0" fmla="*/ 1945539 h 2079171"/>
                      <a:gd name="connsiteX1" fmla="*/ 157942 w 4156364"/>
                      <a:gd name="connsiteY1" fmla="*/ 1712783 h 2079171"/>
                      <a:gd name="connsiteX2" fmla="*/ 357448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539 h 2051988"/>
                      <a:gd name="connsiteX1" fmla="*/ 157942 w 4156364"/>
                      <a:gd name="connsiteY1" fmla="*/ 1712783 h 2051988"/>
                      <a:gd name="connsiteX2" fmla="*/ 357448 w 4156364"/>
                      <a:gd name="connsiteY2" fmla="*/ 362 h 2051988"/>
                      <a:gd name="connsiteX3" fmla="*/ 1346663 w 4156364"/>
                      <a:gd name="connsiteY3" fmla="*/ 1870725 h 2051988"/>
                      <a:gd name="connsiteX4" fmla="*/ 4156364 w 4156364"/>
                      <a:gd name="connsiteY4" fmla="*/ 2012042 h 2051988"/>
                      <a:gd name="connsiteX0" fmla="*/ 0 w 4156364"/>
                      <a:gd name="connsiteY0" fmla="*/ 1937229 h 2070328"/>
                      <a:gd name="connsiteX1" fmla="*/ 157942 w 4156364"/>
                      <a:gd name="connsiteY1" fmla="*/ 1704473 h 2070328"/>
                      <a:gd name="connsiteX2" fmla="*/ 540328 w 4156364"/>
                      <a:gd name="connsiteY2" fmla="*/ 365 h 2070328"/>
                      <a:gd name="connsiteX3" fmla="*/ 1346663 w 4156364"/>
                      <a:gd name="connsiteY3" fmla="*/ 1862415 h 2070328"/>
                      <a:gd name="connsiteX4" fmla="*/ 4156364 w 4156364"/>
                      <a:gd name="connsiteY4" fmla="*/ 2003732 h 2070328"/>
                      <a:gd name="connsiteX0" fmla="*/ 0 w 4156364"/>
                      <a:gd name="connsiteY0" fmla="*/ 1945539 h 2079171"/>
                      <a:gd name="connsiteX1" fmla="*/ 157942 w 4156364"/>
                      <a:gd name="connsiteY1" fmla="*/ 1712783 h 2079171"/>
                      <a:gd name="connsiteX2" fmla="*/ 440576 w 4156364"/>
                      <a:gd name="connsiteY2" fmla="*/ 362 h 2079171"/>
                      <a:gd name="connsiteX3" fmla="*/ 1346663 w 4156364"/>
                      <a:gd name="connsiteY3" fmla="*/ 1870725 h 2079171"/>
                      <a:gd name="connsiteX4" fmla="*/ 4156364 w 4156364"/>
                      <a:gd name="connsiteY4" fmla="*/ 2012042 h 2079171"/>
                      <a:gd name="connsiteX0" fmla="*/ 0 w 4156364"/>
                      <a:gd name="connsiteY0" fmla="*/ 1945660 h 2092861"/>
                      <a:gd name="connsiteX1" fmla="*/ 157942 w 4156364"/>
                      <a:gd name="connsiteY1" fmla="*/ 1712904 h 2092861"/>
                      <a:gd name="connsiteX2" fmla="*/ 440576 w 4156364"/>
                      <a:gd name="connsiteY2" fmla="*/ 483 h 2092861"/>
                      <a:gd name="connsiteX3" fmla="*/ 1562794 w 4156364"/>
                      <a:gd name="connsiteY3" fmla="*/ 1895784 h 2092861"/>
                      <a:gd name="connsiteX4" fmla="*/ 4156364 w 4156364"/>
                      <a:gd name="connsiteY4" fmla="*/ 2012163 h 2092861"/>
                      <a:gd name="connsiteX0" fmla="*/ 0 w 4156364"/>
                      <a:gd name="connsiteY0" fmla="*/ 1945540 h 2079172"/>
                      <a:gd name="connsiteX1" fmla="*/ 157942 w 4156364"/>
                      <a:gd name="connsiteY1" fmla="*/ 1712784 h 2079172"/>
                      <a:gd name="connsiteX2" fmla="*/ 440576 w 4156364"/>
                      <a:gd name="connsiteY2" fmla="*/ 363 h 2079172"/>
                      <a:gd name="connsiteX3" fmla="*/ 1555024 w 4156364"/>
                      <a:gd name="connsiteY3" fmla="*/ 1870726 h 2079172"/>
                      <a:gd name="connsiteX4" fmla="*/ 4156364 w 4156364"/>
                      <a:gd name="connsiteY4" fmla="*/ 2012043 h 2079172"/>
                      <a:gd name="connsiteX0" fmla="*/ 0 w 4156364"/>
                      <a:gd name="connsiteY0" fmla="*/ 1945540 h 2027535"/>
                      <a:gd name="connsiteX1" fmla="*/ 157942 w 4156364"/>
                      <a:gd name="connsiteY1" fmla="*/ 1712784 h 2027535"/>
                      <a:gd name="connsiteX2" fmla="*/ 440576 w 4156364"/>
                      <a:gd name="connsiteY2" fmla="*/ 363 h 2027535"/>
                      <a:gd name="connsiteX3" fmla="*/ 1555024 w 4156364"/>
                      <a:gd name="connsiteY3" fmla="*/ 1870726 h 2027535"/>
                      <a:gd name="connsiteX4" fmla="*/ 4156364 w 4156364"/>
                      <a:gd name="connsiteY4" fmla="*/ 2012043 h 2027535"/>
                      <a:gd name="connsiteX0" fmla="*/ 0 w 4195208"/>
                      <a:gd name="connsiteY0" fmla="*/ 1945540 h 2032383"/>
                      <a:gd name="connsiteX1" fmla="*/ 157942 w 4195208"/>
                      <a:gd name="connsiteY1" fmla="*/ 1712784 h 2032383"/>
                      <a:gd name="connsiteX2" fmla="*/ 440576 w 4195208"/>
                      <a:gd name="connsiteY2" fmla="*/ 363 h 2032383"/>
                      <a:gd name="connsiteX3" fmla="*/ 1555024 w 4195208"/>
                      <a:gd name="connsiteY3" fmla="*/ 1870726 h 2032383"/>
                      <a:gd name="connsiteX4" fmla="*/ 4195208 w 4195208"/>
                      <a:gd name="connsiteY4" fmla="*/ 1912290 h 2032383"/>
                      <a:gd name="connsiteX0" fmla="*/ 0 w 4195208"/>
                      <a:gd name="connsiteY0" fmla="*/ 1945540 h 2021557"/>
                      <a:gd name="connsiteX1" fmla="*/ 157942 w 4195208"/>
                      <a:gd name="connsiteY1" fmla="*/ 1712784 h 2021557"/>
                      <a:gd name="connsiteX2" fmla="*/ 440576 w 4195208"/>
                      <a:gd name="connsiteY2" fmla="*/ 363 h 2021557"/>
                      <a:gd name="connsiteX3" fmla="*/ 1555024 w 4195208"/>
                      <a:gd name="connsiteY3" fmla="*/ 1870726 h 2021557"/>
                      <a:gd name="connsiteX4" fmla="*/ 4195208 w 4195208"/>
                      <a:gd name="connsiteY4" fmla="*/ 1912290 h 2021557"/>
                      <a:gd name="connsiteX0" fmla="*/ 0 w 1555024"/>
                      <a:gd name="connsiteY0" fmla="*/ 1945540 h 1948865"/>
                      <a:gd name="connsiteX1" fmla="*/ 157942 w 1555024"/>
                      <a:gd name="connsiteY1" fmla="*/ 1712784 h 1948865"/>
                      <a:gd name="connsiteX2" fmla="*/ 440576 w 1555024"/>
                      <a:gd name="connsiteY2" fmla="*/ 363 h 1948865"/>
                      <a:gd name="connsiteX3" fmla="*/ 1555024 w 1555024"/>
                      <a:gd name="connsiteY3" fmla="*/ 1870726 h 1948865"/>
                      <a:gd name="connsiteX0" fmla="*/ 0 w 1710402"/>
                      <a:gd name="connsiteY0" fmla="*/ 1945660 h 1948985"/>
                      <a:gd name="connsiteX1" fmla="*/ 157942 w 1710402"/>
                      <a:gd name="connsiteY1" fmla="*/ 1712904 h 1948985"/>
                      <a:gd name="connsiteX2" fmla="*/ 440576 w 1710402"/>
                      <a:gd name="connsiteY2" fmla="*/ 483 h 1948985"/>
                      <a:gd name="connsiteX3" fmla="*/ 1710402 w 1710402"/>
                      <a:gd name="connsiteY3" fmla="*/ 1895784 h 1948985"/>
                      <a:gd name="connsiteX0" fmla="*/ 0 w 1710402"/>
                      <a:gd name="connsiteY0" fmla="*/ 1945660 h 1948985"/>
                      <a:gd name="connsiteX1" fmla="*/ 285576 w 1710402"/>
                      <a:gd name="connsiteY1" fmla="*/ 1712904 h 1948985"/>
                      <a:gd name="connsiteX2" fmla="*/ 440576 w 1710402"/>
                      <a:gd name="connsiteY2" fmla="*/ 483 h 1948985"/>
                      <a:gd name="connsiteX3" fmla="*/ 1710402 w 1710402"/>
                      <a:gd name="connsiteY3" fmla="*/ 1895784 h 1948985"/>
                      <a:gd name="connsiteX0" fmla="*/ 0 w 1710402"/>
                      <a:gd name="connsiteY0" fmla="*/ 1945660 h 1969876"/>
                      <a:gd name="connsiteX1" fmla="*/ 285576 w 1710402"/>
                      <a:gd name="connsiteY1" fmla="*/ 1712904 h 1969876"/>
                      <a:gd name="connsiteX2" fmla="*/ 440576 w 1710402"/>
                      <a:gd name="connsiteY2" fmla="*/ 483 h 1969876"/>
                      <a:gd name="connsiteX3" fmla="*/ 1710402 w 1710402"/>
                      <a:gd name="connsiteY3" fmla="*/ 1895784 h 1969876"/>
                      <a:gd name="connsiteX0" fmla="*/ 0 w 1710402"/>
                      <a:gd name="connsiteY0" fmla="*/ 1945660 h 1945660"/>
                      <a:gd name="connsiteX1" fmla="*/ 285576 w 1710402"/>
                      <a:gd name="connsiteY1" fmla="*/ 1712904 h 1945660"/>
                      <a:gd name="connsiteX2" fmla="*/ 440576 w 1710402"/>
                      <a:gd name="connsiteY2" fmla="*/ 483 h 1945660"/>
                      <a:gd name="connsiteX3" fmla="*/ 1710402 w 1710402"/>
                      <a:gd name="connsiteY3" fmla="*/ 1895784 h 1945660"/>
                      <a:gd name="connsiteX0" fmla="*/ 0 w 1710402"/>
                      <a:gd name="connsiteY0" fmla="*/ 1945177 h 1945177"/>
                      <a:gd name="connsiteX1" fmla="*/ 285576 w 1710402"/>
                      <a:gd name="connsiteY1" fmla="*/ 1712421 h 1945177"/>
                      <a:gd name="connsiteX2" fmla="*/ 440576 w 1710402"/>
                      <a:gd name="connsiteY2" fmla="*/ 0 h 1945177"/>
                      <a:gd name="connsiteX3" fmla="*/ 1710402 w 1710402"/>
                      <a:gd name="connsiteY3" fmla="*/ 1895301 h 1945177"/>
                      <a:gd name="connsiteX0" fmla="*/ 0 w 1710402"/>
                      <a:gd name="connsiteY0" fmla="*/ 1945177 h 1945177"/>
                      <a:gd name="connsiteX1" fmla="*/ 285576 w 1710402"/>
                      <a:gd name="connsiteY1" fmla="*/ 1712421 h 1945177"/>
                      <a:gd name="connsiteX2" fmla="*/ 674152 w 1710402"/>
                      <a:gd name="connsiteY2" fmla="*/ 0 h 1945177"/>
                      <a:gd name="connsiteX3" fmla="*/ 1710402 w 1710402"/>
                      <a:gd name="connsiteY3" fmla="*/ 1895301 h 1945177"/>
                      <a:gd name="connsiteX0" fmla="*/ 0 w 1710402"/>
                      <a:gd name="connsiteY0" fmla="*/ 1945177 h 1945177"/>
                      <a:gd name="connsiteX1" fmla="*/ 285576 w 1710402"/>
                      <a:gd name="connsiteY1" fmla="*/ 1483868 h 1945177"/>
                      <a:gd name="connsiteX2" fmla="*/ 674152 w 1710402"/>
                      <a:gd name="connsiteY2" fmla="*/ 0 h 1945177"/>
                      <a:gd name="connsiteX3" fmla="*/ 1710402 w 1710402"/>
                      <a:gd name="connsiteY3" fmla="*/ 1895301 h 1945177"/>
                      <a:gd name="connsiteX0" fmla="*/ 0 w 1710402"/>
                      <a:gd name="connsiteY0" fmla="*/ 1868994 h 1868994"/>
                      <a:gd name="connsiteX1" fmla="*/ 285576 w 1710402"/>
                      <a:gd name="connsiteY1" fmla="*/ 1407685 h 1868994"/>
                      <a:gd name="connsiteX2" fmla="*/ 756591 w 1710402"/>
                      <a:gd name="connsiteY2" fmla="*/ 0 h 1868994"/>
                      <a:gd name="connsiteX3" fmla="*/ 1710402 w 1710402"/>
                      <a:gd name="connsiteY3" fmla="*/ 1819118 h 1868994"/>
                      <a:gd name="connsiteX0" fmla="*/ 0 w 1710402"/>
                      <a:gd name="connsiteY0" fmla="*/ 1868994 h 1868994"/>
                      <a:gd name="connsiteX1" fmla="*/ 285576 w 1710402"/>
                      <a:gd name="connsiteY1" fmla="*/ 1407685 h 1868994"/>
                      <a:gd name="connsiteX2" fmla="*/ 756591 w 1710402"/>
                      <a:gd name="connsiteY2" fmla="*/ 0 h 1868994"/>
                      <a:gd name="connsiteX3" fmla="*/ 1710402 w 1710402"/>
                      <a:gd name="connsiteY3" fmla="*/ 1819118 h 1868994"/>
                      <a:gd name="connsiteX0" fmla="*/ 0 w 1765361"/>
                      <a:gd name="connsiteY0" fmla="*/ 1868994 h 1868994"/>
                      <a:gd name="connsiteX1" fmla="*/ 285576 w 1765361"/>
                      <a:gd name="connsiteY1" fmla="*/ 1407685 h 1868994"/>
                      <a:gd name="connsiteX2" fmla="*/ 756591 w 1765361"/>
                      <a:gd name="connsiteY2" fmla="*/ 0 h 1868994"/>
                      <a:gd name="connsiteX3" fmla="*/ 1765361 w 1765361"/>
                      <a:gd name="connsiteY3" fmla="*/ 1768329 h 1868994"/>
                      <a:gd name="connsiteX0" fmla="*/ 0 w 1765361"/>
                      <a:gd name="connsiteY0" fmla="*/ 1868994 h 1868994"/>
                      <a:gd name="connsiteX1" fmla="*/ 285576 w 1765361"/>
                      <a:gd name="connsiteY1" fmla="*/ 1407685 h 1868994"/>
                      <a:gd name="connsiteX2" fmla="*/ 756591 w 1765361"/>
                      <a:gd name="connsiteY2" fmla="*/ 0 h 1868994"/>
                      <a:gd name="connsiteX3" fmla="*/ 1765361 w 1765361"/>
                      <a:gd name="connsiteY3" fmla="*/ 1768329 h 1868994"/>
                      <a:gd name="connsiteX0" fmla="*/ 0 w 1765361"/>
                      <a:gd name="connsiteY0" fmla="*/ 1868994 h 1868994"/>
                      <a:gd name="connsiteX1" fmla="*/ 285576 w 1765361"/>
                      <a:gd name="connsiteY1" fmla="*/ 1407685 h 1868994"/>
                      <a:gd name="connsiteX2" fmla="*/ 756591 w 1765361"/>
                      <a:gd name="connsiteY2" fmla="*/ 0 h 1868994"/>
                      <a:gd name="connsiteX3" fmla="*/ 1765361 w 1765361"/>
                      <a:gd name="connsiteY3" fmla="*/ 1768329 h 1868994"/>
                      <a:gd name="connsiteX0" fmla="*/ 0 w 1765361"/>
                      <a:gd name="connsiteY0" fmla="*/ 1892047 h 1892047"/>
                      <a:gd name="connsiteX1" fmla="*/ 285576 w 1765361"/>
                      <a:gd name="connsiteY1" fmla="*/ 1430738 h 1892047"/>
                      <a:gd name="connsiteX2" fmla="*/ 680126 w 1765361"/>
                      <a:gd name="connsiteY2" fmla="*/ 0 h 1892047"/>
                      <a:gd name="connsiteX3" fmla="*/ 1765361 w 1765361"/>
                      <a:gd name="connsiteY3" fmla="*/ 1791382 h 1892047"/>
                      <a:gd name="connsiteX0" fmla="*/ 0 w 1765361"/>
                      <a:gd name="connsiteY0" fmla="*/ 1900927 h 1900927"/>
                      <a:gd name="connsiteX1" fmla="*/ 285576 w 1765361"/>
                      <a:gd name="connsiteY1" fmla="*/ 1439618 h 1900927"/>
                      <a:gd name="connsiteX2" fmla="*/ 680126 w 1765361"/>
                      <a:gd name="connsiteY2" fmla="*/ 8880 h 1900927"/>
                      <a:gd name="connsiteX3" fmla="*/ 1765361 w 1765361"/>
                      <a:gd name="connsiteY3" fmla="*/ 1800262 h 1900927"/>
                    </a:gdLst>
                    <a:ahLst/>
                    <a:cxnLst>
                      <a:cxn ang="0">
                        <a:pos x="connsiteX0" y="connsiteY0"/>
                      </a:cxn>
                      <a:cxn ang="0">
                        <a:pos x="connsiteX1" y="connsiteY1"/>
                      </a:cxn>
                      <a:cxn ang="0">
                        <a:pos x="connsiteX2" y="connsiteY2"/>
                      </a:cxn>
                      <a:cxn ang="0">
                        <a:pos x="connsiteX3" y="connsiteY3"/>
                      </a:cxn>
                    </a:cxnLst>
                    <a:rect l="l" t="t" r="r" b="b"/>
                    <a:pathLst>
                      <a:path w="1765361" h="1900927">
                        <a:moveTo>
                          <a:pt x="0" y="1900927"/>
                        </a:moveTo>
                        <a:cubicBezTo>
                          <a:pt x="231456" y="1867362"/>
                          <a:pt x="172222" y="1754959"/>
                          <a:pt x="285576" y="1439618"/>
                        </a:cubicBezTo>
                        <a:cubicBezTo>
                          <a:pt x="398930" y="1124277"/>
                          <a:pt x="499381" y="186204"/>
                          <a:pt x="680126" y="8880"/>
                        </a:cubicBezTo>
                        <a:cubicBezTo>
                          <a:pt x="945518" y="-110487"/>
                          <a:pt x="1249507" y="999110"/>
                          <a:pt x="1765361" y="180026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右矢印 17">
                    <a:extLst>
                      <a:ext uri="{FF2B5EF4-FFF2-40B4-BE49-F238E27FC236}">
                        <a16:creationId xmlns:a16="http://schemas.microsoft.com/office/drawing/2014/main" id="{D267AAF1-C5E5-0F8D-DCD4-41C3C6286E44}"/>
                      </a:ext>
                    </a:extLst>
                  </p:cNvPr>
                  <p:cNvSpPr/>
                  <p:nvPr/>
                </p:nvSpPr>
                <p:spPr>
                  <a:xfrm>
                    <a:off x="-4884553" y="2930412"/>
                    <a:ext cx="394407" cy="418618"/>
                  </a:xfrm>
                  <a:prstGeom prst="rightArrow">
                    <a:avLst>
                      <a:gd name="adj1" fmla="val 50000"/>
                      <a:gd name="adj2" fmla="val 5020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コネクタ 21">
                  <a:extLst>
                    <a:ext uri="{FF2B5EF4-FFF2-40B4-BE49-F238E27FC236}">
                      <a16:creationId xmlns:a16="http://schemas.microsoft.com/office/drawing/2014/main" id="{3880112E-E578-43B6-138F-DEA18BB863F4}"/>
                    </a:ext>
                  </a:extLst>
                </p:cNvPr>
                <p:cNvCxnSpPr>
                  <a:cxnSpLocks/>
                </p:cNvCxnSpPr>
                <p:nvPr/>
              </p:nvCxnSpPr>
              <p:spPr>
                <a:xfrm>
                  <a:off x="5243137" y="5013924"/>
                  <a:ext cx="0" cy="5405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0" name="テキスト ボックス 39">
                <a:extLst>
                  <a:ext uri="{FF2B5EF4-FFF2-40B4-BE49-F238E27FC236}">
                    <a16:creationId xmlns:a16="http://schemas.microsoft.com/office/drawing/2014/main" id="{866D01CD-ECB6-45CA-201B-EE57C4A39047}"/>
                  </a:ext>
                </a:extLst>
              </p:cNvPr>
              <p:cNvSpPr txBox="1"/>
              <p:nvPr/>
            </p:nvSpPr>
            <p:spPr>
              <a:xfrm>
                <a:off x="6494226" y="4526889"/>
                <a:ext cx="1624343" cy="338554"/>
              </a:xfrm>
              <a:prstGeom prst="rect">
                <a:avLst/>
              </a:prstGeom>
              <a:noFill/>
            </p:spPr>
            <p:txBody>
              <a:bodyPr wrap="square" rtlCol="0">
                <a:spAutoFit/>
              </a:bodyPr>
              <a:lstStyle/>
              <a:p>
                <a:r>
                  <a:rPr kumimoji="1" lang="en-US" altLang="ja-JP" sz="1600" dirty="0">
                    <a:solidFill>
                      <a:srgbClr val="1700F1"/>
                    </a:solidFill>
                    <a:ea typeface="Hiragino Sans W4" panose="020B0400000000000000" pitchFamily="34" charset="-128"/>
                  </a:rPr>
                  <a:t>Large signal</a:t>
                </a:r>
                <a:endParaRPr kumimoji="1" lang="ja-JP" altLang="en-US" sz="1600" dirty="0">
                  <a:solidFill>
                    <a:srgbClr val="1700F1"/>
                  </a:solidFill>
                  <a:ea typeface="Hiragino Sans W4" panose="020B0400000000000000" pitchFamily="34" charset="-128"/>
                </a:endParaRPr>
              </a:p>
            </p:txBody>
          </p:sp>
          <p:sp>
            <p:nvSpPr>
              <p:cNvPr id="41" name="テキスト ボックス 40">
                <a:extLst>
                  <a:ext uri="{FF2B5EF4-FFF2-40B4-BE49-F238E27FC236}">
                    <a16:creationId xmlns:a16="http://schemas.microsoft.com/office/drawing/2014/main" id="{A0891020-CAD4-2078-08B3-694DEF2E1943}"/>
                  </a:ext>
                </a:extLst>
              </p:cNvPr>
              <p:cNvSpPr txBox="1"/>
              <p:nvPr/>
            </p:nvSpPr>
            <p:spPr>
              <a:xfrm>
                <a:off x="7464581" y="5126408"/>
                <a:ext cx="1285585" cy="338554"/>
              </a:xfrm>
              <a:prstGeom prst="rect">
                <a:avLst/>
              </a:prstGeom>
              <a:noFill/>
            </p:spPr>
            <p:txBody>
              <a:bodyPr wrap="square" rtlCol="0">
                <a:spAutoFit/>
              </a:bodyPr>
              <a:lstStyle/>
              <a:p>
                <a:r>
                  <a:rPr kumimoji="1" lang="en-US" altLang="ja-JP" sz="1600" dirty="0">
                    <a:solidFill>
                      <a:srgbClr val="FF0000"/>
                    </a:solidFill>
                    <a:ea typeface="Hiragino Sans W4" panose="020B0400000000000000" pitchFamily="34" charset="-128"/>
                  </a:rPr>
                  <a:t>Small signal</a:t>
                </a:r>
                <a:endParaRPr kumimoji="1" lang="ja-JP" altLang="en-US" sz="1600" dirty="0">
                  <a:solidFill>
                    <a:srgbClr val="FF0000"/>
                  </a:solidFill>
                  <a:ea typeface="Hiragino Sans W4" panose="020B0400000000000000" pitchFamily="34" charset="-128"/>
                </a:endParaRPr>
              </a:p>
            </p:txBody>
          </p:sp>
          <p:sp>
            <p:nvSpPr>
              <p:cNvPr id="42" name="テキスト ボックス 41">
                <a:extLst>
                  <a:ext uri="{FF2B5EF4-FFF2-40B4-BE49-F238E27FC236}">
                    <a16:creationId xmlns:a16="http://schemas.microsoft.com/office/drawing/2014/main" id="{2EEDBEE2-E71B-7B05-3302-233576A83AA9}"/>
                  </a:ext>
                </a:extLst>
              </p:cNvPr>
              <p:cNvSpPr txBox="1"/>
              <p:nvPr/>
            </p:nvSpPr>
            <p:spPr>
              <a:xfrm>
                <a:off x="7018398" y="4979633"/>
                <a:ext cx="692573" cy="338554"/>
              </a:xfrm>
              <a:prstGeom prst="rect">
                <a:avLst/>
              </a:prstGeom>
              <a:noFill/>
            </p:spPr>
            <p:txBody>
              <a:bodyPr wrap="square" rtlCol="0">
                <a:spAutoFit/>
              </a:bodyPr>
              <a:lstStyle/>
              <a:p>
                <a:r>
                  <a:rPr kumimoji="1" lang="ja-JP" altLang="en-US" sz="1600">
                    <a:ea typeface="Hiragino Sans W4" panose="020B0400000000000000" pitchFamily="34" charset="-128"/>
                  </a:rPr>
                  <a:t>閾値</a:t>
                </a:r>
                <a:endParaRPr kumimoji="1" lang="ja-JP" altLang="en-US" sz="1600" dirty="0">
                  <a:ea typeface="Hiragino Sans W4" panose="020B0400000000000000" pitchFamily="34" charset="-128"/>
                </a:endParaRPr>
              </a:p>
            </p:txBody>
          </p:sp>
          <p:sp>
            <p:nvSpPr>
              <p:cNvPr id="45" name="角丸四角形吹き出し 44">
                <a:extLst>
                  <a:ext uri="{FF2B5EF4-FFF2-40B4-BE49-F238E27FC236}">
                    <a16:creationId xmlns:a16="http://schemas.microsoft.com/office/drawing/2014/main" id="{5A94C145-7315-488F-D604-33AA5BE28C9F}"/>
                  </a:ext>
                </a:extLst>
              </p:cNvPr>
              <p:cNvSpPr/>
              <p:nvPr/>
            </p:nvSpPr>
            <p:spPr>
              <a:xfrm>
                <a:off x="4555682" y="4819026"/>
                <a:ext cx="1262350" cy="357384"/>
              </a:xfrm>
              <a:prstGeom prst="wedgeRoundRectCallout">
                <a:avLst>
                  <a:gd name="adj1" fmla="val 61750"/>
                  <a:gd name="adj2" fmla="val 109782"/>
                  <a:gd name="adj3"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 altLang="ja-JP" sz="1400" b="1" dirty="0">
                    <a:latin typeface="Hiragino Sans W6" panose="020B0400000000000000" pitchFamily="34" charset="-128"/>
                    <a:ea typeface="Hiragino Sans W6" panose="020B0400000000000000" pitchFamily="34" charset="-128"/>
                  </a:rPr>
                  <a:t>Time walk</a:t>
                </a:r>
              </a:p>
            </p:txBody>
          </p:sp>
        </p:grpSp>
        <p:cxnSp>
          <p:nvCxnSpPr>
            <p:cNvPr id="50" name="直線コネクタ 49">
              <a:extLst>
                <a:ext uri="{FF2B5EF4-FFF2-40B4-BE49-F238E27FC236}">
                  <a16:creationId xmlns:a16="http://schemas.microsoft.com/office/drawing/2014/main" id="{7545AA9C-085B-B642-40FB-E9C529A1AD33}"/>
                </a:ext>
              </a:extLst>
            </p:cNvPr>
            <p:cNvCxnSpPr>
              <a:cxnSpLocks/>
            </p:cNvCxnSpPr>
            <p:nvPr/>
          </p:nvCxnSpPr>
          <p:spPr>
            <a:xfrm>
              <a:off x="5501398" y="5019426"/>
              <a:ext cx="0" cy="52741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23528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80670</TotalTime>
  <Words>11738</Words>
  <Application>Microsoft Macintosh PowerPoint</Application>
  <PresentationFormat>画面に合わせる (4:3)</PresentationFormat>
  <Paragraphs>1426</Paragraphs>
  <Slides>71</Slides>
  <Notes>71</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71</vt:i4>
      </vt:variant>
    </vt:vector>
  </HeadingPairs>
  <TitlesOfParts>
    <vt:vector size="92" baseType="lpstr">
      <vt:lpstr>CMR10</vt:lpstr>
      <vt:lpstr>CMTI10</vt:lpstr>
      <vt:lpstr>Hiragino Sans W0</vt:lpstr>
      <vt:lpstr>Hiragino Sans W4</vt:lpstr>
      <vt:lpstr>Hiragino Sans W6</vt:lpstr>
      <vt:lpstr>HiraginoSans</vt:lpstr>
      <vt:lpstr>LMRoman10</vt:lpstr>
      <vt:lpstr>MS</vt:lpstr>
      <vt:lpstr>MS PGothic</vt:lpstr>
      <vt:lpstr>游ゴシック</vt:lpstr>
      <vt:lpstr>游明朝</vt:lpstr>
      <vt:lpstr>Arial</vt:lpstr>
      <vt:lpstr>Calibri</vt:lpstr>
      <vt:lpstr>Calibri Light</vt:lpstr>
      <vt:lpstr>Cambria Math</vt:lpstr>
      <vt:lpstr>Menlo</vt:lpstr>
      <vt:lpstr>Segoe UI</vt:lpstr>
      <vt:lpstr>Symbol</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Simulation includes random hit BG.</vt:lpstr>
      <vt:lpstr>1. J-PARC E16 STS Overview</vt:lpstr>
      <vt:lpstr>PowerPoint プレゼンテーション</vt:lpstr>
      <vt:lpstr>PowerPoint プレゼンテーション</vt:lpstr>
      <vt:lpstr>D-SSD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 Beam test in November 2023 (@KEK PF-AR) </vt:lpstr>
      <vt:lpstr>PowerPoint プレゼンテーション</vt:lpstr>
      <vt:lpstr>2. Beam test in November 2023 (@KEK PF-AR)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Run 0e in May 2024</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山田　蓮斗</dc:creator>
  <cp:lastModifiedBy>山田　蓮斗</cp:lastModifiedBy>
  <cp:revision>164</cp:revision>
  <cp:lastPrinted>2025-02-09T10:32:49Z</cp:lastPrinted>
  <dcterms:created xsi:type="dcterms:W3CDTF">2022-06-21T05:33:32Z</dcterms:created>
  <dcterms:modified xsi:type="dcterms:W3CDTF">2025-02-13T00:22:59Z</dcterms:modified>
</cp:coreProperties>
</file>