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74"/>
  </p:notesMasterIdLst>
  <p:sldIdLst>
    <p:sldId id="256" r:id="rId5"/>
    <p:sldId id="387" r:id="rId6"/>
    <p:sldId id="389" r:id="rId7"/>
    <p:sldId id="258" r:id="rId8"/>
    <p:sldId id="268" r:id="rId9"/>
    <p:sldId id="269" r:id="rId10"/>
    <p:sldId id="390" r:id="rId11"/>
    <p:sldId id="275" r:id="rId12"/>
    <p:sldId id="276" r:id="rId13"/>
    <p:sldId id="277" r:id="rId14"/>
    <p:sldId id="278" r:id="rId15"/>
    <p:sldId id="279" r:id="rId16"/>
    <p:sldId id="267" r:id="rId17"/>
    <p:sldId id="318" r:id="rId18"/>
    <p:sldId id="319" r:id="rId19"/>
    <p:sldId id="320" r:id="rId20"/>
    <p:sldId id="322" r:id="rId21"/>
    <p:sldId id="321" r:id="rId22"/>
    <p:sldId id="324" r:id="rId23"/>
    <p:sldId id="325" r:id="rId24"/>
    <p:sldId id="328" r:id="rId25"/>
    <p:sldId id="329" r:id="rId26"/>
    <p:sldId id="285" r:id="rId27"/>
    <p:sldId id="392" r:id="rId28"/>
    <p:sldId id="393" r:id="rId29"/>
    <p:sldId id="394" r:id="rId30"/>
    <p:sldId id="395" r:id="rId31"/>
    <p:sldId id="407" r:id="rId32"/>
    <p:sldId id="330" r:id="rId33"/>
    <p:sldId id="366" r:id="rId34"/>
    <p:sldId id="367" r:id="rId35"/>
    <p:sldId id="399" r:id="rId36"/>
    <p:sldId id="398" r:id="rId37"/>
    <p:sldId id="372" r:id="rId38"/>
    <p:sldId id="373" r:id="rId39"/>
    <p:sldId id="382" r:id="rId40"/>
    <p:sldId id="383" r:id="rId41"/>
    <p:sldId id="384" r:id="rId42"/>
    <p:sldId id="281" r:id="rId43"/>
    <p:sldId id="331" r:id="rId44"/>
    <p:sldId id="283" r:id="rId45"/>
    <p:sldId id="332" r:id="rId46"/>
    <p:sldId id="396" r:id="rId47"/>
    <p:sldId id="293" r:id="rId48"/>
    <p:sldId id="294" r:id="rId49"/>
    <p:sldId id="295" r:id="rId50"/>
    <p:sldId id="397" r:id="rId51"/>
    <p:sldId id="301" r:id="rId52"/>
    <p:sldId id="333" r:id="rId53"/>
    <p:sldId id="400" r:id="rId54"/>
    <p:sldId id="401" r:id="rId55"/>
    <p:sldId id="406" r:id="rId56"/>
    <p:sldId id="404" r:id="rId57"/>
    <p:sldId id="409" r:id="rId58"/>
    <p:sldId id="410" r:id="rId59"/>
    <p:sldId id="405" r:id="rId60"/>
    <p:sldId id="408" r:id="rId61"/>
    <p:sldId id="272" r:id="rId62"/>
    <p:sldId id="296" r:id="rId63"/>
    <p:sldId id="289" r:id="rId64"/>
    <p:sldId id="290" r:id="rId65"/>
    <p:sldId id="291" r:id="rId66"/>
    <p:sldId id="292" r:id="rId67"/>
    <p:sldId id="385" r:id="rId68"/>
    <p:sldId id="260" r:id="rId69"/>
    <p:sldId id="261" r:id="rId70"/>
    <p:sldId id="262" r:id="rId71"/>
    <p:sldId id="270" r:id="rId72"/>
    <p:sldId id="271" r:id="rId73"/>
  </p:sldIdLst>
  <p:sldSz cx="24384000" cy="13716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D58"/>
    <a:srgbClr val="20B2AA"/>
    <a:srgbClr val="BDE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52" d="100"/>
          <a:sy n="52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D516A-20E0-C74F-AECD-1AF4C26D559B}" type="datetimeFigureOut">
              <a:rPr lang="en-US" smtClean="0"/>
              <a:t>4/23/25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C60F3-FFB7-D64A-A0E3-0A7059CC5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66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C60F3-FFB7-D64A-A0E3-0A7059CC50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00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ddbc9d45f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ddbc9d45f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ddbc9d45f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ddbc9d45f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5343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4c78cceb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04c78cceb2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4c78cceb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04c78cceb2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722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4c78cceb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04c78cceb2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188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4c78cceb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04c78cceb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04c78cceb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04c78cceb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31221" y="1985533"/>
            <a:ext cx="22721600" cy="547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3867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831200" y="7557667"/>
            <a:ext cx="22721600" cy="21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467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200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2220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831200" y="1481600"/>
            <a:ext cx="7488000" cy="201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6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831200" y="3705600"/>
            <a:ext cx="7488000" cy="84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219215" lvl="0" indent="-81281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2438430" lvl="1" indent="-81281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3200"/>
            </a:lvl2pPr>
            <a:lvl3pPr marL="3657646" lvl="2" indent="-81281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3200"/>
            </a:lvl3pPr>
            <a:lvl4pPr marL="4876861" lvl="3" indent="-81281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4pPr>
            <a:lvl5pPr marL="6096076" lvl="4" indent="-81281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3200"/>
            </a:lvl5pPr>
            <a:lvl6pPr marL="7315291" lvl="5" indent="-81281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3200"/>
            </a:lvl6pPr>
            <a:lvl7pPr marL="8534507" lvl="6" indent="-81281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7pPr>
            <a:lvl8pPr marL="9753722" lvl="7" indent="-81281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3200"/>
            </a:lvl8pPr>
            <a:lvl9pPr marL="10972937" lvl="8" indent="-81281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3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200" cy="10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4865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863856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16058520" y="320940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12189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863856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16058520" y="7364520"/>
            <a:ext cx="70660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218960" y="547200"/>
            <a:ext cx="21944880" cy="106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A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12463560" y="736452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12189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12463560" y="3209400"/>
            <a:ext cx="1070892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1218960" y="7364520"/>
            <a:ext cx="21944880" cy="3794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4D5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4D5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00" r:id="rId13"/>
    <p:sldLayoutId id="214748370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4D5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4D58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218960" y="547200"/>
            <a:ext cx="21944880" cy="228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1218960" y="3209400"/>
            <a:ext cx="21944880" cy="7954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5" Type="http://schemas.openxmlformats.org/officeDocument/2006/relationships/image" Target="../media/image18.jpe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www.dropbox.com/s/a2pzcua7khdmo3g/AIGO%20UPDATED%20WALKTHROUGH.mp4?dl=0&#8203;" TargetMode="External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1" descr="Icon&#10;&#10;Description automatically generated"/>
          <p:cNvPicPr/>
          <p:nvPr/>
        </p:nvPicPr>
        <p:blipFill>
          <a:blip r:embed="rId3"/>
          <a:stretch/>
        </p:blipFill>
        <p:spPr>
          <a:xfrm>
            <a:off x="87455" y="1080"/>
            <a:ext cx="24320880" cy="10915560"/>
          </a:xfrm>
          <a:prstGeom prst="rect">
            <a:avLst/>
          </a:prstGeom>
          <a:ln w="0">
            <a:noFill/>
          </a:ln>
        </p:spPr>
      </p:pic>
      <p:pic>
        <p:nvPicPr>
          <p:cNvPr id="153" name="pasted-image.tiff 2"/>
          <p:cNvPicPr/>
          <p:nvPr/>
        </p:nvPicPr>
        <p:blipFill>
          <a:blip r:embed="rId4"/>
          <a:stretch/>
        </p:blipFill>
        <p:spPr>
          <a:xfrm>
            <a:off x="16181640" y="11563920"/>
            <a:ext cx="8208720" cy="2160000"/>
          </a:xfrm>
          <a:prstGeom prst="rect">
            <a:avLst/>
          </a:prstGeom>
          <a:ln w="12600">
            <a:noFill/>
          </a:ln>
        </p:spPr>
      </p:pic>
      <p:sp>
        <p:nvSpPr>
          <p:cNvPr id="154" name="CustomShape 30"/>
          <p:cNvSpPr/>
          <p:nvPr/>
        </p:nvSpPr>
        <p:spPr>
          <a:xfrm>
            <a:off x="0" y="6610680"/>
            <a:ext cx="24380640" cy="449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sz="9500" dirty="0"/>
            </a:br>
            <a:r>
              <a:rPr lang="en-AU" sz="8000" b="1" spc="-1" dirty="0">
                <a:solidFill>
                  <a:srgbClr val="000000"/>
                </a:solidFill>
                <a:latin typeface="Times New Roman"/>
              </a:rPr>
              <a:t>Astrophysics and fundamental physics with NEMO:</a:t>
            </a: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8000" b="1" strike="noStrike" spc="-1" dirty="0">
                <a:solidFill>
                  <a:srgbClr val="000000"/>
                </a:solidFill>
                <a:latin typeface="Times New Roman"/>
              </a:rPr>
              <a:t>A kHz gravitational-wave observatory</a:t>
            </a:r>
            <a:endParaRPr lang="en-AU" sz="8000" b="0" strike="noStrike" spc="-1" dirty="0">
              <a:latin typeface="Arial"/>
            </a:endParaRPr>
          </a:p>
        </p:txBody>
      </p:sp>
      <p:sp>
        <p:nvSpPr>
          <p:cNvPr id="155" name="CustomShape 31"/>
          <p:cNvSpPr/>
          <p:nvPr/>
        </p:nvSpPr>
        <p:spPr>
          <a:xfrm>
            <a:off x="1778040" y="10945800"/>
            <a:ext cx="20824560" cy="1584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60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Paul Lasky</a:t>
            </a:r>
            <a:endParaRPr lang="en-AU" sz="6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endParaRPr lang="en-AU" sz="6000" b="0" strike="noStrike" spc="-1">
              <a:latin typeface="Arial"/>
            </a:endParaRPr>
          </a:p>
        </p:txBody>
      </p:sp>
      <p:pic>
        <p:nvPicPr>
          <p:cNvPr id="156" name="1 Monash_2line_blk_mono2.png 3"/>
          <p:cNvPicPr/>
          <p:nvPr/>
        </p:nvPicPr>
        <p:blipFill>
          <a:blip r:embed="rId5"/>
          <a:stretch/>
        </p:blipFill>
        <p:spPr>
          <a:xfrm>
            <a:off x="161640" y="12118320"/>
            <a:ext cx="5043240" cy="1529280"/>
          </a:xfrm>
          <a:prstGeom prst="rect">
            <a:avLst/>
          </a:prstGeom>
          <a:ln w="12600">
            <a:noFill/>
          </a:ln>
        </p:spPr>
      </p:pic>
      <p:sp>
        <p:nvSpPr>
          <p:cNvPr id="157" name="TextBox 18"/>
          <p:cNvSpPr/>
          <p:nvPr/>
        </p:nvSpPr>
        <p:spPr>
          <a:xfrm>
            <a:off x="611280" y="1204452"/>
            <a:ext cx="498456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800" b="0" strike="noStrike" spc="-1" dirty="0">
                <a:solidFill>
                  <a:srgbClr val="222222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Image: Carl Knox</a:t>
            </a:r>
            <a:r>
              <a:rPr lang="en-US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​</a:t>
            </a:r>
            <a:endParaRPr lang="en-AU" sz="2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None/>
            </a:pPr>
            <a:r>
              <a:rPr lang="en-US" sz="2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Appears in Sarin &amp; PL 2021</a:t>
            </a:r>
            <a:endParaRPr lang="en-AU" sz="2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139"/>
          <p:cNvPicPr/>
          <p:nvPr/>
        </p:nvPicPr>
        <p:blipFill>
          <a:blip r:embed="rId2"/>
          <a:stretch/>
        </p:blipFill>
        <p:spPr>
          <a:xfrm>
            <a:off x="580680" y="1734120"/>
            <a:ext cx="19099440" cy="11804040"/>
          </a:xfrm>
          <a:prstGeom prst="rect">
            <a:avLst/>
          </a:prstGeom>
          <a:ln w="0">
            <a:noFill/>
          </a:ln>
        </p:spPr>
      </p:pic>
      <p:sp>
        <p:nvSpPr>
          <p:cNvPr id="282" name="TextShape 1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6BA31F1B-81DD-444F-9E8B-9FF5455E8E58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10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83" name="CustomShape 171"/>
          <p:cNvSpPr/>
          <p:nvPr/>
        </p:nvSpPr>
        <p:spPr>
          <a:xfrm>
            <a:off x="360" y="177120"/>
            <a:ext cx="243806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What’s next in gravitational-wave astronomy?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284" name="CustomShape 172"/>
          <p:cNvSpPr/>
          <p:nvPr/>
        </p:nvSpPr>
        <p:spPr>
          <a:xfrm>
            <a:off x="18061560" y="4501440"/>
            <a:ext cx="667260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AU" sz="44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Mostly funded, </a:t>
            </a:r>
            <a:br>
              <a:rPr sz="3200"/>
            </a:br>
            <a:r>
              <a:rPr lang="en-AU" sz="44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minimal technology risk</a:t>
            </a:r>
            <a:endParaRPr lang="en-AU" sz="4400" b="0" strike="noStrike" spc="-1">
              <a:latin typeface="Arial"/>
            </a:endParaRPr>
          </a:p>
        </p:txBody>
      </p:sp>
      <p:sp>
        <p:nvSpPr>
          <p:cNvPr id="285" name="TextShape 4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FF9C6F8-6B5C-4812-AF43-6B74A94EAF95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10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A9B2D-ABBB-83BD-1401-106522EEA667}"/>
              </a:ext>
            </a:extLst>
          </p:cNvPr>
          <p:cNvSpPr txBox="1"/>
          <p:nvPr/>
        </p:nvSpPr>
        <p:spPr>
          <a:xfrm>
            <a:off x="16496657" y="3213016"/>
            <a:ext cx="1056700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2028</a:t>
            </a:r>
          </a:p>
        </p:txBody>
      </p:sp>
    </p:spTree>
    <p:extLst>
      <p:ext uri="{BB962C8B-B14F-4D97-AF65-F5344CB8AC3E}">
        <p14:creationId xmlns:p14="http://schemas.microsoft.com/office/powerpoint/2010/main" val="799034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139"/>
          <p:cNvPicPr/>
          <p:nvPr/>
        </p:nvPicPr>
        <p:blipFill>
          <a:blip r:embed="rId2"/>
          <a:stretch/>
        </p:blipFill>
        <p:spPr>
          <a:xfrm>
            <a:off x="580680" y="1733040"/>
            <a:ext cx="19099440" cy="11806200"/>
          </a:xfrm>
          <a:prstGeom prst="rect">
            <a:avLst/>
          </a:prstGeom>
          <a:ln w="0">
            <a:noFill/>
          </a:ln>
        </p:spPr>
      </p:pic>
      <p:sp>
        <p:nvSpPr>
          <p:cNvPr id="287" name="TextShape 1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DBD6F9D8-210B-486B-A114-64C10F1D5D0B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11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88" name="CustomShape 171"/>
          <p:cNvSpPr/>
          <p:nvPr/>
        </p:nvSpPr>
        <p:spPr>
          <a:xfrm>
            <a:off x="360" y="177120"/>
            <a:ext cx="243806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What’s next in gravitational-wave astronomy?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289" name="CustomShape 172"/>
          <p:cNvSpPr/>
          <p:nvPr/>
        </p:nvSpPr>
        <p:spPr>
          <a:xfrm>
            <a:off x="18061560" y="4501440"/>
            <a:ext cx="667260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AU" sz="44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Mostly funded, </a:t>
            </a:r>
            <a:br>
              <a:rPr sz="3200"/>
            </a:br>
            <a:r>
              <a:rPr lang="en-AU" sz="44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minimal technology risk</a:t>
            </a:r>
            <a:endParaRPr lang="en-AU" sz="4400" b="0" strike="noStrike" spc="-1">
              <a:latin typeface="Arial"/>
            </a:endParaRPr>
          </a:p>
        </p:txBody>
      </p:sp>
      <p:sp>
        <p:nvSpPr>
          <p:cNvPr id="290" name="CustomShape 173"/>
          <p:cNvSpPr/>
          <p:nvPr/>
        </p:nvSpPr>
        <p:spPr>
          <a:xfrm>
            <a:off x="18061560" y="6444720"/>
            <a:ext cx="6672600" cy="210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AU" sz="4400" b="0" strike="noStrike" spc="-1">
                <a:solidFill>
                  <a:srgbClr val="FF00FF"/>
                </a:solidFill>
                <a:latin typeface="Times New Roman"/>
                <a:ea typeface="Times New Roman"/>
              </a:rPr>
              <a:t>Not funded,</a:t>
            </a:r>
            <a:endParaRPr lang="en-AU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AU" sz="4400" b="0" strike="noStrike" spc="-1">
                <a:solidFill>
                  <a:srgbClr val="FF00FF"/>
                </a:solidFill>
                <a:latin typeface="Times New Roman"/>
                <a:ea typeface="Times New Roman"/>
              </a:rPr>
              <a:t>Unchartered territory in terms of technology</a:t>
            </a:r>
            <a:endParaRPr lang="en-AU" sz="4400" b="0" strike="noStrike" spc="-1">
              <a:latin typeface="Arial"/>
            </a:endParaRPr>
          </a:p>
        </p:txBody>
      </p:sp>
      <p:sp>
        <p:nvSpPr>
          <p:cNvPr id="291" name="TextShape 4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0F6D0A47-F22B-4717-A1BD-BF939B4641B9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11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3D1629-AED6-B664-B92A-EA232B16316E}"/>
              </a:ext>
            </a:extLst>
          </p:cNvPr>
          <p:cNvSpPr txBox="1"/>
          <p:nvPr/>
        </p:nvSpPr>
        <p:spPr>
          <a:xfrm>
            <a:off x="16496657" y="3213016"/>
            <a:ext cx="1056700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2028</a:t>
            </a:r>
          </a:p>
        </p:txBody>
      </p:sp>
    </p:spTree>
    <p:extLst>
      <p:ext uri="{BB962C8B-B14F-4D97-AF65-F5344CB8AC3E}">
        <p14:creationId xmlns:p14="http://schemas.microsoft.com/office/powerpoint/2010/main" val="773028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Picture 145"/>
          <p:cNvPicPr/>
          <p:nvPr/>
        </p:nvPicPr>
        <p:blipFill>
          <a:blip r:embed="rId2"/>
          <a:stretch/>
        </p:blipFill>
        <p:spPr>
          <a:xfrm>
            <a:off x="582840" y="1735200"/>
            <a:ext cx="19097280" cy="11804040"/>
          </a:xfrm>
          <a:prstGeom prst="rect">
            <a:avLst/>
          </a:prstGeom>
          <a:ln w="0">
            <a:noFill/>
          </a:ln>
        </p:spPr>
      </p:pic>
      <p:sp>
        <p:nvSpPr>
          <p:cNvPr id="293" name="TextShape 2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F8E7F43D-BB57-4B1B-9169-398D6EF0A8B2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12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94" name="CustomShape 176"/>
          <p:cNvSpPr/>
          <p:nvPr/>
        </p:nvSpPr>
        <p:spPr>
          <a:xfrm>
            <a:off x="14015160" y="8926560"/>
            <a:ext cx="9873720" cy="4153530"/>
          </a:xfrm>
          <a:prstGeom prst="rect">
            <a:avLst/>
          </a:prstGeom>
          <a:solidFill>
            <a:srgbClr val="FFFFFF"/>
          </a:solidFill>
          <a:ln w="22320">
            <a:solidFill>
              <a:srgbClr val="000000"/>
            </a:solidFill>
            <a:round/>
          </a:ln>
          <a:effectLst>
            <a:outerShdw dist="7632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AU" sz="4400" b="0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Scale: ~$500 M (cf. &gt;&gt;$3B for CE)</a:t>
            </a:r>
            <a:endParaRPr lang="en-AU" sz="4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AU" sz="4400" b="0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Dedicated science goals:</a:t>
            </a:r>
            <a:endParaRPr lang="en-AU" sz="4400" b="0" strike="noStrike" spc="-1" dirty="0">
              <a:latin typeface="Arial"/>
            </a:endParaRPr>
          </a:p>
          <a:p>
            <a:pPr marL="800280" lvl="1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AU" sz="4400" b="0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Build the detector around the science case: </a:t>
            </a:r>
            <a:r>
              <a:rPr lang="en-AU" sz="44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neutron stars</a:t>
            </a:r>
            <a:endParaRPr lang="en-AU" sz="44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AU" sz="4400" b="0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Technology development for full 3G detectors</a:t>
            </a:r>
            <a:endParaRPr lang="en-AU" sz="4400" b="0" strike="noStrike" spc="-1" dirty="0">
              <a:latin typeface="Arial"/>
            </a:endParaRPr>
          </a:p>
        </p:txBody>
      </p:sp>
      <p:sp>
        <p:nvSpPr>
          <p:cNvPr id="295" name="TextShape 3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99BE9AD5-C331-43C6-86FF-9154D01E4187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12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96" name="TextShape 6"/>
          <p:cNvSpPr/>
          <p:nvPr/>
        </p:nvSpPr>
        <p:spPr>
          <a:xfrm>
            <a:off x="70200" y="12744000"/>
            <a:ext cx="8566920" cy="96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AU" sz="2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Ackley et al. (2020)</a:t>
            </a:r>
            <a:endParaRPr lang="en-AU" sz="2800" b="0" strike="noStrike" spc="-1" dirty="0">
              <a:latin typeface="Arial"/>
            </a:endParaRPr>
          </a:p>
        </p:txBody>
      </p:sp>
      <p:sp>
        <p:nvSpPr>
          <p:cNvPr id="297" name="TextShape 7"/>
          <p:cNvSpPr/>
          <p:nvPr/>
        </p:nvSpPr>
        <p:spPr>
          <a:xfrm>
            <a:off x="13535640" y="3888000"/>
            <a:ext cx="3166560" cy="136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AU" sz="4200" b="0" strike="noStrike" spc="-1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DejaVu Sans"/>
              </a:rPr>
              <a:t>NEMO</a:t>
            </a:r>
            <a:endParaRPr lang="en-AU" sz="4200" b="0" strike="noStrike" spc="-1">
              <a:latin typeface="Arial"/>
            </a:endParaRPr>
          </a:p>
        </p:txBody>
      </p:sp>
      <p:sp>
        <p:nvSpPr>
          <p:cNvPr id="298" name="CustomShape 174"/>
          <p:cNvSpPr/>
          <p:nvPr/>
        </p:nvSpPr>
        <p:spPr>
          <a:xfrm>
            <a:off x="360" y="177120"/>
            <a:ext cx="243806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What’s next in gravitational-wave astronomy?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299" name="CustomShape 175"/>
          <p:cNvSpPr/>
          <p:nvPr/>
        </p:nvSpPr>
        <p:spPr>
          <a:xfrm>
            <a:off x="18061560" y="4501440"/>
            <a:ext cx="667260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AU" sz="44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Mostly funded, </a:t>
            </a:r>
            <a:br>
              <a:rPr sz="3200"/>
            </a:br>
            <a:r>
              <a:rPr lang="en-AU" sz="44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minimal technology risk</a:t>
            </a:r>
            <a:endParaRPr lang="en-AU" sz="4400" b="0" strike="noStrike" spc="-1">
              <a:latin typeface="Arial"/>
            </a:endParaRPr>
          </a:p>
        </p:txBody>
      </p:sp>
      <p:sp>
        <p:nvSpPr>
          <p:cNvPr id="300" name="CustomShape 177"/>
          <p:cNvSpPr/>
          <p:nvPr/>
        </p:nvSpPr>
        <p:spPr>
          <a:xfrm>
            <a:off x="18061560" y="6444720"/>
            <a:ext cx="6672600" cy="210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AU" sz="4400" b="0" strike="noStrike" spc="-1">
                <a:solidFill>
                  <a:srgbClr val="FF00FF"/>
                </a:solidFill>
                <a:latin typeface="Times New Roman"/>
                <a:ea typeface="Times New Roman"/>
              </a:rPr>
              <a:t>Not funded,</a:t>
            </a:r>
            <a:endParaRPr lang="en-AU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AU" sz="4400" b="0" strike="noStrike" spc="-1">
                <a:solidFill>
                  <a:srgbClr val="FF00FF"/>
                </a:solidFill>
                <a:latin typeface="Times New Roman"/>
                <a:ea typeface="Times New Roman"/>
              </a:rPr>
              <a:t>Unchartered territory in terms of technology</a:t>
            </a:r>
            <a:endParaRPr lang="en-AU" sz="4400" b="0" strike="noStrike" spc="-1">
              <a:latin typeface="Arial"/>
            </a:endParaRPr>
          </a:p>
        </p:txBody>
      </p:sp>
      <p:pic>
        <p:nvPicPr>
          <p:cNvPr id="301" name="Picture 2" descr="A picture containing logo&#10;&#10;Description automatically generated"/>
          <p:cNvPicPr/>
          <p:nvPr/>
        </p:nvPicPr>
        <p:blipFill>
          <a:blip r:embed="rId3"/>
          <a:srcRect l="18448" t="26513" r="22392" b="23919"/>
          <a:stretch/>
        </p:blipFill>
        <p:spPr>
          <a:xfrm>
            <a:off x="4421880" y="8243280"/>
            <a:ext cx="5846400" cy="215280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6EA060-C27B-CBEA-5EC9-DAC7E8546352}"/>
              </a:ext>
            </a:extLst>
          </p:cNvPr>
          <p:cNvSpPr txBox="1"/>
          <p:nvPr/>
        </p:nvSpPr>
        <p:spPr>
          <a:xfrm>
            <a:off x="10407707" y="4571100"/>
            <a:ext cx="1056700" cy="61555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2028</a:t>
            </a:r>
          </a:p>
        </p:txBody>
      </p:sp>
    </p:spTree>
    <p:extLst>
      <p:ext uri="{BB962C8B-B14F-4D97-AF65-F5344CB8AC3E}">
        <p14:creationId xmlns:p14="http://schemas.microsoft.com/office/powerpoint/2010/main" val="610550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3" descr="Diagram&#10;&#10;Description automatically generated"/>
          <p:cNvPicPr/>
          <p:nvPr/>
        </p:nvPicPr>
        <p:blipFill>
          <a:blip r:embed="rId2"/>
          <a:stretch/>
        </p:blipFill>
        <p:spPr>
          <a:xfrm>
            <a:off x="11641680" y="5562000"/>
            <a:ext cx="11986200" cy="7422840"/>
          </a:xfrm>
          <a:prstGeom prst="rect">
            <a:avLst/>
          </a:prstGeom>
          <a:ln w="0">
            <a:noFill/>
          </a:ln>
        </p:spPr>
      </p:pic>
      <p:sp>
        <p:nvSpPr>
          <p:cNvPr id="287" name="TextShape 2"/>
          <p:cNvSpPr/>
          <p:nvPr/>
        </p:nvSpPr>
        <p:spPr>
          <a:xfrm>
            <a:off x="17220600" y="12713040"/>
            <a:ext cx="5483520" cy="72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303E8FC-230C-4A46-A3A7-3550F575131A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13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88" name="TextShape 3"/>
          <p:cNvSpPr/>
          <p:nvPr/>
        </p:nvSpPr>
        <p:spPr>
          <a:xfrm>
            <a:off x="17221320" y="12713760"/>
            <a:ext cx="5483520" cy="72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DB131AAF-CBFD-4D02-B943-1755E552BD7E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13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89" name="TextBox 4"/>
          <p:cNvSpPr/>
          <p:nvPr/>
        </p:nvSpPr>
        <p:spPr>
          <a:xfrm>
            <a:off x="-720" y="129960"/>
            <a:ext cx="2436984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9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NEMO: tidal deformability</a:t>
            </a:r>
            <a:endParaRPr lang="en-AU" sz="9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44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Ackley+2020</a:t>
            </a:r>
            <a:endParaRPr lang="en-AU" sz="44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0" name="Picture 2" descr="A picture containing diagram&#10;&#10;Description automatically generated"/>
          <p:cNvPicPr/>
          <p:nvPr/>
        </p:nvPicPr>
        <p:blipFill>
          <a:blip r:embed="rId3"/>
          <a:srcRect r="22974" b="-227"/>
          <a:stretch/>
        </p:blipFill>
        <p:spPr>
          <a:xfrm>
            <a:off x="1648440" y="1836720"/>
            <a:ext cx="9078840" cy="4246560"/>
          </a:xfrm>
          <a:prstGeom prst="rect">
            <a:avLst/>
          </a:prstGeom>
          <a:ln w="0">
            <a:noFill/>
          </a:ln>
        </p:spPr>
      </p:pic>
      <p:sp>
        <p:nvSpPr>
          <p:cNvPr id="291" name="TextBox 3"/>
          <p:cNvSpPr/>
          <p:nvPr/>
        </p:nvSpPr>
        <p:spPr>
          <a:xfrm>
            <a:off x="14221080" y="2851560"/>
            <a:ext cx="8561880" cy="203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BNS rates</a:t>
            </a:r>
            <a:endParaRPr lang="en-A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32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2 x A+:                 44 BNS with SNR &gt; 20</a:t>
            </a:r>
            <a:endParaRPr lang="en-AU" sz="32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2 x A+ + NEMO:  61 BNS with SNR &gt; 20</a:t>
            </a:r>
            <a:endParaRPr lang="en-AU" sz="3200" b="0" strike="noStrike" spc="-1">
              <a:latin typeface="Arial"/>
            </a:endParaRPr>
          </a:p>
        </p:txBody>
      </p:sp>
      <p:sp>
        <p:nvSpPr>
          <p:cNvPr id="292" name="TextBox 7"/>
          <p:cNvSpPr/>
          <p:nvPr/>
        </p:nvSpPr>
        <p:spPr>
          <a:xfrm>
            <a:off x="1372680" y="7205400"/>
            <a:ext cx="9297720" cy="447876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  <a:ea typeface="DejaVu Sans"/>
              </a:rPr>
              <a:t>Marginal improvement</a:t>
            </a:r>
            <a:endParaRPr lang="en-AU" sz="9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  <a:ea typeface="DejaVu Sans"/>
              </a:rPr>
              <a:t>on EOS</a:t>
            </a:r>
            <a:endParaRPr lang="en-AU" sz="9600" b="0" strike="noStrike" spc="-1">
              <a:latin typeface="Arial"/>
            </a:endParaRPr>
          </a:p>
        </p:txBody>
      </p:sp>
      <p:pic>
        <p:nvPicPr>
          <p:cNvPr id="293" name="Picture 9" descr="Icon&#10;&#10;Description automatically generated"/>
          <p:cNvPicPr/>
          <p:nvPr/>
        </p:nvPicPr>
        <p:blipFill>
          <a:blip r:embed="rId4"/>
          <a:stretch/>
        </p:blipFill>
        <p:spPr>
          <a:xfrm>
            <a:off x="8088480" y="10592640"/>
            <a:ext cx="2742480" cy="2742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9" descr="A picture containing diagram&#10;&#10;Description automatically generated"/>
          <p:cNvPicPr/>
          <p:nvPr/>
        </p:nvPicPr>
        <p:blipFill>
          <a:blip r:embed="rId2"/>
          <a:stretch/>
        </p:blipFill>
        <p:spPr>
          <a:xfrm>
            <a:off x="10815480" y="1549440"/>
            <a:ext cx="12882240" cy="8494200"/>
          </a:xfrm>
          <a:prstGeom prst="rect">
            <a:avLst/>
          </a:prstGeom>
          <a:ln w="0">
            <a:noFill/>
          </a:ln>
        </p:spPr>
      </p:pic>
      <p:sp>
        <p:nvSpPr>
          <p:cNvPr id="312" name="TextShape 2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4AB3A6B-6E56-4F54-810C-DCA4AE720166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14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13" name="TextShape 3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793A75A2-3EAE-40E6-8B58-C751800B3C20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14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14" name="TextBox 4"/>
          <p:cNvSpPr/>
          <p:nvPr/>
        </p:nvSpPr>
        <p:spPr>
          <a:xfrm>
            <a:off x="-720" y="129960"/>
            <a:ext cx="24369480" cy="25838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9600" b="0" strike="noStrike" spc="-1" dirty="0">
                <a:solidFill>
                  <a:srgbClr val="000000"/>
                </a:solidFill>
                <a:latin typeface="Google Sans"/>
                <a:ea typeface="DejaVu Sans"/>
              </a:rPr>
              <a:t>NEMO</a:t>
            </a:r>
            <a:r>
              <a:rPr lang="en-US" sz="9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: post-merger</a:t>
            </a:r>
            <a:endParaRPr lang="en-AU" sz="9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6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Ackley+2020</a:t>
            </a:r>
            <a:endParaRPr lang="en-AU" sz="6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5" name="TextBox 7"/>
          <p:cNvSpPr/>
          <p:nvPr/>
        </p:nvSpPr>
        <p:spPr>
          <a:xfrm>
            <a:off x="8717760" y="9186120"/>
            <a:ext cx="10950840" cy="447876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  <a:ea typeface="DejaVu Sans"/>
              </a:rPr>
              <a:t>Potential first post-merger! First hot EOS measurement!</a:t>
            </a:r>
            <a:endParaRPr lang="en-AU" sz="9600" b="0" strike="noStrike" spc="-1">
              <a:latin typeface="Arial"/>
            </a:endParaRPr>
          </a:p>
        </p:txBody>
      </p:sp>
      <p:pic>
        <p:nvPicPr>
          <p:cNvPr id="316" name="Picture 6" descr="Chart, histogram&#10;&#10;Description automatically generated"/>
          <p:cNvPicPr/>
          <p:nvPr/>
        </p:nvPicPr>
        <p:blipFill>
          <a:blip r:embed="rId3"/>
          <a:stretch/>
        </p:blipFill>
        <p:spPr>
          <a:xfrm>
            <a:off x="729000" y="4551120"/>
            <a:ext cx="7862040" cy="8709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8" descr="A picture containing icon&#10;&#10;Description automatically generated"/>
          <p:cNvPicPr/>
          <p:nvPr/>
        </p:nvPicPr>
        <p:blipFill>
          <a:blip r:embed="rId4"/>
          <a:srcRect l="11575" t="295" r="12223" b="-589"/>
          <a:stretch/>
        </p:blipFill>
        <p:spPr>
          <a:xfrm>
            <a:off x="1106280" y="1419480"/>
            <a:ext cx="8677800" cy="410652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10"/>
          <p:cNvPicPr/>
          <p:nvPr/>
        </p:nvPicPr>
        <p:blipFill>
          <a:blip r:embed="rId5"/>
          <a:stretch/>
        </p:blipFill>
        <p:spPr>
          <a:xfrm>
            <a:off x="18897840" y="8303400"/>
            <a:ext cx="6437520" cy="644760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2" descr="A picture containing logo&#10;&#10;Description automatically generated"/>
          <p:cNvPicPr/>
          <p:nvPr/>
        </p:nvPicPr>
        <p:blipFill>
          <a:blip r:embed="rId6"/>
          <a:srcRect l="18448" t="26513" r="22392" b="23919"/>
          <a:stretch/>
        </p:blipFill>
        <p:spPr>
          <a:xfrm>
            <a:off x="6450075" y="185400"/>
            <a:ext cx="4024440" cy="1487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57275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Picture 9" descr="A picture containing diagram&#10;&#10;Description automatically generated"/>
          <p:cNvPicPr/>
          <p:nvPr/>
        </p:nvPicPr>
        <p:blipFill>
          <a:blip r:embed="rId2"/>
          <a:stretch/>
        </p:blipFill>
        <p:spPr>
          <a:xfrm>
            <a:off x="10815480" y="1549440"/>
            <a:ext cx="12882240" cy="8494200"/>
          </a:xfrm>
          <a:prstGeom prst="rect">
            <a:avLst/>
          </a:prstGeom>
          <a:ln w="0">
            <a:noFill/>
          </a:ln>
        </p:spPr>
      </p:pic>
      <p:sp>
        <p:nvSpPr>
          <p:cNvPr id="321" name="TextShape 2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BE4E97F-BF40-4ED1-84E5-BB3FF803BC56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15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22" name="TextShape 3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1AB5CC67-38B5-48C6-A4A0-F7BA133C5A71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15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24" name="TextBox 7"/>
          <p:cNvSpPr/>
          <p:nvPr/>
        </p:nvSpPr>
        <p:spPr>
          <a:xfrm>
            <a:off x="8717760" y="9186120"/>
            <a:ext cx="10950840" cy="447876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  <a:ea typeface="DejaVu Sans"/>
              </a:rPr>
              <a:t>Potential first post-merger! First hot EOS measurement!</a:t>
            </a:r>
            <a:endParaRPr lang="en-AU" sz="9600" b="0" strike="noStrike" spc="-1">
              <a:latin typeface="Arial"/>
            </a:endParaRPr>
          </a:p>
        </p:txBody>
      </p:sp>
      <p:pic>
        <p:nvPicPr>
          <p:cNvPr id="325" name="Picture 6" descr="Chart, histogram&#10;&#10;Description automatically generated"/>
          <p:cNvPicPr/>
          <p:nvPr/>
        </p:nvPicPr>
        <p:blipFill>
          <a:blip r:embed="rId3"/>
          <a:stretch/>
        </p:blipFill>
        <p:spPr>
          <a:xfrm>
            <a:off x="729000" y="4551120"/>
            <a:ext cx="7862040" cy="870984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8" descr="A picture containing icon&#10;&#10;Description automatically generated"/>
          <p:cNvPicPr/>
          <p:nvPr/>
        </p:nvPicPr>
        <p:blipFill>
          <a:blip r:embed="rId4"/>
          <a:srcRect l="11575" t="295" r="12223" b="-589"/>
          <a:stretch/>
        </p:blipFill>
        <p:spPr>
          <a:xfrm>
            <a:off x="1106280" y="1419480"/>
            <a:ext cx="8677800" cy="410652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10"/>
          <p:cNvPicPr/>
          <p:nvPr/>
        </p:nvPicPr>
        <p:blipFill>
          <a:blip r:embed="rId5"/>
          <a:stretch/>
        </p:blipFill>
        <p:spPr>
          <a:xfrm>
            <a:off x="18897840" y="8303400"/>
            <a:ext cx="6437520" cy="6447600"/>
          </a:xfrm>
          <a:prstGeom prst="rect">
            <a:avLst/>
          </a:prstGeom>
          <a:ln w="0">
            <a:noFill/>
          </a:ln>
        </p:spPr>
      </p:pic>
      <p:sp>
        <p:nvSpPr>
          <p:cNvPr id="328" name="TextBox 2"/>
          <p:cNvSpPr/>
          <p:nvPr/>
        </p:nvSpPr>
        <p:spPr>
          <a:xfrm rot="20160000">
            <a:off x="1483560" y="4825440"/>
            <a:ext cx="21818160" cy="338148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 marL="1143000" indent="-1143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7200" b="0" strike="noStrike" spc="-1">
                <a:solidFill>
                  <a:srgbClr val="FFFFFF"/>
                </a:solidFill>
                <a:latin typeface="Arial"/>
                <a:ea typeface="DejaVu Sans"/>
              </a:rPr>
              <a:t>Equation of state (phase transitions?)</a:t>
            </a:r>
            <a:endParaRPr lang="en-AU" sz="7200" b="0" strike="noStrike" spc="-1">
              <a:latin typeface="Arial"/>
            </a:endParaRPr>
          </a:p>
          <a:p>
            <a:pPr marL="1143000" indent="-1143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7200" b="0" strike="noStrike" spc="-1">
                <a:solidFill>
                  <a:srgbClr val="FFFFFF"/>
                </a:solidFill>
                <a:latin typeface="Arial"/>
                <a:ea typeface="DejaVu Sans"/>
              </a:rPr>
              <a:t>Cosmology</a:t>
            </a:r>
            <a:endParaRPr lang="en-AU" sz="7200" b="0" strike="noStrike" spc="-1">
              <a:latin typeface="Arial"/>
            </a:endParaRPr>
          </a:p>
          <a:p>
            <a:pPr marL="1143000" indent="-1143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7200" b="0" strike="noStrike" spc="-1">
                <a:solidFill>
                  <a:srgbClr val="FFFFFF"/>
                </a:solidFill>
                <a:latin typeface="Arial"/>
                <a:ea typeface="DejaVu Sans"/>
              </a:rPr>
              <a:t>GRBs (jet-launching, BH formation, r-process)</a:t>
            </a:r>
            <a:endParaRPr lang="en-AU" sz="7200" b="0" strike="noStrike" spc="-1">
              <a:latin typeface="Arial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FF1C22C5-4D6B-825D-A165-34B7D5C2D736}"/>
              </a:ext>
            </a:extLst>
          </p:cNvPr>
          <p:cNvSpPr/>
          <p:nvPr/>
        </p:nvSpPr>
        <p:spPr>
          <a:xfrm>
            <a:off x="-720" y="129960"/>
            <a:ext cx="24369480" cy="25838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9600" b="0" strike="noStrike" spc="-1" dirty="0">
                <a:solidFill>
                  <a:srgbClr val="000000"/>
                </a:solidFill>
                <a:latin typeface="Google Sans"/>
                <a:ea typeface="DejaVu Sans"/>
              </a:rPr>
              <a:t>NEMO</a:t>
            </a:r>
            <a:r>
              <a:rPr lang="en-US" sz="9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: post-merger</a:t>
            </a:r>
            <a:endParaRPr lang="en-AU" sz="9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6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Ackley+2020</a:t>
            </a:r>
            <a:endParaRPr lang="en-AU" sz="6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9E04DD3-5E60-049E-4686-61BDD6115FC4}"/>
              </a:ext>
            </a:extLst>
          </p:cNvPr>
          <p:cNvPicPr/>
          <p:nvPr/>
        </p:nvPicPr>
        <p:blipFill>
          <a:blip r:embed="rId6"/>
          <a:srcRect l="18448" t="26513" r="22392" b="23919"/>
          <a:stretch/>
        </p:blipFill>
        <p:spPr>
          <a:xfrm>
            <a:off x="6450075" y="185400"/>
            <a:ext cx="4024440" cy="1487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87820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2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BE4E97F-BF40-4ED1-84E5-BB3FF803BC56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16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22" name="TextShape 3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1AB5CC67-38B5-48C6-A4A0-F7BA133C5A71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16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" name="CustomShape 30">
            <a:extLst>
              <a:ext uri="{FF2B5EF4-FFF2-40B4-BE49-F238E27FC236}">
                <a16:creationId xmlns:a16="http://schemas.microsoft.com/office/drawing/2014/main" id="{FE5960FD-2EA8-6934-8FB5-D70D7866BBE1}"/>
              </a:ext>
            </a:extLst>
          </p:cNvPr>
          <p:cNvSpPr/>
          <p:nvPr/>
        </p:nvSpPr>
        <p:spPr>
          <a:xfrm>
            <a:off x="0" y="-741408"/>
            <a:ext cx="23646817" cy="49502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0" algn="l"/>
              </a:tabLst>
            </a:pPr>
            <a:r>
              <a:rPr lang="en-US" sz="16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 detour: life before 2020</a:t>
            </a:r>
            <a:endParaRPr lang="en-US" sz="16600" b="0" strike="noStrike" spc="-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7650" name="Picture 2" descr="Life before and after COVID-19: Five changes that resulted in increasing my  productivity.">
            <a:extLst>
              <a:ext uri="{FF2B5EF4-FFF2-40B4-BE49-F238E27FC236}">
                <a16:creationId xmlns:a16="http://schemas.microsoft.com/office/drawing/2014/main" id="{B5343D1B-A034-0D9C-D234-C69D400C1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434" y="2635000"/>
            <a:ext cx="13921947" cy="1044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574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2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BE4E97F-BF40-4ED1-84E5-BB3FF803BC56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17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22" name="TextShape 3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1AB5CC67-38B5-48C6-A4A0-F7BA133C5A71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17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" name="CustomShape 30">
            <a:extLst>
              <a:ext uri="{FF2B5EF4-FFF2-40B4-BE49-F238E27FC236}">
                <a16:creationId xmlns:a16="http://schemas.microsoft.com/office/drawing/2014/main" id="{FE5960FD-2EA8-6934-8FB5-D70D7866BBE1}"/>
              </a:ext>
            </a:extLst>
          </p:cNvPr>
          <p:cNvSpPr/>
          <p:nvPr/>
        </p:nvSpPr>
        <p:spPr>
          <a:xfrm>
            <a:off x="0" y="-741408"/>
            <a:ext cx="23646817" cy="49502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0" algn="l"/>
              </a:tabLst>
            </a:pPr>
            <a:r>
              <a:rPr lang="en-US" sz="16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 detour: life before 2020</a:t>
            </a:r>
            <a:endParaRPr lang="en-US" sz="16600" b="0" strike="noStrike" spc="-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A5D5D9-AAD6-D8A7-D36B-46ABF2C8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464" y="3376489"/>
            <a:ext cx="13923332" cy="91462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Tokyo 2020">
            <a:extLst>
              <a:ext uri="{FF2B5EF4-FFF2-40B4-BE49-F238E27FC236}">
                <a16:creationId xmlns:a16="http://schemas.microsoft.com/office/drawing/2014/main" id="{95B68884-2172-62E8-F232-3B39E9CF4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83" y="3940015"/>
            <a:ext cx="7468720" cy="746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8471787-5368-5E9C-74AD-32FF717576FC}"/>
              </a:ext>
            </a:extLst>
          </p:cNvPr>
          <p:cNvSpPr/>
          <p:nvPr/>
        </p:nvSpPr>
        <p:spPr>
          <a:xfrm>
            <a:off x="9000464" y="6209414"/>
            <a:ext cx="13923332" cy="871870"/>
          </a:xfrm>
          <a:prstGeom prst="roundRect">
            <a:avLst/>
          </a:prstGeom>
          <a:solidFill>
            <a:schemeClr val="accent3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2E37FAB-F75B-2D6F-C910-8D4349624459}"/>
              </a:ext>
            </a:extLst>
          </p:cNvPr>
          <p:cNvSpPr/>
          <p:nvPr/>
        </p:nvSpPr>
        <p:spPr>
          <a:xfrm>
            <a:off x="9000464" y="9517069"/>
            <a:ext cx="13923332" cy="871870"/>
          </a:xfrm>
          <a:prstGeom prst="roundRect">
            <a:avLst/>
          </a:prstGeom>
          <a:solidFill>
            <a:schemeClr val="accent3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35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926D9B85-2F48-B4B5-5AEE-EF7D31211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81" y="2409946"/>
            <a:ext cx="18267654" cy="11306054"/>
          </a:xfrm>
          <a:prstGeom prst="rect">
            <a:avLst/>
          </a:prstGeom>
        </p:spPr>
      </p:pic>
      <p:sp>
        <p:nvSpPr>
          <p:cNvPr id="321" name="TextShape 2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BE4E97F-BF40-4ED1-84E5-BB3FF803BC56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18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22" name="TextShape 3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1AB5CC67-38B5-48C6-A4A0-F7BA133C5A71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18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" name="CustomShape 30">
            <a:extLst>
              <a:ext uri="{FF2B5EF4-FFF2-40B4-BE49-F238E27FC236}">
                <a16:creationId xmlns:a16="http://schemas.microsoft.com/office/drawing/2014/main" id="{FE5960FD-2EA8-6934-8FB5-D70D7866BBE1}"/>
              </a:ext>
            </a:extLst>
          </p:cNvPr>
          <p:cNvSpPr/>
          <p:nvPr/>
        </p:nvSpPr>
        <p:spPr>
          <a:xfrm>
            <a:off x="0" y="-741408"/>
            <a:ext cx="23646817" cy="49502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0" algn="l"/>
              </a:tabLst>
            </a:pPr>
            <a:r>
              <a:rPr lang="en-US" sz="16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 detour: life before 2020</a:t>
            </a:r>
            <a:endParaRPr lang="en-US" sz="16600" b="0" strike="noStrike" spc="-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FC8A6B-EE09-BC26-1C21-13FD0E1465EC}"/>
              </a:ext>
            </a:extLst>
          </p:cNvPr>
          <p:cNvSpPr/>
          <p:nvPr/>
        </p:nvSpPr>
        <p:spPr>
          <a:xfrm>
            <a:off x="6549082" y="3435178"/>
            <a:ext cx="2940907" cy="79824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777024-07DC-F089-F3B8-89F216E887F1}"/>
              </a:ext>
            </a:extLst>
          </p:cNvPr>
          <p:cNvSpPr/>
          <p:nvPr/>
        </p:nvSpPr>
        <p:spPr>
          <a:xfrm>
            <a:off x="10750385" y="3435178"/>
            <a:ext cx="2463116" cy="79824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3F0A91-3C2F-232C-A795-9035FF6080CF}"/>
              </a:ext>
            </a:extLst>
          </p:cNvPr>
          <p:cNvSpPr/>
          <p:nvPr/>
        </p:nvSpPr>
        <p:spPr>
          <a:xfrm>
            <a:off x="13164071" y="3496962"/>
            <a:ext cx="1169592" cy="79824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EB7AFA-746F-E52B-EBD1-DF85E2638722}"/>
              </a:ext>
            </a:extLst>
          </p:cNvPr>
          <p:cNvSpPr/>
          <p:nvPr/>
        </p:nvSpPr>
        <p:spPr>
          <a:xfrm>
            <a:off x="14354177" y="3821987"/>
            <a:ext cx="3044137" cy="79824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218A08-280E-C3F7-3384-D821B10A2334}"/>
              </a:ext>
            </a:extLst>
          </p:cNvPr>
          <p:cNvSpPr/>
          <p:nvPr/>
        </p:nvSpPr>
        <p:spPr>
          <a:xfrm>
            <a:off x="17220600" y="3821987"/>
            <a:ext cx="3044137" cy="79824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2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0">
            <a:extLst>
              <a:ext uri="{FF2B5EF4-FFF2-40B4-BE49-F238E27FC236}">
                <a16:creationId xmlns:a16="http://schemas.microsoft.com/office/drawing/2014/main" id="{8C8094A4-D5D0-5B90-22C7-5B0903EE8D72}"/>
              </a:ext>
            </a:extLst>
          </p:cNvPr>
          <p:cNvSpPr/>
          <p:nvPr/>
        </p:nvSpPr>
        <p:spPr>
          <a:xfrm>
            <a:off x="11978697" y="-724714"/>
            <a:ext cx="12192008" cy="49502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0" algn="l"/>
              </a:tabLst>
            </a:pPr>
            <a:r>
              <a:rPr lang="en-US" sz="16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post-merger remnants</a:t>
            </a:r>
            <a:endParaRPr lang="en-US" sz="16600" b="0" strike="noStrike" spc="-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9883D2A1-DF46-8F3E-ECA7-726AEDEDF87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1633581" y="4712770"/>
            <a:ext cx="12882240" cy="8494200"/>
          </a:xfrm>
          <a:prstGeom prst="rect">
            <a:avLst/>
          </a:prstGeom>
          <a:ln w="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F60CF3-233E-E644-771F-E13373E04836}"/>
              </a:ext>
            </a:extLst>
          </p:cNvPr>
          <p:cNvSpPr txBox="1"/>
          <p:nvPr/>
        </p:nvSpPr>
        <p:spPr>
          <a:xfrm>
            <a:off x="11633581" y="4297271"/>
            <a:ext cx="12937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Ackley+2020 – 2019 rates</a:t>
            </a:r>
            <a:endParaRPr lang="en-AU" sz="4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Thumbnail Image two neutron stars merging in the Japanese style of Studio Ghibli">
            <a:extLst>
              <a:ext uri="{FF2B5EF4-FFF2-40B4-BE49-F238E27FC236}">
                <a16:creationId xmlns:a16="http://schemas.microsoft.com/office/drawing/2014/main" id="{883A255D-C125-B2D9-84E0-34F183B8F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25" y="2454538"/>
            <a:ext cx="8494200" cy="8494200"/>
          </a:xfrm>
          <a:prstGeom prst="rect">
            <a:avLst/>
          </a:prstGeom>
          <a:noFill/>
          <a:effectLst>
            <a:softEdge rad="17904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055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1"/>
          <p:cNvSpPr/>
          <p:nvPr/>
        </p:nvSpPr>
        <p:spPr>
          <a:xfrm>
            <a:off x="1313640" y="1370877"/>
            <a:ext cx="14701106" cy="1492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sz="9500" dirty="0"/>
            </a:br>
            <a:r>
              <a:rPr lang="en-AU" sz="8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Take-home messages</a:t>
            </a:r>
            <a:endParaRPr lang="en-AU" sz="5400" b="0" strike="noStrike" spc="-1" dirty="0">
              <a:latin typeface="Arial"/>
            </a:endParaRPr>
          </a:p>
        </p:txBody>
      </p:sp>
      <p:sp>
        <p:nvSpPr>
          <p:cNvPr id="240" name="CustomShape 12"/>
          <p:cNvSpPr/>
          <p:nvPr/>
        </p:nvSpPr>
        <p:spPr>
          <a:xfrm>
            <a:off x="1313640" y="3947760"/>
            <a:ext cx="23498728" cy="2424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br>
              <a:rPr sz="7200" dirty="0"/>
            </a:br>
            <a:r>
              <a:rPr lang="en-AU" sz="6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1.</a:t>
            </a:r>
            <a:r>
              <a:rPr lang="en-AU" sz="6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In 2020, </a:t>
            </a:r>
            <a:r>
              <a:rPr lang="en-AU" sz="6000" spc="-1" dirty="0">
                <a:solidFill>
                  <a:srgbClr val="000000"/>
                </a:solidFill>
                <a:latin typeface="Times New Roman"/>
                <a:ea typeface="DejaVu Sans"/>
              </a:rPr>
              <a:t>we all thought building a kHz observatory with “NEMO” sensitivity would give </a:t>
            </a:r>
            <a:r>
              <a:rPr lang="en-AU" sz="6000" b="1" i="1" spc="-1" dirty="0">
                <a:solidFill>
                  <a:srgbClr val="000000"/>
                </a:solidFill>
                <a:latin typeface="Times New Roman"/>
                <a:ea typeface="DejaVu Sans"/>
              </a:rPr>
              <a:t>certain</a:t>
            </a:r>
            <a:r>
              <a:rPr lang="en-AU" sz="6000" spc="-1" dirty="0">
                <a:solidFill>
                  <a:srgbClr val="000000"/>
                </a:solidFill>
                <a:latin typeface="Times New Roman"/>
                <a:ea typeface="DejaVu Sans"/>
              </a:rPr>
              <a:t> science outcomes </a:t>
            </a:r>
            <a:endParaRPr lang="en-AU" sz="6000" b="0" strike="noStrike" spc="-1" dirty="0">
              <a:latin typeface="Arial"/>
            </a:endParaRPr>
          </a:p>
        </p:txBody>
      </p:sp>
      <p:sp>
        <p:nvSpPr>
          <p:cNvPr id="2" name="CustomShape 12">
            <a:extLst>
              <a:ext uri="{FF2B5EF4-FFF2-40B4-BE49-F238E27FC236}">
                <a16:creationId xmlns:a16="http://schemas.microsoft.com/office/drawing/2014/main" id="{A8F93686-6FEE-2315-6CC6-8B69AD048D94}"/>
              </a:ext>
            </a:extLst>
          </p:cNvPr>
          <p:cNvSpPr/>
          <p:nvPr/>
        </p:nvSpPr>
        <p:spPr>
          <a:xfrm>
            <a:off x="1313640" y="7062108"/>
            <a:ext cx="23498728" cy="2424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br>
              <a:rPr sz="7200" dirty="0"/>
            </a:br>
            <a:r>
              <a:rPr lang="en-AU" sz="6000" b="1" spc="-1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AU" sz="6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AU" sz="6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It’s 2025 now; we need to rethink the designs, and it’s much more complicated. Need to consider broader science cases</a:t>
            </a:r>
            <a:endParaRPr lang="en-AU" sz="6000" b="0" strike="noStrike" spc="-1" dirty="0">
              <a:latin typeface="Arial"/>
            </a:endParaRPr>
          </a:p>
        </p:txBody>
      </p:sp>
      <p:sp>
        <p:nvSpPr>
          <p:cNvPr id="3" name="CustomShape 12">
            <a:extLst>
              <a:ext uri="{FF2B5EF4-FFF2-40B4-BE49-F238E27FC236}">
                <a16:creationId xmlns:a16="http://schemas.microsoft.com/office/drawing/2014/main" id="{8481F9CC-6966-02C7-14AD-96BEADCE01BC}"/>
              </a:ext>
            </a:extLst>
          </p:cNvPr>
          <p:cNvSpPr/>
          <p:nvPr/>
        </p:nvSpPr>
        <p:spPr>
          <a:xfrm>
            <a:off x="1313640" y="10820880"/>
            <a:ext cx="23498728" cy="2424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br>
              <a:rPr sz="7200" dirty="0"/>
            </a:br>
            <a:r>
              <a:rPr lang="en-AU" sz="6000" b="1" spc="-1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AU" sz="6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AU" sz="6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Should we still build a dedicated kHz facility? Yes, but it requires collective input from observers, modellers, data analysts, and instrumentalists</a:t>
            </a:r>
            <a:endParaRPr lang="en-AU" sz="6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0">
            <a:extLst>
              <a:ext uri="{FF2B5EF4-FFF2-40B4-BE49-F238E27FC236}">
                <a16:creationId xmlns:a16="http://schemas.microsoft.com/office/drawing/2014/main" id="{8C8094A4-D5D0-5B90-22C7-5B0903EE8D72}"/>
              </a:ext>
            </a:extLst>
          </p:cNvPr>
          <p:cNvSpPr/>
          <p:nvPr/>
        </p:nvSpPr>
        <p:spPr>
          <a:xfrm>
            <a:off x="11978697" y="-724714"/>
            <a:ext cx="12192008" cy="49502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0" algn="l"/>
              </a:tabLst>
            </a:pPr>
            <a:r>
              <a:rPr lang="en-US" sz="16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post-merger remnants</a:t>
            </a:r>
            <a:endParaRPr lang="en-US" sz="16600" b="0" strike="noStrike" spc="-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9883D2A1-DF46-8F3E-ECA7-726AEDEDF87A}"/>
              </a:ext>
            </a:extLst>
          </p:cNvPr>
          <p:cNvPicPr/>
          <p:nvPr/>
        </p:nvPicPr>
        <p:blipFill rotWithShape="1">
          <a:blip r:embed="rId2"/>
          <a:srcRect l="10851"/>
          <a:stretch/>
        </p:blipFill>
        <p:spPr>
          <a:xfrm>
            <a:off x="13031443" y="4712770"/>
            <a:ext cx="11484378" cy="8494200"/>
          </a:xfrm>
          <a:prstGeom prst="rect">
            <a:avLst/>
          </a:prstGeom>
          <a:ln w="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F60CF3-233E-E644-771F-E13373E04836}"/>
              </a:ext>
            </a:extLst>
          </p:cNvPr>
          <p:cNvSpPr txBox="1"/>
          <p:nvPr/>
        </p:nvSpPr>
        <p:spPr>
          <a:xfrm>
            <a:off x="11633581" y="4297271"/>
            <a:ext cx="12937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8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Ackley+2020 – 2024 rates</a:t>
            </a:r>
            <a:endParaRPr lang="en-AU" sz="4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166252E-3039-2CD3-A6B6-E32CCFFEBC5C}"/>
              </a:ext>
            </a:extLst>
          </p:cNvPr>
          <p:cNvPicPr/>
          <p:nvPr/>
        </p:nvPicPr>
        <p:blipFill rotWithShape="1">
          <a:blip r:embed="rId2"/>
          <a:srcRect r="88887"/>
          <a:stretch/>
        </p:blipFill>
        <p:spPr>
          <a:xfrm>
            <a:off x="11649226" y="3579496"/>
            <a:ext cx="1431645" cy="8494200"/>
          </a:xfrm>
          <a:prstGeom prst="rect">
            <a:avLst/>
          </a:prstGeom>
          <a:ln w="0">
            <a:noFill/>
          </a:ln>
        </p:spPr>
      </p:pic>
      <p:pic>
        <p:nvPicPr>
          <p:cNvPr id="7" name="Picture 4" descr="Thumbnail Image two neutron stars merging in the Japanese style of Studio Ghibli">
            <a:extLst>
              <a:ext uri="{FF2B5EF4-FFF2-40B4-BE49-F238E27FC236}">
                <a16:creationId xmlns:a16="http://schemas.microsoft.com/office/drawing/2014/main" id="{5AD41504-DA98-D2C0-E1AB-EBFAE451D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25" y="2454538"/>
            <a:ext cx="8494200" cy="8494200"/>
          </a:xfrm>
          <a:prstGeom prst="rect">
            <a:avLst/>
          </a:prstGeom>
          <a:noFill/>
          <a:effectLst>
            <a:softEdge rad="17904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949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0">
            <a:extLst>
              <a:ext uri="{FF2B5EF4-FFF2-40B4-BE49-F238E27FC236}">
                <a16:creationId xmlns:a16="http://schemas.microsoft.com/office/drawing/2014/main" id="{8C8094A4-D5D0-5B90-22C7-5B0903EE8D72}"/>
              </a:ext>
            </a:extLst>
          </p:cNvPr>
          <p:cNvSpPr/>
          <p:nvPr/>
        </p:nvSpPr>
        <p:spPr>
          <a:xfrm>
            <a:off x="11978697" y="-724714"/>
            <a:ext cx="12192008" cy="49502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0" algn="l"/>
              </a:tabLst>
            </a:pPr>
            <a:r>
              <a:rPr lang="en-US" sz="16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post-merger remnants</a:t>
            </a:r>
            <a:endParaRPr lang="en-US" sz="16600" b="0" strike="noStrike" spc="-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C710D-8A21-22FC-9C7E-9B0BBFD06A1E}"/>
              </a:ext>
            </a:extLst>
          </p:cNvPr>
          <p:cNvSpPr txBox="1"/>
          <p:nvPr/>
        </p:nvSpPr>
        <p:spPr>
          <a:xfrm>
            <a:off x="12495214" y="5017988"/>
            <a:ext cx="11888786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might detect a post-merger remnant tomorrow!</a:t>
            </a:r>
          </a:p>
        </p:txBody>
      </p:sp>
      <p:pic>
        <p:nvPicPr>
          <p:cNvPr id="3" name="Picture 4" descr="Thumbnail Image two neutron stars merging in the Japanese style of Studio Ghibli">
            <a:extLst>
              <a:ext uri="{FF2B5EF4-FFF2-40B4-BE49-F238E27FC236}">
                <a16:creationId xmlns:a16="http://schemas.microsoft.com/office/drawing/2014/main" id="{7FED455D-FB8B-B54C-C0AB-5F8525FB2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25" y="2454538"/>
            <a:ext cx="8494200" cy="8494200"/>
          </a:xfrm>
          <a:prstGeom prst="rect">
            <a:avLst/>
          </a:prstGeom>
          <a:noFill/>
          <a:effectLst>
            <a:softEdge rad="17904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95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30">
            <a:extLst>
              <a:ext uri="{FF2B5EF4-FFF2-40B4-BE49-F238E27FC236}">
                <a16:creationId xmlns:a16="http://schemas.microsoft.com/office/drawing/2014/main" id="{8C8094A4-D5D0-5B90-22C7-5B0903EE8D72}"/>
              </a:ext>
            </a:extLst>
          </p:cNvPr>
          <p:cNvSpPr/>
          <p:nvPr/>
        </p:nvSpPr>
        <p:spPr>
          <a:xfrm>
            <a:off x="11978697" y="-724714"/>
            <a:ext cx="12192008" cy="495020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0" algn="l"/>
              </a:tabLst>
            </a:pPr>
            <a:r>
              <a:rPr lang="en-US" sz="166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post-merger remnants</a:t>
            </a:r>
            <a:endParaRPr lang="en-US" sz="16600" b="0" strike="noStrike" spc="-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C710D-8A21-22FC-9C7E-9B0BBFD06A1E}"/>
              </a:ext>
            </a:extLst>
          </p:cNvPr>
          <p:cNvSpPr txBox="1"/>
          <p:nvPr/>
        </p:nvSpPr>
        <p:spPr>
          <a:xfrm>
            <a:off x="12495214" y="5017988"/>
            <a:ext cx="11888786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might detect a post-merger remnant tomorrow!</a:t>
            </a:r>
          </a:p>
          <a:p>
            <a:pPr marL="857250" indent="-8572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8572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joking; even CE/ET/NEMO may get &lt; 1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yr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Thumbnail Image two neutron stars merging in the Japanese style of Studio Ghibli">
            <a:extLst>
              <a:ext uri="{FF2B5EF4-FFF2-40B4-BE49-F238E27FC236}">
                <a16:creationId xmlns:a16="http://schemas.microsoft.com/office/drawing/2014/main" id="{5F802927-47DF-7BBD-B861-73CB8977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725" y="2454538"/>
            <a:ext cx="8494200" cy="8494200"/>
          </a:xfrm>
          <a:prstGeom prst="rect">
            <a:avLst/>
          </a:prstGeom>
          <a:noFill/>
          <a:effectLst>
            <a:softEdge rad="17904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340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6"/>
          <p:cNvSpPr/>
          <p:nvPr/>
        </p:nvSpPr>
        <p:spPr>
          <a:xfrm>
            <a:off x="60840" y="196560"/>
            <a:ext cx="2438100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Detuning, sensitivity dips, and science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420" name="TextBox 3"/>
          <p:cNvSpPr/>
          <p:nvPr/>
        </p:nvSpPr>
        <p:spPr>
          <a:xfrm>
            <a:off x="11845440" y="12939840"/>
            <a:ext cx="1210572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421" name="Picture 13" descr="A picture containing diagram&#10;&#10;Description automatically generated"/>
          <p:cNvPicPr/>
          <p:nvPr/>
        </p:nvPicPr>
        <p:blipFill>
          <a:blip r:embed="rId2"/>
          <a:stretch/>
        </p:blipFill>
        <p:spPr>
          <a:xfrm>
            <a:off x="6085440" y="1865880"/>
            <a:ext cx="12099960" cy="7624080"/>
          </a:xfrm>
          <a:prstGeom prst="rect">
            <a:avLst/>
          </a:prstGeom>
          <a:ln w="0">
            <a:noFill/>
          </a:ln>
        </p:spPr>
      </p:pic>
      <p:sp>
        <p:nvSpPr>
          <p:cNvPr id="423" name="TextBox 422"/>
          <p:cNvSpPr txBox="1"/>
          <p:nvPr/>
        </p:nvSpPr>
        <p:spPr>
          <a:xfrm>
            <a:off x="216000" y="9330120"/>
            <a:ext cx="9144000" cy="821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4200" b="0" strike="noStrike" spc="-1">
                <a:latin typeface="Times New Roman"/>
              </a:rPr>
              <a:t>Sensitivity curves courtesy Vaishali Adya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Box 3"/>
          <p:cNvSpPr/>
          <p:nvPr/>
        </p:nvSpPr>
        <p:spPr>
          <a:xfrm>
            <a:off x="11845440" y="12939840"/>
            <a:ext cx="1210572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425" name="Picture 4"/>
          <p:cNvPicPr/>
          <p:nvPr/>
        </p:nvPicPr>
        <p:blipFill>
          <a:blip r:embed="rId2"/>
          <a:stretch/>
        </p:blipFill>
        <p:spPr>
          <a:xfrm>
            <a:off x="6091200" y="1863000"/>
            <a:ext cx="12099960" cy="7624080"/>
          </a:xfrm>
          <a:prstGeom prst="rect">
            <a:avLst/>
          </a:prstGeom>
          <a:ln w="0">
            <a:noFill/>
          </a:ln>
        </p:spPr>
      </p:pic>
      <p:sp>
        <p:nvSpPr>
          <p:cNvPr id="426" name="CustomShape 9"/>
          <p:cNvSpPr/>
          <p:nvPr/>
        </p:nvSpPr>
        <p:spPr>
          <a:xfrm>
            <a:off x="60840" y="196560"/>
            <a:ext cx="2438100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Detuning, sensitivity dips, and science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427" name="CustomShape 22"/>
          <p:cNvSpPr/>
          <p:nvPr/>
        </p:nvSpPr>
        <p:spPr>
          <a:xfrm>
            <a:off x="60840" y="11572560"/>
            <a:ext cx="24381000" cy="210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AU" sz="6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Also relevant for 3G detector “new” detector designs</a:t>
            </a:r>
            <a:endParaRPr lang="en-AU" sz="66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AU" sz="6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e.g., Zhang + 2023</a:t>
            </a:r>
            <a:endParaRPr lang="en-AU" sz="6600" b="0" strike="noStrike" spc="-1">
              <a:latin typeface="Arial"/>
            </a:endParaRPr>
          </a:p>
        </p:txBody>
      </p:sp>
      <p:sp>
        <p:nvSpPr>
          <p:cNvPr id="428" name="TextBox 427"/>
          <p:cNvSpPr txBox="1"/>
          <p:nvPr/>
        </p:nvSpPr>
        <p:spPr>
          <a:xfrm>
            <a:off x="216000" y="9330120"/>
            <a:ext cx="9144000" cy="821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4200" b="0" strike="noStrike" spc="-1">
                <a:latin typeface="Times New Roman"/>
              </a:rPr>
              <a:t>Sensitivity curves courtesy Vaishali Adya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TextBox 3"/>
          <p:cNvSpPr/>
          <p:nvPr/>
        </p:nvSpPr>
        <p:spPr>
          <a:xfrm>
            <a:off x="11845440" y="12939840"/>
            <a:ext cx="1210572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430" name="Picture 5"/>
          <p:cNvPicPr/>
          <p:nvPr/>
        </p:nvPicPr>
        <p:blipFill>
          <a:blip r:embed="rId2"/>
          <a:stretch/>
        </p:blipFill>
        <p:spPr>
          <a:xfrm>
            <a:off x="6101280" y="1863000"/>
            <a:ext cx="12099960" cy="7634160"/>
          </a:xfrm>
          <a:prstGeom prst="rect">
            <a:avLst/>
          </a:prstGeom>
          <a:ln w="0">
            <a:noFill/>
          </a:ln>
        </p:spPr>
      </p:pic>
      <p:sp>
        <p:nvSpPr>
          <p:cNvPr id="431" name="CustomShape 13"/>
          <p:cNvSpPr/>
          <p:nvPr/>
        </p:nvSpPr>
        <p:spPr>
          <a:xfrm>
            <a:off x="60840" y="196560"/>
            <a:ext cx="2438100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Detuning, sensitivity dips, and science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432" name="CustomShape 23"/>
          <p:cNvSpPr/>
          <p:nvPr/>
        </p:nvSpPr>
        <p:spPr>
          <a:xfrm>
            <a:off x="60840" y="11572560"/>
            <a:ext cx="24381000" cy="210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en-AU" sz="6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Also relevant for 3G detector “new” detector designs</a:t>
            </a:r>
            <a:endParaRPr lang="en-AU" sz="6600" b="0" strike="noStrike" spc="-1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lang="en-AU" sz="6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e.g., Zhang + 2023</a:t>
            </a:r>
            <a:endParaRPr lang="en-AU" sz="6600" b="0" strike="noStrike" spc="-1">
              <a:latin typeface="Arial"/>
            </a:endParaRPr>
          </a:p>
        </p:txBody>
      </p:sp>
      <p:sp>
        <p:nvSpPr>
          <p:cNvPr id="433" name="TextBox 432"/>
          <p:cNvSpPr txBox="1"/>
          <p:nvPr/>
        </p:nvSpPr>
        <p:spPr>
          <a:xfrm>
            <a:off x="216000" y="9330120"/>
            <a:ext cx="9144000" cy="821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4200" b="0" strike="noStrike" spc="-1">
                <a:latin typeface="Times New Roman"/>
              </a:rPr>
              <a:t>Sensitivity curves courtesy Vaishali Adya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extBox 3"/>
          <p:cNvSpPr/>
          <p:nvPr/>
        </p:nvSpPr>
        <p:spPr>
          <a:xfrm>
            <a:off x="11845440" y="12939840"/>
            <a:ext cx="1210572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35" name="TextBox 2"/>
          <p:cNvSpPr/>
          <p:nvPr/>
        </p:nvSpPr>
        <p:spPr>
          <a:xfrm>
            <a:off x="9471960" y="9376560"/>
            <a:ext cx="14030280" cy="37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4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For each science goal:</a:t>
            </a:r>
            <a:endParaRPr lang="en-AU" sz="4800" b="0" strike="noStrike" spc="-1">
              <a:latin typeface="Arial"/>
            </a:endParaRPr>
          </a:p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4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Where should the dip be?</a:t>
            </a:r>
            <a:endParaRPr lang="en-AU" sz="4800" b="0" strike="noStrike" spc="-1">
              <a:latin typeface="Arial"/>
            </a:endParaRPr>
          </a:p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4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How wide?</a:t>
            </a:r>
            <a:endParaRPr lang="en-AU" sz="4800" b="0" strike="noStrike" spc="-1">
              <a:latin typeface="Arial"/>
            </a:endParaRPr>
          </a:p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4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How deep?</a:t>
            </a:r>
            <a:endParaRPr lang="en-AU" sz="4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4800" b="0" strike="noStrike" spc="-1">
              <a:latin typeface="Arial"/>
            </a:endParaRPr>
          </a:p>
        </p:txBody>
      </p:sp>
      <p:pic>
        <p:nvPicPr>
          <p:cNvPr id="436" name="Picture 5" descr="Diagram&#10;&#10;Description automatically generated"/>
          <p:cNvPicPr/>
          <p:nvPr/>
        </p:nvPicPr>
        <p:blipFill>
          <a:blip r:embed="rId2"/>
          <a:stretch/>
        </p:blipFill>
        <p:spPr>
          <a:xfrm>
            <a:off x="6103440" y="1866960"/>
            <a:ext cx="12038760" cy="7644600"/>
          </a:xfrm>
          <a:prstGeom prst="rect">
            <a:avLst/>
          </a:prstGeom>
          <a:ln w="0">
            <a:noFill/>
          </a:ln>
        </p:spPr>
      </p:pic>
      <p:sp>
        <p:nvSpPr>
          <p:cNvPr id="437" name="CustomShape 18"/>
          <p:cNvSpPr/>
          <p:nvPr/>
        </p:nvSpPr>
        <p:spPr>
          <a:xfrm>
            <a:off x="60840" y="196560"/>
            <a:ext cx="2438100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Detuning, sensitivity dips, and science</a:t>
            </a:r>
            <a:endParaRPr lang="en-AU" sz="9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roup 437"/>
          <p:cNvGrpSpPr/>
          <p:nvPr/>
        </p:nvGrpSpPr>
        <p:grpSpPr>
          <a:xfrm>
            <a:off x="360000" y="13680"/>
            <a:ext cx="15480000" cy="11650320"/>
            <a:chOff x="360000" y="13680"/>
            <a:chExt cx="15480000" cy="11650320"/>
          </a:xfrm>
        </p:grpSpPr>
        <p:pic>
          <p:nvPicPr>
            <p:cNvPr id="439" name="Picture 438"/>
            <p:cNvPicPr/>
            <p:nvPr/>
          </p:nvPicPr>
          <p:blipFill>
            <a:blip r:embed="rId2"/>
            <a:srcRect t="43155"/>
            <a:stretch/>
          </p:blipFill>
          <p:spPr>
            <a:xfrm>
              <a:off x="360000" y="133200"/>
              <a:ext cx="15480000" cy="11530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40" name="Picture 439"/>
            <p:cNvPicPr/>
            <p:nvPr/>
          </p:nvPicPr>
          <p:blipFill>
            <a:blip r:embed="rId2"/>
            <a:srcRect b="95656"/>
            <a:stretch/>
          </p:blipFill>
          <p:spPr>
            <a:xfrm>
              <a:off x="360000" y="13680"/>
              <a:ext cx="15480000" cy="879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41" name="TextBox 440"/>
          <p:cNvSpPr txBox="1"/>
          <p:nvPr/>
        </p:nvSpPr>
        <p:spPr>
          <a:xfrm>
            <a:off x="0" y="13680"/>
            <a:ext cx="855504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3600" b="0" strike="noStrike" spc="-1">
                <a:latin typeface="Arial"/>
              </a:rPr>
              <a:t>Easter, PL+2019, Baiotti &amp; Rezzolla 2017</a:t>
            </a:r>
          </a:p>
        </p:txBody>
      </p:sp>
      <p:pic>
        <p:nvPicPr>
          <p:cNvPr id="442" name="Picture 441"/>
          <p:cNvPicPr/>
          <p:nvPr/>
        </p:nvPicPr>
        <p:blipFill>
          <a:blip r:embed="rId3"/>
          <a:srcRect t="12607" b="24970"/>
          <a:stretch/>
        </p:blipFill>
        <p:spPr>
          <a:xfrm>
            <a:off x="14616000" y="432360"/>
            <a:ext cx="8640000" cy="6119640"/>
          </a:xfrm>
          <a:prstGeom prst="rect">
            <a:avLst/>
          </a:prstGeom>
          <a:ln w="0">
            <a:solidFill>
              <a:srgbClr val="000000"/>
            </a:solidFill>
          </a:ln>
          <a:effectLst>
            <a:outerShdw dist="101823" dir="2700000" rotWithShape="0">
              <a:srgbClr val="808080"/>
            </a:outerShdw>
          </a:effectLst>
        </p:spPr>
      </p:pic>
      <p:sp>
        <p:nvSpPr>
          <p:cNvPr id="443" name="TextBox 442"/>
          <p:cNvSpPr txBox="1"/>
          <p:nvPr/>
        </p:nvSpPr>
        <p:spPr>
          <a:xfrm>
            <a:off x="18802310" y="6813720"/>
            <a:ext cx="75600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AU" sz="3600" b="0" strike="noStrike" spc="-1">
                <a:latin typeface="Arial"/>
              </a:rPr>
              <a:t>Bauswein+2016</a:t>
            </a:r>
          </a:p>
        </p:txBody>
      </p:sp>
      <p:grpSp>
        <p:nvGrpSpPr>
          <p:cNvPr id="444" name="Group 443"/>
          <p:cNvGrpSpPr/>
          <p:nvPr/>
        </p:nvGrpSpPr>
        <p:grpSpPr>
          <a:xfrm>
            <a:off x="16327440" y="9648000"/>
            <a:ext cx="7000560" cy="864000"/>
            <a:chOff x="16327440" y="9648000"/>
            <a:chExt cx="7000560" cy="864000"/>
          </a:xfrm>
        </p:grpSpPr>
        <p:sp>
          <p:nvSpPr>
            <p:cNvPr id="445" name="Freeform 444"/>
            <p:cNvSpPr/>
            <p:nvPr/>
          </p:nvSpPr>
          <p:spPr>
            <a:xfrm>
              <a:off x="16327440" y="9708840"/>
              <a:ext cx="6944040" cy="741240"/>
            </a:xfrm>
            <a:custGeom>
              <a:avLst/>
              <a:gdLst/>
              <a:ahLst/>
              <a:cxnLst/>
              <a:rect l="0" t="0" r="r" b="b"/>
              <a:pathLst>
                <a:path w="19289" h="2059">
                  <a:moveTo>
                    <a:pt x="9645" y="2059"/>
                  </a:moveTo>
                  <a:lnTo>
                    <a:pt x="0" y="2059"/>
                  </a:lnTo>
                  <a:lnTo>
                    <a:pt x="0" y="0"/>
                  </a:lnTo>
                  <a:lnTo>
                    <a:pt x="19289" y="0"/>
                  </a:lnTo>
                  <a:lnTo>
                    <a:pt x="19289" y="2059"/>
                  </a:lnTo>
                  <a:lnTo>
                    <a:pt x="9645" y="2059"/>
                  </a:lnTo>
                  <a:close/>
                </a:path>
              </a:pathLst>
            </a:custGeom>
            <a:noFill/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445"/>
            <p:cNvSpPr/>
            <p:nvPr/>
          </p:nvSpPr>
          <p:spPr>
            <a:xfrm>
              <a:off x="16331760" y="9892080"/>
              <a:ext cx="715680" cy="525600"/>
            </a:xfrm>
            <a:custGeom>
              <a:avLst/>
              <a:gdLst/>
              <a:ahLst/>
              <a:cxnLst/>
              <a:rect l="0" t="0" r="r" b="b"/>
              <a:pathLst>
                <a:path w="1988" h="1460">
                  <a:moveTo>
                    <a:pt x="1988" y="107"/>
                  </a:moveTo>
                  <a:cubicBezTo>
                    <a:pt x="1988" y="31"/>
                    <a:pt x="1967" y="0"/>
                    <a:pt x="1946" y="0"/>
                  </a:cubicBezTo>
                  <a:cubicBezTo>
                    <a:pt x="1934" y="0"/>
                    <a:pt x="1907" y="14"/>
                    <a:pt x="1907" y="93"/>
                  </a:cubicBezTo>
                  <a:cubicBezTo>
                    <a:pt x="1892" y="331"/>
                    <a:pt x="1683" y="472"/>
                    <a:pt x="1487" y="472"/>
                  </a:cubicBezTo>
                  <a:cubicBezTo>
                    <a:pt x="1318" y="472"/>
                    <a:pt x="1171" y="362"/>
                    <a:pt x="1014" y="248"/>
                  </a:cubicBezTo>
                  <a:cubicBezTo>
                    <a:pt x="851" y="124"/>
                    <a:pt x="691" y="0"/>
                    <a:pt x="501" y="0"/>
                  </a:cubicBezTo>
                  <a:cubicBezTo>
                    <a:pt x="223" y="0"/>
                    <a:pt x="0" y="238"/>
                    <a:pt x="0" y="555"/>
                  </a:cubicBezTo>
                  <a:cubicBezTo>
                    <a:pt x="0" y="634"/>
                    <a:pt x="27" y="655"/>
                    <a:pt x="39" y="655"/>
                  </a:cubicBezTo>
                  <a:cubicBezTo>
                    <a:pt x="75" y="655"/>
                    <a:pt x="82" y="596"/>
                    <a:pt x="82" y="579"/>
                  </a:cubicBezTo>
                  <a:cubicBezTo>
                    <a:pt x="103" y="293"/>
                    <a:pt x="344" y="193"/>
                    <a:pt x="501" y="193"/>
                  </a:cubicBezTo>
                  <a:cubicBezTo>
                    <a:pt x="670" y="193"/>
                    <a:pt x="818" y="293"/>
                    <a:pt x="974" y="417"/>
                  </a:cubicBezTo>
                  <a:cubicBezTo>
                    <a:pt x="1134" y="541"/>
                    <a:pt x="1297" y="665"/>
                    <a:pt x="1487" y="665"/>
                  </a:cubicBezTo>
                  <a:cubicBezTo>
                    <a:pt x="1765" y="665"/>
                    <a:pt x="1988" y="417"/>
                    <a:pt x="1988" y="107"/>
                  </a:cubicBezTo>
                  <a:moveTo>
                    <a:pt x="1988" y="902"/>
                  </a:moveTo>
                  <a:cubicBezTo>
                    <a:pt x="1988" y="803"/>
                    <a:pt x="1955" y="796"/>
                    <a:pt x="1946" y="796"/>
                  </a:cubicBezTo>
                  <a:cubicBezTo>
                    <a:pt x="1934" y="796"/>
                    <a:pt x="1907" y="820"/>
                    <a:pt x="1907" y="889"/>
                  </a:cubicBezTo>
                  <a:cubicBezTo>
                    <a:pt x="1892" y="1126"/>
                    <a:pt x="1683" y="1267"/>
                    <a:pt x="1487" y="1267"/>
                  </a:cubicBezTo>
                  <a:cubicBezTo>
                    <a:pt x="1318" y="1267"/>
                    <a:pt x="1171" y="1157"/>
                    <a:pt x="1014" y="1044"/>
                  </a:cubicBezTo>
                  <a:cubicBezTo>
                    <a:pt x="851" y="920"/>
                    <a:pt x="691" y="796"/>
                    <a:pt x="501" y="796"/>
                  </a:cubicBezTo>
                  <a:cubicBezTo>
                    <a:pt x="223" y="796"/>
                    <a:pt x="0" y="1033"/>
                    <a:pt x="0" y="1350"/>
                  </a:cubicBezTo>
                  <a:cubicBezTo>
                    <a:pt x="0" y="1429"/>
                    <a:pt x="27" y="1450"/>
                    <a:pt x="39" y="1450"/>
                  </a:cubicBezTo>
                  <a:cubicBezTo>
                    <a:pt x="75" y="1450"/>
                    <a:pt x="82" y="1388"/>
                    <a:pt x="82" y="1374"/>
                  </a:cubicBezTo>
                  <a:cubicBezTo>
                    <a:pt x="103" y="1088"/>
                    <a:pt x="344" y="989"/>
                    <a:pt x="501" y="989"/>
                  </a:cubicBezTo>
                  <a:cubicBezTo>
                    <a:pt x="670" y="989"/>
                    <a:pt x="818" y="1088"/>
                    <a:pt x="974" y="1212"/>
                  </a:cubicBezTo>
                  <a:cubicBezTo>
                    <a:pt x="1134" y="1336"/>
                    <a:pt x="1297" y="1460"/>
                    <a:pt x="1487" y="1460"/>
                  </a:cubicBezTo>
                  <a:cubicBezTo>
                    <a:pt x="1771" y="1460"/>
                    <a:pt x="1988" y="1206"/>
                    <a:pt x="1988" y="902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446"/>
            <p:cNvSpPr/>
            <p:nvPr/>
          </p:nvSpPr>
          <p:spPr>
            <a:xfrm>
              <a:off x="17456760" y="9667800"/>
              <a:ext cx="428040" cy="841680"/>
            </a:xfrm>
            <a:custGeom>
              <a:avLst/>
              <a:gdLst/>
              <a:ahLst/>
              <a:cxnLst/>
              <a:rect l="0" t="0" r="r" b="b"/>
              <a:pathLst>
                <a:path w="1189" h="2338">
                  <a:moveTo>
                    <a:pt x="1189" y="1581"/>
                  </a:moveTo>
                  <a:cubicBezTo>
                    <a:pt x="1189" y="1181"/>
                    <a:pt x="948" y="833"/>
                    <a:pt x="622" y="833"/>
                  </a:cubicBezTo>
                  <a:cubicBezTo>
                    <a:pt x="480" y="833"/>
                    <a:pt x="353" y="888"/>
                    <a:pt x="245" y="1012"/>
                  </a:cubicBezTo>
                  <a:lnTo>
                    <a:pt x="245" y="348"/>
                  </a:lnTo>
                  <a:cubicBezTo>
                    <a:pt x="305" y="372"/>
                    <a:pt x="405" y="393"/>
                    <a:pt x="501" y="393"/>
                  </a:cubicBezTo>
                  <a:cubicBezTo>
                    <a:pt x="866" y="393"/>
                    <a:pt x="1074" y="86"/>
                    <a:pt x="1074" y="38"/>
                  </a:cubicBezTo>
                  <a:cubicBezTo>
                    <a:pt x="1074" y="14"/>
                    <a:pt x="1068" y="0"/>
                    <a:pt x="1047" y="0"/>
                  </a:cubicBezTo>
                  <a:cubicBezTo>
                    <a:pt x="1041" y="0"/>
                    <a:pt x="1035" y="0"/>
                    <a:pt x="1020" y="7"/>
                  </a:cubicBezTo>
                  <a:cubicBezTo>
                    <a:pt x="960" y="38"/>
                    <a:pt x="818" y="107"/>
                    <a:pt x="616" y="107"/>
                  </a:cubicBezTo>
                  <a:cubicBezTo>
                    <a:pt x="495" y="107"/>
                    <a:pt x="359" y="86"/>
                    <a:pt x="218" y="14"/>
                  </a:cubicBezTo>
                  <a:cubicBezTo>
                    <a:pt x="197" y="0"/>
                    <a:pt x="190" y="0"/>
                    <a:pt x="181" y="0"/>
                  </a:cubicBezTo>
                  <a:cubicBezTo>
                    <a:pt x="157" y="0"/>
                    <a:pt x="157" y="31"/>
                    <a:pt x="157" y="86"/>
                  </a:cubicBezTo>
                  <a:lnTo>
                    <a:pt x="157" y="1088"/>
                  </a:lnTo>
                  <a:cubicBezTo>
                    <a:pt x="157" y="1150"/>
                    <a:pt x="157" y="1181"/>
                    <a:pt x="197" y="1181"/>
                  </a:cubicBezTo>
                  <a:cubicBezTo>
                    <a:pt x="218" y="1181"/>
                    <a:pt x="224" y="1174"/>
                    <a:pt x="230" y="1150"/>
                  </a:cubicBezTo>
                  <a:cubicBezTo>
                    <a:pt x="263" y="1095"/>
                    <a:pt x="378" y="909"/>
                    <a:pt x="616" y="909"/>
                  </a:cubicBezTo>
                  <a:cubicBezTo>
                    <a:pt x="770" y="909"/>
                    <a:pt x="845" y="1064"/>
                    <a:pt x="872" y="1126"/>
                  </a:cubicBezTo>
                  <a:cubicBezTo>
                    <a:pt x="921" y="1257"/>
                    <a:pt x="927" y="1388"/>
                    <a:pt x="927" y="1560"/>
                  </a:cubicBezTo>
                  <a:cubicBezTo>
                    <a:pt x="927" y="1674"/>
                    <a:pt x="927" y="1884"/>
                    <a:pt x="851" y="2021"/>
                  </a:cubicBezTo>
                  <a:cubicBezTo>
                    <a:pt x="785" y="2152"/>
                    <a:pt x="670" y="2245"/>
                    <a:pt x="534" y="2245"/>
                  </a:cubicBezTo>
                  <a:cubicBezTo>
                    <a:pt x="317" y="2245"/>
                    <a:pt x="148" y="2070"/>
                    <a:pt x="94" y="1866"/>
                  </a:cubicBezTo>
                  <a:cubicBezTo>
                    <a:pt x="103" y="1866"/>
                    <a:pt x="115" y="1866"/>
                    <a:pt x="148" y="1866"/>
                  </a:cubicBezTo>
                  <a:cubicBezTo>
                    <a:pt x="245" y="1866"/>
                    <a:pt x="299" y="1784"/>
                    <a:pt x="299" y="1705"/>
                  </a:cubicBezTo>
                  <a:cubicBezTo>
                    <a:pt x="299" y="1622"/>
                    <a:pt x="245" y="1536"/>
                    <a:pt x="148" y="1536"/>
                  </a:cubicBezTo>
                  <a:cubicBezTo>
                    <a:pt x="103" y="1536"/>
                    <a:pt x="0" y="1560"/>
                    <a:pt x="0" y="1722"/>
                  </a:cubicBezTo>
                  <a:cubicBezTo>
                    <a:pt x="0" y="2008"/>
                    <a:pt x="203" y="2338"/>
                    <a:pt x="540" y="2338"/>
                  </a:cubicBezTo>
                  <a:cubicBezTo>
                    <a:pt x="887" y="2338"/>
                    <a:pt x="1189" y="2014"/>
                    <a:pt x="1189" y="1581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447"/>
            <p:cNvSpPr/>
            <p:nvPr/>
          </p:nvSpPr>
          <p:spPr>
            <a:xfrm>
              <a:off x="17979120" y="9667800"/>
              <a:ext cx="452880" cy="841680"/>
            </a:xfrm>
            <a:custGeom>
              <a:avLst/>
              <a:gdLst/>
              <a:ahLst/>
              <a:cxnLst/>
              <a:rect l="0" t="0" r="r" b="b"/>
              <a:pathLst>
                <a:path w="1258" h="2338">
                  <a:moveTo>
                    <a:pt x="1258" y="1181"/>
                  </a:moveTo>
                  <a:cubicBezTo>
                    <a:pt x="1258" y="902"/>
                    <a:pt x="1243" y="634"/>
                    <a:pt x="1135" y="379"/>
                  </a:cubicBezTo>
                  <a:cubicBezTo>
                    <a:pt x="1002" y="55"/>
                    <a:pt x="758" y="0"/>
                    <a:pt x="628" y="0"/>
                  </a:cubicBezTo>
                  <a:cubicBezTo>
                    <a:pt x="453" y="0"/>
                    <a:pt x="230" y="86"/>
                    <a:pt x="109" y="403"/>
                  </a:cubicBezTo>
                  <a:cubicBezTo>
                    <a:pt x="13" y="641"/>
                    <a:pt x="0" y="902"/>
                    <a:pt x="0" y="1181"/>
                  </a:cubicBezTo>
                  <a:cubicBezTo>
                    <a:pt x="0" y="1436"/>
                    <a:pt x="13" y="1736"/>
                    <a:pt x="136" y="1997"/>
                  </a:cubicBezTo>
                  <a:cubicBezTo>
                    <a:pt x="263" y="2269"/>
                    <a:pt x="480" y="2338"/>
                    <a:pt x="628" y="2338"/>
                  </a:cubicBezTo>
                  <a:cubicBezTo>
                    <a:pt x="791" y="2338"/>
                    <a:pt x="1014" y="2269"/>
                    <a:pt x="1150" y="1946"/>
                  </a:cubicBezTo>
                  <a:cubicBezTo>
                    <a:pt x="1243" y="1715"/>
                    <a:pt x="1258" y="1443"/>
                    <a:pt x="1258" y="1181"/>
                  </a:cubicBezTo>
                  <a:moveTo>
                    <a:pt x="628" y="2269"/>
                  </a:moveTo>
                  <a:cubicBezTo>
                    <a:pt x="513" y="2269"/>
                    <a:pt x="332" y="2183"/>
                    <a:pt x="284" y="1853"/>
                  </a:cubicBezTo>
                  <a:cubicBezTo>
                    <a:pt x="251" y="1653"/>
                    <a:pt x="251" y="1336"/>
                    <a:pt x="251" y="1133"/>
                  </a:cubicBezTo>
                  <a:cubicBezTo>
                    <a:pt x="251" y="919"/>
                    <a:pt x="251" y="696"/>
                    <a:pt x="272" y="510"/>
                  </a:cubicBezTo>
                  <a:cubicBezTo>
                    <a:pt x="332" y="107"/>
                    <a:pt x="556" y="76"/>
                    <a:pt x="628" y="76"/>
                  </a:cubicBezTo>
                  <a:cubicBezTo>
                    <a:pt x="725" y="76"/>
                    <a:pt x="921" y="138"/>
                    <a:pt x="981" y="472"/>
                  </a:cubicBezTo>
                  <a:cubicBezTo>
                    <a:pt x="1008" y="665"/>
                    <a:pt x="1008" y="919"/>
                    <a:pt x="1008" y="1133"/>
                  </a:cubicBezTo>
                  <a:cubicBezTo>
                    <a:pt x="1008" y="1388"/>
                    <a:pt x="1008" y="1622"/>
                    <a:pt x="975" y="1835"/>
                  </a:cubicBezTo>
                  <a:cubicBezTo>
                    <a:pt x="933" y="2163"/>
                    <a:pt x="764" y="2269"/>
                    <a:pt x="628" y="2269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448"/>
            <p:cNvSpPr/>
            <p:nvPr/>
          </p:nvSpPr>
          <p:spPr>
            <a:xfrm>
              <a:off x="18512640" y="9667800"/>
              <a:ext cx="452880" cy="841680"/>
            </a:xfrm>
            <a:custGeom>
              <a:avLst/>
              <a:gdLst/>
              <a:ahLst/>
              <a:cxnLst/>
              <a:rect l="0" t="0" r="r" b="b"/>
              <a:pathLst>
                <a:path w="1258" h="2338">
                  <a:moveTo>
                    <a:pt x="1258" y="1181"/>
                  </a:moveTo>
                  <a:cubicBezTo>
                    <a:pt x="1258" y="902"/>
                    <a:pt x="1243" y="634"/>
                    <a:pt x="1134" y="379"/>
                  </a:cubicBezTo>
                  <a:cubicBezTo>
                    <a:pt x="1001" y="55"/>
                    <a:pt x="757" y="0"/>
                    <a:pt x="627" y="0"/>
                  </a:cubicBezTo>
                  <a:cubicBezTo>
                    <a:pt x="452" y="0"/>
                    <a:pt x="229" y="86"/>
                    <a:pt x="108" y="403"/>
                  </a:cubicBezTo>
                  <a:cubicBezTo>
                    <a:pt x="12" y="641"/>
                    <a:pt x="0" y="902"/>
                    <a:pt x="0" y="1181"/>
                  </a:cubicBezTo>
                  <a:cubicBezTo>
                    <a:pt x="0" y="1436"/>
                    <a:pt x="12" y="1736"/>
                    <a:pt x="135" y="1997"/>
                  </a:cubicBezTo>
                  <a:cubicBezTo>
                    <a:pt x="262" y="2269"/>
                    <a:pt x="479" y="2338"/>
                    <a:pt x="627" y="2338"/>
                  </a:cubicBezTo>
                  <a:cubicBezTo>
                    <a:pt x="790" y="2338"/>
                    <a:pt x="1013" y="2269"/>
                    <a:pt x="1149" y="1946"/>
                  </a:cubicBezTo>
                  <a:cubicBezTo>
                    <a:pt x="1243" y="1715"/>
                    <a:pt x="1258" y="1443"/>
                    <a:pt x="1258" y="1181"/>
                  </a:cubicBezTo>
                  <a:moveTo>
                    <a:pt x="627" y="2269"/>
                  </a:moveTo>
                  <a:cubicBezTo>
                    <a:pt x="513" y="2269"/>
                    <a:pt x="332" y="2183"/>
                    <a:pt x="283" y="1853"/>
                  </a:cubicBezTo>
                  <a:cubicBezTo>
                    <a:pt x="250" y="1653"/>
                    <a:pt x="250" y="1336"/>
                    <a:pt x="250" y="1133"/>
                  </a:cubicBezTo>
                  <a:cubicBezTo>
                    <a:pt x="250" y="919"/>
                    <a:pt x="250" y="696"/>
                    <a:pt x="271" y="510"/>
                  </a:cubicBezTo>
                  <a:cubicBezTo>
                    <a:pt x="332" y="107"/>
                    <a:pt x="555" y="76"/>
                    <a:pt x="627" y="76"/>
                  </a:cubicBezTo>
                  <a:cubicBezTo>
                    <a:pt x="724" y="76"/>
                    <a:pt x="920" y="138"/>
                    <a:pt x="980" y="472"/>
                  </a:cubicBezTo>
                  <a:cubicBezTo>
                    <a:pt x="1007" y="665"/>
                    <a:pt x="1007" y="919"/>
                    <a:pt x="1007" y="1133"/>
                  </a:cubicBezTo>
                  <a:cubicBezTo>
                    <a:pt x="1007" y="1388"/>
                    <a:pt x="1007" y="1622"/>
                    <a:pt x="974" y="1835"/>
                  </a:cubicBezTo>
                  <a:cubicBezTo>
                    <a:pt x="932" y="2163"/>
                    <a:pt x="763" y="2269"/>
                    <a:pt x="627" y="2269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449"/>
            <p:cNvSpPr/>
            <p:nvPr/>
          </p:nvSpPr>
          <p:spPr>
            <a:xfrm>
              <a:off x="19203120" y="9731160"/>
              <a:ext cx="335880" cy="767160"/>
            </a:xfrm>
            <a:custGeom>
              <a:avLst/>
              <a:gdLst/>
              <a:ahLst/>
              <a:cxnLst/>
              <a:rect l="0" t="0" r="r" b="b"/>
              <a:pathLst>
                <a:path w="933" h="2131">
                  <a:moveTo>
                    <a:pt x="459" y="733"/>
                  </a:moveTo>
                  <a:lnTo>
                    <a:pt x="887" y="733"/>
                  </a:lnTo>
                  <a:lnTo>
                    <a:pt x="887" y="626"/>
                  </a:lnTo>
                  <a:lnTo>
                    <a:pt x="459" y="626"/>
                  </a:lnTo>
                  <a:lnTo>
                    <a:pt x="459" y="0"/>
                  </a:lnTo>
                  <a:lnTo>
                    <a:pt x="387" y="0"/>
                  </a:lnTo>
                  <a:cubicBezTo>
                    <a:pt x="387" y="279"/>
                    <a:pt x="290" y="640"/>
                    <a:pt x="0" y="654"/>
                  </a:cubicBezTo>
                  <a:lnTo>
                    <a:pt x="0" y="733"/>
                  </a:lnTo>
                  <a:lnTo>
                    <a:pt x="257" y="733"/>
                  </a:lnTo>
                  <a:lnTo>
                    <a:pt x="257" y="1666"/>
                  </a:lnTo>
                  <a:cubicBezTo>
                    <a:pt x="257" y="2090"/>
                    <a:pt x="534" y="2131"/>
                    <a:pt x="643" y="2131"/>
                  </a:cubicBezTo>
                  <a:cubicBezTo>
                    <a:pt x="851" y="2131"/>
                    <a:pt x="933" y="1890"/>
                    <a:pt x="933" y="1666"/>
                  </a:cubicBezTo>
                  <a:lnTo>
                    <a:pt x="933" y="1473"/>
                  </a:lnTo>
                  <a:lnTo>
                    <a:pt x="860" y="1473"/>
                  </a:lnTo>
                  <a:lnTo>
                    <a:pt x="860" y="1666"/>
                  </a:lnTo>
                  <a:cubicBezTo>
                    <a:pt x="860" y="1914"/>
                    <a:pt x="770" y="2045"/>
                    <a:pt x="664" y="2045"/>
                  </a:cubicBezTo>
                  <a:cubicBezTo>
                    <a:pt x="459" y="2045"/>
                    <a:pt x="459" y="1735"/>
                    <a:pt x="459" y="1673"/>
                  </a:cubicBezTo>
                  <a:lnTo>
                    <a:pt x="459" y="733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450"/>
            <p:cNvSpPr/>
            <p:nvPr/>
          </p:nvSpPr>
          <p:spPr>
            <a:xfrm>
              <a:off x="19629000" y="9934200"/>
              <a:ext cx="476640" cy="564120"/>
            </a:xfrm>
            <a:custGeom>
              <a:avLst/>
              <a:gdLst/>
              <a:ahLst/>
              <a:cxnLst/>
              <a:rect l="0" t="0" r="r" b="b"/>
              <a:pathLst>
                <a:path w="1324" h="1567">
                  <a:moveTo>
                    <a:pt x="1324" y="796"/>
                  </a:moveTo>
                  <a:cubicBezTo>
                    <a:pt x="1324" y="362"/>
                    <a:pt x="1020" y="0"/>
                    <a:pt x="664" y="0"/>
                  </a:cubicBezTo>
                  <a:cubicBezTo>
                    <a:pt x="290" y="0"/>
                    <a:pt x="0" y="372"/>
                    <a:pt x="0" y="796"/>
                  </a:cubicBezTo>
                  <a:cubicBezTo>
                    <a:pt x="0" y="1237"/>
                    <a:pt x="311" y="1567"/>
                    <a:pt x="664" y="1567"/>
                  </a:cubicBezTo>
                  <a:cubicBezTo>
                    <a:pt x="1020" y="1567"/>
                    <a:pt x="1324" y="1226"/>
                    <a:pt x="1324" y="796"/>
                  </a:cubicBezTo>
                  <a:moveTo>
                    <a:pt x="664" y="1481"/>
                  </a:moveTo>
                  <a:cubicBezTo>
                    <a:pt x="534" y="1481"/>
                    <a:pt x="404" y="1405"/>
                    <a:pt x="326" y="1250"/>
                  </a:cubicBezTo>
                  <a:cubicBezTo>
                    <a:pt x="250" y="1102"/>
                    <a:pt x="250" y="896"/>
                    <a:pt x="250" y="772"/>
                  </a:cubicBezTo>
                  <a:cubicBezTo>
                    <a:pt x="250" y="641"/>
                    <a:pt x="250" y="455"/>
                    <a:pt x="317" y="300"/>
                  </a:cubicBezTo>
                  <a:cubicBezTo>
                    <a:pt x="398" y="148"/>
                    <a:pt x="540" y="76"/>
                    <a:pt x="664" y="76"/>
                  </a:cubicBezTo>
                  <a:cubicBezTo>
                    <a:pt x="790" y="76"/>
                    <a:pt x="920" y="148"/>
                    <a:pt x="1001" y="293"/>
                  </a:cubicBezTo>
                  <a:cubicBezTo>
                    <a:pt x="1074" y="441"/>
                    <a:pt x="1074" y="641"/>
                    <a:pt x="1074" y="772"/>
                  </a:cubicBezTo>
                  <a:cubicBezTo>
                    <a:pt x="1074" y="896"/>
                    <a:pt x="1074" y="1082"/>
                    <a:pt x="1008" y="1226"/>
                  </a:cubicBezTo>
                  <a:cubicBezTo>
                    <a:pt x="947" y="1381"/>
                    <a:pt x="811" y="1481"/>
                    <a:pt x="664" y="1481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451"/>
            <p:cNvSpPr/>
            <p:nvPr/>
          </p:nvSpPr>
          <p:spPr>
            <a:xfrm>
              <a:off x="20371680" y="9656640"/>
              <a:ext cx="459360" cy="855360"/>
            </a:xfrm>
            <a:custGeom>
              <a:avLst/>
              <a:gdLst/>
              <a:ahLst/>
              <a:cxnLst/>
              <a:rect l="0" t="0" r="r" b="b"/>
              <a:pathLst>
                <a:path w="1276" h="2376">
                  <a:moveTo>
                    <a:pt x="1249" y="231"/>
                  </a:moveTo>
                  <a:cubicBezTo>
                    <a:pt x="1276" y="186"/>
                    <a:pt x="1276" y="179"/>
                    <a:pt x="1276" y="107"/>
                  </a:cubicBezTo>
                  <a:lnTo>
                    <a:pt x="555" y="107"/>
                  </a:lnTo>
                  <a:cubicBezTo>
                    <a:pt x="190" y="107"/>
                    <a:pt x="181" y="62"/>
                    <a:pt x="175" y="0"/>
                  </a:cubicBezTo>
                  <a:lnTo>
                    <a:pt x="103" y="0"/>
                  </a:lnTo>
                  <a:lnTo>
                    <a:pt x="0" y="703"/>
                  </a:lnTo>
                  <a:lnTo>
                    <a:pt x="76" y="703"/>
                  </a:lnTo>
                  <a:cubicBezTo>
                    <a:pt x="82" y="647"/>
                    <a:pt x="109" y="434"/>
                    <a:pt x="148" y="393"/>
                  </a:cubicBezTo>
                  <a:cubicBezTo>
                    <a:pt x="169" y="372"/>
                    <a:pt x="405" y="372"/>
                    <a:pt x="441" y="372"/>
                  </a:cubicBezTo>
                  <a:lnTo>
                    <a:pt x="1062" y="372"/>
                  </a:lnTo>
                  <a:cubicBezTo>
                    <a:pt x="1029" y="424"/>
                    <a:pt x="791" y="796"/>
                    <a:pt x="724" y="909"/>
                  </a:cubicBezTo>
                  <a:cubicBezTo>
                    <a:pt x="459" y="1367"/>
                    <a:pt x="359" y="1835"/>
                    <a:pt x="359" y="2183"/>
                  </a:cubicBezTo>
                  <a:cubicBezTo>
                    <a:pt x="359" y="2221"/>
                    <a:pt x="359" y="2376"/>
                    <a:pt x="495" y="2376"/>
                  </a:cubicBezTo>
                  <a:cubicBezTo>
                    <a:pt x="637" y="2376"/>
                    <a:pt x="637" y="2221"/>
                    <a:pt x="637" y="2183"/>
                  </a:cubicBezTo>
                  <a:lnTo>
                    <a:pt x="637" y="2014"/>
                  </a:lnTo>
                  <a:cubicBezTo>
                    <a:pt x="637" y="1829"/>
                    <a:pt x="643" y="1636"/>
                    <a:pt x="670" y="1460"/>
                  </a:cubicBezTo>
                  <a:cubicBezTo>
                    <a:pt x="676" y="1381"/>
                    <a:pt x="715" y="1088"/>
                    <a:pt x="851" y="871"/>
                  </a:cubicBezTo>
                  <a:lnTo>
                    <a:pt x="1249" y="231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452"/>
            <p:cNvSpPr/>
            <p:nvPr/>
          </p:nvSpPr>
          <p:spPr>
            <a:xfrm>
              <a:off x="20899800" y="9667800"/>
              <a:ext cx="427680" cy="841680"/>
            </a:xfrm>
            <a:custGeom>
              <a:avLst/>
              <a:gdLst/>
              <a:ahLst/>
              <a:cxnLst/>
              <a:rect l="0" t="0" r="r" b="b"/>
              <a:pathLst>
                <a:path w="1188" h="2338">
                  <a:moveTo>
                    <a:pt x="1188" y="1581"/>
                  </a:moveTo>
                  <a:cubicBezTo>
                    <a:pt x="1188" y="1181"/>
                    <a:pt x="947" y="833"/>
                    <a:pt x="621" y="833"/>
                  </a:cubicBezTo>
                  <a:cubicBezTo>
                    <a:pt x="479" y="833"/>
                    <a:pt x="352" y="888"/>
                    <a:pt x="244" y="1012"/>
                  </a:cubicBezTo>
                  <a:lnTo>
                    <a:pt x="244" y="348"/>
                  </a:lnTo>
                  <a:cubicBezTo>
                    <a:pt x="304" y="372"/>
                    <a:pt x="404" y="393"/>
                    <a:pt x="500" y="393"/>
                  </a:cubicBezTo>
                  <a:cubicBezTo>
                    <a:pt x="865" y="393"/>
                    <a:pt x="1074" y="86"/>
                    <a:pt x="1074" y="38"/>
                  </a:cubicBezTo>
                  <a:cubicBezTo>
                    <a:pt x="1074" y="14"/>
                    <a:pt x="1067" y="0"/>
                    <a:pt x="1046" y="0"/>
                  </a:cubicBezTo>
                  <a:cubicBezTo>
                    <a:pt x="1040" y="0"/>
                    <a:pt x="1034" y="0"/>
                    <a:pt x="1019" y="7"/>
                  </a:cubicBezTo>
                  <a:cubicBezTo>
                    <a:pt x="959" y="38"/>
                    <a:pt x="817" y="107"/>
                    <a:pt x="615" y="107"/>
                  </a:cubicBezTo>
                  <a:cubicBezTo>
                    <a:pt x="494" y="107"/>
                    <a:pt x="359" y="86"/>
                    <a:pt x="217" y="14"/>
                  </a:cubicBezTo>
                  <a:cubicBezTo>
                    <a:pt x="196" y="0"/>
                    <a:pt x="190" y="0"/>
                    <a:pt x="181" y="0"/>
                  </a:cubicBezTo>
                  <a:cubicBezTo>
                    <a:pt x="156" y="0"/>
                    <a:pt x="156" y="31"/>
                    <a:pt x="156" y="86"/>
                  </a:cubicBezTo>
                  <a:lnTo>
                    <a:pt x="156" y="1088"/>
                  </a:lnTo>
                  <a:cubicBezTo>
                    <a:pt x="156" y="1150"/>
                    <a:pt x="156" y="1181"/>
                    <a:pt x="196" y="1181"/>
                  </a:cubicBezTo>
                  <a:cubicBezTo>
                    <a:pt x="217" y="1181"/>
                    <a:pt x="223" y="1174"/>
                    <a:pt x="229" y="1150"/>
                  </a:cubicBezTo>
                  <a:cubicBezTo>
                    <a:pt x="262" y="1095"/>
                    <a:pt x="377" y="909"/>
                    <a:pt x="615" y="909"/>
                  </a:cubicBezTo>
                  <a:cubicBezTo>
                    <a:pt x="769" y="909"/>
                    <a:pt x="850" y="1064"/>
                    <a:pt x="871" y="1126"/>
                  </a:cubicBezTo>
                  <a:cubicBezTo>
                    <a:pt x="920" y="1257"/>
                    <a:pt x="926" y="1388"/>
                    <a:pt x="926" y="1560"/>
                  </a:cubicBezTo>
                  <a:cubicBezTo>
                    <a:pt x="926" y="1674"/>
                    <a:pt x="926" y="1884"/>
                    <a:pt x="850" y="2021"/>
                  </a:cubicBezTo>
                  <a:cubicBezTo>
                    <a:pt x="784" y="2152"/>
                    <a:pt x="669" y="2245"/>
                    <a:pt x="534" y="2245"/>
                  </a:cubicBezTo>
                  <a:cubicBezTo>
                    <a:pt x="316" y="2245"/>
                    <a:pt x="147" y="2070"/>
                    <a:pt x="93" y="1866"/>
                  </a:cubicBezTo>
                  <a:cubicBezTo>
                    <a:pt x="102" y="1866"/>
                    <a:pt x="114" y="1866"/>
                    <a:pt x="147" y="1866"/>
                  </a:cubicBezTo>
                  <a:cubicBezTo>
                    <a:pt x="244" y="1866"/>
                    <a:pt x="298" y="1784"/>
                    <a:pt x="298" y="1705"/>
                  </a:cubicBezTo>
                  <a:cubicBezTo>
                    <a:pt x="298" y="1622"/>
                    <a:pt x="244" y="1536"/>
                    <a:pt x="147" y="1536"/>
                  </a:cubicBezTo>
                  <a:cubicBezTo>
                    <a:pt x="102" y="1536"/>
                    <a:pt x="0" y="1560"/>
                    <a:pt x="0" y="1722"/>
                  </a:cubicBezTo>
                  <a:cubicBezTo>
                    <a:pt x="0" y="2008"/>
                    <a:pt x="208" y="2338"/>
                    <a:pt x="540" y="2338"/>
                  </a:cubicBezTo>
                  <a:cubicBezTo>
                    <a:pt x="886" y="2338"/>
                    <a:pt x="1188" y="2014"/>
                    <a:pt x="1188" y="1581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453"/>
            <p:cNvSpPr/>
            <p:nvPr/>
          </p:nvSpPr>
          <p:spPr>
            <a:xfrm>
              <a:off x="21423240" y="9667800"/>
              <a:ext cx="452880" cy="841680"/>
            </a:xfrm>
            <a:custGeom>
              <a:avLst/>
              <a:gdLst/>
              <a:ahLst/>
              <a:cxnLst/>
              <a:rect l="0" t="0" r="r" b="b"/>
              <a:pathLst>
                <a:path w="1258" h="2338">
                  <a:moveTo>
                    <a:pt x="1258" y="1181"/>
                  </a:moveTo>
                  <a:cubicBezTo>
                    <a:pt x="1258" y="902"/>
                    <a:pt x="1243" y="634"/>
                    <a:pt x="1134" y="379"/>
                  </a:cubicBezTo>
                  <a:cubicBezTo>
                    <a:pt x="1001" y="55"/>
                    <a:pt x="757" y="0"/>
                    <a:pt x="627" y="0"/>
                  </a:cubicBezTo>
                  <a:cubicBezTo>
                    <a:pt x="452" y="0"/>
                    <a:pt x="229" y="86"/>
                    <a:pt x="108" y="403"/>
                  </a:cubicBezTo>
                  <a:cubicBezTo>
                    <a:pt x="12" y="641"/>
                    <a:pt x="0" y="902"/>
                    <a:pt x="0" y="1181"/>
                  </a:cubicBezTo>
                  <a:cubicBezTo>
                    <a:pt x="0" y="1436"/>
                    <a:pt x="12" y="1736"/>
                    <a:pt x="135" y="1997"/>
                  </a:cubicBezTo>
                  <a:cubicBezTo>
                    <a:pt x="262" y="2269"/>
                    <a:pt x="479" y="2338"/>
                    <a:pt x="627" y="2338"/>
                  </a:cubicBezTo>
                  <a:cubicBezTo>
                    <a:pt x="790" y="2338"/>
                    <a:pt x="1013" y="2269"/>
                    <a:pt x="1149" y="1946"/>
                  </a:cubicBezTo>
                  <a:cubicBezTo>
                    <a:pt x="1243" y="1715"/>
                    <a:pt x="1258" y="1443"/>
                    <a:pt x="1258" y="1181"/>
                  </a:cubicBezTo>
                  <a:moveTo>
                    <a:pt x="627" y="2269"/>
                  </a:moveTo>
                  <a:cubicBezTo>
                    <a:pt x="512" y="2269"/>
                    <a:pt x="331" y="2183"/>
                    <a:pt x="283" y="1853"/>
                  </a:cubicBezTo>
                  <a:cubicBezTo>
                    <a:pt x="250" y="1653"/>
                    <a:pt x="250" y="1336"/>
                    <a:pt x="250" y="1133"/>
                  </a:cubicBezTo>
                  <a:cubicBezTo>
                    <a:pt x="250" y="919"/>
                    <a:pt x="250" y="696"/>
                    <a:pt x="271" y="510"/>
                  </a:cubicBezTo>
                  <a:cubicBezTo>
                    <a:pt x="331" y="107"/>
                    <a:pt x="555" y="76"/>
                    <a:pt x="627" y="76"/>
                  </a:cubicBezTo>
                  <a:cubicBezTo>
                    <a:pt x="724" y="76"/>
                    <a:pt x="926" y="138"/>
                    <a:pt x="980" y="472"/>
                  </a:cubicBezTo>
                  <a:cubicBezTo>
                    <a:pt x="1007" y="665"/>
                    <a:pt x="1007" y="919"/>
                    <a:pt x="1007" y="1133"/>
                  </a:cubicBezTo>
                  <a:cubicBezTo>
                    <a:pt x="1007" y="1388"/>
                    <a:pt x="1007" y="1622"/>
                    <a:pt x="974" y="1835"/>
                  </a:cubicBezTo>
                  <a:cubicBezTo>
                    <a:pt x="932" y="2163"/>
                    <a:pt x="763" y="2269"/>
                    <a:pt x="627" y="2269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454"/>
            <p:cNvSpPr/>
            <p:nvPr/>
          </p:nvSpPr>
          <p:spPr>
            <a:xfrm>
              <a:off x="22127760" y="9648000"/>
              <a:ext cx="732240" cy="836640"/>
            </a:xfrm>
            <a:custGeom>
              <a:avLst/>
              <a:gdLst/>
              <a:ahLst/>
              <a:cxnLst/>
              <a:rect l="0" t="0" r="r" b="b"/>
              <a:pathLst>
                <a:path w="2034" h="2324">
                  <a:moveTo>
                    <a:pt x="1732" y="262"/>
                  </a:moveTo>
                  <a:cubicBezTo>
                    <a:pt x="1732" y="148"/>
                    <a:pt x="1738" y="107"/>
                    <a:pt x="1961" y="107"/>
                  </a:cubicBezTo>
                  <a:lnTo>
                    <a:pt x="2034" y="107"/>
                  </a:lnTo>
                  <a:lnTo>
                    <a:pt x="2034" y="0"/>
                  </a:lnTo>
                  <a:cubicBezTo>
                    <a:pt x="1934" y="7"/>
                    <a:pt x="1711" y="7"/>
                    <a:pt x="1596" y="7"/>
                  </a:cubicBezTo>
                  <a:cubicBezTo>
                    <a:pt x="1482" y="7"/>
                    <a:pt x="1258" y="7"/>
                    <a:pt x="1156" y="0"/>
                  </a:cubicBezTo>
                  <a:lnTo>
                    <a:pt x="1156" y="107"/>
                  </a:lnTo>
                  <a:lnTo>
                    <a:pt x="1231" y="107"/>
                  </a:lnTo>
                  <a:cubicBezTo>
                    <a:pt x="1461" y="107"/>
                    <a:pt x="1461" y="148"/>
                    <a:pt x="1461" y="262"/>
                  </a:cubicBezTo>
                  <a:lnTo>
                    <a:pt x="1461" y="1064"/>
                  </a:lnTo>
                  <a:lnTo>
                    <a:pt x="574" y="1064"/>
                  </a:lnTo>
                  <a:lnTo>
                    <a:pt x="574" y="262"/>
                  </a:lnTo>
                  <a:cubicBezTo>
                    <a:pt x="574" y="148"/>
                    <a:pt x="583" y="107"/>
                    <a:pt x="806" y="107"/>
                  </a:cubicBezTo>
                  <a:lnTo>
                    <a:pt x="878" y="107"/>
                  </a:lnTo>
                  <a:lnTo>
                    <a:pt x="878" y="0"/>
                  </a:lnTo>
                  <a:cubicBezTo>
                    <a:pt x="779" y="7"/>
                    <a:pt x="556" y="7"/>
                    <a:pt x="441" y="7"/>
                  </a:cubicBezTo>
                  <a:cubicBezTo>
                    <a:pt x="332" y="7"/>
                    <a:pt x="103" y="7"/>
                    <a:pt x="0" y="0"/>
                  </a:cubicBezTo>
                  <a:lnTo>
                    <a:pt x="0" y="107"/>
                  </a:lnTo>
                  <a:lnTo>
                    <a:pt x="76" y="107"/>
                  </a:lnTo>
                  <a:cubicBezTo>
                    <a:pt x="305" y="107"/>
                    <a:pt x="305" y="148"/>
                    <a:pt x="305" y="262"/>
                  </a:cubicBezTo>
                  <a:lnTo>
                    <a:pt x="305" y="2059"/>
                  </a:lnTo>
                  <a:cubicBezTo>
                    <a:pt x="305" y="2183"/>
                    <a:pt x="305" y="2214"/>
                    <a:pt x="76" y="2214"/>
                  </a:cubicBezTo>
                  <a:lnTo>
                    <a:pt x="0" y="2214"/>
                  </a:lnTo>
                  <a:lnTo>
                    <a:pt x="0" y="2324"/>
                  </a:lnTo>
                  <a:cubicBezTo>
                    <a:pt x="103" y="2314"/>
                    <a:pt x="326" y="2314"/>
                    <a:pt x="441" y="2314"/>
                  </a:cubicBezTo>
                  <a:cubicBezTo>
                    <a:pt x="556" y="2314"/>
                    <a:pt x="779" y="2314"/>
                    <a:pt x="878" y="2324"/>
                  </a:cubicBezTo>
                  <a:lnTo>
                    <a:pt x="878" y="2214"/>
                  </a:lnTo>
                  <a:lnTo>
                    <a:pt x="806" y="2214"/>
                  </a:lnTo>
                  <a:cubicBezTo>
                    <a:pt x="583" y="2214"/>
                    <a:pt x="574" y="2183"/>
                    <a:pt x="574" y="2059"/>
                  </a:cubicBezTo>
                  <a:lnTo>
                    <a:pt x="574" y="1164"/>
                  </a:lnTo>
                  <a:lnTo>
                    <a:pt x="1461" y="1164"/>
                  </a:lnTo>
                  <a:lnTo>
                    <a:pt x="1461" y="2059"/>
                  </a:lnTo>
                  <a:cubicBezTo>
                    <a:pt x="1461" y="2183"/>
                    <a:pt x="1461" y="2214"/>
                    <a:pt x="1231" y="2214"/>
                  </a:cubicBezTo>
                  <a:lnTo>
                    <a:pt x="1156" y="2214"/>
                  </a:lnTo>
                  <a:lnTo>
                    <a:pt x="1156" y="2324"/>
                  </a:lnTo>
                  <a:cubicBezTo>
                    <a:pt x="1258" y="2314"/>
                    <a:pt x="1482" y="2314"/>
                    <a:pt x="1596" y="2314"/>
                  </a:cubicBezTo>
                  <a:cubicBezTo>
                    <a:pt x="1711" y="2314"/>
                    <a:pt x="1934" y="2314"/>
                    <a:pt x="2034" y="2324"/>
                  </a:cubicBezTo>
                  <a:lnTo>
                    <a:pt x="2034" y="2214"/>
                  </a:lnTo>
                  <a:lnTo>
                    <a:pt x="1961" y="2214"/>
                  </a:lnTo>
                  <a:cubicBezTo>
                    <a:pt x="1738" y="2214"/>
                    <a:pt x="1732" y="2183"/>
                    <a:pt x="1732" y="2059"/>
                  </a:cubicBezTo>
                  <a:lnTo>
                    <a:pt x="1732" y="262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455"/>
            <p:cNvSpPr/>
            <p:nvPr/>
          </p:nvSpPr>
          <p:spPr>
            <a:xfrm>
              <a:off x="22926240" y="9956520"/>
              <a:ext cx="401760" cy="528120"/>
            </a:xfrm>
            <a:custGeom>
              <a:avLst/>
              <a:gdLst/>
              <a:ahLst/>
              <a:cxnLst/>
              <a:rect l="0" t="0" r="r" b="b"/>
              <a:pathLst>
                <a:path w="1116" h="1467">
                  <a:moveTo>
                    <a:pt x="1080" y="100"/>
                  </a:moveTo>
                  <a:cubicBezTo>
                    <a:pt x="1107" y="62"/>
                    <a:pt x="1107" y="62"/>
                    <a:pt x="1107" y="45"/>
                  </a:cubicBezTo>
                  <a:cubicBezTo>
                    <a:pt x="1107" y="0"/>
                    <a:pt x="1080" y="0"/>
                    <a:pt x="1029" y="0"/>
                  </a:cubicBezTo>
                  <a:lnTo>
                    <a:pt x="75" y="0"/>
                  </a:lnTo>
                  <a:lnTo>
                    <a:pt x="39" y="548"/>
                  </a:lnTo>
                  <a:lnTo>
                    <a:pt x="114" y="548"/>
                  </a:lnTo>
                  <a:cubicBezTo>
                    <a:pt x="136" y="200"/>
                    <a:pt x="190" y="76"/>
                    <a:pt x="522" y="76"/>
                  </a:cubicBezTo>
                  <a:lnTo>
                    <a:pt x="860" y="76"/>
                  </a:lnTo>
                  <a:lnTo>
                    <a:pt x="27" y="1357"/>
                  </a:lnTo>
                  <a:cubicBezTo>
                    <a:pt x="0" y="1398"/>
                    <a:pt x="0" y="1405"/>
                    <a:pt x="0" y="1419"/>
                  </a:cubicBezTo>
                  <a:cubicBezTo>
                    <a:pt x="0" y="1467"/>
                    <a:pt x="21" y="1467"/>
                    <a:pt x="75" y="1467"/>
                  </a:cubicBezTo>
                  <a:lnTo>
                    <a:pt x="1062" y="1467"/>
                  </a:lnTo>
                  <a:lnTo>
                    <a:pt x="1116" y="834"/>
                  </a:lnTo>
                  <a:lnTo>
                    <a:pt x="1041" y="834"/>
                  </a:lnTo>
                  <a:cubicBezTo>
                    <a:pt x="1013" y="1237"/>
                    <a:pt x="953" y="1381"/>
                    <a:pt x="600" y="1381"/>
                  </a:cubicBezTo>
                  <a:lnTo>
                    <a:pt x="250" y="1381"/>
                  </a:lnTo>
                  <a:lnTo>
                    <a:pt x="1080" y="100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7" name="TextBox 456"/>
          <p:cNvSpPr txBox="1"/>
          <p:nvPr/>
        </p:nvSpPr>
        <p:spPr>
          <a:xfrm>
            <a:off x="17269200" y="10693080"/>
            <a:ext cx="4977000" cy="1327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8800" b="0" strike="noStrike" spc="-1" dirty="0">
                <a:latin typeface="Times New Roman"/>
              </a:rPr>
              <a:t>bandwidth</a:t>
            </a:r>
            <a:r>
              <a:rPr lang="en-AU" sz="2400" b="0" strike="noStrike" spc="-1" dirty="0">
                <a:latin typeface="Times New Roman"/>
              </a:rPr>
              <a:t>.</a:t>
            </a:r>
            <a:endParaRPr lang="en-AU" sz="2400" b="0" strike="noStrike" spc="-1" dirty="0">
              <a:latin typeface="Arial"/>
            </a:endParaRPr>
          </a:p>
        </p:txBody>
      </p:sp>
      <p:sp>
        <p:nvSpPr>
          <p:cNvPr id="458" name="TextBox 457"/>
          <p:cNvSpPr txBox="1"/>
          <p:nvPr/>
        </p:nvSpPr>
        <p:spPr>
          <a:xfrm>
            <a:off x="17895600" y="8136000"/>
            <a:ext cx="3344400" cy="1327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8800" b="0" strike="noStrike" spc="-1" dirty="0">
                <a:latin typeface="Times New Roman"/>
              </a:rPr>
              <a:t>require</a:t>
            </a:r>
            <a:endParaRPr lang="en-AU" sz="8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1"/>
          <p:cNvSpPr/>
          <p:nvPr/>
        </p:nvSpPr>
        <p:spPr>
          <a:xfrm>
            <a:off x="1313640" y="1370877"/>
            <a:ext cx="14701106" cy="1492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sz="9500" dirty="0"/>
            </a:br>
            <a:r>
              <a:rPr lang="en-AU" sz="8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Take-home messages</a:t>
            </a:r>
            <a:endParaRPr lang="en-AU" sz="5400" b="0" strike="noStrike" spc="-1" dirty="0">
              <a:latin typeface="Arial"/>
            </a:endParaRPr>
          </a:p>
        </p:txBody>
      </p:sp>
      <p:sp>
        <p:nvSpPr>
          <p:cNvPr id="240" name="CustomShape 12"/>
          <p:cNvSpPr/>
          <p:nvPr/>
        </p:nvSpPr>
        <p:spPr>
          <a:xfrm>
            <a:off x="1313640" y="3947760"/>
            <a:ext cx="23498728" cy="2424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br>
              <a:rPr sz="7200" dirty="0"/>
            </a:br>
            <a:r>
              <a:rPr lang="en-AU" sz="6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1.</a:t>
            </a:r>
            <a:r>
              <a:rPr lang="en-AU" sz="6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In 2020, </a:t>
            </a:r>
            <a:r>
              <a:rPr lang="en-AU" sz="6000" spc="-1" dirty="0">
                <a:solidFill>
                  <a:srgbClr val="000000"/>
                </a:solidFill>
                <a:latin typeface="Times New Roman"/>
                <a:ea typeface="DejaVu Sans"/>
              </a:rPr>
              <a:t>we all thought building a kHz observatory with “NEMO” sensitivity would give </a:t>
            </a:r>
            <a:r>
              <a:rPr lang="en-AU" sz="6000" b="1" i="1" spc="-1" dirty="0">
                <a:solidFill>
                  <a:srgbClr val="000000"/>
                </a:solidFill>
                <a:latin typeface="Times New Roman"/>
                <a:ea typeface="DejaVu Sans"/>
              </a:rPr>
              <a:t>certain</a:t>
            </a:r>
            <a:r>
              <a:rPr lang="en-AU" sz="6000" spc="-1" dirty="0">
                <a:solidFill>
                  <a:srgbClr val="000000"/>
                </a:solidFill>
                <a:latin typeface="Times New Roman"/>
                <a:ea typeface="DejaVu Sans"/>
              </a:rPr>
              <a:t> science outcomes </a:t>
            </a:r>
            <a:endParaRPr lang="en-AU" sz="6000" b="0" strike="noStrike" spc="-1" dirty="0">
              <a:latin typeface="Arial"/>
            </a:endParaRPr>
          </a:p>
        </p:txBody>
      </p:sp>
      <p:sp>
        <p:nvSpPr>
          <p:cNvPr id="2" name="CustomShape 12">
            <a:extLst>
              <a:ext uri="{FF2B5EF4-FFF2-40B4-BE49-F238E27FC236}">
                <a16:creationId xmlns:a16="http://schemas.microsoft.com/office/drawing/2014/main" id="{A8F93686-6FEE-2315-6CC6-8B69AD048D94}"/>
              </a:ext>
            </a:extLst>
          </p:cNvPr>
          <p:cNvSpPr/>
          <p:nvPr/>
        </p:nvSpPr>
        <p:spPr>
          <a:xfrm>
            <a:off x="1313640" y="7062108"/>
            <a:ext cx="23498728" cy="2424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br>
              <a:rPr sz="7200" dirty="0"/>
            </a:br>
            <a:r>
              <a:rPr lang="en-AU" sz="6000" b="1" spc="-1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AU" sz="6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AU" sz="6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It’s 2025 now; we need to rethink the designs, and it’s much more complicated. Need to consider broader science cases</a:t>
            </a:r>
            <a:endParaRPr lang="en-AU" sz="6000" b="0" strike="noStrike" spc="-1" dirty="0">
              <a:latin typeface="Arial"/>
            </a:endParaRPr>
          </a:p>
        </p:txBody>
      </p:sp>
      <p:sp>
        <p:nvSpPr>
          <p:cNvPr id="3" name="CustomShape 12">
            <a:extLst>
              <a:ext uri="{FF2B5EF4-FFF2-40B4-BE49-F238E27FC236}">
                <a16:creationId xmlns:a16="http://schemas.microsoft.com/office/drawing/2014/main" id="{8481F9CC-6966-02C7-14AD-96BEADCE01BC}"/>
              </a:ext>
            </a:extLst>
          </p:cNvPr>
          <p:cNvSpPr/>
          <p:nvPr/>
        </p:nvSpPr>
        <p:spPr>
          <a:xfrm>
            <a:off x="1313640" y="10820880"/>
            <a:ext cx="23498728" cy="2424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br>
              <a:rPr sz="7200" dirty="0"/>
            </a:br>
            <a:r>
              <a:rPr lang="en-AU" sz="6000" b="1" spc="-1" dirty="0">
                <a:latin typeface="Times New Roman"/>
              </a:rPr>
              <a:t>3</a:t>
            </a:r>
            <a:r>
              <a:rPr lang="en-AU" sz="6000" b="1" strike="noStrike" spc="-1" dirty="0">
                <a:latin typeface="Times New Roman"/>
                <a:ea typeface="DejaVu Sans"/>
              </a:rPr>
              <a:t>.</a:t>
            </a:r>
            <a:r>
              <a:rPr lang="en-AU" sz="6000" b="0" strike="noStrike" spc="-1" dirty="0">
                <a:latin typeface="Times New Roman"/>
                <a:ea typeface="DejaVu Sans"/>
              </a:rPr>
              <a:t> Should we still build a dedicated kHz facility? Yes, but it requires collective input from observers, modellers, data analysts, and instrumentalists</a:t>
            </a:r>
            <a:endParaRPr lang="en-AU" sz="6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1763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Shape 11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2EA2A4A-47F7-4066-A9F2-AB1E86C01987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29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46" name="CustomShape 182"/>
          <p:cNvSpPr/>
          <p:nvPr/>
        </p:nvSpPr>
        <p:spPr>
          <a:xfrm>
            <a:off x="360" y="177120"/>
            <a:ext cx="243806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Science Case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347" name="TextShape 12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D749899-9203-4EA0-84A8-EF85BC9217F1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29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48" name="TextBox 2"/>
          <p:cNvSpPr/>
          <p:nvPr/>
        </p:nvSpPr>
        <p:spPr>
          <a:xfrm>
            <a:off x="518040" y="2227680"/>
            <a:ext cx="23472720" cy="36918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7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Binary neutron star mergers:</a:t>
            </a:r>
            <a:endParaRPr lang="en-AU" sz="7200" b="0" strike="noStrike" spc="-1" dirty="0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Inspiral</a:t>
            </a:r>
            <a:r>
              <a:rPr lang="en-US" sz="5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(cold equation of state, populations, cosmology, …)</a:t>
            </a:r>
            <a:endParaRPr lang="en-AU" sz="5400" b="0" strike="noStrike" spc="-1" dirty="0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Post-merger (detectability, hot equation of state, jet-launching, …)</a:t>
            </a:r>
            <a:endParaRPr lang="en-AU" sz="5400" b="0" strike="noStrike" spc="-1" dirty="0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Multimessenger – </a:t>
            </a:r>
            <a:r>
              <a:rPr lang="en-US" sz="5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inspiral</a:t>
            </a:r>
            <a:r>
              <a:rPr lang="en-US" sz="5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(don't require network; Sarin &amp; PL 22!)</a:t>
            </a:r>
            <a:endParaRPr lang="en-AU" sz="5400" b="0" strike="noStrike" spc="-1" dirty="0">
              <a:latin typeface="Arial"/>
            </a:endParaRPr>
          </a:p>
        </p:txBody>
      </p:sp>
      <p:pic>
        <p:nvPicPr>
          <p:cNvPr id="349" name="Picture 4" descr="Icon&#10;&#10;Description automatically generated"/>
          <p:cNvPicPr/>
          <p:nvPr/>
        </p:nvPicPr>
        <p:blipFill>
          <a:blip r:embed="rId2"/>
          <a:stretch/>
        </p:blipFill>
        <p:spPr>
          <a:xfrm>
            <a:off x="11926440" y="6397920"/>
            <a:ext cx="11807640" cy="528948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5" descr="Text&#10;&#10;Description automatically generated"/>
          <p:cNvPicPr/>
          <p:nvPr/>
        </p:nvPicPr>
        <p:blipFill>
          <a:blip r:embed="rId3"/>
          <a:stretch/>
        </p:blipFill>
        <p:spPr>
          <a:xfrm>
            <a:off x="12197160" y="9006480"/>
            <a:ext cx="5483880" cy="102708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6" descr="Map&#10;&#10;Description automatically generated"/>
          <p:cNvPicPr/>
          <p:nvPr/>
        </p:nvPicPr>
        <p:blipFill>
          <a:blip r:embed="rId4"/>
          <a:stretch/>
        </p:blipFill>
        <p:spPr>
          <a:xfrm>
            <a:off x="1144440" y="6929280"/>
            <a:ext cx="8831160" cy="5793480"/>
          </a:xfrm>
          <a:prstGeom prst="rect">
            <a:avLst/>
          </a:prstGeom>
          <a:ln w="0">
            <a:noFill/>
          </a:ln>
        </p:spPr>
      </p:pic>
      <p:pic>
        <p:nvPicPr>
          <p:cNvPr id="2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3DDBEAB-910E-D517-2C75-2704796D306D}"/>
              </a:ext>
            </a:extLst>
          </p:cNvPr>
          <p:cNvPicPr/>
          <p:nvPr/>
        </p:nvPicPr>
        <p:blipFill>
          <a:blip r:embed="rId5"/>
          <a:srcRect l="18448" t="26513" r="22392" b="23919"/>
          <a:stretch/>
        </p:blipFill>
        <p:spPr>
          <a:xfrm>
            <a:off x="4649437" y="242640"/>
            <a:ext cx="4024440" cy="1487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89232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1"/>
          <p:cNvSpPr/>
          <p:nvPr/>
        </p:nvSpPr>
        <p:spPr>
          <a:xfrm>
            <a:off x="2548927" y="330480"/>
            <a:ext cx="5472000" cy="1492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sz="9500" dirty="0"/>
            </a:br>
            <a:r>
              <a:rPr lang="en-AU" sz="8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NEMO</a:t>
            </a:r>
            <a:endParaRPr lang="en-AU" sz="5400" b="0" strike="noStrike" spc="-1" dirty="0">
              <a:latin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99B709-6242-CDEC-D58B-D421414A56C2}"/>
              </a:ext>
            </a:extLst>
          </p:cNvPr>
          <p:cNvGrpSpPr/>
          <p:nvPr/>
        </p:nvGrpSpPr>
        <p:grpSpPr>
          <a:xfrm>
            <a:off x="1313640" y="1221840"/>
            <a:ext cx="22747680" cy="4391640"/>
            <a:chOff x="1313640" y="1221840"/>
            <a:chExt cx="22747680" cy="4391640"/>
          </a:xfrm>
        </p:grpSpPr>
        <p:pic>
          <p:nvPicPr>
            <p:cNvPr id="239" name="Picture 238"/>
            <p:cNvPicPr/>
            <p:nvPr/>
          </p:nvPicPr>
          <p:blipFill>
            <a:blip r:embed="rId2"/>
            <a:stretch/>
          </p:blipFill>
          <p:spPr>
            <a:xfrm>
              <a:off x="18000000" y="1221840"/>
              <a:ext cx="6061320" cy="4391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0" name="CustomShape 12"/>
            <p:cNvSpPr/>
            <p:nvPr/>
          </p:nvSpPr>
          <p:spPr>
            <a:xfrm>
              <a:off x="1313640" y="2581560"/>
              <a:ext cx="15354360" cy="24242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b">
              <a:noAutofit/>
            </a:bodyPr>
            <a:lstStyle/>
            <a:p>
              <a:pPr>
                <a:lnSpc>
                  <a:spcPct val="100000"/>
                </a:lnSpc>
                <a:buNone/>
                <a:tabLst>
                  <a:tab pos="0" algn="l"/>
                </a:tabLst>
              </a:pPr>
              <a:br>
                <a:rPr sz="7200" dirty="0"/>
              </a:br>
              <a:r>
                <a:rPr lang="en-AU" sz="6000" b="1" strike="noStrike" spc="-1" dirty="0">
                  <a:solidFill>
                    <a:srgbClr val="000000"/>
                  </a:solidFill>
                  <a:latin typeface="Times New Roman"/>
                  <a:ea typeface="DejaVu Sans"/>
                </a:rPr>
                <a:t>1.</a:t>
              </a:r>
              <a:r>
                <a:rPr lang="en-AU" sz="6000" b="0" strike="noStrike" spc="-1" dirty="0">
                  <a:solidFill>
                    <a:srgbClr val="000000"/>
                  </a:solidFill>
                  <a:latin typeface="Times New Roman"/>
                  <a:ea typeface="DejaVu Sans"/>
                </a:rPr>
                <a:t> an adorable but timid clown fish who lives off the coast of Australia before his life is turned upside down.  </a:t>
              </a:r>
              <a:endParaRPr lang="en-AU" sz="6000" b="0" strike="noStrike" spc="-1" dirty="0">
                <a:latin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0AF26AC-9053-6BD2-9625-CC976ECFB250}"/>
              </a:ext>
            </a:extLst>
          </p:cNvPr>
          <p:cNvGrpSpPr/>
          <p:nvPr/>
        </p:nvGrpSpPr>
        <p:grpSpPr>
          <a:xfrm>
            <a:off x="1089868" y="5042112"/>
            <a:ext cx="19015703" cy="4076622"/>
            <a:chOff x="1089868" y="4819689"/>
            <a:chExt cx="19015703" cy="4076622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DB4E1411-6EC5-E2A2-C0BA-15D7D9FA6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868" y="4819689"/>
              <a:ext cx="2918118" cy="407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ustomShape 17">
              <a:extLst>
                <a:ext uri="{FF2B5EF4-FFF2-40B4-BE49-F238E27FC236}">
                  <a16:creationId xmlns:a16="http://schemas.microsoft.com/office/drawing/2014/main" id="{581DA649-069B-A1DF-079C-37546ED81273}"/>
                </a:ext>
              </a:extLst>
            </p:cNvPr>
            <p:cNvSpPr/>
            <p:nvPr/>
          </p:nvSpPr>
          <p:spPr>
            <a:xfrm>
              <a:off x="4751211" y="5613480"/>
              <a:ext cx="15354360" cy="24242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b">
              <a:noAutofit/>
            </a:bodyPr>
            <a:lstStyle/>
            <a:p>
              <a:pPr>
                <a:tabLst>
                  <a:tab pos="0" algn="l"/>
                </a:tabLst>
              </a:pPr>
              <a:br>
                <a:rPr sz="7200" dirty="0"/>
              </a:br>
              <a:r>
                <a:rPr lang="en-AU" sz="6000" b="1" strike="noStrike" spc="-1" dirty="0">
                  <a:solidFill>
                    <a:srgbClr val="000000"/>
                  </a:solidFill>
                  <a:latin typeface="Times New Roman"/>
                  <a:ea typeface="DejaVu Sans"/>
                </a:rPr>
                <a:t>2.</a:t>
              </a:r>
              <a:r>
                <a:rPr lang="en-AU" sz="6000" b="0" strike="noStrike" spc="-1" dirty="0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lang="en-AU" sz="6000" spc="-1" dirty="0">
                  <a:solidFill>
                    <a:srgbClr val="000000"/>
                  </a:solidFill>
                  <a:latin typeface="Times New Roman"/>
                </a:rPr>
                <a:t>A 1989 animated musical in which a young boy named Nemo journeys each night to the magical realm of Slumberland</a:t>
              </a:r>
              <a:endParaRPr lang="en-AU" sz="6000" b="0" strike="noStrike" spc="-1" dirty="0">
                <a:solidFill>
                  <a:srgbClr val="000000"/>
                </a:solidFill>
                <a:latin typeface="Times New Roman"/>
                <a:ea typeface="DejaVu San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B94DF4-AC57-AA31-88A2-BC314B1872EB}"/>
              </a:ext>
            </a:extLst>
          </p:cNvPr>
          <p:cNvGrpSpPr/>
          <p:nvPr/>
        </p:nvGrpSpPr>
        <p:grpSpPr>
          <a:xfrm>
            <a:off x="1313640" y="9205178"/>
            <a:ext cx="25021881" cy="4560047"/>
            <a:chOff x="1313640" y="9205178"/>
            <a:chExt cx="25021881" cy="4560047"/>
          </a:xfrm>
        </p:grpSpPr>
        <p:sp>
          <p:nvSpPr>
            <p:cNvPr id="3" name="CustomShape 17">
              <a:extLst>
                <a:ext uri="{FF2B5EF4-FFF2-40B4-BE49-F238E27FC236}">
                  <a16:creationId xmlns:a16="http://schemas.microsoft.com/office/drawing/2014/main" id="{82FB16C1-713B-458E-4780-82D9A2383B39}"/>
                </a:ext>
              </a:extLst>
            </p:cNvPr>
            <p:cNvSpPr/>
            <p:nvPr/>
          </p:nvSpPr>
          <p:spPr>
            <a:xfrm>
              <a:off x="1313640" y="10579450"/>
              <a:ext cx="16826077" cy="24242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b">
              <a:noAutofit/>
            </a:bodyPr>
            <a:lstStyle/>
            <a:p>
              <a:pPr>
                <a:tabLst>
                  <a:tab pos="0" algn="l"/>
                </a:tabLst>
              </a:pPr>
              <a:br>
                <a:rPr sz="7200" dirty="0"/>
              </a:br>
              <a:r>
                <a:rPr lang="en-AU" sz="6000" b="1" spc="-1" dirty="0">
                  <a:solidFill>
                    <a:srgbClr val="000000"/>
                  </a:solidFill>
                  <a:latin typeface="Times New Roman"/>
                </a:rPr>
                <a:t>3</a:t>
              </a:r>
              <a:r>
                <a:rPr lang="en-AU" sz="6000" b="1" strike="noStrike" spc="-1" dirty="0">
                  <a:solidFill>
                    <a:srgbClr val="000000"/>
                  </a:solidFill>
                  <a:latin typeface="Times New Roman"/>
                  <a:ea typeface="DejaVu Sans"/>
                </a:rPr>
                <a:t>.</a:t>
              </a:r>
              <a:r>
                <a:rPr lang="en-AU" sz="6000" b="0" strike="noStrike" spc="-1" dirty="0">
                  <a:solidFill>
                    <a:srgbClr val="000000"/>
                  </a:solidFill>
                  <a:latin typeface="Times New Roman"/>
                  <a:ea typeface="DejaVu Sans"/>
                </a:rPr>
                <a:t> </a:t>
              </a:r>
              <a:r>
                <a:rPr lang="en-AU" sz="6000" spc="-1" dirty="0">
                  <a:solidFill>
                    <a:srgbClr val="000000"/>
                  </a:solidFill>
                  <a:latin typeface="Times New Roman"/>
                </a:rPr>
                <a:t>Neutron-star Extreme Matter Observatory:</a:t>
              </a:r>
              <a:r>
                <a:rPr lang="en-AU" sz="6000" spc="-1" dirty="0">
                  <a:latin typeface="Arial"/>
                </a:rPr>
                <a:t> </a:t>
              </a:r>
              <a:r>
                <a:rPr lang="en-AU" sz="6000" b="0" strike="noStrike" spc="-1" dirty="0">
                  <a:solidFill>
                    <a:srgbClr val="000000"/>
                  </a:solidFill>
                  <a:latin typeface="Times New Roman"/>
                  <a:ea typeface="DejaVu Sans"/>
                </a:rPr>
                <a:t>a 2.5-generation kHz gravitational-wave observatory with </a:t>
              </a:r>
              <a:r>
                <a:rPr lang="en-AU" sz="6000" spc="-1" dirty="0">
                  <a:solidFill>
                    <a:srgbClr val="000000"/>
                  </a:solidFill>
                  <a:latin typeface="Times New Roman"/>
                  <a:ea typeface="DejaVu Sans"/>
                </a:rPr>
                <a:t>relatively poor </a:t>
              </a:r>
              <a:r>
                <a:rPr lang="en-AU" sz="6000" b="0" strike="noStrike" spc="-1" dirty="0">
                  <a:solidFill>
                    <a:srgbClr val="000000"/>
                  </a:solidFill>
                  <a:latin typeface="Times New Roman"/>
                  <a:ea typeface="DejaVu Sans"/>
                </a:rPr>
                <a:t>low-frequency sensitivity. Main science drivers are neutron star extreme matter.</a:t>
              </a:r>
            </a:p>
          </p:txBody>
        </p:sp>
        <p:pic>
          <p:nvPicPr>
            <p:cNvPr id="4" name="Picture 69" descr="Diagram&#10;&#10;Description automatically generated">
              <a:extLst>
                <a:ext uri="{FF2B5EF4-FFF2-40B4-BE49-F238E27FC236}">
                  <a16:creationId xmlns:a16="http://schemas.microsoft.com/office/drawing/2014/main" id="{5364B429-2193-2C5A-C268-761B6AAC6A89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17782223" y="9205178"/>
              <a:ext cx="6496873" cy="3594887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" name="TextShape 6">
              <a:extLst>
                <a:ext uri="{FF2B5EF4-FFF2-40B4-BE49-F238E27FC236}">
                  <a16:creationId xmlns:a16="http://schemas.microsoft.com/office/drawing/2014/main" id="{0F0105A1-49AA-0AA3-7C90-E8E2EFD97A6A}"/>
                </a:ext>
              </a:extLst>
            </p:cNvPr>
            <p:cNvSpPr/>
            <p:nvPr/>
          </p:nvSpPr>
          <p:spPr>
            <a:xfrm>
              <a:off x="17768601" y="12800065"/>
              <a:ext cx="8566920" cy="965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AU" sz="3600" b="0" strike="noStrike" spc="-1" dirty="0">
                  <a:solidFill>
                    <a:srgbClr val="000000"/>
                  </a:solidFill>
                  <a:latin typeface="Times New Roman"/>
                  <a:ea typeface="DejaVu Sans"/>
                </a:rPr>
                <a:t>Ackley et al. (2020)</a:t>
              </a:r>
              <a:endParaRPr lang="en-AU" sz="3600" b="0" strike="noStrike" spc="-1" dirty="0">
                <a:latin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32BBCA-A9CE-C923-7BC7-C69AEB20A6CC}"/>
              </a:ext>
            </a:extLst>
          </p:cNvPr>
          <p:cNvGrpSpPr/>
          <p:nvPr/>
        </p:nvGrpSpPr>
        <p:grpSpPr>
          <a:xfrm>
            <a:off x="1778040" y="879130"/>
            <a:ext cx="16424900" cy="7878760"/>
            <a:chOff x="1778040" y="137720"/>
            <a:chExt cx="16424900" cy="7878760"/>
          </a:xfrm>
        </p:grpSpPr>
        <p:pic>
          <p:nvPicPr>
            <p:cNvPr id="9" name="Picture 2" descr="doodle freehand drawing of australia map. 12037965 PNG">
              <a:extLst>
                <a:ext uri="{FF2B5EF4-FFF2-40B4-BE49-F238E27FC236}">
                  <a16:creationId xmlns:a16="http://schemas.microsoft.com/office/drawing/2014/main" id="{B8863FD8-FEF4-E4E7-EC00-BFB3762BD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040" y="137720"/>
              <a:ext cx="8444724" cy="7793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Japan Map PNGs for Free Download">
              <a:extLst>
                <a:ext uri="{FF2B5EF4-FFF2-40B4-BE49-F238E27FC236}">
                  <a16:creationId xmlns:a16="http://schemas.microsoft.com/office/drawing/2014/main" id="{3830D9B5-6595-B6FC-484A-D377196EA6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6260" y="220227"/>
              <a:ext cx="5866680" cy="7796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150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lasses on top of a book">
            <a:extLst>
              <a:ext uri="{FF2B5EF4-FFF2-40B4-BE49-F238E27FC236}">
                <a16:creationId xmlns:a16="http://schemas.microsoft.com/office/drawing/2014/main" id="{53E410F8-9BB4-AC67-8B2F-8486DD6346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88" b="-1"/>
          <a:stretch/>
        </p:blipFill>
        <p:spPr>
          <a:xfrm>
            <a:off x="2" y="10"/>
            <a:ext cx="19339284" cy="137159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A3447D-C69C-3E3C-2421-17CF0ABC329A}"/>
              </a:ext>
            </a:extLst>
          </p:cNvPr>
          <p:cNvSpPr txBox="1"/>
          <p:nvPr/>
        </p:nvSpPr>
        <p:spPr>
          <a:xfrm>
            <a:off x="15063220" y="730250"/>
            <a:ext cx="7644378" cy="3799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dirty="0">
                <a:latin typeface="+mj-lt"/>
                <a:ea typeface="+mj-ea"/>
                <a:cs typeface="+mj-cs"/>
              </a:rPr>
              <a:t>Multimessenger Case Study: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DC444-90BB-F3E9-BC1F-0FC296977989}"/>
              </a:ext>
            </a:extLst>
          </p:cNvPr>
          <p:cNvSpPr txBox="1"/>
          <p:nvPr/>
        </p:nvSpPr>
        <p:spPr>
          <a:xfrm>
            <a:off x="15063220" y="4868402"/>
            <a:ext cx="7644378" cy="748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000" dirty="0"/>
              <a:t>GRB 211211A &amp; GRB 230307A</a:t>
            </a:r>
          </a:p>
        </p:txBody>
      </p:sp>
    </p:spTree>
    <p:extLst>
      <p:ext uri="{BB962C8B-B14F-4D97-AF65-F5344CB8AC3E}">
        <p14:creationId xmlns:p14="http://schemas.microsoft.com/office/powerpoint/2010/main" val="1864167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DA36-0182-0A79-ABE7-E8531F16C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1383014"/>
            <a:ext cx="14257555" cy="98945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70CD53-F661-56BD-2E25-1745A0141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132" y="830949"/>
            <a:ext cx="8069867" cy="12610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6F9F53-B8C3-307D-F017-5436CDF79F15}"/>
              </a:ext>
            </a:extLst>
          </p:cNvPr>
          <p:cNvSpPr txBox="1"/>
          <p:nvPr/>
        </p:nvSpPr>
        <p:spPr>
          <a:xfrm>
            <a:off x="8406019" y="12885003"/>
            <a:ext cx="6354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/>
              <a:t>Rastinejad+2022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BE3C71-686F-61D8-57FD-8903D589C8BD}"/>
              </a:ext>
            </a:extLst>
          </p:cNvPr>
          <p:cNvSpPr txBox="1"/>
          <p:nvPr/>
        </p:nvSpPr>
        <p:spPr>
          <a:xfrm>
            <a:off x="8531325" y="275018"/>
            <a:ext cx="7321349" cy="110799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GRB 211211A</a:t>
            </a:r>
            <a:endParaRPr lang="en-US" sz="4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DCD076-6417-384B-251E-BA97AB228D69}"/>
              </a:ext>
            </a:extLst>
          </p:cNvPr>
          <p:cNvSpPr txBox="1"/>
          <p:nvPr/>
        </p:nvSpPr>
        <p:spPr>
          <a:xfrm>
            <a:off x="3602034" y="11261553"/>
            <a:ext cx="9402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Long GRB with IR excess consistent with </a:t>
            </a:r>
            <a:r>
              <a:rPr lang="en-US" sz="4800" dirty="0" err="1"/>
              <a:t>kilonova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1488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86F9F53-B8C3-307D-F017-5436CDF79F15}"/>
              </a:ext>
            </a:extLst>
          </p:cNvPr>
          <p:cNvSpPr txBox="1"/>
          <p:nvPr/>
        </p:nvSpPr>
        <p:spPr>
          <a:xfrm>
            <a:off x="5126034" y="12062430"/>
            <a:ext cx="6354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/>
              <a:t>Levan+2023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BE3C71-686F-61D8-57FD-8903D589C8BD}"/>
              </a:ext>
            </a:extLst>
          </p:cNvPr>
          <p:cNvSpPr txBox="1"/>
          <p:nvPr/>
        </p:nvSpPr>
        <p:spPr>
          <a:xfrm>
            <a:off x="8531325" y="275018"/>
            <a:ext cx="7321349" cy="110799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GRB 230307A</a:t>
            </a:r>
            <a:endParaRPr lang="en-US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178FF-FD40-34B0-257F-87B5E1CD6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78" y="1803401"/>
            <a:ext cx="14429925" cy="72304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58CE11-96A7-0DBD-40CF-D81446E66DEE}"/>
              </a:ext>
            </a:extLst>
          </p:cNvPr>
          <p:cNvSpPr txBox="1"/>
          <p:nvPr/>
        </p:nvSpPr>
        <p:spPr>
          <a:xfrm>
            <a:off x="3602034" y="9763324"/>
            <a:ext cx="9402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Another long GRB with IR excess consistent with </a:t>
            </a:r>
            <a:r>
              <a:rPr lang="en-US" sz="4800" dirty="0" err="1"/>
              <a:t>kilonova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7BF97-A6F4-F28A-C25B-1DA3A732C69F}"/>
              </a:ext>
            </a:extLst>
          </p:cNvPr>
          <p:cNvSpPr txBox="1"/>
          <p:nvPr/>
        </p:nvSpPr>
        <p:spPr>
          <a:xfrm>
            <a:off x="12040620" y="12609985"/>
            <a:ext cx="9015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/>
              <a:t>See Kenta’s talk yesterday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71750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86F9F53-B8C3-307D-F017-5436CDF79F15}"/>
              </a:ext>
            </a:extLst>
          </p:cNvPr>
          <p:cNvSpPr txBox="1"/>
          <p:nvPr/>
        </p:nvSpPr>
        <p:spPr>
          <a:xfrm>
            <a:off x="5126034" y="12062430"/>
            <a:ext cx="6354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/>
              <a:t>Levan+2023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BE3C71-686F-61D8-57FD-8903D589C8BD}"/>
              </a:ext>
            </a:extLst>
          </p:cNvPr>
          <p:cNvSpPr txBox="1"/>
          <p:nvPr/>
        </p:nvSpPr>
        <p:spPr>
          <a:xfrm>
            <a:off x="8531325" y="275018"/>
            <a:ext cx="7321349" cy="110799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GRB 230307A</a:t>
            </a:r>
            <a:endParaRPr lang="en-US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4178FF-FD40-34B0-257F-87B5E1CD6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78" y="1803401"/>
            <a:ext cx="14429925" cy="72304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58CE11-96A7-0DBD-40CF-D81446E66DEE}"/>
              </a:ext>
            </a:extLst>
          </p:cNvPr>
          <p:cNvSpPr txBox="1"/>
          <p:nvPr/>
        </p:nvSpPr>
        <p:spPr>
          <a:xfrm>
            <a:off x="3602034" y="9763324"/>
            <a:ext cx="9402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Another long GRB with IR excess consistent with </a:t>
            </a:r>
            <a:r>
              <a:rPr lang="en-US" sz="4800" dirty="0" err="1"/>
              <a:t>kilonova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CB6B1E-2CCB-BA02-EC5A-A2762281D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1815370"/>
            <a:ext cx="14297710" cy="76388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9CF24-69AD-B05C-88CA-86104E3A729B}"/>
              </a:ext>
            </a:extLst>
          </p:cNvPr>
          <p:cNvSpPr txBox="1"/>
          <p:nvPr/>
        </p:nvSpPr>
        <p:spPr>
          <a:xfrm>
            <a:off x="13609634" y="9765894"/>
            <a:ext cx="9402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This time with JWST spectra.</a:t>
            </a:r>
          </a:p>
          <a:p>
            <a:pPr algn="ctr"/>
            <a:r>
              <a:rPr lang="en-US" sz="4800" dirty="0"/>
              <a:t>Conclusively r-process nucleosynthesis!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72376-3391-50E5-2070-17F084A3826B}"/>
              </a:ext>
            </a:extLst>
          </p:cNvPr>
          <p:cNvSpPr txBox="1"/>
          <p:nvPr/>
        </p:nvSpPr>
        <p:spPr>
          <a:xfrm>
            <a:off x="12040620" y="12609985"/>
            <a:ext cx="9015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/>
              <a:t>See Kenta’s talk yesterday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01863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344"/>
          <p:cNvPicPr/>
          <p:nvPr/>
        </p:nvPicPr>
        <p:blipFill>
          <a:blip r:embed="rId2"/>
          <a:srcRect b="43213"/>
          <a:stretch/>
        </p:blipFill>
        <p:spPr>
          <a:xfrm>
            <a:off x="322560" y="412920"/>
            <a:ext cx="22482360" cy="1890720"/>
          </a:xfrm>
          <a:prstGeom prst="rect">
            <a:avLst/>
          </a:prstGeom>
          <a:ln w="0">
            <a:noFill/>
          </a:ln>
        </p:spPr>
      </p:pic>
      <p:sp>
        <p:nvSpPr>
          <p:cNvPr id="346" name="TextBox 345"/>
          <p:cNvSpPr txBox="1"/>
          <p:nvPr/>
        </p:nvSpPr>
        <p:spPr>
          <a:xfrm>
            <a:off x="626040" y="2390040"/>
            <a:ext cx="7930440" cy="849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5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Sarin, PL &amp; Nathan 2023</a:t>
            </a:r>
            <a:endParaRPr lang="en-AU" sz="5400" b="0" strike="noStrike" spc="-1" dirty="0">
              <a:latin typeface="Arial"/>
            </a:endParaRPr>
          </a:p>
        </p:txBody>
      </p:sp>
      <p:sp>
        <p:nvSpPr>
          <p:cNvPr id="347" name="Google Shape;231;p35"/>
          <p:cNvSpPr txBox="1"/>
          <p:nvPr/>
        </p:nvSpPr>
        <p:spPr>
          <a:xfrm>
            <a:off x="8556480" y="474984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6FABFFED-6D07-4CF8-A3DF-31132771F0F6}" type="slidenum">
              <a:rPr lang="en-GB" sz="1300" b="0" strike="noStrike" spc="-1">
                <a:solidFill>
                  <a:srgbClr val="000000"/>
                </a:solidFill>
                <a:latin typeface="Arial"/>
                <a:ea typeface="Arial"/>
              </a:rPr>
              <a:t>34</a:t>
            </a:fld>
            <a:endParaRPr lang="en-AU" sz="1300" b="0" strike="noStrike" spc="-1">
              <a:latin typeface="Times New Roman"/>
            </a:endParaRPr>
          </a:p>
        </p:txBody>
      </p:sp>
      <p:pic>
        <p:nvPicPr>
          <p:cNvPr id="348" name="Google Shape;232;p35"/>
          <p:cNvPicPr/>
          <p:nvPr/>
        </p:nvPicPr>
        <p:blipFill>
          <a:blip r:embed="rId3"/>
          <a:stretch/>
        </p:blipFill>
        <p:spPr>
          <a:xfrm>
            <a:off x="5616000" y="3744000"/>
            <a:ext cx="15737400" cy="7776000"/>
          </a:xfrm>
          <a:prstGeom prst="rect">
            <a:avLst/>
          </a:prstGeom>
          <a:ln w="0">
            <a:noFill/>
          </a:ln>
        </p:spPr>
      </p:pic>
      <p:sp>
        <p:nvSpPr>
          <p:cNvPr id="349" name="Google Shape;235;p35"/>
          <p:cNvSpPr/>
          <p:nvPr/>
        </p:nvSpPr>
        <p:spPr>
          <a:xfrm>
            <a:off x="5760000" y="11808000"/>
            <a:ext cx="4518360" cy="10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43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BNS O3: 350 Mpc</a:t>
            </a:r>
            <a:endParaRPr lang="en-AU" sz="43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AU" sz="1700" b="0" strike="noStrike" spc="-1">
              <a:latin typeface="Arial"/>
            </a:endParaRPr>
          </a:p>
        </p:txBody>
      </p:sp>
      <p:sp>
        <p:nvSpPr>
          <p:cNvPr id="350" name="Google Shape;236;p35"/>
          <p:cNvSpPr/>
          <p:nvPr/>
        </p:nvSpPr>
        <p:spPr>
          <a:xfrm>
            <a:off x="15984000" y="11880000"/>
            <a:ext cx="5454360" cy="10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42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NSBH O3: 350 Mpc</a:t>
            </a:r>
            <a:endParaRPr lang="en-AU" sz="4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AU" sz="1700" b="0" strike="noStrike" spc="-1">
              <a:latin typeface="Arial"/>
            </a:endParaRPr>
          </a:p>
        </p:txBody>
      </p:sp>
      <p:pic>
        <p:nvPicPr>
          <p:cNvPr id="351" name="Google Shape;237;p35"/>
          <p:cNvPicPr/>
          <p:nvPr/>
        </p:nvPicPr>
        <p:blipFill>
          <a:blip r:embed="rId4"/>
          <a:stretch/>
        </p:blipFill>
        <p:spPr>
          <a:xfrm>
            <a:off x="10459800" y="11280600"/>
            <a:ext cx="5668200" cy="2327400"/>
          </a:xfrm>
          <a:prstGeom prst="rect">
            <a:avLst/>
          </a:prstGeom>
          <a:ln w="0">
            <a:noFill/>
          </a:ln>
        </p:spPr>
      </p:pic>
      <p:sp>
        <p:nvSpPr>
          <p:cNvPr id="352" name="TextBox 351"/>
          <p:cNvSpPr txBox="1"/>
          <p:nvPr/>
        </p:nvSpPr>
        <p:spPr>
          <a:xfrm>
            <a:off x="698040" y="5054040"/>
            <a:ext cx="7149960" cy="1327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88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LVK O3</a:t>
            </a:r>
            <a:endParaRPr lang="en-AU" sz="8800" b="1" strike="noStrike" spc="-1">
              <a:latin typeface="Arial"/>
            </a:endParaRP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142F64BC-FC7A-22C3-4A03-A7178D2CC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8" y="10560137"/>
            <a:ext cx="2323133" cy="306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80958075-FE54-DF40-2416-36255C8CC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01" y="10605499"/>
            <a:ext cx="2178197" cy="290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72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352"/>
          <p:cNvPicPr/>
          <p:nvPr/>
        </p:nvPicPr>
        <p:blipFill>
          <a:blip r:embed="rId2"/>
          <a:srcRect b="43213"/>
          <a:stretch/>
        </p:blipFill>
        <p:spPr>
          <a:xfrm>
            <a:off x="322560" y="412920"/>
            <a:ext cx="22482360" cy="1890720"/>
          </a:xfrm>
          <a:prstGeom prst="rect">
            <a:avLst/>
          </a:prstGeom>
          <a:ln w="0">
            <a:noFill/>
          </a:ln>
        </p:spPr>
      </p:pic>
      <p:sp>
        <p:nvSpPr>
          <p:cNvPr id="354" name="TextBox 353"/>
          <p:cNvSpPr txBox="1"/>
          <p:nvPr/>
        </p:nvSpPr>
        <p:spPr>
          <a:xfrm>
            <a:off x="626040" y="2390040"/>
            <a:ext cx="7149960" cy="849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5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Sarin, PL &amp; Nathan 2023</a:t>
            </a:r>
            <a:endParaRPr lang="en-AU" sz="5400" b="0" strike="noStrike" spc="-1">
              <a:latin typeface="Arial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9439510" y="4274598"/>
            <a:ext cx="7149960" cy="849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5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Populations of events</a:t>
            </a:r>
            <a:endParaRPr lang="en-AU" sz="5400" b="0" strike="noStrike" spc="-1">
              <a:latin typeface="Arial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626400" y="12362400"/>
            <a:ext cx="23637600" cy="312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5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Once you detect the GWs, the odds become dominated by the time of coalescence </a:t>
            </a:r>
            <a:endParaRPr lang="en-AU" sz="5400" b="0" strike="noStrike" spc="-1">
              <a:latin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0500A0-58B0-9CCD-92F4-83380CB6D7D0}"/>
              </a:ext>
            </a:extLst>
          </p:cNvPr>
          <p:cNvGrpSpPr/>
          <p:nvPr/>
        </p:nvGrpSpPr>
        <p:grpSpPr>
          <a:xfrm>
            <a:off x="6267349" y="5125898"/>
            <a:ext cx="11505755" cy="7424565"/>
            <a:chOff x="3736800" y="5328000"/>
            <a:chExt cx="11505755" cy="7424565"/>
          </a:xfrm>
        </p:grpSpPr>
        <p:pic>
          <p:nvPicPr>
            <p:cNvPr id="355" name="Google Shape;243;p36"/>
            <p:cNvPicPr/>
            <p:nvPr/>
          </p:nvPicPr>
          <p:blipFill rotWithShape="1">
            <a:blip r:embed="rId3"/>
            <a:srcRect r="78759"/>
            <a:stretch/>
          </p:blipFill>
          <p:spPr>
            <a:xfrm>
              <a:off x="3736800" y="5328000"/>
              <a:ext cx="3748521" cy="7416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" name="Google Shape;243;p36">
              <a:extLst>
                <a:ext uri="{FF2B5EF4-FFF2-40B4-BE49-F238E27FC236}">
                  <a16:creationId xmlns:a16="http://schemas.microsoft.com/office/drawing/2014/main" id="{EA8F27A8-3BC4-78B2-B77A-ABE89B7353E6}"/>
                </a:ext>
              </a:extLst>
            </p:cNvPr>
            <p:cNvPicPr/>
            <p:nvPr/>
          </p:nvPicPr>
          <p:blipFill rotWithShape="1">
            <a:blip r:embed="rId3"/>
            <a:srcRect l="34990" r="42236"/>
            <a:stretch/>
          </p:blipFill>
          <p:spPr>
            <a:xfrm>
              <a:off x="7451248" y="5336565"/>
              <a:ext cx="4019054" cy="7416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" name="Google Shape;243;p36">
              <a:extLst>
                <a:ext uri="{FF2B5EF4-FFF2-40B4-BE49-F238E27FC236}">
                  <a16:creationId xmlns:a16="http://schemas.microsoft.com/office/drawing/2014/main" id="{94BB9294-2180-E228-4C0C-CA48451F661A}"/>
                </a:ext>
              </a:extLst>
            </p:cNvPr>
            <p:cNvPicPr/>
            <p:nvPr/>
          </p:nvPicPr>
          <p:blipFill rotWithShape="1">
            <a:blip r:embed="rId3"/>
            <a:srcRect l="77226"/>
            <a:stretch/>
          </p:blipFill>
          <p:spPr>
            <a:xfrm>
              <a:off x="11223500" y="5335225"/>
              <a:ext cx="4019055" cy="7416000"/>
            </a:xfrm>
            <a:prstGeom prst="rect">
              <a:avLst/>
            </a:prstGeom>
            <a:ln w="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86693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icture 352"/>
          <p:cNvPicPr/>
          <p:nvPr/>
        </p:nvPicPr>
        <p:blipFill>
          <a:blip r:embed="rId2"/>
          <a:srcRect b="43213"/>
          <a:stretch/>
        </p:blipFill>
        <p:spPr>
          <a:xfrm>
            <a:off x="322560" y="412920"/>
            <a:ext cx="22482360" cy="1890720"/>
          </a:xfrm>
          <a:prstGeom prst="rect">
            <a:avLst/>
          </a:prstGeom>
          <a:ln w="0">
            <a:noFill/>
          </a:ln>
        </p:spPr>
      </p:pic>
      <p:sp>
        <p:nvSpPr>
          <p:cNvPr id="354" name="TextBox 353"/>
          <p:cNvSpPr txBox="1"/>
          <p:nvPr/>
        </p:nvSpPr>
        <p:spPr>
          <a:xfrm>
            <a:off x="626040" y="2390040"/>
            <a:ext cx="7149960" cy="849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5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Sarin, PL &amp; Nathan 2023</a:t>
            </a:r>
            <a:endParaRPr lang="en-AU" sz="5400" b="0" strike="noStrike" spc="-1">
              <a:latin typeface="Arial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9439510" y="4274598"/>
            <a:ext cx="7149960" cy="849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5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Populations of events</a:t>
            </a:r>
            <a:endParaRPr lang="en-AU" sz="5400" b="0" strike="noStrike" spc="-1">
              <a:latin typeface="Arial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626400" y="12362400"/>
            <a:ext cx="23637600" cy="3127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5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Once you detect the GWs, the odds become dominated by the time of coalescence </a:t>
            </a:r>
            <a:endParaRPr lang="en-AU" sz="5400" b="0" strike="noStrike" spc="-1">
              <a:latin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0500A0-58B0-9CCD-92F4-83380CB6D7D0}"/>
              </a:ext>
            </a:extLst>
          </p:cNvPr>
          <p:cNvGrpSpPr/>
          <p:nvPr/>
        </p:nvGrpSpPr>
        <p:grpSpPr>
          <a:xfrm>
            <a:off x="6267349" y="5125898"/>
            <a:ext cx="11505755" cy="7424565"/>
            <a:chOff x="3736800" y="5328000"/>
            <a:chExt cx="11505755" cy="7424565"/>
          </a:xfrm>
        </p:grpSpPr>
        <p:pic>
          <p:nvPicPr>
            <p:cNvPr id="355" name="Google Shape;243;p36"/>
            <p:cNvPicPr/>
            <p:nvPr/>
          </p:nvPicPr>
          <p:blipFill rotWithShape="1">
            <a:blip r:embed="rId3"/>
            <a:srcRect r="78759"/>
            <a:stretch/>
          </p:blipFill>
          <p:spPr>
            <a:xfrm>
              <a:off x="3736800" y="5328000"/>
              <a:ext cx="3748521" cy="7416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" name="Google Shape;243;p36">
              <a:extLst>
                <a:ext uri="{FF2B5EF4-FFF2-40B4-BE49-F238E27FC236}">
                  <a16:creationId xmlns:a16="http://schemas.microsoft.com/office/drawing/2014/main" id="{EA8F27A8-3BC4-78B2-B77A-ABE89B7353E6}"/>
                </a:ext>
              </a:extLst>
            </p:cNvPr>
            <p:cNvPicPr/>
            <p:nvPr/>
          </p:nvPicPr>
          <p:blipFill rotWithShape="1">
            <a:blip r:embed="rId3"/>
            <a:srcRect l="34990" r="42236"/>
            <a:stretch/>
          </p:blipFill>
          <p:spPr>
            <a:xfrm>
              <a:off x="7451248" y="5336565"/>
              <a:ext cx="4019054" cy="7416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" name="Google Shape;243;p36">
              <a:extLst>
                <a:ext uri="{FF2B5EF4-FFF2-40B4-BE49-F238E27FC236}">
                  <a16:creationId xmlns:a16="http://schemas.microsoft.com/office/drawing/2014/main" id="{94BB9294-2180-E228-4C0C-CA48451F661A}"/>
                </a:ext>
              </a:extLst>
            </p:cNvPr>
            <p:cNvPicPr/>
            <p:nvPr/>
          </p:nvPicPr>
          <p:blipFill rotWithShape="1">
            <a:blip r:embed="rId3"/>
            <a:srcRect l="77226"/>
            <a:stretch/>
          </p:blipFill>
          <p:spPr>
            <a:xfrm>
              <a:off x="11223500" y="5335225"/>
              <a:ext cx="4019055" cy="7416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" name="TextBox 48">
            <a:extLst>
              <a:ext uri="{FF2B5EF4-FFF2-40B4-BE49-F238E27FC236}">
                <a16:creationId xmlns:a16="http://schemas.microsoft.com/office/drawing/2014/main" id="{E676B190-A706-AE58-4F6C-12FE0A3AB8B3}"/>
              </a:ext>
            </a:extLst>
          </p:cNvPr>
          <p:cNvSpPr/>
          <p:nvPr/>
        </p:nvSpPr>
        <p:spPr>
          <a:xfrm rot="20160000">
            <a:off x="1408680" y="4841280"/>
            <a:ext cx="21818520" cy="3015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9600" b="0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Numbers do not depend sensitively on number of detectors; </a:t>
            </a:r>
            <a:r>
              <a:rPr lang="en-US" sz="9600" b="1" strike="noStrike" spc="-1" dirty="0">
                <a:solidFill>
                  <a:srgbClr val="FFFFFF"/>
                </a:solidFill>
                <a:latin typeface="Times New Roman"/>
                <a:ea typeface="DejaVu Sans"/>
              </a:rPr>
              <a:t>one is enough!</a:t>
            </a:r>
            <a:endParaRPr lang="en-AU" sz="96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0010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Picture 363"/>
          <p:cNvPicPr/>
          <p:nvPr/>
        </p:nvPicPr>
        <p:blipFill rotWithShape="1">
          <a:blip r:embed="rId2"/>
          <a:srcRect t="56746"/>
          <a:stretch/>
        </p:blipFill>
        <p:spPr>
          <a:xfrm>
            <a:off x="747126" y="519840"/>
            <a:ext cx="20539800" cy="2368080"/>
          </a:xfrm>
          <a:prstGeom prst="rect">
            <a:avLst/>
          </a:prstGeom>
          <a:ln w="0">
            <a:solidFill>
              <a:srgbClr val="000000"/>
            </a:solidFill>
          </a:ln>
          <a:effectLst>
            <a:outerShdw dist="101823" dir="2700000">
              <a:srgbClr val="808080"/>
            </a:outerShdw>
          </a:effectLst>
        </p:spPr>
      </p:pic>
      <p:sp>
        <p:nvSpPr>
          <p:cNvPr id="365" name="TextBox 364"/>
          <p:cNvSpPr txBox="1"/>
          <p:nvPr/>
        </p:nvSpPr>
        <p:spPr>
          <a:xfrm>
            <a:off x="1634400" y="4529880"/>
            <a:ext cx="18525960" cy="2368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5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UV/Optical: </a:t>
            </a:r>
            <a:endParaRPr lang="en-AU" sz="5400" b="0" strike="noStrike" spc="-1" dirty="0">
              <a:latin typeface="Arial"/>
            </a:endParaRPr>
          </a:p>
          <a:p>
            <a:pPr marL="648000" lvl="2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5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JWST, Rubin, TMT/GMT, ZTF, </a:t>
            </a:r>
            <a:r>
              <a:rPr lang="en-US" sz="5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Evryscope</a:t>
            </a:r>
            <a:endParaRPr lang="en-AU" sz="5400" b="0" strike="noStrike" spc="-1" dirty="0">
              <a:latin typeface="Arial"/>
            </a:endParaRPr>
          </a:p>
          <a:p>
            <a:pPr marL="648000" lvl="2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5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100% of </a:t>
            </a:r>
            <a:r>
              <a:rPr lang="en-US" sz="5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KNe</a:t>
            </a:r>
            <a:r>
              <a:rPr lang="en-US" sz="5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within 450 </a:t>
            </a:r>
            <a:r>
              <a:rPr lang="en-US" sz="5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Mpc</a:t>
            </a:r>
            <a:r>
              <a:rPr lang="en-US" sz="5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(Rubin)</a:t>
            </a:r>
            <a:endParaRPr lang="en-AU" sz="5400" b="0" strike="noStrike" spc="-1" dirty="0">
              <a:latin typeface="Arial"/>
            </a:endParaRPr>
          </a:p>
        </p:txBody>
      </p:sp>
      <p:sp>
        <p:nvSpPr>
          <p:cNvPr id="366" name="TextBox 365"/>
          <p:cNvSpPr txBox="1"/>
          <p:nvPr/>
        </p:nvSpPr>
        <p:spPr>
          <a:xfrm>
            <a:off x="1634400" y="7718940"/>
            <a:ext cx="18525960" cy="2368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5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x/gamma-ray</a:t>
            </a:r>
            <a:endParaRPr lang="en-AU" sz="5400" b="0" strike="noStrike" spc="-1" dirty="0">
              <a:latin typeface="Arial"/>
            </a:endParaRPr>
          </a:p>
          <a:p>
            <a:pPr marL="648000" lvl="2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5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ATHENA, Theseus, SVOM, </a:t>
            </a:r>
            <a:r>
              <a:rPr lang="en-US" sz="5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eROSITA</a:t>
            </a:r>
            <a:endParaRPr lang="en-AU" sz="5400" b="0" strike="noStrike" spc="-1" dirty="0">
              <a:latin typeface="Arial"/>
            </a:endParaRPr>
          </a:p>
          <a:p>
            <a:pPr marL="648000" lvl="2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5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All on-axis bursts beyond NEMO horizon</a:t>
            </a:r>
            <a:endParaRPr lang="en-AU" sz="5400" b="0" strike="noStrike" spc="-1" dirty="0">
              <a:latin typeface="Arial"/>
            </a:endParaRPr>
          </a:p>
        </p:txBody>
      </p:sp>
      <p:sp>
        <p:nvSpPr>
          <p:cNvPr id="367" name="TextBox 366"/>
          <p:cNvSpPr txBox="1"/>
          <p:nvPr/>
        </p:nvSpPr>
        <p:spPr>
          <a:xfrm>
            <a:off x="1634760" y="10908000"/>
            <a:ext cx="18525960" cy="2368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5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radio</a:t>
            </a:r>
            <a:endParaRPr lang="en-AU" sz="5400" b="0" strike="noStrike" spc="-1">
              <a:latin typeface="Arial"/>
            </a:endParaRPr>
          </a:p>
          <a:p>
            <a:pPr marL="648000" lvl="2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5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SKA, FAST, CHIME, ...</a:t>
            </a:r>
            <a:endParaRPr lang="en-AU" sz="5400" b="0" strike="noStrike" spc="-1">
              <a:latin typeface="Arial"/>
            </a:endParaRPr>
          </a:p>
          <a:p>
            <a:pPr marL="648000" lvl="2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5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Radio afterglows (jet structure etc), FRBs (?)</a:t>
            </a:r>
            <a:endParaRPr lang="en-AU" sz="5400" b="0" strike="noStrike" spc="-1">
              <a:latin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73371C7-0001-2DF9-A1EE-4A76E133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507" y="127080"/>
            <a:ext cx="2323133" cy="306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70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icture 368"/>
          <p:cNvPicPr/>
          <p:nvPr/>
        </p:nvPicPr>
        <p:blipFill>
          <a:blip r:embed="rId2"/>
          <a:stretch/>
        </p:blipFill>
        <p:spPr>
          <a:xfrm>
            <a:off x="432000" y="4597482"/>
            <a:ext cx="9438840" cy="6335640"/>
          </a:xfrm>
          <a:prstGeom prst="rect">
            <a:avLst/>
          </a:prstGeom>
          <a:ln w="0">
            <a:noFill/>
          </a:ln>
        </p:spPr>
      </p:pic>
      <p:sp>
        <p:nvSpPr>
          <p:cNvPr id="370" name="TextShape 50"/>
          <p:cNvSpPr/>
          <p:nvPr/>
        </p:nvSpPr>
        <p:spPr>
          <a:xfrm>
            <a:off x="864000" y="12888000"/>
            <a:ext cx="4535640" cy="42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AU" sz="2400" b="0" strike="noStrike" spc="-1">
                <a:latin typeface="Arial"/>
              </a:rPr>
              <a:t>Ackley+20</a:t>
            </a:r>
          </a:p>
        </p:txBody>
      </p:sp>
      <p:pic>
        <p:nvPicPr>
          <p:cNvPr id="371" name="Picture 370"/>
          <p:cNvPicPr/>
          <p:nvPr/>
        </p:nvPicPr>
        <p:blipFill>
          <a:blip r:embed="rId3"/>
          <a:stretch/>
        </p:blipFill>
        <p:spPr>
          <a:xfrm>
            <a:off x="9720000" y="4813482"/>
            <a:ext cx="7276320" cy="551412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371"/>
          <p:cNvPicPr/>
          <p:nvPr/>
        </p:nvPicPr>
        <p:blipFill>
          <a:blip r:embed="rId4"/>
          <a:stretch/>
        </p:blipFill>
        <p:spPr>
          <a:xfrm>
            <a:off x="16632000" y="3805482"/>
            <a:ext cx="5386680" cy="4031640"/>
          </a:xfrm>
          <a:prstGeom prst="rect">
            <a:avLst/>
          </a:prstGeom>
          <a:ln w="0">
            <a:solidFill>
              <a:srgbClr val="000000"/>
            </a:solidFill>
          </a:ln>
          <a:effectLst>
            <a:outerShdw dist="101823" dir="2700000">
              <a:srgbClr val="808080"/>
            </a:outerShdw>
          </a:effectLst>
        </p:spPr>
      </p:pic>
      <p:pic>
        <p:nvPicPr>
          <p:cNvPr id="373" name="Picture 372"/>
          <p:cNvPicPr/>
          <p:nvPr/>
        </p:nvPicPr>
        <p:blipFill>
          <a:blip r:embed="rId5"/>
          <a:stretch/>
        </p:blipFill>
        <p:spPr>
          <a:xfrm>
            <a:off x="18765720" y="8545032"/>
            <a:ext cx="5317920" cy="3832920"/>
          </a:xfrm>
          <a:prstGeom prst="rect">
            <a:avLst/>
          </a:prstGeom>
          <a:ln w="0">
            <a:solidFill>
              <a:srgbClr val="000000"/>
            </a:solidFill>
          </a:ln>
          <a:effectLst>
            <a:outerShdw dist="101823" dir="2700000">
              <a:srgbClr val="808080"/>
            </a:outerShdw>
          </a:effectLst>
        </p:spPr>
      </p:pic>
      <p:sp>
        <p:nvSpPr>
          <p:cNvPr id="374" name="TextShape 51"/>
          <p:cNvSpPr/>
          <p:nvPr/>
        </p:nvSpPr>
        <p:spPr>
          <a:xfrm>
            <a:off x="11160000" y="12888000"/>
            <a:ext cx="9935640" cy="76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AU" sz="3600" b="0" strike="noStrike" spc="-1">
                <a:latin typeface="Arial"/>
              </a:rPr>
              <a:t>Overlap calculation: Ashton+18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ACCA2A4-503D-9CB1-F73E-04F9000E1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0507" y="127080"/>
            <a:ext cx="2323133" cy="306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FB8D56-BC57-F9B8-7EDC-4CAFEF4CCD0D}"/>
              </a:ext>
            </a:extLst>
          </p:cNvPr>
          <p:cNvPicPr/>
          <p:nvPr/>
        </p:nvPicPr>
        <p:blipFill rotWithShape="1">
          <a:blip r:embed="rId7"/>
          <a:srcRect t="56746"/>
          <a:stretch/>
        </p:blipFill>
        <p:spPr>
          <a:xfrm>
            <a:off x="747126" y="519840"/>
            <a:ext cx="20539800" cy="2368080"/>
          </a:xfrm>
          <a:prstGeom prst="rect">
            <a:avLst/>
          </a:prstGeom>
          <a:ln w="0">
            <a:solidFill>
              <a:srgbClr val="000000"/>
            </a:solidFill>
          </a:ln>
          <a:effectLst>
            <a:outerShdw dist="101823" dir="270000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2068005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250;p37"/>
          <p:cNvSpPr/>
          <p:nvPr/>
        </p:nvSpPr>
        <p:spPr>
          <a:xfrm>
            <a:off x="220680" y="1971360"/>
            <a:ext cx="23899320" cy="105259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marL="457200" indent="-33012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lang="en-GB" sz="48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GRB211211A</a:t>
            </a:r>
            <a:endParaRPr lang="en-AU" sz="4800" b="0" strike="noStrike" spc="-1" dirty="0">
              <a:latin typeface="Times New Roman"/>
            </a:endParaRPr>
          </a:p>
          <a:p>
            <a:pPr marL="914400" lvl="1" indent="-33012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lang="en-GB" sz="48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NSBH or BNS? </a:t>
            </a:r>
            <a:endParaRPr lang="en-AU" sz="4800" b="0" strike="noStrike" spc="-1" dirty="0">
              <a:latin typeface="Times New Roman"/>
            </a:endParaRPr>
          </a:p>
          <a:p>
            <a:pPr marL="914400" lvl="1" indent="-33012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lang="en-GB" sz="48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Long vs. short?</a:t>
            </a:r>
            <a:endParaRPr lang="en-AU" sz="4800" b="0" strike="noStrike" spc="-1" dirty="0">
              <a:latin typeface="Times New Roman"/>
            </a:endParaRPr>
          </a:p>
          <a:p>
            <a:pPr marL="914400" lvl="1" indent="-330120">
              <a:lnSpc>
                <a:spcPct val="100000"/>
              </a:lnSpc>
              <a:buClr>
                <a:srgbClr val="000000"/>
              </a:buClr>
              <a:buFont typeface="Arial"/>
              <a:buChar char="○"/>
            </a:pPr>
            <a:r>
              <a:rPr lang="en-GB" sz="48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GRB central engine and extended emission.</a:t>
            </a:r>
            <a:endParaRPr lang="en-AU" sz="4800" b="0" strike="noStrike" spc="-1" dirty="0">
              <a:latin typeface="Times New Roman"/>
            </a:endParaRPr>
          </a:p>
          <a:p>
            <a:pPr marL="914400">
              <a:lnSpc>
                <a:spcPct val="100000"/>
              </a:lnSpc>
              <a:buNone/>
              <a:tabLst>
                <a:tab pos="0" algn="l"/>
              </a:tabLst>
            </a:pPr>
            <a:endParaRPr lang="en-AU" sz="1600" b="0" strike="noStrike" spc="-1" dirty="0">
              <a:latin typeface="Times New Roman"/>
            </a:endParaRPr>
          </a:p>
          <a:p>
            <a:pPr marL="457200" indent="-33012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pos="0" algn="l"/>
              </a:tabLst>
            </a:pPr>
            <a:r>
              <a:rPr lang="en-GB" sz="48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Hubble – 90% CI for BNS at ~200 </a:t>
            </a:r>
            <a:r>
              <a:rPr lang="en-GB" sz="4800" b="0" strike="noStrike" spc="-1" dirty="0" err="1">
                <a:solidFill>
                  <a:srgbClr val="000000"/>
                </a:solidFill>
                <a:latin typeface="Times New Roman"/>
                <a:ea typeface="Arial"/>
              </a:rPr>
              <a:t>Mpc</a:t>
            </a:r>
            <a:r>
              <a:rPr lang="en-GB" sz="48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 (conservative; no inclination angle assumptions)</a:t>
            </a:r>
            <a:endParaRPr lang="en-AU" sz="4800" b="0" strike="noStrike" spc="-1" dirty="0">
              <a:latin typeface="Times New Roman"/>
            </a:endParaRPr>
          </a:p>
          <a:p>
            <a:pPr marL="457200">
              <a:lnSpc>
                <a:spcPct val="100000"/>
              </a:lnSpc>
              <a:buNone/>
              <a:tabLst>
                <a:tab pos="0" algn="l"/>
              </a:tabLst>
            </a:pPr>
            <a:endParaRPr lang="en-AU" sz="1600" b="0" strike="noStrike" spc="-1" dirty="0">
              <a:latin typeface="Times New Roman"/>
            </a:endParaRPr>
          </a:p>
          <a:p>
            <a:pPr marL="457200" indent="-33012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pos="0" algn="l"/>
              </a:tabLst>
            </a:pPr>
            <a:r>
              <a:rPr lang="en-GB" sz="48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Constraints on speed of gravity – coalescence time well measured; comparable to GW170817</a:t>
            </a:r>
            <a:br>
              <a:rPr sz="4800" dirty="0"/>
            </a:br>
            <a:r>
              <a:rPr lang="en-GB" sz="48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en-AU" sz="4800" b="0" strike="noStrike" spc="-1" dirty="0">
              <a:latin typeface="Times New Roman"/>
            </a:endParaRPr>
          </a:p>
          <a:p>
            <a:pPr marL="457200" indent="-33012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pos="0" algn="l"/>
              </a:tabLst>
            </a:pPr>
            <a:r>
              <a:rPr lang="en-GB" sz="48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Equation of state: relatively accurate mass measurements from GW signal. Combine with </a:t>
            </a:r>
            <a:r>
              <a:rPr lang="en-GB" sz="4800" b="0" strike="noStrike" spc="-1" dirty="0" err="1">
                <a:solidFill>
                  <a:srgbClr val="000000"/>
                </a:solidFill>
                <a:latin typeface="Times New Roman"/>
                <a:ea typeface="Arial"/>
              </a:rPr>
              <a:t>KNe</a:t>
            </a:r>
            <a:r>
              <a:rPr lang="en-GB" sz="48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 modelling to get EOS inference (e.g., Coughlin+19, Nicholl+21) – maybe….</a:t>
            </a:r>
            <a:br>
              <a:rPr sz="4800" dirty="0"/>
            </a:br>
            <a:r>
              <a:rPr lang="en-GB" sz="48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en-AU" sz="4800" b="0" strike="noStrike" spc="-1" dirty="0">
              <a:latin typeface="Times New Roman"/>
            </a:endParaRPr>
          </a:p>
          <a:p>
            <a:pPr marL="457200" indent="-330120">
              <a:lnSpc>
                <a:spcPct val="100000"/>
              </a:lnSpc>
              <a:buClr>
                <a:srgbClr val="000000"/>
              </a:buClr>
              <a:buFont typeface="Arial"/>
              <a:buChar char="●"/>
              <a:tabLst>
                <a:tab pos="0" algn="l"/>
              </a:tabLst>
            </a:pPr>
            <a:r>
              <a:rPr lang="en-GB" sz="48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GRB physics: </a:t>
            </a:r>
            <a:endParaRPr lang="en-AU" sz="4800" b="0" strike="noStrike" spc="-1" dirty="0">
              <a:latin typeface="Times New Roman"/>
            </a:endParaRPr>
          </a:p>
          <a:p>
            <a:pPr marL="914400" lvl="1" indent="-330120">
              <a:lnSpc>
                <a:spcPct val="100000"/>
              </a:lnSpc>
              <a:buClr>
                <a:srgbClr val="000000"/>
              </a:buClr>
              <a:buFont typeface="Arial"/>
              <a:buChar char="○"/>
              <a:tabLst>
                <a:tab pos="0" algn="l"/>
              </a:tabLst>
            </a:pPr>
            <a:r>
              <a:rPr lang="en-GB" sz="48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Accurate measurement of jet launch/propagation times. </a:t>
            </a:r>
            <a:endParaRPr lang="en-AU" sz="4800" b="0" strike="noStrike" spc="-1" dirty="0">
              <a:latin typeface="Times New Roman"/>
            </a:endParaRPr>
          </a:p>
          <a:p>
            <a:pPr marL="914400" lvl="1" indent="-330120">
              <a:lnSpc>
                <a:spcPct val="100000"/>
              </a:lnSpc>
              <a:buClr>
                <a:srgbClr val="000000"/>
              </a:buClr>
              <a:buFont typeface="Arial"/>
              <a:buChar char="○"/>
              <a:tabLst>
                <a:tab pos="0" algn="l"/>
              </a:tabLst>
            </a:pPr>
            <a:r>
              <a:rPr lang="en-GB" sz="48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Get approx. viewing angle from distance to host galaxy → infer jet structure.</a:t>
            </a:r>
            <a:endParaRPr lang="en-AU" sz="4800" b="0" strike="noStrike" spc="-1" dirty="0">
              <a:latin typeface="Times New Roman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AU" sz="1600" b="0" strike="noStrike" spc="-1" dirty="0">
              <a:latin typeface="Times New Roman"/>
            </a:endParaRPr>
          </a:p>
        </p:txBody>
      </p:sp>
      <p:sp>
        <p:nvSpPr>
          <p:cNvPr id="380" name="Google Shape;252;p 2"/>
          <p:cNvSpPr/>
          <p:nvPr/>
        </p:nvSpPr>
        <p:spPr>
          <a:xfrm>
            <a:off x="0" y="228960"/>
            <a:ext cx="24383880" cy="15388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88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Multimessenger science</a:t>
            </a:r>
            <a:r>
              <a:rPr lang="en-GB" sz="8800" spc="-1" dirty="0">
                <a:solidFill>
                  <a:srgbClr val="000000"/>
                </a:solidFill>
                <a:latin typeface="Times New Roman"/>
                <a:ea typeface="Arial"/>
              </a:rPr>
              <a:t> </a:t>
            </a:r>
            <a:r>
              <a:rPr lang="en-GB" sz="88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(even with a single detector)</a:t>
            </a:r>
            <a:endParaRPr lang="en-AU" sz="88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164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hart&#10;&#10;Description automatically generated">
            <a:extLst>
              <a:ext uri="{FF2B5EF4-FFF2-40B4-BE49-F238E27FC236}">
                <a16:creationId xmlns:a16="http://schemas.microsoft.com/office/drawing/2014/main" id="{18CB6A38-1EB3-22C7-46DA-C2968A5E9C9E}"/>
              </a:ext>
            </a:extLst>
          </p:cNvPr>
          <p:cNvPicPr/>
          <p:nvPr/>
        </p:nvPicPr>
        <p:blipFill rotWithShape="1">
          <a:blip r:embed="rId2"/>
          <a:srcRect l="3279" t="1745" r="1942" b="2498"/>
          <a:stretch/>
        </p:blipFill>
        <p:spPr>
          <a:xfrm>
            <a:off x="904627" y="6340454"/>
            <a:ext cx="11064949" cy="7004844"/>
          </a:xfrm>
          <a:prstGeom prst="rect">
            <a:avLst/>
          </a:prstGeom>
          <a:ln w="0">
            <a:noFill/>
          </a:ln>
        </p:spPr>
      </p:pic>
      <p:pic>
        <p:nvPicPr>
          <p:cNvPr id="160" name="Picture 21" descr="Icon&#10;&#10;Description automatically generated"/>
          <p:cNvPicPr/>
          <p:nvPr/>
        </p:nvPicPr>
        <p:blipFill>
          <a:blip r:embed="rId3"/>
          <a:stretch/>
        </p:blipFill>
        <p:spPr>
          <a:xfrm>
            <a:off x="108720" y="1080"/>
            <a:ext cx="24320880" cy="1091556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1" descr="Icon&#10;&#10;Description automatically generated">
            <a:extLst>
              <a:ext uri="{FF2B5EF4-FFF2-40B4-BE49-F238E27FC236}">
                <a16:creationId xmlns:a16="http://schemas.microsoft.com/office/drawing/2014/main" id="{C5A06178-944C-7289-530A-6302684BD7F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3120" y="0"/>
            <a:ext cx="24320880" cy="10915560"/>
          </a:xfrm>
          <a:prstGeom prst="rect">
            <a:avLst/>
          </a:prstGeom>
          <a:ln w="0">
            <a:noFill/>
          </a:ln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D38AEDAC-95EA-DAC5-A421-9828583DB288}"/>
              </a:ext>
            </a:extLst>
          </p:cNvPr>
          <p:cNvSpPr/>
          <p:nvPr/>
        </p:nvSpPr>
        <p:spPr>
          <a:xfrm>
            <a:off x="611280" y="1253880"/>
            <a:ext cx="498456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strike="noStrike" spc="-1" dirty="0">
                <a:solidFill>
                  <a:srgbClr val="222222"/>
                </a:solidFill>
                <a:latin typeface="Google Sans"/>
                <a:ea typeface="DejaVu Sans"/>
              </a:rPr>
              <a:t>Image: Carl Knox</a:t>
            </a:r>
            <a:r>
              <a:rPr lang="en-US" sz="2400" b="0" strike="noStrike" spc="-1" dirty="0">
                <a:solidFill>
                  <a:srgbClr val="000000"/>
                </a:solidFill>
                <a:latin typeface="Google Sans"/>
                <a:ea typeface="DejaVu Sans"/>
              </a:rPr>
              <a:t>​</a:t>
            </a:r>
            <a:endParaRPr lang="en-A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400" b="0" strike="noStrike" spc="-1" dirty="0">
                <a:solidFill>
                  <a:srgbClr val="000000"/>
                </a:solidFill>
                <a:latin typeface="Google Sans"/>
                <a:ea typeface="DejaVu Sans"/>
              </a:rPr>
              <a:t>Appears in Sarin &amp; PL 2021</a:t>
            </a:r>
            <a:endParaRPr lang="en-AU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3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2868757-7BCB-48F2-BC70-AD8D575D532C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40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53" name="CustomShape 183"/>
          <p:cNvSpPr/>
          <p:nvPr/>
        </p:nvSpPr>
        <p:spPr>
          <a:xfrm>
            <a:off x="360" y="177120"/>
            <a:ext cx="243806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Science Case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354" name="TextShape 14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C10BC6D-7EBC-4FE2-98F0-2C25242D5306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40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55" name="TextBox 6"/>
          <p:cNvSpPr/>
          <p:nvPr/>
        </p:nvSpPr>
        <p:spPr>
          <a:xfrm>
            <a:off x="518040" y="2227680"/>
            <a:ext cx="23472720" cy="371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7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Binary neutron star mergers</a:t>
            </a:r>
            <a:endParaRPr lang="en-AU" sz="7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7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Supernovae</a:t>
            </a:r>
            <a:endParaRPr lang="en-AU" sz="7200" b="0" strike="noStrike" spc="-1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,Sans-Serif"/>
              <a:buChar char="•"/>
            </a:pPr>
            <a:endParaRPr lang="en-AU" sz="5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4000" b="0" strike="noStrike" spc="-1">
              <a:latin typeface="Arial"/>
            </a:endParaRPr>
          </a:p>
        </p:txBody>
      </p:sp>
      <p:pic>
        <p:nvPicPr>
          <p:cNvPr id="356" name="Picture 2" descr="Chart&#10;&#10;Description automatically generated"/>
          <p:cNvPicPr/>
          <p:nvPr/>
        </p:nvPicPr>
        <p:blipFill>
          <a:blip r:embed="rId2"/>
          <a:stretch/>
        </p:blipFill>
        <p:spPr>
          <a:xfrm>
            <a:off x="16812360" y="7212240"/>
            <a:ext cx="6609240" cy="6254280"/>
          </a:xfrm>
          <a:prstGeom prst="rect">
            <a:avLst/>
          </a:prstGeom>
          <a:ln w="0">
            <a:noFill/>
          </a:ln>
        </p:spPr>
      </p:pic>
      <p:sp>
        <p:nvSpPr>
          <p:cNvPr id="357" name="TextBox 7"/>
          <p:cNvSpPr/>
          <p:nvPr/>
        </p:nvSpPr>
        <p:spPr>
          <a:xfrm>
            <a:off x="19432440" y="6557760"/>
            <a:ext cx="5483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Powell &amp; Mueller (2019)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58" name="Picture 3" descr="A picture containing graphical user interface&#10;&#10;Description automatically generated"/>
          <p:cNvPicPr/>
          <p:nvPr/>
        </p:nvPicPr>
        <p:blipFill>
          <a:blip r:embed="rId3"/>
          <a:srcRect t="28308" r="-124" b="-207"/>
          <a:stretch/>
        </p:blipFill>
        <p:spPr>
          <a:xfrm>
            <a:off x="1456920" y="5901840"/>
            <a:ext cx="14102640" cy="6373440"/>
          </a:xfrm>
          <a:prstGeom prst="rect">
            <a:avLst/>
          </a:prstGeom>
          <a:ln w="0">
            <a:noFill/>
          </a:ln>
        </p:spPr>
      </p:pic>
      <p:sp>
        <p:nvSpPr>
          <p:cNvPr id="359" name="TextBox 8"/>
          <p:cNvSpPr/>
          <p:nvPr/>
        </p:nvSpPr>
        <p:spPr>
          <a:xfrm>
            <a:off x="12935520" y="12268080"/>
            <a:ext cx="7705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Stolen from Katie Auchettl!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3F6408B-411E-6E4B-B583-E42D32A97D39}"/>
              </a:ext>
            </a:extLst>
          </p:cNvPr>
          <p:cNvPicPr/>
          <p:nvPr/>
        </p:nvPicPr>
        <p:blipFill>
          <a:blip r:embed="rId4"/>
          <a:srcRect l="18448" t="26513" r="22392" b="23919"/>
          <a:stretch/>
        </p:blipFill>
        <p:spPr>
          <a:xfrm>
            <a:off x="4649437" y="242640"/>
            <a:ext cx="4024440" cy="1487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977935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6"/>
          <p:cNvSpPr/>
          <p:nvPr/>
        </p:nvSpPr>
        <p:spPr>
          <a:xfrm>
            <a:off x="60840" y="196560"/>
            <a:ext cx="2438100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Supernovae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392" name="TextBox 3"/>
          <p:cNvSpPr/>
          <p:nvPr/>
        </p:nvSpPr>
        <p:spPr>
          <a:xfrm>
            <a:off x="11845440" y="12939840"/>
            <a:ext cx="12105720" cy="36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grpSp>
        <p:nvGrpSpPr>
          <p:cNvPr id="395" name="Group 9"/>
          <p:cNvGrpSpPr/>
          <p:nvPr/>
        </p:nvGrpSpPr>
        <p:grpSpPr>
          <a:xfrm>
            <a:off x="126359" y="1968839"/>
            <a:ext cx="11349669" cy="7462637"/>
            <a:chOff x="126360" y="1968840"/>
            <a:chExt cx="9466920" cy="6099840"/>
          </a:xfrm>
        </p:grpSpPr>
        <p:pic>
          <p:nvPicPr>
            <p:cNvPr id="396" name="Picture 6" descr="Chart, histogram&#10;&#10;Description automatically generated"/>
            <p:cNvPicPr/>
            <p:nvPr/>
          </p:nvPicPr>
          <p:blipFill>
            <a:blip r:embed="rId2"/>
            <a:srcRect l="4265" b="6073"/>
            <a:stretch/>
          </p:blipFill>
          <p:spPr>
            <a:xfrm>
              <a:off x="704160" y="1968840"/>
              <a:ext cx="8889120" cy="5812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97" name="TextBox 6"/>
            <p:cNvSpPr/>
            <p:nvPr/>
          </p:nvSpPr>
          <p:spPr>
            <a:xfrm>
              <a:off x="4143600" y="7552440"/>
              <a:ext cx="2786040" cy="516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lIns="90000" tIns="45000" rIns="90000" bIns="45000" numCol="1" spcCol="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28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Frequency [Hz]</a:t>
              </a:r>
              <a:endParaRPr lang="en-AU" sz="2800" b="0" strike="noStrike" spc="-1" dirty="0">
                <a:latin typeface="Arial"/>
              </a:endParaRPr>
            </a:p>
          </p:txBody>
        </p:sp>
        <p:sp>
          <p:nvSpPr>
            <p:cNvPr id="398" name="TextBox 7"/>
            <p:cNvSpPr/>
            <p:nvPr/>
          </p:nvSpPr>
          <p:spPr>
            <a:xfrm rot="16200000">
              <a:off x="-1008360" y="4109760"/>
              <a:ext cx="2786040" cy="516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lIns="90000" tIns="45000" rIns="90000" bIns="45000" numCol="1" spcCol="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2800" b="0" strike="noStrike" spc="-1">
                  <a:solidFill>
                    <a:srgbClr val="000000"/>
                  </a:solidFill>
                  <a:latin typeface="Arial"/>
                  <a:ea typeface="DejaVu Sans"/>
                </a:rPr>
                <a:t>ASD [1/rtHz]</a:t>
              </a:r>
              <a:endParaRPr lang="en-AU" sz="2800" b="0" strike="noStrike" spc="-1">
                <a:latin typeface="Arial"/>
              </a:endParaRPr>
            </a:p>
          </p:txBody>
        </p:sp>
      </p:grpSp>
      <p:pic>
        <p:nvPicPr>
          <p:cNvPr id="399" name="Picture 11" descr="Chart, line chart&#10;&#10;Description automatically generated"/>
          <p:cNvPicPr/>
          <p:nvPr/>
        </p:nvPicPr>
        <p:blipFill>
          <a:blip r:embed="rId3"/>
          <a:stretch/>
        </p:blipFill>
        <p:spPr>
          <a:xfrm>
            <a:off x="11924949" y="1978883"/>
            <a:ext cx="11427612" cy="7675018"/>
          </a:xfrm>
          <a:prstGeom prst="rect">
            <a:avLst/>
          </a:prstGeom>
          <a:ln w="0">
            <a:noFill/>
          </a:ln>
        </p:spPr>
      </p:pic>
      <p:sp>
        <p:nvSpPr>
          <p:cNvPr id="400" name="CustomShape 25"/>
          <p:cNvSpPr/>
          <p:nvPr/>
        </p:nvSpPr>
        <p:spPr>
          <a:xfrm>
            <a:off x="792360" y="1676520"/>
            <a:ext cx="477252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2800" b="0" strike="noStrike" spc="-1">
                <a:solidFill>
                  <a:srgbClr val="000000"/>
                </a:solidFill>
                <a:latin typeface="Arial"/>
                <a:ea typeface="Arial"/>
              </a:rPr>
              <a:t>Courtesy: Jade Powell</a:t>
            </a:r>
            <a:endParaRPr lang="en-AU" sz="2800" b="0" strike="noStrike" spc="-1">
              <a:latin typeface="Arial"/>
            </a:endParaRPr>
          </a:p>
        </p:txBody>
      </p:sp>
      <p:sp>
        <p:nvSpPr>
          <p:cNvPr id="401" name="TextBox 2"/>
          <p:cNvSpPr/>
          <p:nvPr/>
        </p:nvSpPr>
        <p:spPr>
          <a:xfrm>
            <a:off x="9471960" y="9376560"/>
            <a:ext cx="14030280" cy="383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4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What do we need?</a:t>
            </a:r>
            <a:endParaRPr lang="en-AU" sz="4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4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"Realistic" (best guess) amplitude and rate estimates</a:t>
            </a:r>
            <a:endParaRPr lang="en-AU" sz="4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4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"optimal" frequency windows</a:t>
            </a:r>
            <a:endParaRPr lang="en-AU" sz="4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4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​</a:t>
            </a:r>
            <a:endParaRPr lang="en-A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​</a:t>
            </a:r>
            <a:endParaRPr lang="en-A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A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​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402" name="TextBox 46"/>
          <p:cNvSpPr/>
          <p:nvPr/>
        </p:nvSpPr>
        <p:spPr>
          <a:xfrm>
            <a:off x="9471960" y="11860560"/>
            <a:ext cx="14030280" cy="23992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4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What do we have?</a:t>
            </a:r>
            <a:endParaRPr lang="en-AU" sz="4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AU" sz="4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See Kei’s talk yesterday</a:t>
            </a:r>
            <a:endParaRPr lang="en-AU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A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​</a:t>
            </a:r>
            <a:endParaRPr lang="en-A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A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​</a:t>
            </a:r>
            <a:endParaRPr lang="en-A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A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​</a:t>
            </a:r>
            <a:endParaRPr lang="en-AU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Shape 15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E178B081-55D8-4CFD-A226-F55F89AB6B48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42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62" name="CustomShape 184"/>
          <p:cNvSpPr/>
          <p:nvPr/>
        </p:nvSpPr>
        <p:spPr>
          <a:xfrm>
            <a:off x="360" y="177120"/>
            <a:ext cx="243806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Science Case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363" name="TextShape 18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F4D98B7E-03DD-4A44-ABB5-F47B3AAB0FF2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42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64" name="TextBox 3"/>
          <p:cNvSpPr/>
          <p:nvPr/>
        </p:nvSpPr>
        <p:spPr>
          <a:xfrm>
            <a:off x="518040" y="2227680"/>
            <a:ext cx="23472720" cy="73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7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Binary neutron star mergers</a:t>
            </a:r>
            <a:endParaRPr lang="en-AU" sz="72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7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Supernovae</a:t>
            </a:r>
            <a:endParaRPr lang="en-AU" sz="72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7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Continuous Waves</a:t>
            </a:r>
            <a:endParaRPr lang="en-AU" sz="7200" b="0" strike="noStrike" spc="-1" dirty="0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6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How elliptical are millisecond pulsars? </a:t>
            </a:r>
            <a:r>
              <a:rPr lang="en-US" sz="54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¯\_(</a:t>
            </a:r>
            <a:r>
              <a:rPr lang="ja-JP" sz="5400" b="0" strike="noStrike" spc="-1">
                <a:solidFill>
                  <a:srgbClr val="000000"/>
                </a:solidFill>
                <a:latin typeface="Times New Roman"/>
                <a:ea typeface="Arial"/>
              </a:rPr>
              <a:t>ツ</a:t>
            </a:r>
            <a:r>
              <a:rPr lang="en-US" sz="5400" b="0" strike="noStrike" spc="-1" dirty="0">
                <a:solidFill>
                  <a:srgbClr val="000000"/>
                </a:solidFill>
                <a:latin typeface="Times New Roman"/>
                <a:ea typeface="Arial"/>
              </a:rPr>
              <a:t>)_/¯</a:t>
            </a:r>
            <a:endParaRPr lang="en-AU" sz="5400" b="0" strike="noStrike" spc="-1" dirty="0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6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Is torque balance a thing?</a:t>
            </a:r>
            <a:endParaRPr lang="en-AU" sz="6000" b="0" strike="noStrike" spc="-1" dirty="0">
              <a:latin typeface="Arial"/>
            </a:endParaRPr>
          </a:p>
          <a:p>
            <a:pPr marL="571680" indent="-571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6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Etc...</a:t>
            </a:r>
            <a:endParaRPr lang="en-AU" sz="6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4000" b="0" strike="noStrike" spc="-1" dirty="0">
              <a:latin typeface="Arial"/>
            </a:endParaRPr>
          </a:p>
        </p:txBody>
      </p:sp>
      <p:pic>
        <p:nvPicPr>
          <p:cNvPr id="365" name="Picture 9" descr="Chart, bar chart, histogram&#10;&#10;Description automatically generated"/>
          <p:cNvPicPr/>
          <p:nvPr/>
        </p:nvPicPr>
        <p:blipFill>
          <a:blip r:embed="rId4"/>
          <a:stretch/>
        </p:blipFill>
        <p:spPr>
          <a:xfrm>
            <a:off x="13465080" y="7410960"/>
            <a:ext cx="8204040" cy="5927400"/>
          </a:xfrm>
          <a:prstGeom prst="rect">
            <a:avLst/>
          </a:prstGeom>
          <a:ln w="0">
            <a:noFill/>
          </a:ln>
        </p:spPr>
      </p:pic>
      <p:sp>
        <p:nvSpPr>
          <p:cNvPr id="366" name="TextBox 4"/>
          <p:cNvSpPr/>
          <p:nvPr/>
        </p:nvSpPr>
        <p:spPr>
          <a:xfrm>
            <a:off x="21455640" y="11428560"/>
            <a:ext cx="5483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Patruno+2017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F156982-024B-3682-E21F-57A3FB5D5B78}"/>
              </a:ext>
            </a:extLst>
          </p:cNvPr>
          <p:cNvPicPr/>
          <p:nvPr/>
        </p:nvPicPr>
        <p:blipFill>
          <a:blip r:embed="rId5"/>
          <a:srcRect l="18448" t="26513" r="22392" b="23919"/>
          <a:stretch/>
        </p:blipFill>
        <p:spPr>
          <a:xfrm>
            <a:off x="4649437" y="242640"/>
            <a:ext cx="4024440" cy="1487160"/>
          </a:xfrm>
          <a:prstGeom prst="rect">
            <a:avLst/>
          </a:prstGeom>
          <a:ln w="0">
            <a:noFill/>
          </a:ln>
        </p:spPr>
      </p:pic>
      <p:sp>
        <p:nvSpPr>
          <p:cNvPr id="3" name="AutoShape 6" descr="の画像">
            <a:extLst>
              <a:ext uri="{FF2B5EF4-FFF2-40B4-BE49-F238E27FC236}">
                <a16:creationId xmlns:a16="http://schemas.microsoft.com/office/drawing/2014/main" id="{D12BA78D-B33E-4D80-36F7-59FF363141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be6edd07-ba1f-4603-b14b-048231c27b96">
            <a:extLst>
              <a:ext uri="{FF2B5EF4-FFF2-40B4-BE49-F238E27FC236}">
                <a16:creationId xmlns:a16="http://schemas.microsoft.com/office/drawing/2014/main" id="{C874DE13-EB84-6BE8-50EC-41911FE847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9" b="-49"/>
          <a:stretch/>
        </p:blipFill>
        <p:spPr>
          <a:xfrm>
            <a:off x="19583796" y="-823047"/>
            <a:ext cx="4572000" cy="81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5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73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10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468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icture 469"/>
          <p:cNvPicPr/>
          <p:nvPr/>
        </p:nvPicPr>
        <p:blipFill>
          <a:blip r:embed="rId2"/>
          <a:stretch/>
        </p:blipFill>
        <p:spPr>
          <a:xfrm>
            <a:off x="1194480" y="348120"/>
            <a:ext cx="21186000" cy="13228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Picture 470"/>
          <p:cNvPicPr/>
          <p:nvPr/>
        </p:nvPicPr>
        <p:blipFill>
          <a:blip r:embed="rId2"/>
          <a:stretch/>
        </p:blipFill>
        <p:spPr>
          <a:xfrm>
            <a:off x="1194480" y="348120"/>
            <a:ext cx="21186000" cy="13228200"/>
          </a:xfrm>
          <a:prstGeom prst="rect">
            <a:avLst/>
          </a:prstGeom>
          <a:ln w="0">
            <a:noFill/>
          </a:ln>
        </p:spPr>
      </p:pic>
      <p:sp>
        <p:nvSpPr>
          <p:cNvPr id="472" name="Straight Connector 471"/>
          <p:cNvSpPr/>
          <p:nvPr/>
        </p:nvSpPr>
        <p:spPr>
          <a:xfrm>
            <a:off x="2873520" y="8011440"/>
            <a:ext cx="5225400" cy="4528440"/>
          </a:xfrm>
          <a:prstGeom prst="line">
            <a:avLst/>
          </a:prstGeom>
          <a:ln w="76320">
            <a:solidFill>
              <a:srgbClr val="CE181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73" name="TextBox 472"/>
          <p:cNvSpPr txBox="1"/>
          <p:nvPr/>
        </p:nvSpPr>
        <p:spPr>
          <a:xfrm>
            <a:off x="3483360" y="10014840"/>
            <a:ext cx="1741680" cy="269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3600" b="0" strike="noStrike" spc="-1">
                <a:solidFill>
                  <a:srgbClr val="CE181E"/>
                </a:solidFill>
                <a:latin typeface="Arial"/>
              </a:rPr>
              <a:t>????</a:t>
            </a:r>
            <a:endParaRPr lang="en-AU" sz="3600" b="0" strike="noStrike" spc="-1">
              <a:latin typeface="Arial"/>
            </a:endParaRPr>
          </a:p>
        </p:txBody>
      </p:sp>
      <p:sp>
        <p:nvSpPr>
          <p:cNvPr id="474" name="TextBox 473"/>
          <p:cNvSpPr txBox="1"/>
          <p:nvPr/>
        </p:nvSpPr>
        <p:spPr>
          <a:xfrm>
            <a:off x="14456160" y="12714840"/>
            <a:ext cx="9768240" cy="837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4350" b="0" strike="noStrike" spc="-1">
                <a:latin typeface="Arial"/>
              </a:rPr>
              <a:t>Woan, Pitkin, Haskell, Jones, PL 2018</a:t>
            </a:r>
          </a:p>
        </p:txBody>
      </p:sp>
      <p:sp>
        <p:nvSpPr>
          <p:cNvPr id="475" name="TextBox 474"/>
          <p:cNvSpPr txBox="1"/>
          <p:nvPr/>
        </p:nvSpPr>
        <p:spPr>
          <a:xfrm>
            <a:off x="13740840" y="7929000"/>
            <a:ext cx="9405360" cy="207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AU" sz="4350" b="0" strike="noStrike" spc="-1">
                <a:latin typeface="Arial"/>
              </a:rPr>
              <a:t>“Observational evidence for a minimum ellipticity in millisecond pulsars”</a:t>
            </a:r>
          </a:p>
        </p:txBody>
      </p:sp>
      <p:grpSp>
        <p:nvGrpSpPr>
          <p:cNvPr id="476" name="Group 475"/>
          <p:cNvGrpSpPr/>
          <p:nvPr/>
        </p:nvGrpSpPr>
        <p:grpSpPr>
          <a:xfrm>
            <a:off x="15444000" y="9862200"/>
            <a:ext cx="4761000" cy="1311480"/>
            <a:chOff x="15444000" y="9862200"/>
            <a:chExt cx="4761000" cy="1311480"/>
          </a:xfrm>
        </p:grpSpPr>
        <p:sp>
          <p:nvSpPr>
            <p:cNvPr id="477" name="Freeform 476"/>
            <p:cNvSpPr/>
            <p:nvPr/>
          </p:nvSpPr>
          <p:spPr>
            <a:xfrm>
              <a:off x="15447240" y="9921960"/>
              <a:ext cx="4693320" cy="1192680"/>
            </a:xfrm>
            <a:custGeom>
              <a:avLst/>
              <a:gdLst/>
              <a:ahLst/>
              <a:cxnLst/>
              <a:rect l="0" t="0" r="r" b="b"/>
              <a:pathLst>
                <a:path w="13037" h="3313">
                  <a:moveTo>
                    <a:pt x="6514" y="3313"/>
                  </a:moveTo>
                  <a:lnTo>
                    <a:pt x="0" y="3313"/>
                  </a:lnTo>
                  <a:lnTo>
                    <a:pt x="0" y="0"/>
                  </a:lnTo>
                  <a:lnTo>
                    <a:pt x="13037" y="0"/>
                  </a:lnTo>
                  <a:lnTo>
                    <a:pt x="13037" y="3313"/>
                  </a:lnTo>
                  <a:lnTo>
                    <a:pt x="6514" y="3313"/>
                  </a:lnTo>
                  <a:close/>
                </a:path>
              </a:pathLst>
            </a:custGeom>
            <a:noFill/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8" name="Freeform 477"/>
            <p:cNvSpPr/>
            <p:nvPr/>
          </p:nvSpPr>
          <p:spPr>
            <a:xfrm>
              <a:off x="15444000" y="10391400"/>
              <a:ext cx="430200" cy="525960"/>
            </a:xfrm>
            <a:custGeom>
              <a:avLst/>
              <a:gdLst/>
              <a:ahLst/>
              <a:cxnLst/>
              <a:rect l="0" t="0" r="r" b="b"/>
              <a:pathLst>
                <a:path w="1195" h="1461">
                  <a:moveTo>
                    <a:pt x="909" y="681"/>
                  </a:moveTo>
                  <a:cubicBezTo>
                    <a:pt x="966" y="681"/>
                    <a:pt x="1030" y="681"/>
                    <a:pt x="1030" y="623"/>
                  </a:cubicBezTo>
                  <a:cubicBezTo>
                    <a:pt x="1030" y="577"/>
                    <a:pt x="990" y="577"/>
                    <a:pt x="926" y="577"/>
                  </a:cubicBezTo>
                  <a:lnTo>
                    <a:pt x="343" y="577"/>
                  </a:lnTo>
                  <a:cubicBezTo>
                    <a:pt x="427" y="291"/>
                    <a:pt x="629" y="106"/>
                    <a:pt x="958" y="106"/>
                  </a:cubicBezTo>
                  <a:lnTo>
                    <a:pt x="1073" y="106"/>
                  </a:lnTo>
                  <a:cubicBezTo>
                    <a:pt x="1128" y="106"/>
                    <a:pt x="1195" y="106"/>
                    <a:pt x="1195" y="46"/>
                  </a:cubicBezTo>
                  <a:cubicBezTo>
                    <a:pt x="1195" y="0"/>
                    <a:pt x="1145" y="0"/>
                    <a:pt x="1079" y="0"/>
                  </a:cubicBezTo>
                  <a:lnTo>
                    <a:pt x="958" y="0"/>
                  </a:lnTo>
                  <a:cubicBezTo>
                    <a:pt x="482" y="0"/>
                    <a:pt x="0" y="330"/>
                    <a:pt x="0" y="840"/>
                  </a:cubicBezTo>
                  <a:cubicBezTo>
                    <a:pt x="0" y="1199"/>
                    <a:pt x="271" y="1461"/>
                    <a:pt x="655" y="1461"/>
                  </a:cubicBezTo>
                  <a:cubicBezTo>
                    <a:pt x="892" y="1461"/>
                    <a:pt x="1128" y="1335"/>
                    <a:pt x="1128" y="1297"/>
                  </a:cubicBezTo>
                  <a:cubicBezTo>
                    <a:pt x="1128" y="1282"/>
                    <a:pt x="1122" y="1244"/>
                    <a:pt x="1088" y="1244"/>
                  </a:cubicBezTo>
                  <a:cubicBezTo>
                    <a:pt x="1079" y="1244"/>
                    <a:pt x="1073" y="1244"/>
                    <a:pt x="1039" y="1266"/>
                  </a:cubicBezTo>
                  <a:cubicBezTo>
                    <a:pt x="932" y="1335"/>
                    <a:pt x="794" y="1386"/>
                    <a:pt x="663" y="1386"/>
                  </a:cubicBezTo>
                  <a:cubicBezTo>
                    <a:pt x="450" y="1386"/>
                    <a:pt x="271" y="1251"/>
                    <a:pt x="271" y="960"/>
                  </a:cubicBezTo>
                  <a:cubicBezTo>
                    <a:pt x="271" y="847"/>
                    <a:pt x="303" y="719"/>
                    <a:pt x="311" y="681"/>
                  </a:cubicBezTo>
                  <a:lnTo>
                    <a:pt x="909" y="681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Freeform 478"/>
            <p:cNvSpPr/>
            <p:nvPr/>
          </p:nvSpPr>
          <p:spPr>
            <a:xfrm>
              <a:off x="16339320" y="10034640"/>
              <a:ext cx="863280" cy="1139040"/>
            </a:xfrm>
            <a:custGeom>
              <a:avLst/>
              <a:gdLst/>
              <a:ahLst/>
              <a:cxnLst/>
              <a:rect l="0" t="0" r="r" b="b"/>
              <a:pathLst>
                <a:path w="2398" h="3164">
                  <a:moveTo>
                    <a:pt x="2227" y="1027"/>
                  </a:moveTo>
                  <a:cubicBezTo>
                    <a:pt x="2283" y="1004"/>
                    <a:pt x="2300" y="982"/>
                    <a:pt x="2300" y="960"/>
                  </a:cubicBezTo>
                  <a:cubicBezTo>
                    <a:pt x="2300" y="929"/>
                    <a:pt x="2283" y="907"/>
                    <a:pt x="2227" y="885"/>
                  </a:cubicBezTo>
                  <a:lnTo>
                    <a:pt x="245" y="22"/>
                  </a:lnTo>
                  <a:cubicBezTo>
                    <a:pt x="188" y="0"/>
                    <a:pt x="179" y="0"/>
                    <a:pt x="173" y="0"/>
                  </a:cubicBezTo>
                  <a:cubicBezTo>
                    <a:pt x="130" y="0"/>
                    <a:pt x="98" y="29"/>
                    <a:pt x="98" y="67"/>
                  </a:cubicBezTo>
                  <a:cubicBezTo>
                    <a:pt x="98" y="113"/>
                    <a:pt x="124" y="120"/>
                    <a:pt x="173" y="135"/>
                  </a:cubicBezTo>
                  <a:lnTo>
                    <a:pt x="2063" y="953"/>
                  </a:lnTo>
                  <a:lnTo>
                    <a:pt x="164" y="1769"/>
                  </a:lnTo>
                  <a:cubicBezTo>
                    <a:pt x="115" y="1800"/>
                    <a:pt x="98" y="1814"/>
                    <a:pt x="98" y="1843"/>
                  </a:cubicBezTo>
                  <a:cubicBezTo>
                    <a:pt x="98" y="1882"/>
                    <a:pt x="130" y="1911"/>
                    <a:pt x="173" y="1911"/>
                  </a:cubicBezTo>
                  <a:cubicBezTo>
                    <a:pt x="179" y="1911"/>
                    <a:pt x="188" y="1911"/>
                    <a:pt x="237" y="1889"/>
                  </a:cubicBezTo>
                  <a:lnTo>
                    <a:pt x="2227" y="1027"/>
                  </a:lnTo>
                  <a:moveTo>
                    <a:pt x="2398" y="2503"/>
                  </a:moveTo>
                  <a:cubicBezTo>
                    <a:pt x="2398" y="2428"/>
                    <a:pt x="2374" y="2399"/>
                    <a:pt x="2349" y="2399"/>
                  </a:cubicBezTo>
                  <a:cubicBezTo>
                    <a:pt x="2300" y="2399"/>
                    <a:pt x="2300" y="2474"/>
                    <a:pt x="2300" y="2496"/>
                  </a:cubicBezTo>
                  <a:cubicBezTo>
                    <a:pt x="2283" y="2782"/>
                    <a:pt x="2063" y="2976"/>
                    <a:pt x="1800" y="2976"/>
                  </a:cubicBezTo>
                  <a:cubicBezTo>
                    <a:pt x="1572" y="2976"/>
                    <a:pt x="1399" y="2842"/>
                    <a:pt x="1235" y="2707"/>
                  </a:cubicBezTo>
                  <a:cubicBezTo>
                    <a:pt x="1039" y="2548"/>
                    <a:pt x="851" y="2392"/>
                    <a:pt x="597" y="2392"/>
                  </a:cubicBezTo>
                  <a:cubicBezTo>
                    <a:pt x="222" y="2392"/>
                    <a:pt x="0" y="2743"/>
                    <a:pt x="0" y="3051"/>
                  </a:cubicBezTo>
                  <a:cubicBezTo>
                    <a:pt x="0" y="3126"/>
                    <a:pt x="26" y="3157"/>
                    <a:pt x="49" y="3157"/>
                  </a:cubicBezTo>
                  <a:cubicBezTo>
                    <a:pt x="90" y="3157"/>
                    <a:pt x="98" y="3097"/>
                    <a:pt x="98" y="3080"/>
                  </a:cubicBezTo>
                  <a:cubicBezTo>
                    <a:pt x="124" y="2707"/>
                    <a:pt x="410" y="2579"/>
                    <a:pt x="597" y="2579"/>
                  </a:cubicBezTo>
                  <a:cubicBezTo>
                    <a:pt x="828" y="2579"/>
                    <a:pt x="998" y="2714"/>
                    <a:pt x="1163" y="2849"/>
                  </a:cubicBezTo>
                  <a:cubicBezTo>
                    <a:pt x="1359" y="3013"/>
                    <a:pt x="1547" y="3164"/>
                    <a:pt x="1800" y="3164"/>
                  </a:cubicBezTo>
                  <a:cubicBezTo>
                    <a:pt x="2178" y="3164"/>
                    <a:pt x="2398" y="2811"/>
                    <a:pt x="2398" y="2503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Freeform 479"/>
            <p:cNvSpPr/>
            <p:nvPr/>
          </p:nvSpPr>
          <p:spPr>
            <a:xfrm>
              <a:off x="17747640" y="10113480"/>
              <a:ext cx="430200" cy="793440"/>
            </a:xfrm>
            <a:custGeom>
              <a:avLst/>
              <a:gdLst/>
              <a:ahLst/>
              <a:cxnLst/>
              <a:rect l="0" t="0" r="r" b="b"/>
              <a:pathLst>
                <a:path w="1195" h="2204">
                  <a:moveTo>
                    <a:pt x="745" y="82"/>
                  </a:moveTo>
                  <a:cubicBezTo>
                    <a:pt x="745" y="7"/>
                    <a:pt x="745" y="0"/>
                    <a:pt x="664" y="0"/>
                  </a:cubicBezTo>
                  <a:cubicBezTo>
                    <a:pt x="433" y="209"/>
                    <a:pt x="115" y="209"/>
                    <a:pt x="0" y="209"/>
                  </a:cubicBezTo>
                  <a:lnTo>
                    <a:pt x="0" y="315"/>
                  </a:lnTo>
                  <a:cubicBezTo>
                    <a:pt x="75" y="315"/>
                    <a:pt x="286" y="315"/>
                    <a:pt x="476" y="224"/>
                  </a:cubicBezTo>
                  <a:lnTo>
                    <a:pt x="476" y="1941"/>
                  </a:lnTo>
                  <a:cubicBezTo>
                    <a:pt x="476" y="2062"/>
                    <a:pt x="467" y="2098"/>
                    <a:pt x="139" y="2098"/>
                  </a:cubicBezTo>
                  <a:lnTo>
                    <a:pt x="26" y="2098"/>
                  </a:lnTo>
                  <a:lnTo>
                    <a:pt x="26" y="2204"/>
                  </a:lnTo>
                  <a:cubicBezTo>
                    <a:pt x="147" y="2189"/>
                    <a:pt x="467" y="2189"/>
                    <a:pt x="606" y="2189"/>
                  </a:cubicBezTo>
                  <a:cubicBezTo>
                    <a:pt x="753" y="2189"/>
                    <a:pt x="1065" y="2189"/>
                    <a:pt x="1195" y="2204"/>
                  </a:cubicBezTo>
                  <a:lnTo>
                    <a:pt x="1195" y="2098"/>
                  </a:lnTo>
                  <a:lnTo>
                    <a:pt x="1080" y="2098"/>
                  </a:lnTo>
                  <a:cubicBezTo>
                    <a:pt x="753" y="2098"/>
                    <a:pt x="745" y="2062"/>
                    <a:pt x="745" y="1941"/>
                  </a:cubicBezTo>
                  <a:lnTo>
                    <a:pt x="745" y="82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Freeform 480"/>
            <p:cNvSpPr/>
            <p:nvPr/>
          </p:nvSpPr>
          <p:spPr>
            <a:xfrm>
              <a:off x="18331200" y="10113480"/>
              <a:ext cx="548280" cy="817560"/>
            </a:xfrm>
            <a:custGeom>
              <a:avLst/>
              <a:gdLst/>
              <a:ahLst/>
              <a:cxnLst/>
              <a:rect l="0" t="0" r="r" b="b"/>
              <a:pathLst>
                <a:path w="1523" h="2271">
                  <a:moveTo>
                    <a:pt x="1523" y="1147"/>
                  </a:moveTo>
                  <a:cubicBezTo>
                    <a:pt x="1523" y="876"/>
                    <a:pt x="1506" y="614"/>
                    <a:pt x="1376" y="368"/>
                  </a:cubicBezTo>
                  <a:cubicBezTo>
                    <a:pt x="1212" y="52"/>
                    <a:pt x="918" y="0"/>
                    <a:pt x="762" y="0"/>
                  </a:cubicBezTo>
                  <a:cubicBezTo>
                    <a:pt x="549" y="0"/>
                    <a:pt x="278" y="82"/>
                    <a:pt x="130" y="389"/>
                  </a:cubicBezTo>
                  <a:cubicBezTo>
                    <a:pt x="17" y="623"/>
                    <a:pt x="0" y="876"/>
                    <a:pt x="0" y="1147"/>
                  </a:cubicBezTo>
                  <a:cubicBezTo>
                    <a:pt x="0" y="1393"/>
                    <a:pt x="17" y="1686"/>
                    <a:pt x="165" y="1941"/>
                  </a:cubicBezTo>
                  <a:cubicBezTo>
                    <a:pt x="320" y="2204"/>
                    <a:pt x="581" y="2271"/>
                    <a:pt x="762" y="2271"/>
                  </a:cubicBezTo>
                  <a:cubicBezTo>
                    <a:pt x="958" y="2271"/>
                    <a:pt x="1227" y="2204"/>
                    <a:pt x="1391" y="1889"/>
                  </a:cubicBezTo>
                  <a:cubicBezTo>
                    <a:pt x="1506" y="1665"/>
                    <a:pt x="1523" y="1402"/>
                    <a:pt x="1523" y="1147"/>
                  </a:cubicBezTo>
                  <a:moveTo>
                    <a:pt x="762" y="2204"/>
                  </a:moveTo>
                  <a:cubicBezTo>
                    <a:pt x="623" y="2204"/>
                    <a:pt x="401" y="2122"/>
                    <a:pt x="344" y="1799"/>
                  </a:cubicBezTo>
                  <a:cubicBezTo>
                    <a:pt x="303" y="1604"/>
                    <a:pt x="303" y="1297"/>
                    <a:pt x="303" y="1102"/>
                  </a:cubicBezTo>
                  <a:cubicBezTo>
                    <a:pt x="303" y="892"/>
                    <a:pt x="303" y="674"/>
                    <a:pt x="327" y="495"/>
                  </a:cubicBezTo>
                  <a:cubicBezTo>
                    <a:pt x="401" y="105"/>
                    <a:pt x="672" y="74"/>
                    <a:pt x="762" y="74"/>
                  </a:cubicBezTo>
                  <a:cubicBezTo>
                    <a:pt x="877" y="74"/>
                    <a:pt x="1114" y="134"/>
                    <a:pt x="1186" y="457"/>
                  </a:cubicBezTo>
                  <a:cubicBezTo>
                    <a:pt x="1220" y="644"/>
                    <a:pt x="1220" y="892"/>
                    <a:pt x="1220" y="1102"/>
                  </a:cubicBezTo>
                  <a:cubicBezTo>
                    <a:pt x="1220" y="1349"/>
                    <a:pt x="1220" y="1573"/>
                    <a:pt x="1178" y="1783"/>
                  </a:cubicBezTo>
                  <a:cubicBezTo>
                    <a:pt x="1129" y="2098"/>
                    <a:pt x="926" y="2204"/>
                    <a:pt x="762" y="2204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Freeform 481"/>
            <p:cNvSpPr/>
            <p:nvPr/>
          </p:nvSpPr>
          <p:spPr>
            <a:xfrm>
              <a:off x="19026360" y="10186200"/>
              <a:ext cx="615600" cy="43200"/>
            </a:xfrm>
            <a:custGeom>
              <a:avLst/>
              <a:gdLst/>
              <a:ahLst/>
              <a:cxnLst/>
              <a:rect l="0" t="0" r="r" b="b"/>
              <a:pathLst>
                <a:path w="1710" h="120">
                  <a:moveTo>
                    <a:pt x="1612" y="120"/>
                  </a:moveTo>
                  <a:cubicBezTo>
                    <a:pt x="1644" y="120"/>
                    <a:pt x="1710" y="120"/>
                    <a:pt x="1710" y="60"/>
                  </a:cubicBezTo>
                  <a:cubicBezTo>
                    <a:pt x="1710" y="0"/>
                    <a:pt x="1653" y="0"/>
                    <a:pt x="1612" y="0"/>
                  </a:cubicBezTo>
                  <a:lnTo>
                    <a:pt x="98" y="0"/>
                  </a:lnTo>
                  <a:cubicBezTo>
                    <a:pt x="57" y="0"/>
                    <a:pt x="0" y="0"/>
                    <a:pt x="0" y="60"/>
                  </a:cubicBezTo>
                  <a:cubicBezTo>
                    <a:pt x="0" y="120"/>
                    <a:pt x="57" y="120"/>
                    <a:pt x="98" y="120"/>
                  </a:cubicBezTo>
                  <a:lnTo>
                    <a:pt x="1612" y="120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Freeform 482"/>
            <p:cNvSpPr/>
            <p:nvPr/>
          </p:nvSpPr>
          <p:spPr>
            <a:xfrm>
              <a:off x="19786320" y="9862200"/>
              <a:ext cx="418680" cy="569160"/>
            </a:xfrm>
            <a:custGeom>
              <a:avLst/>
              <a:gdLst/>
              <a:ahLst/>
              <a:cxnLst/>
              <a:rect l="0" t="0" r="r" b="b"/>
              <a:pathLst>
                <a:path w="1163" h="1581">
                  <a:moveTo>
                    <a:pt x="926" y="847"/>
                  </a:moveTo>
                  <a:cubicBezTo>
                    <a:pt x="926" y="1424"/>
                    <a:pt x="615" y="1506"/>
                    <a:pt x="459" y="1506"/>
                  </a:cubicBezTo>
                  <a:cubicBezTo>
                    <a:pt x="402" y="1506"/>
                    <a:pt x="271" y="1506"/>
                    <a:pt x="197" y="1432"/>
                  </a:cubicBezTo>
                  <a:cubicBezTo>
                    <a:pt x="303" y="1424"/>
                    <a:pt x="312" y="1350"/>
                    <a:pt x="312" y="1326"/>
                  </a:cubicBezTo>
                  <a:cubicBezTo>
                    <a:pt x="312" y="1266"/>
                    <a:pt x="271" y="1215"/>
                    <a:pt x="197" y="1215"/>
                  </a:cubicBezTo>
                  <a:cubicBezTo>
                    <a:pt x="116" y="1215"/>
                    <a:pt x="75" y="1259"/>
                    <a:pt x="75" y="1326"/>
                  </a:cubicBezTo>
                  <a:cubicBezTo>
                    <a:pt x="75" y="1485"/>
                    <a:pt x="214" y="1581"/>
                    <a:pt x="459" y="1581"/>
                  </a:cubicBezTo>
                  <a:cubicBezTo>
                    <a:pt x="826" y="1581"/>
                    <a:pt x="1163" y="1275"/>
                    <a:pt x="1163" y="780"/>
                  </a:cubicBezTo>
                  <a:cubicBezTo>
                    <a:pt x="1163" y="202"/>
                    <a:pt x="884" y="0"/>
                    <a:pt x="589" y="0"/>
                  </a:cubicBezTo>
                  <a:cubicBezTo>
                    <a:pt x="508" y="0"/>
                    <a:pt x="335" y="15"/>
                    <a:pt x="188" y="142"/>
                  </a:cubicBezTo>
                  <a:cubicBezTo>
                    <a:pt x="99" y="217"/>
                    <a:pt x="0" y="308"/>
                    <a:pt x="0" y="517"/>
                  </a:cubicBezTo>
                  <a:cubicBezTo>
                    <a:pt x="0" y="809"/>
                    <a:pt x="254" y="1027"/>
                    <a:pt x="557" y="1027"/>
                  </a:cubicBezTo>
                  <a:cubicBezTo>
                    <a:pt x="753" y="1027"/>
                    <a:pt x="869" y="907"/>
                    <a:pt x="926" y="801"/>
                  </a:cubicBezTo>
                  <a:lnTo>
                    <a:pt x="926" y="847"/>
                  </a:lnTo>
                  <a:moveTo>
                    <a:pt x="566" y="967"/>
                  </a:moveTo>
                  <a:cubicBezTo>
                    <a:pt x="468" y="967"/>
                    <a:pt x="376" y="936"/>
                    <a:pt x="303" y="825"/>
                  </a:cubicBezTo>
                  <a:cubicBezTo>
                    <a:pt x="246" y="741"/>
                    <a:pt x="246" y="645"/>
                    <a:pt x="246" y="517"/>
                  </a:cubicBezTo>
                  <a:cubicBezTo>
                    <a:pt x="246" y="383"/>
                    <a:pt x="246" y="291"/>
                    <a:pt x="320" y="195"/>
                  </a:cubicBezTo>
                  <a:cubicBezTo>
                    <a:pt x="376" y="113"/>
                    <a:pt x="459" y="67"/>
                    <a:pt x="589" y="67"/>
                  </a:cubicBezTo>
                  <a:cubicBezTo>
                    <a:pt x="721" y="67"/>
                    <a:pt x="803" y="142"/>
                    <a:pt x="835" y="202"/>
                  </a:cubicBezTo>
                  <a:cubicBezTo>
                    <a:pt x="909" y="301"/>
                    <a:pt x="918" y="457"/>
                    <a:pt x="918" y="539"/>
                  </a:cubicBezTo>
                  <a:cubicBezTo>
                    <a:pt x="918" y="840"/>
                    <a:pt x="728" y="967"/>
                    <a:pt x="566" y="967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Picture 483"/>
          <p:cNvPicPr/>
          <p:nvPr/>
        </p:nvPicPr>
        <p:blipFill>
          <a:blip r:embed="rId2"/>
          <a:stretch/>
        </p:blipFill>
        <p:spPr>
          <a:xfrm>
            <a:off x="4272120" y="2007000"/>
            <a:ext cx="15921000" cy="9768240"/>
          </a:xfrm>
          <a:prstGeom prst="rect">
            <a:avLst/>
          </a:prstGeom>
          <a:ln w="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B14E66-99EB-03F9-FF48-253C34FAF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1880" y="7756614"/>
            <a:ext cx="4291789" cy="1064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583817-F779-B32B-9FE5-8B435E776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211" y="6624754"/>
            <a:ext cx="4291789" cy="1064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635CE0-FF32-BC5E-5F58-5D80B7CF758A}"/>
              </a:ext>
            </a:extLst>
          </p:cNvPr>
          <p:cNvSpPr txBox="1"/>
          <p:nvPr/>
        </p:nvSpPr>
        <p:spPr>
          <a:xfrm>
            <a:off x="14456160" y="12714840"/>
            <a:ext cx="9768240" cy="837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4350" b="0" strike="noStrike" spc="-1" dirty="0">
                <a:latin typeface="Arial"/>
              </a:rPr>
              <a:t>PL, </a:t>
            </a:r>
            <a:r>
              <a:rPr lang="en-AU" sz="4350" b="0" strike="noStrike" spc="-1" dirty="0" err="1">
                <a:latin typeface="Arial"/>
              </a:rPr>
              <a:t>Adya</a:t>
            </a:r>
            <a:r>
              <a:rPr lang="en-AU" sz="4350" b="0" strike="noStrike" spc="-1" dirty="0">
                <a:latin typeface="Arial"/>
              </a:rPr>
              <a:t> et al (in prep… since 2021)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Picture 488"/>
          <p:cNvPicPr/>
          <p:nvPr/>
        </p:nvPicPr>
        <p:blipFill>
          <a:blip r:embed="rId2"/>
          <a:stretch/>
        </p:blipFill>
        <p:spPr>
          <a:xfrm>
            <a:off x="4272120" y="2007000"/>
            <a:ext cx="15921000" cy="9768240"/>
          </a:xfrm>
          <a:prstGeom prst="rect">
            <a:avLst/>
          </a:prstGeom>
          <a:ln w="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605D88-B093-615C-C287-688560BD1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1880" y="7756614"/>
            <a:ext cx="4291789" cy="1064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59B83A-44F4-62B8-1D40-962AFCB59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2211" y="6624754"/>
            <a:ext cx="4291789" cy="1064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5D4BCF-6CEC-FC5C-61A6-81A7270DE7D1}"/>
              </a:ext>
            </a:extLst>
          </p:cNvPr>
          <p:cNvSpPr txBox="1"/>
          <p:nvPr/>
        </p:nvSpPr>
        <p:spPr>
          <a:xfrm>
            <a:off x="14456160" y="12714840"/>
            <a:ext cx="9768240" cy="837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4350" b="0" strike="noStrike" spc="-1" dirty="0">
                <a:latin typeface="Arial"/>
              </a:rPr>
              <a:t>PL, </a:t>
            </a:r>
            <a:r>
              <a:rPr lang="en-AU" sz="4350" b="0" strike="noStrike" spc="-1" dirty="0" err="1">
                <a:latin typeface="Arial"/>
              </a:rPr>
              <a:t>Adya</a:t>
            </a:r>
            <a:r>
              <a:rPr lang="en-AU" sz="4350" b="0" strike="noStrike" spc="-1" dirty="0">
                <a:latin typeface="Arial"/>
              </a:rPr>
              <a:t> et al (in prep… since 2021)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Picture 493"/>
          <p:cNvPicPr/>
          <p:nvPr/>
        </p:nvPicPr>
        <p:blipFill>
          <a:blip r:embed="rId2"/>
          <a:stretch/>
        </p:blipFill>
        <p:spPr>
          <a:xfrm>
            <a:off x="4272120" y="2007000"/>
            <a:ext cx="15921000" cy="9768240"/>
          </a:xfrm>
          <a:prstGeom prst="rect">
            <a:avLst/>
          </a:prstGeom>
          <a:ln w="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2F9A52-668B-B1F9-9447-14A0C5F1F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1880" y="7756614"/>
            <a:ext cx="4291789" cy="1064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AF7B19-BE8A-2A0E-8BE1-4E3E14ABD5F5}"/>
              </a:ext>
            </a:extLst>
          </p:cNvPr>
          <p:cNvSpPr txBox="1"/>
          <p:nvPr/>
        </p:nvSpPr>
        <p:spPr>
          <a:xfrm>
            <a:off x="14456160" y="12714840"/>
            <a:ext cx="9768240" cy="837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4350" b="0" strike="noStrike" spc="-1" dirty="0">
                <a:latin typeface="Arial"/>
              </a:rPr>
              <a:t>PL, </a:t>
            </a:r>
            <a:r>
              <a:rPr lang="en-AU" sz="4350" b="0" strike="noStrike" spc="-1" dirty="0" err="1">
                <a:latin typeface="Arial"/>
              </a:rPr>
              <a:t>Adya</a:t>
            </a:r>
            <a:r>
              <a:rPr lang="en-AU" sz="4350" b="0" strike="noStrike" spc="-1" dirty="0">
                <a:latin typeface="Arial"/>
              </a:rPr>
              <a:t> et al (in prep… since 2021)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extBox 667"/>
          <p:cNvSpPr txBox="1"/>
          <p:nvPr/>
        </p:nvSpPr>
        <p:spPr>
          <a:xfrm>
            <a:off x="1480320" y="349200"/>
            <a:ext cx="21881880" cy="1730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4400" b="0" strike="noStrike" spc="-1">
                <a:latin typeface="Arial"/>
              </a:rPr>
              <a:t>Accreting systems – torque balance</a:t>
            </a:r>
          </a:p>
        </p:txBody>
      </p:sp>
      <p:grpSp>
        <p:nvGrpSpPr>
          <p:cNvPr id="669" name="Group 668"/>
          <p:cNvGrpSpPr/>
          <p:nvPr/>
        </p:nvGrpSpPr>
        <p:grpSpPr>
          <a:xfrm>
            <a:off x="4769640" y="2230920"/>
            <a:ext cx="14737320" cy="2297160"/>
            <a:chOff x="4769640" y="2230920"/>
            <a:chExt cx="14737320" cy="2297160"/>
          </a:xfrm>
        </p:grpSpPr>
        <p:sp>
          <p:nvSpPr>
            <p:cNvPr id="670" name="Freeform 669"/>
            <p:cNvSpPr/>
            <p:nvPr/>
          </p:nvSpPr>
          <p:spPr>
            <a:xfrm>
              <a:off x="4769640" y="2273760"/>
              <a:ext cx="14694840" cy="2210760"/>
            </a:xfrm>
            <a:custGeom>
              <a:avLst/>
              <a:gdLst/>
              <a:ahLst/>
              <a:cxnLst/>
              <a:rect l="0" t="0" r="r" b="b"/>
              <a:pathLst>
                <a:path w="40819" h="6141">
                  <a:moveTo>
                    <a:pt x="20412" y="6141"/>
                  </a:moveTo>
                  <a:lnTo>
                    <a:pt x="0" y="6141"/>
                  </a:lnTo>
                  <a:lnTo>
                    <a:pt x="0" y="0"/>
                  </a:lnTo>
                  <a:lnTo>
                    <a:pt x="40819" y="0"/>
                  </a:lnTo>
                  <a:lnTo>
                    <a:pt x="40819" y="6141"/>
                  </a:lnTo>
                  <a:lnTo>
                    <a:pt x="20412" y="6141"/>
                  </a:lnTo>
                  <a:close/>
                </a:path>
              </a:pathLst>
            </a:custGeom>
            <a:noFill/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1" name="Freeform 670"/>
            <p:cNvSpPr/>
            <p:nvPr/>
          </p:nvSpPr>
          <p:spPr>
            <a:xfrm>
              <a:off x="4773240" y="3117600"/>
              <a:ext cx="423000" cy="606960"/>
            </a:xfrm>
            <a:custGeom>
              <a:avLst/>
              <a:gdLst/>
              <a:ahLst/>
              <a:cxnLst/>
              <a:rect l="0" t="0" r="r" b="b"/>
              <a:pathLst>
                <a:path w="1175" h="1686">
                  <a:moveTo>
                    <a:pt x="551" y="26"/>
                  </a:moveTo>
                  <a:cubicBezTo>
                    <a:pt x="551" y="21"/>
                    <a:pt x="551" y="0"/>
                    <a:pt x="525" y="0"/>
                  </a:cubicBezTo>
                  <a:cubicBezTo>
                    <a:pt x="471" y="0"/>
                    <a:pt x="292" y="21"/>
                    <a:pt x="232" y="21"/>
                  </a:cubicBezTo>
                  <a:cubicBezTo>
                    <a:pt x="210" y="26"/>
                    <a:pt x="184" y="26"/>
                    <a:pt x="184" y="70"/>
                  </a:cubicBezTo>
                  <a:cubicBezTo>
                    <a:pt x="184" y="104"/>
                    <a:pt x="205" y="104"/>
                    <a:pt x="244" y="104"/>
                  </a:cubicBezTo>
                  <a:cubicBezTo>
                    <a:pt x="358" y="104"/>
                    <a:pt x="363" y="118"/>
                    <a:pt x="363" y="140"/>
                  </a:cubicBezTo>
                  <a:lnTo>
                    <a:pt x="358" y="188"/>
                  </a:lnTo>
                  <a:lnTo>
                    <a:pt x="9" y="1567"/>
                  </a:lnTo>
                  <a:cubicBezTo>
                    <a:pt x="0" y="1599"/>
                    <a:pt x="0" y="1603"/>
                    <a:pt x="0" y="1616"/>
                  </a:cubicBezTo>
                  <a:cubicBezTo>
                    <a:pt x="0" y="1676"/>
                    <a:pt x="48" y="1686"/>
                    <a:pt x="70" y="1686"/>
                  </a:cubicBezTo>
                  <a:cubicBezTo>
                    <a:pt x="109" y="1686"/>
                    <a:pt x="145" y="1654"/>
                    <a:pt x="157" y="1620"/>
                  </a:cubicBezTo>
                  <a:lnTo>
                    <a:pt x="205" y="1441"/>
                  </a:lnTo>
                  <a:lnTo>
                    <a:pt x="254" y="1226"/>
                  </a:lnTo>
                  <a:cubicBezTo>
                    <a:pt x="271" y="1170"/>
                    <a:pt x="288" y="1122"/>
                    <a:pt x="297" y="1069"/>
                  </a:cubicBezTo>
                  <a:cubicBezTo>
                    <a:pt x="302" y="1052"/>
                    <a:pt x="319" y="970"/>
                    <a:pt x="324" y="960"/>
                  </a:cubicBezTo>
                  <a:cubicBezTo>
                    <a:pt x="331" y="938"/>
                    <a:pt x="406" y="803"/>
                    <a:pt x="488" y="737"/>
                  </a:cubicBezTo>
                  <a:cubicBezTo>
                    <a:pt x="537" y="699"/>
                    <a:pt x="612" y="655"/>
                    <a:pt x="716" y="655"/>
                  </a:cubicBezTo>
                  <a:cubicBezTo>
                    <a:pt x="817" y="655"/>
                    <a:pt x="844" y="737"/>
                    <a:pt x="844" y="824"/>
                  </a:cubicBezTo>
                  <a:cubicBezTo>
                    <a:pt x="844" y="948"/>
                    <a:pt x="752" y="1209"/>
                    <a:pt x="694" y="1354"/>
                  </a:cubicBezTo>
                  <a:cubicBezTo>
                    <a:pt x="677" y="1410"/>
                    <a:pt x="667" y="1441"/>
                    <a:pt x="667" y="1490"/>
                  </a:cubicBezTo>
                  <a:cubicBezTo>
                    <a:pt x="667" y="1599"/>
                    <a:pt x="747" y="1686"/>
                    <a:pt x="861" y="1686"/>
                  </a:cubicBezTo>
                  <a:cubicBezTo>
                    <a:pt x="1083" y="1686"/>
                    <a:pt x="1175" y="1332"/>
                    <a:pt x="1175" y="1318"/>
                  </a:cubicBezTo>
                  <a:cubicBezTo>
                    <a:pt x="1175" y="1289"/>
                    <a:pt x="1154" y="1289"/>
                    <a:pt x="1144" y="1289"/>
                  </a:cubicBezTo>
                  <a:cubicBezTo>
                    <a:pt x="1122" y="1289"/>
                    <a:pt x="1122" y="1301"/>
                    <a:pt x="1110" y="1332"/>
                  </a:cubicBezTo>
                  <a:cubicBezTo>
                    <a:pt x="1074" y="1463"/>
                    <a:pt x="996" y="1632"/>
                    <a:pt x="866" y="1632"/>
                  </a:cubicBezTo>
                  <a:cubicBezTo>
                    <a:pt x="822" y="1632"/>
                    <a:pt x="808" y="1611"/>
                    <a:pt x="808" y="1550"/>
                  </a:cubicBezTo>
                  <a:cubicBezTo>
                    <a:pt x="808" y="1490"/>
                    <a:pt x="829" y="1437"/>
                    <a:pt x="851" y="1383"/>
                  </a:cubicBezTo>
                  <a:cubicBezTo>
                    <a:pt x="887" y="1279"/>
                    <a:pt x="996" y="996"/>
                    <a:pt x="996" y="856"/>
                  </a:cubicBezTo>
                  <a:cubicBezTo>
                    <a:pt x="996" y="704"/>
                    <a:pt x="900" y="602"/>
                    <a:pt x="721" y="602"/>
                  </a:cubicBezTo>
                  <a:cubicBezTo>
                    <a:pt x="568" y="602"/>
                    <a:pt x="454" y="677"/>
                    <a:pt x="367" y="786"/>
                  </a:cubicBezTo>
                  <a:lnTo>
                    <a:pt x="551" y="26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2" name="Freeform 671"/>
            <p:cNvSpPr/>
            <p:nvPr/>
          </p:nvSpPr>
          <p:spPr>
            <a:xfrm>
              <a:off x="5243400" y="3091320"/>
              <a:ext cx="259560" cy="275040"/>
            </a:xfrm>
            <a:custGeom>
              <a:avLst/>
              <a:gdLst/>
              <a:ahLst/>
              <a:cxnLst/>
              <a:rect l="0" t="0" r="r" b="b"/>
              <a:pathLst>
                <a:path w="721" h="764">
                  <a:moveTo>
                    <a:pt x="672" y="368"/>
                  </a:moveTo>
                  <a:cubicBezTo>
                    <a:pt x="709" y="368"/>
                    <a:pt x="721" y="368"/>
                    <a:pt x="721" y="331"/>
                  </a:cubicBezTo>
                  <a:cubicBezTo>
                    <a:pt x="721" y="179"/>
                    <a:pt x="639" y="0"/>
                    <a:pt x="389" y="0"/>
                  </a:cubicBezTo>
                  <a:cubicBezTo>
                    <a:pt x="167" y="0"/>
                    <a:pt x="0" y="174"/>
                    <a:pt x="0" y="380"/>
                  </a:cubicBezTo>
                  <a:cubicBezTo>
                    <a:pt x="0" y="598"/>
                    <a:pt x="184" y="764"/>
                    <a:pt x="411" y="764"/>
                  </a:cubicBezTo>
                  <a:cubicBezTo>
                    <a:pt x="634" y="764"/>
                    <a:pt x="721" y="585"/>
                    <a:pt x="721" y="547"/>
                  </a:cubicBezTo>
                  <a:cubicBezTo>
                    <a:pt x="721" y="542"/>
                    <a:pt x="716" y="525"/>
                    <a:pt x="694" y="525"/>
                  </a:cubicBezTo>
                  <a:cubicBezTo>
                    <a:pt x="672" y="525"/>
                    <a:pt x="668" y="532"/>
                    <a:pt x="660" y="554"/>
                  </a:cubicBezTo>
                  <a:cubicBezTo>
                    <a:pt x="607" y="689"/>
                    <a:pt x="481" y="711"/>
                    <a:pt x="423" y="711"/>
                  </a:cubicBezTo>
                  <a:cubicBezTo>
                    <a:pt x="341" y="711"/>
                    <a:pt x="266" y="677"/>
                    <a:pt x="218" y="612"/>
                  </a:cubicBezTo>
                  <a:cubicBezTo>
                    <a:pt x="157" y="532"/>
                    <a:pt x="152" y="433"/>
                    <a:pt x="152" y="368"/>
                  </a:cubicBezTo>
                  <a:lnTo>
                    <a:pt x="672" y="368"/>
                  </a:lnTo>
                  <a:moveTo>
                    <a:pt x="157" y="319"/>
                  </a:moveTo>
                  <a:cubicBezTo>
                    <a:pt x="174" y="87"/>
                    <a:pt x="324" y="48"/>
                    <a:pt x="389" y="48"/>
                  </a:cubicBezTo>
                  <a:cubicBezTo>
                    <a:pt x="595" y="48"/>
                    <a:pt x="602" y="283"/>
                    <a:pt x="602" y="319"/>
                  </a:cubicBezTo>
                  <a:lnTo>
                    <a:pt x="157" y="319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3" name="Freeform 672"/>
            <p:cNvSpPr/>
            <p:nvPr/>
          </p:nvSpPr>
          <p:spPr>
            <a:xfrm>
              <a:off x="5551560" y="3093840"/>
              <a:ext cx="324000" cy="382320"/>
            </a:xfrm>
            <a:custGeom>
              <a:avLst/>
              <a:gdLst/>
              <a:ahLst/>
              <a:cxnLst/>
              <a:rect l="0" t="0" r="r" b="b"/>
              <a:pathLst>
                <a:path w="900" h="1062">
                  <a:moveTo>
                    <a:pt x="770" y="0"/>
                  </a:moveTo>
                  <a:lnTo>
                    <a:pt x="721" y="0"/>
                  </a:lnTo>
                  <a:lnTo>
                    <a:pt x="661" y="148"/>
                  </a:lnTo>
                  <a:cubicBezTo>
                    <a:pt x="607" y="66"/>
                    <a:pt x="525" y="0"/>
                    <a:pt x="407" y="0"/>
                  </a:cubicBezTo>
                  <a:cubicBezTo>
                    <a:pt x="189" y="0"/>
                    <a:pt x="0" y="162"/>
                    <a:pt x="0" y="380"/>
                  </a:cubicBezTo>
                  <a:cubicBezTo>
                    <a:pt x="0" y="586"/>
                    <a:pt x="179" y="755"/>
                    <a:pt x="390" y="755"/>
                  </a:cubicBezTo>
                  <a:cubicBezTo>
                    <a:pt x="525" y="755"/>
                    <a:pt x="595" y="682"/>
                    <a:pt x="639" y="639"/>
                  </a:cubicBezTo>
                  <a:lnTo>
                    <a:pt x="639" y="934"/>
                  </a:lnTo>
                  <a:cubicBezTo>
                    <a:pt x="639" y="1004"/>
                    <a:pt x="624" y="1004"/>
                    <a:pt x="516" y="1004"/>
                  </a:cubicBezTo>
                  <a:lnTo>
                    <a:pt x="516" y="1062"/>
                  </a:lnTo>
                  <a:cubicBezTo>
                    <a:pt x="516" y="1062"/>
                    <a:pt x="634" y="1057"/>
                    <a:pt x="704" y="1057"/>
                  </a:cubicBezTo>
                  <a:cubicBezTo>
                    <a:pt x="765" y="1057"/>
                    <a:pt x="883" y="1062"/>
                    <a:pt x="900" y="1062"/>
                  </a:cubicBezTo>
                  <a:lnTo>
                    <a:pt x="900" y="1004"/>
                  </a:lnTo>
                  <a:cubicBezTo>
                    <a:pt x="786" y="1004"/>
                    <a:pt x="770" y="1004"/>
                    <a:pt x="770" y="934"/>
                  </a:cubicBezTo>
                  <a:lnTo>
                    <a:pt x="770" y="0"/>
                  </a:lnTo>
                  <a:moveTo>
                    <a:pt x="646" y="499"/>
                  </a:moveTo>
                  <a:cubicBezTo>
                    <a:pt x="646" y="525"/>
                    <a:pt x="646" y="537"/>
                    <a:pt x="617" y="581"/>
                  </a:cubicBezTo>
                  <a:cubicBezTo>
                    <a:pt x="569" y="661"/>
                    <a:pt x="489" y="711"/>
                    <a:pt x="402" y="711"/>
                  </a:cubicBezTo>
                  <a:cubicBezTo>
                    <a:pt x="262" y="711"/>
                    <a:pt x="153" y="559"/>
                    <a:pt x="153" y="380"/>
                  </a:cubicBezTo>
                  <a:cubicBezTo>
                    <a:pt x="153" y="184"/>
                    <a:pt x="288" y="53"/>
                    <a:pt x="416" y="53"/>
                  </a:cubicBezTo>
                  <a:cubicBezTo>
                    <a:pt x="559" y="53"/>
                    <a:pt x="646" y="189"/>
                    <a:pt x="646" y="288"/>
                  </a:cubicBezTo>
                  <a:lnTo>
                    <a:pt x="646" y="499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4" name="Freeform 673"/>
            <p:cNvSpPr/>
            <p:nvPr/>
          </p:nvSpPr>
          <p:spPr>
            <a:xfrm>
              <a:off x="6215400" y="3398040"/>
              <a:ext cx="570960" cy="202680"/>
            </a:xfrm>
            <a:custGeom>
              <a:avLst/>
              <a:gdLst/>
              <a:ahLst/>
              <a:cxnLst/>
              <a:rect l="0" t="0" r="r" b="b"/>
              <a:pathLst>
                <a:path w="1586" h="563">
                  <a:moveTo>
                    <a:pt x="1507" y="96"/>
                  </a:moveTo>
                  <a:cubicBezTo>
                    <a:pt x="1543" y="96"/>
                    <a:pt x="1586" y="96"/>
                    <a:pt x="1586" y="48"/>
                  </a:cubicBezTo>
                  <a:cubicBezTo>
                    <a:pt x="1586" y="0"/>
                    <a:pt x="1543" y="0"/>
                    <a:pt x="1511" y="0"/>
                  </a:cubicBezTo>
                  <a:lnTo>
                    <a:pt x="82" y="0"/>
                  </a:lnTo>
                  <a:cubicBezTo>
                    <a:pt x="43" y="0"/>
                    <a:pt x="0" y="0"/>
                    <a:pt x="0" y="48"/>
                  </a:cubicBezTo>
                  <a:cubicBezTo>
                    <a:pt x="0" y="96"/>
                    <a:pt x="43" y="96"/>
                    <a:pt x="82" y="96"/>
                  </a:cubicBezTo>
                  <a:lnTo>
                    <a:pt x="1507" y="96"/>
                  </a:lnTo>
                  <a:moveTo>
                    <a:pt x="1511" y="563"/>
                  </a:moveTo>
                  <a:cubicBezTo>
                    <a:pt x="1543" y="563"/>
                    <a:pt x="1586" y="563"/>
                    <a:pt x="1586" y="515"/>
                  </a:cubicBezTo>
                  <a:cubicBezTo>
                    <a:pt x="1586" y="466"/>
                    <a:pt x="1543" y="466"/>
                    <a:pt x="1507" y="466"/>
                  </a:cubicBezTo>
                  <a:lnTo>
                    <a:pt x="82" y="466"/>
                  </a:lnTo>
                  <a:cubicBezTo>
                    <a:pt x="43" y="466"/>
                    <a:pt x="0" y="466"/>
                    <a:pt x="0" y="515"/>
                  </a:cubicBezTo>
                  <a:cubicBezTo>
                    <a:pt x="0" y="563"/>
                    <a:pt x="43" y="563"/>
                    <a:pt x="82" y="563"/>
                  </a:cubicBezTo>
                  <a:lnTo>
                    <a:pt x="1511" y="563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5" name="Freeform 674"/>
            <p:cNvSpPr/>
            <p:nvPr/>
          </p:nvSpPr>
          <p:spPr>
            <a:xfrm>
              <a:off x="7106040" y="3139920"/>
              <a:ext cx="357120" cy="591480"/>
            </a:xfrm>
            <a:custGeom>
              <a:avLst/>
              <a:gdLst/>
              <a:ahLst/>
              <a:cxnLst/>
              <a:rect l="0" t="0" r="r" b="b"/>
              <a:pathLst>
                <a:path w="992" h="1643">
                  <a:moveTo>
                    <a:pt x="595" y="748"/>
                  </a:moveTo>
                  <a:cubicBezTo>
                    <a:pt x="791" y="690"/>
                    <a:pt x="927" y="521"/>
                    <a:pt x="927" y="332"/>
                  </a:cubicBezTo>
                  <a:cubicBezTo>
                    <a:pt x="927" y="136"/>
                    <a:pt x="721" y="0"/>
                    <a:pt x="489" y="0"/>
                  </a:cubicBezTo>
                  <a:cubicBezTo>
                    <a:pt x="249" y="0"/>
                    <a:pt x="66" y="141"/>
                    <a:pt x="66" y="325"/>
                  </a:cubicBezTo>
                  <a:cubicBezTo>
                    <a:pt x="66" y="402"/>
                    <a:pt x="119" y="450"/>
                    <a:pt x="184" y="450"/>
                  </a:cubicBezTo>
                  <a:cubicBezTo>
                    <a:pt x="262" y="450"/>
                    <a:pt x="310" y="397"/>
                    <a:pt x="310" y="325"/>
                  </a:cubicBezTo>
                  <a:cubicBezTo>
                    <a:pt x="310" y="206"/>
                    <a:pt x="196" y="206"/>
                    <a:pt x="162" y="206"/>
                  </a:cubicBezTo>
                  <a:cubicBezTo>
                    <a:pt x="233" y="92"/>
                    <a:pt x="390" y="61"/>
                    <a:pt x="477" y="61"/>
                  </a:cubicBezTo>
                  <a:cubicBezTo>
                    <a:pt x="574" y="61"/>
                    <a:pt x="709" y="114"/>
                    <a:pt x="709" y="325"/>
                  </a:cubicBezTo>
                  <a:cubicBezTo>
                    <a:pt x="709" y="359"/>
                    <a:pt x="704" y="494"/>
                    <a:pt x="639" y="603"/>
                  </a:cubicBezTo>
                  <a:cubicBezTo>
                    <a:pt x="569" y="717"/>
                    <a:pt x="489" y="721"/>
                    <a:pt x="428" y="726"/>
                  </a:cubicBezTo>
                  <a:cubicBezTo>
                    <a:pt x="412" y="726"/>
                    <a:pt x="353" y="733"/>
                    <a:pt x="337" y="733"/>
                  </a:cubicBezTo>
                  <a:cubicBezTo>
                    <a:pt x="315" y="733"/>
                    <a:pt x="298" y="738"/>
                    <a:pt x="298" y="760"/>
                  </a:cubicBezTo>
                  <a:cubicBezTo>
                    <a:pt x="298" y="787"/>
                    <a:pt x="315" y="787"/>
                    <a:pt x="358" y="787"/>
                  </a:cubicBezTo>
                  <a:lnTo>
                    <a:pt x="460" y="787"/>
                  </a:lnTo>
                  <a:cubicBezTo>
                    <a:pt x="656" y="787"/>
                    <a:pt x="748" y="949"/>
                    <a:pt x="748" y="1183"/>
                  </a:cubicBezTo>
                  <a:cubicBezTo>
                    <a:pt x="748" y="1508"/>
                    <a:pt x="581" y="1578"/>
                    <a:pt x="477" y="1578"/>
                  </a:cubicBezTo>
                  <a:cubicBezTo>
                    <a:pt x="375" y="1578"/>
                    <a:pt x="196" y="1534"/>
                    <a:pt x="109" y="1394"/>
                  </a:cubicBezTo>
                  <a:cubicBezTo>
                    <a:pt x="196" y="1411"/>
                    <a:pt x="266" y="1355"/>
                    <a:pt x="266" y="1263"/>
                  </a:cubicBezTo>
                  <a:cubicBezTo>
                    <a:pt x="266" y="1176"/>
                    <a:pt x="206" y="1128"/>
                    <a:pt x="136" y="1128"/>
                  </a:cubicBezTo>
                  <a:cubicBezTo>
                    <a:pt x="75" y="1128"/>
                    <a:pt x="0" y="1166"/>
                    <a:pt x="0" y="1268"/>
                  </a:cubicBezTo>
                  <a:cubicBezTo>
                    <a:pt x="0" y="1486"/>
                    <a:pt x="223" y="1643"/>
                    <a:pt x="482" y="1643"/>
                  </a:cubicBezTo>
                  <a:cubicBezTo>
                    <a:pt x="774" y="1643"/>
                    <a:pt x="992" y="1425"/>
                    <a:pt x="992" y="1183"/>
                  </a:cubicBezTo>
                  <a:cubicBezTo>
                    <a:pt x="992" y="987"/>
                    <a:pt x="840" y="804"/>
                    <a:pt x="595" y="748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" name="Freeform 675"/>
            <p:cNvSpPr/>
            <p:nvPr/>
          </p:nvSpPr>
          <p:spPr>
            <a:xfrm>
              <a:off x="7816680" y="3290760"/>
              <a:ext cx="415440" cy="415440"/>
            </a:xfrm>
            <a:custGeom>
              <a:avLst/>
              <a:gdLst/>
              <a:ahLst/>
              <a:cxnLst/>
              <a:rect l="0" t="0" r="r" b="b"/>
              <a:pathLst>
                <a:path w="1154" h="1154">
                  <a:moveTo>
                    <a:pt x="581" y="510"/>
                  </a:moveTo>
                  <a:lnTo>
                    <a:pt x="104" y="31"/>
                  </a:lnTo>
                  <a:cubicBezTo>
                    <a:pt x="70" y="5"/>
                    <a:pt x="66" y="0"/>
                    <a:pt x="49" y="0"/>
                  </a:cubicBezTo>
                  <a:cubicBezTo>
                    <a:pt x="22" y="0"/>
                    <a:pt x="0" y="22"/>
                    <a:pt x="0" y="48"/>
                  </a:cubicBezTo>
                  <a:cubicBezTo>
                    <a:pt x="0" y="65"/>
                    <a:pt x="5" y="70"/>
                    <a:pt x="32" y="97"/>
                  </a:cubicBezTo>
                  <a:lnTo>
                    <a:pt x="511" y="576"/>
                  </a:lnTo>
                  <a:lnTo>
                    <a:pt x="32" y="1057"/>
                  </a:lnTo>
                  <a:cubicBezTo>
                    <a:pt x="5" y="1084"/>
                    <a:pt x="0" y="1089"/>
                    <a:pt x="0" y="1105"/>
                  </a:cubicBezTo>
                  <a:cubicBezTo>
                    <a:pt x="0" y="1132"/>
                    <a:pt x="22" y="1154"/>
                    <a:pt x="49" y="1154"/>
                  </a:cubicBezTo>
                  <a:cubicBezTo>
                    <a:pt x="66" y="1154"/>
                    <a:pt x="70" y="1149"/>
                    <a:pt x="104" y="1122"/>
                  </a:cubicBezTo>
                  <a:lnTo>
                    <a:pt x="574" y="646"/>
                  </a:lnTo>
                  <a:lnTo>
                    <a:pt x="1074" y="1139"/>
                  </a:lnTo>
                  <a:cubicBezTo>
                    <a:pt x="1079" y="1144"/>
                    <a:pt x="1094" y="1154"/>
                    <a:pt x="1106" y="1154"/>
                  </a:cubicBezTo>
                  <a:cubicBezTo>
                    <a:pt x="1137" y="1154"/>
                    <a:pt x="1154" y="1132"/>
                    <a:pt x="1154" y="1105"/>
                  </a:cubicBezTo>
                  <a:cubicBezTo>
                    <a:pt x="1154" y="1101"/>
                    <a:pt x="1154" y="1089"/>
                    <a:pt x="1149" y="1079"/>
                  </a:cubicBezTo>
                  <a:cubicBezTo>
                    <a:pt x="1144" y="1074"/>
                    <a:pt x="765" y="699"/>
                    <a:pt x="646" y="576"/>
                  </a:cubicBezTo>
                  <a:lnTo>
                    <a:pt x="1084" y="140"/>
                  </a:lnTo>
                  <a:cubicBezTo>
                    <a:pt x="1094" y="126"/>
                    <a:pt x="1132" y="92"/>
                    <a:pt x="1144" y="82"/>
                  </a:cubicBezTo>
                  <a:cubicBezTo>
                    <a:pt x="1144" y="75"/>
                    <a:pt x="1154" y="65"/>
                    <a:pt x="1154" y="48"/>
                  </a:cubicBezTo>
                  <a:cubicBezTo>
                    <a:pt x="1154" y="22"/>
                    <a:pt x="1137" y="0"/>
                    <a:pt x="1106" y="0"/>
                  </a:cubicBezTo>
                  <a:cubicBezTo>
                    <a:pt x="1089" y="0"/>
                    <a:pt x="1079" y="10"/>
                    <a:pt x="1052" y="39"/>
                  </a:cubicBezTo>
                  <a:lnTo>
                    <a:pt x="581" y="510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7" name="Freeform 676"/>
            <p:cNvSpPr/>
            <p:nvPr/>
          </p:nvSpPr>
          <p:spPr>
            <a:xfrm>
              <a:off x="8622360" y="3139920"/>
              <a:ext cx="284760" cy="574200"/>
            </a:xfrm>
            <a:custGeom>
              <a:avLst/>
              <a:gdLst/>
              <a:ahLst/>
              <a:cxnLst/>
              <a:rect l="0" t="0" r="r" b="b"/>
              <a:pathLst>
                <a:path w="791" h="1595">
                  <a:moveTo>
                    <a:pt x="493" y="61"/>
                  </a:moveTo>
                  <a:cubicBezTo>
                    <a:pt x="493" y="5"/>
                    <a:pt x="493" y="0"/>
                    <a:pt x="438" y="0"/>
                  </a:cubicBezTo>
                  <a:cubicBezTo>
                    <a:pt x="288" y="153"/>
                    <a:pt x="75" y="153"/>
                    <a:pt x="0" y="153"/>
                  </a:cubicBezTo>
                  <a:lnTo>
                    <a:pt x="0" y="228"/>
                  </a:lnTo>
                  <a:cubicBezTo>
                    <a:pt x="48" y="228"/>
                    <a:pt x="188" y="228"/>
                    <a:pt x="314" y="163"/>
                  </a:cubicBezTo>
                  <a:lnTo>
                    <a:pt x="314" y="1404"/>
                  </a:lnTo>
                  <a:cubicBezTo>
                    <a:pt x="314" y="1491"/>
                    <a:pt x="309" y="1520"/>
                    <a:pt x="92" y="1520"/>
                  </a:cubicBezTo>
                  <a:lnTo>
                    <a:pt x="17" y="1520"/>
                  </a:lnTo>
                  <a:lnTo>
                    <a:pt x="17" y="1595"/>
                  </a:lnTo>
                  <a:cubicBezTo>
                    <a:pt x="97" y="1583"/>
                    <a:pt x="309" y="1583"/>
                    <a:pt x="401" y="1583"/>
                  </a:cubicBezTo>
                  <a:cubicBezTo>
                    <a:pt x="498" y="1583"/>
                    <a:pt x="704" y="1583"/>
                    <a:pt x="791" y="1595"/>
                  </a:cubicBezTo>
                  <a:lnTo>
                    <a:pt x="791" y="1520"/>
                  </a:lnTo>
                  <a:lnTo>
                    <a:pt x="716" y="1520"/>
                  </a:lnTo>
                  <a:cubicBezTo>
                    <a:pt x="498" y="1520"/>
                    <a:pt x="493" y="1491"/>
                    <a:pt x="493" y="1404"/>
                  </a:cubicBezTo>
                  <a:lnTo>
                    <a:pt x="493" y="61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8" name="Freeform 677"/>
            <p:cNvSpPr/>
            <p:nvPr/>
          </p:nvSpPr>
          <p:spPr>
            <a:xfrm>
              <a:off x="9007920" y="3139920"/>
              <a:ext cx="363240" cy="591480"/>
            </a:xfrm>
            <a:custGeom>
              <a:avLst/>
              <a:gdLst/>
              <a:ahLst/>
              <a:cxnLst/>
              <a:rect l="0" t="0" r="r" b="b"/>
              <a:pathLst>
                <a:path w="1009" h="1643">
                  <a:moveTo>
                    <a:pt x="1009" y="830"/>
                  </a:moveTo>
                  <a:cubicBezTo>
                    <a:pt x="1009" y="634"/>
                    <a:pt x="997" y="446"/>
                    <a:pt x="910" y="267"/>
                  </a:cubicBezTo>
                  <a:cubicBezTo>
                    <a:pt x="804" y="39"/>
                    <a:pt x="608" y="0"/>
                    <a:pt x="504" y="0"/>
                  </a:cubicBezTo>
                  <a:cubicBezTo>
                    <a:pt x="363" y="0"/>
                    <a:pt x="184" y="61"/>
                    <a:pt x="88" y="284"/>
                  </a:cubicBezTo>
                  <a:cubicBezTo>
                    <a:pt x="10" y="450"/>
                    <a:pt x="0" y="634"/>
                    <a:pt x="0" y="830"/>
                  </a:cubicBezTo>
                  <a:cubicBezTo>
                    <a:pt x="0" y="1009"/>
                    <a:pt x="10" y="1220"/>
                    <a:pt x="109" y="1404"/>
                  </a:cubicBezTo>
                  <a:cubicBezTo>
                    <a:pt x="211" y="1595"/>
                    <a:pt x="385" y="1643"/>
                    <a:pt x="504" y="1643"/>
                  </a:cubicBezTo>
                  <a:cubicBezTo>
                    <a:pt x="634" y="1643"/>
                    <a:pt x="813" y="1595"/>
                    <a:pt x="922" y="1367"/>
                  </a:cubicBezTo>
                  <a:cubicBezTo>
                    <a:pt x="997" y="1205"/>
                    <a:pt x="1009" y="1014"/>
                    <a:pt x="1009" y="830"/>
                  </a:cubicBezTo>
                  <a:moveTo>
                    <a:pt x="504" y="1595"/>
                  </a:moveTo>
                  <a:cubicBezTo>
                    <a:pt x="412" y="1595"/>
                    <a:pt x="267" y="1534"/>
                    <a:pt x="223" y="1302"/>
                  </a:cubicBezTo>
                  <a:cubicBezTo>
                    <a:pt x="201" y="1162"/>
                    <a:pt x="201" y="939"/>
                    <a:pt x="201" y="796"/>
                  </a:cubicBezTo>
                  <a:cubicBezTo>
                    <a:pt x="201" y="646"/>
                    <a:pt x="201" y="489"/>
                    <a:pt x="218" y="359"/>
                  </a:cubicBezTo>
                  <a:cubicBezTo>
                    <a:pt x="267" y="75"/>
                    <a:pt x="446" y="54"/>
                    <a:pt x="504" y="54"/>
                  </a:cubicBezTo>
                  <a:cubicBezTo>
                    <a:pt x="581" y="54"/>
                    <a:pt x="738" y="97"/>
                    <a:pt x="787" y="332"/>
                  </a:cubicBezTo>
                  <a:cubicBezTo>
                    <a:pt x="808" y="467"/>
                    <a:pt x="808" y="646"/>
                    <a:pt x="808" y="796"/>
                  </a:cubicBezTo>
                  <a:cubicBezTo>
                    <a:pt x="808" y="975"/>
                    <a:pt x="808" y="1140"/>
                    <a:pt x="782" y="1290"/>
                  </a:cubicBezTo>
                  <a:cubicBezTo>
                    <a:pt x="748" y="1520"/>
                    <a:pt x="612" y="1595"/>
                    <a:pt x="504" y="1595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9" name="Freeform 678"/>
            <p:cNvSpPr/>
            <p:nvPr/>
          </p:nvSpPr>
          <p:spPr>
            <a:xfrm>
              <a:off x="9468720" y="3193200"/>
              <a:ext cx="407520" cy="31320"/>
            </a:xfrm>
            <a:custGeom>
              <a:avLst/>
              <a:gdLst/>
              <a:ahLst/>
              <a:cxnLst/>
              <a:rect l="0" t="0" r="r" b="b"/>
              <a:pathLst>
                <a:path w="1132" h="87">
                  <a:moveTo>
                    <a:pt x="1067" y="87"/>
                  </a:moveTo>
                  <a:cubicBezTo>
                    <a:pt x="1089" y="87"/>
                    <a:pt x="1132" y="87"/>
                    <a:pt x="1132" y="44"/>
                  </a:cubicBezTo>
                  <a:cubicBezTo>
                    <a:pt x="1132" y="0"/>
                    <a:pt x="1094" y="0"/>
                    <a:pt x="1067" y="0"/>
                  </a:cubicBezTo>
                  <a:lnTo>
                    <a:pt x="65" y="0"/>
                  </a:lnTo>
                  <a:cubicBezTo>
                    <a:pt x="39" y="0"/>
                    <a:pt x="0" y="0"/>
                    <a:pt x="0" y="44"/>
                  </a:cubicBezTo>
                  <a:cubicBezTo>
                    <a:pt x="0" y="87"/>
                    <a:pt x="39" y="87"/>
                    <a:pt x="65" y="87"/>
                  </a:cubicBezTo>
                  <a:lnTo>
                    <a:pt x="1067" y="87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0" name="Freeform 679"/>
            <p:cNvSpPr/>
            <p:nvPr/>
          </p:nvSpPr>
          <p:spPr>
            <a:xfrm>
              <a:off x="9978120" y="2958840"/>
              <a:ext cx="267480" cy="399960"/>
            </a:xfrm>
            <a:custGeom>
              <a:avLst/>
              <a:gdLst/>
              <a:ahLst/>
              <a:cxnLst/>
              <a:rect l="0" t="0" r="r" b="b"/>
              <a:pathLst>
                <a:path w="743" h="1111">
                  <a:moveTo>
                    <a:pt x="743" y="808"/>
                  </a:moveTo>
                  <a:lnTo>
                    <a:pt x="682" y="808"/>
                  </a:lnTo>
                  <a:cubicBezTo>
                    <a:pt x="678" y="847"/>
                    <a:pt x="661" y="944"/>
                    <a:pt x="639" y="961"/>
                  </a:cubicBezTo>
                  <a:cubicBezTo>
                    <a:pt x="629" y="970"/>
                    <a:pt x="499" y="970"/>
                    <a:pt x="477" y="970"/>
                  </a:cubicBezTo>
                  <a:lnTo>
                    <a:pt x="167" y="970"/>
                  </a:lnTo>
                  <a:cubicBezTo>
                    <a:pt x="341" y="813"/>
                    <a:pt x="402" y="770"/>
                    <a:pt x="503" y="690"/>
                  </a:cubicBezTo>
                  <a:cubicBezTo>
                    <a:pt x="629" y="591"/>
                    <a:pt x="743" y="489"/>
                    <a:pt x="743" y="324"/>
                  </a:cubicBezTo>
                  <a:cubicBezTo>
                    <a:pt x="743" y="126"/>
                    <a:pt x="564" y="0"/>
                    <a:pt x="346" y="0"/>
                  </a:cubicBezTo>
                  <a:cubicBezTo>
                    <a:pt x="141" y="0"/>
                    <a:pt x="0" y="148"/>
                    <a:pt x="0" y="298"/>
                  </a:cubicBezTo>
                  <a:cubicBezTo>
                    <a:pt x="0" y="385"/>
                    <a:pt x="70" y="397"/>
                    <a:pt x="87" y="397"/>
                  </a:cubicBezTo>
                  <a:cubicBezTo>
                    <a:pt x="131" y="397"/>
                    <a:pt x="179" y="363"/>
                    <a:pt x="179" y="305"/>
                  </a:cubicBezTo>
                  <a:cubicBezTo>
                    <a:pt x="179" y="276"/>
                    <a:pt x="167" y="218"/>
                    <a:pt x="82" y="218"/>
                  </a:cubicBezTo>
                  <a:cubicBezTo>
                    <a:pt x="131" y="97"/>
                    <a:pt x="245" y="61"/>
                    <a:pt x="324" y="61"/>
                  </a:cubicBezTo>
                  <a:cubicBezTo>
                    <a:pt x="494" y="61"/>
                    <a:pt x="581" y="189"/>
                    <a:pt x="581" y="324"/>
                  </a:cubicBezTo>
                  <a:cubicBezTo>
                    <a:pt x="581" y="472"/>
                    <a:pt x="477" y="586"/>
                    <a:pt x="424" y="651"/>
                  </a:cubicBezTo>
                  <a:lnTo>
                    <a:pt x="17" y="1048"/>
                  </a:lnTo>
                  <a:cubicBezTo>
                    <a:pt x="0" y="1062"/>
                    <a:pt x="0" y="1070"/>
                    <a:pt x="0" y="1111"/>
                  </a:cubicBezTo>
                  <a:lnTo>
                    <a:pt x="695" y="1111"/>
                  </a:lnTo>
                  <a:lnTo>
                    <a:pt x="743" y="808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1" name="Freeform 680"/>
            <p:cNvSpPr/>
            <p:nvPr/>
          </p:nvSpPr>
          <p:spPr>
            <a:xfrm>
              <a:off x="10323000" y="2952720"/>
              <a:ext cx="286560" cy="419760"/>
            </a:xfrm>
            <a:custGeom>
              <a:avLst/>
              <a:gdLst/>
              <a:ahLst/>
              <a:cxnLst/>
              <a:rect l="0" t="0" r="r" b="b"/>
              <a:pathLst>
                <a:path w="796" h="1166">
                  <a:moveTo>
                    <a:pt x="782" y="119"/>
                  </a:moveTo>
                  <a:cubicBezTo>
                    <a:pt x="796" y="104"/>
                    <a:pt x="796" y="97"/>
                    <a:pt x="796" y="54"/>
                  </a:cubicBezTo>
                  <a:lnTo>
                    <a:pt x="358" y="54"/>
                  </a:lnTo>
                  <a:cubicBezTo>
                    <a:pt x="293" y="54"/>
                    <a:pt x="271" y="54"/>
                    <a:pt x="211" y="49"/>
                  </a:cubicBezTo>
                  <a:cubicBezTo>
                    <a:pt x="126" y="39"/>
                    <a:pt x="119" y="27"/>
                    <a:pt x="114" y="0"/>
                  </a:cubicBezTo>
                  <a:lnTo>
                    <a:pt x="61" y="0"/>
                  </a:lnTo>
                  <a:lnTo>
                    <a:pt x="0" y="358"/>
                  </a:lnTo>
                  <a:lnTo>
                    <a:pt x="61" y="358"/>
                  </a:lnTo>
                  <a:cubicBezTo>
                    <a:pt x="61" y="332"/>
                    <a:pt x="75" y="223"/>
                    <a:pt x="104" y="206"/>
                  </a:cubicBezTo>
                  <a:cubicBezTo>
                    <a:pt x="119" y="196"/>
                    <a:pt x="254" y="196"/>
                    <a:pt x="276" y="196"/>
                  </a:cubicBezTo>
                  <a:lnTo>
                    <a:pt x="646" y="196"/>
                  </a:lnTo>
                  <a:cubicBezTo>
                    <a:pt x="590" y="266"/>
                    <a:pt x="503" y="368"/>
                    <a:pt x="472" y="419"/>
                  </a:cubicBezTo>
                  <a:cubicBezTo>
                    <a:pt x="249" y="704"/>
                    <a:pt x="228" y="970"/>
                    <a:pt x="228" y="1070"/>
                  </a:cubicBezTo>
                  <a:cubicBezTo>
                    <a:pt x="228" y="1089"/>
                    <a:pt x="228" y="1166"/>
                    <a:pt x="310" y="1166"/>
                  </a:cubicBezTo>
                  <a:cubicBezTo>
                    <a:pt x="390" y="1166"/>
                    <a:pt x="390" y="1089"/>
                    <a:pt x="390" y="1070"/>
                  </a:cubicBezTo>
                  <a:lnTo>
                    <a:pt x="390" y="1004"/>
                  </a:lnTo>
                  <a:cubicBezTo>
                    <a:pt x="390" y="678"/>
                    <a:pt x="455" y="525"/>
                    <a:pt x="532" y="441"/>
                  </a:cubicBezTo>
                  <a:lnTo>
                    <a:pt x="782" y="119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2" name="Freeform 681"/>
            <p:cNvSpPr/>
            <p:nvPr/>
          </p:nvSpPr>
          <p:spPr>
            <a:xfrm>
              <a:off x="10986480" y="2468520"/>
              <a:ext cx="423360" cy="2059560"/>
            </a:xfrm>
            <a:custGeom>
              <a:avLst/>
              <a:gdLst/>
              <a:ahLst/>
              <a:cxnLst/>
              <a:rect l="0" t="0" r="r" b="b"/>
              <a:pathLst>
                <a:path w="1176" h="5721">
                  <a:moveTo>
                    <a:pt x="1176" y="5700"/>
                  </a:moveTo>
                  <a:cubicBezTo>
                    <a:pt x="1176" y="5688"/>
                    <a:pt x="1171" y="5683"/>
                    <a:pt x="1166" y="5678"/>
                  </a:cubicBezTo>
                  <a:cubicBezTo>
                    <a:pt x="1079" y="5586"/>
                    <a:pt x="917" y="5429"/>
                    <a:pt x="760" y="5167"/>
                  </a:cubicBezTo>
                  <a:cubicBezTo>
                    <a:pt x="375" y="4555"/>
                    <a:pt x="201" y="3779"/>
                    <a:pt x="201" y="2862"/>
                  </a:cubicBezTo>
                  <a:cubicBezTo>
                    <a:pt x="201" y="2219"/>
                    <a:pt x="288" y="1394"/>
                    <a:pt x="678" y="683"/>
                  </a:cubicBezTo>
                  <a:cubicBezTo>
                    <a:pt x="867" y="341"/>
                    <a:pt x="1062" y="148"/>
                    <a:pt x="1171" y="44"/>
                  </a:cubicBezTo>
                  <a:cubicBezTo>
                    <a:pt x="1176" y="39"/>
                    <a:pt x="1176" y="32"/>
                    <a:pt x="1176" y="22"/>
                  </a:cubicBezTo>
                  <a:cubicBezTo>
                    <a:pt x="1176" y="0"/>
                    <a:pt x="1159" y="0"/>
                    <a:pt x="1128" y="0"/>
                  </a:cubicBezTo>
                  <a:cubicBezTo>
                    <a:pt x="1094" y="0"/>
                    <a:pt x="1089" y="0"/>
                    <a:pt x="1053" y="39"/>
                  </a:cubicBezTo>
                  <a:cubicBezTo>
                    <a:pt x="250" y="765"/>
                    <a:pt x="0" y="1856"/>
                    <a:pt x="0" y="2857"/>
                  </a:cubicBezTo>
                  <a:cubicBezTo>
                    <a:pt x="0" y="3796"/>
                    <a:pt x="218" y="4739"/>
                    <a:pt x="823" y="5455"/>
                  </a:cubicBezTo>
                  <a:cubicBezTo>
                    <a:pt x="874" y="5509"/>
                    <a:pt x="958" y="5605"/>
                    <a:pt x="1062" y="5692"/>
                  </a:cubicBezTo>
                  <a:cubicBezTo>
                    <a:pt x="1089" y="5721"/>
                    <a:pt x="1094" y="5721"/>
                    <a:pt x="1128" y="5721"/>
                  </a:cubicBezTo>
                  <a:cubicBezTo>
                    <a:pt x="1159" y="5721"/>
                    <a:pt x="1176" y="5721"/>
                    <a:pt x="1176" y="5700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3" name="Freeform 682"/>
            <p:cNvSpPr/>
            <p:nvPr/>
          </p:nvSpPr>
          <p:spPr>
            <a:xfrm>
              <a:off x="11573640" y="2548800"/>
              <a:ext cx="610920" cy="585360"/>
            </a:xfrm>
            <a:custGeom>
              <a:avLst/>
              <a:gdLst/>
              <a:ahLst/>
              <a:cxnLst/>
              <a:rect l="0" t="0" r="r" b="b"/>
              <a:pathLst>
                <a:path w="1697" h="1626">
                  <a:moveTo>
                    <a:pt x="634" y="847"/>
                  </a:moveTo>
                  <a:lnTo>
                    <a:pt x="866" y="847"/>
                  </a:lnTo>
                  <a:cubicBezTo>
                    <a:pt x="1045" y="847"/>
                    <a:pt x="1062" y="890"/>
                    <a:pt x="1062" y="953"/>
                  </a:cubicBezTo>
                  <a:cubicBezTo>
                    <a:pt x="1062" y="970"/>
                    <a:pt x="1062" y="1004"/>
                    <a:pt x="1045" y="1074"/>
                  </a:cubicBezTo>
                  <a:cubicBezTo>
                    <a:pt x="1040" y="1084"/>
                    <a:pt x="1040" y="1096"/>
                    <a:pt x="1040" y="1101"/>
                  </a:cubicBezTo>
                  <a:cubicBezTo>
                    <a:pt x="1040" y="1118"/>
                    <a:pt x="1052" y="1127"/>
                    <a:pt x="1067" y="1127"/>
                  </a:cubicBezTo>
                  <a:cubicBezTo>
                    <a:pt x="1088" y="1127"/>
                    <a:pt x="1088" y="1122"/>
                    <a:pt x="1105" y="1079"/>
                  </a:cubicBezTo>
                  <a:lnTo>
                    <a:pt x="1236" y="559"/>
                  </a:lnTo>
                  <a:cubicBezTo>
                    <a:pt x="1241" y="532"/>
                    <a:pt x="1241" y="525"/>
                    <a:pt x="1241" y="520"/>
                  </a:cubicBezTo>
                  <a:cubicBezTo>
                    <a:pt x="1241" y="515"/>
                    <a:pt x="1236" y="493"/>
                    <a:pt x="1214" y="493"/>
                  </a:cubicBezTo>
                  <a:cubicBezTo>
                    <a:pt x="1193" y="493"/>
                    <a:pt x="1188" y="503"/>
                    <a:pt x="1176" y="542"/>
                  </a:cubicBezTo>
                  <a:cubicBezTo>
                    <a:pt x="1127" y="733"/>
                    <a:pt x="1074" y="776"/>
                    <a:pt x="866" y="776"/>
                  </a:cubicBezTo>
                  <a:lnTo>
                    <a:pt x="651" y="776"/>
                  </a:lnTo>
                  <a:lnTo>
                    <a:pt x="808" y="167"/>
                  </a:lnTo>
                  <a:cubicBezTo>
                    <a:pt x="822" y="82"/>
                    <a:pt x="830" y="75"/>
                    <a:pt x="931" y="75"/>
                  </a:cubicBezTo>
                  <a:lnTo>
                    <a:pt x="1246" y="75"/>
                  </a:lnTo>
                  <a:cubicBezTo>
                    <a:pt x="1543" y="75"/>
                    <a:pt x="1599" y="152"/>
                    <a:pt x="1599" y="336"/>
                  </a:cubicBezTo>
                  <a:cubicBezTo>
                    <a:pt x="1599" y="389"/>
                    <a:pt x="1599" y="402"/>
                    <a:pt x="1594" y="467"/>
                  </a:cubicBezTo>
                  <a:cubicBezTo>
                    <a:pt x="1587" y="498"/>
                    <a:pt x="1587" y="503"/>
                    <a:pt x="1587" y="510"/>
                  </a:cubicBezTo>
                  <a:cubicBezTo>
                    <a:pt x="1587" y="520"/>
                    <a:pt x="1594" y="537"/>
                    <a:pt x="1616" y="537"/>
                  </a:cubicBezTo>
                  <a:cubicBezTo>
                    <a:pt x="1642" y="537"/>
                    <a:pt x="1642" y="525"/>
                    <a:pt x="1647" y="477"/>
                  </a:cubicBezTo>
                  <a:lnTo>
                    <a:pt x="1696" y="65"/>
                  </a:lnTo>
                  <a:cubicBezTo>
                    <a:pt x="1701" y="0"/>
                    <a:pt x="1691" y="0"/>
                    <a:pt x="1630" y="0"/>
                  </a:cubicBezTo>
                  <a:lnTo>
                    <a:pt x="460" y="0"/>
                  </a:lnTo>
                  <a:cubicBezTo>
                    <a:pt x="411" y="0"/>
                    <a:pt x="389" y="0"/>
                    <a:pt x="389" y="48"/>
                  </a:cubicBezTo>
                  <a:cubicBezTo>
                    <a:pt x="389" y="75"/>
                    <a:pt x="411" y="75"/>
                    <a:pt x="455" y="75"/>
                  </a:cubicBezTo>
                  <a:cubicBezTo>
                    <a:pt x="542" y="75"/>
                    <a:pt x="612" y="75"/>
                    <a:pt x="612" y="118"/>
                  </a:cubicBezTo>
                  <a:cubicBezTo>
                    <a:pt x="612" y="126"/>
                    <a:pt x="612" y="131"/>
                    <a:pt x="602" y="174"/>
                  </a:cubicBezTo>
                  <a:lnTo>
                    <a:pt x="281" y="1437"/>
                  </a:lnTo>
                  <a:cubicBezTo>
                    <a:pt x="261" y="1534"/>
                    <a:pt x="254" y="1551"/>
                    <a:pt x="65" y="1551"/>
                  </a:cubicBezTo>
                  <a:cubicBezTo>
                    <a:pt x="27" y="1551"/>
                    <a:pt x="0" y="1551"/>
                    <a:pt x="0" y="1594"/>
                  </a:cubicBezTo>
                  <a:cubicBezTo>
                    <a:pt x="0" y="1626"/>
                    <a:pt x="27" y="1626"/>
                    <a:pt x="39" y="1626"/>
                  </a:cubicBezTo>
                  <a:cubicBezTo>
                    <a:pt x="104" y="1626"/>
                    <a:pt x="281" y="1616"/>
                    <a:pt x="353" y="1616"/>
                  </a:cubicBezTo>
                  <a:cubicBezTo>
                    <a:pt x="428" y="1616"/>
                    <a:pt x="629" y="1626"/>
                    <a:pt x="704" y="1626"/>
                  </a:cubicBezTo>
                  <a:cubicBezTo>
                    <a:pt x="726" y="1626"/>
                    <a:pt x="760" y="1626"/>
                    <a:pt x="760" y="1577"/>
                  </a:cubicBezTo>
                  <a:cubicBezTo>
                    <a:pt x="760" y="1560"/>
                    <a:pt x="743" y="1555"/>
                    <a:pt x="743" y="1555"/>
                  </a:cubicBezTo>
                  <a:cubicBezTo>
                    <a:pt x="738" y="1551"/>
                    <a:pt x="730" y="1551"/>
                    <a:pt x="677" y="1551"/>
                  </a:cubicBezTo>
                  <a:cubicBezTo>
                    <a:pt x="624" y="1551"/>
                    <a:pt x="612" y="1551"/>
                    <a:pt x="551" y="1546"/>
                  </a:cubicBezTo>
                  <a:cubicBezTo>
                    <a:pt x="481" y="1541"/>
                    <a:pt x="476" y="1529"/>
                    <a:pt x="476" y="1497"/>
                  </a:cubicBezTo>
                  <a:cubicBezTo>
                    <a:pt x="476" y="1490"/>
                    <a:pt x="476" y="1480"/>
                    <a:pt x="481" y="1442"/>
                  </a:cubicBezTo>
                  <a:lnTo>
                    <a:pt x="634" y="847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4" name="Freeform 683"/>
            <p:cNvSpPr/>
            <p:nvPr/>
          </p:nvSpPr>
          <p:spPr>
            <a:xfrm>
              <a:off x="12124080" y="2851920"/>
              <a:ext cx="532800" cy="411840"/>
            </a:xfrm>
            <a:custGeom>
              <a:avLst/>
              <a:gdLst/>
              <a:ahLst/>
              <a:cxnLst/>
              <a:rect l="0" t="0" r="r" b="b"/>
              <a:pathLst>
                <a:path w="1480" h="1144">
                  <a:moveTo>
                    <a:pt x="844" y="503"/>
                  </a:moveTo>
                  <a:lnTo>
                    <a:pt x="1008" y="346"/>
                  </a:lnTo>
                  <a:cubicBezTo>
                    <a:pt x="1219" y="135"/>
                    <a:pt x="1284" y="70"/>
                    <a:pt x="1437" y="60"/>
                  </a:cubicBezTo>
                  <a:cubicBezTo>
                    <a:pt x="1458" y="60"/>
                    <a:pt x="1480" y="60"/>
                    <a:pt x="1480" y="26"/>
                  </a:cubicBezTo>
                  <a:cubicBezTo>
                    <a:pt x="1480" y="5"/>
                    <a:pt x="1458" y="0"/>
                    <a:pt x="1451" y="0"/>
                  </a:cubicBezTo>
                  <a:cubicBezTo>
                    <a:pt x="1403" y="0"/>
                    <a:pt x="1345" y="5"/>
                    <a:pt x="1294" y="5"/>
                  </a:cubicBezTo>
                  <a:cubicBezTo>
                    <a:pt x="1250" y="5"/>
                    <a:pt x="1144" y="0"/>
                    <a:pt x="1100" y="0"/>
                  </a:cubicBezTo>
                  <a:cubicBezTo>
                    <a:pt x="1088" y="0"/>
                    <a:pt x="1067" y="5"/>
                    <a:pt x="1067" y="38"/>
                  </a:cubicBezTo>
                  <a:cubicBezTo>
                    <a:pt x="1067" y="38"/>
                    <a:pt x="1067" y="60"/>
                    <a:pt x="1093" y="60"/>
                  </a:cubicBezTo>
                  <a:cubicBezTo>
                    <a:pt x="1110" y="60"/>
                    <a:pt x="1149" y="65"/>
                    <a:pt x="1149" y="104"/>
                  </a:cubicBezTo>
                  <a:cubicBezTo>
                    <a:pt x="1149" y="126"/>
                    <a:pt x="1127" y="152"/>
                    <a:pt x="1110" y="174"/>
                  </a:cubicBezTo>
                  <a:cubicBezTo>
                    <a:pt x="1093" y="184"/>
                    <a:pt x="883" y="389"/>
                    <a:pt x="822" y="455"/>
                  </a:cubicBezTo>
                  <a:lnTo>
                    <a:pt x="650" y="126"/>
                  </a:lnTo>
                  <a:cubicBezTo>
                    <a:pt x="650" y="118"/>
                    <a:pt x="646" y="109"/>
                    <a:pt x="646" y="104"/>
                  </a:cubicBezTo>
                  <a:cubicBezTo>
                    <a:pt x="646" y="92"/>
                    <a:pt x="677" y="65"/>
                    <a:pt x="730" y="60"/>
                  </a:cubicBezTo>
                  <a:cubicBezTo>
                    <a:pt x="742" y="60"/>
                    <a:pt x="769" y="60"/>
                    <a:pt x="769" y="22"/>
                  </a:cubicBezTo>
                  <a:cubicBezTo>
                    <a:pt x="769" y="22"/>
                    <a:pt x="764" y="0"/>
                    <a:pt x="738" y="0"/>
                  </a:cubicBezTo>
                  <a:cubicBezTo>
                    <a:pt x="704" y="0"/>
                    <a:pt x="660" y="5"/>
                    <a:pt x="629" y="5"/>
                  </a:cubicBezTo>
                  <a:cubicBezTo>
                    <a:pt x="590" y="5"/>
                    <a:pt x="551" y="5"/>
                    <a:pt x="520" y="5"/>
                  </a:cubicBezTo>
                  <a:cubicBezTo>
                    <a:pt x="488" y="5"/>
                    <a:pt x="450" y="5"/>
                    <a:pt x="416" y="5"/>
                  </a:cubicBezTo>
                  <a:cubicBezTo>
                    <a:pt x="389" y="5"/>
                    <a:pt x="358" y="0"/>
                    <a:pt x="331" y="0"/>
                  </a:cubicBezTo>
                  <a:cubicBezTo>
                    <a:pt x="319" y="0"/>
                    <a:pt x="292" y="0"/>
                    <a:pt x="292" y="38"/>
                  </a:cubicBezTo>
                  <a:cubicBezTo>
                    <a:pt x="292" y="60"/>
                    <a:pt x="314" y="60"/>
                    <a:pt x="341" y="60"/>
                  </a:cubicBezTo>
                  <a:cubicBezTo>
                    <a:pt x="438" y="60"/>
                    <a:pt x="450" y="75"/>
                    <a:pt x="467" y="109"/>
                  </a:cubicBezTo>
                  <a:lnTo>
                    <a:pt x="699" y="576"/>
                  </a:lnTo>
                  <a:lnTo>
                    <a:pt x="607" y="667"/>
                  </a:lnTo>
                  <a:cubicBezTo>
                    <a:pt x="573" y="699"/>
                    <a:pt x="493" y="769"/>
                    <a:pt x="467" y="803"/>
                  </a:cubicBezTo>
                  <a:cubicBezTo>
                    <a:pt x="261" y="1009"/>
                    <a:pt x="188" y="1079"/>
                    <a:pt x="43" y="1084"/>
                  </a:cubicBezTo>
                  <a:cubicBezTo>
                    <a:pt x="17" y="1084"/>
                    <a:pt x="0" y="1084"/>
                    <a:pt x="0" y="1122"/>
                  </a:cubicBezTo>
                  <a:cubicBezTo>
                    <a:pt x="0" y="1127"/>
                    <a:pt x="5" y="1144"/>
                    <a:pt x="22" y="1144"/>
                  </a:cubicBezTo>
                  <a:cubicBezTo>
                    <a:pt x="70" y="1144"/>
                    <a:pt x="130" y="1139"/>
                    <a:pt x="179" y="1139"/>
                  </a:cubicBezTo>
                  <a:cubicBezTo>
                    <a:pt x="205" y="1139"/>
                    <a:pt x="249" y="1139"/>
                    <a:pt x="276" y="1139"/>
                  </a:cubicBezTo>
                  <a:cubicBezTo>
                    <a:pt x="309" y="1139"/>
                    <a:pt x="346" y="1144"/>
                    <a:pt x="375" y="1144"/>
                  </a:cubicBezTo>
                  <a:cubicBezTo>
                    <a:pt x="380" y="1144"/>
                    <a:pt x="406" y="1144"/>
                    <a:pt x="406" y="1110"/>
                  </a:cubicBezTo>
                  <a:cubicBezTo>
                    <a:pt x="406" y="1084"/>
                    <a:pt x="389" y="1084"/>
                    <a:pt x="380" y="1084"/>
                  </a:cubicBezTo>
                  <a:cubicBezTo>
                    <a:pt x="363" y="1084"/>
                    <a:pt x="324" y="1079"/>
                    <a:pt x="324" y="1040"/>
                  </a:cubicBezTo>
                  <a:cubicBezTo>
                    <a:pt x="324" y="1013"/>
                    <a:pt x="346" y="992"/>
                    <a:pt x="384" y="953"/>
                  </a:cubicBezTo>
                  <a:lnTo>
                    <a:pt x="725" y="624"/>
                  </a:lnTo>
                  <a:lnTo>
                    <a:pt x="926" y="1018"/>
                  </a:lnTo>
                  <a:cubicBezTo>
                    <a:pt x="938" y="1035"/>
                    <a:pt x="938" y="1040"/>
                    <a:pt x="938" y="1040"/>
                  </a:cubicBezTo>
                  <a:cubicBezTo>
                    <a:pt x="938" y="1052"/>
                    <a:pt x="904" y="1079"/>
                    <a:pt x="851" y="1084"/>
                  </a:cubicBezTo>
                  <a:cubicBezTo>
                    <a:pt x="834" y="1084"/>
                    <a:pt x="813" y="1084"/>
                    <a:pt x="813" y="1122"/>
                  </a:cubicBezTo>
                  <a:cubicBezTo>
                    <a:pt x="813" y="1122"/>
                    <a:pt x="813" y="1144"/>
                    <a:pt x="839" y="1144"/>
                  </a:cubicBezTo>
                  <a:cubicBezTo>
                    <a:pt x="873" y="1144"/>
                    <a:pt x="917" y="1139"/>
                    <a:pt x="953" y="1139"/>
                  </a:cubicBezTo>
                  <a:cubicBezTo>
                    <a:pt x="987" y="1139"/>
                    <a:pt x="1023" y="1139"/>
                    <a:pt x="1062" y="1139"/>
                  </a:cubicBezTo>
                  <a:cubicBezTo>
                    <a:pt x="1088" y="1139"/>
                    <a:pt x="1127" y="1139"/>
                    <a:pt x="1158" y="1139"/>
                  </a:cubicBezTo>
                  <a:cubicBezTo>
                    <a:pt x="1188" y="1139"/>
                    <a:pt x="1224" y="1144"/>
                    <a:pt x="1250" y="1144"/>
                  </a:cubicBezTo>
                  <a:cubicBezTo>
                    <a:pt x="1258" y="1144"/>
                    <a:pt x="1284" y="1144"/>
                    <a:pt x="1284" y="1105"/>
                  </a:cubicBezTo>
                  <a:cubicBezTo>
                    <a:pt x="1284" y="1084"/>
                    <a:pt x="1262" y="1084"/>
                    <a:pt x="1236" y="1084"/>
                  </a:cubicBezTo>
                  <a:cubicBezTo>
                    <a:pt x="1137" y="1084"/>
                    <a:pt x="1132" y="1069"/>
                    <a:pt x="1115" y="1035"/>
                  </a:cubicBezTo>
                  <a:lnTo>
                    <a:pt x="844" y="503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5" name="Freeform 684"/>
            <p:cNvSpPr/>
            <p:nvPr/>
          </p:nvSpPr>
          <p:spPr>
            <a:xfrm>
              <a:off x="11542320" y="3479760"/>
              <a:ext cx="1203480" cy="37440"/>
            </a:xfrm>
            <a:custGeom>
              <a:avLst/>
              <a:gdLst/>
              <a:ahLst/>
              <a:cxnLst/>
              <a:rect l="0" t="0" r="r" b="b"/>
              <a:pathLst>
                <a:path w="3343" h="104">
                  <a:moveTo>
                    <a:pt x="1674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3343" y="0"/>
                  </a:lnTo>
                  <a:lnTo>
                    <a:pt x="3343" y="104"/>
                  </a:lnTo>
                  <a:lnTo>
                    <a:pt x="1674" y="104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" name="Freeform 685"/>
            <p:cNvSpPr/>
            <p:nvPr/>
          </p:nvSpPr>
          <p:spPr>
            <a:xfrm>
              <a:off x="11702520" y="3718440"/>
              <a:ext cx="610920" cy="585000"/>
            </a:xfrm>
            <a:custGeom>
              <a:avLst/>
              <a:gdLst/>
              <a:ahLst/>
              <a:cxnLst/>
              <a:rect l="0" t="0" r="r" b="b"/>
              <a:pathLst>
                <a:path w="1697" h="1625">
                  <a:moveTo>
                    <a:pt x="634" y="846"/>
                  </a:moveTo>
                  <a:lnTo>
                    <a:pt x="866" y="846"/>
                  </a:lnTo>
                  <a:cubicBezTo>
                    <a:pt x="1045" y="846"/>
                    <a:pt x="1062" y="890"/>
                    <a:pt x="1062" y="953"/>
                  </a:cubicBezTo>
                  <a:cubicBezTo>
                    <a:pt x="1062" y="970"/>
                    <a:pt x="1062" y="1004"/>
                    <a:pt x="1045" y="1074"/>
                  </a:cubicBezTo>
                  <a:cubicBezTo>
                    <a:pt x="1040" y="1083"/>
                    <a:pt x="1040" y="1096"/>
                    <a:pt x="1040" y="1100"/>
                  </a:cubicBezTo>
                  <a:cubicBezTo>
                    <a:pt x="1040" y="1117"/>
                    <a:pt x="1052" y="1127"/>
                    <a:pt x="1067" y="1127"/>
                  </a:cubicBezTo>
                  <a:cubicBezTo>
                    <a:pt x="1089" y="1127"/>
                    <a:pt x="1089" y="1122"/>
                    <a:pt x="1105" y="1079"/>
                  </a:cubicBezTo>
                  <a:lnTo>
                    <a:pt x="1236" y="559"/>
                  </a:lnTo>
                  <a:cubicBezTo>
                    <a:pt x="1241" y="532"/>
                    <a:pt x="1241" y="525"/>
                    <a:pt x="1241" y="520"/>
                  </a:cubicBezTo>
                  <a:cubicBezTo>
                    <a:pt x="1241" y="515"/>
                    <a:pt x="1236" y="493"/>
                    <a:pt x="1214" y="493"/>
                  </a:cubicBezTo>
                  <a:cubicBezTo>
                    <a:pt x="1193" y="493"/>
                    <a:pt x="1188" y="503"/>
                    <a:pt x="1176" y="546"/>
                  </a:cubicBezTo>
                  <a:cubicBezTo>
                    <a:pt x="1127" y="733"/>
                    <a:pt x="1074" y="776"/>
                    <a:pt x="866" y="776"/>
                  </a:cubicBezTo>
                  <a:lnTo>
                    <a:pt x="651" y="776"/>
                  </a:lnTo>
                  <a:lnTo>
                    <a:pt x="808" y="167"/>
                  </a:lnTo>
                  <a:cubicBezTo>
                    <a:pt x="822" y="82"/>
                    <a:pt x="830" y="75"/>
                    <a:pt x="931" y="75"/>
                  </a:cubicBezTo>
                  <a:lnTo>
                    <a:pt x="1246" y="75"/>
                  </a:lnTo>
                  <a:cubicBezTo>
                    <a:pt x="1543" y="75"/>
                    <a:pt x="1599" y="152"/>
                    <a:pt x="1599" y="336"/>
                  </a:cubicBezTo>
                  <a:cubicBezTo>
                    <a:pt x="1599" y="389"/>
                    <a:pt x="1599" y="401"/>
                    <a:pt x="1594" y="467"/>
                  </a:cubicBezTo>
                  <a:cubicBezTo>
                    <a:pt x="1587" y="498"/>
                    <a:pt x="1587" y="503"/>
                    <a:pt x="1587" y="510"/>
                  </a:cubicBezTo>
                  <a:cubicBezTo>
                    <a:pt x="1587" y="520"/>
                    <a:pt x="1594" y="537"/>
                    <a:pt x="1616" y="537"/>
                  </a:cubicBezTo>
                  <a:cubicBezTo>
                    <a:pt x="1642" y="537"/>
                    <a:pt x="1642" y="525"/>
                    <a:pt x="1647" y="476"/>
                  </a:cubicBezTo>
                  <a:lnTo>
                    <a:pt x="1696" y="65"/>
                  </a:lnTo>
                  <a:cubicBezTo>
                    <a:pt x="1701" y="0"/>
                    <a:pt x="1691" y="0"/>
                    <a:pt x="1630" y="0"/>
                  </a:cubicBezTo>
                  <a:lnTo>
                    <a:pt x="460" y="0"/>
                  </a:lnTo>
                  <a:cubicBezTo>
                    <a:pt x="411" y="0"/>
                    <a:pt x="389" y="0"/>
                    <a:pt x="389" y="48"/>
                  </a:cubicBezTo>
                  <a:cubicBezTo>
                    <a:pt x="389" y="75"/>
                    <a:pt x="411" y="75"/>
                    <a:pt x="455" y="75"/>
                  </a:cubicBezTo>
                  <a:cubicBezTo>
                    <a:pt x="542" y="75"/>
                    <a:pt x="612" y="75"/>
                    <a:pt x="612" y="118"/>
                  </a:cubicBezTo>
                  <a:cubicBezTo>
                    <a:pt x="612" y="126"/>
                    <a:pt x="612" y="130"/>
                    <a:pt x="602" y="174"/>
                  </a:cubicBezTo>
                  <a:lnTo>
                    <a:pt x="281" y="1437"/>
                  </a:lnTo>
                  <a:cubicBezTo>
                    <a:pt x="261" y="1533"/>
                    <a:pt x="254" y="1550"/>
                    <a:pt x="65" y="1550"/>
                  </a:cubicBezTo>
                  <a:cubicBezTo>
                    <a:pt x="27" y="1550"/>
                    <a:pt x="0" y="1550"/>
                    <a:pt x="0" y="1594"/>
                  </a:cubicBezTo>
                  <a:cubicBezTo>
                    <a:pt x="0" y="1625"/>
                    <a:pt x="27" y="1625"/>
                    <a:pt x="39" y="1625"/>
                  </a:cubicBezTo>
                  <a:cubicBezTo>
                    <a:pt x="104" y="1625"/>
                    <a:pt x="281" y="1616"/>
                    <a:pt x="353" y="1616"/>
                  </a:cubicBezTo>
                  <a:cubicBezTo>
                    <a:pt x="428" y="1616"/>
                    <a:pt x="629" y="1625"/>
                    <a:pt x="704" y="1625"/>
                  </a:cubicBezTo>
                  <a:cubicBezTo>
                    <a:pt x="726" y="1625"/>
                    <a:pt x="760" y="1625"/>
                    <a:pt x="760" y="1577"/>
                  </a:cubicBezTo>
                  <a:cubicBezTo>
                    <a:pt x="760" y="1560"/>
                    <a:pt x="743" y="1555"/>
                    <a:pt x="743" y="1555"/>
                  </a:cubicBezTo>
                  <a:cubicBezTo>
                    <a:pt x="738" y="1550"/>
                    <a:pt x="730" y="1550"/>
                    <a:pt x="677" y="1550"/>
                  </a:cubicBezTo>
                  <a:cubicBezTo>
                    <a:pt x="624" y="1550"/>
                    <a:pt x="612" y="1550"/>
                    <a:pt x="551" y="1546"/>
                  </a:cubicBezTo>
                  <a:cubicBezTo>
                    <a:pt x="481" y="1541"/>
                    <a:pt x="476" y="1529"/>
                    <a:pt x="476" y="1497"/>
                  </a:cubicBezTo>
                  <a:cubicBezTo>
                    <a:pt x="476" y="1490"/>
                    <a:pt x="476" y="1480"/>
                    <a:pt x="481" y="1441"/>
                  </a:cubicBezTo>
                  <a:lnTo>
                    <a:pt x="634" y="846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7" name="Freeform 686"/>
            <p:cNvSpPr/>
            <p:nvPr/>
          </p:nvSpPr>
          <p:spPr>
            <a:xfrm>
              <a:off x="12246840" y="4133880"/>
              <a:ext cx="302040" cy="289080"/>
            </a:xfrm>
            <a:custGeom>
              <a:avLst/>
              <a:gdLst/>
              <a:ahLst/>
              <a:cxnLst/>
              <a:rect l="0" t="0" r="r" b="b"/>
              <a:pathLst>
                <a:path w="839" h="803">
                  <a:moveTo>
                    <a:pt x="813" y="341"/>
                  </a:moveTo>
                  <a:cubicBezTo>
                    <a:pt x="839" y="331"/>
                    <a:pt x="839" y="319"/>
                    <a:pt x="839" y="314"/>
                  </a:cubicBezTo>
                  <a:cubicBezTo>
                    <a:pt x="839" y="297"/>
                    <a:pt x="830" y="292"/>
                    <a:pt x="817" y="292"/>
                  </a:cubicBezTo>
                  <a:cubicBezTo>
                    <a:pt x="808" y="292"/>
                    <a:pt x="532" y="341"/>
                    <a:pt x="488" y="353"/>
                  </a:cubicBezTo>
                  <a:lnTo>
                    <a:pt x="450" y="43"/>
                  </a:lnTo>
                  <a:cubicBezTo>
                    <a:pt x="445" y="21"/>
                    <a:pt x="438" y="0"/>
                    <a:pt x="423" y="0"/>
                  </a:cubicBezTo>
                  <a:cubicBezTo>
                    <a:pt x="406" y="0"/>
                    <a:pt x="397" y="17"/>
                    <a:pt x="397" y="43"/>
                  </a:cubicBezTo>
                  <a:lnTo>
                    <a:pt x="358" y="353"/>
                  </a:lnTo>
                  <a:lnTo>
                    <a:pt x="48" y="292"/>
                  </a:lnTo>
                  <a:cubicBezTo>
                    <a:pt x="26" y="292"/>
                    <a:pt x="26" y="292"/>
                    <a:pt x="22" y="292"/>
                  </a:cubicBezTo>
                  <a:cubicBezTo>
                    <a:pt x="17" y="292"/>
                    <a:pt x="0" y="297"/>
                    <a:pt x="0" y="314"/>
                  </a:cubicBezTo>
                  <a:cubicBezTo>
                    <a:pt x="0" y="319"/>
                    <a:pt x="5" y="324"/>
                    <a:pt x="10" y="331"/>
                  </a:cubicBezTo>
                  <a:cubicBezTo>
                    <a:pt x="17" y="336"/>
                    <a:pt x="280" y="462"/>
                    <a:pt x="314" y="476"/>
                  </a:cubicBezTo>
                  <a:lnTo>
                    <a:pt x="162" y="754"/>
                  </a:lnTo>
                  <a:cubicBezTo>
                    <a:pt x="152" y="776"/>
                    <a:pt x="152" y="776"/>
                    <a:pt x="152" y="781"/>
                  </a:cubicBezTo>
                  <a:cubicBezTo>
                    <a:pt x="152" y="791"/>
                    <a:pt x="162" y="803"/>
                    <a:pt x="174" y="803"/>
                  </a:cubicBezTo>
                  <a:cubicBezTo>
                    <a:pt x="189" y="803"/>
                    <a:pt x="222" y="764"/>
                    <a:pt x="293" y="689"/>
                  </a:cubicBezTo>
                  <a:cubicBezTo>
                    <a:pt x="331" y="646"/>
                    <a:pt x="380" y="597"/>
                    <a:pt x="423" y="554"/>
                  </a:cubicBezTo>
                  <a:cubicBezTo>
                    <a:pt x="503" y="633"/>
                    <a:pt x="624" y="769"/>
                    <a:pt x="646" y="786"/>
                  </a:cubicBezTo>
                  <a:cubicBezTo>
                    <a:pt x="655" y="803"/>
                    <a:pt x="655" y="803"/>
                    <a:pt x="667" y="803"/>
                  </a:cubicBezTo>
                  <a:cubicBezTo>
                    <a:pt x="677" y="803"/>
                    <a:pt x="687" y="791"/>
                    <a:pt x="687" y="781"/>
                  </a:cubicBezTo>
                  <a:cubicBezTo>
                    <a:pt x="687" y="776"/>
                    <a:pt x="667" y="737"/>
                    <a:pt x="655" y="716"/>
                  </a:cubicBezTo>
                  <a:lnTo>
                    <a:pt x="525" y="476"/>
                  </a:lnTo>
                  <a:lnTo>
                    <a:pt x="813" y="341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8" name="Freeform 687"/>
            <p:cNvSpPr/>
            <p:nvPr/>
          </p:nvSpPr>
          <p:spPr>
            <a:xfrm>
              <a:off x="12876480" y="2468520"/>
              <a:ext cx="423000" cy="2059560"/>
            </a:xfrm>
            <a:custGeom>
              <a:avLst/>
              <a:gdLst/>
              <a:ahLst/>
              <a:cxnLst/>
              <a:rect l="0" t="0" r="r" b="b"/>
              <a:pathLst>
                <a:path w="1175" h="5721">
                  <a:moveTo>
                    <a:pt x="1175" y="2862"/>
                  </a:moveTo>
                  <a:cubicBezTo>
                    <a:pt x="1175" y="1926"/>
                    <a:pt x="958" y="983"/>
                    <a:pt x="353" y="266"/>
                  </a:cubicBezTo>
                  <a:cubicBezTo>
                    <a:pt x="302" y="211"/>
                    <a:pt x="218" y="114"/>
                    <a:pt x="118" y="27"/>
                  </a:cubicBezTo>
                  <a:cubicBezTo>
                    <a:pt x="87" y="0"/>
                    <a:pt x="82" y="0"/>
                    <a:pt x="48" y="0"/>
                  </a:cubicBezTo>
                  <a:cubicBezTo>
                    <a:pt x="22" y="0"/>
                    <a:pt x="0" y="0"/>
                    <a:pt x="0" y="22"/>
                  </a:cubicBezTo>
                  <a:cubicBezTo>
                    <a:pt x="0" y="32"/>
                    <a:pt x="9" y="44"/>
                    <a:pt x="17" y="49"/>
                  </a:cubicBezTo>
                  <a:cubicBezTo>
                    <a:pt x="97" y="136"/>
                    <a:pt x="261" y="293"/>
                    <a:pt x="416" y="554"/>
                  </a:cubicBezTo>
                  <a:cubicBezTo>
                    <a:pt x="803" y="1166"/>
                    <a:pt x="975" y="1940"/>
                    <a:pt x="975" y="2857"/>
                  </a:cubicBezTo>
                  <a:cubicBezTo>
                    <a:pt x="975" y="3503"/>
                    <a:pt x="895" y="4328"/>
                    <a:pt x="498" y="5037"/>
                  </a:cubicBezTo>
                  <a:cubicBezTo>
                    <a:pt x="309" y="5378"/>
                    <a:pt x="109" y="5574"/>
                    <a:pt x="9" y="5678"/>
                  </a:cubicBezTo>
                  <a:cubicBezTo>
                    <a:pt x="5" y="5683"/>
                    <a:pt x="0" y="5688"/>
                    <a:pt x="0" y="5700"/>
                  </a:cubicBezTo>
                  <a:cubicBezTo>
                    <a:pt x="0" y="5721"/>
                    <a:pt x="22" y="5721"/>
                    <a:pt x="48" y="5721"/>
                  </a:cubicBezTo>
                  <a:cubicBezTo>
                    <a:pt x="82" y="5721"/>
                    <a:pt x="87" y="5721"/>
                    <a:pt x="126" y="5683"/>
                  </a:cubicBezTo>
                  <a:cubicBezTo>
                    <a:pt x="926" y="4957"/>
                    <a:pt x="1175" y="3866"/>
                    <a:pt x="1175" y="2862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9" name="Freeform 688"/>
            <p:cNvSpPr/>
            <p:nvPr/>
          </p:nvSpPr>
          <p:spPr>
            <a:xfrm>
              <a:off x="13543560" y="2281320"/>
              <a:ext cx="220320" cy="399960"/>
            </a:xfrm>
            <a:custGeom>
              <a:avLst/>
              <a:gdLst/>
              <a:ahLst/>
              <a:cxnLst/>
              <a:rect l="0" t="0" r="r" b="b"/>
              <a:pathLst>
                <a:path w="612" h="1111">
                  <a:moveTo>
                    <a:pt x="380" y="49"/>
                  </a:moveTo>
                  <a:cubicBezTo>
                    <a:pt x="380" y="0"/>
                    <a:pt x="375" y="0"/>
                    <a:pt x="331" y="0"/>
                  </a:cubicBezTo>
                  <a:cubicBezTo>
                    <a:pt x="222" y="104"/>
                    <a:pt x="70" y="109"/>
                    <a:pt x="0" y="109"/>
                  </a:cubicBezTo>
                  <a:lnTo>
                    <a:pt x="0" y="167"/>
                  </a:lnTo>
                  <a:cubicBezTo>
                    <a:pt x="38" y="167"/>
                    <a:pt x="152" y="167"/>
                    <a:pt x="244" y="119"/>
                  </a:cubicBezTo>
                  <a:lnTo>
                    <a:pt x="244" y="975"/>
                  </a:lnTo>
                  <a:cubicBezTo>
                    <a:pt x="244" y="1031"/>
                    <a:pt x="244" y="1053"/>
                    <a:pt x="75" y="1053"/>
                  </a:cubicBezTo>
                  <a:lnTo>
                    <a:pt x="9" y="1053"/>
                  </a:lnTo>
                  <a:lnTo>
                    <a:pt x="9" y="1111"/>
                  </a:lnTo>
                  <a:cubicBezTo>
                    <a:pt x="43" y="1111"/>
                    <a:pt x="249" y="1106"/>
                    <a:pt x="309" y="1106"/>
                  </a:cubicBezTo>
                  <a:cubicBezTo>
                    <a:pt x="363" y="1106"/>
                    <a:pt x="573" y="1111"/>
                    <a:pt x="612" y="1111"/>
                  </a:cubicBezTo>
                  <a:lnTo>
                    <a:pt x="612" y="1053"/>
                  </a:lnTo>
                  <a:lnTo>
                    <a:pt x="546" y="1053"/>
                  </a:lnTo>
                  <a:cubicBezTo>
                    <a:pt x="380" y="1053"/>
                    <a:pt x="380" y="1031"/>
                    <a:pt x="380" y="975"/>
                  </a:cubicBezTo>
                  <a:lnTo>
                    <a:pt x="380" y="49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0" name="Freeform 689"/>
            <p:cNvSpPr/>
            <p:nvPr/>
          </p:nvSpPr>
          <p:spPr>
            <a:xfrm>
              <a:off x="13865760" y="2230920"/>
              <a:ext cx="259560" cy="603360"/>
            </a:xfrm>
            <a:custGeom>
              <a:avLst/>
              <a:gdLst/>
              <a:ahLst/>
              <a:cxnLst/>
              <a:rect l="0" t="0" r="r" b="b"/>
              <a:pathLst>
                <a:path w="721" h="1676">
                  <a:moveTo>
                    <a:pt x="709" y="75"/>
                  </a:moveTo>
                  <a:cubicBezTo>
                    <a:pt x="721" y="53"/>
                    <a:pt x="721" y="48"/>
                    <a:pt x="721" y="44"/>
                  </a:cubicBezTo>
                  <a:cubicBezTo>
                    <a:pt x="721" y="17"/>
                    <a:pt x="699" y="0"/>
                    <a:pt x="682" y="0"/>
                  </a:cubicBezTo>
                  <a:cubicBezTo>
                    <a:pt x="655" y="0"/>
                    <a:pt x="646" y="22"/>
                    <a:pt x="634" y="44"/>
                  </a:cubicBezTo>
                  <a:lnTo>
                    <a:pt x="10" y="1599"/>
                  </a:lnTo>
                  <a:cubicBezTo>
                    <a:pt x="0" y="1621"/>
                    <a:pt x="0" y="1626"/>
                    <a:pt x="0" y="1633"/>
                  </a:cubicBezTo>
                  <a:cubicBezTo>
                    <a:pt x="0" y="1659"/>
                    <a:pt x="22" y="1676"/>
                    <a:pt x="39" y="1676"/>
                  </a:cubicBezTo>
                  <a:cubicBezTo>
                    <a:pt x="70" y="1676"/>
                    <a:pt x="75" y="1655"/>
                    <a:pt x="87" y="1633"/>
                  </a:cubicBezTo>
                  <a:lnTo>
                    <a:pt x="709" y="75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1" name="Freeform 690"/>
            <p:cNvSpPr/>
            <p:nvPr/>
          </p:nvSpPr>
          <p:spPr>
            <a:xfrm>
              <a:off x="14208840" y="2281320"/>
              <a:ext cx="267480" cy="399960"/>
            </a:xfrm>
            <a:custGeom>
              <a:avLst/>
              <a:gdLst/>
              <a:ahLst/>
              <a:cxnLst/>
              <a:rect l="0" t="0" r="r" b="b"/>
              <a:pathLst>
                <a:path w="743" h="1111">
                  <a:moveTo>
                    <a:pt x="743" y="808"/>
                  </a:moveTo>
                  <a:lnTo>
                    <a:pt x="682" y="808"/>
                  </a:lnTo>
                  <a:cubicBezTo>
                    <a:pt x="677" y="847"/>
                    <a:pt x="660" y="944"/>
                    <a:pt x="639" y="961"/>
                  </a:cubicBezTo>
                  <a:cubicBezTo>
                    <a:pt x="629" y="970"/>
                    <a:pt x="498" y="970"/>
                    <a:pt x="476" y="970"/>
                  </a:cubicBezTo>
                  <a:lnTo>
                    <a:pt x="167" y="970"/>
                  </a:lnTo>
                  <a:cubicBezTo>
                    <a:pt x="341" y="813"/>
                    <a:pt x="401" y="770"/>
                    <a:pt x="503" y="690"/>
                  </a:cubicBezTo>
                  <a:cubicBezTo>
                    <a:pt x="629" y="591"/>
                    <a:pt x="743" y="489"/>
                    <a:pt x="743" y="324"/>
                  </a:cubicBezTo>
                  <a:cubicBezTo>
                    <a:pt x="743" y="126"/>
                    <a:pt x="564" y="0"/>
                    <a:pt x="346" y="0"/>
                  </a:cubicBezTo>
                  <a:cubicBezTo>
                    <a:pt x="140" y="0"/>
                    <a:pt x="0" y="148"/>
                    <a:pt x="0" y="298"/>
                  </a:cubicBezTo>
                  <a:cubicBezTo>
                    <a:pt x="0" y="385"/>
                    <a:pt x="70" y="397"/>
                    <a:pt x="87" y="397"/>
                  </a:cubicBezTo>
                  <a:cubicBezTo>
                    <a:pt x="131" y="397"/>
                    <a:pt x="179" y="363"/>
                    <a:pt x="179" y="305"/>
                  </a:cubicBezTo>
                  <a:cubicBezTo>
                    <a:pt x="179" y="276"/>
                    <a:pt x="167" y="218"/>
                    <a:pt x="82" y="218"/>
                  </a:cubicBezTo>
                  <a:cubicBezTo>
                    <a:pt x="131" y="97"/>
                    <a:pt x="244" y="61"/>
                    <a:pt x="324" y="61"/>
                  </a:cubicBezTo>
                  <a:cubicBezTo>
                    <a:pt x="493" y="61"/>
                    <a:pt x="580" y="189"/>
                    <a:pt x="580" y="324"/>
                  </a:cubicBezTo>
                  <a:cubicBezTo>
                    <a:pt x="580" y="472"/>
                    <a:pt x="476" y="586"/>
                    <a:pt x="423" y="651"/>
                  </a:cubicBezTo>
                  <a:lnTo>
                    <a:pt x="17" y="1048"/>
                  </a:lnTo>
                  <a:cubicBezTo>
                    <a:pt x="0" y="1062"/>
                    <a:pt x="0" y="1070"/>
                    <a:pt x="0" y="1111"/>
                  </a:cubicBezTo>
                  <a:lnTo>
                    <a:pt x="694" y="1111"/>
                  </a:lnTo>
                  <a:lnTo>
                    <a:pt x="743" y="808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2" name="Freeform 691"/>
            <p:cNvSpPr/>
            <p:nvPr/>
          </p:nvSpPr>
          <p:spPr>
            <a:xfrm>
              <a:off x="14852520" y="2726280"/>
              <a:ext cx="327240" cy="1544040"/>
            </a:xfrm>
            <a:custGeom>
              <a:avLst/>
              <a:gdLst/>
              <a:ahLst/>
              <a:cxnLst/>
              <a:rect l="0" t="0" r="r" b="b"/>
              <a:pathLst>
                <a:path w="909" h="4289">
                  <a:moveTo>
                    <a:pt x="803" y="4268"/>
                  </a:moveTo>
                  <a:cubicBezTo>
                    <a:pt x="808" y="4268"/>
                    <a:pt x="829" y="4289"/>
                    <a:pt x="829" y="4289"/>
                  </a:cubicBezTo>
                  <a:lnTo>
                    <a:pt x="883" y="4289"/>
                  </a:lnTo>
                  <a:cubicBezTo>
                    <a:pt x="887" y="4289"/>
                    <a:pt x="909" y="4289"/>
                    <a:pt x="909" y="4268"/>
                  </a:cubicBezTo>
                  <a:cubicBezTo>
                    <a:pt x="909" y="4256"/>
                    <a:pt x="904" y="4251"/>
                    <a:pt x="899" y="4246"/>
                  </a:cubicBezTo>
                  <a:cubicBezTo>
                    <a:pt x="812" y="4159"/>
                    <a:pt x="682" y="4028"/>
                    <a:pt x="537" y="3769"/>
                  </a:cubicBezTo>
                  <a:cubicBezTo>
                    <a:pt x="275" y="3307"/>
                    <a:pt x="183" y="2717"/>
                    <a:pt x="183" y="2149"/>
                  </a:cubicBezTo>
                  <a:cubicBezTo>
                    <a:pt x="183" y="1089"/>
                    <a:pt x="481" y="467"/>
                    <a:pt x="904" y="44"/>
                  </a:cubicBezTo>
                  <a:cubicBezTo>
                    <a:pt x="909" y="39"/>
                    <a:pt x="909" y="27"/>
                    <a:pt x="909" y="22"/>
                  </a:cubicBezTo>
                  <a:cubicBezTo>
                    <a:pt x="909" y="0"/>
                    <a:pt x="895" y="0"/>
                    <a:pt x="866" y="0"/>
                  </a:cubicBezTo>
                  <a:cubicBezTo>
                    <a:pt x="834" y="0"/>
                    <a:pt x="829" y="0"/>
                    <a:pt x="808" y="22"/>
                  </a:cubicBezTo>
                  <a:cubicBezTo>
                    <a:pt x="580" y="218"/>
                    <a:pt x="324" y="547"/>
                    <a:pt x="157" y="1053"/>
                  </a:cubicBezTo>
                  <a:cubicBezTo>
                    <a:pt x="53" y="1367"/>
                    <a:pt x="0" y="1747"/>
                    <a:pt x="0" y="2141"/>
                  </a:cubicBezTo>
                  <a:cubicBezTo>
                    <a:pt x="0" y="2712"/>
                    <a:pt x="104" y="3351"/>
                    <a:pt x="476" y="3905"/>
                  </a:cubicBezTo>
                  <a:cubicBezTo>
                    <a:pt x="541" y="3997"/>
                    <a:pt x="633" y="4093"/>
                    <a:pt x="633" y="4093"/>
                  </a:cubicBezTo>
                  <a:cubicBezTo>
                    <a:pt x="655" y="4127"/>
                    <a:pt x="687" y="4164"/>
                    <a:pt x="708" y="4181"/>
                  </a:cubicBezTo>
                  <a:lnTo>
                    <a:pt x="803" y="4268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3" name="Freeform 692"/>
            <p:cNvSpPr/>
            <p:nvPr/>
          </p:nvSpPr>
          <p:spPr>
            <a:xfrm>
              <a:off x="16142040" y="2754360"/>
              <a:ext cx="405720" cy="380520"/>
            </a:xfrm>
            <a:custGeom>
              <a:avLst/>
              <a:gdLst/>
              <a:ahLst/>
              <a:cxnLst/>
              <a:rect l="0" t="0" r="r" b="b"/>
              <a:pathLst>
                <a:path w="1127" h="1057">
                  <a:moveTo>
                    <a:pt x="411" y="26"/>
                  </a:moveTo>
                  <a:cubicBezTo>
                    <a:pt x="411" y="22"/>
                    <a:pt x="411" y="0"/>
                    <a:pt x="380" y="0"/>
                  </a:cubicBezTo>
                  <a:cubicBezTo>
                    <a:pt x="324" y="0"/>
                    <a:pt x="145" y="22"/>
                    <a:pt x="87" y="22"/>
                  </a:cubicBezTo>
                  <a:cubicBezTo>
                    <a:pt x="66" y="26"/>
                    <a:pt x="39" y="26"/>
                    <a:pt x="39" y="70"/>
                  </a:cubicBezTo>
                  <a:cubicBezTo>
                    <a:pt x="39" y="104"/>
                    <a:pt x="61" y="104"/>
                    <a:pt x="97" y="104"/>
                  </a:cubicBezTo>
                  <a:cubicBezTo>
                    <a:pt x="211" y="104"/>
                    <a:pt x="218" y="118"/>
                    <a:pt x="218" y="140"/>
                  </a:cubicBezTo>
                  <a:cubicBezTo>
                    <a:pt x="218" y="157"/>
                    <a:pt x="189" y="271"/>
                    <a:pt x="174" y="336"/>
                  </a:cubicBezTo>
                  <a:lnTo>
                    <a:pt x="27" y="922"/>
                  </a:lnTo>
                  <a:cubicBezTo>
                    <a:pt x="17" y="960"/>
                    <a:pt x="0" y="1026"/>
                    <a:pt x="0" y="1030"/>
                  </a:cubicBezTo>
                  <a:cubicBezTo>
                    <a:pt x="0" y="1057"/>
                    <a:pt x="22" y="1057"/>
                    <a:pt x="39" y="1057"/>
                  </a:cubicBezTo>
                  <a:lnTo>
                    <a:pt x="70" y="1057"/>
                  </a:lnTo>
                  <a:cubicBezTo>
                    <a:pt x="240" y="1030"/>
                    <a:pt x="499" y="938"/>
                    <a:pt x="748" y="704"/>
                  </a:cubicBezTo>
                  <a:cubicBezTo>
                    <a:pt x="1062" y="411"/>
                    <a:pt x="1127" y="87"/>
                    <a:pt x="1127" y="65"/>
                  </a:cubicBezTo>
                  <a:cubicBezTo>
                    <a:pt x="1127" y="22"/>
                    <a:pt x="1101" y="0"/>
                    <a:pt x="1057" y="0"/>
                  </a:cubicBezTo>
                  <a:cubicBezTo>
                    <a:pt x="1040" y="0"/>
                    <a:pt x="980" y="10"/>
                    <a:pt x="965" y="82"/>
                  </a:cubicBezTo>
                  <a:cubicBezTo>
                    <a:pt x="813" y="624"/>
                    <a:pt x="450" y="890"/>
                    <a:pt x="174" y="982"/>
                  </a:cubicBezTo>
                  <a:lnTo>
                    <a:pt x="411" y="26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4" name="Freeform 693"/>
            <p:cNvSpPr/>
            <p:nvPr/>
          </p:nvSpPr>
          <p:spPr>
            <a:xfrm>
              <a:off x="15312960" y="3479760"/>
              <a:ext cx="2050200" cy="37440"/>
            </a:xfrm>
            <a:custGeom>
              <a:avLst/>
              <a:gdLst/>
              <a:ahLst/>
              <a:cxnLst/>
              <a:rect l="0" t="0" r="r" b="b"/>
              <a:pathLst>
                <a:path w="5695" h="104">
                  <a:moveTo>
                    <a:pt x="2845" y="104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5695" y="0"/>
                  </a:lnTo>
                  <a:lnTo>
                    <a:pt x="5695" y="104"/>
                  </a:lnTo>
                  <a:lnTo>
                    <a:pt x="2845" y="104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5" name="Freeform 694"/>
            <p:cNvSpPr/>
            <p:nvPr/>
          </p:nvSpPr>
          <p:spPr>
            <a:xfrm>
              <a:off x="15388920" y="3729600"/>
              <a:ext cx="284760" cy="573840"/>
            </a:xfrm>
            <a:custGeom>
              <a:avLst/>
              <a:gdLst/>
              <a:ahLst/>
              <a:cxnLst/>
              <a:rect l="0" t="0" r="r" b="b"/>
              <a:pathLst>
                <a:path w="791" h="1594">
                  <a:moveTo>
                    <a:pt x="493" y="61"/>
                  </a:moveTo>
                  <a:cubicBezTo>
                    <a:pt x="493" y="5"/>
                    <a:pt x="493" y="0"/>
                    <a:pt x="433" y="0"/>
                  </a:cubicBezTo>
                  <a:cubicBezTo>
                    <a:pt x="288" y="153"/>
                    <a:pt x="75" y="153"/>
                    <a:pt x="0" y="153"/>
                  </a:cubicBezTo>
                  <a:lnTo>
                    <a:pt x="0" y="228"/>
                  </a:lnTo>
                  <a:cubicBezTo>
                    <a:pt x="48" y="228"/>
                    <a:pt x="188" y="228"/>
                    <a:pt x="314" y="162"/>
                  </a:cubicBezTo>
                  <a:lnTo>
                    <a:pt x="314" y="1403"/>
                  </a:lnTo>
                  <a:cubicBezTo>
                    <a:pt x="314" y="1490"/>
                    <a:pt x="309" y="1519"/>
                    <a:pt x="92" y="1519"/>
                  </a:cubicBezTo>
                  <a:lnTo>
                    <a:pt x="17" y="1519"/>
                  </a:lnTo>
                  <a:lnTo>
                    <a:pt x="17" y="1594"/>
                  </a:lnTo>
                  <a:cubicBezTo>
                    <a:pt x="96" y="1582"/>
                    <a:pt x="309" y="1582"/>
                    <a:pt x="401" y="1582"/>
                  </a:cubicBezTo>
                  <a:cubicBezTo>
                    <a:pt x="498" y="1582"/>
                    <a:pt x="704" y="1582"/>
                    <a:pt x="791" y="1594"/>
                  </a:cubicBezTo>
                  <a:lnTo>
                    <a:pt x="791" y="1519"/>
                  </a:lnTo>
                  <a:lnTo>
                    <a:pt x="716" y="1519"/>
                  </a:lnTo>
                  <a:cubicBezTo>
                    <a:pt x="498" y="1519"/>
                    <a:pt x="493" y="1490"/>
                    <a:pt x="493" y="1403"/>
                  </a:cubicBezTo>
                  <a:lnTo>
                    <a:pt x="493" y="61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" name="Freeform 695"/>
            <p:cNvSpPr/>
            <p:nvPr/>
          </p:nvSpPr>
          <p:spPr>
            <a:xfrm>
              <a:off x="15907680" y="3706200"/>
              <a:ext cx="415440" cy="597240"/>
            </a:xfrm>
            <a:custGeom>
              <a:avLst/>
              <a:gdLst/>
              <a:ahLst/>
              <a:cxnLst/>
              <a:rect l="0" t="0" r="r" b="b"/>
              <a:pathLst>
                <a:path w="1154" h="1659">
                  <a:moveTo>
                    <a:pt x="184" y="1475"/>
                  </a:moveTo>
                  <a:cubicBezTo>
                    <a:pt x="184" y="1582"/>
                    <a:pt x="163" y="1582"/>
                    <a:pt x="0" y="1582"/>
                  </a:cubicBezTo>
                  <a:lnTo>
                    <a:pt x="0" y="1659"/>
                  </a:lnTo>
                  <a:cubicBezTo>
                    <a:pt x="83" y="1654"/>
                    <a:pt x="189" y="1654"/>
                    <a:pt x="262" y="1654"/>
                  </a:cubicBezTo>
                  <a:cubicBezTo>
                    <a:pt x="332" y="1654"/>
                    <a:pt x="429" y="1654"/>
                    <a:pt x="525" y="1659"/>
                  </a:cubicBezTo>
                  <a:lnTo>
                    <a:pt x="525" y="1582"/>
                  </a:lnTo>
                  <a:cubicBezTo>
                    <a:pt x="363" y="1582"/>
                    <a:pt x="337" y="1582"/>
                    <a:pt x="337" y="1475"/>
                  </a:cubicBezTo>
                  <a:lnTo>
                    <a:pt x="337" y="1231"/>
                  </a:lnTo>
                  <a:lnTo>
                    <a:pt x="489" y="1101"/>
                  </a:lnTo>
                  <a:cubicBezTo>
                    <a:pt x="673" y="1350"/>
                    <a:pt x="775" y="1485"/>
                    <a:pt x="775" y="1529"/>
                  </a:cubicBezTo>
                  <a:cubicBezTo>
                    <a:pt x="775" y="1572"/>
                    <a:pt x="731" y="1582"/>
                    <a:pt x="687" y="1582"/>
                  </a:cubicBezTo>
                  <a:lnTo>
                    <a:pt x="687" y="1659"/>
                  </a:lnTo>
                  <a:cubicBezTo>
                    <a:pt x="753" y="1654"/>
                    <a:pt x="900" y="1654"/>
                    <a:pt x="949" y="1654"/>
                  </a:cubicBezTo>
                  <a:cubicBezTo>
                    <a:pt x="1019" y="1654"/>
                    <a:pt x="1084" y="1654"/>
                    <a:pt x="1154" y="1659"/>
                  </a:cubicBezTo>
                  <a:lnTo>
                    <a:pt x="1154" y="1582"/>
                  </a:lnTo>
                  <a:cubicBezTo>
                    <a:pt x="1067" y="1582"/>
                    <a:pt x="1014" y="1582"/>
                    <a:pt x="922" y="1459"/>
                  </a:cubicBezTo>
                  <a:lnTo>
                    <a:pt x="617" y="1030"/>
                  </a:lnTo>
                  <a:cubicBezTo>
                    <a:pt x="617" y="1026"/>
                    <a:pt x="608" y="1009"/>
                    <a:pt x="608" y="1004"/>
                  </a:cubicBezTo>
                  <a:cubicBezTo>
                    <a:pt x="608" y="992"/>
                    <a:pt x="775" y="851"/>
                    <a:pt x="796" y="830"/>
                  </a:cubicBezTo>
                  <a:cubicBezTo>
                    <a:pt x="949" y="711"/>
                    <a:pt x="1053" y="704"/>
                    <a:pt x="1101" y="704"/>
                  </a:cubicBezTo>
                  <a:lnTo>
                    <a:pt x="1101" y="629"/>
                  </a:lnTo>
                  <a:cubicBezTo>
                    <a:pt x="1031" y="634"/>
                    <a:pt x="997" y="634"/>
                    <a:pt x="932" y="634"/>
                  </a:cubicBezTo>
                  <a:cubicBezTo>
                    <a:pt x="845" y="634"/>
                    <a:pt x="700" y="629"/>
                    <a:pt x="668" y="629"/>
                  </a:cubicBezTo>
                  <a:lnTo>
                    <a:pt x="668" y="704"/>
                  </a:lnTo>
                  <a:cubicBezTo>
                    <a:pt x="709" y="704"/>
                    <a:pt x="731" y="733"/>
                    <a:pt x="731" y="764"/>
                  </a:cubicBezTo>
                  <a:cubicBezTo>
                    <a:pt x="731" y="808"/>
                    <a:pt x="700" y="839"/>
                    <a:pt x="683" y="856"/>
                  </a:cubicBezTo>
                  <a:lnTo>
                    <a:pt x="346" y="1149"/>
                  </a:lnTo>
                  <a:lnTo>
                    <a:pt x="346" y="0"/>
                  </a:lnTo>
                  <a:lnTo>
                    <a:pt x="0" y="26"/>
                  </a:lnTo>
                  <a:lnTo>
                    <a:pt x="0" y="104"/>
                  </a:lnTo>
                  <a:cubicBezTo>
                    <a:pt x="167" y="104"/>
                    <a:pt x="184" y="118"/>
                    <a:pt x="184" y="232"/>
                  </a:cubicBezTo>
                  <a:lnTo>
                    <a:pt x="184" y="1475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7" name="Freeform 696"/>
            <p:cNvSpPr/>
            <p:nvPr/>
          </p:nvSpPr>
          <p:spPr>
            <a:xfrm>
              <a:off x="16364160" y="3714120"/>
              <a:ext cx="586800" cy="587520"/>
            </a:xfrm>
            <a:custGeom>
              <a:avLst/>
              <a:gdLst/>
              <a:ahLst/>
              <a:cxnLst/>
              <a:rect l="0" t="0" r="r" b="b"/>
              <a:pathLst>
                <a:path w="1630" h="1632">
                  <a:moveTo>
                    <a:pt x="1386" y="183"/>
                  </a:moveTo>
                  <a:cubicBezTo>
                    <a:pt x="1386" y="104"/>
                    <a:pt x="1393" y="75"/>
                    <a:pt x="1572" y="75"/>
                  </a:cubicBezTo>
                  <a:lnTo>
                    <a:pt x="1630" y="75"/>
                  </a:lnTo>
                  <a:lnTo>
                    <a:pt x="1630" y="0"/>
                  </a:lnTo>
                  <a:cubicBezTo>
                    <a:pt x="1551" y="4"/>
                    <a:pt x="1372" y="4"/>
                    <a:pt x="1280" y="4"/>
                  </a:cubicBezTo>
                  <a:cubicBezTo>
                    <a:pt x="1193" y="4"/>
                    <a:pt x="1009" y="4"/>
                    <a:pt x="927" y="0"/>
                  </a:cubicBezTo>
                  <a:lnTo>
                    <a:pt x="927" y="75"/>
                  </a:lnTo>
                  <a:lnTo>
                    <a:pt x="987" y="75"/>
                  </a:lnTo>
                  <a:cubicBezTo>
                    <a:pt x="1171" y="75"/>
                    <a:pt x="1171" y="104"/>
                    <a:pt x="1171" y="183"/>
                  </a:cubicBezTo>
                  <a:lnTo>
                    <a:pt x="1171" y="747"/>
                  </a:lnTo>
                  <a:lnTo>
                    <a:pt x="460" y="747"/>
                  </a:lnTo>
                  <a:lnTo>
                    <a:pt x="460" y="183"/>
                  </a:lnTo>
                  <a:cubicBezTo>
                    <a:pt x="460" y="104"/>
                    <a:pt x="460" y="75"/>
                    <a:pt x="646" y="75"/>
                  </a:cubicBezTo>
                  <a:lnTo>
                    <a:pt x="704" y="75"/>
                  </a:lnTo>
                  <a:lnTo>
                    <a:pt x="704" y="0"/>
                  </a:lnTo>
                  <a:cubicBezTo>
                    <a:pt x="624" y="4"/>
                    <a:pt x="445" y="4"/>
                    <a:pt x="353" y="4"/>
                  </a:cubicBezTo>
                  <a:cubicBezTo>
                    <a:pt x="261" y="4"/>
                    <a:pt x="82" y="4"/>
                    <a:pt x="0" y="0"/>
                  </a:cubicBezTo>
                  <a:lnTo>
                    <a:pt x="0" y="75"/>
                  </a:lnTo>
                  <a:lnTo>
                    <a:pt x="61" y="75"/>
                  </a:lnTo>
                  <a:cubicBezTo>
                    <a:pt x="244" y="75"/>
                    <a:pt x="244" y="104"/>
                    <a:pt x="244" y="183"/>
                  </a:cubicBezTo>
                  <a:lnTo>
                    <a:pt x="244" y="1446"/>
                  </a:lnTo>
                  <a:cubicBezTo>
                    <a:pt x="244" y="1533"/>
                    <a:pt x="244" y="1555"/>
                    <a:pt x="61" y="1555"/>
                  </a:cubicBezTo>
                  <a:lnTo>
                    <a:pt x="0" y="1555"/>
                  </a:lnTo>
                  <a:lnTo>
                    <a:pt x="0" y="1632"/>
                  </a:lnTo>
                  <a:cubicBezTo>
                    <a:pt x="82" y="1625"/>
                    <a:pt x="261" y="1625"/>
                    <a:pt x="353" y="1625"/>
                  </a:cubicBezTo>
                  <a:cubicBezTo>
                    <a:pt x="438" y="1625"/>
                    <a:pt x="624" y="1625"/>
                    <a:pt x="704" y="1632"/>
                  </a:cubicBezTo>
                  <a:lnTo>
                    <a:pt x="704" y="1555"/>
                  </a:lnTo>
                  <a:lnTo>
                    <a:pt x="646" y="1555"/>
                  </a:lnTo>
                  <a:cubicBezTo>
                    <a:pt x="460" y="1555"/>
                    <a:pt x="460" y="1533"/>
                    <a:pt x="460" y="1446"/>
                  </a:cubicBezTo>
                  <a:lnTo>
                    <a:pt x="460" y="817"/>
                  </a:lnTo>
                  <a:lnTo>
                    <a:pt x="1171" y="817"/>
                  </a:lnTo>
                  <a:lnTo>
                    <a:pt x="1171" y="1446"/>
                  </a:lnTo>
                  <a:cubicBezTo>
                    <a:pt x="1171" y="1533"/>
                    <a:pt x="1171" y="1555"/>
                    <a:pt x="987" y="1555"/>
                  </a:cubicBezTo>
                  <a:lnTo>
                    <a:pt x="927" y="1555"/>
                  </a:lnTo>
                  <a:lnTo>
                    <a:pt x="927" y="1632"/>
                  </a:lnTo>
                  <a:cubicBezTo>
                    <a:pt x="1009" y="1625"/>
                    <a:pt x="1188" y="1625"/>
                    <a:pt x="1280" y="1625"/>
                  </a:cubicBezTo>
                  <a:cubicBezTo>
                    <a:pt x="1372" y="1625"/>
                    <a:pt x="1551" y="1625"/>
                    <a:pt x="1630" y="1632"/>
                  </a:cubicBezTo>
                  <a:lnTo>
                    <a:pt x="1630" y="1555"/>
                  </a:lnTo>
                  <a:lnTo>
                    <a:pt x="1572" y="1555"/>
                  </a:lnTo>
                  <a:cubicBezTo>
                    <a:pt x="1393" y="1555"/>
                    <a:pt x="1386" y="1533"/>
                    <a:pt x="1386" y="1446"/>
                  </a:cubicBezTo>
                  <a:lnTo>
                    <a:pt x="1386" y="183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8" name="Freeform 697"/>
            <p:cNvSpPr/>
            <p:nvPr/>
          </p:nvSpPr>
          <p:spPr>
            <a:xfrm>
              <a:off x="17002440" y="3930840"/>
              <a:ext cx="322200" cy="370800"/>
            </a:xfrm>
            <a:custGeom>
              <a:avLst/>
              <a:gdLst/>
              <a:ahLst/>
              <a:cxnLst/>
              <a:rect l="0" t="0" r="r" b="b"/>
              <a:pathLst>
                <a:path w="895" h="1030">
                  <a:moveTo>
                    <a:pt x="866" y="70"/>
                  </a:moveTo>
                  <a:cubicBezTo>
                    <a:pt x="888" y="44"/>
                    <a:pt x="888" y="44"/>
                    <a:pt x="888" y="31"/>
                  </a:cubicBezTo>
                  <a:cubicBezTo>
                    <a:pt x="888" y="0"/>
                    <a:pt x="866" y="0"/>
                    <a:pt x="823" y="0"/>
                  </a:cubicBezTo>
                  <a:lnTo>
                    <a:pt x="61" y="0"/>
                  </a:lnTo>
                  <a:lnTo>
                    <a:pt x="32" y="385"/>
                  </a:lnTo>
                  <a:lnTo>
                    <a:pt x="92" y="385"/>
                  </a:lnTo>
                  <a:cubicBezTo>
                    <a:pt x="109" y="140"/>
                    <a:pt x="153" y="53"/>
                    <a:pt x="416" y="53"/>
                  </a:cubicBezTo>
                  <a:lnTo>
                    <a:pt x="687" y="53"/>
                  </a:lnTo>
                  <a:lnTo>
                    <a:pt x="22" y="953"/>
                  </a:lnTo>
                  <a:cubicBezTo>
                    <a:pt x="0" y="982"/>
                    <a:pt x="0" y="987"/>
                    <a:pt x="0" y="997"/>
                  </a:cubicBezTo>
                  <a:cubicBezTo>
                    <a:pt x="0" y="1030"/>
                    <a:pt x="17" y="1030"/>
                    <a:pt x="61" y="1030"/>
                  </a:cubicBezTo>
                  <a:lnTo>
                    <a:pt x="852" y="1030"/>
                  </a:lnTo>
                  <a:lnTo>
                    <a:pt x="895" y="585"/>
                  </a:lnTo>
                  <a:lnTo>
                    <a:pt x="835" y="585"/>
                  </a:lnTo>
                  <a:cubicBezTo>
                    <a:pt x="813" y="868"/>
                    <a:pt x="765" y="970"/>
                    <a:pt x="482" y="970"/>
                  </a:cubicBezTo>
                  <a:lnTo>
                    <a:pt x="201" y="970"/>
                  </a:lnTo>
                  <a:lnTo>
                    <a:pt x="866" y="70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9" name="Freeform 698"/>
            <p:cNvSpPr/>
            <p:nvPr/>
          </p:nvSpPr>
          <p:spPr>
            <a:xfrm>
              <a:off x="17493840" y="2726280"/>
              <a:ext cx="327240" cy="1544040"/>
            </a:xfrm>
            <a:custGeom>
              <a:avLst/>
              <a:gdLst/>
              <a:ahLst/>
              <a:cxnLst/>
              <a:rect l="0" t="0" r="r" b="b"/>
              <a:pathLst>
                <a:path w="909" h="4289">
                  <a:moveTo>
                    <a:pt x="909" y="2141"/>
                  </a:moveTo>
                  <a:cubicBezTo>
                    <a:pt x="909" y="1459"/>
                    <a:pt x="747" y="733"/>
                    <a:pt x="275" y="196"/>
                  </a:cubicBezTo>
                  <a:cubicBezTo>
                    <a:pt x="244" y="158"/>
                    <a:pt x="157" y="66"/>
                    <a:pt x="96" y="17"/>
                  </a:cubicBezTo>
                  <a:cubicBezTo>
                    <a:pt x="82" y="0"/>
                    <a:pt x="75" y="0"/>
                    <a:pt x="43" y="0"/>
                  </a:cubicBezTo>
                  <a:cubicBezTo>
                    <a:pt x="21" y="0"/>
                    <a:pt x="0" y="0"/>
                    <a:pt x="0" y="22"/>
                  </a:cubicBezTo>
                  <a:cubicBezTo>
                    <a:pt x="0" y="32"/>
                    <a:pt x="9" y="44"/>
                    <a:pt x="16" y="49"/>
                  </a:cubicBezTo>
                  <a:cubicBezTo>
                    <a:pt x="96" y="131"/>
                    <a:pt x="227" y="262"/>
                    <a:pt x="374" y="525"/>
                  </a:cubicBezTo>
                  <a:cubicBezTo>
                    <a:pt x="633" y="983"/>
                    <a:pt x="725" y="1573"/>
                    <a:pt x="725" y="2141"/>
                  </a:cubicBezTo>
                  <a:cubicBezTo>
                    <a:pt x="725" y="3177"/>
                    <a:pt x="437" y="3813"/>
                    <a:pt x="9" y="4246"/>
                  </a:cubicBezTo>
                  <a:cubicBezTo>
                    <a:pt x="4" y="4251"/>
                    <a:pt x="0" y="4263"/>
                    <a:pt x="0" y="4268"/>
                  </a:cubicBezTo>
                  <a:cubicBezTo>
                    <a:pt x="0" y="4289"/>
                    <a:pt x="21" y="4289"/>
                    <a:pt x="43" y="4289"/>
                  </a:cubicBezTo>
                  <a:cubicBezTo>
                    <a:pt x="75" y="4289"/>
                    <a:pt x="82" y="4289"/>
                    <a:pt x="104" y="4272"/>
                  </a:cubicBezTo>
                  <a:cubicBezTo>
                    <a:pt x="331" y="4077"/>
                    <a:pt x="585" y="3748"/>
                    <a:pt x="752" y="3242"/>
                  </a:cubicBezTo>
                  <a:cubicBezTo>
                    <a:pt x="856" y="2918"/>
                    <a:pt x="909" y="2526"/>
                    <a:pt x="909" y="2141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0" name="Freeform 699"/>
            <p:cNvSpPr/>
            <p:nvPr/>
          </p:nvSpPr>
          <p:spPr>
            <a:xfrm>
              <a:off x="18040680" y="2773440"/>
              <a:ext cx="407520" cy="31320"/>
            </a:xfrm>
            <a:custGeom>
              <a:avLst/>
              <a:gdLst/>
              <a:ahLst/>
              <a:cxnLst/>
              <a:rect l="0" t="0" r="r" b="b"/>
              <a:pathLst>
                <a:path w="1132" h="87">
                  <a:moveTo>
                    <a:pt x="1066" y="87"/>
                  </a:moveTo>
                  <a:cubicBezTo>
                    <a:pt x="1088" y="87"/>
                    <a:pt x="1132" y="87"/>
                    <a:pt x="1132" y="44"/>
                  </a:cubicBezTo>
                  <a:cubicBezTo>
                    <a:pt x="1132" y="0"/>
                    <a:pt x="1093" y="0"/>
                    <a:pt x="1066" y="0"/>
                  </a:cubicBezTo>
                  <a:lnTo>
                    <a:pt x="65" y="0"/>
                  </a:lnTo>
                  <a:cubicBezTo>
                    <a:pt x="38" y="0"/>
                    <a:pt x="0" y="0"/>
                    <a:pt x="0" y="44"/>
                  </a:cubicBezTo>
                  <a:cubicBezTo>
                    <a:pt x="0" y="87"/>
                    <a:pt x="38" y="87"/>
                    <a:pt x="65" y="87"/>
                  </a:cubicBezTo>
                  <a:lnTo>
                    <a:pt x="1066" y="87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1" name="Freeform 700"/>
            <p:cNvSpPr/>
            <p:nvPr/>
          </p:nvSpPr>
          <p:spPr>
            <a:xfrm>
              <a:off x="18577080" y="2539080"/>
              <a:ext cx="220320" cy="399960"/>
            </a:xfrm>
            <a:custGeom>
              <a:avLst/>
              <a:gdLst/>
              <a:ahLst/>
              <a:cxnLst/>
              <a:rect l="0" t="0" r="r" b="b"/>
              <a:pathLst>
                <a:path w="612" h="1111">
                  <a:moveTo>
                    <a:pt x="380" y="49"/>
                  </a:moveTo>
                  <a:cubicBezTo>
                    <a:pt x="380" y="0"/>
                    <a:pt x="375" y="0"/>
                    <a:pt x="331" y="0"/>
                  </a:cubicBezTo>
                  <a:cubicBezTo>
                    <a:pt x="222" y="104"/>
                    <a:pt x="70" y="109"/>
                    <a:pt x="0" y="109"/>
                  </a:cubicBezTo>
                  <a:lnTo>
                    <a:pt x="0" y="167"/>
                  </a:lnTo>
                  <a:cubicBezTo>
                    <a:pt x="39" y="167"/>
                    <a:pt x="152" y="167"/>
                    <a:pt x="244" y="119"/>
                  </a:cubicBezTo>
                  <a:lnTo>
                    <a:pt x="244" y="975"/>
                  </a:lnTo>
                  <a:cubicBezTo>
                    <a:pt x="244" y="1031"/>
                    <a:pt x="244" y="1053"/>
                    <a:pt x="75" y="1053"/>
                  </a:cubicBezTo>
                  <a:lnTo>
                    <a:pt x="9" y="1053"/>
                  </a:lnTo>
                  <a:lnTo>
                    <a:pt x="9" y="1111"/>
                  </a:lnTo>
                  <a:cubicBezTo>
                    <a:pt x="43" y="1111"/>
                    <a:pt x="249" y="1106"/>
                    <a:pt x="309" y="1106"/>
                  </a:cubicBezTo>
                  <a:cubicBezTo>
                    <a:pt x="363" y="1106"/>
                    <a:pt x="573" y="1111"/>
                    <a:pt x="612" y="1111"/>
                  </a:cubicBezTo>
                  <a:lnTo>
                    <a:pt x="612" y="1053"/>
                  </a:lnTo>
                  <a:lnTo>
                    <a:pt x="547" y="1053"/>
                  </a:lnTo>
                  <a:cubicBezTo>
                    <a:pt x="380" y="1053"/>
                    <a:pt x="380" y="1031"/>
                    <a:pt x="380" y="975"/>
                  </a:cubicBezTo>
                  <a:lnTo>
                    <a:pt x="380" y="49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2" name="Freeform 701"/>
            <p:cNvSpPr/>
            <p:nvPr/>
          </p:nvSpPr>
          <p:spPr>
            <a:xfrm>
              <a:off x="18898200" y="2488680"/>
              <a:ext cx="259560" cy="603360"/>
            </a:xfrm>
            <a:custGeom>
              <a:avLst/>
              <a:gdLst/>
              <a:ahLst/>
              <a:cxnLst/>
              <a:rect l="0" t="0" r="r" b="b"/>
              <a:pathLst>
                <a:path w="721" h="1676">
                  <a:moveTo>
                    <a:pt x="709" y="75"/>
                  </a:moveTo>
                  <a:cubicBezTo>
                    <a:pt x="721" y="53"/>
                    <a:pt x="721" y="48"/>
                    <a:pt x="721" y="44"/>
                  </a:cubicBezTo>
                  <a:cubicBezTo>
                    <a:pt x="721" y="17"/>
                    <a:pt x="700" y="0"/>
                    <a:pt x="683" y="0"/>
                  </a:cubicBezTo>
                  <a:cubicBezTo>
                    <a:pt x="656" y="0"/>
                    <a:pt x="646" y="22"/>
                    <a:pt x="634" y="44"/>
                  </a:cubicBezTo>
                  <a:lnTo>
                    <a:pt x="10" y="1599"/>
                  </a:lnTo>
                  <a:cubicBezTo>
                    <a:pt x="0" y="1621"/>
                    <a:pt x="0" y="1626"/>
                    <a:pt x="0" y="1633"/>
                  </a:cubicBezTo>
                  <a:cubicBezTo>
                    <a:pt x="0" y="1660"/>
                    <a:pt x="22" y="1676"/>
                    <a:pt x="39" y="1676"/>
                  </a:cubicBezTo>
                  <a:cubicBezTo>
                    <a:pt x="71" y="1676"/>
                    <a:pt x="75" y="1655"/>
                    <a:pt x="88" y="1633"/>
                  </a:cubicBezTo>
                  <a:lnTo>
                    <a:pt x="709" y="75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3" name="Freeform 702"/>
            <p:cNvSpPr/>
            <p:nvPr/>
          </p:nvSpPr>
          <p:spPr>
            <a:xfrm>
              <a:off x="19239840" y="2539080"/>
              <a:ext cx="267120" cy="399960"/>
            </a:xfrm>
            <a:custGeom>
              <a:avLst/>
              <a:gdLst/>
              <a:ahLst/>
              <a:cxnLst/>
              <a:rect l="0" t="0" r="r" b="b"/>
              <a:pathLst>
                <a:path w="742" h="1111">
                  <a:moveTo>
                    <a:pt x="742" y="808"/>
                  </a:moveTo>
                  <a:lnTo>
                    <a:pt x="682" y="808"/>
                  </a:lnTo>
                  <a:cubicBezTo>
                    <a:pt x="677" y="847"/>
                    <a:pt x="660" y="944"/>
                    <a:pt x="638" y="961"/>
                  </a:cubicBezTo>
                  <a:cubicBezTo>
                    <a:pt x="629" y="970"/>
                    <a:pt x="498" y="970"/>
                    <a:pt x="476" y="970"/>
                  </a:cubicBezTo>
                  <a:lnTo>
                    <a:pt x="167" y="970"/>
                  </a:lnTo>
                  <a:cubicBezTo>
                    <a:pt x="341" y="813"/>
                    <a:pt x="401" y="770"/>
                    <a:pt x="503" y="690"/>
                  </a:cubicBezTo>
                  <a:cubicBezTo>
                    <a:pt x="629" y="591"/>
                    <a:pt x="742" y="489"/>
                    <a:pt x="742" y="324"/>
                  </a:cubicBezTo>
                  <a:cubicBezTo>
                    <a:pt x="742" y="126"/>
                    <a:pt x="563" y="0"/>
                    <a:pt x="346" y="0"/>
                  </a:cubicBezTo>
                  <a:cubicBezTo>
                    <a:pt x="140" y="0"/>
                    <a:pt x="0" y="148"/>
                    <a:pt x="0" y="298"/>
                  </a:cubicBezTo>
                  <a:cubicBezTo>
                    <a:pt x="0" y="385"/>
                    <a:pt x="70" y="397"/>
                    <a:pt x="87" y="397"/>
                  </a:cubicBezTo>
                  <a:cubicBezTo>
                    <a:pt x="130" y="397"/>
                    <a:pt x="179" y="363"/>
                    <a:pt x="179" y="305"/>
                  </a:cubicBezTo>
                  <a:cubicBezTo>
                    <a:pt x="179" y="276"/>
                    <a:pt x="167" y="218"/>
                    <a:pt x="82" y="218"/>
                  </a:cubicBezTo>
                  <a:cubicBezTo>
                    <a:pt x="130" y="97"/>
                    <a:pt x="244" y="61"/>
                    <a:pt x="324" y="61"/>
                  </a:cubicBezTo>
                  <a:cubicBezTo>
                    <a:pt x="493" y="61"/>
                    <a:pt x="580" y="189"/>
                    <a:pt x="580" y="324"/>
                  </a:cubicBezTo>
                  <a:cubicBezTo>
                    <a:pt x="580" y="472"/>
                    <a:pt x="476" y="586"/>
                    <a:pt x="423" y="651"/>
                  </a:cubicBezTo>
                  <a:lnTo>
                    <a:pt x="17" y="1048"/>
                  </a:lnTo>
                  <a:cubicBezTo>
                    <a:pt x="0" y="1062"/>
                    <a:pt x="0" y="1070"/>
                    <a:pt x="0" y="1111"/>
                  </a:cubicBezTo>
                  <a:lnTo>
                    <a:pt x="694" y="1111"/>
                  </a:lnTo>
                  <a:lnTo>
                    <a:pt x="742" y="808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4" name="Group 703"/>
          <p:cNvGrpSpPr/>
          <p:nvPr/>
        </p:nvGrpSpPr>
        <p:grpSpPr>
          <a:xfrm>
            <a:off x="16646040" y="4945320"/>
            <a:ext cx="7140960" cy="757800"/>
            <a:chOff x="16646040" y="4945320"/>
            <a:chExt cx="7140960" cy="757800"/>
          </a:xfrm>
        </p:grpSpPr>
        <p:sp>
          <p:nvSpPr>
            <p:cNvPr id="705" name="Freeform 704"/>
            <p:cNvSpPr/>
            <p:nvPr/>
          </p:nvSpPr>
          <p:spPr>
            <a:xfrm>
              <a:off x="16653960" y="4980240"/>
              <a:ext cx="7097400" cy="686160"/>
            </a:xfrm>
            <a:custGeom>
              <a:avLst/>
              <a:gdLst/>
              <a:ahLst/>
              <a:cxnLst/>
              <a:rect l="0" t="0" r="r" b="b"/>
              <a:pathLst>
                <a:path w="19715" h="1906">
                  <a:moveTo>
                    <a:pt x="9860" y="1906"/>
                  </a:moveTo>
                  <a:lnTo>
                    <a:pt x="0" y="1906"/>
                  </a:lnTo>
                  <a:lnTo>
                    <a:pt x="0" y="0"/>
                  </a:lnTo>
                  <a:lnTo>
                    <a:pt x="19715" y="0"/>
                  </a:lnTo>
                  <a:lnTo>
                    <a:pt x="19715" y="1906"/>
                  </a:lnTo>
                  <a:lnTo>
                    <a:pt x="9860" y="1906"/>
                  </a:lnTo>
                  <a:close/>
                </a:path>
              </a:pathLst>
            </a:custGeom>
            <a:noFill/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" name="Freeform 705"/>
            <p:cNvSpPr/>
            <p:nvPr/>
          </p:nvSpPr>
          <p:spPr>
            <a:xfrm>
              <a:off x="16646040" y="5082840"/>
              <a:ext cx="507960" cy="475560"/>
            </a:xfrm>
            <a:custGeom>
              <a:avLst/>
              <a:gdLst/>
              <a:ahLst/>
              <a:cxnLst/>
              <a:rect l="0" t="0" r="r" b="b"/>
              <a:pathLst>
                <a:path w="1411" h="1321">
                  <a:moveTo>
                    <a:pt x="527" y="687"/>
                  </a:moveTo>
                  <a:lnTo>
                    <a:pt x="721" y="687"/>
                  </a:lnTo>
                  <a:cubicBezTo>
                    <a:pt x="868" y="687"/>
                    <a:pt x="883" y="721"/>
                    <a:pt x="883" y="774"/>
                  </a:cubicBezTo>
                  <a:cubicBezTo>
                    <a:pt x="883" y="789"/>
                    <a:pt x="883" y="815"/>
                    <a:pt x="868" y="871"/>
                  </a:cubicBezTo>
                  <a:cubicBezTo>
                    <a:pt x="864" y="881"/>
                    <a:pt x="864" y="890"/>
                    <a:pt x="864" y="893"/>
                  </a:cubicBezTo>
                  <a:cubicBezTo>
                    <a:pt x="864" y="907"/>
                    <a:pt x="873" y="917"/>
                    <a:pt x="888" y="917"/>
                  </a:cubicBezTo>
                  <a:cubicBezTo>
                    <a:pt x="905" y="917"/>
                    <a:pt x="905" y="912"/>
                    <a:pt x="919" y="876"/>
                  </a:cubicBezTo>
                  <a:lnTo>
                    <a:pt x="1028" y="453"/>
                  </a:lnTo>
                  <a:cubicBezTo>
                    <a:pt x="1031" y="431"/>
                    <a:pt x="1031" y="428"/>
                    <a:pt x="1031" y="424"/>
                  </a:cubicBezTo>
                  <a:cubicBezTo>
                    <a:pt x="1031" y="419"/>
                    <a:pt x="1028" y="402"/>
                    <a:pt x="1009" y="402"/>
                  </a:cubicBezTo>
                  <a:cubicBezTo>
                    <a:pt x="987" y="402"/>
                    <a:pt x="987" y="409"/>
                    <a:pt x="977" y="445"/>
                  </a:cubicBezTo>
                  <a:cubicBezTo>
                    <a:pt x="936" y="595"/>
                    <a:pt x="893" y="629"/>
                    <a:pt x="721" y="629"/>
                  </a:cubicBezTo>
                  <a:lnTo>
                    <a:pt x="539" y="629"/>
                  </a:lnTo>
                  <a:lnTo>
                    <a:pt x="670" y="136"/>
                  </a:lnTo>
                  <a:cubicBezTo>
                    <a:pt x="685" y="66"/>
                    <a:pt x="689" y="61"/>
                    <a:pt x="774" y="61"/>
                  </a:cubicBezTo>
                  <a:lnTo>
                    <a:pt x="1040" y="61"/>
                  </a:lnTo>
                  <a:cubicBezTo>
                    <a:pt x="1285" y="61"/>
                    <a:pt x="1328" y="124"/>
                    <a:pt x="1328" y="274"/>
                  </a:cubicBezTo>
                  <a:cubicBezTo>
                    <a:pt x="1328" y="317"/>
                    <a:pt x="1328" y="327"/>
                    <a:pt x="1323" y="380"/>
                  </a:cubicBezTo>
                  <a:cubicBezTo>
                    <a:pt x="1321" y="404"/>
                    <a:pt x="1321" y="409"/>
                    <a:pt x="1321" y="414"/>
                  </a:cubicBezTo>
                  <a:cubicBezTo>
                    <a:pt x="1321" y="424"/>
                    <a:pt x="1323" y="436"/>
                    <a:pt x="1343" y="436"/>
                  </a:cubicBezTo>
                  <a:cubicBezTo>
                    <a:pt x="1364" y="436"/>
                    <a:pt x="1364" y="428"/>
                    <a:pt x="1369" y="387"/>
                  </a:cubicBezTo>
                  <a:lnTo>
                    <a:pt x="1410" y="53"/>
                  </a:lnTo>
                  <a:cubicBezTo>
                    <a:pt x="1415" y="0"/>
                    <a:pt x="1405" y="0"/>
                    <a:pt x="1355" y="0"/>
                  </a:cubicBezTo>
                  <a:lnTo>
                    <a:pt x="382" y="0"/>
                  </a:lnTo>
                  <a:cubicBezTo>
                    <a:pt x="344" y="0"/>
                    <a:pt x="324" y="0"/>
                    <a:pt x="324" y="39"/>
                  </a:cubicBezTo>
                  <a:cubicBezTo>
                    <a:pt x="324" y="61"/>
                    <a:pt x="344" y="61"/>
                    <a:pt x="377" y="61"/>
                  </a:cubicBezTo>
                  <a:cubicBezTo>
                    <a:pt x="450" y="61"/>
                    <a:pt x="508" y="61"/>
                    <a:pt x="508" y="97"/>
                  </a:cubicBezTo>
                  <a:cubicBezTo>
                    <a:pt x="508" y="102"/>
                    <a:pt x="508" y="107"/>
                    <a:pt x="501" y="141"/>
                  </a:cubicBezTo>
                  <a:lnTo>
                    <a:pt x="235" y="1166"/>
                  </a:lnTo>
                  <a:cubicBezTo>
                    <a:pt x="215" y="1246"/>
                    <a:pt x="213" y="1261"/>
                    <a:pt x="53" y="1261"/>
                  </a:cubicBezTo>
                  <a:cubicBezTo>
                    <a:pt x="22" y="1261"/>
                    <a:pt x="0" y="1261"/>
                    <a:pt x="0" y="1294"/>
                  </a:cubicBezTo>
                  <a:cubicBezTo>
                    <a:pt x="0" y="1321"/>
                    <a:pt x="22" y="1321"/>
                    <a:pt x="31" y="1321"/>
                  </a:cubicBezTo>
                  <a:cubicBezTo>
                    <a:pt x="85" y="1321"/>
                    <a:pt x="235" y="1311"/>
                    <a:pt x="293" y="1311"/>
                  </a:cubicBezTo>
                  <a:cubicBezTo>
                    <a:pt x="356" y="1311"/>
                    <a:pt x="523" y="1321"/>
                    <a:pt x="585" y="1321"/>
                  </a:cubicBezTo>
                  <a:cubicBezTo>
                    <a:pt x="605" y="1321"/>
                    <a:pt x="631" y="1321"/>
                    <a:pt x="631" y="1282"/>
                  </a:cubicBezTo>
                  <a:cubicBezTo>
                    <a:pt x="631" y="1268"/>
                    <a:pt x="617" y="1263"/>
                    <a:pt x="617" y="1263"/>
                  </a:cubicBezTo>
                  <a:cubicBezTo>
                    <a:pt x="612" y="1261"/>
                    <a:pt x="607" y="1261"/>
                    <a:pt x="564" y="1261"/>
                  </a:cubicBezTo>
                  <a:cubicBezTo>
                    <a:pt x="518" y="1261"/>
                    <a:pt x="508" y="1261"/>
                    <a:pt x="460" y="1256"/>
                  </a:cubicBezTo>
                  <a:cubicBezTo>
                    <a:pt x="402" y="1251"/>
                    <a:pt x="397" y="1241"/>
                    <a:pt x="397" y="1215"/>
                  </a:cubicBezTo>
                  <a:cubicBezTo>
                    <a:pt x="397" y="1212"/>
                    <a:pt x="397" y="1202"/>
                    <a:pt x="402" y="1171"/>
                  </a:cubicBezTo>
                  <a:lnTo>
                    <a:pt x="527" y="687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7" name="Freeform 706"/>
            <p:cNvSpPr/>
            <p:nvPr/>
          </p:nvSpPr>
          <p:spPr>
            <a:xfrm>
              <a:off x="17097120" y="5420880"/>
              <a:ext cx="251640" cy="234360"/>
            </a:xfrm>
            <a:custGeom>
              <a:avLst/>
              <a:gdLst/>
              <a:ahLst/>
              <a:cxnLst/>
              <a:rect l="0" t="0" r="r" b="b"/>
              <a:pathLst>
                <a:path w="699" h="651">
                  <a:moveTo>
                    <a:pt x="675" y="278"/>
                  </a:moveTo>
                  <a:cubicBezTo>
                    <a:pt x="699" y="268"/>
                    <a:pt x="699" y="259"/>
                    <a:pt x="699" y="256"/>
                  </a:cubicBezTo>
                  <a:cubicBezTo>
                    <a:pt x="699" y="242"/>
                    <a:pt x="689" y="237"/>
                    <a:pt x="680" y="237"/>
                  </a:cubicBezTo>
                  <a:cubicBezTo>
                    <a:pt x="670" y="237"/>
                    <a:pt x="440" y="278"/>
                    <a:pt x="406" y="285"/>
                  </a:cubicBezTo>
                  <a:lnTo>
                    <a:pt x="375" y="36"/>
                  </a:lnTo>
                  <a:cubicBezTo>
                    <a:pt x="370" y="17"/>
                    <a:pt x="365" y="0"/>
                    <a:pt x="351" y="0"/>
                  </a:cubicBezTo>
                  <a:cubicBezTo>
                    <a:pt x="339" y="0"/>
                    <a:pt x="329" y="12"/>
                    <a:pt x="329" y="36"/>
                  </a:cubicBezTo>
                  <a:lnTo>
                    <a:pt x="298" y="285"/>
                  </a:lnTo>
                  <a:lnTo>
                    <a:pt x="41" y="237"/>
                  </a:lnTo>
                  <a:cubicBezTo>
                    <a:pt x="22" y="237"/>
                    <a:pt x="22" y="237"/>
                    <a:pt x="17" y="237"/>
                  </a:cubicBezTo>
                  <a:cubicBezTo>
                    <a:pt x="15" y="237"/>
                    <a:pt x="0" y="242"/>
                    <a:pt x="0" y="256"/>
                  </a:cubicBezTo>
                  <a:cubicBezTo>
                    <a:pt x="0" y="259"/>
                    <a:pt x="5" y="263"/>
                    <a:pt x="10" y="268"/>
                  </a:cubicBezTo>
                  <a:cubicBezTo>
                    <a:pt x="15" y="273"/>
                    <a:pt x="235" y="375"/>
                    <a:pt x="266" y="387"/>
                  </a:cubicBezTo>
                  <a:lnTo>
                    <a:pt x="136" y="612"/>
                  </a:lnTo>
                  <a:cubicBezTo>
                    <a:pt x="126" y="629"/>
                    <a:pt x="126" y="629"/>
                    <a:pt x="126" y="634"/>
                  </a:cubicBezTo>
                  <a:cubicBezTo>
                    <a:pt x="126" y="643"/>
                    <a:pt x="136" y="651"/>
                    <a:pt x="145" y="651"/>
                  </a:cubicBezTo>
                  <a:cubicBezTo>
                    <a:pt x="157" y="651"/>
                    <a:pt x="184" y="621"/>
                    <a:pt x="244" y="559"/>
                  </a:cubicBezTo>
                  <a:cubicBezTo>
                    <a:pt x="276" y="525"/>
                    <a:pt x="315" y="484"/>
                    <a:pt x="351" y="450"/>
                  </a:cubicBezTo>
                  <a:cubicBezTo>
                    <a:pt x="419" y="515"/>
                    <a:pt x="518" y="624"/>
                    <a:pt x="537" y="638"/>
                  </a:cubicBezTo>
                  <a:cubicBezTo>
                    <a:pt x="544" y="651"/>
                    <a:pt x="544" y="651"/>
                    <a:pt x="554" y="651"/>
                  </a:cubicBezTo>
                  <a:cubicBezTo>
                    <a:pt x="564" y="651"/>
                    <a:pt x="571" y="643"/>
                    <a:pt x="571" y="634"/>
                  </a:cubicBezTo>
                  <a:cubicBezTo>
                    <a:pt x="571" y="629"/>
                    <a:pt x="559" y="600"/>
                    <a:pt x="544" y="580"/>
                  </a:cubicBezTo>
                  <a:lnTo>
                    <a:pt x="438" y="387"/>
                  </a:lnTo>
                  <a:lnTo>
                    <a:pt x="675" y="278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8" name="Freeform 707"/>
            <p:cNvSpPr/>
            <p:nvPr/>
          </p:nvSpPr>
          <p:spPr>
            <a:xfrm>
              <a:off x="17641440" y="5233680"/>
              <a:ext cx="476280" cy="299520"/>
            </a:xfrm>
            <a:custGeom>
              <a:avLst/>
              <a:gdLst/>
              <a:ahLst/>
              <a:cxnLst/>
              <a:rect l="0" t="0" r="r" b="b"/>
              <a:pathLst>
                <a:path w="1323" h="832">
                  <a:moveTo>
                    <a:pt x="1253" y="80"/>
                  </a:moveTo>
                  <a:cubicBezTo>
                    <a:pt x="1289" y="80"/>
                    <a:pt x="1323" y="80"/>
                    <a:pt x="1323" y="38"/>
                  </a:cubicBezTo>
                  <a:cubicBezTo>
                    <a:pt x="1323" y="0"/>
                    <a:pt x="1289" y="0"/>
                    <a:pt x="1255" y="0"/>
                  </a:cubicBezTo>
                  <a:lnTo>
                    <a:pt x="68" y="0"/>
                  </a:lnTo>
                  <a:cubicBezTo>
                    <a:pt x="36" y="0"/>
                    <a:pt x="0" y="0"/>
                    <a:pt x="0" y="38"/>
                  </a:cubicBezTo>
                  <a:cubicBezTo>
                    <a:pt x="0" y="80"/>
                    <a:pt x="41" y="80"/>
                    <a:pt x="73" y="80"/>
                  </a:cubicBezTo>
                  <a:lnTo>
                    <a:pt x="1253" y="80"/>
                  </a:lnTo>
                  <a:moveTo>
                    <a:pt x="1255" y="832"/>
                  </a:moveTo>
                  <a:cubicBezTo>
                    <a:pt x="1289" y="832"/>
                    <a:pt x="1323" y="832"/>
                    <a:pt x="1323" y="793"/>
                  </a:cubicBezTo>
                  <a:cubicBezTo>
                    <a:pt x="1323" y="752"/>
                    <a:pt x="1289" y="752"/>
                    <a:pt x="1253" y="752"/>
                  </a:cubicBezTo>
                  <a:lnTo>
                    <a:pt x="73" y="752"/>
                  </a:lnTo>
                  <a:cubicBezTo>
                    <a:pt x="41" y="752"/>
                    <a:pt x="0" y="752"/>
                    <a:pt x="0" y="793"/>
                  </a:cubicBezTo>
                  <a:cubicBezTo>
                    <a:pt x="0" y="832"/>
                    <a:pt x="36" y="832"/>
                    <a:pt x="68" y="832"/>
                  </a:cubicBezTo>
                  <a:lnTo>
                    <a:pt x="1255" y="832"/>
                  </a:lnTo>
                  <a:moveTo>
                    <a:pt x="1255" y="452"/>
                  </a:moveTo>
                  <a:cubicBezTo>
                    <a:pt x="1289" y="452"/>
                    <a:pt x="1323" y="452"/>
                    <a:pt x="1323" y="418"/>
                  </a:cubicBezTo>
                  <a:cubicBezTo>
                    <a:pt x="1323" y="379"/>
                    <a:pt x="1289" y="379"/>
                    <a:pt x="1255" y="379"/>
                  </a:cubicBezTo>
                  <a:lnTo>
                    <a:pt x="68" y="379"/>
                  </a:lnTo>
                  <a:cubicBezTo>
                    <a:pt x="36" y="379"/>
                    <a:pt x="0" y="379"/>
                    <a:pt x="0" y="418"/>
                  </a:cubicBezTo>
                  <a:cubicBezTo>
                    <a:pt x="0" y="452"/>
                    <a:pt x="36" y="452"/>
                    <a:pt x="68" y="452"/>
                  </a:cubicBezTo>
                  <a:lnTo>
                    <a:pt x="1255" y="452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9" name="Freeform 708"/>
            <p:cNvSpPr/>
            <p:nvPr/>
          </p:nvSpPr>
          <p:spPr>
            <a:xfrm>
              <a:off x="18416520" y="5092560"/>
              <a:ext cx="236880" cy="465840"/>
            </a:xfrm>
            <a:custGeom>
              <a:avLst/>
              <a:gdLst/>
              <a:ahLst/>
              <a:cxnLst/>
              <a:rect l="0" t="0" r="r" b="b"/>
              <a:pathLst>
                <a:path w="658" h="1294">
                  <a:moveTo>
                    <a:pt x="409" y="48"/>
                  </a:moveTo>
                  <a:cubicBezTo>
                    <a:pt x="409" y="5"/>
                    <a:pt x="409" y="0"/>
                    <a:pt x="360" y="0"/>
                  </a:cubicBezTo>
                  <a:cubicBezTo>
                    <a:pt x="239" y="123"/>
                    <a:pt x="63" y="123"/>
                    <a:pt x="0" y="123"/>
                  </a:cubicBezTo>
                  <a:lnTo>
                    <a:pt x="0" y="184"/>
                  </a:lnTo>
                  <a:cubicBezTo>
                    <a:pt x="41" y="184"/>
                    <a:pt x="157" y="184"/>
                    <a:pt x="261" y="133"/>
                  </a:cubicBezTo>
                  <a:lnTo>
                    <a:pt x="261" y="1139"/>
                  </a:lnTo>
                  <a:cubicBezTo>
                    <a:pt x="261" y="1212"/>
                    <a:pt x="256" y="1234"/>
                    <a:pt x="77" y="1234"/>
                  </a:cubicBezTo>
                  <a:lnTo>
                    <a:pt x="14" y="1234"/>
                  </a:lnTo>
                  <a:lnTo>
                    <a:pt x="14" y="1294"/>
                  </a:lnTo>
                  <a:cubicBezTo>
                    <a:pt x="82" y="1284"/>
                    <a:pt x="256" y="1284"/>
                    <a:pt x="334" y="1284"/>
                  </a:cubicBezTo>
                  <a:cubicBezTo>
                    <a:pt x="414" y="1284"/>
                    <a:pt x="585" y="1284"/>
                    <a:pt x="658" y="1294"/>
                  </a:cubicBezTo>
                  <a:lnTo>
                    <a:pt x="658" y="1234"/>
                  </a:lnTo>
                  <a:lnTo>
                    <a:pt x="595" y="1234"/>
                  </a:lnTo>
                  <a:cubicBezTo>
                    <a:pt x="414" y="1234"/>
                    <a:pt x="409" y="1212"/>
                    <a:pt x="409" y="1139"/>
                  </a:cubicBezTo>
                  <a:lnTo>
                    <a:pt x="409" y="48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0" name="Freeform 709"/>
            <p:cNvSpPr/>
            <p:nvPr/>
          </p:nvSpPr>
          <p:spPr>
            <a:xfrm>
              <a:off x="18738000" y="5092560"/>
              <a:ext cx="301320" cy="479880"/>
            </a:xfrm>
            <a:custGeom>
              <a:avLst/>
              <a:gdLst/>
              <a:ahLst/>
              <a:cxnLst/>
              <a:rect l="0" t="0" r="r" b="b"/>
              <a:pathLst>
                <a:path w="837" h="1333">
                  <a:moveTo>
                    <a:pt x="837" y="672"/>
                  </a:moveTo>
                  <a:cubicBezTo>
                    <a:pt x="837" y="515"/>
                    <a:pt x="829" y="360"/>
                    <a:pt x="757" y="215"/>
                  </a:cubicBezTo>
                  <a:cubicBezTo>
                    <a:pt x="667" y="31"/>
                    <a:pt x="505" y="0"/>
                    <a:pt x="418" y="0"/>
                  </a:cubicBezTo>
                  <a:cubicBezTo>
                    <a:pt x="302" y="0"/>
                    <a:pt x="152" y="48"/>
                    <a:pt x="72" y="230"/>
                  </a:cubicBezTo>
                  <a:cubicBezTo>
                    <a:pt x="9" y="365"/>
                    <a:pt x="0" y="515"/>
                    <a:pt x="0" y="672"/>
                  </a:cubicBezTo>
                  <a:cubicBezTo>
                    <a:pt x="0" y="820"/>
                    <a:pt x="9" y="992"/>
                    <a:pt x="89" y="1139"/>
                  </a:cubicBezTo>
                  <a:cubicBezTo>
                    <a:pt x="176" y="1294"/>
                    <a:pt x="319" y="1333"/>
                    <a:pt x="418" y="1333"/>
                  </a:cubicBezTo>
                  <a:cubicBezTo>
                    <a:pt x="527" y="1333"/>
                    <a:pt x="674" y="1294"/>
                    <a:pt x="766" y="1110"/>
                  </a:cubicBezTo>
                  <a:cubicBezTo>
                    <a:pt x="829" y="977"/>
                    <a:pt x="837" y="822"/>
                    <a:pt x="837" y="672"/>
                  </a:cubicBezTo>
                  <a:moveTo>
                    <a:pt x="418" y="1294"/>
                  </a:moveTo>
                  <a:cubicBezTo>
                    <a:pt x="343" y="1294"/>
                    <a:pt x="220" y="1246"/>
                    <a:pt x="188" y="1057"/>
                  </a:cubicBezTo>
                  <a:cubicBezTo>
                    <a:pt x="166" y="941"/>
                    <a:pt x="166" y="762"/>
                    <a:pt x="166" y="648"/>
                  </a:cubicBezTo>
                  <a:cubicBezTo>
                    <a:pt x="166" y="525"/>
                    <a:pt x="166" y="397"/>
                    <a:pt x="179" y="290"/>
                  </a:cubicBezTo>
                  <a:cubicBezTo>
                    <a:pt x="220" y="60"/>
                    <a:pt x="370" y="43"/>
                    <a:pt x="418" y="43"/>
                  </a:cubicBezTo>
                  <a:cubicBezTo>
                    <a:pt x="481" y="43"/>
                    <a:pt x="616" y="80"/>
                    <a:pt x="653" y="268"/>
                  </a:cubicBezTo>
                  <a:cubicBezTo>
                    <a:pt x="670" y="380"/>
                    <a:pt x="670" y="525"/>
                    <a:pt x="670" y="648"/>
                  </a:cubicBezTo>
                  <a:cubicBezTo>
                    <a:pt x="670" y="793"/>
                    <a:pt x="670" y="924"/>
                    <a:pt x="648" y="1047"/>
                  </a:cubicBezTo>
                  <a:cubicBezTo>
                    <a:pt x="621" y="1234"/>
                    <a:pt x="508" y="1294"/>
                    <a:pt x="418" y="1294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1" name="Freeform 710"/>
            <p:cNvSpPr/>
            <p:nvPr/>
          </p:nvSpPr>
          <p:spPr>
            <a:xfrm>
              <a:off x="19119960" y="5135040"/>
              <a:ext cx="338760" cy="25560"/>
            </a:xfrm>
            <a:custGeom>
              <a:avLst/>
              <a:gdLst/>
              <a:ahLst/>
              <a:cxnLst/>
              <a:rect l="0" t="0" r="r" b="b"/>
              <a:pathLst>
                <a:path w="941" h="71">
                  <a:moveTo>
                    <a:pt x="888" y="71"/>
                  </a:moveTo>
                  <a:cubicBezTo>
                    <a:pt x="905" y="71"/>
                    <a:pt x="941" y="71"/>
                    <a:pt x="941" y="37"/>
                  </a:cubicBezTo>
                  <a:cubicBezTo>
                    <a:pt x="941" y="0"/>
                    <a:pt x="910" y="0"/>
                    <a:pt x="888" y="0"/>
                  </a:cubicBezTo>
                  <a:lnTo>
                    <a:pt x="54" y="0"/>
                  </a:lnTo>
                  <a:cubicBezTo>
                    <a:pt x="32" y="0"/>
                    <a:pt x="0" y="0"/>
                    <a:pt x="0" y="37"/>
                  </a:cubicBezTo>
                  <a:cubicBezTo>
                    <a:pt x="0" y="71"/>
                    <a:pt x="32" y="71"/>
                    <a:pt x="54" y="71"/>
                  </a:cubicBezTo>
                  <a:lnTo>
                    <a:pt x="888" y="71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2" name="Freeform 711"/>
            <p:cNvSpPr/>
            <p:nvPr/>
          </p:nvSpPr>
          <p:spPr>
            <a:xfrm>
              <a:off x="19539000" y="4945320"/>
              <a:ext cx="230040" cy="334440"/>
            </a:xfrm>
            <a:custGeom>
              <a:avLst/>
              <a:gdLst/>
              <a:ahLst/>
              <a:cxnLst/>
              <a:rect l="0" t="0" r="r" b="b"/>
              <a:pathLst>
                <a:path w="639" h="929">
                  <a:moveTo>
                    <a:pt x="419" y="414"/>
                  </a:moveTo>
                  <a:cubicBezTo>
                    <a:pt x="527" y="360"/>
                    <a:pt x="600" y="295"/>
                    <a:pt x="600" y="203"/>
                  </a:cubicBezTo>
                  <a:cubicBezTo>
                    <a:pt x="600" y="70"/>
                    <a:pt x="460" y="0"/>
                    <a:pt x="324" y="0"/>
                  </a:cubicBezTo>
                  <a:cubicBezTo>
                    <a:pt x="167" y="0"/>
                    <a:pt x="46" y="97"/>
                    <a:pt x="46" y="230"/>
                  </a:cubicBezTo>
                  <a:cubicBezTo>
                    <a:pt x="46" y="290"/>
                    <a:pt x="73" y="339"/>
                    <a:pt x="99" y="365"/>
                  </a:cubicBezTo>
                  <a:cubicBezTo>
                    <a:pt x="126" y="392"/>
                    <a:pt x="136" y="402"/>
                    <a:pt x="215" y="445"/>
                  </a:cubicBezTo>
                  <a:cubicBezTo>
                    <a:pt x="140" y="479"/>
                    <a:pt x="0" y="552"/>
                    <a:pt x="0" y="697"/>
                  </a:cubicBezTo>
                  <a:cubicBezTo>
                    <a:pt x="0" y="844"/>
                    <a:pt x="162" y="929"/>
                    <a:pt x="319" y="929"/>
                  </a:cubicBezTo>
                  <a:cubicBezTo>
                    <a:pt x="496" y="929"/>
                    <a:pt x="639" y="820"/>
                    <a:pt x="639" y="672"/>
                  </a:cubicBezTo>
                  <a:cubicBezTo>
                    <a:pt x="639" y="585"/>
                    <a:pt x="585" y="506"/>
                    <a:pt x="506" y="462"/>
                  </a:cubicBezTo>
                  <a:cubicBezTo>
                    <a:pt x="486" y="450"/>
                    <a:pt x="440" y="423"/>
                    <a:pt x="419" y="414"/>
                  </a:cubicBezTo>
                  <a:moveTo>
                    <a:pt x="194" y="281"/>
                  </a:moveTo>
                  <a:cubicBezTo>
                    <a:pt x="157" y="264"/>
                    <a:pt x="116" y="225"/>
                    <a:pt x="116" y="177"/>
                  </a:cubicBezTo>
                  <a:cubicBezTo>
                    <a:pt x="116" y="87"/>
                    <a:pt x="220" y="39"/>
                    <a:pt x="319" y="39"/>
                  </a:cubicBezTo>
                  <a:cubicBezTo>
                    <a:pt x="428" y="39"/>
                    <a:pt x="523" y="106"/>
                    <a:pt x="523" y="203"/>
                  </a:cubicBezTo>
                  <a:cubicBezTo>
                    <a:pt x="523" y="327"/>
                    <a:pt x="377" y="382"/>
                    <a:pt x="377" y="382"/>
                  </a:cubicBezTo>
                  <a:cubicBezTo>
                    <a:pt x="375" y="382"/>
                    <a:pt x="370" y="382"/>
                    <a:pt x="360" y="380"/>
                  </a:cubicBezTo>
                  <a:lnTo>
                    <a:pt x="194" y="281"/>
                  </a:lnTo>
                  <a:moveTo>
                    <a:pt x="261" y="472"/>
                  </a:moveTo>
                  <a:lnTo>
                    <a:pt x="450" y="581"/>
                  </a:lnTo>
                  <a:cubicBezTo>
                    <a:pt x="486" y="600"/>
                    <a:pt x="559" y="643"/>
                    <a:pt x="559" y="721"/>
                  </a:cubicBezTo>
                  <a:cubicBezTo>
                    <a:pt x="559" y="822"/>
                    <a:pt x="440" y="885"/>
                    <a:pt x="324" y="885"/>
                  </a:cubicBezTo>
                  <a:cubicBezTo>
                    <a:pt x="194" y="885"/>
                    <a:pt x="85" y="806"/>
                    <a:pt x="85" y="697"/>
                  </a:cubicBezTo>
                  <a:cubicBezTo>
                    <a:pt x="85" y="595"/>
                    <a:pt x="162" y="515"/>
                    <a:pt x="261" y="472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3" name="Freeform 712"/>
            <p:cNvSpPr/>
            <p:nvPr/>
          </p:nvSpPr>
          <p:spPr>
            <a:xfrm>
              <a:off x="19969920" y="5244840"/>
              <a:ext cx="277200" cy="321480"/>
            </a:xfrm>
            <a:custGeom>
              <a:avLst/>
              <a:gdLst/>
              <a:ahLst/>
              <a:cxnLst/>
              <a:rect l="0" t="0" r="r" b="b"/>
              <a:pathLst>
                <a:path w="770" h="893">
                  <a:moveTo>
                    <a:pt x="167" y="382"/>
                  </a:moveTo>
                  <a:cubicBezTo>
                    <a:pt x="179" y="92"/>
                    <a:pt x="346" y="44"/>
                    <a:pt x="414" y="44"/>
                  </a:cubicBezTo>
                  <a:cubicBezTo>
                    <a:pt x="617" y="44"/>
                    <a:pt x="639" y="305"/>
                    <a:pt x="639" y="382"/>
                  </a:cubicBezTo>
                  <a:lnTo>
                    <a:pt x="167" y="382"/>
                  </a:lnTo>
                  <a:moveTo>
                    <a:pt x="167" y="423"/>
                  </a:moveTo>
                  <a:lnTo>
                    <a:pt x="721" y="423"/>
                  </a:lnTo>
                  <a:cubicBezTo>
                    <a:pt x="767" y="423"/>
                    <a:pt x="770" y="423"/>
                    <a:pt x="770" y="382"/>
                  </a:cubicBezTo>
                  <a:cubicBezTo>
                    <a:pt x="770" y="189"/>
                    <a:pt x="663" y="0"/>
                    <a:pt x="414" y="0"/>
                  </a:cubicBezTo>
                  <a:cubicBezTo>
                    <a:pt x="184" y="0"/>
                    <a:pt x="0" y="199"/>
                    <a:pt x="0" y="445"/>
                  </a:cubicBezTo>
                  <a:cubicBezTo>
                    <a:pt x="0" y="704"/>
                    <a:pt x="208" y="893"/>
                    <a:pt x="438" y="893"/>
                  </a:cubicBezTo>
                  <a:cubicBezTo>
                    <a:pt x="680" y="893"/>
                    <a:pt x="770" y="677"/>
                    <a:pt x="770" y="639"/>
                  </a:cubicBezTo>
                  <a:cubicBezTo>
                    <a:pt x="770" y="622"/>
                    <a:pt x="753" y="617"/>
                    <a:pt x="743" y="617"/>
                  </a:cubicBezTo>
                  <a:cubicBezTo>
                    <a:pt x="726" y="617"/>
                    <a:pt x="721" y="629"/>
                    <a:pt x="721" y="644"/>
                  </a:cubicBezTo>
                  <a:cubicBezTo>
                    <a:pt x="649" y="844"/>
                    <a:pt x="470" y="844"/>
                    <a:pt x="450" y="844"/>
                  </a:cubicBezTo>
                  <a:cubicBezTo>
                    <a:pt x="351" y="844"/>
                    <a:pt x="271" y="784"/>
                    <a:pt x="225" y="714"/>
                  </a:cubicBezTo>
                  <a:cubicBezTo>
                    <a:pt x="167" y="622"/>
                    <a:pt x="167" y="494"/>
                    <a:pt x="167" y="423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4" name="Freeform 713"/>
            <p:cNvSpPr/>
            <p:nvPr/>
          </p:nvSpPr>
          <p:spPr>
            <a:xfrm>
              <a:off x="20286360" y="5248440"/>
              <a:ext cx="241200" cy="309240"/>
            </a:xfrm>
            <a:custGeom>
              <a:avLst/>
              <a:gdLst/>
              <a:ahLst/>
              <a:cxnLst/>
              <a:rect l="0" t="0" r="r" b="b"/>
              <a:pathLst>
                <a:path w="670" h="859">
                  <a:moveTo>
                    <a:pt x="275" y="215"/>
                  </a:moveTo>
                  <a:lnTo>
                    <a:pt x="275" y="0"/>
                  </a:lnTo>
                  <a:lnTo>
                    <a:pt x="0" y="22"/>
                  </a:lnTo>
                  <a:lnTo>
                    <a:pt x="0" y="84"/>
                  </a:lnTo>
                  <a:cubicBezTo>
                    <a:pt x="140" y="84"/>
                    <a:pt x="152" y="97"/>
                    <a:pt x="152" y="189"/>
                  </a:cubicBezTo>
                  <a:lnTo>
                    <a:pt x="152" y="713"/>
                  </a:lnTo>
                  <a:cubicBezTo>
                    <a:pt x="152" y="796"/>
                    <a:pt x="135" y="796"/>
                    <a:pt x="0" y="796"/>
                  </a:cubicBezTo>
                  <a:lnTo>
                    <a:pt x="0" y="859"/>
                  </a:lnTo>
                  <a:cubicBezTo>
                    <a:pt x="77" y="859"/>
                    <a:pt x="171" y="854"/>
                    <a:pt x="225" y="854"/>
                  </a:cubicBezTo>
                  <a:cubicBezTo>
                    <a:pt x="307" y="854"/>
                    <a:pt x="401" y="854"/>
                    <a:pt x="481" y="859"/>
                  </a:cubicBezTo>
                  <a:lnTo>
                    <a:pt x="481" y="796"/>
                  </a:lnTo>
                  <a:lnTo>
                    <a:pt x="437" y="796"/>
                  </a:lnTo>
                  <a:cubicBezTo>
                    <a:pt x="292" y="796"/>
                    <a:pt x="287" y="779"/>
                    <a:pt x="287" y="709"/>
                  </a:cubicBezTo>
                  <a:lnTo>
                    <a:pt x="287" y="409"/>
                  </a:lnTo>
                  <a:cubicBezTo>
                    <a:pt x="287" y="215"/>
                    <a:pt x="370" y="43"/>
                    <a:pt x="522" y="43"/>
                  </a:cubicBezTo>
                  <a:cubicBezTo>
                    <a:pt x="537" y="43"/>
                    <a:pt x="539" y="43"/>
                    <a:pt x="544" y="43"/>
                  </a:cubicBezTo>
                  <a:cubicBezTo>
                    <a:pt x="537" y="48"/>
                    <a:pt x="500" y="70"/>
                    <a:pt x="500" y="118"/>
                  </a:cubicBezTo>
                  <a:cubicBezTo>
                    <a:pt x="500" y="176"/>
                    <a:pt x="539" y="203"/>
                    <a:pt x="585" y="203"/>
                  </a:cubicBezTo>
                  <a:cubicBezTo>
                    <a:pt x="621" y="203"/>
                    <a:pt x="670" y="181"/>
                    <a:pt x="670" y="118"/>
                  </a:cubicBezTo>
                  <a:cubicBezTo>
                    <a:pt x="670" y="58"/>
                    <a:pt x="607" y="0"/>
                    <a:pt x="522" y="0"/>
                  </a:cubicBezTo>
                  <a:cubicBezTo>
                    <a:pt x="377" y="0"/>
                    <a:pt x="307" y="133"/>
                    <a:pt x="275" y="215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5" name="Freeform 714"/>
            <p:cNvSpPr/>
            <p:nvPr/>
          </p:nvSpPr>
          <p:spPr>
            <a:xfrm>
              <a:off x="20565000" y="5241240"/>
              <a:ext cx="327240" cy="461880"/>
            </a:xfrm>
            <a:custGeom>
              <a:avLst/>
              <a:gdLst/>
              <a:ahLst/>
              <a:cxnLst/>
              <a:rect l="0" t="0" r="r" b="b"/>
              <a:pathLst>
                <a:path w="909" h="1283">
                  <a:moveTo>
                    <a:pt x="387" y="547"/>
                  </a:moveTo>
                  <a:cubicBezTo>
                    <a:pt x="213" y="547"/>
                    <a:pt x="213" y="354"/>
                    <a:pt x="213" y="308"/>
                  </a:cubicBezTo>
                  <a:cubicBezTo>
                    <a:pt x="213" y="257"/>
                    <a:pt x="215" y="194"/>
                    <a:pt x="244" y="146"/>
                  </a:cubicBezTo>
                  <a:cubicBezTo>
                    <a:pt x="261" y="119"/>
                    <a:pt x="307" y="66"/>
                    <a:pt x="387" y="66"/>
                  </a:cubicBezTo>
                  <a:cubicBezTo>
                    <a:pt x="558" y="66"/>
                    <a:pt x="558" y="259"/>
                    <a:pt x="558" y="305"/>
                  </a:cubicBezTo>
                  <a:cubicBezTo>
                    <a:pt x="558" y="356"/>
                    <a:pt x="558" y="419"/>
                    <a:pt x="527" y="467"/>
                  </a:cubicBezTo>
                  <a:cubicBezTo>
                    <a:pt x="508" y="494"/>
                    <a:pt x="464" y="547"/>
                    <a:pt x="387" y="547"/>
                  </a:cubicBezTo>
                  <a:moveTo>
                    <a:pt x="152" y="622"/>
                  </a:moveTo>
                  <a:cubicBezTo>
                    <a:pt x="152" y="612"/>
                    <a:pt x="152" y="569"/>
                    <a:pt x="188" y="528"/>
                  </a:cubicBezTo>
                  <a:cubicBezTo>
                    <a:pt x="266" y="586"/>
                    <a:pt x="346" y="591"/>
                    <a:pt x="387" y="591"/>
                  </a:cubicBezTo>
                  <a:cubicBezTo>
                    <a:pt x="571" y="591"/>
                    <a:pt x="706" y="458"/>
                    <a:pt x="706" y="308"/>
                  </a:cubicBezTo>
                  <a:cubicBezTo>
                    <a:pt x="706" y="233"/>
                    <a:pt x="675" y="163"/>
                    <a:pt x="626" y="119"/>
                  </a:cubicBezTo>
                  <a:cubicBezTo>
                    <a:pt x="699" y="54"/>
                    <a:pt x="769" y="44"/>
                    <a:pt x="805" y="44"/>
                  </a:cubicBezTo>
                  <a:cubicBezTo>
                    <a:pt x="810" y="44"/>
                    <a:pt x="820" y="44"/>
                    <a:pt x="825" y="44"/>
                  </a:cubicBezTo>
                  <a:cubicBezTo>
                    <a:pt x="800" y="54"/>
                    <a:pt x="793" y="75"/>
                    <a:pt x="793" y="97"/>
                  </a:cubicBezTo>
                  <a:cubicBezTo>
                    <a:pt x="793" y="134"/>
                    <a:pt x="820" y="155"/>
                    <a:pt x="851" y="155"/>
                  </a:cubicBezTo>
                  <a:cubicBezTo>
                    <a:pt x="868" y="155"/>
                    <a:pt x="909" y="141"/>
                    <a:pt x="909" y="97"/>
                  </a:cubicBezTo>
                  <a:cubicBezTo>
                    <a:pt x="909" y="61"/>
                    <a:pt x="883" y="0"/>
                    <a:pt x="805" y="0"/>
                  </a:cubicBezTo>
                  <a:cubicBezTo>
                    <a:pt x="766" y="0"/>
                    <a:pt x="679" y="13"/>
                    <a:pt x="595" y="92"/>
                  </a:cubicBezTo>
                  <a:cubicBezTo>
                    <a:pt x="512" y="27"/>
                    <a:pt x="428" y="22"/>
                    <a:pt x="387" y="22"/>
                  </a:cubicBezTo>
                  <a:cubicBezTo>
                    <a:pt x="203" y="22"/>
                    <a:pt x="63" y="155"/>
                    <a:pt x="63" y="305"/>
                  </a:cubicBezTo>
                  <a:cubicBezTo>
                    <a:pt x="63" y="392"/>
                    <a:pt x="109" y="463"/>
                    <a:pt x="157" y="506"/>
                  </a:cubicBezTo>
                  <a:cubicBezTo>
                    <a:pt x="130" y="533"/>
                    <a:pt x="94" y="600"/>
                    <a:pt x="94" y="666"/>
                  </a:cubicBezTo>
                  <a:cubicBezTo>
                    <a:pt x="94" y="726"/>
                    <a:pt x="121" y="801"/>
                    <a:pt x="184" y="837"/>
                  </a:cubicBezTo>
                  <a:cubicBezTo>
                    <a:pt x="63" y="871"/>
                    <a:pt x="0" y="956"/>
                    <a:pt x="0" y="1036"/>
                  </a:cubicBezTo>
                  <a:cubicBezTo>
                    <a:pt x="0" y="1171"/>
                    <a:pt x="198" y="1283"/>
                    <a:pt x="440" y="1283"/>
                  </a:cubicBezTo>
                  <a:cubicBezTo>
                    <a:pt x="675" y="1283"/>
                    <a:pt x="883" y="1181"/>
                    <a:pt x="883" y="1031"/>
                  </a:cubicBezTo>
                  <a:cubicBezTo>
                    <a:pt x="883" y="961"/>
                    <a:pt x="851" y="864"/>
                    <a:pt x="752" y="806"/>
                  </a:cubicBezTo>
                  <a:cubicBezTo>
                    <a:pt x="643" y="753"/>
                    <a:pt x="532" y="753"/>
                    <a:pt x="408" y="753"/>
                  </a:cubicBezTo>
                  <a:cubicBezTo>
                    <a:pt x="360" y="753"/>
                    <a:pt x="275" y="753"/>
                    <a:pt x="261" y="753"/>
                  </a:cubicBezTo>
                  <a:cubicBezTo>
                    <a:pt x="198" y="746"/>
                    <a:pt x="152" y="683"/>
                    <a:pt x="152" y="622"/>
                  </a:cubicBezTo>
                  <a:moveTo>
                    <a:pt x="440" y="1234"/>
                  </a:moveTo>
                  <a:cubicBezTo>
                    <a:pt x="239" y="1234"/>
                    <a:pt x="104" y="1137"/>
                    <a:pt x="104" y="1036"/>
                  </a:cubicBezTo>
                  <a:cubicBezTo>
                    <a:pt x="104" y="941"/>
                    <a:pt x="179" y="871"/>
                    <a:pt x="266" y="869"/>
                  </a:cubicBezTo>
                  <a:lnTo>
                    <a:pt x="382" y="869"/>
                  </a:lnTo>
                  <a:cubicBezTo>
                    <a:pt x="554" y="869"/>
                    <a:pt x="779" y="869"/>
                    <a:pt x="779" y="1036"/>
                  </a:cubicBezTo>
                  <a:cubicBezTo>
                    <a:pt x="779" y="1137"/>
                    <a:pt x="636" y="1234"/>
                    <a:pt x="440" y="1234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6" name="Freeform 715"/>
            <p:cNvSpPr/>
            <p:nvPr/>
          </p:nvSpPr>
          <p:spPr>
            <a:xfrm>
              <a:off x="21055320" y="5244840"/>
              <a:ext cx="272520" cy="321480"/>
            </a:xfrm>
            <a:custGeom>
              <a:avLst/>
              <a:gdLst/>
              <a:ahLst/>
              <a:cxnLst/>
              <a:rect l="0" t="0" r="r" b="b"/>
              <a:pathLst>
                <a:path w="757" h="893">
                  <a:moveTo>
                    <a:pt x="166" y="450"/>
                  </a:moveTo>
                  <a:cubicBezTo>
                    <a:pt x="166" y="133"/>
                    <a:pt x="329" y="49"/>
                    <a:pt x="433" y="49"/>
                  </a:cubicBezTo>
                  <a:cubicBezTo>
                    <a:pt x="450" y="49"/>
                    <a:pt x="575" y="49"/>
                    <a:pt x="648" y="119"/>
                  </a:cubicBezTo>
                  <a:cubicBezTo>
                    <a:pt x="568" y="128"/>
                    <a:pt x="554" y="184"/>
                    <a:pt x="554" y="211"/>
                  </a:cubicBezTo>
                  <a:cubicBezTo>
                    <a:pt x="554" y="259"/>
                    <a:pt x="590" y="300"/>
                    <a:pt x="643" y="300"/>
                  </a:cubicBezTo>
                  <a:cubicBezTo>
                    <a:pt x="699" y="300"/>
                    <a:pt x="737" y="264"/>
                    <a:pt x="737" y="208"/>
                  </a:cubicBezTo>
                  <a:cubicBezTo>
                    <a:pt x="737" y="75"/>
                    <a:pt x="585" y="0"/>
                    <a:pt x="433" y="0"/>
                  </a:cubicBezTo>
                  <a:cubicBezTo>
                    <a:pt x="183" y="0"/>
                    <a:pt x="0" y="211"/>
                    <a:pt x="0" y="450"/>
                  </a:cubicBezTo>
                  <a:cubicBezTo>
                    <a:pt x="0" y="699"/>
                    <a:pt x="198" y="893"/>
                    <a:pt x="428" y="893"/>
                  </a:cubicBezTo>
                  <a:cubicBezTo>
                    <a:pt x="694" y="893"/>
                    <a:pt x="757" y="661"/>
                    <a:pt x="757" y="639"/>
                  </a:cubicBezTo>
                  <a:cubicBezTo>
                    <a:pt x="757" y="622"/>
                    <a:pt x="737" y="622"/>
                    <a:pt x="733" y="622"/>
                  </a:cubicBezTo>
                  <a:cubicBezTo>
                    <a:pt x="716" y="622"/>
                    <a:pt x="711" y="629"/>
                    <a:pt x="706" y="639"/>
                  </a:cubicBezTo>
                  <a:cubicBezTo>
                    <a:pt x="648" y="820"/>
                    <a:pt x="517" y="844"/>
                    <a:pt x="445" y="844"/>
                  </a:cubicBezTo>
                  <a:cubicBezTo>
                    <a:pt x="343" y="844"/>
                    <a:pt x="166" y="762"/>
                    <a:pt x="166" y="450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" name="Freeform 716"/>
            <p:cNvSpPr/>
            <p:nvPr/>
          </p:nvSpPr>
          <p:spPr>
            <a:xfrm>
              <a:off x="21369600" y="5248440"/>
              <a:ext cx="558000" cy="309240"/>
            </a:xfrm>
            <a:custGeom>
              <a:avLst/>
              <a:gdLst/>
              <a:ahLst/>
              <a:cxnLst/>
              <a:rect l="0" t="0" r="r" b="b"/>
              <a:pathLst>
                <a:path w="1550" h="859">
                  <a:moveTo>
                    <a:pt x="152" y="189"/>
                  </a:moveTo>
                  <a:lnTo>
                    <a:pt x="152" y="713"/>
                  </a:lnTo>
                  <a:cubicBezTo>
                    <a:pt x="152" y="796"/>
                    <a:pt x="135" y="796"/>
                    <a:pt x="0" y="796"/>
                  </a:cubicBezTo>
                  <a:lnTo>
                    <a:pt x="0" y="859"/>
                  </a:lnTo>
                  <a:cubicBezTo>
                    <a:pt x="68" y="859"/>
                    <a:pt x="172" y="854"/>
                    <a:pt x="225" y="854"/>
                  </a:cubicBezTo>
                  <a:cubicBezTo>
                    <a:pt x="276" y="854"/>
                    <a:pt x="377" y="859"/>
                    <a:pt x="445" y="859"/>
                  </a:cubicBezTo>
                  <a:lnTo>
                    <a:pt x="445" y="796"/>
                  </a:lnTo>
                  <a:cubicBezTo>
                    <a:pt x="314" y="796"/>
                    <a:pt x="293" y="796"/>
                    <a:pt x="293" y="713"/>
                  </a:cubicBezTo>
                  <a:lnTo>
                    <a:pt x="293" y="353"/>
                  </a:lnTo>
                  <a:cubicBezTo>
                    <a:pt x="293" y="150"/>
                    <a:pt x="433" y="43"/>
                    <a:pt x="559" y="43"/>
                  </a:cubicBezTo>
                  <a:cubicBezTo>
                    <a:pt x="684" y="43"/>
                    <a:pt x="706" y="150"/>
                    <a:pt x="706" y="259"/>
                  </a:cubicBezTo>
                  <a:lnTo>
                    <a:pt x="706" y="713"/>
                  </a:lnTo>
                  <a:cubicBezTo>
                    <a:pt x="706" y="796"/>
                    <a:pt x="684" y="796"/>
                    <a:pt x="554" y="796"/>
                  </a:cubicBezTo>
                  <a:lnTo>
                    <a:pt x="554" y="859"/>
                  </a:lnTo>
                  <a:cubicBezTo>
                    <a:pt x="622" y="859"/>
                    <a:pt x="721" y="854"/>
                    <a:pt x="774" y="854"/>
                  </a:cubicBezTo>
                  <a:cubicBezTo>
                    <a:pt x="830" y="854"/>
                    <a:pt x="931" y="859"/>
                    <a:pt x="999" y="859"/>
                  </a:cubicBezTo>
                  <a:lnTo>
                    <a:pt x="999" y="796"/>
                  </a:lnTo>
                  <a:cubicBezTo>
                    <a:pt x="863" y="796"/>
                    <a:pt x="842" y="796"/>
                    <a:pt x="842" y="713"/>
                  </a:cubicBezTo>
                  <a:lnTo>
                    <a:pt x="842" y="353"/>
                  </a:lnTo>
                  <a:cubicBezTo>
                    <a:pt x="842" y="150"/>
                    <a:pt x="987" y="43"/>
                    <a:pt x="1113" y="43"/>
                  </a:cubicBezTo>
                  <a:cubicBezTo>
                    <a:pt x="1238" y="43"/>
                    <a:pt x="1255" y="150"/>
                    <a:pt x="1255" y="259"/>
                  </a:cubicBezTo>
                  <a:lnTo>
                    <a:pt x="1255" y="713"/>
                  </a:lnTo>
                  <a:cubicBezTo>
                    <a:pt x="1255" y="796"/>
                    <a:pt x="1238" y="796"/>
                    <a:pt x="1103" y="796"/>
                  </a:cubicBezTo>
                  <a:lnTo>
                    <a:pt x="1103" y="859"/>
                  </a:lnTo>
                  <a:cubicBezTo>
                    <a:pt x="1171" y="859"/>
                    <a:pt x="1275" y="854"/>
                    <a:pt x="1328" y="854"/>
                  </a:cubicBezTo>
                  <a:cubicBezTo>
                    <a:pt x="1379" y="854"/>
                    <a:pt x="1483" y="859"/>
                    <a:pt x="1550" y="859"/>
                  </a:cubicBezTo>
                  <a:lnTo>
                    <a:pt x="1550" y="796"/>
                  </a:lnTo>
                  <a:cubicBezTo>
                    <a:pt x="1446" y="796"/>
                    <a:pt x="1396" y="796"/>
                    <a:pt x="1396" y="740"/>
                  </a:cubicBezTo>
                  <a:lnTo>
                    <a:pt x="1396" y="370"/>
                  </a:lnTo>
                  <a:cubicBezTo>
                    <a:pt x="1396" y="203"/>
                    <a:pt x="1396" y="140"/>
                    <a:pt x="1333" y="70"/>
                  </a:cubicBezTo>
                  <a:cubicBezTo>
                    <a:pt x="1306" y="39"/>
                    <a:pt x="1238" y="0"/>
                    <a:pt x="1125" y="0"/>
                  </a:cubicBezTo>
                  <a:cubicBezTo>
                    <a:pt x="960" y="0"/>
                    <a:pt x="868" y="114"/>
                    <a:pt x="837" y="189"/>
                  </a:cubicBezTo>
                  <a:cubicBezTo>
                    <a:pt x="810" y="22"/>
                    <a:pt x="663" y="0"/>
                    <a:pt x="571" y="0"/>
                  </a:cubicBezTo>
                  <a:cubicBezTo>
                    <a:pt x="428" y="0"/>
                    <a:pt x="334" y="84"/>
                    <a:pt x="278" y="203"/>
                  </a:cubicBezTo>
                  <a:lnTo>
                    <a:pt x="278" y="0"/>
                  </a:lnTo>
                  <a:lnTo>
                    <a:pt x="0" y="22"/>
                  </a:lnTo>
                  <a:lnTo>
                    <a:pt x="0" y="84"/>
                  </a:lnTo>
                  <a:cubicBezTo>
                    <a:pt x="140" y="84"/>
                    <a:pt x="152" y="97"/>
                    <a:pt x="152" y="189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" name="Freeform 717"/>
            <p:cNvSpPr/>
            <p:nvPr/>
          </p:nvSpPr>
          <p:spPr>
            <a:xfrm>
              <a:off x="21993840" y="5135040"/>
              <a:ext cx="338760" cy="25560"/>
            </a:xfrm>
            <a:custGeom>
              <a:avLst/>
              <a:gdLst/>
              <a:ahLst/>
              <a:cxnLst/>
              <a:rect l="0" t="0" r="r" b="b"/>
              <a:pathLst>
                <a:path w="941" h="71">
                  <a:moveTo>
                    <a:pt x="888" y="71"/>
                  </a:moveTo>
                  <a:cubicBezTo>
                    <a:pt x="905" y="71"/>
                    <a:pt x="941" y="71"/>
                    <a:pt x="941" y="37"/>
                  </a:cubicBezTo>
                  <a:cubicBezTo>
                    <a:pt x="941" y="0"/>
                    <a:pt x="910" y="0"/>
                    <a:pt x="888" y="0"/>
                  </a:cubicBezTo>
                  <a:lnTo>
                    <a:pt x="54" y="0"/>
                  </a:lnTo>
                  <a:cubicBezTo>
                    <a:pt x="32" y="0"/>
                    <a:pt x="0" y="0"/>
                    <a:pt x="0" y="37"/>
                  </a:cubicBezTo>
                  <a:cubicBezTo>
                    <a:pt x="0" y="71"/>
                    <a:pt x="32" y="71"/>
                    <a:pt x="54" y="71"/>
                  </a:cubicBezTo>
                  <a:lnTo>
                    <a:pt x="888" y="71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" name="Freeform 718"/>
            <p:cNvSpPr/>
            <p:nvPr/>
          </p:nvSpPr>
          <p:spPr>
            <a:xfrm>
              <a:off x="22417200" y="4945320"/>
              <a:ext cx="222120" cy="324720"/>
            </a:xfrm>
            <a:custGeom>
              <a:avLst/>
              <a:gdLst/>
              <a:ahLst/>
              <a:cxnLst/>
              <a:rect l="0" t="0" r="r" b="b"/>
              <a:pathLst>
                <a:path w="617" h="902">
                  <a:moveTo>
                    <a:pt x="617" y="656"/>
                  </a:moveTo>
                  <a:lnTo>
                    <a:pt x="568" y="656"/>
                  </a:lnTo>
                  <a:cubicBezTo>
                    <a:pt x="564" y="687"/>
                    <a:pt x="549" y="767"/>
                    <a:pt x="532" y="779"/>
                  </a:cubicBezTo>
                  <a:cubicBezTo>
                    <a:pt x="522" y="789"/>
                    <a:pt x="414" y="789"/>
                    <a:pt x="397" y="789"/>
                  </a:cubicBezTo>
                  <a:lnTo>
                    <a:pt x="140" y="789"/>
                  </a:lnTo>
                  <a:cubicBezTo>
                    <a:pt x="283" y="660"/>
                    <a:pt x="334" y="624"/>
                    <a:pt x="418" y="559"/>
                  </a:cubicBezTo>
                  <a:cubicBezTo>
                    <a:pt x="522" y="479"/>
                    <a:pt x="617" y="397"/>
                    <a:pt x="617" y="264"/>
                  </a:cubicBezTo>
                  <a:cubicBezTo>
                    <a:pt x="617" y="102"/>
                    <a:pt x="469" y="0"/>
                    <a:pt x="288" y="0"/>
                  </a:cubicBezTo>
                  <a:cubicBezTo>
                    <a:pt x="116" y="0"/>
                    <a:pt x="0" y="119"/>
                    <a:pt x="0" y="242"/>
                  </a:cubicBezTo>
                  <a:cubicBezTo>
                    <a:pt x="0" y="312"/>
                    <a:pt x="58" y="322"/>
                    <a:pt x="73" y="322"/>
                  </a:cubicBezTo>
                  <a:cubicBezTo>
                    <a:pt x="109" y="322"/>
                    <a:pt x="148" y="295"/>
                    <a:pt x="148" y="247"/>
                  </a:cubicBezTo>
                  <a:cubicBezTo>
                    <a:pt x="148" y="225"/>
                    <a:pt x="140" y="177"/>
                    <a:pt x="68" y="177"/>
                  </a:cubicBezTo>
                  <a:cubicBezTo>
                    <a:pt x="109" y="80"/>
                    <a:pt x="203" y="48"/>
                    <a:pt x="271" y="48"/>
                  </a:cubicBezTo>
                  <a:cubicBezTo>
                    <a:pt x="409" y="48"/>
                    <a:pt x="481" y="155"/>
                    <a:pt x="481" y="264"/>
                  </a:cubicBezTo>
                  <a:cubicBezTo>
                    <a:pt x="481" y="382"/>
                    <a:pt x="397" y="477"/>
                    <a:pt x="351" y="527"/>
                  </a:cubicBezTo>
                  <a:lnTo>
                    <a:pt x="14" y="849"/>
                  </a:lnTo>
                  <a:cubicBezTo>
                    <a:pt x="0" y="864"/>
                    <a:pt x="0" y="868"/>
                    <a:pt x="0" y="902"/>
                  </a:cubicBezTo>
                  <a:lnTo>
                    <a:pt x="576" y="902"/>
                  </a:lnTo>
                  <a:lnTo>
                    <a:pt x="617" y="656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0" name="Freeform 719"/>
            <p:cNvSpPr/>
            <p:nvPr/>
          </p:nvSpPr>
          <p:spPr>
            <a:xfrm>
              <a:off x="22848120" y="5244840"/>
              <a:ext cx="235440" cy="321480"/>
            </a:xfrm>
            <a:custGeom>
              <a:avLst/>
              <a:gdLst/>
              <a:ahLst/>
              <a:cxnLst/>
              <a:rect l="0" t="0" r="r" b="b"/>
              <a:pathLst>
                <a:path w="654" h="893">
                  <a:moveTo>
                    <a:pt x="346" y="494"/>
                  </a:moveTo>
                  <a:cubicBezTo>
                    <a:pt x="392" y="501"/>
                    <a:pt x="554" y="532"/>
                    <a:pt x="554" y="673"/>
                  </a:cubicBezTo>
                  <a:cubicBezTo>
                    <a:pt x="554" y="772"/>
                    <a:pt x="487" y="849"/>
                    <a:pt x="329" y="849"/>
                  </a:cubicBezTo>
                  <a:cubicBezTo>
                    <a:pt x="162" y="849"/>
                    <a:pt x="90" y="740"/>
                    <a:pt x="54" y="573"/>
                  </a:cubicBezTo>
                  <a:cubicBezTo>
                    <a:pt x="49" y="552"/>
                    <a:pt x="46" y="542"/>
                    <a:pt x="27" y="542"/>
                  </a:cubicBezTo>
                  <a:cubicBezTo>
                    <a:pt x="0" y="542"/>
                    <a:pt x="0" y="554"/>
                    <a:pt x="0" y="590"/>
                  </a:cubicBezTo>
                  <a:lnTo>
                    <a:pt x="0" y="844"/>
                  </a:lnTo>
                  <a:cubicBezTo>
                    <a:pt x="0" y="881"/>
                    <a:pt x="0" y="893"/>
                    <a:pt x="22" y="893"/>
                  </a:cubicBezTo>
                  <a:cubicBezTo>
                    <a:pt x="32" y="893"/>
                    <a:pt x="37" y="890"/>
                    <a:pt x="73" y="854"/>
                  </a:cubicBezTo>
                  <a:cubicBezTo>
                    <a:pt x="78" y="849"/>
                    <a:pt x="78" y="844"/>
                    <a:pt x="114" y="811"/>
                  </a:cubicBezTo>
                  <a:cubicBezTo>
                    <a:pt x="199" y="890"/>
                    <a:pt x="288" y="893"/>
                    <a:pt x="329" y="893"/>
                  </a:cubicBezTo>
                  <a:cubicBezTo>
                    <a:pt x="559" y="893"/>
                    <a:pt x="654" y="762"/>
                    <a:pt x="654" y="622"/>
                  </a:cubicBezTo>
                  <a:cubicBezTo>
                    <a:pt x="654" y="520"/>
                    <a:pt x="591" y="462"/>
                    <a:pt x="569" y="436"/>
                  </a:cubicBezTo>
                  <a:cubicBezTo>
                    <a:pt x="501" y="375"/>
                    <a:pt x="424" y="361"/>
                    <a:pt x="344" y="344"/>
                  </a:cubicBezTo>
                  <a:cubicBezTo>
                    <a:pt x="230" y="322"/>
                    <a:pt x="95" y="300"/>
                    <a:pt x="95" y="184"/>
                  </a:cubicBezTo>
                  <a:cubicBezTo>
                    <a:pt x="95" y="114"/>
                    <a:pt x="148" y="36"/>
                    <a:pt x="320" y="36"/>
                  </a:cubicBezTo>
                  <a:cubicBezTo>
                    <a:pt x="537" y="36"/>
                    <a:pt x="549" y="211"/>
                    <a:pt x="554" y="274"/>
                  </a:cubicBezTo>
                  <a:cubicBezTo>
                    <a:pt x="554" y="290"/>
                    <a:pt x="571" y="290"/>
                    <a:pt x="576" y="290"/>
                  </a:cubicBezTo>
                  <a:cubicBezTo>
                    <a:pt x="605" y="290"/>
                    <a:pt x="605" y="281"/>
                    <a:pt x="605" y="242"/>
                  </a:cubicBezTo>
                  <a:lnTo>
                    <a:pt x="605" y="49"/>
                  </a:lnTo>
                  <a:cubicBezTo>
                    <a:pt x="605" y="12"/>
                    <a:pt x="605" y="0"/>
                    <a:pt x="581" y="0"/>
                  </a:cubicBezTo>
                  <a:cubicBezTo>
                    <a:pt x="571" y="0"/>
                    <a:pt x="569" y="0"/>
                    <a:pt x="540" y="22"/>
                  </a:cubicBezTo>
                  <a:cubicBezTo>
                    <a:pt x="537" y="32"/>
                    <a:pt x="513" y="49"/>
                    <a:pt x="506" y="53"/>
                  </a:cubicBezTo>
                  <a:cubicBezTo>
                    <a:pt x="433" y="0"/>
                    <a:pt x="346" y="0"/>
                    <a:pt x="320" y="0"/>
                  </a:cubicBezTo>
                  <a:cubicBezTo>
                    <a:pt x="78" y="0"/>
                    <a:pt x="0" y="133"/>
                    <a:pt x="0" y="237"/>
                  </a:cubicBezTo>
                  <a:cubicBezTo>
                    <a:pt x="0" y="307"/>
                    <a:pt x="32" y="361"/>
                    <a:pt x="85" y="404"/>
                  </a:cubicBezTo>
                  <a:cubicBezTo>
                    <a:pt x="148" y="453"/>
                    <a:pt x="208" y="467"/>
                    <a:pt x="346" y="494"/>
                  </a:cubicBez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" name="Freeform 720"/>
            <p:cNvSpPr/>
            <p:nvPr/>
          </p:nvSpPr>
          <p:spPr>
            <a:xfrm>
              <a:off x="23159160" y="5135040"/>
              <a:ext cx="338760" cy="25560"/>
            </a:xfrm>
            <a:custGeom>
              <a:avLst/>
              <a:gdLst/>
              <a:ahLst/>
              <a:cxnLst/>
              <a:rect l="0" t="0" r="r" b="b"/>
              <a:pathLst>
                <a:path w="941" h="71">
                  <a:moveTo>
                    <a:pt x="888" y="71"/>
                  </a:moveTo>
                  <a:cubicBezTo>
                    <a:pt x="905" y="71"/>
                    <a:pt x="941" y="71"/>
                    <a:pt x="941" y="37"/>
                  </a:cubicBezTo>
                  <a:cubicBezTo>
                    <a:pt x="941" y="0"/>
                    <a:pt x="910" y="0"/>
                    <a:pt x="888" y="0"/>
                  </a:cubicBezTo>
                  <a:lnTo>
                    <a:pt x="53" y="0"/>
                  </a:lnTo>
                  <a:cubicBezTo>
                    <a:pt x="31" y="0"/>
                    <a:pt x="0" y="0"/>
                    <a:pt x="0" y="37"/>
                  </a:cubicBezTo>
                  <a:cubicBezTo>
                    <a:pt x="0" y="71"/>
                    <a:pt x="31" y="71"/>
                    <a:pt x="53" y="71"/>
                  </a:cubicBezTo>
                  <a:lnTo>
                    <a:pt x="888" y="71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" name="Freeform 721"/>
            <p:cNvSpPr/>
            <p:nvPr/>
          </p:nvSpPr>
          <p:spPr>
            <a:xfrm>
              <a:off x="23604120" y="4945320"/>
              <a:ext cx="182880" cy="324720"/>
            </a:xfrm>
            <a:custGeom>
              <a:avLst/>
              <a:gdLst/>
              <a:ahLst/>
              <a:cxnLst/>
              <a:rect l="0" t="0" r="r" b="b"/>
              <a:pathLst>
                <a:path w="508" h="902">
                  <a:moveTo>
                    <a:pt x="315" y="39"/>
                  </a:moveTo>
                  <a:cubicBezTo>
                    <a:pt x="315" y="0"/>
                    <a:pt x="315" y="0"/>
                    <a:pt x="276" y="0"/>
                  </a:cubicBezTo>
                  <a:cubicBezTo>
                    <a:pt x="184" y="85"/>
                    <a:pt x="58" y="87"/>
                    <a:pt x="0" y="87"/>
                  </a:cubicBezTo>
                  <a:lnTo>
                    <a:pt x="0" y="135"/>
                  </a:lnTo>
                  <a:cubicBezTo>
                    <a:pt x="32" y="135"/>
                    <a:pt x="126" y="135"/>
                    <a:pt x="203" y="97"/>
                  </a:cubicBezTo>
                  <a:lnTo>
                    <a:pt x="203" y="793"/>
                  </a:lnTo>
                  <a:cubicBezTo>
                    <a:pt x="203" y="837"/>
                    <a:pt x="203" y="854"/>
                    <a:pt x="63" y="854"/>
                  </a:cubicBezTo>
                  <a:lnTo>
                    <a:pt x="10" y="854"/>
                  </a:lnTo>
                  <a:lnTo>
                    <a:pt x="10" y="902"/>
                  </a:lnTo>
                  <a:cubicBezTo>
                    <a:pt x="36" y="902"/>
                    <a:pt x="208" y="897"/>
                    <a:pt x="257" y="897"/>
                  </a:cubicBezTo>
                  <a:cubicBezTo>
                    <a:pt x="302" y="897"/>
                    <a:pt x="477" y="902"/>
                    <a:pt x="508" y="902"/>
                  </a:cubicBezTo>
                  <a:lnTo>
                    <a:pt x="508" y="854"/>
                  </a:lnTo>
                  <a:lnTo>
                    <a:pt x="455" y="854"/>
                  </a:lnTo>
                  <a:cubicBezTo>
                    <a:pt x="315" y="854"/>
                    <a:pt x="315" y="837"/>
                    <a:pt x="315" y="793"/>
                  </a:cubicBezTo>
                  <a:lnTo>
                    <a:pt x="315" y="39"/>
                  </a:lnTo>
                  <a:close/>
                </a:path>
              </a:pathLst>
            </a:custGeom>
            <a:solidFill>
              <a:srgbClr val="000000"/>
            </a:solidFill>
            <a:ln w="15840"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23" name="Picture 722"/>
          <p:cNvPicPr/>
          <p:nvPr/>
        </p:nvPicPr>
        <p:blipFill>
          <a:blip r:embed="rId2"/>
          <a:stretch/>
        </p:blipFill>
        <p:spPr>
          <a:xfrm>
            <a:off x="-80640" y="4098960"/>
            <a:ext cx="15921000" cy="9768240"/>
          </a:xfrm>
          <a:prstGeom prst="rect">
            <a:avLst/>
          </a:prstGeom>
          <a:ln w="0">
            <a:noFill/>
          </a:ln>
        </p:spPr>
      </p:pic>
      <p:sp>
        <p:nvSpPr>
          <p:cNvPr id="724" name="TextBox 723"/>
          <p:cNvSpPr txBox="1"/>
          <p:nvPr/>
        </p:nvSpPr>
        <p:spPr>
          <a:xfrm>
            <a:off x="16023600" y="8741520"/>
            <a:ext cx="8101440" cy="837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4350" b="0" strike="noStrike" spc="-1">
                <a:latin typeface="Arial"/>
              </a:rPr>
              <a:t>“Realistic” magnetic field burial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BA341C-A3D4-B271-AF39-606FE0900A6D}"/>
              </a:ext>
            </a:extLst>
          </p:cNvPr>
          <p:cNvSpPr txBox="1"/>
          <p:nvPr/>
        </p:nvSpPr>
        <p:spPr>
          <a:xfrm>
            <a:off x="14456160" y="12714840"/>
            <a:ext cx="9768240" cy="837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AU" sz="4350" b="0" strike="noStrike" spc="-1" dirty="0">
                <a:latin typeface="Arial"/>
              </a:rPr>
              <a:t>PL, </a:t>
            </a:r>
            <a:r>
              <a:rPr lang="en-AU" sz="4350" b="0" strike="noStrike" spc="-1" dirty="0" err="1">
                <a:latin typeface="Arial"/>
              </a:rPr>
              <a:t>Adya</a:t>
            </a:r>
            <a:r>
              <a:rPr lang="en-AU" sz="4350" b="0" strike="noStrike" spc="-1" dirty="0">
                <a:latin typeface="Arial"/>
              </a:rPr>
              <a:t> et al (in prep… since 2021)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6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957A2EB5-F14A-47CA-A3A2-A9759F6E8A07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49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68" name="CustomShape 185"/>
          <p:cNvSpPr/>
          <p:nvPr/>
        </p:nvSpPr>
        <p:spPr>
          <a:xfrm>
            <a:off x="360" y="177120"/>
            <a:ext cx="243806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Science Case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369" name="TextShape 17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F75A77F3-7F66-454D-A066-1289F32F8A18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49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70" name="TextBox 5"/>
          <p:cNvSpPr/>
          <p:nvPr/>
        </p:nvSpPr>
        <p:spPr>
          <a:xfrm>
            <a:off x="518040" y="2227680"/>
            <a:ext cx="23857200" cy="115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7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Binary neutron star mergers</a:t>
            </a:r>
            <a:endParaRPr lang="en-AU" sz="7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7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Supernovae</a:t>
            </a:r>
            <a:endParaRPr lang="en-AU" sz="7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7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Continuous Waves</a:t>
            </a:r>
            <a:endParaRPr lang="en-AU" sz="7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7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Other burst sources</a:t>
            </a:r>
            <a:endParaRPr lang="en-AU" sz="72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6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Magnetar flares (kHz, unknown amplitude)</a:t>
            </a:r>
            <a:endParaRPr lang="en-AU" sz="60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6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Fast radio burst progenitors</a:t>
            </a:r>
            <a:endParaRPr lang="en-AU" sz="60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6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Neutron star glitch recovery</a:t>
            </a:r>
            <a:endParaRPr lang="en-AU" sz="60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6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….</a:t>
            </a:r>
            <a:endParaRPr lang="en-AU" sz="6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4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4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4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4000" b="0" strike="noStrike" spc="-1">
              <a:latin typeface="Arial"/>
            </a:endParaRPr>
          </a:p>
        </p:txBody>
      </p:sp>
      <p:pic>
        <p:nvPicPr>
          <p:cNvPr id="371" name="Picture 8" descr="A picture containing star, outdoor object, night sky&#10;&#10;Description automatically generated"/>
          <p:cNvPicPr/>
          <p:nvPr/>
        </p:nvPicPr>
        <p:blipFill>
          <a:blip r:embed="rId2"/>
          <a:stretch/>
        </p:blipFill>
        <p:spPr>
          <a:xfrm>
            <a:off x="14034600" y="1504800"/>
            <a:ext cx="10041480" cy="5604840"/>
          </a:xfrm>
          <a:prstGeom prst="rect">
            <a:avLst/>
          </a:prstGeom>
          <a:ln w="0">
            <a:noFill/>
          </a:ln>
        </p:spPr>
      </p:pic>
      <p:sp>
        <p:nvSpPr>
          <p:cNvPr id="372" name="TextBox 11"/>
          <p:cNvSpPr/>
          <p:nvPr/>
        </p:nvSpPr>
        <p:spPr>
          <a:xfrm>
            <a:off x="22708440" y="931680"/>
            <a:ext cx="5483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NASA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73" name="Picture 11" descr="Diagram&#10;&#10;Description automatically generated"/>
          <p:cNvPicPr/>
          <p:nvPr/>
        </p:nvPicPr>
        <p:blipFill>
          <a:blip r:embed="rId3"/>
          <a:stretch/>
        </p:blipFill>
        <p:spPr>
          <a:xfrm>
            <a:off x="16014600" y="7188480"/>
            <a:ext cx="7121880" cy="5488920"/>
          </a:xfrm>
          <a:prstGeom prst="rect">
            <a:avLst/>
          </a:prstGeom>
          <a:ln w="0">
            <a:noFill/>
          </a:ln>
        </p:spPr>
      </p:pic>
      <p:sp>
        <p:nvSpPr>
          <p:cNvPr id="374" name="TextBox 12"/>
          <p:cNvSpPr/>
          <p:nvPr/>
        </p:nvSpPr>
        <p:spPr>
          <a:xfrm>
            <a:off x="16669800" y="12610800"/>
            <a:ext cx="5483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astronomy.swin.edu.au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2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62826B7A-476C-39CE-0409-6FA659B6D94D}"/>
              </a:ext>
            </a:extLst>
          </p:cNvPr>
          <p:cNvPicPr/>
          <p:nvPr/>
        </p:nvPicPr>
        <p:blipFill>
          <a:blip r:embed="rId4"/>
          <a:srcRect l="18448" t="26513" r="22392" b="23919"/>
          <a:stretch/>
        </p:blipFill>
        <p:spPr>
          <a:xfrm>
            <a:off x="4649437" y="242640"/>
            <a:ext cx="4024440" cy="1487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98236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2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2E53C54D-A539-4F7D-BDEA-3296642F768E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5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20" name="TextShape 3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BDB380D-9E83-43D6-B249-5D31E134B273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5</a:t>
            </a:fld>
            <a:endParaRPr lang="en-AU" sz="1200" b="0" strike="noStrike" spc="-1">
              <a:latin typeface="Arial"/>
            </a:endParaRPr>
          </a:p>
        </p:txBody>
      </p:sp>
      <p:pic>
        <p:nvPicPr>
          <p:cNvPr id="221" name="Picture 3" descr="A picture containing text&#10;&#10;Description automatically generated"/>
          <p:cNvPicPr/>
          <p:nvPr/>
        </p:nvPicPr>
        <p:blipFill>
          <a:blip r:embed="rId2"/>
          <a:stretch/>
        </p:blipFill>
        <p:spPr>
          <a:xfrm>
            <a:off x="270720" y="1920960"/>
            <a:ext cx="14798160" cy="318384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6" descr="A picture containing graphical user interface&#10;&#10;Description automatically generated"/>
          <p:cNvPicPr/>
          <p:nvPr/>
        </p:nvPicPr>
        <p:blipFill>
          <a:blip r:embed="rId3"/>
          <a:stretch/>
        </p:blipFill>
        <p:spPr>
          <a:xfrm>
            <a:off x="526320" y="5479200"/>
            <a:ext cx="11459160" cy="684000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Chart&#10;&#10;Description automatically generated"/>
          <p:cNvPicPr/>
          <p:nvPr/>
        </p:nvPicPr>
        <p:blipFill>
          <a:blip r:embed="rId4"/>
          <a:stretch/>
        </p:blipFill>
        <p:spPr>
          <a:xfrm>
            <a:off x="12220200" y="5441400"/>
            <a:ext cx="11604600" cy="7840800"/>
          </a:xfrm>
          <a:prstGeom prst="rect">
            <a:avLst/>
          </a:prstGeom>
          <a:ln w="0">
            <a:noFill/>
          </a:ln>
        </p:spPr>
      </p:pic>
      <p:sp>
        <p:nvSpPr>
          <p:cNvPr id="224" name="TextBox 3"/>
          <p:cNvSpPr/>
          <p:nvPr/>
        </p:nvSpPr>
        <p:spPr>
          <a:xfrm>
            <a:off x="-720" y="129960"/>
            <a:ext cx="24369480" cy="21222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9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GW170817: Post Merger</a:t>
            </a:r>
            <a:endParaRPr lang="en-AU" sz="9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3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LVK 2017, 2019</a:t>
            </a:r>
            <a:endParaRPr lang="en-AU" sz="3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01211" y="406401"/>
            <a:ext cx="8513851" cy="224480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0" y="4899067"/>
            <a:ext cx="24315200" cy="57752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 fontScale="90000"/>
          </a:bodyPr>
          <a:lstStyle/>
          <a:p>
            <a:r>
              <a:rPr lang="en"/>
              <a:t>Towards an Australian gravitational-wave observatory</a:t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357" y="406401"/>
            <a:ext cx="10435531" cy="239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45865" y="11969932"/>
            <a:ext cx="6020867" cy="1746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ctrTitle" idx="4294967295"/>
          </p:nvPr>
        </p:nvSpPr>
        <p:spPr>
          <a:xfrm>
            <a:off x="470867" y="257333"/>
            <a:ext cx="23524000" cy="3422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9600" dirty="0"/>
              <a:t>Why Australia? Why now?</a:t>
            </a:r>
            <a:endParaRPr sz="9600" dirty="0"/>
          </a:p>
          <a:p>
            <a:pPr>
              <a:spcBef>
                <a:spcPts val="0"/>
              </a:spcBef>
            </a:pPr>
            <a:endParaRPr sz="9600" dirty="0"/>
          </a:p>
        </p:txBody>
      </p:sp>
      <p:sp>
        <p:nvSpPr>
          <p:cNvPr id="119" name="Google Shape;119;p19"/>
          <p:cNvSpPr txBox="1">
            <a:spLocks noGrp="1"/>
          </p:cNvSpPr>
          <p:nvPr>
            <p:ph type="ctrTitle" idx="4294967295"/>
          </p:nvPr>
        </p:nvSpPr>
        <p:spPr>
          <a:xfrm>
            <a:off x="470867" y="2045400"/>
            <a:ext cx="23316000" cy="3422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1219215" indent="-1083747">
              <a:spcBef>
                <a:spcPts val="0"/>
              </a:spcBef>
              <a:buSzPts val="2800"/>
              <a:buChar char="●"/>
            </a:pPr>
            <a:r>
              <a:rPr lang="en" sz="1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OzGrav</a:t>
            </a:r>
            <a:endParaRPr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38430" lvl="1" indent="-1036330" algn="l" rtl="0">
              <a:buSzPts val="2520"/>
              <a:buChar char="○"/>
            </a:pPr>
            <a: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Guaranteed funds: 2024 - 2031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38430" lvl="1" indent="-1036330" algn="l" rtl="0">
              <a:buSzPts val="2520"/>
              <a:buChar char="○"/>
            </a:pPr>
            <a: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$42M; ~300 people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38430" lvl="1" indent="-1036330" algn="l" rtl="0">
              <a:buSzPts val="2520"/>
              <a:buChar char="○"/>
            </a:pPr>
            <a: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Instrumentation, data, astrophysics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dirty="0"/>
          </a:p>
        </p:txBody>
      </p:sp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699CAAB3-68AE-8436-2473-4B0ABD1DEA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01211" y="406401"/>
            <a:ext cx="8513851" cy="2244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ctrTitle" idx="4294967295"/>
          </p:nvPr>
        </p:nvSpPr>
        <p:spPr>
          <a:xfrm>
            <a:off x="470867" y="257333"/>
            <a:ext cx="23524000" cy="3422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9600" dirty="0"/>
              <a:t>Why Australia? Why now?</a:t>
            </a:r>
            <a:endParaRPr sz="9600" dirty="0"/>
          </a:p>
          <a:p>
            <a:pPr>
              <a:spcBef>
                <a:spcPts val="0"/>
              </a:spcBef>
            </a:pPr>
            <a:endParaRPr sz="9600" dirty="0"/>
          </a:p>
        </p:txBody>
      </p:sp>
      <p:sp>
        <p:nvSpPr>
          <p:cNvPr id="119" name="Google Shape;119;p19"/>
          <p:cNvSpPr txBox="1">
            <a:spLocks noGrp="1"/>
          </p:cNvSpPr>
          <p:nvPr>
            <p:ph type="ctrTitle" idx="4294967295"/>
          </p:nvPr>
        </p:nvSpPr>
        <p:spPr>
          <a:xfrm>
            <a:off x="470867" y="2045400"/>
            <a:ext cx="23316000" cy="3422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1219215" indent="-1083747">
              <a:spcBef>
                <a:spcPts val="0"/>
              </a:spcBef>
              <a:buSzPts val="2800"/>
              <a:buChar char="●"/>
            </a:pPr>
            <a:r>
              <a:rPr lang="en" sz="1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OzGrav</a:t>
            </a:r>
            <a:endParaRPr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38430" lvl="1" indent="-1036330" algn="l" rtl="0">
              <a:buSzPts val="2520"/>
              <a:buChar char="○"/>
            </a:pPr>
            <a: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Guaranteed funds: 2024 - 2031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38430" lvl="1" indent="-1036330" algn="l" rtl="0">
              <a:buSzPts val="2520"/>
              <a:buChar char="○"/>
            </a:pPr>
            <a: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$42M; ~300 people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38430" lvl="1" indent="-1036330" algn="l" rtl="0">
              <a:buSzPts val="2520"/>
              <a:buChar char="○"/>
            </a:pPr>
            <a:r>
              <a:rPr lang="e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Instrumentation, data, astrophysics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dirty="0"/>
          </a:p>
        </p:txBody>
      </p:sp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699CAAB3-68AE-8436-2473-4B0ABD1DEA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01211" y="406401"/>
            <a:ext cx="8513851" cy="22448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36;p22">
            <a:extLst>
              <a:ext uri="{FF2B5EF4-FFF2-40B4-BE49-F238E27FC236}">
                <a16:creationId xmlns:a16="http://schemas.microsoft.com/office/drawing/2014/main" id="{16964B1B-A173-46E4-939F-461E32B319C1}"/>
              </a:ext>
            </a:extLst>
          </p:cNvPr>
          <p:cNvSpPr txBox="1">
            <a:spLocks/>
          </p:cNvSpPr>
          <p:nvPr/>
        </p:nvSpPr>
        <p:spPr>
          <a:xfrm>
            <a:off x="1392195" y="7629778"/>
            <a:ext cx="21599610" cy="4011180"/>
          </a:xfrm>
          <a:prstGeom prst="rect">
            <a:avLst/>
          </a:prstGeom>
          <a:noFill/>
          <a:ln w="0"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AU" sz="10400" dirty="0"/>
              <a:t>Australian Gravitational-Wave Observatory Project </a:t>
            </a:r>
          </a:p>
        </p:txBody>
      </p:sp>
      <p:pic>
        <p:nvPicPr>
          <p:cNvPr id="4" name="Google Shape;138;p22" title="Screenshot 2025-03-26 at 8.51.31 pm.png">
            <a:extLst>
              <a:ext uri="{FF2B5EF4-FFF2-40B4-BE49-F238E27FC236}">
                <a16:creationId xmlns:a16="http://schemas.microsoft.com/office/drawing/2014/main" id="{FFDFD382-3958-54CE-6AF2-A457B4678C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4600" r="4600"/>
          <a:stretch/>
        </p:blipFill>
        <p:spPr>
          <a:xfrm>
            <a:off x="13295869" y="2421923"/>
            <a:ext cx="10814397" cy="50613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7;p22">
            <a:extLst>
              <a:ext uri="{FF2B5EF4-FFF2-40B4-BE49-F238E27FC236}">
                <a16:creationId xmlns:a16="http://schemas.microsoft.com/office/drawing/2014/main" id="{EEBCE4F1-23CA-DC7D-0D0A-0A5091ADBB1E}"/>
              </a:ext>
            </a:extLst>
          </p:cNvPr>
          <p:cNvSpPr txBox="1"/>
          <p:nvPr/>
        </p:nvSpPr>
        <p:spPr>
          <a:xfrm>
            <a:off x="2145267" y="10994600"/>
            <a:ext cx="19912800" cy="1805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algn="ctr"/>
            <a:r>
              <a:rPr lang="en" sz="4267" dirty="0">
                <a:solidFill>
                  <a:schemeClr val="dk1"/>
                </a:solidFill>
              </a:rPr>
              <a:t>Executive Committee: </a:t>
            </a:r>
            <a:endParaRPr sz="4267" dirty="0">
              <a:solidFill>
                <a:schemeClr val="dk1"/>
              </a:solidFill>
            </a:endParaRPr>
          </a:p>
          <a:p>
            <a:pPr algn="ctr"/>
            <a:r>
              <a:rPr lang="en" sz="4267" dirty="0">
                <a:solidFill>
                  <a:schemeClr val="dk1"/>
                </a:solidFill>
              </a:rPr>
              <a:t>Yeshe </a:t>
            </a:r>
            <a:r>
              <a:rPr lang="en" sz="4267" dirty="0" err="1">
                <a:solidFill>
                  <a:schemeClr val="dk1"/>
                </a:solidFill>
              </a:rPr>
              <a:t>Fenner</a:t>
            </a:r>
            <a:r>
              <a:rPr lang="en" sz="4267" dirty="0">
                <a:solidFill>
                  <a:schemeClr val="dk1"/>
                </a:solidFill>
              </a:rPr>
              <a:t>, Paul Lasky (Chair), Ju Li, David McClelland, David Ottaway</a:t>
            </a:r>
            <a:endParaRPr sz="1067" dirty="0"/>
          </a:p>
        </p:txBody>
      </p:sp>
    </p:spTree>
    <p:extLst>
      <p:ext uri="{BB962C8B-B14F-4D97-AF65-F5344CB8AC3E}">
        <p14:creationId xmlns:p14="http://schemas.microsoft.com/office/powerpoint/2010/main" val="5120983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/>
        </p:nvSpPr>
        <p:spPr>
          <a:xfrm>
            <a:off x="4419200" y="745601"/>
            <a:ext cx="15545600" cy="644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Steps:</a:t>
            </a:r>
            <a:endParaRPr lang="en-AU"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1621" indent="-742950">
              <a:buClr>
                <a:schemeClr val="dk1"/>
              </a:buClr>
              <a:buSzPct val="88000"/>
              <a:buFont typeface="+mj-lt"/>
              <a:buAutoNum type="arabicPeriod"/>
            </a:pPr>
            <a:r>
              <a:rPr lang="en-AU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Landscape assessment:</a:t>
            </a: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-AU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Facilities and fundamental research landscape</a:t>
            </a: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alignments – e.g., SKA, ESO, </a:t>
            </a:r>
            <a:r>
              <a:rPr lang="en" sz="43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</a:t>
            </a: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-based R&amp;D capacity and capabilities</a:t>
            </a: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AU"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ct val="88000"/>
            </a:pP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1" name="Google Shape;1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6733" y="2215536"/>
            <a:ext cx="3496672" cy="3496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/>
        </p:nvSpPr>
        <p:spPr>
          <a:xfrm>
            <a:off x="4419200" y="745601"/>
            <a:ext cx="15545600" cy="8432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Steps:</a:t>
            </a:r>
            <a:endParaRPr lang="en-AU"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1621" indent="-742950">
              <a:buClr>
                <a:schemeClr val="dk1"/>
              </a:buClr>
              <a:buSzPct val="88000"/>
              <a:buFont typeface="+mj-lt"/>
              <a:buAutoNum type="arabicPeriod"/>
            </a:pPr>
            <a:r>
              <a:rPr lang="en-AU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Landscape assessment:</a:t>
            </a: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-AU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Facilities and fundamental research landscape</a:t>
            </a: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alignments – e.g., SKA, ESO, </a:t>
            </a:r>
            <a:r>
              <a:rPr lang="en" sz="43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</a:t>
            </a: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-based R&amp;D capacity and capabilities</a:t>
            </a: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AU"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81380" indent="-742950">
              <a:buSzPct val="88000"/>
              <a:buFont typeface="+mj-lt"/>
              <a:buAutoNum type="arabicPeriod"/>
            </a:pPr>
            <a:endParaRPr lang="en-AU"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1621" indent="-742950">
              <a:buClr>
                <a:schemeClr val="dk1"/>
              </a:buClr>
              <a:buSzPct val="88000"/>
              <a:buFont typeface="+mj-lt"/>
              <a:buAutoNum type="arabicPeriod"/>
            </a:pPr>
            <a:r>
              <a:rPr lang="en-AU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Go/No-Go</a:t>
            </a: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showstoppers?</a:t>
            </a: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ct val="88000"/>
            </a:pP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1" name="Google Shape;1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6733" y="2215536"/>
            <a:ext cx="3496672" cy="3496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972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/>
        </p:nvSpPr>
        <p:spPr>
          <a:xfrm>
            <a:off x="4419200" y="745601"/>
            <a:ext cx="15545600" cy="12968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Steps:</a:t>
            </a:r>
            <a:endParaRPr lang="en-AU"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1621" indent="-742950">
              <a:buClr>
                <a:schemeClr val="dk1"/>
              </a:buClr>
              <a:buSzPct val="88000"/>
              <a:buFont typeface="+mj-lt"/>
              <a:buAutoNum type="arabicPeriod"/>
            </a:pPr>
            <a:r>
              <a:rPr lang="en-AU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Landscape assessment:</a:t>
            </a: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-AU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Facilities and fundamental research landscape</a:t>
            </a: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alignments – e.g., SKA, ESO, </a:t>
            </a:r>
            <a:r>
              <a:rPr lang="en" sz="43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Aus</a:t>
            </a: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-based R&amp;D capacity and capabilities</a:t>
            </a: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AU"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81380" indent="-742950">
              <a:buSzPct val="88000"/>
              <a:buFont typeface="+mj-lt"/>
              <a:buAutoNum type="arabicPeriod"/>
            </a:pPr>
            <a:endParaRPr lang="en-AU"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1621" indent="-742950">
              <a:buClr>
                <a:schemeClr val="dk1"/>
              </a:buClr>
              <a:buSzPct val="88000"/>
              <a:buFont typeface="+mj-lt"/>
              <a:buAutoNum type="arabicPeriod"/>
            </a:pPr>
            <a:r>
              <a:rPr lang="en-AU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Go/No-Go</a:t>
            </a: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there any showstoppers?</a:t>
            </a: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81380" indent="-742950">
              <a:buSzPct val="88000"/>
              <a:buFont typeface="+mj-lt"/>
              <a:buAutoNum type="arabicPeriod"/>
            </a:pP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81621" indent="-742950">
              <a:buClr>
                <a:schemeClr val="dk1"/>
              </a:buClr>
              <a:buSzPct val="88000"/>
              <a:buFont typeface="+mj-lt"/>
              <a:buAutoNum type="arabicPeriod"/>
            </a:pP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comes next?</a:t>
            </a: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(deliberately vague, because we need to </a:t>
            </a:r>
            <a:r>
              <a:rPr lang="en" sz="4300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finalise</a:t>
            </a: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Cost-benefit analysis</a:t>
            </a: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Governance</a:t>
            </a: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Funding routes </a:t>
            </a: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00836" lvl="1" indent="-742950">
              <a:buClr>
                <a:schemeClr val="dk1"/>
              </a:buClr>
              <a:buSzPct val="88000"/>
              <a:buFont typeface="+mj-lt"/>
              <a:buAutoNum type="alphaLcParenR"/>
            </a:pPr>
            <a:r>
              <a:rPr lang="en" sz="43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SzPct val="88000"/>
              <a:buFont typeface="+mj-lt"/>
              <a:buAutoNum type="arabicPeriod"/>
            </a:pPr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4300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1" name="Google Shape;1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6733" y="2215536"/>
            <a:ext cx="3496672" cy="3496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7129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>
            <a:spLocks noGrp="1"/>
          </p:cNvSpPr>
          <p:nvPr>
            <p:ph type="title"/>
          </p:nvPr>
        </p:nvSpPr>
        <p:spPr>
          <a:xfrm>
            <a:off x="470867" y="257333"/>
            <a:ext cx="23524000" cy="34224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/>
          <a:p>
            <a:r>
              <a:rPr lang="en" sz="9600"/>
              <a:t>International partnerships</a:t>
            </a:r>
            <a:endParaRPr sz="9600"/>
          </a:p>
          <a:p>
            <a:endParaRPr sz="9600"/>
          </a:p>
        </p:txBody>
      </p:sp>
      <p:sp>
        <p:nvSpPr>
          <p:cNvPr id="187" name="Google Shape;187;p28"/>
          <p:cNvSpPr txBox="1">
            <a:spLocks noGrp="1"/>
          </p:cNvSpPr>
          <p:nvPr>
            <p:ph type="ctrTitle" idx="4294967295"/>
          </p:nvPr>
        </p:nvSpPr>
        <p:spPr>
          <a:xfrm>
            <a:off x="470867" y="2045400"/>
            <a:ext cx="23316000" cy="3422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1219215" indent="-1036333">
              <a:spcBef>
                <a:spcPts val="0"/>
              </a:spcBef>
              <a:buSzPts val="2520"/>
              <a:buChar char="●"/>
            </a:pPr>
            <a:r>
              <a:rPr lang="en" sz="6600" dirty="0"/>
              <a:t>Build and grow collaboration through Asia Pacific</a:t>
            </a:r>
            <a:br>
              <a:rPr lang="en" sz="6600" dirty="0"/>
            </a:br>
            <a:r>
              <a:rPr lang="en" sz="6600" dirty="0"/>
              <a:t>	</a:t>
            </a:r>
            <a:r>
              <a:rPr lang="en" sz="7200" dirty="0"/>
              <a:t>e.g., Japan-Australia ASPIRE</a:t>
            </a:r>
            <a:endParaRPr sz="6600" dirty="0"/>
          </a:p>
          <a:p>
            <a:pPr marL="1219215">
              <a:spcBef>
                <a:spcPts val="0"/>
              </a:spcBef>
            </a:pPr>
            <a:endParaRPr dirty="0"/>
          </a:p>
        </p:txBody>
      </p:sp>
      <p:pic>
        <p:nvPicPr>
          <p:cNvPr id="2" name="Picture 2" descr="doodle freehand drawing of australia map. 12037965 PNG">
            <a:extLst>
              <a:ext uri="{FF2B5EF4-FFF2-40B4-BE49-F238E27FC236}">
                <a16:creationId xmlns:a16="http://schemas.microsoft.com/office/drawing/2014/main" id="{D2000C67-4F34-0899-6027-ACAECAF05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59" y="5129850"/>
            <a:ext cx="8444724" cy="779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Japan Map PNGs for Free Download">
            <a:extLst>
              <a:ext uri="{FF2B5EF4-FFF2-40B4-BE49-F238E27FC236}">
                <a16:creationId xmlns:a16="http://schemas.microsoft.com/office/drawing/2014/main" id="{315ED2BD-40C4-52B6-9CDF-8F2E20BE9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9979" y="5212357"/>
            <a:ext cx="5866680" cy="779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1"/>
          <p:cNvSpPr/>
          <p:nvPr/>
        </p:nvSpPr>
        <p:spPr>
          <a:xfrm>
            <a:off x="1313640" y="2359420"/>
            <a:ext cx="14701106" cy="1492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br>
              <a:rPr sz="9500" dirty="0"/>
            </a:br>
            <a:r>
              <a:rPr lang="en-AU" sz="8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Take-home messages</a:t>
            </a:r>
            <a:endParaRPr lang="en-AU" sz="5400" b="0" strike="noStrike" spc="-1" dirty="0">
              <a:latin typeface="Arial"/>
            </a:endParaRPr>
          </a:p>
        </p:txBody>
      </p:sp>
      <p:sp>
        <p:nvSpPr>
          <p:cNvPr id="240" name="CustomShape 12"/>
          <p:cNvSpPr/>
          <p:nvPr/>
        </p:nvSpPr>
        <p:spPr>
          <a:xfrm>
            <a:off x="1313640" y="3947760"/>
            <a:ext cx="23498728" cy="2424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br>
              <a:rPr sz="7200" dirty="0"/>
            </a:br>
            <a:r>
              <a:rPr lang="en-AU" sz="6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1.</a:t>
            </a:r>
            <a:r>
              <a:rPr lang="en-AU" sz="6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In 2020, </a:t>
            </a:r>
            <a:r>
              <a:rPr lang="en-AU" sz="6000" spc="-1" dirty="0">
                <a:solidFill>
                  <a:srgbClr val="000000"/>
                </a:solidFill>
                <a:latin typeface="Times New Roman"/>
                <a:ea typeface="DejaVu Sans"/>
              </a:rPr>
              <a:t>we all thought building a kHz observatory with “NEMO” sensitivity would give </a:t>
            </a:r>
            <a:r>
              <a:rPr lang="en-AU" sz="6000" b="1" i="1" spc="-1" dirty="0">
                <a:solidFill>
                  <a:srgbClr val="000000"/>
                </a:solidFill>
                <a:latin typeface="Times New Roman"/>
                <a:ea typeface="DejaVu Sans"/>
              </a:rPr>
              <a:t>certain</a:t>
            </a:r>
            <a:r>
              <a:rPr lang="en-AU" sz="6000" spc="-1" dirty="0">
                <a:solidFill>
                  <a:srgbClr val="000000"/>
                </a:solidFill>
                <a:latin typeface="Times New Roman"/>
                <a:ea typeface="DejaVu Sans"/>
              </a:rPr>
              <a:t> science outcomes </a:t>
            </a:r>
            <a:endParaRPr lang="en-AU" sz="6000" b="0" strike="noStrike" spc="-1" dirty="0">
              <a:latin typeface="Arial"/>
            </a:endParaRPr>
          </a:p>
        </p:txBody>
      </p:sp>
      <p:sp>
        <p:nvSpPr>
          <p:cNvPr id="2" name="CustomShape 12">
            <a:extLst>
              <a:ext uri="{FF2B5EF4-FFF2-40B4-BE49-F238E27FC236}">
                <a16:creationId xmlns:a16="http://schemas.microsoft.com/office/drawing/2014/main" id="{A8F93686-6FEE-2315-6CC6-8B69AD048D94}"/>
              </a:ext>
            </a:extLst>
          </p:cNvPr>
          <p:cNvSpPr/>
          <p:nvPr/>
        </p:nvSpPr>
        <p:spPr>
          <a:xfrm>
            <a:off x="1313640" y="7062108"/>
            <a:ext cx="23498728" cy="2424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br>
              <a:rPr sz="7200" dirty="0"/>
            </a:br>
            <a:r>
              <a:rPr lang="en-AU" sz="6000" b="1" spc="-1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AU" sz="6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AU" sz="6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It’s 2025 now; we need to rethink the designs, and it’s much more complicated. Need to consider broader science cases</a:t>
            </a:r>
            <a:endParaRPr lang="en-AU" sz="6000" b="0" strike="noStrike" spc="-1" dirty="0">
              <a:latin typeface="Arial"/>
            </a:endParaRPr>
          </a:p>
        </p:txBody>
      </p:sp>
      <p:sp>
        <p:nvSpPr>
          <p:cNvPr id="3" name="CustomShape 12">
            <a:extLst>
              <a:ext uri="{FF2B5EF4-FFF2-40B4-BE49-F238E27FC236}">
                <a16:creationId xmlns:a16="http://schemas.microsoft.com/office/drawing/2014/main" id="{8481F9CC-6966-02C7-14AD-96BEADCE01BC}"/>
              </a:ext>
            </a:extLst>
          </p:cNvPr>
          <p:cNvSpPr/>
          <p:nvPr/>
        </p:nvSpPr>
        <p:spPr>
          <a:xfrm>
            <a:off x="1313640" y="10820880"/>
            <a:ext cx="23498728" cy="2424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br>
              <a:rPr sz="7200" dirty="0"/>
            </a:br>
            <a:r>
              <a:rPr lang="en-AU" sz="6000" b="1" spc="-1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AU" sz="60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lang="en-AU" sz="6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Should we still build a dedicated kHz facility? Yes, but it requires collective input from observers, modellers, data analysts, and instrumentalists</a:t>
            </a:r>
            <a:endParaRPr lang="en-AU" sz="6000" b="0" strike="noStrike" spc="-1" dirty="0">
              <a:latin typeface="Arial"/>
            </a:endParaRPr>
          </a:p>
        </p:txBody>
      </p:sp>
      <p:pic>
        <p:nvPicPr>
          <p:cNvPr id="4" name="pasted-image.tiff 2">
            <a:extLst>
              <a:ext uri="{FF2B5EF4-FFF2-40B4-BE49-F238E27FC236}">
                <a16:creationId xmlns:a16="http://schemas.microsoft.com/office/drawing/2014/main" id="{CFFF6960-9EF1-1837-9102-0066F269BEC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175280" y="-201856"/>
            <a:ext cx="8208720" cy="2160000"/>
          </a:xfrm>
          <a:prstGeom prst="rect">
            <a:avLst/>
          </a:prstGeom>
          <a:ln w="12600">
            <a:noFill/>
          </a:ln>
        </p:spPr>
      </p:pic>
      <p:pic>
        <p:nvPicPr>
          <p:cNvPr id="6" name="1 Monash_2line_blk_mono2.png 3">
            <a:extLst>
              <a:ext uri="{FF2B5EF4-FFF2-40B4-BE49-F238E27FC236}">
                <a16:creationId xmlns:a16="http://schemas.microsoft.com/office/drawing/2014/main" id="{2FE5916E-B222-85EA-B38D-7FCFD995E77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55280" y="31266"/>
            <a:ext cx="5043240" cy="1529280"/>
          </a:xfrm>
          <a:prstGeom prst="rect">
            <a:avLst/>
          </a:prstGeom>
          <a:ln w="12600">
            <a:noFill/>
          </a:ln>
        </p:spPr>
      </p:pic>
    </p:spTree>
    <p:extLst>
      <p:ext uri="{BB962C8B-B14F-4D97-AF65-F5344CB8AC3E}">
        <p14:creationId xmlns:p14="http://schemas.microsoft.com/office/powerpoint/2010/main" val="11640694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>
            <a:spLocks noGrp="1"/>
          </p:cNvSpPr>
          <p:nvPr>
            <p:ph type="title"/>
          </p:nvPr>
        </p:nvSpPr>
        <p:spPr>
          <a:xfrm>
            <a:off x="470867" y="257333"/>
            <a:ext cx="23524000" cy="34224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/>
          <a:p>
            <a:r>
              <a:rPr lang="en" sz="9600"/>
              <a:t>What are we thinking?</a:t>
            </a:r>
            <a:endParaRPr sz="9600"/>
          </a:p>
          <a:p>
            <a:endParaRPr sz="9600"/>
          </a:p>
        </p:txBody>
      </p:sp>
      <p:sp>
        <p:nvSpPr>
          <p:cNvPr id="194" name="Google Shape;194;p29"/>
          <p:cNvSpPr txBox="1">
            <a:spLocks noGrp="1"/>
          </p:cNvSpPr>
          <p:nvPr>
            <p:ph type="ctrTitle" idx="4294967295"/>
          </p:nvPr>
        </p:nvSpPr>
        <p:spPr>
          <a:xfrm>
            <a:off x="678867" y="7368533"/>
            <a:ext cx="23316000" cy="6240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1219215" indent="-982146">
              <a:spcBef>
                <a:spcPts val="0"/>
              </a:spcBef>
              <a:buSzPts val="2200"/>
              <a:buChar char="●"/>
            </a:pPr>
            <a:r>
              <a:rPr lang="en" sz="5867"/>
              <a:t>NEMO-like </a:t>
            </a:r>
            <a:r>
              <a:rPr lang="en" sz="4267"/>
              <a:t>(not necessarily original NEMO tech, but high-frequency sensitivity)</a:t>
            </a:r>
            <a:endParaRPr sz="4267"/>
          </a:p>
          <a:p>
            <a:pPr marL="1219215">
              <a:spcBef>
                <a:spcPts val="0"/>
              </a:spcBef>
            </a:pPr>
            <a:endParaRPr sz="4267"/>
          </a:p>
          <a:p>
            <a:pPr marL="1219215" indent="-982146">
              <a:spcBef>
                <a:spcPts val="0"/>
              </a:spcBef>
              <a:buSzPts val="2200"/>
              <a:buChar char="●"/>
            </a:pPr>
            <a:r>
              <a:rPr lang="en" sz="5867"/>
              <a:t>10(ish)-km A+/A#</a:t>
            </a:r>
            <a:endParaRPr sz="5867"/>
          </a:p>
          <a:p>
            <a:pPr marL="1219215">
              <a:spcBef>
                <a:spcPts val="0"/>
              </a:spcBef>
            </a:pPr>
            <a:endParaRPr sz="4267"/>
          </a:p>
          <a:p>
            <a:pPr marL="1219215" indent="-982146">
              <a:spcBef>
                <a:spcPts val="0"/>
              </a:spcBef>
              <a:buSzPts val="2200"/>
              <a:buChar char="●"/>
            </a:pPr>
            <a:r>
              <a:rPr lang="en" sz="5867"/>
              <a:t>Subsystem contribution(s) to A#</a:t>
            </a:r>
            <a:endParaRPr sz="5867"/>
          </a:p>
          <a:p>
            <a:pPr marL="1219215">
              <a:spcBef>
                <a:spcPts val="0"/>
              </a:spcBef>
            </a:pPr>
            <a:endParaRPr sz="5867"/>
          </a:p>
        </p:txBody>
      </p:sp>
      <p:sp>
        <p:nvSpPr>
          <p:cNvPr id="195" name="Google Shape;195;p29"/>
          <p:cNvSpPr txBox="1">
            <a:spLocks noGrp="1"/>
          </p:cNvSpPr>
          <p:nvPr>
            <p:ph type="ctrTitle" idx="4294967295"/>
          </p:nvPr>
        </p:nvSpPr>
        <p:spPr>
          <a:xfrm>
            <a:off x="453869" y="2898933"/>
            <a:ext cx="23524000" cy="3422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" sz="7840"/>
              <a:t>Ultimately - full 3G (e.g., CE-South) in 2040s (?)</a:t>
            </a:r>
            <a:endParaRPr sz="7840"/>
          </a:p>
          <a:p>
            <a:pPr>
              <a:spcBef>
                <a:spcPts val="0"/>
              </a:spcBef>
              <a:buSzPts val="990"/>
            </a:pPr>
            <a:endParaRPr sz="7840"/>
          </a:p>
        </p:txBody>
      </p:sp>
      <p:sp>
        <p:nvSpPr>
          <p:cNvPr id="196" name="Google Shape;196;p29"/>
          <p:cNvSpPr txBox="1">
            <a:spLocks noGrp="1"/>
          </p:cNvSpPr>
          <p:nvPr>
            <p:ph type="ctrTitle" idx="4294967295"/>
          </p:nvPr>
        </p:nvSpPr>
        <p:spPr>
          <a:xfrm>
            <a:off x="453867" y="5743733"/>
            <a:ext cx="23524000" cy="1592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>
              <a:spcBef>
                <a:spcPts val="0"/>
              </a:spcBef>
              <a:buSzPct val="33673"/>
            </a:pPr>
            <a:r>
              <a:rPr lang="en" sz="7840"/>
              <a:t>How do we get there?</a:t>
            </a:r>
            <a:endParaRPr sz="784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1" descr="Icon&#10;&#10;Description automatically generated"/>
          <p:cNvPicPr/>
          <p:nvPr/>
        </p:nvPicPr>
        <p:blipFill>
          <a:blip r:embed="rId2"/>
          <a:stretch/>
        </p:blipFill>
        <p:spPr>
          <a:xfrm>
            <a:off x="87455" y="1080"/>
            <a:ext cx="24320880" cy="10915560"/>
          </a:xfrm>
          <a:prstGeom prst="rect">
            <a:avLst/>
          </a:prstGeom>
          <a:ln w="0">
            <a:noFill/>
          </a:ln>
        </p:spPr>
      </p:pic>
      <p:pic>
        <p:nvPicPr>
          <p:cNvPr id="153" name="pasted-image.tiff 2"/>
          <p:cNvPicPr/>
          <p:nvPr/>
        </p:nvPicPr>
        <p:blipFill>
          <a:blip r:embed="rId3"/>
          <a:stretch/>
        </p:blipFill>
        <p:spPr>
          <a:xfrm>
            <a:off x="16181640" y="11563920"/>
            <a:ext cx="8208720" cy="2160000"/>
          </a:xfrm>
          <a:prstGeom prst="rect">
            <a:avLst/>
          </a:prstGeom>
          <a:ln w="12600">
            <a:noFill/>
          </a:ln>
        </p:spPr>
      </p:pic>
      <p:sp>
        <p:nvSpPr>
          <p:cNvPr id="154" name="CustomShape 30"/>
          <p:cNvSpPr/>
          <p:nvPr/>
        </p:nvSpPr>
        <p:spPr>
          <a:xfrm>
            <a:off x="0" y="6610680"/>
            <a:ext cx="24380640" cy="4498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0760" tIns="50760" rIns="50760" bIns="50760" anchor="b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8000" b="1" spc="-1" dirty="0">
                <a:solidFill>
                  <a:srgbClr val="000000"/>
                </a:solidFill>
                <a:latin typeface="Times New Roman"/>
              </a:rPr>
              <a:t>extra slides</a:t>
            </a:r>
            <a:endParaRPr lang="en-AU" sz="8000" b="0" strike="noStrike" spc="-1" dirty="0">
              <a:latin typeface="Arial"/>
            </a:endParaRPr>
          </a:p>
        </p:txBody>
      </p:sp>
      <p:pic>
        <p:nvPicPr>
          <p:cNvPr id="156" name="1 Monash_2line_blk_mono2.png 3"/>
          <p:cNvPicPr/>
          <p:nvPr/>
        </p:nvPicPr>
        <p:blipFill>
          <a:blip r:embed="rId4"/>
          <a:stretch/>
        </p:blipFill>
        <p:spPr>
          <a:xfrm>
            <a:off x="161640" y="12118320"/>
            <a:ext cx="5043240" cy="1529280"/>
          </a:xfrm>
          <a:prstGeom prst="rect">
            <a:avLst/>
          </a:prstGeom>
          <a:ln w="12600">
            <a:noFill/>
          </a:ln>
        </p:spPr>
      </p:pic>
      <p:sp>
        <p:nvSpPr>
          <p:cNvPr id="157" name="TextBox 18"/>
          <p:cNvSpPr/>
          <p:nvPr/>
        </p:nvSpPr>
        <p:spPr>
          <a:xfrm>
            <a:off x="611280" y="1253880"/>
            <a:ext cx="498456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strike="noStrike" spc="-1" dirty="0">
                <a:solidFill>
                  <a:srgbClr val="222222"/>
                </a:solidFill>
                <a:latin typeface="Google Sans"/>
                <a:ea typeface="DejaVu Sans"/>
              </a:rPr>
              <a:t>Image: Carl Knox</a:t>
            </a:r>
            <a:r>
              <a:rPr lang="en-US" sz="2400" b="0" strike="noStrike" spc="-1" dirty="0">
                <a:solidFill>
                  <a:srgbClr val="000000"/>
                </a:solidFill>
                <a:latin typeface="Google Sans"/>
                <a:ea typeface="DejaVu Sans"/>
              </a:rPr>
              <a:t>​</a:t>
            </a:r>
            <a:endParaRPr lang="en-A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400" b="0" strike="noStrike" spc="-1" dirty="0">
                <a:solidFill>
                  <a:srgbClr val="000000"/>
                </a:solidFill>
                <a:latin typeface="Google Sans"/>
                <a:ea typeface="DejaVu Sans"/>
              </a:rPr>
              <a:t>Appears in Sarin &amp; PL 2021</a:t>
            </a:r>
            <a:endParaRPr lang="en-AU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2571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2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5F785FA-1FAA-4537-9303-2055B0E3A392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6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26" name="TextShape 3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FC54B1A-0B66-4162-888D-2F0DD99C9883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6</a:t>
            </a:fld>
            <a:endParaRPr lang="en-AU" sz="1200" b="0" strike="noStrike" spc="-1">
              <a:latin typeface="Arial"/>
            </a:endParaRPr>
          </a:p>
        </p:txBody>
      </p:sp>
      <p:pic>
        <p:nvPicPr>
          <p:cNvPr id="228" name="Picture 3" descr="A picture containing text&#10;&#10;Description automatically generated"/>
          <p:cNvPicPr/>
          <p:nvPr/>
        </p:nvPicPr>
        <p:blipFill>
          <a:blip r:embed="rId2"/>
          <a:stretch/>
        </p:blipFill>
        <p:spPr>
          <a:xfrm>
            <a:off x="270720" y="1920960"/>
            <a:ext cx="14798160" cy="318384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6" descr="A picture containing graphical user interface&#10;&#10;Description automatically generated"/>
          <p:cNvPicPr/>
          <p:nvPr/>
        </p:nvPicPr>
        <p:blipFill>
          <a:blip r:embed="rId3"/>
          <a:stretch/>
        </p:blipFill>
        <p:spPr>
          <a:xfrm>
            <a:off x="526320" y="5479200"/>
            <a:ext cx="11459160" cy="684000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9" descr="Chart&#10;&#10;Description automatically generated"/>
          <p:cNvPicPr/>
          <p:nvPr/>
        </p:nvPicPr>
        <p:blipFill>
          <a:blip r:embed="rId4"/>
          <a:stretch/>
        </p:blipFill>
        <p:spPr>
          <a:xfrm>
            <a:off x="12220200" y="5441400"/>
            <a:ext cx="11604600" cy="7840800"/>
          </a:xfrm>
          <a:prstGeom prst="rect">
            <a:avLst/>
          </a:prstGeom>
          <a:ln w="0">
            <a:noFill/>
          </a:ln>
        </p:spPr>
      </p:pic>
      <p:sp>
        <p:nvSpPr>
          <p:cNvPr id="231" name="TextBox 2"/>
          <p:cNvSpPr/>
          <p:nvPr/>
        </p:nvSpPr>
        <p:spPr>
          <a:xfrm rot="20160000">
            <a:off x="4361400" y="6261120"/>
            <a:ext cx="15821640" cy="3015720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  <a:ea typeface="DejaVu Sans"/>
              </a:rPr>
              <a:t>No Gravitational Waves </a:t>
            </a:r>
            <a:endParaRPr lang="en-AU" sz="9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  <a:ea typeface="DejaVu Sans"/>
              </a:rPr>
              <a:t>(not surprising)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0A1CDC61-79B9-CF9A-F9DC-4D0294332B11}"/>
              </a:ext>
            </a:extLst>
          </p:cNvPr>
          <p:cNvSpPr/>
          <p:nvPr/>
        </p:nvSpPr>
        <p:spPr>
          <a:xfrm>
            <a:off x="-720" y="129960"/>
            <a:ext cx="24369480" cy="21222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9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GW170817: Post Merger</a:t>
            </a:r>
            <a:endParaRPr lang="en-AU" sz="9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3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LVK 2017, 2019</a:t>
            </a:r>
            <a:endParaRPr lang="en-AU" sz="3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6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957A2EB5-F14A-47CA-A3A2-A9759F6E8A07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60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68" name="CustomShape 185"/>
          <p:cNvSpPr/>
          <p:nvPr/>
        </p:nvSpPr>
        <p:spPr>
          <a:xfrm>
            <a:off x="360" y="177120"/>
            <a:ext cx="243806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Science Case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369" name="TextShape 17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F75A77F3-7F66-454D-A066-1289F32F8A18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60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70" name="TextBox 5"/>
          <p:cNvSpPr/>
          <p:nvPr/>
        </p:nvSpPr>
        <p:spPr>
          <a:xfrm>
            <a:off x="518040" y="2227680"/>
            <a:ext cx="23857200" cy="1154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7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Binary neutron star mergers</a:t>
            </a:r>
            <a:endParaRPr lang="en-AU" sz="7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7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Supernovae</a:t>
            </a:r>
            <a:endParaRPr lang="en-AU" sz="7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7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Continuous Waves</a:t>
            </a:r>
            <a:endParaRPr lang="en-AU" sz="7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7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Other burst sources</a:t>
            </a:r>
            <a:endParaRPr lang="en-AU" sz="72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6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Magnetar flares (kHz, unknown amplitude)</a:t>
            </a:r>
            <a:endParaRPr lang="en-AU" sz="60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6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Fast radio burst progenitors</a:t>
            </a:r>
            <a:endParaRPr lang="en-AU" sz="60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6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Neutron star glitch recovery</a:t>
            </a:r>
            <a:endParaRPr lang="en-AU" sz="6000" b="0" strike="noStrike" spc="-1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6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….</a:t>
            </a:r>
            <a:endParaRPr lang="en-AU" sz="6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32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4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4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4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4000" b="0" strike="noStrike" spc="-1">
              <a:latin typeface="Arial"/>
            </a:endParaRPr>
          </a:p>
        </p:txBody>
      </p:sp>
      <p:pic>
        <p:nvPicPr>
          <p:cNvPr id="371" name="Picture 8" descr="A picture containing star, outdoor object, night sky&#10;&#10;Description automatically generated"/>
          <p:cNvPicPr/>
          <p:nvPr/>
        </p:nvPicPr>
        <p:blipFill>
          <a:blip r:embed="rId2"/>
          <a:stretch/>
        </p:blipFill>
        <p:spPr>
          <a:xfrm>
            <a:off x="14034600" y="1504800"/>
            <a:ext cx="10041480" cy="5604840"/>
          </a:xfrm>
          <a:prstGeom prst="rect">
            <a:avLst/>
          </a:prstGeom>
          <a:ln w="0">
            <a:noFill/>
          </a:ln>
        </p:spPr>
      </p:pic>
      <p:sp>
        <p:nvSpPr>
          <p:cNvPr id="372" name="TextBox 11"/>
          <p:cNvSpPr/>
          <p:nvPr/>
        </p:nvSpPr>
        <p:spPr>
          <a:xfrm>
            <a:off x="22708440" y="931680"/>
            <a:ext cx="5483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NASA</a:t>
            </a:r>
            <a:endParaRPr lang="en-AU" sz="1800" b="0" strike="noStrike" spc="-1">
              <a:latin typeface="Arial"/>
            </a:endParaRPr>
          </a:p>
        </p:txBody>
      </p:sp>
      <p:pic>
        <p:nvPicPr>
          <p:cNvPr id="373" name="Picture 11" descr="Diagram&#10;&#10;Description automatically generated"/>
          <p:cNvPicPr/>
          <p:nvPr/>
        </p:nvPicPr>
        <p:blipFill>
          <a:blip r:embed="rId3"/>
          <a:stretch/>
        </p:blipFill>
        <p:spPr>
          <a:xfrm>
            <a:off x="16014600" y="7188480"/>
            <a:ext cx="7121880" cy="5488920"/>
          </a:xfrm>
          <a:prstGeom prst="rect">
            <a:avLst/>
          </a:prstGeom>
          <a:ln w="0">
            <a:noFill/>
          </a:ln>
        </p:spPr>
      </p:pic>
      <p:sp>
        <p:nvSpPr>
          <p:cNvPr id="374" name="TextBox 12"/>
          <p:cNvSpPr/>
          <p:nvPr/>
        </p:nvSpPr>
        <p:spPr>
          <a:xfrm>
            <a:off x="16669800" y="12610800"/>
            <a:ext cx="5483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astronomy.swin.edu.au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Shape 21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782A2A0A-F8E1-4025-B911-48B3B87BE7D6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61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76" name="CustomShape 187"/>
          <p:cNvSpPr/>
          <p:nvPr/>
        </p:nvSpPr>
        <p:spPr>
          <a:xfrm>
            <a:off x="1284120" y="2843280"/>
            <a:ext cx="21027600" cy="950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AU" sz="6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4km arms</a:t>
            </a:r>
            <a:endParaRPr lang="en-AU" sz="6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AU" sz="6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74 kg Silicon test masses</a:t>
            </a:r>
            <a:endParaRPr lang="en-AU" sz="6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AU" sz="6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Cooling: 123K</a:t>
            </a:r>
            <a:endParaRPr lang="en-AU" sz="6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AU" sz="6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 micron wavelength</a:t>
            </a:r>
            <a:endParaRPr lang="en-AU" sz="6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AU" sz="6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500 W input power</a:t>
            </a:r>
            <a:endParaRPr lang="en-AU" sz="6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AU" sz="6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4.5 MW in arms</a:t>
            </a:r>
            <a:endParaRPr lang="en-AU" sz="6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AU" sz="6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7 dB Squeezing</a:t>
            </a:r>
            <a:endParaRPr lang="en-AU" sz="6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AU" sz="6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Suspension: steel</a:t>
            </a:r>
            <a:endParaRPr lang="en-AU" sz="66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AU" sz="66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Neglect low frequency isolation</a:t>
            </a:r>
            <a:endParaRPr lang="en-AU" sz="6600" b="0" strike="noStrike" spc="-1">
              <a:latin typeface="Arial"/>
            </a:endParaRPr>
          </a:p>
        </p:txBody>
      </p:sp>
      <p:sp>
        <p:nvSpPr>
          <p:cNvPr id="377" name="CustomShape 188"/>
          <p:cNvSpPr/>
          <p:nvPr/>
        </p:nvSpPr>
        <p:spPr>
          <a:xfrm>
            <a:off x="16792920" y="11074320"/>
            <a:ext cx="5352120" cy="178452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78" name="CustomShape 189"/>
          <p:cNvSpPr/>
          <p:nvPr/>
        </p:nvSpPr>
        <p:spPr>
          <a:xfrm>
            <a:off x="14074920" y="11408400"/>
            <a:ext cx="5352120" cy="81108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79" name="CustomShape 190"/>
          <p:cNvSpPr/>
          <p:nvPr/>
        </p:nvSpPr>
        <p:spPr>
          <a:xfrm>
            <a:off x="60840" y="196560"/>
            <a:ext cx="243806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NEMO: preliminary design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380" name="CustomShape 191"/>
          <p:cNvSpPr/>
          <p:nvPr/>
        </p:nvSpPr>
        <p:spPr>
          <a:xfrm>
            <a:off x="12915000" y="2733120"/>
            <a:ext cx="2498040" cy="76356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381" name="Picture 13"/>
          <p:cNvPicPr/>
          <p:nvPr/>
        </p:nvPicPr>
        <p:blipFill>
          <a:blip r:embed="rId2"/>
          <a:stretch/>
        </p:blipFill>
        <p:spPr>
          <a:xfrm>
            <a:off x="12935160" y="2199600"/>
            <a:ext cx="9273960" cy="10893240"/>
          </a:xfrm>
          <a:prstGeom prst="rect">
            <a:avLst/>
          </a:prstGeom>
          <a:ln w="0">
            <a:noFill/>
          </a:ln>
        </p:spPr>
      </p:pic>
      <p:sp>
        <p:nvSpPr>
          <p:cNvPr id="382" name="TextShape 23"/>
          <p:cNvSpPr/>
          <p:nvPr/>
        </p:nvSpPr>
        <p:spPr>
          <a:xfrm>
            <a:off x="70200" y="12960000"/>
            <a:ext cx="8566920" cy="69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A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Ackley et al. (2020)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Shape 22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9CF712EF-42B2-4848-9FC4-9F4FAB204441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62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84" name="CustomShape 192"/>
          <p:cNvSpPr/>
          <p:nvPr/>
        </p:nvSpPr>
        <p:spPr>
          <a:xfrm>
            <a:off x="60840" y="196560"/>
            <a:ext cx="243806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NEMO: preliminary design</a:t>
            </a:r>
            <a:endParaRPr lang="en-AU" sz="9600" b="0" strike="noStrike" spc="-1">
              <a:latin typeface="Arial"/>
            </a:endParaRPr>
          </a:p>
        </p:txBody>
      </p:sp>
      <p:grpSp>
        <p:nvGrpSpPr>
          <p:cNvPr id="385" name="Group 22"/>
          <p:cNvGrpSpPr/>
          <p:nvPr/>
        </p:nvGrpSpPr>
        <p:grpSpPr>
          <a:xfrm>
            <a:off x="2938680" y="1667520"/>
            <a:ext cx="18141120" cy="11714760"/>
            <a:chOff x="2938680" y="1667520"/>
            <a:chExt cx="18141120" cy="11714760"/>
          </a:xfrm>
        </p:grpSpPr>
        <p:pic>
          <p:nvPicPr>
            <p:cNvPr id="386" name="Picture 12"/>
            <p:cNvPicPr/>
            <p:nvPr/>
          </p:nvPicPr>
          <p:blipFill>
            <a:blip r:embed="rId2"/>
            <a:srcRect t="3127" b="53174"/>
            <a:stretch/>
          </p:blipFill>
          <p:spPr>
            <a:xfrm>
              <a:off x="2938680" y="1667520"/>
              <a:ext cx="18133200" cy="9788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87" name="Picture 16"/>
            <p:cNvPicPr/>
            <p:nvPr/>
          </p:nvPicPr>
          <p:blipFill>
            <a:blip r:embed="rId2"/>
            <a:srcRect t="88141" b="3210"/>
            <a:stretch/>
          </p:blipFill>
          <p:spPr>
            <a:xfrm>
              <a:off x="2938680" y="11458800"/>
              <a:ext cx="18141120" cy="1923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88" name="TextShape 25"/>
          <p:cNvSpPr/>
          <p:nvPr/>
        </p:nvSpPr>
        <p:spPr>
          <a:xfrm>
            <a:off x="70200" y="12960000"/>
            <a:ext cx="8566920" cy="69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AU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Ackley et al. (2020)</a:t>
            </a:r>
            <a:endParaRPr lang="en-A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28"/>
          <p:cNvPicPr/>
          <p:nvPr/>
        </p:nvPicPr>
        <p:blipFill>
          <a:blip r:embed="rId2"/>
          <a:stretch/>
        </p:blipFill>
        <p:spPr>
          <a:xfrm>
            <a:off x="753120" y="1735200"/>
            <a:ext cx="10045440" cy="55940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390" name="CustomShape 6"/>
          <p:cNvSpPr/>
          <p:nvPr/>
        </p:nvSpPr>
        <p:spPr>
          <a:xfrm>
            <a:off x="60840" y="196560"/>
            <a:ext cx="243806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NEMO: scoping study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391" name="Oval 230"/>
          <p:cNvSpPr/>
          <p:nvPr/>
        </p:nvSpPr>
        <p:spPr>
          <a:xfrm>
            <a:off x="1064520" y="4275360"/>
            <a:ext cx="1484280" cy="1975320"/>
          </a:xfrm>
          <a:prstGeom prst="ellipse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392" name="Picture 231"/>
          <p:cNvPicPr/>
          <p:nvPr/>
        </p:nvPicPr>
        <p:blipFill>
          <a:blip r:embed="rId3"/>
          <a:stretch/>
        </p:blipFill>
        <p:spPr>
          <a:xfrm>
            <a:off x="767520" y="7907040"/>
            <a:ext cx="9969480" cy="5607000"/>
          </a:xfrm>
          <a:prstGeom prst="rect">
            <a:avLst/>
          </a:prstGeom>
          <a:ln w="0">
            <a:noFill/>
          </a:ln>
        </p:spPr>
      </p:pic>
      <p:sp>
        <p:nvSpPr>
          <p:cNvPr id="393" name="CustomShape 25"/>
          <p:cNvSpPr/>
          <p:nvPr/>
        </p:nvSpPr>
        <p:spPr>
          <a:xfrm>
            <a:off x="8738280" y="1545480"/>
            <a:ext cx="752148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Carl Blair et al</a:t>
            </a:r>
            <a:endParaRPr lang="en-AU" sz="2800" b="0" strike="noStrike" spc="-1">
              <a:latin typeface="Arial"/>
            </a:endParaRPr>
          </a:p>
        </p:txBody>
      </p:sp>
      <p:pic>
        <p:nvPicPr>
          <p:cNvPr id="394" name="Picture 3" descr="Map&#10;&#10;Description automatically generated"/>
          <p:cNvPicPr/>
          <p:nvPr/>
        </p:nvPicPr>
        <p:blipFill>
          <a:blip r:embed="rId4"/>
          <a:stretch/>
        </p:blipFill>
        <p:spPr>
          <a:xfrm>
            <a:off x="11273400" y="3175200"/>
            <a:ext cx="10222560" cy="7199280"/>
          </a:xfrm>
          <a:prstGeom prst="rect">
            <a:avLst/>
          </a:prstGeom>
          <a:ln w="0">
            <a:noFill/>
          </a:ln>
        </p:spPr>
      </p:pic>
      <p:sp>
        <p:nvSpPr>
          <p:cNvPr id="395" name="TextBox 3"/>
          <p:cNvSpPr/>
          <p:nvPr/>
        </p:nvSpPr>
        <p:spPr>
          <a:xfrm>
            <a:off x="11845440" y="12939840"/>
            <a:ext cx="12105360" cy="36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96" name="TextBox 4"/>
          <p:cNvSpPr/>
          <p:nvPr/>
        </p:nvSpPr>
        <p:spPr>
          <a:xfrm>
            <a:off x="15286320" y="11907000"/>
            <a:ext cx="77104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u="sng" strike="noStrike" spc="-1">
                <a:solidFill>
                  <a:srgbClr val="0000FF"/>
                </a:solidFill>
                <a:uFillTx/>
                <a:latin typeface="Arial"/>
                <a:ea typeface="DejaVu Sans"/>
                <a:hlinkClick r:id="rId5"/>
              </a:rPr>
              <a:t>Flythrough</a:t>
            </a:r>
            <a:endParaRPr lang="en-AU" sz="1800" b="0" strike="noStrike" spc="-1">
              <a:latin typeface="Arial"/>
            </a:endParaRPr>
          </a:p>
        </p:txBody>
      </p:sp>
      <p:sp>
        <p:nvSpPr>
          <p:cNvPr id="397" name="Arrow: Right 5"/>
          <p:cNvSpPr/>
          <p:nvPr/>
        </p:nvSpPr>
        <p:spPr>
          <a:xfrm rot="19920000">
            <a:off x="14277240" y="9222480"/>
            <a:ext cx="2805480" cy="1173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A2FF"/>
          </a:solidFill>
          <a:ln>
            <a:solidFill>
              <a:srgbClr val="007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98" name="TextBox 6"/>
          <p:cNvSpPr/>
          <p:nvPr/>
        </p:nvSpPr>
        <p:spPr>
          <a:xfrm rot="19860000">
            <a:off x="14519880" y="9645480"/>
            <a:ext cx="204984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You are here</a:t>
            </a:r>
            <a:endParaRPr lang="en-AU" sz="2400" b="0" strike="noStrike" spc="-1">
              <a:latin typeface="Arial"/>
            </a:endParaRPr>
          </a:p>
        </p:txBody>
      </p:sp>
      <p:sp>
        <p:nvSpPr>
          <p:cNvPr id="399" name="CustomShape 25"/>
          <p:cNvSpPr/>
          <p:nvPr/>
        </p:nvSpPr>
        <p:spPr>
          <a:xfrm>
            <a:off x="16981920" y="10503720"/>
            <a:ext cx="477216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Potential sites all over Aus, </a:t>
            </a:r>
            <a:endParaRPr lang="en-A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AU" sz="2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including Gingin near Perth</a:t>
            </a:r>
            <a:endParaRPr lang="en-AU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E19F4CE2-8C12-EEF9-0087-216592475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9" y="609600"/>
            <a:ext cx="11993141" cy="7766050"/>
          </a:xfrm>
          <a:prstGeom prst="rect">
            <a:avLst/>
          </a:prstGeom>
        </p:spPr>
      </p:pic>
      <p:pic>
        <p:nvPicPr>
          <p:cNvPr id="5" name="Picture 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897A018B-F84D-19D5-6F18-7A0FC06B4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700" y="439595"/>
            <a:ext cx="11993141" cy="7936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E520BA-CBB2-898F-0580-2A0573BF61D1}"/>
              </a:ext>
            </a:extLst>
          </p:cNvPr>
          <p:cNvSpPr txBox="1"/>
          <p:nvPr/>
        </p:nvSpPr>
        <p:spPr>
          <a:xfrm>
            <a:off x="-720265" y="960818"/>
            <a:ext cx="4610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/>
              <a:t>ET only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D5F5D-C0CC-0A6F-1952-EE3EBBB438EE}"/>
              </a:ext>
            </a:extLst>
          </p:cNvPr>
          <p:cNvSpPr txBox="1"/>
          <p:nvPr/>
        </p:nvSpPr>
        <p:spPr>
          <a:xfrm>
            <a:off x="11288492" y="960818"/>
            <a:ext cx="4610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/>
              <a:t>ET + CE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C81CE7-4D7C-E3DC-EE7E-68961BE95955}"/>
              </a:ext>
            </a:extLst>
          </p:cNvPr>
          <p:cNvSpPr txBox="1"/>
          <p:nvPr/>
        </p:nvSpPr>
        <p:spPr>
          <a:xfrm>
            <a:off x="19333378" y="116429"/>
            <a:ext cx="461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Ronchini+2022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7EF3DE-6838-A772-1DE3-FEA68233C0E8}"/>
              </a:ext>
            </a:extLst>
          </p:cNvPr>
          <p:cNvSpPr txBox="1"/>
          <p:nvPr/>
        </p:nvSpPr>
        <p:spPr>
          <a:xfrm>
            <a:off x="8737600" y="12432016"/>
            <a:ext cx="1366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See Gardner+ (inc. PL; 2023) to include AU observatory</a:t>
            </a:r>
            <a:endParaRPr lang="en-US" dirty="0"/>
          </a:p>
        </p:txBody>
      </p:sp>
      <p:pic>
        <p:nvPicPr>
          <p:cNvPr id="6148" name="Picture 4" descr="Emoji wink hi-res stock photography and images - Alamy">
            <a:extLst>
              <a:ext uri="{FF2B5EF4-FFF2-40B4-BE49-F238E27FC236}">
                <a16:creationId xmlns:a16="http://schemas.microsoft.com/office/drawing/2014/main" id="{29EA1180-E6AC-DAF3-F7B9-D055C4E9A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1"/>
          <a:stretch/>
        </p:blipFill>
        <p:spPr bwMode="auto">
          <a:xfrm>
            <a:off x="22400609" y="12152531"/>
            <a:ext cx="1110211" cy="108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2B6170-6E9C-9BDA-7C84-C612F0104EC8}"/>
              </a:ext>
            </a:extLst>
          </p:cNvPr>
          <p:cNvSpPr txBox="1"/>
          <p:nvPr/>
        </p:nvSpPr>
        <p:spPr>
          <a:xfrm>
            <a:off x="5867400" y="9017595"/>
            <a:ext cx="13663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One year of operation!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370084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21" descr="Icon&#10;&#10;Description automatically generated"/>
          <p:cNvPicPr/>
          <p:nvPr/>
        </p:nvPicPr>
        <p:blipFill>
          <a:blip r:embed="rId2"/>
          <a:stretch/>
        </p:blipFill>
        <p:spPr>
          <a:xfrm>
            <a:off x="108720" y="1080"/>
            <a:ext cx="24320880" cy="1091556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3"/>
          <p:cNvPicPr/>
          <p:nvPr/>
        </p:nvPicPr>
        <p:blipFill>
          <a:blip r:embed="rId3"/>
          <a:stretch/>
        </p:blipFill>
        <p:spPr>
          <a:xfrm>
            <a:off x="6103440" y="4629960"/>
            <a:ext cx="7454880" cy="3948120"/>
          </a:xfrm>
          <a:prstGeom prst="rect">
            <a:avLst/>
          </a:prstGeom>
          <a:ln w="0">
            <a:noFill/>
          </a:ln>
        </p:spPr>
      </p:pic>
      <p:sp>
        <p:nvSpPr>
          <p:cNvPr id="168" name="TextBox 3"/>
          <p:cNvSpPr/>
          <p:nvPr/>
        </p:nvSpPr>
        <p:spPr>
          <a:xfrm>
            <a:off x="765360" y="8678880"/>
            <a:ext cx="23325480" cy="578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9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Which path?</a:t>
            </a:r>
            <a:endParaRPr lang="en-AU" sz="9600" b="0" strike="noStrike" spc="-1">
              <a:latin typeface="Arial"/>
            </a:endParaRPr>
          </a:p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Depends on progenitor masses (which we know) and</a:t>
            </a:r>
            <a:endParaRPr lang="en-AU" sz="5400" b="0" strike="noStrike" spc="-1">
              <a:latin typeface="Arial"/>
            </a:endParaRPr>
          </a:p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Maximum non-rotating mass of neutron stars (which we don’t know)</a:t>
            </a:r>
            <a:endParaRPr lang="en-AU" sz="5400" b="0" strike="noStrike" spc="-1">
              <a:latin typeface="Arial"/>
            </a:endParaRPr>
          </a:p>
          <a:p>
            <a:pPr marL="1600200" lvl="2" indent="-685800"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r>
              <a:rPr lang="en-US" sz="5400" b="0" strike="noStrike" spc="-1">
                <a:solidFill>
                  <a:srgbClr val="FF0000"/>
                </a:solidFill>
                <a:latin typeface="Times New Roman"/>
                <a:ea typeface="DejaVu Sans"/>
              </a:rPr>
              <a:t>Measure </a:t>
            </a:r>
            <a:r>
              <a:rPr lang="en-US" sz="5400" b="0" i="1" strike="noStrike" spc="-1">
                <a:solidFill>
                  <a:srgbClr val="FF0000"/>
                </a:solidFill>
                <a:latin typeface="Times New Roman"/>
                <a:ea typeface="DejaVu Sans"/>
              </a:rPr>
              <a:t>M</a:t>
            </a:r>
            <a:r>
              <a:rPr lang="en-US" sz="5400" b="0" strike="noStrike" spc="-1" baseline="-25000">
                <a:solidFill>
                  <a:srgbClr val="FF0000"/>
                </a:solidFill>
                <a:latin typeface="Times New Roman"/>
                <a:ea typeface="DejaVu Sans"/>
              </a:rPr>
              <a:t>TOV</a:t>
            </a:r>
            <a:endParaRPr lang="en-AU" sz="5400" b="0" strike="noStrike" spc="-1">
              <a:latin typeface="Arial"/>
            </a:endParaRPr>
          </a:p>
          <a:p>
            <a:pPr marL="685800" indent="-6858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5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Measure path with gravitational waves and/or electromagnetically</a:t>
            </a:r>
            <a:endParaRPr lang="en-AU" sz="5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AU" sz="5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3" descr="Graphical user interface&#10;&#10;Description automatically generated"/>
          <p:cNvPicPr/>
          <p:nvPr/>
        </p:nvPicPr>
        <p:blipFill>
          <a:blip r:embed="rId2"/>
          <a:stretch/>
        </p:blipFill>
        <p:spPr>
          <a:xfrm>
            <a:off x="603000" y="6503760"/>
            <a:ext cx="10012320" cy="6307560"/>
          </a:xfrm>
          <a:prstGeom prst="rect">
            <a:avLst/>
          </a:prstGeom>
          <a:ln w="0">
            <a:noFill/>
          </a:ln>
        </p:spPr>
      </p:pic>
      <p:sp>
        <p:nvSpPr>
          <p:cNvPr id="170" name="TextBox 3"/>
          <p:cNvSpPr/>
          <p:nvPr/>
        </p:nvSpPr>
        <p:spPr>
          <a:xfrm>
            <a:off x="3197520" y="12807720"/>
            <a:ext cx="6342480" cy="82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4800" b="0" strike="noStrike" spc="-1">
                <a:solidFill>
                  <a:srgbClr val="000000"/>
                </a:solidFill>
                <a:latin typeface="Arial"/>
                <a:ea typeface="DejaVu Sans"/>
              </a:rPr>
              <a:t>GW frequency [Hz]</a:t>
            </a:r>
            <a:endParaRPr lang="en-AU" sz="4800" b="0" strike="noStrike" spc="-1">
              <a:latin typeface="Arial"/>
            </a:endParaRPr>
          </a:p>
        </p:txBody>
      </p:sp>
      <p:pic>
        <p:nvPicPr>
          <p:cNvPr id="171" name="Picture 21" descr="Icon&#10;&#10;Description automatically generated"/>
          <p:cNvPicPr/>
          <p:nvPr/>
        </p:nvPicPr>
        <p:blipFill>
          <a:blip r:embed="rId3"/>
          <a:stretch/>
        </p:blipFill>
        <p:spPr>
          <a:xfrm>
            <a:off x="108720" y="1080"/>
            <a:ext cx="24320880" cy="10915560"/>
          </a:xfrm>
          <a:prstGeom prst="rect">
            <a:avLst/>
          </a:prstGeom>
          <a:ln w="0">
            <a:noFill/>
          </a:ln>
        </p:spPr>
      </p:pic>
      <p:sp>
        <p:nvSpPr>
          <p:cNvPr id="172" name="Oval 2"/>
          <p:cNvSpPr/>
          <p:nvPr/>
        </p:nvSpPr>
        <p:spPr>
          <a:xfrm>
            <a:off x="9820800" y="3281760"/>
            <a:ext cx="4702680" cy="40863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73" name="TextBox 4"/>
          <p:cNvSpPr/>
          <p:nvPr/>
        </p:nvSpPr>
        <p:spPr>
          <a:xfrm rot="16200000">
            <a:off x="-2481840" y="8082720"/>
            <a:ext cx="6342480" cy="82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4800" b="0" strike="noStrike" spc="-1">
                <a:solidFill>
                  <a:srgbClr val="000000"/>
                </a:solidFill>
                <a:latin typeface="Arial"/>
                <a:ea typeface="DejaVu Sans"/>
              </a:rPr>
              <a:t>Strain [1/rtHz]</a:t>
            </a:r>
            <a:endParaRPr lang="en-AU" sz="4800" b="0" strike="noStrike" spc="-1">
              <a:latin typeface="Arial"/>
            </a:endParaRPr>
          </a:p>
        </p:txBody>
      </p:sp>
      <p:pic>
        <p:nvPicPr>
          <p:cNvPr id="174" name="Picture 6" descr="Chart, histogram&#10;&#10;Description automatically generated"/>
          <p:cNvPicPr/>
          <p:nvPr/>
        </p:nvPicPr>
        <p:blipFill>
          <a:blip r:embed="rId4"/>
          <a:stretch/>
        </p:blipFill>
        <p:spPr>
          <a:xfrm>
            <a:off x="12935160" y="9070920"/>
            <a:ext cx="9311760" cy="3967200"/>
          </a:xfrm>
          <a:prstGeom prst="rect">
            <a:avLst/>
          </a:prstGeom>
          <a:ln w="0">
            <a:noFill/>
          </a:ln>
        </p:spPr>
      </p:pic>
      <p:sp>
        <p:nvSpPr>
          <p:cNvPr id="175" name="TextBox 6"/>
          <p:cNvSpPr/>
          <p:nvPr/>
        </p:nvSpPr>
        <p:spPr>
          <a:xfrm rot="16200000">
            <a:off x="9376920" y="8975880"/>
            <a:ext cx="6307560" cy="82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4800" b="0" strike="noStrike" spc="-1">
                <a:solidFill>
                  <a:srgbClr val="000000"/>
                </a:solidFill>
                <a:latin typeface="Arial"/>
                <a:ea typeface="DejaVu Sans"/>
              </a:rPr>
              <a:t>strain [10</a:t>
            </a:r>
            <a:r>
              <a:rPr lang="en-US" sz="48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-21</a:t>
            </a:r>
            <a:r>
              <a:rPr lang="en-US" sz="4800" b="0" strike="noStrike" spc="-1">
                <a:solidFill>
                  <a:srgbClr val="000000"/>
                </a:solidFill>
                <a:latin typeface="Arial"/>
                <a:ea typeface="DejaVu Sans"/>
              </a:rPr>
              <a:t>]</a:t>
            </a:r>
            <a:endParaRPr lang="en-AU" sz="4800" b="0" strike="noStrike" spc="-1">
              <a:latin typeface="Arial"/>
            </a:endParaRPr>
          </a:p>
        </p:txBody>
      </p:sp>
      <p:sp>
        <p:nvSpPr>
          <p:cNvPr id="176" name="Rectangle 8"/>
          <p:cNvSpPr/>
          <p:nvPr/>
        </p:nvSpPr>
        <p:spPr>
          <a:xfrm>
            <a:off x="15652800" y="12598200"/>
            <a:ext cx="5202360" cy="717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77" name="TextBox 7"/>
          <p:cNvSpPr/>
          <p:nvPr/>
        </p:nvSpPr>
        <p:spPr>
          <a:xfrm>
            <a:off x="16773480" y="12544920"/>
            <a:ext cx="2541240" cy="82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4800" b="0" strike="noStrike" spc="-1">
                <a:solidFill>
                  <a:srgbClr val="000000"/>
                </a:solidFill>
                <a:latin typeface="Arial"/>
                <a:ea typeface="DejaVu Sans"/>
              </a:rPr>
              <a:t>Time [s]</a:t>
            </a:r>
            <a:endParaRPr lang="en-AU" sz="4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0" descr="Diagram&#10;&#10;Description automatically generated"/>
          <p:cNvPicPr/>
          <p:nvPr/>
        </p:nvPicPr>
        <p:blipFill>
          <a:blip r:embed="rId2"/>
          <a:stretch/>
        </p:blipFill>
        <p:spPr>
          <a:xfrm>
            <a:off x="165240" y="6054480"/>
            <a:ext cx="10432800" cy="7668000"/>
          </a:xfrm>
          <a:prstGeom prst="rect">
            <a:avLst/>
          </a:prstGeom>
          <a:ln w="0">
            <a:noFill/>
          </a:ln>
        </p:spPr>
      </p:pic>
      <p:pic>
        <p:nvPicPr>
          <p:cNvPr id="179" name="Picture 21" descr="Icon&#10;&#10;Description automatically generated"/>
          <p:cNvPicPr/>
          <p:nvPr/>
        </p:nvPicPr>
        <p:blipFill>
          <a:blip r:embed="rId3"/>
          <a:stretch/>
        </p:blipFill>
        <p:spPr>
          <a:xfrm>
            <a:off x="108720" y="1080"/>
            <a:ext cx="24320880" cy="10915560"/>
          </a:xfrm>
          <a:prstGeom prst="rect">
            <a:avLst/>
          </a:prstGeom>
          <a:ln w="0">
            <a:noFill/>
          </a:ln>
        </p:spPr>
      </p:pic>
      <p:sp>
        <p:nvSpPr>
          <p:cNvPr id="180" name="Oval 2"/>
          <p:cNvSpPr/>
          <p:nvPr/>
        </p:nvSpPr>
        <p:spPr>
          <a:xfrm>
            <a:off x="9820800" y="3281760"/>
            <a:ext cx="4702680" cy="40863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181" name="Rectangle 8"/>
          <p:cNvSpPr/>
          <p:nvPr/>
        </p:nvSpPr>
        <p:spPr>
          <a:xfrm>
            <a:off x="15652800" y="12598200"/>
            <a:ext cx="5202360" cy="717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183" name="Picture 12" descr="Chart&#10;&#10;Description automatically generated"/>
          <p:cNvPicPr/>
          <p:nvPr/>
        </p:nvPicPr>
        <p:blipFill>
          <a:blip r:embed="rId4"/>
          <a:stretch/>
        </p:blipFill>
        <p:spPr>
          <a:xfrm>
            <a:off x="14757120" y="118800"/>
            <a:ext cx="9504360" cy="624348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74B857-C978-3516-E55A-B2D3B85C7C90}"/>
              </a:ext>
            </a:extLst>
          </p:cNvPr>
          <p:cNvSpPr txBox="1"/>
          <p:nvPr/>
        </p:nvSpPr>
        <p:spPr>
          <a:xfrm>
            <a:off x="11068507" y="10434240"/>
            <a:ext cx="10995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to “see” phase transitions etc.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E906E6-CC15-3A0D-9FE4-66FBE31F7433}"/>
              </a:ext>
            </a:extLst>
          </p:cNvPr>
          <p:cNvSpPr txBox="1"/>
          <p:nvPr/>
        </p:nvSpPr>
        <p:spPr>
          <a:xfrm>
            <a:off x="11443506" y="11357570"/>
            <a:ext cx="84185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Bauswein+2019, Luca’s talk 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references therein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48"/>
          <p:cNvSpPr/>
          <p:nvPr/>
        </p:nvSpPr>
        <p:spPr>
          <a:xfrm>
            <a:off x="17220600" y="12713040"/>
            <a:ext cx="5483520" cy="72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72066F16-0B21-4587-9977-C0402AEA32D0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68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14" name="TextShape 49"/>
          <p:cNvSpPr/>
          <p:nvPr/>
        </p:nvSpPr>
        <p:spPr>
          <a:xfrm>
            <a:off x="17221320" y="12713760"/>
            <a:ext cx="5483520" cy="72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335778B8-CD73-4E54-B96D-687ECF70EB59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68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15" name="TextBox 49"/>
          <p:cNvSpPr/>
          <p:nvPr/>
        </p:nvSpPr>
        <p:spPr>
          <a:xfrm>
            <a:off x="-720" y="129960"/>
            <a:ext cx="24369840" cy="1858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Google Sans"/>
                <a:ea typeface="DejaVu Sans"/>
              </a:rPr>
              <a:t>NEMO: post-merger</a:t>
            </a:r>
            <a:endParaRPr lang="en-AU" sz="9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en-AU" sz="2000" b="0" strike="noStrike" spc="-1">
              <a:latin typeface="Arial"/>
            </a:endParaRPr>
          </a:p>
        </p:txBody>
      </p:sp>
      <p:pic>
        <p:nvPicPr>
          <p:cNvPr id="316" name="Picture 315"/>
          <p:cNvPicPr/>
          <p:nvPr/>
        </p:nvPicPr>
        <p:blipFill>
          <a:blip r:embed="rId2"/>
          <a:stretch/>
        </p:blipFill>
        <p:spPr>
          <a:xfrm>
            <a:off x="1118880" y="1908000"/>
            <a:ext cx="13209120" cy="3377160"/>
          </a:xfrm>
          <a:prstGeom prst="rect">
            <a:avLst/>
          </a:prstGeom>
          <a:ln w="0">
            <a:noFill/>
          </a:ln>
        </p:spPr>
      </p:pic>
      <p:sp>
        <p:nvSpPr>
          <p:cNvPr id="317" name="TextBox 316"/>
          <p:cNvSpPr txBox="1"/>
          <p:nvPr/>
        </p:nvSpPr>
        <p:spPr>
          <a:xfrm>
            <a:off x="14039640" y="2509560"/>
            <a:ext cx="10445040" cy="11451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8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Can we measure the collapse?</a:t>
            </a:r>
            <a:endParaRPr lang="en-AU" sz="8800" b="0" strike="noStrike" spc="-1">
              <a:latin typeface="Times New Roman"/>
            </a:endParaRPr>
          </a:p>
        </p:txBody>
      </p:sp>
      <p:pic>
        <p:nvPicPr>
          <p:cNvPr id="318" name="Picture 317"/>
          <p:cNvPicPr/>
          <p:nvPr/>
        </p:nvPicPr>
        <p:blipFill>
          <a:blip r:embed="rId3"/>
          <a:stretch/>
        </p:blipFill>
        <p:spPr>
          <a:xfrm>
            <a:off x="360000" y="5796000"/>
            <a:ext cx="23184000" cy="5081040"/>
          </a:xfrm>
          <a:prstGeom prst="rect">
            <a:avLst/>
          </a:prstGeom>
          <a:ln w="0">
            <a:noFill/>
          </a:ln>
        </p:spPr>
      </p:pic>
      <p:sp>
        <p:nvSpPr>
          <p:cNvPr id="319" name="TextBox 318"/>
          <p:cNvSpPr txBox="1"/>
          <p:nvPr/>
        </p:nvSpPr>
        <p:spPr>
          <a:xfrm>
            <a:off x="3312000" y="10566360"/>
            <a:ext cx="7128000" cy="685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5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Easter, PL, Casey 23</a:t>
            </a:r>
            <a:endParaRPr lang="en-AU" sz="5400" b="0" strike="noStrike" spc="-1">
              <a:latin typeface="Times New Roman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52"/>
          <p:cNvSpPr/>
          <p:nvPr/>
        </p:nvSpPr>
        <p:spPr>
          <a:xfrm>
            <a:off x="17220600" y="12713040"/>
            <a:ext cx="5483520" cy="72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404F1C6-AF61-4846-840F-C4B6E5D9C8A1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69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21" name="TextShape 53"/>
          <p:cNvSpPr/>
          <p:nvPr/>
        </p:nvSpPr>
        <p:spPr>
          <a:xfrm>
            <a:off x="17221320" y="12713760"/>
            <a:ext cx="5483520" cy="72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B39BCCC-AA42-4E2A-A155-D1F3167C0313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69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322" name="TextBox 52"/>
          <p:cNvSpPr/>
          <p:nvPr/>
        </p:nvSpPr>
        <p:spPr>
          <a:xfrm>
            <a:off x="-720" y="129960"/>
            <a:ext cx="24369840" cy="1858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Google Sans"/>
                <a:ea typeface="DejaVu Sans"/>
              </a:rPr>
              <a:t>NEMO: post-merger</a:t>
            </a:r>
            <a:endParaRPr lang="en-AU" sz="9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en-AU" sz="2000" b="0" strike="noStrike" spc="-1">
              <a:latin typeface="Arial"/>
            </a:endParaRPr>
          </a:p>
        </p:txBody>
      </p:sp>
      <p:pic>
        <p:nvPicPr>
          <p:cNvPr id="323" name="Picture 322"/>
          <p:cNvPicPr/>
          <p:nvPr/>
        </p:nvPicPr>
        <p:blipFill>
          <a:blip r:embed="rId2"/>
          <a:stretch/>
        </p:blipFill>
        <p:spPr>
          <a:xfrm>
            <a:off x="1118880" y="1908000"/>
            <a:ext cx="13209120" cy="3377160"/>
          </a:xfrm>
          <a:prstGeom prst="rect">
            <a:avLst/>
          </a:prstGeom>
          <a:ln w="0">
            <a:noFill/>
          </a:ln>
        </p:spPr>
      </p:pic>
      <p:sp>
        <p:nvSpPr>
          <p:cNvPr id="324" name="TextBox 323"/>
          <p:cNvSpPr txBox="1"/>
          <p:nvPr/>
        </p:nvSpPr>
        <p:spPr>
          <a:xfrm>
            <a:off x="14039640" y="2509560"/>
            <a:ext cx="10445040" cy="11451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8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Can we measure the collapse?</a:t>
            </a:r>
            <a:endParaRPr lang="en-AU" sz="8800" b="0" strike="noStrike" spc="-1">
              <a:latin typeface="Times New Roman"/>
            </a:endParaRPr>
          </a:p>
        </p:txBody>
      </p:sp>
      <p:pic>
        <p:nvPicPr>
          <p:cNvPr id="325" name="Picture 324"/>
          <p:cNvPicPr/>
          <p:nvPr/>
        </p:nvPicPr>
        <p:blipFill>
          <a:blip r:embed="rId3"/>
          <a:stretch/>
        </p:blipFill>
        <p:spPr>
          <a:xfrm>
            <a:off x="360000" y="5796000"/>
            <a:ext cx="23184000" cy="5081040"/>
          </a:xfrm>
          <a:prstGeom prst="rect">
            <a:avLst/>
          </a:prstGeom>
          <a:ln w="0">
            <a:noFill/>
          </a:ln>
        </p:spPr>
      </p:pic>
      <p:sp>
        <p:nvSpPr>
          <p:cNvPr id="326" name="TextBox 325"/>
          <p:cNvSpPr txBox="1"/>
          <p:nvPr/>
        </p:nvSpPr>
        <p:spPr>
          <a:xfrm>
            <a:off x="16680600" y="11592720"/>
            <a:ext cx="7128000" cy="685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9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No...</a:t>
            </a:r>
            <a:endParaRPr lang="en-AU" sz="9600" b="0" strike="noStrike" spc="-1">
              <a:latin typeface="Times New Roman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3312000" y="10566360"/>
            <a:ext cx="7128000" cy="685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5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Easter, PL, Casey 23</a:t>
            </a:r>
            <a:endParaRPr lang="en-AU" sz="5400" b="0" strike="noStrike" spc="-1">
              <a:latin typeface="Times New Roman"/>
            </a:endParaRPr>
          </a:p>
        </p:txBody>
      </p:sp>
      <p:pic>
        <p:nvPicPr>
          <p:cNvPr id="328" name="Picture 327"/>
          <p:cNvPicPr/>
          <p:nvPr/>
        </p:nvPicPr>
        <p:blipFill>
          <a:blip r:embed="rId4"/>
          <a:stretch/>
        </p:blipFill>
        <p:spPr>
          <a:xfrm>
            <a:off x="19368000" y="10835280"/>
            <a:ext cx="2604960" cy="2604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852D8E38-54C4-F116-BB0F-B5015F079A67}"/>
              </a:ext>
            </a:extLst>
          </p:cNvPr>
          <p:cNvSpPr/>
          <p:nvPr/>
        </p:nvSpPr>
        <p:spPr>
          <a:xfrm>
            <a:off x="-720" y="129960"/>
            <a:ext cx="24369480" cy="21222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9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GW170817: Post Merger</a:t>
            </a:r>
            <a:endParaRPr lang="en-AU" sz="9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en-US" sz="3600" b="0" strike="noStrike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LVK 2017, 2019</a:t>
            </a:r>
            <a:endParaRPr lang="en-AU" sz="36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" name="TextShape 2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5F785FA-1FAA-4537-9303-2055B0E3A392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7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26" name="TextShape 3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FC54B1A-0B66-4162-888D-2F0DD99C9883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7</a:t>
            </a:fld>
            <a:endParaRPr lang="en-AU" sz="1200" b="0" strike="noStrike" spc="-1">
              <a:latin typeface="Arial"/>
            </a:endParaRPr>
          </a:p>
        </p:txBody>
      </p:sp>
      <p:pic>
        <p:nvPicPr>
          <p:cNvPr id="228" name="Picture 3" descr="A picture containing text&#10;&#10;Description automatically generated"/>
          <p:cNvPicPr/>
          <p:nvPr/>
        </p:nvPicPr>
        <p:blipFill>
          <a:blip r:embed="rId2"/>
          <a:stretch/>
        </p:blipFill>
        <p:spPr>
          <a:xfrm>
            <a:off x="270720" y="1920960"/>
            <a:ext cx="14798160" cy="318384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9" descr="Chart&#10;&#10;Description automatically generated"/>
          <p:cNvPicPr/>
          <p:nvPr/>
        </p:nvPicPr>
        <p:blipFill>
          <a:blip r:embed="rId3"/>
          <a:stretch/>
        </p:blipFill>
        <p:spPr>
          <a:xfrm>
            <a:off x="5081773" y="129240"/>
            <a:ext cx="19302227" cy="13152240"/>
          </a:xfrm>
          <a:prstGeom prst="rect">
            <a:avLst/>
          </a:prstGeom>
          <a:ln w="0"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6164000-0F3B-E925-C71A-FDB781689B62}"/>
              </a:ext>
            </a:extLst>
          </p:cNvPr>
          <p:cNvSpPr/>
          <p:nvPr/>
        </p:nvSpPr>
        <p:spPr>
          <a:xfrm>
            <a:off x="5931243" y="129960"/>
            <a:ext cx="4596714" cy="6938105"/>
          </a:xfrm>
          <a:custGeom>
            <a:avLst/>
            <a:gdLst>
              <a:gd name="connsiteX0" fmla="*/ 0 w 4596714"/>
              <a:gd name="connsiteY0" fmla="*/ 3469053 h 6938105"/>
              <a:gd name="connsiteX1" fmla="*/ 2298357 w 4596714"/>
              <a:gd name="connsiteY1" fmla="*/ 0 h 6938105"/>
              <a:gd name="connsiteX2" fmla="*/ 4596714 w 4596714"/>
              <a:gd name="connsiteY2" fmla="*/ 3469053 h 6938105"/>
              <a:gd name="connsiteX3" fmla="*/ 2298357 w 4596714"/>
              <a:gd name="connsiteY3" fmla="*/ 6938106 h 6938105"/>
              <a:gd name="connsiteX4" fmla="*/ 0 w 4596714"/>
              <a:gd name="connsiteY4" fmla="*/ 3469053 h 693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6714" h="6938105" extrusionOk="0">
                <a:moveTo>
                  <a:pt x="0" y="3469053"/>
                </a:moveTo>
                <a:cubicBezTo>
                  <a:pt x="-206441" y="1425810"/>
                  <a:pt x="989240" y="14926"/>
                  <a:pt x="2298357" y="0"/>
                </a:cubicBezTo>
                <a:cubicBezTo>
                  <a:pt x="3903495" y="70692"/>
                  <a:pt x="4414794" y="1558933"/>
                  <a:pt x="4596714" y="3469053"/>
                </a:cubicBezTo>
                <a:cubicBezTo>
                  <a:pt x="4479144" y="5499771"/>
                  <a:pt x="3548783" y="7042695"/>
                  <a:pt x="2298357" y="6938106"/>
                </a:cubicBezTo>
                <a:cubicBezTo>
                  <a:pt x="741860" y="6781000"/>
                  <a:pt x="26631" y="5397683"/>
                  <a:pt x="0" y="3469053"/>
                </a:cubicBezTo>
                <a:close/>
              </a:path>
            </a:pathLst>
          </a:custGeom>
          <a:noFill/>
          <a:ln w="2952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471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139" descr="Chart, line chart&#10;&#10;Description automatically generated"/>
          <p:cNvPicPr/>
          <p:nvPr/>
        </p:nvPicPr>
        <p:blipFill>
          <a:blip r:embed="rId2"/>
          <a:stretch/>
        </p:blipFill>
        <p:spPr>
          <a:xfrm>
            <a:off x="580680" y="1734120"/>
            <a:ext cx="19099440" cy="11804040"/>
          </a:xfrm>
          <a:prstGeom prst="rect">
            <a:avLst/>
          </a:prstGeom>
          <a:ln w="0">
            <a:noFill/>
          </a:ln>
        </p:spPr>
      </p:pic>
      <p:sp>
        <p:nvSpPr>
          <p:cNvPr id="274" name="TextShape 1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FED3B3A-066A-4EDD-B430-9169BF9B048A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8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75" name="CustomShape 171"/>
          <p:cNvSpPr/>
          <p:nvPr/>
        </p:nvSpPr>
        <p:spPr>
          <a:xfrm>
            <a:off x="360" y="177120"/>
            <a:ext cx="243806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What’s next in gravitational-wave astronomy?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276" name="TextShape 4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3E466B53-44F3-4600-A769-64B220D0AD43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8</a:t>
            </a:fld>
            <a:endParaRPr lang="en-A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881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139" descr="Chart, histogram&#10;&#10;Description automatically generated"/>
          <p:cNvPicPr/>
          <p:nvPr/>
        </p:nvPicPr>
        <p:blipFill>
          <a:blip r:embed="rId2"/>
          <a:stretch/>
        </p:blipFill>
        <p:spPr>
          <a:xfrm>
            <a:off x="580680" y="1734120"/>
            <a:ext cx="19099440" cy="11804040"/>
          </a:xfrm>
          <a:prstGeom prst="rect">
            <a:avLst/>
          </a:prstGeom>
          <a:ln w="0">
            <a:noFill/>
          </a:ln>
        </p:spPr>
      </p:pic>
      <p:sp>
        <p:nvSpPr>
          <p:cNvPr id="278" name="TextShape 1"/>
          <p:cNvSpPr/>
          <p:nvPr/>
        </p:nvSpPr>
        <p:spPr>
          <a:xfrm>
            <a:off x="17220600" y="1271304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27412C09-1855-4A5E-B36E-3975AA8ACFFC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9</a:t>
            </a:fld>
            <a:endParaRPr lang="en-AU" sz="1200" b="0" strike="noStrike" spc="-1">
              <a:latin typeface="Arial"/>
            </a:endParaRPr>
          </a:p>
        </p:txBody>
      </p:sp>
      <p:sp>
        <p:nvSpPr>
          <p:cNvPr id="279" name="CustomShape 171"/>
          <p:cNvSpPr/>
          <p:nvPr/>
        </p:nvSpPr>
        <p:spPr>
          <a:xfrm>
            <a:off x="360" y="177120"/>
            <a:ext cx="2438064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AU" sz="9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What’s next in gravitational-wave astronomy?</a:t>
            </a:r>
            <a:endParaRPr lang="en-AU" sz="9600" b="0" strike="noStrike" spc="-1">
              <a:latin typeface="Arial"/>
            </a:endParaRPr>
          </a:p>
        </p:txBody>
      </p:sp>
      <p:sp>
        <p:nvSpPr>
          <p:cNvPr id="280" name="TextShape 4"/>
          <p:cNvSpPr/>
          <p:nvPr/>
        </p:nvSpPr>
        <p:spPr>
          <a:xfrm>
            <a:off x="17221320" y="12713760"/>
            <a:ext cx="5483160" cy="7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9C4D595B-3654-4911-8E83-45C0F96F14F4}" type="slidenum">
              <a:rPr lang="en-AU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9</a:t>
            </a:fld>
            <a:endParaRPr lang="en-AU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689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11354</TotalTime>
  <Words>1962</Words>
  <Application>Microsoft Macintosh PowerPoint</Application>
  <PresentationFormat>Custom</PresentationFormat>
  <Paragraphs>378</Paragraphs>
  <Slides>69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Arial</vt:lpstr>
      <vt:lpstr>Arial,Sans-Serif</vt:lpstr>
      <vt:lpstr>Calibri</vt:lpstr>
      <vt:lpstr>Google Sans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Towards an Australian gravitational-wave observatory</vt:lpstr>
      <vt:lpstr>OzGrav Guaranteed funds: 2024 - 2031 $42M; ~300 people Instrumentation, data, astrophysics </vt:lpstr>
      <vt:lpstr>Why Australia? Why now? </vt:lpstr>
      <vt:lpstr>PowerPoint Presentation</vt:lpstr>
      <vt:lpstr>PowerPoint Presentation</vt:lpstr>
      <vt:lpstr>PowerPoint Presentation</vt:lpstr>
      <vt:lpstr>International partnerships </vt:lpstr>
      <vt:lpstr>PowerPoint Presentation</vt:lpstr>
      <vt:lpstr>What are we thinking?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Paul Lasky</cp:lastModifiedBy>
  <cp:revision>1082</cp:revision>
  <dcterms:modified xsi:type="dcterms:W3CDTF">2025-04-24T01:51:56Z</dcterms:modified>
  <dc:language>en-AU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Custom</vt:lpwstr>
  </property>
  <property fmtid="{D5CDD505-2E9C-101B-9397-08002B2CF9AE}" pid="3" name="Slides">
    <vt:i4>47</vt:i4>
  </property>
</Properties>
</file>