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5"/>
  </p:notesMasterIdLst>
  <p:sldIdLst>
    <p:sldId id="257" r:id="rId3"/>
    <p:sldId id="2364"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66" d="100"/>
          <a:sy n="66" d="100"/>
        </p:scale>
        <p:origin x="4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680FD8-43EE-426B-84AA-8A7C3BF2E1E8}" type="datetimeFigureOut">
              <a:rPr kumimoji="1" lang="ja-JP" altLang="en-US" smtClean="0"/>
              <a:t>2025/4/16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499E60-7B15-433C-80D5-2F49314411B5}" type="slidenum">
              <a:rPr kumimoji="1" lang="ja-JP" altLang="en-US" smtClean="0"/>
              <a:t>‹#›</a:t>
            </a:fld>
            <a:endParaRPr kumimoji="1" lang="ja-JP" altLang="en-US"/>
          </a:p>
        </p:txBody>
      </p:sp>
    </p:spTree>
    <p:extLst>
      <p:ext uri="{BB962C8B-B14F-4D97-AF65-F5344CB8AC3E}">
        <p14:creationId xmlns:p14="http://schemas.microsoft.com/office/powerpoint/2010/main" val="78682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15F2BA-9A90-28B4-E028-E87C3330D86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547C0CF-7BAB-46B6-C658-12268D25FBD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52339CF-AEA9-61B6-27C8-E613F4DCEA51}"/>
              </a:ext>
            </a:extLst>
          </p:cNvPr>
          <p:cNvSpPr>
            <a:spLocks noGrp="1"/>
          </p:cNvSpPr>
          <p:nvPr>
            <p:ph type="body" idx="1"/>
          </p:nvPr>
        </p:nvSpPr>
        <p:spPr/>
        <p:txBody>
          <a:bodyPr/>
          <a:lstStyle/>
          <a:p>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１７：</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今後の予定ですが、キックオフワークショップを開催します。「核融合分野に貢献する加速器の仕様と実現可能性」仕様というのは、イオン種、エネルギー、電流値です。核融合分野の方々からのビームの使い途及び加速パラメータについてコメントを頂くと共に、加速器分野の方々からのコメントを頂き、オープンな議論を行う。他の加速方式との比較核融合分野から加速器開発への参画を募集イオン源（</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NBI</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装置）ハイパワー高周波源試験環境</a:t>
            </a:r>
          </a:p>
          <a:p>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2025</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17</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日、</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JST</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東京本部別館（</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K’s</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五番町）１階ホール、</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時～</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時、ハイブリッド開催です。ホームページから今日の夜</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時位にオープンにいたします。</a:t>
            </a:r>
          </a:p>
          <a:p>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ここで一つお願い事項がございます。次頁の「加速器の使途とビームとパラメータ」に対するコメントを、ワークショップで発表していただく、または、事前に電子メール</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okuno@riken.jp )</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を頂きたく宜しくお願いします。頂いたコメントはワークショップ内で全て公表させて頂きます。他の加速方式の提案も歓迎します。</a:t>
            </a:r>
          </a:p>
        </p:txBody>
      </p:sp>
      <p:sp>
        <p:nvSpPr>
          <p:cNvPr id="4" name="スライド番号プレースホルダー 3">
            <a:extLst>
              <a:ext uri="{FF2B5EF4-FFF2-40B4-BE49-F238E27FC236}">
                <a16:creationId xmlns:a16="http://schemas.microsoft.com/office/drawing/2014/main" id="{CB007A3D-BE4D-569F-625D-C7BEA81881E4}"/>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FF5A540-8B2D-41B9-AE25-7B46C124830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11140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C2CE04-5EFA-78FD-5DAA-F82B4248B29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368B2C7-02A4-5041-FBF0-F2688D7C39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A941ACF-13F5-BEF8-C8DA-CEFAAB2F4393}"/>
              </a:ext>
            </a:extLst>
          </p:cNvPr>
          <p:cNvSpPr>
            <a:spLocks noGrp="1"/>
          </p:cNvSpPr>
          <p:nvPr>
            <p:ph type="dt" sz="half" idx="10"/>
          </p:nvPr>
        </p:nvSpPr>
        <p:spPr/>
        <p:txBody>
          <a:bodyPr/>
          <a:lstStyle/>
          <a:p>
            <a:fld id="{BC69F737-E477-4C8A-95B1-A1A28D14C8E1}" type="datetimeFigureOut">
              <a:rPr kumimoji="1" lang="ja-JP" altLang="en-US" smtClean="0"/>
              <a:t>2025/4/16</a:t>
            </a:fld>
            <a:endParaRPr kumimoji="1" lang="ja-JP" altLang="en-US"/>
          </a:p>
        </p:txBody>
      </p:sp>
      <p:sp>
        <p:nvSpPr>
          <p:cNvPr id="5" name="フッター プレースホルダー 4">
            <a:extLst>
              <a:ext uri="{FF2B5EF4-FFF2-40B4-BE49-F238E27FC236}">
                <a16:creationId xmlns:a16="http://schemas.microsoft.com/office/drawing/2014/main" id="{EF3A0C20-6EFB-7BA1-7BE4-25C1D1EFBD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B4339E-E967-8F4F-8A14-16F5A8BF5EDF}"/>
              </a:ext>
            </a:extLst>
          </p:cNvPr>
          <p:cNvSpPr>
            <a:spLocks noGrp="1"/>
          </p:cNvSpPr>
          <p:nvPr>
            <p:ph type="sldNum" sz="quarter" idx="12"/>
          </p:nvPr>
        </p:nvSpPr>
        <p:spPr/>
        <p:txBody>
          <a:body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2257748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1F9F80-243E-0C21-FC69-DFE0050F2A4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342CE6D-7CC3-2C97-D5BF-A41C5C798F0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0E5306-5954-07B2-02FF-845891163FFF}"/>
              </a:ext>
            </a:extLst>
          </p:cNvPr>
          <p:cNvSpPr>
            <a:spLocks noGrp="1"/>
          </p:cNvSpPr>
          <p:nvPr>
            <p:ph type="dt" sz="half" idx="10"/>
          </p:nvPr>
        </p:nvSpPr>
        <p:spPr/>
        <p:txBody>
          <a:bodyPr/>
          <a:lstStyle/>
          <a:p>
            <a:fld id="{BC69F737-E477-4C8A-95B1-A1A28D14C8E1}" type="datetimeFigureOut">
              <a:rPr kumimoji="1" lang="ja-JP" altLang="en-US" smtClean="0"/>
              <a:t>2025/4/16</a:t>
            </a:fld>
            <a:endParaRPr kumimoji="1" lang="ja-JP" altLang="en-US"/>
          </a:p>
        </p:txBody>
      </p:sp>
      <p:sp>
        <p:nvSpPr>
          <p:cNvPr id="5" name="フッター プレースホルダー 4">
            <a:extLst>
              <a:ext uri="{FF2B5EF4-FFF2-40B4-BE49-F238E27FC236}">
                <a16:creationId xmlns:a16="http://schemas.microsoft.com/office/drawing/2014/main" id="{4E40F5FA-329C-BDDA-C685-D045387FC1A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1B9403-9F2A-70AC-F502-F7F26911AB17}"/>
              </a:ext>
            </a:extLst>
          </p:cNvPr>
          <p:cNvSpPr>
            <a:spLocks noGrp="1"/>
          </p:cNvSpPr>
          <p:nvPr>
            <p:ph type="sldNum" sz="quarter" idx="12"/>
          </p:nvPr>
        </p:nvSpPr>
        <p:spPr/>
        <p:txBody>
          <a:body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2533013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B3F5D0E-9D3D-0386-ABB6-9BD59B1DF5D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5B0A8B7-A57B-CB67-F1E1-96007FC25B6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CC3A49-A768-4BD8-449B-47B864EE2031}"/>
              </a:ext>
            </a:extLst>
          </p:cNvPr>
          <p:cNvSpPr>
            <a:spLocks noGrp="1"/>
          </p:cNvSpPr>
          <p:nvPr>
            <p:ph type="dt" sz="half" idx="10"/>
          </p:nvPr>
        </p:nvSpPr>
        <p:spPr/>
        <p:txBody>
          <a:bodyPr/>
          <a:lstStyle/>
          <a:p>
            <a:fld id="{BC69F737-E477-4C8A-95B1-A1A28D14C8E1}" type="datetimeFigureOut">
              <a:rPr kumimoji="1" lang="ja-JP" altLang="en-US" smtClean="0"/>
              <a:t>2025/4/16</a:t>
            </a:fld>
            <a:endParaRPr kumimoji="1" lang="ja-JP" altLang="en-US"/>
          </a:p>
        </p:txBody>
      </p:sp>
      <p:sp>
        <p:nvSpPr>
          <p:cNvPr id="5" name="フッター プレースホルダー 4">
            <a:extLst>
              <a:ext uri="{FF2B5EF4-FFF2-40B4-BE49-F238E27FC236}">
                <a16:creationId xmlns:a16="http://schemas.microsoft.com/office/drawing/2014/main" id="{2CE79829-F80A-F2D9-F890-13862CF1FF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4A7CC2-9DAB-AD42-022C-4F9D72AF7C97}"/>
              </a:ext>
            </a:extLst>
          </p:cNvPr>
          <p:cNvSpPr>
            <a:spLocks noGrp="1"/>
          </p:cNvSpPr>
          <p:nvPr>
            <p:ph type="sldNum" sz="quarter" idx="12"/>
          </p:nvPr>
        </p:nvSpPr>
        <p:spPr/>
        <p:txBody>
          <a:body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83848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F1417E75-73B4-445A-BB1E-250526268F6C}" type="datetime1">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1684827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BB063A4-B1D2-4968-A417-06329FB7E09A}" type="datetime1">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3388862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BB3BC6D-E642-4920-9B8E-7350F8C7590C}" type="datetime1">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3131829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4157796D-2FAC-4C3C-92E3-B8DC290CB5C9}" type="datetime1">
              <a:rPr kumimoji="1" lang="ja-JP" altLang="en-US" smtClean="0"/>
              <a:t>2025/4/16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4028958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BA539DD-C35B-48D3-89B2-3A2466474AC9}" type="datetime1">
              <a:rPr kumimoji="1" lang="ja-JP" altLang="en-US" smtClean="0"/>
              <a:t>2025/4/16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4712410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E00CA951-DD59-4E20-B260-5A2A8045A6A4}" type="datetime1">
              <a:rPr kumimoji="1" lang="ja-JP" altLang="en-US" smtClean="0"/>
              <a:t>2025/4/16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12964767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B9499-98D8-4F7F-887A-554090F002D0}" type="datetime1">
              <a:rPr kumimoji="1" lang="ja-JP" altLang="en-US" smtClean="0"/>
              <a:t>2025/4/16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42792862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35CF832-5502-4BF8-A102-D6A0C2A396E7}" type="datetime1">
              <a:rPr kumimoji="1" lang="ja-JP" altLang="en-US" smtClean="0"/>
              <a:t>2025/4/16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1249947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4F88DE-C1AC-1959-76BE-8E273D646DC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E3FB6E5-ECD0-43AF-4194-DF32833C94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1C307C3-5A51-0893-EBC2-920772E8DD46}"/>
              </a:ext>
            </a:extLst>
          </p:cNvPr>
          <p:cNvSpPr>
            <a:spLocks noGrp="1"/>
          </p:cNvSpPr>
          <p:nvPr>
            <p:ph type="dt" sz="half" idx="10"/>
          </p:nvPr>
        </p:nvSpPr>
        <p:spPr/>
        <p:txBody>
          <a:bodyPr/>
          <a:lstStyle/>
          <a:p>
            <a:fld id="{BC69F737-E477-4C8A-95B1-A1A28D14C8E1}" type="datetimeFigureOut">
              <a:rPr kumimoji="1" lang="ja-JP" altLang="en-US" smtClean="0"/>
              <a:t>2025/4/16</a:t>
            </a:fld>
            <a:endParaRPr kumimoji="1" lang="ja-JP" altLang="en-US"/>
          </a:p>
        </p:txBody>
      </p:sp>
      <p:sp>
        <p:nvSpPr>
          <p:cNvPr id="5" name="フッター プレースホルダー 4">
            <a:extLst>
              <a:ext uri="{FF2B5EF4-FFF2-40B4-BE49-F238E27FC236}">
                <a16:creationId xmlns:a16="http://schemas.microsoft.com/office/drawing/2014/main" id="{87F9D393-B750-042D-85E9-325D33FD34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191BDAB-7BB9-54D7-0DC1-2939AE4765DE}"/>
              </a:ext>
            </a:extLst>
          </p:cNvPr>
          <p:cNvSpPr>
            <a:spLocks noGrp="1"/>
          </p:cNvSpPr>
          <p:nvPr>
            <p:ph type="sldNum" sz="quarter" idx="12"/>
          </p:nvPr>
        </p:nvSpPr>
        <p:spPr/>
        <p:txBody>
          <a:body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23971184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779738-4827-49EE-AB18-76AF7A24EBE4}" type="datetime1">
              <a:rPr kumimoji="1" lang="ja-JP" altLang="en-US" smtClean="0"/>
              <a:t>2025/4/16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26077761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E40E7B07-65E1-4EDF-B43A-61E1F01314C9}" type="datetime1">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39224905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D158A6C-E556-43E3-A101-05D0D7A63B15}" type="datetime1">
              <a:rPr kumimoji="1" lang="ja-JP" altLang="en-US" smtClean="0"/>
              <a:t>2025/4/16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4076709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EB28C0-D0E7-3377-751A-06DD53958D1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22EF52C-B168-6D26-192A-83880CFA061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5069342-346A-2C89-5261-989288625E34}"/>
              </a:ext>
            </a:extLst>
          </p:cNvPr>
          <p:cNvSpPr>
            <a:spLocks noGrp="1"/>
          </p:cNvSpPr>
          <p:nvPr>
            <p:ph type="dt" sz="half" idx="10"/>
          </p:nvPr>
        </p:nvSpPr>
        <p:spPr/>
        <p:txBody>
          <a:bodyPr/>
          <a:lstStyle/>
          <a:p>
            <a:fld id="{BC69F737-E477-4C8A-95B1-A1A28D14C8E1}" type="datetimeFigureOut">
              <a:rPr kumimoji="1" lang="ja-JP" altLang="en-US" smtClean="0"/>
              <a:t>2025/4/16</a:t>
            </a:fld>
            <a:endParaRPr kumimoji="1" lang="ja-JP" altLang="en-US"/>
          </a:p>
        </p:txBody>
      </p:sp>
      <p:sp>
        <p:nvSpPr>
          <p:cNvPr id="5" name="フッター プレースホルダー 4">
            <a:extLst>
              <a:ext uri="{FF2B5EF4-FFF2-40B4-BE49-F238E27FC236}">
                <a16:creationId xmlns:a16="http://schemas.microsoft.com/office/drawing/2014/main" id="{3491A117-BC51-DB56-CFAB-7847458328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88CCFC-E736-D66D-6C57-E3A3681E39ED}"/>
              </a:ext>
            </a:extLst>
          </p:cNvPr>
          <p:cNvSpPr>
            <a:spLocks noGrp="1"/>
          </p:cNvSpPr>
          <p:nvPr>
            <p:ph type="sldNum" sz="quarter" idx="12"/>
          </p:nvPr>
        </p:nvSpPr>
        <p:spPr/>
        <p:txBody>
          <a:body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4173443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634F1C-9CD0-79BA-64AA-B090A78D4D3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5FE3BCB-CDC2-ECBF-784B-0AFF45A4794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B508053-495A-F2E8-B040-BFCDFC78EB8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B3D0DA1-B494-91FA-A359-926B477843F6}"/>
              </a:ext>
            </a:extLst>
          </p:cNvPr>
          <p:cNvSpPr>
            <a:spLocks noGrp="1"/>
          </p:cNvSpPr>
          <p:nvPr>
            <p:ph type="dt" sz="half" idx="10"/>
          </p:nvPr>
        </p:nvSpPr>
        <p:spPr/>
        <p:txBody>
          <a:bodyPr/>
          <a:lstStyle/>
          <a:p>
            <a:fld id="{BC69F737-E477-4C8A-95B1-A1A28D14C8E1}" type="datetimeFigureOut">
              <a:rPr kumimoji="1" lang="ja-JP" altLang="en-US" smtClean="0"/>
              <a:t>2025/4/16</a:t>
            </a:fld>
            <a:endParaRPr kumimoji="1" lang="ja-JP" altLang="en-US"/>
          </a:p>
        </p:txBody>
      </p:sp>
      <p:sp>
        <p:nvSpPr>
          <p:cNvPr id="6" name="フッター プレースホルダー 5">
            <a:extLst>
              <a:ext uri="{FF2B5EF4-FFF2-40B4-BE49-F238E27FC236}">
                <a16:creationId xmlns:a16="http://schemas.microsoft.com/office/drawing/2014/main" id="{0F620A7B-D947-5F2E-9258-2D76CEE0CD2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C04E041-69F0-31EC-6AC0-68D423887E0A}"/>
              </a:ext>
            </a:extLst>
          </p:cNvPr>
          <p:cNvSpPr>
            <a:spLocks noGrp="1"/>
          </p:cNvSpPr>
          <p:nvPr>
            <p:ph type="sldNum" sz="quarter" idx="12"/>
          </p:nvPr>
        </p:nvSpPr>
        <p:spPr/>
        <p:txBody>
          <a:body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736981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D68F39-2F0F-26F8-5277-E32C7E3C445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DCC603E-4051-019A-B364-8769D283ED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11634AB-2231-7A7E-9D12-AAEC675741B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9421D6F-82C1-0116-69FE-513FD6B0BB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C316D7F-C757-1A9B-2424-DE44CE1702F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C6BBA46-1234-D9AA-BF59-25DC1868FD54}"/>
              </a:ext>
            </a:extLst>
          </p:cNvPr>
          <p:cNvSpPr>
            <a:spLocks noGrp="1"/>
          </p:cNvSpPr>
          <p:nvPr>
            <p:ph type="dt" sz="half" idx="10"/>
          </p:nvPr>
        </p:nvSpPr>
        <p:spPr/>
        <p:txBody>
          <a:bodyPr/>
          <a:lstStyle/>
          <a:p>
            <a:fld id="{BC69F737-E477-4C8A-95B1-A1A28D14C8E1}" type="datetimeFigureOut">
              <a:rPr kumimoji="1" lang="ja-JP" altLang="en-US" smtClean="0"/>
              <a:t>2025/4/16</a:t>
            </a:fld>
            <a:endParaRPr kumimoji="1" lang="ja-JP" altLang="en-US"/>
          </a:p>
        </p:txBody>
      </p:sp>
      <p:sp>
        <p:nvSpPr>
          <p:cNvPr id="8" name="フッター プレースホルダー 7">
            <a:extLst>
              <a:ext uri="{FF2B5EF4-FFF2-40B4-BE49-F238E27FC236}">
                <a16:creationId xmlns:a16="http://schemas.microsoft.com/office/drawing/2014/main" id="{D2A8FDE4-9D8C-9805-2324-E631FEFFB18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2B3519C-2095-8FA2-FA08-1984372AEE51}"/>
              </a:ext>
            </a:extLst>
          </p:cNvPr>
          <p:cNvSpPr>
            <a:spLocks noGrp="1"/>
          </p:cNvSpPr>
          <p:nvPr>
            <p:ph type="sldNum" sz="quarter" idx="12"/>
          </p:nvPr>
        </p:nvSpPr>
        <p:spPr/>
        <p:txBody>
          <a:body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66105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A2677A-8E27-4704-6BB3-DDC01E81B65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2016619-F270-9642-EAD2-411DFDE5065D}"/>
              </a:ext>
            </a:extLst>
          </p:cNvPr>
          <p:cNvSpPr>
            <a:spLocks noGrp="1"/>
          </p:cNvSpPr>
          <p:nvPr>
            <p:ph type="dt" sz="half" idx="10"/>
          </p:nvPr>
        </p:nvSpPr>
        <p:spPr/>
        <p:txBody>
          <a:bodyPr/>
          <a:lstStyle/>
          <a:p>
            <a:fld id="{BC69F737-E477-4C8A-95B1-A1A28D14C8E1}" type="datetimeFigureOut">
              <a:rPr kumimoji="1" lang="ja-JP" altLang="en-US" smtClean="0"/>
              <a:t>2025/4/16</a:t>
            </a:fld>
            <a:endParaRPr kumimoji="1" lang="ja-JP" altLang="en-US"/>
          </a:p>
        </p:txBody>
      </p:sp>
      <p:sp>
        <p:nvSpPr>
          <p:cNvPr id="4" name="フッター プレースホルダー 3">
            <a:extLst>
              <a:ext uri="{FF2B5EF4-FFF2-40B4-BE49-F238E27FC236}">
                <a16:creationId xmlns:a16="http://schemas.microsoft.com/office/drawing/2014/main" id="{404578B4-F77B-EE36-E3EA-5703CE671C8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94A13A6-5DE3-B579-E4AF-ADA825E8A6EE}"/>
              </a:ext>
            </a:extLst>
          </p:cNvPr>
          <p:cNvSpPr>
            <a:spLocks noGrp="1"/>
          </p:cNvSpPr>
          <p:nvPr>
            <p:ph type="sldNum" sz="quarter" idx="12"/>
          </p:nvPr>
        </p:nvSpPr>
        <p:spPr/>
        <p:txBody>
          <a:body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3469239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4C369E4-EB52-9476-2AB9-7D1C3D5E84A6}"/>
              </a:ext>
            </a:extLst>
          </p:cNvPr>
          <p:cNvSpPr>
            <a:spLocks noGrp="1"/>
          </p:cNvSpPr>
          <p:nvPr>
            <p:ph type="dt" sz="half" idx="10"/>
          </p:nvPr>
        </p:nvSpPr>
        <p:spPr/>
        <p:txBody>
          <a:bodyPr/>
          <a:lstStyle/>
          <a:p>
            <a:fld id="{BC69F737-E477-4C8A-95B1-A1A28D14C8E1}" type="datetimeFigureOut">
              <a:rPr kumimoji="1" lang="ja-JP" altLang="en-US" smtClean="0"/>
              <a:t>2025/4/16</a:t>
            </a:fld>
            <a:endParaRPr kumimoji="1" lang="ja-JP" altLang="en-US"/>
          </a:p>
        </p:txBody>
      </p:sp>
      <p:sp>
        <p:nvSpPr>
          <p:cNvPr id="3" name="フッター プレースホルダー 2">
            <a:extLst>
              <a:ext uri="{FF2B5EF4-FFF2-40B4-BE49-F238E27FC236}">
                <a16:creationId xmlns:a16="http://schemas.microsoft.com/office/drawing/2014/main" id="{AD72C4A4-CCB0-E0AB-B214-4C3C0E94EEB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D1E9B65-A929-2543-5DD3-CD8E40457D84}"/>
              </a:ext>
            </a:extLst>
          </p:cNvPr>
          <p:cNvSpPr>
            <a:spLocks noGrp="1"/>
          </p:cNvSpPr>
          <p:nvPr>
            <p:ph type="sldNum" sz="quarter" idx="12"/>
          </p:nvPr>
        </p:nvSpPr>
        <p:spPr/>
        <p:txBody>
          <a:body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3132488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4DD85D-CBC3-4086-E7BC-A40D2C695D4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9C0E88C-85C9-B297-0AF6-DEAFF1EE38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6155F3B-01F0-0647-DAD3-85ABEF3B5B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6506EE-FBA1-EE07-7064-EFA40A57984B}"/>
              </a:ext>
            </a:extLst>
          </p:cNvPr>
          <p:cNvSpPr>
            <a:spLocks noGrp="1"/>
          </p:cNvSpPr>
          <p:nvPr>
            <p:ph type="dt" sz="half" idx="10"/>
          </p:nvPr>
        </p:nvSpPr>
        <p:spPr/>
        <p:txBody>
          <a:bodyPr/>
          <a:lstStyle/>
          <a:p>
            <a:fld id="{BC69F737-E477-4C8A-95B1-A1A28D14C8E1}" type="datetimeFigureOut">
              <a:rPr kumimoji="1" lang="ja-JP" altLang="en-US" smtClean="0"/>
              <a:t>2025/4/16</a:t>
            </a:fld>
            <a:endParaRPr kumimoji="1" lang="ja-JP" altLang="en-US"/>
          </a:p>
        </p:txBody>
      </p:sp>
      <p:sp>
        <p:nvSpPr>
          <p:cNvPr id="6" name="フッター プレースホルダー 5">
            <a:extLst>
              <a:ext uri="{FF2B5EF4-FFF2-40B4-BE49-F238E27FC236}">
                <a16:creationId xmlns:a16="http://schemas.microsoft.com/office/drawing/2014/main" id="{0C4E7039-1D35-1D5A-BCB2-B361335F35C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FE80093-7C13-BE6C-2D66-79C69149A84E}"/>
              </a:ext>
            </a:extLst>
          </p:cNvPr>
          <p:cNvSpPr>
            <a:spLocks noGrp="1"/>
          </p:cNvSpPr>
          <p:nvPr>
            <p:ph type="sldNum" sz="quarter" idx="12"/>
          </p:nvPr>
        </p:nvSpPr>
        <p:spPr/>
        <p:txBody>
          <a:body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444774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9FA746-2A0B-5A77-8D56-29F64B6FC0E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C1D9B31-B90E-A215-5ED8-36BE83F171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0ED33AA-B9FB-B542-3590-A4F9F2D32F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CC08F5F-A8B9-717E-6F9E-EBF98E1E7CA8}"/>
              </a:ext>
            </a:extLst>
          </p:cNvPr>
          <p:cNvSpPr>
            <a:spLocks noGrp="1"/>
          </p:cNvSpPr>
          <p:nvPr>
            <p:ph type="dt" sz="half" idx="10"/>
          </p:nvPr>
        </p:nvSpPr>
        <p:spPr/>
        <p:txBody>
          <a:bodyPr/>
          <a:lstStyle/>
          <a:p>
            <a:fld id="{BC69F737-E477-4C8A-95B1-A1A28D14C8E1}" type="datetimeFigureOut">
              <a:rPr kumimoji="1" lang="ja-JP" altLang="en-US" smtClean="0"/>
              <a:t>2025/4/16</a:t>
            </a:fld>
            <a:endParaRPr kumimoji="1" lang="ja-JP" altLang="en-US"/>
          </a:p>
        </p:txBody>
      </p:sp>
      <p:sp>
        <p:nvSpPr>
          <p:cNvPr id="6" name="フッター プレースホルダー 5">
            <a:extLst>
              <a:ext uri="{FF2B5EF4-FFF2-40B4-BE49-F238E27FC236}">
                <a16:creationId xmlns:a16="http://schemas.microsoft.com/office/drawing/2014/main" id="{054698CE-FD31-5DB4-2F0B-C21564382E2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983DD1-9BD5-466D-342E-3DC2EE95755C}"/>
              </a:ext>
            </a:extLst>
          </p:cNvPr>
          <p:cNvSpPr>
            <a:spLocks noGrp="1"/>
          </p:cNvSpPr>
          <p:nvPr>
            <p:ph type="sldNum" sz="quarter" idx="12"/>
          </p:nvPr>
        </p:nvSpPr>
        <p:spPr/>
        <p:txBody>
          <a:body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334905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23D5F4E-94EC-D193-A265-CF14318F7D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7259A5E-77D5-8934-2E21-ECD0AF1A93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FF8A90B-6356-2E8C-8986-26E2C4E02C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C69F737-E477-4C8A-95B1-A1A28D14C8E1}" type="datetimeFigureOut">
              <a:rPr kumimoji="1" lang="ja-JP" altLang="en-US" smtClean="0"/>
              <a:t>2025/4/16</a:t>
            </a:fld>
            <a:endParaRPr kumimoji="1" lang="ja-JP" altLang="en-US"/>
          </a:p>
        </p:txBody>
      </p:sp>
      <p:sp>
        <p:nvSpPr>
          <p:cNvPr id="5" name="フッター プレースホルダー 4">
            <a:extLst>
              <a:ext uri="{FF2B5EF4-FFF2-40B4-BE49-F238E27FC236}">
                <a16:creationId xmlns:a16="http://schemas.microsoft.com/office/drawing/2014/main" id="{6D539EA5-BF97-1E9C-9B5D-8A2C2E581A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E290A28-F6E0-0E77-E912-14F790A30A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15001DC-88F9-4D6D-A80D-9E81137A974B}" type="slidenum">
              <a:rPr kumimoji="1" lang="ja-JP" altLang="en-US" smtClean="0"/>
              <a:t>‹#›</a:t>
            </a:fld>
            <a:endParaRPr kumimoji="1" lang="ja-JP" altLang="en-US"/>
          </a:p>
        </p:txBody>
      </p:sp>
    </p:spTree>
    <p:extLst>
      <p:ext uri="{BB962C8B-B14F-4D97-AF65-F5344CB8AC3E}">
        <p14:creationId xmlns:p14="http://schemas.microsoft.com/office/powerpoint/2010/main" val="1495892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C4044-AEA9-42B4-99A7-07467D33A271}" type="datetime1">
              <a:rPr kumimoji="1" lang="ja-JP" altLang="en-US" smtClean="0"/>
              <a:t>2025/4/16</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87A5CF-A0F4-44E6-80A5-619A5A7BAFD0}" type="slidenum">
              <a:rPr kumimoji="1" lang="ja-JP" altLang="en-US" smtClean="0"/>
              <a:t>‹#›</a:t>
            </a:fld>
            <a:endParaRPr kumimoji="1" lang="ja-JP" altLang="en-US"/>
          </a:p>
        </p:txBody>
      </p:sp>
    </p:spTree>
    <p:extLst>
      <p:ext uri="{BB962C8B-B14F-4D97-AF65-F5344CB8AC3E}">
        <p14:creationId xmlns:p14="http://schemas.microsoft.com/office/powerpoint/2010/main" val="16753004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タイトル 3">
            <a:extLst>
              <a:ext uri="{FF2B5EF4-FFF2-40B4-BE49-F238E27FC236}">
                <a16:creationId xmlns:a16="http://schemas.microsoft.com/office/drawing/2014/main" id="{77CCEE0B-1147-D390-727B-80B739BCB433}"/>
              </a:ext>
            </a:extLst>
          </p:cNvPr>
          <p:cNvSpPr>
            <a:spLocks noGrp="1"/>
          </p:cNvSpPr>
          <p:nvPr>
            <p:ph type="ctrTitle"/>
          </p:nvPr>
        </p:nvSpPr>
        <p:spPr>
          <a:xfrm>
            <a:off x="1314824" y="735106"/>
            <a:ext cx="10053763" cy="2928470"/>
          </a:xfrm>
        </p:spPr>
        <p:txBody>
          <a:bodyPr anchor="b">
            <a:normAutofit/>
          </a:bodyPr>
          <a:lstStyle/>
          <a:p>
            <a:pPr algn="l"/>
            <a:r>
              <a:rPr lang="ja-JP" altLang="en-US" sz="4800" b="1" dirty="0">
                <a:solidFill>
                  <a:srgbClr val="FFFFFF"/>
                </a:solidFill>
              </a:rPr>
              <a:t>イオン源</a:t>
            </a:r>
            <a:r>
              <a:rPr lang="en-US" altLang="ja-JP" sz="4800" b="1" dirty="0">
                <a:solidFill>
                  <a:srgbClr val="FFFFFF"/>
                </a:solidFill>
              </a:rPr>
              <a:t>PI</a:t>
            </a:r>
            <a:br>
              <a:rPr lang="en-US" altLang="ja-JP" sz="4800" dirty="0">
                <a:solidFill>
                  <a:srgbClr val="FFFFFF"/>
                </a:solidFill>
              </a:rPr>
            </a:br>
            <a:r>
              <a:rPr lang="ja-JP" altLang="en-US" sz="2700" dirty="0">
                <a:solidFill>
                  <a:srgbClr val="FFFFFF"/>
                </a:solidFill>
              </a:rPr>
              <a:t>＠核融合分野に貢献する加速器の仕様と実現可能性ワークショップ（ムーンショット目標</a:t>
            </a:r>
            <a:r>
              <a:rPr lang="en-US" altLang="ja-JP" sz="2700" dirty="0">
                <a:solidFill>
                  <a:srgbClr val="FFFFFF"/>
                </a:solidFill>
              </a:rPr>
              <a:t>10</a:t>
            </a:r>
            <a:r>
              <a:rPr lang="ja-JP" altLang="en-US" sz="2700" dirty="0">
                <a:solidFill>
                  <a:srgbClr val="FFFFFF"/>
                </a:solidFill>
              </a:rPr>
              <a:t>奥野プロジェクトキックオフワークショップ）</a:t>
            </a:r>
          </a:p>
        </p:txBody>
      </p:sp>
      <p:sp>
        <p:nvSpPr>
          <p:cNvPr id="5" name="字幕 4">
            <a:extLst>
              <a:ext uri="{FF2B5EF4-FFF2-40B4-BE49-F238E27FC236}">
                <a16:creationId xmlns:a16="http://schemas.microsoft.com/office/drawing/2014/main" id="{0BACD668-9F8C-80BC-1A20-5C89480A61D7}"/>
              </a:ext>
            </a:extLst>
          </p:cNvPr>
          <p:cNvSpPr>
            <a:spLocks noGrp="1"/>
          </p:cNvSpPr>
          <p:nvPr>
            <p:ph type="subTitle" idx="1"/>
          </p:nvPr>
        </p:nvSpPr>
        <p:spPr>
          <a:xfrm>
            <a:off x="1350682" y="4870824"/>
            <a:ext cx="10005951" cy="1458258"/>
          </a:xfrm>
        </p:spPr>
        <p:txBody>
          <a:bodyPr anchor="ctr">
            <a:normAutofit/>
          </a:bodyPr>
          <a:lstStyle/>
          <a:p>
            <a:pPr algn="l"/>
            <a:r>
              <a:rPr lang="ja-JP" altLang="en-US" dirty="0"/>
              <a:t>ムーンショット目標</a:t>
            </a:r>
            <a:r>
              <a:rPr lang="en-US" altLang="ja-JP" dirty="0"/>
              <a:t>10</a:t>
            </a:r>
            <a:r>
              <a:rPr lang="ja-JP" altLang="en-US" dirty="0"/>
              <a:t>奥野プロジェクト　</a:t>
            </a:r>
            <a:endParaRPr lang="en-US" altLang="ja-JP" dirty="0"/>
          </a:p>
          <a:p>
            <a:pPr algn="l"/>
            <a:r>
              <a:rPr lang="ja-JP" altLang="en-US" dirty="0"/>
              <a:t>プロジェクトマネージャー</a:t>
            </a:r>
            <a:endParaRPr lang="en-US" altLang="ja-JP" dirty="0"/>
          </a:p>
          <a:p>
            <a:pPr algn="l"/>
            <a:r>
              <a:rPr lang="ja-JP" altLang="en-US" dirty="0"/>
              <a:t>理化学研究所　奥野広樹</a:t>
            </a:r>
          </a:p>
        </p:txBody>
      </p:sp>
    </p:spTree>
    <p:extLst>
      <p:ext uri="{BB962C8B-B14F-4D97-AF65-F5344CB8AC3E}">
        <p14:creationId xmlns:p14="http://schemas.microsoft.com/office/powerpoint/2010/main" val="3399552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F3C37-412D-9276-86A5-ED4D9AD425BF}"/>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1B98292-9BE5-7694-1660-6E5D5B4DF066}"/>
              </a:ext>
            </a:extLst>
          </p:cNvPr>
          <p:cNvSpPr>
            <a:spLocks noGrp="1"/>
          </p:cNvSpPr>
          <p:nvPr>
            <p:ph idx="1"/>
          </p:nvPr>
        </p:nvSpPr>
        <p:spPr>
          <a:xfrm>
            <a:off x="-67378" y="741993"/>
            <a:ext cx="12259377" cy="3413022"/>
          </a:xfrm>
        </p:spPr>
        <p:txBody>
          <a:bodyPr>
            <a:noAutofit/>
          </a:bodyPr>
          <a:lstStyle/>
          <a:p>
            <a:pPr marL="0" indent="0">
              <a:lnSpc>
                <a:spcPct val="100000"/>
              </a:lnSpc>
              <a:buNone/>
            </a:pPr>
            <a:r>
              <a:rPr lang="ja-JP" altLang="en-US" sz="2400" dirty="0">
                <a:latin typeface="+mn-ea"/>
              </a:rPr>
              <a:t>要求される仕様</a:t>
            </a:r>
            <a:endParaRPr lang="en-US" altLang="ja-JP" sz="2400" dirty="0">
              <a:latin typeface="+mn-ea"/>
            </a:endParaRPr>
          </a:p>
          <a:p>
            <a:pPr marL="0" indent="0">
              <a:lnSpc>
                <a:spcPct val="100000"/>
              </a:lnSpc>
              <a:buNone/>
            </a:pPr>
            <a:r>
              <a:rPr lang="en-US" altLang="ja-JP" sz="2400" dirty="0">
                <a:latin typeface="+mn-ea"/>
              </a:rPr>
              <a:t>	</a:t>
            </a:r>
            <a:r>
              <a:rPr lang="ja-JP" altLang="en-US" sz="2400" dirty="0">
                <a:latin typeface="+mn-ea"/>
              </a:rPr>
              <a:t>イオン種：</a:t>
            </a:r>
            <a:r>
              <a:rPr lang="en-US" altLang="ja-JP" sz="2400" b="1" dirty="0">
                <a:solidFill>
                  <a:srgbClr val="FF0000"/>
                </a:solidFill>
                <a:latin typeface="+mn-ea"/>
              </a:rPr>
              <a:t>D</a:t>
            </a:r>
            <a:r>
              <a:rPr lang="ja-JP" altLang="en-US" sz="2400" dirty="0">
                <a:latin typeface="+mn-ea"/>
              </a:rPr>
              <a:t>（正負イオン）電流値：約</a:t>
            </a:r>
            <a:r>
              <a:rPr lang="en-US" altLang="ja-JP" sz="2400" dirty="0">
                <a:latin typeface="+mn-ea"/>
              </a:rPr>
              <a:t>0.1~</a:t>
            </a:r>
            <a:r>
              <a:rPr lang="ja-JP" altLang="en-US" sz="2400" dirty="0">
                <a:latin typeface="+mn-ea"/>
              </a:rPr>
              <a:t>１</a:t>
            </a:r>
            <a:r>
              <a:rPr lang="en-US" altLang="ja-JP" sz="2400" dirty="0">
                <a:latin typeface="+mn-ea"/>
              </a:rPr>
              <a:t>A</a:t>
            </a:r>
            <a:r>
              <a:rPr lang="ja-JP" altLang="en-US" sz="2400" dirty="0">
                <a:latin typeface="+mn-ea"/>
              </a:rPr>
              <a:t>　</a:t>
            </a:r>
            <a:endParaRPr lang="en-US" altLang="ja-JP" sz="2400" dirty="0">
              <a:latin typeface="+mn-ea"/>
            </a:endParaRPr>
          </a:p>
          <a:p>
            <a:pPr marL="0" indent="0">
              <a:lnSpc>
                <a:spcPct val="100000"/>
              </a:lnSpc>
              <a:buNone/>
            </a:pPr>
            <a:r>
              <a:rPr lang="en-US" altLang="ja-JP" sz="2400" dirty="0">
                <a:latin typeface="+mn-ea"/>
              </a:rPr>
              <a:t>	</a:t>
            </a:r>
            <a:r>
              <a:rPr lang="ja-JP" altLang="en-US" sz="2400" dirty="0">
                <a:latin typeface="+mn-ea"/>
              </a:rPr>
              <a:t>エミッタンス（ノーマライズド、</a:t>
            </a:r>
            <a:r>
              <a:rPr lang="en-US" altLang="ja-JP" sz="2400" dirty="0">
                <a:latin typeface="+mn-ea"/>
              </a:rPr>
              <a:t>RMS)</a:t>
            </a:r>
            <a:r>
              <a:rPr lang="ja-JP" altLang="en-US" sz="2400" dirty="0">
                <a:latin typeface="+mn-ea"/>
              </a:rPr>
              <a:t>：</a:t>
            </a:r>
            <a:r>
              <a:rPr lang="en-US" altLang="ja-JP" sz="2400" dirty="0">
                <a:latin typeface="+mn-ea"/>
              </a:rPr>
              <a:t>25π mm </a:t>
            </a:r>
            <a:r>
              <a:rPr lang="en-US" altLang="ja-JP" sz="2400" dirty="0" err="1">
                <a:latin typeface="+mn-ea"/>
              </a:rPr>
              <a:t>mrad</a:t>
            </a:r>
            <a:endParaRPr lang="en-US" altLang="ja-JP" sz="2400" dirty="0">
              <a:latin typeface="+mn-ea"/>
            </a:endParaRPr>
          </a:p>
          <a:p>
            <a:pPr marL="0" indent="0">
              <a:lnSpc>
                <a:spcPct val="100000"/>
              </a:lnSpc>
              <a:buNone/>
            </a:pPr>
            <a:r>
              <a:rPr lang="en-US" altLang="ja-JP" sz="2400" dirty="0">
                <a:latin typeface="+mn-ea"/>
              </a:rPr>
              <a:t>	</a:t>
            </a:r>
            <a:r>
              <a:rPr lang="ja-JP" altLang="en-US" sz="2400" dirty="0">
                <a:latin typeface="+mn-ea"/>
              </a:rPr>
              <a:t>ハロー無のビームプロファイル（完全にビームが切れるスリット）</a:t>
            </a:r>
            <a:endParaRPr lang="en-US" altLang="ja-JP" sz="2400" dirty="0">
              <a:latin typeface="+mn-ea"/>
            </a:endParaRPr>
          </a:p>
          <a:p>
            <a:pPr marL="0" indent="0">
              <a:lnSpc>
                <a:spcPct val="100000"/>
              </a:lnSpc>
              <a:buNone/>
            </a:pPr>
            <a:r>
              <a:rPr lang="en-US" altLang="ja-JP" sz="2400" dirty="0">
                <a:latin typeface="+mn-ea"/>
              </a:rPr>
              <a:t>	</a:t>
            </a:r>
            <a:r>
              <a:rPr lang="ja-JP" altLang="en-US" sz="2400" dirty="0">
                <a:latin typeface="+mn-ea"/>
              </a:rPr>
              <a:t>安定性</a:t>
            </a:r>
            <a:endParaRPr lang="en-US" altLang="ja-JP" sz="2400" dirty="0">
              <a:latin typeface="+mn-ea"/>
            </a:endParaRPr>
          </a:p>
          <a:p>
            <a:pPr marL="0" indent="0">
              <a:lnSpc>
                <a:spcPct val="100000"/>
              </a:lnSpc>
              <a:buNone/>
            </a:pPr>
            <a:r>
              <a:rPr lang="en-US" altLang="ja-JP" sz="2400" dirty="0">
                <a:latin typeface="+mn-ea"/>
              </a:rPr>
              <a:t>	</a:t>
            </a:r>
            <a:r>
              <a:rPr lang="ja-JP" altLang="en-US" sz="2400" dirty="0">
                <a:latin typeface="+mn-ea"/>
              </a:rPr>
              <a:t>エネルギー巾</a:t>
            </a:r>
            <a:endParaRPr lang="en-US" altLang="ja-JP" sz="2400" dirty="0">
              <a:latin typeface="+mn-ea"/>
            </a:endParaRPr>
          </a:p>
          <a:p>
            <a:pPr marL="0" indent="0">
              <a:lnSpc>
                <a:spcPct val="100000"/>
              </a:lnSpc>
              <a:buNone/>
            </a:pPr>
            <a:r>
              <a:rPr lang="en-US" altLang="ja-JP" sz="2400" dirty="0">
                <a:latin typeface="+mn-ea"/>
              </a:rPr>
              <a:t>	(</a:t>
            </a:r>
            <a:r>
              <a:rPr lang="ja-JP" altLang="en-US" sz="2400" dirty="0">
                <a:latin typeface="+mn-ea"/>
              </a:rPr>
              <a:t>メリスカスの制御）</a:t>
            </a:r>
            <a:endParaRPr lang="en-US" altLang="ja-JP" sz="2400" dirty="0">
              <a:latin typeface="+mn-ea"/>
            </a:endParaRPr>
          </a:p>
        </p:txBody>
      </p:sp>
      <p:sp>
        <p:nvSpPr>
          <p:cNvPr id="4" name="スライド番号プレースホルダー 3">
            <a:extLst>
              <a:ext uri="{FF2B5EF4-FFF2-40B4-BE49-F238E27FC236}">
                <a16:creationId xmlns:a16="http://schemas.microsoft.com/office/drawing/2014/main" id="{760D04B0-1672-CA6C-76C1-825F7B746D0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D87A5CF-A0F4-44E6-80A5-619A5A7BAFD0}"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メイリオ"/>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メイリオ"/>
              <a:cs typeface="+mn-cs"/>
            </a:endParaRPr>
          </a:p>
        </p:txBody>
      </p:sp>
      <p:sp>
        <p:nvSpPr>
          <p:cNvPr id="5" name="テキスト ボックス 4">
            <a:extLst>
              <a:ext uri="{FF2B5EF4-FFF2-40B4-BE49-F238E27FC236}">
                <a16:creationId xmlns:a16="http://schemas.microsoft.com/office/drawing/2014/main" id="{02477976-B673-FD77-FEE3-D5074D6CD203}"/>
              </a:ext>
            </a:extLst>
          </p:cNvPr>
          <p:cNvSpPr txBox="1"/>
          <p:nvPr/>
        </p:nvSpPr>
        <p:spPr>
          <a:xfrm>
            <a:off x="1383204" y="61833"/>
            <a:ext cx="8872140" cy="766364"/>
          </a:xfrm>
          <a:prstGeom prst="rect">
            <a:avLst/>
          </a:prstGeom>
        </p:spPr>
        <p:txBody>
          <a:bodyPr vert="horz" lIns="91440" tIns="45720" rIns="91440" bIns="45720" rtlCol="0" anchor="ctr">
            <a:noAutofit/>
          </a:bodyPr>
          <a:lstStyle>
            <a:defPPr>
              <a:defRPr lang="en-US"/>
            </a:defPPr>
            <a:lvl1pPr marR="0" lvl="0" indent="0" algn="ctr" defTabSz="914400" fontAlgn="auto">
              <a:lnSpc>
                <a:spcPct val="90000"/>
              </a:lnSpc>
              <a:spcBef>
                <a:spcPct val="0"/>
              </a:spcBef>
              <a:spcAft>
                <a:spcPts val="0"/>
              </a:spcAft>
              <a:buClrTx/>
              <a:buSzTx/>
              <a:buFontTx/>
              <a:buNone/>
              <a:tabLst/>
              <a:defRPr kumimoji="1" sz="2400" b="1" i="0" u="none" strike="noStrike" cap="none" spc="0" normalizeH="0" baseline="0">
                <a:ln>
                  <a:noFill/>
                </a:ln>
                <a:solidFill>
                  <a:srgbClr val="ED7D31">
                    <a:lumMod val="50000"/>
                  </a:srgbClr>
                </a:solidFill>
                <a:effectLst/>
                <a:uLnTx/>
                <a:uFillTx/>
                <a:latin typeface="Meiryo UI"/>
                <a:ea typeface="メイリオ"/>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lumMod val="50000"/>
                  </a:srgbClr>
                </a:solidFill>
                <a:effectLst/>
                <a:uLnTx/>
                <a:uFillTx/>
                <a:latin typeface="Meiryo UI"/>
                <a:ea typeface="メイリオ"/>
                <a:cs typeface="+mj-cs"/>
              </a:rPr>
              <a:t>イオン源開発の進め方</a:t>
            </a:r>
          </a:p>
        </p:txBody>
      </p:sp>
      <p:sp>
        <p:nvSpPr>
          <p:cNvPr id="2" name="テキスト ボックス 1">
            <a:extLst>
              <a:ext uri="{FF2B5EF4-FFF2-40B4-BE49-F238E27FC236}">
                <a16:creationId xmlns:a16="http://schemas.microsoft.com/office/drawing/2014/main" id="{822517DB-7458-FB29-AEBF-992057AE241B}"/>
              </a:ext>
            </a:extLst>
          </p:cNvPr>
          <p:cNvSpPr txBox="1"/>
          <p:nvPr/>
        </p:nvSpPr>
        <p:spPr>
          <a:xfrm>
            <a:off x="0" y="4390054"/>
            <a:ext cx="11963400" cy="18158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B050"/>
                </a:solidFill>
                <a:effectLst/>
                <a:uLnTx/>
                <a:uFillTx/>
                <a:latin typeface="Meiryo UI"/>
                <a:ea typeface="メイリオ"/>
                <a:cs typeface="+mn-cs"/>
              </a:rPr>
              <a:t>議論のポイント</a:t>
            </a:r>
            <a:endParaRPr kumimoji="1" lang="en-US" altLang="ja-JP" sz="2800" b="1" i="0" u="none" strike="noStrike" kern="1200" cap="none" spc="0" normalizeH="0" baseline="0" noProof="0" dirty="0">
              <a:ln>
                <a:noFill/>
              </a:ln>
              <a:solidFill>
                <a:srgbClr val="00B050"/>
              </a:solidFill>
              <a:effectLst/>
              <a:uLnTx/>
              <a:uFillTx/>
              <a:latin typeface="Meiryo UI"/>
              <a:ea typeface="メイリオ"/>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B050"/>
                </a:solidFill>
                <a:effectLst/>
                <a:uLnTx/>
                <a:uFillTx/>
                <a:latin typeface="Meiryo UI"/>
                <a:ea typeface="メイリオ"/>
                <a:cs typeface="+mn-cs"/>
              </a:rPr>
              <a:t>１：</a:t>
            </a:r>
            <a:r>
              <a:rPr kumimoji="1" lang="en-US" altLang="ja-JP" sz="2800" b="1" i="0" u="none" strike="noStrike" kern="1200" cap="none" spc="0" normalizeH="0" baseline="0" noProof="0" dirty="0">
                <a:ln>
                  <a:noFill/>
                </a:ln>
                <a:solidFill>
                  <a:srgbClr val="00B050"/>
                </a:solidFill>
                <a:effectLst/>
                <a:uLnTx/>
                <a:uFillTx/>
                <a:latin typeface="Meiryo UI"/>
                <a:ea typeface="メイリオ"/>
                <a:cs typeface="+mn-cs"/>
              </a:rPr>
              <a:t>D</a:t>
            </a:r>
            <a:r>
              <a:rPr kumimoji="1" lang="ja-JP" altLang="en-US" sz="2800" b="1" i="0" u="none" strike="noStrike" kern="1200" cap="none" spc="0" normalizeH="0" baseline="0" noProof="0" dirty="0">
                <a:ln>
                  <a:noFill/>
                </a:ln>
                <a:solidFill>
                  <a:srgbClr val="00B050"/>
                </a:solidFill>
                <a:effectLst/>
                <a:uLnTx/>
                <a:uFillTx/>
                <a:latin typeface="Meiryo UI"/>
                <a:ea typeface="メイリオ"/>
                <a:cs typeface="+mn-cs"/>
              </a:rPr>
              <a:t>をやる困難</a:t>
            </a:r>
            <a:endParaRPr kumimoji="1" lang="en-US" altLang="ja-JP" sz="2800" b="1" i="0" u="none" strike="noStrike" kern="1200" cap="none" spc="0" normalizeH="0" baseline="0" noProof="0" dirty="0">
              <a:ln>
                <a:noFill/>
              </a:ln>
              <a:solidFill>
                <a:srgbClr val="00B050"/>
              </a:solidFill>
              <a:effectLst/>
              <a:uLnTx/>
              <a:uFillTx/>
              <a:latin typeface="Meiryo UI"/>
              <a:ea typeface="メイリオ"/>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B050"/>
                </a:solidFill>
                <a:effectLst/>
                <a:uLnTx/>
                <a:uFillTx/>
                <a:latin typeface="Meiryo UI"/>
                <a:ea typeface="メイリオ"/>
                <a:cs typeface="+mn-cs"/>
              </a:rPr>
              <a:t>２：フィラメントタイプか</a:t>
            </a:r>
            <a:r>
              <a:rPr kumimoji="1" lang="en-US" altLang="ja-JP" sz="2800" b="1" i="0" u="none" strike="noStrike" kern="1200" cap="none" spc="0" normalizeH="0" baseline="0" noProof="0" dirty="0">
                <a:ln>
                  <a:noFill/>
                </a:ln>
                <a:solidFill>
                  <a:srgbClr val="00B050"/>
                </a:solidFill>
                <a:effectLst/>
                <a:uLnTx/>
                <a:uFillTx/>
                <a:latin typeface="Meiryo UI"/>
                <a:ea typeface="メイリオ"/>
                <a:cs typeface="+mn-cs"/>
              </a:rPr>
              <a:t>RF</a:t>
            </a:r>
            <a:r>
              <a:rPr kumimoji="1" lang="ja-JP" altLang="en-US" sz="2800" b="1" i="0" u="none" strike="noStrike" kern="1200" cap="none" spc="0" normalizeH="0" baseline="0" noProof="0" dirty="0">
                <a:ln>
                  <a:noFill/>
                </a:ln>
                <a:solidFill>
                  <a:srgbClr val="00B050"/>
                </a:solidFill>
                <a:effectLst/>
                <a:uLnTx/>
                <a:uFillTx/>
                <a:latin typeface="Meiryo UI"/>
                <a:ea typeface="メイリオ"/>
                <a:cs typeface="+mn-cs"/>
              </a:rPr>
              <a:t>タイプ？</a:t>
            </a:r>
            <a:endParaRPr kumimoji="1" lang="en-US" altLang="ja-JP" sz="2800" b="1" i="0" u="none" strike="noStrike" kern="1200" cap="none" spc="0" normalizeH="0" baseline="0" noProof="0" dirty="0">
              <a:ln>
                <a:noFill/>
              </a:ln>
              <a:solidFill>
                <a:srgbClr val="00B050"/>
              </a:solidFill>
              <a:effectLst/>
              <a:uLnTx/>
              <a:uFillTx/>
              <a:latin typeface="Meiryo UI"/>
              <a:ea typeface="メイリオ"/>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800" b="1" dirty="0">
                <a:solidFill>
                  <a:srgbClr val="00B050"/>
                </a:solidFill>
                <a:latin typeface="Meiryo UI"/>
                <a:ea typeface="メイリオ"/>
              </a:rPr>
              <a:t>３：イオン源開発の戦略</a:t>
            </a:r>
            <a:endParaRPr lang="en-US" altLang="ja-JP" sz="2800" b="1" dirty="0">
              <a:solidFill>
                <a:srgbClr val="00B050"/>
              </a:solidFill>
              <a:latin typeface="Meiryo UI"/>
              <a:ea typeface="メイリオ"/>
            </a:endParaRPr>
          </a:p>
        </p:txBody>
      </p:sp>
    </p:spTree>
    <p:extLst>
      <p:ext uri="{BB962C8B-B14F-4D97-AF65-F5344CB8AC3E}">
        <p14:creationId xmlns:p14="http://schemas.microsoft.com/office/powerpoint/2010/main" val="35527898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デフォルト">
      <a:majorFont>
        <a:latin typeface="Meiryo UI"/>
        <a:ea typeface="メイリオ"/>
        <a:cs typeface=""/>
      </a:majorFont>
      <a:minorFont>
        <a:latin typeface="Meiryo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potx" id="{4A6F6D4E-9A4C-4030-9308-B2E516B90C60}" vid="{81D1FB05-DE28-4ABB-9FA6-5679D34CFDE6}"/>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1955</TotalTime>
  <Words>329</Words>
  <Application>Microsoft Office PowerPoint</Application>
  <PresentationFormat>ワイド画面</PresentationFormat>
  <Paragraphs>21</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Meiryo UI</vt:lpstr>
      <vt:lpstr>游ゴシック</vt:lpstr>
      <vt:lpstr>游ゴシック Light</vt:lpstr>
      <vt:lpstr>游明朝</vt:lpstr>
      <vt:lpstr>Arial</vt:lpstr>
      <vt:lpstr>Office テーマ</vt:lpstr>
      <vt:lpstr>1_Office テーマ</vt:lpstr>
      <vt:lpstr>イオン源PI ＠核融合分野に貢献する加速器の仕様と実現可能性ワークショップ（ムーンショット目標10奥野プロジェクトキックオフワークショップ）</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okuno hiroki</dc:creator>
  <cp:lastModifiedBy>okuno hiroki</cp:lastModifiedBy>
  <cp:revision>56</cp:revision>
  <cp:lastPrinted>2025-03-13T10:26:21Z</cp:lastPrinted>
  <dcterms:created xsi:type="dcterms:W3CDTF">2025-03-05T12:15:59Z</dcterms:created>
  <dcterms:modified xsi:type="dcterms:W3CDTF">2025-04-16T11:46:13Z</dcterms:modified>
</cp:coreProperties>
</file>