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
  </p:notesMasterIdLst>
  <p:sldIdLst>
    <p:sldId id="258" r:id="rId2"/>
    <p:sldId id="257" r:id="rId3"/>
    <p:sldId id="458" r:id="rId4"/>
    <p:sldId id="260" r:id="rId5"/>
    <p:sldId id="457" r:id="rId6"/>
    <p:sldId id="456" r:id="rId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0001FB"/>
    <a:srgbClr val="FFD2FF"/>
    <a:srgbClr val="B9B9D4"/>
    <a:srgbClr val="0400FD"/>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1" d="100"/>
          <a:sy n="101" d="100"/>
        </p:scale>
        <p:origin x="114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0659D8-C13F-466F-A7F6-72AFB9728460}" type="datetimeFigureOut">
              <a:rPr kumimoji="1" lang="ja-JP" altLang="en-US" smtClean="0"/>
              <a:t>2025/4/16</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E3D0FE-93C2-4147-BEEE-D05EA2937E1E}" type="slidenum">
              <a:rPr kumimoji="1" lang="ja-JP" altLang="en-US" smtClean="0"/>
              <a:t>‹#›</a:t>
            </a:fld>
            <a:endParaRPr kumimoji="1" lang="ja-JP" altLang="en-US"/>
          </a:p>
        </p:txBody>
      </p:sp>
    </p:spTree>
    <p:extLst>
      <p:ext uri="{BB962C8B-B14F-4D97-AF65-F5344CB8AC3E}">
        <p14:creationId xmlns:p14="http://schemas.microsoft.com/office/powerpoint/2010/main" val="235522606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My name is Junichi Hiratsuka</a:t>
            </a:r>
            <a:r>
              <a:rPr kumimoji="1" lang="en-US" altLang="ja-JP" baseline="0" dirty="0"/>
              <a:t> from QST.</a:t>
            </a:r>
          </a:p>
          <a:p>
            <a:r>
              <a:rPr kumimoji="1" lang="en-US" altLang="ja-JP" baseline="0" dirty="0"/>
              <a:t>I will talk about achievement of high power and long pulse negative ion beam acceleration for JT-60SA NBI.</a:t>
            </a:r>
          </a:p>
        </p:txBody>
      </p:sp>
      <p:sp>
        <p:nvSpPr>
          <p:cNvPr id="4" name="スライド番号プレースホルダー 3"/>
          <p:cNvSpPr>
            <a:spLocks noGrp="1"/>
          </p:cNvSpPr>
          <p:nvPr>
            <p:ph type="sldNum" sz="quarter" idx="10"/>
          </p:nvPr>
        </p:nvSpPr>
        <p:spPr/>
        <p:txBody>
          <a:bodyPr/>
          <a:lstStyle/>
          <a:p>
            <a:fld id="{9467BF8E-365E-49B2-B277-DFFE3AFF2399}" type="slidenum">
              <a:rPr lang="ja-JP" altLang="en-US" smtClean="0">
                <a:solidFill>
                  <a:prstClr val="black"/>
                </a:solidFill>
              </a:rPr>
              <a:pPr/>
              <a:t>1</a:t>
            </a:fld>
            <a:endParaRPr lang="ja-JP" altLang="en-US" dirty="0">
              <a:solidFill>
                <a:prstClr val="black"/>
              </a:solidFill>
            </a:endParaRPr>
          </a:p>
        </p:txBody>
      </p:sp>
    </p:spTree>
    <p:extLst>
      <p:ext uri="{BB962C8B-B14F-4D97-AF65-F5344CB8AC3E}">
        <p14:creationId xmlns:p14="http://schemas.microsoft.com/office/powerpoint/2010/main" val="29659142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448200BE-3549-44BD-8147-3FA7954D9001}" type="datetimeFigureOut">
              <a:rPr kumimoji="1" lang="ja-JP" altLang="en-US" smtClean="0"/>
              <a:t>2025/4/16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5D14023-7CD4-4FB9-8271-5A72BC9ACC54}" type="slidenum">
              <a:rPr kumimoji="1" lang="ja-JP" altLang="en-US" smtClean="0"/>
              <a:t>‹#›</a:t>
            </a:fld>
            <a:endParaRPr kumimoji="1" lang="ja-JP" altLang="en-US"/>
          </a:p>
        </p:txBody>
      </p:sp>
    </p:spTree>
    <p:extLst>
      <p:ext uri="{BB962C8B-B14F-4D97-AF65-F5344CB8AC3E}">
        <p14:creationId xmlns:p14="http://schemas.microsoft.com/office/powerpoint/2010/main" val="86636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48200BE-3549-44BD-8147-3FA7954D9001}" type="datetimeFigureOut">
              <a:rPr kumimoji="1" lang="ja-JP" altLang="en-US" smtClean="0"/>
              <a:t>2025/4/16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5D14023-7CD4-4FB9-8271-5A72BC9ACC54}" type="slidenum">
              <a:rPr kumimoji="1" lang="ja-JP" altLang="en-US" smtClean="0"/>
              <a:t>‹#›</a:t>
            </a:fld>
            <a:endParaRPr kumimoji="1" lang="ja-JP" altLang="en-US"/>
          </a:p>
        </p:txBody>
      </p:sp>
    </p:spTree>
    <p:extLst>
      <p:ext uri="{BB962C8B-B14F-4D97-AF65-F5344CB8AC3E}">
        <p14:creationId xmlns:p14="http://schemas.microsoft.com/office/powerpoint/2010/main" val="18814445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48200BE-3549-44BD-8147-3FA7954D9001}" type="datetimeFigureOut">
              <a:rPr kumimoji="1" lang="ja-JP" altLang="en-US" smtClean="0"/>
              <a:t>2025/4/16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5D14023-7CD4-4FB9-8271-5A72BC9ACC54}" type="slidenum">
              <a:rPr kumimoji="1" lang="ja-JP" altLang="en-US" smtClean="0"/>
              <a:t>‹#›</a:t>
            </a:fld>
            <a:endParaRPr kumimoji="1" lang="ja-JP" altLang="en-US"/>
          </a:p>
        </p:txBody>
      </p:sp>
    </p:spTree>
    <p:extLst>
      <p:ext uri="{BB962C8B-B14F-4D97-AF65-F5344CB8AC3E}">
        <p14:creationId xmlns:p14="http://schemas.microsoft.com/office/powerpoint/2010/main" val="36159845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48200BE-3549-44BD-8147-3FA7954D9001}" type="datetimeFigureOut">
              <a:rPr kumimoji="1" lang="ja-JP" altLang="en-US" smtClean="0"/>
              <a:t>2025/4/16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5D14023-7CD4-4FB9-8271-5A72BC9ACC54}" type="slidenum">
              <a:rPr kumimoji="1" lang="ja-JP" altLang="en-US" smtClean="0"/>
              <a:t>‹#›</a:t>
            </a:fld>
            <a:endParaRPr kumimoji="1" lang="ja-JP" altLang="en-US"/>
          </a:p>
        </p:txBody>
      </p:sp>
    </p:spTree>
    <p:extLst>
      <p:ext uri="{BB962C8B-B14F-4D97-AF65-F5344CB8AC3E}">
        <p14:creationId xmlns:p14="http://schemas.microsoft.com/office/powerpoint/2010/main" val="30536131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448200BE-3549-44BD-8147-3FA7954D9001}" type="datetimeFigureOut">
              <a:rPr kumimoji="1" lang="ja-JP" altLang="en-US" smtClean="0"/>
              <a:t>2025/4/16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5D14023-7CD4-4FB9-8271-5A72BC9ACC54}" type="slidenum">
              <a:rPr kumimoji="1" lang="ja-JP" altLang="en-US" smtClean="0"/>
              <a:t>‹#›</a:t>
            </a:fld>
            <a:endParaRPr kumimoji="1" lang="ja-JP" altLang="en-US"/>
          </a:p>
        </p:txBody>
      </p:sp>
    </p:spTree>
    <p:extLst>
      <p:ext uri="{BB962C8B-B14F-4D97-AF65-F5344CB8AC3E}">
        <p14:creationId xmlns:p14="http://schemas.microsoft.com/office/powerpoint/2010/main" val="37118037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448200BE-3549-44BD-8147-3FA7954D9001}" type="datetimeFigureOut">
              <a:rPr kumimoji="1" lang="ja-JP" altLang="en-US" smtClean="0"/>
              <a:t>2025/4/16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5D14023-7CD4-4FB9-8271-5A72BC9ACC54}" type="slidenum">
              <a:rPr kumimoji="1" lang="ja-JP" altLang="en-US" smtClean="0"/>
              <a:t>‹#›</a:t>
            </a:fld>
            <a:endParaRPr kumimoji="1" lang="ja-JP" altLang="en-US"/>
          </a:p>
        </p:txBody>
      </p:sp>
    </p:spTree>
    <p:extLst>
      <p:ext uri="{BB962C8B-B14F-4D97-AF65-F5344CB8AC3E}">
        <p14:creationId xmlns:p14="http://schemas.microsoft.com/office/powerpoint/2010/main" val="25109760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448200BE-3549-44BD-8147-3FA7954D9001}" type="datetimeFigureOut">
              <a:rPr kumimoji="1" lang="ja-JP" altLang="en-US" smtClean="0"/>
              <a:t>2025/4/16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D5D14023-7CD4-4FB9-8271-5A72BC9ACC54}" type="slidenum">
              <a:rPr kumimoji="1" lang="ja-JP" altLang="en-US" smtClean="0"/>
              <a:t>‹#›</a:t>
            </a:fld>
            <a:endParaRPr kumimoji="1" lang="ja-JP" altLang="en-US"/>
          </a:p>
        </p:txBody>
      </p:sp>
    </p:spTree>
    <p:extLst>
      <p:ext uri="{BB962C8B-B14F-4D97-AF65-F5344CB8AC3E}">
        <p14:creationId xmlns:p14="http://schemas.microsoft.com/office/powerpoint/2010/main" val="14038209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448200BE-3549-44BD-8147-3FA7954D9001}" type="datetimeFigureOut">
              <a:rPr kumimoji="1" lang="ja-JP" altLang="en-US" smtClean="0"/>
              <a:t>2025/4/16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D5D14023-7CD4-4FB9-8271-5A72BC9ACC54}" type="slidenum">
              <a:rPr kumimoji="1" lang="ja-JP" altLang="en-US" smtClean="0"/>
              <a:t>‹#›</a:t>
            </a:fld>
            <a:endParaRPr kumimoji="1" lang="ja-JP" altLang="en-US"/>
          </a:p>
        </p:txBody>
      </p:sp>
    </p:spTree>
    <p:extLst>
      <p:ext uri="{BB962C8B-B14F-4D97-AF65-F5344CB8AC3E}">
        <p14:creationId xmlns:p14="http://schemas.microsoft.com/office/powerpoint/2010/main" val="26505603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8200BE-3549-44BD-8147-3FA7954D9001}" type="datetimeFigureOut">
              <a:rPr kumimoji="1" lang="ja-JP" altLang="en-US" smtClean="0"/>
              <a:t>2025/4/16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D5D14023-7CD4-4FB9-8271-5A72BC9ACC54}" type="slidenum">
              <a:rPr kumimoji="1" lang="ja-JP" altLang="en-US" smtClean="0"/>
              <a:t>‹#›</a:t>
            </a:fld>
            <a:endParaRPr kumimoji="1" lang="ja-JP" altLang="en-US"/>
          </a:p>
        </p:txBody>
      </p:sp>
    </p:spTree>
    <p:extLst>
      <p:ext uri="{BB962C8B-B14F-4D97-AF65-F5344CB8AC3E}">
        <p14:creationId xmlns:p14="http://schemas.microsoft.com/office/powerpoint/2010/main" val="5362463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48200BE-3549-44BD-8147-3FA7954D9001}" type="datetimeFigureOut">
              <a:rPr kumimoji="1" lang="ja-JP" altLang="en-US" smtClean="0"/>
              <a:t>2025/4/16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5D14023-7CD4-4FB9-8271-5A72BC9ACC54}" type="slidenum">
              <a:rPr kumimoji="1" lang="ja-JP" altLang="en-US" smtClean="0"/>
              <a:t>‹#›</a:t>
            </a:fld>
            <a:endParaRPr kumimoji="1" lang="ja-JP" altLang="en-US"/>
          </a:p>
        </p:txBody>
      </p:sp>
    </p:spTree>
    <p:extLst>
      <p:ext uri="{BB962C8B-B14F-4D97-AF65-F5344CB8AC3E}">
        <p14:creationId xmlns:p14="http://schemas.microsoft.com/office/powerpoint/2010/main" val="21903742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48200BE-3549-44BD-8147-3FA7954D9001}" type="datetimeFigureOut">
              <a:rPr kumimoji="1" lang="ja-JP" altLang="en-US" smtClean="0"/>
              <a:t>2025/4/16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5D14023-7CD4-4FB9-8271-5A72BC9ACC54}" type="slidenum">
              <a:rPr kumimoji="1" lang="ja-JP" altLang="en-US" smtClean="0"/>
              <a:t>‹#›</a:t>
            </a:fld>
            <a:endParaRPr kumimoji="1" lang="ja-JP" altLang="en-US"/>
          </a:p>
        </p:txBody>
      </p:sp>
    </p:spTree>
    <p:extLst>
      <p:ext uri="{BB962C8B-B14F-4D97-AF65-F5344CB8AC3E}">
        <p14:creationId xmlns:p14="http://schemas.microsoft.com/office/powerpoint/2010/main" val="35133753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48200BE-3549-44BD-8147-3FA7954D9001}" type="datetimeFigureOut">
              <a:rPr kumimoji="1" lang="ja-JP" altLang="en-US" smtClean="0"/>
              <a:t>2025/4/16</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5D14023-7CD4-4FB9-8271-5A72BC9ACC54}" type="slidenum">
              <a:rPr kumimoji="1" lang="ja-JP" altLang="en-US" smtClean="0"/>
              <a:t>‹#›</a:t>
            </a:fld>
            <a:endParaRPr kumimoji="1" lang="ja-JP" altLang="en-US"/>
          </a:p>
        </p:txBody>
      </p:sp>
    </p:spTree>
    <p:extLst>
      <p:ext uri="{BB962C8B-B14F-4D97-AF65-F5344CB8AC3E}">
        <p14:creationId xmlns:p14="http://schemas.microsoft.com/office/powerpoint/2010/main" val="22583905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emf"/><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emf"/><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image" Target="../media/image10.png"/><Relationship Id="rId7" Type="http://schemas.openxmlformats.org/officeDocument/2006/relationships/image" Target="../media/image13.jpe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png"/><Relationship Id="rId10" Type="http://schemas.openxmlformats.org/officeDocument/2006/relationships/image" Target="../media/image2.emf"/><Relationship Id="rId4" Type="http://schemas.microsoft.com/office/2007/relationships/hdphoto" Target="../media/hdphoto1.wdp"/><Relationship Id="rId9" Type="http://schemas.openxmlformats.org/officeDocument/2006/relationships/image" Target="../media/image14.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p:cNvPicPr>
            <a:picLocks noChangeAspect="1"/>
          </p:cNvPicPr>
          <p:nvPr/>
        </p:nvPicPr>
        <p:blipFill>
          <a:blip r:embed="rId3"/>
          <a:stretch>
            <a:fillRect/>
          </a:stretch>
        </p:blipFill>
        <p:spPr>
          <a:xfrm>
            <a:off x="222614" y="47983"/>
            <a:ext cx="608507" cy="831534"/>
          </a:xfrm>
          <a:prstGeom prst="rect">
            <a:avLst/>
          </a:prstGeom>
        </p:spPr>
      </p:pic>
      <p:sp>
        <p:nvSpPr>
          <p:cNvPr id="3" name="テキスト ボックス 2"/>
          <p:cNvSpPr txBox="1"/>
          <p:nvPr/>
        </p:nvSpPr>
        <p:spPr>
          <a:xfrm>
            <a:off x="2370992" y="16093"/>
            <a:ext cx="6773008" cy="830997"/>
          </a:xfrm>
          <a:prstGeom prst="rect">
            <a:avLst/>
          </a:prstGeom>
          <a:noFill/>
        </p:spPr>
        <p:txBody>
          <a:bodyPr wrap="none" rtlCol="0">
            <a:spAutoFit/>
          </a:bodyPr>
          <a:lstStyle/>
          <a:p>
            <a:pPr algn="r"/>
            <a:r>
              <a:rPr lang="ja-JP" altLang="en-US" sz="1600" dirty="0">
                <a:latin typeface="Arial Unicode MS" panose="020B0604020202020204" pitchFamily="50" charset="-128"/>
                <a:ea typeface="Arial Unicode MS" panose="020B0604020202020204" pitchFamily="50" charset="-128"/>
                <a:cs typeface="Arial Unicode MS" panose="020B0604020202020204" pitchFamily="50" charset="-128"/>
              </a:rPr>
              <a:t>核融合分野に貢献する加速器の仕様と実現可能性ワークショップ　</a:t>
            </a:r>
            <a:endParaRPr lang="en-US" altLang="ja-JP" sz="1600" dirty="0">
              <a:latin typeface="Arial Unicode MS" panose="020B0604020202020204" pitchFamily="50" charset="-128"/>
              <a:ea typeface="Arial Unicode MS" panose="020B0604020202020204" pitchFamily="50" charset="-128"/>
              <a:cs typeface="Arial Unicode MS" panose="020B0604020202020204" pitchFamily="50" charset="-128"/>
            </a:endParaRPr>
          </a:p>
          <a:p>
            <a:pPr algn="r"/>
            <a:r>
              <a:rPr lang="ja-JP" altLang="en-US" sz="1600" dirty="0">
                <a:latin typeface="Arial Unicode MS" panose="020B0604020202020204" pitchFamily="50" charset="-128"/>
                <a:ea typeface="Arial Unicode MS" panose="020B0604020202020204" pitchFamily="50" charset="-128"/>
                <a:cs typeface="Arial Unicode MS" panose="020B0604020202020204" pitchFamily="50" charset="-128"/>
              </a:rPr>
              <a:t>（ムーンショット目標</a:t>
            </a:r>
            <a:r>
              <a:rPr lang="en-US" altLang="ja-JP" sz="1600" dirty="0">
                <a:latin typeface="Arial Unicode MS" panose="020B0604020202020204" pitchFamily="50" charset="-128"/>
                <a:ea typeface="Arial Unicode MS" panose="020B0604020202020204" pitchFamily="50" charset="-128"/>
                <a:cs typeface="Arial Unicode MS" panose="020B0604020202020204" pitchFamily="50" charset="-128"/>
              </a:rPr>
              <a:t>10</a:t>
            </a:r>
            <a:r>
              <a:rPr lang="ja-JP" altLang="en-US" sz="1600" dirty="0">
                <a:latin typeface="Arial Unicode MS" panose="020B0604020202020204" pitchFamily="50" charset="-128"/>
                <a:ea typeface="Arial Unicode MS" panose="020B0604020202020204" pitchFamily="50" charset="-128"/>
                <a:cs typeface="Arial Unicode MS" panose="020B0604020202020204" pitchFamily="50" charset="-128"/>
              </a:rPr>
              <a:t>奥野プロジェクトキックオフワークショップ）</a:t>
            </a:r>
            <a:endParaRPr lang="en-US" altLang="ja-JP" sz="1600" dirty="0">
              <a:latin typeface="Arial Unicode MS" panose="020B0604020202020204" pitchFamily="50" charset="-128"/>
              <a:ea typeface="Arial Unicode MS" panose="020B0604020202020204" pitchFamily="50" charset="-128"/>
              <a:cs typeface="Arial Unicode MS" panose="020B0604020202020204" pitchFamily="50" charset="-128"/>
            </a:endParaRPr>
          </a:p>
          <a:p>
            <a:pPr algn="r"/>
            <a:r>
              <a:rPr lang="en-US" altLang="ja-JP" sz="1600" dirty="0">
                <a:latin typeface="Arial Unicode MS" panose="020B0604020202020204" pitchFamily="50" charset="-128"/>
                <a:ea typeface="Arial Unicode MS" panose="020B0604020202020204" pitchFamily="50" charset="-128"/>
                <a:cs typeface="Arial Unicode MS" panose="020B0604020202020204" pitchFamily="50" charset="-128"/>
              </a:rPr>
              <a:t>2025</a:t>
            </a:r>
            <a:r>
              <a:rPr lang="en-US" altLang="ja-JP" sz="1600" dirty="0"/>
              <a:t>.</a:t>
            </a:r>
            <a:r>
              <a:rPr lang="en-US" altLang="ja-JP" sz="1600" dirty="0">
                <a:ea typeface="Arial Unicode MS" panose="020B0604020202020204" pitchFamily="50" charset="-128"/>
              </a:rPr>
              <a:t>4</a:t>
            </a:r>
            <a:r>
              <a:rPr lang="en-US" altLang="ja-JP" sz="1600" dirty="0"/>
              <a:t>.17 JST</a:t>
            </a:r>
            <a:r>
              <a:rPr lang="ja-JP" altLang="en-US" sz="1600" dirty="0"/>
              <a:t>東京本部別館　</a:t>
            </a:r>
          </a:p>
        </p:txBody>
      </p:sp>
      <p:sp>
        <p:nvSpPr>
          <p:cNvPr id="19" name="テキスト ボックス 18"/>
          <p:cNvSpPr txBox="1"/>
          <p:nvPr/>
        </p:nvSpPr>
        <p:spPr>
          <a:xfrm>
            <a:off x="2239454" y="6266742"/>
            <a:ext cx="4665092" cy="400110"/>
          </a:xfrm>
          <a:prstGeom prst="rect">
            <a:avLst/>
          </a:prstGeom>
          <a:noFill/>
        </p:spPr>
        <p:txBody>
          <a:bodyPr wrap="square" rtlCol="0" anchor="ctr">
            <a:spAutoFit/>
          </a:bodyPr>
          <a:lstStyle/>
          <a:p>
            <a:r>
              <a:rPr lang="en-US" altLang="ja-JP" sz="2000" b="1" dirty="0"/>
              <a:t>QST NB</a:t>
            </a:r>
            <a:r>
              <a:rPr lang="ja-JP" altLang="en-US" sz="2000" b="1" dirty="0"/>
              <a:t>加熱開発グループ　平塚 淳一</a:t>
            </a:r>
            <a:endParaRPr lang="en-US" altLang="ja-JP" sz="2000" dirty="0"/>
          </a:p>
        </p:txBody>
      </p:sp>
      <p:sp>
        <p:nvSpPr>
          <p:cNvPr id="21" name="正方形/長方形 20"/>
          <p:cNvSpPr/>
          <p:nvPr/>
        </p:nvSpPr>
        <p:spPr>
          <a:xfrm>
            <a:off x="0" y="2516277"/>
            <a:ext cx="9144000" cy="144584"/>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p:cNvSpPr/>
          <p:nvPr/>
        </p:nvSpPr>
        <p:spPr>
          <a:xfrm>
            <a:off x="0" y="4710597"/>
            <a:ext cx="9144000" cy="144584"/>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380340B8-CBBC-88F6-74CF-DC9E0919FE2C}"/>
              </a:ext>
            </a:extLst>
          </p:cNvPr>
          <p:cNvSpPr txBox="1"/>
          <p:nvPr/>
        </p:nvSpPr>
        <p:spPr>
          <a:xfrm>
            <a:off x="528362" y="1508100"/>
            <a:ext cx="8263801" cy="646331"/>
          </a:xfrm>
          <a:prstGeom prst="rect">
            <a:avLst/>
          </a:prstGeom>
          <a:noFill/>
        </p:spPr>
        <p:txBody>
          <a:bodyPr wrap="none" rtlCol="0">
            <a:spAutoFit/>
          </a:bodyPr>
          <a:lstStyle/>
          <a:p>
            <a:r>
              <a:rPr kumimoji="1" lang="ja-JP" altLang="en-US" dirty="0"/>
              <a:t>ムーンショット目標</a:t>
            </a:r>
            <a:r>
              <a:rPr kumimoji="1" lang="en-US" altLang="ja-JP" dirty="0"/>
              <a:t>10</a:t>
            </a:r>
            <a:endParaRPr kumimoji="1" lang="ja-JP" altLang="en-US" dirty="0"/>
          </a:p>
          <a:p>
            <a:r>
              <a:rPr kumimoji="1" lang="ja-JP" altLang="en-US" dirty="0"/>
              <a:t>「革新的加速技術による大強度中性子源と先進フュージョンシステムの開発」</a:t>
            </a:r>
            <a:endParaRPr kumimoji="1" lang="en-US" altLang="ja-JP" dirty="0"/>
          </a:p>
        </p:txBody>
      </p:sp>
      <p:sp>
        <p:nvSpPr>
          <p:cNvPr id="24" name="テキスト ボックス 23">
            <a:extLst>
              <a:ext uri="{FF2B5EF4-FFF2-40B4-BE49-F238E27FC236}">
                <a16:creationId xmlns:a16="http://schemas.microsoft.com/office/drawing/2014/main" id="{7EB4782B-292C-94D8-60FC-FB246063245D}"/>
              </a:ext>
            </a:extLst>
          </p:cNvPr>
          <p:cNvSpPr txBox="1"/>
          <p:nvPr/>
        </p:nvSpPr>
        <p:spPr>
          <a:xfrm>
            <a:off x="2152650" y="3423753"/>
            <a:ext cx="4698722" cy="584775"/>
          </a:xfrm>
          <a:prstGeom prst="rect">
            <a:avLst/>
          </a:prstGeom>
          <a:noFill/>
        </p:spPr>
        <p:txBody>
          <a:bodyPr wrap="none" rtlCol="0">
            <a:spAutoFit/>
          </a:bodyPr>
          <a:lstStyle/>
          <a:p>
            <a:r>
              <a:rPr kumimoji="1" lang="ja-JP" altLang="en-US" sz="3200" dirty="0"/>
              <a:t>イオン源の開発について</a:t>
            </a:r>
          </a:p>
        </p:txBody>
      </p:sp>
    </p:spTree>
    <p:extLst>
      <p:ext uri="{BB962C8B-B14F-4D97-AF65-F5344CB8AC3E}">
        <p14:creationId xmlns:p14="http://schemas.microsoft.com/office/powerpoint/2010/main" val="40510192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AEED01D7-C572-0BAF-4728-005AF987B9B9}"/>
              </a:ext>
            </a:extLst>
          </p:cNvPr>
          <p:cNvSpPr/>
          <p:nvPr/>
        </p:nvSpPr>
        <p:spPr>
          <a:xfrm>
            <a:off x="571499" y="744856"/>
            <a:ext cx="8572501" cy="45719"/>
          </a:xfrm>
          <a:prstGeom prst="rect">
            <a:avLst/>
          </a:prstGeom>
          <a:solidFill>
            <a:srgbClr val="0000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Picture 2">
            <a:extLst>
              <a:ext uri="{FF2B5EF4-FFF2-40B4-BE49-F238E27FC236}">
                <a16:creationId xmlns:a16="http://schemas.microsoft.com/office/drawing/2014/main" id="{AE967AD5-79A7-91BB-E594-B029DB4B39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77159"/>
            <a:ext cx="680893" cy="952511"/>
          </a:xfrm>
          <a:prstGeom prst="rect">
            <a:avLst/>
          </a:prstGeom>
          <a:solidFill>
            <a:schemeClr val="bg1"/>
          </a:solidFill>
          <a:ln>
            <a:noFill/>
          </a:ln>
          <a:effectLst/>
        </p:spPr>
      </p:pic>
      <p:sp>
        <p:nvSpPr>
          <p:cNvPr id="4" name="テキスト ボックス 3">
            <a:extLst>
              <a:ext uri="{FF2B5EF4-FFF2-40B4-BE49-F238E27FC236}">
                <a16:creationId xmlns:a16="http://schemas.microsoft.com/office/drawing/2014/main" id="{CFCF6C20-C085-ACD4-4564-8463E27E485E}"/>
              </a:ext>
            </a:extLst>
          </p:cNvPr>
          <p:cNvSpPr txBox="1"/>
          <p:nvPr/>
        </p:nvSpPr>
        <p:spPr>
          <a:xfrm>
            <a:off x="2422349" y="155550"/>
            <a:ext cx="4780091" cy="461665"/>
          </a:xfrm>
          <a:prstGeom prst="rect">
            <a:avLst/>
          </a:prstGeom>
          <a:noFill/>
        </p:spPr>
        <p:txBody>
          <a:bodyPr wrap="none" rtlCol="0">
            <a:spAutoFit/>
          </a:bodyPr>
          <a:lstStyle/>
          <a:p>
            <a:r>
              <a:rPr kumimoji="1" lang="en-US" altLang="ja-JP" sz="2400" dirty="0"/>
              <a:t>QST</a:t>
            </a:r>
            <a:r>
              <a:rPr kumimoji="1" lang="ja-JP" altLang="en-US" sz="2400" dirty="0"/>
              <a:t>の正イオン源　実績（</a:t>
            </a:r>
            <a:r>
              <a:rPr kumimoji="1" lang="en-US" altLang="ja-JP" sz="2400" dirty="0"/>
              <a:t>JT-60</a:t>
            </a:r>
            <a:r>
              <a:rPr kumimoji="1" lang="ja-JP" altLang="en-US" sz="2400" dirty="0"/>
              <a:t>）</a:t>
            </a:r>
          </a:p>
        </p:txBody>
      </p:sp>
      <p:sp>
        <p:nvSpPr>
          <p:cNvPr id="7" name="テキスト ボックス 6">
            <a:extLst>
              <a:ext uri="{FF2B5EF4-FFF2-40B4-BE49-F238E27FC236}">
                <a16:creationId xmlns:a16="http://schemas.microsoft.com/office/drawing/2014/main" id="{811EEEF3-FC3F-0720-A4E2-CCAE074CCE2E}"/>
              </a:ext>
            </a:extLst>
          </p:cNvPr>
          <p:cNvSpPr txBox="1"/>
          <p:nvPr/>
        </p:nvSpPr>
        <p:spPr>
          <a:xfrm>
            <a:off x="5264546" y="939149"/>
            <a:ext cx="3185487" cy="369332"/>
          </a:xfrm>
          <a:prstGeom prst="rect">
            <a:avLst/>
          </a:prstGeom>
          <a:solidFill>
            <a:srgbClr val="FFFFCC"/>
          </a:solidFill>
          <a:ln w="19050">
            <a:solidFill>
              <a:schemeClr val="tx1"/>
            </a:solidFill>
          </a:ln>
        </p:spPr>
        <p:txBody>
          <a:bodyPr wrap="none" rtlCol="0">
            <a:spAutoFit/>
          </a:bodyPr>
          <a:lstStyle/>
          <a:p>
            <a:r>
              <a:rPr kumimoji="1" lang="ja-JP" altLang="en-US" dirty="0"/>
              <a:t>ビーム加速電流波形（実績）</a:t>
            </a:r>
          </a:p>
        </p:txBody>
      </p:sp>
      <p:sp>
        <p:nvSpPr>
          <p:cNvPr id="12" name="テキスト ボックス 11">
            <a:extLst>
              <a:ext uri="{FF2B5EF4-FFF2-40B4-BE49-F238E27FC236}">
                <a16:creationId xmlns:a16="http://schemas.microsoft.com/office/drawing/2014/main" id="{7419D1B9-7504-31C0-E9FF-AC6317EE88BC}"/>
              </a:ext>
            </a:extLst>
          </p:cNvPr>
          <p:cNvSpPr txBox="1"/>
          <p:nvPr/>
        </p:nvSpPr>
        <p:spPr>
          <a:xfrm rot="16200000">
            <a:off x="4024932" y="1648419"/>
            <a:ext cx="1746825" cy="307777"/>
          </a:xfrm>
          <a:prstGeom prst="rect">
            <a:avLst/>
          </a:prstGeom>
          <a:noFill/>
        </p:spPr>
        <p:txBody>
          <a:bodyPr wrap="square" rtlCol="0">
            <a:spAutoFit/>
          </a:bodyPr>
          <a:lstStyle/>
          <a:p>
            <a:r>
              <a:rPr kumimoji="1" lang="ja-JP" altLang="en-US" sz="1400" dirty="0"/>
              <a:t>加速電圧 </a:t>
            </a:r>
            <a:r>
              <a:rPr kumimoji="1" lang="en-US" altLang="ja-JP" sz="1400" dirty="0"/>
              <a:t>[kV]</a:t>
            </a:r>
            <a:endParaRPr kumimoji="1" lang="ja-JP" altLang="en-US" sz="1400" dirty="0"/>
          </a:p>
        </p:txBody>
      </p:sp>
      <p:grpSp>
        <p:nvGrpSpPr>
          <p:cNvPr id="13" name="グループ化 12">
            <a:extLst>
              <a:ext uri="{FF2B5EF4-FFF2-40B4-BE49-F238E27FC236}">
                <a16:creationId xmlns:a16="http://schemas.microsoft.com/office/drawing/2014/main" id="{06D889B3-3E2F-422B-E1EE-9F348F0F848E}"/>
              </a:ext>
            </a:extLst>
          </p:cNvPr>
          <p:cNvGrpSpPr>
            <a:grpSpLocks noChangeAspect="1"/>
          </p:cNvGrpSpPr>
          <p:nvPr/>
        </p:nvGrpSpPr>
        <p:grpSpPr>
          <a:xfrm>
            <a:off x="-26409" y="1284200"/>
            <a:ext cx="4396132" cy="4285506"/>
            <a:chOff x="-712910" y="1447638"/>
            <a:chExt cx="4985078" cy="4859632"/>
          </a:xfrm>
        </p:grpSpPr>
        <p:pic>
          <p:nvPicPr>
            <p:cNvPr id="46" name="図 45">
              <a:extLst>
                <a:ext uri="{FF2B5EF4-FFF2-40B4-BE49-F238E27FC236}">
                  <a16:creationId xmlns:a16="http://schemas.microsoft.com/office/drawing/2014/main" id="{5A6E8716-44D6-022A-9CF0-22FB1970FE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5027" t="28267" r="52011" b="20244"/>
            <a:stretch>
              <a:fillRect/>
            </a:stretch>
          </p:blipFill>
          <p:spPr bwMode="auto">
            <a:xfrm>
              <a:off x="174048" y="1447638"/>
              <a:ext cx="4031574" cy="4859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正方形/長方形 46">
              <a:extLst>
                <a:ext uri="{FF2B5EF4-FFF2-40B4-BE49-F238E27FC236}">
                  <a16:creationId xmlns:a16="http://schemas.microsoft.com/office/drawing/2014/main" id="{4AA9DE69-02F3-F7BE-8BAC-1BD114EB5A5D}"/>
                </a:ext>
              </a:extLst>
            </p:cNvPr>
            <p:cNvSpPr/>
            <p:nvPr/>
          </p:nvSpPr>
          <p:spPr>
            <a:xfrm>
              <a:off x="929075" y="3082645"/>
              <a:ext cx="542786" cy="3959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sz="1600"/>
            </a:p>
          </p:txBody>
        </p:sp>
        <p:sp>
          <p:nvSpPr>
            <p:cNvPr id="48" name="正方形/長方形 47">
              <a:extLst>
                <a:ext uri="{FF2B5EF4-FFF2-40B4-BE49-F238E27FC236}">
                  <a16:creationId xmlns:a16="http://schemas.microsoft.com/office/drawing/2014/main" id="{134A90C9-1465-FEB7-C4FE-9294393472DA}"/>
                </a:ext>
              </a:extLst>
            </p:cNvPr>
            <p:cNvSpPr/>
            <p:nvPr/>
          </p:nvSpPr>
          <p:spPr>
            <a:xfrm>
              <a:off x="3814709" y="1475173"/>
              <a:ext cx="457459" cy="460177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sz="1600"/>
            </a:p>
          </p:txBody>
        </p:sp>
        <p:sp>
          <p:nvSpPr>
            <p:cNvPr id="49" name="正方形/長方形 48">
              <a:extLst>
                <a:ext uri="{FF2B5EF4-FFF2-40B4-BE49-F238E27FC236}">
                  <a16:creationId xmlns:a16="http://schemas.microsoft.com/office/drawing/2014/main" id="{1A1629C8-AB05-5F8D-630E-FED3C44DA935}"/>
                </a:ext>
              </a:extLst>
            </p:cNvPr>
            <p:cNvSpPr/>
            <p:nvPr/>
          </p:nvSpPr>
          <p:spPr>
            <a:xfrm>
              <a:off x="3926670" y="4048271"/>
              <a:ext cx="139227" cy="8814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sz="1600"/>
            </a:p>
          </p:txBody>
        </p:sp>
        <p:sp>
          <p:nvSpPr>
            <p:cNvPr id="50" name="正方形/長方形 49">
              <a:extLst>
                <a:ext uri="{FF2B5EF4-FFF2-40B4-BE49-F238E27FC236}">
                  <a16:creationId xmlns:a16="http://schemas.microsoft.com/office/drawing/2014/main" id="{A89F64C1-BD18-D0AA-FE74-5B2206E76CFC}"/>
                </a:ext>
              </a:extLst>
            </p:cNvPr>
            <p:cNvSpPr/>
            <p:nvPr/>
          </p:nvSpPr>
          <p:spPr>
            <a:xfrm>
              <a:off x="3758621" y="4514134"/>
              <a:ext cx="130867" cy="8814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sz="1600"/>
            </a:p>
          </p:txBody>
        </p:sp>
        <p:sp>
          <p:nvSpPr>
            <p:cNvPr id="51" name="正方形/長方形 50">
              <a:extLst>
                <a:ext uri="{FF2B5EF4-FFF2-40B4-BE49-F238E27FC236}">
                  <a16:creationId xmlns:a16="http://schemas.microsoft.com/office/drawing/2014/main" id="{47D17C89-A329-B6BD-4F78-E724822DEEA0}"/>
                </a:ext>
              </a:extLst>
            </p:cNvPr>
            <p:cNvSpPr/>
            <p:nvPr/>
          </p:nvSpPr>
          <p:spPr>
            <a:xfrm>
              <a:off x="3786945" y="4048271"/>
              <a:ext cx="106203" cy="8814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sz="1600"/>
            </a:p>
          </p:txBody>
        </p:sp>
        <p:sp>
          <p:nvSpPr>
            <p:cNvPr id="52" name="正方形/長方形 51">
              <a:extLst>
                <a:ext uri="{FF2B5EF4-FFF2-40B4-BE49-F238E27FC236}">
                  <a16:creationId xmlns:a16="http://schemas.microsoft.com/office/drawing/2014/main" id="{2E30B5E2-DBEB-79BE-D949-178A1CBA4B3C}"/>
                </a:ext>
              </a:extLst>
            </p:cNvPr>
            <p:cNvSpPr/>
            <p:nvPr/>
          </p:nvSpPr>
          <p:spPr>
            <a:xfrm>
              <a:off x="233928" y="3422929"/>
              <a:ext cx="1006797" cy="265402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53" name="正方形/長方形 52">
              <a:extLst>
                <a:ext uri="{FF2B5EF4-FFF2-40B4-BE49-F238E27FC236}">
                  <a16:creationId xmlns:a16="http://schemas.microsoft.com/office/drawing/2014/main" id="{5AADD433-6003-BE3E-8656-84ED61EA740E}"/>
                </a:ext>
              </a:extLst>
            </p:cNvPr>
            <p:cNvSpPr/>
            <p:nvPr/>
          </p:nvSpPr>
          <p:spPr>
            <a:xfrm>
              <a:off x="404880" y="3587972"/>
              <a:ext cx="1006797" cy="21398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54" name="正方形/長方形 53">
              <a:extLst>
                <a:ext uri="{FF2B5EF4-FFF2-40B4-BE49-F238E27FC236}">
                  <a16:creationId xmlns:a16="http://schemas.microsoft.com/office/drawing/2014/main" id="{FA6C0334-720E-29D2-1EF8-F87E876F8F5D}"/>
                </a:ext>
              </a:extLst>
            </p:cNvPr>
            <p:cNvSpPr/>
            <p:nvPr/>
          </p:nvSpPr>
          <p:spPr>
            <a:xfrm>
              <a:off x="449344" y="3506293"/>
              <a:ext cx="1006797" cy="62205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55" name="正方形/長方形 54">
              <a:extLst>
                <a:ext uri="{FF2B5EF4-FFF2-40B4-BE49-F238E27FC236}">
                  <a16:creationId xmlns:a16="http://schemas.microsoft.com/office/drawing/2014/main" id="{A03A14B4-206F-3C2D-E6D8-CD843A979BA4}"/>
                </a:ext>
              </a:extLst>
            </p:cNvPr>
            <p:cNvSpPr/>
            <p:nvPr/>
          </p:nvSpPr>
          <p:spPr>
            <a:xfrm>
              <a:off x="1009650" y="5892875"/>
              <a:ext cx="382029" cy="2748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57" name="テキスト ボックス 56">
              <a:extLst>
                <a:ext uri="{FF2B5EF4-FFF2-40B4-BE49-F238E27FC236}">
                  <a16:creationId xmlns:a16="http://schemas.microsoft.com/office/drawing/2014/main" id="{7ECF3DBD-A6FD-C542-B86F-F4CC364FD45E}"/>
                </a:ext>
              </a:extLst>
            </p:cNvPr>
            <p:cNvSpPr txBox="1"/>
            <p:nvPr/>
          </p:nvSpPr>
          <p:spPr>
            <a:xfrm>
              <a:off x="-566320" y="3840699"/>
              <a:ext cx="2070788" cy="383910"/>
            </a:xfrm>
            <a:prstGeom prst="rect">
              <a:avLst/>
            </a:prstGeom>
            <a:noFill/>
          </p:spPr>
          <p:txBody>
            <a:bodyPr wrap="none" rtlCol="0">
              <a:spAutoFit/>
            </a:bodyPr>
            <a:lstStyle/>
            <a:p>
              <a:r>
                <a:rPr kumimoji="1" lang="ja-JP" altLang="en-US" sz="1600" dirty="0"/>
                <a:t>アークチャンバー</a:t>
              </a:r>
            </a:p>
          </p:txBody>
        </p:sp>
        <p:sp>
          <p:nvSpPr>
            <p:cNvPr id="58" name="テキスト ボックス 57">
              <a:extLst>
                <a:ext uri="{FF2B5EF4-FFF2-40B4-BE49-F238E27FC236}">
                  <a16:creationId xmlns:a16="http://schemas.microsoft.com/office/drawing/2014/main" id="{1EA1744E-6F71-05AB-3417-7D425431D138}"/>
                </a:ext>
              </a:extLst>
            </p:cNvPr>
            <p:cNvSpPr txBox="1"/>
            <p:nvPr/>
          </p:nvSpPr>
          <p:spPr>
            <a:xfrm>
              <a:off x="-97799" y="4164242"/>
              <a:ext cx="1605442" cy="383910"/>
            </a:xfrm>
            <a:prstGeom prst="rect">
              <a:avLst/>
            </a:prstGeom>
            <a:noFill/>
          </p:spPr>
          <p:txBody>
            <a:bodyPr wrap="none" rtlCol="0">
              <a:spAutoFit/>
            </a:bodyPr>
            <a:lstStyle/>
            <a:p>
              <a:r>
                <a:rPr kumimoji="1" lang="ja-JP" altLang="en-US" sz="1600" dirty="0"/>
                <a:t>フィラメント</a:t>
              </a:r>
            </a:p>
          </p:txBody>
        </p:sp>
        <p:sp>
          <p:nvSpPr>
            <p:cNvPr id="59" name="テキスト ボックス 58">
              <a:extLst>
                <a:ext uri="{FF2B5EF4-FFF2-40B4-BE49-F238E27FC236}">
                  <a16:creationId xmlns:a16="http://schemas.microsoft.com/office/drawing/2014/main" id="{0C60DC4C-62AC-BFB8-D659-45C9E643593C}"/>
                </a:ext>
              </a:extLst>
            </p:cNvPr>
            <p:cNvSpPr txBox="1"/>
            <p:nvPr/>
          </p:nvSpPr>
          <p:spPr>
            <a:xfrm>
              <a:off x="-712910" y="4493511"/>
              <a:ext cx="2334363" cy="383910"/>
            </a:xfrm>
            <a:prstGeom prst="rect">
              <a:avLst/>
            </a:prstGeom>
            <a:noFill/>
          </p:spPr>
          <p:txBody>
            <a:bodyPr wrap="none" rtlCol="0">
              <a:spAutoFit/>
            </a:bodyPr>
            <a:lstStyle/>
            <a:p>
              <a:r>
                <a:rPr kumimoji="1" lang="ja-JP" altLang="en-US" sz="1600" dirty="0"/>
                <a:t>第一正電極（</a:t>
              </a:r>
              <a:r>
                <a:rPr kumimoji="1" lang="en-US" altLang="ja-JP" sz="1600" dirty="0"/>
                <a:t>85kV</a:t>
              </a:r>
              <a:r>
                <a:rPr kumimoji="1" lang="ja-JP" altLang="en-US" sz="1600" dirty="0"/>
                <a:t>）</a:t>
              </a:r>
            </a:p>
          </p:txBody>
        </p:sp>
        <p:sp>
          <p:nvSpPr>
            <p:cNvPr id="60" name="テキスト ボックス 59">
              <a:extLst>
                <a:ext uri="{FF2B5EF4-FFF2-40B4-BE49-F238E27FC236}">
                  <a16:creationId xmlns:a16="http://schemas.microsoft.com/office/drawing/2014/main" id="{6BC8A5BF-EC01-C174-80AD-2F4853DD9B8E}"/>
                </a:ext>
              </a:extLst>
            </p:cNvPr>
            <p:cNvSpPr txBox="1"/>
            <p:nvPr/>
          </p:nvSpPr>
          <p:spPr>
            <a:xfrm>
              <a:off x="-712910" y="4890625"/>
              <a:ext cx="2334363" cy="383910"/>
            </a:xfrm>
            <a:prstGeom prst="rect">
              <a:avLst/>
            </a:prstGeom>
            <a:noFill/>
          </p:spPr>
          <p:txBody>
            <a:bodyPr wrap="none" rtlCol="0">
              <a:spAutoFit/>
            </a:bodyPr>
            <a:lstStyle/>
            <a:p>
              <a:r>
                <a:rPr kumimoji="1" lang="ja-JP" altLang="en-US" sz="1600" dirty="0"/>
                <a:t>第二正電極（</a:t>
              </a:r>
              <a:r>
                <a:rPr kumimoji="1" lang="en-US" altLang="ja-JP" sz="1600" dirty="0"/>
                <a:t>64kV</a:t>
              </a:r>
              <a:r>
                <a:rPr kumimoji="1" lang="ja-JP" altLang="en-US" sz="1600" dirty="0"/>
                <a:t>）</a:t>
              </a:r>
            </a:p>
          </p:txBody>
        </p:sp>
        <p:sp>
          <p:nvSpPr>
            <p:cNvPr id="61" name="テキスト ボックス 60">
              <a:extLst>
                <a:ext uri="{FF2B5EF4-FFF2-40B4-BE49-F238E27FC236}">
                  <a16:creationId xmlns:a16="http://schemas.microsoft.com/office/drawing/2014/main" id="{378E876F-0189-0C7D-FD2E-CE74C573302C}"/>
                </a:ext>
              </a:extLst>
            </p:cNvPr>
            <p:cNvSpPr txBox="1"/>
            <p:nvPr/>
          </p:nvSpPr>
          <p:spPr>
            <a:xfrm>
              <a:off x="-206361" y="5405664"/>
              <a:ext cx="1825391" cy="383910"/>
            </a:xfrm>
            <a:prstGeom prst="rect">
              <a:avLst/>
            </a:prstGeom>
            <a:noFill/>
          </p:spPr>
          <p:txBody>
            <a:bodyPr wrap="none" rtlCol="0">
              <a:spAutoFit/>
            </a:bodyPr>
            <a:lstStyle/>
            <a:p>
              <a:r>
                <a:rPr kumimoji="1" lang="ja-JP" altLang="en-US" sz="1600" dirty="0"/>
                <a:t>負電極（</a:t>
              </a:r>
              <a:r>
                <a:rPr kumimoji="1" lang="en-US" altLang="ja-JP" sz="1600" dirty="0"/>
                <a:t>-2kV</a:t>
              </a:r>
              <a:r>
                <a:rPr kumimoji="1" lang="ja-JP" altLang="en-US" sz="1600" dirty="0"/>
                <a:t>）</a:t>
              </a:r>
            </a:p>
          </p:txBody>
        </p:sp>
        <p:sp>
          <p:nvSpPr>
            <p:cNvPr id="62" name="テキスト ボックス 61">
              <a:extLst>
                <a:ext uri="{FF2B5EF4-FFF2-40B4-BE49-F238E27FC236}">
                  <a16:creationId xmlns:a16="http://schemas.microsoft.com/office/drawing/2014/main" id="{6A670133-79F3-09B4-0958-32C497F12E77}"/>
                </a:ext>
              </a:extLst>
            </p:cNvPr>
            <p:cNvSpPr txBox="1"/>
            <p:nvPr/>
          </p:nvSpPr>
          <p:spPr>
            <a:xfrm>
              <a:off x="315307" y="5858112"/>
              <a:ext cx="1140096" cy="383910"/>
            </a:xfrm>
            <a:prstGeom prst="rect">
              <a:avLst/>
            </a:prstGeom>
            <a:noFill/>
          </p:spPr>
          <p:txBody>
            <a:bodyPr wrap="none" rtlCol="0">
              <a:spAutoFit/>
            </a:bodyPr>
            <a:lstStyle/>
            <a:p>
              <a:r>
                <a:rPr kumimoji="1" lang="ja-JP" altLang="en-US" sz="1600" dirty="0"/>
                <a:t>接地電極</a:t>
              </a:r>
            </a:p>
          </p:txBody>
        </p:sp>
      </p:grpSp>
      <p:sp>
        <p:nvSpPr>
          <p:cNvPr id="14" name="テキスト ボックス 13">
            <a:extLst>
              <a:ext uri="{FF2B5EF4-FFF2-40B4-BE49-F238E27FC236}">
                <a16:creationId xmlns:a16="http://schemas.microsoft.com/office/drawing/2014/main" id="{FE124A72-2959-A312-EA27-72F8D2541F95}"/>
              </a:ext>
            </a:extLst>
          </p:cNvPr>
          <p:cNvSpPr txBox="1"/>
          <p:nvPr/>
        </p:nvSpPr>
        <p:spPr>
          <a:xfrm>
            <a:off x="1022033" y="922344"/>
            <a:ext cx="2031325" cy="369332"/>
          </a:xfrm>
          <a:prstGeom prst="rect">
            <a:avLst/>
          </a:prstGeom>
          <a:solidFill>
            <a:srgbClr val="FFFFCC"/>
          </a:solidFill>
          <a:ln w="19050">
            <a:solidFill>
              <a:schemeClr val="tx1"/>
            </a:solidFill>
          </a:ln>
        </p:spPr>
        <p:txBody>
          <a:bodyPr wrap="none" rtlCol="0">
            <a:spAutoFit/>
          </a:bodyPr>
          <a:lstStyle/>
          <a:p>
            <a:r>
              <a:rPr kumimoji="1" lang="ja-JP" altLang="en-US" dirty="0"/>
              <a:t>正イオン源断面図</a:t>
            </a:r>
          </a:p>
        </p:txBody>
      </p:sp>
      <p:grpSp>
        <p:nvGrpSpPr>
          <p:cNvPr id="64" name="グループ化 63">
            <a:extLst>
              <a:ext uri="{FF2B5EF4-FFF2-40B4-BE49-F238E27FC236}">
                <a16:creationId xmlns:a16="http://schemas.microsoft.com/office/drawing/2014/main" id="{E70898EE-4F57-C4E2-0113-FB7EA1B9D4F7}"/>
              </a:ext>
            </a:extLst>
          </p:cNvPr>
          <p:cNvGrpSpPr/>
          <p:nvPr/>
        </p:nvGrpSpPr>
        <p:grpSpPr>
          <a:xfrm>
            <a:off x="4732848" y="1353318"/>
            <a:ext cx="4325891" cy="3108343"/>
            <a:chOff x="4732848" y="1716013"/>
            <a:chExt cx="4325891" cy="3108343"/>
          </a:xfrm>
        </p:grpSpPr>
        <p:sp>
          <p:nvSpPr>
            <p:cNvPr id="8" name="テキスト ボックス 7">
              <a:extLst>
                <a:ext uri="{FF2B5EF4-FFF2-40B4-BE49-F238E27FC236}">
                  <a16:creationId xmlns:a16="http://schemas.microsoft.com/office/drawing/2014/main" id="{2A108E2C-7605-39E2-FC33-B125508CD960}"/>
                </a:ext>
              </a:extLst>
            </p:cNvPr>
            <p:cNvSpPr txBox="1"/>
            <p:nvPr/>
          </p:nvSpPr>
          <p:spPr>
            <a:xfrm>
              <a:off x="5298843" y="4137551"/>
              <a:ext cx="244127" cy="377689"/>
            </a:xfrm>
            <a:prstGeom prst="rect">
              <a:avLst/>
            </a:prstGeom>
            <a:noFill/>
          </p:spPr>
          <p:txBody>
            <a:bodyPr wrap="none" rtlCol="0">
              <a:spAutoFit/>
            </a:bodyPr>
            <a:lstStyle/>
            <a:p>
              <a:r>
                <a:rPr kumimoji="1" lang="en-US" altLang="ja-JP" sz="1400" dirty="0">
                  <a:latin typeface="Tahoma" panose="020B0604030504040204" pitchFamily="34" charset="0"/>
                  <a:ea typeface="メイリオ" panose="020B0604030504040204" pitchFamily="50" charset="-128"/>
                </a:rPr>
                <a:t>0</a:t>
              </a:r>
              <a:endParaRPr kumimoji="1" lang="ja-JP" altLang="en-US" sz="1400" dirty="0">
                <a:latin typeface="Tahoma" panose="020B0604030504040204" pitchFamily="34" charset="0"/>
                <a:ea typeface="メイリオ" panose="020B0604030504040204" pitchFamily="50" charset="-128"/>
              </a:endParaRPr>
            </a:p>
          </p:txBody>
        </p:sp>
        <p:sp>
          <p:nvSpPr>
            <p:cNvPr id="9" name="テキスト ボックス 30">
              <a:extLst>
                <a:ext uri="{FF2B5EF4-FFF2-40B4-BE49-F238E27FC236}">
                  <a16:creationId xmlns:a16="http://schemas.microsoft.com/office/drawing/2014/main" id="{DCB31007-FCAA-C9A4-DD2B-23B9B24FB7C0}"/>
                </a:ext>
              </a:extLst>
            </p:cNvPr>
            <p:cNvSpPr txBox="1"/>
            <p:nvPr/>
          </p:nvSpPr>
          <p:spPr>
            <a:xfrm>
              <a:off x="6607384" y="4446667"/>
              <a:ext cx="706886" cy="377689"/>
            </a:xfrm>
            <a:prstGeom prst="rect">
              <a:avLst/>
            </a:prstGeom>
            <a:noFill/>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ja-JP" altLang="en-US" sz="1400" dirty="0"/>
                <a:t>時間 </a:t>
              </a:r>
              <a:r>
                <a:rPr kumimoji="1" lang="en-US" altLang="ja-JP" sz="1400" dirty="0"/>
                <a:t>[s]</a:t>
              </a:r>
              <a:endParaRPr kumimoji="1" lang="ja-JP" altLang="en-US" sz="1400" dirty="0"/>
            </a:p>
          </p:txBody>
        </p:sp>
        <p:pic>
          <p:nvPicPr>
            <p:cNvPr id="10" name="図 9">
              <a:extLst>
                <a:ext uri="{FF2B5EF4-FFF2-40B4-BE49-F238E27FC236}">
                  <a16:creationId xmlns:a16="http://schemas.microsoft.com/office/drawing/2014/main" id="{EE65393A-A392-E148-9924-AF0B83FAAC32}"/>
                </a:ext>
              </a:extLst>
            </p:cNvPr>
            <p:cNvPicPr>
              <a:picLocks noChangeAspect="1"/>
            </p:cNvPicPr>
            <p:nvPr/>
          </p:nvPicPr>
          <p:blipFill>
            <a:blip r:embed="rId4"/>
            <a:srcRect l="12832" t="1590" r="5583"/>
            <a:stretch/>
          </p:blipFill>
          <p:spPr>
            <a:xfrm>
              <a:off x="5342521" y="1836936"/>
              <a:ext cx="3236613" cy="2357546"/>
            </a:xfrm>
            <a:prstGeom prst="rect">
              <a:avLst/>
            </a:prstGeom>
          </p:spPr>
        </p:pic>
        <p:sp>
          <p:nvSpPr>
            <p:cNvPr id="11" name="テキスト ボックス 10">
              <a:extLst>
                <a:ext uri="{FF2B5EF4-FFF2-40B4-BE49-F238E27FC236}">
                  <a16:creationId xmlns:a16="http://schemas.microsoft.com/office/drawing/2014/main" id="{918CB988-AA44-DAC6-4119-C50D1471F031}"/>
                </a:ext>
              </a:extLst>
            </p:cNvPr>
            <p:cNvSpPr txBox="1"/>
            <p:nvPr/>
          </p:nvSpPr>
          <p:spPr>
            <a:xfrm rot="16200000">
              <a:off x="4311098" y="3541661"/>
              <a:ext cx="1151277" cy="307777"/>
            </a:xfrm>
            <a:prstGeom prst="rect">
              <a:avLst/>
            </a:prstGeom>
            <a:noFill/>
          </p:spPr>
          <p:txBody>
            <a:bodyPr wrap="none" rtlCol="0">
              <a:spAutoFit/>
            </a:bodyPr>
            <a:lstStyle/>
            <a:p>
              <a:r>
                <a:rPr kumimoji="1" lang="ja-JP" altLang="en-US" sz="1400" dirty="0"/>
                <a:t>加速電流 </a:t>
              </a:r>
              <a:r>
                <a:rPr kumimoji="1" lang="en-US" altLang="ja-JP" sz="1400" dirty="0"/>
                <a:t>[A]</a:t>
              </a:r>
              <a:endParaRPr kumimoji="1" lang="ja-JP" altLang="en-US" sz="1400" dirty="0"/>
            </a:p>
          </p:txBody>
        </p:sp>
        <p:sp>
          <p:nvSpPr>
            <p:cNvPr id="16" name="テキスト ボックス 30">
              <a:extLst>
                <a:ext uri="{FF2B5EF4-FFF2-40B4-BE49-F238E27FC236}">
                  <a16:creationId xmlns:a16="http://schemas.microsoft.com/office/drawing/2014/main" id="{B4FDAE1B-774C-8B28-1A01-C3731841424B}"/>
                </a:ext>
              </a:extLst>
            </p:cNvPr>
            <p:cNvSpPr txBox="1"/>
            <p:nvPr/>
          </p:nvSpPr>
          <p:spPr>
            <a:xfrm>
              <a:off x="5677984" y="3352858"/>
              <a:ext cx="1059906" cy="276999"/>
            </a:xfrm>
            <a:prstGeom prst="rect">
              <a:avLst/>
            </a:prstGeom>
            <a:solidFill>
              <a:schemeClr val="bg1"/>
            </a:solidFill>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200">
                  <a:solidFill>
                    <a:srgbClr val="FF0000"/>
                  </a:solidFill>
                </a:rPr>
                <a:t>加速電流</a:t>
              </a:r>
              <a:r>
                <a:rPr lang="en-US" altLang="ja-JP" sz="1200">
                  <a:solidFill>
                    <a:srgbClr val="FF0000"/>
                  </a:solidFill>
                </a:rPr>
                <a:t> [A]</a:t>
              </a:r>
            </a:p>
          </p:txBody>
        </p:sp>
        <p:sp>
          <p:nvSpPr>
            <p:cNvPr id="17" name="テキスト ボックス 30">
              <a:extLst>
                <a:ext uri="{FF2B5EF4-FFF2-40B4-BE49-F238E27FC236}">
                  <a16:creationId xmlns:a16="http://schemas.microsoft.com/office/drawing/2014/main" id="{BE970E7D-178C-8960-3314-7A95D872EA8F}"/>
                </a:ext>
              </a:extLst>
            </p:cNvPr>
            <p:cNvSpPr txBox="1"/>
            <p:nvPr/>
          </p:nvSpPr>
          <p:spPr>
            <a:xfrm>
              <a:off x="5567093" y="1716013"/>
              <a:ext cx="1087157" cy="276999"/>
            </a:xfrm>
            <a:prstGeom prst="rect">
              <a:avLst/>
            </a:prstGeom>
            <a:solidFill>
              <a:schemeClr val="bg1"/>
            </a:solidFill>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200" dirty="0">
                  <a:solidFill>
                    <a:srgbClr val="FF0000"/>
                  </a:solidFill>
                </a:rPr>
                <a:t>加速電圧</a:t>
              </a:r>
              <a:r>
                <a:rPr lang="en-US" altLang="ja-JP" sz="1200" dirty="0">
                  <a:solidFill>
                    <a:srgbClr val="FF0000"/>
                  </a:solidFill>
                </a:rPr>
                <a:t> [kV]</a:t>
              </a:r>
            </a:p>
          </p:txBody>
        </p:sp>
        <p:sp>
          <p:nvSpPr>
            <p:cNvPr id="18" name="テキスト ボックス 30">
              <a:extLst>
                <a:ext uri="{FF2B5EF4-FFF2-40B4-BE49-F238E27FC236}">
                  <a16:creationId xmlns:a16="http://schemas.microsoft.com/office/drawing/2014/main" id="{A02839A2-C092-4C7F-E383-0706440086CF}"/>
                </a:ext>
              </a:extLst>
            </p:cNvPr>
            <p:cNvSpPr txBox="1"/>
            <p:nvPr/>
          </p:nvSpPr>
          <p:spPr>
            <a:xfrm>
              <a:off x="5735839" y="2232722"/>
              <a:ext cx="1189749" cy="276999"/>
            </a:xfrm>
            <a:prstGeom prst="rect">
              <a:avLst/>
            </a:prstGeom>
            <a:solidFill>
              <a:schemeClr val="bg1"/>
            </a:solidFill>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200" dirty="0">
                  <a:solidFill>
                    <a:srgbClr val="0001FB"/>
                  </a:solidFill>
                </a:rPr>
                <a:t>第</a:t>
              </a:r>
              <a:r>
                <a:rPr lang="en-US" altLang="ja-JP" sz="1200" dirty="0">
                  <a:solidFill>
                    <a:srgbClr val="0001FB"/>
                  </a:solidFill>
                </a:rPr>
                <a:t>2</a:t>
              </a:r>
              <a:r>
                <a:rPr lang="ja-JP" altLang="en-US" sz="1200" dirty="0">
                  <a:solidFill>
                    <a:srgbClr val="0001FB"/>
                  </a:solidFill>
                </a:rPr>
                <a:t>正電極電圧</a:t>
              </a:r>
              <a:endParaRPr lang="en-US" altLang="ja-JP" sz="1200" dirty="0">
                <a:solidFill>
                  <a:srgbClr val="0001FB"/>
                </a:solidFill>
              </a:endParaRPr>
            </a:p>
          </p:txBody>
        </p:sp>
        <p:sp>
          <p:nvSpPr>
            <p:cNvPr id="19" name="テキスト ボックス 30">
              <a:extLst>
                <a:ext uri="{FF2B5EF4-FFF2-40B4-BE49-F238E27FC236}">
                  <a16:creationId xmlns:a16="http://schemas.microsoft.com/office/drawing/2014/main" id="{72423150-B622-AE94-7F55-DB8F2C8EFF82}"/>
                </a:ext>
              </a:extLst>
            </p:cNvPr>
            <p:cNvSpPr txBox="1"/>
            <p:nvPr/>
          </p:nvSpPr>
          <p:spPr>
            <a:xfrm>
              <a:off x="7150302" y="2692624"/>
              <a:ext cx="954107" cy="276999"/>
            </a:xfrm>
            <a:prstGeom prst="rect">
              <a:avLst/>
            </a:prstGeom>
            <a:solidFill>
              <a:schemeClr val="bg1"/>
            </a:solidFill>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200" dirty="0">
                  <a:solidFill>
                    <a:srgbClr val="B9B9D4"/>
                  </a:solidFill>
                </a:rPr>
                <a:t>負電極電圧</a:t>
              </a:r>
              <a:endParaRPr lang="en-US" altLang="ja-JP" sz="1200" dirty="0">
                <a:solidFill>
                  <a:srgbClr val="B9B9D4"/>
                </a:solidFill>
              </a:endParaRPr>
            </a:p>
          </p:txBody>
        </p:sp>
        <p:sp>
          <p:nvSpPr>
            <p:cNvPr id="20" name="テキスト ボックス 19">
              <a:extLst>
                <a:ext uri="{FF2B5EF4-FFF2-40B4-BE49-F238E27FC236}">
                  <a16:creationId xmlns:a16="http://schemas.microsoft.com/office/drawing/2014/main" id="{62AB3FF9-9150-A730-CA19-8DC2A9C27B35}"/>
                </a:ext>
              </a:extLst>
            </p:cNvPr>
            <p:cNvSpPr txBox="1"/>
            <p:nvPr/>
          </p:nvSpPr>
          <p:spPr>
            <a:xfrm>
              <a:off x="5561678" y="4137551"/>
              <a:ext cx="380232" cy="307777"/>
            </a:xfrm>
            <a:prstGeom prst="rect">
              <a:avLst/>
            </a:prstGeom>
            <a:noFill/>
          </p:spPr>
          <p:txBody>
            <a:bodyPr wrap="none" rtlCol="0">
              <a:spAutoFit/>
            </a:bodyPr>
            <a:lstStyle/>
            <a:p>
              <a:r>
                <a:rPr kumimoji="1" lang="en-US" altLang="ja-JP" sz="1400" dirty="0">
                  <a:latin typeface="Tahoma" panose="020B0604030504040204" pitchFamily="34" charset="0"/>
                  <a:ea typeface="メイリオ" panose="020B0604030504040204" pitchFamily="50" charset="-128"/>
                </a:rPr>
                <a:t>10</a:t>
              </a:r>
              <a:endParaRPr kumimoji="1" lang="ja-JP" altLang="en-US" sz="1400" dirty="0">
                <a:latin typeface="Tahoma" panose="020B0604030504040204" pitchFamily="34" charset="0"/>
                <a:ea typeface="メイリオ" panose="020B0604030504040204" pitchFamily="50" charset="-128"/>
              </a:endParaRPr>
            </a:p>
          </p:txBody>
        </p:sp>
        <p:sp>
          <p:nvSpPr>
            <p:cNvPr id="21" name="テキスト ボックス 20">
              <a:extLst>
                <a:ext uri="{FF2B5EF4-FFF2-40B4-BE49-F238E27FC236}">
                  <a16:creationId xmlns:a16="http://schemas.microsoft.com/office/drawing/2014/main" id="{686E98BC-878C-5276-FE2B-F1822B08738E}"/>
                </a:ext>
              </a:extLst>
            </p:cNvPr>
            <p:cNvSpPr txBox="1"/>
            <p:nvPr/>
          </p:nvSpPr>
          <p:spPr>
            <a:xfrm>
              <a:off x="5841542" y="4137551"/>
              <a:ext cx="380232" cy="307777"/>
            </a:xfrm>
            <a:prstGeom prst="rect">
              <a:avLst/>
            </a:prstGeom>
            <a:noFill/>
          </p:spPr>
          <p:txBody>
            <a:bodyPr wrap="none" rtlCol="0">
              <a:spAutoFit/>
            </a:bodyPr>
            <a:lstStyle/>
            <a:p>
              <a:r>
                <a:rPr kumimoji="1" lang="en-US" altLang="ja-JP" sz="1400" dirty="0">
                  <a:latin typeface="Tahoma" panose="020B0604030504040204" pitchFamily="34" charset="0"/>
                  <a:ea typeface="メイリオ" panose="020B0604030504040204" pitchFamily="50" charset="-128"/>
                </a:rPr>
                <a:t>20</a:t>
              </a:r>
              <a:endParaRPr kumimoji="1" lang="ja-JP" altLang="en-US" sz="1400" dirty="0">
                <a:latin typeface="Tahoma" panose="020B0604030504040204" pitchFamily="34" charset="0"/>
                <a:ea typeface="メイリオ" panose="020B0604030504040204" pitchFamily="50" charset="-128"/>
              </a:endParaRPr>
            </a:p>
          </p:txBody>
        </p:sp>
        <p:sp>
          <p:nvSpPr>
            <p:cNvPr id="22" name="テキスト ボックス 21">
              <a:extLst>
                <a:ext uri="{FF2B5EF4-FFF2-40B4-BE49-F238E27FC236}">
                  <a16:creationId xmlns:a16="http://schemas.microsoft.com/office/drawing/2014/main" id="{09B7AA31-5285-0AB6-70D7-9F68A1943D36}"/>
                </a:ext>
              </a:extLst>
            </p:cNvPr>
            <p:cNvSpPr txBox="1"/>
            <p:nvPr/>
          </p:nvSpPr>
          <p:spPr>
            <a:xfrm>
              <a:off x="6142601" y="4137551"/>
              <a:ext cx="380232" cy="307777"/>
            </a:xfrm>
            <a:prstGeom prst="rect">
              <a:avLst/>
            </a:prstGeom>
            <a:noFill/>
          </p:spPr>
          <p:txBody>
            <a:bodyPr wrap="none" rtlCol="0">
              <a:spAutoFit/>
            </a:bodyPr>
            <a:lstStyle/>
            <a:p>
              <a:r>
                <a:rPr kumimoji="1" lang="en-US" altLang="ja-JP" sz="1400" dirty="0">
                  <a:latin typeface="Tahoma" panose="020B0604030504040204" pitchFamily="34" charset="0"/>
                  <a:ea typeface="メイリオ" panose="020B0604030504040204" pitchFamily="50" charset="-128"/>
                </a:rPr>
                <a:t>30</a:t>
              </a:r>
              <a:endParaRPr kumimoji="1" lang="ja-JP" altLang="en-US" sz="1400" dirty="0">
                <a:latin typeface="Tahoma" panose="020B0604030504040204" pitchFamily="34" charset="0"/>
                <a:ea typeface="メイリオ" panose="020B0604030504040204" pitchFamily="50" charset="-128"/>
              </a:endParaRPr>
            </a:p>
          </p:txBody>
        </p:sp>
        <p:sp>
          <p:nvSpPr>
            <p:cNvPr id="23" name="テキスト ボックス 22">
              <a:extLst>
                <a:ext uri="{FF2B5EF4-FFF2-40B4-BE49-F238E27FC236}">
                  <a16:creationId xmlns:a16="http://schemas.microsoft.com/office/drawing/2014/main" id="{84F5BF92-4B6E-876D-0474-4960691BEA22}"/>
                </a:ext>
              </a:extLst>
            </p:cNvPr>
            <p:cNvSpPr txBox="1"/>
            <p:nvPr/>
          </p:nvSpPr>
          <p:spPr>
            <a:xfrm>
              <a:off x="6416098" y="4137551"/>
              <a:ext cx="380232" cy="307777"/>
            </a:xfrm>
            <a:prstGeom prst="rect">
              <a:avLst/>
            </a:prstGeom>
            <a:noFill/>
          </p:spPr>
          <p:txBody>
            <a:bodyPr wrap="none" rtlCol="0">
              <a:spAutoFit/>
            </a:bodyPr>
            <a:lstStyle/>
            <a:p>
              <a:r>
                <a:rPr kumimoji="1" lang="en-US" altLang="ja-JP" sz="1400" dirty="0">
                  <a:latin typeface="Tahoma" panose="020B0604030504040204" pitchFamily="34" charset="0"/>
                  <a:ea typeface="メイリオ" panose="020B0604030504040204" pitchFamily="50" charset="-128"/>
                </a:rPr>
                <a:t>40</a:t>
              </a:r>
              <a:endParaRPr kumimoji="1" lang="ja-JP" altLang="en-US" sz="1400" dirty="0">
                <a:latin typeface="Tahoma" panose="020B0604030504040204" pitchFamily="34" charset="0"/>
                <a:ea typeface="メイリオ" panose="020B0604030504040204" pitchFamily="50" charset="-128"/>
              </a:endParaRPr>
            </a:p>
          </p:txBody>
        </p:sp>
        <p:sp>
          <p:nvSpPr>
            <p:cNvPr id="24" name="テキスト ボックス 23">
              <a:extLst>
                <a:ext uri="{FF2B5EF4-FFF2-40B4-BE49-F238E27FC236}">
                  <a16:creationId xmlns:a16="http://schemas.microsoft.com/office/drawing/2014/main" id="{A6BE2FAE-3645-7D3C-4670-8B4DCBE9084E}"/>
                </a:ext>
              </a:extLst>
            </p:cNvPr>
            <p:cNvSpPr txBox="1"/>
            <p:nvPr/>
          </p:nvSpPr>
          <p:spPr>
            <a:xfrm>
              <a:off x="6713496" y="4137551"/>
              <a:ext cx="380232" cy="307777"/>
            </a:xfrm>
            <a:prstGeom prst="rect">
              <a:avLst/>
            </a:prstGeom>
            <a:noFill/>
          </p:spPr>
          <p:txBody>
            <a:bodyPr wrap="none" rtlCol="0">
              <a:spAutoFit/>
            </a:bodyPr>
            <a:lstStyle/>
            <a:p>
              <a:r>
                <a:rPr kumimoji="1" lang="en-US" altLang="ja-JP" sz="1400" dirty="0">
                  <a:latin typeface="Tahoma" panose="020B0604030504040204" pitchFamily="34" charset="0"/>
                  <a:ea typeface="メイリオ" panose="020B0604030504040204" pitchFamily="50" charset="-128"/>
                </a:rPr>
                <a:t>50</a:t>
              </a:r>
              <a:endParaRPr kumimoji="1" lang="ja-JP" altLang="en-US" sz="1400" dirty="0">
                <a:latin typeface="Tahoma" panose="020B0604030504040204" pitchFamily="34" charset="0"/>
                <a:ea typeface="メイリオ" panose="020B0604030504040204" pitchFamily="50" charset="-128"/>
              </a:endParaRPr>
            </a:p>
          </p:txBody>
        </p:sp>
        <p:sp>
          <p:nvSpPr>
            <p:cNvPr id="25" name="テキスト ボックス 24">
              <a:extLst>
                <a:ext uri="{FF2B5EF4-FFF2-40B4-BE49-F238E27FC236}">
                  <a16:creationId xmlns:a16="http://schemas.microsoft.com/office/drawing/2014/main" id="{CF238C52-6B26-C14B-CA3A-F335EC2820A1}"/>
                </a:ext>
              </a:extLst>
            </p:cNvPr>
            <p:cNvSpPr txBox="1"/>
            <p:nvPr/>
          </p:nvSpPr>
          <p:spPr>
            <a:xfrm>
              <a:off x="7031815" y="4137551"/>
              <a:ext cx="380232" cy="307777"/>
            </a:xfrm>
            <a:prstGeom prst="rect">
              <a:avLst/>
            </a:prstGeom>
            <a:noFill/>
          </p:spPr>
          <p:txBody>
            <a:bodyPr wrap="none" rtlCol="0">
              <a:spAutoFit/>
            </a:bodyPr>
            <a:lstStyle/>
            <a:p>
              <a:r>
                <a:rPr kumimoji="1" lang="en-US" altLang="ja-JP" sz="1400" dirty="0">
                  <a:latin typeface="Tahoma" panose="020B0604030504040204" pitchFamily="34" charset="0"/>
                  <a:ea typeface="メイリオ" panose="020B0604030504040204" pitchFamily="50" charset="-128"/>
                </a:rPr>
                <a:t>60</a:t>
              </a:r>
              <a:endParaRPr kumimoji="1" lang="ja-JP" altLang="en-US" sz="1400" dirty="0">
                <a:latin typeface="Tahoma" panose="020B0604030504040204" pitchFamily="34" charset="0"/>
                <a:ea typeface="メイリオ" panose="020B0604030504040204" pitchFamily="50" charset="-128"/>
              </a:endParaRPr>
            </a:p>
          </p:txBody>
        </p:sp>
        <p:sp>
          <p:nvSpPr>
            <p:cNvPr id="26" name="テキスト ボックス 25">
              <a:extLst>
                <a:ext uri="{FF2B5EF4-FFF2-40B4-BE49-F238E27FC236}">
                  <a16:creationId xmlns:a16="http://schemas.microsoft.com/office/drawing/2014/main" id="{3DF0A68B-7B64-6A57-EFDD-5A539F997044}"/>
                </a:ext>
              </a:extLst>
            </p:cNvPr>
            <p:cNvSpPr txBox="1"/>
            <p:nvPr/>
          </p:nvSpPr>
          <p:spPr>
            <a:xfrm>
              <a:off x="7328939" y="4137551"/>
              <a:ext cx="380232" cy="307777"/>
            </a:xfrm>
            <a:prstGeom prst="rect">
              <a:avLst/>
            </a:prstGeom>
            <a:noFill/>
          </p:spPr>
          <p:txBody>
            <a:bodyPr wrap="none" rtlCol="0">
              <a:spAutoFit/>
            </a:bodyPr>
            <a:lstStyle/>
            <a:p>
              <a:r>
                <a:rPr kumimoji="1" lang="en-US" altLang="ja-JP" sz="1400" dirty="0">
                  <a:latin typeface="Tahoma" panose="020B0604030504040204" pitchFamily="34" charset="0"/>
                  <a:ea typeface="メイリオ" panose="020B0604030504040204" pitchFamily="50" charset="-128"/>
                </a:rPr>
                <a:t>70</a:t>
              </a:r>
              <a:endParaRPr kumimoji="1" lang="ja-JP" altLang="en-US" sz="1400" dirty="0">
                <a:latin typeface="Tahoma" panose="020B0604030504040204" pitchFamily="34" charset="0"/>
                <a:ea typeface="メイリオ" panose="020B0604030504040204" pitchFamily="50" charset="-128"/>
              </a:endParaRPr>
            </a:p>
          </p:txBody>
        </p:sp>
        <p:sp>
          <p:nvSpPr>
            <p:cNvPr id="27" name="テキスト ボックス 26">
              <a:extLst>
                <a:ext uri="{FF2B5EF4-FFF2-40B4-BE49-F238E27FC236}">
                  <a16:creationId xmlns:a16="http://schemas.microsoft.com/office/drawing/2014/main" id="{6FF7C951-7AF1-DE31-8786-789985BC1377}"/>
                </a:ext>
              </a:extLst>
            </p:cNvPr>
            <p:cNvSpPr txBox="1"/>
            <p:nvPr/>
          </p:nvSpPr>
          <p:spPr>
            <a:xfrm>
              <a:off x="7603702" y="4137551"/>
              <a:ext cx="380232" cy="307777"/>
            </a:xfrm>
            <a:prstGeom prst="rect">
              <a:avLst/>
            </a:prstGeom>
            <a:noFill/>
          </p:spPr>
          <p:txBody>
            <a:bodyPr wrap="none" rtlCol="0">
              <a:spAutoFit/>
            </a:bodyPr>
            <a:lstStyle/>
            <a:p>
              <a:r>
                <a:rPr kumimoji="1" lang="en-US" altLang="ja-JP" sz="1400" dirty="0">
                  <a:latin typeface="Tahoma" panose="020B0604030504040204" pitchFamily="34" charset="0"/>
                  <a:ea typeface="メイリオ" panose="020B0604030504040204" pitchFamily="50" charset="-128"/>
                </a:rPr>
                <a:t>80</a:t>
              </a:r>
              <a:endParaRPr kumimoji="1" lang="ja-JP" altLang="en-US" sz="1400" dirty="0">
                <a:latin typeface="Tahoma" panose="020B0604030504040204" pitchFamily="34" charset="0"/>
                <a:ea typeface="メイリオ" panose="020B0604030504040204" pitchFamily="50" charset="-128"/>
              </a:endParaRPr>
            </a:p>
          </p:txBody>
        </p:sp>
        <p:sp>
          <p:nvSpPr>
            <p:cNvPr id="28" name="テキスト ボックス 27">
              <a:extLst>
                <a:ext uri="{FF2B5EF4-FFF2-40B4-BE49-F238E27FC236}">
                  <a16:creationId xmlns:a16="http://schemas.microsoft.com/office/drawing/2014/main" id="{D60B5896-EFCD-40F9-B596-F2100E4A3C06}"/>
                </a:ext>
              </a:extLst>
            </p:cNvPr>
            <p:cNvSpPr txBox="1"/>
            <p:nvPr/>
          </p:nvSpPr>
          <p:spPr>
            <a:xfrm>
              <a:off x="7918938" y="4137551"/>
              <a:ext cx="380232" cy="307777"/>
            </a:xfrm>
            <a:prstGeom prst="rect">
              <a:avLst/>
            </a:prstGeom>
            <a:noFill/>
          </p:spPr>
          <p:txBody>
            <a:bodyPr wrap="none" rtlCol="0">
              <a:spAutoFit/>
            </a:bodyPr>
            <a:lstStyle/>
            <a:p>
              <a:r>
                <a:rPr kumimoji="1" lang="en-US" altLang="ja-JP" sz="1400" dirty="0">
                  <a:latin typeface="Tahoma" panose="020B0604030504040204" pitchFamily="34" charset="0"/>
                  <a:ea typeface="メイリオ" panose="020B0604030504040204" pitchFamily="50" charset="-128"/>
                </a:rPr>
                <a:t>90</a:t>
              </a:r>
              <a:endParaRPr kumimoji="1" lang="ja-JP" altLang="en-US" sz="1400" dirty="0">
                <a:latin typeface="Tahoma" panose="020B0604030504040204" pitchFamily="34" charset="0"/>
                <a:ea typeface="メイリオ" panose="020B0604030504040204" pitchFamily="50" charset="-128"/>
              </a:endParaRPr>
            </a:p>
          </p:txBody>
        </p:sp>
        <p:sp>
          <p:nvSpPr>
            <p:cNvPr id="29" name="テキスト ボックス 28">
              <a:extLst>
                <a:ext uri="{FF2B5EF4-FFF2-40B4-BE49-F238E27FC236}">
                  <a16:creationId xmlns:a16="http://schemas.microsoft.com/office/drawing/2014/main" id="{B8358C24-6D11-9DAD-0E92-8959846AD178}"/>
                </a:ext>
              </a:extLst>
            </p:cNvPr>
            <p:cNvSpPr txBox="1"/>
            <p:nvPr/>
          </p:nvSpPr>
          <p:spPr>
            <a:xfrm>
              <a:off x="8211025" y="4137551"/>
              <a:ext cx="478016" cy="307777"/>
            </a:xfrm>
            <a:prstGeom prst="rect">
              <a:avLst/>
            </a:prstGeom>
            <a:noFill/>
          </p:spPr>
          <p:txBody>
            <a:bodyPr wrap="none" rtlCol="0">
              <a:spAutoFit/>
            </a:bodyPr>
            <a:lstStyle/>
            <a:p>
              <a:r>
                <a:rPr kumimoji="1" lang="en-US" altLang="ja-JP" sz="1400" dirty="0">
                  <a:latin typeface="Tahoma" panose="020B0604030504040204" pitchFamily="34" charset="0"/>
                  <a:ea typeface="メイリオ" panose="020B0604030504040204" pitchFamily="50" charset="-128"/>
                </a:rPr>
                <a:t>100</a:t>
              </a:r>
              <a:endParaRPr kumimoji="1" lang="ja-JP" altLang="en-US" sz="1400" dirty="0">
                <a:latin typeface="Tahoma" panose="020B0604030504040204" pitchFamily="34" charset="0"/>
                <a:ea typeface="メイリオ" panose="020B0604030504040204" pitchFamily="50" charset="-128"/>
              </a:endParaRPr>
            </a:p>
          </p:txBody>
        </p:sp>
        <p:sp>
          <p:nvSpPr>
            <p:cNvPr id="30" name="テキスト ボックス 29">
              <a:extLst>
                <a:ext uri="{FF2B5EF4-FFF2-40B4-BE49-F238E27FC236}">
                  <a16:creationId xmlns:a16="http://schemas.microsoft.com/office/drawing/2014/main" id="{EED97005-7DC8-48C5-3807-AF69FEB79EF1}"/>
                </a:ext>
              </a:extLst>
            </p:cNvPr>
            <p:cNvSpPr txBox="1"/>
            <p:nvPr/>
          </p:nvSpPr>
          <p:spPr>
            <a:xfrm>
              <a:off x="5128328" y="3929882"/>
              <a:ext cx="244127" cy="377689"/>
            </a:xfrm>
            <a:prstGeom prst="rect">
              <a:avLst/>
            </a:prstGeom>
            <a:noFill/>
          </p:spPr>
          <p:txBody>
            <a:bodyPr wrap="none" rtlCol="0">
              <a:spAutoFit/>
            </a:bodyPr>
            <a:lstStyle/>
            <a:p>
              <a:r>
                <a:rPr kumimoji="1" lang="en-US" altLang="ja-JP" sz="1400" dirty="0">
                  <a:latin typeface="Tahoma" panose="020B0604030504040204" pitchFamily="34" charset="0"/>
                  <a:ea typeface="メイリオ" panose="020B0604030504040204" pitchFamily="50" charset="-128"/>
                </a:rPr>
                <a:t>0</a:t>
              </a:r>
              <a:endParaRPr kumimoji="1" lang="ja-JP" altLang="en-US" sz="1400" dirty="0">
                <a:latin typeface="Tahoma" panose="020B0604030504040204" pitchFamily="34" charset="0"/>
                <a:ea typeface="メイリオ" panose="020B0604030504040204" pitchFamily="50" charset="-128"/>
              </a:endParaRPr>
            </a:p>
          </p:txBody>
        </p:sp>
        <p:sp>
          <p:nvSpPr>
            <p:cNvPr id="31" name="テキスト ボックス 30">
              <a:extLst>
                <a:ext uri="{FF2B5EF4-FFF2-40B4-BE49-F238E27FC236}">
                  <a16:creationId xmlns:a16="http://schemas.microsoft.com/office/drawing/2014/main" id="{3903BFE0-66BE-52CF-1FCA-64372E922815}"/>
                </a:ext>
              </a:extLst>
            </p:cNvPr>
            <p:cNvSpPr txBox="1"/>
            <p:nvPr/>
          </p:nvSpPr>
          <p:spPr>
            <a:xfrm>
              <a:off x="5041632" y="3603596"/>
              <a:ext cx="380232" cy="307777"/>
            </a:xfrm>
            <a:prstGeom prst="rect">
              <a:avLst/>
            </a:prstGeom>
            <a:noFill/>
          </p:spPr>
          <p:txBody>
            <a:bodyPr wrap="none" rtlCol="0">
              <a:spAutoFit/>
            </a:bodyPr>
            <a:lstStyle/>
            <a:p>
              <a:r>
                <a:rPr kumimoji="1" lang="en-US" altLang="ja-JP" sz="1400" dirty="0">
                  <a:latin typeface="Tahoma" panose="020B0604030504040204" pitchFamily="34" charset="0"/>
                  <a:ea typeface="メイリオ" panose="020B0604030504040204" pitchFamily="50" charset="-128"/>
                </a:rPr>
                <a:t>10</a:t>
              </a:r>
              <a:endParaRPr kumimoji="1" lang="ja-JP" altLang="en-US" sz="1400" dirty="0">
                <a:latin typeface="Tahoma" panose="020B0604030504040204" pitchFamily="34" charset="0"/>
                <a:ea typeface="メイリオ" panose="020B0604030504040204" pitchFamily="50" charset="-128"/>
              </a:endParaRPr>
            </a:p>
          </p:txBody>
        </p:sp>
        <p:sp>
          <p:nvSpPr>
            <p:cNvPr id="32" name="テキスト ボックス 31">
              <a:extLst>
                <a:ext uri="{FF2B5EF4-FFF2-40B4-BE49-F238E27FC236}">
                  <a16:creationId xmlns:a16="http://schemas.microsoft.com/office/drawing/2014/main" id="{57386748-919F-612F-58CA-DE9C71EF34B9}"/>
                </a:ext>
              </a:extLst>
            </p:cNvPr>
            <p:cNvSpPr txBox="1"/>
            <p:nvPr/>
          </p:nvSpPr>
          <p:spPr>
            <a:xfrm>
              <a:off x="5041632" y="2976097"/>
              <a:ext cx="380232" cy="307777"/>
            </a:xfrm>
            <a:prstGeom prst="rect">
              <a:avLst/>
            </a:prstGeom>
            <a:noFill/>
          </p:spPr>
          <p:txBody>
            <a:bodyPr wrap="none" rtlCol="0">
              <a:spAutoFit/>
            </a:bodyPr>
            <a:lstStyle/>
            <a:p>
              <a:r>
                <a:rPr kumimoji="1" lang="en-US" altLang="ja-JP" sz="1400" dirty="0">
                  <a:latin typeface="Tahoma" panose="020B0604030504040204" pitchFamily="34" charset="0"/>
                  <a:ea typeface="メイリオ" panose="020B0604030504040204" pitchFamily="50" charset="-128"/>
                </a:rPr>
                <a:t>30</a:t>
              </a:r>
              <a:endParaRPr kumimoji="1" lang="ja-JP" altLang="en-US" sz="1400" dirty="0">
                <a:latin typeface="Tahoma" panose="020B0604030504040204" pitchFamily="34" charset="0"/>
                <a:ea typeface="メイリオ" panose="020B0604030504040204" pitchFamily="50" charset="-128"/>
              </a:endParaRPr>
            </a:p>
          </p:txBody>
        </p:sp>
        <p:sp>
          <p:nvSpPr>
            <p:cNvPr id="33" name="テキスト ボックス 32">
              <a:extLst>
                <a:ext uri="{FF2B5EF4-FFF2-40B4-BE49-F238E27FC236}">
                  <a16:creationId xmlns:a16="http://schemas.microsoft.com/office/drawing/2014/main" id="{E98A28C3-7BE8-B4A0-59F2-4EEFFB1EB2A3}"/>
                </a:ext>
              </a:extLst>
            </p:cNvPr>
            <p:cNvSpPr txBox="1"/>
            <p:nvPr/>
          </p:nvSpPr>
          <p:spPr>
            <a:xfrm>
              <a:off x="5041632" y="3299132"/>
              <a:ext cx="380232" cy="307777"/>
            </a:xfrm>
            <a:prstGeom prst="rect">
              <a:avLst/>
            </a:prstGeom>
            <a:noFill/>
          </p:spPr>
          <p:txBody>
            <a:bodyPr wrap="none" rtlCol="0">
              <a:spAutoFit/>
            </a:bodyPr>
            <a:lstStyle/>
            <a:p>
              <a:r>
                <a:rPr kumimoji="1" lang="en-US" altLang="ja-JP" sz="1400" dirty="0">
                  <a:latin typeface="Tahoma" panose="020B0604030504040204" pitchFamily="34" charset="0"/>
                  <a:ea typeface="メイリオ" panose="020B0604030504040204" pitchFamily="50" charset="-128"/>
                </a:rPr>
                <a:t>20</a:t>
              </a:r>
              <a:endParaRPr kumimoji="1" lang="ja-JP" altLang="en-US" sz="1400" dirty="0">
                <a:latin typeface="Tahoma" panose="020B0604030504040204" pitchFamily="34" charset="0"/>
                <a:ea typeface="メイリオ" panose="020B0604030504040204" pitchFamily="50" charset="-128"/>
              </a:endParaRPr>
            </a:p>
          </p:txBody>
        </p:sp>
        <p:sp>
          <p:nvSpPr>
            <p:cNvPr id="34" name="テキスト ボックス 33">
              <a:extLst>
                <a:ext uri="{FF2B5EF4-FFF2-40B4-BE49-F238E27FC236}">
                  <a16:creationId xmlns:a16="http://schemas.microsoft.com/office/drawing/2014/main" id="{FDF752E1-A282-6026-54E7-598FA01B7D1D}"/>
                </a:ext>
              </a:extLst>
            </p:cNvPr>
            <p:cNvSpPr txBox="1"/>
            <p:nvPr/>
          </p:nvSpPr>
          <p:spPr>
            <a:xfrm>
              <a:off x="5041632" y="1878330"/>
              <a:ext cx="380232" cy="307777"/>
            </a:xfrm>
            <a:prstGeom prst="rect">
              <a:avLst/>
            </a:prstGeom>
            <a:noFill/>
          </p:spPr>
          <p:txBody>
            <a:bodyPr wrap="none" rtlCol="0">
              <a:spAutoFit/>
            </a:bodyPr>
            <a:lstStyle/>
            <a:p>
              <a:r>
                <a:rPr kumimoji="1" lang="en-US" altLang="ja-JP" sz="1400" dirty="0">
                  <a:latin typeface="Tahoma" panose="020B0604030504040204" pitchFamily="34" charset="0"/>
                  <a:ea typeface="メイリオ" panose="020B0604030504040204" pitchFamily="50" charset="-128"/>
                </a:rPr>
                <a:t>80</a:t>
              </a:r>
              <a:endParaRPr kumimoji="1" lang="ja-JP" altLang="en-US" sz="1400" dirty="0">
                <a:latin typeface="Tahoma" panose="020B0604030504040204" pitchFamily="34" charset="0"/>
                <a:ea typeface="メイリオ" panose="020B0604030504040204" pitchFamily="50" charset="-128"/>
              </a:endParaRPr>
            </a:p>
          </p:txBody>
        </p:sp>
        <p:sp>
          <p:nvSpPr>
            <p:cNvPr id="35" name="テキスト ボックス 34">
              <a:extLst>
                <a:ext uri="{FF2B5EF4-FFF2-40B4-BE49-F238E27FC236}">
                  <a16:creationId xmlns:a16="http://schemas.microsoft.com/office/drawing/2014/main" id="{298F0B1A-1574-CD3F-BC26-D1EF79044216}"/>
                </a:ext>
              </a:extLst>
            </p:cNvPr>
            <p:cNvSpPr txBox="1"/>
            <p:nvPr/>
          </p:nvSpPr>
          <p:spPr>
            <a:xfrm>
              <a:off x="5041632" y="2090960"/>
              <a:ext cx="380232" cy="307777"/>
            </a:xfrm>
            <a:prstGeom prst="rect">
              <a:avLst/>
            </a:prstGeom>
            <a:noFill/>
          </p:spPr>
          <p:txBody>
            <a:bodyPr wrap="none" rtlCol="0">
              <a:spAutoFit/>
            </a:bodyPr>
            <a:lstStyle/>
            <a:p>
              <a:r>
                <a:rPr kumimoji="1" lang="en-US" altLang="ja-JP" sz="1400" dirty="0">
                  <a:latin typeface="Tahoma" panose="020B0604030504040204" pitchFamily="34" charset="0"/>
                  <a:ea typeface="メイリオ" panose="020B0604030504040204" pitchFamily="50" charset="-128"/>
                </a:rPr>
                <a:t>60</a:t>
              </a:r>
              <a:endParaRPr kumimoji="1" lang="ja-JP" altLang="en-US" sz="1400" dirty="0">
                <a:latin typeface="Tahoma" panose="020B0604030504040204" pitchFamily="34" charset="0"/>
                <a:ea typeface="メイリオ" panose="020B0604030504040204" pitchFamily="50" charset="-128"/>
              </a:endParaRPr>
            </a:p>
          </p:txBody>
        </p:sp>
        <p:sp>
          <p:nvSpPr>
            <p:cNvPr id="36" name="テキスト ボックス 35">
              <a:extLst>
                <a:ext uri="{FF2B5EF4-FFF2-40B4-BE49-F238E27FC236}">
                  <a16:creationId xmlns:a16="http://schemas.microsoft.com/office/drawing/2014/main" id="{D1F589EC-258B-B10B-669D-F3F6A265D721}"/>
                </a:ext>
              </a:extLst>
            </p:cNvPr>
            <p:cNvSpPr txBox="1"/>
            <p:nvPr/>
          </p:nvSpPr>
          <p:spPr>
            <a:xfrm>
              <a:off x="5041632" y="2315025"/>
              <a:ext cx="380232" cy="307777"/>
            </a:xfrm>
            <a:prstGeom prst="rect">
              <a:avLst/>
            </a:prstGeom>
            <a:noFill/>
          </p:spPr>
          <p:txBody>
            <a:bodyPr wrap="none" rtlCol="0">
              <a:spAutoFit/>
            </a:bodyPr>
            <a:lstStyle/>
            <a:p>
              <a:r>
                <a:rPr kumimoji="1" lang="en-US" altLang="ja-JP" sz="1400" dirty="0">
                  <a:latin typeface="Tahoma" panose="020B0604030504040204" pitchFamily="34" charset="0"/>
                  <a:ea typeface="メイリオ" panose="020B0604030504040204" pitchFamily="50" charset="-128"/>
                </a:rPr>
                <a:t>40</a:t>
              </a:r>
              <a:endParaRPr kumimoji="1" lang="ja-JP" altLang="en-US" sz="1400" dirty="0">
                <a:latin typeface="Tahoma" panose="020B0604030504040204" pitchFamily="34" charset="0"/>
                <a:ea typeface="メイリオ" panose="020B0604030504040204" pitchFamily="50" charset="-128"/>
              </a:endParaRPr>
            </a:p>
          </p:txBody>
        </p:sp>
        <p:sp>
          <p:nvSpPr>
            <p:cNvPr id="37" name="テキスト ボックス 36">
              <a:extLst>
                <a:ext uri="{FF2B5EF4-FFF2-40B4-BE49-F238E27FC236}">
                  <a16:creationId xmlns:a16="http://schemas.microsoft.com/office/drawing/2014/main" id="{9B283F7F-9616-D41C-2E4D-0EC41B6252B2}"/>
                </a:ext>
              </a:extLst>
            </p:cNvPr>
            <p:cNvSpPr txBox="1"/>
            <p:nvPr/>
          </p:nvSpPr>
          <p:spPr>
            <a:xfrm>
              <a:off x="5041632" y="2517170"/>
              <a:ext cx="380232" cy="307777"/>
            </a:xfrm>
            <a:prstGeom prst="rect">
              <a:avLst/>
            </a:prstGeom>
            <a:noFill/>
          </p:spPr>
          <p:txBody>
            <a:bodyPr wrap="none" rtlCol="0">
              <a:spAutoFit/>
            </a:bodyPr>
            <a:lstStyle/>
            <a:p>
              <a:r>
                <a:rPr kumimoji="1" lang="en-US" altLang="ja-JP" sz="1400" dirty="0">
                  <a:latin typeface="Tahoma" panose="020B0604030504040204" pitchFamily="34" charset="0"/>
                  <a:ea typeface="メイリオ" panose="020B0604030504040204" pitchFamily="50" charset="-128"/>
                </a:rPr>
                <a:t>20</a:t>
              </a:r>
              <a:endParaRPr kumimoji="1" lang="ja-JP" altLang="en-US" sz="1400" dirty="0">
                <a:latin typeface="Tahoma" panose="020B0604030504040204" pitchFamily="34" charset="0"/>
                <a:ea typeface="メイリオ" panose="020B0604030504040204" pitchFamily="50" charset="-128"/>
              </a:endParaRPr>
            </a:p>
          </p:txBody>
        </p:sp>
        <p:sp>
          <p:nvSpPr>
            <p:cNvPr id="38" name="テキスト ボックス 37">
              <a:extLst>
                <a:ext uri="{FF2B5EF4-FFF2-40B4-BE49-F238E27FC236}">
                  <a16:creationId xmlns:a16="http://schemas.microsoft.com/office/drawing/2014/main" id="{0787497D-20B3-C108-FE0D-BC264A23C11C}"/>
                </a:ext>
              </a:extLst>
            </p:cNvPr>
            <p:cNvSpPr txBox="1"/>
            <p:nvPr/>
          </p:nvSpPr>
          <p:spPr>
            <a:xfrm>
              <a:off x="5136834" y="2731505"/>
              <a:ext cx="282450" cy="307777"/>
            </a:xfrm>
            <a:prstGeom prst="rect">
              <a:avLst/>
            </a:prstGeom>
            <a:noFill/>
          </p:spPr>
          <p:txBody>
            <a:bodyPr wrap="none" rtlCol="0">
              <a:spAutoFit/>
            </a:bodyPr>
            <a:lstStyle/>
            <a:p>
              <a:r>
                <a:rPr kumimoji="1" lang="en-US" altLang="ja-JP" sz="1400" dirty="0">
                  <a:latin typeface="Tahoma" panose="020B0604030504040204" pitchFamily="34" charset="0"/>
                  <a:ea typeface="メイリオ" panose="020B0604030504040204" pitchFamily="50" charset="-128"/>
                </a:rPr>
                <a:t>0</a:t>
              </a:r>
              <a:endParaRPr kumimoji="1" lang="ja-JP" altLang="en-US" sz="1400" dirty="0">
                <a:latin typeface="Tahoma" panose="020B0604030504040204" pitchFamily="34" charset="0"/>
                <a:ea typeface="メイリオ" panose="020B0604030504040204" pitchFamily="50" charset="-128"/>
              </a:endParaRPr>
            </a:p>
          </p:txBody>
        </p:sp>
        <p:sp>
          <p:nvSpPr>
            <p:cNvPr id="39" name="テキスト ボックス 38">
              <a:extLst>
                <a:ext uri="{FF2B5EF4-FFF2-40B4-BE49-F238E27FC236}">
                  <a16:creationId xmlns:a16="http://schemas.microsoft.com/office/drawing/2014/main" id="{57D8E1A3-26EC-B74D-6BB8-8DE08A7F2980}"/>
                </a:ext>
              </a:extLst>
            </p:cNvPr>
            <p:cNvSpPr txBox="1"/>
            <p:nvPr/>
          </p:nvSpPr>
          <p:spPr>
            <a:xfrm>
              <a:off x="8502371" y="2731505"/>
              <a:ext cx="282450" cy="307777"/>
            </a:xfrm>
            <a:prstGeom prst="rect">
              <a:avLst/>
            </a:prstGeom>
            <a:noFill/>
          </p:spPr>
          <p:txBody>
            <a:bodyPr wrap="none" rtlCol="0">
              <a:spAutoFit/>
            </a:bodyPr>
            <a:lstStyle/>
            <a:p>
              <a:r>
                <a:rPr kumimoji="1" lang="en-US" altLang="ja-JP" sz="1400" dirty="0">
                  <a:latin typeface="Tahoma" panose="020B0604030504040204" pitchFamily="34" charset="0"/>
                  <a:ea typeface="メイリオ" panose="020B0604030504040204" pitchFamily="50" charset="-128"/>
                </a:rPr>
                <a:t>0</a:t>
              </a:r>
              <a:endParaRPr kumimoji="1" lang="ja-JP" altLang="en-US" sz="1400" dirty="0">
                <a:latin typeface="Tahoma" panose="020B0604030504040204" pitchFamily="34" charset="0"/>
                <a:ea typeface="メイリオ" panose="020B0604030504040204" pitchFamily="50" charset="-128"/>
              </a:endParaRPr>
            </a:p>
          </p:txBody>
        </p:sp>
        <p:sp>
          <p:nvSpPr>
            <p:cNvPr id="40" name="テキスト ボックス 39">
              <a:extLst>
                <a:ext uri="{FF2B5EF4-FFF2-40B4-BE49-F238E27FC236}">
                  <a16:creationId xmlns:a16="http://schemas.microsoft.com/office/drawing/2014/main" id="{15FCD6B8-B7F4-C424-E317-FB6E268113C4}"/>
                </a:ext>
              </a:extLst>
            </p:cNvPr>
            <p:cNvSpPr txBox="1"/>
            <p:nvPr/>
          </p:nvSpPr>
          <p:spPr>
            <a:xfrm>
              <a:off x="8502371" y="2509099"/>
              <a:ext cx="348172" cy="307777"/>
            </a:xfrm>
            <a:prstGeom prst="rect">
              <a:avLst/>
            </a:prstGeom>
            <a:noFill/>
          </p:spPr>
          <p:txBody>
            <a:bodyPr wrap="none" rtlCol="0">
              <a:spAutoFit/>
            </a:bodyPr>
            <a:lstStyle/>
            <a:p>
              <a:r>
                <a:rPr kumimoji="1" lang="en-US" altLang="ja-JP" sz="1400" dirty="0">
                  <a:latin typeface="Tahoma" panose="020B0604030504040204" pitchFamily="34" charset="0"/>
                  <a:ea typeface="メイリオ" panose="020B0604030504040204" pitchFamily="50" charset="-128"/>
                </a:rPr>
                <a:t>-2</a:t>
              </a:r>
              <a:endParaRPr kumimoji="1" lang="ja-JP" altLang="en-US" sz="1400" dirty="0">
                <a:latin typeface="Tahoma" panose="020B0604030504040204" pitchFamily="34" charset="0"/>
                <a:ea typeface="メイリオ" panose="020B0604030504040204" pitchFamily="50" charset="-128"/>
              </a:endParaRPr>
            </a:p>
          </p:txBody>
        </p:sp>
        <p:sp>
          <p:nvSpPr>
            <p:cNvPr id="41" name="テキスト ボックス 40">
              <a:extLst>
                <a:ext uri="{FF2B5EF4-FFF2-40B4-BE49-F238E27FC236}">
                  <a16:creationId xmlns:a16="http://schemas.microsoft.com/office/drawing/2014/main" id="{E8FAA452-1153-813F-B947-555059DE5726}"/>
                </a:ext>
              </a:extLst>
            </p:cNvPr>
            <p:cNvSpPr txBox="1"/>
            <p:nvPr/>
          </p:nvSpPr>
          <p:spPr>
            <a:xfrm>
              <a:off x="8502371" y="2302420"/>
              <a:ext cx="348172" cy="307777"/>
            </a:xfrm>
            <a:prstGeom prst="rect">
              <a:avLst/>
            </a:prstGeom>
            <a:noFill/>
          </p:spPr>
          <p:txBody>
            <a:bodyPr wrap="none" rtlCol="0">
              <a:spAutoFit/>
            </a:bodyPr>
            <a:lstStyle/>
            <a:p>
              <a:r>
                <a:rPr kumimoji="1" lang="en-US" altLang="ja-JP" sz="1400" dirty="0">
                  <a:latin typeface="Tahoma" panose="020B0604030504040204" pitchFamily="34" charset="0"/>
                  <a:ea typeface="メイリオ" panose="020B0604030504040204" pitchFamily="50" charset="-128"/>
                </a:rPr>
                <a:t>-4</a:t>
              </a:r>
              <a:endParaRPr kumimoji="1" lang="ja-JP" altLang="en-US" sz="1400" dirty="0">
                <a:latin typeface="Tahoma" panose="020B0604030504040204" pitchFamily="34" charset="0"/>
                <a:ea typeface="メイリオ" panose="020B0604030504040204" pitchFamily="50" charset="-128"/>
              </a:endParaRPr>
            </a:p>
          </p:txBody>
        </p:sp>
        <p:sp>
          <p:nvSpPr>
            <p:cNvPr id="42" name="テキスト ボックス 41">
              <a:extLst>
                <a:ext uri="{FF2B5EF4-FFF2-40B4-BE49-F238E27FC236}">
                  <a16:creationId xmlns:a16="http://schemas.microsoft.com/office/drawing/2014/main" id="{67EB0E19-EF6A-6069-4E25-82655EF4DB6A}"/>
                </a:ext>
              </a:extLst>
            </p:cNvPr>
            <p:cNvSpPr txBox="1"/>
            <p:nvPr/>
          </p:nvSpPr>
          <p:spPr>
            <a:xfrm>
              <a:off x="8502371" y="2088050"/>
              <a:ext cx="348172" cy="307777"/>
            </a:xfrm>
            <a:prstGeom prst="rect">
              <a:avLst/>
            </a:prstGeom>
            <a:noFill/>
          </p:spPr>
          <p:txBody>
            <a:bodyPr wrap="none" rtlCol="0">
              <a:spAutoFit/>
            </a:bodyPr>
            <a:lstStyle/>
            <a:p>
              <a:r>
                <a:rPr kumimoji="1" lang="en-US" altLang="ja-JP" sz="1400" dirty="0">
                  <a:latin typeface="Tahoma" panose="020B0604030504040204" pitchFamily="34" charset="0"/>
                  <a:ea typeface="メイリオ" panose="020B0604030504040204" pitchFamily="50" charset="-128"/>
                </a:rPr>
                <a:t>-6</a:t>
              </a:r>
              <a:endParaRPr kumimoji="1" lang="ja-JP" altLang="en-US" sz="1400" dirty="0">
                <a:latin typeface="Tahoma" panose="020B0604030504040204" pitchFamily="34" charset="0"/>
                <a:ea typeface="メイリオ" panose="020B0604030504040204" pitchFamily="50" charset="-128"/>
              </a:endParaRPr>
            </a:p>
          </p:txBody>
        </p:sp>
        <p:sp>
          <p:nvSpPr>
            <p:cNvPr id="43" name="テキスト ボックス 42">
              <a:extLst>
                <a:ext uri="{FF2B5EF4-FFF2-40B4-BE49-F238E27FC236}">
                  <a16:creationId xmlns:a16="http://schemas.microsoft.com/office/drawing/2014/main" id="{0522652D-3269-A81D-018F-D691C09A9C81}"/>
                </a:ext>
              </a:extLst>
            </p:cNvPr>
            <p:cNvSpPr txBox="1"/>
            <p:nvPr/>
          </p:nvSpPr>
          <p:spPr>
            <a:xfrm>
              <a:off x="8502371" y="1873335"/>
              <a:ext cx="348172" cy="307777"/>
            </a:xfrm>
            <a:prstGeom prst="rect">
              <a:avLst/>
            </a:prstGeom>
            <a:noFill/>
          </p:spPr>
          <p:txBody>
            <a:bodyPr wrap="none" rtlCol="0">
              <a:spAutoFit/>
            </a:bodyPr>
            <a:lstStyle/>
            <a:p>
              <a:r>
                <a:rPr kumimoji="1" lang="en-US" altLang="ja-JP" sz="1400" dirty="0">
                  <a:latin typeface="Tahoma" panose="020B0604030504040204" pitchFamily="34" charset="0"/>
                  <a:ea typeface="メイリオ" panose="020B0604030504040204" pitchFamily="50" charset="-128"/>
                </a:rPr>
                <a:t>-8</a:t>
              </a:r>
              <a:endParaRPr kumimoji="1" lang="ja-JP" altLang="en-US" sz="1400" dirty="0">
                <a:latin typeface="Tahoma" panose="020B0604030504040204" pitchFamily="34" charset="0"/>
                <a:ea typeface="メイリオ" panose="020B0604030504040204" pitchFamily="50" charset="-128"/>
              </a:endParaRPr>
            </a:p>
          </p:txBody>
        </p:sp>
        <p:sp>
          <p:nvSpPr>
            <p:cNvPr id="44" name="テキスト ボックス 43">
              <a:extLst>
                <a:ext uri="{FF2B5EF4-FFF2-40B4-BE49-F238E27FC236}">
                  <a16:creationId xmlns:a16="http://schemas.microsoft.com/office/drawing/2014/main" id="{32CB7650-9ECB-4EAD-A7B6-4F99A954EB61}"/>
                </a:ext>
              </a:extLst>
            </p:cNvPr>
            <p:cNvSpPr txBox="1"/>
            <p:nvPr/>
          </p:nvSpPr>
          <p:spPr>
            <a:xfrm rot="5400000">
              <a:off x="8031438" y="2501714"/>
              <a:ext cx="1746825" cy="307777"/>
            </a:xfrm>
            <a:prstGeom prst="rect">
              <a:avLst/>
            </a:prstGeom>
            <a:noFill/>
          </p:spPr>
          <p:txBody>
            <a:bodyPr wrap="square" rtlCol="0">
              <a:spAutoFit/>
            </a:bodyPr>
            <a:lstStyle/>
            <a:p>
              <a:r>
                <a:rPr kumimoji="1" lang="ja-JP" altLang="en-US" sz="1400" dirty="0"/>
                <a:t>負電極電圧 </a:t>
              </a:r>
              <a:r>
                <a:rPr kumimoji="1" lang="en-US" altLang="ja-JP" sz="1400" dirty="0"/>
                <a:t>[kV]</a:t>
              </a:r>
              <a:endParaRPr kumimoji="1" lang="ja-JP" altLang="en-US" sz="1400" dirty="0"/>
            </a:p>
          </p:txBody>
        </p:sp>
      </p:grpSp>
      <p:graphicFrame>
        <p:nvGraphicFramePr>
          <p:cNvPr id="63" name="表 62">
            <a:extLst>
              <a:ext uri="{FF2B5EF4-FFF2-40B4-BE49-F238E27FC236}">
                <a16:creationId xmlns:a16="http://schemas.microsoft.com/office/drawing/2014/main" id="{5BE04F9A-C6AB-8216-5E62-066123DF9E89}"/>
              </a:ext>
            </a:extLst>
          </p:cNvPr>
          <p:cNvGraphicFramePr>
            <a:graphicFrameLocks noGrp="1"/>
          </p:cNvGraphicFramePr>
          <p:nvPr>
            <p:extLst>
              <p:ext uri="{D42A27DB-BD31-4B8C-83A1-F6EECF244321}">
                <p14:modId xmlns:p14="http://schemas.microsoft.com/office/powerpoint/2010/main" val="2110514722"/>
              </p:ext>
            </p:extLst>
          </p:nvPr>
        </p:nvGraphicFramePr>
        <p:xfrm>
          <a:off x="4824038" y="4461661"/>
          <a:ext cx="4093256" cy="2346960"/>
        </p:xfrm>
        <a:graphic>
          <a:graphicData uri="http://schemas.openxmlformats.org/drawingml/2006/table">
            <a:tbl>
              <a:tblPr firstRow="1" bandRow="1">
                <a:tableStyleId>{5C22544A-7EE6-4342-B048-85BDC9FD1C3A}</a:tableStyleId>
              </a:tblPr>
              <a:tblGrid>
                <a:gridCol w="1864406">
                  <a:extLst>
                    <a:ext uri="{9D8B030D-6E8A-4147-A177-3AD203B41FA5}">
                      <a16:colId xmlns:a16="http://schemas.microsoft.com/office/drawing/2014/main" val="864381082"/>
                    </a:ext>
                  </a:extLst>
                </a:gridCol>
                <a:gridCol w="2228850">
                  <a:extLst>
                    <a:ext uri="{9D8B030D-6E8A-4147-A177-3AD203B41FA5}">
                      <a16:colId xmlns:a16="http://schemas.microsoft.com/office/drawing/2014/main" val="1879049244"/>
                    </a:ext>
                  </a:extLst>
                </a:gridCol>
              </a:tblGrid>
              <a:tr h="265313">
                <a:tc gridSpan="2">
                  <a:txBody>
                    <a:bodyPr/>
                    <a:lstStyle/>
                    <a:p>
                      <a:pPr algn="ctr"/>
                      <a:r>
                        <a:rPr kumimoji="1" lang="en-US" altLang="ja-JP" sz="1600" dirty="0">
                          <a:solidFill>
                            <a:schemeClr val="tx1"/>
                          </a:solidFill>
                        </a:rPr>
                        <a:t>2MW</a:t>
                      </a:r>
                      <a:r>
                        <a:rPr kumimoji="1" lang="ja-JP" altLang="en-US" sz="1600" dirty="0">
                          <a:solidFill>
                            <a:schemeClr val="tx1"/>
                          </a:solidFill>
                        </a:rPr>
                        <a:t>長パルス加速試験時の実績</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kumimoji="1" lang="ja-JP" altLang="en-US" dirty="0"/>
                    </a:p>
                  </a:txBody>
                  <a:tcPr/>
                </a:tc>
                <a:extLst>
                  <a:ext uri="{0D108BD9-81ED-4DB2-BD59-A6C34878D82A}">
                    <a16:rowId xmlns:a16="http://schemas.microsoft.com/office/drawing/2014/main" val="2144655839"/>
                  </a:ext>
                </a:extLst>
              </a:tr>
              <a:tr h="265313">
                <a:tc>
                  <a:txBody>
                    <a:bodyPr/>
                    <a:lstStyle/>
                    <a:p>
                      <a:r>
                        <a:rPr kumimoji="1" lang="ja-JP" altLang="en-US" sz="1600" dirty="0">
                          <a:solidFill>
                            <a:schemeClr val="tx1"/>
                          </a:solidFill>
                        </a:rPr>
                        <a:t>加速電圧</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600" dirty="0">
                          <a:solidFill>
                            <a:schemeClr val="tx1"/>
                          </a:solidFill>
                        </a:rPr>
                        <a:t>80kV</a:t>
                      </a:r>
                      <a:endParaRPr kumimoji="1" lang="ja-JP" alt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56263977"/>
                  </a:ext>
                </a:extLst>
              </a:tr>
              <a:tr h="265313">
                <a:tc>
                  <a:txBody>
                    <a:bodyPr/>
                    <a:lstStyle/>
                    <a:p>
                      <a:r>
                        <a:rPr kumimoji="1" lang="ja-JP" altLang="en-US" sz="1600" dirty="0">
                          <a:solidFill>
                            <a:schemeClr val="tx1"/>
                          </a:solidFill>
                        </a:rPr>
                        <a:t>加速電流</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600" dirty="0">
                          <a:solidFill>
                            <a:schemeClr val="tx1"/>
                          </a:solidFill>
                        </a:rPr>
                        <a:t>25A</a:t>
                      </a:r>
                      <a:r>
                        <a:rPr kumimoji="1" lang="ja-JP" altLang="en-US" sz="1600" dirty="0">
                          <a:solidFill>
                            <a:schemeClr val="tx1"/>
                          </a:solidFill>
                        </a:rPr>
                        <a:t>（</a:t>
                      </a:r>
                      <a:r>
                        <a:rPr kumimoji="1" lang="en-US" altLang="ja-JP" sz="1600" dirty="0">
                          <a:solidFill>
                            <a:schemeClr val="tx1"/>
                          </a:solidFill>
                        </a:rPr>
                        <a:t>~140 mA/cm</a:t>
                      </a:r>
                      <a:r>
                        <a:rPr kumimoji="1" lang="en-US" altLang="ja-JP" sz="1600" baseline="30000" dirty="0">
                          <a:solidFill>
                            <a:schemeClr val="tx1"/>
                          </a:solidFill>
                        </a:rPr>
                        <a:t>2</a:t>
                      </a:r>
                      <a:r>
                        <a:rPr kumimoji="1" lang="ja-JP" altLang="en-US" sz="1600" dirty="0">
                          <a:solidFill>
                            <a:schemeClr val="tx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75869117"/>
                  </a:ext>
                </a:extLst>
              </a:tr>
              <a:tr h="265313">
                <a:tc>
                  <a:txBody>
                    <a:bodyPr/>
                    <a:lstStyle/>
                    <a:p>
                      <a:r>
                        <a:rPr kumimoji="1" lang="ja-JP" altLang="en-US" sz="1600" dirty="0">
                          <a:solidFill>
                            <a:schemeClr val="tx1"/>
                          </a:solidFill>
                        </a:rPr>
                        <a:t>パルス幅</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600" dirty="0">
                          <a:solidFill>
                            <a:schemeClr val="tx1"/>
                          </a:solidFill>
                        </a:rPr>
                        <a:t>100</a:t>
                      </a:r>
                      <a:r>
                        <a:rPr kumimoji="1" lang="ja-JP" altLang="en-US" sz="1600" dirty="0">
                          <a:solidFill>
                            <a:schemeClr val="tx1"/>
                          </a:solidFill>
                        </a:rPr>
                        <a:t>秒</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17156396"/>
                  </a:ext>
                </a:extLst>
              </a:tr>
              <a:tr h="265313">
                <a:tc>
                  <a:txBody>
                    <a:bodyPr/>
                    <a:lstStyle/>
                    <a:p>
                      <a:r>
                        <a:rPr kumimoji="1" lang="ja-JP" altLang="en-US" sz="1600" dirty="0">
                          <a:solidFill>
                            <a:schemeClr val="tx1"/>
                          </a:solidFill>
                        </a:rPr>
                        <a:t>ガス種</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600" dirty="0">
                          <a:solidFill>
                            <a:schemeClr val="tx1"/>
                          </a:solidFill>
                        </a:rPr>
                        <a:t>重水素</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73318647"/>
                  </a:ext>
                </a:extLst>
              </a:tr>
              <a:tr h="265313">
                <a:tc>
                  <a:txBody>
                    <a:bodyPr/>
                    <a:lstStyle/>
                    <a:p>
                      <a:r>
                        <a:rPr kumimoji="1" lang="ja-JP" altLang="en-US" sz="1600" dirty="0">
                          <a:solidFill>
                            <a:schemeClr val="tx1"/>
                          </a:solidFill>
                        </a:rPr>
                        <a:t>ビーム孔数</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600" dirty="0">
                          <a:solidFill>
                            <a:schemeClr val="tx1"/>
                          </a:solidFill>
                        </a:rPr>
                        <a:t>1080</a:t>
                      </a:r>
                      <a:r>
                        <a:rPr kumimoji="1" lang="ja-JP" altLang="en-US" sz="1600" dirty="0">
                          <a:solidFill>
                            <a:schemeClr val="tx1"/>
                          </a:solidFill>
                        </a:rPr>
                        <a:t>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66845830"/>
                  </a:ext>
                </a:extLst>
              </a:tr>
              <a:tr h="265313">
                <a:tc>
                  <a:txBody>
                    <a:bodyPr/>
                    <a:lstStyle/>
                    <a:p>
                      <a:r>
                        <a:rPr kumimoji="1" lang="ja-JP" altLang="en-US" sz="1600" dirty="0">
                          <a:solidFill>
                            <a:schemeClr val="tx1"/>
                          </a:solidFill>
                        </a:rPr>
                        <a:t>放電パワー</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600" dirty="0">
                          <a:solidFill>
                            <a:schemeClr val="tx1"/>
                          </a:solidFill>
                        </a:rPr>
                        <a:t>30kW</a:t>
                      </a:r>
                      <a:endParaRPr kumimoji="1" lang="ja-JP" alt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35138656"/>
                  </a:ext>
                </a:extLst>
              </a:tr>
            </a:tbl>
          </a:graphicData>
        </a:graphic>
      </p:graphicFrame>
      <p:sp>
        <p:nvSpPr>
          <p:cNvPr id="116" name="テキスト ボックス 115">
            <a:extLst>
              <a:ext uri="{FF2B5EF4-FFF2-40B4-BE49-F238E27FC236}">
                <a16:creationId xmlns:a16="http://schemas.microsoft.com/office/drawing/2014/main" id="{DE1F418A-48DE-E548-A06C-689C4C95FD65}"/>
              </a:ext>
            </a:extLst>
          </p:cNvPr>
          <p:cNvSpPr txBox="1">
            <a:spLocks noChangeAspect="1"/>
          </p:cNvSpPr>
          <p:nvPr/>
        </p:nvSpPr>
        <p:spPr>
          <a:xfrm>
            <a:off x="335072" y="6567083"/>
            <a:ext cx="4956140" cy="276999"/>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r>
              <a:rPr lang="en-US" altLang="ja-JP" sz="1200" dirty="0">
                <a:latin typeface="+mj-lt"/>
              </a:rPr>
              <a:t>A. Kojima </a:t>
            </a:r>
            <a:r>
              <a:rPr lang="en-US" altLang="ja-JP" sz="1200" i="1" dirty="0">
                <a:latin typeface="+mj-lt"/>
              </a:rPr>
              <a:t>et al.</a:t>
            </a:r>
            <a:r>
              <a:rPr lang="en-US" altLang="ja-JP" sz="1200" dirty="0">
                <a:latin typeface="+mj-lt"/>
              </a:rPr>
              <a:t>, Fusion Engineering and Design </a:t>
            </a:r>
            <a:r>
              <a:rPr lang="en-US" altLang="ja-JP" sz="1200" b="1" dirty="0">
                <a:latin typeface="+mj-lt"/>
              </a:rPr>
              <a:t>102</a:t>
            </a:r>
            <a:r>
              <a:rPr lang="en-US" altLang="ja-JP" sz="1200" dirty="0">
                <a:latin typeface="+mj-lt"/>
              </a:rPr>
              <a:t> (2016) 81–87 </a:t>
            </a:r>
            <a:endParaRPr lang="ja-JP" altLang="en-US" sz="1200" dirty="0">
              <a:latin typeface="+mj-lt"/>
            </a:endParaRPr>
          </a:p>
        </p:txBody>
      </p:sp>
      <p:sp>
        <p:nvSpPr>
          <p:cNvPr id="65" name="テキスト ボックス 64">
            <a:extLst>
              <a:ext uri="{FF2B5EF4-FFF2-40B4-BE49-F238E27FC236}">
                <a16:creationId xmlns:a16="http://schemas.microsoft.com/office/drawing/2014/main" id="{F0C84674-1EAC-6BF1-B8B6-A249B1B08C65}"/>
              </a:ext>
            </a:extLst>
          </p:cNvPr>
          <p:cNvSpPr txBox="1"/>
          <p:nvPr/>
        </p:nvSpPr>
        <p:spPr>
          <a:xfrm>
            <a:off x="516032" y="5751074"/>
            <a:ext cx="3951531" cy="646331"/>
          </a:xfrm>
          <a:prstGeom prst="rect">
            <a:avLst/>
          </a:prstGeom>
          <a:noFill/>
        </p:spPr>
        <p:txBody>
          <a:bodyPr wrap="none" rtlCol="0">
            <a:spAutoFit/>
          </a:bodyPr>
          <a:lstStyle/>
          <a:p>
            <a:r>
              <a:rPr kumimoji="1" lang="ja-JP" altLang="en-US" dirty="0"/>
              <a:t>フィラメントアークイオン源</a:t>
            </a:r>
            <a:endParaRPr kumimoji="1" lang="en-US" altLang="ja-JP" dirty="0"/>
          </a:p>
          <a:p>
            <a:r>
              <a:rPr kumimoji="1" lang="ja-JP" altLang="en-US" dirty="0"/>
              <a:t>重水素の使用は</a:t>
            </a:r>
            <a:r>
              <a:rPr kumimoji="1" lang="en-US" altLang="ja-JP" dirty="0"/>
              <a:t>JT-60SA</a:t>
            </a:r>
            <a:r>
              <a:rPr kumimoji="1" lang="ja-JP" altLang="en-US" dirty="0"/>
              <a:t>運転時のみ可</a:t>
            </a:r>
            <a:endParaRPr kumimoji="1" lang="en-US" altLang="ja-JP" dirty="0"/>
          </a:p>
        </p:txBody>
      </p:sp>
      <p:cxnSp>
        <p:nvCxnSpPr>
          <p:cNvPr id="66" name="直線矢印コネクタ 65">
            <a:extLst>
              <a:ext uri="{FF2B5EF4-FFF2-40B4-BE49-F238E27FC236}">
                <a16:creationId xmlns:a16="http://schemas.microsoft.com/office/drawing/2014/main" id="{045041CC-C667-A523-000C-CB89AB493256}"/>
              </a:ext>
            </a:extLst>
          </p:cNvPr>
          <p:cNvCxnSpPr>
            <a:cxnSpLocks/>
          </p:cNvCxnSpPr>
          <p:nvPr/>
        </p:nvCxnSpPr>
        <p:spPr>
          <a:xfrm>
            <a:off x="4126736" y="1510640"/>
            <a:ext cx="0" cy="3808752"/>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7" name="テキスト ボックス 66">
            <a:extLst>
              <a:ext uri="{FF2B5EF4-FFF2-40B4-BE49-F238E27FC236}">
                <a16:creationId xmlns:a16="http://schemas.microsoft.com/office/drawing/2014/main" id="{7724304A-A214-C266-D3A5-90190970ACF5}"/>
              </a:ext>
            </a:extLst>
          </p:cNvPr>
          <p:cNvSpPr txBox="1"/>
          <p:nvPr/>
        </p:nvSpPr>
        <p:spPr>
          <a:xfrm>
            <a:off x="3785226" y="1134405"/>
            <a:ext cx="582211" cy="307777"/>
          </a:xfrm>
          <a:prstGeom prst="rect">
            <a:avLst/>
          </a:prstGeom>
          <a:noFill/>
        </p:spPr>
        <p:txBody>
          <a:bodyPr wrap="none" rtlCol="0">
            <a:spAutoFit/>
          </a:bodyPr>
          <a:lstStyle/>
          <a:p>
            <a:r>
              <a:rPr kumimoji="1" lang="en-US" altLang="ja-JP" sz="1400" dirty="0"/>
              <a:t>1.1m</a:t>
            </a:r>
            <a:endParaRPr kumimoji="1" lang="ja-JP" altLang="en-US" sz="1400" dirty="0"/>
          </a:p>
        </p:txBody>
      </p:sp>
    </p:spTree>
    <p:extLst>
      <p:ext uri="{BB962C8B-B14F-4D97-AF65-F5344CB8AC3E}">
        <p14:creationId xmlns:p14="http://schemas.microsoft.com/office/powerpoint/2010/main" val="29575312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556B03-D58D-CF1C-ABB4-0488CB0E36D6}"/>
            </a:ext>
          </a:extLst>
        </p:cNvPr>
        <p:cNvGrpSpPr/>
        <p:nvPr/>
      </p:nvGrpSpPr>
      <p:grpSpPr>
        <a:xfrm>
          <a:off x="0" y="0"/>
          <a:ext cx="0" cy="0"/>
          <a:chOff x="0" y="0"/>
          <a:chExt cx="0" cy="0"/>
        </a:xfrm>
      </p:grpSpPr>
      <p:pic>
        <p:nvPicPr>
          <p:cNvPr id="2" name="Picture 2">
            <a:extLst>
              <a:ext uri="{FF2B5EF4-FFF2-40B4-BE49-F238E27FC236}">
                <a16:creationId xmlns:a16="http://schemas.microsoft.com/office/drawing/2014/main" id="{C5FEC4E8-B7CF-AC23-55DD-4924083364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77159"/>
            <a:ext cx="680893" cy="952511"/>
          </a:xfrm>
          <a:prstGeom prst="rect">
            <a:avLst/>
          </a:prstGeom>
          <a:solidFill>
            <a:schemeClr val="bg1"/>
          </a:solidFill>
          <a:ln>
            <a:noFill/>
          </a:ln>
          <a:effectLst/>
        </p:spPr>
      </p:pic>
      <p:sp>
        <p:nvSpPr>
          <p:cNvPr id="4" name="テキスト ボックス 3">
            <a:extLst>
              <a:ext uri="{FF2B5EF4-FFF2-40B4-BE49-F238E27FC236}">
                <a16:creationId xmlns:a16="http://schemas.microsoft.com/office/drawing/2014/main" id="{76844A66-9714-98D2-DF43-6482485807F1}"/>
              </a:ext>
            </a:extLst>
          </p:cNvPr>
          <p:cNvSpPr txBox="1"/>
          <p:nvPr/>
        </p:nvSpPr>
        <p:spPr>
          <a:xfrm>
            <a:off x="2546250" y="155550"/>
            <a:ext cx="4622997" cy="461665"/>
          </a:xfrm>
          <a:prstGeom prst="rect">
            <a:avLst/>
          </a:prstGeom>
          <a:noFill/>
        </p:spPr>
        <p:txBody>
          <a:bodyPr wrap="none" rtlCol="0">
            <a:spAutoFit/>
          </a:bodyPr>
          <a:lstStyle/>
          <a:p>
            <a:r>
              <a:rPr kumimoji="1" lang="en-US" altLang="ja-JP" sz="2400" dirty="0"/>
              <a:t>QST</a:t>
            </a:r>
            <a:r>
              <a:rPr kumimoji="1" lang="ja-JP" altLang="en-US" sz="2400" dirty="0"/>
              <a:t>の負イオン源（</a:t>
            </a:r>
            <a:r>
              <a:rPr kumimoji="1" lang="en-US" altLang="ja-JP" sz="2400" dirty="0"/>
              <a:t> JT-60, MTF</a:t>
            </a:r>
            <a:r>
              <a:rPr kumimoji="1" lang="ja-JP" altLang="en-US" sz="2400" dirty="0"/>
              <a:t>）</a:t>
            </a:r>
          </a:p>
        </p:txBody>
      </p:sp>
      <p:graphicFrame>
        <p:nvGraphicFramePr>
          <p:cNvPr id="285" name="表 284">
            <a:extLst>
              <a:ext uri="{FF2B5EF4-FFF2-40B4-BE49-F238E27FC236}">
                <a16:creationId xmlns:a16="http://schemas.microsoft.com/office/drawing/2014/main" id="{C4419672-3648-55F4-3BAB-A80750C7E5E0}"/>
              </a:ext>
            </a:extLst>
          </p:cNvPr>
          <p:cNvGraphicFramePr>
            <a:graphicFrameLocks noGrp="1"/>
          </p:cNvGraphicFramePr>
          <p:nvPr>
            <p:extLst>
              <p:ext uri="{D42A27DB-BD31-4B8C-83A1-F6EECF244321}">
                <p14:modId xmlns:p14="http://schemas.microsoft.com/office/powerpoint/2010/main" val="2696636277"/>
              </p:ext>
            </p:extLst>
          </p:nvPr>
        </p:nvGraphicFramePr>
        <p:xfrm>
          <a:off x="279041" y="4115518"/>
          <a:ext cx="3908780" cy="2011680"/>
        </p:xfrm>
        <a:graphic>
          <a:graphicData uri="http://schemas.openxmlformats.org/drawingml/2006/table">
            <a:tbl>
              <a:tblPr firstRow="1" bandRow="1">
                <a:tableStyleId>{5C22544A-7EE6-4342-B048-85BDC9FD1C3A}</a:tableStyleId>
              </a:tblPr>
              <a:tblGrid>
                <a:gridCol w="1473208">
                  <a:extLst>
                    <a:ext uri="{9D8B030D-6E8A-4147-A177-3AD203B41FA5}">
                      <a16:colId xmlns:a16="http://schemas.microsoft.com/office/drawing/2014/main" val="864381082"/>
                    </a:ext>
                  </a:extLst>
                </a:gridCol>
                <a:gridCol w="2435572">
                  <a:extLst>
                    <a:ext uri="{9D8B030D-6E8A-4147-A177-3AD203B41FA5}">
                      <a16:colId xmlns:a16="http://schemas.microsoft.com/office/drawing/2014/main" val="1879049244"/>
                    </a:ext>
                  </a:extLst>
                </a:gridCol>
              </a:tblGrid>
              <a:tr h="313843">
                <a:tc gridSpan="2">
                  <a:txBody>
                    <a:bodyPr/>
                    <a:lstStyle/>
                    <a:p>
                      <a:pPr algn="ctr"/>
                      <a:r>
                        <a:rPr kumimoji="1" lang="en-US" altLang="ja-JP" sz="1600" dirty="0">
                          <a:solidFill>
                            <a:schemeClr val="tx1"/>
                          </a:solidFill>
                        </a:rPr>
                        <a:t>JT-60</a:t>
                      </a:r>
                      <a:r>
                        <a:rPr kumimoji="1" lang="ja-JP" altLang="en-US" sz="1600" dirty="0">
                          <a:solidFill>
                            <a:schemeClr val="tx1"/>
                          </a:solidFill>
                        </a:rPr>
                        <a:t>負イオン源</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kumimoji="1" lang="ja-JP" altLang="en-US" dirty="0"/>
                    </a:p>
                  </a:txBody>
                  <a:tcPr/>
                </a:tc>
                <a:extLst>
                  <a:ext uri="{0D108BD9-81ED-4DB2-BD59-A6C34878D82A}">
                    <a16:rowId xmlns:a16="http://schemas.microsoft.com/office/drawing/2014/main" val="2144655839"/>
                  </a:ext>
                </a:extLst>
              </a:tr>
              <a:tr h="313843">
                <a:tc>
                  <a:txBody>
                    <a:bodyPr/>
                    <a:lstStyle/>
                    <a:p>
                      <a:r>
                        <a:rPr kumimoji="1" lang="ja-JP" altLang="en-US" sz="1600" dirty="0">
                          <a:solidFill>
                            <a:schemeClr val="tx1"/>
                          </a:solidFill>
                        </a:rPr>
                        <a:t>加速電圧</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600" dirty="0">
                          <a:solidFill>
                            <a:schemeClr val="tx1"/>
                          </a:solidFill>
                        </a:rPr>
                        <a:t>-500kV</a:t>
                      </a:r>
                      <a:endParaRPr kumimoji="1" lang="ja-JP" alt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56263977"/>
                  </a:ext>
                </a:extLst>
              </a:tr>
              <a:tr h="313843">
                <a:tc>
                  <a:txBody>
                    <a:bodyPr/>
                    <a:lstStyle/>
                    <a:p>
                      <a:r>
                        <a:rPr kumimoji="1" lang="ja-JP" altLang="en-US" sz="1600" dirty="0">
                          <a:solidFill>
                            <a:schemeClr val="tx1"/>
                          </a:solidFill>
                        </a:rPr>
                        <a:t>加速電流</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600" dirty="0">
                          <a:solidFill>
                            <a:schemeClr val="tx1"/>
                          </a:solidFill>
                        </a:rPr>
                        <a:t>22A</a:t>
                      </a:r>
                      <a:endParaRPr kumimoji="1" lang="ja-JP" alt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75869117"/>
                  </a:ext>
                </a:extLst>
              </a:tr>
              <a:tr h="313843">
                <a:tc>
                  <a:txBody>
                    <a:bodyPr/>
                    <a:lstStyle/>
                    <a:p>
                      <a:r>
                        <a:rPr kumimoji="1" lang="ja-JP" altLang="en-US" sz="1600" dirty="0">
                          <a:solidFill>
                            <a:schemeClr val="tx1"/>
                          </a:solidFill>
                        </a:rPr>
                        <a:t>ガス種</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600" dirty="0">
                          <a:solidFill>
                            <a:schemeClr val="tx1"/>
                          </a:solidFill>
                        </a:rPr>
                        <a:t>重水素、軽水素</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17156396"/>
                  </a:ext>
                </a:extLst>
              </a:tr>
              <a:tr h="313843">
                <a:tc>
                  <a:txBody>
                    <a:bodyPr/>
                    <a:lstStyle/>
                    <a:p>
                      <a:r>
                        <a:rPr kumimoji="1" lang="ja-JP" altLang="en-US" sz="1600" dirty="0">
                          <a:solidFill>
                            <a:schemeClr val="tx1"/>
                          </a:solidFill>
                        </a:rPr>
                        <a:t>ビーム孔数</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600" dirty="0">
                          <a:solidFill>
                            <a:schemeClr val="tx1"/>
                          </a:solidFill>
                        </a:rPr>
                        <a:t>1080</a:t>
                      </a:r>
                      <a:r>
                        <a:rPr kumimoji="1" lang="ja-JP" altLang="en-US" sz="1600" dirty="0">
                          <a:solidFill>
                            <a:schemeClr val="tx1"/>
                          </a:solidFill>
                        </a:rPr>
                        <a:t>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66845830"/>
                  </a:ext>
                </a:extLst>
              </a:tr>
              <a:tr h="313843">
                <a:tc>
                  <a:txBody>
                    <a:bodyPr/>
                    <a:lstStyle/>
                    <a:p>
                      <a:r>
                        <a:rPr kumimoji="1" lang="ja-JP" altLang="en-US" sz="1600" dirty="0">
                          <a:solidFill>
                            <a:schemeClr val="tx1"/>
                          </a:solidFill>
                        </a:rPr>
                        <a:t>放電パワー</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600" dirty="0">
                          <a:solidFill>
                            <a:schemeClr val="tx1"/>
                          </a:solidFill>
                        </a:rPr>
                        <a:t>200kW</a:t>
                      </a:r>
                      <a:endParaRPr kumimoji="1" lang="ja-JP" alt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35138656"/>
                  </a:ext>
                </a:extLst>
              </a:tr>
            </a:tbl>
          </a:graphicData>
        </a:graphic>
      </p:graphicFrame>
      <p:sp>
        <p:nvSpPr>
          <p:cNvPr id="492" name="テキスト ボックス 491">
            <a:extLst>
              <a:ext uri="{FF2B5EF4-FFF2-40B4-BE49-F238E27FC236}">
                <a16:creationId xmlns:a16="http://schemas.microsoft.com/office/drawing/2014/main" id="{8CA47D5D-98AB-07F3-E060-5451C727FF5C}"/>
              </a:ext>
            </a:extLst>
          </p:cNvPr>
          <p:cNvSpPr txBox="1"/>
          <p:nvPr/>
        </p:nvSpPr>
        <p:spPr>
          <a:xfrm>
            <a:off x="236290" y="6241975"/>
            <a:ext cx="3951531" cy="646331"/>
          </a:xfrm>
          <a:prstGeom prst="rect">
            <a:avLst/>
          </a:prstGeom>
          <a:noFill/>
        </p:spPr>
        <p:txBody>
          <a:bodyPr wrap="none" rtlCol="0">
            <a:spAutoFit/>
          </a:bodyPr>
          <a:lstStyle/>
          <a:p>
            <a:r>
              <a:rPr kumimoji="1" lang="ja-JP" altLang="en-US" dirty="0"/>
              <a:t>フィラメントアークイオン源</a:t>
            </a:r>
            <a:endParaRPr kumimoji="1" lang="en-US" altLang="ja-JP" dirty="0"/>
          </a:p>
          <a:p>
            <a:r>
              <a:rPr kumimoji="1" lang="ja-JP" altLang="en-US" dirty="0"/>
              <a:t>重水素の使用は</a:t>
            </a:r>
            <a:r>
              <a:rPr kumimoji="1" lang="en-US" altLang="ja-JP" dirty="0"/>
              <a:t>JT-60SA</a:t>
            </a:r>
            <a:r>
              <a:rPr kumimoji="1" lang="ja-JP" altLang="en-US" dirty="0"/>
              <a:t>運転時のみ可</a:t>
            </a:r>
            <a:endParaRPr kumimoji="1" lang="en-US" altLang="ja-JP" dirty="0"/>
          </a:p>
        </p:txBody>
      </p:sp>
      <p:sp>
        <p:nvSpPr>
          <p:cNvPr id="3" name="正方形/長方形 2">
            <a:extLst>
              <a:ext uri="{FF2B5EF4-FFF2-40B4-BE49-F238E27FC236}">
                <a16:creationId xmlns:a16="http://schemas.microsoft.com/office/drawing/2014/main" id="{9CCAD046-D9E5-92A4-3A51-8A04D88CA951}"/>
              </a:ext>
            </a:extLst>
          </p:cNvPr>
          <p:cNvSpPr/>
          <p:nvPr/>
        </p:nvSpPr>
        <p:spPr>
          <a:xfrm>
            <a:off x="571499" y="630556"/>
            <a:ext cx="8572501" cy="45719"/>
          </a:xfrm>
          <a:prstGeom prst="rect">
            <a:avLst/>
          </a:prstGeom>
          <a:solidFill>
            <a:srgbClr val="0000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5" name="テキスト ボックス 274">
            <a:extLst>
              <a:ext uri="{FF2B5EF4-FFF2-40B4-BE49-F238E27FC236}">
                <a16:creationId xmlns:a16="http://schemas.microsoft.com/office/drawing/2014/main" id="{FFEF824A-6005-05D4-FD0C-2360BF2D7125}"/>
              </a:ext>
            </a:extLst>
          </p:cNvPr>
          <p:cNvSpPr txBox="1">
            <a:spLocks noChangeAspect="1"/>
          </p:cNvSpPr>
          <p:nvPr/>
        </p:nvSpPr>
        <p:spPr>
          <a:xfrm>
            <a:off x="177887" y="3795025"/>
            <a:ext cx="338635" cy="269560"/>
          </a:xfrm>
          <a:prstGeom prst="rect">
            <a:avLst/>
          </a:prstGeom>
          <a:noFill/>
        </p:spPr>
        <p:txBody>
          <a:bodyPr wrap="none" rtlCol="0">
            <a:spAutoFit/>
          </a:bodyPr>
          <a:lstStyle/>
          <a:p>
            <a:r>
              <a:rPr kumimoji="1" lang="en-US" altLang="ja-JP" sz="1400" dirty="0">
                <a:ea typeface="ＭＳ Ｐゴシック" panose="020B0600070205080204" pitchFamily="50" charset="-128"/>
              </a:rPr>
              <a:t>0V</a:t>
            </a:r>
            <a:endParaRPr kumimoji="1" lang="ja-JP" altLang="en-US" sz="1400" dirty="0">
              <a:ea typeface="ＭＳ Ｐゴシック" panose="020B0600070205080204" pitchFamily="50" charset="-128"/>
            </a:endParaRPr>
          </a:p>
        </p:txBody>
      </p:sp>
      <p:cxnSp>
        <p:nvCxnSpPr>
          <p:cNvPr id="359" name="直線矢印コネクタ 358">
            <a:extLst>
              <a:ext uri="{FF2B5EF4-FFF2-40B4-BE49-F238E27FC236}">
                <a16:creationId xmlns:a16="http://schemas.microsoft.com/office/drawing/2014/main" id="{28BD19E3-2E4A-5F63-6440-077E756E06FC}"/>
              </a:ext>
            </a:extLst>
          </p:cNvPr>
          <p:cNvCxnSpPr>
            <a:cxnSpLocks/>
          </p:cNvCxnSpPr>
          <p:nvPr/>
        </p:nvCxnSpPr>
        <p:spPr>
          <a:xfrm>
            <a:off x="3602969" y="1320997"/>
            <a:ext cx="0" cy="225385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60" name="テキスト ボックス 359">
            <a:extLst>
              <a:ext uri="{FF2B5EF4-FFF2-40B4-BE49-F238E27FC236}">
                <a16:creationId xmlns:a16="http://schemas.microsoft.com/office/drawing/2014/main" id="{9B05A175-6655-05F6-E5E2-BD7C677A6A8F}"/>
              </a:ext>
            </a:extLst>
          </p:cNvPr>
          <p:cNvSpPr txBox="1"/>
          <p:nvPr/>
        </p:nvSpPr>
        <p:spPr>
          <a:xfrm>
            <a:off x="3054106" y="1330884"/>
            <a:ext cx="509918" cy="269560"/>
          </a:xfrm>
          <a:prstGeom prst="rect">
            <a:avLst/>
          </a:prstGeom>
          <a:noFill/>
        </p:spPr>
        <p:txBody>
          <a:bodyPr wrap="none" rtlCol="0">
            <a:spAutoFit/>
          </a:bodyPr>
          <a:lstStyle/>
          <a:p>
            <a:r>
              <a:rPr kumimoji="1" lang="en-US" altLang="ja-JP" sz="1400" dirty="0"/>
              <a:t>1.8m</a:t>
            </a:r>
            <a:endParaRPr kumimoji="1" lang="ja-JP" altLang="en-US" sz="1400" dirty="0"/>
          </a:p>
        </p:txBody>
      </p:sp>
      <p:sp>
        <p:nvSpPr>
          <p:cNvPr id="389" name="右矢印 43">
            <a:extLst>
              <a:ext uri="{FF2B5EF4-FFF2-40B4-BE49-F238E27FC236}">
                <a16:creationId xmlns:a16="http://schemas.microsoft.com/office/drawing/2014/main" id="{5BFA69A7-EEBF-F064-B642-3FD751F0F5A3}"/>
              </a:ext>
            </a:extLst>
          </p:cNvPr>
          <p:cNvSpPr/>
          <p:nvPr/>
        </p:nvSpPr>
        <p:spPr bwMode="auto">
          <a:xfrm rot="5400000">
            <a:off x="1460485" y="2814978"/>
            <a:ext cx="1135555" cy="374142"/>
          </a:xfrm>
          <a:prstGeom prst="rightArrow">
            <a:avLst/>
          </a:prstGeom>
          <a:solidFill>
            <a:schemeClr val="accent2">
              <a:lumMod val="40000"/>
              <a:lumOff val="60000"/>
              <a:alpha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100">
              <a:solidFill>
                <a:schemeClr val="tx1"/>
              </a:solidFill>
            </a:endParaRPr>
          </a:p>
        </p:txBody>
      </p:sp>
      <p:sp>
        <p:nvSpPr>
          <p:cNvPr id="390" name="右矢印 44">
            <a:extLst>
              <a:ext uri="{FF2B5EF4-FFF2-40B4-BE49-F238E27FC236}">
                <a16:creationId xmlns:a16="http://schemas.microsoft.com/office/drawing/2014/main" id="{E2D0B38B-58D1-DDC1-4612-C8979DA57915}"/>
              </a:ext>
            </a:extLst>
          </p:cNvPr>
          <p:cNvSpPr/>
          <p:nvPr/>
        </p:nvSpPr>
        <p:spPr bwMode="auto">
          <a:xfrm rot="5400000">
            <a:off x="849958" y="2815514"/>
            <a:ext cx="1135556" cy="373070"/>
          </a:xfrm>
          <a:prstGeom prst="rightArrow">
            <a:avLst/>
          </a:prstGeom>
          <a:solidFill>
            <a:schemeClr val="accent2">
              <a:lumMod val="40000"/>
              <a:lumOff val="60000"/>
              <a:alpha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100">
              <a:solidFill>
                <a:schemeClr val="tx1"/>
              </a:solidFill>
            </a:endParaRPr>
          </a:p>
        </p:txBody>
      </p:sp>
      <p:sp>
        <p:nvSpPr>
          <p:cNvPr id="391" name="右矢印 45">
            <a:extLst>
              <a:ext uri="{FF2B5EF4-FFF2-40B4-BE49-F238E27FC236}">
                <a16:creationId xmlns:a16="http://schemas.microsoft.com/office/drawing/2014/main" id="{790E5094-48D9-B014-28C7-E08795CB2EB1}"/>
              </a:ext>
            </a:extLst>
          </p:cNvPr>
          <p:cNvSpPr/>
          <p:nvPr/>
        </p:nvSpPr>
        <p:spPr bwMode="auto">
          <a:xfrm rot="5400000">
            <a:off x="1155489" y="2815514"/>
            <a:ext cx="1135556" cy="373070"/>
          </a:xfrm>
          <a:prstGeom prst="rightArrow">
            <a:avLst/>
          </a:prstGeom>
          <a:solidFill>
            <a:schemeClr val="accent2">
              <a:lumMod val="40000"/>
              <a:lumOff val="60000"/>
              <a:alpha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100">
              <a:solidFill>
                <a:schemeClr val="tx1"/>
              </a:solidFill>
            </a:endParaRPr>
          </a:p>
        </p:txBody>
      </p:sp>
      <p:sp>
        <p:nvSpPr>
          <p:cNvPr id="392" name="右矢印 46">
            <a:extLst>
              <a:ext uri="{FF2B5EF4-FFF2-40B4-BE49-F238E27FC236}">
                <a16:creationId xmlns:a16="http://schemas.microsoft.com/office/drawing/2014/main" id="{1B405F74-109F-F7B9-C25B-0810F065A3D4}"/>
              </a:ext>
            </a:extLst>
          </p:cNvPr>
          <p:cNvSpPr/>
          <p:nvPr/>
        </p:nvSpPr>
        <p:spPr bwMode="auto">
          <a:xfrm rot="5400000">
            <a:off x="1766552" y="2815514"/>
            <a:ext cx="1135556" cy="373070"/>
          </a:xfrm>
          <a:prstGeom prst="rightArrow">
            <a:avLst/>
          </a:prstGeom>
          <a:solidFill>
            <a:schemeClr val="accent2">
              <a:lumMod val="40000"/>
              <a:lumOff val="60000"/>
              <a:alpha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100">
              <a:solidFill>
                <a:schemeClr val="tx1"/>
              </a:solidFill>
            </a:endParaRPr>
          </a:p>
        </p:txBody>
      </p:sp>
      <p:sp>
        <p:nvSpPr>
          <p:cNvPr id="393" name="右矢印 48">
            <a:extLst>
              <a:ext uri="{FF2B5EF4-FFF2-40B4-BE49-F238E27FC236}">
                <a16:creationId xmlns:a16="http://schemas.microsoft.com/office/drawing/2014/main" id="{49050372-CA1D-E39B-3245-527D239ABF1A}"/>
              </a:ext>
            </a:extLst>
          </p:cNvPr>
          <p:cNvSpPr/>
          <p:nvPr/>
        </p:nvSpPr>
        <p:spPr bwMode="auto">
          <a:xfrm rot="5400000">
            <a:off x="2070475" y="2816050"/>
            <a:ext cx="1135556" cy="371998"/>
          </a:xfrm>
          <a:prstGeom prst="rightArrow">
            <a:avLst/>
          </a:prstGeom>
          <a:solidFill>
            <a:schemeClr val="accent2">
              <a:lumMod val="40000"/>
              <a:lumOff val="60000"/>
              <a:alpha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100">
              <a:solidFill>
                <a:schemeClr val="tx1"/>
              </a:solidFill>
            </a:endParaRPr>
          </a:p>
        </p:txBody>
      </p:sp>
      <p:pic>
        <p:nvPicPr>
          <p:cNvPr id="394" name="Picture 7" descr="C:\WORK_NBI\2010.IAEA(韓国)\中間報告会\Figure\60MeV-3.png">
            <a:extLst>
              <a:ext uri="{FF2B5EF4-FFF2-40B4-BE49-F238E27FC236}">
                <a16:creationId xmlns:a16="http://schemas.microsoft.com/office/drawing/2014/main" id="{120E8E4B-AFD6-CD75-A215-27B30E2E0F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49030"/>
          <a:stretch>
            <a:fillRect/>
          </a:stretch>
        </p:blipFill>
        <p:spPr bwMode="auto">
          <a:xfrm>
            <a:off x="589273" y="1191517"/>
            <a:ext cx="3017191" cy="2943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1" name="テキスト ボックス 400">
            <a:extLst>
              <a:ext uri="{FF2B5EF4-FFF2-40B4-BE49-F238E27FC236}">
                <a16:creationId xmlns:a16="http://schemas.microsoft.com/office/drawing/2014/main" id="{A588CBFD-ABD6-6BA9-910E-5AC231BDBECA}"/>
              </a:ext>
            </a:extLst>
          </p:cNvPr>
          <p:cNvSpPr txBox="1"/>
          <p:nvPr/>
        </p:nvSpPr>
        <p:spPr bwMode="auto">
          <a:xfrm>
            <a:off x="1204138" y="730802"/>
            <a:ext cx="1668745" cy="338554"/>
          </a:xfrm>
          <a:prstGeom prst="rect">
            <a:avLst/>
          </a:prstGeom>
          <a:solidFill>
            <a:srgbClr val="FFFFCC"/>
          </a:solidFill>
          <a:ln>
            <a:solidFill>
              <a:schemeClr val="tx1"/>
            </a:solidFill>
          </a:ln>
        </p:spPr>
        <p:style>
          <a:lnRef idx="2">
            <a:schemeClr val="accent2"/>
          </a:lnRef>
          <a:fillRef idx="1">
            <a:schemeClr val="lt1"/>
          </a:fillRef>
          <a:effectRef idx="0">
            <a:schemeClr val="accent2"/>
          </a:effectRef>
          <a:fontRef idx="minor">
            <a:schemeClr val="dk1"/>
          </a:fontRef>
        </p:style>
        <p:txBody>
          <a:bodyPr wrap="square">
            <a:spAutoFit/>
          </a:bodyPr>
          <a:lstStyle/>
          <a:p>
            <a:pPr>
              <a:defRPr/>
            </a:pPr>
            <a:r>
              <a:rPr lang="en-US" altLang="ja-JP" sz="1600" dirty="0"/>
              <a:t>JT-60</a:t>
            </a:r>
            <a:r>
              <a:rPr lang="ja-JP" altLang="en-US" sz="1600" dirty="0"/>
              <a:t>負イオン源</a:t>
            </a:r>
          </a:p>
        </p:txBody>
      </p:sp>
      <p:grpSp>
        <p:nvGrpSpPr>
          <p:cNvPr id="455" name="グループ化 454">
            <a:extLst>
              <a:ext uri="{FF2B5EF4-FFF2-40B4-BE49-F238E27FC236}">
                <a16:creationId xmlns:a16="http://schemas.microsoft.com/office/drawing/2014/main" id="{F6676830-4512-2553-55D7-395D2A3E2019}"/>
              </a:ext>
            </a:extLst>
          </p:cNvPr>
          <p:cNvGrpSpPr/>
          <p:nvPr/>
        </p:nvGrpSpPr>
        <p:grpSpPr>
          <a:xfrm rot="20492760">
            <a:off x="1985643" y="1137936"/>
            <a:ext cx="118445" cy="249777"/>
            <a:chOff x="7116039" y="1911035"/>
            <a:chExt cx="135237" cy="285189"/>
          </a:xfrm>
        </p:grpSpPr>
        <p:sp>
          <p:nvSpPr>
            <p:cNvPr id="453" name="正方形/長方形 452">
              <a:extLst>
                <a:ext uri="{FF2B5EF4-FFF2-40B4-BE49-F238E27FC236}">
                  <a16:creationId xmlns:a16="http://schemas.microsoft.com/office/drawing/2014/main" id="{DF3DC6A3-52E1-6FD5-5AAF-30EA407876DE}"/>
                </a:ext>
              </a:extLst>
            </p:cNvPr>
            <p:cNvSpPr/>
            <p:nvPr/>
          </p:nvSpPr>
          <p:spPr>
            <a:xfrm rot="1177110">
              <a:off x="7116039" y="1990294"/>
              <a:ext cx="61778" cy="205930"/>
            </a:xfrm>
            <a:prstGeom prst="rect">
              <a:avLst/>
            </a:prstGeom>
            <a:solidFill>
              <a:srgbClr val="00B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4" name="正方形/長方形 453">
              <a:extLst>
                <a:ext uri="{FF2B5EF4-FFF2-40B4-BE49-F238E27FC236}">
                  <a16:creationId xmlns:a16="http://schemas.microsoft.com/office/drawing/2014/main" id="{19BA36B6-8E7D-61A2-43EE-04BD621D8DBB}"/>
                </a:ext>
              </a:extLst>
            </p:cNvPr>
            <p:cNvSpPr/>
            <p:nvPr/>
          </p:nvSpPr>
          <p:spPr>
            <a:xfrm rot="1177110">
              <a:off x="7123374" y="1911035"/>
              <a:ext cx="127902" cy="119206"/>
            </a:xfrm>
            <a:prstGeom prst="rect">
              <a:avLst/>
            </a:prstGeom>
            <a:solidFill>
              <a:srgbClr val="00B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458" name="直線矢印コネクタ 457">
            <a:extLst>
              <a:ext uri="{FF2B5EF4-FFF2-40B4-BE49-F238E27FC236}">
                <a16:creationId xmlns:a16="http://schemas.microsoft.com/office/drawing/2014/main" id="{96542A57-4B0D-A2C5-035D-5460EB112767}"/>
              </a:ext>
            </a:extLst>
          </p:cNvPr>
          <p:cNvCxnSpPr>
            <a:cxnSpLocks/>
          </p:cNvCxnSpPr>
          <p:nvPr/>
        </p:nvCxnSpPr>
        <p:spPr>
          <a:xfrm>
            <a:off x="554472" y="3725657"/>
            <a:ext cx="2886900"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59" name="テキスト ボックス 458">
            <a:extLst>
              <a:ext uri="{FF2B5EF4-FFF2-40B4-BE49-F238E27FC236}">
                <a16:creationId xmlns:a16="http://schemas.microsoft.com/office/drawing/2014/main" id="{8E1FAFAC-8109-53E5-431F-7008A771383F}"/>
              </a:ext>
            </a:extLst>
          </p:cNvPr>
          <p:cNvSpPr txBox="1"/>
          <p:nvPr/>
        </p:nvSpPr>
        <p:spPr>
          <a:xfrm>
            <a:off x="2855971" y="3745820"/>
            <a:ext cx="625042" cy="269560"/>
          </a:xfrm>
          <a:prstGeom prst="rect">
            <a:avLst/>
          </a:prstGeom>
          <a:noFill/>
        </p:spPr>
        <p:txBody>
          <a:bodyPr wrap="none" rtlCol="0">
            <a:spAutoFit/>
          </a:bodyPr>
          <a:lstStyle/>
          <a:p>
            <a:r>
              <a:rPr kumimoji="1" lang="en-US" altLang="ja-JP" sz="1400" dirty="0"/>
              <a:t>Φ2.1m</a:t>
            </a:r>
            <a:endParaRPr kumimoji="1" lang="ja-JP" altLang="en-US" sz="1400" dirty="0"/>
          </a:p>
        </p:txBody>
      </p:sp>
      <p:cxnSp>
        <p:nvCxnSpPr>
          <p:cNvPr id="471" name="直線コネクタ 470">
            <a:extLst>
              <a:ext uri="{FF2B5EF4-FFF2-40B4-BE49-F238E27FC236}">
                <a16:creationId xmlns:a16="http://schemas.microsoft.com/office/drawing/2014/main" id="{724A8B1E-4A69-EEA8-6A3E-9B73ECD00656}"/>
              </a:ext>
            </a:extLst>
          </p:cNvPr>
          <p:cNvCxnSpPr/>
          <p:nvPr/>
        </p:nvCxnSpPr>
        <p:spPr>
          <a:xfrm flipV="1">
            <a:off x="381701" y="2046004"/>
            <a:ext cx="318511"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2" name="直線コネクタ 471">
            <a:extLst>
              <a:ext uri="{FF2B5EF4-FFF2-40B4-BE49-F238E27FC236}">
                <a16:creationId xmlns:a16="http://schemas.microsoft.com/office/drawing/2014/main" id="{75495B32-B6D8-9A47-8F81-AF0AD4EDCCA0}"/>
              </a:ext>
            </a:extLst>
          </p:cNvPr>
          <p:cNvCxnSpPr/>
          <p:nvPr/>
        </p:nvCxnSpPr>
        <p:spPr>
          <a:xfrm flipV="1">
            <a:off x="265878" y="2247625"/>
            <a:ext cx="23164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3" name="直線コネクタ 472">
            <a:extLst>
              <a:ext uri="{FF2B5EF4-FFF2-40B4-BE49-F238E27FC236}">
                <a16:creationId xmlns:a16="http://schemas.microsoft.com/office/drawing/2014/main" id="{7CF1F409-98B5-20EF-5E87-125A2C0B1109}"/>
              </a:ext>
            </a:extLst>
          </p:cNvPr>
          <p:cNvCxnSpPr/>
          <p:nvPr/>
        </p:nvCxnSpPr>
        <p:spPr>
          <a:xfrm flipV="1">
            <a:off x="309313" y="2300943"/>
            <a:ext cx="14477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4" name="直線コネクタ 473">
            <a:extLst>
              <a:ext uri="{FF2B5EF4-FFF2-40B4-BE49-F238E27FC236}">
                <a16:creationId xmlns:a16="http://schemas.microsoft.com/office/drawing/2014/main" id="{A8B0ABC2-D60B-740B-B926-9B37871C3243}"/>
              </a:ext>
            </a:extLst>
          </p:cNvPr>
          <p:cNvCxnSpPr/>
          <p:nvPr/>
        </p:nvCxnSpPr>
        <p:spPr>
          <a:xfrm flipH="1">
            <a:off x="381519" y="2036006"/>
            <a:ext cx="0" cy="21161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5" name="直線コネクタ 474">
            <a:extLst>
              <a:ext uri="{FF2B5EF4-FFF2-40B4-BE49-F238E27FC236}">
                <a16:creationId xmlns:a16="http://schemas.microsoft.com/office/drawing/2014/main" id="{4DC03A85-C1BF-01B2-4D43-3F31B1F275D5}"/>
              </a:ext>
            </a:extLst>
          </p:cNvPr>
          <p:cNvCxnSpPr/>
          <p:nvPr/>
        </p:nvCxnSpPr>
        <p:spPr>
          <a:xfrm flipH="1">
            <a:off x="381701" y="2302252"/>
            <a:ext cx="0" cy="27208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6" name="直線コネクタ 475">
            <a:extLst>
              <a:ext uri="{FF2B5EF4-FFF2-40B4-BE49-F238E27FC236}">
                <a16:creationId xmlns:a16="http://schemas.microsoft.com/office/drawing/2014/main" id="{5DF86F03-59D4-E340-2631-D04E4E3738C8}"/>
              </a:ext>
            </a:extLst>
          </p:cNvPr>
          <p:cNvCxnSpPr/>
          <p:nvPr/>
        </p:nvCxnSpPr>
        <p:spPr>
          <a:xfrm flipV="1">
            <a:off x="376595" y="2556117"/>
            <a:ext cx="318511"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7" name="直線コネクタ 476">
            <a:extLst>
              <a:ext uri="{FF2B5EF4-FFF2-40B4-BE49-F238E27FC236}">
                <a16:creationId xmlns:a16="http://schemas.microsoft.com/office/drawing/2014/main" id="{B0B981DF-0622-B634-FC76-E26127437754}"/>
              </a:ext>
            </a:extLst>
          </p:cNvPr>
          <p:cNvCxnSpPr/>
          <p:nvPr/>
        </p:nvCxnSpPr>
        <p:spPr>
          <a:xfrm flipV="1">
            <a:off x="260771" y="2757739"/>
            <a:ext cx="23164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8" name="直線コネクタ 477">
            <a:extLst>
              <a:ext uri="{FF2B5EF4-FFF2-40B4-BE49-F238E27FC236}">
                <a16:creationId xmlns:a16="http://schemas.microsoft.com/office/drawing/2014/main" id="{6776CCD2-5567-3BED-7AA9-8371EE2D5772}"/>
              </a:ext>
            </a:extLst>
          </p:cNvPr>
          <p:cNvCxnSpPr/>
          <p:nvPr/>
        </p:nvCxnSpPr>
        <p:spPr>
          <a:xfrm flipV="1">
            <a:off x="304205" y="2811057"/>
            <a:ext cx="14477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9" name="直線コネクタ 478">
            <a:extLst>
              <a:ext uri="{FF2B5EF4-FFF2-40B4-BE49-F238E27FC236}">
                <a16:creationId xmlns:a16="http://schemas.microsoft.com/office/drawing/2014/main" id="{C55BCF7F-DCFB-090E-EBD1-365AF8773FA7}"/>
              </a:ext>
            </a:extLst>
          </p:cNvPr>
          <p:cNvCxnSpPr/>
          <p:nvPr/>
        </p:nvCxnSpPr>
        <p:spPr>
          <a:xfrm flipH="1">
            <a:off x="380242" y="2546120"/>
            <a:ext cx="0" cy="21161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0" name="直線コネクタ 479">
            <a:extLst>
              <a:ext uri="{FF2B5EF4-FFF2-40B4-BE49-F238E27FC236}">
                <a16:creationId xmlns:a16="http://schemas.microsoft.com/office/drawing/2014/main" id="{F9BA5819-F6D8-F94F-4640-236C864CD34A}"/>
              </a:ext>
            </a:extLst>
          </p:cNvPr>
          <p:cNvCxnSpPr/>
          <p:nvPr/>
        </p:nvCxnSpPr>
        <p:spPr>
          <a:xfrm>
            <a:off x="376595" y="2812365"/>
            <a:ext cx="0" cy="25620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1" name="直線コネクタ 480">
            <a:extLst>
              <a:ext uri="{FF2B5EF4-FFF2-40B4-BE49-F238E27FC236}">
                <a16:creationId xmlns:a16="http://schemas.microsoft.com/office/drawing/2014/main" id="{3828E703-F751-C327-4FBA-12EECB625892}"/>
              </a:ext>
            </a:extLst>
          </p:cNvPr>
          <p:cNvCxnSpPr/>
          <p:nvPr/>
        </p:nvCxnSpPr>
        <p:spPr>
          <a:xfrm flipV="1">
            <a:off x="381701" y="3068574"/>
            <a:ext cx="318511"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2" name="直線コネクタ 481">
            <a:extLst>
              <a:ext uri="{FF2B5EF4-FFF2-40B4-BE49-F238E27FC236}">
                <a16:creationId xmlns:a16="http://schemas.microsoft.com/office/drawing/2014/main" id="{0E60064D-24EC-FF60-A3D1-AF8C08C07F2E}"/>
              </a:ext>
            </a:extLst>
          </p:cNvPr>
          <p:cNvCxnSpPr/>
          <p:nvPr/>
        </p:nvCxnSpPr>
        <p:spPr>
          <a:xfrm flipV="1">
            <a:off x="265878" y="3270195"/>
            <a:ext cx="23164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3" name="直線コネクタ 482">
            <a:extLst>
              <a:ext uri="{FF2B5EF4-FFF2-40B4-BE49-F238E27FC236}">
                <a16:creationId xmlns:a16="http://schemas.microsoft.com/office/drawing/2014/main" id="{F6F089D9-B7E5-9983-B8F9-201D35D9C304}"/>
              </a:ext>
            </a:extLst>
          </p:cNvPr>
          <p:cNvCxnSpPr/>
          <p:nvPr/>
        </p:nvCxnSpPr>
        <p:spPr>
          <a:xfrm flipV="1">
            <a:off x="309313" y="3323513"/>
            <a:ext cx="14477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4" name="直線コネクタ 483">
            <a:extLst>
              <a:ext uri="{FF2B5EF4-FFF2-40B4-BE49-F238E27FC236}">
                <a16:creationId xmlns:a16="http://schemas.microsoft.com/office/drawing/2014/main" id="{9CF6E1BA-6EA4-9676-0652-E65930ADAA29}"/>
              </a:ext>
            </a:extLst>
          </p:cNvPr>
          <p:cNvCxnSpPr/>
          <p:nvPr/>
        </p:nvCxnSpPr>
        <p:spPr>
          <a:xfrm flipH="1">
            <a:off x="377689" y="3058576"/>
            <a:ext cx="0" cy="21161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5" name="直線コネクタ 484">
            <a:extLst>
              <a:ext uri="{FF2B5EF4-FFF2-40B4-BE49-F238E27FC236}">
                <a16:creationId xmlns:a16="http://schemas.microsoft.com/office/drawing/2014/main" id="{93FBB043-14B9-1580-00D9-35EABA8B36CE}"/>
              </a:ext>
            </a:extLst>
          </p:cNvPr>
          <p:cNvCxnSpPr/>
          <p:nvPr/>
        </p:nvCxnSpPr>
        <p:spPr>
          <a:xfrm>
            <a:off x="376595" y="3324821"/>
            <a:ext cx="0" cy="33231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6" name="直線コネクタ 485">
            <a:extLst>
              <a:ext uri="{FF2B5EF4-FFF2-40B4-BE49-F238E27FC236}">
                <a16:creationId xmlns:a16="http://schemas.microsoft.com/office/drawing/2014/main" id="{F174D291-AD15-9D4C-1506-EC1076D82193}"/>
              </a:ext>
            </a:extLst>
          </p:cNvPr>
          <p:cNvCxnSpPr/>
          <p:nvPr/>
        </p:nvCxnSpPr>
        <p:spPr>
          <a:xfrm flipV="1">
            <a:off x="376595" y="3569824"/>
            <a:ext cx="318511"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7" name="直線コネクタ 486">
            <a:extLst>
              <a:ext uri="{FF2B5EF4-FFF2-40B4-BE49-F238E27FC236}">
                <a16:creationId xmlns:a16="http://schemas.microsoft.com/office/drawing/2014/main" id="{2F4850A3-7535-0C2E-172E-EC237B34ACD5}"/>
              </a:ext>
            </a:extLst>
          </p:cNvPr>
          <p:cNvCxnSpPr>
            <a:cxnSpLocks noChangeAspect="1"/>
          </p:cNvCxnSpPr>
          <p:nvPr/>
        </p:nvCxnSpPr>
        <p:spPr>
          <a:xfrm flipH="1">
            <a:off x="174159" y="3664754"/>
            <a:ext cx="48641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8" name="直線コネクタ 487">
            <a:extLst>
              <a:ext uri="{FF2B5EF4-FFF2-40B4-BE49-F238E27FC236}">
                <a16:creationId xmlns:a16="http://schemas.microsoft.com/office/drawing/2014/main" id="{F7A455A9-C935-9086-49E2-B89552EA9DFD}"/>
              </a:ext>
            </a:extLst>
          </p:cNvPr>
          <p:cNvCxnSpPr>
            <a:cxnSpLocks/>
          </p:cNvCxnSpPr>
          <p:nvPr/>
        </p:nvCxnSpPr>
        <p:spPr>
          <a:xfrm flipH="1">
            <a:off x="278430" y="3724911"/>
            <a:ext cx="245641"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9" name="直線コネクタ 488">
            <a:extLst>
              <a:ext uri="{FF2B5EF4-FFF2-40B4-BE49-F238E27FC236}">
                <a16:creationId xmlns:a16="http://schemas.microsoft.com/office/drawing/2014/main" id="{8DFB9265-BA30-AE16-AF8C-7C636A19AF8D}"/>
              </a:ext>
            </a:extLst>
          </p:cNvPr>
          <p:cNvCxnSpPr>
            <a:cxnSpLocks/>
          </p:cNvCxnSpPr>
          <p:nvPr/>
        </p:nvCxnSpPr>
        <p:spPr>
          <a:xfrm flipH="1">
            <a:off x="331974" y="3784814"/>
            <a:ext cx="12963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91" name="テキスト ボックス 490">
            <a:extLst>
              <a:ext uri="{FF2B5EF4-FFF2-40B4-BE49-F238E27FC236}">
                <a16:creationId xmlns:a16="http://schemas.microsoft.com/office/drawing/2014/main" id="{F488B8AC-8E84-C21B-C6FD-C16B4C8925BD}"/>
              </a:ext>
            </a:extLst>
          </p:cNvPr>
          <p:cNvSpPr txBox="1">
            <a:spLocks noChangeAspect="1"/>
          </p:cNvSpPr>
          <p:nvPr/>
        </p:nvSpPr>
        <p:spPr>
          <a:xfrm>
            <a:off x="149879" y="1573735"/>
            <a:ext cx="637678" cy="269560"/>
          </a:xfrm>
          <a:prstGeom prst="rect">
            <a:avLst/>
          </a:prstGeom>
          <a:noFill/>
        </p:spPr>
        <p:txBody>
          <a:bodyPr wrap="none" rtlCol="0">
            <a:spAutoFit/>
          </a:bodyPr>
          <a:lstStyle/>
          <a:p>
            <a:r>
              <a:rPr kumimoji="1" lang="en-US" altLang="ja-JP" sz="1400" dirty="0">
                <a:ea typeface="ＭＳ Ｐゴシック" panose="020B0600070205080204" pitchFamily="50" charset="-128"/>
              </a:rPr>
              <a:t>-500kV</a:t>
            </a:r>
            <a:endParaRPr kumimoji="1" lang="ja-JP" altLang="en-US" sz="1400" dirty="0">
              <a:ea typeface="ＭＳ Ｐゴシック" panose="020B0600070205080204" pitchFamily="50" charset="-128"/>
            </a:endParaRPr>
          </a:p>
        </p:txBody>
      </p:sp>
      <p:grpSp>
        <p:nvGrpSpPr>
          <p:cNvPr id="500" name="グループ化 499">
            <a:extLst>
              <a:ext uri="{FF2B5EF4-FFF2-40B4-BE49-F238E27FC236}">
                <a16:creationId xmlns:a16="http://schemas.microsoft.com/office/drawing/2014/main" id="{F444BD96-636D-C81F-9481-8E1360D4DAB4}"/>
              </a:ext>
            </a:extLst>
          </p:cNvPr>
          <p:cNvGrpSpPr/>
          <p:nvPr/>
        </p:nvGrpSpPr>
        <p:grpSpPr>
          <a:xfrm>
            <a:off x="5070729" y="705455"/>
            <a:ext cx="4200937" cy="3891577"/>
            <a:chOff x="4701048" y="593574"/>
            <a:chExt cx="4200937" cy="3891577"/>
          </a:xfrm>
        </p:grpSpPr>
        <p:pic>
          <p:nvPicPr>
            <p:cNvPr id="293" name="図 9">
              <a:extLst>
                <a:ext uri="{FF2B5EF4-FFF2-40B4-BE49-F238E27FC236}">
                  <a16:creationId xmlns:a16="http://schemas.microsoft.com/office/drawing/2014/main" id="{D3D42E9F-C22C-B629-B258-7C136A4CD26D}"/>
                </a:ext>
              </a:extLst>
            </p:cNvPr>
            <p:cNvPicPr>
              <a:picLocks noChangeAspect="1"/>
            </p:cNvPicPr>
            <p:nvPr/>
          </p:nvPicPr>
          <p:blipFill>
            <a:blip r:embed="rId4">
              <a:extLst>
                <a:ext uri="{28A0092B-C50C-407E-A947-70E740481C1C}">
                  <a14:useLocalDpi xmlns:a14="http://schemas.microsoft.com/office/drawing/2010/main" val="0"/>
                </a:ext>
              </a:extLst>
            </a:blip>
            <a:srcRect l="53329"/>
            <a:stretch>
              <a:fillRect/>
            </a:stretch>
          </p:blipFill>
          <p:spPr bwMode="auto">
            <a:xfrm>
              <a:off x="5291411" y="991231"/>
              <a:ext cx="2807732" cy="3253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94" name="直線矢印コネクタ 293">
              <a:extLst>
                <a:ext uri="{FF2B5EF4-FFF2-40B4-BE49-F238E27FC236}">
                  <a16:creationId xmlns:a16="http://schemas.microsoft.com/office/drawing/2014/main" id="{84F61E90-0C11-09B8-DACD-DBA8845A9226}"/>
                </a:ext>
              </a:extLst>
            </p:cNvPr>
            <p:cNvCxnSpPr/>
            <p:nvPr/>
          </p:nvCxnSpPr>
          <p:spPr>
            <a:xfrm flipV="1">
              <a:off x="5345519" y="4303029"/>
              <a:ext cx="2726713"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95" name="テキスト ボックス 294">
              <a:extLst>
                <a:ext uri="{FF2B5EF4-FFF2-40B4-BE49-F238E27FC236}">
                  <a16:creationId xmlns:a16="http://schemas.microsoft.com/office/drawing/2014/main" id="{FE07A712-8F93-A015-6083-424BA95FCFFD}"/>
                </a:ext>
              </a:extLst>
            </p:cNvPr>
            <p:cNvSpPr txBox="1"/>
            <p:nvPr/>
          </p:nvSpPr>
          <p:spPr>
            <a:xfrm>
              <a:off x="8057394" y="4120906"/>
              <a:ext cx="844591" cy="364245"/>
            </a:xfrm>
            <a:prstGeom prst="rect">
              <a:avLst/>
            </a:prstGeom>
            <a:noFill/>
          </p:spPr>
          <p:txBody>
            <a:bodyPr wrap="none" rtlCol="0">
              <a:spAutoFit/>
            </a:bodyPr>
            <a:lstStyle/>
            <a:p>
              <a:r>
                <a:rPr kumimoji="1" lang="en-US" altLang="ja-JP" sz="1400" dirty="0"/>
                <a:t>Φ2.1m</a:t>
              </a:r>
              <a:endParaRPr kumimoji="1" lang="ja-JP" altLang="en-US" sz="1400" dirty="0"/>
            </a:p>
          </p:txBody>
        </p:sp>
        <p:cxnSp>
          <p:nvCxnSpPr>
            <p:cNvPr id="296" name="直線コネクタ 295">
              <a:extLst>
                <a:ext uri="{FF2B5EF4-FFF2-40B4-BE49-F238E27FC236}">
                  <a16:creationId xmlns:a16="http://schemas.microsoft.com/office/drawing/2014/main" id="{227BB158-A556-80EB-9F92-A29D484DB49D}"/>
                </a:ext>
              </a:extLst>
            </p:cNvPr>
            <p:cNvCxnSpPr/>
            <p:nvPr/>
          </p:nvCxnSpPr>
          <p:spPr>
            <a:xfrm flipV="1">
              <a:off x="5031633" y="1622231"/>
              <a:ext cx="318511"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7" name="直線コネクタ 296">
              <a:extLst>
                <a:ext uri="{FF2B5EF4-FFF2-40B4-BE49-F238E27FC236}">
                  <a16:creationId xmlns:a16="http://schemas.microsoft.com/office/drawing/2014/main" id="{6831E03A-BA24-ACAD-20FA-A6F7E5B399AC}"/>
                </a:ext>
              </a:extLst>
            </p:cNvPr>
            <p:cNvCxnSpPr/>
            <p:nvPr/>
          </p:nvCxnSpPr>
          <p:spPr>
            <a:xfrm flipV="1">
              <a:off x="4915811" y="1823853"/>
              <a:ext cx="23164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8" name="直線コネクタ 297">
              <a:extLst>
                <a:ext uri="{FF2B5EF4-FFF2-40B4-BE49-F238E27FC236}">
                  <a16:creationId xmlns:a16="http://schemas.microsoft.com/office/drawing/2014/main" id="{3C7503FC-4BDE-C064-D0D8-14AD03CD16DC}"/>
                </a:ext>
              </a:extLst>
            </p:cNvPr>
            <p:cNvCxnSpPr/>
            <p:nvPr/>
          </p:nvCxnSpPr>
          <p:spPr>
            <a:xfrm flipV="1">
              <a:off x="4959245" y="1877171"/>
              <a:ext cx="14477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9" name="直線コネクタ 298">
              <a:extLst>
                <a:ext uri="{FF2B5EF4-FFF2-40B4-BE49-F238E27FC236}">
                  <a16:creationId xmlns:a16="http://schemas.microsoft.com/office/drawing/2014/main" id="{3C678217-E5EE-9164-9D2A-DF60CC0F5177}"/>
                </a:ext>
              </a:extLst>
            </p:cNvPr>
            <p:cNvCxnSpPr/>
            <p:nvPr/>
          </p:nvCxnSpPr>
          <p:spPr>
            <a:xfrm flipH="1">
              <a:off x="5035282" y="1612234"/>
              <a:ext cx="0" cy="21161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0" name="直線コネクタ 299">
              <a:extLst>
                <a:ext uri="{FF2B5EF4-FFF2-40B4-BE49-F238E27FC236}">
                  <a16:creationId xmlns:a16="http://schemas.microsoft.com/office/drawing/2014/main" id="{F2B790CC-F2A9-74A2-1141-4E084309098C}"/>
                </a:ext>
              </a:extLst>
            </p:cNvPr>
            <p:cNvCxnSpPr/>
            <p:nvPr/>
          </p:nvCxnSpPr>
          <p:spPr>
            <a:xfrm flipH="1">
              <a:off x="5031633" y="1878479"/>
              <a:ext cx="0" cy="27208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1" name="直線コネクタ 300">
              <a:extLst>
                <a:ext uri="{FF2B5EF4-FFF2-40B4-BE49-F238E27FC236}">
                  <a16:creationId xmlns:a16="http://schemas.microsoft.com/office/drawing/2014/main" id="{40011CA2-36B6-06BC-D224-BD4EE80AC08B}"/>
                </a:ext>
              </a:extLst>
            </p:cNvPr>
            <p:cNvCxnSpPr/>
            <p:nvPr/>
          </p:nvCxnSpPr>
          <p:spPr>
            <a:xfrm flipV="1">
              <a:off x="5031633" y="2127120"/>
              <a:ext cx="318511"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2" name="直線コネクタ 301">
              <a:extLst>
                <a:ext uri="{FF2B5EF4-FFF2-40B4-BE49-F238E27FC236}">
                  <a16:creationId xmlns:a16="http://schemas.microsoft.com/office/drawing/2014/main" id="{34DB9B7D-9FCE-DC0B-7B19-2E0446B3BC75}"/>
                </a:ext>
              </a:extLst>
            </p:cNvPr>
            <p:cNvCxnSpPr/>
            <p:nvPr/>
          </p:nvCxnSpPr>
          <p:spPr>
            <a:xfrm flipV="1">
              <a:off x="4915811" y="2328741"/>
              <a:ext cx="23164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3" name="直線コネクタ 302">
              <a:extLst>
                <a:ext uri="{FF2B5EF4-FFF2-40B4-BE49-F238E27FC236}">
                  <a16:creationId xmlns:a16="http://schemas.microsoft.com/office/drawing/2014/main" id="{7FEABC14-4E1D-5BC6-D2BC-29969796217A}"/>
                </a:ext>
              </a:extLst>
            </p:cNvPr>
            <p:cNvCxnSpPr/>
            <p:nvPr/>
          </p:nvCxnSpPr>
          <p:spPr>
            <a:xfrm flipV="1">
              <a:off x="4959245" y="2382060"/>
              <a:ext cx="14477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4" name="直線コネクタ 303">
              <a:extLst>
                <a:ext uri="{FF2B5EF4-FFF2-40B4-BE49-F238E27FC236}">
                  <a16:creationId xmlns:a16="http://schemas.microsoft.com/office/drawing/2014/main" id="{203F3C74-0D7E-4525-589E-C3E5377CD2AB}"/>
                </a:ext>
              </a:extLst>
            </p:cNvPr>
            <p:cNvCxnSpPr/>
            <p:nvPr/>
          </p:nvCxnSpPr>
          <p:spPr>
            <a:xfrm flipH="1">
              <a:off x="5031451" y="2117123"/>
              <a:ext cx="0" cy="21161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5" name="直線コネクタ 304">
              <a:extLst>
                <a:ext uri="{FF2B5EF4-FFF2-40B4-BE49-F238E27FC236}">
                  <a16:creationId xmlns:a16="http://schemas.microsoft.com/office/drawing/2014/main" id="{AE2FF3A8-4316-B020-8817-B57E3549F090}"/>
                </a:ext>
              </a:extLst>
            </p:cNvPr>
            <p:cNvCxnSpPr/>
            <p:nvPr/>
          </p:nvCxnSpPr>
          <p:spPr>
            <a:xfrm flipH="1">
              <a:off x="5031633" y="2383368"/>
              <a:ext cx="0" cy="27208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6" name="直線コネクタ 305">
              <a:extLst>
                <a:ext uri="{FF2B5EF4-FFF2-40B4-BE49-F238E27FC236}">
                  <a16:creationId xmlns:a16="http://schemas.microsoft.com/office/drawing/2014/main" id="{E2749F3D-B5C8-05F7-32A2-3965D5DD339C}"/>
                </a:ext>
              </a:extLst>
            </p:cNvPr>
            <p:cNvCxnSpPr/>
            <p:nvPr/>
          </p:nvCxnSpPr>
          <p:spPr>
            <a:xfrm flipV="1">
              <a:off x="5031633" y="2633437"/>
              <a:ext cx="318511"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7" name="直線コネクタ 306">
              <a:extLst>
                <a:ext uri="{FF2B5EF4-FFF2-40B4-BE49-F238E27FC236}">
                  <a16:creationId xmlns:a16="http://schemas.microsoft.com/office/drawing/2014/main" id="{EAC8B8FB-F51F-836B-53CC-EF58BAE53C95}"/>
                </a:ext>
              </a:extLst>
            </p:cNvPr>
            <p:cNvCxnSpPr/>
            <p:nvPr/>
          </p:nvCxnSpPr>
          <p:spPr>
            <a:xfrm flipV="1">
              <a:off x="4915811" y="2835058"/>
              <a:ext cx="23164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8" name="直線コネクタ 307">
              <a:extLst>
                <a:ext uri="{FF2B5EF4-FFF2-40B4-BE49-F238E27FC236}">
                  <a16:creationId xmlns:a16="http://schemas.microsoft.com/office/drawing/2014/main" id="{DB0CA9B8-8F60-3A04-C834-D72C537FF1F5}"/>
                </a:ext>
              </a:extLst>
            </p:cNvPr>
            <p:cNvCxnSpPr/>
            <p:nvPr/>
          </p:nvCxnSpPr>
          <p:spPr>
            <a:xfrm flipV="1">
              <a:off x="4959245" y="2888376"/>
              <a:ext cx="14477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9" name="直線コネクタ 308">
              <a:extLst>
                <a:ext uri="{FF2B5EF4-FFF2-40B4-BE49-F238E27FC236}">
                  <a16:creationId xmlns:a16="http://schemas.microsoft.com/office/drawing/2014/main" id="{8C26D82C-3166-F240-7809-38060AEC11F0}"/>
                </a:ext>
              </a:extLst>
            </p:cNvPr>
            <p:cNvCxnSpPr/>
            <p:nvPr/>
          </p:nvCxnSpPr>
          <p:spPr>
            <a:xfrm flipH="1">
              <a:off x="5031451" y="2623439"/>
              <a:ext cx="0" cy="21161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0" name="直線コネクタ 309">
              <a:extLst>
                <a:ext uri="{FF2B5EF4-FFF2-40B4-BE49-F238E27FC236}">
                  <a16:creationId xmlns:a16="http://schemas.microsoft.com/office/drawing/2014/main" id="{CB21E93D-E8AD-E64B-D52D-A2FC9CC068DA}"/>
                </a:ext>
              </a:extLst>
            </p:cNvPr>
            <p:cNvCxnSpPr/>
            <p:nvPr/>
          </p:nvCxnSpPr>
          <p:spPr>
            <a:xfrm flipH="1">
              <a:off x="5031633" y="2889685"/>
              <a:ext cx="0" cy="27208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1" name="直線コネクタ 310">
              <a:extLst>
                <a:ext uri="{FF2B5EF4-FFF2-40B4-BE49-F238E27FC236}">
                  <a16:creationId xmlns:a16="http://schemas.microsoft.com/office/drawing/2014/main" id="{FA7F7914-BCB7-C7D8-7999-BC542D09268B}"/>
                </a:ext>
              </a:extLst>
            </p:cNvPr>
            <p:cNvCxnSpPr/>
            <p:nvPr/>
          </p:nvCxnSpPr>
          <p:spPr>
            <a:xfrm flipV="1">
              <a:off x="5026527" y="3143550"/>
              <a:ext cx="318511"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2" name="直線コネクタ 311">
              <a:extLst>
                <a:ext uri="{FF2B5EF4-FFF2-40B4-BE49-F238E27FC236}">
                  <a16:creationId xmlns:a16="http://schemas.microsoft.com/office/drawing/2014/main" id="{02414754-4A1A-83F2-FC66-A3FA48140C0F}"/>
                </a:ext>
              </a:extLst>
            </p:cNvPr>
            <p:cNvCxnSpPr/>
            <p:nvPr/>
          </p:nvCxnSpPr>
          <p:spPr>
            <a:xfrm flipV="1">
              <a:off x="4910704" y="3345172"/>
              <a:ext cx="23164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3" name="直線コネクタ 312">
              <a:extLst>
                <a:ext uri="{FF2B5EF4-FFF2-40B4-BE49-F238E27FC236}">
                  <a16:creationId xmlns:a16="http://schemas.microsoft.com/office/drawing/2014/main" id="{DBBB1F4F-BC61-8041-196A-867018D6ABCB}"/>
                </a:ext>
              </a:extLst>
            </p:cNvPr>
            <p:cNvCxnSpPr/>
            <p:nvPr/>
          </p:nvCxnSpPr>
          <p:spPr>
            <a:xfrm flipV="1">
              <a:off x="4954137" y="3398490"/>
              <a:ext cx="14477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4" name="直線コネクタ 313">
              <a:extLst>
                <a:ext uri="{FF2B5EF4-FFF2-40B4-BE49-F238E27FC236}">
                  <a16:creationId xmlns:a16="http://schemas.microsoft.com/office/drawing/2014/main" id="{38B44064-D51F-413C-52B9-6C0E47DE688C}"/>
                </a:ext>
              </a:extLst>
            </p:cNvPr>
            <p:cNvCxnSpPr/>
            <p:nvPr/>
          </p:nvCxnSpPr>
          <p:spPr>
            <a:xfrm flipH="1">
              <a:off x="5030174" y="3133553"/>
              <a:ext cx="0" cy="21161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5" name="直線コネクタ 314">
              <a:extLst>
                <a:ext uri="{FF2B5EF4-FFF2-40B4-BE49-F238E27FC236}">
                  <a16:creationId xmlns:a16="http://schemas.microsoft.com/office/drawing/2014/main" id="{E397AE5A-7E5E-B143-89D2-E06C21770A2A}"/>
                </a:ext>
              </a:extLst>
            </p:cNvPr>
            <p:cNvCxnSpPr/>
            <p:nvPr/>
          </p:nvCxnSpPr>
          <p:spPr>
            <a:xfrm>
              <a:off x="5026527" y="3399798"/>
              <a:ext cx="0" cy="25620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6" name="直線コネクタ 315">
              <a:extLst>
                <a:ext uri="{FF2B5EF4-FFF2-40B4-BE49-F238E27FC236}">
                  <a16:creationId xmlns:a16="http://schemas.microsoft.com/office/drawing/2014/main" id="{B6ECD4A6-E4E4-D08F-2127-35428FE421C6}"/>
                </a:ext>
              </a:extLst>
            </p:cNvPr>
            <p:cNvCxnSpPr/>
            <p:nvPr/>
          </p:nvCxnSpPr>
          <p:spPr>
            <a:xfrm flipV="1">
              <a:off x="5031633" y="3656006"/>
              <a:ext cx="318511"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7" name="直線コネクタ 316">
              <a:extLst>
                <a:ext uri="{FF2B5EF4-FFF2-40B4-BE49-F238E27FC236}">
                  <a16:creationId xmlns:a16="http://schemas.microsoft.com/office/drawing/2014/main" id="{35F7CA68-F28D-FB7A-7220-9BEDE9CECC07}"/>
                </a:ext>
              </a:extLst>
            </p:cNvPr>
            <p:cNvCxnSpPr/>
            <p:nvPr/>
          </p:nvCxnSpPr>
          <p:spPr>
            <a:xfrm flipV="1">
              <a:off x="4915811" y="3857628"/>
              <a:ext cx="23164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8" name="直線コネクタ 317">
              <a:extLst>
                <a:ext uri="{FF2B5EF4-FFF2-40B4-BE49-F238E27FC236}">
                  <a16:creationId xmlns:a16="http://schemas.microsoft.com/office/drawing/2014/main" id="{FBAB5A71-C67F-F330-F4F8-8BCCAF677FD2}"/>
                </a:ext>
              </a:extLst>
            </p:cNvPr>
            <p:cNvCxnSpPr/>
            <p:nvPr/>
          </p:nvCxnSpPr>
          <p:spPr>
            <a:xfrm flipV="1">
              <a:off x="4959245" y="3910946"/>
              <a:ext cx="14477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9" name="直線コネクタ 318">
              <a:extLst>
                <a:ext uri="{FF2B5EF4-FFF2-40B4-BE49-F238E27FC236}">
                  <a16:creationId xmlns:a16="http://schemas.microsoft.com/office/drawing/2014/main" id="{34B5C90A-9B3D-1DB3-8EDE-D97A55CECF0D}"/>
                </a:ext>
              </a:extLst>
            </p:cNvPr>
            <p:cNvCxnSpPr/>
            <p:nvPr/>
          </p:nvCxnSpPr>
          <p:spPr>
            <a:xfrm flipH="1">
              <a:off x="5027621" y="3646009"/>
              <a:ext cx="0" cy="21161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0" name="直線コネクタ 319">
              <a:extLst>
                <a:ext uri="{FF2B5EF4-FFF2-40B4-BE49-F238E27FC236}">
                  <a16:creationId xmlns:a16="http://schemas.microsoft.com/office/drawing/2014/main" id="{CEA7ABDA-DF28-4881-70A9-E4C1367EA197}"/>
                </a:ext>
              </a:extLst>
            </p:cNvPr>
            <p:cNvCxnSpPr/>
            <p:nvPr/>
          </p:nvCxnSpPr>
          <p:spPr>
            <a:xfrm>
              <a:off x="5026527" y="3912254"/>
              <a:ext cx="0" cy="33231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1" name="直線コネクタ 320">
              <a:extLst>
                <a:ext uri="{FF2B5EF4-FFF2-40B4-BE49-F238E27FC236}">
                  <a16:creationId xmlns:a16="http://schemas.microsoft.com/office/drawing/2014/main" id="{3096B5A4-7E0F-9BE9-DFEE-0D49588D1F77}"/>
                </a:ext>
              </a:extLst>
            </p:cNvPr>
            <p:cNvCxnSpPr/>
            <p:nvPr/>
          </p:nvCxnSpPr>
          <p:spPr>
            <a:xfrm flipV="1">
              <a:off x="5026527" y="4157257"/>
              <a:ext cx="318511"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2" name="直線矢印コネクタ 321">
              <a:extLst>
                <a:ext uri="{FF2B5EF4-FFF2-40B4-BE49-F238E27FC236}">
                  <a16:creationId xmlns:a16="http://schemas.microsoft.com/office/drawing/2014/main" id="{1621F28C-DCAC-A19A-C2BA-52F9AE8430AF}"/>
                </a:ext>
              </a:extLst>
            </p:cNvPr>
            <p:cNvCxnSpPr/>
            <p:nvPr/>
          </p:nvCxnSpPr>
          <p:spPr>
            <a:xfrm>
              <a:off x="8229388" y="991231"/>
              <a:ext cx="0" cy="319074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23" name="テキスト ボックス 322">
              <a:extLst>
                <a:ext uri="{FF2B5EF4-FFF2-40B4-BE49-F238E27FC236}">
                  <a16:creationId xmlns:a16="http://schemas.microsoft.com/office/drawing/2014/main" id="{F993C703-F9C0-F7B0-3885-18EC5FA2A894}"/>
                </a:ext>
              </a:extLst>
            </p:cNvPr>
            <p:cNvSpPr txBox="1"/>
            <p:nvPr/>
          </p:nvSpPr>
          <p:spPr>
            <a:xfrm>
              <a:off x="8191776" y="1069289"/>
              <a:ext cx="689029" cy="348030"/>
            </a:xfrm>
            <a:prstGeom prst="rect">
              <a:avLst/>
            </a:prstGeom>
            <a:noFill/>
          </p:spPr>
          <p:txBody>
            <a:bodyPr wrap="none" rtlCol="0">
              <a:spAutoFit/>
            </a:bodyPr>
            <a:lstStyle/>
            <a:p>
              <a:r>
                <a:rPr kumimoji="1" lang="en-US" altLang="ja-JP" sz="1400" dirty="0"/>
                <a:t>2.3m</a:t>
              </a:r>
              <a:endParaRPr kumimoji="1" lang="ja-JP" altLang="en-US" sz="1400" dirty="0"/>
            </a:p>
          </p:txBody>
        </p:sp>
        <p:cxnSp>
          <p:nvCxnSpPr>
            <p:cNvPr id="344" name="直線コネクタ 343">
              <a:extLst>
                <a:ext uri="{FF2B5EF4-FFF2-40B4-BE49-F238E27FC236}">
                  <a16:creationId xmlns:a16="http://schemas.microsoft.com/office/drawing/2014/main" id="{1487FA01-7C6F-0049-BCF5-BCAA0CA314F2}"/>
                </a:ext>
              </a:extLst>
            </p:cNvPr>
            <p:cNvCxnSpPr>
              <a:cxnSpLocks noChangeAspect="1"/>
            </p:cNvCxnSpPr>
            <p:nvPr/>
          </p:nvCxnSpPr>
          <p:spPr>
            <a:xfrm flipH="1">
              <a:off x="4824091" y="4252187"/>
              <a:ext cx="48641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5" name="直線コネクタ 344">
              <a:extLst>
                <a:ext uri="{FF2B5EF4-FFF2-40B4-BE49-F238E27FC236}">
                  <a16:creationId xmlns:a16="http://schemas.microsoft.com/office/drawing/2014/main" id="{6F08651A-4642-7BEB-3272-26581CB11BED}"/>
                </a:ext>
              </a:extLst>
            </p:cNvPr>
            <p:cNvCxnSpPr>
              <a:cxnSpLocks/>
            </p:cNvCxnSpPr>
            <p:nvPr/>
          </p:nvCxnSpPr>
          <p:spPr>
            <a:xfrm flipH="1">
              <a:off x="4928362" y="4312344"/>
              <a:ext cx="245641"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6" name="直線コネクタ 345">
              <a:extLst>
                <a:ext uri="{FF2B5EF4-FFF2-40B4-BE49-F238E27FC236}">
                  <a16:creationId xmlns:a16="http://schemas.microsoft.com/office/drawing/2014/main" id="{57A74CE7-42C7-2AD4-CBEC-A20EFCD5683F}"/>
                </a:ext>
              </a:extLst>
            </p:cNvPr>
            <p:cNvCxnSpPr>
              <a:cxnSpLocks/>
            </p:cNvCxnSpPr>
            <p:nvPr/>
          </p:nvCxnSpPr>
          <p:spPr>
            <a:xfrm flipH="1">
              <a:off x="4981906" y="4372246"/>
              <a:ext cx="12963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47" name="テキスト ボックス 346">
              <a:extLst>
                <a:ext uri="{FF2B5EF4-FFF2-40B4-BE49-F238E27FC236}">
                  <a16:creationId xmlns:a16="http://schemas.microsoft.com/office/drawing/2014/main" id="{2C909D41-F352-6553-2978-5FE1F5B09CEC}"/>
                </a:ext>
              </a:extLst>
            </p:cNvPr>
            <p:cNvSpPr txBox="1">
              <a:spLocks noChangeAspect="1"/>
            </p:cNvSpPr>
            <p:nvPr/>
          </p:nvSpPr>
          <p:spPr>
            <a:xfrm>
              <a:off x="4701048" y="3969058"/>
              <a:ext cx="338635" cy="269560"/>
            </a:xfrm>
            <a:prstGeom prst="rect">
              <a:avLst/>
            </a:prstGeom>
            <a:noFill/>
          </p:spPr>
          <p:txBody>
            <a:bodyPr wrap="none" rtlCol="0">
              <a:spAutoFit/>
            </a:bodyPr>
            <a:lstStyle/>
            <a:p>
              <a:r>
                <a:rPr kumimoji="1" lang="en-US" altLang="ja-JP" sz="1400" dirty="0">
                  <a:ea typeface="ＭＳ Ｐゴシック" panose="020B0600070205080204" pitchFamily="50" charset="-128"/>
                </a:rPr>
                <a:t>0V</a:t>
              </a:r>
              <a:endParaRPr kumimoji="1" lang="ja-JP" altLang="en-US" sz="1400" dirty="0">
                <a:ea typeface="ＭＳ Ｐゴシック" panose="020B0600070205080204" pitchFamily="50" charset="-128"/>
              </a:endParaRPr>
            </a:p>
          </p:txBody>
        </p:sp>
        <p:sp>
          <p:nvSpPr>
            <p:cNvPr id="349" name="テキスト ボックス 348">
              <a:extLst>
                <a:ext uri="{FF2B5EF4-FFF2-40B4-BE49-F238E27FC236}">
                  <a16:creationId xmlns:a16="http://schemas.microsoft.com/office/drawing/2014/main" id="{8A6E60B6-F7CC-7CA1-E348-362EDF3D0C84}"/>
                </a:ext>
              </a:extLst>
            </p:cNvPr>
            <p:cNvSpPr txBox="1">
              <a:spLocks noChangeAspect="1"/>
            </p:cNvSpPr>
            <p:nvPr/>
          </p:nvSpPr>
          <p:spPr>
            <a:xfrm>
              <a:off x="4887510" y="1352671"/>
              <a:ext cx="503685" cy="269560"/>
            </a:xfrm>
            <a:prstGeom prst="rect">
              <a:avLst/>
            </a:prstGeom>
            <a:noFill/>
          </p:spPr>
          <p:txBody>
            <a:bodyPr wrap="none" rtlCol="0">
              <a:spAutoFit/>
            </a:bodyPr>
            <a:lstStyle/>
            <a:p>
              <a:r>
                <a:rPr kumimoji="1" lang="en-US" altLang="ja-JP" sz="1400" dirty="0">
                  <a:ea typeface="ＭＳ Ｐゴシック" panose="020B0600070205080204" pitchFamily="50" charset="-128"/>
                </a:rPr>
                <a:t>-1MV</a:t>
              </a:r>
              <a:endParaRPr kumimoji="1" lang="ja-JP" altLang="en-US" sz="1400" dirty="0">
                <a:ea typeface="ＭＳ Ｐゴシック" panose="020B0600070205080204" pitchFamily="50" charset="-128"/>
              </a:endParaRPr>
            </a:p>
          </p:txBody>
        </p:sp>
        <p:sp>
          <p:nvSpPr>
            <p:cNvPr id="362" name="正方形/長方形 361">
              <a:extLst>
                <a:ext uri="{FF2B5EF4-FFF2-40B4-BE49-F238E27FC236}">
                  <a16:creationId xmlns:a16="http://schemas.microsoft.com/office/drawing/2014/main" id="{06735ABE-4AD2-3548-2B0A-465A8E0F1872}"/>
                </a:ext>
              </a:extLst>
            </p:cNvPr>
            <p:cNvSpPr/>
            <p:nvPr/>
          </p:nvSpPr>
          <p:spPr>
            <a:xfrm rot="1177110">
              <a:off x="6825578" y="1681972"/>
              <a:ext cx="54107" cy="180360"/>
            </a:xfrm>
            <a:prstGeom prst="rect">
              <a:avLst/>
            </a:prstGeom>
            <a:solidFill>
              <a:srgbClr val="00B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7" name="右矢印 44">
              <a:extLst>
                <a:ext uri="{FF2B5EF4-FFF2-40B4-BE49-F238E27FC236}">
                  <a16:creationId xmlns:a16="http://schemas.microsoft.com/office/drawing/2014/main" id="{8EDB29AC-5529-C60C-8883-FE86D003AD53}"/>
                </a:ext>
              </a:extLst>
            </p:cNvPr>
            <p:cNvSpPr/>
            <p:nvPr/>
          </p:nvSpPr>
          <p:spPr bwMode="auto">
            <a:xfrm rot="5400000">
              <a:off x="5766205" y="3107576"/>
              <a:ext cx="1710918" cy="163773"/>
            </a:xfrm>
            <a:prstGeom prst="rightArrow">
              <a:avLst/>
            </a:prstGeom>
            <a:solidFill>
              <a:schemeClr val="accent2">
                <a:lumMod val="40000"/>
                <a:lumOff val="60000"/>
                <a:alpha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100">
                <a:solidFill>
                  <a:schemeClr val="tx1"/>
                </a:solidFill>
              </a:endParaRPr>
            </a:p>
          </p:txBody>
        </p:sp>
        <p:sp>
          <p:nvSpPr>
            <p:cNvPr id="409" name="右矢印 44">
              <a:extLst>
                <a:ext uri="{FF2B5EF4-FFF2-40B4-BE49-F238E27FC236}">
                  <a16:creationId xmlns:a16="http://schemas.microsoft.com/office/drawing/2014/main" id="{ADFE3688-B77A-53A9-CD6F-19CF76D33EAF}"/>
                </a:ext>
              </a:extLst>
            </p:cNvPr>
            <p:cNvSpPr/>
            <p:nvPr/>
          </p:nvSpPr>
          <p:spPr bwMode="auto">
            <a:xfrm rot="5400000">
              <a:off x="5880216" y="3107578"/>
              <a:ext cx="1710918" cy="163773"/>
            </a:xfrm>
            <a:prstGeom prst="rightArrow">
              <a:avLst/>
            </a:prstGeom>
            <a:solidFill>
              <a:schemeClr val="accent2">
                <a:lumMod val="40000"/>
                <a:lumOff val="60000"/>
                <a:alpha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100">
                <a:solidFill>
                  <a:schemeClr val="tx1"/>
                </a:solidFill>
              </a:endParaRPr>
            </a:p>
          </p:txBody>
        </p:sp>
        <p:sp>
          <p:nvSpPr>
            <p:cNvPr id="410" name="右矢印 44">
              <a:extLst>
                <a:ext uri="{FF2B5EF4-FFF2-40B4-BE49-F238E27FC236}">
                  <a16:creationId xmlns:a16="http://schemas.microsoft.com/office/drawing/2014/main" id="{8652AE5A-952B-2C37-E9CC-10793A9B4F29}"/>
                </a:ext>
              </a:extLst>
            </p:cNvPr>
            <p:cNvSpPr/>
            <p:nvPr/>
          </p:nvSpPr>
          <p:spPr bwMode="auto">
            <a:xfrm rot="5400000">
              <a:off x="5994228" y="3107578"/>
              <a:ext cx="1710918" cy="163773"/>
            </a:xfrm>
            <a:prstGeom prst="rightArrow">
              <a:avLst/>
            </a:prstGeom>
            <a:solidFill>
              <a:schemeClr val="accent2">
                <a:lumMod val="40000"/>
                <a:lumOff val="60000"/>
                <a:alpha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100">
                <a:solidFill>
                  <a:schemeClr val="tx1"/>
                </a:solidFill>
              </a:endParaRPr>
            </a:p>
          </p:txBody>
        </p:sp>
        <p:sp>
          <p:nvSpPr>
            <p:cNvPr id="411" name="正方形/長方形 410">
              <a:extLst>
                <a:ext uri="{FF2B5EF4-FFF2-40B4-BE49-F238E27FC236}">
                  <a16:creationId xmlns:a16="http://schemas.microsoft.com/office/drawing/2014/main" id="{6B278DFE-FADB-BE09-BE56-DD92E5A60D9C}"/>
                </a:ext>
              </a:extLst>
            </p:cNvPr>
            <p:cNvSpPr/>
            <p:nvPr/>
          </p:nvSpPr>
          <p:spPr>
            <a:xfrm rot="1177110">
              <a:off x="6832002" y="1612554"/>
              <a:ext cx="112020" cy="104404"/>
            </a:xfrm>
            <a:prstGeom prst="rect">
              <a:avLst/>
            </a:prstGeom>
            <a:solidFill>
              <a:srgbClr val="00B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4" name="テキスト ボックス 493">
              <a:extLst>
                <a:ext uri="{FF2B5EF4-FFF2-40B4-BE49-F238E27FC236}">
                  <a16:creationId xmlns:a16="http://schemas.microsoft.com/office/drawing/2014/main" id="{5A159C35-7358-61F6-818B-58F9180B85CF}"/>
                </a:ext>
              </a:extLst>
            </p:cNvPr>
            <p:cNvSpPr txBox="1"/>
            <p:nvPr/>
          </p:nvSpPr>
          <p:spPr bwMode="auto">
            <a:xfrm>
              <a:off x="5917531" y="593574"/>
              <a:ext cx="1764070" cy="338554"/>
            </a:xfrm>
            <a:prstGeom prst="rect">
              <a:avLst/>
            </a:prstGeom>
            <a:solidFill>
              <a:srgbClr val="FFFFCC"/>
            </a:solidFill>
            <a:ln>
              <a:solidFill>
                <a:schemeClr val="tx1"/>
              </a:solidFill>
            </a:ln>
          </p:spPr>
          <p:style>
            <a:lnRef idx="2">
              <a:schemeClr val="accent2"/>
            </a:lnRef>
            <a:fillRef idx="1">
              <a:schemeClr val="lt1"/>
            </a:fillRef>
            <a:effectRef idx="0">
              <a:schemeClr val="accent2"/>
            </a:effectRef>
            <a:fontRef idx="minor">
              <a:schemeClr val="dk1"/>
            </a:fontRef>
          </p:style>
          <p:txBody>
            <a:bodyPr wrap="square">
              <a:spAutoFit/>
            </a:bodyPr>
            <a:lstStyle/>
            <a:p>
              <a:pPr>
                <a:defRPr/>
              </a:pPr>
              <a:r>
                <a:rPr lang="en-US" altLang="ja-JP" sz="1600" dirty="0"/>
                <a:t>1MeV</a:t>
              </a:r>
              <a:r>
                <a:rPr lang="ja-JP" altLang="en-US" sz="1600" dirty="0"/>
                <a:t>負イオン源</a:t>
              </a:r>
            </a:p>
          </p:txBody>
        </p:sp>
      </p:grpSp>
      <p:graphicFrame>
        <p:nvGraphicFramePr>
          <p:cNvPr id="495" name="表 494">
            <a:extLst>
              <a:ext uri="{FF2B5EF4-FFF2-40B4-BE49-F238E27FC236}">
                <a16:creationId xmlns:a16="http://schemas.microsoft.com/office/drawing/2014/main" id="{91257D29-6B59-787C-F61A-72937D5A76B7}"/>
              </a:ext>
            </a:extLst>
          </p:cNvPr>
          <p:cNvGraphicFramePr>
            <a:graphicFrameLocks noGrp="1"/>
          </p:cNvGraphicFramePr>
          <p:nvPr>
            <p:extLst>
              <p:ext uri="{D42A27DB-BD31-4B8C-83A1-F6EECF244321}">
                <p14:modId xmlns:p14="http://schemas.microsoft.com/office/powerpoint/2010/main" val="242382763"/>
              </p:ext>
            </p:extLst>
          </p:nvPr>
        </p:nvGraphicFramePr>
        <p:xfrm>
          <a:off x="5507145" y="4553460"/>
          <a:ext cx="2987459" cy="2011680"/>
        </p:xfrm>
        <a:graphic>
          <a:graphicData uri="http://schemas.openxmlformats.org/drawingml/2006/table">
            <a:tbl>
              <a:tblPr firstRow="1" bandRow="1">
                <a:tableStyleId>{5C22544A-7EE6-4342-B048-85BDC9FD1C3A}</a:tableStyleId>
              </a:tblPr>
              <a:tblGrid>
                <a:gridCol w="1473208">
                  <a:extLst>
                    <a:ext uri="{9D8B030D-6E8A-4147-A177-3AD203B41FA5}">
                      <a16:colId xmlns:a16="http://schemas.microsoft.com/office/drawing/2014/main" val="864381082"/>
                    </a:ext>
                  </a:extLst>
                </a:gridCol>
                <a:gridCol w="1514251">
                  <a:extLst>
                    <a:ext uri="{9D8B030D-6E8A-4147-A177-3AD203B41FA5}">
                      <a16:colId xmlns:a16="http://schemas.microsoft.com/office/drawing/2014/main" val="1879049244"/>
                    </a:ext>
                  </a:extLst>
                </a:gridCol>
              </a:tblGrid>
              <a:tr h="313843">
                <a:tc gridSpan="2">
                  <a:txBody>
                    <a:bodyPr/>
                    <a:lstStyle/>
                    <a:p>
                      <a:pPr algn="ctr"/>
                      <a:r>
                        <a:rPr kumimoji="1" lang="en-US" altLang="ja-JP" sz="1600" dirty="0">
                          <a:solidFill>
                            <a:schemeClr val="tx1"/>
                          </a:solidFill>
                        </a:rPr>
                        <a:t>1MeV</a:t>
                      </a:r>
                      <a:r>
                        <a:rPr kumimoji="1" lang="ja-JP" altLang="en-US" sz="1600" dirty="0">
                          <a:solidFill>
                            <a:schemeClr val="tx1"/>
                          </a:solidFill>
                        </a:rPr>
                        <a:t>負イオン源</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kumimoji="1" lang="ja-JP" altLang="en-US" dirty="0"/>
                    </a:p>
                  </a:txBody>
                  <a:tcPr/>
                </a:tc>
                <a:extLst>
                  <a:ext uri="{0D108BD9-81ED-4DB2-BD59-A6C34878D82A}">
                    <a16:rowId xmlns:a16="http://schemas.microsoft.com/office/drawing/2014/main" val="2144655839"/>
                  </a:ext>
                </a:extLst>
              </a:tr>
              <a:tr h="313843">
                <a:tc>
                  <a:txBody>
                    <a:bodyPr/>
                    <a:lstStyle/>
                    <a:p>
                      <a:r>
                        <a:rPr kumimoji="1" lang="ja-JP" altLang="en-US" sz="1600" dirty="0">
                          <a:solidFill>
                            <a:schemeClr val="tx1"/>
                          </a:solidFill>
                        </a:rPr>
                        <a:t>加速電圧</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600" dirty="0">
                          <a:solidFill>
                            <a:schemeClr val="tx1"/>
                          </a:solidFill>
                        </a:rPr>
                        <a:t>1MV</a:t>
                      </a:r>
                      <a:endParaRPr kumimoji="1" lang="ja-JP" alt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56263977"/>
                  </a:ext>
                </a:extLst>
              </a:tr>
              <a:tr h="313843">
                <a:tc>
                  <a:txBody>
                    <a:bodyPr/>
                    <a:lstStyle/>
                    <a:p>
                      <a:r>
                        <a:rPr kumimoji="1" lang="ja-JP" altLang="en-US" sz="1600" dirty="0">
                          <a:solidFill>
                            <a:schemeClr val="tx1"/>
                          </a:solidFill>
                        </a:rPr>
                        <a:t>加速電流</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600" dirty="0">
                          <a:solidFill>
                            <a:schemeClr val="tx1"/>
                          </a:solidFill>
                        </a:rPr>
                        <a:t>0.5A</a:t>
                      </a:r>
                      <a:endParaRPr kumimoji="1" lang="ja-JP" alt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75869117"/>
                  </a:ext>
                </a:extLst>
              </a:tr>
              <a:tr h="313843">
                <a:tc>
                  <a:txBody>
                    <a:bodyPr/>
                    <a:lstStyle/>
                    <a:p>
                      <a:r>
                        <a:rPr kumimoji="1" lang="ja-JP" altLang="en-US" sz="1600" dirty="0">
                          <a:solidFill>
                            <a:schemeClr val="tx1"/>
                          </a:solidFill>
                        </a:rPr>
                        <a:t>ガス種</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600" dirty="0">
                          <a:solidFill>
                            <a:schemeClr val="tx1"/>
                          </a:solidFill>
                        </a:rPr>
                        <a:t>軽水素</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17156396"/>
                  </a:ext>
                </a:extLst>
              </a:tr>
              <a:tr h="313843">
                <a:tc>
                  <a:txBody>
                    <a:bodyPr/>
                    <a:lstStyle/>
                    <a:p>
                      <a:r>
                        <a:rPr kumimoji="1" lang="ja-JP" altLang="en-US" sz="1600" dirty="0">
                          <a:solidFill>
                            <a:schemeClr val="tx1"/>
                          </a:solidFill>
                        </a:rPr>
                        <a:t>ビーム孔数</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600" dirty="0">
                          <a:solidFill>
                            <a:schemeClr val="tx1"/>
                          </a:solidFill>
                        </a:rPr>
                        <a:t>9</a:t>
                      </a:r>
                      <a:r>
                        <a:rPr kumimoji="1" lang="ja-JP" altLang="en-US" sz="1600" dirty="0">
                          <a:solidFill>
                            <a:schemeClr val="tx1"/>
                          </a:solidFill>
                        </a:rPr>
                        <a:t>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66845830"/>
                  </a:ext>
                </a:extLst>
              </a:tr>
              <a:tr h="313843">
                <a:tc>
                  <a:txBody>
                    <a:bodyPr/>
                    <a:lstStyle/>
                    <a:p>
                      <a:r>
                        <a:rPr kumimoji="1" lang="ja-JP" altLang="en-US" sz="1600" dirty="0">
                          <a:solidFill>
                            <a:schemeClr val="tx1"/>
                          </a:solidFill>
                        </a:rPr>
                        <a:t>放電パワー</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600" dirty="0">
                          <a:solidFill>
                            <a:schemeClr val="tx1"/>
                          </a:solidFill>
                        </a:rPr>
                        <a:t>40kW</a:t>
                      </a:r>
                      <a:endParaRPr kumimoji="1" lang="ja-JP" alt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35138656"/>
                  </a:ext>
                </a:extLst>
              </a:tr>
            </a:tbl>
          </a:graphicData>
        </a:graphic>
      </p:graphicFrame>
      <p:sp>
        <p:nvSpPr>
          <p:cNvPr id="501" name="テキスト ボックス 500">
            <a:extLst>
              <a:ext uri="{FF2B5EF4-FFF2-40B4-BE49-F238E27FC236}">
                <a16:creationId xmlns:a16="http://schemas.microsoft.com/office/drawing/2014/main" id="{BE4D7C45-5359-5278-8A6D-06DAD94DC6D8}"/>
              </a:ext>
            </a:extLst>
          </p:cNvPr>
          <p:cNvSpPr txBox="1"/>
          <p:nvPr/>
        </p:nvSpPr>
        <p:spPr>
          <a:xfrm>
            <a:off x="3668962" y="1003997"/>
            <a:ext cx="1620957" cy="307777"/>
          </a:xfrm>
          <a:prstGeom prst="rect">
            <a:avLst/>
          </a:prstGeom>
          <a:noFill/>
          <a:ln w="19050">
            <a:solidFill>
              <a:schemeClr val="tx1"/>
            </a:solidFill>
          </a:ln>
        </p:spPr>
        <p:txBody>
          <a:bodyPr wrap="none" rtlCol="0">
            <a:spAutoFit/>
          </a:bodyPr>
          <a:lstStyle/>
          <a:p>
            <a:r>
              <a:rPr kumimoji="1" lang="ja-JP" altLang="en-US" sz="1400" dirty="0"/>
              <a:t>セシウムオーブン</a:t>
            </a:r>
          </a:p>
        </p:txBody>
      </p:sp>
      <p:sp>
        <p:nvSpPr>
          <p:cNvPr id="502" name="テキスト ボックス 501">
            <a:extLst>
              <a:ext uri="{FF2B5EF4-FFF2-40B4-BE49-F238E27FC236}">
                <a16:creationId xmlns:a16="http://schemas.microsoft.com/office/drawing/2014/main" id="{F63C2919-8DB7-3006-99BE-148EC7F8D8EE}"/>
              </a:ext>
            </a:extLst>
          </p:cNvPr>
          <p:cNvSpPr txBox="1"/>
          <p:nvPr/>
        </p:nvSpPr>
        <p:spPr>
          <a:xfrm>
            <a:off x="3814035" y="1890368"/>
            <a:ext cx="1261884" cy="307777"/>
          </a:xfrm>
          <a:prstGeom prst="rect">
            <a:avLst/>
          </a:prstGeom>
          <a:noFill/>
          <a:ln w="19050">
            <a:solidFill>
              <a:schemeClr val="tx1"/>
            </a:solidFill>
          </a:ln>
        </p:spPr>
        <p:txBody>
          <a:bodyPr wrap="none" rtlCol="0">
            <a:spAutoFit/>
          </a:bodyPr>
          <a:lstStyle/>
          <a:p>
            <a:r>
              <a:rPr kumimoji="1" lang="ja-JP" altLang="en-US" sz="1400" dirty="0"/>
              <a:t>フィラメント</a:t>
            </a:r>
          </a:p>
        </p:txBody>
      </p:sp>
      <p:sp>
        <p:nvSpPr>
          <p:cNvPr id="503" name="テキスト ボックス 502">
            <a:extLst>
              <a:ext uri="{FF2B5EF4-FFF2-40B4-BE49-F238E27FC236}">
                <a16:creationId xmlns:a16="http://schemas.microsoft.com/office/drawing/2014/main" id="{79828A3B-A6B6-3DF6-EB18-9A8C6FBACA81}"/>
              </a:ext>
            </a:extLst>
          </p:cNvPr>
          <p:cNvSpPr txBox="1"/>
          <p:nvPr/>
        </p:nvSpPr>
        <p:spPr>
          <a:xfrm>
            <a:off x="3814035" y="2345769"/>
            <a:ext cx="1261884" cy="307777"/>
          </a:xfrm>
          <a:prstGeom prst="rect">
            <a:avLst/>
          </a:prstGeom>
          <a:noFill/>
          <a:ln w="19050">
            <a:solidFill>
              <a:schemeClr val="tx1"/>
            </a:solidFill>
          </a:ln>
        </p:spPr>
        <p:txBody>
          <a:bodyPr wrap="none" rtlCol="0">
            <a:spAutoFit/>
          </a:bodyPr>
          <a:lstStyle/>
          <a:p>
            <a:r>
              <a:rPr kumimoji="1" lang="ja-JP" altLang="en-US" sz="1400" dirty="0"/>
              <a:t>プラズマ電極</a:t>
            </a:r>
          </a:p>
        </p:txBody>
      </p:sp>
      <p:sp>
        <p:nvSpPr>
          <p:cNvPr id="504" name="テキスト ボックス 503">
            <a:extLst>
              <a:ext uri="{FF2B5EF4-FFF2-40B4-BE49-F238E27FC236}">
                <a16:creationId xmlns:a16="http://schemas.microsoft.com/office/drawing/2014/main" id="{20B694D9-678B-61D3-35FA-D12B8322A8FB}"/>
              </a:ext>
            </a:extLst>
          </p:cNvPr>
          <p:cNvSpPr txBox="1"/>
          <p:nvPr/>
        </p:nvSpPr>
        <p:spPr>
          <a:xfrm>
            <a:off x="4028034" y="2725039"/>
            <a:ext cx="902811" cy="307777"/>
          </a:xfrm>
          <a:prstGeom prst="rect">
            <a:avLst/>
          </a:prstGeom>
          <a:noFill/>
          <a:ln w="19050">
            <a:solidFill>
              <a:schemeClr val="tx1"/>
            </a:solidFill>
          </a:ln>
        </p:spPr>
        <p:txBody>
          <a:bodyPr wrap="none" rtlCol="0">
            <a:spAutoFit/>
          </a:bodyPr>
          <a:lstStyle/>
          <a:p>
            <a:r>
              <a:rPr kumimoji="1" lang="ja-JP" altLang="en-US" sz="1400" dirty="0"/>
              <a:t>引出電極</a:t>
            </a:r>
          </a:p>
        </p:txBody>
      </p:sp>
      <p:sp>
        <p:nvSpPr>
          <p:cNvPr id="505" name="テキスト ボックス 504">
            <a:extLst>
              <a:ext uri="{FF2B5EF4-FFF2-40B4-BE49-F238E27FC236}">
                <a16:creationId xmlns:a16="http://schemas.microsoft.com/office/drawing/2014/main" id="{710B0B23-8C5E-926D-A430-3B3C20910132}"/>
              </a:ext>
            </a:extLst>
          </p:cNvPr>
          <p:cNvSpPr txBox="1"/>
          <p:nvPr/>
        </p:nvSpPr>
        <p:spPr>
          <a:xfrm>
            <a:off x="4028034" y="3112501"/>
            <a:ext cx="902811" cy="307777"/>
          </a:xfrm>
          <a:prstGeom prst="rect">
            <a:avLst/>
          </a:prstGeom>
          <a:noFill/>
          <a:ln w="19050">
            <a:solidFill>
              <a:schemeClr val="tx1"/>
            </a:solidFill>
          </a:ln>
        </p:spPr>
        <p:txBody>
          <a:bodyPr wrap="none" rtlCol="0">
            <a:spAutoFit/>
          </a:bodyPr>
          <a:lstStyle/>
          <a:p>
            <a:r>
              <a:rPr kumimoji="1" lang="ja-JP" altLang="en-US" sz="1400" dirty="0"/>
              <a:t>加速電極</a:t>
            </a:r>
          </a:p>
        </p:txBody>
      </p:sp>
      <p:sp>
        <p:nvSpPr>
          <p:cNvPr id="506" name="テキスト ボックス 505">
            <a:extLst>
              <a:ext uri="{FF2B5EF4-FFF2-40B4-BE49-F238E27FC236}">
                <a16:creationId xmlns:a16="http://schemas.microsoft.com/office/drawing/2014/main" id="{41531B86-A5A0-D9CE-331E-AD9295003460}"/>
              </a:ext>
            </a:extLst>
          </p:cNvPr>
          <p:cNvSpPr txBox="1"/>
          <p:nvPr/>
        </p:nvSpPr>
        <p:spPr>
          <a:xfrm>
            <a:off x="3855576" y="1338834"/>
            <a:ext cx="1135029" cy="523220"/>
          </a:xfrm>
          <a:prstGeom prst="rect">
            <a:avLst/>
          </a:prstGeom>
          <a:noFill/>
          <a:ln w="19050">
            <a:solidFill>
              <a:srgbClr val="0001FB"/>
            </a:solidFill>
          </a:ln>
        </p:spPr>
        <p:txBody>
          <a:bodyPr wrap="square" rtlCol="0">
            <a:spAutoFit/>
          </a:bodyPr>
          <a:lstStyle/>
          <a:p>
            <a:pPr algn="ctr"/>
            <a:r>
              <a:rPr kumimoji="1" lang="ja-JP" altLang="en-US" sz="1400" dirty="0">
                <a:solidFill>
                  <a:srgbClr val="0001FB"/>
                </a:solidFill>
              </a:rPr>
              <a:t>カマボコ型イオン源</a:t>
            </a:r>
          </a:p>
        </p:txBody>
      </p:sp>
      <p:cxnSp>
        <p:nvCxnSpPr>
          <p:cNvPr id="508" name="直線矢印コネクタ 507">
            <a:extLst>
              <a:ext uri="{FF2B5EF4-FFF2-40B4-BE49-F238E27FC236}">
                <a16:creationId xmlns:a16="http://schemas.microsoft.com/office/drawing/2014/main" id="{A0B2BC78-8D98-DF34-DCDA-6DB490B2BE83}"/>
              </a:ext>
            </a:extLst>
          </p:cNvPr>
          <p:cNvCxnSpPr>
            <a:stCxn id="501" idx="1"/>
            <a:endCxn id="394" idx="0"/>
          </p:cNvCxnSpPr>
          <p:nvPr/>
        </p:nvCxnSpPr>
        <p:spPr>
          <a:xfrm flipH="1">
            <a:off x="2097869" y="1157886"/>
            <a:ext cx="1571093" cy="33631"/>
          </a:xfrm>
          <a:prstGeom prst="straightConnector1">
            <a:avLst/>
          </a:prstGeom>
          <a:ln>
            <a:solidFill>
              <a:srgbClr val="7030A0"/>
            </a:solidFill>
            <a:tailEnd type="triangle"/>
          </a:ln>
        </p:spPr>
        <p:style>
          <a:lnRef idx="2">
            <a:schemeClr val="accent1"/>
          </a:lnRef>
          <a:fillRef idx="0">
            <a:schemeClr val="accent1"/>
          </a:fillRef>
          <a:effectRef idx="1">
            <a:schemeClr val="accent1"/>
          </a:effectRef>
          <a:fontRef idx="minor">
            <a:schemeClr val="tx1"/>
          </a:fontRef>
        </p:style>
      </p:cxnSp>
      <p:cxnSp>
        <p:nvCxnSpPr>
          <p:cNvPr id="510" name="直線矢印コネクタ 509">
            <a:extLst>
              <a:ext uri="{FF2B5EF4-FFF2-40B4-BE49-F238E27FC236}">
                <a16:creationId xmlns:a16="http://schemas.microsoft.com/office/drawing/2014/main" id="{B159AD00-A9F2-D784-E3B5-6A90B74255B8}"/>
              </a:ext>
            </a:extLst>
          </p:cNvPr>
          <p:cNvCxnSpPr>
            <a:cxnSpLocks/>
            <a:stCxn id="501" idx="3"/>
          </p:cNvCxnSpPr>
          <p:nvPr/>
        </p:nvCxnSpPr>
        <p:spPr>
          <a:xfrm>
            <a:off x="5289919" y="1157886"/>
            <a:ext cx="1879328" cy="581925"/>
          </a:xfrm>
          <a:prstGeom prst="straightConnector1">
            <a:avLst/>
          </a:prstGeom>
          <a:ln>
            <a:solidFill>
              <a:srgbClr val="7030A0"/>
            </a:solidFill>
            <a:tailEnd type="triangle"/>
          </a:ln>
        </p:spPr>
        <p:style>
          <a:lnRef idx="2">
            <a:schemeClr val="accent1"/>
          </a:lnRef>
          <a:fillRef idx="0">
            <a:schemeClr val="accent1"/>
          </a:fillRef>
          <a:effectRef idx="1">
            <a:schemeClr val="accent1"/>
          </a:effectRef>
          <a:fontRef idx="minor">
            <a:schemeClr val="tx1"/>
          </a:fontRef>
        </p:style>
      </p:cxnSp>
      <p:cxnSp>
        <p:nvCxnSpPr>
          <p:cNvPr id="513" name="直線矢印コネクタ 512">
            <a:extLst>
              <a:ext uri="{FF2B5EF4-FFF2-40B4-BE49-F238E27FC236}">
                <a16:creationId xmlns:a16="http://schemas.microsoft.com/office/drawing/2014/main" id="{7EB3E1D5-6A1D-2876-DF0D-7DFD23464D21}"/>
              </a:ext>
            </a:extLst>
          </p:cNvPr>
          <p:cNvCxnSpPr>
            <a:cxnSpLocks/>
          </p:cNvCxnSpPr>
          <p:nvPr/>
        </p:nvCxnSpPr>
        <p:spPr>
          <a:xfrm>
            <a:off x="4990605" y="1766871"/>
            <a:ext cx="1879328" cy="315067"/>
          </a:xfrm>
          <a:prstGeom prst="straightConnector1">
            <a:avLst/>
          </a:prstGeom>
          <a:ln>
            <a:solidFill>
              <a:srgbClr val="0001FB"/>
            </a:solidFill>
            <a:tailEnd type="triangle"/>
          </a:ln>
        </p:spPr>
        <p:style>
          <a:lnRef idx="2">
            <a:schemeClr val="accent1"/>
          </a:lnRef>
          <a:fillRef idx="0">
            <a:schemeClr val="accent1"/>
          </a:fillRef>
          <a:effectRef idx="1">
            <a:schemeClr val="accent1"/>
          </a:effectRef>
          <a:fontRef idx="minor">
            <a:schemeClr val="tx1"/>
          </a:fontRef>
        </p:style>
      </p:cxnSp>
      <p:cxnSp>
        <p:nvCxnSpPr>
          <p:cNvPr id="515" name="直線矢印コネクタ 514">
            <a:extLst>
              <a:ext uri="{FF2B5EF4-FFF2-40B4-BE49-F238E27FC236}">
                <a16:creationId xmlns:a16="http://schemas.microsoft.com/office/drawing/2014/main" id="{1EAB0625-697D-4A47-6564-13242453E410}"/>
              </a:ext>
            </a:extLst>
          </p:cNvPr>
          <p:cNvCxnSpPr>
            <a:cxnSpLocks/>
          </p:cNvCxnSpPr>
          <p:nvPr/>
        </p:nvCxnSpPr>
        <p:spPr>
          <a:xfrm flipH="1">
            <a:off x="2883415" y="1680301"/>
            <a:ext cx="970667" cy="162994"/>
          </a:xfrm>
          <a:prstGeom prst="straightConnector1">
            <a:avLst/>
          </a:prstGeom>
          <a:ln>
            <a:solidFill>
              <a:srgbClr val="0001FB"/>
            </a:solidFill>
            <a:tailEnd type="triangle"/>
          </a:ln>
        </p:spPr>
        <p:style>
          <a:lnRef idx="2">
            <a:schemeClr val="accent1"/>
          </a:lnRef>
          <a:fillRef idx="0">
            <a:schemeClr val="accent1"/>
          </a:fillRef>
          <a:effectRef idx="1">
            <a:schemeClr val="accent1"/>
          </a:effectRef>
          <a:fontRef idx="minor">
            <a:schemeClr val="tx1"/>
          </a:fontRef>
        </p:style>
      </p:cxnSp>
      <p:cxnSp>
        <p:nvCxnSpPr>
          <p:cNvPr id="517" name="直線矢印コネクタ 516">
            <a:extLst>
              <a:ext uri="{FF2B5EF4-FFF2-40B4-BE49-F238E27FC236}">
                <a16:creationId xmlns:a16="http://schemas.microsoft.com/office/drawing/2014/main" id="{375C7CCB-11F1-E067-DD4A-E9206480D848}"/>
              </a:ext>
            </a:extLst>
          </p:cNvPr>
          <p:cNvCxnSpPr>
            <a:cxnSpLocks/>
            <a:stCxn id="502" idx="1"/>
          </p:cNvCxnSpPr>
          <p:nvPr/>
        </p:nvCxnSpPr>
        <p:spPr>
          <a:xfrm flipH="1">
            <a:off x="2740417" y="2044257"/>
            <a:ext cx="1073618" cy="113587"/>
          </a:xfrm>
          <a:prstGeom prst="straightConnector1">
            <a:avLst/>
          </a:prstGeom>
          <a:ln>
            <a:solidFill>
              <a:srgbClr val="7030A0"/>
            </a:solidFill>
            <a:tailEnd type="triangle"/>
          </a:ln>
        </p:spPr>
        <p:style>
          <a:lnRef idx="2">
            <a:schemeClr val="accent1"/>
          </a:lnRef>
          <a:fillRef idx="0">
            <a:schemeClr val="accent1"/>
          </a:fillRef>
          <a:effectRef idx="1">
            <a:schemeClr val="accent1"/>
          </a:effectRef>
          <a:fontRef idx="minor">
            <a:schemeClr val="tx1"/>
          </a:fontRef>
        </p:style>
      </p:cxnSp>
      <p:cxnSp>
        <p:nvCxnSpPr>
          <p:cNvPr id="519" name="直線矢印コネクタ 518">
            <a:extLst>
              <a:ext uri="{FF2B5EF4-FFF2-40B4-BE49-F238E27FC236}">
                <a16:creationId xmlns:a16="http://schemas.microsoft.com/office/drawing/2014/main" id="{6D563ED9-EAD8-7A2C-BEDC-B09C08C19C5F}"/>
              </a:ext>
            </a:extLst>
          </p:cNvPr>
          <p:cNvCxnSpPr>
            <a:cxnSpLocks/>
          </p:cNvCxnSpPr>
          <p:nvPr/>
        </p:nvCxnSpPr>
        <p:spPr>
          <a:xfrm>
            <a:off x="5067035" y="2006153"/>
            <a:ext cx="1933840" cy="190562"/>
          </a:xfrm>
          <a:prstGeom prst="straightConnector1">
            <a:avLst/>
          </a:prstGeom>
          <a:ln>
            <a:solidFill>
              <a:srgbClr val="7030A0"/>
            </a:solidFill>
            <a:tailEnd type="triangle"/>
          </a:ln>
        </p:spPr>
        <p:style>
          <a:lnRef idx="2">
            <a:schemeClr val="accent1"/>
          </a:lnRef>
          <a:fillRef idx="0">
            <a:schemeClr val="accent1"/>
          </a:fillRef>
          <a:effectRef idx="1">
            <a:schemeClr val="accent1"/>
          </a:effectRef>
          <a:fontRef idx="minor">
            <a:schemeClr val="tx1"/>
          </a:fontRef>
        </p:style>
      </p:cxnSp>
      <p:cxnSp>
        <p:nvCxnSpPr>
          <p:cNvPr id="521" name="直線矢印コネクタ 520">
            <a:extLst>
              <a:ext uri="{FF2B5EF4-FFF2-40B4-BE49-F238E27FC236}">
                <a16:creationId xmlns:a16="http://schemas.microsoft.com/office/drawing/2014/main" id="{CC13B844-8B6D-A999-B394-9030BD0E2086}"/>
              </a:ext>
            </a:extLst>
          </p:cNvPr>
          <p:cNvCxnSpPr>
            <a:cxnSpLocks/>
            <a:endCxn id="407" idx="1"/>
          </p:cNvCxnSpPr>
          <p:nvPr/>
        </p:nvCxnSpPr>
        <p:spPr>
          <a:xfrm flipV="1">
            <a:off x="5067035" y="2445885"/>
            <a:ext cx="1924310" cy="160174"/>
          </a:xfrm>
          <a:prstGeom prst="straightConnector1">
            <a:avLst/>
          </a:prstGeom>
          <a:ln>
            <a:solidFill>
              <a:srgbClr val="7030A0"/>
            </a:solidFill>
            <a:tailEnd type="triangle"/>
          </a:ln>
        </p:spPr>
        <p:style>
          <a:lnRef idx="2">
            <a:schemeClr val="accent1"/>
          </a:lnRef>
          <a:fillRef idx="0">
            <a:schemeClr val="accent1"/>
          </a:fillRef>
          <a:effectRef idx="1">
            <a:schemeClr val="accent1"/>
          </a:effectRef>
          <a:fontRef idx="minor">
            <a:schemeClr val="tx1"/>
          </a:fontRef>
        </p:style>
      </p:cxnSp>
      <p:cxnSp>
        <p:nvCxnSpPr>
          <p:cNvPr id="523" name="直線矢印コネクタ 522">
            <a:extLst>
              <a:ext uri="{FF2B5EF4-FFF2-40B4-BE49-F238E27FC236}">
                <a16:creationId xmlns:a16="http://schemas.microsoft.com/office/drawing/2014/main" id="{61762533-2E3A-D2A9-5D1C-6FBB611FBCDC}"/>
              </a:ext>
            </a:extLst>
          </p:cNvPr>
          <p:cNvCxnSpPr>
            <a:cxnSpLocks/>
            <a:stCxn id="504" idx="3"/>
            <a:endCxn id="407" idx="1"/>
          </p:cNvCxnSpPr>
          <p:nvPr/>
        </p:nvCxnSpPr>
        <p:spPr>
          <a:xfrm flipV="1">
            <a:off x="4930845" y="2445885"/>
            <a:ext cx="2060500" cy="433043"/>
          </a:xfrm>
          <a:prstGeom prst="straightConnector1">
            <a:avLst/>
          </a:prstGeom>
          <a:ln>
            <a:solidFill>
              <a:srgbClr val="7030A0"/>
            </a:solidFill>
            <a:tailEnd type="triangle"/>
          </a:ln>
        </p:spPr>
        <p:style>
          <a:lnRef idx="2">
            <a:schemeClr val="accent1"/>
          </a:lnRef>
          <a:fillRef idx="0">
            <a:schemeClr val="accent1"/>
          </a:fillRef>
          <a:effectRef idx="1">
            <a:schemeClr val="accent1"/>
          </a:effectRef>
          <a:fontRef idx="minor">
            <a:schemeClr val="tx1"/>
          </a:fontRef>
        </p:style>
      </p:cxnSp>
      <p:sp>
        <p:nvSpPr>
          <p:cNvPr id="525" name="右中かっこ 524">
            <a:extLst>
              <a:ext uri="{FF2B5EF4-FFF2-40B4-BE49-F238E27FC236}">
                <a16:creationId xmlns:a16="http://schemas.microsoft.com/office/drawing/2014/main" id="{D3400BCB-1254-9297-382D-678D35295DAE}"/>
              </a:ext>
            </a:extLst>
          </p:cNvPr>
          <p:cNvSpPr/>
          <p:nvPr/>
        </p:nvSpPr>
        <p:spPr>
          <a:xfrm>
            <a:off x="2824252" y="2290091"/>
            <a:ext cx="253634" cy="581078"/>
          </a:xfrm>
          <a:prstGeom prst="rightBrace">
            <a:avLst/>
          </a:prstGeom>
          <a:ln w="3175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cxnSp>
        <p:nvCxnSpPr>
          <p:cNvPr id="526" name="直線矢印コネクタ 525">
            <a:extLst>
              <a:ext uri="{FF2B5EF4-FFF2-40B4-BE49-F238E27FC236}">
                <a16:creationId xmlns:a16="http://schemas.microsoft.com/office/drawing/2014/main" id="{61C7B067-9A1C-EE45-1E93-0505B05D2C11}"/>
              </a:ext>
            </a:extLst>
          </p:cNvPr>
          <p:cNvCxnSpPr>
            <a:cxnSpLocks/>
            <a:stCxn id="505" idx="1"/>
          </p:cNvCxnSpPr>
          <p:nvPr/>
        </p:nvCxnSpPr>
        <p:spPr>
          <a:xfrm flipH="1" flipV="1">
            <a:off x="2990851" y="2685312"/>
            <a:ext cx="1037183" cy="581078"/>
          </a:xfrm>
          <a:prstGeom prst="straightConnector1">
            <a:avLst/>
          </a:prstGeom>
          <a:ln>
            <a:solidFill>
              <a:srgbClr val="7030A0"/>
            </a:solidFill>
            <a:tailEnd type="triangle"/>
          </a:ln>
        </p:spPr>
        <p:style>
          <a:lnRef idx="2">
            <a:schemeClr val="accent1"/>
          </a:lnRef>
          <a:fillRef idx="0">
            <a:schemeClr val="accent1"/>
          </a:fillRef>
          <a:effectRef idx="1">
            <a:schemeClr val="accent1"/>
          </a:effectRef>
          <a:fontRef idx="minor">
            <a:schemeClr val="tx1"/>
          </a:fontRef>
        </p:style>
      </p:cxnSp>
      <p:cxnSp>
        <p:nvCxnSpPr>
          <p:cNvPr id="530" name="直線矢印コネクタ 529">
            <a:extLst>
              <a:ext uri="{FF2B5EF4-FFF2-40B4-BE49-F238E27FC236}">
                <a16:creationId xmlns:a16="http://schemas.microsoft.com/office/drawing/2014/main" id="{98215A06-1620-5424-1A5F-8E2019EFD49F}"/>
              </a:ext>
            </a:extLst>
          </p:cNvPr>
          <p:cNvCxnSpPr>
            <a:cxnSpLocks/>
            <a:stCxn id="505" idx="3"/>
          </p:cNvCxnSpPr>
          <p:nvPr/>
        </p:nvCxnSpPr>
        <p:spPr>
          <a:xfrm flipV="1">
            <a:off x="4930845" y="2853799"/>
            <a:ext cx="1685758" cy="412591"/>
          </a:xfrm>
          <a:prstGeom prst="straightConnector1">
            <a:avLst/>
          </a:prstGeom>
          <a:ln>
            <a:solidFill>
              <a:srgbClr val="7030A0"/>
            </a:solidFill>
            <a:tailEnd type="triangle"/>
          </a:ln>
        </p:spPr>
        <p:style>
          <a:lnRef idx="2">
            <a:schemeClr val="accent1"/>
          </a:lnRef>
          <a:fillRef idx="0">
            <a:schemeClr val="accent1"/>
          </a:fillRef>
          <a:effectRef idx="1">
            <a:schemeClr val="accent1"/>
          </a:effectRef>
          <a:fontRef idx="minor">
            <a:schemeClr val="tx1"/>
          </a:fontRef>
        </p:style>
      </p:cxnSp>
      <p:sp>
        <p:nvSpPr>
          <p:cNvPr id="533" name="右中かっこ 532">
            <a:extLst>
              <a:ext uri="{FF2B5EF4-FFF2-40B4-BE49-F238E27FC236}">
                <a16:creationId xmlns:a16="http://schemas.microsoft.com/office/drawing/2014/main" id="{33FDE3B2-A20F-663A-F7A2-C358E2CE76F2}"/>
              </a:ext>
            </a:extLst>
          </p:cNvPr>
          <p:cNvSpPr/>
          <p:nvPr/>
        </p:nvSpPr>
        <p:spPr>
          <a:xfrm rot="10800000">
            <a:off x="6677157" y="2484675"/>
            <a:ext cx="253634" cy="699883"/>
          </a:xfrm>
          <a:prstGeom prst="rightBrace">
            <a:avLst/>
          </a:prstGeom>
          <a:ln w="3175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cxnSp>
        <p:nvCxnSpPr>
          <p:cNvPr id="537" name="直線矢印コネクタ 536">
            <a:extLst>
              <a:ext uri="{FF2B5EF4-FFF2-40B4-BE49-F238E27FC236}">
                <a16:creationId xmlns:a16="http://schemas.microsoft.com/office/drawing/2014/main" id="{B7A2BFE3-84D5-2332-F191-DB7113A49712}"/>
              </a:ext>
            </a:extLst>
          </p:cNvPr>
          <p:cNvCxnSpPr>
            <a:cxnSpLocks/>
            <a:stCxn id="504" idx="1"/>
          </p:cNvCxnSpPr>
          <p:nvPr/>
        </p:nvCxnSpPr>
        <p:spPr>
          <a:xfrm flipH="1" flipV="1">
            <a:off x="2757785" y="2421121"/>
            <a:ext cx="1270249" cy="457807"/>
          </a:xfrm>
          <a:prstGeom prst="straightConnector1">
            <a:avLst/>
          </a:prstGeom>
          <a:ln>
            <a:solidFill>
              <a:srgbClr val="7030A0"/>
            </a:solidFill>
            <a:tailEnd type="triangle"/>
          </a:ln>
        </p:spPr>
        <p:style>
          <a:lnRef idx="2">
            <a:schemeClr val="accent1"/>
          </a:lnRef>
          <a:fillRef idx="0">
            <a:schemeClr val="accent1"/>
          </a:fillRef>
          <a:effectRef idx="1">
            <a:schemeClr val="accent1"/>
          </a:effectRef>
          <a:fontRef idx="minor">
            <a:schemeClr val="tx1"/>
          </a:fontRef>
        </p:style>
      </p:cxnSp>
      <p:cxnSp>
        <p:nvCxnSpPr>
          <p:cNvPr id="540" name="直線矢印コネクタ 539">
            <a:extLst>
              <a:ext uri="{FF2B5EF4-FFF2-40B4-BE49-F238E27FC236}">
                <a16:creationId xmlns:a16="http://schemas.microsoft.com/office/drawing/2014/main" id="{4DAA31DC-86EB-1A00-CF05-4078CED2C300}"/>
              </a:ext>
            </a:extLst>
          </p:cNvPr>
          <p:cNvCxnSpPr>
            <a:cxnSpLocks/>
            <a:stCxn id="503" idx="1"/>
          </p:cNvCxnSpPr>
          <p:nvPr/>
        </p:nvCxnSpPr>
        <p:spPr>
          <a:xfrm flipH="1" flipV="1">
            <a:off x="2823733" y="2408666"/>
            <a:ext cx="990302" cy="90992"/>
          </a:xfrm>
          <a:prstGeom prst="straightConnector1">
            <a:avLst/>
          </a:prstGeom>
          <a:ln>
            <a:solidFill>
              <a:srgbClr val="7030A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354426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a:extLst>
              <a:ext uri="{FF2B5EF4-FFF2-40B4-BE49-F238E27FC236}">
                <a16:creationId xmlns:a16="http://schemas.microsoft.com/office/drawing/2014/main" id="{0466F1FA-7552-6DFD-5313-5EAC956330D1}"/>
              </a:ext>
            </a:extLst>
          </p:cNvPr>
          <p:cNvGraphicFramePr>
            <a:graphicFrameLocks noGrp="1"/>
          </p:cNvGraphicFramePr>
          <p:nvPr>
            <p:extLst>
              <p:ext uri="{D42A27DB-BD31-4B8C-83A1-F6EECF244321}">
                <p14:modId xmlns:p14="http://schemas.microsoft.com/office/powerpoint/2010/main" val="3053101203"/>
              </p:ext>
            </p:extLst>
          </p:nvPr>
        </p:nvGraphicFramePr>
        <p:xfrm>
          <a:off x="76199" y="1012409"/>
          <a:ext cx="8934451" cy="4968240"/>
        </p:xfrm>
        <a:graphic>
          <a:graphicData uri="http://schemas.openxmlformats.org/drawingml/2006/table">
            <a:tbl>
              <a:tblPr firstRow="1" bandRow="1">
                <a:tableStyleId>{5C22544A-7EE6-4342-B048-85BDC9FD1C3A}</a:tableStyleId>
              </a:tblPr>
              <a:tblGrid>
                <a:gridCol w="933451">
                  <a:extLst>
                    <a:ext uri="{9D8B030D-6E8A-4147-A177-3AD203B41FA5}">
                      <a16:colId xmlns:a16="http://schemas.microsoft.com/office/drawing/2014/main" val="2410339921"/>
                    </a:ext>
                  </a:extLst>
                </a:gridCol>
                <a:gridCol w="3267075">
                  <a:extLst>
                    <a:ext uri="{9D8B030D-6E8A-4147-A177-3AD203B41FA5}">
                      <a16:colId xmlns:a16="http://schemas.microsoft.com/office/drawing/2014/main" val="116966052"/>
                    </a:ext>
                  </a:extLst>
                </a:gridCol>
                <a:gridCol w="4733925">
                  <a:extLst>
                    <a:ext uri="{9D8B030D-6E8A-4147-A177-3AD203B41FA5}">
                      <a16:colId xmlns:a16="http://schemas.microsoft.com/office/drawing/2014/main" val="3212539454"/>
                    </a:ext>
                  </a:extLst>
                </a:gridCol>
              </a:tblGrid>
              <a:tr h="228600">
                <a:tc>
                  <a:txBody>
                    <a:bodyPr/>
                    <a:lstStyle/>
                    <a:p>
                      <a:endParaRPr kumimoji="1" lang="ja-JP" altLang="en-US" sz="1400"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kumimoji="1" lang="ja-JP" altLang="en-US" sz="1400" dirty="0">
                          <a:solidFill>
                            <a:schemeClr val="tx1"/>
                          </a:solidFill>
                        </a:rPr>
                        <a:t>フィラメントイオン源</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kumimoji="1" lang="ja-JP" altLang="en-US" sz="1400" dirty="0">
                          <a:solidFill>
                            <a:schemeClr val="tx1"/>
                          </a:solidFill>
                        </a:rPr>
                        <a:t>高周波イオン源</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610578578"/>
                  </a:ext>
                </a:extLst>
              </a:tr>
              <a:tr h="686931">
                <a:tc>
                  <a:txBody>
                    <a:bodyPr/>
                    <a:lstStyle/>
                    <a:p>
                      <a:r>
                        <a:rPr kumimoji="1" lang="ja-JP" altLang="en-US" sz="1400" dirty="0">
                          <a:solidFill>
                            <a:schemeClr val="tx1"/>
                          </a:solidFill>
                        </a:rPr>
                        <a:t>ビーム</a:t>
                      </a:r>
                      <a:endParaRPr kumimoji="1" lang="en-US" altLang="ja-JP" sz="1400" dirty="0">
                        <a:solidFill>
                          <a:schemeClr val="tx1"/>
                        </a:solidFill>
                      </a:endParaRPr>
                    </a:p>
                    <a:p>
                      <a:r>
                        <a:rPr kumimoji="1" lang="ja-JP" altLang="en-US" sz="1400" dirty="0">
                          <a:solidFill>
                            <a:schemeClr val="tx1"/>
                          </a:solidFill>
                        </a:rPr>
                        <a:t>加速実績</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indent="-285750">
                        <a:buFont typeface="Wingdings" panose="05000000000000000000" pitchFamily="2" charset="2"/>
                        <a:buChar char="l"/>
                      </a:pPr>
                      <a:r>
                        <a:rPr kumimoji="1" lang="en-US" altLang="ja-JP" sz="1400" dirty="0">
                          <a:solidFill>
                            <a:schemeClr val="tx1"/>
                          </a:solidFill>
                        </a:rPr>
                        <a:t>D+,</a:t>
                      </a:r>
                      <a:r>
                        <a:rPr kumimoji="1" lang="ja-JP" altLang="en-US" sz="1400" dirty="0">
                          <a:solidFill>
                            <a:schemeClr val="tx1"/>
                          </a:solidFill>
                        </a:rPr>
                        <a:t> </a:t>
                      </a:r>
                      <a:r>
                        <a:rPr kumimoji="1" lang="en-US" altLang="ja-JP" sz="1400" dirty="0">
                          <a:solidFill>
                            <a:schemeClr val="tx1"/>
                          </a:solidFill>
                        </a:rPr>
                        <a:t>80keV, 25A, 100</a:t>
                      </a:r>
                      <a:r>
                        <a:rPr kumimoji="1" lang="ja-JP" altLang="en-US" sz="1400" dirty="0">
                          <a:solidFill>
                            <a:schemeClr val="tx1"/>
                          </a:solidFill>
                        </a:rPr>
                        <a:t>秒（</a:t>
                      </a:r>
                      <a:r>
                        <a:rPr kumimoji="1" lang="en-US" altLang="ja-JP" sz="1400" dirty="0">
                          <a:solidFill>
                            <a:schemeClr val="tx1"/>
                          </a:solidFill>
                        </a:rPr>
                        <a:t>QST, JT-60</a:t>
                      </a:r>
                      <a:r>
                        <a:rPr kumimoji="1" lang="ja-JP" altLang="en-US" sz="1400" dirty="0">
                          <a:solidFill>
                            <a:schemeClr val="tx1"/>
                          </a:solidFill>
                        </a:rPr>
                        <a:t>）</a:t>
                      </a:r>
                      <a:endParaRPr kumimoji="1" lang="en-US" altLang="ja-JP" sz="1400" dirty="0">
                        <a:solidFill>
                          <a:schemeClr val="tx1"/>
                        </a:solidFill>
                      </a:endParaRPr>
                    </a:p>
                    <a:p>
                      <a:pPr marL="285750" indent="-285750">
                        <a:buFont typeface="Wingdings" panose="05000000000000000000" pitchFamily="2" charset="2"/>
                        <a:buChar char="l"/>
                      </a:pPr>
                      <a:r>
                        <a:rPr kumimoji="1" lang="en-US" altLang="ja-JP" sz="1400" dirty="0">
                          <a:solidFill>
                            <a:schemeClr val="tx1"/>
                          </a:solidFill>
                        </a:rPr>
                        <a:t>D-, 345keV, 18A, 30</a:t>
                      </a:r>
                      <a:r>
                        <a:rPr kumimoji="1" lang="ja-JP" altLang="en-US" sz="1400" dirty="0">
                          <a:solidFill>
                            <a:schemeClr val="tx1"/>
                          </a:solidFill>
                        </a:rPr>
                        <a:t>秒（</a:t>
                      </a:r>
                      <a:r>
                        <a:rPr kumimoji="1" lang="en-US" altLang="ja-JP" sz="1400" dirty="0">
                          <a:solidFill>
                            <a:schemeClr val="tx1"/>
                          </a:solidFill>
                        </a:rPr>
                        <a:t>QST, JT-60</a:t>
                      </a:r>
                      <a:r>
                        <a:rPr kumimoji="1" lang="ja-JP" altLang="en-US" sz="1400" dirty="0">
                          <a:solidFill>
                            <a:schemeClr val="tx1"/>
                          </a:solidFill>
                        </a:rPr>
                        <a:t>）</a:t>
                      </a:r>
                      <a:endParaRPr kumimoji="1" lang="en-US" altLang="ja-JP" sz="1400" dirty="0">
                        <a:solidFill>
                          <a:schemeClr val="tx1"/>
                        </a:solidFill>
                      </a:endParaRPr>
                    </a:p>
                    <a:p>
                      <a:pPr marL="285750" indent="-285750">
                        <a:buFont typeface="Wingdings" panose="05000000000000000000" pitchFamily="2" charset="2"/>
                        <a:buChar char="l"/>
                      </a:pPr>
                      <a:r>
                        <a:rPr kumimoji="1" lang="en-US" altLang="ja-JP" sz="1400" dirty="0">
                          <a:solidFill>
                            <a:schemeClr val="tx1"/>
                          </a:solidFill>
                        </a:rPr>
                        <a:t>H-, 1MeV, 0.3A, 60</a:t>
                      </a:r>
                      <a:r>
                        <a:rPr kumimoji="1" lang="ja-JP" altLang="en-US" sz="1400" dirty="0">
                          <a:solidFill>
                            <a:schemeClr val="tx1"/>
                          </a:solidFill>
                        </a:rPr>
                        <a:t>秒（</a:t>
                      </a:r>
                      <a:r>
                        <a:rPr kumimoji="1" lang="en-US" altLang="ja-JP" sz="1400" dirty="0">
                          <a:solidFill>
                            <a:schemeClr val="tx1"/>
                          </a:solidFill>
                        </a:rPr>
                        <a:t>QST, MTF</a:t>
                      </a:r>
                      <a:r>
                        <a:rPr kumimoji="1" lang="ja-JP" altLang="en-US" sz="1400" dirty="0">
                          <a:solidFill>
                            <a:schemeClr val="tx1"/>
                          </a:solidFill>
                        </a:rPr>
                        <a: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indent="-285750">
                        <a:buFont typeface="Wingdings" panose="05000000000000000000" pitchFamily="2" charset="2"/>
                        <a:buChar char="l"/>
                      </a:pPr>
                      <a:r>
                        <a:rPr kumimoji="1" lang="en-US" altLang="ja-JP" sz="1400" dirty="0">
                          <a:solidFill>
                            <a:schemeClr val="tx1"/>
                          </a:solidFill>
                        </a:rPr>
                        <a:t>D-, 47kV, 19A, 10</a:t>
                      </a:r>
                      <a:r>
                        <a:rPr kumimoji="1" lang="ja-JP" altLang="en-US" sz="1400" dirty="0">
                          <a:solidFill>
                            <a:schemeClr val="tx1"/>
                          </a:solidFill>
                        </a:rPr>
                        <a:t>秒（</a:t>
                      </a:r>
                      <a:r>
                        <a:rPr kumimoji="1" lang="en-US" altLang="ja-JP" sz="1400" dirty="0">
                          <a:solidFill>
                            <a:schemeClr val="tx1"/>
                          </a:solidFill>
                        </a:rPr>
                        <a:t>IPP, ELISE, 150</a:t>
                      </a:r>
                      <a:r>
                        <a:rPr kumimoji="1" lang="ja-JP" altLang="en-US" sz="1400" dirty="0">
                          <a:solidFill>
                            <a:schemeClr val="tx1"/>
                          </a:solidFill>
                        </a:rPr>
                        <a:t>秒おき、計</a:t>
                      </a:r>
                      <a:r>
                        <a:rPr kumimoji="1" lang="en-US" altLang="ja-JP" sz="1400" dirty="0">
                          <a:solidFill>
                            <a:schemeClr val="tx1"/>
                          </a:solidFill>
                        </a:rPr>
                        <a:t>160</a:t>
                      </a:r>
                      <a:r>
                        <a:rPr kumimoji="1" lang="ja-JP" altLang="en-US" sz="1400" dirty="0">
                          <a:solidFill>
                            <a:schemeClr val="tx1"/>
                          </a:solidFill>
                        </a:rPr>
                        <a:t>秒）</a:t>
                      </a:r>
                      <a:endParaRPr kumimoji="1" lang="en-US" altLang="ja-JP" sz="1400" dirty="0">
                        <a:solidFill>
                          <a:schemeClr val="tx1"/>
                        </a:solidFill>
                      </a:endParaRPr>
                    </a:p>
                    <a:p>
                      <a:pPr marL="285750" indent="-285750">
                        <a:buFont typeface="Wingdings" panose="05000000000000000000" pitchFamily="2" charset="2"/>
                        <a:buChar char="l"/>
                      </a:pPr>
                      <a:r>
                        <a:rPr kumimoji="1" lang="en-US" altLang="ja-JP" sz="1400" dirty="0">
                          <a:solidFill>
                            <a:schemeClr val="tx1"/>
                          </a:solidFill>
                        </a:rPr>
                        <a:t>H-, 51kV, 24A, 10</a:t>
                      </a:r>
                      <a:r>
                        <a:rPr kumimoji="1" lang="ja-JP" altLang="en-US" sz="1400" dirty="0">
                          <a:solidFill>
                            <a:schemeClr val="tx1"/>
                          </a:solidFill>
                        </a:rPr>
                        <a:t>秒（</a:t>
                      </a:r>
                      <a:r>
                        <a:rPr kumimoji="1" lang="en-US" altLang="ja-JP" sz="1400" dirty="0">
                          <a:solidFill>
                            <a:schemeClr val="tx1"/>
                          </a:solidFill>
                        </a:rPr>
                        <a:t>IPP, ELISE, 150</a:t>
                      </a:r>
                      <a:r>
                        <a:rPr kumimoji="1" lang="ja-JP" altLang="en-US" sz="1400" dirty="0">
                          <a:solidFill>
                            <a:schemeClr val="tx1"/>
                          </a:solidFill>
                        </a:rPr>
                        <a:t>秒おき、計</a:t>
                      </a:r>
                      <a:r>
                        <a:rPr kumimoji="1" lang="en-US" altLang="ja-JP" sz="1400" dirty="0">
                          <a:solidFill>
                            <a:schemeClr val="tx1"/>
                          </a:solidFill>
                        </a:rPr>
                        <a:t>67</a:t>
                      </a:r>
                      <a:r>
                        <a:rPr kumimoji="1" lang="ja-JP" altLang="en-US" sz="1400" dirty="0">
                          <a:solidFill>
                            <a:schemeClr val="tx1"/>
                          </a:solidFill>
                        </a:rPr>
                        <a:t>秒）</a:t>
                      </a:r>
                      <a:endParaRPr kumimoji="1" lang="en-US" altLang="ja-JP" sz="1400" dirty="0">
                        <a:solidFill>
                          <a:schemeClr val="tx1"/>
                        </a:solidFill>
                      </a:endParaRPr>
                    </a:p>
                    <a:p>
                      <a:pPr marL="285750" indent="-285750">
                        <a:buFont typeface="Wingdings" panose="05000000000000000000" pitchFamily="2" charset="2"/>
                        <a:buChar char="l"/>
                      </a:pPr>
                      <a:r>
                        <a:rPr kumimoji="1" lang="en-US" altLang="ja-JP" sz="1400" dirty="0">
                          <a:solidFill>
                            <a:schemeClr val="tx1"/>
                          </a:solidFill>
                        </a:rPr>
                        <a:t>H-, 11kV?, 29A?, 600</a:t>
                      </a:r>
                      <a:r>
                        <a:rPr kumimoji="1" lang="ja-JP" altLang="en-US" sz="1400" dirty="0">
                          <a:solidFill>
                            <a:schemeClr val="tx1"/>
                          </a:solidFill>
                        </a:rPr>
                        <a:t>秒（</a:t>
                      </a:r>
                      <a:r>
                        <a:rPr kumimoji="1" lang="en-US" altLang="ja-JP" sz="1400" dirty="0">
                          <a:solidFill>
                            <a:schemeClr val="tx1"/>
                          </a:solidFill>
                        </a:rPr>
                        <a:t>IPP, ELISE, </a:t>
                      </a:r>
                      <a:r>
                        <a:rPr kumimoji="1" lang="ja-JP" altLang="en-US" sz="1400" dirty="0">
                          <a:solidFill>
                            <a:schemeClr val="tx1"/>
                          </a:solidFill>
                        </a:rPr>
                        <a:t>連続運転）</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988536"/>
                  </a:ext>
                </a:extLst>
              </a:tr>
              <a:tr h="469586">
                <a:tc>
                  <a:txBody>
                    <a:bodyPr/>
                    <a:lstStyle/>
                    <a:p>
                      <a:r>
                        <a:rPr kumimoji="1" lang="ja-JP" altLang="en-US" sz="1400" dirty="0">
                          <a:solidFill>
                            <a:schemeClr val="tx1"/>
                          </a:solidFill>
                        </a:rPr>
                        <a:t>ビーム</a:t>
                      </a:r>
                      <a:endParaRPr kumimoji="1" lang="en-US" altLang="ja-JP" sz="1400" dirty="0">
                        <a:solidFill>
                          <a:schemeClr val="tx1"/>
                        </a:solidFill>
                      </a:endParaRPr>
                    </a:p>
                    <a:p>
                      <a:r>
                        <a:rPr kumimoji="1" lang="ja-JP" altLang="en-US" sz="1400" dirty="0">
                          <a:solidFill>
                            <a:schemeClr val="tx1"/>
                          </a:solidFill>
                        </a:rPr>
                        <a:t>発散角</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indent="-285750">
                        <a:buFont typeface="Wingdings" panose="05000000000000000000" pitchFamily="2" charset="2"/>
                        <a:buChar char="l"/>
                      </a:pPr>
                      <a:r>
                        <a:rPr kumimoji="1" lang="en-US" altLang="ja-JP" sz="1400" dirty="0">
                          <a:solidFill>
                            <a:schemeClr val="tx1"/>
                          </a:solidFill>
                        </a:rPr>
                        <a:t>~5mrad</a:t>
                      </a:r>
                      <a:r>
                        <a:rPr kumimoji="1" lang="ja-JP" altLang="en-US" sz="1400" dirty="0">
                          <a:solidFill>
                            <a:schemeClr val="tx1"/>
                          </a:solidFill>
                        </a:rPr>
                        <a:t>（</a:t>
                      </a:r>
                      <a:r>
                        <a:rPr kumimoji="1" lang="en-US" altLang="ja-JP" sz="1400" dirty="0">
                          <a:solidFill>
                            <a:schemeClr val="tx1"/>
                          </a:solidFill>
                        </a:rPr>
                        <a:t>QST, JT-60, MTF</a:t>
                      </a:r>
                      <a:r>
                        <a:rPr kumimoji="1" lang="ja-JP" altLang="en-US" sz="1400" dirty="0">
                          <a:solidFill>
                            <a:schemeClr val="tx1"/>
                          </a:solidFill>
                        </a:rPr>
                        <a: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indent="-285750">
                        <a:buFont typeface="Wingdings" panose="05000000000000000000" pitchFamily="2" charset="2"/>
                        <a:buChar char="l"/>
                      </a:pPr>
                      <a:r>
                        <a:rPr kumimoji="1" lang="en-US" altLang="ja-JP" sz="1400" dirty="0">
                          <a:solidFill>
                            <a:schemeClr val="tx1"/>
                          </a:solidFill>
                        </a:rPr>
                        <a:t>&gt;10mrad</a:t>
                      </a:r>
                      <a:r>
                        <a:rPr kumimoji="1" lang="ja-JP" altLang="en-US" sz="1400" dirty="0">
                          <a:solidFill>
                            <a:schemeClr val="tx1"/>
                          </a:solidFill>
                        </a:rPr>
                        <a:t>（</a:t>
                      </a:r>
                      <a:r>
                        <a:rPr kumimoji="1" lang="en-US" altLang="ja-JP" sz="1400" dirty="0">
                          <a:solidFill>
                            <a:schemeClr val="tx1"/>
                          </a:solidFill>
                        </a:rPr>
                        <a:t>IPP, ELISE, BUG</a:t>
                      </a:r>
                      <a:r>
                        <a:rPr kumimoji="1" lang="ja-JP" altLang="en-US" sz="1400" dirty="0">
                          <a:solidFill>
                            <a:schemeClr val="tx1"/>
                          </a:solidFill>
                        </a:rPr>
                        <a: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74772679"/>
                  </a:ext>
                </a:extLst>
              </a:tr>
              <a:tr h="2148840">
                <a:tc>
                  <a:txBody>
                    <a:bodyPr/>
                    <a:lstStyle/>
                    <a:p>
                      <a:r>
                        <a:rPr kumimoji="1" lang="ja-JP" altLang="en-US" sz="1400" dirty="0">
                          <a:solidFill>
                            <a:schemeClr val="tx1"/>
                          </a:solidFill>
                        </a:rPr>
                        <a:t>各イオン源の特徴</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indent="-285750">
                        <a:buFont typeface="Wingdings" panose="05000000000000000000" pitchFamily="2" charset="2"/>
                        <a:buChar char="l"/>
                      </a:pPr>
                      <a:r>
                        <a:rPr kumimoji="1" lang="ja-JP" altLang="en-US" sz="1400" dirty="0">
                          <a:solidFill>
                            <a:schemeClr val="tx1"/>
                          </a:solidFill>
                        </a:rPr>
                        <a:t>高周波イオン源に比べて製作・運転が容易。</a:t>
                      </a:r>
                      <a:endParaRPr kumimoji="1" lang="en-US" altLang="ja-JP" sz="1400" dirty="0">
                        <a:solidFill>
                          <a:schemeClr val="tx1"/>
                        </a:solidFill>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400" dirty="0">
                          <a:solidFill>
                            <a:schemeClr val="tx1"/>
                          </a:solidFill>
                        </a:rPr>
                        <a:t>フィラメント寿命：</a:t>
                      </a:r>
                      <a:r>
                        <a:rPr kumimoji="1" lang="en-US" altLang="ja-JP" sz="1400" dirty="0">
                          <a:solidFill>
                            <a:schemeClr val="tx1"/>
                          </a:solidFill>
                        </a:rPr>
                        <a:t>JT-60</a:t>
                      </a:r>
                      <a:r>
                        <a:rPr kumimoji="1" lang="ja-JP" altLang="en-US" sz="1400" dirty="0">
                          <a:solidFill>
                            <a:schemeClr val="tx1"/>
                          </a:solidFill>
                        </a:rPr>
                        <a:t>では半年程度の実績（ただしパルス幅</a:t>
                      </a:r>
                      <a:r>
                        <a:rPr kumimoji="1" lang="en-US" altLang="ja-JP" sz="1400" dirty="0">
                          <a:solidFill>
                            <a:schemeClr val="tx1"/>
                          </a:solidFill>
                        </a:rPr>
                        <a:t>30</a:t>
                      </a:r>
                      <a:r>
                        <a:rPr kumimoji="1" lang="ja-JP" altLang="en-US" sz="1400" dirty="0">
                          <a:solidFill>
                            <a:schemeClr val="tx1"/>
                          </a:solidFill>
                        </a:rPr>
                        <a:t>秒以下）。負イオン源ではセシウムを導入するため、フィラメント周辺で異常放電（アーキング）による断線が生じることがある。</a:t>
                      </a:r>
                      <a:endParaRPr kumimoji="1" lang="en-US" altLang="ja-JP" sz="1400" dirty="0">
                        <a:solidFill>
                          <a:schemeClr val="tx1"/>
                        </a:solidFill>
                      </a:endParaRPr>
                    </a:p>
                    <a:p>
                      <a:pPr marL="285750" indent="-285750">
                        <a:buFont typeface="Wingdings" panose="05000000000000000000" pitchFamily="2" charset="2"/>
                        <a:buChar char="l"/>
                      </a:pPr>
                      <a:r>
                        <a:rPr kumimoji="1" lang="ja-JP" altLang="en-US" sz="1400" dirty="0">
                          <a:solidFill>
                            <a:schemeClr val="tx1"/>
                          </a:solidFill>
                        </a:rPr>
                        <a:t>フィラメントが断線した場合はフィラメントを交換する必要。負イオン源では、大気が大量に入ってしまうと酸化したセシウムの洗浄と真空引き後のセシウムを導入しながらのコンディショニング運転が必要となるため、窒素パージしてのフィラメント交換を想定。</a:t>
                      </a:r>
                      <a:endParaRPr kumimoji="1" lang="en-US" altLang="ja-JP" sz="1400"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indent="-285750">
                        <a:buFont typeface="Wingdings" panose="05000000000000000000" pitchFamily="2" charset="2"/>
                        <a:buChar char="l"/>
                      </a:pPr>
                      <a:r>
                        <a:rPr kumimoji="1" lang="ja-JP" altLang="en-US" sz="1400" dirty="0">
                          <a:solidFill>
                            <a:schemeClr val="tx1"/>
                          </a:solidFill>
                        </a:rPr>
                        <a:t>高パワー・定常運転が必要な場合にはフィラメント断線による中断の無い高周波イオン源が必要となってくる。</a:t>
                      </a:r>
                      <a:endParaRPr kumimoji="1" lang="en-US" altLang="ja-JP" sz="1400" dirty="0">
                        <a:solidFill>
                          <a:schemeClr val="tx1"/>
                        </a:solidFill>
                      </a:endParaRPr>
                    </a:p>
                    <a:p>
                      <a:pPr marL="285750" indent="-285750">
                        <a:buFont typeface="Wingdings" panose="05000000000000000000" pitchFamily="2" charset="2"/>
                        <a:buChar char="l"/>
                      </a:pPr>
                      <a:r>
                        <a:rPr kumimoji="1" lang="ja-JP" altLang="en-US" sz="1400" dirty="0">
                          <a:solidFill>
                            <a:schemeClr val="tx1"/>
                          </a:solidFill>
                        </a:rPr>
                        <a:t>現状で</a:t>
                      </a:r>
                      <a:r>
                        <a:rPr kumimoji="1" lang="en-US" altLang="ja-JP" sz="1400" dirty="0">
                          <a:solidFill>
                            <a:schemeClr val="tx1"/>
                          </a:solidFill>
                        </a:rPr>
                        <a:t>NBI</a:t>
                      </a:r>
                      <a:r>
                        <a:rPr kumimoji="1" lang="ja-JP" altLang="en-US" sz="1400" dirty="0">
                          <a:solidFill>
                            <a:schemeClr val="tx1"/>
                          </a:solidFill>
                        </a:rPr>
                        <a:t>用に開発されている高周波イオン源の発散角はフィラメントイオン源に比べて大きいと言われているが、検証が進められている段階。</a:t>
                      </a:r>
                      <a:endParaRPr kumimoji="1" lang="en-US" altLang="ja-JP" sz="1400"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02341302"/>
                  </a:ext>
                </a:extLst>
              </a:tr>
            </a:tbl>
          </a:graphicData>
        </a:graphic>
      </p:graphicFrame>
      <p:sp>
        <p:nvSpPr>
          <p:cNvPr id="6" name="正方形/長方形 5">
            <a:extLst>
              <a:ext uri="{FF2B5EF4-FFF2-40B4-BE49-F238E27FC236}">
                <a16:creationId xmlns:a16="http://schemas.microsoft.com/office/drawing/2014/main" id="{A6AADAA4-380F-1AC4-BAB6-FB49340DC734}"/>
              </a:ext>
            </a:extLst>
          </p:cNvPr>
          <p:cNvSpPr/>
          <p:nvPr/>
        </p:nvSpPr>
        <p:spPr>
          <a:xfrm>
            <a:off x="571499" y="630556"/>
            <a:ext cx="8572501" cy="45719"/>
          </a:xfrm>
          <a:prstGeom prst="rect">
            <a:avLst/>
          </a:prstGeom>
          <a:solidFill>
            <a:srgbClr val="0000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Picture 2">
            <a:extLst>
              <a:ext uri="{FF2B5EF4-FFF2-40B4-BE49-F238E27FC236}">
                <a16:creationId xmlns:a16="http://schemas.microsoft.com/office/drawing/2014/main" id="{2289A3C7-867C-4008-E685-51CA57B900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77160"/>
            <a:ext cx="490123" cy="685640"/>
          </a:xfrm>
          <a:prstGeom prst="rect">
            <a:avLst/>
          </a:prstGeom>
          <a:solidFill>
            <a:schemeClr val="bg1"/>
          </a:solidFill>
          <a:ln>
            <a:noFill/>
          </a:ln>
          <a:effectLst/>
        </p:spPr>
      </p:pic>
      <p:sp>
        <p:nvSpPr>
          <p:cNvPr id="8" name="テキスト ボックス 7">
            <a:extLst>
              <a:ext uri="{FF2B5EF4-FFF2-40B4-BE49-F238E27FC236}">
                <a16:creationId xmlns:a16="http://schemas.microsoft.com/office/drawing/2014/main" id="{62C73380-6800-1E74-F429-AE6C4BEC85B6}"/>
              </a:ext>
            </a:extLst>
          </p:cNvPr>
          <p:cNvSpPr txBox="1"/>
          <p:nvPr/>
        </p:nvSpPr>
        <p:spPr>
          <a:xfrm>
            <a:off x="1137820" y="97348"/>
            <a:ext cx="7439857" cy="461665"/>
          </a:xfrm>
          <a:prstGeom prst="rect">
            <a:avLst/>
          </a:prstGeom>
          <a:noFill/>
        </p:spPr>
        <p:txBody>
          <a:bodyPr wrap="none" rtlCol="0">
            <a:spAutoFit/>
          </a:bodyPr>
          <a:lstStyle/>
          <a:p>
            <a:r>
              <a:rPr kumimoji="1" lang="en-US" altLang="ja-JP" sz="2400" dirty="0"/>
              <a:t>NBI</a:t>
            </a:r>
            <a:r>
              <a:rPr kumimoji="1" lang="ja-JP" altLang="en-US" sz="2400" dirty="0"/>
              <a:t>のフィラメントイオン源と高周波イオン源の実績</a:t>
            </a:r>
          </a:p>
        </p:txBody>
      </p:sp>
      <p:sp>
        <p:nvSpPr>
          <p:cNvPr id="9" name="テキスト ボックス 8">
            <a:extLst>
              <a:ext uri="{FF2B5EF4-FFF2-40B4-BE49-F238E27FC236}">
                <a16:creationId xmlns:a16="http://schemas.microsoft.com/office/drawing/2014/main" id="{A2863CB4-B589-BC9D-4BC3-050E6CA8E14E}"/>
              </a:ext>
            </a:extLst>
          </p:cNvPr>
          <p:cNvSpPr txBox="1"/>
          <p:nvPr/>
        </p:nvSpPr>
        <p:spPr>
          <a:xfrm>
            <a:off x="133350" y="6496174"/>
            <a:ext cx="9010650" cy="369332"/>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r>
              <a:rPr lang="en-US" altLang="ja-JP" sz="900" dirty="0">
                <a:latin typeface="+mj-lt"/>
              </a:rPr>
              <a:t>A. Kojima </a:t>
            </a:r>
            <a:r>
              <a:rPr lang="en-US" altLang="ja-JP" sz="900" i="1" dirty="0">
                <a:latin typeface="+mj-lt"/>
              </a:rPr>
              <a:t>et al.</a:t>
            </a:r>
            <a:r>
              <a:rPr lang="en-US" altLang="ja-JP" sz="900" dirty="0">
                <a:latin typeface="+mj-lt"/>
              </a:rPr>
              <a:t>, Fusion Engineering and Design </a:t>
            </a:r>
            <a:r>
              <a:rPr lang="en-US" altLang="ja-JP" sz="900" b="1" dirty="0">
                <a:latin typeface="+mj-lt"/>
              </a:rPr>
              <a:t>102</a:t>
            </a:r>
            <a:r>
              <a:rPr lang="en-US" altLang="ja-JP" sz="900" dirty="0">
                <a:latin typeface="+mj-lt"/>
              </a:rPr>
              <a:t> 81–87 (2016), A. Kojima </a:t>
            </a:r>
            <a:r>
              <a:rPr lang="en-US" altLang="ja-JP" sz="900" i="1" dirty="0">
                <a:latin typeface="+mj-lt"/>
              </a:rPr>
              <a:t>et al.</a:t>
            </a:r>
            <a:r>
              <a:rPr lang="en-US" altLang="ja-JP" sz="900" dirty="0">
                <a:latin typeface="+mj-lt"/>
              </a:rPr>
              <a:t>, </a:t>
            </a:r>
            <a:r>
              <a:rPr lang="en-US" altLang="ja-JP" sz="900" dirty="0" err="1">
                <a:latin typeface="+mj-lt"/>
              </a:rPr>
              <a:t>Nucl</a:t>
            </a:r>
            <a:r>
              <a:rPr lang="en-US" altLang="ja-JP" sz="900" dirty="0">
                <a:latin typeface="+mj-lt"/>
              </a:rPr>
              <a:t>. Fusion </a:t>
            </a:r>
            <a:r>
              <a:rPr lang="en-US" altLang="ja-JP" sz="900" b="1" dirty="0">
                <a:latin typeface="+mj-lt"/>
              </a:rPr>
              <a:t>51</a:t>
            </a:r>
            <a:r>
              <a:rPr lang="en-US" altLang="ja-JP" sz="900" dirty="0">
                <a:latin typeface="+mj-lt"/>
              </a:rPr>
              <a:t> 083049 (2011), J. Hiratsuka </a:t>
            </a:r>
            <a:r>
              <a:rPr lang="en-US" altLang="ja-JP" sz="900" i="1" dirty="0">
                <a:latin typeface="+mj-lt"/>
              </a:rPr>
              <a:t>et al.</a:t>
            </a:r>
            <a:r>
              <a:rPr lang="en-US" altLang="ja-JP" sz="900" dirty="0">
                <a:latin typeface="+mj-lt"/>
              </a:rPr>
              <a:t>, IAEA FIP/1-3Ra (2016), D. </a:t>
            </a:r>
            <a:r>
              <a:rPr lang="en-US" altLang="ja-JP" sz="900" dirty="0" err="1">
                <a:latin typeface="+mj-lt"/>
              </a:rPr>
              <a:t>W</a:t>
            </a:r>
            <a:r>
              <a:rPr lang="en-US" altLang="ja-JP" sz="900" b="0" i="0" dirty="0" err="1">
                <a:solidFill>
                  <a:srgbClr val="333333"/>
                </a:solidFill>
                <a:effectLst/>
                <a:latin typeface="Arial" panose="020B0604020202020204" pitchFamily="34" charset="0"/>
              </a:rPr>
              <a:t>ü</a:t>
            </a:r>
            <a:r>
              <a:rPr lang="en-US" altLang="ja-JP" sz="900" dirty="0" err="1">
                <a:latin typeface="+mj-lt"/>
              </a:rPr>
              <a:t>nderlich</a:t>
            </a:r>
            <a:r>
              <a:rPr lang="en-US" altLang="ja-JP" sz="900" dirty="0">
                <a:latin typeface="+mj-lt"/>
              </a:rPr>
              <a:t> </a:t>
            </a:r>
            <a:r>
              <a:rPr lang="en-US" altLang="ja-JP" sz="900" i="1" dirty="0">
                <a:latin typeface="+mj-lt"/>
              </a:rPr>
              <a:t>et al.</a:t>
            </a:r>
            <a:r>
              <a:rPr lang="en-US" altLang="ja-JP" sz="900" dirty="0">
                <a:latin typeface="+mj-lt"/>
              </a:rPr>
              <a:t>, </a:t>
            </a:r>
            <a:r>
              <a:rPr lang="en-US" altLang="ja-JP" sz="900" dirty="0" err="1">
                <a:latin typeface="+mj-lt"/>
              </a:rPr>
              <a:t>Nuc</a:t>
            </a:r>
            <a:r>
              <a:rPr lang="en-US" altLang="ja-JP" sz="900" dirty="0">
                <a:latin typeface="+mj-lt"/>
              </a:rPr>
              <a:t>. Fusion </a:t>
            </a:r>
            <a:r>
              <a:rPr lang="en-US" altLang="ja-JP" sz="900" b="1" dirty="0">
                <a:latin typeface="+mj-lt"/>
              </a:rPr>
              <a:t>59</a:t>
            </a:r>
            <a:r>
              <a:rPr lang="en-US" altLang="ja-JP" sz="900" dirty="0">
                <a:latin typeface="+mj-lt"/>
              </a:rPr>
              <a:t>, 084001(2019),</a:t>
            </a:r>
            <a:r>
              <a:rPr lang="ja-JP" altLang="en-US" sz="900" dirty="0">
                <a:latin typeface="+mj-lt"/>
              </a:rPr>
              <a:t> </a:t>
            </a:r>
            <a:r>
              <a:rPr lang="en-US" altLang="ja-JP" sz="900" dirty="0">
                <a:latin typeface="+mj-lt"/>
              </a:rPr>
              <a:t>D. </a:t>
            </a:r>
            <a:r>
              <a:rPr lang="en-US" altLang="ja-JP" sz="900" dirty="0" err="1">
                <a:latin typeface="+mj-lt"/>
              </a:rPr>
              <a:t>W</a:t>
            </a:r>
            <a:r>
              <a:rPr lang="en-US" altLang="ja-JP" sz="900" b="0" i="0" dirty="0" err="1">
                <a:solidFill>
                  <a:srgbClr val="333333"/>
                </a:solidFill>
                <a:effectLst/>
                <a:latin typeface="Arial" panose="020B0604020202020204" pitchFamily="34" charset="0"/>
              </a:rPr>
              <a:t>ü</a:t>
            </a:r>
            <a:r>
              <a:rPr lang="en-US" altLang="ja-JP" sz="900" dirty="0" err="1">
                <a:latin typeface="+mj-lt"/>
              </a:rPr>
              <a:t>nderlich</a:t>
            </a:r>
            <a:r>
              <a:rPr lang="en-US" altLang="ja-JP" sz="900" dirty="0">
                <a:latin typeface="+mj-lt"/>
              </a:rPr>
              <a:t> </a:t>
            </a:r>
            <a:r>
              <a:rPr lang="en-US" altLang="ja-JP" sz="900" i="1" dirty="0">
                <a:latin typeface="+mj-lt"/>
              </a:rPr>
              <a:t>et al.</a:t>
            </a:r>
            <a:r>
              <a:rPr lang="en-US" altLang="ja-JP" sz="900" dirty="0">
                <a:latin typeface="+mj-lt"/>
              </a:rPr>
              <a:t>, AIP Conf. Proc. </a:t>
            </a:r>
            <a:r>
              <a:rPr lang="en-US" altLang="ja-JP" sz="900" b="1" dirty="0">
                <a:latin typeface="+mj-lt"/>
              </a:rPr>
              <a:t>2052</a:t>
            </a:r>
            <a:r>
              <a:rPr lang="en-US" altLang="ja-JP" sz="900" dirty="0">
                <a:latin typeface="+mj-lt"/>
              </a:rPr>
              <a:t>, 040001  (2018), D. </a:t>
            </a:r>
            <a:r>
              <a:rPr lang="en-US" altLang="ja-JP" sz="900" dirty="0" err="1">
                <a:latin typeface="+mj-lt"/>
              </a:rPr>
              <a:t>Wünderlich</a:t>
            </a:r>
            <a:r>
              <a:rPr lang="en-US" altLang="ja-JP" sz="900" dirty="0">
                <a:latin typeface="+mj-lt"/>
              </a:rPr>
              <a:t> </a:t>
            </a:r>
            <a:r>
              <a:rPr lang="en-US" altLang="ja-JP" sz="900" i="1" dirty="0">
                <a:latin typeface="+mj-lt"/>
              </a:rPr>
              <a:t>et. al.</a:t>
            </a:r>
            <a:r>
              <a:rPr lang="en-US" altLang="ja-JP" sz="900" dirty="0">
                <a:latin typeface="+mj-lt"/>
              </a:rPr>
              <a:t> </a:t>
            </a:r>
            <a:r>
              <a:rPr lang="en-US" altLang="ja-JP" sz="900" dirty="0" err="1">
                <a:latin typeface="+mj-lt"/>
              </a:rPr>
              <a:t>Nucl</a:t>
            </a:r>
            <a:r>
              <a:rPr lang="en-US" altLang="ja-JP" sz="900" dirty="0">
                <a:latin typeface="+mj-lt"/>
              </a:rPr>
              <a:t>. Fusion </a:t>
            </a:r>
            <a:r>
              <a:rPr lang="en-US" altLang="ja-JP" sz="900" b="1" dirty="0">
                <a:latin typeface="+mj-lt"/>
              </a:rPr>
              <a:t>65</a:t>
            </a:r>
            <a:r>
              <a:rPr lang="en-US" altLang="ja-JP" sz="900" dirty="0">
                <a:latin typeface="+mj-lt"/>
              </a:rPr>
              <a:t> 014001 (2025)</a:t>
            </a:r>
            <a:endParaRPr lang="ja-JP" altLang="en-US" sz="900" dirty="0">
              <a:latin typeface="+mj-lt"/>
            </a:endParaRPr>
          </a:p>
        </p:txBody>
      </p:sp>
    </p:spTree>
    <p:extLst>
      <p:ext uri="{BB962C8B-B14F-4D97-AF65-F5344CB8AC3E}">
        <p14:creationId xmlns:p14="http://schemas.microsoft.com/office/powerpoint/2010/main" val="8911839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AAD73C49-B3EE-2A7A-061F-A19B3BF78638}"/>
              </a:ext>
            </a:extLst>
          </p:cNvPr>
          <p:cNvSpPr>
            <a:spLocks noGrp="1"/>
          </p:cNvSpPr>
          <p:nvPr>
            <p:ph type="sldNum" sz="quarter" idx="12"/>
          </p:nvPr>
        </p:nvSpPr>
        <p:spPr>
          <a:xfrm>
            <a:off x="6934200" y="6520920"/>
            <a:ext cx="2133600" cy="337038"/>
          </a:xfrm>
        </p:spPr>
        <p:txBody>
          <a:bodyPr/>
          <a:lstStyle/>
          <a:p>
            <a:pPr>
              <a:defRPr/>
            </a:pPr>
            <a:fld id="{0230DFD6-0A51-4CF6-803C-F74B47610F25}" type="slidenum">
              <a:rPr lang="ja-JP" altLang="en-US" smtClean="0"/>
              <a:pPr>
                <a:defRPr/>
              </a:pPr>
              <a:t>5</a:t>
            </a:fld>
            <a:endParaRPr lang="ja-JP" altLang="en-US"/>
          </a:p>
        </p:txBody>
      </p:sp>
      <p:sp>
        <p:nvSpPr>
          <p:cNvPr id="25" name="テキスト ボックス 24">
            <a:extLst>
              <a:ext uri="{FF2B5EF4-FFF2-40B4-BE49-F238E27FC236}">
                <a16:creationId xmlns:a16="http://schemas.microsoft.com/office/drawing/2014/main" id="{1A573B3B-E7FC-A681-F8B4-0F47CF75641B}"/>
              </a:ext>
            </a:extLst>
          </p:cNvPr>
          <p:cNvSpPr txBox="1"/>
          <p:nvPr/>
        </p:nvSpPr>
        <p:spPr>
          <a:xfrm>
            <a:off x="3110991" y="3965813"/>
            <a:ext cx="845103" cy="291170"/>
          </a:xfrm>
          <a:prstGeom prst="rect">
            <a:avLst/>
          </a:prstGeom>
          <a:noFill/>
        </p:spPr>
        <p:txBody>
          <a:bodyPr wrap="none" rtlCol="0">
            <a:spAutoFit/>
          </a:bodyPr>
          <a:lstStyle/>
          <a:p>
            <a:r>
              <a:rPr kumimoji="1" lang="ja-JP" altLang="en-US" sz="1292" dirty="0"/>
              <a:t>引出電極</a:t>
            </a:r>
          </a:p>
        </p:txBody>
      </p:sp>
      <p:sp>
        <p:nvSpPr>
          <p:cNvPr id="31" name="テキスト ボックス 30">
            <a:extLst>
              <a:ext uri="{FF2B5EF4-FFF2-40B4-BE49-F238E27FC236}">
                <a16:creationId xmlns:a16="http://schemas.microsoft.com/office/drawing/2014/main" id="{20F7C9D2-DC0A-3869-13B6-8DEB2FAA185E}"/>
              </a:ext>
            </a:extLst>
          </p:cNvPr>
          <p:cNvSpPr txBox="1"/>
          <p:nvPr/>
        </p:nvSpPr>
        <p:spPr>
          <a:xfrm>
            <a:off x="967641" y="1029218"/>
            <a:ext cx="2285536" cy="319639"/>
          </a:xfrm>
          <a:prstGeom prst="rect">
            <a:avLst/>
          </a:prstGeom>
          <a:solidFill>
            <a:srgbClr val="FFFFCC"/>
          </a:solidFill>
          <a:ln>
            <a:solidFill>
              <a:schemeClr val="tx1"/>
            </a:solidFill>
          </a:ln>
        </p:spPr>
        <p:txBody>
          <a:bodyPr wrap="square" rtlCol="0">
            <a:spAutoFit/>
          </a:bodyPr>
          <a:lstStyle/>
          <a:p>
            <a:r>
              <a:rPr kumimoji="1" lang="ja-JP" altLang="en-US" sz="1477" dirty="0"/>
              <a:t>引出面直接計測の手法</a:t>
            </a:r>
          </a:p>
        </p:txBody>
      </p:sp>
      <p:sp>
        <p:nvSpPr>
          <p:cNvPr id="3" name="テキスト ボックス 2">
            <a:extLst>
              <a:ext uri="{FF2B5EF4-FFF2-40B4-BE49-F238E27FC236}">
                <a16:creationId xmlns:a16="http://schemas.microsoft.com/office/drawing/2014/main" id="{7DA81173-2F52-6BE4-BE05-06BADFA7FD2D}"/>
              </a:ext>
            </a:extLst>
          </p:cNvPr>
          <p:cNvSpPr txBox="1"/>
          <p:nvPr/>
        </p:nvSpPr>
        <p:spPr>
          <a:xfrm>
            <a:off x="5384267" y="6590161"/>
            <a:ext cx="5144177" cy="261610"/>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r>
              <a:rPr lang="en-US" altLang="ja-JP" sz="1100">
                <a:latin typeface="+mj-lt"/>
              </a:rPr>
              <a:t>J. Hiratsuka et al., </a:t>
            </a:r>
            <a:r>
              <a:rPr lang="pt-BR" altLang="ja-JP" sz="1100">
                <a:latin typeface="+mj-lt"/>
              </a:rPr>
              <a:t>J. Phys.: Conf. Ser. </a:t>
            </a:r>
            <a:r>
              <a:rPr lang="pt-BR" altLang="ja-JP" sz="1100" b="1">
                <a:latin typeface="+mj-lt"/>
              </a:rPr>
              <a:t>2244</a:t>
            </a:r>
            <a:r>
              <a:rPr lang="pt-BR" altLang="ja-JP" sz="1100">
                <a:latin typeface="+mj-lt"/>
              </a:rPr>
              <a:t> 012047.</a:t>
            </a:r>
            <a:endParaRPr lang="ja-JP" altLang="en-US" sz="1100">
              <a:latin typeface="+mj-lt"/>
            </a:endParaRPr>
          </a:p>
        </p:txBody>
      </p:sp>
      <p:sp>
        <p:nvSpPr>
          <p:cNvPr id="30" name="正方形/長方形 29">
            <a:extLst>
              <a:ext uri="{FF2B5EF4-FFF2-40B4-BE49-F238E27FC236}">
                <a16:creationId xmlns:a16="http://schemas.microsoft.com/office/drawing/2014/main" id="{1D9E8AC6-8377-7EB8-2369-E8FE2FF30443}"/>
              </a:ext>
            </a:extLst>
          </p:cNvPr>
          <p:cNvSpPr/>
          <p:nvPr/>
        </p:nvSpPr>
        <p:spPr>
          <a:xfrm>
            <a:off x="571499" y="630556"/>
            <a:ext cx="8572501" cy="45719"/>
          </a:xfrm>
          <a:prstGeom prst="rect">
            <a:avLst/>
          </a:prstGeom>
          <a:solidFill>
            <a:srgbClr val="0000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2" name="Picture 2">
            <a:extLst>
              <a:ext uri="{FF2B5EF4-FFF2-40B4-BE49-F238E27FC236}">
                <a16:creationId xmlns:a16="http://schemas.microsoft.com/office/drawing/2014/main" id="{E06BC036-78A0-85B8-ADF8-4CF968A9A2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77159"/>
            <a:ext cx="680893" cy="952511"/>
          </a:xfrm>
          <a:prstGeom prst="rect">
            <a:avLst/>
          </a:prstGeom>
          <a:solidFill>
            <a:schemeClr val="bg1"/>
          </a:solidFill>
          <a:ln>
            <a:noFill/>
          </a:ln>
          <a:effectLst/>
        </p:spPr>
      </p:pic>
      <p:sp>
        <p:nvSpPr>
          <p:cNvPr id="145" name="テキスト ボックス 144">
            <a:extLst>
              <a:ext uri="{FF2B5EF4-FFF2-40B4-BE49-F238E27FC236}">
                <a16:creationId xmlns:a16="http://schemas.microsoft.com/office/drawing/2014/main" id="{E7B023BC-3FCF-7F20-D5F5-7667F022D87F}"/>
              </a:ext>
            </a:extLst>
          </p:cNvPr>
          <p:cNvSpPr txBox="1"/>
          <p:nvPr/>
        </p:nvSpPr>
        <p:spPr>
          <a:xfrm>
            <a:off x="1790894" y="155550"/>
            <a:ext cx="5959260" cy="461665"/>
          </a:xfrm>
          <a:prstGeom prst="rect">
            <a:avLst/>
          </a:prstGeom>
          <a:noFill/>
        </p:spPr>
        <p:txBody>
          <a:bodyPr wrap="none" rtlCol="0">
            <a:spAutoFit/>
          </a:bodyPr>
          <a:lstStyle/>
          <a:p>
            <a:r>
              <a:rPr kumimoji="1" lang="en-US" altLang="ja-JP" sz="2400" dirty="0"/>
              <a:t>QST</a:t>
            </a:r>
            <a:r>
              <a:rPr kumimoji="1" lang="ja-JP" altLang="en-US" sz="2400" dirty="0"/>
              <a:t>で開発中の負イオン引出面の直接計測</a:t>
            </a:r>
          </a:p>
        </p:txBody>
      </p:sp>
      <p:cxnSp>
        <p:nvCxnSpPr>
          <p:cNvPr id="194" name="直線矢印コネクタ 193">
            <a:extLst>
              <a:ext uri="{FF2B5EF4-FFF2-40B4-BE49-F238E27FC236}">
                <a16:creationId xmlns:a16="http://schemas.microsoft.com/office/drawing/2014/main" id="{83522175-C009-4FAE-B61C-882300C221C3}"/>
              </a:ext>
            </a:extLst>
          </p:cNvPr>
          <p:cNvCxnSpPr>
            <a:cxnSpLocks/>
          </p:cNvCxnSpPr>
          <p:nvPr/>
        </p:nvCxnSpPr>
        <p:spPr>
          <a:xfrm>
            <a:off x="2788210" y="4707533"/>
            <a:ext cx="0" cy="2063197"/>
          </a:xfrm>
          <a:prstGeom prst="straightConnector1">
            <a:avLst/>
          </a:prstGeom>
          <a:ln w="50800">
            <a:solidFill>
              <a:srgbClr val="00B050"/>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95" name="テキスト ボックス 194">
            <a:extLst>
              <a:ext uri="{FF2B5EF4-FFF2-40B4-BE49-F238E27FC236}">
                <a16:creationId xmlns:a16="http://schemas.microsoft.com/office/drawing/2014/main" id="{C1E1680D-42EE-C06A-659C-D22DD220B1B0}"/>
              </a:ext>
            </a:extLst>
          </p:cNvPr>
          <p:cNvSpPr txBox="1"/>
          <p:nvPr/>
        </p:nvSpPr>
        <p:spPr>
          <a:xfrm>
            <a:off x="2851607" y="4562933"/>
            <a:ext cx="337074" cy="315746"/>
          </a:xfrm>
          <a:prstGeom prst="rect">
            <a:avLst/>
          </a:prstGeom>
          <a:noFill/>
        </p:spPr>
        <p:txBody>
          <a:bodyPr wrap="none" rtlCol="0">
            <a:spAutoFit/>
          </a:bodyPr>
          <a:lstStyle/>
          <a:p>
            <a:r>
              <a:rPr kumimoji="1" lang="en-US" altLang="ja-JP" sz="1600" dirty="0">
                <a:solidFill>
                  <a:srgbClr val="00B050"/>
                </a:solidFill>
              </a:rPr>
              <a:t>Z</a:t>
            </a:r>
            <a:endParaRPr kumimoji="1" lang="ja-JP" altLang="en-US" sz="1600" dirty="0">
              <a:solidFill>
                <a:srgbClr val="00B050"/>
              </a:solidFill>
            </a:endParaRPr>
          </a:p>
        </p:txBody>
      </p:sp>
      <p:cxnSp>
        <p:nvCxnSpPr>
          <p:cNvPr id="196" name="直線矢印コネクタ 195">
            <a:extLst>
              <a:ext uri="{FF2B5EF4-FFF2-40B4-BE49-F238E27FC236}">
                <a16:creationId xmlns:a16="http://schemas.microsoft.com/office/drawing/2014/main" id="{223FE44A-8774-8DD9-1291-DEA7D8033F2B}"/>
              </a:ext>
            </a:extLst>
          </p:cNvPr>
          <p:cNvCxnSpPr/>
          <p:nvPr/>
        </p:nvCxnSpPr>
        <p:spPr>
          <a:xfrm rot="5400000" flipH="1" flipV="1">
            <a:off x="3329974" y="4251673"/>
            <a:ext cx="0" cy="1352337"/>
          </a:xfrm>
          <a:prstGeom prst="straightConnector1">
            <a:avLst/>
          </a:prstGeom>
          <a:ln w="508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97" name="テキスト ボックス 196">
            <a:extLst>
              <a:ext uri="{FF2B5EF4-FFF2-40B4-BE49-F238E27FC236}">
                <a16:creationId xmlns:a16="http://schemas.microsoft.com/office/drawing/2014/main" id="{422358C0-57B4-4DD7-60C2-A5642231931F}"/>
              </a:ext>
            </a:extLst>
          </p:cNvPr>
          <p:cNvSpPr txBox="1"/>
          <p:nvPr/>
        </p:nvSpPr>
        <p:spPr>
          <a:xfrm>
            <a:off x="3586163" y="4593918"/>
            <a:ext cx="870949" cy="258338"/>
          </a:xfrm>
          <a:prstGeom prst="rect">
            <a:avLst/>
          </a:prstGeom>
          <a:noFill/>
        </p:spPr>
        <p:txBody>
          <a:bodyPr wrap="none" rtlCol="0">
            <a:spAutoFit/>
          </a:bodyPr>
          <a:lstStyle/>
          <a:p>
            <a:r>
              <a:rPr kumimoji="1" lang="ja-JP" altLang="en-US" baseline="-25000" dirty="0">
                <a:solidFill>
                  <a:srgbClr val="FF0000"/>
                </a:solidFill>
                <a:latin typeface="ＭＳ Ｐゴシック" panose="020B0600070205080204" pitchFamily="50" charset="-128"/>
                <a:ea typeface="ＭＳ Ｐゴシック" panose="020B0600070205080204" pitchFamily="50" charset="-128"/>
              </a:rPr>
              <a:t>電子密度</a:t>
            </a:r>
          </a:p>
        </p:txBody>
      </p:sp>
      <p:cxnSp>
        <p:nvCxnSpPr>
          <p:cNvPr id="198" name="直線コネクタ 197">
            <a:extLst>
              <a:ext uri="{FF2B5EF4-FFF2-40B4-BE49-F238E27FC236}">
                <a16:creationId xmlns:a16="http://schemas.microsoft.com/office/drawing/2014/main" id="{3D0AE64D-D431-AC06-4B8F-7D1924A63BD4}"/>
              </a:ext>
            </a:extLst>
          </p:cNvPr>
          <p:cNvCxnSpPr>
            <a:cxnSpLocks/>
          </p:cNvCxnSpPr>
          <p:nvPr/>
        </p:nvCxnSpPr>
        <p:spPr>
          <a:xfrm>
            <a:off x="3615037" y="4737980"/>
            <a:ext cx="0" cy="712933"/>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9" name="直線コネクタ 198">
            <a:extLst>
              <a:ext uri="{FF2B5EF4-FFF2-40B4-BE49-F238E27FC236}">
                <a16:creationId xmlns:a16="http://schemas.microsoft.com/office/drawing/2014/main" id="{E396EF16-1C78-778F-981D-A260536E2FA9}"/>
              </a:ext>
            </a:extLst>
          </p:cNvPr>
          <p:cNvCxnSpPr>
            <a:cxnSpLocks/>
          </p:cNvCxnSpPr>
          <p:nvPr/>
        </p:nvCxnSpPr>
        <p:spPr>
          <a:xfrm flipH="1">
            <a:off x="2800802" y="5436300"/>
            <a:ext cx="814235" cy="130705"/>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0" name="直線コネクタ 199">
            <a:extLst>
              <a:ext uri="{FF2B5EF4-FFF2-40B4-BE49-F238E27FC236}">
                <a16:creationId xmlns:a16="http://schemas.microsoft.com/office/drawing/2014/main" id="{FBE51F36-E65F-1D7E-DB45-C319026CA30C}"/>
              </a:ext>
            </a:extLst>
          </p:cNvPr>
          <p:cNvCxnSpPr/>
          <p:nvPr/>
        </p:nvCxnSpPr>
        <p:spPr>
          <a:xfrm rot="5400000">
            <a:off x="2374048" y="6000829"/>
            <a:ext cx="887081" cy="0"/>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1" name="直線矢印コネクタ 200">
            <a:extLst>
              <a:ext uri="{FF2B5EF4-FFF2-40B4-BE49-F238E27FC236}">
                <a16:creationId xmlns:a16="http://schemas.microsoft.com/office/drawing/2014/main" id="{2955D889-2943-D6CC-913B-2A32513A6453}"/>
              </a:ext>
            </a:extLst>
          </p:cNvPr>
          <p:cNvCxnSpPr>
            <a:cxnSpLocks/>
          </p:cNvCxnSpPr>
          <p:nvPr/>
        </p:nvCxnSpPr>
        <p:spPr>
          <a:xfrm flipH="1" flipV="1">
            <a:off x="3193516" y="5526238"/>
            <a:ext cx="137897" cy="399732"/>
          </a:xfrm>
          <a:prstGeom prst="straightConnector1">
            <a:avLst/>
          </a:prstGeom>
          <a:ln w="25400">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202" name="正方形/長方形 201">
            <a:extLst>
              <a:ext uri="{FF2B5EF4-FFF2-40B4-BE49-F238E27FC236}">
                <a16:creationId xmlns:a16="http://schemas.microsoft.com/office/drawing/2014/main" id="{E903DF69-10A1-7EC3-6D42-4FDEBF0132F7}"/>
              </a:ext>
            </a:extLst>
          </p:cNvPr>
          <p:cNvSpPr/>
          <p:nvPr/>
        </p:nvSpPr>
        <p:spPr>
          <a:xfrm rot="5400000">
            <a:off x="2042144" y="5724542"/>
            <a:ext cx="240313" cy="59559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800"/>
          </a:p>
        </p:txBody>
      </p:sp>
      <p:sp>
        <p:nvSpPr>
          <p:cNvPr id="203" name="正方形/長方形 202">
            <a:extLst>
              <a:ext uri="{FF2B5EF4-FFF2-40B4-BE49-F238E27FC236}">
                <a16:creationId xmlns:a16="http://schemas.microsoft.com/office/drawing/2014/main" id="{66D20FB8-D296-5643-8396-F8DF4F37A7EA}"/>
              </a:ext>
            </a:extLst>
          </p:cNvPr>
          <p:cNvSpPr/>
          <p:nvPr/>
        </p:nvSpPr>
        <p:spPr>
          <a:xfrm rot="5400000">
            <a:off x="641734" y="5724542"/>
            <a:ext cx="240313" cy="59559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800"/>
          </a:p>
        </p:txBody>
      </p:sp>
      <p:sp>
        <p:nvSpPr>
          <p:cNvPr id="204" name="正方形/長方形 203">
            <a:extLst>
              <a:ext uri="{FF2B5EF4-FFF2-40B4-BE49-F238E27FC236}">
                <a16:creationId xmlns:a16="http://schemas.microsoft.com/office/drawing/2014/main" id="{6DB6CCEB-541C-C8B3-1BF0-3C7C8C22DC28}"/>
              </a:ext>
            </a:extLst>
          </p:cNvPr>
          <p:cNvSpPr/>
          <p:nvPr/>
        </p:nvSpPr>
        <p:spPr>
          <a:xfrm rot="5400000">
            <a:off x="1889071" y="6199177"/>
            <a:ext cx="474541" cy="66856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800"/>
          </a:p>
        </p:txBody>
      </p:sp>
      <p:sp>
        <p:nvSpPr>
          <p:cNvPr id="205" name="正方形/長方形 204">
            <a:extLst>
              <a:ext uri="{FF2B5EF4-FFF2-40B4-BE49-F238E27FC236}">
                <a16:creationId xmlns:a16="http://schemas.microsoft.com/office/drawing/2014/main" id="{AF1EC190-546E-3926-CE46-D00972A692DD}"/>
              </a:ext>
            </a:extLst>
          </p:cNvPr>
          <p:cNvSpPr/>
          <p:nvPr/>
        </p:nvSpPr>
        <p:spPr>
          <a:xfrm rot="5400000">
            <a:off x="558542" y="6211194"/>
            <a:ext cx="474541" cy="64453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800"/>
          </a:p>
        </p:txBody>
      </p:sp>
      <p:sp>
        <p:nvSpPr>
          <p:cNvPr id="206" name="正方形/長方形 205">
            <a:extLst>
              <a:ext uri="{FF2B5EF4-FFF2-40B4-BE49-F238E27FC236}">
                <a16:creationId xmlns:a16="http://schemas.microsoft.com/office/drawing/2014/main" id="{FEA6B633-B158-E489-2031-69D02CAA5A75}"/>
              </a:ext>
            </a:extLst>
          </p:cNvPr>
          <p:cNvSpPr/>
          <p:nvPr/>
        </p:nvSpPr>
        <p:spPr>
          <a:xfrm>
            <a:off x="473548" y="4707533"/>
            <a:ext cx="1966690" cy="1186172"/>
          </a:xfrm>
          <a:prstGeom prst="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p>
        </p:txBody>
      </p:sp>
      <p:sp>
        <p:nvSpPr>
          <p:cNvPr id="207" name="円弧 206">
            <a:extLst>
              <a:ext uri="{FF2B5EF4-FFF2-40B4-BE49-F238E27FC236}">
                <a16:creationId xmlns:a16="http://schemas.microsoft.com/office/drawing/2014/main" id="{5F147420-0261-63B0-EDC1-0482785F033E}"/>
              </a:ext>
            </a:extLst>
          </p:cNvPr>
          <p:cNvSpPr/>
          <p:nvPr/>
        </p:nvSpPr>
        <p:spPr>
          <a:xfrm>
            <a:off x="1024544" y="5505870"/>
            <a:ext cx="868567" cy="776842"/>
          </a:xfrm>
          <a:prstGeom prst="arc">
            <a:avLst>
              <a:gd name="adj1" fmla="val 10643478"/>
              <a:gd name="adj2" fmla="val 0"/>
            </a:avLst>
          </a:prstGeom>
          <a:solidFill>
            <a:schemeClr val="bg1"/>
          </a:solidFill>
          <a:ln w="762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2000" dirty="0"/>
          </a:p>
        </p:txBody>
      </p:sp>
      <p:cxnSp>
        <p:nvCxnSpPr>
          <p:cNvPr id="208" name="直線矢印コネクタ 207">
            <a:extLst>
              <a:ext uri="{FF2B5EF4-FFF2-40B4-BE49-F238E27FC236}">
                <a16:creationId xmlns:a16="http://schemas.microsoft.com/office/drawing/2014/main" id="{7C30E8BD-A558-FD38-CB64-8932276B8195}"/>
              </a:ext>
            </a:extLst>
          </p:cNvPr>
          <p:cNvCxnSpPr>
            <a:cxnSpLocks/>
          </p:cNvCxnSpPr>
          <p:nvPr/>
        </p:nvCxnSpPr>
        <p:spPr>
          <a:xfrm>
            <a:off x="1480358" y="4714639"/>
            <a:ext cx="0" cy="2056090"/>
          </a:xfrm>
          <a:prstGeom prst="straightConnector1">
            <a:avLst/>
          </a:prstGeom>
          <a:ln w="50800">
            <a:solidFill>
              <a:srgbClr val="00B050"/>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209" name="テキスト ボックス 208">
            <a:extLst>
              <a:ext uri="{FF2B5EF4-FFF2-40B4-BE49-F238E27FC236}">
                <a16:creationId xmlns:a16="http://schemas.microsoft.com/office/drawing/2014/main" id="{FFBC730F-B1C0-D5BD-D897-E42D23B2009B}"/>
              </a:ext>
            </a:extLst>
          </p:cNvPr>
          <p:cNvSpPr txBox="1"/>
          <p:nvPr/>
        </p:nvSpPr>
        <p:spPr>
          <a:xfrm>
            <a:off x="1541373" y="4639837"/>
            <a:ext cx="337074" cy="315746"/>
          </a:xfrm>
          <a:prstGeom prst="rect">
            <a:avLst/>
          </a:prstGeom>
          <a:noFill/>
        </p:spPr>
        <p:txBody>
          <a:bodyPr wrap="none" rtlCol="0">
            <a:spAutoFit/>
          </a:bodyPr>
          <a:lstStyle/>
          <a:p>
            <a:r>
              <a:rPr kumimoji="1" lang="en-US" altLang="ja-JP" sz="1600" dirty="0">
                <a:solidFill>
                  <a:srgbClr val="00B050"/>
                </a:solidFill>
              </a:rPr>
              <a:t>Z</a:t>
            </a:r>
            <a:endParaRPr kumimoji="1" lang="ja-JP" altLang="en-US" sz="1600" dirty="0">
              <a:solidFill>
                <a:srgbClr val="00B050"/>
              </a:solidFill>
            </a:endParaRPr>
          </a:p>
        </p:txBody>
      </p:sp>
      <p:sp>
        <p:nvSpPr>
          <p:cNvPr id="210" name="テキスト ボックス 209">
            <a:extLst>
              <a:ext uri="{FF2B5EF4-FFF2-40B4-BE49-F238E27FC236}">
                <a16:creationId xmlns:a16="http://schemas.microsoft.com/office/drawing/2014/main" id="{949BF79C-00BA-8CAE-905E-6429E140E2A0}"/>
              </a:ext>
            </a:extLst>
          </p:cNvPr>
          <p:cNvSpPr txBox="1"/>
          <p:nvPr/>
        </p:nvSpPr>
        <p:spPr>
          <a:xfrm>
            <a:off x="786998" y="5478423"/>
            <a:ext cx="309159" cy="287043"/>
          </a:xfrm>
          <a:prstGeom prst="rect">
            <a:avLst/>
          </a:prstGeom>
          <a:noFill/>
        </p:spPr>
        <p:txBody>
          <a:bodyPr wrap="none" rtlCol="0">
            <a:spAutoFit/>
          </a:bodyPr>
          <a:lstStyle/>
          <a:p>
            <a:r>
              <a:rPr kumimoji="1" lang="en-US" altLang="ja-JP" sz="1400" dirty="0"/>
              <a:t>e</a:t>
            </a:r>
            <a:endParaRPr kumimoji="1" lang="ja-JP" altLang="en-US" sz="1400" dirty="0"/>
          </a:p>
        </p:txBody>
      </p:sp>
      <p:sp>
        <p:nvSpPr>
          <p:cNvPr id="211" name="円/楕円 55">
            <a:extLst>
              <a:ext uri="{FF2B5EF4-FFF2-40B4-BE49-F238E27FC236}">
                <a16:creationId xmlns:a16="http://schemas.microsoft.com/office/drawing/2014/main" id="{C7413527-1D81-C825-7007-114D5FA3B37F}"/>
              </a:ext>
            </a:extLst>
          </p:cNvPr>
          <p:cNvSpPr/>
          <p:nvPr/>
        </p:nvSpPr>
        <p:spPr>
          <a:xfrm>
            <a:off x="810432" y="5559724"/>
            <a:ext cx="225994" cy="193653"/>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grpSp>
        <p:nvGrpSpPr>
          <p:cNvPr id="212" name="グループ化 211">
            <a:extLst>
              <a:ext uri="{FF2B5EF4-FFF2-40B4-BE49-F238E27FC236}">
                <a16:creationId xmlns:a16="http://schemas.microsoft.com/office/drawing/2014/main" id="{CBE0EBB2-9413-D9AD-7AFB-9841B78927C3}"/>
              </a:ext>
            </a:extLst>
          </p:cNvPr>
          <p:cNvGrpSpPr/>
          <p:nvPr/>
        </p:nvGrpSpPr>
        <p:grpSpPr>
          <a:xfrm>
            <a:off x="2154473" y="4947778"/>
            <a:ext cx="309159" cy="287042"/>
            <a:chOff x="1663678" y="4958247"/>
            <a:chExt cx="284052" cy="307777"/>
          </a:xfrm>
        </p:grpSpPr>
        <p:sp>
          <p:nvSpPr>
            <p:cNvPr id="255" name="テキスト ボックス 254">
              <a:extLst>
                <a:ext uri="{FF2B5EF4-FFF2-40B4-BE49-F238E27FC236}">
                  <a16:creationId xmlns:a16="http://schemas.microsoft.com/office/drawing/2014/main" id="{69E2DA4D-4C86-4427-ADB6-CB725EA54944}"/>
                </a:ext>
              </a:extLst>
            </p:cNvPr>
            <p:cNvSpPr txBox="1"/>
            <p:nvPr/>
          </p:nvSpPr>
          <p:spPr>
            <a:xfrm>
              <a:off x="1663678" y="4958247"/>
              <a:ext cx="284052" cy="307777"/>
            </a:xfrm>
            <a:prstGeom prst="rect">
              <a:avLst/>
            </a:prstGeom>
            <a:noFill/>
          </p:spPr>
          <p:txBody>
            <a:bodyPr wrap="none" rtlCol="0">
              <a:spAutoFit/>
            </a:bodyPr>
            <a:lstStyle/>
            <a:p>
              <a:r>
                <a:rPr kumimoji="1" lang="en-US" altLang="ja-JP" sz="1400" dirty="0"/>
                <a:t>e</a:t>
              </a:r>
              <a:endParaRPr kumimoji="1" lang="ja-JP" altLang="en-US" sz="1400" dirty="0"/>
            </a:p>
          </p:txBody>
        </p:sp>
        <p:sp>
          <p:nvSpPr>
            <p:cNvPr id="256" name="円/楕円 53">
              <a:extLst>
                <a:ext uri="{FF2B5EF4-FFF2-40B4-BE49-F238E27FC236}">
                  <a16:creationId xmlns:a16="http://schemas.microsoft.com/office/drawing/2014/main" id="{7E81185A-CE3D-0EAD-FB5C-D518D681F949}"/>
                </a:ext>
              </a:extLst>
            </p:cNvPr>
            <p:cNvSpPr/>
            <p:nvPr/>
          </p:nvSpPr>
          <p:spPr>
            <a:xfrm>
              <a:off x="1665687" y="5025682"/>
              <a:ext cx="207641" cy="207642"/>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grpSp>
      <p:sp>
        <p:nvSpPr>
          <p:cNvPr id="213" name="テキスト ボックス 212">
            <a:extLst>
              <a:ext uri="{FF2B5EF4-FFF2-40B4-BE49-F238E27FC236}">
                <a16:creationId xmlns:a16="http://schemas.microsoft.com/office/drawing/2014/main" id="{9E531E7F-5DD8-F825-634A-F3C9D25FDA30}"/>
              </a:ext>
            </a:extLst>
          </p:cNvPr>
          <p:cNvSpPr txBox="1"/>
          <p:nvPr/>
        </p:nvSpPr>
        <p:spPr>
          <a:xfrm>
            <a:off x="1134358" y="5939660"/>
            <a:ext cx="309159" cy="287043"/>
          </a:xfrm>
          <a:prstGeom prst="rect">
            <a:avLst/>
          </a:prstGeom>
          <a:noFill/>
        </p:spPr>
        <p:txBody>
          <a:bodyPr wrap="none" rtlCol="0">
            <a:spAutoFit/>
          </a:bodyPr>
          <a:lstStyle/>
          <a:p>
            <a:r>
              <a:rPr kumimoji="1" lang="en-US" altLang="ja-JP" sz="1400" dirty="0"/>
              <a:t>e</a:t>
            </a:r>
            <a:endParaRPr kumimoji="1" lang="ja-JP" altLang="en-US" sz="1400" dirty="0"/>
          </a:p>
        </p:txBody>
      </p:sp>
      <p:sp>
        <p:nvSpPr>
          <p:cNvPr id="214" name="円/楕円 51">
            <a:extLst>
              <a:ext uri="{FF2B5EF4-FFF2-40B4-BE49-F238E27FC236}">
                <a16:creationId xmlns:a16="http://schemas.microsoft.com/office/drawing/2014/main" id="{A5B7101C-6C56-76BB-EB8E-158D14AFB9DC}"/>
              </a:ext>
            </a:extLst>
          </p:cNvPr>
          <p:cNvSpPr/>
          <p:nvPr/>
        </p:nvSpPr>
        <p:spPr>
          <a:xfrm>
            <a:off x="1136998" y="6005674"/>
            <a:ext cx="225994" cy="193654"/>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cxnSp>
        <p:nvCxnSpPr>
          <p:cNvPr id="216" name="直線コネクタ 215">
            <a:extLst>
              <a:ext uri="{FF2B5EF4-FFF2-40B4-BE49-F238E27FC236}">
                <a16:creationId xmlns:a16="http://schemas.microsoft.com/office/drawing/2014/main" id="{5EC02F53-302B-CE2C-ED6F-69F1B6960475}"/>
              </a:ext>
            </a:extLst>
          </p:cNvPr>
          <p:cNvCxnSpPr>
            <a:cxnSpLocks/>
          </p:cNvCxnSpPr>
          <p:nvPr/>
        </p:nvCxnSpPr>
        <p:spPr>
          <a:xfrm>
            <a:off x="1024050" y="5508047"/>
            <a:ext cx="2801116" cy="0"/>
          </a:xfrm>
          <a:prstGeom prst="line">
            <a:avLst/>
          </a:prstGeom>
          <a:ln w="50800">
            <a:solidFill>
              <a:srgbClr val="0000FF"/>
            </a:solidFill>
            <a:prstDash val="sysDot"/>
          </a:ln>
        </p:spPr>
        <p:style>
          <a:lnRef idx="1">
            <a:schemeClr val="accent1"/>
          </a:lnRef>
          <a:fillRef idx="0">
            <a:schemeClr val="accent1"/>
          </a:fillRef>
          <a:effectRef idx="0">
            <a:schemeClr val="accent1"/>
          </a:effectRef>
          <a:fontRef idx="minor">
            <a:schemeClr val="tx1"/>
          </a:fontRef>
        </p:style>
      </p:cxnSp>
      <p:sp>
        <p:nvSpPr>
          <p:cNvPr id="218" name="テキスト ボックス 217">
            <a:extLst>
              <a:ext uri="{FF2B5EF4-FFF2-40B4-BE49-F238E27FC236}">
                <a16:creationId xmlns:a16="http://schemas.microsoft.com/office/drawing/2014/main" id="{FD657ADB-8E8A-C990-79BD-E9C76EBCF2E3}"/>
              </a:ext>
            </a:extLst>
          </p:cNvPr>
          <p:cNvSpPr txBox="1"/>
          <p:nvPr/>
        </p:nvSpPr>
        <p:spPr>
          <a:xfrm>
            <a:off x="458530" y="6297365"/>
            <a:ext cx="703459" cy="215281"/>
          </a:xfrm>
          <a:prstGeom prst="rect">
            <a:avLst/>
          </a:prstGeom>
          <a:noFill/>
        </p:spPr>
        <p:txBody>
          <a:bodyPr wrap="none" rtlCol="0">
            <a:spAutoFit/>
          </a:bodyPr>
          <a:lstStyle/>
          <a:p>
            <a:r>
              <a:rPr kumimoji="1" lang="ja-JP" altLang="en-US" sz="900">
                <a:latin typeface="ＭＳ Ｐゴシック" panose="020B0600070205080204" pitchFamily="50" charset="-128"/>
                <a:ea typeface="ＭＳ Ｐゴシック" panose="020B0600070205080204" pitchFamily="50" charset="-128"/>
              </a:rPr>
              <a:t>引出電極</a:t>
            </a:r>
            <a:endParaRPr kumimoji="1" lang="ja-JP" altLang="en-US" sz="900" dirty="0">
              <a:latin typeface="ＭＳ Ｐゴシック" panose="020B0600070205080204" pitchFamily="50" charset="-128"/>
              <a:ea typeface="ＭＳ Ｐゴシック" panose="020B0600070205080204" pitchFamily="50" charset="-128"/>
            </a:endParaRPr>
          </a:p>
        </p:txBody>
      </p:sp>
      <p:sp>
        <p:nvSpPr>
          <p:cNvPr id="219" name="直角三角形 218">
            <a:extLst>
              <a:ext uri="{FF2B5EF4-FFF2-40B4-BE49-F238E27FC236}">
                <a16:creationId xmlns:a16="http://schemas.microsoft.com/office/drawing/2014/main" id="{D0ACA3CD-E285-17C7-3F66-8AD3B6E5F5C9}"/>
              </a:ext>
            </a:extLst>
          </p:cNvPr>
          <p:cNvSpPr/>
          <p:nvPr/>
        </p:nvSpPr>
        <p:spPr>
          <a:xfrm>
            <a:off x="879790" y="5748492"/>
            <a:ext cx="175703" cy="169486"/>
          </a:xfrm>
          <a:prstGeom prst="rtTriangle">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220" name="正方形/長方形 219">
            <a:extLst>
              <a:ext uri="{FF2B5EF4-FFF2-40B4-BE49-F238E27FC236}">
                <a16:creationId xmlns:a16="http://schemas.microsoft.com/office/drawing/2014/main" id="{AA7EE78A-D14B-CB6D-5FE1-AD01793E1BF2}"/>
              </a:ext>
            </a:extLst>
          </p:cNvPr>
          <p:cNvSpPr/>
          <p:nvPr/>
        </p:nvSpPr>
        <p:spPr>
          <a:xfrm rot="5400000">
            <a:off x="605713" y="5620686"/>
            <a:ext cx="145821" cy="42206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800"/>
          </a:p>
        </p:txBody>
      </p:sp>
      <p:sp>
        <p:nvSpPr>
          <p:cNvPr id="221" name="直角三角形 220">
            <a:extLst>
              <a:ext uri="{FF2B5EF4-FFF2-40B4-BE49-F238E27FC236}">
                <a16:creationId xmlns:a16="http://schemas.microsoft.com/office/drawing/2014/main" id="{3BB1FDE2-2E2C-6955-ADC9-3B1AEC39F41C}"/>
              </a:ext>
            </a:extLst>
          </p:cNvPr>
          <p:cNvSpPr/>
          <p:nvPr/>
        </p:nvSpPr>
        <p:spPr>
          <a:xfrm flipH="1">
            <a:off x="1859880" y="5739578"/>
            <a:ext cx="162185" cy="169486"/>
          </a:xfrm>
          <a:prstGeom prst="rtTriangle">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222" name="正方形/長方形 221">
            <a:extLst>
              <a:ext uri="{FF2B5EF4-FFF2-40B4-BE49-F238E27FC236}">
                <a16:creationId xmlns:a16="http://schemas.microsoft.com/office/drawing/2014/main" id="{8CAAC220-A77D-BBF6-87E8-88344E6B5798}"/>
              </a:ext>
            </a:extLst>
          </p:cNvPr>
          <p:cNvSpPr/>
          <p:nvPr/>
        </p:nvSpPr>
        <p:spPr>
          <a:xfrm rot="5400000">
            <a:off x="2159579" y="5620686"/>
            <a:ext cx="145821" cy="42206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800"/>
          </a:p>
        </p:txBody>
      </p:sp>
      <p:grpSp>
        <p:nvGrpSpPr>
          <p:cNvPr id="223" name="グループ化 222">
            <a:extLst>
              <a:ext uri="{FF2B5EF4-FFF2-40B4-BE49-F238E27FC236}">
                <a16:creationId xmlns:a16="http://schemas.microsoft.com/office/drawing/2014/main" id="{84E66C86-0187-C13E-A383-87BBBD228264}"/>
              </a:ext>
            </a:extLst>
          </p:cNvPr>
          <p:cNvGrpSpPr/>
          <p:nvPr/>
        </p:nvGrpSpPr>
        <p:grpSpPr>
          <a:xfrm>
            <a:off x="1797309" y="4781636"/>
            <a:ext cx="438265" cy="344451"/>
            <a:chOff x="1310442" y="4811854"/>
            <a:chExt cx="402674" cy="369333"/>
          </a:xfrm>
        </p:grpSpPr>
        <p:sp>
          <p:nvSpPr>
            <p:cNvPr id="253" name="円/楕円 1004">
              <a:extLst>
                <a:ext uri="{FF2B5EF4-FFF2-40B4-BE49-F238E27FC236}">
                  <a16:creationId xmlns:a16="http://schemas.microsoft.com/office/drawing/2014/main" id="{8CD1211B-CEEB-65A9-8080-C2CE2197A83F}"/>
                </a:ext>
              </a:extLst>
            </p:cNvPr>
            <p:cNvSpPr>
              <a:spLocks noChangeAspect="1"/>
            </p:cNvSpPr>
            <p:nvPr/>
          </p:nvSpPr>
          <p:spPr>
            <a:xfrm rot="5400000">
              <a:off x="1334886" y="4838654"/>
              <a:ext cx="287156" cy="287156"/>
            </a:xfrm>
            <a:prstGeom prst="ellipse">
              <a:avLst/>
            </a:prstGeom>
            <a:solidFill>
              <a:srgbClr val="FE1B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600" b="1" baseline="30000" dirty="0"/>
            </a:p>
          </p:txBody>
        </p:sp>
        <p:sp>
          <p:nvSpPr>
            <p:cNvPr id="254" name="テキスト ボックス 253">
              <a:extLst>
                <a:ext uri="{FF2B5EF4-FFF2-40B4-BE49-F238E27FC236}">
                  <a16:creationId xmlns:a16="http://schemas.microsoft.com/office/drawing/2014/main" id="{9DC1F5D9-4FFE-958F-93A2-51369C2BDB53}"/>
                </a:ext>
              </a:extLst>
            </p:cNvPr>
            <p:cNvSpPr txBox="1"/>
            <p:nvPr/>
          </p:nvSpPr>
          <p:spPr>
            <a:xfrm>
              <a:off x="1310442" y="4811854"/>
              <a:ext cx="402674" cy="369333"/>
            </a:xfrm>
            <a:prstGeom prst="rect">
              <a:avLst/>
            </a:prstGeom>
            <a:noFill/>
          </p:spPr>
          <p:txBody>
            <a:bodyPr wrap="none" rtlCol="0">
              <a:spAutoFit/>
            </a:bodyPr>
            <a:lstStyle/>
            <a:p>
              <a:r>
                <a:rPr kumimoji="1" lang="en-US" altLang="ja-JP" b="1" dirty="0">
                  <a:solidFill>
                    <a:schemeClr val="bg1"/>
                  </a:solidFill>
                </a:rPr>
                <a:t>D</a:t>
              </a:r>
              <a:r>
                <a:rPr kumimoji="1" lang="en-US" altLang="ja-JP" b="1" baseline="30000" dirty="0">
                  <a:solidFill>
                    <a:schemeClr val="bg1"/>
                  </a:solidFill>
                </a:rPr>
                <a:t>-</a:t>
              </a:r>
              <a:endParaRPr kumimoji="1" lang="ja-JP" altLang="en-US" b="1" baseline="30000" dirty="0">
                <a:solidFill>
                  <a:schemeClr val="bg1"/>
                </a:solidFill>
              </a:endParaRPr>
            </a:p>
          </p:txBody>
        </p:sp>
      </p:grpSp>
      <p:sp>
        <p:nvSpPr>
          <p:cNvPr id="224" name="円/楕円 1004">
            <a:extLst>
              <a:ext uri="{FF2B5EF4-FFF2-40B4-BE49-F238E27FC236}">
                <a16:creationId xmlns:a16="http://schemas.microsoft.com/office/drawing/2014/main" id="{121CC109-6936-747A-FC06-BBAF9FEB53FA}"/>
              </a:ext>
            </a:extLst>
          </p:cNvPr>
          <p:cNvSpPr>
            <a:spLocks noChangeAspect="1"/>
          </p:cNvSpPr>
          <p:nvPr/>
        </p:nvSpPr>
        <p:spPr>
          <a:xfrm rot="5400000">
            <a:off x="508415" y="5409626"/>
            <a:ext cx="267809" cy="312537"/>
          </a:xfrm>
          <a:prstGeom prst="ellipse">
            <a:avLst/>
          </a:prstGeom>
          <a:solidFill>
            <a:srgbClr val="FE1B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600" b="1" baseline="30000" dirty="0"/>
          </a:p>
        </p:txBody>
      </p:sp>
      <p:sp>
        <p:nvSpPr>
          <p:cNvPr id="225" name="テキスト ボックス 224">
            <a:extLst>
              <a:ext uri="{FF2B5EF4-FFF2-40B4-BE49-F238E27FC236}">
                <a16:creationId xmlns:a16="http://schemas.microsoft.com/office/drawing/2014/main" id="{840123F1-77CF-AB30-B426-F141BC96CA22}"/>
              </a:ext>
            </a:extLst>
          </p:cNvPr>
          <p:cNvSpPr txBox="1"/>
          <p:nvPr/>
        </p:nvSpPr>
        <p:spPr>
          <a:xfrm>
            <a:off x="459447" y="5406994"/>
            <a:ext cx="438265" cy="344450"/>
          </a:xfrm>
          <a:prstGeom prst="rect">
            <a:avLst/>
          </a:prstGeom>
          <a:noFill/>
        </p:spPr>
        <p:txBody>
          <a:bodyPr wrap="none" rtlCol="0">
            <a:spAutoFit/>
          </a:bodyPr>
          <a:lstStyle/>
          <a:p>
            <a:r>
              <a:rPr kumimoji="1" lang="en-US" altLang="ja-JP" b="1" dirty="0">
                <a:solidFill>
                  <a:schemeClr val="bg1"/>
                </a:solidFill>
              </a:rPr>
              <a:t>D</a:t>
            </a:r>
            <a:r>
              <a:rPr kumimoji="1" lang="en-US" altLang="ja-JP" b="1" baseline="30000" dirty="0">
                <a:solidFill>
                  <a:schemeClr val="bg1"/>
                </a:solidFill>
              </a:rPr>
              <a:t>-</a:t>
            </a:r>
            <a:endParaRPr kumimoji="1" lang="ja-JP" altLang="en-US" b="1" baseline="30000" dirty="0">
              <a:solidFill>
                <a:schemeClr val="bg1"/>
              </a:solidFill>
            </a:endParaRPr>
          </a:p>
        </p:txBody>
      </p:sp>
      <p:sp>
        <p:nvSpPr>
          <p:cNvPr id="226" name="円/楕円 1004">
            <a:extLst>
              <a:ext uri="{FF2B5EF4-FFF2-40B4-BE49-F238E27FC236}">
                <a16:creationId xmlns:a16="http://schemas.microsoft.com/office/drawing/2014/main" id="{8584F1CC-AEA3-9145-0293-07C48E26C7A8}"/>
              </a:ext>
            </a:extLst>
          </p:cNvPr>
          <p:cNvSpPr>
            <a:spLocks noChangeAspect="1"/>
          </p:cNvSpPr>
          <p:nvPr/>
        </p:nvSpPr>
        <p:spPr>
          <a:xfrm rot="5400000">
            <a:off x="1533485" y="5853556"/>
            <a:ext cx="267809" cy="312537"/>
          </a:xfrm>
          <a:prstGeom prst="ellipse">
            <a:avLst/>
          </a:prstGeom>
          <a:solidFill>
            <a:srgbClr val="FE1B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600" b="1" baseline="30000" dirty="0"/>
          </a:p>
        </p:txBody>
      </p:sp>
      <p:sp>
        <p:nvSpPr>
          <p:cNvPr id="227" name="テキスト ボックス 226">
            <a:extLst>
              <a:ext uri="{FF2B5EF4-FFF2-40B4-BE49-F238E27FC236}">
                <a16:creationId xmlns:a16="http://schemas.microsoft.com/office/drawing/2014/main" id="{9A9C1A5D-CCE9-3003-2B08-F6AB7E6ABFDB}"/>
              </a:ext>
            </a:extLst>
          </p:cNvPr>
          <p:cNvSpPr txBox="1"/>
          <p:nvPr/>
        </p:nvSpPr>
        <p:spPr>
          <a:xfrm>
            <a:off x="1484518" y="5850924"/>
            <a:ext cx="438265" cy="344450"/>
          </a:xfrm>
          <a:prstGeom prst="rect">
            <a:avLst/>
          </a:prstGeom>
          <a:noFill/>
        </p:spPr>
        <p:txBody>
          <a:bodyPr wrap="none" rtlCol="0">
            <a:spAutoFit/>
          </a:bodyPr>
          <a:lstStyle/>
          <a:p>
            <a:r>
              <a:rPr kumimoji="1" lang="en-US" altLang="ja-JP" b="1" dirty="0">
                <a:solidFill>
                  <a:schemeClr val="bg1"/>
                </a:solidFill>
              </a:rPr>
              <a:t>D</a:t>
            </a:r>
            <a:r>
              <a:rPr kumimoji="1" lang="en-US" altLang="ja-JP" b="1" baseline="30000" dirty="0">
                <a:solidFill>
                  <a:schemeClr val="bg1"/>
                </a:solidFill>
              </a:rPr>
              <a:t>-</a:t>
            </a:r>
            <a:endParaRPr kumimoji="1" lang="ja-JP" altLang="en-US" b="1" baseline="30000" dirty="0">
              <a:solidFill>
                <a:schemeClr val="bg1"/>
              </a:solidFill>
            </a:endParaRPr>
          </a:p>
        </p:txBody>
      </p:sp>
      <p:sp>
        <p:nvSpPr>
          <p:cNvPr id="228" name="テキスト ボックス 92">
            <a:extLst>
              <a:ext uri="{FF2B5EF4-FFF2-40B4-BE49-F238E27FC236}">
                <a16:creationId xmlns:a16="http://schemas.microsoft.com/office/drawing/2014/main" id="{0FAE8A7B-D3B5-E1FB-3128-D4D44364A09E}"/>
              </a:ext>
            </a:extLst>
          </p:cNvPr>
          <p:cNvSpPr txBox="1"/>
          <p:nvPr/>
        </p:nvSpPr>
        <p:spPr>
          <a:xfrm>
            <a:off x="464720" y="4684589"/>
            <a:ext cx="747076" cy="243985"/>
          </a:xfrm>
          <a:prstGeom prst="rect">
            <a:avLst/>
          </a:prstGeom>
          <a:noFill/>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ja-JP" altLang="en-US" sz="1100">
                <a:solidFill>
                  <a:schemeClr val="bg1"/>
                </a:solidFill>
                <a:latin typeface="ＭＳ Ｐゴシック" panose="020B0600070205080204" pitchFamily="50" charset="-128"/>
                <a:ea typeface="ＭＳ Ｐゴシック" panose="020B0600070205080204" pitchFamily="50" charset="-128"/>
              </a:rPr>
              <a:t>プラズマ</a:t>
            </a:r>
            <a:endParaRPr kumimoji="1" lang="ja-JP" altLang="en-US" sz="1100" dirty="0">
              <a:solidFill>
                <a:schemeClr val="bg1"/>
              </a:solidFill>
              <a:latin typeface="ＭＳ Ｐゴシック" panose="020B0600070205080204" pitchFamily="50" charset="-128"/>
              <a:ea typeface="ＭＳ Ｐゴシック" panose="020B0600070205080204" pitchFamily="50" charset="-128"/>
            </a:endParaRPr>
          </a:p>
        </p:txBody>
      </p:sp>
      <p:sp>
        <p:nvSpPr>
          <p:cNvPr id="229" name="テキスト ボックス 228">
            <a:extLst>
              <a:ext uri="{FF2B5EF4-FFF2-40B4-BE49-F238E27FC236}">
                <a16:creationId xmlns:a16="http://schemas.microsoft.com/office/drawing/2014/main" id="{B5269209-529D-8835-E108-D27BEFEA6803}"/>
              </a:ext>
            </a:extLst>
          </p:cNvPr>
          <p:cNvSpPr txBox="1"/>
          <p:nvPr/>
        </p:nvSpPr>
        <p:spPr>
          <a:xfrm>
            <a:off x="458530" y="5817169"/>
            <a:ext cx="647629" cy="344450"/>
          </a:xfrm>
          <a:prstGeom prst="rect">
            <a:avLst/>
          </a:prstGeom>
          <a:noFill/>
        </p:spPr>
        <p:txBody>
          <a:bodyPr wrap="none" rtlCol="0">
            <a:spAutoFit/>
          </a:bodyPr>
          <a:lstStyle/>
          <a:p>
            <a:r>
              <a:rPr kumimoji="1" lang="ja-JP" altLang="en-US" sz="900">
                <a:latin typeface="ＭＳ Ｐゴシック" panose="020B0600070205080204" pitchFamily="50" charset="-128"/>
                <a:ea typeface="ＭＳ Ｐゴシック" panose="020B0600070205080204" pitchFamily="50" charset="-128"/>
              </a:rPr>
              <a:t>プラズマ</a:t>
            </a:r>
            <a:endParaRPr kumimoji="1" lang="en-US" altLang="ja-JP" sz="900">
              <a:latin typeface="ＭＳ Ｐゴシック" panose="020B0600070205080204" pitchFamily="50" charset="-128"/>
              <a:ea typeface="ＭＳ Ｐゴシック" panose="020B0600070205080204" pitchFamily="50" charset="-128"/>
            </a:endParaRPr>
          </a:p>
          <a:p>
            <a:r>
              <a:rPr kumimoji="1" lang="ja-JP" altLang="en-US" sz="900">
                <a:latin typeface="ＭＳ Ｐゴシック" panose="020B0600070205080204" pitchFamily="50" charset="-128"/>
                <a:ea typeface="ＭＳ Ｐゴシック" panose="020B0600070205080204" pitchFamily="50" charset="-128"/>
              </a:rPr>
              <a:t>電極</a:t>
            </a:r>
            <a:endParaRPr kumimoji="1" lang="ja-JP" altLang="en-US" sz="900" dirty="0">
              <a:latin typeface="ＭＳ Ｐゴシック" panose="020B0600070205080204" pitchFamily="50" charset="-128"/>
              <a:ea typeface="ＭＳ Ｐゴシック" panose="020B0600070205080204" pitchFamily="50" charset="-128"/>
            </a:endParaRPr>
          </a:p>
        </p:txBody>
      </p:sp>
      <p:cxnSp>
        <p:nvCxnSpPr>
          <p:cNvPr id="230" name="直線矢印コネクタ 229">
            <a:extLst>
              <a:ext uri="{FF2B5EF4-FFF2-40B4-BE49-F238E27FC236}">
                <a16:creationId xmlns:a16="http://schemas.microsoft.com/office/drawing/2014/main" id="{496BEA05-BD37-478A-CE07-7523E3BD5369}"/>
              </a:ext>
            </a:extLst>
          </p:cNvPr>
          <p:cNvCxnSpPr>
            <a:cxnSpLocks/>
          </p:cNvCxnSpPr>
          <p:nvPr/>
        </p:nvCxnSpPr>
        <p:spPr>
          <a:xfrm>
            <a:off x="1181438" y="5606863"/>
            <a:ext cx="63061" cy="393966"/>
          </a:xfrm>
          <a:prstGeom prst="straightConnector1">
            <a:avLst/>
          </a:prstGeom>
          <a:ln w="444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1" name="直線矢印コネクタ 230">
            <a:extLst>
              <a:ext uri="{FF2B5EF4-FFF2-40B4-BE49-F238E27FC236}">
                <a16:creationId xmlns:a16="http://schemas.microsoft.com/office/drawing/2014/main" id="{AD080DEE-FF66-530A-2897-7F468CB7E915}"/>
              </a:ext>
            </a:extLst>
          </p:cNvPr>
          <p:cNvCxnSpPr>
            <a:cxnSpLocks/>
          </p:cNvCxnSpPr>
          <p:nvPr/>
        </p:nvCxnSpPr>
        <p:spPr>
          <a:xfrm flipH="1">
            <a:off x="1694826" y="5593530"/>
            <a:ext cx="47807" cy="249498"/>
          </a:xfrm>
          <a:prstGeom prst="straightConnector1">
            <a:avLst/>
          </a:prstGeom>
          <a:ln w="444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32" name="テキスト ボックス 231">
            <a:extLst>
              <a:ext uri="{FF2B5EF4-FFF2-40B4-BE49-F238E27FC236}">
                <a16:creationId xmlns:a16="http://schemas.microsoft.com/office/drawing/2014/main" id="{4CADBFD2-EAE4-1EBF-61E3-6B3660E204FD}"/>
              </a:ext>
            </a:extLst>
          </p:cNvPr>
          <p:cNvSpPr txBox="1"/>
          <p:nvPr/>
        </p:nvSpPr>
        <p:spPr>
          <a:xfrm>
            <a:off x="1071883" y="4403497"/>
            <a:ext cx="882731" cy="243985"/>
          </a:xfrm>
          <a:prstGeom prst="rect">
            <a:avLst/>
          </a:prstGeom>
          <a:noFill/>
          <a:ln w="19050">
            <a:solidFill>
              <a:srgbClr val="0000FF"/>
            </a:solidFill>
          </a:ln>
        </p:spPr>
        <p:txBody>
          <a:bodyPr wrap="square" rtlCol="0">
            <a:spAutoFit/>
          </a:bodyPr>
          <a:lstStyle/>
          <a:p>
            <a:r>
              <a:rPr kumimoji="1" lang="ja-JP" altLang="en-US" sz="1100" b="1" dirty="0">
                <a:solidFill>
                  <a:srgbClr val="0000FF"/>
                </a:solidFill>
              </a:rPr>
              <a:t>引出領域</a:t>
            </a:r>
          </a:p>
        </p:txBody>
      </p:sp>
      <p:sp>
        <p:nvSpPr>
          <p:cNvPr id="233" name="テキスト ボックス 232">
            <a:extLst>
              <a:ext uri="{FF2B5EF4-FFF2-40B4-BE49-F238E27FC236}">
                <a16:creationId xmlns:a16="http://schemas.microsoft.com/office/drawing/2014/main" id="{40082EC4-7D48-9306-E869-487315E44674}"/>
              </a:ext>
            </a:extLst>
          </p:cNvPr>
          <p:cNvSpPr txBox="1"/>
          <p:nvPr/>
        </p:nvSpPr>
        <p:spPr>
          <a:xfrm>
            <a:off x="3093270" y="4402453"/>
            <a:ext cx="882731" cy="243985"/>
          </a:xfrm>
          <a:prstGeom prst="rect">
            <a:avLst/>
          </a:prstGeom>
          <a:noFill/>
          <a:ln w="19050">
            <a:solidFill>
              <a:srgbClr val="0000FF"/>
            </a:solidFill>
          </a:ln>
        </p:spPr>
        <p:txBody>
          <a:bodyPr wrap="square" rtlCol="0">
            <a:spAutoFit/>
          </a:bodyPr>
          <a:lstStyle/>
          <a:p>
            <a:r>
              <a:rPr kumimoji="1" lang="ja-JP" altLang="en-US" sz="1100" b="1" dirty="0">
                <a:solidFill>
                  <a:srgbClr val="0000FF"/>
                </a:solidFill>
              </a:rPr>
              <a:t>密度分布</a:t>
            </a:r>
          </a:p>
        </p:txBody>
      </p:sp>
      <p:cxnSp>
        <p:nvCxnSpPr>
          <p:cNvPr id="234" name="直線コネクタ 233">
            <a:extLst>
              <a:ext uri="{FF2B5EF4-FFF2-40B4-BE49-F238E27FC236}">
                <a16:creationId xmlns:a16="http://schemas.microsoft.com/office/drawing/2014/main" id="{7737FBEF-9377-7499-DCEA-57DBABDC2EE8}"/>
              </a:ext>
            </a:extLst>
          </p:cNvPr>
          <p:cNvCxnSpPr/>
          <p:nvPr/>
        </p:nvCxnSpPr>
        <p:spPr>
          <a:xfrm>
            <a:off x="2095180" y="6191201"/>
            <a:ext cx="197687" cy="0"/>
          </a:xfrm>
          <a:prstGeom prst="line">
            <a:avLst/>
          </a:prstGeom>
          <a:ln w="34925">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235" name="直線コネクタ 234">
            <a:extLst>
              <a:ext uri="{FF2B5EF4-FFF2-40B4-BE49-F238E27FC236}">
                <a16:creationId xmlns:a16="http://schemas.microsoft.com/office/drawing/2014/main" id="{3EBE1382-448E-77F7-BBB1-DD648C1EFA0E}"/>
              </a:ext>
            </a:extLst>
          </p:cNvPr>
          <p:cNvCxnSpPr>
            <a:cxnSpLocks/>
          </p:cNvCxnSpPr>
          <p:nvPr/>
        </p:nvCxnSpPr>
        <p:spPr>
          <a:xfrm>
            <a:off x="2006755" y="6241383"/>
            <a:ext cx="424961" cy="0"/>
          </a:xfrm>
          <a:prstGeom prst="line">
            <a:avLst/>
          </a:prstGeom>
          <a:ln w="34925">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236" name="直線コネクタ 235">
            <a:extLst>
              <a:ext uri="{FF2B5EF4-FFF2-40B4-BE49-F238E27FC236}">
                <a16:creationId xmlns:a16="http://schemas.microsoft.com/office/drawing/2014/main" id="{E4833CD7-592A-D8AF-3D4E-6A682D0B8A83}"/>
              </a:ext>
            </a:extLst>
          </p:cNvPr>
          <p:cNvCxnSpPr/>
          <p:nvPr/>
        </p:nvCxnSpPr>
        <p:spPr>
          <a:xfrm flipV="1">
            <a:off x="2190110" y="6107045"/>
            <a:ext cx="0" cy="84156"/>
          </a:xfrm>
          <a:prstGeom prst="line">
            <a:avLst/>
          </a:prstGeom>
          <a:ln w="3175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237" name="直線コネクタ 236">
            <a:extLst>
              <a:ext uri="{FF2B5EF4-FFF2-40B4-BE49-F238E27FC236}">
                <a16:creationId xmlns:a16="http://schemas.microsoft.com/office/drawing/2014/main" id="{A8833648-857C-DB91-6146-8BCD7CA66084}"/>
              </a:ext>
            </a:extLst>
          </p:cNvPr>
          <p:cNvCxnSpPr/>
          <p:nvPr/>
        </p:nvCxnSpPr>
        <p:spPr>
          <a:xfrm flipV="1">
            <a:off x="2190110" y="6240634"/>
            <a:ext cx="0" cy="84156"/>
          </a:xfrm>
          <a:prstGeom prst="line">
            <a:avLst/>
          </a:prstGeom>
          <a:ln w="31750">
            <a:solidFill>
              <a:srgbClr val="0000FF"/>
            </a:solidFill>
          </a:ln>
        </p:spPr>
        <p:style>
          <a:lnRef idx="2">
            <a:schemeClr val="accent1"/>
          </a:lnRef>
          <a:fillRef idx="0">
            <a:schemeClr val="accent1"/>
          </a:fillRef>
          <a:effectRef idx="1">
            <a:schemeClr val="accent1"/>
          </a:effectRef>
          <a:fontRef idx="minor">
            <a:schemeClr val="tx1"/>
          </a:fontRef>
        </p:style>
      </p:cxnSp>
      <p:sp>
        <p:nvSpPr>
          <p:cNvPr id="238" name="テキスト ボックス 237">
            <a:extLst>
              <a:ext uri="{FF2B5EF4-FFF2-40B4-BE49-F238E27FC236}">
                <a16:creationId xmlns:a16="http://schemas.microsoft.com/office/drawing/2014/main" id="{4C7DA77E-E4C4-7023-4D94-7A2AB28CA8A4}"/>
              </a:ext>
            </a:extLst>
          </p:cNvPr>
          <p:cNvSpPr txBox="1"/>
          <p:nvPr/>
        </p:nvSpPr>
        <p:spPr>
          <a:xfrm>
            <a:off x="1888677" y="6326454"/>
            <a:ext cx="703459" cy="215281"/>
          </a:xfrm>
          <a:prstGeom prst="rect">
            <a:avLst/>
          </a:prstGeom>
          <a:noFill/>
        </p:spPr>
        <p:txBody>
          <a:bodyPr wrap="none" rtlCol="0">
            <a:spAutoFit/>
          </a:bodyPr>
          <a:lstStyle/>
          <a:p>
            <a:r>
              <a:rPr kumimoji="1" lang="ja-JP" altLang="en-US" sz="900">
                <a:solidFill>
                  <a:srgbClr val="0000FF"/>
                </a:solidFill>
                <a:latin typeface="ＭＳ Ｐゴシック" panose="020B0600070205080204" pitchFamily="50" charset="-128"/>
                <a:ea typeface="ＭＳ Ｐゴシック" panose="020B0600070205080204" pitchFamily="50" charset="-128"/>
              </a:rPr>
              <a:t>引出電圧</a:t>
            </a:r>
            <a:endParaRPr kumimoji="1" lang="ja-JP" altLang="en-US" sz="900" dirty="0">
              <a:solidFill>
                <a:srgbClr val="0000FF"/>
              </a:solidFill>
              <a:latin typeface="ＭＳ Ｐゴシック" panose="020B0600070205080204" pitchFamily="50" charset="-128"/>
              <a:ea typeface="ＭＳ Ｐゴシック" panose="020B0600070205080204" pitchFamily="50" charset="-128"/>
            </a:endParaRPr>
          </a:p>
        </p:txBody>
      </p:sp>
      <p:cxnSp>
        <p:nvCxnSpPr>
          <p:cNvPr id="240" name="直線コネクタ 239">
            <a:extLst>
              <a:ext uri="{FF2B5EF4-FFF2-40B4-BE49-F238E27FC236}">
                <a16:creationId xmlns:a16="http://schemas.microsoft.com/office/drawing/2014/main" id="{AC80A140-A15F-BBF7-437A-5AD1B6FC6E5F}"/>
              </a:ext>
            </a:extLst>
          </p:cNvPr>
          <p:cNvCxnSpPr>
            <a:cxnSpLocks/>
          </p:cNvCxnSpPr>
          <p:nvPr/>
        </p:nvCxnSpPr>
        <p:spPr>
          <a:xfrm>
            <a:off x="3570007" y="4737980"/>
            <a:ext cx="0" cy="633914"/>
          </a:xfrm>
          <a:prstGeom prst="line">
            <a:avLst/>
          </a:prstGeom>
          <a:ln w="44450">
            <a:solidFill>
              <a:srgbClr val="FE1BFD"/>
            </a:solidFill>
          </a:ln>
        </p:spPr>
        <p:style>
          <a:lnRef idx="1">
            <a:schemeClr val="accent1"/>
          </a:lnRef>
          <a:fillRef idx="0">
            <a:schemeClr val="accent1"/>
          </a:fillRef>
          <a:effectRef idx="0">
            <a:schemeClr val="accent1"/>
          </a:effectRef>
          <a:fontRef idx="minor">
            <a:schemeClr val="tx1"/>
          </a:fontRef>
        </p:style>
      </p:cxnSp>
      <p:cxnSp>
        <p:nvCxnSpPr>
          <p:cNvPr id="241" name="直線コネクタ 240">
            <a:extLst>
              <a:ext uri="{FF2B5EF4-FFF2-40B4-BE49-F238E27FC236}">
                <a16:creationId xmlns:a16="http://schemas.microsoft.com/office/drawing/2014/main" id="{15C54C7D-6365-83B0-5484-B1927E93C1F3}"/>
              </a:ext>
            </a:extLst>
          </p:cNvPr>
          <p:cNvCxnSpPr>
            <a:cxnSpLocks/>
          </p:cNvCxnSpPr>
          <p:nvPr/>
        </p:nvCxnSpPr>
        <p:spPr>
          <a:xfrm flipH="1">
            <a:off x="2892682" y="5371894"/>
            <a:ext cx="680088" cy="239138"/>
          </a:xfrm>
          <a:prstGeom prst="line">
            <a:avLst/>
          </a:prstGeom>
          <a:ln w="44450">
            <a:solidFill>
              <a:srgbClr val="FE1BFD"/>
            </a:solidFill>
          </a:ln>
        </p:spPr>
        <p:style>
          <a:lnRef idx="1">
            <a:schemeClr val="accent1"/>
          </a:lnRef>
          <a:fillRef idx="0">
            <a:schemeClr val="accent1"/>
          </a:fillRef>
          <a:effectRef idx="0">
            <a:schemeClr val="accent1"/>
          </a:effectRef>
          <a:fontRef idx="minor">
            <a:schemeClr val="tx1"/>
          </a:fontRef>
        </p:style>
      </p:cxnSp>
      <p:cxnSp>
        <p:nvCxnSpPr>
          <p:cNvPr id="242" name="直線コネクタ 241">
            <a:extLst>
              <a:ext uri="{FF2B5EF4-FFF2-40B4-BE49-F238E27FC236}">
                <a16:creationId xmlns:a16="http://schemas.microsoft.com/office/drawing/2014/main" id="{62C5BD39-735B-4F67-0DB5-1B888F6836D8}"/>
              </a:ext>
            </a:extLst>
          </p:cNvPr>
          <p:cNvCxnSpPr>
            <a:cxnSpLocks/>
          </p:cNvCxnSpPr>
          <p:nvPr/>
        </p:nvCxnSpPr>
        <p:spPr>
          <a:xfrm flipH="1">
            <a:off x="2855586" y="5606863"/>
            <a:ext cx="55705" cy="837507"/>
          </a:xfrm>
          <a:prstGeom prst="line">
            <a:avLst/>
          </a:prstGeom>
          <a:ln w="44450">
            <a:solidFill>
              <a:srgbClr val="FE1BFD"/>
            </a:solidFill>
          </a:ln>
        </p:spPr>
        <p:style>
          <a:lnRef idx="1">
            <a:schemeClr val="accent1"/>
          </a:lnRef>
          <a:fillRef idx="0">
            <a:schemeClr val="accent1"/>
          </a:fillRef>
          <a:effectRef idx="0">
            <a:schemeClr val="accent1"/>
          </a:effectRef>
          <a:fontRef idx="minor">
            <a:schemeClr val="tx1"/>
          </a:fontRef>
        </p:style>
      </p:cxnSp>
      <p:sp>
        <p:nvSpPr>
          <p:cNvPr id="243" name="テキスト ボックス 242">
            <a:extLst>
              <a:ext uri="{FF2B5EF4-FFF2-40B4-BE49-F238E27FC236}">
                <a16:creationId xmlns:a16="http://schemas.microsoft.com/office/drawing/2014/main" id="{C51F1283-DEBF-4DD3-F7DA-E38DD5E9B147}"/>
              </a:ext>
            </a:extLst>
          </p:cNvPr>
          <p:cNvSpPr txBox="1"/>
          <p:nvPr/>
        </p:nvSpPr>
        <p:spPr>
          <a:xfrm>
            <a:off x="2789446" y="4871085"/>
            <a:ext cx="808140" cy="430563"/>
          </a:xfrm>
          <a:prstGeom prst="rect">
            <a:avLst/>
          </a:prstGeom>
          <a:noFill/>
        </p:spPr>
        <p:txBody>
          <a:bodyPr wrap="none" rtlCol="0">
            <a:spAutoFit/>
          </a:bodyPr>
          <a:lstStyle/>
          <a:p>
            <a:r>
              <a:rPr kumimoji="1" lang="ja-JP" altLang="en-US" baseline="-25000" dirty="0">
                <a:solidFill>
                  <a:srgbClr val="FE1BFD"/>
                </a:solidFill>
                <a:latin typeface="ＭＳ Ｐゴシック" panose="020B0600070205080204" pitchFamily="50" charset="-128"/>
                <a:ea typeface="ＭＳ Ｐゴシック" panose="020B0600070205080204" pitchFamily="50" charset="-128"/>
              </a:rPr>
              <a:t>負イオン</a:t>
            </a:r>
            <a:endParaRPr kumimoji="1" lang="en-US" altLang="ja-JP" baseline="-25000" dirty="0">
              <a:solidFill>
                <a:srgbClr val="FE1BFD"/>
              </a:solidFill>
              <a:latin typeface="ＭＳ Ｐゴシック" panose="020B0600070205080204" pitchFamily="50" charset="-128"/>
              <a:ea typeface="ＭＳ Ｐゴシック" panose="020B0600070205080204" pitchFamily="50" charset="-128"/>
            </a:endParaRPr>
          </a:p>
          <a:p>
            <a:r>
              <a:rPr kumimoji="1" lang="ja-JP" altLang="en-US" baseline="-25000" dirty="0">
                <a:solidFill>
                  <a:srgbClr val="FE1BFD"/>
                </a:solidFill>
                <a:latin typeface="ＭＳ Ｐゴシック" panose="020B0600070205080204" pitchFamily="50" charset="-128"/>
                <a:ea typeface="ＭＳ Ｐゴシック" panose="020B0600070205080204" pitchFamily="50" charset="-128"/>
              </a:rPr>
              <a:t>密度</a:t>
            </a:r>
          </a:p>
        </p:txBody>
      </p:sp>
      <p:grpSp>
        <p:nvGrpSpPr>
          <p:cNvPr id="244" name="グループ化 243">
            <a:extLst>
              <a:ext uri="{FF2B5EF4-FFF2-40B4-BE49-F238E27FC236}">
                <a16:creationId xmlns:a16="http://schemas.microsoft.com/office/drawing/2014/main" id="{77266AB0-560E-13C2-CB06-500DBAE269EF}"/>
              </a:ext>
            </a:extLst>
          </p:cNvPr>
          <p:cNvGrpSpPr/>
          <p:nvPr/>
        </p:nvGrpSpPr>
        <p:grpSpPr>
          <a:xfrm>
            <a:off x="3052042" y="5917042"/>
            <a:ext cx="1391161" cy="738664"/>
            <a:chOff x="2548433" y="5759402"/>
            <a:chExt cx="1278185" cy="792022"/>
          </a:xfrm>
        </p:grpSpPr>
        <p:sp>
          <p:nvSpPr>
            <p:cNvPr id="251" name="テキスト ボックス 250">
              <a:extLst>
                <a:ext uri="{FF2B5EF4-FFF2-40B4-BE49-F238E27FC236}">
                  <a16:creationId xmlns:a16="http://schemas.microsoft.com/office/drawing/2014/main" id="{AE12600E-9614-EFF3-F4BE-D9D88F3DA86A}"/>
                </a:ext>
              </a:extLst>
            </p:cNvPr>
            <p:cNvSpPr txBox="1"/>
            <p:nvPr/>
          </p:nvSpPr>
          <p:spPr>
            <a:xfrm>
              <a:off x="2548433" y="5759402"/>
              <a:ext cx="1278185" cy="792022"/>
            </a:xfrm>
            <a:prstGeom prst="rect">
              <a:avLst/>
            </a:prstGeom>
            <a:noFill/>
            <a:ln w="19050">
              <a:solidFill>
                <a:srgbClr val="0000FF"/>
              </a:solidFill>
            </a:ln>
          </p:spPr>
          <p:txBody>
            <a:bodyPr wrap="square" rtlCol="0">
              <a:spAutoFit/>
            </a:bodyPr>
            <a:lstStyle/>
            <a:p>
              <a:pPr algn="ctr"/>
              <a:r>
                <a:rPr kumimoji="1" lang="ja-JP" altLang="en-US" sz="1050" b="1" dirty="0">
                  <a:solidFill>
                    <a:srgbClr val="0000FF"/>
                  </a:solidFill>
                </a:rPr>
                <a:t>引出電界により</a:t>
              </a:r>
              <a:endParaRPr kumimoji="1" lang="en-US" altLang="ja-JP" sz="1050" b="1" dirty="0">
                <a:solidFill>
                  <a:srgbClr val="0000FF"/>
                </a:solidFill>
              </a:endParaRPr>
            </a:p>
            <a:p>
              <a:pPr algn="ctr"/>
              <a:r>
                <a:rPr kumimoji="1" lang="ja-JP" altLang="en-US" sz="1050" b="1" dirty="0">
                  <a:solidFill>
                    <a:srgbClr val="0000FF"/>
                  </a:solidFill>
                </a:rPr>
                <a:t>密度が急減する位置</a:t>
              </a:r>
              <a:endParaRPr kumimoji="1" lang="en-US" altLang="ja-JP" sz="1050" b="1" dirty="0">
                <a:solidFill>
                  <a:srgbClr val="0000FF"/>
                </a:solidFill>
              </a:endParaRPr>
            </a:p>
            <a:p>
              <a:endParaRPr kumimoji="1" lang="en-US" altLang="ja-JP" sz="1050" b="1" dirty="0">
                <a:solidFill>
                  <a:srgbClr val="0000FF"/>
                </a:solidFill>
              </a:endParaRPr>
            </a:p>
            <a:p>
              <a:r>
                <a:rPr kumimoji="1" lang="ja-JP" altLang="en-US" sz="1050" b="1" dirty="0">
                  <a:solidFill>
                    <a:srgbClr val="0000FF"/>
                  </a:solidFill>
                </a:rPr>
                <a:t>負イオン引出面</a:t>
              </a:r>
            </a:p>
          </p:txBody>
        </p:sp>
        <p:sp>
          <p:nvSpPr>
            <p:cNvPr id="252" name="矢印: 下 251">
              <a:extLst>
                <a:ext uri="{FF2B5EF4-FFF2-40B4-BE49-F238E27FC236}">
                  <a16:creationId xmlns:a16="http://schemas.microsoft.com/office/drawing/2014/main" id="{A22C4CA7-6312-9500-E099-1A92A3C6E951}"/>
                </a:ext>
              </a:extLst>
            </p:cNvPr>
            <p:cNvSpPr/>
            <p:nvPr/>
          </p:nvSpPr>
          <p:spPr>
            <a:xfrm>
              <a:off x="3046269" y="6149532"/>
              <a:ext cx="194367" cy="138142"/>
            </a:xfrm>
            <a:prstGeom prst="downArrow">
              <a:avLst>
                <a:gd name="adj1" fmla="val 30449"/>
                <a:gd name="adj2" fmla="val 50000"/>
              </a:avLst>
            </a:prstGeom>
            <a:solidFill>
              <a:srgbClr val="0000FF"/>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grpSp>
      <p:sp>
        <p:nvSpPr>
          <p:cNvPr id="245" name="正方形/長方形 244">
            <a:extLst>
              <a:ext uri="{FF2B5EF4-FFF2-40B4-BE49-F238E27FC236}">
                <a16:creationId xmlns:a16="http://schemas.microsoft.com/office/drawing/2014/main" id="{56D277AE-CFB2-37FC-88E9-7515B5359DB7}"/>
              </a:ext>
            </a:extLst>
          </p:cNvPr>
          <p:cNvSpPr/>
          <p:nvPr/>
        </p:nvSpPr>
        <p:spPr>
          <a:xfrm>
            <a:off x="349831" y="4262098"/>
            <a:ext cx="4185863" cy="2572926"/>
          </a:xfrm>
          <a:prstGeom prst="rect">
            <a:avLst/>
          </a:prstGeom>
          <a:noFill/>
          <a:ln>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7" name="テキスト ボックス 246">
            <a:extLst>
              <a:ext uri="{FF2B5EF4-FFF2-40B4-BE49-F238E27FC236}">
                <a16:creationId xmlns:a16="http://schemas.microsoft.com/office/drawing/2014/main" id="{EF1C4F24-1FA0-3E0F-FD7F-FF539FEC60CC}"/>
              </a:ext>
            </a:extLst>
          </p:cNvPr>
          <p:cNvSpPr txBox="1"/>
          <p:nvPr/>
        </p:nvSpPr>
        <p:spPr>
          <a:xfrm>
            <a:off x="1806551" y="5836447"/>
            <a:ext cx="982608" cy="258338"/>
          </a:xfrm>
          <a:prstGeom prst="rect">
            <a:avLst/>
          </a:prstGeom>
          <a:noFill/>
        </p:spPr>
        <p:txBody>
          <a:bodyPr wrap="none" rtlCol="0">
            <a:spAutoFit/>
          </a:bodyPr>
          <a:lstStyle/>
          <a:p>
            <a:r>
              <a:rPr lang="ja-JP" altLang="en-US" baseline="-25000" dirty="0">
                <a:solidFill>
                  <a:srgbClr val="FF0000"/>
                </a:solidFill>
                <a:latin typeface="ＭＳ Ｐゴシック" panose="020B0600070205080204" pitchFamily="50" charset="-128"/>
                <a:ea typeface="ＭＳ Ｐゴシック" panose="020B0600070205080204" pitchFamily="50" charset="-128"/>
              </a:rPr>
              <a:t>引出、加速</a:t>
            </a:r>
            <a:endParaRPr kumimoji="1" lang="ja-JP" altLang="en-US" baseline="-25000" dirty="0">
              <a:solidFill>
                <a:srgbClr val="FF0000"/>
              </a:solidFill>
              <a:latin typeface="ＭＳ Ｐゴシック" panose="020B0600070205080204" pitchFamily="50" charset="-128"/>
              <a:ea typeface="ＭＳ Ｐゴシック" panose="020B0600070205080204" pitchFamily="50" charset="-128"/>
            </a:endParaRPr>
          </a:p>
        </p:txBody>
      </p:sp>
      <p:sp>
        <p:nvSpPr>
          <p:cNvPr id="248" name="テキスト ボックス 247">
            <a:extLst>
              <a:ext uri="{FF2B5EF4-FFF2-40B4-BE49-F238E27FC236}">
                <a16:creationId xmlns:a16="http://schemas.microsoft.com/office/drawing/2014/main" id="{0B6048E9-F628-20EC-BEF3-F615C7C78EB2}"/>
              </a:ext>
            </a:extLst>
          </p:cNvPr>
          <p:cNvSpPr txBox="1"/>
          <p:nvPr/>
        </p:nvSpPr>
        <p:spPr>
          <a:xfrm>
            <a:off x="1422185" y="5211654"/>
            <a:ext cx="787204" cy="287042"/>
          </a:xfrm>
          <a:prstGeom prst="rect">
            <a:avLst/>
          </a:prstGeom>
          <a:noFill/>
        </p:spPr>
        <p:txBody>
          <a:bodyPr wrap="none" rtlCol="0">
            <a:spAutoFit/>
          </a:bodyPr>
          <a:lstStyle/>
          <a:p>
            <a:r>
              <a:rPr lang="ja-JP" altLang="en-US" sz="1400" b="1" i="1" dirty="0">
                <a:solidFill>
                  <a:srgbClr val="0000FF"/>
                </a:solidFill>
                <a:latin typeface="ＭＳ Ｐゴシック" panose="020B0600070205080204" pitchFamily="50" charset="-128"/>
                <a:ea typeface="ＭＳ Ｐゴシック" panose="020B0600070205080204" pitchFamily="50" charset="-128"/>
              </a:rPr>
              <a:t>高密度</a:t>
            </a:r>
            <a:endParaRPr kumimoji="1" lang="ja-JP" altLang="en-US" sz="1400" b="1" i="1" dirty="0">
              <a:solidFill>
                <a:srgbClr val="0000FF"/>
              </a:solidFill>
              <a:latin typeface="ＭＳ Ｐゴシック" panose="020B0600070205080204" pitchFamily="50" charset="-128"/>
              <a:ea typeface="ＭＳ Ｐゴシック" panose="020B0600070205080204" pitchFamily="50" charset="-128"/>
            </a:endParaRPr>
          </a:p>
        </p:txBody>
      </p:sp>
      <p:sp>
        <p:nvSpPr>
          <p:cNvPr id="249" name="テキスト ボックス 248">
            <a:extLst>
              <a:ext uri="{FF2B5EF4-FFF2-40B4-BE49-F238E27FC236}">
                <a16:creationId xmlns:a16="http://schemas.microsoft.com/office/drawing/2014/main" id="{078DDE10-D62B-C0A2-3A13-074F94C99E20}"/>
              </a:ext>
            </a:extLst>
          </p:cNvPr>
          <p:cNvSpPr txBox="1"/>
          <p:nvPr/>
        </p:nvSpPr>
        <p:spPr>
          <a:xfrm>
            <a:off x="3927681" y="4741917"/>
            <a:ext cx="410350" cy="344450"/>
          </a:xfrm>
          <a:prstGeom prst="rect">
            <a:avLst/>
          </a:prstGeom>
          <a:noFill/>
        </p:spPr>
        <p:txBody>
          <a:bodyPr wrap="none" rtlCol="0">
            <a:spAutoFit/>
          </a:bodyPr>
          <a:lstStyle/>
          <a:p>
            <a:r>
              <a:rPr kumimoji="1" lang="en-US" altLang="ja-JP" dirty="0">
                <a:solidFill>
                  <a:srgbClr val="FF0000"/>
                </a:solidFill>
                <a:latin typeface="ＭＳ Ｐゴシック" panose="020B0600070205080204" pitchFamily="50" charset="-128"/>
                <a:ea typeface="ＭＳ Ｐゴシック" panose="020B0600070205080204" pitchFamily="50" charset="-128"/>
              </a:rPr>
              <a:t>n</a:t>
            </a:r>
            <a:r>
              <a:rPr kumimoji="1" lang="en-US" altLang="ja-JP" baseline="-25000" dirty="0">
                <a:solidFill>
                  <a:srgbClr val="FF0000"/>
                </a:solidFill>
                <a:latin typeface="ＭＳ Ｐゴシック" panose="020B0600070205080204" pitchFamily="50" charset="-128"/>
                <a:ea typeface="ＭＳ Ｐゴシック" panose="020B0600070205080204" pitchFamily="50" charset="-128"/>
              </a:rPr>
              <a:t>e</a:t>
            </a:r>
            <a:endParaRPr kumimoji="1" lang="ja-JP" altLang="en-US" baseline="-25000" dirty="0">
              <a:solidFill>
                <a:srgbClr val="FF0000"/>
              </a:solidFill>
              <a:latin typeface="ＭＳ Ｐゴシック" panose="020B0600070205080204" pitchFamily="50" charset="-128"/>
              <a:ea typeface="ＭＳ Ｐゴシック" panose="020B0600070205080204" pitchFamily="50" charset="-128"/>
            </a:endParaRPr>
          </a:p>
        </p:txBody>
      </p:sp>
      <p:sp>
        <p:nvSpPr>
          <p:cNvPr id="250" name="テキスト ボックス 249">
            <a:extLst>
              <a:ext uri="{FF2B5EF4-FFF2-40B4-BE49-F238E27FC236}">
                <a16:creationId xmlns:a16="http://schemas.microsoft.com/office/drawing/2014/main" id="{52A45FBD-02AC-53A3-8033-76A38A1C352C}"/>
              </a:ext>
            </a:extLst>
          </p:cNvPr>
          <p:cNvSpPr txBox="1"/>
          <p:nvPr/>
        </p:nvSpPr>
        <p:spPr>
          <a:xfrm>
            <a:off x="1065705" y="6192658"/>
            <a:ext cx="787204" cy="287042"/>
          </a:xfrm>
          <a:prstGeom prst="rect">
            <a:avLst/>
          </a:prstGeom>
          <a:noFill/>
        </p:spPr>
        <p:txBody>
          <a:bodyPr wrap="none" rtlCol="0">
            <a:spAutoFit/>
          </a:bodyPr>
          <a:lstStyle/>
          <a:p>
            <a:r>
              <a:rPr lang="ja-JP" altLang="en-US" sz="1400" b="1" i="1" dirty="0">
                <a:solidFill>
                  <a:srgbClr val="0000FF"/>
                </a:solidFill>
                <a:latin typeface="ＭＳ Ｐゴシック" panose="020B0600070205080204" pitchFamily="50" charset="-128"/>
                <a:ea typeface="ＭＳ Ｐゴシック" panose="020B0600070205080204" pitchFamily="50" charset="-128"/>
              </a:rPr>
              <a:t>低密度</a:t>
            </a:r>
            <a:endParaRPr kumimoji="1" lang="ja-JP" altLang="en-US" sz="1400" b="1" i="1" dirty="0">
              <a:solidFill>
                <a:srgbClr val="0000FF"/>
              </a:solidFill>
              <a:latin typeface="ＭＳ Ｐゴシック" panose="020B0600070205080204" pitchFamily="50" charset="-128"/>
              <a:ea typeface="ＭＳ Ｐゴシック" panose="020B0600070205080204" pitchFamily="50" charset="-128"/>
            </a:endParaRPr>
          </a:p>
        </p:txBody>
      </p:sp>
      <p:sp>
        <p:nvSpPr>
          <p:cNvPr id="257" name="台形 256">
            <a:extLst>
              <a:ext uri="{FF2B5EF4-FFF2-40B4-BE49-F238E27FC236}">
                <a16:creationId xmlns:a16="http://schemas.microsoft.com/office/drawing/2014/main" id="{44B734B7-27B0-FF71-89C1-B4327B2FFDAD}"/>
              </a:ext>
            </a:extLst>
          </p:cNvPr>
          <p:cNvSpPr/>
          <p:nvPr/>
        </p:nvSpPr>
        <p:spPr>
          <a:xfrm rot="10800000">
            <a:off x="1046905" y="5740247"/>
            <a:ext cx="778532" cy="1029691"/>
          </a:xfrm>
          <a:prstGeom prst="trapezoid">
            <a:avLst/>
          </a:prstGeom>
          <a:solidFill>
            <a:srgbClr val="FF99FF">
              <a:alpha val="3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8" name="部分円 257">
            <a:extLst>
              <a:ext uri="{FF2B5EF4-FFF2-40B4-BE49-F238E27FC236}">
                <a16:creationId xmlns:a16="http://schemas.microsoft.com/office/drawing/2014/main" id="{D3FDE039-36EF-3DE1-A9A6-F575E3A1C835}"/>
              </a:ext>
            </a:extLst>
          </p:cNvPr>
          <p:cNvSpPr/>
          <p:nvPr/>
        </p:nvSpPr>
        <p:spPr>
          <a:xfrm>
            <a:off x="1085879" y="5511653"/>
            <a:ext cx="739558" cy="456601"/>
          </a:xfrm>
          <a:prstGeom prst="pie">
            <a:avLst>
              <a:gd name="adj1" fmla="val 10800809"/>
              <a:gd name="adj2" fmla="val 21599999"/>
            </a:avLst>
          </a:prstGeom>
          <a:solidFill>
            <a:srgbClr val="FF99FF">
              <a:alpha val="3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nvGrpSpPr>
          <p:cNvPr id="295" name="グループ化 294">
            <a:extLst>
              <a:ext uri="{FF2B5EF4-FFF2-40B4-BE49-F238E27FC236}">
                <a16:creationId xmlns:a16="http://schemas.microsoft.com/office/drawing/2014/main" id="{D183A17A-61E6-9B30-9EE6-4796E08BB725}"/>
              </a:ext>
            </a:extLst>
          </p:cNvPr>
          <p:cNvGrpSpPr/>
          <p:nvPr/>
        </p:nvGrpSpPr>
        <p:grpSpPr>
          <a:xfrm>
            <a:off x="197342" y="1358264"/>
            <a:ext cx="4467318" cy="2730735"/>
            <a:chOff x="33622" y="1059144"/>
            <a:chExt cx="4467318" cy="3029856"/>
          </a:xfrm>
        </p:grpSpPr>
        <p:sp>
          <p:nvSpPr>
            <p:cNvPr id="288" name="正方形/長方形 287">
              <a:extLst>
                <a:ext uri="{FF2B5EF4-FFF2-40B4-BE49-F238E27FC236}">
                  <a16:creationId xmlns:a16="http://schemas.microsoft.com/office/drawing/2014/main" id="{E185E772-E460-BBCD-6B3F-2D0104B6181D}"/>
                </a:ext>
              </a:extLst>
            </p:cNvPr>
            <p:cNvSpPr/>
            <p:nvPr/>
          </p:nvSpPr>
          <p:spPr>
            <a:xfrm>
              <a:off x="845445" y="3140952"/>
              <a:ext cx="1598174" cy="484290"/>
            </a:xfrm>
            <a:prstGeom prst="rect">
              <a:avLst/>
            </a:prstGeom>
            <a:solidFill>
              <a:srgbClr val="FFD2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3A32BF97-4D1E-5DB9-BA3A-5CD0247948A0}"/>
                </a:ext>
              </a:extLst>
            </p:cNvPr>
            <p:cNvSpPr txBox="1"/>
            <p:nvPr/>
          </p:nvSpPr>
          <p:spPr>
            <a:xfrm>
              <a:off x="2665181" y="1840248"/>
              <a:ext cx="1835759" cy="490006"/>
            </a:xfrm>
            <a:prstGeom prst="rect">
              <a:avLst/>
            </a:prstGeom>
            <a:noFill/>
            <a:ln>
              <a:solidFill>
                <a:schemeClr val="tx1"/>
              </a:solidFill>
            </a:ln>
          </p:spPr>
          <p:txBody>
            <a:bodyPr wrap="none" rtlCol="0">
              <a:spAutoFit/>
            </a:bodyPr>
            <a:lstStyle/>
            <a:p>
              <a:r>
                <a:rPr lang="ja-JP" altLang="en-US" sz="1292" dirty="0"/>
                <a:t>トリプル分光器</a:t>
              </a:r>
              <a:endParaRPr lang="en-US" altLang="ja-JP" sz="1292" dirty="0"/>
            </a:p>
            <a:p>
              <a:r>
                <a:rPr lang="ja-JP" altLang="en-US" sz="1292" dirty="0"/>
                <a:t>（北海道大学で開発）</a:t>
              </a:r>
              <a:endParaRPr kumimoji="1" lang="ja-JP" altLang="en-US" sz="1292" dirty="0"/>
            </a:p>
          </p:txBody>
        </p:sp>
        <p:sp>
          <p:nvSpPr>
            <p:cNvPr id="6" name="正方形/長方形 5">
              <a:extLst>
                <a:ext uri="{FF2B5EF4-FFF2-40B4-BE49-F238E27FC236}">
                  <a16:creationId xmlns:a16="http://schemas.microsoft.com/office/drawing/2014/main" id="{9FCF18DF-7B4E-8B52-9AB2-F8E131727911}"/>
                </a:ext>
              </a:extLst>
            </p:cNvPr>
            <p:cNvSpPr/>
            <p:nvPr/>
          </p:nvSpPr>
          <p:spPr>
            <a:xfrm rot="5400000">
              <a:off x="2529982" y="3097666"/>
              <a:ext cx="284365" cy="59345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7385"/>
            </a:p>
          </p:txBody>
        </p:sp>
        <p:sp>
          <p:nvSpPr>
            <p:cNvPr id="7" name="正方形/長方形 6">
              <a:extLst>
                <a:ext uri="{FF2B5EF4-FFF2-40B4-BE49-F238E27FC236}">
                  <a16:creationId xmlns:a16="http://schemas.microsoft.com/office/drawing/2014/main" id="{060DCF06-9E4A-9B72-3A0B-C7C6359F6850}"/>
                </a:ext>
              </a:extLst>
            </p:cNvPr>
            <p:cNvSpPr/>
            <p:nvPr/>
          </p:nvSpPr>
          <p:spPr>
            <a:xfrm rot="5400000">
              <a:off x="293957" y="3092515"/>
              <a:ext cx="284365" cy="59345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7385"/>
            </a:p>
          </p:txBody>
        </p:sp>
        <p:sp>
          <p:nvSpPr>
            <p:cNvPr id="8" name="アーチ 7">
              <a:extLst>
                <a:ext uri="{FF2B5EF4-FFF2-40B4-BE49-F238E27FC236}">
                  <a16:creationId xmlns:a16="http://schemas.microsoft.com/office/drawing/2014/main" id="{81B3805B-48E7-4F56-A1E2-1860E81B33D5}"/>
                </a:ext>
              </a:extLst>
            </p:cNvPr>
            <p:cNvSpPr/>
            <p:nvPr/>
          </p:nvSpPr>
          <p:spPr>
            <a:xfrm rot="5400000">
              <a:off x="401754" y="1631540"/>
              <a:ext cx="2318190" cy="2101825"/>
            </a:xfrm>
            <a:prstGeom prst="blockArc">
              <a:avLst>
                <a:gd name="adj1" fmla="val 3353179"/>
                <a:gd name="adj2" fmla="val 18280895"/>
                <a:gd name="adj3" fmla="val 4001"/>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7385">
                <a:solidFill>
                  <a:schemeClr val="tx1"/>
                </a:solidFill>
              </a:endParaRPr>
            </a:p>
          </p:txBody>
        </p:sp>
        <p:sp>
          <p:nvSpPr>
            <p:cNvPr id="9" name="正方形/長方形 8">
              <a:extLst>
                <a:ext uri="{FF2B5EF4-FFF2-40B4-BE49-F238E27FC236}">
                  <a16:creationId xmlns:a16="http://schemas.microsoft.com/office/drawing/2014/main" id="{1FC4E0FB-F646-2872-97F7-7A84DC0A1D3F}"/>
                </a:ext>
              </a:extLst>
            </p:cNvPr>
            <p:cNvSpPr/>
            <p:nvPr/>
          </p:nvSpPr>
          <p:spPr>
            <a:xfrm rot="5400000">
              <a:off x="1724947" y="3580366"/>
              <a:ext cx="74180" cy="19259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7385"/>
            </a:p>
          </p:txBody>
        </p:sp>
        <p:sp>
          <p:nvSpPr>
            <p:cNvPr id="10" name="正方形/長方形 9">
              <a:extLst>
                <a:ext uri="{FF2B5EF4-FFF2-40B4-BE49-F238E27FC236}">
                  <a16:creationId xmlns:a16="http://schemas.microsoft.com/office/drawing/2014/main" id="{4B7F46F4-C8F6-4C94-9589-369DF00AFFA3}"/>
                </a:ext>
              </a:extLst>
            </p:cNvPr>
            <p:cNvSpPr/>
            <p:nvPr/>
          </p:nvSpPr>
          <p:spPr>
            <a:xfrm rot="5400000">
              <a:off x="1393528" y="3580366"/>
              <a:ext cx="74180" cy="19259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7385"/>
            </a:p>
          </p:txBody>
        </p:sp>
        <p:sp>
          <p:nvSpPr>
            <p:cNvPr id="11" name="正方形/長方形 10">
              <a:extLst>
                <a:ext uri="{FF2B5EF4-FFF2-40B4-BE49-F238E27FC236}">
                  <a16:creationId xmlns:a16="http://schemas.microsoft.com/office/drawing/2014/main" id="{C510F786-AA4F-D5C1-2BC9-4F3B3DEA7673}"/>
                </a:ext>
              </a:extLst>
            </p:cNvPr>
            <p:cNvSpPr/>
            <p:nvPr/>
          </p:nvSpPr>
          <p:spPr>
            <a:xfrm rot="5400000">
              <a:off x="1101273" y="3580366"/>
              <a:ext cx="74180" cy="19259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7385"/>
            </a:p>
          </p:txBody>
        </p:sp>
        <p:sp>
          <p:nvSpPr>
            <p:cNvPr id="12" name="正方形/長方形 11">
              <a:extLst>
                <a:ext uri="{FF2B5EF4-FFF2-40B4-BE49-F238E27FC236}">
                  <a16:creationId xmlns:a16="http://schemas.microsoft.com/office/drawing/2014/main" id="{C33C5391-249B-D712-EE72-742A69B6F35A}"/>
                </a:ext>
              </a:extLst>
            </p:cNvPr>
            <p:cNvSpPr/>
            <p:nvPr/>
          </p:nvSpPr>
          <p:spPr>
            <a:xfrm rot="5400000">
              <a:off x="2002779" y="3580366"/>
              <a:ext cx="74180" cy="19259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7385"/>
            </a:p>
          </p:txBody>
        </p:sp>
        <p:sp>
          <p:nvSpPr>
            <p:cNvPr id="13" name="正方形/長方形 12">
              <a:extLst>
                <a:ext uri="{FF2B5EF4-FFF2-40B4-BE49-F238E27FC236}">
                  <a16:creationId xmlns:a16="http://schemas.microsoft.com/office/drawing/2014/main" id="{C9EE8E75-8613-239C-2051-64809958BCCC}"/>
                </a:ext>
              </a:extLst>
            </p:cNvPr>
            <p:cNvSpPr/>
            <p:nvPr/>
          </p:nvSpPr>
          <p:spPr>
            <a:xfrm rot="5400000">
              <a:off x="2270941" y="3580364"/>
              <a:ext cx="74180" cy="19259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7385"/>
            </a:p>
          </p:txBody>
        </p:sp>
        <p:sp>
          <p:nvSpPr>
            <p:cNvPr id="14" name="正方形/長方形 13">
              <a:extLst>
                <a:ext uri="{FF2B5EF4-FFF2-40B4-BE49-F238E27FC236}">
                  <a16:creationId xmlns:a16="http://schemas.microsoft.com/office/drawing/2014/main" id="{469A431F-26A2-566B-C15C-A7EEE044CBCA}"/>
                </a:ext>
              </a:extLst>
            </p:cNvPr>
            <p:cNvSpPr/>
            <p:nvPr/>
          </p:nvSpPr>
          <p:spPr>
            <a:xfrm rot="5400000">
              <a:off x="2511537" y="3577872"/>
              <a:ext cx="74180" cy="19259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7385"/>
            </a:p>
          </p:txBody>
        </p:sp>
        <p:sp>
          <p:nvSpPr>
            <p:cNvPr id="15" name="正方形/長方形 14">
              <a:extLst>
                <a:ext uri="{FF2B5EF4-FFF2-40B4-BE49-F238E27FC236}">
                  <a16:creationId xmlns:a16="http://schemas.microsoft.com/office/drawing/2014/main" id="{BD8A7CDD-61DD-73F5-CC3D-A88CC58B289A}"/>
                </a:ext>
              </a:extLst>
            </p:cNvPr>
            <p:cNvSpPr/>
            <p:nvPr/>
          </p:nvSpPr>
          <p:spPr>
            <a:xfrm rot="5400000">
              <a:off x="848405" y="3580363"/>
              <a:ext cx="74180" cy="19259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7385"/>
            </a:p>
          </p:txBody>
        </p:sp>
        <p:sp>
          <p:nvSpPr>
            <p:cNvPr id="16" name="正方形/長方形 15">
              <a:extLst>
                <a:ext uri="{FF2B5EF4-FFF2-40B4-BE49-F238E27FC236}">
                  <a16:creationId xmlns:a16="http://schemas.microsoft.com/office/drawing/2014/main" id="{2E4B075C-BED5-7395-BD7C-E89F24FFA54F}"/>
                </a:ext>
              </a:extLst>
            </p:cNvPr>
            <p:cNvSpPr/>
            <p:nvPr/>
          </p:nvSpPr>
          <p:spPr>
            <a:xfrm rot="5400000">
              <a:off x="572912" y="3577872"/>
              <a:ext cx="74180" cy="19259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7385"/>
            </a:p>
          </p:txBody>
        </p:sp>
        <p:sp>
          <p:nvSpPr>
            <p:cNvPr id="17" name="正方形/長方形 16">
              <a:extLst>
                <a:ext uri="{FF2B5EF4-FFF2-40B4-BE49-F238E27FC236}">
                  <a16:creationId xmlns:a16="http://schemas.microsoft.com/office/drawing/2014/main" id="{98989F39-4D7A-D0FE-C33D-06E78782F1BA}"/>
                </a:ext>
              </a:extLst>
            </p:cNvPr>
            <p:cNvSpPr/>
            <p:nvPr/>
          </p:nvSpPr>
          <p:spPr>
            <a:xfrm rot="5400000">
              <a:off x="1688965" y="3738140"/>
              <a:ext cx="146482" cy="19259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7385"/>
            </a:p>
          </p:txBody>
        </p:sp>
        <p:sp>
          <p:nvSpPr>
            <p:cNvPr id="18" name="正方形/長方形 17">
              <a:extLst>
                <a:ext uri="{FF2B5EF4-FFF2-40B4-BE49-F238E27FC236}">
                  <a16:creationId xmlns:a16="http://schemas.microsoft.com/office/drawing/2014/main" id="{C91EB9BE-3D90-002E-AD24-11113A5C7F7B}"/>
                </a:ext>
              </a:extLst>
            </p:cNvPr>
            <p:cNvSpPr/>
            <p:nvPr/>
          </p:nvSpPr>
          <p:spPr>
            <a:xfrm rot="5400000">
              <a:off x="1360435" y="3738140"/>
              <a:ext cx="146482" cy="19259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7385"/>
            </a:p>
          </p:txBody>
        </p:sp>
        <p:sp>
          <p:nvSpPr>
            <p:cNvPr id="19" name="正方形/長方形 18">
              <a:extLst>
                <a:ext uri="{FF2B5EF4-FFF2-40B4-BE49-F238E27FC236}">
                  <a16:creationId xmlns:a16="http://schemas.microsoft.com/office/drawing/2014/main" id="{D4E0E035-2563-DF87-EC93-597669410BAA}"/>
                </a:ext>
              </a:extLst>
            </p:cNvPr>
            <p:cNvSpPr/>
            <p:nvPr/>
          </p:nvSpPr>
          <p:spPr>
            <a:xfrm rot="5400000">
              <a:off x="1067749" y="3738140"/>
              <a:ext cx="146482" cy="19259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7385"/>
            </a:p>
          </p:txBody>
        </p:sp>
        <p:sp>
          <p:nvSpPr>
            <p:cNvPr id="20" name="正方形/長方形 19">
              <a:extLst>
                <a:ext uri="{FF2B5EF4-FFF2-40B4-BE49-F238E27FC236}">
                  <a16:creationId xmlns:a16="http://schemas.microsoft.com/office/drawing/2014/main" id="{0AA5B9CD-0FBF-26C6-F30F-0E78333DEED7}"/>
                </a:ext>
              </a:extLst>
            </p:cNvPr>
            <p:cNvSpPr/>
            <p:nvPr/>
          </p:nvSpPr>
          <p:spPr>
            <a:xfrm rot="5400000">
              <a:off x="1968568" y="3738140"/>
              <a:ext cx="146482" cy="19259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7385"/>
            </a:p>
          </p:txBody>
        </p:sp>
        <p:sp>
          <p:nvSpPr>
            <p:cNvPr id="21" name="正方形/長方形 20">
              <a:extLst>
                <a:ext uri="{FF2B5EF4-FFF2-40B4-BE49-F238E27FC236}">
                  <a16:creationId xmlns:a16="http://schemas.microsoft.com/office/drawing/2014/main" id="{B5648E20-F028-C393-F9C4-CB5BD972FD46}"/>
                </a:ext>
              </a:extLst>
            </p:cNvPr>
            <p:cNvSpPr/>
            <p:nvPr/>
          </p:nvSpPr>
          <p:spPr>
            <a:xfrm rot="5400000">
              <a:off x="2233961" y="3738138"/>
              <a:ext cx="146482" cy="19259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7385"/>
            </a:p>
          </p:txBody>
        </p:sp>
        <p:sp>
          <p:nvSpPr>
            <p:cNvPr id="22" name="正方形/長方形 21">
              <a:extLst>
                <a:ext uri="{FF2B5EF4-FFF2-40B4-BE49-F238E27FC236}">
                  <a16:creationId xmlns:a16="http://schemas.microsoft.com/office/drawing/2014/main" id="{3FCFA77A-27D8-509A-49D7-DFD479EBAF52}"/>
                </a:ext>
              </a:extLst>
            </p:cNvPr>
            <p:cNvSpPr/>
            <p:nvPr/>
          </p:nvSpPr>
          <p:spPr>
            <a:xfrm rot="5400000">
              <a:off x="2475387" y="3735645"/>
              <a:ext cx="146482" cy="19259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7385"/>
            </a:p>
          </p:txBody>
        </p:sp>
        <p:sp>
          <p:nvSpPr>
            <p:cNvPr id="23" name="正方形/長方形 22">
              <a:extLst>
                <a:ext uri="{FF2B5EF4-FFF2-40B4-BE49-F238E27FC236}">
                  <a16:creationId xmlns:a16="http://schemas.microsoft.com/office/drawing/2014/main" id="{92CAE1A5-E83D-71F7-3DD6-D5A1780FA1B9}"/>
                </a:ext>
              </a:extLst>
            </p:cNvPr>
            <p:cNvSpPr/>
            <p:nvPr/>
          </p:nvSpPr>
          <p:spPr>
            <a:xfrm rot="5400000">
              <a:off x="812253" y="3738137"/>
              <a:ext cx="146482" cy="19259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7385"/>
            </a:p>
          </p:txBody>
        </p:sp>
        <p:sp>
          <p:nvSpPr>
            <p:cNvPr id="24" name="正方形/長方形 23">
              <a:extLst>
                <a:ext uri="{FF2B5EF4-FFF2-40B4-BE49-F238E27FC236}">
                  <a16:creationId xmlns:a16="http://schemas.microsoft.com/office/drawing/2014/main" id="{0B210FDB-515D-D966-E5D9-3EDCAE85977E}"/>
                </a:ext>
              </a:extLst>
            </p:cNvPr>
            <p:cNvSpPr/>
            <p:nvPr/>
          </p:nvSpPr>
          <p:spPr>
            <a:xfrm rot="5400000">
              <a:off x="536761" y="3735645"/>
              <a:ext cx="146482" cy="19259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7385"/>
            </a:p>
          </p:txBody>
        </p:sp>
        <p:sp>
          <p:nvSpPr>
            <p:cNvPr id="26" name="テキスト ボックス 25">
              <a:extLst>
                <a:ext uri="{FF2B5EF4-FFF2-40B4-BE49-F238E27FC236}">
                  <a16:creationId xmlns:a16="http://schemas.microsoft.com/office/drawing/2014/main" id="{32D944D3-7908-D5CA-8557-2C89C8DBDD98}"/>
                </a:ext>
              </a:extLst>
            </p:cNvPr>
            <p:cNvSpPr txBox="1"/>
            <p:nvPr/>
          </p:nvSpPr>
          <p:spPr>
            <a:xfrm>
              <a:off x="1668582" y="1312131"/>
              <a:ext cx="1463862" cy="348109"/>
            </a:xfrm>
            <a:prstGeom prst="rect">
              <a:avLst/>
            </a:prstGeom>
            <a:noFill/>
          </p:spPr>
          <p:txBody>
            <a:bodyPr wrap="none" rtlCol="0">
              <a:spAutoFit/>
            </a:bodyPr>
            <a:lstStyle/>
            <a:p>
              <a:r>
                <a:rPr kumimoji="1" lang="ja-JP" altLang="en-US" sz="1662" dirty="0">
                  <a:solidFill>
                    <a:srgbClr val="00B050"/>
                  </a:solidFill>
                </a:rPr>
                <a:t>レーザー入射</a:t>
              </a:r>
            </a:p>
          </p:txBody>
        </p:sp>
        <p:cxnSp>
          <p:nvCxnSpPr>
            <p:cNvPr id="27" name="直線矢印コネクタ 26">
              <a:extLst>
                <a:ext uri="{FF2B5EF4-FFF2-40B4-BE49-F238E27FC236}">
                  <a16:creationId xmlns:a16="http://schemas.microsoft.com/office/drawing/2014/main" id="{7C34299F-DFAC-1E9F-C4A9-2E911CCAF4F3}"/>
                </a:ext>
              </a:extLst>
            </p:cNvPr>
            <p:cNvCxnSpPr>
              <a:cxnSpLocks/>
            </p:cNvCxnSpPr>
            <p:nvPr/>
          </p:nvCxnSpPr>
          <p:spPr>
            <a:xfrm flipH="1" flipV="1">
              <a:off x="2665181" y="3663745"/>
              <a:ext cx="303712" cy="15634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直線矢印コネクタ 27">
              <a:extLst>
                <a:ext uri="{FF2B5EF4-FFF2-40B4-BE49-F238E27FC236}">
                  <a16:creationId xmlns:a16="http://schemas.microsoft.com/office/drawing/2014/main" id="{F09A674A-119A-C14C-C93B-E18A756616C4}"/>
                </a:ext>
              </a:extLst>
            </p:cNvPr>
            <p:cNvCxnSpPr>
              <a:cxnSpLocks/>
            </p:cNvCxnSpPr>
            <p:nvPr/>
          </p:nvCxnSpPr>
          <p:spPr>
            <a:xfrm flipH="1" flipV="1">
              <a:off x="2658110" y="3837346"/>
              <a:ext cx="289161" cy="25165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直線矢印コネクタ 32">
              <a:extLst>
                <a:ext uri="{FF2B5EF4-FFF2-40B4-BE49-F238E27FC236}">
                  <a16:creationId xmlns:a16="http://schemas.microsoft.com/office/drawing/2014/main" id="{89A72242-4C1C-F58E-49E0-5EC621EAD920}"/>
                </a:ext>
              </a:extLst>
            </p:cNvPr>
            <p:cNvCxnSpPr/>
            <p:nvPr/>
          </p:nvCxnSpPr>
          <p:spPr>
            <a:xfrm flipV="1">
              <a:off x="845445" y="3632019"/>
              <a:ext cx="663114" cy="356753"/>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4" name="テキスト ボックス 33">
              <a:extLst>
                <a:ext uri="{FF2B5EF4-FFF2-40B4-BE49-F238E27FC236}">
                  <a16:creationId xmlns:a16="http://schemas.microsoft.com/office/drawing/2014/main" id="{80B74028-AD8B-56EA-5A45-6CDDB16A603D}"/>
                </a:ext>
              </a:extLst>
            </p:cNvPr>
            <p:cNvSpPr txBox="1"/>
            <p:nvPr/>
          </p:nvSpPr>
          <p:spPr>
            <a:xfrm>
              <a:off x="2912051" y="3689618"/>
              <a:ext cx="1175322" cy="291170"/>
            </a:xfrm>
            <a:prstGeom prst="rect">
              <a:avLst/>
            </a:prstGeom>
            <a:noFill/>
          </p:spPr>
          <p:txBody>
            <a:bodyPr wrap="none" rtlCol="0">
              <a:spAutoFit/>
            </a:bodyPr>
            <a:lstStyle/>
            <a:p>
              <a:r>
                <a:rPr lang="ja-JP" altLang="en-US" sz="1292" dirty="0"/>
                <a:t>プラズマ</a:t>
              </a:r>
              <a:r>
                <a:rPr kumimoji="1" lang="ja-JP" altLang="en-US" sz="1292" dirty="0"/>
                <a:t>電極</a:t>
              </a:r>
            </a:p>
          </p:txBody>
        </p:sp>
        <p:sp>
          <p:nvSpPr>
            <p:cNvPr id="36" name="円/楕円 35">
              <a:extLst>
                <a:ext uri="{FF2B5EF4-FFF2-40B4-BE49-F238E27FC236}">
                  <a16:creationId xmlns:a16="http://schemas.microsoft.com/office/drawing/2014/main" id="{D91D5600-69ED-D01D-024B-4CE4C06FAD41}"/>
                </a:ext>
              </a:extLst>
            </p:cNvPr>
            <p:cNvSpPr/>
            <p:nvPr/>
          </p:nvSpPr>
          <p:spPr>
            <a:xfrm rot="5400000">
              <a:off x="637183" y="1824669"/>
              <a:ext cx="1876297" cy="1736575"/>
            </a:xfrm>
            <a:prstGeom prst="ellipse">
              <a:avLst/>
            </a:prstGeom>
            <a:solidFill>
              <a:srgbClr val="FFD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7385" dirty="0"/>
            </a:p>
          </p:txBody>
        </p:sp>
        <p:sp>
          <p:nvSpPr>
            <p:cNvPr id="65" name="円弧 64">
              <a:extLst>
                <a:ext uri="{FF2B5EF4-FFF2-40B4-BE49-F238E27FC236}">
                  <a16:creationId xmlns:a16="http://schemas.microsoft.com/office/drawing/2014/main" id="{D96C2936-45B4-3D8B-3527-8D0602583E14}"/>
                </a:ext>
              </a:extLst>
            </p:cNvPr>
            <p:cNvSpPr/>
            <p:nvPr/>
          </p:nvSpPr>
          <p:spPr>
            <a:xfrm>
              <a:off x="1510156" y="3549042"/>
              <a:ext cx="166948" cy="197153"/>
            </a:xfrm>
            <a:prstGeom prst="arc">
              <a:avLst>
                <a:gd name="adj1" fmla="val 10817804"/>
                <a:gd name="adj2" fmla="val 0"/>
              </a:avLst>
            </a:prstGeom>
            <a:ln w="317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1662"/>
            </a:p>
          </p:txBody>
        </p:sp>
        <p:sp>
          <p:nvSpPr>
            <p:cNvPr id="81" name="テキスト ボックス 80">
              <a:extLst>
                <a:ext uri="{FF2B5EF4-FFF2-40B4-BE49-F238E27FC236}">
                  <a16:creationId xmlns:a16="http://schemas.microsoft.com/office/drawing/2014/main" id="{89F3F40E-0D9B-B7A3-8124-472B823B3F22}"/>
                </a:ext>
              </a:extLst>
            </p:cNvPr>
            <p:cNvSpPr txBox="1"/>
            <p:nvPr/>
          </p:nvSpPr>
          <p:spPr>
            <a:xfrm>
              <a:off x="2371780" y="3040024"/>
              <a:ext cx="1547218" cy="546945"/>
            </a:xfrm>
            <a:prstGeom prst="rect">
              <a:avLst/>
            </a:prstGeom>
            <a:solidFill>
              <a:schemeClr val="bg1"/>
            </a:solidFill>
            <a:ln>
              <a:solidFill>
                <a:srgbClr val="7030A0"/>
              </a:solidFill>
            </a:ln>
          </p:spPr>
          <p:txBody>
            <a:bodyPr wrap="none" rtlCol="0">
              <a:spAutoFit/>
            </a:bodyPr>
            <a:lstStyle/>
            <a:p>
              <a:r>
                <a:rPr kumimoji="1" lang="ja-JP" altLang="en-US" sz="1477" dirty="0">
                  <a:solidFill>
                    <a:srgbClr val="7030A0"/>
                  </a:solidFill>
                </a:rPr>
                <a:t>トムソン散乱光 </a:t>
              </a:r>
              <a:endParaRPr kumimoji="1" lang="en-US" altLang="ja-JP" sz="1477" dirty="0">
                <a:solidFill>
                  <a:srgbClr val="7030A0"/>
                </a:solidFill>
              </a:endParaRPr>
            </a:p>
            <a:p>
              <a:r>
                <a:rPr kumimoji="1" lang="ja-JP" altLang="en-US" sz="1477" dirty="0">
                  <a:solidFill>
                    <a:srgbClr val="7030A0"/>
                  </a:solidFill>
                </a:rPr>
                <a:t>⇒ 電子密度</a:t>
              </a:r>
              <a:r>
                <a:rPr kumimoji="1" lang="en-US" altLang="ja-JP" sz="1477" dirty="0">
                  <a:solidFill>
                    <a:srgbClr val="7030A0"/>
                  </a:solidFill>
                </a:rPr>
                <a:t>n</a:t>
              </a:r>
              <a:r>
                <a:rPr kumimoji="1" lang="en-US" altLang="ja-JP" sz="1477" baseline="-25000" dirty="0">
                  <a:solidFill>
                    <a:srgbClr val="7030A0"/>
                  </a:solidFill>
                </a:rPr>
                <a:t>e</a:t>
              </a:r>
              <a:endParaRPr kumimoji="1" lang="ja-JP" altLang="en-US" sz="1477" baseline="-25000" dirty="0">
                <a:solidFill>
                  <a:srgbClr val="7030A0"/>
                </a:solidFill>
              </a:endParaRPr>
            </a:p>
          </p:txBody>
        </p:sp>
        <p:sp>
          <p:nvSpPr>
            <p:cNvPr id="83" name="正方形/長方形 82">
              <a:extLst>
                <a:ext uri="{FF2B5EF4-FFF2-40B4-BE49-F238E27FC236}">
                  <a16:creationId xmlns:a16="http://schemas.microsoft.com/office/drawing/2014/main" id="{5C1F55B8-B2F1-4E62-174F-95B13D58E15F}"/>
                </a:ext>
              </a:extLst>
            </p:cNvPr>
            <p:cNvSpPr/>
            <p:nvPr/>
          </p:nvSpPr>
          <p:spPr>
            <a:xfrm>
              <a:off x="1397886" y="3444823"/>
              <a:ext cx="396611" cy="392523"/>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grpSp>
          <p:nvGrpSpPr>
            <p:cNvPr id="133" name="グループ化 132">
              <a:extLst>
                <a:ext uri="{FF2B5EF4-FFF2-40B4-BE49-F238E27FC236}">
                  <a16:creationId xmlns:a16="http://schemas.microsoft.com/office/drawing/2014/main" id="{591B9FCC-62F4-5208-7D75-DB14166F10E5}"/>
                </a:ext>
              </a:extLst>
            </p:cNvPr>
            <p:cNvGrpSpPr/>
            <p:nvPr/>
          </p:nvGrpSpPr>
          <p:grpSpPr>
            <a:xfrm rot="5400000">
              <a:off x="1487613" y="1297288"/>
              <a:ext cx="212035" cy="216832"/>
              <a:chOff x="322092" y="2391839"/>
              <a:chExt cx="229705" cy="234901"/>
            </a:xfrm>
          </p:grpSpPr>
          <p:sp>
            <p:nvSpPr>
              <p:cNvPr id="134" name="正方形/長方形 133">
                <a:extLst>
                  <a:ext uri="{FF2B5EF4-FFF2-40B4-BE49-F238E27FC236}">
                    <a16:creationId xmlns:a16="http://schemas.microsoft.com/office/drawing/2014/main" id="{84F4B21B-5551-CC26-2A34-2B2548940C0F}"/>
                  </a:ext>
                </a:extLst>
              </p:cNvPr>
              <p:cNvSpPr/>
              <p:nvPr/>
            </p:nvSpPr>
            <p:spPr>
              <a:xfrm>
                <a:off x="322092" y="2391839"/>
                <a:ext cx="49981" cy="234901"/>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135" name="正方形/長方形 134">
                <a:extLst>
                  <a:ext uri="{FF2B5EF4-FFF2-40B4-BE49-F238E27FC236}">
                    <a16:creationId xmlns:a16="http://schemas.microsoft.com/office/drawing/2014/main" id="{59D820EF-1DDD-D5C2-DC9F-D8F908FBD88A}"/>
                  </a:ext>
                </a:extLst>
              </p:cNvPr>
              <p:cNvSpPr/>
              <p:nvPr/>
            </p:nvSpPr>
            <p:spPr>
              <a:xfrm>
                <a:off x="370277" y="2391839"/>
                <a:ext cx="49981" cy="234901"/>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136" name="正方形/長方形 135">
                <a:extLst>
                  <a:ext uri="{FF2B5EF4-FFF2-40B4-BE49-F238E27FC236}">
                    <a16:creationId xmlns:a16="http://schemas.microsoft.com/office/drawing/2014/main" id="{0EB9F9A5-A1CD-3B37-D159-A401BEAA68BD}"/>
                  </a:ext>
                </a:extLst>
              </p:cNvPr>
              <p:cNvSpPr/>
              <p:nvPr/>
            </p:nvSpPr>
            <p:spPr>
              <a:xfrm>
                <a:off x="410765" y="2434645"/>
                <a:ext cx="141032" cy="137663"/>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grpSp>
        <p:cxnSp>
          <p:nvCxnSpPr>
            <p:cNvPr id="137" name="直線矢印コネクタ 136">
              <a:extLst>
                <a:ext uri="{FF2B5EF4-FFF2-40B4-BE49-F238E27FC236}">
                  <a16:creationId xmlns:a16="http://schemas.microsoft.com/office/drawing/2014/main" id="{E0E3527B-8B9B-7539-6F98-2E87BE52F956}"/>
                </a:ext>
              </a:extLst>
            </p:cNvPr>
            <p:cNvCxnSpPr>
              <a:cxnSpLocks/>
            </p:cNvCxnSpPr>
            <p:nvPr/>
          </p:nvCxnSpPr>
          <p:spPr>
            <a:xfrm flipV="1">
              <a:off x="1595251" y="1059144"/>
              <a:ext cx="0" cy="2937206"/>
            </a:xfrm>
            <a:prstGeom prst="straightConnector1">
              <a:avLst/>
            </a:prstGeom>
            <a:ln w="508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42" name="テキスト ボックス 141">
              <a:extLst>
                <a:ext uri="{FF2B5EF4-FFF2-40B4-BE49-F238E27FC236}">
                  <a16:creationId xmlns:a16="http://schemas.microsoft.com/office/drawing/2014/main" id="{845B9A55-DEAF-B243-0D8B-8D587D8FD2BF}"/>
                </a:ext>
              </a:extLst>
            </p:cNvPr>
            <p:cNvSpPr txBox="1"/>
            <p:nvPr/>
          </p:nvSpPr>
          <p:spPr>
            <a:xfrm>
              <a:off x="706360" y="2567234"/>
              <a:ext cx="941283" cy="319639"/>
            </a:xfrm>
            <a:prstGeom prst="rect">
              <a:avLst/>
            </a:prstGeom>
            <a:noFill/>
          </p:spPr>
          <p:txBody>
            <a:bodyPr wrap="none" rtlCol="0">
              <a:spAutoFit/>
            </a:bodyPr>
            <a:lstStyle/>
            <a:p>
              <a:r>
                <a:rPr kumimoji="1" lang="ja-JP" altLang="en-US" sz="1477" dirty="0">
                  <a:solidFill>
                    <a:srgbClr val="FF0000"/>
                  </a:solidFill>
                </a:rPr>
                <a:t>プラズマ</a:t>
              </a:r>
            </a:p>
          </p:txBody>
        </p:sp>
        <p:sp>
          <p:nvSpPr>
            <p:cNvPr id="151" name="テキスト ボックス 150">
              <a:extLst>
                <a:ext uri="{FF2B5EF4-FFF2-40B4-BE49-F238E27FC236}">
                  <a16:creationId xmlns:a16="http://schemas.microsoft.com/office/drawing/2014/main" id="{B2243426-08C6-8B7A-D76D-2564BE37EE3E}"/>
                </a:ext>
              </a:extLst>
            </p:cNvPr>
            <p:cNvSpPr txBox="1"/>
            <p:nvPr/>
          </p:nvSpPr>
          <p:spPr>
            <a:xfrm>
              <a:off x="3013242" y="2717019"/>
              <a:ext cx="898003" cy="262829"/>
            </a:xfrm>
            <a:prstGeom prst="rect">
              <a:avLst/>
            </a:prstGeom>
            <a:noFill/>
          </p:spPr>
          <p:txBody>
            <a:bodyPr wrap="none" rtlCol="0">
              <a:spAutoFit/>
            </a:bodyPr>
            <a:lstStyle/>
            <a:p>
              <a:r>
                <a:rPr kumimoji="1" lang="ja-JP" altLang="en-US" sz="1662" b="1" baseline="-25000" dirty="0">
                  <a:solidFill>
                    <a:srgbClr val="CC3300"/>
                  </a:solidFill>
                </a:rPr>
                <a:t>迷光遮蔽体</a:t>
              </a:r>
              <a:endParaRPr kumimoji="1" lang="en-US" altLang="ja-JP" sz="1662" b="1" baseline="-25000" dirty="0">
                <a:solidFill>
                  <a:srgbClr val="CC3300"/>
                </a:solidFill>
              </a:endParaRPr>
            </a:p>
          </p:txBody>
        </p:sp>
        <p:grpSp>
          <p:nvGrpSpPr>
            <p:cNvPr id="182" name="グループ化 181">
              <a:extLst>
                <a:ext uri="{FF2B5EF4-FFF2-40B4-BE49-F238E27FC236}">
                  <a16:creationId xmlns:a16="http://schemas.microsoft.com/office/drawing/2014/main" id="{7BA5A1BB-CFEF-21AD-97AF-97AC818E8CFD}"/>
                </a:ext>
              </a:extLst>
            </p:cNvPr>
            <p:cNvGrpSpPr/>
            <p:nvPr/>
          </p:nvGrpSpPr>
          <p:grpSpPr>
            <a:xfrm>
              <a:off x="2504233" y="2389914"/>
              <a:ext cx="532768" cy="612102"/>
              <a:chOff x="2498590" y="2590585"/>
              <a:chExt cx="532768" cy="612102"/>
            </a:xfrm>
          </p:grpSpPr>
          <p:sp>
            <p:nvSpPr>
              <p:cNvPr id="35" name="正方形/長方形 34">
                <a:extLst>
                  <a:ext uri="{FF2B5EF4-FFF2-40B4-BE49-F238E27FC236}">
                    <a16:creationId xmlns:a16="http://schemas.microsoft.com/office/drawing/2014/main" id="{9D66A350-8B5C-0535-8E0C-3F4E32FC217F}"/>
                  </a:ext>
                </a:extLst>
              </p:cNvPr>
              <p:cNvSpPr/>
              <p:nvPr/>
            </p:nvSpPr>
            <p:spPr>
              <a:xfrm rot="19253114">
                <a:off x="2535722" y="2807087"/>
                <a:ext cx="269358" cy="20599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66" name="二等辺三角形 65">
                <a:extLst>
                  <a:ext uri="{FF2B5EF4-FFF2-40B4-BE49-F238E27FC236}">
                    <a16:creationId xmlns:a16="http://schemas.microsoft.com/office/drawing/2014/main" id="{E46810E5-6CF6-E989-ADE2-7CE674061DBF}"/>
                  </a:ext>
                </a:extLst>
              </p:cNvPr>
              <p:cNvSpPr/>
              <p:nvPr/>
            </p:nvSpPr>
            <p:spPr>
              <a:xfrm rot="5400000">
                <a:off x="2432722" y="2971166"/>
                <a:ext cx="293286" cy="161550"/>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cxnSp>
            <p:nvCxnSpPr>
              <p:cNvPr id="67" name="直線コネクタ 66">
                <a:extLst>
                  <a:ext uri="{FF2B5EF4-FFF2-40B4-BE49-F238E27FC236}">
                    <a16:creationId xmlns:a16="http://schemas.microsoft.com/office/drawing/2014/main" id="{6EFAD46C-4236-AB1B-2EF9-456211742D52}"/>
                  </a:ext>
                </a:extLst>
              </p:cNvPr>
              <p:cNvCxnSpPr/>
              <p:nvPr/>
            </p:nvCxnSpPr>
            <p:spPr>
              <a:xfrm flipV="1">
                <a:off x="2498590" y="2745204"/>
                <a:ext cx="209842" cy="160093"/>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直線コネクタ 67">
                <a:extLst>
                  <a:ext uri="{FF2B5EF4-FFF2-40B4-BE49-F238E27FC236}">
                    <a16:creationId xmlns:a16="http://schemas.microsoft.com/office/drawing/2014/main" id="{CBA0E48B-B692-CC13-CA34-0EB77C21A804}"/>
                  </a:ext>
                </a:extLst>
              </p:cNvPr>
              <p:cNvCxnSpPr/>
              <p:nvPr/>
            </p:nvCxnSpPr>
            <p:spPr>
              <a:xfrm flipV="1">
                <a:off x="2498590" y="2912584"/>
                <a:ext cx="341285" cy="290103"/>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69" name="正方形/長方形 68">
                <a:extLst>
                  <a:ext uri="{FF2B5EF4-FFF2-40B4-BE49-F238E27FC236}">
                    <a16:creationId xmlns:a16="http://schemas.microsoft.com/office/drawing/2014/main" id="{22379778-5D4E-8E65-35E6-578F0CC9166C}"/>
                  </a:ext>
                </a:extLst>
              </p:cNvPr>
              <p:cNvSpPr/>
              <p:nvPr/>
            </p:nvSpPr>
            <p:spPr>
              <a:xfrm rot="3060000">
                <a:off x="2633115" y="2779096"/>
                <a:ext cx="350328" cy="6946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70" name="正方形/長方形 69">
                <a:extLst>
                  <a:ext uri="{FF2B5EF4-FFF2-40B4-BE49-F238E27FC236}">
                    <a16:creationId xmlns:a16="http://schemas.microsoft.com/office/drawing/2014/main" id="{E5BA39DE-151B-0E5B-9F83-5FFD738FB965}"/>
                  </a:ext>
                </a:extLst>
              </p:cNvPr>
              <p:cNvSpPr/>
              <p:nvPr/>
            </p:nvSpPr>
            <p:spPr>
              <a:xfrm rot="3060000">
                <a:off x="2688479" y="2731019"/>
                <a:ext cx="350328" cy="6946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cxnSp>
            <p:nvCxnSpPr>
              <p:cNvPr id="149" name="直線コネクタ 148">
                <a:extLst>
                  <a:ext uri="{FF2B5EF4-FFF2-40B4-BE49-F238E27FC236}">
                    <a16:creationId xmlns:a16="http://schemas.microsoft.com/office/drawing/2014/main" id="{6A67649A-59BA-64C5-F087-BA4BB938AD2D}"/>
                  </a:ext>
                </a:extLst>
              </p:cNvPr>
              <p:cNvCxnSpPr/>
              <p:nvPr/>
            </p:nvCxnSpPr>
            <p:spPr>
              <a:xfrm>
                <a:off x="2522619" y="2895467"/>
                <a:ext cx="52016" cy="64034"/>
              </a:xfrm>
              <a:prstGeom prst="line">
                <a:avLst/>
              </a:prstGeom>
              <a:ln w="38100">
                <a:solidFill>
                  <a:srgbClr val="CC3300"/>
                </a:solidFill>
              </a:ln>
            </p:spPr>
            <p:style>
              <a:lnRef idx="1">
                <a:schemeClr val="accent1"/>
              </a:lnRef>
              <a:fillRef idx="0">
                <a:schemeClr val="accent1"/>
              </a:fillRef>
              <a:effectRef idx="0">
                <a:schemeClr val="accent1"/>
              </a:effectRef>
              <a:fontRef idx="minor">
                <a:schemeClr val="tx1"/>
              </a:fontRef>
            </p:style>
          </p:cxnSp>
          <p:cxnSp>
            <p:nvCxnSpPr>
              <p:cNvPr id="150" name="直線コネクタ 149">
                <a:extLst>
                  <a:ext uri="{FF2B5EF4-FFF2-40B4-BE49-F238E27FC236}">
                    <a16:creationId xmlns:a16="http://schemas.microsoft.com/office/drawing/2014/main" id="{234A935E-827A-1F99-9BA1-B333486655A2}"/>
                  </a:ext>
                </a:extLst>
              </p:cNvPr>
              <p:cNvCxnSpPr/>
              <p:nvPr/>
            </p:nvCxnSpPr>
            <p:spPr>
              <a:xfrm>
                <a:off x="2608368" y="3007781"/>
                <a:ext cx="42325" cy="54289"/>
              </a:xfrm>
              <a:prstGeom prst="line">
                <a:avLst/>
              </a:prstGeom>
              <a:ln w="38100">
                <a:solidFill>
                  <a:srgbClr val="CC3300"/>
                </a:solidFill>
              </a:ln>
            </p:spPr>
            <p:style>
              <a:lnRef idx="1">
                <a:schemeClr val="accent1"/>
              </a:lnRef>
              <a:fillRef idx="0">
                <a:schemeClr val="accent1"/>
              </a:fillRef>
              <a:effectRef idx="0">
                <a:schemeClr val="accent1"/>
              </a:effectRef>
              <a:fontRef idx="minor">
                <a:schemeClr val="tx1"/>
              </a:fontRef>
            </p:style>
          </p:cxnSp>
          <p:cxnSp>
            <p:nvCxnSpPr>
              <p:cNvPr id="152" name="直線矢印コネクタ 151">
                <a:extLst>
                  <a:ext uri="{FF2B5EF4-FFF2-40B4-BE49-F238E27FC236}">
                    <a16:creationId xmlns:a16="http://schemas.microsoft.com/office/drawing/2014/main" id="{C8F5ECFF-448F-2DC7-5E62-A3474BBCA7D2}"/>
                  </a:ext>
                </a:extLst>
              </p:cNvPr>
              <p:cNvCxnSpPr>
                <a:cxnSpLocks/>
              </p:cNvCxnSpPr>
              <p:nvPr/>
            </p:nvCxnSpPr>
            <p:spPr>
              <a:xfrm flipH="1" flipV="1">
                <a:off x="2793951" y="3007468"/>
                <a:ext cx="237407" cy="67728"/>
              </a:xfrm>
              <a:prstGeom prst="straightConnector1">
                <a:avLst/>
              </a:prstGeom>
              <a:ln w="12700">
                <a:solidFill>
                  <a:srgbClr val="CC3300"/>
                </a:solidFill>
                <a:tailEnd type="triangle"/>
              </a:ln>
            </p:spPr>
            <p:style>
              <a:lnRef idx="1">
                <a:schemeClr val="accent1"/>
              </a:lnRef>
              <a:fillRef idx="0">
                <a:schemeClr val="accent1"/>
              </a:fillRef>
              <a:effectRef idx="0">
                <a:schemeClr val="accent1"/>
              </a:effectRef>
              <a:fontRef idx="minor">
                <a:schemeClr val="tx1"/>
              </a:fontRef>
            </p:style>
          </p:cxnSp>
          <p:cxnSp>
            <p:nvCxnSpPr>
              <p:cNvPr id="147" name="直線コネクタ 146">
                <a:extLst>
                  <a:ext uri="{FF2B5EF4-FFF2-40B4-BE49-F238E27FC236}">
                    <a16:creationId xmlns:a16="http://schemas.microsoft.com/office/drawing/2014/main" id="{D5E3A753-845B-2B93-7226-D8ABB279015F}"/>
                  </a:ext>
                </a:extLst>
              </p:cNvPr>
              <p:cNvCxnSpPr/>
              <p:nvPr/>
            </p:nvCxnSpPr>
            <p:spPr>
              <a:xfrm>
                <a:off x="2674315" y="2963657"/>
                <a:ext cx="42325" cy="54289"/>
              </a:xfrm>
              <a:prstGeom prst="line">
                <a:avLst/>
              </a:prstGeom>
              <a:ln w="38100">
                <a:solidFill>
                  <a:srgbClr val="CC3300"/>
                </a:solidFill>
              </a:ln>
            </p:spPr>
            <p:style>
              <a:lnRef idx="1">
                <a:schemeClr val="accent1"/>
              </a:lnRef>
              <a:fillRef idx="0">
                <a:schemeClr val="accent1"/>
              </a:fillRef>
              <a:effectRef idx="0">
                <a:schemeClr val="accent1"/>
              </a:effectRef>
              <a:fontRef idx="minor">
                <a:schemeClr val="tx1"/>
              </a:fontRef>
            </p:style>
          </p:cxnSp>
          <p:cxnSp>
            <p:nvCxnSpPr>
              <p:cNvPr id="148" name="直線コネクタ 147">
                <a:extLst>
                  <a:ext uri="{FF2B5EF4-FFF2-40B4-BE49-F238E27FC236}">
                    <a16:creationId xmlns:a16="http://schemas.microsoft.com/office/drawing/2014/main" id="{208F57F6-6BCB-5108-FB44-BF04427B5063}"/>
                  </a:ext>
                </a:extLst>
              </p:cNvPr>
              <p:cNvCxnSpPr>
                <a:cxnSpLocks/>
              </p:cNvCxnSpPr>
              <p:nvPr/>
            </p:nvCxnSpPr>
            <p:spPr>
              <a:xfrm>
                <a:off x="2582826" y="2848549"/>
                <a:ext cx="52016" cy="64034"/>
              </a:xfrm>
              <a:prstGeom prst="line">
                <a:avLst/>
              </a:prstGeom>
              <a:ln w="38100">
                <a:solidFill>
                  <a:srgbClr val="CC3300"/>
                </a:solidFill>
              </a:ln>
            </p:spPr>
            <p:style>
              <a:lnRef idx="1">
                <a:schemeClr val="accent1"/>
              </a:lnRef>
              <a:fillRef idx="0">
                <a:schemeClr val="accent1"/>
              </a:fillRef>
              <a:effectRef idx="0">
                <a:schemeClr val="accent1"/>
              </a:effectRef>
              <a:fontRef idx="minor">
                <a:schemeClr val="tx1"/>
              </a:fontRef>
            </p:style>
          </p:cxnSp>
          <p:cxnSp>
            <p:nvCxnSpPr>
              <p:cNvPr id="178" name="直線コネクタ 177">
                <a:extLst>
                  <a:ext uri="{FF2B5EF4-FFF2-40B4-BE49-F238E27FC236}">
                    <a16:creationId xmlns:a16="http://schemas.microsoft.com/office/drawing/2014/main" id="{D6DFB149-AA5B-015E-F609-A77CA702C696}"/>
                  </a:ext>
                </a:extLst>
              </p:cNvPr>
              <p:cNvCxnSpPr>
                <a:cxnSpLocks/>
              </p:cNvCxnSpPr>
              <p:nvPr/>
            </p:nvCxnSpPr>
            <p:spPr>
              <a:xfrm>
                <a:off x="2644393" y="2802696"/>
                <a:ext cx="52016" cy="64034"/>
              </a:xfrm>
              <a:prstGeom prst="line">
                <a:avLst/>
              </a:prstGeom>
              <a:ln w="38100">
                <a:solidFill>
                  <a:srgbClr val="CC3300"/>
                </a:solidFill>
              </a:ln>
            </p:spPr>
            <p:style>
              <a:lnRef idx="1">
                <a:schemeClr val="accent1"/>
              </a:lnRef>
              <a:fillRef idx="0">
                <a:schemeClr val="accent1"/>
              </a:fillRef>
              <a:effectRef idx="0">
                <a:schemeClr val="accent1"/>
              </a:effectRef>
              <a:fontRef idx="minor">
                <a:schemeClr val="tx1"/>
              </a:fontRef>
            </p:style>
          </p:cxnSp>
          <p:cxnSp>
            <p:nvCxnSpPr>
              <p:cNvPr id="179" name="直線コネクタ 178">
                <a:extLst>
                  <a:ext uri="{FF2B5EF4-FFF2-40B4-BE49-F238E27FC236}">
                    <a16:creationId xmlns:a16="http://schemas.microsoft.com/office/drawing/2014/main" id="{968F42C9-18CA-27D4-5217-18A61F4F6F77}"/>
                  </a:ext>
                </a:extLst>
              </p:cNvPr>
              <p:cNvCxnSpPr/>
              <p:nvPr/>
            </p:nvCxnSpPr>
            <p:spPr>
              <a:xfrm>
                <a:off x="2733607" y="2920621"/>
                <a:ext cx="42325" cy="54289"/>
              </a:xfrm>
              <a:prstGeom prst="line">
                <a:avLst/>
              </a:prstGeom>
              <a:ln w="38100">
                <a:solidFill>
                  <a:srgbClr val="CC3300"/>
                </a:solidFill>
              </a:ln>
            </p:spPr>
            <p:style>
              <a:lnRef idx="1">
                <a:schemeClr val="accent1"/>
              </a:lnRef>
              <a:fillRef idx="0">
                <a:schemeClr val="accent1"/>
              </a:fillRef>
              <a:effectRef idx="0">
                <a:schemeClr val="accent1"/>
              </a:effectRef>
              <a:fontRef idx="minor">
                <a:schemeClr val="tx1"/>
              </a:fontRef>
            </p:style>
          </p:cxnSp>
        </p:grpSp>
        <p:cxnSp>
          <p:nvCxnSpPr>
            <p:cNvPr id="71" name="直線矢印コネクタ 70">
              <a:extLst>
                <a:ext uri="{FF2B5EF4-FFF2-40B4-BE49-F238E27FC236}">
                  <a16:creationId xmlns:a16="http://schemas.microsoft.com/office/drawing/2014/main" id="{7836FD91-7C9D-7611-D018-5290601B04DD}"/>
                </a:ext>
              </a:extLst>
            </p:cNvPr>
            <p:cNvCxnSpPr>
              <a:cxnSpLocks/>
            </p:cNvCxnSpPr>
            <p:nvPr/>
          </p:nvCxnSpPr>
          <p:spPr>
            <a:xfrm flipV="1">
              <a:off x="1656328" y="2364450"/>
              <a:ext cx="1452309" cy="1188323"/>
            </a:xfrm>
            <a:prstGeom prst="straightConnector1">
              <a:avLst/>
            </a:prstGeom>
            <a:ln w="508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260" name="テキスト ボックス 259">
              <a:extLst>
                <a:ext uri="{FF2B5EF4-FFF2-40B4-BE49-F238E27FC236}">
                  <a16:creationId xmlns:a16="http://schemas.microsoft.com/office/drawing/2014/main" id="{6A62AE54-DA27-C4BA-38FD-8F9FCFA53B6F}"/>
                </a:ext>
              </a:extLst>
            </p:cNvPr>
            <p:cNvSpPr txBox="1"/>
            <p:nvPr/>
          </p:nvSpPr>
          <p:spPr>
            <a:xfrm>
              <a:off x="33622" y="1442245"/>
              <a:ext cx="1130438" cy="319639"/>
            </a:xfrm>
            <a:prstGeom prst="rect">
              <a:avLst/>
            </a:prstGeom>
            <a:noFill/>
          </p:spPr>
          <p:txBody>
            <a:bodyPr wrap="none" rtlCol="0">
              <a:spAutoFit/>
            </a:bodyPr>
            <a:lstStyle/>
            <a:p>
              <a:r>
                <a:rPr kumimoji="1" lang="ja-JP" altLang="en-US" sz="1477" dirty="0"/>
                <a:t>負イオン源</a:t>
              </a:r>
            </a:p>
          </p:txBody>
        </p:sp>
      </p:grpSp>
      <p:cxnSp>
        <p:nvCxnSpPr>
          <p:cNvPr id="128" name="直線矢印コネクタ 127">
            <a:extLst>
              <a:ext uri="{FF2B5EF4-FFF2-40B4-BE49-F238E27FC236}">
                <a16:creationId xmlns:a16="http://schemas.microsoft.com/office/drawing/2014/main" id="{C5770067-7F40-C98F-21A6-E7739ABC9359}"/>
              </a:ext>
            </a:extLst>
          </p:cNvPr>
          <p:cNvCxnSpPr>
            <a:cxnSpLocks/>
            <a:endCxn id="210" idx="3"/>
          </p:cNvCxnSpPr>
          <p:nvPr/>
        </p:nvCxnSpPr>
        <p:spPr>
          <a:xfrm>
            <a:off x="976580" y="4089000"/>
            <a:ext cx="119577" cy="1532945"/>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2" name="テキスト ボックス 31">
            <a:extLst>
              <a:ext uri="{FF2B5EF4-FFF2-40B4-BE49-F238E27FC236}">
                <a16:creationId xmlns:a16="http://schemas.microsoft.com/office/drawing/2014/main" id="{C40053B1-6431-BE60-8D1D-39897088822B}"/>
              </a:ext>
            </a:extLst>
          </p:cNvPr>
          <p:cNvSpPr txBox="1"/>
          <p:nvPr/>
        </p:nvSpPr>
        <p:spPr>
          <a:xfrm>
            <a:off x="248604" y="3998422"/>
            <a:ext cx="1508746" cy="319639"/>
          </a:xfrm>
          <a:prstGeom prst="rect">
            <a:avLst/>
          </a:prstGeom>
          <a:solidFill>
            <a:schemeClr val="bg1"/>
          </a:solidFill>
          <a:ln w="19050">
            <a:solidFill>
              <a:srgbClr val="FF0000"/>
            </a:solidFill>
          </a:ln>
        </p:spPr>
        <p:txBody>
          <a:bodyPr wrap="none" rtlCol="0">
            <a:spAutoFit/>
          </a:bodyPr>
          <a:lstStyle/>
          <a:p>
            <a:r>
              <a:rPr kumimoji="1" lang="ja-JP" altLang="en-US" sz="1477">
                <a:solidFill>
                  <a:srgbClr val="FF0000"/>
                </a:solidFill>
              </a:rPr>
              <a:t>負イオン引出面</a:t>
            </a:r>
          </a:p>
        </p:txBody>
      </p:sp>
      <p:sp>
        <p:nvSpPr>
          <p:cNvPr id="294" name="テキスト ボックス 293">
            <a:extLst>
              <a:ext uri="{FF2B5EF4-FFF2-40B4-BE49-F238E27FC236}">
                <a16:creationId xmlns:a16="http://schemas.microsoft.com/office/drawing/2014/main" id="{219B500B-AC5A-50D3-B6F0-8060DAFBD9F6}"/>
              </a:ext>
            </a:extLst>
          </p:cNvPr>
          <p:cNvSpPr txBox="1"/>
          <p:nvPr/>
        </p:nvSpPr>
        <p:spPr>
          <a:xfrm>
            <a:off x="6584854" y="1029218"/>
            <a:ext cx="941283" cy="319639"/>
          </a:xfrm>
          <a:prstGeom prst="rect">
            <a:avLst/>
          </a:prstGeom>
          <a:solidFill>
            <a:srgbClr val="FFFFCC"/>
          </a:solidFill>
          <a:ln>
            <a:solidFill>
              <a:schemeClr val="tx1"/>
            </a:solidFill>
          </a:ln>
        </p:spPr>
        <p:txBody>
          <a:bodyPr wrap="none" rtlCol="0">
            <a:spAutoFit/>
          </a:bodyPr>
          <a:lstStyle/>
          <a:p>
            <a:r>
              <a:rPr kumimoji="1" lang="ja-JP" altLang="en-US" sz="1477" dirty="0"/>
              <a:t>実測結果</a:t>
            </a:r>
          </a:p>
        </p:txBody>
      </p:sp>
      <p:cxnSp>
        <p:nvCxnSpPr>
          <p:cNvPr id="296" name="直線矢印コネクタ 295">
            <a:extLst>
              <a:ext uri="{FF2B5EF4-FFF2-40B4-BE49-F238E27FC236}">
                <a16:creationId xmlns:a16="http://schemas.microsoft.com/office/drawing/2014/main" id="{18B9AEF9-313D-BBE8-D59A-EDDB660F6D24}"/>
              </a:ext>
            </a:extLst>
          </p:cNvPr>
          <p:cNvCxnSpPr>
            <a:cxnSpLocks/>
          </p:cNvCxnSpPr>
          <p:nvPr/>
        </p:nvCxnSpPr>
        <p:spPr>
          <a:xfrm>
            <a:off x="1872261" y="3870542"/>
            <a:ext cx="0" cy="41381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215" name="グループ化 214">
            <a:extLst>
              <a:ext uri="{FF2B5EF4-FFF2-40B4-BE49-F238E27FC236}">
                <a16:creationId xmlns:a16="http://schemas.microsoft.com/office/drawing/2014/main" id="{DA9702C2-C3AD-6D19-2412-3AD6DD969D33}"/>
              </a:ext>
            </a:extLst>
          </p:cNvPr>
          <p:cNvGrpSpPr>
            <a:grpSpLocks/>
          </p:cNvGrpSpPr>
          <p:nvPr/>
        </p:nvGrpSpPr>
        <p:grpSpPr>
          <a:xfrm>
            <a:off x="5307724" y="4098451"/>
            <a:ext cx="3506485" cy="2083896"/>
            <a:chOff x="14970481" y="5668625"/>
            <a:chExt cx="4272847" cy="3482685"/>
          </a:xfrm>
        </p:grpSpPr>
        <p:pic>
          <p:nvPicPr>
            <p:cNvPr id="162" name="図 161">
              <a:extLst>
                <a:ext uri="{FF2B5EF4-FFF2-40B4-BE49-F238E27FC236}">
                  <a16:creationId xmlns:a16="http://schemas.microsoft.com/office/drawing/2014/main" id="{6A293294-1190-7FD1-F906-12398FA87989}"/>
                </a:ext>
              </a:extLst>
            </p:cNvPr>
            <p:cNvPicPr>
              <a:picLocks noChangeAspect="1"/>
            </p:cNvPicPr>
            <p:nvPr/>
          </p:nvPicPr>
          <p:blipFill rotWithShape="1">
            <a:blip r:embed="rId3"/>
            <a:srcRect l="18806" b="21099"/>
            <a:stretch/>
          </p:blipFill>
          <p:spPr>
            <a:xfrm>
              <a:off x="15505682" y="6198265"/>
              <a:ext cx="3737646" cy="2953045"/>
            </a:xfrm>
            <a:prstGeom prst="rect">
              <a:avLst/>
            </a:prstGeom>
          </p:spPr>
        </p:pic>
        <p:sp>
          <p:nvSpPr>
            <p:cNvPr id="163" name="正方形/長方形 162">
              <a:extLst>
                <a:ext uri="{FF2B5EF4-FFF2-40B4-BE49-F238E27FC236}">
                  <a16:creationId xmlns:a16="http://schemas.microsoft.com/office/drawing/2014/main" id="{67E230A5-46F6-BF92-6FC9-53DA79FD3F91}"/>
                </a:ext>
              </a:extLst>
            </p:cNvPr>
            <p:cNvSpPr/>
            <p:nvPr/>
          </p:nvSpPr>
          <p:spPr>
            <a:xfrm>
              <a:off x="15568385" y="6364521"/>
              <a:ext cx="113355" cy="2675187"/>
            </a:xfrm>
            <a:prstGeom prst="rect">
              <a:avLst/>
            </a:prstGeom>
            <a:solidFill>
              <a:schemeClr val="accent2">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171" name="テキスト ボックス 170">
              <a:extLst>
                <a:ext uri="{FF2B5EF4-FFF2-40B4-BE49-F238E27FC236}">
                  <a16:creationId xmlns:a16="http://schemas.microsoft.com/office/drawing/2014/main" id="{024DCC7D-16A1-0619-E0F5-3C36E2509346}"/>
                </a:ext>
              </a:extLst>
            </p:cNvPr>
            <p:cNvSpPr txBox="1"/>
            <p:nvPr/>
          </p:nvSpPr>
          <p:spPr>
            <a:xfrm>
              <a:off x="17700740" y="6401057"/>
              <a:ext cx="1350155" cy="438234"/>
            </a:xfrm>
            <a:prstGeom prst="rect">
              <a:avLst/>
            </a:prstGeom>
            <a:solidFill>
              <a:schemeClr val="bg1"/>
            </a:solidFill>
            <a:ln>
              <a:solidFill>
                <a:schemeClr val="accent1"/>
              </a:solidFill>
            </a:ln>
          </p:spPr>
          <p:txBody>
            <a:bodyPr wrap="none" rtlCol="0">
              <a:spAutoFit/>
            </a:bodyPr>
            <a:lstStyle/>
            <a:p>
              <a:r>
                <a:rPr lang="ja-JP" altLang="en-US" sz="1200" dirty="0">
                  <a:solidFill>
                    <a:srgbClr val="0000CC"/>
                  </a:solidFill>
                </a:rPr>
                <a:t>イオン源中心</a:t>
              </a:r>
              <a:endParaRPr kumimoji="1" lang="ja-JP" altLang="en-US" sz="1200" dirty="0">
                <a:solidFill>
                  <a:srgbClr val="0000CC"/>
                </a:solidFill>
              </a:endParaRPr>
            </a:p>
          </p:txBody>
        </p:sp>
        <p:cxnSp>
          <p:nvCxnSpPr>
            <p:cNvPr id="172" name="直線矢印コネクタ 171">
              <a:extLst>
                <a:ext uri="{FF2B5EF4-FFF2-40B4-BE49-F238E27FC236}">
                  <a16:creationId xmlns:a16="http://schemas.microsoft.com/office/drawing/2014/main" id="{FA6E8436-AD46-7E54-5B64-1146570C593E}"/>
                </a:ext>
              </a:extLst>
            </p:cNvPr>
            <p:cNvCxnSpPr>
              <a:cxnSpLocks/>
            </p:cNvCxnSpPr>
            <p:nvPr/>
          </p:nvCxnSpPr>
          <p:spPr>
            <a:xfrm>
              <a:off x="18515624" y="6878123"/>
              <a:ext cx="0" cy="364468"/>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74" name="テキスト ボックス 173">
              <a:extLst>
                <a:ext uri="{FF2B5EF4-FFF2-40B4-BE49-F238E27FC236}">
                  <a16:creationId xmlns:a16="http://schemas.microsoft.com/office/drawing/2014/main" id="{D1616330-71F3-FF62-B8E8-0CBADB9691CA}"/>
                </a:ext>
              </a:extLst>
            </p:cNvPr>
            <p:cNvSpPr txBox="1"/>
            <p:nvPr/>
          </p:nvSpPr>
          <p:spPr>
            <a:xfrm>
              <a:off x="14970481" y="5668625"/>
              <a:ext cx="1100126" cy="486927"/>
            </a:xfrm>
            <a:prstGeom prst="rect">
              <a:avLst/>
            </a:prstGeom>
            <a:noFill/>
          </p:spPr>
          <p:txBody>
            <a:bodyPr wrap="none" rtlCol="0">
              <a:spAutoFit/>
            </a:bodyPr>
            <a:lstStyle/>
            <a:p>
              <a:r>
                <a:rPr lang="ja-JP" altLang="en-US" sz="1400" dirty="0">
                  <a:solidFill>
                    <a:srgbClr val="FF0000"/>
                  </a:solidFill>
                </a:rPr>
                <a:t>引出領域</a:t>
              </a:r>
              <a:endParaRPr kumimoji="1" lang="ja-JP" altLang="en-US" sz="1400" dirty="0">
                <a:solidFill>
                  <a:srgbClr val="FF0000"/>
                </a:solidFill>
              </a:endParaRPr>
            </a:p>
          </p:txBody>
        </p:sp>
        <p:cxnSp>
          <p:nvCxnSpPr>
            <p:cNvPr id="175" name="直線矢印コネクタ 174">
              <a:extLst>
                <a:ext uri="{FF2B5EF4-FFF2-40B4-BE49-F238E27FC236}">
                  <a16:creationId xmlns:a16="http://schemas.microsoft.com/office/drawing/2014/main" id="{F17AA83D-8D9E-3092-C815-85CEBA707946}"/>
                </a:ext>
              </a:extLst>
            </p:cNvPr>
            <p:cNvCxnSpPr/>
            <p:nvPr/>
          </p:nvCxnSpPr>
          <p:spPr>
            <a:xfrm>
              <a:off x="15625062" y="6067027"/>
              <a:ext cx="0" cy="297494"/>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7" name="直線コネクタ 176">
              <a:extLst>
                <a:ext uri="{FF2B5EF4-FFF2-40B4-BE49-F238E27FC236}">
                  <a16:creationId xmlns:a16="http://schemas.microsoft.com/office/drawing/2014/main" id="{8874C6FF-77DD-536D-43D2-5867071CDEAB}"/>
                </a:ext>
              </a:extLst>
            </p:cNvPr>
            <p:cNvCxnSpPr>
              <a:cxnSpLocks/>
            </p:cNvCxnSpPr>
            <p:nvPr/>
          </p:nvCxnSpPr>
          <p:spPr>
            <a:xfrm flipV="1">
              <a:off x="18515624" y="6823089"/>
              <a:ext cx="0" cy="2236184"/>
            </a:xfrm>
            <a:prstGeom prst="line">
              <a:avLst/>
            </a:prstGeom>
            <a:ln w="15875">
              <a:prstDash val="dash"/>
            </a:ln>
          </p:spPr>
          <p:style>
            <a:lnRef idx="1">
              <a:schemeClr val="accent1"/>
            </a:lnRef>
            <a:fillRef idx="0">
              <a:schemeClr val="accent1"/>
            </a:fillRef>
            <a:effectRef idx="0">
              <a:schemeClr val="accent1"/>
            </a:effectRef>
            <a:fontRef idx="minor">
              <a:schemeClr val="tx1"/>
            </a:fontRef>
          </p:style>
        </p:cxnSp>
      </p:grpSp>
      <p:pic>
        <p:nvPicPr>
          <p:cNvPr id="263" name="図 262">
            <a:extLst>
              <a:ext uri="{FF2B5EF4-FFF2-40B4-BE49-F238E27FC236}">
                <a16:creationId xmlns:a16="http://schemas.microsoft.com/office/drawing/2014/main" id="{527F1DEF-113E-2E00-4AFD-BDBB7908497F}"/>
              </a:ext>
            </a:extLst>
          </p:cNvPr>
          <p:cNvPicPr>
            <a:picLocks noChangeAspect="1"/>
          </p:cNvPicPr>
          <p:nvPr/>
        </p:nvPicPr>
        <p:blipFill rotWithShape="1">
          <a:blip r:embed="rId4"/>
          <a:srcRect l="15300" b="17067"/>
          <a:stretch/>
        </p:blipFill>
        <p:spPr>
          <a:xfrm>
            <a:off x="5787829" y="1740873"/>
            <a:ext cx="2864835" cy="1908236"/>
          </a:xfrm>
          <a:prstGeom prst="rect">
            <a:avLst/>
          </a:prstGeom>
        </p:spPr>
      </p:pic>
      <p:sp>
        <p:nvSpPr>
          <p:cNvPr id="264" name="正方形/長方形 263">
            <a:extLst>
              <a:ext uri="{FF2B5EF4-FFF2-40B4-BE49-F238E27FC236}">
                <a16:creationId xmlns:a16="http://schemas.microsoft.com/office/drawing/2014/main" id="{7FE76AEF-13F7-D879-2C31-BE5A685A1339}"/>
              </a:ext>
            </a:extLst>
          </p:cNvPr>
          <p:cNvSpPr/>
          <p:nvPr/>
        </p:nvSpPr>
        <p:spPr>
          <a:xfrm>
            <a:off x="7150323" y="1873175"/>
            <a:ext cx="106607" cy="1750294"/>
          </a:xfrm>
          <a:prstGeom prst="rect">
            <a:avLst/>
          </a:prstGeom>
          <a:solidFill>
            <a:schemeClr val="tx1">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00">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265" name="正方形/長方形 264">
            <a:extLst>
              <a:ext uri="{FF2B5EF4-FFF2-40B4-BE49-F238E27FC236}">
                <a16:creationId xmlns:a16="http://schemas.microsoft.com/office/drawing/2014/main" id="{66D190A2-6332-8FC5-DE59-4B9915FC0010}"/>
              </a:ext>
            </a:extLst>
          </p:cNvPr>
          <p:cNvSpPr/>
          <p:nvPr/>
        </p:nvSpPr>
        <p:spPr>
          <a:xfrm>
            <a:off x="5836068" y="1873174"/>
            <a:ext cx="681107" cy="1752795"/>
          </a:xfrm>
          <a:prstGeom prst="rect">
            <a:avLst/>
          </a:prstGeom>
          <a:solidFill>
            <a:schemeClr val="tx1">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00">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266" name="正方形/長方形 265">
            <a:extLst>
              <a:ext uri="{FF2B5EF4-FFF2-40B4-BE49-F238E27FC236}">
                <a16:creationId xmlns:a16="http://schemas.microsoft.com/office/drawing/2014/main" id="{A1B4C968-DDB8-0AF5-69F5-39E012379D7B}"/>
              </a:ext>
            </a:extLst>
          </p:cNvPr>
          <p:cNvSpPr/>
          <p:nvPr/>
        </p:nvSpPr>
        <p:spPr>
          <a:xfrm>
            <a:off x="7899478" y="1873174"/>
            <a:ext cx="678144" cy="1752795"/>
          </a:xfrm>
          <a:prstGeom prst="rect">
            <a:avLst/>
          </a:prstGeom>
          <a:solidFill>
            <a:schemeClr val="tx1">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00">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267" name="テキスト ボックス 266">
            <a:extLst>
              <a:ext uri="{FF2B5EF4-FFF2-40B4-BE49-F238E27FC236}">
                <a16:creationId xmlns:a16="http://schemas.microsoft.com/office/drawing/2014/main" id="{F2E87AA5-DB29-1DB5-AAC4-1822C00D7FE5}"/>
              </a:ext>
            </a:extLst>
          </p:cNvPr>
          <p:cNvSpPr txBox="1"/>
          <p:nvPr/>
        </p:nvSpPr>
        <p:spPr>
          <a:xfrm>
            <a:off x="5393792" y="3477999"/>
            <a:ext cx="492443" cy="291357"/>
          </a:xfrm>
          <a:prstGeom prst="rect">
            <a:avLst/>
          </a:prstGeom>
          <a:noFill/>
        </p:spPr>
        <p:txBody>
          <a:bodyPr wrap="none" rtlCol="0">
            <a:spAutoFit/>
          </a:bodyPr>
          <a:lstStyle/>
          <a:p>
            <a:r>
              <a:rPr kumimoji="1" lang="en-US" altLang="ja-JP" sz="1400" dirty="0">
                <a:latin typeface="Arial Unicode MS" panose="020B0604020202020204" pitchFamily="50" charset="-128"/>
                <a:ea typeface="Arial Unicode MS" panose="020B0604020202020204" pitchFamily="50" charset="-128"/>
                <a:cs typeface="Arial Unicode MS" panose="020B0604020202020204" pitchFamily="50" charset="-128"/>
              </a:rPr>
              <a:t>-0.2</a:t>
            </a:r>
            <a:endParaRPr kumimoji="1" lang="ja-JP" altLang="en-US" sz="1400" dirty="0">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268" name="テキスト ボックス 267">
            <a:extLst>
              <a:ext uri="{FF2B5EF4-FFF2-40B4-BE49-F238E27FC236}">
                <a16:creationId xmlns:a16="http://schemas.microsoft.com/office/drawing/2014/main" id="{C69E1B95-72D8-6A65-D8C2-415DBF81A1EF}"/>
              </a:ext>
            </a:extLst>
          </p:cNvPr>
          <p:cNvSpPr txBox="1"/>
          <p:nvPr/>
        </p:nvSpPr>
        <p:spPr>
          <a:xfrm>
            <a:off x="5569929" y="3138199"/>
            <a:ext cx="284052" cy="291357"/>
          </a:xfrm>
          <a:prstGeom prst="rect">
            <a:avLst/>
          </a:prstGeom>
          <a:noFill/>
        </p:spPr>
        <p:txBody>
          <a:bodyPr wrap="none" rtlCol="0">
            <a:spAutoFit/>
          </a:bodyPr>
          <a:lstStyle/>
          <a:p>
            <a:r>
              <a:rPr kumimoji="1" lang="en-US" altLang="ja-JP" sz="1400" dirty="0">
                <a:latin typeface="Arial Unicode MS" panose="020B0604020202020204" pitchFamily="50" charset="-128"/>
                <a:ea typeface="Arial Unicode MS" panose="020B0604020202020204" pitchFamily="50" charset="-128"/>
                <a:cs typeface="Arial Unicode MS" panose="020B0604020202020204" pitchFamily="50" charset="-128"/>
              </a:rPr>
              <a:t>0</a:t>
            </a:r>
            <a:endParaRPr kumimoji="1" lang="ja-JP" altLang="en-US" sz="1400" dirty="0">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269" name="テキスト ボックス 268">
            <a:extLst>
              <a:ext uri="{FF2B5EF4-FFF2-40B4-BE49-F238E27FC236}">
                <a16:creationId xmlns:a16="http://schemas.microsoft.com/office/drawing/2014/main" id="{F3023554-F508-BB34-C43A-FB851C3F24C6}"/>
              </a:ext>
            </a:extLst>
          </p:cNvPr>
          <p:cNvSpPr txBox="1"/>
          <p:nvPr/>
        </p:nvSpPr>
        <p:spPr>
          <a:xfrm>
            <a:off x="5393792" y="2798400"/>
            <a:ext cx="482824" cy="291357"/>
          </a:xfrm>
          <a:prstGeom prst="rect">
            <a:avLst/>
          </a:prstGeom>
          <a:noFill/>
        </p:spPr>
        <p:txBody>
          <a:bodyPr wrap="none" rtlCol="0">
            <a:spAutoFit/>
          </a:bodyPr>
          <a:lstStyle/>
          <a:p>
            <a:r>
              <a:rPr lang="en-US" altLang="ja-JP" sz="1400" dirty="0">
                <a:latin typeface="Arial Unicode MS" panose="020B0604020202020204" pitchFamily="50" charset="-128"/>
                <a:ea typeface="Arial Unicode MS" panose="020B0604020202020204" pitchFamily="50" charset="-128"/>
                <a:cs typeface="Arial Unicode MS" panose="020B0604020202020204" pitchFamily="50" charset="-128"/>
              </a:rPr>
              <a:t> </a:t>
            </a:r>
            <a:r>
              <a:rPr kumimoji="1" lang="en-US" altLang="ja-JP" sz="1400" dirty="0">
                <a:latin typeface="Arial Unicode MS" panose="020B0604020202020204" pitchFamily="50" charset="-128"/>
                <a:ea typeface="Arial Unicode MS" panose="020B0604020202020204" pitchFamily="50" charset="-128"/>
                <a:cs typeface="Arial Unicode MS" panose="020B0604020202020204" pitchFamily="50" charset="-128"/>
              </a:rPr>
              <a:t>0.2</a:t>
            </a:r>
            <a:endParaRPr kumimoji="1" lang="ja-JP" altLang="en-US" sz="1400" dirty="0">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270" name="テキスト ボックス 269">
            <a:extLst>
              <a:ext uri="{FF2B5EF4-FFF2-40B4-BE49-F238E27FC236}">
                <a16:creationId xmlns:a16="http://schemas.microsoft.com/office/drawing/2014/main" id="{918F9A1F-B4D1-EF7C-AA0B-D6FB1E476F6E}"/>
              </a:ext>
            </a:extLst>
          </p:cNvPr>
          <p:cNvSpPr txBox="1"/>
          <p:nvPr/>
        </p:nvSpPr>
        <p:spPr>
          <a:xfrm>
            <a:off x="5393792" y="2445837"/>
            <a:ext cx="482824" cy="291357"/>
          </a:xfrm>
          <a:prstGeom prst="rect">
            <a:avLst/>
          </a:prstGeom>
          <a:noFill/>
        </p:spPr>
        <p:txBody>
          <a:bodyPr wrap="none" rtlCol="0">
            <a:spAutoFit/>
          </a:bodyPr>
          <a:lstStyle/>
          <a:p>
            <a:r>
              <a:rPr lang="en-US" altLang="ja-JP" sz="1400" dirty="0">
                <a:latin typeface="Arial Unicode MS" panose="020B0604020202020204" pitchFamily="50" charset="-128"/>
                <a:ea typeface="Arial Unicode MS" panose="020B0604020202020204" pitchFamily="50" charset="-128"/>
                <a:cs typeface="Arial Unicode MS" panose="020B0604020202020204" pitchFamily="50" charset="-128"/>
              </a:rPr>
              <a:t> </a:t>
            </a:r>
            <a:r>
              <a:rPr kumimoji="1" lang="en-US" altLang="ja-JP" sz="1400" dirty="0">
                <a:latin typeface="Arial Unicode MS" panose="020B0604020202020204" pitchFamily="50" charset="-128"/>
                <a:ea typeface="Arial Unicode MS" panose="020B0604020202020204" pitchFamily="50" charset="-128"/>
                <a:cs typeface="Arial Unicode MS" panose="020B0604020202020204" pitchFamily="50" charset="-128"/>
              </a:rPr>
              <a:t>0.4</a:t>
            </a:r>
            <a:endParaRPr kumimoji="1" lang="ja-JP" altLang="en-US" sz="1400" dirty="0">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271" name="テキスト ボックス 270">
            <a:extLst>
              <a:ext uri="{FF2B5EF4-FFF2-40B4-BE49-F238E27FC236}">
                <a16:creationId xmlns:a16="http://schemas.microsoft.com/office/drawing/2014/main" id="{AFDBC360-D4CA-A3E5-D09E-38669DAF2C74}"/>
              </a:ext>
            </a:extLst>
          </p:cNvPr>
          <p:cNvSpPr txBox="1"/>
          <p:nvPr/>
        </p:nvSpPr>
        <p:spPr>
          <a:xfrm>
            <a:off x="5393792" y="2086604"/>
            <a:ext cx="482824" cy="291357"/>
          </a:xfrm>
          <a:prstGeom prst="rect">
            <a:avLst/>
          </a:prstGeom>
          <a:noFill/>
        </p:spPr>
        <p:txBody>
          <a:bodyPr wrap="none" rtlCol="0">
            <a:spAutoFit/>
          </a:bodyPr>
          <a:lstStyle/>
          <a:p>
            <a:r>
              <a:rPr lang="en-US" altLang="ja-JP" sz="1400" dirty="0">
                <a:latin typeface="Arial Unicode MS" panose="020B0604020202020204" pitchFamily="50" charset="-128"/>
                <a:ea typeface="Arial Unicode MS" panose="020B0604020202020204" pitchFamily="50" charset="-128"/>
                <a:cs typeface="Arial Unicode MS" panose="020B0604020202020204" pitchFamily="50" charset="-128"/>
              </a:rPr>
              <a:t> </a:t>
            </a:r>
            <a:r>
              <a:rPr kumimoji="1" lang="en-US" altLang="ja-JP" sz="1400" dirty="0">
                <a:latin typeface="Arial Unicode MS" panose="020B0604020202020204" pitchFamily="50" charset="-128"/>
                <a:ea typeface="Arial Unicode MS" panose="020B0604020202020204" pitchFamily="50" charset="-128"/>
                <a:cs typeface="Arial Unicode MS" panose="020B0604020202020204" pitchFamily="50" charset="-128"/>
              </a:rPr>
              <a:t>0.6</a:t>
            </a:r>
            <a:endParaRPr kumimoji="1" lang="ja-JP" altLang="en-US" sz="1400" dirty="0">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272" name="テキスト ボックス 271">
            <a:extLst>
              <a:ext uri="{FF2B5EF4-FFF2-40B4-BE49-F238E27FC236}">
                <a16:creationId xmlns:a16="http://schemas.microsoft.com/office/drawing/2014/main" id="{261224C4-1F44-1A98-90B9-ECAE5E57C3B3}"/>
              </a:ext>
            </a:extLst>
          </p:cNvPr>
          <p:cNvSpPr txBox="1"/>
          <p:nvPr/>
        </p:nvSpPr>
        <p:spPr>
          <a:xfrm>
            <a:off x="5393792" y="1740874"/>
            <a:ext cx="482824" cy="291357"/>
          </a:xfrm>
          <a:prstGeom prst="rect">
            <a:avLst/>
          </a:prstGeom>
          <a:noFill/>
        </p:spPr>
        <p:txBody>
          <a:bodyPr wrap="none" rtlCol="0">
            <a:spAutoFit/>
          </a:bodyPr>
          <a:lstStyle/>
          <a:p>
            <a:r>
              <a:rPr lang="en-US" altLang="ja-JP" sz="1400" dirty="0">
                <a:latin typeface="Arial Unicode MS" panose="020B0604020202020204" pitchFamily="50" charset="-128"/>
                <a:ea typeface="Arial Unicode MS" panose="020B0604020202020204" pitchFamily="50" charset="-128"/>
                <a:cs typeface="Arial Unicode MS" panose="020B0604020202020204" pitchFamily="50" charset="-128"/>
              </a:rPr>
              <a:t> </a:t>
            </a:r>
            <a:r>
              <a:rPr kumimoji="1" lang="en-US" altLang="ja-JP" sz="1400" dirty="0">
                <a:latin typeface="Arial Unicode MS" panose="020B0604020202020204" pitchFamily="50" charset="-128"/>
                <a:ea typeface="Arial Unicode MS" panose="020B0604020202020204" pitchFamily="50" charset="-128"/>
                <a:cs typeface="Arial Unicode MS" panose="020B0604020202020204" pitchFamily="50" charset="-128"/>
              </a:rPr>
              <a:t>0.8</a:t>
            </a:r>
            <a:endParaRPr kumimoji="1" lang="ja-JP" altLang="en-US" sz="1400" dirty="0">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273" name="テキスト ボックス 272">
            <a:extLst>
              <a:ext uri="{FF2B5EF4-FFF2-40B4-BE49-F238E27FC236}">
                <a16:creationId xmlns:a16="http://schemas.microsoft.com/office/drawing/2014/main" id="{58120926-0AFA-DE1B-D2F6-0168338BFE69}"/>
              </a:ext>
            </a:extLst>
          </p:cNvPr>
          <p:cNvSpPr txBox="1"/>
          <p:nvPr/>
        </p:nvSpPr>
        <p:spPr>
          <a:xfrm rot="16200000">
            <a:off x="4593173" y="2481427"/>
            <a:ext cx="1391047" cy="338554"/>
          </a:xfrm>
          <a:prstGeom prst="rect">
            <a:avLst/>
          </a:prstGeom>
          <a:noFill/>
        </p:spPr>
        <p:txBody>
          <a:bodyPr wrap="none" rtlCol="0">
            <a:spAutoFit/>
          </a:bodyPr>
          <a:lstStyle/>
          <a:p>
            <a:r>
              <a:rPr lang="ja-JP" altLang="en-US" sz="1600" dirty="0">
                <a:latin typeface="+mj-lt"/>
                <a:ea typeface="ＭＳ Ｐゴシック" panose="020B0600070205080204" pitchFamily="50" charset="-128"/>
                <a:cs typeface="Arial Unicode MS" panose="020B0604020202020204" pitchFamily="50" charset="-128"/>
              </a:rPr>
              <a:t>信号強度</a:t>
            </a:r>
            <a:r>
              <a:rPr lang="en-US" altLang="ja-JP" sz="1600" dirty="0">
                <a:latin typeface="+mj-lt"/>
                <a:ea typeface="ＭＳ Ｐゴシック" panose="020B0600070205080204" pitchFamily="50" charset="-128"/>
                <a:cs typeface="Arial Unicode MS" panose="020B0604020202020204" pitchFamily="50" charset="-128"/>
              </a:rPr>
              <a:t> [a.u.]</a:t>
            </a:r>
          </a:p>
        </p:txBody>
      </p:sp>
      <p:sp>
        <p:nvSpPr>
          <p:cNvPr id="274" name="テキスト ボックス 273">
            <a:extLst>
              <a:ext uri="{FF2B5EF4-FFF2-40B4-BE49-F238E27FC236}">
                <a16:creationId xmlns:a16="http://schemas.microsoft.com/office/drawing/2014/main" id="{A747FEA6-F041-0AD9-DEF1-BF3913E4C257}"/>
              </a:ext>
            </a:extLst>
          </p:cNvPr>
          <p:cNvSpPr txBox="1"/>
          <p:nvPr/>
        </p:nvSpPr>
        <p:spPr>
          <a:xfrm>
            <a:off x="5612681" y="3641677"/>
            <a:ext cx="482824" cy="291357"/>
          </a:xfrm>
          <a:prstGeom prst="rect">
            <a:avLst/>
          </a:prstGeom>
          <a:noFill/>
        </p:spPr>
        <p:txBody>
          <a:bodyPr wrap="none" rtlCol="0">
            <a:spAutoFit/>
          </a:bodyPr>
          <a:lstStyle/>
          <a:p>
            <a:r>
              <a:rPr kumimoji="1" lang="en-US" altLang="ja-JP" sz="1400" dirty="0">
                <a:latin typeface="Arial Unicode MS" panose="020B0604020202020204" pitchFamily="50" charset="-128"/>
                <a:ea typeface="Arial Unicode MS" panose="020B0604020202020204" pitchFamily="50" charset="-128"/>
                <a:cs typeface="Arial Unicode MS" panose="020B0604020202020204" pitchFamily="50" charset="-128"/>
              </a:rPr>
              <a:t>526</a:t>
            </a:r>
            <a:endParaRPr kumimoji="1" lang="ja-JP" altLang="en-US" sz="1400" dirty="0">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275" name="テキスト ボックス 274">
            <a:extLst>
              <a:ext uri="{FF2B5EF4-FFF2-40B4-BE49-F238E27FC236}">
                <a16:creationId xmlns:a16="http://schemas.microsoft.com/office/drawing/2014/main" id="{59DB3C95-0847-CB8C-9899-2502CB2A4F50}"/>
              </a:ext>
            </a:extLst>
          </p:cNvPr>
          <p:cNvSpPr txBox="1"/>
          <p:nvPr/>
        </p:nvSpPr>
        <p:spPr>
          <a:xfrm>
            <a:off x="6072128" y="3638848"/>
            <a:ext cx="482824" cy="291357"/>
          </a:xfrm>
          <a:prstGeom prst="rect">
            <a:avLst/>
          </a:prstGeom>
          <a:noFill/>
        </p:spPr>
        <p:txBody>
          <a:bodyPr wrap="none" rtlCol="0">
            <a:spAutoFit/>
          </a:bodyPr>
          <a:lstStyle/>
          <a:p>
            <a:r>
              <a:rPr kumimoji="1" lang="en-US" altLang="ja-JP" sz="1400">
                <a:latin typeface="Arial Unicode MS" panose="020B0604020202020204" pitchFamily="50" charset="-128"/>
                <a:ea typeface="Arial Unicode MS" panose="020B0604020202020204" pitchFamily="50" charset="-128"/>
                <a:cs typeface="Arial Unicode MS" panose="020B0604020202020204" pitchFamily="50" charset="-128"/>
              </a:rPr>
              <a:t>528</a:t>
            </a:r>
            <a:endParaRPr kumimoji="1" lang="ja-JP" altLang="en-US" sz="1400" dirty="0">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276" name="テキスト ボックス 275">
            <a:extLst>
              <a:ext uri="{FF2B5EF4-FFF2-40B4-BE49-F238E27FC236}">
                <a16:creationId xmlns:a16="http://schemas.microsoft.com/office/drawing/2014/main" id="{949C9987-DE61-DE60-8314-6ED4220552E0}"/>
              </a:ext>
            </a:extLst>
          </p:cNvPr>
          <p:cNvSpPr txBox="1"/>
          <p:nvPr/>
        </p:nvSpPr>
        <p:spPr>
          <a:xfrm>
            <a:off x="6539766" y="3641223"/>
            <a:ext cx="482824" cy="291357"/>
          </a:xfrm>
          <a:prstGeom prst="rect">
            <a:avLst/>
          </a:prstGeom>
          <a:noFill/>
        </p:spPr>
        <p:txBody>
          <a:bodyPr wrap="none" rtlCol="0">
            <a:spAutoFit/>
          </a:bodyPr>
          <a:lstStyle/>
          <a:p>
            <a:r>
              <a:rPr kumimoji="1" lang="en-US" altLang="ja-JP" sz="1400">
                <a:latin typeface="Arial Unicode MS" panose="020B0604020202020204" pitchFamily="50" charset="-128"/>
                <a:ea typeface="Arial Unicode MS" panose="020B0604020202020204" pitchFamily="50" charset="-128"/>
                <a:cs typeface="Arial Unicode MS" panose="020B0604020202020204" pitchFamily="50" charset="-128"/>
              </a:rPr>
              <a:t>530</a:t>
            </a:r>
            <a:endParaRPr kumimoji="1" lang="ja-JP" altLang="en-US" sz="1400" dirty="0">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277" name="テキスト ボックス 276">
            <a:extLst>
              <a:ext uri="{FF2B5EF4-FFF2-40B4-BE49-F238E27FC236}">
                <a16:creationId xmlns:a16="http://schemas.microsoft.com/office/drawing/2014/main" id="{78A08B68-9F8B-2DBE-24D7-A03157F4E87F}"/>
              </a:ext>
            </a:extLst>
          </p:cNvPr>
          <p:cNvSpPr txBox="1"/>
          <p:nvPr/>
        </p:nvSpPr>
        <p:spPr>
          <a:xfrm>
            <a:off x="6997628" y="3638848"/>
            <a:ext cx="482824" cy="291357"/>
          </a:xfrm>
          <a:prstGeom prst="rect">
            <a:avLst/>
          </a:prstGeom>
          <a:noFill/>
        </p:spPr>
        <p:txBody>
          <a:bodyPr wrap="none" rtlCol="0">
            <a:spAutoFit/>
          </a:bodyPr>
          <a:lstStyle/>
          <a:p>
            <a:r>
              <a:rPr kumimoji="1" lang="en-US" altLang="ja-JP" sz="1400">
                <a:latin typeface="Arial Unicode MS" panose="020B0604020202020204" pitchFamily="50" charset="-128"/>
                <a:ea typeface="Arial Unicode MS" panose="020B0604020202020204" pitchFamily="50" charset="-128"/>
                <a:cs typeface="Arial Unicode MS" panose="020B0604020202020204" pitchFamily="50" charset="-128"/>
              </a:rPr>
              <a:t>532</a:t>
            </a:r>
            <a:endParaRPr kumimoji="1" lang="ja-JP" altLang="en-US" sz="1400" dirty="0">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278" name="テキスト ボックス 277">
            <a:extLst>
              <a:ext uri="{FF2B5EF4-FFF2-40B4-BE49-F238E27FC236}">
                <a16:creationId xmlns:a16="http://schemas.microsoft.com/office/drawing/2014/main" id="{60137935-3536-946C-4623-35EB7AC13409}"/>
              </a:ext>
            </a:extLst>
          </p:cNvPr>
          <p:cNvSpPr txBox="1"/>
          <p:nvPr/>
        </p:nvSpPr>
        <p:spPr>
          <a:xfrm>
            <a:off x="7471155" y="3637154"/>
            <a:ext cx="482824" cy="291357"/>
          </a:xfrm>
          <a:prstGeom prst="rect">
            <a:avLst/>
          </a:prstGeom>
          <a:noFill/>
        </p:spPr>
        <p:txBody>
          <a:bodyPr wrap="none" rtlCol="0">
            <a:spAutoFit/>
          </a:bodyPr>
          <a:lstStyle/>
          <a:p>
            <a:r>
              <a:rPr kumimoji="1" lang="en-US" altLang="ja-JP" sz="1400">
                <a:latin typeface="Arial Unicode MS" panose="020B0604020202020204" pitchFamily="50" charset="-128"/>
                <a:ea typeface="Arial Unicode MS" panose="020B0604020202020204" pitchFamily="50" charset="-128"/>
                <a:cs typeface="Arial Unicode MS" panose="020B0604020202020204" pitchFamily="50" charset="-128"/>
              </a:rPr>
              <a:t>53</a:t>
            </a:r>
            <a:r>
              <a:rPr kumimoji="1" lang="en-US" altLang="ja-JP" sz="1400" dirty="0">
                <a:latin typeface="Arial Unicode MS" panose="020B0604020202020204" pitchFamily="50" charset="-128"/>
                <a:ea typeface="Arial Unicode MS" panose="020B0604020202020204" pitchFamily="50" charset="-128"/>
                <a:cs typeface="Arial Unicode MS" panose="020B0604020202020204" pitchFamily="50" charset="-128"/>
              </a:rPr>
              <a:t>4</a:t>
            </a:r>
            <a:endParaRPr kumimoji="1" lang="ja-JP" altLang="en-US" sz="1400" dirty="0">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279" name="テキスト ボックス 278">
            <a:extLst>
              <a:ext uri="{FF2B5EF4-FFF2-40B4-BE49-F238E27FC236}">
                <a16:creationId xmlns:a16="http://schemas.microsoft.com/office/drawing/2014/main" id="{124817C8-B9D9-4D57-4359-CA08066D1362}"/>
              </a:ext>
            </a:extLst>
          </p:cNvPr>
          <p:cNvSpPr txBox="1"/>
          <p:nvPr/>
        </p:nvSpPr>
        <p:spPr>
          <a:xfrm>
            <a:off x="7923128" y="3641677"/>
            <a:ext cx="482824" cy="291357"/>
          </a:xfrm>
          <a:prstGeom prst="rect">
            <a:avLst/>
          </a:prstGeom>
          <a:noFill/>
        </p:spPr>
        <p:txBody>
          <a:bodyPr wrap="none" rtlCol="0">
            <a:spAutoFit/>
          </a:bodyPr>
          <a:lstStyle/>
          <a:p>
            <a:r>
              <a:rPr kumimoji="1" lang="en-US" altLang="ja-JP" sz="1400">
                <a:latin typeface="Arial Unicode MS" panose="020B0604020202020204" pitchFamily="50" charset="-128"/>
                <a:ea typeface="Arial Unicode MS" panose="020B0604020202020204" pitchFamily="50" charset="-128"/>
                <a:cs typeface="Arial Unicode MS" panose="020B0604020202020204" pitchFamily="50" charset="-128"/>
              </a:rPr>
              <a:t>53</a:t>
            </a:r>
            <a:r>
              <a:rPr kumimoji="1" lang="en-US" altLang="ja-JP" sz="1400" dirty="0">
                <a:latin typeface="Arial Unicode MS" panose="020B0604020202020204" pitchFamily="50" charset="-128"/>
                <a:ea typeface="Arial Unicode MS" panose="020B0604020202020204" pitchFamily="50" charset="-128"/>
                <a:cs typeface="Arial Unicode MS" panose="020B0604020202020204" pitchFamily="50" charset="-128"/>
              </a:rPr>
              <a:t>6</a:t>
            </a:r>
            <a:endParaRPr kumimoji="1" lang="ja-JP" altLang="en-US" sz="1400" dirty="0">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280" name="テキスト ボックス 279">
            <a:extLst>
              <a:ext uri="{FF2B5EF4-FFF2-40B4-BE49-F238E27FC236}">
                <a16:creationId xmlns:a16="http://schemas.microsoft.com/office/drawing/2014/main" id="{D3867DF0-DBA0-A83F-569D-A9BE81B4230B}"/>
              </a:ext>
            </a:extLst>
          </p:cNvPr>
          <p:cNvSpPr txBox="1"/>
          <p:nvPr/>
        </p:nvSpPr>
        <p:spPr>
          <a:xfrm>
            <a:off x="8357062" y="3641223"/>
            <a:ext cx="482824" cy="291357"/>
          </a:xfrm>
          <a:prstGeom prst="rect">
            <a:avLst/>
          </a:prstGeom>
          <a:noFill/>
        </p:spPr>
        <p:txBody>
          <a:bodyPr wrap="none" rtlCol="0">
            <a:spAutoFit/>
          </a:bodyPr>
          <a:lstStyle/>
          <a:p>
            <a:r>
              <a:rPr kumimoji="1" lang="en-US" altLang="ja-JP" sz="1400">
                <a:latin typeface="Arial Unicode MS" panose="020B0604020202020204" pitchFamily="50" charset="-128"/>
                <a:ea typeface="Arial Unicode MS" panose="020B0604020202020204" pitchFamily="50" charset="-128"/>
                <a:cs typeface="Arial Unicode MS" panose="020B0604020202020204" pitchFamily="50" charset="-128"/>
              </a:rPr>
              <a:t>538</a:t>
            </a:r>
            <a:endParaRPr kumimoji="1" lang="ja-JP" altLang="en-US" sz="1400" dirty="0">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281" name="テキスト ボックス 280">
            <a:extLst>
              <a:ext uri="{FF2B5EF4-FFF2-40B4-BE49-F238E27FC236}">
                <a16:creationId xmlns:a16="http://schemas.microsoft.com/office/drawing/2014/main" id="{A63D3565-C2DD-E00B-9C57-D5DAE2ECCC68}"/>
              </a:ext>
            </a:extLst>
          </p:cNvPr>
          <p:cNvSpPr txBox="1"/>
          <p:nvPr/>
        </p:nvSpPr>
        <p:spPr>
          <a:xfrm>
            <a:off x="6734929" y="3850375"/>
            <a:ext cx="1045598" cy="336559"/>
          </a:xfrm>
          <a:prstGeom prst="rect">
            <a:avLst/>
          </a:prstGeom>
          <a:noFill/>
        </p:spPr>
        <p:txBody>
          <a:bodyPr wrap="none" rtlCol="0">
            <a:spAutoFit/>
          </a:bodyPr>
          <a:lstStyle/>
          <a:p>
            <a:r>
              <a:rPr lang="ja-JP" altLang="en-US" sz="1400" dirty="0">
                <a:latin typeface="+mj-lt"/>
                <a:ea typeface="ＭＳ Ｐゴシック" panose="020B0600070205080204" pitchFamily="50" charset="-128"/>
                <a:cs typeface="Arial Unicode MS" panose="020B0604020202020204" pitchFamily="50" charset="-128"/>
              </a:rPr>
              <a:t>波長</a:t>
            </a:r>
            <a:r>
              <a:rPr lang="en-US" altLang="ja-JP" sz="1400" dirty="0">
                <a:latin typeface="+mj-lt"/>
                <a:ea typeface="ＭＳ Ｐゴシック" panose="020B0600070205080204" pitchFamily="50" charset="-128"/>
                <a:cs typeface="Arial Unicode MS" panose="020B0604020202020204" pitchFamily="50" charset="-128"/>
              </a:rPr>
              <a:t> [nm]</a:t>
            </a:r>
          </a:p>
        </p:txBody>
      </p:sp>
      <p:sp>
        <p:nvSpPr>
          <p:cNvPr id="156" name="テキスト ボックス 155">
            <a:extLst>
              <a:ext uri="{FF2B5EF4-FFF2-40B4-BE49-F238E27FC236}">
                <a16:creationId xmlns:a16="http://schemas.microsoft.com/office/drawing/2014/main" id="{32C6C6D0-AF22-9A57-B127-3681BE307453}"/>
              </a:ext>
            </a:extLst>
          </p:cNvPr>
          <p:cNvSpPr txBox="1"/>
          <p:nvPr/>
        </p:nvSpPr>
        <p:spPr>
          <a:xfrm>
            <a:off x="5300117" y="1491868"/>
            <a:ext cx="3913626" cy="291357"/>
          </a:xfrm>
          <a:prstGeom prst="rect">
            <a:avLst/>
          </a:prstGeom>
          <a:noFill/>
          <a:ln>
            <a:noFill/>
          </a:ln>
        </p:spPr>
        <p:txBody>
          <a:bodyPr wrap="square" rtlCol="0">
            <a:spAutoFit/>
          </a:bodyPr>
          <a:lstStyle/>
          <a:p>
            <a:r>
              <a:rPr lang="ja-JP" altLang="en-US" sz="1400" b="1" dirty="0"/>
              <a:t>トムソン散乱スペクトル（</a:t>
            </a:r>
            <a:r>
              <a:rPr lang="en-US" altLang="ja-JP" sz="1400" b="1" dirty="0"/>
              <a:t>500</a:t>
            </a:r>
            <a:r>
              <a:rPr lang="ja-JP" altLang="en-US" sz="1400" b="1" dirty="0"/>
              <a:t>回重ね合わせ）</a:t>
            </a:r>
            <a:endParaRPr lang="en-US" altLang="ja-JP" sz="1400" b="1" dirty="0"/>
          </a:p>
        </p:txBody>
      </p:sp>
      <p:cxnSp>
        <p:nvCxnSpPr>
          <p:cNvPr id="157" name="直線コネクタ 156">
            <a:extLst>
              <a:ext uri="{FF2B5EF4-FFF2-40B4-BE49-F238E27FC236}">
                <a16:creationId xmlns:a16="http://schemas.microsoft.com/office/drawing/2014/main" id="{00DBAECF-3AB9-CAC1-CCC6-DD369F95567E}"/>
              </a:ext>
            </a:extLst>
          </p:cNvPr>
          <p:cNvCxnSpPr>
            <a:cxnSpLocks/>
          </p:cNvCxnSpPr>
          <p:nvPr/>
        </p:nvCxnSpPr>
        <p:spPr>
          <a:xfrm>
            <a:off x="7204332" y="1740873"/>
            <a:ext cx="0" cy="1921905"/>
          </a:xfrm>
          <a:prstGeom prst="line">
            <a:avLst/>
          </a:prstGeom>
          <a:ln w="12700">
            <a:solidFill>
              <a:srgbClr val="00B050"/>
            </a:solidFill>
            <a:prstDash val="dash"/>
          </a:ln>
        </p:spPr>
        <p:style>
          <a:lnRef idx="1">
            <a:schemeClr val="accent1"/>
          </a:lnRef>
          <a:fillRef idx="0">
            <a:schemeClr val="accent1"/>
          </a:fillRef>
          <a:effectRef idx="0">
            <a:schemeClr val="accent1"/>
          </a:effectRef>
          <a:fontRef idx="minor">
            <a:schemeClr val="tx1"/>
          </a:fontRef>
        </p:style>
      </p:cxnSp>
      <p:sp>
        <p:nvSpPr>
          <p:cNvPr id="158" name="テキスト ボックス 157">
            <a:extLst>
              <a:ext uri="{FF2B5EF4-FFF2-40B4-BE49-F238E27FC236}">
                <a16:creationId xmlns:a16="http://schemas.microsoft.com/office/drawing/2014/main" id="{B5F4491C-E5BE-1BCD-BB74-8469728083C7}"/>
              </a:ext>
            </a:extLst>
          </p:cNvPr>
          <p:cNvSpPr txBox="1"/>
          <p:nvPr/>
        </p:nvSpPr>
        <p:spPr>
          <a:xfrm>
            <a:off x="7464515" y="1802849"/>
            <a:ext cx="1399381" cy="302586"/>
          </a:xfrm>
          <a:prstGeom prst="rect">
            <a:avLst/>
          </a:prstGeom>
          <a:solidFill>
            <a:schemeClr val="bg1"/>
          </a:solidFill>
          <a:ln>
            <a:noFill/>
          </a:ln>
        </p:spPr>
        <p:txBody>
          <a:bodyPr wrap="square" rtlCol="0">
            <a:spAutoFit/>
          </a:bodyPr>
          <a:lstStyle/>
          <a:p>
            <a:r>
              <a:rPr lang="ja-JP" altLang="en-US" sz="1477" b="1" dirty="0">
                <a:solidFill>
                  <a:srgbClr val="00B050"/>
                </a:solidFill>
              </a:rPr>
              <a:t>レーザー波長</a:t>
            </a:r>
            <a:endParaRPr lang="en-US" altLang="ja-JP" sz="1477" b="1" dirty="0">
              <a:solidFill>
                <a:srgbClr val="00B050"/>
              </a:solidFill>
            </a:endParaRPr>
          </a:p>
        </p:txBody>
      </p:sp>
      <p:cxnSp>
        <p:nvCxnSpPr>
          <p:cNvPr id="159" name="直線矢印コネクタ 158">
            <a:extLst>
              <a:ext uri="{FF2B5EF4-FFF2-40B4-BE49-F238E27FC236}">
                <a16:creationId xmlns:a16="http://schemas.microsoft.com/office/drawing/2014/main" id="{04587145-98FB-5337-9927-5151056E85FB}"/>
              </a:ext>
            </a:extLst>
          </p:cNvPr>
          <p:cNvCxnSpPr>
            <a:cxnSpLocks/>
          </p:cNvCxnSpPr>
          <p:nvPr/>
        </p:nvCxnSpPr>
        <p:spPr>
          <a:xfrm flipH="1">
            <a:off x="7220246" y="1942567"/>
            <a:ext cx="264058" cy="0"/>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60" name="直線矢印コネクタ 159">
            <a:extLst>
              <a:ext uri="{FF2B5EF4-FFF2-40B4-BE49-F238E27FC236}">
                <a16:creationId xmlns:a16="http://schemas.microsoft.com/office/drawing/2014/main" id="{954F99F4-01DD-39CC-CB29-34662BB355DC}"/>
              </a:ext>
            </a:extLst>
          </p:cNvPr>
          <p:cNvCxnSpPr>
            <a:cxnSpLocks/>
          </p:cNvCxnSpPr>
          <p:nvPr/>
        </p:nvCxnSpPr>
        <p:spPr>
          <a:xfrm flipH="1">
            <a:off x="7529188" y="2743771"/>
            <a:ext cx="168521" cy="160115"/>
          </a:xfrm>
          <a:prstGeom prst="straightConnector1">
            <a:avLst/>
          </a:prstGeom>
          <a:ln w="127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61" name="テキスト ボックス 160">
            <a:extLst>
              <a:ext uri="{FF2B5EF4-FFF2-40B4-BE49-F238E27FC236}">
                <a16:creationId xmlns:a16="http://schemas.microsoft.com/office/drawing/2014/main" id="{9E689FAC-9D3E-A218-8239-A156F24D26A6}"/>
              </a:ext>
            </a:extLst>
          </p:cNvPr>
          <p:cNvSpPr txBox="1"/>
          <p:nvPr/>
        </p:nvSpPr>
        <p:spPr>
          <a:xfrm>
            <a:off x="7671857" y="2067662"/>
            <a:ext cx="1452221" cy="903206"/>
          </a:xfrm>
          <a:prstGeom prst="rect">
            <a:avLst/>
          </a:prstGeom>
          <a:solidFill>
            <a:schemeClr val="bg1"/>
          </a:solidFill>
          <a:ln>
            <a:noFill/>
          </a:ln>
        </p:spPr>
        <p:txBody>
          <a:bodyPr wrap="square" rtlCol="0">
            <a:spAutoFit/>
          </a:bodyPr>
          <a:lstStyle/>
          <a:p>
            <a:r>
              <a:rPr lang="ja-JP" altLang="en-US" sz="1400" b="1" dirty="0">
                <a:solidFill>
                  <a:schemeClr val="accent1"/>
                </a:solidFill>
              </a:rPr>
              <a:t>トムソン散乱の</a:t>
            </a:r>
            <a:r>
              <a:rPr lang="en-US" altLang="ja-JP" sz="1400" b="1" dirty="0">
                <a:solidFill>
                  <a:schemeClr val="accent1"/>
                </a:solidFill>
              </a:rPr>
              <a:t>Gaussian</a:t>
            </a:r>
            <a:r>
              <a:rPr lang="ja-JP" altLang="en-US" sz="1400" b="1" dirty="0">
                <a:solidFill>
                  <a:schemeClr val="accent1"/>
                </a:solidFill>
              </a:rPr>
              <a:t>でフィッティング</a:t>
            </a:r>
            <a:endParaRPr lang="en-US" altLang="ja-JP" sz="1400" b="1" dirty="0">
              <a:solidFill>
                <a:schemeClr val="accent1"/>
              </a:solidFill>
            </a:endParaRPr>
          </a:p>
          <a:p>
            <a:r>
              <a:rPr lang="ja-JP" altLang="en-US" sz="1400" b="1" dirty="0">
                <a:solidFill>
                  <a:schemeClr val="accent1"/>
                </a:solidFill>
              </a:rPr>
              <a:t>⇒</a:t>
            </a:r>
            <a:r>
              <a:rPr lang="en-US" altLang="ja-JP" sz="1400" b="1" dirty="0">
                <a:solidFill>
                  <a:schemeClr val="accent1"/>
                </a:solidFill>
              </a:rPr>
              <a:t>n</a:t>
            </a:r>
            <a:r>
              <a:rPr lang="en-US" altLang="ja-JP" sz="1400" b="1" baseline="-25000" dirty="0">
                <a:solidFill>
                  <a:schemeClr val="accent1"/>
                </a:solidFill>
              </a:rPr>
              <a:t>e</a:t>
            </a:r>
            <a:r>
              <a:rPr lang="en-US" altLang="ja-JP" sz="1400" b="1" dirty="0">
                <a:solidFill>
                  <a:schemeClr val="accent1"/>
                </a:solidFill>
              </a:rPr>
              <a:t>, </a:t>
            </a:r>
            <a:r>
              <a:rPr lang="en-US" altLang="ja-JP" sz="1400" b="1" dirty="0" err="1">
                <a:solidFill>
                  <a:schemeClr val="accent1"/>
                </a:solidFill>
              </a:rPr>
              <a:t>T</a:t>
            </a:r>
            <a:r>
              <a:rPr lang="en-US" altLang="ja-JP" sz="1400" b="1" baseline="-25000" dirty="0" err="1">
                <a:solidFill>
                  <a:schemeClr val="accent1"/>
                </a:solidFill>
              </a:rPr>
              <a:t>e</a:t>
            </a:r>
            <a:r>
              <a:rPr lang="ja-JP" altLang="en-US" sz="1400" b="1" dirty="0">
                <a:solidFill>
                  <a:schemeClr val="accent1"/>
                </a:solidFill>
              </a:rPr>
              <a:t>算出</a:t>
            </a:r>
            <a:endParaRPr lang="en-US" altLang="ja-JP" sz="1400" b="1" dirty="0">
              <a:solidFill>
                <a:schemeClr val="accent1"/>
              </a:solidFill>
            </a:endParaRPr>
          </a:p>
        </p:txBody>
      </p:sp>
      <p:sp>
        <p:nvSpPr>
          <p:cNvPr id="154" name="テキスト ボックス 153">
            <a:extLst>
              <a:ext uri="{FF2B5EF4-FFF2-40B4-BE49-F238E27FC236}">
                <a16:creationId xmlns:a16="http://schemas.microsoft.com/office/drawing/2014/main" id="{4689F9F5-1A04-058E-9A30-7959F513F591}"/>
              </a:ext>
            </a:extLst>
          </p:cNvPr>
          <p:cNvSpPr txBox="1"/>
          <p:nvPr/>
        </p:nvSpPr>
        <p:spPr>
          <a:xfrm>
            <a:off x="5492921" y="1811345"/>
            <a:ext cx="1413796" cy="437035"/>
          </a:xfrm>
          <a:prstGeom prst="rect">
            <a:avLst/>
          </a:prstGeom>
          <a:solidFill>
            <a:schemeClr val="bg1"/>
          </a:solidFill>
          <a:ln>
            <a:noFill/>
          </a:ln>
        </p:spPr>
        <p:txBody>
          <a:bodyPr wrap="square" rtlCol="0">
            <a:spAutoFit/>
          </a:bodyPr>
          <a:lstStyle/>
          <a:p>
            <a:r>
              <a:rPr lang="en-US" altLang="ja-JP" sz="1200" b="1" dirty="0"/>
              <a:t>n</a:t>
            </a:r>
            <a:r>
              <a:rPr lang="en-US" altLang="ja-JP" sz="1200" b="1" baseline="-25000" dirty="0"/>
              <a:t>e</a:t>
            </a:r>
            <a:r>
              <a:rPr lang="en-US" altLang="ja-JP" sz="1200" b="1" dirty="0"/>
              <a:t> = 1.2×10</a:t>
            </a:r>
            <a:r>
              <a:rPr lang="en-US" altLang="ja-JP" sz="1200" b="1" baseline="30000" dirty="0"/>
              <a:t>18</a:t>
            </a:r>
            <a:r>
              <a:rPr lang="en-US" altLang="ja-JP" sz="1200" b="1" dirty="0"/>
              <a:t> m</a:t>
            </a:r>
            <a:r>
              <a:rPr lang="en-US" altLang="ja-JP" sz="1200" b="1" baseline="30000" dirty="0"/>
              <a:t>-3</a:t>
            </a:r>
          </a:p>
          <a:p>
            <a:r>
              <a:rPr lang="en-US" altLang="ja-JP" sz="1200" b="1" dirty="0"/>
              <a:t>S/N</a:t>
            </a:r>
            <a:r>
              <a:rPr lang="ja-JP" altLang="en-US" sz="1200" b="1" dirty="0"/>
              <a:t>比 </a:t>
            </a:r>
            <a:r>
              <a:rPr lang="en-US" altLang="ja-JP" sz="1200" b="1" dirty="0"/>
              <a:t>= 5.5</a:t>
            </a:r>
          </a:p>
        </p:txBody>
      </p:sp>
      <p:sp>
        <p:nvSpPr>
          <p:cNvPr id="299" name="テキスト ボックス 298">
            <a:extLst>
              <a:ext uri="{FF2B5EF4-FFF2-40B4-BE49-F238E27FC236}">
                <a16:creationId xmlns:a16="http://schemas.microsoft.com/office/drawing/2014/main" id="{2609F60C-0362-D300-AFD1-1634E376E06B}"/>
              </a:ext>
            </a:extLst>
          </p:cNvPr>
          <p:cNvSpPr txBox="1"/>
          <p:nvPr/>
        </p:nvSpPr>
        <p:spPr>
          <a:xfrm rot="16200000">
            <a:off x="4282646" y="5180837"/>
            <a:ext cx="1742374" cy="307777"/>
          </a:xfrm>
          <a:prstGeom prst="rect">
            <a:avLst/>
          </a:prstGeom>
          <a:noFill/>
        </p:spPr>
        <p:txBody>
          <a:bodyPr wrap="none" rtlCol="0">
            <a:spAutoFit/>
          </a:bodyPr>
          <a:lstStyle/>
          <a:p>
            <a:r>
              <a:rPr kumimoji="1" lang="ja-JP" altLang="en-US" sz="1400" dirty="0"/>
              <a:t>電子密度 </a:t>
            </a:r>
            <a:r>
              <a:rPr kumimoji="1" lang="en-US" altLang="ja-JP" sz="1400" dirty="0"/>
              <a:t>[×10</a:t>
            </a:r>
            <a:r>
              <a:rPr kumimoji="1" lang="en-US" altLang="ja-JP" sz="1400" baseline="30000" dirty="0"/>
              <a:t>18</a:t>
            </a:r>
            <a:r>
              <a:rPr kumimoji="1" lang="en-US" altLang="ja-JP" sz="1400" dirty="0"/>
              <a:t> m</a:t>
            </a:r>
            <a:r>
              <a:rPr kumimoji="1" lang="en-US" altLang="ja-JP" sz="1400" baseline="30000" dirty="0"/>
              <a:t>-3</a:t>
            </a:r>
            <a:r>
              <a:rPr kumimoji="1" lang="en-US" altLang="ja-JP" sz="1400" dirty="0"/>
              <a:t>]</a:t>
            </a:r>
            <a:endParaRPr kumimoji="1" lang="ja-JP" altLang="en-US" sz="1400" dirty="0"/>
          </a:p>
        </p:txBody>
      </p:sp>
      <p:sp>
        <p:nvSpPr>
          <p:cNvPr id="303" name="テキスト ボックス 302">
            <a:extLst>
              <a:ext uri="{FF2B5EF4-FFF2-40B4-BE49-F238E27FC236}">
                <a16:creationId xmlns:a16="http://schemas.microsoft.com/office/drawing/2014/main" id="{41F13F96-E714-D204-9876-4E7180A49FDC}"/>
              </a:ext>
            </a:extLst>
          </p:cNvPr>
          <p:cNvSpPr txBox="1"/>
          <p:nvPr/>
        </p:nvSpPr>
        <p:spPr>
          <a:xfrm>
            <a:off x="5493178" y="5949783"/>
            <a:ext cx="284052" cy="291357"/>
          </a:xfrm>
          <a:prstGeom prst="rect">
            <a:avLst/>
          </a:prstGeom>
          <a:noFill/>
        </p:spPr>
        <p:txBody>
          <a:bodyPr wrap="none" rtlCol="0">
            <a:spAutoFit/>
          </a:bodyPr>
          <a:lstStyle/>
          <a:p>
            <a:r>
              <a:rPr kumimoji="1" lang="en-US" altLang="ja-JP" sz="1400" dirty="0">
                <a:latin typeface="Arial Unicode MS" panose="020B0604020202020204" pitchFamily="50" charset="-128"/>
                <a:ea typeface="Arial Unicode MS" panose="020B0604020202020204" pitchFamily="50" charset="-128"/>
                <a:cs typeface="Arial Unicode MS" panose="020B0604020202020204" pitchFamily="50" charset="-128"/>
              </a:rPr>
              <a:t>0</a:t>
            </a:r>
            <a:endParaRPr kumimoji="1" lang="ja-JP" altLang="en-US" sz="1400" dirty="0">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304" name="テキスト ボックス 303">
            <a:extLst>
              <a:ext uri="{FF2B5EF4-FFF2-40B4-BE49-F238E27FC236}">
                <a16:creationId xmlns:a16="http://schemas.microsoft.com/office/drawing/2014/main" id="{C494487A-FB1E-C223-8104-4CBFA05D68B7}"/>
              </a:ext>
            </a:extLst>
          </p:cNvPr>
          <p:cNvSpPr txBox="1"/>
          <p:nvPr/>
        </p:nvSpPr>
        <p:spPr>
          <a:xfrm>
            <a:off x="5354697" y="5643461"/>
            <a:ext cx="433132" cy="291357"/>
          </a:xfrm>
          <a:prstGeom prst="rect">
            <a:avLst/>
          </a:prstGeom>
          <a:noFill/>
        </p:spPr>
        <p:txBody>
          <a:bodyPr wrap="none" rtlCol="0">
            <a:spAutoFit/>
          </a:bodyPr>
          <a:lstStyle/>
          <a:p>
            <a:r>
              <a:rPr kumimoji="1" lang="en-US" altLang="ja-JP" sz="1400" dirty="0">
                <a:latin typeface="Arial Unicode MS" panose="020B0604020202020204" pitchFamily="50" charset="-128"/>
                <a:ea typeface="Arial Unicode MS" panose="020B0604020202020204" pitchFamily="50" charset="-128"/>
                <a:cs typeface="Arial Unicode MS" panose="020B0604020202020204" pitchFamily="50" charset="-128"/>
              </a:rPr>
              <a:t>0.5</a:t>
            </a:r>
            <a:endParaRPr kumimoji="1" lang="ja-JP" altLang="en-US" sz="1400" dirty="0">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305" name="テキスト ボックス 304">
            <a:extLst>
              <a:ext uri="{FF2B5EF4-FFF2-40B4-BE49-F238E27FC236}">
                <a16:creationId xmlns:a16="http://schemas.microsoft.com/office/drawing/2014/main" id="{2A55FAC9-5E0C-6CF0-12DA-BFA07D4E5E7A}"/>
              </a:ext>
            </a:extLst>
          </p:cNvPr>
          <p:cNvSpPr txBox="1"/>
          <p:nvPr/>
        </p:nvSpPr>
        <p:spPr>
          <a:xfrm>
            <a:off x="5354697" y="5003104"/>
            <a:ext cx="433132" cy="291357"/>
          </a:xfrm>
          <a:prstGeom prst="rect">
            <a:avLst/>
          </a:prstGeom>
          <a:noFill/>
        </p:spPr>
        <p:txBody>
          <a:bodyPr wrap="none" rtlCol="0">
            <a:spAutoFit/>
          </a:bodyPr>
          <a:lstStyle/>
          <a:p>
            <a:r>
              <a:rPr kumimoji="1" lang="en-US" altLang="ja-JP" sz="1400" dirty="0">
                <a:latin typeface="Arial Unicode MS" panose="020B0604020202020204" pitchFamily="50" charset="-128"/>
                <a:ea typeface="Arial Unicode MS" panose="020B0604020202020204" pitchFamily="50" charset="-128"/>
                <a:cs typeface="Arial Unicode MS" panose="020B0604020202020204" pitchFamily="50" charset="-128"/>
              </a:rPr>
              <a:t>1.5</a:t>
            </a:r>
            <a:endParaRPr kumimoji="1" lang="ja-JP" altLang="en-US" sz="1400" dirty="0">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306" name="テキスト ボックス 305">
            <a:extLst>
              <a:ext uri="{FF2B5EF4-FFF2-40B4-BE49-F238E27FC236}">
                <a16:creationId xmlns:a16="http://schemas.microsoft.com/office/drawing/2014/main" id="{F806D718-F29D-A611-DD04-F682F55E461D}"/>
              </a:ext>
            </a:extLst>
          </p:cNvPr>
          <p:cNvSpPr txBox="1"/>
          <p:nvPr/>
        </p:nvSpPr>
        <p:spPr>
          <a:xfrm>
            <a:off x="5354697" y="4371947"/>
            <a:ext cx="433132" cy="291357"/>
          </a:xfrm>
          <a:prstGeom prst="rect">
            <a:avLst/>
          </a:prstGeom>
          <a:noFill/>
        </p:spPr>
        <p:txBody>
          <a:bodyPr wrap="none" rtlCol="0">
            <a:spAutoFit/>
          </a:bodyPr>
          <a:lstStyle/>
          <a:p>
            <a:r>
              <a:rPr kumimoji="1" lang="en-US" altLang="ja-JP" sz="1400" dirty="0">
                <a:latin typeface="Arial Unicode MS" panose="020B0604020202020204" pitchFamily="50" charset="-128"/>
                <a:ea typeface="Arial Unicode MS" panose="020B0604020202020204" pitchFamily="50" charset="-128"/>
                <a:cs typeface="Arial Unicode MS" panose="020B0604020202020204" pitchFamily="50" charset="-128"/>
              </a:rPr>
              <a:t>2.5</a:t>
            </a:r>
            <a:endParaRPr kumimoji="1" lang="ja-JP" altLang="en-US" sz="1400" dirty="0">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307" name="テキスト ボックス 306">
            <a:extLst>
              <a:ext uri="{FF2B5EF4-FFF2-40B4-BE49-F238E27FC236}">
                <a16:creationId xmlns:a16="http://schemas.microsoft.com/office/drawing/2014/main" id="{5BBD6C68-082C-6F43-B0B0-83DFAB6F1180}"/>
              </a:ext>
            </a:extLst>
          </p:cNvPr>
          <p:cNvSpPr txBox="1"/>
          <p:nvPr/>
        </p:nvSpPr>
        <p:spPr>
          <a:xfrm>
            <a:off x="5493178" y="5299531"/>
            <a:ext cx="284052" cy="291357"/>
          </a:xfrm>
          <a:prstGeom prst="rect">
            <a:avLst/>
          </a:prstGeom>
          <a:noFill/>
        </p:spPr>
        <p:txBody>
          <a:bodyPr wrap="none" rtlCol="0">
            <a:spAutoFit/>
          </a:bodyPr>
          <a:lstStyle/>
          <a:p>
            <a:r>
              <a:rPr kumimoji="1" lang="en-US" altLang="ja-JP" sz="1400" dirty="0">
                <a:latin typeface="Arial Unicode MS" panose="020B0604020202020204" pitchFamily="50" charset="-128"/>
                <a:ea typeface="Arial Unicode MS" panose="020B0604020202020204" pitchFamily="50" charset="-128"/>
                <a:cs typeface="Arial Unicode MS" panose="020B0604020202020204" pitchFamily="50" charset="-128"/>
              </a:rPr>
              <a:t>1</a:t>
            </a:r>
            <a:endParaRPr kumimoji="1" lang="ja-JP" altLang="en-US" sz="1400" dirty="0">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308" name="テキスト ボックス 307">
            <a:extLst>
              <a:ext uri="{FF2B5EF4-FFF2-40B4-BE49-F238E27FC236}">
                <a16:creationId xmlns:a16="http://schemas.microsoft.com/office/drawing/2014/main" id="{9213F092-8ADA-C16D-E7B2-619857E829C2}"/>
              </a:ext>
            </a:extLst>
          </p:cNvPr>
          <p:cNvSpPr txBox="1"/>
          <p:nvPr/>
        </p:nvSpPr>
        <p:spPr>
          <a:xfrm>
            <a:off x="5493178" y="4667978"/>
            <a:ext cx="284052" cy="291357"/>
          </a:xfrm>
          <a:prstGeom prst="rect">
            <a:avLst/>
          </a:prstGeom>
          <a:noFill/>
        </p:spPr>
        <p:txBody>
          <a:bodyPr wrap="none" rtlCol="0">
            <a:spAutoFit/>
          </a:bodyPr>
          <a:lstStyle/>
          <a:p>
            <a:r>
              <a:rPr kumimoji="1" lang="en-US" altLang="ja-JP" sz="1400" dirty="0">
                <a:latin typeface="Arial Unicode MS" panose="020B0604020202020204" pitchFamily="50" charset="-128"/>
                <a:ea typeface="Arial Unicode MS" panose="020B0604020202020204" pitchFamily="50" charset="-128"/>
                <a:cs typeface="Arial Unicode MS" panose="020B0604020202020204" pitchFamily="50" charset="-128"/>
              </a:rPr>
              <a:t>2</a:t>
            </a:r>
            <a:endParaRPr kumimoji="1" lang="ja-JP" altLang="en-US" sz="1400" dirty="0">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309" name="テキスト ボックス 308">
            <a:extLst>
              <a:ext uri="{FF2B5EF4-FFF2-40B4-BE49-F238E27FC236}">
                <a16:creationId xmlns:a16="http://schemas.microsoft.com/office/drawing/2014/main" id="{EC11AC6F-8E41-3B78-0005-3DC038FC1F41}"/>
              </a:ext>
            </a:extLst>
          </p:cNvPr>
          <p:cNvSpPr txBox="1"/>
          <p:nvPr/>
        </p:nvSpPr>
        <p:spPr>
          <a:xfrm>
            <a:off x="5694042" y="6127276"/>
            <a:ext cx="284052" cy="291357"/>
          </a:xfrm>
          <a:prstGeom prst="rect">
            <a:avLst/>
          </a:prstGeom>
          <a:noFill/>
        </p:spPr>
        <p:txBody>
          <a:bodyPr wrap="none" rtlCol="0">
            <a:spAutoFit/>
          </a:bodyPr>
          <a:lstStyle/>
          <a:p>
            <a:r>
              <a:rPr kumimoji="1" lang="en-US" altLang="ja-JP" sz="1400" dirty="0">
                <a:latin typeface="Arial Unicode MS" panose="020B0604020202020204" pitchFamily="50" charset="-128"/>
                <a:ea typeface="Arial Unicode MS" panose="020B0604020202020204" pitchFamily="50" charset="-128"/>
                <a:cs typeface="Arial Unicode MS" panose="020B0604020202020204" pitchFamily="50" charset="-128"/>
              </a:rPr>
              <a:t>0</a:t>
            </a:r>
            <a:endParaRPr kumimoji="1" lang="ja-JP" altLang="en-US" sz="1400" dirty="0">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310" name="テキスト ボックス 309">
            <a:extLst>
              <a:ext uri="{FF2B5EF4-FFF2-40B4-BE49-F238E27FC236}">
                <a16:creationId xmlns:a16="http://schemas.microsoft.com/office/drawing/2014/main" id="{5181EA80-C71A-E274-69B4-07409AD5925B}"/>
              </a:ext>
            </a:extLst>
          </p:cNvPr>
          <p:cNvSpPr txBox="1"/>
          <p:nvPr/>
        </p:nvSpPr>
        <p:spPr>
          <a:xfrm>
            <a:off x="8437237" y="6127276"/>
            <a:ext cx="482824" cy="291357"/>
          </a:xfrm>
          <a:prstGeom prst="rect">
            <a:avLst/>
          </a:prstGeom>
          <a:noFill/>
        </p:spPr>
        <p:txBody>
          <a:bodyPr wrap="none" rtlCol="0">
            <a:spAutoFit/>
          </a:bodyPr>
          <a:lstStyle/>
          <a:p>
            <a:r>
              <a:rPr kumimoji="1" lang="en-US" altLang="ja-JP" sz="1400" dirty="0">
                <a:latin typeface="Arial Unicode MS" panose="020B0604020202020204" pitchFamily="50" charset="-128"/>
                <a:ea typeface="Arial Unicode MS" panose="020B0604020202020204" pitchFamily="50" charset="-128"/>
                <a:cs typeface="Arial Unicode MS" panose="020B0604020202020204" pitchFamily="50" charset="-128"/>
              </a:rPr>
              <a:t>200</a:t>
            </a:r>
            <a:endParaRPr kumimoji="1" lang="ja-JP" altLang="en-US" sz="1400" dirty="0">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311" name="テキスト ボックス 310">
            <a:extLst>
              <a:ext uri="{FF2B5EF4-FFF2-40B4-BE49-F238E27FC236}">
                <a16:creationId xmlns:a16="http://schemas.microsoft.com/office/drawing/2014/main" id="{D0F39FD2-0350-5B41-D055-82BCD6CDDAEA}"/>
              </a:ext>
            </a:extLst>
          </p:cNvPr>
          <p:cNvSpPr txBox="1"/>
          <p:nvPr/>
        </p:nvSpPr>
        <p:spPr>
          <a:xfrm>
            <a:off x="7683820" y="6127276"/>
            <a:ext cx="482824" cy="291357"/>
          </a:xfrm>
          <a:prstGeom prst="rect">
            <a:avLst/>
          </a:prstGeom>
          <a:noFill/>
        </p:spPr>
        <p:txBody>
          <a:bodyPr wrap="none" rtlCol="0">
            <a:spAutoFit/>
          </a:bodyPr>
          <a:lstStyle/>
          <a:p>
            <a:r>
              <a:rPr kumimoji="1" lang="en-US" altLang="ja-JP" sz="1400" dirty="0">
                <a:latin typeface="Arial Unicode MS" panose="020B0604020202020204" pitchFamily="50" charset="-128"/>
                <a:ea typeface="Arial Unicode MS" panose="020B0604020202020204" pitchFamily="50" charset="-128"/>
                <a:cs typeface="Arial Unicode MS" panose="020B0604020202020204" pitchFamily="50" charset="-128"/>
              </a:rPr>
              <a:t>150</a:t>
            </a:r>
            <a:endParaRPr kumimoji="1" lang="ja-JP" altLang="en-US" sz="1400" dirty="0">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312" name="テキスト ボックス 311">
            <a:extLst>
              <a:ext uri="{FF2B5EF4-FFF2-40B4-BE49-F238E27FC236}">
                <a16:creationId xmlns:a16="http://schemas.microsoft.com/office/drawing/2014/main" id="{F60B984A-C54C-8DF2-DF66-46B4B1C434D9}"/>
              </a:ext>
            </a:extLst>
          </p:cNvPr>
          <p:cNvSpPr txBox="1"/>
          <p:nvPr/>
        </p:nvSpPr>
        <p:spPr>
          <a:xfrm>
            <a:off x="6988331" y="6127276"/>
            <a:ext cx="482824" cy="291357"/>
          </a:xfrm>
          <a:prstGeom prst="rect">
            <a:avLst/>
          </a:prstGeom>
          <a:noFill/>
        </p:spPr>
        <p:txBody>
          <a:bodyPr wrap="none" rtlCol="0">
            <a:spAutoFit/>
          </a:bodyPr>
          <a:lstStyle/>
          <a:p>
            <a:r>
              <a:rPr kumimoji="1" lang="en-US" altLang="ja-JP" sz="1400" dirty="0">
                <a:latin typeface="Arial Unicode MS" panose="020B0604020202020204" pitchFamily="50" charset="-128"/>
                <a:ea typeface="Arial Unicode MS" panose="020B0604020202020204" pitchFamily="50" charset="-128"/>
                <a:cs typeface="Arial Unicode MS" panose="020B0604020202020204" pitchFamily="50" charset="-128"/>
              </a:rPr>
              <a:t>100</a:t>
            </a:r>
            <a:endParaRPr kumimoji="1" lang="ja-JP" altLang="en-US" sz="1400" dirty="0">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313" name="テキスト ボックス 312">
            <a:extLst>
              <a:ext uri="{FF2B5EF4-FFF2-40B4-BE49-F238E27FC236}">
                <a16:creationId xmlns:a16="http://schemas.microsoft.com/office/drawing/2014/main" id="{5DDF1BC2-59A4-EAC9-FC16-C5DEF833F303}"/>
              </a:ext>
            </a:extLst>
          </p:cNvPr>
          <p:cNvSpPr txBox="1"/>
          <p:nvPr/>
        </p:nvSpPr>
        <p:spPr>
          <a:xfrm>
            <a:off x="6308288" y="6127276"/>
            <a:ext cx="383438" cy="291357"/>
          </a:xfrm>
          <a:prstGeom prst="rect">
            <a:avLst/>
          </a:prstGeom>
          <a:noFill/>
        </p:spPr>
        <p:txBody>
          <a:bodyPr wrap="none" rtlCol="0">
            <a:spAutoFit/>
          </a:bodyPr>
          <a:lstStyle/>
          <a:p>
            <a:r>
              <a:rPr kumimoji="1" lang="en-US" altLang="ja-JP" sz="1400" dirty="0">
                <a:latin typeface="Arial Unicode MS" panose="020B0604020202020204" pitchFamily="50" charset="-128"/>
                <a:ea typeface="Arial Unicode MS" panose="020B0604020202020204" pitchFamily="50" charset="-128"/>
                <a:cs typeface="Arial Unicode MS" panose="020B0604020202020204" pitchFamily="50" charset="-128"/>
              </a:rPr>
              <a:t>50</a:t>
            </a:r>
            <a:endParaRPr kumimoji="1" lang="ja-JP" altLang="en-US" sz="1400" dirty="0">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314" name="テキスト ボックス 313">
            <a:extLst>
              <a:ext uri="{FF2B5EF4-FFF2-40B4-BE49-F238E27FC236}">
                <a16:creationId xmlns:a16="http://schemas.microsoft.com/office/drawing/2014/main" id="{C707F317-0579-EEA1-9924-B90590B8DC11}"/>
              </a:ext>
            </a:extLst>
          </p:cNvPr>
          <p:cNvSpPr txBox="1"/>
          <p:nvPr/>
        </p:nvSpPr>
        <p:spPr>
          <a:xfrm>
            <a:off x="5957081" y="6334795"/>
            <a:ext cx="2606804" cy="291357"/>
          </a:xfrm>
          <a:prstGeom prst="rect">
            <a:avLst/>
          </a:prstGeom>
          <a:noFill/>
        </p:spPr>
        <p:txBody>
          <a:bodyPr wrap="none" rtlCol="0">
            <a:spAutoFit/>
          </a:bodyPr>
          <a:lstStyle/>
          <a:p>
            <a:r>
              <a:rPr kumimoji="1" lang="ja-JP" altLang="en-US" sz="1400" dirty="0">
                <a:latin typeface="Arial Unicode MS" panose="020B0604020202020204" pitchFamily="50" charset="-128"/>
                <a:ea typeface="Arial Unicode MS" panose="020B0604020202020204" pitchFamily="50" charset="-128"/>
                <a:cs typeface="Arial Unicode MS" panose="020B0604020202020204" pitchFamily="50" charset="-128"/>
              </a:rPr>
              <a:t>プラズマ電極からの距離 </a:t>
            </a:r>
            <a:r>
              <a:rPr kumimoji="1" lang="en-US" altLang="ja-JP" sz="1400" dirty="0">
                <a:latin typeface="Arial Unicode MS" panose="020B0604020202020204" pitchFamily="50" charset="-128"/>
                <a:ea typeface="Arial Unicode MS" panose="020B0604020202020204" pitchFamily="50" charset="-128"/>
                <a:cs typeface="Arial Unicode MS" panose="020B0604020202020204" pitchFamily="50" charset="-128"/>
              </a:rPr>
              <a:t>[mm]</a:t>
            </a:r>
            <a:endParaRPr kumimoji="1" lang="ja-JP" altLang="en-US" sz="1400" dirty="0">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315" name="テキスト ボックス 314">
            <a:extLst>
              <a:ext uri="{FF2B5EF4-FFF2-40B4-BE49-F238E27FC236}">
                <a16:creationId xmlns:a16="http://schemas.microsoft.com/office/drawing/2014/main" id="{2F4B129D-341C-F56D-B4E9-1FBDEA87C03D}"/>
              </a:ext>
            </a:extLst>
          </p:cNvPr>
          <p:cNvSpPr txBox="1"/>
          <p:nvPr/>
        </p:nvSpPr>
        <p:spPr>
          <a:xfrm>
            <a:off x="1231948" y="684093"/>
            <a:ext cx="7077151" cy="319639"/>
          </a:xfrm>
          <a:prstGeom prst="rect">
            <a:avLst/>
          </a:prstGeom>
          <a:solidFill>
            <a:schemeClr val="accent3">
              <a:lumMod val="20000"/>
              <a:lumOff val="80000"/>
            </a:schemeClr>
          </a:solidFill>
          <a:ln>
            <a:solidFill>
              <a:schemeClr val="tx1"/>
            </a:solidFill>
          </a:ln>
        </p:spPr>
        <p:txBody>
          <a:bodyPr wrap="square" rtlCol="0">
            <a:spAutoFit/>
          </a:bodyPr>
          <a:lstStyle/>
          <a:p>
            <a:r>
              <a:rPr kumimoji="1" lang="en-US" altLang="ja-JP" sz="1477" dirty="0"/>
              <a:t>QST</a:t>
            </a:r>
            <a:r>
              <a:rPr kumimoji="1" lang="ja-JP" altLang="en-US" sz="1477" dirty="0"/>
              <a:t>において、トムソン散乱計測を用いた負イオン引出面の直接計測手法を開発</a:t>
            </a:r>
          </a:p>
        </p:txBody>
      </p:sp>
      <p:sp>
        <p:nvSpPr>
          <p:cNvPr id="5" name="テキスト ボックス 4">
            <a:extLst>
              <a:ext uri="{FF2B5EF4-FFF2-40B4-BE49-F238E27FC236}">
                <a16:creationId xmlns:a16="http://schemas.microsoft.com/office/drawing/2014/main" id="{CDC78A27-87FC-114E-90C9-773643004C82}"/>
              </a:ext>
            </a:extLst>
          </p:cNvPr>
          <p:cNvSpPr txBox="1"/>
          <p:nvPr/>
        </p:nvSpPr>
        <p:spPr>
          <a:xfrm>
            <a:off x="6278752" y="4198642"/>
            <a:ext cx="2846197" cy="319639"/>
          </a:xfrm>
          <a:prstGeom prst="rect">
            <a:avLst/>
          </a:prstGeom>
          <a:solidFill>
            <a:schemeClr val="accent3">
              <a:lumMod val="20000"/>
              <a:lumOff val="80000"/>
            </a:schemeClr>
          </a:solidFill>
          <a:ln>
            <a:solidFill>
              <a:schemeClr val="tx1"/>
            </a:solidFill>
          </a:ln>
        </p:spPr>
        <p:txBody>
          <a:bodyPr wrap="square" rtlCol="0">
            <a:spAutoFit/>
          </a:bodyPr>
          <a:lstStyle/>
          <a:p>
            <a:r>
              <a:rPr kumimoji="1" lang="ja-JP" altLang="en-US" sz="1477" dirty="0"/>
              <a:t>引出領域近傍までの計測を達成</a:t>
            </a:r>
          </a:p>
        </p:txBody>
      </p:sp>
      <p:cxnSp>
        <p:nvCxnSpPr>
          <p:cNvPr id="37" name="直線コネクタ 36">
            <a:extLst>
              <a:ext uri="{FF2B5EF4-FFF2-40B4-BE49-F238E27FC236}">
                <a16:creationId xmlns:a16="http://schemas.microsoft.com/office/drawing/2014/main" id="{0047DAA3-7BD0-B70A-7196-B726E15FEF2F}"/>
              </a:ext>
            </a:extLst>
          </p:cNvPr>
          <p:cNvCxnSpPr>
            <a:cxnSpLocks/>
          </p:cNvCxnSpPr>
          <p:nvPr/>
        </p:nvCxnSpPr>
        <p:spPr>
          <a:xfrm>
            <a:off x="4770523" y="1029218"/>
            <a:ext cx="0" cy="5805806"/>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239" name="吹き出し: 四角形 238">
            <a:extLst>
              <a:ext uri="{FF2B5EF4-FFF2-40B4-BE49-F238E27FC236}">
                <a16:creationId xmlns:a16="http://schemas.microsoft.com/office/drawing/2014/main" id="{00EB0F96-5C73-AE9C-C1B4-E5555B1B0D53}"/>
              </a:ext>
            </a:extLst>
          </p:cNvPr>
          <p:cNvSpPr/>
          <p:nvPr/>
        </p:nvSpPr>
        <p:spPr>
          <a:xfrm>
            <a:off x="473547" y="5058332"/>
            <a:ext cx="940056" cy="270717"/>
          </a:xfrm>
          <a:prstGeom prst="wedgeRectCallout">
            <a:avLst>
              <a:gd name="adj1" fmla="val 36877"/>
              <a:gd name="adj2" fmla="val 106849"/>
            </a:avLst>
          </a:prstGeom>
          <a:solidFill>
            <a:srgbClr val="FFFF00"/>
          </a:solid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900" b="1" dirty="0">
                <a:solidFill>
                  <a:srgbClr val="FF0000"/>
                </a:solidFill>
              </a:rPr>
              <a:t>負イオン</a:t>
            </a:r>
            <a:endParaRPr kumimoji="1" lang="en-US" altLang="ja-JP" sz="900" b="1" dirty="0">
              <a:solidFill>
                <a:srgbClr val="FF0000"/>
              </a:solidFill>
            </a:endParaRPr>
          </a:p>
          <a:p>
            <a:pPr algn="ctr"/>
            <a:r>
              <a:rPr kumimoji="1" lang="ja-JP" altLang="en-US" sz="900" b="1" dirty="0">
                <a:solidFill>
                  <a:srgbClr val="FF0000"/>
                </a:solidFill>
              </a:rPr>
              <a:t>引出面</a:t>
            </a:r>
          </a:p>
        </p:txBody>
      </p:sp>
    </p:spTree>
    <p:extLst>
      <p:ext uri="{BB962C8B-B14F-4D97-AF65-F5344CB8AC3E}">
        <p14:creationId xmlns:p14="http://schemas.microsoft.com/office/powerpoint/2010/main" val="28127218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グループ化 8">
            <a:extLst>
              <a:ext uri="{FF2B5EF4-FFF2-40B4-BE49-F238E27FC236}">
                <a16:creationId xmlns:a16="http://schemas.microsoft.com/office/drawing/2014/main" id="{F8CBF264-6F7A-1A33-47E7-4ECB4DBD485F}"/>
              </a:ext>
            </a:extLst>
          </p:cNvPr>
          <p:cNvGrpSpPr/>
          <p:nvPr/>
        </p:nvGrpSpPr>
        <p:grpSpPr>
          <a:xfrm>
            <a:off x="928367" y="4239465"/>
            <a:ext cx="5214455" cy="1786773"/>
            <a:chOff x="2357307" y="2466362"/>
            <a:chExt cx="4900927" cy="1535187"/>
          </a:xfrm>
        </p:grpSpPr>
        <p:pic>
          <p:nvPicPr>
            <p:cNvPr id="29" name="図 28">
              <a:extLst>
                <a:ext uri="{FF2B5EF4-FFF2-40B4-BE49-F238E27FC236}">
                  <a16:creationId xmlns:a16="http://schemas.microsoft.com/office/drawing/2014/main" id="{CA82F5FA-9488-924B-2BDD-CDDE0FC3E8BB}"/>
                </a:ext>
              </a:extLst>
            </p:cNvPr>
            <p:cNvPicPr>
              <a:picLocks noChangeAspect="1"/>
            </p:cNvPicPr>
            <p:nvPr/>
          </p:nvPicPr>
          <p:blipFill rotWithShape="1">
            <a:blip r:embed="rId2"/>
            <a:srcRect l="17065" t="10713" r="63826" b="28229"/>
            <a:stretch/>
          </p:blipFill>
          <p:spPr>
            <a:xfrm>
              <a:off x="2818701" y="2466362"/>
              <a:ext cx="1031846" cy="1535187"/>
            </a:xfrm>
            <a:prstGeom prst="rect">
              <a:avLst/>
            </a:prstGeom>
          </p:spPr>
        </p:pic>
        <p:pic>
          <p:nvPicPr>
            <p:cNvPr id="30" name="Picture 2" descr="負イオン源テストスタンド">
              <a:extLst>
                <a:ext uri="{FF2B5EF4-FFF2-40B4-BE49-F238E27FC236}">
                  <a16:creationId xmlns:a16="http://schemas.microsoft.com/office/drawing/2014/main" id="{AD8776CE-4B64-BC0E-D864-F1603C2CEAB0}"/>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l="36479" t="25930" b="27186"/>
            <a:stretch/>
          </p:blipFill>
          <p:spPr bwMode="auto">
            <a:xfrm>
              <a:off x="3833735" y="2827090"/>
              <a:ext cx="3424499" cy="1174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3" descr="負イオン源テストスタンド">
              <a:extLst>
                <a:ext uri="{FF2B5EF4-FFF2-40B4-BE49-F238E27FC236}">
                  <a16:creationId xmlns:a16="http://schemas.microsoft.com/office/drawing/2014/main" id="{3E54ADB9-B9CB-F144-1C35-A030CD873B8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8626" t="35178" r="82816" b="52766"/>
            <a:stretch/>
          </p:blipFill>
          <p:spPr bwMode="auto">
            <a:xfrm>
              <a:off x="2357307" y="3078759"/>
              <a:ext cx="461394" cy="302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1" name="Picture 4" descr="負イオン源テストスタンド">
            <a:extLst>
              <a:ext uri="{FF2B5EF4-FFF2-40B4-BE49-F238E27FC236}">
                <a16:creationId xmlns:a16="http://schemas.microsoft.com/office/drawing/2014/main" id="{7A3C98E1-AFF6-9E95-948B-BEAE20861C4B}"/>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l="7847" t="81186" r="1745"/>
          <a:stretch/>
        </p:blipFill>
        <p:spPr bwMode="auto">
          <a:xfrm>
            <a:off x="793371" y="6086194"/>
            <a:ext cx="5403041" cy="522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直線矢印コネクタ 11">
            <a:extLst>
              <a:ext uri="{FF2B5EF4-FFF2-40B4-BE49-F238E27FC236}">
                <a16:creationId xmlns:a16="http://schemas.microsoft.com/office/drawing/2014/main" id="{19EA0FAC-EF57-EB36-60CA-6819014C6D1C}"/>
              </a:ext>
            </a:extLst>
          </p:cNvPr>
          <p:cNvCxnSpPr/>
          <p:nvPr/>
        </p:nvCxnSpPr>
        <p:spPr>
          <a:xfrm flipH="1" flipV="1">
            <a:off x="2515303" y="3365292"/>
            <a:ext cx="424979" cy="530719"/>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pic>
        <p:nvPicPr>
          <p:cNvPr id="40" name="図 39">
            <a:extLst>
              <a:ext uri="{FF2B5EF4-FFF2-40B4-BE49-F238E27FC236}">
                <a16:creationId xmlns:a16="http://schemas.microsoft.com/office/drawing/2014/main" id="{D4C78A42-FFFC-B81F-CEA6-1EBAD102E3E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28468" y="794261"/>
            <a:ext cx="4193052" cy="3158594"/>
          </a:xfrm>
          <a:prstGeom prst="rect">
            <a:avLst/>
          </a:prstGeom>
          <a:ln w="12700">
            <a:solidFill>
              <a:schemeClr val="bg1"/>
            </a:solidFill>
          </a:ln>
        </p:spPr>
      </p:pic>
      <p:pic>
        <p:nvPicPr>
          <p:cNvPr id="41" name="図 40">
            <a:extLst>
              <a:ext uri="{FF2B5EF4-FFF2-40B4-BE49-F238E27FC236}">
                <a16:creationId xmlns:a16="http://schemas.microsoft.com/office/drawing/2014/main" id="{3C8B78F3-DAAA-3019-414D-F56E3FBD764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0788" y="794261"/>
            <a:ext cx="4194746" cy="3158594"/>
          </a:xfrm>
          <a:prstGeom prst="rect">
            <a:avLst/>
          </a:prstGeom>
          <a:ln w="12700">
            <a:solidFill>
              <a:schemeClr val="bg1"/>
            </a:solidFill>
          </a:ln>
        </p:spPr>
      </p:pic>
      <p:graphicFrame>
        <p:nvGraphicFramePr>
          <p:cNvPr id="7" name="オブジェクト 6">
            <a:extLst>
              <a:ext uri="{FF2B5EF4-FFF2-40B4-BE49-F238E27FC236}">
                <a16:creationId xmlns:a16="http://schemas.microsoft.com/office/drawing/2014/main" id="{39F67017-428E-C4AC-D8EA-52503044EC60}"/>
              </a:ext>
            </a:extLst>
          </p:cNvPr>
          <p:cNvGraphicFramePr>
            <a:graphicFrameLocks noChangeAspect="1"/>
          </p:cNvGraphicFramePr>
          <p:nvPr/>
        </p:nvGraphicFramePr>
        <p:xfrm>
          <a:off x="3611599" y="2742823"/>
          <a:ext cx="2038925" cy="1235118"/>
        </p:xfrm>
        <a:graphic>
          <a:graphicData uri="http://schemas.openxmlformats.org/presentationml/2006/ole">
            <mc:AlternateContent xmlns:mc="http://schemas.openxmlformats.org/markup-compatibility/2006">
              <mc:Choice xmlns:v="urn:schemas-microsoft-com:vml" Requires="v">
                <p:oleObj name="Drawing" r:id="rId8" imgW="4952880" imgH="3000240" progId="Canvas.Drawing.X">
                  <p:embed/>
                </p:oleObj>
              </mc:Choice>
              <mc:Fallback>
                <p:oleObj name="Drawing" r:id="rId8" imgW="4952880" imgH="3000240" progId="Canvas.Drawing.X">
                  <p:embed/>
                  <p:pic>
                    <p:nvPicPr>
                      <p:cNvPr id="7" name="オブジェクト 6">
                        <a:extLst>
                          <a:ext uri="{FF2B5EF4-FFF2-40B4-BE49-F238E27FC236}">
                            <a16:creationId xmlns:a16="http://schemas.microsoft.com/office/drawing/2014/main" id="{39F67017-428E-C4AC-D8EA-52503044EC6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11599" y="2742823"/>
                        <a:ext cx="2038925" cy="1235118"/>
                      </a:xfrm>
                      <a:prstGeom prst="rect">
                        <a:avLst/>
                      </a:prstGeom>
                      <a:noFill/>
                      <a:ln>
                        <a:noFill/>
                      </a:ln>
                      <a:effectLst/>
                    </p:spPr>
                  </p:pic>
                </p:oleObj>
              </mc:Fallback>
            </mc:AlternateContent>
          </a:graphicData>
        </a:graphic>
      </p:graphicFrame>
      <p:graphicFrame>
        <p:nvGraphicFramePr>
          <p:cNvPr id="45" name="表 44">
            <a:extLst>
              <a:ext uri="{FF2B5EF4-FFF2-40B4-BE49-F238E27FC236}">
                <a16:creationId xmlns:a16="http://schemas.microsoft.com/office/drawing/2014/main" id="{6F8A5DD3-06BF-6CB8-E5EE-491A4B33A380}"/>
              </a:ext>
            </a:extLst>
          </p:cNvPr>
          <p:cNvGraphicFramePr>
            <a:graphicFrameLocks noGrp="1"/>
          </p:cNvGraphicFramePr>
          <p:nvPr>
            <p:extLst>
              <p:ext uri="{D42A27DB-BD31-4B8C-83A1-F6EECF244321}">
                <p14:modId xmlns:p14="http://schemas.microsoft.com/office/powerpoint/2010/main" val="4076921329"/>
              </p:ext>
            </p:extLst>
          </p:nvPr>
        </p:nvGraphicFramePr>
        <p:xfrm>
          <a:off x="5086851" y="3754122"/>
          <a:ext cx="3871594" cy="2396198"/>
        </p:xfrm>
        <a:graphic>
          <a:graphicData uri="http://schemas.openxmlformats.org/drawingml/2006/table">
            <a:tbl>
              <a:tblPr firstRow="1" bandRow="1">
                <a:tableStyleId>{5C22544A-7EE6-4342-B048-85BDC9FD1C3A}</a:tableStyleId>
              </a:tblPr>
              <a:tblGrid>
                <a:gridCol w="1935797">
                  <a:extLst>
                    <a:ext uri="{9D8B030D-6E8A-4147-A177-3AD203B41FA5}">
                      <a16:colId xmlns:a16="http://schemas.microsoft.com/office/drawing/2014/main" val="1313112721"/>
                    </a:ext>
                  </a:extLst>
                </a:gridCol>
                <a:gridCol w="1935797">
                  <a:extLst>
                    <a:ext uri="{9D8B030D-6E8A-4147-A177-3AD203B41FA5}">
                      <a16:colId xmlns:a16="http://schemas.microsoft.com/office/drawing/2014/main" val="1366286701"/>
                    </a:ext>
                  </a:extLst>
                </a:gridCol>
              </a:tblGrid>
              <a:tr h="342314">
                <a:tc gridSpan="2">
                  <a:txBody>
                    <a:bodyPr/>
                    <a:lstStyle/>
                    <a:p>
                      <a:pPr algn="ctr" fontAlgn="ctr"/>
                      <a:r>
                        <a:rPr lang="ja-JP" altLang="en-US" sz="1800" b="0" i="0" u="none" strike="noStrike" dirty="0">
                          <a:solidFill>
                            <a:schemeClr val="tx1"/>
                          </a:solidFill>
                          <a:effectLst/>
                          <a:latin typeface="游ゴシック" panose="020B0400000000000000" pitchFamily="50" charset="-128"/>
                          <a:ea typeface="游ゴシック" panose="020B0400000000000000" pitchFamily="50" charset="-128"/>
                        </a:rPr>
                        <a:t>現状の</a:t>
                      </a:r>
                      <a:r>
                        <a:rPr lang="en-US" altLang="ja-JP" sz="1800" b="0" i="0" u="none" strike="noStrike" dirty="0">
                          <a:solidFill>
                            <a:schemeClr val="tx1"/>
                          </a:solidFill>
                          <a:effectLst/>
                          <a:latin typeface="游ゴシック" panose="020B0400000000000000" pitchFamily="50" charset="-128"/>
                          <a:ea typeface="游ゴシック" panose="020B0400000000000000" pitchFamily="50" charset="-128"/>
                        </a:rPr>
                        <a:t>X</a:t>
                      </a:r>
                      <a:r>
                        <a:rPr lang="ja-JP" altLang="en-US" sz="1800" b="0" i="0" u="none" strike="noStrike" dirty="0">
                          <a:solidFill>
                            <a:schemeClr val="tx1"/>
                          </a:solidFill>
                          <a:effectLst/>
                          <a:latin typeface="游ゴシック" panose="020B0400000000000000" pitchFamily="50" charset="-128"/>
                          <a:ea typeface="游ゴシック" panose="020B0400000000000000" pitchFamily="50" charset="-128"/>
                        </a:rPr>
                        <a:t>線発生装置としての仕様</a:t>
                      </a:r>
                    </a:p>
                  </a:txBody>
                  <a:tcPr marL="8792" marR="8792" marT="87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hMerge="1">
                  <a:txBody>
                    <a:bodyPr/>
                    <a:lstStyle/>
                    <a:p>
                      <a:pPr algn="ctr" fontAlgn="ctr"/>
                      <a:endParaRPr lang="en-US" sz="1800" b="0" i="0" u="none" strike="noStrike" dirty="0">
                        <a:solidFill>
                          <a:schemeClr val="tx1"/>
                        </a:solidFill>
                        <a:effectLst/>
                        <a:latin typeface="+mj-ea"/>
                        <a:ea typeface="+mj-ea"/>
                      </a:endParaRPr>
                    </a:p>
                  </a:txBody>
                  <a:tcPr marL="8792" marR="8792" marT="87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03548682"/>
                  </a:ext>
                </a:extLst>
              </a:tr>
              <a:tr h="342314">
                <a:tc>
                  <a:txBody>
                    <a:bodyPr/>
                    <a:lstStyle/>
                    <a:p>
                      <a:pPr algn="ctr" fontAlgn="ctr"/>
                      <a:r>
                        <a:rPr lang="ja-JP" altLang="en-US" sz="1800" b="1" u="none" strike="noStrike" dirty="0">
                          <a:solidFill>
                            <a:schemeClr val="tx1"/>
                          </a:solidFill>
                          <a:effectLst/>
                        </a:rPr>
                        <a:t>加速電圧</a:t>
                      </a:r>
                      <a:endParaRPr lang="ja-JP" altLang="en-US" sz="1800" b="1" i="0" u="none" strike="noStrike" dirty="0">
                        <a:solidFill>
                          <a:schemeClr val="tx1"/>
                        </a:solidFill>
                        <a:effectLst/>
                        <a:latin typeface="游ゴシック" panose="020B0400000000000000" pitchFamily="50" charset="-128"/>
                        <a:ea typeface="游ゴシック" panose="020B0400000000000000" pitchFamily="50" charset="-128"/>
                      </a:endParaRPr>
                    </a:p>
                  </a:txBody>
                  <a:tcPr marL="8792" marR="8792" marT="87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fontAlgn="ctr"/>
                      <a:r>
                        <a:rPr lang="en-US" sz="1800" b="0" u="none" strike="noStrike" dirty="0">
                          <a:solidFill>
                            <a:schemeClr val="tx1"/>
                          </a:solidFill>
                          <a:effectLst/>
                          <a:latin typeface="+mj-ea"/>
                          <a:ea typeface="Arial Unicode MS" panose="020B0604020202020204"/>
                        </a:rPr>
                        <a:t>70 kV</a:t>
                      </a:r>
                      <a:endParaRPr lang="en-US" sz="1800" b="0" i="0" u="none" strike="noStrike" dirty="0">
                        <a:solidFill>
                          <a:schemeClr val="tx1"/>
                        </a:solidFill>
                        <a:effectLst/>
                        <a:latin typeface="+mj-ea"/>
                        <a:ea typeface="Arial Unicode MS" panose="020B0604020202020204"/>
                      </a:endParaRPr>
                    </a:p>
                  </a:txBody>
                  <a:tcPr marL="8792" marR="8792" marT="87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44698368"/>
                  </a:ext>
                </a:extLst>
              </a:tr>
              <a:tr h="342314">
                <a:tc>
                  <a:txBody>
                    <a:bodyPr/>
                    <a:lstStyle/>
                    <a:p>
                      <a:pPr algn="ctr" fontAlgn="ctr"/>
                      <a:r>
                        <a:rPr lang="ja-JP" altLang="en-US" sz="1800" b="1" u="none" strike="noStrike" dirty="0">
                          <a:solidFill>
                            <a:schemeClr val="tx1"/>
                          </a:solidFill>
                          <a:effectLst/>
                        </a:rPr>
                        <a:t>加速電流</a:t>
                      </a:r>
                      <a:endParaRPr lang="ja-JP" altLang="en-US" sz="1800" b="1" i="0" u="none" strike="noStrike" dirty="0">
                        <a:solidFill>
                          <a:schemeClr val="tx1"/>
                        </a:solidFill>
                        <a:effectLst/>
                        <a:latin typeface="游ゴシック" panose="020B0400000000000000" pitchFamily="50" charset="-128"/>
                        <a:ea typeface="游ゴシック" panose="020B0400000000000000" pitchFamily="50" charset="-128"/>
                      </a:endParaRPr>
                    </a:p>
                  </a:txBody>
                  <a:tcPr marL="8792" marR="8792" marT="87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fontAlgn="ctr"/>
                      <a:r>
                        <a:rPr lang="en-US" sz="1800" b="0" i="0" u="none" strike="noStrike" dirty="0">
                          <a:solidFill>
                            <a:schemeClr val="tx1"/>
                          </a:solidFill>
                          <a:effectLst/>
                          <a:latin typeface="+mj-ea"/>
                          <a:ea typeface="Arial Unicode MS" panose="020B0604020202020204"/>
                        </a:rPr>
                        <a:t>0.6A</a:t>
                      </a:r>
                    </a:p>
                  </a:txBody>
                  <a:tcPr marL="8792" marR="8792" marT="87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86020668"/>
                  </a:ext>
                </a:extLst>
              </a:tr>
              <a:tr h="342314">
                <a:tc>
                  <a:txBody>
                    <a:bodyPr/>
                    <a:lstStyle/>
                    <a:p>
                      <a:pPr algn="ctr" fontAlgn="ctr"/>
                      <a:r>
                        <a:rPr lang="ja-JP" altLang="en-US" sz="1800" b="1" u="none" strike="noStrike" dirty="0">
                          <a:solidFill>
                            <a:schemeClr val="tx1"/>
                          </a:solidFill>
                          <a:effectLst/>
                        </a:rPr>
                        <a:t>パルス</a:t>
                      </a:r>
                      <a:endParaRPr lang="ja-JP" altLang="en-US" sz="1800" b="1" i="0" u="none" strike="noStrike" dirty="0">
                        <a:solidFill>
                          <a:schemeClr val="tx1"/>
                        </a:solidFill>
                        <a:effectLst/>
                        <a:latin typeface="游ゴシック" panose="020B0400000000000000" pitchFamily="50" charset="-128"/>
                        <a:ea typeface="游ゴシック" panose="020B0400000000000000" pitchFamily="50" charset="-128"/>
                      </a:endParaRPr>
                    </a:p>
                  </a:txBody>
                  <a:tcPr marL="8792" marR="8792" marT="87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fontAlgn="ctr"/>
                      <a:r>
                        <a:rPr lang="en-US" altLang="ja-JP" sz="1800" b="1" u="none" strike="noStrike" dirty="0">
                          <a:solidFill>
                            <a:schemeClr val="tx1"/>
                          </a:solidFill>
                          <a:effectLst/>
                          <a:latin typeface="+mj-ea"/>
                          <a:ea typeface="Arial Unicode MS" panose="020B0604020202020204"/>
                        </a:rPr>
                        <a:t>20</a:t>
                      </a:r>
                      <a:r>
                        <a:rPr lang="ja-JP" altLang="en-US" sz="1800" b="1" u="none" strike="noStrike" dirty="0">
                          <a:solidFill>
                            <a:schemeClr val="tx1"/>
                          </a:solidFill>
                          <a:effectLst/>
                          <a:latin typeface="+mj-ea"/>
                          <a:ea typeface="Arial Unicode MS" panose="020B0604020202020204"/>
                        </a:rPr>
                        <a:t>秒</a:t>
                      </a:r>
                      <a:endParaRPr lang="ja-JP" altLang="en-US" sz="1800" b="1" i="0" u="none" strike="noStrike" dirty="0">
                        <a:solidFill>
                          <a:schemeClr val="tx1"/>
                        </a:solidFill>
                        <a:effectLst/>
                        <a:latin typeface="+mj-ea"/>
                        <a:ea typeface="Arial Unicode MS" panose="020B0604020202020204"/>
                      </a:endParaRPr>
                    </a:p>
                  </a:txBody>
                  <a:tcPr marL="8792" marR="8792" marT="87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66517875"/>
                  </a:ext>
                </a:extLst>
              </a:tr>
              <a:tr h="342314">
                <a:tc>
                  <a:txBody>
                    <a:bodyPr/>
                    <a:lstStyle/>
                    <a:p>
                      <a:pPr algn="ctr" fontAlgn="ctr"/>
                      <a:r>
                        <a:rPr lang="en-US" sz="1800" b="1" u="none" strike="noStrike">
                          <a:solidFill>
                            <a:schemeClr val="tx1"/>
                          </a:solidFill>
                          <a:effectLst/>
                        </a:rPr>
                        <a:t>Duty</a:t>
                      </a:r>
                      <a:endParaRPr lang="en-US" sz="1800" b="1" i="0" u="none" strike="noStrike">
                        <a:solidFill>
                          <a:schemeClr val="tx1"/>
                        </a:solidFill>
                        <a:effectLst/>
                        <a:latin typeface="游ゴシック" panose="020B0400000000000000" pitchFamily="50" charset="-128"/>
                        <a:ea typeface="游ゴシック" panose="020B0400000000000000" pitchFamily="50" charset="-128"/>
                      </a:endParaRPr>
                    </a:p>
                  </a:txBody>
                  <a:tcPr marL="8792" marR="8792" marT="87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fontAlgn="ctr"/>
                      <a:r>
                        <a:rPr lang="en-US" altLang="ja-JP" sz="1800" b="1" u="none" strike="noStrike" dirty="0">
                          <a:solidFill>
                            <a:schemeClr val="tx1"/>
                          </a:solidFill>
                          <a:effectLst/>
                          <a:latin typeface="+mj-ea"/>
                          <a:ea typeface="Arial Unicode MS" panose="020B0604020202020204"/>
                        </a:rPr>
                        <a:t>1/30</a:t>
                      </a:r>
                      <a:endParaRPr lang="en-US" altLang="ja-JP" sz="1800" b="1" i="0" u="none" strike="noStrike" dirty="0">
                        <a:solidFill>
                          <a:schemeClr val="tx1"/>
                        </a:solidFill>
                        <a:effectLst/>
                        <a:latin typeface="+mj-ea"/>
                        <a:ea typeface="Arial Unicode MS" panose="020B0604020202020204"/>
                      </a:endParaRPr>
                    </a:p>
                  </a:txBody>
                  <a:tcPr marL="8792" marR="8792" marT="87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11075945"/>
                  </a:ext>
                </a:extLst>
              </a:tr>
              <a:tr h="342314">
                <a:tc>
                  <a:txBody>
                    <a:bodyPr/>
                    <a:lstStyle/>
                    <a:p>
                      <a:pPr algn="ctr" fontAlgn="ctr"/>
                      <a:r>
                        <a:rPr lang="ja-JP" altLang="en-US" sz="1800" b="1" i="0" u="none" strike="noStrike">
                          <a:solidFill>
                            <a:schemeClr val="tx1"/>
                          </a:solidFill>
                          <a:effectLst/>
                          <a:latin typeface="游ゴシック" panose="020B0400000000000000" pitchFamily="50" charset="-128"/>
                          <a:ea typeface="游ゴシック" panose="020B0400000000000000" pitchFamily="50" charset="-128"/>
                        </a:rPr>
                        <a:t>ガス種</a:t>
                      </a:r>
                      <a:endParaRPr lang="en-US" sz="1800" b="1" i="0" u="none" strike="noStrike">
                        <a:solidFill>
                          <a:schemeClr val="tx1"/>
                        </a:solidFill>
                        <a:effectLst/>
                        <a:latin typeface="游ゴシック" panose="020B0400000000000000" pitchFamily="50" charset="-128"/>
                        <a:ea typeface="游ゴシック" panose="020B0400000000000000" pitchFamily="50" charset="-128"/>
                      </a:endParaRPr>
                    </a:p>
                  </a:txBody>
                  <a:tcPr marL="8792" marR="8792" marT="87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fontAlgn="ctr"/>
                      <a:r>
                        <a:rPr lang="ja-JP" altLang="en-US" sz="1800" b="1" i="0" u="none" strike="noStrike" dirty="0">
                          <a:solidFill>
                            <a:schemeClr val="tx1"/>
                          </a:solidFill>
                          <a:effectLst/>
                          <a:latin typeface="+mj-ea"/>
                          <a:ea typeface="Arial Unicode MS" panose="020B0604020202020204"/>
                        </a:rPr>
                        <a:t>軽水素</a:t>
                      </a:r>
                      <a:r>
                        <a:rPr lang="en-US" altLang="ja-JP" sz="1800" b="1" i="0" u="none" strike="noStrike" dirty="0">
                          <a:solidFill>
                            <a:schemeClr val="tx1"/>
                          </a:solidFill>
                          <a:effectLst/>
                          <a:latin typeface="+mj-ea"/>
                          <a:ea typeface="Arial Unicode MS" panose="020B0604020202020204"/>
                        </a:rPr>
                        <a:t>(H-, H+)</a:t>
                      </a:r>
                    </a:p>
                  </a:txBody>
                  <a:tcPr marL="8792" marR="8792" marT="87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74382796"/>
                  </a:ext>
                </a:extLst>
              </a:tr>
              <a:tr h="342314">
                <a:tc>
                  <a:txBody>
                    <a:bodyPr/>
                    <a:lstStyle/>
                    <a:p>
                      <a:pPr algn="ctr" fontAlgn="ctr"/>
                      <a:r>
                        <a:rPr lang="ja-JP" altLang="en-US" sz="1800" b="1" i="0" u="none" strike="noStrike">
                          <a:solidFill>
                            <a:schemeClr val="tx1"/>
                          </a:solidFill>
                          <a:effectLst/>
                          <a:latin typeface="游ゴシック" panose="020B0400000000000000" pitchFamily="50" charset="-128"/>
                          <a:ea typeface="游ゴシック" panose="020B0400000000000000" pitchFamily="50" charset="-128"/>
                        </a:rPr>
                        <a:t>放電パワー</a:t>
                      </a:r>
                      <a:endParaRPr lang="en-US" sz="1800" b="1" i="0" u="none" strike="noStrike">
                        <a:solidFill>
                          <a:schemeClr val="tx1"/>
                        </a:solidFill>
                        <a:effectLst/>
                        <a:latin typeface="游ゴシック" panose="020B0400000000000000" pitchFamily="50" charset="-128"/>
                        <a:ea typeface="游ゴシック" panose="020B0400000000000000" pitchFamily="50" charset="-128"/>
                      </a:endParaRPr>
                    </a:p>
                  </a:txBody>
                  <a:tcPr marL="8792" marR="8792" marT="87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fontAlgn="ctr"/>
                      <a:r>
                        <a:rPr lang="en-US" altLang="ja-JP" sz="1800" b="1" i="0" u="none" strike="noStrike" dirty="0">
                          <a:solidFill>
                            <a:schemeClr val="tx1"/>
                          </a:solidFill>
                          <a:effectLst/>
                          <a:latin typeface="+mj-ea"/>
                          <a:ea typeface="Arial Unicode MS" panose="020B0604020202020204"/>
                        </a:rPr>
                        <a:t>30~40kW</a:t>
                      </a:r>
                    </a:p>
                  </a:txBody>
                  <a:tcPr marL="8792" marR="8792" marT="87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32895892"/>
                  </a:ext>
                </a:extLst>
              </a:tr>
            </a:tbl>
          </a:graphicData>
        </a:graphic>
      </p:graphicFrame>
      <p:sp>
        <p:nvSpPr>
          <p:cNvPr id="46" name="吹き出し: 四角形 45">
            <a:extLst>
              <a:ext uri="{FF2B5EF4-FFF2-40B4-BE49-F238E27FC236}">
                <a16:creationId xmlns:a16="http://schemas.microsoft.com/office/drawing/2014/main" id="{19A0EAE4-FE4F-C2D5-645F-A946B54E7860}"/>
              </a:ext>
            </a:extLst>
          </p:cNvPr>
          <p:cNvSpPr/>
          <p:nvPr/>
        </p:nvSpPr>
        <p:spPr>
          <a:xfrm>
            <a:off x="47627" y="4122624"/>
            <a:ext cx="1056334" cy="542988"/>
          </a:xfrm>
          <a:prstGeom prst="wedgeRectCallout">
            <a:avLst>
              <a:gd name="adj1" fmla="val 36242"/>
              <a:gd name="adj2" fmla="val 10938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62"/>
              <a:t>イオン源</a:t>
            </a:r>
          </a:p>
        </p:txBody>
      </p:sp>
      <p:sp>
        <p:nvSpPr>
          <p:cNvPr id="2" name="正方形/長方形 1">
            <a:extLst>
              <a:ext uri="{FF2B5EF4-FFF2-40B4-BE49-F238E27FC236}">
                <a16:creationId xmlns:a16="http://schemas.microsoft.com/office/drawing/2014/main" id="{5A1EB269-24D0-1822-4B24-A95A118E46C1}"/>
              </a:ext>
            </a:extLst>
          </p:cNvPr>
          <p:cNvSpPr/>
          <p:nvPr/>
        </p:nvSpPr>
        <p:spPr>
          <a:xfrm>
            <a:off x="571499" y="630556"/>
            <a:ext cx="8572501" cy="45719"/>
          </a:xfrm>
          <a:prstGeom prst="rect">
            <a:avLst/>
          </a:prstGeom>
          <a:solidFill>
            <a:srgbClr val="0000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Picture 2">
            <a:extLst>
              <a:ext uri="{FF2B5EF4-FFF2-40B4-BE49-F238E27FC236}">
                <a16:creationId xmlns:a16="http://schemas.microsoft.com/office/drawing/2014/main" id="{E81FCC48-FD58-99B0-5021-C33A8489460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6200" y="177159"/>
            <a:ext cx="680893" cy="952511"/>
          </a:xfrm>
          <a:prstGeom prst="rect">
            <a:avLst/>
          </a:prstGeom>
          <a:solidFill>
            <a:schemeClr val="bg1"/>
          </a:solidFill>
          <a:ln>
            <a:noFill/>
          </a:ln>
          <a:effectLst/>
        </p:spPr>
      </p:pic>
      <p:sp>
        <p:nvSpPr>
          <p:cNvPr id="6" name="テキスト ボックス 5">
            <a:extLst>
              <a:ext uri="{FF2B5EF4-FFF2-40B4-BE49-F238E27FC236}">
                <a16:creationId xmlns:a16="http://schemas.microsoft.com/office/drawing/2014/main" id="{6DB93608-8162-473D-F166-EF434C3F6C23}"/>
              </a:ext>
            </a:extLst>
          </p:cNvPr>
          <p:cNvSpPr txBox="1"/>
          <p:nvPr/>
        </p:nvSpPr>
        <p:spPr>
          <a:xfrm>
            <a:off x="1361936" y="155550"/>
            <a:ext cx="7177221" cy="461665"/>
          </a:xfrm>
          <a:prstGeom prst="rect">
            <a:avLst/>
          </a:prstGeom>
          <a:noFill/>
        </p:spPr>
        <p:txBody>
          <a:bodyPr wrap="none" rtlCol="0">
            <a:spAutoFit/>
          </a:bodyPr>
          <a:lstStyle/>
          <a:p>
            <a:r>
              <a:rPr kumimoji="1" lang="en-US" altLang="ja-JP" sz="2400" dirty="0"/>
              <a:t>QST</a:t>
            </a:r>
            <a:r>
              <a:rPr kumimoji="1" lang="ja-JP" altLang="en-US" sz="2400" dirty="0"/>
              <a:t>のビーム加速試験に使用可能な設備（</a:t>
            </a:r>
            <a:r>
              <a:rPr kumimoji="1" lang="en-US" altLang="ja-JP" sz="2400" dirty="0"/>
              <a:t>ITS-2M</a:t>
            </a:r>
            <a:r>
              <a:rPr kumimoji="1" lang="ja-JP" altLang="en-US" sz="2400" dirty="0"/>
              <a:t>）</a:t>
            </a:r>
          </a:p>
        </p:txBody>
      </p:sp>
      <p:sp>
        <p:nvSpPr>
          <p:cNvPr id="10" name="吹き出し: 四角形 9">
            <a:extLst>
              <a:ext uri="{FF2B5EF4-FFF2-40B4-BE49-F238E27FC236}">
                <a16:creationId xmlns:a16="http://schemas.microsoft.com/office/drawing/2014/main" id="{A26FE356-DFBE-C69B-4BBE-9DAE6A78A5F3}"/>
              </a:ext>
            </a:extLst>
          </p:cNvPr>
          <p:cNvSpPr/>
          <p:nvPr/>
        </p:nvSpPr>
        <p:spPr>
          <a:xfrm>
            <a:off x="47627" y="5520751"/>
            <a:ext cx="1056334" cy="542988"/>
          </a:xfrm>
          <a:prstGeom prst="wedgeRectCallout">
            <a:avLst>
              <a:gd name="adj1" fmla="val 97558"/>
              <a:gd name="adj2" fmla="val -39724"/>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62" dirty="0"/>
              <a:t>真空容器</a:t>
            </a:r>
          </a:p>
        </p:txBody>
      </p:sp>
      <p:sp>
        <p:nvSpPr>
          <p:cNvPr id="13" name="テキスト ボックス 12">
            <a:extLst>
              <a:ext uri="{FF2B5EF4-FFF2-40B4-BE49-F238E27FC236}">
                <a16:creationId xmlns:a16="http://schemas.microsoft.com/office/drawing/2014/main" id="{17B07DC0-21CA-E724-8F6D-1EC3FA65C8F1}"/>
              </a:ext>
            </a:extLst>
          </p:cNvPr>
          <p:cNvSpPr txBox="1"/>
          <p:nvPr/>
        </p:nvSpPr>
        <p:spPr>
          <a:xfrm>
            <a:off x="6303365" y="6168373"/>
            <a:ext cx="2723823" cy="646331"/>
          </a:xfrm>
          <a:prstGeom prst="rect">
            <a:avLst/>
          </a:prstGeom>
          <a:noFill/>
        </p:spPr>
        <p:txBody>
          <a:bodyPr wrap="none" rtlCol="0">
            <a:spAutoFit/>
          </a:bodyPr>
          <a:lstStyle/>
          <a:p>
            <a:r>
              <a:rPr kumimoji="1" lang="ja-JP" altLang="en-US" dirty="0"/>
              <a:t>重水素の加速は不可</a:t>
            </a:r>
            <a:endParaRPr kumimoji="1" lang="en-US" altLang="ja-JP" dirty="0"/>
          </a:p>
          <a:p>
            <a:r>
              <a:rPr kumimoji="1" lang="ja-JP" altLang="en-US" dirty="0"/>
              <a:t>電源の増強・整備が必要</a:t>
            </a:r>
          </a:p>
        </p:txBody>
      </p:sp>
    </p:spTree>
    <p:extLst>
      <p:ext uri="{BB962C8B-B14F-4D97-AF65-F5344CB8AC3E}">
        <p14:creationId xmlns:p14="http://schemas.microsoft.com/office/powerpoint/2010/main" val="2014197412"/>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テーマ">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494</TotalTime>
  <Words>992</Words>
  <Application>Microsoft Office PowerPoint</Application>
  <PresentationFormat>画面に合わせる (4:3)</PresentationFormat>
  <Paragraphs>232</Paragraphs>
  <Slides>6</Slides>
  <Notes>1</Notes>
  <HiddenSlides>0</HiddenSlides>
  <MMClips>0</MMClips>
  <ScaleCrop>false</ScaleCrop>
  <HeadingPairs>
    <vt:vector size="8" baseType="variant">
      <vt:variant>
        <vt:lpstr>使用されているフォント</vt:lpstr>
      </vt:variant>
      <vt:variant>
        <vt:i4>8</vt:i4>
      </vt:variant>
      <vt:variant>
        <vt:lpstr>テーマ</vt:lpstr>
      </vt:variant>
      <vt:variant>
        <vt:i4>1</vt:i4>
      </vt:variant>
      <vt:variant>
        <vt:lpstr>埋め込まれた OLE サーバー</vt:lpstr>
      </vt:variant>
      <vt:variant>
        <vt:i4>1</vt:i4>
      </vt:variant>
      <vt:variant>
        <vt:lpstr>スライド タイトル</vt:lpstr>
      </vt:variant>
      <vt:variant>
        <vt:i4>6</vt:i4>
      </vt:variant>
    </vt:vector>
  </HeadingPairs>
  <TitlesOfParts>
    <vt:vector size="16" baseType="lpstr">
      <vt:lpstr>Arial Unicode MS</vt:lpstr>
      <vt:lpstr>ＭＳ Ｐゴシック</vt:lpstr>
      <vt:lpstr>游ゴシック</vt:lpstr>
      <vt:lpstr>Aptos</vt:lpstr>
      <vt:lpstr>Aptos Display</vt:lpstr>
      <vt:lpstr>Arial</vt:lpstr>
      <vt:lpstr>Tahoma</vt:lpstr>
      <vt:lpstr>Wingdings</vt:lpstr>
      <vt:lpstr>Office テーマ</vt:lpstr>
      <vt:lpstr>Drawing</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Hiratsuka Junichi</dc:creator>
  <cp:lastModifiedBy>Hiratsuka Junichi</cp:lastModifiedBy>
  <cp:revision>17</cp:revision>
  <dcterms:created xsi:type="dcterms:W3CDTF">2025-04-14T13:57:44Z</dcterms:created>
  <dcterms:modified xsi:type="dcterms:W3CDTF">2025-04-16T15:26:46Z</dcterms:modified>
</cp:coreProperties>
</file>