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7" r:id="rId3"/>
    <p:sldId id="2393" r:id="rId4"/>
    <p:sldId id="2394" r:id="rId5"/>
    <p:sldId id="2395" r:id="rId6"/>
    <p:sldId id="239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4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680FD8-43EE-426B-84AA-8A7C3BF2E1E8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99E60-7B15-433C-80D5-2F49314411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82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3EA370-9604-FB98-562C-80E74E407B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C05FF690-D723-322D-1BAC-9247B93C95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2627DCA7-92D8-0FBA-6578-101E7D5322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５：この様な社会像を実現するために、開発する具体的な技術は、この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つです。一つは１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A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重陽子線形加速器であり、もう一つは、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CARA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（自動サイクロトロン共鳴加速器）です。１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A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重陽子線形加速器の高速部から得られるビームを用いて中性子を発生させ、核融合燃料の安定した生成を目指します。中速部から得られるビームを用いて中性子を発生させ、炉内材料の中性子耐性の評価を加速させます。低速部までの加速器の構造を用いて、高エネルギー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NBI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（中性粒子入射）を小型化し、商用炉の超高温プラズマの維持に貢献します。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CARA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からのリング状のビームを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FRC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に入射蓄積し先進フュージョンシステムの実現に貢献します。</a:t>
            </a:r>
          </a:p>
          <a:p>
            <a:endParaRPr kumimoji="1" lang="ja-JP" altLang="en-US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5A22A05-7F4E-0FF5-2DB4-50F9E1FA78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B5791C-A89E-4451-B46F-A4BE94D0A74E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11000402020202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0822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0C5F6C-8AD0-8C59-33D5-1E7A7706E2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35B5C77E-ABD0-1217-BEC0-741C6B2111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5ADB5893-F46E-41C1-EDAE-0FC5B3A438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５：この様な社会像を実現するために、開発する具体的な技術は、この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つです。一つは１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A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重陽子線形加速器であり、もう一つは、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CARA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（自動サイクロトロン共鳴加速器）です。１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A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重陽子線形加速器の高速部から得られるビームを用いて中性子を発生させ、核融合燃料の安定した生成を目指します。中速部から得られるビームを用いて中性子を発生させ、炉内材料の中性子耐性の評価を加速させます。低速部までの加速器の構造を用いて、高エネルギー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NBI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（中性粒子入射）を小型化し、商用炉の超高温プラズマの維持に貢献します。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CARA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からのリング状のビームを</a:t>
            </a:r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FRC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に入射蓄積し先進フュージョンシステムの実現に貢献します。</a:t>
            </a:r>
          </a:p>
          <a:p>
            <a:endParaRPr kumimoji="1" lang="ja-JP" altLang="en-US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4D58E2B-1533-25AE-BA83-B149537E03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B5791C-A89E-4451-B46F-A4BE94D0A74E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11000402020202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31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C2CE04-5EFA-78FD-5DAA-F82B4248B2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368B2C7-02A4-5041-FBF0-F2688D7C39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941ACF-13F5-BEF8-C8DA-CEFAAB2F4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F737-E477-4C8A-95B1-A1A28D14C8E1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3A0C20-6EFB-7BA1-7BE4-25C1D1EFB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B4339E-E967-8F4F-8A14-16F5A8BF5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774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1F9F80-243E-0C21-FC69-DFE0050F2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342CE6D-7CC3-2C97-D5BF-A41C5C798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0E5306-5954-07B2-02FF-845891163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F737-E477-4C8A-95B1-A1A28D14C8E1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40F5FA-329C-BDDA-C685-D045387FC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1B9403-9F2A-70AC-F502-F7F26911A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013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B3F5D0E-9D3D-0386-ABB6-9BD59B1DF5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5B0A8B7-A57B-CB67-F1E1-96007FC25B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CC3A49-A768-4BD8-449B-47B864EE2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F737-E477-4C8A-95B1-A1A28D14C8E1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E79829-F80A-F2D9-F890-13862CF1F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4A7CC2-9DAB-AD42-022C-4F9D72AF7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48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CAD1-94BF-4393-9C4A-E0BED903771C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94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CAD1-94BF-4393-9C4A-E0BED903771C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614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CAD1-94BF-4393-9C4A-E0BED903771C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2424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CAD1-94BF-4393-9C4A-E0BED903771C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96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CAD1-94BF-4393-9C4A-E0BED903771C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396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CAD1-94BF-4393-9C4A-E0BED903771C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62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CAD1-94BF-4393-9C4A-E0BED903771C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077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CAD1-94BF-4393-9C4A-E0BED903771C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59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4F88DE-C1AC-1959-76BE-8E273D646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3FB6E5-ECD0-43AF-4194-DF32833C9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C307C3-5A51-0893-EBC2-920772E8D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F737-E477-4C8A-95B1-A1A28D14C8E1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F9D393-B750-042D-85E9-325D33FD3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91BDAB-7BB9-54D7-0DC1-2939AE476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1184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CAD1-94BF-4393-9C4A-E0BED903771C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7915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CAD1-94BF-4393-9C4A-E0BED903771C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6159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CAD1-94BF-4393-9C4A-E0BED903771C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68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EB28C0-D0E7-3377-751A-06DD53958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22EF52C-B168-6D26-192A-83880CFA0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069342-346A-2C89-5261-989288625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F737-E477-4C8A-95B1-A1A28D14C8E1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91A117-BC51-DB56-CFAB-78474583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88CCFC-E736-D66D-6C57-E3A3681E3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44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634F1C-9CD0-79BA-64AA-B090A78D4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FE3BCB-CDC2-ECBF-784B-0AFF45A479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B508053-495A-F2E8-B040-BFCDFC78E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3D0DA1-B494-91FA-A359-926B47784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F737-E477-4C8A-95B1-A1A28D14C8E1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F620A7B-D947-5F2E-9258-2D76CEE0C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04E041-69F0-31EC-6AC0-68D423887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981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D68F39-2F0F-26F8-5277-E32C7E3C4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DCC603E-4051-019A-B364-8769D283E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11634AB-2231-7A7E-9D12-AAEC675741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9421D6F-82C1-0116-69FE-513FD6B0BB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C316D7F-C757-1A9B-2424-DE44CE1702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C6BBA46-1234-D9AA-BF59-25DC1868F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F737-E477-4C8A-95B1-A1A28D14C8E1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2A8FDE4-9D8C-9805-2324-E631FEFFB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2B3519C-2095-8FA2-FA08-1984372AE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0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A2677A-8E27-4704-6BB3-DDC01E81B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016619-F270-9642-EAD2-411DFDE50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F737-E477-4C8A-95B1-A1A28D14C8E1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04578B4-F77B-EE36-E3EA-5703CE67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94A13A6-5DE3-B579-E4AF-ADA825E8A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239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C369E4-EB52-9476-2AB9-7D1C3D5E8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F737-E477-4C8A-95B1-A1A28D14C8E1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72C4A4-CCB0-E0AB-B214-4C3C0E94E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D1E9B65-A929-2543-5DD3-CD8E40457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488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4DD85D-CBC3-4086-E7BC-A40D2C695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C0E88C-85C9-B297-0AF6-DEAFF1EE3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6155F3B-01F0-0647-DAD3-85ABEF3B5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6506EE-FBA1-EE07-7064-EFA40A579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F737-E477-4C8A-95B1-A1A28D14C8E1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C4E7039-1D35-1D5A-BCB2-B361335F3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E80093-7C13-BE6C-2D66-79C69149A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774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9FA746-2A0B-5A77-8D56-29F64B6F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C1D9B31-B90E-A215-5ED8-36BE83F171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0ED33AA-B9FB-B542-3590-A4F9F2D32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C08F5F-A8B9-717E-6F9E-EBF98E1E7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F737-E477-4C8A-95B1-A1A28D14C8E1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4698CE-FD31-5DB4-2F0B-C21564382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83DD1-9BD5-466D-342E-3DC2EE957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0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23D5F4E-94EC-D193-A265-CF14318F7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7259A5E-77D5-8934-2E21-ECD0AF1A9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F8A90B-6356-2E8C-8986-26E2C4E02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69F737-E477-4C8A-95B1-A1A28D14C8E1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539EA5-BF97-1E9C-9B5D-8A2C2E581A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290A28-F6E0-0E77-E912-14F790A30A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5001DC-88F9-4D6D-A80D-9E81137A9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892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9C4044-AEA9-42B4-99A7-07467D33A271}" type="datetime1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87A5CF-A0F4-44E6-80A5-619A5A7BA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1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77CCEE0B-1147-D390-727B-80B739BCB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ja-JP" altLang="en-US" sz="4800" b="1" dirty="0">
                <a:solidFill>
                  <a:srgbClr val="FFFFFF"/>
                </a:solidFill>
              </a:rPr>
              <a:t>はじめに</a:t>
            </a:r>
            <a:br>
              <a:rPr lang="en-US" altLang="ja-JP" sz="4800" dirty="0">
                <a:solidFill>
                  <a:srgbClr val="FFFFFF"/>
                </a:solidFill>
              </a:rPr>
            </a:br>
            <a:r>
              <a:rPr lang="ja-JP" altLang="en-US" sz="2700" dirty="0">
                <a:solidFill>
                  <a:srgbClr val="FFFFFF"/>
                </a:solidFill>
              </a:rPr>
              <a:t>＠核融合分野に貢献する加速器の仕様と実現可能性ワークショップ（ムーンショット目標</a:t>
            </a:r>
            <a:r>
              <a:rPr lang="en-US" altLang="ja-JP" sz="2700" dirty="0">
                <a:solidFill>
                  <a:srgbClr val="FFFFFF"/>
                </a:solidFill>
              </a:rPr>
              <a:t>10</a:t>
            </a:r>
            <a:r>
              <a:rPr lang="ja-JP" altLang="en-US" sz="2700" dirty="0">
                <a:solidFill>
                  <a:srgbClr val="FFFFFF"/>
                </a:solidFill>
              </a:rPr>
              <a:t>奥野プロジェクトキックオフワークショップ）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0BACD668-9F8C-80BC-1A20-5C89480A61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ja-JP" altLang="en-US" dirty="0"/>
              <a:t>ムーンショット目標</a:t>
            </a:r>
            <a:r>
              <a:rPr lang="en-US" altLang="ja-JP" dirty="0"/>
              <a:t>10</a:t>
            </a:r>
            <a:r>
              <a:rPr lang="ja-JP" altLang="en-US" dirty="0"/>
              <a:t>奥野プロジェクト　</a:t>
            </a:r>
            <a:endParaRPr lang="en-US" altLang="ja-JP" dirty="0"/>
          </a:p>
          <a:p>
            <a:pPr algn="l"/>
            <a:r>
              <a:rPr lang="ja-JP" altLang="en-US" dirty="0"/>
              <a:t>プロジェクトマネージャー</a:t>
            </a:r>
            <a:endParaRPr lang="en-US" altLang="ja-JP" dirty="0"/>
          </a:p>
          <a:p>
            <a:pPr algn="l"/>
            <a:r>
              <a:rPr lang="ja-JP" altLang="en-US" dirty="0"/>
              <a:t>理化学研究所　奥野広樹</a:t>
            </a:r>
          </a:p>
        </p:txBody>
      </p:sp>
    </p:spTree>
    <p:extLst>
      <p:ext uri="{BB962C8B-B14F-4D97-AF65-F5344CB8AC3E}">
        <p14:creationId xmlns:p14="http://schemas.microsoft.com/office/powerpoint/2010/main" val="339955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9FC4740-A730-FA4E-2B5A-519F55DE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2D272A9-D798-5961-0932-EB37101603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663" y="0"/>
            <a:ext cx="104426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289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4FF0C46-8A3E-A0C6-466C-5955CDEF8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E61D-1605-41E1-862A-90FEE64F3CEF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8191A98-F305-2C1C-3895-A4268BCAE1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185" y="0"/>
            <a:ext cx="99276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068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5D842C-06E4-B9CC-EC38-36E9861ED3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6289A1-FD0E-F17B-97F5-FB43F8F290B4}"/>
              </a:ext>
            </a:extLst>
          </p:cNvPr>
          <p:cNvSpPr txBox="1"/>
          <p:nvPr/>
        </p:nvSpPr>
        <p:spPr>
          <a:xfrm>
            <a:off x="0" y="60267"/>
            <a:ext cx="6208295" cy="7663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R="0" lvl="0" indent="0" algn="ctr" defTabSz="91440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2400" b="1" i="0" u="none" strike="noStrike" cap="none" spc="0" normalizeH="0" baseline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Meiryo UI"/>
                <a:ea typeface="メイリオ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Meiryo UI"/>
                <a:ea typeface="メイリオ"/>
                <a:cs typeface="+mj-cs"/>
              </a:rPr>
              <a:t>本ワークショップの目的</a:t>
            </a:r>
          </a:p>
        </p:txBody>
      </p:sp>
      <p:sp>
        <p:nvSpPr>
          <p:cNvPr id="30" name="矢印: 右 29">
            <a:extLst>
              <a:ext uri="{FF2B5EF4-FFF2-40B4-BE49-F238E27FC236}">
                <a16:creationId xmlns:a16="http://schemas.microsoft.com/office/drawing/2014/main" id="{03BECE65-903B-AF56-1329-7BD287E13B06}"/>
              </a:ext>
            </a:extLst>
          </p:cNvPr>
          <p:cNvSpPr/>
          <p:nvPr/>
        </p:nvSpPr>
        <p:spPr>
          <a:xfrm>
            <a:off x="3667861" y="2862817"/>
            <a:ext cx="470362" cy="36933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CF1DBE39-2D92-4B29-8E17-8038FE65BFE0}"/>
              </a:ext>
            </a:extLst>
          </p:cNvPr>
          <p:cNvSpPr/>
          <p:nvPr/>
        </p:nvSpPr>
        <p:spPr>
          <a:xfrm>
            <a:off x="3037496" y="4198591"/>
            <a:ext cx="2201453" cy="918466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rPr>
              <a:t>企業各位の期待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451E6B35-9337-D365-C141-D30F0F98CC0A}"/>
              </a:ext>
            </a:extLst>
          </p:cNvPr>
          <p:cNvSpPr/>
          <p:nvPr/>
        </p:nvSpPr>
        <p:spPr>
          <a:xfrm>
            <a:off x="4158113" y="2215183"/>
            <a:ext cx="2655372" cy="172316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rPr>
              <a:t>共通の課題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BC4B9B1D-12C4-D83A-B7B3-9B7B594B40B2}"/>
              </a:ext>
            </a:extLst>
          </p:cNvPr>
          <p:cNvSpPr/>
          <p:nvPr/>
        </p:nvSpPr>
        <p:spPr>
          <a:xfrm>
            <a:off x="4385072" y="826631"/>
            <a:ext cx="2201453" cy="918466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rPr>
              <a:t>核融合分野の要望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6EB0C1BA-8B94-8B5B-2736-8F07318C99A3}"/>
              </a:ext>
            </a:extLst>
          </p:cNvPr>
          <p:cNvSpPr/>
          <p:nvPr/>
        </p:nvSpPr>
        <p:spPr>
          <a:xfrm>
            <a:off x="5578005" y="4198591"/>
            <a:ext cx="2892227" cy="918466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rPr>
              <a:t>加速器屋の覚悟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rPr>
              <a:t>原子核素粒子分野の協力</a:t>
            </a:r>
          </a:p>
        </p:txBody>
      </p:sp>
      <p:sp>
        <p:nvSpPr>
          <p:cNvPr id="15" name="矢印: 右 14">
            <a:extLst>
              <a:ext uri="{FF2B5EF4-FFF2-40B4-BE49-F238E27FC236}">
                <a16:creationId xmlns:a16="http://schemas.microsoft.com/office/drawing/2014/main" id="{145CC944-115D-1EEB-436D-CE63878DEE25}"/>
              </a:ext>
            </a:extLst>
          </p:cNvPr>
          <p:cNvSpPr/>
          <p:nvPr/>
        </p:nvSpPr>
        <p:spPr>
          <a:xfrm rot="5400000">
            <a:off x="5250617" y="1795474"/>
            <a:ext cx="470362" cy="36933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矢印: 右 18">
            <a:extLst>
              <a:ext uri="{FF2B5EF4-FFF2-40B4-BE49-F238E27FC236}">
                <a16:creationId xmlns:a16="http://schemas.microsoft.com/office/drawing/2014/main" id="{995E10F1-3B21-E94F-196C-61041F04AA43}"/>
              </a:ext>
            </a:extLst>
          </p:cNvPr>
          <p:cNvSpPr/>
          <p:nvPr/>
        </p:nvSpPr>
        <p:spPr>
          <a:xfrm rot="18140983">
            <a:off x="4353040" y="3753685"/>
            <a:ext cx="470362" cy="36933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6" name="矢印: 右 25">
            <a:extLst>
              <a:ext uri="{FF2B5EF4-FFF2-40B4-BE49-F238E27FC236}">
                <a16:creationId xmlns:a16="http://schemas.microsoft.com/office/drawing/2014/main" id="{11B4BEC3-3897-4329-493D-AD0BA9750B83}"/>
              </a:ext>
            </a:extLst>
          </p:cNvPr>
          <p:cNvSpPr/>
          <p:nvPr/>
        </p:nvSpPr>
        <p:spPr>
          <a:xfrm rot="14245454">
            <a:off x="6142434" y="3763783"/>
            <a:ext cx="470362" cy="36933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2" name="矢印: 右 31">
            <a:extLst>
              <a:ext uri="{FF2B5EF4-FFF2-40B4-BE49-F238E27FC236}">
                <a16:creationId xmlns:a16="http://schemas.microsoft.com/office/drawing/2014/main" id="{D73F6F5F-26A4-484A-2DC8-168DCC395EBB}"/>
              </a:ext>
            </a:extLst>
          </p:cNvPr>
          <p:cNvSpPr/>
          <p:nvPr/>
        </p:nvSpPr>
        <p:spPr>
          <a:xfrm>
            <a:off x="6813484" y="2832169"/>
            <a:ext cx="1772249" cy="48463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63F4AC6-0663-9364-9D74-0626B3A9C60D}"/>
              </a:ext>
            </a:extLst>
          </p:cNvPr>
          <p:cNvSpPr txBox="1"/>
          <p:nvPr/>
        </p:nvSpPr>
        <p:spPr>
          <a:xfrm>
            <a:off x="8585734" y="2691825"/>
            <a:ext cx="3440789" cy="156966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０：スコープとタイムライン１：後続のワークショップ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２：チームビルディング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３：実研究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4220B982-0F78-3BEA-D87B-3C4579E633CC}"/>
              </a:ext>
            </a:extLst>
          </p:cNvPr>
          <p:cNvSpPr/>
          <p:nvPr/>
        </p:nvSpPr>
        <p:spPr>
          <a:xfrm>
            <a:off x="8181472" y="1010653"/>
            <a:ext cx="808524" cy="76636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rPr>
              <a:t>課題①</a:t>
            </a: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F49AE74C-5A98-6ED8-024D-590E4F06F0CB}"/>
              </a:ext>
            </a:extLst>
          </p:cNvPr>
          <p:cNvSpPr/>
          <p:nvPr/>
        </p:nvSpPr>
        <p:spPr>
          <a:xfrm>
            <a:off x="8585735" y="871569"/>
            <a:ext cx="960923" cy="92008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rPr>
              <a:t>課題②</a:t>
            </a: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7AAA495E-49DC-E502-2F06-D0FCAC042080}"/>
              </a:ext>
            </a:extLst>
          </p:cNvPr>
          <p:cNvSpPr/>
          <p:nvPr/>
        </p:nvSpPr>
        <p:spPr>
          <a:xfrm>
            <a:off x="8408432" y="1468057"/>
            <a:ext cx="808524" cy="76636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rPr>
              <a:t>課題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rPr>
              <a:t>3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27B96973-3381-2694-15DE-A8496446229E}"/>
              </a:ext>
            </a:extLst>
          </p:cNvPr>
          <p:cNvSpPr/>
          <p:nvPr/>
        </p:nvSpPr>
        <p:spPr>
          <a:xfrm>
            <a:off x="9067836" y="1423119"/>
            <a:ext cx="808524" cy="76636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rPr>
              <a:t>課題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rPr>
              <a:t>4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B1454223-A53A-7D46-953C-51B813ABE3C6}"/>
              </a:ext>
            </a:extLst>
          </p:cNvPr>
          <p:cNvSpPr/>
          <p:nvPr/>
        </p:nvSpPr>
        <p:spPr>
          <a:xfrm>
            <a:off x="9294796" y="679249"/>
            <a:ext cx="1181827" cy="110774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rPr>
              <a:t>課題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rPr>
              <a:t>5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5DA87F94-EEC1-AC0B-92AB-9FA301EDB624}"/>
              </a:ext>
            </a:extLst>
          </p:cNvPr>
          <p:cNvSpPr/>
          <p:nvPr/>
        </p:nvSpPr>
        <p:spPr>
          <a:xfrm>
            <a:off x="8035130" y="490888"/>
            <a:ext cx="3303430" cy="20057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86B72C7E-AC75-FFAE-DF4C-80C81497E9FC}"/>
              </a:ext>
            </a:extLst>
          </p:cNvPr>
          <p:cNvCxnSpPr>
            <a:stCxn id="10" idx="7"/>
          </p:cNvCxnSpPr>
          <p:nvPr/>
        </p:nvCxnSpPr>
        <p:spPr>
          <a:xfrm flipV="1">
            <a:off x="6424615" y="1957688"/>
            <a:ext cx="1668207" cy="509847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楕円 15">
            <a:extLst>
              <a:ext uri="{FF2B5EF4-FFF2-40B4-BE49-F238E27FC236}">
                <a16:creationId xmlns:a16="http://schemas.microsoft.com/office/drawing/2014/main" id="{4607314F-D15E-D777-1239-87E49E3D89EE}"/>
              </a:ext>
            </a:extLst>
          </p:cNvPr>
          <p:cNvSpPr/>
          <p:nvPr/>
        </p:nvSpPr>
        <p:spPr>
          <a:xfrm>
            <a:off x="9846648" y="1184861"/>
            <a:ext cx="1181827" cy="1107747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FF4F846-FBFF-7E52-C8EE-6D9319E97E43}"/>
              </a:ext>
            </a:extLst>
          </p:cNvPr>
          <p:cNvSpPr txBox="1"/>
          <p:nvPr/>
        </p:nvSpPr>
        <p:spPr>
          <a:xfrm>
            <a:off x="8470229" y="88401"/>
            <a:ext cx="20950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プロジェクトの課題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04FDBEE-29C0-FEC1-8ADA-8660556B33C9}"/>
              </a:ext>
            </a:extLst>
          </p:cNvPr>
          <p:cNvSpPr txBox="1"/>
          <p:nvPr/>
        </p:nvSpPr>
        <p:spPr>
          <a:xfrm>
            <a:off x="10190848" y="1770119"/>
            <a:ext cx="2095067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隠れた課題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00E1A3E-599D-0E91-A473-C86DEDCA5856}"/>
              </a:ext>
            </a:extLst>
          </p:cNvPr>
          <p:cNvSpPr txBox="1"/>
          <p:nvPr/>
        </p:nvSpPr>
        <p:spPr>
          <a:xfrm>
            <a:off x="422123" y="2295640"/>
            <a:ext cx="3225848" cy="156966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MS10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奥野プロジェクト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(4/17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現在）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b="1" dirty="0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PM+</a:t>
            </a:r>
            <a:r>
              <a:rPr lang="ja-JP" altLang="en-US" sz="2400" b="1" dirty="0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兼務</a:t>
            </a:r>
            <a:r>
              <a:rPr lang="en-US" altLang="ja-JP" sz="2400" b="1" dirty="0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PI</a:t>
            </a:r>
            <a:r>
              <a:rPr lang="ja-JP" altLang="en-US" sz="2400" b="1" dirty="0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ｘ</a:t>
            </a:r>
            <a:r>
              <a:rPr lang="en-US" altLang="ja-JP" sz="2400" b="1" dirty="0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400" b="1" dirty="0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</a:t>
            </a:r>
            <a:endParaRPr lang="en-US" altLang="ja-JP" sz="2400" b="1" dirty="0">
              <a:solidFill>
                <a:srgbClr val="00B05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ワンオペ</a:t>
            </a:r>
          </a:p>
        </p:txBody>
      </p:sp>
    </p:spTree>
    <p:extLst>
      <p:ext uri="{BB962C8B-B14F-4D97-AF65-F5344CB8AC3E}">
        <p14:creationId xmlns:p14="http://schemas.microsoft.com/office/powerpoint/2010/main" val="1621132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68EAA4-036B-C72E-4EF6-868E3B1E23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49B8E4-29F3-7D97-C34F-6CD6F31B8AD0}"/>
              </a:ext>
            </a:extLst>
          </p:cNvPr>
          <p:cNvSpPr txBox="1"/>
          <p:nvPr/>
        </p:nvSpPr>
        <p:spPr>
          <a:xfrm>
            <a:off x="0" y="60267"/>
            <a:ext cx="6208295" cy="7663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R="0" lvl="0" indent="0" algn="ctr" defTabSz="91440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2400" b="1" i="0" u="none" strike="noStrike" cap="none" spc="0" normalizeH="0" baseline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Meiryo UI"/>
                <a:ea typeface="メイリオ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Meiryo UI"/>
                <a:ea typeface="メイリオ"/>
                <a:cs typeface="+mj-cs"/>
              </a:rPr>
              <a:t>本ワークショップの目的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68C4246-27A4-5A61-568A-73C90D817A79}"/>
              </a:ext>
            </a:extLst>
          </p:cNvPr>
          <p:cNvSpPr txBox="1"/>
          <p:nvPr/>
        </p:nvSpPr>
        <p:spPr>
          <a:xfrm>
            <a:off x="422123" y="2295640"/>
            <a:ext cx="3225848" cy="156966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MS10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奥野プロジェクト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(4/17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現在）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b="1" dirty="0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PM+</a:t>
            </a:r>
            <a:r>
              <a:rPr lang="ja-JP" altLang="en-US" sz="2400" b="1" dirty="0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兼務</a:t>
            </a:r>
            <a:r>
              <a:rPr lang="en-US" altLang="ja-JP" sz="2400" b="1" dirty="0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PI</a:t>
            </a:r>
            <a:r>
              <a:rPr lang="ja-JP" altLang="en-US" sz="2400" b="1" dirty="0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ｘ</a:t>
            </a:r>
            <a:r>
              <a:rPr lang="en-US" altLang="ja-JP" sz="2400" b="1" dirty="0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400" b="1" dirty="0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</a:t>
            </a:r>
            <a:endParaRPr lang="en-US" altLang="ja-JP" sz="2400" b="1" dirty="0">
              <a:solidFill>
                <a:srgbClr val="00B05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ワンオペ</a:t>
            </a:r>
          </a:p>
        </p:txBody>
      </p:sp>
      <p:sp>
        <p:nvSpPr>
          <p:cNvPr id="30" name="矢印: 右 29">
            <a:extLst>
              <a:ext uri="{FF2B5EF4-FFF2-40B4-BE49-F238E27FC236}">
                <a16:creationId xmlns:a16="http://schemas.microsoft.com/office/drawing/2014/main" id="{E678A3FE-596C-2DDD-6EBD-22E1C7866E09}"/>
              </a:ext>
            </a:extLst>
          </p:cNvPr>
          <p:cNvSpPr/>
          <p:nvPr/>
        </p:nvSpPr>
        <p:spPr>
          <a:xfrm>
            <a:off x="3667861" y="2862817"/>
            <a:ext cx="470362" cy="36933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FFE098DD-4378-B8B1-942E-DEE5E546CB89}"/>
              </a:ext>
            </a:extLst>
          </p:cNvPr>
          <p:cNvSpPr/>
          <p:nvPr/>
        </p:nvSpPr>
        <p:spPr>
          <a:xfrm>
            <a:off x="3037496" y="4198591"/>
            <a:ext cx="2201453" cy="918466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rPr>
              <a:t>企業各位の期待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24CECEEF-FF83-CD5A-A2CA-EE901AAE51D8}"/>
              </a:ext>
            </a:extLst>
          </p:cNvPr>
          <p:cNvSpPr/>
          <p:nvPr/>
        </p:nvSpPr>
        <p:spPr>
          <a:xfrm>
            <a:off x="4158113" y="2215183"/>
            <a:ext cx="2655372" cy="172316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rPr>
              <a:t>共通の課題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343E4688-5473-C6CC-BAF3-EC216F40967A}"/>
              </a:ext>
            </a:extLst>
          </p:cNvPr>
          <p:cNvSpPr/>
          <p:nvPr/>
        </p:nvSpPr>
        <p:spPr>
          <a:xfrm>
            <a:off x="4385072" y="826631"/>
            <a:ext cx="2201453" cy="918466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rPr>
              <a:t>核融合分野の要望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529213F2-9788-FCB6-BF35-AC00FE7F5DBA}"/>
              </a:ext>
            </a:extLst>
          </p:cNvPr>
          <p:cNvSpPr/>
          <p:nvPr/>
        </p:nvSpPr>
        <p:spPr>
          <a:xfrm>
            <a:off x="5578005" y="4198591"/>
            <a:ext cx="2892227" cy="918466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rPr>
              <a:t>加速器屋の覚悟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b="1" dirty="0">
                <a:solidFill>
                  <a:srgbClr val="FF0000"/>
                </a:solidFill>
                <a:latin typeface="Aptos" panose="02110004020202020204"/>
                <a:ea typeface="游ゴシック" panose="020B0400000000000000" pitchFamily="50" charset="-128"/>
              </a:rPr>
              <a:t>原子核素粒子分野の協力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5" name="矢印: 右 14">
            <a:extLst>
              <a:ext uri="{FF2B5EF4-FFF2-40B4-BE49-F238E27FC236}">
                <a16:creationId xmlns:a16="http://schemas.microsoft.com/office/drawing/2014/main" id="{950BC930-26B7-1CA1-A15F-7D63BF22C805}"/>
              </a:ext>
            </a:extLst>
          </p:cNvPr>
          <p:cNvSpPr/>
          <p:nvPr/>
        </p:nvSpPr>
        <p:spPr>
          <a:xfrm rot="5400000">
            <a:off x="5250617" y="1795474"/>
            <a:ext cx="470362" cy="36933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矢印: 右 18">
            <a:extLst>
              <a:ext uri="{FF2B5EF4-FFF2-40B4-BE49-F238E27FC236}">
                <a16:creationId xmlns:a16="http://schemas.microsoft.com/office/drawing/2014/main" id="{9E5E03D1-6D93-355B-7BD9-1DA39A74CD69}"/>
              </a:ext>
            </a:extLst>
          </p:cNvPr>
          <p:cNvSpPr/>
          <p:nvPr/>
        </p:nvSpPr>
        <p:spPr>
          <a:xfrm rot="18140983">
            <a:off x="4353040" y="3753685"/>
            <a:ext cx="470362" cy="36933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6" name="矢印: 右 25">
            <a:extLst>
              <a:ext uri="{FF2B5EF4-FFF2-40B4-BE49-F238E27FC236}">
                <a16:creationId xmlns:a16="http://schemas.microsoft.com/office/drawing/2014/main" id="{06D4A76E-C759-8495-2062-D301F4BEAB9F}"/>
              </a:ext>
            </a:extLst>
          </p:cNvPr>
          <p:cNvSpPr/>
          <p:nvPr/>
        </p:nvSpPr>
        <p:spPr>
          <a:xfrm rot="14245454">
            <a:off x="6142434" y="3763783"/>
            <a:ext cx="470362" cy="36933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2" name="矢印: 右 31">
            <a:extLst>
              <a:ext uri="{FF2B5EF4-FFF2-40B4-BE49-F238E27FC236}">
                <a16:creationId xmlns:a16="http://schemas.microsoft.com/office/drawing/2014/main" id="{CCF26188-D581-40E3-7556-D8C02CE28FDE}"/>
              </a:ext>
            </a:extLst>
          </p:cNvPr>
          <p:cNvSpPr/>
          <p:nvPr/>
        </p:nvSpPr>
        <p:spPr>
          <a:xfrm>
            <a:off x="6813484" y="2832169"/>
            <a:ext cx="1772249" cy="48463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0BD31F7-BB45-9A5E-A6CD-F990B821A8E7}"/>
              </a:ext>
            </a:extLst>
          </p:cNvPr>
          <p:cNvSpPr txBox="1"/>
          <p:nvPr/>
        </p:nvSpPr>
        <p:spPr>
          <a:xfrm>
            <a:off x="8585734" y="2691825"/>
            <a:ext cx="3440789" cy="156966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０：スコープとタイムライン１：後続のワークショップ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b="1" dirty="0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２：チームビルディング</a:t>
            </a:r>
            <a:endParaRPr lang="en-US" altLang="ja-JP" sz="2400" b="1" dirty="0">
              <a:solidFill>
                <a:srgbClr val="00B05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３：実研究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597ED2A-5A03-223D-89E2-0879F76CBA63}"/>
              </a:ext>
            </a:extLst>
          </p:cNvPr>
          <p:cNvSpPr txBox="1"/>
          <p:nvPr/>
        </p:nvSpPr>
        <p:spPr>
          <a:xfrm>
            <a:off x="3301785" y="5452634"/>
            <a:ext cx="4879687" cy="1200329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フラットな議論の為</a:t>
            </a:r>
            <a:endParaRPr kumimoji="1" lang="en-US" altLang="ja-JP" sz="2400" b="1" i="1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「先生」→「さん」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b="1" dirty="0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</a:t>
            </a:r>
            <a:r>
              <a:rPr lang="ja-JP" altLang="en-US" sz="2400" b="1" dirty="0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説教、〇建設的批判、◎場外乱闘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8A191815-82FD-A639-9F8F-AFD49A200542}"/>
              </a:ext>
            </a:extLst>
          </p:cNvPr>
          <p:cNvSpPr/>
          <p:nvPr/>
        </p:nvSpPr>
        <p:spPr>
          <a:xfrm>
            <a:off x="8181472" y="1010653"/>
            <a:ext cx="808524" cy="76636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4F4F3378-AC1E-638C-1C8F-BF4AB91895C5}"/>
              </a:ext>
            </a:extLst>
          </p:cNvPr>
          <p:cNvSpPr/>
          <p:nvPr/>
        </p:nvSpPr>
        <p:spPr>
          <a:xfrm>
            <a:off x="8585735" y="871569"/>
            <a:ext cx="960923" cy="92008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86E11A26-A621-4084-B72C-38D2A5A838AF}"/>
              </a:ext>
            </a:extLst>
          </p:cNvPr>
          <p:cNvSpPr/>
          <p:nvPr/>
        </p:nvSpPr>
        <p:spPr>
          <a:xfrm>
            <a:off x="8408432" y="1468057"/>
            <a:ext cx="808524" cy="76636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E642534D-196B-42B2-185F-7BD7B98A976B}"/>
              </a:ext>
            </a:extLst>
          </p:cNvPr>
          <p:cNvSpPr/>
          <p:nvPr/>
        </p:nvSpPr>
        <p:spPr>
          <a:xfrm>
            <a:off x="9067836" y="1423119"/>
            <a:ext cx="808524" cy="76636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F3B981A2-CD6F-6A7A-A8E8-D14FE08DA25E}"/>
              </a:ext>
            </a:extLst>
          </p:cNvPr>
          <p:cNvSpPr/>
          <p:nvPr/>
        </p:nvSpPr>
        <p:spPr>
          <a:xfrm>
            <a:off x="9294796" y="679249"/>
            <a:ext cx="1181827" cy="110774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79A201F8-79F2-A470-D0AE-FCBF46304BC9}"/>
              </a:ext>
            </a:extLst>
          </p:cNvPr>
          <p:cNvSpPr/>
          <p:nvPr/>
        </p:nvSpPr>
        <p:spPr>
          <a:xfrm>
            <a:off x="8035130" y="490888"/>
            <a:ext cx="3303430" cy="20057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45FF3190-C126-4DE8-7BB1-F23C78530388}"/>
              </a:ext>
            </a:extLst>
          </p:cNvPr>
          <p:cNvCxnSpPr>
            <a:stCxn id="10" idx="7"/>
          </p:cNvCxnSpPr>
          <p:nvPr/>
        </p:nvCxnSpPr>
        <p:spPr>
          <a:xfrm flipV="1">
            <a:off x="6424615" y="1957688"/>
            <a:ext cx="1668207" cy="509847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楕円 15">
            <a:extLst>
              <a:ext uri="{FF2B5EF4-FFF2-40B4-BE49-F238E27FC236}">
                <a16:creationId xmlns:a16="http://schemas.microsoft.com/office/drawing/2014/main" id="{52C0C275-62E1-9E2D-8927-581C6A23ED2D}"/>
              </a:ext>
            </a:extLst>
          </p:cNvPr>
          <p:cNvSpPr/>
          <p:nvPr/>
        </p:nvSpPr>
        <p:spPr>
          <a:xfrm>
            <a:off x="9846648" y="1184861"/>
            <a:ext cx="1181827" cy="1107747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95EC787-8790-3993-6957-1E19EAE824F9}"/>
              </a:ext>
            </a:extLst>
          </p:cNvPr>
          <p:cNvSpPr txBox="1"/>
          <p:nvPr/>
        </p:nvSpPr>
        <p:spPr>
          <a:xfrm>
            <a:off x="8470229" y="88401"/>
            <a:ext cx="20950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プロジェクトの課題</a:t>
            </a:r>
            <a:endParaRPr lang="ja-JP" altLang="en-US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E4F6321-C508-EB85-50B3-737828D701A6}"/>
              </a:ext>
            </a:extLst>
          </p:cNvPr>
          <p:cNvSpPr txBox="1"/>
          <p:nvPr/>
        </p:nvSpPr>
        <p:spPr>
          <a:xfrm>
            <a:off x="10190848" y="1770119"/>
            <a:ext cx="2095067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隠れた課題</a:t>
            </a:r>
            <a:endParaRPr lang="ja-JP" altLang="en-US" dirty="0"/>
          </a:p>
        </p:txBody>
      </p:sp>
      <p:sp>
        <p:nvSpPr>
          <p:cNvPr id="12" name="矢印: 下 11">
            <a:extLst>
              <a:ext uri="{FF2B5EF4-FFF2-40B4-BE49-F238E27FC236}">
                <a16:creationId xmlns:a16="http://schemas.microsoft.com/office/drawing/2014/main" id="{85DCDC97-971B-3D97-2ADB-F1FDFB3D3D62}"/>
              </a:ext>
            </a:extLst>
          </p:cNvPr>
          <p:cNvSpPr/>
          <p:nvPr/>
        </p:nvSpPr>
        <p:spPr>
          <a:xfrm>
            <a:off x="9625263" y="4261485"/>
            <a:ext cx="940033" cy="454894"/>
          </a:xfrm>
          <a:prstGeom prst="downArrow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5BF92E5-EA4C-4845-47B5-F3A863972BD7}"/>
              </a:ext>
            </a:extLst>
          </p:cNvPr>
          <p:cNvSpPr txBox="1"/>
          <p:nvPr/>
        </p:nvSpPr>
        <p:spPr>
          <a:xfrm>
            <a:off x="8702829" y="4745254"/>
            <a:ext cx="3225848" cy="46166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プロジェクトの強化</a:t>
            </a:r>
          </a:p>
        </p:txBody>
      </p:sp>
    </p:spTree>
    <p:extLst>
      <p:ext uri="{BB962C8B-B14F-4D97-AF65-F5344CB8AC3E}">
        <p14:creationId xmlns:p14="http://schemas.microsoft.com/office/powerpoint/2010/main" val="3952402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3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1960</TotalTime>
  <Words>483</Words>
  <Application>Microsoft Office PowerPoint</Application>
  <PresentationFormat>ワイド画面</PresentationFormat>
  <Paragraphs>47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15" baseType="lpstr">
      <vt:lpstr>Meiryo UI</vt:lpstr>
      <vt:lpstr>ＭＳ Ｐゴシック</vt:lpstr>
      <vt:lpstr>游ゴシック</vt:lpstr>
      <vt:lpstr>游ゴシック Light</vt:lpstr>
      <vt:lpstr>游明朝</vt:lpstr>
      <vt:lpstr>Aptos</vt:lpstr>
      <vt:lpstr>Aptos Display</vt:lpstr>
      <vt:lpstr>Arial</vt:lpstr>
      <vt:lpstr>Office テーマ</vt:lpstr>
      <vt:lpstr>3_Office テーマ</vt:lpstr>
      <vt:lpstr>はじめに ＠核融合分野に貢献する加速器の仕様と実現可能性ワークショップ（ムーンショット目標10奥野プロジェクトキックオフワークショップ）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okuno hiroki</dc:creator>
  <cp:lastModifiedBy>okuno hiroki</cp:lastModifiedBy>
  <cp:revision>57</cp:revision>
  <cp:lastPrinted>2025-03-13T10:26:21Z</cp:lastPrinted>
  <dcterms:created xsi:type="dcterms:W3CDTF">2025-03-05T12:15:59Z</dcterms:created>
  <dcterms:modified xsi:type="dcterms:W3CDTF">2025-04-16T22:52:04Z</dcterms:modified>
</cp:coreProperties>
</file>