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60" r:id="rId1"/>
  </p:sldMasterIdLst>
  <p:notesMasterIdLst>
    <p:notesMasterId r:id="rId7"/>
  </p:notesMasterIdLst>
  <p:sldIdLst>
    <p:sldId id="7444" r:id="rId2"/>
    <p:sldId id="7549" r:id="rId3"/>
    <p:sldId id="7947" r:id="rId4"/>
    <p:sldId id="2147482117" r:id="rId5"/>
    <p:sldId id="7943" r:id="rId6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267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櫻間　宣行" initials="櫻間　宣行" lastIdx="7" clrIdx="0">
    <p:extLst>
      <p:ext uri="{19B8F6BF-5375-455C-9EA6-DF929625EA0E}">
        <p15:presenceInfo xmlns:p15="http://schemas.microsoft.com/office/powerpoint/2012/main" userId="S::sakurama@jst.go.jp::13965cc2-8861-4e8e-9675-cf25e9669cad" providerId="AD"/>
      </p:ext>
    </p:extLst>
  </p:cmAuthor>
  <p:cmAuthor id="2" name="稲垣　拓哉" initials="稲垣　拓哉" lastIdx="3" clrIdx="1">
    <p:extLst>
      <p:ext uri="{19B8F6BF-5375-455C-9EA6-DF929625EA0E}">
        <p15:presenceInfo xmlns:p15="http://schemas.microsoft.com/office/powerpoint/2012/main" userId="S::takuya.inagaki@jst.go.jp::615888d3-699b-4529-83b3-443f11f18ff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E0D2"/>
    <a:srgbClr val="FFF2CC"/>
    <a:srgbClr val="FF0000"/>
    <a:srgbClr val="BF9000"/>
    <a:srgbClr val="FF79FF"/>
    <a:srgbClr val="FF9933"/>
    <a:srgbClr val="F3EACF"/>
    <a:srgbClr val="FFD7FF"/>
    <a:srgbClr val="F9D1B5"/>
    <a:srgbClr val="C55A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479" autoAdjust="0"/>
    <p:restoredTop sz="84332" autoAdjust="0"/>
  </p:normalViewPr>
  <p:slideViewPr>
    <p:cSldViewPr>
      <p:cViewPr varScale="1">
        <p:scale>
          <a:sx n="52" d="100"/>
          <a:sy n="52" d="100"/>
        </p:scale>
        <p:origin x="1404" y="52"/>
      </p:cViewPr>
      <p:guideLst>
        <p:guide orient="horz" pos="2137"/>
        <p:guide pos="2676"/>
      </p:guideLst>
    </p:cSldViewPr>
  </p:slideViewPr>
  <p:outlineViewPr>
    <p:cViewPr>
      <p:scale>
        <a:sx n="33" d="100"/>
        <a:sy n="33" d="100"/>
      </p:scale>
      <p:origin x="0" y="-109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20" d="100"/>
        <a:sy n="120" d="100"/>
      </p:scale>
      <p:origin x="0" y="-2184"/>
    </p:cViewPr>
  </p:sorterViewPr>
  <p:gridSpacing cx="180000" cy="180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4" y="1"/>
            <a:ext cx="2945659" cy="498056"/>
          </a:xfrm>
          <a:prstGeom prst="rect">
            <a:avLst/>
          </a:prstGeom>
        </p:spPr>
        <p:txBody>
          <a:bodyPr vert="horz" lIns="91295" tIns="45647" rIns="91295" bIns="4564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7" y="1"/>
            <a:ext cx="2945659" cy="498056"/>
          </a:xfrm>
          <a:prstGeom prst="rect">
            <a:avLst/>
          </a:prstGeom>
        </p:spPr>
        <p:txBody>
          <a:bodyPr vert="horz" lIns="91295" tIns="45647" rIns="91295" bIns="45647" rtlCol="0"/>
          <a:lstStyle>
            <a:lvl1pPr algn="r">
              <a:defRPr sz="1200"/>
            </a:lvl1pPr>
          </a:lstStyle>
          <a:p>
            <a:fld id="{1432CBD4-32E9-4E56-B51A-6BF0A93A3285}" type="datetimeFigureOut">
              <a:rPr kumimoji="1" lang="ja-JP" altLang="en-US" smtClean="0"/>
              <a:t>2025/4/2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8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95" tIns="45647" rIns="91295" bIns="45647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200"/>
            <a:ext cx="5438140" cy="3908613"/>
          </a:xfrm>
          <a:prstGeom prst="rect">
            <a:avLst/>
          </a:prstGeom>
        </p:spPr>
        <p:txBody>
          <a:bodyPr vert="horz" lIns="91295" tIns="45647" rIns="91295" bIns="45647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4" y="9428590"/>
            <a:ext cx="2945659" cy="498054"/>
          </a:xfrm>
          <a:prstGeom prst="rect">
            <a:avLst/>
          </a:prstGeom>
        </p:spPr>
        <p:txBody>
          <a:bodyPr vert="horz" lIns="91295" tIns="45647" rIns="91295" bIns="4564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7" y="9428590"/>
            <a:ext cx="2945659" cy="498054"/>
          </a:xfrm>
          <a:prstGeom prst="rect">
            <a:avLst/>
          </a:prstGeom>
        </p:spPr>
        <p:txBody>
          <a:bodyPr vert="horz" lIns="91295" tIns="45647" rIns="91295" bIns="45647" rtlCol="0" anchor="b"/>
          <a:lstStyle>
            <a:lvl1pPr algn="r">
              <a:defRPr sz="1200"/>
            </a:lvl1pPr>
          </a:lstStyle>
          <a:p>
            <a:fld id="{CD58FE33-2777-443D-B245-399F0640F7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63814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47738" y="1349375"/>
            <a:ext cx="4854575" cy="364172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FBF98-6115-4505-B47C-BFF39858A30F}" type="slidenum">
              <a:rPr kumimoji="1" lang="ja-JP" altLang="en-US" smtClean="0"/>
              <a:t>0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573453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58FE33-2777-443D-B245-399F0640F722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91029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DBBAA8-4BAC-F72A-11B7-972CD452A0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43E04E94-EC17-3BAF-CCB3-9249BC87C4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26D6641F-AF89-339F-9310-A8510065C0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sz="12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A9A55F1-1F94-E655-263F-5EA3E9D955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58FE33-2777-443D-B245-399F0640F722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93600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DEFA7F-499D-3141-95C5-7CAAB016BD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9EA78EA9-2555-7D3D-5B42-F011162A29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D7311D3E-E000-734B-45B0-C80E4ACBCA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ADF2B65-E43C-16BA-FEBC-FDB3BB45C2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56514">
              <a:defRPr/>
            </a:pPr>
            <a:fld id="{CD58FE33-2777-443D-B245-399F0640F722}" type="slidenum">
              <a:rPr kumimoji="1" lang="ja-JP" altLang="en-US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pPr defTabSz="456514">
                <a:defRPr/>
              </a:pPr>
              <a:t>4</a:t>
            </a:fld>
            <a:endParaRPr kumimoji="1" lang="ja-JP" altLang="en-US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39805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17E75-73B4-445A-BB1E-250526268F6C}" type="datetime1">
              <a:rPr kumimoji="1" lang="ja-JP" altLang="en-US" smtClean="0"/>
              <a:t>2025/4/2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7A5CF-A0F4-44E6-80A5-619A5A7BAFD0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F8DAF5EB-6779-4368-842E-99946593E4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7834" y="316667"/>
            <a:ext cx="1040821" cy="874800"/>
          </a:xfrm>
          <a:prstGeom prst="rect">
            <a:avLst/>
          </a:prstGeom>
        </p:spPr>
      </p:pic>
      <p:pic>
        <p:nvPicPr>
          <p:cNvPr id="10" name="図 9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F732E81B-2359-4F68-832E-010A44DB453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156" y="257767"/>
            <a:ext cx="1028844" cy="943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011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E7B07-65E1-4EDF-B43A-61E1F01314C9}" type="datetime1">
              <a:rPr kumimoji="1" lang="ja-JP" altLang="en-US" smtClean="0"/>
              <a:t>2025/4/2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7A5CF-A0F4-44E6-80A5-619A5A7BAF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3246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58A6C-E556-43E3-A101-05D0D7A63B15}" type="datetime1">
              <a:rPr kumimoji="1" lang="ja-JP" altLang="en-US" smtClean="0"/>
              <a:t>2025/4/2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7A5CF-A0F4-44E6-80A5-619A5A7BAF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3420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063A4-B1D2-4968-A417-06329FB7E09A}" type="datetime1">
              <a:rPr kumimoji="1" lang="ja-JP" altLang="en-US" smtClean="0"/>
              <a:t>2025/4/2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7A5CF-A0F4-44E6-80A5-619A5A7BAF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250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3BC6D-E642-4920-9B8E-7350F8C7590C}" type="datetime1">
              <a:rPr kumimoji="1" lang="ja-JP" altLang="en-US" smtClean="0"/>
              <a:t>2025/4/2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7A5CF-A0F4-44E6-80A5-619A5A7BAF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5968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7796D-2FAC-4C3C-92E3-B8DC290CB5C9}" type="datetime1">
              <a:rPr kumimoji="1" lang="ja-JP" altLang="en-US" smtClean="0"/>
              <a:t>2025/4/2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7A5CF-A0F4-44E6-80A5-619A5A7BAF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0843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539DD-C35B-48D3-89B2-3A2466474AC9}" type="datetime1">
              <a:rPr kumimoji="1" lang="ja-JP" altLang="en-US" smtClean="0"/>
              <a:t>2025/4/2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7A5CF-A0F4-44E6-80A5-619A5A7BAF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7642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CA951-DD59-4E20-B260-5A2A8045A6A4}" type="datetime1">
              <a:rPr kumimoji="1" lang="ja-JP" altLang="en-US" smtClean="0"/>
              <a:t>2025/4/2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7A5CF-A0F4-44E6-80A5-619A5A7BAF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537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B9499-98D8-4F7F-887A-554090F002D0}" type="datetime1">
              <a:rPr kumimoji="1" lang="ja-JP" altLang="en-US" smtClean="0"/>
              <a:t>2025/4/2</a:t>
            </a:fld>
            <a:endParaRPr kumimoji="1" lang="ja-JP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70A627EA-EF55-4DE7-949E-FFEC380D7963}"/>
              </a:ext>
            </a:extLst>
          </p:cNvPr>
          <p:cNvSpPr>
            <a:spLocks noGrp="1"/>
          </p:cNvSpPr>
          <p:nvPr>
            <p:ph type="title" idx="4294967295" hasCustomPrompt="1"/>
          </p:nvPr>
        </p:nvSpPr>
        <p:spPr>
          <a:xfrm>
            <a:off x="72000" y="143999"/>
            <a:ext cx="7587303" cy="576000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kumimoji="1" lang="ja-JP" altLang="en-US" sz="2800" b="1" dirty="0">
                <a:solidFill>
                  <a:schemeClr val="accent2">
                    <a:lumMod val="50000"/>
                  </a:schemeClr>
                </a:solidFill>
              </a:rPr>
              <a:t>ｆｄｓふぁ</a:t>
            </a:r>
          </a:p>
        </p:txBody>
      </p:sp>
      <p:sp>
        <p:nvSpPr>
          <p:cNvPr id="6" name="スライド番号プレースホルダー 2">
            <a:extLst>
              <a:ext uri="{FF2B5EF4-FFF2-40B4-BE49-F238E27FC236}">
                <a16:creationId xmlns:a16="http://schemas.microsoft.com/office/drawing/2014/main" id="{A1A1033B-8297-4229-88A1-973B07B85043}"/>
              </a:ext>
            </a:extLst>
          </p:cNvPr>
          <p:cNvSpPr txBox="1">
            <a:spLocks/>
          </p:cNvSpPr>
          <p:nvPr userDrawn="1"/>
        </p:nvSpPr>
        <p:spPr>
          <a:xfrm>
            <a:off x="708660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87A5CF-A0F4-44E6-80A5-619A5A7BAFD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87E4C4F-62A4-4FA9-88C3-9080D3CFBF0F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85421" y="794003"/>
            <a:ext cx="8909289" cy="9936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333399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3206" tIns="31604" rIns="63206" bIns="31604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246" dirty="0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08AD63DA-3FFA-42AE-9F43-CE9D346E13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8117" y="83057"/>
            <a:ext cx="1141519" cy="266252"/>
          </a:xfrm>
          <a:prstGeom prst="rect">
            <a:avLst/>
          </a:prstGeom>
          <a:ln w="28575">
            <a:noFill/>
          </a:ln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38E48207-3005-458C-8594-7C9A4BA2239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9303" y="423751"/>
            <a:ext cx="1433391" cy="264566"/>
          </a:xfrm>
          <a:prstGeom prst="rect">
            <a:avLst/>
          </a:prstGeom>
          <a:noFill/>
          <a:ln>
            <a:noFill/>
          </a:ln>
          <a:effectLst>
            <a:reflection stA="45000" endPos="80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656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CF832-5502-4BF8-A102-D6A0C2A396E7}" type="datetime1">
              <a:rPr kumimoji="1" lang="ja-JP" altLang="en-US" smtClean="0"/>
              <a:t>2025/4/2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7A5CF-A0F4-44E6-80A5-619A5A7BAF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1158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79738-4827-49EE-AB18-76AF7A24EBE4}" type="datetime1">
              <a:rPr kumimoji="1" lang="ja-JP" altLang="en-US" smtClean="0"/>
              <a:t>2025/4/2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7A5CF-A0F4-44E6-80A5-619A5A7BAF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5841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9C4044-AEA9-42B4-99A7-07467D33A271}" type="datetime1">
              <a:rPr kumimoji="1" lang="ja-JP" altLang="en-US" smtClean="0"/>
              <a:t>2025/4/2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7A5CF-A0F4-44E6-80A5-619A5A7BAF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0287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98D035E4-7EA8-45E3-A349-35B9B1E4460E}"/>
              </a:ext>
            </a:extLst>
          </p:cNvPr>
          <p:cNvSpPr/>
          <p:nvPr/>
        </p:nvSpPr>
        <p:spPr>
          <a:xfrm>
            <a:off x="0" y="1269000"/>
            <a:ext cx="9144000" cy="3239999"/>
          </a:xfrm>
          <a:prstGeom prst="rect">
            <a:avLst/>
          </a:prstGeom>
          <a:solidFill>
            <a:srgbClr val="FF9933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サブタイトル 6">
            <a:extLst>
              <a:ext uri="{FF2B5EF4-FFF2-40B4-BE49-F238E27FC236}">
                <a16:creationId xmlns:a16="http://schemas.microsoft.com/office/drawing/2014/main" id="{7471A0FE-283A-41C8-89BF-CFCFACAF78AC}"/>
              </a:ext>
            </a:extLst>
          </p:cNvPr>
          <p:cNvSpPr txBox="1">
            <a:spLocks/>
          </p:cNvSpPr>
          <p:nvPr/>
        </p:nvSpPr>
        <p:spPr>
          <a:xfrm>
            <a:off x="0" y="4869001"/>
            <a:ext cx="9144000" cy="1374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b="1" dirty="0"/>
              <a:t>プログラムディレクター　</a:t>
            </a:r>
            <a:endParaRPr lang="en-US" altLang="ja-JP" b="1" dirty="0"/>
          </a:p>
          <a:p>
            <a:r>
              <a:rPr lang="zh-TW" altLang="en-US" b="1" dirty="0"/>
              <a:t>吉田 善章</a:t>
            </a: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11DFE40D-75F7-4402-B7E2-14C0B5B343D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-144000" y="1428749"/>
            <a:ext cx="9432000" cy="2902210"/>
          </a:xfr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20000"/>
              </a:lnSpc>
            </a:pPr>
            <a:r>
              <a:rPr lang="ja-JP" altLang="en-US" sz="4000" b="1" dirty="0">
                <a:latin typeface="Calibri" panose="020F0502020204030204" pitchFamily="34" charset="0"/>
              </a:rPr>
              <a:t>ムーンショット目標</a:t>
            </a:r>
            <a:r>
              <a:rPr lang="en-US" altLang="ja-JP" sz="4000" b="1" dirty="0">
                <a:latin typeface="Calibri" panose="020F0502020204030204" pitchFamily="34" charset="0"/>
              </a:rPr>
              <a:t>10</a:t>
            </a:r>
            <a:br>
              <a:rPr lang="en-US" altLang="ja-JP" sz="2800" b="1" dirty="0">
                <a:latin typeface="Calibri" panose="020F0502020204030204" pitchFamily="34" charset="0"/>
              </a:rPr>
            </a:br>
            <a:r>
              <a:rPr lang="ja-JP" altLang="en-US" sz="2800" b="1" dirty="0">
                <a:latin typeface="Calibri" panose="020F0502020204030204" pitchFamily="34" charset="0"/>
              </a:rPr>
              <a:t>「</a:t>
            </a:r>
            <a:r>
              <a:rPr lang="en-US" altLang="ja-JP" sz="2800" b="1" dirty="0">
                <a:latin typeface="Calibri" panose="020F0502020204030204" pitchFamily="34" charset="0"/>
              </a:rPr>
              <a:t>2050</a:t>
            </a:r>
            <a:r>
              <a:rPr lang="ja-JP" altLang="en-US" sz="2800" b="1" dirty="0">
                <a:latin typeface="Calibri" panose="020F0502020204030204" pitchFamily="34" charset="0"/>
              </a:rPr>
              <a:t>年までに、フュージョンエネルギーの</a:t>
            </a:r>
            <a:br>
              <a:rPr lang="en-US" altLang="ja-JP" sz="2800" b="1" dirty="0">
                <a:latin typeface="Calibri" panose="020F0502020204030204" pitchFamily="34" charset="0"/>
              </a:rPr>
            </a:br>
            <a:r>
              <a:rPr lang="ja-JP" altLang="en-US" sz="2800" b="1" dirty="0">
                <a:latin typeface="Calibri" panose="020F0502020204030204" pitchFamily="34" charset="0"/>
              </a:rPr>
              <a:t>多面的な活用により、地球環境と調和し、</a:t>
            </a:r>
            <a:br>
              <a:rPr lang="ja-JP" altLang="en-US" sz="2800" b="1" dirty="0">
                <a:latin typeface="Calibri" panose="020F0502020204030204" pitchFamily="34" charset="0"/>
              </a:rPr>
            </a:br>
            <a:r>
              <a:rPr lang="ja-JP" altLang="en-US" sz="2800" b="1" dirty="0">
                <a:latin typeface="Calibri" panose="020F0502020204030204" pitchFamily="34" charset="0"/>
              </a:rPr>
              <a:t>　資源制約から解き放たれた活力ある社会を実現」</a:t>
            </a:r>
          </a:p>
        </p:txBody>
      </p:sp>
    </p:spTree>
    <p:extLst>
      <p:ext uri="{BB962C8B-B14F-4D97-AF65-F5344CB8AC3E}">
        <p14:creationId xmlns:p14="http://schemas.microsoft.com/office/powerpoint/2010/main" val="983781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 idx="4294967295"/>
          </p:nvPr>
        </p:nvSpPr>
        <p:spPr>
          <a:xfrm>
            <a:off x="72000" y="143999"/>
            <a:ext cx="7886700" cy="576000"/>
          </a:xfrm>
        </p:spPr>
        <p:txBody>
          <a:bodyPr>
            <a:noAutofit/>
          </a:bodyPr>
          <a:lstStyle/>
          <a:p>
            <a:pPr>
              <a:tabLst>
                <a:tab pos="1530350" algn="l"/>
              </a:tabLst>
            </a:pPr>
            <a:r>
              <a:rPr lang="en-US" altLang="ja-JP" sz="2800" b="1" dirty="0"/>
              <a:t>1.</a:t>
            </a:r>
            <a:r>
              <a:rPr lang="ja-JP" altLang="en-US" sz="2800" b="1" dirty="0"/>
              <a:t> </a:t>
            </a:r>
            <a:r>
              <a:rPr lang="en-US" altLang="ja-JP" sz="2800" b="1" dirty="0"/>
              <a:t>MS10</a:t>
            </a:r>
            <a:r>
              <a:rPr lang="ja-JP" altLang="en-US" sz="2800" b="1" dirty="0"/>
              <a:t>が</a:t>
            </a:r>
            <a:r>
              <a:rPr kumimoji="1" lang="ja-JP" altLang="en-US" sz="2800" b="1" dirty="0"/>
              <a:t>目指す社会像</a:t>
            </a:r>
          </a:p>
        </p:txBody>
      </p:sp>
      <p:pic>
        <p:nvPicPr>
          <p:cNvPr id="3" name="図 2" descr="設計図, マップ&#10;&#10;自動的に生成された説明">
            <a:extLst>
              <a:ext uri="{FF2B5EF4-FFF2-40B4-BE49-F238E27FC236}">
                <a16:creationId xmlns:a16="http://schemas.microsoft.com/office/drawing/2014/main" id="{0DC0AC9D-8DF7-0492-95FB-656773061C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968822"/>
            <a:ext cx="8256300" cy="5801723"/>
          </a:xfrm>
          <a:prstGeom prst="rect">
            <a:avLst/>
          </a:prstGeom>
        </p:spPr>
      </p:pic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BE42BB49-DB41-2580-B7AF-9C39BD870A7C}"/>
              </a:ext>
            </a:extLst>
          </p:cNvPr>
          <p:cNvSpPr/>
          <p:nvPr/>
        </p:nvSpPr>
        <p:spPr>
          <a:xfrm>
            <a:off x="5472000" y="995496"/>
            <a:ext cx="3277950" cy="813504"/>
          </a:xfrm>
          <a:prstGeom prst="roundRect">
            <a:avLst/>
          </a:prstGeom>
          <a:solidFill>
            <a:srgbClr val="FFFFFF">
              <a:alpha val="69804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rgbClr val="FF0000"/>
                </a:solidFill>
              </a:rPr>
              <a:t>エネルギーの共有性・安定性</a:t>
            </a:r>
            <a:endParaRPr kumimoji="1" lang="en-US" altLang="ja-JP" b="1" dirty="0">
              <a:solidFill>
                <a:srgbClr val="FF0000"/>
              </a:solidFill>
            </a:endParaRPr>
          </a:p>
          <a:p>
            <a:pPr algn="ctr"/>
            <a:r>
              <a:rPr kumimoji="1" lang="ja-JP" altLang="en-US" b="1" dirty="0">
                <a:solidFill>
                  <a:srgbClr val="FF0000"/>
                </a:solidFill>
              </a:rPr>
              <a:t>による地球平和</a:t>
            </a:r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63277FD2-0C99-AFB7-1B44-20B5608E5748}"/>
              </a:ext>
            </a:extLst>
          </p:cNvPr>
          <p:cNvSpPr/>
          <p:nvPr/>
        </p:nvSpPr>
        <p:spPr>
          <a:xfrm>
            <a:off x="3476866" y="3789000"/>
            <a:ext cx="2851257" cy="368551"/>
          </a:xfrm>
          <a:prstGeom prst="roundRect">
            <a:avLst/>
          </a:prstGeom>
          <a:solidFill>
            <a:srgbClr val="FFFFFF">
              <a:alpha val="69804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rgbClr val="FF0000"/>
                </a:solidFill>
              </a:rPr>
              <a:t>フュージョンエネルギー</a:t>
            </a: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425FA603-A79A-E939-AAB7-70AAAE66DF41}"/>
              </a:ext>
            </a:extLst>
          </p:cNvPr>
          <p:cNvSpPr/>
          <p:nvPr/>
        </p:nvSpPr>
        <p:spPr>
          <a:xfrm>
            <a:off x="5898692" y="5692599"/>
            <a:ext cx="2851257" cy="813503"/>
          </a:xfrm>
          <a:prstGeom prst="roundRect">
            <a:avLst/>
          </a:prstGeom>
          <a:solidFill>
            <a:srgbClr val="FFFFFF">
              <a:alpha val="69804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rgbClr val="FF0000"/>
                </a:solidFill>
              </a:rPr>
              <a:t>暮らし、産業の多様化</a:t>
            </a:r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F276D0E8-1DAD-2D19-4657-0BA4D5755CFF}"/>
              </a:ext>
            </a:extLst>
          </p:cNvPr>
          <p:cNvSpPr/>
          <p:nvPr/>
        </p:nvSpPr>
        <p:spPr>
          <a:xfrm>
            <a:off x="1926272" y="5692599"/>
            <a:ext cx="1865094" cy="813502"/>
          </a:xfrm>
          <a:prstGeom prst="roundRect">
            <a:avLst/>
          </a:prstGeom>
          <a:solidFill>
            <a:srgbClr val="FFFFFF">
              <a:alpha val="69804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rgbClr val="FF0000"/>
                </a:solidFill>
              </a:rPr>
              <a:t>生存圏の拡大</a:t>
            </a: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B312E7F1-CDAD-07C9-E856-4E46E590CE2A}"/>
              </a:ext>
            </a:extLst>
          </p:cNvPr>
          <p:cNvSpPr/>
          <p:nvPr/>
        </p:nvSpPr>
        <p:spPr>
          <a:xfrm>
            <a:off x="505525" y="995496"/>
            <a:ext cx="2353294" cy="813504"/>
          </a:xfrm>
          <a:prstGeom prst="roundRect">
            <a:avLst/>
          </a:prstGeom>
          <a:solidFill>
            <a:srgbClr val="FFFFFF">
              <a:alpha val="69804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rgbClr val="FF0000"/>
                </a:solidFill>
              </a:rPr>
              <a:t>拡大する</a:t>
            </a:r>
            <a:endParaRPr kumimoji="1" lang="en-US" altLang="ja-JP" b="1" dirty="0">
              <a:solidFill>
                <a:srgbClr val="FF0000"/>
              </a:solidFill>
            </a:endParaRPr>
          </a:p>
          <a:p>
            <a:pPr algn="ctr"/>
            <a:r>
              <a:rPr kumimoji="1" lang="ja-JP" altLang="en-US" b="1" dirty="0">
                <a:solidFill>
                  <a:srgbClr val="FF0000"/>
                </a:solidFill>
              </a:rPr>
              <a:t>エネルギーの需要</a:t>
            </a:r>
          </a:p>
        </p:txBody>
      </p:sp>
    </p:spTree>
    <p:extLst>
      <p:ext uri="{BB962C8B-B14F-4D97-AF65-F5344CB8AC3E}">
        <p14:creationId xmlns:p14="http://schemas.microsoft.com/office/powerpoint/2010/main" val="896271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7A095B-44C2-0618-6BEC-6890DF4A72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>
            <a:extLst>
              <a:ext uri="{FF2B5EF4-FFF2-40B4-BE49-F238E27FC236}">
                <a16:creationId xmlns:a16="http://schemas.microsoft.com/office/drawing/2014/main" id="{0FFB0B7D-424D-B389-063F-DABAA5BAF11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2000" y="143999"/>
            <a:ext cx="7886700" cy="576000"/>
          </a:xfrm>
        </p:spPr>
        <p:txBody>
          <a:bodyPr>
            <a:noAutofit/>
          </a:bodyPr>
          <a:lstStyle/>
          <a:p>
            <a:pPr>
              <a:tabLst>
                <a:tab pos="1530350" algn="l"/>
              </a:tabLst>
            </a:pPr>
            <a:r>
              <a:rPr lang="en-US" altLang="ja-JP" sz="2800" b="1" dirty="0"/>
              <a:t>2.</a:t>
            </a:r>
            <a:r>
              <a:rPr lang="ja-JP" altLang="en-US" sz="2800" b="1" dirty="0"/>
              <a:t> 基本戦略＝学際化</a:t>
            </a:r>
            <a:endParaRPr kumimoji="1" lang="ja-JP" altLang="en-US" sz="2800" b="1" dirty="0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B1819E65-26F1-7389-0934-5235A32212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727" y="1268760"/>
            <a:ext cx="2273417" cy="3968954"/>
          </a:xfrm>
          <a:prstGeom prst="rect">
            <a:avLst/>
          </a:prstGeom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CCCC3885-611D-CC0F-9F3D-7532A9752702}"/>
              </a:ext>
            </a:extLst>
          </p:cNvPr>
          <p:cNvSpPr/>
          <p:nvPr/>
        </p:nvSpPr>
        <p:spPr>
          <a:xfrm>
            <a:off x="2720752" y="1376772"/>
            <a:ext cx="144016" cy="16921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C90CF284-26A8-D113-0468-63A1DFADBA23}"/>
              </a:ext>
            </a:extLst>
          </p:cNvPr>
          <p:cNvSpPr/>
          <p:nvPr/>
        </p:nvSpPr>
        <p:spPr>
          <a:xfrm>
            <a:off x="3044788" y="1376772"/>
            <a:ext cx="144016" cy="16921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FF21EC65-E2F4-51D1-8F7A-FC9241513095}"/>
              </a:ext>
            </a:extLst>
          </p:cNvPr>
          <p:cNvSpPr/>
          <p:nvPr/>
        </p:nvSpPr>
        <p:spPr>
          <a:xfrm>
            <a:off x="3332820" y="1340768"/>
            <a:ext cx="144016" cy="16921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C301B00D-86DA-EB0C-4C45-007CB4D24648}"/>
              </a:ext>
            </a:extLst>
          </p:cNvPr>
          <p:cNvSpPr/>
          <p:nvPr/>
        </p:nvSpPr>
        <p:spPr>
          <a:xfrm>
            <a:off x="3044788" y="3465004"/>
            <a:ext cx="144016" cy="16921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09C6A822-D8D6-510F-6FC9-1E6685493E52}"/>
              </a:ext>
            </a:extLst>
          </p:cNvPr>
          <p:cNvSpPr/>
          <p:nvPr/>
        </p:nvSpPr>
        <p:spPr>
          <a:xfrm>
            <a:off x="4448944" y="1772816"/>
            <a:ext cx="144016" cy="1872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3652B246-964F-7A97-A2A6-6E497D5B641E}"/>
              </a:ext>
            </a:extLst>
          </p:cNvPr>
          <p:cNvSpPr/>
          <p:nvPr/>
        </p:nvSpPr>
        <p:spPr>
          <a:xfrm>
            <a:off x="3890882" y="1952836"/>
            <a:ext cx="144016" cy="16921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09511A7D-2865-3B72-9027-5935A0D9CCAB}"/>
              </a:ext>
            </a:extLst>
          </p:cNvPr>
          <p:cNvSpPr/>
          <p:nvPr/>
        </p:nvSpPr>
        <p:spPr>
          <a:xfrm>
            <a:off x="3584848" y="1916832"/>
            <a:ext cx="144016" cy="16921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21246A2E-0171-B380-DA59-5743FB0D2B81}"/>
              </a:ext>
            </a:extLst>
          </p:cNvPr>
          <p:cNvSpPr/>
          <p:nvPr/>
        </p:nvSpPr>
        <p:spPr>
          <a:xfrm>
            <a:off x="4142910" y="1939352"/>
            <a:ext cx="144016" cy="16921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BD94DC36-BAD0-7A2B-4A55-19F70C27B28F}"/>
              </a:ext>
            </a:extLst>
          </p:cNvPr>
          <p:cNvSpPr/>
          <p:nvPr/>
        </p:nvSpPr>
        <p:spPr>
          <a:xfrm>
            <a:off x="4007895" y="4077072"/>
            <a:ext cx="153017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四角形: 角を丸くする 18">
            <a:extLst>
              <a:ext uri="{FF2B5EF4-FFF2-40B4-BE49-F238E27FC236}">
                <a16:creationId xmlns:a16="http://schemas.microsoft.com/office/drawing/2014/main" id="{2AA5B81F-FB85-60EF-E737-34FA7B4A764B}"/>
              </a:ext>
            </a:extLst>
          </p:cNvPr>
          <p:cNvSpPr/>
          <p:nvPr/>
        </p:nvSpPr>
        <p:spPr>
          <a:xfrm>
            <a:off x="3476836" y="4905163"/>
            <a:ext cx="523435" cy="101662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AA67DA7B-1124-AFDD-C021-407479778F19}"/>
              </a:ext>
            </a:extLst>
          </p:cNvPr>
          <p:cNvSpPr txBox="1"/>
          <p:nvPr/>
        </p:nvSpPr>
        <p:spPr>
          <a:xfrm rot="10800000">
            <a:off x="3874646" y="3764801"/>
            <a:ext cx="400110" cy="86059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l"/>
            <a:r>
              <a:rPr lang="en-US" altLang="ja-JP" sz="1400" dirty="0">
                <a:solidFill>
                  <a:schemeClr val="tx1"/>
                </a:solidFill>
                <a:latin typeface="+mj-lt"/>
                <a:ea typeface="+mn-ea"/>
              </a:rPr>
              <a:t>fusion</a:t>
            </a:r>
            <a:endParaRPr kumimoji="1" lang="ja-JP" altLang="en-US" sz="1400" dirty="0">
              <a:solidFill>
                <a:schemeClr val="tx1"/>
              </a:solidFill>
              <a:latin typeface="+mj-lt"/>
              <a:ea typeface="+mn-ea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2EEE90C8-955A-4DD9-4042-734AD5097FF5}"/>
              </a:ext>
            </a:extLst>
          </p:cNvPr>
          <p:cNvSpPr txBox="1"/>
          <p:nvPr/>
        </p:nvSpPr>
        <p:spPr>
          <a:xfrm rot="10800000">
            <a:off x="2864768" y="3360498"/>
            <a:ext cx="400110" cy="118813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l"/>
            <a:r>
              <a:rPr lang="en-US" altLang="ja-JP" sz="1400" dirty="0">
                <a:solidFill>
                  <a:schemeClr val="tx1"/>
                </a:solidFill>
                <a:latin typeface="+mj-lt"/>
                <a:ea typeface="+mn-ea"/>
              </a:rPr>
              <a:t>High-energy</a:t>
            </a:r>
            <a:endParaRPr kumimoji="1" lang="ja-JP" altLang="en-US" sz="1400" dirty="0">
              <a:solidFill>
                <a:schemeClr val="tx1"/>
              </a:solidFill>
              <a:latin typeface="+mj-lt"/>
              <a:ea typeface="+mn-ea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BCD2FE36-E0B1-7CD7-A657-F478EA8D6F79}"/>
              </a:ext>
            </a:extLst>
          </p:cNvPr>
          <p:cNvSpPr txBox="1"/>
          <p:nvPr/>
        </p:nvSpPr>
        <p:spPr>
          <a:xfrm rot="10800000">
            <a:off x="4327710" y="2664429"/>
            <a:ext cx="400110" cy="86059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l"/>
            <a:r>
              <a:rPr kumimoji="1" lang="en-US" altLang="ja-JP" sz="1400" dirty="0">
                <a:solidFill>
                  <a:schemeClr val="tx1"/>
                </a:solidFill>
                <a:latin typeface="+mj-lt"/>
                <a:ea typeface="+mn-ea"/>
              </a:rPr>
              <a:t>tokamak</a:t>
            </a:r>
            <a:endParaRPr kumimoji="1" lang="ja-JP" altLang="en-US" sz="1400" dirty="0">
              <a:solidFill>
                <a:schemeClr val="tx1"/>
              </a:solidFill>
              <a:latin typeface="+mj-lt"/>
              <a:ea typeface="+mn-ea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3464E729-5984-E0DE-1593-E4F72C177804}"/>
              </a:ext>
            </a:extLst>
          </p:cNvPr>
          <p:cNvSpPr txBox="1"/>
          <p:nvPr/>
        </p:nvSpPr>
        <p:spPr>
          <a:xfrm rot="10800000">
            <a:off x="3742800" y="2676421"/>
            <a:ext cx="400110" cy="86059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l"/>
            <a:r>
              <a:rPr lang="en-US" altLang="ja-JP" sz="1400" dirty="0">
                <a:solidFill>
                  <a:schemeClr val="tx1"/>
                </a:solidFill>
                <a:latin typeface="+mj-lt"/>
                <a:ea typeface="+mn-ea"/>
              </a:rPr>
              <a:t>helical</a:t>
            </a:r>
            <a:endParaRPr kumimoji="1" lang="ja-JP" altLang="en-US" sz="1400" dirty="0">
              <a:solidFill>
                <a:schemeClr val="tx1"/>
              </a:solidFill>
              <a:latin typeface="+mj-lt"/>
              <a:ea typeface="+mn-ea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43B75518-B7AA-CF3F-E18F-8A6C0C306565}"/>
              </a:ext>
            </a:extLst>
          </p:cNvPr>
          <p:cNvSpPr txBox="1"/>
          <p:nvPr/>
        </p:nvSpPr>
        <p:spPr>
          <a:xfrm rot="10800000">
            <a:off x="4028874" y="2672916"/>
            <a:ext cx="400110" cy="86059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l"/>
            <a:r>
              <a:rPr lang="en-US" altLang="ja-JP" sz="1400" dirty="0" err="1">
                <a:solidFill>
                  <a:schemeClr val="tx1"/>
                </a:solidFill>
                <a:latin typeface="+mj-lt"/>
                <a:ea typeface="+mn-ea"/>
              </a:rPr>
              <a:t>FRC</a:t>
            </a:r>
            <a:endParaRPr kumimoji="1" lang="ja-JP" altLang="en-US" sz="1400" dirty="0">
              <a:solidFill>
                <a:schemeClr val="tx1"/>
              </a:solidFill>
              <a:latin typeface="+mj-lt"/>
              <a:ea typeface="+mn-ea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10742A00-F8B5-6A38-FD25-EB5D9C13E70B}"/>
              </a:ext>
            </a:extLst>
          </p:cNvPr>
          <p:cNvSpPr txBox="1"/>
          <p:nvPr/>
        </p:nvSpPr>
        <p:spPr>
          <a:xfrm rot="10800000">
            <a:off x="2552526" y="1826822"/>
            <a:ext cx="400110" cy="120613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l"/>
            <a:r>
              <a:rPr lang="en-US" altLang="ja-JP" sz="1400" dirty="0">
                <a:solidFill>
                  <a:schemeClr val="tx1"/>
                </a:solidFill>
                <a:latin typeface="+mj-lt"/>
                <a:ea typeface="+mn-ea"/>
              </a:rPr>
              <a:t>synchrotron</a:t>
            </a:r>
            <a:endParaRPr kumimoji="1" lang="ja-JP" altLang="en-US" sz="1400" dirty="0">
              <a:solidFill>
                <a:schemeClr val="tx1"/>
              </a:solidFill>
              <a:latin typeface="+mj-lt"/>
              <a:ea typeface="+mn-ea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3145830A-98B9-6139-52CC-ACFDE8246052}"/>
              </a:ext>
            </a:extLst>
          </p:cNvPr>
          <p:cNvSpPr txBox="1"/>
          <p:nvPr/>
        </p:nvSpPr>
        <p:spPr>
          <a:xfrm rot="10800000">
            <a:off x="2847371" y="1869948"/>
            <a:ext cx="400110" cy="105499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l"/>
            <a:r>
              <a:rPr kumimoji="1" lang="en-US" altLang="ja-JP" sz="1400" dirty="0">
                <a:solidFill>
                  <a:schemeClr val="tx1"/>
                </a:solidFill>
                <a:latin typeface="+mj-lt"/>
                <a:ea typeface="+mn-ea"/>
              </a:rPr>
              <a:t>cyclotron</a:t>
            </a:r>
            <a:endParaRPr kumimoji="1" lang="ja-JP" altLang="en-US" sz="1400" dirty="0">
              <a:solidFill>
                <a:schemeClr val="tx1"/>
              </a:solidFill>
              <a:latin typeface="+mj-lt"/>
              <a:ea typeface="+mn-ea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D2EB4C73-A8D4-7B22-CA37-ACF5CB0D8405}"/>
              </a:ext>
            </a:extLst>
          </p:cNvPr>
          <p:cNvSpPr txBox="1"/>
          <p:nvPr/>
        </p:nvSpPr>
        <p:spPr>
          <a:xfrm rot="10800000">
            <a:off x="3188805" y="1584759"/>
            <a:ext cx="400110" cy="134018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l"/>
            <a:r>
              <a:rPr lang="en-US" altLang="ja-JP" sz="1400" dirty="0">
                <a:solidFill>
                  <a:schemeClr val="tx1"/>
                </a:solidFill>
                <a:latin typeface="+mj-lt"/>
                <a:ea typeface="+mn-ea"/>
              </a:rPr>
              <a:t>linear collider</a:t>
            </a:r>
            <a:endParaRPr kumimoji="1" lang="ja-JP" altLang="en-US" sz="1400" dirty="0">
              <a:solidFill>
                <a:schemeClr val="tx1"/>
              </a:solidFill>
              <a:latin typeface="+mj-lt"/>
              <a:ea typeface="+mn-ea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909FDA60-6EB2-F369-229C-A62DBFD0D72D}"/>
              </a:ext>
            </a:extLst>
          </p:cNvPr>
          <p:cNvSpPr txBox="1"/>
          <p:nvPr/>
        </p:nvSpPr>
        <p:spPr>
          <a:xfrm rot="10800000">
            <a:off x="3490772" y="4679372"/>
            <a:ext cx="400110" cy="114315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l"/>
            <a:r>
              <a:rPr kumimoji="1" lang="en-US" altLang="ja-JP" sz="1400" dirty="0">
                <a:solidFill>
                  <a:schemeClr val="bg1"/>
                </a:solidFill>
                <a:latin typeface="+mj-lt"/>
                <a:ea typeface="+mn-ea"/>
              </a:rPr>
              <a:t>physics</a:t>
            </a:r>
            <a:endParaRPr kumimoji="1" lang="ja-JP" altLang="en-US" sz="1400" dirty="0">
              <a:solidFill>
                <a:schemeClr val="bg1"/>
              </a:solidFill>
              <a:latin typeface="+mj-lt"/>
              <a:ea typeface="+mn-ea"/>
            </a:endParaRPr>
          </a:p>
        </p:txBody>
      </p:sp>
      <p:grpSp>
        <p:nvGrpSpPr>
          <p:cNvPr id="29" name="グループ化 28">
            <a:extLst>
              <a:ext uri="{FF2B5EF4-FFF2-40B4-BE49-F238E27FC236}">
                <a16:creationId xmlns:a16="http://schemas.microsoft.com/office/drawing/2014/main" id="{582F8893-3CC3-DB80-4AC5-64F92F370CD4}"/>
              </a:ext>
            </a:extLst>
          </p:cNvPr>
          <p:cNvGrpSpPr/>
          <p:nvPr/>
        </p:nvGrpSpPr>
        <p:grpSpPr>
          <a:xfrm>
            <a:off x="4520952" y="2239781"/>
            <a:ext cx="4680520" cy="307777"/>
            <a:chOff x="4520952" y="2239781"/>
            <a:chExt cx="4680520" cy="307777"/>
          </a:xfrm>
        </p:grpSpPr>
        <p:cxnSp>
          <p:nvCxnSpPr>
            <p:cNvPr id="30" name="直線コネクタ 29">
              <a:extLst>
                <a:ext uri="{FF2B5EF4-FFF2-40B4-BE49-F238E27FC236}">
                  <a16:creationId xmlns:a16="http://schemas.microsoft.com/office/drawing/2014/main" id="{B4801A15-D084-CF09-3A87-5B42E6E7981A}"/>
                </a:ext>
              </a:extLst>
            </p:cNvPr>
            <p:cNvCxnSpPr>
              <a:cxnSpLocks/>
            </p:cNvCxnSpPr>
            <p:nvPr/>
          </p:nvCxnSpPr>
          <p:spPr>
            <a:xfrm>
              <a:off x="4520952" y="2358995"/>
              <a:ext cx="1872208" cy="0"/>
            </a:xfrm>
            <a:prstGeom prst="line">
              <a:avLst/>
            </a:prstGeom>
            <a:ln w="22225">
              <a:prstDash val="sys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31" name="テキスト ボックス 30">
              <a:extLst>
                <a:ext uri="{FF2B5EF4-FFF2-40B4-BE49-F238E27FC236}">
                  <a16:creationId xmlns:a16="http://schemas.microsoft.com/office/drawing/2014/main" id="{340490F1-3FD2-F94D-982C-9CE32EAE1F76}"/>
                </a:ext>
              </a:extLst>
            </p:cNvPr>
            <p:cNvSpPr txBox="1"/>
            <p:nvPr/>
          </p:nvSpPr>
          <p:spPr>
            <a:xfrm>
              <a:off x="6393160" y="2239781"/>
              <a:ext cx="28083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ja-JP" altLang="en-US" sz="1400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浅い階層</a:t>
              </a:r>
              <a:r>
                <a:rPr kumimoji="1" lang="ja-JP" altLang="en-US" sz="1400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のイノベーション</a:t>
              </a:r>
            </a:p>
          </p:txBody>
        </p:sp>
      </p:grpSp>
      <p:grpSp>
        <p:nvGrpSpPr>
          <p:cNvPr id="32" name="グループ化 31">
            <a:extLst>
              <a:ext uri="{FF2B5EF4-FFF2-40B4-BE49-F238E27FC236}">
                <a16:creationId xmlns:a16="http://schemas.microsoft.com/office/drawing/2014/main" id="{AEE20990-68DF-6CB2-77DC-0A0CB7C4011F}"/>
              </a:ext>
            </a:extLst>
          </p:cNvPr>
          <p:cNvGrpSpPr/>
          <p:nvPr/>
        </p:nvGrpSpPr>
        <p:grpSpPr>
          <a:xfrm>
            <a:off x="3282296" y="2672916"/>
            <a:ext cx="5758793" cy="2604698"/>
            <a:chOff x="3282296" y="2672916"/>
            <a:chExt cx="5758793" cy="2604698"/>
          </a:xfrm>
        </p:grpSpPr>
        <p:cxnSp>
          <p:nvCxnSpPr>
            <p:cNvPr id="33" name="直線コネクタ 32">
              <a:extLst>
                <a:ext uri="{FF2B5EF4-FFF2-40B4-BE49-F238E27FC236}">
                  <a16:creationId xmlns:a16="http://schemas.microsoft.com/office/drawing/2014/main" id="{5B9BB3DF-2C06-4453-87A3-0431D579C46D}"/>
                </a:ext>
              </a:extLst>
            </p:cNvPr>
            <p:cNvCxnSpPr/>
            <p:nvPr/>
          </p:nvCxnSpPr>
          <p:spPr>
            <a:xfrm>
              <a:off x="3282296" y="5100792"/>
              <a:ext cx="3143696" cy="0"/>
            </a:xfrm>
            <a:prstGeom prst="line">
              <a:avLst/>
            </a:prstGeom>
            <a:ln w="22225">
              <a:prstDash val="sys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4" name="直線コネクタ 33">
              <a:extLst>
                <a:ext uri="{FF2B5EF4-FFF2-40B4-BE49-F238E27FC236}">
                  <a16:creationId xmlns:a16="http://schemas.microsoft.com/office/drawing/2014/main" id="{61C950C1-D5F8-AB18-FB9A-0E9CB3941296}"/>
                </a:ext>
              </a:extLst>
            </p:cNvPr>
            <p:cNvCxnSpPr>
              <a:cxnSpLocks/>
            </p:cNvCxnSpPr>
            <p:nvPr/>
          </p:nvCxnSpPr>
          <p:spPr>
            <a:xfrm>
              <a:off x="3874645" y="4077072"/>
              <a:ext cx="2551347" cy="0"/>
            </a:xfrm>
            <a:prstGeom prst="line">
              <a:avLst/>
            </a:prstGeom>
            <a:ln w="22225">
              <a:prstDash val="sys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35" name="テキスト ボックス 34">
              <a:extLst>
                <a:ext uri="{FF2B5EF4-FFF2-40B4-BE49-F238E27FC236}">
                  <a16:creationId xmlns:a16="http://schemas.microsoft.com/office/drawing/2014/main" id="{C24F128B-9B3C-6113-0264-F2E123863956}"/>
                </a:ext>
              </a:extLst>
            </p:cNvPr>
            <p:cNvSpPr txBox="1"/>
            <p:nvPr/>
          </p:nvSpPr>
          <p:spPr>
            <a:xfrm>
              <a:off x="6467376" y="4969837"/>
              <a:ext cx="257371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kumimoji="1" lang="ja-JP" altLang="en-US" sz="1400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深い階層のイノベーション</a:t>
              </a:r>
            </a:p>
          </p:txBody>
        </p:sp>
        <p:cxnSp>
          <p:nvCxnSpPr>
            <p:cNvPr id="36" name="直線矢印コネクタ 35">
              <a:extLst>
                <a:ext uri="{FF2B5EF4-FFF2-40B4-BE49-F238E27FC236}">
                  <a16:creationId xmlns:a16="http://schemas.microsoft.com/office/drawing/2014/main" id="{8A35601B-F56F-F7DB-E4D2-2C452BE8E168}"/>
                </a:ext>
              </a:extLst>
            </p:cNvPr>
            <p:cNvCxnSpPr/>
            <p:nvPr/>
          </p:nvCxnSpPr>
          <p:spPr>
            <a:xfrm>
              <a:off x="7077236" y="2672916"/>
              <a:ext cx="0" cy="2088232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テキスト ボックス 36">
              <a:extLst>
                <a:ext uri="{FF2B5EF4-FFF2-40B4-BE49-F238E27FC236}">
                  <a16:creationId xmlns:a16="http://schemas.microsoft.com/office/drawing/2014/main" id="{87FB7692-EC3D-004C-338D-1C25EAE9C61C}"/>
                </a:ext>
              </a:extLst>
            </p:cNvPr>
            <p:cNvSpPr txBox="1"/>
            <p:nvPr/>
          </p:nvSpPr>
          <p:spPr>
            <a:xfrm>
              <a:off x="7393179" y="3533507"/>
              <a:ext cx="1620179" cy="338554"/>
            </a:xfrm>
            <a:prstGeom prst="rect">
              <a:avLst/>
            </a:prstGeom>
            <a:solidFill>
              <a:srgbClr val="0432FF"/>
            </a:solidFill>
          </p:spPr>
          <p:txBody>
            <a:bodyPr wrap="square" rtlCol="0">
              <a:spAutoFit/>
            </a:bodyPr>
            <a:lstStyle/>
            <a:p>
              <a:r>
                <a:rPr kumimoji="1" lang="ja-JP" altLang="en-US" sz="1600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バックキャスト</a:t>
              </a:r>
            </a:p>
          </p:txBody>
        </p:sp>
      </p:grpSp>
      <p:cxnSp>
        <p:nvCxnSpPr>
          <p:cNvPr id="38" name="直線矢印コネクタ 37">
            <a:extLst>
              <a:ext uri="{FF2B5EF4-FFF2-40B4-BE49-F238E27FC236}">
                <a16:creationId xmlns:a16="http://schemas.microsoft.com/office/drawing/2014/main" id="{357230E5-B0F9-D803-4797-479AE459B9F5}"/>
              </a:ext>
            </a:extLst>
          </p:cNvPr>
          <p:cNvCxnSpPr/>
          <p:nvPr/>
        </p:nvCxnSpPr>
        <p:spPr>
          <a:xfrm flipV="1">
            <a:off x="1912627" y="2157914"/>
            <a:ext cx="0" cy="3528392"/>
          </a:xfrm>
          <a:prstGeom prst="straightConnector1">
            <a:avLst/>
          </a:prstGeom>
          <a:ln w="25400">
            <a:solidFill>
              <a:schemeClr val="accent2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6785E1D4-AC57-7939-9BE8-526F4D1DCE75}"/>
              </a:ext>
            </a:extLst>
          </p:cNvPr>
          <p:cNvSpPr txBox="1"/>
          <p:nvPr/>
        </p:nvSpPr>
        <p:spPr>
          <a:xfrm rot="16200000">
            <a:off x="-308011" y="3481545"/>
            <a:ext cx="3727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ja-JP" altLang="en-US" sz="18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進化　＝　分化　＝　特殊化</a:t>
            </a:r>
          </a:p>
        </p:txBody>
      </p:sp>
      <p:cxnSp>
        <p:nvCxnSpPr>
          <p:cNvPr id="40" name="直線矢印コネクタ 39">
            <a:extLst>
              <a:ext uri="{FF2B5EF4-FFF2-40B4-BE49-F238E27FC236}">
                <a16:creationId xmlns:a16="http://schemas.microsoft.com/office/drawing/2014/main" id="{314C5F46-6AB8-6DB4-F11C-43AA47C7CCC9}"/>
              </a:ext>
            </a:extLst>
          </p:cNvPr>
          <p:cNvCxnSpPr>
            <a:cxnSpLocks/>
          </p:cNvCxnSpPr>
          <p:nvPr/>
        </p:nvCxnSpPr>
        <p:spPr>
          <a:xfrm>
            <a:off x="2317811" y="6165304"/>
            <a:ext cx="2959225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3192697E-CF61-35C4-327B-5D1A99D23354}"/>
              </a:ext>
            </a:extLst>
          </p:cNvPr>
          <p:cNvSpPr txBox="1"/>
          <p:nvPr/>
        </p:nvSpPr>
        <p:spPr>
          <a:xfrm>
            <a:off x="5637076" y="6017132"/>
            <a:ext cx="3143696" cy="338554"/>
          </a:xfrm>
          <a:prstGeom prst="rect">
            <a:avLst/>
          </a:prstGeom>
          <a:solidFill>
            <a:srgbClr val="0432FF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学際化＝多分野の巻き込み</a:t>
            </a: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B00A5C04-2824-2F4D-82B6-43E2B9BA6D41}"/>
              </a:ext>
            </a:extLst>
          </p:cNvPr>
          <p:cNvSpPr txBox="1"/>
          <p:nvPr/>
        </p:nvSpPr>
        <p:spPr>
          <a:xfrm>
            <a:off x="1041711" y="1459387"/>
            <a:ext cx="1793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ja-JP" altLang="en-US" sz="16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フォーキャスト</a:t>
            </a:r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1182C9DD-1E9C-7D54-FF2E-A9F2789E239D}"/>
              </a:ext>
            </a:extLst>
          </p:cNvPr>
          <p:cNvSpPr/>
          <p:nvPr/>
        </p:nvSpPr>
        <p:spPr>
          <a:xfrm>
            <a:off x="3722144" y="2535511"/>
            <a:ext cx="72008" cy="1016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AB8B6E64-61DE-588C-DEF0-18955D7AC0F1}"/>
              </a:ext>
            </a:extLst>
          </p:cNvPr>
          <p:cNvSpPr txBox="1"/>
          <p:nvPr/>
        </p:nvSpPr>
        <p:spPr>
          <a:xfrm rot="10800000">
            <a:off x="3480148" y="2671494"/>
            <a:ext cx="400110" cy="86059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l"/>
            <a:r>
              <a:rPr lang="en-US" altLang="ja-JP" sz="1400" dirty="0">
                <a:solidFill>
                  <a:schemeClr val="tx1"/>
                </a:solidFill>
                <a:latin typeface="+mj-lt"/>
                <a:ea typeface="+mn-ea"/>
              </a:rPr>
              <a:t>laser</a:t>
            </a:r>
            <a:endParaRPr kumimoji="1" lang="ja-JP" altLang="en-US" sz="1400" dirty="0">
              <a:solidFill>
                <a:schemeClr val="tx1"/>
              </a:solidFill>
              <a:latin typeface="+mj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410778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1E5187D-008D-57D4-B785-23B18018DBD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87740" y="153382"/>
            <a:ext cx="7886700" cy="546817"/>
          </a:xfrm>
        </p:spPr>
        <p:txBody>
          <a:bodyPr>
            <a:normAutofit/>
          </a:bodyPr>
          <a:lstStyle/>
          <a:p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3.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国際動向と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MS10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マイルストーン</a:t>
            </a:r>
            <a:endParaRPr kumimoji="1"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CED0C5A4-D569-FC8A-3BD6-CE85B893E4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82" y="903919"/>
            <a:ext cx="6610016" cy="5889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843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8EB52E-B90B-CFD6-DB0C-F82404157E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>
            <a:extLst>
              <a:ext uri="{FF2B5EF4-FFF2-40B4-BE49-F238E27FC236}">
                <a16:creationId xmlns:a16="http://schemas.microsoft.com/office/drawing/2014/main" id="{7CB31810-4F27-AFDC-0C88-9D946E2201E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2000" y="143999"/>
            <a:ext cx="7886700" cy="576000"/>
          </a:xfrm>
        </p:spPr>
        <p:txBody>
          <a:bodyPr>
            <a:noAutofit/>
          </a:bodyPr>
          <a:lstStyle/>
          <a:p>
            <a:r>
              <a:rPr lang="en-US" altLang="ja-JP" sz="2400" b="1" dirty="0"/>
              <a:t>4. </a:t>
            </a:r>
            <a:r>
              <a:rPr lang="ja-JP" altLang="en-US" sz="2400" b="1" dirty="0"/>
              <a:t>プロジェクトが狙うアウトプット＆アウトカム</a:t>
            </a:r>
          </a:p>
        </p:txBody>
      </p:sp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AA68F0A9-2F07-A35C-9CF7-89739FDE35BB}"/>
              </a:ext>
            </a:extLst>
          </p:cNvPr>
          <p:cNvSpPr/>
          <p:nvPr/>
        </p:nvSpPr>
        <p:spPr>
          <a:xfrm>
            <a:off x="239562" y="2305124"/>
            <a:ext cx="6795365" cy="4340927"/>
          </a:xfrm>
          <a:prstGeom prst="roundRect">
            <a:avLst>
              <a:gd name="adj" fmla="val 7890"/>
            </a:avLst>
          </a:prstGeom>
          <a:solidFill>
            <a:schemeClr val="accent1">
              <a:lumMod val="20000"/>
              <a:lumOff val="80000"/>
              <a:alpha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0" name="四角形: 角を丸くする 19">
            <a:extLst>
              <a:ext uri="{FF2B5EF4-FFF2-40B4-BE49-F238E27FC236}">
                <a16:creationId xmlns:a16="http://schemas.microsoft.com/office/drawing/2014/main" id="{BA6B77D7-6BA4-384C-9794-37D00DB14C3B}"/>
              </a:ext>
            </a:extLst>
          </p:cNvPr>
          <p:cNvSpPr/>
          <p:nvPr/>
        </p:nvSpPr>
        <p:spPr>
          <a:xfrm>
            <a:off x="1990438" y="2063762"/>
            <a:ext cx="1363666" cy="465126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FA38B0F2-42C3-EEA8-50D5-C431AC2421D9}"/>
              </a:ext>
            </a:extLst>
          </p:cNvPr>
          <p:cNvSpPr/>
          <p:nvPr/>
        </p:nvSpPr>
        <p:spPr>
          <a:xfrm>
            <a:off x="3440439" y="2042048"/>
            <a:ext cx="1475998" cy="467298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 dirty="0"/>
          </a:p>
        </p:txBody>
      </p:sp>
      <p:sp>
        <p:nvSpPr>
          <p:cNvPr id="22" name="四角形: 角を丸くする 21">
            <a:extLst>
              <a:ext uri="{FF2B5EF4-FFF2-40B4-BE49-F238E27FC236}">
                <a16:creationId xmlns:a16="http://schemas.microsoft.com/office/drawing/2014/main" id="{CDC75687-BD7B-4F96-5236-46378D7A4EE7}"/>
              </a:ext>
            </a:extLst>
          </p:cNvPr>
          <p:cNvSpPr/>
          <p:nvPr/>
        </p:nvSpPr>
        <p:spPr>
          <a:xfrm>
            <a:off x="5091481" y="2042048"/>
            <a:ext cx="1589888" cy="467298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 dirty="0"/>
          </a:p>
        </p:txBody>
      </p:sp>
      <p:sp>
        <p:nvSpPr>
          <p:cNvPr id="23" name="四角形: 角を丸くする 22">
            <a:extLst>
              <a:ext uri="{FF2B5EF4-FFF2-40B4-BE49-F238E27FC236}">
                <a16:creationId xmlns:a16="http://schemas.microsoft.com/office/drawing/2014/main" id="{EB2F3E09-768A-6250-1756-3E03BC433EF7}"/>
              </a:ext>
            </a:extLst>
          </p:cNvPr>
          <p:cNvSpPr/>
          <p:nvPr/>
        </p:nvSpPr>
        <p:spPr>
          <a:xfrm>
            <a:off x="7252413" y="2042047"/>
            <a:ext cx="1331728" cy="467298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13D4B9E5-3360-BDDF-9BD0-16E779461749}"/>
              </a:ext>
            </a:extLst>
          </p:cNvPr>
          <p:cNvSpPr txBox="1"/>
          <p:nvPr/>
        </p:nvSpPr>
        <p:spPr>
          <a:xfrm>
            <a:off x="2049592" y="2101470"/>
            <a:ext cx="11940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b="1" dirty="0"/>
              <a:t>主路線の加速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F1801E27-C4F4-5C8F-24F1-827426353D34}"/>
              </a:ext>
            </a:extLst>
          </p:cNvPr>
          <p:cNvSpPr txBox="1"/>
          <p:nvPr/>
        </p:nvSpPr>
        <p:spPr>
          <a:xfrm>
            <a:off x="3360560" y="2092043"/>
            <a:ext cx="15587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b="1" dirty="0"/>
              <a:t>主路線以外</a:t>
            </a:r>
            <a:endParaRPr lang="en-US" altLang="ja-JP" b="1" dirty="0"/>
          </a:p>
          <a:p>
            <a:pPr algn="ctr"/>
            <a:r>
              <a:rPr lang="ja-JP" altLang="en-US" b="1" dirty="0"/>
              <a:t>の可能性追求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B8520172-00D1-89BD-5211-970CE265880B}"/>
              </a:ext>
            </a:extLst>
          </p:cNvPr>
          <p:cNvSpPr txBox="1"/>
          <p:nvPr/>
        </p:nvSpPr>
        <p:spPr>
          <a:xfrm>
            <a:off x="5244354" y="2101470"/>
            <a:ext cx="13424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b="1" dirty="0"/>
              <a:t>発電以外の</a:t>
            </a:r>
            <a:endParaRPr lang="en-US" altLang="ja-JP" b="1" dirty="0"/>
          </a:p>
          <a:p>
            <a:pPr algn="ctr"/>
            <a:r>
              <a:rPr lang="ja-JP" altLang="en-US" b="1" dirty="0"/>
              <a:t>多様な応用</a:t>
            </a: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98A65E10-75CF-50EE-1881-93C905E3CDBF}"/>
              </a:ext>
            </a:extLst>
          </p:cNvPr>
          <p:cNvSpPr txBox="1"/>
          <p:nvPr/>
        </p:nvSpPr>
        <p:spPr>
          <a:xfrm>
            <a:off x="7153562" y="2133159"/>
            <a:ext cx="14765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b="1" dirty="0"/>
              <a:t>他の革新技術への波及</a:t>
            </a: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4C2C1957-857A-BC3B-40B7-D6EB61FB1350}"/>
              </a:ext>
            </a:extLst>
          </p:cNvPr>
          <p:cNvSpPr txBox="1"/>
          <p:nvPr/>
        </p:nvSpPr>
        <p:spPr>
          <a:xfrm>
            <a:off x="3174980" y="909000"/>
            <a:ext cx="4305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b="1" dirty="0">
                <a:solidFill>
                  <a:srgbClr val="0070C0"/>
                </a:solidFill>
              </a:rPr>
              <a:t>MS10</a:t>
            </a:r>
            <a:r>
              <a:rPr kumimoji="1" lang="ja-JP" altLang="en-US" b="1" dirty="0">
                <a:solidFill>
                  <a:srgbClr val="0070C0"/>
                </a:solidFill>
              </a:rPr>
              <a:t>が生み出すイノベーション</a:t>
            </a:r>
            <a:endParaRPr kumimoji="1" lang="en-US" altLang="ja-JP" b="1" dirty="0">
              <a:solidFill>
                <a:srgbClr val="0070C0"/>
              </a:solidFill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9B1E185B-E013-20A2-B81F-4EF76B37B1AF}"/>
              </a:ext>
            </a:extLst>
          </p:cNvPr>
          <p:cNvSpPr txBox="1"/>
          <p:nvPr/>
        </p:nvSpPr>
        <p:spPr>
          <a:xfrm>
            <a:off x="4891023" y="1414259"/>
            <a:ext cx="20850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dirty="0">
                <a:solidFill>
                  <a:srgbClr val="FF0000"/>
                </a:solidFill>
              </a:rPr>
              <a:t>核融合反応の</a:t>
            </a:r>
            <a:endParaRPr lang="en-US" altLang="ja-JP" b="1" dirty="0">
              <a:solidFill>
                <a:srgbClr val="FF0000"/>
              </a:solidFill>
            </a:endParaRPr>
          </a:p>
          <a:p>
            <a:pPr algn="ctr"/>
            <a:r>
              <a:rPr lang="ja-JP" altLang="en-US" b="1" dirty="0">
                <a:solidFill>
                  <a:srgbClr val="FF0000"/>
                </a:solidFill>
              </a:rPr>
              <a:t>多面的な利用</a:t>
            </a:r>
            <a:endParaRPr kumimoji="1" lang="en-US" altLang="ja-JP" b="1" dirty="0">
              <a:solidFill>
                <a:srgbClr val="FF0000"/>
              </a:solidFill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5E2C20FA-7B89-6DC3-BC3F-5095E6DFA703}"/>
              </a:ext>
            </a:extLst>
          </p:cNvPr>
          <p:cNvSpPr txBox="1"/>
          <p:nvPr/>
        </p:nvSpPr>
        <p:spPr>
          <a:xfrm>
            <a:off x="2132703" y="1468200"/>
            <a:ext cx="2611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b="1" dirty="0">
                <a:solidFill>
                  <a:srgbClr val="FF0000"/>
                </a:solidFill>
              </a:rPr>
              <a:t>エネルギーシステム</a:t>
            </a:r>
            <a:endParaRPr kumimoji="1" lang="en-US" altLang="ja-JP" b="1" dirty="0">
              <a:solidFill>
                <a:srgbClr val="FF0000"/>
              </a:solidFill>
            </a:endParaRP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B946F59F-2D47-CACC-E3DC-10BED26C30A7}"/>
              </a:ext>
            </a:extLst>
          </p:cNvPr>
          <p:cNvSpPr txBox="1"/>
          <p:nvPr/>
        </p:nvSpPr>
        <p:spPr>
          <a:xfrm>
            <a:off x="7171260" y="1403792"/>
            <a:ext cx="14765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b="1" dirty="0">
                <a:solidFill>
                  <a:srgbClr val="FF0000"/>
                </a:solidFill>
              </a:rPr>
              <a:t>他分野での</a:t>
            </a:r>
            <a:endParaRPr kumimoji="1" lang="en-US" altLang="ja-JP" b="1" dirty="0">
              <a:solidFill>
                <a:srgbClr val="FF0000"/>
              </a:solidFill>
            </a:endParaRPr>
          </a:p>
          <a:p>
            <a:pPr algn="ctr"/>
            <a:r>
              <a:rPr kumimoji="1" lang="ja-JP" altLang="en-US" b="1" dirty="0">
                <a:solidFill>
                  <a:srgbClr val="FF0000"/>
                </a:solidFill>
              </a:rPr>
              <a:t>社会実装</a:t>
            </a:r>
            <a:endParaRPr kumimoji="1" lang="en-US" altLang="ja-JP" b="1" dirty="0">
              <a:solidFill>
                <a:srgbClr val="FF0000"/>
              </a:solidFill>
            </a:endParaRPr>
          </a:p>
        </p:txBody>
      </p:sp>
      <p:sp>
        <p:nvSpPr>
          <p:cNvPr id="50" name="右中かっこ 49">
            <a:extLst>
              <a:ext uri="{FF2B5EF4-FFF2-40B4-BE49-F238E27FC236}">
                <a16:creationId xmlns:a16="http://schemas.microsoft.com/office/drawing/2014/main" id="{B069907C-37A7-4DA4-0E2A-404D916A1DD4}"/>
              </a:ext>
            </a:extLst>
          </p:cNvPr>
          <p:cNvSpPr/>
          <p:nvPr/>
        </p:nvSpPr>
        <p:spPr>
          <a:xfrm rot="16200000" flipV="1">
            <a:off x="3318061" y="485877"/>
            <a:ext cx="241255" cy="295549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51" name="右中かっこ 50">
            <a:extLst>
              <a:ext uri="{FF2B5EF4-FFF2-40B4-BE49-F238E27FC236}">
                <a16:creationId xmlns:a16="http://schemas.microsoft.com/office/drawing/2014/main" id="{F6F05461-37CB-BE1A-E6AC-84E0DE769FFE}"/>
              </a:ext>
            </a:extLst>
          </p:cNvPr>
          <p:cNvSpPr/>
          <p:nvPr/>
        </p:nvSpPr>
        <p:spPr>
          <a:xfrm rot="16200000" flipV="1">
            <a:off x="5182355" y="-1996260"/>
            <a:ext cx="322830" cy="679536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3A28806-34AF-2DEC-879E-F9A90CAB0B09}"/>
              </a:ext>
            </a:extLst>
          </p:cNvPr>
          <p:cNvSpPr txBox="1"/>
          <p:nvPr/>
        </p:nvSpPr>
        <p:spPr>
          <a:xfrm>
            <a:off x="521956" y="2553708"/>
            <a:ext cx="1276193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MS10 PJ</a:t>
            </a:r>
          </a:p>
        </p:txBody>
      </p:sp>
      <p:grpSp>
        <p:nvGrpSpPr>
          <p:cNvPr id="53" name="グループ化 52">
            <a:extLst>
              <a:ext uri="{FF2B5EF4-FFF2-40B4-BE49-F238E27FC236}">
                <a16:creationId xmlns:a16="http://schemas.microsoft.com/office/drawing/2014/main" id="{E460A4FA-3599-F08B-A982-7D1674CE2F3D}"/>
              </a:ext>
            </a:extLst>
          </p:cNvPr>
          <p:cNvGrpSpPr/>
          <p:nvPr/>
        </p:nvGrpSpPr>
        <p:grpSpPr>
          <a:xfrm>
            <a:off x="349914" y="3303302"/>
            <a:ext cx="8115593" cy="738848"/>
            <a:chOff x="349914" y="3227952"/>
            <a:chExt cx="8115593" cy="738848"/>
          </a:xfrm>
        </p:grpSpPr>
        <p:sp>
          <p:nvSpPr>
            <p:cNvPr id="54" name="角丸四角形 35">
              <a:extLst>
                <a:ext uri="{FF2B5EF4-FFF2-40B4-BE49-F238E27FC236}">
                  <a16:creationId xmlns:a16="http://schemas.microsoft.com/office/drawing/2014/main" id="{30B28D80-4EE4-1308-9FB2-35AA8921B223}"/>
                </a:ext>
              </a:extLst>
            </p:cNvPr>
            <p:cNvSpPr/>
            <p:nvPr/>
          </p:nvSpPr>
          <p:spPr>
            <a:xfrm>
              <a:off x="349914" y="3227952"/>
              <a:ext cx="8115593" cy="738848"/>
            </a:xfrm>
            <a:prstGeom prst="roundRect">
              <a:avLst/>
            </a:prstGeom>
            <a:solidFill>
              <a:schemeClr val="tx2">
                <a:lumMod val="20000"/>
                <a:lumOff val="80000"/>
                <a:alpha val="49000"/>
              </a:schemeClr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b="1" dirty="0">
                  <a:solidFill>
                    <a:schemeClr val="tx1"/>
                  </a:solidFill>
                </a:rPr>
                <a:t>星</a:t>
              </a:r>
              <a:r>
                <a:rPr kumimoji="1" lang="en-US" altLang="ja-JP" b="1" dirty="0">
                  <a:solidFill>
                    <a:schemeClr val="tx1"/>
                  </a:solidFill>
                </a:rPr>
                <a:t>PJ</a:t>
              </a:r>
            </a:p>
            <a:p>
              <a:r>
                <a:rPr kumimoji="1" lang="ja-JP" altLang="en-US" sz="1400" b="1" dirty="0">
                  <a:solidFill>
                    <a:srgbClr val="00B0F0"/>
                  </a:solidFill>
                </a:rPr>
                <a:t>デジタル</a:t>
              </a:r>
              <a:endParaRPr kumimoji="1" lang="en-US" altLang="ja-JP" sz="1400" b="1" dirty="0">
                <a:solidFill>
                  <a:srgbClr val="00B0F0"/>
                </a:solidFill>
              </a:endParaRPr>
            </a:p>
            <a:p>
              <a:r>
                <a:rPr kumimoji="1" lang="ja-JP" altLang="en-US" sz="1400" b="1" dirty="0">
                  <a:solidFill>
                    <a:srgbClr val="00B0F0"/>
                  </a:solidFill>
                </a:rPr>
                <a:t>プラットフォーム</a:t>
              </a:r>
              <a:endParaRPr kumimoji="1" lang="en-US" altLang="ja-JP" sz="1400" b="1" dirty="0">
                <a:solidFill>
                  <a:srgbClr val="00B0F0"/>
                </a:solidFill>
              </a:endParaRPr>
            </a:p>
          </p:txBody>
        </p:sp>
        <p:sp>
          <p:nvSpPr>
            <p:cNvPr id="55" name="テキスト ボックス 54">
              <a:extLst>
                <a:ext uri="{FF2B5EF4-FFF2-40B4-BE49-F238E27FC236}">
                  <a16:creationId xmlns:a16="http://schemas.microsoft.com/office/drawing/2014/main" id="{19F5474C-85C5-90FB-DA8A-3B65E0CBAD13}"/>
                </a:ext>
              </a:extLst>
            </p:cNvPr>
            <p:cNvSpPr txBox="1"/>
            <p:nvPr/>
          </p:nvSpPr>
          <p:spPr>
            <a:xfrm>
              <a:off x="2121167" y="3272045"/>
              <a:ext cx="1119728" cy="400110"/>
            </a:xfrm>
            <a:prstGeom prst="rect">
              <a:avLst/>
            </a:prstGeom>
            <a:noFill/>
            <a:ln>
              <a:solidFill>
                <a:srgbClr val="C00000"/>
              </a:solidFill>
              <a:prstDash val="solid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000" dirty="0"/>
                <a:t>バーチャル（</a:t>
              </a:r>
              <a:r>
                <a:rPr lang="en-US" altLang="ja-JP" sz="1000" dirty="0"/>
                <a:t>V)</a:t>
              </a:r>
            </a:p>
            <a:p>
              <a:pPr algn="ctr"/>
              <a:r>
                <a:rPr kumimoji="1" lang="ja-JP" altLang="en-US" sz="1000" dirty="0"/>
                <a:t>トカマク</a:t>
              </a:r>
              <a:endParaRPr kumimoji="1" lang="en-US" altLang="ja-JP" sz="1000" dirty="0"/>
            </a:p>
          </p:txBody>
        </p:sp>
        <p:sp>
          <p:nvSpPr>
            <p:cNvPr id="56" name="テキスト ボックス 55">
              <a:extLst>
                <a:ext uri="{FF2B5EF4-FFF2-40B4-BE49-F238E27FC236}">
                  <a16:creationId xmlns:a16="http://schemas.microsoft.com/office/drawing/2014/main" id="{CA172542-C94D-8DF9-3B08-F75C428334F5}"/>
                </a:ext>
              </a:extLst>
            </p:cNvPr>
            <p:cNvSpPr txBox="1"/>
            <p:nvPr/>
          </p:nvSpPr>
          <p:spPr>
            <a:xfrm>
              <a:off x="2167846" y="3693847"/>
              <a:ext cx="979063" cy="246221"/>
            </a:xfrm>
            <a:prstGeom prst="rect">
              <a:avLst/>
            </a:prstGeom>
            <a:noFill/>
            <a:ln>
              <a:solidFill>
                <a:srgbClr val="C00000"/>
              </a:solidFill>
              <a:prstDash val="solid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000" dirty="0"/>
                <a:t>AI</a:t>
              </a:r>
              <a:r>
                <a:rPr lang="ja-JP" altLang="en-US" sz="1000" dirty="0"/>
                <a:t>材料開発</a:t>
              </a:r>
              <a:endParaRPr kumimoji="1" lang="en-US" altLang="ja-JP" sz="1000" dirty="0"/>
            </a:p>
          </p:txBody>
        </p:sp>
        <p:sp>
          <p:nvSpPr>
            <p:cNvPr id="57" name="テキスト ボックス 56">
              <a:extLst>
                <a:ext uri="{FF2B5EF4-FFF2-40B4-BE49-F238E27FC236}">
                  <a16:creationId xmlns:a16="http://schemas.microsoft.com/office/drawing/2014/main" id="{D6FC0369-1053-0642-4BC0-40069C00D254}"/>
                </a:ext>
              </a:extLst>
            </p:cNvPr>
            <p:cNvSpPr txBox="1"/>
            <p:nvPr/>
          </p:nvSpPr>
          <p:spPr>
            <a:xfrm>
              <a:off x="3580051" y="3322341"/>
              <a:ext cx="1250592" cy="246221"/>
            </a:xfrm>
            <a:prstGeom prst="rect">
              <a:avLst/>
            </a:prstGeom>
            <a:noFill/>
            <a:ln>
              <a:solidFill>
                <a:srgbClr val="C00000"/>
              </a:solidFill>
              <a:prstDash val="solid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000" dirty="0"/>
                <a:t>V</a:t>
              </a:r>
              <a:r>
                <a:rPr lang="ja-JP" altLang="en-US" sz="1000" dirty="0"/>
                <a:t>レーザー核融合</a:t>
              </a:r>
              <a:endParaRPr kumimoji="1" lang="en-US" altLang="ja-JP" sz="1000" dirty="0"/>
            </a:p>
          </p:txBody>
        </p:sp>
        <p:sp>
          <p:nvSpPr>
            <p:cNvPr id="58" name="テキスト ボックス 57">
              <a:extLst>
                <a:ext uri="{FF2B5EF4-FFF2-40B4-BE49-F238E27FC236}">
                  <a16:creationId xmlns:a16="http://schemas.microsoft.com/office/drawing/2014/main" id="{7C3E3F64-EDDA-19D4-5C2A-B2550F4C9556}"/>
                </a:ext>
              </a:extLst>
            </p:cNvPr>
            <p:cNvSpPr txBox="1"/>
            <p:nvPr/>
          </p:nvSpPr>
          <p:spPr>
            <a:xfrm>
              <a:off x="3579510" y="3638397"/>
              <a:ext cx="1250592" cy="246221"/>
            </a:xfrm>
            <a:prstGeom prst="rect">
              <a:avLst/>
            </a:prstGeom>
            <a:noFill/>
            <a:ln>
              <a:solidFill>
                <a:srgbClr val="C00000"/>
              </a:solidFill>
              <a:prstDash val="solid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000" dirty="0"/>
                <a:t>V</a:t>
              </a:r>
              <a:r>
                <a:rPr lang="ja-JP" altLang="en-US" sz="1000" dirty="0"/>
                <a:t>ビーム核融合</a:t>
              </a:r>
              <a:endParaRPr kumimoji="1" lang="en-US" altLang="ja-JP" sz="1000" dirty="0"/>
            </a:p>
          </p:txBody>
        </p:sp>
        <p:sp>
          <p:nvSpPr>
            <p:cNvPr id="59" name="テキスト ボックス 58">
              <a:extLst>
                <a:ext uri="{FF2B5EF4-FFF2-40B4-BE49-F238E27FC236}">
                  <a16:creationId xmlns:a16="http://schemas.microsoft.com/office/drawing/2014/main" id="{563E328C-E7BC-F05D-0EA2-93E428FB386C}"/>
                </a:ext>
              </a:extLst>
            </p:cNvPr>
            <p:cNvSpPr txBox="1"/>
            <p:nvPr/>
          </p:nvSpPr>
          <p:spPr>
            <a:xfrm>
              <a:off x="5444161" y="3478448"/>
              <a:ext cx="840132" cy="246221"/>
            </a:xfrm>
            <a:prstGeom prst="rect">
              <a:avLst/>
            </a:prstGeom>
            <a:noFill/>
            <a:ln>
              <a:solidFill>
                <a:srgbClr val="C00000"/>
              </a:solidFill>
              <a:prstDash val="solid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000" dirty="0"/>
                <a:t>V</a:t>
              </a:r>
              <a:r>
                <a:rPr lang="ja-JP" altLang="en-US" sz="1000" dirty="0"/>
                <a:t>中性子源</a:t>
              </a:r>
              <a:endParaRPr kumimoji="1" lang="en-US" altLang="ja-JP" sz="1000" dirty="0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ED305C18-6ABD-7D73-D188-3CC0B7C40F24}"/>
                </a:ext>
              </a:extLst>
            </p:cNvPr>
            <p:cNvSpPr txBox="1"/>
            <p:nvPr/>
          </p:nvSpPr>
          <p:spPr>
            <a:xfrm>
              <a:off x="7471775" y="3320258"/>
              <a:ext cx="840132" cy="246221"/>
            </a:xfrm>
            <a:prstGeom prst="rect">
              <a:avLst/>
            </a:prstGeom>
            <a:noFill/>
            <a:ln>
              <a:solidFill>
                <a:srgbClr val="C00000"/>
              </a:solidFill>
              <a:prstDash val="solid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000" dirty="0"/>
                <a:t>AI physics</a:t>
              </a:r>
              <a:endParaRPr kumimoji="1" lang="en-US" altLang="ja-JP" sz="1000" dirty="0"/>
            </a:p>
          </p:txBody>
        </p:sp>
        <p:sp>
          <p:nvSpPr>
            <p:cNvPr id="61" name="テキスト ボックス 60">
              <a:extLst>
                <a:ext uri="{FF2B5EF4-FFF2-40B4-BE49-F238E27FC236}">
                  <a16:creationId xmlns:a16="http://schemas.microsoft.com/office/drawing/2014/main" id="{0DB180CB-90FE-212A-BD52-E7710C31D2A8}"/>
                </a:ext>
              </a:extLst>
            </p:cNvPr>
            <p:cNvSpPr txBox="1"/>
            <p:nvPr/>
          </p:nvSpPr>
          <p:spPr>
            <a:xfrm>
              <a:off x="7471775" y="3629444"/>
              <a:ext cx="840132" cy="246221"/>
            </a:xfrm>
            <a:prstGeom prst="rect">
              <a:avLst/>
            </a:prstGeom>
            <a:noFill/>
            <a:ln>
              <a:solidFill>
                <a:srgbClr val="C00000"/>
              </a:solidFill>
              <a:prstDash val="solid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000" dirty="0"/>
                <a:t>DFFT</a:t>
              </a:r>
            </a:p>
          </p:txBody>
        </p:sp>
      </p:grpSp>
      <p:grpSp>
        <p:nvGrpSpPr>
          <p:cNvPr id="62" name="グループ化 61">
            <a:extLst>
              <a:ext uri="{FF2B5EF4-FFF2-40B4-BE49-F238E27FC236}">
                <a16:creationId xmlns:a16="http://schemas.microsoft.com/office/drawing/2014/main" id="{28FA11DC-FF75-2773-613C-41DCC7A126FD}"/>
              </a:ext>
            </a:extLst>
          </p:cNvPr>
          <p:cNvGrpSpPr/>
          <p:nvPr/>
        </p:nvGrpSpPr>
        <p:grpSpPr>
          <a:xfrm>
            <a:off x="349914" y="4329102"/>
            <a:ext cx="8115593" cy="752432"/>
            <a:chOff x="349914" y="4375687"/>
            <a:chExt cx="8115593" cy="752432"/>
          </a:xfrm>
        </p:grpSpPr>
        <p:sp>
          <p:nvSpPr>
            <p:cNvPr id="63" name="角丸四角形 2">
              <a:extLst>
                <a:ext uri="{FF2B5EF4-FFF2-40B4-BE49-F238E27FC236}">
                  <a16:creationId xmlns:a16="http://schemas.microsoft.com/office/drawing/2014/main" id="{5F0CDD0E-CF75-71FB-EA4A-4EC591F16F0E}"/>
                </a:ext>
              </a:extLst>
            </p:cNvPr>
            <p:cNvSpPr/>
            <p:nvPr/>
          </p:nvSpPr>
          <p:spPr>
            <a:xfrm>
              <a:off x="349914" y="4375687"/>
              <a:ext cx="8115593" cy="752432"/>
            </a:xfrm>
            <a:prstGeom prst="roundRect">
              <a:avLst/>
            </a:prstGeom>
            <a:solidFill>
              <a:schemeClr val="tx2">
                <a:lumMod val="20000"/>
                <a:lumOff val="80000"/>
                <a:alpha val="49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b="1" dirty="0">
                  <a:solidFill>
                    <a:schemeClr val="tx1"/>
                  </a:solidFill>
                </a:rPr>
                <a:t>奥野</a:t>
              </a:r>
              <a:r>
                <a:rPr kumimoji="1" lang="en-US" altLang="ja-JP" b="1" dirty="0">
                  <a:solidFill>
                    <a:schemeClr val="tx1"/>
                  </a:solidFill>
                </a:rPr>
                <a:t>PJ</a:t>
              </a:r>
            </a:p>
            <a:p>
              <a:r>
                <a:rPr kumimoji="1" lang="ja-JP" altLang="en-US" b="1" dirty="0">
                  <a:solidFill>
                    <a:srgbClr val="FF0000"/>
                  </a:solidFill>
                </a:rPr>
                <a:t>高周波加速器</a:t>
              </a:r>
              <a:endParaRPr kumimoji="1" lang="en-US" altLang="ja-JP" b="1" dirty="0">
                <a:solidFill>
                  <a:srgbClr val="FF0000"/>
                </a:solidFill>
              </a:endParaRPr>
            </a:p>
          </p:txBody>
        </p:sp>
        <p:sp>
          <p:nvSpPr>
            <p:cNvPr id="64" name="テキスト ボックス 63">
              <a:extLst>
                <a:ext uri="{FF2B5EF4-FFF2-40B4-BE49-F238E27FC236}">
                  <a16:creationId xmlns:a16="http://schemas.microsoft.com/office/drawing/2014/main" id="{D376281E-5C5D-CB61-0307-65269D56C97B}"/>
                </a:ext>
              </a:extLst>
            </p:cNvPr>
            <p:cNvSpPr txBox="1"/>
            <p:nvPr/>
          </p:nvSpPr>
          <p:spPr>
            <a:xfrm>
              <a:off x="2182738" y="4418254"/>
              <a:ext cx="979063" cy="400110"/>
            </a:xfrm>
            <a:prstGeom prst="rect">
              <a:avLst/>
            </a:prstGeom>
            <a:noFill/>
            <a:ln>
              <a:solidFill>
                <a:srgbClr val="C00000"/>
              </a:solidFill>
              <a:prstDash val="solid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000" dirty="0"/>
                <a:t>材料照射試験</a:t>
              </a:r>
              <a:endParaRPr kumimoji="1" lang="en-US" altLang="ja-JP" sz="1000" dirty="0"/>
            </a:p>
            <a:p>
              <a:pPr algn="ctr"/>
              <a:r>
                <a:rPr kumimoji="1" lang="en-US" altLang="ja-JP" sz="1000" dirty="0"/>
                <a:t>10×IFMIF</a:t>
              </a:r>
            </a:p>
          </p:txBody>
        </p:sp>
        <p:sp>
          <p:nvSpPr>
            <p:cNvPr id="65" name="テキスト ボックス 64">
              <a:extLst>
                <a:ext uri="{FF2B5EF4-FFF2-40B4-BE49-F238E27FC236}">
                  <a16:creationId xmlns:a16="http://schemas.microsoft.com/office/drawing/2014/main" id="{AEF955CC-E320-0A33-5CA2-DF23775F6ECD}"/>
                </a:ext>
              </a:extLst>
            </p:cNvPr>
            <p:cNvSpPr txBox="1"/>
            <p:nvPr/>
          </p:nvSpPr>
          <p:spPr>
            <a:xfrm>
              <a:off x="2062968" y="4849364"/>
              <a:ext cx="1218605" cy="246221"/>
            </a:xfrm>
            <a:prstGeom prst="rect">
              <a:avLst/>
            </a:prstGeom>
            <a:noFill/>
            <a:ln>
              <a:solidFill>
                <a:srgbClr val="C00000"/>
              </a:solidFill>
              <a:prstDash val="solid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000" dirty="0"/>
                <a:t>トリチウム生成</a:t>
              </a:r>
              <a:endParaRPr kumimoji="1" lang="en-US" altLang="ja-JP" sz="1000" dirty="0"/>
            </a:p>
          </p:txBody>
        </p:sp>
        <p:sp>
          <p:nvSpPr>
            <p:cNvPr id="66" name="テキスト ボックス 65">
              <a:extLst>
                <a:ext uri="{FF2B5EF4-FFF2-40B4-BE49-F238E27FC236}">
                  <a16:creationId xmlns:a16="http://schemas.microsoft.com/office/drawing/2014/main" id="{6F0380D1-D60B-10D8-AA9B-D41CC1474719}"/>
                </a:ext>
              </a:extLst>
            </p:cNvPr>
            <p:cNvSpPr txBox="1"/>
            <p:nvPr/>
          </p:nvSpPr>
          <p:spPr>
            <a:xfrm>
              <a:off x="3567444" y="4560036"/>
              <a:ext cx="1250592" cy="246221"/>
            </a:xfrm>
            <a:prstGeom prst="rect">
              <a:avLst/>
            </a:prstGeom>
            <a:noFill/>
            <a:ln>
              <a:solidFill>
                <a:srgbClr val="C00000"/>
              </a:solidFill>
              <a:prstDash val="solid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000" dirty="0"/>
                <a:t>ビーム核融合</a:t>
              </a:r>
              <a:endParaRPr kumimoji="1" lang="en-US" altLang="ja-JP" sz="1000" dirty="0"/>
            </a:p>
          </p:txBody>
        </p:sp>
        <p:sp>
          <p:nvSpPr>
            <p:cNvPr id="67" name="テキスト ボックス 66">
              <a:extLst>
                <a:ext uri="{FF2B5EF4-FFF2-40B4-BE49-F238E27FC236}">
                  <a16:creationId xmlns:a16="http://schemas.microsoft.com/office/drawing/2014/main" id="{1E07F4B8-421A-2810-8B69-2B13D21DDE4A}"/>
                </a:ext>
              </a:extLst>
            </p:cNvPr>
            <p:cNvSpPr txBox="1"/>
            <p:nvPr/>
          </p:nvSpPr>
          <p:spPr>
            <a:xfrm>
              <a:off x="5320019" y="4436323"/>
              <a:ext cx="1075917" cy="246221"/>
            </a:xfrm>
            <a:prstGeom prst="rect">
              <a:avLst/>
            </a:prstGeom>
            <a:noFill/>
            <a:ln>
              <a:solidFill>
                <a:srgbClr val="C00000"/>
              </a:solidFill>
              <a:prstDash val="solid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000" dirty="0"/>
                <a:t>高強度中性子源</a:t>
              </a:r>
              <a:endParaRPr kumimoji="1" lang="en-US" altLang="ja-JP" sz="1000" dirty="0"/>
            </a:p>
          </p:txBody>
        </p:sp>
        <p:sp>
          <p:nvSpPr>
            <p:cNvPr id="68" name="テキスト ボックス 67">
              <a:extLst>
                <a:ext uri="{FF2B5EF4-FFF2-40B4-BE49-F238E27FC236}">
                  <a16:creationId xmlns:a16="http://schemas.microsoft.com/office/drawing/2014/main" id="{213D38DE-78D9-639D-86DB-45D83D71A95B}"/>
                </a:ext>
              </a:extLst>
            </p:cNvPr>
            <p:cNvSpPr txBox="1"/>
            <p:nvPr/>
          </p:nvSpPr>
          <p:spPr>
            <a:xfrm>
              <a:off x="5150228" y="4779288"/>
              <a:ext cx="1436619" cy="246221"/>
            </a:xfrm>
            <a:prstGeom prst="rect">
              <a:avLst/>
            </a:prstGeom>
            <a:noFill/>
            <a:ln>
              <a:solidFill>
                <a:srgbClr val="C00000"/>
              </a:solidFill>
              <a:prstDash val="solid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000" dirty="0"/>
                <a:t>医療用アイソトープ</a:t>
              </a:r>
              <a:endParaRPr kumimoji="1" lang="en-US" altLang="ja-JP" sz="1000" dirty="0"/>
            </a:p>
          </p:txBody>
        </p:sp>
        <p:sp>
          <p:nvSpPr>
            <p:cNvPr id="69" name="テキスト ボックス 68">
              <a:extLst>
                <a:ext uri="{FF2B5EF4-FFF2-40B4-BE49-F238E27FC236}">
                  <a16:creationId xmlns:a16="http://schemas.microsoft.com/office/drawing/2014/main" id="{58CB2F9F-DA61-D6D4-DC28-75AF5F00D7C6}"/>
                </a:ext>
              </a:extLst>
            </p:cNvPr>
            <p:cNvSpPr txBox="1"/>
            <p:nvPr/>
          </p:nvSpPr>
          <p:spPr>
            <a:xfrm>
              <a:off x="7489118" y="4436323"/>
              <a:ext cx="805446" cy="400110"/>
            </a:xfrm>
            <a:prstGeom prst="rect">
              <a:avLst/>
            </a:prstGeom>
            <a:noFill/>
            <a:ln>
              <a:solidFill>
                <a:srgbClr val="C00000"/>
              </a:solidFill>
              <a:prstDash val="solid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000" dirty="0"/>
                <a:t>核廃棄物消滅処理</a:t>
              </a:r>
              <a:endParaRPr kumimoji="1" lang="en-US" altLang="ja-JP" sz="1000" dirty="0"/>
            </a:p>
          </p:txBody>
        </p:sp>
      </p:grpSp>
      <p:grpSp>
        <p:nvGrpSpPr>
          <p:cNvPr id="70" name="グループ化 69">
            <a:extLst>
              <a:ext uri="{FF2B5EF4-FFF2-40B4-BE49-F238E27FC236}">
                <a16:creationId xmlns:a16="http://schemas.microsoft.com/office/drawing/2014/main" id="{330F533E-4A72-B7EC-9A6B-FE06AD766D66}"/>
              </a:ext>
            </a:extLst>
          </p:cNvPr>
          <p:cNvGrpSpPr/>
          <p:nvPr/>
        </p:nvGrpSpPr>
        <p:grpSpPr>
          <a:xfrm>
            <a:off x="349915" y="5365715"/>
            <a:ext cx="8115592" cy="772374"/>
            <a:chOff x="349915" y="5291145"/>
            <a:chExt cx="8115592" cy="772374"/>
          </a:xfrm>
        </p:grpSpPr>
        <p:sp>
          <p:nvSpPr>
            <p:cNvPr id="71" name="角丸四角形 33">
              <a:extLst>
                <a:ext uri="{FF2B5EF4-FFF2-40B4-BE49-F238E27FC236}">
                  <a16:creationId xmlns:a16="http://schemas.microsoft.com/office/drawing/2014/main" id="{C2ECEF79-1218-CFD8-8365-8B596C67582B}"/>
                </a:ext>
              </a:extLst>
            </p:cNvPr>
            <p:cNvSpPr/>
            <p:nvPr/>
          </p:nvSpPr>
          <p:spPr>
            <a:xfrm>
              <a:off x="349915" y="5291145"/>
              <a:ext cx="8115592" cy="772374"/>
            </a:xfrm>
            <a:prstGeom prst="roundRect">
              <a:avLst/>
            </a:prstGeom>
            <a:solidFill>
              <a:schemeClr val="tx2">
                <a:lumMod val="20000"/>
                <a:lumOff val="80000"/>
                <a:alpha val="49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b="1" dirty="0">
                  <a:solidFill>
                    <a:schemeClr val="tx1"/>
                  </a:solidFill>
                </a:rPr>
                <a:t>木須</a:t>
              </a:r>
              <a:r>
                <a:rPr kumimoji="1" lang="en-US" altLang="ja-JP" b="1" dirty="0">
                  <a:solidFill>
                    <a:schemeClr val="tx1"/>
                  </a:solidFill>
                </a:rPr>
                <a:t>PJ</a:t>
              </a:r>
            </a:p>
            <a:p>
              <a:r>
                <a:rPr kumimoji="1" lang="ja-JP" altLang="en-US" b="1" dirty="0">
                  <a:solidFill>
                    <a:schemeClr val="accent5">
                      <a:lumMod val="75000"/>
                    </a:schemeClr>
                  </a:solidFill>
                </a:rPr>
                <a:t>超伝導コイル</a:t>
              </a:r>
              <a:endParaRPr kumimoji="1" lang="en-US" altLang="ja-JP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72" name="テキスト ボックス 71">
              <a:extLst>
                <a:ext uri="{FF2B5EF4-FFF2-40B4-BE49-F238E27FC236}">
                  <a16:creationId xmlns:a16="http://schemas.microsoft.com/office/drawing/2014/main" id="{74A61FCE-C28A-44CE-EF00-1161028D7899}"/>
                </a:ext>
              </a:extLst>
            </p:cNvPr>
            <p:cNvSpPr txBox="1"/>
            <p:nvPr/>
          </p:nvSpPr>
          <p:spPr>
            <a:xfrm>
              <a:off x="2128422" y="5477277"/>
              <a:ext cx="1119728" cy="400110"/>
            </a:xfrm>
            <a:prstGeom prst="rect">
              <a:avLst/>
            </a:prstGeom>
            <a:noFill/>
            <a:ln>
              <a:solidFill>
                <a:srgbClr val="C00000"/>
              </a:solidFill>
              <a:prstDash val="solid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000" dirty="0"/>
                <a:t>コンパクト</a:t>
              </a:r>
              <a:endParaRPr kumimoji="1" lang="en-US" altLang="ja-JP" sz="1000" dirty="0"/>
            </a:p>
            <a:p>
              <a:pPr algn="ctr"/>
              <a:r>
                <a:rPr kumimoji="1" lang="ja-JP" altLang="en-US" sz="1000" dirty="0"/>
                <a:t>トカマク</a:t>
              </a:r>
              <a:endParaRPr kumimoji="1" lang="en-US" altLang="ja-JP" sz="1000" dirty="0"/>
            </a:p>
          </p:txBody>
        </p:sp>
        <p:sp>
          <p:nvSpPr>
            <p:cNvPr id="73" name="テキスト ボックス 72">
              <a:extLst>
                <a:ext uri="{FF2B5EF4-FFF2-40B4-BE49-F238E27FC236}">
                  <a16:creationId xmlns:a16="http://schemas.microsoft.com/office/drawing/2014/main" id="{B2A61B0F-FDB8-340C-1C30-8A84C2996B1B}"/>
                </a:ext>
              </a:extLst>
            </p:cNvPr>
            <p:cNvSpPr txBox="1"/>
            <p:nvPr/>
          </p:nvSpPr>
          <p:spPr>
            <a:xfrm>
              <a:off x="3607921" y="5497844"/>
              <a:ext cx="1119728" cy="400110"/>
            </a:xfrm>
            <a:prstGeom prst="rect">
              <a:avLst/>
            </a:prstGeom>
            <a:noFill/>
            <a:ln>
              <a:solidFill>
                <a:srgbClr val="C00000"/>
              </a:solidFill>
              <a:prstDash val="solid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000" dirty="0"/>
                <a:t>新型核融合</a:t>
              </a:r>
              <a:endParaRPr kumimoji="1" lang="en-US" altLang="ja-JP" sz="1000" dirty="0"/>
            </a:p>
            <a:p>
              <a:pPr algn="ctr"/>
              <a:r>
                <a:rPr kumimoji="1" lang="ja-JP" altLang="en-US" sz="1000" dirty="0"/>
                <a:t>システム</a:t>
              </a:r>
              <a:endParaRPr kumimoji="1" lang="en-US" altLang="ja-JP" sz="1000" dirty="0"/>
            </a:p>
          </p:txBody>
        </p:sp>
        <p:sp>
          <p:nvSpPr>
            <p:cNvPr id="74" name="テキスト ボックス 73">
              <a:extLst>
                <a:ext uri="{FF2B5EF4-FFF2-40B4-BE49-F238E27FC236}">
                  <a16:creationId xmlns:a16="http://schemas.microsoft.com/office/drawing/2014/main" id="{E22BEA07-107D-174D-AB31-CA1322E2BE9F}"/>
                </a:ext>
              </a:extLst>
            </p:cNvPr>
            <p:cNvSpPr txBox="1"/>
            <p:nvPr/>
          </p:nvSpPr>
          <p:spPr>
            <a:xfrm>
              <a:off x="7490831" y="5366678"/>
              <a:ext cx="840132" cy="246221"/>
            </a:xfrm>
            <a:prstGeom prst="rect">
              <a:avLst/>
            </a:prstGeom>
            <a:noFill/>
            <a:ln>
              <a:solidFill>
                <a:srgbClr val="C00000"/>
              </a:solidFill>
              <a:prstDash val="solid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000" dirty="0"/>
                <a:t>MRI</a:t>
              </a:r>
              <a:endParaRPr kumimoji="1" lang="en-US" altLang="ja-JP" sz="1000" dirty="0"/>
            </a:p>
          </p:txBody>
        </p:sp>
        <p:sp>
          <p:nvSpPr>
            <p:cNvPr id="75" name="テキスト ボックス 74">
              <a:extLst>
                <a:ext uri="{FF2B5EF4-FFF2-40B4-BE49-F238E27FC236}">
                  <a16:creationId xmlns:a16="http://schemas.microsoft.com/office/drawing/2014/main" id="{78838E54-D423-2D4E-E14B-670AF7E722F3}"/>
                </a:ext>
              </a:extLst>
            </p:cNvPr>
            <p:cNvSpPr txBox="1"/>
            <p:nvPr/>
          </p:nvSpPr>
          <p:spPr>
            <a:xfrm>
              <a:off x="7498211" y="5743504"/>
              <a:ext cx="840132" cy="246221"/>
            </a:xfrm>
            <a:prstGeom prst="rect">
              <a:avLst/>
            </a:prstGeom>
            <a:noFill/>
            <a:ln>
              <a:solidFill>
                <a:srgbClr val="C00000"/>
              </a:solidFill>
              <a:prstDash val="solid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000" dirty="0"/>
                <a:t>超伝導送電</a:t>
              </a:r>
              <a:endParaRPr kumimoji="1" lang="en-US" altLang="ja-JP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7544893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デフォルト">
      <a:majorFont>
        <a:latin typeface="Meiryo UI"/>
        <a:ea typeface="メイリオ"/>
        <a:cs typeface=""/>
      </a:majorFont>
      <a:minorFont>
        <a:latin typeface="Meiryo UI"/>
        <a:ea typeface="メイリオ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.potx" id="{4A6F6D4E-9A4C-4030-9308-B2E516B90C60}" vid="{81D1FB05-DE28-4ABB-9FA6-5679D34CFDE6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</Template>
  <TotalTime>0</TotalTime>
  <Words>225</Words>
  <Application>Microsoft Office PowerPoint</Application>
  <PresentationFormat>画面に合わせる (4:3)</PresentationFormat>
  <Paragraphs>75</Paragraphs>
  <Slides>5</Slides>
  <Notes>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11" baseType="lpstr">
      <vt:lpstr>Meiryo UI</vt:lpstr>
      <vt:lpstr>メイリオ</vt:lpstr>
      <vt:lpstr>游ゴシック</vt:lpstr>
      <vt:lpstr>Arial</vt:lpstr>
      <vt:lpstr>Calibri</vt:lpstr>
      <vt:lpstr>Office テーマ</vt:lpstr>
      <vt:lpstr>ムーンショット目標10 「2050年までに、フュージョンエネルギーの 多面的な活用により、地球環境と調和し、 　資源制約から解き放たれた活力ある社会を実現」</vt:lpstr>
      <vt:lpstr>1. MS10が目指す社会像</vt:lpstr>
      <vt:lpstr>2. 基本戦略＝学際化</vt:lpstr>
      <vt:lpstr>3.　国際動向とMS10マイルストーン</vt:lpstr>
      <vt:lpstr>4. プロジェクトが狙うアウトプット＆アウトカム</vt:lpstr>
    </vt:vector>
  </TitlesOfParts>
  <Company>内閣府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【参考資料1】目標8 補足資料</dc:title>
  <dc:creator>川端　賢</dc:creator>
  <cp:lastModifiedBy>善章 吉田</cp:lastModifiedBy>
  <cp:revision>1569</cp:revision>
  <cp:lastPrinted>2025-02-19T07:25:16Z</cp:lastPrinted>
  <dcterms:created xsi:type="dcterms:W3CDTF">2019-10-03T00:49:52Z</dcterms:created>
  <dcterms:modified xsi:type="dcterms:W3CDTF">2025-04-01T15:24:46Z</dcterms:modified>
</cp:coreProperties>
</file>