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1264" r:id="rId2"/>
    <p:sldId id="1701" r:id="rId3"/>
    <p:sldId id="2506" r:id="rId4"/>
    <p:sldId id="1683" r:id="rId5"/>
    <p:sldId id="1684" r:id="rId6"/>
    <p:sldId id="2604" r:id="rId7"/>
    <p:sldId id="2146848979" r:id="rId8"/>
    <p:sldId id="2556" r:id="rId9"/>
    <p:sldId id="2610" r:id="rId10"/>
    <p:sldId id="2611" r:id="rId11"/>
    <p:sldId id="2146848977" r:id="rId12"/>
    <p:sldId id="2146848973" r:id="rId13"/>
    <p:sldId id="2146848966" r:id="rId14"/>
    <p:sldId id="2146848963" r:id="rId15"/>
    <p:sldId id="2146848978" r:id="rId16"/>
    <p:sldId id="2146848976" r:id="rId1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chiai.kentaro" initials="o" lastIdx="6" clrIdx="0">
    <p:extLst>
      <p:ext uri="{19B8F6BF-5375-455C-9EA6-DF929625EA0E}">
        <p15:presenceInfo xmlns:p15="http://schemas.microsoft.com/office/powerpoint/2012/main" userId="S::ochiai.kentaro@afns4.onmicrosoft.com::6e5ff338-0ede-4e80-a91a-ecc7b03571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63" autoAdjust="0"/>
    <p:restoredTop sz="96291"/>
  </p:normalViewPr>
  <p:slideViewPr>
    <p:cSldViewPr snapToGrid="0" snapToObjects="1">
      <p:cViewPr varScale="1">
        <p:scale>
          <a:sx n="157" d="100"/>
          <a:sy n="157" d="100"/>
        </p:scale>
        <p:origin x="1304" y="16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0529D-62F3-F34F-A671-DE31273FB5BA}" type="datetimeFigureOut">
              <a:rPr kumimoji="1" lang="ja-JP" altLang="en-US" smtClean="0"/>
              <a:t>2025/4/16</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ABD23-7F34-464C-8F08-C7D611C29446}" type="slidenum">
              <a:rPr kumimoji="1" lang="ja-JP" altLang="en-US" smtClean="0"/>
              <a:t>‹#›</a:t>
            </a:fld>
            <a:endParaRPr kumimoji="1" lang="ja-JP" altLang="en-US"/>
          </a:p>
        </p:txBody>
      </p:sp>
    </p:spTree>
    <p:extLst>
      <p:ext uri="{BB962C8B-B14F-4D97-AF65-F5344CB8AC3E}">
        <p14:creationId xmlns:p14="http://schemas.microsoft.com/office/powerpoint/2010/main" val="26781015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5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86539FD3-518E-3142-8C81-AC03C6DC3277}" type="slidenum">
              <a:rPr kumimoji="1" lang="ja-JP" altLang="en-US" smtClean="0"/>
              <a:t>6</a:t>
            </a:fld>
            <a:endParaRPr kumimoji="1" lang="ja-JP" altLang="en-US"/>
          </a:p>
        </p:txBody>
      </p:sp>
    </p:spTree>
    <p:extLst>
      <p:ext uri="{BB962C8B-B14F-4D97-AF65-F5344CB8AC3E}">
        <p14:creationId xmlns:p14="http://schemas.microsoft.com/office/powerpoint/2010/main" val="356485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373EA1B-FEAD-D04C-AF29-41AACDB3E7E6}"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00AF40-031F-2543-8880-38AB242F9A03}" type="slidenum">
              <a:rPr kumimoji="1" lang="ja-JP" altLang="en-US" smtClean="0"/>
              <a:t>‹#›</a:t>
            </a:fld>
            <a:endParaRPr kumimoji="1" lang="ja-JP" altLang="en-US"/>
          </a:p>
        </p:txBody>
      </p:sp>
    </p:spTree>
    <p:extLst>
      <p:ext uri="{BB962C8B-B14F-4D97-AF65-F5344CB8AC3E}">
        <p14:creationId xmlns:p14="http://schemas.microsoft.com/office/powerpoint/2010/main" val="75160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373EA1B-FEAD-D04C-AF29-41AACDB3E7E6}"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00AF40-031F-2543-8880-38AB242F9A03}" type="slidenum">
              <a:rPr kumimoji="1" lang="ja-JP" altLang="en-US" smtClean="0"/>
              <a:t>‹#›</a:t>
            </a:fld>
            <a:endParaRPr kumimoji="1" lang="ja-JP" altLang="en-US"/>
          </a:p>
        </p:txBody>
      </p:sp>
    </p:spTree>
    <p:extLst>
      <p:ext uri="{BB962C8B-B14F-4D97-AF65-F5344CB8AC3E}">
        <p14:creationId xmlns:p14="http://schemas.microsoft.com/office/powerpoint/2010/main" val="1814975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373EA1B-FEAD-D04C-AF29-41AACDB3E7E6}"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00AF40-031F-2543-8880-38AB242F9A03}" type="slidenum">
              <a:rPr kumimoji="1" lang="ja-JP" altLang="en-US" smtClean="0"/>
              <a:t>‹#›</a:t>
            </a:fld>
            <a:endParaRPr kumimoji="1" lang="ja-JP" altLang="en-US"/>
          </a:p>
        </p:txBody>
      </p:sp>
    </p:spTree>
    <p:extLst>
      <p:ext uri="{BB962C8B-B14F-4D97-AF65-F5344CB8AC3E}">
        <p14:creationId xmlns:p14="http://schemas.microsoft.com/office/powerpoint/2010/main" val="377181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373EA1B-FEAD-D04C-AF29-41AACDB3E7E6}"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00AF40-031F-2543-8880-38AB242F9A03}" type="slidenum">
              <a:rPr kumimoji="1" lang="ja-JP" altLang="en-US" smtClean="0"/>
              <a:t>‹#›</a:t>
            </a:fld>
            <a:endParaRPr kumimoji="1" lang="ja-JP" altLang="en-US"/>
          </a:p>
        </p:txBody>
      </p:sp>
    </p:spTree>
    <p:extLst>
      <p:ext uri="{BB962C8B-B14F-4D97-AF65-F5344CB8AC3E}">
        <p14:creationId xmlns:p14="http://schemas.microsoft.com/office/powerpoint/2010/main" val="320825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373EA1B-FEAD-D04C-AF29-41AACDB3E7E6}"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00AF40-031F-2543-8880-38AB242F9A03}" type="slidenum">
              <a:rPr kumimoji="1" lang="ja-JP" altLang="en-US" smtClean="0"/>
              <a:t>‹#›</a:t>
            </a:fld>
            <a:endParaRPr kumimoji="1" lang="ja-JP" altLang="en-US"/>
          </a:p>
        </p:txBody>
      </p:sp>
    </p:spTree>
    <p:extLst>
      <p:ext uri="{BB962C8B-B14F-4D97-AF65-F5344CB8AC3E}">
        <p14:creationId xmlns:p14="http://schemas.microsoft.com/office/powerpoint/2010/main" val="61759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373EA1B-FEAD-D04C-AF29-41AACDB3E7E6}" type="datetimeFigureOut">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00AF40-031F-2543-8880-38AB242F9A03}" type="slidenum">
              <a:rPr kumimoji="1" lang="ja-JP" altLang="en-US" smtClean="0"/>
              <a:t>‹#›</a:t>
            </a:fld>
            <a:endParaRPr kumimoji="1" lang="ja-JP" altLang="en-US"/>
          </a:p>
        </p:txBody>
      </p:sp>
    </p:spTree>
    <p:extLst>
      <p:ext uri="{BB962C8B-B14F-4D97-AF65-F5344CB8AC3E}">
        <p14:creationId xmlns:p14="http://schemas.microsoft.com/office/powerpoint/2010/main" val="414884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373EA1B-FEAD-D04C-AF29-41AACDB3E7E6}" type="datetimeFigureOut">
              <a:rPr kumimoji="1" lang="ja-JP" altLang="en-US" smtClean="0"/>
              <a:t>2025/4/16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F00AF40-031F-2543-8880-38AB242F9A03}" type="slidenum">
              <a:rPr kumimoji="1" lang="ja-JP" altLang="en-US" smtClean="0"/>
              <a:t>‹#›</a:t>
            </a:fld>
            <a:endParaRPr kumimoji="1" lang="ja-JP" altLang="en-US"/>
          </a:p>
        </p:txBody>
      </p:sp>
    </p:spTree>
    <p:extLst>
      <p:ext uri="{BB962C8B-B14F-4D97-AF65-F5344CB8AC3E}">
        <p14:creationId xmlns:p14="http://schemas.microsoft.com/office/powerpoint/2010/main" val="411285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373EA1B-FEAD-D04C-AF29-41AACDB3E7E6}" type="datetimeFigureOut">
              <a:rPr kumimoji="1" lang="ja-JP" altLang="en-US" smtClean="0"/>
              <a:t>2025/4/16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F00AF40-031F-2543-8880-38AB242F9A03}" type="slidenum">
              <a:rPr kumimoji="1" lang="ja-JP" altLang="en-US" smtClean="0"/>
              <a:t>‹#›</a:t>
            </a:fld>
            <a:endParaRPr kumimoji="1" lang="ja-JP" altLang="en-US"/>
          </a:p>
        </p:txBody>
      </p:sp>
    </p:spTree>
    <p:extLst>
      <p:ext uri="{BB962C8B-B14F-4D97-AF65-F5344CB8AC3E}">
        <p14:creationId xmlns:p14="http://schemas.microsoft.com/office/powerpoint/2010/main" val="201104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3EA1B-FEAD-D04C-AF29-41AACDB3E7E6}" type="datetimeFigureOut">
              <a:rPr kumimoji="1" lang="ja-JP" altLang="en-US" smtClean="0"/>
              <a:t>2025/4/16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00AF40-031F-2543-8880-38AB242F9A03}" type="slidenum">
              <a:rPr kumimoji="1" lang="ja-JP" altLang="en-US" smtClean="0"/>
              <a:t>‹#›</a:t>
            </a:fld>
            <a:endParaRPr kumimoji="1" lang="ja-JP" altLang="en-US"/>
          </a:p>
        </p:txBody>
      </p:sp>
    </p:spTree>
    <p:extLst>
      <p:ext uri="{BB962C8B-B14F-4D97-AF65-F5344CB8AC3E}">
        <p14:creationId xmlns:p14="http://schemas.microsoft.com/office/powerpoint/2010/main" val="215225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373EA1B-FEAD-D04C-AF29-41AACDB3E7E6}" type="datetimeFigureOut">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00AF40-031F-2543-8880-38AB242F9A03}" type="slidenum">
              <a:rPr kumimoji="1" lang="ja-JP" altLang="en-US" smtClean="0"/>
              <a:t>‹#›</a:t>
            </a:fld>
            <a:endParaRPr kumimoji="1" lang="ja-JP" altLang="en-US"/>
          </a:p>
        </p:txBody>
      </p:sp>
    </p:spTree>
    <p:extLst>
      <p:ext uri="{BB962C8B-B14F-4D97-AF65-F5344CB8AC3E}">
        <p14:creationId xmlns:p14="http://schemas.microsoft.com/office/powerpoint/2010/main" val="337729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373EA1B-FEAD-D04C-AF29-41AACDB3E7E6}" type="datetimeFigureOut">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00AF40-031F-2543-8880-38AB242F9A03}" type="slidenum">
              <a:rPr kumimoji="1" lang="ja-JP" altLang="en-US" smtClean="0"/>
              <a:t>‹#›</a:t>
            </a:fld>
            <a:endParaRPr kumimoji="1" lang="ja-JP" altLang="en-US"/>
          </a:p>
        </p:txBody>
      </p:sp>
    </p:spTree>
    <p:extLst>
      <p:ext uri="{BB962C8B-B14F-4D97-AF65-F5344CB8AC3E}">
        <p14:creationId xmlns:p14="http://schemas.microsoft.com/office/powerpoint/2010/main" val="212482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130" y="155863"/>
            <a:ext cx="8109672" cy="50915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3EA1B-FEAD-D04C-AF29-41AACDB3E7E6}" type="datetimeFigureOut">
              <a:rPr kumimoji="1" lang="ja-JP" altLang="en-US" smtClean="0"/>
              <a:t>2025/4/16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0AF40-031F-2543-8880-38AB242F9A03}" type="slidenum">
              <a:rPr kumimoji="1" lang="ja-JP" altLang="en-US" smtClean="0"/>
              <a:t>‹#›</a:t>
            </a:fld>
            <a:endParaRPr kumimoji="1" lang="ja-JP" altLang="en-US"/>
          </a:p>
        </p:txBody>
      </p:sp>
      <p:pic>
        <p:nvPicPr>
          <p:cNvPr id="7" name="図 6" descr="QST_LOGO_YOKO.psd">
            <a:extLst>
              <a:ext uri="{FF2B5EF4-FFF2-40B4-BE49-F238E27FC236}">
                <a16:creationId xmlns:a16="http://schemas.microsoft.com/office/drawing/2014/main" id="{C2241B13-4A47-284A-89D1-CF66402839A5}"/>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693851" y="139808"/>
            <a:ext cx="1051344" cy="396936"/>
          </a:xfrm>
          <a:prstGeom prst="rect">
            <a:avLst/>
          </a:prstGeom>
        </p:spPr>
      </p:pic>
      <p:grpSp>
        <p:nvGrpSpPr>
          <p:cNvPr id="8" name="Group 10">
            <a:extLst>
              <a:ext uri="{FF2B5EF4-FFF2-40B4-BE49-F238E27FC236}">
                <a16:creationId xmlns:a16="http://schemas.microsoft.com/office/drawing/2014/main" id="{7BDFE04D-CBEB-D54F-ACDC-40F54CDB61B4}"/>
              </a:ext>
            </a:extLst>
          </p:cNvPr>
          <p:cNvGrpSpPr>
            <a:grpSpLocks/>
          </p:cNvGrpSpPr>
          <p:nvPr userDrawn="1"/>
        </p:nvGrpSpPr>
        <p:grpSpPr bwMode="auto">
          <a:xfrm>
            <a:off x="136633" y="563726"/>
            <a:ext cx="9769367" cy="152178"/>
            <a:chOff x="100" y="557"/>
            <a:chExt cx="5935" cy="74"/>
          </a:xfrm>
        </p:grpSpPr>
        <p:sp>
          <p:nvSpPr>
            <p:cNvPr id="9" name="Rectangle 8">
              <a:extLst>
                <a:ext uri="{FF2B5EF4-FFF2-40B4-BE49-F238E27FC236}">
                  <a16:creationId xmlns:a16="http://schemas.microsoft.com/office/drawing/2014/main" id="{32872301-42CB-EE40-913B-7B9DBA2495E1}"/>
                </a:ext>
              </a:extLst>
            </p:cNvPr>
            <p:cNvSpPr>
              <a:spLocks noChangeArrowheads="1"/>
            </p:cNvSpPr>
            <p:nvPr/>
          </p:nvSpPr>
          <p:spPr bwMode="gray">
            <a:xfrm>
              <a:off x="101" y="557"/>
              <a:ext cx="5934" cy="27"/>
            </a:xfrm>
            <a:prstGeom prst="rect">
              <a:avLst/>
            </a:prstGeom>
            <a:gradFill rotWithShape="0">
              <a:gsLst>
                <a:gs pos="0">
                  <a:schemeClr val="bg1">
                    <a:lumMod val="85000"/>
                  </a:schemeClr>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0117" tIns="35058" rIns="70117" bIns="35058" anchor="ctr"/>
            <a:lstStyle/>
            <a:p>
              <a:pPr algn="ctr" defTabSz="666767"/>
              <a:endParaRPr lang="ja-JP" altLang="en-US" sz="1846">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10" name="Rectangle 9">
              <a:extLst>
                <a:ext uri="{FF2B5EF4-FFF2-40B4-BE49-F238E27FC236}">
                  <a16:creationId xmlns:a16="http://schemas.microsoft.com/office/drawing/2014/main" id="{64DECF43-1690-DC4B-A49C-BBE285F47EFC}"/>
                </a:ext>
              </a:extLst>
            </p:cNvPr>
            <p:cNvSpPr>
              <a:spLocks noChangeArrowheads="1"/>
            </p:cNvSpPr>
            <p:nvPr/>
          </p:nvSpPr>
          <p:spPr bwMode="gray">
            <a:xfrm>
              <a:off x="100" y="590"/>
              <a:ext cx="5916" cy="41"/>
            </a:xfrm>
            <a:prstGeom prst="rect">
              <a:avLst/>
            </a:prstGeom>
            <a:gradFill rotWithShape="0">
              <a:gsLst>
                <a:gs pos="0">
                  <a:srgbClr val="0705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0117" tIns="35058" rIns="70117" bIns="35058" anchor="ctr"/>
            <a:lstStyle/>
            <a:p>
              <a:pPr algn="ctr" defTabSz="666767"/>
              <a:endParaRPr lang="ja-JP" altLang="en-US" sz="1846">
                <a:solidFill>
                  <a:srgbClr val="000000"/>
                </a:solidFill>
                <a:latin typeface="HGP創英角ﾎﾟｯﾌﾟ体" panose="040B0A00000000000000" pitchFamily="50" charset="-128"/>
                <a:ea typeface="HGP創英角ﾎﾟｯﾌﾟ体" panose="040B0A00000000000000" pitchFamily="50" charset="-128"/>
              </a:endParaRPr>
            </a:p>
          </p:txBody>
        </p:sp>
      </p:grpSp>
    </p:spTree>
    <p:extLst>
      <p:ext uri="{BB962C8B-B14F-4D97-AF65-F5344CB8AC3E}">
        <p14:creationId xmlns:p14="http://schemas.microsoft.com/office/powerpoint/2010/main" val="3305743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D03D15-1777-8131-1917-0ECD12CEDBAF}"/>
              </a:ext>
            </a:extLst>
          </p:cNvPr>
          <p:cNvSpPr txBox="1">
            <a:spLocks/>
          </p:cNvSpPr>
          <p:nvPr/>
        </p:nvSpPr>
        <p:spPr>
          <a:xfrm>
            <a:off x="1167563" y="1631962"/>
            <a:ext cx="7473002" cy="2457154"/>
          </a:xfrm>
          <a:prstGeom prst="rect">
            <a:avLst/>
          </a:prstGeom>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br>
              <a:rPr lang="en-US" altLang="ja-JP" sz="3600" dirty="0">
                <a:latin typeface="Meiryo UI" panose="020B0604030504040204" pitchFamily="34" charset="-128"/>
                <a:ea typeface="Meiryo UI" panose="020B0604030504040204" pitchFamily="34" charset="-128"/>
              </a:rPr>
            </a:br>
            <a:r>
              <a:rPr lang="en-US" altLang="ja-JP" sz="3600" dirty="0">
                <a:latin typeface="Meiryo UI" panose="020B0604030504040204" pitchFamily="34" charset="-128"/>
                <a:ea typeface="Meiryo UI" panose="020B0604030504040204" pitchFamily="34" charset="-128"/>
              </a:rPr>
              <a:t>QST</a:t>
            </a:r>
            <a:r>
              <a:rPr lang="ja-JP" altLang="en-US" sz="3600">
                <a:latin typeface="Meiryo UI" panose="020B0604030504040204" pitchFamily="34" charset="-128"/>
                <a:ea typeface="Meiryo UI" panose="020B0604030504040204" pitchFamily="34" charset="-128"/>
              </a:rPr>
              <a:t>の中性子照射施設開発の立場から</a:t>
            </a:r>
            <a:br>
              <a:rPr lang="en-US" altLang="ja-JP" sz="3600" dirty="0">
                <a:latin typeface="Meiryo UI" panose="020B0604030504040204" pitchFamily="34" charset="-128"/>
                <a:ea typeface="Meiryo UI" panose="020B0604030504040204" pitchFamily="34" charset="-128"/>
              </a:rPr>
            </a:br>
            <a:br>
              <a:rPr lang="en-US" altLang="ja-JP" sz="3600" dirty="0">
                <a:latin typeface="Meiryo UI" panose="020B0604030504040204" pitchFamily="34" charset="-128"/>
                <a:ea typeface="Meiryo UI" panose="020B0604030504040204" pitchFamily="34" charset="-128"/>
              </a:rPr>
            </a:br>
            <a:r>
              <a:rPr lang="ja-JP" altLang="en-US" sz="3600">
                <a:latin typeface="Meiryo UI" panose="020B0604030504040204" pitchFamily="34" charset="-128"/>
                <a:ea typeface="Meiryo UI" panose="020B0604030504040204" pitchFamily="34" charset="-128"/>
                <a:cs typeface="Times New Roman" panose="02020603050405020304" pitchFamily="18" charset="0"/>
              </a:rPr>
              <a:t>（核融合分野からの要望）</a:t>
            </a:r>
            <a:endParaRPr lang="ja-JP" altLang="en-US" sz="3600" dirty="0">
              <a:latin typeface="Meiryo UI" panose="020B0604030504040204" pitchFamily="34" charset="-128"/>
              <a:ea typeface="Meiryo UI" panose="020B0604030504040204" pitchFamily="34" charset="-128"/>
            </a:endParaRPr>
          </a:p>
        </p:txBody>
      </p:sp>
      <p:sp>
        <p:nvSpPr>
          <p:cNvPr id="3" name="字幕 2">
            <a:extLst>
              <a:ext uri="{FF2B5EF4-FFF2-40B4-BE49-F238E27FC236}">
                <a16:creationId xmlns:a16="http://schemas.microsoft.com/office/drawing/2014/main" id="{D36A1795-F3F5-B0E0-C389-13A514B9A4CC}"/>
              </a:ext>
            </a:extLst>
          </p:cNvPr>
          <p:cNvSpPr txBox="1">
            <a:spLocks/>
          </p:cNvSpPr>
          <p:nvPr/>
        </p:nvSpPr>
        <p:spPr>
          <a:xfrm>
            <a:off x="2096823" y="5166341"/>
            <a:ext cx="5804004" cy="15067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2000">
                <a:latin typeface="Meiryo UI" panose="020B0604030504040204" pitchFamily="34" charset="-128"/>
                <a:ea typeface="Meiryo UI" panose="020B0604030504040204" pitchFamily="34" charset="-128"/>
              </a:rPr>
              <a:t>量子科学技術研究開発機構</a:t>
            </a:r>
            <a:endParaRPr lang="en-US" altLang="ja-JP" sz="2000" dirty="0">
              <a:latin typeface="Meiryo UI" panose="020B0604030504040204" pitchFamily="34" charset="-128"/>
              <a:ea typeface="Meiryo UI" panose="020B0604030504040204" pitchFamily="34" charset="-128"/>
            </a:endParaRPr>
          </a:p>
          <a:p>
            <a:pPr marL="0" indent="0" algn="ctr">
              <a:lnSpc>
                <a:spcPct val="100000"/>
              </a:lnSpc>
              <a:spcBef>
                <a:spcPts val="0"/>
              </a:spcBef>
              <a:buNone/>
            </a:pPr>
            <a:r>
              <a:rPr lang="ja-JP" altLang="en-US" sz="2000">
                <a:latin typeface="Meiryo UI" panose="020B0604030504040204" pitchFamily="34" charset="-128"/>
                <a:ea typeface="Meiryo UI" panose="020B0604030504040204" pitchFamily="34" charset="-128"/>
              </a:rPr>
              <a:t>六ヶ所フュージョンエネルギー研究所</a:t>
            </a:r>
            <a:endParaRPr lang="en-US" altLang="ja-JP" sz="2000" dirty="0">
              <a:latin typeface="Meiryo UI" panose="020B0604030504040204" pitchFamily="34" charset="-128"/>
              <a:ea typeface="Meiryo UI" panose="020B0604030504040204" pitchFamily="34" charset="-128"/>
            </a:endParaRPr>
          </a:p>
          <a:p>
            <a:pPr marL="0" indent="0" algn="ctr">
              <a:lnSpc>
                <a:spcPct val="100000"/>
              </a:lnSpc>
              <a:spcBef>
                <a:spcPts val="0"/>
              </a:spcBef>
              <a:buNone/>
            </a:pPr>
            <a:r>
              <a:rPr lang="ja-JP" altLang="en-US" sz="2000">
                <a:latin typeface="Meiryo UI" panose="020B0604030504040204" pitchFamily="34" charset="-128"/>
                <a:ea typeface="Meiryo UI" panose="020B0604030504040204" pitchFamily="34" charset="-128"/>
              </a:rPr>
              <a:t>核融合炉材料研究開発部</a:t>
            </a:r>
            <a:endParaRPr lang="en-US" altLang="ja-JP" sz="2000" dirty="0">
              <a:latin typeface="Meiryo UI" panose="020B0604030504040204" pitchFamily="34" charset="-128"/>
              <a:ea typeface="Meiryo UI" panose="020B0604030504040204" pitchFamily="34" charset="-128"/>
            </a:endParaRPr>
          </a:p>
          <a:p>
            <a:pPr marL="0" indent="0" algn="ctr">
              <a:lnSpc>
                <a:spcPct val="100000"/>
              </a:lnSpc>
              <a:spcBef>
                <a:spcPts val="0"/>
              </a:spcBef>
              <a:buNone/>
            </a:pPr>
            <a:r>
              <a:rPr lang="ja-JP" altLang="en-US" sz="2000">
                <a:latin typeface="Meiryo UI" panose="020B0604030504040204" pitchFamily="34" charset="-128"/>
                <a:ea typeface="Meiryo UI" panose="020B0604030504040204" pitchFamily="34" charset="-128"/>
              </a:rPr>
              <a:t>春日井敦</a:t>
            </a:r>
            <a:endParaRPr lang="en-US" altLang="ja-JP" sz="2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3E4AA3DC-27B1-93C8-4F02-1D2F39F66E25}"/>
              </a:ext>
            </a:extLst>
          </p:cNvPr>
          <p:cNvSpPr txBox="1"/>
          <p:nvPr/>
        </p:nvSpPr>
        <p:spPr>
          <a:xfrm>
            <a:off x="2763750" y="0"/>
            <a:ext cx="4890498" cy="646331"/>
          </a:xfrm>
          <a:prstGeom prst="rect">
            <a:avLst/>
          </a:prstGeom>
          <a:noFill/>
        </p:spPr>
        <p:txBody>
          <a:bodyPr wrap="square">
            <a:spAutoFit/>
          </a:bodyPr>
          <a:lstStyle/>
          <a:p>
            <a:r>
              <a:rPr lang="ja-JP" altLang="en-US" sz="1200" i="0">
                <a:effectLst/>
                <a:latin typeface="Meiryo UI" panose="020B0604030504040204" pitchFamily="34" charset="-128"/>
                <a:ea typeface="Meiryo UI" panose="020B0604030504040204" pitchFamily="34" charset="-128"/>
              </a:rPr>
              <a:t>核融合分野に貢献する加速器の仕様と実現可能性ワークショップ</a:t>
            </a:r>
            <a:endParaRPr lang="en-US" altLang="ja-JP" sz="1200" i="0" dirty="0">
              <a:effectLst/>
              <a:latin typeface="Meiryo UI" panose="020B0604030504040204" pitchFamily="34" charset="-128"/>
              <a:ea typeface="Meiryo UI" panose="020B0604030504040204" pitchFamily="34" charset="-128"/>
            </a:endParaRPr>
          </a:p>
          <a:p>
            <a:r>
              <a:rPr lang="ja-JP" altLang="en-US" sz="1200" i="0">
                <a:effectLst/>
                <a:latin typeface="Meiryo UI" panose="020B0604030504040204" pitchFamily="34" charset="-128"/>
                <a:ea typeface="Meiryo UI" panose="020B0604030504040204" pitchFamily="34" charset="-128"/>
              </a:rPr>
              <a:t>（ムーンショット目標</a:t>
            </a:r>
            <a:r>
              <a:rPr lang="en-US" altLang="ja-JP" sz="1200" i="0" dirty="0">
                <a:effectLst/>
                <a:latin typeface="Meiryo UI" panose="020B0604030504040204" pitchFamily="34" charset="-128"/>
                <a:ea typeface="Meiryo UI" panose="020B0604030504040204" pitchFamily="34" charset="-128"/>
              </a:rPr>
              <a:t>10</a:t>
            </a:r>
            <a:r>
              <a:rPr lang="ja-JP" altLang="en-US" sz="1200" i="0">
                <a:effectLst/>
                <a:latin typeface="Meiryo UI" panose="020B0604030504040204" pitchFamily="34" charset="-128"/>
                <a:ea typeface="Meiryo UI" panose="020B0604030504040204" pitchFamily="34" charset="-128"/>
              </a:rPr>
              <a:t>奥野プロジェクトキックオフワークショップ）</a:t>
            </a:r>
            <a:endParaRPr lang="en-US" altLang="ja-JP" sz="1200" i="0" dirty="0">
              <a:effectLst/>
              <a:latin typeface="Meiryo UI" panose="020B0604030504040204" pitchFamily="34" charset="-128"/>
              <a:ea typeface="Meiryo UI" panose="020B0604030504040204" pitchFamily="34" charset="-128"/>
            </a:endParaRPr>
          </a:p>
          <a:p>
            <a:r>
              <a:rPr lang="en" altLang="ja-JP" sz="1200" b="0" i="0" dirty="0">
                <a:effectLst/>
                <a:latin typeface="Meiryo UI" panose="020B0604030504040204" pitchFamily="34" charset="-128"/>
                <a:ea typeface="Meiryo UI" panose="020B0604030504040204" pitchFamily="34" charset="-128"/>
              </a:rPr>
              <a:t>JST</a:t>
            </a:r>
            <a:r>
              <a:rPr lang="ja-JP" altLang="en-US" sz="1200" b="0" i="0">
                <a:effectLst/>
                <a:latin typeface="Meiryo UI" panose="020B0604030504040204" pitchFamily="34" charset="-128"/>
                <a:ea typeface="Meiryo UI" panose="020B0604030504040204" pitchFamily="34" charset="-128"/>
              </a:rPr>
              <a:t>東京本部別館（</a:t>
            </a:r>
            <a:r>
              <a:rPr lang="en" altLang="ja-JP" sz="1200" b="0" i="0" dirty="0">
                <a:effectLst/>
                <a:latin typeface="Meiryo UI" panose="020B0604030504040204" pitchFamily="34" charset="-128"/>
                <a:ea typeface="Meiryo UI" panose="020B0604030504040204" pitchFamily="34" charset="-128"/>
              </a:rPr>
              <a:t>K’s</a:t>
            </a:r>
            <a:r>
              <a:rPr lang="ja-JP" altLang="en-US" sz="1200" b="0" i="0">
                <a:effectLst/>
                <a:latin typeface="Meiryo UI" panose="020B0604030504040204" pitchFamily="34" charset="-128"/>
                <a:ea typeface="Meiryo UI" panose="020B0604030504040204" pitchFamily="34" charset="-128"/>
              </a:rPr>
              <a:t>五番町）１階ホール、</a:t>
            </a:r>
            <a:r>
              <a:rPr lang="en-US" altLang="ja-JP" sz="1200" dirty="0">
                <a:latin typeface="Meiryo UI" panose="020B0604030504040204" pitchFamily="34" charset="-128"/>
                <a:ea typeface="Meiryo UI" panose="020B0604030504040204" pitchFamily="34" charset="-128"/>
              </a:rPr>
              <a:t>2025</a:t>
            </a:r>
            <a:r>
              <a:rPr lang="ja-JP" altLang="en-US" sz="1200">
                <a:latin typeface="Meiryo UI" panose="020B0604030504040204" pitchFamily="34" charset="-128"/>
                <a:ea typeface="Meiryo UI" panose="020B0604030504040204" pitchFamily="34" charset="-128"/>
              </a:rPr>
              <a:t>年</a:t>
            </a:r>
            <a:r>
              <a:rPr lang="en-US" altLang="ja-JP" sz="1200" dirty="0">
                <a:latin typeface="Meiryo UI" panose="020B0604030504040204" pitchFamily="34" charset="-128"/>
                <a:ea typeface="Meiryo UI" panose="020B0604030504040204" pitchFamily="34" charset="-128"/>
              </a:rPr>
              <a:t>4</a:t>
            </a:r>
            <a:r>
              <a:rPr lang="ja-JP" altLang="en-US" sz="1200">
                <a:latin typeface="Meiryo UI" panose="020B0604030504040204" pitchFamily="34" charset="-128"/>
                <a:ea typeface="Meiryo UI" panose="020B0604030504040204" pitchFamily="34" charset="-128"/>
              </a:rPr>
              <a:t>月</a:t>
            </a:r>
            <a:r>
              <a:rPr lang="en-US" altLang="ja-JP" sz="1200" dirty="0">
                <a:latin typeface="Meiryo UI" panose="020B0604030504040204" pitchFamily="34" charset="-128"/>
                <a:ea typeface="Meiryo UI" panose="020B0604030504040204" pitchFamily="34" charset="-128"/>
              </a:rPr>
              <a:t>17</a:t>
            </a:r>
            <a:r>
              <a:rPr lang="ja-JP" altLang="en-US" sz="1200">
                <a:latin typeface="Meiryo UI" panose="020B0604030504040204" pitchFamily="34" charset="-128"/>
                <a:ea typeface="Meiryo UI" panose="020B0604030504040204" pitchFamily="34" charset="-128"/>
              </a:rPr>
              <a:t>日</a:t>
            </a:r>
            <a:endParaRPr lang="en-US" altLang="ja-JP" sz="1200" dirty="0">
              <a:latin typeface="Meiryo UI" panose="020B0604030504040204" pitchFamily="34" charset="-128"/>
              <a:ea typeface="Meiryo UI" panose="020B0604030504040204" pitchFamily="34" charset="-128"/>
            </a:endParaRPr>
          </a:p>
        </p:txBody>
      </p:sp>
      <p:sp>
        <p:nvSpPr>
          <p:cNvPr id="5" name="スライド番号プレースホルダー 3">
            <a:extLst>
              <a:ext uri="{FF2B5EF4-FFF2-40B4-BE49-F238E27FC236}">
                <a16:creationId xmlns:a16="http://schemas.microsoft.com/office/drawing/2014/main" id="{F2497F28-A6F0-6401-C3A0-40E444B7564E}"/>
              </a:ext>
            </a:extLst>
          </p:cNvPr>
          <p:cNvSpPr txBox="1">
            <a:spLocks/>
          </p:cNvSpPr>
          <p:nvPr/>
        </p:nvSpPr>
        <p:spPr>
          <a:xfrm>
            <a:off x="9273918" y="6378856"/>
            <a:ext cx="516676" cy="376958"/>
          </a:xfrm>
          <a:prstGeom prst="rect">
            <a:avLst/>
          </a:prstGeom>
          <a:solidFill>
            <a:srgbClr val="FFFC00"/>
          </a:solidFill>
          <a:ln>
            <a:solidFill>
              <a:schemeClr val="tx1"/>
            </a:solid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93E0F35-3618-426D-8898-F6D86590068B}" type="slidenum">
              <a:rPr kumimoji="1" lang="ja-JP" altLang="en-US" sz="1800" b="1" smtClean="0">
                <a:solidFill>
                  <a:schemeClr val="tx1"/>
                </a:solidFill>
                <a:latin typeface="Meiryo UI" panose="020B0604030504040204" pitchFamily="34" charset="-128"/>
                <a:ea typeface="Meiryo UI" panose="020B0604030504040204" pitchFamily="34" charset="-128"/>
              </a:rPr>
              <a:pPr algn="ctr"/>
              <a:t>1</a:t>
            </a:fld>
            <a:endParaRPr kumimoji="1" lang="ja-JP" altLang="en-US" sz="1800" b="1" dirty="0">
              <a:solidFill>
                <a:schemeClr val="tx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05423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タイムライン&#10;&#10;AI によって生成されたコンテンツは間違っている可能性があります。">
            <a:extLst>
              <a:ext uri="{FF2B5EF4-FFF2-40B4-BE49-F238E27FC236}">
                <a16:creationId xmlns:a16="http://schemas.microsoft.com/office/drawing/2014/main" id="{B77B30BB-9BC2-A378-B9ED-6014E5F3E66E}"/>
              </a:ext>
            </a:extLst>
          </p:cNvPr>
          <p:cNvPicPr>
            <a:picLocks noChangeAspect="1"/>
          </p:cNvPicPr>
          <p:nvPr/>
        </p:nvPicPr>
        <p:blipFill>
          <a:blip r:embed="rId2"/>
          <a:stretch>
            <a:fillRect/>
          </a:stretch>
        </p:blipFill>
        <p:spPr>
          <a:xfrm>
            <a:off x="114299" y="1315530"/>
            <a:ext cx="9653827" cy="5428170"/>
          </a:xfrm>
          <a:prstGeom prst="rect">
            <a:avLst/>
          </a:prstGeom>
          <a:ln>
            <a:solidFill>
              <a:schemeClr val="tx1"/>
            </a:solidFill>
          </a:ln>
        </p:spPr>
      </p:pic>
      <p:sp>
        <p:nvSpPr>
          <p:cNvPr id="4" name="テキスト ボックス 3">
            <a:extLst>
              <a:ext uri="{FF2B5EF4-FFF2-40B4-BE49-F238E27FC236}">
                <a16:creationId xmlns:a16="http://schemas.microsoft.com/office/drawing/2014/main" id="{7D806D54-97B8-B2C3-BDD6-60F0BF1C727E}"/>
              </a:ext>
            </a:extLst>
          </p:cNvPr>
          <p:cNvSpPr txBox="1"/>
          <p:nvPr/>
        </p:nvSpPr>
        <p:spPr>
          <a:xfrm>
            <a:off x="5379528" y="734379"/>
            <a:ext cx="4450271" cy="537209"/>
          </a:xfrm>
          <a:prstGeom prst="rect">
            <a:avLst/>
          </a:prstGeom>
          <a:noFill/>
          <a:ln>
            <a:solidFill>
              <a:schemeClr val="tx1"/>
            </a:solidFill>
          </a:ln>
        </p:spPr>
        <p:txBody>
          <a:bodyPr wrap="square" rtlCol="0">
            <a:spAutoFit/>
          </a:bodyPr>
          <a:lstStyle/>
          <a:p>
            <a:r>
              <a:rPr kumimoji="1" lang="ja-JP" altLang="en-US" sz="1400">
                <a:latin typeface="Meiryo UI" panose="020B0604030504040204" pitchFamily="34" charset="-128"/>
                <a:ea typeface="Meiryo UI" panose="020B0604030504040204" pitchFamily="34" charset="-128"/>
              </a:rPr>
              <a:t>文科省 第</a:t>
            </a:r>
            <a:r>
              <a:rPr kumimoji="1" lang="en-US" altLang="ja-JP" sz="1400" dirty="0">
                <a:latin typeface="Meiryo UI" panose="020B0604030504040204" pitchFamily="34" charset="-128"/>
                <a:ea typeface="Meiryo UI" panose="020B0604030504040204" pitchFamily="34" charset="-128"/>
              </a:rPr>
              <a:t>41</a:t>
            </a:r>
            <a:r>
              <a:rPr kumimoji="1" lang="ja-JP" altLang="en-US" sz="1400">
                <a:latin typeface="Meiryo UI" panose="020B0604030504040204" pitchFamily="34" charset="-128"/>
                <a:ea typeface="Meiryo UI" panose="020B0604030504040204" pitchFamily="34" charset="-128"/>
              </a:rPr>
              <a:t>回</a:t>
            </a:r>
            <a:r>
              <a:rPr kumimoji="1" lang="ja-JP" altLang="en-US" sz="1400" dirty="0">
                <a:latin typeface="Meiryo UI" panose="020B0604030504040204" pitchFamily="34" charset="-128"/>
                <a:ea typeface="Meiryo UI" panose="020B0604030504040204" pitchFamily="34" charset="-128"/>
              </a:rPr>
              <a:t>核融合科学技術委員会</a:t>
            </a:r>
            <a:endParaRPr kumimoji="1" lang="en-US" altLang="ja-JP" sz="1400" dirty="0">
              <a:latin typeface="Meiryo UI" panose="020B0604030504040204" pitchFamily="34" charset="-128"/>
              <a:ea typeface="Meiryo UI" panose="020B0604030504040204" pitchFamily="34" charset="-128"/>
            </a:endParaRPr>
          </a:p>
          <a:p>
            <a:r>
              <a:rPr kumimoji="1" lang="ja-JP" altLang="en-US" sz="1400">
                <a:latin typeface="Meiryo UI" panose="020B0604030504040204" pitchFamily="34" charset="-128"/>
                <a:ea typeface="Meiryo UI" panose="020B0604030504040204" pitchFamily="34" charset="-128"/>
              </a:rPr>
              <a:t>（</a:t>
            </a:r>
            <a:r>
              <a:rPr kumimoji="1" lang="en-US" altLang="ja-JP" sz="1400" dirty="0">
                <a:latin typeface="Meiryo UI" panose="020B0604030504040204" pitchFamily="34" charset="-128"/>
                <a:ea typeface="Meiryo UI" panose="020B0604030504040204" pitchFamily="34" charset="-128"/>
              </a:rPr>
              <a:t>2025</a:t>
            </a:r>
            <a:r>
              <a:rPr kumimoji="1" lang="ja-JP" altLang="en-US" sz="1400">
                <a:latin typeface="Meiryo UI" panose="020B0604030504040204" pitchFamily="34" charset="-128"/>
                <a:ea typeface="Meiryo UI" panose="020B0604030504040204" pitchFamily="34" charset="-128"/>
              </a:rPr>
              <a:t>年</a:t>
            </a:r>
            <a:r>
              <a:rPr kumimoji="1" lang="en-US" altLang="ja-JP" sz="1400" dirty="0">
                <a:latin typeface="Meiryo UI" panose="020B0604030504040204" pitchFamily="34" charset="-128"/>
                <a:ea typeface="Meiryo UI" panose="020B0604030504040204" pitchFamily="34" charset="-128"/>
              </a:rPr>
              <a:t>2</a:t>
            </a:r>
            <a:r>
              <a:rPr kumimoji="1" lang="ja-JP" altLang="en-US" sz="1400">
                <a:latin typeface="Meiryo UI" panose="020B0604030504040204" pitchFamily="34" charset="-128"/>
                <a:ea typeface="Meiryo UI" panose="020B0604030504040204" pitchFamily="34" charset="-128"/>
              </a:rPr>
              <a:t>月</a:t>
            </a:r>
            <a:r>
              <a:rPr kumimoji="1" lang="en-US" altLang="ja-JP" sz="1400" dirty="0">
                <a:latin typeface="Meiryo UI" panose="020B0604030504040204" pitchFamily="34" charset="-128"/>
                <a:ea typeface="Meiryo UI" panose="020B0604030504040204" pitchFamily="34" charset="-128"/>
              </a:rPr>
              <a:t>7</a:t>
            </a:r>
            <a:r>
              <a:rPr kumimoji="1" lang="ja-JP" altLang="en-US" sz="1400">
                <a:latin typeface="Meiryo UI" panose="020B0604030504040204" pitchFamily="34" charset="-128"/>
                <a:ea typeface="Meiryo UI" panose="020B0604030504040204" pitchFamily="34" charset="-128"/>
              </a:rPr>
              <a:t>日）資料</a:t>
            </a:r>
            <a:r>
              <a:rPr kumimoji="1" lang="en-US" altLang="ja-JP" sz="1400" dirty="0">
                <a:latin typeface="Meiryo UI" panose="020B0604030504040204" pitchFamily="34" charset="-128"/>
                <a:ea typeface="Meiryo UI" panose="020B0604030504040204" pitchFamily="34" charset="-128"/>
              </a:rPr>
              <a:t>2</a:t>
            </a:r>
            <a:r>
              <a:rPr kumimoji="1" lang="ja-JP" altLang="en-US" sz="1400">
                <a:latin typeface="Meiryo UI" panose="020B0604030504040204" pitchFamily="34" charset="-128"/>
                <a:ea typeface="Meiryo UI" panose="020B0604030504040204" pitchFamily="34" charset="-128"/>
              </a:rPr>
              <a:t>（</a:t>
            </a:r>
            <a:r>
              <a:rPr kumimoji="1" lang="ja-JP" altLang="en-US" sz="1400" dirty="0">
                <a:latin typeface="Meiryo UI" panose="020B0604030504040204" pitchFamily="34" charset="-128"/>
                <a:ea typeface="Meiryo UI" panose="020B0604030504040204" pitchFamily="34" charset="-128"/>
              </a:rPr>
              <a:t>文科省提出資料）より抜粋</a:t>
            </a:r>
            <a:endParaRPr kumimoji="1" lang="en-US" altLang="ja-JP" sz="1400" dirty="0">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DD5ACEA2-865A-048C-8150-353D59065EC0}"/>
              </a:ext>
            </a:extLst>
          </p:cNvPr>
          <p:cNvSpPr txBox="1"/>
          <p:nvPr/>
        </p:nvSpPr>
        <p:spPr>
          <a:xfrm>
            <a:off x="572118" y="110554"/>
            <a:ext cx="7984878" cy="523220"/>
          </a:xfrm>
          <a:prstGeom prst="rect">
            <a:avLst/>
          </a:prstGeom>
          <a:noFill/>
          <a:effectLst>
            <a:outerShdw blurRad="50800" dist="50800" dir="5400000" algn="ctr" rotWithShape="0">
              <a:srgbClr val="000000">
                <a:alpha val="40000"/>
              </a:srgbClr>
            </a:outerShdw>
          </a:effectLst>
        </p:spPr>
        <p:txBody>
          <a:bodyPr wrap="none" rtlCol="0">
            <a:spAutoFit/>
          </a:bodyPr>
          <a:lstStyle/>
          <a:p>
            <a:pPr algn="ctr"/>
            <a:r>
              <a:rPr lang="en-US" altLang="ja-JP" sz="2800" b="1" kern="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DONES</a:t>
            </a:r>
            <a:r>
              <a:rPr lang="ja-JP" altLang="en-US" sz="2800" b="1" ker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での照射を利用した原型炉スケジュール</a:t>
            </a:r>
            <a:endParaRPr kumimoji="1" lang="en-US" altLang="ja-JP" sz="2800" b="1" dirty="0">
              <a:solidFill>
                <a:srgbClr val="0070C0"/>
              </a:solidFill>
              <a:latin typeface="メイリオ" panose="020B0604030504040204" pitchFamily="50" charset="-128"/>
              <a:ea typeface="メイリオ" panose="020B0604030504040204" pitchFamily="50" charset="-128"/>
              <a:cs typeface="MS PGothic" charset="-128"/>
            </a:endParaRPr>
          </a:p>
        </p:txBody>
      </p:sp>
      <p:sp>
        <p:nvSpPr>
          <p:cNvPr id="6" name="角丸四角形 5">
            <a:extLst>
              <a:ext uri="{FF2B5EF4-FFF2-40B4-BE49-F238E27FC236}">
                <a16:creationId xmlns:a16="http://schemas.microsoft.com/office/drawing/2014/main" id="{A9CDACC9-5C0E-0AD1-13A2-4B01E9FD34A4}"/>
              </a:ext>
            </a:extLst>
          </p:cNvPr>
          <p:cNvSpPr/>
          <p:nvPr/>
        </p:nvSpPr>
        <p:spPr>
          <a:xfrm>
            <a:off x="164306" y="5357813"/>
            <a:ext cx="3450432" cy="12858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3">
            <a:extLst>
              <a:ext uri="{FF2B5EF4-FFF2-40B4-BE49-F238E27FC236}">
                <a16:creationId xmlns:a16="http://schemas.microsoft.com/office/drawing/2014/main" id="{54DDD1EF-77CD-254A-1C92-6FBBF1FD6852}"/>
              </a:ext>
            </a:extLst>
          </p:cNvPr>
          <p:cNvSpPr txBox="1">
            <a:spLocks/>
          </p:cNvSpPr>
          <p:nvPr/>
        </p:nvSpPr>
        <p:spPr>
          <a:xfrm>
            <a:off x="9273918" y="6378856"/>
            <a:ext cx="516676" cy="376958"/>
          </a:xfrm>
          <a:prstGeom prst="rect">
            <a:avLst/>
          </a:prstGeom>
          <a:solidFill>
            <a:srgbClr val="FFFC00"/>
          </a:solidFill>
          <a:ln>
            <a:solidFill>
              <a:schemeClr val="tx1"/>
            </a:solid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93E0F35-3618-426D-8898-F6D86590068B}" type="slidenum">
              <a:rPr kumimoji="1" lang="ja-JP" altLang="en-US" sz="1800" b="1" smtClean="0">
                <a:solidFill>
                  <a:schemeClr val="tx1"/>
                </a:solidFill>
                <a:latin typeface="Meiryo UI" panose="020B0604030504040204" pitchFamily="34" charset="-128"/>
                <a:ea typeface="Meiryo UI" panose="020B0604030504040204" pitchFamily="34" charset="-128"/>
              </a:rPr>
              <a:pPr algn="ctr"/>
              <a:t>10</a:t>
            </a:fld>
            <a:endParaRPr kumimoji="1" lang="ja-JP" altLang="en-US" sz="1800" b="1" dirty="0">
              <a:solidFill>
                <a:schemeClr val="tx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650203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20868D7-B915-A956-BECD-BC0793881BE7}"/>
              </a:ext>
            </a:extLst>
          </p:cNvPr>
          <p:cNvSpPr txBox="1"/>
          <p:nvPr/>
        </p:nvSpPr>
        <p:spPr>
          <a:xfrm>
            <a:off x="2189210" y="100666"/>
            <a:ext cx="4548040" cy="461665"/>
          </a:xfrm>
          <a:prstGeom prst="rect">
            <a:avLst/>
          </a:prstGeom>
          <a:noFill/>
          <a:effectLst>
            <a:outerShdw blurRad="50800" dist="50800" dir="5400000" algn="ctr" rotWithShape="0">
              <a:srgbClr val="000000">
                <a:alpha val="40000"/>
              </a:srgbClr>
            </a:outerShdw>
          </a:effectLst>
        </p:spPr>
        <p:txBody>
          <a:bodyPr wrap="none" rtlCol="0">
            <a:spAutoFit/>
          </a:bodyPr>
          <a:lstStyle/>
          <a:p>
            <a:pPr algn="ctr"/>
            <a:r>
              <a:rPr lang="ja-JP" altLang="en-US" sz="2400" b="1" i="0" u="none" strike="noStrike">
                <a:solidFill>
                  <a:srgbClr val="0432FF"/>
                </a:solidFill>
                <a:effectLst/>
                <a:latin typeface="Meiryo UI" panose="020B0604030504040204" pitchFamily="34" charset="-128"/>
                <a:ea typeface="Meiryo UI" panose="020B0604030504040204" pitchFamily="34" charset="-128"/>
              </a:rPr>
              <a:t>核融合材料照射施設</a:t>
            </a:r>
            <a:r>
              <a:rPr lang="ja-JP" altLang="en-US" sz="2400" b="1">
                <a:solidFill>
                  <a:srgbClr val="0432FF"/>
                </a:solidFill>
                <a:latin typeface="Meiryo UI" panose="020B0604030504040204" pitchFamily="34" charset="-128"/>
                <a:ea typeface="Meiryo UI" panose="020B0604030504040204" pitchFamily="34" charset="-128"/>
              </a:rPr>
              <a:t>としての魅力</a:t>
            </a:r>
            <a:endParaRPr lang="ja-JP" altLang="en-US" sz="2400" b="1" i="0" u="none" strike="noStrike" dirty="0">
              <a:solidFill>
                <a:srgbClr val="0432FF"/>
              </a:solidFill>
              <a:effectLst/>
              <a:latin typeface="Meiryo UI" panose="020B0604030504040204" pitchFamily="34" charset="-128"/>
              <a:ea typeface="Meiryo UI" panose="020B0604030504040204" pitchFamily="34" charset="-128"/>
            </a:endParaRPr>
          </a:p>
        </p:txBody>
      </p:sp>
      <p:pic>
        <p:nvPicPr>
          <p:cNvPr id="4" name="図 3" descr="カレンダー&#10;&#10;AI によって生成されたコンテンツは間違っている可能性があります。">
            <a:extLst>
              <a:ext uri="{FF2B5EF4-FFF2-40B4-BE49-F238E27FC236}">
                <a16:creationId xmlns:a16="http://schemas.microsoft.com/office/drawing/2014/main" id="{CE999261-85C3-D3B1-B87D-7B85AFDF67E3}"/>
              </a:ext>
            </a:extLst>
          </p:cNvPr>
          <p:cNvPicPr>
            <a:picLocks noChangeAspect="1"/>
          </p:cNvPicPr>
          <p:nvPr/>
        </p:nvPicPr>
        <p:blipFill>
          <a:blip r:embed="rId2"/>
          <a:stretch>
            <a:fillRect/>
          </a:stretch>
        </p:blipFill>
        <p:spPr>
          <a:xfrm>
            <a:off x="479425" y="942181"/>
            <a:ext cx="7772400" cy="4646543"/>
          </a:xfrm>
          <a:prstGeom prst="rect">
            <a:avLst/>
          </a:prstGeom>
          <a:ln>
            <a:solidFill>
              <a:schemeClr val="tx1"/>
            </a:solidFill>
          </a:ln>
        </p:spPr>
      </p:pic>
      <p:sp>
        <p:nvSpPr>
          <p:cNvPr id="5" name="テキスト ボックス 4">
            <a:extLst>
              <a:ext uri="{FF2B5EF4-FFF2-40B4-BE49-F238E27FC236}">
                <a16:creationId xmlns:a16="http://schemas.microsoft.com/office/drawing/2014/main" id="{1E03E4ED-4111-DB51-5462-BA87F20E50A4}"/>
              </a:ext>
            </a:extLst>
          </p:cNvPr>
          <p:cNvSpPr txBox="1"/>
          <p:nvPr/>
        </p:nvSpPr>
        <p:spPr>
          <a:xfrm>
            <a:off x="7608094" y="734380"/>
            <a:ext cx="2214563" cy="744375"/>
          </a:xfrm>
          <a:prstGeom prst="rect">
            <a:avLst/>
          </a:prstGeom>
          <a:solidFill>
            <a:schemeClr val="bg1"/>
          </a:solidFill>
          <a:ln>
            <a:solidFill>
              <a:schemeClr val="tx1"/>
            </a:solidFill>
          </a:ln>
        </p:spPr>
        <p:txBody>
          <a:bodyPr wrap="square" rtlCol="0">
            <a:spAutoFit/>
          </a:bodyPr>
          <a:lstStyle/>
          <a:p>
            <a:r>
              <a:rPr kumimoji="1" lang="en-US" altLang="ja-JP" sz="1400" dirty="0">
                <a:latin typeface="Meiryo UI" panose="020B0604030504040204" pitchFamily="34" charset="-128"/>
                <a:ea typeface="Meiryo UI" panose="020B0604030504040204" pitchFamily="34" charset="-128"/>
              </a:rPr>
              <a:t>MS10 </a:t>
            </a:r>
            <a:r>
              <a:rPr kumimoji="1" lang="ja-JP" altLang="en-US" sz="1400">
                <a:latin typeface="Meiryo UI" panose="020B0604030504040204" pitchFamily="34" charset="-128"/>
                <a:ea typeface="Meiryo UI" panose="020B0604030504040204" pitchFamily="34" charset="-128"/>
              </a:rPr>
              <a:t>キックオフシンポジウム（</a:t>
            </a:r>
            <a:r>
              <a:rPr kumimoji="1" lang="en-US" altLang="ja-JP" sz="1400" dirty="0">
                <a:latin typeface="Meiryo UI" panose="020B0604030504040204" pitchFamily="34" charset="-128"/>
                <a:ea typeface="Meiryo UI" panose="020B0604030504040204" pitchFamily="34" charset="-128"/>
              </a:rPr>
              <a:t>2025</a:t>
            </a:r>
            <a:r>
              <a:rPr kumimoji="1" lang="ja-JP" altLang="en-US" sz="1400">
                <a:latin typeface="Meiryo UI" panose="020B0604030504040204" pitchFamily="34" charset="-128"/>
                <a:ea typeface="Meiryo UI" panose="020B0604030504040204" pitchFamily="34" charset="-128"/>
              </a:rPr>
              <a:t>年</a:t>
            </a:r>
            <a:r>
              <a:rPr kumimoji="1" lang="en-US" altLang="ja-JP" sz="1400" dirty="0">
                <a:latin typeface="Meiryo UI" panose="020B0604030504040204" pitchFamily="34" charset="-128"/>
                <a:ea typeface="Meiryo UI" panose="020B0604030504040204" pitchFamily="34" charset="-128"/>
              </a:rPr>
              <a:t>2</a:t>
            </a:r>
            <a:r>
              <a:rPr kumimoji="1" lang="ja-JP" altLang="en-US" sz="1400">
                <a:latin typeface="Meiryo UI" panose="020B0604030504040204" pitchFamily="34" charset="-128"/>
                <a:ea typeface="Meiryo UI" panose="020B0604030504040204" pitchFamily="34" charset="-128"/>
              </a:rPr>
              <a:t>月</a:t>
            </a:r>
            <a:r>
              <a:rPr kumimoji="1" lang="en-US" altLang="ja-JP" sz="1400" dirty="0">
                <a:latin typeface="Meiryo UI" panose="020B0604030504040204" pitchFamily="34" charset="-128"/>
                <a:ea typeface="Meiryo UI" panose="020B0604030504040204" pitchFamily="34" charset="-128"/>
              </a:rPr>
              <a:t>14</a:t>
            </a:r>
            <a:r>
              <a:rPr kumimoji="1" lang="ja-JP" altLang="en-US" sz="1400">
                <a:latin typeface="Meiryo UI" panose="020B0604030504040204" pitchFamily="34" charset="-128"/>
                <a:ea typeface="Meiryo UI" panose="020B0604030504040204" pitchFamily="34" charset="-128"/>
              </a:rPr>
              <a:t>日）</a:t>
            </a:r>
            <a:endParaRPr kumimoji="1" lang="en-US" altLang="ja-JP" sz="1400" dirty="0">
              <a:latin typeface="Meiryo UI" panose="020B0604030504040204" pitchFamily="34" charset="-128"/>
              <a:ea typeface="Meiryo UI" panose="020B0604030504040204" pitchFamily="34" charset="-128"/>
            </a:endParaRPr>
          </a:p>
          <a:p>
            <a:r>
              <a:rPr kumimoji="1" lang="ja-JP" altLang="en-US" sz="1400">
                <a:latin typeface="Meiryo UI" panose="020B0604030504040204" pitchFamily="34" charset="-128"/>
                <a:ea typeface="Meiryo UI" panose="020B0604030504040204" pitchFamily="34" charset="-128"/>
              </a:rPr>
              <a:t>奥野</a:t>
            </a:r>
            <a:r>
              <a:rPr kumimoji="1" lang="en-US" altLang="ja-JP" sz="1400" dirty="0">
                <a:latin typeface="Meiryo UI" panose="020B0604030504040204" pitchFamily="34" charset="-128"/>
                <a:ea typeface="Meiryo UI" panose="020B0604030504040204" pitchFamily="34" charset="-128"/>
              </a:rPr>
              <a:t>PM</a:t>
            </a:r>
            <a:r>
              <a:rPr kumimoji="1" lang="ja-JP" altLang="en-US" sz="1400">
                <a:latin typeface="Meiryo UI" panose="020B0604030504040204" pitchFamily="34" charset="-128"/>
                <a:ea typeface="Meiryo UI" panose="020B0604030504040204" pitchFamily="34" charset="-128"/>
              </a:rPr>
              <a:t>資料から抜粋</a:t>
            </a:r>
            <a:endParaRPr kumimoji="1" lang="en-US" altLang="ja-JP" sz="1400" dirty="0">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5FA0A80E-7709-A283-57BF-4C63C3334F85}"/>
              </a:ext>
            </a:extLst>
          </p:cNvPr>
          <p:cNvSpPr txBox="1"/>
          <p:nvPr/>
        </p:nvSpPr>
        <p:spPr>
          <a:xfrm>
            <a:off x="799288" y="5739365"/>
            <a:ext cx="8221700" cy="923330"/>
          </a:xfrm>
          <a:prstGeom prst="rect">
            <a:avLst/>
          </a:prstGeom>
          <a:noFill/>
        </p:spPr>
        <p:txBody>
          <a:bodyPr wrap="square" rtlCol="0">
            <a:spAutoFit/>
          </a:bodyPr>
          <a:lstStyle/>
          <a:p>
            <a:pPr marL="285750" indent="-285750">
              <a:buFont typeface="Wingdings" pitchFamily="2" charset="2"/>
              <a:buChar char="l"/>
            </a:pPr>
            <a:r>
              <a:rPr kumimoji="1" lang="en-US" altLang="ja-JP" sz="1800" dirty="0">
                <a:latin typeface="Meiryo UI" panose="020B0604030504040204" pitchFamily="34" charset="-128"/>
                <a:ea typeface="Meiryo UI" panose="020B0604030504040204" pitchFamily="34" charset="-128"/>
              </a:rPr>
              <a:t>IFMIF</a:t>
            </a:r>
            <a:r>
              <a:rPr kumimoji="1" lang="ja-JP" altLang="en-US" sz="1800">
                <a:latin typeface="Meiryo UI" panose="020B0604030504040204" pitchFamily="34" charset="-128"/>
                <a:ea typeface="Meiryo UI" panose="020B0604030504040204" pitchFamily="34" charset="-128"/>
              </a:rPr>
              <a:t>の</a:t>
            </a:r>
            <a:r>
              <a:rPr kumimoji="1" lang="en-US" altLang="ja-JP" sz="1800" dirty="0">
                <a:latin typeface="Meiryo UI" panose="020B0604030504040204" pitchFamily="34" charset="-128"/>
                <a:ea typeface="Meiryo UI" panose="020B0604030504040204" pitchFamily="34" charset="-128"/>
              </a:rPr>
              <a:t>10</a:t>
            </a:r>
            <a:r>
              <a:rPr kumimoji="1" lang="ja-JP" altLang="en-US" sz="1800">
                <a:latin typeface="Meiryo UI" panose="020B0604030504040204" pitchFamily="34" charset="-128"/>
                <a:ea typeface="Meiryo UI" panose="020B0604030504040204" pitchFamily="34" charset="-128"/>
              </a:rPr>
              <a:t>倍の中性子発生量であれば非常に魅力的</a:t>
            </a:r>
            <a:endParaRPr kumimoji="1" lang="en-US" altLang="ja-JP" sz="1800"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kumimoji="1" lang="en-US" altLang="ja-JP" dirty="0">
                <a:latin typeface="Meiryo UI" panose="020B0604030504040204" pitchFamily="34" charset="-128"/>
                <a:ea typeface="Meiryo UI" panose="020B0604030504040204" pitchFamily="34" charset="-128"/>
              </a:rPr>
              <a:t>2040</a:t>
            </a:r>
            <a:r>
              <a:rPr kumimoji="1" lang="ja-JP" altLang="en-US">
                <a:latin typeface="Meiryo UI" panose="020B0604030504040204" pitchFamily="34" charset="-128"/>
                <a:ea typeface="Meiryo UI" panose="020B0604030504040204" pitchFamily="34" charset="-128"/>
              </a:rPr>
              <a:t>年の運転開始なら原型炉の材料照射試験に利用できる</a:t>
            </a:r>
            <a:endParaRPr kumimoji="1" lang="en-US" altLang="ja-JP"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kumimoji="1" lang="ja-JP" altLang="en-US">
                <a:latin typeface="Meiryo UI" panose="020B0604030504040204" pitchFamily="34" charset="-128"/>
                <a:ea typeface="Meiryo UI" panose="020B0604030504040204" pitchFamily="34" charset="-128"/>
              </a:rPr>
              <a:t>技術到達度、運用コスト、使用電力等について検討が必要</a:t>
            </a:r>
            <a:endParaRPr kumimoji="1" lang="en-US" altLang="ja-JP" dirty="0">
              <a:latin typeface="Meiryo UI" panose="020B0604030504040204" pitchFamily="34" charset="-128"/>
              <a:ea typeface="Meiryo UI" panose="020B0604030504040204" pitchFamily="34" charset="-128"/>
            </a:endParaRPr>
          </a:p>
        </p:txBody>
      </p:sp>
      <p:sp>
        <p:nvSpPr>
          <p:cNvPr id="7" name="スライド番号プレースホルダー 3">
            <a:extLst>
              <a:ext uri="{FF2B5EF4-FFF2-40B4-BE49-F238E27FC236}">
                <a16:creationId xmlns:a16="http://schemas.microsoft.com/office/drawing/2014/main" id="{10882AA4-BBAA-055E-DE91-C60EAD3F49F6}"/>
              </a:ext>
            </a:extLst>
          </p:cNvPr>
          <p:cNvSpPr txBox="1">
            <a:spLocks/>
          </p:cNvSpPr>
          <p:nvPr/>
        </p:nvSpPr>
        <p:spPr>
          <a:xfrm>
            <a:off x="9273918" y="6378856"/>
            <a:ext cx="516676" cy="376958"/>
          </a:xfrm>
          <a:prstGeom prst="rect">
            <a:avLst/>
          </a:prstGeom>
          <a:solidFill>
            <a:srgbClr val="FFFC00"/>
          </a:solidFill>
          <a:ln>
            <a:solidFill>
              <a:schemeClr val="tx1"/>
            </a:solid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93E0F35-3618-426D-8898-F6D86590068B}" type="slidenum">
              <a:rPr kumimoji="1" lang="ja-JP" altLang="en-US" sz="1800" b="1" smtClean="0">
                <a:solidFill>
                  <a:schemeClr val="tx1"/>
                </a:solidFill>
                <a:latin typeface="Meiryo UI" panose="020B0604030504040204" pitchFamily="34" charset="-128"/>
                <a:ea typeface="Meiryo UI" panose="020B0604030504040204" pitchFamily="34" charset="-128"/>
              </a:rPr>
              <a:pPr algn="ctr"/>
              <a:t>11</a:t>
            </a:fld>
            <a:endParaRPr kumimoji="1" lang="ja-JP" altLang="en-US" sz="1800" b="1" dirty="0">
              <a:solidFill>
                <a:schemeClr val="tx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311822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510681F8-1B7E-0312-F1AA-50C92BA43A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743" y="786356"/>
            <a:ext cx="8534400" cy="5907338"/>
          </a:xfrm>
          <a:prstGeom prst="rect">
            <a:avLst/>
          </a:prstGeom>
          <a:ln>
            <a:solidFill>
              <a:schemeClr val="tx1"/>
            </a:solidFill>
          </a:ln>
        </p:spPr>
      </p:pic>
      <p:sp>
        <p:nvSpPr>
          <p:cNvPr id="4" name="スライド番号プレースホルダー 3">
            <a:extLst>
              <a:ext uri="{FF2B5EF4-FFF2-40B4-BE49-F238E27FC236}">
                <a16:creationId xmlns:a16="http://schemas.microsoft.com/office/drawing/2014/main" id="{08220FDA-CCC4-016D-A9B5-5977A247CE14}"/>
              </a:ext>
            </a:extLst>
          </p:cNvPr>
          <p:cNvSpPr txBox="1">
            <a:spLocks/>
          </p:cNvSpPr>
          <p:nvPr/>
        </p:nvSpPr>
        <p:spPr>
          <a:xfrm>
            <a:off x="9273918" y="6378856"/>
            <a:ext cx="516676" cy="376958"/>
          </a:xfrm>
          <a:prstGeom prst="rect">
            <a:avLst/>
          </a:prstGeom>
          <a:solidFill>
            <a:srgbClr val="FFFC00"/>
          </a:solidFill>
          <a:ln>
            <a:solidFill>
              <a:schemeClr val="tx1"/>
            </a:solid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93E0F35-3618-426D-8898-F6D86590068B}" type="slidenum">
              <a:rPr kumimoji="1" lang="ja-JP" altLang="en-US" sz="1800" b="1" smtClean="0">
                <a:solidFill>
                  <a:schemeClr val="tx1"/>
                </a:solidFill>
                <a:latin typeface="Meiryo UI" panose="020B0604030504040204" pitchFamily="34" charset="-128"/>
                <a:ea typeface="Meiryo UI" panose="020B0604030504040204" pitchFamily="34" charset="-128"/>
              </a:rPr>
              <a:pPr algn="ctr"/>
              <a:t>12</a:t>
            </a:fld>
            <a:endParaRPr kumimoji="1" lang="ja-JP" altLang="en-US" sz="1800" b="1" dirty="0">
              <a:solidFill>
                <a:schemeClr val="tx1"/>
              </a:solidFill>
              <a:latin typeface="Meiryo UI" panose="020B0604030504040204" pitchFamily="34" charset="-128"/>
              <a:ea typeface="Meiryo UI" panose="020B0604030504040204" pitchFamily="34" charset="-128"/>
            </a:endParaRPr>
          </a:p>
        </p:txBody>
      </p:sp>
      <p:sp>
        <p:nvSpPr>
          <p:cNvPr id="2" name="角丸四角形 1">
            <a:extLst>
              <a:ext uri="{FF2B5EF4-FFF2-40B4-BE49-F238E27FC236}">
                <a16:creationId xmlns:a16="http://schemas.microsoft.com/office/drawing/2014/main" id="{C5314202-57D1-2801-C116-BB2DF7AD2EEF}"/>
              </a:ext>
            </a:extLst>
          </p:cNvPr>
          <p:cNvSpPr/>
          <p:nvPr/>
        </p:nvSpPr>
        <p:spPr>
          <a:xfrm>
            <a:off x="1411280" y="5407819"/>
            <a:ext cx="2324902" cy="348275"/>
          </a:xfrm>
          <a:prstGeom prst="roundRect">
            <a:avLst/>
          </a:prstGeom>
          <a:solidFill>
            <a:srgbClr val="FFC000">
              <a:alpha val="39094"/>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下 1">
            <a:extLst>
              <a:ext uri="{FF2B5EF4-FFF2-40B4-BE49-F238E27FC236}">
                <a16:creationId xmlns:a16="http://schemas.microsoft.com/office/drawing/2014/main" id="{B7FF5F7A-5930-AE21-921B-75ADC9FD6150}"/>
              </a:ext>
            </a:extLst>
          </p:cNvPr>
          <p:cNvSpPr/>
          <p:nvPr/>
        </p:nvSpPr>
        <p:spPr>
          <a:xfrm rot="5400000">
            <a:off x="4093057" y="5390380"/>
            <a:ext cx="354169" cy="393384"/>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B0E7263-3E68-559A-2954-6EF0CB06A5E4}"/>
              </a:ext>
            </a:extLst>
          </p:cNvPr>
          <p:cNvSpPr txBox="1"/>
          <p:nvPr/>
        </p:nvSpPr>
        <p:spPr>
          <a:xfrm>
            <a:off x="4549414" y="5340894"/>
            <a:ext cx="3737335" cy="830997"/>
          </a:xfrm>
          <a:prstGeom prst="rect">
            <a:avLst/>
          </a:prstGeom>
          <a:noFill/>
        </p:spPr>
        <p:txBody>
          <a:bodyPr wrap="square" rtlCol="0">
            <a:spAutoFit/>
          </a:bodyPr>
          <a:lstStyle/>
          <a:p>
            <a:r>
              <a:rPr kumimoji="1" lang="ja-JP" altLang="en-US" sz="1600" b="1" dirty="0">
                <a:solidFill>
                  <a:schemeClr val="accent1">
                    <a:lumMod val="75000"/>
                  </a:schemeClr>
                </a:solidFill>
                <a:highlight>
                  <a:srgbClr val="FFFF00"/>
                </a:highlight>
                <a:latin typeface="メイリオ" panose="020B0604030504040204" pitchFamily="50" charset="-128"/>
                <a:ea typeface="メイリオ" panose="020B0604030504040204" pitchFamily="50" charset="-128"/>
              </a:rPr>
              <a:t>原型炉開発用中性子源という位置づけでブランケット等の中性子実験が実施可能な核融合中性子源</a:t>
            </a:r>
          </a:p>
        </p:txBody>
      </p:sp>
      <p:sp>
        <p:nvSpPr>
          <p:cNvPr id="7" name="テキスト ボックス 6">
            <a:extLst>
              <a:ext uri="{FF2B5EF4-FFF2-40B4-BE49-F238E27FC236}">
                <a16:creationId xmlns:a16="http://schemas.microsoft.com/office/drawing/2014/main" id="{012FD349-C1CF-B1A7-C77C-5712448EA33D}"/>
              </a:ext>
            </a:extLst>
          </p:cNvPr>
          <p:cNvSpPr txBox="1"/>
          <p:nvPr/>
        </p:nvSpPr>
        <p:spPr>
          <a:xfrm>
            <a:off x="7893844" y="3891918"/>
            <a:ext cx="1907381" cy="1169551"/>
          </a:xfrm>
          <a:prstGeom prst="rect">
            <a:avLst/>
          </a:prstGeom>
          <a:solidFill>
            <a:schemeClr val="bg1"/>
          </a:solidFill>
          <a:ln>
            <a:solidFill>
              <a:schemeClr val="tx1"/>
            </a:solidFill>
          </a:ln>
        </p:spPr>
        <p:txBody>
          <a:bodyPr wrap="square" rtlCol="0">
            <a:spAutoFit/>
          </a:bodyPr>
          <a:lstStyle/>
          <a:p>
            <a:r>
              <a:rPr kumimoji="1" lang="ja-JP" altLang="en-US" sz="1400" dirty="0">
                <a:latin typeface="Meiryo UI" panose="020B0604030504040204" pitchFamily="34" charset="-128"/>
                <a:ea typeface="Meiryo UI" panose="020B0604030504040204" pitchFamily="34" charset="-128"/>
              </a:rPr>
              <a:t>文科省 第</a:t>
            </a:r>
            <a:r>
              <a:rPr kumimoji="1" lang="en-US" altLang="ja-JP" sz="1400" dirty="0">
                <a:latin typeface="Meiryo UI" panose="020B0604030504040204" pitchFamily="34" charset="-128"/>
                <a:ea typeface="Meiryo UI" panose="020B0604030504040204" pitchFamily="34" charset="-128"/>
              </a:rPr>
              <a:t>34</a:t>
            </a:r>
            <a:r>
              <a:rPr kumimoji="1" lang="ja-JP" altLang="en-US" sz="1400">
                <a:latin typeface="Meiryo UI" panose="020B0604030504040204" pitchFamily="34" charset="-128"/>
                <a:ea typeface="Meiryo UI" panose="020B0604030504040204" pitchFamily="34" charset="-128"/>
              </a:rPr>
              <a:t>回原型炉開発総合戦略</a:t>
            </a:r>
            <a:r>
              <a:rPr kumimoji="1" lang="en-US" altLang="ja-JP" sz="1400" dirty="0">
                <a:latin typeface="Meiryo UI" panose="020B0604030504040204" pitchFamily="34" charset="-128"/>
                <a:ea typeface="Meiryo UI" panose="020B0604030504040204" pitchFamily="34" charset="-128"/>
              </a:rPr>
              <a:t>TF</a:t>
            </a:r>
            <a:r>
              <a:rPr kumimoji="1" lang="ja-JP" altLang="en-US" sz="1400">
                <a:latin typeface="Meiryo UI" panose="020B0604030504040204" pitchFamily="34" charset="-128"/>
                <a:ea typeface="Meiryo UI" panose="020B0604030504040204" pitchFamily="34" charset="-128"/>
              </a:rPr>
              <a:t>（</a:t>
            </a:r>
            <a:r>
              <a:rPr kumimoji="1" lang="en-US" altLang="ja-JP" sz="1400" dirty="0">
                <a:latin typeface="Meiryo UI" panose="020B0604030504040204" pitchFamily="34" charset="-128"/>
                <a:ea typeface="Meiryo UI" panose="020B0604030504040204" pitchFamily="34" charset="-128"/>
              </a:rPr>
              <a:t>2024</a:t>
            </a:r>
            <a:r>
              <a:rPr kumimoji="1" lang="ja-JP" altLang="en-US" sz="1400">
                <a:latin typeface="Meiryo UI" panose="020B0604030504040204" pitchFamily="34" charset="-128"/>
                <a:ea typeface="Meiryo UI" panose="020B0604030504040204" pitchFamily="34" charset="-128"/>
              </a:rPr>
              <a:t>年</a:t>
            </a:r>
            <a:r>
              <a:rPr kumimoji="1" lang="en-US" altLang="ja-JP" sz="1400" dirty="0">
                <a:latin typeface="Meiryo UI" panose="020B0604030504040204" pitchFamily="34" charset="-128"/>
                <a:ea typeface="Meiryo UI" panose="020B0604030504040204" pitchFamily="34" charset="-128"/>
              </a:rPr>
              <a:t>6</a:t>
            </a:r>
            <a:r>
              <a:rPr kumimoji="1" lang="ja-JP" altLang="en-US" sz="1400">
                <a:latin typeface="Meiryo UI" panose="020B0604030504040204" pitchFamily="34" charset="-128"/>
                <a:ea typeface="Meiryo UI" panose="020B0604030504040204" pitchFamily="34" charset="-128"/>
              </a:rPr>
              <a:t>月</a:t>
            </a:r>
            <a:r>
              <a:rPr kumimoji="1" lang="en-US" altLang="ja-JP" sz="1400" dirty="0">
                <a:latin typeface="Meiryo UI" panose="020B0604030504040204" pitchFamily="34" charset="-128"/>
                <a:ea typeface="Meiryo UI" panose="020B0604030504040204" pitchFamily="34" charset="-128"/>
              </a:rPr>
              <a:t>3</a:t>
            </a:r>
            <a:r>
              <a:rPr kumimoji="1" lang="ja-JP" altLang="en-US" sz="1400">
                <a:latin typeface="Meiryo UI" panose="020B0604030504040204" pitchFamily="34" charset="-128"/>
                <a:ea typeface="Meiryo UI" panose="020B0604030504040204" pitchFamily="34" charset="-128"/>
              </a:rPr>
              <a:t>日）資料</a:t>
            </a:r>
            <a:r>
              <a:rPr kumimoji="1" lang="en-US" altLang="ja-JP" sz="1400" dirty="0">
                <a:latin typeface="Meiryo UI" panose="020B0604030504040204" pitchFamily="34" charset="-128"/>
                <a:ea typeface="Meiryo UI" panose="020B0604030504040204" pitchFamily="34" charset="-128"/>
              </a:rPr>
              <a:t>4</a:t>
            </a:r>
            <a:r>
              <a:rPr kumimoji="1" lang="ja-JP" altLang="en-US" sz="1400">
                <a:latin typeface="Meiryo UI" panose="020B0604030504040204" pitchFamily="34" charset="-128"/>
                <a:ea typeface="Meiryo UI" panose="020B0604030504040204" pitchFamily="34" charset="-128"/>
              </a:rPr>
              <a:t>（文科省提出資料）から抜粋</a:t>
            </a:r>
            <a:endParaRPr kumimoji="1" lang="en-US" altLang="ja-JP" sz="1400" dirty="0">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FBA7A8E8-C06E-3314-ED74-92DB09DD3BBE}"/>
              </a:ext>
            </a:extLst>
          </p:cNvPr>
          <p:cNvSpPr txBox="1"/>
          <p:nvPr/>
        </p:nvSpPr>
        <p:spPr>
          <a:xfrm>
            <a:off x="718541" y="107810"/>
            <a:ext cx="7903703" cy="461665"/>
          </a:xfrm>
          <a:prstGeom prst="rect">
            <a:avLst/>
          </a:prstGeom>
          <a:noFill/>
          <a:effectLst>
            <a:outerShdw blurRad="50800" dist="50800" dir="5400000" algn="ctr" rotWithShape="0">
              <a:srgbClr val="000000">
                <a:alpha val="40000"/>
              </a:srgbClr>
            </a:outerShdw>
          </a:effectLst>
        </p:spPr>
        <p:txBody>
          <a:bodyPr wrap="none" rtlCol="0">
            <a:spAutoFit/>
          </a:bodyPr>
          <a:lstStyle/>
          <a:p>
            <a:pPr algn="ctr"/>
            <a:r>
              <a:rPr lang="ja-JP" altLang="en-US" sz="2400" b="1" i="0" u="none" strike="noStrike">
                <a:solidFill>
                  <a:srgbClr val="0432FF"/>
                </a:solidFill>
                <a:effectLst/>
                <a:latin typeface="Meiryo UI" panose="020B0604030504040204" pitchFamily="34" charset="-128"/>
                <a:ea typeface="Meiryo UI" panose="020B0604030504040204" pitchFamily="34" charset="-128"/>
              </a:rPr>
              <a:t>原型炉基盤整備の中で</a:t>
            </a:r>
            <a:r>
              <a:rPr lang="en-US" altLang="ja-JP" sz="2400" b="1" i="0" u="none" strike="noStrike" dirty="0">
                <a:solidFill>
                  <a:srgbClr val="0432FF"/>
                </a:solidFill>
                <a:effectLst/>
                <a:latin typeface="Meiryo UI" panose="020B0604030504040204" pitchFamily="34" charset="-128"/>
                <a:ea typeface="Meiryo UI" panose="020B0604030504040204" pitchFamily="34" charset="-128"/>
              </a:rPr>
              <a:t>QST</a:t>
            </a:r>
            <a:r>
              <a:rPr lang="ja-JP" altLang="en-US" sz="2400" b="1" i="0" u="none" strike="noStrike">
                <a:solidFill>
                  <a:srgbClr val="0432FF"/>
                </a:solidFill>
                <a:effectLst/>
                <a:latin typeface="Meiryo UI" panose="020B0604030504040204" pitchFamily="34" charset="-128"/>
                <a:ea typeface="Meiryo UI" panose="020B0604030504040204" pitchFamily="34" charset="-128"/>
              </a:rPr>
              <a:t>が検討している中性子照射施設</a:t>
            </a:r>
            <a:endParaRPr lang="ja-JP" altLang="en-US" sz="2400" b="1" i="0" u="none" strike="noStrike" dirty="0">
              <a:solidFill>
                <a:srgbClr val="0432FF"/>
              </a:solidFill>
              <a:effectLst/>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03063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6823278-875E-7D49-2449-C63D9A169397}"/>
              </a:ext>
            </a:extLst>
          </p:cNvPr>
          <p:cNvSpPr txBox="1"/>
          <p:nvPr/>
        </p:nvSpPr>
        <p:spPr>
          <a:xfrm>
            <a:off x="1030089" y="122097"/>
            <a:ext cx="7552067" cy="461665"/>
          </a:xfrm>
          <a:prstGeom prst="rect">
            <a:avLst/>
          </a:prstGeom>
          <a:noFill/>
          <a:effectLst>
            <a:outerShdw blurRad="50800" dist="50800" dir="5400000" algn="ctr" rotWithShape="0">
              <a:srgbClr val="000000">
                <a:alpha val="40000"/>
              </a:srgbClr>
            </a:outerShdw>
          </a:effectLst>
        </p:spPr>
        <p:txBody>
          <a:bodyPr wrap="none" rtlCol="0">
            <a:spAutoFit/>
          </a:bodyPr>
          <a:lstStyle/>
          <a:p>
            <a:pPr algn="ctr"/>
            <a:r>
              <a:rPr lang="ja-JP" altLang="en-US" sz="2400" b="1" i="0" u="none" strike="noStrike">
                <a:solidFill>
                  <a:srgbClr val="0432FF"/>
                </a:solidFill>
                <a:effectLst/>
                <a:latin typeface="Meiryo UI" panose="020B0604030504040204" pitchFamily="34" charset="-128"/>
                <a:ea typeface="Meiryo UI" panose="020B0604030504040204" pitchFamily="34" charset="-128"/>
              </a:rPr>
              <a:t>原型炉基盤整備の中で検討している原型炉用中性子源</a:t>
            </a:r>
            <a:endParaRPr lang="ja-JP" altLang="en-US" sz="2400" b="1" i="0" u="none" strike="noStrike" dirty="0">
              <a:solidFill>
                <a:srgbClr val="0432FF"/>
              </a:solidFill>
              <a:effectLst/>
              <a:latin typeface="Meiryo UI" panose="020B0604030504040204" pitchFamily="34" charset="-128"/>
              <a:ea typeface="Meiryo UI" panose="020B0604030504040204" pitchFamily="34" charset="-128"/>
            </a:endParaRPr>
          </a:p>
        </p:txBody>
      </p:sp>
      <p:sp>
        <p:nvSpPr>
          <p:cNvPr id="3" name="スライド番号プレースホルダー 3">
            <a:extLst>
              <a:ext uri="{FF2B5EF4-FFF2-40B4-BE49-F238E27FC236}">
                <a16:creationId xmlns:a16="http://schemas.microsoft.com/office/drawing/2014/main" id="{FF302C93-7BA1-E42D-CFC2-3654E03EF24A}"/>
              </a:ext>
            </a:extLst>
          </p:cNvPr>
          <p:cNvSpPr txBox="1">
            <a:spLocks/>
          </p:cNvSpPr>
          <p:nvPr/>
        </p:nvSpPr>
        <p:spPr>
          <a:xfrm>
            <a:off x="9273918" y="6378856"/>
            <a:ext cx="516676" cy="376958"/>
          </a:xfrm>
          <a:prstGeom prst="rect">
            <a:avLst/>
          </a:prstGeom>
          <a:solidFill>
            <a:srgbClr val="FFFC00"/>
          </a:solidFill>
          <a:ln>
            <a:solidFill>
              <a:schemeClr val="tx1"/>
            </a:solid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93E0F35-3618-426D-8898-F6D86590068B}" type="slidenum">
              <a:rPr kumimoji="1" lang="ja-JP" altLang="en-US" sz="1800" b="1" smtClean="0">
                <a:solidFill>
                  <a:schemeClr val="tx1"/>
                </a:solidFill>
                <a:latin typeface="Meiryo UI" panose="020B0604030504040204" pitchFamily="34" charset="-128"/>
                <a:ea typeface="Meiryo UI" panose="020B0604030504040204" pitchFamily="34" charset="-128"/>
              </a:rPr>
              <a:pPr algn="ctr"/>
              <a:t>13</a:t>
            </a:fld>
            <a:endParaRPr kumimoji="1" lang="ja-JP" altLang="en-US" sz="1800" b="1" dirty="0">
              <a:solidFill>
                <a:schemeClr val="tx1"/>
              </a:solidFill>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D0A3DC39-7279-8455-5D57-0D741C860C65}"/>
              </a:ext>
            </a:extLst>
          </p:cNvPr>
          <p:cNvSpPr txBox="1"/>
          <p:nvPr/>
        </p:nvSpPr>
        <p:spPr>
          <a:xfrm>
            <a:off x="-48698" y="763272"/>
            <a:ext cx="1723549" cy="461665"/>
          </a:xfrm>
          <a:prstGeom prst="rect">
            <a:avLst/>
          </a:prstGeom>
          <a:noFill/>
        </p:spPr>
        <p:txBody>
          <a:bodyPr wrap="none" rtlCol="0">
            <a:spAutoFit/>
          </a:bodyPr>
          <a:lstStyle/>
          <a:p>
            <a:r>
              <a:rPr kumimoji="1" lang="ja-JP" altLang="en-US" sz="2400" b="1">
                <a:latin typeface="Meiryo UI" panose="020B0604030504040204" pitchFamily="34" charset="-128"/>
                <a:ea typeface="Meiryo UI" panose="020B0604030504040204" pitchFamily="34" charset="-128"/>
              </a:rPr>
              <a:t>（１）目的</a:t>
            </a:r>
          </a:p>
        </p:txBody>
      </p:sp>
      <p:sp>
        <p:nvSpPr>
          <p:cNvPr id="5" name="テキスト ボックス 4">
            <a:extLst>
              <a:ext uri="{FF2B5EF4-FFF2-40B4-BE49-F238E27FC236}">
                <a16:creationId xmlns:a16="http://schemas.microsoft.com/office/drawing/2014/main" id="{969B45B6-3635-3B93-1862-6C2E0EEF6BBF}"/>
              </a:ext>
            </a:extLst>
          </p:cNvPr>
          <p:cNvSpPr txBox="1"/>
          <p:nvPr/>
        </p:nvSpPr>
        <p:spPr>
          <a:xfrm>
            <a:off x="-33077" y="2886692"/>
            <a:ext cx="3086101" cy="461665"/>
          </a:xfrm>
          <a:prstGeom prst="rect">
            <a:avLst/>
          </a:prstGeom>
          <a:noFill/>
        </p:spPr>
        <p:txBody>
          <a:bodyPr wrap="none" rtlCol="0">
            <a:spAutoFit/>
          </a:bodyPr>
          <a:lstStyle/>
          <a:p>
            <a:r>
              <a:rPr kumimoji="1" lang="ja-JP" altLang="en-US" sz="2400" b="1">
                <a:latin typeface="Meiryo UI" panose="020B0604030504040204" pitchFamily="34" charset="-128"/>
                <a:ea typeface="Meiryo UI" panose="020B0604030504040204" pitchFamily="34" charset="-128"/>
              </a:rPr>
              <a:t>（２）要求される条件</a:t>
            </a:r>
          </a:p>
        </p:txBody>
      </p:sp>
      <p:sp>
        <p:nvSpPr>
          <p:cNvPr id="6" name="テキスト ボックス 5">
            <a:extLst>
              <a:ext uri="{FF2B5EF4-FFF2-40B4-BE49-F238E27FC236}">
                <a16:creationId xmlns:a16="http://schemas.microsoft.com/office/drawing/2014/main" id="{19240546-F1CF-FEBB-472E-D3E242E7D2AE}"/>
              </a:ext>
            </a:extLst>
          </p:cNvPr>
          <p:cNvSpPr txBox="1"/>
          <p:nvPr/>
        </p:nvSpPr>
        <p:spPr>
          <a:xfrm>
            <a:off x="0" y="4900656"/>
            <a:ext cx="1723549" cy="461665"/>
          </a:xfrm>
          <a:prstGeom prst="rect">
            <a:avLst/>
          </a:prstGeom>
          <a:noFill/>
        </p:spPr>
        <p:txBody>
          <a:bodyPr wrap="none" rtlCol="0">
            <a:spAutoFit/>
          </a:bodyPr>
          <a:lstStyle/>
          <a:p>
            <a:r>
              <a:rPr kumimoji="1" lang="ja-JP" altLang="en-US" sz="2400" b="1">
                <a:latin typeface="Meiryo UI" panose="020B0604030504040204" pitchFamily="34" charset="-128"/>
                <a:ea typeface="Meiryo UI" panose="020B0604030504040204" pitchFamily="34" charset="-128"/>
              </a:rPr>
              <a:t>（３）状況</a:t>
            </a:r>
          </a:p>
        </p:txBody>
      </p:sp>
      <p:sp>
        <p:nvSpPr>
          <p:cNvPr id="7" name="テキスト ボックス 6">
            <a:extLst>
              <a:ext uri="{FF2B5EF4-FFF2-40B4-BE49-F238E27FC236}">
                <a16:creationId xmlns:a16="http://schemas.microsoft.com/office/drawing/2014/main" id="{271798E1-4488-3BB5-EFE0-10B381D5C4FD}"/>
              </a:ext>
            </a:extLst>
          </p:cNvPr>
          <p:cNvSpPr txBox="1"/>
          <p:nvPr/>
        </p:nvSpPr>
        <p:spPr>
          <a:xfrm>
            <a:off x="678950" y="1191868"/>
            <a:ext cx="8548099" cy="707886"/>
          </a:xfrm>
          <a:prstGeom prst="rect">
            <a:avLst/>
          </a:prstGeom>
          <a:noFill/>
        </p:spPr>
        <p:txBody>
          <a:bodyPr wrap="square" rtlCol="0">
            <a:spAutoFit/>
          </a:bodyPr>
          <a:lstStyle/>
          <a:p>
            <a:r>
              <a:rPr kumimoji="1" lang="ja-JP" altLang="en-US" sz="2000">
                <a:latin typeface="Meiryo UI" panose="020B0604030504040204" pitchFamily="34" charset="-128"/>
                <a:ea typeface="Meiryo UI" panose="020B0604030504040204" pitchFamily="34" charset="-128"/>
              </a:rPr>
              <a:t>原型炉ブランケットのサブモジュールの以下の機能検証を機動的に実施できる中性子照射施設とすること。</a:t>
            </a:r>
            <a:endParaRPr kumimoji="1" lang="en-US" altLang="ja-JP" sz="2000" dirty="0">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3EF6E32E-C168-9376-41A3-2B0B620B92F4}"/>
              </a:ext>
            </a:extLst>
          </p:cNvPr>
          <p:cNvSpPr txBox="1"/>
          <p:nvPr/>
        </p:nvSpPr>
        <p:spPr>
          <a:xfrm>
            <a:off x="725819" y="3237880"/>
            <a:ext cx="8548099" cy="1631216"/>
          </a:xfrm>
          <a:prstGeom prst="rect">
            <a:avLst/>
          </a:prstGeom>
          <a:noFill/>
        </p:spPr>
        <p:txBody>
          <a:bodyPr wrap="square" rtlCol="0">
            <a:spAutoFit/>
          </a:bodyPr>
          <a:lstStyle/>
          <a:p>
            <a:pPr marL="342900" indent="-342900">
              <a:buFont typeface="Wingdings" pitchFamily="2" charset="2"/>
              <a:buChar char="l"/>
            </a:pPr>
            <a:r>
              <a:rPr kumimoji="1" lang="ja-JP" altLang="en-US" sz="2000">
                <a:latin typeface="Meiryo UI" panose="020B0604030504040204" pitchFamily="34" charset="-128"/>
                <a:ea typeface="Meiryo UI" panose="020B0604030504040204" pitchFamily="34" charset="-128"/>
              </a:rPr>
              <a:t>原型炉よりも先に実施</a:t>
            </a:r>
            <a:endParaRPr kumimoji="1" lang="en-US" altLang="ja-JP" sz="2000" dirty="0">
              <a:latin typeface="Meiryo UI" panose="020B0604030504040204" pitchFamily="34" charset="-128"/>
              <a:ea typeface="Meiryo UI" panose="020B0604030504040204" pitchFamily="34" charset="-128"/>
            </a:endParaRPr>
          </a:p>
          <a:p>
            <a:pPr marL="342900" indent="-342900">
              <a:buFont typeface="Wingdings" pitchFamily="2" charset="2"/>
              <a:buChar char="l"/>
            </a:pPr>
            <a:r>
              <a:rPr kumimoji="1" lang="ja-JP" altLang="en-US" sz="2000">
                <a:latin typeface="Meiryo UI" panose="020B0604030504040204" pitchFamily="34" charset="-128"/>
                <a:ea typeface="Meiryo UI" panose="020B0604030504040204" pitchFamily="34" charset="-128"/>
              </a:rPr>
              <a:t>低コストでコンパクト</a:t>
            </a:r>
            <a:endParaRPr kumimoji="1" lang="en-US" altLang="ja-JP" sz="2000" dirty="0">
              <a:latin typeface="Meiryo UI" panose="020B0604030504040204" pitchFamily="34" charset="-128"/>
              <a:ea typeface="Meiryo UI" panose="020B0604030504040204" pitchFamily="34" charset="-128"/>
            </a:endParaRPr>
          </a:p>
          <a:p>
            <a:pPr marL="342900" indent="-342900">
              <a:buFont typeface="Wingdings" pitchFamily="2" charset="2"/>
              <a:buChar char="l"/>
            </a:pPr>
            <a:r>
              <a:rPr kumimoji="1" lang="ja-JP" altLang="en-US" sz="2000">
                <a:highlight>
                  <a:srgbClr val="FFFF00"/>
                </a:highlight>
                <a:latin typeface="Meiryo UI" panose="020B0604030504040204" pitchFamily="34" charset="-128"/>
                <a:ea typeface="Meiryo UI" panose="020B0604030504040204" pitchFamily="34" charset="-128"/>
              </a:rPr>
              <a:t>中性子発生量</a:t>
            </a:r>
            <a:r>
              <a:rPr kumimoji="1" lang="en-US" altLang="ja-JP" sz="2000" dirty="0">
                <a:highlight>
                  <a:srgbClr val="FFFF00"/>
                </a:highlight>
                <a:latin typeface="Meiryo UI" panose="020B0604030504040204" pitchFamily="34" charset="-128"/>
                <a:ea typeface="Meiryo UI" panose="020B0604030504040204" pitchFamily="34" charset="-128"/>
              </a:rPr>
              <a:t>1x10</a:t>
            </a:r>
            <a:r>
              <a:rPr kumimoji="1" lang="en-US" altLang="ja-JP" sz="2000" baseline="30000" dirty="0">
                <a:highlight>
                  <a:srgbClr val="FFFF00"/>
                </a:highlight>
                <a:latin typeface="Meiryo UI" panose="020B0604030504040204" pitchFamily="34" charset="-128"/>
                <a:ea typeface="Meiryo UI" panose="020B0604030504040204" pitchFamily="34" charset="-128"/>
              </a:rPr>
              <a:t>14</a:t>
            </a:r>
            <a:r>
              <a:rPr kumimoji="1" lang="ja-JP" altLang="en-US" sz="2000">
                <a:highlight>
                  <a:srgbClr val="FFFF00"/>
                </a:highlight>
                <a:latin typeface="Meiryo UI" panose="020B0604030504040204" pitchFamily="34" charset="-128"/>
                <a:ea typeface="Meiryo UI" panose="020B0604030504040204" pitchFamily="34" charset="-128"/>
              </a:rPr>
              <a:t>個</a:t>
            </a:r>
            <a:r>
              <a:rPr kumimoji="1" lang="en-US" altLang="ja-JP" sz="2000" dirty="0">
                <a:highlight>
                  <a:srgbClr val="FFFF00"/>
                </a:highlight>
                <a:latin typeface="Meiryo UI" panose="020B0604030504040204" pitchFamily="34" charset="-128"/>
                <a:ea typeface="Meiryo UI" panose="020B0604030504040204" pitchFamily="34" charset="-128"/>
              </a:rPr>
              <a:t>/</a:t>
            </a:r>
            <a:r>
              <a:rPr kumimoji="1" lang="ja-JP" altLang="en-US" sz="2000">
                <a:highlight>
                  <a:srgbClr val="FFFF00"/>
                </a:highlight>
                <a:latin typeface="Meiryo UI" panose="020B0604030504040204" pitchFamily="34" charset="-128"/>
                <a:ea typeface="Meiryo UI" panose="020B0604030504040204" pitchFamily="34" charset="-128"/>
              </a:rPr>
              <a:t>秒レベル</a:t>
            </a:r>
            <a:r>
              <a:rPr kumimoji="1" lang="ja-JP" altLang="en-US" sz="2000">
                <a:latin typeface="Meiryo UI" panose="020B0604030504040204" pitchFamily="34" charset="-128"/>
                <a:ea typeface="Meiryo UI" panose="020B0604030504040204" pitchFamily="34" charset="-128"/>
              </a:rPr>
              <a:t>（</a:t>
            </a:r>
            <a:r>
              <a:rPr kumimoji="1" lang="en-US" altLang="ja-JP" sz="2000" dirty="0">
                <a:latin typeface="Meiryo UI" panose="020B0604030504040204" pitchFamily="34" charset="-128"/>
                <a:ea typeface="Meiryo UI" panose="020B0604030504040204" pitchFamily="34" charset="-128"/>
              </a:rPr>
              <a:t>A-FNS</a:t>
            </a:r>
            <a:r>
              <a:rPr kumimoji="1" lang="ja-JP" altLang="en-US" sz="2000">
                <a:latin typeface="Meiryo UI" panose="020B0604030504040204" pitchFamily="34" charset="-128"/>
                <a:ea typeface="Meiryo UI" panose="020B0604030504040204" pitchFamily="34" charset="-128"/>
              </a:rPr>
              <a:t>や</a:t>
            </a:r>
            <a:r>
              <a:rPr kumimoji="1" lang="en-US" altLang="ja-JP" sz="2000" dirty="0">
                <a:latin typeface="Meiryo UI" panose="020B0604030504040204" pitchFamily="34" charset="-128"/>
                <a:ea typeface="Meiryo UI" panose="020B0604030504040204" pitchFamily="34" charset="-128"/>
              </a:rPr>
              <a:t>DONES</a:t>
            </a:r>
            <a:r>
              <a:rPr kumimoji="1" lang="ja-JP" altLang="en-US" sz="2000">
                <a:latin typeface="Meiryo UI" panose="020B0604030504040204" pitchFamily="34" charset="-128"/>
                <a:ea typeface="Meiryo UI" panose="020B0604030504040204" pitchFamily="34" charset="-128"/>
              </a:rPr>
              <a:t>の約</a:t>
            </a:r>
            <a:r>
              <a:rPr kumimoji="1" lang="en-US" altLang="ja-JP" sz="2000" dirty="0">
                <a:latin typeface="Meiryo UI" panose="020B0604030504040204" pitchFamily="34" charset="-128"/>
                <a:ea typeface="Meiryo UI" panose="020B0604030504040204" pitchFamily="34" charset="-128"/>
              </a:rPr>
              <a:t>1/100</a:t>
            </a:r>
            <a:r>
              <a:rPr kumimoji="1" lang="ja-JP" altLang="en-US" sz="2000">
                <a:latin typeface="Meiryo UI" panose="020B0604030504040204" pitchFamily="34" charset="-128"/>
                <a:ea typeface="Meiryo UI" panose="020B0604030504040204" pitchFamily="34" charset="-128"/>
              </a:rPr>
              <a:t>の中性子発生量を想定）</a:t>
            </a:r>
            <a:endParaRPr kumimoji="1" lang="en-US" altLang="ja-JP" sz="2000" dirty="0">
              <a:latin typeface="Meiryo UI" panose="020B0604030504040204" pitchFamily="34" charset="-128"/>
              <a:ea typeface="Meiryo UI" panose="020B0604030504040204" pitchFamily="34" charset="-128"/>
            </a:endParaRPr>
          </a:p>
          <a:p>
            <a:pPr marL="342900" indent="-342900">
              <a:buFont typeface="Wingdings" pitchFamily="2" charset="2"/>
              <a:buChar char="l"/>
            </a:pPr>
            <a:r>
              <a:rPr kumimoji="1" lang="ja-JP" altLang="en-US" sz="2000">
                <a:latin typeface="Meiryo UI" panose="020B0604030504040204" pitchFamily="34" charset="-128"/>
                <a:ea typeface="Meiryo UI" panose="020B0604030504040204" pitchFamily="34" charset="-128"/>
              </a:rPr>
              <a:t>産業応用も可能な多目的中性子源</a:t>
            </a:r>
            <a:endParaRPr kumimoji="1" lang="en-US" altLang="ja-JP" sz="2000" dirty="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3FC8020B-9633-C304-2F9E-68A0DE928C8D}"/>
              </a:ext>
            </a:extLst>
          </p:cNvPr>
          <p:cNvSpPr txBox="1"/>
          <p:nvPr/>
        </p:nvSpPr>
        <p:spPr>
          <a:xfrm>
            <a:off x="1454003" y="1780221"/>
            <a:ext cx="5571103" cy="1079195"/>
          </a:xfrm>
          <a:prstGeom prst="rect">
            <a:avLst/>
          </a:prstGeom>
          <a:noFill/>
        </p:spPr>
        <p:txBody>
          <a:bodyPr wrap="square" rtlCol="0">
            <a:spAutoFit/>
          </a:bodyPr>
          <a:lstStyle/>
          <a:p>
            <a:pPr marL="342900" indent="-342900" algn="l">
              <a:buFont typeface="+mj-lt"/>
              <a:buAutoNum type="arabicPeriod"/>
            </a:pPr>
            <a:r>
              <a:rPr lang="ja-JP" altLang="en-US" sz="1600" b="0" i="0" u="none" strike="noStrike" dirty="0">
                <a:effectLst/>
                <a:latin typeface="Meiryo UI" panose="020B0604030504040204" pitchFamily="34" charset="-128"/>
                <a:ea typeface="Meiryo UI" panose="020B0604030504040204" pitchFamily="34" charset="-128"/>
              </a:rPr>
              <a:t>トリチウム生成量</a:t>
            </a:r>
            <a:r>
              <a:rPr lang="en-US" altLang="ja-JP" sz="1600" b="0" i="0" u="none" strike="noStrike" dirty="0">
                <a:effectLst/>
                <a:latin typeface="Meiryo UI" panose="020B0604030504040204" pitchFamily="34" charset="-128"/>
                <a:ea typeface="Meiryo UI" panose="020B0604030504040204" pitchFamily="34" charset="-128"/>
              </a:rPr>
              <a:t>/</a:t>
            </a:r>
            <a:r>
              <a:rPr lang="ja-JP" altLang="en-US" sz="1600" b="0" i="0" u="none" strike="noStrike" dirty="0">
                <a:effectLst/>
                <a:latin typeface="Meiryo UI" panose="020B0604030504040204" pitchFamily="34" charset="-128"/>
                <a:ea typeface="Meiryo UI" panose="020B0604030504040204" pitchFamily="34" charset="-128"/>
              </a:rPr>
              <a:t>トリチウム増殖率の確認</a:t>
            </a:r>
            <a:endParaRPr lang="en-US" altLang="ja-JP" sz="1600" b="0" i="0" u="none" strike="noStrike" dirty="0">
              <a:effectLst/>
              <a:latin typeface="Meiryo UI" panose="020B0604030504040204" pitchFamily="34" charset="-128"/>
              <a:ea typeface="Meiryo UI" panose="020B0604030504040204" pitchFamily="34" charset="-128"/>
            </a:endParaRPr>
          </a:p>
          <a:p>
            <a:pPr marL="342900" indent="-342900" algn="l">
              <a:buFont typeface="+mj-lt"/>
              <a:buAutoNum type="arabicPeriod"/>
            </a:pPr>
            <a:r>
              <a:rPr lang="ja-JP" altLang="en-US" sz="1600" b="0" i="0" u="none" strike="noStrike" dirty="0">
                <a:effectLst/>
                <a:latin typeface="Meiryo UI" panose="020B0604030504040204" pitchFamily="34" charset="-128"/>
                <a:ea typeface="Meiryo UI" panose="020B0604030504040204" pitchFamily="34" charset="-128"/>
              </a:rPr>
              <a:t>核発熱のモデル化と検証</a:t>
            </a:r>
            <a:endParaRPr lang="en-US" altLang="ja-JP" sz="1600" b="0" i="0" u="none" strike="noStrike" dirty="0">
              <a:effectLst/>
              <a:latin typeface="Meiryo UI" panose="020B0604030504040204" pitchFamily="34" charset="-128"/>
              <a:ea typeface="Meiryo UI" panose="020B0604030504040204" pitchFamily="34" charset="-128"/>
            </a:endParaRPr>
          </a:p>
          <a:p>
            <a:pPr marL="342900" indent="-342900" algn="l">
              <a:buFont typeface="+mj-lt"/>
              <a:buAutoNum type="arabicPeriod"/>
            </a:pPr>
            <a:r>
              <a:rPr lang="ja-JP" altLang="en-US" sz="1600" dirty="0">
                <a:latin typeface="Meiryo UI" panose="020B0604030504040204" pitchFamily="34" charset="-128"/>
                <a:ea typeface="Meiryo UI" panose="020B0604030504040204" pitchFamily="34" charset="-128"/>
              </a:rPr>
              <a:t>計測装置の動作確認</a:t>
            </a:r>
            <a:endParaRPr lang="en-US" altLang="ja-JP" sz="1600" strike="sngStrike" dirty="0">
              <a:latin typeface="Meiryo UI" panose="020B0604030504040204" pitchFamily="34" charset="-128"/>
              <a:ea typeface="Meiryo UI" panose="020B0604030504040204" pitchFamily="34" charset="-128"/>
            </a:endParaRPr>
          </a:p>
          <a:p>
            <a:pPr marL="342900" indent="-342900" algn="l">
              <a:buFont typeface="+mj-lt"/>
              <a:buAutoNum type="arabicPeriod"/>
            </a:pPr>
            <a:r>
              <a:rPr lang="ja-JP" altLang="en-US" sz="1600" dirty="0">
                <a:latin typeface="Meiryo UI" panose="020B0604030504040204" pitchFamily="34" charset="-128"/>
                <a:ea typeface="Meiryo UI" panose="020B0604030504040204" pitchFamily="34" charset="-128"/>
              </a:rPr>
              <a:t>構造健全性確認（モジュール照射）</a:t>
            </a:r>
            <a:endParaRPr lang="en-US" altLang="ja-JP" sz="1600" dirty="0">
              <a:latin typeface="Meiryo UI" panose="020B0604030504040204" pitchFamily="34" charset="-128"/>
              <a:ea typeface="Meiryo UI" panose="020B0604030504040204" pitchFamily="34" charset="-128"/>
            </a:endParaRPr>
          </a:p>
        </p:txBody>
      </p:sp>
      <p:sp>
        <p:nvSpPr>
          <p:cNvPr id="11" name="テキスト ボックス 10">
            <a:extLst>
              <a:ext uri="{FF2B5EF4-FFF2-40B4-BE49-F238E27FC236}">
                <a16:creationId xmlns:a16="http://schemas.microsoft.com/office/drawing/2014/main" id="{9639674E-D27D-FDF5-EF0D-48FD9278344A}"/>
              </a:ext>
            </a:extLst>
          </p:cNvPr>
          <p:cNvSpPr txBox="1"/>
          <p:nvPr/>
        </p:nvSpPr>
        <p:spPr>
          <a:xfrm>
            <a:off x="676943" y="5279120"/>
            <a:ext cx="8820364" cy="1323439"/>
          </a:xfrm>
          <a:prstGeom prst="rect">
            <a:avLst/>
          </a:prstGeom>
          <a:noFill/>
        </p:spPr>
        <p:txBody>
          <a:bodyPr wrap="square">
            <a:spAutoFit/>
          </a:bodyPr>
          <a:lstStyle/>
          <a:p>
            <a:pPr marL="342900" indent="-342900">
              <a:buFont typeface="Wingdings" pitchFamily="2" charset="2"/>
              <a:buChar char="l"/>
            </a:pPr>
            <a:r>
              <a:rPr kumimoji="1" lang="en-US" altLang="ja-JP" sz="2000" dirty="0" err="1">
                <a:latin typeface="Meiryo UI" panose="020B0604030504040204" pitchFamily="34" charset="-128"/>
                <a:ea typeface="Meiryo UI" panose="020B0604030504040204" pitchFamily="34" charset="-128"/>
              </a:rPr>
              <a:t>LIPAc</a:t>
            </a:r>
            <a:r>
              <a:rPr kumimoji="1" lang="ja-JP" altLang="en-US" sz="2000" dirty="0">
                <a:latin typeface="Meiryo UI" panose="020B0604030504040204" pitchFamily="34" charset="-128"/>
                <a:ea typeface="Meiryo UI" panose="020B0604030504040204" pitchFamily="34" charset="-128"/>
              </a:rPr>
              <a:t>を利用・拡張し、</a:t>
            </a:r>
            <a:r>
              <a:rPr lang="en-US" altLang="ja-JP" sz="2000" dirty="0">
                <a:latin typeface="Meiryo UI" panose="020B0604030504040204" pitchFamily="34" charset="-128"/>
                <a:ea typeface="Meiryo UI" panose="020B0604030504040204" pitchFamily="34" charset="-128"/>
              </a:rPr>
              <a:t>D-Li</a:t>
            </a:r>
            <a:r>
              <a:rPr kumimoji="1" lang="ja-JP" altLang="en-US" sz="2000" dirty="0">
                <a:latin typeface="Meiryo UI" panose="020B0604030504040204" pitchFamily="34" charset="-128"/>
                <a:ea typeface="Meiryo UI" panose="020B0604030504040204" pitchFamily="34" charset="-128"/>
              </a:rPr>
              <a:t>中性子源に改造する</a:t>
            </a:r>
            <a:r>
              <a:rPr kumimoji="1" lang="ja-JP" altLang="en-US" sz="2000">
                <a:latin typeface="Meiryo UI" panose="020B0604030504040204" pitchFamily="34" charset="-128"/>
                <a:ea typeface="Meiryo UI" panose="020B0604030504040204" pitchFamily="34" charset="-128"/>
              </a:rPr>
              <a:t>ことを検討</a:t>
            </a:r>
            <a:r>
              <a:rPr kumimoji="1" lang="ja-JP" altLang="en-US" sz="2000" dirty="0">
                <a:latin typeface="Meiryo UI" panose="020B0604030504040204" pitchFamily="34" charset="-128"/>
                <a:ea typeface="Meiryo UI" panose="020B0604030504040204" pitchFamily="34" charset="-128"/>
              </a:rPr>
              <a:t>している。</a:t>
            </a:r>
            <a:endParaRPr lang="en-US" altLang="ja-JP" sz="2000" dirty="0">
              <a:latin typeface="Meiryo UI" panose="020B0604030504040204" pitchFamily="34" charset="-128"/>
              <a:ea typeface="Meiryo UI" panose="020B0604030504040204" pitchFamily="34" charset="-128"/>
            </a:endParaRPr>
          </a:p>
          <a:p>
            <a:pPr marL="800100" lvl="1" indent="-342900">
              <a:buFont typeface="Wingdings" pitchFamily="2" charset="2"/>
              <a:buChar char="Ø"/>
            </a:pPr>
            <a:r>
              <a:rPr lang="ja-JP" altLang="en-US" sz="2000" dirty="0">
                <a:latin typeface="Meiryo UI" panose="020B0604030504040204" pitchFamily="34" charset="-128"/>
                <a:ea typeface="Meiryo UI" panose="020B0604030504040204" pitchFamily="34" charset="-128"/>
              </a:rPr>
              <a:t>加速器（重陽子エネルギー</a:t>
            </a:r>
            <a:r>
              <a:rPr lang="en-US" altLang="ja-JP" sz="2000" dirty="0">
                <a:latin typeface="Meiryo UI" panose="020B0604030504040204" pitchFamily="34" charset="-128"/>
                <a:ea typeface="Meiryo UI" panose="020B0604030504040204" pitchFamily="34" charset="-128"/>
              </a:rPr>
              <a:t>9MeV</a:t>
            </a:r>
            <a:r>
              <a:rPr lang="ja-JP" altLang="en-US" sz="2000" dirty="0">
                <a:latin typeface="Meiryo UI" panose="020B0604030504040204" pitchFamily="34" charset="-128"/>
                <a:ea typeface="Meiryo UI" panose="020B0604030504040204" pitchFamily="34" charset="-128"/>
              </a:rPr>
              <a:t>、</a:t>
            </a:r>
            <a:r>
              <a:rPr lang="en-US" altLang="ja-JP" sz="2000" dirty="0">
                <a:latin typeface="Meiryo UI" panose="020B0604030504040204" pitchFamily="34" charset="-128"/>
                <a:ea typeface="Meiryo UI" panose="020B0604030504040204" pitchFamily="34" charset="-128"/>
              </a:rPr>
              <a:t>125mA</a:t>
            </a:r>
            <a:r>
              <a:rPr lang="ja-JP" altLang="en-US" sz="2000" dirty="0">
                <a:latin typeface="Meiryo UI" panose="020B0604030504040204" pitchFamily="34" charset="-128"/>
                <a:ea typeface="Meiryo UI" panose="020B0604030504040204" pitchFamily="34" charset="-128"/>
              </a:rPr>
              <a:t>）（既設）</a:t>
            </a:r>
            <a:endParaRPr lang="en-US" altLang="ja-JP" sz="2000" dirty="0">
              <a:latin typeface="Meiryo UI" panose="020B0604030504040204" pitchFamily="34" charset="-128"/>
              <a:ea typeface="Meiryo UI" panose="020B0604030504040204" pitchFamily="34" charset="-128"/>
            </a:endParaRPr>
          </a:p>
          <a:p>
            <a:pPr marL="800100" lvl="1" indent="-342900">
              <a:buFont typeface="Wingdings" pitchFamily="2" charset="2"/>
              <a:buChar char="Ø"/>
            </a:pPr>
            <a:r>
              <a:rPr lang="ja-JP" altLang="en-US" sz="2000" dirty="0">
                <a:latin typeface="Meiryo UI" panose="020B0604030504040204" pitchFamily="34" charset="-128"/>
                <a:ea typeface="Meiryo UI" panose="020B0604030504040204" pitchFamily="34" charset="-128"/>
              </a:rPr>
              <a:t>液体リチウムターゲット、照射施設（</a:t>
            </a:r>
            <a:r>
              <a:rPr lang="ja-JP" altLang="en-US" sz="2000">
                <a:latin typeface="Meiryo UI" panose="020B0604030504040204" pitchFamily="34" charset="-128"/>
                <a:ea typeface="Meiryo UI" panose="020B0604030504040204" pitchFamily="34" charset="-128"/>
              </a:rPr>
              <a:t>新設）</a:t>
            </a:r>
            <a:endParaRPr lang="en-US" altLang="ja-JP" sz="2000" dirty="0">
              <a:latin typeface="Meiryo UI" panose="020B0604030504040204" pitchFamily="34" charset="-128"/>
              <a:ea typeface="Meiryo UI" panose="020B0604030504040204" pitchFamily="34" charset="-128"/>
            </a:endParaRPr>
          </a:p>
          <a:p>
            <a:pPr lvl="1" indent="-407988">
              <a:buFont typeface="Wingdings" pitchFamily="2" charset="2"/>
              <a:buChar char="l"/>
            </a:pPr>
            <a:r>
              <a:rPr lang="ja-JP" altLang="en-US" sz="2000">
                <a:latin typeface="Meiryo UI" panose="020B0604030504040204" pitchFamily="34" charset="-128"/>
                <a:ea typeface="Meiryo UI" panose="020B0604030504040204" pitchFamily="34" charset="-128"/>
              </a:rPr>
              <a:t>加速器</a:t>
            </a:r>
            <a:r>
              <a:rPr lang="en-US" altLang="ja-JP" sz="2000" dirty="0">
                <a:latin typeface="Meiryo UI" panose="020B0604030504040204" pitchFamily="34" charset="-128"/>
                <a:ea typeface="Meiryo UI" panose="020B0604030504040204" pitchFamily="34" charset="-128"/>
              </a:rPr>
              <a:t>DT</a:t>
            </a:r>
            <a:r>
              <a:rPr lang="ja-JP" altLang="en-US" sz="2000">
                <a:latin typeface="Meiryo UI" panose="020B0604030504040204" pitchFamily="34" charset="-128"/>
                <a:ea typeface="Meiryo UI" panose="020B0604030504040204" pitchFamily="34" charset="-128"/>
              </a:rPr>
              <a:t>中性子源の採用もオプションとして検討中（トリチウムガスターゲット）</a:t>
            </a:r>
            <a:endParaRPr lang="en-US" altLang="ja-JP" sz="20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687481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7280DA3E-DC36-A68A-BC3D-04F6399D2355}"/>
              </a:ext>
            </a:extLst>
          </p:cNvPr>
          <p:cNvSpPr/>
          <p:nvPr/>
        </p:nvSpPr>
        <p:spPr>
          <a:xfrm>
            <a:off x="312009" y="1928286"/>
            <a:ext cx="7578543" cy="3599211"/>
          </a:xfrm>
          <a:prstGeom prst="roundRect">
            <a:avLst>
              <a:gd name="adj" fmla="val 6391"/>
            </a:avLst>
          </a:prstGeom>
          <a:solidFill>
            <a:schemeClr val="accent4">
              <a:lumMod val="20000"/>
              <a:lumOff val="80000"/>
            </a:schemeClr>
          </a:solidFill>
          <a:ln>
            <a:solidFill>
              <a:schemeClr val="accent6">
                <a:lumMod val="20000"/>
                <a:lumOff val="8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a:extLst>
              <a:ext uri="{FF2B5EF4-FFF2-40B4-BE49-F238E27FC236}">
                <a16:creationId xmlns:a16="http://schemas.microsoft.com/office/drawing/2014/main" id="{BD5CD316-3ACC-51B1-AE2E-637C9B3D2D7D}"/>
              </a:ext>
            </a:extLst>
          </p:cNvPr>
          <p:cNvSpPr/>
          <p:nvPr/>
        </p:nvSpPr>
        <p:spPr>
          <a:xfrm>
            <a:off x="312010" y="873303"/>
            <a:ext cx="7578543" cy="924675"/>
          </a:xfrm>
          <a:prstGeom prst="roundRect">
            <a:avLst/>
          </a:prstGeom>
          <a:solidFill>
            <a:schemeClr val="accent6">
              <a:lumMod val="20000"/>
              <a:lumOff val="80000"/>
            </a:schemeClr>
          </a:solidFill>
          <a:ln>
            <a:solidFill>
              <a:schemeClr val="accent6">
                <a:lumMod val="20000"/>
                <a:lumOff val="8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2">
            <a:extLst>
              <a:ext uri="{FF2B5EF4-FFF2-40B4-BE49-F238E27FC236}">
                <a16:creationId xmlns:a16="http://schemas.microsoft.com/office/drawing/2014/main" id="{BE642424-EDC5-44AA-6E0E-1207FACF0BA8}"/>
              </a:ext>
            </a:extLst>
          </p:cNvPr>
          <p:cNvSpPr txBox="1">
            <a:spLocks/>
          </p:cNvSpPr>
          <p:nvPr/>
        </p:nvSpPr>
        <p:spPr>
          <a:xfrm>
            <a:off x="312010" y="1003611"/>
            <a:ext cx="9821373" cy="460419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b="1">
                <a:latin typeface="メイリオ" panose="020B0604030504040204" pitchFamily="50" charset="-128"/>
                <a:ea typeface="メイリオ" panose="020B0604030504040204" pitchFamily="50" charset="-128"/>
              </a:rPr>
              <a:t>候補材料照射</a:t>
            </a:r>
            <a:endParaRPr lang="en-US" altLang="ja-JP" sz="2400" b="1" dirty="0">
              <a:latin typeface="メイリオ" panose="020B0604030504040204" pitchFamily="50" charset="-128"/>
              <a:ea typeface="メイリオ" panose="020B0604030504040204" pitchFamily="50" charset="-128"/>
            </a:endParaRPr>
          </a:p>
          <a:p>
            <a:pPr lvl="1"/>
            <a:r>
              <a:rPr lang="ja-JP" altLang="en-US" sz="2100">
                <a:latin typeface="メイリオ" panose="020B0604030504040204" pitchFamily="50" charset="-128"/>
                <a:ea typeface="メイリオ" panose="020B0604030504040204" pitchFamily="50" charset="-128"/>
              </a:rPr>
              <a:t>原型炉対向壁材：低放射化フェライト鋼</a:t>
            </a:r>
            <a:r>
              <a:rPr lang="en-US" altLang="ja-JP" sz="2100" dirty="0">
                <a:latin typeface="メイリオ" panose="020B0604030504040204" pitchFamily="50" charset="-128"/>
                <a:ea typeface="メイリオ" panose="020B0604030504040204" pitchFamily="50" charset="-128"/>
              </a:rPr>
              <a:t>F82H</a:t>
            </a:r>
            <a:r>
              <a:rPr lang="ja-JP" altLang="en-US" sz="2100">
                <a:latin typeface="メイリオ" panose="020B0604030504040204" pitchFamily="50" charset="-128"/>
                <a:ea typeface="メイリオ" panose="020B0604030504040204" pitchFamily="50" charset="-128"/>
              </a:rPr>
              <a:t>　～</a:t>
            </a:r>
            <a:r>
              <a:rPr lang="en-US" altLang="ja-JP" sz="2100" dirty="0">
                <a:latin typeface="メイリオ" panose="020B0604030504040204" pitchFamily="50" charset="-128"/>
                <a:ea typeface="メイリオ" panose="020B0604030504040204" pitchFamily="50" charset="-128"/>
              </a:rPr>
              <a:t>20dpa</a:t>
            </a:r>
            <a:r>
              <a:rPr lang="ja-JP" altLang="en-US" sz="2100">
                <a:latin typeface="メイリオ" panose="020B0604030504040204" pitchFamily="50" charset="-128"/>
                <a:ea typeface="メイリオ" panose="020B0604030504040204" pitchFamily="50" charset="-128"/>
              </a:rPr>
              <a:t>照射</a:t>
            </a:r>
            <a:endParaRPr lang="en-US" altLang="ja-JP" sz="2100" dirty="0">
              <a:latin typeface="メイリオ" panose="020B0604030504040204" pitchFamily="50" charset="-128"/>
              <a:ea typeface="メイリオ" panose="020B0604030504040204" pitchFamily="50" charset="-128"/>
            </a:endParaRPr>
          </a:p>
          <a:p>
            <a:pPr lvl="1"/>
            <a:r>
              <a:rPr lang="ja-JP" altLang="en-US" sz="2100">
                <a:latin typeface="メイリオ" panose="020B0604030504040204" pitchFamily="50" charset="-128"/>
                <a:ea typeface="メイリオ" panose="020B0604030504040204" pitchFamily="50" charset="-128"/>
              </a:rPr>
              <a:t>ダイバータ候補材料：タングステン、銅　物理パラメーターは</a:t>
            </a:r>
            <a:r>
              <a:rPr lang="en-US" altLang="ja-JP" sz="2100" dirty="0">
                <a:latin typeface="メイリオ" panose="020B0604030504040204" pitchFamily="50" charset="-128"/>
                <a:ea typeface="メイリオ" panose="020B0604030504040204" pitchFamily="50" charset="-128"/>
              </a:rPr>
              <a:t>DPA</a:t>
            </a:r>
          </a:p>
          <a:p>
            <a:pPr lvl="1"/>
            <a:endParaRPr lang="en-US" altLang="ja-JP" sz="2000" dirty="0">
              <a:latin typeface="メイリオ" panose="020B0604030504040204" pitchFamily="50" charset="-128"/>
              <a:ea typeface="メイリオ" panose="020B0604030504040204" pitchFamily="50" charset="-128"/>
            </a:endParaRPr>
          </a:p>
          <a:p>
            <a:r>
              <a:rPr lang="ja-JP" altLang="en-US" sz="2400" b="1">
                <a:latin typeface="メイリオ" panose="020B0604030504040204" pitchFamily="50" charset="-128"/>
                <a:ea typeface="メイリオ" panose="020B0604030504040204" pitchFamily="50" charset="-128"/>
              </a:rPr>
              <a:t>ブランケット性能試験</a:t>
            </a:r>
            <a:endParaRPr lang="en-US" altLang="ja-JP" sz="2400" b="1" dirty="0">
              <a:latin typeface="メイリオ" panose="020B0604030504040204" pitchFamily="50" charset="-128"/>
              <a:ea typeface="メイリオ" panose="020B0604030504040204" pitchFamily="50" charset="-128"/>
            </a:endParaRPr>
          </a:p>
          <a:p>
            <a:pPr lvl="1"/>
            <a:r>
              <a:rPr lang="ja-JP" altLang="en-US">
                <a:latin typeface="メイリオ" panose="020B0604030504040204" pitchFamily="50" charset="-128"/>
                <a:ea typeface="メイリオ" panose="020B0604030504040204" pitchFamily="50" charset="-128"/>
              </a:rPr>
              <a:t>核発熱生成率・崩壊熱</a:t>
            </a:r>
            <a:endParaRPr lang="en-US" altLang="ja-JP" dirty="0">
              <a:latin typeface="メイリオ" panose="020B0604030504040204" pitchFamily="50" charset="-128"/>
              <a:ea typeface="メイリオ" panose="020B0604030504040204" pitchFamily="50" charset="-128"/>
            </a:endParaRPr>
          </a:p>
          <a:p>
            <a:pPr marL="914400" lvl="2" indent="0">
              <a:buFont typeface="Arial" panose="020B0604020202020204" pitchFamily="34" charset="0"/>
              <a:buNone/>
            </a:pPr>
            <a:r>
              <a:rPr lang="ja-JP" altLang="en-US">
                <a:latin typeface="メイリオ" panose="020B0604030504040204" pitchFamily="50" charset="-128"/>
                <a:ea typeface="メイリオ" panose="020B0604030504040204" pitchFamily="50" charset="-128"/>
              </a:rPr>
              <a:t>物理パラメーターは</a:t>
            </a:r>
            <a:r>
              <a:rPr lang="en-US" altLang="ja-JP" dirty="0">
                <a:latin typeface="メイリオ" panose="020B0604030504040204" pitchFamily="50" charset="-128"/>
                <a:ea typeface="メイリオ" panose="020B0604030504040204" pitchFamily="50" charset="-128"/>
              </a:rPr>
              <a:t>Gy</a:t>
            </a:r>
            <a:r>
              <a:rPr lang="ja-JP" altLang="en-US">
                <a:latin typeface="メイリオ" panose="020B0604030504040204" pitchFamily="50" charset="-128"/>
                <a:ea typeface="メイリオ" panose="020B0604030504040204" pitchFamily="50" charset="-128"/>
              </a:rPr>
              <a:t>、トリチウム反応率</a:t>
            </a:r>
            <a:r>
              <a:rPr lang="en-US" altLang="ja-JP" dirty="0">
                <a:latin typeface="メイリオ" panose="020B0604030504040204" pitchFamily="50" charset="-128"/>
                <a:ea typeface="メイリオ" panose="020B0604030504040204" pitchFamily="50" charset="-128"/>
              </a:rPr>
              <a:t>RR</a:t>
            </a:r>
            <a:r>
              <a:rPr lang="ja-JP" altLang="en-US">
                <a:latin typeface="メイリオ" panose="020B0604030504040204" pitchFamily="50" charset="-128"/>
                <a:ea typeface="メイリオ" panose="020B0604030504040204" pitchFamily="50" charset="-128"/>
              </a:rPr>
              <a:t>、回収率（</a:t>
            </a:r>
            <a:r>
              <a:rPr lang="en-US" altLang="ja-JP" dirty="0" err="1">
                <a:latin typeface="メイリオ" panose="020B0604030504040204" pitchFamily="50" charset="-128"/>
                <a:ea typeface="メイリオ" panose="020B0604030504040204" pitchFamily="50" charset="-128"/>
              </a:rPr>
              <a:t>Bq</a:t>
            </a:r>
            <a:r>
              <a:rPr lang="en-US" altLang="ja-JP" dirty="0">
                <a:latin typeface="メイリオ" panose="020B0604030504040204" pitchFamily="50" charset="-128"/>
                <a:ea typeface="メイリオ" panose="020B0604030504040204" pitchFamily="50" charset="-128"/>
              </a:rPr>
              <a:t>/kg</a:t>
            </a:r>
            <a:r>
              <a:rPr lang="ja-JP" altLang="en-US">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lvl="1"/>
            <a:r>
              <a:rPr lang="ja-JP" altLang="en-US">
                <a:latin typeface="メイリオ" panose="020B0604030504040204" pitchFamily="50" charset="-128"/>
                <a:ea typeface="メイリオ" panose="020B0604030504040204" pitchFamily="50" charset="-128"/>
              </a:rPr>
              <a:t>トリチウム生成・回収特性</a:t>
            </a:r>
            <a:endParaRPr lang="en-US" altLang="ja-JP" dirty="0">
              <a:latin typeface="メイリオ" panose="020B0604030504040204" pitchFamily="50" charset="-128"/>
              <a:ea typeface="メイリオ" panose="020B0604030504040204" pitchFamily="50" charset="-128"/>
            </a:endParaRPr>
          </a:p>
          <a:p>
            <a:pPr marL="914400" lvl="2" indent="0">
              <a:buFont typeface="Arial" panose="020B0604020202020204" pitchFamily="34" charset="0"/>
              <a:buNone/>
            </a:pPr>
            <a:r>
              <a:rPr lang="ja-JP" altLang="en-US">
                <a:latin typeface="メイリオ" panose="020B0604030504040204" pitchFamily="50" charset="-128"/>
                <a:ea typeface="メイリオ" panose="020B0604030504040204" pitchFamily="50" charset="-128"/>
              </a:rPr>
              <a:t>物理パラメーターはトリチウム反応率</a:t>
            </a:r>
            <a:r>
              <a:rPr lang="en-US" altLang="ja-JP" dirty="0">
                <a:latin typeface="メイリオ" panose="020B0604030504040204" pitchFamily="50" charset="-128"/>
                <a:ea typeface="メイリオ" panose="020B0604030504040204" pitchFamily="50" charset="-128"/>
              </a:rPr>
              <a:t>RR</a:t>
            </a:r>
            <a:r>
              <a:rPr lang="ja-JP" altLang="en-US">
                <a:latin typeface="メイリオ" panose="020B0604030504040204" pitchFamily="50" charset="-128"/>
                <a:ea typeface="メイリオ" panose="020B0604030504040204" pitchFamily="50" charset="-128"/>
              </a:rPr>
              <a:t>、回収率（</a:t>
            </a:r>
            <a:r>
              <a:rPr lang="en-US" altLang="ja-JP" dirty="0" err="1">
                <a:latin typeface="メイリオ" panose="020B0604030504040204" pitchFamily="50" charset="-128"/>
                <a:ea typeface="メイリオ" panose="020B0604030504040204" pitchFamily="50" charset="-128"/>
              </a:rPr>
              <a:t>Bq</a:t>
            </a:r>
            <a:r>
              <a:rPr lang="en-US" altLang="ja-JP" dirty="0">
                <a:latin typeface="メイリオ" panose="020B0604030504040204" pitchFamily="50" charset="-128"/>
                <a:ea typeface="メイリオ" panose="020B0604030504040204" pitchFamily="50" charset="-128"/>
              </a:rPr>
              <a:t>/kg</a:t>
            </a:r>
            <a:r>
              <a:rPr lang="ja-JP" altLang="en-US">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marL="914400" lvl="2" indent="0">
              <a:buFont typeface="Arial" panose="020B0604020202020204" pitchFamily="34" charset="0"/>
              <a:buNone/>
            </a:pPr>
            <a:endParaRPr lang="en-US" altLang="ja-JP" sz="2400" dirty="0">
              <a:latin typeface="メイリオ" panose="020B0604030504040204" pitchFamily="50" charset="-128"/>
              <a:ea typeface="メイリオ" panose="020B0604030504040204" pitchFamily="50" charset="-128"/>
            </a:endParaRPr>
          </a:p>
          <a:p>
            <a:r>
              <a:rPr lang="ja-JP" altLang="en-US" sz="2400" b="1">
                <a:latin typeface="メイリオ" panose="020B0604030504040204" pitchFamily="50" charset="-128"/>
                <a:ea typeface="メイリオ" panose="020B0604030504040204" pitchFamily="50" charset="-128"/>
              </a:rPr>
              <a:t>安全評価</a:t>
            </a:r>
            <a:endParaRPr lang="en-US" altLang="ja-JP" sz="2400" b="1" dirty="0">
              <a:latin typeface="メイリオ" panose="020B0604030504040204" pitchFamily="50" charset="-128"/>
              <a:ea typeface="メイリオ" panose="020B0604030504040204" pitchFamily="50" charset="-128"/>
            </a:endParaRPr>
          </a:p>
          <a:p>
            <a:pPr lvl="1"/>
            <a:r>
              <a:rPr lang="ja-JP" altLang="en-US">
                <a:latin typeface="メイリオ" panose="020B0604030504040204" pitchFamily="50" charset="-128"/>
                <a:ea typeface="メイリオ" panose="020B0604030504040204" pitchFamily="50" charset="-128"/>
              </a:rPr>
              <a:t>遮蔽性能・放射化量低減</a:t>
            </a:r>
            <a:endParaRPr lang="en-US" altLang="ja-JP" dirty="0">
              <a:latin typeface="メイリオ" panose="020B0604030504040204" pitchFamily="50" charset="-128"/>
              <a:ea typeface="メイリオ" panose="020B0604030504040204" pitchFamily="50" charset="-128"/>
            </a:endParaRPr>
          </a:p>
          <a:p>
            <a:pPr lvl="1"/>
            <a:endParaRPr lang="en-US" altLang="ja-JP" b="1" dirty="0">
              <a:latin typeface="メイリオ" panose="020B0604030504040204" pitchFamily="50" charset="-128"/>
              <a:ea typeface="メイリオ" panose="020B0604030504040204" pitchFamily="50" charset="-128"/>
            </a:endParaRPr>
          </a:p>
          <a:p>
            <a:r>
              <a:rPr lang="ja-JP" altLang="en-US" sz="2400" b="1">
                <a:latin typeface="メイリオ" panose="020B0604030504040204" pitchFamily="50" charset="-128"/>
                <a:ea typeface="メイリオ" panose="020B0604030504040204" pitchFamily="50" charset="-128"/>
              </a:rPr>
              <a:t>制御・計測機器の照射特性</a:t>
            </a:r>
            <a:endParaRPr lang="en-US" altLang="ja-JP" sz="2400" b="1" dirty="0">
              <a:latin typeface="メイリオ" panose="020B0604030504040204" pitchFamily="50" charset="-128"/>
              <a:ea typeface="メイリオ" panose="020B0604030504040204" pitchFamily="50" charset="-128"/>
            </a:endParaRPr>
          </a:p>
          <a:p>
            <a:pPr lvl="1"/>
            <a:r>
              <a:rPr lang="ja-JP" altLang="en-US" sz="2000">
                <a:latin typeface="メイリオ" panose="020B0604030504040204" pitchFamily="50" charset="-128"/>
                <a:ea typeface="メイリオ" panose="020B0604030504040204" pitchFamily="50" charset="-128"/>
              </a:rPr>
              <a:t>コイル核発熱・除熱評価</a:t>
            </a:r>
            <a:endParaRPr lang="en-US" altLang="ja-JP" sz="2000" dirty="0">
              <a:latin typeface="メイリオ" panose="020B0604030504040204" pitchFamily="50" charset="-128"/>
              <a:ea typeface="メイリオ" panose="020B0604030504040204" pitchFamily="50" charset="-128"/>
            </a:endParaRPr>
          </a:p>
          <a:p>
            <a:pPr lvl="1"/>
            <a:r>
              <a:rPr lang="ja-JP" altLang="en-US" sz="2000">
                <a:latin typeface="メイリオ" panose="020B0604030504040204" pitchFamily="50" charset="-128"/>
                <a:ea typeface="メイリオ" panose="020B0604030504040204" pitchFamily="50" charset="-128"/>
              </a:rPr>
              <a:t>計測制御照射特性評価</a:t>
            </a:r>
            <a:endParaRPr lang="en-US" altLang="ja-JP" sz="2000" dirty="0">
              <a:latin typeface="メイリオ" panose="020B0604030504040204" pitchFamily="50" charset="-128"/>
              <a:ea typeface="メイリオ" panose="020B0604030504040204" pitchFamily="50" charset="-128"/>
            </a:endParaRPr>
          </a:p>
          <a:p>
            <a:pPr lvl="1"/>
            <a:r>
              <a:rPr lang="ja-JP" altLang="en-US" sz="2000">
                <a:latin typeface="メイリオ" panose="020B0604030504040204" pitchFamily="50" charset="-128"/>
                <a:ea typeface="メイリオ" panose="020B0604030504040204" pitchFamily="50" charset="-128"/>
              </a:rPr>
              <a:t>電子・光学デバイス照射特性評価</a:t>
            </a:r>
            <a:endParaRPr lang="en-US" altLang="ja-JP" sz="20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EE1917E8-525C-241E-AE17-DA67B5970770}"/>
              </a:ext>
            </a:extLst>
          </p:cNvPr>
          <p:cNvSpPr txBox="1"/>
          <p:nvPr/>
        </p:nvSpPr>
        <p:spPr>
          <a:xfrm>
            <a:off x="842150" y="5746510"/>
            <a:ext cx="8221700" cy="923330"/>
          </a:xfrm>
          <a:prstGeom prst="rect">
            <a:avLst/>
          </a:prstGeom>
          <a:noFill/>
        </p:spPr>
        <p:txBody>
          <a:bodyPr wrap="square" rtlCol="0">
            <a:spAutoFit/>
          </a:bodyPr>
          <a:lstStyle/>
          <a:p>
            <a:r>
              <a:rPr kumimoji="1" lang="ja-JP" altLang="en-US" dirty="0">
                <a:latin typeface="Meiryo UI" panose="020B0604030504040204" pitchFamily="34" charset="-128"/>
                <a:ea typeface="Meiryo UI" panose="020B0604030504040204" pitchFamily="34" charset="-128"/>
              </a:rPr>
              <a:t>核融合</a:t>
            </a:r>
            <a:r>
              <a:rPr kumimoji="1" lang="ja-JP" altLang="en-US">
                <a:latin typeface="Meiryo UI" panose="020B0604030504040204" pitchFamily="34" charset="-128"/>
                <a:ea typeface="Meiryo UI" panose="020B0604030504040204" pitchFamily="34" charset="-128"/>
              </a:rPr>
              <a:t>中性子源による</a:t>
            </a:r>
            <a:r>
              <a:rPr kumimoji="1" lang="ja-JP" altLang="en-US" dirty="0">
                <a:latin typeface="Meiryo UI" panose="020B0604030504040204" pitchFamily="34" charset="-128"/>
                <a:ea typeface="Meiryo UI" panose="020B0604030504040204" pitchFamily="34" charset="-128"/>
              </a:rPr>
              <a:t>材料照射は実験データがない（最優先事項）。</a:t>
            </a:r>
            <a:endParaRPr kumimoji="1" lang="en-US" altLang="ja-JP" dirty="0">
              <a:latin typeface="Meiryo UI" panose="020B0604030504040204" pitchFamily="34" charset="-128"/>
              <a:ea typeface="Meiryo UI" panose="020B0604030504040204" pitchFamily="34" charset="-128"/>
            </a:endParaRPr>
          </a:p>
          <a:p>
            <a:r>
              <a:rPr kumimoji="1" lang="en-US" altLang="ja-JP" dirty="0">
                <a:latin typeface="Meiryo UI" panose="020B0604030504040204" pitchFamily="34" charset="-128"/>
                <a:ea typeface="Meiryo UI" panose="020B0604030504040204" pitchFamily="34" charset="-128"/>
              </a:rPr>
              <a:t>DT</a:t>
            </a:r>
            <a:r>
              <a:rPr kumimoji="1" lang="ja-JP" altLang="en-US" dirty="0">
                <a:latin typeface="Meiryo UI" panose="020B0604030504040204" pitchFamily="34" charset="-128"/>
                <a:ea typeface="Meiryo UI" panose="020B0604030504040204" pitchFamily="34" charset="-128"/>
              </a:rPr>
              <a:t>中性子によるブランケット・安全評価・制御計測機器の照射特性は一定の実績あり</a:t>
            </a:r>
            <a:r>
              <a:rPr lang="ja-JP" altLang="en-US" dirty="0">
                <a:latin typeface="Meiryo UI" panose="020B0604030504040204" pitchFamily="34" charset="-128"/>
                <a:ea typeface="Meiryo UI" panose="020B0604030504040204" pitchFamily="34" charset="-128"/>
              </a:rPr>
              <a:t>、</a:t>
            </a:r>
            <a:r>
              <a:rPr lang="en-US" altLang="ja-JP" dirty="0">
                <a:latin typeface="Meiryo UI" panose="020B0604030504040204" pitchFamily="34" charset="-128"/>
                <a:ea typeface="Meiryo UI" panose="020B0604030504040204" pitchFamily="34" charset="-128"/>
              </a:rPr>
              <a:t>ITER-TBM</a:t>
            </a:r>
            <a:r>
              <a:rPr lang="ja-JP" altLang="en-US" dirty="0">
                <a:latin typeface="Meiryo UI" panose="020B0604030504040204" pitchFamily="34" charset="-128"/>
                <a:ea typeface="Meiryo UI" panose="020B0604030504040204" pitchFamily="34" charset="-128"/>
              </a:rPr>
              <a:t>など最近のデザインを反映した試験は十分とは言えない</a:t>
            </a:r>
            <a:endParaRPr kumimoji="1" lang="ja-JP" altLang="en-US"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A887427C-C97C-F42C-5A01-3CEBF73B7849}"/>
              </a:ext>
            </a:extLst>
          </p:cNvPr>
          <p:cNvSpPr txBox="1"/>
          <p:nvPr/>
        </p:nvSpPr>
        <p:spPr>
          <a:xfrm>
            <a:off x="1712085" y="135079"/>
            <a:ext cx="6032421" cy="461665"/>
          </a:xfrm>
          <a:prstGeom prst="rect">
            <a:avLst/>
          </a:prstGeom>
          <a:noFill/>
          <a:effectLst>
            <a:outerShdw blurRad="50800" dist="50800" dir="5400000" algn="ctr" rotWithShape="0">
              <a:srgbClr val="000000">
                <a:alpha val="40000"/>
              </a:srgbClr>
            </a:outerShdw>
          </a:effectLst>
        </p:spPr>
        <p:txBody>
          <a:bodyPr wrap="none" rtlCol="0">
            <a:spAutoFit/>
          </a:bodyPr>
          <a:lstStyle/>
          <a:p>
            <a:pPr algn="ctr"/>
            <a:r>
              <a:rPr kumimoji="1" lang="ja-JP" altLang="en-US" sz="2400" b="1">
                <a:solidFill>
                  <a:srgbClr val="0432FF"/>
                </a:solidFill>
                <a:latin typeface="メイリオ" panose="020B0604030504040204" pitchFamily="50" charset="-128"/>
                <a:ea typeface="メイリオ" panose="020B0604030504040204" pitchFamily="50" charset="-128"/>
              </a:rPr>
              <a:t>原型炉から中性子源に求められていること</a:t>
            </a:r>
            <a:endParaRPr lang="ja-JP" altLang="en-US" sz="2400" b="1" i="0" u="none" strike="noStrike" dirty="0">
              <a:solidFill>
                <a:srgbClr val="0432FF"/>
              </a:solidFill>
              <a:effectLst/>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4FF51AA0-E249-D7D8-E4A1-2368D4F08969}"/>
              </a:ext>
            </a:extLst>
          </p:cNvPr>
          <p:cNvSpPr txBox="1"/>
          <p:nvPr/>
        </p:nvSpPr>
        <p:spPr>
          <a:xfrm>
            <a:off x="7983020" y="1065525"/>
            <a:ext cx="1799788" cy="369332"/>
          </a:xfrm>
          <a:prstGeom prst="rect">
            <a:avLst/>
          </a:prstGeom>
          <a:noFill/>
        </p:spPr>
        <p:txBody>
          <a:bodyPr wrap="none" rtlCol="0">
            <a:spAutoFit/>
          </a:bodyPr>
          <a:lstStyle/>
          <a:p>
            <a:r>
              <a:rPr kumimoji="1" lang="en-US" altLang="ja-JP" dirty="0">
                <a:highlight>
                  <a:srgbClr val="FFFF00"/>
                </a:highlight>
                <a:latin typeface="Meiryo UI" panose="020B0604030504040204" pitchFamily="34" charset="-128"/>
                <a:ea typeface="Meiryo UI" panose="020B0604030504040204" pitchFamily="34" charset="-128"/>
              </a:rPr>
              <a:t>DONES</a:t>
            </a:r>
            <a:r>
              <a:rPr kumimoji="1" lang="en-US" altLang="ja-JP" dirty="0">
                <a:latin typeface="Meiryo UI" panose="020B0604030504040204" pitchFamily="34" charset="-128"/>
                <a:ea typeface="Meiryo UI" panose="020B0604030504040204" pitchFamily="34" charset="-128"/>
              </a:rPr>
              <a:t>/A-FNS</a:t>
            </a:r>
            <a:endParaRPr kumimoji="1" lang="ja-JP" altLang="en-US">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2015122A-FA48-B27E-F666-9BDA23FE4973}"/>
              </a:ext>
            </a:extLst>
          </p:cNvPr>
          <p:cNvSpPr txBox="1"/>
          <p:nvPr/>
        </p:nvSpPr>
        <p:spPr>
          <a:xfrm>
            <a:off x="8234592" y="2199119"/>
            <a:ext cx="1266596" cy="646331"/>
          </a:xfrm>
          <a:prstGeom prst="rect">
            <a:avLst/>
          </a:prstGeom>
          <a:noFill/>
        </p:spPr>
        <p:txBody>
          <a:bodyPr wrap="square" rtlCol="0">
            <a:spAutoFit/>
          </a:bodyPr>
          <a:lstStyle/>
          <a:p>
            <a:r>
              <a:rPr kumimoji="1" lang="ja-JP" altLang="en-US">
                <a:latin typeface="Meiryo UI" panose="020B0604030504040204" pitchFamily="34" charset="-128"/>
                <a:ea typeface="Meiryo UI" panose="020B0604030504040204" pitchFamily="34" charset="-128"/>
              </a:rPr>
              <a:t>原型炉用中性子源</a:t>
            </a:r>
          </a:p>
        </p:txBody>
      </p:sp>
      <p:sp>
        <p:nvSpPr>
          <p:cNvPr id="9" name="スライド番号プレースホルダー 3">
            <a:extLst>
              <a:ext uri="{FF2B5EF4-FFF2-40B4-BE49-F238E27FC236}">
                <a16:creationId xmlns:a16="http://schemas.microsoft.com/office/drawing/2014/main" id="{9AE6436B-39AC-9331-2398-ABB4848112D8}"/>
              </a:ext>
            </a:extLst>
          </p:cNvPr>
          <p:cNvSpPr txBox="1">
            <a:spLocks/>
          </p:cNvSpPr>
          <p:nvPr/>
        </p:nvSpPr>
        <p:spPr>
          <a:xfrm>
            <a:off x="9273918" y="6378856"/>
            <a:ext cx="516676" cy="376958"/>
          </a:xfrm>
          <a:prstGeom prst="rect">
            <a:avLst/>
          </a:prstGeom>
          <a:solidFill>
            <a:srgbClr val="FFFC00"/>
          </a:solidFill>
          <a:ln>
            <a:solidFill>
              <a:schemeClr val="tx1"/>
            </a:solid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93E0F35-3618-426D-8898-F6D86590068B}" type="slidenum">
              <a:rPr kumimoji="1" lang="ja-JP" altLang="en-US" sz="1800" b="1" smtClean="0">
                <a:solidFill>
                  <a:schemeClr val="tx1"/>
                </a:solidFill>
                <a:latin typeface="Meiryo UI" panose="020B0604030504040204" pitchFamily="34" charset="-128"/>
                <a:ea typeface="Meiryo UI" panose="020B0604030504040204" pitchFamily="34" charset="-128"/>
              </a:rPr>
              <a:pPr algn="ctr"/>
              <a:t>14</a:t>
            </a:fld>
            <a:endParaRPr kumimoji="1" lang="ja-JP" altLang="en-US" sz="1800" b="1" dirty="0">
              <a:solidFill>
                <a:schemeClr val="tx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934956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AI によって生成されたコンテンツは間違っている可能性があります。">
            <a:extLst>
              <a:ext uri="{FF2B5EF4-FFF2-40B4-BE49-F238E27FC236}">
                <a16:creationId xmlns:a16="http://schemas.microsoft.com/office/drawing/2014/main" id="{AF7E7338-6488-CCC4-1719-96733FA4FCBD}"/>
              </a:ext>
            </a:extLst>
          </p:cNvPr>
          <p:cNvPicPr>
            <a:picLocks noChangeAspect="1"/>
          </p:cNvPicPr>
          <p:nvPr/>
        </p:nvPicPr>
        <p:blipFill>
          <a:blip r:embed="rId2"/>
          <a:stretch>
            <a:fillRect/>
          </a:stretch>
        </p:blipFill>
        <p:spPr>
          <a:xfrm>
            <a:off x="903288" y="818358"/>
            <a:ext cx="7772400" cy="4563150"/>
          </a:xfrm>
          <a:prstGeom prst="rect">
            <a:avLst/>
          </a:prstGeom>
          <a:ln>
            <a:solidFill>
              <a:schemeClr val="tx1"/>
            </a:solidFill>
          </a:ln>
        </p:spPr>
      </p:pic>
      <p:sp>
        <p:nvSpPr>
          <p:cNvPr id="4" name="テキスト ボックス 3">
            <a:extLst>
              <a:ext uri="{FF2B5EF4-FFF2-40B4-BE49-F238E27FC236}">
                <a16:creationId xmlns:a16="http://schemas.microsoft.com/office/drawing/2014/main" id="{DE760546-BE66-CFBB-DBEB-0747FB810F9E}"/>
              </a:ext>
            </a:extLst>
          </p:cNvPr>
          <p:cNvSpPr txBox="1"/>
          <p:nvPr/>
        </p:nvSpPr>
        <p:spPr>
          <a:xfrm>
            <a:off x="7522369" y="762955"/>
            <a:ext cx="2214563" cy="744375"/>
          </a:xfrm>
          <a:prstGeom prst="rect">
            <a:avLst/>
          </a:prstGeom>
          <a:solidFill>
            <a:schemeClr val="bg1"/>
          </a:solidFill>
          <a:ln>
            <a:solidFill>
              <a:schemeClr val="tx1"/>
            </a:solidFill>
          </a:ln>
        </p:spPr>
        <p:txBody>
          <a:bodyPr wrap="square" rtlCol="0">
            <a:spAutoFit/>
          </a:bodyPr>
          <a:lstStyle/>
          <a:p>
            <a:r>
              <a:rPr kumimoji="1" lang="en-US" altLang="ja-JP" sz="1400" dirty="0">
                <a:latin typeface="Meiryo UI" panose="020B0604030504040204" pitchFamily="34" charset="-128"/>
                <a:ea typeface="Meiryo UI" panose="020B0604030504040204" pitchFamily="34" charset="-128"/>
              </a:rPr>
              <a:t>MS10 </a:t>
            </a:r>
            <a:r>
              <a:rPr kumimoji="1" lang="ja-JP" altLang="en-US" sz="1400">
                <a:latin typeface="Meiryo UI" panose="020B0604030504040204" pitchFamily="34" charset="-128"/>
                <a:ea typeface="Meiryo UI" panose="020B0604030504040204" pitchFamily="34" charset="-128"/>
              </a:rPr>
              <a:t>キックオフシンポジウム（</a:t>
            </a:r>
            <a:r>
              <a:rPr kumimoji="1" lang="en-US" altLang="ja-JP" sz="1400" dirty="0">
                <a:latin typeface="Meiryo UI" panose="020B0604030504040204" pitchFamily="34" charset="-128"/>
                <a:ea typeface="Meiryo UI" panose="020B0604030504040204" pitchFamily="34" charset="-128"/>
              </a:rPr>
              <a:t>2025</a:t>
            </a:r>
            <a:r>
              <a:rPr kumimoji="1" lang="ja-JP" altLang="en-US" sz="1400">
                <a:latin typeface="Meiryo UI" panose="020B0604030504040204" pitchFamily="34" charset="-128"/>
                <a:ea typeface="Meiryo UI" panose="020B0604030504040204" pitchFamily="34" charset="-128"/>
              </a:rPr>
              <a:t>年</a:t>
            </a:r>
            <a:r>
              <a:rPr kumimoji="1" lang="en-US" altLang="ja-JP" sz="1400" dirty="0">
                <a:latin typeface="Meiryo UI" panose="020B0604030504040204" pitchFamily="34" charset="-128"/>
                <a:ea typeface="Meiryo UI" panose="020B0604030504040204" pitchFamily="34" charset="-128"/>
              </a:rPr>
              <a:t>2</a:t>
            </a:r>
            <a:r>
              <a:rPr kumimoji="1" lang="ja-JP" altLang="en-US" sz="1400">
                <a:latin typeface="Meiryo UI" panose="020B0604030504040204" pitchFamily="34" charset="-128"/>
                <a:ea typeface="Meiryo UI" panose="020B0604030504040204" pitchFamily="34" charset="-128"/>
              </a:rPr>
              <a:t>月</a:t>
            </a:r>
            <a:r>
              <a:rPr kumimoji="1" lang="en-US" altLang="ja-JP" sz="1400" dirty="0">
                <a:latin typeface="Meiryo UI" panose="020B0604030504040204" pitchFamily="34" charset="-128"/>
                <a:ea typeface="Meiryo UI" panose="020B0604030504040204" pitchFamily="34" charset="-128"/>
              </a:rPr>
              <a:t>14</a:t>
            </a:r>
            <a:r>
              <a:rPr kumimoji="1" lang="ja-JP" altLang="en-US" sz="1400">
                <a:latin typeface="Meiryo UI" panose="020B0604030504040204" pitchFamily="34" charset="-128"/>
                <a:ea typeface="Meiryo UI" panose="020B0604030504040204" pitchFamily="34" charset="-128"/>
              </a:rPr>
              <a:t>日）</a:t>
            </a:r>
            <a:endParaRPr kumimoji="1" lang="en-US" altLang="ja-JP" sz="1400" dirty="0">
              <a:latin typeface="Meiryo UI" panose="020B0604030504040204" pitchFamily="34" charset="-128"/>
              <a:ea typeface="Meiryo UI" panose="020B0604030504040204" pitchFamily="34" charset="-128"/>
            </a:endParaRPr>
          </a:p>
          <a:p>
            <a:r>
              <a:rPr kumimoji="1" lang="ja-JP" altLang="en-US" sz="1400">
                <a:latin typeface="Meiryo UI" panose="020B0604030504040204" pitchFamily="34" charset="-128"/>
                <a:ea typeface="Meiryo UI" panose="020B0604030504040204" pitchFamily="34" charset="-128"/>
              </a:rPr>
              <a:t>奥野</a:t>
            </a:r>
            <a:r>
              <a:rPr kumimoji="1" lang="en-US" altLang="ja-JP" sz="1400" dirty="0">
                <a:latin typeface="Meiryo UI" panose="020B0604030504040204" pitchFamily="34" charset="-128"/>
                <a:ea typeface="Meiryo UI" panose="020B0604030504040204" pitchFamily="34" charset="-128"/>
              </a:rPr>
              <a:t>PM</a:t>
            </a:r>
            <a:r>
              <a:rPr kumimoji="1" lang="ja-JP" altLang="en-US" sz="1400">
                <a:latin typeface="Meiryo UI" panose="020B0604030504040204" pitchFamily="34" charset="-128"/>
                <a:ea typeface="Meiryo UI" panose="020B0604030504040204" pitchFamily="34" charset="-128"/>
              </a:rPr>
              <a:t>資料から抜粋</a:t>
            </a:r>
            <a:endParaRPr kumimoji="1" lang="en-US" altLang="ja-JP" sz="1400" dirty="0">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E8CA5395-D0C0-B12E-0C4A-AAEFB223EE0C}"/>
              </a:ext>
            </a:extLst>
          </p:cNvPr>
          <p:cNvSpPr txBox="1"/>
          <p:nvPr/>
        </p:nvSpPr>
        <p:spPr>
          <a:xfrm>
            <a:off x="2414533" y="79235"/>
            <a:ext cx="4240263" cy="461665"/>
          </a:xfrm>
          <a:prstGeom prst="rect">
            <a:avLst/>
          </a:prstGeom>
          <a:noFill/>
          <a:effectLst>
            <a:outerShdw blurRad="50800" dist="50800" dir="5400000" algn="ctr" rotWithShape="0">
              <a:srgbClr val="000000">
                <a:alpha val="40000"/>
              </a:srgbClr>
            </a:outerShdw>
          </a:effectLst>
        </p:spPr>
        <p:txBody>
          <a:bodyPr wrap="none" rtlCol="0">
            <a:spAutoFit/>
          </a:bodyPr>
          <a:lstStyle/>
          <a:p>
            <a:pPr algn="ctr"/>
            <a:r>
              <a:rPr lang="ja-JP" altLang="en-US" sz="2400" b="1" i="0" u="none" strike="noStrike">
                <a:solidFill>
                  <a:srgbClr val="0432FF"/>
                </a:solidFill>
                <a:effectLst/>
                <a:latin typeface="Meiryo UI" panose="020B0604030504040204" pitchFamily="34" charset="-128"/>
                <a:ea typeface="Meiryo UI" panose="020B0604030504040204" pitchFamily="34" charset="-128"/>
              </a:rPr>
              <a:t>原型炉用</a:t>
            </a:r>
            <a:r>
              <a:rPr lang="ja-JP" altLang="en-US" sz="2400" b="1">
                <a:solidFill>
                  <a:srgbClr val="0432FF"/>
                </a:solidFill>
                <a:latin typeface="Meiryo UI" panose="020B0604030504040204" pitchFamily="34" charset="-128"/>
                <a:ea typeface="Meiryo UI" panose="020B0604030504040204" pitchFamily="34" charset="-128"/>
              </a:rPr>
              <a:t>中性子源としての魅力</a:t>
            </a:r>
            <a:endParaRPr lang="ja-JP" altLang="en-US" sz="2400" b="1" i="0" u="none" strike="noStrike" dirty="0">
              <a:solidFill>
                <a:srgbClr val="0432FF"/>
              </a:solidFill>
              <a:effectLst/>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FDC0EA3D-A745-2A3B-21B7-22935F84991E}"/>
              </a:ext>
            </a:extLst>
          </p:cNvPr>
          <p:cNvSpPr txBox="1"/>
          <p:nvPr/>
        </p:nvSpPr>
        <p:spPr>
          <a:xfrm>
            <a:off x="584976" y="5482191"/>
            <a:ext cx="8916212" cy="923330"/>
          </a:xfrm>
          <a:prstGeom prst="rect">
            <a:avLst/>
          </a:prstGeom>
          <a:noFill/>
        </p:spPr>
        <p:txBody>
          <a:bodyPr wrap="square" rtlCol="0">
            <a:spAutoFit/>
          </a:bodyPr>
          <a:lstStyle/>
          <a:p>
            <a:pPr marL="285750" indent="-285750">
              <a:buFont typeface="Wingdings" pitchFamily="2" charset="2"/>
              <a:buChar char="l"/>
            </a:pPr>
            <a:r>
              <a:rPr kumimoji="1" lang="ja-JP" altLang="en-US" sz="1800">
                <a:latin typeface="Meiryo UI" panose="020B0604030504040204" pitchFamily="34" charset="-128"/>
                <a:ea typeface="Meiryo UI" panose="020B0604030504040204" pitchFamily="34" charset="-128"/>
              </a:rPr>
              <a:t>中性子発生量</a:t>
            </a:r>
            <a:r>
              <a:rPr kumimoji="1" lang="en-US" altLang="ja-JP" sz="1800" dirty="0">
                <a:latin typeface="Meiryo UI" panose="020B0604030504040204" pitchFamily="34" charset="-128"/>
                <a:ea typeface="Meiryo UI" panose="020B0604030504040204" pitchFamily="34" charset="-128"/>
              </a:rPr>
              <a:t>1x10</a:t>
            </a:r>
            <a:r>
              <a:rPr kumimoji="1" lang="en-US" altLang="ja-JP" sz="1800" baseline="30000" dirty="0">
                <a:latin typeface="Meiryo UI" panose="020B0604030504040204" pitchFamily="34" charset="-128"/>
                <a:ea typeface="Meiryo UI" panose="020B0604030504040204" pitchFamily="34" charset="-128"/>
              </a:rPr>
              <a:t>14</a:t>
            </a:r>
            <a:r>
              <a:rPr kumimoji="1" lang="ja-JP" altLang="en-US" sz="1800">
                <a:latin typeface="Meiryo UI" panose="020B0604030504040204" pitchFamily="34" charset="-128"/>
                <a:ea typeface="Meiryo UI" panose="020B0604030504040204" pitchFamily="34" charset="-128"/>
              </a:rPr>
              <a:t>個</a:t>
            </a:r>
            <a:r>
              <a:rPr kumimoji="1" lang="en-US" altLang="ja-JP" sz="1800" dirty="0">
                <a:latin typeface="Meiryo UI" panose="020B0604030504040204" pitchFamily="34" charset="-128"/>
                <a:ea typeface="Meiryo UI" panose="020B0604030504040204" pitchFamily="34" charset="-128"/>
              </a:rPr>
              <a:t>/</a:t>
            </a:r>
            <a:r>
              <a:rPr kumimoji="1" lang="ja-JP" altLang="en-US" sz="1800">
                <a:latin typeface="Meiryo UI" panose="020B0604030504040204" pitchFamily="34" charset="-128"/>
                <a:ea typeface="Meiryo UI" panose="020B0604030504040204" pitchFamily="34" charset="-128"/>
              </a:rPr>
              <a:t>秒レベル以上であれば魅力的</a:t>
            </a:r>
            <a:endParaRPr kumimoji="1" lang="en-US" altLang="ja-JP" sz="1800"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kumimoji="1" lang="ja-JP" altLang="en-US">
                <a:latin typeface="Meiryo UI" panose="020B0604030504040204" pitchFamily="34" charset="-128"/>
                <a:ea typeface="Meiryo UI" panose="020B0604030504040204" pitchFamily="34" charset="-128"/>
              </a:rPr>
              <a:t>今後</a:t>
            </a:r>
            <a:r>
              <a:rPr kumimoji="1" lang="en-US" altLang="ja-JP" dirty="0">
                <a:latin typeface="Meiryo UI" panose="020B0604030504040204" pitchFamily="34" charset="-128"/>
                <a:ea typeface="Meiryo UI" panose="020B0604030504040204" pitchFamily="34" charset="-128"/>
              </a:rPr>
              <a:t>10</a:t>
            </a:r>
            <a:r>
              <a:rPr kumimoji="1" lang="ja-JP" altLang="en-US">
                <a:latin typeface="Meiryo UI" panose="020B0604030504040204" pitchFamily="34" charset="-128"/>
                <a:ea typeface="Meiryo UI" panose="020B0604030504040204" pitchFamily="34" charset="-128"/>
              </a:rPr>
              <a:t>年間の間に照射試験を開始したいので、タイムラインに合うか？</a:t>
            </a:r>
            <a:endParaRPr kumimoji="1" lang="en-US" altLang="ja-JP"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kumimoji="1" lang="en-US" altLang="ja-JP" dirty="0">
                <a:latin typeface="Meiryo UI" panose="020B0604030504040204" pitchFamily="34" charset="-128"/>
                <a:ea typeface="Meiryo UI" panose="020B0604030504040204" pitchFamily="34" charset="-128"/>
              </a:rPr>
              <a:t>QST</a:t>
            </a:r>
            <a:r>
              <a:rPr kumimoji="1" lang="ja-JP" altLang="en-US">
                <a:latin typeface="Meiryo UI" panose="020B0604030504040204" pitchFamily="34" charset="-128"/>
                <a:ea typeface="Meiryo UI" panose="020B0604030504040204" pitchFamily="34" charset="-128"/>
              </a:rPr>
              <a:t>が検討する原型炉用中性子源は基本的に既存技術で検討。</a:t>
            </a:r>
            <a:r>
              <a:rPr kumimoji="1" lang="en-US" altLang="ja-JP" dirty="0">
                <a:latin typeface="Meiryo UI" panose="020B0604030504040204" pitchFamily="34" charset="-128"/>
                <a:ea typeface="Meiryo UI" panose="020B0604030504040204" pitchFamily="34" charset="-128"/>
              </a:rPr>
              <a:t>R</a:t>
            </a:r>
            <a:r>
              <a:rPr kumimoji="1" lang="ja-JP" altLang="en-US">
                <a:latin typeface="Meiryo UI" panose="020B0604030504040204" pitchFamily="34" charset="-128"/>
                <a:ea typeface="Meiryo UI" panose="020B0604030504040204" pitchFamily="34" charset="-128"/>
              </a:rPr>
              <a:t>＆</a:t>
            </a:r>
            <a:r>
              <a:rPr kumimoji="1" lang="en-US" altLang="ja-JP" dirty="0">
                <a:latin typeface="Meiryo UI" panose="020B0604030504040204" pitchFamily="34" charset="-128"/>
                <a:ea typeface="Meiryo UI" panose="020B0604030504040204" pitchFamily="34" charset="-128"/>
              </a:rPr>
              <a:t>D</a:t>
            </a:r>
            <a:r>
              <a:rPr kumimoji="1" lang="ja-JP" altLang="en-US">
                <a:latin typeface="Meiryo UI" panose="020B0604030504040204" pitchFamily="34" charset="-128"/>
                <a:ea typeface="Meiryo UI" panose="020B0604030504040204" pitchFamily="34" charset="-128"/>
              </a:rPr>
              <a:t>を想定していない。</a:t>
            </a:r>
            <a:endParaRPr kumimoji="1" lang="en-US" altLang="ja-JP" dirty="0">
              <a:latin typeface="Meiryo UI" panose="020B0604030504040204" pitchFamily="34" charset="-128"/>
              <a:ea typeface="Meiryo UI" panose="020B0604030504040204" pitchFamily="34" charset="-128"/>
            </a:endParaRPr>
          </a:p>
        </p:txBody>
      </p:sp>
      <p:sp>
        <p:nvSpPr>
          <p:cNvPr id="8" name="スライド番号プレースホルダー 3">
            <a:extLst>
              <a:ext uri="{FF2B5EF4-FFF2-40B4-BE49-F238E27FC236}">
                <a16:creationId xmlns:a16="http://schemas.microsoft.com/office/drawing/2014/main" id="{945C430D-5C7A-DC7B-90B0-4F4586F7E8CA}"/>
              </a:ext>
            </a:extLst>
          </p:cNvPr>
          <p:cNvSpPr txBox="1">
            <a:spLocks/>
          </p:cNvSpPr>
          <p:nvPr/>
        </p:nvSpPr>
        <p:spPr>
          <a:xfrm>
            <a:off x="9273918" y="6378856"/>
            <a:ext cx="516676" cy="376958"/>
          </a:xfrm>
          <a:prstGeom prst="rect">
            <a:avLst/>
          </a:prstGeom>
          <a:solidFill>
            <a:srgbClr val="FFFC00"/>
          </a:solidFill>
          <a:ln>
            <a:solidFill>
              <a:schemeClr val="tx1"/>
            </a:solid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93E0F35-3618-426D-8898-F6D86590068B}" type="slidenum">
              <a:rPr kumimoji="1" lang="ja-JP" altLang="en-US" sz="1800" b="1" smtClean="0">
                <a:solidFill>
                  <a:schemeClr val="tx1"/>
                </a:solidFill>
                <a:latin typeface="Meiryo UI" panose="020B0604030504040204" pitchFamily="34" charset="-128"/>
                <a:ea typeface="Meiryo UI" panose="020B0604030504040204" pitchFamily="34" charset="-128"/>
              </a:rPr>
              <a:pPr algn="ctr"/>
              <a:t>15</a:t>
            </a:fld>
            <a:endParaRPr kumimoji="1" lang="ja-JP" altLang="en-US" sz="1800" b="1" dirty="0">
              <a:solidFill>
                <a:schemeClr val="tx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913840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CEBAB1-245F-BD16-1348-FD2717391683}"/>
              </a:ext>
            </a:extLst>
          </p:cNvPr>
          <p:cNvSpPr txBox="1"/>
          <p:nvPr/>
        </p:nvSpPr>
        <p:spPr>
          <a:xfrm>
            <a:off x="4174298" y="135079"/>
            <a:ext cx="1107996" cy="461665"/>
          </a:xfrm>
          <a:prstGeom prst="rect">
            <a:avLst/>
          </a:prstGeom>
          <a:noFill/>
          <a:effectLst>
            <a:outerShdw blurRad="50800" dist="50800" dir="5400000" algn="ctr" rotWithShape="0">
              <a:srgbClr val="000000">
                <a:alpha val="40000"/>
              </a:srgbClr>
            </a:outerShdw>
          </a:effectLst>
        </p:spPr>
        <p:txBody>
          <a:bodyPr wrap="none" rtlCol="0">
            <a:spAutoFit/>
          </a:bodyPr>
          <a:lstStyle/>
          <a:p>
            <a:pPr algn="ctr"/>
            <a:r>
              <a:rPr kumimoji="1" lang="ja-JP" altLang="en-US" sz="2400" b="1">
                <a:solidFill>
                  <a:srgbClr val="0432FF"/>
                </a:solidFill>
                <a:latin typeface="メイリオ" panose="020B0604030504040204" pitchFamily="50" charset="-128"/>
                <a:ea typeface="メイリオ" panose="020B0604030504040204" pitchFamily="50" charset="-128"/>
              </a:rPr>
              <a:t>まとめ</a:t>
            </a:r>
            <a:endParaRPr lang="ja-JP" altLang="en-US" sz="2400" b="1" i="0" u="none" strike="noStrike" dirty="0">
              <a:solidFill>
                <a:srgbClr val="0432FF"/>
              </a:solidFill>
              <a:effectLst/>
              <a:latin typeface="Meiryo UI" panose="020B0604030504040204" pitchFamily="34" charset="-128"/>
              <a:ea typeface="Meiryo UI" panose="020B0604030504040204" pitchFamily="34" charset="-128"/>
            </a:endParaRPr>
          </a:p>
        </p:txBody>
      </p:sp>
      <p:sp>
        <p:nvSpPr>
          <p:cNvPr id="3" name="スライド番号プレースホルダー 3">
            <a:extLst>
              <a:ext uri="{FF2B5EF4-FFF2-40B4-BE49-F238E27FC236}">
                <a16:creationId xmlns:a16="http://schemas.microsoft.com/office/drawing/2014/main" id="{E50F981C-6C69-9D26-FB04-8AA9B4F591CE}"/>
              </a:ext>
            </a:extLst>
          </p:cNvPr>
          <p:cNvSpPr txBox="1">
            <a:spLocks/>
          </p:cNvSpPr>
          <p:nvPr/>
        </p:nvSpPr>
        <p:spPr>
          <a:xfrm>
            <a:off x="9273918" y="6378856"/>
            <a:ext cx="516676" cy="376958"/>
          </a:xfrm>
          <a:prstGeom prst="rect">
            <a:avLst/>
          </a:prstGeom>
          <a:solidFill>
            <a:srgbClr val="FFFC00"/>
          </a:solidFill>
          <a:ln>
            <a:solidFill>
              <a:schemeClr val="tx1"/>
            </a:solid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93E0F35-3618-426D-8898-F6D86590068B}" type="slidenum">
              <a:rPr kumimoji="1" lang="ja-JP" altLang="en-US" sz="1800" b="1" smtClean="0">
                <a:solidFill>
                  <a:schemeClr val="tx1"/>
                </a:solidFill>
                <a:latin typeface="Meiryo UI" panose="020B0604030504040204" pitchFamily="34" charset="-128"/>
                <a:ea typeface="Meiryo UI" panose="020B0604030504040204" pitchFamily="34" charset="-128"/>
              </a:rPr>
              <a:pPr algn="ctr"/>
              <a:t>16</a:t>
            </a:fld>
            <a:endParaRPr kumimoji="1" lang="ja-JP" altLang="en-US" sz="1800" b="1" dirty="0">
              <a:solidFill>
                <a:schemeClr val="tx1"/>
              </a:solidFill>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F607E8C8-46E8-CE51-C6C1-16A2D137F12E}"/>
              </a:ext>
            </a:extLst>
          </p:cNvPr>
          <p:cNvSpPr txBox="1"/>
          <p:nvPr/>
        </p:nvSpPr>
        <p:spPr>
          <a:xfrm>
            <a:off x="662097" y="1170131"/>
            <a:ext cx="8546753" cy="3754874"/>
          </a:xfrm>
          <a:prstGeom prst="rect">
            <a:avLst/>
          </a:prstGeom>
          <a:noFill/>
        </p:spPr>
        <p:txBody>
          <a:bodyPr wrap="square" rtlCol="0">
            <a:spAutoFit/>
          </a:bodyPr>
          <a:lstStyle/>
          <a:p>
            <a:pPr marL="285750" indent="-285750">
              <a:spcAft>
                <a:spcPts val="1200"/>
              </a:spcAft>
              <a:buFont typeface="Wingdings" pitchFamily="2" charset="2"/>
              <a:buChar char="l"/>
            </a:pPr>
            <a:r>
              <a:rPr kumimoji="1" lang="ja-JP" altLang="en-US">
                <a:latin typeface="Meiryo UI" panose="020B0604030504040204" pitchFamily="34" charset="-128"/>
                <a:ea typeface="Meiryo UI" panose="020B0604030504040204" pitchFamily="34" charset="-128"/>
              </a:rPr>
              <a:t>日欧協力で進める</a:t>
            </a:r>
            <a:r>
              <a:rPr kumimoji="1" lang="en-US" altLang="ja-JP" dirty="0">
                <a:highlight>
                  <a:srgbClr val="FFFF00"/>
                </a:highlight>
                <a:latin typeface="Meiryo UI" panose="020B0604030504040204" pitchFamily="34" charset="-128"/>
                <a:ea typeface="Meiryo UI" panose="020B0604030504040204" pitchFamily="34" charset="-128"/>
              </a:rPr>
              <a:t>IFMIF</a:t>
            </a:r>
            <a:r>
              <a:rPr kumimoji="1" lang="ja-JP" altLang="en-US">
                <a:highlight>
                  <a:srgbClr val="FFFF00"/>
                </a:highlight>
                <a:latin typeface="Meiryo UI" panose="020B0604030504040204" pitchFamily="34" charset="-128"/>
                <a:ea typeface="Meiryo UI" panose="020B0604030504040204" pitchFamily="34" charset="-128"/>
              </a:rPr>
              <a:t>原型加速器（</a:t>
            </a:r>
            <a:r>
              <a:rPr kumimoji="1" lang="en-US" altLang="ja-JP" dirty="0" err="1">
                <a:highlight>
                  <a:srgbClr val="FFFF00"/>
                </a:highlight>
                <a:latin typeface="Meiryo UI" panose="020B0604030504040204" pitchFamily="34" charset="-128"/>
                <a:ea typeface="Meiryo UI" panose="020B0604030504040204" pitchFamily="34" charset="-128"/>
              </a:rPr>
              <a:t>LIPAc</a:t>
            </a:r>
            <a:r>
              <a:rPr kumimoji="1" lang="ja-JP" altLang="en-US">
                <a:highlight>
                  <a:srgbClr val="FFFF00"/>
                </a:highlight>
                <a:latin typeface="Meiryo UI" panose="020B0604030504040204" pitchFamily="34" charset="-128"/>
                <a:ea typeface="Meiryo UI" panose="020B0604030504040204" pitchFamily="34" charset="-128"/>
              </a:rPr>
              <a:t>）</a:t>
            </a:r>
            <a:r>
              <a:rPr kumimoji="1" lang="ja-JP" altLang="en-US">
                <a:latin typeface="Meiryo UI" panose="020B0604030504040204" pitchFamily="34" charset="-128"/>
                <a:ea typeface="Meiryo UI" panose="020B0604030504040204" pitchFamily="34" charset="-128"/>
              </a:rPr>
              <a:t>は、</a:t>
            </a:r>
            <a:r>
              <a:rPr kumimoji="1" lang="en-US" altLang="ja-JP" dirty="0">
                <a:latin typeface="Meiryo UI" panose="020B0604030504040204" pitchFamily="34" charset="-128"/>
                <a:ea typeface="Meiryo UI" panose="020B0604030504040204" pitchFamily="34" charset="-128"/>
              </a:rPr>
              <a:t>2026</a:t>
            </a:r>
            <a:r>
              <a:rPr kumimoji="1" lang="ja-JP" altLang="en-US">
                <a:latin typeface="Meiryo UI" panose="020B0604030504040204" pitchFamily="34" charset="-128"/>
                <a:ea typeface="Meiryo UI" panose="020B0604030504040204" pitchFamily="34" charset="-128"/>
              </a:rPr>
              <a:t>年から最終試験を開始する予定。</a:t>
            </a:r>
            <a:r>
              <a:rPr kumimoji="1" lang="en-US" altLang="ja-JP" dirty="0">
                <a:latin typeface="Meiryo UI" panose="020B0604030504040204" pitchFamily="34" charset="-128"/>
                <a:ea typeface="Meiryo UI" panose="020B0604030504040204" pitchFamily="34" charset="-128"/>
              </a:rPr>
              <a:t>125mA-CW</a:t>
            </a:r>
            <a:r>
              <a:rPr kumimoji="1" lang="ja-JP" altLang="en-US">
                <a:latin typeface="Meiryo UI" panose="020B0604030504040204" pitchFamily="34" charset="-128"/>
                <a:ea typeface="Meiryo UI" panose="020B0604030504040204" pitchFamily="34" charset="-128"/>
              </a:rPr>
              <a:t>加速実証に向けた調整を継続中。</a:t>
            </a:r>
            <a:endParaRPr kumimoji="1" lang="en-US" altLang="ja-JP" dirty="0">
              <a:latin typeface="Meiryo UI" panose="020B0604030504040204" pitchFamily="34" charset="-128"/>
              <a:ea typeface="Meiryo UI" panose="020B0604030504040204" pitchFamily="34" charset="-128"/>
            </a:endParaRPr>
          </a:p>
          <a:p>
            <a:pPr marL="285750" indent="-285750">
              <a:spcAft>
                <a:spcPts val="1200"/>
              </a:spcAft>
              <a:buFont typeface="Wingdings" pitchFamily="2" charset="2"/>
              <a:buChar char="l"/>
            </a:pPr>
            <a:r>
              <a:rPr kumimoji="1" lang="en-US" altLang="ja-JP" dirty="0">
                <a:latin typeface="Meiryo UI" panose="020B0604030504040204" pitchFamily="34" charset="-128"/>
                <a:ea typeface="Meiryo UI" panose="020B0604030504040204" pitchFamily="34" charset="-128"/>
              </a:rPr>
              <a:t>IFMIF/EVEDA</a:t>
            </a:r>
            <a:r>
              <a:rPr kumimoji="1" lang="ja-JP" altLang="en-US">
                <a:latin typeface="Meiryo UI" panose="020B0604030504040204" pitchFamily="34" charset="-128"/>
                <a:ea typeface="Meiryo UI" panose="020B0604030504040204" pitchFamily="34" charset="-128"/>
              </a:rPr>
              <a:t>事業においてさまざまな課題を抽出し、解決方法を模索中。</a:t>
            </a:r>
            <a:endParaRPr kumimoji="1" lang="en-US" altLang="ja-JP" dirty="0">
              <a:latin typeface="Meiryo UI" panose="020B0604030504040204" pitchFamily="34" charset="-128"/>
              <a:ea typeface="Meiryo UI" panose="020B0604030504040204" pitchFamily="34" charset="-128"/>
            </a:endParaRPr>
          </a:p>
          <a:p>
            <a:pPr marL="285750" indent="-285750">
              <a:spcAft>
                <a:spcPts val="1200"/>
              </a:spcAft>
              <a:buFont typeface="Wingdings" pitchFamily="2" charset="2"/>
              <a:buChar char="l"/>
            </a:pPr>
            <a:r>
              <a:rPr kumimoji="1" lang="ja-JP" altLang="en-US">
                <a:latin typeface="Meiryo UI" panose="020B0604030504040204" pitchFamily="34" charset="-128"/>
                <a:ea typeface="Meiryo UI" panose="020B0604030504040204" pitchFamily="34" charset="-128"/>
              </a:rPr>
              <a:t>スペインが主導して進めている</a:t>
            </a:r>
            <a:r>
              <a:rPr kumimoji="1" lang="en-US" altLang="ja-JP" dirty="0">
                <a:highlight>
                  <a:srgbClr val="FFFF00"/>
                </a:highlight>
                <a:latin typeface="Meiryo UI" panose="020B0604030504040204" pitchFamily="34" charset="-128"/>
                <a:ea typeface="Meiryo UI" panose="020B0604030504040204" pitchFamily="34" charset="-128"/>
              </a:rPr>
              <a:t>DONES</a:t>
            </a:r>
            <a:r>
              <a:rPr kumimoji="1" lang="ja-JP" altLang="en-US">
                <a:highlight>
                  <a:srgbClr val="FFFF00"/>
                </a:highlight>
                <a:latin typeface="Meiryo UI" panose="020B0604030504040204" pitchFamily="34" charset="-128"/>
                <a:ea typeface="Meiryo UI" panose="020B0604030504040204" pitchFamily="34" charset="-128"/>
              </a:rPr>
              <a:t>計画</a:t>
            </a:r>
            <a:r>
              <a:rPr kumimoji="1" lang="ja-JP" altLang="en-US">
                <a:latin typeface="Meiryo UI" panose="020B0604030504040204" pitchFamily="34" charset="-128"/>
                <a:ea typeface="Meiryo UI" panose="020B0604030504040204" pitchFamily="34" charset="-128"/>
              </a:rPr>
              <a:t>（日本の</a:t>
            </a:r>
            <a:r>
              <a:rPr kumimoji="1" lang="en-US" altLang="ja-JP" dirty="0">
                <a:latin typeface="Meiryo UI" panose="020B0604030504040204" pitchFamily="34" charset="-128"/>
                <a:ea typeface="Meiryo UI" panose="020B0604030504040204" pitchFamily="34" charset="-128"/>
              </a:rPr>
              <a:t>A-FNS</a:t>
            </a:r>
            <a:r>
              <a:rPr kumimoji="1" lang="ja-JP" altLang="en-US">
                <a:latin typeface="Meiryo UI" panose="020B0604030504040204" pitchFamily="34" charset="-128"/>
                <a:ea typeface="Meiryo UI" panose="020B0604030504040204" pitchFamily="34" charset="-128"/>
              </a:rPr>
              <a:t>と同様の中性子源）が動き出し、日本としては政府間協議の下、計画に参画する方向で検討中。原型炉材料の中性子照射試験を</a:t>
            </a:r>
            <a:r>
              <a:rPr kumimoji="1" lang="en-US" altLang="ja-JP" dirty="0">
                <a:latin typeface="Meiryo UI" panose="020B0604030504040204" pitchFamily="34" charset="-128"/>
                <a:ea typeface="Meiryo UI" panose="020B0604030504040204" pitchFamily="34" charset="-128"/>
              </a:rPr>
              <a:t>2030</a:t>
            </a:r>
            <a:r>
              <a:rPr kumimoji="1" lang="ja-JP" altLang="en-US">
                <a:latin typeface="Meiryo UI" panose="020B0604030504040204" pitchFamily="34" charset="-128"/>
                <a:ea typeface="Meiryo UI" panose="020B0604030504040204" pitchFamily="34" charset="-128"/>
              </a:rPr>
              <a:t>年代に</a:t>
            </a:r>
            <a:r>
              <a:rPr kumimoji="1" lang="en-US" altLang="ja-JP" dirty="0">
                <a:latin typeface="Meiryo UI" panose="020B0604030504040204" pitchFamily="34" charset="-128"/>
                <a:ea typeface="Meiryo UI" panose="020B0604030504040204" pitchFamily="34" charset="-128"/>
              </a:rPr>
              <a:t>DONES</a:t>
            </a:r>
            <a:r>
              <a:rPr kumimoji="1" lang="ja-JP" altLang="en-US">
                <a:latin typeface="Meiryo UI" panose="020B0604030504040204" pitchFamily="34" charset="-128"/>
                <a:ea typeface="Meiryo UI" panose="020B0604030504040204" pitchFamily="34" charset="-128"/>
              </a:rPr>
              <a:t>を活用して実施。</a:t>
            </a:r>
            <a:endParaRPr kumimoji="1" lang="en-US" altLang="ja-JP" dirty="0">
              <a:latin typeface="Meiryo UI" panose="020B0604030504040204" pitchFamily="34" charset="-128"/>
              <a:ea typeface="Meiryo UI" panose="020B0604030504040204" pitchFamily="34" charset="-128"/>
            </a:endParaRPr>
          </a:p>
          <a:p>
            <a:pPr marL="285750" indent="-285750">
              <a:spcAft>
                <a:spcPts val="1200"/>
              </a:spcAft>
              <a:buFont typeface="Wingdings" pitchFamily="2" charset="2"/>
              <a:buChar char="l"/>
            </a:pPr>
            <a:r>
              <a:rPr kumimoji="1" lang="ja-JP" altLang="en-US">
                <a:latin typeface="Meiryo UI" panose="020B0604030504040204" pitchFamily="34" charset="-128"/>
                <a:ea typeface="Meiryo UI" panose="020B0604030504040204" pitchFamily="34" charset="-128"/>
              </a:rPr>
              <a:t>フュージョンエネルギーイノベーション戦略に基づき、原型炉を加速するための</a:t>
            </a:r>
            <a:r>
              <a:rPr kumimoji="1" lang="ja-JP" altLang="en-US">
                <a:highlight>
                  <a:srgbClr val="FFFF00"/>
                </a:highlight>
                <a:latin typeface="Meiryo UI" panose="020B0604030504040204" pitchFamily="34" charset="-128"/>
                <a:ea typeface="Meiryo UI" panose="020B0604030504040204" pitchFamily="34" charset="-128"/>
              </a:rPr>
              <a:t>原型炉用中性子源</a:t>
            </a:r>
            <a:r>
              <a:rPr kumimoji="1" lang="ja-JP" altLang="en-US">
                <a:latin typeface="Meiryo UI" panose="020B0604030504040204" pitchFamily="34" charset="-128"/>
                <a:ea typeface="Meiryo UI" panose="020B0604030504040204" pitchFamily="34" charset="-128"/>
              </a:rPr>
              <a:t>を別途検討。</a:t>
            </a:r>
            <a:r>
              <a:rPr kumimoji="1" lang="en-US" altLang="ja-JP" dirty="0">
                <a:latin typeface="Meiryo UI" panose="020B0604030504040204" pitchFamily="34" charset="-128"/>
                <a:ea typeface="Meiryo UI" panose="020B0604030504040204" pitchFamily="34" charset="-128"/>
              </a:rPr>
              <a:t>A-FNS</a:t>
            </a:r>
            <a:r>
              <a:rPr kumimoji="1" lang="ja-JP" altLang="en-US">
                <a:latin typeface="Meiryo UI" panose="020B0604030504040204" pitchFamily="34" charset="-128"/>
                <a:ea typeface="Meiryo UI" panose="020B0604030504040204" pitchFamily="34" charset="-128"/>
              </a:rPr>
              <a:t>の</a:t>
            </a:r>
            <a:r>
              <a:rPr kumimoji="1" lang="en-US" altLang="ja-JP" dirty="0">
                <a:latin typeface="Meiryo UI" panose="020B0604030504040204" pitchFamily="34" charset="-128"/>
                <a:ea typeface="Meiryo UI" panose="020B0604030504040204" pitchFamily="34" charset="-128"/>
              </a:rPr>
              <a:t>1/100</a:t>
            </a:r>
            <a:r>
              <a:rPr kumimoji="1" lang="ja-JP" altLang="en-US">
                <a:latin typeface="Meiryo UI" panose="020B0604030504040204" pitchFamily="34" charset="-128"/>
                <a:ea typeface="Meiryo UI" panose="020B0604030504040204" pitchFamily="34" charset="-128"/>
              </a:rPr>
              <a:t>程度の中性子発生量で、低コストで早期実現を目指す。主にブランケット機能検証のため原型炉</a:t>
            </a:r>
            <a:r>
              <a:rPr kumimoji="1" lang="en-US" altLang="ja-JP" dirty="0">
                <a:latin typeface="Meiryo UI" panose="020B0604030504040204" pitchFamily="34" charset="-128"/>
                <a:ea typeface="Meiryo UI" panose="020B0604030504040204" pitchFamily="34" charset="-128"/>
              </a:rPr>
              <a:t>R</a:t>
            </a:r>
            <a:r>
              <a:rPr kumimoji="1" lang="ja-JP" altLang="en-US">
                <a:latin typeface="Meiryo UI" panose="020B0604030504040204" pitchFamily="34" charset="-128"/>
                <a:ea typeface="Meiryo UI" panose="020B0604030504040204" pitchFamily="34" charset="-128"/>
              </a:rPr>
              <a:t>＆</a:t>
            </a:r>
            <a:r>
              <a:rPr kumimoji="1" lang="en-US" altLang="ja-JP" dirty="0">
                <a:latin typeface="Meiryo UI" panose="020B0604030504040204" pitchFamily="34" charset="-128"/>
                <a:ea typeface="Meiryo UI" panose="020B0604030504040204" pitchFamily="34" charset="-128"/>
              </a:rPr>
              <a:t>D</a:t>
            </a:r>
            <a:r>
              <a:rPr kumimoji="1" lang="ja-JP" altLang="en-US">
                <a:latin typeface="Meiryo UI" panose="020B0604030504040204" pitchFamily="34" charset="-128"/>
                <a:ea typeface="Meiryo UI" panose="020B0604030504040204" pitchFamily="34" charset="-128"/>
              </a:rPr>
              <a:t>を</a:t>
            </a:r>
            <a:r>
              <a:rPr kumimoji="1" lang="en-US" altLang="ja-JP" dirty="0">
                <a:latin typeface="Meiryo UI" panose="020B0604030504040204" pitchFamily="34" charset="-128"/>
                <a:ea typeface="Meiryo UI" panose="020B0604030504040204" pitchFamily="34" charset="-128"/>
              </a:rPr>
              <a:t>10</a:t>
            </a:r>
            <a:r>
              <a:rPr kumimoji="1" lang="ja-JP" altLang="en-US">
                <a:latin typeface="Meiryo UI" panose="020B0604030504040204" pitchFamily="34" charset="-128"/>
                <a:ea typeface="Meiryo UI" panose="020B0604030504040204" pitchFamily="34" charset="-128"/>
              </a:rPr>
              <a:t>年以内に実施。</a:t>
            </a:r>
            <a:endParaRPr kumimoji="1" lang="en-US" altLang="ja-JP" dirty="0">
              <a:latin typeface="Meiryo UI" panose="020B0604030504040204" pitchFamily="34" charset="-128"/>
              <a:ea typeface="Meiryo UI" panose="020B0604030504040204" pitchFamily="34" charset="-128"/>
            </a:endParaRPr>
          </a:p>
          <a:p>
            <a:pPr marL="285750" indent="-285750">
              <a:spcAft>
                <a:spcPts val="1200"/>
              </a:spcAft>
              <a:buFont typeface="Wingdings" pitchFamily="2" charset="2"/>
              <a:buChar char="l"/>
            </a:pPr>
            <a:r>
              <a:rPr kumimoji="1" lang="ja-JP" altLang="en-US">
                <a:latin typeface="Meiryo UI" panose="020B0604030504040204" pitchFamily="34" charset="-128"/>
                <a:ea typeface="Meiryo UI" panose="020B0604030504040204" pitchFamily="34" charset="-128"/>
              </a:rPr>
              <a:t>上記の計画に、奥野プロジェクトで進める中性子源の</a:t>
            </a:r>
            <a:r>
              <a:rPr kumimoji="1" lang="ja-JP" altLang="en-US">
                <a:highlight>
                  <a:srgbClr val="FFFF00"/>
                </a:highlight>
                <a:latin typeface="Meiryo UI" panose="020B0604030504040204" pitchFamily="34" charset="-128"/>
                <a:ea typeface="Meiryo UI" panose="020B0604030504040204" pitchFamily="34" charset="-128"/>
              </a:rPr>
              <a:t>スペックとスケジュールが合致するのであれば非常に魅力的</a:t>
            </a:r>
            <a:r>
              <a:rPr kumimoji="1" lang="ja-JP" altLang="en-US">
                <a:latin typeface="Meiryo UI" panose="020B0604030504040204" pitchFamily="34" charset="-128"/>
                <a:ea typeface="Meiryo UI" panose="020B0604030504040204" pitchFamily="34" charset="-128"/>
              </a:rPr>
              <a:t>。</a:t>
            </a:r>
            <a:endParaRPr kumimoji="1" lang="en-US" altLang="ja-JP"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03797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DEMO2.jpg">
            <a:extLst>
              <a:ext uri="{FF2B5EF4-FFF2-40B4-BE49-F238E27FC236}">
                <a16:creationId xmlns:a16="http://schemas.microsoft.com/office/drawing/2014/main" id="{B92AF09E-87FB-7147-AA5D-761B28EA0FD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b="-6758"/>
          <a:stretch/>
        </p:blipFill>
        <p:spPr>
          <a:xfrm>
            <a:off x="6224792" y="1880270"/>
            <a:ext cx="2178643" cy="1389747"/>
          </a:xfrm>
          <a:prstGeom prst="rect">
            <a:avLst/>
          </a:prstGeom>
          <a:ln>
            <a:noFill/>
          </a:ln>
          <a:effectLst>
            <a:softEdge rad="112500"/>
          </a:effectLst>
        </p:spPr>
      </p:pic>
      <p:cxnSp>
        <p:nvCxnSpPr>
          <p:cNvPr id="4" name="直線コネクタ 3">
            <a:extLst>
              <a:ext uri="{FF2B5EF4-FFF2-40B4-BE49-F238E27FC236}">
                <a16:creationId xmlns:a16="http://schemas.microsoft.com/office/drawing/2014/main" id="{B79FF7A5-33EB-A546-8119-A60B219108A2}"/>
              </a:ext>
            </a:extLst>
          </p:cNvPr>
          <p:cNvCxnSpPr/>
          <p:nvPr/>
        </p:nvCxnSpPr>
        <p:spPr>
          <a:xfrm flipH="1">
            <a:off x="6070832" y="1105888"/>
            <a:ext cx="0" cy="5338618"/>
          </a:xfrm>
          <a:prstGeom prst="line">
            <a:avLst/>
          </a:prstGeom>
          <a:ln w="2222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上矢印 4">
            <a:extLst>
              <a:ext uri="{FF2B5EF4-FFF2-40B4-BE49-F238E27FC236}">
                <a16:creationId xmlns:a16="http://schemas.microsoft.com/office/drawing/2014/main" id="{8902415B-C5E9-0C4A-BF7C-8FA4BF2D5CEE}"/>
              </a:ext>
            </a:extLst>
          </p:cNvPr>
          <p:cNvSpPr/>
          <p:nvPr/>
        </p:nvSpPr>
        <p:spPr>
          <a:xfrm rot="3784086">
            <a:off x="4469229" y="2211733"/>
            <a:ext cx="341014" cy="3541921"/>
          </a:xfrm>
          <a:prstGeom prst="upArrow">
            <a:avLst>
              <a:gd name="adj1" fmla="val 49015"/>
              <a:gd name="adj2" fmla="val 50000"/>
            </a:avLst>
          </a:prstGeom>
          <a:gradFill>
            <a:gsLst>
              <a:gs pos="13000">
                <a:srgbClr val="A1EE42"/>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 name="正方形/長方形 5">
            <a:extLst>
              <a:ext uri="{FF2B5EF4-FFF2-40B4-BE49-F238E27FC236}">
                <a16:creationId xmlns:a16="http://schemas.microsoft.com/office/drawing/2014/main" id="{36E4A3FE-F031-AA41-A978-CB6D60C046DC}"/>
              </a:ext>
            </a:extLst>
          </p:cNvPr>
          <p:cNvSpPr/>
          <p:nvPr/>
        </p:nvSpPr>
        <p:spPr>
          <a:xfrm>
            <a:off x="2270984" y="1740673"/>
            <a:ext cx="3279588" cy="1879307"/>
          </a:xfrm>
          <a:prstGeom prst="rect">
            <a:avLst/>
          </a:prstGeom>
          <a:solidFill>
            <a:schemeClr val="bg1"/>
          </a:solidFill>
          <a:ln w="38100">
            <a:solidFill>
              <a:srgbClr val="FFD3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 name="テキスト ボックス 10">
            <a:extLst>
              <a:ext uri="{FF2B5EF4-FFF2-40B4-BE49-F238E27FC236}">
                <a16:creationId xmlns:a16="http://schemas.microsoft.com/office/drawing/2014/main" id="{281C8A73-D8E2-1F46-9610-9E303EC81697}"/>
              </a:ext>
            </a:extLst>
          </p:cNvPr>
          <p:cNvSpPr txBox="1">
            <a:spLocks noChangeArrowheads="1"/>
          </p:cNvSpPr>
          <p:nvPr/>
        </p:nvSpPr>
        <p:spPr bwMode="auto">
          <a:xfrm>
            <a:off x="170864" y="3509425"/>
            <a:ext cx="1609669" cy="433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108">
                <a:latin typeface="Meiryo" charset="-128"/>
                <a:ea typeface="Meiryo" charset="-128"/>
                <a:cs typeface="Meiryo" charset="-128"/>
              </a:rPr>
              <a:t>超高温プラズマ</a:t>
            </a:r>
            <a:endParaRPr lang="en-US" altLang="ja-JP" sz="1108">
              <a:latin typeface="Meiryo" charset="-128"/>
              <a:ea typeface="Meiryo" charset="-128"/>
              <a:cs typeface="Meiryo" charset="-128"/>
            </a:endParaRPr>
          </a:p>
          <a:p>
            <a:pPr algn="ctr" eaLnBrk="1" hangingPunct="1"/>
            <a:r>
              <a:rPr lang="ja-JP" altLang="en-US" sz="1108">
                <a:latin typeface="Meiryo" charset="-128"/>
                <a:ea typeface="Meiryo" charset="-128"/>
                <a:cs typeface="Meiryo" charset="-128"/>
              </a:rPr>
              <a:t>の実現</a:t>
            </a:r>
          </a:p>
        </p:txBody>
      </p:sp>
      <p:pic>
        <p:nvPicPr>
          <p:cNvPr id="8" name="Picture 9">
            <a:extLst>
              <a:ext uri="{FF2B5EF4-FFF2-40B4-BE49-F238E27FC236}">
                <a16:creationId xmlns:a16="http://schemas.microsoft.com/office/drawing/2014/main" id="{AE7F99F8-E612-E441-975F-60EB5023F81A}"/>
              </a:ext>
            </a:extLst>
          </p:cNvPr>
          <p:cNvPicPr preferRelativeResize="0">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761" y="2643746"/>
            <a:ext cx="1220102" cy="854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図 188" descr="media_photos_09透過済.png">
            <a:extLst>
              <a:ext uri="{FF2B5EF4-FFF2-40B4-BE49-F238E27FC236}">
                <a16:creationId xmlns:a16="http://schemas.microsoft.com/office/drawing/2014/main" id="{0F6E40B9-5525-E447-898B-B7F518D4D874}"/>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187455" y="1961553"/>
            <a:ext cx="1738441" cy="1590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テキスト ボックス 2">
            <a:extLst>
              <a:ext uri="{FF2B5EF4-FFF2-40B4-BE49-F238E27FC236}">
                <a16:creationId xmlns:a16="http://schemas.microsoft.com/office/drawing/2014/main" id="{39253126-D258-434B-A7D2-4A911910D78A}"/>
              </a:ext>
            </a:extLst>
          </p:cNvPr>
          <p:cNvSpPr txBox="1">
            <a:spLocks noChangeArrowheads="1"/>
          </p:cNvSpPr>
          <p:nvPr/>
        </p:nvSpPr>
        <p:spPr bwMode="auto">
          <a:xfrm>
            <a:off x="3700563" y="3340226"/>
            <a:ext cx="1603324" cy="319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738">
                <a:latin typeface="Meiryo" charset="-128"/>
                <a:ea typeface="Meiryo" charset="-128"/>
                <a:cs typeface="Meiryo" charset="-128"/>
              </a:rPr>
              <a:t>フランス</a:t>
            </a:r>
            <a:endParaRPr lang="en-US" altLang="ja-JP" sz="738">
              <a:latin typeface="Meiryo" charset="-128"/>
              <a:ea typeface="Meiryo" charset="-128"/>
              <a:cs typeface="Meiryo" charset="-128"/>
            </a:endParaRPr>
          </a:p>
          <a:p>
            <a:pPr eaLnBrk="1" hangingPunct="1"/>
            <a:r>
              <a:rPr lang="ja-JP" altLang="en-US" sz="738">
                <a:latin typeface="Meiryo" charset="-128"/>
                <a:ea typeface="Meiryo" charset="-128"/>
                <a:cs typeface="Meiryo" charset="-128"/>
              </a:rPr>
              <a:t>サン・ポール・レ・デュランス市</a:t>
            </a:r>
            <a:endParaRPr lang="en-US" altLang="ja-JP" sz="738">
              <a:latin typeface="Meiryo" charset="-128"/>
              <a:ea typeface="Meiryo" charset="-128"/>
              <a:cs typeface="Meiryo" charset="-128"/>
            </a:endParaRPr>
          </a:p>
        </p:txBody>
      </p:sp>
      <p:sp>
        <p:nvSpPr>
          <p:cNvPr id="11" name="Text Box 8">
            <a:extLst>
              <a:ext uri="{FF2B5EF4-FFF2-40B4-BE49-F238E27FC236}">
                <a16:creationId xmlns:a16="http://schemas.microsoft.com/office/drawing/2014/main" id="{56ECB358-50EC-B34B-B877-F7A084AF400A}"/>
              </a:ext>
            </a:extLst>
          </p:cNvPr>
          <p:cNvSpPr txBox="1">
            <a:spLocks noChangeArrowheads="1"/>
          </p:cNvSpPr>
          <p:nvPr/>
        </p:nvSpPr>
        <p:spPr bwMode="auto">
          <a:xfrm>
            <a:off x="158557" y="1938948"/>
            <a:ext cx="1482972" cy="201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1165225" eaLnBrk="0" hangingPunct="0">
              <a:defRPr kumimoji="1">
                <a:solidFill>
                  <a:schemeClr val="tx1"/>
                </a:solidFill>
                <a:latin typeface="Arial" pitchFamily="34" charset="0"/>
                <a:ea typeface="ＭＳ Ｐゴシック" pitchFamily="50" charset="-128"/>
              </a:defRPr>
            </a:lvl1pPr>
            <a:lvl2pPr marL="742950" indent="-285750" defTabSz="1165225" eaLnBrk="0" hangingPunct="0">
              <a:defRPr kumimoji="1">
                <a:solidFill>
                  <a:schemeClr val="tx1"/>
                </a:solidFill>
                <a:latin typeface="Arial" pitchFamily="34" charset="0"/>
                <a:ea typeface="ＭＳ Ｐゴシック" pitchFamily="50" charset="-128"/>
              </a:defRPr>
            </a:lvl2pPr>
            <a:lvl3pPr marL="1143000" indent="-228600" defTabSz="1165225" eaLnBrk="0" hangingPunct="0">
              <a:defRPr kumimoji="1">
                <a:solidFill>
                  <a:schemeClr val="tx1"/>
                </a:solidFill>
                <a:latin typeface="Arial" pitchFamily="34" charset="0"/>
                <a:ea typeface="ＭＳ Ｐゴシック" pitchFamily="50" charset="-128"/>
              </a:defRPr>
            </a:lvl3pPr>
            <a:lvl4pPr marL="1600200" indent="-228600" defTabSz="1165225" eaLnBrk="0" hangingPunct="0">
              <a:defRPr kumimoji="1">
                <a:solidFill>
                  <a:schemeClr val="tx1"/>
                </a:solidFill>
                <a:latin typeface="Arial" pitchFamily="34" charset="0"/>
                <a:ea typeface="ＭＳ Ｐゴシック" pitchFamily="50" charset="-128"/>
              </a:defRPr>
            </a:lvl4pPr>
            <a:lvl5pPr marL="2057400" indent="-228600" defTabSz="1165225" eaLnBrk="0" hangingPunct="0">
              <a:defRPr kumimoji="1">
                <a:solidFill>
                  <a:schemeClr val="tx1"/>
                </a:solidFill>
                <a:latin typeface="Arial" pitchFamily="34" charset="0"/>
                <a:ea typeface="ＭＳ Ｐゴシック" pitchFamily="50" charset="-128"/>
              </a:defRPr>
            </a:lvl5pPr>
            <a:lvl6pPr marL="2514600" indent="-228600" defTabSz="116522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16522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16522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16522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kumimoji="0" lang="ja-JP" altLang="en-US" b="1">
                <a:solidFill>
                  <a:srgbClr val="9900CC"/>
                </a:solidFill>
                <a:latin typeface="Meiryo" charset="-128"/>
                <a:ea typeface="Meiryo" charset="-128"/>
                <a:cs typeface="Meiryo" charset="-128"/>
              </a:rPr>
              <a:t>科学的実現性</a:t>
            </a:r>
          </a:p>
        </p:txBody>
      </p:sp>
      <p:sp>
        <p:nvSpPr>
          <p:cNvPr id="12" name="Text Box 34">
            <a:extLst>
              <a:ext uri="{FF2B5EF4-FFF2-40B4-BE49-F238E27FC236}">
                <a16:creationId xmlns:a16="http://schemas.microsoft.com/office/drawing/2014/main" id="{0A027889-7C8A-3B48-982F-324F8BC3869B}"/>
              </a:ext>
            </a:extLst>
          </p:cNvPr>
          <p:cNvSpPr txBox="1">
            <a:spLocks noChangeArrowheads="1"/>
          </p:cNvSpPr>
          <p:nvPr/>
        </p:nvSpPr>
        <p:spPr bwMode="auto">
          <a:xfrm>
            <a:off x="1723787" y="6072608"/>
            <a:ext cx="4371620" cy="567537"/>
          </a:xfrm>
          <a:prstGeom prst="rect">
            <a:avLst/>
          </a:prstGeom>
          <a:noFill/>
          <a:ln w="9525">
            <a:noFill/>
            <a:miter lim="800000"/>
            <a:headEnd/>
            <a:tailEnd/>
          </a:ln>
        </p:spPr>
        <p:txBody>
          <a:bodyPr wrap="square" lIns="74368" tIns="37184" rIns="74368" bIns="37184">
            <a:spAutoFit/>
          </a:bodyPr>
          <a:lstStyle>
            <a:lvl1pPr>
              <a:defRPr kumimoji="1" sz="1600">
                <a:solidFill>
                  <a:schemeClr val="tx1"/>
                </a:solidFill>
                <a:latin typeface="Symbol" charset="0"/>
                <a:ea typeface="ＭＳ Ｐゴシック" charset="0"/>
                <a:cs typeface="ＭＳ Ｐゴシック" charset="0"/>
              </a:defRPr>
            </a:lvl1pPr>
            <a:lvl2pPr marL="37931725" indent="-37474525">
              <a:defRPr kumimoji="1" sz="1600">
                <a:solidFill>
                  <a:schemeClr val="tx1"/>
                </a:solidFill>
                <a:latin typeface="Symbol" charset="0"/>
                <a:ea typeface="ＭＳ Ｐゴシック" charset="0"/>
              </a:defRPr>
            </a:lvl2pPr>
            <a:lvl3pPr>
              <a:defRPr kumimoji="1" sz="1600">
                <a:solidFill>
                  <a:schemeClr val="tx1"/>
                </a:solidFill>
                <a:latin typeface="Symbol" charset="0"/>
                <a:ea typeface="ＭＳ Ｐゴシック" charset="0"/>
              </a:defRPr>
            </a:lvl3pPr>
            <a:lvl4pPr>
              <a:defRPr kumimoji="1" sz="1600">
                <a:solidFill>
                  <a:schemeClr val="tx1"/>
                </a:solidFill>
                <a:latin typeface="Symbol" charset="0"/>
                <a:ea typeface="ＭＳ Ｐゴシック" charset="0"/>
              </a:defRPr>
            </a:lvl4pPr>
            <a:lvl5pPr>
              <a:defRPr kumimoji="1" sz="1600">
                <a:solidFill>
                  <a:schemeClr val="tx1"/>
                </a:solidFill>
                <a:latin typeface="Symbol" charset="0"/>
                <a:ea typeface="ＭＳ Ｐゴシック" charset="0"/>
              </a:defRPr>
            </a:lvl5pPr>
            <a:lvl6pPr marL="457200" fontAlgn="base">
              <a:spcBef>
                <a:spcPct val="0"/>
              </a:spcBef>
              <a:spcAft>
                <a:spcPct val="0"/>
              </a:spcAft>
              <a:defRPr kumimoji="1" sz="1600">
                <a:solidFill>
                  <a:schemeClr val="tx1"/>
                </a:solidFill>
                <a:latin typeface="Symbol" charset="0"/>
                <a:ea typeface="ＭＳ Ｐゴシック" charset="0"/>
              </a:defRPr>
            </a:lvl6pPr>
            <a:lvl7pPr marL="914400" fontAlgn="base">
              <a:spcBef>
                <a:spcPct val="0"/>
              </a:spcBef>
              <a:spcAft>
                <a:spcPct val="0"/>
              </a:spcAft>
              <a:defRPr kumimoji="1" sz="1600">
                <a:solidFill>
                  <a:schemeClr val="tx1"/>
                </a:solidFill>
                <a:latin typeface="Symbol" charset="0"/>
                <a:ea typeface="ＭＳ Ｐゴシック" charset="0"/>
              </a:defRPr>
            </a:lvl7pPr>
            <a:lvl8pPr marL="1371600" fontAlgn="base">
              <a:spcBef>
                <a:spcPct val="0"/>
              </a:spcBef>
              <a:spcAft>
                <a:spcPct val="0"/>
              </a:spcAft>
              <a:defRPr kumimoji="1" sz="1600">
                <a:solidFill>
                  <a:schemeClr val="tx1"/>
                </a:solidFill>
                <a:latin typeface="Symbol" charset="0"/>
                <a:ea typeface="ＭＳ Ｐゴシック" charset="0"/>
              </a:defRPr>
            </a:lvl8pPr>
            <a:lvl9pPr marL="1828800" fontAlgn="base">
              <a:spcBef>
                <a:spcPct val="0"/>
              </a:spcBef>
              <a:spcAft>
                <a:spcPct val="0"/>
              </a:spcAft>
              <a:defRPr kumimoji="1" sz="1600">
                <a:solidFill>
                  <a:schemeClr val="tx1"/>
                </a:solidFill>
                <a:latin typeface="Symbol" charset="0"/>
                <a:ea typeface="ＭＳ Ｐゴシック" charset="0"/>
              </a:defRPr>
            </a:lvl9pPr>
          </a:lstStyle>
          <a:p>
            <a:pPr algn="ctr">
              <a:defRPr/>
            </a:pPr>
            <a:r>
              <a:rPr kumimoji="0" lang="ja-JP" altLang="en-US" b="1">
                <a:solidFill>
                  <a:srgbClr val="FF0000"/>
                </a:solidFill>
                <a:latin typeface="Meiryo" charset="-128"/>
                <a:ea typeface="Meiryo" charset="-128"/>
                <a:cs typeface="Meiryo" charset="-128"/>
              </a:rPr>
              <a:t>核融合エネルギー研究分野における</a:t>
            </a:r>
            <a:endParaRPr kumimoji="0" lang="en-US" altLang="ja-JP" b="1">
              <a:solidFill>
                <a:srgbClr val="FF0000"/>
              </a:solidFill>
              <a:latin typeface="Meiryo" charset="-128"/>
              <a:ea typeface="Meiryo" charset="-128"/>
              <a:cs typeface="Meiryo" charset="-128"/>
            </a:endParaRPr>
          </a:p>
          <a:p>
            <a:pPr algn="ctr">
              <a:defRPr/>
            </a:pPr>
            <a:r>
              <a:rPr kumimoji="0" lang="ja-JP" altLang="en-US" b="1">
                <a:solidFill>
                  <a:srgbClr val="FF0000"/>
                </a:solidFill>
                <a:latin typeface="Meiryo" charset="-128"/>
                <a:ea typeface="Meiryo" charset="-128"/>
                <a:cs typeface="Meiryo" charset="-128"/>
              </a:rPr>
              <a:t>幅広いアプローチ</a:t>
            </a:r>
            <a:r>
              <a:rPr kumimoji="0" lang="en-US" altLang="ja-JP" b="1">
                <a:solidFill>
                  <a:srgbClr val="FF0000"/>
                </a:solidFill>
                <a:latin typeface="Meiryo" charset="-128"/>
                <a:ea typeface="Meiryo" charset="-128"/>
                <a:cs typeface="Meiryo" charset="-128"/>
              </a:rPr>
              <a:t>(BA)</a:t>
            </a:r>
            <a:r>
              <a:rPr kumimoji="0" lang="ja-JP" altLang="en-US" b="1">
                <a:solidFill>
                  <a:srgbClr val="FF0000"/>
                </a:solidFill>
                <a:latin typeface="Meiryo" charset="-128"/>
                <a:ea typeface="Meiryo" charset="-128"/>
                <a:cs typeface="Meiryo" charset="-128"/>
              </a:rPr>
              <a:t>活動</a:t>
            </a:r>
          </a:p>
        </p:txBody>
      </p:sp>
      <p:sp>
        <p:nvSpPr>
          <p:cNvPr id="13" name="Rectangle 41">
            <a:extLst>
              <a:ext uri="{FF2B5EF4-FFF2-40B4-BE49-F238E27FC236}">
                <a16:creationId xmlns:a16="http://schemas.microsoft.com/office/drawing/2014/main" id="{40AE7011-30C5-0649-ADD5-84D17E40E6DA}"/>
              </a:ext>
            </a:extLst>
          </p:cNvPr>
          <p:cNvSpPr>
            <a:spLocks noChangeArrowheads="1"/>
          </p:cNvSpPr>
          <p:nvPr/>
        </p:nvSpPr>
        <p:spPr bwMode="auto">
          <a:xfrm>
            <a:off x="1806677" y="5516583"/>
            <a:ext cx="1567226" cy="34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4368" tIns="37184" rIns="74368" bIns="3718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lnSpc>
                <a:spcPct val="85000"/>
              </a:lnSpc>
            </a:pPr>
            <a:r>
              <a:rPr lang="ja-JP" altLang="en-US" sz="1015" b="1">
                <a:latin typeface="Meiryo" charset="-128"/>
                <a:ea typeface="Meiryo" charset="-128"/>
                <a:cs typeface="Meiryo" charset="-128"/>
              </a:rPr>
              <a:t>サテライト・トカマク</a:t>
            </a:r>
            <a:r>
              <a:rPr lang="en-US" altLang="ja-JP" sz="1015" b="1">
                <a:latin typeface="Meiryo" charset="-128"/>
                <a:ea typeface="Meiryo" charset="-128"/>
                <a:cs typeface="Meiryo" charset="-128"/>
              </a:rPr>
              <a:t>JT-60SA</a:t>
            </a:r>
          </a:p>
        </p:txBody>
      </p:sp>
      <p:sp>
        <p:nvSpPr>
          <p:cNvPr id="14" name="Titre 1">
            <a:extLst>
              <a:ext uri="{FF2B5EF4-FFF2-40B4-BE49-F238E27FC236}">
                <a16:creationId xmlns:a16="http://schemas.microsoft.com/office/drawing/2014/main" id="{0FF5A045-DFE4-AB4C-9BE3-A46AA2C41893}"/>
              </a:ext>
            </a:extLst>
          </p:cNvPr>
          <p:cNvSpPr>
            <a:spLocks noChangeArrowheads="1"/>
          </p:cNvSpPr>
          <p:nvPr/>
        </p:nvSpPr>
        <p:spPr bwMode="auto">
          <a:xfrm>
            <a:off x="3368411" y="5426171"/>
            <a:ext cx="1631040" cy="623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defTabSz="879475" eaLnBrk="0" hangingPunct="0">
              <a:defRPr kumimoji="1">
                <a:solidFill>
                  <a:schemeClr val="tx1"/>
                </a:solidFill>
                <a:latin typeface="Arial" pitchFamily="34" charset="0"/>
                <a:ea typeface="ＭＳ Ｐゴシック" pitchFamily="50" charset="-128"/>
              </a:defRPr>
            </a:lvl1pPr>
            <a:lvl2pPr marL="742950" indent="-285750" defTabSz="879475" eaLnBrk="0" hangingPunct="0">
              <a:defRPr kumimoji="1">
                <a:solidFill>
                  <a:schemeClr val="tx1"/>
                </a:solidFill>
                <a:latin typeface="Arial" pitchFamily="34" charset="0"/>
                <a:ea typeface="ＭＳ Ｐゴシック" pitchFamily="50" charset="-128"/>
              </a:defRPr>
            </a:lvl2pPr>
            <a:lvl3pPr marL="1143000" indent="-228600" defTabSz="879475" eaLnBrk="0" hangingPunct="0">
              <a:defRPr kumimoji="1">
                <a:solidFill>
                  <a:schemeClr val="tx1"/>
                </a:solidFill>
                <a:latin typeface="Arial" pitchFamily="34" charset="0"/>
                <a:ea typeface="ＭＳ Ｐゴシック" pitchFamily="50" charset="-128"/>
              </a:defRPr>
            </a:lvl3pPr>
            <a:lvl4pPr marL="1600200" indent="-228600" defTabSz="879475" eaLnBrk="0" hangingPunct="0">
              <a:defRPr kumimoji="1">
                <a:solidFill>
                  <a:schemeClr val="tx1"/>
                </a:solidFill>
                <a:latin typeface="Arial" pitchFamily="34" charset="0"/>
                <a:ea typeface="ＭＳ Ｐゴシック" pitchFamily="50" charset="-128"/>
              </a:defRPr>
            </a:lvl4pPr>
            <a:lvl5pPr marL="2057400" indent="-228600" defTabSz="879475" eaLnBrk="0" hangingPunct="0">
              <a:defRPr kumimoji="1">
                <a:solidFill>
                  <a:schemeClr val="tx1"/>
                </a:solidFill>
                <a:latin typeface="Arial" pitchFamily="34" charset="0"/>
                <a:ea typeface="ＭＳ Ｐゴシック" pitchFamily="50" charset="-128"/>
              </a:defRPr>
            </a:lvl5pPr>
            <a:lvl6pPr marL="2514600" indent="-228600" defTabSz="87947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87947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87947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87947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015" b="1">
                <a:latin typeface="Meiryo" charset="-128"/>
                <a:ea typeface="Meiryo" charset="-128"/>
                <a:cs typeface="Meiryo" charset="-128"/>
              </a:rPr>
              <a:t>国際核融合エネルギー</a:t>
            </a:r>
            <a:endParaRPr lang="en-US" altLang="ja-JP" sz="1015" b="1">
              <a:latin typeface="Meiryo" charset="-128"/>
              <a:ea typeface="Meiryo" charset="-128"/>
              <a:cs typeface="Meiryo" charset="-128"/>
            </a:endParaRPr>
          </a:p>
          <a:p>
            <a:pPr eaLnBrk="1" hangingPunct="1"/>
            <a:r>
              <a:rPr lang="ja-JP" altLang="en-US" sz="1015" b="1">
                <a:latin typeface="Meiryo" charset="-128"/>
                <a:ea typeface="Meiryo" charset="-128"/>
                <a:cs typeface="Meiryo" charset="-128"/>
              </a:rPr>
              <a:t>研究センター</a:t>
            </a:r>
            <a:endParaRPr lang="en-US" altLang="ja-JP" sz="1015" b="1">
              <a:latin typeface="Meiryo" charset="-128"/>
              <a:ea typeface="Meiryo" charset="-128"/>
              <a:cs typeface="Meiryo" charset="-128"/>
            </a:endParaRPr>
          </a:p>
          <a:p>
            <a:pPr eaLnBrk="1" hangingPunct="1"/>
            <a:endParaRPr lang="en-GB" altLang="ja-JP" sz="1015" b="1">
              <a:latin typeface="Meiryo" charset="-128"/>
              <a:ea typeface="Meiryo" charset="-128"/>
              <a:cs typeface="Meiryo" charset="-128"/>
            </a:endParaRPr>
          </a:p>
        </p:txBody>
      </p:sp>
      <p:pic>
        <p:nvPicPr>
          <p:cNvPr id="15" name="Picture 137" descr="jt60sa">
            <a:extLst>
              <a:ext uri="{FF2B5EF4-FFF2-40B4-BE49-F238E27FC236}">
                <a16:creationId xmlns:a16="http://schemas.microsoft.com/office/drawing/2014/main" id="{A5DF5881-010B-C24D-8B39-C463D447CF9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77506" y="4624965"/>
            <a:ext cx="1223698" cy="892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B17CC03A-7BA1-5B40-9958-256B499EF9F7}"/>
              </a:ext>
            </a:extLst>
          </p:cNvPr>
          <p:cNvSpPr txBox="1">
            <a:spLocks noChangeArrowheads="1"/>
          </p:cNvSpPr>
          <p:nvPr/>
        </p:nvSpPr>
        <p:spPr bwMode="auto">
          <a:xfrm>
            <a:off x="2348947" y="1766730"/>
            <a:ext cx="3304699" cy="407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045" b="1">
                <a:latin typeface="Meiryo" charset="-128"/>
                <a:ea typeface="Meiryo" charset="-128"/>
                <a:cs typeface="Meiryo" charset="-128"/>
              </a:rPr>
              <a:t>ITER</a:t>
            </a:r>
            <a:r>
              <a:rPr lang="ja-JP" altLang="en-US" sz="1662">
                <a:latin typeface="Meiryo" charset="-128"/>
                <a:ea typeface="Meiryo" charset="-128"/>
                <a:cs typeface="Meiryo" charset="-128"/>
              </a:rPr>
              <a:t>（国際熱核融合実験炉）</a:t>
            </a:r>
            <a:endParaRPr lang="en-US" altLang="ja-JP" sz="1662">
              <a:latin typeface="Meiryo" charset="-128"/>
              <a:ea typeface="Meiryo" charset="-128"/>
              <a:cs typeface="Meiryo" charset="-128"/>
            </a:endParaRPr>
          </a:p>
        </p:txBody>
      </p:sp>
      <p:sp>
        <p:nvSpPr>
          <p:cNvPr id="17" name="正方形/長方形 16">
            <a:extLst>
              <a:ext uri="{FF2B5EF4-FFF2-40B4-BE49-F238E27FC236}">
                <a16:creationId xmlns:a16="http://schemas.microsoft.com/office/drawing/2014/main" id="{4A48A919-7FDF-0D47-94D9-EE9427888BC9}"/>
              </a:ext>
            </a:extLst>
          </p:cNvPr>
          <p:cNvSpPr/>
          <p:nvPr/>
        </p:nvSpPr>
        <p:spPr>
          <a:xfrm>
            <a:off x="4729584" y="4709665"/>
            <a:ext cx="1219280" cy="716505"/>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534"/>
          </a:p>
        </p:txBody>
      </p:sp>
      <p:pic>
        <p:nvPicPr>
          <p:cNvPr id="18" name="図 17" descr="名称未設定.png">
            <a:extLst>
              <a:ext uri="{FF2B5EF4-FFF2-40B4-BE49-F238E27FC236}">
                <a16:creationId xmlns:a16="http://schemas.microsoft.com/office/drawing/2014/main" id="{D2EF2FBA-0BC3-0D4C-8D88-C73CBC3AD994}"/>
              </a:ext>
            </a:extLst>
          </p:cNvPr>
          <p:cNvPicPr>
            <a:picLocks noChangeAspect="1"/>
          </p:cNvPicPr>
          <p:nvPr/>
        </p:nvPicPr>
        <p:blipFill rotWithShape="1">
          <a:blip r:embed="rId7" cstate="print">
            <a:alphaModFix amt="76000"/>
            <a:extLst>
              <a:ext uri="{BEBA8EAE-BF5A-486C-A8C5-ECC9F3942E4B}">
                <a14:imgProps xmlns:a14="http://schemas.microsoft.com/office/drawing/2010/main">
                  <a14:imgLayer r:embed="rId8">
                    <a14:imgEffect>
                      <a14:backgroundRemoval t="0" b="95109" l="4142" r="96746"/>
                    </a14:imgEffect>
                  </a14:imgLayer>
                </a14:imgProps>
              </a:ext>
              <a:ext uri="{28A0092B-C50C-407E-A947-70E740481C1C}">
                <a14:useLocalDpi xmlns:a14="http://schemas.microsoft.com/office/drawing/2010/main"/>
              </a:ext>
            </a:extLst>
          </a:blip>
          <a:srcRect/>
          <a:stretch/>
        </p:blipFill>
        <p:spPr>
          <a:xfrm>
            <a:off x="4614460" y="4673464"/>
            <a:ext cx="1406307" cy="765895"/>
          </a:xfrm>
          <a:prstGeom prst="rect">
            <a:avLst/>
          </a:prstGeom>
          <a:solidFill>
            <a:srgbClr val="FFFFCC">
              <a:alpha val="40000"/>
            </a:srgbClr>
          </a:solidFill>
          <a:effectLst>
            <a:softEdge rad="127000"/>
          </a:effectLst>
        </p:spPr>
      </p:pic>
      <p:grpSp>
        <p:nvGrpSpPr>
          <p:cNvPr id="19" name="図形グループ 81">
            <a:extLst>
              <a:ext uri="{FF2B5EF4-FFF2-40B4-BE49-F238E27FC236}">
                <a16:creationId xmlns:a16="http://schemas.microsoft.com/office/drawing/2014/main" id="{758058ED-4382-DD43-82B9-9CDD80AD3C14}"/>
              </a:ext>
            </a:extLst>
          </p:cNvPr>
          <p:cNvGrpSpPr/>
          <p:nvPr/>
        </p:nvGrpSpPr>
        <p:grpSpPr>
          <a:xfrm>
            <a:off x="2443339" y="2295099"/>
            <a:ext cx="663786" cy="957839"/>
            <a:chOff x="132535" y="4169407"/>
            <a:chExt cx="1028976" cy="1444940"/>
          </a:xfrm>
        </p:grpSpPr>
        <p:pic>
          <p:nvPicPr>
            <p:cNvPr id="20" name="Picture 4">
              <a:extLst>
                <a:ext uri="{FF2B5EF4-FFF2-40B4-BE49-F238E27FC236}">
                  <a16:creationId xmlns:a16="http://schemas.microsoft.com/office/drawing/2014/main" id="{32364514-7A8E-DC44-AEAA-6FD5DF2A3D9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34804" y="4169407"/>
              <a:ext cx="467999" cy="287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pic>
          <p:nvPicPr>
            <p:cNvPr id="21" name="Picture 5">
              <a:extLst>
                <a:ext uri="{FF2B5EF4-FFF2-40B4-BE49-F238E27FC236}">
                  <a16:creationId xmlns:a16="http://schemas.microsoft.com/office/drawing/2014/main" id="{5BF6ED26-DDA5-0840-A45F-72AC159A0BB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58247" y="4169407"/>
              <a:ext cx="465832" cy="287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pic>
          <p:nvPicPr>
            <p:cNvPr id="22" name="Picture 6">
              <a:extLst>
                <a:ext uri="{FF2B5EF4-FFF2-40B4-BE49-F238E27FC236}">
                  <a16:creationId xmlns:a16="http://schemas.microsoft.com/office/drawing/2014/main" id="{D8C1CF9C-C656-A64F-8ED0-8789804F1FA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32535" y="4540840"/>
              <a:ext cx="466379" cy="287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pic>
          <p:nvPicPr>
            <p:cNvPr id="23" name="Picture 7">
              <a:extLst>
                <a:ext uri="{FF2B5EF4-FFF2-40B4-BE49-F238E27FC236}">
                  <a16:creationId xmlns:a16="http://schemas.microsoft.com/office/drawing/2014/main" id="{B0039D27-52E2-0142-9743-6EC18BAE6868}"/>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43883" y="4540912"/>
              <a:ext cx="465832" cy="287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pic>
          <p:nvPicPr>
            <p:cNvPr id="24" name="Picture 8">
              <a:extLst>
                <a:ext uri="{FF2B5EF4-FFF2-40B4-BE49-F238E27FC236}">
                  <a16:creationId xmlns:a16="http://schemas.microsoft.com/office/drawing/2014/main" id="{EF1A1998-81B4-8B42-AF97-260D6E34D049}"/>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38606" y="4934351"/>
              <a:ext cx="466284" cy="287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pic>
          <p:nvPicPr>
            <p:cNvPr id="25" name="Picture 9">
              <a:extLst>
                <a:ext uri="{FF2B5EF4-FFF2-40B4-BE49-F238E27FC236}">
                  <a16:creationId xmlns:a16="http://schemas.microsoft.com/office/drawing/2014/main" id="{787C7785-442D-BF49-9065-9DAE912A8F48}"/>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93513" y="4933884"/>
              <a:ext cx="467998" cy="287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pic>
          <p:nvPicPr>
            <p:cNvPr id="26" name="Picture 10">
              <a:extLst>
                <a:ext uri="{FF2B5EF4-FFF2-40B4-BE49-F238E27FC236}">
                  <a16:creationId xmlns:a16="http://schemas.microsoft.com/office/drawing/2014/main" id="{BF552DF2-497E-F145-8730-7D358617C201}"/>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32535" y="5326349"/>
              <a:ext cx="460670" cy="287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grpSp>
      <p:sp>
        <p:nvSpPr>
          <p:cNvPr id="27" name="Text Box 8">
            <a:extLst>
              <a:ext uri="{FF2B5EF4-FFF2-40B4-BE49-F238E27FC236}">
                <a16:creationId xmlns:a16="http://schemas.microsoft.com/office/drawing/2014/main" id="{93629245-644F-A04E-88DE-38A690FBA0D3}"/>
              </a:ext>
            </a:extLst>
          </p:cNvPr>
          <p:cNvSpPr txBox="1">
            <a:spLocks noChangeArrowheads="1"/>
          </p:cNvSpPr>
          <p:nvPr/>
        </p:nvSpPr>
        <p:spPr bwMode="auto">
          <a:xfrm>
            <a:off x="368543" y="1533816"/>
            <a:ext cx="1245767" cy="239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1165225" eaLnBrk="0" hangingPunct="0">
              <a:defRPr kumimoji="1">
                <a:solidFill>
                  <a:schemeClr val="tx1"/>
                </a:solidFill>
                <a:latin typeface="Arial" pitchFamily="34" charset="0"/>
                <a:ea typeface="ＭＳ Ｐゴシック" pitchFamily="50" charset="-128"/>
              </a:defRPr>
            </a:lvl1pPr>
            <a:lvl2pPr marL="742950" indent="-285750" defTabSz="1165225" eaLnBrk="0" hangingPunct="0">
              <a:defRPr kumimoji="1">
                <a:solidFill>
                  <a:schemeClr val="tx1"/>
                </a:solidFill>
                <a:latin typeface="Arial" pitchFamily="34" charset="0"/>
                <a:ea typeface="ＭＳ Ｐゴシック" pitchFamily="50" charset="-128"/>
              </a:defRPr>
            </a:lvl2pPr>
            <a:lvl3pPr marL="1143000" indent="-228600" defTabSz="1165225" eaLnBrk="0" hangingPunct="0">
              <a:defRPr kumimoji="1">
                <a:solidFill>
                  <a:schemeClr val="tx1"/>
                </a:solidFill>
                <a:latin typeface="Arial" pitchFamily="34" charset="0"/>
                <a:ea typeface="ＭＳ Ｐゴシック" pitchFamily="50" charset="-128"/>
              </a:defRPr>
            </a:lvl3pPr>
            <a:lvl4pPr marL="1600200" indent="-228600" defTabSz="1165225" eaLnBrk="0" hangingPunct="0">
              <a:defRPr kumimoji="1">
                <a:solidFill>
                  <a:schemeClr val="tx1"/>
                </a:solidFill>
                <a:latin typeface="Arial" pitchFamily="34" charset="0"/>
                <a:ea typeface="ＭＳ Ｐゴシック" pitchFamily="50" charset="-128"/>
              </a:defRPr>
            </a:lvl4pPr>
            <a:lvl5pPr marL="2057400" indent="-228600" defTabSz="1165225" eaLnBrk="0" hangingPunct="0">
              <a:defRPr kumimoji="1">
                <a:solidFill>
                  <a:schemeClr val="tx1"/>
                </a:solidFill>
                <a:latin typeface="Arial" pitchFamily="34" charset="0"/>
                <a:ea typeface="ＭＳ Ｐゴシック" pitchFamily="50" charset="-128"/>
              </a:defRPr>
            </a:lvl5pPr>
            <a:lvl6pPr marL="2514600" indent="-228600" defTabSz="116522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16522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16522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16522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kumimoji="0" lang="ja-JP" altLang="en-US" sz="2215" b="1">
                <a:latin typeface="Meiryo" charset="-128"/>
                <a:ea typeface="Meiryo" charset="-128"/>
                <a:cs typeface="Meiryo" charset="-128"/>
              </a:rPr>
              <a:t>試験装置</a:t>
            </a:r>
          </a:p>
        </p:txBody>
      </p:sp>
      <p:sp>
        <p:nvSpPr>
          <p:cNvPr id="28" name="Text Box 8">
            <a:extLst>
              <a:ext uri="{FF2B5EF4-FFF2-40B4-BE49-F238E27FC236}">
                <a16:creationId xmlns:a16="http://schemas.microsoft.com/office/drawing/2014/main" id="{4627973D-F7AE-4B48-8FCF-7F45C11264C4}"/>
              </a:ext>
            </a:extLst>
          </p:cNvPr>
          <p:cNvSpPr txBox="1">
            <a:spLocks noChangeArrowheads="1"/>
          </p:cNvSpPr>
          <p:nvPr/>
        </p:nvSpPr>
        <p:spPr bwMode="auto">
          <a:xfrm>
            <a:off x="4838629" y="1461826"/>
            <a:ext cx="1245767" cy="239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1165225" eaLnBrk="0" hangingPunct="0">
              <a:defRPr kumimoji="1">
                <a:solidFill>
                  <a:schemeClr val="tx1"/>
                </a:solidFill>
                <a:latin typeface="Arial" pitchFamily="34" charset="0"/>
                <a:ea typeface="ＭＳ Ｐゴシック" pitchFamily="50" charset="-128"/>
              </a:defRPr>
            </a:lvl1pPr>
            <a:lvl2pPr marL="742950" indent="-285750" defTabSz="1165225" eaLnBrk="0" hangingPunct="0">
              <a:defRPr kumimoji="1">
                <a:solidFill>
                  <a:schemeClr val="tx1"/>
                </a:solidFill>
                <a:latin typeface="Arial" pitchFamily="34" charset="0"/>
                <a:ea typeface="ＭＳ Ｐゴシック" pitchFamily="50" charset="-128"/>
              </a:defRPr>
            </a:lvl2pPr>
            <a:lvl3pPr marL="1143000" indent="-228600" defTabSz="1165225" eaLnBrk="0" hangingPunct="0">
              <a:defRPr kumimoji="1">
                <a:solidFill>
                  <a:schemeClr val="tx1"/>
                </a:solidFill>
                <a:latin typeface="Arial" pitchFamily="34" charset="0"/>
                <a:ea typeface="ＭＳ Ｐゴシック" pitchFamily="50" charset="-128"/>
              </a:defRPr>
            </a:lvl3pPr>
            <a:lvl4pPr marL="1600200" indent="-228600" defTabSz="1165225" eaLnBrk="0" hangingPunct="0">
              <a:defRPr kumimoji="1">
                <a:solidFill>
                  <a:schemeClr val="tx1"/>
                </a:solidFill>
                <a:latin typeface="Arial" pitchFamily="34" charset="0"/>
                <a:ea typeface="ＭＳ Ｐゴシック" pitchFamily="50" charset="-128"/>
              </a:defRPr>
            </a:lvl4pPr>
            <a:lvl5pPr marL="2057400" indent="-228600" defTabSz="1165225" eaLnBrk="0" hangingPunct="0">
              <a:defRPr kumimoji="1">
                <a:solidFill>
                  <a:schemeClr val="tx1"/>
                </a:solidFill>
                <a:latin typeface="Arial" pitchFamily="34" charset="0"/>
                <a:ea typeface="ＭＳ Ｐゴシック" pitchFamily="50" charset="-128"/>
              </a:defRPr>
            </a:lvl5pPr>
            <a:lvl6pPr marL="2514600" indent="-228600" defTabSz="116522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16522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16522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16522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kumimoji="0" lang="ja-JP" altLang="en-US" sz="2215" b="1">
                <a:latin typeface="Meiryo" charset="-128"/>
                <a:ea typeface="Meiryo" charset="-128"/>
                <a:cs typeface="Meiryo" charset="-128"/>
              </a:rPr>
              <a:t>実験炉</a:t>
            </a:r>
          </a:p>
        </p:txBody>
      </p:sp>
      <p:sp>
        <p:nvSpPr>
          <p:cNvPr id="29" name="Text Box 8">
            <a:extLst>
              <a:ext uri="{FF2B5EF4-FFF2-40B4-BE49-F238E27FC236}">
                <a16:creationId xmlns:a16="http://schemas.microsoft.com/office/drawing/2014/main" id="{3FE2BF5B-A5D8-944D-ACB8-88D3C0816CF5}"/>
              </a:ext>
            </a:extLst>
          </p:cNvPr>
          <p:cNvSpPr txBox="1">
            <a:spLocks noChangeArrowheads="1"/>
          </p:cNvSpPr>
          <p:nvPr/>
        </p:nvSpPr>
        <p:spPr bwMode="auto">
          <a:xfrm>
            <a:off x="7973216" y="1519229"/>
            <a:ext cx="1245767" cy="239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1165225" eaLnBrk="0" hangingPunct="0">
              <a:defRPr kumimoji="1">
                <a:solidFill>
                  <a:schemeClr val="tx1"/>
                </a:solidFill>
                <a:latin typeface="Arial" pitchFamily="34" charset="0"/>
                <a:ea typeface="ＭＳ Ｐゴシック" pitchFamily="50" charset="-128"/>
              </a:defRPr>
            </a:lvl1pPr>
            <a:lvl2pPr marL="742950" indent="-285750" defTabSz="1165225" eaLnBrk="0" hangingPunct="0">
              <a:defRPr kumimoji="1">
                <a:solidFill>
                  <a:schemeClr val="tx1"/>
                </a:solidFill>
                <a:latin typeface="Arial" pitchFamily="34" charset="0"/>
                <a:ea typeface="ＭＳ Ｐゴシック" pitchFamily="50" charset="-128"/>
              </a:defRPr>
            </a:lvl2pPr>
            <a:lvl3pPr marL="1143000" indent="-228600" defTabSz="1165225" eaLnBrk="0" hangingPunct="0">
              <a:defRPr kumimoji="1">
                <a:solidFill>
                  <a:schemeClr val="tx1"/>
                </a:solidFill>
                <a:latin typeface="Arial" pitchFamily="34" charset="0"/>
                <a:ea typeface="ＭＳ Ｐゴシック" pitchFamily="50" charset="-128"/>
              </a:defRPr>
            </a:lvl3pPr>
            <a:lvl4pPr marL="1600200" indent="-228600" defTabSz="1165225" eaLnBrk="0" hangingPunct="0">
              <a:defRPr kumimoji="1">
                <a:solidFill>
                  <a:schemeClr val="tx1"/>
                </a:solidFill>
                <a:latin typeface="Arial" pitchFamily="34" charset="0"/>
                <a:ea typeface="ＭＳ Ｐゴシック" pitchFamily="50" charset="-128"/>
              </a:defRPr>
            </a:lvl4pPr>
            <a:lvl5pPr marL="2057400" indent="-228600" defTabSz="1165225" eaLnBrk="0" hangingPunct="0">
              <a:defRPr kumimoji="1">
                <a:solidFill>
                  <a:schemeClr val="tx1"/>
                </a:solidFill>
                <a:latin typeface="Arial" pitchFamily="34" charset="0"/>
                <a:ea typeface="ＭＳ Ｐゴシック" pitchFamily="50" charset="-128"/>
              </a:defRPr>
            </a:lvl5pPr>
            <a:lvl6pPr marL="2514600" indent="-228600" defTabSz="116522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16522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16522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16522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kumimoji="0" lang="ja-JP" altLang="en-US" sz="2215" b="1">
                <a:latin typeface="Meiryo" charset="-128"/>
                <a:ea typeface="Meiryo" charset="-128"/>
                <a:cs typeface="Meiryo" charset="-128"/>
              </a:rPr>
              <a:t>原型炉</a:t>
            </a:r>
          </a:p>
        </p:txBody>
      </p:sp>
      <p:pic>
        <p:nvPicPr>
          <p:cNvPr id="30" name="Picture 5">
            <a:extLst>
              <a:ext uri="{FF2B5EF4-FFF2-40B4-BE49-F238E27FC236}">
                <a16:creationId xmlns:a16="http://schemas.microsoft.com/office/drawing/2014/main" id="{56934BEA-021E-DE42-9583-A2C2609C72F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054101" y="5855738"/>
            <a:ext cx="300505" cy="19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pic>
        <p:nvPicPr>
          <p:cNvPr id="31" name="Picture 4">
            <a:extLst>
              <a:ext uri="{FF2B5EF4-FFF2-40B4-BE49-F238E27FC236}">
                <a16:creationId xmlns:a16="http://schemas.microsoft.com/office/drawing/2014/main" id="{552EB31B-AC15-554E-8AF6-38D462537573}"/>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423012" y="5855738"/>
            <a:ext cx="301903" cy="19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sp>
        <p:nvSpPr>
          <p:cNvPr id="32" name="テキスト ボックス 12">
            <a:extLst>
              <a:ext uri="{FF2B5EF4-FFF2-40B4-BE49-F238E27FC236}">
                <a16:creationId xmlns:a16="http://schemas.microsoft.com/office/drawing/2014/main" id="{9273878D-30A2-ED41-B738-96985C90E604}"/>
              </a:ext>
            </a:extLst>
          </p:cNvPr>
          <p:cNvSpPr txBox="1">
            <a:spLocks noChangeArrowheads="1"/>
          </p:cNvSpPr>
          <p:nvPr/>
        </p:nvSpPr>
        <p:spPr bwMode="auto">
          <a:xfrm>
            <a:off x="471997" y="2304288"/>
            <a:ext cx="1070945" cy="407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045" b="1">
                <a:latin typeface="Meiryo" charset="-128"/>
                <a:ea typeface="Meiryo" charset="-128"/>
                <a:cs typeface="Meiryo" charset="-128"/>
              </a:rPr>
              <a:t>JT-60</a:t>
            </a:r>
            <a:endParaRPr lang="en-US" altLang="ja-JP" sz="1477" b="1">
              <a:latin typeface="Meiryo" charset="-128"/>
              <a:ea typeface="Meiryo" charset="-128"/>
              <a:cs typeface="Meiryo" charset="-128"/>
            </a:endParaRPr>
          </a:p>
        </p:txBody>
      </p:sp>
      <p:pic>
        <p:nvPicPr>
          <p:cNvPr id="33" name="図 32">
            <a:extLst>
              <a:ext uri="{FF2B5EF4-FFF2-40B4-BE49-F238E27FC236}">
                <a16:creationId xmlns:a16="http://schemas.microsoft.com/office/drawing/2014/main" id="{6E2CBAAE-4DB7-6C4E-A0FC-64F8F2238A7D}"/>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3411043" y="4711298"/>
            <a:ext cx="1161417" cy="703337"/>
          </a:xfrm>
          <a:prstGeom prst="rect">
            <a:avLst/>
          </a:prstGeom>
        </p:spPr>
      </p:pic>
      <p:sp>
        <p:nvSpPr>
          <p:cNvPr id="34" name="正方形/長方形 33">
            <a:extLst>
              <a:ext uri="{FF2B5EF4-FFF2-40B4-BE49-F238E27FC236}">
                <a16:creationId xmlns:a16="http://schemas.microsoft.com/office/drawing/2014/main" id="{8BA9D4B8-C932-7A42-829C-9BA237CB3F06}"/>
              </a:ext>
            </a:extLst>
          </p:cNvPr>
          <p:cNvSpPr/>
          <p:nvPr/>
        </p:nvSpPr>
        <p:spPr>
          <a:xfrm>
            <a:off x="4686941" y="5646962"/>
            <a:ext cx="1481141" cy="348044"/>
          </a:xfrm>
          <a:prstGeom prst="rect">
            <a:avLst/>
          </a:prstGeom>
        </p:spPr>
        <p:txBody>
          <a:bodyPr wrap="square">
            <a:spAutoFit/>
          </a:bodyPr>
          <a:lstStyle/>
          <a:p>
            <a:r>
              <a:rPr lang="ja-JP" altLang="en-US" sz="831">
                <a:latin typeface="Meiryo" charset="-128"/>
                <a:ea typeface="Meiryo" charset="-128"/>
                <a:cs typeface="Meiryo" charset="-128"/>
              </a:rPr>
              <a:t>国際核融合材料照射施設</a:t>
            </a:r>
            <a:endParaRPr lang="en-US" altLang="ja-JP" sz="831">
              <a:latin typeface="Meiryo" charset="-128"/>
              <a:ea typeface="Meiryo" charset="-128"/>
              <a:cs typeface="Meiryo" charset="-128"/>
            </a:endParaRPr>
          </a:p>
          <a:p>
            <a:r>
              <a:rPr lang="ja-JP" altLang="en-US" sz="831">
                <a:latin typeface="Meiryo" charset="-128"/>
                <a:ea typeface="Meiryo" charset="-128"/>
                <a:cs typeface="Meiryo" charset="-128"/>
              </a:rPr>
              <a:t>の工学実証・工学設計</a:t>
            </a:r>
          </a:p>
        </p:txBody>
      </p:sp>
      <p:sp>
        <p:nvSpPr>
          <p:cNvPr id="35" name="正方形/長方形 34">
            <a:extLst>
              <a:ext uri="{FF2B5EF4-FFF2-40B4-BE49-F238E27FC236}">
                <a16:creationId xmlns:a16="http://schemas.microsoft.com/office/drawing/2014/main" id="{824A7856-FA62-5744-A40D-A25285E63D5E}"/>
              </a:ext>
            </a:extLst>
          </p:cNvPr>
          <p:cNvSpPr/>
          <p:nvPr/>
        </p:nvSpPr>
        <p:spPr>
          <a:xfrm>
            <a:off x="4772410" y="5449737"/>
            <a:ext cx="1135247" cy="248530"/>
          </a:xfrm>
          <a:prstGeom prst="rect">
            <a:avLst/>
          </a:prstGeom>
        </p:spPr>
        <p:txBody>
          <a:bodyPr wrap="none">
            <a:spAutoFit/>
          </a:bodyPr>
          <a:lstStyle/>
          <a:p>
            <a:r>
              <a:rPr lang="en-US" altLang="ja-JP" sz="1015" b="1">
                <a:latin typeface="Meiryo" charset="-128"/>
                <a:ea typeface="Meiryo" charset="-128"/>
                <a:cs typeface="Meiryo" charset="-128"/>
              </a:rPr>
              <a:t>IFMIF/EVEDA</a:t>
            </a:r>
            <a:endParaRPr lang="ja-JP" altLang="en-US" sz="1015" b="1">
              <a:latin typeface="Meiryo" charset="-128"/>
              <a:ea typeface="Meiryo" charset="-128"/>
              <a:cs typeface="Meiryo" charset="-128"/>
            </a:endParaRPr>
          </a:p>
        </p:txBody>
      </p:sp>
      <p:sp>
        <p:nvSpPr>
          <p:cNvPr id="36" name="上矢印 35">
            <a:extLst>
              <a:ext uri="{FF2B5EF4-FFF2-40B4-BE49-F238E27FC236}">
                <a16:creationId xmlns:a16="http://schemas.microsoft.com/office/drawing/2014/main" id="{1367B275-49A6-054F-B9AC-402C35994F81}"/>
              </a:ext>
            </a:extLst>
          </p:cNvPr>
          <p:cNvSpPr/>
          <p:nvPr/>
        </p:nvSpPr>
        <p:spPr>
          <a:xfrm rot="3045221">
            <a:off x="6254973" y="3024410"/>
            <a:ext cx="341014" cy="1829519"/>
          </a:xfrm>
          <a:prstGeom prst="upArrow">
            <a:avLst>
              <a:gd name="adj1" fmla="val 49015"/>
              <a:gd name="adj2" fmla="val 50000"/>
            </a:avLst>
          </a:prstGeom>
          <a:gradFill>
            <a:gsLst>
              <a:gs pos="13000">
                <a:srgbClr val="A1EE42"/>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7" name="上矢印 36">
            <a:extLst>
              <a:ext uri="{FF2B5EF4-FFF2-40B4-BE49-F238E27FC236}">
                <a16:creationId xmlns:a16="http://schemas.microsoft.com/office/drawing/2014/main" id="{D88F8158-A103-7E41-938D-63157F0C0AE2}"/>
              </a:ext>
            </a:extLst>
          </p:cNvPr>
          <p:cNvSpPr/>
          <p:nvPr/>
        </p:nvSpPr>
        <p:spPr>
          <a:xfrm rot="3660983">
            <a:off x="5502384" y="2797216"/>
            <a:ext cx="341014" cy="2216725"/>
          </a:xfrm>
          <a:prstGeom prst="upArrow">
            <a:avLst>
              <a:gd name="adj1" fmla="val 52838"/>
              <a:gd name="adj2" fmla="val 50000"/>
            </a:avLst>
          </a:prstGeom>
          <a:gradFill>
            <a:gsLst>
              <a:gs pos="13000">
                <a:srgbClr val="A1EE42"/>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8" name="上矢印 37">
            <a:extLst>
              <a:ext uri="{FF2B5EF4-FFF2-40B4-BE49-F238E27FC236}">
                <a16:creationId xmlns:a16="http://schemas.microsoft.com/office/drawing/2014/main" id="{61A88B49-0E43-AC4C-ACF4-04530A91E29E}"/>
              </a:ext>
            </a:extLst>
          </p:cNvPr>
          <p:cNvSpPr/>
          <p:nvPr/>
        </p:nvSpPr>
        <p:spPr>
          <a:xfrm>
            <a:off x="3668880" y="3631515"/>
            <a:ext cx="341014" cy="1037320"/>
          </a:xfrm>
          <a:prstGeom prst="upArrow">
            <a:avLst>
              <a:gd name="adj1" fmla="val 49015"/>
              <a:gd name="adj2" fmla="val 50000"/>
            </a:avLst>
          </a:prstGeom>
          <a:gradFill>
            <a:gsLst>
              <a:gs pos="13000">
                <a:srgbClr val="00B050"/>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9" name="上矢印 38">
            <a:extLst>
              <a:ext uri="{FF2B5EF4-FFF2-40B4-BE49-F238E27FC236}">
                <a16:creationId xmlns:a16="http://schemas.microsoft.com/office/drawing/2014/main" id="{9651A250-26EF-A94A-ADD7-6BD8F0C98B81}"/>
              </a:ext>
            </a:extLst>
          </p:cNvPr>
          <p:cNvSpPr/>
          <p:nvPr/>
        </p:nvSpPr>
        <p:spPr>
          <a:xfrm rot="2494699">
            <a:off x="2997886" y="3532738"/>
            <a:ext cx="341014" cy="1120187"/>
          </a:xfrm>
          <a:prstGeom prst="upArrow">
            <a:avLst>
              <a:gd name="adj1" fmla="val 49015"/>
              <a:gd name="adj2" fmla="val 50000"/>
            </a:avLst>
          </a:prstGeom>
          <a:gradFill>
            <a:gsLst>
              <a:gs pos="13000">
                <a:srgbClr val="00B050"/>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0" name="Rectangle 45">
            <a:extLst>
              <a:ext uri="{FF2B5EF4-FFF2-40B4-BE49-F238E27FC236}">
                <a16:creationId xmlns:a16="http://schemas.microsoft.com/office/drawing/2014/main" id="{D79F42C9-F278-2441-B5F4-0A390617FFE7}"/>
              </a:ext>
            </a:extLst>
          </p:cNvPr>
          <p:cNvSpPr>
            <a:spLocks noChangeArrowheads="1"/>
          </p:cNvSpPr>
          <p:nvPr/>
        </p:nvSpPr>
        <p:spPr bwMode="auto">
          <a:xfrm>
            <a:off x="2965979" y="1427005"/>
            <a:ext cx="2105774" cy="352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4368" tIns="37184" rIns="74368" bIns="37184">
            <a:spAutoFit/>
          </a:bodyPr>
          <a:lstStyle>
            <a:lvl1pPr marL="87313" indent="-87313" defTabSz="8794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94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94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94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94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94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94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94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94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spcBef>
                <a:spcPct val="0"/>
              </a:spcBef>
              <a:buNone/>
            </a:pPr>
            <a:r>
              <a:rPr lang="ja-JP" altLang="en-US" sz="1800" b="1">
                <a:solidFill>
                  <a:srgbClr val="9900CC"/>
                </a:solidFill>
                <a:latin typeface="メイリオ"/>
                <a:ea typeface="メイリオ"/>
                <a:cs typeface="メイリオ"/>
              </a:rPr>
              <a:t>核融合燃焼の実証</a:t>
            </a:r>
          </a:p>
        </p:txBody>
      </p:sp>
      <p:sp>
        <p:nvSpPr>
          <p:cNvPr id="41" name="Rectangle 45">
            <a:extLst>
              <a:ext uri="{FF2B5EF4-FFF2-40B4-BE49-F238E27FC236}">
                <a16:creationId xmlns:a16="http://schemas.microsoft.com/office/drawing/2014/main" id="{19322951-7D69-B243-A0CF-DC2A2BD1C566}"/>
              </a:ext>
            </a:extLst>
          </p:cNvPr>
          <p:cNvSpPr>
            <a:spLocks noChangeArrowheads="1"/>
          </p:cNvSpPr>
          <p:nvPr/>
        </p:nvSpPr>
        <p:spPr bwMode="auto">
          <a:xfrm>
            <a:off x="7028879" y="1504045"/>
            <a:ext cx="1520019" cy="352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4368" tIns="37184" rIns="74368" bIns="37184">
            <a:spAutoFit/>
          </a:bodyPr>
          <a:lstStyle>
            <a:lvl1pPr marL="87313" indent="-87313" defTabSz="8794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94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94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94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94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94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94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94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94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spcBef>
                <a:spcPct val="0"/>
              </a:spcBef>
              <a:buNone/>
            </a:pPr>
            <a:r>
              <a:rPr lang="ja-JP" altLang="en-US" sz="1800" b="1">
                <a:solidFill>
                  <a:srgbClr val="9900CC"/>
                </a:solidFill>
                <a:latin typeface="メイリオ"/>
                <a:ea typeface="メイリオ"/>
                <a:cs typeface="メイリオ"/>
              </a:rPr>
              <a:t>発電実証</a:t>
            </a:r>
          </a:p>
        </p:txBody>
      </p:sp>
      <p:sp>
        <p:nvSpPr>
          <p:cNvPr id="42" name="Text Box 44">
            <a:extLst>
              <a:ext uri="{FF2B5EF4-FFF2-40B4-BE49-F238E27FC236}">
                <a16:creationId xmlns:a16="http://schemas.microsoft.com/office/drawing/2014/main" id="{69D95123-3D99-D540-A459-CE70D211BCF0}"/>
              </a:ext>
            </a:extLst>
          </p:cNvPr>
          <p:cNvSpPr txBox="1">
            <a:spLocks noChangeArrowheads="1"/>
          </p:cNvSpPr>
          <p:nvPr/>
        </p:nvSpPr>
        <p:spPr bwMode="auto">
          <a:xfrm>
            <a:off x="2120107" y="4517086"/>
            <a:ext cx="1071534" cy="204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4639" tIns="8784" rIns="14639" bIns="8784"/>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kumimoji="0" lang="en-US" altLang="ja-JP" sz="1108">
                <a:solidFill>
                  <a:srgbClr val="663300"/>
                </a:solidFill>
                <a:latin typeface="Meiryo" charset="-128"/>
                <a:ea typeface="Meiryo" charset="-128"/>
                <a:cs typeface="Meiryo" charset="-128"/>
              </a:rPr>
              <a:t>【</a:t>
            </a:r>
            <a:r>
              <a:rPr kumimoji="0" lang="ja-JP" altLang="en-US" sz="1108">
                <a:solidFill>
                  <a:srgbClr val="663300"/>
                </a:solidFill>
                <a:latin typeface="Meiryo" charset="-128"/>
                <a:ea typeface="Meiryo" charset="-128"/>
                <a:cs typeface="Meiryo" charset="-128"/>
              </a:rPr>
              <a:t>茨城　那珂</a:t>
            </a:r>
            <a:r>
              <a:rPr kumimoji="0" lang="en-US" altLang="ja-JP" sz="1108">
                <a:solidFill>
                  <a:srgbClr val="663300"/>
                </a:solidFill>
                <a:latin typeface="Meiryo" charset="-128"/>
                <a:ea typeface="Meiryo" charset="-128"/>
                <a:cs typeface="Meiryo" charset="-128"/>
              </a:rPr>
              <a:t>】</a:t>
            </a:r>
            <a:endParaRPr kumimoji="0" lang="ja-JP" altLang="ja-JP" sz="1108">
              <a:solidFill>
                <a:srgbClr val="663300"/>
              </a:solidFill>
              <a:latin typeface="Meiryo" charset="-128"/>
              <a:ea typeface="Meiryo" charset="-128"/>
              <a:cs typeface="Meiryo" charset="-128"/>
            </a:endParaRPr>
          </a:p>
          <a:p>
            <a:pPr eaLnBrk="1" hangingPunct="1"/>
            <a:endParaRPr kumimoji="0" lang="ja-JP" altLang="ja-JP" sz="1108">
              <a:solidFill>
                <a:srgbClr val="663300"/>
              </a:solidFill>
              <a:latin typeface="Meiryo" charset="-128"/>
              <a:ea typeface="Meiryo" charset="-128"/>
              <a:cs typeface="Meiryo" charset="-128"/>
            </a:endParaRPr>
          </a:p>
        </p:txBody>
      </p:sp>
      <p:sp>
        <p:nvSpPr>
          <p:cNvPr id="43" name="Rectangle 43">
            <a:extLst>
              <a:ext uri="{FF2B5EF4-FFF2-40B4-BE49-F238E27FC236}">
                <a16:creationId xmlns:a16="http://schemas.microsoft.com/office/drawing/2014/main" id="{C083B66F-D088-004F-B770-4B6A19998769}"/>
              </a:ext>
            </a:extLst>
          </p:cNvPr>
          <p:cNvSpPr>
            <a:spLocks noChangeArrowheads="1"/>
          </p:cNvSpPr>
          <p:nvPr/>
        </p:nvSpPr>
        <p:spPr bwMode="auto">
          <a:xfrm>
            <a:off x="3991752" y="4498533"/>
            <a:ext cx="1314799" cy="245590"/>
          </a:xfrm>
          <a:prstGeom prst="rect">
            <a:avLst/>
          </a:prstGeom>
          <a:noFill/>
          <a:ln>
            <a:noFill/>
          </a:ln>
        </p:spPr>
        <p:txBody>
          <a:bodyPr wrap="square" lIns="74368" tIns="37184" rIns="74368" bIns="3718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108">
                <a:solidFill>
                  <a:srgbClr val="663300"/>
                </a:solidFill>
                <a:latin typeface="Meiryo" charset="-128"/>
                <a:ea typeface="Meiryo" charset="-128"/>
                <a:cs typeface="Meiryo" charset="-128"/>
              </a:rPr>
              <a:t>【</a:t>
            </a:r>
            <a:r>
              <a:rPr lang="ja-JP" altLang="en-US" sz="1108">
                <a:solidFill>
                  <a:srgbClr val="663300"/>
                </a:solidFill>
                <a:latin typeface="Meiryo" charset="-128"/>
                <a:ea typeface="Meiryo" charset="-128"/>
                <a:cs typeface="Meiryo" charset="-128"/>
              </a:rPr>
              <a:t>青森　六ヶ所</a:t>
            </a:r>
            <a:r>
              <a:rPr lang="en-US" altLang="ja-JP" sz="1108">
                <a:solidFill>
                  <a:srgbClr val="663300"/>
                </a:solidFill>
                <a:latin typeface="Meiryo" charset="-128"/>
                <a:ea typeface="Meiryo" charset="-128"/>
                <a:cs typeface="Meiryo" charset="-128"/>
              </a:rPr>
              <a:t>】</a:t>
            </a:r>
          </a:p>
        </p:txBody>
      </p:sp>
      <p:sp>
        <p:nvSpPr>
          <p:cNvPr id="44" name="正方形/長方形 43">
            <a:extLst>
              <a:ext uri="{FF2B5EF4-FFF2-40B4-BE49-F238E27FC236}">
                <a16:creationId xmlns:a16="http://schemas.microsoft.com/office/drawing/2014/main" id="{D9172669-0655-6142-97EF-918EDC522ADE}"/>
              </a:ext>
            </a:extLst>
          </p:cNvPr>
          <p:cNvSpPr/>
          <p:nvPr/>
        </p:nvSpPr>
        <p:spPr>
          <a:xfrm>
            <a:off x="208433" y="4011563"/>
            <a:ext cx="1661345" cy="461665"/>
          </a:xfrm>
          <a:prstGeom prst="rect">
            <a:avLst/>
          </a:prstGeom>
        </p:spPr>
        <p:txBody>
          <a:bodyPr wrap="square">
            <a:spAutoFit/>
          </a:bodyPr>
          <a:lstStyle/>
          <a:p>
            <a:r>
              <a:rPr lang="ja-JP" altLang="en-US" sz="1200" b="1">
                <a:solidFill>
                  <a:srgbClr val="9900CC"/>
                </a:solidFill>
                <a:latin typeface="Meiryo" charset="-128"/>
                <a:ea typeface="Meiryo" charset="-128"/>
                <a:cs typeface="Meiryo" charset="-128"/>
              </a:rPr>
              <a:t>世界最高イオン温度</a:t>
            </a:r>
            <a:endParaRPr lang="en-US" altLang="ja-JP" sz="1200" b="1">
              <a:solidFill>
                <a:srgbClr val="9900CC"/>
              </a:solidFill>
              <a:latin typeface="Meiryo" charset="-128"/>
              <a:ea typeface="Meiryo" charset="-128"/>
              <a:cs typeface="Meiryo" charset="-128"/>
            </a:endParaRPr>
          </a:p>
          <a:p>
            <a:r>
              <a:rPr lang="ja-JP" altLang="ja-JP" sz="1200" b="1">
                <a:solidFill>
                  <a:srgbClr val="9900CC"/>
                </a:solidFill>
                <a:latin typeface="Meiryo" charset="-128"/>
                <a:ea typeface="Meiryo" charset="-128"/>
                <a:cs typeface="Meiryo" charset="-128"/>
              </a:rPr>
              <a:t>　</a:t>
            </a:r>
            <a:r>
              <a:rPr lang="en-US" altLang="ja-JP" sz="1200" b="1">
                <a:solidFill>
                  <a:srgbClr val="9900CC"/>
                </a:solidFill>
                <a:latin typeface="Meiryo" charset="-128"/>
                <a:ea typeface="Meiryo" charset="-128"/>
                <a:cs typeface="Meiryo" charset="-128"/>
              </a:rPr>
              <a:t>5.2</a:t>
            </a:r>
            <a:r>
              <a:rPr lang="ja-JP" altLang="en-US" sz="1200" b="1">
                <a:solidFill>
                  <a:srgbClr val="9900CC"/>
                </a:solidFill>
                <a:latin typeface="Meiryo" charset="-128"/>
                <a:ea typeface="Meiryo" charset="-128"/>
                <a:cs typeface="Meiryo" charset="-128"/>
              </a:rPr>
              <a:t>億度を達成</a:t>
            </a:r>
          </a:p>
        </p:txBody>
      </p:sp>
      <p:sp>
        <p:nvSpPr>
          <p:cNvPr id="45" name="角丸四角形 44">
            <a:extLst>
              <a:ext uri="{FF2B5EF4-FFF2-40B4-BE49-F238E27FC236}">
                <a16:creationId xmlns:a16="http://schemas.microsoft.com/office/drawing/2014/main" id="{35D25246-6AB4-1046-9D08-1985681C3318}"/>
              </a:ext>
            </a:extLst>
          </p:cNvPr>
          <p:cNvSpPr/>
          <p:nvPr/>
        </p:nvSpPr>
        <p:spPr>
          <a:xfrm>
            <a:off x="4765231" y="3761145"/>
            <a:ext cx="2693323" cy="230534"/>
          </a:xfrm>
          <a:prstGeom prst="roundRect">
            <a:avLst>
              <a:gd name="adj" fmla="val 50000"/>
            </a:avLst>
          </a:prstGeom>
          <a:solidFill>
            <a:schemeClr val="bg1"/>
          </a:solidFill>
          <a:ln w="15875">
            <a:solidFill>
              <a:srgbClr val="DA0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6" name="Text Box 36">
            <a:extLst>
              <a:ext uri="{FF2B5EF4-FFF2-40B4-BE49-F238E27FC236}">
                <a16:creationId xmlns:a16="http://schemas.microsoft.com/office/drawing/2014/main" id="{C88A0CCE-3EBB-CD41-BBB7-0425EF9E1DB0}"/>
              </a:ext>
            </a:extLst>
          </p:cNvPr>
          <p:cNvSpPr txBox="1">
            <a:spLocks noChangeArrowheads="1"/>
          </p:cNvSpPr>
          <p:nvPr/>
        </p:nvSpPr>
        <p:spPr bwMode="auto">
          <a:xfrm>
            <a:off x="5042779" y="3748134"/>
            <a:ext cx="261223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kumimoji="0" lang="en-US" altLang="ja-JP" sz="1400">
                <a:solidFill>
                  <a:srgbClr val="DA0669"/>
                </a:solidFill>
                <a:latin typeface="Meiryo" charset="-128"/>
                <a:ea typeface="Meiryo" charset="-128"/>
                <a:cs typeface="Meiryo" charset="-128"/>
              </a:rPr>
              <a:t>ITER</a:t>
            </a:r>
            <a:r>
              <a:rPr kumimoji="0" lang="ja-JP" altLang="en-US" sz="1400">
                <a:solidFill>
                  <a:srgbClr val="DA0669"/>
                </a:solidFill>
                <a:latin typeface="Meiryo" charset="-128"/>
                <a:ea typeface="Meiryo" charset="-128"/>
                <a:cs typeface="Meiryo" charset="-128"/>
              </a:rPr>
              <a:t>でできないことを補う</a:t>
            </a:r>
          </a:p>
        </p:txBody>
      </p:sp>
      <p:cxnSp>
        <p:nvCxnSpPr>
          <p:cNvPr id="47" name="直線コネクタ 46">
            <a:extLst>
              <a:ext uri="{FF2B5EF4-FFF2-40B4-BE49-F238E27FC236}">
                <a16:creationId xmlns:a16="http://schemas.microsoft.com/office/drawing/2014/main" id="{78E7642E-024C-F04A-BF81-3C514B94A396}"/>
              </a:ext>
            </a:extLst>
          </p:cNvPr>
          <p:cNvCxnSpPr/>
          <p:nvPr/>
        </p:nvCxnSpPr>
        <p:spPr>
          <a:xfrm>
            <a:off x="1789221" y="1105888"/>
            <a:ext cx="0" cy="5367374"/>
          </a:xfrm>
          <a:prstGeom prst="line">
            <a:avLst/>
          </a:prstGeom>
          <a:ln w="2222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1F8DFB2D-AA8B-4D43-8B2D-1088041FD254}"/>
              </a:ext>
            </a:extLst>
          </p:cNvPr>
          <p:cNvSpPr/>
          <p:nvPr/>
        </p:nvSpPr>
        <p:spPr>
          <a:xfrm>
            <a:off x="1851311" y="4474057"/>
            <a:ext cx="4169480" cy="2104738"/>
          </a:xfrm>
          <a:prstGeom prst="rect">
            <a:avLst/>
          </a:prstGeom>
          <a:noFill/>
          <a:ln w="38100">
            <a:solidFill>
              <a:srgbClr val="FFD3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9" name="正方形/長方形 48">
            <a:extLst>
              <a:ext uri="{FF2B5EF4-FFF2-40B4-BE49-F238E27FC236}">
                <a16:creationId xmlns:a16="http://schemas.microsoft.com/office/drawing/2014/main" id="{2ACA2878-2951-7849-9926-B0E1B27002A2}"/>
              </a:ext>
            </a:extLst>
          </p:cNvPr>
          <p:cNvSpPr/>
          <p:nvPr/>
        </p:nvSpPr>
        <p:spPr>
          <a:xfrm>
            <a:off x="2291150" y="1317716"/>
            <a:ext cx="707825" cy="344682"/>
          </a:xfrm>
          <a:prstGeom prst="rect">
            <a:avLst/>
          </a:prstGeom>
          <a:solidFill>
            <a:srgbClr val="DA0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t>現在</a:t>
            </a:r>
          </a:p>
        </p:txBody>
      </p:sp>
      <p:sp>
        <p:nvSpPr>
          <p:cNvPr id="50" name="上矢印 49">
            <a:extLst>
              <a:ext uri="{FF2B5EF4-FFF2-40B4-BE49-F238E27FC236}">
                <a16:creationId xmlns:a16="http://schemas.microsoft.com/office/drawing/2014/main" id="{92F035DA-D536-864C-8CCF-9CEC9C0D3BBD}"/>
              </a:ext>
            </a:extLst>
          </p:cNvPr>
          <p:cNvSpPr/>
          <p:nvPr/>
        </p:nvSpPr>
        <p:spPr>
          <a:xfrm rot="5400000">
            <a:off x="1494410" y="2804164"/>
            <a:ext cx="840227" cy="532044"/>
          </a:xfrm>
          <a:prstGeom prst="upArrow">
            <a:avLst/>
          </a:prstGeom>
          <a:gradFill>
            <a:gsLst>
              <a:gs pos="55000">
                <a:srgbClr val="85ACFF"/>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51" name="上矢印 50">
            <a:extLst>
              <a:ext uri="{FF2B5EF4-FFF2-40B4-BE49-F238E27FC236}">
                <a16:creationId xmlns:a16="http://schemas.microsoft.com/office/drawing/2014/main" id="{E4F4A19D-2381-9148-89C0-593BA91D7CE6}"/>
              </a:ext>
            </a:extLst>
          </p:cNvPr>
          <p:cNvSpPr/>
          <p:nvPr/>
        </p:nvSpPr>
        <p:spPr>
          <a:xfrm rot="5400000">
            <a:off x="5503101" y="2314204"/>
            <a:ext cx="840227" cy="628052"/>
          </a:xfrm>
          <a:prstGeom prst="upArrow">
            <a:avLst/>
          </a:prstGeom>
          <a:gradFill>
            <a:gsLst>
              <a:gs pos="55000">
                <a:srgbClr val="85ACFF"/>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52" name="角丸四角形 51">
            <a:extLst>
              <a:ext uri="{FF2B5EF4-FFF2-40B4-BE49-F238E27FC236}">
                <a16:creationId xmlns:a16="http://schemas.microsoft.com/office/drawing/2014/main" id="{B44BC835-5BE0-1F43-9713-6FE4BA67BB07}"/>
              </a:ext>
            </a:extLst>
          </p:cNvPr>
          <p:cNvSpPr/>
          <p:nvPr/>
        </p:nvSpPr>
        <p:spPr>
          <a:xfrm>
            <a:off x="2687020" y="3957467"/>
            <a:ext cx="1442270" cy="241806"/>
          </a:xfrm>
          <a:prstGeom prst="roundRect">
            <a:avLst>
              <a:gd name="adj" fmla="val 50000"/>
            </a:avLst>
          </a:prstGeom>
          <a:solidFill>
            <a:schemeClr val="bg1"/>
          </a:solidFill>
          <a:ln w="15875">
            <a:solidFill>
              <a:srgbClr val="DA0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53" name="Text Box 36">
            <a:extLst>
              <a:ext uri="{FF2B5EF4-FFF2-40B4-BE49-F238E27FC236}">
                <a16:creationId xmlns:a16="http://schemas.microsoft.com/office/drawing/2014/main" id="{605F8CBA-5861-714B-BF3F-D4BB33B609A6}"/>
              </a:ext>
            </a:extLst>
          </p:cNvPr>
          <p:cNvSpPr txBox="1">
            <a:spLocks noChangeArrowheads="1"/>
          </p:cNvSpPr>
          <p:nvPr/>
        </p:nvSpPr>
        <p:spPr bwMode="auto">
          <a:xfrm>
            <a:off x="2705751" y="3961809"/>
            <a:ext cx="1663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kumimoji="0" lang="en-US" altLang="ja-JP" sz="1400">
                <a:solidFill>
                  <a:srgbClr val="DA0669"/>
                </a:solidFill>
                <a:latin typeface="Meiryo" charset="-128"/>
                <a:ea typeface="Meiryo" charset="-128"/>
                <a:cs typeface="Meiryo" charset="-128"/>
              </a:rPr>
              <a:t>ITER</a:t>
            </a:r>
            <a:r>
              <a:rPr kumimoji="0" lang="ja-JP" altLang="en-US" sz="1400">
                <a:solidFill>
                  <a:srgbClr val="DA0669"/>
                </a:solidFill>
                <a:latin typeface="Meiryo" charset="-128"/>
                <a:ea typeface="Meiryo" charset="-128"/>
                <a:cs typeface="Meiryo" charset="-128"/>
              </a:rPr>
              <a:t>を支援する</a:t>
            </a:r>
          </a:p>
        </p:txBody>
      </p:sp>
      <p:sp>
        <p:nvSpPr>
          <p:cNvPr id="54" name="Rectangle 45">
            <a:extLst>
              <a:ext uri="{FF2B5EF4-FFF2-40B4-BE49-F238E27FC236}">
                <a16:creationId xmlns:a16="http://schemas.microsoft.com/office/drawing/2014/main" id="{B3DF7A54-5249-9A48-942E-524362A579DB}"/>
              </a:ext>
            </a:extLst>
          </p:cNvPr>
          <p:cNvSpPr>
            <a:spLocks noChangeArrowheads="1"/>
          </p:cNvSpPr>
          <p:nvPr/>
        </p:nvSpPr>
        <p:spPr bwMode="auto">
          <a:xfrm>
            <a:off x="4765231" y="2463428"/>
            <a:ext cx="843956" cy="416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4368" tIns="37184" rIns="74368" bIns="37184">
            <a:spAutoFit/>
          </a:bodyPr>
          <a:lstStyle>
            <a:lvl1pPr marL="87313" indent="-87313" defTabSz="8794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947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947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94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947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94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94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94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947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spcBef>
                <a:spcPct val="0"/>
              </a:spcBef>
              <a:buNone/>
            </a:pPr>
            <a:r>
              <a:rPr lang="en-US" altLang="ja-JP" sz="1108">
                <a:solidFill>
                  <a:srgbClr val="9900CC"/>
                </a:solidFill>
                <a:latin typeface="メイリオ"/>
                <a:ea typeface="メイリオ"/>
                <a:cs typeface="メイリオ"/>
              </a:rPr>
              <a:t>50</a:t>
            </a:r>
            <a:r>
              <a:rPr lang="ja-JP" altLang="en-US" sz="1108">
                <a:solidFill>
                  <a:srgbClr val="9900CC"/>
                </a:solidFill>
                <a:latin typeface="メイリオ"/>
                <a:ea typeface="メイリオ"/>
                <a:cs typeface="メイリオ"/>
              </a:rPr>
              <a:t>万</a:t>
            </a:r>
            <a:r>
              <a:rPr lang="en-US" altLang="ja-JP" sz="1108">
                <a:solidFill>
                  <a:srgbClr val="9900CC"/>
                </a:solidFill>
                <a:latin typeface="メイリオ"/>
                <a:ea typeface="メイリオ"/>
                <a:cs typeface="メイリオ"/>
              </a:rPr>
              <a:t>kW</a:t>
            </a:r>
            <a:r>
              <a:rPr lang="ja-JP" altLang="en-US" sz="1108">
                <a:solidFill>
                  <a:srgbClr val="9900CC"/>
                </a:solidFill>
                <a:latin typeface="メイリオ"/>
                <a:ea typeface="メイリオ"/>
                <a:cs typeface="メイリオ"/>
              </a:rPr>
              <a:t>の</a:t>
            </a:r>
            <a:endParaRPr lang="en-US" altLang="ja-JP" sz="1108">
              <a:solidFill>
                <a:srgbClr val="9900CC"/>
              </a:solidFill>
              <a:latin typeface="メイリオ"/>
              <a:ea typeface="メイリオ"/>
              <a:cs typeface="メイリオ"/>
            </a:endParaRPr>
          </a:p>
          <a:p>
            <a:pPr marL="0" indent="0">
              <a:spcBef>
                <a:spcPct val="0"/>
              </a:spcBef>
              <a:buNone/>
            </a:pPr>
            <a:r>
              <a:rPr lang="ja-JP" altLang="en-US" sz="1108">
                <a:solidFill>
                  <a:srgbClr val="9900CC"/>
                </a:solidFill>
                <a:latin typeface="メイリオ"/>
                <a:ea typeface="メイリオ"/>
                <a:cs typeface="メイリオ"/>
              </a:rPr>
              <a:t>熱出力</a:t>
            </a:r>
          </a:p>
        </p:txBody>
      </p:sp>
      <p:sp>
        <p:nvSpPr>
          <p:cNvPr id="55" name="正方形/長方形 54">
            <a:extLst>
              <a:ext uri="{FF2B5EF4-FFF2-40B4-BE49-F238E27FC236}">
                <a16:creationId xmlns:a16="http://schemas.microsoft.com/office/drawing/2014/main" id="{48B59578-B5CB-3545-8A8A-21303D5917B6}"/>
              </a:ext>
            </a:extLst>
          </p:cNvPr>
          <p:cNvSpPr/>
          <p:nvPr/>
        </p:nvSpPr>
        <p:spPr>
          <a:xfrm>
            <a:off x="6120375" y="1316539"/>
            <a:ext cx="855286" cy="520563"/>
          </a:xfrm>
          <a:prstGeom prst="rect">
            <a:avLst/>
          </a:prstGeom>
          <a:solidFill>
            <a:srgbClr val="DA0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t>今世紀中旬</a:t>
            </a:r>
          </a:p>
        </p:txBody>
      </p:sp>
      <p:sp>
        <p:nvSpPr>
          <p:cNvPr id="56" name="円/楕円 55">
            <a:extLst>
              <a:ext uri="{FF2B5EF4-FFF2-40B4-BE49-F238E27FC236}">
                <a16:creationId xmlns:a16="http://schemas.microsoft.com/office/drawing/2014/main" id="{69489F6A-95FA-DF40-B2D3-BD0E3CF87172}"/>
              </a:ext>
            </a:extLst>
          </p:cNvPr>
          <p:cNvSpPr/>
          <p:nvPr/>
        </p:nvSpPr>
        <p:spPr>
          <a:xfrm>
            <a:off x="5856324" y="4208403"/>
            <a:ext cx="1427005" cy="672177"/>
          </a:xfrm>
          <a:prstGeom prst="ellipse">
            <a:avLst/>
          </a:prstGeom>
          <a:solidFill>
            <a:srgbClr val="0432FF"/>
          </a:solidFill>
          <a:ln>
            <a:solidFill>
              <a:schemeClr val="bg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ts val="2049"/>
              </a:lnSpc>
            </a:pPr>
            <a:r>
              <a:rPr lang="ja-JP" altLang="en-US" sz="1600">
                <a:latin typeface="Meiryo" charset="-128"/>
                <a:ea typeface="Meiryo" charset="-128"/>
                <a:cs typeface="Meiryo" charset="-128"/>
              </a:rPr>
              <a:t>炉設計・</a:t>
            </a:r>
            <a:r>
              <a:rPr lang="en-US" altLang="ja-JP" sz="1600">
                <a:latin typeface="Meiryo" charset="-128"/>
                <a:ea typeface="Meiryo" charset="-128"/>
                <a:cs typeface="Meiryo" charset="-128"/>
              </a:rPr>
              <a:t>R&amp;D</a:t>
            </a:r>
          </a:p>
        </p:txBody>
      </p:sp>
      <p:sp>
        <p:nvSpPr>
          <p:cNvPr id="57" name="円/楕円 56">
            <a:extLst>
              <a:ext uri="{FF2B5EF4-FFF2-40B4-BE49-F238E27FC236}">
                <a16:creationId xmlns:a16="http://schemas.microsoft.com/office/drawing/2014/main" id="{A47EF914-B2F0-5C41-995F-419C2D2BABB9}"/>
              </a:ext>
            </a:extLst>
          </p:cNvPr>
          <p:cNvSpPr/>
          <p:nvPr/>
        </p:nvSpPr>
        <p:spPr>
          <a:xfrm>
            <a:off x="5909786" y="4922117"/>
            <a:ext cx="1450396" cy="467417"/>
          </a:xfrm>
          <a:prstGeom prst="ellipse">
            <a:avLst/>
          </a:prstGeom>
          <a:solidFill>
            <a:srgbClr val="0432FF"/>
          </a:solidFill>
          <a:ln>
            <a:solidFill>
              <a:schemeClr val="bg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ts val="2049"/>
              </a:lnSpc>
            </a:pPr>
            <a:r>
              <a:rPr lang="ja-JP" altLang="en-US" sz="1600">
                <a:latin typeface="Meiryo" charset="-128"/>
                <a:ea typeface="Meiryo" charset="-128"/>
                <a:cs typeface="Meiryo" charset="-128"/>
              </a:rPr>
              <a:t>材料開発</a:t>
            </a:r>
            <a:endParaRPr lang="en-US" altLang="ja-JP" sz="1600">
              <a:latin typeface="Meiryo" charset="-128"/>
              <a:ea typeface="Meiryo" charset="-128"/>
              <a:cs typeface="Meiryo" charset="-128"/>
            </a:endParaRPr>
          </a:p>
        </p:txBody>
      </p:sp>
      <p:sp>
        <p:nvSpPr>
          <p:cNvPr id="58" name="三角形 57">
            <a:extLst>
              <a:ext uri="{FF2B5EF4-FFF2-40B4-BE49-F238E27FC236}">
                <a16:creationId xmlns:a16="http://schemas.microsoft.com/office/drawing/2014/main" id="{AAB8240A-A170-7F4C-943A-8454783CAC22}"/>
              </a:ext>
            </a:extLst>
          </p:cNvPr>
          <p:cNvSpPr/>
          <p:nvPr/>
        </p:nvSpPr>
        <p:spPr>
          <a:xfrm rot="19720612">
            <a:off x="7562724" y="3334396"/>
            <a:ext cx="196958" cy="91035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57B3E421-7D88-8A4B-8035-3CC2B8D2B630}"/>
              </a:ext>
            </a:extLst>
          </p:cNvPr>
          <p:cNvSpPr txBox="1"/>
          <p:nvPr/>
        </p:nvSpPr>
        <p:spPr>
          <a:xfrm>
            <a:off x="7326137" y="4092547"/>
            <a:ext cx="1647370" cy="738664"/>
          </a:xfrm>
          <a:prstGeom prst="rect">
            <a:avLst/>
          </a:prstGeom>
          <a:solidFill>
            <a:srgbClr val="FF0000"/>
          </a:solidFill>
          <a:ln>
            <a:noFill/>
          </a:ln>
        </p:spPr>
        <p:txBody>
          <a:bodyPr wrap="square" rtlCol="0">
            <a:spAutoFit/>
          </a:bodyPr>
          <a:lstStyle/>
          <a:p>
            <a:r>
              <a:rPr kumimoji="1" lang="ja-JP" altLang="en-US" sz="1400" b="1">
                <a:solidFill>
                  <a:schemeClr val="bg1"/>
                </a:solidFill>
                <a:latin typeface="メイリオ" panose="020B0604030504040204" pitchFamily="50" charset="-128"/>
                <a:ea typeface="メイリオ" panose="020B0604030504040204" pitchFamily="50" charset="-128"/>
              </a:rPr>
              <a:t>特に原型炉設計に必要な材料</a:t>
            </a:r>
            <a:r>
              <a:rPr lang="ja-JP" altLang="en-US" sz="1400" b="1">
                <a:solidFill>
                  <a:schemeClr val="bg1"/>
                </a:solidFill>
                <a:latin typeface="メイリオ" panose="020B0604030504040204" pitchFamily="50" charset="-128"/>
                <a:ea typeface="メイリオ" panose="020B0604030504040204" pitchFamily="50" charset="-128"/>
              </a:rPr>
              <a:t>照射データの取得</a:t>
            </a:r>
            <a:endParaRPr kumimoji="1" lang="en-US" altLang="ja-JP" sz="1400" b="1">
              <a:solidFill>
                <a:schemeClr val="bg1"/>
              </a:solidFill>
              <a:latin typeface="メイリオ" panose="020B0604030504040204" pitchFamily="50" charset="-128"/>
              <a:ea typeface="メイリオ" panose="020B0604030504040204" pitchFamily="50" charset="-128"/>
            </a:endParaRPr>
          </a:p>
        </p:txBody>
      </p:sp>
      <p:sp>
        <p:nvSpPr>
          <p:cNvPr id="60" name="四角形: 角を丸くする 8">
            <a:extLst>
              <a:ext uri="{FF2B5EF4-FFF2-40B4-BE49-F238E27FC236}">
                <a16:creationId xmlns:a16="http://schemas.microsoft.com/office/drawing/2014/main" id="{64B5E980-474F-2848-9079-4AC67F694F91}"/>
              </a:ext>
            </a:extLst>
          </p:cNvPr>
          <p:cNvSpPr/>
          <p:nvPr/>
        </p:nvSpPr>
        <p:spPr>
          <a:xfrm>
            <a:off x="4663528" y="2251368"/>
            <a:ext cx="4372968" cy="3795284"/>
          </a:xfrm>
          <a:prstGeom prst="roundRect">
            <a:avLst>
              <a:gd name="adj" fmla="val 32393"/>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B1D8AFC1-B83B-464A-AA45-EB40E6D14E56}"/>
              </a:ext>
            </a:extLst>
          </p:cNvPr>
          <p:cNvSpPr txBox="1"/>
          <p:nvPr/>
        </p:nvSpPr>
        <p:spPr>
          <a:xfrm>
            <a:off x="6300843" y="5563350"/>
            <a:ext cx="2441694" cy="584775"/>
          </a:xfrm>
          <a:prstGeom prst="rect">
            <a:avLst/>
          </a:prstGeom>
          <a:solidFill>
            <a:srgbClr val="FFFF00"/>
          </a:solidFill>
        </p:spPr>
        <p:txBody>
          <a:bodyPr wrap="none" rtlCol="0">
            <a:spAutoFit/>
          </a:bodyPr>
          <a:lstStyle/>
          <a:p>
            <a:pPr algn="ctr"/>
            <a:r>
              <a:rPr kumimoji="1" lang="ja-JP" altLang="en-US" sz="1600" b="1">
                <a:solidFill>
                  <a:srgbClr val="FF0000"/>
                </a:solidFill>
                <a:latin typeface="メイリオ" panose="020B0604030504040204" pitchFamily="50" charset="-128"/>
                <a:ea typeface="メイリオ" panose="020B0604030504040204" pitchFamily="50" charset="-128"/>
              </a:rPr>
              <a:t>核融合中性子源による</a:t>
            </a:r>
            <a:endParaRPr kumimoji="1" lang="en-US" altLang="ja-JP" sz="1600" b="1">
              <a:solidFill>
                <a:srgbClr val="FF0000"/>
              </a:solidFill>
              <a:latin typeface="メイリオ" panose="020B0604030504040204" pitchFamily="50" charset="-128"/>
              <a:ea typeface="メイリオ" panose="020B0604030504040204" pitchFamily="50" charset="-128"/>
            </a:endParaRPr>
          </a:p>
          <a:p>
            <a:pPr algn="ctr"/>
            <a:r>
              <a:rPr kumimoji="1" lang="ja-JP" altLang="en-US" sz="1600" b="1">
                <a:solidFill>
                  <a:srgbClr val="FF0000"/>
                </a:solidFill>
                <a:latin typeface="メイリオ" panose="020B0604030504040204" pitchFamily="50" charset="-128"/>
                <a:ea typeface="メイリオ" panose="020B0604030504040204" pitchFamily="50" charset="-128"/>
              </a:rPr>
              <a:t>照射データの取得が必要</a:t>
            </a:r>
          </a:p>
        </p:txBody>
      </p:sp>
      <p:sp>
        <p:nvSpPr>
          <p:cNvPr id="62" name="正方形/長方形 61">
            <a:extLst>
              <a:ext uri="{FF2B5EF4-FFF2-40B4-BE49-F238E27FC236}">
                <a16:creationId xmlns:a16="http://schemas.microsoft.com/office/drawing/2014/main" id="{CCF05015-6B0F-A145-A52D-898D2B3ED5B0}"/>
              </a:ext>
            </a:extLst>
          </p:cNvPr>
          <p:cNvSpPr/>
          <p:nvPr/>
        </p:nvSpPr>
        <p:spPr>
          <a:xfrm>
            <a:off x="3082978" y="906171"/>
            <a:ext cx="2954655" cy="461665"/>
          </a:xfrm>
          <a:prstGeom prst="rect">
            <a:avLst/>
          </a:prstGeom>
          <a:solidFill>
            <a:schemeClr val="bg1"/>
          </a:solidFill>
          <a:ln>
            <a:solidFill>
              <a:schemeClr val="tx1"/>
            </a:solidFill>
          </a:ln>
        </p:spPr>
        <p:txBody>
          <a:bodyPr wrap="none">
            <a:spAutoFit/>
          </a:bodyPr>
          <a:lstStyle/>
          <a:p>
            <a:r>
              <a:rPr lang="ja-JP" altLang="en-US" sz="2400" b="1">
                <a:latin typeface="Meiryo" charset="-128"/>
                <a:ea typeface="Meiryo" charset="-128"/>
                <a:cs typeface="Meiryo" charset="-128"/>
              </a:rPr>
              <a:t>発電実証までの道筋</a:t>
            </a:r>
            <a:endParaRPr lang="ja-JP" altLang="en-US" sz="2400" b="1"/>
          </a:p>
        </p:txBody>
      </p:sp>
      <p:sp>
        <p:nvSpPr>
          <p:cNvPr id="63" name="タイトル 1">
            <a:extLst>
              <a:ext uri="{FF2B5EF4-FFF2-40B4-BE49-F238E27FC236}">
                <a16:creationId xmlns:a16="http://schemas.microsoft.com/office/drawing/2014/main" id="{94CE3A2F-4AF9-1348-BE4D-376EA79F6004}"/>
              </a:ext>
            </a:extLst>
          </p:cNvPr>
          <p:cNvSpPr txBox="1">
            <a:spLocks/>
          </p:cNvSpPr>
          <p:nvPr/>
        </p:nvSpPr>
        <p:spPr>
          <a:xfrm>
            <a:off x="1327908" y="165569"/>
            <a:ext cx="7143593" cy="475247"/>
          </a:xfrm>
          <a:prstGeom prst="rect">
            <a:avLst/>
          </a:prstGeom>
        </p:spPr>
        <p:txBody>
          <a:bodyPr>
            <a:no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9pPr>
          </a:lstStyle>
          <a:p>
            <a:r>
              <a:rPr lang="ja-JP" altLang="en-US" sz="2600" b="1">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HG創英角ﾎﾟｯﾌﾟ体" pitchFamily="49" charset="-128"/>
              </a:rPr>
              <a:t>核融合中性子源の必要性</a:t>
            </a:r>
            <a:endParaRPr lang="ja-JP" altLang="en-US" sz="2600" b="1" ker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3">
            <a:extLst>
              <a:ext uri="{FF2B5EF4-FFF2-40B4-BE49-F238E27FC236}">
                <a16:creationId xmlns:a16="http://schemas.microsoft.com/office/drawing/2014/main" id="{C99686BA-310C-FE78-940D-A8EDFE3D1C19}"/>
              </a:ext>
            </a:extLst>
          </p:cNvPr>
          <p:cNvSpPr txBox="1">
            <a:spLocks/>
          </p:cNvSpPr>
          <p:nvPr/>
        </p:nvSpPr>
        <p:spPr>
          <a:xfrm>
            <a:off x="9273918" y="6378856"/>
            <a:ext cx="516676" cy="376958"/>
          </a:xfrm>
          <a:prstGeom prst="rect">
            <a:avLst/>
          </a:prstGeom>
          <a:solidFill>
            <a:srgbClr val="FFFC00"/>
          </a:solidFill>
          <a:ln>
            <a:solidFill>
              <a:schemeClr val="tx1"/>
            </a:solid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93E0F35-3618-426D-8898-F6D86590068B}" type="slidenum">
              <a:rPr kumimoji="1" lang="ja-JP" altLang="en-US" sz="1800" b="1" smtClean="0">
                <a:solidFill>
                  <a:schemeClr val="tx1"/>
                </a:solidFill>
                <a:latin typeface="Meiryo UI" panose="020B0604030504040204" pitchFamily="34" charset="-128"/>
                <a:ea typeface="Meiryo UI" panose="020B0604030504040204" pitchFamily="34" charset="-128"/>
              </a:rPr>
              <a:pPr algn="ctr"/>
              <a:t>2</a:t>
            </a:fld>
            <a:endParaRPr kumimoji="1" lang="ja-JP" altLang="en-US" sz="1800" b="1" dirty="0">
              <a:solidFill>
                <a:schemeClr val="tx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4097737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80" descr="G:\working\H13成果報告会\ブランケット損傷.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50462" y="1179272"/>
            <a:ext cx="992856" cy="128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289"/>
          <p:cNvSpPr>
            <a:spLocks noChangeShapeType="1"/>
          </p:cNvSpPr>
          <p:nvPr/>
        </p:nvSpPr>
        <p:spPr bwMode="auto">
          <a:xfrm flipV="1">
            <a:off x="2298448" y="1933864"/>
            <a:ext cx="795236" cy="300081"/>
          </a:xfrm>
          <a:prstGeom prst="line">
            <a:avLst/>
          </a:prstGeom>
          <a:gradFill rotWithShape="0">
            <a:gsLst>
              <a:gs pos="0">
                <a:schemeClr val="accent2">
                  <a:gamma/>
                  <a:tint val="0"/>
                  <a:invGamma/>
                </a:schemeClr>
              </a:gs>
              <a:gs pos="100000">
                <a:schemeClr val="accent2"/>
              </a:gs>
            </a:gsLst>
            <a:lin ang="2700000" scaled="1"/>
          </a:gradFill>
          <a:ln w="88900">
            <a:solidFill>
              <a:srgbClr val="FF0000"/>
            </a:solidFill>
            <a:round/>
            <a:headEnd type="none" w="med" len="sm"/>
            <a:tailEnd type="triangle" w="med" len="lg"/>
          </a:ln>
          <a:effectLst>
            <a:glow rad="63500">
              <a:schemeClr val="accent2">
                <a:satMod val="175000"/>
                <a:alpha val="40000"/>
              </a:schemeClr>
            </a:glow>
          </a:effectLst>
        </p:spPr>
        <p:txBody>
          <a:bodyPr wrap="none" anchor="ctr"/>
          <a:lstStyle/>
          <a:p>
            <a:pPr defTabSz="371475">
              <a:defRPr/>
            </a:pPr>
            <a:endParaRPr kumimoji="0" lang="ja-JP" altLang="en-US" sz="1463">
              <a:solidFill>
                <a:prstClr val="black"/>
              </a:solidFill>
              <a:latin typeface="游ゴシック" panose="020B0400000000000000" pitchFamily="50" charset="-128"/>
              <a:ea typeface="游ゴシック" panose="020B0400000000000000" pitchFamily="50" charset="-128"/>
            </a:endParaRPr>
          </a:p>
        </p:txBody>
      </p:sp>
      <p:sp>
        <p:nvSpPr>
          <p:cNvPr id="6" name="Line 295"/>
          <p:cNvSpPr>
            <a:spLocks noChangeShapeType="1"/>
          </p:cNvSpPr>
          <p:nvPr/>
        </p:nvSpPr>
        <p:spPr bwMode="auto">
          <a:xfrm>
            <a:off x="3541576" y="1729793"/>
            <a:ext cx="2155758" cy="1925341"/>
          </a:xfrm>
          <a:custGeom>
            <a:avLst/>
            <a:gdLst>
              <a:gd name="connsiteX0" fmla="*/ 0 w 2630091"/>
              <a:gd name="connsiteY0" fmla="*/ 0 h 3075707"/>
              <a:gd name="connsiteX1" fmla="*/ 2630091 w 2630091"/>
              <a:gd name="connsiteY1" fmla="*/ 3075707 h 3075707"/>
              <a:gd name="connsiteX0" fmla="*/ 0 w 2630091"/>
              <a:gd name="connsiteY0" fmla="*/ 0 h 3075707"/>
              <a:gd name="connsiteX1" fmla="*/ 658570 w 2630091"/>
              <a:gd name="connsiteY1" fmla="*/ 802758 h 3075707"/>
              <a:gd name="connsiteX2" fmla="*/ 2630091 w 2630091"/>
              <a:gd name="connsiteY2" fmla="*/ 3075707 h 3075707"/>
              <a:gd name="connsiteX0" fmla="*/ 0 w 2630091"/>
              <a:gd name="connsiteY0" fmla="*/ 0 h 3075707"/>
              <a:gd name="connsiteX1" fmla="*/ 2070682 w 2630091"/>
              <a:gd name="connsiteY1" fmla="*/ 166150 h 3075707"/>
              <a:gd name="connsiteX2" fmla="*/ 2630091 w 2630091"/>
              <a:gd name="connsiteY2" fmla="*/ 3075707 h 3075707"/>
              <a:gd name="connsiteX0" fmla="*/ 0 w 2653241"/>
              <a:gd name="connsiteY0" fmla="*/ 0 h 2369651"/>
              <a:gd name="connsiteX1" fmla="*/ 2070682 w 2653241"/>
              <a:gd name="connsiteY1" fmla="*/ 166150 h 2369651"/>
              <a:gd name="connsiteX2" fmla="*/ 2653241 w 2653241"/>
              <a:gd name="connsiteY2" fmla="*/ 2369651 h 2369651"/>
              <a:gd name="connsiteX0" fmla="*/ 0 w 2653241"/>
              <a:gd name="connsiteY0" fmla="*/ 0 h 2369651"/>
              <a:gd name="connsiteX1" fmla="*/ 2070682 w 2653241"/>
              <a:gd name="connsiteY1" fmla="*/ 166150 h 2369651"/>
              <a:gd name="connsiteX2" fmla="*/ 2653241 w 2653241"/>
              <a:gd name="connsiteY2" fmla="*/ 2369651 h 2369651"/>
              <a:gd name="connsiteX0" fmla="*/ 0 w 2653241"/>
              <a:gd name="connsiteY0" fmla="*/ 0 h 2369651"/>
              <a:gd name="connsiteX1" fmla="*/ 2070682 w 2653241"/>
              <a:gd name="connsiteY1" fmla="*/ 166150 h 2369651"/>
              <a:gd name="connsiteX2" fmla="*/ 2653241 w 2653241"/>
              <a:gd name="connsiteY2" fmla="*/ 2369651 h 2369651"/>
              <a:gd name="connsiteX0" fmla="*/ 0 w 2653241"/>
              <a:gd name="connsiteY0" fmla="*/ 0 h 2369651"/>
              <a:gd name="connsiteX1" fmla="*/ 2070682 w 2653241"/>
              <a:gd name="connsiteY1" fmla="*/ 166150 h 2369651"/>
              <a:gd name="connsiteX2" fmla="*/ 2653241 w 2653241"/>
              <a:gd name="connsiteY2" fmla="*/ 2369651 h 2369651"/>
              <a:gd name="connsiteX0" fmla="*/ 0 w 2653241"/>
              <a:gd name="connsiteY0" fmla="*/ 47612 h 2417263"/>
              <a:gd name="connsiteX1" fmla="*/ 2070682 w 2653241"/>
              <a:gd name="connsiteY1" fmla="*/ 213762 h 2417263"/>
              <a:gd name="connsiteX2" fmla="*/ 2653241 w 2653241"/>
              <a:gd name="connsiteY2" fmla="*/ 2417263 h 2417263"/>
              <a:gd name="connsiteX0" fmla="*/ 0 w 2653241"/>
              <a:gd name="connsiteY0" fmla="*/ 0 h 2369651"/>
              <a:gd name="connsiteX1" fmla="*/ 2070682 w 2653241"/>
              <a:gd name="connsiteY1" fmla="*/ 305047 h 2369651"/>
              <a:gd name="connsiteX2" fmla="*/ 2653241 w 2653241"/>
              <a:gd name="connsiteY2" fmla="*/ 2369651 h 2369651"/>
            </a:gdLst>
            <a:ahLst/>
            <a:cxnLst>
              <a:cxn ang="0">
                <a:pos x="connsiteX0" y="connsiteY0"/>
              </a:cxn>
              <a:cxn ang="0">
                <a:pos x="connsiteX1" y="connsiteY1"/>
              </a:cxn>
              <a:cxn ang="0">
                <a:pos x="connsiteX2" y="connsiteY2"/>
              </a:cxn>
            </a:cxnLst>
            <a:rect l="l" t="t" r="r" b="b"/>
            <a:pathLst>
              <a:path w="2653241" h="2369651">
                <a:moveTo>
                  <a:pt x="0" y="0"/>
                </a:moveTo>
                <a:cubicBezTo>
                  <a:pt x="690227" y="55383"/>
                  <a:pt x="1628475" y="-89895"/>
                  <a:pt x="2070682" y="305047"/>
                </a:cubicBezTo>
                <a:cubicBezTo>
                  <a:pt x="2512889" y="699989"/>
                  <a:pt x="2285830" y="1437012"/>
                  <a:pt x="2653241" y="2369651"/>
                </a:cubicBezTo>
              </a:path>
            </a:pathLst>
          </a:custGeom>
          <a:noFill/>
          <a:ln w="19050">
            <a:solidFill>
              <a:srgbClr val="00B0F0"/>
            </a:solidFill>
            <a:prstDash val="dashDot"/>
            <a:round/>
            <a:headEnd/>
            <a:tailEnd type="triangle" w="med" len="med"/>
          </a:ln>
          <a:effectLst>
            <a:glow rad="63500">
              <a:schemeClr val="accent5">
                <a:satMod val="175000"/>
                <a:alpha val="40000"/>
              </a:schemeClr>
            </a:glow>
          </a:effectLst>
          <a:extLst>
            <a:ext uri="{909E8E84-426E-40DD-AFC4-6F175D3DCCD1}">
              <a14:hiddenFill xmlns:a14="http://schemas.microsoft.com/office/drawing/2010/main">
                <a:noFill/>
              </a14:hiddenFill>
            </a:ext>
          </a:extLst>
        </p:spPr>
        <p:txBody>
          <a:bodyPr/>
          <a:lstStyle/>
          <a:p>
            <a:pPr defTabSz="371475">
              <a:defRPr/>
            </a:pPr>
            <a:endParaRPr kumimoji="0" lang="ja-JP" altLang="en-US" sz="1463">
              <a:solidFill>
                <a:prstClr val="black"/>
              </a:solidFill>
              <a:latin typeface="游ゴシック" panose="020B0400000000000000" pitchFamily="50" charset="-128"/>
              <a:ea typeface="游ゴシック" panose="020B0400000000000000" pitchFamily="50" charset="-128"/>
            </a:endParaRPr>
          </a:p>
        </p:txBody>
      </p:sp>
      <p:sp>
        <p:nvSpPr>
          <p:cNvPr id="7" name="Line 296"/>
          <p:cNvSpPr>
            <a:spLocks noChangeShapeType="1"/>
          </p:cNvSpPr>
          <p:nvPr/>
        </p:nvSpPr>
        <p:spPr bwMode="auto">
          <a:xfrm>
            <a:off x="3578543" y="2270913"/>
            <a:ext cx="230120" cy="303133"/>
          </a:xfrm>
          <a:prstGeom prst="line">
            <a:avLst/>
          </a:prstGeom>
          <a:noFill/>
          <a:ln w="19050">
            <a:solidFill>
              <a:srgbClr val="FF0000"/>
            </a:solidFill>
            <a:prstDash val="dashDot"/>
            <a:round/>
            <a:headEnd/>
            <a:tailEnd type="triangle" w="med" len="med"/>
          </a:ln>
          <a:effectLst>
            <a:glow rad="63500">
              <a:schemeClr val="accent2">
                <a:satMod val="175000"/>
                <a:alpha val="40000"/>
              </a:schemeClr>
            </a:glow>
          </a:effectLst>
          <a:extLst>
            <a:ext uri="{909E8E84-426E-40DD-AFC4-6F175D3DCCD1}">
              <a14:hiddenFill xmlns:a14="http://schemas.microsoft.com/office/drawing/2010/main">
                <a:noFill/>
              </a14:hiddenFill>
            </a:ext>
          </a:extLst>
        </p:spPr>
        <p:txBody>
          <a:bodyPr/>
          <a:lstStyle/>
          <a:p>
            <a:pPr defTabSz="371475">
              <a:defRPr/>
            </a:pPr>
            <a:endParaRPr kumimoji="0" lang="ja-JP" altLang="en-US" sz="1463">
              <a:solidFill>
                <a:prstClr val="black"/>
              </a:solidFill>
              <a:latin typeface="游ゴシック" panose="020B0400000000000000" pitchFamily="50" charset="-128"/>
              <a:ea typeface="游ゴシック" panose="020B0400000000000000" pitchFamily="50" charset="-128"/>
            </a:endParaRPr>
          </a:p>
        </p:txBody>
      </p:sp>
      <p:sp>
        <p:nvSpPr>
          <p:cNvPr id="8" name="Line 296"/>
          <p:cNvSpPr>
            <a:spLocks noChangeShapeType="1"/>
          </p:cNvSpPr>
          <p:nvPr/>
        </p:nvSpPr>
        <p:spPr bwMode="auto">
          <a:xfrm flipV="1">
            <a:off x="2930074" y="1288609"/>
            <a:ext cx="2767260" cy="349916"/>
          </a:xfrm>
          <a:prstGeom prst="line">
            <a:avLst/>
          </a:prstGeom>
          <a:noFill/>
          <a:ln w="19050">
            <a:solidFill>
              <a:srgbClr val="FFC000"/>
            </a:solidFill>
            <a:prstDash val="dashDot"/>
            <a:round/>
            <a:headEnd/>
            <a:tailEnd type="triangle" w="med" len="med"/>
          </a:ln>
          <a:effectLst>
            <a:glow rad="63500">
              <a:schemeClr val="accent6">
                <a:satMod val="175000"/>
                <a:alpha val="40000"/>
              </a:schemeClr>
            </a:glow>
          </a:effectLst>
          <a:extLst>
            <a:ext uri="{909E8E84-426E-40DD-AFC4-6F175D3DCCD1}">
              <a14:hiddenFill xmlns:a14="http://schemas.microsoft.com/office/drawing/2010/main">
                <a:noFill/>
              </a14:hiddenFill>
            </a:ext>
          </a:extLst>
        </p:spPr>
        <p:txBody>
          <a:bodyPr/>
          <a:lstStyle/>
          <a:p>
            <a:pPr defTabSz="371475">
              <a:defRPr/>
            </a:pPr>
            <a:endParaRPr kumimoji="0" lang="ja-JP" altLang="en-US" sz="1463">
              <a:solidFill>
                <a:prstClr val="black"/>
              </a:solidFill>
              <a:latin typeface="游ゴシック" panose="020B0400000000000000" pitchFamily="50" charset="-128"/>
              <a:ea typeface="游ゴシック" panose="020B0400000000000000" pitchFamily="50" charset="-128"/>
            </a:endParaRPr>
          </a:p>
        </p:txBody>
      </p:sp>
      <p:pic>
        <p:nvPicPr>
          <p:cNvPr id="17" name="図 16">
            <a:extLst>
              <a:ext uri="{FF2B5EF4-FFF2-40B4-BE49-F238E27FC236}">
                <a16:creationId xmlns:a16="http://schemas.microsoft.com/office/drawing/2014/main" id="{C46CD919-6F25-47E6-8F64-8166A87F26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020" y="2204057"/>
            <a:ext cx="1887115" cy="1216516"/>
          </a:xfrm>
          <a:prstGeom prst="rect">
            <a:avLst/>
          </a:prstGeom>
        </p:spPr>
      </p:pic>
      <p:sp>
        <p:nvSpPr>
          <p:cNvPr id="92" name="Text Box 88">
            <a:extLst>
              <a:ext uri="{FF2B5EF4-FFF2-40B4-BE49-F238E27FC236}">
                <a16:creationId xmlns:a16="http://schemas.microsoft.com/office/drawing/2014/main" id="{7E1A9956-CDD4-4A91-BD3F-C4C5DFA48239}"/>
              </a:ext>
            </a:extLst>
          </p:cNvPr>
          <p:cNvSpPr txBox="1">
            <a:spLocks noChangeArrowheads="1"/>
          </p:cNvSpPr>
          <p:nvPr/>
        </p:nvSpPr>
        <p:spPr bwMode="auto">
          <a:xfrm>
            <a:off x="620385" y="1306251"/>
            <a:ext cx="1470385" cy="392415"/>
          </a:xfrm>
          <a:prstGeom prst="rect">
            <a:avLst/>
          </a:prstGeom>
          <a:noFill/>
          <a:ln w="19050">
            <a:noFill/>
            <a:miter lim="800000"/>
            <a:headEnd/>
            <a:tailEnd/>
          </a:ln>
          <a:effectLst/>
        </p:spPr>
        <p:txBody>
          <a:bodyPr wrap="square" lIns="0" rIns="0" anchor="ctr">
            <a:spAutoFit/>
          </a:bodyPr>
          <a:lstStyle/>
          <a:p>
            <a:pPr defTabSz="371475">
              <a:defRPr/>
            </a:pPr>
            <a:r>
              <a:rPr kumimoji="0" lang="ja-JP" altLang="en-US" sz="1950" b="1">
                <a:solidFill>
                  <a:srgbClr val="2F8D2B"/>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構造材料</a:t>
            </a:r>
            <a:endParaRPr kumimoji="0" lang="en-US" altLang="ja-JP" sz="1950" b="1">
              <a:solidFill>
                <a:srgbClr val="2F8D2B"/>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grpSp>
        <p:nvGrpSpPr>
          <p:cNvPr id="27" name="グループ化 26">
            <a:extLst>
              <a:ext uri="{FF2B5EF4-FFF2-40B4-BE49-F238E27FC236}">
                <a16:creationId xmlns:a16="http://schemas.microsoft.com/office/drawing/2014/main" id="{2A0B811C-8A52-2FAB-6F2F-82CDBB05CFAA}"/>
              </a:ext>
            </a:extLst>
          </p:cNvPr>
          <p:cNvGrpSpPr/>
          <p:nvPr/>
        </p:nvGrpSpPr>
        <p:grpSpPr>
          <a:xfrm>
            <a:off x="2801503" y="2639803"/>
            <a:ext cx="2300226" cy="1003144"/>
            <a:chOff x="829287" y="6482130"/>
            <a:chExt cx="2831047" cy="1234639"/>
          </a:xfrm>
        </p:grpSpPr>
        <p:sp>
          <p:nvSpPr>
            <p:cNvPr id="10" name="TextBox 56"/>
            <p:cNvSpPr txBox="1">
              <a:spLocks noChangeArrowheads="1"/>
            </p:cNvSpPr>
            <p:nvPr/>
          </p:nvSpPr>
          <p:spPr bwMode="auto">
            <a:xfrm>
              <a:off x="829287" y="6514514"/>
              <a:ext cx="2270033" cy="42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8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8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8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8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8200">
                  <a:solidFill>
                    <a:schemeClr val="tx1"/>
                  </a:solidFill>
                  <a:latin typeface="Arial" panose="020B0604020202020204" pitchFamily="34" charset="0"/>
                  <a:ea typeface="ＭＳ Ｐゴシック" panose="020B0600070205080204" pitchFamily="50" charset="-128"/>
                </a:defRPr>
              </a:lvl5pPr>
              <a:lvl6pPr marL="2514600" indent="-228600" defTabSz="4175125" eaLnBrk="0" fontAlgn="base" hangingPunct="0">
                <a:spcBef>
                  <a:spcPct val="0"/>
                </a:spcBef>
                <a:spcAft>
                  <a:spcPct val="0"/>
                </a:spcAft>
                <a:defRPr kumimoji="1" sz="8200">
                  <a:solidFill>
                    <a:schemeClr val="tx1"/>
                  </a:solidFill>
                  <a:latin typeface="Arial" panose="020B0604020202020204" pitchFamily="34" charset="0"/>
                  <a:ea typeface="ＭＳ Ｐゴシック" panose="020B0600070205080204" pitchFamily="50" charset="-128"/>
                </a:defRPr>
              </a:lvl6pPr>
              <a:lvl7pPr marL="2971800" indent="-228600" defTabSz="4175125" eaLnBrk="0" fontAlgn="base" hangingPunct="0">
                <a:spcBef>
                  <a:spcPct val="0"/>
                </a:spcBef>
                <a:spcAft>
                  <a:spcPct val="0"/>
                </a:spcAft>
                <a:defRPr kumimoji="1" sz="8200">
                  <a:solidFill>
                    <a:schemeClr val="tx1"/>
                  </a:solidFill>
                  <a:latin typeface="Arial" panose="020B0604020202020204" pitchFamily="34" charset="0"/>
                  <a:ea typeface="ＭＳ Ｐゴシック" panose="020B0600070205080204" pitchFamily="50" charset="-128"/>
                </a:defRPr>
              </a:lvl7pPr>
              <a:lvl8pPr marL="3429000" indent="-228600" defTabSz="4175125" eaLnBrk="0" fontAlgn="base" hangingPunct="0">
                <a:spcBef>
                  <a:spcPct val="0"/>
                </a:spcBef>
                <a:spcAft>
                  <a:spcPct val="0"/>
                </a:spcAft>
                <a:defRPr kumimoji="1" sz="8200">
                  <a:solidFill>
                    <a:schemeClr val="tx1"/>
                  </a:solidFill>
                  <a:latin typeface="Arial" panose="020B0604020202020204" pitchFamily="34" charset="0"/>
                  <a:ea typeface="ＭＳ Ｐゴシック" panose="020B0600070205080204" pitchFamily="50" charset="-128"/>
                </a:defRPr>
              </a:lvl8pPr>
              <a:lvl9pPr marL="3886200" indent="-228600" defTabSz="4175125" eaLnBrk="0" fontAlgn="base" hangingPunct="0">
                <a:spcBef>
                  <a:spcPct val="0"/>
                </a:spcBef>
                <a:spcAft>
                  <a:spcPct val="0"/>
                </a:spcAft>
                <a:defRPr kumimoji="1" sz="8200">
                  <a:solidFill>
                    <a:schemeClr val="tx1"/>
                  </a:solidFill>
                  <a:latin typeface="Arial" panose="020B0604020202020204" pitchFamily="34" charset="0"/>
                  <a:ea typeface="ＭＳ Ｐゴシック" panose="020B0600070205080204" pitchFamily="50" charset="-128"/>
                </a:defRPr>
              </a:lvl9pPr>
            </a:lstStyle>
            <a:p>
              <a:pPr defTabSz="371475" eaLnBrk="1" hangingPunct="1">
                <a:defRPr/>
              </a:pPr>
              <a:r>
                <a:rPr lang="ja-JP" altLang="en-US" sz="1625" b="1">
                  <a:solidFill>
                    <a:prstClr val="black"/>
                  </a:solidFill>
                  <a:latin typeface="游ゴシック" panose="020B0400000000000000" pitchFamily="50" charset="-128"/>
                  <a:ea typeface="游ゴシック" panose="020B0400000000000000" pitchFamily="50" charset="-128"/>
                </a:rPr>
                <a:t>長寿命核種の生成</a:t>
              </a:r>
            </a:p>
          </p:txBody>
        </p:sp>
        <p:pic>
          <p:nvPicPr>
            <p:cNvPr id="14" name="図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8052" y="6837869"/>
              <a:ext cx="1966720" cy="708181"/>
            </a:xfrm>
            <a:prstGeom prst="rect">
              <a:avLst/>
            </a:prstGeom>
          </p:spPr>
        </p:pic>
        <p:sp>
          <p:nvSpPr>
            <p:cNvPr id="16" name="TextBox 62"/>
            <p:cNvSpPr txBox="1">
              <a:spLocks noChangeArrowheads="1"/>
            </p:cNvSpPr>
            <p:nvPr/>
          </p:nvSpPr>
          <p:spPr bwMode="auto">
            <a:xfrm>
              <a:off x="1184549" y="7367741"/>
              <a:ext cx="1182177" cy="27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8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8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8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8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8200">
                  <a:solidFill>
                    <a:schemeClr val="tx1"/>
                  </a:solidFill>
                  <a:latin typeface="Arial" panose="020B0604020202020204" pitchFamily="34" charset="0"/>
                  <a:ea typeface="ＭＳ Ｐゴシック" panose="020B0600070205080204" pitchFamily="50" charset="-128"/>
                </a:defRPr>
              </a:lvl5pPr>
              <a:lvl6pPr marL="2514600" indent="-228600" defTabSz="4175125" eaLnBrk="0" fontAlgn="base" hangingPunct="0">
                <a:spcBef>
                  <a:spcPct val="0"/>
                </a:spcBef>
                <a:spcAft>
                  <a:spcPct val="0"/>
                </a:spcAft>
                <a:defRPr kumimoji="1" sz="8200">
                  <a:solidFill>
                    <a:schemeClr val="tx1"/>
                  </a:solidFill>
                  <a:latin typeface="Arial" panose="020B0604020202020204" pitchFamily="34" charset="0"/>
                  <a:ea typeface="ＭＳ Ｐゴシック" panose="020B0600070205080204" pitchFamily="50" charset="-128"/>
                </a:defRPr>
              </a:lvl6pPr>
              <a:lvl7pPr marL="2971800" indent="-228600" defTabSz="4175125" eaLnBrk="0" fontAlgn="base" hangingPunct="0">
                <a:spcBef>
                  <a:spcPct val="0"/>
                </a:spcBef>
                <a:spcAft>
                  <a:spcPct val="0"/>
                </a:spcAft>
                <a:defRPr kumimoji="1" sz="8200">
                  <a:solidFill>
                    <a:schemeClr val="tx1"/>
                  </a:solidFill>
                  <a:latin typeface="Arial" panose="020B0604020202020204" pitchFamily="34" charset="0"/>
                  <a:ea typeface="ＭＳ Ｐゴシック" panose="020B0600070205080204" pitchFamily="50" charset="-128"/>
                </a:defRPr>
              </a:lvl7pPr>
              <a:lvl8pPr marL="3429000" indent="-228600" defTabSz="4175125" eaLnBrk="0" fontAlgn="base" hangingPunct="0">
                <a:spcBef>
                  <a:spcPct val="0"/>
                </a:spcBef>
                <a:spcAft>
                  <a:spcPct val="0"/>
                </a:spcAft>
                <a:defRPr kumimoji="1" sz="8200">
                  <a:solidFill>
                    <a:schemeClr val="tx1"/>
                  </a:solidFill>
                  <a:latin typeface="Arial" panose="020B0604020202020204" pitchFamily="34" charset="0"/>
                  <a:ea typeface="ＭＳ Ｐゴシック" panose="020B0600070205080204" pitchFamily="50" charset="-128"/>
                </a:defRPr>
              </a:lvl8pPr>
              <a:lvl9pPr marL="3886200" indent="-228600" defTabSz="4175125" eaLnBrk="0" fontAlgn="base" hangingPunct="0">
                <a:spcBef>
                  <a:spcPct val="0"/>
                </a:spcBef>
                <a:spcAft>
                  <a:spcPct val="0"/>
                </a:spcAft>
                <a:defRPr kumimoji="1" sz="8200">
                  <a:solidFill>
                    <a:schemeClr val="tx1"/>
                  </a:solidFill>
                  <a:latin typeface="Arial" panose="020B0604020202020204" pitchFamily="34" charset="0"/>
                  <a:ea typeface="ＭＳ Ｐゴシック" panose="020B0600070205080204" pitchFamily="50" charset="-128"/>
                </a:defRPr>
              </a:lvl9pPr>
            </a:lstStyle>
            <a:p>
              <a:pPr defTabSz="371475" eaLnBrk="1" hangingPunct="1">
                <a:defRPr/>
              </a:pPr>
              <a:r>
                <a:rPr lang="ja-JP" altLang="en-US" sz="853">
                  <a:solidFill>
                    <a:prstClr val="black"/>
                  </a:solidFill>
                  <a:latin typeface="游ゴシック" panose="020B0400000000000000" pitchFamily="50" charset="-128"/>
                  <a:ea typeface="游ゴシック" panose="020B0400000000000000" pitchFamily="50" charset="-128"/>
                </a:rPr>
                <a:t>半減期：</a:t>
              </a:r>
              <a:r>
                <a:rPr lang="en-US" altLang="ja-JP" sz="853">
                  <a:solidFill>
                    <a:prstClr val="black"/>
                  </a:solidFill>
                  <a:latin typeface="游ゴシック" panose="020B0400000000000000" pitchFamily="50" charset="-128"/>
                  <a:ea typeface="游ゴシック" panose="020B0400000000000000" pitchFamily="50" charset="-128"/>
                </a:rPr>
                <a:t>72</a:t>
              </a:r>
              <a:r>
                <a:rPr lang="ja-JP" altLang="en-US" sz="853">
                  <a:solidFill>
                    <a:prstClr val="black"/>
                  </a:solidFill>
                  <a:latin typeface="游ゴシック" panose="020B0400000000000000" pitchFamily="50" charset="-128"/>
                  <a:ea typeface="游ゴシック" panose="020B0400000000000000" pitchFamily="50" charset="-128"/>
                </a:rPr>
                <a:t>万年</a:t>
              </a:r>
            </a:p>
          </p:txBody>
        </p:sp>
        <p:sp>
          <p:nvSpPr>
            <p:cNvPr id="9" name="Rectangle 6"/>
            <p:cNvSpPr>
              <a:spLocks noChangeArrowheads="1"/>
            </p:cNvSpPr>
            <p:nvPr/>
          </p:nvSpPr>
          <p:spPr bwMode="auto">
            <a:xfrm>
              <a:off x="829287" y="6482130"/>
              <a:ext cx="2822326" cy="1234639"/>
            </a:xfrm>
            <a:prstGeom prst="rect">
              <a:avLst/>
            </a:prstGeom>
            <a:noFill/>
            <a:ln w="28575">
              <a:solidFill>
                <a:srgbClr val="FF0000"/>
              </a:solidFill>
              <a:miter lim="800000"/>
              <a:headEnd/>
              <a:tailEnd/>
            </a:ln>
            <a:effectLst/>
          </p:spPr>
          <p:txBody>
            <a:bodyPr wrap="none" anchor="ctr"/>
            <a:lstStyle/>
            <a:p>
              <a:pPr defTabSz="371475">
                <a:defRPr/>
              </a:pPr>
              <a:endParaRPr kumimoji="0" lang="ja-JP" altLang="en-US" sz="1463">
                <a:solidFill>
                  <a:prstClr val="black"/>
                </a:solidFill>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7BF78BA7-ED71-44A4-8CDE-CCC35D09C8C2}"/>
                </a:ext>
              </a:extLst>
            </p:cNvPr>
            <p:cNvSpPr txBox="1"/>
            <p:nvPr/>
          </p:nvSpPr>
          <p:spPr>
            <a:xfrm>
              <a:off x="2566524" y="7027941"/>
              <a:ext cx="1093810" cy="359862"/>
            </a:xfrm>
            <a:prstGeom prst="rect">
              <a:avLst/>
            </a:prstGeom>
            <a:noFill/>
          </p:spPr>
          <p:txBody>
            <a:bodyPr wrap="square" rtlCol="0">
              <a:spAutoFit/>
            </a:bodyPr>
            <a:lstStyle/>
            <a:p>
              <a:pPr defTabSz="371475">
                <a:defRPr/>
              </a:pPr>
              <a:r>
                <a:rPr lang="ja-JP" altLang="en-US" sz="1300">
                  <a:solidFill>
                    <a:prstClr val="black"/>
                  </a:solidFill>
                  <a:latin typeface="Calibri" panose="020F0502020204030204"/>
                  <a:ea typeface="游ゴシック" panose="020B0400000000000000" pitchFamily="50" charset="-128"/>
                </a:rPr>
                <a:t>→放射化</a:t>
              </a:r>
            </a:p>
          </p:txBody>
        </p:sp>
      </p:grpSp>
      <p:sp>
        <p:nvSpPr>
          <p:cNvPr id="18" name="テキスト ボックス 17">
            <a:extLst>
              <a:ext uri="{FF2B5EF4-FFF2-40B4-BE49-F238E27FC236}">
                <a16:creationId xmlns:a16="http://schemas.microsoft.com/office/drawing/2014/main" id="{F8B5441A-BD68-47B8-815F-EB8EF05CC9CA}"/>
              </a:ext>
            </a:extLst>
          </p:cNvPr>
          <p:cNvSpPr txBox="1"/>
          <p:nvPr/>
        </p:nvSpPr>
        <p:spPr>
          <a:xfrm>
            <a:off x="1259225" y="1905831"/>
            <a:ext cx="959428" cy="317459"/>
          </a:xfrm>
          <a:prstGeom prst="rect">
            <a:avLst/>
          </a:prstGeom>
          <a:noFill/>
        </p:spPr>
        <p:txBody>
          <a:bodyPr wrap="square">
            <a:spAutoFit/>
          </a:bodyPr>
          <a:lstStyle/>
          <a:p>
            <a:r>
              <a:rPr kumimoji="0" lang="en-US" altLang="ja-JP" sz="1463" b="1">
                <a:solidFill>
                  <a:srgbClr val="FF0000"/>
                </a:solidFill>
                <a:latin typeface="Calibri" panose="020F0502020204030204"/>
                <a:ea typeface="游ゴシック" panose="020B0400000000000000" pitchFamily="50" charset="-128"/>
              </a:rPr>
              <a:t>14.1MeV</a:t>
            </a:r>
            <a:endParaRPr lang="ja-JP" altLang="en-US" sz="1463"/>
          </a:p>
        </p:txBody>
      </p:sp>
      <p:grpSp>
        <p:nvGrpSpPr>
          <p:cNvPr id="35" name="グループ化 34">
            <a:extLst>
              <a:ext uri="{FF2B5EF4-FFF2-40B4-BE49-F238E27FC236}">
                <a16:creationId xmlns:a16="http://schemas.microsoft.com/office/drawing/2014/main" id="{6B2DE270-EB9E-4763-A6C1-556902382C95}"/>
              </a:ext>
            </a:extLst>
          </p:cNvPr>
          <p:cNvGrpSpPr/>
          <p:nvPr/>
        </p:nvGrpSpPr>
        <p:grpSpPr>
          <a:xfrm>
            <a:off x="5631715" y="3429000"/>
            <a:ext cx="4010786" cy="2349188"/>
            <a:chOff x="4207648" y="817392"/>
            <a:chExt cx="4936352" cy="2891308"/>
          </a:xfrm>
        </p:grpSpPr>
        <p:sp>
          <p:nvSpPr>
            <p:cNvPr id="12" name="TextBox 56"/>
            <p:cNvSpPr txBox="1">
              <a:spLocks noChangeArrowheads="1"/>
            </p:cNvSpPr>
            <p:nvPr/>
          </p:nvSpPr>
          <p:spPr bwMode="auto">
            <a:xfrm>
              <a:off x="4307908" y="1162706"/>
              <a:ext cx="2500861" cy="72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8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8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8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8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8200">
                  <a:solidFill>
                    <a:schemeClr val="tx1"/>
                  </a:solidFill>
                  <a:latin typeface="Arial" panose="020B0604020202020204" pitchFamily="34" charset="0"/>
                  <a:ea typeface="ＭＳ Ｐゴシック" panose="020B0600070205080204" pitchFamily="50" charset="-128"/>
                </a:defRPr>
              </a:lvl5pPr>
              <a:lvl6pPr marL="2514600" indent="-228600" defTabSz="4175125" eaLnBrk="0" fontAlgn="base" hangingPunct="0">
                <a:spcBef>
                  <a:spcPct val="0"/>
                </a:spcBef>
                <a:spcAft>
                  <a:spcPct val="0"/>
                </a:spcAft>
                <a:defRPr kumimoji="1" sz="8200">
                  <a:solidFill>
                    <a:schemeClr val="tx1"/>
                  </a:solidFill>
                  <a:latin typeface="Arial" panose="020B0604020202020204" pitchFamily="34" charset="0"/>
                  <a:ea typeface="ＭＳ Ｐゴシック" panose="020B0600070205080204" pitchFamily="50" charset="-128"/>
                </a:defRPr>
              </a:lvl6pPr>
              <a:lvl7pPr marL="2971800" indent="-228600" defTabSz="4175125" eaLnBrk="0" fontAlgn="base" hangingPunct="0">
                <a:spcBef>
                  <a:spcPct val="0"/>
                </a:spcBef>
                <a:spcAft>
                  <a:spcPct val="0"/>
                </a:spcAft>
                <a:defRPr kumimoji="1" sz="8200">
                  <a:solidFill>
                    <a:schemeClr val="tx1"/>
                  </a:solidFill>
                  <a:latin typeface="Arial" panose="020B0604020202020204" pitchFamily="34" charset="0"/>
                  <a:ea typeface="ＭＳ Ｐゴシック" panose="020B0600070205080204" pitchFamily="50" charset="-128"/>
                </a:defRPr>
              </a:lvl7pPr>
              <a:lvl8pPr marL="3429000" indent="-228600" defTabSz="4175125" eaLnBrk="0" fontAlgn="base" hangingPunct="0">
                <a:spcBef>
                  <a:spcPct val="0"/>
                </a:spcBef>
                <a:spcAft>
                  <a:spcPct val="0"/>
                </a:spcAft>
                <a:defRPr kumimoji="1" sz="8200">
                  <a:solidFill>
                    <a:schemeClr val="tx1"/>
                  </a:solidFill>
                  <a:latin typeface="Arial" panose="020B0604020202020204" pitchFamily="34" charset="0"/>
                  <a:ea typeface="ＭＳ Ｐゴシック" panose="020B0600070205080204" pitchFamily="50" charset="-128"/>
                </a:defRPr>
              </a:lvl8pPr>
              <a:lvl9pPr marL="3886200" indent="-228600" defTabSz="4175125" eaLnBrk="0" fontAlgn="base" hangingPunct="0">
                <a:spcBef>
                  <a:spcPct val="0"/>
                </a:spcBef>
                <a:spcAft>
                  <a:spcPct val="0"/>
                </a:spcAft>
                <a:defRPr kumimoji="1" sz="8200">
                  <a:solidFill>
                    <a:schemeClr val="tx1"/>
                  </a:solidFill>
                  <a:latin typeface="Arial" panose="020B0604020202020204" pitchFamily="34" charset="0"/>
                  <a:ea typeface="ＭＳ Ｐゴシック" panose="020B0600070205080204" pitchFamily="50" charset="-128"/>
                </a:defRPr>
              </a:lvl9pPr>
            </a:lstStyle>
            <a:p>
              <a:pPr defTabSz="371475" eaLnBrk="1" hangingPunct="1">
                <a:defRPr/>
              </a:pPr>
              <a:r>
                <a:rPr lang="ja-JP" altLang="en-US" sz="1625" b="1">
                  <a:solidFill>
                    <a:prstClr val="black"/>
                  </a:solidFill>
                  <a:latin typeface="游ゴシック" panose="020B0400000000000000" pitchFamily="50" charset="-128"/>
                  <a:ea typeface="游ゴシック" panose="020B0400000000000000" pitchFamily="50" charset="-128"/>
                </a:rPr>
                <a:t>核変換生成ガス元素</a:t>
              </a:r>
            </a:p>
          </p:txBody>
        </p:sp>
        <p:pic>
          <p:nvPicPr>
            <p:cNvPr id="13" name="図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1616" y="1601283"/>
              <a:ext cx="2258303" cy="1171762"/>
            </a:xfrm>
            <a:prstGeom prst="rect">
              <a:avLst/>
            </a:prstGeom>
          </p:spPr>
        </p:pic>
        <p:sp>
          <p:nvSpPr>
            <p:cNvPr id="45" name="正方形/長方形 44">
              <a:extLst>
                <a:ext uri="{FF2B5EF4-FFF2-40B4-BE49-F238E27FC236}">
                  <a16:creationId xmlns:a16="http://schemas.microsoft.com/office/drawing/2014/main" id="{CF7748CD-056B-4A13-8B93-9A47E7CB77DD}"/>
                </a:ext>
              </a:extLst>
            </p:cNvPr>
            <p:cNvSpPr/>
            <p:nvPr/>
          </p:nvSpPr>
          <p:spPr>
            <a:xfrm>
              <a:off x="4207648" y="817392"/>
              <a:ext cx="4613098" cy="390719"/>
            </a:xfrm>
            <a:prstGeom prst="rect">
              <a:avLst/>
            </a:prstGeom>
          </p:spPr>
          <p:txBody>
            <a:bodyPr wrap="none">
              <a:spAutoFit/>
            </a:bodyPr>
            <a:lstStyle/>
            <a:p>
              <a:pPr algn="ctr" defTabSz="371475">
                <a:defRPr/>
              </a:pPr>
              <a:r>
                <a:rPr lang="ja-JP" altLang="en-US" sz="1463" b="1" i="1">
                  <a:solidFill>
                    <a:srgbClr val="0070C0"/>
                  </a:solidFill>
                  <a:latin typeface="游ゴシック" panose="020B0400000000000000" pitchFamily="50" charset="-128"/>
                  <a:ea typeface="游ゴシック" panose="020B0400000000000000" pitchFamily="50" charset="-128"/>
                </a:rPr>
                <a:t>原子炉にはなく核融合炉で顕著となる現象</a:t>
              </a:r>
            </a:p>
          </p:txBody>
        </p:sp>
        <p:sp>
          <p:nvSpPr>
            <p:cNvPr id="11" name="Rectangle 6"/>
            <p:cNvSpPr>
              <a:spLocks noChangeArrowheads="1"/>
            </p:cNvSpPr>
            <p:nvPr/>
          </p:nvSpPr>
          <p:spPr bwMode="auto">
            <a:xfrm>
              <a:off x="4314252" y="1155906"/>
              <a:ext cx="4742662" cy="2552794"/>
            </a:xfrm>
            <a:prstGeom prst="rect">
              <a:avLst/>
            </a:prstGeom>
            <a:noFill/>
            <a:ln w="28575">
              <a:solidFill>
                <a:srgbClr val="00B0F0"/>
              </a:solidFill>
              <a:miter lim="800000"/>
              <a:headEnd/>
              <a:tailEnd/>
            </a:ln>
            <a:effectLst/>
          </p:spPr>
          <p:txBody>
            <a:bodyPr wrap="none" anchor="ctr"/>
            <a:lstStyle/>
            <a:p>
              <a:pPr defTabSz="371475">
                <a:defRPr/>
              </a:pPr>
              <a:r>
                <a:rPr kumimoji="0" lang="ja-JP" altLang="en-US" sz="1463">
                  <a:solidFill>
                    <a:prstClr val="black"/>
                  </a:solidFill>
                  <a:latin typeface="游ゴシック" panose="020B0400000000000000" pitchFamily="50" charset="-128"/>
                  <a:ea typeface="游ゴシック" panose="020B0400000000000000" pitchFamily="50" charset="-128"/>
                </a:rPr>
                <a:t>　　　　　　　　　　　　　　　　　　　　　　　　　　　　　　　　　　　　　</a:t>
              </a:r>
            </a:p>
          </p:txBody>
        </p:sp>
        <p:sp>
          <p:nvSpPr>
            <p:cNvPr id="4" name="テキスト ボックス 3">
              <a:extLst>
                <a:ext uri="{FF2B5EF4-FFF2-40B4-BE49-F238E27FC236}">
                  <a16:creationId xmlns:a16="http://schemas.microsoft.com/office/drawing/2014/main" id="{5B94B567-7A4B-460A-92F6-B5E05EF9FC9F}"/>
                </a:ext>
              </a:extLst>
            </p:cNvPr>
            <p:cNvSpPr txBox="1"/>
            <p:nvPr/>
          </p:nvSpPr>
          <p:spPr>
            <a:xfrm>
              <a:off x="4447072" y="2846924"/>
              <a:ext cx="2213675" cy="667796"/>
            </a:xfrm>
            <a:prstGeom prst="rect">
              <a:avLst/>
            </a:prstGeom>
            <a:noFill/>
          </p:spPr>
          <p:txBody>
            <a:bodyPr wrap="square" rtlCol="0">
              <a:spAutoFit/>
            </a:bodyPr>
            <a:lstStyle/>
            <a:p>
              <a:pPr defTabSz="371475">
                <a:defRPr/>
              </a:pPr>
              <a:r>
                <a:rPr lang="ja-JP" altLang="en-US" sz="1463">
                  <a:solidFill>
                    <a:prstClr val="black"/>
                  </a:solidFill>
                  <a:latin typeface="+mn-ea"/>
                </a:rPr>
                <a:t>ヘリウムや水素が材料中で発生する</a:t>
              </a:r>
              <a:endParaRPr lang="en-US" altLang="ja-JP" sz="1463">
                <a:solidFill>
                  <a:prstClr val="black"/>
                </a:solidFill>
                <a:latin typeface="+mn-ea"/>
              </a:endParaRPr>
            </a:p>
          </p:txBody>
        </p:sp>
        <p:sp>
          <p:nvSpPr>
            <p:cNvPr id="28" name="テキスト ボックス 27">
              <a:extLst>
                <a:ext uri="{FF2B5EF4-FFF2-40B4-BE49-F238E27FC236}">
                  <a16:creationId xmlns:a16="http://schemas.microsoft.com/office/drawing/2014/main" id="{346DE5A4-20C6-435A-BDD4-CDEEA0795746}"/>
                </a:ext>
              </a:extLst>
            </p:cNvPr>
            <p:cNvSpPr txBox="1"/>
            <p:nvPr/>
          </p:nvSpPr>
          <p:spPr>
            <a:xfrm>
              <a:off x="6643140" y="1195972"/>
              <a:ext cx="2500860" cy="359862"/>
            </a:xfrm>
            <a:prstGeom prst="rect">
              <a:avLst/>
            </a:prstGeom>
            <a:noFill/>
          </p:spPr>
          <p:txBody>
            <a:bodyPr wrap="square" rtlCol="0">
              <a:spAutoFit/>
            </a:bodyPr>
            <a:lstStyle/>
            <a:p>
              <a:pPr defTabSz="371475">
                <a:defRPr/>
              </a:pPr>
              <a:r>
                <a:rPr lang="ja-JP" altLang="en-US" sz="1300">
                  <a:solidFill>
                    <a:prstClr val="black"/>
                  </a:solidFill>
                  <a:latin typeface="Calibri" panose="020F0502020204030204"/>
                  <a:ea typeface="游ゴシック" panose="020B0400000000000000" pitchFamily="50" charset="-128"/>
                </a:rPr>
                <a:t>→ </a:t>
              </a:r>
              <a:r>
                <a:rPr lang="ja-JP" altLang="en-US" sz="1300" b="1" u="sng">
                  <a:solidFill>
                    <a:prstClr val="black"/>
                  </a:solidFill>
                  <a:latin typeface="Calibri" panose="020F0502020204030204"/>
                  <a:ea typeface="游ゴシック" panose="020B0400000000000000" pitchFamily="50" charset="-128"/>
                </a:rPr>
                <a:t>より</a:t>
              </a:r>
              <a:r>
                <a:rPr lang="ja-JP" altLang="en-US" sz="1300">
                  <a:solidFill>
                    <a:prstClr val="black"/>
                  </a:solidFill>
                  <a:latin typeface="Calibri" panose="020F0502020204030204"/>
                  <a:ea typeface="游ゴシック" panose="020B0400000000000000" pitchFamily="50" charset="-128"/>
                </a:rPr>
                <a:t>膨らむ・脆くなる</a:t>
              </a:r>
            </a:p>
          </p:txBody>
        </p:sp>
        <p:sp>
          <p:nvSpPr>
            <p:cNvPr id="25" name="テキスト ボックス 24">
              <a:extLst>
                <a:ext uri="{FF2B5EF4-FFF2-40B4-BE49-F238E27FC236}">
                  <a16:creationId xmlns:a16="http://schemas.microsoft.com/office/drawing/2014/main" id="{8970629F-3D72-4643-8D81-D3E9CE0E0F96}"/>
                </a:ext>
              </a:extLst>
            </p:cNvPr>
            <p:cNvSpPr txBox="1"/>
            <p:nvPr/>
          </p:nvSpPr>
          <p:spPr>
            <a:xfrm>
              <a:off x="6881205" y="1589837"/>
              <a:ext cx="2018111" cy="298306"/>
            </a:xfrm>
            <a:prstGeom prst="rect">
              <a:avLst/>
            </a:prstGeom>
            <a:noFill/>
          </p:spPr>
          <p:txBody>
            <a:bodyPr wrap="square" rtlCol="0">
              <a:spAutoFit/>
            </a:bodyPr>
            <a:lstStyle/>
            <a:p>
              <a:r>
                <a:rPr lang="ja-JP" altLang="en-US" sz="975" b="1"/>
                <a:t>膨らむ（スウェリング）</a:t>
              </a:r>
            </a:p>
          </p:txBody>
        </p:sp>
        <p:pic>
          <p:nvPicPr>
            <p:cNvPr id="39" name="図 38">
              <a:extLst>
                <a:ext uri="{FF2B5EF4-FFF2-40B4-BE49-F238E27FC236}">
                  <a16:creationId xmlns:a16="http://schemas.microsoft.com/office/drawing/2014/main" id="{9E792549-7597-4E92-9F64-A775D0AB339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4167" y="1866836"/>
              <a:ext cx="1748198" cy="1692094"/>
            </a:xfrm>
            <a:prstGeom prst="rect">
              <a:avLst/>
            </a:prstGeom>
          </p:spPr>
        </p:pic>
      </p:grpSp>
      <p:grpSp>
        <p:nvGrpSpPr>
          <p:cNvPr id="38" name="グループ化 37">
            <a:extLst>
              <a:ext uri="{FF2B5EF4-FFF2-40B4-BE49-F238E27FC236}">
                <a16:creationId xmlns:a16="http://schemas.microsoft.com/office/drawing/2014/main" id="{EAC79A63-87B2-4AC6-92C3-7330C1E5507D}"/>
              </a:ext>
            </a:extLst>
          </p:cNvPr>
          <p:cNvGrpSpPr/>
          <p:nvPr/>
        </p:nvGrpSpPr>
        <p:grpSpPr>
          <a:xfrm>
            <a:off x="5704420" y="1043171"/>
            <a:ext cx="3734820" cy="2278382"/>
            <a:chOff x="-468613" y="845458"/>
            <a:chExt cx="4596702" cy="2804163"/>
          </a:xfrm>
        </p:grpSpPr>
        <p:sp>
          <p:nvSpPr>
            <p:cNvPr id="21" name="Rectangle 2"/>
            <p:cNvSpPr>
              <a:spLocks noChangeArrowheads="1"/>
            </p:cNvSpPr>
            <p:nvPr/>
          </p:nvSpPr>
          <p:spPr bwMode="auto">
            <a:xfrm>
              <a:off x="-457836" y="845458"/>
              <a:ext cx="4585925" cy="2804163"/>
            </a:xfrm>
            <a:prstGeom prst="rect">
              <a:avLst/>
            </a:prstGeom>
            <a:noFill/>
            <a:ln w="28575">
              <a:solidFill>
                <a:srgbClr val="FFC000"/>
              </a:solidFill>
              <a:miter lim="800000"/>
              <a:headEnd/>
              <a:tailEnd/>
            </a:ln>
          </p:spPr>
          <p:txBody>
            <a:bodyPr wrap="none" anchor="ctr"/>
            <a:lstStyle/>
            <a:p>
              <a:pPr defTabSz="371475">
                <a:defRPr/>
              </a:pPr>
              <a:endParaRPr kumimoji="0" lang="ja-JP" altLang="en-US" sz="1463">
                <a:solidFill>
                  <a:prstClr val="black"/>
                </a:solidFill>
                <a:latin typeface="游ゴシック" panose="020B0400000000000000" pitchFamily="50" charset="-128"/>
                <a:ea typeface="游ゴシック" panose="020B0400000000000000" pitchFamily="50" charset="-128"/>
              </a:endParaRPr>
            </a:p>
          </p:txBody>
        </p:sp>
        <p:sp>
          <p:nvSpPr>
            <p:cNvPr id="22" name="Text Box 285"/>
            <p:cNvSpPr txBox="1">
              <a:spLocks noChangeArrowheads="1"/>
            </p:cNvSpPr>
            <p:nvPr/>
          </p:nvSpPr>
          <p:spPr bwMode="auto">
            <a:xfrm>
              <a:off x="-256272" y="933064"/>
              <a:ext cx="1570623" cy="383001"/>
            </a:xfrm>
            <a:prstGeom prst="rect">
              <a:avLst/>
            </a:prstGeom>
            <a:noFill/>
            <a:ln w="9525">
              <a:noFill/>
              <a:miter lim="800000"/>
              <a:headEnd/>
              <a:tailEnd/>
            </a:ln>
          </p:spPr>
          <p:txBody>
            <a:bodyPr wrap="none" anchor="ctr"/>
            <a:lstStyle>
              <a:defPPr>
                <a:defRPr lang="ja-JP"/>
              </a:defPPr>
              <a:lvl1pPr>
                <a:defRPr sz="5400">
                  <a:latin typeface="HG丸ｺﾞｼｯｸM-PRO" panose="020F0600000000000000" pitchFamily="50" charset="-128"/>
                  <a:ea typeface="HG丸ｺﾞｼｯｸM-PRO" panose="020F0600000000000000" pitchFamily="50" charset="-128"/>
                </a:defRPr>
              </a:lvl1pPr>
            </a:lstStyle>
            <a:p>
              <a:pPr defTabSz="371475">
                <a:defRPr/>
              </a:pPr>
              <a:r>
                <a:rPr kumimoji="0" lang="ja-JP" altLang="en-US" sz="1625" b="1">
                  <a:solidFill>
                    <a:prstClr val="black"/>
                  </a:solidFill>
                  <a:latin typeface="游ゴシック" panose="020B0400000000000000" pitchFamily="50" charset="-128"/>
                  <a:ea typeface="游ゴシック" panose="020B0400000000000000" pitchFamily="50" charset="-128"/>
                </a:rPr>
                <a:t>弾き出し損傷</a:t>
              </a:r>
              <a:endParaRPr kumimoji="0" lang="en-US" altLang="ja-JP" sz="1625" b="1">
                <a:solidFill>
                  <a:prstClr val="black"/>
                </a:solidFill>
                <a:latin typeface="游ゴシック" panose="020B0400000000000000" pitchFamily="50" charset="-128"/>
                <a:ea typeface="游ゴシック" panose="020B0400000000000000" pitchFamily="50" charset="-128"/>
              </a:endParaRPr>
            </a:p>
          </p:txBody>
        </p:sp>
        <p:pic>
          <p:nvPicPr>
            <p:cNvPr id="19" name="図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7478" y="1410292"/>
              <a:ext cx="1386026" cy="1161141"/>
            </a:xfrm>
            <a:prstGeom prst="rect">
              <a:avLst/>
            </a:prstGeom>
          </p:spPr>
        </p:pic>
        <p:sp>
          <p:nvSpPr>
            <p:cNvPr id="15" name="テキスト ボックス 14">
              <a:extLst>
                <a:ext uri="{FF2B5EF4-FFF2-40B4-BE49-F238E27FC236}">
                  <a16:creationId xmlns:a16="http://schemas.microsoft.com/office/drawing/2014/main" id="{D0348247-8088-46E8-AFD1-D5AEFCE6D24B}"/>
                </a:ext>
              </a:extLst>
            </p:cNvPr>
            <p:cNvSpPr txBox="1"/>
            <p:nvPr/>
          </p:nvSpPr>
          <p:spPr>
            <a:xfrm>
              <a:off x="1992636" y="933064"/>
              <a:ext cx="1897761" cy="359862"/>
            </a:xfrm>
            <a:prstGeom prst="rect">
              <a:avLst/>
            </a:prstGeom>
            <a:noFill/>
          </p:spPr>
          <p:txBody>
            <a:bodyPr wrap="square" rtlCol="0">
              <a:spAutoFit/>
            </a:bodyPr>
            <a:lstStyle/>
            <a:p>
              <a:pPr defTabSz="371475">
                <a:defRPr/>
              </a:pPr>
              <a:r>
                <a:rPr lang="ja-JP" altLang="en-US" sz="1300">
                  <a:solidFill>
                    <a:prstClr val="black"/>
                  </a:solidFill>
                  <a:latin typeface="Calibri" panose="020F0502020204030204"/>
                  <a:ea typeface="游ゴシック" panose="020B0400000000000000" pitchFamily="50" charset="-128"/>
                </a:rPr>
                <a:t>→ 固く・脆くなる</a:t>
              </a:r>
            </a:p>
          </p:txBody>
        </p:sp>
        <p:pic>
          <p:nvPicPr>
            <p:cNvPr id="20" name="図 19">
              <a:extLst>
                <a:ext uri="{FF2B5EF4-FFF2-40B4-BE49-F238E27FC236}">
                  <a16:creationId xmlns:a16="http://schemas.microsoft.com/office/drawing/2014/main" id="{4D49DCB7-87DC-43E7-A026-0EEE87C6830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769646" y="1547550"/>
              <a:ext cx="916552" cy="705100"/>
            </a:xfrm>
            <a:prstGeom prst="rect">
              <a:avLst/>
            </a:prstGeom>
          </p:spPr>
        </p:pic>
        <p:pic>
          <p:nvPicPr>
            <p:cNvPr id="41" name="図 40">
              <a:extLst>
                <a:ext uri="{FF2B5EF4-FFF2-40B4-BE49-F238E27FC236}">
                  <a16:creationId xmlns:a16="http://schemas.microsoft.com/office/drawing/2014/main" id="{1E5824AB-9D4E-444B-8EA9-6EAD5965049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023802" y="1533134"/>
              <a:ext cx="1053888" cy="758978"/>
            </a:xfrm>
            <a:prstGeom prst="rect">
              <a:avLst/>
            </a:prstGeom>
          </p:spPr>
        </p:pic>
        <p:pic>
          <p:nvPicPr>
            <p:cNvPr id="31" name="図 30">
              <a:extLst>
                <a:ext uri="{FF2B5EF4-FFF2-40B4-BE49-F238E27FC236}">
                  <a16:creationId xmlns:a16="http://schemas.microsoft.com/office/drawing/2014/main" id="{5E243D2E-F1FB-44B2-AB93-84D03785D1C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918749" y="2818914"/>
              <a:ext cx="827372" cy="513033"/>
            </a:xfrm>
            <a:prstGeom prst="rect">
              <a:avLst/>
            </a:prstGeom>
          </p:spPr>
        </p:pic>
        <p:pic>
          <p:nvPicPr>
            <p:cNvPr id="36" name="図 35">
              <a:extLst>
                <a:ext uri="{FF2B5EF4-FFF2-40B4-BE49-F238E27FC236}">
                  <a16:creationId xmlns:a16="http://schemas.microsoft.com/office/drawing/2014/main" id="{1DFD5E70-A384-4020-A093-5EB2ED3C01A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19724" y="2681331"/>
              <a:ext cx="899015" cy="774865"/>
            </a:xfrm>
            <a:prstGeom prst="rect">
              <a:avLst/>
            </a:prstGeom>
          </p:spPr>
        </p:pic>
        <p:sp>
          <p:nvSpPr>
            <p:cNvPr id="30" name="矢印: 右 29">
              <a:extLst>
                <a:ext uri="{FF2B5EF4-FFF2-40B4-BE49-F238E27FC236}">
                  <a16:creationId xmlns:a16="http://schemas.microsoft.com/office/drawing/2014/main" id="{E78B030A-535B-4F50-B509-7BC8AC8618A6}"/>
                </a:ext>
              </a:extLst>
            </p:cNvPr>
            <p:cNvSpPr/>
            <p:nvPr/>
          </p:nvSpPr>
          <p:spPr>
            <a:xfrm>
              <a:off x="2721816" y="1809305"/>
              <a:ext cx="259338" cy="28155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sz="1463"/>
            </a:p>
          </p:txBody>
        </p:sp>
        <p:sp>
          <p:nvSpPr>
            <p:cNvPr id="42" name="矢印: 右 41">
              <a:extLst>
                <a:ext uri="{FF2B5EF4-FFF2-40B4-BE49-F238E27FC236}">
                  <a16:creationId xmlns:a16="http://schemas.microsoft.com/office/drawing/2014/main" id="{F27CF3CA-7962-415F-AF9E-B11662B1FEB6}"/>
                </a:ext>
              </a:extLst>
            </p:cNvPr>
            <p:cNvSpPr/>
            <p:nvPr/>
          </p:nvSpPr>
          <p:spPr>
            <a:xfrm>
              <a:off x="2797582" y="2838531"/>
              <a:ext cx="259338" cy="28155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sz="1463"/>
            </a:p>
          </p:txBody>
        </p:sp>
        <p:sp>
          <p:nvSpPr>
            <p:cNvPr id="43" name="テキスト ボックス 42">
              <a:extLst>
                <a:ext uri="{FF2B5EF4-FFF2-40B4-BE49-F238E27FC236}">
                  <a16:creationId xmlns:a16="http://schemas.microsoft.com/office/drawing/2014/main" id="{275759B2-7F98-46C3-ACED-8629AE98C966}"/>
                </a:ext>
              </a:extLst>
            </p:cNvPr>
            <p:cNvSpPr txBox="1"/>
            <p:nvPr/>
          </p:nvSpPr>
          <p:spPr>
            <a:xfrm>
              <a:off x="-468613" y="2613765"/>
              <a:ext cx="2254808" cy="944875"/>
            </a:xfrm>
            <a:prstGeom prst="rect">
              <a:avLst/>
            </a:prstGeom>
            <a:noFill/>
          </p:spPr>
          <p:txBody>
            <a:bodyPr wrap="square" rtlCol="0">
              <a:spAutoFit/>
            </a:bodyPr>
            <a:lstStyle/>
            <a:p>
              <a:pPr defTabSz="371475">
                <a:defRPr/>
              </a:pPr>
              <a:r>
                <a:rPr lang="ja-JP" altLang="en-US" sz="1463">
                  <a:solidFill>
                    <a:prstClr val="black"/>
                  </a:solidFill>
                  <a:latin typeface="+mn-ea"/>
                </a:rPr>
                <a:t>ビリヤードのように原子が弾きだされて傷が入る</a:t>
              </a:r>
              <a:endParaRPr lang="en-US" altLang="ja-JP" sz="1463">
                <a:solidFill>
                  <a:prstClr val="black"/>
                </a:solidFill>
                <a:latin typeface="+mn-ea"/>
              </a:endParaRPr>
            </a:p>
          </p:txBody>
        </p:sp>
        <p:sp>
          <p:nvSpPr>
            <p:cNvPr id="44" name="テキスト ボックス 43">
              <a:extLst>
                <a:ext uri="{FF2B5EF4-FFF2-40B4-BE49-F238E27FC236}">
                  <a16:creationId xmlns:a16="http://schemas.microsoft.com/office/drawing/2014/main" id="{C2950EAE-9FC7-405B-8A23-F59C79B6D5BF}"/>
                </a:ext>
              </a:extLst>
            </p:cNvPr>
            <p:cNvSpPr txBox="1"/>
            <p:nvPr/>
          </p:nvSpPr>
          <p:spPr>
            <a:xfrm>
              <a:off x="1879964" y="2500501"/>
              <a:ext cx="1922038" cy="298307"/>
            </a:xfrm>
            <a:prstGeom prst="rect">
              <a:avLst/>
            </a:prstGeom>
            <a:noFill/>
          </p:spPr>
          <p:txBody>
            <a:bodyPr wrap="square" rtlCol="0">
              <a:spAutoFit/>
            </a:bodyPr>
            <a:lstStyle/>
            <a:p>
              <a:r>
                <a:rPr lang="ja-JP" altLang="en-US" sz="975" b="1"/>
                <a:t>脆く、割れやすくなる</a:t>
              </a:r>
            </a:p>
          </p:txBody>
        </p:sp>
        <p:sp>
          <p:nvSpPr>
            <p:cNvPr id="46" name="テキスト ボックス 45">
              <a:extLst>
                <a:ext uri="{FF2B5EF4-FFF2-40B4-BE49-F238E27FC236}">
                  <a16:creationId xmlns:a16="http://schemas.microsoft.com/office/drawing/2014/main" id="{42DF8351-DA19-4B86-90B9-6A5B59E24910}"/>
                </a:ext>
              </a:extLst>
            </p:cNvPr>
            <p:cNvSpPr txBox="1"/>
            <p:nvPr/>
          </p:nvSpPr>
          <p:spPr>
            <a:xfrm>
              <a:off x="1745736" y="1317057"/>
              <a:ext cx="2077796" cy="298307"/>
            </a:xfrm>
            <a:prstGeom prst="rect">
              <a:avLst/>
            </a:prstGeom>
            <a:noFill/>
          </p:spPr>
          <p:txBody>
            <a:bodyPr wrap="square" rtlCol="0">
              <a:spAutoFit/>
            </a:bodyPr>
            <a:lstStyle/>
            <a:p>
              <a:r>
                <a:rPr lang="ja-JP" altLang="en-US" sz="975" b="1"/>
                <a:t>固くなって、伸びなくなる</a:t>
              </a:r>
            </a:p>
          </p:txBody>
        </p:sp>
      </p:grpSp>
      <p:cxnSp>
        <p:nvCxnSpPr>
          <p:cNvPr id="24" name="直線矢印コネクタ 23">
            <a:extLst>
              <a:ext uri="{FF2B5EF4-FFF2-40B4-BE49-F238E27FC236}">
                <a16:creationId xmlns:a16="http://schemas.microsoft.com/office/drawing/2014/main" id="{BEF163E4-B674-44C8-8BE3-9DA988607FA3}"/>
              </a:ext>
            </a:extLst>
          </p:cNvPr>
          <p:cNvCxnSpPr>
            <a:cxnSpLocks/>
          </p:cNvCxnSpPr>
          <p:nvPr/>
        </p:nvCxnSpPr>
        <p:spPr>
          <a:xfrm flipV="1">
            <a:off x="1879476" y="1498301"/>
            <a:ext cx="662620" cy="7594"/>
          </a:xfrm>
          <a:prstGeom prst="straightConnector1">
            <a:avLst/>
          </a:prstGeom>
          <a:ln w="12700">
            <a:solidFill>
              <a:srgbClr val="2F8D2B"/>
            </a:solidFill>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AEC94C48-B0CB-4F26-B171-E6C7F083EC63}"/>
              </a:ext>
            </a:extLst>
          </p:cNvPr>
          <p:cNvSpPr/>
          <p:nvPr/>
        </p:nvSpPr>
        <p:spPr>
          <a:xfrm>
            <a:off x="152338" y="3844053"/>
            <a:ext cx="5435661" cy="342401"/>
          </a:xfrm>
          <a:prstGeom prst="rect">
            <a:avLst/>
          </a:prstGeom>
        </p:spPr>
        <p:txBody>
          <a:bodyPr wrap="square">
            <a:spAutoFit/>
          </a:bodyPr>
          <a:lstStyle/>
          <a:p>
            <a:pPr marL="208955" indent="-208955">
              <a:spcBef>
                <a:spcPts val="366"/>
              </a:spcBef>
              <a:buFont typeface="Wingdings" panose="05000000000000000000" pitchFamily="2" charset="2"/>
              <a:buChar char="ü"/>
            </a:pPr>
            <a:r>
              <a:rPr kumimoji="0" lang="ja-JP" altLang="en-US" sz="1625" b="1"/>
              <a:t>このような現象を完全に封じ込めることは極めて困難</a:t>
            </a:r>
            <a:endParaRPr kumimoji="0" lang="en-US" altLang="ja-JP" sz="1625" b="1" dirty="0"/>
          </a:p>
        </p:txBody>
      </p:sp>
      <p:sp>
        <p:nvSpPr>
          <p:cNvPr id="34" name="正方形/長方形 33">
            <a:extLst>
              <a:ext uri="{FF2B5EF4-FFF2-40B4-BE49-F238E27FC236}">
                <a16:creationId xmlns:a16="http://schemas.microsoft.com/office/drawing/2014/main" id="{B9FEC221-77CA-499E-A95B-18819254DF90}"/>
              </a:ext>
            </a:extLst>
          </p:cNvPr>
          <p:cNvSpPr/>
          <p:nvPr/>
        </p:nvSpPr>
        <p:spPr>
          <a:xfrm>
            <a:off x="331008" y="4208403"/>
            <a:ext cx="4492716" cy="692497"/>
          </a:xfrm>
          <a:prstGeom prst="rect">
            <a:avLst/>
          </a:prstGeom>
          <a:ln w="22225">
            <a:noFill/>
          </a:ln>
        </p:spPr>
        <p:txBody>
          <a:bodyPr wrap="square">
            <a:spAutoFit/>
          </a:bodyPr>
          <a:lstStyle/>
          <a:p>
            <a:r>
              <a:rPr kumimoji="0" lang="ja-JP" altLang="en-US" sz="1950" b="1">
                <a:solidFill>
                  <a:srgbClr val="FF0000"/>
                </a:solidFill>
              </a:rPr>
              <a:t>炉内実環境下</a:t>
            </a:r>
            <a:r>
              <a:rPr kumimoji="0" lang="en-US" altLang="ja-JP" sz="1950" b="1">
                <a:solidFill>
                  <a:srgbClr val="FF0000"/>
                </a:solidFill>
              </a:rPr>
              <a:t>(</a:t>
            </a:r>
            <a:r>
              <a:rPr kumimoji="0" lang="ja-JP" altLang="en-US" sz="1463" b="1">
                <a:solidFill>
                  <a:srgbClr val="FF0000"/>
                </a:solidFill>
              </a:rPr>
              <a:t>核融合中性子照射下</a:t>
            </a:r>
            <a:r>
              <a:rPr kumimoji="0" lang="en-US" altLang="ja-JP" sz="1463" b="1">
                <a:solidFill>
                  <a:srgbClr val="FF0000"/>
                </a:solidFill>
              </a:rPr>
              <a:t>)</a:t>
            </a:r>
            <a:r>
              <a:rPr kumimoji="0" lang="ja-JP" altLang="en-US" sz="1950" b="1">
                <a:solidFill>
                  <a:srgbClr val="FF0000"/>
                </a:solidFill>
              </a:rPr>
              <a:t>における材料の寿命を明らかにする</a:t>
            </a:r>
            <a:r>
              <a:rPr lang="ja-JP" altLang="en-US" sz="1950" b="1">
                <a:solidFill>
                  <a:srgbClr val="FF0000"/>
                </a:solidFill>
              </a:rPr>
              <a:t>必要がある</a:t>
            </a:r>
            <a:endParaRPr kumimoji="0" lang="ja-JP" altLang="en-US" sz="1950" b="1">
              <a:solidFill>
                <a:srgbClr val="FF0000"/>
              </a:solidFill>
            </a:endParaRPr>
          </a:p>
        </p:txBody>
      </p:sp>
      <p:sp>
        <p:nvSpPr>
          <p:cNvPr id="37" name="テキスト ボックス 36">
            <a:extLst>
              <a:ext uri="{FF2B5EF4-FFF2-40B4-BE49-F238E27FC236}">
                <a16:creationId xmlns:a16="http://schemas.microsoft.com/office/drawing/2014/main" id="{A39C0BD8-8831-0DE6-0DD9-D7831B3B4BB5}"/>
              </a:ext>
            </a:extLst>
          </p:cNvPr>
          <p:cNvSpPr txBox="1"/>
          <p:nvPr/>
        </p:nvSpPr>
        <p:spPr>
          <a:xfrm>
            <a:off x="293921" y="4902947"/>
            <a:ext cx="5280111" cy="892552"/>
          </a:xfrm>
          <a:prstGeom prst="rect">
            <a:avLst/>
          </a:prstGeom>
          <a:solidFill>
            <a:schemeClr val="bg1"/>
          </a:solidFill>
          <a:ln w="19050">
            <a:noFill/>
            <a:extLst>
              <a:ext uri="{C807C97D-BFC1-408E-A445-0C87EB9F89A2}">
                <ask:lineSketchStyleProps xmlns:ask="http://schemas.microsoft.com/office/drawing/2018/sketchyshapes" sd="1219033472">
                  <a:custGeom>
                    <a:avLst/>
                    <a:gdLst>
                      <a:gd name="connsiteX0" fmla="*/ 0 w 5692240"/>
                      <a:gd name="connsiteY0" fmla="*/ 0 h 1157522"/>
                      <a:gd name="connsiteX1" fmla="*/ 398457 w 5692240"/>
                      <a:gd name="connsiteY1" fmla="*/ 0 h 1157522"/>
                      <a:gd name="connsiteX2" fmla="*/ 1081526 w 5692240"/>
                      <a:gd name="connsiteY2" fmla="*/ 0 h 1157522"/>
                      <a:gd name="connsiteX3" fmla="*/ 1707672 w 5692240"/>
                      <a:gd name="connsiteY3" fmla="*/ 0 h 1157522"/>
                      <a:gd name="connsiteX4" fmla="*/ 2106129 w 5692240"/>
                      <a:gd name="connsiteY4" fmla="*/ 0 h 1157522"/>
                      <a:gd name="connsiteX5" fmla="*/ 2618430 w 5692240"/>
                      <a:gd name="connsiteY5" fmla="*/ 0 h 1157522"/>
                      <a:gd name="connsiteX6" fmla="*/ 3301499 w 5692240"/>
                      <a:gd name="connsiteY6" fmla="*/ 0 h 1157522"/>
                      <a:gd name="connsiteX7" fmla="*/ 3870723 w 5692240"/>
                      <a:gd name="connsiteY7" fmla="*/ 0 h 1157522"/>
                      <a:gd name="connsiteX8" fmla="*/ 4496870 w 5692240"/>
                      <a:gd name="connsiteY8" fmla="*/ 0 h 1157522"/>
                      <a:gd name="connsiteX9" fmla="*/ 5009171 w 5692240"/>
                      <a:gd name="connsiteY9" fmla="*/ 0 h 1157522"/>
                      <a:gd name="connsiteX10" fmla="*/ 5692240 w 5692240"/>
                      <a:gd name="connsiteY10" fmla="*/ 0 h 1157522"/>
                      <a:gd name="connsiteX11" fmla="*/ 5692240 w 5692240"/>
                      <a:gd name="connsiteY11" fmla="*/ 601911 h 1157522"/>
                      <a:gd name="connsiteX12" fmla="*/ 5692240 w 5692240"/>
                      <a:gd name="connsiteY12" fmla="*/ 1157522 h 1157522"/>
                      <a:gd name="connsiteX13" fmla="*/ 5293783 w 5692240"/>
                      <a:gd name="connsiteY13" fmla="*/ 1157522 h 1157522"/>
                      <a:gd name="connsiteX14" fmla="*/ 4895326 w 5692240"/>
                      <a:gd name="connsiteY14" fmla="*/ 1157522 h 1157522"/>
                      <a:gd name="connsiteX15" fmla="*/ 4269180 w 5692240"/>
                      <a:gd name="connsiteY15" fmla="*/ 1157522 h 1157522"/>
                      <a:gd name="connsiteX16" fmla="*/ 3870723 w 5692240"/>
                      <a:gd name="connsiteY16" fmla="*/ 1157522 h 1157522"/>
                      <a:gd name="connsiteX17" fmla="*/ 3301499 w 5692240"/>
                      <a:gd name="connsiteY17" fmla="*/ 1157522 h 1157522"/>
                      <a:gd name="connsiteX18" fmla="*/ 2846120 w 5692240"/>
                      <a:gd name="connsiteY18" fmla="*/ 1157522 h 1157522"/>
                      <a:gd name="connsiteX19" fmla="*/ 2276896 w 5692240"/>
                      <a:gd name="connsiteY19" fmla="*/ 1157522 h 1157522"/>
                      <a:gd name="connsiteX20" fmla="*/ 1707672 w 5692240"/>
                      <a:gd name="connsiteY20" fmla="*/ 1157522 h 1157522"/>
                      <a:gd name="connsiteX21" fmla="*/ 1138448 w 5692240"/>
                      <a:gd name="connsiteY21" fmla="*/ 1157522 h 1157522"/>
                      <a:gd name="connsiteX22" fmla="*/ 569224 w 5692240"/>
                      <a:gd name="connsiteY22" fmla="*/ 1157522 h 1157522"/>
                      <a:gd name="connsiteX23" fmla="*/ 0 w 5692240"/>
                      <a:gd name="connsiteY23" fmla="*/ 1157522 h 1157522"/>
                      <a:gd name="connsiteX24" fmla="*/ 0 w 5692240"/>
                      <a:gd name="connsiteY24" fmla="*/ 567186 h 1157522"/>
                      <a:gd name="connsiteX25" fmla="*/ 0 w 5692240"/>
                      <a:gd name="connsiteY25" fmla="*/ 0 h 115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92240" h="1157522" fill="none" extrusionOk="0">
                        <a:moveTo>
                          <a:pt x="0" y="0"/>
                        </a:moveTo>
                        <a:cubicBezTo>
                          <a:pt x="126644" y="-9422"/>
                          <a:pt x="248910" y="12533"/>
                          <a:pt x="398457" y="0"/>
                        </a:cubicBezTo>
                        <a:cubicBezTo>
                          <a:pt x="548004" y="-12533"/>
                          <a:pt x="752148" y="17574"/>
                          <a:pt x="1081526" y="0"/>
                        </a:cubicBezTo>
                        <a:cubicBezTo>
                          <a:pt x="1410904" y="-17574"/>
                          <a:pt x="1425398" y="44243"/>
                          <a:pt x="1707672" y="0"/>
                        </a:cubicBezTo>
                        <a:cubicBezTo>
                          <a:pt x="1989946" y="-44243"/>
                          <a:pt x="1991098" y="5864"/>
                          <a:pt x="2106129" y="0"/>
                        </a:cubicBezTo>
                        <a:cubicBezTo>
                          <a:pt x="2221160" y="-5864"/>
                          <a:pt x="2403167" y="15408"/>
                          <a:pt x="2618430" y="0"/>
                        </a:cubicBezTo>
                        <a:cubicBezTo>
                          <a:pt x="2833693" y="-15408"/>
                          <a:pt x="3019493" y="13110"/>
                          <a:pt x="3301499" y="0"/>
                        </a:cubicBezTo>
                        <a:cubicBezTo>
                          <a:pt x="3583505" y="-13110"/>
                          <a:pt x="3600530" y="67645"/>
                          <a:pt x="3870723" y="0"/>
                        </a:cubicBezTo>
                        <a:cubicBezTo>
                          <a:pt x="4140916" y="-67645"/>
                          <a:pt x="4315265" y="8543"/>
                          <a:pt x="4496870" y="0"/>
                        </a:cubicBezTo>
                        <a:cubicBezTo>
                          <a:pt x="4678475" y="-8543"/>
                          <a:pt x="4842213" y="13534"/>
                          <a:pt x="5009171" y="0"/>
                        </a:cubicBezTo>
                        <a:cubicBezTo>
                          <a:pt x="5176129" y="-13534"/>
                          <a:pt x="5533038" y="75459"/>
                          <a:pt x="5692240" y="0"/>
                        </a:cubicBezTo>
                        <a:cubicBezTo>
                          <a:pt x="5757748" y="258348"/>
                          <a:pt x="5662559" y="385952"/>
                          <a:pt x="5692240" y="601911"/>
                        </a:cubicBezTo>
                        <a:cubicBezTo>
                          <a:pt x="5721921" y="817870"/>
                          <a:pt x="5656684" y="1034351"/>
                          <a:pt x="5692240" y="1157522"/>
                        </a:cubicBezTo>
                        <a:cubicBezTo>
                          <a:pt x="5522363" y="1170726"/>
                          <a:pt x="5440935" y="1110658"/>
                          <a:pt x="5293783" y="1157522"/>
                        </a:cubicBezTo>
                        <a:cubicBezTo>
                          <a:pt x="5146631" y="1204386"/>
                          <a:pt x="5086714" y="1123841"/>
                          <a:pt x="4895326" y="1157522"/>
                        </a:cubicBezTo>
                        <a:cubicBezTo>
                          <a:pt x="4703938" y="1191203"/>
                          <a:pt x="4515671" y="1108379"/>
                          <a:pt x="4269180" y="1157522"/>
                        </a:cubicBezTo>
                        <a:cubicBezTo>
                          <a:pt x="4022689" y="1206665"/>
                          <a:pt x="3982435" y="1133785"/>
                          <a:pt x="3870723" y="1157522"/>
                        </a:cubicBezTo>
                        <a:cubicBezTo>
                          <a:pt x="3759011" y="1181259"/>
                          <a:pt x="3478037" y="1151959"/>
                          <a:pt x="3301499" y="1157522"/>
                        </a:cubicBezTo>
                        <a:cubicBezTo>
                          <a:pt x="3124961" y="1163085"/>
                          <a:pt x="3051916" y="1156958"/>
                          <a:pt x="2846120" y="1157522"/>
                        </a:cubicBezTo>
                        <a:cubicBezTo>
                          <a:pt x="2640324" y="1158086"/>
                          <a:pt x="2439692" y="1145852"/>
                          <a:pt x="2276896" y="1157522"/>
                        </a:cubicBezTo>
                        <a:cubicBezTo>
                          <a:pt x="2114100" y="1169192"/>
                          <a:pt x="1947596" y="1108100"/>
                          <a:pt x="1707672" y="1157522"/>
                        </a:cubicBezTo>
                        <a:cubicBezTo>
                          <a:pt x="1467748" y="1206944"/>
                          <a:pt x="1398112" y="1096751"/>
                          <a:pt x="1138448" y="1157522"/>
                        </a:cubicBezTo>
                        <a:cubicBezTo>
                          <a:pt x="878784" y="1218293"/>
                          <a:pt x="755423" y="1100559"/>
                          <a:pt x="569224" y="1157522"/>
                        </a:cubicBezTo>
                        <a:cubicBezTo>
                          <a:pt x="383025" y="1214485"/>
                          <a:pt x="133284" y="1119114"/>
                          <a:pt x="0" y="1157522"/>
                        </a:cubicBezTo>
                        <a:cubicBezTo>
                          <a:pt x="-9551" y="1004092"/>
                          <a:pt x="21707" y="782036"/>
                          <a:pt x="0" y="567186"/>
                        </a:cubicBezTo>
                        <a:cubicBezTo>
                          <a:pt x="-21707" y="352336"/>
                          <a:pt x="61325" y="211855"/>
                          <a:pt x="0" y="0"/>
                        </a:cubicBezTo>
                        <a:close/>
                      </a:path>
                      <a:path w="5692240" h="1157522" stroke="0" extrusionOk="0">
                        <a:moveTo>
                          <a:pt x="0" y="0"/>
                        </a:moveTo>
                        <a:cubicBezTo>
                          <a:pt x="182697" y="-3242"/>
                          <a:pt x="383307" y="34216"/>
                          <a:pt x="512302" y="0"/>
                        </a:cubicBezTo>
                        <a:cubicBezTo>
                          <a:pt x="641297" y="-34216"/>
                          <a:pt x="830940" y="29812"/>
                          <a:pt x="910758" y="0"/>
                        </a:cubicBezTo>
                        <a:cubicBezTo>
                          <a:pt x="990576" y="-29812"/>
                          <a:pt x="1407515" y="80168"/>
                          <a:pt x="1593827" y="0"/>
                        </a:cubicBezTo>
                        <a:cubicBezTo>
                          <a:pt x="1780139" y="-80168"/>
                          <a:pt x="1899743" y="54423"/>
                          <a:pt x="2106129" y="0"/>
                        </a:cubicBezTo>
                        <a:cubicBezTo>
                          <a:pt x="2312515" y="-54423"/>
                          <a:pt x="2461111" y="42936"/>
                          <a:pt x="2618430" y="0"/>
                        </a:cubicBezTo>
                        <a:cubicBezTo>
                          <a:pt x="2775749" y="-42936"/>
                          <a:pt x="3085067" y="58071"/>
                          <a:pt x="3301499" y="0"/>
                        </a:cubicBezTo>
                        <a:cubicBezTo>
                          <a:pt x="3517931" y="-58071"/>
                          <a:pt x="3532744" y="18"/>
                          <a:pt x="3756878" y="0"/>
                        </a:cubicBezTo>
                        <a:cubicBezTo>
                          <a:pt x="3981012" y="-18"/>
                          <a:pt x="4201949" y="64632"/>
                          <a:pt x="4439947" y="0"/>
                        </a:cubicBezTo>
                        <a:cubicBezTo>
                          <a:pt x="4677945" y="-64632"/>
                          <a:pt x="4934634" y="28809"/>
                          <a:pt x="5123016" y="0"/>
                        </a:cubicBezTo>
                        <a:cubicBezTo>
                          <a:pt x="5311398" y="-28809"/>
                          <a:pt x="5540288" y="5109"/>
                          <a:pt x="5692240" y="0"/>
                        </a:cubicBezTo>
                        <a:cubicBezTo>
                          <a:pt x="5760494" y="179916"/>
                          <a:pt x="5681055" y="347739"/>
                          <a:pt x="5692240" y="601911"/>
                        </a:cubicBezTo>
                        <a:cubicBezTo>
                          <a:pt x="5703425" y="856083"/>
                          <a:pt x="5639443" y="1041588"/>
                          <a:pt x="5692240" y="1157522"/>
                        </a:cubicBezTo>
                        <a:cubicBezTo>
                          <a:pt x="5525744" y="1180920"/>
                          <a:pt x="5440496" y="1127511"/>
                          <a:pt x="5293783" y="1157522"/>
                        </a:cubicBezTo>
                        <a:cubicBezTo>
                          <a:pt x="5147070" y="1187533"/>
                          <a:pt x="4868876" y="1135045"/>
                          <a:pt x="4610714" y="1157522"/>
                        </a:cubicBezTo>
                        <a:cubicBezTo>
                          <a:pt x="4352552" y="1179999"/>
                          <a:pt x="4326489" y="1120283"/>
                          <a:pt x="4155335" y="1157522"/>
                        </a:cubicBezTo>
                        <a:cubicBezTo>
                          <a:pt x="3984181" y="1194761"/>
                          <a:pt x="3857430" y="1097630"/>
                          <a:pt x="3586111" y="1157522"/>
                        </a:cubicBezTo>
                        <a:cubicBezTo>
                          <a:pt x="3314792" y="1217414"/>
                          <a:pt x="3162606" y="1139813"/>
                          <a:pt x="2903042" y="1157522"/>
                        </a:cubicBezTo>
                        <a:cubicBezTo>
                          <a:pt x="2643478" y="1175231"/>
                          <a:pt x="2602769" y="1122508"/>
                          <a:pt x="2333818" y="1157522"/>
                        </a:cubicBezTo>
                        <a:cubicBezTo>
                          <a:pt x="2064867" y="1192536"/>
                          <a:pt x="2060840" y="1151080"/>
                          <a:pt x="1935362" y="1157522"/>
                        </a:cubicBezTo>
                        <a:cubicBezTo>
                          <a:pt x="1809884" y="1163964"/>
                          <a:pt x="1603813" y="1136515"/>
                          <a:pt x="1479982" y="1157522"/>
                        </a:cubicBezTo>
                        <a:cubicBezTo>
                          <a:pt x="1356151" y="1178529"/>
                          <a:pt x="1120243" y="1153101"/>
                          <a:pt x="796914" y="1157522"/>
                        </a:cubicBezTo>
                        <a:cubicBezTo>
                          <a:pt x="473585" y="1161943"/>
                          <a:pt x="308657" y="1133918"/>
                          <a:pt x="0" y="1157522"/>
                        </a:cubicBezTo>
                        <a:cubicBezTo>
                          <a:pt x="-4275" y="1038361"/>
                          <a:pt x="16820" y="750090"/>
                          <a:pt x="0" y="601911"/>
                        </a:cubicBezTo>
                        <a:cubicBezTo>
                          <a:pt x="-16820" y="453732"/>
                          <a:pt x="52082" y="248000"/>
                          <a:pt x="0" y="0"/>
                        </a:cubicBezTo>
                        <a:close/>
                      </a:path>
                    </a:pathLst>
                  </a:custGeom>
                  <ask:type>
                    <ask:lineSketchNone/>
                  </ask:type>
                </ask:lineSketchStyleProps>
              </a:ext>
            </a:extLst>
          </a:ln>
        </p:spPr>
        <p:txBody>
          <a:bodyPr wrap="square" rtlCol="0">
            <a:spAutoFit/>
          </a:bodyPr>
          <a:lstStyle/>
          <a:p>
            <a:pPr defTabSz="742950">
              <a:defRPr/>
            </a:pPr>
            <a:r>
              <a:rPr lang="ja-JP" altLang="en-US" sz="1950">
                <a:solidFill>
                  <a:prstClr val="black"/>
                </a:solidFill>
                <a:latin typeface="Segoe UI"/>
                <a:ea typeface="メイリオ"/>
              </a:rPr>
              <a:t>何れにせよ、使用中の特性変化は免れない</a:t>
            </a:r>
            <a:endParaRPr lang="en-US" altLang="ja-JP" sz="1950">
              <a:solidFill>
                <a:prstClr val="black"/>
              </a:solidFill>
              <a:latin typeface="Segoe UI"/>
              <a:ea typeface="メイリオ"/>
            </a:endParaRPr>
          </a:p>
          <a:p>
            <a:pPr marL="292795" indent="-292795" defTabSz="742950">
              <a:defRPr/>
            </a:pPr>
            <a:r>
              <a:rPr lang="ja-JP" altLang="en-US" sz="1625">
                <a:solidFill>
                  <a:prstClr val="black"/>
                </a:solidFill>
                <a:latin typeface="Segoe UI"/>
                <a:ea typeface="メイリオ"/>
              </a:rPr>
              <a:t>→　特性変化量を把握するとともに、変化を前提とした構造健全性と寿命を保証する設計技術開発が必要</a:t>
            </a:r>
          </a:p>
        </p:txBody>
      </p:sp>
      <p:sp>
        <p:nvSpPr>
          <p:cNvPr id="2" name="テキスト ボックス 1">
            <a:extLst>
              <a:ext uri="{FF2B5EF4-FFF2-40B4-BE49-F238E27FC236}">
                <a16:creationId xmlns:a16="http://schemas.microsoft.com/office/drawing/2014/main" id="{02A57CF6-DCB3-F376-9F2F-97EEB940AE28}"/>
              </a:ext>
            </a:extLst>
          </p:cNvPr>
          <p:cNvSpPr txBox="1"/>
          <p:nvPr/>
        </p:nvSpPr>
        <p:spPr>
          <a:xfrm>
            <a:off x="135498" y="6053231"/>
            <a:ext cx="9436246" cy="646331"/>
          </a:xfrm>
          <a:prstGeom prst="rect">
            <a:avLst/>
          </a:prstGeom>
          <a:noFill/>
        </p:spPr>
        <p:txBody>
          <a:bodyPr wrap="square" rtlCol="0">
            <a:spAutoFit/>
          </a:bodyPr>
          <a:lstStyle/>
          <a:p>
            <a:pPr marL="278606" indent="-278606">
              <a:buFont typeface="Arial" panose="020B0604020202020204" pitchFamily="34" charset="0"/>
              <a:buChar char="•"/>
            </a:pPr>
            <a:r>
              <a:rPr lang="ja-JP" altLang="en-US" b="1">
                <a:solidFill>
                  <a:srgbClr val="0000FF"/>
                </a:solidFill>
                <a:latin typeface="Meiryo UI" panose="020B0604030504040204" pitchFamily="34" charset="-128"/>
                <a:ea typeface="Meiryo UI" panose="020B0604030504040204" pitchFamily="34" charset="-128"/>
              </a:rPr>
              <a:t>高速中性子に耐えられる材料開発・検証　→日本で開発した低放射化フェライト鋼の耐久試験</a:t>
            </a:r>
            <a:endParaRPr lang="en-US" altLang="ja-JP" b="1">
              <a:solidFill>
                <a:srgbClr val="FF0000"/>
              </a:solidFill>
              <a:latin typeface="Meiryo UI" panose="020B0604030504040204" pitchFamily="34" charset="-128"/>
              <a:ea typeface="Meiryo UI" panose="020B0604030504040204" pitchFamily="34" charset="-128"/>
            </a:endParaRPr>
          </a:p>
          <a:p>
            <a:pPr marL="278606" indent="-278606">
              <a:buFont typeface="Arial" panose="020B0604020202020204" pitchFamily="34" charset="0"/>
              <a:buChar char="•"/>
            </a:pPr>
            <a:r>
              <a:rPr lang="ja-JP" altLang="en-US" b="1">
                <a:solidFill>
                  <a:srgbClr val="FF0000"/>
                </a:solidFill>
                <a:latin typeface="Meiryo UI" panose="020B0604030504040204" pitchFamily="34" charset="-128"/>
                <a:ea typeface="Meiryo UI" panose="020B0604030504040204" pitchFamily="34" charset="-128"/>
              </a:rPr>
              <a:t>核融合炉の建設前に中性子を作る　</a:t>
            </a:r>
            <a:r>
              <a:rPr lang="en-US" altLang="ja-JP" b="1">
                <a:solidFill>
                  <a:srgbClr val="FF0000"/>
                </a:solidFill>
                <a:latin typeface="Meiryo UI" panose="020B0604030504040204" pitchFamily="34" charset="-128"/>
                <a:ea typeface="Meiryo UI" panose="020B0604030504040204" pitchFamily="34" charset="-128"/>
              </a:rPr>
              <a:t>	</a:t>
            </a:r>
            <a:r>
              <a:rPr lang="ja-JP" altLang="en-US" b="1">
                <a:solidFill>
                  <a:srgbClr val="FF0000"/>
                </a:solidFill>
                <a:latin typeface="Meiryo UI" panose="020B0604030504040204" pitchFamily="34" charset="-128"/>
                <a:ea typeface="Meiryo UI" panose="020B0604030504040204" pitchFamily="34" charset="-128"/>
              </a:rPr>
              <a:t>　→加速器を使った中性子源</a:t>
            </a:r>
          </a:p>
        </p:txBody>
      </p:sp>
      <p:sp>
        <p:nvSpPr>
          <p:cNvPr id="23" name="タイトル 1">
            <a:extLst>
              <a:ext uri="{FF2B5EF4-FFF2-40B4-BE49-F238E27FC236}">
                <a16:creationId xmlns:a16="http://schemas.microsoft.com/office/drawing/2014/main" id="{6088D89D-DD1F-3777-AEFB-74CE4C74A5BC}"/>
              </a:ext>
            </a:extLst>
          </p:cNvPr>
          <p:cNvSpPr txBox="1">
            <a:spLocks/>
          </p:cNvSpPr>
          <p:nvPr/>
        </p:nvSpPr>
        <p:spPr>
          <a:xfrm>
            <a:off x="474581" y="116651"/>
            <a:ext cx="7143593" cy="475247"/>
          </a:xfrm>
          <a:prstGeom prst="rect">
            <a:avLst/>
          </a:prstGeom>
        </p:spPr>
        <p:txBody>
          <a:bodyPr>
            <a:no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9pPr>
          </a:lstStyle>
          <a:p>
            <a:pPr algn="l"/>
            <a:r>
              <a:rPr lang="ja-JP" altLang="en-US" sz="2600" b="1">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HG創英角ﾎﾟｯﾌﾟ体" pitchFamily="49" charset="-128"/>
              </a:rPr>
              <a:t>核融合中性子照射の影響</a:t>
            </a:r>
            <a:endParaRPr lang="ja-JP" altLang="en-US" sz="2600" b="1" ker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右矢印 32">
            <a:extLst>
              <a:ext uri="{FF2B5EF4-FFF2-40B4-BE49-F238E27FC236}">
                <a16:creationId xmlns:a16="http://schemas.microsoft.com/office/drawing/2014/main" id="{8956AF00-FBF8-F58A-7020-772DFC2486CF}"/>
              </a:ext>
            </a:extLst>
          </p:cNvPr>
          <p:cNvSpPr/>
          <p:nvPr/>
        </p:nvSpPr>
        <p:spPr>
          <a:xfrm>
            <a:off x="4600576" y="214313"/>
            <a:ext cx="192881" cy="264319"/>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55013C28-01C9-D394-43BA-FF34A6AD69ED}"/>
              </a:ext>
            </a:extLst>
          </p:cNvPr>
          <p:cNvSpPr txBox="1"/>
          <p:nvPr/>
        </p:nvSpPr>
        <p:spPr>
          <a:xfrm>
            <a:off x="4979194" y="164306"/>
            <a:ext cx="3031599" cy="369332"/>
          </a:xfrm>
          <a:prstGeom prst="rect">
            <a:avLst/>
          </a:prstGeom>
          <a:noFill/>
        </p:spPr>
        <p:txBody>
          <a:bodyPr wrap="none" rtlCol="0">
            <a:spAutoFit/>
          </a:bodyPr>
          <a:lstStyle/>
          <a:p>
            <a:r>
              <a:rPr kumimoji="1" lang="ja-JP" altLang="en-US">
                <a:highlight>
                  <a:srgbClr val="FFFF00"/>
                </a:highlight>
                <a:latin typeface="Meiryo UI" panose="020B0604030504040204" pitchFamily="34" charset="-128"/>
                <a:ea typeface="Meiryo UI" panose="020B0604030504040204" pitchFamily="34" charset="-128"/>
              </a:rPr>
              <a:t>詳細は次の室賀先生のコメント</a:t>
            </a:r>
          </a:p>
        </p:txBody>
      </p:sp>
      <p:sp>
        <p:nvSpPr>
          <p:cNvPr id="47" name="スライド番号プレースホルダー 3">
            <a:extLst>
              <a:ext uri="{FF2B5EF4-FFF2-40B4-BE49-F238E27FC236}">
                <a16:creationId xmlns:a16="http://schemas.microsoft.com/office/drawing/2014/main" id="{0FFA9F55-A029-4558-037B-1FD19F5F1985}"/>
              </a:ext>
            </a:extLst>
          </p:cNvPr>
          <p:cNvSpPr txBox="1">
            <a:spLocks/>
          </p:cNvSpPr>
          <p:nvPr/>
        </p:nvSpPr>
        <p:spPr>
          <a:xfrm>
            <a:off x="9273918" y="6378856"/>
            <a:ext cx="516676" cy="376958"/>
          </a:xfrm>
          <a:prstGeom prst="rect">
            <a:avLst/>
          </a:prstGeom>
          <a:solidFill>
            <a:srgbClr val="FFFC00"/>
          </a:solidFill>
          <a:ln>
            <a:solidFill>
              <a:schemeClr val="tx1"/>
            </a:solid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93E0F35-3618-426D-8898-F6D86590068B}" type="slidenum">
              <a:rPr kumimoji="1" lang="ja-JP" altLang="en-US" sz="1800" b="1" smtClean="0">
                <a:solidFill>
                  <a:schemeClr val="tx1"/>
                </a:solidFill>
                <a:latin typeface="Meiryo UI" panose="020B0604030504040204" pitchFamily="34" charset="-128"/>
                <a:ea typeface="Meiryo UI" panose="020B0604030504040204" pitchFamily="34" charset="-128"/>
              </a:rPr>
              <a:pPr algn="ctr"/>
              <a:t>3</a:t>
            </a:fld>
            <a:endParaRPr kumimoji="1" lang="ja-JP" altLang="en-US" sz="1800" b="1" dirty="0">
              <a:solidFill>
                <a:schemeClr val="tx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550920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a:extLst>
              <a:ext uri="{FF2B5EF4-FFF2-40B4-BE49-F238E27FC236}">
                <a16:creationId xmlns:a16="http://schemas.microsoft.com/office/drawing/2014/main" id="{756D8967-8A8D-AA45-98BB-FAD1BD24ED7E}"/>
              </a:ext>
            </a:extLst>
          </p:cNvPr>
          <p:cNvCxnSpPr/>
          <p:nvPr/>
        </p:nvCxnSpPr>
        <p:spPr>
          <a:xfrm>
            <a:off x="2185047" y="5615205"/>
            <a:ext cx="234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0B5377B1-CB82-3245-A247-17403980D391}"/>
              </a:ext>
            </a:extLst>
          </p:cNvPr>
          <p:cNvSpPr txBox="1"/>
          <p:nvPr/>
        </p:nvSpPr>
        <p:spPr>
          <a:xfrm>
            <a:off x="811257" y="5250110"/>
            <a:ext cx="1260291" cy="492443"/>
          </a:xfrm>
          <a:prstGeom prst="rect">
            <a:avLst/>
          </a:prstGeom>
          <a:noFill/>
        </p:spPr>
        <p:txBody>
          <a:bodyPr wrap="square" rtlCol="0">
            <a:spAutoFit/>
          </a:bodyPr>
          <a:lstStyle/>
          <a:p>
            <a:pPr algn="ctr"/>
            <a:r>
              <a:rPr lang="ja-JP" altLang="en-US" sz="1300">
                <a:latin typeface="メイリオ" panose="020B0604030504040204" pitchFamily="50" charset="-128"/>
                <a:ea typeface="メイリオ" panose="020B0604030504040204" pitchFamily="50" charset="-128"/>
              </a:rPr>
              <a:t>高エネルギー</a:t>
            </a:r>
            <a:endParaRPr lang="en-US" altLang="ja-JP" sz="1300">
              <a:latin typeface="メイリオ" panose="020B0604030504040204" pitchFamily="50" charset="-128"/>
              <a:ea typeface="メイリオ" panose="020B0604030504040204" pitchFamily="50" charset="-128"/>
            </a:endParaRPr>
          </a:p>
          <a:p>
            <a:pPr algn="ctr"/>
            <a:r>
              <a:rPr lang="ja-JP" altLang="en-US" sz="1300">
                <a:latin typeface="メイリオ" panose="020B0604030504040204" pitchFamily="50" charset="-128"/>
                <a:ea typeface="メイリオ" panose="020B0604030504040204" pitchFamily="50" charset="-128"/>
              </a:rPr>
              <a:t>重水素</a:t>
            </a:r>
          </a:p>
        </p:txBody>
      </p:sp>
      <p:sp>
        <p:nvSpPr>
          <p:cNvPr id="5" name="テキスト ボックス 4">
            <a:extLst>
              <a:ext uri="{FF2B5EF4-FFF2-40B4-BE49-F238E27FC236}">
                <a16:creationId xmlns:a16="http://schemas.microsoft.com/office/drawing/2014/main" id="{64DA873D-5176-7F44-A9E1-2987842C1E26}"/>
              </a:ext>
            </a:extLst>
          </p:cNvPr>
          <p:cNvSpPr txBox="1"/>
          <p:nvPr/>
        </p:nvSpPr>
        <p:spPr>
          <a:xfrm>
            <a:off x="3256932" y="5250110"/>
            <a:ext cx="1152010" cy="492443"/>
          </a:xfrm>
          <a:prstGeom prst="rect">
            <a:avLst/>
          </a:prstGeom>
          <a:noFill/>
        </p:spPr>
        <p:txBody>
          <a:bodyPr wrap="square" rtlCol="0">
            <a:spAutoFit/>
          </a:bodyPr>
          <a:lstStyle/>
          <a:p>
            <a:pPr algn="ctr"/>
            <a:r>
              <a:rPr lang="ja-JP" altLang="en-US" sz="1300">
                <a:latin typeface="メイリオ" panose="020B0604030504040204" pitchFamily="50" charset="-128"/>
                <a:ea typeface="メイリオ" panose="020B0604030504040204" pitchFamily="50" charset="-128"/>
              </a:rPr>
              <a:t>高エネルギー中性子</a:t>
            </a:r>
          </a:p>
        </p:txBody>
      </p:sp>
      <p:sp>
        <p:nvSpPr>
          <p:cNvPr id="6" name="テキスト ボックス 5">
            <a:extLst>
              <a:ext uri="{FF2B5EF4-FFF2-40B4-BE49-F238E27FC236}">
                <a16:creationId xmlns:a16="http://schemas.microsoft.com/office/drawing/2014/main" id="{7D65EA41-1B2C-FD4C-B711-E99FE47D18F3}"/>
              </a:ext>
            </a:extLst>
          </p:cNvPr>
          <p:cNvSpPr txBox="1"/>
          <p:nvPr/>
        </p:nvSpPr>
        <p:spPr>
          <a:xfrm>
            <a:off x="1539648" y="6058963"/>
            <a:ext cx="2379285" cy="292388"/>
          </a:xfrm>
          <a:prstGeom prst="rect">
            <a:avLst/>
          </a:prstGeom>
          <a:noFill/>
        </p:spPr>
        <p:txBody>
          <a:bodyPr wrap="square" rtlCol="0">
            <a:spAutoFit/>
          </a:bodyPr>
          <a:lstStyle/>
          <a:p>
            <a:r>
              <a:rPr lang="ja-JP" altLang="en-US" sz="1300">
                <a:latin typeface="メイリオ" panose="020B0604030504040204" pitchFamily="50" charset="-128"/>
                <a:ea typeface="メイリオ" panose="020B0604030504040204" pitchFamily="50" charset="-128"/>
              </a:rPr>
              <a:t>（液体リチウムターゲット）</a:t>
            </a:r>
          </a:p>
        </p:txBody>
      </p:sp>
      <p:sp>
        <p:nvSpPr>
          <p:cNvPr id="7" name="テキスト ボックス 6">
            <a:extLst>
              <a:ext uri="{FF2B5EF4-FFF2-40B4-BE49-F238E27FC236}">
                <a16:creationId xmlns:a16="http://schemas.microsoft.com/office/drawing/2014/main" id="{63E2C4F6-23E4-4041-A168-810169F0E9B2}"/>
              </a:ext>
            </a:extLst>
          </p:cNvPr>
          <p:cNvSpPr txBox="1"/>
          <p:nvPr/>
        </p:nvSpPr>
        <p:spPr>
          <a:xfrm>
            <a:off x="2561701" y="4996901"/>
            <a:ext cx="1411833" cy="292388"/>
          </a:xfrm>
          <a:prstGeom prst="rect">
            <a:avLst/>
          </a:prstGeom>
          <a:noFill/>
        </p:spPr>
        <p:txBody>
          <a:bodyPr wrap="square" rtlCol="0">
            <a:spAutoFit/>
          </a:bodyPr>
          <a:lstStyle/>
          <a:p>
            <a:r>
              <a:rPr lang="ja-JP" altLang="en-US" sz="1300">
                <a:latin typeface="メイリオ" panose="020B0604030504040204" pitchFamily="50" charset="-128"/>
                <a:ea typeface="メイリオ" panose="020B0604030504040204" pitchFamily="50" charset="-128"/>
              </a:rPr>
              <a:t>剥ぎ取り</a:t>
            </a:r>
            <a:r>
              <a:rPr lang="en-US" altLang="ja-JP" sz="1300">
                <a:latin typeface="メイリオ" panose="020B0604030504040204" pitchFamily="50" charset="-128"/>
                <a:ea typeface="メイリオ" panose="020B0604030504040204" pitchFamily="50" charset="-128"/>
              </a:rPr>
              <a:t>/</a:t>
            </a:r>
            <a:r>
              <a:rPr lang="ja-JP" altLang="en-US" sz="1300">
                <a:latin typeface="メイリオ" panose="020B0604030504040204" pitchFamily="50" charset="-128"/>
                <a:ea typeface="メイリオ" panose="020B0604030504040204" pitchFamily="50" charset="-128"/>
              </a:rPr>
              <a:t>乖離</a:t>
            </a:r>
          </a:p>
        </p:txBody>
      </p:sp>
      <p:sp>
        <p:nvSpPr>
          <p:cNvPr id="8" name="テキスト ボックス 7">
            <a:extLst>
              <a:ext uri="{FF2B5EF4-FFF2-40B4-BE49-F238E27FC236}">
                <a16:creationId xmlns:a16="http://schemas.microsoft.com/office/drawing/2014/main" id="{DC6C2A22-FA5C-DB4B-A738-8761DABC5AB6}"/>
              </a:ext>
            </a:extLst>
          </p:cNvPr>
          <p:cNvSpPr txBox="1"/>
          <p:nvPr/>
        </p:nvSpPr>
        <p:spPr>
          <a:xfrm>
            <a:off x="962108" y="5665999"/>
            <a:ext cx="1048864" cy="292388"/>
          </a:xfrm>
          <a:prstGeom prst="rect">
            <a:avLst/>
          </a:prstGeom>
          <a:noFill/>
        </p:spPr>
        <p:txBody>
          <a:bodyPr wrap="square" rtlCol="0">
            <a:spAutoFit/>
          </a:bodyPr>
          <a:lstStyle/>
          <a:p>
            <a:r>
              <a:rPr lang="ja-JP" altLang="en-US" sz="1300">
                <a:latin typeface="メイリオ" panose="020B0604030504040204" pitchFamily="50" charset="-128"/>
                <a:ea typeface="メイリオ" panose="020B0604030504040204" pitchFamily="50" charset="-128"/>
              </a:rPr>
              <a:t>（加速器）</a:t>
            </a:r>
          </a:p>
        </p:txBody>
      </p:sp>
      <p:sp>
        <p:nvSpPr>
          <p:cNvPr id="9" name="テキスト ボックス 8">
            <a:extLst>
              <a:ext uri="{FF2B5EF4-FFF2-40B4-BE49-F238E27FC236}">
                <a16:creationId xmlns:a16="http://schemas.microsoft.com/office/drawing/2014/main" id="{7F026AC2-8363-F648-97FC-64E9811458F7}"/>
              </a:ext>
            </a:extLst>
          </p:cNvPr>
          <p:cNvSpPr txBox="1"/>
          <p:nvPr/>
        </p:nvSpPr>
        <p:spPr>
          <a:xfrm>
            <a:off x="3267543" y="5644194"/>
            <a:ext cx="1222156" cy="292388"/>
          </a:xfrm>
          <a:prstGeom prst="rect">
            <a:avLst/>
          </a:prstGeom>
          <a:noFill/>
        </p:spPr>
        <p:txBody>
          <a:bodyPr wrap="square" rtlCol="0">
            <a:spAutoFit/>
          </a:bodyPr>
          <a:lstStyle/>
          <a:p>
            <a:r>
              <a:rPr lang="ja-JP" altLang="en-US" sz="1300">
                <a:latin typeface="メイリオ" panose="020B0604030504040204" pitchFamily="50" charset="-128"/>
                <a:ea typeface="メイリオ" panose="020B0604030504040204" pitchFamily="50" charset="-128"/>
              </a:rPr>
              <a:t>（材料照射）</a:t>
            </a:r>
          </a:p>
        </p:txBody>
      </p:sp>
      <p:grpSp>
        <p:nvGrpSpPr>
          <p:cNvPr id="10" name="グループ化 9">
            <a:extLst>
              <a:ext uri="{FF2B5EF4-FFF2-40B4-BE49-F238E27FC236}">
                <a16:creationId xmlns:a16="http://schemas.microsoft.com/office/drawing/2014/main" id="{2FF79014-D678-E14F-AFC4-F1EA1F33B535}"/>
              </a:ext>
            </a:extLst>
          </p:cNvPr>
          <p:cNvGrpSpPr/>
          <p:nvPr/>
        </p:nvGrpSpPr>
        <p:grpSpPr>
          <a:xfrm>
            <a:off x="1879537" y="5484526"/>
            <a:ext cx="260033" cy="254873"/>
            <a:chOff x="10467273" y="2354375"/>
            <a:chExt cx="400050" cy="392113"/>
          </a:xfrm>
        </p:grpSpPr>
        <p:sp>
          <p:nvSpPr>
            <p:cNvPr id="11" name="Oval 1082">
              <a:extLst>
                <a:ext uri="{FF2B5EF4-FFF2-40B4-BE49-F238E27FC236}">
                  <a16:creationId xmlns:a16="http://schemas.microsoft.com/office/drawing/2014/main" id="{80D9859C-BF52-9B49-8C70-F94681340D8A}"/>
                </a:ext>
              </a:extLst>
            </p:cNvPr>
            <p:cNvSpPr>
              <a:spLocks noChangeAspect="1" noChangeArrowheads="1"/>
            </p:cNvSpPr>
            <p:nvPr/>
          </p:nvSpPr>
          <p:spPr bwMode="auto">
            <a:xfrm>
              <a:off x="10573635" y="2473438"/>
              <a:ext cx="293688" cy="273050"/>
            </a:xfrm>
            <a:prstGeom prst="ellipse">
              <a:avLst/>
            </a:prstGeom>
            <a:gradFill rotWithShape="0">
              <a:gsLst>
                <a:gs pos="0">
                  <a:schemeClr val="bg1"/>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63">
                <a:latin typeface="メイリオ" panose="020B0604030504040204" pitchFamily="50" charset="-128"/>
                <a:ea typeface="メイリオ" panose="020B0604030504040204" pitchFamily="50" charset="-128"/>
              </a:endParaRPr>
            </a:p>
          </p:txBody>
        </p:sp>
        <p:sp>
          <p:nvSpPr>
            <p:cNvPr id="12" name="Oval 1083">
              <a:extLst>
                <a:ext uri="{FF2B5EF4-FFF2-40B4-BE49-F238E27FC236}">
                  <a16:creationId xmlns:a16="http://schemas.microsoft.com/office/drawing/2014/main" id="{4C3F6407-10E6-D349-B90C-B25F79D7E2F3}"/>
                </a:ext>
              </a:extLst>
            </p:cNvPr>
            <p:cNvSpPr>
              <a:spLocks noChangeAspect="1" noChangeArrowheads="1"/>
            </p:cNvSpPr>
            <p:nvPr/>
          </p:nvSpPr>
          <p:spPr bwMode="auto">
            <a:xfrm>
              <a:off x="10467273" y="2394063"/>
              <a:ext cx="292100" cy="271462"/>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63">
                <a:latin typeface="メイリオ" panose="020B0604030504040204" pitchFamily="50" charset="-128"/>
                <a:ea typeface="メイリオ" panose="020B0604030504040204" pitchFamily="50" charset="-128"/>
              </a:endParaRPr>
            </a:p>
          </p:txBody>
        </p:sp>
        <p:sp>
          <p:nvSpPr>
            <p:cNvPr id="13" name="Rectangle 1084">
              <a:extLst>
                <a:ext uri="{FF2B5EF4-FFF2-40B4-BE49-F238E27FC236}">
                  <a16:creationId xmlns:a16="http://schemas.microsoft.com/office/drawing/2014/main" id="{A184354E-E4BF-2C42-A40F-740305D96421}"/>
                </a:ext>
              </a:extLst>
            </p:cNvPr>
            <p:cNvSpPr>
              <a:spLocks noChangeAspect="1" noChangeArrowheads="1"/>
            </p:cNvSpPr>
            <p:nvPr/>
          </p:nvSpPr>
          <p:spPr bwMode="auto">
            <a:xfrm>
              <a:off x="10517342" y="2354375"/>
              <a:ext cx="239218" cy="34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463" b="1">
                  <a:solidFill>
                    <a:srgbClr val="000000"/>
                  </a:solidFill>
                  <a:latin typeface="メイリオ" panose="020B0604030504040204" pitchFamily="50" charset="-128"/>
                  <a:ea typeface="メイリオ" panose="020B0604030504040204" pitchFamily="50" charset="-128"/>
                </a:rPr>
                <a:t>+</a:t>
              </a:r>
              <a:endParaRPr lang="ja-JP" altLang="ja-JP" sz="1463" b="1">
                <a:latin typeface="メイリオ" panose="020B0604030504040204" pitchFamily="50" charset="-128"/>
                <a:ea typeface="メイリオ" panose="020B0604030504040204" pitchFamily="50" charset="-128"/>
              </a:endParaRPr>
            </a:p>
          </p:txBody>
        </p:sp>
      </p:grpSp>
      <p:sp>
        <p:nvSpPr>
          <p:cNvPr id="14" name="Oval 1082">
            <a:extLst>
              <a:ext uri="{FF2B5EF4-FFF2-40B4-BE49-F238E27FC236}">
                <a16:creationId xmlns:a16="http://schemas.microsoft.com/office/drawing/2014/main" id="{61D6205F-715E-604A-AE07-70B2B1233F21}"/>
              </a:ext>
            </a:extLst>
          </p:cNvPr>
          <p:cNvSpPr>
            <a:spLocks noChangeAspect="1" noChangeArrowheads="1"/>
          </p:cNvSpPr>
          <p:nvPr/>
        </p:nvSpPr>
        <p:spPr bwMode="auto">
          <a:xfrm>
            <a:off x="3173672" y="5461095"/>
            <a:ext cx="190898" cy="177483"/>
          </a:xfrm>
          <a:prstGeom prst="ellipse">
            <a:avLst/>
          </a:prstGeom>
          <a:gradFill rotWithShape="0">
            <a:gsLst>
              <a:gs pos="0">
                <a:schemeClr val="bg1"/>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63">
              <a:latin typeface="メイリオ" panose="020B0604030504040204" pitchFamily="50" charset="-128"/>
              <a:ea typeface="メイリオ" panose="020B0604030504040204" pitchFamily="50" charset="-128"/>
            </a:endParaRPr>
          </a:p>
        </p:txBody>
      </p:sp>
      <p:sp>
        <p:nvSpPr>
          <p:cNvPr id="15" name="タイトル 1">
            <a:extLst>
              <a:ext uri="{FF2B5EF4-FFF2-40B4-BE49-F238E27FC236}">
                <a16:creationId xmlns:a16="http://schemas.microsoft.com/office/drawing/2014/main" id="{347EDF4B-167F-5041-8809-F9E211CC5F71}"/>
              </a:ext>
            </a:extLst>
          </p:cNvPr>
          <p:cNvSpPr txBox="1">
            <a:spLocks/>
          </p:cNvSpPr>
          <p:nvPr/>
        </p:nvSpPr>
        <p:spPr>
          <a:xfrm>
            <a:off x="580915" y="869615"/>
            <a:ext cx="8829785" cy="1046803"/>
          </a:xfrm>
          <a:prstGeom prst="rect">
            <a:avLst/>
          </a:prstGeom>
        </p:spPr>
        <p:txBody>
          <a:bodyPr>
            <a:no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9pPr>
          </a:lstStyle>
          <a:p>
            <a:pPr algn="l"/>
            <a:r>
              <a:rPr lang="ja-JP" altLang="en-US" sz="1800" b="1" ker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核融合炉では、</a:t>
            </a:r>
            <a:r>
              <a:rPr lang="en-US" altLang="ja-JP" sz="1800" b="1" ker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14MeV</a:t>
            </a:r>
            <a:r>
              <a:rPr lang="ja-JP" altLang="en-US" sz="1800" b="1" ker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という高エネルギー中性子が発生し、材料にダメージを与える可能性がある。核融合原型炉の建設には、核融合反応で発生する同じエネルギーと同じ量の中性子を材料に当てて、材料特性の健全性検証が不可欠。</a:t>
            </a:r>
            <a:endParaRPr lang="en-US" altLang="ja-JP" sz="1800" b="1" ker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2639EB0C-E416-2842-BE99-6FEE97B1D886}"/>
              </a:ext>
            </a:extLst>
          </p:cNvPr>
          <p:cNvSpPr txBox="1"/>
          <p:nvPr/>
        </p:nvSpPr>
        <p:spPr>
          <a:xfrm>
            <a:off x="213974" y="3945835"/>
            <a:ext cx="5148572" cy="830997"/>
          </a:xfrm>
          <a:prstGeom prst="rect">
            <a:avLst/>
          </a:prstGeom>
          <a:noFill/>
        </p:spPr>
        <p:txBody>
          <a:bodyPr wrap="square" rtlCol="0">
            <a:spAutoFit/>
          </a:bodyPr>
          <a:lstStyle/>
          <a:p>
            <a:r>
              <a:rPr lang="ja-JP" altLang="en-US" sz="1600" b="1" kern="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大電流重水素ビームを液体リチウムに当て、核融合反応と同程度の</a:t>
            </a:r>
            <a:r>
              <a:rPr lang="ja-JP" altLang="en-US" sz="16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高エネルギー中性子</a:t>
            </a:r>
            <a:r>
              <a:rPr lang="ja-JP" altLang="en-US" sz="1600" b="1" kern="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連続的に大量に生成</a:t>
            </a:r>
            <a:r>
              <a:rPr lang="ja-JP" altLang="en-US" sz="1600" b="1" kern="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できる新しいタイプの核融合中性子源</a:t>
            </a:r>
            <a:endParaRPr lang="en-US" altLang="ja-JP" sz="1600" b="1" kern="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A97A333F-5A78-7644-AB7E-C0634E272AB7}"/>
              </a:ext>
            </a:extLst>
          </p:cNvPr>
          <p:cNvSpPr txBox="1"/>
          <p:nvPr/>
        </p:nvSpPr>
        <p:spPr>
          <a:xfrm>
            <a:off x="161386" y="2798603"/>
            <a:ext cx="5577709" cy="584775"/>
          </a:xfrm>
          <a:prstGeom prst="rect">
            <a:avLst/>
          </a:prstGeom>
          <a:noFill/>
        </p:spPr>
        <p:txBody>
          <a:bodyPr wrap="square" rtlCol="0">
            <a:spAutoFit/>
          </a:bodyPr>
          <a:lstStyle/>
          <a:p>
            <a:r>
              <a:rPr lang="ja-JP" altLang="en-US" sz="1600" b="1">
                <a:latin typeface="Meiryo UI" panose="020B0604030504040204" pitchFamily="34" charset="-128"/>
                <a:ea typeface="Meiryo UI" panose="020B0604030504040204" pitchFamily="34" charset="-128"/>
              </a:rPr>
              <a:t>原子炉・・・・・・・・・・・発生する中性子の</a:t>
            </a:r>
            <a:r>
              <a:rPr lang="ja-JP" altLang="en-US" sz="1600" b="1">
                <a:solidFill>
                  <a:srgbClr val="FF0000"/>
                </a:solidFill>
                <a:latin typeface="Meiryo UI" panose="020B0604030504040204" pitchFamily="34" charset="-128"/>
                <a:ea typeface="Meiryo UI" panose="020B0604030504040204" pitchFamily="34" charset="-128"/>
              </a:rPr>
              <a:t>エネルギーが低い</a:t>
            </a:r>
            <a:endParaRPr lang="en-US" altLang="ja-JP" sz="1600" b="1">
              <a:solidFill>
                <a:srgbClr val="FF0000"/>
              </a:solidFill>
              <a:latin typeface="Meiryo UI" panose="020B0604030504040204" pitchFamily="34" charset="-128"/>
              <a:ea typeface="Meiryo UI" panose="020B0604030504040204" pitchFamily="34" charset="-128"/>
            </a:endParaRPr>
          </a:p>
          <a:p>
            <a:r>
              <a:rPr lang="ja-JP" altLang="en-US" sz="1600" b="1">
                <a:latin typeface="Meiryo UI" panose="020B0604030504040204" pitchFamily="34" charset="-128"/>
                <a:ea typeface="Meiryo UI" panose="020B0604030504040204" pitchFamily="34" charset="-128"/>
              </a:rPr>
              <a:t>既存の中性子源・・・パルスのため発生する中性子の</a:t>
            </a:r>
            <a:r>
              <a:rPr lang="ja-JP" altLang="en-US" sz="1600" b="1">
                <a:solidFill>
                  <a:srgbClr val="FF0000"/>
                </a:solidFill>
                <a:latin typeface="Meiryo UI" panose="020B0604030504040204" pitchFamily="34" charset="-128"/>
                <a:ea typeface="Meiryo UI" panose="020B0604030504040204" pitchFamily="34" charset="-128"/>
              </a:rPr>
              <a:t>量が少ない</a:t>
            </a:r>
          </a:p>
        </p:txBody>
      </p:sp>
      <p:sp>
        <p:nvSpPr>
          <p:cNvPr id="18" name="下矢印 17">
            <a:extLst>
              <a:ext uri="{FF2B5EF4-FFF2-40B4-BE49-F238E27FC236}">
                <a16:creationId xmlns:a16="http://schemas.microsoft.com/office/drawing/2014/main" id="{12395CF6-49B4-5B46-B2AF-A2B1BB654C36}"/>
              </a:ext>
            </a:extLst>
          </p:cNvPr>
          <p:cNvSpPr/>
          <p:nvPr/>
        </p:nvSpPr>
        <p:spPr>
          <a:xfrm>
            <a:off x="2261701" y="3536290"/>
            <a:ext cx="414211" cy="2761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grpSp>
        <p:nvGrpSpPr>
          <p:cNvPr id="19" name="図形グループ 50">
            <a:extLst>
              <a:ext uri="{FF2B5EF4-FFF2-40B4-BE49-F238E27FC236}">
                <a16:creationId xmlns:a16="http://schemas.microsoft.com/office/drawing/2014/main" id="{0BD02A50-20C4-FF4D-A180-2A6A1E04B5AF}"/>
              </a:ext>
            </a:extLst>
          </p:cNvPr>
          <p:cNvGrpSpPr/>
          <p:nvPr/>
        </p:nvGrpSpPr>
        <p:grpSpPr>
          <a:xfrm>
            <a:off x="2203195" y="5115965"/>
            <a:ext cx="889454" cy="851383"/>
            <a:chOff x="6950481" y="2126974"/>
            <a:chExt cx="1956592" cy="1999771"/>
          </a:xfrm>
        </p:grpSpPr>
        <p:pic>
          <p:nvPicPr>
            <p:cNvPr id="20" name="Picture 3">
              <a:extLst>
                <a:ext uri="{FF2B5EF4-FFF2-40B4-BE49-F238E27FC236}">
                  <a16:creationId xmlns:a16="http://schemas.microsoft.com/office/drawing/2014/main" id="{7E6B46BC-0611-6941-9397-1420F566053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950481" y="2485153"/>
              <a:ext cx="1305526" cy="1171425"/>
            </a:xfrm>
            <a:prstGeom prst="rect">
              <a:avLst/>
            </a:prstGeom>
            <a:noFill/>
            <a:ln w="12700">
              <a:noFill/>
              <a:miter lim="800000"/>
              <a:headEnd type="none" w="sm" len="sm"/>
              <a:tailEnd type="none" w="sm" len="sm"/>
            </a:ln>
            <a:effectLst/>
          </p:spPr>
        </p:pic>
        <p:sp>
          <p:nvSpPr>
            <p:cNvPr id="21" name="Right Arrow 8">
              <a:extLst>
                <a:ext uri="{FF2B5EF4-FFF2-40B4-BE49-F238E27FC236}">
                  <a16:creationId xmlns:a16="http://schemas.microsoft.com/office/drawing/2014/main" id="{240668BB-8BC7-9241-9CB2-082E2A9D4D72}"/>
                </a:ext>
              </a:extLst>
            </p:cNvPr>
            <p:cNvSpPr/>
            <p:nvPr/>
          </p:nvSpPr>
          <p:spPr>
            <a:xfrm rot="21406224">
              <a:off x="8334796" y="3121420"/>
              <a:ext cx="572277" cy="2046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2" name="Right Arrow 9">
              <a:extLst>
                <a:ext uri="{FF2B5EF4-FFF2-40B4-BE49-F238E27FC236}">
                  <a16:creationId xmlns:a16="http://schemas.microsoft.com/office/drawing/2014/main" id="{C5B47E95-279B-4641-B0DD-6364E30EECBE}"/>
                </a:ext>
              </a:extLst>
            </p:cNvPr>
            <p:cNvSpPr/>
            <p:nvPr/>
          </p:nvSpPr>
          <p:spPr>
            <a:xfrm rot="3537849">
              <a:off x="7422053" y="2300541"/>
              <a:ext cx="518628" cy="171494"/>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3" name="Right Arrow 14">
              <a:extLst>
                <a:ext uri="{FF2B5EF4-FFF2-40B4-BE49-F238E27FC236}">
                  <a16:creationId xmlns:a16="http://schemas.microsoft.com/office/drawing/2014/main" id="{8E70310E-5718-9F4E-BE25-C9F8C5341025}"/>
                </a:ext>
              </a:extLst>
            </p:cNvPr>
            <p:cNvSpPr/>
            <p:nvPr/>
          </p:nvSpPr>
          <p:spPr>
            <a:xfrm rot="6685801">
              <a:off x="7623501" y="3818809"/>
              <a:ext cx="465675" cy="150197"/>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sp>
        <p:nvSpPr>
          <p:cNvPr id="24" name="テキスト ボックス 23">
            <a:extLst>
              <a:ext uri="{FF2B5EF4-FFF2-40B4-BE49-F238E27FC236}">
                <a16:creationId xmlns:a16="http://schemas.microsoft.com/office/drawing/2014/main" id="{8A3B26B3-7C5D-CE4B-8311-887DB1781B30}"/>
              </a:ext>
            </a:extLst>
          </p:cNvPr>
          <p:cNvSpPr txBox="1"/>
          <p:nvPr/>
        </p:nvSpPr>
        <p:spPr>
          <a:xfrm>
            <a:off x="5481206" y="1892436"/>
            <a:ext cx="4128461" cy="831809"/>
          </a:xfrm>
          <a:prstGeom prst="rect">
            <a:avLst/>
          </a:prstGeom>
          <a:noFill/>
        </p:spPr>
        <p:txBody>
          <a:bodyPr wrap="square" rtlCol="0">
            <a:spAutoFit/>
          </a:bodyPr>
          <a:lstStyle/>
          <a:p>
            <a:r>
              <a:rPr lang="ja-JP" altLang="en-US" sz="1600" b="1">
                <a:latin typeface="Meiryo UI" panose="020B0604030504040204" pitchFamily="34" charset="-128"/>
                <a:ea typeface="Meiryo UI" panose="020B0604030504040204" pitchFamily="34" charset="-128"/>
              </a:rPr>
              <a:t>核融合炉は、核分裂炉よりも発生する中性子エネルギー（</a:t>
            </a:r>
            <a:r>
              <a:rPr lang="en-US" altLang="ja-JP" sz="1600" b="1">
                <a:latin typeface="Meiryo UI" panose="020B0604030504040204" pitchFamily="34" charset="-128"/>
                <a:ea typeface="Meiryo UI" panose="020B0604030504040204" pitchFamily="34" charset="-128"/>
              </a:rPr>
              <a:t>14MeV)</a:t>
            </a:r>
            <a:r>
              <a:rPr lang="ja-JP" altLang="en-US" sz="1600" b="1">
                <a:latin typeface="Meiryo UI" panose="020B0604030504040204" pitchFamily="34" charset="-128"/>
                <a:ea typeface="Meiryo UI" panose="020B0604030504040204" pitchFamily="34" charset="-128"/>
              </a:rPr>
              <a:t>が高く、材料中のヘリウム生成量が大きい。</a:t>
            </a:r>
          </a:p>
        </p:txBody>
      </p:sp>
      <p:grpSp>
        <p:nvGrpSpPr>
          <p:cNvPr id="25" name="グループ化 24">
            <a:extLst>
              <a:ext uri="{FF2B5EF4-FFF2-40B4-BE49-F238E27FC236}">
                <a16:creationId xmlns:a16="http://schemas.microsoft.com/office/drawing/2014/main" id="{279976BF-DF33-E644-AD44-2F176C56C961}"/>
              </a:ext>
            </a:extLst>
          </p:cNvPr>
          <p:cNvGrpSpPr/>
          <p:nvPr/>
        </p:nvGrpSpPr>
        <p:grpSpPr>
          <a:xfrm>
            <a:off x="6240143" y="2746895"/>
            <a:ext cx="3250864" cy="3411400"/>
            <a:chOff x="5445976" y="2583236"/>
            <a:chExt cx="3613319" cy="3534100"/>
          </a:xfrm>
        </p:grpSpPr>
        <p:sp>
          <p:nvSpPr>
            <p:cNvPr id="26" name="Rectangle 15">
              <a:extLst>
                <a:ext uri="{FF2B5EF4-FFF2-40B4-BE49-F238E27FC236}">
                  <a16:creationId xmlns:a16="http://schemas.microsoft.com/office/drawing/2014/main" id="{26C87F71-3A76-A84E-B40B-E87910B65680}"/>
                </a:ext>
              </a:extLst>
            </p:cNvPr>
            <p:cNvSpPr>
              <a:spLocks noChangeArrowheads="1"/>
            </p:cNvSpPr>
            <p:nvPr/>
          </p:nvSpPr>
          <p:spPr bwMode="auto">
            <a:xfrm>
              <a:off x="5445976" y="2583237"/>
              <a:ext cx="3356763" cy="3534099"/>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2769">
                <a:latin typeface="メイリオ" panose="020B0604030504040204" pitchFamily="50" charset="-128"/>
                <a:ea typeface="メイリオ" panose="020B0604030504040204" pitchFamily="50" charset="-128"/>
              </a:endParaRPr>
            </a:p>
          </p:txBody>
        </p:sp>
        <p:sp>
          <p:nvSpPr>
            <p:cNvPr id="27" name="Freeform 16">
              <a:extLst>
                <a:ext uri="{FF2B5EF4-FFF2-40B4-BE49-F238E27FC236}">
                  <a16:creationId xmlns:a16="http://schemas.microsoft.com/office/drawing/2014/main" id="{B3411EE7-E3A1-6A4E-ABE4-1F2CF277408D}"/>
                </a:ext>
              </a:extLst>
            </p:cNvPr>
            <p:cNvSpPr>
              <a:spLocks/>
            </p:cNvSpPr>
            <p:nvPr/>
          </p:nvSpPr>
          <p:spPr bwMode="auto">
            <a:xfrm>
              <a:off x="6151944" y="2888394"/>
              <a:ext cx="2383810" cy="2602326"/>
            </a:xfrm>
            <a:custGeom>
              <a:avLst/>
              <a:gdLst>
                <a:gd name="T0" fmla="*/ 0 w 907"/>
                <a:gd name="T1" fmla="*/ 0 h 509"/>
                <a:gd name="T2" fmla="*/ 0 w 907"/>
                <a:gd name="T3" fmla="*/ 509 h 509"/>
                <a:gd name="T4" fmla="*/ 907 w 907"/>
                <a:gd name="T5" fmla="*/ 509 h 509"/>
              </a:gdLst>
              <a:ahLst/>
              <a:cxnLst>
                <a:cxn ang="0">
                  <a:pos x="T0" y="T1"/>
                </a:cxn>
                <a:cxn ang="0">
                  <a:pos x="T2" y="T3"/>
                </a:cxn>
                <a:cxn ang="0">
                  <a:pos x="T4" y="T5"/>
                </a:cxn>
              </a:cxnLst>
              <a:rect l="0" t="0" r="r" b="b"/>
              <a:pathLst>
                <a:path w="907" h="509">
                  <a:moveTo>
                    <a:pt x="0" y="0"/>
                  </a:moveTo>
                  <a:lnTo>
                    <a:pt x="0" y="509"/>
                  </a:lnTo>
                  <a:lnTo>
                    <a:pt x="907" y="509"/>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sz="1246">
                <a:latin typeface="メイリオ" panose="020B0604030504040204" pitchFamily="50" charset="-128"/>
                <a:ea typeface="メイリオ" panose="020B0604030504040204" pitchFamily="50" charset="-128"/>
              </a:endParaRPr>
            </a:p>
          </p:txBody>
        </p:sp>
        <p:sp>
          <p:nvSpPr>
            <p:cNvPr id="28" name="Line 17">
              <a:extLst>
                <a:ext uri="{FF2B5EF4-FFF2-40B4-BE49-F238E27FC236}">
                  <a16:creationId xmlns:a16="http://schemas.microsoft.com/office/drawing/2014/main" id="{2F45B194-5492-0147-8A2B-4D6614430BB8}"/>
                </a:ext>
              </a:extLst>
            </p:cNvPr>
            <p:cNvSpPr>
              <a:spLocks noChangeShapeType="1"/>
            </p:cNvSpPr>
            <p:nvPr/>
          </p:nvSpPr>
          <p:spPr bwMode="auto">
            <a:xfrm flipV="1">
              <a:off x="6159751" y="2826090"/>
              <a:ext cx="2209747" cy="264905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46">
                <a:latin typeface="メイリオ" panose="020B0604030504040204" pitchFamily="50" charset="-128"/>
                <a:ea typeface="メイリオ" panose="020B0604030504040204" pitchFamily="50" charset="-128"/>
              </a:endParaRPr>
            </a:p>
          </p:txBody>
        </p:sp>
        <p:sp>
          <p:nvSpPr>
            <p:cNvPr id="29" name="Oval 18">
              <a:extLst>
                <a:ext uri="{FF2B5EF4-FFF2-40B4-BE49-F238E27FC236}">
                  <a16:creationId xmlns:a16="http://schemas.microsoft.com/office/drawing/2014/main" id="{70ABCAD4-CD69-4C4C-A540-899672587E6A}"/>
                </a:ext>
              </a:extLst>
            </p:cNvPr>
            <p:cNvSpPr>
              <a:spLocks noChangeArrowheads="1"/>
            </p:cNvSpPr>
            <p:nvPr/>
          </p:nvSpPr>
          <p:spPr bwMode="auto">
            <a:xfrm rot="2356147">
              <a:off x="7441240" y="2820472"/>
              <a:ext cx="491231" cy="1653094"/>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46">
                <a:latin typeface="メイリオ" panose="020B0604030504040204" pitchFamily="50" charset="-128"/>
                <a:ea typeface="メイリオ" panose="020B0604030504040204" pitchFamily="50" charset="-128"/>
              </a:endParaRPr>
            </a:p>
          </p:txBody>
        </p:sp>
        <p:sp>
          <p:nvSpPr>
            <p:cNvPr id="30" name="Oval 19">
              <a:extLst>
                <a:ext uri="{FF2B5EF4-FFF2-40B4-BE49-F238E27FC236}">
                  <a16:creationId xmlns:a16="http://schemas.microsoft.com/office/drawing/2014/main" id="{91C18554-C404-D24A-9742-0EFA1898A9D2}"/>
                </a:ext>
              </a:extLst>
            </p:cNvPr>
            <p:cNvSpPr>
              <a:spLocks noChangeArrowheads="1"/>
            </p:cNvSpPr>
            <p:nvPr/>
          </p:nvSpPr>
          <p:spPr bwMode="auto">
            <a:xfrm rot="2460000">
              <a:off x="7353563" y="3379827"/>
              <a:ext cx="226446" cy="1062333"/>
            </a:xfrm>
            <a:prstGeom prst="ellipse">
              <a:avLst/>
            </a:prstGeom>
            <a:solidFill>
              <a:srgbClr val="3399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46">
                <a:latin typeface="メイリオ" panose="020B0604030504040204" pitchFamily="50" charset="-128"/>
                <a:ea typeface="メイリオ" panose="020B0604030504040204" pitchFamily="50" charset="-128"/>
              </a:endParaRPr>
            </a:p>
          </p:txBody>
        </p:sp>
        <p:sp>
          <p:nvSpPr>
            <p:cNvPr id="31" name="Line 20">
              <a:extLst>
                <a:ext uri="{FF2B5EF4-FFF2-40B4-BE49-F238E27FC236}">
                  <a16:creationId xmlns:a16="http://schemas.microsoft.com/office/drawing/2014/main" id="{410DA7C7-D053-DF4B-8FEA-FB7F02EE60DC}"/>
                </a:ext>
              </a:extLst>
            </p:cNvPr>
            <p:cNvSpPr>
              <a:spLocks noChangeShapeType="1"/>
            </p:cNvSpPr>
            <p:nvPr/>
          </p:nvSpPr>
          <p:spPr bwMode="auto">
            <a:xfrm>
              <a:off x="7342290" y="2998622"/>
              <a:ext cx="442574" cy="186027"/>
            </a:xfrm>
            <a:prstGeom prst="line">
              <a:avLst/>
            </a:prstGeom>
            <a:noFill/>
            <a:ln w="19050">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46">
                <a:latin typeface="メイリオ" panose="020B0604030504040204" pitchFamily="50" charset="-128"/>
                <a:ea typeface="メイリオ" panose="020B0604030504040204" pitchFamily="50" charset="-128"/>
              </a:endParaRPr>
            </a:p>
          </p:txBody>
        </p:sp>
        <p:sp>
          <p:nvSpPr>
            <p:cNvPr id="32" name="Text Box 21">
              <a:extLst>
                <a:ext uri="{FF2B5EF4-FFF2-40B4-BE49-F238E27FC236}">
                  <a16:creationId xmlns:a16="http://schemas.microsoft.com/office/drawing/2014/main" id="{0655C6DE-72DB-B04F-A356-C85B8EE3B706}"/>
                </a:ext>
              </a:extLst>
            </p:cNvPr>
            <p:cNvSpPr txBox="1">
              <a:spLocks noChangeArrowheads="1"/>
            </p:cNvSpPr>
            <p:nvPr/>
          </p:nvSpPr>
          <p:spPr bwMode="auto">
            <a:xfrm>
              <a:off x="6583868" y="2705391"/>
              <a:ext cx="1286410" cy="2332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en-US" altLang="ja-JP" sz="1463" b="1">
                  <a:solidFill>
                    <a:srgbClr val="FF0000"/>
                  </a:solidFill>
                  <a:latin typeface="メイリオ" panose="020B0604030504040204" pitchFamily="50" charset="-128"/>
                  <a:ea typeface="メイリオ" panose="020B0604030504040204" pitchFamily="50" charset="-128"/>
                </a:rPr>
                <a:t>D-Li</a:t>
              </a:r>
              <a:r>
                <a:rPr lang="ja-JP" altLang="en-US" sz="1463" b="1">
                  <a:solidFill>
                    <a:srgbClr val="FF0000"/>
                  </a:solidFill>
                  <a:latin typeface="メイリオ" panose="020B0604030504040204" pitchFamily="50" charset="-128"/>
                  <a:ea typeface="メイリオ" panose="020B0604030504040204" pitchFamily="50" charset="-128"/>
                </a:rPr>
                <a:t>中性子源</a:t>
              </a:r>
              <a:endParaRPr lang="en-US" altLang="ja-JP" sz="1463" b="1">
                <a:solidFill>
                  <a:srgbClr val="FF0000"/>
                </a:solidFill>
                <a:latin typeface="メイリオ" panose="020B0604030504040204" pitchFamily="50" charset="-128"/>
                <a:ea typeface="メイリオ" panose="020B0604030504040204" pitchFamily="50" charset="-128"/>
              </a:endParaRPr>
            </a:p>
          </p:txBody>
        </p:sp>
        <p:sp>
          <p:nvSpPr>
            <p:cNvPr id="33" name="Freeform 22">
              <a:extLst>
                <a:ext uri="{FF2B5EF4-FFF2-40B4-BE49-F238E27FC236}">
                  <a16:creationId xmlns:a16="http://schemas.microsoft.com/office/drawing/2014/main" id="{444E6223-8254-4B49-ADFB-E25ECC5E12CB}"/>
                </a:ext>
              </a:extLst>
            </p:cNvPr>
            <p:cNvSpPr>
              <a:spLocks/>
            </p:cNvSpPr>
            <p:nvPr/>
          </p:nvSpPr>
          <p:spPr bwMode="auto">
            <a:xfrm>
              <a:off x="7301699" y="4188359"/>
              <a:ext cx="1020184" cy="398975"/>
            </a:xfrm>
            <a:custGeom>
              <a:avLst/>
              <a:gdLst>
                <a:gd name="T0" fmla="*/ 489 w 489"/>
                <a:gd name="T1" fmla="*/ 124 h 124"/>
                <a:gd name="T2" fmla="*/ 89 w 489"/>
                <a:gd name="T3" fmla="*/ 124 h 124"/>
                <a:gd name="T4" fmla="*/ 0 w 489"/>
                <a:gd name="T5" fmla="*/ 0 h 124"/>
              </a:gdLst>
              <a:ahLst/>
              <a:cxnLst>
                <a:cxn ang="0">
                  <a:pos x="T0" y="T1"/>
                </a:cxn>
                <a:cxn ang="0">
                  <a:pos x="T2" y="T3"/>
                </a:cxn>
                <a:cxn ang="0">
                  <a:pos x="T4" y="T5"/>
                </a:cxn>
              </a:cxnLst>
              <a:rect l="0" t="0" r="r" b="b"/>
              <a:pathLst>
                <a:path w="489" h="124">
                  <a:moveTo>
                    <a:pt x="489" y="124"/>
                  </a:moveTo>
                  <a:lnTo>
                    <a:pt x="89" y="124"/>
                  </a:lnTo>
                  <a:lnTo>
                    <a:pt x="0" y="0"/>
                  </a:lnTo>
                </a:path>
              </a:pathLst>
            </a:custGeom>
            <a:noFill/>
            <a:ln w="19050" cmpd="sng">
              <a:solidFill>
                <a:srgbClr val="0099FF"/>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46">
                <a:latin typeface="メイリオ" panose="020B0604030504040204" pitchFamily="50" charset="-128"/>
                <a:ea typeface="メイリオ" panose="020B0604030504040204" pitchFamily="50" charset="-128"/>
              </a:endParaRPr>
            </a:p>
          </p:txBody>
        </p:sp>
        <p:sp>
          <p:nvSpPr>
            <p:cNvPr id="34" name="Text Box 23">
              <a:extLst>
                <a:ext uri="{FF2B5EF4-FFF2-40B4-BE49-F238E27FC236}">
                  <a16:creationId xmlns:a16="http://schemas.microsoft.com/office/drawing/2014/main" id="{7B304793-8089-3046-AB7D-0A4BD35F627F}"/>
                </a:ext>
              </a:extLst>
            </p:cNvPr>
            <p:cNvSpPr txBox="1">
              <a:spLocks noChangeArrowheads="1"/>
            </p:cNvSpPr>
            <p:nvPr/>
          </p:nvSpPr>
          <p:spPr bwMode="auto">
            <a:xfrm>
              <a:off x="7546513" y="4310935"/>
              <a:ext cx="833849" cy="233223"/>
            </a:xfrm>
            <a:prstGeom prst="rect">
              <a:avLst/>
            </a:prstGeom>
            <a:noFill/>
            <a:ln>
              <a:noFill/>
            </a:ln>
            <a:effectLst/>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ja-JP" altLang="en-US" sz="1463" b="1">
                  <a:solidFill>
                    <a:srgbClr val="3399FF"/>
                  </a:solidFill>
                  <a:latin typeface="メイリオ" panose="020B0604030504040204" pitchFamily="50" charset="-128"/>
                  <a:ea typeface="メイリオ" panose="020B0604030504040204" pitchFamily="50" charset="-128"/>
                </a:rPr>
                <a:t>核融合炉</a:t>
              </a:r>
            </a:p>
          </p:txBody>
        </p:sp>
        <p:sp>
          <p:nvSpPr>
            <p:cNvPr id="35" name="Rectangle 25">
              <a:extLst>
                <a:ext uri="{FF2B5EF4-FFF2-40B4-BE49-F238E27FC236}">
                  <a16:creationId xmlns:a16="http://schemas.microsoft.com/office/drawing/2014/main" id="{B5890BEE-C4AA-CF4B-9C52-7C13CA857A03}"/>
                </a:ext>
              </a:extLst>
            </p:cNvPr>
            <p:cNvSpPr>
              <a:spLocks noChangeArrowheads="1"/>
            </p:cNvSpPr>
            <p:nvPr/>
          </p:nvSpPr>
          <p:spPr bwMode="auto">
            <a:xfrm>
              <a:off x="6099080" y="5528221"/>
              <a:ext cx="92106" cy="19861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ja-JP" sz="1246">
                  <a:solidFill>
                    <a:srgbClr val="0033CC"/>
                  </a:solidFill>
                  <a:latin typeface="メイリオ" panose="020B0604030504040204" pitchFamily="50" charset="-128"/>
                  <a:ea typeface="メイリオ" panose="020B0604030504040204" pitchFamily="50" charset="-128"/>
                </a:rPr>
                <a:t>0</a:t>
              </a:r>
            </a:p>
          </p:txBody>
        </p:sp>
        <p:sp>
          <p:nvSpPr>
            <p:cNvPr id="36" name="Rectangle 26">
              <a:extLst>
                <a:ext uri="{FF2B5EF4-FFF2-40B4-BE49-F238E27FC236}">
                  <a16:creationId xmlns:a16="http://schemas.microsoft.com/office/drawing/2014/main" id="{6D1DE770-E50A-8646-BD2F-C2FF52DCCDB1}"/>
                </a:ext>
              </a:extLst>
            </p:cNvPr>
            <p:cNvSpPr>
              <a:spLocks noChangeArrowheads="1"/>
            </p:cNvSpPr>
            <p:nvPr/>
          </p:nvSpPr>
          <p:spPr bwMode="auto">
            <a:xfrm>
              <a:off x="6896804" y="5528221"/>
              <a:ext cx="220934" cy="19861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246">
                  <a:solidFill>
                    <a:srgbClr val="0033CC"/>
                  </a:solidFill>
                  <a:latin typeface="メイリオ" panose="020B0604030504040204" pitchFamily="50" charset="-128"/>
                  <a:ea typeface="メイリオ" panose="020B0604030504040204" pitchFamily="50" charset="-128"/>
                </a:rPr>
                <a:t>20</a:t>
              </a:r>
            </a:p>
          </p:txBody>
        </p:sp>
        <p:sp>
          <p:nvSpPr>
            <p:cNvPr id="37" name="Rectangle 27">
              <a:extLst>
                <a:ext uri="{FF2B5EF4-FFF2-40B4-BE49-F238E27FC236}">
                  <a16:creationId xmlns:a16="http://schemas.microsoft.com/office/drawing/2014/main" id="{360EABF6-D689-0345-B6E0-FAF122B7A222}"/>
                </a:ext>
              </a:extLst>
            </p:cNvPr>
            <p:cNvSpPr>
              <a:spLocks noChangeArrowheads="1"/>
            </p:cNvSpPr>
            <p:nvPr/>
          </p:nvSpPr>
          <p:spPr bwMode="auto">
            <a:xfrm>
              <a:off x="7759316" y="5528221"/>
              <a:ext cx="220934" cy="19861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246">
                  <a:solidFill>
                    <a:srgbClr val="0033CC"/>
                  </a:solidFill>
                  <a:latin typeface="メイリオ" panose="020B0604030504040204" pitchFamily="50" charset="-128"/>
                  <a:ea typeface="メイリオ" panose="020B0604030504040204" pitchFamily="50" charset="-128"/>
                </a:rPr>
                <a:t>40</a:t>
              </a:r>
            </a:p>
          </p:txBody>
        </p:sp>
        <p:sp>
          <p:nvSpPr>
            <p:cNvPr id="38" name="Text Box 28">
              <a:extLst>
                <a:ext uri="{FF2B5EF4-FFF2-40B4-BE49-F238E27FC236}">
                  <a16:creationId xmlns:a16="http://schemas.microsoft.com/office/drawing/2014/main" id="{339502EA-B98D-D343-BDA0-FED4E3245F42}"/>
                </a:ext>
              </a:extLst>
            </p:cNvPr>
            <p:cNvSpPr txBox="1">
              <a:spLocks noChangeArrowheads="1"/>
            </p:cNvSpPr>
            <p:nvPr/>
          </p:nvSpPr>
          <p:spPr bwMode="auto">
            <a:xfrm>
              <a:off x="6513489" y="5741909"/>
              <a:ext cx="2432985" cy="2507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24923" rIns="0" bIns="24923">
              <a:spAutoFit/>
            </a:bodyPr>
            <a:lstStyle/>
            <a:p>
              <a:r>
                <a:rPr lang="ja-JP" altLang="en-US" sz="1246">
                  <a:solidFill>
                    <a:srgbClr val="0033CC"/>
                  </a:solidFill>
                  <a:latin typeface="メイリオ" panose="020B0604030504040204" pitchFamily="50" charset="-128"/>
                  <a:ea typeface="メイリオ" panose="020B0604030504040204" pitchFamily="50" charset="-128"/>
                </a:rPr>
                <a:t>弾き出し損傷量 </a:t>
              </a:r>
              <a:r>
                <a:rPr lang="en-US" altLang="ja-JP" sz="1246">
                  <a:solidFill>
                    <a:srgbClr val="0033CC"/>
                  </a:solidFill>
                  <a:latin typeface="メイリオ" panose="020B0604030504040204" pitchFamily="50" charset="-128"/>
                  <a:ea typeface="メイリオ" panose="020B0604030504040204" pitchFamily="50" charset="-128"/>
                </a:rPr>
                <a:t>(</a:t>
              </a:r>
              <a:r>
                <a:rPr lang="en-US" altLang="ja-JP" sz="1246" err="1">
                  <a:solidFill>
                    <a:srgbClr val="0033CC"/>
                  </a:solidFill>
                  <a:latin typeface="メイリオ" panose="020B0604030504040204" pitchFamily="50" charset="-128"/>
                  <a:ea typeface="メイリオ" panose="020B0604030504040204" pitchFamily="50" charset="-128"/>
                </a:rPr>
                <a:t>dpa</a:t>
              </a:r>
              <a:r>
                <a:rPr lang="en-US" altLang="ja-JP" sz="1246">
                  <a:solidFill>
                    <a:srgbClr val="0033CC"/>
                  </a:solidFill>
                  <a:latin typeface="メイリオ" panose="020B0604030504040204" pitchFamily="50" charset="-128"/>
                  <a:ea typeface="メイリオ" panose="020B0604030504040204" pitchFamily="50" charset="-128"/>
                </a:rPr>
                <a:t>)</a:t>
              </a:r>
            </a:p>
          </p:txBody>
        </p:sp>
        <p:sp>
          <p:nvSpPr>
            <p:cNvPr id="39" name="Rectangle 29">
              <a:extLst>
                <a:ext uri="{FF2B5EF4-FFF2-40B4-BE49-F238E27FC236}">
                  <a16:creationId xmlns:a16="http://schemas.microsoft.com/office/drawing/2014/main" id="{34B8ED06-8468-7F4C-8064-3F190B90518F}"/>
                </a:ext>
              </a:extLst>
            </p:cNvPr>
            <p:cNvSpPr>
              <a:spLocks noChangeArrowheads="1"/>
            </p:cNvSpPr>
            <p:nvPr/>
          </p:nvSpPr>
          <p:spPr bwMode="auto">
            <a:xfrm>
              <a:off x="6026273" y="5332566"/>
              <a:ext cx="110467" cy="19861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246">
                  <a:solidFill>
                    <a:srgbClr val="0033CC"/>
                  </a:solidFill>
                  <a:latin typeface="メイリオ" panose="020B0604030504040204" pitchFamily="50" charset="-128"/>
                  <a:ea typeface="メイリオ" panose="020B0604030504040204" pitchFamily="50" charset="-128"/>
                </a:rPr>
                <a:t>0</a:t>
              </a:r>
            </a:p>
          </p:txBody>
        </p:sp>
        <p:sp>
          <p:nvSpPr>
            <p:cNvPr id="40" name="Rectangle 30">
              <a:extLst>
                <a:ext uri="{FF2B5EF4-FFF2-40B4-BE49-F238E27FC236}">
                  <a16:creationId xmlns:a16="http://schemas.microsoft.com/office/drawing/2014/main" id="{9875ECC6-85A9-6F49-A8E8-2746BD98C68B}"/>
                </a:ext>
              </a:extLst>
            </p:cNvPr>
            <p:cNvSpPr>
              <a:spLocks noChangeArrowheads="1"/>
            </p:cNvSpPr>
            <p:nvPr/>
          </p:nvSpPr>
          <p:spPr bwMode="auto">
            <a:xfrm>
              <a:off x="5750886" y="4467168"/>
              <a:ext cx="331402" cy="19861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246">
                  <a:solidFill>
                    <a:srgbClr val="0033CC"/>
                  </a:solidFill>
                  <a:latin typeface="メイリオ" panose="020B0604030504040204" pitchFamily="50" charset="-128"/>
                  <a:ea typeface="メイリオ" panose="020B0604030504040204" pitchFamily="50" charset="-128"/>
                </a:rPr>
                <a:t>200</a:t>
              </a:r>
            </a:p>
          </p:txBody>
        </p:sp>
        <p:sp>
          <p:nvSpPr>
            <p:cNvPr id="41" name="Rectangle 31">
              <a:extLst>
                <a:ext uri="{FF2B5EF4-FFF2-40B4-BE49-F238E27FC236}">
                  <a16:creationId xmlns:a16="http://schemas.microsoft.com/office/drawing/2014/main" id="{1E93932F-0991-F247-961E-09D39B814000}"/>
                </a:ext>
              </a:extLst>
            </p:cNvPr>
            <p:cNvSpPr>
              <a:spLocks noChangeArrowheads="1"/>
            </p:cNvSpPr>
            <p:nvPr/>
          </p:nvSpPr>
          <p:spPr bwMode="auto">
            <a:xfrm>
              <a:off x="5785518" y="3358057"/>
              <a:ext cx="331402" cy="19861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246">
                  <a:solidFill>
                    <a:srgbClr val="0033CC"/>
                  </a:solidFill>
                  <a:latin typeface="メイリオ" panose="020B0604030504040204" pitchFamily="50" charset="-128"/>
                  <a:ea typeface="メイリオ" panose="020B0604030504040204" pitchFamily="50" charset="-128"/>
                </a:rPr>
                <a:t>400</a:t>
              </a:r>
            </a:p>
          </p:txBody>
        </p:sp>
        <p:sp>
          <p:nvSpPr>
            <p:cNvPr id="42" name="Text Box 32">
              <a:extLst>
                <a:ext uri="{FF2B5EF4-FFF2-40B4-BE49-F238E27FC236}">
                  <a16:creationId xmlns:a16="http://schemas.microsoft.com/office/drawing/2014/main" id="{A2C2FD4B-3701-824F-9F13-A134C1C07441}"/>
                </a:ext>
              </a:extLst>
            </p:cNvPr>
            <p:cNvSpPr txBox="1">
              <a:spLocks noChangeArrowheads="1"/>
            </p:cNvSpPr>
            <p:nvPr/>
          </p:nvSpPr>
          <p:spPr bwMode="auto">
            <a:xfrm rot="16200000">
              <a:off x="3957411" y="4167666"/>
              <a:ext cx="3349956" cy="1810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lnSpc>
                  <a:spcPct val="80000"/>
                </a:lnSpc>
              </a:pPr>
              <a:r>
                <a:rPr lang="ja-JP" altLang="en-US" sz="1246">
                  <a:solidFill>
                    <a:srgbClr val="0033CC"/>
                  </a:solidFill>
                  <a:latin typeface="メイリオ" panose="020B0604030504040204" pitchFamily="50" charset="-128"/>
                  <a:ea typeface="メイリオ" panose="020B0604030504040204" pitchFamily="50" charset="-128"/>
                </a:rPr>
                <a:t>ﾍﾘｳﾑ生成量 </a:t>
              </a:r>
              <a:r>
                <a:rPr lang="en-US" altLang="ja-JP" sz="1246">
                  <a:solidFill>
                    <a:srgbClr val="0033CC"/>
                  </a:solidFill>
                  <a:latin typeface="メイリオ" panose="020B0604030504040204" pitchFamily="50" charset="-128"/>
                  <a:ea typeface="メイリオ" panose="020B0604030504040204" pitchFamily="50" charset="-128"/>
                </a:rPr>
                <a:t>(</a:t>
              </a:r>
              <a:r>
                <a:rPr lang="en-US" altLang="ja-JP" sz="1246" err="1">
                  <a:solidFill>
                    <a:srgbClr val="0033CC"/>
                  </a:solidFill>
                  <a:latin typeface="メイリオ" panose="020B0604030504040204" pitchFamily="50" charset="-128"/>
                  <a:ea typeface="メイリオ" panose="020B0604030504040204" pitchFamily="50" charset="-128"/>
                </a:rPr>
                <a:t>appm</a:t>
              </a:r>
              <a:r>
                <a:rPr lang="en-US" altLang="ja-JP" sz="1246">
                  <a:solidFill>
                    <a:srgbClr val="0033CC"/>
                  </a:solidFill>
                  <a:latin typeface="メイリオ" panose="020B0604030504040204" pitchFamily="50" charset="-128"/>
                  <a:ea typeface="メイリオ" panose="020B0604030504040204" pitchFamily="50" charset="-128"/>
                </a:rPr>
                <a:t>)</a:t>
              </a:r>
            </a:p>
          </p:txBody>
        </p:sp>
        <p:sp>
          <p:nvSpPr>
            <p:cNvPr id="43" name="Oval 34">
              <a:extLst>
                <a:ext uri="{FF2B5EF4-FFF2-40B4-BE49-F238E27FC236}">
                  <a16:creationId xmlns:a16="http://schemas.microsoft.com/office/drawing/2014/main" id="{B2DD112A-9348-AC40-BC95-488B289A6094}"/>
                </a:ext>
              </a:extLst>
            </p:cNvPr>
            <p:cNvSpPr>
              <a:spLocks noChangeArrowheads="1"/>
            </p:cNvSpPr>
            <p:nvPr/>
          </p:nvSpPr>
          <p:spPr bwMode="auto">
            <a:xfrm>
              <a:off x="6144140" y="5212757"/>
              <a:ext cx="200896" cy="289945"/>
            </a:xfrm>
            <a:prstGeom prst="ellipse">
              <a:avLst/>
            </a:prstGeom>
            <a:solidFill>
              <a:srgbClr val="00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46">
                <a:latin typeface="メイリオ" panose="020B0604030504040204" pitchFamily="50" charset="-128"/>
                <a:ea typeface="メイリオ" panose="020B0604030504040204" pitchFamily="50" charset="-128"/>
              </a:endParaRPr>
            </a:p>
          </p:txBody>
        </p:sp>
        <p:sp>
          <p:nvSpPr>
            <p:cNvPr id="44" name="Line 36">
              <a:extLst>
                <a:ext uri="{FF2B5EF4-FFF2-40B4-BE49-F238E27FC236}">
                  <a16:creationId xmlns:a16="http://schemas.microsoft.com/office/drawing/2014/main" id="{E3B46480-235D-274F-9D78-BFB1EEEDE9D9}"/>
                </a:ext>
              </a:extLst>
            </p:cNvPr>
            <p:cNvSpPr>
              <a:spLocks noChangeShapeType="1"/>
            </p:cNvSpPr>
            <p:nvPr/>
          </p:nvSpPr>
          <p:spPr bwMode="auto">
            <a:xfrm rot="20922117" flipH="1">
              <a:off x="7314187" y="5168424"/>
              <a:ext cx="304416" cy="141379"/>
            </a:xfrm>
            <a:prstGeom prst="line">
              <a:avLst/>
            </a:prstGeom>
            <a:noFill/>
            <a:ln w="19050">
              <a:solidFill>
                <a:srgbClr val="008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46">
                <a:latin typeface="メイリオ" panose="020B0604030504040204" pitchFamily="50" charset="-128"/>
                <a:ea typeface="メイリオ" panose="020B0604030504040204" pitchFamily="50" charset="-128"/>
              </a:endParaRPr>
            </a:p>
          </p:txBody>
        </p:sp>
        <p:sp>
          <p:nvSpPr>
            <p:cNvPr id="45" name="Line 37">
              <a:extLst>
                <a:ext uri="{FF2B5EF4-FFF2-40B4-BE49-F238E27FC236}">
                  <a16:creationId xmlns:a16="http://schemas.microsoft.com/office/drawing/2014/main" id="{14912BDF-D6B4-F646-BEFC-6815FD54FC0A}"/>
                </a:ext>
              </a:extLst>
            </p:cNvPr>
            <p:cNvSpPr>
              <a:spLocks noChangeShapeType="1"/>
            </p:cNvSpPr>
            <p:nvPr/>
          </p:nvSpPr>
          <p:spPr bwMode="auto">
            <a:xfrm flipV="1">
              <a:off x="6148041" y="3500633"/>
              <a:ext cx="1334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sz="1246">
                <a:latin typeface="メイリオ" panose="020B0604030504040204" pitchFamily="50" charset="-128"/>
                <a:ea typeface="メイリオ" panose="020B0604030504040204" pitchFamily="50" charset="-128"/>
              </a:endParaRPr>
            </a:p>
          </p:txBody>
        </p:sp>
        <p:sp>
          <p:nvSpPr>
            <p:cNvPr id="46" name="Line 38">
              <a:extLst>
                <a:ext uri="{FF2B5EF4-FFF2-40B4-BE49-F238E27FC236}">
                  <a16:creationId xmlns:a16="http://schemas.microsoft.com/office/drawing/2014/main" id="{555DCD0C-0503-8149-9DEA-0C77E461704E}"/>
                </a:ext>
              </a:extLst>
            </p:cNvPr>
            <p:cNvSpPr>
              <a:spLocks noChangeShapeType="1"/>
            </p:cNvSpPr>
            <p:nvPr/>
          </p:nvSpPr>
          <p:spPr bwMode="auto">
            <a:xfrm flipV="1">
              <a:off x="6162874" y="4594521"/>
              <a:ext cx="13425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sz="1246">
                <a:latin typeface="メイリオ" panose="020B0604030504040204" pitchFamily="50" charset="-128"/>
                <a:ea typeface="メイリオ" panose="020B0604030504040204" pitchFamily="50" charset="-128"/>
              </a:endParaRPr>
            </a:p>
          </p:txBody>
        </p:sp>
        <p:sp>
          <p:nvSpPr>
            <p:cNvPr id="47" name="Line 39">
              <a:extLst>
                <a:ext uri="{FF2B5EF4-FFF2-40B4-BE49-F238E27FC236}">
                  <a16:creationId xmlns:a16="http://schemas.microsoft.com/office/drawing/2014/main" id="{1F4996B4-EC21-5741-BF28-9A6DE5BA8BFB}"/>
                </a:ext>
              </a:extLst>
            </p:cNvPr>
            <p:cNvSpPr>
              <a:spLocks noChangeShapeType="1"/>
            </p:cNvSpPr>
            <p:nvPr/>
          </p:nvSpPr>
          <p:spPr bwMode="auto">
            <a:xfrm rot="16200000" flipV="1">
              <a:off x="6878163" y="5396065"/>
              <a:ext cx="21326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sz="1246">
                <a:latin typeface="メイリオ" panose="020B0604030504040204" pitchFamily="50" charset="-128"/>
                <a:ea typeface="メイリオ" panose="020B0604030504040204" pitchFamily="50" charset="-128"/>
              </a:endParaRPr>
            </a:p>
          </p:txBody>
        </p:sp>
        <p:sp>
          <p:nvSpPr>
            <p:cNvPr id="48" name="Line 40">
              <a:extLst>
                <a:ext uri="{FF2B5EF4-FFF2-40B4-BE49-F238E27FC236}">
                  <a16:creationId xmlns:a16="http://schemas.microsoft.com/office/drawing/2014/main" id="{D2CDCF8C-33F6-9D44-AB26-0A2237489D6E}"/>
                </a:ext>
              </a:extLst>
            </p:cNvPr>
            <p:cNvSpPr>
              <a:spLocks noChangeShapeType="1"/>
            </p:cNvSpPr>
            <p:nvPr/>
          </p:nvSpPr>
          <p:spPr bwMode="auto">
            <a:xfrm rot="16200000" flipV="1">
              <a:off x="7748480" y="5396065"/>
              <a:ext cx="21326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sz="1246">
                <a:latin typeface="メイリオ" panose="020B0604030504040204" pitchFamily="50" charset="-128"/>
                <a:ea typeface="メイリオ" panose="020B0604030504040204" pitchFamily="50" charset="-128"/>
              </a:endParaRPr>
            </a:p>
          </p:txBody>
        </p:sp>
        <p:sp>
          <p:nvSpPr>
            <p:cNvPr id="49" name="Oval 41">
              <a:extLst>
                <a:ext uri="{FF2B5EF4-FFF2-40B4-BE49-F238E27FC236}">
                  <a16:creationId xmlns:a16="http://schemas.microsoft.com/office/drawing/2014/main" id="{A740FB98-D5E1-124A-8E03-EC19AC987662}"/>
                </a:ext>
              </a:extLst>
            </p:cNvPr>
            <p:cNvSpPr>
              <a:spLocks noChangeArrowheads="1"/>
            </p:cNvSpPr>
            <p:nvPr/>
          </p:nvSpPr>
          <p:spPr bwMode="auto">
            <a:xfrm>
              <a:off x="6873175" y="5288566"/>
              <a:ext cx="491749" cy="18657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46">
                <a:latin typeface="メイリオ" panose="020B0604030504040204" pitchFamily="50" charset="-128"/>
                <a:ea typeface="メイリオ" panose="020B0604030504040204" pitchFamily="50" charset="-128"/>
              </a:endParaRPr>
            </a:p>
          </p:txBody>
        </p:sp>
        <p:cxnSp>
          <p:nvCxnSpPr>
            <p:cNvPr id="50" name="直線矢印コネクタ 49">
              <a:extLst>
                <a:ext uri="{FF2B5EF4-FFF2-40B4-BE49-F238E27FC236}">
                  <a16:creationId xmlns:a16="http://schemas.microsoft.com/office/drawing/2014/main" id="{982FBF5E-D56C-5C4A-92DF-8C38946FD0B8}"/>
                </a:ext>
              </a:extLst>
            </p:cNvPr>
            <p:cNvCxnSpPr/>
            <p:nvPr/>
          </p:nvCxnSpPr>
          <p:spPr>
            <a:xfrm flipH="1">
              <a:off x="6292222" y="4907832"/>
              <a:ext cx="64184" cy="295937"/>
            </a:xfrm>
            <a:prstGeom prst="straightConnector1">
              <a:avLst/>
            </a:prstGeom>
            <a:ln>
              <a:solidFill>
                <a:srgbClr val="0033CC"/>
              </a:solidFill>
              <a:tailEnd type="triangle"/>
            </a:ln>
          </p:spPr>
          <p:style>
            <a:lnRef idx="1">
              <a:schemeClr val="accent6"/>
            </a:lnRef>
            <a:fillRef idx="0">
              <a:schemeClr val="accent6"/>
            </a:fillRef>
            <a:effectRef idx="0">
              <a:schemeClr val="accent6"/>
            </a:effectRef>
            <a:fontRef idx="minor">
              <a:schemeClr val="tx1"/>
            </a:fontRef>
          </p:style>
        </p:cxnSp>
        <p:sp>
          <p:nvSpPr>
            <p:cNvPr id="51" name="円/楕円 50">
              <a:extLst>
                <a:ext uri="{FF2B5EF4-FFF2-40B4-BE49-F238E27FC236}">
                  <a16:creationId xmlns:a16="http://schemas.microsoft.com/office/drawing/2014/main" id="{F2EB74B1-4089-FA45-A910-F0B069E02F74}"/>
                </a:ext>
              </a:extLst>
            </p:cNvPr>
            <p:cNvSpPr/>
            <p:nvPr/>
          </p:nvSpPr>
          <p:spPr>
            <a:xfrm>
              <a:off x="6462454" y="3790372"/>
              <a:ext cx="175304" cy="168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2" name="テキスト ボックス 51">
              <a:extLst>
                <a:ext uri="{FF2B5EF4-FFF2-40B4-BE49-F238E27FC236}">
                  <a16:creationId xmlns:a16="http://schemas.microsoft.com/office/drawing/2014/main" id="{DF566446-5623-7141-8FE9-4CE7699F4BC9}"/>
                </a:ext>
              </a:extLst>
            </p:cNvPr>
            <p:cNvSpPr txBox="1"/>
            <p:nvPr/>
          </p:nvSpPr>
          <p:spPr>
            <a:xfrm>
              <a:off x="6241443" y="3259387"/>
              <a:ext cx="1204690" cy="613780"/>
            </a:xfrm>
            <a:prstGeom prst="rect">
              <a:avLst/>
            </a:prstGeom>
            <a:noFill/>
          </p:spPr>
          <p:txBody>
            <a:bodyPr wrap="square" rtlCol="0">
              <a:spAutoFit/>
            </a:bodyPr>
            <a:lstStyle/>
            <a:p>
              <a:r>
                <a:rPr lang="ja-JP" altLang="en-US" sz="1625" b="1">
                  <a:latin typeface="Meiryo UI" panose="020B0604030504040204" pitchFamily="34" charset="-128"/>
                  <a:ea typeface="Meiryo UI" panose="020B0604030504040204" pitchFamily="34" charset="-128"/>
                </a:rPr>
                <a:t>核破砕</a:t>
              </a:r>
              <a:endParaRPr lang="en-US" altLang="ja-JP" sz="1625" b="1">
                <a:latin typeface="Meiryo UI" panose="020B0604030504040204" pitchFamily="34" charset="-128"/>
                <a:ea typeface="Meiryo UI" panose="020B0604030504040204" pitchFamily="34" charset="-128"/>
              </a:endParaRPr>
            </a:p>
            <a:p>
              <a:r>
                <a:rPr lang="ja-JP" altLang="en-US" sz="1625" b="1">
                  <a:latin typeface="Meiryo UI" panose="020B0604030504040204" pitchFamily="34" charset="-128"/>
                  <a:ea typeface="Meiryo UI" panose="020B0604030504040204" pitchFamily="34" charset="-128"/>
                </a:rPr>
                <a:t>中性子源</a:t>
              </a:r>
            </a:p>
          </p:txBody>
        </p:sp>
        <p:sp>
          <p:nvSpPr>
            <p:cNvPr id="53" name="テキスト ボックス 52">
              <a:extLst>
                <a:ext uri="{FF2B5EF4-FFF2-40B4-BE49-F238E27FC236}">
                  <a16:creationId xmlns:a16="http://schemas.microsoft.com/office/drawing/2014/main" id="{E863DBBD-F93A-6247-BF1E-861B452CF124}"/>
                </a:ext>
              </a:extLst>
            </p:cNvPr>
            <p:cNvSpPr txBox="1"/>
            <p:nvPr/>
          </p:nvSpPr>
          <p:spPr>
            <a:xfrm>
              <a:off x="6883056" y="4697942"/>
              <a:ext cx="2176239" cy="613780"/>
            </a:xfrm>
            <a:prstGeom prst="rect">
              <a:avLst/>
            </a:prstGeom>
            <a:noFill/>
          </p:spPr>
          <p:txBody>
            <a:bodyPr wrap="square" rtlCol="0">
              <a:spAutoFit/>
            </a:bodyPr>
            <a:lstStyle/>
            <a:p>
              <a:r>
                <a:rPr lang="ja-JP" altLang="en-US" sz="1625" b="1">
                  <a:latin typeface="Meiryo UI" panose="020B0604030504040204" pitchFamily="34" charset="-128"/>
                  <a:ea typeface="Meiryo UI" panose="020B0604030504040204" pitchFamily="34" charset="-128"/>
                </a:rPr>
                <a:t>　　　　原子炉</a:t>
              </a:r>
              <a:endParaRPr lang="en-US" altLang="ja-JP" sz="1625" b="1" dirty="0">
                <a:latin typeface="Meiryo UI" panose="020B0604030504040204" pitchFamily="34" charset="-128"/>
                <a:ea typeface="Meiryo UI" panose="020B0604030504040204" pitchFamily="34" charset="-128"/>
              </a:endParaRPr>
            </a:p>
            <a:p>
              <a:r>
                <a:rPr lang="ja-JP" altLang="en-US" sz="1625" b="1">
                  <a:latin typeface="Meiryo UI" panose="020B0604030504040204" pitchFamily="34" charset="-128"/>
                  <a:ea typeface="Meiryo UI" panose="020B0604030504040204" pitchFamily="34" charset="-128"/>
                </a:rPr>
                <a:t>（</a:t>
              </a:r>
              <a:r>
                <a:rPr lang="en-US" altLang="ja-JP" sz="1625" b="1" dirty="0">
                  <a:latin typeface="Meiryo UI" panose="020B0604030504040204" pitchFamily="34" charset="-128"/>
                  <a:ea typeface="Meiryo UI" panose="020B0604030504040204" pitchFamily="34" charset="-128"/>
                </a:rPr>
                <a:t>HFIR</a:t>
              </a:r>
              <a:r>
                <a:rPr lang="ja-JP" altLang="en-US" sz="1625" b="1">
                  <a:latin typeface="Meiryo UI" panose="020B0604030504040204" pitchFamily="34" charset="-128"/>
                  <a:ea typeface="Meiryo UI" panose="020B0604030504040204" pitchFamily="34" charset="-128"/>
                </a:rPr>
                <a:t>、常陽等）</a:t>
              </a:r>
            </a:p>
          </p:txBody>
        </p:sp>
        <p:sp>
          <p:nvSpPr>
            <p:cNvPr id="54" name="テキスト ボックス 53">
              <a:extLst>
                <a:ext uri="{FF2B5EF4-FFF2-40B4-BE49-F238E27FC236}">
                  <a16:creationId xmlns:a16="http://schemas.microsoft.com/office/drawing/2014/main" id="{6EE40746-0E3C-B442-872F-A73498217E33}"/>
                </a:ext>
              </a:extLst>
            </p:cNvPr>
            <p:cNvSpPr txBox="1"/>
            <p:nvPr/>
          </p:nvSpPr>
          <p:spPr>
            <a:xfrm>
              <a:off x="6148047" y="4643741"/>
              <a:ext cx="916826" cy="328877"/>
            </a:xfrm>
            <a:prstGeom prst="rect">
              <a:avLst/>
            </a:prstGeom>
            <a:noFill/>
          </p:spPr>
          <p:txBody>
            <a:bodyPr wrap="square" rtlCol="0">
              <a:spAutoFit/>
            </a:bodyPr>
            <a:lstStyle/>
            <a:p>
              <a:r>
                <a:rPr lang="en-US" altLang="ja-JP" sz="1463" b="1">
                  <a:latin typeface="Meiryo UI" panose="020B0604030504040204" pitchFamily="34" charset="-128"/>
                  <a:ea typeface="Meiryo UI" panose="020B0604030504040204" pitchFamily="34" charset="-128"/>
                </a:rPr>
                <a:t>ITER</a:t>
              </a:r>
              <a:endParaRPr lang="ja-JP" altLang="en-US" sz="1463" b="1">
                <a:latin typeface="Meiryo UI" panose="020B0604030504040204" pitchFamily="34" charset="-128"/>
                <a:ea typeface="Meiryo UI" panose="020B0604030504040204" pitchFamily="34" charset="-128"/>
              </a:endParaRPr>
            </a:p>
          </p:txBody>
        </p:sp>
      </p:grpSp>
      <p:sp>
        <p:nvSpPr>
          <p:cNvPr id="55" name="テキスト ボックス 54">
            <a:extLst>
              <a:ext uri="{FF2B5EF4-FFF2-40B4-BE49-F238E27FC236}">
                <a16:creationId xmlns:a16="http://schemas.microsoft.com/office/drawing/2014/main" id="{AD032EF1-CFD3-9343-BD28-8486C4CC89ED}"/>
              </a:ext>
            </a:extLst>
          </p:cNvPr>
          <p:cNvSpPr txBox="1"/>
          <p:nvPr/>
        </p:nvSpPr>
        <p:spPr>
          <a:xfrm>
            <a:off x="6896256" y="6145019"/>
            <a:ext cx="1462260" cy="317459"/>
          </a:xfrm>
          <a:prstGeom prst="rect">
            <a:avLst/>
          </a:prstGeom>
          <a:noFill/>
        </p:spPr>
        <p:txBody>
          <a:bodyPr wrap="none" rtlCol="0">
            <a:spAutoFit/>
          </a:bodyPr>
          <a:lstStyle/>
          <a:p>
            <a:r>
              <a:rPr lang="ja-JP" altLang="en-US" sz="1463" b="1">
                <a:latin typeface="Meiryo UI" panose="020B0604030504040204" pitchFamily="34" charset="-128"/>
                <a:ea typeface="Meiryo UI" panose="020B0604030504040204" pitchFamily="34" charset="-128"/>
              </a:rPr>
              <a:t>中性子量に対応</a:t>
            </a:r>
          </a:p>
        </p:txBody>
      </p:sp>
      <p:sp>
        <p:nvSpPr>
          <p:cNvPr id="56" name="テキスト ボックス 55">
            <a:extLst>
              <a:ext uri="{FF2B5EF4-FFF2-40B4-BE49-F238E27FC236}">
                <a16:creationId xmlns:a16="http://schemas.microsoft.com/office/drawing/2014/main" id="{1CD92B3E-E009-4447-81A9-F9CE3462B32D}"/>
              </a:ext>
            </a:extLst>
          </p:cNvPr>
          <p:cNvSpPr txBox="1"/>
          <p:nvPr/>
        </p:nvSpPr>
        <p:spPr>
          <a:xfrm rot="16200000">
            <a:off x="5022658" y="4237131"/>
            <a:ext cx="2066591" cy="317459"/>
          </a:xfrm>
          <a:prstGeom prst="rect">
            <a:avLst/>
          </a:prstGeom>
          <a:noFill/>
        </p:spPr>
        <p:txBody>
          <a:bodyPr wrap="none" rtlCol="0">
            <a:spAutoFit/>
          </a:bodyPr>
          <a:lstStyle/>
          <a:p>
            <a:r>
              <a:rPr lang="ja-JP" altLang="en-US" sz="1463" b="1">
                <a:latin typeface="Meiryo UI" panose="020B0604030504040204" pitchFamily="34" charset="-128"/>
                <a:ea typeface="Meiryo UI" panose="020B0604030504040204" pitchFamily="34" charset="-128"/>
              </a:rPr>
              <a:t>中性子エネルギーに対応</a:t>
            </a:r>
          </a:p>
        </p:txBody>
      </p:sp>
      <p:sp>
        <p:nvSpPr>
          <p:cNvPr id="57" name="タイトル 1">
            <a:extLst>
              <a:ext uri="{FF2B5EF4-FFF2-40B4-BE49-F238E27FC236}">
                <a16:creationId xmlns:a16="http://schemas.microsoft.com/office/drawing/2014/main" id="{948C3231-D6E5-7244-A756-4AF36ACD20BC}"/>
              </a:ext>
            </a:extLst>
          </p:cNvPr>
          <p:cNvSpPr txBox="1">
            <a:spLocks/>
          </p:cNvSpPr>
          <p:nvPr/>
        </p:nvSpPr>
        <p:spPr>
          <a:xfrm>
            <a:off x="1327908" y="165569"/>
            <a:ext cx="7143593" cy="475247"/>
          </a:xfrm>
          <a:prstGeom prst="rect">
            <a:avLst/>
          </a:prstGeom>
        </p:spPr>
        <p:txBody>
          <a:bodyPr>
            <a:no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9pPr>
          </a:lstStyle>
          <a:p>
            <a:r>
              <a:rPr lang="en-US" altLang="ja-JP" sz="2600" b="1">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HG創英角ﾎﾟｯﾌﾟ体" pitchFamily="49" charset="-128"/>
              </a:rPr>
              <a:t>D-Li</a:t>
            </a:r>
            <a:r>
              <a:rPr lang="ja-JP" altLang="en-US" sz="2600" b="1">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HG創英角ﾎﾟｯﾌﾟ体" pitchFamily="49" charset="-128"/>
              </a:rPr>
              <a:t>中性子源（</a:t>
            </a:r>
            <a:r>
              <a:rPr lang="en-US" altLang="ja-JP" sz="2600" b="1">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HG創英角ﾎﾟｯﾌﾟ体" pitchFamily="49" charset="-128"/>
              </a:rPr>
              <a:t>IFMIF</a:t>
            </a:r>
            <a:r>
              <a:rPr lang="ja-JP" altLang="en-US" sz="2600" b="1">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HG創英角ﾎﾟｯﾌﾟ体" pitchFamily="49" charset="-128"/>
              </a:rPr>
              <a:t>タイプ）の必要性</a:t>
            </a:r>
            <a:endParaRPr lang="ja-JP" altLang="en-US" sz="2600" b="1" ker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3">
            <a:extLst>
              <a:ext uri="{FF2B5EF4-FFF2-40B4-BE49-F238E27FC236}">
                <a16:creationId xmlns:a16="http://schemas.microsoft.com/office/drawing/2014/main" id="{E0CA01DA-D593-3D80-E60F-A2D7D3798451}"/>
              </a:ext>
            </a:extLst>
          </p:cNvPr>
          <p:cNvSpPr txBox="1">
            <a:spLocks/>
          </p:cNvSpPr>
          <p:nvPr/>
        </p:nvSpPr>
        <p:spPr>
          <a:xfrm>
            <a:off x="9273918" y="6378856"/>
            <a:ext cx="516676" cy="376958"/>
          </a:xfrm>
          <a:prstGeom prst="rect">
            <a:avLst/>
          </a:prstGeom>
          <a:solidFill>
            <a:srgbClr val="FFFC00"/>
          </a:solidFill>
          <a:ln>
            <a:solidFill>
              <a:schemeClr val="tx1"/>
            </a:solid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93E0F35-3618-426D-8898-F6D86590068B}" type="slidenum">
              <a:rPr kumimoji="1" lang="ja-JP" altLang="en-US" sz="1800" b="1" smtClean="0">
                <a:solidFill>
                  <a:schemeClr val="tx1"/>
                </a:solidFill>
                <a:latin typeface="Meiryo UI" panose="020B0604030504040204" pitchFamily="34" charset="-128"/>
                <a:ea typeface="Meiryo UI" panose="020B0604030504040204" pitchFamily="34" charset="-128"/>
              </a:rPr>
              <a:pPr algn="ctr"/>
              <a:t>4</a:t>
            </a:fld>
            <a:endParaRPr kumimoji="1" lang="ja-JP" altLang="en-US" sz="1800" b="1" dirty="0">
              <a:solidFill>
                <a:schemeClr val="tx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57565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IFMIF-8.jpg">
            <a:extLst>
              <a:ext uri="{FF2B5EF4-FFF2-40B4-BE49-F238E27FC236}">
                <a16:creationId xmlns:a16="http://schemas.microsoft.com/office/drawing/2014/main" id="{059F6866-92E6-A143-B3D1-9C14B0C2A2D1}"/>
              </a:ext>
            </a:extLst>
          </p:cNvPr>
          <p:cNvPicPr>
            <a:picLocks noChangeAspect="1"/>
          </p:cNvPicPr>
          <p:nvPr/>
        </p:nvPicPr>
        <p:blipFill>
          <a:blip r:embed="rId2" cstate="print"/>
          <a:stretch>
            <a:fillRect/>
          </a:stretch>
        </p:blipFill>
        <p:spPr>
          <a:xfrm>
            <a:off x="359295" y="2629000"/>
            <a:ext cx="8784981" cy="3527227"/>
          </a:xfrm>
          <a:prstGeom prst="rect">
            <a:avLst/>
          </a:prstGeom>
        </p:spPr>
      </p:pic>
      <p:pic>
        <p:nvPicPr>
          <p:cNvPr id="4" name="Picture 1">
            <a:extLst>
              <a:ext uri="{FF2B5EF4-FFF2-40B4-BE49-F238E27FC236}">
                <a16:creationId xmlns:a16="http://schemas.microsoft.com/office/drawing/2014/main" id="{D3FD7C59-E263-A643-A449-189CAF4441A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49904" y="1979859"/>
            <a:ext cx="736048" cy="11972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正方形/長方形 4">
            <a:extLst>
              <a:ext uri="{FF2B5EF4-FFF2-40B4-BE49-F238E27FC236}">
                <a16:creationId xmlns:a16="http://schemas.microsoft.com/office/drawing/2014/main" id="{9E5A10C3-E343-6242-9E71-649BF7411F00}"/>
              </a:ext>
            </a:extLst>
          </p:cNvPr>
          <p:cNvSpPr/>
          <p:nvPr/>
        </p:nvSpPr>
        <p:spPr>
          <a:xfrm>
            <a:off x="132323" y="797402"/>
            <a:ext cx="6439927" cy="1272143"/>
          </a:xfrm>
          <a:prstGeom prst="rect">
            <a:avLst/>
          </a:prstGeom>
        </p:spPr>
        <p:txBody>
          <a:bodyPr wrap="square">
            <a:spAutoFit/>
          </a:bodyPr>
          <a:lstStyle/>
          <a:p>
            <a:pPr>
              <a:lnSpc>
                <a:spcPts val="2280"/>
              </a:lnSpc>
            </a:pPr>
            <a:r>
              <a:rPr lang="en-US" altLang="ja-JP" sz="2000" b="1" dirty="0">
                <a:solidFill>
                  <a:srgbClr val="FF0000"/>
                </a:solidFill>
                <a:latin typeface="+mj-lt"/>
              </a:rPr>
              <a:t>IFMIF</a:t>
            </a:r>
            <a:r>
              <a:rPr lang="ja-JP" altLang="en-US" sz="2000" b="1">
                <a:solidFill>
                  <a:srgbClr val="FF0000"/>
                </a:solidFill>
                <a:latin typeface="+mj-lt"/>
              </a:rPr>
              <a:t>（</a:t>
            </a:r>
            <a:r>
              <a:rPr lang="en-US" altLang="ja-JP" sz="2000" b="1" u="sng" dirty="0">
                <a:solidFill>
                  <a:srgbClr val="FF0000"/>
                </a:solidFill>
                <a:latin typeface="+mj-lt"/>
              </a:rPr>
              <a:t>I</a:t>
            </a:r>
            <a:r>
              <a:rPr lang="en-US" altLang="ja-JP" sz="2000" b="1" dirty="0">
                <a:solidFill>
                  <a:srgbClr val="FF0000"/>
                </a:solidFill>
                <a:latin typeface="+mj-lt"/>
              </a:rPr>
              <a:t>nternational</a:t>
            </a:r>
            <a:r>
              <a:rPr lang="ja-JP" altLang="en-US" sz="2000" b="1">
                <a:solidFill>
                  <a:srgbClr val="FF0000"/>
                </a:solidFill>
                <a:latin typeface="+mj-lt"/>
              </a:rPr>
              <a:t> </a:t>
            </a:r>
            <a:r>
              <a:rPr lang="en-US" altLang="ja-JP" sz="2000" b="1" u="sng" dirty="0">
                <a:solidFill>
                  <a:srgbClr val="FF0000"/>
                </a:solidFill>
                <a:latin typeface="+mj-lt"/>
              </a:rPr>
              <a:t>F</a:t>
            </a:r>
            <a:r>
              <a:rPr lang="en-US" altLang="ja-JP" sz="2000" b="1" dirty="0">
                <a:solidFill>
                  <a:srgbClr val="FF0000"/>
                </a:solidFill>
                <a:latin typeface="+mj-lt"/>
              </a:rPr>
              <a:t>usion </a:t>
            </a:r>
            <a:r>
              <a:rPr lang="en-US" altLang="ja-JP" sz="2000" b="1" u="sng" dirty="0">
                <a:solidFill>
                  <a:srgbClr val="FF0000"/>
                </a:solidFill>
                <a:latin typeface="+mj-lt"/>
              </a:rPr>
              <a:t>M</a:t>
            </a:r>
            <a:r>
              <a:rPr lang="en-US" altLang="ja-JP" sz="2000" b="1" dirty="0">
                <a:solidFill>
                  <a:srgbClr val="FF0000"/>
                </a:solidFill>
                <a:latin typeface="+mj-lt"/>
              </a:rPr>
              <a:t>aterials </a:t>
            </a:r>
            <a:r>
              <a:rPr lang="en-US" altLang="ja-JP" sz="2000" b="1" u="sng" dirty="0">
                <a:solidFill>
                  <a:srgbClr val="FF0000"/>
                </a:solidFill>
                <a:latin typeface="+mj-lt"/>
              </a:rPr>
              <a:t>I</a:t>
            </a:r>
            <a:r>
              <a:rPr lang="en-US" altLang="ja-JP" sz="2000" b="1" dirty="0">
                <a:solidFill>
                  <a:srgbClr val="FF0000"/>
                </a:solidFill>
                <a:latin typeface="+mj-lt"/>
              </a:rPr>
              <a:t>rradiation </a:t>
            </a:r>
            <a:r>
              <a:rPr lang="en-US" altLang="ja-JP" sz="2000" b="1" u="sng" dirty="0">
                <a:solidFill>
                  <a:srgbClr val="FF0000"/>
                </a:solidFill>
                <a:latin typeface="+mj-lt"/>
              </a:rPr>
              <a:t>F</a:t>
            </a:r>
            <a:r>
              <a:rPr lang="en-US" altLang="ja-JP" sz="2000" b="1" dirty="0">
                <a:solidFill>
                  <a:srgbClr val="FF0000"/>
                </a:solidFill>
                <a:latin typeface="+mj-lt"/>
              </a:rPr>
              <a:t>acility) </a:t>
            </a:r>
          </a:p>
          <a:p>
            <a:pPr>
              <a:lnSpc>
                <a:spcPts val="2280"/>
              </a:lnSpc>
            </a:pPr>
            <a:r>
              <a:rPr lang="ja-JP" altLang="en-US" sz="2000"/>
              <a:t>加速器駆動型中性子源　</a:t>
            </a:r>
            <a:r>
              <a:rPr lang="en-US" altLang="ja-JP" sz="2000" dirty="0"/>
              <a:t>Li(</a:t>
            </a:r>
            <a:r>
              <a:rPr lang="en-US" altLang="ja-JP" sz="2000" dirty="0" err="1"/>
              <a:t>d,n</a:t>
            </a:r>
            <a:r>
              <a:rPr lang="en-US" altLang="ja-JP" sz="2000" dirty="0"/>
              <a:t>) </a:t>
            </a:r>
            <a:r>
              <a:rPr lang="ja-JP" altLang="en-US" sz="2000"/>
              <a:t>反応による中性子</a:t>
            </a:r>
            <a:endParaRPr lang="en-US" altLang="ja-JP" sz="2000" dirty="0"/>
          </a:p>
          <a:p>
            <a:pPr>
              <a:lnSpc>
                <a:spcPts val="2280"/>
              </a:lnSpc>
            </a:pPr>
            <a:r>
              <a:rPr lang="ja-JP" altLang="en-US" sz="2000"/>
              <a:t>材料照射の研究開発、</a:t>
            </a:r>
            <a:r>
              <a:rPr lang="en-US" altLang="ja-JP" sz="2000" dirty="0"/>
              <a:t> </a:t>
            </a:r>
            <a:r>
              <a:rPr lang="ja-JP" altLang="en-US" sz="2000"/>
              <a:t>核融合炉の運転に必要な安全性、</a:t>
            </a:r>
            <a:endParaRPr lang="en-US" altLang="ja-JP" sz="2000" dirty="0"/>
          </a:p>
          <a:p>
            <a:pPr>
              <a:lnSpc>
                <a:spcPts val="2280"/>
              </a:lnSpc>
            </a:pPr>
            <a:r>
              <a:rPr lang="ja-JP" altLang="en-US" sz="2000"/>
              <a:t>材料、施設の許認可等に用いる</a:t>
            </a:r>
            <a:endParaRPr lang="en-US" altLang="ja-JP" sz="2000" dirty="0"/>
          </a:p>
        </p:txBody>
      </p:sp>
      <p:sp>
        <p:nvSpPr>
          <p:cNvPr id="6" name="テキスト ボックス 5">
            <a:extLst>
              <a:ext uri="{FF2B5EF4-FFF2-40B4-BE49-F238E27FC236}">
                <a16:creationId xmlns:a16="http://schemas.microsoft.com/office/drawing/2014/main" id="{01DA3C57-EBA8-3645-A8DE-F2EF8EF3A651}"/>
              </a:ext>
            </a:extLst>
          </p:cNvPr>
          <p:cNvSpPr txBox="1"/>
          <p:nvPr/>
        </p:nvSpPr>
        <p:spPr>
          <a:xfrm>
            <a:off x="431303" y="2340968"/>
            <a:ext cx="2267480" cy="444224"/>
          </a:xfrm>
          <a:prstGeom prst="rect">
            <a:avLst/>
          </a:prstGeom>
          <a:noFill/>
        </p:spPr>
        <p:txBody>
          <a:bodyPr wrap="none" rtlCol="0">
            <a:spAutoFit/>
          </a:bodyPr>
          <a:lstStyle/>
          <a:p>
            <a:pPr lvl="0" algn="ctr">
              <a:lnSpc>
                <a:spcPct val="80000"/>
              </a:lnSpc>
              <a:defRPr/>
            </a:pPr>
            <a:r>
              <a:rPr lang="en-US" altLang="ja-JP" sz="1400" kern="0">
                <a:solidFill>
                  <a:srgbClr val="C00000"/>
                </a:solidFill>
                <a:latin typeface="+mj-lt"/>
                <a:ea typeface="ＭＳ ゴシック"/>
                <a:cs typeface="ＭＳ ゴシック"/>
              </a:rPr>
              <a:t>Injector :Ion source: D-beam</a:t>
            </a:r>
          </a:p>
          <a:p>
            <a:pPr lvl="0" algn="ctr">
              <a:lnSpc>
                <a:spcPct val="80000"/>
              </a:lnSpc>
              <a:defRPr/>
            </a:pPr>
            <a:r>
              <a:rPr lang="fr-FR" altLang="ja-JP" sz="1400" kern="0">
                <a:solidFill>
                  <a:srgbClr val="C00000"/>
                </a:solidFill>
                <a:latin typeface="+mj-lt"/>
                <a:ea typeface="ＭＳ ゴシック"/>
                <a:cs typeface="ＭＳ ゴシック"/>
              </a:rPr>
              <a:t>140 mA</a:t>
            </a:r>
            <a:r>
              <a:rPr lang="ja-JP" altLang="en-US" sz="1400" kern="0">
                <a:solidFill>
                  <a:srgbClr val="C00000"/>
                </a:solidFill>
                <a:latin typeface="+mj-lt"/>
                <a:ea typeface="ＭＳ ゴシック"/>
                <a:cs typeface="ＭＳ ゴシック"/>
              </a:rPr>
              <a:t>、</a:t>
            </a:r>
            <a:r>
              <a:rPr lang="fr-FR" altLang="ja-JP" sz="1400" kern="0">
                <a:solidFill>
                  <a:srgbClr val="C00000"/>
                </a:solidFill>
                <a:latin typeface="+mj-lt"/>
                <a:ea typeface="ＭＳ ゴシック"/>
                <a:cs typeface="ＭＳ ゴシック"/>
              </a:rPr>
              <a:t>100keV</a:t>
            </a:r>
          </a:p>
        </p:txBody>
      </p:sp>
      <p:sp>
        <p:nvSpPr>
          <p:cNvPr id="7" name="TextBox 7">
            <a:extLst>
              <a:ext uri="{FF2B5EF4-FFF2-40B4-BE49-F238E27FC236}">
                <a16:creationId xmlns:a16="http://schemas.microsoft.com/office/drawing/2014/main" id="{F492D1F3-D3C5-5F47-B670-DD6384BF6982}"/>
              </a:ext>
            </a:extLst>
          </p:cNvPr>
          <p:cNvSpPr txBox="1"/>
          <p:nvPr/>
        </p:nvSpPr>
        <p:spPr>
          <a:xfrm rot="416290">
            <a:off x="518217" y="3738207"/>
            <a:ext cx="498379" cy="276999"/>
          </a:xfrm>
          <a:prstGeom prst="rect">
            <a:avLst/>
          </a:prstGeom>
          <a:noFill/>
        </p:spPr>
        <p:txBody>
          <a:bodyPr wrap="none" rtlCol="0">
            <a:spAutoFit/>
          </a:bodyPr>
          <a:lstStyle/>
          <a:p>
            <a:r>
              <a:rPr lang="en-GB" sz="1200">
                <a:solidFill>
                  <a:srgbClr val="FF0000"/>
                </a:solidFill>
                <a:latin typeface="+mj-lt"/>
                <a:ea typeface="ＭＳ ゴシック"/>
                <a:cs typeface="Helvetica"/>
              </a:rPr>
              <a:t>10 m</a:t>
            </a:r>
          </a:p>
        </p:txBody>
      </p:sp>
      <p:sp>
        <p:nvSpPr>
          <p:cNvPr id="8" name="ZoneTexte 35">
            <a:extLst>
              <a:ext uri="{FF2B5EF4-FFF2-40B4-BE49-F238E27FC236}">
                <a16:creationId xmlns:a16="http://schemas.microsoft.com/office/drawing/2014/main" id="{CC26166D-914B-BD4D-A1C1-38D651E9B0C3}"/>
              </a:ext>
            </a:extLst>
          </p:cNvPr>
          <p:cNvSpPr txBox="1"/>
          <p:nvPr/>
        </p:nvSpPr>
        <p:spPr>
          <a:xfrm>
            <a:off x="2591543" y="2412976"/>
            <a:ext cx="3096344" cy="616579"/>
          </a:xfrm>
          <a:prstGeom prst="rect">
            <a:avLst/>
          </a:prstGeom>
          <a:noFill/>
          <a:ln>
            <a:noFill/>
          </a:ln>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ja-JP" altLang="en-US" sz="1400" i="0" u="none" strike="noStrike" kern="0" cap="none" spc="0" normalizeH="0" baseline="0" noProof="0">
                <a:ln>
                  <a:noFill/>
                </a:ln>
                <a:solidFill>
                  <a:srgbClr val="C00000"/>
                </a:solidFill>
                <a:effectLst/>
                <a:uLnTx/>
                <a:uFillTx/>
                <a:latin typeface="+mj-lt"/>
                <a:ea typeface="ＭＳ ゴシック"/>
                <a:cs typeface="Helvetica"/>
              </a:rPr>
              <a:t>（</a:t>
            </a:r>
            <a:r>
              <a:rPr kumimoji="0" lang="fr-FR" sz="1400" i="0" u="none" strike="noStrike" kern="0" cap="none" spc="0" normalizeH="0" baseline="0" noProof="0">
                <a:ln>
                  <a:noFill/>
                </a:ln>
                <a:solidFill>
                  <a:srgbClr val="C00000"/>
                </a:solidFill>
                <a:effectLst/>
                <a:uLnTx/>
                <a:uFillTx/>
                <a:latin typeface="+mj-lt"/>
                <a:ea typeface="ＭＳ ゴシック"/>
                <a:cs typeface="Helvetica"/>
              </a:rPr>
              <a:t>SRF </a:t>
            </a:r>
            <a:r>
              <a:rPr kumimoji="0" lang="fr-FR" sz="1400" i="0" u="none" strike="noStrike" kern="0" cap="none" spc="0" normalizeH="0" baseline="0" noProof="0" err="1">
                <a:ln>
                  <a:noFill/>
                </a:ln>
                <a:solidFill>
                  <a:srgbClr val="C00000"/>
                </a:solidFill>
                <a:effectLst/>
                <a:uLnTx/>
                <a:uFillTx/>
                <a:latin typeface="+mj-lt"/>
                <a:ea typeface="ＭＳ ゴシック"/>
                <a:cs typeface="Helvetica"/>
              </a:rPr>
              <a:t>Linac</a:t>
            </a:r>
            <a:r>
              <a:rPr lang="en-US" sz="1400" kern="0" noProof="0">
                <a:solidFill>
                  <a:srgbClr val="C00000"/>
                </a:solidFill>
                <a:effectLst/>
                <a:latin typeface="+mj-lt"/>
                <a:ea typeface="ＭＳ ゴシック"/>
                <a:cs typeface="Helvetica"/>
              </a:rPr>
              <a:t> </a:t>
            </a:r>
            <a:r>
              <a:rPr kumimoji="0" lang="fr-FR" sz="1400" i="0" u="none" strike="noStrike" kern="0" cap="none" spc="0" normalizeH="0" baseline="0">
                <a:ln>
                  <a:noFill/>
                </a:ln>
                <a:solidFill>
                  <a:srgbClr val="C00000"/>
                </a:solidFill>
                <a:effectLst/>
                <a:uLnTx/>
                <a:uFillTx/>
                <a:latin typeface="+mj-lt"/>
                <a:ea typeface="ＭＳ ゴシック"/>
                <a:cs typeface="Helvetica"/>
              </a:rPr>
              <a:t>HWR</a:t>
            </a:r>
            <a:r>
              <a:rPr kumimoji="0" lang="ja-JP" altLang="en-US" sz="1400" i="0" u="none" strike="noStrike" kern="0" cap="none" spc="0" normalizeH="0" baseline="0">
                <a:ln>
                  <a:noFill/>
                </a:ln>
                <a:solidFill>
                  <a:srgbClr val="C00000"/>
                </a:solidFill>
                <a:effectLst/>
                <a:uLnTx/>
                <a:uFillTx/>
                <a:latin typeface="+mj-lt"/>
                <a:ea typeface="ＭＳ ゴシック"/>
                <a:cs typeface="Helvetica"/>
              </a:rPr>
              <a:t>）</a:t>
            </a:r>
            <a:endParaRPr kumimoji="0" lang="en-US" altLang="ja-JP" sz="1400" i="0" u="none" strike="noStrike" kern="0" cap="none" spc="0" normalizeH="0" baseline="0">
              <a:ln>
                <a:noFill/>
              </a:ln>
              <a:solidFill>
                <a:srgbClr val="C00000"/>
              </a:solidFill>
              <a:effectLst/>
              <a:uLnTx/>
              <a:uFillTx/>
              <a:latin typeface="+mj-lt"/>
              <a:ea typeface="ＭＳ ゴシック"/>
              <a:cs typeface="Helvetica"/>
            </a:endParaRP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400" i="0" u="none" strike="noStrike" kern="0" cap="none" spc="0" normalizeH="0">
                <a:ln>
                  <a:noFill/>
                </a:ln>
                <a:solidFill>
                  <a:srgbClr val="C00000"/>
                </a:solidFill>
                <a:effectLst/>
                <a:uLnTx/>
                <a:uFillTx/>
                <a:latin typeface="+mj-lt"/>
                <a:ea typeface="ＭＳ ゴシック"/>
                <a:cs typeface="Helvetica"/>
              </a:rPr>
              <a:t>175 MHz</a:t>
            </a:r>
            <a:r>
              <a:rPr kumimoji="0" lang="ja-JP" altLang="en-US" sz="1400" i="0" u="none" strike="noStrike" kern="0" cap="none" spc="0" normalizeH="0">
                <a:ln>
                  <a:noFill/>
                </a:ln>
                <a:solidFill>
                  <a:srgbClr val="C00000"/>
                </a:solidFill>
                <a:effectLst/>
                <a:uLnTx/>
                <a:uFillTx/>
                <a:latin typeface="+mj-lt"/>
                <a:ea typeface="ＭＳ ゴシック"/>
                <a:cs typeface="Helvetica"/>
              </a:rPr>
              <a:t>、</a:t>
            </a:r>
            <a:r>
              <a:rPr kumimoji="0" lang="en-US" altLang="ja-JP" sz="1400" i="0" u="none" strike="noStrike" kern="0" cap="none" spc="0" normalizeH="0">
                <a:ln>
                  <a:noFill/>
                </a:ln>
                <a:solidFill>
                  <a:srgbClr val="C00000"/>
                </a:solidFill>
                <a:effectLst/>
                <a:uLnTx/>
                <a:uFillTx/>
                <a:latin typeface="+mj-lt"/>
                <a:ea typeface="ＭＳ ゴシック"/>
                <a:cs typeface="Helvetica"/>
              </a:rPr>
              <a:t>4-stage SRF-</a:t>
            </a:r>
            <a:r>
              <a:rPr kumimoji="0" lang="en-US" altLang="ja-JP" sz="1400" i="0" u="none" strike="noStrike" kern="0" cap="none" spc="0" normalizeH="0" err="1">
                <a:ln>
                  <a:noFill/>
                </a:ln>
                <a:solidFill>
                  <a:srgbClr val="C00000"/>
                </a:solidFill>
                <a:effectLst/>
                <a:uLnTx/>
                <a:uFillTx/>
                <a:latin typeface="+mj-lt"/>
                <a:ea typeface="ＭＳ ゴシック"/>
                <a:cs typeface="Helvetica"/>
              </a:rPr>
              <a:t>linac</a:t>
            </a:r>
            <a:r>
              <a:rPr kumimoji="0" lang="en-US" altLang="ja-JP" sz="1400" i="0" u="none" strike="noStrike" kern="0" cap="none" spc="0" normalizeH="0">
                <a:ln>
                  <a:noFill/>
                </a:ln>
                <a:solidFill>
                  <a:srgbClr val="C00000"/>
                </a:solidFill>
                <a:effectLst/>
                <a:uLnTx/>
                <a:uFillTx/>
                <a:latin typeface="+mj-lt"/>
                <a:ea typeface="ＭＳ ゴシック"/>
                <a:cs typeface="Helvetica"/>
              </a:rPr>
              <a:t> </a:t>
            </a:r>
            <a:r>
              <a:rPr lang="fr-FR" sz="1400" kern="0">
                <a:solidFill>
                  <a:srgbClr val="C00000"/>
                </a:solidFill>
                <a:latin typeface="+mj-lt"/>
                <a:ea typeface="ＭＳ ゴシック"/>
                <a:cs typeface="Helvetica"/>
              </a:rPr>
              <a:t>5MeV</a:t>
            </a:r>
            <a:r>
              <a:rPr lang="en-US" altLang="ja-JP" sz="1400" kern="0">
                <a:solidFill>
                  <a:srgbClr val="C00000"/>
                </a:solidFill>
                <a:latin typeface="+mj-lt"/>
                <a:ea typeface="ＭＳ ゴシック"/>
                <a:cs typeface="Helvetica"/>
              </a:rPr>
              <a:t>→</a:t>
            </a:r>
            <a:r>
              <a:rPr lang="fr-FR" sz="1400" kern="0">
                <a:solidFill>
                  <a:srgbClr val="C00000"/>
                </a:solidFill>
                <a:latin typeface="+mj-lt"/>
                <a:ea typeface="ＭＳ ゴシック"/>
                <a:cs typeface="Helvetica"/>
              </a:rPr>
              <a:t>40MeV</a:t>
            </a:r>
            <a:endParaRPr kumimoji="0" lang="fr-FR" sz="1400" i="0" u="none" strike="noStrike" kern="0" cap="none" spc="0" normalizeH="0" baseline="0" noProof="0">
              <a:ln>
                <a:noFill/>
              </a:ln>
              <a:solidFill>
                <a:srgbClr val="C00000"/>
              </a:solidFill>
              <a:effectLst/>
              <a:uLnTx/>
              <a:uFillTx/>
              <a:latin typeface="+mj-lt"/>
              <a:ea typeface="ＭＳ ゴシック"/>
              <a:cs typeface="Helvetica"/>
            </a:endParaRPr>
          </a:p>
        </p:txBody>
      </p:sp>
      <p:sp>
        <p:nvSpPr>
          <p:cNvPr id="9" name="テキスト ボックス 8">
            <a:extLst>
              <a:ext uri="{FF2B5EF4-FFF2-40B4-BE49-F238E27FC236}">
                <a16:creationId xmlns:a16="http://schemas.microsoft.com/office/drawing/2014/main" id="{1E356C77-A88E-CC44-91F4-1C17A6361814}"/>
              </a:ext>
            </a:extLst>
          </p:cNvPr>
          <p:cNvSpPr txBox="1"/>
          <p:nvPr/>
        </p:nvSpPr>
        <p:spPr>
          <a:xfrm rot="427864">
            <a:off x="3181559" y="3461119"/>
            <a:ext cx="1826141" cy="338554"/>
          </a:xfrm>
          <a:prstGeom prst="rect">
            <a:avLst/>
          </a:prstGeom>
          <a:noFill/>
        </p:spPr>
        <p:txBody>
          <a:bodyPr wrap="none" rtlCol="0">
            <a:spAutoFit/>
          </a:bodyPr>
          <a:lstStyle/>
          <a:p>
            <a:r>
              <a:rPr kumimoji="1" lang="ja-JP" altLang="en-US" sz="1600">
                <a:solidFill>
                  <a:srgbClr val="FF0000"/>
                </a:solidFill>
                <a:latin typeface="+mj-lt"/>
                <a:cs typeface="Helvetica"/>
              </a:rPr>
              <a:t>重陽子線形加速器</a:t>
            </a:r>
          </a:p>
        </p:txBody>
      </p:sp>
      <p:sp>
        <p:nvSpPr>
          <p:cNvPr id="10" name="ZoneTexte 35">
            <a:extLst>
              <a:ext uri="{FF2B5EF4-FFF2-40B4-BE49-F238E27FC236}">
                <a16:creationId xmlns:a16="http://schemas.microsoft.com/office/drawing/2014/main" id="{19125042-7870-EA42-9A69-C6356470DE5E}"/>
              </a:ext>
            </a:extLst>
          </p:cNvPr>
          <p:cNvSpPr txBox="1"/>
          <p:nvPr/>
        </p:nvSpPr>
        <p:spPr>
          <a:xfrm>
            <a:off x="4535759" y="4285184"/>
            <a:ext cx="1128516" cy="307777"/>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rgbClr val="C00000"/>
                </a:solidFill>
                <a:effectLst/>
                <a:uLnTx/>
                <a:uFillTx/>
                <a:latin typeface="+mj-lt"/>
                <a:ea typeface="ＭＳ ゴシック"/>
                <a:cs typeface="Helvetica"/>
              </a:rPr>
              <a:t>Beam Dump</a:t>
            </a:r>
          </a:p>
        </p:txBody>
      </p:sp>
      <p:sp>
        <p:nvSpPr>
          <p:cNvPr id="11" name="円/楕円 10">
            <a:extLst>
              <a:ext uri="{FF2B5EF4-FFF2-40B4-BE49-F238E27FC236}">
                <a16:creationId xmlns:a16="http://schemas.microsoft.com/office/drawing/2014/main" id="{FEA43D52-67C0-B24D-9141-170A79A337B3}"/>
              </a:ext>
            </a:extLst>
          </p:cNvPr>
          <p:cNvSpPr/>
          <p:nvPr/>
        </p:nvSpPr>
        <p:spPr bwMode="auto">
          <a:xfrm>
            <a:off x="8064151" y="3853136"/>
            <a:ext cx="504056" cy="504056"/>
          </a:xfrm>
          <a:prstGeom prst="ellipse">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ja-JP" altLang="en-US" sz="1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2" name="テキスト ボックス 11">
            <a:extLst>
              <a:ext uri="{FF2B5EF4-FFF2-40B4-BE49-F238E27FC236}">
                <a16:creationId xmlns:a16="http://schemas.microsoft.com/office/drawing/2014/main" id="{A149FE2C-481A-5B4D-BD58-45928A051F0F}"/>
              </a:ext>
            </a:extLst>
          </p:cNvPr>
          <p:cNvSpPr txBox="1"/>
          <p:nvPr/>
        </p:nvSpPr>
        <p:spPr>
          <a:xfrm>
            <a:off x="7344071" y="4789240"/>
            <a:ext cx="1917513" cy="286232"/>
          </a:xfrm>
          <a:prstGeom prst="rect">
            <a:avLst/>
          </a:prstGeom>
          <a:noFill/>
        </p:spPr>
        <p:txBody>
          <a:bodyPr wrap="none" rtlCol="0">
            <a:spAutoFit/>
          </a:bodyPr>
          <a:lstStyle/>
          <a:p>
            <a:pPr>
              <a:lnSpc>
                <a:spcPct val="90000"/>
              </a:lnSpc>
            </a:pPr>
            <a:r>
              <a:rPr kumimoji="1" lang="ja-JP" altLang="en-US" sz="1400">
                <a:solidFill>
                  <a:srgbClr val="FF0000"/>
                </a:solidFill>
              </a:rPr>
              <a:t>液体リチウムターゲット</a:t>
            </a:r>
          </a:p>
        </p:txBody>
      </p:sp>
      <p:sp>
        <p:nvSpPr>
          <p:cNvPr id="13" name="テキスト ボックス 12">
            <a:extLst>
              <a:ext uri="{FF2B5EF4-FFF2-40B4-BE49-F238E27FC236}">
                <a16:creationId xmlns:a16="http://schemas.microsoft.com/office/drawing/2014/main" id="{853458B7-F9AF-DC40-B569-834461092DCE}"/>
              </a:ext>
            </a:extLst>
          </p:cNvPr>
          <p:cNvSpPr txBox="1"/>
          <p:nvPr/>
        </p:nvSpPr>
        <p:spPr>
          <a:xfrm>
            <a:off x="8640215" y="3781128"/>
            <a:ext cx="576064" cy="480131"/>
          </a:xfrm>
          <a:prstGeom prst="rect">
            <a:avLst/>
          </a:prstGeom>
          <a:noFill/>
        </p:spPr>
        <p:txBody>
          <a:bodyPr wrap="square" rtlCol="0">
            <a:spAutoFit/>
          </a:bodyPr>
          <a:lstStyle/>
          <a:p>
            <a:pPr>
              <a:lnSpc>
                <a:spcPct val="90000"/>
              </a:lnSpc>
            </a:pPr>
            <a:r>
              <a:rPr kumimoji="1" lang="ja-JP" altLang="en-US" sz="1400">
                <a:solidFill>
                  <a:srgbClr val="FF0000"/>
                </a:solidFill>
              </a:rPr>
              <a:t>照射設備</a:t>
            </a:r>
            <a:endParaRPr kumimoji="1" lang="en-US" altLang="ja-JP" sz="1400">
              <a:solidFill>
                <a:srgbClr val="FF0000"/>
              </a:solidFill>
            </a:endParaRPr>
          </a:p>
        </p:txBody>
      </p:sp>
      <p:grpSp>
        <p:nvGrpSpPr>
          <p:cNvPr id="14" name="図形グループ 50">
            <a:extLst>
              <a:ext uri="{FF2B5EF4-FFF2-40B4-BE49-F238E27FC236}">
                <a16:creationId xmlns:a16="http://schemas.microsoft.com/office/drawing/2014/main" id="{FE9744F1-0B02-FE45-8538-181C5F866784}"/>
              </a:ext>
            </a:extLst>
          </p:cNvPr>
          <p:cNvGrpSpPr/>
          <p:nvPr/>
        </p:nvGrpSpPr>
        <p:grpSpPr>
          <a:xfrm>
            <a:off x="7080531" y="2104031"/>
            <a:ext cx="1094713" cy="1391462"/>
            <a:chOff x="6950481" y="1732890"/>
            <a:chExt cx="1956592" cy="2655524"/>
          </a:xfrm>
        </p:grpSpPr>
        <p:pic>
          <p:nvPicPr>
            <p:cNvPr id="15" name="Picture 3">
              <a:extLst>
                <a:ext uri="{FF2B5EF4-FFF2-40B4-BE49-F238E27FC236}">
                  <a16:creationId xmlns:a16="http://schemas.microsoft.com/office/drawing/2014/main" id="{4C5ADE3A-A7BD-404C-BBA2-9063E3928336}"/>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950481" y="2485153"/>
              <a:ext cx="1305526" cy="1171425"/>
            </a:xfrm>
            <a:prstGeom prst="rect">
              <a:avLst/>
            </a:prstGeom>
            <a:noFill/>
            <a:ln w="12700">
              <a:noFill/>
              <a:miter lim="800000"/>
              <a:headEnd type="none" w="sm" len="sm"/>
              <a:tailEnd type="none" w="sm" len="sm"/>
            </a:ln>
            <a:effectLst/>
          </p:spPr>
        </p:pic>
        <p:sp>
          <p:nvSpPr>
            <p:cNvPr id="16" name="Right Arrow 8">
              <a:extLst>
                <a:ext uri="{FF2B5EF4-FFF2-40B4-BE49-F238E27FC236}">
                  <a16:creationId xmlns:a16="http://schemas.microsoft.com/office/drawing/2014/main" id="{6E1DFC5A-A356-884F-A386-80B6198E387B}"/>
                </a:ext>
              </a:extLst>
            </p:cNvPr>
            <p:cNvSpPr/>
            <p:nvPr/>
          </p:nvSpPr>
          <p:spPr>
            <a:xfrm rot="21406224">
              <a:off x="8334796" y="3121420"/>
              <a:ext cx="572277" cy="2046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9">
              <a:extLst>
                <a:ext uri="{FF2B5EF4-FFF2-40B4-BE49-F238E27FC236}">
                  <a16:creationId xmlns:a16="http://schemas.microsoft.com/office/drawing/2014/main" id="{E38CEE50-6B09-5540-A3BA-3A463D930D6C}"/>
                </a:ext>
              </a:extLst>
            </p:cNvPr>
            <p:cNvSpPr/>
            <p:nvPr/>
          </p:nvSpPr>
          <p:spPr>
            <a:xfrm rot="3537849">
              <a:off x="7089531" y="2136503"/>
              <a:ext cx="951242" cy="144016"/>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4">
              <a:extLst>
                <a:ext uri="{FF2B5EF4-FFF2-40B4-BE49-F238E27FC236}">
                  <a16:creationId xmlns:a16="http://schemas.microsoft.com/office/drawing/2014/main" id="{94DF8A5B-7CE1-A245-974E-29E0FBA51D7A}"/>
                </a:ext>
              </a:extLst>
            </p:cNvPr>
            <p:cNvSpPr/>
            <p:nvPr/>
          </p:nvSpPr>
          <p:spPr>
            <a:xfrm rot="6685801">
              <a:off x="7438605" y="3946956"/>
              <a:ext cx="737723" cy="145194"/>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2">
            <a:extLst>
              <a:ext uri="{FF2B5EF4-FFF2-40B4-BE49-F238E27FC236}">
                <a16:creationId xmlns:a16="http://schemas.microsoft.com/office/drawing/2014/main" id="{6B349D5F-38B0-7B46-AAE8-4AF6E6F462C5}"/>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080531" y="2962739"/>
            <a:ext cx="443052" cy="293420"/>
          </a:xfrm>
          <a:prstGeom prst="rect">
            <a:avLst/>
          </a:prstGeom>
          <a:noFill/>
          <a:ln>
            <a:noFill/>
          </a:ln>
          <a:extLst>
            <a:ext uri="{91240B29-F687-4f45-9708-019B960494DF}">
              <a14:hiddenLine xmlns="" xmlns:a14="http://schemas.microsoft.com/office/drawing/2010/main" w="9525">
                <a:solidFill>
                  <a:schemeClr val="tx1"/>
                </a:solidFill>
                <a:miter lim="800000"/>
                <a:headEnd/>
                <a:tailEnd/>
              </a14:hiddenLine>
            </a:ext>
          </a:extLst>
        </p:spPr>
      </p:pic>
      <p:sp>
        <p:nvSpPr>
          <p:cNvPr id="20" name="TextBox 13">
            <a:extLst>
              <a:ext uri="{FF2B5EF4-FFF2-40B4-BE49-F238E27FC236}">
                <a16:creationId xmlns:a16="http://schemas.microsoft.com/office/drawing/2014/main" id="{3B9B1181-9918-104D-BA9B-17070255ED60}"/>
              </a:ext>
            </a:extLst>
          </p:cNvPr>
          <p:cNvSpPr txBox="1"/>
          <p:nvPr/>
        </p:nvSpPr>
        <p:spPr>
          <a:xfrm rot="3438052">
            <a:off x="7236508" y="2095207"/>
            <a:ext cx="669023" cy="393954"/>
          </a:xfrm>
          <a:prstGeom prst="rect">
            <a:avLst/>
          </a:prstGeom>
          <a:noFill/>
        </p:spPr>
        <p:txBody>
          <a:bodyPr wrap="none" rtlCol="0">
            <a:spAutoFit/>
          </a:bodyPr>
          <a:lstStyle/>
          <a:p>
            <a:pPr algn="ctr">
              <a:lnSpc>
                <a:spcPct val="80000"/>
              </a:lnSpc>
            </a:pPr>
            <a:r>
              <a:rPr lang="en-US" sz="1200" b="1">
                <a:solidFill>
                  <a:srgbClr val="0070C0"/>
                </a:solidFill>
              </a:rPr>
              <a:t>Lithium</a:t>
            </a:r>
          </a:p>
          <a:p>
            <a:pPr algn="ctr">
              <a:lnSpc>
                <a:spcPct val="80000"/>
              </a:lnSpc>
            </a:pPr>
            <a:r>
              <a:rPr lang="en-US" sz="1200" b="1">
                <a:solidFill>
                  <a:srgbClr val="0070C0"/>
                </a:solidFill>
              </a:rPr>
              <a:t>loop</a:t>
            </a:r>
          </a:p>
        </p:txBody>
      </p:sp>
      <p:sp>
        <p:nvSpPr>
          <p:cNvPr id="21" name="TextBox 15">
            <a:extLst>
              <a:ext uri="{FF2B5EF4-FFF2-40B4-BE49-F238E27FC236}">
                <a16:creationId xmlns:a16="http://schemas.microsoft.com/office/drawing/2014/main" id="{EF1EFFC5-0209-074F-B52B-397D955478ED}"/>
              </a:ext>
            </a:extLst>
          </p:cNvPr>
          <p:cNvSpPr txBox="1"/>
          <p:nvPr/>
        </p:nvSpPr>
        <p:spPr>
          <a:xfrm>
            <a:off x="6864507" y="2608087"/>
            <a:ext cx="659155" cy="276999"/>
          </a:xfrm>
          <a:prstGeom prst="rect">
            <a:avLst/>
          </a:prstGeom>
          <a:noFill/>
        </p:spPr>
        <p:txBody>
          <a:bodyPr wrap="none" rtlCol="0">
            <a:spAutoFit/>
          </a:bodyPr>
          <a:lstStyle/>
          <a:p>
            <a:r>
              <a:rPr lang="en-US" sz="1200" b="1">
                <a:solidFill>
                  <a:srgbClr val="0070C0"/>
                </a:solidFill>
              </a:rPr>
              <a:t>Li</a:t>
            </a:r>
            <a:r>
              <a:rPr lang="en-US" sz="1200" b="1"/>
              <a:t>(</a:t>
            </a:r>
            <a:r>
              <a:rPr lang="en-US" sz="1200" b="1" err="1">
                <a:solidFill>
                  <a:srgbClr val="FFC000"/>
                </a:solidFill>
              </a:rPr>
              <a:t>d</a:t>
            </a:r>
            <a:r>
              <a:rPr lang="en-US" sz="1200" b="1" err="1"/>
              <a:t>,</a:t>
            </a:r>
            <a:r>
              <a:rPr lang="en-US" sz="1200" b="1" err="1">
                <a:solidFill>
                  <a:srgbClr val="C00000"/>
                </a:solidFill>
              </a:rPr>
              <a:t>xn</a:t>
            </a:r>
            <a:r>
              <a:rPr lang="en-US" sz="1200" b="1"/>
              <a:t>)</a:t>
            </a:r>
          </a:p>
        </p:txBody>
      </p:sp>
      <p:sp>
        <p:nvSpPr>
          <p:cNvPr id="22" name="TextBox 17">
            <a:extLst>
              <a:ext uri="{FF2B5EF4-FFF2-40B4-BE49-F238E27FC236}">
                <a16:creationId xmlns:a16="http://schemas.microsoft.com/office/drawing/2014/main" id="{CF41E944-EFB7-B249-9C27-D63ACCB1FB26}"/>
              </a:ext>
            </a:extLst>
          </p:cNvPr>
          <p:cNvSpPr txBox="1"/>
          <p:nvPr/>
        </p:nvSpPr>
        <p:spPr>
          <a:xfrm>
            <a:off x="7800611" y="2608087"/>
            <a:ext cx="267246" cy="276999"/>
          </a:xfrm>
          <a:prstGeom prst="rect">
            <a:avLst/>
          </a:prstGeom>
          <a:noFill/>
        </p:spPr>
        <p:txBody>
          <a:bodyPr wrap="none" rtlCol="0">
            <a:spAutoFit/>
          </a:bodyPr>
          <a:lstStyle/>
          <a:p>
            <a:r>
              <a:rPr lang="en-US" sz="1200" b="1">
                <a:solidFill>
                  <a:srgbClr val="C00000"/>
                </a:solidFill>
              </a:rPr>
              <a:t>n</a:t>
            </a:r>
          </a:p>
        </p:txBody>
      </p:sp>
      <p:sp>
        <p:nvSpPr>
          <p:cNvPr id="23" name="テキスト ボックス 22">
            <a:extLst>
              <a:ext uri="{FF2B5EF4-FFF2-40B4-BE49-F238E27FC236}">
                <a16:creationId xmlns:a16="http://schemas.microsoft.com/office/drawing/2014/main" id="{4A499BE7-C9CE-054F-AE00-05BC35E121D5}"/>
              </a:ext>
            </a:extLst>
          </p:cNvPr>
          <p:cNvSpPr txBox="1"/>
          <p:nvPr/>
        </p:nvSpPr>
        <p:spPr>
          <a:xfrm>
            <a:off x="166914" y="4782457"/>
            <a:ext cx="3000693" cy="1014895"/>
          </a:xfrm>
          <a:prstGeom prst="rect">
            <a:avLst/>
          </a:prstGeom>
          <a:noFill/>
        </p:spPr>
        <p:txBody>
          <a:bodyPr wrap="square" rtlCol="0">
            <a:spAutoFit/>
          </a:bodyPr>
          <a:lstStyle/>
          <a:p>
            <a:pPr>
              <a:lnSpc>
                <a:spcPct val="90000"/>
              </a:lnSpc>
            </a:pPr>
            <a:r>
              <a:rPr lang="en-US" altLang="ja-JP" sz="1600" i="1" dirty="0">
                <a:solidFill>
                  <a:srgbClr val="FF0000"/>
                </a:solidFill>
              </a:rPr>
              <a:t>IFMIF </a:t>
            </a:r>
            <a:r>
              <a:rPr lang="ja-JP" altLang="en-US" sz="1600" i="1">
                <a:solidFill>
                  <a:srgbClr val="FF0000"/>
                </a:solidFill>
              </a:rPr>
              <a:t>の構成</a:t>
            </a:r>
            <a:endParaRPr lang="en-US" altLang="ja-JP" sz="1600" i="1" dirty="0">
              <a:solidFill>
                <a:srgbClr val="FF0000"/>
              </a:solidFill>
            </a:endParaRPr>
          </a:p>
          <a:p>
            <a:pPr>
              <a:lnSpc>
                <a:spcPct val="90000"/>
              </a:lnSpc>
            </a:pPr>
            <a:r>
              <a:rPr lang="ja-JP" altLang="en-US" sz="1600" i="1">
                <a:solidFill>
                  <a:srgbClr val="FF0000"/>
                </a:solidFill>
              </a:rPr>
              <a:t>　・</a:t>
            </a:r>
            <a:r>
              <a:rPr lang="en-US" altLang="ja-JP" sz="1600" i="1" dirty="0">
                <a:solidFill>
                  <a:srgbClr val="FF0000"/>
                </a:solidFill>
              </a:rPr>
              <a:t>2</a:t>
            </a:r>
            <a:r>
              <a:rPr lang="ja-JP" altLang="en-US" sz="1600" i="1">
                <a:solidFill>
                  <a:srgbClr val="FF0000"/>
                </a:solidFill>
              </a:rPr>
              <a:t>つの重陽子線形加速器</a:t>
            </a:r>
            <a:endParaRPr lang="en-US" altLang="ja-JP" sz="1600" i="1" dirty="0">
              <a:solidFill>
                <a:srgbClr val="FF0000"/>
              </a:solidFill>
            </a:endParaRPr>
          </a:p>
          <a:p>
            <a:pPr>
              <a:lnSpc>
                <a:spcPct val="90000"/>
              </a:lnSpc>
            </a:pPr>
            <a:r>
              <a:rPr lang="ja-JP" altLang="en-US" sz="1600" i="1">
                <a:solidFill>
                  <a:srgbClr val="FF0000"/>
                </a:solidFill>
              </a:rPr>
              <a:t>　・液体リチウムターゲット</a:t>
            </a:r>
            <a:endParaRPr lang="en-US" altLang="ja-JP" sz="1600" i="1" dirty="0">
              <a:solidFill>
                <a:srgbClr val="FF0000"/>
              </a:solidFill>
            </a:endParaRPr>
          </a:p>
          <a:p>
            <a:pPr>
              <a:lnSpc>
                <a:spcPct val="90000"/>
              </a:lnSpc>
            </a:pPr>
            <a:r>
              <a:rPr lang="ja-JP" altLang="en-US" sz="1600" i="1">
                <a:solidFill>
                  <a:srgbClr val="FF0000"/>
                </a:solidFill>
              </a:rPr>
              <a:t>　・照射設備</a:t>
            </a:r>
            <a:endParaRPr lang="en-US" altLang="ja-JP" sz="1600" i="1" dirty="0">
              <a:solidFill>
                <a:srgbClr val="FF0000"/>
              </a:solidFill>
            </a:endParaRPr>
          </a:p>
        </p:txBody>
      </p:sp>
      <p:sp>
        <p:nvSpPr>
          <p:cNvPr id="24" name="角丸四角形 23">
            <a:extLst>
              <a:ext uri="{FF2B5EF4-FFF2-40B4-BE49-F238E27FC236}">
                <a16:creationId xmlns:a16="http://schemas.microsoft.com/office/drawing/2014/main" id="{0FDD76EA-45E0-CF40-90B2-6263E62AB544}"/>
              </a:ext>
            </a:extLst>
          </p:cNvPr>
          <p:cNvSpPr/>
          <p:nvPr/>
        </p:nvSpPr>
        <p:spPr>
          <a:xfrm rot="355865">
            <a:off x="887577" y="3387727"/>
            <a:ext cx="2171316" cy="570777"/>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053CB626-7384-7940-A452-E2462961037B}"/>
              </a:ext>
            </a:extLst>
          </p:cNvPr>
          <p:cNvCxnSpPr/>
          <p:nvPr/>
        </p:nvCxnSpPr>
        <p:spPr>
          <a:xfrm>
            <a:off x="3023591" y="3997152"/>
            <a:ext cx="504056" cy="7920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C518F16A-98D6-ED4A-93E0-11EE8A8FBF7E}"/>
              </a:ext>
            </a:extLst>
          </p:cNvPr>
          <p:cNvSpPr txBox="1"/>
          <p:nvPr/>
        </p:nvSpPr>
        <p:spPr>
          <a:xfrm>
            <a:off x="3070446" y="4840515"/>
            <a:ext cx="4186697" cy="276999"/>
          </a:xfrm>
          <a:prstGeom prst="rect">
            <a:avLst/>
          </a:prstGeom>
          <a:solidFill>
            <a:srgbClr val="FFFF00"/>
          </a:solidFill>
          <a:ln>
            <a:solidFill>
              <a:srgbClr val="FF0000"/>
            </a:solidFill>
          </a:ln>
        </p:spPr>
        <p:txBody>
          <a:bodyPr wrap="square" rtlCol="0">
            <a:spAutoFit/>
          </a:bodyPr>
          <a:lstStyle/>
          <a:p>
            <a:r>
              <a:rPr kumimoji="1" lang="ja-JP" altLang="en-US" sz="1200"/>
              <a:t>加速器の低エネルギー部と初段の</a:t>
            </a:r>
            <a:r>
              <a:rPr kumimoji="1" lang="en-US" altLang="ja-JP" sz="1200" dirty="0"/>
              <a:t>SRF</a:t>
            </a:r>
            <a:r>
              <a:rPr kumimoji="1" lang="ja-JP" altLang="en-US" sz="1200"/>
              <a:t>を工学実証（</a:t>
            </a:r>
            <a:r>
              <a:rPr kumimoji="1" lang="en-US" altLang="ja-JP" sz="1200" dirty="0" err="1"/>
              <a:t>LIPAc</a:t>
            </a:r>
            <a:r>
              <a:rPr kumimoji="1" lang="ja-JP" altLang="en-US" sz="1200"/>
              <a:t>）</a:t>
            </a:r>
          </a:p>
        </p:txBody>
      </p:sp>
      <p:sp>
        <p:nvSpPr>
          <p:cNvPr id="27" name="AutoShape 10">
            <a:extLst>
              <a:ext uri="{FF2B5EF4-FFF2-40B4-BE49-F238E27FC236}">
                <a16:creationId xmlns:a16="http://schemas.microsoft.com/office/drawing/2014/main" id="{885ED472-5D96-8C48-95D9-CA676BB609C9}"/>
              </a:ext>
            </a:extLst>
          </p:cNvPr>
          <p:cNvSpPr>
            <a:spLocks noChangeArrowheads="1"/>
          </p:cNvSpPr>
          <p:nvPr/>
        </p:nvSpPr>
        <p:spPr bwMode="auto">
          <a:xfrm>
            <a:off x="3455639" y="5223421"/>
            <a:ext cx="3528392" cy="576064"/>
          </a:xfrm>
          <a:prstGeom prst="roundRect">
            <a:avLst>
              <a:gd name="adj" fmla="val 16667"/>
            </a:avLst>
          </a:prstGeom>
          <a:solidFill>
            <a:srgbClr val="FFFFCC"/>
          </a:solidFill>
          <a:ln w="9525">
            <a:solidFill>
              <a:schemeClr val="tx1"/>
            </a:solidFill>
            <a:round/>
            <a:headEnd/>
            <a:tailEnd/>
          </a:ln>
        </p:spPr>
        <p:txBody>
          <a:bodyPr wrap="none" anchor="ctr"/>
          <a:lstStyle/>
          <a:p>
            <a:pPr>
              <a:buClr>
                <a:schemeClr val="tx1"/>
              </a:buClr>
              <a:buSzPts val="1400"/>
              <a:buFont typeface="Wingdings" pitchFamily="2" charset="2"/>
              <a:buChar char="l"/>
            </a:pPr>
            <a:r>
              <a:rPr lang="ja-JP" altLang="en-US" sz="1600">
                <a:latin typeface="Arial" panose="020B0604020202020204" pitchFamily="34" charset="0"/>
                <a:cs typeface="Arial" panose="020B0604020202020204" pitchFamily="34" charset="0"/>
              </a:rPr>
              <a:t>定常運転で年間</a:t>
            </a:r>
            <a:r>
              <a:rPr lang="en-US" altLang="ja-JP" sz="1600">
                <a:latin typeface="Arial" panose="020B0604020202020204" pitchFamily="34" charset="0"/>
                <a:cs typeface="Arial" panose="020B0604020202020204" pitchFamily="34" charset="0"/>
              </a:rPr>
              <a:t>88%</a:t>
            </a:r>
            <a:r>
              <a:rPr lang="ja-JP" altLang="en-US" sz="1600">
                <a:latin typeface="Arial" panose="020B0604020202020204" pitchFamily="34" charset="0"/>
                <a:cs typeface="Arial" panose="020B0604020202020204" pitchFamily="34" charset="0"/>
              </a:rPr>
              <a:t>以上の稼働率</a:t>
            </a:r>
          </a:p>
          <a:p>
            <a:pPr>
              <a:buClr>
                <a:schemeClr val="tx1"/>
              </a:buClr>
              <a:buSzPts val="1400"/>
              <a:buFont typeface="Wingdings" pitchFamily="2" charset="2"/>
              <a:buChar char="l"/>
            </a:pPr>
            <a:r>
              <a:rPr lang="en-US" altLang="ja-JP" sz="1600">
                <a:latin typeface="Arial" panose="020B0604020202020204" pitchFamily="34" charset="0"/>
                <a:cs typeface="Arial" panose="020B0604020202020204" pitchFamily="34" charset="0"/>
              </a:rPr>
              <a:t>125 mA</a:t>
            </a:r>
            <a:r>
              <a:rPr lang="ja-JP" altLang="en-US" sz="1600">
                <a:latin typeface="Arial" panose="020B0604020202020204" pitchFamily="34" charset="0"/>
                <a:cs typeface="Arial" panose="020B0604020202020204" pitchFamily="34" charset="0"/>
              </a:rPr>
              <a:t>の大電流加速器</a:t>
            </a:r>
          </a:p>
        </p:txBody>
      </p:sp>
      <p:sp>
        <p:nvSpPr>
          <p:cNvPr id="28" name="AutoShape 332">
            <a:extLst>
              <a:ext uri="{FF2B5EF4-FFF2-40B4-BE49-F238E27FC236}">
                <a16:creationId xmlns:a16="http://schemas.microsoft.com/office/drawing/2014/main" id="{CCBD07CD-A4E1-8344-AA53-01FB1BEFFE2D}"/>
              </a:ext>
            </a:extLst>
          </p:cNvPr>
          <p:cNvSpPr>
            <a:spLocks noChangeArrowheads="1"/>
          </p:cNvSpPr>
          <p:nvPr/>
        </p:nvSpPr>
        <p:spPr bwMode="auto">
          <a:xfrm>
            <a:off x="431303" y="4141168"/>
            <a:ext cx="2367110" cy="44122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ja-JP" altLang="en-US" sz="1400">
                <a:latin typeface="Arial" panose="020B0604020202020204" pitchFamily="34" charset="0"/>
                <a:cs typeface="Arial" panose="020B0604020202020204" pitchFamily="34" charset="0"/>
              </a:rPr>
              <a:t>高周波四重極加速器（</a:t>
            </a:r>
            <a:r>
              <a:rPr lang="en-US" altLang="ja-JP" sz="1400">
                <a:latin typeface="Arial" panose="020B0604020202020204" pitchFamily="34" charset="0"/>
                <a:cs typeface="Arial" panose="020B0604020202020204" pitchFamily="34" charset="0"/>
              </a:rPr>
              <a:t>RFQ)</a:t>
            </a:r>
          </a:p>
          <a:p>
            <a:pPr algn="ctr"/>
            <a:r>
              <a:rPr lang="en-US" altLang="ja-JP" sz="1400">
                <a:latin typeface="Arial" panose="020B0604020202020204" pitchFamily="34" charset="0"/>
                <a:cs typeface="Arial" panose="020B0604020202020204" pitchFamily="34" charset="0"/>
              </a:rPr>
              <a:t> 4</a:t>
            </a:r>
            <a:r>
              <a:rPr lang="ja-JP" altLang="en-US" sz="1400">
                <a:latin typeface="Arial" panose="020B0604020202020204" pitchFamily="34" charset="0"/>
                <a:cs typeface="Arial" panose="020B0604020202020204" pitchFamily="34" charset="0"/>
              </a:rPr>
              <a:t>ベーン型 </a:t>
            </a:r>
            <a:r>
              <a:rPr lang="en-US" altLang="ja-JP" sz="1400">
                <a:latin typeface="Arial" panose="020B0604020202020204" pitchFamily="34" charset="0"/>
                <a:cs typeface="Arial" panose="020B0604020202020204" pitchFamily="34" charset="0"/>
              </a:rPr>
              <a:t>(0.1 MeV-5 MeV)</a:t>
            </a:r>
          </a:p>
        </p:txBody>
      </p:sp>
      <p:sp>
        <p:nvSpPr>
          <p:cNvPr id="29" name="Rectangle 341">
            <a:extLst>
              <a:ext uri="{FF2B5EF4-FFF2-40B4-BE49-F238E27FC236}">
                <a16:creationId xmlns:a16="http://schemas.microsoft.com/office/drawing/2014/main" id="{0DBF2C4E-F80A-A44D-883C-B71213F074F8}"/>
              </a:ext>
            </a:extLst>
          </p:cNvPr>
          <p:cNvSpPr>
            <a:spLocks noChangeArrowheads="1"/>
          </p:cNvSpPr>
          <p:nvPr/>
        </p:nvSpPr>
        <p:spPr bwMode="auto">
          <a:xfrm>
            <a:off x="360648" y="5896819"/>
            <a:ext cx="6156176" cy="307777"/>
          </a:xfrm>
          <a:prstGeom prst="rect">
            <a:avLst/>
          </a:prstGeom>
          <a:noFill/>
          <a:ln w="9525">
            <a:noFill/>
            <a:miter lim="800000"/>
            <a:headEnd/>
            <a:tailEnd/>
          </a:ln>
        </p:spPr>
        <p:txBody>
          <a:bodyPr wrap="square">
            <a:spAutoFit/>
          </a:bodyPr>
          <a:lstStyle/>
          <a:p>
            <a:r>
              <a:rPr lang="ja-JP" altLang="en-US" sz="1400">
                <a:latin typeface="Arial" panose="020B0604020202020204" pitchFamily="34" charset="0"/>
                <a:cs typeface="Arial" panose="020B0604020202020204" pitchFamily="34" charset="0"/>
              </a:rPr>
              <a:t>核融合炉材料の健全性評価に必要な</a:t>
            </a:r>
            <a:r>
              <a:rPr lang="en-US" altLang="ja-JP" sz="1400">
                <a:latin typeface="Arial" panose="020B0604020202020204" pitchFamily="34" charset="0"/>
                <a:cs typeface="Arial" panose="020B0604020202020204" pitchFamily="34" charset="0"/>
              </a:rPr>
              <a:t>14 MeV</a:t>
            </a:r>
            <a:r>
              <a:rPr lang="ja-JP" altLang="en-US" sz="1400">
                <a:latin typeface="Arial" panose="020B0604020202020204" pitchFamily="34" charset="0"/>
                <a:cs typeface="Arial" panose="020B0604020202020204" pitchFamily="34" charset="0"/>
              </a:rPr>
              <a:t>中性子環境を模擬した照射施設</a:t>
            </a:r>
          </a:p>
        </p:txBody>
      </p:sp>
      <p:sp>
        <p:nvSpPr>
          <p:cNvPr id="30" name="AutoShape 343">
            <a:extLst>
              <a:ext uri="{FF2B5EF4-FFF2-40B4-BE49-F238E27FC236}">
                <a16:creationId xmlns:a16="http://schemas.microsoft.com/office/drawing/2014/main" id="{CE0239E3-C8FB-D147-BAE2-A55B420486F1}"/>
              </a:ext>
            </a:extLst>
          </p:cNvPr>
          <p:cNvSpPr>
            <a:spLocks noChangeArrowheads="1"/>
          </p:cNvSpPr>
          <p:nvPr/>
        </p:nvSpPr>
        <p:spPr bwMode="auto">
          <a:xfrm>
            <a:off x="1439415" y="6301749"/>
            <a:ext cx="7128792" cy="273074"/>
          </a:xfrm>
          <a:prstGeom prst="roundRect">
            <a:avLst>
              <a:gd name="adj" fmla="val 16667"/>
            </a:avLst>
          </a:prstGeom>
          <a:solidFill>
            <a:schemeClr val="accent5">
              <a:lumMod val="40000"/>
              <a:lumOff val="60000"/>
            </a:schemeClr>
          </a:solidFill>
          <a:ln w="9525">
            <a:solidFill>
              <a:schemeClr val="tx1"/>
            </a:solidFill>
            <a:round/>
            <a:headEnd/>
            <a:tailEnd/>
          </a:ln>
        </p:spPr>
        <p:txBody>
          <a:bodyPr wrap="none" anchor="ctr"/>
          <a:lstStyle/>
          <a:p>
            <a:endParaRPr lang="ja-JP" altLang="en-US" sz="1400">
              <a:latin typeface="Arial" panose="020B0604020202020204" pitchFamily="34" charset="0"/>
              <a:cs typeface="Arial" panose="020B0604020202020204" pitchFamily="34" charset="0"/>
            </a:endParaRPr>
          </a:p>
        </p:txBody>
      </p:sp>
      <p:sp>
        <p:nvSpPr>
          <p:cNvPr id="31" name="Text Box 344">
            <a:extLst>
              <a:ext uri="{FF2B5EF4-FFF2-40B4-BE49-F238E27FC236}">
                <a16:creationId xmlns:a16="http://schemas.microsoft.com/office/drawing/2014/main" id="{0AC826E8-D1E4-F04A-B9CE-56196CB572AF}"/>
              </a:ext>
            </a:extLst>
          </p:cNvPr>
          <p:cNvSpPr txBox="1">
            <a:spLocks noChangeArrowheads="1"/>
          </p:cNvSpPr>
          <p:nvPr/>
        </p:nvSpPr>
        <p:spPr bwMode="auto">
          <a:xfrm>
            <a:off x="1439414" y="6301749"/>
            <a:ext cx="2283499" cy="307777"/>
          </a:xfrm>
          <a:prstGeom prst="rect">
            <a:avLst/>
          </a:prstGeom>
          <a:noFill/>
          <a:ln w="9525">
            <a:noFill/>
            <a:miter lim="800000"/>
            <a:headEnd/>
            <a:tailEnd/>
          </a:ln>
        </p:spPr>
        <p:txBody>
          <a:bodyPr wrap="square">
            <a:spAutoFit/>
          </a:bodyPr>
          <a:lstStyle/>
          <a:p>
            <a:r>
              <a:rPr lang="ja-JP" altLang="en-US" sz="1400">
                <a:latin typeface="Arial" panose="020B0604020202020204" pitchFamily="34" charset="0"/>
                <a:cs typeface="Arial" panose="020B0604020202020204" pitchFamily="34" charset="0"/>
              </a:rPr>
              <a:t>重陽子（</a:t>
            </a:r>
            <a:r>
              <a:rPr lang="en-US" altLang="ja-JP" sz="1400" dirty="0">
                <a:latin typeface="Arial" panose="020B0604020202020204" pitchFamily="34" charset="0"/>
                <a:cs typeface="Arial" panose="020B0604020202020204" pitchFamily="34" charset="0"/>
              </a:rPr>
              <a:t>40 MeV-250 mA)</a:t>
            </a:r>
          </a:p>
        </p:txBody>
      </p:sp>
      <p:sp>
        <p:nvSpPr>
          <p:cNvPr id="32" name="Text Box 345">
            <a:extLst>
              <a:ext uri="{FF2B5EF4-FFF2-40B4-BE49-F238E27FC236}">
                <a16:creationId xmlns:a16="http://schemas.microsoft.com/office/drawing/2014/main" id="{88680E10-7568-FC43-AD53-2879DCAB26DC}"/>
              </a:ext>
            </a:extLst>
          </p:cNvPr>
          <p:cNvSpPr txBox="1">
            <a:spLocks noChangeArrowheads="1"/>
          </p:cNvSpPr>
          <p:nvPr/>
        </p:nvSpPr>
        <p:spPr bwMode="auto">
          <a:xfrm>
            <a:off x="4031703" y="6301749"/>
            <a:ext cx="1287783" cy="307777"/>
          </a:xfrm>
          <a:prstGeom prst="rect">
            <a:avLst/>
          </a:prstGeom>
          <a:noFill/>
          <a:ln w="9525">
            <a:noFill/>
            <a:miter lim="800000"/>
            <a:headEnd/>
            <a:tailEnd/>
          </a:ln>
        </p:spPr>
        <p:txBody>
          <a:bodyPr wrap="square">
            <a:spAutoFit/>
          </a:bodyPr>
          <a:lstStyle/>
          <a:p>
            <a:r>
              <a:rPr lang="ja-JP" altLang="en-US" sz="1400">
                <a:latin typeface="Arial" panose="020B0604020202020204" pitchFamily="34" charset="0"/>
                <a:cs typeface="Arial" panose="020B0604020202020204" pitchFamily="34" charset="0"/>
              </a:rPr>
              <a:t>液体リチウム</a:t>
            </a:r>
          </a:p>
        </p:txBody>
      </p:sp>
      <p:sp>
        <p:nvSpPr>
          <p:cNvPr id="33" name="AutoShape 346">
            <a:extLst>
              <a:ext uri="{FF2B5EF4-FFF2-40B4-BE49-F238E27FC236}">
                <a16:creationId xmlns:a16="http://schemas.microsoft.com/office/drawing/2014/main" id="{0B270AFE-9997-3F4F-8EF6-2B3DD5E6CFAB}"/>
              </a:ext>
            </a:extLst>
          </p:cNvPr>
          <p:cNvSpPr>
            <a:spLocks noChangeArrowheads="1"/>
          </p:cNvSpPr>
          <p:nvPr/>
        </p:nvSpPr>
        <p:spPr bwMode="auto">
          <a:xfrm>
            <a:off x="5255839" y="6373757"/>
            <a:ext cx="410696" cy="172541"/>
          </a:xfrm>
          <a:prstGeom prst="rightArrow">
            <a:avLst>
              <a:gd name="adj1" fmla="val 50000"/>
              <a:gd name="adj2" fmla="val 34211"/>
            </a:avLst>
          </a:prstGeom>
          <a:solidFill>
            <a:schemeClr val="accent2"/>
          </a:solidFill>
          <a:ln w="9525">
            <a:solidFill>
              <a:schemeClr val="accent2"/>
            </a:solidFill>
            <a:miter lim="800000"/>
            <a:headEnd/>
            <a:tailEnd/>
          </a:ln>
        </p:spPr>
        <p:txBody>
          <a:bodyPr wrap="none" anchor="ctr"/>
          <a:lstStyle/>
          <a:p>
            <a:endParaRPr lang="ja-JP" altLang="en-US" sz="1400">
              <a:latin typeface="Arial" panose="020B0604020202020204" pitchFamily="34" charset="0"/>
              <a:cs typeface="Arial" panose="020B0604020202020204" pitchFamily="34" charset="0"/>
            </a:endParaRPr>
          </a:p>
        </p:txBody>
      </p:sp>
      <p:sp>
        <p:nvSpPr>
          <p:cNvPr id="34" name="Text Box 347">
            <a:extLst>
              <a:ext uri="{FF2B5EF4-FFF2-40B4-BE49-F238E27FC236}">
                <a16:creationId xmlns:a16="http://schemas.microsoft.com/office/drawing/2014/main" id="{89D42B82-69A7-4B49-BA0F-142C28F1FB82}"/>
              </a:ext>
            </a:extLst>
          </p:cNvPr>
          <p:cNvSpPr txBox="1">
            <a:spLocks noChangeArrowheads="1"/>
          </p:cNvSpPr>
          <p:nvPr/>
        </p:nvSpPr>
        <p:spPr bwMode="auto">
          <a:xfrm>
            <a:off x="5615879" y="6301749"/>
            <a:ext cx="1347568" cy="307777"/>
          </a:xfrm>
          <a:prstGeom prst="rect">
            <a:avLst/>
          </a:prstGeom>
          <a:noFill/>
          <a:ln w="9525">
            <a:noFill/>
            <a:miter lim="800000"/>
            <a:headEnd/>
            <a:tailEnd/>
          </a:ln>
        </p:spPr>
        <p:txBody>
          <a:bodyPr wrap="square">
            <a:spAutoFit/>
          </a:bodyPr>
          <a:lstStyle/>
          <a:p>
            <a:r>
              <a:rPr lang="en-US" altLang="ja-JP" sz="1400" dirty="0">
                <a:latin typeface="Arial" panose="020B0604020202020204" pitchFamily="34" charset="0"/>
                <a:cs typeface="Arial" panose="020B0604020202020204" pitchFamily="34" charset="0"/>
              </a:rPr>
              <a:t>14 MeV</a:t>
            </a:r>
            <a:r>
              <a:rPr lang="ja-JP" altLang="en-US" sz="1400">
                <a:latin typeface="Arial" panose="020B0604020202020204" pitchFamily="34" charset="0"/>
                <a:cs typeface="Arial" panose="020B0604020202020204" pitchFamily="34" charset="0"/>
              </a:rPr>
              <a:t>中性子</a:t>
            </a:r>
          </a:p>
        </p:txBody>
      </p:sp>
      <p:sp>
        <p:nvSpPr>
          <p:cNvPr id="35" name="AutoShape 348">
            <a:extLst>
              <a:ext uri="{FF2B5EF4-FFF2-40B4-BE49-F238E27FC236}">
                <a16:creationId xmlns:a16="http://schemas.microsoft.com/office/drawing/2014/main" id="{0E01B205-0BFE-ED46-9F23-94659756E218}"/>
              </a:ext>
            </a:extLst>
          </p:cNvPr>
          <p:cNvSpPr>
            <a:spLocks noChangeArrowheads="1"/>
          </p:cNvSpPr>
          <p:nvPr/>
        </p:nvSpPr>
        <p:spPr bwMode="auto">
          <a:xfrm>
            <a:off x="3599655" y="6373757"/>
            <a:ext cx="410696" cy="172541"/>
          </a:xfrm>
          <a:prstGeom prst="rightArrow">
            <a:avLst>
              <a:gd name="adj1" fmla="val 50000"/>
              <a:gd name="adj2" fmla="val 34211"/>
            </a:avLst>
          </a:prstGeom>
          <a:solidFill>
            <a:schemeClr val="accent2"/>
          </a:solidFill>
          <a:ln w="9525">
            <a:solidFill>
              <a:schemeClr val="accent2"/>
            </a:solidFill>
            <a:miter lim="800000"/>
            <a:headEnd/>
            <a:tailEnd/>
          </a:ln>
        </p:spPr>
        <p:txBody>
          <a:bodyPr wrap="none" anchor="ctr"/>
          <a:lstStyle/>
          <a:p>
            <a:endParaRPr lang="ja-JP" altLang="en-US" sz="1400">
              <a:latin typeface="Arial" panose="020B0604020202020204" pitchFamily="34" charset="0"/>
              <a:cs typeface="Arial" panose="020B0604020202020204" pitchFamily="34" charset="0"/>
            </a:endParaRPr>
          </a:p>
        </p:txBody>
      </p:sp>
      <p:sp>
        <p:nvSpPr>
          <p:cNvPr id="36" name="AutoShape 346">
            <a:extLst>
              <a:ext uri="{FF2B5EF4-FFF2-40B4-BE49-F238E27FC236}">
                <a16:creationId xmlns:a16="http://schemas.microsoft.com/office/drawing/2014/main" id="{AADBA39F-5EDF-D347-91E6-6BECF63BA1B1}"/>
              </a:ext>
            </a:extLst>
          </p:cNvPr>
          <p:cNvSpPr>
            <a:spLocks noChangeArrowheads="1"/>
          </p:cNvSpPr>
          <p:nvPr/>
        </p:nvSpPr>
        <p:spPr bwMode="auto">
          <a:xfrm>
            <a:off x="6984031" y="6373757"/>
            <a:ext cx="410696" cy="172541"/>
          </a:xfrm>
          <a:prstGeom prst="rightArrow">
            <a:avLst>
              <a:gd name="adj1" fmla="val 50000"/>
              <a:gd name="adj2" fmla="val 34211"/>
            </a:avLst>
          </a:prstGeom>
          <a:solidFill>
            <a:schemeClr val="accent2"/>
          </a:solidFill>
          <a:ln w="9525">
            <a:solidFill>
              <a:schemeClr val="accent2"/>
            </a:solidFill>
            <a:miter lim="800000"/>
            <a:headEnd/>
            <a:tailEnd/>
          </a:ln>
        </p:spPr>
        <p:txBody>
          <a:bodyPr wrap="none" anchor="ctr"/>
          <a:lstStyle/>
          <a:p>
            <a:endParaRPr lang="ja-JP" altLang="en-US" sz="1400">
              <a:latin typeface="Arial" panose="020B0604020202020204" pitchFamily="34" charset="0"/>
              <a:cs typeface="Arial" panose="020B0604020202020204" pitchFamily="34" charset="0"/>
            </a:endParaRPr>
          </a:p>
        </p:txBody>
      </p:sp>
      <p:sp>
        <p:nvSpPr>
          <p:cNvPr id="37" name="Text Box 347">
            <a:extLst>
              <a:ext uri="{FF2B5EF4-FFF2-40B4-BE49-F238E27FC236}">
                <a16:creationId xmlns:a16="http://schemas.microsoft.com/office/drawing/2014/main" id="{580CF415-672C-384C-AFB0-7115098F0E2E}"/>
              </a:ext>
            </a:extLst>
          </p:cNvPr>
          <p:cNvSpPr txBox="1">
            <a:spLocks noChangeArrowheads="1"/>
          </p:cNvSpPr>
          <p:nvPr/>
        </p:nvSpPr>
        <p:spPr bwMode="auto">
          <a:xfrm>
            <a:off x="7344071" y="6301749"/>
            <a:ext cx="936104" cy="307777"/>
          </a:xfrm>
          <a:prstGeom prst="rect">
            <a:avLst/>
          </a:prstGeom>
          <a:noFill/>
          <a:ln w="9525">
            <a:noFill/>
            <a:miter lim="800000"/>
            <a:headEnd/>
            <a:tailEnd/>
          </a:ln>
        </p:spPr>
        <p:txBody>
          <a:bodyPr wrap="square">
            <a:spAutoFit/>
          </a:bodyPr>
          <a:lstStyle/>
          <a:p>
            <a:r>
              <a:rPr lang="ja-JP" altLang="en-US" sz="1400">
                <a:latin typeface="Arial" panose="020B0604020202020204" pitchFamily="34" charset="0"/>
                <a:cs typeface="Arial" panose="020B0604020202020204" pitchFamily="34" charset="0"/>
              </a:rPr>
              <a:t>材料照射</a:t>
            </a:r>
          </a:p>
        </p:txBody>
      </p:sp>
      <p:sp>
        <p:nvSpPr>
          <p:cNvPr id="38" name="タイトル 1">
            <a:extLst>
              <a:ext uri="{FF2B5EF4-FFF2-40B4-BE49-F238E27FC236}">
                <a16:creationId xmlns:a16="http://schemas.microsoft.com/office/drawing/2014/main" id="{B28931A2-94C7-114D-ACF6-43D9C365A18F}"/>
              </a:ext>
            </a:extLst>
          </p:cNvPr>
          <p:cNvSpPr txBox="1">
            <a:spLocks/>
          </p:cNvSpPr>
          <p:nvPr/>
        </p:nvSpPr>
        <p:spPr>
          <a:xfrm>
            <a:off x="412750" y="97729"/>
            <a:ext cx="8792114" cy="584919"/>
          </a:xfrm>
          <a:prstGeom prst="rect">
            <a:avLst/>
          </a:prstGeom>
        </p:spPr>
        <p:txBody>
          <a:bodyPr>
            <a:no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defRPr>
            </a:lvl9pPr>
          </a:lstStyle>
          <a:p>
            <a:r>
              <a:rPr lang="en-US" altLang="ja-JP" sz="3200" b="1">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HG創英角ﾎﾟｯﾌﾟ体" pitchFamily="49" charset="-128"/>
              </a:rPr>
              <a:t>IFMIF</a:t>
            </a:r>
            <a:r>
              <a:rPr lang="ja-JP" altLang="en-US" sz="3200" b="1">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HG創英角ﾎﾟｯﾌﾟ体" pitchFamily="49" charset="-128"/>
              </a:rPr>
              <a:t>（国際核融合材料照射施設）</a:t>
            </a:r>
            <a:endParaRPr lang="ja-JP" altLang="en-US" sz="3200" b="1" ker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a:extLst>
              <a:ext uri="{FF2B5EF4-FFF2-40B4-BE49-F238E27FC236}">
                <a16:creationId xmlns:a16="http://schemas.microsoft.com/office/drawing/2014/main" id="{A13D2D08-405F-7D2D-21C6-3500921F5C2A}"/>
              </a:ext>
            </a:extLst>
          </p:cNvPr>
          <p:cNvSpPr txBox="1"/>
          <p:nvPr/>
        </p:nvSpPr>
        <p:spPr>
          <a:xfrm>
            <a:off x="3556000" y="4593771"/>
            <a:ext cx="2735044" cy="307777"/>
          </a:xfrm>
          <a:prstGeom prst="rect">
            <a:avLst/>
          </a:prstGeom>
          <a:noFill/>
        </p:spPr>
        <p:txBody>
          <a:bodyPr wrap="none" rtlCol="0">
            <a:spAutoFit/>
          </a:bodyPr>
          <a:lstStyle/>
          <a:p>
            <a:r>
              <a:rPr kumimoji="1" lang="en-US" altLang="ja-JP" sz="1400" b="1" dirty="0">
                <a:latin typeface="Meiryo UI" panose="020B0604030504040204" pitchFamily="34" charset="-128"/>
                <a:ea typeface="Meiryo UI" panose="020B0604030504040204" pitchFamily="34" charset="-128"/>
              </a:rPr>
              <a:t>BA</a:t>
            </a:r>
            <a:r>
              <a:rPr kumimoji="1" lang="ja-JP" altLang="en-US" sz="1400" b="1">
                <a:latin typeface="Meiryo UI" panose="020B0604030504040204" pitchFamily="34" charset="-128"/>
                <a:ea typeface="Meiryo UI" panose="020B0604030504040204" pitchFamily="34" charset="-128"/>
              </a:rPr>
              <a:t>活動の下、六ヶ所研で実施中</a:t>
            </a:r>
          </a:p>
        </p:txBody>
      </p:sp>
      <p:sp>
        <p:nvSpPr>
          <p:cNvPr id="40" name="テキスト ボックス 39">
            <a:extLst>
              <a:ext uri="{FF2B5EF4-FFF2-40B4-BE49-F238E27FC236}">
                <a16:creationId xmlns:a16="http://schemas.microsoft.com/office/drawing/2014/main" id="{E3BAAEFC-A5EC-4E2D-7984-9E9CFE6B2485}"/>
              </a:ext>
            </a:extLst>
          </p:cNvPr>
          <p:cNvSpPr txBox="1"/>
          <p:nvPr/>
        </p:nvSpPr>
        <p:spPr>
          <a:xfrm>
            <a:off x="7474856" y="4978399"/>
            <a:ext cx="2494594" cy="307777"/>
          </a:xfrm>
          <a:prstGeom prst="rect">
            <a:avLst/>
          </a:prstGeom>
          <a:noFill/>
        </p:spPr>
        <p:txBody>
          <a:bodyPr wrap="none" rtlCol="0">
            <a:spAutoFit/>
          </a:bodyPr>
          <a:lstStyle/>
          <a:p>
            <a:r>
              <a:rPr kumimoji="1" lang="en-US" altLang="ja-JP" sz="1400" b="1" dirty="0">
                <a:latin typeface="Meiryo UI" panose="020B0604030504040204" pitchFamily="34" charset="-128"/>
                <a:ea typeface="Meiryo UI" panose="020B0604030504040204" pitchFamily="34" charset="-128"/>
              </a:rPr>
              <a:t>BA</a:t>
            </a:r>
            <a:r>
              <a:rPr kumimoji="1" lang="ja-JP" altLang="en-US" sz="1400" b="1">
                <a:latin typeface="Meiryo UI" panose="020B0604030504040204" pitchFamily="34" charset="-128"/>
                <a:ea typeface="Meiryo UI" panose="020B0604030504040204" pitchFamily="34" charset="-128"/>
              </a:rPr>
              <a:t>活動の下、大洗で実施済み</a:t>
            </a:r>
          </a:p>
        </p:txBody>
      </p:sp>
      <p:sp>
        <p:nvSpPr>
          <p:cNvPr id="41" name="テキスト ボックス 40">
            <a:extLst>
              <a:ext uri="{FF2B5EF4-FFF2-40B4-BE49-F238E27FC236}">
                <a16:creationId xmlns:a16="http://schemas.microsoft.com/office/drawing/2014/main" id="{611D0248-24B9-D02A-77B2-6E19A804F90E}"/>
              </a:ext>
            </a:extLst>
          </p:cNvPr>
          <p:cNvSpPr txBox="1"/>
          <p:nvPr/>
        </p:nvSpPr>
        <p:spPr>
          <a:xfrm>
            <a:off x="8186058" y="3120571"/>
            <a:ext cx="1719942" cy="738664"/>
          </a:xfrm>
          <a:prstGeom prst="rect">
            <a:avLst/>
          </a:prstGeom>
          <a:noFill/>
        </p:spPr>
        <p:txBody>
          <a:bodyPr wrap="square" rtlCol="0">
            <a:spAutoFit/>
          </a:bodyPr>
          <a:lstStyle/>
          <a:p>
            <a:r>
              <a:rPr kumimoji="1" lang="en-US" altLang="ja-JP" sz="1400" b="1" dirty="0">
                <a:latin typeface="Meiryo UI" panose="020B0604030504040204" pitchFamily="34" charset="-128"/>
                <a:ea typeface="Meiryo UI" panose="020B0604030504040204" pitchFamily="34" charset="-128"/>
              </a:rPr>
              <a:t>BA</a:t>
            </a:r>
            <a:r>
              <a:rPr kumimoji="1" lang="ja-JP" altLang="en-US" sz="1400" b="1">
                <a:latin typeface="Meiryo UI" panose="020B0604030504040204" pitchFamily="34" charset="-128"/>
                <a:ea typeface="Meiryo UI" panose="020B0604030504040204" pitchFamily="34" charset="-128"/>
              </a:rPr>
              <a:t>活動の下、大学等との共同研究を中心に実施済み</a:t>
            </a:r>
          </a:p>
        </p:txBody>
      </p:sp>
      <p:sp>
        <p:nvSpPr>
          <p:cNvPr id="42" name="テキスト ボックス 41">
            <a:extLst>
              <a:ext uri="{FF2B5EF4-FFF2-40B4-BE49-F238E27FC236}">
                <a16:creationId xmlns:a16="http://schemas.microsoft.com/office/drawing/2014/main" id="{C3D2F6CB-2A50-730F-C867-F2C4B2C2E48A}"/>
              </a:ext>
            </a:extLst>
          </p:cNvPr>
          <p:cNvSpPr txBox="1"/>
          <p:nvPr/>
        </p:nvSpPr>
        <p:spPr>
          <a:xfrm>
            <a:off x="7172325" y="1107283"/>
            <a:ext cx="2675732" cy="738664"/>
          </a:xfrm>
          <a:prstGeom prst="rect">
            <a:avLst/>
          </a:prstGeom>
          <a:noFill/>
        </p:spPr>
        <p:txBody>
          <a:bodyPr wrap="none" rtlCol="0">
            <a:spAutoFit/>
          </a:bodyPr>
          <a:lstStyle/>
          <a:p>
            <a:r>
              <a:rPr kumimoji="1" lang="en-US" altLang="ja-JP" sz="1400" b="1" dirty="0">
                <a:solidFill>
                  <a:srgbClr val="FF0000"/>
                </a:solidFill>
                <a:latin typeface="Meiryo UI" panose="020B0604030504040204" pitchFamily="34" charset="-128"/>
                <a:ea typeface="Meiryo UI" panose="020B0604030504040204" pitchFamily="34" charset="-128"/>
              </a:rPr>
              <a:t>125mA</a:t>
            </a:r>
            <a:r>
              <a:rPr kumimoji="1" lang="ja-JP" altLang="en-US" sz="1400" b="1">
                <a:solidFill>
                  <a:srgbClr val="FF0000"/>
                </a:solidFill>
                <a:latin typeface="Meiryo UI" panose="020B0604030504040204" pitchFamily="34" charset="-128"/>
                <a:ea typeface="Meiryo UI" panose="020B0604030504040204" pitchFamily="34" charset="-128"/>
              </a:rPr>
              <a:t>重陽子加速器２台</a:t>
            </a:r>
            <a:endParaRPr kumimoji="1" lang="en-US" altLang="ja-JP" sz="1400" b="1" dirty="0">
              <a:solidFill>
                <a:srgbClr val="FF0000"/>
              </a:solidFill>
              <a:latin typeface="Meiryo UI" panose="020B0604030504040204" pitchFamily="34" charset="-128"/>
              <a:ea typeface="Meiryo UI" panose="020B0604030504040204" pitchFamily="34" charset="-128"/>
            </a:endParaRPr>
          </a:p>
          <a:p>
            <a:r>
              <a:rPr kumimoji="1" lang="ja-JP" altLang="en-US" sz="1400" b="1">
                <a:solidFill>
                  <a:srgbClr val="FF0000"/>
                </a:solidFill>
                <a:latin typeface="Meiryo UI" panose="020B0604030504040204" pitchFamily="34" charset="-128"/>
                <a:ea typeface="Meiryo UI" panose="020B0604030504040204" pitchFamily="34" charset="-128"/>
              </a:rPr>
              <a:t>中性子発生量</a:t>
            </a:r>
            <a:r>
              <a:rPr kumimoji="1" lang="en-US" altLang="ja-JP" sz="1400" b="1" dirty="0">
                <a:solidFill>
                  <a:srgbClr val="FF0000"/>
                </a:solidFill>
                <a:latin typeface="Meiryo UI" panose="020B0604030504040204" pitchFamily="34" charset="-128"/>
                <a:ea typeface="Meiryo UI" panose="020B0604030504040204" pitchFamily="34" charset="-128"/>
              </a:rPr>
              <a:t> 1.3x 10</a:t>
            </a:r>
            <a:r>
              <a:rPr kumimoji="1" lang="en-US" altLang="ja-JP" sz="1400" b="1" baseline="30000" dirty="0">
                <a:solidFill>
                  <a:srgbClr val="FF0000"/>
                </a:solidFill>
                <a:latin typeface="Meiryo UI" panose="020B0604030504040204" pitchFamily="34" charset="-128"/>
                <a:ea typeface="Meiryo UI" panose="020B0604030504040204" pitchFamily="34" charset="-128"/>
              </a:rPr>
              <a:t>17</a:t>
            </a:r>
            <a:r>
              <a:rPr kumimoji="1" lang="ja-JP" altLang="en-US" sz="1400" b="1">
                <a:solidFill>
                  <a:srgbClr val="FF0000"/>
                </a:solidFill>
                <a:latin typeface="Meiryo UI" panose="020B0604030504040204" pitchFamily="34" charset="-128"/>
                <a:ea typeface="Meiryo UI" panose="020B0604030504040204" pitchFamily="34" charset="-128"/>
              </a:rPr>
              <a:t>個</a:t>
            </a:r>
            <a:r>
              <a:rPr kumimoji="1" lang="en-US" altLang="ja-JP" sz="1400" b="1" dirty="0">
                <a:solidFill>
                  <a:srgbClr val="FF0000"/>
                </a:solidFill>
                <a:latin typeface="Meiryo UI" panose="020B0604030504040204" pitchFamily="34" charset="-128"/>
                <a:ea typeface="Meiryo UI" panose="020B0604030504040204" pitchFamily="34" charset="-128"/>
              </a:rPr>
              <a:t>/</a:t>
            </a:r>
            <a:r>
              <a:rPr kumimoji="1" lang="ja-JP" altLang="en-US" sz="1400" b="1">
                <a:solidFill>
                  <a:srgbClr val="FF0000"/>
                </a:solidFill>
                <a:latin typeface="Meiryo UI" panose="020B0604030504040204" pitchFamily="34" charset="-128"/>
                <a:ea typeface="Meiryo UI" panose="020B0604030504040204" pitchFamily="34" charset="-128"/>
              </a:rPr>
              <a:t>秒</a:t>
            </a:r>
            <a:endParaRPr kumimoji="1" lang="en-US" altLang="ja-JP" sz="1400" b="1" dirty="0">
              <a:solidFill>
                <a:srgbClr val="FF0000"/>
              </a:solidFill>
              <a:latin typeface="Meiryo UI" panose="020B0604030504040204" pitchFamily="34" charset="-128"/>
              <a:ea typeface="Meiryo UI" panose="020B0604030504040204" pitchFamily="34" charset="-128"/>
            </a:endParaRPr>
          </a:p>
          <a:p>
            <a:r>
              <a:rPr kumimoji="1" lang="en-US" altLang="ja-JP" sz="1400" b="1" dirty="0">
                <a:solidFill>
                  <a:srgbClr val="FF0000"/>
                </a:solidFill>
                <a:latin typeface="Meiryo UI" panose="020B0604030504040204" pitchFamily="34" charset="-128"/>
                <a:ea typeface="Meiryo UI" panose="020B0604030504040204" pitchFamily="34" charset="-128"/>
              </a:rPr>
              <a:t>10MW</a:t>
            </a:r>
            <a:r>
              <a:rPr kumimoji="1" lang="ja-JP" altLang="en-US" sz="1400" b="1">
                <a:solidFill>
                  <a:srgbClr val="FF0000"/>
                </a:solidFill>
                <a:latin typeface="Meiryo UI" panose="020B0604030504040204" pitchFamily="34" charset="-128"/>
                <a:ea typeface="Meiryo UI" panose="020B0604030504040204" pitchFamily="34" charset="-128"/>
              </a:rPr>
              <a:t>の除熱</a:t>
            </a:r>
          </a:p>
        </p:txBody>
      </p:sp>
      <p:sp>
        <p:nvSpPr>
          <p:cNvPr id="43" name="スライド番号プレースホルダー 3">
            <a:extLst>
              <a:ext uri="{FF2B5EF4-FFF2-40B4-BE49-F238E27FC236}">
                <a16:creationId xmlns:a16="http://schemas.microsoft.com/office/drawing/2014/main" id="{E64273DC-F401-BDBB-E12A-9B0306E4BEC6}"/>
              </a:ext>
            </a:extLst>
          </p:cNvPr>
          <p:cNvSpPr txBox="1">
            <a:spLocks/>
          </p:cNvSpPr>
          <p:nvPr/>
        </p:nvSpPr>
        <p:spPr>
          <a:xfrm>
            <a:off x="9273918" y="6378856"/>
            <a:ext cx="516676" cy="376958"/>
          </a:xfrm>
          <a:prstGeom prst="rect">
            <a:avLst/>
          </a:prstGeom>
          <a:solidFill>
            <a:srgbClr val="FFFC00"/>
          </a:solidFill>
          <a:ln>
            <a:solidFill>
              <a:schemeClr val="tx1"/>
            </a:solid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93E0F35-3618-426D-8898-F6D86590068B}" type="slidenum">
              <a:rPr kumimoji="1" lang="ja-JP" altLang="en-US" sz="1800" b="1" smtClean="0">
                <a:solidFill>
                  <a:schemeClr val="tx1"/>
                </a:solidFill>
                <a:latin typeface="Meiryo UI" panose="020B0604030504040204" pitchFamily="34" charset="-128"/>
                <a:ea typeface="Meiryo UI" panose="020B0604030504040204" pitchFamily="34" charset="-128"/>
              </a:rPr>
              <a:pPr algn="ctr"/>
              <a:t>5</a:t>
            </a:fld>
            <a:endParaRPr kumimoji="1" lang="ja-JP" altLang="en-US" sz="1800" b="1" dirty="0">
              <a:solidFill>
                <a:schemeClr val="tx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99727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35ABD14C-1A8E-6AF6-B65F-E749BB927221}"/>
              </a:ext>
            </a:extLst>
          </p:cNvPr>
          <p:cNvPicPr>
            <a:picLocks noChangeAspect="1"/>
          </p:cNvPicPr>
          <p:nvPr/>
        </p:nvPicPr>
        <p:blipFill>
          <a:blip r:embed="rId3"/>
          <a:stretch>
            <a:fillRect/>
          </a:stretch>
        </p:blipFill>
        <p:spPr>
          <a:xfrm>
            <a:off x="7024264" y="3355064"/>
            <a:ext cx="2813524" cy="1880467"/>
          </a:xfrm>
          <a:prstGeom prst="rect">
            <a:avLst/>
          </a:prstGeom>
        </p:spPr>
      </p:pic>
      <p:grpSp>
        <p:nvGrpSpPr>
          <p:cNvPr id="15" name="グループ化 14">
            <a:extLst>
              <a:ext uri="{FF2B5EF4-FFF2-40B4-BE49-F238E27FC236}">
                <a16:creationId xmlns:a16="http://schemas.microsoft.com/office/drawing/2014/main" id="{9FEC1AD6-48AB-2614-D59D-17BBFCCE16AB}"/>
              </a:ext>
            </a:extLst>
          </p:cNvPr>
          <p:cNvGrpSpPr/>
          <p:nvPr/>
        </p:nvGrpSpPr>
        <p:grpSpPr>
          <a:xfrm>
            <a:off x="3798211" y="2854100"/>
            <a:ext cx="3211364" cy="2918314"/>
            <a:chOff x="4647153" y="3232700"/>
            <a:chExt cx="3952448" cy="3591771"/>
          </a:xfrm>
        </p:grpSpPr>
        <p:pic>
          <p:nvPicPr>
            <p:cNvPr id="8" name="image1.jpeg" descr="手押し車 が含まれている画像&#10;&#10;自動的に生成された説明">
              <a:extLst>
                <a:ext uri="{FF2B5EF4-FFF2-40B4-BE49-F238E27FC236}">
                  <a16:creationId xmlns:a16="http://schemas.microsoft.com/office/drawing/2014/main" id="{3D78EF9E-A15D-184A-2CF0-55CCA5C4D8A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47153" y="3669446"/>
              <a:ext cx="3952448" cy="3067430"/>
            </a:xfrm>
            <a:prstGeom prst="rect">
              <a:avLst/>
            </a:prstGeom>
            <a:solidFill>
              <a:schemeClr val="bg1">
                <a:lumMod val="85000"/>
              </a:schemeClr>
            </a:solidFill>
          </p:spPr>
        </p:pic>
        <p:sp>
          <p:nvSpPr>
            <p:cNvPr id="26" name="テキスト ボックス 25">
              <a:extLst>
                <a:ext uri="{FF2B5EF4-FFF2-40B4-BE49-F238E27FC236}">
                  <a16:creationId xmlns:a16="http://schemas.microsoft.com/office/drawing/2014/main" id="{B0F11B74-D469-CE27-E43D-76A47B428CE8}"/>
                </a:ext>
              </a:extLst>
            </p:cNvPr>
            <p:cNvSpPr txBox="1"/>
            <p:nvPr/>
          </p:nvSpPr>
          <p:spPr>
            <a:xfrm>
              <a:off x="5052337" y="6464609"/>
              <a:ext cx="3281417" cy="359862"/>
            </a:xfrm>
            <a:prstGeom prst="rect">
              <a:avLst/>
            </a:prstGeom>
            <a:solidFill>
              <a:schemeClr val="bg1">
                <a:alpha val="62090"/>
              </a:schemeClr>
            </a:solidFill>
          </p:spPr>
          <p:txBody>
            <a:bodyPr wrap="square" rtlCol="0">
              <a:spAutoFit/>
            </a:bodyPr>
            <a:lstStyle/>
            <a:p>
              <a:pPr algn="ctr"/>
              <a:r>
                <a:rPr lang="ja-JP" altLang="en-US" sz="1300" b="1">
                  <a:effectLst>
                    <a:outerShdw blurRad="310319" dist="38100" dir="2700000" sx="102000" sy="102000" algn="tl" rotWithShape="0">
                      <a:schemeClr val="bg1">
                        <a:alpha val="44000"/>
                      </a:schemeClr>
                    </a:outerShdw>
                  </a:effectLst>
                  <a:latin typeface="Meiryo UI" panose="020B0604030504040204" pitchFamily="34" charset="-128"/>
                  <a:ea typeface="Meiryo UI" panose="020B0604030504040204" pitchFamily="34" charset="-128"/>
                </a:rPr>
                <a:t>液体リチウムターゲットループの設計</a:t>
              </a:r>
            </a:p>
          </p:txBody>
        </p:sp>
        <p:cxnSp>
          <p:nvCxnSpPr>
            <p:cNvPr id="81" name="直線矢印コネクタ 80">
              <a:extLst>
                <a:ext uri="{FF2B5EF4-FFF2-40B4-BE49-F238E27FC236}">
                  <a16:creationId xmlns:a16="http://schemas.microsoft.com/office/drawing/2014/main" id="{5B825689-3E43-0EBE-AC32-0AFF4AC25D59}"/>
                </a:ext>
              </a:extLst>
            </p:cNvPr>
            <p:cNvCxnSpPr>
              <a:cxnSpLocks/>
            </p:cNvCxnSpPr>
            <p:nvPr/>
          </p:nvCxnSpPr>
          <p:spPr>
            <a:xfrm>
              <a:off x="6693045" y="3232700"/>
              <a:ext cx="417984" cy="6938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C4E47ACB-78EB-27B4-C175-68BF5A5FC4D2}"/>
              </a:ext>
            </a:extLst>
          </p:cNvPr>
          <p:cNvGrpSpPr/>
          <p:nvPr/>
        </p:nvGrpSpPr>
        <p:grpSpPr>
          <a:xfrm>
            <a:off x="111564" y="3749012"/>
            <a:ext cx="3986738" cy="1949243"/>
            <a:chOff x="127051" y="4475418"/>
            <a:chExt cx="4906754" cy="2399068"/>
          </a:xfrm>
        </p:grpSpPr>
        <p:pic>
          <p:nvPicPr>
            <p:cNvPr id="6" name="図 5" descr="背景パターン">
              <a:extLst>
                <a:ext uri="{FF2B5EF4-FFF2-40B4-BE49-F238E27FC236}">
                  <a16:creationId xmlns:a16="http://schemas.microsoft.com/office/drawing/2014/main" id="{8553C0C8-5D90-791D-B571-93268495895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53084" y="5072664"/>
              <a:ext cx="4332048" cy="1744938"/>
            </a:xfrm>
            <a:prstGeom prst="rect">
              <a:avLst/>
            </a:prstGeom>
          </p:spPr>
        </p:pic>
        <p:sp>
          <p:nvSpPr>
            <p:cNvPr id="37" name="テキスト ボックス 36">
              <a:extLst>
                <a:ext uri="{FF2B5EF4-FFF2-40B4-BE49-F238E27FC236}">
                  <a16:creationId xmlns:a16="http://schemas.microsoft.com/office/drawing/2014/main" id="{D6414B80-397C-AA85-95F4-00AD341760EA}"/>
                </a:ext>
              </a:extLst>
            </p:cNvPr>
            <p:cNvSpPr txBox="1"/>
            <p:nvPr/>
          </p:nvSpPr>
          <p:spPr>
            <a:xfrm rot="1100932">
              <a:off x="127051" y="5638216"/>
              <a:ext cx="1995024" cy="329164"/>
            </a:xfrm>
            <a:prstGeom prst="rect">
              <a:avLst/>
            </a:prstGeom>
            <a:noFill/>
          </p:spPr>
          <p:txBody>
            <a:bodyPr wrap="none" rtlCol="0">
              <a:spAutoFit/>
            </a:bodyPr>
            <a:lstStyle/>
            <a:p>
              <a:r>
                <a:rPr lang="ja-JP" altLang="en-US" sz="1138" b="1">
                  <a:solidFill>
                    <a:schemeClr val="bg1"/>
                  </a:solidFill>
                  <a:latin typeface="Meiryo UI" panose="020B0604030504040204" pitchFamily="34" charset="-128"/>
                  <a:ea typeface="Meiryo UI" panose="020B0604030504040204" pitchFamily="34" charset="-128"/>
                </a:rPr>
                <a:t>重陽子加速器セクション</a:t>
              </a:r>
            </a:p>
          </p:txBody>
        </p:sp>
        <p:sp>
          <p:nvSpPr>
            <p:cNvPr id="38" name="テキスト ボックス 37">
              <a:extLst>
                <a:ext uri="{FF2B5EF4-FFF2-40B4-BE49-F238E27FC236}">
                  <a16:creationId xmlns:a16="http://schemas.microsoft.com/office/drawing/2014/main" id="{9EC4BF83-16B6-9CE3-34FC-75672F86B51B}"/>
                </a:ext>
              </a:extLst>
            </p:cNvPr>
            <p:cNvSpPr txBox="1"/>
            <p:nvPr/>
          </p:nvSpPr>
          <p:spPr>
            <a:xfrm>
              <a:off x="204751" y="6483767"/>
              <a:ext cx="2642549" cy="390719"/>
            </a:xfrm>
            <a:prstGeom prst="rect">
              <a:avLst/>
            </a:prstGeom>
            <a:noFill/>
          </p:spPr>
          <p:txBody>
            <a:bodyPr wrap="square" rtlCol="0">
              <a:spAutoFit/>
            </a:bodyPr>
            <a:lstStyle/>
            <a:p>
              <a:pPr algn="ctr"/>
              <a:r>
                <a:rPr lang="en-US" altLang="ja-JP" sz="1463" b="1">
                  <a:solidFill>
                    <a:schemeClr val="bg1"/>
                  </a:solidFill>
                  <a:latin typeface="Meiryo UI" panose="020B0604030504040204" pitchFamily="34" charset="-128"/>
                  <a:ea typeface="Meiryo UI" panose="020B0604030504040204" pitchFamily="34" charset="-128"/>
                </a:rPr>
                <a:t>A-FNS</a:t>
              </a:r>
              <a:r>
                <a:rPr lang="ja-JP" altLang="en-US" sz="1463" b="1">
                  <a:solidFill>
                    <a:schemeClr val="bg1"/>
                  </a:solidFill>
                  <a:latin typeface="Meiryo UI" panose="020B0604030504040204" pitchFamily="34" charset="-128"/>
                  <a:ea typeface="Meiryo UI" panose="020B0604030504040204" pitchFamily="34" charset="-128"/>
                </a:rPr>
                <a:t>本体棟の設計</a:t>
              </a:r>
            </a:p>
          </p:txBody>
        </p:sp>
        <p:sp>
          <p:nvSpPr>
            <p:cNvPr id="103" name="テキスト ボックス 102">
              <a:extLst>
                <a:ext uri="{FF2B5EF4-FFF2-40B4-BE49-F238E27FC236}">
                  <a16:creationId xmlns:a16="http://schemas.microsoft.com/office/drawing/2014/main" id="{0946E5C3-B629-0DE2-CFB3-A497B13022E5}"/>
                </a:ext>
              </a:extLst>
            </p:cNvPr>
            <p:cNvSpPr txBox="1"/>
            <p:nvPr/>
          </p:nvSpPr>
          <p:spPr>
            <a:xfrm>
              <a:off x="1684394" y="6253752"/>
              <a:ext cx="1207826" cy="329164"/>
            </a:xfrm>
            <a:prstGeom prst="rect">
              <a:avLst/>
            </a:prstGeom>
            <a:noFill/>
          </p:spPr>
          <p:txBody>
            <a:bodyPr wrap="none" rtlCol="0">
              <a:spAutoFit/>
            </a:bodyPr>
            <a:lstStyle/>
            <a:p>
              <a:r>
                <a:rPr lang="ja-JP" altLang="en-US" sz="1138" b="1">
                  <a:solidFill>
                    <a:schemeClr val="bg1"/>
                  </a:solidFill>
                  <a:latin typeface="Meiryo UI" panose="020B0604030504040204" pitchFamily="34" charset="-128"/>
                  <a:ea typeface="Meiryo UI" panose="020B0604030504040204" pitchFamily="34" charset="-128"/>
                </a:rPr>
                <a:t>ビーム輸送系</a:t>
              </a:r>
            </a:p>
          </p:txBody>
        </p:sp>
        <p:pic>
          <p:nvPicPr>
            <p:cNvPr id="3" name="コンテンツ プレースホルダー 11" descr="レゴ, おもちゃ, テーブル, 手術台 が含まれている画像&#10;&#10;自動的に生成された説明">
              <a:extLst>
                <a:ext uri="{FF2B5EF4-FFF2-40B4-BE49-F238E27FC236}">
                  <a16:creationId xmlns:a16="http://schemas.microsoft.com/office/drawing/2014/main" id="{399AFA2A-CEEE-1E19-B19B-DAC1A87D3789}"/>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320444" y="4475418"/>
              <a:ext cx="4186886" cy="2336012"/>
            </a:xfrm>
            <a:custGeom>
              <a:avLst/>
              <a:gdLst>
                <a:gd name="connsiteX0" fmla="*/ 845858 w 7799002"/>
                <a:gd name="connsiteY0" fmla="*/ 0 h 4351338"/>
                <a:gd name="connsiteX1" fmla="*/ 1000122 w 7799002"/>
                <a:gd name="connsiteY1" fmla="*/ 0 h 4351338"/>
                <a:gd name="connsiteX2" fmla="*/ 1016795 w 7799002"/>
                <a:gd name="connsiteY2" fmla="*/ 794 h 4351338"/>
                <a:gd name="connsiteX3" fmla="*/ 1042988 w 7799002"/>
                <a:gd name="connsiteY3" fmla="*/ 227013 h 4351338"/>
                <a:gd name="connsiteX4" fmla="*/ 1621632 w 7799002"/>
                <a:gd name="connsiteY4" fmla="*/ 34131 h 4351338"/>
                <a:gd name="connsiteX5" fmla="*/ 6527007 w 7799002"/>
                <a:gd name="connsiteY5" fmla="*/ 1160463 h 4351338"/>
                <a:gd name="connsiteX6" fmla="*/ 6531769 w 7799002"/>
                <a:gd name="connsiteY6" fmla="*/ 1069975 h 4351338"/>
                <a:gd name="connsiteX7" fmla="*/ 6693694 w 7799002"/>
                <a:gd name="connsiteY7" fmla="*/ 922338 h 4351338"/>
                <a:gd name="connsiteX8" fmla="*/ 6693694 w 7799002"/>
                <a:gd name="connsiteY8" fmla="*/ 869950 h 4351338"/>
                <a:gd name="connsiteX9" fmla="*/ 7155656 w 7799002"/>
                <a:gd name="connsiteY9" fmla="*/ 457994 h 4351338"/>
                <a:gd name="connsiteX10" fmla="*/ 7793832 w 7799002"/>
                <a:gd name="connsiteY10" fmla="*/ 574675 h 4351338"/>
                <a:gd name="connsiteX11" fmla="*/ 7798595 w 7799002"/>
                <a:gd name="connsiteY11" fmla="*/ 2468960 h 4351338"/>
                <a:gd name="connsiteX12" fmla="*/ 7799002 w 7799002"/>
                <a:gd name="connsiteY12" fmla="*/ 2630412 h 4351338"/>
                <a:gd name="connsiteX13" fmla="*/ 7799002 w 7799002"/>
                <a:gd name="connsiteY13" fmla="*/ 4351338 h 4351338"/>
                <a:gd name="connsiteX14" fmla="*/ 4469607 w 7799002"/>
                <a:gd name="connsiteY14" fmla="*/ 4351338 h 4351338"/>
                <a:gd name="connsiteX15" fmla="*/ 4755357 w 7799002"/>
                <a:gd name="connsiteY15" fmla="*/ 3484563 h 4351338"/>
                <a:gd name="connsiteX16" fmla="*/ 235744 w 7799002"/>
                <a:gd name="connsiteY16" fmla="*/ 1831975 h 4351338"/>
                <a:gd name="connsiteX17" fmla="*/ 257176 w 7799002"/>
                <a:gd name="connsiteY17" fmla="*/ 1765301 h 4351338"/>
                <a:gd name="connsiteX18" fmla="*/ 0 w 7799002"/>
                <a:gd name="connsiteY18" fmla="*/ 1674813 h 4351338"/>
                <a:gd name="connsiteX19" fmla="*/ 466726 w 7799002"/>
                <a:gd name="connsiteY19" fmla="*/ 115095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99002" h="4351338">
                  <a:moveTo>
                    <a:pt x="845858" y="0"/>
                  </a:moveTo>
                  <a:lnTo>
                    <a:pt x="1000122" y="0"/>
                  </a:lnTo>
                  <a:lnTo>
                    <a:pt x="1016795" y="794"/>
                  </a:lnTo>
                  <a:lnTo>
                    <a:pt x="1042988" y="227013"/>
                  </a:lnTo>
                  <a:lnTo>
                    <a:pt x="1621632" y="34131"/>
                  </a:lnTo>
                  <a:lnTo>
                    <a:pt x="6527007" y="1160463"/>
                  </a:lnTo>
                  <a:lnTo>
                    <a:pt x="6531769" y="1069975"/>
                  </a:lnTo>
                  <a:lnTo>
                    <a:pt x="6693694" y="922338"/>
                  </a:lnTo>
                  <a:lnTo>
                    <a:pt x="6693694" y="869950"/>
                  </a:lnTo>
                  <a:lnTo>
                    <a:pt x="7155656" y="457994"/>
                  </a:lnTo>
                  <a:lnTo>
                    <a:pt x="7793832" y="574675"/>
                  </a:lnTo>
                  <a:cubicBezTo>
                    <a:pt x="7796213" y="1208088"/>
                    <a:pt x="7797404" y="1839119"/>
                    <a:pt x="7798595" y="2468960"/>
                  </a:cubicBezTo>
                  <a:lnTo>
                    <a:pt x="7799002" y="2630412"/>
                  </a:lnTo>
                  <a:lnTo>
                    <a:pt x="7799002" y="4351338"/>
                  </a:lnTo>
                  <a:lnTo>
                    <a:pt x="4469607" y="4351338"/>
                  </a:lnTo>
                  <a:lnTo>
                    <a:pt x="4755357" y="3484563"/>
                  </a:lnTo>
                  <a:lnTo>
                    <a:pt x="235744" y="1831975"/>
                  </a:lnTo>
                  <a:lnTo>
                    <a:pt x="257176" y="1765301"/>
                  </a:lnTo>
                  <a:lnTo>
                    <a:pt x="0" y="1674813"/>
                  </a:lnTo>
                  <a:lnTo>
                    <a:pt x="466726" y="115095"/>
                  </a:lnTo>
                  <a:close/>
                </a:path>
              </a:pathLst>
            </a:custGeom>
          </p:spPr>
        </p:pic>
        <p:cxnSp>
          <p:nvCxnSpPr>
            <p:cNvPr id="120" name="直線矢印コネクタ 119">
              <a:extLst>
                <a:ext uri="{FF2B5EF4-FFF2-40B4-BE49-F238E27FC236}">
                  <a16:creationId xmlns:a16="http://schemas.microsoft.com/office/drawing/2014/main" id="{4BF64976-FACD-BC1C-2E47-12250C6D0786}"/>
                </a:ext>
              </a:extLst>
            </p:cNvPr>
            <p:cNvCxnSpPr>
              <a:cxnSpLocks/>
            </p:cNvCxnSpPr>
            <p:nvPr/>
          </p:nvCxnSpPr>
          <p:spPr>
            <a:xfrm flipV="1">
              <a:off x="4260513" y="5895378"/>
              <a:ext cx="773292" cy="244916"/>
            </a:xfrm>
            <a:prstGeom prst="straightConnector1">
              <a:avLst/>
            </a:prstGeom>
            <a:ln w="28575">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118" name="円/楕円 117">
              <a:extLst>
                <a:ext uri="{FF2B5EF4-FFF2-40B4-BE49-F238E27FC236}">
                  <a16:creationId xmlns:a16="http://schemas.microsoft.com/office/drawing/2014/main" id="{4EF73606-CCAB-845F-B548-EFA67B4BF97E}"/>
                </a:ext>
              </a:extLst>
            </p:cNvPr>
            <p:cNvSpPr/>
            <p:nvPr/>
          </p:nvSpPr>
          <p:spPr>
            <a:xfrm>
              <a:off x="3859594" y="6089351"/>
              <a:ext cx="422922" cy="430818"/>
            </a:xfrm>
            <a:prstGeom prst="ellipse">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pSp>
      <p:sp>
        <p:nvSpPr>
          <p:cNvPr id="11" name="四角形: 角を丸くする 10">
            <a:extLst>
              <a:ext uri="{FF2B5EF4-FFF2-40B4-BE49-F238E27FC236}">
                <a16:creationId xmlns:a16="http://schemas.microsoft.com/office/drawing/2014/main" id="{EAC249B5-6F92-61BB-ADC4-8932E7563470}"/>
              </a:ext>
            </a:extLst>
          </p:cNvPr>
          <p:cNvSpPr/>
          <p:nvPr/>
        </p:nvSpPr>
        <p:spPr>
          <a:xfrm>
            <a:off x="94154" y="1839617"/>
            <a:ext cx="9685106" cy="1397163"/>
          </a:xfrm>
          <a:prstGeom prst="round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pic>
        <p:nvPicPr>
          <p:cNvPr id="160" name="図 159">
            <a:extLst>
              <a:ext uri="{FF2B5EF4-FFF2-40B4-BE49-F238E27FC236}">
                <a16:creationId xmlns:a16="http://schemas.microsoft.com/office/drawing/2014/main" id="{579F1D50-B0DB-1894-FE6F-0970AF637B28}"/>
              </a:ext>
            </a:extLst>
          </p:cNvPr>
          <p:cNvPicPr>
            <a:picLocks noChangeAspect="1"/>
          </p:cNvPicPr>
          <p:nvPr/>
        </p:nvPicPr>
        <p:blipFill>
          <a:blip r:embed="rId7"/>
          <a:stretch>
            <a:fillRect/>
          </a:stretch>
        </p:blipFill>
        <p:spPr>
          <a:xfrm>
            <a:off x="287454" y="2007370"/>
            <a:ext cx="8927513" cy="1053137"/>
          </a:xfrm>
          <a:prstGeom prst="rect">
            <a:avLst/>
          </a:prstGeom>
        </p:spPr>
      </p:pic>
      <p:sp>
        <p:nvSpPr>
          <p:cNvPr id="10" name="テキスト ボックス 9">
            <a:extLst>
              <a:ext uri="{FF2B5EF4-FFF2-40B4-BE49-F238E27FC236}">
                <a16:creationId xmlns:a16="http://schemas.microsoft.com/office/drawing/2014/main" id="{0A89CB4E-357A-D447-AA70-2076FE253E44}"/>
              </a:ext>
            </a:extLst>
          </p:cNvPr>
          <p:cNvSpPr txBox="1"/>
          <p:nvPr/>
        </p:nvSpPr>
        <p:spPr>
          <a:xfrm>
            <a:off x="638796" y="77416"/>
            <a:ext cx="7936788" cy="442429"/>
          </a:xfrm>
          <a:prstGeom prst="rect">
            <a:avLst/>
          </a:prstGeom>
          <a:noFill/>
          <a:effectLst>
            <a:outerShdw blurRad="50800" dist="50800" dir="5400000" algn="ctr" rotWithShape="0">
              <a:srgbClr val="000000">
                <a:alpha val="40000"/>
              </a:srgbClr>
            </a:outerShdw>
          </a:effectLst>
        </p:spPr>
        <p:txBody>
          <a:bodyPr wrap="none" rtlCol="0">
            <a:spAutoFit/>
          </a:bodyPr>
          <a:lstStyle/>
          <a:p>
            <a:pPr algn="ctr"/>
            <a:r>
              <a:rPr lang="ja-JP" altLang="en-US" sz="2275" b="1" kern="0">
                <a:solidFill>
                  <a:srgbClr val="0003FF"/>
                </a:solidFill>
                <a:latin typeface="Meiryo UI" panose="020B0604030504040204" pitchFamily="50" charset="-128"/>
                <a:ea typeface="Meiryo UI" panose="020B0604030504040204" pitchFamily="50" charset="-128"/>
                <a:cs typeface="メイリオ" panose="020B0604030504040204" pitchFamily="50" charset="-128"/>
              </a:rPr>
              <a:t>日本が進める材料開発のための中性子源施設</a:t>
            </a:r>
            <a:r>
              <a:rPr lang="en-US" altLang="ja-JP" sz="2275" b="1" kern="0" dirty="0">
                <a:solidFill>
                  <a:srgbClr val="0003FF"/>
                </a:solidFill>
                <a:latin typeface="Meiryo UI" panose="020B0604030504040204" pitchFamily="50" charset="-128"/>
                <a:ea typeface="Meiryo UI" panose="020B0604030504040204" pitchFamily="50" charset="-128"/>
                <a:cs typeface="メイリオ" panose="020B0604030504040204" pitchFamily="50" charset="-128"/>
              </a:rPr>
              <a:t>A-FNS</a:t>
            </a:r>
            <a:r>
              <a:rPr lang="ja-JP" altLang="en-US" sz="2275" b="1" kern="0">
                <a:solidFill>
                  <a:srgbClr val="0003FF"/>
                </a:solidFill>
                <a:latin typeface="Meiryo UI" panose="020B0604030504040204" pitchFamily="50" charset="-128"/>
                <a:ea typeface="Meiryo UI" panose="020B0604030504040204" pitchFamily="50" charset="-128"/>
                <a:cs typeface="メイリオ" panose="020B0604030504040204" pitchFamily="50" charset="-128"/>
              </a:rPr>
              <a:t>への展開</a:t>
            </a:r>
            <a:endParaRPr lang="en-US" altLang="ja-JP" sz="1625" b="1" kern="0" dirty="0">
              <a:solidFill>
                <a:srgbClr val="0003FF"/>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0" name="テキスト ボックス 59">
            <a:extLst>
              <a:ext uri="{FF2B5EF4-FFF2-40B4-BE49-F238E27FC236}">
                <a16:creationId xmlns:a16="http://schemas.microsoft.com/office/drawing/2014/main" id="{B86804B4-8BAF-E27D-2481-D4C2496F9D8E}"/>
              </a:ext>
            </a:extLst>
          </p:cNvPr>
          <p:cNvSpPr txBox="1"/>
          <p:nvPr/>
        </p:nvSpPr>
        <p:spPr>
          <a:xfrm>
            <a:off x="216774" y="885377"/>
            <a:ext cx="3082546" cy="842538"/>
          </a:xfrm>
          <a:prstGeom prst="rect">
            <a:avLst/>
          </a:prstGeom>
          <a:solidFill>
            <a:schemeClr val="accent2">
              <a:lumMod val="20000"/>
              <a:lumOff val="80000"/>
            </a:schemeClr>
          </a:solidFill>
          <a:ln>
            <a:noFill/>
          </a:ln>
        </p:spPr>
        <p:txBody>
          <a:bodyPr wrap="square" rtlCol="0">
            <a:spAutoFit/>
          </a:bodyPr>
          <a:lstStyle/>
          <a:p>
            <a:r>
              <a:rPr lang="ja-JP" altLang="en-US" sz="1625" b="1">
                <a:solidFill>
                  <a:srgbClr val="0003FF"/>
                </a:solidFill>
                <a:latin typeface="Meiryo" panose="020B0604030504040204" pitchFamily="34" charset="-128"/>
                <a:ea typeface="Meiryo" panose="020B0604030504040204" pitchFamily="34" charset="-128"/>
              </a:rPr>
              <a:t>中性子照射施設のための</a:t>
            </a:r>
            <a:endParaRPr lang="en-US" altLang="ja-JP" sz="1625" b="1">
              <a:solidFill>
                <a:srgbClr val="0003FF"/>
              </a:solidFill>
              <a:latin typeface="Meiryo" panose="020B0604030504040204" pitchFamily="34" charset="-128"/>
              <a:ea typeface="Meiryo" panose="020B0604030504040204" pitchFamily="34" charset="-128"/>
            </a:endParaRPr>
          </a:p>
          <a:p>
            <a:r>
              <a:rPr lang="ja-JP" altLang="en-US" sz="1625" b="1">
                <a:solidFill>
                  <a:srgbClr val="0003FF"/>
                </a:solidFill>
                <a:latin typeface="Meiryo" panose="020B0604030504040204" pitchFamily="34" charset="-128"/>
                <a:ea typeface="Meiryo" panose="020B0604030504040204" pitchFamily="34" charset="-128"/>
              </a:rPr>
              <a:t>原型加速器（</a:t>
            </a:r>
            <a:r>
              <a:rPr lang="en-US" altLang="ja-JP" sz="1625" b="1" err="1">
                <a:solidFill>
                  <a:srgbClr val="0003FF"/>
                </a:solidFill>
                <a:latin typeface="Meiryo" panose="020B0604030504040204" pitchFamily="34" charset="-128"/>
                <a:ea typeface="Meiryo" panose="020B0604030504040204" pitchFamily="34" charset="-128"/>
              </a:rPr>
              <a:t>LIPAc</a:t>
            </a:r>
            <a:r>
              <a:rPr lang="ja-JP" altLang="en-US" sz="1625" b="1">
                <a:solidFill>
                  <a:srgbClr val="0003FF"/>
                </a:solidFill>
                <a:latin typeface="Meiryo" panose="020B0604030504040204" pitchFamily="34" charset="-128"/>
                <a:ea typeface="Meiryo" panose="020B0604030504040204" pitchFamily="34" charset="-128"/>
              </a:rPr>
              <a:t>）</a:t>
            </a:r>
            <a:endParaRPr lang="en-US" altLang="ja-JP" sz="1625" b="1">
              <a:solidFill>
                <a:srgbClr val="0003FF"/>
              </a:solidFill>
              <a:latin typeface="Meiryo" panose="020B0604030504040204" pitchFamily="34" charset="-128"/>
              <a:ea typeface="Meiryo" panose="020B0604030504040204" pitchFamily="34" charset="-128"/>
            </a:endParaRPr>
          </a:p>
          <a:p>
            <a:r>
              <a:rPr lang="ja-JP" altLang="en-US" sz="1625" b="1">
                <a:latin typeface="Meiryo" panose="020B0604030504040204" pitchFamily="34" charset="-128"/>
                <a:ea typeface="Meiryo" panose="020B0604030504040204" pitchFamily="34" charset="-128"/>
              </a:rPr>
              <a:t>　日欧共同で開発、実証試験中</a:t>
            </a:r>
          </a:p>
        </p:txBody>
      </p:sp>
      <p:sp>
        <p:nvSpPr>
          <p:cNvPr id="61" name="テキスト ボックス 60">
            <a:extLst>
              <a:ext uri="{FF2B5EF4-FFF2-40B4-BE49-F238E27FC236}">
                <a16:creationId xmlns:a16="http://schemas.microsoft.com/office/drawing/2014/main" id="{1FF08673-0EE6-D59E-6198-E3DDD9250E5C}"/>
              </a:ext>
            </a:extLst>
          </p:cNvPr>
          <p:cNvSpPr txBox="1"/>
          <p:nvPr/>
        </p:nvSpPr>
        <p:spPr>
          <a:xfrm>
            <a:off x="3599035" y="878719"/>
            <a:ext cx="5394570" cy="866985"/>
          </a:xfrm>
          <a:prstGeom prst="rect">
            <a:avLst/>
          </a:prstGeom>
          <a:solidFill>
            <a:srgbClr val="F1FFCD"/>
          </a:solidFill>
          <a:ln w="38100">
            <a:solidFill>
              <a:schemeClr val="accent1">
                <a:lumMod val="75000"/>
              </a:schemeClr>
            </a:solidFill>
          </a:ln>
        </p:spPr>
        <p:txBody>
          <a:bodyPr wrap="square" tIns="58500" bIns="0" rtlCol="0">
            <a:spAutoFit/>
          </a:bodyPr>
          <a:lstStyle/>
          <a:p>
            <a:pPr>
              <a:lnSpc>
                <a:spcPts val="2113"/>
              </a:lnSpc>
            </a:pPr>
            <a:r>
              <a:rPr lang="ja-JP" altLang="en-US" sz="1625" b="1">
                <a:solidFill>
                  <a:srgbClr val="C00000"/>
                </a:solidFill>
                <a:latin typeface="Meiryo" panose="020B0604030504040204" pitchFamily="34" charset="-128"/>
                <a:ea typeface="Meiryo" panose="020B0604030504040204" pitchFamily="34" charset="-128"/>
                <a:cs typeface="Menlo" panose="020B0609030804020204" pitchFamily="49" charset="0"/>
              </a:rPr>
              <a:t>核融合中性子源施設（</a:t>
            </a:r>
            <a:r>
              <a:rPr lang="en-US" altLang="ja-JP" sz="1625" b="1">
                <a:solidFill>
                  <a:srgbClr val="C00000"/>
                </a:solidFill>
                <a:latin typeface="Meiryo" panose="020B0604030504040204" pitchFamily="34" charset="-128"/>
                <a:ea typeface="Meiryo" panose="020B0604030504040204" pitchFamily="34" charset="-128"/>
                <a:cs typeface="Menlo" panose="020B0609030804020204" pitchFamily="49" charset="0"/>
              </a:rPr>
              <a:t>A-FNS</a:t>
            </a:r>
            <a:r>
              <a:rPr lang="ja-JP" altLang="en-US" sz="1625" b="1">
                <a:solidFill>
                  <a:srgbClr val="C00000"/>
                </a:solidFill>
                <a:latin typeface="Meiryo" panose="020B0604030504040204" pitchFamily="34" charset="-128"/>
                <a:ea typeface="Meiryo" panose="020B0604030504040204" pitchFamily="34" charset="-128"/>
                <a:cs typeface="Menlo" panose="020B0609030804020204" pitchFamily="49" charset="0"/>
              </a:rPr>
              <a:t>）の工学設計</a:t>
            </a:r>
            <a:endParaRPr lang="en-US" altLang="ja-JP" sz="1625" b="1">
              <a:solidFill>
                <a:srgbClr val="C00000"/>
              </a:solidFill>
              <a:latin typeface="Meiryo" panose="020B0604030504040204" pitchFamily="34" charset="-128"/>
              <a:ea typeface="Meiryo" panose="020B0604030504040204" pitchFamily="34" charset="-128"/>
              <a:cs typeface="Menlo" panose="020B0609030804020204" pitchFamily="49" charset="0"/>
            </a:endParaRPr>
          </a:p>
          <a:p>
            <a:pPr lvl="1">
              <a:lnSpc>
                <a:spcPts val="2113"/>
              </a:lnSpc>
            </a:pPr>
            <a:r>
              <a:rPr lang="ja-JP" altLang="en-US" sz="1625" b="1">
                <a:solidFill>
                  <a:schemeClr val="accent1">
                    <a:lumMod val="50000"/>
                  </a:schemeClr>
                </a:solidFill>
                <a:latin typeface="Meiryo" panose="020B0604030504040204" pitchFamily="34" charset="-128"/>
                <a:ea typeface="Meiryo" panose="020B0604030504040204" pitchFamily="34" charset="-128"/>
                <a:cs typeface="Menlo" panose="020B0609030804020204" pitchFamily="49" charset="0"/>
              </a:rPr>
              <a:t>加速器を使って発生する大強度の中性子を、</a:t>
            </a:r>
            <a:r>
              <a:rPr lang="ja-JP" altLang="en-US" sz="1625" b="1">
                <a:solidFill>
                  <a:srgbClr val="C00000"/>
                </a:solidFill>
                <a:latin typeface="Meiryo" panose="020B0604030504040204" pitchFamily="34" charset="-128"/>
                <a:ea typeface="Meiryo" panose="020B0604030504040204" pitchFamily="34" charset="-128"/>
                <a:cs typeface="Menlo" panose="020B0609030804020204" pitchFamily="49" charset="0"/>
              </a:rPr>
              <a:t>核融合材料照射</a:t>
            </a:r>
            <a:r>
              <a:rPr lang="ja-JP" altLang="en-US" sz="1625" b="1">
                <a:solidFill>
                  <a:schemeClr val="accent1">
                    <a:lumMod val="50000"/>
                  </a:schemeClr>
                </a:solidFill>
                <a:latin typeface="Meiryo" panose="020B0604030504040204" pitchFamily="34" charset="-128"/>
                <a:ea typeface="Meiryo" panose="020B0604030504040204" pitchFamily="34" charset="-128"/>
                <a:cs typeface="Menlo" panose="020B0609030804020204" pitchFamily="49" charset="0"/>
              </a:rPr>
              <a:t>、及び、様々な</a:t>
            </a:r>
            <a:r>
              <a:rPr lang="ja-JP" altLang="en-US" sz="1625" b="1">
                <a:solidFill>
                  <a:srgbClr val="C00000"/>
                </a:solidFill>
                <a:latin typeface="Meiryo" panose="020B0604030504040204" pitchFamily="34" charset="-128"/>
                <a:ea typeface="Meiryo" panose="020B0604030504040204" pitchFamily="34" charset="-128"/>
                <a:cs typeface="Menlo" panose="020B0609030804020204" pitchFamily="49" charset="0"/>
              </a:rPr>
              <a:t>中性子応用利用</a:t>
            </a:r>
            <a:r>
              <a:rPr lang="ja-JP" altLang="en-US" sz="1625" b="1">
                <a:solidFill>
                  <a:schemeClr val="accent1">
                    <a:lumMod val="50000"/>
                  </a:schemeClr>
                </a:solidFill>
                <a:latin typeface="Meiryo" panose="020B0604030504040204" pitchFamily="34" charset="-128"/>
                <a:ea typeface="Meiryo" panose="020B0604030504040204" pitchFamily="34" charset="-128"/>
                <a:cs typeface="Menlo" panose="020B0609030804020204" pitchFamily="49" charset="0"/>
              </a:rPr>
              <a:t>できる施設</a:t>
            </a:r>
            <a:endParaRPr lang="en-US" altLang="ja-JP" sz="1625" b="1">
              <a:solidFill>
                <a:schemeClr val="accent1">
                  <a:lumMod val="50000"/>
                </a:schemeClr>
              </a:solidFill>
              <a:latin typeface="Meiryo" panose="020B0604030504040204" pitchFamily="34" charset="-128"/>
              <a:ea typeface="Meiryo" panose="020B0604030504040204" pitchFamily="34" charset="-128"/>
              <a:cs typeface="Menlo" panose="020B0609030804020204" pitchFamily="49" charset="0"/>
            </a:endParaRPr>
          </a:p>
        </p:txBody>
      </p:sp>
      <p:sp>
        <p:nvSpPr>
          <p:cNvPr id="4" name="テキスト ボックス 3">
            <a:extLst>
              <a:ext uri="{FF2B5EF4-FFF2-40B4-BE49-F238E27FC236}">
                <a16:creationId xmlns:a16="http://schemas.microsoft.com/office/drawing/2014/main" id="{8F86DD71-CF23-EE2F-8CC6-76809432065D}"/>
              </a:ext>
            </a:extLst>
          </p:cNvPr>
          <p:cNvSpPr txBox="1"/>
          <p:nvPr/>
        </p:nvSpPr>
        <p:spPr>
          <a:xfrm>
            <a:off x="436960" y="2854100"/>
            <a:ext cx="2778389" cy="323165"/>
          </a:xfrm>
          <a:prstGeom prst="rect">
            <a:avLst/>
          </a:prstGeom>
          <a:noFill/>
        </p:spPr>
        <p:txBody>
          <a:bodyPr wrap="none" rtlCol="0">
            <a:spAutoFit/>
          </a:bodyPr>
          <a:lstStyle/>
          <a:p>
            <a:r>
              <a:rPr lang="en-US" altLang="ja-JP" sz="1500" b="1">
                <a:solidFill>
                  <a:srgbClr val="FF0000"/>
                </a:solidFill>
                <a:latin typeface="Meiryo" panose="020B0604030504040204" pitchFamily="34" charset="-128"/>
                <a:ea typeface="Meiryo" panose="020B0604030504040204" pitchFamily="34" charset="-128"/>
              </a:rPr>
              <a:t>BA</a:t>
            </a:r>
            <a:r>
              <a:rPr lang="ja-JP" altLang="en-US" sz="1500" b="1">
                <a:solidFill>
                  <a:srgbClr val="FF0000"/>
                </a:solidFill>
                <a:latin typeface="Meiryo" panose="020B0604030504040204" pitchFamily="34" charset="-128"/>
                <a:ea typeface="Meiryo" panose="020B0604030504040204" pitchFamily="34" charset="-128"/>
              </a:rPr>
              <a:t>活動で加速器の性能を実証</a:t>
            </a:r>
          </a:p>
        </p:txBody>
      </p:sp>
      <p:sp>
        <p:nvSpPr>
          <p:cNvPr id="30" name="テキスト ボックス 12">
            <a:extLst>
              <a:ext uri="{FF2B5EF4-FFF2-40B4-BE49-F238E27FC236}">
                <a16:creationId xmlns:a16="http://schemas.microsoft.com/office/drawing/2014/main" id="{2611C83F-97D3-6FC2-E5A5-E85994B2524C}"/>
              </a:ext>
            </a:extLst>
          </p:cNvPr>
          <p:cNvSpPr txBox="1">
            <a:spLocks noChangeArrowheads="1"/>
          </p:cNvSpPr>
          <p:nvPr/>
        </p:nvSpPr>
        <p:spPr bwMode="auto">
          <a:xfrm>
            <a:off x="2077589" y="1884955"/>
            <a:ext cx="2381107"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500" b="1">
                <a:latin typeface="Meiryo" charset="-128"/>
                <a:ea typeface="Meiryo" charset="-128"/>
                <a:cs typeface="Meiryo" charset="-128"/>
              </a:rPr>
              <a:t>核融合中性子源施設</a:t>
            </a:r>
            <a:endParaRPr lang="en-US" altLang="ja-JP" sz="1500" b="1">
              <a:latin typeface="Meiryo" charset="-128"/>
              <a:ea typeface="Meiryo" charset="-128"/>
              <a:cs typeface="Meiryo" charset="-128"/>
            </a:endParaRPr>
          </a:p>
        </p:txBody>
      </p:sp>
      <p:sp>
        <p:nvSpPr>
          <p:cNvPr id="31" name="角丸四角形 30">
            <a:extLst>
              <a:ext uri="{FF2B5EF4-FFF2-40B4-BE49-F238E27FC236}">
                <a16:creationId xmlns:a16="http://schemas.microsoft.com/office/drawing/2014/main" id="{FCDBD8A4-0C70-0310-13E7-CD8CC1E0F5A9}"/>
              </a:ext>
            </a:extLst>
          </p:cNvPr>
          <p:cNvSpPr/>
          <p:nvPr/>
        </p:nvSpPr>
        <p:spPr>
          <a:xfrm>
            <a:off x="436960" y="2264969"/>
            <a:ext cx="2047871" cy="567174"/>
          </a:xfrm>
          <a:prstGeom prst="roundRect">
            <a:avLst/>
          </a:prstGeom>
          <a:solidFill>
            <a:srgbClr val="FF99FF">
              <a:alpha val="20000"/>
            </a:srgb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a:p>
        </p:txBody>
      </p:sp>
      <p:sp>
        <p:nvSpPr>
          <p:cNvPr id="32" name="角丸四角形 31">
            <a:extLst>
              <a:ext uri="{FF2B5EF4-FFF2-40B4-BE49-F238E27FC236}">
                <a16:creationId xmlns:a16="http://schemas.microsoft.com/office/drawing/2014/main" id="{38AFE501-CAD2-C893-A5CE-8CB3DFDF7104}"/>
              </a:ext>
            </a:extLst>
          </p:cNvPr>
          <p:cNvSpPr/>
          <p:nvPr/>
        </p:nvSpPr>
        <p:spPr>
          <a:xfrm>
            <a:off x="5270934" y="1945451"/>
            <a:ext cx="602630" cy="975566"/>
          </a:xfrm>
          <a:prstGeom prst="roundRect">
            <a:avLst/>
          </a:prstGeom>
          <a:solidFill>
            <a:srgbClr val="FF99FF">
              <a:alpha val="20000"/>
            </a:srgb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a:p>
        </p:txBody>
      </p:sp>
      <p:sp>
        <p:nvSpPr>
          <p:cNvPr id="33" name="角丸四角形 32">
            <a:extLst>
              <a:ext uri="{FF2B5EF4-FFF2-40B4-BE49-F238E27FC236}">
                <a16:creationId xmlns:a16="http://schemas.microsoft.com/office/drawing/2014/main" id="{EE9FD9C7-A622-54FA-32B2-5AA3D8EB29CC}"/>
              </a:ext>
            </a:extLst>
          </p:cNvPr>
          <p:cNvSpPr/>
          <p:nvPr/>
        </p:nvSpPr>
        <p:spPr>
          <a:xfrm>
            <a:off x="6841623" y="2007370"/>
            <a:ext cx="405805" cy="959040"/>
          </a:xfrm>
          <a:prstGeom prst="roundRect">
            <a:avLst/>
          </a:prstGeom>
          <a:solidFill>
            <a:srgbClr val="FF99FF">
              <a:alpha val="20000"/>
            </a:srgb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a:p>
        </p:txBody>
      </p:sp>
      <p:sp>
        <p:nvSpPr>
          <p:cNvPr id="35" name="テキスト ボックス 34">
            <a:extLst>
              <a:ext uri="{FF2B5EF4-FFF2-40B4-BE49-F238E27FC236}">
                <a16:creationId xmlns:a16="http://schemas.microsoft.com/office/drawing/2014/main" id="{2C3DABB4-D1DF-16F1-E776-F2878CB66961}"/>
              </a:ext>
            </a:extLst>
          </p:cNvPr>
          <p:cNvSpPr txBox="1"/>
          <p:nvPr/>
        </p:nvSpPr>
        <p:spPr>
          <a:xfrm>
            <a:off x="8279310" y="1972813"/>
            <a:ext cx="1022778" cy="323165"/>
          </a:xfrm>
          <a:prstGeom prst="rect">
            <a:avLst/>
          </a:prstGeom>
          <a:noFill/>
        </p:spPr>
        <p:txBody>
          <a:bodyPr wrap="square" rtlCol="0">
            <a:spAutoFit/>
          </a:bodyPr>
          <a:lstStyle/>
          <a:p>
            <a:r>
              <a:rPr lang="ja-JP" altLang="en-US" sz="1500" b="1">
                <a:latin typeface="Meiryo" panose="020B0604030504040204" pitchFamily="34" charset="-128"/>
                <a:ea typeface="Meiryo" panose="020B0604030504040204" pitchFamily="34" charset="-128"/>
              </a:rPr>
              <a:t>産業応用</a:t>
            </a:r>
          </a:p>
        </p:txBody>
      </p:sp>
      <p:sp>
        <p:nvSpPr>
          <p:cNvPr id="126" name="右矢印 125">
            <a:extLst>
              <a:ext uri="{FF2B5EF4-FFF2-40B4-BE49-F238E27FC236}">
                <a16:creationId xmlns:a16="http://schemas.microsoft.com/office/drawing/2014/main" id="{627CB3AB-6071-F28C-AECE-D8F71A463C87}"/>
              </a:ext>
            </a:extLst>
          </p:cNvPr>
          <p:cNvSpPr/>
          <p:nvPr/>
        </p:nvSpPr>
        <p:spPr>
          <a:xfrm>
            <a:off x="3352415" y="1196830"/>
            <a:ext cx="222820" cy="210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65" name="テキスト ボックス 164">
            <a:extLst>
              <a:ext uri="{FF2B5EF4-FFF2-40B4-BE49-F238E27FC236}">
                <a16:creationId xmlns:a16="http://schemas.microsoft.com/office/drawing/2014/main" id="{C11F78BB-D0D8-FEEE-54BA-CAB248631DEE}"/>
              </a:ext>
            </a:extLst>
          </p:cNvPr>
          <p:cNvSpPr txBox="1"/>
          <p:nvPr/>
        </p:nvSpPr>
        <p:spPr>
          <a:xfrm>
            <a:off x="4220608" y="2673009"/>
            <a:ext cx="1321232" cy="323165"/>
          </a:xfrm>
          <a:prstGeom prst="rect">
            <a:avLst/>
          </a:prstGeom>
          <a:noFill/>
        </p:spPr>
        <p:txBody>
          <a:bodyPr wrap="square" rtlCol="0">
            <a:spAutoFit/>
          </a:bodyPr>
          <a:lstStyle/>
          <a:p>
            <a:pPr algn="ctr"/>
            <a:r>
              <a:rPr lang="ja-JP" altLang="en-US" sz="1500" b="1">
                <a:latin typeface="メイリオ" panose="020B0604030504040204" pitchFamily="50" charset="-128"/>
                <a:ea typeface="メイリオ" panose="020B0604030504040204" pitchFamily="50" charset="-128"/>
              </a:rPr>
              <a:t>重陽子</a:t>
            </a:r>
          </a:p>
        </p:txBody>
      </p:sp>
      <p:sp>
        <p:nvSpPr>
          <p:cNvPr id="166" name="テキスト ボックス 165">
            <a:extLst>
              <a:ext uri="{FF2B5EF4-FFF2-40B4-BE49-F238E27FC236}">
                <a16:creationId xmlns:a16="http://schemas.microsoft.com/office/drawing/2014/main" id="{0D248311-DBA5-743A-97B3-B5A094E2C37D}"/>
              </a:ext>
            </a:extLst>
          </p:cNvPr>
          <p:cNvSpPr txBox="1"/>
          <p:nvPr/>
        </p:nvSpPr>
        <p:spPr>
          <a:xfrm>
            <a:off x="4220609" y="1853669"/>
            <a:ext cx="1281289" cy="492443"/>
          </a:xfrm>
          <a:prstGeom prst="rect">
            <a:avLst/>
          </a:prstGeom>
          <a:noFill/>
        </p:spPr>
        <p:txBody>
          <a:bodyPr wrap="square" rtlCol="0">
            <a:spAutoFit/>
          </a:bodyPr>
          <a:lstStyle/>
          <a:p>
            <a:r>
              <a:rPr lang="ja-JP" altLang="en-US" sz="1300" b="1">
                <a:latin typeface="メイリオ" panose="020B0604030504040204" pitchFamily="50" charset="-128"/>
                <a:ea typeface="メイリオ" panose="020B0604030504040204" pitchFamily="50" charset="-128"/>
              </a:rPr>
              <a:t>中性子発生部</a:t>
            </a:r>
            <a:endParaRPr lang="en-US" altLang="ja-JP" sz="1300" b="1">
              <a:latin typeface="メイリオ" panose="020B0604030504040204" pitchFamily="50" charset="-128"/>
              <a:ea typeface="メイリオ" panose="020B0604030504040204" pitchFamily="50" charset="-128"/>
            </a:endParaRPr>
          </a:p>
          <a:p>
            <a:r>
              <a:rPr lang="ja-JP" altLang="en-US" sz="1300" b="1">
                <a:latin typeface="メイリオ" panose="020B0604030504040204" pitchFamily="50" charset="-128"/>
                <a:ea typeface="メイリオ" panose="020B0604030504040204" pitchFamily="50" charset="-128"/>
              </a:rPr>
              <a:t>（リチウム）</a:t>
            </a:r>
          </a:p>
        </p:txBody>
      </p:sp>
      <p:sp>
        <p:nvSpPr>
          <p:cNvPr id="167" name="テキスト ボックス 166">
            <a:extLst>
              <a:ext uri="{FF2B5EF4-FFF2-40B4-BE49-F238E27FC236}">
                <a16:creationId xmlns:a16="http://schemas.microsoft.com/office/drawing/2014/main" id="{CDB1800F-7A44-A1A7-919A-5D35A1D165F1}"/>
              </a:ext>
            </a:extLst>
          </p:cNvPr>
          <p:cNvSpPr txBox="1"/>
          <p:nvPr/>
        </p:nvSpPr>
        <p:spPr>
          <a:xfrm>
            <a:off x="5909422" y="1851470"/>
            <a:ext cx="1130780" cy="492443"/>
          </a:xfrm>
          <a:prstGeom prst="rect">
            <a:avLst/>
          </a:prstGeom>
          <a:noFill/>
        </p:spPr>
        <p:txBody>
          <a:bodyPr wrap="square" rtlCol="0">
            <a:spAutoFit/>
          </a:bodyPr>
          <a:lstStyle/>
          <a:p>
            <a:r>
              <a:rPr lang="ja-JP" altLang="en-US" sz="1300" b="1">
                <a:latin typeface="メイリオ" panose="020B0604030504040204" pitchFamily="50" charset="-128"/>
                <a:ea typeface="メイリオ" panose="020B0604030504040204" pitchFamily="50" charset="-128"/>
              </a:rPr>
              <a:t>核融合材料照射試験部</a:t>
            </a:r>
          </a:p>
        </p:txBody>
      </p:sp>
      <p:sp>
        <p:nvSpPr>
          <p:cNvPr id="168" name="正方形/長方形 167">
            <a:extLst>
              <a:ext uri="{FF2B5EF4-FFF2-40B4-BE49-F238E27FC236}">
                <a16:creationId xmlns:a16="http://schemas.microsoft.com/office/drawing/2014/main" id="{ADE6B7AC-4FAD-4261-EF56-84BB5A942128}"/>
              </a:ext>
            </a:extLst>
          </p:cNvPr>
          <p:cNvSpPr/>
          <p:nvPr/>
        </p:nvSpPr>
        <p:spPr>
          <a:xfrm rot="21556609">
            <a:off x="6153094" y="2617281"/>
            <a:ext cx="850313" cy="317459"/>
          </a:xfrm>
          <a:prstGeom prst="rect">
            <a:avLst/>
          </a:prstGeom>
        </p:spPr>
        <p:txBody>
          <a:bodyPr wrap="square">
            <a:spAutoFit/>
          </a:bodyPr>
          <a:lstStyle/>
          <a:p>
            <a:r>
              <a:rPr lang="ja-JP" altLang="en-US" sz="1463" b="1">
                <a:solidFill>
                  <a:srgbClr val="0000FF"/>
                </a:solidFill>
                <a:latin typeface="メイリオ" panose="020B0604030504040204" pitchFamily="50" charset="-128"/>
                <a:ea typeface="メイリオ" panose="020B0604030504040204" pitchFamily="50" charset="-128"/>
              </a:rPr>
              <a:t>中性子</a:t>
            </a:r>
            <a:endParaRPr lang="ja-JP" altLang="en-US" sz="1463" b="1">
              <a:solidFill>
                <a:srgbClr val="0000FF"/>
              </a:solidFill>
            </a:endParaRPr>
          </a:p>
        </p:txBody>
      </p:sp>
      <p:sp>
        <p:nvSpPr>
          <p:cNvPr id="34" name="テキスト ボックス 12">
            <a:extLst>
              <a:ext uri="{FF2B5EF4-FFF2-40B4-BE49-F238E27FC236}">
                <a16:creationId xmlns:a16="http://schemas.microsoft.com/office/drawing/2014/main" id="{228A3629-685F-2869-2A28-78AEBD408CF0}"/>
              </a:ext>
            </a:extLst>
          </p:cNvPr>
          <p:cNvSpPr txBox="1">
            <a:spLocks noChangeArrowheads="1"/>
          </p:cNvSpPr>
          <p:nvPr/>
        </p:nvSpPr>
        <p:spPr bwMode="auto">
          <a:xfrm>
            <a:off x="4327182" y="2956803"/>
            <a:ext cx="2697082"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500" b="1">
                <a:effectLst>
                  <a:outerShdw blurRad="50800" dist="38100" dir="2700000" algn="tl" rotWithShape="0">
                    <a:srgbClr val="FF0000"/>
                  </a:outerShdw>
                </a:effectLst>
                <a:latin typeface="Meiryo" charset="-128"/>
                <a:ea typeface="Meiryo" charset="-128"/>
                <a:cs typeface="Meiryo" charset="-128"/>
              </a:rPr>
              <a:t>世界最高強度の中性子を発生</a:t>
            </a:r>
            <a:endParaRPr lang="en-US" altLang="ja-JP" sz="1500" b="1">
              <a:effectLst>
                <a:outerShdw blurRad="50800" dist="38100" dir="2700000" algn="tl" rotWithShape="0">
                  <a:srgbClr val="FF0000"/>
                </a:outerShdw>
              </a:effectLst>
              <a:latin typeface="Meiryo" charset="-128"/>
              <a:ea typeface="Meiryo" charset="-128"/>
              <a:cs typeface="Meiryo" charset="-128"/>
            </a:endParaRPr>
          </a:p>
        </p:txBody>
      </p:sp>
      <p:sp>
        <p:nvSpPr>
          <p:cNvPr id="22" name="円/楕円 21">
            <a:extLst>
              <a:ext uri="{FF2B5EF4-FFF2-40B4-BE49-F238E27FC236}">
                <a16:creationId xmlns:a16="http://schemas.microsoft.com/office/drawing/2014/main" id="{7749FFF7-434A-923D-E809-F0FC48D04195}"/>
              </a:ext>
            </a:extLst>
          </p:cNvPr>
          <p:cNvSpPr/>
          <p:nvPr/>
        </p:nvSpPr>
        <p:spPr>
          <a:xfrm>
            <a:off x="5733364" y="3477693"/>
            <a:ext cx="270870" cy="278501"/>
          </a:xfrm>
          <a:prstGeom prst="ellipse">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cxnSp>
        <p:nvCxnSpPr>
          <p:cNvPr id="23" name="直線矢印コネクタ 22">
            <a:extLst>
              <a:ext uri="{FF2B5EF4-FFF2-40B4-BE49-F238E27FC236}">
                <a16:creationId xmlns:a16="http://schemas.microsoft.com/office/drawing/2014/main" id="{A6827FDF-1B34-CA07-1755-9B2BCBFAFD9D}"/>
              </a:ext>
            </a:extLst>
          </p:cNvPr>
          <p:cNvCxnSpPr>
            <a:cxnSpLocks/>
          </p:cNvCxnSpPr>
          <p:nvPr/>
        </p:nvCxnSpPr>
        <p:spPr>
          <a:xfrm>
            <a:off x="6044604" y="3619605"/>
            <a:ext cx="1202824" cy="153905"/>
          </a:xfrm>
          <a:prstGeom prst="straightConnector1">
            <a:avLst/>
          </a:prstGeom>
          <a:ln w="28575">
            <a:solidFill>
              <a:srgbClr val="FF9300"/>
            </a:solidFill>
            <a:tailEnd type="triangle"/>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F134CE14-CB8C-C41E-CF90-8802B3D1C917}"/>
              </a:ext>
            </a:extLst>
          </p:cNvPr>
          <p:cNvGrpSpPr/>
          <p:nvPr/>
        </p:nvGrpSpPr>
        <p:grpSpPr>
          <a:xfrm>
            <a:off x="240754" y="3314402"/>
            <a:ext cx="4126407" cy="459108"/>
            <a:chOff x="257060" y="3831264"/>
            <a:chExt cx="5078655" cy="565056"/>
          </a:xfrm>
        </p:grpSpPr>
        <p:sp>
          <p:nvSpPr>
            <p:cNvPr id="39" name="正方形/長方形 38">
              <a:extLst>
                <a:ext uri="{FF2B5EF4-FFF2-40B4-BE49-F238E27FC236}">
                  <a16:creationId xmlns:a16="http://schemas.microsoft.com/office/drawing/2014/main" id="{7DBEA8C3-34D9-482A-F45C-B9C93CFEEAFE}"/>
                </a:ext>
              </a:extLst>
            </p:cNvPr>
            <p:cNvSpPr/>
            <p:nvPr/>
          </p:nvSpPr>
          <p:spPr>
            <a:xfrm>
              <a:off x="257060" y="3832232"/>
              <a:ext cx="1248918" cy="269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75" b="1">
                  <a:latin typeface="Meiryo UI" panose="020B0604030504040204" pitchFamily="34" charset="-128"/>
                  <a:ea typeface="Meiryo UI" panose="020B0604030504040204" pitchFamily="34" charset="-128"/>
                </a:rPr>
                <a:t>概念設計</a:t>
              </a:r>
            </a:p>
          </p:txBody>
        </p:sp>
        <p:sp>
          <p:nvSpPr>
            <p:cNvPr id="40" name="正方形/長方形 39">
              <a:extLst>
                <a:ext uri="{FF2B5EF4-FFF2-40B4-BE49-F238E27FC236}">
                  <a16:creationId xmlns:a16="http://schemas.microsoft.com/office/drawing/2014/main" id="{45CBD214-677A-48DE-4964-874C8F244A0B}"/>
                </a:ext>
              </a:extLst>
            </p:cNvPr>
            <p:cNvSpPr/>
            <p:nvPr/>
          </p:nvSpPr>
          <p:spPr>
            <a:xfrm>
              <a:off x="1542300" y="3831266"/>
              <a:ext cx="1248918" cy="26961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75" b="1">
                  <a:latin typeface="Meiryo UI" panose="020B0604030504040204" pitchFamily="34" charset="-128"/>
                  <a:ea typeface="Meiryo UI" panose="020B0604030504040204" pitchFamily="34" charset="-128"/>
                </a:rPr>
                <a:t>工学設計</a:t>
              </a:r>
            </a:p>
          </p:txBody>
        </p:sp>
        <p:sp>
          <p:nvSpPr>
            <p:cNvPr id="41" name="正方形/長方形 40">
              <a:extLst>
                <a:ext uri="{FF2B5EF4-FFF2-40B4-BE49-F238E27FC236}">
                  <a16:creationId xmlns:a16="http://schemas.microsoft.com/office/drawing/2014/main" id="{595DCD7F-9232-5E6D-5487-5A6C94ECDB21}"/>
                </a:ext>
              </a:extLst>
            </p:cNvPr>
            <p:cNvSpPr/>
            <p:nvPr/>
          </p:nvSpPr>
          <p:spPr>
            <a:xfrm>
              <a:off x="2818306" y="3831265"/>
              <a:ext cx="1248918" cy="26961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75" b="1">
                  <a:latin typeface="Meiryo UI" panose="020B0604030504040204" pitchFamily="34" charset="-128"/>
                  <a:ea typeface="Meiryo UI" panose="020B0604030504040204" pitchFamily="34" charset="-128"/>
                </a:rPr>
                <a:t>製作・建設</a:t>
              </a:r>
            </a:p>
          </p:txBody>
        </p:sp>
        <p:sp>
          <p:nvSpPr>
            <p:cNvPr id="42" name="正方形/長方形 41">
              <a:extLst>
                <a:ext uri="{FF2B5EF4-FFF2-40B4-BE49-F238E27FC236}">
                  <a16:creationId xmlns:a16="http://schemas.microsoft.com/office/drawing/2014/main" id="{005ED13E-6261-309E-1226-792E7F5E3BD3}"/>
                </a:ext>
              </a:extLst>
            </p:cNvPr>
            <p:cNvSpPr/>
            <p:nvPr/>
          </p:nvSpPr>
          <p:spPr>
            <a:xfrm>
              <a:off x="4086797" y="3831264"/>
              <a:ext cx="1248918" cy="26961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75" b="1">
                  <a:latin typeface="Meiryo UI" panose="020B0604030504040204" pitchFamily="34" charset="-128"/>
                  <a:ea typeface="Meiryo UI" panose="020B0604030504040204" pitchFamily="34" charset="-128"/>
                </a:rPr>
                <a:t>データ取得</a:t>
              </a:r>
            </a:p>
          </p:txBody>
        </p:sp>
        <p:sp>
          <p:nvSpPr>
            <p:cNvPr id="43" name="三角形 42">
              <a:extLst>
                <a:ext uri="{FF2B5EF4-FFF2-40B4-BE49-F238E27FC236}">
                  <a16:creationId xmlns:a16="http://schemas.microsoft.com/office/drawing/2014/main" id="{BB6FDC48-55EE-A13B-3334-54DEE2239B8D}"/>
                </a:ext>
              </a:extLst>
            </p:cNvPr>
            <p:cNvSpPr/>
            <p:nvPr/>
          </p:nvSpPr>
          <p:spPr>
            <a:xfrm>
              <a:off x="1515212" y="4031527"/>
              <a:ext cx="184423" cy="158796"/>
            </a:xfrm>
            <a:prstGeom prst="triangl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4" name="テキスト ボックス 43">
              <a:extLst>
                <a:ext uri="{FF2B5EF4-FFF2-40B4-BE49-F238E27FC236}">
                  <a16:creationId xmlns:a16="http://schemas.microsoft.com/office/drawing/2014/main" id="{C894F20E-331B-416F-25E4-7AB807F4B4B6}"/>
                </a:ext>
              </a:extLst>
            </p:cNvPr>
            <p:cNvSpPr txBox="1"/>
            <p:nvPr/>
          </p:nvSpPr>
          <p:spPr>
            <a:xfrm>
              <a:off x="1656931" y="4098013"/>
              <a:ext cx="984885" cy="298307"/>
            </a:xfrm>
            <a:prstGeom prst="rect">
              <a:avLst/>
            </a:prstGeom>
            <a:noFill/>
            <a:ln>
              <a:noFill/>
            </a:ln>
          </p:spPr>
          <p:txBody>
            <a:bodyPr wrap="none" rtlCol="0">
              <a:spAutoFit/>
            </a:bodyPr>
            <a:lstStyle/>
            <a:p>
              <a:r>
                <a:rPr lang="ja-JP" altLang="en-US" sz="975" b="1">
                  <a:latin typeface="Meiryo UI" panose="020B0604030504040204" pitchFamily="34" charset="-128"/>
                  <a:ea typeface="Meiryo UI" panose="020B0604030504040204" pitchFamily="34" charset="-128"/>
                </a:rPr>
                <a:t>現在の進捗</a:t>
              </a:r>
            </a:p>
          </p:txBody>
        </p:sp>
      </p:grpSp>
      <p:sp>
        <p:nvSpPr>
          <p:cNvPr id="28" name="テキスト ボックス 27">
            <a:extLst>
              <a:ext uri="{FF2B5EF4-FFF2-40B4-BE49-F238E27FC236}">
                <a16:creationId xmlns:a16="http://schemas.microsoft.com/office/drawing/2014/main" id="{5FB8C78E-009D-1F34-33F1-19F472594648}"/>
              </a:ext>
            </a:extLst>
          </p:cNvPr>
          <p:cNvSpPr txBox="1"/>
          <p:nvPr/>
        </p:nvSpPr>
        <p:spPr>
          <a:xfrm>
            <a:off x="7145150" y="5249194"/>
            <a:ext cx="2884245" cy="523220"/>
          </a:xfrm>
          <a:prstGeom prst="rect">
            <a:avLst/>
          </a:prstGeom>
          <a:noFill/>
        </p:spPr>
        <p:txBody>
          <a:bodyPr wrap="square" rtlCol="0">
            <a:spAutoFit/>
          </a:bodyPr>
          <a:lstStyle/>
          <a:p>
            <a:pPr algn="ctr"/>
            <a:r>
              <a:rPr lang="en-US" altLang="ja-JP" sz="1400" b="1" dirty="0">
                <a:latin typeface="Meiryo UI" panose="020B0604030504040204" pitchFamily="34" charset="-128"/>
                <a:ea typeface="Meiryo UI" panose="020B0604030504040204" pitchFamily="34" charset="-128"/>
              </a:rPr>
              <a:t>A-FNS</a:t>
            </a:r>
            <a:r>
              <a:rPr lang="ja-JP" altLang="en-US" sz="1400" b="1">
                <a:latin typeface="Meiryo UI" panose="020B0604030504040204" pitchFamily="34" charset="-128"/>
                <a:ea typeface="Meiryo UI" panose="020B0604030504040204" pitchFamily="34" charset="-128"/>
              </a:rPr>
              <a:t>照射試験セル及び</a:t>
            </a:r>
            <a:endParaRPr lang="en-US" altLang="ja-JP" sz="1400" b="1" dirty="0">
              <a:latin typeface="Meiryo UI" panose="020B0604030504040204" pitchFamily="34" charset="-128"/>
              <a:ea typeface="Meiryo UI" panose="020B0604030504040204" pitchFamily="34" charset="-128"/>
            </a:endParaRPr>
          </a:p>
          <a:p>
            <a:pPr algn="ctr"/>
            <a:r>
              <a:rPr lang="ja-JP" altLang="en-US" sz="1400" b="1">
                <a:latin typeface="Meiryo UI" panose="020B0604030504040204" pitchFamily="34" charset="-128"/>
                <a:ea typeface="Meiryo UI" panose="020B0604030504040204" pitchFamily="34" charset="-128"/>
              </a:rPr>
              <a:t>照射試験モジュール概念図</a:t>
            </a:r>
          </a:p>
        </p:txBody>
      </p:sp>
      <p:sp>
        <p:nvSpPr>
          <p:cNvPr id="2" name="テキスト ボックス 1">
            <a:extLst>
              <a:ext uri="{FF2B5EF4-FFF2-40B4-BE49-F238E27FC236}">
                <a16:creationId xmlns:a16="http://schemas.microsoft.com/office/drawing/2014/main" id="{5FD792AF-4933-4540-3CEF-BD1C38B85629}"/>
              </a:ext>
            </a:extLst>
          </p:cNvPr>
          <p:cNvSpPr txBox="1"/>
          <p:nvPr/>
        </p:nvSpPr>
        <p:spPr>
          <a:xfrm>
            <a:off x="475835" y="5842000"/>
            <a:ext cx="8334336" cy="923330"/>
          </a:xfrm>
          <a:prstGeom prst="rect">
            <a:avLst/>
          </a:prstGeom>
          <a:noFill/>
        </p:spPr>
        <p:txBody>
          <a:bodyPr wrap="square" rtlCol="0">
            <a:spAutoFit/>
          </a:bodyPr>
          <a:lstStyle/>
          <a:p>
            <a:pPr marL="285750" indent="-285750">
              <a:buFont typeface="Wingdings" pitchFamily="2" charset="2"/>
              <a:buChar char="l"/>
            </a:pPr>
            <a:r>
              <a:rPr lang="ja-JP" altLang="en-US" b="1">
                <a:latin typeface="Meiryo UI" panose="020B0604030504040204" pitchFamily="34" charset="-128"/>
                <a:ea typeface="Meiryo UI" panose="020B0604030504040204" pitchFamily="34" charset="-128"/>
              </a:rPr>
              <a:t>日本独自の活動として、核融合中性子源</a:t>
            </a:r>
            <a:r>
              <a:rPr lang="en-US" altLang="ja-JP" b="1" dirty="0">
                <a:latin typeface="Meiryo UI" panose="020B0604030504040204" pitchFamily="34" charset="-128"/>
                <a:ea typeface="Meiryo UI" panose="020B0604030504040204" pitchFamily="34" charset="-128"/>
              </a:rPr>
              <a:t>A-FNS</a:t>
            </a:r>
            <a:r>
              <a:rPr lang="ja-JP" altLang="en-US" b="1">
                <a:latin typeface="Meiryo UI" panose="020B0604030504040204" pitchFamily="34" charset="-128"/>
                <a:ea typeface="Meiryo UI" panose="020B0604030504040204" pitchFamily="34" charset="-128"/>
              </a:rPr>
              <a:t>の</a:t>
            </a:r>
            <a:r>
              <a:rPr lang="en-US" altLang="ja-JP" b="1" dirty="0">
                <a:latin typeface="Meiryo UI" panose="020B0604030504040204" pitchFamily="34" charset="-128"/>
                <a:ea typeface="Meiryo UI" panose="020B0604030504040204" pitchFamily="34" charset="-128"/>
              </a:rPr>
              <a:t>R</a:t>
            </a:r>
            <a:r>
              <a:rPr lang="ja-JP" altLang="en-US" b="1">
                <a:latin typeface="Meiryo UI" panose="020B0604030504040204" pitchFamily="34" charset="-128"/>
                <a:ea typeface="Meiryo UI" panose="020B0604030504040204" pitchFamily="34" charset="-128"/>
              </a:rPr>
              <a:t>＆</a:t>
            </a:r>
            <a:r>
              <a:rPr lang="en-US" altLang="ja-JP" b="1" dirty="0">
                <a:latin typeface="Meiryo UI" panose="020B0604030504040204" pitchFamily="34" charset="-128"/>
                <a:ea typeface="Meiryo UI" panose="020B0604030504040204" pitchFamily="34" charset="-128"/>
              </a:rPr>
              <a:t>D</a:t>
            </a:r>
            <a:r>
              <a:rPr lang="ja-JP" altLang="en-US" b="1">
                <a:latin typeface="Meiryo UI" panose="020B0604030504040204" pitchFamily="34" charset="-128"/>
                <a:ea typeface="Meiryo UI" panose="020B0604030504040204" pitchFamily="34" charset="-128"/>
              </a:rPr>
              <a:t>と設計活動を実施</a:t>
            </a:r>
            <a:endParaRPr lang="en-US" altLang="ja-JP" b="1"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lang="en-US" altLang="ja-JP" b="1" dirty="0">
                <a:latin typeface="Meiryo UI" panose="020B0604030504040204" pitchFamily="34" charset="-128"/>
                <a:ea typeface="Meiryo UI" panose="020B0604030504040204" pitchFamily="34" charset="-128"/>
              </a:rPr>
              <a:t>2020</a:t>
            </a:r>
            <a:r>
              <a:rPr lang="ja-JP" altLang="en-US" b="1">
                <a:latin typeface="Meiryo UI" panose="020B0604030504040204" pitchFamily="34" charset="-128"/>
                <a:ea typeface="Meiryo UI" panose="020B0604030504040204" pitchFamily="34" charset="-128"/>
              </a:rPr>
              <a:t>年に概念設計書が完成し、現在は</a:t>
            </a:r>
            <a:r>
              <a:rPr lang="en-US" altLang="ja-JP" b="1" dirty="0">
                <a:latin typeface="Meiryo UI" panose="020B0604030504040204" pitchFamily="34" charset="-128"/>
                <a:ea typeface="Meiryo UI" panose="020B0604030504040204" pitchFamily="34" charset="-128"/>
              </a:rPr>
              <a:t>2030</a:t>
            </a:r>
            <a:r>
              <a:rPr lang="ja-JP" altLang="en-US" b="1">
                <a:latin typeface="Meiryo UI" panose="020B0604030504040204" pitchFamily="34" charset="-128"/>
                <a:ea typeface="Meiryo UI" panose="020B0604030504040204" pitchFamily="34" charset="-128"/>
              </a:rPr>
              <a:t>年くらいを目標に工学設計を実施中</a:t>
            </a:r>
            <a:endParaRPr lang="en-US" altLang="ja-JP" b="1"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lang="ja-JP" altLang="en-US" b="1">
                <a:latin typeface="Meiryo UI" panose="020B0604030504040204" pitchFamily="34" charset="-128"/>
                <a:ea typeface="Meiryo UI" panose="020B0604030504040204" pitchFamily="34" charset="-128"/>
              </a:rPr>
              <a:t>欧州側は独自に</a:t>
            </a:r>
            <a:r>
              <a:rPr lang="en-US" altLang="ja-JP" b="1" dirty="0">
                <a:latin typeface="Meiryo UI" panose="020B0604030504040204" pitchFamily="34" charset="-128"/>
                <a:ea typeface="Meiryo UI" panose="020B0604030504040204" pitchFamily="34" charset="-128"/>
              </a:rPr>
              <a:t>DONES</a:t>
            </a:r>
            <a:r>
              <a:rPr lang="ja-JP" altLang="en-US" b="1">
                <a:latin typeface="Meiryo UI" panose="020B0604030504040204" pitchFamily="34" charset="-128"/>
                <a:ea typeface="Meiryo UI" panose="020B0604030504040204" pitchFamily="34" charset="-128"/>
              </a:rPr>
              <a:t>を検討していたところ（</a:t>
            </a:r>
            <a:r>
              <a:rPr lang="en-US" altLang="ja-JP" b="1" dirty="0">
                <a:latin typeface="Meiryo UI" panose="020B0604030504040204" pitchFamily="34" charset="-128"/>
                <a:ea typeface="Meiryo UI" panose="020B0604030504040204" pitchFamily="34" charset="-128"/>
              </a:rPr>
              <a:t>A-FNS</a:t>
            </a:r>
            <a:r>
              <a:rPr lang="ja-JP" altLang="en-US" b="1">
                <a:latin typeface="Meiryo UI" panose="020B0604030504040204" pitchFamily="34" charset="-128"/>
                <a:ea typeface="Meiryo UI" panose="020B0604030504040204" pitchFamily="34" charset="-128"/>
              </a:rPr>
              <a:t>とほぼ同じスペック）</a:t>
            </a:r>
          </a:p>
        </p:txBody>
      </p:sp>
      <p:sp>
        <p:nvSpPr>
          <p:cNvPr id="7" name="テキスト ボックス 6">
            <a:extLst>
              <a:ext uri="{FF2B5EF4-FFF2-40B4-BE49-F238E27FC236}">
                <a16:creationId xmlns:a16="http://schemas.microsoft.com/office/drawing/2014/main" id="{B6F801B0-2918-7E61-8445-68B2FE4EEDB9}"/>
              </a:ext>
            </a:extLst>
          </p:cNvPr>
          <p:cNvSpPr txBox="1"/>
          <p:nvPr/>
        </p:nvSpPr>
        <p:spPr>
          <a:xfrm>
            <a:off x="6986588" y="2936082"/>
            <a:ext cx="2675732" cy="307777"/>
          </a:xfrm>
          <a:prstGeom prst="rect">
            <a:avLst/>
          </a:prstGeom>
          <a:noFill/>
        </p:spPr>
        <p:txBody>
          <a:bodyPr wrap="none" rtlCol="0">
            <a:spAutoFit/>
          </a:bodyPr>
          <a:lstStyle/>
          <a:p>
            <a:r>
              <a:rPr kumimoji="1" lang="ja-JP" altLang="en-US" sz="1400" b="1">
                <a:solidFill>
                  <a:srgbClr val="FF0000"/>
                </a:solidFill>
                <a:latin typeface="Meiryo UI" panose="020B0604030504040204" pitchFamily="34" charset="-128"/>
                <a:ea typeface="Meiryo UI" panose="020B0604030504040204" pitchFamily="34" charset="-128"/>
              </a:rPr>
              <a:t>中性子発生量</a:t>
            </a:r>
            <a:r>
              <a:rPr kumimoji="1" lang="en-US" altLang="ja-JP" sz="1400" b="1" dirty="0">
                <a:solidFill>
                  <a:srgbClr val="FF0000"/>
                </a:solidFill>
                <a:latin typeface="Meiryo UI" panose="020B0604030504040204" pitchFamily="34" charset="-128"/>
                <a:ea typeface="Meiryo UI" panose="020B0604030504040204" pitchFamily="34" charset="-128"/>
              </a:rPr>
              <a:t> 6.8x 10</a:t>
            </a:r>
            <a:r>
              <a:rPr kumimoji="1" lang="en-US" altLang="ja-JP" sz="1400" b="1" baseline="30000" dirty="0">
                <a:solidFill>
                  <a:srgbClr val="FF0000"/>
                </a:solidFill>
                <a:latin typeface="Meiryo UI" panose="020B0604030504040204" pitchFamily="34" charset="-128"/>
                <a:ea typeface="Meiryo UI" panose="020B0604030504040204" pitchFamily="34" charset="-128"/>
              </a:rPr>
              <a:t>16</a:t>
            </a:r>
            <a:r>
              <a:rPr kumimoji="1" lang="ja-JP" altLang="en-US" sz="1400" b="1">
                <a:solidFill>
                  <a:srgbClr val="FF0000"/>
                </a:solidFill>
                <a:latin typeface="Meiryo UI" panose="020B0604030504040204" pitchFamily="34" charset="-128"/>
                <a:ea typeface="Meiryo UI" panose="020B0604030504040204" pitchFamily="34" charset="-128"/>
              </a:rPr>
              <a:t>個</a:t>
            </a:r>
            <a:r>
              <a:rPr kumimoji="1" lang="en-US" altLang="ja-JP" sz="1400" b="1" dirty="0">
                <a:solidFill>
                  <a:srgbClr val="FF0000"/>
                </a:solidFill>
                <a:latin typeface="Meiryo UI" panose="020B0604030504040204" pitchFamily="34" charset="-128"/>
                <a:ea typeface="Meiryo UI" panose="020B0604030504040204" pitchFamily="34" charset="-128"/>
              </a:rPr>
              <a:t>/</a:t>
            </a:r>
            <a:r>
              <a:rPr kumimoji="1" lang="ja-JP" altLang="en-US" sz="1400" b="1">
                <a:solidFill>
                  <a:srgbClr val="FF0000"/>
                </a:solidFill>
                <a:latin typeface="Meiryo UI" panose="020B0604030504040204" pitchFamily="34" charset="-128"/>
                <a:ea typeface="Meiryo UI" panose="020B0604030504040204" pitchFamily="34" charset="-128"/>
              </a:rPr>
              <a:t>秒</a:t>
            </a:r>
          </a:p>
        </p:txBody>
      </p:sp>
      <p:sp>
        <p:nvSpPr>
          <p:cNvPr id="12" name="スライド番号プレースホルダー 3">
            <a:extLst>
              <a:ext uri="{FF2B5EF4-FFF2-40B4-BE49-F238E27FC236}">
                <a16:creationId xmlns:a16="http://schemas.microsoft.com/office/drawing/2014/main" id="{C9AC05D7-2D1F-B44F-0F4E-B3674B165990}"/>
              </a:ext>
            </a:extLst>
          </p:cNvPr>
          <p:cNvSpPr txBox="1">
            <a:spLocks/>
          </p:cNvSpPr>
          <p:nvPr/>
        </p:nvSpPr>
        <p:spPr>
          <a:xfrm>
            <a:off x="9273918" y="6378856"/>
            <a:ext cx="516676" cy="376958"/>
          </a:xfrm>
          <a:prstGeom prst="rect">
            <a:avLst/>
          </a:prstGeom>
          <a:solidFill>
            <a:srgbClr val="FFFC00"/>
          </a:solidFill>
          <a:ln>
            <a:solidFill>
              <a:schemeClr val="tx1"/>
            </a:solid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93E0F35-3618-426D-8898-F6D86590068B}" type="slidenum">
              <a:rPr kumimoji="1" lang="ja-JP" altLang="en-US" sz="1800" b="1" smtClean="0">
                <a:solidFill>
                  <a:schemeClr val="tx1"/>
                </a:solidFill>
                <a:latin typeface="Meiryo UI" panose="020B0604030504040204" pitchFamily="34" charset="-128"/>
                <a:ea typeface="Meiryo UI" panose="020B0604030504040204" pitchFamily="34" charset="-128"/>
              </a:rPr>
              <a:pPr algn="ctr"/>
              <a:t>6</a:t>
            </a:fld>
            <a:endParaRPr kumimoji="1" lang="ja-JP" altLang="en-US" sz="1800" b="1" dirty="0">
              <a:solidFill>
                <a:schemeClr val="tx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19860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57D43FD-8F96-B3C4-CE30-E9A89E8EECF6}"/>
              </a:ext>
            </a:extLst>
          </p:cNvPr>
          <p:cNvSpPr txBox="1"/>
          <p:nvPr/>
        </p:nvSpPr>
        <p:spPr>
          <a:xfrm>
            <a:off x="1193443" y="77416"/>
            <a:ext cx="6827510" cy="442429"/>
          </a:xfrm>
          <a:prstGeom prst="rect">
            <a:avLst/>
          </a:prstGeom>
          <a:noFill/>
          <a:effectLst>
            <a:outerShdw blurRad="50800" dist="50800" dir="5400000" algn="ctr" rotWithShape="0">
              <a:srgbClr val="000000">
                <a:alpha val="40000"/>
              </a:srgbClr>
            </a:outerShdw>
          </a:effectLst>
        </p:spPr>
        <p:txBody>
          <a:bodyPr wrap="none" rtlCol="0">
            <a:spAutoFit/>
          </a:bodyPr>
          <a:lstStyle/>
          <a:p>
            <a:pPr algn="ctr"/>
            <a:r>
              <a:rPr lang="en-US" altLang="ja-JP" sz="2275" b="1" kern="0" dirty="0">
                <a:solidFill>
                  <a:srgbClr val="0003FF"/>
                </a:solidFill>
                <a:latin typeface="Meiryo UI" panose="020B0604030504040204" pitchFamily="50" charset="-128"/>
                <a:ea typeface="Meiryo UI" panose="020B0604030504040204" pitchFamily="50" charset="-128"/>
                <a:cs typeface="メイリオ" panose="020B0604030504040204" pitchFamily="50" charset="-128"/>
              </a:rPr>
              <a:t>IFMIF/EVEDA</a:t>
            </a:r>
            <a:r>
              <a:rPr lang="ja-JP" altLang="en-US" sz="2275" b="1" kern="0">
                <a:solidFill>
                  <a:srgbClr val="0003FF"/>
                </a:solidFill>
                <a:latin typeface="Meiryo UI" panose="020B0604030504040204" pitchFamily="50" charset="-128"/>
                <a:ea typeface="Meiryo UI" panose="020B0604030504040204" pitchFamily="50" charset="-128"/>
                <a:cs typeface="メイリオ" panose="020B0604030504040204" pitchFamily="50" charset="-128"/>
              </a:rPr>
              <a:t>事業＆</a:t>
            </a:r>
            <a:r>
              <a:rPr lang="en-US" altLang="ja-JP" sz="2275" b="1" kern="0" dirty="0">
                <a:solidFill>
                  <a:srgbClr val="0003FF"/>
                </a:solidFill>
                <a:latin typeface="Meiryo UI" panose="020B0604030504040204" pitchFamily="50" charset="-128"/>
                <a:ea typeface="Meiryo UI" panose="020B0604030504040204" pitchFamily="50" charset="-128"/>
                <a:cs typeface="メイリオ" panose="020B0604030504040204" pitchFamily="50" charset="-128"/>
              </a:rPr>
              <a:t>A-FNS</a:t>
            </a:r>
            <a:r>
              <a:rPr lang="ja-JP" altLang="en-US" sz="2275" b="1" kern="0">
                <a:solidFill>
                  <a:srgbClr val="0003FF"/>
                </a:solidFill>
                <a:latin typeface="Meiryo UI" panose="020B0604030504040204" pitchFamily="50" charset="-128"/>
                <a:ea typeface="Meiryo UI" panose="020B0604030504040204" pitchFamily="50" charset="-128"/>
                <a:cs typeface="メイリオ" panose="020B0604030504040204" pitchFamily="50" charset="-128"/>
              </a:rPr>
              <a:t>検討で見えてきた課題</a:t>
            </a:r>
            <a:endParaRPr lang="en-US" altLang="ja-JP" sz="1625" b="1" kern="0" dirty="0">
              <a:solidFill>
                <a:srgbClr val="0003FF"/>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558ABCFC-DD80-C12F-293D-E6C3EEA5F475}"/>
              </a:ext>
            </a:extLst>
          </p:cNvPr>
          <p:cNvSpPr txBox="1"/>
          <p:nvPr/>
        </p:nvSpPr>
        <p:spPr>
          <a:xfrm>
            <a:off x="741631" y="1507233"/>
            <a:ext cx="8221700" cy="1477328"/>
          </a:xfrm>
          <a:prstGeom prst="rect">
            <a:avLst/>
          </a:prstGeom>
          <a:noFill/>
        </p:spPr>
        <p:txBody>
          <a:bodyPr wrap="square" rtlCol="0">
            <a:spAutoFit/>
          </a:bodyPr>
          <a:lstStyle/>
          <a:p>
            <a:pPr marL="285750" indent="-285750">
              <a:buFont typeface="Wingdings" pitchFamily="2" charset="2"/>
              <a:buChar char="l"/>
            </a:pPr>
            <a:r>
              <a:rPr kumimoji="1" lang="en-US" altLang="ja-JP" dirty="0">
                <a:latin typeface="Meiryo UI" panose="020B0604030504040204" pitchFamily="34" charset="-128"/>
                <a:ea typeface="Meiryo UI" panose="020B0604030504040204" pitchFamily="34" charset="-128"/>
              </a:rPr>
              <a:t>100mA</a:t>
            </a:r>
            <a:r>
              <a:rPr kumimoji="1" lang="ja-JP" altLang="en-US">
                <a:latin typeface="Meiryo UI" panose="020B0604030504040204" pitchFamily="34" charset="-128"/>
                <a:ea typeface="Meiryo UI" panose="020B0604030504040204" pitchFamily="34" charset="-128"/>
              </a:rPr>
              <a:t>を超える重陽子ビームで連続動作の実証（</a:t>
            </a:r>
            <a:r>
              <a:rPr kumimoji="1" lang="en-US" altLang="ja-JP" dirty="0">
                <a:latin typeface="Meiryo UI" panose="020B0604030504040204" pitchFamily="34" charset="-128"/>
                <a:ea typeface="Meiryo UI" panose="020B0604030504040204" pitchFamily="34" charset="-128"/>
              </a:rPr>
              <a:t>RF</a:t>
            </a:r>
            <a:r>
              <a:rPr kumimoji="1" lang="ja-JP" altLang="en-US">
                <a:latin typeface="Meiryo UI" panose="020B0604030504040204" pitchFamily="34" charset="-128"/>
                <a:ea typeface="Meiryo UI" panose="020B0604030504040204" pitchFamily="34" charset="-128"/>
              </a:rPr>
              <a:t>カプラー、</a:t>
            </a:r>
            <a:r>
              <a:rPr kumimoji="1" lang="en-US" altLang="ja-JP" dirty="0">
                <a:latin typeface="Meiryo UI" panose="020B0604030504040204" pitchFamily="34" charset="-128"/>
                <a:ea typeface="Meiryo UI" panose="020B0604030504040204" pitchFamily="34" charset="-128"/>
              </a:rPr>
              <a:t>SRF</a:t>
            </a:r>
            <a:r>
              <a:rPr kumimoji="1" lang="ja-JP" altLang="en-US">
                <a:latin typeface="Meiryo UI" panose="020B0604030504040204" pitchFamily="34" charset="-128"/>
                <a:ea typeface="Meiryo UI" panose="020B0604030504040204" pitchFamily="34" charset="-128"/>
              </a:rPr>
              <a:t>）</a:t>
            </a:r>
            <a:endParaRPr kumimoji="1" lang="en-US" altLang="ja-JP"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kumimoji="1" lang="ja-JP" altLang="en-US">
                <a:latin typeface="Meiryo UI" panose="020B0604030504040204" pitchFamily="34" charset="-128"/>
                <a:ea typeface="Meiryo UI" panose="020B0604030504040204" pitchFamily="34" charset="-128"/>
              </a:rPr>
              <a:t>ビーム損失の制御の実証（ビームハロー、放射化、ハンズオンメンテナンス等）</a:t>
            </a:r>
            <a:endParaRPr kumimoji="1" lang="en-US" altLang="ja-JP"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kumimoji="1" lang="ja-JP" altLang="en-US">
                <a:latin typeface="Meiryo UI" panose="020B0604030504040204" pitchFamily="34" charset="-128"/>
                <a:ea typeface="Meiryo UI" panose="020B0604030504040204" pitchFamily="34" charset="-128"/>
              </a:rPr>
              <a:t>高可動率（目標</a:t>
            </a:r>
            <a:r>
              <a:rPr kumimoji="1" lang="en-US" altLang="ja-JP" dirty="0">
                <a:latin typeface="Meiryo UI" panose="020B0604030504040204" pitchFamily="34" charset="-128"/>
                <a:ea typeface="Meiryo UI" panose="020B0604030504040204" pitchFamily="34" charset="-128"/>
              </a:rPr>
              <a:t>75%</a:t>
            </a:r>
            <a:r>
              <a:rPr kumimoji="1" lang="ja-JP" altLang="en-US">
                <a:latin typeface="Meiryo UI" panose="020B0604030504040204" pitchFamily="34" charset="-128"/>
                <a:ea typeface="Meiryo UI" panose="020B0604030504040204" pitchFamily="34" charset="-128"/>
              </a:rPr>
              <a:t>）の達成</a:t>
            </a:r>
            <a:endParaRPr kumimoji="1" lang="en-US" altLang="ja-JP"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kumimoji="1" lang="ja-JP" altLang="en-US">
                <a:latin typeface="Meiryo UI" panose="020B0604030504040204" pitchFamily="34" charset="-128"/>
                <a:ea typeface="Meiryo UI" panose="020B0604030504040204" pitchFamily="34" charset="-128"/>
              </a:rPr>
              <a:t>ターゲットからの</a:t>
            </a:r>
            <a:r>
              <a:rPr kumimoji="1" lang="en-US" altLang="ja-JP" dirty="0">
                <a:latin typeface="Meiryo UI" panose="020B0604030504040204" pitchFamily="34" charset="-128"/>
                <a:ea typeface="Meiryo UI" panose="020B0604030504040204" pitchFamily="34" charset="-128"/>
              </a:rPr>
              <a:t>Li</a:t>
            </a:r>
            <a:r>
              <a:rPr kumimoji="1" lang="ja-JP" altLang="en-US">
                <a:latin typeface="Meiryo UI" panose="020B0604030504040204" pitchFamily="34" charset="-128"/>
                <a:ea typeface="Meiryo UI" panose="020B0604030504040204" pitchFamily="34" charset="-128"/>
              </a:rPr>
              <a:t>蒸気の影響</a:t>
            </a:r>
            <a:endParaRPr kumimoji="1" lang="en-US" altLang="ja-JP"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kumimoji="1" lang="ja-JP" altLang="en-US">
                <a:latin typeface="Meiryo UI" panose="020B0604030504040204" pitchFamily="34" charset="-128"/>
                <a:ea typeface="Meiryo UI" panose="020B0604030504040204" pitchFamily="34" charset="-128"/>
              </a:rPr>
              <a:t>運用コスト</a:t>
            </a:r>
            <a:endParaRPr kumimoji="1" lang="ja-JP" altLang="en-US"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F05EB6E1-F6F9-CE5A-FEEA-4F540D456A09}"/>
              </a:ext>
            </a:extLst>
          </p:cNvPr>
          <p:cNvSpPr txBox="1"/>
          <p:nvPr/>
        </p:nvSpPr>
        <p:spPr>
          <a:xfrm>
            <a:off x="56336" y="867328"/>
            <a:ext cx="7428797" cy="646331"/>
          </a:xfrm>
          <a:prstGeom prst="rect">
            <a:avLst/>
          </a:prstGeom>
          <a:noFill/>
        </p:spPr>
        <p:txBody>
          <a:bodyPr wrap="square" rtlCol="0">
            <a:spAutoFit/>
          </a:bodyPr>
          <a:lstStyle/>
          <a:p>
            <a:r>
              <a:rPr kumimoji="1" lang="ja-JP" altLang="en-US">
                <a:latin typeface="Meiryo UI" panose="020B0604030504040204" pitchFamily="34" charset="-128"/>
                <a:ea typeface="Meiryo UI" panose="020B0604030504040204" pitchFamily="34" charset="-128"/>
              </a:rPr>
              <a:t>（加速器）</a:t>
            </a:r>
            <a:r>
              <a:rPr kumimoji="1" lang="ja-JP" altLang="en-US" b="1">
                <a:solidFill>
                  <a:srgbClr val="FF0000"/>
                </a:solidFill>
                <a:latin typeface="Meiryo UI" panose="020B0604030504040204" pitchFamily="34" charset="-128"/>
                <a:ea typeface="Meiryo UI" panose="020B0604030504040204" pitchFamily="34" charset="-128"/>
              </a:rPr>
              <a:t>総電流</a:t>
            </a:r>
            <a:r>
              <a:rPr kumimoji="1" lang="en-US" altLang="ja-JP" b="1" dirty="0">
                <a:solidFill>
                  <a:srgbClr val="FF0000"/>
                </a:solidFill>
                <a:latin typeface="Meiryo UI" panose="020B0604030504040204" pitchFamily="34" charset="-128"/>
                <a:ea typeface="Meiryo UI" panose="020B0604030504040204" pitchFamily="34" charset="-128"/>
              </a:rPr>
              <a:t>150mA</a:t>
            </a:r>
            <a:r>
              <a:rPr kumimoji="1" lang="ja-JP" altLang="en-US" b="1">
                <a:solidFill>
                  <a:srgbClr val="FF0000"/>
                </a:solidFill>
                <a:latin typeface="Meiryo UI" panose="020B0604030504040204" pitchFamily="34" charset="-128"/>
                <a:ea typeface="Meiryo UI" panose="020B0604030504040204" pitchFamily="34" charset="-128"/>
              </a:rPr>
              <a:t>の重陽子イオン源の連続動作、</a:t>
            </a:r>
            <a:endParaRPr kumimoji="1" lang="en-US" altLang="ja-JP" b="1" dirty="0">
              <a:solidFill>
                <a:srgbClr val="FF0000"/>
              </a:solidFill>
              <a:latin typeface="Meiryo UI" panose="020B0604030504040204" pitchFamily="34" charset="-128"/>
              <a:ea typeface="Meiryo UI" panose="020B0604030504040204" pitchFamily="34" charset="-128"/>
            </a:endParaRPr>
          </a:p>
          <a:p>
            <a:r>
              <a:rPr kumimoji="1" lang="ja-JP" altLang="en-US" b="1">
                <a:solidFill>
                  <a:srgbClr val="FF0000"/>
                </a:solidFill>
                <a:latin typeface="Meiryo UI" panose="020B0604030504040204" pitchFamily="34" charset="-128"/>
                <a:ea typeface="Meiryo UI" panose="020B0604030504040204" pitchFamily="34" charset="-128"/>
              </a:rPr>
              <a:t>　　　　　　　　</a:t>
            </a:r>
            <a:r>
              <a:rPr kumimoji="1" lang="en-US" altLang="ja-JP" b="1" dirty="0">
                <a:solidFill>
                  <a:srgbClr val="FF0000"/>
                </a:solidFill>
                <a:latin typeface="Meiryo UI" panose="020B0604030504040204" pitchFamily="34" charset="-128"/>
                <a:ea typeface="Meiryo UI" panose="020B0604030504040204" pitchFamily="34" charset="-128"/>
              </a:rPr>
              <a:t>120mA-5MeV, 8.75%</a:t>
            </a:r>
            <a:r>
              <a:rPr kumimoji="1" lang="ja-JP" altLang="en-US" b="1">
                <a:solidFill>
                  <a:srgbClr val="FF0000"/>
                </a:solidFill>
                <a:latin typeface="Meiryo UI" panose="020B0604030504040204" pitchFamily="34" charset="-128"/>
                <a:ea typeface="Meiryo UI" panose="020B0604030504040204" pitchFamily="34" charset="-128"/>
              </a:rPr>
              <a:t>までの重陽子ビーム加速の達成</a:t>
            </a:r>
            <a:endParaRPr kumimoji="1" lang="ja-JP" altLang="en-US" b="1" dirty="0">
              <a:solidFill>
                <a:srgbClr val="FF0000"/>
              </a:solidFill>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2B84DCF7-A0F7-B6BD-EA50-CCD2B5DE8B2F}"/>
              </a:ext>
            </a:extLst>
          </p:cNvPr>
          <p:cNvSpPr txBox="1"/>
          <p:nvPr/>
        </p:nvSpPr>
        <p:spPr>
          <a:xfrm>
            <a:off x="0" y="3324064"/>
            <a:ext cx="7897827" cy="369332"/>
          </a:xfrm>
          <a:prstGeom prst="rect">
            <a:avLst/>
          </a:prstGeom>
          <a:noFill/>
        </p:spPr>
        <p:txBody>
          <a:bodyPr wrap="square" rtlCol="0">
            <a:spAutoFit/>
          </a:bodyPr>
          <a:lstStyle/>
          <a:p>
            <a:r>
              <a:rPr kumimoji="1" lang="ja-JP" altLang="en-US">
                <a:latin typeface="Meiryo UI" panose="020B0604030504040204" pitchFamily="34" charset="-128"/>
                <a:ea typeface="Meiryo UI" panose="020B0604030504040204" pitchFamily="34" charset="-128"/>
              </a:rPr>
              <a:t>（ターゲット）</a:t>
            </a:r>
            <a:r>
              <a:rPr kumimoji="1" lang="ja-JP" altLang="en-US" b="1">
                <a:solidFill>
                  <a:srgbClr val="FF0000"/>
                </a:solidFill>
                <a:latin typeface="Meiryo UI" panose="020B0604030504040204" pitchFamily="34" charset="-128"/>
                <a:ea typeface="Meiryo UI" panose="020B0604030504040204" pitchFamily="34" charset="-128"/>
              </a:rPr>
              <a:t>実規模レベルにおける安定な液体</a:t>
            </a:r>
            <a:r>
              <a:rPr kumimoji="1" lang="en-US" altLang="ja-JP" b="1" dirty="0">
                <a:solidFill>
                  <a:srgbClr val="FF0000"/>
                </a:solidFill>
                <a:latin typeface="Meiryo UI" panose="020B0604030504040204" pitchFamily="34" charset="-128"/>
                <a:ea typeface="Meiryo UI" panose="020B0604030504040204" pitchFamily="34" charset="-128"/>
              </a:rPr>
              <a:t>Li</a:t>
            </a:r>
            <a:r>
              <a:rPr kumimoji="1" lang="ja-JP" altLang="en-US" b="1">
                <a:solidFill>
                  <a:srgbClr val="FF0000"/>
                </a:solidFill>
                <a:latin typeface="Meiryo UI" panose="020B0604030504040204" pitchFamily="34" charset="-128"/>
                <a:ea typeface="Meiryo UI" panose="020B0604030504040204" pitchFamily="34" charset="-128"/>
              </a:rPr>
              <a:t>流（</a:t>
            </a:r>
            <a:r>
              <a:rPr kumimoji="1" lang="en-US" altLang="ja-JP" b="1" dirty="0">
                <a:solidFill>
                  <a:srgbClr val="FF0000"/>
                </a:solidFill>
                <a:latin typeface="Meiryo UI" panose="020B0604030504040204" pitchFamily="34" charset="-128"/>
                <a:ea typeface="Meiryo UI" panose="020B0604030504040204" pitchFamily="34" charset="-128"/>
              </a:rPr>
              <a:t>15m/s</a:t>
            </a:r>
            <a:r>
              <a:rPr kumimoji="1" lang="ja-JP" altLang="en-US" b="1">
                <a:solidFill>
                  <a:srgbClr val="FF0000"/>
                </a:solidFill>
                <a:latin typeface="Meiryo UI" panose="020B0604030504040204" pitchFamily="34" charset="-128"/>
                <a:ea typeface="Meiryo UI" panose="020B0604030504040204" pitchFamily="34" charset="-128"/>
              </a:rPr>
              <a:t>）の実証</a:t>
            </a:r>
            <a:endParaRPr kumimoji="1" lang="ja-JP" altLang="en-US" b="1" dirty="0">
              <a:solidFill>
                <a:srgbClr val="FF0000"/>
              </a:solidFill>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3E1BBC26-2118-595E-8CB1-74B84BA4C562}"/>
              </a:ext>
            </a:extLst>
          </p:cNvPr>
          <p:cNvSpPr txBox="1"/>
          <p:nvPr/>
        </p:nvSpPr>
        <p:spPr>
          <a:xfrm>
            <a:off x="767846" y="3662663"/>
            <a:ext cx="8221700" cy="1477328"/>
          </a:xfrm>
          <a:prstGeom prst="rect">
            <a:avLst/>
          </a:prstGeom>
          <a:noFill/>
        </p:spPr>
        <p:txBody>
          <a:bodyPr wrap="square" rtlCol="0">
            <a:spAutoFit/>
          </a:bodyPr>
          <a:lstStyle/>
          <a:p>
            <a:pPr marL="285750" indent="-285750">
              <a:buFont typeface="Wingdings" pitchFamily="2" charset="2"/>
              <a:buChar char="l"/>
            </a:pPr>
            <a:r>
              <a:rPr kumimoji="1" lang="en-US" altLang="ja-JP" dirty="0">
                <a:latin typeface="Meiryo UI" panose="020B0604030504040204" pitchFamily="34" charset="-128"/>
                <a:ea typeface="Meiryo UI" panose="020B0604030504040204" pitchFamily="34" charset="-128"/>
              </a:rPr>
              <a:t>Li</a:t>
            </a:r>
            <a:r>
              <a:rPr kumimoji="1" lang="ja-JP" altLang="en-US">
                <a:latin typeface="Meiryo UI" panose="020B0604030504040204" pitchFamily="34" charset="-128"/>
                <a:ea typeface="Meiryo UI" panose="020B0604030504040204" pitchFamily="34" charset="-128"/>
              </a:rPr>
              <a:t>安定流と計測技術</a:t>
            </a:r>
            <a:endParaRPr kumimoji="1" lang="en-US" altLang="ja-JP"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kumimoji="1" lang="ja-JP" altLang="en-US">
                <a:latin typeface="Meiryo UI" panose="020B0604030504040204" pitchFamily="34" charset="-128"/>
                <a:ea typeface="Meiryo UI" panose="020B0604030504040204" pitchFamily="34" charset="-128"/>
              </a:rPr>
              <a:t>ターゲットの交換とリモートハンドリング</a:t>
            </a:r>
            <a:endParaRPr kumimoji="1" lang="en-US" altLang="ja-JP"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kumimoji="1" lang="ja-JP" altLang="en-US">
                <a:latin typeface="Meiryo UI" panose="020B0604030504040204" pitchFamily="34" charset="-128"/>
                <a:ea typeface="Meiryo UI" panose="020B0604030504040204" pitchFamily="34" charset="-128"/>
              </a:rPr>
              <a:t>キャビテーションの抑制</a:t>
            </a:r>
            <a:endParaRPr kumimoji="1" lang="en-US" altLang="ja-JP"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kumimoji="1" lang="ja-JP" altLang="en-US">
                <a:latin typeface="Meiryo UI" panose="020B0604030504040204" pitchFamily="34" charset="-128"/>
                <a:ea typeface="Meiryo UI" panose="020B0604030504040204" pitchFamily="34" charset="-128"/>
              </a:rPr>
              <a:t>リチウム安全性とリチウム純化系、機器の寿命確認</a:t>
            </a:r>
            <a:endParaRPr kumimoji="1" lang="en-US" altLang="ja-JP"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kumimoji="1" lang="ja-JP" altLang="en-US">
                <a:latin typeface="Meiryo UI" panose="020B0604030504040204" pitchFamily="34" charset="-128"/>
                <a:ea typeface="Meiryo UI" panose="020B0604030504040204" pitchFamily="34" charset="-128"/>
              </a:rPr>
              <a:t>ビーム　オン　ターゲット</a:t>
            </a:r>
            <a:endParaRPr kumimoji="1" lang="ja-JP" altLang="en-US" dirty="0">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E2BF1D8A-5B26-240E-971F-588DFB5E53E3}"/>
              </a:ext>
            </a:extLst>
          </p:cNvPr>
          <p:cNvSpPr txBox="1"/>
          <p:nvPr/>
        </p:nvSpPr>
        <p:spPr>
          <a:xfrm>
            <a:off x="0" y="5369685"/>
            <a:ext cx="8391441" cy="369332"/>
          </a:xfrm>
          <a:prstGeom prst="rect">
            <a:avLst/>
          </a:prstGeom>
          <a:noFill/>
        </p:spPr>
        <p:txBody>
          <a:bodyPr wrap="square" rtlCol="0">
            <a:spAutoFit/>
          </a:bodyPr>
          <a:lstStyle/>
          <a:p>
            <a:r>
              <a:rPr kumimoji="1" lang="ja-JP" altLang="en-US">
                <a:latin typeface="Meiryo UI" panose="020B0604030504040204" pitchFamily="34" charset="-128"/>
                <a:ea typeface="Meiryo UI" panose="020B0604030504040204" pitchFamily="34" charset="-128"/>
              </a:rPr>
              <a:t>（試験セル・照射モジュール）</a:t>
            </a:r>
            <a:r>
              <a:rPr kumimoji="1" lang="ja-JP" altLang="en-US" b="1">
                <a:solidFill>
                  <a:srgbClr val="FF0000"/>
                </a:solidFill>
                <a:latin typeface="Meiryo UI" panose="020B0604030504040204" pitchFamily="34" charset="-128"/>
                <a:ea typeface="Meiryo UI" panose="020B0604030504040204" pitchFamily="34" charset="-128"/>
              </a:rPr>
              <a:t>照射モジュールの製作性の確認</a:t>
            </a:r>
            <a:endParaRPr kumimoji="1" lang="ja-JP" altLang="en-US" b="1" dirty="0">
              <a:solidFill>
                <a:srgbClr val="FF0000"/>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02DF8E08-6742-C3F8-0B41-5BCC3F60087D}"/>
              </a:ext>
            </a:extLst>
          </p:cNvPr>
          <p:cNvSpPr txBox="1"/>
          <p:nvPr/>
        </p:nvSpPr>
        <p:spPr>
          <a:xfrm>
            <a:off x="760238" y="5721260"/>
            <a:ext cx="8221700" cy="923330"/>
          </a:xfrm>
          <a:prstGeom prst="rect">
            <a:avLst/>
          </a:prstGeom>
          <a:noFill/>
        </p:spPr>
        <p:txBody>
          <a:bodyPr wrap="square" rtlCol="0">
            <a:spAutoFit/>
          </a:bodyPr>
          <a:lstStyle/>
          <a:p>
            <a:pPr marL="285750" indent="-285750">
              <a:buFont typeface="Wingdings" pitchFamily="2" charset="2"/>
              <a:buChar char="l"/>
            </a:pPr>
            <a:r>
              <a:rPr kumimoji="1" lang="ja-JP" altLang="en-US">
                <a:latin typeface="Meiryo UI" panose="020B0604030504040204" pitchFamily="34" charset="-128"/>
                <a:ea typeface="Meiryo UI" panose="020B0604030504040204" pitchFamily="34" charset="-128"/>
              </a:rPr>
              <a:t>温度管理技術</a:t>
            </a:r>
            <a:endParaRPr kumimoji="1" lang="en-US" altLang="ja-JP"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kumimoji="1" lang="ja-JP" altLang="en-US">
                <a:latin typeface="Meiryo UI" panose="020B0604030504040204" pitchFamily="34" charset="-128"/>
                <a:ea typeface="Meiryo UI" panose="020B0604030504040204" pitchFamily="34" charset="-128"/>
              </a:rPr>
              <a:t>試験片・照射モジュール交換とリモートハンドリング</a:t>
            </a:r>
            <a:endParaRPr kumimoji="1" lang="en-US" altLang="ja-JP" dirty="0">
              <a:latin typeface="Meiryo UI" panose="020B0604030504040204" pitchFamily="34" charset="-128"/>
              <a:ea typeface="Meiryo UI" panose="020B0604030504040204" pitchFamily="34" charset="-128"/>
            </a:endParaRPr>
          </a:p>
          <a:p>
            <a:pPr marL="285750" indent="-285750">
              <a:buFont typeface="Wingdings" pitchFamily="2" charset="2"/>
              <a:buChar char="l"/>
            </a:pPr>
            <a:r>
              <a:rPr kumimoji="1" lang="en-US" altLang="ja-JP" dirty="0">
                <a:latin typeface="Meiryo UI" panose="020B0604030504040204" pitchFamily="34" charset="-128"/>
                <a:ea typeface="Meiryo UI" panose="020B0604030504040204" pitchFamily="34" charset="-128"/>
              </a:rPr>
              <a:t>DPA</a:t>
            </a:r>
            <a:r>
              <a:rPr kumimoji="1" lang="ja-JP" altLang="en-US">
                <a:latin typeface="Meiryo UI" panose="020B0604030504040204" pitchFamily="34" charset="-128"/>
                <a:ea typeface="Meiryo UI" panose="020B0604030504040204" pitchFamily="34" charset="-128"/>
              </a:rPr>
              <a:t>勾配、分布</a:t>
            </a:r>
            <a:endParaRPr kumimoji="1" lang="ja-JP" altLang="en-US" dirty="0">
              <a:latin typeface="Meiryo UI" panose="020B0604030504040204" pitchFamily="34" charset="-128"/>
              <a:ea typeface="Meiryo UI" panose="020B0604030504040204" pitchFamily="34" charset="-128"/>
            </a:endParaRPr>
          </a:p>
        </p:txBody>
      </p:sp>
      <p:sp>
        <p:nvSpPr>
          <p:cNvPr id="9" name="スライド番号プレースホルダー 3">
            <a:extLst>
              <a:ext uri="{FF2B5EF4-FFF2-40B4-BE49-F238E27FC236}">
                <a16:creationId xmlns:a16="http://schemas.microsoft.com/office/drawing/2014/main" id="{5FFA0FBA-12EC-B219-C4A9-0FC9E40A31CA}"/>
              </a:ext>
            </a:extLst>
          </p:cNvPr>
          <p:cNvSpPr txBox="1">
            <a:spLocks/>
          </p:cNvSpPr>
          <p:nvPr/>
        </p:nvSpPr>
        <p:spPr>
          <a:xfrm>
            <a:off x="9273918" y="6378856"/>
            <a:ext cx="516676" cy="376958"/>
          </a:xfrm>
          <a:prstGeom prst="rect">
            <a:avLst/>
          </a:prstGeom>
          <a:solidFill>
            <a:srgbClr val="FFFC00"/>
          </a:solidFill>
          <a:ln>
            <a:solidFill>
              <a:schemeClr val="tx1"/>
            </a:solid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93E0F35-3618-426D-8898-F6D86590068B}" type="slidenum">
              <a:rPr kumimoji="1" lang="ja-JP" altLang="en-US" sz="1800" b="1" smtClean="0">
                <a:solidFill>
                  <a:schemeClr val="tx1"/>
                </a:solidFill>
                <a:latin typeface="Meiryo UI" panose="020B0604030504040204" pitchFamily="34" charset="-128"/>
                <a:ea typeface="Meiryo UI" panose="020B0604030504040204" pitchFamily="34" charset="-128"/>
              </a:rPr>
              <a:pPr algn="ctr"/>
              <a:t>7</a:t>
            </a:fld>
            <a:endParaRPr kumimoji="1" lang="ja-JP" altLang="en-US" sz="1800" b="1" dirty="0">
              <a:solidFill>
                <a:schemeClr val="tx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017756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9179DED6-7B8A-6F02-0BE6-D5CBAF203560}"/>
              </a:ext>
            </a:extLst>
          </p:cNvPr>
          <p:cNvSpPr txBox="1"/>
          <p:nvPr/>
        </p:nvSpPr>
        <p:spPr>
          <a:xfrm>
            <a:off x="352845" y="965182"/>
            <a:ext cx="8923020" cy="1976120"/>
          </a:xfrm>
          <a:prstGeom prst="rect">
            <a:avLst/>
          </a:prstGeom>
        </p:spPr>
        <p:txBody>
          <a:bodyPr vert="horz" wrap="square" lIns="0" tIns="12065" rIns="0" bIns="0" rtlCol="0">
            <a:spAutoFit/>
          </a:bodyPr>
          <a:lstStyle/>
          <a:p>
            <a:pPr marL="12700">
              <a:lnSpc>
                <a:spcPct val="100000"/>
              </a:lnSpc>
              <a:spcBef>
                <a:spcPts val="95"/>
              </a:spcBef>
            </a:pPr>
            <a:r>
              <a:rPr sz="1600" spc="-35" dirty="0">
                <a:latin typeface="Meiryo UI"/>
                <a:cs typeface="Meiryo UI"/>
              </a:rPr>
              <a:t>【概要】</a:t>
            </a:r>
            <a:endParaRPr sz="1600" dirty="0">
              <a:latin typeface="Meiryo UI"/>
              <a:cs typeface="Meiryo UI"/>
            </a:endParaRPr>
          </a:p>
          <a:p>
            <a:pPr marL="299085" indent="-286385">
              <a:lnSpc>
                <a:spcPct val="100000"/>
              </a:lnSpc>
              <a:buFont typeface="Wingdings"/>
              <a:buChar char=""/>
              <a:tabLst>
                <a:tab pos="299085" algn="l"/>
              </a:tabLst>
            </a:pPr>
            <a:r>
              <a:rPr sz="1600" spc="-20" dirty="0">
                <a:latin typeface="Meiryo UI"/>
                <a:cs typeface="Meiryo UI"/>
              </a:rPr>
              <a:t>IFMIF/EVEDA</a:t>
            </a:r>
            <a:r>
              <a:rPr sz="1600" spc="-35" dirty="0">
                <a:latin typeface="Meiryo UI"/>
                <a:cs typeface="Meiryo UI"/>
              </a:rPr>
              <a:t>を基にしたスペイン・クロアチアの核融合中性子源計画。</a:t>
            </a:r>
            <a:endParaRPr sz="1600" dirty="0">
              <a:latin typeface="Meiryo UI"/>
              <a:cs typeface="Meiryo UI"/>
            </a:endParaRPr>
          </a:p>
          <a:p>
            <a:pPr marL="299085" indent="-286385">
              <a:lnSpc>
                <a:spcPct val="100000"/>
              </a:lnSpc>
              <a:buFont typeface="Wingdings"/>
              <a:buChar char=""/>
              <a:tabLst>
                <a:tab pos="299085" algn="l"/>
              </a:tabLst>
            </a:pPr>
            <a:r>
              <a:rPr sz="1600" spc="-30" dirty="0">
                <a:latin typeface="Meiryo UI"/>
                <a:cs typeface="Meiryo UI"/>
              </a:rPr>
              <a:t>建設予算総額７億ユーロ。建設費のうち、スペイン</a:t>
            </a:r>
            <a:r>
              <a:rPr sz="1600" spc="-10" dirty="0">
                <a:latin typeface="Meiryo UI"/>
                <a:cs typeface="Meiryo UI"/>
              </a:rPr>
              <a:t>50%、クロアチア</a:t>
            </a:r>
            <a:r>
              <a:rPr sz="1600" spc="-20" dirty="0">
                <a:latin typeface="Meiryo UI"/>
                <a:cs typeface="Meiryo UI"/>
              </a:rPr>
              <a:t>5</a:t>
            </a:r>
            <a:r>
              <a:rPr sz="1600" spc="-25" dirty="0">
                <a:latin typeface="Meiryo UI"/>
                <a:cs typeface="Meiryo UI"/>
              </a:rPr>
              <a:t>%、欧州</a:t>
            </a:r>
            <a:r>
              <a:rPr sz="1600" spc="-20" dirty="0">
                <a:latin typeface="Meiryo UI"/>
                <a:cs typeface="Meiryo UI"/>
              </a:rPr>
              <a:t>20%（見込み</a:t>
            </a:r>
            <a:r>
              <a:rPr sz="1600" spc="-10" dirty="0">
                <a:latin typeface="Meiryo UI"/>
                <a:cs typeface="Meiryo UI"/>
              </a:rPr>
              <a:t>）</a:t>
            </a:r>
            <a:r>
              <a:rPr sz="1600" spc="-30" dirty="0">
                <a:latin typeface="Meiryo UI"/>
                <a:cs typeface="Meiryo UI"/>
              </a:rPr>
              <a:t>を負担。</a:t>
            </a:r>
            <a:endParaRPr sz="1600" dirty="0">
              <a:latin typeface="Meiryo UI"/>
              <a:cs typeface="Meiryo UI"/>
            </a:endParaRPr>
          </a:p>
          <a:p>
            <a:pPr marL="299085" indent="-286385">
              <a:lnSpc>
                <a:spcPct val="100000"/>
              </a:lnSpc>
              <a:buFont typeface="Wingdings"/>
              <a:buChar char=""/>
              <a:tabLst>
                <a:tab pos="299085" algn="l"/>
              </a:tabLst>
            </a:pPr>
            <a:r>
              <a:rPr sz="1600" spc="-35" dirty="0">
                <a:latin typeface="Meiryo UI"/>
                <a:cs typeface="Meiryo UI"/>
              </a:rPr>
              <a:t>照射キャパシティは、建設費及び運転費の貢献に応じて決定。</a:t>
            </a:r>
            <a:endParaRPr sz="1600" dirty="0">
              <a:latin typeface="Meiryo UI"/>
              <a:cs typeface="Meiryo UI"/>
            </a:endParaRPr>
          </a:p>
          <a:p>
            <a:pPr>
              <a:lnSpc>
                <a:spcPct val="100000"/>
              </a:lnSpc>
              <a:spcBef>
                <a:spcPts val="60"/>
              </a:spcBef>
            </a:pPr>
            <a:endParaRPr sz="1100" dirty="0">
              <a:latin typeface="Meiryo UI"/>
              <a:cs typeface="Meiryo UI"/>
            </a:endParaRPr>
          </a:p>
          <a:p>
            <a:pPr marL="12700">
              <a:lnSpc>
                <a:spcPct val="100000"/>
              </a:lnSpc>
            </a:pPr>
            <a:r>
              <a:rPr sz="1600" spc="-35" dirty="0">
                <a:latin typeface="Meiryo UI"/>
                <a:cs typeface="Meiryo UI"/>
              </a:rPr>
              <a:t>【経緯】</a:t>
            </a:r>
            <a:endParaRPr sz="1600" dirty="0">
              <a:latin typeface="Meiryo UI"/>
              <a:cs typeface="Meiryo UI"/>
            </a:endParaRPr>
          </a:p>
          <a:p>
            <a:pPr marL="12700">
              <a:lnSpc>
                <a:spcPct val="100000"/>
              </a:lnSpc>
              <a:tabLst>
                <a:tab pos="1435735" algn="l"/>
              </a:tabLst>
            </a:pPr>
            <a:r>
              <a:rPr sz="1600" spc="-10" dirty="0">
                <a:latin typeface="Meiryo UI"/>
                <a:cs typeface="Meiryo UI"/>
              </a:rPr>
              <a:t>2018</a:t>
            </a:r>
            <a:r>
              <a:rPr sz="1600" spc="-50" dirty="0">
                <a:latin typeface="Meiryo UI"/>
                <a:cs typeface="Meiryo UI"/>
              </a:rPr>
              <a:t>年</a:t>
            </a:r>
            <a:r>
              <a:rPr sz="1600" dirty="0">
                <a:latin typeface="Meiryo UI"/>
                <a:cs typeface="Meiryo UI"/>
              </a:rPr>
              <a:t>	</a:t>
            </a:r>
            <a:r>
              <a:rPr sz="1600" spc="-20" dirty="0">
                <a:latin typeface="Meiryo UI"/>
                <a:cs typeface="Meiryo UI"/>
              </a:rPr>
              <a:t>DONES</a:t>
            </a:r>
            <a:r>
              <a:rPr sz="1600" spc="-10" dirty="0">
                <a:latin typeface="Meiryo UI"/>
                <a:cs typeface="Meiryo UI"/>
              </a:rPr>
              <a:t>の</a:t>
            </a:r>
            <a:r>
              <a:rPr sz="1600" spc="-30" dirty="0">
                <a:latin typeface="Meiryo UI"/>
                <a:cs typeface="Meiryo UI"/>
              </a:rPr>
              <a:t>概念設計報告書</a:t>
            </a:r>
            <a:r>
              <a:rPr sz="1600" spc="-20" dirty="0">
                <a:latin typeface="Meiryo UI"/>
                <a:cs typeface="Meiryo UI"/>
              </a:rPr>
              <a:t>が</a:t>
            </a:r>
            <a:r>
              <a:rPr sz="1600" spc="-25" dirty="0">
                <a:latin typeface="Meiryo UI"/>
                <a:cs typeface="Meiryo UI"/>
              </a:rPr>
              <a:t>完</a:t>
            </a:r>
            <a:r>
              <a:rPr sz="1600" spc="-50" dirty="0">
                <a:latin typeface="Meiryo UI"/>
                <a:cs typeface="Meiryo UI"/>
              </a:rPr>
              <a:t>成</a:t>
            </a:r>
            <a:endParaRPr sz="1600" dirty="0">
              <a:latin typeface="Meiryo UI"/>
              <a:cs typeface="Meiryo UI"/>
            </a:endParaRPr>
          </a:p>
          <a:p>
            <a:pPr marL="12700">
              <a:lnSpc>
                <a:spcPct val="100000"/>
              </a:lnSpc>
              <a:tabLst>
                <a:tab pos="1455420" algn="l"/>
              </a:tabLst>
            </a:pPr>
            <a:r>
              <a:rPr sz="1600" spc="-20" dirty="0">
                <a:latin typeface="Meiryo UI"/>
                <a:cs typeface="Meiryo UI"/>
              </a:rPr>
              <a:t>2019-</a:t>
            </a:r>
            <a:r>
              <a:rPr sz="1600" spc="-10" dirty="0">
                <a:latin typeface="Meiryo UI"/>
                <a:cs typeface="Meiryo UI"/>
              </a:rPr>
              <a:t>2021</a:t>
            </a:r>
            <a:r>
              <a:rPr sz="1600" spc="-50" dirty="0">
                <a:latin typeface="Meiryo UI"/>
                <a:cs typeface="Meiryo UI"/>
              </a:rPr>
              <a:t>年</a:t>
            </a:r>
            <a:r>
              <a:rPr sz="1600" dirty="0">
                <a:latin typeface="Meiryo UI"/>
                <a:cs typeface="Meiryo UI"/>
              </a:rPr>
              <a:t>	</a:t>
            </a:r>
            <a:r>
              <a:rPr sz="1600" spc="-20" dirty="0">
                <a:latin typeface="Meiryo UI"/>
                <a:cs typeface="Meiryo UI"/>
              </a:rPr>
              <a:t>ス</a:t>
            </a:r>
            <a:r>
              <a:rPr sz="1600" spc="-10" dirty="0">
                <a:latin typeface="Meiryo UI"/>
                <a:cs typeface="Meiryo UI"/>
              </a:rPr>
              <a:t>ペ</a:t>
            </a:r>
            <a:r>
              <a:rPr sz="1600" spc="-25" dirty="0">
                <a:latin typeface="Meiryo UI"/>
                <a:cs typeface="Meiryo UI"/>
              </a:rPr>
              <a:t>インを始</a:t>
            </a:r>
            <a:r>
              <a:rPr sz="1600" spc="-10" dirty="0">
                <a:latin typeface="Meiryo UI"/>
                <a:cs typeface="Meiryo UI"/>
              </a:rPr>
              <a:t>めとした</a:t>
            </a:r>
            <a:r>
              <a:rPr sz="1600" spc="-25" dirty="0">
                <a:latin typeface="Meiryo UI"/>
                <a:cs typeface="Meiryo UI"/>
              </a:rPr>
              <a:t>欧</a:t>
            </a:r>
            <a:r>
              <a:rPr sz="1600" spc="-30" dirty="0">
                <a:latin typeface="Meiryo UI"/>
                <a:cs typeface="Meiryo UI"/>
              </a:rPr>
              <a:t>州</a:t>
            </a:r>
            <a:r>
              <a:rPr sz="1600" dirty="0">
                <a:latin typeface="Meiryo UI"/>
                <a:cs typeface="Meiryo UI"/>
              </a:rPr>
              <a:t>10</a:t>
            </a:r>
            <a:r>
              <a:rPr sz="1600" spc="-25" dirty="0">
                <a:latin typeface="Meiryo UI"/>
                <a:cs typeface="Meiryo UI"/>
              </a:rPr>
              <a:t>カ</a:t>
            </a:r>
            <a:r>
              <a:rPr sz="1600" spc="-30" dirty="0">
                <a:latin typeface="Meiryo UI"/>
                <a:cs typeface="Meiryo UI"/>
              </a:rPr>
              <a:t>国</a:t>
            </a:r>
            <a:r>
              <a:rPr sz="1600" spc="-20" dirty="0">
                <a:latin typeface="Meiryo UI"/>
                <a:cs typeface="Meiryo UI"/>
              </a:rPr>
              <a:t>で</a:t>
            </a:r>
            <a:r>
              <a:rPr sz="1600" spc="-10" dirty="0">
                <a:latin typeface="Meiryo UI"/>
                <a:cs typeface="Meiryo UI"/>
              </a:rPr>
              <a:t>DONES-Prep（</a:t>
            </a:r>
            <a:r>
              <a:rPr sz="1600" spc="-25" dirty="0">
                <a:latin typeface="Meiryo UI"/>
                <a:cs typeface="Meiryo UI"/>
              </a:rPr>
              <a:t>準備</a:t>
            </a:r>
            <a:r>
              <a:rPr sz="1600" spc="-10" dirty="0">
                <a:latin typeface="Meiryo UI"/>
                <a:cs typeface="Meiryo UI"/>
              </a:rPr>
              <a:t>会</a:t>
            </a:r>
            <a:r>
              <a:rPr sz="1600" spc="-25" dirty="0">
                <a:latin typeface="Meiryo UI"/>
                <a:cs typeface="Meiryo UI"/>
              </a:rPr>
              <a:t>合</a:t>
            </a:r>
            <a:r>
              <a:rPr sz="1600" spc="-10" dirty="0">
                <a:latin typeface="Meiryo UI"/>
                <a:cs typeface="Meiryo UI"/>
              </a:rPr>
              <a:t>）</a:t>
            </a:r>
            <a:r>
              <a:rPr sz="1600" spc="-25" dirty="0">
                <a:latin typeface="Meiryo UI"/>
                <a:cs typeface="Meiryo UI"/>
              </a:rPr>
              <a:t>を</a:t>
            </a:r>
            <a:r>
              <a:rPr sz="1600" spc="-10" dirty="0">
                <a:latin typeface="Meiryo UI"/>
                <a:cs typeface="Meiryo UI"/>
              </a:rPr>
              <a:t>実施</a:t>
            </a:r>
            <a:r>
              <a:rPr sz="1600" spc="-25" dirty="0">
                <a:latin typeface="Meiryo UI"/>
                <a:cs typeface="Meiryo UI"/>
              </a:rPr>
              <a:t>し</a:t>
            </a:r>
            <a:r>
              <a:rPr sz="1600" spc="-10" dirty="0">
                <a:latin typeface="Meiryo UI"/>
                <a:cs typeface="Meiryo UI"/>
              </a:rPr>
              <a:t>、</a:t>
            </a:r>
            <a:r>
              <a:rPr sz="1600" spc="-25" dirty="0">
                <a:latin typeface="Meiryo UI"/>
                <a:cs typeface="Meiryo UI"/>
              </a:rPr>
              <a:t>組織</a:t>
            </a:r>
            <a:r>
              <a:rPr sz="1600" spc="-10" dirty="0">
                <a:latin typeface="Meiryo UI"/>
                <a:cs typeface="Meiryo UI"/>
              </a:rPr>
              <a:t>体</a:t>
            </a:r>
            <a:r>
              <a:rPr sz="1600" spc="-25" dirty="0">
                <a:latin typeface="Meiryo UI"/>
                <a:cs typeface="Meiryo UI"/>
              </a:rPr>
              <a:t>制</a:t>
            </a:r>
            <a:r>
              <a:rPr sz="1600" spc="-20" dirty="0">
                <a:latin typeface="Meiryo UI"/>
                <a:cs typeface="Meiryo UI"/>
              </a:rPr>
              <a:t>や</a:t>
            </a:r>
            <a:r>
              <a:rPr sz="1600" spc="-10" dirty="0">
                <a:latin typeface="Meiryo UI"/>
                <a:cs typeface="Meiryo UI"/>
              </a:rPr>
              <a:t>法</a:t>
            </a:r>
            <a:r>
              <a:rPr sz="1600" spc="-50" dirty="0">
                <a:latin typeface="Meiryo UI"/>
                <a:cs typeface="Meiryo UI"/>
              </a:rPr>
              <a:t>的</a:t>
            </a:r>
            <a:endParaRPr sz="1600" dirty="0">
              <a:latin typeface="Meiryo UI"/>
              <a:cs typeface="Meiryo UI"/>
            </a:endParaRPr>
          </a:p>
        </p:txBody>
      </p:sp>
      <p:sp>
        <p:nvSpPr>
          <p:cNvPr id="4" name="object 6">
            <a:extLst>
              <a:ext uri="{FF2B5EF4-FFF2-40B4-BE49-F238E27FC236}">
                <a16:creationId xmlns:a16="http://schemas.microsoft.com/office/drawing/2014/main" id="{BAADAF2B-CFC4-B966-B288-3101D4E3FE2D}"/>
              </a:ext>
            </a:extLst>
          </p:cNvPr>
          <p:cNvSpPr txBox="1"/>
          <p:nvPr/>
        </p:nvSpPr>
        <p:spPr>
          <a:xfrm>
            <a:off x="1776351" y="2915894"/>
            <a:ext cx="7661275" cy="1000760"/>
          </a:xfrm>
          <a:prstGeom prst="rect">
            <a:avLst/>
          </a:prstGeom>
        </p:spPr>
        <p:txBody>
          <a:bodyPr vert="horz" wrap="square" lIns="0" tIns="12065" rIns="0" bIns="0" rtlCol="0">
            <a:spAutoFit/>
          </a:bodyPr>
          <a:lstStyle/>
          <a:p>
            <a:pPr marL="27305">
              <a:lnSpc>
                <a:spcPct val="100000"/>
              </a:lnSpc>
              <a:spcBef>
                <a:spcPts val="95"/>
              </a:spcBef>
            </a:pPr>
            <a:r>
              <a:rPr sz="1600" spc="-30" dirty="0">
                <a:latin typeface="Meiryo UI"/>
                <a:cs typeface="Meiryo UI"/>
              </a:rPr>
              <a:t>枠組み等について検討</a:t>
            </a:r>
            <a:r>
              <a:rPr sz="1600" spc="-25" dirty="0">
                <a:latin typeface="Meiryo UI"/>
                <a:cs typeface="Meiryo UI"/>
              </a:rPr>
              <a:t>（日本はオブザーバーとして参加</a:t>
            </a:r>
            <a:r>
              <a:rPr sz="1600" spc="-50" dirty="0">
                <a:latin typeface="Meiryo UI"/>
                <a:cs typeface="Meiryo UI"/>
              </a:rPr>
              <a:t>）</a:t>
            </a:r>
            <a:endParaRPr sz="1600" dirty="0">
              <a:latin typeface="Meiryo UI"/>
              <a:cs typeface="Meiryo UI"/>
            </a:endParaRPr>
          </a:p>
          <a:p>
            <a:pPr marL="12700">
              <a:lnSpc>
                <a:spcPct val="100000"/>
              </a:lnSpc>
              <a:tabLst>
                <a:tab pos="769620" algn="l"/>
              </a:tabLst>
            </a:pPr>
            <a:r>
              <a:rPr sz="1600" spc="-20" dirty="0">
                <a:latin typeface="Meiryo UI"/>
                <a:cs typeface="Meiryo UI"/>
              </a:rPr>
              <a:t>ス</a:t>
            </a:r>
            <a:r>
              <a:rPr sz="1600" spc="-10" dirty="0">
                <a:latin typeface="Meiryo UI"/>
                <a:cs typeface="Meiryo UI"/>
              </a:rPr>
              <a:t>ペ</a:t>
            </a:r>
            <a:r>
              <a:rPr sz="1600" spc="-25" dirty="0">
                <a:latin typeface="Meiryo UI"/>
                <a:cs typeface="Meiryo UI"/>
              </a:rPr>
              <a:t>イ</a:t>
            </a:r>
            <a:r>
              <a:rPr sz="1600" spc="-50" dirty="0">
                <a:latin typeface="Meiryo UI"/>
                <a:cs typeface="Meiryo UI"/>
              </a:rPr>
              <a:t>ン</a:t>
            </a:r>
            <a:r>
              <a:rPr sz="1600" dirty="0">
                <a:latin typeface="Meiryo UI"/>
                <a:cs typeface="Meiryo UI"/>
              </a:rPr>
              <a:t>	</a:t>
            </a:r>
            <a:r>
              <a:rPr sz="1600" spc="-30" dirty="0">
                <a:latin typeface="Meiryo UI"/>
                <a:cs typeface="Meiryo UI"/>
              </a:rPr>
              <a:t>グ</a:t>
            </a:r>
            <a:r>
              <a:rPr sz="1600" spc="-20" dirty="0">
                <a:latin typeface="Meiryo UI"/>
                <a:cs typeface="Meiryo UI"/>
              </a:rPr>
              <a:t>ラ</a:t>
            </a:r>
            <a:r>
              <a:rPr sz="1600" spc="-10" dirty="0">
                <a:latin typeface="Meiryo UI"/>
                <a:cs typeface="Meiryo UI"/>
              </a:rPr>
              <a:t>ナ</a:t>
            </a:r>
            <a:r>
              <a:rPr sz="1600" spc="-25" dirty="0">
                <a:latin typeface="Meiryo UI"/>
                <a:cs typeface="Meiryo UI"/>
              </a:rPr>
              <a:t>ダにて</a:t>
            </a:r>
            <a:r>
              <a:rPr sz="1600" spc="-10" dirty="0">
                <a:latin typeface="Meiryo UI"/>
                <a:cs typeface="Meiryo UI"/>
              </a:rPr>
              <a:t>建</a:t>
            </a:r>
            <a:r>
              <a:rPr sz="1600" spc="-25" dirty="0">
                <a:latin typeface="Meiryo UI"/>
                <a:cs typeface="Meiryo UI"/>
              </a:rPr>
              <a:t>屋</a:t>
            </a:r>
            <a:r>
              <a:rPr sz="1600" dirty="0">
                <a:latin typeface="Meiryo UI"/>
                <a:cs typeface="Meiryo UI"/>
              </a:rPr>
              <a:t>の</a:t>
            </a:r>
            <a:r>
              <a:rPr sz="1600" spc="-25" dirty="0">
                <a:latin typeface="Meiryo UI"/>
                <a:cs typeface="Meiryo UI"/>
              </a:rPr>
              <a:t>建</a:t>
            </a:r>
            <a:r>
              <a:rPr sz="1600" spc="-10" dirty="0">
                <a:latin typeface="Meiryo UI"/>
                <a:cs typeface="Meiryo UI"/>
              </a:rPr>
              <a:t>設</a:t>
            </a:r>
            <a:r>
              <a:rPr sz="1600" spc="-25" dirty="0">
                <a:latin typeface="Meiryo UI"/>
                <a:cs typeface="Meiryo UI"/>
              </a:rPr>
              <a:t>を</a:t>
            </a:r>
            <a:r>
              <a:rPr sz="1600" spc="-10" dirty="0">
                <a:latin typeface="Meiryo UI"/>
                <a:cs typeface="Meiryo UI"/>
              </a:rPr>
              <a:t>開</a:t>
            </a:r>
            <a:r>
              <a:rPr sz="1600" spc="-25" dirty="0">
                <a:latin typeface="Meiryo UI"/>
                <a:cs typeface="Meiryo UI"/>
              </a:rPr>
              <a:t>始。</a:t>
            </a:r>
            <a:r>
              <a:rPr sz="1600" spc="-10" dirty="0">
                <a:latin typeface="Meiryo UI"/>
                <a:cs typeface="Meiryo UI"/>
              </a:rPr>
              <a:t>2033年</a:t>
            </a:r>
            <a:r>
              <a:rPr sz="1600" spc="-25" dirty="0">
                <a:latin typeface="Meiryo UI"/>
                <a:cs typeface="Meiryo UI"/>
              </a:rPr>
              <a:t>よ</a:t>
            </a:r>
            <a:r>
              <a:rPr sz="1600" dirty="0">
                <a:latin typeface="Meiryo UI"/>
                <a:cs typeface="Meiryo UI"/>
              </a:rPr>
              <a:t>り</a:t>
            </a:r>
            <a:r>
              <a:rPr sz="1600" spc="-25" dirty="0">
                <a:latin typeface="Meiryo UI"/>
                <a:cs typeface="Meiryo UI"/>
              </a:rPr>
              <a:t>運転</a:t>
            </a:r>
            <a:r>
              <a:rPr sz="1600" spc="-10" dirty="0">
                <a:latin typeface="Meiryo UI"/>
                <a:cs typeface="Meiryo UI"/>
              </a:rPr>
              <a:t>（20年</a:t>
            </a:r>
            <a:r>
              <a:rPr sz="1600" spc="-25" dirty="0">
                <a:latin typeface="Meiryo UI"/>
                <a:cs typeface="Meiryo UI"/>
              </a:rPr>
              <a:t>間</a:t>
            </a:r>
            <a:r>
              <a:rPr sz="1600" spc="-10" dirty="0">
                <a:latin typeface="Meiryo UI"/>
                <a:cs typeface="Meiryo UI"/>
              </a:rPr>
              <a:t>）</a:t>
            </a:r>
            <a:r>
              <a:rPr sz="1600" spc="-25" dirty="0">
                <a:latin typeface="Meiryo UI"/>
                <a:cs typeface="Meiryo UI"/>
              </a:rPr>
              <a:t>を</a:t>
            </a:r>
            <a:r>
              <a:rPr sz="1600" spc="-10" dirty="0">
                <a:latin typeface="Meiryo UI"/>
                <a:cs typeface="Meiryo UI"/>
              </a:rPr>
              <a:t>開</a:t>
            </a:r>
            <a:r>
              <a:rPr sz="1600" spc="-25" dirty="0">
                <a:latin typeface="Meiryo UI"/>
                <a:cs typeface="Meiryo UI"/>
              </a:rPr>
              <a:t>始予</a:t>
            </a:r>
            <a:r>
              <a:rPr sz="1600" spc="-50" dirty="0">
                <a:latin typeface="Meiryo UI"/>
                <a:cs typeface="Meiryo UI"/>
              </a:rPr>
              <a:t>定</a:t>
            </a:r>
            <a:endParaRPr sz="1600" dirty="0">
              <a:latin typeface="Meiryo UI"/>
              <a:cs typeface="Meiryo UI"/>
            </a:endParaRPr>
          </a:p>
          <a:p>
            <a:pPr marL="27305" marR="5080">
              <a:lnSpc>
                <a:spcPct val="100000"/>
              </a:lnSpc>
            </a:pPr>
            <a:r>
              <a:rPr sz="1600" spc="-20" dirty="0">
                <a:latin typeface="Meiryo UI"/>
                <a:cs typeface="Meiryo UI"/>
              </a:rPr>
              <a:t>DONES</a:t>
            </a:r>
            <a:r>
              <a:rPr sz="1600" spc="-35" dirty="0">
                <a:latin typeface="Meiryo UI"/>
                <a:cs typeface="Meiryo UI"/>
              </a:rPr>
              <a:t>運営委員会が発足し、正式に計画が始動。オブザーバーとして、日本、欧州、フランス、ドイツ等も参加。</a:t>
            </a:r>
            <a:endParaRPr sz="1600" dirty="0">
              <a:latin typeface="Meiryo UI"/>
              <a:cs typeface="Meiryo UI"/>
            </a:endParaRPr>
          </a:p>
        </p:txBody>
      </p:sp>
      <p:sp>
        <p:nvSpPr>
          <p:cNvPr id="5" name="object 7">
            <a:extLst>
              <a:ext uri="{FF2B5EF4-FFF2-40B4-BE49-F238E27FC236}">
                <a16:creationId xmlns:a16="http://schemas.microsoft.com/office/drawing/2014/main" id="{A1C92CF8-9C56-C174-D389-EE2DB6721E03}"/>
              </a:ext>
            </a:extLst>
          </p:cNvPr>
          <p:cNvSpPr txBox="1"/>
          <p:nvPr/>
        </p:nvSpPr>
        <p:spPr>
          <a:xfrm>
            <a:off x="352845" y="3159733"/>
            <a:ext cx="1139825" cy="513080"/>
          </a:xfrm>
          <a:prstGeom prst="rect">
            <a:avLst/>
          </a:prstGeom>
        </p:spPr>
        <p:txBody>
          <a:bodyPr vert="horz" wrap="square" lIns="0" tIns="12065" rIns="0" bIns="0" rtlCol="0">
            <a:spAutoFit/>
          </a:bodyPr>
          <a:lstStyle/>
          <a:p>
            <a:pPr marL="12700">
              <a:lnSpc>
                <a:spcPct val="100000"/>
              </a:lnSpc>
              <a:spcBef>
                <a:spcPts val="95"/>
              </a:spcBef>
            </a:pPr>
            <a:r>
              <a:rPr sz="1600" spc="-10" dirty="0">
                <a:latin typeface="Meiryo UI"/>
                <a:cs typeface="Meiryo UI"/>
              </a:rPr>
              <a:t>2022</a:t>
            </a:r>
            <a:r>
              <a:rPr sz="1600" spc="-35" dirty="0">
                <a:latin typeface="Meiryo UI"/>
                <a:cs typeface="Meiryo UI"/>
              </a:rPr>
              <a:t>年９月</a:t>
            </a:r>
            <a:endParaRPr sz="1600">
              <a:latin typeface="Meiryo UI"/>
              <a:cs typeface="Meiryo UI"/>
            </a:endParaRPr>
          </a:p>
          <a:p>
            <a:pPr marL="12700">
              <a:lnSpc>
                <a:spcPct val="100000"/>
              </a:lnSpc>
            </a:pPr>
            <a:r>
              <a:rPr sz="1600" spc="-10" dirty="0">
                <a:latin typeface="Meiryo UI"/>
                <a:cs typeface="Meiryo UI"/>
              </a:rPr>
              <a:t>2023</a:t>
            </a:r>
            <a:r>
              <a:rPr sz="1600" spc="-35" dirty="0">
                <a:latin typeface="Meiryo UI"/>
                <a:cs typeface="Meiryo UI"/>
              </a:rPr>
              <a:t>年３月</a:t>
            </a:r>
            <a:endParaRPr sz="1600">
              <a:latin typeface="Meiryo UI"/>
              <a:cs typeface="Meiryo UI"/>
            </a:endParaRPr>
          </a:p>
        </p:txBody>
      </p:sp>
      <p:sp>
        <p:nvSpPr>
          <p:cNvPr id="6" name="object 8">
            <a:extLst>
              <a:ext uri="{FF2B5EF4-FFF2-40B4-BE49-F238E27FC236}">
                <a16:creationId xmlns:a16="http://schemas.microsoft.com/office/drawing/2014/main" id="{B61A3A09-BB95-E2EA-9C1B-546C11975BD3}"/>
              </a:ext>
            </a:extLst>
          </p:cNvPr>
          <p:cNvSpPr txBox="1"/>
          <p:nvPr/>
        </p:nvSpPr>
        <p:spPr>
          <a:xfrm>
            <a:off x="352845" y="4135087"/>
            <a:ext cx="8882380" cy="756920"/>
          </a:xfrm>
          <a:prstGeom prst="rect">
            <a:avLst/>
          </a:prstGeom>
        </p:spPr>
        <p:txBody>
          <a:bodyPr vert="horz" wrap="square" lIns="0" tIns="12065" rIns="0" bIns="0" rtlCol="0">
            <a:spAutoFit/>
          </a:bodyPr>
          <a:lstStyle/>
          <a:p>
            <a:pPr marL="12700">
              <a:lnSpc>
                <a:spcPct val="100000"/>
              </a:lnSpc>
              <a:spcBef>
                <a:spcPts val="95"/>
              </a:spcBef>
            </a:pPr>
            <a:r>
              <a:rPr sz="1600" spc="-30" dirty="0">
                <a:latin typeface="Meiryo UI"/>
                <a:cs typeface="Meiryo UI"/>
              </a:rPr>
              <a:t>【今後の予定】</a:t>
            </a:r>
            <a:endParaRPr sz="1600">
              <a:latin typeface="Meiryo UI"/>
              <a:cs typeface="Meiryo UI"/>
            </a:endParaRPr>
          </a:p>
          <a:p>
            <a:pPr marL="147955" marR="5080">
              <a:lnSpc>
                <a:spcPct val="100000"/>
              </a:lnSpc>
            </a:pPr>
            <a:r>
              <a:rPr sz="1600" spc="-25" dirty="0">
                <a:latin typeface="Meiryo UI"/>
                <a:cs typeface="Meiryo UI"/>
              </a:rPr>
              <a:t>今年</a:t>
            </a:r>
            <a:r>
              <a:rPr sz="1600" spc="-10" dirty="0">
                <a:latin typeface="Meiryo UI"/>
                <a:cs typeface="Meiryo UI"/>
              </a:rPr>
              <a:t>10</a:t>
            </a:r>
            <a:r>
              <a:rPr sz="1600" spc="-25" dirty="0">
                <a:latin typeface="Meiryo UI"/>
                <a:cs typeface="Meiryo UI"/>
              </a:rPr>
              <a:t>月にレビュー委員会を開催し、ベースライン（</a:t>
            </a:r>
            <a:r>
              <a:rPr sz="1600" spc="-30" dirty="0">
                <a:latin typeface="Meiryo UI"/>
                <a:cs typeface="Meiryo UI"/>
              </a:rPr>
              <a:t>技術的側面、コスト、スケジュール等</a:t>
            </a:r>
            <a:r>
              <a:rPr sz="1600" spc="-10" dirty="0">
                <a:latin typeface="Meiryo UI"/>
                <a:cs typeface="Meiryo UI"/>
              </a:rPr>
              <a:t>）</a:t>
            </a:r>
            <a:r>
              <a:rPr sz="1600" spc="-30" dirty="0">
                <a:latin typeface="Meiryo UI"/>
                <a:cs typeface="Meiryo UI"/>
              </a:rPr>
              <a:t>を精査する予定。</a:t>
            </a:r>
            <a:r>
              <a:rPr sz="1600" spc="-25" dirty="0">
                <a:latin typeface="Meiryo UI"/>
                <a:cs typeface="Meiryo UI"/>
              </a:rPr>
              <a:t>その後、</a:t>
            </a:r>
            <a:r>
              <a:rPr sz="1600" spc="-10" dirty="0">
                <a:latin typeface="Meiryo UI"/>
                <a:cs typeface="Meiryo UI"/>
              </a:rPr>
              <a:t>10</a:t>
            </a:r>
            <a:r>
              <a:rPr sz="1600" spc="-25" dirty="0">
                <a:latin typeface="Meiryo UI"/>
                <a:cs typeface="Meiryo UI"/>
              </a:rPr>
              <a:t>月</a:t>
            </a:r>
            <a:r>
              <a:rPr sz="1600" spc="-10" dirty="0">
                <a:latin typeface="Meiryo UI"/>
                <a:cs typeface="Meiryo UI"/>
              </a:rPr>
              <a:t>26</a:t>
            </a:r>
            <a:r>
              <a:rPr sz="1600" spc="-25" dirty="0">
                <a:latin typeface="Meiryo UI"/>
                <a:cs typeface="Meiryo UI"/>
              </a:rPr>
              <a:t>日の第２回</a:t>
            </a:r>
            <a:r>
              <a:rPr sz="1600" spc="-10" dirty="0">
                <a:latin typeface="Meiryo UI"/>
                <a:cs typeface="Meiryo UI"/>
              </a:rPr>
              <a:t>DONES</a:t>
            </a:r>
            <a:r>
              <a:rPr sz="1600" spc="-35" dirty="0">
                <a:latin typeface="Meiryo UI"/>
                <a:cs typeface="Meiryo UI"/>
              </a:rPr>
              <a:t>運営委員会にて、レビュー結果が報告・審議される可能性あり。</a:t>
            </a:r>
            <a:endParaRPr sz="1600">
              <a:latin typeface="Meiryo UI"/>
              <a:cs typeface="Meiryo UI"/>
            </a:endParaRPr>
          </a:p>
        </p:txBody>
      </p:sp>
      <p:grpSp>
        <p:nvGrpSpPr>
          <p:cNvPr id="7" name="object 9">
            <a:extLst>
              <a:ext uri="{FF2B5EF4-FFF2-40B4-BE49-F238E27FC236}">
                <a16:creationId xmlns:a16="http://schemas.microsoft.com/office/drawing/2014/main" id="{1B9CC63F-0D39-582F-5EF0-A1ADED1EFE30}"/>
              </a:ext>
            </a:extLst>
          </p:cNvPr>
          <p:cNvGrpSpPr/>
          <p:nvPr/>
        </p:nvGrpSpPr>
        <p:grpSpPr>
          <a:xfrm>
            <a:off x="919484" y="4762500"/>
            <a:ext cx="6440805" cy="2095500"/>
            <a:chOff x="1139952" y="4762500"/>
            <a:chExt cx="6440805" cy="2095500"/>
          </a:xfrm>
        </p:grpSpPr>
        <p:pic>
          <p:nvPicPr>
            <p:cNvPr id="8" name="object 10">
              <a:extLst>
                <a:ext uri="{FF2B5EF4-FFF2-40B4-BE49-F238E27FC236}">
                  <a16:creationId xmlns:a16="http://schemas.microsoft.com/office/drawing/2014/main" id="{5E3323F8-1FA6-0E78-70BF-0B4F02EF032A}"/>
                </a:ext>
              </a:extLst>
            </p:cNvPr>
            <p:cNvPicPr/>
            <p:nvPr/>
          </p:nvPicPr>
          <p:blipFill>
            <a:blip r:embed="rId2" cstate="print"/>
            <a:stretch>
              <a:fillRect/>
            </a:stretch>
          </p:blipFill>
          <p:spPr>
            <a:xfrm>
              <a:off x="1139952" y="4762500"/>
              <a:ext cx="3968495" cy="2095500"/>
            </a:xfrm>
            <a:prstGeom prst="rect">
              <a:avLst/>
            </a:prstGeom>
          </p:spPr>
        </p:pic>
        <p:pic>
          <p:nvPicPr>
            <p:cNvPr id="9" name="object 11">
              <a:extLst>
                <a:ext uri="{FF2B5EF4-FFF2-40B4-BE49-F238E27FC236}">
                  <a16:creationId xmlns:a16="http://schemas.microsoft.com/office/drawing/2014/main" id="{41BF6558-B923-F351-EA73-3CC4C79EB144}"/>
                </a:ext>
              </a:extLst>
            </p:cNvPr>
            <p:cNvPicPr/>
            <p:nvPr/>
          </p:nvPicPr>
          <p:blipFill>
            <a:blip r:embed="rId3" cstate="print"/>
            <a:stretch>
              <a:fillRect/>
            </a:stretch>
          </p:blipFill>
          <p:spPr>
            <a:xfrm>
              <a:off x="5007863" y="4963680"/>
              <a:ext cx="2572511" cy="1712963"/>
            </a:xfrm>
            <a:prstGeom prst="rect">
              <a:avLst/>
            </a:prstGeom>
          </p:spPr>
        </p:pic>
      </p:grpSp>
      <p:sp>
        <p:nvSpPr>
          <p:cNvPr id="10" name="object 12">
            <a:extLst>
              <a:ext uri="{FF2B5EF4-FFF2-40B4-BE49-F238E27FC236}">
                <a16:creationId xmlns:a16="http://schemas.microsoft.com/office/drawing/2014/main" id="{50822E59-A1DB-F89D-ECAB-64A5F2202C5C}"/>
              </a:ext>
            </a:extLst>
          </p:cNvPr>
          <p:cNvSpPr txBox="1"/>
          <p:nvPr/>
        </p:nvSpPr>
        <p:spPr>
          <a:xfrm>
            <a:off x="7435598" y="6468364"/>
            <a:ext cx="173545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Meiryo UI"/>
                <a:cs typeface="Meiryo UI"/>
              </a:rPr>
              <a:t>https://ifmif-dones.e</a:t>
            </a:r>
            <a:r>
              <a:rPr lang="en-US" sz="1200" spc="-10" dirty="0">
                <a:latin typeface="Meiryo UI"/>
                <a:cs typeface="Meiryo UI"/>
              </a:rPr>
              <a:t>s</a:t>
            </a:r>
            <a:r>
              <a:rPr sz="1200" spc="-10" dirty="0">
                <a:latin typeface="Meiryo UI"/>
                <a:cs typeface="Meiryo UI"/>
              </a:rPr>
              <a:t>/</a:t>
            </a:r>
            <a:endParaRPr sz="1200" dirty="0">
              <a:latin typeface="Meiryo UI"/>
              <a:cs typeface="Meiryo UI"/>
            </a:endParaRPr>
          </a:p>
        </p:txBody>
      </p:sp>
      <p:sp>
        <p:nvSpPr>
          <p:cNvPr id="2" name="正方形/長方形 1">
            <a:extLst>
              <a:ext uri="{FF2B5EF4-FFF2-40B4-BE49-F238E27FC236}">
                <a16:creationId xmlns:a16="http://schemas.microsoft.com/office/drawing/2014/main" id="{83F607CF-BEC3-0283-81C1-2C167F3B4AFC}"/>
              </a:ext>
            </a:extLst>
          </p:cNvPr>
          <p:cNvSpPr/>
          <p:nvPr/>
        </p:nvSpPr>
        <p:spPr>
          <a:xfrm>
            <a:off x="2195262" y="68974"/>
            <a:ext cx="6551345" cy="400110"/>
          </a:xfrm>
          <a:prstGeom prst="rect">
            <a:avLst/>
          </a:prstGeom>
        </p:spPr>
        <p:txBody>
          <a:bodyPr wrap="none">
            <a:spAutoFit/>
          </a:bodyPr>
          <a:lstStyle/>
          <a:p>
            <a:pPr>
              <a:lnSpc>
                <a:spcPts val="2386"/>
              </a:lnSpc>
              <a:spcBef>
                <a:spcPct val="20000"/>
              </a:spcBef>
            </a:pPr>
            <a:r>
              <a:rPr lang="en-US" altLang="ja-JP" b="1" dirty="0">
                <a:latin typeface="メイリオ" panose="020B0604030504040204" pitchFamily="50" charset="-128"/>
                <a:ea typeface="メイリオ" panose="020B0604030504040204" pitchFamily="50" charset="-128"/>
                <a:cs typeface="ヒラギノ角ゴ Pro W6"/>
              </a:rPr>
              <a:t>- IFMIF/EVEDA</a:t>
            </a:r>
            <a:r>
              <a:rPr lang="ja-JP" altLang="en-US" b="1" dirty="0">
                <a:latin typeface="メイリオ" panose="020B0604030504040204" pitchFamily="50" charset="-128"/>
                <a:ea typeface="メイリオ" panose="020B0604030504040204" pitchFamily="50" charset="-128"/>
                <a:cs typeface="ヒラギノ角ゴ Pro W6"/>
              </a:rPr>
              <a:t>事業を基にした欧州の核融合中性子源計画</a:t>
            </a:r>
            <a:r>
              <a:rPr lang="en-US" altLang="ja-JP" b="1" dirty="0">
                <a:latin typeface="メイリオ" panose="020B0604030504040204" pitchFamily="50" charset="-128"/>
                <a:ea typeface="メイリオ" panose="020B0604030504040204" pitchFamily="50" charset="-128"/>
                <a:cs typeface="ヒラギノ角ゴ Pro W6"/>
              </a:rPr>
              <a:t>-</a:t>
            </a:r>
            <a:endParaRPr lang="ja-JP" altLang="en-US" b="1" dirty="0">
              <a:latin typeface="メイリオ" panose="020B0604030504040204" pitchFamily="50" charset="-128"/>
              <a:ea typeface="メイリオ" panose="020B0604030504040204" pitchFamily="50" charset="-128"/>
              <a:cs typeface="ヒラギノ角ゴ Pro W6"/>
            </a:endParaRPr>
          </a:p>
        </p:txBody>
      </p:sp>
      <p:sp>
        <p:nvSpPr>
          <p:cNvPr id="11" name="テキスト ボックス 10">
            <a:extLst>
              <a:ext uri="{FF2B5EF4-FFF2-40B4-BE49-F238E27FC236}">
                <a16:creationId xmlns:a16="http://schemas.microsoft.com/office/drawing/2014/main" id="{E44B4FB4-C7F6-180B-7F33-2B5CE184BE85}"/>
              </a:ext>
            </a:extLst>
          </p:cNvPr>
          <p:cNvSpPr txBox="1"/>
          <p:nvPr/>
        </p:nvSpPr>
        <p:spPr>
          <a:xfrm>
            <a:off x="1403" y="117699"/>
            <a:ext cx="2239716" cy="523220"/>
          </a:xfrm>
          <a:prstGeom prst="rect">
            <a:avLst/>
          </a:prstGeom>
          <a:noFill/>
          <a:effectLst>
            <a:outerShdw blurRad="50800" dist="50800" dir="5400000" algn="ctr" rotWithShape="0">
              <a:srgbClr val="000000">
                <a:alpha val="40000"/>
              </a:srgbClr>
            </a:outerShdw>
          </a:effectLst>
        </p:spPr>
        <p:txBody>
          <a:bodyPr wrap="none" rtlCol="0">
            <a:spAutoFit/>
          </a:bodyPr>
          <a:lstStyle/>
          <a:p>
            <a:pPr algn="ctr"/>
            <a:r>
              <a:rPr lang="en-US" altLang="ja-JP" sz="2800" b="1" kern="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DONES</a:t>
            </a:r>
            <a:r>
              <a:rPr lang="ja-JP" altLang="en-US" sz="2800" b="1" ker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計画</a:t>
            </a:r>
            <a:endParaRPr kumimoji="1" lang="en-US" altLang="ja-JP" sz="2800" b="1" dirty="0">
              <a:solidFill>
                <a:srgbClr val="0070C0"/>
              </a:solidFill>
              <a:latin typeface="メイリオ" panose="020B0604030504040204" pitchFamily="50" charset="-128"/>
              <a:ea typeface="メイリオ" panose="020B0604030504040204" pitchFamily="50" charset="-128"/>
              <a:cs typeface="MS PGothic" charset="-128"/>
            </a:endParaRPr>
          </a:p>
        </p:txBody>
      </p:sp>
      <p:sp>
        <p:nvSpPr>
          <p:cNvPr id="12" name="テキスト ボックス 11">
            <a:extLst>
              <a:ext uri="{FF2B5EF4-FFF2-40B4-BE49-F238E27FC236}">
                <a16:creationId xmlns:a16="http://schemas.microsoft.com/office/drawing/2014/main" id="{9B681D4B-FE0A-C257-A475-C94CF49C11EA}"/>
              </a:ext>
            </a:extLst>
          </p:cNvPr>
          <p:cNvSpPr txBox="1"/>
          <p:nvPr/>
        </p:nvSpPr>
        <p:spPr>
          <a:xfrm>
            <a:off x="3410710" y="352544"/>
            <a:ext cx="3756156" cy="338554"/>
          </a:xfrm>
          <a:prstGeom prst="rect">
            <a:avLst/>
          </a:prstGeom>
          <a:noFill/>
        </p:spPr>
        <p:txBody>
          <a:bodyPr wrap="none" rtlCol="0">
            <a:spAutoFit/>
          </a:bodyPr>
          <a:lstStyle/>
          <a:p>
            <a:r>
              <a:rPr kumimoji="1" lang="ja-JP" altLang="en-US" sz="1600">
                <a:latin typeface="Meiryo UI" panose="020B0604030504040204" pitchFamily="34" charset="-128"/>
                <a:ea typeface="Meiryo UI" panose="020B0604030504040204" pitchFamily="34" charset="-128"/>
              </a:rPr>
              <a:t>（</a:t>
            </a:r>
            <a:r>
              <a:rPr kumimoji="1" lang="en" altLang="ja-JP" sz="1600" u="sng" dirty="0">
                <a:latin typeface="Meiryo UI" panose="020B0604030504040204" pitchFamily="34" charset="-128"/>
                <a:ea typeface="Meiryo UI" panose="020B0604030504040204" pitchFamily="34" charset="-128"/>
              </a:rPr>
              <a:t>D</a:t>
            </a:r>
            <a:r>
              <a:rPr kumimoji="1" lang="en" altLang="ja-JP" sz="1600" dirty="0">
                <a:latin typeface="Meiryo UI" panose="020B0604030504040204" pitchFamily="34" charset="-128"/>
                <a:ea typeface="Meiryo UI" panose="020B0604030504040204" pitchFamily="34" charset="-128"/>
              </a:rPr>
              <a:t>emo </a:t>
            </a:r>
            <a:r>
              <a:rPr kumimoji="1" lang="en" altLang="ja-JP" sz="1600" u="sng" dirty="0">
                <a:latin typeface="Meiryo UI" panose="020B0604030504040204" pitchFamily="34" charset="-128"/>
                <a:ea typeface="Meiryo UI" panose="020B0604030504040204" pitchFamily="34" charset="-128"/>
              </a:rPr>
              <a:t>O</a:t>
            </a:r>
            <a:r>
              <a:rPr kumimoji="1" lang="en" altLang="ja-JP" sz="1600" dirty="0">
                <a:latin typeface="Meiryo UI" panose="020B0604030504040204" pitchFamily="34" charset="-128"/>
                <a:ea typeface="Meiryo UI" panose="020B0604030504040204" pitchFamily="34" charset="-128"/>
              </a:rPr>
              <a:t>riented </a:t>
            </a:r>
            <a:r>
              <a:rPr kumimoji="1" lang="en" altLang="ja-JP" sz="1600" u="sng" dirty="0">
                <a:latin typeface="Meiryo UI" panose="020B0604030504040204" pitchFamily="34" charset="-128"/>
                <a:ea typeface="Meiryo UI" panose="020B0604030504040204" pitchFamily="34" charset="-128"/>
              </a:rPr>
              <a:t>Ne</a:t>
            </a:r>
            <a:r>
              <a:rPr kumimoji="1" lang="en" altLang="ja-JP" sz="1600" dirty="0">
                <a:latin typeface="Meiryo UI" panose="020B0604030504040204" pitchFamily="34" charset="-128"/>
                <a:ea typeface="Meiryo UI" panose="020B0604030504040204" pitchFamily="34" charset="-128"/>
              </a:rPr>
              <a:t>utron </a:t>
            </a:r>
            <a:r>
              <a:rPr kumimoji="1" lang="en" altLang="ja-JP" sz="1600" u="sng" dirty="0">
                <a:latin typeface="Meiryo UI" panose="020B0604030504040204" pitchFamily="34" charset="-128"/>
                <a:ea typeface="Meiryo UI" panose="020B0604030504040204" pitchFamily="34" charset="-128"/>
              </a:rPr>
              <a:t>S</a:t>
            </a:r>
            <a:r>
              <a:rPr kumimoji="1" lang="en" altLang="ja-JP" sz="1600" dirty="0">
                <a:latin typeface="Meiryo UI" panose="020B0604030504040204" pitchFamily="34" charset="-128"/>
                <a:ea typeface="Meiryo UI" panose="020B0604030504040204" pitchFamily="34" charset="-128"/>
              </a:rPr>
              <a:t>ource</a:t>
            </a:r>
            <a:r>
              <a:rPr kumimoji="1" lang="ja-JP" altLang="en-US" sz="1600">
                <a:latin typeface="Meiryo UI" panose="020B0604030504040204" pitchFamily="34" charset="-128"/>
                <a:ea typeface="Meiryo UI" panose="020B0604030504040204" pitchFamily="34" charset="-128"/>
              </a:rPr>
              <a:t>）</a:t>
            </a:r>
          </a:p>
        </p:txBody>
      </p:sp>
      <p:sp>
        <p:nvSpPr>
          <p:cNvPr id="13" name="テキスト ボックス 12">
            <a:extLst>
              <a:ext uri="{FF2B5EF4-FFF2-40B4-BE49-F238E27FC236}">
                <a16:creationId xmlns:a16="http://schemas.microsoft.com/office/drawing/2014/main" id="{3E8F4F00-A655-62C7-EE94-566C2FC309EC}"/>
              </a:ext>
            </a:extLst>
          </p:cNvPr>
          <p:cNvSpPr txBox="1"/>
          <p:nvPr/>
        </p:nvSpPr>
        <p:spPr>
          <a:xfrm>
            <a:off x="7265196" y="684374"/>
            <a:ext cx="2578894" cy="738664"/>
          </a:xfrm>
          <a:prstGeom prst="rect">
            <a:avLst/>
          </a:prstGeom>
          <a:noFill/>
          <a:ln>
            <a:solidFill>
              <a:schemeClr val="tx1"/>
            </a:solidFill>
          </a:ln>
        </p:spPr>
        <p:txBody>
          <a:bodyPr wrap="square" rtlCol="0">
            <a:spAutoFit/>
          </a:bodyPr>
          <a:lstStyle/>
          <a:p>
            <a:r>
              <a:rPr kumimoji="1" lang="ja-JP" altLang="en-US" sz="1400" dirty="0">
                <a:latin typeface="Meiryo UI" panose="020B0604030504040204" pitchFamily="34" charset="-128"/>
                <a:ea typeface="Meiryo UI" panose="020B0604030504040204" pitchFamily="34" charset="-128"/>
              </a:rPr>
              <a:t>文科省 第</a:t>
            </a:r>
            <a:r>
              <a:rPr kumimoji="1" lang="en-US" altLang="ja-JP" sz="1400" dirty="0">
                <a:latin typeface="Meiryo UI" panose="020B0604030504040204" pitchFamily="34" charset="-128"/>
                <a:ea typeface="Meiryo UI" panose="020B0604030504040204" pitchFamily="34" charset="-128"/>
              </a:rPr>
              <a:t>34</a:t>
            </a:r>
            <a:r>
              <a:rPr kumimoji="1" lang="ja-JP" altLang="en-US" sz="1400" dirty="0">
                <a:latin typeface="Meiryo UI" panose="020B0604030504040204" pitchFamily="34" charset="-128"/>
                <a:ea typeface="Meiryo UI" panose="020B0604030504040204" pitchFamily="34" charset="-128"/>
              </a:rPr>
              <a:t>回核融合科学</a:t>
            </a:r>
            <a:r>
              <a:rPr kumimoji="1" lang="ja-JP" altLang="en-US" sz="1400">
                <a:latin typeface="Meiryo UI" panose="020B0604030504040204" pitchFamily="34" charset="-128"/>
                <a:ea typeface="Meiryo UI" panose="020B0604030504040204" pitchFamily="34" charset="-128"/>
              </a:rPr>
              <a:t>技術委員会（</a:t>
            </a:r>
            <a:r>
              <a:rPr kumimoji="1" lang="en-US" altLang="ja-JP" sz="1400" dirty="0">
                <a:latin typeface="Meiryo UI" panose="020B0604030504040204" pitchFamily="34" charset="-128"/>
                <a:ea typeface="Meiryo UI" panose="020B0604030504040204" pitchFamily="34" charset="-128"/>
              </a:rPr>
              <a:t>2023</a:t>
            </a:r>
            <a:r>
              <a:rPr kumimoji="1" lang="ja-JP" altLang="en-US" sz="1400" dirty="0">
                <a:latin typeface="Meiryo UI" panose="020B0604030504040204" pitchFamily="34" charset="-128"/>
                <a:ea typeface="Meiryo UI" panose="020B0604030504040204" pitchFamily="34" charset="-128"/>
              </a:rPr>
              <a:t>年</a:t>
            </a:r>
            <a:r>
              <a:rPr kumimoji="1" lang="en-US" altLang="ja-JP" sz="1400" dirty="0">
                <a:latin typeface="Meiryo UI" panose="020B0604030504040204" pitchFamily="34" charset="-128"/>
                <a:ea typeface="Meiryo UI" panose="020B0604030504040204" pitchFamily="34" charset="-128"/>
              </a:rPr>
              <a:t>7</a:t>
            </a:r>
            <a:r>
              <a:rPr kumimoji="1" lang="ja-JP" altLang="en-US" sz="1400" dirty="0">
                <a:latin typeface="Meiryo UI" panose="020B0604030504040204" pitchFamily="34" charset="-128"/>
                <a:ea typeface="Meiryo UI" panose="020B0604030504040204" pitchFamily="34" charset="-128"/>
              </a:rPr>
              <a:t>月</a:t>
            </a:r>
            <a:r>
              <a:rPr kumimoji="1" lang="en-US" altLang="ja-JP" sz="1400" dirty="0">
                <a:latin typeface="Meiryo UI" panose="020B0604030504040204" pitchFamily="34" charset="-128"/>
                <a:ea typeface="Meiryo UI" panose="020B0604030504040204" pitchFamily="34" charset="-128"/>
              </a:rPr>
              <a:t>24</a:t>
            </a:r>
            <a:r>
              <a:rPr kumimoji="1" lang="ja-JP" altLang="en-US" sz="1400" dirty="0">
                <a:latin typeface="Meiryo UI" panose="020B0604030504040204" pitchFamily="34" charset="-128"/>
                <a:ea typeface="Meiryo UI" panose="020B0604030504040204" pitchFamily="34" charset="-128"/>
              </a:rPr>
              <a:t>日）資料６</a:t>
            </a:r>
            <a:r>
              <a:rPr kumimoji="1" lang="ja-JP" altLang="en-US" sz="1400">
                <a:latin typeface="Meiryo UI" panose="020B0604030504040204" pitchFamily="34" charset="-128"/>
                <a:ea typeface="Meiryo UI" panose="020B0604030504040204" pitchFamily="34" charset="-128"/>
              </a:rPr>
              <a:t>（文科省資料）</a:t>
            </a:r>
            <a:endParaRPr kumimoji="1" lang="en-US" altLang="ja-JP" sz="1400" dirty="0">
              <a:latin typeface="Meiryo UI" panose="020B0604030504040204" pitchFamily="34" charset="-128"/>
              <a:ea typeface="Meiryo UI" panose="020B0604030504040204" pitchFamily="34" charset="-128"/>
            </a:endParaRPr>
          </a:p>
        </p:txBody>
      </p:sp>
      <p:sp>
        <p:nvSpPr>
          <p:cNvPr id="15" name="スライド番号プレースホルダー 3">
            <a:extLst>
              <a:ext uri="{FF2B5EF4-FFF2-40B4-BE49-F238E27FC236}">
                <a16:creationId xmlns:a16="http://schemas.microsoft.com/office/drawing/2014/main" id="{ECC5BC20-83CD-9BC5-CA20-1E5EDE3B3F35}"/>
              </a:ext>
            </a:extLst>
          </p:cNvPr>
          <p:cNvSpPr txBox="1">
            <a:spLocks/>
          </p:cNvSpPr>
          <p:nvPr/>
        </p:nvSpPr>
        <p:spPr>
          <a:xfrm>
            <a:off x="9273918" y="6378856"/>
            <a:ext cx="516676" cy="376958"/>
          </a:xfrm>
          <a:prstGeom prst="rect">
            <a:avLst/>
          </a:prstGeom>
          <a:solidFill>
            <a:srgbClr val="FFFC00"/>
          </a:solidFill>
          <a:ln>
            <a:solidFill>
              <a:schemeClr val="tx1"/>
            </a:solid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93E0F35-3618-426D-8898-F6D86590068B}" type="slidenum">
              <a:rPr kumimoji="1" lang="ja-JP" altLang="en-US" sz="1800" b="1" smtClean="0">
                <a:solidFill>
                  <a:schemeClr val="tx1"/>
                </a:solidFill>
                <a:latin typeface="Meiryo UI" panose="020B0604030504040204" pitchFamily="34" charset="-128"/>
                <a:ea typeface="Meiryo UI" panose="020B0604030504040204" pitchFamily="34" charset="-128"/>
              </a:rPr>
              <a:pPr algn="ctr"/>
              <a:t>8</a:t>
            </a:fld>
            <a:endParaRPr kumimoji="1" lang="ja-JP" altLang="en-US" sz="1800" b="1" dirty="0">
              <a:solidFill>
                <a:schemeClr val="tx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07264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ーブル&#10;&#10;AI によって生成されたコンテンツは間違っている可能性があります。">
            <a:extLst>
              <a:ext uri="{FF2B5EF4-FFF2-40B4-BE49-F238E27FC236}">
                <a16:creationId xmlns:a16="http://schemas.microsoft.com/office/drawing/2014/main" id="{2C82F6F7-1169-4A19-94A6-2782A18CD4AF}"/>
              </a:ext>
            </a:extLst>
          </p:cNvPr>
          <p:cNvPicPr>
            <a:picLocks noChangeAspect="1"/>
          </p:cNvPicPr>
          <p:nvPr/>
        </p:nvPicPr>
        <p:blipFill>
          <a:blip r:embed="rId2"/>
          <a:stretch>
            <a:fillRect/>
          </a:stretch>
        </p:blipFill>
        <p:spPr>
          <a:xfrm>
            <a:off x="642937" y="792876"/>
            <a:ext cx="8493919" cy="5953129"/>
          </a:xfrm>
          <a:prstGeom prst="rect">
            <a:avLst/>
          </a:prstGeom>
        </p:spPr>
      </p:pic>
      <p:sp>
        <p:nvSpPr>
          <p:cNvPr id="4" name="テキスト ボックス 3">
            <a:extLst>
              <a:ext uri="{FF2B5EF4-FFF2-40B4-BE49-F238E27FC236}">
                <a16:creationId xmlns:a16="http://schemas.microsoft.com/office/drawing/2014/main" id="{AB1648A6-5DAF-25F8-5A31-9D5B5C244222}"/>
              </a:ext>
            </a:extLst>
          </p:cNvPr>
          <p:cNvSpPr txBox="1"/>
          <p:nvPr/>
        </p:nvSpPr>
        <p:spPr>
          <a:xfrm>
            <a:off x="7836695" y="1277304"/>
            <a:ext cx="1993106" cy="954107"/>
          </a:xfrm>
          <a:prstGeom prst="rect">
            <a:avLst/>
          </a:prstGeom>
          <a:noFill/>
          <a:ln>
            <a:solidFill>
              <a:schemeClr val="tx1"/>
            </a:solidFill>
          </a:ln>
        </p:spPr>
        <p:txBody>
          <a:bodyPr wrap="square" rtlCol="0">
            <a:spAutoFit/>
          </a:bodyPr>
          <a:lstStyle/>
          <a:p>
            <a:r>
              <a:rPr kumimoji="1" lang="ja-JP" altLang="en-US" sz="1400" dirty="0">
                <a:latin typeface="Meiryo UI" panose="020B0604030504040204" pitchFamily="34" charset="-128"/>
                <a:ea typeface="Meiryo UI" panose="020B0604030504040204" pitchFamily="34" charset="-128"/>
              </a:rPr>
              <a:t>文科省 第</a:t>
            </a:r>
            <a:r>
              <a:rPr kumimoji="1" lang="en-US" altLang="ja-JP" sz="1400" dirty="0">
                <a:latin typeface="Meiryo UI" panose="020B0604030504040204" pitchFamily="34" charset="-128"/>
                <a:ea typeface="Meiryo UI" panose="020B0604030504040204" pitchFamily="34" charset="-128"/>
              </a:rPr>
              <a:t>34</a:t>
            </a:r>
            <a:r>
              <a:rPr kumimoji="1" lang="ja-JP" altLang="en-US" sz="1400" dirty="0">
                <a:latin typeface="Meiryo UI" panose="020B0604030504040204" pitchFamily="34" charset="-128"/>
                <a:ea typeface="Meiryo UI" panose="020B0604030504040204" pitchFamily="34" charset="-128"/>
              </a:rPr>
              <a:t>回核融合科学</a:t>
            </a:r>
            <a:r>
              <a:rPr kumimoji="1" lang="ja-JP" altLang="en-US" sz="1400">
                <a:latin typeface="Meiryo UI" panose="020B0604030504040204" pitchFamily="34" charset="-128"/>
                <a:ea typeface="Meiryo UI" panose="020B0604030504040204" pitchFamily="34" charset="-128"/>
              </a:rPr>
              <a:t>技術委員会（</a:t>
            </a:r>
            <a:r>
              <a:rPr kumimoji="1" lang="en-US" altLang="ja-JP" sz="1400" dirty="0">
                <a:latin typeface="Meiryo UI" panose="020B0604030504040204" pitchFamily="34" charset="-128"/>
                <a:ea typeface="Meiryo UI" panose="020B0604030504040204" pitchFamily="34" charset="-128"/>
              </a:rPr>
              <a:t>2023</a:t>
            </a:r>
            <a:r>
              <a:rPr kumimoji="1" lang="ja-JP" altLang="en-US" sz="1400" dirty="0">
                <a:latin typeface="Meiryo UI" panose="020B0604030504040204" pitchFamily="34" charset="-128"/>
                <a:ea typeface="Meiryo UI" panose="020B0604030504040204" pitchFamily="34" charset="-128"/>
              </a:rPr>
              <a:t>年</a:t>
            </a:r>
            <a:r>
              <a:rPr kumimoji="1" lang="en-US" altLang="ja-JP" sz="1400" dirty="0">
                <a:latin typeface="Meiryo UI" panose="020B0604030504040204" pitchFamily="34" charset="-128"/>
                <a:ea typeface="Meiryo UI" panose="020B0604030504040204" pitchFamily="34" charset="-128"/>
              </a:rPr>
              <a:t>7</a:t>
            </a:r>
            <a:r>
              <a:rPr kumimoji="1" lang="ja-JP" altLang="en-US" sz="1400" dirty="0">
                <a:latin typeface="Meiryo UI" panose="020B0604030504040204" pitchFamily="34" charset="-128"/>
                <a:ea typeface="Meiryo UI" panose="020B0604030504040204" pitchFamily="34" charset="-128"/>
              </a:rPr>
              <a:t>月</a:t>
            </a:r>
            <a:r>
              <a:rPr kumimoji="1" lang="en-US" altLang="ja-JP" sz="1400" dirty="0">
                <a:latin typeface="Meiryo UI" panose="020B0604030504040204" pitchFamily="34" charset="-128"/>
                <a:ea typeface="Meiryo UI" panose="020B0604030504040204" pitchFamily="34" charset="-128"/>
              </a:rPr>
              <a:t>24</a:t>
            </a:r>
            <a:r>
              <a:rPr kumimoji="1" lang="ja-JP" altLang="en-US" sz="1400" dirty="0">
                <a:latin typeface="Meiryo UI" panose="020B0604030504040204" pitchFamily="34" charset="-128"/>
                <a:ea typeface="Meiryo UI" panose="020B0604030504040204" pitchFamily="34" charset="-128"/>
              </a:rPr>
              <a:t>日）資料６</a:t>
            </a:r>
            <a:r>
              <a:rPr kumimoji="1" lang="ja-JP" altLang="en-US" sz="1400">
                <a:latin typeface="Meiryo UI" panose="020B0604030504040204" pitchFamily="34" charset="-128"/>
                <a:ea typeface="Meiryo UI" panose="020B0604030504040204" pitchFamily="34" charset="-128"/>
              </a:rPr>
              <a:t>（文科省資料）</a:t>
            </a:r>
            <a:endParaRPr kumimoji="1" lang="en-US" altLang="ja-JP" sz="1400" dirty="0">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4ED65EF7-19D3-38DA-FCD2-E3B42B9D327B}"/>
              </a:ext>
            </a:extLst>
          </p:cNvPr>
          <p:cNvSpPr txBox="1"/>
          <p:nvPr/>
        </p:nvSpPr>
        <p:spPr>
          <a:xfrm>
            <a:off x="2487980" y="96268"/>
            <a:ext cx="4753224" cy="523220"/>
          </a:xfrm>
          <a:prstGeom prst="rect">
            <a:avLst/>
          </a:prstGeom>
          <a:noFill/>
          <a:effectLst>
            <a:outerShdw blurRad="50800" dist="50800" dir="5400000" algn="ctr" rotWithShape="0">
              <a:srgbClr val="000000">
                <a:alpha val="40000"/>
              </a:srgbClr>
            </a:outerShdw>
          </a:effectLst>
        </p:spPr>
        <p:txBody>
          <a:bodyPr wrap="none" rtlCol="0">
            <a:spAutoFit/>
          </a:bodyPr>
          <a:lstStyle/>
          <a:p>
            <a:pPr algn="ctr"/>
            <a:r>
              <a:rPr lang="en-US" altLang="ja-JP" sz="2800" b="1" kern="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DONES</a:t>
            </a:r>
            <a:r>
              <a:rPr lang="ja-JP" altLang="en-US" sz="2800" b="1" ker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計画への参画の議論</a:t>
            </a:r>
            <a:endParaRPr kumimoji="1" lang="en-US" altLang="ja-JP" sz="2800" b="1" dirty="0">
              <a:solidFill>
                <a:srgbClr val="0070C0"/>
              </a:solidFill>
              <a:latin typeface="メイリオ" panose="020B0604030504040204" pitchFamily="50" charset="-128"/>
              <a:ea typeface="メイリオ" panose="020B0604030504040204" pitchFamily="50" charset="-128"/>
              <a:cs typeface="MS PGothic" charset="-128"/>
            </a:endParaRPr>
          </a:p>
        </p:txBody>
      </p:sp>
      <p:sp>
        <p:nvSpPr>
          <p:cNvPr id="6" name="スライド番号プレースホルダー 3">
            <a:extLst>
              <a:ext uri="{FF2B5EF4-FFF2-40B4-BE49-F238E27FC236}">
                <a16:creationId xmlns:a16="http://schemas.microsoft.com/office/drawing/2014/main" id="{F5ACE6B8-21C8-9679-3B4E-56E5C4A4938C}"/>
              </a:ext>
            </a:extLst>
          </p:cNvPr>
          <p:cNvSpPr txBox="1">
            <a:spLocks/>
          </p:cNvSpPr>
          <p:nvPr/>
        </p:nvSpPr>
        <p:spPr>
          <a:xfrm>
            <a:off x="9273918" y="6378856"/>
            <a:ext cx="516676" cy="376958"/>
          </a:xfrm>
          <a:prstGeom prst="rect">
            <a:avLst/>
          </a:prstGeom>
          <a:solidFill>
            <a:srgbClr val="FFFC00"/>
          </a:solidFill>
          <a:ln>
            <a:solidFill>
              <a:schemeClr val="tx1"/>
            </a:solid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93E0F35-3618-426D-8898-F6D86590068B}" type="slidenum">
              <a:rPr kumimoji="1" lang="ja-JP" altLang="en-US" sz="1800" b="1" smtClean="0">
                <a:solidFill>
                  <a:schemeClr val="tx1"/>
                </a:solidFill>
                <a:latin typeface="Meiryo UI" panose="020B0604030504040204" pitchFamily="34" charset="-128"/>
                <a:ea typeface="Meiryo UI" panose="020B0604030504040204" pitchFamily="34" charset="-128"/>
              </a:rPr>
              <a:pPr algn="ctr"/>
              <a:t>9</a:t>
            </a:fld>
            <a:endParaRPr kumimoji="1" lang="ja-JP" altLang="en-US" sz="1800" b="1" dirty="0">
              <a:solidFill>
                <a:schemeClr val="tx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9276699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24084</TotalTime>
  <Words>2177</Words>
  <Application>Microsoft Macintosh PowerPoint</Application>
  <PresentationFormat>A4 210 x 297 mm</PresentationFormat>
  <Paragraphs>288</Paragraphs>
  <Slides>16</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16</vt:i4>
      </vt:variant>
    </vt:vector>
  </HeadingPairs>
  <TitlesOfParts>
    <vt:vector size="29" baseType="lpstr">
      <vt:lpstr>HGP創英角ﾎﾟｯﾌﾟ体</vt:lpstr>
      <vt:lpstr>Meiryo UI</vt:lpstr>
      <vt:lpstr>Meiryo</vt:lpstr>
      <vt:lpstr>Meiryo</vt:lpstr>
      <vt:lpstr>游ゴシック</vt:lpstr>
      <vt:lpstr>游明朝</vt:lpstr>
      <vt:lpstr>Arial</vt:lpstr>
      <vt:lpstr>Calibri</vt:lpstr>
      <vt:lpstr>Calibri Light</vt:lpstr>
      <vt:lpstr>Segoe UI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KASUGAI, Atsushi</dc:creator>
  <cp:lastModifiedBy>Kasugai Atsushi</cp:lastModifiedBy>
  <cp:revision>271</cp:revision>
  <cp:lastPrinted>2023-01-06T06:40:42Z</cp:lastPrinted>
  <dcterms:created xsi:type="dcterms:W3CDTF">2021-03-14T19:44:49Z</dcterms:created>
  <dcterms:modified xsi:type="dcterms:W3CDTF">2025-04-16T02:18:15Z</dcterms:modified>
</cp:coreProperties>
</file>