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 id="2147483687" r:id="rId4"/>
    <p:sldMasterId id="2147483700" r:id="rId5"/>
  </p:sldMasterIdLst>
  <p:notesMasterIdLst>
    <p:notesMasterId r:id="rId24"/>
  </p:notesMasterIdLst>
  <p:sldIdLst>
    <p:sldId id="827" r:id="rId6"/>
    <p:sldId id="821" r:id="rId7"/>
    <p:sldId id="839" r:id="rId8"/>
    <p:sldId id="833" r:id="rId9"/>
    <p:sldId id="454" r:id="rId10"/>
    <p:sldId id="261" r:id="rId11"/>
    <p:sldId id="335" r:id="rId12"/>
    <p:sldId id="831" r:id="rId13"/>
    <p:sldId id="836" r:id="rId14"/>
    <p:sldId id="837" r:id="rId15"/>
    <p:sldId id="826" r:id="rId16"/>
    <p:sldId id="834" r:id="rId17"/>
    <p:sldId id="668" r:id="rId18"/>
    <p:sldId id="289" r:id="rId19"/>
    <p:sldId id="835" r:id="rId20"/>
    <p:sldId id="825" r:id="rId21"/>
    <p:sldId id="328" r:id="rId22"/>
    <p:sldId id="829" r:id="rId2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7C80"/>
    <a:srgbClr val="FFCCFF"/>
    <a:srgbClr val="FF99CC"/>
    <a:srgbClr val="FF5050"/>
    <a:srgbClr val="CC9900"/>
    <a:srgbClr val="FF99FF"/>
    <a:srgbClr val="6699FF"/>
    <a:srgbClr val="33CCFF"/>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1" autoAdjust="0"/>
    <p:restoredTop sz="94660"/>
  </p:normalViewPr>
  <p:slideViewPr>
    <p:cSldViewPr snapToGrid="0">
      <p:cViewPr varScale="1">
        <p:scale>
          <a:sx n="93" d="100"/>
          <a:sy n="93" d="100"/>
        </p:scale>
        <p:origin x="84" y="5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8693"/>
          </a:xfrm>
          <a:prstGeom prst="rect">
            <a:avLst/>
          </a:prstGeom>
        </p:spPr>
        <p:txBody>
          <a:bodyPr vert="horz" lIns="91440" tIns="45720" rIns="91440" bIns="45720" rtlCol="0"/>
          <a:lstStyle>
            <a:lvl1pPr algn="r">
              <a:defRPr sz="1200"/>
            </a:lvl1pPr>
          </a:lstStyle>
          <a:p>
            <a:fld id="{8C4733D6-34A0-4ED3-9020-F95DCE378A0A}" type="datetimeFigureOut">
              <a:rPr kumimoji="1" lang="ja-JP" altLang="en-US" smtClean="0"/>
              <a:t>2025/4/16</a:t>
            </a:fld>
            <a:endParaRPr kumimoji="1" lang="ja-JP" altLang="en-US"/>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8"/>
            <a:ext cx="2949787" cy="49869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8"/>
            <a:ext cx="2949787" cy="498691"/>
          </a:xfrm>
          <a:prstGeom prst="rect">
            <a:avLst/>
          </a:prstGeom>
        </p:spPr>
        <p:txBody>
          <a:bodyPr vert="horz" lIns="91440" tIns="45720" rIns="91440" bIns="45720" rtlCol="0" anchor="b"/>
          <a:lstStyle>
            <a:lvl1pPr algn="r">
              <a:defRPr sz="1200"/>
            </a:lvl1pPr>
          </a:lstStyle>
          <a:p>
            <a:fld id="{614552E2-A371-4D8F-9998-F6D10DEEC165}" type="slidenum">
              <a:rPr kumimoji="1" lang="ja-JP" altLang="en-US" smtClean="0"/>
              <a:t>‹#›</a:t>
            </a:fld>
            <a:endParaRPr kumimoji="1" lang="ja-JP" altLang="en-US"/>
          </a:p>
        </p:txBody>
      </p:sp>
    </p:spTree>
    <p:extLst>
      <p:ext uri="{BB962C8B-B14F-4D97-AF65-F5344CB8AC3E}">
        <p14:creationId xmlns:p14="http://schemas.microsoft.com/office/powerpoint/2010/main" val="22065729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7400" indent="-227013">
              <a:defRPr kumimoji="1">
                <a:solidFill>
                  <a:schemeClr val="tx1"/>
                </a:solidFill>
                <a:latin typeface="Arial" panose="020B0604020202020204" pitchFamily="34" charset="0"/>
                <a:ea typeface="ＭＳ Ｐゴシック" panose="020B0600070205080204" pitchFamily="50" charset="-128"/>
              </a:defRPr>
            </a:lvl5pPr>
            <a:lvl6pPr marL="25146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265DC0DD-0023-4925-91E7-A7EF989CFCCE}" type="slidenum">
              <a:rPr lang="en-US" altLang="ja-JP" smtClean="0">
                <a:latin typeface="Calibri" panose="020F0502020204030204" pitchFamily="34" charset="0"/>
              </a:rPr>
              <a:pPr/>
              <a:t>2</a:t>
            </a:fld>
            <a:endParaRPr lang="en-US" altLang="ja-JP">
              <a:latin typeface="Calibri" panose="020F0502020204030204" pitchFamily="34" charset="0"/>
            </a:endParaRPr>
          </a:p>
        </p:txBody>
      </p:sp>
      <p:sp>
        <p:nvSpPr>
          <p:cNvPr id="80899" name="Rectangle 2"/>
          <p:cNvSpPr>
            <a:spLocks noGrp="1" noRot="1" noChangeAspect="1" noChangeArrowheads="1" noTextEdit="1"/>
          </p:cNvSpPr>
          <p:nvPr>
            <p:ph type="sldImg"/>
          </p:nvPr>
        </p:nvSpPr>
        <p:spPr bwMode="auto">
          <a:xfrm>
            <a:off x="-2416175" y="1973263"/>
            <a:ext cx="9459913" cy="5322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extLst>
      <p:ext uri="{BB962C8B-B14F-4D97-AF65-F5344CB8AC3E}">
        <p14:creationId xmlns:p14="http://schemas.microsoft.com/office/powerpoint/2010/main" val="343417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a:extLst>
              <a:ext uri="{FF2B5EF4-FFF2-40B4-BE49-F238E27FC236}">
                <a16:creationId xmlns:a16="http://schemas.microsoft.com/office/drawing/2014/main" id="{EE9200F8-B866-4E9A-8727-C30EF2A217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a:extLst>
              <a:ext uri="{FF2B5EF4-FFF2-40B4-BE49-F238E27FC236}">
                <a16:creationId xmlns:a16="http://schemas.microsoft.com/office/drawing/2014/main" id="{D3CE843B-FCCA-4F81-BC1C-74C92282C8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a:p>
        </p:txBody>
      </p:sp>
      <p:sp>
        <p:nvSpPr>
          <p:cNvPr id="33796" name="スライド番号プレースホルダー 3">
            <a:extLst>
              <a:ext uri="{FF2B5EF4-FFF2-40B4-BE49-F238E27FC236}">
                <a16:creationId xmlns:a16="http://schemas.microsoft.com/office/drawing/2014/main" id="{51682A54-EC4E-48BF-91DE-259EF10AA4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DFEDEA-8F0B-4861-80E4-50E8338D8B55}" type="slidenum">
              <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1363" indent="-284163">
              <a:defRPr kumimoji="1">
                <a:solidFill>
                  <a:schemeClr val="tx1"/>
                </a:solidFill>
                <a:latin typeface="Arial" panose="020B0604020202020204" pitchFamily="34" charset="0"/>
                <a:ea typeface="ＭＳ Ｐゴシック" panose="020B0600070205080204" pitchFamily="50" charset="-128"/>
              </a:defRPr>
            </a:lvl2pPr>
            <a:lvl3pPr marL="1141413" indent="-227013">
              <a:defRPr kumimoji="1">
                <a:solidFill>
                  <a:schemeClr val="tx1"/>
                </a:solidFill>
                <a:latin typeface="Arial" panose="020B0604020202020204" pitchFamily="34" charset="0"/>
                <a:ea typeface="ＭＳ Ｐゴシック" panose="020B0600070205080204" pitchFamily="50" charset="-128"/>
              </a:defRPr>
            </a:lvl3pPr>
            <a:lvl4pPr marL="1598613" indent="-227013">
              <a:defRPr kumimoji="1">
                <a:solidFill>
                  <a:schemeClr val="tx1"/>
                </a:solidFill>
                <a:latin typeface="Arial" panose="020B0604020202020204" pitchFamily="34" charset="0"/>
                <a:ea typeface="ＭＳ Ｐゴシック" panose="020B0600070205080204" pitchFamily="50" charset="-128"/>
              </a:defRPr>
            </a:lvl4pPr>
            <a:lvl5pPr marL="2057400" indent="-227013">
              <a:defRPr kumimoji="1">
                <a:solidFill>
                  <a:schemeClr val="tx1"/>
                </a:solidFill>
                <a:latin typeface="Arial" panose="020B0604020202020204" pitchFamily="34" charset="0"/>
                <a:ea typeface="ＭＳ Ｐゴシック" panose="020B0600070205080204" pitchFamily="50" charset="-128"/>
              </a:defRPr>
            </a:lvl5pPr>
            <a:lvl6pPr marL="25146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7013"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65DC0DD-0023-4925-91E7-A7EF989CFCCE}" type="slidenum">
              <a:rPr kumimoji="1" lang="en-US" altLang="ja-JP"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en-US" altLang="ja-JP"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50" charset="-128"/>
              <a:cs typeface="+mn-cs"/>
            </a:endParaRPr>
          </a:p>
        </p:txBody>
      </p:sp>
      <p:sp>
        <p:nvSpPr>
          <p:cNvPr id="80899" name="Rectangle 2"/>
          <p:cNvSpPr>
            <a:spLocks noGrp="1" noRot="1" noChangeAspect="1" noChangeArrowheads="1" noTextEdit="1"/>
          </p:cNvSpPr>
          <p:nvPr>
            <p:ph type="sldImg"/>
          </p:nvPr>
        </p:nvSpPr>
        <p:spPr bwMode="auto">
          <a:xfrm>
            <a:off x="-2024063" y="1814513"/>
            <a:ext cx="8709026" cy="48990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ja-JP"/>
          </a:p>
        </p:txBody>
      </p:sp>
    </p:spTree>
    <p:extLst>
      <p:ext uri="{BB962C8B-B14F-4D97-AF65-F5344CB8AC3E}">
        <p14:creationId xmlns:p14="http://schemas.microsoft.com/office/powerpoint/2010/main" val="323451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56CB43-F959-E605-C98C-E7956B56907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8E90B3D-F698-2DE1-B896-194B014D39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7D86138-3DDC-4D4C-9879-E4FF73635ABA}"/>
              </a:ext>
            </a:extLst>
          </p:cNvPr>
          <p:cNvSpPr>
            <a:spLocks noGrp="1"/>
          </p:cNvSpPr>
          <p:nvPr>
            <p:ph type="dt" sz="half" idx="10"/>
          </p:nvPr>
        </p:nvSpPr>
        <p:spPr/>
        <p:txBody>
          <a:bodyPr/>
          <a:lstStyle/>
          <a:p>
            <a:fld id="{289432CE-B689-40B3-BD90-EC76FDA1943F}" type="datetime1">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E55C7FF7-FA12-80FF-9B8E-68756DC95CA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687E7F2-5C75-EBF5-B816-A88A6FEF0EED}"/>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380629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3A006F-5DDC-C7B9-006B-76A39849A8F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AD5D636-0D9C-A2DF-6058-25AA92C8569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C025802-C412-7A6D-554B-2C6B3B8C9CDF}"/>
              </a:ext>
            </a:extLst>
          </p:cNvPr>
          <p:cNvSpPr>
            <a:spLocks noGrp="1"/>
          </p:cNvSpPr>
          <p:nvPr>
            <p:ph type="dt" sz="half" idx="10"/>
          </p:nvPr>
        </p:nvSpPr>
        <p:spPr/>
        <p:txBody>
          <a:bodyPr/>
          <a:lstStyle/>
          <a:p>
            <a:fld id="{8ACD89B8-DC9C-4488-86C8-F54527541D6B}" type="datetime1">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5C08A245-30D9-9BB6-8036-8CE2DE2EAE8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C44553-CDCE-6098-3CD5-8D58269180CB}"/>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1193295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2564C56-6258-7ACD-D088-0CFD05DCCF2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B9767F6-3525-C986-6E22-C6F0C23191DB}"/>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6DBA29F-97AC-3150-F996-7E5D0D817273}"/>
              </a:ext>
            </a:extLst>
          </p:cNvPr>
          <p:cNvSpPr>
            <a:spLocks noGrp="1"/>
          </p:cNvSpPr>
          <p:nvPr>
            <p:ph type="dt" sz="half" idx="10"/>
          </p:nvPr>
        </p:nvSpPr>
        <p:spPr/>
        <p:txBody>
          <a:bodyPr/>
          <a:lstStyle/>
          <a:p>
            <a:fld id="{331767A4-4FB0-4F07-AA0D-381029D41EE9}" type="datetime1">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5BF74A53-4E78-7A7C-4161-41547D7006B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00FC8A-F78E-95DF-5105-F9F615CF3DA8}"/>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33783241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DDB0A5-2BB8-40E1-B6CC-D6340C07DBC5}"/>
              </a:ext>
            </a:extLst>
          </p:cNvPr>
          <p:cNvSpPr>
            <a:spLocks noGrp="1"/>
          </p:cNvSpPr>
          <p:nvPr>
            <p:ph type="title"/>
          </p:nvPr>
        </p:nvSpPr>
        <p:spPr>
          <a:xfrm>
            <a:off x="508000" y="228600"/>
            <a:ext cx="10363200" cy="1143000"/>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5E5C31FF-388A-4637-8AF0-EC8B88772784}"/>
              </a:ext>
            </a:extLst>
          </p:cNvPr>
          <p:cNvSpPr>
            <a:spLocks noGrp="1"/>
          </p:cNvSpPr>
          <p:nvPr>
            <p:ph type="body" sz="half" idx="1"/>
          </p:nvPr>
        </p:nvSpPr>
        <p:spPr>
          <a:xfrm>
            <a:off x="609600" y="1885950"/>
            <a:ext cx="5350933" cy="417195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a:extLst>
              <a:ext uri="{FF2B5EF4-FFF2-40B4-BE49-F238E27FC236}">
                <a16:creationId xmlns:a16="http://schemas.microsoft.com/office/drawing/2014/main" id="{542BEEF5-39DE-47F1-BF7B-11C9F1651EBC}"/>
              </a:ext>
            </a:extLst>
          </p:cNvPr>
          <p:cNvSpPr>
            <a:spLocks noGrp="1"/>
          </p:cNvSpPr>
          <p:nvPr>
            <p:ph type="chart" sz="half" idx="2"/>
          </p:nvPr>
        </p:nvSpPr>
        <p:spPr>
          <a:xfrm>
            <a:off x="6163734" y="1885950"/>
            <a:ext cx="5350933" cy="4171950"/>
          </a:xfrm>
        </p:spPr>
        <p:txBody>
          <a:bodyPr/>
          <a:lstStyle/>
          <a:p>
            <a:endParaRPr lang="ja-JP" altLang="en-US"/>
          </a:p>
        </p:txBody>
      </p:sp>
      <p:sp>
        <p:nvSpPr>
          <p:cNvPr id="5" name="日付プレースホルダー 4">
            <a:extLst>
              <a:ext uri="{FF2B5EF4-FFF2-40B4-BE49-F238E27FC236}">
                <a16:creationId xmlns:a16="http://schemas.microsoft.com/office/drawing/2014/main" id="{57B403F4-3EE4-4372-B00E-D5011AC6FEE5}"/>
              </a:ext>
            </a:extLst>
          </p:cNvPr>
          <p:cNvSpPr>
            <a:spLocks noGrp="1"/>
          </p:cNvSpPr>
          <p:nvPr>
            <p:ph type="dt" sz="half" idx="10"/>
          </p:nvPr>
        </p:nvSpPr>
        <p:spPr>
          <a:xfrm>
            <a:off x="575733" y="6229350"/>
            <a:ext cx="2540000" cy="457200"/>
          </a:xfrm>
        </p:spPr>
        <p:txBody>
          <a:bodyPr/>
          <a:lstStyle>
            <a:lvl1pPr>
              <a:defRPr/>
            </a:lvl1pPr>
          </a:lstStyle>
          <a:p>
            <a:fld id="{E953AD86-6CE9-40B3-8B3D-AFD3CACEEFD0}" type="datetime1">
              <a:rPr lang="ja-JP" altLang="en-US" smtClean="0"/>
              <a:t>2025/4/16</a:t>
            </a:fld>
            <a:endParaRPr lang="en-US" altLang="ja-JP"/>
          </a:p>
        </p:txBody>
      </p:sp>
      <p:sp>
        <p:nvSpPr>
          <p:cNvPr id="6" name="フッター プレースホルダー 5">
            <a:extLst>
              <a:ext uri="{FF2B5EF4-FFF2-40B4-BE49-F238E27FC236}">
                <a16:creationId xmlns:a16="http://schemas.microsoft.com/office/drawing/2014/main" id="{AE29763B-ECE9-4833-B3F5-3520E53E370C}"/>
              </a:ext>
            </a:extLst>
          </p:cNvPr>
          <p:cNvSpPr>
            <a:spLocks noGrp="1"/>
          </p:cNvSpPr>
          <p:nvPr>
            <p:ph type="ftr" sz="quarter" idx="11"/>
          </p:nvPr>
        </p:nvSpPr>
        <p:spPr>
          <a:xfrm>
            <a:off x="4165600" y="6229350"/>
            <a:ext cx="3860800" cy="457200"/>
          </a:xfrm>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9862419D-4A6F-4CB8-85C2-DAB53035DF3F}"/>
              </a:ext>
            </a:extLst>
          </p:cNvPr>
          <p:cNvSpPr>
            <a:spLocks noGrp="1"/>
          </p:cNvSpPr>
          <p:nvPr>
            <p:ph type="sldNum" sz="quarter" idx="12"/>
          </p:nvPr>
        </p:nvSpPr>
        <p:spPr>
          <a:xfrm>
            <a:off x="8974667" y="6229350"/>
            <a:ext cx="2540000" cy="457200"/>
          </a:xfrm>
        </p:spPr>
        <p:txBody>
          <a:bodyPr/>
          <a:lstStyle>
            <a:lvl1pPr>
              <a:defRPr/>
            </a:lvl1pPr>
          </a:lstStyle>
          <a:p>
            <a:fld id="{9770BE5D-D395-4746-B19F-B712E98EF234}" type="slidenum">
              <a:rPr lang="en-US" altLang="ja-JP"/>
              <a:pPr/>
              <a:t>‹#›</a:t>
            </a:fld>
            <a:endParaRPr lang="en-US" altLang="ja-JP"/>
          </a:p>
        </p:txBody>
      </p:sp>
    </p:spTree>
    <p:extLst>
      <p:ext uri="{BB962C8B-B14F-4D97-AF65-F5344CB8AC3E}">
        <p14:creationId xmlns:p14="http://schemas.microsoft.com/office/powerpoint/2010/main" val="1395522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147F4D-C49B-4244-AF29-6E3405A505B4}"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753215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5C8F8A5-C88A-46FC-9225-778F759D5037}"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2271902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4A26685-6756-4372-AA50-243E582ED858}"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1742118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F1DA121-A8D5-49ED-B69B-A0540C5AEE3A}"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96144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0946D33-5494-4E77-A31A-62718AC347CD}" type="datetime1">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217389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D53B42E4-B64E-441B-9652-5683651DA8B9}" type="datetime1">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19969517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57C8C-AE38-4A28-94F9-504A9A14649D}" type="datetime1">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1551920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16C81-A1C2-8BC3-212F-1D3CB4A8B0B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8AA37C-AF73-E924-F80D-A33878D4815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D9B2FE3-3774-1AB8-5704-8834A77033C1}"/>
              </a:ext>
            </a:extLst>
          </p:cNvPr>
          <p:cNvSpPr>
            <a:spLocks noGrp="1"/>
          </p:cNvSpPr>
          <p:nvPr>
            <p:ph type="dt" sz="half" idx="10"/>
          </p:nvPr>
        </p:nvSpPr>
        <p:spPr/>
        <p:txBody>
          <a:bodyPr/>
          <a:lstStyle/>
          <a:p>
            <a:fld id="{EA8DD84B-BD07-4830-AA06-CF8337F156F4}" type="datetime1">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00464EE7-B067-B0B5-409B-428ABAC077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03293A3-83DF-A407-3A2C-DB833A41B712}"/>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1175209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B9D3A4A-D57C-4B36-8105-87E3537A5D41}"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4189825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598F337-75D5-4846-8BBE-765BE4360A38}"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22271666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D45A690-A193-497A-A67F-3020506FBFD8}"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421515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67918D1-C8FE-48CF-BBAC-0756C36BF964}"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319929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6197600" y="1981200"/>
            <a:ext cx="50800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7173E3F5-10DC-46B6-AC8F-093EF07CDA6B}" type="datetime1">
              <a:rPr lang="ja-JP" altLang="en-US" smtClean="0"/>
              <a:t>2025/4/16</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B15E56E0-205E-4273-9327-F418B92878CC}" type="slidenum">
              <a:rPr lang="en-US" altLang="ja-JP"/>
              <a:pPr>
                <a:defRPr/>
              </a:pPr>
              <a:t>‹#›</a:t>
            </a:fld>
            <a:endParaRPr lang="en-US" altLang="ja-JP"/>
          </a:p>
        </p:txBody>
      </p:sp>
    </p:spTree>
    <p:extLst>
      <p:ext uri="{BB962C8B-B14F-4D97-AF65-F5344CB8AC3E}">
        <p14:creationId xmlns:p14="http://schemas.microsoft.com/office/powerpoint/2010/main" val="28994706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6C77CC8-0AE5-44E4-A3BF-A5A2C7B9BB05}"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1976936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D042F36-6CDB-4204-BBD4-52AEA5BA650D}"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1458511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DA9878F-D51C-4428-818C-F5ACFD37474C}"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3302838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D3F70C8-C469-42E0-AA7A-55AD03667518}"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32405095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96F173-066F-43EC-9C01-14C9ABAECC37}" type="datetime1">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58786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32A612-DC30-D883-B8D2-96AC237F2775}"/>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767F9D1-754D-B57B-FAD6-9A9CBEEC9F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6DBAE33-0B02-F6D6-2C29-4892EF31629A}"/>
              </a:ext>
            </a:extLst>
          </p:cNvPr>
          <p:cNvSpPr>
            <a:spLocks noGrp="1"/>
          </p:cNvSpPr>
          <p:nvPr>
            <p:ph type="dt" sz="half" idx="10"/>
          </p:nvPr>
        </p:nvSpPr>
        <p:spPr/>
        <p:txBody>
          <a:bodyPr/>
          <a:lstStyle/>
          <a:p>
            <a:fld id="{83077DF6-31E7-496D-A3DA-B53BD5320B12}" type="datetime1">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3C022942-F693-1C7A-6E6E-A8E6B9F579C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8130A4-F887-6431-8C64-2DABCC0E128D}"/>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27054190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B617324-6928-471F-A849-DF84C7E51DB8}" type="datetime1">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0644115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955FD-A8C1-46EE-A553-F03EA3022D52}" type="datetime1">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9425889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914C03F-B895-44AB-9D70-3F0285DB8956}"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3005836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2999840-CA61-4AE3-A40D-F3315987C3DE}"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957480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DDCEB78-A85E-4A8B-AA1E-531A14285CC5}"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41877737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F99B8D-4223-4960-BF95-BD57813E8EA3}"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735958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62FAF97-A30B-4720-B519-678BFF9AC49E}" type="datetime1">
              <a:rPr lang="ja-JP" altLang="en-US" smtClean="0"/>
              <a:t>2025/4/16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341070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BE7C256B-78EB-47DD-92DC-39BC91F75AF3}" type="datetime1">
              <a:rPr lang="ja-JP" altLang="en-US" smtClean="0"/>
              <a:t>2025/4/16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E28EBAA-2FB8-477D-8AC6-42BCAC0856AC}" type="slidenum">
              <a:rPr lang="ja-JP" altLang="en-US"/>
              <a:pPr>
                <a:defRPr/>
              </a:pPr>
              <a:t>‹#›</a:t>
            </a:fld>
            <a:endParaRPr lang="ja-JP" altLang="en-US"/>
          </a:p>
        </p:txBody>
      </p:sp>
    </p:spTree>
    <p:extLst>
      <p:ext uri="{BB962C8B-B14F-4D97-AF65-F5344CB8AC3E}">
        <p14:creationId xmlns:p14="http://schemas.microsoft.com/office/powerpoint/2010/main" val="37748824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02EC80F-7A3E-48BB-8014-F6048E400283}" type="datetime1">
              <a:rPr lang="ja-JP" altLang="en-US" smtClean="0"/>
              <a:t>2025/4/16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8A978C79-7FB1-4B73-BF5E-D0D4CCD30432}" type="slidenum">
              <a:rPr lang="ja-JP" altLang="en-US"/>
              <a:pPr>
                <a:defRPr/>
              </a:pPr>
              <a:t>‹#›</a:t>
            </a:fld>
            <a:endParaRPr lang="ja-JP" altLang="en-US"/>
          </a:p>
        </p:txBody>
      </p:sp>
    </p:spTree>
    <p:extLst>
      <p:ext uri="{BB962C8B-B14F-4D97-AF65-F5344CB8AC3E}">
        <p14:creationId xmlns:p14="http://schemas.microsoft.com/office/powerpoint/2010/main" val="2081204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CB231512-6250-4FC4-9C29-8A8E9C130859}" type="datetime1">
              <a:rPr lang="ja-JP" altLang="en-US" smtClean="0"/>
              <a:t>2025/4/16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FAEDCD5-85C8-47AA-B16B-3C3A33C90ADC}" type="slidenum">
              <a:rPr lang="ja-JP" altLang="en-US"/>
              <a:pPr>
                <a:defRPr/>
              </a:pPr>
              <a:t>‹#›</a:t>
            </a:fld>
            <a:endParaRPr lang="ja-JP" altLang="en-US"/>
          </a:p>
        </p:txBody>
      </p:sp>
    </p:spTree>
    <p:extLst>
      <p:ext uri="{BB962C8B-B14F-4D97-AF65-F5344CB8AC3E}">
        <p14:creationId xmlns:p14="http://schemas.microsoft.com/office/powerpoint/2010/main" val="90525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4E81AD-F9CB-2A8D-8DA0-842C7B995B2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1EF86A-4835-4515-36B2-2FF75FA511D4}"/>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C84306-5FD4-6495-ED31-BAD2228D7AB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117FA6C-C1C5-74D5-5B50-3B7B8073BF6D}"/>
              </a:ext>
            </a:extLst>
          </p:cNvPr>
          <p:cNvSpPr>
            <a:spLocks noGrp="1"/>
          </p:cNvSpPr>
          <p:nvPr>
            <p:ph type="dt" sz="half" idx="10"/>
          </p:nvPr>
        </p:nvSpPr>
        <p:spPr/>
        <p:txBody>
          <a:bodyPr/>
          <a:lstStyle/>
          <a:p>
            <a:fld id="{DC39DF60-D823-440F-9D4D-BB9C9364B6B3}" type="datetime1">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8B07070E-8DA6-2151-AE22-ED771C4863A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6B9C616-557B-4E93-AFF0-D4A34A63FDDB}"/>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9655562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F70C693-6C32-4C64-BE07-CFBB547D2305}" type="datetime1">
              <a:rPr lang="ja-JP" altLang="en-US" smtClean="0"/>
              <a:t>2025/4/16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098436F-9CE8-4C0C-8102-56FFAAD6665E}" type="slidenum">
              <a:rPr lang="ja-JP" altLang="en-US"/>
              <a:pPr>
                <a:defRPr/>
              </a:pPr>
              <a:t>‹#›</a:t>
            </a:fld>
            <a:endParaRPr lang="ja-JP" altLang="en-US"/>
          </a:p>
        </p:txBody>
      </p:sp>
    </p:spTree>
    <p:extLst>
      <p:ext uri="{BB962C8B-B14F-4D97-AF65-F5344CB8AC3E}">
        <p14:creationId xmlns:p14="http://schemas.microsoft.com/office/powerpoint/2010/main" val="1439233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67CF15F9-C8C3-420C-8ECA-FBBACA91BA06}" type="datetime1">
              <a:rPr lang="ja-JP" altLang="en-US" smtClean="0"/>
              <a:t>2025/4/16</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03FA430-1BF2-45A2-8AF9-88EC453B66D7}" type="slidenum">
              <a:rPr lang="ja-JP" altLang="en-US"/>
              <a:pPr>
                <a:defRPr/>
              </a:pPr>
              <a:t>‹#›</a:t>
            </a:fld>
            <a:endParaRPr lang="ja-JP" altLang="en-US"/>
          </a:p>
        </p:txBody>
      </p:sp>
    </p:spTree>
    <p:extLst>
      <p:ext uri="{BB962C8B-B14F-4D97-AF65-F5344CB8AC3E}">
        <p14:creationId xmlns:p14="http://schemas.microsoft.com/office/powerpoint/2010/main" val="1955552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08E994C4-FFB7-4927-8A0E-70B0F5E864C8}" type="datetime1">
              <a:rPr lang="ja-JP" altLang="en-US" smtClean="0"/>
              <a:t>2025/4/16</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2CC9BE50-F12B-45B4-96FB-D7025DAE1038}" type="slidenum">
              <a:rPr lang="ja-JP" altLang="en-US"/>
              <a:pPr>
                <a:defRPr/>
              </a:pPr>
              <a:t>‹#›</a:t>
            </a:fld>
            <a:endParaRPr lang="ja-JP" altLang="en-US"/>
          </a:p>
        </p:txBody>
      </p:sp>
    </p:spTree>
    <p:extLst>
      <p:ext uri="{BB962C8B-B14F-4D97-AF65-F5344CB8AC3E}">
        <p14:creationId xmlns:p14="http://schemas.microsoft.com/office/powerpoint/2010/main" val="34189911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A956BDA-7958-484F-9B35-7A1A1919B2A0}" type="datetime1">
              <a:rPr lang="ja-JP" altLang="en-US" smtClean="0"/>
              <a:t>2025/4/16</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8711E57-EFAF-4FC3-906B-71A9A7C83CEA}" type="slidenum">
              <a:rPr lang="ja-JP" altLang="en-US"/>
              <a:pPr>
                <a:defRPr/>
              </a:pPr>
              <a:t>‹#›</a:t>
            </a:fld>
            <a:endParaRPr lang="ja-JP" altLang="en-US"/>
          </a:p>
        </p:txBody>
      </p:sp>
    </p:spTree>
    <p:extLst>
      <p:ext uri="{BB962C8B-B14F-4D97-AF65-F5344CB8AC3E}">
        <p14:creationId xmlns:p14="http://schemas.microsoft.com/office/powerpoint/2010/main" val="4846058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7F010396-D723-4730-97FB-19828D843788}" type="datetime1">
              <a:rPr lang="ja-JP" altLang="en-US" smtClean="0"/>
              <a:t>2025/4/16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B67F4633-2C97-44D0-949B-0AD1EA10BEC7}" type="slidenum">
              <a:rPr lang="ja-JP" altLang="en-US"/>
              <a:pPr>
                <a:defRPr/>
              </a:pPr>
              <a:t>‹#›</a:t>
            </a:fld>
            <a:endParaRPr lang="ja-JP" altLang="en-US"/>
          </a:p>
        </p:txBody>
      </p:sp>
    </p:spTree>
    <p:extLst>
      <p:ext uri="{BB962C8B-B14F-4D97-AF65-F5344CB8AC3E}">
        <p14:creationId xmlns:p14="http://schemas.microsoft.com/office/powerpoint/2010/main" val="8259726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5E0D359-7318-4814-AEC3-972EF2F18589}" type="datetime1">
              <a:rPr lang="ja-JP" altLang="en-US" smtClean="0"/>
              <a:t>2025/4/16</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92593050-18F3-4AED-865E-D6E122302A90}" type="slidenum">
              <a:rPr lang="ja-JP" altLang="en-US"/>
              <a:pPr>
                <a:defRPr/>
              </a:pPr>
              <a:t>‹#›</a:t>
            </a:fld>
            <a:endParaRPr lang="ja-JP" altLang="en-US"/>
          </a:p>
        </p:txBody>
      </p:sp>
    </p:spTree>
    <p:extLst>
      <p:ext uri="{BB962C8B-B14F-4D97-AF65-F5344CB8AC3E}">
        <p14:creationId xmlns:p14="http://schemas.microsoft.com/office/powerpoint/2010/main" val="2496525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65394B8-D6FF-4493-9009-5CABFC61D03C}" type="datetime1">
              <a:rPr lang="ja-JP" altLang="en-US" smtClean="0"/>
              <a:t>2025/4/16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7217C1EF-7EE0-472B-85FD-CF4C4D5B4863}" type="slidenum">
              <a:rPr lang="ja-JP" altLang="en-US"/>
              <a:pPr>
                <a:defRPr/>
              </a:pPr>
              <a:t>‹#›</a:t>
            </a:fld>
            <a:endParaRPr lang="ja-JP" altLang="en-US"/>
          </a:p>
        </p:txBody>
      </p:sp>
    </p:spTree>
    <p:extLst>
      <p:ext uri="{BB962C8B-B14F-4D97-AF65-F5344CB8AC3E}">
        <p14:creationId xmlns:p14="http://schemas.microsoft.com/office/powerpoint/2010/main" val="20408436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B3BCD70-CA5B-4299-AFFB-F8150CB09C1F}" type="datetime1">
              <a:rPr lang="ja-JP" altLang="en-US" smtClean="0"/>
              <a:t>2025/4/16</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BB3A1A8C-6948-4219-BE2F-E062CB88C93B}" type="slidenum">
              <a:rPr lang="ja-JP" altLang="en-US"/>
              <a:pPr>
                <a:defRPr/>
              </a:pPr>
              <a:t>‹#›</a:t>
            </a:fld>
            <a:endParaRPr lang="ja-JP" altLang="en-US"/>
          </a:p>
        </p:txBody>
      </p:sp>
    </p:spTree>
    <p:extLst>
      <p:ext uri="{BB962C8B-B14F-4D97-AF65-F5344CB8AC3E}">
        <p14:creationId xmlns:p14="http://schemas.microsoft.com/office/powerpoint/2010/main" val="22372174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6197600" y="1981200"/>
            <a:ext cx="50800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108BDDE3-5E94-449A-B4DD-C9A7954FCBE0}" type="datetime1">
              <a:rPr lang="ja-JP" altLang="en-US" smtClean="0"/>
              <a:t>2025/4/16</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B15E56E0-205E-4273-9327-F418B92878CC}" type="slidenum">
              <a:rPr lang="en-US" altLang="ja-JP"/>
              <a:pPr>
                <a:defRPr/>
              </a:pPr>
              <a:t>‹#›</a:t>
            </a:fld>
            <a:endParaRPr lang="en-US" altLang="ja-JP"/>
          </a:p>
        </p:txBody>
      </p:sp>
    </p:spTree>
    <p:extLst>
      <p:ext uri="{BB962C8B-B14F-4D97-AF65-F5344CB8AC3E}">
        <p14:creationId xmlns:p14="http://schemas.microsoft.com/office/powerpoint/2010/main" val="24273951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59169CC-3E8F-4BAA-BEBA-EACE830DFBD9}"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50924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F15EC-75B4-82B8-9190-0FDA5A3AA3B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9025696-74AD-7519-4ED6-971585984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8E8E8D-C167-26D5-ABD5-B9D4D0DAEDE5}"/>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30BF47D-E8E4-C824-81E2-6D8C12A4E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14F5631-8E04-D3DD-E218-3019DA4ECC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79C5057-5EE1-564A-9122-B87D747B4D6A}"/>
              </a:ext>
            </a:extLst>
          </p:cNvPr>
          <p:cNvSpPr>
            <a:spLocks noGrp="1"/>
          </p:cNvSpPr>
          <p:nvPr>
            <p:ph type="dt" sz="half" idx="10"/>
          </p:nvPr>
        </p:nvSpPr>
        <p:spPr/>
        <p:txBody>
          <a:bodyPr/>
          <a:lstStyle/>
          <a:p>
            <a:fld id="{27C715F3-A81B-401F-A53F-457988CFCA4F}" type="datetime1">
              <a:rPr kumimoji="1" lang="ja-JP" altLang="en-US" smtClean="0"/>
              <a:t>2025/4/16</a:t>
            </a:fld>
            <a:endParaRPr kumimoji="1" lang="ja-JP" altLang="en-US"/>
          </a:p>
        </p:txBody>
      </p:sp>
      <p:sp>
        <p:nvSpPr>
          <p:cNvPr id="8" name="フッター プレースホルダー 7">
            <a:extLst>
              <a:ext uri="{FF2B5EF4-FFF2-40B4-BE49-F238E27FC236}">
                <a16:creationId xmlns:a16="http://schemas.microsoft.com/office/drawing/2014/main" id="{0BC12EF9-202C-13C0-EAFB-D0E2CABC2A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B98F53F-9761-39D4-6007-F1121B434E9B}"/>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208079124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70FF283-2B93-49A2-B5D0-6F7239DFD113}"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40838817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E6E7E9-650F-4552-895E-0104544D65ED}"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3647212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9FCC3AB-80F9-42EA-A3F0-748C0BE5EF5C}"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904361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D4328FF-0DB8-4869-973C-0D1341C77FF9}" type="datetime1">
              <a:rPr kumimoji="1" lang="ja-JP" altLang="en-US" smtClean="0"/>
              <a:t>2025/4/16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40657038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71B54F0-2BEB-4FD1-B3D0-E87FA42436F4}" type="datetime1">
              <a:rPr kumimoji="1" lang="ja-JP" altLang="en-US" smtClean="0"/>
              <a:t>2025/4/16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6669442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16BA0E-13D7-4774-BB30-AC7A3DB960F9}" type="datetime1">
              <a:rPr kumimoji="1" lang="ja-JP" altLang="en-US" smtClean="0"/>
              <a:t>2025/4/16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2368923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D089FA6-225A-4929-87D8-E341E852B6D0}"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5386470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ECBBA36-83D3-4727-A7CD-75E6333BD0CD}" type="datetime1">
              <a:rPr kumimoji="1" lang="ja-JP" altLang="en-US" smtClean="0"/>
              <a:t>2025/4/16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1010146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D52AA541-0E33-4BF4-A0FC-C69B446F6EA7}"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0689624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2A47DCD-29DF-42A5-AC46-C6F713C569DB}" type="datetime1">
              <a:rPr kumimoji="1" lang="ja-JP" altLang="en-US" smtClean="0"/>
              <a:t>2025/4/16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234005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D51101-A543-7C33-48A2-5DC013FAF1D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AAFE387-CF82-C243-1846-DCD9AE86C97A}"/>
              </a:ext>
            </a:extLst>
          </p:cNvPr>
          <p:cNvSpPr>
            <a:spLocks noGrp="1"/>
          </p:cNvSpPr>
          <p:nvPr>
            <p:ph type="dt" sz="half" idx="10"/>
          </p:nvPr>
        </p:nvSpPr>
        <p:spPr/>
        <p:txBody>
          <a:bodyPr/>
          <a:lstStyle/>
          <a:p>
            <a:fld id="{4060F9E9-73A7-4AEE-AC8C-67A36C95316B}" type="datetime1">
              <a:rPr kumimoji="1" lang="ja-JP" altLang="en-US" smtClean="0"/>
              <a:t>2025/4/16</a:t>
            </a:fld>
            <a:endParaRPr kumimoji="1" lang="ja-JP" altLang="en-US"/>
          </a:p>
        </p:txBody>
      </p:sp>
      <p:sp>
        <p:nvSpPr>
          <p:cNvPr id="4" name="フッター プレースホルダー 3">
            <a:extLst>
              <a:ext uri="{FF2B5EF4-FFF2-40B4-BE49-F238E27FC236}">
                <a16:creationId xmlns:a16="http://schemas.microsoft.com/office/drawing/2014/main" id="{C95ADF27-9583-620E-EC1C-4D627A7ED88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A0F3925-9D7B-8934-B1D9-072447BC8721}"/>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848841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914400" y="1981200"/>
            <a:ext cx="508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グラフ プレースホルダー 3"/>
          <p:cNvSpPr>
            <a:spLocks noGrp="1"/>
          </p:cNvSpPr>
          <p:nvPr>
            <p:ph type="chart" sz="half" idx="2"/>
          </p:nvPr>
        </p:nvSpPr>
        <p:spPr>
          <a:xfrm>
            <a:off x="6197600" y="1981200"/>
            <a:ext cx="5080000" cy="4114800"/>
          </a:xfrm>
        </p:spPr>
        <p:txBody>
          <a:bodyPr/>
          <a:lstStyle/>
          <a:p>
            <a:pPr lvl="0"/>
            <a:endParaRPr lang="ja-JP" altLang="en-US" noProof="0"/>
          </a:p>
        </p:txBody>
      </p:sp>
      <p:sp>
        <p:nvSpPr>
          <p:cNvPr id="5" name="Rectangle 4"/>
          <p:cNvSpPr>
            <a:spLocks noGrp="1" noChangeArrowheads="1"/>
          </p:cNvSpPr>
          <p:nvPr>
            <p:ph type="dt" sz="half" idx="10"/>
          </p:nvPr>
        </p:nvSpPr>
        <p:spPr/>
        <p:txBody>
          <a:bodyPr/>
          <a:lstStyle>
            <a:lvl1pPr>
              <a:defRPr/>
            </a:lvl1pPr>
          </a:lstStyle>
          <a:p>
            <a:pPr>
              <a:defRPr/>
            </a:pPr>
            <a:fld id="{3E7AF4C1-2E80-4A3E-BAC0-5C2224B53C55}" type="datetime1">
              <a:rPr lang="ja-JP" altLang="en-US" smtClean="0"/>
              <a:t>2025/4/16</a:t>
            </a:fld>
            <a:endParaRPr lang="en-US" altLang="ja-JP"/>
          </a:p>
        </p:txBody>
      </p:sp>
      <p:sp>
        <p:nvSpPr>
          <p:cNvPr id="6" name="Rectangle 5"/>
          <p:cNvSpPr>
            <a:spLocks noGrp="1" noChangeArrowheads="1"/>
          </p:cNvSpPr>
          <p:nvPr>
            <p:ph type="ftr" sz="quarter" idx="11"/>
          </p:nvPr>
        </p:nvSpPr>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p:txBody>
          <a:bodyPr/>
          <a:lstStyle>
            <a:lvl1pPr>
              <a:defRPr/>
            </a:lvl1pPr>
          </a:lstStyle>
          <a:p>
            <a:pPr>
              <a:defRPr/>
            </a:pPr>
            <a:fld id="{4B3F9873-9F0D-46D4-B8C1-C967A3EAD3E4}" type="slidenum">
              <a:rPr lang="en-US" altLang="ja-JP"/>
              <a:pPr>
                <a:defRPr/>
              </a:pPr>
              <a:t>‹#›</a:t>
            </a:fld>
            <a:endParaRPr lang="en-US" altLang="ja-JP"/>
          </a:p>
        </p:txBody>
      </p:sp>
    </p:spTree>
    <p:extLst>
      <p:ext uri="{BB962C8B-B14F-4D97-AF65-F5344CB8AC3E}">
        <p14:creationId xmlns:p14="http://schemas.microsoft.com/office/powerpoint/2010/main" val="12116276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609600"/>
            <a:ext cx="10363200" cy="1143000"/>
          </a:xfrm>
        </p:spPr>
        <p:txBody>
          <a:bodyPr/>
          <a:lstStyle/>
          <a:p>
            <a:r>
              <a:rPr lang="ja-JP" altLang="en-US"/>
              <a:t>マスター タイトルの書式設定</a:t>
            </a:r>
          </a:p>
        </p:txBody>
      </p:sp>
      <p:sp>
        <p:nvSpPr>
          <p:cNvPr id="3" name="表プレースホルダー 2"/>
          <p:cNvSpPr>
            <a:spLocks noGrp="1"/>
          </p:cNvSpPr>
          <p:nvPr>
            <p:ph type="tbl" idx="1"/>
          </p:nvPr>
        </p:nvSpPr>
        <p:spPr>
          <a:xfrm>
            <a:off x="914400" y="1981200"/>
            <a:ext cx="10363200" cy="4114800"/>
          </a:xfrm>
        </p:spPr>
        <p:txBody>
          <a:bodyPr/>
          <a:lstStyle/>
          <a:p>
            <a:pPr lvl="0"/>
            <a:endParaRPr lang="ja-JP" altLang="en-US" noProof="0"/>
          </a:p>
        </p:txBody>
      </p:sp>
      <p:sp>
        <p:nvSpPr>
          <p:cNvPr id="4" name="Rectangle 4"/>
          <p:cNvSpPr>
            <a:spLocks noGrp="1" noChangeArrowheads="1"/>
          </p:cNvSpPr>
          <p:nvPr>
            <p:ph type="dt" sz="half" idx="10"/>
          </p:nvPr>
        </p:nvSpPr>
        <p:spPr/>
        <p:txBody>
          <a:bodyPr/>
          <a:lstStyle>
            <a:lvl1pPr>
              <a:defRPr/>
            </a:lvl1pPr>
          </a:lstStyle>
          <a:p>
            <a:pPr>
              <a:defRPr/>
            </a:pPr>
            <a:fld id="{DF92A851-D3E0-474F-9BE6-C2D03CA1CFFA}" type="datetime1">
              <a:rPr lang="ja-JP" altLang="en-US" smtClean="0"/>
              <a:t>2025/4/16</a:t>
            </a:fld>
            <a:endParaRPr lang="en-US" altLang="ja-JP"/>
          </a:p>
        </p:txBody>
      </p:sp>
      <p:sp>
        <p:nvSpPr>
          <p:cNvPr id="5" name="Rectangle 5"/>
          <p:cNvSpPr>
            <a:spLocks noGrp="1" noChangeArrowheads="1"/>
          </p:cNvSpPr>
          <p:nvPr>
            <p:ph type="ftr" sz="quarter" idx="11"/>
          </p:nvPr>
        </p:nvSpPr>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p:txBody>
          <a:bodyPr/>
          <a:lstStyle>
            <a:lvl1pPr>
              <a:defRPr/>
            </a:lvl1pPr>
          </a:lstStyle>
          <a:p>
            <a:pPr>
              <a:defRPr/>
            </a:pPr>
            <a:fld id="{1563D625-2EED-460D-8922-79CA97C4BE26}" type="slidenum">
              <a:rPr lang="en-US" altLang="ja-JP"/>
              <a:pPr>
                <a:defRPr/>
              </a:pPr>
              <a:t>‹#›</a:t>
            </a:fld>
            <a:endParaRPr lang="en-US" altLang="ja-JP"/>
          </a:p>
        </p:txBody>
      </p:sp>
    </p:spTree>
    <p:extLst>
      <p:ext uri="{BB962C8B-B14F-4D97-AF65-F5344CB8AC3E}">
        <p14:creationId xmlns:p14="http://schemas.microsoft.com/office/powerpoint/2010/main" val="409669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FB348FC-6137-4DF5-906C-D255F207CED8}"/>
              </a:ext>
            </a:extLst>
          </p:cNvPr>
          <p:cNvSpPr>
            <a:spLocks noGrp="1"/>
          </p:cNvSpPr>
          <p:nvPr>
            <p:ph type="dt" sz="half" idx="10"/>
          </p:nvPr>
        </p:nvSpPr>
        <p:spPr/>
        <p:txBody>
          <a:bodyPr/>
          <a:lstStyle/>
          <a:p>
            <a:fld id="{793810D1-2DC2-4A4B-BE65-F4556177BF97}" type="datetime1">
              <a:rPr kumimoji="1" lang="ja-JP" altLang="en-US" smtClean="0"/>
              <a:t>2025/4/16</a:t>
            </a:fld>
            <a:endParaRPr kumimoji="1" lang="ja-JP" altLang="en-US"/>
          </a:p>
        </p:txBody>
      </p:sp>
      <p:sp>
        <p:nvSpPr>
          <p:cNvPr id="3" name="フッター プレースホルダー 2">
            <a:extLst>
              <a:ext uri="{FF2B5EF4-FFF2-40B4-BE49-F238E27FC236}">
                <a16:creationId xmlns:a16="http://schemas.microsoft.com/office/drawing/2014/main" id="{2DE4ED4E-CB7A-1771-282E-FF516B80132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563D976-C6A8-E59A-C8BC-FB4106A24EE5}"/>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53623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74BBB9-9794-5AAA-D9CC-D79CD3CE879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076E0B4-936E-202C-59A0-F621AD4C44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8238F10-91AC-1C90-1949-7F04E59995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E66EA56-93C6-EC2E-7D4E-A17CB0FD7223}"/>
              </a:ext>
            </a:extLst>
          </p:cNvPr>
          <p:cNvSpPr>
            <a:spLocks noGrp="1"/>
          </p:cNvSpPr>
          <p:nvPr>
            <p:ph type="dt" sz="half" idx="10"/>
          </p:nvPr>
        </p:nvSpPr>
        <p:spPr/>
        <p:txBody>
          <a:bodyPr/>
          <a:lstStyle/>
          <a:p>
            <a:fld id="{8CACA0EE-4ADD-4053-8C10-792C5B1F03DA}" type="datetime1">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ABB269F5-5B98-08AA-C193-4499D7F13E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AC64700-CEF1-E5C4-30CD-0380B7D86E72}"/>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276116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35CAB3-B312-E583-05BA-CBCD80EC7FC1}"/>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BEE8D9A-70EA-94BA-C090-F9B738400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8250A25-E925-7347-D17A-C2077B282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AC5441B-5798-A240-74BD-10CDDC717538}"/>
              </a:ext>
            </a:extLst>
          </p:cNvPr>
          <p:cNvSpPr>
            <a:spLocks noGrp="1"/>
          </p:cNvSpPr>
          <p:nvPr>
            <p:ph type="dt" sz="half" idx="10"/>
          </p:nvPr>
        </p:nvSpPr>
        <p:spPr/>
        <p:txBody>
          <a:bodyPr/>
          <a:lstStyle/>
          <a:p>
            <a:fld id="{93E62EB4-60D0-41D3-8C26-9965FAD87FE9}" type="datetime1">
              <a:rPr kumimoji="1" lang="ja-JP" altLang="en-US" smtClean="0"/>
              <a:t>2025/4/16</a:t>
            </a:fld>
            <a:endParaRPr kumimoji="1" lang="ja-JP" altLang="en-US"/>
          </a:p>
        </p:txBody>
      </p:sp>
      <p:sp>
        <p:nvSpPr>
          <p:cNvPr id="6" name="フッター プレースホルダー 5">
            <a:extLst>
              <a:ext uri="{FF2B5EF4-FFF2-40B4-BE49-F238E27FC236}">
                <a16:creationId xmlns:a16="http://schemas.microsoft.com/office/drawing/2014/main" id="{64BFD855-BEFD-44B5-0BB5-79788553F6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0088F8-5413-336C-5129-F92E1F14807C}"/>
              </a:ext>
            </a:extLst>
          </p:cNvPr>
          <p:cNvSpPr>
            <a:spLocks noGrp="1"/>
          </p:cNvSpPr>
          <p:nvPr>
            <p:ph type="sldNum" sz="quarter" idx="12"/>
          </p:nvPr>
        </p:nvSpPr>
        <p:spPr/>
        <p:txBody>
          <a:body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2148562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145417A-BE2D-CC02-1ABA-2121BD0E7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FCF67AB-0857-D0D8-0429-CE558F44D0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13128AD-83A5-7E2F-F2B4-020FC29452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23D94B-67CF-4562-871B-383DD45F1CC6}" type="datetime1">
              <a:rPr kumimoji="1" lang="ja-JP" altLang="en-US" smtClean="0"/>
              <a:t>2025/4/16</a:t>
            </a:fld>
            <a:endParaRPr kumimoji="1" lang="ja-JP" altLang="en-US"/>
          </a:p>
        </p:txBody>
      </p:sp>
      <p:sp>
        <p:nvSpPr>
          <p:cNvPr id="5" name="フッター プレースホルダー 4">
            <a:extLst>
              <a:ext uri="{FF2B5EF4-FFF2-40B4-BE49-F238E27FC236}">
                <a16:creationId xmlns:a16="http://schemas.microsoft.com/office/drawing/2014/main" id="{3ED9349A-53EB-C53E-B3F7-9963DB5FB6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1AAB2D0-027D-C33D-5C27-FBBA6A5B24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F6D2-FD3A-4E8C-A97D-654C4335A924}" type="slidenum">
              <a:rPr kumimoji="1" lang="ja-JP" altLang="en-US" smtClean="0"/>
              <a:t>‹#›</a:t>
            </a:fld>
            <a:endParaRPr kumimoji="1" lang="ja-JP" altLang="en-US"/>
          </a:p>
        </p:txBody>
      </p:sp>
    </p:spTree>
    <p:extLst>
      <p:ext uri="{BB962C8B-B14F-4D97-AF65-F5344CB8AC3E}">
        <p14:creationId xmlns:p14="http://schemas.microsoft.com/office/powerpoint/2010/main" val="2777215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E241DC-106C-4C54-BCCA-23E6F8B6368C}" type="datetime1">
              <a:rPr kumimoji="1" lang="ja-JP" altLang="en-US" smtClean="0"/>
              <a:t>2025/4/16</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ED1858-262F-4B9A-8132-652C5393E434}" type="slidenum">
              <a:rPr kumimoji="1" lang="ja-JP" altLang="en-US" smtClean="0"/>
              <a:t>‹#›</a:t>
            </a:fld>
            <a:endParaRPr kumimoji="1" lang="ja-JP" altLang="en-US"/>
          </a:p>
        </p:txBody>
      </p:sp>
    </p:spTree>
    <p:extLst>
      <p:ext uri="{BB962C8B-B14F-4D97-AF65-F5344CB8AC3E}">
        <p14:creationId xmlns:p14="http://schemas.microsoft.com/office/powerpoint/2010/main" val="112030103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9ED069-19F3-40F5-B357-FFCFD5C76F0E}" type="datetime1">
              <a:rPr kumimoji="1" lang="ja-JP" altLang="en-US" smtClean="0"/>
              <a:t>2025/4/16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16907737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DC05E0F-B7A6-412A-8758-0B2EED898EB8}" type="datetime1">
              <a:rPr lang="ja-JP" altLang="en-US" smtClean="0"/>
              <a:t>2025/4/16</a:t>
            </a:fld>
            <a:endParaRPr lang="ja-JP" altLang="en-US"/>
          </a:p>
        </p:txBody>
      </p:sp>
      <p:sp>
        <p:nvSpPr>
          <p:cNvPr id="5" name="フッター プレースホル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403B4E48-B20C-4240-998F-18BDBE2B1F6D}" type="slidenum">
              <a:rPr lang="ja-JP" altLang="en-US"/>
              <a:pPr>
                <a:defRPr/>
              </a:pPr>
              <a:t>‹#›</a:t>
            </a:fld>
            <a:endParaRPr lang="ja-JP" altLang="en-US"/>
          </a:p>
        </p:txBody>
      </p:sp>
    </p:spTree>
    <p:extLst>
      <p:ext uri="{BB962C8B-B14F-4D97-AF65-F5344CB8AC3E}">
        <p14:creationId xmlns:p14="http://schemas.microsoft.com/office/powerpoint/2010/main" val="118558201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4103-12C1-4F3D-8C2E-6E5EDC940844}" type="datetime1">
              <a:rPr kumimoji="1" lang="ja-JP" altLang="en-US" smtClean="0"/>
              <a:t>2025/4/16</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DE1D9-7665-42D2-9DFF-DEDCA0F2CF1C}" type="slidenum">
              <a:rPr kumimoji="1" lang="ja-JP" altLang="en-US" smtClean="0"/>
              <a:t>‹#›</a:t>
            </a:fld>
            <a:endParaRPr kumimoji="1" lang="ja-JP" altLang="en-US"/>
          </a:p>
        </p:txBody>
      </p:sp>
    </p:spTree>
    <p:extLst>
      <p:ext uri="{BB962C8B-B14F-4D97-AF65-F5344CB8AC3E}">
        <p14:creationId xmlns:p14="http://schemas.microsoft.com/office/powerpoint/2010/main" val="30572313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679585E-F988-F5AE-F94F-0D455061A3CF}"/>
              </a:ext>
            </a:extLst>
          </p:cNvPr>
          <p:cNvSpPr txBox="1"/>
          <p:nvPr/>
        </p:nvSpPr>
        <p:spPr>
          <a:xfrm>
            <a:off x="1760836" y="1271037"/>
            <a:ext cx="8670325" cy="3592330"/>
          </a:xfrm>
          <a:prstGeom prst="rect">
            <a:avLst/>
          </a:prstGeom>
          <a:noFill/>
        </p:spPr>
        <p:txBody>
          <a:bodyPr wrap="square">
            <a:spAutoFit/>
          </a:bodyPr>
          <a:lstStyle/>
          <a:p>
            <a:pPr algn="ctr">
              <a:lnSpc>
                <a:spcPct val="150000"/>
              </a:lnSpc>
            </a:pPr>
            <a:r>
              <a:rPr lang="ja-JP" altLang="en-US" sz="3600" dirty="0">
                <a:latin typeface="ＭＳ Ｐゴシック" panose="020B0600070205080204" pitchFamily="50" charset="-128"/>
                <a:ea typeface="ＭＳ Ｐゴシック" panose="020B0600070205080204" pitchFamily="50" charset="-128"/>
              </a:rPr>
              <a:t>核融合炉材料の照射研究の観点から</a:t>
            </a:r>
            <a:endParaRPr lang="en-US" altLang="ja-JP" sz="3600"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3600" b="0" i="0" dirty="0">
                <a:effectLst/>
                <a:latin typeface="ＭＳ Ｐゴシック" panose="020B0600070205080204" pitchFamily="50" charset="-128"/>
                <a:ea typeface="ＭＳ Ｐゴシック" panose="020B0600070205080204" pitchFamily="50" charset="-128"/>
              </a:rPr>
              <a:t>（</a:t>
            </a:r>
            <a:r>
              <a:rPr lang="zh-TW" altLang="en-US" sz="3600" b="0" i="0" dirty="0">
                <a:effectLst/>
                <a:latin typeface="ＭＳ Ｐゴシック" panose="020B0600070205080204" pitchFamily="50" charset="-128"/>
                <a:ea typeface="ＭＳ Ｐゴシック" panose="020B0600070205080204" pitchFamily="50" charset="-128"/>
              </a:rPr>
              <a:t>大強度中性子源</a:t>
            </a:r>
            <a:r>
              <a:rPr lang="ja-JP" altLang="en-US" sz="3600" b="0" i="0" dirty="0">
                <a:effectLst/>
                <a:latin typeface="ＭＳ Ｐゴシック" panose="020B0600070205080204" pitchFamily="50" charset="-128"/>
                <a:ea typeface="ＭＳ Ｐゴシック" panose="020B0600070205080204" pitchFamily="50" charset="-128"/>
              </a:rPr>
              <a:t>開発計画への要望）</a:t>
            </a:r>
            <a:endParaRPr lang="en-US" altLang="ja-JP" sz="3600" b="0" i="0" dirty="0">
              <a:effectLst/>
              <a:latin typeface="ＭＳ Ｐゴシック" panose="020B0600070205080204" pitchFamily="50" charset="-128"/>
              <a:ea typeface="ＭＳ Ｐゴシック" panose="020B0600070205080204" pitchFamily="50" charset="-128"/>
            </a:endParaRPr>
          </a:p>
          <a:p>
            <a:pPr algn="ctr">
              <a:lnSpc>
                <a:spcPct val="150000"/>
              </a:lnSpc>
            </a:pPr>
            <a:endParaRPr lang="en-US" altLang="ja-JP" sz="2800"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2800" dirty="0">
                <a:latin typeface="ＭＳ Ｐゴシック" panose="020B0600070205080204" pitchFamily="50" charset="-128"/>
                <a:ea typeface="ＭＳ Ｐゴシック" panose="020B0600070205080204" pitchFamily="50" charset="-128"/>
              </a:rPr>
              <a:t>核融合科学研究所</a:t>
            </a:r>
            <a:endParaRPr lang="en-US" altLang="ja-JP" sz="2800"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2800" dirty="0">
                <a:latin typeface="ＭＳ Ｐゴシック" panose="020B0600070205080204" pitchFamily="50" charset="-128"/>
                <a:ea typeface="ＭＳ Ｐゴシック" panose="020B0600070205080204" pitchFamily="50" charset="-128"/>
              </a:rPr>
              <a:t>室賀健夫</a:t>
            </a:r>
          </a:p>
        </p:txBody>
      </p:sp>
      <p:sp>
        <p:nvSpPr>
          <p:cNvPr id="4" name="スライド番号プレースホルダ 3">
            <a:extLst>
              <a:ext uri="{FF2B5EF4-FFF2-40B4-BE49-F238E27FC236}">
                <a16:creationId xmlns:a16="http://schemas.microsoft.com/office/drawing/2014/main" id="{16FD78BB-30C4-C441-7F5A-F921E7D45AFB}"/>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a:t>
            </a:fld>
            <a:endParaRPr lang="ja-JP" altLang="en-US" sz="1600" dirty="0">
              <a:solidFill>
                <a:srgbClr val="898989"/>
              </a:solidFill>
            </a:endParaRPr>
          </a:p>
        </p:txBody>
      </p:sp>
      <p:sp>
        <p:nvSpPr>
          <p:cNvPr id="5" name="テキスト ボックス 4">
            <a:extLst>
              <a:ext uri="{FF2B5EF4-FFF2-40B4-BE49-F238E27FC236}">
                <a16:creationId xmlns:a16="http://schemas.microsoft.com/office/drawing/2014/main" id="{54C8FB4C-176E-2379-F8DF-C426E56779DF}"/>
              </a:ext>
            </a:extLst>
          </p:cNvPr>
          <p:cNvSpPr txBox="1"/>
          <p:nvPr/>
        </p:nvSpPr>
        <p:spPr>
          <a:xfrm>
            <a:off x="1939726" y="5664941"/>
            <a:ext cx="8312544" cy="882293"/>
          </a:xfrm>
          <a:prstGeom prst="rect">
            <a:avLst/>
          </a:prstGeom>
          <a:noFill/>
        </p:spPr>
        <p:txBody>
          <a:bodyPr wrap="square">
            <a:spAutoFit/>
          </a:bodyPr>
          <a:lstStyle/>
          <a:p>
            <a:pPr algn="ctr">
              <a:lnSpc>
                <a:spcPct val="150000"/>
              </a:lnSpc>
            </a:pPr>
            <a:r>
              <a:rPr lang="ja-JP" altLang="en-US" b="1" i="0" dirty="0">
                <a:effectLst/>
                <a:latin typeface="Roboto Light" panose="020F0502020204030204" pitchFamily="2" charset="0"/>
              </a:rPr>
              <a:t>ムーンショット目標</a:t>
            </a:r>
            <a:r>
              <a:rPr lang="en-US" altLang="ja-JP" b="1" i="0" dirty="0">
                <a:effectLst/>
                <a:latin typeface="Roboto Light" panose="020F0502020204030204" pitchFamily="2" charset="0"/>
              </a:rPr>
              <a:t>10</a:t>
            </a:r>
            <a:r>
              <a:rPr lang="ja-JP" altLang="en-US" b="1" i="0" dirty="0">
                <a:effectLst/>
                <a:latin typeface="Roboto Light" panose="020F0502020204030204" pitchFamily="2" charset="0"/>
              </a:rPr>
              <a:t>　奥野プロジェクトキックオフワークショップ</a:t>
            </a:r>
            <a:endParaRPr lang="en-US" altLang="ja-JP" b="1" dirty="0">
              <a:latin typeface="Roboto Light" panose="020F0502020204030204" pitchFamily="2" charset="0"/>
            </a:endParaRPr>
          </a:p>
          <a:p>
            <a:pPr algn="ctr">
              <a:lnSpc>
                <a:spcPct val="150000"/>
              </a:lnSpc>
            </a:pPr>
            <a:r>
              <a:rPr lang="en-US" altLang="ja-JP" b="1" i="0" dirty="0">
                <a:effectLst/>
                <a:latin typeface="Roboto Light" panose="020F0502020204030204" pitchFamily="2" charset="0"/>
              </a:rPr>
              <a:t>2025-4-17 JST</a:t>
            </a:r>
            <a:r>
              <a:rPr lang="ja-JP" altLang="en-US" b="1" i="0" dirty="0">
                <a:effectLst/>
                <a:latin typeface="Roboto Light" panose="020F0502020204030204" pitchFamily="2" charset="0"/>
              </a:rPr>
              <a:t>東京本館別館</a:t>
            </a:r>
            <a:endParaRPr lang="en-US" altLang="ja-JP" b="1" i="0" dirty="0">
              <a:effectLst/>
              <a:latin typeface="Roboto Light" panose="020F0502020204030204" pitchFamily="2" charset="0"/>
            </a:endParaRPr>
          </a:p>
        </p:txBody>
      </p:sp>
    </p:spTree>
    <p:extLst>
      <p:ext uri="{BB962C8B-B14F-4D97-AF65-F5344CB8AC3E}">
        <p14:creationId xmlns:p14="http://schemas.microsoft.com/office/powerpoint/2010/main" val="345168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235F4-96A1-39BF-4505-5DBF6FB3D4F0}"/>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2856E01-4295-9FA9-26D7-510BF8541352}"/>
              </a:ext>
            </a:extLst>
          </p:cNvPr>
          <p:cNvSpPr txBox="1"/>
          <p:nvPr/>
        </p:nvSpPr>
        <p:spPr>
          <a:xfrm>
            <a:off x="683619" y="5894523"/>
            <a:ext cx="10824762" cy="862416"/>
          </a:xfrm>
          <a:prstGeom prst="rect">
            <a:avLst/>
          </a:prstGeom>
          <a:noFill/>
        </p:spPr>
        <p:txBody>
          <a:bodyPr wrap="square" rtlCol="0">
            <a:spAutoFit/>
          </a:bodyPr>
          <a:lstStyle/>
          <a:p>
            <a:pPr>
              <a:lnSpc>
                <a:spcPts val="3200"/>
              </a:lnSpc>
            </a:pPr>
            <a:r>
              <a:rPr lang="ja-JP" altLang="en-US" sz="2400" dirty="0">
                <a:latin typeface="ＭＳ Ｐゴシック" panose="020B0600070205080204" pitchFamily="50" charset="-128"/>
                <a:ea typeface="ＭＳ Ｐゴシック" panose="020B0600070205080204" pitchFamily="50" charset="-128"/>
              </a:rPr>
              <a:t>原型炉用照射データベースを得ることを最優先としている</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solidFill>
                  <a:srgbClr val="C00000"/>
                </a:solidFill>
                <a:latin typeface="ＭＳ Ｐゴシック" panose="020B0600070205080204" pitchFamily="50" charset="-128"/>
                <a:ea typeface="ＭＳ Ｐゴシック" panose="020B0600070205080204" pitchFamily="50" charset="-128"/>
              </a:rPr>
              <a:t>高強度中性子源が実現すれば、先進材料の照射試験を加速できる</a:t>
            </a:r>
          </a:p>
        </p:txBody>
      </p:sp>
      <p:sp>
        <p:nvSpPr>
          <p:cNvPr id="6" name="Rectangle 3">
            <a:extLst>
              <a:ext uri="{FF2B5EF4-FFF2-40B4-BE49-F238E27FC236}">
                <a16:creationId xmlns:a16="http://schemas.microsoft.com/office/drawing/2014/main" id="{3499B1CF-D943-A1F6-EDF2-2F5BDEE1239B}"/>
              </a:ext>
            </a:extLst>
          </p:cNvPr>
          <p:cNvSpPr>
            <a:spLocks noChangeArrowheads="1"/>
          </p:cNvSpPr>
          <p:nvPr/>
        </p:nvSpPr>
        <p:spPr bwMode="auto">
          <a:xfrm>
            <a:off x="880526" y="291034"/>
            <a:ext cx="10015940" cy="3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3000"/>
              </a:lnSpc>
              <a:spcBef>
                <a:spcPct val="0"/>
              </a:spcBef>
              <a:buNone/>
            </a:pPr>
            <a:r>
              <a:rPr lang="ja-JP" altLang="en-US" dirty="0">
                <a:latin typeface="Arial" panose="020B0604020202020204" pitchFamily="34" charset="0"/>
                <a:cs typeface="Arial" panose="020B0604020202020204" pitchFamily="34" charset="0"/>
              </a:rPr>
              <a:t>第一候補材料と先進材料の照射試験計画</a:t>
            </a:r>
          </a:p>
        </p:txBody>
      </p:sp>
      <p:sp>
        <p:nvSpPr>
          <p:cNvPr id="7" name="Line 6">
            <a:extLst>
              <a:ext uri="{FF2B5EF4-FFF2-40B4-BE49-F238E27FC236}">
                <a16:creationId xmlns:a16="http://schemas.microsoft.com/office/drawing/2014/main" id="{263AAF27-EC49-9D7F-6F81-BEC144A067C3}"/>
              </a:ext>
            </a:extLst>
          </p:cNvPr>
          <p:cNvSpPr>
            <a:spLocks noChangeShapeType="1"/>
          </p:cNvSpPr>
          <p:nvPr/>
        </p:nvSpPr>
        <p:spPr bwMode="auto">
          <a:xfrm>
            <a:off x="664634" y="854845"/>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スライド番号プレースホルダ 3">
            <a:extLst>
              <a:ext uri="{FF2B5EF4-FFF2-40B4-BE49-F238E27FC236}">
                <a16:creationId xmlns:a16="http://schemas.microsoft.com/office/drawing/2014/main" id="{9E534D4A-A1E1-D8D6-88F7-3992481DA032}"/>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10</a:t>
            </a:fld>
            <a:endParaRPr lang="ja-JP" altLang="en-US" sz="1600" dirty="0">
              <a:solidFill>
                <a:srgbClr val="898989"/>
              </a:solidFill>
            </a:endParaRPr>
          </a:p>
        </p:txBody>
      </p:sp>
      <p:pic>
        <p:nvPicPr>
          <p:cNvPr id="122" name="図 121">
            <a:extLst>
              <a:ext uri="{FF2B5EF4-FFF2-40B4-BE49-F238E27FC236}">
                <a16:creationId xmlns:a16="http://schemas.microsoft.com/office/drawing/2014/main" id="{56A18803-8C42-D7FF-4F1B-C15582726A85}"/>
              </a:ext>
            </a:extLst>
          </p:cNvPr>
          <p:cNvPicPr>
            <a:picLocks noChangeAspect="1"/>
          </p:cNvPicPr>
          <p:nvPr/>
        </p:nvPicPr>
        <p:blipFill>
          <a:blip r:embed="rId2"/>
          <a:stretch>
            <a:fillRect/>
          </a:stretch>
        </p:blipFill>
        <p:spPr>
          <a:xfrm>
            <a:off x="1196116" y="1216487"/>
            <a:ext cx="9380175" cy="4186837"/>
          </a:xfrm>
          <a:prstGeom prst="rect">
            <a:avLst/>
          </a:prstGeom>
        </p:spPr>
      </p:pic>
    </p:spTree>
    <p:extLst>
      <p:ext uri="{BB962C8B-B14F-4D97-AF65-F5344CB8AC3E}">
        <p14:creationId xmlns:p14="http://schemas.microsoft.com/office/powerpoint/2010/main" val="1280152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2281E56-36F6-B3C3-E2E9-922FFDD1AA6B}"/>
              </a:ext>
            </a:extLst>
          </p:cNvPr>
          <p:cNvSpPr txBox="1"/>
          <p:nvPr/>
        </p:nvSpPr>
        <p:spPr>
          <a:xfrm>
            <a:off x="1791930" y="170823"/>
            <a:ext cx="8239144" cy="523220"/>
          </a:xfrm>
          <a:prstGeom prst="rect">
            <a:avLst/>
          </a:prstGeom>
          <a:noFill/>
        </p:spPr>
        <p:txBody>
          <a:bodyPr wrap="square" rtlCol="0">
            <a:spAutoFit/>
          </a:bodyPr>
          <a:lstStyle/>
          <a:p>
            <a:r>
              <a:rPr kumimoji="1" lang="en-US" altLang="ja-JP" sz="2800" dirty="0">
                <a:latin typeface="ＭＳ Ｐゴシック" panose="020B0600070205080204" pitchFamily="50" charset="-128"/>
                <a:ea typeface="ＭＳ Ｐゴシック" panose="020B0600070205080204" pitchFamily="50" charset="-128"/>
              </a:rPr>
              <a:t>IFMIF</a:t>
            </a:r>
            <a:r>
              <a:rPr kumimoji="1" lang="ja-JP" altLang="en-US" sz="2800" dirty="0">
                <a:latin typeface="ＭＳ Ｐゴシック" panose="020B0600070205080204" pitchFamily="50" charset="-128"/>
                <a:ea typeface="ＭＳ Ｐゴシック" panose="020B0600070205080204" pitchFamily="50" charset="-128"/>
              </a:rPr>
              <a:t>をはるかに超える高強度中性子源の技術課題</a:t>
            </a:r>
          </a:p>
        </p:txBody>
      </p:sp>
      <p:sp>
        <p:nvSpPr>
          <p:cNvPr id="4" name="テキスト ボックス 3">
            <a:extLst>
              <a:ext uri="{FF2B5EF4-FFF2-40B4-BE49-F238E27FC236}">
                <a16:creationId xmlns:a16="http://schemas.microsoft.com/office/drawing/2014/main" id="{BBE9AEEA-2628-1001-B4B1-25E81B2A16FF}"/>
              </a:ext>
            </a:extLst>
          </p:cNvPr>
          <p:cNvSpPr txBox="1"/>
          <p:nvPr/>
        </p:nvSpPr>
        <p:spPr>
          <a:xfrm>
            <a:off x="216202" y="965963"/>
            <a:ext cx="8452827" cy="5786841"/>
          </a:xfrm>
          <a:prstGeom prst="rect">
            <a:avLst/>
          </a:prstGeom>
          <a:noFill/>
        </p:spPr>
        <p:txBody>
          <a:bodyPr wrap="square" rtlCol="0">
            <a:spAutoFit/>
          </a:bodyPr>
          <a:lstStyle/>
          <a:p>
            <a:pPr>
              <a:lnSpc>
                <a:spcPts val="3200"/>
              </a:lnSpc>
            </a:pPr>
            <a:r>
              <a:rPr lang="ja-JP" altLang="en-US" sz="2400" dirty="0">
                <a:latin typeface="ＭＳ Ｐゴシック" panose="020B0600070205080204" pitchFamily="50" charset="-128"/>
                <a:ea typeface="ＭＳ Ｐゴシック" panose="020B0600070205080204" pitchFamily="50" charset="-128"/>
              </a:rPr>
              <a:t>１</a:t>
            </a: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latin typeface="ＭＳ Ｐゴシック" panose="020B0600070205080204" pitchFamily="50" charset="-128"/>
                <a:ea typeface="ＭＳ Ｐゴシック" panose="020B0600070205080204" pitchFamily="50" charset="-128"/>
              </a:rPr>
              <a:t>ターゲットの除熱　　　</a:t>
            </a:r>
            <a:r>
              <a:rPr lang="ja-JP" altLang="en-US" sz="2000" dirty="0">
                <a:latin typeface="ＭＳ Ｐゴシック" panose="020B0600070205080204" pitchFamily="50" charset="-128"/>
                <a:ea typeface="ＭＳ Ｐゴシック" panose="020B0600070205080204" pitchFamily="50" charset="-128"/>
              </a:rPr>
              <a:t>液体リチウムをどのように流すか</a:t>
            </a:r>
            <a:endParaRPr lang="en-US" altLang="ja-JP" sz="2000" dirty="0">
              <a:latin typeface="ＭＳ Ｐゴシック" panose="020B0600070205080204" pitchFamily="50" charset="-128"/>
              <a:ea typeface="ＭＳ Ｐゴシック" panose="020B0600070205080204" pitchFamily="50" charset="-128"/>
            </a:endParaRPr>
          </a:p>
          <a:p>
            <a:pPr>
              <a:lnSpc>
                <a:spcPts val="3200"/>
              </a:lnSpc>
            </a:pP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IFMIF</a:t>
            </a:r>
            <a:r>
              <a:rPr lang="ja-JP" altLang="en-US" sz="2000" dirty="0">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25mm</a:t>
            </a:r>
            <a:r>
              <a:rPr lang="ja-JP" altLang="en-US" sz="2000" dirty="0">
                <a:latin typeface="ＭＳ Ｐゴシック" panose="020B0600070205080204" pitchFamily="50" charset="-128"/>
                <a:ea typeface="ＭＳ Ｐゴシック" panose="020B0600070205080204" pitchFamily="50" charset="-128"/>
              </a:rPr>
              <a:t>厚、</a:t>
            </a:r>
            <a:r>
              <a:rPr lang="en-US" altLang="ja-JP" sz="2000" dirty="0">
                <a:latin typeface="ＭＳ Ｐゴシック" panose="020B0600070205080204" pitchFamily="50" charset="-128"/>
                <a:ea typeface="ＭＳ Ｐゴシック" panose="020B0600070205080204" pitchFamily="50" charset="-128"/>
              </a:rPr>
              <a:t>250mm</a:t>
            </a:r>
            <a:r>
              <a:rPr lang="ja-JP" altLang="en-US" sz="2000" dirty="0">
                <a:latin typeface="ＭＳ Ｐゴシック" panose="020B0600070205080204" pitchFamily="50" charset="-128"/>
                <a:ea typeface="ＭＳ Ｐゴシック" panose="020B0600070205080204" pitchFamily="50" charset="-128"/>
              </a:rPr>
              <a:t>幅、～</a:t>
            </a:r>
            <a:r>
              <a:rPr lang="en-US" altLang="ja-JP" sz="2000" dirty="0">
                <a:latin typeface="ＭＳ Ｐゴシック" panose="020B0600070205080204" pitchFamily="50" charset="-128"/>
                <a:ea typeface="ＭＳ Ｐゴシック" panose="020B0600070205080204" pitchFamily="50" charset="-128"/>
              </a:rPr>
              <a:t>15m/s</a:t>
            </a:r>
            <a:r>
              <a:rPr lang="ja-JP" altLang="en-US" sz="2000" dirty="0">
                <a:latin typeface="ＭＳ Ｐゴシック" panose="020B0600070205080204" pitchFamily="50" charset="-128"/>
                <a:ea typeface="ＭＳ Ｐゴシック" panose="020B0600070205080204" pitchFamily="50" charset="-128"/>
              </a:rPr>
              <a:t>の膜流　（実証試験済み）</a:t>
            </a:r>
            <a:endParaRPr lang="en-US" altLang="ja-JP" sz="2000" dirty="0">
              <a:latin typeface="ＭＳ Ｐゴシック" panose="020B0600070205080204" pitchFamily="50" charset="-128"/>
              <a:ea typeface="ＭＳ Ｐゴシック" panose="020B0600070205080204" pitchFamily="50" charset="-128"/>
            </a:endParaRPr>
          </a:p>
          <a:p>
            <a:pPr>
              <a:lnSpc>
                <a:spcPts val="3200"/>
              </a:lnSpc>
            </a:pPr>
            <a:r>
              <a:rPr lang="ja-JP" altLang="en-US" sz="2000" dirty="0">
                <a:latin typeface="ＭＳ Ｐゴシック" panose="020B0600070205080204" pitchFamily="50" charset="-128"/>
                <a:ea typeface="ＭＳ Ｐゴシック" panose="020B0600070205080204" pitchFamily="50" charset="-128"/>
              </a:rPr>
              <a:t>　　　　リチウム厚さを不均一にすると中性子スペクトルが広がってしまう</a:t>
            </a:r>
            <a:endParaRPr lang="en-US" altLang="ja-JP" sz="20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latin typeface="ＭＳ Ｐゴシック" panose="020B0600070205080204" pitchFamily="50" charset="-128"/>
                <a:ea typeface="ＭＳ Ｐゴシック" panose="020B0600070205080204" pitchFamily="50" charset="-128"/>
              </a:rPr>
              <a:t>２．テストセルの熱設計</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latin typeface="ＭＳ Ｐゴシック" panose="020B0600070205080204" pitchFamily="50" charset="-128"/>
                <a:ea typeface="ＭＳ Ｐゴシック" panose="020B0600070205080204" pitchFamily="50" charset="-128"/>
              </a:rPr>
              <a:t>　　　</a:t>
            </a:r>
            <a:r>
              <a:rPr lang="ja-JP" altLang="en-US" sz="2000" dirty="0">
                <a:latin typeface="ＭＳ Ｐゴシック" panose="020B0600070205080204" pitchFamily="50" charset="-128"/>
                <a:ea typeface="ＭＳ Ｐゴシック" panose="020B0600070205080204" pitchFamily="50" charset="-128"/>
              </a:rPr>
              <a:t>核発熱が増大し、試料の温度制御が難しくなる</a:t>
            </a:r>
            <a:endParaRPr lang="en-US" altLang="ja-JP" sz="20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latin typeface="ＭＳ Ｐゴシック" panose="020B0600070205080204" pitchFamily="50" charset="-128"/>
                <a:ea typeface="ＭＳ Ｐゴシック" panose="020B0600070205080204" pitchFamily="50" charset="-128"/>
              </a:rPr>
              <a:t>以上は、</a:t>
            </a:r>
            <a:r>
              <a:rPr lang="en-US" altLang="ja-JP" sz="2400" dirty="0">
                <a:latin typeface="ＭＳ Ｐゴシック" panose="020B0600070205080204" pitchFamily="50" charset="-128"/>
                <a:ea typeface="ＭＳ Ｐゴシック" panose="020B0600070205080204" pitchFamily="50" charset="-128"/>
              </a:rPr>
              <a:t>IFMIFM-EVEDA/A-FNS</a:t>
            </a:r>
            <a:r>
              <a:rPr lang="ja-JP" altLang="en-US" sz="2400" dirty="0">
                <a:latin typeface="ＭＳ Ｐゴシック" panose="020B0600070205080204" pitchFamily="50" charset="-128"/>
                <a:ea typeface="ＭＳ Ｐゴシック" panose="020B0600070205080204" pitchFamily="50" charset="-128"/>
              </a:rPr>
              <a:t> </a:t>
            </a:r>
            <a:r>
              <a:rPr lang="en-US" altLang="ja-JP" sz="2400" dirty="0">
                <a:latin typeface="ＭＳ Ｐゴシック" panose="020B0600070205080204" pitchFamily="50" charset="-128"/>
                <a:ea typeface="ＭＳ Ｐゴシック" panose="020B0600070205080204" pitchFamily="50" charset="-128"/>
              </a:rPr>
              <a:t>R&amp;D</a:t>
            </a:r>
            <a:r>
              <a:rPr lang="ja-JP" altLang="en-US" sz="2400" dirty="0">
                <a:latin typeface="ＭＳ Ｐゴシック" panose="020B0600070205080204" pitchFamily="50" charset="-128"/>
                <a:ea typeface="ＭＳ Ｐゴシック" panose="020B0600070205080204" pitchFamily="50" charset="-128"/>
              </a:rPr>
              <a:t>グループと協力頂きたい</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000" dirty="0">
                <a:latin typeface="ＭＳ Ｐゴシック" panose="020B0600070205080204" pitchFamily="50" charset="-128"/>
                <a:ea typeface="ＭＳ Ｐゴシック" panose="020B0600070205080204" pitchFamily="50" charset="-128"/>
              </a:rPr>
              <a:t>（春日井様の発表参照）</a:t>
            </a:r>
            <a:endParaRPr lang="en-US" altLang="ja-JP" sz="20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latin typeface="ＭＳ Ｐゴシック" panose="020B0600070205080204" pitchFamily="50" charset="-128"/>
                <a:ea typeface="ＭＳ Ｐゴシック" panose="020B0600070205080204" pitchFamily="50" charset="-128"/>
              </a:rPr>
              <a:t>３．ユーザーからの加速器への要望は、「安定定常長時間運転」</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solidFill>
                  <a:srgbClr val="0000CC"/>
                </a:solidFill>
                <a:latin typeface="ＭＳ Ｐゴシック" panose="020B0600070205080204" pitchFamily="50" charset="-128"/>
                <a:ea typeface="ＭＳ Ｐゴシック" panose="020B0600070205080204" pitchFamily="50" charset="-128"/>
              </a:rPr>
              <a:t>早く高い照射量に到達したい</a:t>
            </a:r>
            <a:endParaRPr lang="en-US" altLang="ja-JP" sz="2400" dirty="0">
              <a:solidFill>
                <a:srgbClr val="0000CC"/>
              </a:solidFill>
              <a:latin typeface="ＭＳ Ｐゴシック" panose="020B0600070205080204" pitchFamily="50" charset="-128"/>
              <a:ea typeface="ＭＳ Ｐゴシック" panose="020B0600070205080204" pitchFamily="50" charset="-128"/>
            </a:endParaRPr>
          </a:p>
          <a:p>
            <a:pPr>
              <a:lnSpc>
                <a:spcPts val="3200"/>
              </a:lnSpc>
            </a:pPr>
            <a:r>
              <a:rPr lang="en-US" altLang="ja-JP" sz="2400" dirty="0">
                <a:solidFill>
                  <a:srgbClr val="0000CC"/>
                </a:solidFill>
                <a:latin typeface="ＭＳ Ｐゴシック" panose="020B0600070205080204" pitchFamily="50" charset="-128"/>
                <a:ea typeface="ＭＳ Ｐゴシック" panose="020B0600070205080204" pitchFamily="50" charset="-128"/>
              </a:rPr>
              <a:t>	</a:t>
            </a:r>
            <a:r>
              <a:rPr lang="ja-JP" altLang="en-US" sz="2400" dirty="0">
                <a:solidFill>
                  <a:srgbClr val="0000CC"/>
                </a:solidFill>
                <a:latin typeface="ＭＳ Ｐゴシック" panose="020B0600070205080204" pitchFamily="50" charset="-128"/>
                <a:ea typeface="ＭＳ Ｐゴシック" panose="020B0600070205080204" pitchFamily="50" charset="-128"/>
              </a:rPr>
              <a:t>間欠照射は結果が異なる </a:t>
            </a:r>
            <a:r>
              <a:rPr lang="en-US" altLang="ja-JP" sz="2400" dirty="0">
                <a:solidFill>
                  <a:srgbClr val="0000CC"/>
                </a:solidFill>
                <a:latin typeface="ＭＳ Ｐゴシック" panose="020B0600070205080204" pitchFamily="50" charset="-128"/>
                <a:ea typeface="ＭＳ Ｐゴシック" panose="020B0600070205080204" pitchFamily="50" charset="-128"/>
              </a:rPr>
              <a:t>(</a:t>
            </a:r>
            <a:r>
              <a:rPr lang="ja-JP" altLang="en-US" sz="2400" dirty="0">
                <a:solidFill>
                  <a:srgbClr val="0000CC"/>
                </a:solidFill>
                <a:latin typeface="ＭＳ Ｐゴシック" panose="020B0600070205080204" pitchFamily="50" charset="-128"/>
                <a:ea typeface="ＭＳ Ｐゴシック" panose="020B0600070205080204" pitchFamily="50" charset="-128"/>
              </a:rPr>
              <a:t>慣性核融合条件の研究あり）</a:t>
            </a:r>
            <a:endParaRPr lang="en-US" altLang="ja-JP" sz="2400" dirty="0">
              <a:solidFill>
                <a:srgbClr val="0000CC"/>
              </a:solidFill>
              <a:latin typeface="ＭＳ Ｐゴシック" panose="020B0600070205080204" pitchFamily="50" charset="-128"/>
              <a:ea typeface="ＭＳ Ｐゴシック" panose="020B0600070205080204" pitchFamily="50" charset="-128"/>
            </a:endParaRPr>
          </a:p>
          <a:p>
            <a:pPr>
              <a:lnSpc>
                <a:spcPts val="3200"/>
              </a:lnSpc>
            </a:pPr>
            <a:r>
              <a:rPr lang="en-US" altLang="ja-JP" sz="2400" dirty="0">
                <a:solidFill>
                  <a:srgbClr val="0000CC"/>
                </a:solidFill>
                <a:latin typeface="ＭＳ Ｐゴシック" panose="020B0600070205080204" pitchFamily="50" charset="-128"/>
                <a:ea typeface="ＭＳ Ｐゴシック" panose="020B0600070205080204" pitchFamily="50" charset="-128"/>
              </a:rPr>
              <a:t>	</a:t>
            </a:r>
            <a:r>
              <a:rPr lang="en-US" altLang="ja-JP" sz="2400" u="sng" dirty="0">
                <a:solidFill>
                  <a:srgbClr val="0000CC"/>
                </a:solidFill>
                <a:latin typeface="ＭＳ Ｐゴシック" panose="020B0600070205080204" pitchFamily="50" charset="-128"/>
                <a:ea typeface="ＭＳ Ｐゴシック" panose="020B0600070205080204" pitchFamily="50" charset="-128"/>
              </a:rPr>
              <a:t>Beam Trip </a:t>
            </a:r>
            <a:r>
              <a:rPr lang="ja-JP" altLang="en-US" sz="2400" u="sng" dirty="0">
                <a:solidFill>
                  <a:srgbClr val="0000CC"/>
                </a:solidFill>
                <a:latin typeface="ＭＳ Ｐゴシック" panose="020B0600070205080204" pitchFamily="50" charset="-128"/>
                <a:ea typeface="ＭＳ Ｐゴシック" panose="020B0600070205080204" pitchFamily="50" charset="-128"/>
              </a:rPr>
              <a:t>時の試料の温度制御が難しい</a:t>
            </a:r>
            <a:endParaRPr lang="en-US" altLang="ja-JP" sz="2400" u="sng" dirty="0">
              <a:solidFill>
                <a:srgbClr val="0000CC"/>
              </a:solidFill>
              <a:latin typeface="ＭＳ Ｐゴシック" panose="020B0600070205080204" pitchFamily="50" charset="-128"/>
              <a:ea typeface="ＭＳ Ｐゴシック" panose="020B0600070205080204" pitchFamily="50" charset="-128"/>
            </a:endParaRPr>
          </a:p>
        </p:txBody>
      </p:sp>
      <p:pic>
        <p:nvPicPr>
          <p:cNvPr id="6" name="図 5">
            <a:extLst>
              <a:ext uri="{FF2B5EF4-FFF2-40B4-BE49-F238E27FC236}">
                <a16:creationId xmlns:a16="http://schemas.microsoft.com/office/drawing/2014/main" id="{FCAADA5F-F7E9-D02E-9F0E-8998807A4BC0}"/>
              </a:ext>
            </a:extLst>
          </p:cNvPr>
          <p:cNvPicPr>
            <a:picLocks noChangeAspect="1"/>
          </p:cNvPicPr>
          <p:nvPr/>
        </p:nvPicPr>
        <p:blipFill>
          <a:blip r:embed="rId2"/>
          <a:stretch>
            <a:fillRect/>
          </a:stretch>
        </p:blipFill>
        <p:spPr>
          <a:xfrm>
            <a:off x="8040188" y="1270822"/>
            <a:ext cx="3981772" cy="2374546"/>
          </a:xfrm>
          <a:prstGeom prst="rect">
            <a:avLst/>
          </a:prstGeom>
        </p:spPr>
      </p:pic>
      <p:pic>
        <p:nvPicPr>
          <p:cNvPr id="7" name="図 6">
            <a:extLst>
              <a:ext uri="{FF2B5EF4-FFF2-40B4-BE49-F238E27FC236}">
                <a16:creationId xmlns:a16="http://schemas.microsoft.com/office/drawing/2014/main" id="{64D7D28B-0FD8-004B-FD73-49085B3CDDF8}"/>
              </a:ext>
            </a:extLst>
          </p:cNvPr>
          <p:cNvPicPr>
            <a:picLocks noChangeAspect="1"/>
          </p:cNvPicPr>
          <p:nvPr/>
        </p:nvPicPr>
        <p:blipFill>
          <a:blip r:embed="rId3"/>
          <a:stretch>
            <a:fillRect/>
          </a:stretch>
        </p:blipFill>
        <p:spPr>
          <a:xfrm>
            <a:off x="8669029" y="3815069"/>
            <a:ext cx="3352931" cy="2299415"/>
          </a:xfrm>
          <a:prstGeom prst="rect">
            <a:avLst/>
          </a:prstGeom>
        </p:spPr>
      </p:pic>
      <p:sp>
        <p:nvSpPr>
          <p:cNvPr id="5" name="Line 6">
            <a:extLst>
              <a:ext uri="{FF2B5EF4-FFF2-40B4-BE49-F238E27FC236}">
                <a16:creationId xmlns:a16="http://schemas.microsoft.com/office/drawing/2014/main" id="{36475350-B9DB-2D3F-D3E3-C6DDEB92683E}"/>
              </a:ext>
            </a:extLst>
          </p:cNvPr>
          <p:cNvSpPr>
            <a:spLocks noChangeShapeType="1"/>
          </p:cNvSpPr>
          <p:nvPr/>
        </p:nvSpPr>
        <p:spPr bwMode="auto">
          <a:xfrm>
            <a:off x="555072" y="809325"/>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游ゴシック" panose="020F0502020204030204"/>
              <a:ea typeface="游ゴシック" panose="020B0400000000000000" pitchFamily="50" charset="-128"/>
            </a:endParaRPr>
          </a:p>
        </p:txBody>
      </p:sp>
      <p:sp>
        <p:nvSpPr>
          <p:cNvPr id="3" name="スライド番号プレースホルダ 3">
            <a:extLst>
              <a:ext uri="{FF2B5EF4-FFF2-40B4-BE49-F238E27FC236}">
                <a16:creationId xmlns:a16="http://schemas.microsoft.com/office/drawing/2014/main" id="{A3315BEB-E3D9-1990-D52C-E3FDFBFFA4BD}"/>
              </a:ext>
            </a:extLst>
          </p:cNvPr>
          <p:cNvSpPr>
            <a:spLocks noGrp="1"/>
          </p:cNvSpPr>
          <p:nvPr>
            <p:ph type="sldNum" sz="quarter" idx="12"/>
          </p:nvPr>
        </p:nvSpPr>
        <p:spPr bwMode="auto">
          <a:xfrm>
            <a:off x="9888360" y="642320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11</a:t>
            </a:fld>
            <a:endParaRPr lang="ja-JP" altLang="en-US" sz="1600" dirty="0">
              <a:solidFill>
                <a:srgbClr val="898989"/>
              </a:solidFill>
            </a:endParaRPr>
          </a:p>
        </p:txBody>
      </p:sp>
    </p:spTree>
    <p:extLst>
      <p:ext uri="{BB962C8B-B14F-4D97-AF65-F5344CB8AC3E}">
        <p14:creationId xmlns:p14="http://schemas.microsoft.com/office/powerpoint/2010/main" val="338216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86BF0-33D0-8C36-4E12-5A524C6ECC3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0B17A1-E048-C9BE-6AFB-50F643179751}"/>
              </a:ext>
            </a:extLst>
          </p:cNvPr>
          <p:cNvSpPr txBox="1"/>
          <p:nvPr/>
        </p:nvSpPr>
        <p:spPr>
          <a:xfrm>
            <a:off x="1185484" y="2054962"/>
            <a:ext cx="9294155" cy="793487"/>
          </a:xfrm>
          <a:prstGeom prst="rect">
            <a:avLst/>
          </a:prstGeom>
          <a:noFill/>
        </p:spPr>
        <p:txBody>
          <a:bodyPr wrap="square">
            <a:spAutoFit/>
          </a:bodyPr>
          <a:lstStyle/>
          <a:p>
            <a:pPr algn="ctr">
              <a:lnSpc>
                <a:spcPct val="150000"/>
              </a:lnSpc>
            </a:pPr>
            <a:r>
              <a:rPr lang="ja-JP" altLang="en-US" sz="3600" dirty="0">
                <a:latin typeface="ＭＳ Ｐゴシック" panose="020B0600070205080204" pitchFamily="50" charset="-128"/>
                <a:ea typeface="ＭＳ Ｐゴシック" panose="020B0600070205080204" pitchFamily="50" charset="-128"/>
              </a:rPr>
              <a:t>安定定常長時間運転を要望する背景</a:t>
            </a:r>
            <a:endParaRPr lang="ja-JP" altLang="en-US" sz="28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 3">
            <a:extLst>
              <a:ext uri="{FF2B5EF4-FFF2-40B4-BE49-F238E27FC236}">
                <a16:creationId xmlns:a16="http://schemas.microsoft.com/office/drawing/2014/main" id="{5F3437B7-D6AA-9C8C-6D86-C8F1F2116C21}"/>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12</a:t>
            </a:fld>
            <a:endParaRPr lang="ja-JP" altLang="en-US" sz="1600" dirty="0">
              <a:solidFill>
                <a:srgbClr val="898989"/>
              </a:solidFill>
            </a:endParaRPr>
          </a:p>
        </p:txBody>
      </p:sp>
    </p:spTree>
    <p:extLst>
      <p:ext uri="{BB962C8B-B14F-4D97-AF65-F5344CB8AC3E}">
        <p14:creationId xmlns:p14="http://schemas.microsoft.com/office/powerpoint/2010/main" val="209900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DA6911-CDAB-B306-1A5A-03B7926FEE44}"/>
              </a:ext>
            </a:extLst>
          </p:cNvPr>
          <p:cNvPicPr>
            <a:picLocks noChangeAspect="1"/>
          </p:cNvPicPr>
          <p:nvPr/>
        </p:nvPicPr>
        <p:blipFill>
          <a:blip r:embed="rId2"/>
          <a:stretch>
            <a:fillRect/>
          </a:stretch>
        </p:blipFill>
        <p:spPr>
          <a:xfrm>
            <a:off x="1646175" y="1210988"/>
            <a:ext cx="2571040" cy="1930270"/>
          </a:xfrm>
          <a:prstGeom prst="rect">
            <a:avLst/>
          </a:prstGeom>
        </p:spPr>
      </p:pic>
      <p:sp>
        <p:nvSpPr>
          <p:cNvPr id="7" name="テキスト ボックス 6">
            <a:extLst>
              <a:ext uri="{FF2B5EF4-FFF2-40B4-BE49-F238E27FC236}">
                <a16:creationId xmlns:a16="http://schemas.microsoft.com/office/drawing/2014/main" id="{19D3FA70-16DB-4A3B-B8C1-B7F55FB29993}"/>
              </a:ext>
            </a:extLst>
          </p:cNvPr>
          <p:cNvSpPr txBox="1"/>
          <p:nvPr/>
        </p:nvSpPr>
        <p:spPr>
          <a:xfrm>
            <a:off x="4519247" y="2176123"/>
            <a:ext cx="9233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No He</a:t>
            </a:r>
            <a:endPar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9" name="テキスト ボックス 8">
            <a:extLst>
              <a:ext uri="{FF2B5EF4-FFF2-40B4-BE49-F238E27FC236}">
                <a16:creationId xmlns:a16="http://schemas.microsoft.com/office/drawing/2014/main" id="{7DA6AC70-D0E3-3B16-B9FF-2BD670E811BC}"/>
              </a:ext>
            </a:extLst>
          </p:cNvPr>
          <p:cNvSpPr txBox="1"/>
          <p:nvPr/>
        </p:nvSpPr>
        <p:spPr>
          <a:xfrm>
            <a:off x="4267130" y="1282640"/>
            <a:ext cx="18019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~1600ppm He</a:t>
            </a:r>
            <a:endPar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13" name="図 12">
            <a:extLst>
              <a:ext uri="{FF2B5EF4-FFF2-40B4-BE49-F238E27FC236}">
                <a16:creationId xmlns:a16="http://schemas.microsoft.com/office/drawing/2014/main" id="{F08A9E6A-633C-2409-3475-5B5609F782E0}"/>
              </a:ext>
            </a:extLst>
          </p:cNvPr>
          <p:cNvPicPr>
            <a:picLocks noChangeAspect="1"/>
          </p:cNvPicPr>
          <p:nvPr/>
        </p:nvPicPr>
        <p:blipFill>
          <a:blip r:embed="rId3">
            <a:lum bright="-20000" contrast="40000"/>
          </a:blip>
          <a:stretch>
            <a:fillRect/>
          </a:stretch>
        </p:blipFill>
        <p:spPr>
          <a:xfrm>
            <a:off x="6498688" y="908269"/>
            <a:ext cx="5147942" cy="3642629"/>
          </a:xfrm>
          <a:prstGeom prst="rect">
            <a:avLst/>
          </a:prstGeom>
        </p:spPr>
      </p:pic>
      <p:sp>
        <p:nvSpPr>
          <p:cNvPr id="2" name="Rectangle 3">
            <a:extLst>
              <a:ext uri="{FF2B5EF4-FFF2-40B4-BE49-F238E27FC236}">
                <a16:creationId xmlns:a16="http://schemas.microsoft.com/office/drawing/2014/main" id="{9640E8BD-3FD6-B492-EB48-354F9E15234E}"/>
              </a:ext>
            </a:extLst>
          </p:cNvPr>
          <p:cNvSpPr>
            <a:spLocks noChangeArrowheads="1"/>
          </p:cNvSpPr>
          <p:nvPr/>
        </p:nvSpPr>
        <p:spPr bwMode="auto">
          <a:xfrm>
            <a:off x="282142" y="284884"/>
            <a:ext cx="11568113" cy="3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38200" marR="0" lvl="0" indent="-838200" algn="ctr" defTabSz="914400" rtl="0" eaLnBrk="1" fontAlgn="auto" latinLnBrk="0" hangingPunct="1">
              <a:lnSpc>
                <a:spcPts val="3000"/>
              </a:lnSpc>
              <a:spcBef>
                <a:spcPct val="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Arial" panose="020B0604020202020204" pitchFamily="34" charset="0"/>
              </a:rPr>
              <a:t>核破砕中性子源照射データの見直しの必要性</a:t>
            </a:r>
          </a:p>
        </p:txBody>
      </p:sp>
      <p:sp>
        <p:nvSpPr>
          <p:cNvPr id="3" name="Line 6">
            <a:extLst>
              <a:ext uri="{FF2B5EF4-FFF2-40B4-BE49-F238E27FC236}">
                <a16:creationId xmlns:a16="http://schemas.microsoft.com/office/drawing/2014/main" id="{745354EC-8301-9203-E443-F83357341334}"/>
              </a:ext>
            </a:extLst>
          </p:cNvPr>
          <p:cNvSpPr>
            <a:spLocks noChangeShapeType="1"/>
          </p:cNvSpPr>
          <p:nvPr/>
        </p:nvSpPr>
        <p:spPr bwMode="auto">
          <a:xfrm>
            <a:off x="555072" y="859683"/>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09758CB7-7238-F372-A3EA-00F443A8E446}"/>
              </a:ext>
            </a:extLst>
          </p:cNvPr>
          <p:cNvSpPr txBox="1"/>
          <p:nvPr/>
        </p:nvSpPr>
        <p:spPr>
          <a:xfrm>
            <a:off x="7108708" y="4883966"/>
            <a:ext cx="39517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Y. Dai, G.S. Bauer, J. </a:t>
            </a:r>
            <a:r>
              <a:rPr kumimoji="1" lang="en-US" altLang="ja-JP" sz="1400" b="1" i="0" u="none" strike="noStrike" kern="1200" cap="none" spc="0" normalizeH="0" baseline="0" noProof="0" dirty="0" err="1">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Nucl</a:t>
            </a: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 Mater. 296 (2001)</a:t>
            </a:r>
            <a:endParaRPr kumimoji="1" lang="ja-JP" altLang="en-US"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0" name="テキスト ボックス 9">
            <a:extLst>
              <a:ext uri="{FF2B5EF4-FFF2-40B4-BE49-F238E27FC236}">
                <a16:creationId xmlns:a16="http://schemas.microsoft.com/office/drawing/2014/main" id="{4CF19A51-FB06-81BC-96B8-DBA5D749A64D}"/>
              </a:ext>
            </a:extLst>
          </p:cNvPr>
          <p:cNvSpPr txBox="1"/>
          <p:nvPr/>
        </p:nvSpPr>
        <p:spPr>
          <a:xfrm>
            <a:off x="105029" y="3582242"/>
            <a:ext cx="599097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Y. Dai, J. Henry, Z. Tong, X. </a:t>
            </a:r>
            <a:r>
              <a:rPr kumimoji="1" lang="en-US" altLang="ja-JP" sz="1400" b="1" i="0" u="none" strike="noStrike" kern="1200" cap="none" spc="0" normalizeH="0" baseline="0" noProof="0" dirty="0" err="1">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Averty</a:t>
            </a: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 J. </a:t>
            </a:r>
            <a:r>
              <a:rPr kumimoji="1" lang="en-US" altLang="ja-JP" sz="1400" b="1" i="0" u="none" strike="noStrike" kern="1200" cap="none" spc="0" normalizeH="0" baseline="0" noProof="0" dirty="0" err="1">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Malaplate</a:t>
            </a: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 B. Long, J. </a:t>
            </a:r>
            <a:r>
              <a:rPr kumimoji="1" lang="en-US" altLang="ja-JP" sz="1400" b="1" i="0" u="none" strike="noStrike" kern="1200" cap="none" spc="0" normalizeH="0" baseline="0" noProof="0" dirty="0" err="1">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Nucl</a:t>
            </a: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rPr>
              <a:t>. Mater. 415 (2011)</a:t>
            </a:r>
            <a:endParaRPr kumimoji="1" lang="ja-JP" altLang="en-US" sz="1400" b="1" i="0" u="none" strike="noStrike" kern="1200" cap="none" spc="0" normalizeH="0" baseline="0" noProof="0" dirty="0">
              <a:ln>
                <a:noFill/>
              </a:ln>
              <a:solidFill>
                <a:srgbClr val="006600"/>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
        <p:nvSpPr>
          <p:cNvPr id="12" name="テキスト ボックス 11">
            <a:extLst>
              <a:ext uri="{FF2B5EF4-FFF2-40B4-BE49-F238E27FC236}">
                <a16:creationId xmlns:a16="http://schemas.microsoft.com/office/drawing/2014/main" id="{A7CCC26E-6025-E5B8-CB81-2CD3F5212FBC}"/>
              </a:ext>
            </a:extLst>
          </p:cNvPr>
          <p:cNvSpPr txBox="1"/>
          <p:nvPr/>
        </p:nvSpPr>
        <p:spPr>
          <a:xfrm>
            <a:off x="170883" y="4238942"/>
            <a:ext cx="5737713" cy="1754326"/>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核破砕中性子源照射の問題点</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ヘリウム発生量が多すぎる</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核融合中性子では起こらない固体核変換生成物の発生がある。</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1" lang="ja-JP" altLang="en-US"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温度制御が不十分</a:t>
            </a:r>
          </a:p>
        </p:txBody>
      </p:sp>
      <p:sp>
        <p:nvSpPr>
          <p:cNvPr id="16" name="正方形/長方形 15">
            <a:extLst>
              <a:ext uri="{FF2B5EF4-FFF2-40B4-BE49-F238E27FC236}">
                <a16:creationId xmlns:a16="http://schemas.microsoft.com/office/drawing/2014/main" id="{ED72277E-0C2A-F64C-B51B-AE54D710B7F6}"/>
              </a:ext>
            </a:extLst>
          </p:cNvPr>
          <p:cNvSpPr/>
          <p:nvPr/>
        </p:nvSpPr>
        <p:spPr>
          <a:xfrm>
            <a:off x="7422776" y="1377079"/>
            <a:ext cx="259256" cy="262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noFill/>
              <a:effectLst/>
              <a:uLnTx/>
              <a:uFillTx/>
              <a:latin typeface="游ゴシック" panose="020F0502020204030204"/>
              <a:ea typeface="游ゴシック" panose="020B0400000000000000" pitchFamily="50" charset="-128"/>
              <a:cs typeface="+mn-cs"/>
            </a:endParaRPr>
          </a:p>
        </p:txBody>
      </p:sp>
      <p:sp>
        <p:nvSpPr>
          <p:cNvPr id="17" name="正方形/長方形 16">
            <a:extLst>
              <a:ext uri="{FF2B5EF4-FFF2-40B4-BE49-F238E27FC236}">
                <a16:creationId xmlns:a16="http://schemas.microsoft.com/office/drawing/2014/main" id="{A7E6D9C2-EC26-E7F2-375B-22B17DB6D517}"/>
              </a:ext>
            </a:extLst>
          </p:cNvPr>
          <p:cNvSpPr/>
          <p:nvPr/>
        </p:nvSpPr>
        <p:spPr>
          <a:xfrm>
            <a:off x="8344919" y="1377079"/>
            <a:ext cx="332915" cy="262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noFill/>
              <a:effectLst/>
              <a:uLnTx/>
              <a:uFillTx/>
              <a:latin typeface="游ゴシック" panose="020F0502020204030204"/>
              <a:ea typeface="游ゴシック" panose="020B0400000000000000" pitchFamily="50" charset="-128"/>
              <a:cs typeface="+mn-cs"/>
            </a:endParaRPr>
          </a:p>
        </p:txBody>
      </p:sp>
      <p:sp>
        <p:nvSpPr>
          <p:cNvPr id="18" name="正方形/長方形 17">
            <a:extLst>
              <a:ext uri="{FF2B5EF4-FFF2-40B4-BE49-F238E27FC236}">
                <a16:creationId xmlns:a16="http://schemas.microsoft.com/office/drawing/2014/main" id="{FA0D3022-1F69-F53B-E726-29DEE99EBDE6}"/>
              </a:ext>
            </a:extLst>
          </p:cNvPr>
          <p:cNvSpPr/>
          <p:nvPr/>
        </p:nvSpPr>
        <p:spPr>
          <a:xfrm>
            <a:off x="9356080" y="1377079"/>
            <a:ext cx="259256" cy="262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noFill/>
              <a:effectLst/>
              <a:uLnTx/>
              <a:uFillTx/>
              <a:latin typeface="游ゴシック" panose="020F0502020204030204"/>
              <a:ea typeface="游ゴシック" panose="020B0400000000000000" pitchFamily="50" charset="-128"/>
              <a:cs typeface="+mn-cs"/>
            </a:endParaRPr>
          </a:p>
        </p:txBody>
      </p:sp>
      <p:sp>
        <p:nvSpPr>
          <p:cNvPr id="19" name="正方形/長方形 18">
            <a:extLst>
              <a:ext uri="{FF2B5EF4-FFF2-40B4-BE49-F238E27FC236}">
                <a16:creationId xmlns:a16="http://schemas.microsoft.com/office/drawing/2014/main" id="{758BD680-E292-7227-9880-10CAD6399731}"/>
              </a:ext>
            </a:extLst>
          </p:cNvPr>
          <p:cNvSpPr/>
          <p:nvPr/>
        </p:nvSpPr>
        <p:spPr>
          <a:xfrm>
            <a:off x="10307783" y="1377078"/>
            <a:ext cx="332914" cy="262419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no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4D7B83D8-F0E1-0A03-B711-4E10821B9930}"/>
              </a:ext>
            </a:extLst>
          </p:cNvPr>
          <p:cNvSpPr txBox="1"/>
          <p:nvPr/>
        </p:nvSpPr>
        <p:spPr>
          <a:xfrm>
            <a:off x="7108708" y="4474489"/>
            <a:ext cx="391624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ビームが不安定な時の照射温度履歴</a:t>
            </a:r>
          </a:p>
        </p:txBody>
      </p:sp>
      <p:sp>
        <p:nvSpPr>
          <p:cNvPr id="22" name="テキスト ボックス 21">
            <a:extLst>
              <a:ext uri="{FF2B5EF4-FFF2-40B4-BE49-F238E27FC236}">
                <a16:creationId xmlns:a16="http://schemas.microsoft.com/office/drawing/2014/main" id="{2581B392-77FD-B355-7AED-BE3FEF09EE94}"/>
              </a:ext>
            </a:extLst>
          </p:cNvPr>
          <p:cNvSpPr txBox="1"/>
          <p:nvPr/>
        </p:nvSpPr>
        <p:spPr>
          <a:xfrm>
            <a:off x="6301153" y="5274148"/>
            <a:ext cx="5737712" cy="923330"/>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ビーム再立ち上げ時</a:t>
            </a:r>
            <a:r>
              <a:rPr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に加わる低温照射</a:t>
            </a:r>
            <a:r>
              <a:rPr kumimoji="1" lang="ja-JP" altLang="en-US"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が組織の微細化を引き起こしていないか？</a:t>
            </a:r>
            <a:endParaRPr kumimoji="1" lang="en-US" altLang="ja-JP"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原子炉照射でも同様な問題があることが判明</a:t>
            </a:r>
            <a:endParaRPr kumimoji="1" lang="en-US" altLang="ja-JP"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4" name="テキスト ボックス 13">
            <a:extLst>
              <a:ext uri="{FF2B5EF4-FFF2-40B4-BE49-F238E27FC236}">
                <a16:creationId xmlns:a16="http://schemas.microsoft.com/office/drawing/2014/main" id="{E1288D48-6B84-A8D8-E929-BA8DC6E2F9BE}"/>
              </a:ext>
            </a:extLst>
          </p:cNvPr>
          <p:cNvSpPr txBox="1"/>
          <p:nvPr/>
        </p:nvSpPr>
        <p:spPr>
          <a:xfrm>
            <a:off x="170883" y="3141258"/>
            <a:ext cx="614274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核破砕中性子源で照射した低放射化フェライト鋼の</a:t>
            </a:r>
            <a:r>
              <a:rPr kumimoji="1" lang="en-US" altLang="ja-JP"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DBTT </a:t>
            </a:r>
            <a:r>
              <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シフト</a:t>
            </a:r>
          </a:p>
        </p:txBody>
      </p:sp>
      <p:sp>
        <p:nvSpPr>
          <p:cNvPr id="15" name="テキスト ボックス 14">
            <a:extLst>
              <a:ext uri="{FF2B5EF4-FFF2-40B4-BE49-F238E27FC236}">
                <a16:creationId xmlns:a16="http://schemas.microsoft.com/office/drawing/2014/main" id="{D3EBF82C-6276-7BD2-8F1D-2EDCC832D80A}"/>
              </a:ext>
            </a:extLst>
          </p:cNvPr>
          <p:cNvSpPr txBox="1"/>
          <p:nvPr/>
        </p:nvSpPr>
        <p:spPr>
          <a:xfrm>
            <a:off x="428719" y="6351859"/>
            <a:ext cx="9528081" cy="369332"/>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強力中性子源では、このような懸念を生じさせない高い温度制御性を有することが重要</a:t>
            </a:r>
            <a:endParaRPr kumimoji="1" lang="en-US" altLang="ja-JP"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1" name="スライド番号プレースホルダ 3">
            <a:extLst>
              <a:ext uri="{FF2B5EF4-FFF2-40B4-BE49-F238E27FC236}">
                <a16:creationId xmlns:a16="http://schemas.microsoft.com/office/drawing/2014/main" id="{8D1DB7F8-CD86-3882-EE1C-0D001D9B04A1}"/>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13</a:t>
            </a:fld>
            <a:endParaRPr lang="ja-JP" altLang="en-US" sz="1600" dirty="0">
              <a:solidFill>
                <a:srgbClr val="898989"/>
              </a:solidFill>
            </a:endParaRPr>
          </a:p>
        </p:txBody>
      </p:sp>
    </p:spTree>
    <p:extLst>
      <p:ext uri="{BB962C8B-B14F-4D97-AF65-F5344CB8AC3E}">
        <p14:creationId xmlns:p14="http://schemas.microsoft.com/office/powerpoint/2010/main" val="139105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P spid="17" grpId="0" animBg="1"/>
      <p:bldP spid="18" grpId="0" animBg="1"/>
      <p:bldP spid="19" grpId="0" animBg="1"/>
      <p:bldP spid="21" grpId="0"/>
      <p:bldP spid="22"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01DCB2B7-F043-4BBD-A63D-505DAA8ABB78}"/>
              </a:ext>
            </a:extLst>
          </p:cNvPr>
          <p:cNvPicPr>
            <a:picLocks noChangeAspect="1"/>
          </p:cNvPicPr>
          <p:nvPr/>
        </p:nvPicPr>
        <p:blipFill>
          <a:blip r:embed="rId2"/>
          <a:stretch>
            <a:fillRect/>
          </a:stretch>
        </p:blipFill>
        <p:spPr>
          <a:xfrm>
            <a:off x="6925331" y="1250035"/>
            <a:ext cx="3789866" cy="4752227"/>
          </a:xfrm>
          <a:prstGeom prst="rect">
            <a:avLst/>
          </a:prstGeom>
        </p:spPr>
      </p:pic>
      <p:sp>
        <p:nvSpPr>
          <p:cNvPr id="49155" name="Text Box 3">
            <a:extLst>
              <a:ext uri="{FF2B5EF4-FFF2-40B4-BE49-F238E27FC236}">
                <a16:creationId xmlns:a16="http://schemas.microsoft.com/office/drawing/2014/main" id="{D32812A2-8710-4C51-8205-05CE31F1C64D}"/>
              </a:ext>
            </a:extLst>
          </p:cNvPr>
          <p:cNvSpPr txBox="1">
            <a:spLocks noChangeArrowheads="1"/>
          </p:cNvSpPr>
          <p:nvPr/>
        </p:nvSpPr>
        <p:spPr bwMode="auto">
          <a:xfrm>
            <a:off x="236537" y="1255402"/>
            <a:ext cx="5133025" cy="337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190500">
              <a:defRPr kumimoji="1" sz="2400">
                <a:solidFill>
                  <a:schemeClr val="tx1"/>
                </a:solidFill>
                <a:latin typeface="Times New Roman" panose="02020603050405020304" pitchFamily="18" charset="0"/>
                <a:ea typeface="ＭＳ Ｐゴシック" panose="020B0600070205080204" pitchFamily="50" charset="-128"/>
              </a:defRPr>
            </a:lvl1pPr>
            <a:lvl2pPr marL="476250" defTabSz="190500">
              <a:defRPr kumimoji="1" sz="2400">
                <a:solidFill>
                  <a:schemeClr val="tx1"/>
                </a:solidFill>
                <a:latin typeface="Times New Roman" panose="02020603050405020304" pitchFamily="18" charset="0"/>
                <a:ea typeface="ＭＳ Ｐゴシック" panose="020B0600070205080204" pitchFamily="50" charset="-128"/>
              </a:defRPr>
            </a:lvl2pPr>
            <a:lvl3pPr defTabSz="190500">
              <a:defRPr kumimoji="1" sz="2400">
                <a:solidFill>
                  <a:schemeClr val="tx1"/>
                </a:solidFill>
                <a:latin typeface="Times New Roman" panose="02020603050405020304" pitchFamily="18" charset="0"/>
                <a:ea typeface="ＭＳ Ｐゴシック" panose="020B0600070205080204" pitchFamily="50" charset="-128"/>
              </a:defRPr>
            </a:lvl3pPr>
            <a:lvl4pPr defTabSz="190500">
              <a:defRPr kumimoji="1" sz="2400">
                <a:solidFill>
                  <a:schemeClr val="tx1"/>
                </a:solidFill>
                <a:latin typeface="Times New Roman" panose="02020603050405020304" pitchFamily="18" charset="0"/>
                <a:ea typeface="ＭＳ Ｐゴシック" panose="020B0600070205080204" pitchFamily="50" charset="-128"/>
              </a:defRPr>
            </a:lvl4pPr>
            <a:lvl5pPr defTabSz="190500">
              <a:defRPr kumimoji="1" sz="2400">
                <a:solidFill>
                  <a:schemeClr val="tx1"/>
                </a:solidFill>
                <a:latin typeface="Times New Roman" panose="02020603050405020304" pitchFamily="18" charset="0"/>
                <a:ea typeface="ＭＳ Ｐゴシック" panose="020B0600070205080204" pitchFamily="50" charset="-128"/>
              </a:defRPr>
            </a:lvl5pPr>
            <a:lvl6pPr defTabSz="1905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defTabSz="1905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defTabSz="1905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defTabSz="1905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ts val="2600"/>
              </a:lnSpc>
              <a:spcBef>
                <a:spcPct val="50000"/>
              </a:spcBef>
            </a:pPr>
            <a:r>
              <a:rPr lang="ja-JP" altLang="en-US" sz="2000" u="sng" dirty="0">
                <a:latin typeface="Arial" panose="020B0604020202020204" pitchFamily="34" charset="0"/>
              </a:rPr>
              <a:t>照射時の温度変動の効果を実証する</a:t>
            </a:r>
            <a:r>
              <a:rPr lang="ja-JP" altLang="en-US" sz="2000" dirty="0">
                <a:latin typeface="Arial" panose="020B0604020202020204" pitchFamily="34" charset="0"/>
              </a:rPr>
              <a:t>ため</a:t>
            </a:r>
            <a:r>
              <a:rPr lang="en-US" altLang="ja-JP" sz="2000" dirty="0">
                <a:latin typeface="Arial" panose="020B0604020202020204" pitchFamily="34" charset="0"/>
              </a:rPr>
              <a:t>HFIR </a:t>
            </a:r>
            <a:r>
              <a:rPr lang="ja-JP" altLang="en-US" sz="2000" dirty="0">
                <a:latin typeface="Arial" panose="020B0604020202020204" pitchFamily="34" charset="0"/>
              </a:rPr>
              <a:t>において、全体の</a:t>
            </a:r>
            <a:r>
              <a:rPr lang="en-US" altLang="ja-JP" sz="2000" dirty="0">
                <a:latin typeface="Arial" panose="020B0604020202020204" pitchFamily="34" charset="0"/>
              </a:rPr>
              <a:t>10</a:t>
            </a:r>
            <a:r>
              <a:rPr lang="ja-JP" altLang="en-US" sz="2000" dirty="0">
                <a:latin typeface="Arial" panose="020B0604020202020204" pitchFamily="34" charset="0"/>
              </a:rPr>
              <a:t>％期間、低温に温度変動する照射を実施。</a:t>
            </a:r>
            <a:endParaRPr lang="en-US" altLang="ja-JP" sz="2000" dirty="0">
              <a:latin typeface="Arial" panose="020B0604020202020204" pitchFamily="34" charset="0"/>
            </a:endParaRPr>
          </a:p>
          <a:p>
            <a:pPr>
              <a:lnSpc>
                <a:spcPts val="2600"/>
              </a:lnSpc>
              <a:spcBef>
                <a:spcPct val="50000"/>
              </a:spcBef>
            </a:pPr>
            <a:r>
              <a:rPr lang="en-US" altLang="ja-JP" sz="2000" dirty="0">
                <a:solidFill>
                  <a:srgbClr val="C00000"/>
                </a:solidFill>
                <a:latin typeface="Arial" panose="020B0604020202020204" pitchFamily="34" charset="0"/>
              </a:rPr>
              <a:t>8 </a:t>
            </a:r>
            <a:r>
              <a:rPr lang="ja-JP" altLang="en-US" sz="2000" dirty="0">
                <a:solidFill>
                  <a:srgbClr val="C00000"/>
                </a:solidFill>
                <a:latin typeface="Arial" panose="020B0604020202020204" pitchFamily="34" charset="0"/>
              </a:rPr>
              <a:t>サイクル</a:t>
            </a:r>
            <a:r>
              <a:rPr lang="en-US" altLang="ja-JP" sz="2000" dirty="0">
                <a:solidFill>
                  <a:srgbClr val="C00000"/>
                </a:solidFill>
                <a:latin typeface="Arial" panose="020B0604020202020204" pitchFamily="34" charset="0"/>
              </a:rPr>
              <a:t>  (~4 </a:t>
            </a:r>
            <a:r>
              <a:rPr lang="en-US" altLang="ja-JP" sz="2000" dirty="0" err="1">
                <a:solidFill>
                  <a:srgbClr val="C00000"/>
                </a:solidFill>
                <a:latin typeface="Arial" panose="020B0604020202020204" pitchFamily="34" charset="0"/>
              </a:rPr>
              <a:t>dpa</a:t>
            </a:r>
            <a:r>
              <a:rPr lang="en-US" altLang="ja-JP" sz="2000" dirty="0">
                <a:solidFill>
                  <a:srgbClr val="C00000"/>
                </a:solidFill>
                <a:latin typeface="Arial" panose="020B0604020202020204" pitchFamily="34" charset="0"/>
              </a:rPr>
              <a:t>)</a:t>
            </a:r>
          </a:p>
          <a:p>
            <a:pPr>
              <a:lnSpc>
                <a:spcPts val="2600"/>
              </a:lnSpc>
              <a:spcBef>
                <a:spcPct val="50000"/>
              </a:spcBef>
            </a:pPr>
            <a:r>
              <a:rPr lang="ja-JP" altLang="en-US" sz="2000" dirty="0">
                <a:latin typeface="Arial" panose="020B0604020202020204" pitchFamily="34" charset="0"/>
              </a:rPr>
              <a:t>原子炉の上下対称性を用い、一定照射と比較</a:t>
            </a:r>
            <a:r>
              <a:rPr lang="en-US" altLang="ja-JP" sz="2000" dirty="0">
                <a:solidFill>
                  <a:srgbClr val="006600"/>
                </a:solidFill>
                <a:latin typeface="Arial" panose="020B0604020202020204" pitchFamily="34" charset="0"/>
              </a:rPr>
              <a:t>	</a:t>
            </a:r>
            <a:r>
              <a:rPr lang="en-US" altLang="ja-JP" sz="2000" dirty="0">
                <a:solidFill>
                  <a:srgbClr val="3333FF"/>
                </a:solidFill>
                <a:latin typeface="Arial" panose="020B0604020202020204" pitchFamily="34" charset="0"/>
              </a:rPr>
              <a:t>613 K steady			</a:t>
            </a:r>
          </a:p>
          <a:p>
            <a:pPr>
              <a:lnSpc>
                <a:spcPts val="2600"/>
              </a:lnSpc>
            </a:pPr>
            <a:r>
              <a:rPr lang="en-US" altLang="ja-JP" sz="2000" dirty="0">
                <a:solidFill>
                  <a:srgbClr val="3333FF"/>
                </a:solidFill>
                <a:latin typeface="Arial" panose="020B0604020202020204" pitchFamily="34" charset="0"/>
              </a:rPr>
              <a:t>	793 K steady	</a:t>
            </a:r>
          </a:p>
          <a:p>
            <a:pPr>
              <a:lnSpc>
                <a:spcPts val="2600"/>
              </a:lnSpc>
            </a:pPr>
            <a:r>
              <a:rPr lang="en-US" altLang="ja-JP" sz="2000" dirty="0">
                <a:solidFill>
                  <a:srgbClr val="3333FF"/>
                </a:solidFill>
                <a:latin typeface="Arial" panose="020B0604020202020204" pitchFamily="34" charset="0"/>
              </a:rPr>
              <a:t>	613/498 K variable									</a:t>
            </a:r>
          </a:p>
          <a:p>
            <a:pPr>
              <a:lnSpc>
                <a:spcPts val="2600"/>
              </a:lnSpc>
            </a:pPr>
            <a:r>
              <a:rPr lang="en-US" altLang="ja-JP" sz="2000" dirty="0">
                <a:solidFill>
                  <a:srgbClr val="3333FF"/>
                </a:solidFill>
                <a:latin typeface="Arial" panose="020B0604020202020204" pitchFamily="34" charset="0"/>
              </a:rPr>
              <a:t>	793/633 K variable</a:t>
            </a:r>
          </a:p>
        </p:txBody>
      </p:sp>
      <p:sp>
        <p:nvSpPr>
          <p:cNvPr id="9" name="Rectangle 3">
            <a:extLst>
              <a:ext uri="{FF2B5EF4-FFF2-40B4-BE49-F238E27FC236}">
                <a16:creationId xmlns:a16="http://schemas.microsoft.com/office/drawing/2014/main" id="{907CFE71-A4FC-4808-A81C-8BBE67767F0C}"/>
              </a:ext>
            </a:extLst>
          </p:cNvPr>
          <p:cNvSpPr>
            <a:spLocks noChangeArrowheads="1"/>
          </p:cNvSpPr>
          <p:nvPr/>
        </p:nvSpPr>
        <p:spPr bwMode="auto">
          <a:xfrm>
            <a:off x="880800" y="171520"/>
            <a:ext cx="9880235" cy="5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en-US" altLang="ja-JP" dirty="0">
                <a:latin typeface="Arial" panose="020B0604020202020204" pitchFamily="34" charset="0"/>
                <a:cs typeface="Arial" panose="020B0604020202020204" pitchFamily="34" charset="0"/>
              </a:rPr>
              <a:t>HFIR</a:t>
            </a:r>
            <a:r>
              <a:rPr lang="ja-JP" altLang="en-US" dirty="0">
                <a:latin typeface="Arial" panose="020B0604020202020204" pitchFamily="34" charset="0"/>
                <a:cs typeface="Arial" panose="020B0604020202020204" pitchFamily="34" charset="0"/>
              </a:rPr>
              <a:t>（軽水炉）　における温度変動照射実験</a:t>
            </a:r>
          </a:p>
        </p:txBody>
      </p:sp>
      <p:sp>
        <p:nvSpPr>
          <p:cNvPr id="11" name="テキスト ボックス 10">
            <a:extLst>
              <a:ext uri="{FF2B5EF4-FFF2-40B4-BE49-F238E27FC236}">
                <a16:creationId xmlns:a16="http://schemas.microsoft.com/office/drawing/2014/main" id="{78F7CDCA-AFB0-4F32-A030-E33B823375A4}"/>
              </a:ext>
            </a:extLst>
          </p:cNvPr>
          <p:cNvSpPr txBox="1"/>
          <p:nvPr/>
        </p:nvSpPr>
        <p:spPr>
          <a:xfrm>
            <a:off x="8940737" y="3559396"/>
            <a:ext cx="1199857" cy="507831"/>
          </a:xfrm>
          <a:prstGeom prst="rect">
            <a:avLst/>
          </a:prstGeom>
          <a:noFill/>
        </p:spPr>
        <p:txBody>
          <a:bodyPr wrap="square" rtlCol="0">
            <a:spAutoFit/>
          </a:bodyPr>
          <a:lstStyle/>
          <a:p>
            <a:r>
              <a:rPr lang="en-US" altLang="ja-JP" sz="1350" b="1" dirty="0">
                <a:solidFill>
                  <a:srgbClr val="C00000"/>
                </a:solidFill>
              </a:rPr>
              <a:t>10% </a:t>
            </a:r>
            <a:r>
              <a:rPr lang="ja-JP" altLang="en-US" sz="1350" b="1" dirty="0">
                <a:solidFill>
                  <a:srgbClr val="C00000"/>
                </a:solidFill>
              </a:rPr>
              <a:t>の期間低温照射</a:t>
            </a:r>
          </a:p>
        </p:txBody>
      </p:sp>
      <p:cxnSp>
        <p:nvCxnSpPr>
          <p:cNvPr id="12" name="直線矢印コネクタ 11">
            <a:extLst>
              <a:ext uri="{FF2B5EF4-FFF2-40B4-BE49-F238E27FC236}">
                <a16:creationId xmlns:a16="http://schemas.microsoft.com/office/drawing/2014/main" id="{9D4B8BA3-0E2A-451E-A8E0-5C26D69E3421}"/>
              </a:ext>
            </a:extLst>
          </p:cNvPr>
          <p:cNvCxnSpPr/>
          <p:nvPr/>
        </p:nvCxnSpPr>
        <p:spPr>
          <a:xfrm flipH="1">
            <a:off x="9117217" y="4067227"/>
            <a:ext cx="229833" cy="40417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E2E43AC-8D93-410E-A530-8D45906C6E27}"/>
              </a:ext>
            </a:extLst>
          </p:cNvPr>
          <p:cNvSpPr txBox="1"/>
          <p:nvPr/>
        </p:nvSpPr>
        <p:spPr>
          <a:xfrm>
            <a:off x="7145729" y="6134639"/>
            <a:ext cx="3569467" cy="327654"/>
          </a:xfrm>
          <a:prstGeom prst="rect">
            <a:avLst/>
          </a:prstGeom>
          <a:noFill/>
        </p:spPr>
        <p:txBody>
          <a:bodyPr wrap="square" rtlCol="0">
            <a:spAutoFit/>
          </a:bodyPr>
          <a:lstStyle/>
          <a:p>
            <a:pPr>
              <a:lnSpc>
                <a:spcPts val="1800"/>
              </a:lnSpc>
            </a:pPr>
            <a:r>
              <a:rPr lang="en-US" altLang="ja-JP" dirty="0">
                <a:latin typeface="ＭＳ ゴシック" panose="020B0609070205080204" pitchFamily="49" charset="-128"/>
                <a:ea typeface="ＭＳ ゴシック" panose="020B0609070205080204" pitchFamily="49" charset="-128"/>
                <a:cs typeface="Arial" panose="020B0604020202020204" pitchFamily="34" charset="0"/>
              </a:rPr>
              <a:t>HFIR</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　温度変動照射のシナリオ</a:t>
            </a:r>
          </a:p>
        </p:txBody>
      </p:sp>
      <p:sp>
        <p:nvSpPr>
          <p:cNvPr id="18" name="テキスト ボックス 17">
            <a:extLst>
              <a:ext uri="{FF2B5EF4-FFF2-40B4-BE49-F238E27FC236}">
                <a16:creationId xmlns:a16="http://schemas.microsoft.com/office/drawing/2014/main" id="{4C44203B-D393-41FA-92AE-ACB12ADA9CD7}"/>
              </a:ext>
            </a:extLst>
          </p:cNvPr>
          <p:cNvSpPr txBox="1"/>
          <p:nvPr/>
        </p:nvSpPr>
        <p:spPr>
          <a:xfrm>
            <a:off x="236537" y="6298466"/>
            <a:ext cx="5030134" cy="307777"/>
          </a:xfrm>
          <a:prstGeom prst="rect">
            <a:avLst/>
          </a:prstGeom>
          <a:noFill/>
        </p:spPr>
        <p:txBody>
          <a:bodyPr wrap="square" rtlCol="0">
            <a:spAutoFit/>
          </a:bodyPr>
          <a:lstStyle/>
          <a:p>
            <a:r>
              <a:rPr lang="en-US" altLang="ja-JP" sz="1400" b="1" dirty="0">
                <a:solidFill>
                  <a:srgbClr val="006600"/>
                </a:solidFill>
                <a:latin typeface="Arial" panose="020B0604020202020204" pitchFamily="34" charset="0"/>
                <a:cs typeface="Arial" panose="020B0604020202020204" pitchFamily="34" charset="0"/>
              </a:rPr>
              <a:t>A.L. Qualls and T. Muroga, J. </a:t>
            </a:r>
            <a:r>
              <a:rPr lang="en-US" altLang="ja-JP" sz="1400" b="1" dirty="0" err="1">
                <a:solidFill>
                  <a:srgbClr val="006600"/>
                </a:solidFill>
                <a:latin typeface="Arial" panose="020B0604020202020204" pitchFamily="34" charset="0"/>
                <a:cs typeface="Arial" panose="020B0604020202020204" pitchFamily="34" charset="0"/>
              </a:rPr>
              <a:t>Nucl</a:t>
            </a:r>
            <a:r>
              <a:rPr lang="en-US" altLang="ja-JP" sz="1400" b="1" dirty="0">
                <a:solidFill>
                  <a:srgbClr val="006600"/>
                </a:solidFill>
                <a:latin typeface="Arial" panose="020B0604020202020204" pitchFamily="34" charset="0"/>
                <a:cs typeface="Arial" panose="020B0604020202020204" pitchFamily="34" charset="0"/>
              </a:rPr>
              <a:t>. Mater. 258-263 (1998)</a:t>
            </a:r>
            <a:endParaRPr lang="ja-JP" altLang="en-US" sz="1400" b="1" dirty="0">
              <a:solidFill>
                <a:srgbClr val="006600"/>
              </a:solidFill>
              <a:latin typeface="Arial" panose="020B0604020202020204" pitchFamily="34" charset="0"/>
              <a:cs typeface="Arial" panose="020B0604020202020204" pitchFamily="34" charset="0"/>
            </a:endParaRPr>
          </a:p>
        </p:txBody>
      </p:sp>
      <p:sp>
        <p:nvSpPr>
          <p:cNvPr id="15" name="Line 6">
            <a:extLst>
              <a:ext uri="{FF2B5EF4-FFF2-40B4-BE49-F238E27FC236}">
                <a16:creationId xmlns:a16="http://schemas.microsoft.com/office/drawing/2014/main" id="{668FB2F0-4F33-43A1-BF29-846B1F9B56BF}"/>
              </a:ext>
            </a:extLst>
          </p:cNvPr>
          <p:cNvSpPr>
            <a:spLocks noChangeShapeType="1"/>
          </p:cNvSpPr>
          <p:nvPr/>
        </p:nvSpPr>
        <p:spPr bwMode="auto">
          <a:xfrm>
            <a:off x="500480" y="855738"/>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4" name="図 3">
            <a:extLst>
              <a:ext uri="{FF2B5EF4-FFF2-40B4-BE49-F238E27FC236}">
                <a16:creationId xmlns:a16="http://schemas.microsoft.com/office/drawing/2014/main" id="{52E5347F-2033-880C-AF7C-6E3380786E46}"/>
              </a:ext>
            </a:extLst>
          </p:cNvPr>
          <p:cNvPicPr>
            <a:picLocks noChangeAspect="1"/>
          </p:cNvPicPr>
          <p:nvPr/>
        </p:nvPicPr>
        <p:blipFill>
          <a:blip r:embed="rId3"/>
          <a:stretch>
            <a:fillRect/>
          </a:stretch>
        </p:blipFill>
        <p:spPr>
          <a:xfrm>
            <a:off x="2018704" y="4269311"/>
            <a:ext cx="2128424" cy="1475707"/>
          </a:xfrm>
          <a:prstGeom prst="rect">
            <a:avLst/>
          </a:prstGeom>
        </p:spPr>
      </p:pic>
      <p:pic>
        <p:nvPicPr>
          <p:cNvPr id="5" name="Picture 7">
            <a:extLst>
              <a:ext uri="{FF2B5EF4-FFF2-40B4-BE49-F238E27FC236}">
                <a16:creationId xmlns:a16="http://schemas.microsoft.com/office/drawing/2014/main" id="{7B945275-1A84-E675-5260-A73A1BEACF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5171" y="4319208"/>
            <a:ext cx="1916662" cy="142581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10">
            <a:extLst>
              <a:ext uri="{FF2B5EF4-FFF2-40B4-BE49-F238E27FC236}">
                <a16:creationId xmlns:a16="http://schemas.microsoft.com/office/drawing/2014/main" id="{7B6E2EA6-788F-9BAE-9FE4-5877ADC7B647}"/>
              </a:ext>
            </a:extLst>
          </p:cNvPr>
          <p:cNvSpPr txBox="1">
            <a:spLocks noChangeArrowheads="1"/>
          </p:cNvSpPr>
          <p:nvPr/>
        </p:nvSpPr>
        <p:spPr bwMode="auto">
          <a:xfrm>
            <a:off x="2516108" y="5826862"/>
            <a:ext cx="3525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en-US" altLang="ja-JP" sz="1400" dirty="0">
                <a:latin typeface="Arial" panose="020B0604020202020204" pitchFamily="34" charset="0"/>
                <a:ea typeface="ＭＳ ゴシック" panose="020B0609070205080204" pitchFamily="49" charset="-128"/>
                <a:cs typeface="Arial" panose="020B0604020202020204" pitchFamily="34" charset="0"/>
              </a:rPr>
              <a:t>HFIR </a:t>
            </a:r>
            <a:r>
              <a:rPr lang="ja-JP" altLang="en-US" sz="1400" dirty="0">
                <a:latin typeface="Arial" panose="020B0604020202020204" pitchFamily="34" charset="0"/>
                <a:ea typeface="ＭＳ ゴシック" panose="020B0609070205080204" pitchFamily="49" charset="-128"/>
                <a:cs typeface="Arial" panose="020B0604020202020204" pitchFamily="34" charset="0"/>
              </a:rPr>
              <a:t>温度変動照射キャプセルの設計製作</a:t>
            </a:r>
            <a:endParaRPr lang="en-US" altLang="ja-JP" sz="1400" dirty="0">
              <a:solidFill>
                <a:srgbClr val="C00000"/>
              </a:solidFill>
              <a:latin typeface="Arial" panose="020B0604020202020204" pitchFamily="34" charset="0"/>
              <a:ea typeface="ＭＳ ゴシック" panose="020B0609070205080204" pitchFamily="49" charset="-128"/>
              <a:cs typeface="Arial" panose="020B0604020202020204" pitchFamily="34" charset="0"/>
            </a:endParaRPr>
          </a:p>
        </p:txBody>
      </p:sp>
      <p:sp>
        <p:nvSpPr>
          <p:cNvPr id="7" name="スライド番号プレースホルダ 3">
            <a:extLst>
              <a:ext uri="{FF2B5EF4-FFF2-40B4-BE49-F238E27FC236}">
                <a16:creationId xmlns:a16="http://schemas.microsoft.com/office/drawing/2014/main" id="{85D02811-4771-4A08-61B5-9D423AC03E15}"/>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14</a:t>
            </a:fld>
            <a:endParaRPr lang="ja-JP" altLang="en-US" sz="1600" dirty="0">
              <a:solidFill>
                <a:srgbClr val="898989"/>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5ED9E-6730-892F-EF81-F2CB92867926}"/>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6F3FB3E1-1254-5621-D44B-D7782FCDA33A}"/>
              </a:ext>
            </a:extLst>
          </p:cNvPr>
          <p:cNvPicPr>
            <a:picLocks noChangeAspect="1"/>
          </p:cNvPicPr>
          <p:nvPr/>
        </p:nvPicPr>
        <p:blipFill>
          <a:blip r:embed="rId2"/>
          <a:stretch>
            <a:fillRect/>
          </a:stretch>
        </p:blipFill>
        <p:spPr>
          <a:xfrm>
            <a:off x="456430" y="1023073"/>
            <a:ext cx="11081856" cy="4454471"/>
          </a:xfrm>
          <a:prstGeom prst="rect">
            <a:avLst/>
          </a:prstGeom>
        </p:spPr>
      </p:pic>
      <p:sp>
        <p:nvSpPr>
          <p:cNvPr id="18" name="テキスト ボックス 17">
            <a:extLst>
              <a:ext uri="{FF2B5EF4-FFF2-40B4-BE49-F238E27FC236}">
                <a16:creationId xmlns:a16="http://schemas.microsoft.com/office/drawing/2014/main" id="{79E979E9-A694-661A-8C86-B0BAD1624E64}"/>
              </a:ext>
            </a:extLst>
          </p:cNvPr>
          <p:cNvSpPr txBox="1"/>
          <p:nvPr/>
        </p:nvSpPr>
        <p:spPr>
          <a:xfrm>
            <a:off x="3409028" y="1442602"/>
            <a:ext cx="1285896"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ボイド格子が形成</a:t>
            </a:r>
          </a:p>
        </p:txBody>
      </p:sp>
      <p:sp>
        <p:nvSpPr>
          <p:cNvPr id="19" name="テキスト ボックス 18">
            <a:extLst>
              <a:ext uri="{FF2B5EF4-FFF2-40B4-BE49-F238E27FC236}">
                <a16:creationId xmlns:a16="http://schemas.microsoft.com/office/drawing/2014/main" id="{9A285782-AFE3-6C74-8F47-AE003399B816}"/>
              </a:ext>
            </a:extLst>
          </p:cNvPr>
          <p:cNvSpPr txBox="1"/>
          <p:nvPr/>
        </p:nvSpPr>
        <p:spPr>
          <a:xfrm>
            <a:off x="3252893" y="3276690"/>
            <a:ext cx="1598165"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ランダムなボイド形成</a:t>
            </a:r>
          </a:p>
        </p:txBody>
      </p:sp>
      <p:sp>
        <p:nvSpPr>
          <p:cNvPr id="20" name="テキスト ボックス 19">
            <a:extLst>
              <a:ext uri="{FF2B5EF4-FFF2-40B4-BE49-F238E27FC236}">
                <a16:creationId xmlns:a16="http://schemas.microsoft.com/office/drawing/2014/main" id="{E59EABD9-A621-C101-AB44-64E41FD8AC01}"/>
              </a:ext>
            </a:extLst>
          </p:cNvPr>
          <p:cNvSpPr txBox="1"/>
          <p:nvPr/>
        </p:nvSpPr>
        <p:spPr>
          <a:xfrm>
            <a:off x="6121099" y="1462411"/>
            <a:ext cx="1539105"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ボイド組織が形成</a:t>
            </a:r>
          </a:p>
        </p:txBody>
      </p:sp>
      <p:sp>
        <p:nvSpPr>
          <p:cNvPr id="21" name="テキスト ボックス 20">
            <a:extLst>
              <a:ext uri="{FF2B5EF4-FFF2-40B4-BE49-F238E27FC236}">
                <a16:creationId xmlns:a16="http://schemas.microsoft.com/office/drawing/2014/main" id="{BC91058F-E77B-AC5E-ADCB-D23D7CBD96FA}"/>
              </a:ext>
            </a:extLst>
          </p:cNvPr>
          <p:cNvSpPr txBox="1"/>
          <p:nvPr/>
        </p:nvSpPr>
        <p:spPr>
          <a:xfrm>
            <a:off x="6218795" y="3300567"/>
            <a:ext cx="1114341"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析出組織が形成</a:t>
            </a:r>
          </a:p>
        </p:txBody>
      </p:sp>
      <p:sp>
        <p:nvSpPr>
          <p:cNvPr id="22" name="テキスト ボックス 21">
            <a:extLst>
              <a:ext uri="{FF2B5EF4-FFF2-40B4-BE49-F238E27FC236}">
                <a16:creationId xmlns:a16="http://schemas.microsoft.com/office/drawing/2014/main" id="{4997BB61-FB4C-E4CD-0740-7D17CE2C22F2}"/>
              </a:ext>
            </a:extLst>
          </p:cNvPr>
          <p:cNvSpPr txBox="1"/>
          <p:nvPr/>
        </p:nvSpPr>
        <p:spPr>
          <a:xfrm>
            <a:off x="7837572" y="3336119"/>
            <a:ext cx="1539105"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高密度微小ボイド形成</a:t>
            </a:r>
          </a:p>
        </p:txBody>
      </p:sp>
      <p:sp>
        <p:nvSpPr>
          <p:cNvPr id="23" name="テキスト ボックス 22">
            <a:extLst>
              <a:ext uri="{FF2B5EF4-FFF2-40B4-BE49-F238E27FC236}">
                <a16:creationId xmlns:a16="http://schemas.microsoft.com/office/drawing/2014/main" id="{D1B3120E-7DA4-E09B-43CA-4A394F094AF1}"/>
              </a:ext>
            </a:extLst>
          </p:cNvPr>
          <p:cNvSpPr txBox="1"/>
          <p:nvPr/>
        </p:nvSpPr>
        <p:spPr>
          <a:xfrm>
            <a:off x="10017036" y="3387460"/>
            <a:ext cx="980122"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短い析出</a:t>
            </a:r>
          </a:p>
        </p:txBody>
      </p:sp>
      <p:sp>
        <p:nvSpPr>
          <p:cNvPr id="24" name="テキスト ボックス 23">
            <a:extLst>
              <a:ext uri="{FF2B5EF4-FFF2-40B4-BE49-F238E27FC236}">
                <a16:creationId xmlns:a16="http://schemas.microsoft.com/office/drawing/2014/main" id="{ED387D11-41AA-6125-92ED-E2755A02785B}"/>
              </a:ext>
            </a:extLst>
          </p:cNvPr>
          <p:cNvSpPr txBox="1"/>
          <p:nvPr/>
        </p:nvSpPr>
        <p:spPr>
          <a:xfrm>
            <a:off x="1503474" y="1452597"/>
            <a:ext cx="1407208"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ボイドは形成しない</a:t>
            </a:r>
          </a:p>
        </p:txBody>
      </p:sp>
      <p:sp>
        <p:nvSpPr>
          <p:cNvPr id="25" name="テキスト ボックス 24">
            <a:extLst>
              <a:ext uri="{FF2B5EF4-FFF2-40B4-BE49-F238E27FC236}">
                <a16:creationId xmlns:a16="http://schemas.microsoft.com/office/drawing/2014/main" id="{50C91E94-C6A7-33A8-5DF9-2CC34DB937A2}"/>
              </a:ext>
            </a:extLst>
          </p:cNvPr>
          <p:cNvSpPr txBox="1"/>
          <p:nvPr/>
        </p:nvSpPr>
        <p:spPr>
          <a:xfrm>
            <a:off x="1717017" y="3276690"/>
            <a:ext cx="980122"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ボイドが形成</a:t>
            </a:r>
          </a:p>
        </p:txBody>
      </p:sp>
      <p:sp>
        <p:nvSpPr>
          <p:cNvPr id="27" name="テキスト ボックス 26">
            <a:extLst>
              <a:ext uri="{FF2B5EF4-FFF2-40B4-BE49-F238E27FC236}">
                <a16:creationId xmlns:a16="http://schemas.microsoft.com/office/drawing/2014/main" id="{908718EB-2AB4-6A6C-8879-343797DB4962}"/>
              </a:ext>
            </a:extLst>
          </p:cNvPr>
          <p:cNvSpPr txBox="1"/>
          <p:nvPr/>
        </p:nvSpPr>
        <p:spPr>
          <a:xfrm>
            <a:off x="7848917" y="1475390"/>
            <a:ext cx="1673972"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成長したボイドの形成</a:t>
            </a:r>
          </a:p>
        </p:txBody>
      </p:sp>
      <p:sp>
        <p:nvSpPr>
          <p:cNvPr id="28" name="テキスト ボックス 27">
            <a:extLst>
              <a:ext uri="{FF2B5EF4-FFF2-40B4-BE49-F238E27FC236}">
                <a16:creationId xmlns:a16="http://schemas.microsoft.com/office/drawing/2014/main" id="{54636173-D361-717D-CE2B-B9E973551A22}"/>
              </a:ext>
            </a:extLst>
          </p:cNvPr>
          <p:cNvSpPr txBox="1"/>
          <p:nvPr/>
        </p:nvSpPr>
        <p:spPr>
          <a:xfrm>
            <a:off x="9948953" y="1544589"/>
            <a:ext cx="980122" cy="214995"/>
          </a:xfrm>
          <a:prstGeom prst="rect">
            <a:avLst/>
          </a:prstGeom>
          <a:noFill/>
        </p:spPr>
        <p:txBody>
          <a:bodyPr wrap="square" rtlCol="0">
            <a:spAutoFit/>
          </a:bodyPr>
          <a:lstStyle/>
          <a:p>
            <a:pPr marL="0" marR="0" lvl="0" indent="0" algn="l" defTabSz="457200" rtl="0" eaLnBrk="1" fontAlgn="auto" latinLnBrk="0" hangingPunct="1">
              <a:lnSpc>
                <a:spcPts val="900"/>
              </a:lnSpc>
              <a:spcBef>
                <a:spcPts val="0"/>
              </a:spcBef>
              <a:spcAft>
                <a:spcPts val="0"/>
              </a:spcAft>
              <a:buClrTx/>
              <a:buSzTx/>
              <a:buFontTx/>
              <a:buNone/>
              <a:tabLst/>
              <a:defRPr/>
            </a:pPr>
            <a:r>
              <a:rPr kumimoji="0" lang="ja-JP" altLang="en-US" sz="1013" b="1" i="0" u="none" strike="noStrike" kern="1200" cap="none" spc="0" normalizeH="0" baseline="0" noProof="0" dirty="0">
                <a:ln>
                  <a:noFill/>
                </a:ln>
                <a:solidFill>
                  <a:srgbClr val="FFFF00"/>
                </a:solidFill>
                <a:effectLst/>
                <a:uLnTx/>
                <a:uFillTx/>
                <a:latin typeface="Aptos" panose="02110004020202020204"/>
                <a:ea typeface="游ゴシック" panose="020B0400000000000000" pitchFamily="50" charset="-128"/>
                <a:cs typeface="+mn-cs"/>
              </a:rPr>
              <a:t>延びた析出</a:t>
            </a:r>
          </a:p>
        </p:txBody>
      </p:sp>
      <p:sp>
        <p:nvSpPr>
          <p:cNvPr id="31" name="テキスト ボックス 30">
            <a:extLst>
              <a:ext uri="{FF2B5EF4-FFF2-40B4-BE49-F238E27FC236}">
                <a16:creationId xmlns:a16="http://schemas.microsoft.com/office/drawing/2014/main" id="{2BCE2145-A8C7-4553-1D92-A2BE2F200FFD}"/>
              </a:ext>
            </a:extLst>
          </p:cNvPr>
          <p:cNvSpPr txBox="1"/>
          <p:nvPr/>
        </p:nvSpPr>
        <p:spPr>
          <a:xfrm>
            <a:off x="1731520" y="5336409"/>
            <a:ext cx="1348887"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ja-JP"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rPr>
              <a:t>T. Muroga et al., J. Nucl. Mater. 229 (2001)</a:t>
            </a:r>
            <a:endParaRPr kumimoji="0" lang="ja-JP" altLang="en-US"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endParaRPr>
          </a:p>
        </p:txBody>
      </p:sp>
      <p:sp>
        <p:nvSpPr>
          <p:cNvPr id="32" name="テキスト ボックス 31">
            <a:extLst>
              <a:ext uri="{FF2B5EF4-FFF2-40B4-BE49-F238E27FC236}">
                <a16:creationId xmlns:a16="http://schemas.microsoft.com/office/drawing/2014/main" id="{27480EED-EABD-3C09-6C2A-8030B3E72EE2}"/>
              </a:ext>
            </a:extLst>
          </p:cNvPr>
          <p:cNvSpPr txBox="1"/>
          <p:nvPr/>
        </p:nvSpPr>
        <p:spPr>
          <a:xfrm>
            <a:off x="3555414" y="5324996"/>
            <a:ext cx="1437990"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ja-JP"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rPr>
              <a:t>H. Watanabe, T. Muroga, N. Yoshida, J. Nucl. Mater. 307-311 (2002)</a:t>
            </a:r>
            <a:endParaRPr kumimoji="0" lang="ja-JP" altLang="en-US"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endParaRPr>
          </a:p>
        </p:txBody>
      </p:sp>
      <p:sp>
        <p:nvSpPr>
          <p:cNvPr id="33" name="テキスト ボックス 32">
            <a:extLst>
              <a:ext uri="{FF2B5EF4-FFF2-40B4-BE49-F238E27FC236}">
                <a16:creationId xmlns:a16="http://schemas.microsoft.com/office/drawing/2014/main" id="{F5C73217-4272-7D15-4B61-93C4077B81D8}"/>
              </a:ext>
            </a:extLst>
          </p:cNvPr>
          <p:cNvSpPr txBox="1"/>
          <p:nvPr/>
        </p:nvSpPr>
        <p:spPr>
          <a:xfrm>
            <a:off x="6043221" y="5328586"/>
            <a:ext cx="1289915"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ja-JP"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rPr>
              <a:t>T. Muroga et al., J. Nucl. Mater. 229 (2001)</a:t>
            </a:r>
            <a:endParaRPr kumimoji="0" lang="ja-JP" altLang="en-US"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endParaRPr>
          </a:p>
        </p:txBody>
      </p:sp>
      <p:sp>
        <p:nvSpPr>
          <p:cNvPr id="34" name="テキスト ボックス 33">
            <a:extLst>
              <a:ext uri="{FF2B5EF4-FFF2-40B4-BE49-F238E27FC236}">
                <a16:creationId xmlns:a16="http://schemas.microsoft.com/office/drawing/2014/main" id="{89FF35AD-C010-1FA6-2267-5D4DC3D8EAAE}"/>
              </a:ext>
            </a:extLst>
          </p:cNvPr>
          <p:cNvSpPr txBox="1"/>
          <p:nvPr/>
        </p:nvSpPr>
        <p:spPr>
          <a:xfrm>
            <a:off x="7995130" y="5290679"/>
            <a:ext cx="138154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it-IT" altLang="ja-JP"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rPr>
              <a:t>H. Watanabe, T. Muroga, N. Yoshida, J. Nucl. Mater. 329-333 (2</a:t>
            </a:r>
            <a:r>
              <a:rPr kumimoji="0" lang="en-US" altLang="ja-JP"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rPr>
              <a:t>004</a:t>
            </a:r>
            <a:r>
              <a:rPr kumimoji="0" lang="ja-JP" altLang="en-US"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rPr>
              <a:t>）</a:t>
            </a:r>
          </a:p>
        </p:txBody>
      </p:sp>
      <p:sp>
        <p:nvSpPr>
          <p:cNvPr id="35" name="テキスト ボックス 34">
            <a:extLst>
              <a:ext uri="{FF2B5EF4-FFF2-40B4-BE49-F238E27FC236}">
                <a16:creationId xmlns:a16="http://schemas.microsoft.com/office/drawing/2014/main" id="{6B871F2B-ACBB-C68A-4ACF-ED985B9404F2}"/>
              </a:ext>
            </a:extLst>
          </p:cNvPr>
          <p:cNvSpPr txBox="1"/>
          <p:nvPr/>
        </p:nvSpPr>
        <p:spPr>
          <a:xfrm>
            <a:off x="9982643" y="5320180"/>
            <a:ext cx="1284437" cy="57708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altLang="ja-JP"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rPr>
              <a:t>S.J. Zinkle et al., J. Nucl. Mater. 307-311 (2002)</a:t>
            </a:r>
            <a:endParaRPr kumimoji="0" lang="ja-JP" altLang="en-US" sz="1050" b="1" i="0" u="none" strike="noStrike" kern="1200" cap="none" spc="0" normalizeH="0" baseline="0" noProof="0" dirty="0">
              <a:ln>
                <a:noFill/>
              </a:ln>
              <a:solidFill>
                <a:srgbClr val="006600"/>
              </a:solidFill>
              <a:effectLst/>
              <a:uLnTx/>
              <a:uFillTx/>
              <a:latin typeface="Aptos" panose="02110004020202020204"/>
              <a:ea typeface="游ゴシック" panose="020B0400000000000000" pitchFamily="50" charset="-128"/>
              <a:cs typeface="Arial" panose="020B0604020202020204" pitchFamily="34" charset="0"/>
            </a:endParaRPr>
          </a:p>
        </p:txBody>
      </p:sp>
      <p:sp>
        <p:nvSpPr>
          <p:cNvPr id="2" name="Line 6">
            <a:extLst>
              <a:ext uri="{FF2B5EF4-FFF2-40B4-BE49-F238E27FC236}">
                <a16:creationId xmlns:a16="http://schemas.microsoft.com/office/drawing/2014/main" id="{74A21DCD-1F9A-7804-DB2E-3B443DDBA715}"/>
              </a:ext>
            </a:extLst>
          </p:cNvPr>
          <p:cNvSpPr>
            <a:spLocks noChangeShapeType="1"/>
          </p:cNvSpPr>
          <p:nvPr/>
        </p:nvSpPr>
        <p:spPr bwMode="auto">
          <a:xfrm>
            <a:off x="502293" y="784331"/>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 name="Rectangle 3">
            <a:extLst>
              <a:ext uri="{FF2B5EF4-FFF2-40B4-BE49-F238E27FC236}">
                <a16:creationId xmlns:a16="http://schemas.microsoft.com/office/drawing/2014/main" id="{55514ACE-8B7E-121E-274E-F860D863167F}"/>
              </a:ext>
            </a:extLst>
          </p:cNvPr>
          <p:cNvSpPr>
            <a:spLocks noChangeArrowheads="1"/>
          </p:cNvSpPr>
          <p:nvPr/>
        </p:nvSpPr>
        <p:spPr bwMode="auto">
          <a:xfrm>
            <a:off x="880800" y="171520"/>
            <a:ext cx="9880235" cy="52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solidFill>
                  <a:prstClr val="black"/>
                </a:solidFill>
                <a:latin typeface="Arial" panose="020B0604020202020204" pitchFamily="34" charset="0"/>
                <a:cs typeface="Arial" panose="020B0604020202020204" pitchFamily="34" charset="0"/>
              </a:rPr>
              <a:t>温度変動の材料照射特性に及ぼす影響</a:t>
            </a:r>
          </a:p>
        </p:txBody>
      </p:sp>
      <p:sp>
        <p:nvSpPr>
          <p:cNvPr id="4" name="テキスト ボックス 3">
            <a:extLst>
              <a:ext uri="{FF2B5EF4-FFF2-40B4-BE49-F238E27FC236}">
                <a16:creationId xmlns:a16="http://schemas.microsoft.com/office/drawing/2014/main" id="{6CDD5014-BFA7-65D4-36CC-664FD2B0DCFC}"/>
              </a:ext>
            </a:extLst>
          </p:cNvPr>
          <p:cNvSpPr txBox="1"/>
          <p:nvPr/>
        </p:nvSpPr>
        <p:spPr>
          <a:xfrm>
            <a:off x="928843" y="6162660"/>
            <a:ext cx="10228756" cy="369332"/>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短時間</a:t>
            </a:r>
            <a:r>
              <a:rPr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の低温側への</a:t>
            </a:r>
            <a:r>
              <a:rPr kumimoji="1" lang="ja-JP" altLang="en-US"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rPr>
              <a:t>温度変動が材料の照射効果に大きな影響を与える場合があることがわかった。</a:t>
            </a:r>
            <a:endParaRPr kumimoji="1" lang="en-US" altLang="ja-JP" sz="18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7" name="スライド番号プレースホルダ 3">
            <a:extLst>
              <a:ext uri="{FF2B5EF4-FFF2-40B4-BE49-F238E27FC236}">
                <a16:creationId xmlns:a16="http://schemas.microsoft.com/office/drawing/2014/main" id="{1C98C077-6505-0B55-86D2-06B1A3F386F9}"/>
              </a:ext>
            </a:extLst>
          </p:cNvPr>
          <p:cNvSpPr txBox="1">
            <a:spLocks/>
          </p:cNvSpPr>
          <p:nvPr/>
        </p:nvSpPr>
        <p:spPr bwMode="auto">
          <a:xfrm>
            <a:off x="9829666" y="63918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ja-JP"/>
            </a:defPPr>
            <a:lvl1pPr marL="0" algn="r" defTabSz="914400" rtl="0" eaLnBrk="1" latinLnBrk="0" hangingPunct="1">
              <a:spcBef>
                <a:spcPct val="20000"/>
              </a:spcBef>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fld id="{9A62FF50-5DD0-4B17-B2AB-AFDE7876CB8A}" type="slidenum">
              <a:rPr lang="ja-JP" altLang="en-US" sz="1600" smtClean="0">
                <a:solidFill>
                  <a:srgbClr val="898989"/>
                </a:solidFill>
              </a:rPr>
              <a:pPr>
                <a:spcBef>
                  <a:spcPct val="0"/>
                </a:spcBef>
                <a:buFontTx/>
                <a:buNone/>
              </a:pPr>
              <a:t>15</a:t>
            </a:fld>
            <a:endParaRPr lang="ja-JP" altLang="en-US" sz="1600" dirty="0">
              <a:solidFill>
                <a:srgbClr val="898989"/>
              </a:solidFill>
            </a:endParaRPr>
          </a:p>
        </p:txBody>
      </p:sp>
    </p:spTree>
    <p:extLst>
      <p:ext uri="{BB962C8B-B14F-4D97-AF65-F5344CB8AC3E}">
        <p14:creationId xmlns:p14="http://schemas.microsoft.com/office/powerpoint/2010/main" val="133403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7" grpId="0"/>
      <p:bldP spid="28"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C17286F-2E58-7C9F-B900-13E904DA9734}"/>
              </a:ext>
            </a:extLst>
          </p:cNvPr>
          <p:cNvPicPr>
            <a:picLocks noChangeAspect="1"/>
          </p:cNvPicPr>
          <p:nvPr/>
        </p:nvPicPr>
        <p:blipFill>
          <a:blip r:embed="rId2"/>
          <a:stretch>
            <a:fillRect/>
          </a:stretch>
        </p:blipFill>
        <p:spPr>
          <a:xfrm>
            <a:off x="76795" y="1636160"/>
            <a:ext cx="7380521" cy="3585679"/>
          </a:xfrm>
          <a:prstGeom prst="rect">
            <a:avLst/>
          </a:prstGeom>
        </p:spPr>
      </p:pic>
      <p:sp>
        <p:nvSpPr>
          <p:cNvPr id="6" name="Rectangle 3">
            <a:extLst>
              <a:ext uri="{FF2B5EF4-FFF2-40B4-BE49-F238E27FC236}">
                <a16:creationId xmlns:a16="http://schemas.microsoft.com/office/drawing/2014/main" id="{EC4D3C42-E101-D356-36C6-711728BDDC3E}"/>
              </a:ext>
            </a:extLst>
          </p:cNvPr>
          <p:cNvSpPr>
            <a:spLocks noChangeArrowheads="1"/>
          </p:cNvSpPr>
          <p:nvPr/>
        </p:nvSpPr>
        <p:spPr bwMode="auto">
          <a:xfrm>
            <a:off x="469558" y="139229"/>
            <a:ext cx="11459361"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38200" marR="0" lvl="0" indent="-838200" algn="ctr" defTabSz="914400" rtl="0" eaLnBrk="1" fontAlgn="auto" latinLnBrk="0" hangingPunct="1">
              <a:lnSpc>
                <a:spcPct val="100000"/>
              </a:lnSpc>
              <a:spcBef>
                <a:spcPct val="0"/>
              </a:spcBef>
              <a:spcAft>
                <a:spcPts val="0"/>
              </a:spcAft>
              <a:buClrTx/>
              <a:buSzTx/>
              <a:buFontTx/>
              <a:buNone/>
              <a:tabLst/>
              <a:defRPr/>
            </a:pPr>
            <a:r>
              <a:rPr kumimoji="1" lang="en-US" altLang="ja-JP"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Arial" panose="020B0604020202020204" pitchFamily="34" charset="0"/>
              </a:rPr>
              <a:t>A-FNS</a:t>
            </a:r>
            <a:r>
              <a:rPr kumimoji="1" lang="ja-JP" altLang="en-US" sz="3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Arial" panose="020B0604020202020204" pitchFamily="34" charset="0"/>
              </a:rPr>
              <a:t>のテストセル</a:t>
            </a:r>
          </a:p>
        </p:txBody>
      </p:sp>
      <p:sp>
        <p:nvSpPr>
          <p:cNvPr id="7" name="Line 6">
            <a:extLst>
              <a:ext uri="{FF2B5EF4-FFF2-40B4-BE49-F238E27FC236}">
                <a16:creationId xmlns:a16="http://schemas.microsoft.com/office/drawing/2014/main" id="{A1EF87C5-A749-8F64-74EB-D3A31550BDE5}"/>
              </a:ext>
            </a:extLst>
          </p:cNvPr>
          <p:cNvSpPr>
            <a:spLocks noChangeShapeType="1"/>
          </p:cNvSpPr>
          <p:nvPr/>
        </p:nvSpPr>
        <p:spPr bwMode="auto">
          <a:xfrm>
            <a:off x="377505" y="964739"/>
            <a:ext cx="11459361"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Rectangle 5">
            <a:extLst>
              <a:ext uri="{FF2B5EF4-FFF2-40B4-BE49-F238E27FC236}">
                <a16:creationId xmlns:a16="http://schemas.microsoft.com/office/drawing/2014/main" id="{592443E3-81CD-8FD4-C48A-F0506703B9C6}"/>
              </a:ext>
            </a:extLst>
          </p:cNvPr>
          <p:cNvSpPr>
            <a:spLocks noChangeArrowheads="1"/>
          </p:cNvSpPr>
          <p:nvPr/>
        </p:nvSpPr>
        <p:spPr bwMode="auto">
          <a:xfrm>
            <a:off x="7457316" y="2424130"/>
            <a:ext cx="4044989" cy="316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ts val="3200"/>
              </a:lnSpc>
              <a:spcBef>
                <a:spcPct val="20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Arial" panose="020B0604020202020204" pitchFamily="34" charset="0"/>
              </a:rPr>
              <a:t>核発熱とヘリウムガス冷却のバランスで温度を調整し、ヒータにより微調整を行う。</a:t>
            </a: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Arial" panose="020B0604020202020204" pitchFamily="34" charset="0"/>
            </a:endParaRPr>
          </a:p>
          <a:p>
            <a:pPr marL="0" marR="0" lvl="0" indent="0" algn="l" defTabSz="914400" rtl="0" eaLnBrk="1" fontAlgn="auto" latinLnBrk="0" hangingPunct="1">
              <a:lnSpc>
                <a:spcPts val="3200"/>
              </a:lnSpc>
              <a:spcBef>
                <a:spcPct val="20000"/>
              </a:spcBef>
              <a:spcAft>
                <a:spcPts val="0"/>
              </a:spcAft>
              <a:buClrTx/>
              <a:buSzTx/>
              <a:buFont typeface="Arial" panose="020B0604020202020204" pitchFamily="34" charset="0"/>
              <a:buNone/>
              <a:tabLst/>
              <a:defRPr/>
            </a:pPr>
            <a:endParaRPr lang="en-US" altLang="ja-JP" sz="240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ts val="3200"/>
              </a:lnSpc>
              <a:spcBef>
                <a:spcPct val="200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Arial" panose="020B0604020202020204" pitchFamily="34" charset="0"/>
            </a:endParaRPr>
          </a:p>
        </p:txBody>
      </p:sp>
      <p:sp>
        <p:nvSpPr>
          <p:cNvPr id="3" name="スライド番号プレースホルダ 3">
            <a:extLst>
              <a:ext uri="{FF2B5EF4-FFF2-40B4-BE49-F238E27FC236}">
                <a16:creationId xmlns:a16="http://schemas.microsoft.com/office/drawing/2014/main" id="{2EF87AF0-0C61-3F0E-7CB7-F4636F5E244C}"/>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16</a:t>
            </a:fld>
            <a:endParaRPr lang="ja-JP" altLang="en-US" sz="1600" dirty="0">
              <a:solidFill>
                <a:srgbClr val="898989"/>
              </a:solidFill>
            </a:endParaRPr>
          </a:p>
        </p:txBody>
      </p:sp>
    </p:spTree>
    <p:extLst>
      <p:ext uri="{BB962C8B-B14F-4D97-AF65-F5344CB8AC3E}">
        <p14:creationId xmlns:p14="http://schemas.microsoft.com/office/powerpoint/2010/main" val="2915443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ChangeArrowheads="1"/>
          </p:cNvSpPr>
          <p:nvPr/>
        </p:nvSpPr>
        <p:spPr bwMode="auto">
          <a:xfrm>
            <a:off x="469558" y="139229"/>
            <a:ext cx="11459361"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38200" marR="0" lvl="0" indent="-838200" algn="ctr" defTabSz="914400" rtl="0" eaLnBrk="1" fontAlgn="auto" latinLnBrk="0" hangingPunct="1">
              <a:lnSpc>
                <a:spcPct val="100000"/>
              </a:lnSpc>
              <a:spcBef>
                <a:spcPct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Arial" panose="020B0604020202020204" pitchFamily="34" charset="0"/>
              </a:rPr>
              <a:t>加速器の不安定性による温度制御ヒータへの負担</a:t>
            </a:r>
          </a:p>
        </p:txBody>
      </p:sp>
      <p:sp>
        <p:nvSpPr>
          <p:cNvPr id="79875" name="Rectangle 4"/>
          <p:cNvSpPr>
            <a:spLocks noChangeArrowheads="1"/>
          </p:cNvSpPr>
          <p:nvPr/>
        </p:nvSpPr>
        <p:spPr bwMode="auto">
          <a:xfrm>
            <a:off x="2211388" y="1447800"/>
            <a:ext cx="7772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838200" marR="0" lvl="0" indent="-838200" algn="l" defTabSz="914400" rtl="0" eaLnBrk="1" fontAlgn="auto" latinLnBrk="0" hangingPunct="1">
              <a:lnSpc>
                <a:spcPct val="100000"/>
              </a:lnSpc>
              <a:spcBef>
                <a:spcPct val="0"/>
              </a:spcBef>
              <a:spcAft>
                <a:spcPts val="0"/>
              </a:spcAft>
              <a:buClrTx/>
              <a:buSzTx/>
              <a:buFontTx/>
              <a:buNone/>
              <a:tabLst/>
              <a:defRPr/>
            </a:pPr>
            <a:endParaRPr kumimoji="1" lang="ja-JP" altLang="ja-JP" sz="2000" b="0" i="0" u="none" strike="noStrike" kern="1200" cap="none" spc="0" normalizeH="0" baseline="0" noProof="0">
              <a:ln>
                <a:noFill/>
              </a:ln>
              <a:solidFill>
                <a:srgbClr val="44546A"/>
              </a:solidFill>
              <a:effectLst/>
              <a:uLnTx/>
              <a:uFillTx/>
              <a:latin typeface="Arial" panose="020B0604020202020204" pitchFamily="34" charset="0"/>
              <a:ea typeface="HGPｺﾞｼｯｸE" panose="020B0900000000000000" pitchFamily="50" charset="-128"/>
              <a:cs typeface="+mn-cs"/>
            </a:endParaRPr>
          </a:p>
        </p:txBody>
      </p:sp>
      <p:sp>
        <p:nvSpPr>
          <p:cNvPr id="79876" name="Rectangle 5"/>
          <p:cNvSpPr>
            <a:spLocks noChangeArrowheads="1"/>
          </p:cNvSpPr>
          <p:nvPr/>
        </p:nvSpPr>
        <p:spPr bwMode="auto">
          <a:xfrm>
            <a:off x="228734" y="1276643"/>
            <a:ext cx="5551818" cy="4436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1" lang="ja-JP" altLang="en-US" sz="20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核発熱とヘリウムガス冷却のバランスで温度制御、ヒータは微調整用</a:t>
            </a:r>
            <a:endParaRPr lang="en-US" altLang="ja-JP" sz="2000" noProof="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lang="ja-JP" altLang="en-US" sz="2000" dirty="0">
                <a:solidFill>
                  <a:prstClr val="black"/>
                </a:solidFill>
                <a:latin typeface="Calibri" panose="020F0502020204030204"/>
                <a:cs typeface="Arial" panose="020B0604020202020204" pitchFamily="34" charset="0"/>
              </a:rPr>
              <a:t>核発熱が大きいと、</a:t>
            </a:r>
            <a:r>
              <a:rPr lang="ja-JP" altLang="en-US" sz="2000" dirty="0">
                <a:solidFill>
                  <a:srgbClr val="0000CC"/>
                </a:solidFill>
                <a:latin typeface="Calibri" panose="020F0502020204030204"/>
                <a:cs typeface="Arial" panose="020B0604020202020204" pitchFamily="34" charset="0"/>
              </a:rPr>
              <a:t>ビーム不安定時の調整用ヒータの容量を大きくする必要がある</a:t>
            </a:r>
            <a:r>
              <a:rPr lang="ja-JP" altLang="en-US" sz="2000" dirty="0">
                <a:solidFill>
                  <a:prstClr val="black"/>
                </a:solidFill>
                <a:latin typeface="Calibri" panose="020F0502020204030204"/>
                <a:cs typeface="Arial" panose="020B0604020202020204" pitchFamily="34" charset="0"/>
              </a:rPr>
              <a:t>。</a:t>
            </a:r>
            <a:endParaRPr lang="en-US" altLang="ja-JP" sz="2000" noProof="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1" lang="ja-JP" altLang="en-US" sz="2000" b="0" i="0"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さらに</a:t>
            </a:r>
            <a:r>
              <a:rPr kumimoji="1" lang="ja-JP" altLang="en-US" sz="2000" b="0" i="0" u="sng"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加速器のトリップが頻発すると</a:t>
            </a:r>
            <a:r>
              <a:rPr kumimoji="1" lang="ja-JP" altLang="en-US" sz="2000" b="0" i="0"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a:t>
            </a:r>
            <a:r>
              <a:rPr kumimoji="1" lang="ja-JP" altLang="en-US" sz="2000" b="0" i="0" strike="noStrike" kern="1200" cap="none" spc="0" normalizeH="0" baseline="0" noProof="0" dirty="0">
                <a:ln>
                  <a:noFill/>
                </a:ln>
                <a:effectLst/>
                <a:uLnTx/>
                <a:uFillTx/>
                <a:latin typeface="Calibri" panose="020F0502020204030204"/>
                <a:cs typeface="Arial" panose="020B0604020202020204" pitchFamily="34" charset="0"/>
              </a:rPr>
              <a:t>再立ち上げ時に温度を一定に保つことができる容量の</a:t>
            </a:r>
            <a:r>
              <a:rPr kumimoji="1" lang="ja-JP" altLang="en-US" sz="2000" b="0" i="0" u="sng" strike="noStrike" kern="1200" cap="none" spc="0" normalizeH="0" baseline="0" noProof="0" dirty="0">
                <a:ln>
                  <a:noFill/>
                </a:ln>
                <a:solidFill>
                  <a:srgbClr val="0000CC"/>
                </a:solidFill>
                <a:effectLst/>
                <a:uLnTx/>
                <a:uFillTx/>
                <a:latin typeface="Calibri" panose="020F0502020204030204"/>
                <a:cs typeface="Arial" panose="020B0604020202020204" pitchFamily="34" charset="0"/>
              </a:rPr>
              <a:t>ヒータを多用</a:t>
            </a:r>
            <a:r>
              <a:rPr kumimoji="1" lang="ja-JP" altLang="en-US" sz="2000" b="0" i="0" strike="noStrike" kern="1200" cap="none" spc="0" normalizeH="0" baseline="0" noProof="0" dirty="0">
                <a:ln>
                  <a:noFill/>
                </a:ln>
                <a:solidFill>
                  <a:srgbClr val="0000CC"/>
                </a:solidFill>
                <a:effectLst/>
                <a:uLnTx/>
                <a:uFillTx/>
                <a:latin typeface="Calibri" panose="020F0502020204030204"/>
                <a:cs typeface="Arial" panose="020B0604020202020204" pitchFamily="34" charset="0"/>
              </a:rPr>
              <a:t>することが必要</a:t>
            </a:r>
            <a:r>
              <a:rPr kumimoji="1" lang="ja-JP" altLang="en-US" sz="2000" b="0" i="0" strike="noStrike" kern="1200" cap="none" spc="0" normalizeH="0" baseline="0" noProof="0" dirty="0">
                <a:ln>
                  <a:noFill/>
                </a:ln>
                <a:solidFill>
                  <a:prstClr val="black"/>
                </a:solidFill>
                <a:effectLst/>
                <a:uLnTx/>
                <a:uFillTx/>
                <a:latin typeface="Calibri" panose="020F0502020204030204"/>
                <a:cs typeface="Arial" panose="020B0604020202020204" pitchFamily="34" charset="0"/>
              </a:rPr>
              <a:t>。</a:t>
            </a:r>
            <a:endParaRPr kumimoji="1" lang="en-US" altLang="ja-JP" sz="2000" b="0" i="0" strike="noStrike" kern="1200" cap="none" spc="0" normalizeH="0" baseline="0" noProof="0" dirty="0">
              <a:ln>
                <a:noFill/>
              </a:ln>
              <a:solidFill>
                <a:prstClr val="black"/>
              </a:solidFill>
              <a:effectLst/>
              <a:uLnTx/>
              <a:uFillTx/>
              <a:latin typeface="Calibri" panose="020F0502020204030204"/>
              <a:cs typeface="Arial" panose="020B0604020202020204" pitchFamily="34" charset="0"/>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lang="ja-JP" altLang="en-US" sz="2000" dirty="0">
                <a:solidFill>
                  <a:srgbClr val="0000CC"/>
                </a:solidFill>
                <a:latin typeface="Calibri" panose="020F0502020204030204"/>
                <a:cs typeface="Arial" panose="020B0604020202020204" pitchFamily="34" charset="0"/>
              </a:rPr>
              <a:t>ヒータの劣化には照射による促進効果</a:t>
            </a:r>
            <a:r>
              <a:rPr lang="ja-JP" altLang="en-US" sz="2000" dirty="0">
                <a:solidFill>
                  <a:prstClr val="black"/>
                </a:solidFill>
                <a:latin typeface="Calibri" panose="020F0502020204030204"/>
                <a:cs typeface="Arial" panose="020B0604020202020204" pitchFamily="34" charset="0"/>
              </a:rPr>
              <a:t>（強度劣化、核変換による性能劣化）の懸念があり、できるだけ</a:t>
            </a:r>
            <a:r>
              <a:rPr lang="ja-JP" altLang="en-US" sz="2000" u="sng" dirty="0">
                <a:solidFill>
                  <a:prstClr val="black"/>
                </a:solidFill>
                <a:latin typeface="Calibri" panose="020F0502020204030204"/>
                <a:cs typeface="Arial" panose="020B0604020202020204" pitchFamily="34" charset="0"/>
              </a:rPr>
              <a:t>ヒータに頼らない運転としたい</a:t>
            </a:r>
            <a:r>
              <a:rPr lang="ja-JP" altLang="en-US" sz="2000" dirty="0">
                <a:solidFill>
                  <a:prstClr val="black"/>
                </a:solidFill>
                <a:latin typeface="Calibri" panose="020F0502020204030204"/>
                <a:cs typeface="Arial" panose="020B0604020202020204" pitchFamily="34" charset="0"/>
              </a:rPr>
              <a:t>。</a:t>
            </a:r>
            <a:endParaRPr lang="en-US" altLang="ja-JP" sz="200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lang="en-US" altLang="ja-JP" sz="200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r>
              <a:rPr kumimoji="1" lang="ja-JP" altLang="en-US" sz="2000" b="0" i="0" strike="noStrike" kern="1200" cap="none" spc="0" normalizeH="0" baseline="0" noProof="0" dirty="0">
                <a:ln>
                  <a:noFill/>
                </a:ln>
                <a:solidFill>
                  <a:srgbClr val="C00000"/>
                </a:solidFill>
                <a:effectLst/>
                <a:uLnTx/>
                <a:uFillTx/>
                <a:latin typeface="Calibri" panose="020F0502020204030204"/>
                <a:cs typeface="Arial" panose="020B0604020202020204" pitchFamily="34" charset="0"/>
              </a:rPr>
              <a:t>温度制御の精度は、照射データの質に直結する。</a:t>
            </a:r>
            <a:endParaRPr kumimoji="1" lang="en-US" altLang="ja-JP" sz="2000" b="0" i="0" strike="noStrike" kern="1200" cap="none" spc="0" normalizeH="0" baseline="0" noProof="0" dirty="0">
              <a:ln>
                <a:noFill/>
              </a:ln>
              <a:solidFill>
                <a:srgbClr val="C00000"/>
              </a:solidFill>
              <a:effectLst/>
              <a:uLnTx/>
              <a:uFillTx/>
              <a:latin typeface="Calibri" panose="020F0502020204030204"/>
              <a:cs typeface="Arial" panose="020B0604020202020204" pitchFamily="34" charset="0"/>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lang="en-US" altLang="ja-JP" sz="2000" dirty="0">
              <a:solidFill>
                <a:prstClr val="black"/>
              </a:solidFill>
              <a:latin typeface="Calibri" panose="020F0502020204030204"/>
              <a:cs typeface="Arial" panose="020B0604020202020204" pitchFamily="34" charset="0"/>
            </a:endParaRPr>
          </a:p>
          <a:p>
            <a:pPr marL="0" marR="0" lvl="0" indent="0" algn="l" defTabSz="914400" rtl="0" eaLnBrk="1" fontAlgn="auto" latinLnBrk="0" hangingPunct="1">
              <a:lnSpc>
                <a:spcPts val="2600"/>
              </a:lnSpc>
              <a:spcBef>
                <a:spcPts val="1200"/>
              </a:spcBef>
              <a:spcAft>
                <a:spcPts val="0"/>
              </a:spcAft>
              <a:buClrTx/>
              <a:buSzTx/>
              <a:buFont typeface="Arial" panose="020B0604020202020204" pitchFamily="34" charset="0"/>
              <a:buNone/>
              <a:tabLst/>
              <a:defRPr/>
            </a:pPr>
            <a:endParaRPr kumimoji="1" lang="en-US" altLang="ja-JP" sz="20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endParaRPr>
          </a:p>
        </p:txBody>
      </p:sp>
      <p:sp>
        <p:nvSpPr>
          <p:cNvPr id="13" name="テキスト ボックス 12"/>
          <p:cNvSpPr txBox="1"/>
          <p:nvPr/>
        </p:nvSpPr>
        <p:spPr>
          <a:xfrm>
            <a:off x="6337977" y="6000080"/>
            <a:ext cx="54256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panose="020B0600070205080204" pitchFamily="50" charset="-128"/>
                <a:cs typeface="Arial" panose="020B0604020202020204" pitchFamily="34" charset="0"/>
              </a:rPr>
              <a:t>S. Ebara, T. </a:t>
            </a:r>
            <a:r>
              <a:rPr kumimoji="1" lang="en-US" altLang="ja-JP" sz="1400" b="1" i="0" u="none" strike="noStrike" kern="1200" cap="none" spc="0" normalizeH="0" baseline="0" noProof="0" dirty="0" err="1">
                <a:ln>
                  <a:noFill/>
                </a:ln>
                <a:solidFill>
                  <a:srgbClr val="006600"/>
                </a:solidFill>
                <a:effectLst/>
                <a:uLnTx/>
                <a:uFillTx/>
                <a:latin typeface="Arial" panose="020B0604020202020204" pitchFamily="34" charset="0"/>
                <a:ea typeface="ＭＳ Ｐゴシック" panose="020B0600070205080204" pitchFamily="50" charset="-128"/>
                <a:cs typeface="Arial" panose="020B0604020202020204" pitchFamily="34" charset="0"/>
              </a:rPr>
              <a:t>Yokomine</a:t>
            </a: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panose="020B0600070205080204" pitchFamily="50" charset="-128"/>
                <a:cs typeface="Arial" panose="020B0604020202020204" pitchFamily="34" charset="0"/>
              </a:rPr>
              <a:t>, A. Shimizu, </a:t>
            </a:r>
            <a:r>
              <a:rPr kumimoji="1" lang="en-US" altLang="ja-JP" sz="1400" b="1" i="0" u="none" strike="noStrike" kern="1200" cap="none" spc="0" normalizeH="0" baseline="0" noProof="0" dirty="0" err="1">
                <a:ln>
                  <a:noFill/>
                </a:ln>
                <a:solidFill>
                  <a:srgbClr val="006600"/>
                </a:solidFill>
                <a:effectLst/>
                <a:uLnTx/>
                <a:uFillTx/>
                <a:latin typeface="Arial" panose="020B0604020202020204" pitchFamily="34" charset="0"/>
                <a:ea typeface="ＭＳ Ｐゴシック" panose="020B0600070205080204" pitchFamily="50" charset="-128"/>
                <a:cs typeface="Arial" panose="020B0604020202020204" pitchFamily="34" charset="0"/>
              </a:rPr>
              <a:t>Fus</a:t>
            </a:r>
            <a:r>
              <a:rPr kumimoji="1" lang="en-US" altLang="ja-JP" sz="14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panose="020B0600070205080204" pitchFamily="50" charset="-128"/>
                <a:cs typeface="Arial" panose="020B0604020202020204" pitchFamily="34" charset="0"/>
              </a:rPr>
              <a:t>. Eng. Des. 174 (2007)</a:t>
            </a:r>
            <a:endParaRPr kumimoji="1" lang="ja-JP" altLang="en-US" sz="1400" b="1" i="0" u="none" strike="noStrike" kern="1200" cap="none" spc="0" normalizeH="0" baseline="0" noProof="0" dirty="0">
              <a:ln>
                <a:noFill/>
              </a:ln>
              <a:solidFill>
                <a:srgbClr val="0066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6540826" y="4990832"/>
            <a:ext cx="5284854" cy="646331"/>
          </a:xfrm>
          <a:prstGeom prst="rect">
            <a:avLst/>
          </a:prstGeom>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kumimoji="1" lang="en-US" altLang="ja-JP" b="0" i="0" u="none" strike="noStrike" kern="0" cap="none" spc="0" normalizeH="0" baseline="0" noProof="0" dirty="0">
                <a:ln>
                  <a:noFill/>
                </a:ln>
                <a:solidFill>
                  <a:prstClr val="black"/>
                </a:solidFill>
                <a:effectLst/>
                <a:uLnTx/>
                <a:uFillTx/>
                <a:latin typeface="+mj-ea"/>
                <a:ea typeface="+mj-ea"/>
                <a:cs typeface="Arial" panose="020B0604020202020204" pitchFamily="34" charset="0"/>
              </a:rPr>
              <a:t>IFMIF</a:t>
            </a:r>
            <a:r>
              <a:rPr kumimoji="1" lang="ja-JP" altLang="en-US" b="0" i="0" u="none" strike="noStrike" kern="0" cap="none" spc="0" normalizeH="0" baseline="0" noProof="0" dirty="0">
                <a:ln>
                  <a:noFill/>
                </a:ln>
                <a:solidFill>
                  <a:prstClr val="black"/>
                </a:solidFill>
                <a:effectLst/>
                <a:uLnTx/>
                <a:uFillTx/>
                <a:latin typeface="+mj-ea"/>
                <a:ea typeface="+mj-ea"/>
                <a:cs typeface="Arial" panose="020B0604020202020204" pitchFamily="34" charset="0"/>
              </a:rPr>
              <a:t>で立ち上げ時の試料の温度を一定に保つのに必要なヒータ出力</a:t>
            </a:r>
            <a:endParaRPr kumimoji="1" lang="en-US" altLang="ja-JP" b="0" i="0" u="none" strike="noStrike" kern="0" cap="none" spc="0" normalizeH="0" baseline="0" noProof="0" dirty="0">
              <a:ln>
                <a:noFill/>
              </a:ln>
              <a:solidFill>
                <a:prstClr val="black"/>
              </a:solidFill>
              <a:effectLst/>
              <a:uLnTx/>
              <a:uFillTx/>
              <a:latin typeface="+mj-ea"/>
              <a:ea typeface="+mj-ea"/>
              <a:cs typeface="Arial" panose="020B0604020202020204" pitchFamily="34" charset="0"/>
            </a:endParaRPr>
          </a:p>
        </p:txBody>
      </p:sp>
      <p:sp>
        <p:nvSpPr>
          <p:cNvPr id="11" name="Line 6"/>
          <p:cNvSpPr>
            <a:spLocks noChangeShapeType="1"/>
          </p:cNvSpPr>
          <p:nvPr/>
        </p:nvSpPr>
        <p:spPr bwMode="auto">
          <a:xfrm>
            <a:off x="366319" y="931788"/>
            <a:ext cx="11459361"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4" name="図 3">
            <a:extLst>
              <a:ext uri="{FF2B5EF4-FFF2-40B4-BE49-F238E27FC236}">
                <a16:creationId xmlns:a16="http://schemas.microsoft.com/office/drawing/2014/main" id="{E49F4537-94B5-4331-FB1D-EF22C7F879AE}"/>
              </a:ext>
            </a:extLst>
          </p:cNvPr>
          <p:cNvPicPr>
            <a:picLocks noChangeAspect="1"/>
          </p:cNvPicPr>
          <p:nvPr/>
        </p:nvPicPr>
        <p:blipFill>
          <a:blip r:embed="rId3"/>
          <a:stretch>
            <a:fillRect/>
          </a:stretch>
        </p:blipFill>
        <p:spPr>
          <a:xfrm>
            <a:off x="5854025" y="1260256"/>
            <a:ext cx="6156127" cy="3642331"/>
          </a:xfrm>
          <a:prstGeom prst="rect">
            <a:avLst/>
          </a:prstGeom>
        </p:spPr>
      </p:pic>
      <p:sp>
        <p:nvSpPr>
          <p:cNvPr id="2" name="スライド番号プレースホルダ 3">
            <a:extLst>
              <a:ext uri="{FF2B5EF4-FFF2-40B4-BE49-F238E27FC236}">
                <a16:creationId xmlns:a16="http://schemas.microsoft.com/office/drawing/2014/main" id="{13DA7083-5CF7-C459-0BB0-DD77A00D8C11}"/>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17</a:t>
            </a:fld>
            <a:endParaRPr lang="ja-JP" altLang="en-US" sz="1600" dirty="0">
              <a:solidFill>
                <a:srgbClr val="898989"/>
              </a:solidFill>
            </a:endParaRPr>
          </a:p>
        </p:txBody>
      </p:sp>
    </p:spTree>
    <p:extLst>
      <p:ext uri="{BB962C8B-B14F-4D97-AF65-F5344CB8AC3E}">
        <p14:creationId xmlns:p14="http://schemas.microsoft.com/office/powerpoint/2010/main" val="350256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99D6F-934E-1661-D9A4-FA1082C47FBB}"/>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346BF56-F329-E6B0-C531-701B42D44C33}"/>
              </a:ext>
            </a:extLst>
          </p:cNvPr>
          <p:cNvSpPr txBox="1"/>
          <p:nvPr/>
        </p:nvSpPr>
        <p:spPr>
          <a:xfrm>
            <a:off x="99844" y="1559722"/>
            <a:ext cx="11992311" cy="4966103"/>
          </a:xfrm>
          <a:prstGeom prst="rect">
            <a:avLst/>
          </a:prstGeom>
          <a:noFill/>
        </p:spPr>
        <p:txBody>
          <a:bodyPr wrap="square">
            <a:spAutoFit/>
          </a:bodyPr>
          <a:lstStyle/>
          <a:p>
            <a:pPr marL="715963" indent="-715963">
              <a:lnSpc>
                <a:spcPts val="3200"/>
              </a:lnSpc>
            </a:pPr>
            <a:r>
              <a:rPr lang="ja-JP" altLang="en-US" sz="2400" dirty="0">
                <a:latin typeface="ＭＳ ゴシック" panose="020B0609070205080204" pitchFamily="49" charset="-128"/>
                <a:ea typeface="ＭＳ ゴシック" panose="020B0609070205080204" pitchFamily="49" charset="-128"/>
              </a:rPr>
              <a:t>１．アンペア級加速器による、</a:t>
            </a:r>
            <a:r>
              <a:rPr lang="en-US" altLang="ja-JP" sz="2400" dirty="0">
                <a:latin typeface="ＭＳ ゴシック" panose="020B0609070205080204" pitchFamily="49" charset="-128"/>
                <a:ea typeface="ＭＳ ゴシック" panose="020B0609070205080204" pitchFamily="49" charset="-128"/>
              </a:rPr>
              <a:t>IFMIF</a:t>
            </a:r>
            <a:r>
              <a:rPr lang="ja-JP" altLang="en-US" sz="2400" dirty="0">
                <a:latin typeface="ＭＳ ゴシック" panose="020B0609070205080204" pitchFamily="49" charset="-128"/>
                <a:ea typeface="ＭＳ ゴシック" panose="020B0609070205080204" pitchFamily="49" charset="-128"/>
              </a:rPr>
              <a:t>よりはるかに高強度の中性子源の構想は、タイムリーに実現すれば、核融合炉材料開発、原型炉開発、実用炉開発おける「ゲームチェンジャー」となりうる。長期的にも中性子源を高度化することは意義がある。</a:t>
            </a:r>
            <a:endParaRPr lang="en-US" altLang="ja-JP" sz="2400" dirty="0">
              <a:latin typeface="ＭＳ ゴシック" panose="020B0609070205080204" pitchFamily="49" charset="-128"/>
              <a:ea typeface="ＭＳ ゴシック" panose="020B0609070205080204" pitchFamily="49" charset="-128"/>
            </a:endParaRPr>
          </a:p>
          <a:p>
            <a:pPr marL="715963" indent="-715963">
              <a:lnSpc>
                <a:spcPts val="3200"/>
              </a:lnSpc>
            </a:pPr>
            <a:endParaRPr lang="en-US" altLang="ja-JP" sz="2400" dirty="0">
              <a:latin typeface="ＭＳ ゴシック" panose="020B0609070205080204" pitchFamily="49" charset="-128"/>
              <a:ea typeface="ＭＳ ゴシック" panose="020B0609070205080204" pitchFamily="49" charset="-128"/>
            </a:endParaRPr>
          </a:p>
          <a:p>
            <a:pPr marL="715963" indent="-715963">
              <a:lnSpc>
                <a:spcPts val="3200"/>
              </a:lnSpc>
            </a:pPr>
            <a:r>
              <a:rPr lang="ja-JP" altLang="en-US" sz="2400" dirty="0">
                <a:latin typeface="ＭＳ ゴシック" panose="020B0609070205080204" pitchFamily="49" charset="-128"/>
                <a:ea typeface="ＭＳ ゴシック" panose="020B0609070205080204" pitchFamily="49" charset="-128"/>
              </a:rPr>
              <a:t>２．高強度の中性子源開発においては、加速器に加え、ターゲットの除熱、テストセルの温度制御などの課題があり、</a:t>
            </a:r>
            <a:r>
              <a:rPr lang="en-US" altLang="ja-JP" sz="2400" dirty="0">
                <a:latin typeface="ＭＳ ゴシック" panose="020B0609070205080204" pitchFamily="49" charset="-128"/>
                <a:ea typeface="ＭＳ ゴシック" panose="020B0609070205080204" pitchFamily="49" charset="-128"/>
              </a:rPr>
              <a:t>IFMIF/A-FNS</a:t>
            </a:r>
            <a:r>
              <a:rPr lang="ja-JP" altLang="en-US" sz="2400" dirty="0">
                <a:latin typeface="ＭＳ ゴシック" panose="020B0609070205080204" pitchFamily="49" charset="-128"/>
                <a:ea typeface="ＭＳ ゴシック" panose="020B0609070205080204" pitchFamily="49" charset="-128"/>
              </a:rPr>
              <a:t>の</a:t>
            </a:r>
            <a:r>
              <a:rPr lang="en-US" altLang="ja-JP" sz="2400" dirty="0">
                <a:latin typeface="ＭＳ ゴシック" panose="020B0609070205080204" pitchFamily="49" charset="-128"/>
                <a:ea typeface="ＭＳ ゴシック" panose="020B0609070205080204" pitchFamily="49" charset="-128"/>
              </a:rPr>
              <a:t>R</a:t>
            </a:r>
            <a:r>
              <a:rPr lang="ja-JP" altLang="en-US" sz="2400" dirty="0">
                <a:latin typeface="ＭＳ ゴシック" panose="020B0609070205080204" pitchFamily="49" charset="-128"/>
                <a:ea typeface="ＭＳ ゴシック" panose="020B0609070205080204" pitchFamily="49" charset="-128"/>
              </a:rPr>
              <a:t>＆</a:t>
            </a:r>
            <a:r>
              <a:rPr lang="en-US" altLang="ja-JP" sz="2400" dirty="0">
                <a:latin typeface="ＭＳ ゴシック" panose="020B0609070205080204" pitchFamily="49" charset="-128"/>
                <a:ea typeface="ＭＳ ゴシック" panose="020B0609070205080204" pitchFamily="49" charset="-128"/>
              </a:rPr>
              <a:t>D</a:t>
            </a:r>
            <a:r>
              <a:rPr lang="ja-JP" altLang="en-US" sz="2400" dirty="0">
                <a:latin typeface="ＭＳ ゴシック" panose="020B0609070205080204" pitchFamily="49" charset="-128"/>
                <a:ea typeface="ＭＳ ゴシック" panose="020B0609070205080204" pitchFamily="49" charset="-128"/>
              </a:rPr>
              <a:t>の経験を生かしたフィージビリティ</a:t>
            </a:r>
            <a:r>
              <a:rPr lang="en-US" altLang="ja-JP" sz="2400" dirty="0">
                <a:latin typeface="ＭＳ ゴシック" panose="020B0609070205080204" pitchFamily="49" charset="-128"/>
                <a:ea typeface="ＭＳ ゴシック" panose="020B0609070205080204" pitchFamily="49" charset="-128"/>
              </a:rPr>
              <a:t>―</a:t>
            </a:r>
            <a:r>
              <a:rPr lang="ja-JP" altLang="en-US" sz="2400" dirty="0">
                <a:latin typeface="ＭＳ ゴシック" panose="020B0609070205080204" pitchFamily="49" charset="-128"/>
                <a:ea typeface="ＭＳ ゴシック" panose="020B0609070205080204" pitchFamily="49" charset="-128"/>
              </a:rPr>
              <a:t>の検討を進めてほしい。</a:t>
            </a:r>
            <a:endParaRPr lang="en-US" altLang="ja-JP" sz="2400" dirty="0">
              <a:latin typeface="ＭＳ ゴシック" panose="020B0609070205080204" pitchFamily="49" charset="-128"/>
              <a:ea typeface="ＭＳ ゴシック" panose="020B0609070205080204" pitchFamily="49" charset="-128"/>
            </a:endParaRPr>
          </a:p>
          <a:p>
            <a:pPr marL="715963" indent="-715963">
              <a:lnSpc>
                <a:spcPts val="3200"/>
              </a:lnSpc>
            </a:pPr>
            <a:endParaRPr lang="en-US" altLang="ja-JP" sz="2400" dirty="0">
              <a:latin typeface="ＭＳ ゴシック" panose="020B0609070205080204" pitchFamily="49" charset="-128"/>
              <a:ea typeface="ＭＳ ゴシック" panose="020B0609070205080204" pitchFamily="49" charset="-128"/>
            </a:endParaRPr>
          </a:p>
          <a:p>
            <a:pPr marL="715963" indent="-715963">
              <a:lnSpc>
                <a:spcPts val="3200"/>
              </a:lnSpc>
            </a:pPr>
            <a:r>
              <a:rPr lang="ja-JP" altLang="en-US" sz="2400" dirty="0">
                <a:latin typeface="ＭＳ ゴシック" panose="020B0609070205080204" pitchFamily="49" charset="-128"/>
                <a:ea typeface="ＭＳ ゴシック" panose="020B0609070205080204" pitchFamily="49" charset="-128"/>
              </a:rPr>
              <a:t>３．材料照射の観点から加速器に求められる最大の要件は「安定定常長時間運転」で、早期に必要な照射量に達するためだけではなく、照射温度の高度制御という「照射試験データの質の確保」のために必要な要件である。</a:t>
            </a:r>
            <a:endParaRPr lang="en-US" altLang="ja-JP" sz="2400" dirty="0">
              <a:latin typeface="ＭＳ ゴシック" panose="020B0609070205080204" pitchFamily="49" charset="-128"/>
              <a:ea typeface="ＭＳ ゴシック" panose="020B0609070205080204" pitchFamily="49" charset="-128"/>
            </a:endParaRPr>
          </a:p>
          <a:p>
            <a:pPr marL="715963" indent="-715963">
              <a:lnSpc>
                <a:spcPts val="3200"/>
              </a:lnSpc>
            </a:pPr>
            <a:endParaRPr lang="en-US" altLang="ja-JP" sz="2400" dirty="0">
              <a:latin typeface="ＭＳ ゴシック" panose="020B0609070205080204" pitchFamily="49" charset="-128"/>
              <a:ea typeface="ＭＳ ゴシック" panose="020B0609070205080204" pitchFamily="49" charset="-128"/>
            </a:endParaRPr>
          </a:p>
        </p:txBody>
      </p:sp>
      <p:sp>
        <p:nvSpPr>
          <p:cNvPr id="7" name="タイトル 1">
            <a:extLst>
              <a:ext uri="{FF2B5EF4-FFF2-40B4-BE49-F238E27FC236}">
                <a16:creationId xmlns:a16="http://schemas.microsoft.com/office/drawing/2014/main" id="{D57A523F-BD53-10B8-7E9D-E930051943E0}"/>
              </a:ext>
            </a:extLst>
          </p:cNvPr>
          <p:cNvSpPr>
            <a:spLocks/>
          </p:cNvSpPr>
          <p:nvPr/>
        </p:nvSpPr>
        <p:spPr bwMode="auto">
          <a:xfrm>
            <a:off x="312970" y="223251"/>
            <a:ext cx="11081856"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3000"/>
              </a:lnSpc>
              <a:spcBef>
                <a:spcPct val="0"/>
              </a:spcBef>
              <a:buNone/>
            </a:pPr>
            <a:r>
              <a:rPr lang="en-US" altLang="ja-JP" sz="3600" dirty="0">
                <a:latin typeface="ＭＳ ゴシック" panose="020B0609070205080204" pitchFamily="49" charset="-128"/>
                <a:ea typeface="ＭＳ ゴシック" panose="020B0609070205080204" pitchFamily="49" charset="-128"/>
                <a:cs typeface="Arial" panose="020B0604020202020204" pitchFamily="34" charset="0"/>
              </a:rPr>
              <a:t> </a:t>
            </a:r>
            <a:r>
              <a:rPr lang="ja-JP" altLang="en-US" sz="3600" dirty="0">
                <a:latin typeface="ＭＳ ゴシック" panose="020B0609070205080204" pitchFamily="49" charset="-128"/>
                <a:ea typeface="ＭＳ ゴシック" panose="020B0609070205080204" pitchFamily="49" charset="-128"/>
                <a:cs typeface="Arial" panose="020B0604020202020204" pitchFamily="34" charset="0"/>
              </a:rPr>
              <a:t>まとめ</a:t>
            </a:r>
            <a:endParaRPr lang="ja-JP" altLang="en-US" sz="3600" dirty="0">
              <a:latin typeface="ＭＳ ゴシック" panose="020B0609070205080204" pitchFamily="49" charset="-128"/>
              <a:ea typeface="ＭＳ ゴシック" panose="020B0609070205080204" pitchFamily="49" charset="-128"/>
            </a:endParaRPr>
          </a:p>
        </p:txBody>
      </p:sp>
      <p:sp>
        <p:nvSpPr>
          <p:cNvPr id="8" name="Line 6">
            <a:extLst>
              <a:ext uri="{FF2B5EF4-FFF2-40B4-BE49-F238E27FC236}">
                <a16:creationId xmlns:a16="http://schemas.microsoft.com/office/drawing/2014/main" id="{195A2BB9-0D02-6143-D6F1-892EAC628C13}"/>
              </a:ext>
            </a:extLst>
          </p:cNvPr>
          <p:cNvSpPr>
            <a:spLocks noChangeShapeType="1"/>
          </p:cNvSpPr>
          <p:nvPr/>
        </p:nvSpPr>
        <p:spPr bwMode="auto">
          <a:xfrm>
            <a:off x="451455" y="1072563"/>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 name="スライド番号プレースホルダ 3">
            <a:extLst>
              <a:ext uri="{FF2B5EF4-FFF2-40B4-BE49-F238E27FC236}">
                <a16:creationId xmlns:a16="http://schemas.microsoft.com/office/drawing/2014/main" id="{53DCBAAA-102E-7E47-5E8B-FB442DA8D7D3}"/>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18</a:t>
            </a:fld>
            <a:endParaRPr lang="ja-JP" altLang="en-US" sz="1600" dirty="0">
              <a:solidFill>
                <a:srgbClr val="898989"/>
              </a:solidFill>
            </a:endParaRPr>
          </a:p>
        </p:txBody>
      </p:sp>
    </p:spTree>
    <p:extLst>
      <p:ext uri="{BB962C8B-B14F-4D97-AF65-F5344CB8AC3E}">
        <p14:creationId xmlns:p14="http://schemas.microsoft.com/office/powerpoint/2010/main" val="4128017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3"/>
          <p:cNvSpPr>
            <a:spLocks noChangeArrowheads="1"/>
          </p:cNvSpPr>
          <p:nvPr/>
        </p:nvSpPr>
        <p:spPr bwMode="auto">
          <a:xfrm>
            <a:off x="1055299" y="97457"/>
            <a:ext cx="970524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r>
              <a:rPr lang="ja-JP" altLang="en-US" sz="2800" dirty="0">
                <a:latin typeface="+mn-lt"/>
                <a:cs typeface="Arial" panose="020B0604020202020204" pitchFamily="34" charset="0"/>
              </a:rPr>
              <a:t>核融合炉材料照射用</a:t>
            </a:r>
            <a:r>
              <a:rPr lang="en-US" altLang="ja-JP" sz="2800" dirty="0">
                <a:latin typeface="+mn-lt"/>
                <a:cs typeface="Arial" panose="020B0604020202020204" pitchFamily="34" charset="0"/>
              </a:rPr>
              <a:t>D-Li </a:t>
            </a:r>
            <a:r>
              <a:rPr lang="ja-JP" altLang="en-US" sz="2800" dirty="0">
                <a:latin typeface="+mn-lt"/>
                <a:cs typeface="Arial" panose="020B0604020202020204" pitchFamily="34" charset="0"/>
              </a:rPr>
              <a:t>中性子源プロジェクトの歴史と現状</a:t>
            </a:r>
          </a:p>
        </p:txBody>
      </p:sp>
      <p:sp>
        <p:nvSpPr>
          <p:cNvPr id="3" name="テキスト ボックス 2"/>
          <p:cNvSpPr txBox="1"/>
          <p:nvPr/>
        </p:nvSpPr>
        <p:spPr>
          <a:xfrm>
            <a:off x="9552384" y="1143639"/>
            <a:ext cx="792088" cy="331629"/>
          </a:xfrm>
          <a:prstGeom prst="rect">
            <a:avLst/>
          </a:prstGeom>
          <a:noFill/>
        </p:spPr>
        <p:txBody>
          <a:bodyPr wrap="square" rtlCol="0">
            <a:spAutoFit/>
          </a:bodyPr>
          <a:lstStyle/>
          <a:p>
            <a:pPr>
              <a:lnSpc>
                <a:spcPts val="900"/>
              </a:lnSpc>
            </a:pPr>
            <a:r>
              <a:rPr lang="en-US" altLang="ja-JP" sz="1050" b="1" dirty="0"/>
              <a:t>Beam current</a:t>
            </a:r>
            <a:endParaRPr lang="ja-JP" altLang="en-US" sz="1050" b="1" dirty="0"/>
          </a:p>
        </p:txBody>
      </p:sp>
      <p:sp>
        <p:nvSpPr>
          <p:cNvPr id="8" name="テキスト ボックス 7"/>
          <p:cNvSpPr txBox="1"/>
          <p:nvPr/>
        </p:nvSpPr>
        <p:spPr>
          <a:xfrm>
            <a:off x="9552385" y="1651523"/>
            <a:ext cx="829991" cy="216213"/>
          </a:xfrm>
          <a:prstGeom prst="rect">
            <a:avLst/>
          </a:prstGeom>
          <a:noFill/>
        </p:spPr>
        <p:txBody>
          <a:bodyPr wrap="square" rtlCol="0">
            <a:spAutoFit/>
          </a:bodyPr>
          <a:lstStyle/>
          <a:p>
            <a:pPr>
              <a:lnSpc>
                <a:spcPts val="900"/>
              </a:lnSpc>
            </a:pPr>
            <a:r>
              <a:rPr lang="en-US" altLang="ja-JP" sz="1050" b="1" dirty="0"/>
              <a:t>~100 mA</a:t>
            </a:r>
            <a:endParaRPr lang="ja-JP" altLang="en-US" sz="1050" b="1" dirty="0"/>
          </a:p>
        </p:txBody>
      </p:sp>
      <p:sp>
        <p:nvSpPr>
          <p:cNvPr id="9" name="テキスト ボックス 8"/>
          <p:cNvSpPr txBox="1"/>
          <p:nvPr/>
        </p:nvSpPr>
        <p:spPr>
          <a:xfrm>
            <a:off x="9578412" y="2066200"/>
            <a:ext cx="766060" cy="216213"/>
          </a:xfrm>
          <a:prstGeom prst="rect">
            <a:avLst/>
          </a:prstGeom>
          <a:noFill/>
        </p:spPr>
        <p:txBody>
          <a:bodyPr wrap="square" rtlCol="0">
            <a:spAutoFit/>
          </a:bodyPr>
          <a:lstStyle/>
          <a:p>
            <a:pPr>
              <a:lnSpc>
                <a:spcPts val="900"/>
              </a:lnSpc>
            </a:pPr>
            <a:r>
              <a:rPr lang="en-US" altLang="ja-JP" sz="1050" b="1" dirty="0"/>
              <a:t>~40 mA</a:t>
            </a:r>
            <a:endParaRPr lang="ja-JP" altLang="en-US" sz="1050" b="1" dirty="0"/>
          </a:p>
        </p:txBody>
      </p:sp>
      <p:sp>
        <p:nvSpPr>
          <p:cNvPr id="10" name="テキスト ボックス 9"/>
          <p:cNvSpPr txBox="1"/>
          <p:nvPr/>
        </p:nvSpPr>
        <p:spPr>
          <a:xfrm>
            <a:off x="9578412" y="2523945"/>
            <a:ext cx="822344" cy="216213"/>
          </a:xfrm>
          <a:prstGeom prst="rect">
            <a:avLst/>
          </a:prstGeom>
          <a:noFill/>
        </p:spPr>
        <p:txBody>
          <a:bodyPr wrap="square" rtlCol="0">
            <a:spAutoFit/>
          </a:bodyPr>
          <a:lstStyle/>
          <a:p>
            <a:pPr>
              <a:lnSpc>
                <a:spcPts val="900"/>
              </a:lnSpc>
            </a:pPr>
            <a:r>
              <a:rPr lang="en-US" altLang="ja-JP" sz="1050" b="1" dirty="0"/>
              <a:t>~250 mA</a:t>
            </a:r>
            <a:endParaRPr lang="ja-JP" altLang="en-US" sz="1050" b="1" dirty="0"/>
          </a:p>
        </p:txBody>
      </p:sp>
      <p:sp>
        <p:nvSpPr>
          <p:cNvPr id="11" name="テキスト ボックス 10"/>
          <p:cNvSpPr txBox="1"/>
          <p:nvPr/>
        </p:nvSpPr>
        <p:spPr>
          <a:xfrm>
            <a:off x="9552384" y="3775204"/>
            <a:ext cx="766062" cy="216213"/>
          </a:xfrm>
          <a:prstGeom prst="rect">
            <a:avLst/>
          </a:prstGeom>
          <a:noFill/>
        </p:spPr>
        <p:txBody>
          <a:bodyPr wrap="square" rtlCol="0">
            <a:spAutoFit/>
          </a:bodyPr>
          <a:lstStyle/>
          <a:p>
            <a:pPr>
              <a:lnSpc>
                <a:spcPts val="900"/>
              </a:lnSpc>
            </a:pPr>
            <a:r>
              <a:rPr lang="en-US" altLang="ja-JP" sz="1050" b="1" dirty="0"/>
              <a:t>~125 mA</a:t>
            </a:r>
            <a:endParaRPr lang="ja-JP" altLang="en-US" sz="1050" b="1" dirty="0"/>
          </a:p>
        </p:txBody>
      </p:sp>
      <p:pic>
        <p:nvPicPr>
          <p:cNvPr id="5" name="図 4">
            <a:extLst>
              <a:ext uri="{FF2B5EF4-FFF2-40B4-BE49-F238E27FC236}">
                <a16:creationId xmlns:a16="http://schemas.microsoft.com/office/drawing/2014/main" id="{BB229239-3161-450B-AFB6-F9170C4335CD}"/>
              </a:ext>
            </a:extLst>
          </p:cNvPr>
          <p:cNvPicPr>
            <a:picLocks noChangeAspect="1"/>
          </p:cNvPicPr>
          <p:nvPr/>
        </p:nvPicPr>
        <p:blipFill>
          <a:blip r:embed="rId3"/>
          <a:stretch>
            <a:fillRect/>
          </a:stretch>
        </p:blipFill>
        <p:spPr>
          <a:xfrm>
            <a:off x="1262764" y="3323606"/>
            <a:ext cx="1603528" cy="1089035"/>
          </a:xfrm>
          <a:prstGeom prst="rect">
            <a:avLst/>
          </a:prstGeom>
        </p:spPr>
      </p:pic>
      <p:sp>
        <p:nvSpPr>
          <p:cNvPr id="19" name="スライド番号プレースホルダ 3">
            <a:extLst>
              <a:ext uri="{FF2B5EF4-FFF2-40B4-BE49-F238E27FC236}">
                <a16:creationId xmlns:a16="http://schemas.microsoft.com/office/drawing/2014/main" id="{545A03A1-9BDE-4C7F-9E95-4DB432EBF2AA}"/>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2</a:t>
            </a:fld>
            <a:endParaRPr lang="ja-JP" altLang="en-US" sz="1600" dirty="0">
              <a:solidFill>
                <a:srgbClr val="898989"/>
              </a:solidFill>
            </a:endParaRPr>
          </a:p>
        </p:txBody>
      </p:sp>
      <p:sp>
        <p:nvSpPr>
          <p:cNvPr id="4" name="テキスト ボックス 3">
            <a:extLst>
              <a:ext uri="{FF2B5EF4-FFF2-40B4-BE49-F238E27FC236}">
                <a16:creationId xmlns:a16="http://schemas.microsoft.com/office/drawing/2014/main" id="{3685D329-AD55-F789-5196-7B9BE8F3C5C9}"/>
              </a:ext>
            </a:extLst>
          </p:cNvPr>
          <p:cNvSpPr txBox="1"/>
          <p:nvPr/>
        </p:nvSpPr>
        <p:spPr>
          <a:xfrm>
            <a:off x="4247002" y="5209432"/>
            <a:ext cx="1280587" cy="276999"/>
          </a:xfrm>
          <a:prstGeom prst="rect">
            <a:avLst/>
          </a:prstGeom>
          <a:noFill/>
        </p:spPr>
        <p:txBody>
          <a:bodyPr wrap="square" rtlCol="0">
            <a:spAutoFit/>
          </a:bodyPr>
          <a:lstStyle/>
          <a:p>
            <a:r>
              <a:rPr kumimoji="1" lang="en-US" altLang="ja-JP" sz="1200" b="1" dirty="0">
                <a:solidFill>
                  <a:srgbClr val="0000CC"/>
                </a:solidFill>
              </a:rPr>
              <a:t>A-FNS</a:t>
            </a:r>
            <a:r>
              <a:rPr kumimoji="1" lang="ja-JP" altLang="en-US" sz="1200" b="1" dirty="0">
                <a:solidFill>
                  <a:srgbClr val="0000CC"/>
                </a:solidFill>
              </a:rPr>
              <a:t>（日本）</a:t>
            </a:r>
          </a:p>
        </p:txBody>
      </p:sp>
      <p:sp>
        <p:nvSpPr>
          <p:cNvPr id="14" name="正方形/長方形 13">
            <a:extLst>
              <a:ext uri="{FF2B5EF4-FFF2-40B4-BE49-F238E27FC236}">
                <a16:creationId xmlns:a16="http://schemas.microsoft.com/office/drawing/2014/main" id="{0BC02733-53EF-C412-F64A-02CFD503BC98}"/>
              </a:ext>
            </a:extLst>
          </p:cNvPr>
          <p:cNvSpPr/>
          <p:nvPr/>
        </p:nvSpPr>
        <p:spPr>
          <a:xfrm>
            <a:off x="5354595" y="4299639"/>
            <a:ext cx="3575221"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6A8481E3-5943-20E4-94C3-2681B4E689EB}"/>
              </a:ext>
            </a:extLst>
          </p:cNvPr>
          <p:cNvSpPr txBox="1"/>
          <p:nvPr/>
        </p:nvSpPr>
        <p:spPr>
          <a:xfrm>
            <a:off x="4247002" y="4526264"/>
            <a:ext cx="1466334" cy="276999"/>
          </a:xfrm>
          <a:prstGeom prst="rect">
            <a:avLst/>
          </a:prstGeom>
          <a:noFill/>
        </p:spPr>
        <p:txBody>
          <a:bodyPr wrap="square" rtlCol="0">
            <a:spAutoFit/>
          </a:bodyPr>
          <a:lstStyle/>
          <a:p>
            <a:r>
              <a:rPr kumimoji="1" lang="en-US" altLang="ja-JP" sz="1200" b="1" dirty="0">
                <a:solidFill>
                  <a:schemeClr val="accent5"/>
                </a:solidFill>
              </a:rPr>
              <a:t>IFMIF-DONES (EU)</a:t>
            </a:r>
            <a:endParaRPr kumimoji="1" lang="ja-JP" altLang="en-US" sz="1200" b="1" dirty="0">
              <a:solidFill>
                <a:schemeClr val="accent5"/>
              </a:solidFill>
            </a:endParaRPr>
          </a:p>
        </p:txBody>
      </p:sp>
      <p:cxnSp>
        <p:nvCxnSpPr>
          <p:cNvPr id="20" name="直線矢印コネクタ 19">
            <a:extLst>
              <a:ext uri="{FF2B5EF4-FFF2-40B4-BE49-F238E27FC236}">
                <a16:creationId xmlns:a16="http://schemas.microsoft.com/office/drawing/2014/main" id="{93A99A7D-0173-4054-0E9E-E90CBDAE66C2}"/>
              </a:ext>
            </a:extLst>
          </p:cNvPr>
          <p:cNvCxnSpPr/>
          <p:nvPr/>
        </p:nvCxnSpPr>
        <p:spPr>
          <a:xfrm flipV="1">
            <a:off x="6746789" y="4396415"/>
            <a:ext cx="0" cy="20264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1" name="テキスト ボックス 20">
            <a:extLst>
              <a:ext uri="{FF2B5EF4-FFF2-40B4-BE49-F238E27FC236}">
                <a16:creationId xmlns:a16="http://schemas.microsoft.com/office/drawing/2014/main" id="{19A6AC30-3E1F-39C7-9C98-200AD858D305}"/>
              </a:ext>
            </a:extLst>
          </p:cNvPr>
          <p:cNvSpPr txBox="1"/>
          <p:nvPr/>
        </p:nvSpPr>
        <p:spPr>
          <a:xfrm>
            <a:off x="6236043" y="4623040"/>
            <a:ext cx="1169771" cy="276999"/>
          </a:xfrm>
          <a:prstGeom prst="rect">
            <a:avLst/>
          </a:prstGeom>
          <a:noFill/>
        </p:spPr>
        <p:txBody>
          <a:bodyPr wrap="square" rtlCol="0">
            <a:spAutoFit/>
          </a:bodyPr>
          <a:lstStyle/>
          <a:p>
            <a:r>
              <a:rPr lang="ja-JP" altLang="en-US" sz="1200" b="1" dirty="0">
                <a:solidFill>
                  <a:schemeClr val="accent5"/>
                </a:solidFill>
              </a:rPr>
              <a:t>建屋建設開始</a:t>
            </a:r>
            <a:endParaRPr kumimoji="1" lang="ja-JP" altLang="en-US" sz="1200" b="1" dirty="0">
              <a:solidFill>
                <a:schemeClr val="accent5"/>
              </a:solidFill>
            </a:endParaRPr>
          </a:p>
        </p:txBody>
      </p:sp>
      <p:cxnSp>
        <p:nvCxnSpPr>
          <p:cNvPr id="22" name="直線矢印コネクタ 21">
            <a:extLst>
              <a:ext uri="{FF2B5EF4-FFF2-40B4-BE49-F238E27FC236}">
                <a16:creationId xmlns:a16="http://schemas.microsoft.com/office/drawing/2014/main" id="{41994887-6A7B-F01C-2BD1-2C5A8200DEBD}"/>
              </a:ext>
            </a:extLst>
          </p:cNvPr>
          <p:cNvCxnSpPr/>
          <p:nvPr/>
        </p:nvCxnSpPr>
        <p:spPr>
          <a:xfrm flipV="1">
            <a:off x="7963440" y="4412641"/>
            <a:ext cx="0" cy="202648"/>
          </a:xfrm>
          <a:prstGeom prst="straightConnector1">
            <a:avLst/>
          </a:prstGeom>
          <a:ln>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3" name="テキスト ボックス 22">
            <a:extLst>
              <a:ext uri="{FF2B5EF4-FFF2-40B4-BE49-F238E27FC236}">
                <a16:creationId xmlns:a16="http://schemas.microsoft.com/office/drawing/2014/main" id="{FE39CB55-C753-4A7F-FFC0-E51B9F3F21FC}"/>
              </a:ext>
            </a:extLst>
          </p:cNvPr>
          <p:cNvSpPr txBox="1"/>
          <p:nvPr/>
        </p:nvSpPr>
        <p:spPr>
          <a:xfrm>
            <a:off x="7517322" y="4645267"/>
            <a:ext cx="892236" cy="276999"/>
          </a:xfrm>
          <a:prstGeom prst="rect">
            <a:avLst/>
          </a:prstGeom>
          <a:noFill/>
        </p:spPr>
        <p:txBody>
          <a:bodyPr wrap="square" rtlCol="0">
            <a:spAutoFit/>
          </a:bodyPr>
          <a:lstStyle/>
          <a:p>
            <a:r>
              <a:rPr lang="ja-JP" altLang="en-US" sz="1200" b="1" dirty="0">
                <a:solidFill>
                  <a:schemeClr val="accent5"/>
                </a:solidFill>
              </a:rPr>
              <a:t>運転開始</a:t>
            </a:r>
            <a:endParaRPr kumimoji="1" lang="ja-JP" altLang="en-US" sz="1200" b="1" dirty="0">
              <a:solidFill>
                <a:schemeClr val="accent5"/>
              </a:solidFill>
            </a:endParaRPr>
          </a:p>
        </p:txBody>
      </p:sp>
      <p:cxnSp>
        <p:nvCxnSpPr>
          <p:cNvPr id="25" name="直線矢印コネクタ 24">
            <a:extLst>
              <a:ext uri="{FF2B5EF4-FFF2-40B4-BE49-F238E27FC236}">
                <a16:creationId xmlns:a16="http://schemas.microsoft.com/office/drawing/2014/main" id="{FC932685-A002-8B36-F9E9-908AF5A8C55C}"/>
              </a:ext>
            </a:extLst>
          </p:cNvPr>
          <p:cNvCxnSpPr>
            <a:cxnSpLocks/>
          </p:cNvCxnSpPr>
          <p:nvPr/>
        </p:nvCxnSpPr>
        <p:spPr>
          <a:xfrm>
            <a:off x="6236043" y="5321641"/>
            <a:ext cx="757881" cy="0"/>
          </a:xfrm>
          <a:prstGeom prst="straightConnector1">
            <a:avLst/>
          </a:prstGeom>
          <a:ln>
            <a:solidFill>
              <a:srgbClr val="0000CC"/>
            </a:solidFill>
            <a:tailEnd type="triangle"/>
          </a:ln>
        </p:spPr>
        <p:style>
          <a:lnRef idx="2">
            <a:schemeClr val="accent1"/>
          </a:lnRef>
          <a:fillRef idx="0">
            <a:schemeClr val="accent1"/>
          </a:fillRef>
          <a:effectRef idx="1">
            <a:schemeClr val="accent1"/>
          </a:effectRef>
          <a:fontRef idx="minor">
            <a:schemeClr val="tx1"/>
          </a:fontRef>
        </p:style>
      </p:cxnSp>
      <p:sp>
        <p:nvSpPr>
          <p:cNvPr id="27" name="テキスト ボックス 26">
            <a:extLst>
              <a:ext uri="{FF2B5EF4-FFF2-40B4-BE49-F238E27FC236}">
                <a16:creationId xmlns:a16="http://schemas.microsoft.com/office/drawing/2014/main" id="{81E7FD57-6705-33EE-3B45-0D306B0CBE0D}"/>
              </a:ext>
            </a:extLst>
          </p:cNvPr>
          <p:cNvSpPr txBox="1"/>
          <p:nvPr/>
        </p:nvSpPr>
        <p:spPr>
          <a:xfrm>
            <a:off x="6204222" y="5392452"/>
            <a:ext cx="920381" cy="276999"/>
          </a:xfrm>
          <a:prstGeom prst="rect">
            <a:avLst/>
          </a:prstGeom>
          <a:noFill/>
        </p:spPr>
        <p:txBody>
          <a:bodyPr wrap="square" rtlCol="0">
            <a:spAutoFit/>
          </a:bodyPr>
          <a:lstStyle/>
          <a:p>
            <a:r>
              <a:rPr kumimoji="1" lang="ja-JP" altLang="en-US" sz="1200" b="1" dirty="0">
                <a:solidFill>
                  <a:srgbClr val="0000CC"/>
                </a:solidFill>
              </a:rPr>
              <a:t>工学設計</a:t>
            </a:r>
          </a:p>
        </p:txBody>
      </p:sp>
      <p:sp>
        <p:nvSpPr>
          <p:cNvPr id="29" name="四角形: 角を丸くする 28">
            <a:extLst>
              <a:ext uri="{FF2B5EF4-FFF2-40B4-BE49-F238E27FC236}">
                <a16:creationId xmlns:a16="http://schemas.microsoft.com/office/drawing/2014/main" id="{88BC85F0-288F-8323-BE5C-2CB18E77A4EB}"/>
              </a:ext>
            </a:extLst>
          </p:cNvPr>
          <p:cNvSpPr/>
          <p:nvPr/>
        </p:nvSpPr>
        <p:spPr>
          <a:xfrm>
            <a:off x="7124603" y="5016841"/>
            <a:ext cx="3193843" cy="99525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14F0C689-B36B-B333-DF6B-F93400C1DF88}"/>
              </a:ext>
            </a:extLst>
          </p:cNvPr>
          <p:cNvSpPr txBox="1"/>
          <p:nvPr/>
        </p:nvSpPr>
        <p:spPr>
          <a:xfrm>
            <a:off x="7142206" y="5110303"/>
            <a:ext cx="3176240" cy="830997"/>
          </a:xfrm>
          <a:prstGeom prst="rect">
            <a:avLst/>
          </a:prstGeom>
          <a:noFill/>
        </p:spPr>
        <p:txBody>
          <a:bodyPr wrap="square" rtlCol="0">
            <a:spAutoFit/>
          </a:bodyPr>
          <a:lstStyle/>
          <a:p>
            <a:r>
              <a:rPr kumimoji="1" lang="ja-JP" altLang="en-US" sz="1200" dirty="0"/>
              <a:t>判断が必要　（</a:t>
            </a:r>
            <a:r>
              <a:rPr kumimoji="1" lang="en-US" altLang="ja-JP" sz="1200" dirty="0"/>
              <a:t>DONES</a:t>
            </a:r>
            <a:r>
              <a:rPr kumimoji="1" lang="ja-JP" altLang="en-US" sz="1200" dirty="0"/>
              <a:t>積極参加に加えて）</a:t>
            </a:r>
            <a:endParaRPr kumimoji="1" lang="en-US" altLang="ja-JP" sz="1200" dirty="0"/>
          </a:p>
          <a:p>
            <a:r>
              <a:rPr kumimoji="1" lang="ja-JP" altLang="en-US" sz="1200" dirty="0"/>
              <a:t>　　</a:t>
            </a:r>
            <a:r>
              <a:rPr kumimoji="1" lang="en-US" altLang="ja-JP" sz="1200" dirty="0"/>
              <a:t>DONES</a:t>
            </a:r>
            <a:r>
              <a:rPr kumimoji="1" lang="ja-JP" altLang="en-US" sz="1200" dirty="0"/>
              <a:t>に遅れて建設開始</a:t>
            </a:r>
            <a:endParaRPr kumimoji="1" lang="en-US" altLang="ja-JP" sz="1200" dirty="0"/>
          </a:p>
          <a:p>
            <a:r>
              <a:rPr lang="ja-JP" altLang="en-US" sz="1200" dirty="0"/>
              <a:t>　　低コストオプションを早期に建設</a:t>
            </a:r>
            <a:endParaRPr lang="en-US" altLang="ja-JP" sz="1200" dirty="0"/>
          </a:p>
          <a:p>
            <a:r>
              <a:rPr kumimoji="1" lang="ja-JP" altLang="en-US" sz="1200" dirty="0"/>
              <a:t>　　別の形式（</a:t>
            </a:r>
            <a:r>
              <a:rPr kumimoji="1" lang="en-US" altLang="ja-JP" sz="1200" dirty="0"/>
              <a:t>D-T</a:t>
            </a:r>
            <a:r>
              <a:rPr kumimoji="1" lang="ja-JP" altLang="en-US" sz="1200" dirty="0"/>
              <a:t>など）の建設</a:t>
            </a:r>
            <a:endParaRPr kumimoji="1" lang="en-US" altLang="ja-JP" sz="1200" dirty="0"/>
          </a:p>
        </p:txBody>
      </p:sp>
      <p:sp>
        <p:nvSpPr>
          <p:cNvPr id="31" name="吹き出し: 角を丸めた四角形 30">
            <a:extLst>
              <a:ext uri="{FF2B5EF4-FFF2-40B4-BE49-F238E27FC236}">
                <a16:creationId xmlns:a16="http://schemas.microsoft.com/office/drawing/2014/main" id="{6A1506B1-DD6B-4B46-22BD-6B4839D87EDB}"/>
              </a:ext>
            </a:extLst>
          </p:cNvPr>
          <p:cNvSpPr/>
          <p:nvPr/>
        </p:nvSpPr>
        <p:spPr>
          <a:xfrm>
            <a:off x="1747880" y="6012096"/>
            <a:ext cx="4830945" cy="729621"/>
          </a:xfrm>
          <a:prstGeom prst="wedgeRoundRectCallout">
            <a:avLst>
              <a:gd name="adj1" fmla="val 61468"/>
              <a:gd name="adj2" fmla="val -92664"/>
              <a:gd name="adj3" fmla="val 16667"/>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7DA9CB1-5C58-322C-B395-3D35201E4C95}"/>
              </a:ext>
            </a:extLst>
          </p:cNvPr>
          <p:cNvSpPr txBox="1"/>
          <p:nvPr/>
        </p:nvSpPr>
        <p:spPr>
          <a:xfrm>
            <a:off x="1747880" y="6079553"/>
            <a:ext cx="4766209" cy="646331"/>
          </a:xfrm>
          <a:prstGeom prst="rect">
            <a:avLst/>
          </a:prstGeom>
          <a:noFill/>
        </p:spPr>
        <p:txBody>
          <a:bodyPr wrap="square" rtlCol="0">
            <a:spAutoFit/>
          </a:bodyPr>
          <a:lstStyle/>
          <a:p>
            <a:r>
              <a:rPr lang="ja-JP" altLang="en-US" b="1" dirty="0">
                <a:solidFill>
                  <a:srgbClr val="0000CC"/>
                </a:solidFill>
              </a:rPr>
              <a:t>ゲームチェンジャーの出現が期待されている</a:t>
            </a:r>
            <a:endParaRPr lang="en-US" altLang="ja-JP" b="1" dirty="0">
              <a:solidFill>
                <a:srgbClr val="0000CC"/>
              </a:solidFill>
            </a:endParaRPr>
          </a:p>
          <a:p>
            <a:pPr algn="ctr"/>
            <a:r>
              <a:rPr kumimoji="1" lang="ja-JP" altLang="en-US" b="1" dirty="0">
                <a:solidFill>
                  <a:srgbClr val="0000CC"/>
                </a:solidFill>
              </a:rPr>
              <a:t>（プログラムの視点）</a:t>
            </a:r>
          </a:p>
        </p:txBody>
      </p:sp>
      <p:grpSp>
        <p:nvGrpSpPr>
          <p:cNvPr id="7" name="グループ化 6">
            <a:extLst>
              <a:ext uri="{FF2B5EF4-FFF2-40B4-BE49-F238E27FC236}">
                <a16:creationId xmlns:a16="http://schemas.microsoft.com/office/drawing/2014/main" id="{46D98A88-7302-5AD5-13B4-9100F99EC2FC}"/>
              </a:ext>
            </a:extLst>
          </p:cNvPr>
          <p:cNvGrpSpPr/>
          <p:nvPr/>
        </p:nvGrpSpPr>
        <p:grpSpPr>
          <a:xfrm>
            <a:off x="1354346" y="987777"/>
            <a:ext cx="7633259" cy="3405133"/>
            <a:chOff x="1354346" y="1045443"/>
            <a:chExt cx="7633259" cy="3405133"/>
          </a:xfrm>
        </p:grpSpPr>
        <p:pic>
          <p:nvPicPr>
            <p:cNvPr id="6" name="図 5"/>
            <p:cNvPicPr>
              <a:picLocks noChangeAspect="1"/>
            </p:cNvPicPr>
            <p:nvPr/>
          </p:nvPicPr>
          <p:blipFill>
            <a:blip r:embed="rId4"/>
            <a:stretch>
              <a:fillRect/>
            </a:stretch>
          </p:blipFill>
          <p:spPr>
            <a:xfrm>
              <a:off x="1354346" y="1045443"/>
              <a:ext cx="7633259" cy="3405133"/>
            </a:xfrm>
            <a:prstGeom prst="rect">
              <a:avLst/>
            </a:prstGeom>
          </p:spPr>
        </p:pic>
        <p:sp>
          <p:nvSpPr>
            <p:cNvPr id="2" name="正方形/長方形 1">
              <a:extLst>
                <a:ext uri="{FF2B5EF4-FFF2-40B4-BE49-F238E27FC236}">
                  <a16:creationId xmlns:a16="http://schemas.microsoft.com/office/drawing/2014/main" id="{DE9972B4-AED3-68DD-7E5F-FC714AECBA6A}"/>
                </a:ext>
              </a:extLst>
            </p:cNvPr>
            <p:cNvSpPr/>
            <p:nvPr/>
          </p:nvSpPr>
          <p:spPr>
            <a:xfrm>
              <a:off x="6993924" y="2808618"/>
              <a:ext cx="45719" cy="2529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Line 6">
            <a:extLst>
              <a:ext uri="{FF2B5EF4-FFF2-40B4-BE49-F238E27FC236}">
                <a16:creationId xmlns:a16="http://schemas.microsoft.com/office/drawing/2014/main" id="{09729427-CE11-7C8D-F979-4E5A86EA43F1}"/>
              </a:ext>
            </a:extLst>
          </p:cNvPr>
          <p:cNvSpPr>
            <a:spLocks noChangeShapeType="1"/>
          </p:cNvSpPr>
          <p:nvPr/>
        </p:nvSpPr>
        <p:spPr bwMode="auto">
          <a:xfrm>
            <a:off x="555071" y="712904"/>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游ゴシック" panose="020F0502020204030204"/>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D84FB9C1-33C0-CCD9-7006-6DABB89883B9}"/>
              </a:ext>
            </a:extLst>
          </p:cNvPr>
          <p:cNvSpPr txBox="1"/>
          <p:nvPr/>
        </p:nvSpPr>
        <p:spPr>
          <a:xfrm>
            <a:off x="4987833" y="3259332"/>
            <a:ext cx="1914885" cy="261610"/>
          </a:xfrm>
          <a:prstGeom prst="rect">
            <a:avLst/>
          </a:prstGeom>
          <a:solidFill>
            <a:schemeClr val="bg1"/>
          </a:solidFill>
        </p:spPr>
        <p:txBody>
          <a:bodyPr wrap="square" rtlCol="0">
            <a:spAutoFit/>
          </a:bodyPr>
          <a:lstStyle/>
          <a:p>
            <a:r>
              <a:rPr kumimoji="1" lang="en-US" altLang="ja-JP" sz="1050" b="1" dirty="0">
                <a:solidFill>
                  <a:srgbClr val="C00000"/>
                </a:solidFill>
              </a:rPr>
              <a:t>BA</a:t>
            </a:r>
            <a:r>
              <a:rPr kumimoji="1" lang="ja-JP" altLang="en-US" sz="1050" b="1" dirty="0">
                <a:solidFill>
                  <a:srgbClr val="C00000"/>
                </a:solidFill>
              </a:rPr>
              <a:t>（日欧協力）の枠で実施</a:t>
            </a:r>
          </a:p>
        </p:txBody>
      </p:sp>
    </p:spTree>
    <p:extLst>
      <p:ext uri="{BB962C8B-B14F-4D97-AF65-F5344CB8AC3E}">
        <p14:creationId xmlns:p14="http://schemas.microsoft.com/office/powerpoint/2010/main" val="327799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21" grpId="0"/>
      <p:bldP spid="23" grpId="0"/>
      <p:bldP spid="27" grpId="0"/>
      <p:bldP spid="29" grpId="0" animBg="1"/>
      <p:bldP spid="28" grpId="0"/>
      <p:bldP spid="31" grpId="0" animBg="1"/>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00EA3-4A66-3951-00F7-AC84A217363F}"/>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F37A8007-0859-1007-00BD-2B0A76354780}"/>
              </a:ext>
            </a:extLst>
          </p:cNvPr>
          <p:cNvSpPr txBox="1"/>
          <p:nvPr/>
        </p:nvSpPr>
        <p:spPr>
          <a:xfrm>
            <a:off x="280165" y="62166"/>
            <a:ext cx="11514568" cy="6494085"/>
          </a:xfrm>
          <a:prstGeom prst="rect">
            <a:avLst/>
          </a:prstGeom>
          <a:noFill/>
        </p:spPr>
        <p:txBody>
          <a:bodyPr wrap="square">
            <a:spAutoFit/>
          </a:bodyPr>
          <a:lstStyle/>
          <a:p>
            <a:r>
              <a:rPr lang="ja-JP" altLang="en-US" sz="2400" u="sng" dirty="0">
                <a:latin typeface="ＭＳ Ｐゴシック" panose="020B0600070205080204" pitchFamily="50" charset="-128"/>
                <a:ea typeface="ＭＳ Ｐゴシック" panose="020B0600070205080204" pitchFamily="50" charset="-128"/>
              </a:rPr>
              <a:t>強力中性子源に関する様々な見方</a:t>
            </a:r>
            <a:endParaRPr lang="en-US" altLang="ja-JP" sz="2400" u="sng" dirty="0">
              <a:latin typeface="ＭＳ Ｐゴシック" panose="020B0600070205080204" pitchFamily="50" charset="-128"/>
              <a:ea typeface="ＭＳ Ｐゴシック" panose="020B0600070205080204" pitchFamily="50" charset="-128"/>
            </a:endParaRPr>
          </a:p>
          <a:p>
            <a:endParaRPr lang="en-US" altLang="ja-JP" sz="2000" u="sng"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１．材料、炉工学コミュニティーにおける強力中性子源に関する意見</a:t>
            </a:r>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lang="ja-JP" altLang="en-US" sz="2000" u="sng" dirty="0">
                <a:solidFill>
                  <a:schemeClr val="accent6">
                    <a:lumMod val="75000"/>
                  </a:schemeClr>
                </a:solidFill>
                <a:latin typeface="ＭＳ Ｐゴシック" panose="020B0600070205080204" pitchFamily="50" charset="-128"/>
                <a:ea typeface="ＭＳ Ｐゴシック" panose="020B0600070205080204" pitchFamily="50" charset="-128"/>
              </a:rPr>
              <a:t>レベル </a:t>
            </a:r>
            <a:r>
              <a:rPr lang="en-US" altLang="ja-JP" sz="2000" u="sng" dirty="0">
                <a:solidFill>
                  <a:schemeClr val="accent6">
                    <a:lumMod val="75000"/>
                  </a:schemeClr>
                </a:solidFill>
                <a:latin typeface="ＭＳ Ｐゴシック" panose="020B0600070205080204" pitchFamily="50" charset="-128"/>
                <a:ea typeface="ＭＳ Ｐゴシック" panose="020B0600070205080204" pitchFamily="50" charset="-128"/>
              </a:rPr>
              <a:t>0</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solidFill>
                  <a:srgbClr val="0000CC"/>
                </a:solidFill>
                <a:latin typeface="ＭＳ Ｐゴシック" panose="020B0600070205080204" pitchFamily="50" charset="-128"/>
                <a:ea typeface="ＭＳ Ｐゴシック" panose="020B0600070205080204" pitchFamily="50" charset="-128"/>
              </a:rPr>
              <a:t>強力中性子源は必要ない</a:t>
            </a:r>
            <a:endParaRPr lang="en-US" altLang="ja-JP" sz="2000" dirty="0">
              <a:solidFill>
                <a:srgbClr val="0000CC"/>
              </a:solidFill>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solidFill>
                  <a:schemeClr val="accent6">
                    <a:lumMod val="75000"/>
                  </a:schemeClr>
                </a:solidFill>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solidFill>
                  <a:srgbClr val="0000CC"/>
                </a:solidFill>
                <a:latin typeface="ＭＳ Ｐゴシック" panose="020B0600070205080204" pitchFamily="50" charset="-128"/>
                <a:ea typeface="ＭＳ Ｐゴシック" panose="020B0600070205080204" pitchFamily="50" charset="-128"/>
              </a:rPr>
              <a:t>体積中性子源（プラズマ）こそ必要</a:t>
            </a:r>
            <a:endParaRPr lang="en-US" altLang="ja-JP" sz="2000" dirty="0">
              <a:solidFill>
                <a:srgbClr val="0000CC"/>
              </a:solidFill>
              <a:latin typeface="ＭＳ Ｐゴシック" panose="020B0600070205080204" pitchFamily="50" charset="-128"/>
              <a:ea typeface="ＭＳ Ｐゴシック" panose="020B0600070205080204" pitchFamily="50" charset="-128"/>
            </a:endParaRPr>
          </a:p>
          <a:p>
            <a:r>
              <a:rPr lang="ja-JP" altLang="en-US" sz="2000" dirty="0">
                <a:solidFill>
                  <a:srgbClr val="0000CC"/>
                </a:solidFill>
                <a:latin typeface="ＭＳ Ｐゴシック" panose="020B0600070205080204" pitchFamily="50" charset="-128"/>
                <a:ea typeface="ＭＳ Ｐゴシック" panose="020B0600070205080204" pitchFamily="50" charset="-128"/>
              </a:rPr>
              <a:t>　</a:t>
            </a:r>
            <a:r>
              <a:rPr lang="en-US" altLang="ja-JP" sz="2000" dirty="0">
                <a:solidFill>
                  <a:schemeClr val="accent6">
                    <a:lumMod val="75000"/>
                  </a:schemeClr>
                </a:solidFill>
                <a:latin typeface="ＭＳ Ｐゴシック" panose="020B0600070205080204" pitchFamily="50" charset="-128"/>
                <a:ea typeface="ＭＳ Ｐゴシック" panose="020B0600070205080204" pitchFamily="50" charset="-128"/>
              </a:rPr>
              <a:t>|</a:t>
            </a:r>
            <a:r>
              <a:rPr lang="en-US" altLang="ja-JP" sz="2000" dirty="0">
                <a:solidFill>
                  <a:srgbClr val="0000CC"/>
                </a:solidFill>
                <a:latin typeface="ＭＳ Ｐゴシック" panose="020B0600070205080204" pitchFamily="50" charset="-128"/>
                <a:ea typeface="ＭＳ Ｐゴシック" panose="020B0600070205080204" pitchFamily="50" charset="-128"/>
              </a:rPr>
              <a:t>			</a:t>
            </a:r>
            <a:r>
              <a:rPr lang="ja-JP" altLang="en-US" sz="2000" dirty="0">
                <a:solidFill>
                  <a:srgbClr val="0000CC"/>
                </a:solidFill>
                <a:latin typeface="ＭＳ Ｐゴシック" panose="020B0600070205080204" pitchFamily="50" charset="-128"/>
                <a:ea typeface="ＭＳ Ｐゴシック" panose="020B0600070205080204" pitchFamily="50" charset="-128"/>
              </a:rPr>
              <a:t>監視試験片により運転継続すればよい。材料の照射挙動の事前確認は不要</a:t>
            </a:r>
            <a:endParaRPr lang="en-US" altLang="ja-JP" sz="2000" dirty="0">
              <a:solidFill>
                <a:srgbClr val="0000CC"/>
              </a:solidFill>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　</a:t>
            </a:r>
            <a:r>
              <a:rPr lang="en-US" altLang="ja-JP" sz="2000" dirty="0">
                <a:solidFill>
                  <a:schemeClr val="accent6">
                    <a:lumMod val="75000"/>
                  </a:schemeClr>
                </a:solidFill>
                <a:latin typeface="ＭＳ Ｐゴシック" panose="020B0600070205080204" pitchFamily="50" charset="-128"/>
                <a:ea typeface="ＭＳ Ｐゴシック" panose="020B0600070205080204" pitchFamily="50" charset="-128"/>
              </a:rPr>
              <a:t>|</a:t>
            </a:r>
            <a:r>
              <a:rPr lang="en-US" altLang="ja-JP" sz="2000" dirty="0">
                <a:solidFill>
                  <a:srgbClr val="C00000"/>
                </a:solidFill>
                <a:latin typeface="ＭＳ Ｐゴシック" panose="020B0600070205080204" pitchFamily="50" charset="-128"/>
                <a:ea typeface="ＭＳ Ｐゴシック" panose="020B0600070205080204" pitchFamily="50" charset="-128"/>
              </a:rPr>
              <a:t>			</a:t>
            </a:r>
            <a:r>
              <a:rPr lang="ja-JP" altLang="en-US" sz="2000" dirty="0">
                <a:solidFill>
                  <a:srgbClr val="C00000"/>
                </a:solidFill>
                <a:latin typeface="ＭＳ Ｐゴシック" panose="020B0600070205080204" pitchFamily="50" charset="-128"/>
                <a:ea typeface="ＭＳ Ｐゴシック" panose="020B0600070205080204" pitchFamily="50" charset="-128"/>
              </a:rPr>
              <a:t>（</a:t>
            </a:r>
            <a:r>
              <a:rPr lang="en-US" altLang="ja-JP" sz="2000" dirty="0">
                <a:solidFill>
                  <a:srgbClr val="C00000"/>
                </a:solidFill>
                <a:latin typeface="ＭＳ Ｐゴシック" panose="020B0600070205080204" pitchFamily="50" charset="-128"/>
                <a:ea typeface="ＭＳ Ｐゴシック" panose="020B0600070205080204" pitchFamily="50" charset="-128"/>
              </a:rPr>
              <a:t>??</a:t>
            </a:r>
            <a:r>
              <a:rPr lang="ja-JP" altLang="en-US" sz="2000" dirty="0">
                <a:solidFill>
                  <a:srgbClr val="C00000"/>
                </a:solidFill>
                <a:latin typeface="ＭＳ Ｐゴシック" panose="020B0600070205080204" pitchFamily="50" charset="-128"/>
                <a:ea typeface="ＭＳ Ｐゴシック" panose="020B0600070205080204" pitchFamily="50" charset="-128"/>
              </a:rPr>
              <a:t>）</a:t>
            </a:r>
            <a:endParaRPr lang="en-US" altLang="ja-JP" sz="2000" dirty="0">
              <a:solidFill>
                <a:srgbClr val="C00000"/>
              </a:solidFill>
              <a:latin typeface="ＭＳ Ｐゴシック" panose="020B0600070205080204" pitchFamily="50" charset="-128"/>
              <a:ea typeface="ＭＳ Ｐゴシック" panose="020B0600070205080204" pitchFamily="50" charset="-128"/>
            </a:endParaRPr>
          </a:p>
          <a:p>
            <a:r>
              <a:rPr lang="ja-JP" altLang="en-US" sz="2000" dirty="0">
                <a:solidFill>
                  <a:srgbClr val="C00000"/>
                </a:solidFill>
                <a:latin typeface="ＭＳ Ｐゴシック" panose="020B0600070205080204" pitchFamily="50" charset="-128"/>
                <a:ea typeface="ＭＳ Ｐゴシック" panose="020B0600070205080204" pitchFamily="50" charset="-128"/>
              </a:rPr>
              <a:t>　</a:t>
            </a:r>
            <a:r>
              <a:rPr lang="en-US" altLang="ja-JP" sz="2000" dirty="0">
                <a:solidFill>
                  <a:schemeClr val="accent6">
                    <a:lumMod val="75000"/>
                  </a:schemeClr>
                </a:solidFill>
                <a:latin typeface="ＭＳ Ｐゴシック" panose="020B0600070205080204" pitchFamily="50" charset="-128"/>
                <a:ea typeface="ＭＳ Ｐゴシック" panose="020B0600070205080204" pitchFamily="50" charset="-128"/>
              </a:rPr>
              <a:t>|</a:t>
            </a:r>
          </a:p>
          <a:p>
            <a:r>
              <a:rPr lang="ja-JP" altLang="en-US" sz="2000" u="sng" dirty="0">
                <a:solidFill>
                  <a:schemeClr val="accent6">
                    <a:lumMod val="75000"/>
                  </a:schemeClr>
                </a:solidFill>
                <a:latin typeface="ＭＳ Ｐゴシック" panose="020B0600070205080204" pitchFamily="50" charset="-128"/>
                <a:ea typeface="ＭＳ Ｐゴシック" panose="020B0600070205080204" pitchFamily="50" charset="-128"/>
              </a:rPr>
              <a:t>レベル </a:t>
            </a:r>
            <a:r>
              <a:rPr lang="en-US" altLang="ja-JP" sz="2000" u="sng" dirty="0">
                <a:solidFill>
                  <a:schemeClr val="accent6">
                    <a:lumMod val="75000"/>
                  </a:schemeClr>
                </a:solidFill>
                <a:latin typeface="ＭＳ Ｐゴシック" panose="020B0600070205080204" pitchFamily="50" charset="-128"/>
                <a:ea typeface="ＭＳ Ｐゴシック" panose="020B0600070205080204" pitchFamily="50" charset="-128"/>
              </a:rPr>
              <a:t>10</a:t>
            </a:r>
            <a:r>
              <a:rPr lang="ja-JP" altLang="en-US" sz="2000" u="sng" dirty="0">
                <a:solidFill>
                  <a:schemeClr val="accent6">
                    <a:lumMod val="75000"/>
                  </a:schemeClr>
                </a:solidFill>
                <a:latin typeface="ＭＳ Ｐゴシック" panose="020B0600070205080204" pitchFamily="50" charset="-128"/>
                <a:ea typeface="ＭＳ Ｐゴシック" panose="020B0600070205080204" pitchFamily="50" charset="-128"/>
              </a:rPr>
              <a:t>　</a:t>
            </a:r>
            <a:r>
              <a:rPr lang="en-US" altLang="ja-JP" sz="2000" dirty="0">
                <a:latin typeface="ＭＳ Ｐゴシック" panose="020B0600070205080204" pitchFamily="50" charset="-128"/>
                <a:ea typeface="ＭＳ Ｐゴシック" panose="020B0600070205080204" pitchFamily="50" charset="-128"/>
              </a:rPr>
              <a:t>	</a:t>
            </a:r>
            <a:r>
              <a:rPr lang="ja-JP" altLang="en-US" sz="2000" dirty="0">
                <a:solidFill>
                  <a:srgbClr val="0000CC"/>
                </a:solidFill>
                <a:latin typeface="ＭＳ Ｐゴシック" panose="020B0600070205080204" pitchFamily="50" charset="-128"/>
                <a:ea typeface="ＭＳ Ｐゴシック" panose="020B0600070205080204" pitchFamily="50" charset="-128"/>
              </a:rPr>
              <a:t>核融合開発には材料の強力中性子源による挙動評価は必須</a:t>
            </a:r>
            <a:endParaRPr lang="en-US" altLang="ja-JP" sz="2000" dirty="0">
              <a:solidFill>
                <a:srgbClr val="0000CC"/>
              </a:solidFill>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			</a:t>
            </a:r>
            <a:r>
              <a:rPr lang="ja-JP" altLang="en-US" sz="2000" dirty="0">
                <a:solidFill>
                  <a:srgbClr val="0000CC"/>
                </a:solidFill>
                <a:latin typeface="ＭＳ Ｐゴシック" panose="020B0600070205080204" pitchFamily="50" charset="-128"/>
                <a:ea typeface="ＭＳ Ｐゴシック" panose="020B0600070205080204" pitchFamily="50" charset="-128"/>
              </a:rPr>
              <a:t>（強力中性子源が実現しなければ核融合はあきらめるのか？というレトリック）</a:t>
            </a:r>
            <a:endParaRPr lang="en-US" altLang="ja-JP" sz="2000" dirty="0">
              <a:solidFill>
                <a:srgbClr val="0000CC"/>
              </a:solidFill>
              <a:latin typeface="ＭＳ Ｐゴシック" panose="020B0600070205080204" pitchFamily="50" charset="-128"/>
              <a:ea typeface="ＭＳ Ｐゴシック" panose="020B0600070205080204" pitchFamily="50" charset="-128"/>
            </a:endParaRPr>
          </a:p>
          <a:p>
            <a:endParaRPr lang="en-US" altLang="ja-JP" sz="1200" dirty="0">
              <a:solidFill>
                <a:srgbClr val="0000CC"/>
              </a:solidFill>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	</a:t>
            </a:r>
            <a:r>
              <a:rPr lang="ja-JP" altLang="en-US" sz="2000" dirty="0">
                <a:solidFill>
                  <a:srgbClr val="C00000"/>
                </a:solidFill>
                <a:latin typeface="ＭＳ Ｐゴシック" panose="020B0600070205080204" pitchFamily="50" charset="-128"/>
                <a:ea typeface="ＭＳ Ｐゴシック" panose="020B0600070205080204" pitchFamily="50" charset="-128"/>
              </a:rPr>
              <a:t>大勢はレベル</a:t>
            </a:r>
            <a:r>
              <a:rPr lang="en-US" altLang="ja-JP" sz="2000" dirty="0">
                <a:solidFill>
                  <a:srgbClr val="C00000"/>
                </a:solidFill>
                <a:latin typeface="ＭＳ Ｐゴシック" panose="020B0600070205080204" pitchFamily="50" charset="-128"/>
                <a:ea typeface="ＭＳ Ｐゴシック" panose="020B0600070205080204" pitchFamily="50" charset="-128"/>
              </a:rPr>
              <a:t>10</a:t>
            </a:r>
            <a:r>
              <a:rPr lang="ja-JP" altLang="en-US" sz="2000" dirty="0">
                <a:solidFill>
                  <a:srgbClr val="C00000"/>
                </a:solidFill>
                <a:latin typeface="ＭＳ Ｐゴシック" panose="020B0600070205080204" pitchFamily="50" charset="-128"/>
                <a:ea typeface="ＭＳ Ｐゴシック" panose="020B0600070205080204" pitchFamily="50" charset="-128"/>
              </a:rPr>
              <a:t>に近い</a:t>
            </a:r>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lang="ja-JP" altLang="en-US" sz="2000" dirty="0">
                <a:latin typeface="ＭＳ Ｐゴシック" panose="020B0600070205080204" pitchFamily="50" charset="-128"/>
                <a:ea typeface="ＭＳ Ｐゴシック" panose="020B0600070205080204" pitchFamily="50" charset="-128"/>
              </a:rPr>
              <a:t>２．核融合開発は加速を進めつつあり、タイムリーに貢献できるかという視点が重要度を増している</a:t>
            </a:r>
            <a:endParaRPr lang="en-US" altLang="ja-JP" sz="2000" dirty="0">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lang="en-US" altLang="ja-JP" sz="2000" dirty="0">
                <a:latin typeface="ＭＳ Ｐゴシック" panose="020B0600070205080204" pitchFamily="50" charset="-128"/>
                <a:ea typeface="ＭＳ Ｐゴシック" panose="020B0600070205080204" pitchFamily="50" charset="-128"/>
              </a:rPr>
              <a:t>		</a:t>
            </a:r>
            <a:r>
              <a:rPr lang="ja-JP" altLang="en-US" sz="2000" dirty="0">
                <a:solidFill>
                  <a:srgbClr val="0000CC"/>
                </a:solidFill>
                <a:latin typeface="ＭＳ Ｐゴシック" panose="020B0600070205080204" pitchFamily="50" charset="-128"/>
                <a:ea typeface="ＭＳ Ｐゴシック" panose="020B0600070205080204" pitchFamily="50" charset="-128"/>
              </a:rPr>
              <a:t>核融合炉ができてから強力中性子源ができるようでは困る</a:t>
            </a:r>
            <a:r>
              <a:rPr lang="ja-JP" altLang="en-US" sz="2000" dirty="0">
                <a:solidFill>
                  <a:srgbClr val="C00000"/>
                </a:solidFill>
                <a:latin typeface="ＭＳ Ｐゴシック" panose="020B0600070205080204" pitchFamily="50" charset="-128"/>
                <a:ea typeface="ＭＳ Ｐゴシック" panose="020B0600070205080204" pitchFamily="50" charset="-128"/>
              </a:rPr>
              <a:t>　</a:t>
            </a:r>
            <a:r>
              <a:rPr lang="en-US" altLang="ja-JP" sz="2000" dirty="0">
                <a:solidFill>
                  <a:srgbClr val="C00000"/>
                </a:solidFill>
                <a:latin typeface="ＭＳ Ｐゴシック" panose="020B0600070205080204" pitchFamily="50" charset="-128"/>
                <a:ea typeface="ＭＳ Ｐゴシック" panose="020B0600070205080204" pitchFamily="50" charset="-128"/>
              </a:rPr>
              <a:t>(??)</a:t>
            </a:r>
          </a:p>
          <a:p>
            <a:r>
              <a:rPr lang="en-US" altLang="ja-JP" sz="2000" dirty="0">
                <a:solidFill>
                  <a:srgbClr val="0000CC"/>
                </a:solidFill>
                <a:latin typeface="ＭＳ Ｐゴシック" panose="020B0600070205080204" pitchFamily="50" charset="-128"/>
                <a:ea typeface="ＭＳ Ｐゴシック" panose="020B0600070205080204" pitchFamily="50" charset="-128"/>
              </a:rPr>
              <a:t>		</a:t>
            </a:r>
            <a:r>
              <a:rPr lang="ja-JP" altLang="en-US" sz="2000" dirty="0">
                <a:solidFill>
                  <a:srgbClr val="C00000"/>
                </a:solidFill>
                <a:latin typeface="ＭＳ Ｐゴシック" panose="020B0600070205080204" pitchFamily="50" charset="-128"/>
                <a:ea typeface="ＭＳ Ｐゴシック" panose="020B0600070205080204" pitchFamily="50" charset="-128"/>
              </a:rPr>
              <a:t>核融合炉は、社会実装に向け、さらにその後も進歩を繰り返すので</a:t>
            </a:r>
            <a:endParaRPr lang="en-US" altLang="ja-JP" sz="2000" dirty="0">
              <a:solidFill>
                <a:srgbClr val="C00000"/>
              </a:solidFill>
              <a:latin typeface="ＭＳ Ｐゴシック" panose="020B0600070205080204" pitchFamily="50" charset="-128"/>
              <a:ea typeface="ＭＳ Ｐゴシック" panose="020B0600070205080204" pitchFamily="50" charset="-128"/>
            </a:endParaRPr>
          </a:p>
          <a:p>
            <a:r>
              <a:rPr lang="en-US" altLang="ja-JP" sz="2000" dirty="0">
                <a:solidFill>
                  <a:srgbClr val="C00000"/>
                </a:solidFill>
                <a:latin typeface="ＭＳ Ｐゴシック" panose="020B0600070205080204" pitchFamily="50" charset="-128"/>
                <a:ea typeface="ＭＳ Ｐゴシック" panose="020B0600070205080204" pitchFamily="50" charset="-128"/>
              </a:rPr>
              <a:t>		</a:t>
            </a:r>
            <a:r>
              <a:rPr lang="ja-JP" altLang="en-US" sz="2000" dirty="0">
                <a:solidFill>
                  <a:srgbClr val="C00000"/>
                </a:solidFill>
                <a:latin typeface="ＭＳ Ｐゴシック" panose="020B0600070205080204" pitchFamily="50" charset="-128"/>
                <a:ea typeface="ＭＳ Ｐゴシック" panose="020B0600070205080204" pitchFamily="50" charset="-128"/>
              </a:rPr>
              <a:t>いつの時代も強力中性子源が必要、強力中性子源の高度化は意義がある</a:t>
            </a:r>
            <a:endParaRPr lang="en-US" altLang="ja-JP" sz="2000" dirty="0">
              <a:solidFill>
                <a:srgbClr val="C00000"/>
              </a:solidFill>
              <a:latin typeface="ＭＳ Ｐゴシック" panose="020B0600070205080204" pitchFamily="50" charset="-128"/>
              <a:ea typeface="ＭＳ Ｐゴシック" panose="020B0600070205080204" pitchFamily="50" charset="-128"/>
            </a:endParaRPr>
          </a:p>
          <a:p>
            <a:endParaRPr lang="en-US" altLang="ja-JP" sz="2000" dirty="0">
              <a:latin typeface="ＭＳ Ｐゴシック" panose="020B0600070205080204" pitchFamily="50" charset="-128"/>
              <a:ea typeface="ＭＳ Ｐゴシック" panose="020B0600070205080204" pitchFamily="50" charset="-128"/>
            </a:endParaRPr>
          </a:p>
          <a:p>
            <a:r>
              <a:rPr lang="ja-JP" altLang="en-US" sz="2000" b="1" u="sng" dirty="0">
                <a:solidFill>
                  <a:schemeClr val="accent6">
                    <a:lumMod val="50000"/>
                  </a:schemeClr>
                </a:solidFill>
                <a:latin typeface="ＭＳ Ｐゴシック" panose="020B0600070205080204" pitchFamily="50" charset="-128"/>
                <a:ea typeface="ＭＳ Ｐゴシック" panose="020B0600070205080204" pitchFamily="50" charset="-128"/>
              </a:rPr>
              <a:t>本日は、大強度中性子源が近未来に実現するなら、という前提でその意義と要望についてお話しします</a:t>
            </a:r>
            <a:endParaRPr lang="en-US" altLang="ja-JP" sz="2000" b="1" u="sng"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sp>
        <p:nvSpPr>
          <p:cNvPr id="4" name="スライド番号プレースホルダ 3">
            <a:extLst>
              <a:ext uri="{FF2B5EF4-FFF2-40B4-BE49-F238E27FC236}">
                <a16:creationId xmlns:a16="http://schemas.microsoft.com/office/drawing/2014/main" id="{F79CF0E3-2A34-592E-E190-CB48B9BF8464}"/>
              </a:ext>
            </a:extLst>
          </p:cNvPr>
          <p:cNvSpPr>
            <a:spLocks noGrp="1"/>
          </p:cNvSpPr>
          <p:nvPr>
            <p:ph type="sldNum" sz="quarter" idx="12"/>
          </p:nvPr>
        </p:nvSpPr>
        <p:spPr bwMode="auto">
          <a:xfrm>
            <a:off x="9973505" y="6354626"/>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3</a:t>
            </a:fld>
            <a:endParaRPr lang="ja-JP" altLang="en-US" sz="1600" dirty="0">
              <a:solidFill>
                <a:srgbClr val="898989"/>
              </a:solidFill>
            </a:endParaRPr>
          </a:p>
        </p:txBody>
      </p:sp>
    </p:spTree>
    <p:extLst>
      <p:ext uri="{BB962C8B-B14F-4D97-AF65-F5344CB8AC3E}">
        <p14:creationId xmlns:p14="http://schemas.microsoft.com/office/powerpoint/2010/main" val="1827236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3C9450C-C5F2-C68B-6109-ECF26E5ED15A}"/>
              </a:ext>
            </a:extLst>
          </p:cNvPr>
          <p:cNvSpPr txBox="1"/>
          <p:nvPr/>
        </p:nvSpPr>
        <p:spPr>
          <a:xfrm>
            <a:off x="908083" y="1921398"/>
            <a:ext cx="10218830" cy="1624484"/>
          </a:xfrm>
          <a:prstGeom prst="rect">
            <a:avLst/>
          </a:prstGeom>
          <a:noFill/>
        </p:spPr>
        <p:txBody>
          <a:bodyPr wrap="square">
            <a:spAutoFit/>
          </a:bodyPr>
          <a:lstStyle/>
          <a:p>
            <a:pPr algn="ctr">
              <a:lnSpc>
                <a:spcPct val="150000"/>
              </a:lnSpc>
            </a:pPr>
            <a:r>
              <a:rPr lang="ja-JP" altLang="en-US" sz="3600" dirty="0">
                <a:latin typeface="ＭＳ Ｐゴシック" panose="020B0600070205080204" pitchFamily="50" charset="-128"/>
                <a:ea typeface="ＭＳ Ｐゴシック" panose="020B0600070205080204" pitchFamily="50" charset="-128"/>
              </a:rPr>
              <a:t>大強度中性子源による核融合炉研究開発の加速</a:t>
            </a:r>
            <a:endParaRPr lang="en-US" altLang="ja-JP" sz="3600" dirty="0">
              <a:latin typeface="ＭＳ Ｐゴシック" panose="020B0600070205080204" pitchFamily="50" charset="-128"/>
              <a:ea typeface="ＭＳ Ｐゴシック" panose="020B0600070205080204" pitchFamily="50" charset="-128"/>
            </a:endParaRPr>
          </a:p>
          <a:p>
            <a:pPr algn="ctr">
              <a:lnSpc>
                <a:spcPct val="150000"/>
              </a:lnSpc>
            </a:pPr>
            <a:r>
              <a:rPr lang="ja-JP" altLang="en-US" sz="3600" dirty="0">
                <a:latin typeface="ＭＳ Ｐゴシック" panose="020B0600070205080204" pitchFamily="50" charset="-128"/>
                <a:ea typeface="ＭＳ Ｐゴシック" panose="020B0600070205080204" pitchFamily="50" charset="-128"/>
              </a:rPr>
              <a:t>（ゲームチェンジャーとなるには）</a:t>
            </a:r>
            <a:endParaRPr lang="ja-JP" altLang="en-US" sz="28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 3">
            <a:extLst>
              <a:ext uri="{FF2B5EF4-FFF2-40B4-BE49-F238E27FC236}">
                <a16:creationId xmlns:a16="http://schemas.microsoft.com/office/drawing/2014/main" id="{2EB3C3E1-A86C-CF73-5A4D-1DFA5B6810B6}"/>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4</a:t>
            </a:fld>
            <a:endParaRPr lang="ja-JP" altLang="en-US" sz="1600" dirty="0">
              <a:solidFill>
                <a:srgbClr val="898989"/>
              </a:solidFill>
            </a:endParaRPr>
          </a:p>
        </p:txBody>
      </p:sp>
    </p:spTree>
    <p:extLst>
      <p:ext uri="{BB962C8B-B14F-4D97-AF65-F5344CB8AC3E}">
        <p14:creationId xmlns:p14="http://schemas.microsoft.com/office/powerpoint/2010/main" val="162208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テキスト ボックス 3">
            <a:extLst>
              <a:ext uri="{FF2B5EF4-FFF2-40B4-BE49-F238E27FC236}">
                <a16:creationId xmlns:a16="http://schemas.microsoft.com/office/drawing/2014/main" id="{8F06B889-6325-499A-AA4C-2BD3A4642046}"/>
              </a:ext>
            </a:extLst>
          </p:cNvPr>
          <p:cNvSpPr txBox="1">
            <a:spLocks noChangeArrowheads="1"/>
          </p:cNvSpPr>
          <p:nvPr/>
        </p:nvSpPr>
        <p:spPr bwMode="auto">
          <a:xfrm>
            <a:off x="1682751" y="83630"/>
            <a:ext cx="8640763"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fontAlgn="base">
              <a:lnSpc>
                <a:spcPts val="3200"/>
              </a:lnSpc>
              <a:spcBef>
                <a:spcPct val="0"/>
              </a:spcBef>
              <a:spcAft>
                <a:spcPct val="0"/>
              </a:spcAft>
              <a:buNone/>
            </a:pPr>
            <a:r>
              <a:rPr lang="ja-JP" altLang="en-US" sz="2800" dirty="0">
                <a:solidFill>
                  <a:prstClr val="black"/>
                </a:solidFill>
                <a:latin typeface="Arial" panose="020B0604020202020204" pitchFamily="34" charset="0"/>
                <a:cs typeface="Arial" panose="020B0604020202020204" pitchFamily="34" charset="0"/>
              </a:rPr>
              <a:t>核分裂中性子と核融合中性子の照射効果の違い</a:t>
            </a:r>
            <a:endParaRPr lang="en-US" altLang="ja-JP" sz="2800" dirty="0">
              <a:solidFill>
                <a:prstClr val="black"/>
              </a:solidFill>
              <a:latin typeface="Arial" panose="020B0604020202020204" pitchFamily="34" charset="0"/>
              <a:cs typeface="Arial" panose="020B0604020202020204" pitchFamily="34" charset="0"/>
            </a:endParaRPr>
          </a:p>
        </p:txBody>
      </p:sp>
      <p:pic>
        <p:nvPicPr>
          <p:cNvPr id="32773" name="図 1">
            <a:extLst>
              <a:ext uri="{FF2B5EF4-FFF2-40B4-BE49-F238E27FC236}">
                <a16:creationId xmlns:a16="http://schemas.microsoft.com/office/drawing/2014/main" id="{D62970F6-9EEB-4327-85EA-3BA35D92CF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62688" y="813470"/>
            <a:ext cx="4524964" cy="4366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テキスト ボックス 23">
            <a:extLst>
              <a:ext uri="{FF2B5EF4-FFF2-40B4-BE49-F238E27FC236}">
                <a16:creationId xmlns:a16="http://schemas.microsoft.com/office/drawing/2014/main" id="{04FC2945-8AC0-4035-BBF4-A3733F28C646}"/>
              </a:ext>
            </a:extLst>
          </p:cNvPr>
          <p:cNvSpPr txBox="1">
            <a:spLocks noChangeArrowheads="1"/>
          </p:cNvSpPr>
          <p:nvPr/>
        </p:nvSpPr>
        <p:spPr bwMode="auto">
          <a:xfrm>
            <a:off x="2165984" y="5350212"/>
            <a:ext cx="4524964"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ts val="600"/>
              </a:spcBef>
              <a:spcAft>
                <a:spcPct val="0"/>
              </a:spcAft>
              <a:buNone/>
            </a:pPr>
            <a:r>
              <a:rPr lang="ja-JP" altLang="en-US" sz="1600" b="1" dirty="0">
                <a:solidFill>
                  <a:srgbClr val="C00000"/>
                </a:solidFill>
                <a:latin typeface="Arial" panose="020B0604020202020204" pitchFamily="34" charset="0"/>
                <a:cs typeface="Arial" panose="020B0604020202020204" pitchFamily="34" charset="0"/>
              </a:rPr>
              <a:t>核分裂炉に比べ約</a:t>
            </a:r>
            <a:r>
              <a:rPr lang="en-US" altLang="ja-JP" sz="1600" b="1" dirty="0">
                <a:solidFill>
                  <a:srgbClr val="C00000"/>
                </a:solidFill>
                <a:latin typeface="Arial" panose="020B0604020202020204" pitchFamily="34" charset="0"/>
                <a:cs typeface="Arial" panose="020B0604020202020204" pitchFamily="34" charset="0"/>
              </a:rPr>
              <a:t>100</a:t>
            </a:r>
            <a:r>
              <a:rPr lang="ja-JP" altLang="en-US" sz="1600" b="1" dirty="0">
                <a:solidFill>
                  <a:srgbClr val="C00000"/>
                </a:solidFill>
                <a:latin typeface="Arial" panose="020B0604020202020204" pitchFamily="34" charset="0"/>
                <a:cs typeface="Arial" panose="020B0604020202020204" pitchFamily="34" charset="0"/>
              </a:rPr>
              <a:t>倍のヘリウムが発生する</a:t>
            </a:r>
            <a:endParaRPr lang="en-US" altLang="ja-JP" sz="1600" b="1" dirty="0">
              <a:solidFill>
                <a:srgbClr val="C00000"/>
              </a:solidFill>
              <a:latin typeface="Arial" panose="020B0604020202020204" pitchFamily="34" charset="0"/>
              <a:cs typeface="Arial" panose="020B0604020202020204" pitchFamily="34" charset="0"/>
            </a:endParaRPr>
          </a:p>
          <a:p>
            <a:pPr fontAlgn="base">
              <a:spcBef>
                <a:spcPts val="600"/>
              </a:spcBef>
              <a:spcAft>
                <a:spcPct val="0"/>
              </a:spcAft>
              <a:buNone/>
            </a:pPr>
            <a:r>
              <a:rPr lang="ja-JP" altLang="en-US" sz="1600" b="1" dirty="0">
                <a:solidFill>
                  <a:srgbClr val="C00000"/>
                </a:solidFill>
                <a:latin typeface="Arial" panose="020B0604020202020204" pitchFamily="34" charset="0"/>
                <a:cs typeface="Arial" panose="020B0604020202020204" pitchFamily="34" charset="0"/>
              </a:rPr>
              <a:t>粒界脆化などを促進する</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32775" name="正方形/長方形 3">
            <a:extLst>
              <a:ext uri="{FF2B5EF4-FFF2-40B4-BE49-F238E27FC236}">
                <a16:creationId xmlns:a16="http://schemas.microsoft.com/office/drawing/2014/main" id="{185A931C-BC36-4DC1-A62A-617DC1A06CD6}"/>
              </a:ext>
            </a:extLst>
          </p:cNvPr>
          <p:cNvSpPr>
            <a:spLocks noChangeArrowheads="1"/>
          </p:cNvSpPr>
          <p:nvPr/>
        </p:nvSpPr>
        <p:spPr bwMode="auto">
          <a:xfrm>
            <a:off x="2165984" y="6194043"/>
            <a:ext cx="381642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0" fontAlgn="base" hangingPunct="0">
              <a:spcBef>
                <a:spcPct val="0"/>
              </a:spcBef>
              <a:spcAft>
                <a:spcPct val="0"/>
              </a:spcAft>
              <a:buNone/>
            </a:pPr>
            <a:r>
              <a:rPr lang="en-US" altLang="ja-JP" sz="1100" b="1" dirty="0">
                <a:solidFill>
                  <a:srgbClr val="006600"/>
                </a:solidFill>
                <a:latin typeface="Arial" panose="020B0604020202020204" pitchFamily="34" charset="0"/>
              </a:rPr>
              <a:t>Modified from S.J. </a:t>
            </a:r>
            <a:r>
              <a:rPr lang="en-US" altLang="ja-JP" sz="1100" b="1" dirty="0" err="1">
                <a:solidFill>
                  <a:srgbClr val="006600"/>
                </a:solidFill>
                <a:latin typeface="Arial" panose="020B0604020202020204" pitchFamily="34" charset="0"/>
              </a:rPr>
              <a:t>Zinkle</a:t>
            </a:r>
            <a:r>
              <a:rPr lang="en-US" altLang="ja-JP" sz="1100" b="1" dirty="0">
                <a:solidFill>
                  <a:srgbClr val="006600"/>
                </a:solidFill>
                <a:latin typeface="Arial" panose="020B0604020202020204" pitchFamily="34" charset="0"/>
              </a:rPr>
              <a:t> and L.L. Snead (2014)</a:t>
            </a:r>
            <a:endParaRPr lang="ja-JP" altLang="en-US" sz="1100" b="1" dirty="0">
              <a:solidFill>
                <a:srgbClr val="006600"/>
              </a:solidFill>
              <a:latin typeface="Arial" panose="020B0604020202020204" pitchFamily="34" charset="0"/>
            </a:endParaRPr>
          </a:p>
        </p:txBody>
      </p:sp>
      <p:sp>
        <p:nvSpPr>
          <p:cNvPr id="13" name="スライド番号プレースホルダ 3">
            <a:extLst>
              <a:ext uri="{FF2B5EF4-FFF2-40B4-BE49-F238E27FC236}">
                <a16:creationId xmlns:a16="http://schemas.microsoft.com/office/drawing/2014/main" id="{614E4C11-8E4C-413B-A1BD-E9EA83013662}"/>
              </a:ext>
            </a:extLst>
          </p:cNvPr>
          <p:cNvSpPr>
            <a:spLocks noGrp="1"/>
          </p:cNvSpPr>
          <p:nvPr>
            <p:ph type="sldNum" sz="quarter" idx="12"/>
          </p:nvPr>
        </p:nvSpPr>
        <p:spPr bwMode="auto">
          <a:xfrm>
            <a:off x="4672678" y="624524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ct val="0"/>
              </a:spcBef>
              <a:spcAft>
                <a:spcPct val="0"/>
              </a:spcAft>
              <a:buNone/>
            </a:pPr>
            <a:fld id="{9A62FF50-5DD0-4B17-B2AB-AFDE7876CB8A}" type="slidenum">
              <a:rPr lang="ja-JP" altLang="en-US" sz="1600">
                <a:solidFill>
                  <a:srgbClr val="898989"/>
                </a:solidFill>
              </a:rPr>
              <a:pPr fontAlgn="base">
                <a:spcBef>
                  <a:spcPct val="0"/>
                </a:spcBef>
                <a:spcAft>
                  <a:spcPct val="0"/>
                </a:spcAft>
                <a:buNone/>
              </a:pPr>
              <a:t>5</a:t>
            </a:fld>
            <a:endParaRPr lang="ja-JP" altLang="en-US" sz="1600" dirty="0">
              <a:solidFill>
                <a:srgbClr val="898989"/>
              </a:solidFill>
            </a:endParaRPr>
          </a:p>
        </p:txBody>
      </p:sp>
      <p:pic>
        <p:nvPicPr>
          <p:cNvPr id="14" name="図 13">
            <a:extLst>
              <a:ext uri="{FF2B5EF4-FFF2-40B4-BE49-F238E27FC236}">
                <a16:creationId xmlns:a16="http://schemas.microsoft.com/office/drawing/2014/main" id="{37773EDF-A722-402C-A000-35C33F1112EB}"/>
              </a:ext>
            </a:extLst>
          </p:cNvPr>
          <p:cNvPicPr>
            <a:picLocks noChangeAspect="1"/>
          </p:cNvPicPr>
          <p:nvPr/>
        </p:nvPicPr>
        <p:blipFill>
          <a:blip r:embed="rId4"/>
          <a:stretch>
            <a:fillRect/>
          </a:stretch>
        </p:blipFill>
        <p:spPr>
          <a:xfrm>
            <a:off x="115440" y="947713"/>
            <a:ext cx="1847248" cy="2481287"/>
          </a:xfrm>
          <a:prstGeom prst="rect">
            <a:avLst/>
          </a:prstGeom>
        </p:spPr>
      </p:pic>
      <p:sp>
        <p:nvSpPr>
          <p:cNvPr id="15" name="テキスト ボックス 23">
            <a:extLst>
              <a:ext uri="{FF2B5EF4-FFF2-40B4-BE49-F238E27FC236}">
                <a16:creationId xmlns:a16="http://schemas.microsoft.com/office/drawing/2014/main" id="{F56440BF-0672-4EA4-B93C-8BDB60C1A12A}"/>
              </a:ext>
            </a:extLst>
          </p:cNvPr>
          <p:cNvSpPr txBox="1">
            <a:spLocks noChangeArrowheads="1"/>
          </p:cNvSpPr>
          <p:nvPr/>
        </p:nvSpPr>
        <p:spPr bwMode="auto">
          <a:xfrm>
            <a:off x="275348" y="3442757"/>
            <a:ext cx="16873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ts val="1200"/>
              </a:spcBef>
              <a:spcAft>
                <a:spcPct val="0"/>
              </a:spcAft>
              <a:buNone/>
            </a:pPr>
            <a:r>
              <a:rPr lang="ja-JP" altLang="en-US" sz="1400" dirty="0">
                <a:solidFill>
                  <a:srgbClr val="0000CC"/>
                </a:solidFill>
                <a:latin typeface="Arial" panose="020B0604020202020204" pitchFamily="34" charset="0"/>
                <a:cs typeface="Arial" panose="020B0604020202020204" pitchFamily="34" charset="0"/>
              </a:rPr>
              <a:t>ヘリウムを発生する（</a:t>
            </a:r>
            <a:r>
              <a:rPr lang="en-US" altLang="ja-JP" sz="1400" dirty="0">
                <a:solidFill>
                  <a:srgbClr val="0000CC"/>
                </a:solidFill>
                <a:latin typeface="Arial" panose="020B0604020202020204" pitchFamily="34" charset="0"/>
                <a:cs typeface="Arial" panose="020B0604020202020204" pitchFamily="34" charset="0"/>
              </a:rPr>
              <a:t>nα</a:t>
            </a:r>
            <a:r>
              <a:rPr lang="ja-JP" altLang="en-US" sz="1400" dirty="0">
                <a:solidFill>
                  <a:srgbClr val="0000CC"/>
                </a:solidFill>
                <a:latin typeface="Arial" panose="020B0604020202020204" pitchFamily="34" charset="0"/>
                <a:cs typeface="Arial" panose="020B0604020202020204" pitchFamily="34" charset="0"/>
              </a:rPr>
              <a:t>）反応断面積</a:t>
            </a:r>
            <a:endParaRPr lang="en-US" altLang="ja-JP" sz="1400" dirty="0">
              <a:solidFill>
                <a:srgbClr val="0000CC"/>
              </a:solidFill>
              <a:latin typeface="Arial" panose="020B0604020202020204" pitchFamily="34" charset="0"/>
              <a:cs typeface="Arial" panose="020B0604020202020204" pitchFamily="34" charset="0"/>
            </a:endParaRPr>
          </a:p>
        </p:txBody>
      </p:sp>
      <p:pic>
        <p:nvPicPr>
          <p:cNvPr id="8" name="図 7">
            <a:extLst>
              <a:ext uri="{FF2B5EF4-FFF2-40B4-BE49-F238E27FC236}">
                <a16:creationId xmlns:a16="http://schemas.microsoft.com/office/drawing/2014/main" id="{1B5985A6-D413-CD61-6F75-67EF714DC1B7}"/>
              </a:ext>
            </a:extLst>
          </p:cNvPr>
          <p:cNvPicPr>
            <a:picLocks noChangeAspect="1"/>
          </p:cNvPicPr>
          <p:nvPr/>
        </p:nvPicPr>
        <p:blipFill>
          <a:blip r:embed="rId5"/>
          <a:stretch>
            <a:fillRect/>
          </a:stretch>
        </p:blipFill>
        <p:spPr>
          <a:xfrm>
            <a:off x="341980" y="4371548"/>
            <a:ext cx="1514686" cy="1676271"/>
          </a:xfrm>
          <a:prstGeom prst="rect">
            <a:avLst/>
          </a:prstGeom>
        </p:spPr>
      </p:pic>
      <p:sp>
        <p:nvSpPr>
          <p:cNvPr id="2" name="Line 6">
            <a:extLst>
              <a:ext uri="{FF2B5EF4-FFF2-40B4-BE49-F238E27FC236}">
                <a16:creationId xmlns:a16="http://schemas.microsoft.com/office/drawing/2014/main" id="{15D7E893-A4CC-95D5-9C50-0CC3FFACF254}"/>
              </a:ext>
            </a:extLst>
          </p:cNvPr>
          <p:cNvSpPr>
            <a:spLocks noChangeShapeType="1"/>
          </p:cNvSpPr>
          <p:nvPr/>
        </p:nvSpPr>
        <p:spPr bwMode="auto">
          <a:xfrm>
            <a:off x="555072" y="663957"/>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solidFill>
                <a:prstClr val="black"/>
              </a:solidFill>
              <a:latin typeface="游ゴシック" panose="020F0502020204030204"/>
              <a:ea typeface="游ゴシック" panose="020B0400000000000000" pitchFamily="50" charset="-128"/>
            </a:endParaRPr>
          </a:p>
        </p:txBody>
      </p:sp>
      <p:pic>
        <p:nvPicPr>
          <p:cNvPr id="6" name="図 5">
            <a:extLst>
              <a:ext uri="{FF2B5EF4-FFF2-40B4-BE49-F238E27FC236}">
                <a16:creationId xmlns:a16="http://schemas.microsoft.com/office/drawing/2014/main" id="{58C0062B-337E-662A-C4DC-79221E398285}"/>
              </a:ext>
            </a:extLst>
          </p:cNvPr>
          <p:cNvPicPr>
            <a:picLocks noChangeAspect="1"/>
          </p:cNvPicPr>
          <p:nvPr/>
        </p:nvPicPr>
        <p:blipFill>
          <a:blip r:embed="rId6"/>
          <a:stretch>
            <a:fillRect/>
          </a:stretch>
        </p:blipFill>
        <p:spPr>
          <a:xfrm>
            <a:off x="6806278" y="970312"/>
            <a:ext cx="4524964" cy="4166550"/>
          </a:xfrm>
          <a:prstGeom prst="rect">
            <a:avLst/>
          </a:prstGeom>
        </p:spPr>
      </p:pic>
      <p:sp>
        <p:nvSpPr>
          <p:cNvPr id="11" name="テキスト ボックス 23">
            <a:extLst>
              <a:ext uri="{FF2B5EF4-FFF2-40B4-BE49-F238E27FC236}">
                <a16:creationId xmlns:a16="http://schemas.microsoft.com/office/drawing/2014/main" id="{30EB6E31-2BBF-8C1C-0017-FF2F93759E62}"/>
              </a:ext>
            </a:extLst>
          </p:cNvPr>
          <p:cNvSpPr txBox="1">
            <a:spLocks noChangeArrowheads="1"/>
          </p:cNvSpPr>
          <p:nvPr/>
        </p:nvSpPr>
        <p:spPr bwMode="auto">
          <a:xfrm>
            <a:off x="7702988" y="5348839"/>
            <a:ext cx="34640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fontAlgn="base">
              <a:spcBef>
                <a:spcPts val="600"/>
              </a:spcBef>
              <a:spcAft>
                <a:spcPct val="0"/>
              </a:spcAft>
              <a:buNone/>
            </a:pPr>
            <a:r>
              <a:rPr lang="en-US" altLang="ja-JP" sz="1600" b="1" dirty="0">
                <a:solidFill>
                  <a:srgbClr val="C00000"/>
                </a:solidFill>
                <a:latin typeface="Arial" panose="020B0604020202020204" pitchFamily="34" charset="0"/>
                <a:cs typeface="Arial" panose="020B0604020202020204" pitchFamily="34" charset="0"/>
              </a:rPr>
              <a:t>IFMIF</a:t>
            </a:r>
            <a:r>
              <a:rPr lang="ja-JP" altLang="en-US" sz="1600" b="1" dirty="0">
                <a:solidFill>
                  <a:srgbClr val="C00000"/>
                </a:solidFill>
                <a:latin typeface="Arial" panose="020B0604020202020204" pitchFamily="34" charset="0"/>
                <a:cs typeface="Arial" panose="020B0604020202020204" pitchFamily="34" charset="0"/>
              </a:rPr>
              <a:t>では中性子のエネルギーピークを</a:t>
            </a:r>
            <a:r>
              <a:rPr lang="en-US" altLang="ja-JP" sz="1600" b="1" dirty="0">
                <a:solidFill>
                  <a:srgbClr val="C00000"/>
                </a:solidFill>
                <a:latin typeface="Arial" panose="020B0604020202020204" pitchFamily="34" charset="0"/>
                <a:cs typeface="Arial" panose="020B0604020202020204" pitchFamily="34" charset="0"/>
              </a:rPr>
              <a:t>14MeV</a:t>
            </a:r>
            <a:r>
              <a:rPr lang="ja-JP" altLang="en-US" sz="1600" b="1" dirty="0">
                <a:solidFill>
                  <a:srgbClr val="C00000"/>
                </a:solidFill>
                <a:latin typeface="Arial" panose="020B0604020202020204" pitchFamily="34" charset="0"/>
                <a:cs typeface="Arial" panose="020B0604020202020204" pitchFamily="34" charset="0"/>
              </a:rPr>
              <a:t>付近になるよう調整し、核融合炉と同じ量のヘリウムを発生する</a:t>
            </a:r>
            <a:endParaRPr lang="en-US" altLang="ja-JP" sz="1600" b="1" dirty="0">
              <a:solidFill>
                <a:srgbClr val="C00000"/>
              </a:solidFill>
              <a:latin typeface="Arial" panose="020B0604020202020204" pitchFamily="34" charset="0"/>
              <a:cs typeface="Arial" panose="020B0604020202020204" pitchFamily="34" charset="0"/>
            </a:endParaRPr>
          </a:p>
        </p:txBody>
      </p:sp>
      <p:sp>
        <p:nvSpPr>
          <p:cNvPr id="3" name="スライド番号プレースホルダ 3">
            <a:extLst>
              <a:ext uri="{FF2B5EF4-FFF2-40B4-BE49-F238E27FC236}">
                <a16:creationId xmlns:a16="http://schemas.microsoft.com/office/drawing/2014/main" id="{A926C777-0053-1782-6C78-456526F0E0E6}"/>
              </a:ext>
            </a:extLst>
          </p:cNvPr>
          <p:cNvSpPr txBox="1">
            <a:spLocks/>
          </p:cNvSpPr>
          <p:nvPr/>
        </p:nvSpPr>
        <p:spPr bwMode="auto">
          <a:xfrm>
            <a:off x="9829666" y="6391814"/>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ja-JP"/>
            </a:defPPr>
            <a:lvl1pPr marL="0" algn="r" defTabSz="914400" rtl="0" eaLnBrk="1" latinLnBrk="0" hangingPunct="1">
              <a:spcBef>
                <a:spcPct val="20000"/>
              </a:spcBef>
              <a:buFont typeface="Arial" panose="020B0604020202020204" pitchFamily="34" charset="0"/>
              <a:buChar char="•"/>
              <a:defRPr kumimoji="1" sz="3200" kern="1200">
                <a:solidFill>
                  <a:schemeClr val="tx1"/>
                </a:solidFill>
                <a:latin typeface="Calibri" panose="020F0502020204030204" pitchFamily="34" charset="0"/>
                <a:ea typeface="ＭＳ Ｐゴシック" panose="020B0600070205080204" pitchFamily="50" charset="-128"/>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Calibri" panose="020F0502020204030204" pitchFamily="34" charset="0"/>
                <a:ea typeface="ＭＳ Ｐゴシック" panose="020B0600070205080204" pitchFamily="50" charset="-128"/>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Calibri" panose="020F0502020204030204" pitchFamily="34" charset="0"/>
                <a:ea typeface="ＭＳ Ｐゴシック" panose="020B0600070205080204" pitchFamily="50" charset="-128"/>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kumimoji="1" sz="2000" kern="1200">
                <a:solidFill>
                  <a:schemeClr val="tx1"/>
                </a:solidFill>
                <a:latin typeface="Calibri" panose="020F0502020204030204" pitchFamily="34" charset="0"/>
                <a:ea typeface="ＭＳ Ｐゴシック" panose="020B0600070205080204" pitchFamily="50" charset="-128"/>
                <a:cs typeface="+mn-cs"/>
              </a:defRPr>
            </a:lvl9pPr>
          </a:lstStyle>
          <a:p>
            <a:pPr>
              <a:spcBef>
                <a:spcPct val="0"/>
              </a:spcBef>
              <a:buFontTx/>
              <a:buNone/>
            </a:pPr>
            <a:fld id="{9A62FF50-5DD0-4B17-B2AB-AFDE7876CB8A}" type="slidenum">
              <a:rPr lang="ja-JP" altLang="en-US" sz="1600" smtClean="0">
                <a:solidFill>
                  <a:srgbClr val="898989"/>
                </a:solidFill>
              </a:rPr>
              <a:pPr>
                <a:spcBef>
                  <a:spcPct val="0"/>
                </a:spcBef>
                <a:buFontTx/>
                <a:buNone/>
              </a:pPr>
              <a:t>5</a:t>
            </a:fld>
            <a:endParaRPr lang="ja-JP" altLang="en-US" sz="1600" dirty="0">
              <a:solidFill>
                <a:srgbClr val="89898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9DA6911-CDAB-B306-1A5A-03B7926FEE44}"/>
              </a:ext>
            </a:extLst>
          </p:cNvPr>
          <p:cNvPicPr>
            <a:picLocks noChangeAspect="1"/>
          </p:cNvPicPr>
          <p:nvPr/>
        </p:nvPicPr>
        <p:blipFill>
          <a:blip r:embed="rId2"/>
          <a:stretch>
            <a:fillRect/>
          </a:stretch>
        </p:blipFill>
        <p:spPr>
          <a:xfrm>
            <a:off x="636492" y="1405198"/>
            <a:ext cx="4186517" cy="3143128"/>
          </a:xfrm>
          <a:prstGeom prst="rect">
            <a:avLst/>
          </a:prstGeom>
        </p:spPr>
      </p:pic>
      <p:sp>
        <p:nvSpPr>
          <p:cNvPr id="7" name="テキスト ボックス 6">
            <a:extLst>
              <a:ext uri="{FF2B5EF4-FFF2-40B4-BE49-F238E27FC236}">
                <a16:creationId xmlns:a16="http://schemas.microsoft.com/office/drawing/2014/main" id="{19D3FA70-16DB-4A3B-B8C1-B7F55FB29993}"/>
              </a:ext>
            </a:extLst>
          </p:cNvPr>
          <p:cNvSpPr txBox="1"/>
          <p:nvPr/>
        </p:nvSpPr>
        <p:spPr>
          <a:xfrm>
            <a:off x="4665725" y="2927939"/>
            <a:ext cx="2070297" cy="646331"/>
          </a:xfrm>
          <a:prstGeom prst="rect">
            <a:avLst/>
          </a:prstGeom>
          <a:solidFill>
            <a:schemeClr val="accent6">
              <a:lumMod val="20000"/>
              <a:lumOff val="80000"/>
            </a:schemeClr>
          </a:solid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核分裂炉照射</a:t>
            </a:r>
            <a:endParaRPr kumimoji="1" lang="en-US" altLang="ja-JP" dirty="0">
              <a:latin typeface="ＭＳ ゴシック" panose="020B0609070205080204" pitchFamily="49" charset="-128"/>
              <a:ea typeface="ＭＳ ゴシック" panose="020B0609070205080204" pitchFamily="49" charset="-128"/>
            </a:endParaRPr>
          </a:p>
          <a:p>
            <a:r>
              <a:rPr lang="en-US" altLang="ja-JP" dirty="0">
                <a:latin typeface="ＭＳ ゴシック" panose="020B0609070205080204" pitchFamily="49" charset="-128"/>
                <a:ea typeface="ＭＳ ゴシック" panose="020B0609070205080204" pitchFamily="49" charset="-128"/>
              </a:rPr>
              <a:t>He</a:t>
            </a:r>
            <a:r>
              <a:rPr lang="ja-JP" altLang="en-US" dirty="0">
                <a:latin typeface="ＭＳ ゴシック" panose="020B0609070205080204" pitchFamily="49" charset="-128"/>
                <a:ea typeface="ＭＳ ゴシック" panose="020B0609070205080204" pitchFamily="49" charset="-128"/>
              </a:rPr>
              <a:t>発生は殆どない</a:t>
            </a:r>
            <a:endParaRPr kumimoji="1" lang="ja-JP" altLang="en-US" dirty="0">
              <a:latin typeface="ＭＳ ゴシック" panose="020B0609070205080204" pitchFamily="49" charset="-128"/>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7DA6AC70-D0E3-3B16-B9FF-2BD670E811BC}"/>
              </a:ext>
            </a:extLst>
          </p:cNvPr>
          <p:cNvSpPr txBox="1"/>
          <p:nvPr/>
        </p:nvSpPr>
        <p:spPr>
          <a:xfrm>
            <a:off x="4272127" y="1953884"/>
            <a:ext cx="2303334" cy="646331"/>
          </a:xfrm>
          <a:prstGeom prst="rect">
            <a:avLst/>
          </a:prstGeom>
          <a:solidFill>
            <a:srgbClr val="FFFF00"/>
          </a:solidFill>
        </p:spPr>
        <p:txBody>
          <a:bodyPr wrap="square" rtlCol="0">
            <a:spAutoFit/>
          </a:bodyPr>
          <a:lstStyle/>
          <a:p>
            <a:r>
              <a:rPr kumimoji="1" lang="ja-JP" altLang="en-US" dirty="0">
                <a:latin typeface="ＭＳ ゴシック" panose="020B0609070205080204" pitchFamily="49" charset="-128"/>
                <a:ea typeface="ＭＳ ゴシック" panose="020B0609070205080204" pitchFamily="49" charset="-128"/>
              </a:rPr>
              <a:t>核破砕中性子源照射</a:t>
            </a:r>
            <a:r>
              <a:rPr kumimoji="1" lang="en-US" altLang="ja-JP" dirty="0">
                <a:latin typeface="ＭＳ ゴシック" panose="020B0609070205080204" pitchFamily="49" charset="-128"/>
                <a:ea typeface="ＭＳ ゴシック" panose="020B0609070205080204" pitchFamily="49" charset="-128"/>
              </a:rPr>
              <a:t> ~1600ppm He</a:t>
            </a:r>
            <a:endParaRPr kumimoji="1" lang="ja-JP" altLang="en-US" dirty="0">
              <a:latin typeface="ＭＳ ゴシック" panose="020B0609070205080204" pitchFamily="49" charset="-128"/>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0EAD26D8-0B9D-B67A-6A9C-F27FA194C380}"/>
              </a:ext>
            </a:extLst>
          </p:cNvPr>
          <p:cNvSpPr txBox="1"/>
          <p:nvPr/>
        </p:nvSpPr>
        <p:spPr>
          <a:xfrm>
            <a:off x="702032" y="5386917"/>
            <a:ext cx="4554369" cy="646331"/>
          </a:xfrm>
          <a:prstGeom prst="rect">
            <a:avLst/>
          </a:prstGeom>
          <a:noFill/>
        </p:spPr>
        <p:txBody>
          <a:bodyPr wrap="square" rtlCol="0">
            <a:spAutoFit/>
          </a:bodyPr>
          <a:lstStyle/>
          <a:p>
            <a:r>
              <a:rPr kumimoji="1"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ヘリウム効果は </a:t>
            </a:r>
            <a:r>
              <a:rPr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a:t>
            </a:r>
            <a:r>
              <a:rPr kumimoji="1" lang="en-US" altLang="ja-JP"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10 dpa </a:t>
            </a:r>
            <a:r>
              <a:rPr kumimoji="1"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から出現する</a:t>
            </a:r>
            <a:endParaRPr kumimoji="1" lang="en-US" altLang="ja-JP"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endParaRPr>
          </a:p>
          <a:p>
            <a:r>
              <a:rPr kumimoji="1" lang="en-US" altLang="ja-JP"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a:t>
            </a:r>
            <a:r>
              <a:rPr kumimoji="1"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a:t>
            </a:r>
            <a:r>
              <a:rPr kumimoji="1" lang="en-US" altLang="ja-JP"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20 dpa </a:t>
            </a:r>
            <a:r>
              <a:rPr kumimoji="1" lang="ja-JP" altLang="en-US" dirty="0">
                <a:solidFill>
                  <a:srgbClr val="C00000"/>
                </a:solidFill>
                <a:latin typeface="ＭＳ ゴシック" panose="020B0609070205080204" pitchFamily="49" charset="-128"/>
                <a:ea typeface="ＭＳ ゴシック" panose="020B0609070205080204" pitchFamily="49" charset="-128"/>
                <a:cs typeface="Arial" panose="020B0604020202020204" pitchFamily="34" charset="0"/>
              </a:rPr>
              <a:t>から、というデータもあった）</a:t>
            </a:r>
          </a:p>
        </p:txBody>
      </p:sp>
      <p:sp>
        <p:nvSpPr>
          <p:cNvPr id="2" name="Rectangle 3">
            <a:extLst>
              <a:ext uri="{FF2B5EF4-FFF2-40B4-BE49-F238E27FC236}">
                <a16:creationId xmlns:a16="http://schemas.microsoft.com/office/drawing/2014/main" id="{DA71BD80-D236-B400-E71C-A2B55DEE1433}"/>
              </a:ext>
            </a:extLst>
          </p:cNvPr>
          <p:cNvSpPr>
            <a:spLocks noChangeArrowheads="1"/>
          </p:cNvSpPr>
          <p:nvPr/>
        </p:nvSpPr>
        <p:spPr bwMode="auto">
          <a:xfrm>
            <a:off x="861559" y="466633"/>
            <a:ext cx="10224257" cy="3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3000"/>
              </a:lnSpc>
              <a:spcBef>
                <a:spcPct val="0"/>
              </a:spcBef>
              <a:buNone/>
            </a:pPr>
            <a:r>
              <a:rPr lang="ja-JP" altLang="en-US" dirty="0">
                <a:latin typeface="Arial" panose="020B0604020202020204" pitchFamily="34" charset="0"/>
                <a:cs typeface="Arial" panose="020B0604020202020204" pitchFamily="34" charset="0"/>
              </a:rPr>
              <a:t>ヘリウム発生効果の評価　（核破砕中性子源による予測）</a:t>
            </a:r>
          </a:p>
        </p:txBody>
      </p:sp>
      <p:sp>
        <p:nvSpPr>
          <p:cNvPr id="3" name="Line 6">
            <a:extLst>
              <a:ext uri="{FF2B5EF4-FFF2-40B4-BE49-F238E27FC236}">
                <a16:creationId xmlns:a16="http://schemas.microsoft.com/office/drawing/2014/main" id="{73C72F29-1B96-BF84-33C0-F3F9F6ABAF4A}"/>
              </a:ext>
            </a:extLst>
          </p:cNvPr>
          <p:cNvSpPr>
            <a:spLocks noChangeShapeType="1"/>
          </p:cNvSpPr>
          <p:nvPr/>
        </p:nvSpPr>
        <p:spPr bwMode="auto">
          <a:xfrm>
            <a:off x="555072" y="1054629"/>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 name="テキスト ボックス 3">
            <a:extLst>
              <a:ext uri="{FF2B5EF4-FFF2-40B4-BE49-F238E27FC236}">
                <a16:creationId xmlns:a16="http://schemas.microsoft.com/office/drawing/2014/main" id="{441C7EDF-44B6-45EB-5E49-38E6E78BE8C4}"/>
              </a:ext>
            </a:extLst>
          </p:cNvPr>
          <p:cNvSpPr txBox="1"/>
          <p:nvPr/>
        </p:nvSpPr>
        <p:spPr>
          <a:xfrm>
            <a:off x="861559" y="4644456"/>
            <a:ext cx="3980088" cy="646331"/>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核破砕中性子源で照射した低放射化フェライト鋼の</a:t>
            </a:r>
            <a:r>
              <a:rPr lang="en-US" altLang="ja-JP" dirty="0">
                <a:latin typeface="ＭＳ ゴシック" panose="020B0609070205080204" pitchFamily="49" charset="-128"/>
                <a:ea typeface="ＭＳ ゴシック" panose="020B0609070205080204" pitchFamily="49" charset="-128"/>
                <a:cs typeface="Arial" panose="020B0604020202020204" pitchFamily="34" charset="0"/>
              </a:rPr>
              <a:t>DBTT </a:t>
            </a:r>
            <a:r>
              <a:rPr lang="ja-JP" altLang="en-US" dirty="0">
                <a:latin typeface="ＭＳ ゴシック" panose="020B0609070205080204" pitchFamily="49" charset="-128"/>
                <a:ea typeface="ＭＳ ゴシック" panose="020B0609070205080204" pitchFamily="49" charset="-128"/>
                <a:cs typeface="Arial" panose="020B0604020202020204" pitchFamily="34" charset="0"/>
              </a:rPr>
              <a:t>シフト</a:t>
            </a:r>
          </a:p>
        </p:txBody>
      </p:sp>
      <p:sp>
        <p:nvSpPr>
          <p:cNvPr id="6" name="テキスト ボックス 5">
            <a:extLst>
              <a:ext uri="{FF2B5EF4-FFF2-40B4-BE49-F238E27FC236}">
                <a16:creationId xmlns:a16="http://schemas.microsoft.com/office/drawing/2014/main" id="{5EB26B2D-3D1D-456F-4201-0C307F49E18C}"/>
              </a:ext>
            </a:extLst>
          </p:cNvPr>
          <p:cNvSpPr txBox="1"/>
          <p:nvPr/>
        </p:nvSpPr>
        <p:spPr>
          <a:xfrm>
            <a:off x="268640" y="6193405"/>
            <a:ext cx="5990971" cy="523220"/>
          </a:xfrm>
          <a:prstGeom prst="rect">
            <a:avLst/>
          </a:prstGeom>
          <a:noFill/>
        </p:spPr>
        <p:txBody>
          <a:bodyPr wrap="square" rtlCol="0">
            <a:spAutoFit/>
          </a:bodyPr>
          <a:lstStyle/>
          <a:p>
            <a:r>
              <a:rPr lang="en-US" altLang="ja-JP" sz="1400" b="1" dirty="0">
                <a:solidFill>
                  <a:srgbClr val="006600"/>
                </a:solidFill>
                <a:latin typeface="Arial" panose="020B0604020202020204" pitchFamily="34" charset="0"/>
                <a:cs typeface="Arial" panose="020B0604020202020204" pitchFamily="34" charset="0"/>
              </a:rPr>
              <a:t>Y. Dai, J. Henry, Z. Tong, X. </a:t>
            </a:r>
            <a:r>
              <a:rPr lang="en-US" altLang="ja-JP" sz="1400" b="1" dirty="0" err="1">
                <a:solidFill>
                  <a:srgbClr val="006600"/>
                </a:solidFill>
                <a:latin typeface="Arial" panose="020B0604020202020204" pitchFamily="34" charset="0"/>
                <a:cs typeface="Arial" panose="020B0604020202020204" pitchFamily="34" charset="0"/>
              </a:rPr>
              <a:t>Averty</a:t>
            </a:r>
            <a:r>
              <a:rPr lang="en-US" altLang="ja-JP" sz="1400" b="1" dirty="0">
                <a:solidFill>
                  <a:srgbClr val="006600"/>
                </a:solidFill>
                <a:latin typeface="Arial" panose="020B0604020202020204" pitchFamily="34" charset="0"/>
                <a:cs typeface="Arial" panose="020B0604020202020204" pitchFamily="34" charset="0"/>
              </a:rPr>
              <a:t>, J. </a:t>
            </a:r>
            <a:r>
              <a:rPr lang="en-US" altLang="ja-JP" sz="1400" b="1" dirty="0" err="1">
                <a:solidFill>
                  <a:srgbClr val="006600"/>
                </a:solidFill>
                <a:latin typeface="Arial" panose="020B0604020202020204" pitchFamily="34" charset="0"/>
                <a:cs typeface="Arial" panose="020B0604020202020204" pitchFamily="34" charset="0"/>
              </a:rPr>
              <a:t>Malaplate</a:t>
            </a:r>
            <a:r>
              <a:rPr lang="en-US" altLang="ja-JP" sz="1400" b="1" dirty="0">
                <a:solidFill>
                  <a:srgbClr val="006600"/>
                </a:solidFill>
                <a:latin typeface="Arial" panose="020B0604020202020204" pitchFamily="34" charset="0"/>
                <a:cs typeface="Arial" panose="020B0604020202020204" pitchFamily="34" charset="0"/>
              </a:rPr>
              <a:t>, B. Long, J. </a:t>
            </a:r>
            <a:r>
              <a:rPr lang="en-US" altLang="ja-JP" sz="1400" b="1" dirty="0" err="1">
                <a:solidFill>
                  <a:srgbClr val="006600"/>
                </a:solidFill>
                <a:latin typeface="Arial" panose="020B0604020202020204" pitchFamily="34" charset="0"/>
                <a:cs typeface="Arial" panose="020B0604020202020204" pitchFamily="34" charset="0"/>
              </a:rPr>
              <a:t>Nucl</a:t>
            </a:r>
            <a:r>
              <a:rPr lang="en-US" altLang="ja-JP" sz="1400" b="1" dirty="0">
                <a:solidFill>
                  <a:srgbClr val="006600"/>
                </a:solidFill>
                <a:latin typeface="Arial" panose="020B0604020202020204" pitchFamily="34" charset="0"/>
                <a:cs typeface="Arial" panose="020B0604020202020204" pitchFamily="34" charset="0"/>
              </a:rPr>
              <a:t>. Mater. 415 (2011)</a:t>
            </a:r>
            <a:endParaRPr lang="ja-JP" altLang="en-US" sz="1400" b="1" dirty="0">
              <a:solidFill>
                <a:srgbClr val="006600"/>
              </a:solidFill>
              <a:latin typeface="Arial" panose="020B0604020202020204" pitchFamily="34" charset="0"/>
              <a:cs typeface="Arial" panose="020B0604020202020204" pitchFamily="34" charset="0"/>
            </a:endParaRPr>
          </a:p>
        </p:txBody>
      </p:sp>
      <p:sp>
        <p:nvSpPr>
          <p:cNvPr id="8" name="テキスト ボックス 7">
            <a:extLst>
              <a:ext uri="{FF2B5EF4-FFF2-40B4-BE49-F238E27FC236}">
                <a16:creationId xmlns:a16="http://schemas.microsoft.com/office/drawing/2014/main" id="{4A39C94F-6576-5053-FCF7-8CEF765B9BC2}"/>
              </a:ext>
            </a:extLst>
          </p:cNvPr>
          <p:cNvSpPr txBox="1"/>
          <p:nvPr/>
        </p:nvSpPr>
        <p:spPr>
          <a:xfrm>
            <a:off x="7066951" y="2561081"/>
            <a:ext cx="4706960" cy="1841210"/>
          </a:xfrm>
          <a:prstGeom prst="rect">
            <a:avLst/>
          </a:prstGeom>
          <a:noFill/>
        </p:spPr>
        <p:txBody>
          <a:bodyPr wrap="square" rtlCol="0">
            <a:spAutoFit/>
          </a:bodyPr>
          <a:lstStyle/>
          <a:p>
            <a:pPr>
              <a:lnSpc>
                <a:spcPts val="2800"/>
              </a:lnSpc>
            </a:pPr>
            <a:r>
              <a:rPr kumimoji="1" lang="ja-JP" altLang="en-US" sz="2000" dirty="0">
                <a:latin typeface="ＭＳ ゴシック" panose="020B0609070205080204" pitchFamily="49" charset="-128"/>
                <a:ea typeface="ＭＳ ゴシック" panose="020B0609070205080204" pitchFamily="49" charset="-128"/>
                <a:cs typeface="Arial" panose="020B0604020202020204" pitchFamily="34" charset="0"/>
              </a:rPr>
              <a:t>ヘリウム効果が </a:t>
            </a:r>
            <a:r>
              <a:rPr kumimoji="1" lang="en-US" altLang="ja-JP" sz="2000" dirty="0">
                <a:latin typeface="ＭＳ ゴシック" panose="020B0609070205080204" pitchFamily="49" charset="-128"/>
                <a:ea typeface="ＭＳ ゴシック" panose="020B0609070205080204" pitchFamily="49" charset="-128"/>
                <a:cs typeface="Arial" panose="020B0604020202020204" pitchFamily="34" charset="0"/>
              </a:rPr>
              <a:t>10</a:t>
            </a:r>
            <a:r>
              <a:rPr kumimoji="1" lang="ja-JP" altLang="en-US" sz="2000" dirty="0">
                <a:latin typeface="ＭＳ ゴシック" panose="020B0609070205080204" pitchFamily="49" charset="-128"/>
                <a:ea typeface="ＭＳ ゴシック" panose="020B0609070205080204" pitchFamily="49" charset="-128"/>
                <a:cs typeface="Arial" panose="020B0604020202020204" pitchFamily="34" charset="0"/>
              </a:rPr>
              <a:t>～</a:t>
            </a:r>
            <a:r>
              <a:rPr kumimoji="1" lang="en-US" altLang="ja-JP" sz="2000" dirty="0">
                <a:latin typeface="ＭＳ ゴシック" panose="020B0609070205080204" pitchFamily="49" charset="-128"/>
                <a:ea typeface="ＭＳ ゴシック" panose="020B0609070205080204" pitchFamily="49" charset="-128"/>
                <a:cs typeface="Arial" panose="020B0604020202020204" pitchFamily="34" charset="0"/>
              </a:rPr>
              <a:t>20</a:t>
            </a:r>
            <a:r>
              <a:rPr lang="ja-JP" altLang="en-US" sz="2000" dirty="0">
                <a:latin typeface="ＭＳ ゴシック" panose="020B0609070205080204" pitchFamily="49" charset="-128"/>
                <a:ea typeface="ＭＳ ゴシック" panose="020B0609070205080204" pitchFamily="49" charset="-128"/>
                <a:cs typeface="Arial" panose="020B0604020202020204" pitchFamily="34" charset="0"/>
              </a:rPr>
              <a:t> </a:t>
            </a:r>
            <a:r>
              <a:rPr kumimoji="1" lang="en-US" altLang="ja-JP" sz="2000" dirty="0">
                <a:latin typeface="ＭＳ ゴシック" panose="020B0609070205080204" pitchFamily="49" charset="-128"/>
                <a:ea typeface="ＭＳ ゴシック" panose="020B0609070205080204" pitchFamily="49" charset="-128"/>
                <a:cs typeface="Arial" panose="020B0604020202020204" pitchFamily="34" charset="0"/>
              </a:rPr>
              <a:t>dpa </a:t>
            </a:r>
            <a:r>
              <a:rPr kumimoji="1" lang="ja-JP" altLang="en-US" sz="2000" dirty="0">
                <a:latin typeface="ＭＳ ゴシック" panose="020B0609070205080204" pitchFamily="49" charset="-128"/>
                <a:ea typeface="ＭＳ ゴシック" panose="020B0609070205080204" pitchFamily="49" charset="-128"/>
                <a:cs typeface="Arial" panose="020B0604020202020204" pitchFamily="34" charset="0"/>
              </a:rPr>
              <a:t>から出現するという見通しは、核融合中性子源（</a:t>
            </a:r>
            <a:r>
              <a:rPr kumimoji="1" lang="en-US" altLang="ja-JP" sz="2000" dirty="0">
                <a:latin typeface="ＭＳ ゴシック" panose="020B0609070205080204" pitchFamily="49" charset="-128"/>
                <a:ea typeface="ＭＳ ゴシック" panose="020B0609070205080204" pitchFamily="49" charset="-128"/>
                <a:cs typeface="Arial" panose="020B0604020202020204" pitchFamily="34" charset="0"/>
              </a:rPr>
              <a:t>A-FNS</a:t>
            </a:r>
            <a:r>
              <a:rPr kumimoji="1" lang="ja-JP" altLang="en-US" sz="2000" dirty="0">
                <a:latin typeface="ＭＳ ゴシック" panose="020B0609070205080204" pitchFamily="49" charset="-128"/>
                <a:ea typeface="ＭＳ ゴシック" panose="020B0609070205080204" pitchFamily="49" charset="-128"/>
                <a:cs typeface="Arial" panose="020B0604020202020204" pitchFamily="34" charset="0"/>
              </a:rPr>
              <a:t>）を活用する日本の原型炉計画に大きな影響を与えた。</a:t>
            </a:r>
            <a:endParaRPr kumimoji="1" lang="en-US" altLang="ja-JP" sz="2000" dirty="0">
              <a:latin typeface="ＭＳ ゴシック" panose="020B0609070205080204" pitchFamily="49" charset="-128"/>
              <a:ea typeface="ＭＳ ゴシック" panose="020B0609070205080204" pitchFamily="49" charset="-128"/>
              <a:cs typeface="Arial" panose="020B0604020202020204" pitchFamily="34" charset="0"/>
            </a:endParaRPr>
          </a:p>
          <a:p>
            <a:pPr>
              <a:lnSpc>
                <a:spcPts val="2800"/>
              </a:lnSpc>
            </a:pPr>
            <a:endParaRPr lang="en-US" altLang="ja-JP" sz="2000" dirty="0">
              <a:latin typeface="ＭＳ ゴシック" panose="020B0609070205080204" pitchFamily="49" charset="-128"/>
              <a:ea typeface="ＭＳ ゴシック" panose="020B0609070205080204" pitchFamily="49" charset="-128"/>
              <a:cs typeface="Arial" panose="020B0604020202020204" pitchFamily="34" charset="0"/>
            </a:endParaRPr>
          </a:p>
        </p:txBody>
      </p:sp>
      <p:sp>
        <p:nvSpPr>
          <p:cNvPr id="12" name="スライド番号プレースホルダ 3">
            <a:extLst>
              <a:ext uri="{FF2B5EF4-FFF2-40B4-BE49-F238E27FC236}">
                <a16:creationId xmlns:a16="http://schemas.microsoft.com/office/drawing/2014/main" id="{BF872176-8E56-47CD-5D52-832D06826743}"/>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6</a:t>
            </a:fld>
            <a:endParaRPr lang="ja-JP" altLang="en-US" sz="1600" dirty="0">
              <a:solidFill>
                <a:srgbClr val="898989"/>
              </a:solidFill>
            </a:endParaRPr>
          </a:p>
        </p:txBody>
      </p:sp>
    </p:spTree>
    <p:extLst>
      <p:ext uri="{BB962C8B-B14F-4D97-AF65-F5344CB8AC3E}">
        <p14:creationId xmlns:p14="http://schemas.microsoft.com/office/powerpoint/2010/main" val="242407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テキスト ボックス 83"/>
          <p:cNvSpPr txBox="1">
            <a:spLocks noChangeArrowheads="1"/>
          </p:cNvSpPr>
          <p:nvPr/>
        </p:nvSpPr>
        <p:spPr bwMode="auto">
          <a:xfrm>
            <a:off x="8999415" y="2230047"/>
            <a:ext cx="1224193"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200" b="1" dirty="0">
                <a:solidFill>
                  <a:srgbClr val="C00000"/>
                </a:solidFill>
              </a:rPr>
              <a:t>原型炉建設</a:t>
            </a:r>
            <a:endParaRPr lang="en-US" altLang="ja-JP" sz="1200" b="1" dirty="0">
              <a:solidFill>
                <a:srgbClr val="C00000"/>
              </a:solidFill>
            </a:endParaRPr>
          </a:p>
        </p:txBody>
      </p:sp>
      <p:sp>
        <p:nvSpPr>
          <p:cNvPr id="54" name="正方形/長方形 53"/>
          <p:cNvSpPr/>
          <p:nvPr/>
        </p:nvSpPr>
        <p:spPr>
          <a:xfrm>
            <a:off x="7888165" y="2900953"/>
            <a:ext cx="855766" cy="327373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ja-JP" altLang="en-US">
              <a:solidFill>
                <a:prstClr val="white"/>
              </a:solidFill>
              <a:latin typeface="Calibri" panose="020F0502020204030204"/>
              <a:ea typeface="ＭＳ Ｐゴシック" panose="020B0600070205080204" pitchFamily="50" charset="-128"/>
            </a:endParaRPr>
          </a:p>
        </p:txBody>
      </p:sp>
      <p:sp>
        <p:nvSpPr>
          <p:cNvPr id="52" name="正方形/長方形 51"/>
          <p:cNvSpPr/>
          <p:nvPr/>
        </p:nvSpPr>
        <p:spPr>
          <a:xfrm>
            <a:off x="5250814" y="2798524"/>
            <a:ext cx="729072" cy="334730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ja-JP" altLang="en-US">
              <a:solidFill>
                <a:prstClr val="white"/>
              </a:solidFill>
              <a:latin typeface="Calibri" panose="020F0502020204030204"/>
              <a:ea typeface="ＭＳ Ｐゴシック" panose="020B0600070205080204" pitchFamily="50" charset="-128"/>
            </a:endParaRPr>
          </a:p>
        </p:txBody>
      </p:sp>
      <p:sp>
        <p:nvSpPr>
          <p:cNvPr id="4" name="正方形/長方形 3"/>
          <p:cNvSpPr/>
          <p:nvPr/>
        </p:nvSpPr>
        <p:spPr>
          <a:xfrm>
            <a:off x="3928261" y="2798524"/>
            <a:ext cx="342026" cy="334068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endParaRPr lang="ja-JP" altLang="en-US">
              <a:solidFill>
                <a:prstClr val="white"/>
              </a:solidFill>
              <a:latin typeface="Calibri" panose="020F0502020204030204"/>
              <a:ea typeface="ＭＳ Ｐゴシック" panose="020B0600070205080204" pitchFamily="50" charset="-128"/>
            </a:endParaRPr>
          </a:p>
        </p:txBody>
      </p:sp>
      <p:sp>
        <p:nvSpPr>
          <p:cNvPr id="6149" name="テキスト ボックス 5"/>
          <p:cNvSpPr txBox="1">
            <a:spLocks noChangeArrowheads="1"/>
          </p:cNvSpPr>
          <p:nvPr/>
        </p:nvSpPr>
        <p:spPr bwMode="auto">
          <a:xfrm>
            <a:off x="3341678" y="1797908"/>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200" dirty="0">
                <a:solidFill>
                  <a:prstClr val="black"/>
                </a:solidFill>
              </a:rPr>
              <a:t>18  19  20  21  22  23  24  25  26  27  28  29  30  31  32  33  34  35  --</a:t>
            </a:r>
            <a:endParaRPr lang="ja-JP" altLang="en-US" sz="1200" dirty="0">
              <a:solidFill>
                <a:prstClr val="black"/>
              </a:solidFill>
            </a:endParaRPr>
          </a:p>
        </p:txBody>
      </p:sp>
      <p:cxnSp>
        <p:nvCxnSpPr>
          <p:cNvPr id="10" name="直線コネクタ 9"/>
          <p:cNvCxnSpPr/>
          <p:nvPr/>
        </p:nvCxnSpPr>
        <p:spPr>
          <a:xfrm flipH="1">
            <a:off x="6421929" y="1466068"/>
            <a:ext cx="10532" cy="4673143"/>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296746" y="1448657"/>
            <a:ext cx="38824" cy="469055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297641" y="2105971"/>
            <a:ext cx="2277080" cy="3416320"/>
          </a:xfrm>
          <a:prstGeom prst="rect">
            <a:avLst/>
          </a:prstGeom>
          <a:noFill/>
        </p:spPr>
        <p:txBody>
          <a:bodyPr wrap="square">
            <a:spAutoFit/>
          </a:bodyPr>
          <a:lstStyle/>
          <a:p>
            <a:pPr>
              <a:lnSpc>
                <a:spcPct val="150000"/>
              </a:lnSpc>
              <a:defRPr/>
            </a:pPr>
            <a:r>
              <a:rPr lang="en-US" altLang="ja-JP" sz="1200" dirty="0">
                <a:solidFill>
                  <a:prstClr val="black"/>
                </a:solidFill>
                <a:latin typeface="Calibri Light" panose="020F0302020204030204"/>
                <a:ea typeface="ＭＳ Ｐゴシック" panose="020B0600070205080204" pitchFamily="50" charset="-128"/>
              </a:rPr>
              <a:t>        </a:t>
            </a:r>
            <a:r>
              <a:rPr lang="ja-JP" altLang="en-US" sz="1200" b="1" dirty="0">
                <a:solidFill>
                  <a:prstClr val="black"/>
                </a:solidFill>
                <a:latin typeface="Calibri Light" panose="020F0302020204030204"/>
                <a:ea typeface="ＭＳ Ｐゴシック" panose="020B0600070205080204" pitchFamily="50" charset="-128"/>
              </a:rPr>
              <a:t>評価・判断ポイント</a:t>
            </a: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r>
              <a:rPr lang="ja-JP" altLang="en-US" sz="1200" b="1" dirty="0">
                <a:solidFill>
                  <a:prstClr val="black"/>
                </a:solidFill>
                <a:latin typeface="Calibri" panose="020F0502020204030204"/>
                <a:ea typeface="ＭＳ Ｐゴシック" panose="020B0600070205080204" pitchFamily="50" charset="-128"/>
              </a:rPr>
              <a:t>中性子源開発</a:t>
            </a: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r>
              <a:rPr lang="en-US" altLang="ja-JP" sz="1200" b="1" dirty="0">
                <a:solidFill>
                  <a:prstClr val="black"/>
                </a:solidFill>
                <a:latin typeface="Calibri" panose="020F0502020204030204"/>
                <a:ea typeface="ＭＳ Ｐゴシック" panose="020B0600070205080204" pitchFamily="50" charset="-128"/>
              </a:rPr>
              <a:t>    A-FNS</a:t>
            </a:r>
            <a:r>
              <a:rPr lang="ja-JP" altLang="en-US" sz="1200" b="1" dirty="0">
                <a:solidFill>
                  <a:prstClr val="black"/>
                </a:solidFill>
                <a:latin typeface="Calibri" panose="020F0502020204030204"/>
                <a:ea typeface="ＭＳ Ｐゴシック" panose="020B0600070205080204" pitchFamily="50" charset="-128"/>
              </a:rPr>
              <a:t>開発</a:t>
            </a:r>
            <a:endParaRPr lang="en-US" altLang="ja-JP" sz="1200" b="1" dirty="0">
              <a:solidFill>
                <a:prstClr val="black"/>
              </a:solidFill>
              <a:latin typeface="Calibri" panose="020F0502020204030204"/>
              <a:ea typeface="ＭＳ Ｐゴシック" panose="020B0600070205080204" pitchFamily="50" charset="-128"/>
            </a:endParaRPr>
          </a:p>
          <a:p>
            <a:pPr>
              <a:defRPr/>
            </a:pP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r>
              <a:rPr lang="ja-JP" altLang="en-US" sz="1200" b="1" dirty="0">
                <a:solidFill>
                  <a:prstClr val="black"/>
                </a:solidFill>
                <a:latin typeface="Calibri" panose="020F0502020204030204"/>
                <a:ea typeface="ＭＳ Ｐゴシック" panose="020B0600070205080204" pitchFamily="50" charset="-128"/>
              </a:rPr>
              <a:t>照射試験</a:t>
            </a: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r>
              <a:rPr lang="en-US" altLang="ja-JP" sz="1200" b="1" dirty="0">
                <a:solidFill>
                  <a:prstClr val="black"/>
                </a:solidFill>
                <a:latin typeface="Calibri" panose="020F0502020204030204"/>
                <a:ea typeface="ＭＳ Ｐゴシック" panose="020B0600070205080204" pitchFamily="50" charset="-128"/>
              </a:rPr>
              <a:t>    </a:t>
            </a:r>
            <a:r>
              <a:rPr lang="ja-JP" altLang="en-US" sz="1200" b="1" dirty="0">
                <a:solidFill>
                  <a:prstClr val="black"/>
                </a:solidFill>
                <a:latin typeface="Calibri" panose="020F0502020204030204"/>
                <a:ea typeface="ＭＳ Ｐゴシック" panose="020B0600070205080204" pitchFamily="50" charset="-128"/>
              </a:rPr>
              <a:t>核分裂炉照射試験</a:t>
            </a: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endParaRPr lang="en-US" altLang="ja-JP" sz="1200" b="1" dirty="0">
              <a:solidFill>
                <a:prstClr val="black"/>
              </a:solidFill>
              <a:latin typeface="Calibri" panose="020F0502020204030204"/>
              <a:ea typeface="ＭＳ Ｐゴシック" panose="020B0600070205080204" pitchFamily="50" charset="-128"/>
            </a:endParaRPr>
          </a:p>
          <a:p>
            <a:pPr>
              <a:lnSpc>
                <a:spcPct val="150000"/>
              </a:lnSpc>
              <a:defRPr/>
            </a:pPr>
            <a:r>
              <a:rPr lang="en-US" altLang="ja-JP" sz="1200" b="1" dirty="0">
                <a:solidFill>
                  <a:prstClr val="black"/>
                </a:solidFill>
                <a:latin typeface="Calibri" panose="020F0502020204030204"/>
                <a:ea typeface="ＭＳ Ｐゴシック" panose="020B0600070205080204" pitchFamily="50" charset="-128"/>
              </a:rPr>
              <a:t>    </a:t>
            </a:r>
            <a:r>
              <a:rPr lang="en-US" altLang="ja-JP" sz="1200" b="1" u="sng" dirty="0">
                <a:solidFill>
                  <a:prstClr val="black"/>
                </a:solidFill>
                <a:latin typeface="Calibri" panose="020F0502020204030204"/>
                <a:ea typeface="ＭＳ Ｐゴシック" panose="020B0600070205080204" pitchFamily="50" charset="-128"/>
              </a:rPr>
              <a:t>A-FNS</a:t>
            </a:r>
            <a:r>
              <a:rPr lang="ja-JP" altLang="en-US" sz="1200" b="1" u="sng" dirty="0">
                <a:solidFill>
                  <a:prstClr val="black"/>
                </a:solidFill>
                <a:latin typeface="Calibri" panose="020F0502020204030204"/>
                <a:ea typeface="ＭＳ Ｐゴシック" panose="020B0600070205080204" pitchFamily="50" charset="-128"/>
              </a:rPr>
              <a:t>による照射試験</a:t>
            </a:r>
            <a:endParaRPr lang="en-US" altLang="ja-JP" sz="1200" b="1" u="sng" dirty="0">
              <a:solidFill>
                <a:prstClr val="black"/>
              </a:solidFill>
              <a:latin typeface="Calibri" panose="020F0502020204030204"/>
              <a:ea typeface="ＭＳ Ｐゴシック" panose="020B0600070205080204" pitchFamily="50" charset="-128"/>
            </a:endParaRPr>
          </a:p>
          <a:p>
            <a:pPr>
              <a:lnSpc>
                <a:spcPct val="150000"/>
              </a:lnSpc>
              <a:defRPr/>
            </a:pPr>
            <a:endParaRPr lang="en-US" altLang="ja-JP" sz="1200" b="1" dirty="0">
              <a:solidFill>
                <a:prstClr val="black"/>
              </a:solidFill>
              <a:latin typeface="Calibri" panose="020F0502020204030204"/>
              <a:ea typeface="ＭＳ Ｐゴシック" panose="020B0600070205080204" pitchFamily="50" charset="-128"/>
            </a:endParaRPr>
          </a:p>
          <a:p>
            <a:pPr>
              <a:defRPr/>
            </a:pPr>
            <a:endParaRPr lang="en-US" altLang="ja-JP" sz="1200" b="1" dirty="0">
              <a:solidFill>
                <a:prstClr val="black"/>
              </a:solidFill>
              <a:latin typeface="Calibri" panose="020F0502020204030204"/>
              <a:ea typeface="ＭＳ Ｐゴシック" panose="020B0600070205080204" pitchFamily="50" charset="-128"/>
            </a:endParaRPr>
          </a:p>
          <a:p>
            <a:pPr>
              <a:defRPr/>
            </a:pPr>
            <a:r>
              <a:rPr lang="ja-JP" altLang="en-US" sz="1200" b="1" dirty="0">
                <a:solidFill>
                  <a:prstClr val="black"/>
                </a:solidFill>
                <a:latin typeface="Calibri" panose="020F0502020204030204"/>
                <a:ea typeface="ＭＳ Ｐゴシック" panose="020B0600070205080204" pitchFamily="50" charset="-128"/>
              </a:rPr>
              <a:t>工学設計審査と許認可</a:t>
            </a:r>
            <a:r>
              <a:rPr lang="en-US" altLang="ja-JP" sz="1200" b="1" dirty="0">
                <a:solidFill>
                  <a:prstClr val="black"/>
                </a:solidFill>
                <a:latin typeface="Calibri" panose="020F0502020204030204"/>
                <a:ea typeface="ＭＳ Ｐゴシック" panose="020B0600070205080204" pitchFamily="50" charset="-128"/>
              </a:rPr>
              <a:t>  </a:t>
            </a:r>
          </a:p>
        </p:txBody>
      </p:sp>
      <p:cxnSp>
        <p:nvCxnSpPr>
          <p:cNvPr id="29" name="直線コネクタ 28"/>
          <p:cNvCxnSpPr/>
          <p:nvPr/>
        </p:nvCxnSpPr>
        <p:spPr>
          <a:xfrm>
            <a:off x="1299715" y="2105971"/>
            <a:ext cx="9592570" cy="13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57" name="テキスト ボックス 35"/>
          <p:cNvSpPr txBox="1">
            <a:spLocks noChangeArrowheads="1"/>
          </p:cNvSpPr>
          <p:nvPr/>
        </p:nvSpPr>
        <p:spPr bwMode="auto">
          <a:xfrm>
            <a:off x="4641085" y="2149918"/>
            <a:ext cx="2364516"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200" b="1" dirty="0">
                <a:solidFill>
                  <a:srgbClr val="C00000"/>
                </a:solidFill>
              </a:rPr>
              <a:t>第</a:t>
            </a:r>
            <a:r>
              <a:rPr lang="en-US" altLang="ja-JP" sz="1200" b="1" dirty="0">
                <a:solidFill>
                  <a:srgbClr val="C00000"/>
                </a:solidFill>
              </a:rPr>
              <a:t>2</a:t>
            </a:r>
            <a:r>
              <a:rPr lang="ja-JP" altLang="en-US" sz="1200" b="1" dirty="0">
                <a:solidFill>
                  <a:srgbClr val="C00000"/>
                </a:solidFill>
              </a:rPr>
              <a:t>回</a:t>
            </a:r>
            <a:r>
              <a:rPr lang="en-US" altLang="ja-JP" sz="1200" b="1" dirty="0">
                <a:solidFill>
                  <a:srgbClr val="C00000"/>
                </a:solidFill>
              </a:rPr>
              <a:t>C</a:t>
            </a:r>
            <a:r>
              <a:rPr lang="ja-JP" altLang="en-US" sz="1200" b="1" dirty="0">
                <a:solidFill>
                  <a:srgbClr val="C00000"/>
                </a:solidFill>
              </a:rPr>
              <a:t>＆</a:t>
            </a:r>
            <a:r>
              <a:rPr lang="en-US" altLang="ja-JP" sz="1200" b="1" dirty="0">
                <a:solidFill>
                  <a:srgbClr val="C00000"/>
                </a:solidFill>
              </a:rPr>
              <a:t>R</a:t>
            </a:r>
          </a:p>
          <a:p>
            <a:pPr algn="ctr">
              <a:spcBef>
                <a:spcPct val="0"/>
              </a:spcBef>
              <a:buNone/>
            </a:pPr>
            <a:r>
              <a:rPr lang="en-US" altLang="ja-JP" sz="1200" b="1" dirty="0">
                <a:solidFill>
                  <a:srgbClr val="C00000"/>
                </a:solidFill>
              </a:rPr>
              <a:t>(2025</a:t>
            </a:r>
            <a:r>
              <a:rPr lang="ja-JP" altLang="en-US" sz="1200" b="1" dirty="0">
                <a:solidFill>
                  <a:srgbClr val="C00000"/>
                </a:solidFill>
              </a:rPr>
              <a:t>年以降数年以内</a:t>
            </a:r>
            <a:r>
              <a:rPr lang="en-US" altLang="ja-JP" sz="1200" b="1" dirty="0">
                <a:solidFill>
                  <a:srgbClr val="C00000"/>
                </a:solidFill>
              </a:rPr>
              <a:t>)</a:t>
            </a:r>
            <a:endParaRPr lang="ja-JP" altLang="en-US" sz="1200" b="1" dirty="0">
              <a:solidFill>
                <a:srgbClr val="C00000"/>
              </a:solidFill>
            </a:endParaRPr>
          </a:p>
        </p:txBody>
      </p:sp>
      <p:sp>
        <p:nvSpPr>
          <p:cNvPr id="45" name="テキスト ボックス 44"/>
          <p:cNvSpPr txBox="1"/>
          <p:nvPr/>
        </p:nvSpPr>
        <p:spPr>
          <a:xfrm>
            <a:off x="5506085" y="3221201"/>
            <a:ext cx="2557570" cy="239731"/>
          </a:xfrm>
          <a:prstGeom prst="rect">
            <a:avLst/>
          </a:prstGeom>
          <a:solidFill>
            <a:schemeClr val="bg1">
              <a:lumMod val="85000"/>
            </a:schemeClr>
          </a:solidFill>
          <a:ln w="38100">
            <a:solidFill>
              <a:schemeClr val="tx1"/>
            </a:solidFill>
          </a:ln>
        </p:spPr>
        <p:txBody>
          <a:bodyPr wrap="square" lIns="36000" tIns="72000" rIns="36000" bIns="36000">
            <a:spAutoFit/>
          </a:bodyPr>
          <a:lstStyle/>
          <a:p>
            <a:pPr algn="ctr">
              <a:lnSpc>
                <a:spcPts val="1000"/>
              </a:lnSpc>
              <a:defRPr/>
            </a:pPr>
            <a:r>
              <a:rPr lang="ja-JP" altLang="en-US" sz="1100" b="1" dirty="0">
                <a:solidFill>
                  <a:prstClr val="black"/>
                </a:solidFill>
                <a:latin typeface="Calibri" panose="020F0502020204030204"/>
                <a:ea typeface="ＭＳ Ｐゴシック" panose="020B0600070205080204" pitchFamily="50" charset="-128"/>
              </a:rPr>
              <a:t>建設と運転</a:t>
            </a:r>
          </a:p>
        </p:txBody>
      </p:sp>
      <p:sp>
        <p:nvSpPr>
          <p:cNvPr id="47" name="テキスト ボックス 46"/>
          <p:cNvSpPr txBox="1"/>
          <p:nvPr/>
        </p:nvSpPr>
        <p:spPr>
          <a:xfrm>
            <a:off x="8115096" y="3209650"/>
            <a:ext cx="2180908" cy="239731"/>
          </a:xfrm>
          <a:prstGeom prst="rect">
            <a:avLst/>
          </a:prstGeom>
          <a:solidFill>
            <a:schemeClr val="bg1">
              <a:lumMod val="85000"/>
            </a:schemeClr>
          </a:solidFill>
          <a:ln w="38100">
            <a:solidFill>
              <a:schemeClr val="tx1"/>
            </a:solidFill>
          </a:ln>
        </p:spPr>
        <p:txBody>
          <a:bodyPr wrap="square" lIns="36000" tIns="72000" rIns="36000" bIns="36000">
            <a:spAutoFit/>
          </a:bodyPr>
          <a:lstStyle/>
          <a:p>
            <a:pPr algn="ctr">
              <a:lnSpc>
                <a:spcPts val="1000"/>
              </a:lnSpc>
              <a:defRPr/>
            </a:pPr>
            <a:r>
              <a:rPr lang="ja-JP" altLang="en-US" sz="1100" b="1" dirty="0">
                <a:solidFill>
                  <a:prstClr val="black"/>
                </a:solidFill>
                <a:latin typeface="Calibri" panose="020F0502020204030204"/>
                <a:ea typeface="ＭＳ Ｐゴシック" panose="020B0600070205080204" pitchFamily="50" charset="-128"/>
              </a:rPr>
              <a:t>運転の延長、高性能化</a:t>
            </a:r>
          </a:p>
        </p:txBody>
      </p:sp>
      <p:sp>
        <p:nvSpPr>
          <p:cNvPr id="58" name="テキスト ボックス 57"/>
          <p:cNvSpPr txBox="1"/>
          <p:nvPr/>
        </p:nvSpPr>
        <p:spPr>
          <a:xfrm>
            <a:off x="8103410" y="4557537"/>
            <a:ext cx="2192594" cy="239731"/>
          </a:xfrm>
          <a:prstGeom prst="rect">
            <a:avLst/>
          </a:prstGeom>
          <a:solidFill>
            <a:schemeClr val="bg1">
              <a:lumMod val="85000"/>
            </a:schemeClr>
          </a:solidFill>
          <a:ln w="38100">
            <a:solidFill>
              <a:schemeClr val="tx1"/>
            </a:solidFill>
          </a:ln>
        </p:spPr>
        <p:txBody>
          <a:bodyPr wrap="square" lIns="36000" tIns="72000" rIns="36000" bIns="36000">
            <a:spAutoFit/>
          </a:bodyPr>
          <a:lstStyle/>
          <a:p>
            <a:pPr algn="ctr">
              <a:lnSpc>
                <a:spcPts val="1000"/>
              </a:lnSpc>
              <a:defRPr/>
            </a:pPr>
            <a:r>
              <a:rPr lang="ja-JP" altLang="en-US" sz="1100" b="1" dirty="0">
                <a:solidFill>
                  <a:prstClr val="black"/>
                </a:solidFill>
                <a:latin typeface="Calibri" panose="020F0502020204030204"/>
                <a:ea typeface="ＭＳ Ｐゴシック" panose="020B0600070205080204" pitchFamily="50" charset="-128"/>
              </a:rPr>
              <a:t>高線量評価（</a:t>
            </a:r>
            <a:r>
              <a:rPr lang="en-US" altLang="ja-JP" sz="1100" b="1" dirty="0">
                <a:solidFill>
                  <a:prstClr val="black"/>
                </a:solidFill>
                <a:latin typeface="Calibri" panose="020F0502020204030204"/>
                <a:ea typeface="ＭＳ Ｐゴシック" panose="020B0600070205080204" pitchFamily="50" charset="-128"/>
              </a:rPr>
              <a:t>He</a:t>
            </a:r>
            <a:r>
              <a:rPr lang="ja-JP" altLang="en-US" sz="1100" b="1" dirty="0">
                <a:solidFill>
                  <a:prstClr val="black"/>
                </a:solidFill>
                <a:latin typeface="Calibri" panose="020F0502020204030204"/>
                <a:ea typeface="ＭＳ Ｐゴシック" panose="020B0600070205080204" pitchFamily="50" charset="-128"/>
              </a:rPr>
              <a:t>効果含む）</a:t>
            </a:r>
          </a:p>
        </p:txBody>
      </p:sp>
      <p:sp>
        <p:nvSpPr>
          <p:cNvPr id="6178" name="テキスト ボックス 83"/>
          <p:cNvSpPr txBox="1">
            <a:spLocks noChangeArrowheads="1"/>
          </p:cNvSpPr>
          <p:nvPr/>
        </p:nvSpPr>
        <p:spPr bwMode="auto">
          <a:xfrm>
            <a:off x="7420557" y="2147156"/>
            <a:ext cx="181495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200" b="1" dirty="0">
                <a:solidFill>
                  <a:srgbClr val="C00000"/>
                </a:solidFill>
              </a:rPr>
              <a:t>原型炉移行判断</a:t>
            </a:r>
            <a:endParaRPr lang="en-US" altLang="ja-JP" sz="1200" b="1" dirty="0">
              <a:solidFill>
                <a:srgbClr val="C00000"/>
              </a:solidFill>
            </a:endParaRPr>
          </a:p>
          <a:p>
            <a:pPr algn="ctr">
              <a:spcBef>
                <a:spcPct val="0"/>
              </a:spcBef>
              <a:buNone/>
            </a:pPr>
            <a:r>
              <a:rPr lang="en-US" altLang="ja-JP" sz="1200" b="1" dirty="0">
                <a:solidFill>
                  <a:srgbClr val="C00000"/>
                </a:solidFill>
              </a:rPr>
              <a:t>(ITER D-T</a:t>
            </a:r>
            <a:r>
              <a:rPr lang="ja-JP" altLang="en-US" sz="1200" b="1" dirty="0">
                <a:solidFill>
                  <a:srgbClr val="C00000"/>
                </a:solidFill>
              </a:rPr>
              <a:t>ののち</a:t>
            </a:r>
            <a:r>
              <a:rPr lang="en-US" altLang="ja-JP" sz="1200" b="1" dirty="0">
                <a:solidFill>
                  <a:srgbClr val="C00000"/>
                </a:solidFill>
              </a:rPr>
              <a:t>)</a:t>
            </a:r>
          </a:p>
        </p:txBody>
      </p:sp>
      <p:cxnSp>
        <p:nvCxnSpPr>
          <p:cNvPr id="4120" name="直線コネクタ 4119"/>
          <p:cNvCxnSpPr/>
          <p:nvPr/>
        </p:nvCxnSpPr>
        <p:spPr>
          <a:xfrm>
            <a:off x="3352790" y="1797907"/>
            <a:ext cx="74499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82" name="テキスト ボックス 92"/>
          <p:cNvSpPr txBox="1">
            <a:spLocks noChangeArrowheads="1"/>
          </p:cNvSpPr>
          <p:nvPr/>
        </p:nvSpPr>
        <p:spPr bwMode="auto">
          <a:xfrm>
            <a:off x="3230607" y="1474019"/>
            <a:ext cx="5832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spcBef>
                <a:spcPct val="0"/>
              </a:spcBef>
              <a:buNone/>
            </a:pPr>
            <a:r>
              <a:rPr lang="en-US" altLang="ja-JP" sz="1200" dirty="0">
                <a:solidFill>
                  <a:prstClr val="black"/>
                </a:solidFill>
              </a:rPr>
              <a:t>   2010s                             2020s                                               2030s ~</a:t>
            </a:r>
            <a:endParaRPr lang="ja-JP" altLang="en-US" sz="1200" dirty="0">
              <a:solidFill>
                <a:prstClr val="black"/>
              </a:solidFill>
            </a:endParaRPr>
          </a:p>
        </p:txBody>
      </p:sp>
      <p:sp>
        <p:nvSpPr>
          <p:cNvPr id="61" name="テキスト ボックス 60"/>
          <p:cNvSpPr txBox="1"/>
          <p:nvPr/>
        </p:nvSpPr>
        <p:spPr>
          <a:xfrm>
            <a:off x="8094150" y="5348658"/>
            <a:ext cx="944258" cy="616886"/>
          </a:xfrm>
          <a:prstGeom prst="rect">
            <a:avLst/>
          </a:prstGeom>
          <a:solidFill>
            <a:schemeClr val="bg1">
              <a:lumMod val="85000"/>
            </a:schemeClr>
          </a:solidFill>
          <a:ln>
            <a:solidFill>
              <a:schemeClr val="tx1"/>
            </a:solidFill>
          </a:ln>
        </p:spPr>
        <p:txBody>
          <a:bodyPr wrap="square" lIns="36000" tIns="72000" rIns="36000" bIns="36000">
            <a:spAutoFit/>
          </a:bodyPr>
          <a:lstStyle/>
          <a:p>
            <a:pPr algn="ctr">
              <a:defRPr/>
            </a:pPr>
            <a:r>
              <a:rPr lang="ja-JP" altLang="en-US" sz="1100" b="1" dirty="0">
                <a:solidFill>
                  <a:prstClr val="black"/>
                </a:solidFill>
                <a:latin typeface="Calibri" panose="020F0502020204030204"/>
                <a:ea typeface="ＭＳ Ｐゴシック" panose="020B0600070205080204" pitchFamily="50" charset="-128"/>
              </a:rPr>
              <a:t>原型炉初期運転の許認可</a:t>
            </a:r>
            <a:r>
              <a:rPr lang="en-US" altLang="ja-JP" sz="1100" b="1" dirty="0">
                <a:solidFill>
                  <a:prstClr val="black"/>
                </a:solidFill>
                <a:latin typeface="Calibri" panose="020F0502020204030204"/>
                <a:ea typeface="ＭＳ Ｐゴシック" panose="020B0600070205080204" pitchFamily="50" charset="-128"/>
              </a:rPr>
              <a:t>(10~20dpa)</a:t>
            </a:r>
            <a:endParaRPr lang="ja-JP" altLang="en-US" sz="1100" b="1" dirty="0">
              <a:solidFill>
                <a:prstClr val="black"/>
              </a:solidFill>
              <a:latin typeface="Calibri" panose="020F0502020204030204"/>
              <a:ea typeface="ＭＳ Ｐゴシック" panose="020B0600070205080204" pitchFamily="50" charset="-128"/>
            </a:endParaRPr>
          </a:p>
        </p:txBody>
      </p:sp>
      <p:sp>
        <p:nvSpPr>
          <p:cNvPr id="66" name="テキスト ボックス 65"/>
          <p:cNvSpPr txBox="1"/>
          <p:nvPr/>
        </p:nvSpPr>
        <p:spPr>
          <a:xfrm>
            <a:off x="5522743" y="3993645"/>
            <a:ext cx="1660595" cy="239731"/>
          </a:xfrm>
          <a:prstGeom prst="rect">
            <a:avLst/>
          </a:prstGeom>
          <a:solidFill>
            <a:schemeClr val="bg1">
              <a:lumMod val="85000"/>
            </a:schemeClr>
          </a:solidFill>
          <a:ln>
            <a:solidFill>
              <a:schemeClr val="tx1"/>
            </a:solidFill>
          </a:ln>
        </p:spPr>
        <p:txBody>
          <a:bodyPr wrap="square" lIns="36000" tIns="72000" rIns="36000" bIns="36000">
            <a:spAutoFit/>
          </a:bodyPr>
          <a:lstStyle/>
          <a:p>
            <a:pPr algn="ctr">
              <a:lnSpc>
                <a:spcPts val="1000"/>
              </a:lnSpc>
              <a:defRPr/>
            </a:pPr>
            <a:r>
              <a:rPr lang="ja-JP" altLang="en-US" sz="1100" b="1" dirty="0">
                <a:solidFill>
                  <a:prstClr val="black"/>
                </a:solidFill>
                <a:latin typeface="Calibri" panose="020F0502020204030204"/>
                <a:ea typeface="ＭＳ Ｐゴシック" panose="020B0600070205080204" pitchFamily="50" charset="-128"/>
              </a:rPr>
              <a:t>接合材、環境</a:t>
            </a:r>
            <a:r>
              <a:rPr lang="en-US" altLang="ja-JP" sz="1100" b="1" dirty="0">
                <a:solidFill>
                  <a:prstClr val="black"/>
                </a:solidFill>
                <a:latin typeface="Calibri" panose="020F0502020204030204"/>
                <a:ea typeface="ＭＳ Ｐゴシック" panose="020B0600070205080204" pitchFamily="50" charset="-128"/>
              </a:rPr>
              <a:t>l</a:t>
            </a:r>
            <a:r>
              <a:rPr lang="ja-JP" altLang="en-US" sz="1100" b="1" dirty="0">
                <a:solidFill>
                  <a:prstClr val="black"/>
                </a:solidFill>
                <a:latin typeface="Calibri" panose="020F0502020204030204"/>
                <a:ea typeface="ＭＳ Ｐゴシック" panose="020B0600070205080204" pitchFamily="50" charset="-128"/>
              </a:rPr>
              <a:t>効果</a:t>
            </a:r>
          </a:p>
        </p:txBody>
      </p:sp>
      <p:sp>
        <p:nvSpPr>
          <p:cNvPr id="3" name="正方形/長方形 2"/>
          <p:cNvSpPr/>
          <p:nvPr/>
        </p:nvSpPr>
        <p:spPr>
          <a:xfrm>
            <a:off x="1299715" y="1448657"/>
            <a:ext cx="9592570" cy="469055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prstClr val="white"/>
              </a:solidFill>
              <a:latin typeface="Calibri" panose="020F0502020204030204"/>
              <a:ea typeface="ＭＳ Ｐゴシック" panose="020B0600070205080204" pitchFamily="50" charset="-128"/>
            </a:endParaRPr>
          </a:p>
        </p:txBody>
      </p:sp>
      <p:cxnSp>
        <p:nvCxnSpPr>
          <p:cNvPr id="64" name="直線コネクタ 63"/>
          <p:cNvCxnSpPr/>
          <p:nvPr/>
        </p:nvCxnSpPr>
        <p:spPr>
          <a:xfrm flipH="1">
            <a:off x="3871351" y="1467398"/>
            <a:ext cx="18018" cy="4671812"/>
          </a:xfrm>
          <a:prstGeom prst="line">
            <a:avLst/>
          </a:prstGeom>
          <a:ln w="3175">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156" name="テキスト ボックス 4096"/>
          <p:cNvSpPr txBox="1">
            <a:spLocks noChangeArrowheads="1"/>
          </p:cNvSpPr>
          <p:nvPr/>
        </p:nvSpPr>
        <p:spPr bwMode="auto">
          <a:xfrm>
            <a:off x="3468769" y="2119072"/>
            <a:ext cx="1172317" cy="461665"/>
          </a:xfrm>
          <a:prstGeom prst="rect">
            <a:avLst/>
          </a:prstGeom>
          <a:solidFill>
            <a:schemeClr val="bg1"/>
          </a:solidFill>
          <a:ln>
            <a:noFill/>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None/>
            </a:pPr>
            <a:r>
              <a:rPr lang="ja-JP" altLang="en-US" sz="1200" b="1" dirty="0">
                <a:solidFill>
                  <a:srgbClr val="C00000"/>
                </a:solidFill>
              </a:rPr>
              <a:t>第</a:t>
            </a:r>
            <a:r>
              <a:rPr lang="en-US" altLang="ja-JP" sz="1200" b="1" dirty="0">
                <a:solidFill>
                  <a:srgbClr val="C00000"/>
                </a:solidFill>
              </a:rPr>
              <a:t>1</a:t>
            </a:r>
            <a:r>
              <a:rPr lang="ja-JP" altLang="en-US" sz="1200" b="1" dirty="0">
                <a:solidFill>
                  <a:srgbClr val="C00000"/>
                </a:solidFill>
              </a:rPr>
              <a:t>回</a:t>
            </a:r>
            <a:r>
              <a:rPr lang="en-US" altLang="ja-JP" sz="1200" b="1" dirty="0">
                <a:solidFill>
                  <a:srgbClr val="C00000"/>
                </a:solidFill>
              </a:rPr>
              <a:t>C</a:t>
            </a:r>
            <a:r>
              <a:rPr lang="ja-JP" altLang="en-US" sz="1200" b="1" dirty="0">
                <a:solidFill>
                  <a:srgbClr val="C00000"/>
                </a:solidFill>
              </a:rPr>
              <a:t>＆</a:t>
            </a:r>
            <a:r>
              <a:rPr lang="en-US" altLang="ja-JP" sz="1200" b="1" dirty="0">
                <a:solidFill>
                  <a:srgbClr val="C00000"/>
                </a:solidFill>
              </a:rPr>
              <a:t>R</a:t>
            </a:r>
          </a:p>
          <a:p>
            <a:pPr algn="ctr">
              <a:spcBef>
                <a:spcPct val="0"/>
              </a:spcBef>
              <a:buNone/>
            </a:pPr>
            <a:r>
              <a:rPr lang="en-US" altLang="ja-JP" sz="1200" b="1" dirty="0">
                <a:solidFill>
                  <a:srgbClr val="C00000"/>
                </a:solidFill>
              </a:rPr>
              <a:t>(~2020)</a:t>
            </a:r>
            <a:endParaRPr lang="ja-JP" altLang="en-US" sz="1200" b="1" dirty="0">
              <a:solidFill>
                <a:srgbClr val="C00000"/>
              </a:solidFill>
            </a:endParaRPr>
          </a:p>
        </p:txBody>
      </p:sp>
      <p:sp>
        <p:nvSpPr>
          <p:cNvPr id="57" name="テキスト ボックス 56"/>
          <p:cNvSpPr txBox="1"/>
          <p:nvPr/>
        </p:nvSpPr>
        <p:spPr>
          <a:xfrm>
            <a:off x="6421930" y="4565057"/>
            <a:ext cx="1595733" cy="370729"/>
          </a:xfrm>
          <a:prstGeom prst="rect">
            <a:avLst/>
          </a:prstGeom>
          <a:solidFill>
            <a:schemeClr val="bg1">
              <a:lumMod val="85000"/>
            </a:schemeClr>
          </a:solidFill>
          <a:ln w="38100">
            <a:solidFill>
              <a:schemeClr val="tx1"/>
            </a:solidFill>
          </a:ln>
        </p:spPr>
        <p:txBody>
          <a:bodyPr wrap="square" lIns="36000" tIns="72000" rIns="36000" bIns="36000">
            <a:spAutoFit/>
          </a:bodyPr>
          <a:lstStyle/>
          <a:p>
            <a:pPr algn="ctr">
              <a:lnSpc>
                <a:spcPts val="1000"/>
              </a:lnSpc>
              <a:defRPr/>
            </a:pPr>
            <a:r>
              <a:rPr lang="ja-JP" altLang="en-US" sz="1100" b="1" dirty="0">
                <a:solidFill>
                  <a:prstClr val="black"/>
                </a:solidFill>
                <a:latin typeface="Calibri" panose="020F0502020204030204"/>
                <a:ea typeface="ＭＳ Ｐゴシック" panose="020B0600070205080204" pitchFamily="50" charset="-128"/>
              </a:rPr>
              <a:t>原型炉初期運転線量</a:t>
            </a:r>
            <a:endParaRPr lang="en-US" altLang="ja-JP" sz="1100" b="1" dirty="0">
              <a:solidFill>
                <a:prstClr val="black"/>
              </a:solidFill>
              <a:latin typeface="Calibri" panose="020F0502020204030204"/>
              <a:ea typeface="ＭＳ Ｐゴシック" panose="020B0600070205080204" pitchFamily="50" charset="-128"/>
            </a:endParaRPr>
          </a:p>
          <a:p>
            <a:pPr algn="ctr">
              <a:lnSpc>
                <a:spcPts val="1000"/>
              </a:lnSpc>
              <a:defRPr/>
            </a:pPr>
            <a:r>
              <a:rPr lang="en-US" altLang="ja-JP" sz="1100" b="1" dirty="0">
                <a:solidFill>
                  <a:prstClr val="black"/>
                </a:solidFill>
                <a:latin typeface="Calibri" panose="020F0502020204030204"/>
                <a:ea typeface="ＭＳ Ｐゴシック" panose="020B0600070205080204" pitchFamily="50" charset="-128"/>
              </a:rPr>
              <a:t>(10~20 dpa)</a:t>
            </a:r>
            <a:endParaRPr lang="ja-JP" altLang="en-US" sz="1100" b="1" dirty="0">
              <a:solidFill>
                <a:prstClr val="black"/>
              </a:solidFill>
              <a:latin typeface="Calibri" panose="020F0502020204030204"/>
              <a:ea typeface="ＭＳ Ｐゴシック" panose="020B0600070205080204" pitchFamily="50" charset="-128"/>
            </a:endParaRPr>
          </a:p>
        </p:txBody>
      </p:sp>
      <p:sp>
        <p:nvSpPr>
          <p:cNvPr id="69" name="テキスト ボックス 68"/>
          <p:cNvSpPr txBox="1"/>
          <p:nvPr/>
        </p:nvSpPr>
        <p:spPr>
          <a:xfrm>
            <a:off x="9381788" y="5360307"/>
            <a:ext cx="1303388" cy="616886"/>
          </a:xfrm>
          <a:prstGeom prst="rect">
            <a:avLst/>
          </a:prstGeom>
          <a:solidFill>
            <a:schemeClr val="bg1">
              <a:lumMod val="85000"/>
            </a:schemeClr>
          </a:solidFill>
          <a:ln>
            <a:solidFill>
              <a:schemeClr val="tx1"/>
            </a:solidFill>
          </a:ln>
        </p:spPr>
        <p:txBody>
          <a:bodyPr wrap="square" lIns="36000" tIns="72000" rIns="36000" bIns="36000">
            <a:spAutoFit/>
          </a:bodyPr>
          <a:lstStyle/>
          <a:p>
            <a:pPr algn="ctr">
              <a:defRPr/>
            </a:pPr>
            <a:r>
              <a:rPr lang="ja-JP" altLang="en-US" sz="1100" b="1" dirty="0">
                <a:solidFill>
                  <a:prstClr val="black"/>
                </a:solidFill>
                <a:latin typeface="Calibri" panose="020F0502020204030204"/>
                <a:ea typeface="ＭＳ Ｐゴシック" panose="020B0600070205080204" pitchFamily="50" charset="-128"/>
              </a:rPr>
              <a:t>原型炉運転延長の許認可</a:t>
            </a:r>
            <a:endParaRPr lang="en-US" altLang="ja-JP" sz="1100" b="1" dirty="0">
              <a:solidFill>
                <a:prstClr val="black"/>
              </a:solidFill>
              <a:latin typeface="Calibri" panose="020F0502020204030204"/>
              <a:ea typeface="ＭＳ Ｐゴシック" panose="020B0600070205080204" pitchFamily="50" charset="-128"/>
            </a:endParaRPr>
          </a:p>
          <a:p>
            <a:pPr algn="ctr">
              <a:defRPr/>
            </a:pPr>
            <a:r>
              <a:rPr lang="en-US" altLang="ja-JP" sz="1100" b="1" dirty="0">
                <a:solidFill>
                  <a:prstClr val="black"/>
                </a:solidFill>
                <a:latin typeface="Calibri" panose="020F0502020204030204"/>
                <a:ea typeface="ＭＳ Ｐゴシック" panose="020B0600070205080204" pitchFamily="50" charset="-128"/>
              </a:rPr>
              <a:t>(~100dpa)</a:t>
            </a:r>
            <a:endParaRPr lang="ja-JP" altLang="en-US" sz="1100" b="1" dirty="0">
              <a:solidFill>
                <a:prstClr val="black"/>
              </a:solidFill>
              <a:latin typeface="Calibri" panose="020F0502020204030204"/>
              <a:ea typeface="ＭＳ Ｐゴシック" panose="020B0600070205080204" pitchFamily="50" charset="-128"/>
            </a:endParaRPr>
          </a:p>
        </p:txBody>
      </p:sp>
      <p:sp>
        <p:nvSpPr>
          <p:cNvPr id="44" name="テキスト ボックス 43"/>
          <p:cNvSpPr txBox="1"/>
          <p:nvPr/>
        </p:nvSpPr>
        <p:spPr>
          <a:xfrm>
            <a:off x="3395652" y="3221202"/>
            <a:ext cx="2058993" cy="239731"/>
          </a:xfrm>
          <a:prstGeom prst="rect">
            <a:avLst/>
          </a:prstGeom>
          <a:solidFill>
            <a:schemeClr val="bg1">
              <a:lumMod val="85000"/>
            </a:schemeClr>
          </a:solidFill>
          <a:ln w="38100">
            <a:solidFill>
              <a:schemeClr val="tx1"/>
            </a:solidFill>
          </a:ln>
        </p:spPr>
        <p:txBody>
          <a:bodyPr wrap="square" lIns="36000" tIns="72000" rIns="36000" bIns="36000">
            <a:spAutoFit/>
          </a:bodyPr>
          <a:lstStyle/>
          <a:p>
            <a:pPr algn="ctr">
              <a:lnSpc>
                <a:spcPts val="1000"/>
              </a:lnSpc>
              <a:defRPr/>
            </a:pPr>
            <a:r>
              <a:rPr lang="ja-JP" altLang="en-US" sz="1100" b="1" dirty="0">
                <a:solidFill>
                  <a:prstClr val="black"/>
                </a:solidFill>
                <a:latin typeface="Calibri" panose="020F0502020204030204"/>
                <a:ea typeface="ＭＳ Ｐゴシック" panose="020B0600070205080204" pitchFamily="50" charset="-128"/>
              </a:rPr>
              <a:t>工学設計</a:t>
            </a:r>
          </a:p>
        </p:txBody>
      </p:sp>
      <p:sp>
        <p:nvSpPr>
          <p:cNvPr id="56" name="テキスト ボックス 55"/>
          <p:cNvSpPr txBox="1"/>
          <p:nvPr/>
        </p:nvSpPr>
        <p:spPr>
          <a:xfrm>
            <a:off x="3378855" y="3992266"/>
            <a:ext cx="2073120" cy="239731"/>
          </a:xfrm>
          <a:prstGeom prst="rect">
            <a:avLst/>
          </a:prstGeom>
          <a:solidFill>
            <a:schemeClr val="bg1">
              <a:lumMod val="85000"/>
            </a:schemeClr>
          </a:solidFill>
          <a:ln>
            <a:solidFill>
              <a:schemeClr val="tx1"/>
            </a:solidFill>
          </a:ln>
        </p:spPr>
        <p:txBody>
          <a:bodyPr wrap="square" lIns="36000" tIns="72000" rIns="36000" bIns="36000">
            <a:spAutoFit/>
          </a:bodyPr>
          <a:lstStyle/>
          <a:p>
            <a:pPr algn="ctr">
              <a:lnSpc>
                <a:spcPts val="1000"/>
              </a:lnSpc>
              <a:defRPr/>
            </a:pPr>
            <a:r>
              <a:rPr lang="en-US" altLang="ja-JP" sz="1100" b="1" dirty="0">
                <a:solidFill>
                  <a:prstClr val="black"/>
                </a:solidFill>
                <a:latin typeface="Calibri" panose="020F0502020204030204"/>
                <a:ea typeface="ＭＳ Ｐゴシック" panose="020B0600070205080204" pitchFamily="50" charset="-128"/>
              </a:rPr>
              <a:t>80 </a:t>
            </a:r>
            <a:r>
              <a:rPr lang="en-US" altLang="ja-JP" sz="1100" b="1" dirty="0" err="1">
                <a:solidFill>
                  <a:prstClr val="black"/>
                </a:solidFill>
                <a:latin typeface="Calibri" panose="020F0502020204030204"/>
                <a:ea typeface="ＭＳ Ｐゴシック" panose="020B0600070205080204" pitchFamily="50" charset="-128"/>
              </a:rPr>
              <a:t>dpa</a:t>
            </a:r>
            <a:r>
              <a:rPr lang="en-US" altLang="ja-JP" sz="1100" b="1" dirty="0">
                <a:solidFill>
                  <a:prstClr val="black"/>
                </a:solidFill>
                <a:latin typeface="Calibri" panose="020F0502020204030204"/>
                <a:ea typeface="ＭＳ Ｐゴシック" panose="020B0600070205080204" pitchFamily="50" charset="-128"/>
              </a:rPr>
              <a:t> </a:t>
            </a:r>
            <a:r>
              <a:rPr lang="ja-JP" altLang="en-US" sz="1100" b="1" dirty="0">
                <a:solidFill>
                  <a:prstClr val="black"/>
                </a:solidFill>
                <a:latin typeface="Calibri" panose="020F0502020204030204"/>
                <a:ea typeface="ＭＳ Ｐゴシック" panose="020B0600070205080204" pitchFamily="50" charset="-128"/>
              </a:rPr>
              <a:t>までの照射</a:t>
            </a:r>
          </a:p>
        </p:txBody>
      </p:sp>
      <p:cxnSp>
        <p:nvCxnSpPr>
          <p:cNvPr id="37" name="直線矢印コネクタ 36">
            <a:extLst>
              <a:ext uri="{FF2B5EF4-FFF2-40B4-BE49-F238E27FC236}">
                <a16:creationId xmlns:a16="http://schemas.microsoft.com/office/drawing/2014/main" id="{25DED853-2D51-456A-A16B-0738599A3027}"/>
              </a:ext>
            </a:extLst>
          </p:cNvPr>
          <p:cNvCxnSpPr>
            <a:cxnSpLocks/>
          </p:cNvCxnSpPr>
          <p:nvPr/>
        </p:nvCxnSpPr>
        <p:spPr>
          <a:xfrm>
            <a:off x="8108080" y="4928290"/>
            <a:ext cx="257934" cy="360806"/>
          </a:xfrm>
          <a:prstGeom prst="straightConnector1">
            <a:avLst/>
          </a:prstGeom>
          <a:ln w="57150">
            <a:solidFill>
              <a:srgbClr val="0000CC"/>
            </a:solidFill>
            <a:tailEnd type="triangle"/>
          </a:ln>
        </p:spPr>
        <p:style>
          <a:lnRef idx="1">
            <a:schemeClr val="accent2"/>
          </a:lnRef>
          <a:fillRef idx="0">
            <a:schemeClr val="accent2"/>
          </a:fillRef>
          <a:effectRef idx="0">
            <a:schemeClr val="accent2"/>
          </a:effectRef>
          <a:fontRef idx="minor">
            <a:schemeClr val="tx1"/>
          </a:fontRef>
        </p:style>
      </p:cxnSp>
      <p:cxnSp>
        <p:nvCxnSpPr>
          <p:cNvPr id="2" name="直線矢印コネクタ 1">
            <a:extLst>
              <a:ext uri="{FF2B5EF4-FFF2-40B4-BE49-F238E27FC236}">
                <a16:creationId xmlns:a16="http://schemas.microsoft.com/office/drawing/2014/main" id="{A39CA381-FC07-E9BA-A47C-690C33C22CA9}"/>
              </a:ext>
            </a:extLst>
          </p:cNvPr>
          <p:cNvCxnSpPr/>
          <p:nvPr/>
        </p:nvCxnSpPr>
        <p:spPr>
          <a:xfrm flipH="1">
            <a:off x="7930195" y="4244678"/>
            <a:ext cx="477430" cy="275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A8B6981A-033C-9B78-2AEA-E28759E8085E}"/>
              </a:ext>
            </a:extLst>
          </p:cNvPr>
          <p:cNvCxnSpPr>
            <a:cxnSpLocks/>
          </p:cNvCxnSpPr>
          <p:nvPr/>
        </p:nvCxnSpPr>
        <p:spPr>
          <a:xfrm>
            <a:off x="8665221" y="4244678"/>
            <a:ext cx="292662" cy="27513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96CAEF70-0F1A-6587-0316-AF8E5C3CDF6B}"/>
              </a:ext>
            </a:extLst>
          </p:cNvPr>
          <p:cNvSpPr txBox="1"/>
          <p:nvPr/>
        </p:nvSpPr>
        <p:spPr>
          <a:xfrm>
            <a:off x="7233176" y="3604679"/>
            <a:ext cx="4855221" cy="646331"/>
          </a:xfrm>
          <a:prstGeom prst="rect">
            <a:avLst/>
          </a:prstGeom>
          <a:solidFill>
            <a:schemeClr val="accent1">
              <a:lumMod val="40000"/>
              <a:lumOff val="60000"/>
            </a:schemeClr>
          </a:solidFill>
          <a:ln>
            <a:solidFill>
              <a:srgbClr val="FF0000"/>
            </a:solidFill>
          </a:ln>
        </p:spPr>
        <p:txBody>
          <a:bodyPr wrap="square" rtlCol="0">
            <a:spAutoFit/>
          </a:bodyPr>
          <a:lstStyle/>
          <a:p>
            <a:pPr algn="ctr"/>
            <a:r>
              <a:rPr lang="en-US" altLang="ja-JP" b="1" dirty="0">
                <a:solidFill>
                  <a:srgbClr val="FF0000"/>
                </a:solidFill>
              </a:rPr>
              <a:t>A-FNS</a:t>
            </a:r>
            <a:r>
              <a:rPr lang="ja-JP" altLang="en-US" b="1" dirty="0">
                <a:solidFill>
                  <a:srgbClr val="FF0000"/>
                </a:solidFill>
              </a:rPr>
              <a:t>では照射データ取得に時間がかかる</a:t>
            </a:r>
            <a:endParaRPr lang="en-US" altLang="ja-JP" b="1" dirty="0">
              <a:solidFill>
                <a:srgbClr val="FF0000"/>
              </a:solidFill>
            </a:endParaRPr>
          </a:p>
          <a:p>
            <a:pPr algn="ctr"/>
            <a:r>
              <a:rPr kumimoji="1" lang="ja-JP" altLang="en-US" b="1" dirty="0">
                <a:solidFill>
                  <a:srgbClr val="FF0000"/>
                </a:solidFill>
              </a:rPr>
              <a:t>照射データの取得が原型炉移行の律速になる</a:t>
            </a:r>
          </a:p>
        </p:txBody>
      </p:sp>
      <p:sp>
        <p:nvSpPr>
          <p:cNvPr id="7" name="タイトル 1">
            <a:extLst>
              <a:ext uri="{FF2B5EF4-FFF2-40B4-BE49-F238E27FC236}">
                <a16:creationId xmlns:a16="http://schemas.microsoft.com/office/drawing/2014/main" id="{5C4AC304-D210-CF2E-36DE-B90B9323B27D}"/>
              </a:ext>
            </a:extLst>
          </p:cNvPr>
          <p:cNvSpPr>
            <a:spLocks/>
          </p:cNvSpPr>
          <p:nvPr/>
        </p:nvSpPr>
        <p:spPr bwMode="auto">
          <a:xfrm>
            <a:off x="833839" y="52736"/>
            <a:ext cx="10775528" cy="84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spcBef>
                <a:spcPct val="0"/>
              </a:spcBef>
              <a:buFontTx/>
              <a:buNone/>
            </a:pPr>
            <a:r>
              <a:rPr lang="ja-JP" altLang="en-US" dirty="0">
                <a:latin typeface="Arial" panose="020B0604020202020204" pitchFamily="34" charset="0"/>
                <a:cs typeface="Arial" panose="020B0604020202020204" pitchFamily="34" charset="0"/>
              </a:rPr>
              <a:t>日本の</a:t>
            </a:r>
            <a:r>
              <a:rPr lang="en-US" altLang="ja-JP" dirty="0">
                <a:latin typeface="Arial" panose="020B0604020202020204" pitchFamily="34" charset="0"/>
                <a:cs typeface="Arial" panose="020B0604020202020204" pitchFamily="34" charset="0"/>
              </a:rPr>
              <a:t> DEMO </a:t>
            </a:r>
            <a:r>
              <a:rPr lang="ja-JP" altLang="en-US" dirty="0">
                <a:latin typeface="Arial" panose="020B0604020202020204" pitchFamily="34" charset="0"/>
                <a:cs typeface="Arial" panose="020B0604020202020204" pitchFamily="34" charset="0"/>
              </a:rPr>
              <a:t>アクションプラン　</a:t>
            </a:r>
            <a:endParaRPr lang="en-US" altLang="ja-JP" dirty="0">
              <a:latin typeface="Arial" panose="020B0604020202020204" pitchFamily="34" charset="0"/>
              <a:cs typeface="Arial" panose="020B0604020202020204" pitchFamily="34" charset="0"/>
            </a:endParaRPr>
          </a:p>
          <a:p>
            <a:pPr algn="ctr">
              <a:spcBef>
                <a:spcPct val="0"/>
              </a:spcBef>
              <a:buFontTx/>
              <a:buNone/>
            </a:pPr>
            <a:r>
              <a:rPr lang="en-US" altLang="ja-JP" dirty="0">
                <a:latin typeface="Arial" panose="020B0604020202020204" pitchFamily="34" charset="0"/>
                <a:cs typeface="Arial" panose="020B0604020202020204" pitchFamily="34" charset="0"/>
              </a:rPr>
              <a:t>(A-FNS</a:t>
            </a:r>
            <a:r>
              <a:rPr lang="ja-JP" altLang="en-US" dirty="0">
                <a:latin typeface="Arial" panose="020B0604020202020204" pitchFamily="34" charset="0"/>
                <a:cs typeface="Arial" panose="020B0604020202020204" pitchFamily="34" charset="0"/>
              </a:rPr>
              <a:t>の役割の部分</a:t>
            </a:r>
            <a:r>
              <a:rPr lang="en-US" altLang="ja-JP" dirty="0">
                <a:latin typeface="Arial" panose="020B0604020202020204" pitchFamily="34" charset="0"/>
                <a:cs typeface="Arial" panose="020B0604020202020204" pitchFamily="34" charset="0"/>
              </a:rPr>
              <a:t>) </a:t>
            </a:r>
            <a:r>
              <a:rPr lang="ja-JP" altLang="en-US" dirty="0">
                <a:latin typeface="Arial" panose="020B0604020202020204" pitchFamily="34" charset="0"/>
                <a:cs typeface="Arial" panose="020B0604020202020204" pitchFamily="34" charset="0"/>
              </a:rPr>
              <a:t>　</a:t>
            </a:r>
            <a:r>
              <a:rPr lang="en-US" altLang="ja-JP" dirty="0">
                <a:latin typeface="Arial" panose="020B0604020202020204" pitchFamily="34" charset="0"/>
                <a:cs typeface="Arial" panose="020B0604020202020204" pitchFamily="34" charset="0"/>
              </a:rPr>
              <a:t>2020</a:t>
            </a:r>
            <a:r>
              <a:rPr lang="ja-JP" altLang="en-US" dirty="0">
                <a:latin typeface="Arial" panose="020B0604020202020204" pitchFamily="34" charset="0"/>
                <a:cs typeface="Arial" panose="020B0604020202020204" pitchFamily="34" charset="0"/>
              </a:rPr>
              <a:t>年ごろの計画</a:t>
            </a:r>
          </a:p>
        </p:txBody>
      </p:sp>
      <p:sp>
        <p:nvSpPr>
          <p:cNvPr id="8" name="Line 6">
            <a:extLst>
              <a:ext uri="{FF2B5EF4-FFF2-40B4-BE49-F238E27FC236}">
                <a16:creationId xmlns:a16="http://schemas.microsoft.com/office/drawing/2014/main" id="{50CA5BC3-5F82-17EF-C112-E665A3960D4A}"/>
              </a:ext>
            </a:extLst>
          </p:cNvPr>
          <p:cNvSpPr>
            <a:spLocks noChangeShapeType="1"/>
          </p:cNvSpPr>
          <p:nvPr/>
        </p:nvSpPr>
        <p:spPr bwMode="auto">
          <a:xfrm>
            <a:off x="491923" y="1088989"/>
            <a:ext cx="11459361" cy="0"/>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cxnSp>
        <p:nvCxnSpPr>
          <p:cNvPr id="9" name="直線矢印コネクタ 8">
            <a:extLst>
              <a:ext uri="{FF2B5EF4-FFF2-40B4-BE49-F238E27FC236}">
                <a16:creationId xmlns:a16="http://schemas.microsoft.com/office/drawing/2014/main" id="{6A3C5896-4B6E-F815-6F47-992B441BB1FC}"/>
              </a:ext>
            </a:extLst>
          </p:cNvPr>
          <p:cNvCxnSpPr>
            <a:cxnSpLocks/>
          </p:cNvCxnSpPr>
          <p:nvPr/>
        </p:nvCxnSpPr>
        <p:spPr>
          <a:xfrm>
            <a:off x="9518820" y="4892560"/>
            <a:ext cx="329511" cy="432267"/>
          </a:xfrm>
          <a:prstGeom prst="straightConnector1">
            <a:avLst/>
          </a:prstGeom>
          <a:ln w="57150">
            <a:solidFill>
              <a:srgbClr val="0000CC"/>
            </a:solidFill>
            <a:tailEnd type="triangle"/>
          </a:ln>
        </p:spPr>
        <p:style>
          <a:lnRef idx="1">
            <a:schemeClr val="accent2"/>
          </a:lnRef>
          <a:fillRef idx="0">
            <a:schemeClr val="accent2"/>
          </a:fillRef>
          <a:effectRef idx="0">
            <a:schemeClr val="accent2"/>
          </a:effectRef>
          <a:fontRef idx="minor">
            <a:schemeClr val="tx1"/>
          </a:fontRef>
        </p:style>
      </p:cxnSp>
      <p:sp>
        <p:nvSpPr>
          <p:cNvPr id="11" name="スライド番号プレースホルダ 3">
            <a:extLst>
              <a:ext uri="{FF2B5EF4-FFF2-40B4-BE49-F238E27FC236}">
                <a16:creationId xmlns:a16="http://schemas.microsoft.com/office/drawing/2014/main" id="{905380AF-2ACC-AF37-5482-4241A9F58465}"/>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7</a:t>
            </a:fld>
            <a:endParaRPr lang="ja-JP" altLang="en-US" sz="1600" dirty="0">
              <a:solidFill>
                <a:srgbClr val="898989"/>
              </a:solidFill>
            </a:endParaRPr>
          </a:p>
        </p:txBody>
      </p:sp>
      <p:sp>
        <p:nvSpPr>
          <p:cNvPr id="13" name="テキスト ボックス 12">
            <a:extLst>
              <a:ext uri="{FF2B5EF4-FFF2-40B4-BE49-F238E27FC236}">
                <a16:creationId xmlns:a16="http://schemas.microsoft.com/office/drawing/2014/main" id="{74BFC8A3-42FD-E999-19A1-7F596277116D}"/>
              </a:ext>
            </a:extLst>
          </p:cNvPr>
          <p:cNvSpPr txBox="1"/>
          <p:nvPr/>
        </p:nvSpPr>
        <p:spPr>
          <a:xfrm>
            <a:off x="3170939" y="6312381"/>
            <a:ext cx="6845848" cy="369332"/>
          </a:xfrm>
          <a:prstGeom prst="rect">
            <a:avLst/>
          </a:prstGeom>
          <a:solidFill>
            <a:schemeClr val="accent1">
              <a:lumMod val="40000"/>
              <a:lumOff val="60000"/>
            </a:schemeClr>
          </a:solidFill>
          <a:ln>
            <a:solidFill>
              <a:srgbClr val="FF0000"/>
            </a:solidFill>
          </a:ln>
        </p:spPr>
        <p:txBody>
          <a:bodyPr wrap="square" rtlCol="0">
            <a:spAutoFit/>
          </a:bodyPr>
          <a:lstStyle/>
          <a:p>
            <a:pPr algn="ctr"/>
            <a:r>
              <a:rPr lang="en-US" altLang="ja-JP" b="1" dirty="0">
                <a:solidFill>
                  <a:srgbClr val="FF0000"/>
                </a:solidFill>
              </a:rPr>
              <a:t>10</a:t>
            </a:r>
            <a:r>
              <a:rPr lang="ja-JP" altLang="en-US" b="1" dirty="0">
                <a:solidFill>
                  <a:srgbClr val="FF0000"/>
                </a:solidFill>
              </a:rPr>
              <a:t>～</a:t>
            </a:r>
            <a:r>
              <a:rPr lang="en-US" altLang="ja-JP" b="1" dirty="0">
                <a:solidFill>
                  <a:srgbClr val="FF0000"/>
                </a:solidFill>
              </a:rPr>
              <a:t>20dpa</a:t>
            </a:r>
            <a:r>
              <a:rPr lang="ja-JP" altLang="en-US" b="1" dirty="0">
                <a:solidFill>
                  <a:srgbClr val="FF0000"/>
                </a:solidFill>
              </a:rPr>
              <a:t>（数年の運転）の照射データだけで許認可が得られるか？</a:t>
            </a:r>
            <a:endParaRPr kumimoji="1" lang="ja-JP" altLang="en-US" b="1" dirty="0">
              <a:solidFill>
                <a:srgbClr val="FF0000"/>
              </a:solidFill>
            </a:endParaRPr>
          </a:p>
        </p:txBody>
      </p:sp>
      <p:cxnSp>
        <p:nvCxnSpPr>
          <p:cNvPr id="14" name="直線矢印コネクタ 13">
            <a:extLst>
              <a:ext uri="{FF2B5EF4-FFF2-40B4-BE49-F238E27FC236}">
                <a16:creationId xmlns:a16="http://schemas.microsoft.com/office/drawing/2014/main" id="{515810CA-D178-58D8-F62A-6B39D3465616}"/>
              </a:ext>
            </a:extLst>
          </p:cNvPr>
          <p:cNvCxnSpPr>
            <a:cxnSpLocks/>
          </p:cNvCxnSpPr>
          <p:nvPr/>
        </p:nvCxnSpPr>
        <p:spPr>
          <a:xfrm flipV="1">
            <a:off x="8237047" y="6001645"/>
            <a:ext cx="249407" cy="2752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30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05E5B0E-A737-69B0-42B2-68BD0EEFCF63}"/>
              </a:ext>
            </a:extLst>
          </p:cNvPr>
          <p:cNvSpPr txBox="1"/>
          <p:nvPr/>
        </p:nvSpPr>
        <p:spPr>
          <a:xfrm>
            <a:off x="351074" y="1561501"/>
            <a:ext cx="11612192" cy="4827604"/>
          </a:xfrm>
          <a:prstGeom prst="rect">
            <a:avLst/>
          </a:prstGeom>
          <a:noFill/>
        </p:spPr>
        <p:txBody>
          <a:bodyPr wrap="square" rtlCol="0">
            <a:spAutoFit/>
          </a:bodyPr>
          <a:lstStyle/>
          <a:p>
            <a:pPr>
              <a:lnSpc>
                <a:spcPts val="3200"/>
              </a:lnSpc>
            </a:pPr>
            <a:r>
              <a:rPr lang="ja-JP" altLang="en-US" sz="2400" dirty="0">
                <a:latin typeface="ＭＳ Ｐゴシック" panose="020B0600070205080204" pitchFamily="50" charset="-128"/>
                <a:ea typeface="ＭＳ Ｐゴシック" panose="020B0600070205080204" pitchFamily="50" charset="-128"/>
              </a:rPr>
              <a:t>このアクションプランは、</a:t>
            </a:r>
            <a:r>
              <a:rPr lang="en-US" altLang="ja-JP" sz="2400" dirty="0">
                <a:latin typeface="ＭＳ Ｐゴシック" panose="020B0600070205080204" pitchFamily="50" charset="-128"/>
                <a:ea typeface="ＭＳ Ｐゴシック" panose="020B0600070205080204" pitchFamily="50" charset="-128"/>
              </a:rPr>
              <a:t>ITER</a:t>
            </a:r>
            <a:r>
              <a:rPr lang="ja-JP" altLang="en-US" sz="2400" dirty="0">
                <a:latin typeface="ＭＳ Ｐゴシック" panose="020B0600070205080204" pitchFamily="50" charset="-128"/>
                <a:ea typeface="ＭＳ Ｐゴシック" panose="020B0600070205080204" pitchFamily="50" charset="-128"/>
              </a:rPr>
              <a:t>のスケジュールの変化、原型炉計画の前倒し方針、などにより見直しが必要。現在公式のアクションプランが無いため、以前の計画を仮定して議論</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en-US" altLang="ja-JP" sz="2400" dirty="0">
                <a:latin typeface="ＭＳ Ｐゴシック" panose="020B0600070205080204" pitchFamily="50" charset="-128"/>
                <a:ea typeface="ＭＳ Ｐゴシック" panose="020B0600070205080204" pitchFamily="50" charset="-128"/>
              </a:rPr>
              <a:t>A-FNS</a:t>
            </a:r>
            <a:r>
              <a:rPr lang="ja-JP" altLang="en-US" sz="2400" dirty="0">
                <a:latin typeface="ＭＳ Ｐゴシック" panose="020B0600070205080204" pitchFamily="50" charset="-128"/>
                <a:ea typeface="ＭＳ Ｐゴシック" panose="020B0600070205080204" pitchFamily="50" charset="-128"/>
              </a:rPr>
              <a:t>による照射試験データの取得が原型炉への移行の律速になる</a:t>
            </a:r>
            <a:endParaRPr lang="en-US" altLang="ja-JP" sz="2400" dirty="0">
              <a:latin typeface="ＭＳ Ｐゴシック" panose="020B0600070205080204" pitchFamily="50" charset="-128"/>
              <a:ea typeface="ＭＳ Ｐゴシック" panose="020B0600070205080204" pitchFamily="50" charset="-128"/>
            </a:endParaRPr>
          </a:p>
          <a:p>
            <a:pPr marL="360363" indent="-360363">
              <a:lnSpc>
                <a:spcPts val="3200"/>
              </a:lnSpc>
            </a:pPr>
            <a:r>
              <a:rPr lang="en-US" altLang="ja-JP" sz="2400" dirty="0">
                <a:latin typeface="ＭＳ Ｐゴシック" panose="020B0600070205080204" pitchFamily="50" charset="-128"/>
                <a:ea typeface="ＭＳ Ｐゴシック" panose="020B0600070205080204" pitchFamily="50" charset="-128"/>
              </a:rPr>
              <a:t>	</a:t>
            </a:r>
          </a:p>
          <a:p>
            <a:pPr marL="360363" indent="-360363">
              <a:lnSpc>
                <a:spcPct val="150000"/>
              </a:lnSpc>
            </a:pPr>
            <a:r>
              <a:rPr lang="ja-JP" altLang="en-US" sz="2400" dirty="0">
                <a:latin typeface="ＭＳ Ｐゴシック" panose="020B0600070205080204" pitchFamily="50" charset="-128"/>
                <a:ea typeface="ＭＳ Ｐゴシック" panose="020B0600070205080204" pitchFamily="50" charset="-128"/>
              </a:rPr>
              <a:t>高強度中性子源が実現すれば</a:t>
            </a:r>
            <a:endParaRPr lang="en-US" altLang="ja-JP" sz="2400" dirty="0">
              <a:latin typeface="ＭＳ Ｐゴシック" panose="020B0600070205080204" pitchFamily="50" charset="-128"/>
              <a:ea typeface="ＭＳ Ｐゴシック" panose="020B0600070205080204" pitchFamily="50" charset="-128"/>
            </a:endParaRPr>
          </a:p>
          <a:p>
            <a:pPr marL="809625" indent="-809625">
              <a:lnSpc>
                <a:spcPct val="150000"/>
              </a:lnSpc>
            </a:pPr>
            <a:r>
              <a:rPr lang="en-US" altLang="ja-JP" sz="2400" dirty="0">
                <a:latin typeface="ＭＳ Ｐゴシック" panose="020B0600070205080204" pitchFamily="50" charset="-128"/>
                <a:ea typeface="ＭＳ Ｐゴシック" panose="020B0600070205080204" pitchFamily="50" charset="-128"/>
              </a:rPr>
              <a:t>	</a:t>
            </a:r>
            <a:r>
              <a:rPr lang="ja-JP" altLang="en-US" sz="2400" dirty="0">
                <a:solidFill>
                  <a:srgbClr val="0000CC"/>
                </a:solidFill>
                <a:latin typeface="ＭＳ Ｐゴシック" panose="020B0600070205080204" pitchFamily="50" charset="-128"/>
                <a:ea typeface="ＭＳ Ｐゴシック" panose="020B0600070205080204" pitchFamily="50" charset="-128"/>
              </a:rPr>
              <a:t>ヘリウム効果の検証を早期に進められる</a:t>
            </a:r>
            <a:endParaRPr lang="en-US" altLang="ja-JP" sz="2400" dirty="0">
              <a:solidFill>
                <a:srgbClr val="0000CC"/>
              </a:solidFill>
              <a:latin typeface="ＭＳ Ｐゴシック" panose="020B0600070205080204" pitchFamily="50" charset="-128"/>
              <a:ea typeface="ＭＳ Ｐゴシック" panose="020B0600070205080204" pitchFamily="50" charset="-128"/>
            </a:endParaRPr>
          </a:p>
          <a:p>
            <a:pPr marL="809625" indent="-809625">
              <a:lnSpc>
                <a:spcPct val="150000"/>
              </a:lnSpc>
            </a:pPr>
            <a:r>
              <a:rPr lang="en-US" altLang="ja-JP" sz="2400" dirty="0">
                <a:solidFill>
                  <a:srgbClr val="0000CC"/>
                </a:solidFill>
                <a:latin typeface="ＭＳ Ｐゴシック" panose="020B0600070205080204" pitchFamily="50" charset="-128"/>
                <a:ea typeface="ＭＳ Ｐゴシック" panose="020B0600070205080204" pitchFamily="50" charset="-128"/>
              </a:rPr>
              <a:t>	</a:t>
            </a:r>
            <a:r>
              <a:rPr lang="ja-JP" altLang="en-US" sz="2400" dirty="0">
                <a:solidFill>
                  <a:srgbClr val="0000CC"/>
                </a:solidFill>
                <a:latin typeface="ＭＳ Ｐゴシック" panose="020B0600070205080204" pitchFamily="50" charset="-128"/>
                <a:ea typeface="ＭＳ Ｐゴシック" panose="020B0600070205080204" pitchFamily="50" charset="-128"/>
              </a:rPr>
              <a:t>寿命についての確かな見通しを持って原型炉建設に進むことができる　（許認可のハードルが大幅に下がる）</a:t>
            </a:r>
            <a:endParaRPr lang="en-US" altLang="ja-JP" sz="2400" dirty="0">
              <a:solidFill>
                <a:srgbClr val="0000CC"/>
              </a:solidFill>
              <a:latin typeface="ＭＳ Ｐゴシック" panose="020B0600070205080204" pitchFamily="50" charset="-128"/>
              <a:ea typeface="ＭＳ Ｐゴシック" panose="020B0600070205080204" pitchFamily="50" charset="-128"/>
            </a:endParaRPr>
          </a:p>
          <a:p>
            <a:pPr marL="809625" indent="-809625">
              <a:lnSpc>
                <a:spcPct val="150000"/>
              </a:lnSpc>
            </a:pPr>
            <a:r>
              <a:rPr lang="en-US" altLang="ja-JP" sz="2400" dirty="0">
                <a:solidFill>
                  <a:srgbClr val="0000CC"/>
                </a:solidFill>
                <a:latin typeface="ＭＳ Ｐゴシック" panose="020B0600070205080204" pitchFamily="50" charset="-128"/>
                <a:ea typeface="ＭＳ Ｐゴシック" panose="020B0600070205080204" pitchFamily="50" charset="-128"/>
              </a:rPr>
              <a:t>	</a:t>
            </a:r>
            <a:r>
              <a:rPr lang="ja-JP" altLang="en-US" sz="2400" dirty="0">
                <a:solidFill>
                  <a:srgbClr val="C00000"/>
                </a:solidFill>
                <a:latin typeface="ＭＳ Ｐゴシック" panose="020B0600070205080204" pitchFamily="50" charset="-128"/>
                <a:ea typeface="ＭＳ Ｐゴシック" panose="020B0600070205080204" pitchFamily="50" charset="-128"/>
              </a:rPr>
              <a:t>原型炉以降の高効率核融合炉の開発を加速できる</a:t>
            </a:r>
            <a:endParaRPr lang="en-US" altLang="ja-JP" sz="2400" dirty="0">
              <a:solidFill>
                <a:srgbClr val="C00000"/>
              </a:solidFill>
              <a:latin typeface="ＭＳ Ｐゴシック" panose="020B0600070205080204" pitchFamily="50" charset="-128"/>
              <a:ea typeface="ＭＳ Ｐゴシック" panose="020B0600070205080204" pitchFamily="50" charset="-128"/>
            </a:endParaRPr>
          </a:p>
        </p:txBody>
      </p:sp>
      <p:sp>
        <p:nvSpPr>
          <p:cNvPr id="6" name="Rectangle 3">
            <a:extLst>
              <a:ext uri="{FF2B5EF4-FFF2-40B4-BE49-F238E27FC236}">
                <a16:creationId xmlns:a16="http://schemas.microsoft.com/office/drawing/2014/main" id="{531E8FC4-65AC-BF9F-FC27-145859DB4F2F}"/>
              </a:ext>
            </a:extLst>
          </p:cNvPr>
          <p:cNvSpPr>
            <a:spLocks noChangeArrowheads="1"/>
          </p:cNvSpPr>
          <p:nvPr/>
        </p:nvSpPr>
        <p:spPr bwMode="auto">
          <a:xfrm>
            <a:off x="884032" y="416453"/>
            <a:ext cx="10015940" cy="3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3000"/>
              </a:lnSpc>
              <a:spcBef>
                <a:spcPct val="0"/>
              </a:spcBef>
              <a:buNone/>
            </a:pPr>
            <a:r>
              <a:rPr lang="ja-JP" altLang="en-US" dirty="0">
                <a:latin typeface="Arial" panose="020B0604020202020204" pitchFamily="34" charset="0"/>
                <a:cs typeface="Arial" panose="020B0604020202020204" pitchFamily="34" charset="0"/>
              </a:rPr>
              <a:t>高強度中性子源による原型炉開発の加速</a:t>
            </a:r>
          </a:p>
        </p:txBody>
      </p:sp>
      <p:sp>
        <p:nvSpPr>
          <p:cNvPr id="7" name="Line 6">
            <a:extLst>
              <a:ext uri="{FF2B5EF4-FFF2-40B4-BE49-F238E27FC236}">
                <a16:creationId xmlns:a16="http://schemas.microsoft.com/office/drawing/2014/main" id="{FA8BC357-AF55-A150-0857-4C1BC6FE7CFB}"/>
              </a:ext>
            </a:extLst>
          </p:cNvPr>
          <p:cNvSpPr>
            <a:spLocks noChangeShapeType="1"/>
          </p:cNvSpPr>
          <p:nvPr/>
        </p:nvSpPr>
        <p:spPr bwMode="auto">
          <a:xfrm>
            <a:off x="633811" y="1018992"/>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スライド番号プレースホルダ 3">
            <a:extLst>
              <a:ext uri="{FF2B5EF4-FFF2-40B4-BE49-F238E27FC236}">
                <a16:creationId xmlns:a16="http://schemas.microsoft.com/office/drawing/2014/main" id="{8E3B79E9-4975-3FF1-4E04-21455C2B52A9}"/>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8</a:t>
            </a:fld>
            <a:endParaRPr lang="ja-JP" altLang="en-US" sz="1600" dirty="0">
              <a:solidFill>
                <a:srgbClr val="898989"/>
              </a:solidFill>
            </a:endParaRPr>
          </a:p>
        </p:txBody>
      </p:sp>
    </p:spTree>
    <p:extLst>
      <p:ext uri="{BB962C8B-B14F-4D97-AF65-F5344CB8AC3E}">
        <p14:creationId xmlns:p14="http://schemas.microsoft.com/office/powerpoint/2010/main" val="727581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8A34F-5B01-017C-97C0-E5CE4AAA2722}"/>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E438327-CFCD-D4F7-A0C5-4E9D2FA92827}"/>
              </a:ext>
            </a:extLst>
          </p:cNvPr>
          <p:cNvSpPr txBox="1"/>
          <p:nvPr/>
        </p:nvSpPr>
        <p:spPr>
          <a:xfrm>
            <a:off x="6056356" y="1296535"/>
            <a:ext cx="6067426" cy="5376472"/>
          </a:xfrm>
          <a:prstGeom prst="rect">
            <a:avLst/>
          </a:prstGeom>
          <a:noFill/>
        </p:spPr>
        <p:txBody>
          <a:bodyPr wrap="square" rtlCol="0">
            <a:spAutoFit/>
          </a:bodyPr>
          <a:lstStyle/>
          <a:p>
            <a:pPr>
              <a:lnSpc>
                <a:spcPts val="3200"/>
              </a:lnSpc>
            </a:pPr>
            <a:r>
              <a:rPr lang="ja-JP" altLang="en-US" sz="2400" dirty="0">
                <a:latin typeface="ＭＳ Ｐゴシック" panose="020B0600070205080204" pitchFamily="50" charset="-128"/>
                <a:ea typeface="ＭＳ Ｐゴシック" panose="020B0600070205080204" pitchFamily="50" charset="-128"/>
              </a:rPr>
              <a:t>現在の原型炉（高温高圧水冷却）技術に基づく動力炉は熱効率</a:t>
            </a:r>
            <a:r>
              <a:rPr lang="en-US" altLang="ja-JP" sz="2400" dirty="0">
                <a:latin typeface="ＭＳ Ｐゴシック" panose="020B0600070205080204" pitchFamily="50" charset="-128"/>
                <a:ea typeface="ＭＳ Ｐゴシック" panose="020B0600070205080204" pitchFamily="50" charset="-128"/>
              </a:rPr>
              <a:t>30-35%</a:t>
            </a:r>
            <a:r>
              <a:rPr lang="ja-JP" altLang="en-US" sz="2400" dirty="0">
                <a:latin typeface="ＭＳ Ｐゴシック" panose="020B0600070205080204" pitchFamily="50" charset="-128"/>
                <a:ea typeface="ＭＳ Ｐゴシック" panose="020B0600070205080204" pitchFamily="50" charset="-128"/>
              </a:rPr>
              <a:t>が限界</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latin typeface="ＭＳ Ｐゴシック" panose="020B0600070205080204" pitchFamily="50" charset="-128"/>
                <a:ea typeface="ＭＳ Ｐゴシック" panose="020B0600070205080204" pitchFamily="50" charset="-128"/>
              </a:rPr>
              <a:t>自己消費エネルギーを考慮すると系統への出力はさらに下がる</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latin typeface="ＭＳ Ｐゴシック" panose="020B0600070205080204" pitchFamily="50" charset="-128"/>
                <a:ea typeface="ＭＳ Ｐゴシック" panose="020B0600070205080204" pitchFamily="50" charset="-128"/>
              </a:rPr>
              <a:t>原型炉による発電実証ののち、競争力のある電源としての社会実装に向け、</a:t>
            </a:r>
            <a:r>
              <a:rPr lang="ja-JP" altLang="en-US" sz="2400" u="sng" dirty="0">
                <a:latin typeface="ＭＳ Ｐゴシック" panose="020B0600070205080204" pitchFamily="50" charset="-128"/>
                <a:ea typeface="ＭＳ Ｐゴシック" panose="020B0600070205080204" pitchFamily="50" charset="-128"/>
              </a:rPr>
              <a:t>速やかに高効率核融合炉の開発に移行する必要がある</a:t>
            </a:r>
            <a:r>
              <a:rPr lang="ja-JP" altLang="en-US" sz="2400" dirty="0">
                <a:latin typeface="ＭＳ Ｐゴシック" panose="020B0600070205080204" pitchFamily="50" charset="-128"/>
                <a:ea typeface="ＭＳ Ｐゴシック" panose="020B0600070205080204" pitchFamily="50" charset="-128"/>
              </a:rPr>
              <a:t>。</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latin typeface="ＭＳ Ｐゴシック" panose="020B0600070205080204" pitchFamily="50" charset="-128"/>
                <a:ea typeface="ＭＳ Ｐゴシック" panose="020B0600070205080204" pitchFamily="50" charset="-128"/>
              </a:rPr>
              <a:t>高温ブランケット用の先進材料の開発が必須</a:t>
            </a: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endParaRPr lang="en-US" altLang="ja-JP" sz="2400" dirty="0">
              <a:latin typeface="ＭＳ Ｐゴシック" panose="020B0600070205080204" pitchFamily="50" charset="-128"/>
              <a:ea typeface="ＭＳ Ｐゴシック" panose="020B0600070205080204" pitchFamily="50" charset="-128"/>
            </a:endParaRPr>
          </a:p>
          <a:p>
            <a:pPr>
              <a:lnSpc>
                <a:spcPts val="3200"/>
              </a:lnSpc>
            </a:pPr>
            <a:r>
              <a:rPr lang="ja-JP" altLang="en-US" sz="2400" dirty="0">
                <a:solidFill>
                  <a:srgbClr val="C00000"/>
                </a:solidFill>
                <a:latin typeface="ＭＳ Ｐゴシック" panose="020B0600070205080204" pitchFamily="50" charset="-128"/>
                <a:ea typeface="ＭＳ Ｐゴシック" panose="020B0600070205080204" pitchFamily="50" charset="-128"/>
              </a:rPr>
              <a:t>先進材料の照射試験を加速する必要がある</a:t>
            </a:r>
            <a:endParaRPr lang="en-US" altLang="ja-JP" sz="2400" dirty="0">
              <a:solidFill>
                <a:srgbClr val="C00000"/>
              </a:solidFill>
              <a:latin typeface="ＭＳ Ｐゴシック" panose="020B0600070205080204" pitchFamily="50" charset="-128"/>
              <a:ea typeface="ＭＳ Ｐゴシック" panose="020B0600070205080204" pitchFamily="50" charset="-128"/>
            </a:endParaRPr>
          </a:p>
        </p:txBody>
      </p:sp>
      <p:sp>
        <p:nvSpPr>
          <p:cNvPr id="6" name="Rectangle 3">
            <a:extLst>
              <a:ext uri="{FF2B5EF4-FFF2-40B4-BE49-F238E27FC236}">
                <a16:creationId xmlns:a16="http://schemas.microsoft.com/office/drawing/2014/main" id="{0871BB04-07E8-341F-201C-2DDD028F2D64}"/>
              </a:ext>
            </a:extLst>
          </p:cNvPr>
          <p:cNvSpPr>
            <a:spLocks noChangeArrowheads="1"/>
          </p:cNvSpPr>
          <p:nvPr/>
        </p:nvSpPr>
        <p:spPr bwMode="auto">
          <a:xfrm>
            <a:off x="884032" y="416453"/>
            <a:ext cx="10015940" cy="35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838200" indent="-838200">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a:lnSpc>
                <a:spcPts val="3000"/>
              </a:lnSpc>
              <a:spcBef>
                <a:spcPct val="0"/>
              </a:spcBef>
              <a:buNone/>
            </a:pPr>
            <a:r>
              <a:rPr lang="ja-JP" altLang="en-US" dirty="0">
                <a:latin typeface="Arial" panose="020B0604020202020204" pitchFamily="34" charset="0"/>
                <a:cs typeface="Arial" panose="020B0604020202020204" pitchFamily="34" charset="0"/>
              </a:rPr>
              <a:t>先進材料を用いた高効率核融合炉</a:t>
            </a:r>
          </a:p>
        </p:txBody>
      </p:sp>
      <p:sp>
        <p:nvSpPr>
          <p:cNvPr id="7" name="Line 6">
            <a:extLst>
              <a:ext uri="{FF2B5EF4-FFF2-40B4-BE49-F238E27FC236}">
                <a16:creationId xmlns:a16="http://schemas.microsoft.com/office/drawing/2014/main" id="{CD40DF2F-636B-BF2C-8331-B4AE944599A5}"/>
              </a:ext>
            </a:extLst>
          </p:cNvPr>
          <p:cNvSpPr>
            <a:spLocks noChangeShapeType="1"/>
          </p:cNvSpPr>
          <p:nvPr/>
        </p:nvSpPr>
        <p:spPr bwMode="auto">
          <a:xfrm>
            <a:off x="633811" y="1018992"/>
            <a:ext cx="11081856" cy="8389"/>
          </a:xfrm>
          <a:prstGeom prst="line">
            <a:avLst/>
          </a:prstGeom>
          <a:noFill/>
          <a:ln w="57150">
            <a:solidFill>
              <a:srgbClr val="0066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 name="スライド番号プレースホルダ 3">
            <a:extLst>
              <a:ext uri="{FF2B5EF4-FFF2-40B4-BE49-F238E27FC236}">
                <a16:creationId xmlns:a16="http://schemas.microsoft.com/office/drawing/2014/main" id="{0EFFA82D-BC3C-CE5B-92C9-0B68600C108D}"/>
              </a:ext>
            </a:extLst>
          </p:cNvPr>
          <p:cNvSpPr>
            <a:spLocks noGrp="1"/>
          </p:cNvSpPr>
          <p:nvPr>
            <p:ph type="sldNum" sz="quarter" idx="12"/>
          </p:nvPr>
        </p:nvSpPr>
        <p:spPr bwMode="auto">
          <a:xfrm>
            <a:off x="9829666" y="6391814"/>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fld id="{9A62FF50-5DD0-4B17-B2AB-AFDE7876CB8A}" type="slidenum">
              <a:rPr lang="ja-JP" altLang="en-US" sz="1600">
                <a:solidFill>
                  <a:srgbClr val="898989"/>
                </a:solidFill>
              </a:rPr>
              <a:pPr>
                <a:spcBef>
                  <a:spcPct val="0"/>
                </a:spcBef>
                <a:buFontTx/>
                <a:buNone/>
              </a:pPr>
              <a:t>9</a:t>
            </a:fld>
            <a:endParaRPr lang="ja-JP" altLang="en-US" sz="1600" dirty="0">
              <a:solidFill>
                <a:srgbClr val="898989"/>
              </a:solidFill>
            </a:endParaRPr>
          </a:p>
        </p:txBody>
      </p:sp>
      <p:sp>
        <p:nvSpPr>
          <p:cNvPr id="3" name="AutoShape 5">
            <a:extLst>
              <a:ext uri="{FF2B5EF4-FFF2-40B4-BE49-F238E27FC236}">
                <a16:creationId xmlns:a16="http://schemas.microsoft.com/office/drawing/2014/main" id="{17541E8F-7D0B-080F-B90A-516AFF6F0817}"/>
              </a:ext>
            </a:extLst>
          </p:cNvPr>
          <p:cNvSpPr>
            <a:spLocks noChangeAspect="1" noChangeArrowheads="1" noTextEdit="1"/>
          </p:cNvSpPr>
          <p:nvPr/>
        </p:nvSpPr>
        <p:spPr bwMode="auto">
          <a:xfrm>
            <a:off x="900113" y="1341584"/>
            <a:ext cx="4968875" cy="497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4" name="Freeform 7">
            <a:extLst>
              <a:ext uri="{FF2B5EF4-FFF2-40B4-BE49-F238E27FC236}">
                <a16:creationId xmlns:a16="http://schemas.microsoft.com/office/drawing/2014/main" id="{C2B2F032-C99C-2FFA-0495-F70A8AC8F790}"/>
              </a:ext>
            </a:extLst>
          </p:cNvPr>
          <p:cNvSpPr>
            <a:spLocks/>
          </p:cNvSpPr>
          <p:nvPr/>
        </p:nvSpPr>
        <p:spPr bwMode="auto">
          <a:xfrm>
            <a:off x="1471613" y="2189309"/>
            <a:ext cx="4271962" cy="2389187"/>
          </a:xfrm>
          <a:custGeom>
            <a:avLst/>
            <a:gdLst>
              <a:gd name="T0" fmla="*/ 0 w 2691"/>
              <a:gd name="T1" fmla="*/ 2147483646 h 1505"/>
              <a:gd name="T2" fmla="*/ 0 w 2691"/>
              <a:gd name="T3" fmla="*/ 2147483646 h 1505"/>
              <a:gd name="T4" fmla="*/ 2147483646 w 2691"/>
              <a:gd name="T5" fmla="*/ 2147483646 h 1505"/>
              <a:gd name="T6" fmla="*/ 2147483646 w 2691"/>
              <a:gd name="T7" fmla="*/ 2147483646 h 1505"/>
              <a:gd name="T8" fmla="*/ 2147483646 w 2691"/>
              <a:gd name="T9" fmla="*/ 2147483646 h 1505"/>
              <a:gd name="T10" fmla="*/ 2147483646 w 2691"/>
              <a:gd name="T11" fmla="*/ 2147483646 h 1505"/>
              <a:gd name="T12" fmla="*/ 2147483646 w 2691"/>
              <a:gd name="T13" fmla="*/ 2147483646 h 1505"/>
              <a:gd name="T14" fmla="*/ 2147483646 w 2691"/>
              <a:gd name="T15" fmla="*/ 2147483646 h 1505"/>
              <a:gd name="T16" fmla="*/ 2147483646 w 2691"/>
              <a:gd name="T17" fmla="*/ 2147483646 h 1505"/>
              <a:gd name="T18" fmla="*/ 2147483646 w 2691"/>
              <a:gd name="T19" fmla="*/ 0 h 1505"/>
              <a:gd name="T20" fmla="*/ 2147483646 w 2691"/>
              <a:gd name="T21" fmla="*/ 2147483646 h 1505"/>
              <a:gd name="T22" fmla="*/ 2147483646 w 2691"/>
              <a:gd name="T23" fmla="*/ 2147483646 h 1505"/>
              <a:gd name="T24" fmla="*/ 2147483646 w 2691"/>
              <a:gd name="T25" fmla="*/ 2147483646 h 1505"/>
              <a:gd name="T26" fmla="*/ 2147483646 w 2691"/>
              <a:gd name="T27" fmla="*/ 2147483646 h 1505"/>
              <a:gd name="T28" fmla="*/ 2147483646 w 2691"/>
              <a:gd name="T29" fmla="*/ 2147483646 h 1505"/>
              <a:gd name="T30" fmla="*/ 2147483646 w 2691"/>
              <a:gd name="T31" fmla="*/ 2147483646 h 1505"/>
              <a:gd name="T32" fmla="*/ 0 w 2691"/>
              <a:gd name="T33" fmla="*/ 2147483646 h 15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691"/>
              <a:gd name="T52" fmla="*/ 0 h 1505"/>
              <a:gd name="T53" fmla="*/ 2691 w 2691"/>
              <a:gd name="T54" fmla="*/ 1505 h 15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691" h="1505">
                <a:moveTo>
                  <a:pt x="0" y="985"/>
                </a:moveTo>
                <a:lnTo>
                  <a:pt x="0" y="1505"/>
                </a:lnTo>
                <a:lnTo>
                  <a:pt x="413" y="985"/>
                </a:lnTo>
                <a:lnTo>
                  <a:pt x="665" y="772"/>
                </a:lnTo>
                <a:lnTo>
                  <a:pt x="959" y="519"/>
                </a:lnTo>
                <a:lnTo>
                  <a:pt x="1306" y="346"/>
                </a:lnTo>
                <a:lnTo>
                  <a:pt x="1852" y="213"/>
                </a:lnTo>
                <a:lnTo>
                  <a:pt x="2291" y="186"/>
                </a:lnTo>
                <a:lnTo>
                  <a:pt x="2691" y="186"/>
                </a:lnTo>
                <a:lnTo>
                  <a:pt x="2691" y="0"/>
                </a:lnTo>
                <a:lnTo>
                  <a:pt x="2278" y="13"/>
                </a:lnTo>
                <a:lnTo>
                  <a:pt x="1865" y="13"/>
                </a:lnTo>
                <a:lnTo>
                  <a:pt x="1612" y="13"/>
                </a:lnTo>
                <a:lnTo>
                  <a:pt x="1359" y="93"/>
                </a:lnTo>
                <a:lnTo>
                  <a:pt x="946" y="253"/>
                </a:lnTo>
                <a:lnTo>
                  <a:pt x="519" y="559"/>
                </a:lnTo>
                <a:lnTo>
                  <a:pt x="0" y="985"/>
                </a:lnTo>
                <a:close/>
              </a:path>
            </a:pathLst>
          </a:custGeom>
          <a:solidFill>
            <a:srgbClr val="648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8" name="Rectangle 8">
            <a:extLst>
              <a:ext uri="{FF2B5EF4-FFF2-40B4-BE49-F238E27FC236}">
                <a16:creationId xmlns:a16="http://schemas.microsoft.com/office/drawing/2014/main" id="{8E8FB3E5-C51D-DDB5-54C7-0442CD4DB347}"/>
              </a:ext>
            </a:extLst>
          </p:cNvPr>
          <p:cNvSpPr>
            <a:spLocks noChangeArrowheads="1"/>
          </p:cNvSpPr>
          <p:nvPr/>
        </p:nvSpPr>
        <p:spPr bwMode="auto">
          <a:xfrm>
            <a:off x="1460500" y="4908696"/>
            <a:ext cx="1063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9" name="Rectangle 9">
            <a:extLst>
              <a:ext uri="{FF2B5EF4-FFF2-40B4-BE49-F238E27FC236}">
                <a16:creationId xmlns:a16="http://schemas.microsoft.com/office/drawing/2014/main" id="{0ABCB26D-2A98-EB1B-4563-C2AAF24785F8}"/>
              </a:ext>
            </a:extLst>
          </p:cNvPr>
          <p:cNvSpPr>
            <a:spLocks noChangeArrowheads="1"/>
          </p:cNvSpPr>
          <p:nvPr/>
        </p:nvSpPr>
        <p:spPr bwMode="auto">
          <a:xfrm>
            <a:off x="1460500" y="3773634"/>
            <a:ext cx="106363"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0" name="Rectangle 10">
            <a:extLst>
              <a:ext uri="{FF2B5EF4-FFF2-40B4-BE49-F238E27FC236}">
                <a16:creationId xmlns:a16="http://schemas.microsoft.com/office/drawing/2014/main" id="{E5CA5456-04EF-60C5-ACE3-C1BF7ED9AD2A}"/>
              </a:ext>
            </a:extLst>
          </p:cNvPr>
          <p:cNvSpPr>
            <a:spLocks noChangeArrowheads="1"/>
          </p:cNvSpPr>
          <p:nvPr/>
        </p:nvSpPr>
        <p:spPr bwMode="auto">
          <a:xfrm>
            <a:off x="1460500" y="2636984"/>
            <a:ext cx="1063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1" name="Rectangle 11">
            <a:extLst>
              <a:ext uri="{FF2B5EF4-FFF2-40B4-BE49-F238E27FC236}">
                <a16:creationId xmlns:a16="http://schemas.microsoft.com/office/drawing/2014/main" id="{6D566606-0C94-8298-498D-C0DC7C004DCA}"/>
              </a:ext>
            </a:extLst>
          </p:cNvPr>
          <p:cNvSpPr>
            <a:spLocks noChangeArrowheads="1"/>
          </p:cNvSpPr>
          <p:nvPr/>
        </p:nvSpPr>
        <p:spPr bwMode="auto">
          <a:xfrm>
            <a:off x="1460500" y="1501921"/>
            <a:ext cx="106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2" name="Rectangle 12">
            <a:extLst>
              <a:ext uri="{FF2B5EF4-FFF2-40B4-BE49-F238E27FC236}">
                <a16:creationId xmlns:a16="http://schemas.microsoft.com/office/drawing/2014/main" id="{69B298F6-1945-BFF9-EFDE-97C98FD1193E}"/>
              </a:ext>
            </a:extLst>
          </p:cNvPr>
          <p:cNvSpPr>
            <a:spLocks noChangeArrowheads="1"/>
          </p:cNvSpPr>
          <p:nvPr/>
        </p:nvSpPr>
        <p:spPr bwMode="auto">
          <a:xfrm>
            <a:off x="1460500" y="5477021"/>
            <a:ext cx="63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3" name="Rectangle 13">
            <a:extLst>
              <a:ext uri="{FF2B5EF4-FFF2-40B4-BE49-F238E27FC236}">
                <a16:creationId xmlns:a16="http://schemas.microsoft.com/office/drawing/2014/main" id="{4C06416F-0466-3D10-230A-DC66111CDF10}"/>
              </a:ext>
            </a:extLst>
          </p:cNvPr>
          <p:cNvSpPr>
            <a:spLocks noChangeArrowheads="1"/>
          </p:cNvSpPr>
          <p:nvPr/>
        </p:nvSpPr>
        <p:spPr bwMode="auto">
          <a:xfrm>
            <a:off x="1460500" y="4341959"/>
            <a:ext cx="63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4" name="Rectangle 14">
            <a:extLst>
              <a:ext uri="{FF2B5EF4-FFF2-40B4-BE49-F238E27FC236}">
                <a16:creationId xmlns:a16="http://schemas.microsoft.com/office/drawing/2014/main" id="{5E225ACD-F6B5-E1EA-4204-DB057C164B36}"/>
              </a:ext>
            </a:extLst>
          </p:cNvPr>
          <p:cNvSpPr>
            <a:spLocks noChangeArrowheads="1"/>
          </p:cNvSpPr>
          <p:nvPr/>
        </p:nvSpPr>
        <p:spPr bwMode="auto">
          <a:xfrm>
            <a:off x="1460500" y="3205309"/>
            <a:ext cx="63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5" name="Rectangle 15">
            <a:extLst>
              <a:ext uri="{FF2B5EF4-FFF2-40B4-BE49-F238E27FC236}">
                <a16:creationId xmlns:a16="http://schemas.microsoft.com/office/drawing/2014/main" id="{F9CB99F8-8C38-1313-46B0-53E364324E06}"/>
              </a:ext>
            </a:extLst>
          </p:cNvPr>
          <p:cNvSpPr>
            <a:spLocks noChangeArrowheads="1"/>
          </p:cNvSpPr>
          <p:nvPr/>
        </p:nvSpPr>
        <p:spPr bwMode="auto">
          <a:xfrm>
            <a:off x="1460500" y="2070246"/>
            <a:ext cx="63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6" name="Rectangle 16">
            <a:extLst>
              <a:ext uri="{FF2B5EF4-FFF2-40B4-BE49-F238E27FC236}">
                <a16:creationId xmlns:a16="http://schemas.microsoft.com/office/drawing/2014/main" id="{A5ABFF60-220C-3B6C-E0E1-A84CABE6E65A}"/>
              </a:ext>
            </a:extLst>
          </p:cNvPr>
          <p:cNvSpPr>
            <a:spLocks noChangeArrowheads="1"/>
          </p:cNvSpPr>
          <p:nvPr/>
        </p:nvSpPr>
        <p:spPr bwMode="auto">
          <a:xfrm>
            <a:off x="5648325" y="4908696"/>
            <a:ext cx="1063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7" name="Rectangle 17">
            <a:extLst>
              <a:ext uri="{FF2B5EF4-FFF2-40B4-BE49-F238E27FC236}">
                <a16:creationId xmlns:a16="http://schemas.microsoft.com/office/drawing/2014/main" id="{FC37E787-D7D9-5492-C148-F1548CE5D45C}"/>
              </a:ext>
            </a:extLst>
          </p:cNvPr>
          <p:cNvSpPr>
            <a:spLocks noChangeArrowheads="1"/>
          </p:cNvSpPr>
          <p:nvPr/>
        </p:nvSpPr>
        <p:spPr bwMode="auto">
          <a:xfrm>
            <a:off x="5648325" y="3773634"/>
            <a:ext cx="106363" cy="20637"/>
          </a:xfrm>
          <a:prstGeom prst="rect">
            <a:avLst/>
          </a:prstGeom>
          <a:solidFill>
            <a:srgbClr val="000000"/>
          </a:solidFill>
          <a:ln w="9525">
            <a:solidFill>
              <a:srgbClr val="FF0000"/>
            </a:solidFill>
            <a:miter lim="800000"/>
            <a:headEnd/>
            <a:tailEnd/>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srgbClr val="FF0000"/>
              </a:solidFill>
              <a:latin typeface="Verdana" panose="020B0604030504040204" pitchFamily="34" charset="0"/>
              <a:ea typeface="ＭＳ Ｐゴシック" panose="020B0600070205080204" pitchFamily="50" charset="-128"/>
            </a:endParaRPr>
          </a:p>
        </p:txBody>
      </p:sp>
      <p:sp>
        <p:nvSpPr>
          <p:cNvPr id="18" name="Rectangle 18">
            <a:extLst>
              <a:ext uri="{FF2B5EF4-FFF2-40B4-BE49-F238E27FC236}">
                <a16:creationId xmlns:a16="http://schemas.microsoft.com/office/drawing/2014/main" id="{C1B5813E-AC84-A10C-C6C7-DD419B789542}"/>
              </a:ext>
            </a:extLst>
          </p:cNvPr>
          <p:cNvSpPr>
            <a:spLocks noChangeArrowheads="1"/>
          </p:cNvSpPr>
          <p:nvPr/>
        </p:nvSpPr>
        <p:spPr bwMode="auto">
          <a:xfrm>
            <a:off x="5648325" y="2636984"/>
            <a:ext cx="106363" cy="222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9" name="Rectangle 19">
            <a:extLst>
              <a:ext uri="{FF2B5EF4-FFF2-40B4-BE49-F238E27FC236}">
                <a16:creationId xmlns:a16="http://schemas.microsoft.com/office/drawing/2014/main" id="{206E3444-A509-FF81-BE45-A9CCE3629DAB}"/>
              </a:ext>
            </a:extLst>
          </p:cNvPr>
          <p:cNvSpPr>
            <a:spLocks noChangeArrowheads="1"/>
          </p:cNvSpPr>
          <p:nvPr/>
        </p:nvSpPr>
        <p:spPr bwMode="auto">
          <a:xfrm>
            <a:off x="5648325" y="1501921"/>
            <a:ext cx="106363"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0" name="Rectangle 20">
            <a:extLst>
              <a:ext uri="{FF2B5EF4-FFF2-40B4-BE49-F238E27FC236}">
                <a16:creationId xmlns:a16="http://schemas.microsoft.com/office/drawing/2014/main" id="{357B33E6-2D83-09D0-2482-DDC620C133B0}"/>
              </a:ext>
            </a:extLst>
          </p:cNvPr>
          <p:cNvSpPr>
            <a:spLocks noChangeArrowheads="1"/>
          </p:cNvSpPr>
          <p:nvPr/>
        </p:nvSpPr>
        <p:spPr bwMode="auto">
          <a:xfrm>
            <a:off x="5691188" y="5477021"/>
            <a:ext cx="63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1" name="Rectangle 21">
            <a:extLst>
              <a:ext uri="{FF2B5EF4-FFF2-40B4-BE49-F238E27FC236}">
                <a16:creationId xmlns:a16="http://schemas.microsoft.com/office/drawing/2014/main" id="{CC9147FF-4A04-FAA6-114C-0690B9E5B4CE}"/>
              </a:ext>
            </a:extLst>
          </p:cNvPr>
          <p:cNvSpPr>
            <a:spLocks noChangeArrowheads="1"/>
          </p:cNvSpPr>
          <p:nvPr/>
        </p:nvSpPr>
        <p:spPr bwMode="auto">
          <a:xfrm>
            <a:off x="5691188" y="4341959"/>
            <a:ext cx="63500" cy="20637"/>
          </a:xfrm>
          <a:prstGeom prst="rect">
            <a:avLst/>
          </a:prstGeom>
          <a:solidFill>
            <a:srgbClr val="000000"/>
          </a:solidFill>
          <a:ln w="9525">
            <a:solidFill>
              <a:srgbClr val="FF0000"/>
            </a:solidFill>
            <a:miter lim="800000"/>
            <a:headEnd/>
            <a:tailEnd/>
          </a:ln>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srgbClr val="FF0000"/>
              </a:solidFill>
              <a:latin typeface="Verdana" panose="020B0604030504040204" pitchFamily="34" charset="0"/>
              <a:ea typeface="ＭＳ Ｐゴシック" panose="020B0600070205080204" pitchFamily="50" charset="-128"/>
            </a:endParaRPr>
          </a:p>
        </p:txBody>
      </p:sp>
      <p:sp>
        <p:nvSpPr>
          <p:cNvPr id="22" name="Rectangle 22">
            <a:extLst>
              <a:ext uri="{FF2B5EF4-FFF2-40B4-BE49-F238E27FC236}">
                <a16:creationId xmlns:a16="http://schemas.microsoft.com/office/drawing/2014/main" id="{5103EB1B-5734-0DCC-5957-A719F794081B}"/>
              </a:ext>
            </a:extLst>
          </p:cNvPr>
          <p:cNvSpPr>
            <a:spLocks noChangeArrowheads="1"/>
          </p:cNvSpPr>
          <p:nvPr/>
        </p:nvSpPr>
        <p:spPr bwMode="auto">
          <a:xfrm>
            <a:off x="5691188" y="3205309"/>
            <a:ext cx="63500" cy="20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3" name="Rectangle 23">
            <a:extLst>
              <a:ext uri="{FF2B5EF4-FFF2-40B4-BE49-F238E27FC236}">
                <a16:creationId xmlns:a16="http://schemas.microsoft.com/office/drawing/2014/main" id="{EB84240C-8CC3-F2BA-65F3-B4464116E923}"/>
              </a:ext>
            </a:extLst>
          </p:cNvPr>
          <p:cNvSpPr>
            <a:spLocks noChangeArrowheads="1"/>
          </p:cNvSpPr>
          <p:nvPr/>
        </p:nvSpPr>
        <p:spPr bwMode="auto">
          <a:xfrm>
            <a:off x="5691188" y="2070246"/>
            <a:ext cx="63500"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4" name="Rectangle 24">
            <a:extLst>
              <a:ext uri="{FF2B5EF4-FFF2-40B4-BE49-F238E27FC236}">
                <a16:creationId xmlns:a16="http://schemas.microsoft.com/office/drawing/2014/main" id="{50C680EC-6434-5A09-F0D1-C3CA6D9DB1DC}"/>
              </a:ext>
            </a:extLst>
          </p:cNvPr>
          <p:cNvSpPr>
            <a:spLocks noChangeArrowheads="1"/>
          </p:cNvSpPr>
          <p:nvPr/>
        </p:nvSpPr>
        <p:spPr bwMode="auto">
          <a:xfrm>
            <a:off x="1460500" y="5391296"/>
            <a:ext cx="20638"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5" name="Rectangle 25">
            <a:extLst>
              <a:ext uri="{FF2B5EF4-FFF2-40B4-BE49-F238E27FC236}">
                <a16:creationId xmlns:a16="http://schemas.microsoft.com/office/drawing/2014/main" id="{F74594D9-6BC8-F303-7590-115DB7B01B30}"/>
              </a:ext>
            </a:extLst>
          </p:cNvPr>
          <p:cNvSpPr>
            <a:spLocks noChangeArrowheads="1"/>
          </p:cNvSpPr>
          <p:nvPr/>
        </p:nvSpPr>
        <p:spPr bwMode="auto">
          <a:xfrm>
            <a:off x="1981200" y="5391296"/>
            <a:ext cx="20638"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6" name="Rectangle 26">
            <a:extLst>
              <a:ext uri="{FF2B5EF4-FFF2-40B4-BE49-F238E27FC236}">
                <a16:creationId xmlns:a16="http://schemas.microsoft.com/office/drawing/2014/main" id="{CED340AF-D062-DC57-1ACE-22DFE0E793AE}"/>
              </a:ext>
            </a:extLst>
          </p:cNvPr>
          <p:cNvSpPr>
            <a:spLocks noChangeArrowheads="1"/>
          </p:cNvSpPr>
          <p:nvPr/>
        </p:nvSpPr>
        <p:spPr bwMode="auto">
          <a:xfrm>
            <a:off x="2501900" y="5391296"/>
            <a:ext cx="2222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7" name="Rectangle 27">
            <a:extLst>
              <a:ext uri="{FF2B5EF4-FFF2-40B4-BE49-F238E27FC236}">
                <a16:creationId xmlns:a16="http://schemas.microsoft.com/office/drawing/2014/main" id="{FD26E24B-6DEC-D26D-5060-4B33391C9AA7}"/>
              </a:ext>
            </a:extLst>
          </p:cNvPr>
          <p:cNvSpPr>
            <a:spLocks noChangeArrowheads="1"/>
          </p:cNvSpPr>
          <p:nvPr/>
        </p:nvSpPr>
        <p:spPr bwMode="auto">
          <a:xfrm>
            <a:off x="3022600" y="5391296"/>
            <a:ext cx="2222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8" name="Rectangle 28">
            <a:extLst>
              <a:ext uri="{FF2B5EF4-FFF2-40B4-BE49-F238E27FC236}">
                <a16:creationId xmlns:a16="http://schemas.microsoft.com/office/drawing/2014/main" id="{A48B8240-578C-2F4D-522C-FA706E16E88B}"/>
              </a:ext>
            </a:extLst>
          </p:cNvPr>
          <p:cNvSpPr>
            <a:spLocks noChangeArrowheads="1"/>
          </p:cNvSpPr>
          <p:nvPr/>
        </p:nvSpPr>
        <p:spPr bwMode="auto">
          <a:xfrm>
            <a:off x="3544888" y="5391296"/>
            <a:ext cx="20637"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29" name="Rectangle 29">
            <a:extLst>
              <a:ext uri="{FF2B5EF4-FFF2-40B4-BE49-F238E27FC236}">
                <a16:creationId xmlns:a16="http://schemas.microsoft.com/office/drawing/2014/main" id="{F4A05BFB-C9D3-ECEF-4922-17EB6343E2ED}"/>
              </a:ext>
            </a:extLst>
          </p:cNvPr>
          <p:cNvSpPr>
            <a:spLocks noChangeArrowheads="1"/>
          </p:cNvSpPr>
          <p:nvPr/>
        </p:nvSpPr>
        <p:spPr bwMode="auto">
          <a:xfrm>
            <a:off x="4065588" y="5391296"/>
            <a:ext cx="20637"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0" name="Rectangle 30">
            <a:extLst>
              <a:ext uri="{FF2B5EF4-FFF2-40B4-BE49-F238E27FC236}">
                <a16:creationId xmlns:a16="http://schemas.microsoft.com/office/drawing/2014/main" id="{199F4BF0-01FB-1614-628C-0D1F16830A86}"/>
              </a:ext>
            </a:extLst>
          </p:cNvPr>
          <p:cNvSpPr>
            <a:spLocks noChangeArrowheads="1"/>
          </p:cNvSpPr>
          <p:nvPr/>
        </p:nvSpPr>
        <p:spPr bwMode="auto">
          <a:xfrm>
            <a:off x="4586288" y="5391296"/>
            <a:ext cx="2222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1" name="Rectangle 31">
            <a:extLst>
              <a:ext uri="{FF2B5EF4-FFF2-40B4-BE49-F238E27FC236}">
                <a16:creationId xmlns:a16="http://schemas.microsoft.com/office/drawing/2014/main" id="{31516605-B188-F7A7-47EB-4A19A7691E2B}"/>
              </a:ext>
            </a:extLst>
          </p:cNvPr>
          <p:cNvSpPr>
            <a:spLocks noChangeArrowheads="1"/>
          </p:cNvSpPr>
          <p:nvPr/>
        </p:nvSpPr>
        <p:spPr bwMode="auto">
          <a:xfrm>
            <a:off x="5106988" y="5391296"/>
            <a:ext cx="20637"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2" name="Rectangle 32">
            <a:extLst>
              <a:ext uri="{FF2B5EF4-FFF2-40B4-BE49-F238E27FC236}">
                <a16:creationId xmlns:a16="http://schemas.microsoft.com/office/drawing/2014/main" id="{68D74046-CF41-C219-5B01-1CD5E85486C4}"/>
              </a:ext>
            </a:extLst>
          </p:cNvPr>
          <p:cNvSpPr>
            <a:spLocks noChangeArrowheads="1"/>
          </p:cNvSpPr>
          <p:nvPr/>
        </p:nvSpPr>
        <p:spPr bwMode="auto">
          <a:xfrm>
            <a:off x="5627688" y="5391296"/>
            <a:ext cx="22225" cy="1063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3" name="Rectangle 33">
            <a:extLst>
              <a:ext uri="{FF2B5EF4-FFF2-40B4-BE49-F238E27FC236}">
                <a16:creationId xmlns:a16="http://schemas.microsoft.com/office/drawing/2014/main" id="{5F853B7F-E07A-7E40-8E14-73107101068D}"/>
              </a:ext>
            </a:extLst>
          </p:cNvPr>
          <p:cNvSpPr>
            <a:spLocks noChangeArrowheads="1"/>
          </p:cNvSpPr>
          <p:nvPr/>
        </p:nvSpPr>
        <p:spPr bwMode="auto">
          <a:xfrm>
            <a:off x="1460500" y="1501921"/>
            <a:ext cx="20638"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4" name="Rectangle 34">
            <a:extLst>
              <a:ext uri="{FF2B5EF4-FFF2-40B4-BE49-F238E27FC236}">
                <a16:creationId xmlns:a16="http://schemas.microsoft.com/office/drawing/2014/main" id="{75EDC672-A056-713B-212E-02EF61F492AF}"/>
              </a:ext>
            </a:extLst>
          </p:cNvPr>
          <p:cNvSpPr>
            <a:spLocks noChangeArrowheads="1"/>
          </p:cNvSpPr>
          <p:nvPr/>
        </p:nvSpPr>
        <p:spPr bwMode="auto">
          <a:xfrm>
            <a:off x="1981200" y="1501921"/>
            <a:ext cx="20638"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5" name="Rectangle 35">
            <a:extLst>
              <a:ext uri="{FF2B5EF4-FFF2-40B4-BE49-F238E27FC236}">
                <a16:creationId xmlns:a16="http://schemas.microsoft.com/office/drawing/2014/main" id="{56BB2C26-4898-6A9A-004E-D4CF51CE4638}"/>
              </a:ext>
            </a:extLst>
          </p:cNvPr>
          <p:cNvSpPr>
            <a:spLocks noChangeArrowheads="1"/>
          </p:cNvSpPr>
          <p:nvPr/>
        </p:nvSpPr>
        <p:spPr bwMode="auto">
          <a:xfrm>
            <a:off x="2501900" y="1501921"/>
            <a:ext cx="22225"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6" name="Rectangle 36">
            <a:extLst>
              <a:ext uri="{FF2B5EF4-FFF2-40B4-BE49-F238E27FC236}">
                <a16:creationId xmlns:a16="http://schemas.microsoft.com/office/drawing/2014/main" id="{2F395D59-384D-CBCF-4EF0-6ACB762E0FDB}"/>
              </a:ext>
            </a:extLst>
          </p:cNvPr>
          <p:cNvSpPr>
            <a:spLocks noChangeArrowheads="1"/>
          </p:cNvSpPr>
          <p:nvPr/>
        </p:nvSpPr>
        <p:spPr bwMode="auto">
          <a:xfrm>
            <a:off x="3022600" y="1501921"/>
            <a:ext cx="22225"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7" name="Rectangle 37">
            <a:extLst>
              <a:ext uri="{FF2B5EF4-FFF2-40B4-BE49-F238E27FC236}">
                <a16:creationId xmlns:a16="http://schemas.microsoft.com/office/drawing/2014/main" id="{EB7BEA9A-799A-2ECF-56ED-B257084CE5AB}"/>
              </a:ext>
            </a:extLst>
          </p:cNvPr>
          <p:cNvSpPr>
            <a:spLocks noChangeArrowheads="1"/>
          </p:cNvSpPr>
          <p:nvPr/>
        </p:nvSpPr>
        <p:spPr bwMode="auto">
          <a:xfrm>
            <a:off x="3544888" y="1501921"/>
            <a:ext cx="20637"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8" name="Rectangle 38">
            <a:extLst>
              <a:ext uri="{FF2B5EF4-FFF2-40B4-BE49-F238E27FC236}">
                <a16:creationId xmlns:a16="http://schemas.microsoft.com/office/drawing/2014/main" id="{54C46FF9-2330-0E03-B64E-2B025CA64A70}"/>
              </a:ext>
            </a:extLst>
          </p:cNvPr>
          <p:cNvSpPr>
            <a:spLocks noChangeArrowheads="1"/>
          </p:cNvSpPr>
          <p:nvPr/>
        </p:nvSpPr>
        <p:spPr bwMode="auto">
          <a:xfrm>
            <a:off x="4065588" y="1501921"/>
            <a:ext cx="20637"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39" name="Rectangle 39">
            <a:extLst>
              <a:ext uri="{FF2B5EF4-FFF2-40B4-BE49-F238E27FC236}">
                <a16:creationId xmlns:a16="http://schemas.microsoft.com/office/drawing/2014/main" id="{5F17FC8A-FB9B-A0DA-62AC-2D556A3E5D2E}"/>
              </a:ext>
            </a:extLst>
          </p:cNvPr>
          <p:cNvSpPr>
            <a:spLocks noChangeArrowheads="1"/>
          </p:cNvSpPr>
          <p:nvPr/>
        </p:nvSpPr>
        <p:spPr bwMode="auto">
          <a:xfrm>
            <a:off x="4586288" y="1501921"/>
            <a:ext cx="22225"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0" name="Rectangle 40">
            <a:extLst>
              <a:ext uri="{FF2B5EF4-FFF2-40B4-BE49-F238E27FC236}">
                <a16:creationId xmlns:a16="http://schemas.microsoft.com/office/drawing/2014/main" id="{4D6EC3E2-B46A-D664-3859-4CB42209D5F7}"/>
              </a:ext>
            </a:extLst>
          </p:cNvPr>
          <p:cNvSpPr>
            <a:spLocks noChangeArrowheads="1"/>
          </p:cNvSpPr>
          <p:nvPr/>
        </p:nvSpPr>
        <p:spPr bwMode="auto">
          <a:xfrm>
            <a:off x="5106988" y="1501921"/>
            <a:ext cx="20637"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1" name="Rectangle 41">
            <a:extLst>
              <a:ext uri="{FF2B5EF4-FFF2-40B4-BE49-F238E27FC236}">
                <a16:creationId xmlns:a16="http://schemas.microsoft.com/office/drawing/2014/main" id="{212DC357-0E4E-F04C-F9E9-76F6FDFEC4B3}"/>
              </a:ext>
            </a:extLst>
          </p:cNvPr>
          <p:cNvSpPr>
            <a:spLocks noChangeArrowheads="1"/>
          </p:cNvSpPr>
          <p:nvPr/>
        </p:nvSpPr>
        <p:spPr bwMode="auto">
          <a:xfrm>
            <a:off x="5627688" y="1501921"/>
            <a:ext cx="22225" cy="1047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2" name="Rectangle 42">
            <a:extLst>
              <a:ext uri="{FF2B5EF4-FFF2-40B4-BE49-F238E27FC236}">
                <a16:creationId xmlns:a16="http://schemas.microsoft.com/office/drawing/2014/main" id="{31F74054-2BB4-4535-AD5A-2A3DC3DD2A4A}"/>
              </a:ext>
            </a:extLst>
          </p:cNvPr>
          <p:cNvSpPr>
            <a:spLocks noChangeArrowheads="1"/>
          </p:cNvSpPr>
          <p:nvPr/>
        </p:nvSpPr>
        <p:spPr bwMode="auto">
          <a:xfrm>
            <a:off x="1460500" y="1501921"/>
            <a:ext cx="20638" cy="3995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3" name="Rectangle 43">
            <a:extLst>
              <a:ext uri="{FF2B5EF4-FFF2-40B4-BE49-F238E27FC236}">
                <a16:creationId xmlns:a16="http://schemas.microsoft.com/office/drawing/2014/main" id="{BAB3DDE2-7BA2-9BE7-49B3-79163FC1A9A5}"/>
              </a:ext>
            </a:extLst>
          </p:cNvPr>
          <p:cNvSpPr>
            <a:spLocks noChangeArrowheads="1"/>
          </p:cNvSpPr>
          <p:nvPr/>
        </p:nvSpPr>
        <p:spPr bwMode="auto">
          <a:xfrm>
            <a:off x="5732463" y="1501921"/>
            <a:ext cx="22225" cy="39957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4" name="Rectangle 44">
            <a:extLst>
              <a:ext uri="{FF2B5EF4-FFF2-40B4-BE49-F238E27FC236}">
                <a16:creationId xmlns:a16="http://schemas.microsoft.com/office/drawing/2014/main" id="{85549BFB-5824-8D14-7E68-CCA7C08FEDC6}"/>
              </a:ext>
            </a:extLst>
          </p:cNvPr>
          <p:cNvSpPr>
            <a:spLocks noChangeArrowheads="1"/>
          </p:cNvSpPr>
          <p:nvPr/>
        </p:nvSpPr>
        <p:spPr bwMode="auto">
          <a:xfrm>
            <a:off x="1460500" y="5477021"/>
            <a:ext cx="42941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5" name="Rectangle 45">
            <a:extLst>
              <a:ext uri="{FF2B5EF4-FFF2-40B4-BE49-F238E27FC236}">
                <a16:creationId xmlns:a16="http://schemas.microsoft.com/office/drawing/2014/main" id="{02D48E55-34BC-CF3D-52A8-CB56708E5836}"/>
              </a:ext>
            </a:extLst>
          </p:cNvPr>
          <p:cNvSpPr>
            <a:spLocks noChangeArrowheads="1"/>
          </p:cNvSpPr>
          <p:nvPr/>
        </p:nvSpPr>
        <p:spPr bwMode="auto">
          <a:xfrm>
            <a:off x="1460500" y="1501921"/>
            <a:ext cx="4294188" cy="20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6" name="Oval 46">
            <a:extLst>
              <a:ext uri="{FF2B5EF4-FFF2-40B4-BE49-F238E27FC236}">
                <a16:creationId xmlns:a16="http://schemas.microsoft.com/office/drawing/2014/main" id="{CC080459-7B3F-DD8E-AD22-F17C2C6641CA}"/>
              </a:ext>
            </a:extLst>
          </p:cNvPr>
          <p:cNvSpPr>
            <a:spLocks noChangeArrowheads="1"/>
          </p:cNvSpPr>
          <p:nvPr/>
        </p:nvSpPr>
        <p:spPr bwMode="auto">
          <a:xfrm>
            <a:off x="1744663" y="3338659"/>
            <a:ext cx="125412"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7" name="Oval 47">
            <a:extLst>
              <a:ext uri="{FF2B5EF4-FFF2-40B4-BE49-F238E27FC236}">
                <a16:creationId xmlns:a16="http://schemas.microsoft.com/office/drawing/2014/main" id="{2B00B509-AD35-0DB8-DED7-7E409B03F742}"/>
              </a:ext>
            </a:extLst>
          </p:cNvPr>
          <p:cNvSpPr>
            <a:spLocks noChangeArrowheads="1"/>
          </p:cNvSpPr>
          <p:nvPr/>
        </p:nvSpPr>
        <p:spPr bwMode="auto">
          <a:xfrm>
            <a:off x="1749425" y="3343421"/>
            <a:ext cx="115888" cy="117475"/>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8" name="Oval 48">
            <a:extLst>
              <a:ext uri="{FF2B5EF4-FFF2-40B4-BE49-F238E27FC236}">
                <a16:creationId xmlns:a16="http://schemas.microsoft.com/office/drawing/2014/main" id="{2E64A0F2-F1B6-9B5B-B36C-703316F26D6C}"/>
              </a:ext>
            </a:extLst>
          </p:cNvPr>
          <p:cNvSpPr>
            <a:spLocks noChangeArrowheads="1"/>
          </p:cNvSpPr>
          <p:nvPr/>
        </p:nvSpPr>
        <p:spPr bwMode="auto">
          <a:xfrm>
            <a:off x="1790700" y="3392634"/>
            <a:ext cx="125413"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49" name="Oval 49">
            <a:extLst>
              <a:ext uri="{FF2B5EF4-FFF2-40B4-BE49-F238E27FC236}">
                <a16:creationId xmlns:a16="http://schemas.microsoft.com/office/drawing/2014/main" id="{C0B47527-DA5C-2DBA-BBF7-FCC4B488DC0F}"/>
              </a:ext>
            </a:extLst>
          </p:cNvPr>
          <p:cNvSpPr>
            <a:spLocks noChangeArrowheads="1"/>
          </p:cNvSpPr>
          <p:nvPr/>
        </p:nvSpPr>
        <p:spPr bwMode="auto">
          <a:xfrm>
            <a:off x="1795463" y="3397396"/>
            <a:ext cx="115887" cy="117475"/>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0" name="Oval 50">
            <a:extLst>
              <a:ext uri="{FF2B5EF4-FFF2-40B4-BE49-F238E27FC236}">
                <a16:creationId xmlns:a16="http://schemas.microsoft.com/office/drawing/2014/main" id="{7A15CADE-857E-D646-A5B2-0C1B2A43D40A}"/>
              </a:ext>
            </a:extLst>
          </p:cNvPr>
          <p:cNvSpPr>
            <a:spLocks noChangeArrowheads="1"/>
          </p:cNvSpPr>
          <p:nvPr/>
        </p:nvSpPr>
        <p:spPr bwMode="auto">
          <a:xfrm>
            <a:off x="2005013" y="3364059"/>
            <a:ext cx="127000" cy="1254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1" name="Oval 51">
            <a:extLst>
              <a:ext uri="{FF2B5EF4-FFF2-40B4-BE49-F238E27FC236}">
                <a16:creationId xmlns:a16="http://schemas.microsoft.com/office/drawing/2014/main" id="{63F9A74E-A521-17D2-759A-FBE596F3C2BE}"/>
              </a:ext>
            </a:extLst>
          </p:cNvPr>
          <p:cNvSpPr>
            <a:spLocks noChangeArrowheads="1"/>
          </p:cNvSpPr>
          <p:nvPr/>
        </p:nvSpPr>
        <p:spPr bwMode="auto">
          <a:xfrm>
            <a:off x="2009775" y="3368821"/>
            <a:ext cx="117475" cy="115888"/>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2" name="Oval 52">
            <a:extLst>
              <a:ext uri="{FF2B5EF4-FFF2-40B4-BE49-F238E27FC236}">
                <a16:creationId xmlns:a16="http://schemas.microsoft.com/office/drawing/2014/main" id="{728F4CB6-F6D8-28DA-84F7-31CABCA1F862}"/>
              </a:ext>
            </a:extLst>
          </p:cNvPr>
          <p:cNvSpPr>
            <a:spLocks noChangeArrowheads="1"/>
          </p:cNvSpPr>
          <p:nvPr/>
        </p:nvSpPr>
        <p:spPr bwMode="auto">
          <a:xfrm>
            <a:off x="3170238" y="2590946"/>
            <a:ext cx="125412"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3" name="Oval 53">
            <a:extLst>
              <a:ext uri="{FF2B5EF4-FFF2-40B4-BE49-F238E27FC236}">
                <a16:creationId xmlns:a16="http://schemas.microsoft.com/office/drawing/2014/main" id="{1891DC66-D6F2-AEE2-BA4F-6D0CE0D32A1C}"/>
              </a:ext>
            </a:extLst>
          </p:cNvPr>
          <p:cNvSpPr>
            <a:spLocks noChangeArrowheads="1"/>
          </p:cNvSpPr>
          <p:nvPr/>
        </p:nvSpPr>
        <p:spPr bwMode="auto">
          <a:xfrm>
            <a:off x="3175000" y="2595709"/>
            <a:ext cx="115888" cy="117475"/>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4" name="Oval 54">
            <a:extLst>
              <a:ext uri="{FF2B5EF4-FFF2-40B4-BE49-F238E27FC236}">
                <a16:creationId xmlns:a16="http://schemas.microsoft.com/office/drawing/2014/main" id="{DD377EB8-26FC-3B38-A173-CADC325D456F}"/>
              </a:ext>
            </a:extLst>
          </p:cNvPr>
          <p:cNvSpPr>
            <a:spLocks noChangeArrowheads="1"/>
          </p:cNvSpPr>
          <p:nvPr/>
        </p:nvSpPr>
        <p:spPr bwMode="auto">
          <a:xfrm>
            <a:off x="3230563" y="2811609"/>
            <a:ext cx="127000"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5" name="Oval 55">
            <a:extLst>
              <a:ext uri="{FF2B5EF4-FFF2-40B4-BE49-F238E27FC236}">
                <a16:creationId xmlns:a16="http://schemas.microsoft.com/office/drawing/2014/main" id="{724AE42D-DCE9-74BC-0827-8D7199D57784}"/>
              </a:ext>
            </a:extLst>
          </p:cNvPr>
          <p:cNvSpPr>
            <a:spLocks noChangeArrowheads="1"/>
          </p:cNvSpPr>
          <p:nvPr/>
        </p:nvSpPr>
        <p:spPr bwMode="auto">
          <a:xfrm>
            <a:off x="3235325" y="2816371"/>
            <a:ext cx="117475" cy="117475"/>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6" name="Oval 56">
            <a:extLst>
              <a:ext uri="{FF2B5EF4-FFF2-40B4-BE49-F238E27FC236}">
                <a16:creationId xmlns:a16="http://schemas.microsoft.com/office/drawing/2014/main" id="{0A19913C-2A51-97CF-1F28-8C9F48773EB5}"/>
              </a:ext>
            </a:extLst>
          </p:cNvPr>
          <p:cNvSpPr>
            <a:spLocks noChangeArrowheads="1"/>
          </p:cNvSpPr>
          <p:nvPr/>
        </p:nvSpPr>
        <p:spPr bwMode="auto">
          <a:xfrm>
            <a:off x="3736975" y="3067196"/>
            <a:ext cx="127000" cy="125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7" name="Oval 57">
            <a:extLst>
              <a:ext uri="{FF2B5EF4-FFF2-40B4-BE49-F238E27FC236}">
                <a16:creationId xmlns:a16="http://schemas.microsoft.com/office/drawing/2014/main" id="{58C75A00-D7CC-C334-48F1-861EFB5D62DB}"/>
              </a:ext>
            </a:extLst>
          </p:cNvPr>
          <p:cNvSpPr>
            <a:spLocks noChangeArrowheads="1"/>
          </p:cNvSpPr>
          <p:nvPr/>
        </p:nvSpPr>
        <p:spPr bwMode="auto">
          <a:xfrm>
            <a:off x="3741738" y="3071959"/>
            <a:ext cx="115887" cy="11588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8" name="Oval 58">
            <a:extLst>
              <a:ext uri="{FF2B5EF4-FFF2-40B4-BE49-F238E27FC236}">
                <a16:creationId xmlns:a16="http://schemas.microsoft.com/office/drawing/2014/main" id="{59DBFF08-B77C-F754-DBF3-60FD07D68DD3}"/>
              </a:ext>
            </a:extLst>
          </p:cNvPr>
          <p:cNvSpPr>
            <a:spLocks noChangeArrowheads="1"/>
          </p:cNvSpPr>
          <p:nvPr/>
        </p:nvSpPr>
        <p:spPr bwMode="auto">
          <a:xfrm>
            <a:off x="3827463" y="2403621"/>
            <a:ext cx="127000" cy="1254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59" name="Oval 59">
            <a:extLst>
              <a:ext uri="{FF2B5EF4-FFF2-40B4-BE49-F238E27FC236}">
                <a16:creationId xmlns:a16="http://schemas.microsoft.com/office/drawing/2014/main" id="{06270CCC-251B-1AFE-4075-BBBF9BC85947}"/>
              </a:ext>
            </a:extLst>
          </p:cNvPr>
          <p:cNvSpPr>
            <a:spLocks noChangeArrowheads="1"/>
          </p:cNvSpPr>
          <p:nvPr/>
        </p:nvSpPr>
        <p:spPr bwMode="auto">
          <a:xfrm>
            <a:off x="3833813" y="2408384"/>
            <a:ext cx="115887" cy="115887"/>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60" name="Oval 60">
            <a:extLst>
              <a:ext uri="{FF2B5EF4-FFF2-40B4-BE49-F238E27FC236}">
                <a16:creationId xmlns:a16="http://schemas.microsoft.com/office/drawing/2014/main" id="{638C802F-2B47-ADD1-B5F5-52E7ACDE99E5}"/>
              </a:ext>
            </a:extLst>
          </p:cNvPr>
          <p:cNvSpPr>
            <a:spLocks noChangeArrowheads="1"/>
          </p:cNvSpPr>
          <p:nvPr/>
        </p:nvSpPr>
        <p:spPr bwMode="auto">
          <a:xfrm>
            <a:off x="4303713" y="2644921"/>
            <a:ext cx="125412" cy="127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61" name="Oval 61">
            <a:extLst>
              <a:ext uri="{FF2B5EF4-FFF2-40B4-BE49-F238E27FC236}">
                <a16:creationId xmlns:a16="http://schemas.microsoft.com/office/drawing/2014/main" id="{0E766F69-931D-16B4-550A-FD10688F582B}"/>
              </a:ext>
            </a:extLst>
          </p:cNvPr>
          <p:cNvSpPr>
            <a:spLocks noChangeArrowheads="1"/>
          </p:cNvSpPr>
          <p:nvPr/>
        </p:nvSpPr>
        <p:spPr bwMode="auto">
          <a:xfrm>
            <a:off x="4308475" y="2649684"/>
            <a:ext cx="117475" cy="117475"/>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62" name="Oval 62">
            <a:extLst>
              <a:ext uri="{FF2B5EF4-FFF2-40B4-BE49-F238E27FC236}">
                <a16:creationId xmlns:a16="http://schemas.microsoft.com/office/drawing/2014/main" id="{0988B0FB-5736-93A1-FBB8-EF48967ED4CE}"/>
              </a:ext>
            </a:extLst>
          </p:cNvPr>
          <p:cNvSpPr>
            <a:spLocks noChangeArrowheads="1"/>
          </p:cNvSpPr>
          <p:nvPr/>
        </p:nvSpPr>
        <p:spPr bwMode="auto">
          <a:xfrm>
            <a:off x="5054600" y="1827359"/>
            <a:ext cx="125413" cy="12541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63" name="Oval 63">
            <a:extLst>
              <a:ext uri="{FF2B5EF4-FFF2-40B4-BE49-F238E27FC236}">
                <a16:creationId xmlns:a16="http://schemas.microsoft.com/office/drawing/2014/main" id="{5B749647-569B-F5B1-F0E4-FA7F2AAAEC28}"/>
              </a:ext>
            </a:extLst>
          </p:cNvPr>
          <p:cNvSpPr>
            <a:spLocks noChangeArrowheads="1"/>
          </p:cNvSpPr>
          <p:nvPr/>
        </p:nvSpPr>
        <p:spPr bwMode="auto">
          <a:xfrm>
            <a:off x="5059363" y="1832121"/>
            <a:ext cx="115887" cy="117475"/>
          </a:xfrm>
          <a:prstGeom prst="ellipse">
            <a:avLst/>
          </a:prstGeom>
          <a:noFill/>
          <a:ln w="1111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64" name="Rectangle 64">
            <a:extLst>
              <a:ext uri="{FF2B5EF4-FFF2-40B4-BE49-F238E27FC236}">
                <a16:creationId xmlns:a16="http://schemas.microsoft.com/office/drawing/2014/main" id="{79599D4D-49FE-3840-AD93-E2C88015D677}"/>
              </a:ext>
            </a:extLst>
          </p:cNvPr>
          <p:cNvSpPr>
            <a:spLocks noChangeArrowheads="1"/>
          </p:cNvSpPr>
          <p:nvPr/>
        </p:nvSpPr>
        <p:spPr bwMode="auto">
          <a:xfrm>
            <a:off x="1131888" y="4861071"/>
            <a:ext cx="2159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20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65" name="Rectangle 65">
            <a:extLst>
              <a:ext uri="{FF2B5EF4-FFF2-40B4-BE49-F238E27FC236}">
                <a16:creationId xmlns:a16="http://schemas.microsoft.com/office/drawing/2014/main" id="{09118E04-8A04-D2B4-90A1-1A10CADB7490}"/>
              </a:ext>
            </a:extLst>
          </p:cNvPr>
          <p:cNvSpPr>
            <a:spLocks noChangeArrowheads="1"/>
          </p:cNvSpPr>
          <p:nvPr/>
        </p:nvSpPr>
        <p:spPr bwMode="auto">
          <a:xfrm>
            <a:off x="1131888" y="3726009"/>
            <a:ext cx="2159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30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66" name="Rectangle 66">
            <a:extLst>
              <a:ext uri="{FF2B5EF4-FFF2-40B4-BE49-F238E27FC236}">
                <a16:creationId xmlns:a16="http://schemas.microsoft.com/office/drawing/2014/main" id="{8EA34AD3-0619-9104-6E4D-9D620FF81DA2}"/>
              </a:ext>
            </a:extLst>
          </p:cNvPr>
          <p:cNvSpPr>
            <a:spLocks noChangeArrowheads="1"/>
          </p:cNvSpPr>
          <p:nvPr/>
        </p:nvSpPr>
        <p:spPr bwMode="auto">
          <a:xfrm>
            <a:off x="1131888" y="2589359"/>
            <a:ext cx="2159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40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67" name="Rectangle 67">
            <a:extLst>
              <a:ext uri="{FF2B5EF4-FFF2-40B4-BE49-F238E27FC236}">
                <a16:creationId xmlns:a16="http://schemas.microsoft.com/office/drawing/2014/main" id="{B0B4BABB-F4AA-ADD1-FB38-2CC2475F367C}"/>
              </a:ext>
            </a:extLst>
          </p:cNvPr>
          <p:cNvSpPr>
            <a:spLocks noChangeArrowheads="1"/>
          </p:cNvSpPr>
          <p:nvPr/>
        </p:nvSpPr>
        <p:spPr bwMode="auto">
          <a:xfrm>
            <a:off x="1131888" y="1454296"/>
            <a:ext cx="2159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50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68" name="Rectangle 68">
            <a:extLst>
              <a:ext uri="{FF2B5EF4-FFF2-40B4-BE49-F238E27FC236}">
                <a16:creationId xmlns:a16="http://schemas.microsoft.com/office/drawing/2014/main" id="{A34240E8-20A3-1918-06D4-903445A44B34}"/>
              </a:ext>
            </a:extLst>
          </p:cNvPr>
          <p:cNvSpPr>
            <a:spLocks noChangeArrowheads="1"/>
          </p:cNvSpPr>
          <p:nvPr/>
        </p:nvSpPr>
        <p:spPr bwMode="auto">
          <a:xfrm>
            <a:off x="1312863"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200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69" name="Rectangle 69">
            <a:extLst>
              <a:ext uri="{FF2B5EF4-FFF2-40B4-BE49-F238E27FC236}">
                <a16:creationId xmlns:a16="http://schemas.microsoft.com/office/drawing/2014/main" id="{9408944D-2BC4-309B-0D22-60ACE57F34CF}"/>
              </a:ext>
            </a:extLst>
          </p:cNvPr>
          <p:cNvSpPr>
            <a:spLocks noChangeArrowheads="1"/>
          </p:cNvSpPr>
          <p:nvPr/>
        </p:nvSpPr>
        <p:spPr bwMode="auto">
          <a:xfrm>
            <a:off x="1833563"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300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0" name="Rectangle 70">
            <a:extLst>
              <a:ext uri="{FF2B5EF4-FFF2-40B4-BE49-F238E27FC236}">
                <a16:creationId xmlns:a16="http://schemas.microsoft.com/office/drawing/2014/main" id="{B2CF736A-A402-BFDA-F8A0-AB0A4DFA914D}"/>
              </a:ext>
            </a:extLst>
          </p:cNvPr>
          <p:cNvSpPr>
            <a:spLocks noChangeArrowheads="1"/>
          </p:cNvSpPr>
          <p:nvPr/>
        </p:nvSpPr>
        <p:spPr bwMode="auto">
          <a:xfrm>
            <a:off x="2354263"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400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1" name="Rectangle 71">
            <a:extLst>
              <a:ext uri="{FF2B5EF4-FFF2-40B4-BE49-F238E27FC236}">
                <a16:creationId xmlns:a16="http://schemas.microsoft.com/office/drawing/2014/main" id="{FF0EEAFA-60AB-B463-95C0-0EC354E0E841}"/>
              </a:ext>
            </a:extLst>
          </p:cNvPr>
          <p:cNvSpPr>
            <a:spLocks noChangeArrowheads="1"/>
          </p:cNvSpPr>
          <p:nvPr/>
        </p:nvSpPr>
        <p:spPr bwMode="auto">
          <a:xfrm>
            <a:off x="2874963"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500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2" name="Rectangle 72">
            <a:extLst>
              <a:ext uri="{FF2B5EF4-FFF2-40B4-BE49-F238E27FC236}">
                <a16:creationId xmlns:a16="http://schemas.microsoft.com/office/drawing/2014/main" id="{256F955B-FE83-4199-0BA9-2DF0AF6EB386}"/>
              </a:ext>
            </a:extLst>
          </p:cNvPr>
          <p:cNvSpPr>
            <a:spLocks noChangeArrowheads="1"/>
          </p:cNvSpPr>
          <p:nvPr/>
        </p:nvSpPr>
        <p:spPr bwMode="auto">
          <a:xfrm>
            <a:off x="3395663"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600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3" name="Rectangle 73">
            <a:extLst>
              <a:ext uri="{FF2B5EF4-FFF2-40B4-BE49-F238E27FC236}">
                <a16:creationId xmlns:a16="http://schemas.microsoft.com/office/drawing/2014/main" id="{18715944-78AC-6C20-326F-435CE9D3A780}"/>
              </a:ext>
            </a:extLst>
          </p:cNvPr>
          <p:cNvSpPr>
            <a:spLocks noChangeArrowheads="1"/>
          </p:cNvSpPr>
          <p:nvPr/>
        </p:nvSpPr>
        <p:spPr bwMode="auto">
          <a:xfrm>
            <a:off x="3916363"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700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4" name="Rectangle 74">
            <a:extLst>
              <a:ext uri="{FF2B5EF4-FFF2-40B4-BE49-F238E27FC236}">
                <a16:creationId xmlns:a16="http://schemas.microsoft.com/office/drawing/2014/main" id="{EDAEA2EE-8FAA-710E-E68B-780B476F2998}"/>
              </a:ext>
            </a:extLst>
          </p:cNvPr>
          <p:cNvSpPr>
            <a:spLocks noChangeArrowheads="1"/>
          </p:cNvSpPr>
          <p:nvPr/>
        </p:nvSpPr>
        <p:spPr bwMode="auto">
          <a:xfrm>
            <a:off x="4437063"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800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5" name="Rectangle 75">
            <a:extLst>
              <a:ext uri="{FF2B5EF4-FFF2-40B4-BE49-F238E27FC236}">
                <a16:creationId xmlns:a16="http://schemas.microsoft.com/office/drawing/2014/main" id="{739AE263-B7C0-1467-188A-A45BAE5B2B02}"/>
              </a:ext>
            </a:extLst>
          </p:cNvPr>
          <p:cNvSpPr>
            <a:spLocks noChangeArrowheads="1"/>
          </p:cNvSpPr>
          <p:nvPr/>
        </p:nvSpPr>
        <p:spPr bwMode="auto">
          <a:xfrm>
            <a:off x="4959350" y="5650059"/>
            <a:ext cx="3238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900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6" name="Rectangle 76">
            <a:extLst>
              <a:ext uri="{FF2B5EF4-FFF2-40B4-BE49-F238E27FC236}">
                <a16:creationId xmlns:a16="http://schemas.microsoft.com/office/drawing/2014/main" id="{7D486313-60A5-C4B1-5493-E49FC2BEC9C0}"/>
              </a:ext>
            </a:extLst>
          </p:cNvPr>
          <p:cNvSpPr>
            <a:spLocks noChangeArrowheads="1"/>
          </p:cNvSpPr>
          <p:nvPr/>
        </p:nvSpPr>
        <p:spPr bwMode="auto">
          <a:xfrm>
            <a:off x="5427663" y="5650059"/>
            <a:ext cx="4318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1000</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7" name="Rectangle 84">
            <a:extLst>
              <a:ext uri="{FF2B5EF4-FFF2-40B4-BE49-F238E27FC236}">
                <a16:creationId xmlns:a16="http://schemas.microsoft.com/office/drawing/2014/main" id="{CA5A21E1-1916-E00C-431C-47DB38A99685}"/>
              </a:ext>
            </a:extLst>
          </p:cNvPr>
          <p:cNvSpPr>
            <a:spLocks noChangeArrowheads="1"/>
          </p:cNvSpPr>
          <p:nvPr/>
        </p:nvSpPr>
        <p:spPr bwMode="auto">
          <a:xfrm rot="16200000">
            <a:off x="-177799" y="3430733"/>
            <a:ext cx="23669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Conversion efficiency / %</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8" name="Rectangle 85">
            <a:extLst>
              <a:ext uri="{FF2B5EF4-FFF2-40B4-BE49-F238E27FC236}">
                <a16:creationId xmlns:a16="http://schemas.microsoft.com/office/drawing/2014/main" id="{01D371D1-8DA6-E3E1-4BE8-66D370391019}"/>
              </a:ext>
            </a:extLst>
          </p:cNvPr>
          <p:cNvSpPr>
            <a:spLocks noChangeArrowheads="1"/>
          </p:cNvSpPr>
          <p:nvPr/>
        </p:nvSpPr>
        <p:spPr bwMode="auto">
          <a:xfrm>
            <a:off x="2462213" y="6000896"/>
            <a:ext cx="210185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Coolant temperature / </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79" name="Rectangle 86">
            <a:extLst>
              <a:ext uri="{FF2B5EF4-FFF2-40B4-BE49-F238E27FC236}">
                <a16:creationId xmlns:a16="http://schemas.microsoft.com/office/drawing/2014/main" id="{846A76F1-E77B-E79C-13D6-6EC2304D03F2}"/>
              </a:ext>
            </a:extLst>
          </p:cNvPr>
          <p:cNvSpPr>
            <a:spLocks noChangeArrowheads="1"/>
          </p:cNvSpPr>
          <p:nvPr/>
        </p:nvSpPr>
        <p:spPr bwMode="auto">
          <a:xfrm>
            <a:off x="4737100" y="5977084"/>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200">
                <a:solidFill>
                  <a:srgbClr val="000000"/>
                </a:solidFill>
                <a:latin typeface="Verdana" panose="020B0604030504040204" pitchFamily="34" charset="0"/>
                <a:ea typeface="ＭＳ Ｐゴシック" panose="020B0600070205080204" pitchFamily="50" charset="-128"/>
              </a:rPr>
              <a:t>o</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80" name="Rectangle 87">
            <a:extLst>
              <a:ext uri="{FF2B5EF4-FFF2-40B4-BE49-F238E27FC236}">
                <a16:creationId xmlns:a16="http://schemas.microsoft.com/office/drawing/2014/main" id="{00F8C9EB-A6CF-769C-F3BA-BB3BC4352751}"/>
              </a:ext>
            </a:extLst>
          </p:cNvPr>
          <p:cNvSpPr>
            <a:spLocks noChangeArrowheads="1"/>
          </p:cNvSpPr>
          <p:nvPr/>
        </p:nvSpPr>
        <p:spPr bwMode="auto">
          <a:xfrm>
            <a:off x="4810125" y="6012009"/>
            <a:ext cx="155575"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700">
                <a:solidFill>
                  <a:srgbClr val="000000"/>
                </a:solidFill>
                <a:latin typeface="Verdana" panose="020B0604030504040204" pitchFamily="34" charset="0"/>
                <a:ea typeface="ＭＳ Ｐゴシック" panose="020B0600070205080204" pitchFamily="50" charset="-128"/>
              </a:rPr>
              <a:t>C</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81" name="Rectangle 88">
            <a:extLst>
              <a:ext uri="{FF2B5EF4-FFF2-40B4-BE49-F238E27FC236}">
                <a16:creationId xmlns:a16="http://schemas.microsoft.com/office/drawing/2014/main" id="{1B0CBF6E-9C91-0691-0396-C6B4CDF00D30}"/>
              </a:ext>
            </a:extLst>
          </p:cNvPr>
          <p:cNvSpPr>
            <a:spLocks noChangeArrowheads="1"/>
          </p:cNvSpPr>
          <p:nvPr/>
        </p:nvSpPr>
        <p:spPr bwMode="auto">
          <a:xfrm>
            <a:off x="1619250" y="2692546"/>
            <a:ext cx="444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PWR</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82" name="Freeform 89">
            <a:extLst>
              <a:ext uri="{FF2B5EF4-FFF2-40B4-BE49-F238E27FC236}">
                <a16:creationId xmlns:a16="http://schemas.microsoft.com/office/drawing/2014/main" id="{06CDB326-0B64-1012-147E-7DD5CDD3E096}"/>
              </a:ext>
            </a:extLst>
          </p:cNvPr>
          <p:cNvSpPr>
            <a:spLocks/>
          </p:cNvSpPr>
          <p:nvPr/>
        </p:nvSpPr>
        <p:spPr bwMode="auto">
          <a:xfrm>
            <a:off x="1766888" y="2908446"/>
            <a:ext cx="22225" cy="400050"/>
          </a:xfrm>
          <a:custGeom>
            <a:avLst/>
            <a:gdLst>
              <a:gd name="T0" fmla="*/ 2147483646 w 35"/>
              <a:gd name="T1" fmla="*/ 2147483646 h 635"/>
              <a:gd name="T2" fmla="*/ 2147483646 w 35"/>
              <a:gd name="T3" fmla="*/ 0 h 635"/>
              <a:gd name="T4" fmla="*/ 0 w 35"/>
              <a:gd name="T5" fmla="*/ 0 h 635"/>
              <a:gd name="T6" fmla="*/ 0 60000 65536"/>
              <a:gd name="T7" fmla="*/ 0 60000 65536"/>
              <a:gd name="T8" fmla="*/ 0 60000 65536"/>
              <a:gd name="T9" fmla="*/ 0 w 35"/>
              <a:gd name="T10" fmla="*/ 0 h 635"/>
              <a:gd name="T11" fmla="*/ 35 w 35"/>
              <a:gd name="T12" fmla="*/ 635 h 635"/>
            </a:gdLst>
            <a:ahLst/>
            <a:cxnLst>
              <a:cxn ang="T6">
                <a:pos x="T0" y="T1"/>
              </a:cxn>
              <a:cxn ang="T7">
                <a:pos x="T2" y="T3"/>
              </a:cxn>
              <a:cxn ang="T8">
                <a:pos x="T4" y="T5"/>
              </a:cxn>
            </a:cxnLst>
            <a:rect l="T9" t="T10" r="T11" b="T12"/>
            <a:pathLst>
              <a:path w="35" h="635">
                <a:moveTo>
                  <a:pt x="35" y="635"/>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83" name="Rectangle 90">
            <a:extLst>
              <a:ext uri="{FF2B5EF4-FFF2-40B4-BE49-F238E27FC236}">
                <a16:creationId xmlns:a16="http://schemas.microsoft.com/office/drawing/2014/main" id="{806A2FB0-8AA9-99E7-BAA5-F1BF27EAE704}"/>
              </a:ext>
            </a:extLst>
          </p:cNvPr>
          <p:cNvSpPr>
            <a:spLocks noChangeArrowheads="1"/>
          </p:cNvSpPr>
          <p:nvPr/>
        </p:nvSpPr>
        <p:spPr bwMode="auto">
          <a:xfrm>
            <a:off x="2041525" y="3876821"/>
            <a:ext cx="4556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BWR</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84" name="Freeform 91">
            <a:extLst>
              <a:ext uri="{FF2B5EF4-FFF2-40B4-BE49-F238E27FC236}">
                <a16:creationId xmlns:a16="http://schemas.microsoft.com/office/drawing/2014/main" id="{3399C304-2666-03AE-046B-36BF17FFB465}"/>
              </a:ext>
            </a:extLst>
          </p:cNvPr>
          <p:cNvSpPr>
            <a:spLocks/>
          </p:cNvSpPr>
          <p:nvPr/>
        </p:nvSpPr>
        <p:spPr bwMode="auto">
          <a:xfrm>
            <a:off x="1914525" y="3541859"/>
            <a:ext cx="276225" cy="338137"/>
          </a:xfrm>
          <a:custGeom>
            <a:avLst/>
            <a:gdLst>
              <a:gd name="T0" fmla="*/ 2147483646 w 438"/>
              <a:gd name="T1" fmla="*/ 2147483646 h 535"/>
              <a:gd name="T2" fmla="*/ 2147483646 w 438"/>
              <a:gd name="T3" fmla="*/ 0 h 535"/>
              <a:gd name="T4" fmla="*/ 0 w 438"/>
              <a:gd name="T5" fmla="*/ 0 h 535"/>
              <a:gd name="T6" fmla="*/ 0 60000 65536"/>
              <a:gd name="T7" fmla="*/ 0 60000 65536"/>
              <a:gd name="T8" fmla="*/ 0 60000 65536"/>
              <a:gd name="T9" fmla="*/ 0 w 438"/>
              <a:gd name="T10" fmla="*/ 0 h 535"/>
              <a:gd name="T11" fmla="*/ 438 w 438"/>
              <a:gd name="T12" fmla="*/ 535 h 535"/>
            </a:gdLst>
            <a:ahLst/>
            <a:cxnLst>
              <a:cxn ang="T6">
                <a:pos x="T0" y="T1"/>
              </a:cxn>
              <a:cxn ang="T7">
                <a:pos x="T2" y="T3"/>
              </a:cxn>
              <a:cxn ang="T8">
                <a:pos x="T4" y="T5"/>
              </a:cxn>
            </a:cxnLst>
            <a:rect l="T9" t="T10" r="T11" b="T12"/>
            <a:pathLst>
              <a:path w="438" h="535">
                <a:moveTo>
                  <a:pt x="438" y="535"/>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85" name="Rectangle 92">
            <a:extLst>
              <a:ext uri="{FF2B5EF4-FFF2-40B4-BE49-F238E27FC236}">
                <a16:creationId xmlns:a16="http://schemas.microsoft.com/office/drawing/2014/main" id="{754AE08E-3D0B-F21A-0D09-9E269C2644C5}"/>
              </a:ext>
            </a:extLst>
          </p:cNvPr>
          <p:cNvSpPr>
            <a:spLocks noChangeArrowheads="1"/>
          </p:cNvSpPr>
          <p:nvPr/>
        </p:nvSpPr>
        <p:spPr bwMode="auto">
          <a:xfrm>
            <a:off x="2486025" y="3559321"/>
            <a:ext cx="5730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SSTR*</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86" name="Freeform 93">
            <a:extLst>
              <a:ext uri="{FF2B5EF4-FFF2-40B4-BE49-F238E27FC236}">
                <a16:creationId xmlns:a16="http://schemas.microsoft.com/office/drawing/2014/main" id="{F304E288-A0D5-AE3C-E64E-2FDFDECEE881}"/>
              </a:ext>
            </a:extLst>
          </p:cNvPr>
          <p:cNvSpPr>
            <a:spLocks/>
          </p:cNvSpPr>
          <p:nvPr/>
        </p:nvSpPr>
        <p:spPr bwMode="auto">
          <a:xfrm>
            <a:off x="2147888" y="3457721"/>
            <a:ext cx="295275" cy="190500"/>
          </a:xfrm>
          <a:custGeom>
            <a:avLst/>
            <a:gdLst>
              <a:gd name="T0" fmla="*/ 2147483646 w 469"/>
              <a:gd name="T1" fmla="*/ 2147483646 h 301"/>
              <a:gd name="T2" fmla="*/ 2147483646 w 469"/>
              <a:gd name="T3" fmla="*/ 0 h 301"/>
              <a:gd name="T4" fmla="*/ 0 w 469"/>
              <a:gd name="T5" fmla="*/ 0 h 301"/>
              <a:gd name="T6" fmla="*/ 0 60000 65536"/>
              <a:gd name="T7" fmla="*/ 0 60000 65536"/>
              <a:gd name="T8" fmla="*/ 0 60000 65536"/>
              <a:gd name="T9" fmla="*/ 0 w 469"/>
              <a:gd name="T10" fmla="*/ 0 h 301"/>
              <a:gd name="T11" fmla="*/ 469 w 469"/>
              <a:gd name="T12" fmla="*/ 301 h 301"/>
            </a:gdLst>
            <a:ahLst/>
            <a:cxnLst>
              <a:cxn ang="T6">
                <a:pos x="T0" y="T1"/>
              </a:cxn>
              <a:cxn ang="T7">
                <a:pos x="T2" y="T3"/>
              </a:cxn>
              <a:cxn ang="T8">
                <a:pos x="T4" y="T5"/>
              </a:cxn>
            </a:cxnLst>
            <a:rect l="T9" t="T10" r="T11" b="T12"/>
            <a:pathLst>
              <a:path w="469" h="301">
                <a:moveTo>
                  <a:pt x="469" y="301"/>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87" name="Rectangle 94">
            <a:extLst>
              <a:ext uri="{FF2B5EF4-FFF2-40B4-BE49-F238E27FC236}">
                <a16:creationId xmlns:a16="http://schemas.microsoft.com/office/drawing/2014/main" id="{590CF059-87F3-6CAA-BCD2-C60968444474}"/>
              </a:ext>
            </a:extLst>
          </p:cNvPr>
          <p:cNvSpPr>
            <a:spLocks noChangeArrowheads="1"/>
          </p:cNvSpPr>
          <p:nvPr/>
        </p:nvSpPr>
        <p:spPr bwMode="auto">
          <a:xfrm>
            <a:off x="2359025" y="2397271"/>
            <a:ext cx="381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FBR</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88" name="Freeform 95">
            <a:extLst>
              <a:ext uri="{FF2B5EF4-FFF2-40B4-BE49-F238E27FC236}">
                <a16:creationId xmlns:a16="http://schemas.microsoft.com/office/drawing/2014/main" id="{6457408B-00E8-8518-A11B-860986BA43D1}"/>
              </a:ext>
            </a:extLst>
          </p:cNvPr>
          <p:cNvSpPr>
            <a:spLocks/>
          </p:cNvSpPr>
          <p:nvPr/>
        </p:nvSpPr>
        <p:spPr bwMode="auto">
          <a:xfrm>
            <a:off x="2760663" y="2506809"/>
            <a:ext cx="382587" cy="125412"/>
          </a:xfrm>
          <a:custGeom>
            <a:avLst/>
            <a:gdLst>
              <a:gd name="T0" fmla="*/ 0 w 605"/>
              <a:gd name="T1" fmla="*/ 0 h 200"/>
              <a:gd name="T2" fmla="*/ 2147483646 w 605"/>
              <a:gd name="T3" fmla="*/ 2147483646 h 200"/>
              <a:gd name="T4" fmla="*/ 2147483646 w 605"/>
              <a:gd name="T5" fmla="*/ 2147483646 h 200"/>
              <a:gd name="T6" fmla="*/ 0 60000 65536"/>
              <a:gd name="T7" fmla="*/ 0 60000 65536"/>
              <a:gd name="T8" fmla="*/ 0 60000 65536"/>
              <a:gd name="T9" fmla="*/ 0 w 605"/>
              <a:gd name="T10" fmla="*/ 0 h 200"/>
              <a:gd name="T11" fmla="*/ 605 w 605"/>
              <a:gd name="T12" fmla="*/ 200 h 200"/>
            </a:gdLst>
            <a:ahLst/>
            <a:cxnLst>
              <a:cxn ang="T6">
                <a:pos x="T0" y="T1"/>
              </a:cxn>
              <a:cxn ang="T7">
                <a:pos x="T2" y="T3"/>
              </a:cxn>
              <a:cxn ang="T8">
                <a:pos x="T4" y="T5"/>
              </a:cxn>
            </a:cxnLst>
            <a:rect l="T9" t="T10" r="T11" b="T12"/>
            <a:pathLst>
              <a:path w="605" h="200">
                <a:moveTo>
                  <a:pt x="0" y="0"/>
                </a:moveTo>
                <a:lnTo>
                  <a:pt x="604" y="200"/>
                </a:lnTo>
                <a:lnTo>
                  <a:pt x="605" y="20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89" name="Rectangle 96">
            <a:extLst>
              <a:ext uri="{FF2B5EF4-FFF2-40B4-BE49-F238E27FC236}">
                <a16:creationId xmlns:a16="http://schemas.microsoft.com/office/drawing/2014/main" id="{689742A6-4E7F-913E-823B-B07B37AA3F3B}"/>
              </a:ext>
            </a:extLst>
          </p:cNvPr>
          <p:cNvSpPr>
            <a:spLocks noChangeArrowheads="1"/>
          </p:cNvSpPr>
          <p:nvPr/>
        </p:nvSpPr>
        <p:spPr bwMode="auto">
          <a:xfrm>
            <a:off x="4283075" y="3094184"/>
            <a:ext cx="838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ARIES-1*</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90" name="Freeform 97">
            <a:extLst>
              <a:ext uri="{FF2B5EF4-FFF2-40B4-BE49-F238E27FC236}">
                <a16:creationId xmlns:a16="http://schemas.microsoft.com/office/drawing/2014/main" id="{38B0B777-C5A2-AC8D-9297-3ABAFDD07645}"/>
              </a:ext>
            </a:extLst>
          </p:cNvPr>
          <p:cNvSpPr>
            <a:spLocks/>
          </p:cNvSpPr>
          <p:nvPr/>
        </p:nvSpPr>
        <p:spPr bwMode="auto">
          <a:xfrm>
            <a:off x="3881438" y="3140221"/>
            <a:ext cx="382587" cy="63500"/>
          </a:xfrm>
          <a:custGeom>
            <a:avLst/>
            <a:gdLst>
              <a:gd name="T0" fmla="*/ 2147483646 w 604"/>
              <a:gd name="T1" fmla="*/ 2147483646 h 100"/>
              <a:gd name="T2" fmla="*/ 2147483646 w 604"/>
              <a:gd name="T3" fmla="*/ 0 h 100"/>
              <a:gd name="T4" fmla="*/ 0 w 604"/>
              <a:gd name="T5" fmla="*/ 0 h 100"/>
              <a:gd name="T6" fmla="*/ 0 60000 65536"/>
              <a:gd name="T7" fmla="*/ 0 60000 65536"/>
              <a:gd name="T8" fmla="*/ 0 60000 65536"/>
              <a:gd name="T9" fmla="*/ 0 w 604"/>
              <a:gd name="T10" fmla="*/ 0 h 100"/>
              <a:gd name="T11" fmla="*/ 604 w 604"/>
              <a:gd name="T12" fmla="*/ 100 h 100"/>
            </a:gdLst>
            <a:ahLst/>
            <a:cxnLst>
              <a:cxn ang="T6">
                <a:pos x="T0" y="T1"/>
              </a:cxn>
              <a:cxn ang="T7">
                <a:pos x="T2" y="T3"/>
              </a:cxn>
              <a:cxn ang="T8">
                <a:pos x="T4" y="T5"/>
              </a:cxn>
            </a:cxnLst>
            <a:rect l="T9" t="T10" r="T11" b="T12"/>
            <a:pathLst>
              <a:path w="604" h="100">
                <a:moveTo>
                  <a:pt x="604" y="100"/>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91" name="Freeform 98">
            <a:extLst>
              <a:ext uri="{FF2B5EF4-FFF2-40B4-BE49-F238E27FC236}">
                <a16:creationId xmlns:a16="http://schemas.microsoft.com/office/drawing/2014/main" id="{2C384212-BE17-40E0-DBA9-ADC816D1552D}"/>
              </a:ext>
            </a:extLst>
          </p:cNvPr>
          <p:cNvSpPr>
            <a:spLocks/>
          </p:cNvSpPr>
          <p:nvPr/>
        </p:nvSpPr>
        <p:spPr bwMode="auto">
          <a:xfrm>
            <a:off x="3459163" y="2167084"/>
            <a:ext cx="360362" cy="233362"/>
          </a:xfrm>
          <a:custGeom>
            <a:avLst/>
            <a:gdLst>
              <a:gd name="T0" fmla="*/ 2147483646 w 569"/>
              <a:gd name="T1" fmla="*/ 2147483646 h 367"/>
              <a:gd name="T2" fmla="*/ 2147483646 w 569"/>
              <a:gd name="T3" fmla="*/ 0 h 367"/>
              <a:gd name="T4" fmla="*/ 0 w 569"/>
              <a:gd name="T5" fmla="*/ 0 h 367"/>
              <a:gd name="T6" fmla="*/ 0 60000 65536"/>
              <a:gd name="T7" fmla="*/ 0 60000 65536"/>
              <a:gd name="T8" fmla="*/ 0 60000 65536"/>
              <a:gd name="T9" fmla="*/ 0 w 569"/>
              <a:gd name="T10" fmla="*/ 0 h 367"/>
              <a:gd name="T11" fmla="*/ 569 w 569"/>
              <a:gd name="T12" fmla="*/ 367 h 367"/>
            </a:gdLst>
            <a:ahLst/>
            <a:cxnLst>
              <a:cxn ang="T6">
                <a:pos x="T0" y="T1"/>
              </a:cxn>
              <a:cxn ang="T7">
                <a:pos x="T2" y="T3"/>
              </a:cxn>
              <a:cxn ang="T8">
                <a:pos x="T4" y="T5"/>
              </a:cxn>
            </a:cxnLst>
            <a:rect l="T9" t="T10" r="T11" b="T12"/>
            <a:pathLst>
              <a:path w="569" h="367">
                <a:moveTo>
                  <a:pt x="569" y="367"/>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92" name="Rectangle 99">
            <a:extLst>
              <a:ext uri="{FF2B5EF4-FFF2-40B4-BE49-F238E27FC236}">
                <a16:creationId xmlns:a16="http://schemas.microsoft.com/office/drawing/2014/main" id="{F5A41BD3-D7FF-CA21-4F2F-A878E374E72F}"/>
              </a:ext>
            </a:extLst>
          </p:cNvPr>
          <p:cNvSpPr>
            <a:spLocks noChangeArrowheads="1"/>
          </p:cNvSpPr>
          <p:nvPr/>
        </p:nvSpPr>
        <p:spPr bwMode="auto">
          <a:xfrm>
            <a:off x="3014663" y="2036909"/>
            <a:ext cx="423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AGR</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93" name="Freeform 100">
            <a:extLst>
              <a:ext uri="{FF2B5EF4-FFF2-40B4-BE49-F238E27FC236}">
                <a16:creationId xmlns:a16="http://schemas.microsoft.com/office/drawing/2014/main" id="{F515FF78-23AC-DDB3-E4CB-52394A5B3C32}"/>
              </a:ext>
            </a:extLst>
          </p:cNvPr>
          <p:cNvSpPr>
            <a:spLocks/>
          </p:cNvSpPr>
          <p:nvPr/>
        </p:nvSpPr>
        <p:spPr bwMode="auto">
          <a:xfrm>
            <a:off x="4452938" y="2738584"/>
            <a:ext cx="296862" cy="147637"/>
          </a:xfrm>
          <a:custGeom>
            <a:avLst/>
            <a:gdLst>
              <a:gd name="T0" fmla="*/ 2147483646 w 470"/>
              <a:gd name="T1" fmla="*/ 2147483646 h 235"/>
              <a:gd name="T2" fmla="*/ 2147483646 w 470"/>
              <a:gd name="T3" fmla="*/ 0 h 235"/>
              <a:gd name="T4" fmla="*/ 0 w 470"/>
              <a:gd name="T5" fmla="*/ 0 h 235"/>
              <a:gd name="T6" fmla="*/ 0 60000 65536"/>
              <a:gd name="T7" fmla="*/ 0 60000 65536"/>
              <a:gd name="T8" fmla="*/ 0 60000 65536"/>
              <a:gd name="T9" fmla="*/ 0 w 470"/>
              <a:gd name="T10" fmla="*/ 0 h 235"/>
              <a:gd name="T11" fmla="*/ 470 w 470"/>
              <a:gd name="T12" fmla="*/ 235 h 235"/>
            </a:gdLst>
            <a:ahLst/>
            <a:cxnLst>
              <a:cxn ang="T6">
                <a:pos x="T0" y="T1"/>
              </a:cxn>
              <a:cxn ang="T7">
                <a:pos x="T2" y="T3"/>
              </a:cxn>
              <a:cxn ang="T8">
                <a:pos x="T4" y="T5"/>
              </a:cxn>
            </a:cxnLst>
            <a:rect l="T9" t="T10" r="T11" b="T12"/>
            <a:pathLst>
              <a:path w="470" h="235">
                <a:moveTo>
                  <a:pt x="470" y="235"/>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94" name="Rectangle 101">
            <a:extLst>
              <a:ext uri="{FF2B5EF4-FFF2-40B4-BE49-F238E27FC236}">
                <a16:creationId xmlns:a16="http://schemas.microsoft.com/office/drawing/2014/main" id="{7A106779-DE00-4076-2D0D-3958B8520F77}"/>
              </a:ext>
            </a:extLst>
          </p:cNvPr>
          <p:cNvSpPr>
            <a:spLocks noChangeArrowheads="1"/>
          </p:cNvSpPr>
          <p:nvPr/>
        </p:nvSpPr>
        <p:spPr bwMode="auto">
          <a:xfrm>
            <a:off x="4791075" y="2797321"/>
            <a:ext cx="560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HTGR</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95" name="Freeform 102">
            <a:extLst>
              <a:ext uri="{FF2B5EF4-FFF2-40B4-BE49-F238E27FC236}">
                <a16:creationId xmlns:a16="http://schemas.microsoft.com/office/drawing/2014/main" id="{E5E63BC1-2B0D-F294-8E78-445A09632DAB}"/>
              </a:ext>
            </a:extLst>
          </p:cNvPr>
          <p:cNvSpPr>
            <a:spLocks/>
          </p:cNvSpPr>
          <p:nvPr/>
        </p:nvSpPr>
        <p:spPr bwMode="auto">
          <a:xfrm>
            <a:off x="4706938" y="1914671"/>
            <a:ext cx="296862" cy="41275"/>
          </a:xfrm>
          <a:custGeom>
            <a:avLst/>
            <a:gdLst>
              <a:gd name="T0" fmla="*/ 2147483646 w 470"/>
              <a:gd name="T1" fmla="*/ 0 h 66"/>
              <a:gd name="T2" fmla="*/ 2147483646 w 470"/>
              <a:gd name="T3" fmla="*/ 2147483646 h 66"/>
              <a:gd name="T4" fmla="*/ 0 w 470"/>
              <a:gd name="T5" fmla="*/ 2147483646 h 66"/>
              <a:gd name="T6" fmla="*/ 0 60000 65536"/>
              <a:gd name="T7" fmla="*/ 0 60000 65536"/>
              <a:gd name="T8" fmla="*/ 0 60000 65536"/>
              <a:gd name="T9" fmla="*/ 0 w 470"/>
              <a:gd name="T10" fmla="*/ 0 h 66"/>
              <a:gd name="T11" fmla="*/ 470 w 470"/>
              <a:gd name="T12" fmla="*/ 66 h 66"/>
            </a:gdLst>
            <a:ahLst/>
            <a:cxnLst>
              <a:cxn ang="T6">
                <a:pos x="T0" y="T1"/>
              </a:cxn>
              <a:cxn ang="T7">
                <a:pos x="T2" y="T3"/>
              </a:cxn>
              <a:cxn ang="T8">
                <a:pos x="T4" y="T5"/>
              </a:cxn>
            </a:cxnLst>
            <a:rect l="T9" t="T10" r="T11" b="T12"/>
            <a:pathLst>
              <a:path w="470" h="66">
                <a:moveTo>
                  <a:pt x="470" y="0"/>
                </a:moveTo>
                <a:lnTo>
                  <a:pt x="1" y="66"/>
                </a:lnTo>
                <a:lnTo>
                  <a:pt x="0" y="6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96" name="Rectangle 103">
            <a:extLst>
              <a:ext uri="{FF2B5EF4-FFF2-40B4-BE49-F238E27FC236}">
                <a16:creationId xmlns:a16="http://schemas.microsoft.com/office/drawing/2014/main" id="{1F534A2E-2411-0A60-992A-4CD8AB8267AA}"/>
              </a:ext>
            </a:extLst>
          </p:cNvPr>
          <p:cNvSpPr>
            <a:spLocks noChangeArrowheads="1"/>
          </p:cNvSpPr>
          <p:nvPr/>
        </p:nvSpPr>
        <p:spPr bwMode="auto">
          <a:xfrm>
            <a:off x="3822700" y="1846409"/>
            <a:ext cx="815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DREAM*</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97" name="Freeform 104">
            <a:extLst>
              <a:ext uri="{FF2B5EF4-FFF2-40B4-BE49-F238E27FC236}">
                <a16:creationId xmlns:a16="http://schemas.microsoft.com/office/drawing/2014/main" id="{F5393A7F-1CDE-6912-169E-B624329828D1}"/>
              </a:ext>
            </a:extLst>
          </p:cNvPr>
          <p:cNvSpPr>
            <a:spLocks/>
          </p:cNvSpPr>
          <p:nvPr/>
        </p:nvSpPr>
        <p:spPr bwMode="auto">
          <a:xfrm>
            <a:off x="1746250" y="4291159"/>
            <a:ext cx="182563" cy="150812"/>
          </a:xfrm>
          <a:custGeom>
            <a:avLst/>
            <a:gdLst>
              <a:gd name="T0" fmla="*/ 2147483646 w 115"/>
              <a:gd name="T1" fmla="*/ 0 h 95"/>
              <a:gd name="T2" fmla="*/ 2147483646 w 115"/>
              <a:gd name="T3" fmla="*/ 2147483646 h 95"/>
              <a:gd name="T4" fmla="*/ 2147483646 w 115"/>
              <a:gd name="T5" fmla="*/ 2147483646 h 95"/>
              <a:gd name="T6" fmla="*/ 2147483646 w 115"/>
              <a:gd name="T7" fmla="*/ 2147483646 h 95"/>
              <a:gd name="T8" fmla="*/ 2147483646 w 115"/>
              <a:gd name="T9" fmla="*/ 2147483646 h 95"/>
              <a:gd name="T10" fmla="*/ 2147483646 w 115"/>
              <a:gd name="T11" fmla="*/ 2147483646 h 95"/>
              <a:gd name="T12" fmla="*/ 2147483646 w 115"/>
              <a:gd name="T13" fmla="*/ 2147483646 h 95"/>
              <a:gd name="T14" fmla="*/ 2147483646 w 115"/>
              <a:gd name="T15" fmla="*/ 2147483646 h 95"/>
              <a:gd name="T16" fmla="*/ 2147483646 w 115"/>
              <a:gd name="T17" fmla="*/ 2147483646 h 95"/>
              <a:gd name="T18" fmla="*/ 2147483646 w 115"/>
              <a:gd name="T19" fmla="*/ 2147483646 h 95"/>
              <a:gd name="T20" fmla="*/ 2147483646 w 115"/>
              <a:gd name="T21" fmla="*/ 2147483646 h 95"/>
              <a:gd name="T22" fmla="*/ 2147483646 w 115"/>
              <a:gd name="T23" fmla="*/ 2147483646 h 95"/>
              <a:gd name="T24" fmla="*/ 2147483646 w 115"/>
              <a:gd name="T25" fmla="*/ 2147483646 h 95"/>
              <a:gd name="T26" fmla="*/ 0 w 115"/>
              <a:gd name="T27" fmla="*/ 2147483646 h 95"/>
              <a:gd name="T28" fmla="*/ 2147483646 w 115"/>
              <a:gd name="T29" fmla="*/ 0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95"/>
              <a:gd name="T47" fmla="*/ 115 w 115"/>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95">
                <a:moveTo>
                  <a:pt x="105" y="0"/>
                </a:moveTo>
                <a:lnTo>
                  <a:pt x="109" y="8"/>
                </a:lnTo>
                <a:lnTo>
                  <a:pt x="111" y="15"/>
                </a:lnTo>
                <a:lnTo>
                  <a:pt x="113" y="23"/>
                </a:lnTo>
                <a:lnTo>
                  <a:pt x="114" y="31"/>
                </a:lnTo>
                <a:lnTo>
                  <a:pt x="115" y="40"/>
                </a:lnTo>
                <a:lnTo>
                  <a:pt x="115" y="47"/>
                </a:lnTo>
                <a:lnTo>
                  <a:pt x="115" y="55"/>
                </a:lnTo>
                <a:lnTo>
                  <a:pt x="114" y="64"/>
                </a:lnTo>
                <a:lnTo>
                  <a:pt x="113" y="72"/>
                </a:lnTo>
                <a:lnTo>
                  <a:pt x="111" y="79"/>
                </a:lnTo>
                <a:lnTo>
                  <a:pt x="109" y="87"/>
                </a:lnTo>
                <a:lnTo>
                  <a:pt x="105" y="95"/>
                </a:lnTo>
                <a:lnTo>
                  <a:pt x="0" y="47"/>
                </a:lnTo>
                <a:lnTo>
                  <a:pt x="105" y="0"/>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98" name="Freeform 105">
            <a:extLst>
              <a:ext uri="{FF2B5EF4-FFF2-40B4-BE49-F238E27FC236}">
                <a16:creationId xmlns:a16="http://schemas.microsoft.com/office/drawing/2014/main" id="{7910C0C3-69DC-F56E-B058-6367792DA251}"/>
              </a:ext>
            </a:extLst>
          </p:cNvPr>
          <p:cNvSpPr>
            <a:spLocks/>
          </p:cNvSpPr>
          <p:nvPr/>
        </p:nvSpPr>
        <p:spPr bwMode="auto">
          <a:xfrm>
            <a:off x="3128963" y="4291159"/>
            <a:ext cx="182562" cy="150812"/>
          </a:xfrm>
          <a:custGeom>
            <a:avLst/>
            <a:gdLst>
              <a:gd name="T0" fmla="*/ 2147483646 w 115"/>
              <a:gd name="T1" fmla="*/ 2147483646 h 95"/>
              <a:gd name="T2" fmla="*/ 2147483646 w 115"/>
              <a:gd name="T3" fmla="*/ 2147483646 h 95"/>
              <a:gd name="T4" fmla="*/ 2147483646 w 115"/>
              <a:gd name="T5" fmla="*/ 2147483646 h 95"/>
              <a:gd name="T6" fmla="*/ 2147483646 w 115"/>
              <a:gd name="T7" fmla="*/ 2147483646 h 95"/>
              <a:gd name="T8" fmla="*/ 2147483646 w 115"/>
              <a:gd name="T9" fmla="*/ 2147483646 h 95"/>
              <a:gd name="T10" fmla="*/ 0 w 115"/>
              <a:gd name="T11" fmla="*/ 2147483646 h 95"/>
              <a:gd name="T12" fmla="*/ 0 w 115"/>
              <a:gd name="T13" fmla="*/ 2147483646 h 95"/>
              <a:gd name="T14" fmla="*/ 0 w 115"/>
              <a:gd name="T15" fmla="*/ 2147483646 h 95"/>
              <a:gd name="T16" fmla="*/ 2147483646 w 115"/>
              <a:gd name="T17" fmla="*/ 2147483646 h 95"/>
              <a:gd name="T18" fmla="*/ 2147483646 w 115"/>
              <a:gd name="T19" fmla="*/ 2147483646 h 95"/>
              <a:gd name="T20" fmla="*/ 2147483646 w 115"/>
              <a:gd name="T21" fmla="*/ 2147483646 h 95"/>
              <a:gd name="T22" fmla="*/ 2147483646 w 115"/>
              <a:gd name="T23" fmla="*/ 2147483646 h 95"/>
              <a:gd name="T24" fmla="*/ 2147483646 w 115"/>
              <a:gd name="T25" fmla="*/ 0 h 95"/>
              <a:gd name="T26" fmla="*/ 2147483646 w 115"/>
              <a:gd name="T27" fmla="*/ 2147483646 h 95"/>
              <a:gd name="T28" fmla="*/ 2147483646 w 115"/>
              <a:gd name="T29" fmla="*/ 2147483646 h 9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95"/>
              <a:gd name="T47" fmla="*/ 115 w 115"/>
              <a:gd name="T48" fmla="*/ 95 h 9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95">
                <a:moveTo>
                  <a:pt x="10" y="95"/>
                </a:moveTo>
                <a:lnTo>
                  <a:pt x="6" y="87"/>
                </a:lnTo>
                <a:lnTo>
                  <a:pt x="4" y="79"/>
                </a:lnTo>
                <a:lnTo>
                  <a:pt x="2" y="72"/>
                </a:lnTo>
                <a:lnTo>
                  <a:pt x="1" y="64"/>
                </a:lnTo>
                <a:lnTo>
                  <a:pt x="0" y="55"/>
                </a:lnTo>
                <a:lnTo>
                  <a:pt x="0" y="47"/>
                </a:lnTo>
                <a:lnTo>
                  <a:pt x="0" y="40"/>
                </a:lnTo>
                <a:lnTo>
                  <a:pt x="1" y="31"/>
                </a:lnTo>
                <a:lnTo>
                  <a:pt x="2" y="23"/>
                </a:lnTo>
                <a:lnTo>
                  <a:pt x="4" y="15"/>
                </a:lnTo>
                <a:lnTo>
                  <a:pt x="6" y="8"/>
                </a:lnTo>
                <a:lnTo>
                  <a:pt x="10" y="0"/>
                </a:lnTo>
                <a:lnTo>
                  <a:pt x="115" y="47"/>
                </a:lnTo>
                <a:lnTo>
                  <a:pt x="10" y="95"/>
                </a:lnTo>
                <a:close/>
              </a:path>
            </a:pathLst>
          </a:custGeom>
          <a:solidFill>
            <a:srgbClr val="FF070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99" name="Rectangle 106">
            <a:extLst>
              <a:ext uri="{FF2B5EF4-FFF2-40B4-BE49-F238E27FC236}">
                <a16:creationId xmlns:a16="http://schemas.microsoft.com/office/drawing/2014/main" id="{C39CF240-0014-FDC1-C0CC-D61CB45D78D7}"/>
              </a:ext>
            </a:extLst>
          </p:cNvPr>
          <p:cNvSpPr>
            <a:spLocks noChangeArrowheads="1"/>
          </p:cNvSpPr>
          <p:nvPr/>
        </p:nvSpPr>
        <p:spPr bwMode="auto">
          <a:xfrm>
            <a:off x="1876425" y="4349896"/>
            <a:ext cx="1304925" cy="33338"/>
          </a:xfrm>
          <a:prstGeom prst="rect">
            <a:avLst/>
          </a:prstGeom>
          <a:solidFill>
            <a:srgbClr val="FF07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srgbClr val="006600"/>
              </a:solidFill>
              <a:latin typeface="Verdana" panose="020B0604030504040204" pitchFamily="34" charset="0"/>
              <a:ea typeface="ＭＳ Ｐゴシック" panose="020B0600070205080204" pitchFamily="50" charset="-128"/>
            </a:endParaRPr>
          </a:p>
        </p:txBody>
      </p:sp>
      <p:sp>
        <p:nvSpPr>
          <p:cNvPr id="100" name="Rectangle 107">
            <a:extLst>
              <a:ext uri="{FF2B5EF4-FFF2-40B4-BE49-F238E27FC236}">
                <a16:creationId xmlns:a16="http://schemas.microsoft.com/office/drawing/2014/main" id="{64C0F4AF-A0C5-B9CB-3E9E-4FA878943628}"/>
              </a:ext>
            </a:extLst>
          </p:cNvPr>
          <p:cNvSpPr>
            <a:spLocks noChangeArrowheads="1"/>
          </p:cNvSpPr>
          <p:nvPr/>
        </p:nvSpPr>
        <p:spPr bwMode="auto">
          <a:xfrm>
            <a:off x="2127250" y="4129234"/>
            <a:ext cx="10604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FF0705"/>
                </a:solidFill>
                <a:latin typeface="Verdana" panose="020B0604030504040204" pitchFamily="34" charset="0"/>
                <a:ea typeface="ＭＳ Ｐゴシック" panose="020B0600070205080204" pitchFamily="50" charset="-128"/>
              </a:rPr>
              <a:t>RAFM steel</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101" name="Freeform 108">
            <a:extLst>
              <a:ext uri="{FF2B5EF4-FFF2-40B4-BE49-F238E27FC236}">
                <a16:creationId xmlns:a16="http://schemas.microsoft.com/office/drawing/2014/main" id="{0B0ABB7E-447F-EC01-43BC-4086C0C36F74}"/>
              </a:ext>
            </a:extLst>
          </p:cNvPr>
          <p:cNvSpPr>
            <a:spLocks/>
          </p:cNvSpPr>
          <p:nvPr/>
        </p:nvSpPr>
        <p:spPr bwMode="auto">
          <a:xfrm>
            <a:off x="2782888" y="3997973"/>
            <a:ext cx="182562" cy="149225"/>
          </a:xfrm>
          <a:custGeom>
            <a:avLst/>
            <a:gdLst>
              <a:gd name="T0" fmla="*/ 2147483646 w 115"/>
              <a:gd name="T1" fmla="*/ 0 h 94"/>
              <a:gd name="T2" fmla="*/ 2147483646 w 115"/>
              <a:gd name="T3" fmla="*/ 2147483646 h 94"/>
              <a:gd name="T4" fmla="*/ 2147483646 w 115"/>
              <a:gd name="T5" fmla="*/ 2147483646 h 94"/>
              <a:gd name="T6" fmla="*/ 2147483646 w 115"/>
              <a:gd name="T7" fmla="*/ 2147483646 h 94"/>
              <a:gd name="T8" fmla="*/ 2147483646 w 115"/>
              <a:gd name="T9" fmla="*/ 2147483646 h 94"/>
              <a:gd name="T10" fmla="*/ 2147483646 w 115"/>
              <a:gd name="T11" fmla="*/ 2147483646 h 94"/>
              <a:gd name="T12" fmla="*/ 2147483646 w 115"/>
              <a:gd name="T13" fmla="*/ 2147483646 h 94"/>
              <a:gd name="T14" fmla="*/ 2147483646 w 115"/>
              <a:gd name="T15" fmla="*/ 2147483646 h 94"/>
              <a:gd name="T16" fmla="*/ 2147483646 w 115"/>
              <a:gd name="T17" fmla="*/ 2147483646 h 94"/>
              <a:gd name="T18" fmla="*/ 2147483646 w 115"/>
              <a:gd name="T19" fmla="*/ 2147483646 h 94"/>
              <a:gd name="T20" fmla="*/ 2147483646 w 115"/>
              <a:gd name="T21" fmla="*/ 2147483646 h 94"/>
              <a:gd name="T22" fmla="*/ 2147483646 w 115"/>
              <a:gd name="T23" fmla="*/ 2147483646 h 94"/>
              <a:gd name="T24" fmla="*/ 2147483646 w 115"/>
              <a:gd name="T25" fmla="*/ 2147483646 h 94"/>
              <a:gd name="T26" fmla="*/ 0 w 115"/>
              <a:gd name="T27" fmla="*/ 2147483646 h 94"/>
              <a:gd name="T28" fmla="*/ 2147483646 w 115"/>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94"/>
              <a:gd name="T47" fmla="*/ 115 w 115"/>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94">
                <a:moveTo>
                  <a:pt x="105" y="0"/>
                </a:moveTo>
                <a:lnTo>
                  <a:pt x="109" y="8"/>
                </a:lnTo>
                <a:lnTo>
                  <a:pt x="111" y="15"/>
                </a:lnTo>
                <a:lnTo>
                  <a:pt x="113" y="23"/>
                </a:lnTo>
                <a:lnTo>
                  <a:pt x="114" y="31"/>
                </a:lnTo>
                <a:lnTo>
                  <a:pt x="115" y="39"/>
                </a:lnTo>
                <a:lnTo>
                  <a:pt x="115" y="47"/>
                </a:lnTo>
                <a:lnTo>
                  <a:pt x="115" y="55"/>
                </a:lnTo>
                <a:lnTo>
                  <a:pt x="114" y="64"/>
                </a:lnTo>
                <a:lnTo>
                  <a:pt x="113" y="72"/>
                </a:lnTo>
                <a:lnTo>
                  <a:pt x="111" y="79"/>
                </a:lnTo>
                <a:lnTo>
                  <a:pt x="109" y="87"/>
                </a:lnTo>
                <a:lnTo>
                  <a:pt x="105" y="94"/>
                </a:lnTo>
                <a:lnTo>
                  <a:pt x="0" y="47"/>
                </a:lnTo>
                <a:lnTo>
                  <a:pt x="105" y="0"/>
                </a:lnTo>
                <a:close/>
              </a:path>
            </a:pathLst>
          </a:custGeom>
          <a:solidFill>
            <a:srgbClr val="008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102" name="Freeform 109">
            <a:extLst>
              <a:ext uri="{FF2B5EF4-FFF2-40B4-BE49-F238E27FC236}">
                <a16:creationId xmlns:a16="http://schemas.microsoft.com/office/drawing/2014/main" id="{E4B7B6AB-0B1B-BEEF-B776-071A88E398DC}"/>
              </a:ext>
            </a:extLst>
          </p:cNvPr>
          <p:cNvSpPr>
            <a:spLocks/>
          </p:cNvSpPr>
          <p:nvPr/>
        </p:nvSpPr>
        <p:spPr bwMode="auto">
          <a:xfrm>
            <a:off x="4065985" y="4000354"/>
            <a:ext cx="215106" cy="147638"/>
          </a:xfrm>
          <a:custGeom>
            <a:avLst/>
            <a:gdLst>
              <a:gd name="T0" fmla="*/ 2147483646 w 116"/>
              <a:gd name="T1" fmla="*/ 2147483646 h 94"/>
              <a:gd name="T2" fmla="*/ 2147483646 w 116"/>
              <a:gd name="T3" fmla="*/ 2147483646 h 94"/>
              <a:gd name="T4" fmla="*/ 2147483646 w 116"/>
              <a:gd name="T5" fmla="*/ 2147483646 h 94"/>
              <a:gd name="T6" fmla="*/ 2147483646 w 116"/>
              <a:gd name="T7" fmla="*/ 2147483646 h 94"/>
              <a:gd name="T8" fmla="*/ 2147483646 w 116"/>
              <a:gd name="T9" fmla="*/ 2147483646 h 94"/>
              <a:gd name="T10" fmla="*/ 2147483646 w 116"/>
              <a:gd name="T11" fmla="*/ 2147483646 h 94"/>
              <a:gd name="T12" fmla="*/ 0 w 116"/>
              <a:gd name="T13" fmla="*/ 2147483646 h 94"/>
              <a:gd name="T14" fmla="*/ 2147483646 w 116"/>
              <a:gd name="T15" fmla="*/ 2147483646 h 94"/>
              <a:gd name="T16" fmla="*/ 2147483646 w 116"/>
              <a:gd name="T17" fmla="*/ 2147483646 h 94"/>
              <a:gd name="T18" fmla="*/ 2147483646 w 116"/>
              <a:gd name="T19" fmla="*/ 2147483646 h 94"/>
              <a:gd name="T20" fmla="*/ 2147483646 w 116"/>
              <a:gd name="T21" fmla="*/ 2147483646 h 94"/>
              <a:gd name="T22" fmla="*/ 2147483646 w 116"/>
              <a:gd name="T23" fmla="*/ 2147483646 h 94"/>
              <a:gd name="T24" fmla="*/ 2147483646 w 116"/>
              <a:gd name="T25" fmla="*/ 0 h 94"/>
              <a:gd name="T26" fmla="*/ 2147483646 w 116"/>
              <a:gd name="T27" fmla="*/ 2147483646 h 94"/>
              <a:gd name="T28" fmla="*/ 2147483646 w 116"/>
              <a:gd name="T29" fmla="*/ 214748364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94"/>
              <a:gd name="T47" fmla="*/ 116 w 116"/>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94">
                <a:moveTo>
                  <a:pt x="10" y="94"/>
                </a:moveTo>
                <a:lnTo>
                  <a:pt x="7" y="87"/>
                </a:lnTo>
                <a:lnTo>
                  <a:pt x="5" y="79"/>
                </a:lnTo>
                <a:lnTo>
                  <a:pt x="3" y="72"/>
                </a:lnTo>
                <a:lnTo>
                  <a:pt x="1" y="64"/>
                </a:lnTo>
                <a:lnTo>
                  <a:pt x="1" y="55"/>
                </a:lnTo>
                <a:lnTo>
                  <a:pt x="0" y="47"/>
                </a:lnTo>
                <a:lnTo>
                  <a:pt x="1" y="39"/>
                </a:lnTo>
                <a:lnTo>
                  <a:pt x="1" y="31"/>
                </a:lnTo>
                <a:lnTo>
                  <a:pt x="3" y="23"/>
                </a:lnTo>
                <a:lnTo>
                  <a:pt x="5" y="15"/>
                </a:lnTo>
                <a:lnTo>
                  <a:pt x="7" y="8"/>
                </a:lnTo>
                <a:lnTo>
                  <a:pt x="10" y="0"/>
                </a:lnTo>
                <a:lnTo>
                  <a:pt x="116" y="47"/>
                </a:lnTo>
                <a:lnTo>
                  <a:pt x="10" y="94"/>
                </a:lnTo>
                <a:close/>
              </a:path>
            </a:pathLst>
          </a:custGeom>
          <a:solidFill>
            <a:srgbClr val="00801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103" name="Rectangle 110">
            <a:extLst>
              <a:ext uri="{FF2B5EF4-FFF2-40B4-BE49-F238E27FC236}">
                <a16:creationId xmlns:a16="http://schemas.microsoft.com/office/drawing/2014/main" id="{B41D8102-D216-5B28-1E88-AFEFC4561122}"/>
              </a:ext>
            </a:extLst>
          </p:cNvPr>
          <p:cNvSpPr>
            <a:spLocks noChangeArrowheads="1"/>
          </p:cNvSpPr>
          <p:nvPr/>
        </p:nvSpPr>
        <p:spPr bwMode="auto">
          <a:xfrm>
            <a:off x="2913063" y="4059136"/>
            <a:ext cx="1196600" cy="45719"/>
          </a:xfrm>
          <a:prstGeom prst="rect">
            <a:avLst/>
          </a:prstGeom>
          <a:solidFill>
            <a:srgbClr val="00801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04" name="Rectangle 111">
            <a:extLst>
              <a:ext uri="{FF2B5EF4-FFF2-40B4-BE49-F238E27FC236}">
                <a16:creationId xmlns:a16="http://schemas.microsoft.com/office/drawing/2014/main" id="{88BB3B6A-6AF2-F5F2-643E-DAC7076279AE}"/>
              </a:ext>
            </a:extLst>
          </p:cNvPr>
          <p:cNvSpPr>
            <a:spLocks noChangeArrowheads="1"/>
          </p:cNvSpPr>
          <p:nvPr/>
        </p:nvSpPr>
        <p:spPr bwMode="auto">
          <a:xfrm>
            <a:off x="2991141" y="3752653"/>
            <a:ext cx="13398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dirty="0">
                <a:solidFill>
                  <a:srgbClr val="008011"/>
                </a:solidFill>
                <a:latin typeface="Verdana" panose="020B0604030504040204" pitchFamily="34" charset="0"/>
                <a:ea typeface="ＭＳ Ｐゴシック" panose="020B0600070205080204" pitchFamily="50" charset="-128"/>
              </a:rPr>
              <a:t>V alloy,</a:t>
            </a:r>
            <a:r>
              <a:rPr lang="ja-JP" altLang="en-US" sz="1500" dirty="0">
                <a:solidFill>
                  <a:srgbClr val="008011"/>
                </a:solidFill>
                <a:latin typeface="Verdana" panose="020B0604030504040204" pitchFamily="34" charset="0"/>
                <a:ea typeface="ＭＳ Ｐゴシック" panose="020B0600070205080204" pitchFamily="50" charset="-128"/>
              </a:rPr>
              <a:t> </a:t>
            </a:r>
            <a:r>
              <a:rPr lang="en-US" altLang="ja-JP" sz="1500" dirty="0">
                <a:solidFill>
                  <a:srgbClr val="008011"/>
                </a:solidFill>
                <a:latin typeface="Verdana" panose="020B0604030504040204" pitchFamily="34" charset="0"/>
                <a:ea typeface="ＭＳ Ｐゴシック" panose="020B0600070205080204" pitchFamily="50" charset="-128"/>
              </a:rPr>
              <a:t>ODS</a:t>
            </a:r>
            <a:endParaRPr lang="en-US" altLang="ja-JP" sz="3200" dirty="0">
              <a:solidFill>
                <a:prstClr val="black"/>
              </a:solidFill>
              <a:latin typeface="Verdana" panose="020B0604030504040204" pitchFamily="34" charset="0"/>
              <a:ea typeface="ＭＳ Ｐゴシック" panose="020B0600070205080204" pitchFamily="50" charset="-128"/>
            </a:endParaRPr>
          </a:p>
        </p:txBody>
      </p:sp>
      <p:sp>
        <p:nvSpPr>
          <p:cNvPr id="105" name="Freeform 112">
            <a:extLst>
              <a:ext uri="{FF2B5EF4-FFF2-40B4-BE49-F238E27FC236}">
                <a16:creationId xmlns:a16="http://schemas.microsoft.com/office/drawing/2014/main" id="{8AEC12C7-3D4E-BB69-D064-9B20D337D667}"/>
              </a:ext>
            </a:extLst>
          </p:cNvPr>
          <p:cNvSpPr>
            <a:spLocks/>
          </p:cNvSpPr>
          <p:nvPr/>
        </p:nvSpPr>
        <p:spPr bwMode="auto">
          <a:xfrm>
            <a:off x="4094163" y="3510109"/>
            <a:ext cx="182562" cy="149225"/>
          </a:xfrm>
          <a:custGeom>
            <a:avLst/>
            <a:gdLst>
              <a:gd name="T0" fmla="*/ 2147483646 w 115"/>
              <a:gd name="T1" fmla="*/ 0 h 94"/>
              <a:gd name="T2" fmla="*/ 2147483646 w 115"/>
              <a:gd name="T3" fmla="*/ 2147483646 h 94"/>
              <a:gd name="T4" fmla="*/ 2147483646 w 115"/>
              <a:gd name="T5" fmla="*/ 2147483646 h 94"/>
              <a:gd name="T6" fmla="*/ 2147483646 w 115"/>
              <a:gd name="T7" fmla="*/ 2147483646 h 94"/>
              <a:gd name="T8" fmla="*/ 2147483646 w 115"/>
              <a:gd name="T9" fmla="*/ 2147483646 h 94"/>
              <a:gd name="T10" fmla="*/ 2147483646 w 115"/>
              <a:gd name="T11" fmla="*/ 2147483646 h 94"/>
              <a:gd name="T12" fmla="*/ 2147483646 w 115"/>
              <a:gd name="T13" fmla="*/ 2147483646 h 94"/>
              <a:gd name="T14" fmla="*/ 2147483646 w 115"/>
              <a:gd name="T15" fmla="*/ 2147483646 h 94"/>
              <a:gd name="T16" fmla="*/ 2147483646 w 115"/>
              <a:gd name="T17" fmla="*/ 2147483646 h 94"/>
              <a:gd name="T18" fmla="*/ 2147483646 w 115"/>
              <a:gd name="T19" fmla="*/ 2147483646 h 94"/>
              <a:gd name="T20" fmla="*/ 2147483646 w 115"/>
              <a:gd name="T21" fmla="*/ 2147483646 h 94"/>
              <a:gd name="T22" fmla="*/ 2147483646 w 115"/>
              <a:gd name="T23" fmla="*/ 2147483646 h 94"/>
              <a:gd name="T24" fmla="*/ 2147483646 w 115"/>
              <a:gd name="T25" fmla="*/ 2147483646 h 94"/>
              <a:gd name="T26" fmla="*/ 0 w 115"/>
              <a:gd name="T27" fmla="*/ 2147483646 h 94"/>
              <a:gd name="T28" fmla="*/ 2147483646 w 115"/>
              <a:gd name="T29" fmla="*/ 0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
              <a:gd name="T46" fmla="*/ 0 h 94"/>
              <a:gd name="T47" fmla="*/ 115 w 115"/>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 h="94">
                <a:moveTo>
                  <a:pt x="105" y="0"/>
                </a:moveTo>
                <a:lnTo>
                  <a:pt x="109" y="7"/>
                </a:lnTo>
                <a:lnTo>
                  <a:pt x="111" y="15"/>
                </a:lnTo>
                <a:lnTo>
                  <a:pt x="113" y="22"/>
                </a:lnTo>
                <a:lnTo>
                  <a:pt x="114" y="30"/>
                </a:lnTo>
                <a:lnTo>
                  <a:pt x="115" y="39"/>
                </a:lnTo>
                <a:lnTo>
                  <a:pt x="115" y="47"/>
                </a:lnTo>
                <a:lnTo>
                  <a:pt x="115" y="54"/>
                </a:lnTo>
                <a:lnTo>
                  <a:pt x="114" y="63"/>
                </a:lnTo>
                <a:lnTo>
                  <a:pt x="113" y="71"/>
                </a:lnTo>
                <a:lnTo>
                  <a:pt x="111" y="79"/>
                </a:lnTo>
                <a:lnTo>
                  <a:pt x="109" y="86"/>
                </a:lnTo>
                <a:lnTo>
                  <a:pt x="105" y="94"/>
                </a:lnTo>
                <a:lnTo>
                  <a:pt x="0" y="47"/>
                </a:lnTo>
                <a:lnTo>
                  <a:pt x="105" y="0"/>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106" name="Freeform 113">
            <a:extLst>
              <a:ext uri="{FF2B5EF4-FFF2-40B4-BE49-F238E27FC236}">
                <a16:creationId xmlns:a16="http://schemas.microsoft.com/office/drawing/2014/main" id="{50172CF0-69BD-9462-0D41-9A8C2FBE4376}"/>
              </a:ext>
            </a:extLst>
          </p:cNvPr>
          <p:cNvSpPr>
            <a:spLocks/>
          </p:cNvSpPr>
          <p:nvPr/>
        </p:nvSpPr>
        <p:spPr bwMode="auto">
          <a:xfrm>
            <a:off x="5475288" y="3510109"/>
            <a:ext cx="184150" cy="149225"/>
          </a:xfrm>
          <a:custGeom>
            <a:avLst/>
            <a:gdLst>
              <a:gd name="T0" fmla="*/ 2147483646 w 116"/>
              <a:gd name="T1" fmla="*/ 2147483646 h 94"/>
              <a:gd name="T2" fmla="*/ 2147483646 w 116"/>
              <a:gd name="T3" fmla="*/ 2147483646 h 94"/>
              <a:gd name="T4" fmla="*/ 2147483646 w 116"/>
              <a:gd name="T5" fmla="*/ 2147483646 h 94"/>
              <a:gd name="T6" fmla="*/ 2147483646 w 116"/>
              <a:gd name="T7" fmla="*/ 2147483646 h 94"/>
              <a:gd name="T8" fmla="*/ 2147483646 w 116"/>
              <a:gd name="T9" fmla="*/ 2147483646 h 94"/>
              <a:gd name="T10" fmla="*/ 2147483646 w 116"/>
              <a:gd name="T11" fmla="*/ 2147483646 h 94"/>
              <a:gd name="T12" fmla="*/ 0 w 116"/>
              <a:gd name="T13" fmla="*/ 2147483646 h 94"/>
              <a:gd name="T14" fmla="*/ 2147483646 w 116"/>
              <a:gd name="T15" fmla="*/ 2147483646 h 94"/>
              <a:gd name="T16" fmla="*/ 2147483646 w 116"/>
              <a:gd name="T17" fmla="*/ 2147483646 h 94"/>
              <a:gd name="T18" fmla="*/ 2147483646 w 116"/>
              <a:gd name="T19" fmla="*/ 2147483646 h 94"/>
              <a:gd name="T20" fmla="*/ 2147483646 w 116"/>
              <a:gd name="T21" fmla="*/ 2147483646 h 94"/>
              <a:gd name="T22" fmla="*/ 2147483646 w 116"/>
              <a:gd name="T23" fmla="*/ 2147483646 h 94"/>
              <a:gd name="T24" fmla="*/ 2147483646 w 116"/>
              <a:gd name="T25" fmla="*/ 0 h 94"/>
              <a:gd name="T26" fmla="*/ 2147483646 w 116"/>
              <a:gd name="T27" fmla="*/ 2147483646 h 94"/>
              <a:gd name="T28" fmla="*/ 2147483646 w 116"/>
              <a:gd name="T29" fmla="*/ 2147483646 h 9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94"/>
              <a:gd name="T47" fmla="*/ 116 w 116"/>
              <a:gd name="T48" fmla="*/ 94 h 9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94">
                <a:moveTo>
                  <a:pt x="10" y="94"/>
                </a:moveTo>
                <a:lnTo>
                  <a:pt x="7" y="86"/>
                </a:lnTo>
                <a:lnTo>
                  <a:pt x="5" y="79"/>
                </a:lnTo>
                <a:lnTo>
                  <a:pt x="3" y="71"/>
                </a:lnTo>
                <a:lnTo>
                  <a:pt x="1" y="63"/>
                </a:lnTo>
                <a:lnTo>
                  <a:pt x="1" y="54"/>
                </a:lnTo>
                <a:lnTo>
                  <a:pt x="0" y="47"/>
                </a:lnTo>
                <a:lnTo>
                  <a:pt x="1" y="39"/>
                </a:lnTo>
                <a:lnTo>
                  <a:pt x="1" y="30"/>
                </a:lnTo>
                <a:lnTo>
                  <a:pt x="3" y="22"/>
                </a:lnTo>
                <a:lnTo>
                  <a:pt x="5" y="15"/>
                </a:lnTo>
                <a:lnTo>
                  <a:pt x="7" y="7"/>
                </a:lnTo>
                <a:lnTo>
                  <a:pt x="10" y="0"/>
                </a:lnTo>
                <a:lnTo>
                  <a:pt x="116" y="47"/>
                </a:lnTo>
                <a:lnTo>
                  <a:pt x="10" y="94"/>
                </a:lnTo>
                <a:close/>
              </a:path>
            </a:pathLst>
          </a:custGeom>
          <a:solidFill>
            <a:srgbClr val="0000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107" name="Rectangle 114">
            <a:extLst>
              <a:ext uri="{FF2B5EF4-FFF2-40B4-BE49-F238E27FC236}">
                <a16:creationId xmlns:a16="http://schemas.microsoft.com/office/drawing/2014/main" id="{793D1A60-4670-24AD-BD0C-F37E642710F4}"/>
              </a:ext>
            </a:extLst>
          </p:cNvPr>
          <p:cNvSpPr>
            <a:spLocks noChangeArrowheads="1"/>
          </p:cNvSpPr>
          <p:nvPr/>
        </p:nvSpPr>
        <p:spPr bwMode="auto">
          <a:xfrm>
            <a:off x="4224338" y="3567259"/>
            <a:ext cx="1303337" cy="33337"/>
          </a:xfrm>
          <a:prstGeom prst="rect">
            <a:avLst/>
          </a:prstGeom>
          <a:solidFill>
            <a:srgbClr val="0000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08" name="Rectangle 115">
            <a:extLst>
              <a:ext uri="{FF2B5EF4-FFF2-40B4-BE49-F238E27FC236}">
                <a16:creationId xmlns:a16="http://schemas.microsoft.com/office/drawing/2014/main" id="{F22AB7D3-DC94-6EB5-5D53-67F6FED04582}"/>
              </a:ext>
            </a:extLst>
          </p:cNvPr>
          <p:cNvSpPr>
            <a:spLocks noChangeArrowheads="1"/>
          </p:cNvSpPr>
          <p:nvPr/>
        </p:nvSpPr>
        <p:spPr bwMode="auto">
          <a:xfrm>
            <a:off x="4389438" y="3348184"/>
            <a:ext cx="9874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D4"/>
                </a:solidFill>
                <a:latin typeface="Verdana" panose="020B0604030504040204" pitchFamily="34" charset="0"/>
                <a:ea typeface="ＭＳ Ｐゴシック" panose="020B0600070205080204" pitchFamily="50" charset="-128"/>
              </a:rPr>
              <a:t>SiC ceramic</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109" name="Rectangle 116">
            <a:extLst>
              <a:ext uri="{FF2B5EF4-FFF2-40B4-BE49-F238E27FC236}">
                <a16:creationId xmlns:a16="http://schemas.microsoft.com/office/drawing/2014/main" id="{2B684B71-28F1-6FE9-BFC1-C6087EA89050}"/>
              </a:ext>
            </a:extLst>
          </p:cNvPr>
          <p:cNvSpPr>
            <a:spLocks noChangeArrowheads="1"/>
          </p:cNvSpPr>
          <p:nvPr/>
        </p:nvSpPr>
        <p:spPr bwMode="auto">
          <a:xfrm>
            <a:off x="3143250" y="3325959"/>
            <a:ext cx="612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FFHR*</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110" name="Freeform 117">
            <a:extLst>
              <a:ext uri="{FF2B5EF4-FFF2-40B4-BE49-F238E27FC236}">
                <a16:creationId xmlns:a16="http://schemas.microsoft.com/office/drawing/2014/main" id="{88B5175D-9979-57B3-08AB-01BE07E31963}"/>
              </a:ext>
            </a:extLst>
          </p:cNvPr>
          <p:cNvSpPr>
            <a:spLocks/>
          </p:cNvSpPr>
          <p:nvPr/>
        </p:nvSpPr>
        <p:spPr bwMode="auto">
          <a:xfrm>
            <a:off x="3311525" y="2970359"/>
            <a:ext cx="63500" cy="338137"/>
          </a:xfrm>
          <a:custGeom>
            <a:avLst/>
            <a:gdLst>
              <a:gd name="T0" fmla="*/ 2147483646 w 101"/>
              <a:gd name="T1" fmla="*/ 2147483646 h 535"/>
              <a:gd name="T2" fmla="*/ 2147483646 w 101"/>
              <a:gd name="T3" fmla="*/ 0 h 535"/>
              <a:gd name="T4" fmla="*/ 0 w 101"/>
              <a:gd name="T5" fmla="*/ 0 h 535"/>
              <a:gd name="T6" fmla="*/ 0 60000 65536"/>
              <a:gd name="T7" fmla="*/ 0 60000 65536"/>
              <a:gd name="T8" fmla="*/ 0 60000 65536"/>
              <a:gd name="T9" fmla="*/ 0 w 101"/>
              <a:gd name="T10" fmla="*/ 0 h 535"/>
              <a:gd name="T11" fmla="*/ 101 w 101"/>
              <a:gd name="T12" fmla="*/ 535 h 535"/>
            </a:gdLst>
            <a:ahLst/>
            <a:cxnLst>
              <a:cxn ang="T6">
                <a:pos x="T0" y="T1"/>
              </a:cxn>
              <a:cxn ang="T7">
                <a:pos x="T2" y="T3"/>
              </a:cxn>
              <a:cxn ang="T8">
                <a:pos x="T4" y="T5"/>
              </a:cxn>
            </a:cxnLst>
            <a:rect l="T9" t="T10" r="T11" b="T12"/>
            <a:pathLst>
              <a:path w="101" h="535">
                <a:moveTo>
                  <a:pt x="101" y="535"/>
                </a:moveTo>
                <a:lnTo>
                  <a:pt x="1" y="0"/>
                </a:lnTo>
                <a:lnTo>
                  <a:pt x="0" y="0"/>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eaLnBrk="0" fontAlgn="base" hangingPunct="0">
              <a:spcBef>
                <a:spcPct val="0"/>
              </a:spcBef>
              <a:spcAft>
                <a:spcPct val="0"/>
              </a:spcAft>
            </a:pPr>
            <a:endParaRPr lang="ja-JP" altLang="en-US" sz="2400">
              <a:solidFill>
                <a:prstClr val="black"/>
              </a:solidFill>
              <a:latin typeface="Verdana" panose="020B0604030504040204" pitchFamily="34" charset="0"/>
              <a:ea typeface="ＭＳ Ｐゴシック" panose="020B0600070205080204" pitchFamily="50" charset="-128"/>
            </a:endParaRPr>
          </a:p>
        </p:txBody>
      </p:sp>
      <p:sp>
        <p:nvSpPr>
          <p:cNvPr id="111" name="Oval 118">
            <a:extLst>
              <a:ext uri="{FF2B5EF4-FFF2-40B4-BE49-F238E27FC236}">
                <a16:creationId xmlns:a16="http://schemas.microsoft.com/office/drawing/2014/main" id="{C7BF6BC4-734D-F021-EBFB-695299DEBEF0}"/>
              </a:ext>
            </a:extLst>
          </p:cNvPr>
          <p:cNvSpPr>
            <a:spLocks noChangeArrowheads="1"/>
          </p:cNvSpPr>
          <p:nvPr/>
        </p:nvSpPr>
        <p:spPr bwMode="auto">
          <a:xfrm>
            <a:off x="1809750" y="5127771"/>
            <a:ext cx="1479550" cy="252413"/>
          </a:xfrm>
          <a:prstGeom prst="ellipse">
            <a:avLst/>
          </a:prstGeom>
          <a:solidFill>
            <a:srgbClr val="7F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12" name="Oval 119">
            <a:extLst>
              <a:ext uri="{FF2B5EF4-FFF2-40B4-BE49-F238E27FC236}">
                <a16:creationId xmlns:a16="http://schemas.microsoft.com/office/drawing/2014/main" id="{EB779FFD-B7B9-0503-C100-8A225E4D08D7}"/>
              </a:ext>
            </a:extLst>
          </p:cNvPr>
          <p:cNvSpPr>
            <a:spLocks noChangeArrowheads="1"/>
          </p:cNvSpPr>
          <p:nvPr/>
        </p:nvSpPr>
        <p:spPr bwMode="auto">
          <a:xfrm>
            <a:off x="1809750" y="5127771"/>
            <a:ext cx="1479550" cy="252413"/>
          </a:xfrm>
          <a:prstGeom prst="ellipse">
            <a:avLst/>
          </a:prstGeom>
          <a:noFill/>
          <a:ln w="0">
            <a:solidFill>
              <a:srgbClr val="7FFDFF"/>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13" name="Rectangle 120">
            <a:extLst>
              <a:ext uri="{FF2B5EF4-FFF2-40B4-BE49-F238E27FC236}">
                <a16:creationId xmlns:a16="http://schemas.microsoft.com/office/drawing/2014/main" id="{BB1C9E10-0729-B017-515C-BF59970B36FD}"/>
              </a:ext>
            </a:extLst>
          </p:cNvPr>
          <p:cNvSpPr>
            <a:spLocks noChangeArrowheads="1"/>
          </p:cNvSpPr>
          <p:nvPr/>
        </p:nvSpPr>
        <p:spPr bwMode="auto">
          <a:xfrm>
            <a:off x="2274888" y="5145234"/>
            <a:ext cx="5175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dirty="0">
                <a:solidFill>
                  <a:srgbClr val="000000"/>
                </a:solidFill>
                <a:latin typeface="Verdana" panose="020B0604030504040204" pitchFamily="34" charset="0"/>
                <a:ea typeface="ＭＳ Ｐゴシック" panose="020B0600070205080204" pitchFamily="50" charset="-128"/>
              </a:rPr>
              <a:t>Water</a:t>
            </a:r>
            <a:endParaRPr lang="en-US" altLang="ja-JP" sz="3200" dirty="0">
              <a:solidFill>
                <a:prstClr val="black"/>
              </a:solidFill>
              <a:latin typeface="Verdana" panose="020B0604030504040204" pitchFamily="34" charset="0"/>
              <a:ea typeface="ＭＳ Ｐゴシック" panose="020B0600070205080204" pitchFamily="50" charset="-128"/>
            </a:endParaRPr>
          </a:p>
        </p:txBody>
      </p:sp>
      <p:sp>
        <p:nvSpPr>
          <p:cNvPr id="114" name="Oval 121">
            <a:extLst>
              <a:ext uri="{FF2B5EF4-FFF2-40B4-BE49-F238E27FC236}">
                <a16:creationId xmlns:a16="http://schemas.microsoft.com/office/drawing/2014/main" id="{9DD37A73-4C7E-6268-43E2-C69A94044A1B}"/>
              </a:ext>
            </a:extLst>
          </p:cNvPr>
          <p:cNvSpPr>
            <a:spLocks noChangeArrowheads="1"/>
          </p:cNvSpPr>
          <p:nvPr/>
        </p:nvSpPr>
        <p:spPr bwMode="auto">
          <a:xfrm>
            <a:off x="2508250" y="4853134"/>
            <a:ext cx="2600325" cy="252412"/>
          </a:xfrm>
          <a:prstGeom prst="ellipse">
            <a:avLst/>
          </a:prstGeom>
          <a:solidFill>
            <a:srgbClr val="81FC2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15" name="Oval 122">
            <a:extLst>
              <a:ext uri="{FF2B5EF4-FFF2-40B4-BE49-F238E27FC236}">
                <a16:creationId xmlns:a16="http://schemas.microsoft.com/office/drawing/2014/main" id="{9DABF3F8-3C0C-CFB2-BEC3-578ED82F9631}"/>
              </a:ext>
            </a:extLst>
          </p:cNvPr>
          <p:cNvSpPr>
            <a:spLocks noChangeArrowheads="1"/>
          </p:cNvSpPr>
          <p:nvPr/>
        </p:nvSpPr>
        <p:spPr bwMode="auto">
          <a:xfrm>
            <a:off x="2508250" y="4853134"/>
            <a:ext cx="2598738" cy="252412"/>
          </a:xfrm>
          <a:prstGeom prst="ellipse">
            <a:avLst/>
          </a:prstGeom>
          <a:noFill/>
          <a:ln w="0">
            <a:solidFill>
              <a:srgbClr val="81FC22"/>
            </a:solidFill>
            <a:round/>
            <a:headEnd/>
            <a:tailEnd/>
          </a:ln>
          <a:extLst>
            <a:ext uri="{909E8E84-426E-40DD-AFC4-6F175D3DCCD1}">
              <a14:hiddenFill xmlns:a14="http://schemas.microsoft.com/office/drawing/2010/main">
                <a:solidFill>
                  <a:srgbClr val="FFFFFF"/>
                </a:solidFill>
              </a14:hiddenFill>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16" name="Rectangle 123">
            <a:extLst>
              <a:ext uri="{FF2B5EF4-FFF2-40B4-BE49-F238E27FC236}">
                <a16:creationId xmlns:a16="http://schemas.microsoft.com/office/drawing/2014/main" id="{6AADBBC3-963E-1DF1-1DF2-C4510F7B770E}"/>
              </a:ext>
            </a:extLst>
          </p:cNvPr>
          <p:cNvSpPr>
            <a:spLocks noChangeArrowheads="1"/>
          </p:cNvSpPr>
          <p:nvPr/>
        </p:nvSpPr>
        <p:spPr bwMode="auto">
          <a:xfrm>
            <a:off x="3143250" y="4869009"/>
            <a:ext cx="13081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Li, Li-Pb, Flibe</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117" name="Oval 124">
            <a:extLst>
              <a:ext uri="{FF2B5EF4-FFF2-40B4-BE49-F238E27FC236}">
                <a16:creationId xmlns:a16="http://schemas.microsoft.com/office/drawing/2014/main" id="{D8FF5267-FC1C-1D63-7579-ECD28CC3BD6A}"/>
              </a:ext>
            </a:extLst>
          </p:cNvPr>
          <p:cNvSpPr>
            <a:spLocks noChangeArrowheads="1"/>
          </p:cNvSpPr>
          <p:nvPr/>
        </p:nvSpPr>
        <p:spPr bwMode="auto">
          <a:xfrm>
            <a:off x="3684588" y="4513409"/>
            <a:ext cx="2036762" cy="239712"/>
          </a:xfrm>
          <a:prstGeom prst="ellipse">
            <a:avLst/>
          </a:prstGeom>
          <a:solidFill>
            <a:srgbClr val="F0BED8"/>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ja-JP" altLang="en-US" sz="3200">
              <a:solidFill>
                <a:prstClr val="black"/>
              </a:solidFill>
              <a:latin typeface="Verdana" panose="020B0604030504040204" pitchFamily="34" charset="0"/>
              <a:ea typeface="ＭＳ Ｐゴシック" panose="020B0600070205080204" pitchFamily="50" charset="-128"/>
            </a:endParaRPr>
          </a:p>
        </p:txBody>
      </p:sp>
      <p:sp>
        <p:nvSpPr>
          <p:cNvPr id="118" name="Rectangle 126">
            <a:extLst>
              <a:ext uri="{FF2B5EF4-FFF2-40B4-BE49-F238E27FC236}">
                <a16:creationId xmlns:a16="http://schemas.microsoft.com/office/drawing/2014/main" id="{28166BC5-86FA-DDF7-5D9E-5805B868A709}"/>
              </a:ext>
            </a:extLst>
          </p:cNvPr>
          <p:cNvSpPr>
            <a:spLocks noChangeArrowheads="1"/>
          </p:cNvSpPr>
          <p:nvPr/>
        </p:nvSpPr>
        <p:spPr bwMode="auto">
          <a:xfrm>
            <a:off x="4516438" y="4530871"/>
            <a:ext cx="2317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He</a:t>
            </a:r>
            <a:endParaRPr lang="en-US" altLang="ja-JP" sz="3200">
              <a:solidFill>
                <a:prstClr val="black"/>
              </a:solidFill>
              <a:latin typeface="Verdana" panose="020B0604030504040204" pitchFamily="34" charset="0"/>
              <a:ea typeface="ＭＳ Ｐゴシック" panose="020B0600070205080204" pitchFamily="50" charset="-128"/>
            </a:endParaRPr>
          </a:p>
        </p:txBody>
      </p:sp>
      <p:sp>
        <p:nvSpPr>
          <p:cNvPr id="119" name="Rectangle 127">
            <a:extLst>
              <a:ext uri="{FF2B5EF4-FFF2-40B4-BE49-F238E27FC236}">
                <a16:creationId xmlns:a16="http://schemas.microsoft.com/office/drawing/2014/main" id="{A6ECDFDE-B593-A71F-4A4D-EAF530E1EA70}"/>
              </a:ext>
            </a:extLst>
          </p:cNvPr>
          <p:cNvSpPr>
            <a:spLocks noChangeArrowheads="1"/>
          </p:cNvSpPr>
          <p:nvPr/>
        </p:nvSpPr>
        <p:spPr bwMode="auto">
          <a:xfrm>
            <a:off x="1789113" y="1670196"/>
            <a:ext cx="6937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buFont typeface="Arial" panose="020B0604020202020204" pitchFamily="34" charset="0"/>
              <a:buChar char="•"/>
              <a:defRPr kumimoji="1"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kumimoji="1"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kumimoji="1"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kumimoji="1">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a:solidFill>
                  <a:schemeClr val="tx1"/>
                </a:solidFill>
                <a:latin typeface="Calibri" panose="020F0502020204030204" pitchFamily="34" charset="0"/>
              </a:defRPr>
            </a:lvl9pPr>
          </a:lstStyle>
          <a:p>
            <a:pPr fontAlgn="base">
              <a:lnSpc>
                <a:spcPct val="100000"/>
              </a:lnSpc>
              <a:spcBef>
                <a:spcPct val="0"/>
              </a:spcBef>
              <a:spcAft>
                <a:spcPct val="0"/>
              </a:spcAft>
              <a:buFontTx/>
              <a:buNone/>
            </a:pPr>
            <a:r>
              <a:rPr lang="en-US" altLang="ja-JP" sz="1500">
                <a:solidFill>
                  <a:srgbClr val="000000"/>
                </a:solidFill>
                <a:latin typeface="Verdana" panose="020B0604030504040204" pitchFamily="34" charset="0"/>
                <a:ea typeface="ＭＳ Ｐゴシック" panose="020B0600070205080204" pitchFamily="50" charset="-128"/>
              </a:rPr>
              <a:t>*Fusion </a:t>
            </a:r>
            <a:endParaRPr lang="en-US" altLang="ja-JP" sz="3200">
              <a:solidFill>
                <a:prstClr val="black"/>
              </a:solidFill>
              <a:latin typeface="Verdana" panose="020B0604030504040204" pitchFamily="34" charset="0"/>
              <a:ea typeface="ＭＳ Ｐゴシック" panose="020B0600070205080204" pitchFamily="50" charset="-128"/>
            </a:endParaRPr>
          </a:p>
        </p:txBody>
      </p:sp>
      <p:grpSp>
        <p:nvGrpSpPr>
          <p:cNvPr id="120" name="グループ化 119">
            <a:extLst>
              <a:ext uri="{FF2B5EF4-FFF2-40B4-BE49-F238E27FC236}">
                <a16:creationId xmlns:a16="http://schemas.microsoft.com/office/drawing/2014/main" id="{40293227-1693-782B-2E8F-80E9B4619D83}"/>
              </a:ext>
            </a:extLst>
          </p:cNvPr>
          <p:cNvGrpSpPr/>
          <p:nvPr/>
        </p:nvGrpSpPr>
        <p:grpSpPr>
          <a:xfrm>
            <a:off x="211926" y="3225946"/>
            <a:ext cx="3065474" cy="3464441"/>
            <a:chOff x="211926" y="3225946"/>
            <a:chExt cx="3065474" cy="3464441"/>
          </a:xfrm>
        </p:grpSpPr>
        <p:sp>
          <p:nvSpPr>
            <p:cNvPr id="124" name="楕円 123">
              <a:extLst>
                <a:ext uri="{FF2B5EF4-FFF2-40B4-BE49-F238E27FC236}">
                  <a16:creationId xmlns:a16="http://schemas.microsoft.com/office/drawing/2014/main" id="{15AA448C-E5BF-C4BD-E66D-088C155EA6B9}"/>
                </a:ext>
              </a:extLst>
            </p:cNvPr>
            <p:cNvSpPr/>
            <p:nvPr/>
          </p:nvSpPr>
          <p:spPr>
            <a:xfrm>
              <a:off x="1668194" y="3225946"/>
              <a:ext cx="489219" cy="413607"/>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cxnSp>
          <p:nvCxnSpPr>
            <p:cNvPr id="126" name="直線矢印コネクタ 125">
              <a:extLst>
                <a:ext uri="{FF2B5EF4-FFF2-40B4-BE49-F238E27FC236}">
                  <a16:creationId xmlns:a16="http://schemas.microsoft.com/office/drawing/2014/main" id="{DF7183C6-D06F-89A1-744F-0E37F0C1C7A8}"/>
                </a:ext>
              </a:extLst>
            </p:cNvPr>
            <p:cNvCxnSpPr>
              <a:cxnSpLocks/>
            </p:cNvCxnSpPr>
            <p:nvPr/>
          </p:nvCxnSpPr>
          <p:spPr>
            <a:xfrm flipV="1">
              <a:off x="756758" y="3653595"/>
              <a:ext cx="1084303" cy="260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2" name="テキスト ボックス 131">
              <a:extLst>
                <a:ext uri="{FF2B5EF4-FFF2-40B4-BE49-F238E27FC236}">
                  <a16:creationId xmlns:a16="http://schemas.microsoft.com/office/drawing/2014/main" id="{3E392411-B56E-57F5-1E28-88A0C8B64AD2}"/>
                </a:ext>
              </a:extLst>
            </p:cNvPr>
            <p:cNvSpPr txBox="1"/>
            <p:nvPr/>
          </p:nvSpPr>
          <p:spPr>
            <a:xfrm>
              <a:off x="211926" y="6321055"/>
              <a:ext cx="3065474" cy="369332"/>
            </a:xfrm>
            <a:prstGeom prst="rect">
              <a:avLst/>
            </a:prstGeom>
            <a:solidFill>
              <a:schemeClr val="accent1">
                <a:lumMod val="40000"/>
                <a:lumOff val="60000"/>
              </a:schemeClr>
            </a:solidFill>
            <a:ln>
              <a:solidFill>
                <a:srgbClr val="FF0000"/>
              </a:solidFill>
            </a:ln>
          </p:spPr>
          <p:txBody>
            <a:bodyPr wrap="square" rtlCol="0">
              <a:spAutoFit/>
            </a:bodyPr>
            <a:lstStyle/>
            <a:p>
              <a:pPr algn="ctr"/>
              <a:r>
                <a:rPr lang="ja-JP" altLang="en-US" b="1" dirty="0">
                  <a:solidFill>
                    <a:srgbClr val="FF0000"/>
                  </a:solidFill>
                </a:rPr>
                <a:t>原型炉技術に基づく動力炉</a:t>
              </a:r>
              <a:endParaRPr kumimoji="1" lang="ja-JP" altLang="en-US" b="1" dirty="0">
                <a:solidFill>
                  <a:srgbClr val="FF0000"/>
                </a:solidFill>
              </a:endParaRPr>
            </a:p>
          </p:txBody>
        </p:sp>
      </p:grpSp>
    </p:spTree>
    <p:extLst>
      <p:ext uri="{BB962C8B-B14F-4D97-AF65-F5344CB8AC3E}">
        <p14:creationId xmlns:p14="http://schemas.microsoft.com/office/powerpoint/2010/main" val="305916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dirty="0" smtClean="0"/>
        </a:defPPr>
      </a:lstStyle>
    </a:txDef>
  </a:objectDefaults>
  <a:extraClrSchemeLst/>
</a:theme>
</file>

<file path=ppt/theme/theme5.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5998</TotalTime>
  <Words>2050</Words>
  <Application>Microsoft Office PowerPoint</Application>
  <PresentationFormat>ワイド画面</PresentationFormat>
  <Paragraphs>255</Paragraphs>
  <Slides>18</Slides>
  <Notes>3</Notes>
  <HiddenSlides>0</HiddenSlides>
  <MMClips>0</MMClips>
  <ScaleCrop>false</ScaleCrop>
  <HeadingPairs>
    <vt:vector size="6" baseType="variant">
      <vt:variant>
        <vt:lpstr>使用されているフォント</vt:lpstr>
      </vt:variant>
      <vt:variant>
        <vt:i4>11</vt:i4>
      </vt:variant>
      <vt:variant>
        <vt:lpstr>テーマ</vt:lpstr>
      </vt:variant>
      <vt:variant>
        <vt:i4>5</vt:i4>
      </vt:variant>
      <vt:variant>
        <vt:lpstr>スライド タイトル</vt:lpstr>
      </vt:variant>
      <vt:variant>
        <vt:i4>18</vt:i4>
      </vt:variant>
    </vt:vector>
  </HeadingPairs>
  <TitlesOfParts>
    <vt:vector size="34" baseType="lpstr">
      <vt:lpstr>ＭＳ Ｐゴシック</vt:lpstr>
      <vt:lpstr>ＭＳ ゴシック</vt:lpstr>
      <vt:lpstr>游ゴシック</vt:lpstr>
      <vt:lpstr>游ゴシック Light</vt:lpstr>
      <vt:lpstr>Aptos</vt:lpstr>
      <vt:lpstr>Aptos Display</vt:lpstr>
      <vt:lpstr>Arial</vt:lpstr>
      <vt:lpstr>Calibri</vt:lpstr>
      <vt:lpstr>Calibri Light</vt:lpstr>
      <vt:lpstr>Roboto Light</vt:lpstr>
      <vt:lpstr>Verdana</vt:lpstr>
      <vt:lpstr>Office テーマ</vt:lpstr>
      <vt:lpstr>1_Office テーマ</vt:lpstr>
      <vt:lpstr>2_Office テーマ</vt:lpstr>
      <vt:lpstr>3_Office テーマ</vt:lpstr>
      <vt:lpstr>4_Office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Muroga T. (室賀 健夫)</dc:creator>
  <cp:lastModifiedBy>Muroga T. (室賀 健夫)</cp:lastModifiedBy>
  <cp:revision>154</cp:revision>
  <cp:lastPrinted>2025-04-15T01:03:33Z</cp:lastPrinted>
  <dcterms:created xsi:type="dcterms:W3CDTF">2022-08-22T06:55:26Z</dcterms:created>
  <dcterms:modified xsi:type="dcterms:W3CDTF">2025-04-16T01:38:20Z</dcterms:modified>
</cp:coreProperties>
</file>