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7" r:id="rId3"/>
    <p:sldId id="2392" r:id="rId4"/>
    <p:sldId id="2393" r:id="rId5"/>
    <p:sldId id="1185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4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80FD8-43EE-426B-84AA-8A7C3BF2E1E8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99E60-7B15-433C-80D5-2F49314411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82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C2CE04-5EFA-78FD-5DAA-F82B4248B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368B2C7-02A4-5041-FBF0-F2688D7C39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941ACF-13F5-BEF8-C8DA-CEFAAB2F4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3A0C20-6EFB-7BA1-7BE4-25C1D1EFB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B4339E-E967-8F4F-8A14-16F5A8BF5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74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1F9F80-243E-0C21-FC69-DFE0050F2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342CE6D-7CC3-2C97-D5BF-A41C5C798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0E5306-5954-07B2-02FF-845891163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40F5FA-329C-BDDA-C685-D045387FC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1B9403-9F2A-70AC-F502-F7F26911A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01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B3F5D0E-9D3D-0386-ABB6-9BD59B1DF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5B0A8B7-A57B-CB67-F1E1-96007FC25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CC3A49-A768-4BD8-449B-47B864EE2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E79829-F80A-F2D9-F890-13862CF1F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4A7CC2-9DAB-AD42-022C-4F9D72AF7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48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94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614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424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96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396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6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077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4F88DE-C1AC-1959-76BE-8E273D646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3FB6E5-ECD0-43AF-4194-DF32833C9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C307C3-5A51-0893-EBC2-920772E8D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F9D393-B750-042D-85E9-325D33FD3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91BDAB-7BB9-54D7-0DC1-2939AE47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1184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7915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615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68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EB28C0-D0E7-3377-751A-06DD5395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2EF52C-B168-6D26-192A-83880CFA0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069342-346A-2C89-5261-989288625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91A117-BC51-DB56-CFAB-78474583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88CCFC-E736-D66D-6C57-E3A3681E3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44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34F1C-9CD0-79BA-64AA-B090A78D4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FE3BCB-CDC2-ECBF-784B-0AFF45A479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B508053-495A-F2E8-B040-BFCDFC78E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3D0DA1-B494-91FA-A359-926B47784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620A7B-D947-5F2E-9258-2D76CEE0C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04E041-69F0-31EC-6AC0-68D423887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98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D68F39-2F0F-26F8-5277-E32C7E3C4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CC603E-4051-019A-B364-8769D283E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1634AB-2231-7A7E-9D12-AAEC675741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9421D6F-82C1-0116-69FE-513FD6B0B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C316D7F-C757-1A9B-2424-DE44CE170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C6BBA46-1234-D9AA-BF59-25DC1868F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2A8FDE4-9D8C-9805-2324-E631FEFFB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2B3519C-2095-8FA2-FA08-1984372AE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0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A2677A-8E27-4704-6BB3-DDC01E81B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016619-F270-9642-EAD2-411DFDE50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04578B4-F77B-EE36-E3EA-5703CE67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94A13A6-5DE3-B579-E4AF-ADA825E8A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239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C369E4-EB52-9476-2AB9-7D1C3D5E8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72C4A4-CCB0-E0AB-B214-4C3C0E94E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1E9B65-A929-2543-5DD3-CD8E40457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48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4DD85D-CBC3-4086-E7BC-A40D2C695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C0E88C-85C9-B297-0AF6-DEAFF1EE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6155F3B-01F0-0647-DAD3-85ABEF3B5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6506EE-FBA1-EE07-7064-EFA40A579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4E7039-1D35-1D5A-BCB2-B361335F3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E80093-7C13-BE6C-2D66-79C69149A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77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9FA746-2A0B-5A77-8D56-29F64B6F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C1D9B31-B90E-A215-5ED8-36BE83F171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0ED33AA-B9FB-B542-3590-A4F9F2D32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C08F5F-A8B9-717E-6F9E-EBF98E1E7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4698CE-FD31-5DB4-2F0B-C21564382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83DD1-9BD5-466D-342E-3DC2EE957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0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23D5F4E-94EC-D193-A265-CF14318F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259A5E-77D5-8934-2E21-ECD0AF1A9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F8A90B-6356-2E8C-8986-26E2C4E02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69F737-E477-4C8A-95B1-A1A28D14C8E1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539EA5-BF97-1E9C-9B5D-8A2C2E581A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290A28-F6E0-0E77-E912-14F790A30A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89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9C4044-AEA9-42B4-99A7-07467D33A271}" type="datetime1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87A5CF-A0F4-44E6-80A5-619A5A7BA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1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77CCEE0B-1147-D390-727B-80B739BCB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ja-JP" altLang="en-US" sz="4800" b="1" dirty="0">
                <a:solidFill>
                  <a:srgbClr val="FFFFFF"/>
                </a:solidFill>
              </a:rPr>
              <a:t>総合討論</a:t>
            </a:r>
            <a:r>
              <a:rPr lang="en-US" altLang="ja-JP" sz="4800" b="1" dirty="0">
                <a:solidFill>
                  <a:srgbClr val="FFFFFF"/>
                </a:solidFill>
              </a:rPr>
              <a:t>―</a:t>
            </a:r>
            <a:r>
              <a:rPr lang="ja-JP" altLang="en-US" sz="4800" b="1" dirty="0">
                <a:solidFill>
                  <a:srgbClr val="FFFFFF"/>
                </a:solidFill>
              </a:rPr>
              <a:t>加速器の進め方</a:t>
            </a:r>
            <a:br>
              <a:rPr lang="en-US" altLang="ja-JP" sz="4800" dirty="0">
                <a:solidFill>
                  <a:srgbClr val="FFFFFF"/>
                </a:solidFill>
              </a:rPr>
            </a:br>
            <a:r>
              <a:rPr lang="ja-JP" altLang="en-US" sz="2700" dirty="0">
                <a:solidFill>
                  <a:srgbClr val="FFFFFF"/>
                </a:solidFill>
              </a:rPr>
              <a:t>＠核融合分野に貢献する加速器の仕様と実現可能性ワークショップ（ムーンショット目標</a:t>
            </a:r>
            <a:r>
              <a:rPr lang="en-US" altLang="ja-JP" sz="2700" dirty="0">
                <a:solidFill>
                  <a:srgbClr val="FFFFFF"/>
                </a:solidFill>
              </a:rPr>
              <a:t>10</a:t>
            </a:r>
            <a:r>
              <a:rPr lang="ja-JP" altLang="en-US" sz="2700" dirty="0">
                <a:solidFill>
                  <a:srgbClr val="FFFFFF"/>
                </a:solidFill>
              </a:rPr>
              <a:t>奥野プロジェクトキックオフワークショップ）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0BACD668-9F8C-80BC-1A20-5C89480A6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ja-JP" altLang="en-US" dirty="0"/>
              <a:t>ムーンショット目標</a:t>
            </a:r>
            <a:r>
              <a:rPr lang="en-US" altLang="ja-JP" dirty="0"/>
              <a:t>10</a:t>
            </a:r>
            <a:r>
              <a:rPr lang="ja-JP" altLang="en-US" dirty="0"/>
              <a:t>奥野プロジェクト　</a:t>
            </a:r>
            <a:endParaRPr lang="en-US" altLang="ja-JP" dirty="0"/>
          </a:p>
          <a:p>
            <a:pPr algn="l"/>
            <a:r>
              <a:rPr lang="ja-JP" altLang="en-US" dirty="0"/>
              <a:t>プロジェクトマネージャー</a:t>
            </a:r>
            <a:endParaRPr lang="en-US" altLang="ja-JP" dirty="0"/>
          </a:p>
          <a:p>
            <a:pPr algn="l"/>
            <a:r>
              <a:rPr lang="ja-JP" altLang="en-US" dirty="0"/>
              <a:t>理化学研究所　奥野広樹</a:t>
            </a:r>
          </a:p>
        </p:txBody>
      </p:sp>
    </p:spTree>
    <p:extLst>
      <p:ext uri="{BB962C8B-B14F-4D97-AF65-F5344CB8AC3E}">
        <p14:creationId xmlns:p14="http://schemas.microsoft.com/office/powerpoint/2010/main" val="339955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0BC516-E79A-004A-A7C9-FEB978ACD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6525"/>
            <a:ext cx="10515600" cy="46825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ja-JP" altLang="en-US" sz="4000" b="1" dirty="0">
                <a:solidFill>
                  <a:srgbClr val="ED7D31">
                    <a:lumMod val="50000"/>
                  </a:srgbClr>
                </a:solidFill>
                <a:latin typeface="Meiryo UI"/>
                <a:ea typeface="メイリオ"/>
              </a:rPr>
              <a:t>運営体制</a:t>
            </a:r>
            <a:r>
              <a:rPr lang="en-US" altLang="ja-JP" sz="4000" b="1" dirty="0">
                <a:solidFill>
                  <a:srgbClr val="ED7D31">
                    <a:lumMod val="50000"/>
                  </a:srgbClr>
                </a:solidFill>
                <a:latin typeface="Meiryo UI"/>
                <a:ea typeface="メイリオ"/>
              </a:rPr>
              <a:t>(</a:t>
            </a:r>
            <a:r>
              <a:rPr lang="ja-JP" altLang="en-US" sz="4000" b="1" dirty="0">
                <a:solidFill>
                  <a:srgbClr val="ED7D31">
                    <a:lumMod val="50000"/>
                  </a:srgbClr>
                </a:solidFill>
                <a:latin typeface="Meiryo UI"/>
                <a:ea typeface="メイリオ"/>
              </a:rPr>
              <a:t>案</a:t>
            </a:r>
            <a:r>
              <a:rPr lang="en-US" altLang="ja-JP" sz="4000" b="1" dirty="0">
                <a:solidFill>
                  <a:srgbClr val="ED7D31">
                    <a:lumMod val="50000"/>
                  </a:srgbClr>
                </a:solidFill>
                <a:latin typeface="Meiryo UI"/>
                <a:ea typeface="メイリオ"/>
              </a:rPr>
              <a:t>)</a:t>
            </a:r>
            <a:endParaRPr lang="ja-JP" altLang="en-US" sz="4000" b="1" dirty="0">
              <a:solidFill>
                <a:srgbClr val="ED7D31">
                  <a:lumMod val="50000"/>
                </a:srgbClr>
              </a:solidFill>
              <a:latin typeface="Meiryo UI"/>
              <a:ea typeface="メイリオ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119F022-5D09-6C54-67BF-2AACE386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A22A5BAA-C07B-2947-F30B-E368F4DCC8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01" y="604777"/>
            <a:ext cx="9281174" cy="6024622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F4ABD0C-60D2-5406-49FC-672E4B8DE12B}"/>
              </a:ext>
            </a:extLst>
          </p:cNvPr>
          <p:cNvSpPr txBox="1"/>
          <p:nvPr/>
        </p:nvSpPr>
        <p:spPr>
          <a:xfrm>
            <a:off x="7883090" y="2338939"/>
            <a:ext cx="4745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各種ワークショップ</a:t>
            </a:r>
            <a:endParaRPr lang="en-US" altLang="ja-JP" dirty="0"/>
          </a:p>
          <a:p>
            <a:r>
              <a:rPr kumimoji="1" lang="ja-JP" altLang="en-US" dirty="0"/>
              <a:t>１：</a:t>
            </a:r>
            <a:r>
              <a:rPr lang="en-US" altLang="ja-JP" dirty="0" err="1"/>
              <a:t>σt</a:t>
            </a:r>
            <a:r>
              <a:rPr lang="en-US" altLang="ja-JP" dirty="0"/>
              <a:t>=3</a:t>
            </a:r>
            <a:r>
              <a:rPr lang="ja-JP" altLang="en-US" dirty="0"/>
              <a:t>ワークショップ</a:t>
            </a:r>
            <a:endParaRPr lang="en-US" altLang="ja-JP" dirty="0"/>
          </a:p>
          <a:p>
            <a:r>
              <a:rPr kumimoji="1" lang="ja-JP" altLang="en-US" dirty="0"/>
              <a:t>２：</a:t>
            </a:r>
            <a:r>
              <a:rPr lang="ja-JP" altLang="en-US" dirty="0"/>
              <a:t>軌道計算に関するワークショップ</a:t>
            </a:r>
            <a:endParaRPr kumimoji="1" lang="en-US" altLang="ja-JP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4AFE4B31-6DAC-DE67-1C9C-0DF78FCF128F}"/>
              </a:ext>
            </a:extLst>
          </p:cNvPr>
          <p:cNvSpPr/>
          <p:nvPr/>
        </p:nvSpPr>
        <p:spPr>
          <a:xfrm>
            <a:off x="2358189" y="4312118"/>
            <a:ext cx="2156059" cy="1328286"/>
          </a:xfrm>
          <a:prstGeom prst="roundRect">
            <a:avLst>
              <a:gd name="adj" fmla="val 9421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BFF97B72-C6F5-6FE9-AD2D-5D6A1EAAB477}"/>
              </a:ext>
            </a:extLst>
          </p:cNvPr>
          <p:cNvSpPr/>
          <p:nvPr/>
        </p:nvSpPr>
        <p:spPr>
          <a:xfrm>
            <a:off x="5521695" y="4700170"/>
            <a:ext cx="2688654" cy="458971"/>
          </a:xfrm>
          <a:prstGeom prst="roundRect">
            <a:avLst>
              <a:gd name="adj" fmla="val 9421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837E045-7FCE-5796-8C34-7C216DE57658}"/>
              </a:ext>
            </a:extLst>
          </p:cNvPr>
          <p:cNvSpPr txBox="1"/>
          <p:nvPr/>
        </p:nvSpPr>
        <p:spPr>
          <a:xfrm>
            <a:off x="3832130" y="4330838"/>
            <a:ext cx="102027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応募中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E977E667-29C7-AA5A-C754-7E4DCB161AC7}"/>
              </a:ext>
            </a:extLst>
          </p:cNvPr>
          <p:cNvSpPr/>
          <p:nvPr/>
        </p:nvSpPr>
        <p:spPr>
          <a:xfrm>
            <a:off x="9368592" y="4350338"/>
            <a:ext cx="465219" cy="458971"/>
          </a:xfrm>
          <a:prstGeom prst="roundRect">
            <a:avLst>
              <a:gd name="adj" fmla="val 9421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786E76A-662A-3625-26A5-DFE1FA71D323}"/>
              </a:ext>
            </a:extLst>
          </p:cNvPr>
          <p:cNvSpPr txBox="1"/>
          <p:nvPr/>
        </p:nvSpPr>
        <p:spPr>
          <a:xfrm>
            <a:off x="9833811" y="4395157"/>
            <a:ext cx="164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足の長い事項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6462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037B1F-2F9A-23CD-FEE4-26391474DA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62E34F-BCBC-89FE-36F0-C784F1AB6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6525"/>
            <a:ext cx="10515600" cy="46825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ja-JP" altLang="en-US" sz="4000" b="1" dirty="0">
                <a:solidFill>
                  <a:srgbClr val="ED7D31">
                    <a:lumMod val="50000"/>
                  </a:srgbClr>
                </a:solidFill>
                <a:latin typeface="Meiryo UI"/>
                <a:ea typeface="メイリオ"/>
              </a:rPr>
              <a:t>パネリスト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EAB24F-6712-22D6-D2DF-DF3649F0E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EE61D-1605-41E1-862A-90FEE64F3CEF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005700F-8D70-FE80-8F6F-F6E65F12A3EC}"/>
              </a:ext>
            </a:extLst>
          </p:cNvPr>
          <p:cNvSpPr txBox="1"/>
          <p:nvPr/>
        </p:nvSpPr>
        <p:spPr>
          <a:xfrm>
            <a:off x="250256" y="930849"/>
            <a:ext cx="1219199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青木孝道</a:t>
            </a:r>
            <a:r>
              <a:rPr lang="en-US" altLang="ja-JP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日立製作所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		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軌道計算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石禎浩</a:t>
            </a:r>
            <a:r>
              <a:rPr lang="en-US" altLang="ja-JP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京都大学　</a:t>
            </a:r>
            <a:r>
              <a:rPr lang="en-US" altLang="ja-JP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</a:t>
            </a:r>
            <a:r>
              <a:rPr lang="ja-JP" altLang="en-US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低速部の様な大型の常伝導加速空洞</a:t>
            </a:r>
            <a:endParaRPr lang="en-US" altLang="ja-JP" sz="24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坂本成彦</a:t>
            </a:r>
            <a:r>
              <a:rPr lang="en-US" altLang="ja-JP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理化学研究所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超伝導空洞、常伝導空洞、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高周波アンプ、カプラー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田村潤</a:t>
            </a:r>
            <a:r>
              <a:rPr lang="en-US" altLang="ja-JP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JAEA</a:t>
            </a:r>
            <a:r>
              <a:rPr lang="ja-JP" altLang="en-US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Spoke</a:t>
            </a:r>
            <a:r>
              <a:rPr lang="ja-JP" altLang="en-US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型超伝導キャビティ</a:t>
            </a:r>
            <a:endParaRPr lang="en-US" altLang="ja-JP" sz="24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神田浩樹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大阪大学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		CARA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開発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花木保成</a:t>
            </a:r>
            <a:r>
              <a:rPr lang="en-US" altLang="ja-JP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堀場製作所</a:t>
            </a:r>
            <a:r>
              <a:rPr lang="en-US" altLang="ja-JP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</a:t>
            </a:r>
            <a:r>
              <a:rPr lang="ja-JP" altLang="en-US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トリチウム測定器の開発を希望　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1546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367F2-8FD5-D5CF-5BE5-353378C4A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altLang="ja-JP" sz="4000" b="1" dirty="0">
                <a:solidFill>
                  <a:srgbClr val="ED7D31">
                    <a:lumMod val="50000"/>
                  </a:srgbClr>
                </a:solidFill>
                <a:latin typeface="Meiryo UI"/>
                <a:ea typeface="メイリオ"/>
              </a:rPr>
              <a:t>Kickoff</a:t>
            </a:r>
            <a:r>
              <a:rPr lang="ja-JP" altLang="en-US" sz="4000" b="1" dirty="0">
                <a:solidFill>
                  <a:srgbClr val="ED7D31">
                    <a:lumMod val="50000"/>
                  </a:srgbClr>
                </a:solidFill>
                <a:latin typeface="Meiryo UI"/>
                <a:ea typeface="メイリオ"/>
              </a:rPr>
              <a:t>ワークショップの後の</a:t>
            </a:r>
            <a:r>
              <a:rPr lang="en-US" altLang="ja-JP" sz="4000" b="1" dirty="0">
                <a:solidFill>
                  <a:srgbClr val="ED7D31">
                    <a:lumMod val="50000"/>
                  </a:srgbClr>
                </a:solidFill>
                <a:latin typeface="Meiryo UI"/>
                <a:ea typeface="メイリオ"/>
              </a:rPr>
              <a:t>WS</a:t>
            </a:r>
            <a:r>
              <a:rPr lang="ja-JP" altLang="en-US" sz="4000" b="1" dirty="0">
                <a:solidFill>
                  <a:srgbClr val="ED7D31">
                    <a:lumMod val="50000"/>
                  </a:srgbClr>
                </a:solidFill>
                <a:latin typeface="Meiryo UI"/>
                <a:ea typeface="メイリオ"/>
              </a:rPr>
              <a:t>リスト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55A175-9241-10D4-924A-69E037315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ビームハローに関するワークショップ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>
                <a:solidFill>
                  <a:srgbClr val="FF0000"/>
                </a:solidFill>
              </a:rPr>
              <a:t>軌道計算</a:t>
            </a:r>
            <a:r>
              <a:rPr lang="en-US" altLang="ja-JP" b="1" dirty="0">
                <a:solidFill>
                  <a:srgbClr val="FF0000"/>
                </a:solidFill>
              </a:rPr>
              <a:t>(KEK, QST, J-PARC, MS10)</a:t>
            </a:r>
          </a:p>
          <a:p>
            <a:r>
              <a:rPr kumimoji="1" lang="ja-JP" altLang="en-US" dirty="0"/>
              <a:t>ハイパワー高周波アンプ</a:t>
            </a:r>
            <a:endParaRPr kumimoji="1" lang="en-US" altLang="ja-JP" dirty="0"/>
          </a:p>
          <a:p>
            <a:r>
              <a:rPr lang="ja-JP" altLang="en-US" b="1" dirty="0">
                <a:solidFill>
                  <a:srgbClr val="FF0000"/>
                </a:solidFill>
              </a:rPr>
              <a:t>イオン源（</a:t>
            </a:r>
            <a:r>
              <a:rPr lang="en-US" altLang="ja-JP" b="1" dirty="0">
                <a:solidFill>
                  <a:srgbClr val="FF0000"/>
                </a:solidFill>
              </a:rPr>
              <a:t>PI</a:t>
            </a:r>
            <a:r>
              <a:rPr lang="ja-JP" altLang="en-US" b="1" dirty="0">
                <a:solidFill>
                  <a:srgbClr val="FF0000"/>
                </a:solidFill>
              </a:rPr>
              <a:t>選出の為）</a:t>
            </a:r>
            <a:r>
              <a:rPr lang="en-US" altLang="ja-JP" b="1" dirty="0">
                <a:solidFill>
                  <a:srgbClr val="FF0000"/>
                </a:solidFill>
              </a:rPr>
              <a:t>closed</a:t>
            </a:r>
          </a:p>
          <a:p>
            <a:r>
              <a:rPr kumimoji="1" lang="en-US" altLang="ja-JP" b="1" dirty="0">
                <a:solidFill>
                  <a:srgbClr val="FF0000"/>
                </a:solidFill>
              </a:rPr>
              <a:t>CARA+</a:t>
            </a:r>
            <a:r>
              <a:rPr kumimoji="1" lang="ja-JP" altLang="en-US" b="1" dirty="0">
                <a:solidFill>
                  <a:srgbClr val="FF0000"/>
                </a:solidFill>
              </a:rPr>
              <a:t>プラズマ装置</a:t>
            </a:r>
            <a:r>
              <a:rPr kumimoji="1" lang="en-US" altLang="ja-JP" b="1" dirty="0">
                <a:solidFill>
                  <a:srgbClr val="FF0000"/>
                </a:solidFill>
              </a:rPr>
              <a:t>(1-3) gas, FRC, </a:t>
            </a:r>
            <a:r>
              <a:rPr kumimoji="1" lang="ja-JP" altLang="en-US" b="1" dirty="0">
                <a:solidFill>
                  <a:srgbClr val="FF0000"/>
                </a:solidFill>
              </a:rPr>
              <a:t>引き出し、</a:t>
            </a:r>
            <a:r>
              <a:rPr kumimoji="1" lang="en-US" altLang="ja-JP" b="1" dirty="0" err="1">
                <a:solidFill>
                  <a:srgbClr val="FF0000"/>
                </a:solidFill>
              </a:rPr>
              <a:t>LIPAc</a:t>
            </a:r>
            <a:r>
              <a:rPr kumimoji="1" lang="ja-JP" altLang="en-US" b="1" dirty="0">
                <a:solidFill>
                  <a:srgbClr val="FF0000"/>
                </a:solidFill>
              </a:rPr>
              <a:t>の話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kumimoji="1" lang="en-US" altLang="ja-JP" dirty="0"/>
              <a:t>CARA</a:t>
            </a:r>
            <a:r>
              <a:rPr kumimoji="1" lang="ja-JP" altLang="en-US" dirty="0"/>
              <a:t>実証試験 </a:t>
            </a:r>
            <a:r>
              <a:rPr kumimoji="1" lang="en-US" altLang="ja-JP" dirty="0"/>
              <a:t>on site</a:t>
            </a:r>
          </a:p>
          <a:p>
            <a:pPr marL="0" indent="0">
              <a:buNone/>
            </a:pP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7041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3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1631</TotalTime>
  <Words>198</Words>
  <Application>Microsoft Office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Meiryo UI</vt:lpstr>
      <vt:lpstr>ＭＳ Ｐゴシック</vt:lpstr>
      <vt:lpstr>游ゴシック</vt:lpstr>
      <vt:lpstr>游ゴシック Light</vt:lpstr>
      <vt:lpstr>Aptos</vt:lpstr>
      <vt:lpstr>Aptos Display</vt:lpstr>
      <vt:lpstr>Arial</vt:lpstr>
      <vt:lpstr>Office テーマ</vt:lpstr>
      <vt:lpstr>3_Office テーマ</vt:lpstr>
      <vt:lpstr>総合討論―加速器の進め方 ＠核融合分野に貢献する加速器の仕様と実現可能性ワークショップ（ムーンショット目標10奥野プロジェクトキックオフワークショップ）</vt:lpstr>
      <vt:lpstr>運営体制(案)</vt:lpstr>
      <vt:lpstr>パネリスト</vt:lpstr>
      <vt:lpstr>Kickoffワークショップの後のWSリスト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okuno hiroki</dc:creator>
  <cp:lastModifiedBy>okuno hiroki</cp:lastModifiedBy>
  <cp:revision>49</cp:revision>
  <cp:lastPrinted>2025-03-13T10:26:21Z</cp:lastPrinted>
  <dcterms:created xsi:type="dcterms:W3CDTF">2025-03-05T12:15:59Z</dcterms:created>
  <dcterms:modified xsi:type="dcterms:W3CDTF">2025-04-16T11:38:40Z</dcterms:modified>
</cp:coreProperties>
</file>