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4"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1586"/>
    <a:srgbClr val="92D050"/>
    <a:srgbClr val="3D1586"/>
    <a:srgbClr val="3D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58" d="100"/>
          <a:sy n="158" d="100"/>
        </p:scale>
        <p:origin x="268"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A794C0-EF13-4473-B877-F4D8D6ED9D05}"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42258-3280-4220-8608-E6512B2105DF}" type="slidenum">
              <a:rPr kumimoji="1" lang="ja-JP" altLang="en-US" smtClean="0"/>
              <a:t>‹#›</a:t>
            </a:fld>
            <a:endParaRPr kumimoji="1" lang="ja-JP" altLang="en-US"/>
          </a:p>
        </p:txBody>
      </p:sp>
    </p:spTree>
    <p:extLst>
      <p:ext uri="{BB962C8B-B14F-4D97-AF65-F5344CB8AC3E}">
        <p14:creationId xmlns:p14="http://schemas.microsoft.com/office/powerpoint/2010/main" val="5582405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1" y="5003800"/>
            <a:ext cx="12191999" cy="1854201"/>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 name="Subtitle 2"/>
          <p:cNvSpPr>
            <a:spLocks noGrp="1"/>
          </p:cNvSpPr>
          <p:nvPr>
            <p:ph type="subTitle" idx="1"/>
          </p:nvPr>
        </p:nvSpPr>
        <p:spPr>
          <a:xfrm>
            <a:off x="1523999" y="3598335"/>
            <a:ext cx="9144000" cy="1405465"/>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pic>
        <p:nvPicPr>
          <p:cNvPr id="1028" name="Picture 4" descr="https://www.tohoku.ac.jp/logomark/logo_data/English/Medium/N/Toh_E_M_N.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62927" y="5003799"/>
            <a:ext cx="1856518" cy="1856518"/>
          </a:xfrm>
          <a:prstGeom prst="rect">
            <a:avLst/>
          </a:prstGeom>
          <a:noFill/>
          <a:extLst>
            <a:ext uri="{909E8E84-426E-40DD-AFC4-6F175D3DCCD1}">
              <a14:hiddenFill xmlns:a14="http://schemas.microsoft.com/office/drawing/2010/main">
                <a:solidFill>
                  <a:srgbClr val="FFFFFF"/>
                </a:solidFill>
              </a14:hiddenFill>
            </a:ext>
          </a:extLst>
        </p:spPr>
      </p:pic>
      <p:sp>
        <p:nvSpPr>
          <p:cNvPr id="8" name="タイトル 7">
            <a:extLst>
              <a:ext uri="{FF2B5EF4-FFF2-40B4-BE49-F238E27FC236}">
                <a16:creationId xmlns:a16="http://schemas.microsoft.com/office/drawing/2014/main" id="{E7AAC3A4-6637-480C-BB71-671F564CB011}"/>
              </a:ext>
            </a:extLst>
          </p:cNvPr>
          <p:cNvSpPr>
            <a:spLocks noGrp="1"/>
          </p:cNvSpPr>
          <p:nvPr>
            <p:ph type="title"/>
          </p:nvPr>
        </p:nvSpPr>
        <p:spPr/>
        <p:txBody>
          <a:bodyPr/>
          <a:lstStyle/>
          <a:p>
            <a:r>
              <a:rPr kumimoji="1" lang="ja-JP" altLang="en-US"/>
              <a:t>マスター タイトルの書式設定</a:t>
            </a:r>
          </a:p>
        </p:txBody>
      </p:sp>
      <p:sp>
        <p:nvSpPr>
          <p:cNvPr id="9" name="日付プレースホルダー 8">
            <a:extLst>
              <a:ext uri="{FF2B5EF4-FFF2-40B4-BE49-F238E27FC236}">
                <a16:creationId xmlns:a16="http://schemas.microsoft.com/office/drawing/2014/main" id="{54BA2B81-4D20-4DE1-BC1E-AA642A7447B3}"/>
              </a:ext>
            </a:extLst>
          </p:cNvPr>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10" name="フッター プレースホルダー 9">
            <a:extLst>
              <a:ext uri="{FF2B5EF4-FFF2-40B4-BE49-F238E27FC236}">
                <a16:creationId xmlns:a16="http://schemas.microsoft.com/office/drawing/2014/main" id="{2E25734C-7FA3-40E5-8722-A152C0CB9B33}"/>
              </a:ext>
            </a:extLst>
          </p:cNvPr>
          <p:cNvSpPr>
            <a:spLocks noGrp="1"/>
          </p:cNvSpPr>
          <p:nvPr>
            <p:ph type="ftr" sz="quarter" idx="11"/>
          </p:nvPr>
        </p:nvSpPr>
        <p:spPr/>
        <p:txBody>
          <a:bodyPr/>
          <a:lstStyle/>
          <a:p>
            <a:endParaRPr kumimoji="1" lang="ja-JP" altLang="en-US"/>
          </a:p>
        </p:txBody>
      </p:sp>
      <p:sp>
        <p:nvSpPr>
          <p:cNvPr id="11" name="スライド番号プレースホルダー 10">
            <a:extLst>
              <a:ext uri="{FF2B5EF4-FFF2-40B4-BE49-F238E27FC236}">
                <a16:creationId xmlns:a16="http://schemas.microsoft.com/office/drawing/2014/main" id="{415C2BAA-8542-41AF-B0FB-F3A1045A332C}"/>
              </a:ext>
            </a:extLst>
          </p:cNvPr>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Tree>
    <p:extLst>
      <p:ext uri="{BB962C8B-B14F-4D97-AF65-F5344CB8AC3E}">
        <p14:creationId xmlns:p14="http://schemas.microsoft.com/office/powerpoint/2010/main" val="800307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82223" y="111126"/>
            <a:ext cx="11684000" cy="684741"/>
          </a:xfrm>
        </p:spPr>
        <p:txBody>
          <a:bodyPr>
            <a:normAutofit/>
          </a:bodyPr>
          <a:lstStyle>
            <a:lvl1pPr>
              <a:defRPr sz="3600">
                <a:latin typeface="BIZ UDゴシック" panose="020B0400000000000000" pitchFamily="49" charset="-128"/>
                <a:ea typeface="BIZ UDゴシック" panose="020B0400000000000000" pitchFamily="49" charset="-128"/>
                <a:cs typeface="Arial" panose="020B0604020202020204" pitchFamily="34" charset="0"/>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82223" y="1165225"/>
            <a:ext cx="11684000" cy="5032375"/>
          </a:xfrm>
        </p:spPr>
        <p:txBody>
          <a:bodyPr/>
          <a:lstStyle>
            <a:lvl1pPr>
              <a:lnSpc>
                <a:spcPct val="100000"/>
              </a:lnSpc>
              <a:defRPr>
                <a:latin typeface="BIZ UDゴシック" panose="020B0400000000000000" pitchFamily="49" charset="-128"/>
                <a:ea typeface="BIZ UDゴシック" panose="020B0400000000000000" pitchFamily="49" charset="-128"/>
                <a:cs typeface="Arial" panose="020B0604020202020204" pitchFamily="34" charset="0"/>
              </a:defRPr>
            </a:lvl1pPr>
            <a:lvl2pPr>
              <a:lnSpc>
                <a:spcPct val="100000"/>
              </a:lnSpc>
              <a:defRPr>
                <a:latin typeface="BIZ UDゴシック" panose="020B0400000000000000" pitchFamily="49" charset="-128"/>
                <a:ea typeface="BIZ UDゴシック" panose="020B0400000000000000" pitchFamily="49" charset="-128"/>
                <a:cs typeface="Arial" panose="020B0604020202020204" pitchFamily="34" charset="0"/>
              </a:defRPr>
            </a:lvl2pPr>
            <a:lvl3pPr>
              <a:lnSpc>
                <a:spcPct val="100000"/>
              </a:lnSpc>
              <a:defRPr>
                <a:latin typeface="BIZ UDゴシック" panose="020B0400000000000000" pitchFamily="49" charset="-128"/>
                <a:ea typeface="BIZ UDゴシック" panose="020B0400000000000000" pitchFamily="49" charset="-128"/>
                <a:cs typeface="Arial" panose="020B0604020202020204" pitchFamily="34" charset="0"/>
              </a:defRPr>
            </a:lvl3pPr>
            <a:lvl4pPr>
              <a:lnSpc>
                <a:spcPct val="100000"/>
              </a:lnSpc>
              <a:defRPr>
                <a:latin typeface="BIZ UDゴシック" panose="020B0400000000000000" pitchFamily="49" charset="-128"/>
                <a:ea typeface="BIZ UDゴシック" panose="020B0400000000000000" pitchFamily="49" charset="-128"/>
                <a:cs typeface="Arial" panose="020B0604020202020204" pitchFamily="34" charset="0"/>
              </a:defRPr>
            </a:lvl4pPr>
            <a:lvl5pPr>
              <a:lnSpc>
                <a:spcPct val="100000"/>
              </a:lnSpc>
              <a:defRPr>
                <a:latin typeface="BIZ UDゴシック" panose="020B0400000000000000" pitchFamily="49" charset="-128"/>
                <a:ea typeface="BIZ UDゴシック" panose="020B0400000000000000" pitchFamily="49" charset="-128"/>
                <a:cs typeface="Arial" panose="020B0604020202020204" pitchFamily="34" charset="0"/>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
        <p:nvSpPr>
          <p:cNvPr id="8" name="正方形/長方形 7"/>
          <p:cNvSpPr/>
          <p:nvPr userDrawn="1"/>
        </p:nvSpPr>
        <p:spPr>
          <a:xfrm>
            <a:off x="169332" y="928314"/>
            <a:ext cx="11040000" cy="72000"/>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3084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97665" y="1201740"/>
            <a:ext cx="10515600" cy="2852737"/>
          </a:xfrm>
        </p:spPr>
        <p:txBody>
          <a:bodyPr anchor="b">
            <a:normAutofit/>
          </a:bodyPr>
          <a:lstStyle>
            <a:lvl1pPr>
              <a:defRPr sz="3600">
                <a:latin typeface="Arial" panose="020B0604020202020204" pitchFamily="34" charset="0"/>
                <a:cs typeface="Arial" panose="020B0604020202020204" pitchFamily="34" charset="0"/>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97665" y="4357523"/>
            <a:ext cx="105156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
        <p:nvSpPr>
          <p:cNvPr id="7" name="正方形/長方形 6"/>
          <p:cNvSpPr/>
          <p:nvPr userDrawn="1"/>
        </p:nvSpPr>
        <p:spPr>
          <a:xfrm>
            <a:off x="135465" y="4116018"/>
            <a:ext cx="11040000" cy="72000"/>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8" name="Picture 4" descr="http://ms.imr.tohoku.ac.jp/~www-adm/media/images/vtype/imr/logo/logo_dic183.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26376" y="3230038"/>
            <a:ext cx="627611" cy="964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26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733" y="84668"/>
            <a:ext cx="11805356" cy="719666"/>
          </a:xfrm>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94733" y="1124293"/>
            <a:ext cx="6510868" cy="5036077"/>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855981" y="1124293"/>
            <a:ext cx="5181600" cy="5029919"/>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
        <p:nvSpPr>
          <p:cNvPr id="9" name="正方形/長方形 8"/>
          <p:cNvSpPr/>
          <p:nvPr userDrawn="1"/>
        </p:nvSpPr>
        <p:spPr>
          <a:xfrm>
            <a:off x="169332" y="928314"/>
            <a:ext cx="11040000" cy="72000"/>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10" name="Picture 4" descr="http://ms.imr.tohoku.ac.jp/~www-adm/media/images/vtype/imr/logo/logo_dic183.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60243" y="42334"/>
            <a:ext cx="836605" cy="96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75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69333" y="1"/>
            <a:ext cx="10515600" cy="875244"/>
          </a:xfrm>
        </p:spPr>
        <p:txBody>
          <a:bodyPr>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69332" y="1167002"/>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69332" y="2073275"/>
            <a:ext cx="5157787" cy="368458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167002"/>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077317"/>
            <a:ext cx="5183188" cy="368458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
        <p:nvSpPr>
          <p:cNvPr id="11" name="正方形/長方形 10"/>
          <p:cNvSpPr/>
          <p:nvPr userDrawn="1"/>
        </p:nvSpPr>
        <p:spPr>
          <a:xfrm>
            <a:off x="169332" y="928314"/>
            <a:ext cx="11040000" cy="72000"/>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12" name="Picture 4" descr="http://ms.imr.tohoku.ac.jp/~www-adm/media/images/vtype/imr/logo/logo_dic183.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60243" y="42334"/>
            <a:ext cx="836605" cy="96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560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228599" y="136527"/>
            <a:ext cx="11703756" cy="738718"/>
          </a:xfrm>
        </p:spPr>
        <p:txBody>
          <a:bodyPr>
            <a:normAutofit/>
          </a:bodyPr>
          <a:lstStyle>
            <a:lvl1pPr>
              <a:defRPr sz="3600">
                <a:latin typeface="Arial" panose="020B0604020202020204" pitchFamily="34" charset="0"/>
                <a:cs typeface="Arial" panose="020B0604020202020204" pitchFamily="34" charset="0"/>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
        <p:nvSpPr>
          <p:cNvPr id="7" name="正方形/長方形 6"/>
          <p:cNvSpPr/>
          <p:nvPr userDrawn="1"/>
        </p:nvSpPr>
        <p:spPr>
          <a:xfrm>
            <a:off x="169332" y="928314"/>
            <a:ext cx="11040000" cy="72000"/>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8" name="Picture 4" descr="http://ms.imr.tohoku.ac.jp/~www-adm/media/images/vtype/imr/logo/logo_dic183.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60243" y="42334"/>
            <a:ext cx="836605" cy="96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12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E8826D-F9D2-4C60-8CD6-3B66DAEFE05B}" type="datetimeFigureOut">
              <a:rPr kumimoji="1" lang="ja-JP" altLang="en-US" smtClean="0"/>
              <a:t>2025/4/16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942D51-0B08-478E-AAD9-42704DDCBF74}" type="slidenum">
              <a:rPr kumimoji="1" lang="ja-JP" altLang="en-US" smtClean="0"/>
              <a:t>‹#›</a:t>
            </a:fld>
            <a:endParaRPr kumimoji="1" lang="ja-JP" altLang="en-US"/>
          </a:p>
        </p:txBody>
      </p:sp>
    </p:spTree>
    <p:extLst>
      <p:ext uri="{BB962C8B-B14F-4D97-AF65-F5344CB8AC3E}">
        <p14:creationId xmlns:p14="http://schemas.microsoft.com/office/powerpoint/2010/main" val="737563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4731" y="42335"/>
            <a:ext cx="11805356" cy="86254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4731" y="1165225"/>
            <a:ext cx="11805356" cy="5028541"/>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8826D-F9D2-4C60-8CD6-3B66DAEFE05B}" type="datetimeFigureOut">
              <a:rPr kumimoji="1" lang="ja-JP" altLang="en-US" smtClean="0"/>
              <a:t>2025/4/16</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42D51-0B08-478E-AAD9-42704DDCBF74}" type="slidenum">
              <a:rPr kumimoji="1" lang="ja-JP" altLang="en-US" smtClean="0"/>
              <a:t>‹#›</a:t>
            </a:fld>
            <a:endParaRPr kumimoji="1" lang="ja-JP" altLang="en-US"/>
          </a:p>
        </p:txBody>
      </p:sp>
      <p:sp>
        <p:nvSpPr>
          <p:cNvPr id="7" name="正方形/長方形 6"/>
          <p:cNvSpPr/>
          <p:nvPr userDrawn="1"/>
        </p:nvSpPr>
        <p:spPr>
          <a:xfrm>
            <a:off x="169332" y="928314"/>
            <a:ext cx="11196000" cy="72000"/>
          </a:xfrm>
          <a:prstGeom prst="rect">
            <a:avLst/>
          </a:prstGeom>
          <a:solidFill>
            <a:srgbClr val="3E1586"/>
          </a:solidFill>
          <a:ln>
            <a:solidFill>
              <a:srgbClr val="3D15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pic>
        <p:nvPicPr>
          <p:cNvPr id="8" name="Picture 4" descr="http://ms.imr.tohoku.ac.jp/~www-adm/media/images/vtype/imr/logo/logo_dic183.jp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11386705" y="52062"/>
            <a:ext cx="627611" cy="964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763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kumimoji="1"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l"/>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ABDA7F-FB14-48D2-8B2B-54CFED29C5CD}"/>
              </a:ext>
            </a:extLst>
          </p:cNvPr>
          <p:cNvSpPr>
            <a:spLocks noGrp="1"/>
          </p:cNvSpPr>
          <p:nvPr>
            <p:ph type="title"/>
          </p:nvPr>
        </p:nvSpPr>
        <p:spPr>
          <a:xfrm>
            <a:off x="282223" y="111127"/>
            <a:ext cx="10700102" cy="529358"/>
          </a:xfrm>
        </p:spPr>
        <p:txBody>
          <a:bodyPr>
            <a:normAutofit fontScale="90000"/>
          </a:bodyPr>
          <a:lstStyle/>
          <a:p>
            <a:r>
              <a:rPr lang="ja-JP" altLang="en-US" dirty="0"/>
              <a:t>核融合炉</a:t>
            </a:r>
            <a:r>
              <a:rPr lang="ja-JP" altLang="en-US" dirty="0">
                <a:latin typeface="BIZ UDゴシック" panose="020B0400000000000000" pitchFamily="49" charset="-128"/>
                <a:ea typeface="BIZ UDゴシック" panose="020B0400000000000000" pitchFamily="49" charset="-128"/>
              </a:rPr>
              <a:t>材料の照射データ取得の方向性</a:t>
            </a:r>
            <a:endParaRPr kumimoji="1" lang="ja-JP" altLang="en-US" dirty="0"/>
          </a:p>
        </p:txBody>
      </p:sp>
      <p:sp>
        <p:nvSpPr>
          <p:cNvPr id="3" name="コンテンツ プレースホルダー 2">
            <a:extLst>
              <a:ext uri="{FF2B5EF4-FFF2-40B4-BE49-F238E27FC236}">
                <a16:creationId xmlns:a16="http://schemas.microsoft.com/office/drawing/2014/main" id="{01D670A3-D4BA-41FC-81F6-4CDA9110368E}"/>
              </a:ext>
            </a:extLst>
          </p:cNvPr>
          <p:cNvSpPr>
            <a:spLocks noGrp="1"/>
          </p:cNvSpPr>
          <p:nvPr>
            <p:ph idx="1"/>
          </p:nvPr>
        </p:nvSpPr>
        <p:spPr>
          <a:xfrm>
            <a:off x="282223" y="1124404"/>
            <a:ext cx="11684000" cy="5622470"/>
          </a:xfrm>
        </p:spPr>
        <p:txBody>
          <a:bodyPr>
            <a:normAutofit fontScale="70000" lnSpcReduction="20000"/>
          </a:bodyPr>
          <a:lstStyle/>
          <a:p>
            <a:pPr>
              <a:lnSpc>
                <a:spcPct val="120000"/>
              </a:lnSpc>
            </a:pPr>
            <a:r>
              <a:rPr lang="ja-JP" altLang="ja-JP" dirty="0"/>
              <a:t>核融合中性子</a:t>
            </a:r>
            <a:r>
              <a:rPr lang="ja-JP" altLang="en-US" dirty="0"/>
              <a:t>照射</a:t>
            </a:r>
            <a:r>
              <a:rPr lang="ja-JP" altLang="ja-JP" dirty="0"/>
              <a:t>試験を行うことが極めて困難</a:t>
            </a:r>
            <a:r>
              <a:rPr lang="ja-JP" altLang="en-US" dirty="0"/>
              <a:t>な中で</a:t>
            </a:r>
            <a:r>
              <a:rPr lang="ja-JP" altLang="ja-JP" dirty="0"/>
              <a:t>核融合炉環境における材料劣化予測の不確実性を可能な限り減らす</a:t>
            </a:r>
            <a:r>
              <a:rPr lang="ja-JP" altLang="en-US" dirty="0"/>
              <a:t>ために、原子炉中性子やイオン照射等の</a:t>
            </a:r>
            <a:r>
              <a:rPr lang="ja-JP" altLang="ja-JP" dirty="0"/>
              <a:t>模擬照射試験</a:t>
            </a:r>
            <a:r>
              <a:rPr lang="ja-JP" altLang="en-US" dirty="0"/>
              <a:t>が進められてきたが、</a:t>
            </a:r>
            <a:r>
              <a:rPr lang="ja-JP" altLang="en-US" b="1" dirty="0">
                <a:solidFill>
                  <a:srgbClr val="3E1586"/>
                </a:solidFill>
              </a:rPr>
              <a:t>未だに照射</a:t>
            </a:r>
            <a:r>
              <a:rPr lang="ja-JP" altLang="ja-JP" b="1" dirty="0">
                <a:solidFill>
                  <a:srgbClr val="3E1586"/>
                </a:solidFill>
              </a:rPr>
              <a:t>ビッグデータが存在</a:t>
            </a:r>
            <a:r>
              <a:rPr lang="ja-JP" altLang="en-US" b="1" dirty="0">
                <a:solidFill>
                  <a:srgbClr val="3E1586"/>
                </a:solidFill>
              </a:rPr>
              <a:t>せず、材料劣化予測の不確実性の高さが課題</a:t>
            </a:r>
            <a:r>
              <a:rPr lang="ja-JP" altLang="en-US" dirty="0"/>
              <a:t>となっている。</a:t>
            </a:r>
            <a:endParaRPr lang="en-US" altLang="ja-JP" dirty="0"/>
          </a:p>
          <a:p>
            <a:pPr lvl="1">
              <a:lnSpc>
                <a:spcPct val="120000"/>
              </a:lnSpc>
            </a:pPr>
            <a:r>
              <a:rPr lang="ja-JP" altLang="en-US" dirty="0"/>
              <a:t>原子炉照射では照射条件を増やせず、イオン照射では照射試料を増やせない。</a:t>
            </a:r>
            <a:endParaRPr lang="en-US" altLang="ja-JP" dirty="0"/>
          </a:p>
          <a:p>
            <a:pPr>
              <a:lnSpc>
                <a:spcPct val="120000"/>
              </a:lnSpc>
            </a:pPr>
            <a:r>
              <a:rPr lang="ja-JP" altLang="ja-JP" dirty="0"/>
              <a:t>核融合炉</a:t>
            </a:r>
            <a:r>
              <a:rPr lang="ja-JP" altLang="en-US" dirty="0"/>
              <a:t>の社会実装には、照射データから</a:t>
            </a:r>
            <a:r>
              <a:rPr lang="ja-JP" altLang="ja-JP" dirty="0"/>
              <a:t>得られた材料劣化の予測について不確かさを含めて</a:t>
            </a:r>
            <a:r>
              <a:rPr lang="ja-JP" altLang="en-US" dirty="0"/>
              <a:t>事業者や社会が受容可能であることが必要であり、劣化予測精度を向上可能な</a:t>
            </a:r>
            <a:r>
              <a:rPr lang="ja-JP" altLang="ja-JP" b="1" dirty="0">
                <a:solidFill>
                  <a:srgbClr val="3E1586"/>
                </a:solidFill>
              </a:rPr>
              <a:t>照射場の整備は</a:t>
            </a:r>
            <a:r>
              <a:rPr lang="ja-JP" altLang="en-US" b="1" dirty="0">
                <a:solidFill>
                  <a:srgbClr val="3E1586"/>
                </a:solidFill>
              </a:rPr>
              <a:t>核融合炉開発にとって</a:t>
            </a:r>
            <a:r>
              <a:rPr lang="ja-JP" altLang="ja-JP" b="1" dirty="0">
                <a:solidFill>
                  <a:srgbClr val="3E1586"/>
                </a:solidFill>
              </a:rPr>
              <a:t>優先すべき課題のひとつ</a:t>
            </a:r>
            <a:r>
              <a:rPr lang="ja-JP" altLang="ja-JP" dirty="0"/>
              <a:t>である</a:t>
            </a:r>
            <a:r>
              <a:rPr lang="ja-JP" altLang="en-US" dirty="0"/>
              <a:t>と言える</a:t>
            </a:r>
            <a:r>
              <a:rPr lang="ja-JP" altLang="ja-JP" dirty="0"/>
              <a:t>。</a:t>
            </a:r>
          </a:p>
          <a:p>
            <a:pPr>
              <a:lnSpc>
                <a:spcPct val="120000"/>
              </a:lnSpc>
            </a:pPr>
            <a:r>
              <a:rPr lang="ja-JP" altLang="en-US" dirty="0"/>
              <a:t>すなわち、照射データを点で取得できる原子炉中性子照射場の有効利用と、照射データ空間を埋められる利用可能性の高い模擬照射場の整備は喫緊の課題である。</a:t>
            </a:r>
            <a:endParaRPr lang="en-US" altLang="ja-JP" dirty="0"/>
          </a:p>
          <a:p>
            <a:pPr lvl="1">
              <a:lnSpc>
                <a:spcPct val="120000"/>
              </a:lnSpc>
            </a:pPr>
            <a:r>
              <a:rPr lang="ja-JP" altLang="en-US" dirty="0"/>
              <a:t>これらによる予測精度が向上すれば、原型炉以降に完成するような加速器駆動中性子源</a:t>
            </a:r>
            <a:r>
              <a:rPr lang="ja-JP" altLang="en-US"/>
              <a:t>は不要となるシナリオ</a:t>
            </a:r>
            <a:r>
              <a:rPr lang="ja-JP" altLang="en-US" dirty="0"/>
              <a:t>も描かれる（米国案）。</a:t>
            </a:r>
            <a:endParaRPr lang="en-US" altLang="ja-JP" dirty="0"/>
          </a:p>
          <a:p>
            <a:pPr>
              <a:lnSpc>
                <a:spcPct val="120000"/>
              </a:lnSpc>
            </a:pPr>
            <a:r>
              <a:rPr lang="ja-JP" altLang="en-US" dirty="0"/>
              <a:t>そこで</a:t>
            </a:r>
            <a:r>
              <a:rPr lang="ja-JP" altLang="ja-JP" dirty="0"/>
              <a:t>当研究グループでは耐照射性</a:t>
            </a:r>
            <a:r>
              <a:rPr lang="ja-JP" altLang="en-US" dirty="0"/>
              <a:t>革新</a:t>
            </a:r>
            <a:r>
              <a:rPr lang="ja-JP" altLang="ja-JP" dirty="0"/>
              <a:t>材料の開発に加えて、その耐照射性実証に必要となる</a:t>
            </a:r>
            <a:r>
              <a:rPr lang="ja-JP" altLang="en-US" dirty="0"/>
              <a:t>材料の</a:t>
            </a:r>
            <a:r>
              <a:rPr lang="ja-JP" altLang="ja-JP" dirty="0"/>
              <a:t>品質保証を加速する「コンビナトリアル照射施設」と「ハイスループット材料評価試験施設群」の実現に向けた基礎研究を進めている。</a:t>
            </a:r>
            <a:endParaRPr lang="en-US" altLang="ja-JP" dirty="0"/>
          </a:p>
          <a:p>
            <a:pPr lvl="1">
              <a:lnSpc>
                <a:spcPct val="120000"/>
              </a:lnSpc>
            </a:pPr>
            <a:r>
              <a:rPr lang="ja-JP" altLang="en-US" dirty="0"/>
              <a:t>コンビナトリアル照射施設は、</a:t>
            </a:r>
            <a:r>
              <a:rPr lang="en-US" altLang="ja-JP" dirty="0"/>
              <a:t>IFMIF</a:t>
            </a:r>
            <a:r>
              <a:rPr lang="ja-JP" altLang="en-US" dirty="0"/>
              <a:t>原型加速器のような大電流加速器によるビーム径</a:t>
            </a:r>
            <a:r>
              <a:rPr lang="en-US" altLang="ja-JP" dirty="0"/>
              <a:t>10㎝</a:t>
            </a:r>
            <a:r>
              <a:rPr lang="ja-JP" altLang="en-US" dirty="0"/>
              <a:t>以上の大面積</a:t>
            </a:r>
            <a:r>
              <a:rPr lang="en-US" altLang="ja-JP" dirty="0"/>
              <a:t>MeV</a:t>
            </a:r>
            <a:r>
              <a:rPr lang="ja-JP" altLang="en-US" dirty="0"/>
              <a:t>級プロトンビームを想定している。中性子源としての開発を進めつつ開発中の加速器を有効活用できる提案と考えており、奥野プロジェクトに対してもそのような加速器を</a:t>
            </a:r>
            <a:r>
              <a:rPr lang="en-US" altLang="ja-JP" dirty="0"/>
              <a:t>10</a:t>
            </a:r>
            <a:r>
              <a:rPr lang="ja-JP" altLang="en-US" dirty="0"/>
              <a:t>年以内に実現できないかお尋ねしたい。</a:t>
            </a:r>
            <a:endParaRPr lang="en-US" altLang="ja-JP" dirty="0"/>
          </a:p>
          <a:p>
            <a:pPr marL="0" indent="0">
              <a:lnSpc>
                <a:spcPct val="120000"/>
              </a:lnSpc>
              <a:buNone/>
            </a:pPr>
            <a:endParaRPr lang="en-US" altLang="ja-JP" dirty="0"/>
          </a:p>
          <a:p>
            <a:pPr>
              <a:lnSpc>
                <a:spcPct val="120000"/>
              </a:lnSpc>
            </a:pPr>
            <a:endParaRPr kumimoji="1" lang="ja-JP" altLang="en-US" dirty="0">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63601C56-2047-D17D-FC78-2AEA15EDB723}"/>
              </a:ext>
            </a:extLst>
          </p:cNvPr>
          <p:cNvSpPr txBox="1"/>
          <p:nvPr/>
        </p:nvSpPr>
        <p:spPr>
          <a:xfrm>
            <a:off x="7299087" y="596174"/>
            <a:ext cx="3467616" cy="338554"/>
          </a:xfrm>
          <a:prstGeom prst="rect">
            <a:avLst/>
          </a:prstGeom>
          <a:noFill/>
        </p:spPr>
        <p:txBody>
          <a:bodyPr wrap="none" rtlCol="0">
            <a:spAutoFit/>
          </a:bodyPr>
          <a:lstStyle/>
          <a:p>
            <a:r>
              <a:rPr kumimoji="1" lang="ja-JP" altLang="en-US" sz="1600" dirty="0">
                <a:latin typeface="BIZ UDゴシック" panose="020B0400000000000000" pitchFamily="49" charset="-128"/>
                <a:ea typeface="BIZ UDゴシック" panose="020B0400000000000000" pitchFamily="49" charset="-128"/>
              </a:rPr>
              <a:t>東北大学金属材料研究所　笠田竜太</a:t>
            </a:r>
          </a:p>
        </p:txBody>
      </p:sp>
    </p:spTree>
    <p:extLst>
      <p:ext uri="{BB962C8B-B14F-4D97-AF65-F5344CB8AC3E}">
        <p14:creationId xmlns:p14="http://schemas.microsoft.com/office/powerpoint/2010/main" val="32715789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笠田東北大学PPT様式３" id="{8153204B-9C8C-4C3F-89E0-438AC046CBBB}" vid="{A5942E20-E60B-4C7C-A257-DA4A876E8EF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笠田東北大学PPT様式３</Template>
  <TotalTime>52862</TotalTime>
  <Words>360</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游ゴシック</vt:lpstr>
      <vt:lpstr>Arial</vt:lpstr>
      <vt:lpstr>Calibri</vt:lpstr>
      <vt:lpstr>Calibri Light</vt:lpstr>
      <vt:lpstr>Wingdings</vt:lpstr>
      <vt:lpstr>Office テーマ</vt:lpstr>
      <vt:lpstr>核融合炉材料の照射データ取得の方向性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笠田　竜太</dc:creator>
  <cp:lastModifiedBy>笠田　竜太</cp:lastModifiedBy>
  <cp:revision>131</cp:revision>
  <dcterms:created xsi:type="dcterms:W3CDTF">2023-12-18T05:51:40Z</dcterms:created>
  <dcterms:modified xsi:type="dcterms:W3CDTF">2025-04-16T07:51:30Z</dcterms:modified>
</cp:coreProperties>
</file>