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693" r:id="rId2"/>
    <p:sldId id="739" r:id="rId3"/>
    <p:sldId id="730" r:id="rId4"/>
    <p:sldId id="732" r:id="rId5"/>
    <p:sldId id="734" r:id="rId6"/>
    <p:sldId id="735" r:id="rId7"/>
    <p:sldId id="565" r:id="rId8"/>
    <p:sldId id="581" r:id="rId9"/>
    <p:sldId id="563" r:id="rId10"/>
    <p:sldId id="576" r:id="rId11"/>
    <p:sldId id="625" r:id="rId12"/>
    <p:sldId id="578" r:id="rId13"/>
    <p:sldId id="577" r:id="rId14"/>
    <p:sldId id="580" r:id="rId15"/>
    <p:sldId id="733" r:id="rId16"/>
    <p:sldId id="605" r:id="rId17"/>
    <p:sldId id="530" r:id="rId18"/>
    <p:sldId id="700" r:id="rId19"/>
    <p:sldId id="740" r:id="rId20"/>
    <p:sldId id="640" r:id="rId21"/>
    <p:sldId id="549" r:id="rId22"/>
    <p:sldId id="531" r:id="rId23"/>
    <p:sldId id="527" r:id="rId24"/>
    <p:sldId id="529" r:id="rId25"/>
    <p:sldId id="639" r:id="rId26"/>
    <p:sldId id="539" r:id="rId27"/>
    <p:sldId id="541" r:id="rId28"/>
    <p:sldId id="542" r:id="rId29"/>
    <p:sldId id="635" r:id="rId30"/>
    <p:sldId id="737" r:id="rId31"/>
    <p:sldId id="73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yosuke Hirai" initials="RH" lastIdx="1" clrIdx="0">
    <p:extLst>
      <p:ext uri="{19B8F6BF-5375-455C-9EA6-DF929625EA0E}">
        <p15:presenceInfo xmlns:p15="http://schemas.microsoft.com/office/powerpoint/2012/main" userId="13399c765e1d094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B050"/>
    <a:srgbClr val="2FE226"/>
    <a:srgbClr val="3575D3"/>
    <a:srgbClr val="C87140"/>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24" autoAdjust="0"/>
    <p:restoredTop sz="94660"/>
  </p:normalViewPr>
  <p:slideViewPr>
    <p:cSldViewPr snapToGrid="0">
      <p:cViewPr varScale="1">
        <p:scale>
          <a:sx n="101" d="100"/>
          <a:sy n="101" d="100"/>
        </p:scale>
        <p:origin x="126" y="5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9FC31F-9CD9-4ED2-9284-73DA60E1C7EB}" type="datetimeFigureOut">
              <a:rPr lang="en-AU" smtClean="0"/>
              <a:t>19/05/2025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1F4280-BF84-46E3-82CB-85752FACB1A1}" type="slidenum">
              <a:rPr lang="en-AU" smtClean="0"/>
              <a:t>‹#›</a:t>
            </a:fld>
            <a:endParaRPr lang="en-AU"/>
          </a:p>
        </p:txBody>
      </p:sp>
    </p:spTree>
    <p:extLst>
      <p:ext uri="{BB962C8B-B14F-4D97-AF65-F5344CB8AC3E}">
        <p14:creationId xmlns:p14="http://schemas.microsoft.com/office/powerpoint/2010/main" val="2187303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E3EAB-B190-45B9-A3BC-CE3B1677A1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B6709114-9DFB-453E-A7D9-A2FE2F08F0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B3E27083-D77F-412F-BFA6-B77605135875}"/>
              </a:ext>
            </a:extLst>
          </p:cNvPr>
          <p:cNvSpPr>
            <a:spLocks noGrp="1"/>
          </p:cNvSpPr>
          <p:nvPr>
            <p:ph type="dt" sz="half" idx="10"/>
          </p:nvPr>
        </p:nvSpPr>
        <p:spPr/>
        <p:txBody>
          <a:bodyPr/>
          <a:lstStyle/>
          <a:p>
            <a:fld id="{D8AE1FAE-CD45-45EC-8AEC-76FBDAA90B2D}" type="datetimeFigureOut">
              <a:rPr lang="en-AU" smtClean="0"/>
              <a:t>19/05/2025</a:t>
            </a:fld>
            <a:endParaRPr lang="en-AU"/>
          </a:p>
        </p:txBody>
      </p:sp>
      <p:sp>
        <p:nvSpPr>
          <p:cNvPr id="5" name="Footer Placeholder 4">
            <a:extLst>
              <a:ext uri="{FF2B5EF4-FFF2-40B4-BE49-F238E27FC236}">
                <a16:creationId xmlns:a16="http://schemas.microsoft.com/office/drawing/2014/main" id="{B8447140-F902-40F8-8C0B-1E1F1CB4AB5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A01F21C-7405-4A8C-BB5A-902B70F01E84}"/>
              </a:ext>
            </a:extLst>
          </p:cNvPr>
          <p:cNvSpPr>
            <a:spLocks noGrp="1"/>
          </p:cNvSpPr>
          <p:nvPr>
            <p:ph type="sldNum" sz="quarter" idx="12"/>
          </p:nvPr>
        </p:nvSpPr>
        <p:spPr/>
        <p:txBody>
          <a:bodyPr/>
          <a:lstStyle/>
          <a:p>
            <a:fld id="{B340683C-8B5E-4EA9-85E8-340089E965FF}" type="slidenum">
              <a:rPr lang="en-AU" smtClean="0"/>
              <a:t>‹#›</a:t>
            </a:fld>
            <a:endParaRPr lang="en-AU"/>
          </a:p>
        </p:txBody>
      </p:sp>
    </p:spTree>
    <p:extLst>
      <p:ext uri="{BB962C8B-B14F-4D97-AF65-F5344CB8AC3E}">
        <p14:creationId xmlns:p14="http://schemas.microsoft.com/office/powerpoint/2010/main" val="840381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0FA1F-2BA3-4F40-83AA-F2B26D8820C8}"/>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61B5CBD-8314-4517-84BD-10ED69ECDBB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816C505-3337-4731-9727-C4A2C75C6B0D}"/>
              </a:ext>
            </a:extLst>
          </p:cNvPr>
          <p:cNvSpPr>
            <a:spLocks noGrp="1"/>
          </p:cNvSpPr>
          <p:nvPr>
            <p:ph type="dt" sz="half" idx="10"/>
          </p:nvPr>
        </p:nvSpPr>
        <p:spPr/>
        <p:txBody>
          <a:bodyPr/>
          <a:lstStyle/>
          <a:p>
            <a:fld id="{D8AE1FAE-CD45-45EC-8AEC-76FBDAA90B2D}" type="datetimeFigureOut">
              <a:rPr lang="en-AU" smtClean="0"/>
              <a:t>19/05/2025</a:t>
            </a:fld>
            <a:endParaRPr lang="en-AU"/>
          </a:p>
        </p:txBody>
      </p:sp>
      <p:sp>
        <p:nvSpPr>
          <p:cNvPr id="5" name="Footer Placeholder 4">
            <a:extLst>
              <a:ext uri="{FF2B5EF4-FFF2-40B4-BE49-F238E27FC236}">
                <a16:creationId xmlns:a16="http://schemas.microsoft.com/office/drawing/2014/main" id="{5BCFC77B-DF40-4DE6-AEEE-8D2B8DAFC65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BD04BD7-03EE-488D-ADAE-0AF9BAFDEB84}"/>
              </a:ext>
            </a:extLst>
          </p:cNvPr>
          <p:cNvSpPr>
            <a:spLocks noGrp="1"/>
          </p:cNvSpPr>
          <p:nvPr>
            <p:ph type="sldNum" sz="quarter" idx="12"/>
          </p:nvPr>
        </p:nvSpPr>
        <p:spPr/>
        <p:txBody>
          <a:bodyPr/>
          <a:lstStyle/>
          <a:p>
            <a:fld id="{B340683C-8B5E-4EA9-85E8-340089E965FF}" type="slidenum">
              <a:rPr lang="en-AU" smtClean="0"/>
              <a:t>‹#›</a:t>
            </a:fld>
            <a:endParaRPr lang="en-AU"/>
          </a:p>
        </p:txBody>
      </p:sp>
    </p:spTree>
    <p:extLst>
      <p:ext uri="{BB962C8B-B14F-4D97-AF65-F5344CB8AC3E}">
        <p14:creationId xmlns:p14="http://schemas.microsoft.com/office/powerpoint/2010/main" val="3000401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44A4C1-7F35-44DF-972B-8A8E40A7B52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3BBCAF2-65FC-48A0-9E29-67FF673DF45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6D5D60D-B6D0-4DB2-85F6-5E2160F67912}"/>
              </a:ext>
            </a:extLst>
          </p:cNvPr>
          <p:cNvSpPr>
            <a:spLocks noGrp="1"/>
          </p:cNvSpPr>
          <p:nvPr>
            <p:ph type="dt" sz="half" idx="10"/>
          </p:nvPr>
        </p:nvSpPr>
        <p:spPr/>
        <p:txBody>
          <a:bodyPr/>
          <a:lstStyle/>
          <a:p>
            <a:fld id="{D8AE1FAE-CD45-45EC-8AEC-76FBDAA90B2D}" type="datetimeFigureOut">
              <a:rPr lang="en-AU" smtClean="0"/>
              <a:t>19/05/2025</a:t>
            </a:fld>
            <a:endParaRPr lang="en-AU"/>
          </a:p>
        </p:txBody>
      </p:sp>
      <p:sp>
        <p:nvSpPr>
          <p:cNvPr id="5" name="Footer Placeholder 4">
            <a:extLst>
              <a:ext uri="{FF2B5EF4-FFF2-40B4-BE49-F238E27FC236}">
                <a16:creationId xmlns:a16="http://schemas.microsoft.com/office/drawing/2014/main" id="{FC448E6C-8AFA-4719-AD8B-3C531C63F7E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35B2E3D-CD16-4DE4-ADD8-28DFA9B3BB4D}"/>
              </a:ext>
            </a:extLst>
          </p:cNvPr>
          <p:cNvSpPr>
            <a:spLocks noGrp="1"/>
          </p:cNvSpPr>
          <p:nvPr>
            <p:ph type="sldNum" sz="quarter" idx="12"/>
          </p:nvPr>
        </p:nvSpPr>
        <p:spPr/>
        <p:txBody>
          <a:bodyPr/>
          <a:lstStyle/>
          <a:p>
            <a:fld id="{B340683C-8B5E-4EA9-85E8-340089E965FF}" type="slidenum">
              <a:rPr lang="en-AU" smtClean="0"/>
              <a:t>‹#›</a:t>
            </a:fld>
            <a:endParaRPr lang="en-AU"/>
          </a:p>
        </p:txBody>
      </p:sp>
    </p:spTree>
    <p:extLst>
      <p:ext uri="{BB962C8B-B14F-4D97-AF65-F5344CB8AC3E}">
        <p14:creationId xmlns:p14="http://schemas.microsoft.com/office/powerpoint/2010/main" val="555315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F1E7F-F52C-464B-8402-87F4E711725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3AF3EC4-146A-4854-8875-3DA92B8EF7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D749731-A124-4DDC-A1D3-1D4C05CDF73F}"/>
              </a:ext>
            </a:extLst>
          </p:cNvPr>
          <p:cNvSpPr>
            <a:spLocks noGrp="1"/>
          </p:cNvSpPr>
          <p:nvPr>
            <p:ph type="dt" sz="half" idx="10"/>
          </p:nvPr>
        </p:nvSpPr>
        <p:spPr/>
        <p:txBody>
          <a:bodyPr/>
          <a:lstStyle/>
          <a:p>
            <a:fld id="{D8AE1FAE-CD45-45EC-8AEC-76FBDAA90B2D}" type="datetimeFigureOut">
              <a:rPr lang="en-AU" smtClean="0"/>
              <a:t>19/05/2025</a:t>
            </a:fld>
            <a:endParaRPr lang="en-AU"/>
          </a:p>
        </p:txBody>
      </p:sp>
      <p:sp>
        <p:nvSpPr>
          <p:cNvPr id="5" name="Footer Placeholder 4">
            <a:extLst>
              <a:ext uri="{FF2B5EF4-FFF2-40B4-BE49-F238E27FC236}">
                <a16:creationId xmlns:a16="http://schemas.microsoft.com/office/drawing/2014/main" id="{B1533E1A-CF3D-438E-91D9-BEFDAE395D6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EF8A2C7-F449-43B4-AC97-C2AB6E8CF862}"/>
              </a:ext>
            </a:extLst>
          </p:cNvPr>
          <p:cNvSpPr>
            <a:spLocks noGrp="1"/>
          </p:cNvSpPr>
          <p:nvPr>
            <p:ph type="sldNum" sz="quarter" idx="12"/>
          </p:nvPr>
        </p:nvSpPr>
        <p:spPr/>
        <p:txBody>
          <a:bodyPr/>
          <a:lstStyle/>
          <a:p>
            <a:fld id="{B340683C-8B5E-4EA9-85E8-340089E965FF}" type="slidenum">
              <a:rPr lang="en-AU" smtClean="0"/>
              <a:t>‹#›</a:t>
            </a:fld>
            <a:endParaRPr lang="en-AU"/>
          </a:p>
        </p:txBody>
      </p:sp>
    </p:spTree>
    <p:extLst>
      <p:ext uri="{BB962C8B-B14F-4D97-AF65-F5344CB8AC3E}">
        <p14:creationId xmlns:p14="http://schemas.microsoft.com/office/powerpoint/2010/main" val="219518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61A88-7A21-4340-BC68-88A0B307DE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B4146F98-8CB6-43BD-AC63-37EFC62EF0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C414C5D-8500-4763-8FDD-4070668AD960}"/>
              </a:ext>
            </a:extLst>
          </p:cNvPr>
          <p:cNvSpPr>
            <a:spLocks noGrp="1"/>
          </p:cNvSpPr>
          <p:nvPr>
            <p:ph type="dt" sz="half" idx="10"/>
          </p:nvPr>
        </p:nvSpPr>
        <p:spPr/>
        <p:txBody>
          <a:bodyPr/>
          <a:lstStyle/>
          <a:p>
            <a:fld id="{D8AE1FAE-CD45-45EC-8AEC-76FBDAA90B2D}" type="datetimeFigureOut">
              <a:rPr lang="en-AU" smtClean="0"/>
              <a:t>19/05/2025</a:t>
            </a:fld>
            <a:endParaRPr lang="en-AU"/>
          </a:p>
        </p:txBody>
      </p:sp>
      <p:sp>
        <p:nvSpPr>
          <p:cNvPr id="5" name="Footer Placeholder 4">
            <a:extLst>
              <a:ext uri="{FF2B5EF4-FFF2-40B4-BE49-F238E27FC236}">
                <a16:creationId xmlns:a16="http://schemas.microsoft.com/office/drawing/2014/main" id="{00DB7C1D-ADC8-4154-9EE2-47DE5CF61B7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D14CC77-8FA4-4A71-AA68-ED1D2EFDC7B3}"/>
              </a:ext>
            </a:extLst>
          </p:cNvPr>
          <p:cNvSpPr>
            <a:spLocks noGrp="1"/>
          </p:cNvSpPr>
          <p:nvPr>
            <p:ph type="sldNum" sz="quarter" idx="12"/>
          </p:nvPr>
        </p:nvSpPr>
        <p:spPr/>
        <p:txBody>
          <a:bodyPr/>
          <a:lstStyle/>
          <a:p>
            <a:fld id="{B340683C-8B5E-4EA9-85E8-340089E965FF}" type="slidenum">
              <a:rPr lang="en-AU" smtClean="0"/>
              <a:t>‹#›</a:t>
            </a:fld>
            <a:endParaRPr lang="en-AU"/>
          </a:p>
        </p:txBody>
      </p:sp>
    </p:spTree>
    <p:extLst>
      <p:ext uri="{BB962C8B-B14F-4D97-AF65-F5344CB8AC3E}">
        <p14:creationId xmlns:p14="http://schemas.microsoft.com/office/powerpoint/2010/main" val="1949030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41DE5-70E7-4F76-9143-E3425C180DE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4C5FFF6-0B75-43FA-B7BF-CDD4E026382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193D7E5-3982-445A-AE2A-15A68D83738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F42CEDEC-481C-481F-B928-79699E9731E0}"/>
              </a:ext>
            </a:extLst>
          </p:cNvPr>
          <p:cNvSpPr>
            <a:spLocks noGrp="1"/>
          </p:cNvSpPr>
          <p:nvPr>
            <p:ph type="dt" sz="half" idx="10"/>
          </p:nvPr>
        </p:nvSpPr>
        <p:spPr/>
        <p:txBody>
          <a:bodyPr/>
          <a:lstStyle/>
          <a:p>
            <a:fld id="{D8AE1FAE-CD45-45EC-8AEC-76FBDAA90B2D}" type="datetimeFigureOut">
              <a:rPr lang="en-AU" smtClean="0"/>
              <a:t>19/05/2025</a:t>
            </a:fld>
            <a:endParaRPr lang="en-AU"/>
          </a:p>
        </p:txBody>
      </p:sp>
      <p:sp>
        <p:nvSpPr>
          <p:cNvPr id="6" name="Footer Placeholder 5">
            <a:extLst>
              <a:ext uri="{FF2B5EF4-FFF2-40B4-BE49-F238E27FC236}">
                <a16:creationId xmlns:a16="http://schemas.microsoft.com/office/drawing/2014/main" id="{E460DF67-2D61-4AC4-940B-AF52275BDDC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924A12F-0F30-4726-91A9-A335225A6F00}"/>
              </a:ext>
            </a:extLst>
          </p:cNvPr>
          <p:cNvSpPr>
            <a:spLocks noGrp="1"/>
          </p:cNvSpPr>
          <p:nvPr>
            <p:ph type="sldNum" sz="quarter" idx="12"/>
          </p:nvPr>
        </p:nvSpPr>
        <p:spPr/>
        <p:txBody>
          <a:bodyPr/>
          <a:lstStyle/>
          <a:p>
            <a:fld id="{B340683C-8B5E-4EA9-85E8-340089E965FF}" type="slidenum">
              <a:rPr lang="en-AU" smtClean="0"/>
              <a:t>‹#›</a:t>
            </a:fld>
            <a:endParaRPr lang="en-AU"/>
          </a:p>
        </p:txBody>
      </p:sp>
    </p:spTree>
    <p:extLst>
      <p:ext uri="{BB962C8B-B14F-4D97-AF65-F5344CB8AC3E}">
        <p14:creationId xmlns:p14="http://schemas.microsoft.com/office/powerpoint/2010/main" val="3199438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3CF75-ACE4-433D-84D7-9B9A71C399FD}"/>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56994E6-1DDB-4D49-A381-AF1C625B96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7C5EB26-D4E7-4F9F-B259-69F2AD19D1C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D031CCF3-484E-4447-BD70-8EC1871A9B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9655652-3D75-4640-8DD2-C6210F5B1F4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29904262-DCE9-475F-8974-D56C39E080EE}"/>
              </a:ext>
            </a:extLst>
          </p:cNvPr>
          <p:cNvSpPr>
            <a:spLocks noGrp="1"/>
          </p:cNvSpPr>
          <p:nvPr>
            <p:ph type="dt" sz="half" idx="10"/>
          </p:nvPr>
        </p:nvSpPr>
        <p:spPr/>
        <p:txBody>
          <a:bodyPr/>
          <a:lstStyle/>
          <a:p>
            <a:fld id="{D8AE1FAE-CD45-45EC-8AEC-76FBDAA90B2D}" type="datetimeFigureOut">
              <a:rPr lang="en-AU" smtClean="0"/>
              <a:t>19/05/2025</a:t>
            </a:fld>
            <a:endParaRPr lang="en-AU"/>
          </a:p>
        </p:txBody>
      </p:sp>
      <p:sp>
        <p:nvSpPr>
          <p:cNvPr id="8" name="Footer Placeholder 7">
            <a:extLst>
              <a:ext uri="{FF2B5EF4-FFF2-40B4-BE49-F238E27FC236}">
                <a16:creationId xmlns:a16="http://schemas.microsoft.com/office/drawing/2014/main" id="{DEC2AB9D-A1E3-4EE9-979E-4BD565CD4DAF}"/>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C13C7EAB-D6E2-4311-84E2-AEC4B2D1759D}"/>
              </a:ext>
            </a:extLst>
          </p:cNvPr>
          <p:cNvSpPr>
            <a:spLocks noGrp="1"/>
          </p:cNvSpPr>
          <p:nvPr>
            <p:ph type="sldNum" sz="quarter" idx="12"/>
          </p:nvPr>
        </p:nvSpPr>
        <p:spPr/>
        <p:txBody>
          <a:bodyPr/>
          <a:lstStyle/>
          <a:p>
            <a:fld id="{B340683C-8B5E-4EA9-85E8-340089E965FF}" type="slidenum">
              <a:rPr lang="en-AU" smtClean="0"/>
              <a:t>‹#›</a:t>
            </a:fld>
            <a:endParaRPr lang="en-AU"/>
          </a:p>
        </p:txBody>
      </p:sp>
    </p:spTree>
    <p:extLst>
      <p:ext uri="{BB962C8B-B14F-4D97-AF65-F5344CB8AC3E}">
        <p14:creationId xmlns:p14="http://schemas.microsoft.com/office/powerpoint/2010/main" val="2786600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9D5A5-D6BD-4E1B-82CB-8F0F7B34AADF}"/>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3A33A565-E354-417B-BA64-E790AC5C27B3}"/>
              </a:ext>
            </a:extLst>
          </p:cNvPr>
          <p:cNvSpPr>
            <a:spLocks noGrp="1"/>
          </p:cNvSpPr>
          <p:nvPr>
            <p:ph type="dt" sz="half" idx="10"/>
          </p:nvPr>
        </p:nvSpPr>
        <p:spPr/>
        <p:txBody>
          <a:bodyPr/>
          <a:lstStyle/>
          <a:p>
            <a:fld id="{D8AE1FAE-CD45-45EC-8AEC-76FBDAA90B2D}" type="datetimeFigureOut">
              <a:rPr lang="en-AU" smtClean="0"/>
              <a:t>19/05/2025</a:t>
            </a:fld>
            <a:endParaRPr lang="en-AU"/>
          </a:p>
        </p:txBody>
      </p:sp>
      <p:sp>
        <p:nvSpPr>
          <p:cNvPr id="4" name="Footer Placeholder 3">
            <a:extLst>
              <a:ext uri="{FF2B5EF4-FFF2-40B4-BE49-F238E27FC236}">
                <a16:creationId xmlns:a16="http://schemas.microsoft.com/office/drawing/2014/main" id="{178A4230-B726-4D4A-BD1F-33500B22C757}"/>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3DE0A312-2C77-4EAE-8DA2-6EAF2AACEC10}"/>
              </a:ext>
            </a:extLst>
          </p:cNvPr>
          <p:cNvSpPr>
            <a:spLocks noGrp="1"/>
          </p:cNvSpPr>
          <p:nvPr>
            <p:ph type="sldNum" sz="quarter" idx="12"/>
          </p:nvPr>
        </p:nvSpPr>
        <p:spPr/>
        <p:txBody>
          <a:bodyPr/>
          <a:lstStyle/>
          <a:p>
            <a:fld id="{B340683C-8B5E-4EA9-85E8-340089E965FF}" type="slidenum">
              <a:rPr lang="en-AU" smtClean="0"/>
              <a:t>‹#›</a:t>
            </a:fld>
            <a:endParaRPr lang="en-AU"/>
          </a:p>
        </p:txBody>
      </p:sp>
    </p:spTree>
    <p:extLst>
      <p:ext uri="{BB962C8B-B14F-4D97-AF65-F5344CB8AC3E}">
        <p14:creationId xmlns:p14="http://schemas.microsoft.com/office/powerpoint/2010/main" val="360442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C8EABF-7745-462A-BB0F-EF6D4E6745C5}"/>
              </a:ext>
            </a:extLst>
          </p:cNvPr>
          <p:cNvSpPr>
            <a:spLocks noGrp="1"/>
          </p:cNvSpPr>
          <p:nvPr>
            <p:ph type="dt" sz="half" idx="10"/>
          </p:nvPr>
        </p:nvSpPr>
        <p:spPr/>
        <p:txBody>
          <a:bodyPr/>
          <a:lstStyle/>
          <a:p>
            <a:fld id="{D8AE1FAE-CD45-45EC-8AEC-76FBDAA90B2D}" type="datetimeFigureOut">
              <a:rPr lang="en-AU" smtClean="0"/>
              <a:t>19/05/2025</a:t>
            </a:fld>
            <a:endParaRPr lang="en-AU"/>
          </a:p>
        </p:txBody>
      </p:sp>
      <p:sp>
        <p:nvSpPr>
          <p:cNvPr id="3" name="Footer Placeholder 2">
            <a:extLst>
              <a:ext uri="{FF2B5EF4-FFF2-40B4-BE49-F238E27FC236}">
                <a16:creationId xmlns:a16="http://schemas.microsoft.com/office/drawing/2014/main" id="{0425DE1D-3D7B-4E24-90D0-60F75923917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22708E84-9101-4D42-B431-6279B166CDF4}"/>
              </a:ext>
            </a:extLst>
          </p:cNvPr>
          <p:cNvSpPr>
            <a:spLocks noGrp="1"/>
          </p:cNvSpPr>
          <p:nvPr>
            <p:ph type="sldNum" sz="quarter" idx="12"/>
          </p:nvPr>
        </p:nvSpPr>
        <p:spPr/>
        <p:txBody>
          <a:bodyPr/>
          <a:lstStyle/>
          <a:p>
            <a:fld id="{B340683C-8B5E-4EA9-85E8-340089E965FF}" type="slidenum">
              <a:rPr lang="en-AU" smtClean="0"/>
              <a:t>‹#›</a:t>
            </a:fld>
            <a:endParaRPr lang="en-AU"/>
          </a:p>
        </p:txBody>
      </p:sp>
    </p:spTree>
    <p:extLst>
      <p:ext uri="{BB962C8B-B14F-4D97-AF65-F5344CB8AC3E}">
        <p14:creationId xmlns:p14="http://schemas.microsoft.com/office/powerpoint/2010/main" val="3163659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30476-BD8A-4477-99CB-615C94B15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499FFE2B-8A6C-401F-921C-2F2CC8F8CB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E3D8757F-1D81-439C-9D5B-6014855C0A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C59067B-CB3B-4155-9D02-EE3CBFAAC203}"/>
              </a:ext>
            </a:extLst>
          </p:cNvPr>
          <p:cNvSpPr>
            <a:spLocks noGrp="1"/>
          </p:cNvSpPr>
          <p:nvPr>
            <p:ph type="dt" sz="half" idx="10"/>
          </p:nvPr>
        </p:nvSpPr>
        <p:spPr/>
        <p:txBody>
          <a:bodyPr/>
          <a:lstStyle/>
          <a:p>
            <a:fld id="{D8AE1FAE-CD45-45EC-8AEC-76FBDAA90B2D}" type="datetimeFigureOut">
              <a:rPr lang="en-AU" smtClean="0"/>
              <a:t>19/05/2025</a:t>
            </a:fld>
            <a:endParaRPr lang="en-AU"/>
          </a:p>
        </p:txBody>
      </p:sp>
      <p:sp>
        <p:nvSpPr>
          <p:cNvPr id="6" name="Footer Placeholder 5">
            <a:extLst>
              <a:ext uri="{FF2B5EF4-FFF2-40B4-BE49-F238E27FC236}">
                <a16:creationId xmlns:a16="http://schemas.microsoft.com/office/drawing/2014/main" id="{4AEA3700-8E77-4492-9FDF-450F8526555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E5A7965-5271-4BF4-8A49-A5054B0D519B}"/>
              </a:ext>
            </a:extLst>
          </p:cNvPr>
          <p:cNvSpPr>
            <a:spLocks noGrp="1"/>
          </p:cNvSpPr>
          <p:nvPr>
            <p:ph type="sldNum" sz="quarter" idx="12"/>
          </p:nvPr>
        </p:nvSpPr>
        <p:spPr/>
        <p:txBody>
          <a:bodyPr/>
          <a:lstStyle/>
          <a:p>
            <a:fld id="{B340683C-8B5E-4EA9-85E8-340089E965FF}" type="slidenum">
              <a:rPr lang="en-AU" smtClean="0"/>
              <a:t>‹#›</a:t>
            </a:fld>
            <a:endParaRPr lang="en-AU"/>
          </a:p>
        </p:txBody>
      </p:sp>
    </p:spTree>
    <p:extLst>
      <p:ext uri="{BB962C8B-B14F-4D97-AF65-F5344CB8AC3E}">
        <p14:creationId xmlns:p14="http://schemas.microsoft.com/office/powerpoint/2010/main" val="2620121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4B372-3690-4416-8FDF-1865E97849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2494D6C-49FF-4867-86D3-9488FA0F22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BBCA4AF4-9E3D-4F8F-A2B3-6C64EF8409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D0E116A-EAB7-4841-983D-5FBD17C09521}"/>
              </a:ext>
            </a:extLst>
          </p:cNvPr>
          <p:cNvSpPr>
            <a:spLocks noGrp="1"/>
          </p:cNvSpPr>
          <p:nvPr>
            <p:ph type="dt" sz="half" idx="10"/>
          </p:nvPr>
        </p:nvSpPr>
        <p:spPr/>
        <p:txBody>
          <a:bodyPr/>
          <a:lstStyle/>
          <a:p>
            <a:fld id="{D8AE1FAE-CD45-45EC-8AEC-76FBDAA90B2D}" type="datetimeFigureOut">
              <a:rPr lang="en-AU" smtClean="0"/>
              <a:t>19/05/2025</a:t>
            </a:fld>
            <a:endParaRPr lang="en-AU"/>
          </a:p>
        </p:txBody>
      </p:sp>
      <p:sp>
        <p:nvSpPr>
          <p:cNvPr id="6" name="Footer Placeholder 5">
            <a:extLst>
              <a:ext uri="{FF2B5EF4-FFF2-40B4-BE49-F238E27FC236}">
                <a16:creationId xmlns:a16="http://schemas.microsoft.com/office/drawing/2014/main" id="{5E3F085E-16A1-41C1-A5E8-38B433A6895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3857297-8A0C-4951-ADFF-72F672A45FC5}"/>
              </a:ext>
            </a:extLst>
          </p:cNvPr>
          <p:cNvSpPr>
            <a:spLocks noGrp="1"/>
          </p:cNvSpPr>
          <p:nvPr>
            <p:ph type="sldNum" sz="quarter" idx="12"/>
          </p:nvPr>
        </p:nvSpPr>
        <p:spPr/>
        <p:txBody>
          <a:bodyPr/>
          <a:lstStyle/>
          <a:p>
            <a:fld id="{B340683C-8B5E-4EA9-85E8-340089E965FF}" type="slidenum">
              <a:rPr lang="en-AU" smtClean="0"/>
              <a:t>‹#›</a:t>
            </a:fld>
            <a:endParaRPr lang="en-AU"/>
          </a:p>
        </p:txBody>
      </p:sp>
    </p:spTree>
    <p:extLst>
      <p:ext uri="{BB962C8B-B14F-4D97-AF65-F5344CB8AC3E}">
        <p14:creationId xmlns:p14="http://schemas.microsoft.com/office/powerpoint/2010/main" val="2163090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F42D97-11EB-478C-B954-0A7EA94225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65FDA62-3B0A-492A-BE62-05D26112DF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76CDDE3-8EC4-4206-851F-0618D33E0E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AE1FAE-CD45-45EC-8AEC-76FBDAA90B2D}" type="datetimeFigureOut">
              <a:rPr lang="en-AU" smtClean="0"/>
              <a:t>19/05/2025</a:t>
            </a:fld>
            <a:endParaRPr lang="en-AU"/>
          </a:p>
        </p:txBody>
      </p:sp>
      <p:sp>
        <p:nvSpPr>
          <p:cNvPr id="5" name="Footer Placeholder 4">
            <a:extLst>
              <a:ext uri="{FF2B5EF4-FFF2-40B4-BE49-F238E27FC236}">
                <a16:creationId xmlns:a16="http://schemas.microsoft.com/office/drawing/2014/main" id="{923ED254-B5D7-42A9-A609-C976B4174F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A19D71B2-7B98-48FC-9BE5-6CAF0B7C8A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40683C-8B5E-4EA9-85E8-340089E965FF}" type="slidenum">
              <a:rPr lang="en-AU" smtClean="0"/>
              <a:t>‹#›</a:t>
            </a:fld>
            <a:endParaRPr lang="en-AU"/>
          </a:p>
        </p:txBody>
      </p:sp>
    </p:spTree>
    <p:extLst>
      <p:ext uri="{BB962C8B-B14F-4D97-AF65-F5344CB8AC3E}">
        <p14:creationId xmlns:p14="http://schemas.microsoft.com/office/powerpoint/2010/main" val="40743660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740.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210.png"/><Relationship Id="rId3" Type="http://schemas.openxmlformats.org/officeDocument/2006/relationships/image" Target="../media/image38.png"/><Relationship Id="rId7" Type="http://schemas.openxmlformats.org/officeDocument/2006/relationships/image" Target="../media/image151.png"/><Relationship Id="rId2" Type="http://schemas.openxmlformats.org/officeDocument/2006/relationships/image" Target="../media/image37.png"/><Relationship Id="rId16"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141.png"/><Relationship Id="rId11" Type="http://schemas.openxmlformats.org/officeDocument/2006/relationships/image" Target="../media/image190.png"/><Relationship Id="rId5" Type="http://schemas.openxmlformats.org/officeDocument/2006/relationships/image" Target="../media/image131.png"/><Relationship Id="rId15" Type="http://schemas.openxmlformats.org/officeDocument/2006/relationships/image" Target="../media/image78.png"/><Relationship Id="rId10" Type="http://schemas.openxmlformats.org/officeDocument/2006/relationships/image" Target="../media/image181.png"/><Relationship Id="rId9" Type="http://schemas.openxmlformats.org/officeDocument/2006/relationships/image" Target="../media/image171.png"/><Relationship Id="rId1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3.gif"/><Relationship Id="rId5" Type="http://schemas.openxmlformats.org/officeDocument/2006/relationships/image" Target="../media/image42.gif"/><Relationship Id="rId4" Type="http://schemas.openxmlformats.org/officeDocument/2006/relationships/image" Target="../media/image371.png"/></Relationships>
</file>

<file path=ppt/slides/_rels/slide23.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321.png"/><Relationship Id="rId3" Type="http://schemas.openxmlformats.org/officeDocument/2006/relationships/image" Target="../media/image200.png"/><Relationship Id="rId7" Type="http://schemas.openxmlformats.org/officeDocument/2006/relationships/image" Target="../media/image130.png"/><Relationship Id="rId12" Type="http://schemas.openxmlformats.org/officeDocument/2006/relationships/image" Target="../media/image180.png"/><Relationship Id="rId2" Type="http://schemas.openxmlformats.org/officeDocument/2006/relationships/image" Target="../media/image44.jpg"/><Relationship Id="rId1" Type="http://schemas.openxmlformats.org/officeDocument/2006/relationships/slideLayout" Target="../slideLayouts/slideLayout6.xml"/><Relationship Id="rId6" Type="http://schemas.openxmlformats.org/officeDocument/2006/relationships/image" Target="../media/image120.png"/><Relationship Id="rId11" Type="http://schemas.openxmlformats.org/officeDocument/2006/relationships/image" Target="../media/image170.png"/><Relationship Id="rId5" Type="http://schemas.openxmlformats.org/officeDocument/2006/relationships/image" Target="../media/image311.png"/><Relationship Id="rId10" Type="http://schemas.openxmlformats.org/officeDocument/2006/relationships/image" Target="../media/image160.png"/><Relationship Id="rId4" Type="http://schemas.openxmlformats.org/officeDocument/2006/relationships/image" Target="../media/image380.png"/><Relationship Id="rId9" Type="http://schemas.openxmlformats.org/officeDocument/2006/relationships/image" Target="../media/image150.png"/></Relationships>
</file>

<file path=ppt/slides/_rels/slide24.xml.rels><?xml version="1.0" encoding="UTF-8" standalone="yes"?>
<Relationships xmlns="http://schemas.openxmlformats.org/package/2006/relationships"><Relationship Id="rId8" Type="http://schemas.openxmlformats.org/officeDocument/2006/relationships/image" Target="../media/image460.png"/><Relationship Id="rId13" Type="http://schemas.openxmlformats.org/officeDocument/2006/relationships/image" Target="../media/image350.png"/><Relationship Id="rId3" Type="http://schemas.openxmlformats.org/officeDocument/2006/relationships/image" Target="../media/image411.png"/><Relationship Id="rId7" Type="http://schemas.openxmlformats.org/officeDocument/2006/relationships/image" Target="../media/image450.png"/><Relationship Id="rId12" Type="http://schemas.openxmlformats.org/officeDocument/2006/relationships/image" Target="../media/image340.png"/><Relationship Id="rId17" Type="http://schemas.openxmlformats.org/officeDocument/2006/relationships/image" Target="../media/image211.png"/><Relationship Id="rId2" Type="http://schemas.openxmlformats.org/officeDocument/2006/relationships/image" Target="../media/image44.jpg"/><Relationship Id="rId16" Type="http://schemas.openxmlformats.org/officeDocument/2006/relationships/image" Target="../media/image390.png"/><Relationship Id="rId1" Type="http://schemas.openxmlformats.org/officeDocument/2006/relationships/slideLayout" Target="../slideLayouts/slideLayout6.xml"/><Relationship Id="rId6" Type="http://schemas.openxmlformats.org/officeDocument/2006/relationships/image" Target="../media/image440.png"/><Relationship Id="rId11" Type="http://schemas.openxmlformats.org/officeDocument/2006/relationships/image" Target="../media/image490.png"/><Relationship Id="rId5" Type="http://schemas.openxmlformats.org/officeDocument/2006/relationships/image" Target="../media/image430.png"/><Relationship Id="rId15" Type="http://schemas.openxmlformats.org/officeDocument/2006/relationships/image" Target="../media/image3700.png"/><Relationship Id="rId10" Type="http://schemas.openxmlformats.org/officeDocument/2006/relationships/image" Target="../media/image330.png"/><Relationship Id="rId4" Type="http://schemas.openxmlformats.org/officeDocument/2006/relationships/image" Target="../media/image421.png"/><Relationship Id="rId9" Type="http://schemas.openxmlformats.org/officeDocument/2006/relationships/image" Target="../media/image470.png"/><Relationship Id="rId14" Type="http://schemas.openxmlformats.org/officeDocument/2006/relationships/image" Target="../media/image36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60.png"/><Relationship Id="rId5" Type="http://schemas.openxmlformats.org/officeDocument/2006/relationships/image" Target="../media/image230.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3.png"/><Relationship Id="rId7" Type="http://schemas.openxmlformats.org/officeDocument/2006/relationships/image" Target="../media/image48.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3" Type="http://schemas.openxmlformats.org/officeDocument/2006/relationships/image" Target="NULL"/><Relationship Id="rId7" Type="http://schemas.openxmlformats.org/officeDocument/2006/relationships/image" Target="../media/image17.png"/><Relationship Id="rId12" Type="http://schemas.openxmlformats.org/officeDocument/2006/relationships/image" Target="../media/image13.png"/><Relationship Id="rId2"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media/image20.png"/><Relationship Id="rId10" Type="http://schemas.openxmlformats.org/officeDocument/2006/relationships/image" Target="NULL"/><Relationship Id="rId4" Type="http://schemas.openxmlformats.org/officeDocument/2006/relationships/image" Target="../media/image16.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98453A1-371A-4224-8F33-605E8FA4B314}"/>
              </a:ext>
            </a:extLst>
          </p:cNvPr>
          <p:cNvPicPr>
            <a:picLocks noChangeAspect="1"/>
          </p:cNvPicPr>
          <p:nvPr/>
        </p:nvPicPr>
        <p:blipFill>
          <a:blip r:embed="rId2">
            <a:clrChange>
              <a:clrFrom>
                <a:srgbClr val="F9F9F9"/>
              </a:clrFrom>
              <a:clrTo>
                <a:srgbClr val="F9F9F9">
                  <a:alpha val="0"/>
                </a:srgbClr>
              </a:clrTo>
            </a:clrChange>
            <a:extLst>
              <a:ext uri="{28A0092B-C50C-407E-A947-70E740481C1C}">
                <a14:useLocalDpi xmlns:a14="http://schemas.microsoft.com/office/drawing/2010/main" val="0"/>
              </a:ext>
            </a:extLst>
          </a:blip>
          <a:stretch>
            <a:fillRect/>
          </a:stretch>
        </p:blipFill>
        <p:spPr>
          <a:xfrm>
            <a:off x="361470" y="383586"/>
            <a:ext cx="8572500" cy="6858000"/>
          </a:xfrm>
          <a:prstGeom prst="rect">
            <a:avLst/>
          </a:prstGeom>
        </p:spPr>
      </p:pic>
      <p:pic>
        <p:nvPicPr>
          <p:cNvPr id="11" name="図 10">
            <a:extLst>
              <a:ext uri="{FF2B5EF4-FFF2-40B4-BE49-F238E27FC236}">
                <a16:creationId xmlns:a16="http://schemas.microsoft.com/office/drawing/2014/main" id="{AFCE051C-8C74-0B92-1DF6-003535B6961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15110" y="5613922"/>
            <a:ext cx="2412843" cy="1001330"/>
          </a:xfrm>
          <a:prstGeom prst="rect">
            <a:avLst/>
          </a:prstGeom>
        </p:spPr>
      </p:pic>
      <p:sp>
        <p:nvSpPr>
          <p:cNvPr id="3" name="Subtitle 2">
            <a:extLst>
              <a:ext uri="{FF2B5EF4-FFF2-40B4-BE49-F238E27FC236}">
                <a16:creationId xmlns:a16="http://schemas.microsoft.com/office/drawing/2014/main" id="{C64FDF2E-2625-4C6C-8477-CB277D95A6F4}"/>
              </a:ext>
            </a:extLst>
          </p:cNvPr>
          <p:cNvSpPr>
            <a:spLocks noGrp="1"/>
          </p:cNvSpPr>
          <p:nvPr>
            <p:ph type="subTitle" idx="1"/>
          </p:nvPr>
        </p:nvSpPr>
        <p:spPr>
          <a:xfrm>
            <a:off x="2767913" y="3571510"/>
            <a:ext cx="9144000" cy="2320968"/>
          </a:xfrm>
        </p:spPr>
        <p:txBody>
          <a:bodyPr>
            <a:normAutofit/>
          </a:bodyPr>
          <a:lstStyle/>
          <a:p>
            <a:pPr algn="r"/>
            <a:r>
              <a:rPr lang="ja-JP" altLang="en-US" sz="7200" dirty="0">
                <a:solidFill>
                  <a:schemeClr val="accent1">
                    <a:lumMod val="75000"/>
                  </a:schemeClr>
                </a:solidFill>
                <a:latin typeface="+mj-lt"/>
                <a:ea typeface="+mj-ea"/>
              </a:rPr>
              <a:t>平井遼介</a:t>
            </a:r>
            <a:endParaRPr lang="en-AU" altLang="ja-JP" sz="7200" dirty="0">
              <a:solidFill>
                <a:schemeClr val="accent1">
                  <a:lumMod val="75000"/>
                </a:schemeClr>
              </a:solidFill>
              <a:latin typeface="+mj-lt"/>
              <a:ea typeface="+mj-ea"/>
            </a:endParaRPr>
          </a:p>
          <a:p>
            <a:pPr algn="r"/>
            <a:r>
              <a:rPr lang="en-AU" sz="3600" dirty="0">
                <a:latin typeface="+mj-lt"/>
                <a:ea typeface="+mj-ea"/>
              </a:rPr>
              <a:t> </a:t>
            </a:r>
            <a:r>
              <a:rPr lang="ja-JP" altLang="en-US" sz="3600" dirty="0">
                <a:latin typeface="+mj-lt"/>
                <a:ea typeface="+mj-ea"/>
              </a:rPr>
              <a:t>理化学研究所・モナッシュ大</a:t>
            </a:r>
            <a:endParaRPr lang="en-AU" sz="3600" dirty="0">
              <a:latin typeface="+mj-lt"/>
              <a:ea typeface="+mj-ea"/>
            </a:endParaRPr>
          </a:p>
        </p:txBody>
      </p:sp>
      <p:pic>
        <p:nvPicPr>
          <p:cNvPr id="7" name="Picture 6">
            <a:extLst>
              <a:ext uri="{FF2B5EF4-FFF2-40B4-BE49-F238E27FC236}">
                <a16:creationId xmlns:a16="http://schemas.microsoft.com/office/drawing/2014/main" id="{4749BE7A-EBB0-4442-8BAA-E92981C8693D}"/>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7162" b="11756"/>
          <a:stretch/>
        </p:blipFill>
        <p:spPr>
          <a:xfrm>
            <a:off x="3145011" y="5697183"/>
            <a:ext cx="1876499" cy="845283"/>
          </a:xfrm>
          <a:prstGeom prst="rect">
            <a:avLst/>
          </a:prstGeom>
        </p:spPr>
      </p:pic>
      <p:sp>
        <p:nvSpPr>
          <p:cNvPr id="10" name="Rectangle 9">
            <a:extLst>
              <a:ext uri="{FF2B5EF4-FFF2-40B4-BE49-F238E27FC236}">
                <a16:creationId xmlns:a16="http://schemas.microsoft.com/office/drawing/2014/main" id="{16F851F1-A50F-4990-B055-9B8A18B78999}"/>
              </a:ext>
            </a:extLst>
          </p:cNvPr>
          <p:cNvSpPr/>
          <p:nvPr/>
        </p:nvSpPr>
        <p:spPr>
          <a:xfrm>
            <a:off x="2966398" y="6474984"/>
            <a:ext cx="9225602" cy="369332"/>
          </a:xfrm>
          <a:prstGeom prst="rect">
            <a:avLst/>
          </a:prstGeom>
        </p:spPr>
        <p:txBody>
          <a:bodyPr wrap="none">
            <a:spAutoFit/>
          </a:bodyPr>
          <a:lstStyle/>
          <a:p>
            <a:r>
              <a:rPr lang="ja-JP" altLang="en-US" dirty="0"/>
              <a:t>～中性子星の観測と理論～　研究活性化ワークショップ </a:t>
            </a:r>
            <a:r>
              <a:rPr lang="en-US" altLang="ja-JP" dirty="0"/>
              <a:t>2025</a:t>
            </a:r>
            <a:r>
              <a:rPr lang="en-GB" dirty="0"/>
              <a:t>@ </a:t>
            </a:r>
            <a:r>
              <a:rPr lang="ja-JP" altLang="en-US" dirty="0"/>
              <a:t>理化学研究所</a:t>
            </a:r>
            <a:r>
              <a:rPr lang="en-GB" dirty="0"/>
              <a:t> 20/5/2025</a:t>
            </a:r>
          </a:p>
        </p:txBody>
      </p:sp>
      <p:sp>
        <p:nvSpPr>
          <p:cNvPr id="13" name="Rectangle 12">
            <a:extLst>
              <a:ext uri="{FF2B5EF4-FFF2-40B4-BE49-F238E27FC236}">
                <a16:creationId xmlns:a16="http://schemas.microsoft.com/office/drawing/2014/main" id="{902CFAD2-CB15-48E9-BDF7-653712F9C7D0}"/>
              </a:ext>
            </a:extLst>
          </p:cNvPr>
          <p:cNvSpPr/>
          <p:nvPr/>
        </p:nvSpPr>
        <p:spPr>
          <a:xfrm>
            <a:off x="3830595" y="263611"/>
            <a:ext cx="1886464" cy="701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Picture 13">
            <a:extLst>
              <a:ext uri="{FF2B5EF4-FFF2-40B4-BE49-F238E27FC236}">
                <a16:creationId xmlns:a16="http://schemas.microsoft.com/office/drawing/2014/main" id="{2E2BC4A2-D392-4497-8187-C7281AA32D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835" y="5300046"/>
            <a:ext cx="2841714" cy="1136982"/>
          </a:xfrm>
          <a:prstGeom prst="rect">
            <a:avLst/>
          </a:prstGeom>
        </p:spPr>
      </p:pic>
      <p:sp>
        <p:nvSpPr>
          <p:cNvPr id="8" name="Rectangle 7">
            <a:extLst>
              <a:ext uri="{FF2B5EF4-FFF2-40B4-BE49-F238E27FC236}">
                <a16:creationId xmlns:a16="http://schemas.microsoft.com/office/drawing/2014/main" id="{C2ACD0A7-1E78-4927-A51D-27AB1E7D9716}"/>
              </a:ext>
            </a:extLst>
          </p:cNvPr>
          <p:cNvSpPr/>
          <p:nvPr/>
        </p:nvSpPr>
        <p:spPr>
          <a:xfrm>
            <a:off x="3830596" y="847288"/>
            <a:ext cx="1244744" cy="436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714BC638-E1E8-4465-9C82-A252C40BDADD}"/>
              </a:ext>
            </a:extLst>
          </p:cNvPr>
          <p:cNvSpPr>
            <a:spLocks noGrp="1"/>
          </p:cNvSpPr>
          <p:nvPr>
            <p:ph type="ctrTitle"/>
          </p:nvPr>
        </p:nvSpPr>
        <p:spPr>
          <a:xfrm>
            <a:off x="523854" y="-170981"/>
            <a:ext cx="11480058" cy="2975319"/>
          </a:xfrm>
        </p:spPr>
        <p:txBody>
          <a:bodyPr>
            <a:noAutofit/>
          </a:bodyPr>
          <a:lstStyle/>
          <a:p>
            <a:pPr algn="r"/>
            <a:r>
              <a:rPr lang="ja-JP" altLang="en-US" sz="8800" dirty="0">
                <a:latin typeface="+mj-ea"/>
              </a:rPr>
              <a:t>連星系内での中性子星の誕生</a:t>
            </a:r>
            <a:endParaRPr lang="en-AU" sz="8800" dirty="0">
              <a:latin typeface="+mj-ea"/>
            </a:endParaRPr>
          </a:p>
        </p:txBody>
      </p:sp>
      <p:sp>
        <p:nvSpPr>
          <p:cNvPr id="4" name="テキスト ボックス 3">
            <a:extLst>
              <a:ext uri="{FF2B5EF4-FFF2-40B4-BE49-F238E27FC236}">
                <a16:creationId xmlns:a16="http://schemas.microsoft.com/office/drawing/2014/main" id="{0677469A-F980-0C8E-4F84-4BB5E796A480}"/>
              </a:ext>
            </a:extLst>
          </p:cNvPr>
          <p:cNvSpPr txBox="1"/>
          <p:nvPr/>
        </p:nvSpPr>
        <p:spPr>
          <a:xfrm>
            <a:off x="151920" y="3364719"/>
            <a:ext cx="3205942" cy="1477328"/>
          </a:xfrm>
          <a:prstGeom prst="rect">
            <a:avLst/>
          </a:prstGeom>
          <a:noFill/>
        </p:spPr>
        <p:txBody>
          <a:bodyPr wrap="none" rtlCol="0">
            <a:spAutoFit/>
          </a:bodyPr>
          <a:lstStyle/>
          <a:p>
            <a:r>
              <a:rPr kumimoji="1" lang="en-US" altLang="ja-JP" u="sng" dirty="0"/>
              <a:t>Collaborators</a:t>
            </a:r>
          </a:p>
          <a:p>
            <a:r>
              <a:rPr kumimoji="1" lang="en-US" altLang="ja-JP" dirty="0"/>
              <a:t>Philipp</a:t>
            </a:r>
            <a:r>
              <a:rPr kumimoji="1" lang="ja-JP" altLang="en-US" dirty="0"/>
              <a:t> </a:t>
            </a:r>
            <a:r>
              <a:rPr kumimoji="1" lang="en-US" altLang="ja-JP" dirty="0"/>
              <a:t>Podsiadlowski (Oxford)</a:t>
            </a:r>
          </a:p>
          <a:p>
            <a:r>
              <a:rPr kumimoji="1" lang="en-US" altLang="ja-JP" dirty="0"/>
              <a:t>Alex Heger (Monash)</a:t>
            </a:r>
          </a:p>
          <a:p>
            <a:r>
              <a:rPr kumimoji="1" lang="en-US" altLang="ja-JP" dirty="0"/>
              <a:t>Hiroki </a:t>
            </a:r>
            <a:r>
              <a:rPr kumimoji="1" lang="en-US" altLang="ja-JP" dirty="0" err="1"/>
              <a:t>Nagakura</a:t>
            </a:r>
            <a:r>
              <a:rPr kumimoji="1" lang="en-US" altLang="ja-JP" dirty="0"/>
              <a:t> (NAOJ)</a:t>
            </a:r>
          </a:p>
          <a:p>
            <a:r>
              <a:rPr kumimoji="1" lang="en-US" altLang="ja-JP" dirty="0"/>
              <a:t>Ilya</a:t>
            </a:r>
            <a:r>
              <a:rPr kumimoji="1" lang="ja-JP" altLang="en-US" dirty="0"/>
              <a:t> </a:t>
            </a:r>
            <a:r>
              <a:rPr kumimoji="1" lang="en-US" altLang="ja-JP" dirty="0"/>
              <a:t>Mandel (Monash)</a:t>
            </a:r>
          </a:p>
        </p:txBody>
      </p:sp>
    </p:spTree>
    <p:extLst>
      <p:ext uri="{BB962C8B-B14F-4D97-AF65-F5344CB8AC3E}">
        <p14:creationId xmlns:p14="http://schemas.microsoft.com/office/powerpoint/2010/main" val="4246272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41885-33BE-4D43-85AD-58C9CF0EE12C}"/>
              </a:ext>
            </a:extLst>
          </p:cNvPr>
          <p:cNvSpPr>
            <a:spLocks noGrp="1"/>
          </p:cNvSpPr>
          <p:nvPr>
            <p:ph type="title"/>
          </p:nvPr>
        </p:nvSpPr>
        <p:spPr>
          <a:xfrm>
            <a:off x="567381" y="0"/>
            <a:ext cx="11057238" cy="1325563"/>
          </a:xfrm>
        </p:spPr>
        <p:txBody>
          <a:bodyPr/>
          <a:lstStyle/>
          <a:p>
            <a:r>
              <a:rPr lang="en-AU" dirty="0"/>
              <a:t>Massive stars should be treated differently</a:t>
            </a:r>
          </a:p>
        </p:txBody>
      </p:sp>
      <p:sp>
        <p:nvSpPr>
          <p:cNvPr id="3" name="Content Placeholder 2">
            <a:extLst>
              <a:ext uri="{FF2B5EF4-FFF2-40B4-BE49-F238E27FC236}">
                <a16:creationId xmlns:a16="http://schemas.microsoft.com/office/drawing/2014/main" id="{661297B4-F70C-4DB3-B901-04BFF54DB219}"/>
              </a:ext>
            </a:extLst>
          </p:cNvPr>
          <p:cNvSpPr>
            <a:spLocks noGrp="1"/>
          </p:cNvSpPr>
          <p:nvPr>
            <p:ph idx="1"/>
          </p:nvPr>
        </p:nvSpPr>
        <p:spPr>
          <a:xfrm>
            <a:off x="591065" y="1253331"/>
            <a:ext cx="10515600" cy="4351338"/>
          </a:xfrm>
        </p:spPr>
        <p:txBody>
          <a:bodyPr/>
          <a:lstStyle/>
          <a:p>
            <a:r>
              <a:rPr lang="en-AU" dirty="0">
                <a:latin typeface="+mj-lt"/>
              </a:rPr>
              <a:t>Shorter thermal timescales</a:t>
            </a:r>
          </a:p>
          <a:p>
            <a:pPr marL="457200" lvl="1" indent="0">
              <a:buNone/>
            </a:pPr>
            <a:r>
              <a:rPr lang="en-US" altLang="ja-JP" dirty="0">
                <a:solidFill>
                  <a:schemeClr val="accent1">
                    <a:lumMod val="75000"/>
                  </a:schemeClr>
                </a:solidFill>
              </a:rPr>
              <a:t>The energy formalism assumes t</a:t>
            </a:r>
            <a:r>
              <a:rPr lang="en-AU" dirty="0">
                <a:solidFill>
                  <a:schemeClr val="accent1">
                    <a:lumMod val="75000"/>
                  </a:schemeClr>
                </a:solidFill>
              </a:rPr>
              <a:t>he CE phase is an adiabatic process</a:t>
            </a:r>
            <a:br>
              <a:rPr lang="en-AU" dirty="0">
                <a:solidFill>
                  <a:schemeClr val="accent1">
                    <a:lumMod val="75000"/>
                  </a:schemeClr>
                </a:solidFill>
              </a:rPr>
            </a:br>
            <a:r>
              <a:rPr lang="en-AU" dirty="0">
                <a:solidFill>
                  <a:schemeClr val="accent1">
                    <a:lumMod val="75000"/>
                  </a:schemeClr>
                </a:solidFill>
              </a:rPr>
              <a:t>(</a:t>
            </a:r>
            <a:r>
              <a:rPr lang="ja-JP" altLang="en-US" dirty="0">
                <a:solidFill>
                  <a:schemeClr val="accent1">
                    <a:lumMod val="75000"/>
                  </a:schemeClr>
                </a:solidFill>
              </a:rPr>
              <a:t>≒ </a:t>
            </a:r>
            <a:r>
              <a:rPr lang="en-AU" altLang="ja-JP" dirty="0">
                <a:solidFill>
                  <a:schemeClr val="accent1">
                    <a:lumMod val="75000"/>
                  </a:schemeClr>
                </a:solidFill>
              </a:rPr>
              <a:t>the CE phase is much shorter than the thermal timescale)</a:t>
            </a:r>
            <a:br>
              <a:rPr lang="en-AU" altLang="ja-JP" dirty="0">
                <a:solidFill>
                  <a:schemeClr val="accent1">
                    <a:lumMod val="75000"/>
                  </a:schemeClr>
                </a:solidFill>
              </a:rPr>
            </a:br>
            <a:r>
              <a:rPr lang="en-AU" altLang="ja-JP" dirty="0">
                <a:solidFill>
                  <a:schemeClr val="accent1">
                    <a:lumMod val="75000"/>
                  </a:schemeClr>
                </a:solidFill>
              </a:rPr>
              <a:t>This assumptions partially breaks down for massive stars</a:t>
            </a:r>
          </a:p>
          <a:p>
            <a:r>
              <a:rPr lang="en-AU" altLang="ja-JP" dirty="0">
                <a:latin typeface="+mj-lt"/>
              </a:rPr>
              <a:t>Stellar structure is qualitatively different</a:t>
            </a:r>
          </a:p>
          <a:p>
            <a:pPr marL="457200" lvl="1" indent="0">
              <a:buNone/>
            </a:pPr>
            <a:r>
              <a:rPr lang="en-AU" altLang="ja-JP" dirty="0">
                <a:solidFill>
                  <a:schemeClr val="accent1">
                    <a:lumMod val="75000"/>
                  </a:schemeClr>
                </a:solidFill>
              </a:rPr>
              <a:t>Low-mass red giants have clear core-envelope structures</a:t>
            </a:r>
            <a:br>
              <a:rPr lang="en-AU" altLang="ja-JP" dirty="0">
                <a:solidFill>
                  <a:schemeClr val="accent1">
                    <a:lumMod val="75000"/>
                  </a:schemeClr>
                </a:solidFill>
              </a:rPr>
            </a:br>
            <a:r>
              <a:rPr lang="en-AU" altLang="ja-JP" dirty="0">
                <a:solidFill>
                  <a:schemeClr val="accent1">
                    <a:lumMod val="75000"/>
                  </a:schemeClr>
                </a:solidFill>
              </a:rPr>
              <a:t>High-mass red supergiants have a radiative </a:t>
            </a:r>
            <a:r>
              <a:rPr lang="en-AU" altLang="ja-JP" dirty="0" err="1">
                <a:solidFill>
                  <a:schemeClr val="accent1">
                    <a:lumMod val="75000"/>
                  </a:schemeClr>
                </a:solidFill>
              </a:rPr>
              <a:t>intershell</a:t>
            </a:r>
            <a:endParaRPr lang="en-AU" altLang="ja-JP" dirty="0">
              <a:solidFill>
                <a:schemeClr val="accent1">
                  <a:lumMod val="75000"/>
                </a:schemeClr>
              </a:solidFill>
            </a:endParaRPr>
          </a:p>
          <a:p>
            <a:pPr lvl="1"/>
            <a:endParaRPr lang="en-AU" dirty="0"/>
          </a:p>
          <a:p>
            <a:pPr lvl="1"/>
            <a:endParaRPr lang="en-AU" dirty="0"/>
          </a:p>
        </p:txBody>
      </p:sp>
      <p:pic>
        <p:nvPicPr>
          <p:cNvPr id="4" name="Picture 3">
            <a:extLst>
              <a:ext uri="{FF2B5EF4-FFF2-40B4-BE49-F238E27FC236}">
                <a16:creationId xmlns:a16="http://schemas.microsoft.com/office/drawing/2014/main" id="{73127080-05D8-4CEF-8F8C-71857FA8ECD7}"/>
              </a:ext>
            </a:extLst>
          </p:cNvPr>
          <p:cNvPicPr>
            <a:picLocks noChangeAspect="1"/>
          </p:cNvPicPr>
          <p:nvPr/>
        </p:nvPicPr>
        <p:blipFill>
          <a:blip r:embed="rId2"/>
          <a:stretch>
            <a:fillRect/>
          </a:stretch>
        </p:blipFill>
        <p:spPr>
          <a:xfrm>
            <a:off x="1085335" y="4140253"/>
            <a:ext cx="3594847" cy="2564525"/>
          </a:xfrm>
          <a:prstGeom prst="rect">
            <a:avLst/>
          </a:prstGeom>
        </p:spPr>
      </p:pic>
      <p:sp>
        <p:nvSpPr>
          <p:cNvPr id="5" name="Rectangle 4">
            <a:extLst>
              <a:ext uri="{FF2B5EF4-FFF2-40B4-BE49-F238E27FC236}">
                <a16:creationId xmlns:a16="http://schemas.microsoft.com/office/drawing/2014/main" id="{E266DE56-950D-4F13-AE7A-40213045FB9C}"/>
              </a:ext>
            </a:extLst>
          </p:cNvPr>
          <p:cNvSpPr/>
          <p:nvPr/>
        </p:nvSpPr>
        <p:spPr>
          <a:xfrm>
            <a:off x="2273643" y="4308389"/>
            <a:ext cx="337752" cy="1482811"/>
          </a:xfrm>
          <a:prstGeom prst="rect">
            <a:avLst/>
          </a:prstGeom>
          <a:solidFill>
            <a:srgbClr val="BE4A4A">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a:extLst>
              <a:ext uri="{FF2B5EF4-FFF2-40B4-BE49-F238E27FC236}">
                <a16:creationId xmlns:a16="http://schemas.microsoft.com/office/drawing/2014/main" id="{A967912A-7B85-4739-8C4D-1D11ED08A373}"/>
              </a:ext>
            </a:extLst>
          </p:cNvPr>
          <p:cNvSpPr txBox="1"/>
          <p:nvPr/>
        </p:nvSpPr>
        <p:spPr>
          <a:xfrm rot="16200000">
            <a:off x="1715465" y="4661595"/>
            <a:ext cx="1075744" cy="369332"/>
          </a:xfrm>
          <a:prstGeom prst="rect">
            <a:avLst/>
          </a:prstGeom>
          <a:noFill/>
        </p:spPr>
        <p:txBody>
          <a:bodyPr wrap="none" rtlCol="0">
            <a:spAutoFit/>
          </a:bodyPr>
          <a:lstStyle/>
          <a:p>
            <a:r>
              <a:rPr lang="en-AU" dirty="0" err="1"/>
              <a:t>intershell</a:t>
            </a:r>
            <a:endParaRPr lang="en-AU" dirty="0"/>
          </a:p>
        </p:txBody>
      </p:sp>
      <p:pic>
        <p:nvPicPr>
          <p:cNvPr id="7" name="Picture 6">
            <a:extLst>
              <a:ext uri="{FF2B5EF4-FFF2-40B4-BE49-F238E27FC236}">
                <a16:creationId xmlns:a16="http://schemas.microsoft.com/office/drawing/2014/main" id="{7367119F-0E02-40DC-9D3A-08D31E4317FA}"/>
              </a:ext>
            </a:extLst>
          </p:cNvPr>
          <p:cNvPicPr>
            <a:picLocks noChangeAspect="1"/>
          </p:cNvPicPr>
          <p:nvPr/>
        </p:nvPicPr>
        <p:blipFill>
          <a:blip r:embed="rId3"/>
          <a:stretch>
            <a:fillRect/>
          </a:stretch>
        </p:blipFill>
        <p:spPr>
          <a:xfrm>
            <a:off x="5241470" y="4095822"/>
            <a:ext cx="2839849" cy="2566786"/>
          </a:xfrm>
          <a:prstGeom prst="rect">
            <a:avLst/>
          </a:prstGeom>
        </p:spPr>
      </p:pic>
      <p:sp>
        <p:nvSpPr>
          <p:cNvPr id="8" name="TextBox 7">
            <a:extLst>
              <a:ext uri="{FF2B5EF4-FFF2-40B4-BE49-F238E27FC236}">
                <a16:creationId xmlns:a16="http://schemas.microsoft.com/office/drawing/2014/main" id="{493DF9B7-A312-4234-8DBC-57B58216F9A9}"/>
              </a:ext>
            </a:extLst>
          </p:cNvPr>
          <p:cNvSpPr txBox="1"/>
          <p:nvPr/>
        </p:nvSpPr>
        <p:spPr>
          <a:xfrm>
            <a:off x="7134397" y="6508719"/>
            <a:ext cx="2097049" cy="307777"/>
          </a:xfrm>
          <a:prstGeom prst="rect">
            <a:avLst/>
          </a:prstGeom>
          <a:noFill/>
        </p:spPr>
        <p:txBody>
          <a:bodyPr wrap="none" rtlCol="0">
            <a:spAutoFit/>
          </a:bodyPr>
          <a:lstStyle/>
          <a:p>
            <a:r>
              <a:rPr lang="en-AU" sz="1400" dirty="0"/>
              <a:t>Vigna-Gomez et al. 2022</a:t>
            </a:r>
          </a:p>
        </p:txBody>
      </p:sp>
      <p:sp>
        <p:nvSpPr>
          <p:cNvPr id="9" name="TextBox 8">
            <a:extLst>
              <a:ext uri="{FF2B5EF4-FFF2-40B4-BE49-F238E27FC236}">
                <a16:creationId xmlns:a16="http://schemas.microsoft.com/office/drawing/2014/main" id="{9DB0A83A-C7A9-4603-9EB5-002ECFE7251A}"/>
              </a:ext>
            </a:extLst>
          </p:cNvPr>
          <p:cNvSpPr txBox="1"/>
          <p:nvPr/>
        </p:nvSpPr>
        <p:spPr>
          <a:xfrm>
            <a:off x="8182922" y="4590871"/>
            <a:ext cx="3945924" cy="1200329"/>
          </a:xfrm>
          <a:prstGeom prst="rect">
            <a:avLst/>
          </a:prstGeom>
          <a:noFill/>
        </p:spPr>
        <p:txBody>
          <a:bodyPr wrap="square" rtlCol="0">
            <a:spAutoFit/>
          </a:bodyPr>
          <a:lstStyle/>
          <a:p>
            <a:r>
              <a:rPr lang="en-AU" sz="2400" dirty="0">
                <a:solidFill>
                  <a:schemeClr val="accent1">
                    <a:lumMod val="75000"/>
                  </a:schemeClr>
                </a:solidFill>
              </a:rPr>
              <a:t>Unlike convective layers, radiative layers only expand on thermal timescales</a:t>
            </a:r>
          </a:p>
        </p:txBody>
      </p:sp>
    </p:spTree>
    <p:extLst>
      <p:ext uri="{BB962C8B-B14F-4D97-AF65-F5344CB8AC3E}">
        <p14:creationId xmlns:p14="http://schemas.microsoft.com/office/powerpoint/2010/main" val="4224817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560A9FED-A3FE-4412-A3FF-FE279BE464F6}"/>
              </a:ext>
            </a:extLst>
          </p:cNvPr>
          <p:cNvSpPr txBox="1"/>
          <p:nvPr/>
        </p:nvSpPr>
        <p:spPr>
          <a:xfrm>
            <a:off x="3263846" y="1026408"/>
            <a:ext cx="2906565" cy="430118"/>
          </a:xfrm>
          <a:prstGeom prst="rect">
            <a:avLst/>
          </a:prstGeom>
          <a:noFill/>
        </p:spPr>
        <p:txBody>
          <a:bodyPr wrap="none" rtlCol="0">
            <a:spAutoFit/>
          </a:bodyPr>
          <a:lstStyle/>
          <a:p>
            <a:r>
              <a:rPr lang="en-AU" sz="2195" u="sng" dirty="0">
                <a:latin typeface="Segoe UI Semibold" panose="020B0702040204020203" pitchFamily="34" charset="0"/>
                <a:cs typeface="Segoe UI Semibold" panose="020B0702040204020203" pitchFamily="34" charset="0"/>
              </a:rPr>
              <a:t>Classical </a:t>
            </a:r>
            <a:r>
              <a:rPr lang="en-US" altLang="ja-JP" sz="2195" u="sng" dirty="0">
                <a:latin typeface="Segoe UI Semibold" panose="020B0702040204020203" pitchFamily="34" charset="0"/>
                <a:cs typeface="Segoe UI Semibold" panose="020B0702040204020203" pitchFamily="34" charset="0"/>
              </a:rPr>
              <a:t>α-formalism</a:t>
            </a:r>
            <a:endParaRPr lang="en-AU" sz="2195" u="sng" dirty="0">
              <a:latin typeface="Segoe UI Semibold" panose="020B0702040204020203" pitchFamily="34" charset="0"/>
              <a:cs typeface="Segoe UI Semibold" panose="020B0702040204020203" pitchFamily="34" charset="0"/>
            </a:endParaRPr>
          </a:p>
        </p:txBody>
      </p:sp>
      <p:sp>
        <p:nvSpPr>
          <p:cNvPr id="34" name="TextBox 33">
            <a:extLst>
              <a:ext uri="{FF2B5EF4-FFF2-40B4-BE49-F238E27FC236}">
                <a16:creationId xmlns:a16="http://schemas.microsoft.com/office/drawing/2014/main" id="{64F81240-CD2F-4E2C-8EBA-2C1FCDF34B92}"/>
              </a:ext>
            </a:extLst>
          </p:cNvPr>
          <p:cNvSpPr txBox="1"/>
          <p:nvPr/>
        </p:nvSpPr>
        <p:spPr>
          <a:xfrm>
            <a:off x="6342646" y="1030511"/>
            <a:ext cx="2873544" cy="430118"/>
          </a:xfrm>
          <a:prstGeom prst="rect">
            <a:avLst/>
          </a:prstGeom>
          <a:noFill/>
        </p:spPr>
        <p:txBody>
          <a:bodyPr wrap="none" rtlCol="0">
            <a:spAutoFit/>
          </a:bodyPr>
          <a:lstStyle/>
          <a:p>
            <a:r>
              <a:rPr lang="en-AU" sz="2195" u="sng" dirty="0">
                <a:latin typeface="Segoe UI Semibold" panose="020B0702040204020203" pitchFamily="34" charset="0"/>
                <a:cs typeface="Segoe UI Semibold" panose="020B0702040204020203" pitchFamily="34" charset="0"/>
              </a:rPr>
              <a:t>Two-stage formalism</a:t>
            </a:r>
          </a:p>
        </p:txBody>
      </p:sp>
      <p:sp>
        <p:nvSpPr>
          <p:cNvPr id="4" name="Oval 3">
            <a:extLst>
              <a:ext uri="{FF2B5EF4-FFF2-40B4-BE49-F238E27FC236}">
                <a16:creationId xmlns:a16="http://schemas.microsoft.com/office/drawing/2014/main" id="{6B802CE8-53CB-47C3-91A5-EEC3464D1728}"/>
              </a:ext>
            </a:extLst>
          </p:cNvPr>
          <p:cNvSpPr/>
          <p:nvPr/>
        </p:nvSpPr>
        <p:spPr>
          <a:xfrm>
            <a:off x="3266908" y="1586256"/>
            <a:ext cx="1327909" cy="13279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759" tIns="26880" rIns="53759" bIns="26880" numCol="1" spcCol="0" rtlCol="0" fromWordArt="0" anchor="ctr" anchorCtr="0" forceAA="0" compatLnSpc="1">
            <a:prstTxWarp prst="textNoShape">
              <a:avLst/>
            </a:prstTxWarp>
            <a:noAutofit/>
          </a:bodyPr>
          <a:lstStyle/>
          <a:p>
            <a:pPr algn="ctr"/>
            <a:endParaRPr lang="en-AU" sz="1059">
              <a:latin typeface="Segoe UI Semibold" panose="020B0702040204020203" pitchFamily="34" charset="0"/>
              <a:cs typeface="Segoe UI Semibold" panose="020B0702040204020203" pitchFamily="34" charset="0"/>
            </a:endParaRPr>
          </a:p>
        </p:txBody>
      </p:sp>
      <p:sp>
        <p:nvSpPr>
          <p:cNvPr id="5" name="Oval 4">
            <a:extLst>
              <a:ext uri="{FF2B5EF4-FFF2-40B4-BE49-F238E27FC236}">
                <a16:creationId xmlns:a16="http://schemas.microsoft.com/office/drawing/2014/main" id="{741AD36E-7D14-4508-BBF5-B45518235C9F}"/>
              </a:ext>
            </a:extLst>
          </p:cNvPr>
          <p:cNvSpPr/>
          <p:nvPr/>
        </p:nvSpPr>
        <p:spPr>
          <a:xfrm>
            <a:off x="5562670" y="2195707"/>
            <a:ext cx="109007" cy="109007"/>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759" tIns="26880" rIns="53759" bIns="26880" numCol="1" spcCol="0" rtlCol="0" fromWordArt="0" anchor="ctr" anchorCtr="0" forceAA="0" compatLnSpc="1">
            <a:prstTxWarp prst="textNoShape">
              <a:avLst/>
            </a:prstTxWarp>
            <a:noAutofit/>
          </a:bodyPr>
          <a:lstStyle/>
          <a:p>
            <a:pPr algn="ctr"/>
            <a:endParaRPr lang="en-AU" sz="1059">
              <a:latin typeface="Segoe UI Semibold" panose="020B0702040204020203" pitchFamily="34" charset="0"/>
              <a:cs typeface="Segoe UI Semibold" panose="020B0702040204020203" pitchFamily="34" charset="0"/>
            </a:endParaRPr>
          </a:p>
        </p:txBody>
      </p:sp>
      <p:sp>
        <p:nvSpPr>
          <p:cNvPr id="6" name="Oval 5">
            <a:extLst>
              <a:ext uri="{FF2B5EF4-FFF2-40B4-BE49-F238E27FC236}">
                <a16:creationId xmlns:a16="http://schemas.microsoft.com/office/drawing/2014/main" id="{33DD8108-2143-491E-9F4C-4A02A464BD75}"/>
              </a:ext>
            </a:extLst>
          </p:cNvPr>
          <p:cNvSpPr/>
          <p:nvPr/>
        </p:nvSpPr>
        <p:spPr>
          <a:xfrm>
            <a:off x="3595581" y="1914930"/>
            <a:ext cx="670560" cy="6705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759" tIns="26880" rIns="53759" bIns="26880" numCol="1" spcCol="0" rtlCol="0" fromWordArt="0" anchor="ctr" anchorCtr="0" forceAA="0" compatLnSpc="1">
            <a:prstTxWarp prst="textNoShape">
              <a:avLst/>
            </a:prstTxWarp>
            <a:noAutofit/>
          </a:bodyPr>
          <a:lstStyle/>
          <a:p>
            <a:pPr algn="ctr"/>
            <a:endParaRPr lang="en-AU" sz="1059">
              <a:latin typeface="Segoe UI Semibold" panose="020B0702040204020203" pitchFamily="34" charset="0"/>
              <a:cs typeface="Segoe UI Semibold" panose="020B0702040204020203" pitchFamily="34" charset="0"/>
            </a:endParaRPr>
          </a:p>
        </p:txBody>
      </p:sp>
      <p:sp>
        <p:nvSpPr>
          <p:cNvPr id="7" name="Oval 6">
            <a:extLst>
              <a:ext uri="{FF2B5EF4-FFF2-40B4-BE49-F238E27FC236}">
                <a16:creationId xmlns:a16="http://schemas.microsoft.com/office/drawing/2014/main" id="{81EB587C-02FC-48D4-BF22-16E9BA53DB04}"/>
              </a:ext>
            </a:extLst>
          </p:cNvPr>
          <p:cNvSpPr/>
          <p:nvPr/>
        </p:nvSpPr>
        <p:spPr>
          <a:xfrm>
            <a:off x="3835479" y="2154828"/>
            <a:ext cx="190764" cy="190764"/>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759" tIns="26880" rIns="53759" bIns="26880" numCol="1" spcCol="0" rtlCol="0" fromWordArt="0" anchor="ctr" anchorCtr="0" forceAA="0" compatLnSpc="1">
            <a:prstTxWarp prst="textNoShape">
              <a:avLst/>
            </a:prstTxWarp>
            <a:noAutofit/>
          </a:bodyPr>
          <a:lstStyle/>
          <a:p>
            <a:pPr algn="ctr"/>
            <a:endParaRPr lang="en-AU" sz="1059">
              <a:latin typeface="Segoe UI Semibold" panose="020B0702040204020203" pitchFamily="34" charset="0"/>
              <a:cs typeface="Segoe UI Semibold" panose="020B0702040204020203" pitchFamily="34" charset="0"/>
            </a:endParaRPr>
          </a:p>
        </p:txBody>
      </p:sp>
      <p:sp>
        <p:nvSpPr>
          <p:cNvPr id="8" name="Oval 7">
            <a:extLst>
              <a:ext uri="{FF2B5EF4-FFF2-40B4-BE49-F238E27FC236}">
                <a16:creationId xmlns:a16="http://schemas.microsoft.com/office/drawing/2014/main" id="{61061511-5458-4015-AD7C-CA10C8F81623}"/>
              </a:ext>
            </a:extLst>
          </p:cNvPr>
          <p:cNvSpPr/>
          <p:nvPr/>
        </p:nvSpPr>
        <p:spPr>
          <a:xfrm>
            <a:off x="3463149" y="3783075"/>
            <a:ext cx="2457621" cy="13279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759" tIns="26880" rIns="53759" bIns="26880" numCol="1" spcCol="0" rtlCol="0" fromWordArt="0" anchor="ctr" anchorCtr="0" forceAA="0" compatLnSpc="1">
            <a:prstTxWarp prst="textNoShape">
              <a:avLst/>
            </a:prstTxWarp>
            <a:noAutofit/>
          </a:bodyPr>
          <a:lstStyle/>
          <a:p>
            <a:pPr algn="ctr"/>
            <a:endParaRPr lang="en-AU" sz="1059">
              <a:latin typeface="Segoe UI Semibold" panose="020B0702040204020203" pitchFamily="34" charset="0"/>
              <a:cs typeface="Segoe UI Semibold" panose="020B0702040204020203" pitchFamily="34" charset="0"/>
            </a:endParaRPr>
          </a:p>
        </p:txBody>
      </p:sp>
      <p:sp>
        <p:nvSpPr>
          <p:cNvPr id="10" name="Oval 9">
            <a:extLst>
              <a:ext uri="{FF2B5EF4-FFF2-40B4-BE49-F238E27FC236}">
                <a16:creationId xmlns:a16="http://schemas.microsoft.com/office/drawing/2014/main" id="{5D13483B-9729-4F1C-BA78-F9B2205D5243}"/>
              </a:ext>
            </a:extLst>
          </p:cNvPr>
          <p:cNvSpPr/>
          <p:nvPr/>
        </p:nvSpPr>
        <p:spPr>
          <a:xfrm>
            <a:off x="3792647" y="4111747"/>
            <a:ext cx="1798624" cy="6705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759" tIns="26880" rIns="53759" bIns="26880" numCol="1" spcCol="0" rtlCol="0" fromWordArt="0" anchor="ctr" anchorCtr="0" forceAA="0" compatLnSpc="1">
            <a:prstTxWarp prst="textNoShape">
              <a:avLst/>
            </a:prstTxWarp>
            <a:noAutofit/>
          </a:bodyPr>
          <a:lstStyle/>
          <a:p>
            <a:pPr algn="ctr"/>
            <a:endParaRPr lang="en-AU" sz="1059">
              <a:latin typeface="Segoe UI Semibold" panose="020B0702040204020203" pitchFamily="34" charset="0"/>
              <a:cs typeface="Segoe UI Semibold" panose="020B0702040204020203" pitchFamily="34" charset="0"/>
            </a:endParaRPr>
          </a:p>
        </p:txBody>
      </p:sp>
      <p:sp>
        <p:nvSpPr>
          <p:cNvPr id="11" name="Oval 10">
            <a:extLst>
              <a:ext uri="{FF2B5EF4-FFF2-40B4-BE49-F238E27FC236}">
                <a16:creationId xmlns:a16="http://schemas.microsoft.com/office/drawing/2014/main" id="{C84368F1-4352-499D-B531-B66FA067B13B}"/>
              </a:ext>
            </a:extLst>
          </p:cNvPr>
          <p:cNvSpPr/>
          <p:nvPr/>
        </p:nvSpPr>
        <p:spPr>
          <a:xfrm>
            <a:off x="4072129" y="4351645"/>
            <a:ext cx="190764" cy="190764"/>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759" tIns="26880" rIns="53759" bIns="26880" numCol="1" spcCol="0" rtlCol="0" fromWordArt="0" anchor="ctr" anchorCtr="0" forceAA="0" compatLnSpc="1">
            <a:prstTxWarp prst="textNoShape">
              <a:avLst/>
            </a:prstTxWarp>
            <a:noAutofit/>
          </a:bodyPr>
          <a:lstStyle/>
          <a:p>
            <a:pPr algn="ctr"/>
            <a:endParaRPr lang="en-AU" sz="1059">
              <a:latin typeface="Segoe UI Semibold" panose="020B0702040204020203" pitchFamily="34" charset="0"/>
              <a:cs typeface="Segoe UI Semibold" panose="020B0702040204020203" pitchFamily="34" charset="0"/>
            </a:endParaRPr>
          </a:p>
        </p:txBody>
      </p:sp>
      <p:sp>
        <p:nvSpPr>
          <p:cNvPr id="9" name="Oval 8">
            <a:extLst>
              <a:ext uri="{FF2B5EF4-FFF2-40B4-BE49-F238E27FC236}">
                <a16:creationId xmlns:a16="http://schemas.microsoft.com/office/drawing/2014/main" id="{58D5DC60-67DE-44D2-B776-0DBBA31C5054}"/>
              </a:ext>
            </a:extLst>
          </p:cNvPr>
          <p:cNvSpPr/>
          <p:nvPr/>
        </p:nvSpPr>
        <p:spPr>
          <a:xfrm>
            <a:off x="5211341" y="4385508"/>
            <a:ext cx="109007" cy="109007"/>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759" tIns="26880" rIns="53759" bIns="26880" numCol="1" spcCol="0" rtlCol="0" fromWordArt="0" anchor="ctr" anchorCtr="0" forceAA="0" compatLnSpc="1">
            <a:prstTxWarp prst="textNoShape">
              <a:avLst/>
            </a:prstTxWarp>
            <a:noAutofit/>
          </a:bodyPr>
          <a:lstStyle/>
          <a:p>
            <a:pPr algn="ctr"/>
            <a:endParaRPr lang="en-AU" sz="1059">
              <a:latin typeface="Segoe UI Semibold" panose="020B0702040204020203" pitchFamily="34" charset="0"/>
              <a:cs typeface="Segoe UI Semibold" panose="020B0702040204020203" pitchFamily="34" charset="0"/>
            </a:endParaRPr>
          </a:p>
        </p:txBody>
      </p:sp>
      <p:sp>
        <p:nvSpPr>
          <p:cNvPr id="12" name="Oval 11">
            <a:extLst>
              <a:ext uri="{FF2B5EF4-FFF2-40B4-BE49-F238E27FC236}">
                <a16:creationId xmlns:a16="http://schemas.microsoft.com/office/drawing/2014/main" id="{1985A24C-5804-4FA6-8146-C3B93E09B5FC}"/>
              </a:ext>
            </a:extLst>
          </p:cNvPr>
          <p:cNvSpPr/>
          <p:nvPr/>
        </p:nvSpPr>
        <p:spPr>
          <a:xfrm>
            <a:off x="4407490" y="6256221"/>
            <a:ext cx="190764" cy="190764"/>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759" tIns="26880" rIns="53759" bIns="26880" numCol="1" spcCol="0" rtlCol="0" fromWordArt="0" anchor="ctr" anchorCtr="0" forceAA="0" compatLnSpc="1">
            <a:prstTxWarp prst="textNoShape">
              <a:avLst/>
            </a:prstTxWarp>
            <a:noAutofit/>
          </a:bodyPr>
          <a:lstStyle/>
          <a:p>
            <a:pPr algn="ctr"/>
            <a:endParaRPr lang="en-AU" sz="1059">
              <a:latin typeface="Segoe UI Semibold" panose="020B0702040204020203" pitchFamily="34" charset="0"/>
              <a:cs typeface="Segoe UI Semibold" panose="020B0702040204020203" pitchFamily="34" charset="0"/>
            </a:endParaRPr>
          </a:p>
        </p:txBody>
      </p:sp>
      <p:sp>
        <p:nvSpPr>
          <p:cNvPr id="13" name="Oval 12">
            <a:extLst>
              <a:ext uri="{FF2B5EF4-FFF2-40B4-BE49-F238E27FC236}">
                <a16:creationId xmlns:a16="http://schemas.microsoft.com/office/drawing/2014/main" id="{CC525D94-96EC-4556-9375-0D614ECE164F}"/>
              </a:ext>
            </a:extLst>
          </p:cNvPr>
          <p:cNvSpPr/>
          <p:nvPr/>
        </p:nvSpPr>
        <p:spPr>
          <a:xfrm>
            <a:off x="4808814" y="6299996"/>
            <a:ext cx="109007" cy="109007"/>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759" tIns="26880" rIns="53759" bIns="26880" numCol="1" spcCol="0" rtlCol="0" fromWordArt="0" anchor="ctr" anchorCtr="0" forceAA="0" compatLnSpc="1">
            <a:prstTxWarp prst="textNoShape">
              <a:avLst/>
            </a:prstTxWarp>
            <a:noAutofit/>
          </a:bodyPr>
          <a:lstStyle/>
          <a:p>
            <a:pPr algn="ctr"/>
            <a:endParaRPr lang="en-AU" sz="1059">
              <a:latin typeface="Segoe UI Semibold" panose="020B0702040204020203" pitchFamily="34" charset="0"/>
              <a:cs typeface="Segoe UI Semibold" panose="020B0702040204020203" pitchFamily="34" charset="0"/>
            </a:endParaRPr>
          </a:p>
        </p:txBody>
      </p:sp>
      <p:sp>
        <p:nvSpPr>
          <p:cNvPr id="14" name="Oval 13">
            <a:extLst>
              <a:ext uri="{FF2B5EF4-FFF2-40B4-BE49-F238E27FC236}">
                <a16:creationId xmlns:a16="http://schemas.microsoft.com/office/drawing/2014/main" id="{537D8CF3-2483-465C-90D6-195B47FDC470}"/>
              </a:ext>
            </a:extLst>
          </p:cNvPr>
          <p:cNvSpPr/>
          <p:nvPr/>
        </p:nvSpPr>
        <p:spPr>
          <a:xfrm>
            <a:off x="6442530" y="1561718"/>
            <a:ext cx="1327909" cy="13279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759" tIns="26880" rIns="53759" bIns="26880" numCol="1" spcCol="0" rtlCol="0" fromWordArt="0" anchor="ctr" anchorCtr="0" forceAA="0" compatLnSpc="1">
            <a:prstTxWarp prst="textNoShape">
              <a:avLst/>
            </a:prstTxWarp>
            <a:noAutofit/>
          </a:bodyPr>
          <a:lstStyle/>
          <a:p>
            <a:pPr algn="ctr"/>
            <a:endParaRPr lang="en-AU" sz="1059">
              <a:latin typeface="Segoe UI Semibold" panose="020B0702040204020203" pitchFamily="34" charset="0"/>
              <a:cs typeface="Segoe UI Semibold" panose="020B0702040204020203" pitchFamily="34" charset="0"/>
            </a:endParaRPr>
          </a:p>
        </p:txBody>
      </p:sp>
      <p:sp>
        <p:nvSpPr>
          <p:cNvPr id="15" name="Oval 14">
            <a:extLst>
              <a:ext uri="{FF2B5EF4-FFF2-40B4-BE49-F238E27FC236}">
                <a16:creationId xmlns:a16="http://schemas.microsoft.com/office/drawing/2014/main" id="{332239F6-792C-463B-A1B7-CFAF82F44346}"/>
              </a:ext>
            </a:extLst>
          </p:cNvPr>
          <p:cNvSpPr/>
          <p:nvPr/>
        </p:nvSpPr>
        <p:spPr>
          <a:xfrm>
            <a:off x="8738291" y="2171169"/>
            <a:ext cx="109007" cy="109007"/>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759" tIns="26880" rIns="53759" bIns="26880" numCol="1" spcCol="0" rtlCol="0" fromWordArt="0" anchor="ctr" anchorCtr="0" forceAA="0" compatLnSpc="1">
            <a:prstTxWarp prst="textNoShape">
              <a:avLst/>
            </a:prstTxWarp>
            <a:noAutofit/>
          </a:bodyPr>
          <a:lstStyle/>
          <a:p>
            <a:pPr algn="ctr"/>
            <a:endParaRPr lang="en-AU" sz="1059">
              <a:latin typeface="Segoe UI Semibold" panose="020B0702040204020203" pitchFamily="34" charset="0"/>
              <a:cs typeface="Segoe UI Semibold" panose="020B0702040204020203" pitchFamily="34" charset="0"/>
            </a:endParaRPr>
          </a:p>
        </p:txBody>
      </p:sp>
      <p:sp>
        <p:nvSpPr>
          <p:cNvPr id="16" name="Oval 15">
            <a:extLst>
              <a:ext uri="{FF2B5EF4-FFF2-40B4-BE49-F238E27FC236}">
                <a16:creationId xmlns:a16="http://schemas.microsoft.com/office/drawing/2014/main" id="{A837CC6C-B413-4960-80B3-03EDADD231EF}"/>
              </a:ext>
            </a:extLst>
          </p:cNvPr>
          <p:cNvSpPr/>
          <p:nvPr/>
        </p:nvSpPr>
        <p:spPr>
          <a:xfrm>
            <a:off x="6771202" y="1890392"/>
            <a:ext cx="670560" cy="6705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759" tIns="26880" rIns="53759" bIns="26880" numCol="1" spcCol="0" rtlCol="0" fromWordArt="0" anchor="ctr" anchorCtr="0" forceAA="0" compatLnSpc="1">
            <a:prstTxWarp prst="textNoShape">
              <a:avLst/>
            </a:prstTxWarp>
            <a:noAutofit/>
          </a:bodyPr>
          <a:lstStyle/>
          <a:p>
            <a:pPr algn="ctr"/>
            <a:endParaRPr lang="en-AU" sz="1059">
              <a:latin typeface="Segoe UI Semibold" panose="020B0702040204020203" pitchFamily="34" charset="0"/>
              <a:cs typeface="Segoe UI Semibold" panose="020B0702040204020203" pitchFamily="34" charset="0"/>
            </a:endParaRPr>
          </a:p>
        </p:txBody>
      </p:sp>
      <p:sp>
        <p:nvSpPr>
          <p:cNvPr id="17" name="Oval 16">
            <a:extLst>
              <a:ext uri="{FF2B5EF4-FFF2-40B4-BE49-F238E27FC236}">
                <a16:creationId xmlns:a16="http://schemas.microsoft.com/office/drawing/2014/main" id="{8F8868A9-8C3D-48D0-B2B5-9C5785097663}"/>
              </a:ext>
            </a:extLst>
          </p:cNvPr>
          <p:cNvSpPr/>
          <p:nvPr/>
        </p:nvSpPr>
        <p:spPr>
          <a:xfrm>
            <a:off x="7011100" y="2130290"/>
            <a:ext cx="190764" cy="190764"/>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759" tIns="26880" rIns="53759" bIns="26880" numCol="1" spcCol="0" rtlCol="0" fromWordArt="0" anchor="ctr" anchorCtr="0" forceAA="0" compatLnSpc="1">
            <a:prstTxWarp prst="textNoShape">
              <a:avLst/>
            </a:prstTxWarp>
            <a:noAutofit/>
          </a:bodyPr>
          <a:lstStyle/>
          <a:p>
            <a:pPr algn="ctr"/>
            <a:endParaRPr lang="en-AU" sz="1059">
              <a:latin typeface="Segoe UI Semibold" panose="020B0702040204020203" pitchFamily="34" charset="0"/>
              <a:cs typeface="Segoe UI Semibold" panose="020B0702040204020203" pitchFamily="34" charset="0"/>
            </a:endParaRPr>
          </a:p>
        </p:txBody>
      </p:sp>
      <p:sp>
        <p:nvSpPr>
          <p:cNvPr id="22" name="Oval 21">
            <a:extLst>
              <a:ext uri="{FF2B5EF4-FFF2-40B4-BE49-F238E27FC236}">
                <a16:creationId xmlns:a16="http://schemas.microsoft.com/office/drawing/2014/main" id="{9381F308-EE99-4771-A0FC-CF345A105A03}"/>
              </a:ext>
            </a:extLst>
          </p:cNvPr>
          <p:cNvSpPr/>
          <p:nvPr/>
        </p:nvSpPr>
        <p:spPr>
          <a:xfrm>
            <a:off x="6596382" y="3319225"/>
            <a:ext cx="2457621" cy="13279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759" tIns="26880" rIns="53759" bIns="26880" numCol="1" spcCol="0" rtlCol="0" fromWordArt="0" anchor="ctr" anchorCtr="0" forceAA="0" compatLnSpc="1">
            <a:prstTxWarp prst="textNoShape">
              <a:avLst/>
            </a:prstTxWarp>
            <a:noAutofit/>
          </a:bodyPr>
          <a:lstStyle/>
          <a:p>
            <a:pPr algn="ctr"/>
            <a:endParaRPr lang="en-AU" sz="1059">
              <a:latin typeface="Segoe UI Semibold" panose="020B0702040204020203" pitchFamily="34" charset="0"/>
              <a:cs typeface="Segoe UI Semibold" panose="020B0702040204020203" pitchFamily="34" charset="0"/>
            </a:endParaRPr>
          </a:p>
        </p:txBody>
      </p:sp>
      <p:sp>
        <p:nvSpPr>
          <p:cNvPr id="23" name="Oval 22">
            <a:extLst>
              <a:ext uri="{FF2B5EF4-FFF2-40B4-BE49-F238E27FC236}">
                <a16:creationId xmlns:a16="http://schemas.microsoft.com/office/drawing/2014/main" id="{B84C0669-FF62-43A0-A7E6-00A4F8E3585B}"/>
              </a:ext>
            </a:extLst>
          </p:cNvPr>
          <p:cNvSpPr/>
          <p:nvPr/>
        </p:nvSpPr>
        <p:spPr>
          <a:xfrm>
            <a:off x="6955430" y="3647897"/>
            <a:ext cx="649089" cy="6705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759" tIns="26880" rIns="53759" bIns="26880" numCol="1" spcCol="0" rtlCol="0" fromWordArt="0" anchor="ctr" anchorCtr="0" forceAA="0" compatLnSpc="1">
            <a:prstTxWarp prst="textNoShape">
              <a:avLst/>
            </a:prstTxWarp>
            <a:noAutofit/>
          </a:bodyPr>
          <a:lstStyle/>
          <a:p>
            <a:pPr algn="ctr"/>
            <a:endParaRPr lang="en-AU" sz="1059">
              <a:latin typeface="Segoe UI Semibold" panose="020B0702040204020203" pitchFamily="34" charset="0"/>
              <a:cs typeface="Segoe UI Semibold" panose="020B0702040204020203" pitchFamily="34" charset="0"/>
            </a:endParaRPr>
          </a:p>
        </p:txBody>
      </p:sp>
      <p:sp>
        <p:nvSpPr>
          <p:cNvPr id="24" name="Oval 23">
            <a:extLst>
              <a:ext uri="{FF2B5EF4-FFF2-40B4-BE49-F238E27FC236}">
                <a16:creationId xmlns:a16="http://schemas.microsoft.com/office/drawing/2014/main" id="{A3EE243A-6EF6-406F-9176-3DC4468DA126}"/>
              </a:ext>
            </a:extLst>
          </p:cNvPr>
          <p:cNvSpPr/>
          <p:nvPr/>
        </p:nvSpPr>
        <p:spPr>
          <a:xfrm>
            <a:off x="7195328" y="3887795"/>
            <a:ext cx="190764" cy="190764"/>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759" tIns="26880" rIns="53759" bIns="26880" numCol="1" spcCol="0" rtlCol="0" fromWordArt="0" anchor="ctr" anchorCtr="0" forceAA="0" compatLnSpc="1">
            <a:prstTxWarp prst="textNoShape">
              <a:avLst/>
            </a:prstTxWarp>
            <a:noAutofit/>
          </a:bodyPr>
          <a:lstStyle/>
          <a:p>
            <a:pPr algn="ctr"/>
            <a:endParaRPr lang="en-AU" sz="1059">
              <a:latin typeface="Segoe UI Semibold" panose="020B0702040204020203" pitchFamily="34" charset="0"/>
              <a:cs typeface="Segoe UI Semibold" panose="020B0702040204020203" pitchFamily="34" charset="0"/>
            </a:endParaRPr>
          </a:p>
        </p:txBody>
      </p:sp>
      <p:sp>
        <p:nvSpPr>
          <p:cNvPr id="25" name="Oval 24">
            <a:extLst>
              <a:ext uri="{FF2B5EF4-FFF2-40B4-BE49-F238E27FC236}">
                <a16:creationId xmlns:a16="http://schemas.microsoft.com/office/drawing/2014/main" id="{F07FA72B-6A65-4DD0-AAD1-30A8D909749E}"/>
              </a:ext>
            </a:extLst>
          </p:cNvPr>
          <p:cNvSpPr/>
          <p:nvPr/>
        </p:nvSpPr>
        <p:spPr>
          <a:xfrm>
            <a:off x="8334540" y="3921658"/>
            <a:ext cx="109007" cy="109007"/>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759" tIns="26880" rIns="53759" bIns="26880" numCol="1" spcCol="0" rtlCol="0" fromWordArt="0" anchor="ctr" anchorCtr="0" forceAA="0" compatLnSpc="1">
            <a:prstTxWarp prst="textNoShape">
              <a:avLst/>
            </a:prstTxWarp>
            <a:noAutofit/>
          </a:bodyPr>
          <a:lstStyle/>
          <a:p>
            <a:pPr algn="ctr"/>
            <a:endParaRPr lang="en-AU" sz="1059">
              <a:latin typeface="Segoe UI Semibold" panose="020B0702040204020203" pitchFamily="34" charset="0"/>
              <a:cs typeface="Segoe UI Semibold" panose="020B0702040204020203" pitchFamily="34" charset="0"/>
            </a:endParaRPr>
          </a:p>
        </p:txBody>
      </p:sp>
      <p:sp>
        <p:nvSpPr>
          <p:cNvPr id="26" name="Teardrop 25">
            <a:extLst>
              <a:ext uri="{FF2B5EF4-FFF2-40B4-BE49-F238E27FC236}">
                <a16:creationId xmlns:a16="http://schemas.microsoft.com/office/drawing/2014/main" id="{667B4384-8AB8-4417-98CD-B59671B9B79C}"/>
              </a:ext>
            </a:extLst>
          </p:cNvPr>
          <p:cNvSpPr/>
          <p:nvPr/>
        </p:nvSpPr>
        <p:spPr>
          <a:xfrm rot="2855828">
            <a:off x="7178062" y="5042637"/>
            <a:ext cx="649089" cy="67056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759" tIns="26880" rIns="53759" bIns="26880" numCol="1" spcCol="0" rtlCol="0" fromWordArt="0" anchor="ctr" anchorCtr="0" forceAA="0" compatLnSpc="1">
            <a:prstTxWarp prst="textNoShape">
              <a:avLst/>
            </a:prstTxWarp>
            <a:noAutofit/>
          </a:bodyPr>
          <a:lstStyle/>
          <a:p>
            <a:pPr algn="ctr"/>
            <a:endParaRPr lang="en-AU" sz="1059">
              <a:latin typeface="Segoe UI Semibold" panose="020B0702040204020203" pitchFamily="34" charset="0"/>
              <a:cs typeface="Segoe UI Semibold" panose="020B0702040204020203" pitchFamily="34" charset="0"/>
            </a:endParaRPr>
          </a:p>
        </p:txBody>
      </p:sp>
      <p:sp>
        <p:nvSpPr>
          <p:cNvPr id="27" name="Oval 26">
            <a:extLst>
              <a:ext uri="{FF2B5EF4-FFF2-40B4-BE49-F238E27FC236}">
                <a16:creationId xmlns:a16="http://schemas.microsoft.com/office/drawing/2014/main" id="{1B32069F-4D9D-43C1-A35F-3C4F1B5AACB1}"/>
              </a:ext>
            </a:extLst>
          </p:cNvPr>
          <p:cNvSpPr/>
          <p:nvPr/>
        </p:nvSpPr>
        <p:spPr>
          <a:xfrm>
            <a:off x="7417961" y="5282535"/>
            <a:ext cx="190764" cy="190764"/>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759" tIns="26880" rIns="53759" bIns="26880" numCol="1" spcCol="0" rtlCol="0" fromWordArt="0" anchor="ctr" anchorCtr="0" forceAA="0" compatLnSpc="1">
            <a:prstTxWarp prst="textNoShape">
              <a:avLst/>
            </a:prstTxWarp>
            <a:noAutofit/>
          </a:bodyPr>
          <a:lstStyle/>
          <a:p>
            <a:pPr algn="ctr"/>
            <a:endParaRPr lang="en-AU" sz="1059">
              <a:latin typeface="Segoe UI Semibold" panose="020B0702040204020203" pitchFamily="34" charset="0"/>
              <a:cs typeface="Segoe UI Semibold" panose="020B0702040204020203" pitchFamily="34" charset="0"/>
            </a:endParaRPr>
          </a:p>
        </p:txBody>
      </p:sp>
      <p:sp>
        <p:nvSpPr>
          <p:cNvPr id="28" name="Oval 27">
            <a:extLst>
              <a:ext uri="{FF2B5EF4-FFF2-40B4-BE49-F238E27FC236}">
                <a16:creationId xmlns:a16="http://schemas.microsoft.com/office/drawing/2014/main" id="{BE467A25-133A-46F4-ADE7-71D21BF43188}"/>
              </a:ext>
            </a:extLst>
          </p:cNvPr>
          <p:cNvSpPr/>
          <p:nvPr/>
        </p:nvSpPr>
        <p:spPr>
          <a:xfrm>
            <a:off x="8094691" y="5323413"/>
            <a:ext cx="109007" cy="109007"/>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759" tIns="26880" rIns="53759" bIns="26880" numCol="1" spcCol="0" rtlCol="0" fromWordArt="0" anchor="ctr" anchorCtr="0" forceAA="0" compatLnSpc="1">
            <a:prstTxWarp prst="textNoShape">
              <a:avLst/>
            </a:prstTxWarp>
            <a:noAutofit/>
          </a:bodyPr>
          <a:lstStyle/>
          <a:p>
            <a:pPr algn="ctr"/>
            <a:endParaRPr lang="en-AU" sz="1059">
              <a:latin typeface="Segoe UI Semibold" panose="020B0702040204020203" pitchFamily="34" charset="0"/>
              <a:cs typeface="Segoe UI Semibold" panose="020B0702040204020203" pitchFamily="34" charset="0"/>
            </a:endParaRPr>
          </a:p>
        </p:txBody>
      </p:sp>
      <p:sp>
        <p:nvSpPr>
          <p:cNvPr id="31" name="Oval 30">
            <a:extLst>
              <a:ext uri="{FF2B5EF4-FFF2-40B4-BE49-F238E27FC236}">
                <a16:creationId xmlns:a16="http://schemas.microsoft.com/office/drawing/2014/main" id="{2DB72FB0-6B93-4AF0-9C82-BCAA09674D77}"/>
              </a:ext>
            </a:extLst>
          </p:cNvPr>
          <p:cNvSpPr/>
          <p:nvPr/>
        </p:nvSpPr>
        <p:spPr>
          <a:xfrm>
            <a:off x="7498051" y="6282822"/>
            <a:ext cx="190764" cy="190764"/>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759" tIns="26880" rIns="53759" bIns="26880" numCol="1" spcCol="0" rtlCol="0" fromWordArt="0" anchor="ctr" anchorCtr="0" forceAA="0" compatLnSpc="1">
            <a:prstTxWarp prst="textNoShape">
              <a:avLst/>
            </a:prstTxWarp>
            <a:noAutofit/>
          </a:bodyPr>
          <a:lstStyle/>
          <a:p>
            <a:pPr algn="ctr"/>
            <a:endParaRPr lang="en-AU" sz="1059">
              <a:latin typeface="Segoe UI Semibold" panose="020B0702040204020203" pitchFamily="34" charset="0"/>
              <a:cs typeface="Segoe UI Semibold" panose="020B0702040204020203" pitchFamily="34" charset="0"/>
            </a:endParaRPr>
          </a:p>
        </p:txBody>
      </p:sp>
      <p:sp>
        <p:nvSpPr>
          <p:cNvPr id="32" name="Oval 31">
            <a:extLst>
              <a:ext uri="{FF2B5EF4-FFF2-40B4-BE49-F238E27FC236}">
                <a16:creationId xmlns:a16="http://schemas.microsoft.com/office/drawing/2014/main" id="{0A16C2AA-3807-4A20-BED7-559954E0ECBB}"/>
              </a:ext>
            </a:extLst>
          </p:cNvPr>
          <p:cNvSpPr/>
          <p:nvPr/>
        </p:nvSpPr>
        <p:spPr>
          <a:xfrm>
            <a:off x="8002997" y="6323701"/>
            <a:ext cx="109007" cy="109007"/>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759" tIns="26880" rIns="53759" bIns="26880" numCol="1" spcCol="0" rtlCol="0" fromWordArt="0" anchor="ctr" anchorCtr="0" forceAA="0" compatLnSpc="1">
            <a:prstTxWarp prst="textNoShape">
              <a:avLst/>
            </a:prstTxWarp>
            <a:noAutofit/>
          </a:bodyPr>
          <a:lstStyle/>
          <a:p>
            <a:pPr algn="ctr"/>
            <a:endParaRPr lang="en-AU" sz="1059">
              <a:latin typeface="Segoe UI Semibold" panose="020B0702040204020203" pitchFamily="34" charset="0"/>
              <a:cs typeface="Segoe UI Semibold" panose="020B0702040204020203" pitchFamily="34" charset="0"/>
            </a:endParaRPr>
          </a:p>
        </p:txBody>
      </p:sp>
      <p:sp>
        <p:nvSpPr>
          <p:cNvPr id="37" name="Arrow: Down 36">
            <a:extLst>
              <a:ext uri="{FF2B5EF4-FFF2-40B4-BE49-F238E27FC236}">
                <a16:creationId xmlns:a16="http://schemas.microsoft.com/office/drawing/2014/main" id="{7F6C293F-5683-41DB-94AE-1E8FE48E413F}"/>
              </a:ext>
            </a:extLst>
          </p:cNvPr>
          <p:cNvSpPr/>
          <p:nvPr/>
        </p:nvSpPr>
        <p:spPr>
          <a:xfrm>
            <a:off x="4374228" y="2990136"/>
            <a:ext cx="635462" cy="204803"/>
          </a:xfrm>
          <a:prstGeom prst="down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759" tIns="26880" rIns="53759" bIns="26880" numCol="1" spcCol="0" rtlCol="0" fromWordArt="0" anchor="ctr" anchorCtr="0" forceAA="0" compatLnSpc="1">
            <a:prstTxWarp prst="textNoShape">
              <a:avLst/>
            </a:prstTxWarp>
            <a:noAutofit/>
          </a:bodyPr>
          <a:lstStyle/>
          <a:p>
            <a:pPr algn="ctr"/>
            <a:endParaRPr lang="en-AU" sz="1059">
              <a:latin typeface="Segoe UI Semibold" panose="020B0702040204020203" pitchFamily="34" charset="0"/>
              <a:cs typeface="Segoe UI Semibold" panose="020B0702040204020203" pitchFamily="34" charset="0"/>
            </a:endParaRPr>
          </a:p>
        </p:txBody>
      </p:sp>
      <p:sp>
        <p:nvSpPr>
          <p:cNvPr id="38" name="Arrow: Down 37">
            <a:extLst>
              <a:ext uri="{FF2B5EF4-FFF2-40B4-BE49-F238E27FC236}">
                <a16:creationId xmlns:a16="http://schemas.microsoft.com/office/drawing/2014/main" id="{9271620B-A21F-4499-BA1C-A5151C7A47DB}"/>
              </a:ext>
            </a:extLst>
          </p:cNvPr>
          <p:cNvSpPr/>
          <p:nvPr/>
        </p:nvSpPr>
        <p:spPr>
          <a:xfrm>
            <a:off x="4374228" y="5921803"/>
            <a:ext cx="635462" cy="204803"/>
          </a:xfrm>
          <a:prstGeom prst="down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759" tIns="26880" rIns="53759" bIns="26880" numCol="1" spcCol="0" rtlCol="0" fromWordArt="0" anchor="ctr" anchorCtr="0" forceAA="0" compatLnSpc="1">
            <a:prstTxWarp prst="textNoShape">
              <a:avLst/>
            </a:prstTxWarp>
            <a:noAutofit/>
          </a:bodyPr>
          <a:lstStyle/>
          <a:p>
            <a:pPr algn="ctr"/>
            <a:endParaRPr lang="en-AU" sz="1059">
              <a:latin typeface="Segoe UI Semibold" panose="020B0702040204020203" pitchFamily="34" charset="0"/>
              <a:cs typeface="Segoe UI Semibold" panose="020B0702040204020203" pitchFamily="34" charset="0"/>
            </a:endParaRPr>
          </a:p>
        </p:txBody>
      </p:sp>
      <p:sp>
        <p:nvSpPr>
          <p:cNvPr id="39" name="Arrow: Down 38">
            <a:extLst>
              <a:ext uri="{FF2B5EF4-FFF2-40B4-BE49-F238E27FC236}">
                <a16:creationId xmlns:a16="http://schemas.microsoft.com/office/drawing/2014/main" id="{03B80284-684C-48AD-8E79-8BD0F9210BDE}"/>
              </a:ext>
            </a:extLst>
          </p:cNvPr>
          <p:cNvSpPr/>
          <p:nvPr/>
        </p:nvSpPr>
        <p:spPr>
          <a:xfrm>
            <a:off x="7476542" y="2968176"/>
            <a:ext cx="635462" cy="204803"/>
          </a:xfrm>
          <a:prstGeom prst="down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759" tIns="26880" rIns="53759" bIns="26880" numCol="1" spcCol="0" rtlCol="0" fromWordArt="0" anchor="ctr" anchorCtr="0" forceAA="0" compatLnSpc="1">
            <a:prstTxWarp prst="textNoShape">
              <a:avLst/>
            </a:prstTxWarp>
            <a:noAutofit/>
          </a:bodyPr>
          <a:lstStyle/>
          <a:p>
            <a:pPr algn="ctr"/>
            <a:endParaRPr lang="en-AU" sz="1059">
              <a:latin typeface="Segoe UI Semibold" panose="020B0702040204020203" pitchFamily="34" charset="0"/>
              <a:cs typeface="Segoe UI Semibold" panose="020B0702040204020203" pitchFamily="34" charset="0"/>
            </a:endParaRPr>
          </a:p>
        </p:txBody>
      </p:sp>
      <p:sp>
        <p:nvSpPr>
          <p:cNvPr id="40" name="Arrow: Down 39">
            <a:extLst>
              <a:ext uri="{FF2B5EF4-FFF2-40B4-BE49-F238E27FC236}">
                <a16:creationId xmlns:a16="http://schemas.microsoft.com/office/drawing/2014/main" id="{6A22E9FD-D937-47A6-8B5A-5B3E7A986603}"/>
              </a:ext>
            </a:extLst>
          </p:cNvPr>
          <p:cNvSpPr/>
          <p:nvPr/>
        </p:nvSpPr>
        <p:spPr>
          <a:xfrm>
            <a:off x="7488624" y="4731721"/>
            <a:ext cx="635462" cy="204803"/>
          </a:xfrm>
          <a:prstGeom prst="down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759" tIns="26880" rIns="53759" bIns="26880" numCol="1" spcCol="0" rtlCol="0" fromWordArt="0" anchor="ctr" anchorCtr="0" forceAA="0" compatLnSpc="1">
            <a:prstTxWarp prst="textNoShape">
              <a:avLst/>
            </a:prstTxWarp>
            <a:noAutofit/>
          </a:bodyPr>
          <a:lstStyle/>
          <a:p>
            <a:pPr algn="ctr"/>
            <a:endParaRPr lang="en-AU" sz="1059">
              <a:latin typeface="Segoe UI Semibold" panose="020B0702040204020203" pitchFamily="34" charset="0"/>
              <a:cs typeface="Segoe UI Semibold" panose="020B0702040204020203" pitchFamily="34" charset="0"/>
            </a:endParaRPr>
          </a:p>
        </p:txBody>
      </p:sp>
      <p:sp>
        <p:nvSpPr>
          <p:cNvPr id="41" name="Arrow: Down 40">
            <a:extLst>
              <a:ext uri="{FF2B5EF4-FFF2-40B4-BE49-F238E27FC236}">
                <a16:creationId xmlns:a16="http://schemas.microsoft.com/office/drawing/2014/main" id="{51D6A310-30B6-42E2-B8AE-120D9885C2BC}"/>
              </a:ext>
            </a:extLst>
          </p:cNvPr>
          <p:cNvSpPr/>
          <p:nvPr/>
        </p:nvSpPr>
        <p:spPr>
          <a:xfrm>
            <a:off x="7504530" y="5972107"/>
            <a:ext cx="635462" cy="204803"/>
          </a:xfrm>
          <a:prstGeom prst="down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759" tIns="26880" rIns="53759" bIns="26880" numCol="1" spcCol="0" rtlCol="0" fromWordArt="0" anchor="ctr" anchorCtr="0" forceAA="0" compatLnSpc="1">
            <a:prstTxWarp prst="textNoShape">
              <a:avLst/>
            </a:prstTxWarp>
            <a:noAutofit/>
          </a:bodyPr>
          <a:lstStyle/>
          <a:p>
            <a:pPr algn="ctr"/>
            <a:endParaRPr lang="en-AU" sz="1059">
              <a:latin typeface="Segoe UI Semibold" panose="020B0702040204020203" pitchFamily="34" charset="0"/>
              <a:cs typeface="Segoe UI Semibold" panose="020B0702040204020203" pitchFamily="34" charset="0"/>
            </a:endParaRPr>
          </a:p>
        </p:txBody>
      </p:sp>
      <p:sp>
        <p:nvSpPr>
          <p:cNvPr id="35" name="TextBox 34">
            <a:extLst>
              <a:ext uri="{FF2B5EF4-FFF2-40B4-BE49-F238E27FC236}">
                <a16:creationId xmlns:a16="http://schemas.microsoft.com/office/drawing/2014/main" id="{12A1AD58-B33A-476F-AB3D-10EFB88CF4C9}"/>
              </a:ext>
            </a:extLst>
          </p:cNvPr>
          <p:cNvSpPr txBox="1"/>
          <p:nvPr/>
        </p:nvSpPr>
        <p:spPr>
          <a:xfrm>
            <a:off x="426616" y="2113470"/>
            <a:ext cx="2788777" cy="333617"/>
          </a:xfrm>
          <a:prstGeom prst="rect">
            <a:avLst/>
          </a:prstGeom>
          <a:noFill/>
        </p:spPr>
        <p:txBody>
          <a:bodyPr wrap="none" rtlCol="0">
            <a:spAutoFit/>
          </a:bodyPr>
          <a:lstStyle/>
          <a:p>
            <a:r>
              <a:rPr lang="en-AU" sz="1568" dirty="0">
                <a:latin typeface="Segoe UI Semibold" panose="020B0702040204020203" pitchFamily="34" charset="0"/>
                <a:cs typeface="Segoe UI Semibold" panose="020B0702040204020203" pitchFamily="34" charset="0"/>
              </a:rPr>
              <a:t>Massive donor + companion</a:t>
            </a:r>
          </a:p>
        </p:txBody>
      </p:sp>
      <p:sp>
        <p:nvSpPr>
          <p:cNvPr id="43" name="TextBox 42">
            <a:extLst>
              <a:ext uri="{FF2B5EF4-FFF2-40B4-BE49-F238E27FC236}">
                <a16:creationId xmlns:a16="http://schemas.microsoft.com/office/drawing/2014/main" id="{1DC96904-FD1B-48D5-8D60-1F5DC43EE561}"/>
              </a:ext>
            </a:extLst>
          </p:cNvPr>
          <p:cNvSpPr txBox="1"/>
          <p:nvPr/>
        </p:nvSpPr>
        <p:spPr>
          <a:xfrm>
            <a:off x="426616" y="4218699"/>
            <a:ext cx="2529860" cy="333617"/>
          </a:xfrm>
          <a:prstGeom prst="rect">
            <a:avLst/>
          </a:prstGeom>
          <a:noFill/>
        </p:spPr>
        <p:txBody>
          <a:bodyPr wrap="none" rtlCol="0">
            <a:spAutoFit/>
          </a:bodyPr>
          <a:lstStyle/>
          <a:p>
            <a:r>
              <a:rPr lang="en-AU" sz="1568" dirty="0">
                <a:latin typeface="Segoe UI Semibold" panose="020B0702040204020203" pitchFamily="34" charset="0"/>
                <a:cs typeface="Segoe UI Semibold" panose="020B0702040204020203" pitchFamily="34" charset="0"/>
              </a:rPr>
              <a:t>Common-envelope phase</a:t>
            </a:r>
          </a:p>
        </p:txBody>
      </p:sp>
      <p:sp>
        <p:nvSpPr>
          <p:cNvPr id="44" name="TextBox 43">
            <a:extLst>
              <a:ext uri="{FF2B5EF4-FFF2-40B4-BE49-F238E27FC236}">
                <a16:creationId xmlns:a16="http://schemas.microsoft.com/office/drawing/2014/main" id="{7B46EC7A-D485-40AD-A357-BE9066FC3207}"/>
              </a:ext>
            </a:extLst>
          </p:cNvPr>
          <p:cNvSpPr txBox="1"/>
          <p:nvPr/>
        </p:nvSpPr>
        <p:spPr>
          <a:xfrm>
            <a:off x="426616" y="6147141"/>
            <a:ext cx="2480807" cy="333617"/>
          </a:xfrm>
          <a:prstGeom prst="rect">
            <a:avLst/>
          </a:prstGeom>
          <a:noFill/>
        </p:spPr>
        <p:txBody>
          <a:bodyPr wrap="none" rtlCol="0">
            <a:spAutoFit/>
          </a:bodyPr>
          <a:lstStyle/>
          <a:p>
            <a:r>
              <a:rPr lang="en-AU" sz="1568" dirty="0">
                <a:latin typeface="Segoe UI Semibold" panose="020B0702040204020203" pitchFamily="34" charset="0"/>
                <a:cs typeface="Segoe UI Semibold" panose="020B0702040204020203" pitchFamily="34" charset="0"/>
              </a:rPr>
              <a:t>Donor core + companion</a:t>
            </a:r>
          </a:p>
        </p:txBody>
      </p:sp>
      <p:sp>
        <p:nvSpPr>
          <p:cNvPr id="46" name="TextBox 45">
            <a:extLst>
              <a:ext uri="{FF2B5EF4-FFF2-40B4-BE49-F238E27FC236}">
                <a16:creationId xmlns:a16="http://schemas.microsoft.com/office/drawing/2014/main" id="{C15DB7FB-3BA7-4C8A-B121-E0F421DDF409}"/>
              </a:ext>
            </a:extLst>
          </p:cNvPr>
          <p:cNvSpPr txBox="1"/>
          <p:nvPr/>
        </p:nvSpPr>
        <p:spPr>
          <a:xfrm>
            <a:off x="3423346" y="1662227"/>
            <a:ext cx="1079526" cy="309444"/>
          </a:xfrm>
          <a:prstGeom prst="rect">
            <a:avLst/>
          </a:prstGeom>
          <a:noFill/>
        </p:spPr>
        <p:txBody>
          <a:bodyPr wrap="none" rtlCol="0">
            <a:spAutoFit/>
          </a:bodyPr>
          <a:lstStyle/>
          <a:p>
            <a:r>
              <a:rPr lang="en-AU" sz="1411" dirty="0">
                <a:solidFill>
                  <a:schemeClr val="bg1"/>
                </a:solidFill>
                <a:latin typeface="Segoe UI Semibold" panose="020B0702040204020203" pitchFamily="34" charset="0"/>
                <a:cs typeface="Segoe UI Semibold" panose="020B0702040204020203" pitchFamily="34" charset="0"/>
              </a:rPr>
              <a:t>Convective</a:t>
            </a:r>
            <a:endParaRPr lang="en-AU" sz="1568" dirty="0">
              <a:solidFill>
                <a:schemeClr val="bg1"/>
              </a:solidFill>
              <a:latin typeface="Segoe UI Semibold" panose="020B0702040204020203" pitchFamily="34" charset="0"/>
              <a:cs typeface="Segoe UI Semibold" panose="020B0702040204020203" pitchFamily="34" charset="0"/>
            </a:endParaRPr>
          </a:p>
        </p:txBody>
      </p:sp>
      <p:sp>
        <p:nvSpPr>
          <p:cNvPr id="47" name="TextBox 46">
            <a:extLst>
              <a:ext uri="{FF2B5EF4-FFF2-40B4-BE49-F238E27FC236}">
                <a16:creationId xmlns:a16="http://schemas.microsoft.com/office/drawing/2014/main" id="{4CDB482F-A8AF-41C8-AE16-12B980E22C89}"/>
              </a:ext>
            </a:extLst>
          </p:cNvPr>
          <p:cNvSpPr txBox="1"/>
          <p:nvPr/>
        </p:nvSpPr>
        <p:spPr>
          <a:xfrm>
            <a:off x="3520789" y="2307357"/>
            <a:ext cx="857992" cy="285335"/>
          </a:xfrm>
          <a:prstGeom prst="rect">
            <a:avLst/>
          </a:prstGeom>
          <a:noFill/>
        </p:spPr>
        <p:txBody>
          <a:bodyPr wrap="none" rtlCol="0">
            <a:spAutoFit/>
          </a:bodyPr>
          <a:lstStyle/>
          <a:p>
            <a:r>
              <a:rPr lang="en-AU" sz="1254" dirty="0" err="1">
                <a:latin typeface="Segoe UI Semibold" panose="020B0702040204020203" pitchFamily="34" charset="0"/>
                <a:cs typeface="Segoe UI Semibold" panose="020B0702040204020203" pitchFamily="34" charset="0"/>
              </a:rPr>
              <a:t>Intershell</a:t>
            </a:r>
            <a:endParaRPr lang="en-AU" sz="1254" dirty="0">
              <a:latin typeface="Segoe UI Semibold" panose="020B0702040204020203" pitchFamily="34" charset="0"/>
              <a:cs typeface="Segoe UI Semibold" panose="020B0702040204020203" pitchFamily="34" charset="0"/>
            </a:endParaRPr>
          </a:p>
        </p:txBody>
      </p:sp>
      <p:sp>
        <p:nvSpPr>
          <p:cNvPr id="48" name="TextBox 47">
            <a:extLst>
              <a:ext uri="{FF2B5EF4-FFF2-40B4-BE49-F238E27FC236}">
                <a16:creationId xmlns:a16="http://schemas.microsoft.com/office/drawing/2014/main" id="{828B9A46-D29B-4F9C-B782-95E33143DC88}"/>
              </a:ext>
            </a:extLst>
          </p:cNvPr>
          <p:cNvSpPr txBox="1"/>
          <p:nvPr/>
        </p:nvSpPr>
        <p:spPr>
          <a:xfrm>
            <a:off x="3697983" y="2112054"/>
            <a:ext cx="499047" cy="285335"/>
          </a:xfrm>
          <a:prstGeom prst="rect">
            <a:avLst/>
          </a:prstGeom>
          <a:noFill/>
        </p:spPr>
        <p:txBody>
          <a:bodyPr wrap="none" rtlCol="0">
            <a:spAutoFit/>
          </a:bodyPr>
          <a:lstStyle/>
          <a:p>
            <a:r>
              <a:rPr lang="en-AU" sz="1254" dirty="0">
                <a:latin typeface="Segoe UI Semibold" panose="020B0702040204020203" pitchFamily="34" charset="0"/>
                <a:cs typeface="Segoe UI Semibold" panose="020B0702040204020203" pitchFamily="34" charset="0"/>
              </a:rPr>
              <a:t>core</a:t>
            </a:r>
          </a:p>
        </p:txBody>
      </p:sp>
      <p:sp>
        <p:nvSpPr>
          <p:cNvPr id="42" name="TextBox 41">
            <a:extLst>
              <a:ext uri="{FF2B5EF4-FFF2-40B4-BE49-F238E27FC236}">
                <a16:creationId xmlns:a16="http://schemas.microsoft.com/office/drawing/2014/main" id="{5E408C80-628D-4921-B15C-8DA5CF00D0AE}"/>
              </a:ext>
            </a:extLst>
          </p:cNvPr>
          <p:cNvSpPr txBox="1"/>
          <p:nvPr/>
        </p:nvSpPr>
        <p:spPr>
          <a:xfrm>
            <a:off x="9173568" y="3778130"/>
            <a:ext cx="2152192" cy="333617"/>
          </a:xfrm>
          <a:prstGeom prst="rect">
            <a:avLst/>
          </a:prstGeom>
          <a:noFill/>
        </p:spPr>
        <p:txBody>
          <a:bodyPr wrap="none" rtlCol="0">
            <a:spAutoFit/>
          </a:bodyPr>
          <a:lstStyle/>
          <a:p>
            <a:r>
              <a:rPr lang="en-AU" sz="1568" dirty="0">
                <a:latin typeface="Segoe UI Semibold" panose="020B0702040204020203" pitchFamily="34" charset="0"/>
                <a:cs typeface="Segoe UI Semibold" panose="020B0702040204020203" pitchFamily="34" charset="0"/>
              </a:rPr>
              <a:t>Stage I: Rapid </a:t>
            </a:r>
            <a:r>
              <a:rPr lang="en-AU" sz="1568" dirty="0" err="1">
                <a:latin typeface="Segoe UI Semibold" panose="020B0702040204020203" pitchFamily="34" charset="0"/>
                <a:cs typeface="Segoe UI Semibold" panose="020B0702040204020203" pitchFamily="34" charset="0"/>
              </a:rPr>
              <a:t>inspiral</a:t>
            </a:r>
            <a:endParaRPr lang="en-AU" sz="1568" dirty="0">
              <a:latin typeface="Segoe UI Semibold" panose="020B0702040204020203" pitchFamily="34" charset="0"/>
              <a:cs typeface="Segoe UI Semibold" panose="020B0702040204020203" pitchFamily="34" charset="0"/>
            </a:endParaRPr>
          </a:p>
        </p:txBody>
      </p:sp>
      <p:sp>
        <p:nvSpPr>
          <p:cNvPr id="51" name="TextBox 50">
            <a:extLst>
              <a:ext uri="{FF2B5EF4-FFF2-40B4-BE49-F238E27FC236}">
                <a16:creationId xmlns:a16="http://schemas.microsoft.com/office/drawing/2014/main" id="{EC220FC0-59E1-408D-BB80-DF82053BB105}"/>
              </a:ext>
            </a:extLst>
          </p:cNvPr>
          <p:cNvSpPr txBox="1"/>
          <p:nvPr/>
        </p:nvSpPr>
        <p:spPr>
          <a:xfrm>
            <a:off x="9173568" y="5145765"/>
            <a:ext cx="2798843" cy="333617"/>
          </a:xfrm>
          <a:prstGeom prst="rect">
            <a:avLst/>
          </a:prstGeom>
          <a:noFill/>
        </p:spPr>
        <p:txBody>
          <a:bodyPr wrap="none" rtlCol="0">
            <a:spAutoFit/>
          </a:bodyPr>
          <a:lstStyle/>
          <a:p>
            <a:r>
              <a:rPr lang="en-AU" sz="1568" dirty="0">
                <a:latin typeface="Segoe UI Semibold" panose="020B0702040204020203" pitchFamily="34" charset="0"/>
                <a:cs typeface="Segoe UI Semibold" panose="020B0702040204020203" pitchFamily="34" charset="0"/>
              </a:rPr>
              <a:t>Stage II: Stable mass transfer</a:t>
            </a:r>
          </a:p>
        </p:txBody>
      </p:sp>
      <p:sp>
        <p:nvSpPr>
          <p:cNvPr id="52" name="Title 1">
            <a:extLst>
              <a:ext uri="{FF2B5EF4-FFF2-40B4-BE49-F238E27FC236}">
                <a16:creationId xmlns:a16="http://schemas.microsoft.com/office/drawing/2014/main" id="{3C4195EC-26AC-4D4E-8AC7-E3D6E5871F11}"/>
              </a:ext>
            </a:extLst>
          </p:cNvPr>
          <p:cNvSpPr txBox="1">
            <a:spLocks/>
          </p:cNvSpPr>
          <p:nvPr/>
        </p:nvSpPr>
        <p:spPr>
          <a:xfrm>
            <a:off x="131806" y="181516"/>
            <a:ext cx="12060194"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t>A two-stage formalism for common envelopes</a:t>
            </a:r>
          </a:p>
        </p:txBody>
      </p:sp>
      <p:cxnSp>
        <p:nvCxnSpPr>
          <p:cNvPr id="3" name="直線コネクタ 2">
            <a:extLst>
              <a:ext uri="{FF2B5EF4-FFF2-40B4-BE49-F238E27FC236}">
                <a16:creationId xmlns:a16="http://schemas.microsoft.com/office/drawing/2014/main" id="{DAB47125-692B-91C2-7994-15A90F8482FD}"/>
              </a:ext>
            </a:extLst>
          </p:cNvPr>
          <p:cNvCxnSpPr/>
          <p:nvPr/>
        </p:nvCxnSpPr>
        <p:spPr>
          <a:xfrm>
            <a:off x="6257925" y="1026408"/>
            <a:ext cx="0" cy="544717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902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1">
            <a:extLst>
              <a:ext uri="{FF2B5EF4-FFF2-40B4-BE49-F238E27FC236}">
                <a16:creationId xmlns:a16="http://schemas.microsoft.com/office/drawing/2014/main" id="{3C4195EC-26AC-4D4E-8AC7-E3D6E5871F11}"/>
              </a:ext>
            </a:extLst>
          </p:cNvPr>
          <p:cNvSpPr txBox="1">
            <a:spLocks/>
          </p:cNvSpPr>
          <p:nvPr/>
        </p:nvSpPr>
        <p:spPr>
          <a:xfrm>
            <a:off x="131806" y="181516"/>
            <a:ext cx="12060194"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t>A two-stage formalism for common envelopes</a:t>
            </a:r>
          </a:p>
        </p:txBody>
      </p:sp>
      <p:pic>
        <p:nvPicPr>
          <p:cNvPr id="2" name="Picture 1">
            <a:extLst>
              <a:ext uri="{FF2B5EF4-FFF2-40B4-BE49-F238E27FC236}">
                <a16:creationId xmlns:a16="http://schemas.microsoft.com/office/drawing/2014/main" id="{E7854252-2BF0-43E6-893B-A6FCB42344D7}"/>
              </a:ext>
            </a:extLst>
          </p:cNvPr>
          <p:cNvPicPr>
            <a:picLocks noChangeAspect="1"/>
          </p:cNvPicPr>
          <p:nvPr/>
        </p:nvPicPr>
        <p:blipFill rotWithShape="1">
          <a:blip r:embed="rId2"/>
          <a:srcRect t="46538"/>
          <a:stretch/>
        </p:blipFill>
        <p:spPr>
          <a:xfrm>
            <a:off x="584232" y="3011902"/>
            <a:ext cx="5075890" cy="3064213"/>
          </a:xfrm>
          <a:prstGeom prst="rect">
            <a:avLst/>
          </a:prstGeom>
        </p:spPr>
      </p:pic>
      <p:sp>
        <p:nvSpPr>
          <p:cNvPr id="3" name="TextBox 2">
            <a:extLst>
              <a:ext uri="{FF2B5EF4-FFF2-40B4-BE49-F238E27FC236}">
                <a16:creationId xmlns:a16="http://schemas.microsoft.com/office/drawing/2014/main" id="{BC4779C2-48E9-464C-8B68-852FB67C52BB}"/>
              </a:ext>
            </a:extLst>
          </p:cNvPr>
          <p:cNvSpPr txBox="1"/>
          <p:nvPr/>
        </p:nvSpPr>
        <p:spPr>
          <a:xfrm>
            <a:off x="675503" y="1145059"/>
            <a:ext cx="5027338" cy="1323439"/>
          </a:xfrm>
          <a:prstGeom prst="rect">
            <a:avLst/>
          </a:prstGeom>
          <a:noFill/>
        </p:spPr>
        <p:txBody>
          <a:bodyPr wrap="none" rtlCol="0">
            <a:spAutoFit/>
          </a:bodyPr>
          <a:lstStyle/>
          <a:p>
            <a:r>
              <a:rPr lang="en-AU" sz="2000" u="sng" dirty="0">
                <a:latin typeface="+mj-lt"/>
              </a:rPr>
              <a:t>Stage I: Rapid </a:t>
            </a:r>
            <a:r>
              <a:rPr lang="en-AU" sz="2000" u="sng" dirty="0" err="1">
                <a:latin typeface="+mj-lt"/>
              </a:rPr>
              <a:t>inspiral</a:t>
            </a:r>
            <a:endParaRPr lang="en-AU" sz="2000" u="sng" dirty="0">
              <a:latin typeface="+mj-lt"/>
            </a:endParaRPr>
          </a:p>
          <a:p>
            <a:r>
              <a:rPr lang="en-AU" sz="2000" dirty="0"/>
              <a:t>We treat the rapid </a:t>
            </a:r>
            <a:r>
              <a:rPr lang="en-AU" sz="2000" dirty="0" err="1"/>
              <a:t>inspiral</a:t>
            </a:r>
            <a:r>
              <a:rPr lang="en-AU" sz="2000" dirty="0"/>
              <a:t> through the </a:t>
            </a:r>
            <a:br>
              <a:rPr lang="en-AU" sz="2000" dirty="0"/>
            </a:br>
            <a:r>
              <a:rPr lang="en-AU" sz="2000" dirty="0"/>
              <a:t>convective envelope as an adiabatic process</a:t>
            </a:r>
          </a:p>
          <a:p>
            <a:r>
              <a:rPr lang="ja-JP" altLang="en-US" sz="2000" dirty="0"/>
              <a:t>→ </a:t>
            </a:r>
            <a:r>
              <a:rPr lang="en-AU" altLang="ja-JP" sz="2000" dirty="0">
                <a:solidFill>
                  <a:srgbClr val="FF0000"/>
                </a:solidFill>
              </a:rPr>
              <a:t>Energy</a:t>
            </a:r>
            <a:r>
              <a:rPr lang="en-AU" altLang="ja-JP" sz="2000" dirty="0"/>
              <a:t> formalism</a:t>
            </a:r>
            <a:endParaRPr lang="en-AU" sz="2000" dirty="0"/>
          </a:p>
        </p:txBody>
      </p:sp>
      <p:sp>
        <p:nvSpPr>
          <p:cNvPr id="45" name="TextBox 44">
            <a:extLst>
              <a:ext uri="{FF2B5EF4-FFF2-40B4-BE49-F238E27FC236}">
                <a16:creationId xmlns:a16="http://schemas.microsoft.com/office/drawing/2014/main" id="{CC8B948A-A297-4215-AA33-46B0C91B826D}"/>
              </a:ext>
            </a:extLst>
          </p:cNvPr>
          <p:cNvSpPr txBox="1"/>
          <p:nvPr/>
        </p:nvSpPr>
        <p:spPr>
          <a:xfrm>
            <a:off x="6376086" y="1145059"/>
            <a:ext cx="5684108" cy="1323439"/>
          </a:xfrm>
          <a:prstGeom prst="rect">
            <a:avLst/>
          </a:prstGeom>
          <a:noFill/>
        </p:spPr>
        <p:txBody>
          <a:bodyPr wrap="square" rtlCol="0">
            <a:spAutoFit/>
          </a:bodyPr>
          <a:lstStyle/>
          <a:p>
            <a:r>
              <a:rPr lang="en-AU" sz="2000" u="sng" dirty="0">
                <a:latin typeface="+mj-lt"/>
              </a:rPr>
              <a:t>Stage II: Stable mass transfer</a:t>
            </a:r>
          </a:p>
          <a:p>
            <a:r>
              <a:rPr lang="en-AU" sz="2000" dirty="0"/>
              <a:t>The subsequent stable mass transfer phase should not be treated adiabatically so we treat it based on </a:t>
            </a:r>
            <a:r>
              <a:rPr lang="en-AU" sz="2000" dirty="0">
                <a:solidFill>
                  <a:srgbClr val="FF0000"/>
                </a:solidFill>
              </a:rPr>
              <a:t>angular momentum</a:t>
            </a:r>
            <a:r>
              <a:rPr lang="en-AU" sz="2000" dirty="0"/>
              <a:t> loss arguments</a:t>
            </a:r>
          </a:p>
        </p:txBody>
      </p:sp>
      <p:sp>
        <p:nvSpPr>
          <p:cNvPr id="21" name="TextBox 20">
            <a:extLst>
              <a:ext uri="{FF2B5EF4-FFF2-40B4-BE49-F238E27FC236}">
                <a16:creationId xmlns:a16="http://schemas.microsoft.com/office/drawing/2014/main" id="{FDE8EAC6-5948-4A2F-ADB7-3DADF327F6FB}"/>
              </a:ext>
            </a:extLst>
          </p:cNvPr>
          <p:cNvSpPr txBox="1"/>
          <p:nvPr/>
        </p:nvSpPr>
        <p:spPr>
          <a:xfrm>
            <a:off x="6344741" y="4243125"/>
            <a:ext cx="5301575" cy="1015663"/>
          </a:xfrm>
          <a:prstGeom prst="rect">
            <a:avLst/>
          </a:prstGeom>
          <a:noFill/>
        </p:spPr>
        <p:txBody>
          <a:bodyPr wrap="square" rtlCol="0">
            <a:spAutoFit/>
          </a:bodyPr>
          <a:lstStyle/>
          <a:p>
            <a:r>
              <a:rPr lang="en-AU" sz="2000" dirty="0"/>
              <a:t>For our demonstration, we assume the so-called “isotropic re-emission” mode for angular momentum loss</a:t>
            </a:r>
          </a:p>
        </p:txBody>
      </p:sp>
      <p:pic>
        <p:nvPicPr>
          <p:cNvPr id="4" name="Picture 3">
            <a:extLst>
              <a:ext uri="{FF2B5EF4-FFF2-40B4-BE49-F238E27FC236}">
                <a16:creationId xmlns:a16="http://schemas.microsoft.com/office/drawing/2014/main" id="{C52F6E64-ED94-4A49-A361-BBBA037196F7}"/>
              </a:ext>
            </a:extLst>
          </p:cNvPr>
          <p:cNvPicPr>
            <a:picLocks noChangeAspect="1"/>
          </p:cNvPicPr>
          <p:nvPr/>
        </p:nvPicPr>
        <p:blipFill>
          <a:blip r:embed="rId3"/>
          <a:stretch>
            <a:fillRect/>
          </a:stretch>
        </p:blipFill>
        <p:spPr>
          <a:xfrm>
            <a:off x="6640034" y="2861028"/>
            <a:ext cx="4539243" cy="841355"/>
          </a:xfrm>
          <a:prstGeom prst="rect">
            <a:avLst/>
          </a:prstGeom>
        </p:spPr>
      </p:pic>
      <p:pic>
        <p:nvPicPr>
          <p:cNvPr id="5" name="Picture 4">
            <a:extLst>
              <a:ext uri="{FF2B5EF4-FFF2-40B4-BE49-F238E27FC236}">
                <a16:creationId xmlns:a16="http://schemas.microsoft.com/office/drawing/2014/main" id="{6ED54689-7571-40DD-803D-B9F0605558E3}"/>
              </a:ext>
            </a:extLst>
          </p:cNvPr>
          <p:cNvPicPr>
            <a:picLocks noChangeAspect="1"/>
          </p:cNvPicPr>
          <p:nvPr/>
        </p:nvPicPr>
        <p:blipFill>
          <a:blip r:embed="rId4"/>
          <a:stretch>
            <a:fillRect/>
          </a:stretch>
        </p:blipFill>
        <p:spPr>
          <a:xfrm>
            <a:off x="6857418" y="5502128"/>
            <a:ext cx="2601215" cy="911054"/>
          </a:xfrm>
          <a:prstGeom prst="rect">
            <a:avLst/>
          </a:prstGeom>
        </p:spPr>
      </p:pic>
    </p:spTree>
    <p:extLst>
      <p:ext uri="{BB962C8B-B14F-4D97-AF65-F5344CB8AC3E}">
        <p14:creationId xmlns:p14="http://schemas.microsoft.com/office/powerpoint/2010/main" val="1518337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F1BA82A2-E584-4C5B-9803-F00035DC5B6C}"/>
                  </a:ext>
                </a:extLst>
              </p:cNvPr>
              <p:cNvSpPr>
                <a:spLocks noGrp="1"/>
              </p:cNvSpPr>
              <p:nvPr>
                <p:ph type="title"/>
              </p:nvPr>
            </p:nvSpPr>
            <p:spPr>
              <a:xfrm>
                <a:off x="838200" y="0"/>
                <a:ext cx="10515600" cy="1325563"/>
              </a:xfrm>
            </p:spPr>
            <p:txBody>
              <a:bodyPr/>
              <a:lstStyle/>
              <a:p>
                <a:r>
                  <a:rPr lang="en-AU" dirty="0"/>
                  <a:t>Example with a </a:t>
                </a:r>
                <a14:m>
                  <m:oMath xmlns:m="http://schemas.openxmlformats.org/officeDocument/2006/math">
                    <m:r>
                      <a:rPr lang="en-AU" b="0" i="0" dirty="0" smtClean="0">
                        <a:latin typeface="Cambria Math" panose="02040503050406030204" pitchFamily="18" charset="0"/>
                      </a:rPr>
                      <m:t>12 </m:t>
                    </m:r>
                    <m:sSub>
                      <m:sSubPr>
                        <m:ctrlPr>
                          <a:rPr lang="en-AU" b="0" i="1" dirty="0" smtClean="0">
                            <a:latin typeface="Cambria Math" panose="02040503050406030204" pitchFamily="18" charset="0"/>
                          </a:rPr>
                        </m:ctrlPr>
                      </m:sSubPr>
                      <m:e>
                        <m:r>
                          <m:rPr>
                            <m:sty m:val="p"/>
                          </m:rPr>
                          <a:rPr lang="en-AU" b="0" i="0" dirty="0" smtClean="0">
                            <a:latin typeface="Cambria Math" panose="02040503050406030204" pitchFamily="18" charset="0"/>
                          </a:rPr>
                          <m:t>M</m:t>
                        </m:r>
                      </m:e>
                      <m:sub>
                        <m:r>
                          <a:rPr lang="en-AU" b="0" i="1" dirty="0" smtClean="0">
                            <a:latin typeface="Cambria Math" panose="02040503050406030204" pitchFamily="18" charset="0"/>
                          </a:rPr>
                          <m:t>⊙</m:t>
                        </m:r>
                      </m:sub>
                    </m:sSub>
                  </m:oMath>
                </a14:m>
                <a:r>
                  <a:rPr lang="en-AU" dirty="0"/>
                  <a:t> red supergiant</a:t>
                </a:r>
              </a:p>
            </p:txBody>
          </p:sp>
        </mc:Choice>
        <mc:Fallback xmlns="">
          <p:sp>
            <p:nvSpPr>
              <p:cNvPr id="2" name="Title 1">
                <a:extLst>
                  <a:ext uri="{FF2B5EF4-FFF2-40B4-BE49-F238E27FC236}">
                    <a16:creationId xmlns:a16="http://schemas.microsoft.com/office/drawing/2014/main" id="{F1BA82A2-E584-4C5B-9803-F00035DC5B6C}"/>
                  </a:ext>
                </a:extLst>
              </p:cNvPr>
              <p:cNvSpPr>
                <a:spLocks noGrp="1" noRot="1" noChangeAspect="1" noMove="1" noResize="1" noEditPoints="1" noAdjustHandles="1" noChangeArrowheads="1" noChangeShapeType="1" noTextEdit="1"/>
              </p:cNvSpPr>
              <p:nvPr>
                <p:ph type="title"/>
              </p:nvPr>
            </p:nvSpPr>
            <p:spPr>
              <a:xfrm>
                <a:off x="838200" y="0"/>
                <a:ext cx="10515600" cy="1325563"/>
              </a:xfrm>
              <a:blipFill>
                <a:blip r:embed="rId2"/>
                <a:stretch>
                  <a:fillRect l="-2377"/>
                </a:stretch>
              </a:blipFill>
            </p:spPr>
            <p:txBody>
              <a:bodyPr/>
              <a:lstStyle/>
              <a:p>
                <a:r>
                  <a:rPr lang="en-AU">
                    <a:noFill/>
                  </a:rPr>
                  <a:t> </a:t>
                </a:r>
              </a:p>
            </p:txBody>
          </p:sp>
        </mc:Fallback>
      </mc:AlternateContent>
      <p:pic>
        <p:nvPicPr>
          <p:cNvPr id="4" name="Content Placeholder 3">
            <a:extLst>
              <a:ext uri="{FF2B5EF4-FFF2-40B4-BE49-F238E27FC236}">
                <a16:creationId xmlns:a16="http://schemas.microsoft.com/office/drawing/2014/main" id="{51B072E9-1832-4B6A-9C0A-DC4029F2079A}"/>
              </a:ext>
            </a:extLst>
          </p:cNvPr>
          <p:cNvPicPr>
            <a:picLocks noGrp="1" noChangeAspect="1"/>
          </p:cNvPicPr>
          <p:nvPr>
            <p:ph idx="1"/>
          </p:nvPr>
        </p:nvPicPr>
        <p:blipFill>
          <a:blip r:embed="rId3"/>
          <a:stretch>
            <a:fillRect/>
          </a:stretch>
        </p:blipFill>
        <p:spPr>
          <a:xfrm>
            <a:off x="1922343" y="1126871"/>
            <a:ext cx="8058236" cy="5444151"/>
          </a:xfrm>
          <a:prstGeom prst="rect">
            <a:avLst/>
          </a:prstGeom>
        </p:spPr>
      </p:pic>
      <p:sp>
        <p:nvSpPr>
          <p:cNvPr id="5" name="TextBox 4">
            <a:extLst>
              <a:ext uri="{FF2B5EF4-FFF2-40B4-BE49-F238E27FC236}">
                <a16:creationId xmlns:a16="http://schemas.microsoft.com/office/drawing/2014/main" id="{2DD105DC-3789-45D1-9BA3-7B950EF8F4CB}"/>
              </a:ext>
            </a:extLst>
          </p:cNvPr>
          <p:cNvSpPr txBox="1"/>
          <p:nvPr/>
        </p:nvSpPr>
        <p:spPr>
          <a:xfrm>
            <a:off x="10034632" y="6386356"/>
            <a:ext cx="2060179" cy="369332"/>
          </a:xfrm>
          <a:prstGeom prst="rect">
            <a:avLst/>
          </a:prstGeom>
          <a:noFill/>
        </p:spPr>
        <p:txBody>
          <a:bodyPr wrap="none" rtlCol="0">
            <a:spAutoFit/>
          </a:bodyPr>
          <a:lstStyle/>
          <a:p>
            <a:r>
              <a:rPr lang="en-AU" dirty="0"/>
              <a:t>RH &amp; Mandel 2022</a:t>
            </a:r>
          </a:p>
        </p:txBody>
      </p:sp>
      <p:sp>
        <p:nvSpPr>
          <p:cNvPr id="3" name="TextBox 2">
            <a:extLst>
              <a:ext uri="{FF2B5EF4-FFF2-40B4-BE49-F238E27FC236}">
                <a16:creationId xmlns:a16="http://schemas.microsoft.com/office/drawing/2014/main" id="{8DBCF197-2C1B-4D7E-83B9-C47491B32ABE}"/>
              </a:ext>
            </a:extLst>
          </p:cNvPr>
          <p:cNvSpPr txBox="1"/>
          <p:nvPr/>
        </p:nvSpPr>
        <p:spPr>
          <a:xfrm rot="20479277">
            <a:off x="7418648" y="4225846"/>
            <a:ext cx="2414444" cy="369332"/>
          </a:xfrm>
          <a:prstGeom prst="rect">
            <a:avLst/>
          </a:prstGeom>
          <a:noFill/>
        </p:spPr>
        <p:txBody>
          <a:bodyPr wrap="none" rtlCol="0">
            <a:spAutoFit/>
          </a:bodyPr>
          <a:lstStyle/>
          <a:p>
            <a:r>
              <a:rPr lang="en-AU" dirty="0">
                <a:solidFill>
                  <a:schemeClr val="bg1"/>
                </a:solidFill>
                <a:latin typeface="+mj-lt"/>
              </a:rPr>
              <a:t>Classical </a:t>
            </a:r>
            <a:r>
              <a:rPr lang="en-US" altLang="ja-JP" dirty="0">
                <a:solidFill>
                  <a:schemeClr val="bg1"/>
                </a:solidFill>
                <a:latin typeface="+mj-lt"/>
              </a:rPr>
              <a:t>α-formalism</a:t>
            </a:r>
            <a:endParaRPr lang="en-AU" dirty="0">
              <a:solidFill>
                <a:schemeClr val="bg1"/>
              </a:solidFill>
              <a:latin typeface="+mj-lt"/>
            </a:endParaRPr>
          </a:p>
        </p:txBody>
      </p:sp>
      <p:sp>
        <p:nvSpPr>
          <p:cNvPr id="6" name="TextBox 5">
            <a:extLst>
              <a:ext uri="{FF2B5EF4-FFF2-40B4-BE49-F238E27FC236}">
                <a16:creationId xmlns:a16="http://schemas.microsoft.com/office/drawing/2014/main" id="{DF6CB626-A3FA-4A7C-B328-F343C677E607}"/>
              </a:ext>
            </a:extLst>
          </p:cNvPr>
          <p:cNvSpPr txBox="1"/>
          <p:nvPr/>
        </p:nvSpPr>
        <p:spPr>
          <a:xfrm rot="21375101">
            <a:off x="7528454" y="2037977"/>
            <a:ext cx="2194832" cy="369332"/>
          </a:xfrm>
          <a:prstGeom prst="rect">
            <a:avLst/>
          </a:prstGeom>
          <a:noFill/>
        </p:spPr>
        <p:txBody>
          <a:bodyPr wrap="none" rtlCol="0">
            <a:spAutoFit/>
          </a:bodyPr>
          <a:lstStyle/>
          <a:p>
            <a:r>
              <a:rPr lang="en-AU" dirty="0">
                <a:solidFill>
                  <a:schemeClr val="bg1"/>
                </a:solidFill>
                <a:latin typeface="+mj-lt"/>
              </a:rPr>
              <a:t>Our new formalism</a:t>
            </a:r>
          </a:p>
        </p:txBody>
      </p:sp>
      <p:sp>
        <p:nvSpPr>
          <p:cNvPr id="9" name="Freeform: Shape 8">
            <a:extLst>
              <a:ext uri="{FF2B5EF4-FFF2-40B4-BE49-F238E27FC236}">
                <a16:creationId xmlns:a16="http://schemas.microsoft.com/office/drawing/2014/main" id="{F3C2CCC2-1CAB-4CE4-8F10-66E6C0C410EE}"/>
              </a:ext>
            </a:extLst>
          </p:cNvPr>
          <p:cNvSpPr/>
          <p:nvPr/>
        </p:nvSpPr>
        <p:spPr>
          <a:xfrm>
            <a:off x="4056377" y="3101630"/>
            <a:ext cx="6241409" cy="2352194"/>
          </a:xfrm>
          <a:custGeom>
            <a:avLst/>
            <a:gdLst>
              <a:gd name="connsiteX0" fmla="*/ 2978091 w 6241409"/>
              <a:gd name="connsiteY0" fmla="*/ 1127402 h 2352194"/>
              <a:gd name="connsiteX1" fmla="*/ 2894201 w 6241409"/>
              <a:gd name="connsiteY1" fmla="*/ 1144180 h 2352194"/>
              <a:gd name="connsiteX2" fmla="*/ 2743200 w 6241409"/>
              <a:gd name="connsiteY2" fmla="*/ 1186124 h 2352194"/>
              <a:gd name="connsiteX3" fmla="*/ 2424418 w 6241409"/>
              <a:gd name="connsiteY3" fmla="*/ 1194513 h 2352194"/>
              <a:gd name="connsiteX4" fmla="*/ 2348917 w 6241409"/>
              <a:gd name="connsiteY4" fmla="*/ 1202902 h 2352194"/>
              <a:gd name="connsiteX5" fmla="*/ 2298583 w 6241409"/>
              <a:gd name="connsiteY5" fmla="*/ 1219680 h 2352194"/>
              <a:gd name="connsiteX6" fmla="*/ 2080469 w 6241409"/>
              <a:gd name="connsiteY6" fmla="*/ 1228069 h 2352194"/>
              <a:gd name="connsiteX7" fmla="*/ 1853966 w 6241409"/>
              <a:gd name="connsiteY7" fmla="*/ 1270014 h 2352194"/>
              <a:gd name="connsiteX8" fmla="*/ 1610686 w 6241409"/>
              <a:gd name="connsiteY8" fmla="*/ 1286792 h 2352194"/>
              <a:gd name="connsiteX9" fmla="*/ 897622 w 6241409"/>
              <a:gd name="connsiteY9" fmla="*/ 1311959 h 2352194"/>
              <a:gd name="connsiteX10" fmla="*/ 830510 w 6241409"/>
              <a:gd name="connsiteY10" fmla="*/ 1320348 h 2352194"/>
              <a:gd name="connsiteX11" fmla="*/ 771787 w 6241409"/>
              <a:gd name="connsiteY11" fmla="*/ 1337126 h 2352194"/>
              <a:gd name="connsiteX12" fmla="*/ 746620 w 6241409"/>
              <a:gd name="connsiteY12" fmla="*/ 1345515 h 2352194"/>
              <a:gd name="connsiteX13" fmla="*/ 662730 w 6241409"/>
              <a:gd name="connsiteY13" fmla="*/ 1353904 h 2352194"/>
              <a:gd name="connsiteX14" fmla="*/ 612396 w 6241409"/>
              <a:gd name="connsiteY14" fmla="*/ 1362293 h 2352194"/>
              <a:gd name="connsiteX15" fmla="*/ 578840 w 6241409"/>
              <a:gd name="connsiteY15" fmla="*/ 1379071 h 2352194"/>
              <a:gd name="connsiteX16" fmla="*/ 545284 w 6241409"/>
              <a:gd name="connsiteY16" fmla="*/ 1387460 h 2352194"/>
              <a:gd name="connsiteX17" fmla="*/ 520117 w 6241409"/>
              <a:gd name="connsiteY17" fmla="*/ 1395849 h 2352194"/>
              <a:gd name="connsiteX18" fmla="*/ 461394 w 6241409"/>
              <a:gd name="connsiteY18" fmla="*/ 1412627 h 2352194"/>
              <a:gd name="connsiteX19" fmla="*/ 411060 w 6241409"/>
              <a:gd name="connsiteY19" fmla="*/ 1429405 h 2352194"/>
              <a:gd name="connsiteX20" fmla="*/ 385893 w 6241409"/>
              <a:gd name="connsiteY20" fmla="*/ 1446183 h 2352194"/>
              <a:gd name="connsiteX21" fmla="*/ 352337 w 6241409"/>
              <a:gd name="connsiteY21" fmla="*/ 1454572 h 2352194"/>
              <a:gd name="connsiteX22" fmla="*/ 285225 w 6241409"/>
              <a:gd name="connsiteY22" fmla="*/ 1471350 h 2352194"/>
              <a:gd name="connsiteX23" fmla="*/ 234891 w 6241409"/>
              <a:gd name="connsiteY23" fmla="*/ 1513295 h 2352194"/>
              <a:gd name="connsiteX24" fmla="*/ 209724 w 6241409"/>
              <a:gd name="connsiteY24" fmla="*/ 1530073 h 2352194"/>
              <a:gd name="connsiteX25" fmla="*/ 176168 w 6241409"/>
              <a:gd name="connsiteY25" fmla="*/ 1555240 h 2352194"/>
              <a:gd name="connsiteX26" fmla="*/ 167779 w 6241409"/>
              <a:gd name="connsiteY26" fmla="*/ 1580407 h 2352194"/>
              <a:gd name="connsiteX27" fmla="*/ 100667 w 6241409"/>
              <a:gd name="connsiteY27" fmla="*/ 1664297 h 2352194"/>
              <a:gd name="connsiteX28" fmla="*/ 83889 w 6241409"/>
              <a:gd name="connsiteY28" fmla="*/ 1723020 h 2352194"/>
              <a:gd name="connsiteX29" fmla="*/ 50333 w 6241409"/>
              <a:gd name="connsiteY29" fmla="*/ 1790132 h 2352194"/>
              <a:gd name="connsiteX30" fmla="*/ 33555 w 6241409"/>
              <a:gd name="connsiteY30" fmla="*/ 1848855 h 2352194"/>
              <a:gd name="connsiteX31" fmla="*/ 16777 w 6241409"/>
              <a:gd name="connsiteY31" fmla="*/ 1882411 h 2352194"/>
              <a:gd name="connsiteX32" fmla="*/ 0 w 6241409"/>
              <a:gd name="connsiteY32" fmla="*/ 1974690 h 2352194"/>
              <a:gd name="connsiteX33" fmla="*/ 8388 w 6241409"/>
              <a:gd name="connsiteY33" fmla="*/ 2217970 h 2352194"/>
              <a:gd name="connsiteX34" fmla="*/ 50333 w 6241409"/>
              <a:gd name="connsiteY34" fmla="*/ 2268304 h 2352194"/>
              <a:gd name="connsiteX35" fmla="*/ 109056 w 6241409"/>
              <a:gd name="connsiteY35" fmla="*/ 2310249 h 2352194"/>
              <a:gd name="connsiteX36" fmla="*/ 142612 w 6241409"/>
              <a:gd name="connsiteY36" fmla="*/ 2327027 h 2352194"/>
              <a:gd name="connsiteX37" fmla="*/ 201335 w 6241409"/>
              <a:gd name="connsiteY37" fmla="*/ 2352194 h 2352194"/>
              <a:gd name="connsiteX38" fmla="*/ 838899 w 6241409"/>
              <a:gd name="connsiteY38" fmla="*/ 2335416 h 2352194"/>
              <a:gd name="connsiteX39" fmla="*/ 922788 w 6241409"/>
              <a:gd name="connsiteY39" fmla="*/ 2310249 h 2352194"/>
              <a:gd name="connsiteX40" fmla="*/ 989900 w 6241409"/>
              <a:gd name="connsiteY40" fmla="*/ 2301860 h 2352194"/>
              <a:gd name="connsiteX41" fmla="*/ 1115735 w 6241409"/>
              <a:gd name="connsiteY41" fmla="*/ 2259915 h 2352194"/>
              <a:gd name="connsiteX42" fmla="*/ 1442906 w 6241409"/>
              <a:gd name="connsiteY42" fmla="*/ 2217970 h 2352194"/>
              <a:gd name="connsiteX43" fmla="*/ 1518407 w 6241409"/>
              <a:gd name="connsiteY43" fmla="*/ 2201192 h 2352194"/>
              <a:gd name="connsiteX44" fmla="*/ 1577130 w 6241409"/>
              <a:gd name="connsiteY44" fmla="*/ 2176025 h 2352194"/>
              <a:gd name="connsiteX45" fmla="*/ 1635853 w 6241409"/>
              <a:gd name="connsiteY45" fmla="*/ 2167636 h 2352194"/>
              <a:gd name="connsiteX46" fmla="*/ 1761688 w 6241409"/>
              <a:gd name="connsiteY46" fmla="*/ 2142469 h 2352194"/>
              <a:gd name="connsiteX47" fmla="*/ 1845577 w 6241409"/>
              <a:gd name="connsiteY47" fmla="*/ 2125691 h 2352194"/>
              <a:gd name="connsiteX48" fmla="*/ 1895911 w 6241409"/>
              <a:gd name="connsiteY48" fmla="*/ 2117302 h 2352194"/>
              <a:gd name="connsiteX49" fmla="*/ 2055302 w 6241409"/>
              <a:gd name="connsiteY49" fmla="*/ 2092135 h 2352194"/>
              <a:gd name="connsiteX50" fmla="*/ 2105636 w 6241409"/>
              <a:gd name="connsiteY50" fmla="*/ 2075358 h 2352194"/>
              <a:gd name="connsiteX51" fmla="*/ 2155970 w 6241409"/>
              <a:gd name="connsiteY51" fmla="*/ 2066969 h 2352194"/>
              <a:gd name="connsiteX52" fmla="*/ 2273416 w 6241409"/>
              <a:gd name="connsiteY52" fmla="*/ 2050191 h 2352194"/>
              <a:gd name="connsiteX53" fmla="*/ 2323750 w 6241409"/>
              <a:gd name="connsiteY53" fmla="*/ 2041802 h 2352194"/>
              <a:gd name="connsiteX54" fmla="*/ 2374084 w 6241409"/>
              <a:gd name="connsiteY54" fmla="*/ 2025024 h 2352194"/>
              <a:gd name="connsiteX55" fmla="*/ 2466363 w 6241409"/>
              <a:gd name="connsiteY55" fmla="*/ 2016635 h 2352194"/>
              <a:gd name="connsiteX56" fmla="*/ 2617365 w 6241409"/>
              <a:gd name="connsiteY56" fmla="*/ 1991468 h 2352194"/>
              <a:gd name="connsiteX57" fmla="*/ 2667699 w 6241409"/>
              <a:gd name="connsiteY57" fmla="*/ 1974690 h 2352194"/>
              <a:gd name="connsiteX58" fmla="*/ 3003258 w 6241409"/>
              <a:gd name="connsiteY58" fmla="*/ 1957912 h 2352194"/>
              <a:gd name="connsiteX59" fmla="*/ 3145871 w 6241409"/>
              <a:gd name="connsiteY59" fmla="*/ 1941134 h 2352194"/>
              <a:gd name="connsiteX60" fmla="*/ 3296873 w 6241409"/>
              <a:gd name="connsiteY60" fmla="*/ 1932745 h 2352194"/>
              <a:gd name="connsiteX61" fmla="*/ 3372374 w 6241409"/>
              <a:gd name="connsiteY61" fmla="*/ 1915967 h 2352194"/>
              <a:gd name="connsiteX62" fmla="*/ 3456264 w 6241409"/>
              <a:gd name="connsiteY62" fmla="*/ 1907578 h 2352194"/>
              <a:gd name="connsiteX63" fmla="*/ 3481431 w 6241409"/>
              <a:gd name="connsiteY63" fmla="*/ 1890800 h 2352194"/>
              <a:gd name="connsiteX64" fmla="*/ 3556932 w 6241409"/>
              <a:gd name="connsiteY64" fmla="*/ 1882411 h 2352194"/>
              <a:gd name="connsiteX65" fmla="*/ 3615655 w 6241409"/>
              <a:gd name="connsiteY65" fmla="*/ 1874022 h 2352194"/>
              <a:gd name="connsiteX66" fmla="*/ 3674377 w 6241409"/>
              <a:gd name="connsiteY66" fmla="*/ 1857244 h 2352194"/>
              <a:gd name="connsiteX67" fmla="*/ 3800212 w 6241409"/>
              <a:gd name="connsiteY67" fmla="*/ 1832077 h 2352194"/>
              <a:gd name="connsiteX68" fmla="*/ 3833768 w 6241409"/>
              <a:gd name="connsiteY68" fmla="*/ 1823688 h 2352194"/>
              <a:gd name="connsiteX69" fmla="*/ 3875713 w 6241409"/>
              <a:gd name="connsiteY69" fmla="*/ 1806910 h 2352194"/>
              <a:gd name="connsiteX70" fmla="*/ 3909269 w 6241409"/>
              <a:gd name="connsiteY70" fmla="*/ 1798521 h 2352194"/>
              <a:gd name="connsiteX71" fmla="*/ 3967992 w 6241409"/>
              <a:gd name="connsiteY71" fmla="*/ 1781743 h 2352194"/>
              <a:gd name="connsiteX72" fmla="*/ 4026715 w 6241409"/>
              <a:gd name="connsiteY72" fmla="*/ 1773354 h 2352194"/>
              <a:gd name="connsiteX73" fmla="*/ 4068660 w 6241409"/>
              <a:gd name="connsiteY73" fmla="*/ 1764965 h 2352194"/>
              <a:gd name="connsiteX74" fmla="*/ 4152550 w 6241409"/>
              <a:gd name="connsiteY74" fmla="*/ 1739798 h 2352194"/>
              <a:gd name="connsiteX75" fmla="*/ 4253218 w 6241409"/>
              <a:gd name="connsiteY75" fmla="*/ 1723020 h 2352194"/>
              <a:gd name="connsiteX76" fmla="*/ 4353886 w 6241409"/>
              <a:gd name="connsiteY76" fmla="*/ 1697853 h 2352194"/>
              <a:gd name="connsiteX77" fmla="*/ 4404220 w 6241409"/>
              <a:gd name="connsiteY77" fmla="*/ 1681075 h 2352194"/>
              <a:gd name="connsiteX78" fmla="*/ 4446165 w 6241409"/>
              <a:gd name="connsiteY78" fmla="*/ 1672686 h 2352194"/>
              <a:gd name="connsiteX79" fmla="*/ 4471332 w 6241409"/>
              <a:gd name="connsiteY79" fmla="*/ 1664297 h 2352194"/>
              <a:gd name="connsiteX80" fmla="*/ 4563611 w 6241409"/>
              <a:gd name="connsiteY80" fmla="*/ 1647519 h 2352194"/>
              <a:gd name="connsiteX81" fmla="*/ 4588777 w 6241409"/>
              <a:gd name="connsiteY81" fmla="*/ 1639130 h 2352194"/>
              <a:gd name="connsiteX82" fmla="*/ 4622333 w 6241409"/>
              <a:gd name="connsiteY82" fmla="*/ 1630741 h 2352194"/>
              <a:gd name="connsiteX83" fmla="*/ 4647500 w 6241409"/>
              <a:gd name="connsiteY83" fmla="*/ 1613963 h 2352194"/>
              <a:gd name="connsiteX84" fmla="*/ 4681056 w 6241409"/>
              <a:gd name="connsiteY84" fmla="*/ 1605574 h 2352194"/>
              <a:gd name="connsiteX85" fmla="*/ 4723001 w 6241409"/>
              <a:gd name="connsiteY85" fmla="*/ 1588796 h 2352194"/>
              <a:gd name="connsiteX86" fmla="*/ 4806891 w 6241409"/>
              <a:gd name="connsiteY86" fmla="*/ 1563629 h 2352194"/>
              <a:gd name="connsiteX87" fmla="*/ 4848836 w 6241409"/>
              <a:gd name="connsiteY87" fmla="*/ 1538462 h 2352194"/>
              <a:gd name="connsiteX88" fmla="*/ 4882392 w 6241409"/>
              <a:gd name="connsiteY88" fmla="*/ 1530073 h 2352194"/>
              <a:gd name="connsiteX89" fmla="*/ 4915948 w 6241409"/>
              <a:gd name="connsiteY89" fmla="*/ 1513295 h 2352194"/>
              <a:gd name="connsiteX90" fmla="*/ 4983060 w 6241409"/>
              <a:gd name="connsiteY90" fmla="*/ 1496517 h 2352194"/>
              <a:gd name="connsiteX91" fmla="*/ 5008227 w 6241409"/>
              <a:gd name="connsiteY91" fmla="*/ 1479739 h 2352194"/>
              <a:gd name="connsiteX92" fmla="*/ 5033394 w 6241409"/>
              <a:gd name="connsiteY92" fmla="*/ 1471350 h 2352194"/>
              <a:gd name="connsiteX93" fmla="*/ 5066950 w 6241409"/>
              <a:gd name="connsiteY93" fmla="*/ 1454572 h 2352194"/>
              <a:gd name="connsiteX94" fmla="*/ 5184396 w 6241409"/>
              <a:gd name="connsiteY94" fmla="*/ 1412627 h 2352194"/>
              <a:gd name="connsiteX95" fmla="*/ 5259897 w 6241409"/>
              <a:gd name="connsiteY95" fmla="*/ 1387460 h 2352194"/>
              <a:gd name="connsiteX96" fmla="*/ 5335398 w 6241409"/>
              <a:gd name="connsiteY96" fmla="*/ 1345515 h 2352194"/>
              <a:gd name="connsiteX97" fmla="*/ 5452844 w 6241409"/>
              <a:gd name="connsiteY97" fmla="*/ 1303570 h 2352194"/>
              <a:gd name="connsiteX98" fmla="*/ 5528344 w 6241409"/>
              <a:gd name="connsiteY98" fmla="*/ 1253236 h 2352194"/>
              <a:gd name="connsiteX99" fmla="*/ 5603845 w 6241409"/>
              <a:gd name="connsiteY99" fmla="*/ 1211291 h 2352194"/>
              <a:gd name="connsiteX100" fmla="*/ 5780014 w 6241409"/>
              <a:gd name="connsiteY100" fmla="*/ 1085457 h 2352194"/>
              <a:gd name="connsiteX101" fmla="*/ 5838737 w 6241409"/>
              <a:gd name="connsiteY101" fmla="*/ 1043512 h 2352194"/>
              <a:gd name="connsiteX102" fmla="*/ 5872293 w 6241409"/>
              <a:gd name="connsiteY102" fmla="*/ 1001567 h 2352194"/>
              <a:gd name="connsiteX103" fmla="*/ 5981350 w 6241409"/>
              <a:gd name="connsiteY103" fmla="*/ 900899 h 2352194"/>
              <a:gd name="connsiteX104" fmla="*/ 6149130 w 6241409"/>
              <a:gd name="connsiteY104" fmla="*/ 682785 h 2352194"/>
              <a:gd name="connsiteX105" fmla="*/ 6199464 w 6241409"/>
              <a:gd name="connsiteY105" fmla="*/ 598895 h 2352194"/>
              <a:gd name="connsiteX106" fmla="*/ 6207853 w 6241409"/>
              <a:gd name="connsiteY106" fmla="*/ 556950 h 2352194"/>
              <a:gd name="connsiteX107" fmla="*/ 6233020 w 6241409"/>
              <a:gd name="connsiteY107" fmla="*/ 473060 h 2352194"/>
              <a:gd name="connsiteX108" fmla="*/ 6241409 w 6241409"/>
              <a:gd name="connsiteY108" fmla="*/ 355614 h 2352194"/>
              <a:gd name="connsiteX109" fmla="*/ 6233020 w 6241409"/>
              <a:gd name="connsiteY109" fmla="*/ 238169 h 2352194"/>
              <a:gd name="connsiteX110" fmla="*/ 6207853 w 6241409"/>
              <a:gd name="connsiteY110" fmla="*/ 213002 h 2352194"/>
              <a:gd name="connsiteX111" fmla="*/ 6157519 w 6241409"/>
              <a:gd name="connsiteY111" fmla="*/ 162668 h 2352194"/>
              <a:gd name="connsiteX112" fmla="*/ 6040073 w 6241409"/>
              <a:gd name="connsiteY112" fmla="*/ 95556 h 2352194"/>
              <a:gd name="connsiteX113" fmla="*/ 6006517 w 6241409"/>
              <a:gd name="connsiteY113" fmla="*/ 78778 h 2352194"/>
              <a:gd name="connsiteX114" fmla="*/ 5956183 w 6241409"/>
              <a:gd name="connsiteY114" fmla="*/ 70389 h 2352194"/>
              <a:gd name="connsiteX115" fmla="*/ 5914238 w 6241409"/>
              <a:gd name="connsiteY115" fmla="*/ 53611 h 2352194"/>
              <a:gd name="connsiteX116" fmla="*/ 5821959 w 6241409"/>
              <a:gd name="connsiteY116" fmla="*/ 45222 h 2352194"/>
              <a:gd name="connsiteX117" fmla="*/ 5738069 w 6241409"/>
              <a:gd name="connsiteY117" fmla="*/ 36833 h 2352194"/>
              <a:gd name="connsiteX118" fmla="*/ 5419288 w 6241409"/>
              <a:gd name="connsiteY118" fmla="*/ 36833 h 2352194"/>
              <a:gd name="connsiteX119" fmla="*/ 5335398 w 6241409"/>
              <a:gd name="connsiteY119" fmla="*/ 53611 h 2352194"/>
              <a:gd name="connsiteX120" fmla="*/ 5293453 w 6241409"/>
              <a:gd name="connsiteY120" fmla="*/ 62000 h 2352194"/>
              <a:gd name="connsiteX121" fmla="*/ 5268286 w 6241409"/>
              <a:gd name="connsiteY121" fmla="*/ 78778 h 2352194"/>
              <a:gd name="connsiteX122" fmla="*/ 5192785 w 6241409"/>
              <a:gd name="connsiteY122" fmla="*/ 95556 h 2352194"/>
              <a:gd name="connsiteX123" fmla="*/ 5167618 w 6241409"/>
              <a:gd name="connsiteY123" fmla="*/ 112334 h 2352194"/>
              <a:gd name="connsiteX124" fmla="*/ 5050172 w 6241409"/>
              <a:gd name="connsiteY124" fmla="*/ 145890 h 2352194"/>
              <a:gd name="connsiteX125" fmla="*/ 4957893 w 6241409"/>
              <a:gd name="connsiteY125" fmla="*/ 187835 h 2352194"/>
              <a:gd name="connsiteX126" fmla="*/ 4924337 w 6241409"/>
              <a:gd name="connsiteY126" fmla="*/ 196224 h 2352194"/>
              <a:gd name="connsiteX127" fmla="*/ 4899170 w 6241409"/>
              <a:gd name="connsiteY127" fmla="*/ 204613 h 2352194"/>
              <a:gd name="connsiteX128" fmla="*/ 4840447 w 6241409"/>
              <a:gd name="connsiteY128" fmla="*/ 246558 h 2352194"/>
              <a:gd name="connsiteX129" fmla="*/ 4781724 w 6241409"/>
              <a:gd name="connsiteY129" fmla="*/ 254946 h 2352194"/>
              <a:gd name="connsiteX130" fmla="*/ 4714612 w 6241409"/>
              <a:gd name="connsiteY130" fmla="*/ 280113 h 2352194"/>
              <a:gd name="connsiteX131" fmla="*/ 4664278 w 6241409"/>
              <a:gd name="connsiteY131" fmla="*/ 305280 h 2352194"/>
              <a:gd name="connsiteX132" fmla="*/ 4630722 w 6241409"/>
              <a:gd name="connsiteY132" fmla="*/ 313669 h 2352194"/>
              <a:gd name="connsiteX133" fmla="*/ 4597166 w 6241409"/>
              <a:gd name="connsiteY133" fmla="*/ 330447 h 2352194"/>
              <a:gd name="connsiteX134" fmla="*/ 4572000 w 6241409"/>
              <a:gd name="connsiteY134" fmla="*/ 347225 h 2352194"/>
              <a:gd name="connsiteX135" fmla="*/ 4538444 w 6241409"/>
              <a:gd name="connsiteY135" fmla="*/ 355614 h 2352194"/>
              <a:gd name="connsiteX136" fmla="*/ 4504888 w 6241409"/>
              <a:gd name="connsiteY136" fmla="*/ 372392 h 2352194"/>
              <a:gd name="connsiteX137" fmla="*/ 4479721 w 6241409"/>
              <a:gd name="connsiteY137" fmla="*/ 380781 h 2352194"/>
              <a:gd name="connsiteX138" fmla="*/ 4437776 w 6241409"/>
              <a:gd name="connsiteY138" fmla="*/ 405948 h 2352194"/>
              <a:gd name="connsiteX139" fmla="*/ 4286774 w 6241409"/>
              <a:gd name="connsiteY139" fmla="*/ 456282 h 2352194"/>
              <a:gd name="connsiteX140" fmla="*/ 4253218 w 6241409"/>
              <a:gd name="connsiteY140" fmla="*/ 481449 h 2352194"/>
              <a:gd name="connsiteX141" fmla="*/ 4219662 w 6241409"/>
              <a:gd name="connsiteY141" fmla="*/ 498227 h 2352194"/>
              <a:gd name="connsiteX142" fmla="*/ 4194495 w 6241409"/>
              <a:gd name="connsiteY142" fmla="*/ 523394 h 2352194"/>
              <a:gd name="connsiteX143" fmla="*/ 4118994 w 6241409"/>
              <a:gd name="connsiteY143" fmla="*/ 556950 h 2352194"/>
              <a:gd name="connsiteX144" fmla="*/ 4043493 w 6241409"/>
              <a:gd name="connsiteY144" fmla="*/ 598895 h 2352194"/>
              <a:gd name="connsiteX145" fmla="*/ 3984770 w 6241409"/>
              <a:gd name="connsiteY145" fmla="*/ 615673 h 2352194"/>
              <a:gd name="connsiteX146" fmla="*/ 3917658 w 6241409"/>
              <a:gd name="connsiteY146" fmla="*/ 649229 h 2352194"/>
              <a:gd name="connsiteX147" fmla="*/ 3892491 w 6241409"/>
              <a:gd name="connsiteY147" fmla="*/ 666007 h 2352194"/>
              <a:gd name="connsiteX148" fmla="*/ 3867324 w 6241409"/>
              <a:gd name="connsiteY148" fmla="*/ 674396 h 2352194"/>
              <a:gd name="connsiteX149" fmla="*/ 3850546 w 6241409"/>
              <a:gd name="connsiteY149" fmla="*/ 699563 h 2352194"/>
              <a:gd name="connsiteX150" fmla="*/ 3825379 w 6241409"/>
              <a:gd name="connsiteY150" fmla="*/ 707952 h 2352194"/>
              <a:gd name="connsiteX151" fmla="*/ 3783434 w 6241409"/>
              <a:gd name="connsiteY151" fmla="*/ 724730 h 2352194"/>
              <a:gd name="connsiteX152" fmla="*/ 3716322 w 6241409"/>
              <a:gd name="connsiteY152" fmla="*/ 758286 h 2352194"/>
              <a:gd name="connsiteX153" fmla="*/ 3691155 w 6241409"/>
              <a:gd name="connsiteY153" fmla="*/ 783453 h 2352194"/>
              <a:gd name="connsiteX154" fmla="*/ 3640822 w 6241409"/>
              <a:gd name="connsiteY154" fmla="*/ 800231 h 2352194"/>
              <a:gd name="connsiteX155" fmla="*/ 3598877 w 6241409"/>
              <a:gd name="connsiteY155" fmla="*/ 817009 h 2352194"/>
              <a:gd name="connsiteX156" fmla="*/ 3573710 w 6241409"/>
              <a:gd name="connsiteY156" fmla="*/ 825398 h 2352194"/>
              <a:gd name="connsiteX157" fmla="*/ 3523376 w 6241409"/>
              <a:gd name="connsiteY157" fmla="*/ 850565 h 2352194"/>
              <a:gd name="connsiteX158" fmla="*/ 3481431 w 6241409"/>
              <a:gd name="connsiteY158" fmla="*/ 884121 h 2352194"/>
              <a:gd name="connsiteX159" fmla="*/ 3397541 w 6241409"/>
              <a:gd name="connsiteY159" fmla="*/ 917677 h 2352194"/>
              <a:gd name="connsiteX160" fmla="*/ 3372374 w 6241409"/>
              <a:gd name="connsiteY160" fmla="*/ 934455 h 2352194"/>
              <a:gd name="connsiteX161" fmla="*/ 3347207 w 6241409"/>
              <a:gd name="connsiteY161" fmla="*/ 942844 h 2352194"/>
              <a:gd name="connsiteX162" fmla="*/ 3305262 w 6241409"/>
              <a:gd name="connsiteY162" fmla="*/ 968011 h 2352194"/>
              <a:gd name="connsiteX163" fmla="*/ 3280095 w 6241409"/>
              <a:gd name="connsiteY163" fmla="*/ 976400 h 2352194"/>
              <a:gd name="connsiteX164" fmla="*/ 3254928 w 6241409"/>
              <a:gd name="connsiteY164" fmla="*/ 993178 h 2352194"/>
              <a:gd name="connsiteX165" fmla="*/ 3204594 w 6241409"/>
              <a:gd name="connsiteY165" fmla="*/ 1009956 h 2352194"/>
              <a:gd name="connsiteX166" fmla="*/ 3179427 w 6241409"/>
              <a:gd name="connsiteY166" fmla="*/ 1026734 h 2352194"/>
              <a:gd name="connsiteX167" fmla="*/ 3154260 w 6241409"/>
              <a:gd name="connsiteY167" fmla="*/ 1035123 h 2352194"/>
              <a:gd name="connsiteX168" fmla="*/ 3095537 w 6241409"/>
              <a:gd name="connsiteY168" fmla="*/ 1051901 h 2352194"/>
              <a:gd name="connsiteX169" fmla="*/ 3020036 w 6241409"/>
              <a:gd name="connsiteY169" fmla="*/ 1077068 h 2352194"/>
              <a:gd name="connsiteX170" fmla="*/ 2978091 w 6241409"/>
              <a:gd name="connsiteY170" fmla="*/ 1093846 h 2352194"/>
              <a:gd name="connsiteX171" fmla="*/ 2944535 w 6241409"/>
              <a:gd name="connsiteY171" fmla="*/ 1102235 h 2352194"/>
              <a:gd name="connsiteX172" fmla="*/ 2885812 w 6241409"/>
              <a:gd name="connsiteY172" fmla="*/ 1119013 h 2352194"/>
              <a:gd name="connsiteX173" fmla="*/ 2793533 w 6241409"/>
              <a:gd name="connsiteY173" fmla="*/ 1169346 h 2352194"/>
              <a:gd name="connsiteX174" fmla="*/ 2743200 w 6241409"/>
              <a:gd name="connsiteY174" fmla="*/ 1177735 h 235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6241409" h="2352194">
                <a:moveTo>
                  <a:pt x="2978091" y="1127402"/>
                </a:moveTo>
                <a:cubicBezTo>
                  <a:pt x="2932207" y="1135049"/>
                  <a:pt x="2933533" y="1133453"/>
                  <a:pt x="2894201" y="1144180"/>
                </a:cubicBezTo>
                <a:cubicBezTo>
                  <a:pt x="2843802" y="1157925"/>
                  <a:pt x="2795421" y="1184750"/>
                  <a:pt x="2743200" y="1186124"/>
                </a:cubicBezTo>
                <a:lnTo>
                  <a:pt x="2424418" y="1194513"/>
                </a:lnTo>
                <a:cubicBezTo>
                  <a:pt x="2399251" y="1197309"/>
                  <a:pt x="2373747" y="1197936"/>
                  <a:pt x="2348917" y="1202902"/>
                </a:cubicBezTo>
                <a:cubicBezTo>
                  <a:pt x="2331575" y="1206370"/>
                  <a:pt x="2316191" y="1218029"/>
                  <a:pt x="2298583" y="1219680"/>
                </a:cubicBezTo>
                <a:cubicBezTo>
                  <a:pt x="2226142" y="1226471"/>
                  <a:pt x="2153174" y="1225273"/>
                  <a:pt x="2080469" y="1228069"/>
                </a:cubicBezTo>
                <a:cubicBezTo>
                  <a:pt x="1984466" y="1260070"/>
                  <a:pt x="2012070" y="1254203"/>
                  <a:pt x="1853966" y="1270014"/>
                </a:cubicBezTo>
                <a:cubicBezTo>
                  <a:pt x="1717137" y="1283697"/>
                  <a:pt x="1798141" y="1276926"/>
                  <a:pt x="1610686" y="1286792"/>
                </a:cubicBezTo>
                <a:cubicBezTo>
                  <a:pt x="1359767" y="1387160"/>
                  <a:pt x="1602400" y="1295941"/>
                  <a:pt x="897622" y="1311959"/>
                </a:cubicBezTo>
                <a:cubicBezTo>
                  <a:pt x="875083" y="1312471"/>
                  <a:pt x="852881" y="1317552"/>
                  <a:pt x="830510" y="1320348"/>
                </a:cubicBezTo>
                <a:lnTo>
                  <a:pt x="771787" y="1337126"/>
                </a:lnTo>
                <a:cubicBezTo>
                  <a:pt x="763317" y="1339667"/>
                  <a:pt x="755360" y="1344170"/>
                  <a:pt x="746620" y="1345515"/>
                </a:cubicBezTo>
                <a:cubicBezTo>
                  <a:pt x="718844" y="1349788"/>
                  <a:pt x="690616" y="1350418"/>
                  <a:pt x="662730" y="1353904"/>
                </a:cubicBezTo>
                <a:cubicBezTo>
                  <a:pt x="645852" y="1356014"/>
                  <a:pt x="629174" y="1359497"/>
                  <a:pt x="612396" y="1362293"/>
                </a:cubicBezTo>
                <a:cubicBezTo>
                  <a:pt x="601211" y="1367886"/>
                  <a:pt x="590549" y="1374680"/>
                  <a:pt x="578840" y="1379071"/>
                </a:cubicBezTo>
                <a:cubicBezTo>
                  <a:pt x="568045" y="1383119"/>
                  <a:pt x="556370" y="1384293"/>
                  <a:pt x="545284" y="1387460"/>
                </a:cubicBezTo>
                <a:cubicBezTo>
                  <a:pt x="536781" y="1389889"/>
                  <a:pt x="528587" y="1393308"/>
                  <a:pt x="520117" y="1395849"/>
                </a:cubicBezTo>
                <a:cubicBezTo>
                  <a:pt x="500618" y="1401699"/>
                  <a:pt x="480851" y="1406640"/>
                  <a:pt x="461394" y="1412627"/>
                </a:cubicBezTo>
                <a:cubicBezTo>
                  <a:pt x="444491" y="1417828"/>
                  <a:pt x="425775" y="1419595"/>
                  <a:pt x="411060" y="1429405"/>
                </a:cubicBezTo>
                <a:cubicBezTo>
                  <a:pt x="402671" y="1434998"/>
                  <a:pt x="395160" y="1442211"/>
                  <a:pt x="385893" y="1446183"/>
                </a:cubicBezTo>
                <a:cubicBezTo>
                  <a:pt x="375296" y="1450725"/>
                  <a:pt x="363423" y="1451405"/>
                  <a:pt x="352337" y="1454572"/>
                </a:cubicBezTo>
                <a:cubicBezTo>
                  <a:pt x="292147" y="1471769"/>
                  <a:pt x="370503" y="1454294"/>
                  <a:pt x="285225" y="1471350"/>
                </a:cubicBezTo>
                <a:cubicBezTo>
                  <a:pt x="222740" y="1513007"/>
                  <a:pt x="299484" y="1459468"/>
                  <a:pt x="234891" y="1513295"/>
                </a:cubicBezTo>
                <a:cubicBezTo>
                  <a:pt x="227146" y="1519750"/>
                  <a:pt x="217928" y="1524213"/>
                  <a:pt x="209724" y="1530073"/>
                </a:cubicBezTo>
                <a:cubicBezTo>
                  <a:pt x="198347" y="1538200"/>
                  <a:pt x="187353" y="1546851"/>
                  <a:pt x="176168" y="1555240"/>
                </a:cubicBezTo>
                <a:cubicBezTo>
                  <a:pt x="173372" y="1563629"/>
                  <a:pt x="172073" y="1572677"/>
                  <a:pt x="167779" y="1580407"/>
                </a:cubicBezTo>
                <a:cubicBezTo>
                  <a:pt x="141322" y="1628029"/>
                  <a:pt x="136029" y="1628935"/>
                  <a:pt x="100667" y="1664297"/>
                </a:cubicBezTo>
                <a:cubicBezTo>
                  <a:pt x="97979" y="1675048"/>
                  <a:pt x="89906" y="1710985"/>
                  <a:pt x="83889" y="1723020"/>
                </a:cubicBezTo>
                <a:cubicBezTo>
                  <a:pt x="53063" y="1784673"/>
                  <a:pt x="79362" y="1703046"/>
                  <a:pt x="50333" y="1790132"/>
                </a:cubicBezTo>
                <a:cubicBezTo>
                  <a:pt x="39690" y="1822060"/>
                  <a:pt x="45673" y="1820579"/>
                  <a:pt x="33555" y="1848855"/>
                </a:cubicBezTo>
                <a:cubicBezTo>
                  <a:pt x="28629" y="1860349"/>
                  <a:pt x="22370" y="1871226"/>
                  <a:pt x="16777" y="1882411"/>
                </a:cubicBezTo>
                <a:cubicBezTo>
                  <a:pt x="14048" y="1896054"/>
                  <a:pt x="0" y="1963951"/>
                  <a:pt x="0" y="1974690"/>
                </a:cubicBezTo>
                <a:cubicBezTo>
                  <a:pt x="0" y="2055832"/>
                  <a:pt x="814" y="2137183"/>
                  <a:pt x="8388" y="2217970"/>
                </a:cubicBezTo>
                <a:cubicBezTo>
                  <a:pt x="9519" y="2230035"/>
                  <a:pt x="44192" y="2263040"/>
                  <a:pt x="50333" y="2268304"/>
                </a:cubicBezTo>
                <a:cubicBezTo>
                  <a:pt x="59336" y="2276021"/>
                  <a:pt x="95778" y="2302661"/>
                  <a:pt x="109056" y="2310249"/>
                </a:cubicBezTo>
                <a:cubicBezTo>
                  <a:pt x="119914" y="2316454"/>
                  <a:pt x="131754" y="2320822"/>
                  <a:pt x="142612" y="2327027"/>
                </a:cubicBezTo>
                <a:cubicBezTo>
                  <a:pt x="187672" y="2352775"/>
                  <a:pt x="146220" y="2338415"/>
                  <a:pt x="201335" y="2352194"/>
                </a:cubicBezTo>
                <a:lnTo>
                  <a:pt x="838899" y="2335416"/>
                </a:lnTo>
                <a:cubicBezTo>
                  <a:pt x="893551" y="2333392"/>
                  <a:pt x="869779" y="2322482"/>
                  <a:pt x="922788" y="2310249"/>
                </a:cubicBezTo>
                <a:cubicBezTo>
                  <a:pt x="944755" y="2305180"/>
                  <a:pt x="967529" y="2304656"/>
                  <a:pt x="989900" y="2301860"/>
                </a:cubicBezTo>
                <a:cubicBezTo>
                  <a:pt x="1031845" y="2287878"/>
                  <a:pt x="1071936" y="2265956"/>
                  <a:pt x="1115735" y="2259915"/>
                </a:cubicBezTo>
                <a:cubicBezTo>
                  <a:pt x="1386855" y="2222519"/>
                  <a:pt x="1277561" y="2234505"/>
                  <a:pt x="1442906" y="2217970"/>
                </a:cubicBezTo>
                <a:cubicBezTo>
                  <a:pt x="1468073" y="2212377"/>
                  <a:pt x="1493800" y="2208882"/>
                  <a:pt x="1518407" y="2201192"/>
                </a:cubicBezTo>
                <a:cubicBezTo>
                  <a:pt x="1538734" y="2194840"/>
                  <a:pt x="1556653" y="2181876"/>
                  <a:pt x="1577130" y="2176025"/>
                </a:cubicBezTo>
                <a:cubicBezTo>
                  <a:pt x="1596142" y="2170593"/>
                  <a:pt x="1616399" y="2171173"/>
                  <a:pt x="1635853" y="2167636"/>
                </a:cubicBezTo>
                <a:cubicBezTo>
                  <a:pt x="1677939" y="2159984"/>
                  <a:pt x="1719743" y="2150858"/>
                  <a:pt x="1761688" y="2142469"/>
                </a:cubicBezTo>
                <a:cubicBezTo>
                  <a:pt x="1789651" y="2136876"/>
                  <a:pt x="1817448" y="2130379"/>
                  <a:pt x="1845577" y="2125691"/>
                </a:cubicBezTo>
                <a:lnTo>
                  <a:pt x="1895911" y="2117302"/>
                </a:lnTo>
                <a:cubicBezTo>
                  <a:pt x="1990269" y="2079559"/>
                  <a:pt x="1881207" y="2118248"/>
                  <a:pt x="2055302" y="2092135"/>
                </a:cubicBezTo>
                <a:cubicBezTo>
                  <a:pt x="2072792" y="2089512"/>
                  <a:pt x="2088479" y="2079647"/>
                  <a:pt x="2105636" y="2075358"/>
                </a:cubicBezTo>
                <a:cubicBezTo>
                  <a:pt x="2122138" y="2071233"/>
                  <a:pt x="2139149" y="2069492"/>
                  <a:pt x="2155970" y="2066969"/>
                </a:cubicBezTo>
                <a:lnTo>
                  <a:pt x="2273416" y="2050191"/>
                </a:lnTo>
                <a:cubicBezTo>
                  <a:pt x="2290237" y="2047668"/>
                  <a:pt x="2307248" y="2045927"/>
                  <a:pt x="2323750" y="2041802"/>
                </a:cubicBezTo>
                <a:cubicBezTo>
                  <a:pt x="2340908" y="2037513"/>
                  <a:pt x="2356668" y="2028097"/>
                  <a:pt x="2374084" y="2025024"/>
                </a:cubicBezTo>
                <a:cubicBezTo>
                  <a:pt x="2404501" y="2019656"/>
                  <a:pt x="2435603" y="2019431"/>
                  <a:pt x="2466363" y="2016635"/>
                </a:cubicBezTo>
                <a:cubicBezTo>
                  <a:pt x="2612887" y="1974771"/>
                  <a:pt x="2416659" y="2026887"/>
                  <a:pt x="2617365" y="1991468"/>
                </a:cubicBezTo>
                <a:cubicBezTo>
                  <a:pt x="2634781" y="1988395"/>
                  <a:pt x="2650191" y="1977191"/>
                  <a:pt x="2667699" y="1974690"/>
                </a:cubicBezTo>
                <a:cubicBezTo>
                  <a:pt x="2718422" y="1967444"/>
                  <a:pt x="2992722" y="1958333"/>
                  <a:pt x="3003258" y="1957912"/>
                </a:cubicBezTo>
                <a:cubicBezTo>
                  <a:pt x="3050796" y="1952319"/>
                  <a:pt x="3098180" y="1945222"/>
                  <a:pt x="3145871" y="1941134"/>
                </a:cubicBezTo>
                <a:cubicBezTo>
                  <a:pt x="3196098" y="1936829"/>
                  <a:pt x="3246770" y="1938312"/>
                  <a:pt x="3296873" y="1932745"/>
                </a:cubicBezTo>
                <a:cubicBezTo>
                  <a:pt x="3322496" y="1929898"/>
                  <a:pt x="3346909" y="1919988"/>
                  <a:pt x="3372374" y="1915967"/>
                </a:cubicBezTo>
                <a:cubicBezTo>
                  <a:pt x="3400133" y="1911584"/>
                  <a:pt x="3428301" y="1910374"/>
                  <a:pt x="3456264" y="1907578"/>
                </a:cubicBezTo>
                <a:cubicBezTo>
                  <a:pt x="3464653" y="1901985"/>
                  <a:pt x="3471650" y="1893245"/>
                  <a:pt x="3481431" y="1890800"/>
                </a:cubicBezTo>
                <a:cubicBezTo>
                  <a:pt x="3505997" y="1884659"/>
                  <a:pt x="3531806" y="1885552"/>
                  <a:pt x="3556932" y="1882411"/>
                </a:cubicBezTo>
                <a:cubicBezTo>
                  <a:pt x="3576552" y="1879958"/>
                  <a:pt x="3596081" y="1876818"/>
                  <a:pt x="3615655" y="1874022"/>
                </a:cubicBezTo>
                <a:cubicBezTo>
                  <a:pt x="3635229" y="1868429"/>
                  <a:pt x="3654526" y="1861756"/>
                  <a:pt x="3674377" y="1857244"/>
                </a:cubicBezTo>
                <a:cubicBezTo>
                  <a:pt x="3716089" y="1847764"/>
                  <a:pt x="3758714" y="1842452"/>
                  <a:pt x="3800212" y="1832077"/>
                </a:cubicBezTo>
                <a:cubicBezTo>
                  <a:pt x="3811397" y="1829281"/>
                  <a:pt x="3822830" y="1827334"/>
                  <a:pt x="3833768" y="1823688"/>
                </a:cubicBezTo>
                <a:cubicBezTo>
                  <a:pt x="3848054" y="1818926"/>
                  <a:pt x="3861427" y="1811672"/>
                  <a:pt x="3875713" y="1806910"/>
                </a:cubicBezTo>
                <a:cubicBezTo>
                  <a:pt x="3886651" y="1803264"/>
                  <a:pt x="3898146" y="1801555"/>
                  <a:pt x="3909269" y="1798521"/>
                </a:cubicBezTo>
                <a:cubicBezTo>
                  <a:pt x="3928909" y="1793165"/>
                  <a:pt x="3948086" y="1786009"/>
                  <a:pt x="3967992" y="1781743"/>
                </a:cubicBezTo>
                <a:cubicBezTo>
                  <a:pt x="3987326" y="1777600"/>
                  <a:pt x="4007211" y="1776605"/>
                  <a:pt x="4026715" y="1773354"/>
                </a:cubicBezTo>
                <a:cubicBezTo>
                  <a:pt x="4040780" y="1771010"/>
                  <a:pt x="4054741" y="1768058"/>
                  <a:pt x="4068660" y="1764965"/>
                </a:cubicBezTo>
                <a:cubicBezTo>
                  <a:pt x="4139414" y="1749242"/>
                  <a:pt x="4060537" y="1764893"/>
                  <a:pt x="4152550" y="1739798"/>
                </a:cubicBezTo>
                <a:cubicBezTo>
                  <a:pt x="4179537" y="1732438"/>
                  <a:pt x="4228011" y="1726621"/>
                  <a:pt x="4253218" y="1723020"/>
                </a:cubicBezTo>
                <a:cubicBezTo>
                  <a:pt x="4342652" y="1687246"/>
                  <a:pt x="4242006" y="1723671"/>
                  <a:pt x="4353886" y="1697853"/>
                </a:cubicBezTo>
                <a:cubicBezTo>
                  <a:pt x="4371119" y="1693876"/>
                  <a:pt x="4387158" y="1685728"/>
                  <a:pt x="4404220" y="1681075"/>
                </a:cubicBezTo>
                <a:cubicBezTo>
                  <a:pt x="4417976" y="1677323"/>
                  <a:pt x="4432332" y="1676144"/>
                  <a:pt x="4446165" y="1672686"/>
                </a:cubicBezTo>
                <a:cubicBezTo>
                  <a:pt x="4454744" y="1670541"/>
                  <a:pt x="4462686" y="1666150"/>
                  <a:pt x="4471332" y="1664297"/>
                </a:cubicBezTo>
                <a:cubicBezTo>
                  <a:pt x="4501902" y="1657746"/>
                  <a:pt x="4533041" y="1654070"/>
                  <a:pt x="4563611" y="1647519"/>
                </a:cubicBezTo>
                <a:cubicBezTo>
                  <a:pt x="4572257" y="1645666"/>
                  <a:pt x="4580275" y="1641559"/>
                  <a:pt x="4588777" y="1639130"/>
                </a:cubicBezTo>
                <a:cubicBezTo>
                  <a:pt x="4599863" y="1635963"/>
                  <a:pt x="4611148" y="1633537"/>
                  <a:pt x="4622333" y="1630741"/>
                </a:cubicBezTo>
                <a:cubicBezTo>
                  <a:pt x="4630722" y="1625148"/>
                  <a:pt x="4638233" y="1617935"/>
                  <a:pt x="4647500" y="1613963"/>
                </a:cubicBezTo>
                <a:cubicBezTo>
                  <a:pt x="4658097" y="1609421"/>
                  <a:pt x="4670118" y="1609220"/>
                  <a:pt x="4681056" y="1605574"/>
                </a:cubicBezTo>
                <a:cubicBezTo>
                  <a:pt x="4695342" y="1600812"/>
                  <a:pt x="4708715" y="1593558"/>
                  <a:pt x="4723001" y="1588796"/>
                </a:cubicBezTo>
                <a:cubicBezTo>
                  <a:pt x="4768636" y="1573584"/>
                  <a:pt x="4753410" y="1587939"/>
                  <a:pt x="4806891" y="1563629"/>
                </a:cubicBezTo>
                <a:cubicBezTo>
                  <a:pt x="4821735" y="1556882"/>
                  <a:pt x="4833936" y="1545084"/>
                  <a:pt x="4848836" y="1538462"/>
                </a:cubicBezTo>
                <a:cubicBezTo>
                  <a:pt x="4859372" y="1533779"/>
                  <a:pt x="4871597" y="1534121"/>
                  <a:pt x="4882392" y="1530073"/>
                </a:cubicBezTo>
                <a:cubicBezTo>
                  <a:pt x="4894101" y="1525682"/>
                  <a:pt x="4904084" y="1517250"/>
                  <a:pt x="4915948" y="1513295"/>
                </a:cubicBezTo>
                <a:cubicBezTo>
                  <a:pt x="4944665" y="1503723"/>
                  <a:pt x="4957947" y="1509073"/>
                  <a:pt x="4983060" y="1496517"/>
                </a:cubicBezTo>
                <a:cubicBezTo>
                  <a:pt x="4992078" y="1492008"/>
                  <a:pt x="4999209" y="1484248"/>
                  <a:pt x="5008227" y="1479739"/>
                </a:cubicBezTo>
                <a:cubicBezTo>
                  <a:pt x="5016136" y="1475784"/>
                  <a:pt x="5025266" y="1474833"/>
                  <a:pt x="5033394" y="1471350"/>
                </a:cubicBezTo>
                <a:cubicBezTo>
                  <a:pt x="5044888" y="1466424"/>
                  <a:pt x="5055295" y="1459105"/>
                  <a:pt x="5066950" y="1454572"/>
                </a:cubicBezTo>
                <a:cubicBezTo>
                  <a:pt x="5105694" y="1439505"/>
                  <a:pt x="5145133" y="1426284"/>
                  <a:pt x="5184396" y="1412627"/>
                </a:cubicBezTo>
                <a:cubicBezTo>
                  <a:pt x="5209452" y="1403912"/>
                  <a:pt x="5236707" y="1400343"/>
                  <a:pt x="5259897" y="1387460"/>
                </a:cubicBezTo>
                <a:cubicBezTo>
                  <a:pt x="5285064" y="1373478"/>
                  <a:pt x="5309022" y="1357055"/>
                  <a:pt x="5335398" y="1345515"/>
                </a:cubicBezTo>
                <a:cubicBezTo>
                  <a:pt x="5431457" y="1303489"/>
                  <a:pt x="5357773" y="1357048"/>
                  <a:pt x="5452844" y="1303570"/>
                </a:cubicBezTo>
                <a:cubicBezTo>
                  <a:pt x="5479206" y="1288741"/>
                  <a:pt x="5502535" y="1269008"/>
                  <a:pt x="5528344" y="1253236"/>
                </a:cubicBezTo>
                <a:cubicBezTo>
                  <a:pt x="5552910" y="1238223"/>
                  <a:pt x="5579890" y="1227261"/>
                  <a:pt x="5603845" y="1211291"/>
                </a:cubicBezTo>
                <a:cubicBezTo>
                  <a:pt x="5663890" y="1171261"/>
                  <a:pt x="5721291" y="1127402"/>
                  <a:pt x="5780014" y="1085457"/>
                </a:cubicBezTo>
                <a:cubicBezTo>
                  <a:pt x="5799588" y="1071475"/>
                  <a:pt x="5823710" y="1062296"/>
                  <a:pt x="5838737" y="1043512"/>
                </a:cubicBezTo>
                <a:cubicBezTo>
                  <a:pt x="5849922" y="1029530"/>
                  <a:pt x="5859632" y="1014228"/>
                  <a:pt x="5872293" y="1001567"/>
                </a:cubicBezTo>
                <a:cubicBezTo>
                  <a:pt x="5907275" y="966585"/>
                  <a:pt x="5947553" y="937027"/>
                  <a:pt x="5981350" y="900899"/>
                </a:cubicBezTo>
                <a:cubicBezTo>
                  <a:pt x="6145497" y="725432"/>
                  <a:pt x="6076114" y="801436"/>
                  <a:pt x="6149130" y="682785"/>
                </a:cubicBezTo>
                <a:cubicBezTo>
                  <a:pt x="6203120" y="595050"/>
                  <a:pt x="6165297" y="667229"/>
                  <a:pt x="6199464" y="598895"/>
                </a:cubicBezTo>
                <a:cubicBezTo>
                  <a:pt x="6202260" y="584913"/>
                  <a:pt x="6204179" y="570727"/>
                  <a:pt x="6207853" y="556950"/>
                </a:cubicBezTo>
                <a:cubicBezTo>
                  <a:pt x="6215375" y="528741"/>
                  <a:pt x="6228220" y="501857"/>
                  <a:pt x="6233020" y="473060"/>
                </a:cubicBezTo>
                <a:cubicBezTo>
                  <a:pt x="6239472" y="434346"/>
                  <a:pt x="6238613" y="394763"/>
                  <a:pt x="6241409" y="355614"/>
                </a:cubicBezTo>
                <a:cubicBezTo>
                  <a:pt x="6238613" y="316466"/>
                  <a:pt x="6242009" y="276374"/>
                  <a:pt x="6233020" y="238169"/>
                </a:cubicBezTo>
                <a:cubicBezTo>
                  <a:pt x="6230303" y="226621"/>
                  <a:pt x="6215448" y="222116"/>
                  <a:pt x="6207853" y="213002"/>
                </a:cubicBezTo>
                <a:cubicBezTo>
                  <a:pt x="6171601" y="169499"/>
                  <a:pt x="6215392" y="203179"/>
                  <a:pt x="6157519" y="162668"/>
                </a:cubicBezTo>
                <a:cubicBezTo>
                  <a:pt x="6098232" y="121167"/>
                  <a:pt x="6110513" y="130776"/>
                  <a:pt x="6040073" y="95556"/>
                </a:cubicBezTo>
                <a:cubicBezTo>
                  <a:pt x="6028888" y="89963"/>
                  <a:pt x="6018852" y="80834"/>
                  <a:pt x="6006517" y="78778"/>
                </a:cubicBezTo>
                <a:lnTo>
                  <a:pt x="5956183" y="70389"/>
                </a:lnTo>
                <a:cubicBezTo>
                  <a:pt x="5942201" y="64796"/>
                  <a:pt x="5929039" y="56386"/>
                  <a:pt x="5914238" y="53611"/>
                </a:cubicBezTo>
                <a:cubicBezTo>
                  <a:pt x="5883881" y="47919"/>
                  <a:pt x="5852706" y="48150"/>
                  <a:pt x="5821959" y="45222"/>
                </a:cubicBezTo>
                <a:lnTo>
                  <a:pt x="5738069" y="36833"/>
                </a:lnTo>
                <a:cubicBezTo>
                  <a:pt x="5632012" y="-33872"/>
                  <a:pt x="5716389" y="15094"/>
                  <a:pt x="5419288" y="36833"/>
                </a:cubicBezTo>
                <a:cubicBezTo>
                  <a:pt x="5382525" y="39523"/>
                  <a:pt x="5368548" y="46244"/>
                  <a:pt x="5335398" y="53611"/>
                </a:cubicBezTo>
                <a:cubicBezTo>
                  <a:pt x="5321479" y="56704"/>
                  <a:pt x="5307435" y="59204"/>
                  <a:pt x="5293453" y="62000"/>
                </a:cubicBezTo>
                <a:cubicBezTo>
                  <a:pt x="5285064" y="67593"/>
                  <a:pt x="5277304" y="74269"/>
                  <a:pt x="5268286" y="78778"/>
                </a:cubicBezTo>
                <a:cubicBezTo>
                  <a:pt x="5247634" y="89104"/>
                  <a:pt x="5212117" y="92334"/>
                  <a:pt x="5192785" y="95556"/>
                </a:cubicBezTo>
                <a:cubicBezTo>
                  <a:pt x="5184396" y="101149"/>
                  <a:pt x="5176831" y="108239"/>
                  <a:pt x="5167618" y="112334"/>
                </a:cubicBezTo>
                <a:cubicBezTo>
                  <a:pt x="5131413" y="128425"/>
                  <a:pt x="5087497" y="135226"/>
                  <a:pt x="5050172" y="145890"/>
                </a:cubicBezTo>
                <a:cubicBezTo>
                  <a:pt x="4943404" y="176395"/>
                  <a:pt x="5052771" y="145667"/>
                  <a:pt x="4957893" y="187835"/>
                </a:cubicBezTo>
                <a:cubicBezTo>
                  <a:pt x="4947357" y="192518"/>
                  <a:pt x="4935423" y="193057"/>
                  <a:pt x="4924337" y="196224"/>
                </a:cubicBezTo>
                <a:cubicBezTo>
                  <a:pt x="4915834" y="198653"/>
                  <a:pt x="4907559" y="201817"/>
                  <a:pt x="4899170" y="204613"/>
                </a:cubicBezTo>
                <a:cubicBezTo>
                  <a:pt x="4899131" y="204642"/>
                  <a:pt x="4847262" y="244514"/>
                  <a:pt x="4840447" y="246558"/>
                </a:cubicBezTo>
                <a:cubicBezTo>
                  <a:pt x="4821508" y="252240"/>
                  <a:pt x="4801298" y="252150"/>
                  <a:pt x="4781724" y="254946"/>
                </a:cubicBezTo>
                <a:cubicBezTo>
                  <a:pt x="4740295" y="282565"/>
                  <a:pt x="4772663" y="265600"/>
                  <a:pt x="4714612" y="280113"/>
                </a:cubicBezTo>
                <a:cubicBezTo>
                  <a:pt x="4658054" y="294253"/>
                  <a:pt x="4721689" y="280675"/>
                  <a:pt x="4664278" y="305280"/>
                </a:cubicBezTo>
                <a:cubicBezTo>
                  <a:pt x="4653681" y="309822"/>
                  <a:pt x="4641517" y="309621"/>
                  <a:pt x="4630722" y="313669"/>
                </a:cubicBezTo>
                <a:cubicBezTo>
                  <a:pt x="4619013" y="318060"/>
                  <a:pt x="4608024" y="324242"/>
                  <a:pt x="4597166" y="330447"/>
                </a:cubicBezTo>
                <a:cubicBezTo>
                  <a:pt x="4588412" y="335449"/>
                  <a:pt x="4581267" y="343253"/>
                  <a:pt x="4572000" y="347225"/>
                </a:cubicBezTo>
                <a:cubicBezTo>
                  <a:pt x="4561403" y="351767"/>
                  <a:pt x="4549239" y="351566"/>
                  <a:pt x="4538444" y="355614"/>
                </a:cubicBezTo>
                <a:cubicBezTo>
                  <a:pt x="4526735" y="360005"/>
                  <a:pt x="4516382" y="367466"/>
                  <a:pt x="4504888" y="372392"/>
                </a:cubicBezTo>
                <a:cubicBezTo>
                  <a:pt x="4496760" y="375875"/>
                  <a:pt x="4487630" y="376826"/>
                  <a:pt x="4479721" y="380781"/>
                </a:cubicBezTo>
                <a:cubicBezTo>
                  <a:pt x="4465137" y="388073"/>
                  <a:pt x="4452581" y="399115"/>
                  <a:pt x="4437776" y="405948"/>
                </a:cubicBezTo>
                <a:cubicBezTo>
                  <a:pt x="4393925" y="426187"/>
                  <a:pt x="4331721" y="442798"/>
                  <a:pt x="4286774" y="456282"/>
                </a:cubicBezTo>
                <a:cubicBezTo>
                  <a:pt x="4275589" y="464671"/>
                  <a:pt x="4265074" y="474039"/>
                  <a:pt x="4253218" y="481449"/>
                </a:cubicBezTo>
                <a:cubicBezTo>
                  <a:pt x="4242613" y="488077"/>
                  <a:pt x="4229838" y="490958"/>
                  <a:pt x="4219662" y="498227"/>
                </a:cubicBezTo>
                <a:cubicBezTo>
                  <a:pt x="4210008" y="505123"/>
                  <a:pt x="4203986" y="516276"/>
                  <a:pt x="4194495" y="523394"/>
                </a:cubicBezTo>
                <a:cubicBezTo>
                  <a:pt x="4158213" y="550606"/>
                  <a:pt x="4157373" y="547355"/>
                  <a:pt x="4118994" y="556950"/>
                </a:cubicBezTo>
                <a:cubicBezTo>
                  <a:pt x="4092478" y="572859"/>
                  <a:pt x="4071575" y="586860"/>
                  <a:pt x="4043493" y="598895"/>
                </a:cubicBezTo>
                <a:cubicBezTo>
                  <a:pt x="4026644" y="606116"/>
                  <a:pt x="4001798" y="611416"/>
                  <a:pt x="3984770" y="615673"/>
                </a:cubicBezTo>
                <a:cubicBezTo>
                  <a:pt x="3910245" y="671567"/>
                  <a:pt x="3990956" y="617816"/>
                  <a:pt x="3917658" y="649229"/>
                </a:cubicBezTo>
                <a:cubicBezTo>
                  <a:pt x="3908391" y="653201"/>
                  <a:pt x="3901509" y="661498"/>
                  <a:pt x="3892491" y="666007"/>
                </a:cubicBezTo>
                <a:cubicBezTo>
                  <a:pt x="3884582" y="669962"/>
                  <a:pt x="3875713" y="671600"/>
                  <a:pt x="3867324" y="674396"/>
                </a:cubicBezTo>
                <a:cubicBezTo>
                  <a:pt x="3861731" y="682785"/>
                  <a:pt x="3858419" y="693265"/>
                  <a:pt x="3850546" y="699563"/>
                </a:cubicBezTo>
                <a:cubicBezTo>
                  <a:pt x="3843641" y="705087"/>
                  <a:pt x="3833659" y="704847"/>
                  <a:pt x="3825379" y="707952"/>
                </a:cubicBezTo>
                <a:cubicBezTo>
                  <a:pt x="3811279" y="713239"/>
                  <a:pt x="3796598" y="717417"/>
                  <a:pt x="3783434" y="724730"/>
                </a:cubicBezTo>
                <a:cubicBezTo>
                  <a:pt x="3713431" y="763621"/>
                  <a:pt x="3785891" y="740894"/>
                  <a:pt x="3716322" y="758286"/>
                </a:cubicBezTo>
                <a:cubicBezTo>
                  <a:pt x="3707933" y="766675"/>
                  <a:pt x="3701526" y="777691"/>
                  <a:pt x="3691155" y="783453"/>
                </a:cubicBezTo>
                <a:cubicBezTo>
                  <a:pt x="3675695" y="792042"/>
                  <a:pt x="3657442" y="794187"/>
                  <a:pt x="3640822" y="800231"/>
                </a:cubicBezTo>
                <a:cubicBezTo>
                  <a:pt x="3626670" y="805377"/>
                  <a:pt x="3612977" y="811722"/>
                  <a:pt x="3598877" y="817009"/>
                </a:cubicBezTo>
                <a:cubicBezTo>
                  <a:pt x="3590597" y="820114"/>
                  <a:pt x="3581619" y="821443"/>
                  <a:pt x="3573710" y="825398"/>
                </a:cubicBezTo>
                <a:cubicBezTo>
                  <a:pt x="3508661" y="857923"/>
                  <a:pt x="3586634" y="829479"/>
                  <a:pt x="3523376" y="850565"/>
                </a:cubicBezTo>
                <a:cubicBezTo>
                  <a:pt x="3509394" y="861750"/>
                  <a:pt x="3497230" y="875695"/>
                  <a:pt x="3481431" y="884121"/>
                </a:cubicBezTo>
                <a:cubicBezTo>
                  <a:pt x="3454857" y="898294"/>
                  <a:pt x="3422600" y="900971"/>
                  <a:pt x="3397541" y="917677"/>
                </a:cubicBezTo>
                <a:cubicBezTo>
                  <a:pt x="3389152" y="923270"/>
                  <a:pt x="3381392" y="929946"/>
                  <a:pt x="3372374" y="934455"/>
                </a:cubicBezTo>
                <a:cubicBezTo>
                  <a:pt x="3364465" y="938410"/>
                  <a:pt x="3355116" y="938889"/>
                  <a:pt x="3347207" y="942844"/>
                </a:cubicBezTo>
                <a:cubicBezTo>
                  <a:pt x="3332623" y="950136"/>
                  <a:pt x="3319846" y="960719"/>
                  <a:pt x="3305262" y="968011"/>
                </a:cubicBezTo>
                <a:cubicBezTo>
                  <a:pt x="3297353" y="971966"/>
                  <a:pt x="3288004" y="972445"/>
                  <a:pt x="3280095" y="976400"/>
                </a:cubicBezTo>
                <a:cubicBezTo>
                  <a:pt x="3271077" y="980909"/>
                  <a:pt x="3264141" y="989083"/>
                  <a:pt x="3254928" y="993178"/>
                </a:cubicBezTo>
                <a:cubicBezTo>
                  <a:pt x="3238767" y="1000361"/>
                  <a:pt x="3219309" y="1000146"/>
                  <a:pt x="3204594" y="1009956"/>
                </a:cubicBezTo>
                <a:cubicBezTo>
                  <a:pt x="3196205" y="1015549"/>
                  <a:pt x="3188445" y="1022225"/>
                  <a:pt x="3179427" y="1026734"/>
                </a:cubicBezTo>
                <a:cubicBezTo>
                  <a:pt x="3171518" y="1030689"/>
                  <a:pt x="3162763" y="1032694"/>
                  <a:pt x="3154260" y="1035123"/>
                </a:cubicBezTo>
                <a:cubicBezTo>
                  <a:pt x="3132975" y="1041204"/>
                  <a:pt x="3115651" y="1043281"/>
                  <a:pt x="3095537" y="1051901"/>
                </a:cubicBezTo>
                <a:cubicBezTo>
                  <a:pt x="2986522" y="1098622"/>
                  <a:pt x="3145739" y="1039357"/>
                  <a:pt x="3020036" y="1077068"/>
                </a:cubicBezTo>
                <a:cubicBezTo>
                  <a:pt x="3005612" y="1081395"/>
                  <a:pt x="2992377" y="1089084"/>
                  <a:pt x="2978091" y="1093846"/>
                </a:cubicBezTo>
                <a:cubicBezTo>
                  <a:pt x="2967153" y="1097492"/>
                  <a:pt x="2955621" y="1099068"/>
                  <a:pt x="2944535" y="1102235"/>
                </a:cubicBezTo>
                <a:cubicBezTo>
                  <a:pt x="2860290" y="1126305"/>
                  <a:pt x="2990713" y="1092788"/>
                  <a:pt x="2885812" y="1119013"/>
                </a:cubicBezTo>
                <a:cubicBezTo>
                  <a:pt x="2853998" y="1140223"/>
                  <a:pt x="2834529" y="1154705"/>
                  <a:pt x="2793533" y="1169346"/>
                </a:cubicBezTo>
                <a:cubicBezTo>
                  <a:pt x="2777515" y="1175067"/>
                  <a:pt x="2743200" y="1177735"/>
                  <a:pt x="2743200" y="1177735"/>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Speech Bubble: Rectangle 9">
            <a:extLst>
              <a:ext uri="{FF2B5EF4-FFF2-40B4-BE49-F238E27FC236}">
                <a16:creationId xmlns:a16="http://schemas.microsoft.com/office/drawing/2014/main" id="{07C00061-7D45-40A1-81CB-31382D8B6839}"/>
              </a:ext>
            </a:extLst>
          </p:cNvPr>
          <p:cNvSpPr/>
          <p:nvPr/>
        </p:nvSpPr>
        <p:spPr>
          <a:xfrm>
            <a:off x="9333614" y="4602304"/>
            <a:ext cx="2188732" cy="523370"/>
          </a:xfrm>
          <a:prstGeom prst="wedgeRectCallout">
            <a:avLst>
              <a:gd name="adj1" fmla="val -39057"/>
              <a:gd name="adj2" fmla="val -117125"/>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ltLang="ja-JP" dirty="0">
                <a:latin typeface="+mj-lt"/>
              </a:rPr>
              <a:t>Energy formalism</a:t>
            </a:r>
            <a:endParaRPr lang="en-AU" dirty="0">
              <a:latin typeface="+mj-lt"/>
            </a:endParaRPr>
          </a:p>
        </p:txBody>
      </p:sp>
      <p:sp>
        <p:nvSpPr>
          <p:cNvPr id="12" name="Freeform: Shape 11">
            <a:extLst>
              <a:ext uri="{FF2B5EF4-FFF2-40B4-BE49-F238E27FC236}">
                <a16:creationId xmlns:a16="http://schemas.microsoft.com/office/drawing/2014/main" id="{682D3AC9-4D48-4367-9400-D52B725BAF00}"/>
              </a:ext>
            </a:extLst>
          </p:cNvPr>
          <p:cNvSpPr/>
          <p:nvPr/>
        </p:nvSpPr>
        <p:spPr>
          <a:xfrm>
            <a:off x="4056377" y="2227152"/>
            <a:ext cx="6077524" cy="3808601"/>
          </a:xfrm>
          <a:custGeom>
            <a:avLst/>
            <a:gdLst>
              <a:gd name="connsiteX0" fmla="*/ 5028900 w 6077524"/>
              <a:gd name="connsiteY0" fmla="*/ 50334 h 3808601"/>
              <a:gd name="connsiteX1" fmla="*/ 4919843 w 6077524"/>
              <a:gd name="connsiteY1" fmla="*/ 75501 h 3808601"/>
              <a:gd name="connsiteX2" fmla="*/ 4894676 w 6077524"/>
              <a:gd name="connsiteY2" fmla="*/ 83890 h 3808601"/>
              <a:gd name="connsiteX3" fmla="*/ 4861120 w 6077524"/>
              <a:gd name="connsiteY3" fmla="*/ 92279 h 3808601"/>
              <a:gd name="connsiteX4" fmla="*/ 4802397 w 6077524"/>
              <a:gd name="connsiteY4" fmla="*/ 109057 h 3808601"/>
              <a:gd name="connsiteX5" fmla="*/ 4752063 w 6077524"/>
              <a:gd name="connsiteY5" fmla="*/ 117446 h 3808601"/>
              <a:gd name="connsiteX6" fmla="*/ 4693340 w 6077524"/>
              <a:gd name="connsiteY6" fmla="*/ 134224 h 3808601"/>
              <a:gd name="connsiteX7" fmla="*/ 4651395 w 6077524"/>
              <a:gd name="connsiteY7" fmla="*/ 142613 h 3808601"/>
              <a:gd name="connsiteX8" fmla="*/ 4617840 w 6077524"/>
              <a:gd name="connsiteY8" fmla="*/ 151001 h 3808601"/>
              <a:gd name="connsiteX9" fmla="*/ 4466838 w 6077524"/>
              <a:gd name="connsiteY9" fmla="*/ 159390 h 3808601"/>
              <a:gd name="connsiteX10" fmla="*/ 3485326 w 6077524"/>
              <a:gd name="connsiteY10" fmla="*/ 176168 h 3808601"/>
              <a:gd name="connsiteX11" fmla="*/ 3309157 w 6077524"/>
              <a:gd name="connsiteY11" fmla="*/ 184557 h 3808601"/>
              <a:gd name="connsiteX12" fmla="*/ 3040709 w 6077524"/>
              <a:gd name="connsiteY12" fmla="*/ 192946 h 3808601"/>
              <a:gd name="connsiteX13" fmla="*/ 2881318 w 6077524"/>
              <a:gd name="connsiteY13" fmla="*/ 209724 h 3808601"/>
              <a:gd name="connsiteX14" fmla="*/ 2336034 w 6077524"/>
              <a:gd name="connsiteY14" fmla="*/ 218113 h 3808601"/>
              <a:gd name="connsiteX15" fmla="*/ 1497135 w 6077524"/>
              <a:gd name="connsiteY15" fmla="*/ 209724 h 3808601"/>
              <a:gd name="connsiteX16" fmla="*/ 1446801 w 6077524"/>
              <a:gd name="connsiteY16" fmla="*/ 192946 h 3808601"/>
              <a:gd name="connsiteX17" fmla="*/ 1362911 w 6077524"/>
              <a:gd name="connsiteY17" fmla="*/ 167779 h 3808601"/>
              <a:gd name="connsiteX18" fmla="*/ 1304188 w 6077524"/>
              <a:gd name="connsiteY18" fmla="*/ 142613 h 3808601"/>
              <a:gd name="connsiteX19" fmla="*/ 532401 w 6077524"/>
              <a:gd name="connsiteY19" fmla="*/ 151001 h 3808601"/>
              <a:gd name="connsiteX20" fmla="*/ 482067 w 6077524"/>
              <a:gd name="connsiteY20" fmla="*/ 167779 h 3808601"/>
              <a:gd name="connsiteX21" fmla="*/ 423344 w 6077524"/>
              <a:gd name="connsiteY21" fmla="*/ 176168 h 3808601"/>
              <a:gd name="connsiteX22" fmla="*/ 398177 w 6077524"/>
              <a:gd name="connsiteY22" fmla="*/ 192946 h 3808601"/>
              <a:gd name="connsiteX23" fmla="*/ 314287 w 6077524"/>
              <a:gd name="connsiteY23" fmla="*/ 209724 h 3808601"/>
              <a:gd name="connsiteX24" fmla="*/ 263953 w 6077524"/>
              <a:gd name="connsiteY24" fmla="*/ 276836 h 3808601"/>
              <a:gd name="connsiteX25" fmla="*/ 180063 w 6077524"/>
              <a:gd name="connsiteY25" fmla="*/ 369115 h 3808601"/>
              <a:gd name="connsiteX26" fmla="*/ 138118 w 6077524"/>
              <a:gd name="connsiteY26" fmla="*/ 427838 h 3808601"/>
              <a:gd name="connsiteX27" fmla="*/ 112951 w 6077524"/>
              <a:gd name="connsiteY27" fmla="*/ 494950 h 3808601"/>
              <a:gd name="connsiteX28" fmla="*/ 79395 w 6077524"/>
              <a:gd name="connsiteY28" fmla="*/ 562062 h 3808601"/>
              <a:gd name="connsiteX29" fmla="*/ 62617 w 6077524"/>
              <a:gd name="connsiteY29" fmla="*/ 645952 h 3808601"/>
              <a:gd name="connsiteX30" fmla="*/ 37451 w 6077524"/>
              <a:gd name="connsiteY30" fmla="*/ 755009 h 3808601"/>
              <a:gd name="connsiteX31" fmla="*/ 45840 w 6077524"/>
              <a:gd name="connsiteY31" fmla="*/ 3330429 h 3808601"/>
              <a:gd name="connsiteX32" fmla="*/ 54229 w 6077524"/>
              <a:gd name="connsiteY32" fmla="*/ 3363985 h 3808601"/>
              <a:gd name="connsiteX33" fmla="*/ 71006 w 6077524"/>
              <a:gd name="connsiteY33" fmla="*/ 3439486 h 3808601"/>
              <a:gd name="connsiteX34" fmla="*/ 96173 w 6077524"/>
              <a:gd name="connsiteY34" fmla="*/ 3481431 h 3808601"/>
              <a:gd name="connsiteX35" fmla="*/ 129729 w 6077524"/>
              <a:gd name="connsiteY35" fmla="*/ 3548543 h 3808601"/>
              <a:gd name="connsiteX36" fmla="*/ 138118 w 6077524"/>
              <a:gd name="connsiteY36" fmla="*/ 3573710 h 3808601"/>
              <a:gd name="connsiteX37" fmla="*/ 154896 w 6077524"/>
              <a:gd name="connsiteY37" fmla="*/ 3598877 h 3808601"/>
              <a:gd name="connsiteX38" fmla="*/ 171674 w 6077524"/>
              <a:gd name="connsiteY38" fmla="*/ 3640822 h 3808601"/>
              <a:gd name="connsiteX39" fmla="*/ 188452 w 6077524"/>
              <a:gd name="connsiteY39" fmla="*/ 3665989 h 3808601"/>
              <a:gd name="connsiteX40" fmla="*/ 213619 w 6077524"/>
              <a:gd name="connsiteY40" fmla="*/ 3716323 h 3808601"/>
              <a:gd name="connsiteX41" fmla="*/ 238786 w 6077524"/>
              <a:gd name="connsiteY41" fmla="*/ 3724712 h 3808601"/>
              <a:gd name="connsiteX42" fmla="*/ 289120 w 6077524"/>
              <a:gd name="connsiteY42" fmla="*/ 3758268 h 3808601"/>
              <a:gd name="connsiteX43" fmla="*/ 373010 w 6077524"/>
              <a:gd name="connsiteY43" fmla="*/ 3783435 h 3808601"/>
              <a:gd name="connsiteX44" fmla="*/ 398177 w 6077524"/>
              <a:gd name="connsiteY44" fmla="*/ 3791824 h 3808601"/>
              <a:gd name="connsiteX45" fmla="*/ 456900 w 6077524"/>
              <a:gd name="connsiteY45" fmla="*/ 3808601 h 3808601"/>
              <a:gd name="connsiteX46" fmla="*/ 633069 w 6077524"/>
              <a:gd name="connsiteY46" fmla="*/ 3800213 h 3808601"/>
              <a:gd name="connsiteX47" fmla="*/ 700181 w 6077524"/>
              <a:gd name="connsiteY47" fmla="*/ 3758268 h 3808601"/>
              <a:gd name="connsiteX48" fmla="*/ 725348 w 6077524"/>
              <a:gd name="connsiteY48" fmla="*/ 3749879 h 3808601"/>
              <a:gd name="connsiteX49" fmla="*/ 784071 w 6077524"/>
              <a:gd name="connsiteY49" fmla="*/ 3707934 h 3808601"/>
              <a:gd name="connsiteX50" fmla="*/ 809238 w 6077524"/>
              <a:gd name="connsiteY50" fmla="*/ 3699545 h 3808601"/>
              <a:gd name="connsiteX51" fmla="*/ 909906 w 6077524"/>
              <a:gd name="connsiteY51" fmla="*/ 3632433 h 3808601"/>
              <a:gd name="connsiteX52" fmla="*/ 935073 w 6077524"/>
              <a:gd name="connsiteY52" fmla="*/ 3607266 h 3808601"/>
              <a:gd name="connsiteX53" fmla="*/ 951851 w 6077524"/>
              <a:gd name="connsiteY53" fmla="*/ 3582099 h 3808601"/>
              <a:gd name="connsiteX54" fmla="*/ 977017 w 6077524"/>
              <a:gd name="connsiteY54" fmla="*/ 3573710 h 3808601"/>
              <a:gd name="connsiteX55" fmla="*/ 1060907 w 6077524"/>
              <a:gd name="connsiteY55" fmla="*/ 3498209 h 3808601"/>
              <a:gd name="connsiteX56" fmla="*/ 1102852 w 6077524"/>
              <a:gd name="connsiteY56" fmla="*/ 3447875 h 3808601"/>
              <a:gd name="connsiteX57" fmla="*/ 1119630 w 6077524"/>
              <a:gd name="connsiteY57" fmla="*/ 3422708 h 3808601"/>
              <a:gd name="connsiteX58" fmla="*/ 1153186 w 6077524"/>
              <a:gd name="connsiteY58" fmla="*/ 3397541 h 3808601"/>
              <a:gd name="connsiteX59" fmla="*/ 1186742 w 6077524"/>
              <a:gd name="connsiteY59" fmla="*/ 3363985 h 3808601"/>
              <a:gd name="connsiteX60" fmla="*/ 1211909 w 6077524"/>
              <a:gd name="connsiteY60" fmla="*/ 3322040 h 3808601"/>
              <a:gd name="connsiteX61" fmla="*/ 1245465 w 6077524"/>
              <a:gd name="connsiteY61" fmla="*/ 3280095 h 3808601"/>
              <a:gd name="connsiteX62" fmla="*/ 1295799 w 6077524"/>
              <a:gd name="connsiteY62" fmla="*/ 3229761 h 3808601"/>
              <a:gd name="connsiteX63" fmla="*/ 1304188 w 6077524"/>
              <a:gd name="connsiteY63" fmla="*/ 3204594 h 3808601"/>
              <a:gd name="connsiteX64" fmla="*/ 1354522 w 6077524"/>
              <a:gd name="connsiteY64" fmla="*/ 3145871 h 3808601"/>
              <a:gd name="connsiteX65" fmla="*/ 1413245 w 6077524"/>
              <a:gd name="connsiteY65" fmla="*/ 3061981 h 3808601"/>
              <a:gd name="connsiteX66" fmla="*/ 1446801 w 6077524"/>
              <a:gd name="connsiteY66" fmla="*/ 3028425 h 3808601"/>
              <a:gd name="connsiteX67" fmla="*/ 1471968 w 6077524"/>
              <a:gd name="connsiteY67" fmla="*/ 2986480 h 3808601"/>
              <a:gd name="connsiteX68" fmla="*/ 1480357 w 6077524"/>
              <a:gd name="connsiteY68" fmla="*/ 2961313 h 3808601"/>
              <a:gd name="connsiteX69" fmla="*/ 1513913 w 6077524"/>
              <a:gd name="connsiteY69" fmla="*/ 2927757 h 3808601"/>
              <a:gd name="connsiteX70" fmla="*/ 1564247 w 6077524"/>
              <a:gd name="connsiteY70" fmla="*/ 2860646 h 3808601"/>
              <a:gd name="connsiteX71" fmla="*/ 1572636 w 6077524"/>
              <a:gd name="connsiteY71" fmla="*/ 2835479 h 3808601"/>
              <a:gd name="connsiteX72" fmla="*/ 1631359 w 6077524"/>
              <a:gd name="connsiteY72" fmla="*/ 2759978 h 3808601"/>
              <a:gd name="connsiteX73" fmla="*/ 1673304 w 6077524"/>
              <a:gd name="connsiteY73" fmla="*/ 2701255 h 3808601"/>
              <a:gd name="connsiteX74" fmla="*/ 1698471 w 6077524"/>
              <a:gd name="connsiteY74" fmla="*/ 2659310 h 3808601"/>
              <a:gd name="connsiteX75" fmla="*/ 1723638 w 6077524"/>
              <a:gd name="connsiteY75" fmla="*/ 2634143 h 3808601"/>
              <a:gd name="connsiteX76" fmla="*/ 1740416 w 6077524"/>
              <a:gd name="connsiteY76" fmla="*/ 2600587 h 3808601"/>
              <a:gd name="connsiteX77" fmla="*/ 1799139 w 6077524"/>
              <a:gd name="connsiteY77" fmla="*/ 2550253 h 3808601"/>
              <a:gd name="connsiteX78" fmla="*/ 1815917 w 6077524"/>
              <a:gd name="connsiteY78" fmla="*/ 2516697 h 3808601"/>
              <a:gd name="connsiteX79" fmla="*/ 1866251 w 6077524"/>
              <a:gd name="connsiteY79" fmla="*/ 2466363 h 3808601"/>
              <a:gd name="connsiteX80" fmla="*/ 1891417 w 6077524"/>
              <a:gd name="connsiteY80" fmla="*/ 2441196 h 3808601"/>
              <a:gd name="connsiteX81" fmla="*/ 1950140 w 6077524"/>
              <a:gd name="connsiteY81" fmla="*/ 2399251 h 3808601"/>
              <a:gd name="connsiteX82" fmla="*/ 2000474 w 6077524"/>
              <a:gd name="connsiteY82" fmla="*/ 2348917 h 3808601"/>
              <a:gd name="connsiteX83" fmla="*/ 2017252 w 6077524"/>
              <a:gd name="connsiteY83" fmla="*/ 2323750 h 3808601"/>
              <a:gd name="connsiteX84" fmla="*/ 2101142 w 6077524"/>
              <a:gd name="connsiteY84" fmla="*/ 2265027 h 3808601"/>
              <a:gd name="connsiteX85" fmla="*/ 2126309 w 6077524"/>
              <a:gd name="connsiteY85" fmla="*/ 2239860 h 3808601"/>
              <a:gd name="connsiteX86" fmla="*/ 2176643 w 6077524"/>
              <a:gd name="connsiteY86" fmla="*/ 2206304 h 3808601"/>
              <a:gd name="connsiteX87" fmla="*/ 2252144 w 6077524"/>
              <a:gd name="connsiteY87" fmla="*/ 2155970 h 3808601"/>
              <a:gd name="connsiteX88" fmla="*/ 2302478 w 6077524"/>
              <a:gd name="connsiteY88" fmla="*/ 2122414 h 3808601"/>
              <a:gd name="connsiteX89" fmla="*/ 2327645 w 6077524"/>
              <a:gd name="connsiteY89" fmla="*/ 2105636 h 3808601"/>
              <a:gd name="connsiteX90" fmla="*/ 2377979 w 6077524"/>
              <a:gd name="connsiteY90" fmla="*/ 2063691 h 3808601"/>
              <a:gd name="connsiteX91" fmla="*/ 2487036 w 6077524"/>
              <a:gd name="connsiteY91" fmla="*/ 2004968 h 3808601"/>
              <a:gd name="connsiteX92" fmla="*/ 2545759 w 6077524"/>
              <a:gd name="connsiteY92" fmla="*/ 1963024 h 3808601"/>
              <a:gd name="connsiteX93" fmla="*/ 2579315 w 6077524"/>
              <a:gd name="connsiteY93" fmla="*/ 1929468 h 3808601"/>
              <a:gd name="connsiteX94" fmla="*/ 2612871 w 6077524"/>
              <a:gd name="connsiteY94" fmla="*/ 1921079 h 3808601"/>
              <a:gd name="connsiteX95" fmla="*/ 2654816 w 6077524"/>
              <a:gd name="connsiteY95" fmla="*/ 1895912 h 3808601"/>
              <a:gd name="connsiteX96" fmla="*/ 2713539 w 6077524"/>
              <a:gd name="connsiteY96" fmla="*/ 1845578 h 3808601"/>
              <a:gd name="connsiteX97" fmla="*/ 2755484 w 6077524"/>
              <a:gd name="connsiteY97" fmla="*/ 1820411 h 3808601"/>
              <a:gd name="connsiteX98" fmla="*/ 2839373 w 6077524"/>
              <a:gd name="connsiteY98" fmla="*/ 1786855 h 3808601"/>
              <a:gd name="connsiteX99" fmla="*/ 2881318 w 6077524"/>
              <a:gd name="connsiteY99" fmla="*/ 1753299 h 3808601"/>
              <a:gd name="connsiteX100" fmla="*/ 2931652 w 6077524"/>
              <a:gd name="connsiteY100" fmla="*/ 1719743 h 3808601"/>
              <a:gd name="connsiteX101" fmla="*/ 2965208 w 6077524"/>
              <a:gd name="connsiteY101" fmla="*/ 1702965 h 3808601"/>
              <a:gd name="connsiteX102" fmla="*/ 2990375 w 6077524"/>
              <a:gd name="connsiteY102" fmla="*/ 1686187 h 3808601"/>
              <a:gd name="connsiteX103" fmla="*/ 3015542 w 6077524"/>
              <a:gd name="connsiteY103" fmla="*/ 1677798 h 3808601"/>
              <a:gd name="connsiteX104" fmla="*/ 3099432 w 6077524"/>
              <a:gd name="connsiteY104" fmla="*/ 1619075 h 3808601"/>
              <a:gd name="connsiteX105" fmla="*/ 3174933 w 6077524"/>
              <a:gd name="connsiteY105" fmla="*/ 1577130 h 3808601"/>
              <a:gd name="connsiteX106" fmla="*/ 3200100 w 6077524"/>
              <a:gd name="connsiteY106" fmla="*/ 1560352 h 3808601"/>
              <a:gd name="connsiteX107" fmla="*/ 3208489 w 6077524"/>
              <a:gd name="connsiteY107" fmla="*/ 1535185 h 3808601"/>
              <a:gd name="connsiteX108" fmla="*/ 3233656 w 6077524"/>
              <a:gd name="connsiteY108" fmla="*/ 1526796 h 3808601"/>
              <a:gd name="connsiteX109" fmla="*/ 3292379 w 6077524"/>
              <a:gd name="connsiteY109" fmla="*/ 1484851 h 3808601"/>
              <a:gd name="connsiteX110" fmla="*/ 3325935 w 6077524"/>
              <a:gd name="connsiteY110" fmla="*/ 1468073 h 3808601"/>
              <a:gd name="connsiteX111" fmla="*/ 3359491 w 6077524"/>
              <a:gd name="connsiteY111" fmla="*/ 1434517 h 3808601"/>
              <a:gd name="connsiteX112" fmla="*/ 3384658 w 6077524"/>
              <a:gd name="connsiteY112" fmla="*/ 1426128 h 3808601"/>
              <a:gd name="connsiteX113" fmla="*/ 3434992 w 6077524"/>
              <a:gd name="connsiteY113" fmla="*/ 1392572 h 3808601"/>
              <a:gd name="connsiteX114" fmla="*/ 3510493 w 6077524"/>
              <a:gd name="connsiteY114" fmla="*/ 1359016 h 3808601"/>
              <a:gd name="connsiteX115" fmla="*/ 3535660 w 6077524"/>
              <a:gd name="connsiteY115" fmla="*/ 1342238 h 3808601"/>
              <a:gd name="connsiteX116" fmla="*/ 3560827 w 6077524"/>
              <a:gd name="connsiteY116" fmla="*/ 1333849 h 3808601"/>
              <a:gd name="connsiteX117" fmla="*/ 3627939 w 6077524"/>
              <a:gd name="connsiteY117" fmla="*/ 1300293 h 3808601"/>
              <a:gd name="connsiteX118" fmla="*/ 3653106 w 6077524"/>
              <a:gd name="connsiteY118" fmla="*/ 1291904 h 3808601"/>
              <a:gd name="connsiteX119" fmla="*/ 3711829 w 6077524"/>
              <a:gd name="connsiteY119" fmla="*/ 1258348 h 3808601"/>
              <a:gd name="connsiteX120" fmla="*/ 3820885 w 6077524"/>
              <a:gd name="connsiteY120" fmla="*/ 1191236 h 3808601"/>
              <a:gd name="connsiteX121" fmla="*/ 3871219 w 6077524"/>
              <a:gd name="connsiteY121" fmla="*/ 1182847 h 3808601"/>
              <a:gd name="connsiteX122" fmla="*/ 3921553 w 6077524"/>
              <a:gd name="connsiteY122" fmla="*/ 1149291 h 3808601"/>
              <a:gd name="connsiteX123" fmla="*/ 4013832 w 6077524"/>
              <a:gd name="connsiteY123" fmla="*/ 1115735 h 3808601"/>
              <a:gd name="connsiteX124" fmla="*/ 4038999 w 6077524"/>
              <a:gd name="connsiteY124" fmla="*/ 1098957 h 3808601"/>
              <a:gd name="connsiteX125" fmla="*/ 4089333 w 6077524"/>
              <a:gd name="connsiteY125" fmla="*/ 1082179 h 3808601"/>
              <a:gd name="connsiteX126" fmla="*/ 4148056 w 6077524"/>
              <a:gd name="connsiteY126" fmla="*/ 1048624 h 3808601"/>
              <a:gd name="connsiteX127" fmla="*/ 4198390 w 6077524"/>
              <a:gd name="connsiteY127" fmla="*/ 1015068 h 3808601"/>
              <a:gd name="connsiteX128" fmla="*/ 4223557 w 6077524"/>
              <a:gd name="connsiteY128" fmla="*/ 1006679 h 3808601"/>
              <a:gd name="connsiteX129" fmla="*/ 4265502 w 6077524"/>
              <a:gd name="connsiteY129" fmla="*/ 981512 h 3808601"/>
              <a:gd name="connsiteX130" fmla="*/ 4290669 w 6077524"/>
              <a:gd name="connsiteY130" fmla="*/ 973123 h 3808601"/>
              <a:gd name="connsiteX131" fmla="*/ 4332614 w 6077524"/>
              <a:gd name="connsiteY131" fmla="*/ 956345 h 3808601"/>
              <a:gd name="connsiteX132" fmla="*/ 4357781 w 6077524"/>
              <a:gd name="connsiteY132" fmla="*/ 939567 h 3808601"/>
              <a:gd name="connsiteX133" fmla="*/ 4399726 w 6077524"/>
              <a:gd name="connsiteY133" fmla="*/ 922789 h 3808601"/>
              <a:gd name="connsiteX134" fmla="*/ 4424893 w 6077524"/>
              <a:gd name="connsiteY134" fmla="*/ 914400 h 3808601"/>
              <a:gd name="connsiteX135" fmla="*/ 4508783 w 6077524"/>
              <a:gd name="connsiteY135" fmla="*/ 872455 h 3808601"/>
              <a:gd name="connsiteX136" fmla="*/ 4584284 w 6077524"/>
              <a:gd name="connsiteY136" fmla="*/ 855677 h 3808601"/>
              <a:gd name="connsiteX137" fmla="*/ 4643006 w 6077524"/>
              <a:gd name="connsiteY137" fmla="*/ 838899 h 3808601"/>
              <a:gd name="connsiteX138" fmla="*/ 4684951 w 6077524"/>
              <a:gd name="connsiteY138" fmla="*/ 813732 h 3808601"/>
              <a:gd name="connsiteX139" fmla="*/ 4760452 w 6077524"/>
              <a:gd name="connsiteY139" fmla="*/ 788565 h 3808601"/>
              <a:gd name="connsiteX140" fmla="*/ 4802397 w 6077524"/>
              <a:gd name="connsiteY140" fmla="*/ 771787 h 3808601"/>
              <a:gd name="connsiteX141" fmla="*/ 4844342 w 6077524"/>
              <a:gd name="connsiteY141" fmla="*/ 763398 h 3808601"/>
              <a:gd name="connsiteX142" fmla="*/ 4886287 w 6077524"/>
              <a:gd name="connsiteY142" fmla="*/ 746620 h 3808601"/>
              <a:gd name="connsiteX143" fmla="*/ 4928232 w 6077524"/>
              <a:gd name="connsiteY143" fmla="*/ 738231 h 3808601"/>
              <a:gd name="connsiteX144" fmla="*/ 4953399 w 6077524"/>
              <a:gd name="connsiteY144" fmla="*/ 729842 h 3808601"/>
              <a:gd name="connsiteX145" fmla="*/ 5028900 w 6077524"/>
              <a:gd name="connsiteY145" fmla="*/ 713064 h 3808601"/>
              <a:gd name="connsiteX146" fmla="*/ 5087623 w 6077524"/>
              <a:gd name="connsiteY146" fmla="*/ 704675 h 3808601"/>
              <a:gd name="connsiteX147" fmla="*/ 5154735 w 6077524"/>
              <a:gd name="connsiteY147" fmla="*/ 687897 h 3808601"/>
              <a:gd name="connsiteX148" fmla="*/ 5247014 w 6077524"/>
              <a:gd name="connsiteY148" fmla="*/ 679508 h 3808601"/>
              <a:gd name="connsiteX149" fmla="*/ 5356071 w 6077524"/>
              <a:gd name="connsiteY149" fmla="*/ 662730 h 3808601"/>
              <a:gd name="connsiteX150" fmla="*/ 5473517 w 6077524"/>
              <a:gd name="connsiteY150" fmla="*/ 645952 h 3808601"/>
              <a:gd name="connsiteX151" fmla="*/ 5532240 w 6077524"/>
              <a:gd name="connsiteY151" fmla="*/ 629174 h 3808601"/>
              <a:gd name="connsiteX152" fmla="*/ 5641296 w 6077524"/>
              <a:gd name="connsiteY152" fmla="*/ 604007 h 3808601"/>
              <a:gd name="connsiteX153" fmla="*/ 5674852 w 6077524"/>
              <a:gd name="connsiteY153" fmla="*/ 595618 h 3808601"/>
              <a:gd name="connsiteX154" fmla="*/ 5725186 w 6077524"/>
              <a:gd name="connsiteY154" fmla="*/ 578840 h 3808601"/>
              <a:gd name="connsiteX155" fmla="*/ 5800687 w 6077524"/>
              <a:gd name="connsiteY155" fmla="*/ 562062 h 3808601"/>
              <a:gd name="connsiteX156" fmla="*/ 5876188 w 6077524"/>
              <a:gd name="connsiteY156" fmla="*/ 528506 h 3808601"/>
              <a:gd name="connsiteX157" fmla="*/ 5901355 w 6077524"/>
              <a:gd name="connsiteY157" fmla="*/ 511728 h 3808601"/>
              <a:gd name="connsiteX158" fmla="*/ 5934911 w 6077524"/>
              <a:gd name="connsiteY158" fmla="*/ 494950 h 3808601"/>
              <a:gd name="connsiteX159" fmla="*/ 5993634 w 6077524"/>
              <a:gd name="connsiteY159" fmla="*/ 461394 h 3808601"/>
              <a:gd name="connsiteX160" fmla="*/ 6052357 w 6077524"/>
              <a:gd name="connsiteY160" fmla="*/ 369115 h 3808601"/>
              <a:gd name="connsiteX161" fmla="*/ 6060746 w 6077524"/>
              <a:gd name="connsiteY161" fmla="*/ 343948 h 3808601"/>
              <a:gd name="connsiteX162" fmla="*/ 6077524 w 6077524"/>
              <a:gd name="connsiteY162" fmla="*/ 310392 h 3808601"/>
              <a:gd name="connsiteX163" fmla="*/ 6069135 w 6077524"/>
              <a:gd name="connsiteY163" fmla="*/ 125835 h 3808601"/>
              <a:gd name="connsiteX164" fmla="*/ 6027190 w 6077524"/>
              <a:gd name="connsiteY164" fmla="*/ 67112 h 3808601"/>
              <a:gd name="connsiteX165" fmla="*/ 5976856 w 6077524"/>
              <a:gd name="connsiteY165" fmla="*/ 33556 h 3808601"/>
              <a:gd name="connsiteX166" fmla="*/ 5892966 w 6077524"/>
              <a:gd name="connsiteY166" fmla="*/ 0 h 3808601"/>
              <a:gd name="connsiteX167" fmla="*/ 5574184 w 6077524"/>
              <a:gd name="connsiteY167" fmla="*/ 8389 h 3808601"/>
              <a:gd name="connsiteX168" fmla="*/ 5523851 w 6077524"/>
              <a:gd name="connsiteY168" fmla="*/ 16778 h 3808601"/>
              <a:gd name="connsiteX169" fmla="*/ 5406405 w 6077524"/>
              <a:gd name="connsiteY169" fmla="*/ 25167 h 3808601"/>
              <a:gd name="connsiteX170" fmla="*/ 5288959 w 6077524"/>
              <a:gd name="connsiteY170" fmla="*/ 50334 h 3808601"/>
              <a:gd name="connsiteX171" fmla="*/ 5196680 w 6077524"/>
              <a:gd name="connsiteY171" fmla="*/ 58723 h 3808601"/>
              <a:gd name="connsiteX172" fmla="*/ 5028900 w 6077524"/>
              <a:gd name="connsiteY172" fmla="*/ 83890 h 3808601"/>
              <a:gd name="connsiteX173" fmla="*/ 4953399 w 6077524"/>
              <a:gd name="connsiteY173" fmla="*/ 92279 h 3808601"/>
              <a:gd name="connsiteX174" fmla="*/ 4827564 w 6077524"/>
              <a:gd name="connsiteY174" fmla="*/ 117446 h 3808601"/>
              <a:gd name="connsiteX175" fmla="*/ 4785619 w 6077524"/>
              <a:gd name="connsiteY175" fmla="*/ 117446 h 380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6077524" h="3808601">
                <a:moveTo>
                  <a:pt x="5028900" y="50334"/>
                </a:moveTo>
                <a:cubicBezTo>
                  <a:pt x="5015809" y="53243"/>
                  <a:pt x="4945466" y="68180"/>
                  <a:pt x="4919843" y="75501"/>
                </a:cubicBezTo>
                <a:cubicBezTo>
                  <a:pt x="4911340" y="77930"/>
                  <a:pt x="4903179" y="81461"/>
                  <a:pt x="4894676" y="83890"/>
                </a:cubicBezTo>
                <a:cubicBezTo>
                  <a:pt x="4883590" y="87057"/>
                  <a:pt x="4872206" y="89112"/>
                  <a:pt x="4861120" y="92279"/>
                </a:cubicBezTo>
                <a:cubicBezTo>
                  <a:pt x="4823808" y="102940"/>
                  <a:pt x="4846106" y="100315"/>
                  <a:pt x="4802397" y="109057"/>
                </a:cubicBezTo>
                <a:cubicBezTo>
                  <a:pt x="4785718" y="112393"/>
                  <a:pt x="4768637" y="113621"/>
                  <a:pt x="4752063" y="117446"/>
                </a:cubicBezTo>
                <a:cubicBezTo>
                  <a:pt x="4732227" y="122024"/>
                  <a:pt x="4713090" y="129287"/>
                  <a:pt x="4693340" y="134224"/>
                </a:cubicBezTo>
                <a:cubicBezTo>
                  <a:pt x="4679507" y="137682"/>
                  <a:pt x="4665314" y="139520"/>
                  <a:pt x="4651395" y="142613"/>
                </a:cubicBezTo>
                <a:cubicBezTo>
                  <a:pt x="4640140" y="145114"/>
                  <a:pt x="4629322" y="149957"/>
                  <a:pt x="4617840" y="151001"/>
                </a:cubicBezTo>
                <a:cubicBezTo>
                  <a:pt x="4567635" y="155565"/>
                  <a:pt x="4517237" y="158270"/>
                  <a:pt x="4466838" y="159390"/>
                </a:cubicBezTo>
                <a:lnTo>
                  <a:pt x="3485326" y="176168"/>
                </a:lnTo>
                <a:lnTo>
                  <a:pt x="3309157" y="184557"/>
                </a:lnTo>
                <a:cubicBezTo>
                  <a:pt x="3219694" y="187933"/>
                  <a:pt x="3130081" y="187689"/>
                  <a:pt x="3040709" y="192946"/>
                </a:cubicBezTo>
                <a:cubicBezTo>
                  <a:pt x="2987377" y="196083"/>
                  <a:pt x="2934708" y="207817"/>
                  <a:pt x="2881318" y="209724"/>
                </a:cubicBezTo>
                <a:cubicBezTo>
                  <a:pt x="2699651" y="216212"/>
                  <a:pt x="2517795" y="215317"/>
                  <a:pt x="2336034" y="218113"/>
                </a:cubicBezTo>
                <a:lnTo>
                  <a:pt x="1497135" y="209724"/>
                </a:lnTo>
                <a:cubicBezTo>
                  <a:pt x="1479457" y="209224"/>
                  <a:pt x="1463741" y="198028"/>
                  <a:pt x="1446801" y="192946"/>
                </a:cubicBezTo>
                <a:cubicBezTo>
                  <a:pt x="1425485" y="186551"/>
                  <a:pt x="1379089" y="178564"/>
                  <a:pt x="1362911" y="167779"/>
                </a:cubicBezTo>
                <a:cubicBezTo>
                  <a:pt x="1328151" y="144606"/>
                  <a:pt x="1347525" y="153446"/>
                  <a:pt x="1304188" y="142613"/>
                </a:cubicBezTo>
                <a:lnTo>
                  <a:pt x="532401" y="151001"/>
                </a:lnTo>
                <a:cubicBezTo>
                  <a:pt x="514724" y="151542"/>
                  <a:pt x="499300" y="163802"/>
                  <a:pt x="482067" y="167779"/>
                </a:cubicBezTo>
                <a:cubicBezTo>
                  <a:pt x="462800" y="172225"/>
                  <a:pt x="442918" y="173372"/>
                  <a:pt x="423344" y="176168"/>
                </a:cubicBezTo>
                <a:cubicBezTo>
                  <a:pt x="414955" y="181761"/>
                  <a:pt x="407813" y="189981"/>
                  <a:pt x="398177" y="192946"/>
                </a:cubicBezTo>
                <a:cubicBezTo>
                  <a:pt x="370921" y="201332"/>
                  <a:pt x="314287" y="209724"/>
                  <a:pt x="314287" y="209724"/>
                </a:cubicBezTo>
                <a:cubicBezTo>
                  <a:pt x="295993" y="237166"/>
                  <a:pt x="288862" y="249436"/>
                  <a:pt x="263953" y="276836"/>
                </a:cubicBezTo>
                <a:cubicBezTo>
                  <a:pt x="236981" y="306505"/>
                  <a:pt x="201258" y="333790"/>
                  <a:pt x="180063" y="369115"/>
                </a:cubicBezTo>
                <a:cubicBezTo>
                  <a:pt x="142438" y="431823"/>
                  <a:pt x="187265" y="395073"/>
                  <a:pt x="138118" y="427838"/>
                </a:cubicBezTo>
                <a:cubicBezTo>
                  <a:pt x="121933" y="508764"/>
                  <a:pt x="141753" y="437346"/>
                  <a:pt x="112951" y="494950"/>
                </a:cubicBezTo>
                <a:cubicBezTo>
                  <a:pt x="71906" y="577040"/>
                  <a:pt x="118267" y="503755"/>
                  <a:pt x="79395" y="562062"/>
                </a:cubicBezTo>
                <a:cubicBezTo>
                  <a:pt x="73802" y="590025"/>
                  <a:pt x="69533" y="618286"/>
                  <a:pt x="62617" y="645952"/>
                </a:cubicBezTo>
                <a:cubicBezTo>
                  <a:pt x="47977" y="704519"/>
                  <a:pt x="56730" y="668253"/>
                  <a:pt x="37451" y="755009"/>
                </a:cubicBezTo>
                <a:cubicBezTo>
                  <a:pt x="-39148" y="1674196"/>
                  <a:pt x="21549" y="909423"/>
                  <a:pt x="45840" y="3330429"/>
                </a:cubicBezTo>
                <a:cubicBezTo>
                  <a:pt x="45956" y="3341958"/>
                  <a:pt x="51728" y="3352730"/>
                  <a:pt x="54229" y="3363985"/>
                </a:cubicBezTo>
                <a:cubicBezTo>
                  <a:pt x="55851" y="3371287"/>
                  <a:pt x="66458" y="3429252"/>
                  <a:pt x="71006" y="3439486"/>
                </a:cubicBezTo>
                <a:cubicBezTo>
                  <a:pt x="77628" y="3454386"/>
                  <a:pt x="87784" y="3467449"/>
                  <a:pt x="96173" y="3481431"/>
                </a:cubicBezTo>
                <a:cubicBezTo>
                  <a:pt x="112941" y="3565270"/>
                  <a:pt x="89444" y="3488116"/>
                  <a:pt x="129729" y="3548543"/>
                </a:cubicBezTo>
                <a:cubicBezTo>
                  <a:pt x="134634" y="3555901"/>
                  <a:pt x="134163" y="3565801"/>
                  <a:pt x="138118" y="3573710"/>
                </a:cubicBezTo>
                <a:cubicBezTo>
                  <a:pt x="142627" y="3582728"/>
                  <a:pt x="150387" y="3589859"/>
                  <a:pt x="154896" y="3598877"/>
                </a:cubicBezTo>
                <a:cubicBezTo>
                  <a:pt x="161630" y="3612346"/>
                  <a:pt x="164940" y="3627353"/>
                  <a:pt x="171674" y="3640822"/>
                </a:cubicBezTo>
                <a:cubicBezTo>
                  <a:pt x="176183" y="3649840"/>
                  <a:pt x="183943" y="3656971"/>
                  <a:pt x="188452" y="3665989"/>
                </a:cubicBezTo>
                <a:cubicBezTo>
                  <a:pt x="198584" y="3686252"/>
                  <a:pt x="193584" y="3700295"/>
                  <a:pt x="213619" y="3716323"/>
                </a:cubicBezTo>
                <a:cubicBezTo>
                  <a:pt x="220524" y="3721847"/>
                  <a:pt x="231056" y="3720418"/>
                  <a:pt x="238786" y="3724712"/>
                </a:cubicBezTo>
                <a:cubicBezTo>
                  <a:pt x="256413" y="3734505"/>
                  <a:pt x="269990" y="3751891"/>
                  <a:pt x="289120" y="3758268"/>
                </a:cubicBezTo>
                <a:cubicBezTo>
                  <a:pt x="408735" y="3798140"/>
                  <a:pt x="284261" y="3758078"/>
                  <a:pt x="373010" y="3783435"/>
                </a:cubicBezTo>
                <a:cubicBezTo>
                  <a:pt x="381513" y="3785864"/>
                  <a:pt x="389707" y="3789283"/>
                  <a:pt x="398177" y="3791824"/>
                </a:cubicBezTo>
                <a:cubicBezTo>
                  <a:pt x="417676" y="3797673"/>
                  <a:pt x="437326" y="3803009"/>
                  <a:pt x="456900" y="3808601"/>
                </a:cubicBezTo>
                <a:cubicBezTo>
                  <a:pt x="515623" y="3805805"/>
                  <a:pt x="574483" y="3805095"/>
                  <a:pt x="633069" y="3800213"/>
                </a:cubicBezTo>
                <a:cubicBezTo>
                  <a:pt x="663561" y="3797672"/>
                  <a:pt x="674943" y="3774041"/>
                  <a:pt x="700181" y="3758268"/>
                </a:cubicBezTo>
                <a:cubicBezTo>
                  <a:pt x="707680" y="3753581"/>
                  <a:pt x="716959" y="3752675"/>
                  <a:pt x="725348" y="3749879"/>
                </a:cubicBezTo>
                <a:cubicBezTo>
                  <a:pt x="732948" y="3744179"/>
                  <a:pt x="771804" y="3714067"/>
                  <a:pt x="784071" y="3707934"/>
                </a:cubicBezTo>
                <a:cubicBezTo>
                  <a:pt x="791980" y="3703979"/>
                  <a:pt x="800849" y="3702341"/>
                  <a:pt x="809238" y="3699545"/>
                </a:cubicBezTo>
                <a:cubicBezTo>
                  <a:pt x="891719" y="3635393"/>
                  <a:pt x="854492" y="3650904"/>
                  <a:pt x="909906" y="3632433"/>
                </a:cubicBezTo>
                <a:cubicBezTo>
                  <a:pt x="918295" y="3624044"/>
                  <a:pt x="927478" y="3616380"/>
                  <a:pt x="935073" y="3607266"/>
                </a:cubicBezTo>
                <a:cubicBezTo>
                  <a:pt x="941528" y="3599521"/>
                  <a:pt x="943978" y="3588397"/>
                  <a:pt x="951851" y="3582099"/>
                </a:cubicBezTo>
                <a:cubicBezTo>
                  <a:pt x="958756" y="3576575"/>
                  <a:pt x="968628" y="3576506"/>
                  <a:pt x="977017" y="3573710"/>
                </a:cubicBezTo>
                <a:cubicBezTo>
                  <a:pt x="1042869" y="3507858"/>
                  <a:pt x="1012707" y="3530342"/>
                  <a:pt x="1060907" y="3498209"/>
                </a:cubicBezTo>
                <a:cubicBezTo>
                  <a:pt x="1099412" y="3401946"/>
                  <a:pt x="1052569" y="3488102"/>
                  <a:pt x="1102852" y="3447875"/>
                </a:cubicBezTo>
                <a:cubicBezTo>
                  <a:pt x="1110725" y="3441577"/>
                  <a:pt x="1112501" y="3429837"/>
                  <a:pt x="1119630" y="3422708"/>
                </a:cubicBezTo>
                <a:cubicBezTo>
                  <a:pt x="1129517" y="3412821"/>
                  <a:pt x="1142001" y="3405930"/>
                  <a:pt x="1153186" y="3397541"/>
                </a:cubicBezTo>
                <a:cubicBezTo>
                  <a:pt x="1175557" y="3330429"/>
                  <a:pt x="1142001" y="3408726"/>
                  <a:pt x="1186742" y="3363985"/>
                </a:cubicBezTo>
                <a:cubicBezTo>
                  <a:pt x="1198272" y="3352455"/>
                  <a:pt x="1202559" y="3335398"/>
                  <a:pt x="1211909" y="3322040"/>
                </a:cubicBezTo>
                <a:cubicBezTo>
                  <a:pt x="1222177" y="3307371"/>
                  <a:pt x="1233421" y="3293344"/>
                  <a:pt x="1245465" y="3280095"/>
                </a:cubicBezTo>
                <a:cubicBezTo>
                  <a:pt x="1261426" y="3262538"/>
                  <a:pt x="1295799" y="3229761"/>
                  <a:pt x="1295799" y="3229761"/>
                </a:cubicBezTo>
                <a:cubicBezTo>
                  <a:pt x="1298595" y="3221372"/>
                  <a:pt x="1299801" y="3212272"/>
                  <a:pt x="1304188" y="3204594"/>
                </a:cubicBezTo>
                <a:cubicBezTo>
                  <a:pt x="1332921" y="3154310"/>
                  <a:pt x="1322482" y="3187065"/>
                  <a:pt x="1354522" y="3145871"/>
                </a:cubicBezTo>
                <a:cubicBezTo>
                  <a:pt x="1386140" y="3105219"/>
                  <a:pt x="1382700" y="3096889"/>
                  <a:pt x="1413245" y="3061981"/>
                </a:cubicBezTo>
                <a:cubicBezTo>
                  <a:pt x="1423662" y="3050076"/>
                  <a:pt x="1437089" y="3040911"/>
                  <a:pt x="1446801" y="3028425"/>
                </a:cubicBezTo>
                <a:cubicBezTo>
                  <a:pt x="1456811" y="3015554"/>
                  <a:pt x="1464676" y="3001064"/>
                  <a:pt x="1471968" y="2986480"/>
                </a:cubicBezTo>
                <a:cubicBezTo>
                  <a:pt x="1475923" y="2978571"/>
                  <a:pt x="1475217" y="2968509"/>
                  <a:pt x="1480357" y="2961313"/>
                </a:cubicBezTo>
                <a:cubicBezTo>
                  <a:pt x="1489551" y="2948441"/>
                  <a:pt x="1504201" y="2940243"/>
                  <a:pt x="1513913" y="2927757"/>
                </a:cubicBezTo>
                <a:cubicBezTo>
                  <a:pt x="1586879" y="2833945"/>
                  <a:pt x="1497213" y="2927680"/>
                  <a:pt x="1564247" y="2860646"/>
                </a:cubicBezTo>
                <a:cubicBezTo>
                  <a:pt x="1567043" y="2852257"/>
                  <a:pt x="1567731" y="2842837"/>
                  <a:pt x="1572636" y="2835479"/>
                </a:cubicBezTo>
                <a:cubicBezTo>
                  <a:pt x="1590322" y="2808951"/>
                  <a:pt x="1631359" y="2759978"/>
                  <a:pt x="1631359" y="2759978"/>
                </a:cubicBezTo>
                <a:cubicBezTo>
                  <a:pt x="1648459" y="2708677"/>
                  <a:pt x="1626860" y="2760968"/>
                  <a:pt x="1673304" y="2701255"/>
                </a:cubicBezTo>
                <a:cubicBezTo>
                  <a:pt x="1683314" y="2688384"/>
                  <a:pt x="1688688" y="2672354"/>
                  <a:pt x="1698471" y="2659310"/>
                </a:cubicBezTo>
                <a:cubicBezTo>
                  <a:pt x="1705589" y="2649819"/>
                  <a:pt x="1716742" y="2643797"/>
                  <a:pt x="1723638" y="2634143"/>
                </a:cubicBezTo>
                <a:cubicBezTo>
                  <a:pt x="1730907" y="2623967"/>
                  <a:pt x="1733147" y="2610763"/>
                  <a:pt x="1740416" y="2600587"/>
                </a:cubicBezTo>
                <a:cubicBezTo>
                  <a:pt x="1753898" y="2581712"/>
                  <a:pt x="1781514" y="2563472"/>
                  <a:pt x="1799139" y="2550253"/>
                </a:cubicBezTo>
                <a:cubicBezTo>
                  <a:pt x="1804732" y="2539068"/>
                  <a:pt x="1808105" y="2526462"/>
                  <a:pt x="1815917" y="2516697"/>
                </a:cubicBezTo>
                <a:cubicBezTo>
                  <a:pt x="1830740" y="2498169"/>
                  <a:pt x="1849473" y="2483141"/>
                  <a:pt x="1866251" y="2466363"/>
                </a:cubicBezTo>
                <a:cubicBezTo>
                  <a:pt x="1874640" y="2457974"/>
                  <a:pt x="1881763" y="2448092"/>
                  <a:pt x="1891417" y="2441196"/>
                </a:cubicBezTo>
                <a:cubicBezTo>
                  <a:pt x="1910991" y="2427214"/>
                  <a:pt x="1931777" y="2414789"/>
                  <a:pt x="1950140" y="2399251"/>
                </a:cubicBezTo>
                <a:cubicBezTo>
                  <a:pt x="1968253" y="2383924"/>
                  <a:pt x="1987312" y="2368660"/>
                  <a:pt x="2000474" y="2348917"/>
                </a:cubicBezTo>
                <a:cubicBezTo>
                  <a:pt x="2006067" y="2340528"/>
                  <a:pt x="2010123" y="2330879"/>
                  <a:pt x="2017252" y="2323750"/>
                </a:cubicBezTo>
                <a:cubicBezTo>
                  <a:pt x="2065940" y="2275062"/>
                  <a:pt x="2049297" y="2303911"/>
                  <a:pt x="2101142" y="2265027"/>
                </a:cubicBezTo>
                <a:cubicBezTo>
                  <a:pt x="2110633" y="2257909"/>
                  <a:pt x="2116944" y="2247144"/>
                  <a:pt x="2126309" y="2239860"/>
                </a:cubicBezTo>
                <a:cubicBezTo>
                  <a:pt x="2142226" y="2227480"/>
                  <a:pt x="2159865" y="2217489"/>
                  <a:pt x="2176643" y="2206304"/>
                </a:cubicBezTo>
                <a:lnTo>
                  <a:pt x="2252144" y="2155970"/>
                </a:lnTo>
                <a:lnTo>
                  <a:pt x="2302478" y="2122414"/>
                </a:lnTo>
                <a:cubicBezTo>
                  <a:pt x="2310867" y="2116821"/>
                  <a:pt x="2320516" y="2112765"/>
                  <a:pt x="2327645" y="2105636"/>
                </a:cubicBezTo>
                <a:cubicBezTo>
                  <a:pt x="2348947" y="2084334"/>
                  <a:pt x="2352284" y="2077706"/>
                  <a:pt x="2377979" y="2063691"/>
                </a:cubicBezTo>
                <a:cubicBezTo>
                  <a:pt x="2406521" y="2048123"/>
                  <a:pt x="2458296" y="2026523"/>
                  <a:pt x="2487036" y="2004968"/>
                </a:cubicBezTo>
                <a:cubicBezTo>
                  <a:pt x="2555051" y="1953957"/>
                  <a:pt x="2465747" y="2003028"/>
                  <a:pt x="2545759" y="1963024"/>
                </a:cubicBezTo>
                <a:cubicBezTo>
                  <a:pt x="2556944" y="1951839"/>
                  <a:pt x="2565901" y="1937852"/>
                  <a:pt x="2579315" y="1929468"/>
                </a:cubicBezTo>
                <a:cubicBezTo>
                  <a:pt x="2589092" y="1923357"/>
                  <a:pt x="2602335" y="1925762"/>
                  <a:pt x="2612871" y="1921079"/>
                </a:cubicBezTo>
                <a:cubicBezTo>
                  <a:pt x="2627771" y="1914457"/>
                  <a:pt x="2641772" y="1905695"/>
                  <a:pt x="2654816" y="1895912"/>
                </a:cubicBezTo>
                <a:cubicBezTo>
                  <a:pt x="2758503" y="1818146"/>
                  <a:pt x="2589606" y="1928200"/>
                  <a:pt x="2713539" y="1845578"/>
                </a:cubicBezTo>
                <a:cubicBezTo>
                  <a:pt x="2727106" y="1836533"/>
                  <a:pt x="2740900" y="1827703"/>
                  <a:pt x="2755484" y="1820411"/>
                </a:cubicBezTo>
                <a:cubicBezTo>
                  <a:pt x="2793686" y="1801310"/>
                  <a:pt x="2805899" y="1798013"/>
                  <a:pt x="2839373" y="1786855"/>
                </a:cubicBezTo>
                <a:cubicBezTo>
                  <a:pt x="2870374" y="1740354"/>
                  <a:pt x="2838414" y="1777135"/>
                  <a:pt x="2881318" y="1753299"/>
                </a:cubicBezTo>
                <a:cubicBezTo>
                  <a:pt x="2898945" y="1743506"/>
                  <a:pt x="2913616" y="1728761"/>
                  <a:pt x="2931652" y="1719743"/>
                </a:cubicBezTo>
                <a:cubicBezTo>
                  <a:pt x="2942837" y="1714150"/>
                  <a:pt x="2954350" y="1709170"/>
                  <a:pt x="2965208" y="1702965"/>
                </a:cubicBezTo>
                <a:cubicBezTo>
                  <a:pt x="2973962" y="1697963"/>
                  <a:pt x="2981357" y="1690696"/>
                  <a:pt x="2990375" y="1686187"/>
                </a:cubicBezTo>
                <a:cubicBezTo>
                  <a:pt x="2998284" y="1682232"/>
                  <a:pt x="3007153" y="1680594"/>
                  <a:pt x="3015542" y="1677798"/>
                </a:cubicBezTo>
                <a:cubicBezTo>
                  <a:pt x="3053772" y="1649126"/>
                  <a:pt x="3053989" y="1647993"/>
                  <a:pt x="3099432" y="1619075"/>
                </a:cubicBezTo>
                <a:cubicBezTo>
                  <a:pt x="3191650" y="1560391"/>
                  <a:pt x="3096460" y="1621972"/>
                  <a:pt x="3174933" y="1577130"/>
                </a:cubicBezTo>
                <a:cubicBezTo>
                  <a:pt x="3183687" y="1572128"/>
                  <a:pt x="3191711" y="1565945"/>
                  <a:pt x="3200100" y="1560352"/>
                </a:cubicBezTo>
                <a:cubicBezTo>
                  <a:pt x="3202896" y="1551963"/>
                  <a:pt x="3202236" y="1541438"/>
                  <a:pt x="3208489" y="1535185"/>
                </a:cubicBezTo>
                <a:cubicBezTo>
                  <a:pt x="3214742" y="1528932"/>
                  <a:pt x="3225747" y="1530751"/>
                  <a:pt x="3233656" y="1526796"/>
                </a:cubicBezTo>
                <a:cubicBezTo>
                  <a:pt x="3251403" y="1517922"/>
                  <a:pt x="3277179" y="1494351"/>
                  <a:pt x="3292379" y="1484851"/>
                </a:cubicBezTo>
                <a:cubicBezTo>
                  <a:pt x="3302984" y="1478223"/>
                  <a:pt x="3315931" y="1475576"/>
                  <a:pt x="3325935" y="1468073"/>
                </a:cubicBezTo>
                <a:cubicBezTo>
                  <a:pt x="3338590" y="1458582"/>
                  <a:pt x="3346619" y="1443711"/>
                  <a:pt x="3359491" y="1434517"/>
                </a:cubicBezTo>
                <a:cubicBezTo>
                  <a:pt x="3366687" y="1429377"/>
                  <a:pt x="3376928" y="1430422"/>
                  <a:pt x="3384658" y="1426128"/>
                </a:cubicBezTo>
                <a:cubicBezTo>
                  <a:pt x="3402285" y="1416335"/>
                  <a:pt x="3416270" y="1400061"/>
                  <a:pt x="3434992" y="1392572"/>
                </a:cubicBezTo>
                <a:cubicBezTo>
                  <a:pt x="3464954" y="1380587"/>
                  <a:pt x="3483062" y="1374691"/>
                  <a:pt x="3510493" y="1359016"/>
                </a:cubicBezTo>
                <a:cubicBezTo>
                  <a:pt x="3519247" y="1354014"/>
                  <a:pt x="3526642" y="1346747"/>
                  <a:pt x="3535660" y="1342238"/>
                </a:cubicBezTo>
                <a:cubicBezTo>
                  <a:pt x="3543569" y="1338283"/>
                  <a:pt x="3552777" y="1337508"/>
                  <a:pt x="3560827" y="1333849"/>
                </a:cubicBezTo>
                <a:cubicBezTo>
                  <a:pt x="3583596" y="1323499"/>
                  <a:pt x="3605170" y="1310643"/>
                  <a:pt x="3627939" y="1300293"/>
                </a:cubicBezTo>
                <a:cubicBezTo>
                  <a:pt x="3635989" y="1296634"/>
                  <a:pt x="3645197" y="1295859"/>
                  <a:pt x="3653106" y="1291904"/>
                </a:cubicBezTo>
                <a:cubicBezTo>
                  <a:pt x="3673271" y="1281822"/>
                  <a:pt x="3692809" y="1270452"/>
                  <a:pt x="3711829" y="1258348"/>
                </a:cubicBezTo>
                <a:cubicBezTo>
                  <a:pt x="3767588" y="1222865"/>
                  <a:pt x="3734867" y="1225643"/>
                  <a:pt x="3820885" y="1191236"/>
                </a:cubicBezTo>
                <a:cubicBezTo>
                  <a:pt x="3836678" y="1184919"/>
                  <a:pt x="3854441" y="1185643"/>
                  <a:pt x="3871219" y="1182847"/>
                </a:cubicBezTo>
                <a:cubicBezTo>
                  <a:pt x="3887997" y="1171662"/>
                  <a:pt x="3903799" y="1158851"/>
                  <a:pt x="3921553" y="1149291"/>
                </a:cubicBezTo>
                <a:cubicBezTo>
                  <a:pt x="3964466" y="1126184"/>
                  <a:pt x="3973913" y="1125715"/>
                  <a:pt x="4013832" y="1115735"/>
                </a:cubicBezTo>
                <a:cubicBezTo>
                  <a:pt x="4022221" y="1110142"/>
                  <a:pt x="4029786" y="1103052"/>
                  <a:pt x="4038999" y="1098957"/>
                </a:cubicBezTo>
                <a:cubicBezTo>
                  <a:pt x="4055160" y="1091774"/>
                  <a:pt x="4074618" y="1091989"/>
                  <a:pt x="4089333" y="1082179"/>
                </a:cubicBezTo>
                <a:cubicBezTo>
                  <a:pt x="4176392" y="1024140"/>
                  <a:pt x="4041621" y="1112484"/>
                  <a:pt x="4148056" y="1048624"/>
                </a:cubicBezTo>
                <a:cubicBezTo>
                  <a:pt x="4165347" y="1038250"/>
                  <a:pt x="4180763" y="1024861"/>
                  <a:pt x="4198390" y="1015068"/>
                </a:cubicBezTo>
                <a:cubicBezTo>
                  <a:pt x="4206120" y="1010774"/>
                  <a:pt x="4215648" y="1010634"/>
                  <a:pt x="4223557" y="1006679"/>
                </a:cubicBezTo>
                <a:cubicBezTo>
                  <a:pt x="4238141" y="999387"/>
                  <a:pt x="4250918" y="988804"/>
                  <a:pt x="4265502" y="981512"/>
                </a:cubicBezTo>
                <a:cubicBezTo>
                  <a:pt x="4273411" y="977557"/>
                  <a:pt x="4282389" y="976228"/>
                  <a:pt x="4290669" y="973123"/>
                </a:cubicBezTo>
                <a:cubicBezTo>
                  <a:pt x="4304769" y="967836"/>
                  <a:pt x="4319145" y="963079"/>
                  <a:pt x="4332614" y="956345"/>
                </a:cubicBezTo>
                <a:cubicBezTo>
                  <a:pt x="4341632" y="951836"/>
                  <a:pt x="4348763" y="944076"/>
                  <a:pt x="4357781" y="939567"/>
                </a:cubicBezTo>
                <a:cubicBezTo>
                  <a:pt x="4371250" y="932833"/>
                  <a:pt x="4385626" y="928076"/>
                  <a:pt x="4399726" y="922789"/>
                </a:cubicBezTo>
                <a:cubicBezTo>
                  <a:pt x="4408006" y="919684"/>
                  <a:pt x="4416984" y="918355"/>
                  <a:pt x="4424893" y="914400"/>
                </a:cubicBezTo>
                <a:cubicBezTo>
                  <a:pt x="4487942" y="882876"/>
                  <a:pt x="4444134" y="894005"/>
                  <a:pt x="4508783" y="872455"/>
                </a:cubicBezTo>
                <a:cubicBezTo>
                  <a:pt x="4534619" y="863843"/>
                  <a:pt x="4557688" y="862326"/>
                  <a:pt x="4584284" y="855677"/>
                </a:cubicBezTo>
                <a:cubicBezTo>
                  <a:pt x="4604033" y="850740"/>
                  <a:pt x="4623432" y="844492"/>
                  <a:pt x="4643006" y="838899"/>
                </a:cubicBezTo>
                <a:cubicBezTo>
                  <a:pt x="4656988" y="830510"/>
                  <a:pt x="4670107" y="820479"/>
                  <a:pt x="4684951" y="813732"/>
                </a:cubicBezTo>
                <a:cubicBezTo>
                  <a:pt x="4715711" y="799750"/>
                  <a:pt x="4732489" y="799750"/>
                  <a:pt x="4760452" y="788565"/>
                </a:cubicBezTo>
                <a:cubicBezTo>
                  <a:pt x="4774434" y="782972"/>
                  <a:pt x="4787973" y="776114"/>
                  <a:pt x="4802397" y="771787"/>
                </a:cubicBezTo>
                <a:cubicBezTo>
                  <a:pt x="4816054" y="767690"/>
                  <a:pt x="4830685" y="767495"/>
                  <a:pt x="4844342" y="763398"/>
                </a:cubicBezTo>
                <a:cubicBezTo>
                  <a:pt x="4858766" y="759071"/>
                  <a:pt x="4871863" y="750947"/>
                  <a:pt x="4886287" y="746620"/>
                </a:cubicBezTo>
                <a:cubicBezTo>
                  <a:pt x="4899944" y="742523"/>
                  <a:pt x="4914399" y="741689"/>
                  <a:pt x="4928232" y="738231"/>
                </a:cubicBezTo>
                <a:cubicBezTo>
                  <a:pt x="4936811" y="736086"/>
                  <a:pt x="4944820" y="731987"/>
                  <a:pt x="4953399" y="729842"/>
                </a:cubicBezTo>
                <a:cubicBezTo>
                  <a:pt x="4978410" y="723589"/>
                  <a:pt x="5003561" y="717815"/>
                  <a:pt x="5028900" y="713064"/>
                </a:cubicBezTo>
                <a:cubicBezTo>
                  <a:pt x="5048334" y="709420"/>
                  <a:pt x="5068234" y="708553"/>
                  <a:pt x="5087623" y="704675"/>
                </a:cubicBezTo>
                <a:cubicBezTo>
                  <a:pt x="5110234" y="700153"/>
                  <a:pt x="5131958" y="691493"/>
                  <a:pt x="5154735" y="687897"/>
                </a:cubicBezTo>
                <a:cubicBezTo>
                  <a:pt x="5185244" y="683080"/>
                  <a:pt x="5216366" y="683339"/>
                  <a:pt x="5247014" y="679508"/>
                </a:cubicBezTo>
                <a:cubicBezTo>
                  <a:pt x="5283510" y="674946"/>
                  <a:pt x="5319719" y="668323"/>
                  <a:pt x="5356071" y="662730"/>
                </a:cubicBezTo>
                <a:cubicBezTo>
                  <a:pt x="5423694" y="640189"/>
                  <a:pt x="5326484" y="670458"/>
                  <a:pt x="5473517" y="645952"/>
                </a:cubicBezTo>
                <a:cubicBezTo>
                  <a:pt x="5493598" y="642605"/>
                  <a:pt x="5512600" y="634530"/>
                  <a:pt x="5532240" y="629174"/>
                </a:cubicBezTo>
                <a:cubicBezTo>
                  <a:pt x="5566994" y="619696"/>
                  <a:pt x="5607788" y="611740"/>
                  <a:pt x="5641296" y="604007"/>
                </a:cubicBezTo>
                <a:cubicBezTo>
                  <a:pt x="5652530" y="601414"/>
                  <a:pt x="5663809" y="598931"/>
                  <a:pt x="5674852" y="595618"/>
                </a:cubicBezTo>
                <a:cubicBezTo>
                  <a:pt x="5691792" y="590536"/>
                  <a:pt x="5708246" y="583922"/>
                  <a:pt x="5725186" y="578840"/>
                </a:cubicBezTo>
                <a:cubicBezTo>
                  <a:pt x="5748880" y="571732"/>
                  <a:pt x="5776739" y="566852"/>
                  <a:pt x="5800687" y="562062"/>
                </a:cubicBezTo>
                <a:cubicBezTo>
                  <a:pt x="5925254" y="487322"/>
                  <a:pt x="5775382" y="571709"/>
                  <a:pt x="5876188" y="528506"/>
                </a:cubicBezTo>
                <a:cubicBezTo>
                  <a:pt x="5885455" y="524534"/>
                  <a:pt x="5892601" y="516730"/>
                  <a:pt x="5901355" y="511728"/>
                </a:cubicBezTo>
                <a:cubicBezTo>
                  <a:pt x="5912213" y="505523"/>
                  <a:pt x="5924306" y="501578"/>
                  <a:pt x="5934911" y="494950"/>
                </a:cubicBezTo>
                <a:cubicBezTo>
                  <a:pt x="5992954" y="458673"/>
                  <a:pt x="5944190" y="477875"/>
                  <a:pt x="5993634" y="461394"/>
                </a:cubicBezTo>
                <a:cubicBezTo>
                  <a:pt x="6006932" y="441447"/>
                  <a:pt x="6040510" y="392809"/>
                  <a:pt x="6052357" y="369115"/>
                </a:cubicBezTo>
                <a:cubicBezTo>
                  <a:pt x="6056312" y="361206"/>
                  <a:pt x="6057263" y="352076"/>
                  <a:pt x="6060746" y="343948"/>
                </a:cubicBezTo>
                <a:cubicBezTo>
                  <a:pt x="6065672" y="332454"/>
                  <a:pt x="6071931" y="321577"/>
                  <a:pt x="6077524" y="310392"/>
                </a:cubicBezTo>
                <a:cubicBezTo>
                  <a:pt x="6074728" y="248873"/>
                  <a:pt x="6074046" y="187221"/>
                  <a:pt x="6069135" y="125835"/>
                </a:cubicBezTo>
                <a:cubicBezTo>
                  <a:pt x="6066997" y="99115"/>
                  <a:pt x="6046868" y="82854"/>
                  <a:pt x="6027190" y="67112"/>
                </a:cubicBezTo>
                <a:cubicBezTo>
                  <a:pt x="6011444" y="54515"/>
                  <a:pt x="5995986" y="39933"/>
                  <a:pt x="5976856" y="33556"/>
                </a:cubicBezTo>
                <a:cubicBezTo>
                  <a:pt x="5914658" y="12823"/>
                  <a:pt x="5942340" y="24687"/>
                  <a:pt x="5892966" y="0"/>
                </a:cubicBezTo>
                <a:lnTo>
                  <a:pt x="5574184" y="8389"/>
                </a:lnTo>
                <a:cubicBezTo>
                  <a:pt x="5557192" y="9161"/>
                  <a:pt x="5540776" y="15086"/>
                  <a:pt x="5523851" y="16778"/>
                </a:cubicBezTo>
                <a:cubicBezTo>
                  <a:pt x="5484797" y="20683"/>
                  <a:pt x="5445554" y="22371"/>
                  <a:pt x="5406405" y="25167"/>
                </a:cubicBezTo>
                <a:cubicBezTo>
                  <a:pt x="5359485" y="36897"/>
                  <a:pt x="5334972" y="44921"/>
                  <a:pt x="5288959" y="50334"/>
                </a:cubicBezTo>
                <a:cubicBezTo>
                  <a:pt x="5258284" y="53943"/>
                  <a:pt x="5227313" y="54770"/>
                  <a:pt x="5196680" y="58723"/>
                </a:cubicBezTo>
                <a:cubicBezTo>
                  <a:pt x="5140593" y="65960"/>
                  <a:pt x="5085106" y="77645"/>
                  <a:pt x="5028900" y="83890"/>
                </a:cubicBezTo>
                <a:lnTo>
                  <a:pt x="4953399" y="92279"/>
                </a:lnTo>
                <a:cubicBezTo>
                  <a:pt x="4901070" y="105361"/>
                  <a:pt x="4879989" y="113077"/>
                  <a:pt x="4827564" y="117446"/>
                </a:cubicBezTo>
                <a:cubicBezTo>
                  <a:pt x="4813631" y="118607"/>
                  <a:pt x="4799601" y="117446"/>
                  <a:pt x="4785619" y="117446"/>
                </a:cubicBezTo>
              </a:path>
            </a:pathLst>
          </a:cu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Speech Bubble: Rectangle 12">
            <a:extLst>
              <a:ext uri="{FF2B5EF4-FFF2-40B4-BE49-F238E27FC236}">
                <a16:creationId xmlns:a16="http://schemas.microsoft.com/office/drawing/2014/main" id="{000E596D-74D6-4069-A683-69D7D2479CCD}"/>
              </a:ext>
            </a:extLst>
          </p:cNvPr>
          <p:cNvSpPr/>
          <p:nvPr/>
        </p:nvSpPr>
        <p:spPr>
          <a:xfrm>
            <a:off x="4276450" y="1556158"/>
            <a:ext cx="2376019" cy="465238"/>
          </a:xfrm>
          <a:prstGeom prst="wedgeRectCallout">
            <a:avLst>
              <a:gd name="adj1" fmla="val 26484"/>
              <a:gd name="adj2" fmla="val 107278"/>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ltLang="ja-JP" dirty="0">
                <a:latin typeface="+mj-lt"/>
              </a:rPr>
              <a:t>Two-stage formalism</a:t>
            </a:r>
            <a:endParaRPr lang="en-AU" dirty="0">
              <a:latin typeface="+mj-lt"/>
            </a:endParaRPr>
          </a:p>
        </p:txBody>
      </p:sp>
    </p:spTree>
    <p:extLst>
      <p:ext uri="{BB962C8B-B14F-4D97-AF65-F5344CB8AC3E}">
        <p14:creationId xmlns:p14="http://schemas.microsoft.com/office/powerpoint/2010/main" val="221225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082E09A-B8A0-4B93-8ABB-8BC12750B839}"/>
              </a:ext>
            </a:extLst>
          </p:cNvPr>
          <p:cNvPicPr>
            <a:picLocks noGrp="1" noChangeAspect="1"/>
          </p:cNvPicPr>
          <p:nvPr>
            <p:ph idx="1"/>
          </p:nvPr>
        </p:nvPicPr>
        <p:blipFill>
          <a:blip r:embed="rId2"/>
          <a:stretch>
            <a:fillRect/>
          </a:stretch>
        </p:blipFill>
        <p:spPr>
          <a:xfrm>
            <a:off x="66842" y="1424106"/>
            <a:ext cx="6737143" cy="4301064"/>
          </a:xfrm>
          <a:prstGeom prst="rect">
            <a:avLst/>
          </a:prstGeom>
        </p:spPr>
      </p:pic>
      <p:sp>
        <p:nvSpPr>
          <p:cNvPr id="2" name="Title 1">
            <a:extLst>
              <a:ext uri="{FF2B5EF4-FFF2-40B4-BE49-F238E27FC236}">
                <a16:creationId xmlns:a16="http://schemas.microsoft.com/office/drawing/2014/main" id="{F1BA82A2-E584-4C5B-9803-F00035DC5B6C}"/>
              </a:ext>
            </a:extLst>
          </p:cNvPr>
          <p:cNvSpPr>
            <a:spLocks noGrp="1"/>
          </p:cNvSpPr>
          <p:nvPr>
            <p:ph type="title"/>
          </p:nvPr>
        </p:nvSpPr>
        <p:spPr>
          <a:xfrm>
            <a:off x="838200" y="0"/>
            <a:ext cx="10515600" cy="1325563"/>
          </a:xfrm>
        </p:spPr>
        <p:txBody>
          <a:bodyPr/>
          <a:lstStyle/>
          <a:p>
            <a:r>
              <a:rPr lang="en-AU" dirty="0"/>
              <a:t>2-stage formalism vs </a:t>
            </a:r>
            <a:r>
              <a:rPr lang="en-US" altLang="ja-JP" dirty="0"/>
              <a:t>α formalism</a:t>
            </a:r>
            <a:r>
              <a:rPr lang="en-AU" dirty="0"/>
              <a:t> </a:t>
            </a:r>
          </a:p>
        </p:txBody>
      </p:sp>
      <p:sp>
        <p:nvSpPr>
          <p:cNvPr id="3" name="Rectangle 2">
            <a:extLst>
              <a:ext uri="{FF2B5EF4-FFF2-40B4-BE49-F238E27FC236}">
                <a16:creationId xmlns:a16="http://schemas.microsoft.com/office/drawing/2014/main" id="{4A4EC95F-C2F2-4534-935F-030C28397934}"/>
              </a:ext>
            </a:extLst>
          </p:cNvPr>
          <p:cNvSpPr/>
          <p:nvPr/>
        </p:nvSpPr>
        <p:spPr>
          <a:xfrm>
            <a:off x="901015" y="2775449"/>
            <a:ext cx="5585510" cy="1148851"/>
          </a:xfrm>
          <a:prstGeom prst="rect">
            <a:avLst/>
          </a:prstGeom>
          <a:solidFill>
            <a:srgbClr val="4472C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7585DDA4-C4A1-4366-8F21-EE8064ED8BD2}"/>
              </a:ext>
            </a:extLst>
          </p:cNvPr>
          <p:cNvSpPr txBox="1"/>
          <p:nvPr/>
        </p:nvSpPr>
        <p:spPr>
          <a:xfrm>
            <a:off x="102153" y="1964961"/>
            <a:ext cx="5788157" cy="707886"/>
          </a:xfrm>
          <a:prstGeom prst="rect">
            <a:avLst/>
          </a:prstGeom>
          <a:solidFill>
            <a:srgbClr val="00B0F0"/>
          </a:solidFill>
          <a:ln>
            <a:noFill/>
          </a:ln>
          <a:effectLst>
            <a:outerShdw blurRad="50800" dist="38100" dir="2700000" algn="tl" rotWithShape="0">
              <a:prstClr val="black">
                <a:alpha val="40000"/>
              </a:prstClr>
            </a:outerShdw>
          </a:effectLst>
        </p:spPr>
        <p:txBody>
          <a:bodyPr wrap="square" rtlCol="0">
            <a:spAutoFit/>
          </a:bodyPr>
          <a:lstStyle/>
          <a:p>
            <a:r>
              <a:rPr lang="en-US" altLang="ja-JP" sz="2000" dirty="0">
                <a:solidFill>
                  <a:schemeClr val="bg1"/>
                </a:solidFill>
                <a:latin typeface="+mj-lt"/>
              </a:rPr>
              <a:t>α~4-300, is much higher than the typical values employed for population synthesis studies</a:t>
            </a:r>
            <a:endParaRPr lang="en-AU" sz="2000" dirty="0">
              <a:solidFill>
                <a:schemeClr val="bg1"/>
              </a:solidFill>
              <a:latin typeface="+mj-lt"/>
            </a:endParaRPr>
          </a:p>
        </p:txBody>
      </p:sp>
      <p:sp>
        <p:nvSpPr>
          <p:cNvPr id="8" name="TextBox 7">
            <a:extLst>
              <a:ext uri="{FF2B5EF4-FFF2-40B4-BE49-F238E27FC236}">
                <a16:creationId xmlns:a16="http://schemas.microsoft.com/office/drawing/2014/main" id="{828C0AC2-CAED-45F5-993E-A2C9D3530A27}"/>
              </a:ext>
            </a:extLst>
          </p:cNvPr>
          <p:cNvSpPr txBox="1"/>
          <p:nvPr/>
        </p:nvSpPr>
        <p:spPr>
          <a:xfrm>
            <a:off x="5146279" y="5671497"/>
            <a:ext cx="4079728" cy="954107"/>
          </a:xfrm>
          <a:prstGeom prst="rect">
            <a:avLst/>
          </a:prstGeom>
          <a:solidFill>
            <a:srgbClr val="FF0000"/>
          </a:solidFill>
          <a:ln>
            <a:noFill/>
          </a:ln>
          <a:effectLst>
            <a:outerShdw blurRad="50800" dist="38100" dir="2700000" algn="tl" rotWithShape="0">
              <a:prstClr val="black">
                <a:alpha val="40000"/>
              </a:prstClr>
            </a:outerShdw>
          </a:effectLst>
        </p:spPr>
        <p:txBody>
          <a:bodyPr wrap="square" rtlCol="0">
            <a:spAutoFit/>
          </a:bodyPr>
          <a:lstStyle/>
          <a:p>
            <a:r>
              <a:rPr lang="en-US" sz="2800" dirty="0">
                <a:solidFill>
                  <a:schemeClr val="bg1"/>
                </a:solidFill>
                <a:latin typeface="+mj-lt"/>
              </a:rPr>
              <a:t>Our formalism naturally predicts a variable </a:t>
            </a:r>
            <a:r>
              <a:rPr lang="en-US" altLang="ja-JP" sz="2800" dirty="0">
                <a:solidFill>
                  <a:schemeClr val="bg1"/>
                </a:solidFill>
                <a:latin typeface="+mj-lt"/>
              </a:rPr>
              <a:t>α</a:t>
            </a:r>
            <a:endParaRPr lang="en-AU" sz="2800" dirty="0">
              <a:solidFill>
                <a:schemeClr val="bg1"/>
              </a:solidFill>
              <a:latin typeface="+mj-lt"/>
            </a:endParaRPr>
          </a:p>
        </p:txBody>
      </p:sp>
      <p:sp>
        <p:nvSpPr>
          <p:cNvPr id="5" name="テキスト ボックス 4">
            <a:extLst>
              <a:ext uri="{FF2B5EF4-FFF2-40B4-BE49-F238E27FC236}">
                <a16:creationId xmlns:a16="http://schemas.microsoft.com/office/drawing/2014/main" id="{35855555-0C11-6E9E-1EB9-3C4483EB1641}"/>
              </a:ext>
            </a:extLst>
          </p:cNvPr>
          <p:cNvSpPr txBox="1"/>
          <p:nvPr/>
        </p:nvSpPr>
        <p:spPr>
          <a:xfrm>
            <a:off x="119920" y="5879058"/>
            <a:ext cx="2247731" cy="646331"/>
          </a:xfrm>
          <a:prstGeom prst="rect">
            <a:avLst/>
          </a:prstGeom>
          <a:noFill/>
        </p:spPr>
        <p:txBody>
          <a:bodyPr wrap="none" rtlCol="0">
            <a:spAutoFit/>
          </a:bodyPr>
          <a:lstStyle/>
          <a:p>
            <a:r>
              <a:rPr kumimoji="1" lang="en-US" altLang="ja-JP" dirty="0"/>
              <a:t>RH &amp; Mandel 2022</a:t>
            </a:r>
          </a:p>
          <a:p>
            <a:r>
              <a:rPr kumimoji="1" lang="en-US" altLang="ja-JP" dirty="0"/>
              <a:t>Picker, RH et al. 2024</a:t>
            </a:r>
            <a:endParaRPr kumimoji="1" lang="ja-JP" altLang="en-US" dirty="0"/>
          </a:p>
        </p:txBody>
      </p:sp>
      <p:sp>
        <p:nvSpPr>
          <p:cNvPr id="6" name="TextBox 5">
            <a:extLst>
              <a:ext uri="{FF2B5EF4-FFF2-40B4-BE49-F238E27FC236}">
                <a16:creationId xmlns:a16="http://schemas.microsoft.com/office/drawing/2014/main" id="{F5007AB8-3907-413F-A2C2-9831912B74DB}"/>
              </a:ext>
            </a:extLst>
          </p:cNvPr>
          <p:cNvSpPr txBox="1"/>
          <p:nvPr/>
        </p:nvSpPr>
        <p:spPr>
          <a:xfrm>
            <a:off x="6839296" y="1964961"/>
            <a:ext cx="5159415" cy="3046988"/>
          </a:xfrm>
          <a:prstGeom prst="rect">
            <a:avLst/>
          </a:prstGeom>
          <a:noFill/>
        </p:spPr>
        <p:txBody>
          <a:bodyPr wrap="square" rtlCol="0">
            <a:spAutoFit/>
          </a:bodyPr>
          <a:lstStyle/>
          <a:p>
            <a:r>
              <a:rPr lang="en-AU" sz="2400" dirty="0"/>
              <a:t>The generally large and strong mass dependence of post-CE separations predicts</a:t>
            </a:r>
          </a:p>
          <a:p>
            <a:pPr marL="342900" indent="-342900">
              <a:buFont typeface="Arial" panose="020B0604020202020204" pitchFamily="34" charset="0"/>
              <a:buChar char="•"/>
            </a:pPr>
            <a:r>
              <a:rPr lang="en-AU" sz="2400" dirty="0"/>
              <a:t>No BBH mergers through the CE channel</a:t>
            </a:r>
          </a:p>
          <a:p>
            <a:pPr marL="342900" indent="-342900">
              <a:buFont typeface="Arial" panose="020B0604020202020204" pitchFamily="34" charset="0"/>
              <a:buChar char="•"/>
            </a:pPr>
            <a:r>
              <a:rPr lang="en-AU" sz="2400" dirty="0"/>
              <a:t>Much higher BNS/BBH merger ratios</a:t>
            </a:r>
          </a:p>
          <a:p>
            <a:pPr marL="342900" indent="-342900">
              <a:buFont typeface="Arial" panose="020B0604020202020204" pitchFamily="34" charset="0"/>
              <a:buChar char="•"/>
            </a:pPr>
            <a:r>
              <a:rPr lang="en-AU" sz="2400" dirty="0"/>
              <a:t>Higher LMXB formation rates</a:t>
            </a:r>
          </a:p>
        </p:txBody>
      </p:sp>
    </p:spTree>
    <p:extLst>
      <p:ext uri="{BB962C8B-B14F-4D97-AF65-F5344CB8AC3E}">
        <p14:creationId xmlns:p14="http://schemas.microsoft.com/office/powerpoint/2010/main" val="131600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3E714B-1535-4AD9-8FB2-BE61A439FF8C}"/>
              </a:ext>
            </a:extLst>
          </p:cNvPr>
          <p:cNvSpPr>
            <a:spLocks noGrp="1"/>
          </p:cNvSpPr>
          <p:nvPr>
            <p:ph type="title"/>
          </p:nvPr>
        </p:nvSpPr>
        <p:spPr/>
        <p:txBody>
          <a:bodyPr/>
          <a:lstStyle/>
          <a:p>
            <a:r>
              <a:rPr lang="en-AU" dirty="0"/>
              <a:t>Supernovae in binaries</a:t>
            </a:r>
          </a:p>
        </p:txBody>
      </p:sp>
      <p:sp>
        <p:nvSpPr>
          <p:cNvPr id="4" name="Text Placeholder 3">
            <a:extLst>
              <a:ext uri="{FF2B5EF4-FFF2-40B4-BE49-F238E27FC236}">
                <a16:creationId xmlns:a16="http://schemas.microsoft.com/office/drawing/2014/main" id="{CA0C47E7-16DE-45EA-88D0-E2A82E69DDC2}"/>
              </a:ext>
            </a:extLst>
          </p:cNvPr>
          <p:cNvSpPr>
            <a:spLocks noGrp="1"/>
          </p:cNvSpPr>
          <p:nvPr>
            <p:ph type="body" idx="1"/>
          </p:nvPr>
        </p:nvSpPr>
        <p:spPr/>
        <p:txBody>
          <a:bodyPr/>
          <a:lstStyle/>
          <a:p>
            <a:r>
              <a:rPr lang="en-AU" dirty="0"/>
              <a:t>How supernova explosions impact binary evolution</a:t>
            </a:r>
          </a:p>
        </p:txBody>
      </p:sp>
    </p:spTree>
    <p:extLst>
      <p:ext uri="{BB962C8B-B14F-4D97-AF65-F5344CB8AC3E}">
        <p14:creationId xmlns:p14="http://schemas.microsoft.com/office/powerpoint/2010/main" val="3892633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1D1C7D6-5153-4323-A2D9-655FD3B1A0DB}"/>
              </a:ext>
            </a:extLst>
          </p:cNvPr>
          <p:cNvPicPr>
            <a:picLocks noChangeAspect="1"/>
          </p:cNvPicPr>
          <p:nvPr/>
        </p:nvPicPr>
        <p:blipFill>
          <a:blip r:embed="rId2"/>
          <a:stretch>
            <a:fillRect/>
          </a:stretch>
        </p:blipFill>
        <p:spPr>
          <a:xfrm>
            <a:off x="7341745" y="1263128"/>
            <a:ext cx="4796454" cy="3429633"/>
          </a:xfrm>
          <a:prstGeom prst="rect">
            <a:avLst/>
          </a:prstGeom>
        </p:spPr>
      </p:pic>
      <p:sp>
        <p:nvSpPr>
          <p:cNvPr id="2" name="Title 1">
            <a:extLst>
              <a:ext uri="{FF2B5EF4-FFF2-40B4-BE49-F238E27FC236}">
                <a16:creationId xmlns:a16="http://schemas.microsoft.com/office/drawing/2014/main" id="{1C1C2DE1-85AD-4F86-BDEF-F84B849A10F7}"/>
              </a:ext>
            </a:extLst>
          </p:cNvPr>
          <p:cNvSpPr>
            <a:spLocks noGrp="1"/>
          </p:cNvSpPr>
          <p:nvPr>
            <p:ph type="title"/>
          </p:nvPr>
        </p:nvSpPr>
        <p:spPr>
          <a:xfrm>
            <a:off x="838200" y="27372"/>
            <a:ext cx="10515600" cy="1325563"/>
          </a:xfrm>
        </p:spPr>
        <p:txBody>
          <a:bodyPr/>
          <a:lstStyle/>
          <a:p>
            <a:r>
              <a:rPr lang="en-AU" altLang="ja-JP" dirty="0"/>
              <a:t>Neutron stars kicks</a:t>
            </a:r>
            <a:endParaRPr lang="en-AU" dirty="0"/>
          </a:p>
        </p:txBody>
      </p:sp>
      <p:sp>
        <p:nvSpPr>
          <p:cNvPr id="18" name="TextBox 17">
            <a:extLst>
              <a:ext uri="{FF2B5EF4-FFF2-40B4-BE49-F238E27FC236}">
                <a16:creationId xmlns:a16="http://schemas.microsoft.com/office/drawing/2014/main" id="{1B7F02F7-F10B-4248-AA0D-58992EFDE888}"/>
              </a:ext>
            </a:extLst>
          </p:cNvPr>
          <p:cNvSpPr txBox="1"/>
          <p:nvPr/>
        </p:nvSpPr>
        <p:spPr>
          <a:xfrm>
            <a:off x="8336604" y="612843"/>
            <a:ext cx="45719" cy="369332"/>
          </a:xfrm>
          <a:prstGeom prst="rect">
            <a:avLst/>
          </a:prstGeom>
          <a:noFill/>
        </p:spPr>
        <p:txBody>
          <a:bodyPr wrap="square" rtlCol="0">
            <a:spAutoFit/>
          </a:bodyPr>
          <a:lstStyle/>
          <a:p>
            <a:endParaRPr lang="en-AU" dirty="0"/>
          </a:p>
        </p:txBody>
      </p:sp>
      <p:sp>
        <p:nvSpPr>
          <p:cNvPr id="20" name="TextBox 19">
            <a:extLst>
              <a:ext uri="{FF2B5EF4-FFF2-40B4-BE49-F238E27FC236}">
                <a16:creationId xmlns:a16="http://schemas.microsoft.com/office/drawing/2014/main" id="{0128B685-ABAB-40BA-A63B-310531D475AC}"/>
              </a:ext>
            </a:extLst>
          </p:cNvPr>
          <p:cNvSpPr txBox="1"/>
          <p:nvPr/>
        </p:nvSpPr>
        <p:spPr>
          <a:xfrm>
            <a:off x="775158" y="1352935"/>
            <a:ext cx="2290119" cy="369332"/>
          </a:xfrm>
          <a:prstGeom prst="rect">
            <a:avLst/>
          </a:prstGeom>
          <a:noFill/>
        </p:spPr>
        <p:txBody>
          <a:bodyPr wrap="square" rtlCol="0">
            <a:spAutoFit/>
          </a:bodyPr>
          <a:lstStyle/>
          <a:p>
            <a:r>
              <a:rPr lang="en-US" altLang="ja-JP" dirty="0">
                <a:solidFill>
                  <a:schemeClr val="bg1"/>
                </a:solidFill>
                <a:latin typeface="+mj-lt"/>
              </a:rPr>
              <a:t>SNR S147</a:t>
            </a:r>
            <a:endParaRPr lang="en-AU" dirty="0">
              <a:solidFill>
                <a:schemeClr val="bg1"/>
              </a:solidFill>
              <a:latin typeface="+mj-lt"/>
            </a:endParaRPr>
          </a:p>
        </p:txBody>
      </p:sp>
      <p:sp>
        <p:nvSpPr>
          <p:cNvPr id="14" name="TextBox 13">
            <a:extLst>
              <a:ext uri="{FF2B5EF4-FFF2-40B4-BE49-F238E27FC236}">
                <a16:creationId xmlns:a16="http://schemas.microsoft.com/office/drawing/2014/main" id="{E8800511-B9C7-4575-9DAC-90B1E3DB6EE6}"/>
              </a:ext>
            </a:extLst>
          </p:cNvPr>
          <p:cNvSpPr txBox="1"/>
          <p:nvPr/>
        </p:nvSpPr>
        <p:spPr>
          <a:xfrm>
            <a:off x="8043454" y="3706946"/>
            <a:ext cx="2290119" cy="369332"/>
          </a:xfrm>
          <a:prstGeom prst="rect">
            <a:avLst/>
          </a:prstGeom>
          <a:noFill/>
        </p:spPr>
        <p:txBody>
          <a:bodyPr wrap="square" rtlCol="0">
            <a:spAutoFit/>
          </a:bodyPr>
          <a:lstStyle/>
          <a:p>
            <a:r>
              <a:rPr lang="en-US" altLang="ja-JP" dirty="0" err="1"/>
              <a:t>Verbunt</a:t>
            </a:r>
            <a:r>
              <a:rPr lang="en-US" altLang="ja-JP" dirty="0"/>
              <a:t> et al. 2017</a:t>
            </a:r>
            <a:endParaRPr lang="en-AU" dirty="0"/>
          </a:p>
        </p:txBody>
      </p:sp>
      <p:sp>
        <p:nvSpPr>
          <p:cNvPr id="3" name="TextBox 2">
            <a:extLst>
              <a:ext uri="{FF2B5EF4-FFF2-40B4-BE49-F238E27FC236}">
                <a16:creationId xmlns:a16="http://schemas.microsoft.com/office/drawing/2014/main" id="{1CE6BAD6-D176-4B33-847B-6145F2F7ABB9}"/>
              </a:ext>
            </a:extLst>
          </p:cNvPr>
          <p:cNvSpPr txBox="1"/>
          <p:nvPr/>
        </p:nvSpPr>
        <p:spPr>
          <a:xfrm>
            <a:off x="7803032" y="5116331"/>
            <a:ext cx="4569943" cy="954107"/>
          </a:xfrm>
          <a:prstGeom prst="rect">
            <a:avLst/>
          </a:prstGeom>
          <a:noFill/>
        </p:spPr>
        <p:txBody>
          <a:bodyPr wrap="square" rtlCol="0">
            <a:spAutoFit/>
          </a:bodyPr>
          <a:lstStyle/>
          <a:p>
            <a:r>
              <a:rPr lang="en-AU" sz="2800" dirty="0"/>
              <a:t>Typical velocities range between 100-1000 km/s</a:t>
            </a:r>
          </a:p>
        </p:txBody>
      </p:sp>
      <p:sp>
        <p:nvSpPr>
          <p:cNvPr id="6" name="TextBox 5">
            <a:extLst>
              <a:ext uri="{FF2B5EF4-FFF2-40B4-BE49-F238E27FC236}">
                <a16:creationId xmlns:a16="http://schemas.microsoft.com/office/drawing/2014/main" id="{C9503A0C-2D83-4D2A-B1DD-E461727A01BB}"/>
              </a:ext>
            </a:extLst>
          </p:cNvPr>
          <p:cNvSpPr txBox="1"/>
          <p:nvPr/>
        </p:nvSpPr>
        <p:spPr>
          <a:xfrm>
            <a:off x="651908" y="1098780"/>
            <a:ext cx="6625767" cy="954107"/>
          </a:xfrm>
          <a:prstGeom prst="rect">
            <a:avLst/>
          </a:prstGeom>
          <a:noFill/>
        </p:spPr>
        <p:txBody>
          <a:bodyPr wrap="square" rtlCol="0">
            <a:spAutoFit/>
          </a:bodyPr>
          <a:lstStyle/>
          <a:p>
            <a:r>
              <a:rPr lang="en-AU" sz="2800" dirty="0"/>
              <a:t>Pulsars are known to be born with high proper motions</a:t>
            </a:r>
          </a:p>
        </p:txBody>
      </p:sp>
      <p:pic>
        <p:nvPicPr>
          <p:cNvPr id="8" name="Picture 7">
            <a:extLst>
              <a:ext uri="{FF2B5EF4-FFF2-40B4-BE49-F238E27FC236}">
                <a16:creationId xmlns:a16="http://schemas.microsoft.com/office/drawing/2014/main" id="{8A7917AD-BBA0-4AF5-AFFF-C80F91BAC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641" y="2192321"/>
            <a:ext cx="7013034" cy="4081250"/>
          </a:xfrm>
          <a:prstGeom prst="rect">
            <a:avLst/>
          </a:prstGeom>
        </p:spPr>
      </p:pic>
      <p:sp>
        <p:nvSpPr>
          <p:cNvPr id="9" name="TextBox 8">
            <a:extLst>
              <a:ext uri="{FF2B5EF4-FFF2-40B4-BE49-F238E27FC236}">
                <a16:creationId xmlns:a16="http://schemas.microsoft.com/office/drawing/2014/main" id="{C229D432-AE3A-40D7-B94A-B9F6757B5E56}"/>
              </a:ext>
            </a:extLst>
          </p:cNvPr>
          <p:cNvSpPr txBox="1"/>
          <p:nvPr/>
        </p:nvSpPr>
        <p:spPr>
          <a:xfrm>
            <a:off x="2358261" y="2418657"/>
            <a:ext cx="1606530" cy="369332"/>
          </a:xfrm>
          <a:prstGeom prst="rect">
            <a:avLst/>
          </a:prstGeom>
          <a:noFill/>
        </p:spPr>
        <p:txBody>
          <a:bodyPr wrap="none" rtlCol="0">
            <a:spAutoFit/>
          </a:bodyPr>
          <a:lstStyle/>
          <a:p>
            <a:r>
              <a:rPr lang="en-GB" dirty="0">
                <a:solidFill>
                  <a:schemeClr val="bg1"/>
                </a:solidFill>
                <a:latin typeface="+mj-lt"/>
              </a:rPr>
              <a:t>Guitar nebula</a:t>
            </a:r>
          </a:p>
        </p:txBody>
      </p:sp>
    </p:spTree>
    <p:extLst>
      <p:ext uri="{BB962C8B-B14F-4D97-AF65-F5344CB8AC3E}">
        <p14:creationId xmlns:p14="http://schemas.microsoft.com/office/powerpoint/2010/main" val="2970840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93E79-1B04-4646-9D6D-7DFA096D9657}"/>
              </a:ext>
            </a:extLst>
          </p:cNvPr>
          <p:cNvSpPr>
            <a:spLocks noGrp="1"/>
          </p:cNvSpPr>
          <p:nvPr>
            <p:ph type="title"/>
          </p:nvPr>
        </p:nvSpPr>
        <p:spPr>
          <a:xfrm>
            <a:off x="838200" y="-3991"/>
            <a:ext cx="10515600" cy="1325563"/>
          </a:xfrm>
        </p:spPr>
        <p:txBody>
          <a:bodyPr/>
          <a:lstStyle/>
          <a:p>
            <a:r>
              <a:rPr lang="en-AU" dirty="0"/>
              <a:t>Mainstream NS kick mechanisms</a:t>
            </a:r>
          </a:p>
        </p:txBody>
      </p:sp>
      <p:pic>
        <p:nvPicPr>
          <p:cNvPr id="5" name="Content Placeholder 4">
            <a:extLst>
              <a:ext uri="{FF2B5EF4-FFF2-40B4-BE49-F238E27FC236}">
                <a16:creationId xmlns:a16="http://schemas.microsoft.com/office/drawing/2014/main" id="{E0B0D968-4F22-40B7-B35C-2F02F179243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795" b="34295"/>
          <a:stretch/>
        </p:blipFill>
        <p:spPr>
          <a:xfrm>
            <a:off x="674075" y="2040300"/>
            <a:ext cx="3981821" cy="3649211"/>
          </a:xfrm>
        </p:spPr>
      </p:pic>
      <p:pic>
        <p:nvPicPr>
          <p:cNvPr id="6" name="Picture 5">
            <a:extLst>
              <a:ext uri="{FF2B5EF4-FFF2-40B4-BE49-F238E27FC236}">
                <a16:creationId xmlns:a16="http://schemas.microsoft.com/office/drawing/2014/main" id="{5959414D-2B95-4B1D-BE2A-77AF5CBD1FE7}"/>
              </a:ext>
            </a:extLst>
          </p:cNvPr>
          <p:cNvPicPr>
            <a:picLocks noChangeAspect="1"/>
          </p:cNvPicPr>
          <p:nvPr/>
        </p:nvPicPr>
        <p:blipFill>
          <a:blip r:embed="rId3"/>
          <a:stretch>
            <a:fillRect/>
          </a:stretch>
        </p:blipFill>
        <p:spPr>
          <a:xfrm>
            <a:off x="5465580" y="2052643"/>
            <a:ext cx="2279929" cy="1065879"/>
          </a:xfrm>
          <a:prstGeom prst="rect">
            <a:avLst/>
          </a:prstGeom>
        </p:spPr>
      </p:pic>
      <p:pic>
        <p:nvPicPr>
          <p:cNvPr id="7" name="Picture 6">
            <a:extLst>
              <a:ext uri="{FF2B5EF4-FFF2-40B4-BE49-F238E27FC236}">
                <a16:creationId xmlns:a16="http://schemas.microsoft.com/office/drawing/2014/main" id="{10D0DFA3-7954-4C1B-B19C-82F0CE351E69}"/>
              </a:ext>
            </a:extLst>
          </p:cNvPr>
          <p:cNvPicPr>
            <a:picLocks noChangeAspect="1"/>
          </p:cNvPicPr>
          <p:nvPr/>
        </p:nvPicPr>
        <p:blipFill>
          <a:blip r:embed="rId4"/>
          <a:stretch>
            <a:fillRect/>
          </a:stretch>
        </p:blipFill>
        <p:spPr>
          <a:xfrm>
            <a:off x="7496654" y="2829714"/>
            <a:ext cx="4025377" cy="3757655"/>
          </a:xfrm>
          <a:prstGeom prst="rect">
            <a:avLst/>
          </a:prstGeom>
        </p:spPr>
      </p:pic>
      <p:sp>
        <p:nvSpPr>
          <p:cNvPr id="8" name="TextBox 7">
            <a:extLst>
              <a:ext uri="{FF2B5EF4-FFF2-40B4-BE49-F238E27FC236}">
                <a16:creationId xmlns:a16="http://schemas.microsoft.com/office/drawing/2014/main" id="{4836C511-EC2C-4984-8451-CC82E7DC5F17}"/>
              </a:ext>
            </a:extLst>
          </p:cNvPr>
          <p:cNvSpPr txBox="1"/>
          <p:nvPr/>
        </p:nvSpPr>
        <p:spPr>
          <a:xfrm>
            <a:off x="668433" y="1358540"/>
            <a:ext cx="4797147" cy="523220"/>
          </a:xfrm>
          <a:prstGeom prst="rect">
            <a:avLst/>
          </a:prstGeom>
          <a:noFill/>
        </p:spPr>
        <p:txBody>
          <a:bodyPr wrap="none" rtlCol="0">
            <a:spAutoFit/>
          </a:bodyPr>
          <a:lstStyle/>
          <a:p>
            <a:r>
              <a:rPr lang="en-AU" sz="2800" dirty="0">
                <a:latin typeface="+mj-lt"/>
              </a:rPr>
              <a:t>Hydrodynamical instabilities</a:t>
            </a:r>
          </a:p>
        </p:txBody>
      </p:sp>
      <p:sp>
        <p:nvSpPr>
          <p:cNvPr id="9" name="TextBox 8">
            <a:extLst>
              <a:ext uri="{FF2B5EF4-FFF2-40B4-BE49-F238E27FC236}">
                <a16:creationId xmlns:a16="http://schemas.microsoft.com/office/drawing/2014/main" id="{DF9B27B2-99AD-4A46-90D4-D66FC5382F42}"/>
              </a:ext>
            </a:extLst>
          </p:cNvPr>
          <p:cNvSpPr txBox="1"/>
          <p:nvPr/>
        </p:nvSpPr>
        <p:spPr>
          <a:xfrm>
            <a:off x="6586973" y="1353851"/>
            <a:ext cx="5330305" cy="523220"/>
          </a:xfrm>
          <a:prstGeom prst="rect">
            <a:avLst/>
          </a:prstGeom>
          <a:noFill/>
        </p:spPr>
        <p:txBody>
          <a:bodyPr wrap="none" rtlCol="0">
            <a:spAutoFit/>
          </a:bodyPr>
          <a:lstStyle/>
          <a:p>
            <a:r>
              <a:rPr lang="en-AU" sz="2800" dirty="0">
                <a:latin typeface="+mj-lt"/>
              </a:rPr>
              <a:t>Neutrino emission asymmetries</a:t>
            </a:r>
          </a:p>
        </p:txBody>
      </p:sp>
      <p:sp>
        <p:nvSpPr>
          <p:cNvPr id="10" name="TextBox 9">
            <a:extLst>
              <a:ext uri="{FF2B5EF4-FFF2-40B4-BE49-F238E27FC236}">
                <a16:creationId xmlns:a16="http://schemas.microsoft.com/office/drawing/2014/main" id="{7F7C6306-44BE-4B70-B43B-B9F6B7FD3485}"/>
              </a:ext>
            </a:extLst>
          </p:cNvPr>
          <p:cNvSpPr txBox="1"/>
          <p:nvPr/>
        </p:nvSpPr>
        <p:spPr>
          <a:xfrm>
            <a:off x="836164" y="5649603"/>
            <a:ext cx="2043765" cy="369332"/>
          </a:xfrm>
          <a:prstGeom prst="rect">
            <a:avLst/>
          </a:prstGeom>
          <a:noFill/>
        </p:spPr>
        <p:txBody>
          <a:bodyPr wrap="none" rtlCol="0">
            <a:spAutoFit/>
          </a:bodyPr>
          <a:lstStyle/>
          <a:p>
            <a:r>
              <a:rPr lang="en-AU" dirty="0" err="1"/>
              <a:t>Takiwaki</a:t>
            </a:r>
            <a:r>
              <a:rPr lang="en-AU" dirty="0"/>
              <a:t> et al. 2012</a:t>
            </a:r>
          </a:p>
        </p:txBody>
      </p:sp>
      <p:sp>
        <p:nvSpPr>
          <p:cNvPr id="11" name="TextBox 10">
            <a:extLst>
              <a:ext uri="{FF2B5EF4-FFF2-40B4-BE49-F238E27FC236}">
                <a16:creationId xmlns:a16="http://schemas.microsoft.com/office/drawing/2014/main" id="{4D63DBE5-1AAC-4EBC-97EE-EE612E1E144A}"/>
              </a:ext>
            </a:extLst>
          </p:cNvPr>
          <p:cNvSpPr txBox="1"/>
          <p:nvPr/>
        </p:nvSpPr>
        <p:spPr>
          <a:xfrm>
            <a:off x="9339508" y="2460382"/>
            <a:ext cx="2178417" cy="369332"/>
          </a:xfrm>
          <a:prstGeom prst="rect">
            <a:avLst/>
          </a:prstGeom>
          <a:noFill/>
        </p:spPr>
        <p:txBody>
          <a:bodyPr wrap="none" rtlCol="0">
            <a:spAutoFit/>
          </a:bodyPr>
          <a:lstStyle/>
          <a:p>
            <a:r>
              <a:rPr lang="en-AU" dirty="0" err="1"/>
              <a:t>Tamborra</a:t>
            </a:r>
            <a:r>
              <a:rPr lang="en-AU" dirty="0"/>
              <a:t> et al. 2013</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EF83A13E-25ED-43C5-AFE6-32C84FA1FFAE}"/>
                  </a:ext>
                </a:extLst>
              </p:cNvPr>
              <p:cNvSpPr txBox="1"/>
              <p:nvPr/>
            </p:nvSpPr>
            <p:spPr>
              <a:xfrm>
                <a:off x="3358155" y="3634072"/>
                <a:ext cx="5436240" cy="461665"/>
              </a:xfrm>
              <a:prstGeom prst="rect">
                <a:avLst/>
              </a:prstGeom>
              <a:solidFill>
                <a:srgbClr val="FF0000"/>
              </a:solidFill>
              <a:ln>
                <a:noFill/>
              </a:ln>
              <a:effectLst>
                <a:outerShdw blurRad="50800" dist="38100" dir="2700000" algn="tl" rotWithShape="0">
                  <a:prstClr val="black">
                    <a:alpha val="40000"/>
                  </a:prstClr>
                </a:outerShdw>
              </a:effectLst>
            </p:spPr>
            <p:txBody>
              <a:bodyPr wrap="square" rtlCol="0">
                <a:spAutoFit/>
              </a:bodyPr>
              <a:lstStyle/>
              <a:p>
                <a:pPr algn="ctr"/>
                <a:r>
                  <a:rPr lang="en-AU" sz="2400" b="0" dirty="0">
                    <a:solidFill>
                      <a:schemeClr val="bg1"/>
                    </a:solidFill>
                    <a:latin typeface="+mj-lt"/>
                  </a:rPr>
                  <a:t>Acceleration timescale</a:t>
                </a:r>
                <a:r>
                  <a:rPr lang="en-AU" sz="2400" b="0" dirty="0">
                    <a:solidFill>
                      <a:schemeClr val="bg1"/>
                    </a:solidFill>
                  </a:rPr>
                  <a:t>: </a:t>
                </a:r>
                <a14:m>
                  <m:oMath xmlns:m="http://schemas.openxmlformats.org/officeDocument/2006/math">
                    <m:sSub>
                      <m:sSubPr>
                        <m:ctrlPr>
                          <a:rPr lang="en-AU" sz="2400" b="0" i="1" smtClean="0">
                            <a:solidFill>
                              <a:schemeClr val="bg1"/>
                            </a:solidFill>
                            <a:latin typeface="Cambria Math" panose="02040503050406030204" pitchFamily="18" charset="0"/>
                          </a:rPr>
                        </m:ctrlPr>
                      </m:sSubPr>
                      <m:e>
                        <m:r>
                          <a:rPr lang="en-AU" sz="2400" b="0" i="1" smtClean="0">
                            <a:solidFill>
                              <a:schemeClr val="bg1"/>
                            </a:solidFill>
                            <a:latin typeface="Cambria Math" panose="02040503050406030204" pitchFamily="18" charset="0"/>
                          </a:rPr>
                          <m:t>𝜏</m:t>
                        </m:r>
                      </m:e>
                      <m:sub>
                        <m:r>
                          <m:rPr>
                            <m:sty m:val="p"/>
                          </m:rPr>
                          <a:rPr lang="en-AU" sz="2400" b="0" i="0" smtClean="0">
                            <a:solidFill>
                              <a:schemeClr val="bg1"/>
                            </a:solidFill>
                            <a:latin typeface="Cambria Math" panose="02040503050406030204" pitchFamily="18" charset="0"/>
                          </a:rPr>
                          <m:t>acc</m:t>
                        </m:r>
                      </m:sub>
                    </m:sSub>
                    <m:r>
                      <a:rPr lang="en-AU" sz="2400" b="0" i="1" smtClean="0">
                        <a:solidFill>
                          <a:schemeClr val="bg1"/>
                        </a:solidFill>
                        <a:latin typeface="Cambria Math" panose="02040503050406030204" pitchFamily="18" charset="0"/>
                      </a:rPr>
                      <m:t>~1</m:t>
                    </m:r>
                    <m:r>
                      <a:rPr lang="en-AU" sz="2400" b="0" i="0" smtClean="0">
                        <a:solidFill>
                          <a:schemeClr val="bg1"/>
                        </a:solidFill>
                        <a:latin typeface="Cambria Math" panose="02040503050406030204" pitchFamily="18" charset="0"/>
                      </a:rPr>
                      <m:t>−10</m:t>
                    </m:r>
                  </m:oMath>
                </a14:m>
                <a:r>
                  <a:rPr lang="en-AU" sz="2400" dirty="0">
                    <a:solidFill>
                      <a:schemeClr val="bg1"/>
                    </a:solidFill>
                    <a:latin typeface="+mj-lt"/>
                  </a:rPr>
                  <a:t> s</a:t>
                </a:r>
              </a:p>
            </p:txBody>
          </p:sp>
        </mc:Choice>
        <mc:Fallback xmlns="">
          <p:sp>
            <p:nvSpPr>
              <p:cNvPr id="12" name="TextBox 11">
                <a:extLst>
                  <a:ext uri="{FF2B5EF4-FFF2-40B4-BE49-F238E27FC236}">
                    <a16:creationId xmlns:a16="http://schemas.microsoft.com/office/drawing/2014/main" id="{EF83A13E-25ED-43C5-AFE6-32C84FA1FFAE}"/>
                  </a:ext>
                </a:extLst>
              </p:cNvPr>
              <p:cNvSpPr txBox="1">
                <a:spLocks noRot="1" noChangeAspect="1" noMove="1" noResize="1" noEditPoints="1" noAdjustHandles="1" noChangeArrowheads="1" noChangeShapeType="1" noTextEdit="1"/>
              </p:cNvSpPr>
              <p:nvPr/>
            </p:nvSpPr>
            <p:spPr>
              <a:xfrm>
                <a:off x="3358155" y="3634072"/>
                <a:ext cx="5436240" cy="461665"/>
              </a:xfrm>
              <a:prstGeom prst="rect">
                <a:avLst/>
              </a:prstGeom>
              <a:blipFill>
                <a:blip r:embed="rId5"/>
                <a:stretch>
                  <a:fillRect/>
                </a:stretch>
              </a:blipFill>
              <a:ln>
                <a:noFill/>
              </a:ln>
              <a:effectLst>
                <a:outerShdw blurRad="50800" dist="38100" dir="2700000" algn="tl" rotWithShape="0">
                  <a:prstClr val="black">
                    <a:alpha val="40000"/>
                  </a:prstClr>
                </a:outerShdw>
              </a:effectLst>
            </p:spPr>
            <p:txBody>
              <a:bodyPr/>
              <a:lstStyle/>
              <a:p>
                <a:r>
                  <a:rPr lang="en-AU">
                    <a:noFill/>
                  </a:rPr>
                  <a:t> </a:t>
                </a:r>
              </a:p>
            </p:txBody>
          </p:sp>
        </mc:Fallback>
      </mc:AlternateContent>
    </p:spTree>
    <p:extLst>
      <p:ext uri="{BB962C8B-B14F-4D97-AF65-F5344CB8AC3E}">
        <p14:creationId xmlns:p14="http://schemas.microsoft.com/office/powerpoint/2010/main" val="425132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楕円 4">
            <a:extLst>
              <a:ext uri="{FF2B5EF4-FFF2-40B4-BE49-F238E27FC236}">
                <a16:creationId xmlns:a16="http://schemas.microsoft.com/office/drawing/2014/main" id="{E6903042-923E-F866-4F41-3955B4FF363F}"/>
              </a:ext>
            </a:extLst>
          </p:cNvPr>
          <p:cNvSpPr/>
          <p:nvPr/>
        </p:nvSpPr>
        <p:spPr>
          <a:xfrm>
            <a:off x="8295691" y="2720286"/>
            <a:ext cx="1876879" cy="1876879"/>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9A90AB78-99B9-D960-136B-1BC8C576D5B8}"/>
              </a:ext>
            </a:extLst>
          </p:cNvPr>
          <p:cNvSpPr/>
          <p:nvPr/>
        </p:nvSpPr>
        <p:spPr>
          <a:xfrm>
            <a:off x="8295687" y="2200600"/>
            <a:ext cx="3772616" cy="2966140"/>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Pre-explosion picture">
            <a:extLst>
              <a:ext uri="{FF2B5EF4-FFF2-40B4-BE49-F238E27FC236}">
                <a16:creationId xmlns:a16="http://schemas.microsoft.com/office/drawing/2014/main" id="{1F630E8C-2D81-4399-A852-744C8656FE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086" y="1325564"/>
            <a:ext cx="6784755" cy="5427804"/>
          </a:xfrm>
          <a:prstGeom prst="rect">
            <a:avLst/>
          </a:prstGeom>
        </p:spPr>
      </p:pic>
      <p:pic>
        <p:nvPicPr>
          <p:cNvPr id="25" name="Blaauw only">
            <a:extLst>
              <a:ext uri="{FF2B5EF4-FFF2-40B4-BE49-F238E27FC236}">
                <a16:creationId xmlns:a16="http://schemas.microsoft.com/office/drawing/2014/main" id="{4171620E-EEA4-498D-A3BA-E69B2486B6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084" y="1325563"/>
            <a:ext cx="6784758" cy="5427807"/>
          </a:xfrm>
          <a:prstGeom prst="rect">
            <a:avLst/>
          </a:prstGeom>
        </p:spPr>
      </p:pic>
      <p:pic>
        <p:nvPicPr>
          <p:cNvPr id="43" name="Kick only">
            <a:extLst>
              <a:ext uri="{FF2B5EF4-FFF2-40B4-BE49-F238E27FC236}">
                <a16:creationId xmlns:a16="http://schemas.microsoft.com/office/drawing/2014/main" id="{AAF5BF14-B3C0-4081-AD83-2559D54F3B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088" y="1325566"/>
            <a:ext cx="6784751" cy="5427801"/>
          </a:xfrm>
          <a:prstGeom prst="rect">
            <a:avLst/>
          </a:prstGeom>
        </p:spPr>
      </p:pic>
      <p:sp>
        <p:nvSpPr>
          <p:cNvPr id="2" name="Title 1">
            <a:extLst>
              <a:ext uri="{FF2B5EF4-FFF2-40B4-BE49-F238E27FC236}">
                <a16:creationId xmlns:a16="http://schemas.microsoft.com/office/drawing/2014/main" id="{0772494C-E4DC-4923-9B90-DB49E337C68E}"/>
              </a:ext>
            </a:extLst>
          </p:cNvPr>
          <p:cNvSpPr>
            <a:spLocks noGrp="1"/>
          </p:cNvSpPr>
          <p:nvPr>
            <p:ph type="title"/>
          </p:nvPr>
        </p:nvSpPr>
        <p:spPr>
          <a:xfrm>
            <a:off x="838200" y="0"/>
            <a:ext cx="10515600" cy="1325563"/>
          </a:xfrm>
        </p:spPr>
        <p:txBody>
          <a:bodyPr/>
          <a:lstStyle/>
          <a:p>
            <a:r>
              <a:rPr lang="en-AU" dirty="0"/>
              <a:t>Supernova kicks in binaries</a:t>
            </a:r>
          </a:p>
        </p:txBody>
      </p:sp>
      <p:cxnSp>
        <p:nvCxnSpPr>
          <p:cNvPr id="17" name="Straight Arrow Connector 16">
            <a:extLst>
              <a:ext uri="{FF2B5EF4-FFF2-40B4-BE49-F238E27FC236}">
                <a16:creationId xmlns:a16="http://schemas.microsoft.com/office/drawing/2014/main" id="{ADE02D5F-0478-453A-956E-D8631BF59868}"/>
              </a:ext>
            </a:extLst>
          </p:cNvPr>
          <p:cNvCxnSpPr>
            <a:cxnSpLocks/>
          </p:cNvCxnSpPr>
          <p:nvPr/>
        </p:nvCxnSpPr>
        <p:spPr>
          <a:xfrm flipV="1">
            <a:off x="2642710" y="3841630"/>
            <a:ext cx="735877" cy="206964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2689A6D-EE2C-4550-82E0-29DF32013737}"/>
              </a:ext>
            </a:extLst>
          </p:cNvPr>
          <p:cNvSpPr txBox="1"/>
          <p:nvPr/>
        </p:nvSpPr>
        <p:spPr>
          <a:xfrm>
            <a:off x="2926194" y="5391353"/>
            <a:ext cx="1510350" cy="461665"/>
          </a:xfrm>
          <a:prstGeom prst="rect">
            <a:avLst/>
          </a:prstGeom>
          <a:noFill/>
        </p:spPr>
        <p:txBody>
          <a:bodyPr wrap="square" rtlCol="0">
            <a:spAutoFit/>
          </a:bodyPr>
          <a:lstStyle/>
          <a:p>
            <a:r>
              <a:rPr lang="en-AU" sz="2400" dirty="0">
                <a:latin typeface="+mj-lt"/>
              </a:rPr>
              <a:t>Mass loss</a:t>
            </a:r>
          </a:p>
        </p:txBody>
      </p:sp>
      <p:cxnSp>
        <p:nvCxnSpPr>
          <p:cNvPr id="21" name="Straight Arrow Connector 20">
            <a:extLst>
              <a:ext uri="{FF2B5EF4-FFF2-40B4-BE49-F238E27FC236}">
                <a16:creationId xmlns:a16="http://schemas.microsoft.com/office/drawing/2014/main" id="{D216CB6A-CE1E-42E9-8A80-73A3A533D1F7}"/>
              </a:ext>
            </a:extLst>
          </p:cNvPr>
          <p:cNvCxnSpPr>
            <a:cxnSpLocks/>
          </p:cNvCxnSpPr>
          <p:nvPr/>
        </p:nvCxnSpPr>
        <p:spPr>
          <a:xfrm flipV="1">
            <a:off x="3681369" y="2105815"/>
            <a:ext cx="1403355" cy="1193502"/>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9BDA768-5AB9-49F6-94F1-84C21E37E8CC}"/>
              </a:ext>
            </a:extLst>
          </p:cNvPr>
          <p:cNvCxnSpPr>
            <a:cxnSpLocks/>
          </p:cNvCxnSpPr>
          <p:nvPr/>
        </p:nvCxnSpPr>
        <p:spPr>
          <a:xfrm flipH="1">
            <a:off x="2224218" y="3096633"/>
            <a:ext cx="786430" cy="52507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296BAF9-D47D-49E2-8AB4-56D6BB15C9EC}"/>
              </a:ext>
            </a:extLst>
          </p:cNvPr>
          <p:cNvSpPr txBox="1"/>
          <p:nvPr/>
        </p:nvSpPr>
        <p:spPr>
          <a:xfrm>
            <a:off x="4154220" y="3023155"/>
            <a:ext cx="2398413" cy="461665"/>
          </a:xfrm>
          <a:prstGeom prst="rect">
            <a:avLst/>
          </a:prstGeom>
          <a:noFill/>
        </p:spPr>
        <p:txBody>
          <a:bodyPr wrap="none" rtlCol="0">
            <a:spAutoFit/>
          </a:bodyPr>
          <a:lstStyle/>
          <a:p>
            <a:r>
              <a:rPr lang="en-AU" sz="2400" dirty="0">
                <a:solidFill>
                  <a:srgbClr val="0070C0"/>
                </a:solidFill>
                <a:latin typeface="+mj-lt"/>
              </a:rPr>
              <a:t>Rapid natal kick</a:t>
            </a:r>
          </a:p>
        </p:txBody>
      </p:sp>
      <p:sp>
        <p:nvSpPr>
          <p:cNvPr id="11" name="TextBox 10">
            <a:extLst>
              <a:ext uri="{FF2B5EF4-FFF2-40B4-BE49-F238E27FC236}">
                <a16:creationId xmlns:a16="http://schemas.microsoft.com/office/drawing/2014/main" id="{04A4719E-7192-4385-89A9-CD01E2EE821F}"/>
              </a:ext>
            </a:extLst>
          </p:cNvPr>
          <p:cNvSpPr txBox="1"/>
          <p:nvPr/>
        </p:nvSpPr>
        <p:spPr>
          <a:xfrm>
            <a:off x="567146" y="1005153"/>
            <a:ext cx="11057707" cy="523220"/>
          </a:xfrm>
          <a:prstGeom prst="rect">
            <a:avLst/>
          </a:prstGeom>
          <a:noFill/>
        </p:spPr>
        <p:txBody>
          <a:bodyPr wrap="none" rtlCol="0">
            <a:spAutoFit/>
          </a:bodyPr>
          <a:lstStyle/>
          <a:p>
            <a:r>
              <a:rPr lang="en-AU" sz="2800" dirty="0"/>
              <a:t>The main result of a supernova in a binary is that the orbit is perturbed</a:t>
            </a:r>
          </a:p>
        </p:txBody>
      </p:sp>
      <p:sp>
        <p:nvSpPr>
          <p:cNvPr id="3" name="楕円 2">
            <a:extLst>
              <a:ext uri="{FF2B5EF4-FFF2-40B4-BE49-F238E27FC236}">
                <a16:creationId xmlns:a16="http://schemas.microsoft.com/office/drawing/2014/main" id="{78A969E8-BEE6-3637-3B7C-D1F0A5169C5A}"/>
              </a:ext>
            </a:extLst>
          </p:cNvPr>
          <p:cNvSpPr/>
          <p:nvPr/>
        </p:nvSpPr>
        <p:spPr>
          <a:xfrm>
            <a:off x="8090900" y="3466023"/>
            <a:ext cx="409575" cy="409575"/>
          </a:xfrm>
          <a:prstGeom prst="ellipse">
            <a:avLst/>
          </a:prstGeom>
          <a:solidFill>
            <a:srgbClr val="FFC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楕円 3">
            <a:extLst>
              <a:ext uri="{FF2B5EF4-FFF2-40B4-BE49-F238E27FC236}">
                <a16:creationId xmlns:a16="http://schemas.microsoft.com/office/drawing/2014/main" id="{14E57169-248D-E3AE-EAF3-177A1282D876}"/>
              </a:ext>
            </a:extLst>
          </p:cNvPr>
          <p:cNvSpPr/>
          <p:nvPr/>
        </p:nvSpPr>
        <p:spPr>
          <a:xfrm>
            <a:off x="9017886" y="3466022"/>
            <a:ext cx="409575" cy="409575"/>
          </a:xfrm>
          <a:prstGeom prst="ellipse">
            <a:avLst/>
          </a:prstGeom>
          <a:solidFill>
            <a:srgbClr val="FFC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8E358DD2-7C11-474D-F2F5-0EC1C1CE78D3}"/>
              </a:ext>
            </a:extLst>
          </p:cNvPr>
          <p:cNvSpPr/>
          <p:nvPr/>
        </p:nvSpPr>
        <p:spPr>
          <a:xfrm>
            <a:off x="8223890" y="3576830"/>
            <a:ext cx="152400" cy="152400"/>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爆発: 8 pt 5">
            <a:extLst>
              <a:ext uri="{FF2B5EF4-FFF2-40B4-BE49-F238E27FC236}">
                <a16:creationId xmlns:a16="http://schemas.microsoft.com/office/drawing/2014/main" id="{FC9174C5-2A7B-4FF8-5DE7-05CDEBB2A11D}"/>
              </a:ext>
            </a:extLst>
          </p:cNvPr>
          <p:cNvSpPr/>
          <p:nvPr/>
        </p:nvSpPr>
        <p:spPr>
          <a:xfrm>
            <a:off x="7861940" y="3213610"/>
            <a:ext cx="914400" cy="914400"/>
          </a:xfrm>
          <a:prstGeom prst="irregularSeal1">
            <a:avLst/>
          </a:prstGeom>
          <a:solidFill>
            <a:srgbClr val="FF00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4A237134-6E98-63FF-32AE-786431F10BB7}"/>
              </a:ext>
            </a:extLst>
          </p:cNvPr>
          <p:cNvSpPr/>
          <p:nvPr/>
        </p:nvSpPr>
        <p:spPr>
          <a:xfrm rot="2093279">
            <a:off x="8145082" y="2193391"/>
            <a:ext cx="4777556" cy="3869237"/>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Straight Arrow Connector 22">
            <a:extLst>
              <a:ext uri="{FF2B5EF4-FFF2-40B4-BE49-F238E27FC236}">
                <a16:creationId xmlns:a16="http://schemas.microsoft.com/office/drawing/2014/main" id="{D0E59EED-6E6C-568D-D8E5-C2F02B0914EF}"/>
              </a:ext>
            </a:extLst>
          </p:cNvPr>
          <p:cNvCxnSpPr>
            <a:cxnSpLocks/>
          </p:cNvCxnSpPr>
          <p:nvPr/>
        </p:nvCxnSpPr>
        <p:spPr>
          <a:xfrm flipH="1">
            <a:off x="8185586" y="3956678"/>
            <a:ext cx="58515" cy="710031"/>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193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xit" presetSubtype="32" fill="hold" grpId="0" nodeType="withEffect">
                                  <p:stCondLst>
                                    <p:cond delay="0"/>
                                  </p:stCondLst>
                                  <p:childTnLst>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fltVal val="0"/>
                                          </p:val>
                                        </p:tav>
                                      </p:tavLst>
                                    </p:anim>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par>
                                <p:cTn id="24" presetID="10" presetClass="exit" presetSubtype="0" fill="hold" grpId="1" nodeType="withEffect">
                                  <p:stCondLst>
                                    <p:cond delay="0"/>
                                  </p:stCondLst>
                                  <p:childTnLst>
                                    <p:animEffect transition="out" filter="fade">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0" presetClass="exit" presetSubtype="0" fill="hold" grpId="0" nodeType="with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par>
                                <p:cTn id="40" presetID="22" presetClass="entr" presetSubtype="2"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right)">
                                      <p:cBhvr>
                                        <p:cTn id="42" dur="500"/>
                                        <p:tgtEl>
                                          <p:spTgt spid="2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par>
                                <p:cTn id="46" presetID="10" presetClass="entr" presetSubtype="0" fill="hold"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500"/>
                                        <p:tgtEl>
                                          <p:spTgt spid="4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par>
                                <p:cTn id="52" presetID="10" presetClass="exit" presetSubtype="0" fill="hold" grpId="1" nodeType="withEffect">
                                  <p:stCondLst>
                                    <p:cond delay="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par>
                                <p:cTn id="55" presetID="22" presetClass="entr" presetSubtype="2"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right)">
                                      <p:cBhvr>
                                        <p:cTn id="5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7" grpId="1" animBg="1"/>
      <p:bldP spid="18" grpId="0"/>
      <p:bldP spid="26" grpId="0"/>
      <p:bldP spid="3" grpId="0" animBg="1"/>
      <p:bldP spid="8" grpId="0" animBg="1"/>
      <p:bldP spid="6" grpId="0" animBg="1"/>
      <p:bldP spid="6" grpId="1"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D2853F-6855-4015-939B-5E86506AE429}"/>
              </a:ext>
            </a:extLst>
          </p:cNvPr>
          <p:cNvPicPr>
            <a:picLocks noChangeAspect="1"/>
          </p:cNvPicPr>
          <p:nvPr/>
        </p:nvPicPr>
        <p:blipFill>
          <a:blip r:embed="rId2"/>
          <a:stretch>
            <a:fillRect/>
          </a:stretch>
        </p:blipFill>
        <p:spPr>
          <a:xfrm>
            <a:off x="2206356" y="1094467"/>
            <a:ext cx="7160797" cy="5609997"/>
          </a:xfrm>
          <a:prstGeom prst="rect">
            <a:avLst/>
          </a:prstGeom>
        </p:spPr>
      </p:pic>
      <p:sp>
        <p:nvSpPr>
          <p:cNvPr id="36" name="Freeform: Shape 35">
            <a:extLst>
              <a:ext uri="{FF2B5EF4-FFF2-40B4-BE49-F238E27FC236}">
                <a16:creationId xmlns:a16="http://schemas.microsoft.com/office/drawing/2014/main" id="{BA0341BE-9001-44C5-8D0E-6BD521A2E005}"/>
              </a:ext>
            </a:extLst>
          </p:cNvPr>
          <p:cNvSpPr/>
          <p:nvPr/>
        </p:nvSpPr>
        <p:spPr>
          <a:xfrm>
            <a:off x="3118036" y="1295378"/>
            <a:ext cx="6229022" cy="2185446"/>
          </a:xfrm>
          <a:custGeom>
            <a:avLst/>
            <a:gdLst>
              <a:gd name="connsiteX0" fmla="*/ 0 w 6229022"/>
              <a:gd name="connsiteY0" fmla="*/ 0 h 2185446"/>
              <a:gd name="connsiteX1" fmla="*/ 6229022 w 6229022"/>
              <a:gd name="connsiteY1" fmla="*/ 0 h 2185446"/>
              <a:gd name="connsiteX2" fmla="*/ 6229022 w 6229022"/>
              <a:gd name="connsiteY2" fmla="*/ 91807 h 2185446"/>
              <a:gd name="connsiteX3" fmla="*/ 6147320 w 6229022"/>
              <a:gd name="connsiteY3" fmla="*/ 88063 h 2185446"/>
              <a:gd name="connsiteX4" fmla="*/ 3962702 w 6229022"/>
              <a:gd name="connsiteY4" fmla="*/ 2070192 h 2185446"/>
              <a:gd name="connsiteX5" fmla="*/ 3969117 w 6229022"/>
              <a:gd name="connsiteY5" fmla="*/ 2185446 h 2185446"/>
              <a:gd name="connsiteX6" fmla="*/ 0 w 6229022"/>
              <a:gd name="connsiteY6" fmla="*/ 2185446 h 218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022" h="2185446">
                <a:moveTo>
                  <a:pt x="0" y="0"/>
                </a:moveTo>
                <a:lnTo>
                  <a:pt x="6229022" y="0"/>
                </a:lnTo>
                <a:lnTo>
                  <a:pt x="6229022" y="91807"/>
                </a:lnTo>
                <a:lnTo>
                  <a:pt x="6147320" y="88063"/>
                </a:lnTo>
                <a:cubicBezTo>
                  <a:pt x="4940789" y="88063"/>
                  <a:pt x="3962702" y="975492"/>
                  <a:pt x="3962702" y="2070192"/>
                </a:cubicBezTo>
                <a:lnTo>
                  <a:pt x="3969117" y="2185446"/>
                </a:lnTo>
                <a:lnTo>
                  <a:pt x="0" y="2185446"/>
                </a:lnTo>
                <a:close/>
              </a:path>
            </a:pathLst>
          </a:custGeom>
          <a:solidFill>
            <a:srgbClr val="2FE226">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1D10683C-119D-4899-951E-CD0899657772}"/>
              </a:ext>
            </a:extLst>
          </p:cNvPr>
          <p:cNvSpPr>
            <a:spLocks noGrp="1"/>
          </p:cNvSpPr>
          <p:nvPr>
            <p:ph type="title"/>
          </p:nvPr>
        </p:nvSpPr>
        <p:spPr>
          <a:xfrm>
            <a:off x="838200" y="0"/>
            <a:ext cx="10515600" cy="1325563"/>
          </a:xfrm>
        </p:spPr>
        <p:txBody>
          <a:bodyPr/>
          <a:lstStyle/>
          <a:p>
            <a:r>
              <a:rPr lang="en-US" altLang="ja-JP" dirty="0"/>
              <a:t>Variety of neutron star binaries</a:t>
            </a:r>
            <a:endParaRPr lang="en-AU" dirty="0"/>
          </a:p>
        </p:txBody>
      </p:sp>
      <p:pic>
        <p:nvPicPr>
          <p:cNvPr id="5" name="Content Placeholder 4">
            <a:extLst>
              <a:ext uri="{FF2B5EF4-FFF2-40B4-BE49-F238E27FC236}">
                <a16:creationId xmlns:a16="http://schemas.microsoft.com/office/drawing/2014/main" id="{8D391301-1CF2-427E-AA32-73B8CC9E8B3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4515" y="1203846"/>
            <a:ext cx="2025613" cy="1620491"/>
          </a:xfrm>
        </p:spPr>
      </p:pic>
      <p:pic>
        <p:nvPicPr>
          <p:cNvPr id="7" name="Picture 6">
            <a:extLst>
              <a:ext uri="{FF2B5EF4-FFF2-40B4-BE49-F238E27FC236}">
                <a16:creationId xmlns:a16="http://schemas.microsoft.com/office/drawing/2014/main" id="{C5BB5D9A-45E3-4BB5-9DBB-01DE325A47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647" y="5154787"/>
            <a:ext cx="2025613" cy="1139407"/>
          </a:xfrm>
          <a:prstGeom prst="rect">
            <a:avLst/>
          </a:prstGeom>
        </p:spPr>
      </p:pic>
      <p:pic>
        <p:nvPicPr>
          <p:cNvPr id="9" name="Picture 8">
            <a:extLst>
              <a:ext uri="{FF2B5EF4-FFF2-40B4-BE49-F238E27FC236}">
                <a16:creationId xmlns:a16="http://schemas.microsoft.com/office/drawing/2014/main" id="{229CFDF7-E105-4D99-9B0C-ED4418D216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0324" y="4602640"/>
            <a:ext cx="2471029" cy="1598901"/>
          </a:xfrm>
          <a:prstGeom prst="rect">
            <a:avLst/>
          </a:prstGeom>
        </p:spPr>
      </p:pic>
      <p:pic>
        <p:nvPicPr>
          <p:cNvPr id="11" name="Picture 10">
            <a:extLst>
              <a:ext uri="{FF2B5EF4-FFF2-40B4-BE49-F238E27FC236}">
                <a16:creationId xmlns:a16="http://schemas.microsoft.com/office/drawing/2014/main" id="{D4A27CA8-738F-450A-8811-17D63A9C84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647" y="3227931"/>
            <a:ext cx="2025613" cy="1523261"/>
          </a:xfrm>
          <a:prstGeom prst="rect">
            <a:avLst/>
          </a:prstGeom>
        </p:spPr>
      </p:pic>
      <p:pic>
        <p:nvPicPr>
          <p:cNvPr id="13" name="Picture 12">
            <a:extLst>
              <a:ext uri="{FF2B5EF4-FFF2-40B4-BE49-F238E27FC236}">
                <a16:creationId xmlns:a16="http://schemas.microsoft.com/office/drawing/2014/main" id="{000C0A32-AC07-40FC-A494-2E222DB7BF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36983" y="1382285"/>
            <a:ext cx="2677330" cy="1505998"/>
          </a:xfrm>
          <a:prstGeom prst="rect">
            <a:avLst/>
          </a:prstGeom>
        </p:spPr>
      </p:pic>
      <p:sp>
        <p:nvSpPr>
          <p:cNvPr id="14" name="TextBox 13">
            <a:extLst>
              <a:ext uri="{FF2B5EF4-FFF2-40B4-BE49-F238E27FC236}">
                <a16:creationId xmlns:a16="http://schemas.microsoft.com/office/drawing/2014/main" id="{5D643219-8AF2-4975-813D-355A210FB14B}"/>
              </a:ext>
            </a:extLst>
          </p:cNvPr>
          <p:cNvSpPr txBox="1"/>
          <p:nvPr/>
        </p:nvSpPr>
        <p:spPr>
          <a:xfrm>
            <a:off x="1329982" y="1318824"/>
            <a:ext cx="724878" cy="338554"/>
          </a:xfrm>
          <a:prstGeom prst="rect">
            <a:avLst/>
          </a:prstGeom>
          <a:noFill/>
        </p:spPr>
        <p:txBody>
          <a:bodyPr wrap="none" rtlCol="0">
            <a:spAutoFit/>
          </a:bodyPr>
          <a:lstStyle/>
          <a:p>
            <a:r>
              <a:rPr lang="en-AU" sz="1600" dirty="0">
                <a:solidFill>
                  <a:schemeClr val="bg1"/>
                </a:solidFill>
                <a:latin typeface="+mj-lt"/>
              </a:rPr>
              <a:t>LMXB</a:t>
            </a:r>
          </a:p>
        </p:txBody>
      </p:sp>
      <p:sp>
        <p:nvSpPr>
          <p:cNvPr id="15" name="TextBox 14">
            <a:extLst>
              <a:ext uri="{FF2B5EF4-FFF2-40B4-BE49-F238E27FC236}">
                <a16:creationId xmlns:a16="http://schemas.microsoft.com/office/drawing/2014/main" id="{73D732EE-F61E-4AA4-9F2F-229612494AF2}"/>
              </a:ext>
            </a:extLst>
          </p:cNvPr>
          <p:cNvSpPr txBox="1"/>
          <p:nvPr/>
        </p:nvSpPr>
        <p:spPr>
          <a:xfrm>
            <a:off x="279700" y="5200722"/>
            <a:ext cx="819164" cy="338554"/>
          </a:xfrm>
          <a:prstGeom prst="rect">
            <a:avLst/>
          </a:prstGeom>
          <a:noFill/>
        </p:spPr>
        <p:txBody>
          <a:bodyPr wrap="square" rtlCol="0">
            <a:spAutoFit/>
          </a:bodyPr>
          <a:lstStyle/>
          <a:p>
            <a:r>
              <a:rPr lang="en-AU" sz="1600" dirty="0">
                <a:solidFill>
                  <a:schemeClr val="bg1"/>
                </a:solidFill>
                <a:latin typeface="+mj-lt"/>
              </a:rPr>
              <a:t>HMXB</a:t>
            </a:r>
          </a:p>
        </p:txBody>
      </p:sp>
      <p:sp>
        <p:nvSpPr>
          <p:cNvPr id="16" name="TextBox 15">
            <a:extLst>
              <a:ext uri="{FF2B5EF4-FFF2-40B4-BE49-F238E27FC236}">
                <a16:creationId xmlns:a16="http://schemas.microsoft.com/office/drawing/2014/main" id="{DD6AF790-A0D9-45AD-B9DF-46623A33FB2A}"/>
              </a:ext>
            </a:extLst>
          </p:cNvPr>
          <p:cNvSpPr txBox="1"/>
          <p:nvPr/>
        </p:nvSpPr>
        <p:spPr>
          <a:xfrm>
            <a:off x="10618835" y="5791783"/>
            <a:ext cx="1399235" cy="338554"/>
          </a:xfrm>
          <a:prstGeom prst="rect">
            <a:avLst/>
          </a:prstGeom>
          <a:noFill/>
        </p:spPr>
        <p:txBody>
          <a:bodyPr wrap="square" rtlCol="0">
            <a:spAutoFit/>
          </a:bodyPr>
          <a:lstStyle/>
          <a:p>
            <a:r>
              <a:rPr lang="en-AU" sz="1600" dirty="0">
                <a:solidFill>
                  <a:schemeClr val="bg1"/>
                </a:solidFill>
                <a:latin typeface="+mj-lt"/>
              </a:rPr>
              <a:t>GW sources</a:t>
            </a:r>
          </a:p>
        </p:txBody>
      </p:sp>
      <p:sp>
        <p:nvSpPr>
          <p:cNvPr id="17" name="TextBox 16">
            <a:extLst>
              <a:ext uri="{FF2B5EF4-FFF2-40B4-BE49-F238E27FC236}">
                <a16:creationId xmlns:a16="http://schemas.microsoft.com/office/drawing/2014/main" id="{79C2F3D7-BE5F-40B6-AD3D-1CA515DBA7F6}"/>
              </a:ext>
            </a:extLst>
          </p:cNvPr>
          <p:cNvSpPr txBox="1"/>
          <p:nvPr/>
        </p:nvSpPr>
        <p:spPr>
          <a:xfrm>
            <a:off x="160647" y="4412638"/>
            <a:ext cx="1661589" cy="338554"/>
          </a:xfrm>
          <a:prstGeom prst="rect">
            <a:avLst/>
          </a:prstGeom>
          <a:noFill/>
        </p:spPr>
        <p:txBody>
          <a:bodyPr wrap="square" rtlCol="0">
            <a:spAutoFit/>
          </a:bodyPr>
          <a:lstStyle/>
          <a:p>
            <a:r>
              <a:rPr lang="en-AU" sz="1600" dirty="0">
                <a:solidFill>
                  <a:schemeClr val="bg1"/>
                </a:solidFill>
                <a:latin typeface="+mj-lt"/>
              </a:rPr>
              <a:t>Binary pulsar</a:t>
            </a:r>
          </a:p>
        </p:txBody>
      </p:sp>
      <p:sp>
        <p:nvSpPr>
          <p:cNvPr id="18" name="TextBox 17">
            <a:extLst>
              <a:ext uri="{FF2B5EF4-FFF2-40B4-BE49-F238E27FC236}">
                <a16:creationId xmlns:a16="http://schemas.microsoft.com/office/drawing/2014/main" id="{CDEE6954-2CF3-48B4-9A49-41F92B1FD977}"/>
              </a:ext>
            </a:extLst>
          </p:cNvPr>
          <p:cNvSpPr txBox="1"/>
          <p:nvPr/>
        </p:nvSpPr>
        <p:spPr>
          <a:xfrm>
            <a:off x="9857804" y="2430278"/>
            <a:ext cx="2334196" cy="369332"/>
          </a:xfrm>
          <a:prstGeom prst="rect">
            <a:avLst/>
          </a:prstGeom>
          <a:noFill/>
        </p:spPr>
        <p:txBody>
          <a:bodyPr wrap="square" rtlCol="0">
            <a:spAutoFit/>
          </a:bodyPr>
          <a:lstStyle/>
          <a:p>
            <a:r>
              <a:rPr lang="en-AU" dirty="0">
                <a:solidFill>
                  <a:schemeClr val="bg1"/>
                </a:solidFill>
                <a:latin typeface="+mj-lt"/>
              </a:rPr>
              <a:t>Astrometric binary</a:t>
            </a:r>
          </a:p>
        </p:txBody>
      </p:sp>
      <p:sp>
        <p:nvSpPr>
          <p:cNvPr id="4" name="Rectangle 3">
            <a:extLst>
              <a:ext uri="{FF2B5EF4-FFF2-40B4-BE49-F238E27FC236}">
                <a16:creationId xmlns:a16="http://schemas.microsoft.com/office/drawing/2014/main" id="{5AFDF369-3A02-4B2B-977F-C25DD2FFF864}"/>
              </a:ext>
            </a:extLst>
          </p:cNvPr>
          <p:cNvSpPr/>
          <p:nvPr/>
        </p:nvSpPr>
        <p:spPr>
          <a:xfrm>
            <a:off x="3118036" y="3505427"/>
            <a:ext cx="4462943" cy="2491530"/>
          </a:xfrm>
          <a:prstGeom prst="rect">
            <a:avLst/>
          </a:prstGeom>
          <a:solidFill>
            <a:srgbClr val="C8714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a:extLst>
              <a:ext uri="{FF2B5EF4-FFF2-40B4-BE49-F238E27FC236}">
                <a16:creationId xmlns:a16="http://schemas.microsoft.com/office/drawing/2014/main" id="{DD62AF39-D312-4901-BBF8-F320ED9822EF}"/>
              </a:ext>
            </a:extLst>
          </p:cNvPr>
          <p:cNvSpPr txBox="1"/>
          <p:nvPr/>
        </p:nvSpPr>
        <p:spPr>
          <a:xfrm>
            <a:off x="3884103" y="3889418"/>
            <a:ext cx="3360279" cy="523220"/>
          </a:xfrm>
          <a:prstGeom prst="rect">
            <a:avLst/>
          </a:prstGeom>
          <a:noFill/>
        </p:spPr>
        <p:txBody>
          <a:bodyPr wrap="none" rtlCol="0">
            <a:spAutoFit/>
          </a:bodyPr>
          <a:lstStyle/>
          <a:p>
            <a:r>
              <a:rPr lang="en-AU" sz="2800" dirty="0">
                <a:effectLst>
                  <a:glow rad="63500">
                    <a:schemeClr val="accent4">
                      <a:satMod val="175000"/>
                      <a:alpha val="40000"/>
                    </a:schemeClr>
                  </a:glow>
                </a:effectLst>
                <a:latin typeface="+mj-lt"/>
              </a:rPr>
              <a:t>Tidal circularization</a:t>
            </a:r>
          </a:p>
        </p:txBody>
      </p:sp>
      <p:sp>
        <p:nvSpPr>
          <p:cNvPr id="20" name="TextBox 19">
            <a:extLst>
              <a:ext uri="{FF2B5EF4-FFF2-40B4-BE49-F238E27FC236}">
                <a16:creationId xmlns:a16="http://schemas.microsoft.com/office/drawing/2014/main" id="{4284B9EA-685F-47F4-9368-2DCD4534E1C0}"/>
              </a:ext>
            </a:extLst>
          </p:cNvPr>
          <p:cNvSpPr txBox="1"/>
          <p:nvPr/>
        </p:nvSpPr>
        <p:spPr>
          <a:xfrm>
            <a:off x="3415057" y="1659498"/>
            <a:ext cx="1919564" cy="523220"/>
          </a:xfrm>
          <a:prstGeom prst="rect">
            <a:avLst/>
          </a:prstGeom>
          <a:noFill/>
        </p:spPr>
        <p:txBody>
          <a:bodyPr wrap="none" rtlCol="0">
            <a:spAutoFit/>
          </a:bodyPr>
          <a:lstStyle/>
          <a:p>
            <a:r>
              <a:rPr lang="en-AU" sz="2800" dirty="0">
                <a:effectLst>
                  <a:glow rad="63500">
                    <a:schemeClr val="accent2">
                      <a:satMod val="175000"/>
                      <a:alpha val="40000"/>
                    </a:schemeClr>
                  </a:glow>
                </a:effectLst>
                <a:latin typeface="+mj-lt"/>
              </a:rPr>
              <a:t>Supernova</a:t>
            </a:r>
          </a:p>
        </p:txBody>
      </p:sp>
      <p:sp>
        <p:nvSpPr>
          <p:cNvPr id="29" name="Freeform: Shape 28">
            <a:extLst>
              <a:ext uri="{FF2B5EF4-FFF2-40B4-BE49-F238E27FC236}">
                <a16:creationId xmlns:a16="http://schemas.microsoft.com/office/drawing/2014/main" id="{AA589C5C-81D3-469B-82AA-1E4F097FD1AA}"/>
              </a:ext>
            </a:extLst>
          </p:cNvPr>
          <p:cNvSpPr/>
          <p:nvPr/>
        </p:nvSpPr>
        <p:spPr>
          <a:xfrm>
            <a:off x="9433463" y="-1721734"/>
            <a:ext cx="3520" cy="86732"/>
          </a:xfrm>
          <a:custGeom>
            <a:avLst/>
            <a:gdLst>
              <a:gd name="connsiteX0" fmla="*/ 0 w 3520"/>
              <a:gd name="connsiteY0" fmla="*/ 0 h 86732"/>
              <a:gd name="connsiteX1" fmla="*/ 3520 w 3520"/>
              <a:gd name="connsiteY1" fmla="*/ 0 h 86732"/>
              <a:gd name="connsiteX2" fmla="*/ 3520 w 3520"/>
              <a:gd name="connsiteY2" fmla="*/ 86732 h 86732"/>
              <a:gd name="connsiteX3" fmla="*/ 0 w 3520"/>
              <a:gd name="connsiteY3" fmla="*/ 86603 h 86732"/>
              <a:gd name="connsiteX4" fmla="*/ 0 w 3520"/>
              <a:gd name="connsiteY4" fmla="*/ 0 h 8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0" h="86732">
                <a:moveTo>
                  <a:pt x="0" y="0"/>
                </a:moveTo>
                <a:lnTo>
                  <a:pt x="3520" y="0"/>
                </a:lnTo>
                <a:lnTo>
                  <a:pt x="3520" y="86732"/>
                </a:lnTo>
                <a:lnTo>
                  <a:pt x="0" y="86603"/>
                </a:lnTo>
                <a:lnTo>
                  <a:pt x="0" y="0"/>
                </a:lnTo>
                <a:close/>
              </a:path>
            </a:pathLst>
          </a:custGeom>
          <a:solidFill>
            <a:srgbClr val="C8714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Freeform: Shape 34">
            <a:extLst>
              <a:ext uri="{FF2B5EF4-FFF2-40B4-BE49-F238E27FC236}">
                <a16:creationId xmlns:a16="http://schemas.microsoft.com/office/drawing/2014/main" id="{E4B33EF6-9D4A-47E2-9A68-73A60839E0F4}"/>
              </a:ext>
            </a:extLst>
          </p:cNvPr>
          <p:cNvSpPr/>
          <p:nvPr/>
        </p:nvSpPr>
        <p:spPr>
          <a:xfrm>
            <a:off x="7069870" y="1384598"/>
            <a:ext cx="2266320" cy="2120829"/>
          </a:xfrm>
          <a:custGeom>
            <a:avLst/>
            <a:gdLst>
              <a:gd name="connsiteX0" fmla="*/ 2728056 w 2830082"/>
              <a:gd name="connsiteY0" fmla="*/ 0 h 2120829"/>
              <a:gd name="connsiteX1" fmla="*/ 2830082 w 2830082"/>
              <a:gd name="connsiteY1" fmla="*/ 3744 h 2120829"/>
              <a:gd name="connsiteX2" fmla="*/ 2830082 w 2830082"/>
              <a:gd name="connsiteY2" fmla="*/ 2120829 h 2120829"/>
              <a:gd name="connsiteX3" fmla="*/ 9640 w 2830082"/>
              <a:gd name="connsiteY3" fmla="*/ 2120829 h 2120829"/>
              <a:gd name="connsiteX4" fmla="*/ 0 w 2830082"/>
              <a:gd name="connsiteY4" fmla="*/ 1982129 h 2120829"/>
              <a:gd name="connsiteX5" fmla="*/ 2728056 w 2830082"/>
              <a:gd name="connsiteY5" fmla="*/ 0 h 212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0082" h="2120829">
                <a:moveTo>
                  <a:pt x="2728056" y="0"/>
                </a:moveTo>
                <a:lnTo>
                  <a:pt x="2830082" y="3744"/>
                </a:lnTo>
                <a:lnTo>
                  <a:pt x="2830082" y="2120829"/>
                </a:lnTo>
                <a:lnTo>
                  <a:pt x="9640" y="2120829"/>
                </a:lnTo>
                <a:lnTo>
                  <a:pt x="0" y="1982129"/>
                </a:lnTo>
                <a:cubicBezTo>
                  <a:pt x="0" y="887429"/>
                  <a:pt x="1221392" y="0"/>
                  <a:pt x="2728056" y="0"/>
                </a:cubicBezTo>
                <a:close/>
              </a:path>
            </a:pathLst>
          </a:custGeom>
          <a:solidFill>
            <a:srgbClr val="3575D3">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extBox 24">
            <a:extLst>
              <a:ext uri="{FF2B5EF4-FFF2-40B4-BE49-F238E27FC236}">
                <a16:creationId xmlns:a16="http://schemas.microsoft.com/office/drawing/2014/main" id="{01981B39-F59E-4171-ADA9-5BDEE40EC5EA}"/>
              </a:ext>
            </a:extLst>
          </p:cNvPr>
          <p:cNvSpPr txBox="1"/>
          <p:nvPr/>
        </p:nvSpPr>
        <p:spPr>
          <a:xfrm>
            <a:off x="7762136" y="2365063"/>
            <a:ext cx="1134402" cy="523220"/>
          </a:xfrm>
          <a:prstGeom prst="rect">
            <a:avLst/>
          </a:prstGeom>
          <a:noFill/>
        </p:spPr>
        <p:txBody>
          <a:bodyPr wrap="square" rtlCol="0">
            <a:spAutoFit/>
          </a:bodyPr>
          <a:lstStyle/>
          <a:p>
            <a:pPr algn="r"/>
            <a:r>
              <a:rPr lang="en-AU" sz="2800" dirty="0">
                <a:effectLst>
                  <a:glow rad="63500">
                    <a:schemeClr val="accent1">
                      <a:satMod val="175000"/>
                      <a:alpha val="40000"/>
                    </a:schemeClr>
                  </a:glow>
                </a:effectLst>
                <a:latin typeface="+mj-lt"/>
              </a:rPr>
              <a:t>????</a:t>
            </a:r>
          </a:p>
        </p:txBody>
      </p:sp>
      <p:sp>
        <p:nvSpPr>
          <p:cNvPr id="6" name="Oval 5">
            <a:extLst>
              <a:ext uri="{FF2B5EF4-FFF2-40B4-BE49-F238E27FC236}">
                <a16:creationId xmlns:a16="http://schemas.microsoft.com/office/drawing/2014/main" id="{2DBB18A4-E253-41FE-BC4C-11A7323A318B}"/>
              </a:ext>
            </a:extLst>
          </p:cNvPr>
          <p:cNvSpPr/>
          <p:nvPr/>
        </p:nvSpPr>
        <p:spPr>
          <a:xfrm>
            <a:off x="7486650" y="3067050"/>
            <a:ext cx="676275" cy="47280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Speech Bubble: Rectangle 21">
            <a:extLst>
              <a:ext uri="{FF2B5EF4-FFF2-40B4-BE49-F238E27FC236}">
                <a16:creationId xmlns:a16="http://schemas.microsoft.com/office/drawing/2014/main" id="{C228FD9B-E039-499B-B448-12B7BAD5CEAA}"/>
              </a:ext>
            </a:extLst>
          </p:cNvPr>
          <p:cNvSpPr/>
          <p:nvPr/>
        </p:nvSpPr>
        <p:spPr>
          <a:xfrm>
            <a:off x="8828457" y="3203651"/>
            <a:ext cx="2188732" cy="739549"/>
          </a:xfrm>
          <a:prstGeom prst="wedgeRectCallout">
            <a:avLst>
              <a:gd name="adj1" fmla="val -80068"/>
              <a:gd name="adj2" fmla="val -30569"/>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latin typeface="+mj-lt"/>
              </a:rPr>
              <a:t>These</a:t>
            </a:r>
            <a:r>
              <a:rPr lang="ja-JP" altLang="en-US" dirty="0">
                <a:latin typeface="+mj-lt"/>
              </a:rPr>
              <a:t> </a:t>
            </a:r>
            <a:r>
              <a:rPr lang="en-US" altLang="ja-JP" dirty="0">
                <a:latin typeface="+mj-lt"/>
              </a:rPr>
              <a:t>are</a:t>
            </a:r>
            <a:r>
              <a:rPr lang="ja-JP" altLang="en-US" dirty="0">
                <a:latin typeface="+mj-lt"/>
              </a:rPr>
              <a:t> </a:t>
            </a:r>
            <a:r>
              <a:rPr lang="en-US" altLang="ja-JP" dirty="0">
                <a:latin typeface="+mj-lt"/>
              </a:rPr>
              <a:t>almost</a:t>
            </a:r>
            <a:r>
              <a:rPr lang="ja-JP" altLang="en-US" dirty="0">
                <a:latin typeface="+mj-lt"/>
              </a:rPr>
              <a:t> </a:t>
            </a:r>
            <a:r>
              <a:rPr lang="en-US" altLang="ja-JP" dirty="0">
                <a:latin typeface="+mj-lt"/>
              </a:rPr>
              <a:t>impossible</a:t>
            </a:r>
            <a:r>
              <a:rPr lang="ja-JP" altLang="en-US" dirty="0">
                <a:latin typeface="+mj-lt"/>
              </a:rPr>
              <a:t> </a:t>
            </a:r>
            <a:r>
              <a:rPr lang="en-US" altLang="ja-JP" dirty="0">
                <a:latin typeface="+mj-lt"/>
              </a:rPr>
              <a:t>to</a:t>
            </a:r>
            <a:r>
              <a:rPr lang="ja-JP" altLang="en-US" dirty="0">
                <a:latin typeface="+mj-lt"/>
              </a:rPr>
              <a:t> </a:t>
            </a:r>
            <a:r>
              <a:rPr lang="en-US" altLang="ja-JP" dirty="0">
                <a:latin typeface="+mj-lt"/>
              </a:rPr>
              <a:t>form</a:t>
            </a:r>
            <a:endParaRPr lang="en-AU" dirty="0">
              <a:latin typeface="+mj-lt"/>
            </a:endParaRPr>
          </a:p>
        </p:txBody>
      </p:sp>
    </p:spTree>
    <p:extLst>
      <p:ext uri="{BB962C8B-B14F-4D97-AF65-F5344CB8AC3E}">
        <p14:creationId xmlns:p14="http://schemas.microsoft.com/office/powerpoint/2010/main" val="156665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98453A1-371A-4224-8F33-605E8FA4B314}"/>
              </a:ext>
            </a:extLst>
          </p:cNvPr>
          <p:cNvPicPr>
            <a:picLocks noChangeAspect="1"/>
          </p:cNvPicPr>
          <p:nvPr/>
        </p:nvPicPr>
        <p:blipFill>
          <a:blip r:embed="rId2">
            <a:clrChange>
              <a:clrFrom>
                <a:srgbClr val="F9F9F9"/>
              </a:clrFrom>
              <a:clrTo>
                <a:srgbClr val="F9F9F9">
                  <a:alpha val="0"/>
                </a:srgbClr>
              </a:clrTo>
            </a:clrChange>
            <a:extLst>
              <a:ext uri="{28A0092B-C50C-407E-A947-70E740481C1C}">
                <a14:useLocalDpi xmlns:a14="http://schemas.microsoft.com/office/drawing/2010/main" val="0"/>
              </a:ext>
            </a:extLst>
          </a:blip>
          <a:stretch>
            <a:fillRect/>
          </a:stretch>
        </p:blipFill>
        <p:spPr>
          <a:xfrm>
            <a:off x="361470" y="383586"/>
            <a:ext cx="8572500" cy="6858000"/>
          </a:xfrm>
          <a:prstGeom prst="rect">
            <a:avLst/>
          </a:prstGeom>
        </p:spPr>
      </p:pic>
      <p:pic>
        <p:nvPicPr>
          <p:cNvPr id="11" name="図 10">
            <a:extLst>
              <a:ext uri="{FF2B5EF4-FFF2-40B4-BE49-F238E27FC236}">
                <a16:creationId xmlns:a16="http://schemas.microsoft.com/office/drawing/2014/main" id="{AFCE051C-8C74-0B92-1DF6-003535B6961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00123" y="5608772"/>
            <a:ext cx="2412843" cy="1001330"/>
          </a:xfrm>
          <a:prstGeom prst="rect">
            <a:avLst/>
          </a:prstGeom>
        </p:spPr>
      </p:pic>
      <p:sp>
        <p:nvSpPr>
          <p:cNvPr id="3" name="Subtitle 2">
            <a:extLst>
              <a:ext uri="{FF2B5EF4-FFF2-40B4-BE49-F238E27FC236}">
                <a16:creationId xmlns:a16="http://schemas.microsoft.com/office/drawing/2014/main" id="{C64FDF2E-2625-4C6C-8477-CB277D95A6F4}"/>
              </a:ext>
            </a:extLst>
          </p:cNvPr>
          <p:cNvSpPr>
            <a:spLocks noGrp="1"/>
          </p:cNvSpPr>
          <p:nvPr>
            <p:ph type="subTitle" idx="1"/>
          </p:nvPr>
        </p:nvSpPr>
        <p:spPr>
          <a:xfrm>
            <a:off x="2767913" y="3571510"/>
            <a:ext cx="9144000" cy="2320968"/>
          </a:xfrm>
        </p:spPr>
        <p:txBody>
          <a:bodyPr>
            <a:normAutofit/>
          </a:bodyPr>
          <a:lstStyle/>
          <a:p>
            <a:pPr algn="r"/>
            <a:r>
              <a:rPr lang="ja-JP" altLang="en-US" sz="7200" dirty="0">
                <a:solidFill>
                  <a:schemeClr val="accent1">
                    <a:lumMod val="75000"/>
                  </a:schemeClr>
                </a:solidFill>
                <a:latin typeface="+mj-lt"/>
                <a:ea typeface="+mj-ea"/>
              </a:rPr>
              <a:t>平井遼介</a:t>
            </a:r>
            <a:endParaRPr lang="en-AU" altLang="ja-JP" sz="7200" dirty="0">
              <a:solidFill>
                <a:schemeClr val="accent1">
                  <a:lumMod val="75000"/>
                </a:schemeClr>
              </a:solidFill>
              <a:latin typeface="+mj-lt"/>
              <a:ea typeface="+mj-ea"/>
            </a:endParaRPr>
          </a:p>
          <a:p>
            <a:pPr algn="r"/>
            <a:r>
              <a:rPr lang="en-AU" sz="3600" dirty="0">
                <a:latin typeface="+mj-lt"/>
                <a:ea typeface="+mj-ea"/>
              </a:rPr>
              <a:t> </a:t>
            </a:r>
            <a:r>
              <a:rPr lang="ja-JP" altLang="en-US" sz="3600" dirty="0">
                <a:latin typeface="+mj-lt"/>
                <a:ea typeface="+mj-ea"/>
              </a:rPr>
              <a:t>理化学研究所・モナッシュ大</a:t>
            </a:r>
            <a:endParaRPr lang="en-AU" sz="3600" dirty="0">
              <a:latin typeface="+mj-lt"/>
              <a:ea typeface="+mj-ea"/>
            </a:endParaRPr>
          </a:p>
        </p:txBody>
      </p:sp>
      <p:pic>
        <p:nvPicPr>
          <p:cNvPr id="7" name="Picture 6">
            <a:extLst>
              <a:ext uri="{FF2B5EF4-FFF2-40B4-BE49-F238E27FC236}">
                <a16:creationId xmlns:a16="http://schemas.microsoft.com/office/drawing/2014/main" id="{4749BE7A-EBB0-4442-8BAA-E92981C8693D}"/>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7162" b="11756"/>
          <a:stretch/>
        </p:blipFill>
        <p:spPr>
          <a:xfrm>
            <a:off x="3357862" y="5723097"/>
            <a:ext cx="1876499" cy="845283"/>
          </a:xfrm>
          <a:prstGeom prst="rect">
            <a:avLst/>
          </a:prstGeom>
        </p:spPr>
      </p:pic>
      <p:sp>
        <p:nvSpPr>
          <p:cNvPr id="10" name="Rectangle 9">
            <a:extLst>
              <a:ext uri="{FF2B5EF4-FFF2-40B4-BE49-F238E27FC236}">
                <a16:creationId xmlns:a16="http://schemas.microsoft.com/office/drawing/2014/main" id="{16F851F1-A50F-4990-B055-9B8A18B78999}"/>
              </a:ext>
            </a:extLst>
          </p:cNvPr>
          <p:cNvSpPr/>
          <p:nvPr/>
        </p:nvSpPr>
        <p:spPr>
          <a:xfrm>
            <a:off x="2966398" y="6474984"/>
            <a:ext cx="9225602" cy="369332"/>
          </a:xfrm>
          <a:prstGeom prst="rect">
            <a:avLst/>
          </a:prstGeom>
        </p:spPr>
        <p:txBody>
          <a:bodyPr wrap="none">
            <a:spAutoFit/>
          </a:bodyPr>
          <a:lstStyle/>
          <a:p>
            <a:r>
              <a:rPr lang="ja-JP" altLang="en-US" dirty="0"/>
              <a:t>～中性子星の観測と理論～　研究活性化ワークショップ </a:t>
            </a:r>
            <a:r>
              <a:rPr lang="en-US" altLang="ja-JP" dirty="0"/>
              <a:t>2025</a:t>
            </a:r>
            <a:r>
              <a:rPr lang="en-GB" dirty="0"/>
              <a:t>@ </a:t>
            </a:r>
            <a:r>
              <a:rPr lang="ja-JP" altLang="en-US" dirty="0"/>
              <a:t>理化学研究所</a:t>
            </a:r>
            <a:r>
              <a:rPr lang="en-GB" dirty="0"/>
              <a:t> 20/5/2025</a:t>
            </a:r>
          </a:p>
        </p:txBody>
      </p:sp>
      <p:sp>
        <p:nvSpPr>
          <p:cNvPr id="13" name="Rectangle 12">
            <a:extLst>
              <a:ext uri="{FF2B5EF4-FFF2-40B4-BE49-F238E27FC236}">
                <a16:creationId xmlns:a16="http://schemas.microsoft.com/office/drawing/2014/main" id="{902CFAD2-CB15-48E9-BDF7-653712F9C7D0}"/>
              </a:ext>
            </a:extLst>
          </p:cNvPr>
          <p:cNvSpPr/>
          <p:nvPr/>
        </p:nvSpPr>
        <p:spPr>
          <a:xfrm>
            <a:off x="3830595" y="263611"/>
            <a:ext cx="1886464" cy="701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Picture 13">
            <a:extLst>
              <a:ext uri="{FF2B5EF4-FFF2-40B4-BE49-F238E27FC236}">
                <a16:creationId xmlns:a16="http://schemas.microsoft.com/office/drawing/2014/main" id="{2E2BC4A2-D392-4497-8187-C7281AA32D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087" y="5310063"/>
            <a:ext cx="2841714" cy="1136982"/>
          </a:xfrm>
          <a:prstGeom prst="rect">
            <a:avLst/>
          </a:prstGeom>
        </p:spPr>
      </p:pic>
      <p:sp>
        <p:nvSpPr>
          <p:cNvPr id="8" name="Rectangle 7">
            <a:extLst>
              <a:ext uri="{FF2B5EF4-FFF2-40B4-BE49-F238E27FC236}">
                <a16:creationId xmlns:a16="http://schemas.microsoft.com/office/drawing/2014/main" id="{C2ACD0A7-1E78-4927-A51D-27AB1E7D9716}"/>
              </a:ext>
            </a:extLst>
          </p:cNvPr>
          <p:cNvSpPr/>
          <p:nvPr/>
        </p:nvSpPr>
        <p:spPr>
          <a:xfrm>
            <a:off x="3830596" y="847288"/>
            <a:ext cx="1244744" cy="436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714BC638-E1E8-4465-9C82-A252C40BDADD}"/>
              </a:ext>
            </a:extLst>
          </p:cNvPr>
          <p:cNvSpPr>
            <a:spLocks noGrp="1"/>
          </p:cNvSpPr>
          <p:nvPr>
            <p:ph type="ctrTitle"/>
          </p:nvPr>
        </p:nvSpPr>
        <p:spPr>
          <a:xfrm>
            <a:off x="523854" y="-170981"/>
            <a:ext cx="11480058" cy="1630665"/>
          </a:xfrm>
        </p:spPr>
        <p:txBody>
          <a:bodyPr>
            <a:noAutofit/>
          </a:bodyPr>
          <a:lstStyle/>
          <a:p>
            <a:pPr algn="r"/>
            <a:r>
              <a:rPr lang="ja-JP" altLang="en-US" sz="8800" dirty="0">
                <a:latin typeface="+mj-ea"/>
              </a:rPr>
              <a:t>中性子星連星の形成</a:t>
            </a:r>
            <a:endParaRPr lang="en-AU" sz="8800" dirty="0">
              <a:latin typeface="+mj-ea"/>
            </a:endParaRPr>
          </a:p>
        </p:txBody>
      </p:sp>
      <p:sp>
        <p:nvSpPr>
          <p:cNvPr id="4" name="テキスト ボックス 3">
            <a:extLst>
              <a:ext uri="{FF2B5EF4-FFF2-40B4-BE49-F238E27FC236}">
                <a16:creationId xmlns:a16="http://schemas.microsoft.com/office/drawing/2014/main" id="{0677469A-F980-0C8E-4F84-4BB5E796A480}"/>
              </a:ext>
            </a:extLst>
          </p:cNvPr>
          <p:cNvSpPr txBox="1"/>
          <p:nvPr/>
        </p:nvSpPr>
        <p:spPr>
          <a:xfrm>
            <a:off x="151920" y="3364719"/>
            <a:ext cx="3205942" cy="1477328"/>
          </a:xfrm>
          <a:prstGeom prst="rect">
            <a:avLst/>
          </a:prstGeom>
          <a:noFill/>
        </p:spPr>
        <p:txBody>
          <a:bodyPr wrap="none" rtlCol="0">
            <a:spAutoFit/>
          </a:bodyPr>
          <a:lstStyle/>
          <a:p>
            <a:r>
              <a:rPr kumimoji="1" lang="en-US" altLang="ja-JP" u="sng" dirty="0"/>
              <a:t>Collaborators</a:t>
            </a:r>
          </a:p>
          <a:p>
            <a:r>
              <a:rPr kumimoji="1" lang="en-US" altLang="ja-JP" dirty="0"/>
              <a:t>Philipp</a:t>
            </a:r>
            <a:r>
              <a:rPr kumimoji="1" lang="ja-JP" altLang="en-US" dirty="0"/>
              <a:t> </a:t>
            </a:r>
            <a:r>
              <a:rPr kumimoji="1" lang="en-US" altLang="ja-JP" dirty="0"/>
              <a:t>Podsiadlowski (Oxford)</a:t>
            </a:r>
          </a:p>
          <a:p>
            <a:r>
              <a:rPr kumimoji="1" lang="en-US" altLang="ja-JP" dirty="0"/>
              <a:t>Alex Heger (Monash)</a:t>
            </a:r>
          </a:p>
          <a:p>
            <a:r>
              <a:rPr kumimoji="1" lang="en-US" altLang="ja-JP" dirty="0"/>
              <a:t>Hiroki </a:t>
            </a:r>
            <a:r>
              <a:rPr kumimoji="1" lang="en-US" altLang="ja-JP" dirty="0" err="1"/>
              <a:t>Nagakura</a:t>
            </a:r>
            <a:r>
              <a:rPr kumimoji="1" lang="en-US" altLang="ja-JP" dirty="0"/>
              <a:t> (NAOJ)</a:t>
            </a:r>
          </a:p>
          <a:p>
            <a:r>
              <a:rPr kumimoji="1" lang="en-US" altLang="ja-JP" dirty="0"/>
              <a:t>Ilya</a:t>
            </a:r>
            <a:r>
              <a:rPr kumimoji="1" lang="ja-JP" altLang="en-US" dirty="0"/>
              <a:t> </a:t>
            </a:r>
            <a:r>
              <a:rPr kumimoji="1" lang="en-US" altLang="ja-JP" dirty="0"/>
              <a:t>Mandel (Monash)</a:t>
            </a:r>
          </a:p>
        </p:txBody>
      </p:sp>
    </p:spTree>
    <p:extLst>
      <p:ext uri="{BB962C8B-B14F-4D97-AF65-F5344CB8AC3E}">
        <p14:creationId xmlns:p14="http://schemas.microsoft.com/office/powerpoint/2010/main" val="1656894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07B76-27C4-4DA4-99FC-EFBF9249F4F2}"/>
              </a:ext>
            </a:extLst>
          </p:cNvPr>
          <p:cNvSpPr>
            <a:spLocks noGrp="1"/>
          </p:cNvSpPr>
          <p:nvPr>
            <p:ph type="title"/>
          </p:nvPr>
        </p:nvSpPr>
        <p:spPr>
          <a:xfrm>
            <a:off x="838200" y="0"/>
            <a:ext cx="10515600" cy="1325563"/>
          </a:xfrm>
        </p:spPr>
        <p:txBody>
          <a:bodyPr/>
          <a:lstStyle/>
          <a:p>
            <a:r>
              <a:rPr lang="en-US" altLang="ja-JP" dirty="0"/>
              <a:t>Problems</a:t>
            </a:r>
            <a:r>
              <a:rPr lang="ja-JP" altLang="en-US" dirty="0"/>
              <a:t> </a:t>
            </a:r>
            <a:r>
              <a:rPr lang="en-AU" dirty="0"/>
              <a:t>with the kick paradigm</a:t>
            </a:r>
          </a:p>
        </p:txBody>
      </p:sp>
      <p:pic>
        <p:nvPicPr>
          <p:cNvPr id="3" name="Picture 2">
            <a:extLst>
              <a:ext uri="{FF2B5EF4-FFF2-40B4-BE49-F238E27FC236}">
                <a16:creationId xmlns:a16="http://schemas.microsoft.com/office/drawing/2014/main" id="{5AC63988-C624-4A21-AF05-714E703221E3}"/>
              </a:ext>
            </a:extLst>
          </p:cNvPr>
          <p:cNvPicPr>
            <a:picLocks noChangeAspect="1"/>
          </p:cNvPicPr>
          <p:nvPr/>
        </p:nvPicPr>
        <p:blipFill>
          <a:blip r:embed="rId2"/>
          <a:stretch>
            <a:fillRect/>
          </a:stretch>
        </p:blipFill>
        <p:spPr>
          <a:xfrm>
            <a:off x="4966230" y="1685514"/>
            <a:ext cx="6746127" cy="3089348"/>
          </a:xfrm>
          <a:prstGeom prst="rect">
            <a:avLst/>
          </a:prstGeom>
        </p:spPr>
      </p:pic>
      <p:pic>
        <p:nvPicPr>
          <p:cNvPr id="4" name="Picture 3">
            <a:extLst>
              <a:ext uri="{FF2B5EF4-FFF2-40B4-BE49-F238E27FC236}">
                <a16:creationId xmlns:a16="http://schemas.microsoft.com/office/drawing/2014/main" id="{FF397752-C2D0-4555-B47E-7C2BD89B9C17}"/>
              </a:ext>
            </a:extLst>
          </p:cNvPr>
          <p:cNvPicPr>
            <a:picLocks noChangeAspect="1"/>
          </p:cNvPicPr>
          <p:nvPr/>
        </p:nvPicPr>
        <p:blipFill>
          <a:blip r:embed="rId3"/>
          <a:stretch>
            <a:fillRect/>
          </a:stretch>
        </p:blipFill>
        <p:spPr>
          <a:xfrm>
            <a:off x="225334" y="1685514"/>
            <a:ext cx="4617529" cy="3089348"/>
          </a:xfrm>
          <a:prstGeom prst="rect">
            <a:avLst/>
          </a:prstGeom>
        </p:spPr>
      </p:pic>
      <p:sp>
        <p:nvSpPr>
          <p:cNvPr id="5" name="TextBox 4">
            <a:extLst>
              <a:ext uri="{FF2B5EF4-FFF2-40B4-BE49-F238E27FC236}">
                <a16:creationId xmlns:a16="http://schemas.microsoft.com/office/drawing/2014/main" id="{F2DA541A-8F7B-42C1-8FFC-943AC572BD55}"/>
              </a:ext>
            </a:extLst>
          </p:cNvPr>
          <p:cNvSpPr txBox="1"/>
          <p:nvPr/>
        </p:nvSpPr>
        <p:spPr>
          <a:xfrm>
            <a:off x="9462547" y="3228945"/>
            <a:ext cx="1680268" cy="400110"/>
          </a:xfrm>
          <a:prstGeom prst="rect">
            <a:avLst/>
          </a:prstGeom>
          <a:noFill/>
        </p:spPr>
        <p:txBody>
          <a:bodyPr wrap="none" rtlCol="0">
            <a:spAutoFit/>
          </a:bodyPr>
          <a:lstStyle/>
          <a:p>
            <a:r>
              <a:rPr lang="en-AU" sz="2000" dirty="0"/>
              <a:t>Galactic orbit</a:t>
            </a:r>
          </a:p>
        </p:txBody>
      </p:sp>
      <p:sp>
        <p:nvSpPr>
          <p:cNvPr id="12" name="TextBox 11">
            <a:extLst>
              <a:ext uri="{FF2B5EF4-FFF2-40B4-BE49-F238E27FC236}">
                <a16:creationId xmlns:a16="http://schemas.microsoft.com/office/drawing/2014/main" id="{5284878D-9AC5-45D9-BDF9-EB66EC7C3EF4}"/>
              </a:ext>
            </a:extLst>
          </p:cNvPr>
          <p:cNvSpPr txBox="1"/>
          <p:nvPr/>
        </p:nvSpPr>
        <p:spPr>
          <a:xfrm>
            <a:off x="821171" y="1152636"/>
            <a:ext cx="6086153" cy="461665"/>
          </a:xfrm>
          <a:prstGeom prst="rect">
            <a:avLst/>
          </a:prstGeom>
          <a:noFill/>
        </p:spPr>
        <p:txBody>
          <a:bodyPr wrap="none" rtlCol="0">
            <a:spAutoFit/>
          </a:bodyPr>
          <a:lstStyle/>
          <a:p>
            <a:r>
              <a:rPr lang="en-AU" sz="2400" dirty="0"/>
              <a:t>Gaia NS1 is a recently discovered NS binary</a:t>
            </a:r>
          </a:p>
        </p:txBody>
      </p:sp>
      <p:sp>
        <p:nvSpPr>
          <p:cNvPr id="14" name="TextBox 13">
            <a:extLst>
              <a:ext uri="{FF2B5EF4-FFF2-40B4-BE49-F238E27FC236}">
                <a16:creationId xmlns:a16="http://schemas.microsoft.com/office/drawing/2014/main" id="{5DA030A4-C0D9-489C-AA7F-A59CFC783709}"/>
              </a:ext>
            </a:extLst>
          </p:cNvPr>
          <p:cNvSpPr txBox="1"/>
          <p:nvPr/>
        </p:nvSpPr>
        <p:spPr>
          <a:xfrm>
            <a:off x="838200" y="4972431"/>
            <a:ext cx="3513141" cy="400110"/>
          </a:xfrm>
          <a:prstGeom prst="rect">
            <a:avLst/>
          </a:prstGeom>
          <a:noFill/>
        </p:spPr>
        <p:txBody>
          <a:bodyPr wrap="none" rtlCol="0">
            <a:spAutoFit/>
          </a:bodyPr>
          <a:lstStyle/>
          <a:p>
            <a:r>
              <a:rPr lang="en-AU" sz="2000" dirty="0" err="1"/>
              <a:t>Wide+low-eccentricity</a:t>
            </a:r>
            <a:r>
              <a:rPr lang="en-AU" sz="2000" dirty="0"/>
              <a:t> binary</a:t>
            </a:r>
          </a:p>
        </p:txBody>
      </p:sp>
      <p:sp>
        <p:nvSpPr>
          <p:cNvPr id="15" name="Arrow: Down 14">
            <a:extLst>
              <a:ext uri="{FF2B5EF4-FFF2-40B4-BE49-F238E27FC236}">
                <a16:creationId xmlns:a16="http://schemas.microsoft.com/office/drawing/2014/main" id="{E9C029E9-70A2-456A-9430-F801AB2BCA44}"/>
              </a:ext>
            </a:extLst>
          </p:cNvPr>
          <p:cNvSpPr/>
          <p:nvPr/>
        </p:nvSpPr>
        <p:spPr>
          <a:xfrm>
            <a:off x="1993264" y="5446771"/>
            <a:ext cx="1081668" cy="400110"/>
          </a:xfrm>
          <a:prstGeom prst="downArrow">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08244DCA-E907-4C0A-BFD8-BEF31A550507}"/>
              </a:ext>
            </a:extLst>
          </p:cNvPr>
          <p:cNvSpPr txBox="1"/>
          <p:nvPr/>
        </p:nvSpPr>
        <p:spPr>
          <a:xfrm>
            <a:off x="693234" y="5976632"/>
            <a:ext cx="3939796" cy="461665"/>
          </a:xfrm>
          <a:prstGeom prst="rect">
            <a:avLst/>
          </a:prstGeom>
          <a:noFill/>
        </p:spPr>
        <p:txBody>
          <a:bodyPr wrap="none" rtlCol="0">
            <a:spAutoFit/>
          </a:bodyPr>
          <a:lstStyle/>
          <a:p>
            <a:r>
              <a:rPr lang="en-AU" sz="2400" dirty="0"/>
              <a:t>Implies extremely </a:t>
            </a:r>
            <a:r>
              <a:rPr lang="en-AU" sz="2400" dirty="0">
                <a:solidFill>
                  <a:srgbClr val="0070C0"/>
                </a:solidFill>
              </a:rPr>
              <a:t>weak</a:t>
            </a:r>
            <a:r>
              <a:rPr lang="en-AU" sz="2400" dirty="0"/>
              <a:t> kick</a:t>
            </a:r>
          </a:p>
        </p:txBody>
      </p:sp>
      <p:sp>
        <p:nvSpPr>
          <p:cNvPr id="17" name="TextBox 16">
            <a:extLst>
              <a:ext uri="{FF2B5EF4-FFF2-40B4-BE49-F238E27FC236}">
                <a16:creationId xmlns:a16="http://schemas.microsoft.com/office/drawing/2014/main" id="{6143C771-271E-4871-80FC-9FFB3A2F8853}"/>
              </a:ext>
            </a:extLst>
          </p:cNvPr>
          <p:cNvSpPr txBox="1"/>
          <p:nvPr/>
        </p:nvSpPr>
        <p:spPr>
          <a:xfrm>
            <a:off x="1034657" y="2036858"/>
            <a:ext cx="2363789" cy="400110"/>
          </a:xfrm>
          <a:prstGeom prst="rect">
            <a:avLst/>
          </a:prstGeom>
          <a:noFill/>
        </p:spPr>
        <p:txBody>
          <a:bodyPr wrap="none" rtlCol="0">
            <a:spAutoFit/>
          </a:bodyPr>
          <a:lstStyle/>
          <a:p>
            <a:r>
              <a:rPr lang="en-AU" sz="2000" dirty="0"/>
              <a:t>El-</a:t>
            </a:r>
            <a:r>
              <a:rPr lang="en-AU" sz="2000" dirty="0" err="1"/>
              <a:t>Badry</a:t>
            </a:r>
            <a:r>
              <a:rPr lang="en-AU" sz="2000" dirty="0"/>
              <a:t> et al. 2024</a:t>
            </a:r>
          </a:p>
        </p:txBody>
      </p:sp>
      <p:sp>
        <p:nvSpPr>
          <p:cNvPr id="18" name="TextBox 17">
            <a:extLst>
              <a:ext uri="{FF2B5EF4-FFF2-40B4-BE49-F238E27FC236}">
                <a16:creationId xmlns:a16="http://schemas.microsoft.com/office/drawing/2014/main" id="{0BD06567-A47E-4969-A471-61189934299D}"/>
              </a:ext>
            </a:extLst>
          </p:cNvPr>
          <p:cNvSpPr txBox="1"/>
          <p:nvPr/>
        </p:nvSpPr>
        <p:spPr>
          <a:xfrm>
            <a:off x="6439935" y="5976632"/>
            <a:ext cx="4010778" cy="461665"/>
          </a:xfrm>
          <a:prstGeom prst="rect">
            <a:avLst/>
          </a:prstGeom>
          <a:noFill/>
        </p:spPr>
        <p:txBody>
          <a:bodyPr wrap="none" rtlCol="0">
            <a:spAutoFit/>
          </a:bodyPr>
          <a:lstStyle/>
          <a:p>
            <a:r>
              <a:rPr lang="en-AU" sz="2400" dirty="0"/>
              <a:t>Implies relatively </a:t>
            </a:r>
            <a:r>
              <a:rPr lang="en-AU" sz="2400" dirty="0">
                <a:solidFill>
                  <a:srgbClr val="FF0000"/>
                </a:solidFill>
              </a:rPr>
              <a:t>strong</a:t>
            </a:r>
            <a:r>
              <a:rPr lang="en-AU" sz="2400" dirty="0"/>
              <a:t> kick</a:t>
            </a:r>
          </a:p>
        </p:txBody>
      </p:sp>
      <p:sp>
        <p:nvSpPr>
          <p:cNvPr id="19" name="TextBox 18">
            <a:extLst>
              <a:ext uri="{FF2B5EF4-FFF2-40B4-BE49-F238E27FC236}">
                <a16:creationId xmlns:a16="http://schemas.microsoft.com/office/drawing/2014/main" id="{4E438BC5-4289-47D9-B6E9-F1133AD949A1}"/>
              </a:ext>
            </a:extLst>
          </p:cNvPr>
          <p:cNvSpPr txBox="1"/>
          <p:nvPr/>
        </p:nvSpPr>
        <p:spPr>
          <a:xfrm>
            <a:off x="6779387" y="4947655"/>
            <a:ext cx="3331874" cy="400110"/>
          </a:xfrm>
          <a:prstGeom prst="rect">
            <a:avLst/>
          </a:prstGeom>
          <a:noFill/>
        </p:spPr>
        <p:txBody>
          <a:bodyPr wrap="none" rtlCol="0">
            <a:spAutoFit/>
          </a:bodyPr>
          <a:lstStyle/>
          <a:p>
            <a:r>
              <a:rPr lang="en-AU" sz="2000" dirty="0"/>
              <a:t>Very eccentric Galactic orbit</a:t>
            </a:r>
          </a:p>
        </p:txBody>
      </p:sp>
      <p:sp>
        <p:nvSpPr>
          <p:cNvPr id="20" name="Arrow: Down 19">
            <a:extLst>
              <a:ext uri="{FF2B5EF4-FFF2-40B4-BE49-F238E27FC236}">
                <a16:creationId xmlns:a16="http://schemas.microsoft.com/office/drawing/2014/main" id="{51BF136C-72E5-49B3-AD79-2BC0C01D7A30}"/>
              </a:ext>
            </a:extLst>
          </p:cNvPr>
          <p:cNvSpPr/>
          <p:nvPr/>
        </p:nvSpPr>
        <p:spPr>
          <a:xfrm>
            <a:off x="7798459" y="5488087"/>
            <a:ext cx="1081668" cy="400110"/>
          </a:xfrm>
          <a:prstGeom prst="downArrow">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079273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93E79-1B04-4646-9D6D-7DFA096D9657}"/>
              </a:ext>
            </a:extLst>
          </p:cNvPr>
          <p:cNvSpPr>
            <a:spLocks noGrp="1"/>
          </p:cNvSpPr>
          <p:nvPr>
            <p:ph type="title"/>
          </p:nvPr>
        </p:nvSpPr>
        <p:spPr>
          <a:xfrm>
            <a:off x="838200" y="-3991"/>
            <a:ext cx="10515600" cy="1325563"/>
          </a:xfrm>
        </p:spPr>
        <p:txBody>
          <a:bodyPr/>
          <a:lstStyle/>
          <a:p>
            <a:r>
              <a:rPr lang="en-AU" dirty="0"/>
              <a:t>Other NS kick mechanisms</a:t>
            </a:r>
          </a:p>
        </p:txBody>
      </p:sp>
      <p:sp>
        <p:nvSpPr>
          <p:cNvPr id="10" name="TextBox 9">
            <a:extLst>
              <a:ext uri="{FF2B5EF4-FFF2-40B4-BE49-F238E27FC236}">
                <a16:creationId xmlns:a16="http://schemas.microsoft.com/office/drawing/2014/main" id="{E38BBA0D-D057-4EE4-9FF2-03CD55602071}"/>
              </a:ext>
            </a:extLst>
          </p:cNvPr>
          <p:cNvSpPr txBox="1"/>
          <p:nvPr/>
        </p:nvSpPr>
        <p:spPr>
          <a:xfrm>
            <a:off x="1340277" y="1147013"/>
            <a:ext cx="3929538" cy="830997"/>
          </a:xfrm>
          <a:prstGeom prst="rect">
            <a:avLst/>
          </a:prstGeom>
          <a:noFill/>
        </p:spPr>
        <p:txBody>
          <a:bodyPr wrap="none" rtlCol="0">
            <a:spAutoFit/>
          </a:bodyPr>
          <a:lstStyle/>
          <a:p>
            <a:pPr algn="ctr"/>
            <a:r>
              <a:rPr lang="en-AU" sz="2800" dirty="0">
                <a:latin typeface="+mj-lt"/>
              </a:rPr>
              <a:t>Electromagnetic rocket</a:t>
            </a:r>
          </a:p>
          <a:p>
            <a:pPr algn="ctr"/>
            <a:r>
              <a:rPr lang="en-AU" sz="2000" dirty="0"/>
              <a:t>(Harrison &amp; </a:t>
            </a:r>
            <a:r>
              <a:rPr lang="en-AU" sz="2000" dirty="0" err="1"/>
              <a:t>Tademaru</a:t>
            </a:r>
            <a:r>
              <a:rPr lang="en-AU" sz="2000" dirty="0"/>
              <a:t> 1975)</a:t>
            </a:r>
            <a:endParaRPr lang="en-AU" dirty="0"/>
          </a:p>
        </p:txBody>
      </p:sp>
      <p:pic>
        <p:nvPicPr>
          <p:cNvPr id="11" name="Picture 10">
            <a:extLst>
              <a:ext uri="{FF2B5EF4-FFF2-40B4-BE49-F238E27FC236}">
                <a16:creationId xmlns:a16="http://schemas.microsoft.com/office/drawing/2014/main" id="{712656A9-71D0-4672-8223-6920CBF813D3}"/>
              </a:ext>
            </a:extLst>
          </p:cNvPr>
          <p:cNvPicPr>
            <a:picLocks noChangeAspect="1"/>
          </p:cNvPicPr>
          <p:nvPr/>
        </p:nvPicPr>
        <p:blipFill>
          <a:blip r:embed="rId2"/>
          <a:stretch>
            <a:fillRect/>
          </a:stretch>
        </p:blipFill>
        <p:spPr>
          <a:xfrm>
            <a:off x="580580" y="1958960"/>
            <a:ext cx="5049859" cy="4667016"/>
          </a:xfrm>
          <a:prstGeom prst="rect">
            <a:avLst/>
          </a:prstGeom>
        </p:spPr>
      </p:pic>
      <p:cxnSp>
        <p:nvCxnSpPr>
          <p:cNvPr id="37" name="Straight Arrow Connector 36">
            <a:extLst>
              <a:ext uri="{FF2B5EF4-FFF2-40B4-BE49-F238E27FC236}">
                <a16:creationId xmlns:a16="http://schemas.microsoft.com/office/drawing/2014/main" id="{E1285BB8-3142-42AD-87BB-DA4AF6F73415}"/>
              </a:ext>
            </a:extLst>
          </p:cNvPr>
          <p:cNvCxnSpPr>
            <a:cxnSpLocks/>
          </p:cNvCxnSpPr>
          <p:nvPr/>
        </p:nvCxnSpPr>
        <p:spPr>
          <a:xfrm flipH="1" flipV="1">
            <a:off x="2851587" y="3822993"/>
            <a:ext cx="1039068" cy="56966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BB661A8B-7400-464D-A7A4-05E241C3FBCD}"/>
              </a:ext>
            </a:extLst>
          </p:cNvPr>
          <p:cNvSpPr txBox="1"/>
          <p:nvPr/>
        </p:nvSpPr>
        <p:spPr>
          <a:xfrm>
            <a:off x="2851587" y="3923159"/>
            <a:ext cx="1039067" cy="369332"/>
          </a:xfrm>
          <a:prstGeom prst="rect">
            <a:avLst/>
          </a:prstGeom>
          <a:noFill/>
        </p:spPr>
        <p:txBody>
          <a:bodyPr wrap="none" rtlCol="0">
            <a:spAutoFit/>
          </a:bodyPr>
          <a:lstStyle/>
          <a:p>
            <a:r>
              <a:rPr lang="en-AU" dirty="0">
                <a:solidFill>
                  <a:schemeClr val="bg1"/>
                </a:solidFill>
              </a:rPr>
              <a:t>Spin axis</a:t>
            </a:r>
          </a:p>
        </p:txBody>
      </p:sp>
      <p:sp>
        <p:nvSpPr>
          <p:cNvPr id="34" name="TextBox 33">
            <a:extLst>
              <a:ext uri="{FF2B5EF4-FFF2-40B4-BE49-F238E27FC236}">
                <a16:creationId xmlns:a16="http://schemas.microsoft.com/office/drawing/2014/main" id="{B3BE5F37-A8C5-4C7B-B9EE-EEEC6CF86649}"/>
              </a:ext>
            </a:extLst>
          </p:cNvPr>
          <p:cNvSpPr txBox="1"/>
          <p:nvPr/>
        </p:nvSpPr>
        <p:spPr>
          <a:xfrm>
            <a:off x="7482743" y="1147013"/>
            <a:ext cx="2759282" cy="830997"/>
          </a:xfrm>
          <a:prstGeom prst="rect">
            <a:avLst/>
          </a:prstGeom>
          <a:noFill/>
        </p:spPr>
        <p:txBody>
          <a:bodyPr wrap="none" rtlCol="0">
            <a:spAutoFit/>
          </a:bodyPr>
          <a:lstStyle/>
          <a:p>
            <a:pPr algn="ctr"/>
            <a:r>
              <a:rPr lang="en-AU" sz="2800" dirty="0">
                <a:latin typeface="+mj-lt"/>
              </a:rPr>
              <a:t>Neutrino rocket</a:t>
            </a:r>
          </a:p>
          <a:p>
            <a:pPr algn="ctr"/>
            <a:r>
              <a:rPr lang="en-AU" sz="2000" dirty="0"/>
              <a:t>(Peng et al. 1982)</a:t>
            </a:r>
            <a:endParaRPr lang="en-AU" sz="2800" dirty="0"/>
          </a:p>
        </p:txBody>
      </p:sp>
      <p:pic>
        <p:nvPicPr>
          <p:cNvPr id="36" name="Picture 35">
            <a:extLst>
              <a:ext uri="{FF2B5EF4-FFF2-40B4-BE49-F238E27FC236}">
                <a16:creationId xmlns:a16="http://schemas.microsoft.com/office/drawing/2014/main" id="{47CA1F4B-4760-44D4-A255-C77D3FD2FC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1272" y="3138512"/>
            <a:ext cx="3862224" cy="2733934"/>
          </a:xfrm>
          <a:prstGeom prst="rect">
            <a:avLst/>
          </a:prstGeom>
        </p:spPr>
      </p:pic>
      <p:cxnSp>
        <p:nvCxnSpPr>
          <p:cNvPr id="38" name="Straight Arrow Connector 37">
            <a:extLst>
              <a:ext uri="{FF2B5EF4-FFF2-40B4-BE49-F238E27FC236}">
                <a16:creationId xmlns:a16="http://schemas.microsoft.com/office/drawing/2014/main" id="{368EAC9D-D637-40E0-8BA1-CC2AF1823B68}"/>
              </a:ext>
            </a:extLst>
          </p:cNvPr>
          <p:cNvCxnSpPr/>
          <p:nvPr/>
        </p:nvCxnSpPr>
        <p:spPr>
          <a:xfrm flipV="1">
            <a:off x="10203263" y="2423351"/>
            <a:ext cx="218114" cy="1233181"/>
          </a:xfrm>
          <a:prstGeom prst="straightConnector1">
            <a:avLst/>
          </a:prstGeom>
          <a:ln w="12700">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80D78F2-CFB1-4EF9-B94B-483FA879FE17}"/>
              </a:ext>
            </a:extLst>
          </p:cNvPr>
          <p:cNvCxnSpPr>
            <a:cxnSpLocks/>
          </p:cNvCxnSpPr>
          <p:nvPr/>
        </p:nvCxnSpPr>
        <p:spPr>
          <a:xfrm flipH="1" flipV="1">
            <a:off x="9364364" y="2565725"/>
            <a:ext cx="152400" cy="1090807"/>
          </a:xfrm>
          <a:prstGeom prst="straightConnector1">
            <a:avLst/>
          </a:prstGeom>
          <a:ln w="12700">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87D5563A-01A8-420C-A011-D8BFD9307090}"/>
              </a:ext>
            </a:extLst>
          </p:cNvPr>
          <p:cNvCxnSpPr>
            <a:cxnSpLocks/>
          </p:cNvCxnSpPr>
          <p:nvPr/>
        </p:nvCxnSpPr>
        <p:spPr>
          <a:xfrm flipH="1" flipV="1">
            <a:off x="7750196" y="2885087"/>
            <a:ext cx="152400" cy="1090807"/>
          </a:xfrm>
          <a:prstGeom prst="straightConnector1">
            <a:avLst/>
          </a:prstGeom>
          <a:ln w="12700">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DF96156-2162-4FE4-AB01-487AB70D97E7}"/>
              </a:ext>
            </a:extLst>
          </p:cNvPr>
          <p:cNvCxnSpPr>
            <a:cxnSpLocks/>
          </p:cNvCxnSpPr>
          <p:nvPr/>
        </p:nvCxnSpPr>
        <p:spPr>
          <a:xfrm flipH="1" flipV="1">
            <a:off x="8601665" y="3070995"/>
            <a:ext cx="152400" cy="1090807"/>
          </a:xfrm>
          <a:prstGeom prst="straightConnector1">
            <a:avLst/>
          </a:prstGeom>
          <a:ln w="12700">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D0155334-8C94-42A1-8B6C-37C1B04D4A9A}"/>
              </a:ext>
            </a:extLst>
          </p:cNvPr>
          <p:cNvCxnSpPr/>
          <p:nvPr/>
        </p:nvCxnSpPr>
        <p:spPr>
          <a:xfrm flipV="1">
            <a:off x="8169138" y="2383217"/>
            <a:ext cx="218114" cy="1233181"/>
          </a:xfrm>
          <a:prstGeom prst="straightConnector1">
            <a:avLst/>
          </a:prstGeom>
          <a:ln w="12700">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0E4F9D3-48CC-4707-8E11-11BEAF158490}"/>
              </a:ext>
            </a:extLst>
          </p:cNvPr>
          <p:cNvCxnSpPr/>
          <p:nvPr/>
        </p:nvCxnSpPr>
        <p:spPr>
          <a:xfrm flipV="1">
            <a:off x="9471066" y="3138512"/>
            <a:ext cx="218114" cy="1233181"/>
          </a:xfrm>
          <a:prstGeom prst="straightConnector1">
            <a:avLst/>
          </a:prstGeom>
          <a:ln w="12700">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B35C24E4-0E7B-4388-9AD3-D8A94F2D1A3F}"/>
              </a:ext>
            </a:extLst>
          </p:cNvPr>
          <p:cNvCxnSpPr/>
          <p:nvPr/>
        </p:nvCxnSpPr>
        <p:spPr>
          <a:xfrm flipV="1">
            <a:off x="7246337" y="2701228"/>
            <a:ext cx="218114" cy="1233181"/>
          </a:xfrm>
          <a:prstGeom prst="straightConnector1">
            <a:avLst/>
          </a:prstGeom>
          <a:ln w="12700">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83FC23B-4080-4A62-BC16-BB7C46D2FA84}"/>
              </a:ext>
            </a:extLst>
          </p:cNvPr>
          <p:cNvCxnSpPr/>
          <p:nvPr/>
        </p:nvCxnSpPr>
        <p:spPr>
          <a:xfrm flipV="1">
            <a:off x="10326792" y="3185439"/>
            <a:ext cx="218114" cy="1233181"/>
          </a:xfrm>
          <a:prstGeom prst="straightConnector1">
            <a:avLst/>
          </a:prstGeom>
          <a:ln w="12700">
            <a:solidFill>
              <a:srgbClr val="7030A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426C09EA-C521-4DB2-9866-A14D178A1F8A}"/>
                  </a:ext>
                </a:extLst>
              </p:cNvPr>
              <p:cNvSpPr txBox="1"/>
              <p:nvPr/>
            </p:nvSpPr>
            <p:spPr>
              <a:xfrm>
                <a:off x="10361256" y="2106218"/>
                <a:ext cx="22650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rgbClr val="7030A0"/>
                              </a:solidFill>
                              <a:latin typeface="Cambria Math" panose="02040503050406030204" pitchFamily="18" charset="0"/>
                            </a:rPr>
                          </m:ctrlPr>
                        </m:sSubPr>
                        <m:e>
                          <m:r>
                            <a:rPr lang="en-AU" b="0" i="1" smtClean="0">
                              <a:solidFill>
                                <a:srgbClr val="7030A0"/>
                              </a:solidFill>
                              <a:latin typeface="Cambria Math" panose="02040503050406030204" pitchFamily="18" charset="0"/>
                            </a:rPr>
                            <m:t>𝜈</m:t>
                          </m:r>
                        </m:e>
                        <m:sub>
                          <m:r>
                            <a:rPr lang="en-AU" b="0" i="1" smtClean="0">
                              <a:solidFill>
                                <a:srgbClr val="7030A0"/>
                              </a:solidFill>
                              <a:latin typeface="Cambria Math" panose="02040503050406030204" pitchFamily="18" charset="0"/>
                            </a:rPr>
                            <m:t>𝑒</m:t>
                          </m:r>
                        </m:sub>
                      </m:sSub>
                    </m:oMath>
                  </m:oMathPara>
                </a14:m>
                <a:endParaRPr lang="en-AU" dirty="0">
                  <a:solidFill>
                    <a:srgbClr val="7030A0"/>
                  </a:solidFill>
                </a:endParaRPr>
              </a:p>
            </p:txBody>
          </p:sp>
        </mc:Choice>
        <mc:Fallback xmlns="">
          <p:sp>
            <p:nvSpPr>
              <p:cNvPr id="50" name="TextBox 49">
                <a:extLst>
                  <a:ext uri="{FF2B5EF4-FFF2-40B4-BE49-F238E27FC236}">
                    <a16:creationId xmlns:a16="http://schemas.microsoft.com/office/drawing/2014/main" id="{426C09EA-C521-4DB2-9866-A14D178A1F8A}"/>
                  </a:ext>
                </a:extLst>
              </p:cNvPr>
              <p:cNvSpPr txBox="1">
                <a:spLocks noRot="1" noChangeAspect="1" noMove="1" noResize="1" noEditPoints="1" noAdjustHandles="1" noChangeArrowheads="1" noChangeShapeType="1" noTextEdit="1"/>
              </p:cNvSpPr>
              <p:nvPr/>
            </p:nvSpPr>
            <p:spPr>
              <a:xfrm>
                <a:off x="10361256" y="2106218"/>
                <a:ext cx="226503" cy="276999"/>
              </a:xfrm>
              <a:prstGeom prst="rect">
                <a:avLst/>
              </a:prstGeom>
              <a:blipFill>
                <a:blip r:embed="rId5"/>
                <a:stretch>
                  <a:fillRect l="-24324" r="-8108" b="-15556"/>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87238BDB-E353-4DBB-B630-2142EE0FEEB2}"/>
                  </a:ext>
                </a:extLst>
              </p:cNvPr>
              <p:cNvSpPr txBox="1"/>
              <p:nvPr/>
            </p:nvSpPr>
            <p:spPr>
              <a:xfrm>
                <a:off x="9580123" y="2854720"/>
                <a:ext cx="22650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rgbClr val="7030A0"/>
                              </a:solidFill>
                              <a:latin typeface="Cambria Math" panose="02040503050406030204" pitchFamily="18" charset="0"/>
                            </a:rPr>
                          </m:ctrlPr>
                        </m:sSubPr>
                        <m:e>
                          <m:r>
                            <a:rPr lang="en-AU" b="0" i="1" smtClean="0">
                              <a:solidFill>
                                <a:srgbClr val="7030A0"/>
                              </a:solidFill>
                              <a:latin typeface="Cambria Math" panose="02040503050406030204" pitchFamily="18" charset="0"/>
                            </a:rPr>
                            <m:t>𝜈</m:t>
                          </m:r>
                        </m:e>
                        <m:sub>
                          <m:r>
                            <a:rPr lang="en-AU" b="0" i="1" smtClean="0">
                              <a:solidFill>
                                <a:srgbClr val="7030A0"/>
                              </a:solidFill>
                              <a:latin typeface="Cambria Math" panose="02040503050406030204" pitchFamily="18" charset="0"/>
                            </a:rPr>
                            <m:t>𝑒</m:t>
                          </m:r>
                        </m:sub>
                      </m:sSub>
                    </m:oMath>
                  </m:oMathPara>
                </a14:m>
                <a:endParaRPr lang="en-AU" dirty="0">
                  <a:solidFill>
                    <a:srgbClr val="7030A0"/>
                  </a:solidFill>
                </a:endParaRPr>
              </a:p>
            </p:txBody>
          </p:sp>
        </mc:Choice>
        <mc:Fallback xmlns="">
          <p:sp>
            <p:nvSpPr>
              <p:cNvPr id="51" name="TextBox 50">
                <a:extLst>
                  <a:ext uri="{FF2B5EF4-FFF2-40B4-BE49-F238E27FC236}">
                    <a16:creationId xmlns:a16="http://schemas.microsoft.com/office/drawing/2014/main" id="{87238BDB-E353-4DBB-B630-2142EE0FEEB2}"/>
                  </a:ext>
                </a:extLst>
              </p:cNvPr>
              <p:cNvSpPr txBox="1">
                <a:spLocks noRot="1" noChangeAspect="1" noMove="1" noResize="1" noEditPoints="1" noAdjustHandles="1" noChangeArrowheads="1" noChangeShapeType="1" noTextEdit="1"/>
              </p:cNvSpPr>
              <p:nvPr/>
            </p:nvSpPr>
            <p:spPr>
              <a:xfrm>
                <a:off x="9580123" y="2854720"/>
                <a:ext cx="226503" cy="276999"/>
              </a:xfrm>
              <a:prstGeom prst="rect">
                <a:avLst/>
              </a:prstGeom>
              <a:blipFill>
                <a:blip r:embed="rId6"/>
                <a:stretch>
                  <a:fillRect l="-24324" r="-8108" b="-15217"/>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CD51F255-03DB-4494-8231-4B98A5E74563}"/>
                  </a:ext>
                </a:extLst>
              </p:cNvPr>
              <p:cNvSpPr txBox="1"/>
              <p:nvPr/>
            </p:nvSpPr>
            <p:spPr>
              <a:xfrm>
                <a:off x="8503998" y="2761132"/>
                <a:ext cx="22650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rgbClr val="7030A0"/>
                              </a:solidFill>
                              <a:latin typeface="Cambria Math" panose="02040503050406030204" pitchFamily="18" charset="0"/>
                            </a:rPr>
                          </m:ctrlPr>
                        </m:sSubPr>
                        <m:e>
                          <m:r>
                            <a:rPr lang="en-AU" b="0" i="1" smtClean="0">
                              <a:solidFill>
                                <a:srgbClr val="7030A0"/>
                              </a:solidFill>
                              <a:latin typeface="Cambria Math" panose="02040503050406030204" pitchFamily="18" charset="0"/>
                            </a:rPr>
                            <m:t>𝜈</m:t>
                          </m:r>
                        </m:e>
                        <m:sub>
                          <m:r>
                            <a:rPr lang="en-AU" b="0" i="1" smtClean="0">
                              <a:solidFill>
                                <a:srgbClr val="7030A0"/>
                              </a:solidFill>
                              <a:latin typeface="Cambria Math" panose="02040503050406030204" pitchFamily="18" charset="0"/>
                            </a:rPr>
                            <m:t>𝑒</m:t>
                          </m:r>
                        </m:sub>
                      </m:sSub>
                    </m:oMath>
                  </m:oMathPara>
                </a14:m>
                <a:endParaRPr lang="en-AU" dirty="0">
                  <a:solidFill>
                    <a:srgbClr val="7030A0"/>
                  </a:solidFill>
                </a:endParaRPr>
              </a:p>
            </p:txBody>
          </p:sp>
        </mc:Choice>
        <mc:Fallback xmlns="">
          <p:sp>
            <p:nvSpPr>
              <p:cNvPr id="52" name="TextBox 51">
                <a:extLst>
                  <a:ext uri="{FF2B5EF4-FFF2-40B4-BE49-F238E27FC236}">
                    <a16:creationId xmlns:a16="http://schemas.microsoft.com/office/drawing/2014/main" id="{CD51F255-03DB-4494-8231-4B98A5E74563}"/>
                  </a:ext>
                </a:extLst>
              </p:cNvPr>
              <p:cNvSpPr txBox="1">
                <a:spLocks noRot="1" noChangeAspect="1" noMove="1" noResize="1" noEditPoints="1" noAdjustHandles="1" noChangeArrowheads="1" noChangeShapeType="1" noTextEdit="1"/>
              </p:cNvSpPr>
              <p:nvPr/>
            </p:nvSpPr>
            <p:spPr>
              <a:xfrm>
                <a:off x="8503998" y="2761132"/>
                <a:ext cx="226503" cy="276999"/>
              </a:xfrm>
              <a:prstGeom prst="rect">
                <a:avLst/>
              </a:prstGeom>
              <a:blipFill>
                <a:blip r:embed="rId7"/>
                <a:stretch>
                  <a:fillRect l="-24324" r="-10811" b="-15556"/>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42A30179-A2FD-4124-83B8-C58FCAC8A7F9}"/>
                  </a:ext>
                </a:extLst>
              </p:cNvPr>
              <p:cNvSpPr txBox="1"/>
              <p:nvPr/>
            </p:nvSpPr>
            <p:spPr>
              <a:xfrm>
                <a:off x="9284159" y="2249062"/>
                <a:ext cx="226503" cy="2831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rgbClr val="7030A0"/>
                              </a:solidFill>
                              <a:latin typeface="Cambria Math" panose="02040503050406030204" pitchFamily="18" charset="0"/>
                            </a:rPr>
                          </m:ctrlPr>
                        </m:sSubPr>
                        <m:e>
                          <m:acc>
                            <m:accPr>
                              <m:chr m:val="̅"/>
                              <m:ctrlPr>
                                <a:rPr lang="en-AU" i="1" smtClean="0">
                                  <a:solidFill>
                                    <a:srgbClr val="7030A0"/>
                                  </a:solidFill>
                                  <a:latin typeface="Cambria Math" panose="02040503050406030204" pitchFamily="18" charset="0"/>
                                </a:rPr>
                              </m:ctrlPr>
                            </m:accPr>
                            <m:e>
                              <m:r>
                                <a:rPr lang="en-AU" b="0" i="1" smtClean="0">
                                  <a:solidFill>
                                    <a:srgbClr val="7030A0"/>
                                  </a:solidFill>
                                  <a:latin typeface="Cambria Math" panose="02040503050406030204" pitchFamily="18" charset="0"/>
                                </a:rPr>
                                <m:t>𝜈</m:t>
                              </m:r>
                            </m:e>
                          </m:acc>
                        </m:e>
                        <m:sub>
                          <m:r>
                            <a:rPr lang="en-AU" b="0" i="1" smtClean="0">
                              <a:solidFill>
                                <a:srgbClr val="7030A0"/>
                              </a:solidFill>
                              <a:latin typeface="Cambria Math" panose="02040503050406030204" pitchFamily="18" charset="0"/>
                            </a:rPr>
                            <m:t>𝑒</m:t>
                          </m:r>
                        </m:sub>
                      </m:sSub>
                    </m:oMath>
                  </m:oMathPara>
                </a14:m>
                <a:endParaRPr lang="en-AU" dirty="0">
                  <a:solidFill>
                    <a:srgbClr val="7030A0"/>
                  </a:solidFill>
                </a:endParaRPr>
              </a:p>
            </p:txBody>
          </p:sp>
        </mc:Choice>
        <mc:Fallback xmlns="">
          <p:sp>
            <p:nvSpPr>
              <p:cNvPr id="53" name="TextBox 52">
                <a:extLst>
                  <a:ext uri="{FF2B5EF4-FFF2-40B4-BE49-F238E27FC236}">
                    <a16:creationId xmlns:a16="http://schemas.microsoft.com/office/drawing/2014/main" id="{42A30179-A2FD-4124-83B8-C58FCAC8A7F9}"/>
                  </a:ext>
                </a:extLst>
              </p:cNvPr>
              <p:cNvSpPr txBox="1">
                <a:spLocks noRot="1" noChangeAspect="1" noMove="1" noResize="1" noEditPoints="1" noAdjustHandles="1" noChangeArrowheads="1" noChangeShapeType="1" noTextEdit="1"/>
              </p:cNvSpPr>
              <p:nvPr/>
            </p:nvSpPr>
            <p:spPr>
              <a:xfrm>
                <a:off x="9284159" y="2249062"/>
                <a:ext cx="226503" cy="283154"/>
              </a:xfrm>
              <a:prstGeom prst="rect">
                <a:avLst/>
              </a:prstGeom>
              <a:blipFill>
                <a:blip r:embed="rId8"/>
                <a:stretch>
                  <a:fillRect l="-24324" r="-64865" b="-13043"/>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722DF9B7-1E60-4C28-9ABF-2AA4857945EC}"/>
                  </a:ext>
                </a:extLst>
              </p:cNvPr>
              <p:cNvSpPr txBox="1"/>
              <p:nvPr/>
            </p:nvSpPr>
            <p:spPr>
              <a:xfrm>
                <a:off x="10493125" y="2906461"/>
                <a:ext cx="226503" cy="2831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rgbClr val="7030A0"/>
                              </a:solidFill>
                              <a:latin typeface="Cambria Math" panose="02040503050406030204" pitchFamily="18" charset="0"/>
                            </a:rPr>
                          </m:ctrlPr>
                        </m:sSubPr>
                        <m:e>
                          <m:acc>
                            <m:accPr>
                              <m:chr m:val="̅"/>
                              <m:ctrlPr>
                                <a:rPr lang="en-AU" i="1" smtClean="0">
                                  <a:solidFill>
                                    <a:srgbClr val="7030A0"/>
                                  </a:solidFill>
                                  <a:latin typeface="Cambria Math" panose="02040503050406030204" pitchFamily="18" charset="0"/>
                                </a:rPr>
                              </m:ctrlPr>
                            </m:accPr>
                            <m:e>
                              <m:r>
                                <a:rPr lang="en-AU" b="0" i="1" smtClean="0">
                                  <a:solidFill>
                                    <a:srgbClr val="7030A0"/>
                                  </a:solidFill>
                                  <a:latin typeface="Cambria Math" panose="02040503050406030204" pitchFamily="18" charset="0"/>
                                </a:rPr>
                                <m:t>𝜈</m:t>
                              </m:r>
                            </m:e>
                          </m:acc>
                        </m:e>
                        <m:sub>
                          <m:r>
                            <a:rPr lang="en-AU" b="0" i="1" smtClean="0">
                              <a:solidFill>
                                <a:srgbClr val="7030A0"/>
                              </a:solidFill>
                              <a:latin typeface="Cambria Math" panose="02040503050406030204" pitchFamily="18" charset="0"/>
                            </a:rPr>
                            <m:t>𝑒</m:t>
                          </m:r>
                        </m:sub>
                      </m:sSub>
                    </m:oMath>
                  </m:oMathPara>
                </a14:m>
                <a:endParaRPr lang="en-AU" dirty="0">
                  <a:solidFill>
                    <a:srgbClr val="7030A0"/>
                  </a:solidFill>
                </a:endParaRPr>
              </a:p>
            </p:txBody>
          </p:sp>
        </mc:Choice>
        <mc:Fallback xmlns="">
          <p:sp>
            <p:nvSpPr>
              <p:cNvPr id="54" name="TextBox 53">
                <a:extLst>
                  <a:ext uri="{FF2B5EF4-FFF2-40B4-BE49-F238E27FC236}">
                    <a16:creationId xmlns:a16="http://schemas.microsoft.com/office/drawing/2014/main" id="{722DF9B7-1E60-4C28-9ABF-2AA4857945EC}"/>
                  </a:ext>
                </a:extLst>
              </p:cNvPr>
              <p:cNvSpPr txBox="1">
                <a:spLocks noRot="1" noChangeAspect="1" noMove="1" noResize="1" noEditPoints="1" noAdjustHandles="1" noChangeArrowheads="1" noChangeShapeType="1" noTextEdit="1"/>
              </p:cNvSpPr>
              <p:nvPr/>
            </p:nvSpPr>
            <p:spPr>
              <a:xfrm>
                <a:off x="10493125" y="2906461"/>
                <a:ext cx="226503" cy="283154"/>
              </a:xfrm>
              <a:prstGeom prst="rect">
                <a:avLst/>
              </a:prstGeom>
              <a:blipFill>
                <a:blip r:embed="rId9"/>
                <a:stretch>
                  <a:fillRect l="-24324" r="-67568" b="-13043"/>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AF393454-9F68-431A-95AD-CF04CFCA2A70}"/>
                  </a:ext>
                </a:extLst>
              </p:cNvPr>
              <p:cNvSpPr txBox="1"/>
              <p:nvPr/>
            </p:nvSpPr>
            <p:spPr>
              <a:xfrm>
                <a:off x="8320313" y="2124804"/>
                <a:ext cx="226503" cy="2831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rgbClr val="7030A0"/>
                              </a:solidFill>
                              <a:latin typeface="Cambria Math" panose="02040503050406030204" pitchFamily="18" charset="0"/>
                            </a:rPr>
                          </m:ctrlPr>
                        </m:sSubPr>
                        <m:e>
                          <m:acc>
                            <m:accPr>
                              <m:chr m:val="̅"/>
                              <m:ctrlPr>
                                <a:rPr lang="en-AU" i="1" smtClean="0">
                                  <a:solidFill>
                                    <a:srgbClr val="7030A0"/>
                                  </a:solidFill>
                                  <a:latin typeface="Cambria Math" panose="02040503050406030204" pitchFamily="18" charset="0"/>
                                </a:rPr>
                              </m:ctrlPr>
                            </m:accPr>
                            <m:e>
                              <m:r>
                                <a:rPr lang="en-AU" b="0" i="1" smtClean="0">
                                  <a:solidFill>
                                    <a:srgbClr val="7030A0"/>
                                  </a:solidFill>
                                  <a:latin typeface="Cambria Math" panose="02040503050406030204" pitchFamily="18" charset="0"/>
                                </a:rPr>
                                <m:t>𝜈</m:t>
                              </m:r>
                            </m:e>
                          </m:acc>
                        </m:e>
                        <m:sub>
                          <m:r>
                            <a:rPr lang="en-AU" b="0" i="1" smtClean="0">
                              <a:solidFill>
                                <a:srgbClr val="7030A0"/>
                              </a:solidFill>
                              <a:latin typeface="Cambria Math" panose="02040503050406030204" pitchFamily="18" charset="0"/>
                            </a:rPr>
                            <m:t>𝑒</m:t>
                          </m:r>
                        </m:sub>
                      </m:sSub>
                    </m:oMath>
                  </m:oMathPara>
                </a14:m>
                <a:endParaRPr lang="en-AU" dirty="0">
                  <a:solidFill>
                    <a:srgbClr val="7030A0"/>
                  </a:solidFill>
                </a:endParaRPr>
              </a:p>
            </p:txBody>
          </p:sp>
        </mc:Choice>
        <mc:Fallback xmlns="">
          <p:sp>
            <p:nvSpPr>
              <p:cNvPr id="55" name="TextBox 54">
                <a:extLst>
                  <a:ext uri="{FF2B5EF4-FFF2-40B4-BE49-F238E27FC236}">
                    <a16:creationId xmlns:a16="http://schemas.microsoft.com/office/drawing/2014/main" id="{AF393454-9F68-431A-95AD-CF04CFCA2A70}"/>
                  </a:ext>
                </a:extLst>
              </p:cNvPr>
              <p:cNvSpPr txBox="1">
                <a:spLocks noRot="1" noChangeAspect="1" noMove="1" noResize="1" noEditPoints="1" noAdjustHandles="1" noChangeArrowheads="1" noChangeShapeType="1" noTextEdit="1"/>
              </p:cNvSpPr>
              <p:nvPr/>
            </p:nvSpPr>
            <p:spPr>
              <a:xfrm>
                <a:off x="8320313" y="2124804"/>
                <a:ext cx="226503" cy="283154"/>
              </a:xfrm>
              <a:prstGeom prst="rect">
                <a:avLst/>
              </a:prstGeom>
              <a:blipFill>
                <a:blip r:embed="rId10"/>
                <a:stretch>
                  <a:fillRect l="-24324" r="-64865" b="-13043"/>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4CCDF8BE-D620-46F0-9813-BF4F2375A66E}"/>
                  </a:ext>
                </a:extLst>
              </p:cNvPr>
              <p:cNvSpPr txBox="1"/>
              <p:nvPr/>
            </p:nvSpPr>
            <p:spPr>
              <a:xfrm>
                <a:off x="7381292" y="2383942"/>
                <a:ext cx="226503" cy="28315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rgbClr val="7030A0"/>
                              </a:solidFill>
                              <a:latin typeface="Cambria Math" panose="02040503050406030204" pitchFamily="18" charset="0"/>
                            </a:rPr>
                          </m:ctrlPr>
                        </m:sSubPr>
                        <m:e>
                          <m:acc>
                            <m:accPr>
                              <m:chr m:val="̅"/>
                              <m:ctrlPr>
                                <a:rPr lang="en-AU" i="1" smtClean="0">
                                  <a:solidFill>
                                    <a:srgbClr val="7030A0"/>
                                  </a:solidFill>
                                  <a:latin typeface="Cambria Math" panose="02040503050406030204" pitchFamily="18" charset="0"/>
                                </a:rPr>
                              </m:ctrlPr>
                            </m:accPr>
                            <m:e>
                              <m:r>
                                <a:rPr lang="en-AU" b="0" i="1" smtClean="0">
                                  <a:solidFill>
                                    <a:srgbClr val="7030A0"/>
                                  </a:solidFill>
                                  <a:latin typeface="Cambria Math" panose="02040503050406030204" pitchFamily="18" charset="0"/>
                                </a:rPr>
                                <m:t>𝜈</m:t>
                              </m:r>
                            </m:e>
                          </m:acc>
                        </m:e>
                        <m:sub>
                          <m:r>
                            <a:rPr lang="en-AU" b="0" i="1" smtClean="0">
                              <a:solidFill>
                                <a:srgbClr val="7030A0"/>
                              </a:solidFill>
                              <a:latin typeface="Cambria Math" panose="02040503050406030204" pitchFamily="18" charset="0"/>
                            </a:rPr>
                            <m:t>𝑒</m:t>
                          </m:r>
                        </m:sub>
                      </m:sSub>
                    </m:oMath>
                  </m:oMathPara>
                </a14:m>
                <a:endParaRPr lang="en-AU" dirty="0">
                  <a:solidFill>
                    <a:srgbClr val="7030A0"/>
                  </a:solidFill>
                </a:endParaRPr>
              </a:p>
            </p:txBody>
          </p:sp>
        </mc:Choice>
        <mc:Fallback xmlns="">
          <p:sp>
            <p:nvSpPr>
              <p:cNvPr id="56" name="TextBox 55">
                <a:extLst>
                  <a:ext uri="{FF2B5EF4-FFF2-40B4-BE49-F238E27FC236}">
                    <a16:creationId xmlns:a16="http://schemas.microsoft.com/office/drawing/2014/main" id="{4CCDF8BE-D620-46F0-9813-BF4F2375A66E}"/>
                  </a:ext>
                </a:extLst>
              </p:cNvPr>
              <p:cNvSpPr txBox="1">
                <a:spLocks noRot="1" noChangeAspect="1" noMove="1" noResize="1" noEditPoints="1" noAdjustHandles="1" noChangeArrowheads="1" noChangeShapeType="1" noTextEdit="1"/>
              </p:cNvSpPr>
              <p:nvPr/>
            </p:nvSpPr>
            <p:spPr>
              <a:xfrm>
                <a:off x="7381292" y="2383942"/>
                <a:ext cx="226503" cy="283154"/>
              </a:xfrm>
              <a:prstGeom prst="rect">
                <a:avLst/>
              </a:prstGeom>
              <a:blipFill>
                <a:blip r:embed="rId11"/>
                <a:stretch>
                  <a:fillRect l="-24324" r="-64865" b="-12766"/>
                </a:stretch>
              </a:blipFill>
            </p:spPr>
            <p:txBody>
              <a:bodyPr/>
              <a:lstStyle/>
              <a:p>
                <a:r>
                  <a:rPr lang="en-AU">
                    <a:noFill/>
                  </a:rPr>
                  <a:t> </a:t>
                </a:r>
              </a:p>
            </p:txBody>
          </p:sp>
        </mc:Fallback>
      </mc:AlternateContent>
      <p:sp>
        <p:nvSpPr>
          <p:cNvPr id="57" name="Speech Bubble: Rectangle 56">
            <a:extLst>
              <a:ext uri="{FF2B5EF4-FFF2-40B4-BE49-F238E27FC236}">
                <a16:creationId xmlns:a16="http://schemas.microsoft.com/office/drawing/2014/main" id="{9CEAA29A-7831-4893-B567-A562282CA033}"/>
              </a:ext>
            </a:extLst>
          </p:cNvPr>
          <p:cNvSpPr/>
          <p:nvPr/>
        </p:nvSpPr>
        <p:spPr>
          <a:xfrm>
            <a:off x="7607795" y="4389542"/>
            <a:ext cx="1305601" cy="612648"/>
          </a:xfrm>
          <a:prstGeom prst="wedgeRectCallout">
            <a:avLst>
              <a:gd name="adj1" fmla="val 72335"/>
              <a:gd name="adj2" fmla="val -86754"/>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Superfluid vortices</a:t>
            </a:r>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34B70ABE-6A56-4963-9D7B-6CC4FB306A09}"/>
                  </a:ext>
                </a:extLst>
              </p:cNvPr>
              <p:cNvSpPr txBox="1"/>
              <p:nvPr/>
            </p:nvSpPr>
            <p:spPr>
              <a:xfrm>
                <a:off x="7707129" y="2577721"/>
                <a:ext cx="226503"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AU" b="0" i="1" smtClean="0">
                              <a:solidFill>
                                <a:srgbClr val="7030A0"/>
                              </a:solidFill>
                              <a:latin typeface="Cambria Math" panose="02040503050406030204" pitchFamily="18" charset="0"/>
                            </a:rPr>
                          </m:ctrlPr>
                        </m:sSubPr>
                        <m:e>
                          <m:r>
                            <a:rPr lang="en-AU" b="0" i="1" smtClean="0">
                              <a:solidFill>
                                <a:srgbClr val="7030A0"/>
                              </a:solidFill>
                              <a:latin typeface="Cambria Math" panose="02040503050406030204" pitchFamily="18" charset="0"/>
                            </a:rPr>
                            <m:t>𝜈</m:t>
                          </m:r>
                        </m:e>
                        <m:sub>
                          <m:r>
                            <a:rPr lang="en-AU" b="0" i="1" smtClean="0">
                              <a:solidFill>
                                <a:srgbClr val="7030A0"/>
                              </a:solidFill>
                              <a:latin typeface="Cambria Math" panose="02040503050406030204" pitchFamily="18" charset="0"/>
                            </a:rPr>
                            <m:t>𝑒</m:t>
                          </m:r>
                        </m:sub>
                      </m:sSub>
                    </m:oMath>
                  </m:oMathPara>
                </a14:m>
                <a:endParaRPr lang="en-AU" dirty="0">
                  <a:solidFill>
                    <a:srgbClr val="7030A0"/>
                  </a:solidFill>
                </a:endParaRPr>
              </a:p>
            </p:txBody>
          </p:sp>
        </mc:Choice>
        <mc:Fallback xmlns="">
          <p:sp>
            <p:nvSpPr>
              <p:cNvPr id="59" name="TextBox 58">
                <a:extLst>
                  <a:ext uri="{FF2B5EF4-FFF2-40B4-BE49-F238E27FC236}">
                    <a16:creationId xmlns:a16="http://schemas.microsoft.com/office/drawing/2014/main" id="{34B70ABE-6A56-4963-9D7B-6CC4FB306A09}"/>
                  </a:ext>
                </a:extLst>
              </p:cNvPr>
              <p:cNvSpPr txBox="1">
                <a:spLocks noRot="1" noChangeAspect="1" noMove="1" noResize="1" noEditPoints="1" noAdjustHandles="1" noChangeArrowheads="1" noChangeShapeType="1" noTextEdit="1"/>
              </p:cNvSpPr>
              <p:nvPr/>
            </p:nvSpPr>
            <p:spPr>
              <a:xfrm>
                <a:off x="7707129" y="2577721"/>
                <a:ext cx="226503" cy="276999"/>
              </a:xfrm>
              <a:prstGeom prst="rect">
                <a:avLst/>
              </a:prstGeom>
              <a:blipFill>
                <a:blip r:embed="rId13"/>
                <a:stretch>
                  <a:fillRect l="-24324" r="-10811" b="-15556"/>
                </a:stretch>
              </a:blipFill>
            </p:spPr>
            <p:txBody>
              <a:bodyPr/>
              <a:lstStyle/>
              <a:p>
                <a:r>
                  <a:rPr lang="en-AU">
                    <a:noFill/>
                  </a:rPr>
                  <a:t> </a:t>
                </a:r>
              </a:p>
            </p:txBody>
          </p:sp>
        </mc:Fallback>
      </mc:AlternateContent>
      <p:pic>
        <p:nvPicPr>
          <p:cNvPr id="3" name="Picture 2">
            <a:extLst>
              <a:ext uri="{FF2B5EF4-FFF2-40B4-BE49-F238E27FC236}">
                <a16:creationId xmlns:a16="http://schemas.microsoft.com/office/drawing/2014/main" id="{372CEC4C-04B1-4411-9572-B25241CB6129}"/>
              </a:ext>
            </a:extLst>
          </p:cNvPr>
          <p:cNvPicPr>
            <a:picLocks noChangeAspect="1"/>
          </p:cNvPicPr>
          <p:nvPr/>
        </p:nvPicPr>
        <p:blipFill>
          <a:blip r:embed="rId14"/>
          <a:stretch>
            <a:fillRect/>
          </a:stretch>
        </p:blipFill>
        <p:spPr>
          <a:xfrm>
            <a:off x="312888" y="4389542"/>
            <a:ext cx="2170166" cy="2301457"/>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C5796C96-B008-4270-96B7-6A2750C809C2}"/>
              </a:ext>
            </a:extLst>
          </p:cNvPr>
          <p:cNvSpPr txBox="1"/>
          <p:nvPr/>
        </p:nvSpPr>
        <p:spPr>
          <a:xfrm>
            <a:off x="316642" y="4389542"/>
            <a:ext cx="914400" cy="369332"/>
          </a:xfrm>
          <a:prstGeom prst="rect">
            <a:avLst/>
          </a:prstGeom>
          <a:noFill/>
        </p:spPr>
        <p:txBody>
          <a:bodyPr wrap="square" rtlCol="0">
            <a:spAutoFit/>
          </a:bodyPr>
          <a:lstStyle/>
          <a:p>
            <a:r>
              <a:rPr lang="en-AU" dirty="0"/>
              <a:t>NICER</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D9D57C3-5CF4-47C2-BCE5-3E0634DA8364}"/>
                  </a:ext>
                </a:extLst>
              </p:cNvPr>
              <p:cNvSpPr txBox="1"/>
              <p:nvPr/>
            </p:nvSpPr>
            <p:spPr>
              <a:xfrm>
                <a:off x="3181005" y="3442504"/>
                <a:ext cx="6013758" cy="461665"/>
              </a:xfrm>
              <a:prstGeom prst="rect">
                <a:avLst/>
              </a:prstGeom>
              <a:solidFill>
                <a:srgbClr val="FF0000"/>
              </a:solidFill>
              <a:ln>
                <a:noFill/>
              </a:ln>
              <a:effectLst>
                <a:outerShdw blurRad="50800" dist="38100" dir="2700000" algn="tl" rotWithShape="0">
                  <a:prstClr val="black">
                    <a:alpha val="40000"/>
                  </a:prstClr>
                </a:outerShdw>
              </a:effectLst>
            </p:spPr>
            <p:txBody>
              <a:bodyPr wrap="square" rtlCol="0">
                <a:spAutoFit/>
              </a:bodyPr>
              <a:lstStyle/>
              <a:p>
                <a:pPr algn="ctr"/>
                <a:r>
                  <a:rPr lang="en-AU" sz="2400" b="0" dirty="0">
                    <a:solidFill>
                      <a:schemeClr val="bg1"/>
                    </a:solidFill>
                    <a:latin typeface="+mj-lt"/>
                  </a:rPr>
                  <a:t>Acceleration timescale</a:t>
                </a:r>
                <a:r>
                  <a:rPr lang="en-AU" sz="2400" b="0" dirty="0">
                    <a:solidFill>
                      <a:schemeClr val="bg1"/>
                    </a:solidFill>
                  </a:rPr>
                  <a:t>: </a:t>
                </a:r>
                <a14:m>
                  <m:oMath xmlns:m="http://schemas.openxmlformats.org/officeDocument/2006/math">
                    <m:sSub>
                      <m:sSubPr>
                        <m:ctrlPr>
                          <a:rPr lang="en-AU" sz="2400" b="0" i="1" smtClean="0">
                            <a:solidFill>
                              <a:schemeClr val="bg1"/>
                            </a:solidFill>
                            <a:latin typeface="Cambria Math" panose="02040503050406030204" pitchFamily="18" charset="0"/>
                          </a:rPr>
                        </m:ctrlPr>
                      </m:sSubPr>
                      <m:e>
                        <m:r>
                          <a:rPr lang="en-AU" sz="2400" b="0" i="1" smtClean="0">
                            <a:solidFill>
                              <a:schemeClr val="bg1"/>
                            </a:solidFill>
                            <a:latin typeface="Cambria Math" panose="02040503050406030204" pitchFamily="18" charset="0"/>
                          </a:rPr>
                          <m:t>𝜏</m:t>
                        </m:r>
                      </m:e>
                      <m:sub>
                        <m:r>
                          <m:rPr>
                            <m:sty m:val="p"/>
                          </m:rPr>
                          <a:rPr lang="en-AU" sz="2400" b="0" i="0" smtClean="0">
                            <a:solidFill>
                              <a:schemeClr val="bg1"/>
                            </a:solidFill>
                            <a:latin typeface="Cambria Math" panose="02040503050406030204" pitchFamily="18" charset="0"/>
                          </a:rPr>
                          <m:t>acc</m:t>
                        </m:r>
                      </m:sub>
                    </m:sSub>
                    <m:r>
                      <a:rPr lang="en-AU" sz="2400" b="0" i="1" smtClean="0">
                        <a:solidFill>
                          <a:schemeClr val="bg1"/>
                        </a:solidFill>
                        <a:latin typeface="Cambria Math" panose="02040503050406030204" pitchFamily="18" charset="0"/>
                      </a:rPr>
                      <m:t>~0.1</m:t>
                    </m:r>
                    <m:r>
                      <a:rPr lang="en-AU" sz="2400" b="0" i="0" smtClean="0">
                        <a:solidFill>
                          <a:schemeClr val="bg1"/>
                        </a:solidFill>
                        <a:latin typeface="Cambria Math" panose="02040503050406030204" pitchFamily="18" charset="0"/>
                      </a:rPr>
                      <m:t>−100</m:t>
                    </m:r>
                  </m:oMath>
                </a14:m>
                <a:r>
                  <a:rPr lang="en-AU" sz="2400" dirty="0">
                    <a:solidFill>
                      <a:schemeClr val="bg1"/>
                    </a:solidFill>
                    <a:latin typeface="+mj-lt"/>
                  </a:rPr>
                  <a:t> yr</a:t>
                </a:r>
              </a:p>
            </p:txBody>
          </p:sp>
        </mc:Choice>
        <mc:Fallback xmlns="">
          <p:sp>
            <p:nvSpPr>
              <p:cNvPr id="30" name="TextBox 29">
                <a:extLst>
                  <a:ext uri="{FF2B5EF4-FFF2-40B4-BE49-F238E27FC236}">
                    <a16:creationId xmlns:a16="http://schemas.microsoft.com/office/drawing/2014/main" id="{3D9D57C3-5CF4-47C2-BCE5-3E0634DA8364}"/>
                  </a:ext>
                </a:extLst>
              </p:cNvPr>
              <p:cNvSpPr txBox="1">
                <a:spLocks noRot="1" noChangeAspect="1" noMove="1" noResize="1" noEditPoints="1" noAdjustHandles="1" noChangeArrowheads="1" noChangeShapeType="1" noTextEdit="1"/>
              </p:cNvSpPr>
              <p:nvPr/>
            </p:nvSpPr>
            <p:spPr>
              <a:xfrm>
                <a:off x="3181005" y="3442504"/>
                <a:ext cx="6013758" cy="461665"/>
              </a:xfrm>
              <a:prstGeom prst="rect">
                <a:avLst/>
              </a:prstGeom>
              <a:blipFill>
                <a:blip r:embed="rId15"/>
                <a:stretch>
                  <a:fillRect/>
                </a:stretch>
              </a:blipFill>
              <a:ln>
                <a:noFill/>
              </a:ln>
              <a:effectLst>
                <a:outerShdw blurRad="50800" dist="38100" dir="2700000" algn="tl" rotWithShape="0">
                  <a:prstClr val="black">
                    <a:alpha val="40000"/>
                  </a:prstClr>
                </a:outerShdw>
              </a:effectLst>
            </p:spPr>
            <p:txBody>
              <a:bodyPr/>
              <a:lstStyle/>
              <a:p>
                <a:r>
                  <a:rPr lang="en-AU">
                    <a:noFill/>
                  </a:rPr>
                  <a:t> </a:t>
                </a:r>
              </a:p>
            </p:txBody>
          </p:sp>
        </mc:Fallback>
      </mc:AlternateContent>
      <p:pic>
        <p:nvPicPr>
          <p:cNvPr id="6" name="図 5">
            <a:extLst>
              <a:ext uri="{FF2B5EF4-FFF2-40B4-BE49-F238E27FC236}">
                <a16:creationId xmlns:a16="http://schemas.microsoft.com/office/drawing/2014/main" id="{AB28FB86-52E0-10A3-9FF2-EC1B16238622}"/>
              </a:ext>
            </a:extLst>
          </p:cNvPr>
          <p:cNvPicPr>
            <a:picLocks noChangeAspect="1"/>
          </p:cNvPicPr>
          <p:nvPr/>
        </p:nvPicPr>
        <p:blipFill>
          <a:blip r:embed="rId16"/>
          <a:stretch>
            <a:fillRect/>
          </a:stretch>
        </p:blipFill>
        <p:spPr>
          <a:xfrm>
            <a:off x="4283504" y="5972827"/>
            <a:ext cx="4333745" cy="851037"/>
          </a:xfrm>
          <a:prstGeom prst="rect">
            <a:avLst/>
          </a:prstGeom>
        </p:spPr>
      </p:pic>
    </p:spTree>
    <p:extLst>
      <p:ext uri="{BB962C8B-B14F-4D97-AF65-F5344CB8AC3E}">
        <p14:creationId xmlns:p14="http://schemas.microsoft.com/office/powerpoint/2010/main" val="37004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6E478-9D2F-40C4-918C-E51938A0F82C}"/>
              </a:ext>
            </a:extLst>
          </p:cNvPr>
          <p:cNvSpPr>
            <a:spLocks noGrp="1"/>
          </p:cNvSpPr>
          <p:nvPr>
            <p:ph type="title"/>
          </p:nvPr>
        </p:nvSpPr>
        <p:spPr>
          <a:xfrm>
            <a:off x="838200" y="-3991"/>
            <a:ext cx="10515600" cy="1325563"/>
          </a:xfrm>
        </p:spPr>
        <p:txBody>
          <a:bodyPr/>
          <a:lstStyle/>
          <a:p>
            <a:r>
              <a:rPr lang="en-AU" dirty="0"/>
              <a:t>Are NS kicks instantaneous?</a:t>
            </a:r>
          </a:p>
        </p:txBody>
      </p:sp>
      <p:pic>
        <p:nvPicPr>
          <p:cNvPr id="4" name="Content Placeholder 3">
            <a:extLst>
              <a:ext uri="{FF2B5EF4-FFF2-40B4-BE49-F238E27FC236}">
                <a16:creationId xmlns:a16="http://schemas.microsoft.com/office/drawing/2014/main" id="{A06B2C40-E664-4520-A2F5-D04EB31BA7BD}"/>
              </a:ext>
            </a:extLst>
          </p:cNvPr>
          <p:cNvPicPr>
            <a:picLocks noGrp="1" noChangeAspect="1"/>
          </p:cNvPicPr>
          <p:nvPr>
            <p:ph idx="1"/>
          </p:nvPr>
        </p:nvPicPr>
        <p:blipFill rotWithShape="1">
          <a:blip r:embed="rId2"/>
          <a:srcRect b="4110"/>
          <a:stretch/>
        </p:blipFill>
        <p:spPr>
          <a:xfrm>
            <a:off x="838200" y="1439731"/>
            <a:ext cx="5786451" cy="4172504"/>
          </a:xfrm>
          <a:prstGeom prst="rect">
            <a:avLst/>
          </a:prstGeom>
        </p:spPr>
      </p:pic>
      <p:sp>
        <p:nvSpPr>
          <p:cNvPr id="5" name="TextBox 4">
            <a:extLst>
              <a:ext uri="{FF2B5EF4-FFF2-40B4-BE49-F238E27FC236}">
                <a16:creationId xmlns:a16="http://schemas.microsoft.com/office/drawing/2014/main" id="{A4219EA7-3272-490E-863E-01E47DC60A89}"/>
              </a:ext>
            </a:extLst>
          </p:cNvPr>
          <p:cNvSpPr txBox="1"/>
          <p:nvPr/>
        </p:nvSpPr>
        <p:spPr>
          <a:xfrm>
            <a:off x="1551963" y="1098958"/>
            <a:ext cx="4500848" cy="369332"/>
          </a:xfrm>
          <a:prstGeom prst="rect">
            <a:avLst/>
          </a:prstGeom>
          <a:noFill/>
        </p:spPr>
        <p:txBody>
          <a:bodyPr wrap="none" rtlCol="0">
            <a:spAutoFit/>
          </a:bodyPr>
          <a:lstStyle/>
          <a:p>
            <a:r>
              <a:rPr lang="en-AU" dirty="0"/>
              <a:t>NS binary periods from the ATNF catalogue</a:t>
            </a:r>
          </a:p>
        </p:txBody>
      </p:sp>
      <p:sp>
        <p:nvSpPr>
          <p:cNvPr id="6" name="Rectangle 5">
            <a:extLst>
              <a:ext uri="{FF2B5EF4-FFF2-40B4-BE49-F238E27FC236}">
                <a16:creationId xmlns:a16="http://schemas.microsoft.com/office/drawing/2014/main" id="{534A6D2F-972D-44ED-987E-601A42BC42C5}"/>
              </a:ext>
            </a:extLst>
          </p:cNvPr>
          <p:cNvSpPr/>
          <p:nvPr/>
        </p:nvSpPr>
        <p:spPr>
          <a:xfrm>
            <a:off x="1711354" y="1551963"/>
            <a:ext cx="2902591" cy="3800213"/>
          </a:xfrm>
          <a:prstGeom prst="rect">
            <a:avLst/>
          </a:prstGeom>
          <a:solidFill>
            <a:srgbClr val="4472C4">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Speech Bubble: Rectangle 6">
            <a:extLst>
              <a:ext uri="{FF2B5EF4-FFF2-40B4-BE49-F238E27FC236}">
                <a16:creationId xmlns:a16="http://schemas.microsoft.com/office/drawing/2014/main" id="{F3A047E6-1B19-4E1D-B9F6-1AD24229ED9D}"/>
              </a:ext>
            </a:extLst>
          </p:cNvPr>
          <p:cNvSpPr/>
          <p:nvPr/>
        </p:nvSpPr>
        <p:spPr>
          <a:xfrm>
            <a:off x="4510624" y="1887522"/>
            <a:ext cx="2435459" cy="1241571"/>
          </a:xfrm>
          <a:prstGeom prst="wedgeRectCallout">
            <a:avLst>
              <a:gd name="adj1" fmla="val -64087"/>
              <a:gd name="adj2" fmla="val 10777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t>Most NS binaries have orbital periods less than ~1 </a:t>
            </a:r>
            <a:r>
              <a:rPr lang="en-AU" sz="2000" dirty="0" err="1"/>
              <a:t>yr</a:t>
            </a:r>
            <a:endParaRPr lang="en-AU" sz="2000" dirty="0"/>
          </a:p>
        </p:txBody>
      </p:sp>
      <p:sp>
        <p:nvSpPr>
          <p:cNvPr id="8" name="TextBox 7">
            <a:extLst>
              <a:ext uri="{FF2B5EF4-FFF2-40B4-BE49-F238E27FC236}">
                <a16:creationId xmlns:a16="http://schemas.microsoft.com/office/drawing/2014/main" id="{772DFD5F-B353-4A05-B195-AFC1869EE979}"/>
              </a:ext>
            </a:extLst>
          </p:cNvPr>
          <p:cNvSpPr txBox="1"/>
          <p:nvPr/>
        </p:nvSpPr>
        <p:spPr>
          <a:xfrm>
            <a:off x="2885813" y="5695908"/>
            <a:ext cx="1903085" cy="369332"/>
          </a:xfrm>
          <a:prstGeom prst="rect">
            <a:avLst/>
          </a:prstGeom>
          <a:noFill/>
        </p:spPr>
        <p:txBody>
          <a:bodyPr wrap="none" rtlCol="0">
            <a:spAutoFit/>
          </a:bodyPr>
          <a:lstStyle/>
          <a:p>
            <a:r>
              <a:rPr lang="en-AU" dirty="0"/>
              <a:t>Orbital period (d)</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98F4626-59A6-4210-82BC-7D08E4DF421C}"/>
                  </a:ext>
                </a:extLst>
              </p:cNvPr>
              <p:cNvSpPr txBox="1"/>
              <p:nvPr/>
            </p:nvSpPr>
            <p:spPr>
              <a:xfrm>
                <a:off x="7057917" y="4073711"/>
                <a:ext cx="2491530" cy="646331"/>
              </a:xfrm>
              <a:prstGeom prst="rect">
                <a:avLst/>
              </a:prstGeom>
              <a:noFill/>
            </p:spPr>
            <p:txBody>
              <a:bodyPr wrap="square" rtlCol="0">
                <a:spAutoFit/>
              </a:bodyPr>
              <a:lstStyle/>
              <a:p>
                <a14:m>
                  <m:oMath xmlns:m="http://schemas.openxmlformats.org/officeDocument/2006/math">
                    <m:sSub>
                      <m:sSubPr>
                        <m:ctrlPr>
                          <a:rPr lang="en-AU" sz="3600" b="0" i="1" smtClean="0">
                            <a:latin typeface="Cambria Math" panose="02040503050406030204" pitchFamily="18" charset="0"/>
                          </a:rPr>
                        </m:ctrlPr>
                      </m:sSubPr>
                      <m:e>
                        <m:r>
                          <a:rPr lang="en-AU" sz="3600" b="0" i="1" smtClean="0">
                            <a:latin typeface="Cambria Math" panose="02040503050406030204" pitchFamily="18" charset="0"/>
                          </a:rPr>
                          <m:t>𝜏</m:t>
                        </m:r>
                      </m:e>
                      <m:sub>
                        <m:r>
                          <m:rPr>
                            <m:sty m:val="p"/>
                          </m:rPr>
                          <a:rPr lang="en-AU" sz="3600" b="0" i="0" smtClean="0">
                            <a:latin typeface="Cambria Math" panose="02040503050406030204" pitchFamily="18" charset="0"/>
                          </a:rPr>
                          <m:t>acc</m:t>
                        </m:r>
                      </m:sub>
                    </m:sSub>
                    <m:r>
                      <a:rPr lang="en-AU" sz="3600" b="0" i="1" smtClean="0">
                        <a:latin typeface="Cambria Math" panose="02040503050406030204" pitchFamily="18" charset="0"/>
                      </a:rPr>
                      <m:t>≫</m:t>
                    </m:r>
                    <m:sSub>
                      <m:sSubPr>
                        <m:ctrlPr>
                          <a:rPr lang="en-AU" sz="3600" b="0" i="1" smtClean="0">
                            <a:latin typeface="Cambria Math" panose="02040503050406030204" pitchFamily="18" charset="0"/>
                          </a:rPr>
                        </m:ctrlPr>
                      </m:sSubPr>
                      <m:e>
                        <m:r>
                          <a:rPr lang="en-AU" sz="3600" b="0" i="1" smtClean="0">
                            <a:latin typeface="Cambria Math" panose="02040503050406030204" pitchFamily="18" charset="0"/>
                          </a:rPr>
                          <m:t>𝑃</m:t>
                        </m:r>
                      </m:e>
                      <m:sub>
                        <m:r>
                          <m:rPr>
                            <m:sty m:val="p"/>
                          </m:rPr>
                          <a:rPr lang="en-AU" sz="3600" b="0" i="0" smtClean="0">
                            <a:latin typeface="Cambria Math" panose="02040503050406030204" pitchFamily="18" charset="0"/>
                          </a:rPr>
                          <m:t>orb</m:t>
                        </m:r>
                      </m:sub>
                    </m:sSub>
                  </m:oMath>
                </a14:m>
                <a:r>
                  <a:rPr lang="en-AU" sz="3600" dirty="0"/>
                  <a:t> </a:t>
                </a:r>
              </a:p>
            </p:txBody>
          </p:sp>
        </mc:Choice>
        <mc:Fallback xmlns="">
          <p:sp>
            <p:nvSpPr>
              <p:cNvPr id="9" name="TextBox 8">
                <a:extLst>
                  <a:ext uri="{FF2B5EF4-FFF2-40B4-BE49-F238E27FC236}">
                    <a16:creationId xmlns:a16="http://schemas.microsoft.com/office/drawing/2014/main" id="{C98F4626-59A6-4210-82BC-7D08E4DF421C}"/>
                  </a:ext>
                </a:extLst>
              </p:cNvPr>
              <p:cNvSpPr txBox="1">
                <a:spLocks noRot="1" noChangeAspect="1" noMove="1" noResize="1" noEditPoints="1" noAdjustHandles="1" noChangeArrowheads="1" noChangeShapeType="1" noTextEdit="1"/>
              </p:cNvSpPr>
              <p:nvPr/>
            </p:nvSpPr>
            <p:spPr>
              <a:xfrm>
                <a:off x="7057917" y="4073711"/>
                <a:ext cx="2491530" cy="646331"/>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D58C513-0C5B-4037-A97C-5CFA2FADD422}"/>
                  </a:ext>
                </a:extLst>
              </p:cNvPr>
              <p:cNvSpPr txBox="1"/>
              <p:nvPr/>
            </p:nvSpPr>
            <p:spPr>
              <a:xfrm>
                <a:off x="7057917" y="1990611"/>
                <a:ext cx="2491530" cy="646331"/>
              </a:xfrm>
              <a:prstGeom prst="rect">
                <a:avLst/>
              </a:prstGeom>
              <a:noFill/>
            </p:spPr>
            <p:txBody>
              <a:bodyPr wrap="square" rtlCol="0">
                <a:spAutoFit/>
              </a:bodyPr>
              <a:lstStyle/>
              <a:p>
                <a14:m>
                  <m:oMath xmlns:m="http://schemas.openxmlformats.org/officeDocument/2006/math">
                    <m:sSub>
                      <m:sSubPr>
                        <m:ctrlPr>
                          <a:rPr lang="en-AU" sz="3600" b="0" i="1" smtClean="0">
                            <a:latin typeface="Cambria Math" panose="02040503050406030204" pitchFamily="18" charset="0"/>
                          </a:rPr>
                        </m:ctrlPr>
                      </m:sSubPr>
                      <m:e>
                        <m:r>
                          <a:rPr lang="en-AU" sz="3600" b="0" i="1" smtClean="0">
                            <a:latin typeface="Cambria Math" panose="02040503050406030204" pitchFamily="18" charset="0"/>
                          </a:rPr>
                          <m:t>𝜏</m:t>
                        </m:r>
                      </m:e>
                      <m:sub>
                        <m:r>
                          <m:rPr>
                            <m:sty m:val="p"/>
                          </m:rPr>
                          <a:rPr lang="en-AU" sz="3600" b="0" i="0" smtClean="0">
                            <a:latin typeface="Cambria Math" panose="02040503050406030204" pitchFamily="18" charset="0"/>
                          </a:rPr>
                          <m:t>acc</m:t>
                        </m:r>
                      </m:sub>
                    </m:sSub>
                    <m:r>
                      <a:rPr lang="en-AU" sz="3600" b="0" i="1" smtClean="0">
                        <a:latin typeface="Cambria Math" panose="02040503050406030204" pitchFamily="18" charset="0"/>
                      </a:rPr>
                      <m:t>≪</m:t>
                    </m:r>
                    <m:sSub>
                      <m:sSubPr>
                        <m:ctrlPr>
                          <a:rPr lang="en-AU" sz="3600" b="0" i="1" smtClean="0">
                            <a:latin typeface="Cambria Math" panose="02040503050406030204" pitchFamily="18" charset="0"/>
                          </a:rPr>
                        </m:ctrlPr>
                      </m:sSubPr>
                      <m:e>
                        <m:r>
                          <a:rPr lang="en-AU" sz="3600" b="0" i="1" smtClean="0">
                            <a:latin typeface="Cambria Math" panose="02040503050406030204" pitchFamily="18" charset="0"/>
                          </a:rPr>
                          <m:t>𝑃</m:t>
                        </m:r>
                      </m:e>
                      <m:sub>
                        <m:r>
                          <m:rPr>
                            <m:sty m:val="p"/>
                          </m:rPr>
                          <a:rPr lang="en-AU" sz="3600" b="0" i="0" smtClean="0">
                            <a:latin typeface="Cambria Math" panose="02040503050406030204" pitchFamily="18" charset="0"/>
                          </a:rPr>
                          <m:t>orb</m:t>
                        </m:r>
                      </m:sub>
                    </m:sSub>
                  </m:oMath>
                </a14:m>
                <a:r>
                  <a:rPr lang="en-AU" sz="3600" dirty="0"/>
                  <a:t> </a:t>
                </a:r>
              </a:p>
            </p:txBody>
          </p:sp>
        </mc:Choice>
        <mc:Fallback xmlns="">
          <p:sp>
            <p:nvSpPr>
              <p:cNvPr id="10" name="TextBox 9">
                <a:extLst>
                  <a:ext uri="{FF2B5EF4-FFF2-40B4-BE49-F238E27FC236}">
                    <a16:creationId xmlns:a16="http://schemas.microsoft.com/office/drawing/2014/main" id="{5D58C513-0C5B-4037-A97C-5CFA2FADD422}"/>
                  </a:ext>
                </a:extLst>
              </p:cNvPr>
              <p:cNvSpPr txBox="1">
                <a:spLocks noRot="1" noChangeAspect="1" noMove="1" noResize="1" noEditPoints="1" noAdjustHandles="1" noChangeArrowheads="1" noChangeShapeType="1" noTextEdit="1"/>
              </p:cNvSpPr>
              <p:nvPr/>
            </p:nvSpPr>
            <p:spPr>
              <a:xfrm>
                <a:off x="7057917" y="1990611"/>
                <a:ext cx="2491530" cy="646331"/>
              </a:xfrm>
              <a:prstGeom prst="rect">
                <a:avLst/>
              </a:prstGeom>
              <a:blipFill>
                <a:blip r:embed="rId4"/>
                <a:stretch>
                  <a:fillRect/>
                </a:stretch>
              </a:blipFill>
            </p:spPr>
            <p:txBody>
              <a:bodyPr/>
              <a:lstStyle/>
              <a:p>
                <a:r>
                  <a:rPr lang="en-GB">
                    <a:noFill/>
                  </a:rPr>
                  <a:t> </a:t>
                </a:r>
              </a:p>
            </p:txBody>
          </p:sp>
        </mc:Fallback>
      </mc:AlternateContent>
      <p:sp>
        <p:nvSpPr>
          <p:cNvPr id="11" name="TextBox 10">
            <a:extLst>
              <a:ext uri="{FF2B5EF4-FFF2-40B4-BE49-F238E27FC236}">
                <a16:creationId xmlns:a16="http://schemas.microsoft.com/office/drawing/2014/main" id="{18AF543A-88F3-4916-8B47-4246F24F720C}"/>
              </a:ext>
            </a:extLst>
          </p:cNvPr>
          <p:cNvSpPr txBox="1"/>
          <p:nvPr/>
        </p:nvSpPr>
        <p:spPr>
          <a:xfrm>
            <a:off x="7288643" y="1288877"/>
            <a:ext cx="3892476" cy="523220"/>
          </a:xfrm>
          <a:prstGeom prst="rect">
            <a:avLst/>
          </a:prstGeom>
          <a:noFill/>
        </p:spPr>
        <p:txBody>
          <a:bodyPr wrap="none" rtlCol="0">
            <a:spAutoFit/>
          </a:bodyPr>
          <a:lstStyle/>
          <a:p>
            <a:r>
              <a:rPr lang="en-AU" sz="2800" u="sng" dirty="0"/>
              <a:t>Mainstream kick models</a:t>
            </a:r>
          </a:p>
        </p:txBody>
      </p:sp>
      <p:sp>
        <p:nvSpPr>
          <p:cNvPr id="12" name="TextBox 11">
            <a:extLst>
              <a:ext uri="{FF2B5EF4-FFF2-40B4-BE49-F238E27FC236}">
                <a16:creationId xmlns:a16="http://schemas.microsoft.com/office/drawing/2014/main" id="{C39A077B-B5B5-4DBA-BD6B-24C96CB4EF51}"/>
              </a:ext>
            </a:extLst>
          </p:cNvPr>
          <p:cNvSpPr txBox="1"/>
          <p:nvPr/>
        </p:nvSpPr>
        <p:spPr>
          <a:xfrm>
            <a:off x="7288643" y="3275635"/>
            <a:ext cx="3077446" cy="523220"/>
          </a:xfrm>
          <a:prstGeom prst="rect">
            <a:avLst/>
          </a:prstGeom>
          <a:noFill/>
        </p:spPr>
        <p:txBody>
          <a:bodyPr wrap="none" rtlCol="0">
            <a:spAutoFit/>
          </a:bodyPr>
          <a:lstStyle/>
          <a:p>
            <a:r>
              <a:rPr lang="en-AU" sz="2800" u="sng" dirty="0"/>
              <a:t>Rocket-like models</a:t>
            </a:r>
          </a:p>
        </p:txBody>
      </p:sp>
      <p:sp>
        <p:nvSpPr>
          <p:cNvPr id="13" name="TextBox 12">
            <a:extLst>
              <a:ext uri="{FF2B5EF4-FFF2-40B4-BE49-F238E27FC236}">
                <a16:creationId xmlns:a16="http://schemas.microsoft.com/office/drawing/2014/main" id="{CD5D7FD3-05FF-4605-9FB5-99BF82F05FE9}"/>
              </a:ext>
            </a:extLst>
          </p:cNvPr>
          <p:cNvSpPr txBox="1"/>
          <p:nvPr/>
        </p:nvSpPr>
        <p:spPr>
          <a:xfrm>
            <a:off x="6768908" y="5635706"/>
            <a:ext cx="5074558" cy="954107"/>
          </a:xfrm>
          <a:prstGeom prst="rect">
            <a:avLst/>
          </a:prstGeom>
          <a:solidFill>
            <a:srgbClr val="FF0000"/>
          </a:solidFill>
          <a:ln>
            <a:noFill/>
          </a:ln>
          <a:effectLst>
            <a:outerShdw blurRad="50800" dist="38100" dir="2700000" algn="tl" rotWithShape="0">
              <a:prstClr val="black">
                <a:alpha val="40000"/>
              </a:prstClr>
            </a:outerShdw>
          </a:effectLst>
        </p:spPr>
        <p:txBody>
          <a:bodyPr wrap="square" rtlCol="0">
            <a:spAutoFit/>
          </a:bodyPr>
          <a:lstStyle/>
          <a:p>
            <a:pPr algn="ctr"/>
            <a:r>
              <a:rPr lang="en-AU" sz="2800" b="0" dirty="0">
                <a:solidFill>
                  <a:schemeClr val="bg1"/>
                </a:solidFill>
                <a:latin typeface="+mj-lt"/>
              </a:rPr>
              <a:t>What happens if the kick is not instantaneous?</a:t>
            </a:r>
            <a:endParaRPr lang="en-AU" sz="2800" dirty="0">
              <a:solidFill>
                <a:schemeClr val="bg1"/>
              </a:solidFill>
              <a:latin typeface="+mj-lt"/>
            </a:endParaRPr>
          </a:p>
        </p:txBody>
      </p:sp>
      <p:pic>
        <p:nvPicPr>
          <p:cNvPr id="16" name="Picture 15">
            <a:extLst>
              <a:ext uri="{FF2B5EF4-FFF2-40B4-BE49-F238E27FC236}">
                <a16:creationId xmlns:a16="http://schemas.microsoft.com/office/drawing/2014/main" id="{EE83DB1A-FFAA-4970-8B84-FC9E678FAF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1281" y="1838866"/>
            <a:ext cx="2339203" cy="1349915"/>
          </a:xfrm>
          <a:prstGeom prst="rect">
            <a:avLst/>
          </a:prstGeom>
        </p:spPr>
      </p:pic>
      <p:pic>
        <p:nvPicPr>
          <p:cNvPr id="18" name="Picture 17">
            <a:extLst>
              <a:ext uri="{FF2B5EF4-FFF2-40B4-BE49-F238E27FC236}">
                <a16:creationId xmlns:a16="http://schemas.microsoft.com/office/drawing/2014/main" id="{4102F75D-5F93-4960-A88F-789E2EE35F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5019" y="3852280"/>
            <a:ext cx="2311726" cy="1299190"/>
          </a:xfrm>
          <a:prstGeom prst="rect">
            <a:avLst/>
          </a:prstGeom>
        </p:spPr>
      </p:pic>
      <p:sp>
        <p:nvSpPr>
          <p:cNvPr id="3" name="テキスト ボックス 2">
            <a:extLst>
              <a:ext uri="{FF2B5EF4-FFF2-40B4-BE49-F238E27FC236}">
                <a16:creationId xmlns:a16="http://schemas.microsoft.com/office/drawing/2014/main" id="{24E8DCEC-9E3E-B6C4-2B54-C2945E810E2D}"/>
              </a:ext>
            </a:extLst>
          </p:cNvPr>
          <p:cNvSpPr txBox="1"/>
          <p:nvPr/>
        </p:nvSpPr>
        <p:spPr>
          <a:xfrm>
            <a:off x="7242099" y="2573675"/>
            <a:ext cx="579005" cy="369332"/>
          </a:xfrm>
          <a:prstGeom prst="rect">
            <a:avLst/>
          </a:prstGeom>
          <a:noFill/>
        </p:spPr>
        <p:txBody>
          <a:bodyPr wrap="none" rtlCol="0">
            <a:spAutoFit/>
          </a:bodyPr>
          <a:lstStyle/>
          <a:p>
            <a:r>
              <a:rPr kumimoji="1" lang="en-US" altLang="ja-JP" dirty="0"/>
              <a:t>(~s)</a:t>
            </a:r>
            <a:endParaRPr kumimoji="1" lang="ja-JP" altLang="en-US" dirty="0"/>
          </a:p>
        </p:txBody>
      </p:sp>
      <p:sp>
        <p:nvSpPr>
          <p:cNvPr id="14" name="テキスト ボックス 13">
            <a:extLst>
              <a:ext uri="{FF2B5EF4-FFF2-40B4-BE49-F238E27FC236}">
                <a16:creationId xmlns:a16="http://schemas.microsoft.com/office/drawing/2014/main" id="{870452BF-2972-BEEA-D340-533FDE1AAB12}"/>
              </a:ext>
            </a:extLst>
          </p:cNvPr>
          <p:cNvSpPr txBox="1"/>
          <p:nvPr/>
        </p:nvSpPr>
        <p:spPr>
          <a:xfrm>
            <a:off x="7194811" y="4714519"/>
            <a:ext cx="673582" cy="369332"/>
          </a:xfrm>
          <a:prstGeom prst="rect">
            <a:avLst/>
          </a:prstGeom>
          <a:noFill/>
        </p:spPr>
        <p:txBody>
          <a:bodyPr wrap="none" rtlCol="0">
            <a:spAutoFit/>
          </a:bodyPr>
          <a:lstStyle/>
          <a:p>
            <a:r>
              <a:rPr kumimoji="1" lang="en-US" altLang="ja-JP" dirty="0"/>
              <a:t>(~yr)</a:t>
            </a:r>
            <a:endParaRPr kumimoji="1" lang="ja-JP" altLang="en-US" dirty="0"/>
          </a:p>
        </p:txBody>
      </p:sp>
    </p:spTree>
    <p:extLst>
      <p:ext uri="{BB962C8B-B14F-4D97-AF65-F5344CB8AC3E}">
        <p14:creationId xmlns:p14="http://schemas.microsoft.com/office/powerpoint/2010/main" val="159948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P spid="11" grpId="0"/>
      <p:bldP spid="12" grpId="0"/>
      <p:bldP spid="13" grpId="0" animBg="1"/>
      <p:bldP spid="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B5B687D-8B70-4954-96E8-7A8B36C85A5A}"/>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151" t="24793" r="28569" b="33539"/>
          <a:stretch/>
        </p:blipFill>
        <p:spPr>
          <a:xfrm rot="15948363">
            <a:off x="6291521" y="1708658"/>
            <a:ext cx="550751" cy="530240"/>
          </a:xfrm>
          <a:prstGeom prst="rect">
            <a:avLst/>
          </a:prstGeom>
        </p:spPr>
      </p:pic>
      <p:sp>
        <p:nvSpPr>
          <p:cNvPr id="2" name="Title 1">
            <a:extLst>
              <a:ext uri="{FF2B5EF4-FFF2-40B4-BE49-F238E27FC236}">
                <a16:creationId xmlns:a16="http://schemas.microsoft.com/office/drawing/2014/main" id="{7C2B2E62-06BD-438C-BE0F-9698F059C6C3}"/>
              </a:ext>
            </a:extLst>
          </p:cNvPr>
          <p:cNvSpPr>
            <a:spLocks noGrp="1"/>
          </p:cNvSpPr>
          <p:nvPr>
            <p:ph type="title"/>
          </p:nvPr>
        </p:nvSpPr>
        <p:spPr>
          <a:xfrm>
            <a:off x="838200" y="0"/>
            <a:ext cx="10515600" cy="1325563"/>
          </a:xfrm>
        </p:spPr>
        <p:txBody>
          <a:bodyPr/>
          <a:lstStyle/>
          <a:p>
            <a:r>
              <a:rPr lang="en-GB" dirty="0"/>
              <a:t>Analytic solution for rocket binaries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A72A0ED-5DBB-4913-BFF4-456D67FCE85A}"/>
                  </a:ext>
                </a:extLst>
              </p:cNvPr>
              <p:cNvSpPr txBox="1"/>
              <p:nvPr/>
            </p:nvSpPr>
            <p:spPr>
              <a:xfrm>
                <a:off x="831882" y="1238627"/>
                <a:ext cx="4414798" cy="2092881"/>
              </a:xfrm>
              <a:prstGeom prst="rect">
                <a:avLst/>
              </a:prstGeom>
              <a:noFill/>
            </p:spPr>
            <p:txBody>
              <a:bodyPr wrap="none" lIns="0" tIns="0" rIns="0" bIns="0" rtlCol="0">
                <a:spAutoFit/>
              </a:bodyPr>
              <a:lstStyle/>
              <a:p>
                <a:r>
                  <a:rPr lang="en-GB" sz="2800" b="0" u="sng" dirty="0">
                    <a:latin typeface="+mj-lt"/>
                  </a:rPr>
                  <a:t>Equation of motion</a:t>
                </a:r>
              </a:p>
              <a:p>
                <a:pPr/>
                <a14:m>
                  <m:oMathPara xmlns:m="http://schemas.openxmlformats.org/officeDocument/2006/math">
                    <m:oMathParaPr>
                      <m:jc m:val="left"/>
                    </m:oMathParaPr>
                    <m:oMath xmlns:m="http://schemas.openxmlformats.org/officeDocument/2006/math">
                      <m:sSub>
                        <m:sSubPr>
                          <m:ctrlPr>
                            <a:rPr lang="en-GB" sz="3600" b="0" i="1" smtClean="0">
                              <a:latin typeface="Cambria Math" panose="02040503050406030204" pitchFamily="18" charset="0"/>
                            </a:rPr>
                          </m:ctrlPr>
                        </m:sSubPr>
                        <m:e>
                          <m:r>
                            <a:rPr lang="en-GB" sz="3600" b="0" i="1" smtClean="0">
                              <a:latin typeface="Cambria Math" panose="02040503050406030204" pitchFamily="18" charset="0"/>
                            </a:rPr>
                            <m:t>𝑚</m:t>
                          </m:r>
                        </m:e>
                        <m:sub>
                          <m:r>
                            <a:rPr lang="en-GB" sz="3600" b="0" i="1" smtClean="0">
                              <a:latin typeface="Cambria Math" panose="02040503050406030204" pitchFamily="18" charset="0"/>
                            </a:rPr>
                            <m:t>1</m:t>
                          </m:r>
                        </m:sub>
                      </m:sSub>
                      <m:sSub>
                        <m:sSubPr>
                          <m:ctrlPr>
                            <a:rPr lang="en-GB" sz="3600" b="0" i="1" smtClean="0">
                              <a:latin typeface="Cambria Math" panose="02040503050406030204" pitchFamily="18" charset="0"/>
                            </a:rPr>
                          </m:ctrlPr>
                        </m:sSubPr>
                        <m:e>
                          <m:acc>
                            <m:accPr>
                              <m:chr m:val="̈"/>
                              <m:ctrlPr>
                                <a:rPr lang="en-GB" sz="3600" b="1" i="1" smtClean="0">
                                  <a:latin typeface="Cambria Math" panose="02040503050406030204" pitchFamily="18" charset="0"/>
                                </a:rPr>
                              </m:ctrlPr>
                            </m:accPr>
                            <m:e>
                              <m:r>
                                <a:rPr lang="en-GB" sz="3600" b="1" i="1" smtClean="0">
                                  <a:latin typeface="Cambria Math" panose="02040503050406030204" pitchFamily="18" charset="0"/>
                                </a:rPr>
                                <m:t>𝒓</m:t>
                              </m:r>
                            </m:e>
                          </m:acc>
                        </m:e>
                        <m:sub>
                          <m:r>
                            <a:rPr lang="en-GB" sz="3600" b="0" i="1" smtClean="0">
                              <a:latin typeface="Cambria Math" panose="02040503050406030204" pitchFamily="18" charset="0"/>
                            </a:rPr>
                            <m:t>1</m:t>
                          </m:r>
                        </m:sub>
                      </m:sSub>
                      <m:r>
                        <a:rPr lang="en-GB" sz="3600" b="0" i="1" smtClean="0">
                          <a:latin typeface="Cambria Math" panose="02040503050406030204" pitchFamily="18" charset="0"/>
                        </a:rPr>
                        <m:t>=</m:t>
                      </m:r>
                      <m:sSub>
                        <m:sSubPr>
                          <m:ctrlPr>
                            <a:rPr lang="en-GB" sz="3600" b="0" i="1" smtClean="0">
                              <a:latin typeface="Cambria Math" panose="02040503050406030204" pitchFamily="18" charset="0"/>
                            </a:rPr>
                          </m:ctrlPr>
                        </m:sSubPr>
                        <m:e>
                          <m:r>
                            <a:rPr lang="en-GB" sz="3600" b="1" i="1" smtClean="0">
                              <a:latin typeface="Cambria Math" panose="02040503050406030204" pitchFamily="18" charset="0"/>
                            </a:rPr>
                            <m:t>𝑭</m:t>
                          </m:r>
                        </m:e>
                        <m:sub>
                          <m:r>
                            <a:rPr lang="en-GB" sz="3600" b="0" i="1" smtClean="0">
                              <a:latin typeface="Cambria Math" panose="02040503050406030204" pitchFamily="18" charset="0"/>
                            </a:rPr>
                            <m:t>12</m:t>
                          </m:r>
                        </m:sub>
                      </m:sSub>
                      <m:r>
                        <a:rPr lang="en-GB" sz="3600" b="0" i="1" smtClean="0">
                          <a:latin typeface="Cambria Math" panose="02040503050406030204" pitchFamily="18" charset="0"/>
                        </a:rPr>
                        <m:t>+</m:t>
                      </m:r>
                      <m:sSub>
                        <m:sSubPr>
                          <m:ctrlPr>
                            <a:rPr lang="en-GB" sz="3600" b="0" i="1" smtClean="0">
                              <a:latin typeface="Cambria Math" panose="02040503050406030204" pitchFamily="18" charset="0"/>
                            </a:rPr>
                          </m:ctrlPr>
                        </m:sSubPr>
                        <m:e>
                          <m:r>
                            <a:rPr lang="en-GB" sz="3600" b="0" i="1" smtClean="0">
                              <a:latin typeface="Cambria Math" panose="02040503050406030204" pitchFamily="18" charset="0"/>
                            </a:rPr>
                            <m:t>𝑚</m:t>
                          </m:r>
                        </m:e>
                        <m:sub>
                          <m:r>
                            <a:rPr lang="en-GB" sz="3600" b="0" i="1" smtClean="0">
                              <a:latin typeface="Cambria Math" panose="02040503050406030204" pitchFamily="18" charset="0"/>
                            </a:rPr>
                            <m:t>1</m:t>
                          </m:r>
                        </m:sub>
                      </m:sSub>
                      <m:sSub>
                        <m:sSubPr>
                          <m:ctrlPr>
                            <a:rPr lang="en-GB" sz="3600" b="0" i="1" smtClean="0">
                              <a:latin typeface="Cambria Math" panose="02040503050406030204" pitchFamily="18" charset="0"/>
                            </a:rPr>
                          </m:ctrlPr>
                        </m:sSubPr>
                        <m:e>
                          <m:r>
                            <a:rPr lang="en-GB" sz="3600" b="1" i="1" smtClean="0">
                              <a:latin typeface="Cambria Math" panose="02040503050406030204" pitchFamily="18" charset="0"/>
                            </a:rPr>
                            <m:t>𝒂</m:t>
                          </m:r>
                        </m:e>
                        <m:sub>
                          <m:r>
                            <m:rPr>
                              <m:sty m:val="p"/>
                            </m:rPr>
                            <a:rPr lang="en-GB" sz="3600" b="0" i="0" smtClean="0">
                              <a:latin typeface="Cambria Math" panose="02040503050406030204" pitchFamily="18" charset="0"/>
                            </a:rPr>
                            <m:t>roc</m:t>
                          </m:r>
                        </m:sub>
                      </m:sSub>
                    </m:oMath>
                    <m:oMath xmlns:m="http://schemas.openxmlformats.org/officeDocument/2006/math">
                      <m:sSub>
                        <m:sSubPr>
                          <m:ctrlPr>
                            <a:rPr lang="en-GB" sz="3600" b="0" i="1" smtClean="0">
                              <a:latin typeface="Cambria Math" panose="02040503050406030204" pitchFamily="18" charset="0"/>
                            </a:rPr>
                          </m:ctrlPr>
                        </m:sSubPr>
                        <m:e>
                          <m:r>
                            <a:rPr lang="en-GB" sz="3600" b="0" i="1" smtClean="0">
                              <a:latin typeface="Cambria Math" panose="02040503050406030204" pitchFamily="18" charset="0"/>
                            </a:rPr>
                            <m:t>𝑚</m:t>
                          </m:r>
                        </m:e>
                        <m:sub>
                          <m:r>
                            <a:rPr lang="en-GB" sz="3600" b="0" i="1" smtClean="0">
                              <a:latin typeface="Cambria Math" panose="02040503050406030204" pitchFamily="18" charset="0"/>
                            </a:rPr>
                            <m:t>2</m:t>
                          </m:r>
                        </m:sub>
                      </m:sSub>
                      <m:sSub>
                        <m:sSubPr>
                          <m:ctrlPr>
                            <a:rPr lang="en-GB" sz="3600" b="0" i="1" smtClean="0">
                              <a:latin typeface="Cambria Math" panose="02040503050406030204" pitchFamily="18" charset="0"/>
                            </a:rPr>
                          </m:ctrlPr>
                        </m:sSubPr>
                        <m:e>
                          <m:acc>
                            <m:accPr>
                              <m:chr m:val="̈"/>
                              <m:ctrlPr>
                                <a:rPr lang="en-GB" sz="3600" b="1" i="1" smtClean="0">
                                  <a:latin typeface="Cambria Math" panose="02040503050406030204" pitchFamily="18" charset="0"/>
                                </a:rPr>
                              </m:ctrlPr>
                            </m:accPr>
                            <m:e>
                              <m:r>
                                <a:rPr lang="en-GB" sz="3600" b="1" i="1" smtClean="0">
                                  <a:latin typeface="Cambria Math" panose="02040503050406030204" pitchFamily="18" charset="0"/>
                                </a:rPr>
                                <m:t>𝒓</m:t>
                              </m:r>
                            </m:e>
                          </m:acc>
                        </m:e>
                        <m:sub>
                          <m:r>
                            <a:rPr lang="en-GB" sz="3600" b="0" i="1" smtClean="0">
                              <a:latin typeface="Cambria Math" panose="02040503050406030204" pitchFamily="18" charset="0"/>
                            </a:rPr>
                            <m:t>2</m:t>
                          </m:r>
                        </m:sub>
                      </m:sSub>
                      <m:r>
                        <a:rPr lang="en-GB" sz="3600" b="0" i="1" smtClean="0">
                          <a:latin typeface="Cambria Math" panose="02040503050406030204" pitchFamily="18" charset="0"/>
                        </a:rPr>
                        <m:t>=</m:t>
                      </m:r>
                      <m:sSub>
                        <m:sSubPr>
                          <m:ctrlPr>
                            <a:rPr lang="en-GB" sz="3600" b="0" i="1" smtClean="0">
                              <a:latin typeface="Cambria Math" panose="02040503050406030204" pitchFamily="18" charset="0"/>
                            </a:rPr>
                          </m:ctrlPr>
                        </m:sSubPr>
                        <m:e>
                          <m:r>
                            <a:rPr lang="en-GB" sz="3600" b="1" i="1" smtClean="0">
                              <a:latin typeface="Cambria Math" panose="02040503050406030204" pitchFamily="18" charset="0"/>
                            </a:rPr>
                            <m:t>𝑭</m:t>
                          </m:r>
                        </m:e>
                        <m:sub>
                          <m:r>
                            <a:rPr lang="en-GB" sz="3600" b="0" i="1" smtClean="0">
                              <a:latin typeface="Cambria Math" panose="02040503050406030204" pitchFamily="18" charset="0"/>
                            </a:rPr>
                            <m:t>21</m:t>
                          </m:r>
                        </m:sub>
                      </m:sSub>
                    </m:oMath>
                  </m:oMathPara>
                </a14:m>
                <a:endParaRPr lang="en-GB" sz="3600" b="0" dirty="0"/>
              </a:p>
              <a:p>
                <a:endParaRPr lang="en-GB" sz="3600" b="0" dirty="0"/>
              </a:p>
            </p:txBody>
          </p:sp>
        </mc:Choice>
        <mc:Fallback xmlns="">
          <p:sp>
            <p:nvSpPr>
              <p:cNvPr id="4" name="TextBox 3">
                <a:extLst>
                  <a:ext uri="{FF2B5EF4-FFF2-40B4-BE49-F238E27FC236}">
                    <a16:creationId xmlns:a16="http://schemas.microsoft.com/office/drawing/2014/main" id="{3A72A0ED-5DBB-4913-BFF4-456D67FCE85A}"/>
                  </a:ext>
                </a:extLst>
              </p:cNvPr>
              <p:cNvSpPr txBox="1">
                <a:spLocks noRot="1" noChangeAspect="1" noMove="1" noResize="1" noEditPoints="1" noAdjustHandles="1" noChangeArrowheads="1" noChangeShapeType="1" noTextEdit="1"/>
              </p:cNvSpPr>
              <p:nvPr/>
            </p:nvSpPr>
            <p:spPr>
              <a:xfrm>
                <a:off x="831882" y="1238627"/>
                <a:ext cx="4414798" cy="2092881"/>
              </a:xfrm>
              <a:prstGeom prst="rect">
                <a:avLst/>
              </a:prstGeom>
              <a:blipFill>
                <a:blip r:embed="rId3"/>
                <a:stretch>
                  <a:fillRect l="-4828" t="-52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783C849-08E8-4B11-B0B7-EA7B56755CAA}"/>
                  </a:ext>
                </a:extLst>
              </p:cNvPr>
              <p:cNvSpPr txBox="1"/>
              <p:nvPr/>
            </p:nvSpPr>
            <p:spPr>
              <a:xfrm>
                <a:off x="6792591" y="2720706"/>
                <a:ext cx="4845467" cy="213821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3200" b="0" i="1" smtClean="0">
                              <a:latin typeface="Cambria Math" panose="02040503050406030204" pitchFamily="18" charset="0"/>
                            </a:rPr>
                          </m:ctrlPr>
                        </m:sSubPr>
                        <m:e>
                          <m:r>
                            <a:rPr lang="en-GB" sz="3200" b="1" i="1" smtClean="0">
                              <a:latin typeface="Cambria Math" panose="02040503050406030204" pitchFamily="18" charset="0"/>
                            </a:rPr>
                            <m:t>𝑭</m:t>
                          </m:r>
                        </m:e>
                        <m:sub>
                          <m:r>
                            <a:rPr lang="en-GB" sz="3200" b="0" i="1" smtClean="0">
                              <a:latin typeface="Cambria Math" panose="02040503050406030204" pitchFamily="18" charset="0"/>
                            </a:rPr>
                            <m:t>𝑖𝑗</m:t>
                          </m:r>
                        </m:sub>
                      </m:sSub>
                      <m:r>
                        <a:rPr lang="en-GB" sz="3200" b="0" i="1" smtClean="0">
                          <a:latin typeface="Cambria Math" panose="02040503050406030204" pitchFamily="18" charset="0"/>
                        </a:rPr>
                        <m:t>=</m:t>
                      </m:r>
                      <m:f>
                        <m:fPr>
                          <m:ctrlPr>
                            <a:rPr lang="en-GB" sz="3200" b="0" i="1" smtClean="0">
                              <a:latin typeface="Cambria Math" panose="02040503050406030204" pitchFamily="18" charset="0"/>
                            </a:rPr>
                          </m:ctrlPr>
                        </m:fPr>
                        <m:num>
                          <m:r>
                            <a:rPr lang="en-GB" sz="3200" b="0" i="1" smtClean="0">
                              <a:latin typeface="Cambria Math" panose="02040503050406030204" pitchFamily="18" charset="0"/>
                            </a:rPr>
                            <m:t>𝐺</m:t>
                          </m:r>
                          <m:sSub>
                            <m:sSubPr>
                              <m:ctrlPr>
                                <a:rPr lang="en-GB" sz="3200" b="0" i="1" smtClean="0">
                                  <a:latin typeface="Cambria Math" panose="02040503050406030204" pitchFamily="18" charset="0"/>
                                </a:rPr>
                              </m:ctrlPr>
                            </m:sSubPr>
                            <m:e>
                              <m:r>
                                <a:rPr lang="en-GB" sz="3200" b="0" i="1" smtClean="0">
                                  <a:latin typeface="Cambria Math" panose="02040503050406030204" pitchFamily="18" charset="0"/>
                                </a:rPr>
                                <m:t>𝑚</m:t>
                              </m:r>
                            </m:e>
                            <m:sub>
                              <m:r>
                                <a:rPr lang="en-GB" sz="3200" b="0" i="1" smtClean="0">
                                  <a:latin typeface="Cambria Math" panose="02040503050406030204" pitchFamily="18" charset="0"/>
                                </a:rPr>
                                <m:t>𝑖</m:t>
                              </m:r>
                            </m:sub>
                          </m:sSub>
                          <m:sSub>
                            <m:sSubPr>
                              <m:ctrlPr>
                                <a:rPr lang="en-GB" sz="3200" b="0" i="1" smtClean="0">
                                  <a:latin typeface="Cambria Math" panose="02040503050406030204" pitchFamily="18" charset="0"/>
                                </a:rPr>
                              </m:ctrlPr>
                            </m:sSubPr>
                            <m:e>
                              <m:r>
                                <a:rPr lang="en-GB" sz="3200" b="0" i="1" smtClean="0">
                                  <a:latin typeface="Cambria Math" panose="02040503050406030204" pitchFamily="18" charset="0"/>
                                </a:rPr>
                                <m:t>𝑚</m:t>
                              </m:r>
                            </m:e>
                            <m:sub>
                              <m:r>
                                <a:rPr lang="en-GB" sz="3200" b="0" i="1" smtClean="0">
                                  <a:latin typeface="Cambria Math" panose="02040503050406030204" pitchFamily="18" charset="0"/>
                                </a:rPr>
                                <m:t>𝑗</m:t>
                              </m:r>
                            </m:sub>
                          </m:sSub>
                        </m:num>
                        <m:den>
                          <m:sSup>
                            <m:sSupPr>
                              <m:ctrlPr>
                                <a:rPr lang="en-GB" sz="3200" b="0" i="1" smtClean="0">
                                  <a:latin typeface="Cambria Math" panose="02040503050406030204" pitchFamily="18" charset="0"/>
                                </a:rPr>
                              </m:ctrlPr>
                            </m:sSupPr>
                            <m:e>
                              <m:d>
                                <m:dPr>
                                  <m:begChr m:val="|"/>
                                  <m:endChr m:val="|"/>
                                  <m:ctrlPr>
                                    <a:rPr lang="en-GB" sz="3200" b="0" i="1" smtClean="0">
                                      <a:latin typeface="Cambria Math" panose="02040503050406030204" pitchFamily="18" charset="0"/>
                                    </a:rPr>
                                  </m:ctrlPr>
                                </m:dPr>
                                <m:e>
                                  <m:sSub>
                                    <m:sSubPr>
                                      <m:ctrlPr>
                                        <a:rPr lang="en-GB" sz="3200" b="0" i="1" smtClean="0">
                                          <a:latin typeface="Cambria Math" panose="02040503050406030204" pitchFamily="18" charset="0"/>
                                        </a:rPr>
                                      </m:ctrlPr>
                                    </m:sSubPr>
                                    <m:e>
                                      <m:r>
                                        <a:rPr lang="en-GB" sz="3200" b="1" i="1" smtClean="0">
                                          <a:latin typeface="Cambria Math" panose="02040503050406030204" pitchFamily="18" charset="0"/>
                                        </a:rPr>
                                        <m:t>𝒓</m:t>
                                      </m:r>
                                    </m:e>
                                    <m:sub>
                                      <m:r>
                                        <a:rPr lang="en-GB" sz="3200" b="0" i="1" smtClean="0">
                                          <a:latin typeface="Cambria Math" panose="02040503050406030204" pitchFamily="18" charset="0"/>
                                        </a:rPr>
                                        <m:t>𝑖</m:t>
                                      </m:r>
                                    </m:sub>
                                  </m:sSub>
                                  <m:r>
                                    <a:rPr lang="en-GB" sz="3200" b="0" i="1" smtClean="0">
                                      <a:latin typeface="Cambria Math" panose="02040503050406030204" pitchFamily="18" charset="0"/>
                                    </a:rPr>
                                    <m:t>−</m:t>
                                  </m:r>
                                  <m:sSub>
                                    <m:sSubPr>
                                      <m:ctrlPr>
                                        <a:rPr lang="en-GB" sz="3200" b="0" i="1" smtClean="0">
                                          <a:latin typeface="Cambria Math" panose="02040503050406030204" pitchFamily="18" charset="0"/>
                                        </a:rPr>
                                      </m:ctrlPr>
                                    </m:sSubPr>
                                    <m:e>
                                      <m:r>
                                        <a:rPr lang="en-GB" sz="3200" b="1" i="1" smtClean="0">
                                          <a:latin typeface="Cambria Math" panose="02040503050406030204" pitchFamily="18" charset="0"/>
                                        </a:rPr>
                                        <m:t>𝒓</m:t>
                                      </m:r>
                                    </m:e>
                                    <m:sub>
                                      <m:r>
                                        <a:rPr lang="en-GB" sz="3200" b="0" i="1" smtClean="0">
                                          <a:latin typeface="Cambria Math" panose="02040503050406030204" pitchFamily="18" charset="0"/>
                                        </a:rPr>
                                        <m:t>𝑗</m:t>
                                      </m:r>
                                    </m:sub>
                                  </m:sSub>
                                </m:e>
                              </m:d>
                            </m:e>
                            <m:sup>
                              <m:r>
                                <a:rPr lang="en-GB" sz="3200" b="0" i="1" smtClean="0">
                                  <a:latin typeface="Cambria Math" panose="02040503050406030204" pitchFamily="18" charset="0"/>
                                </a:rPr>
                                <m:t>2</m:t>
                              </m:r>
                            </m:sup>
                          </m:sSup>
                        </m:den>
                      </m:f>
                      <m:sSub>
                        <m:sSubPr>
                          <m:ctrlPr>
                            <a:rPr lang="en-GB" sz="3200" b="0" i="1" smtClean="0">
                              <a:latin typeface="Cambria Math" panose="02040503050406030204" pitchFamily="18" charset="0"/>
                            </a:rPr>
                          </m:ctrlPr>
                        </m:sSubPr>
                        <m:e>
                          <m:acc>
                            <m:accPr>
                              <m:chr m:val="̂"/>
                              <m:ctrlPr>
                                <a:rPr lang="en-GB" sz="3200" b="0" i="1" smtClean="0">
                                  <a:latin typeface="Cambria Math" panose="02040503050406030204" pitchFamily="18" charset="0"/>
                                </a:rPr>
                              </m:ctrlPr>
                            </m:accPr>
                            <m:e>
                              <m:r>
                                <a:rPr lang="en-GB" sz="3200" b="1" i="1" smtClean="0">
                                  <a:latin typeface="Cambria Math" panose="02040503050406030204" pitchFamily="18" charset="0"/>
                                </a:rPr>
                                <m:t>𝒓</m:t>
                              </m:r>
                            </m:e>
                          </m:acc>
                        </m:e>
                        <m:sub>
                          <m:r>
                            <a:rPr lang="en-GB" sz="3200" b="0" i="1" smtClean="0">
                              <a:latin typeface="Cambria Math" panose="02040503050406030204" pitchFamily="18" charset="0"/>
                            </a:rPr>
                            <m:t>𝑖𝑗</m:t>
                          </m:r>
                        </m:sub>
                      </m:sSub>
                    </m:oMath>
                  </m:oMathPara>
                </a14:m>
                <a:endParaRPr lang="en-GB" sz="3200" b="0" dirty="0"/>
              </a:p>
              <a:p>
                <a:pPr/>
                <a14:m>
                  <m:oMathPara xmlns:m="http://schemas.openxmlformats.org/officeDocument/2006/math">
                    <m:oMathParaPr>
                      <m:jc m:val="centerGroup"/>
                    </m:oMathParaPr>
                    <m:oMath xmlns:m="http://schemas.openxmlformats.org/officeDocument/2006/math">
                      <m:r>
                        <a:rPr lang="en-GB" sz="3200" b="0" i="1" smtClean="0">
                          <a:latin typeface="Cambria Math" panose="02040503050406030204" pitchFamily="18" charset="0"/>
                        </a:rPr>
                        <m:t>𝜇</m:t>
                      </m:r>
                      <m:r>
                        <a:rPr lang="en-GB" sz="3200" b="0" i="1" smtClean="0">
                          <a:latin typeface="Cambria Math" panose="02040503050406030204" pitchFamily="18" charset="0"/>
                        </a:rPr>
                        <m:t>≡</m:t>
                      </m:r>
                      <m:f>
                        <m:fPr>
                          <m:ctrlPr>
                            <a:rPr lang="en-GB" sz="3200" b="0" i="1" smtClean="0">
                              <a:latin typeface="Cambria Math" panose="02040503050406030204" pitchFamily="18" charset="0"/>
                            </a:rPr>
                          </m:ctrlPr>
                        </m:fPr>
                        <m:num>
                          <m:sSub>
                            <m:sSubPr>
                              <m:ctrlPr>
                                <a:rPr lang="en-GB" sz="3200" b="0" i="1" smtClean="0">
                                  <a:latin typeface="Cambria Math" panose="02040503050406030204" pitchFamily="18" charset="0"/>
                                </a:rPr>
                              </m:ctrlPr>
                            </m:sSubPr>
                            <m:e>
                              <m:r>
                                <a:rPr lang="en-GB" sz="3200" b="0" i="1" smtClean="0">
                                  <a:latin typeface="Cambria Math" panose="02040503050406030204" pitchFamily="18" charset="0"/>
                                </a:rPr>
                                <m:t>𝑚</m:t>
                              </m:r>
                            </m:e>
                            <m:sub>
                              <m:r>
                                <a:rPr lang="en-GB" sz="3200" b="0" i="1" smtClean="0">
                                  <a:latin typeface="Cambria Math" panose="02040503050406030204" pitchFamily="18" charset="0"/>
                                </a:rPr>
                                <m:t>1</m:t>
                              </m:r>
                            </m:sub>
                          </m:sSub>
                          <m:sSub>
                            <m:sSubPr>
                              <m:ctrlPr>
                                <a:rPr lang="en-GB" sz="3200" b="0" i="1" smtClean="0">
                                  <a:latin typeface="Cambria Math" panose="02040503050406030204" pitchFamily="18" charset="0"/>
                                </a:rPr>
                              </m:ctrlPr>
                            </m:sSubPr>
                            <m:e>
                              <m:r>
                                <a:rPr lang="en-GB" sz="3200" b="0" i="1" smtClean="0">
                                  <a:latin typeface="Cambria Math" panose="02040503050406030204" pitchFamily="18" charset="0"/>
                                </a:rPr>
                                <m:t>𝑚</m:t>
                              </m:r>
                            </m:e>
                            <m:sub>
                              <m:r>
                                <a:rPr lang="en-GB" sz="3200" b="0" i="1" smtClean="0">
                                  <a:latin typeface="Cambria Math" panose="02040503050406030204" pitchFamily="18" charset="0"/>
                                </a:rPr>
                                <m:t>2</m:t>
                              </m:r>
                            </m:sub>
                          </m:sSub>
                        </m:num>
                        <m:den>
                          <m:sSub>
                            <m:sSubPr>
                              <m:ctrlPr>
                                <a:rPr lang="en-GB" sz="3200" b="0" i="1" smtClean="0">
                                  <a:latin typeface="Cambria Math" panose="02040503050406030204" pitchFamily="18" charset="0"/>
                                </a:rPr>
                              </m:ctrlPr>
                            </m:sSubPr>
                            <m:e>
                              <m:r>
                                <a:rPr lang="en-GB" sz="3200" b="0" i="1" smtClean="0">
                                  <a:latin typeface="Cambria Math" panose="02040503050406030204" pitchFamily="18" charset="0"/>
                                </a:rPr>
                                <m:t>𝑚</m:t>
                              </m:r>
                            </m:e>
                            <m:sub>
                              <m:r>
                                <a:rPr lang="en-GB" sz="3200" b="0" i="1" smtClean="0">
                                  <a:latin typeface="Cambria Math" panose="02040503050406030204" pitchFamily="18" charset="0"/>
                                </a:rPr>
                                <m:t>1</m:t>
                              </m:r>
                            </m:sub>
                          </m:sSub>
                          <m:r>
                            <a:rPr lang="en-GB" sz="3200" b="0" i="1" smtClean="0">
                              <a:latin typeface="Cambria Math" panose="02040503050406030204" pitchFamily="18" charset="0"/>
                            </a:rPr>
                            <m:t>+</m:t>
                          </m:r>
                          <m:sSub>
                            <m:sSubPr>
                              <m:ctrlPr>
                                <a:rPr lang="en-GB" sz="3200" b="0" i="1" smtClean="0">
                                  <a:latin typeface="Cambria Math" panose="02040503050406030204" pitchFamily="18" charset="0"/>
                                </a:rPr>
                              </m:ctrlPr>
                            </m:sSubPr>
                            <m:e>
                              <m:r>
                                <a:rPr lang="en-GB" sz="3200" b="0" i="1" smtClean="0">
                                  <a:latin typeface="Cambria Math" panose="02040503050406030204" pitchFamily="18" charset="0"/>
                                </a:rPr>
                                <m:t>𝑚</m:t>
                              </m:r>
                            </m:e>
                            <m:sub>
                              <m:r>
                                <a:rPr lang="en-GB" sz="3200" b="0" i="1" smtClean="0">
                                  <a:latin typeface="Cambria Math" panose="02040503050406030204" pitchFamily="18" charset="0"/>
                                </a:rPr>
                                <m:t>2</m:t>
                              </m:r>
                            </m:sub>
                          </m:sSub>
                        </m:den>
                      </m:f>
                    </m:oMath>
                  </m:oMathPara>
                </a14:m>
                <a:endParaRPr lang="en-GB" sz="3200" dirty="0"/>
              </a:p>
            </p:txBody>
          </p:sp>
        </mc:Choice>
        <mc:Fallback xmlns="">
          <p:sp>
            <p:nvSpPr>
              <p:cNvPr id="6" name="TextBox 5">
                <a:extLst>
                  <a:ext uri="{FF2B5EF4-FFF2-40B4-BE49-F238E27FC236}">
                    <a16:creationId xmlns:a16="http://schemas.microsoft.com/office/drawing/2014/main" id="{0783C849-08E8-4B11-B0B7-EA7B56755CAA}"/>
                  </a:ext>
                </a:extLst>
              </p:cNvPr>
              <p:cNvSpPr txBox="1">
                <a:spLocks noRot="1" noChangeAspect="1" noMove="1" noResize="1" noEditPoints="1" noAdjustHandles="1" noChangeArrowheads="1" noChangeShapeType="1" noTextEdit="1"/>
              </p:cNvSpPr>
              <p:nvPr/>
            </p:nvSpPr>
            <p:spPr>
              <a:xfrm>
                <a:off x="6792591" y="2720706"/>
                <a:ext cx="4845467" cy="2138214"/>
              </a:xfrm>
              <a:prstGeom prst="rect">
                <a:avLst/>
              </a:prstGeom>
              <a:blipFill>
                <a:blip r:embed="rId4"/>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060C272-A0AD-448B-8C6B-112337701510}"/>
                  </a:ext>
                </a:extLst>
              </p:cNvPr>
              <p:cNvSpPr txBox="1"/>
              <p:nvPr/>
            </p:nvSpPr>
            <p:spPr>
              <a:xfrm>
                <a:off x="553942" y="4472367"/>
                <a:ext cx="10639772" cy="2337691"/>
              </a:xfrm>
              <a:prstGeom prst="rect">
                <a:avLst/>
              </a:prstGeom>
              <a:noFill/>
            </p:spPr>
            <p:txBody>
              <a:bodyPr wrap="none" rtlCol="0">
                <a:spAutoFit/>
              </a:bodyPr>
              <a:lstStyle/>
              <a:p>
                <a:r>
                  <a:rPr lang="en-GB" sz="2800" dirty="0"/>
                  <a:t>Assuming</a:t>
                </a:r>
              </a:p>
              <a:p>
                <a14:m>
                  <m:oMath xmlns:m="http://schemas.openxmlformats.org/officeDocument/2006/math">
                    <m:r>
                      <a:rPr lang="en-GB" sz="2800" b="0" i="1" smtClean="0">
                        <a:latin typeface="Cambria Math" panose="02040503050406030204" pitchFamily="18" charset="0"/>
                      </a:rPr>
                      <m:t>|</m:t>
                    </m:r>
                    <m:sSub>
                      <m:sSubPr>
                        <m:ctrlPr>
                          <a:rPr lang="en-GB" sz="2800" b="0" i="1" smtClean="0">
                            <a:latin typeface="Cambria Math" panose="02040503050406030204" pitchFamily="18" charset="0"/>
                          </a:rPr>
                        </m:ctrlPr>
                      </m:sSubPr>
                      <m:e>
                        <m:r>
                          <a:rPr lang="en-GB" sz="2800" b="1" i="1" smtClean="0">
                            <a:latin typeface="Cambria Math" panose="02040503050406030204" pitchFamily="18" charset="0"/>
                          </a:rPr>
                          <m:t>𝒂</m:t>
                        </m:r>
                      </m:e>
                      <m:sub>
                        <m:r>
                          <m:rPr>
                            <m:sty m:val="p"/>
                          </m:rPr>
                          <a:rPr lang="en-GB" sz="2800" b="0" i="0" smtClean="0">
                            <a:latin typeface="Cambria Math" panose="02040503050406030204" pitchFamily="18" charset="0"/>
                          </a:rPr>
                          <m:t>roc</m:t>
                        </m:r>
                      </m:sub>
                    </m:sSub>
                    <m:r>
                      <a:rPr lang="en-GB" sz="2800" b="0" i="1" smtClean="0">
                        <a:latin typeface="Cambria Math" panose="02040503050406030204" pitchFamily="18" charset="0"/>
                      </a:rPr>
                      <m:t>|≪</m:t>
                    </m:r>
                    <m:f>
                      <m:fPr>
                        <m:ctrlPr>
                          <a:rPr lang="en-GB" sz="2800" b="0" i="1" smtClean="0">
                            <a:latin typeface="Cambria Math" panose="02040503050406030204" pitchFamily="18" charset="0"/>
                          </a:rPr>
                        </m:ctrlPr>
                      </m:fPr>
                      <m:num>
                        <m:d>
                          <m:dPr>
                            <m:begChr m:val="|"/>
                            <m:endChr m:val="|"/>
                            <m:ctrlPr>
                              <a:rPr lang="en-GB" sz="2800" b="0" i="1" smtClean="0">
                                <a:latin typeface="Cambria Math" panose="02040503050406030204" pitchFamily="18" charset="0"/>
                              </a:rPr>
                            </m:ctrlPr>
                          </m:dPr>
                          <m:e>
                            <m:sSub>
                              <m:sSubPr>
                                <m:ctrlPr>
                                  <a:rPr lang="en-GB" sz="2800" b="0" i="1" smtClean="0">
                                    <a:latin typeface="Cambria Math" panose="02040503050406030204" pitchFamily="18" charset="0"/>
                                  </a:rPr>
                                </m:ctrlPr>
                              </m:sSubPr>
                              <m:e>
                                <m:r>
                                  <a:rPr lang="en-GB" sz="2800" b="1" i="1" smtClean="0">
                                    <a:latin typeface="Cambria Math" panose="02040503050406030204" pitchFamily="18" charset="0"/>
                                  </a:rPr>
                                  <m:t>𝑭</m:t>
                                </m:r>
                              </m:e>
                              <m:sub>
                                <m:r>
                                  <a:rPr lang="en-GB" sz="2800" b="0" i="1" smtClean="0">
                                    <a:latin typeface="Cambria Math" panose="02040503050406030204" pitchFamily="18" charset="0"/>
                                  </a:rPr>
                                  <m:t>12</m:t>
                                </m:r>
                              </m:sub>
                            </m:sSub>
                          </m:e>
                        </m:d>
                      </m:num>
                      <m:den>
                        <m:sSub>
                          <m:sSubPr>
                            <m:ctrlPr>
                              <a:rPr lang="en-GB" sz="2800" b="0" i="1" smtClean="0">
                                <a:latin typeface="Cambria Math" panose="02040503050406030204" pitchFamily="18" charset="0"/>
                              </a:rPr>
                            </m:ctrlPr>
                          </m:sSubPr>
                          <m:e>
                            <m:r>
                              <a:rPr lang="en-GB" sz="2800" b="0" i="1" smtClean="0">
                                <a:latin typeface="Cambria Math" panose="02040503050406030204" pitchFamily="18" charset="0"/>
                              </a:rPr>
                              <m:t>𝑚</m:t>
                            </m:r>
                          </m:e>
                          <m:sub>
                            <m:r>
                              <a:rPr lang="en-GB" sz="2800" b="0" i="1" smtClean="0">
                                <a:latin typeface="Cambria Math" panose="02040503050406030204" pitchFamily="18" charset="0"/>
                              </a:rPr>
                              <m:t>1</m:t>
                            </m:r>
                          </m:sub>
                        </m:sSub>
                      </m:den>
                    </m:f>
                  </m:oMath>
                </a14:m>
                <a:r>
                  <a:rPr lang="en-GB" sz="2800" dirty="0"/>
                  <a:t>, (rocket acceleration is a perturbation)</a:t>
                </a:r>
              </a:p>
              <a:p>
                <a14:m>
                  <m:oMath xmlns:m="http://schemas.openxmlformats.org/officeDocument/2006/math">
                    <m:f>
                      <m:fPr>
                        <m:ctrlPr>
                          <a:rPr lang="en-GB" sz="2800" b="0" i="1" smtClean="0">
                            <a:latin typeface="Cambria Math" panose="02040503050406030204" pitchFamily="18" charset="0"/>
                          </a:rPr>
                        </m:ctrlPr>
                      </m:fPr>
                      <m:num>
                        <m:d>
                          <m:dPr>
                            <m:begChr m:val="|"/>
                            <m:endChr m:val="|"/>
                            <m:ctrlPr>
                              <a:rPr lang="en-GB" sz="2800" b="0" i="1" smtClean="0">
                                <a:latin typeface="Cambria Math" panose="02040503050406030204" pitchFamily="18" charset="0"/>
                              </a:rPr>
                            </m:ctrlPr>
                          </m:dPr>
                          <m:e>
                            <m:sSub>
                              <m:sSubPr>
                                <m:ctrlPr>
                                  <a:rPr lang="en-GB" sz="2800" b="0" i="1" smtClean="0">
                                    <a:latin typeface="Cambria Math" panose="02040503050406030204" pitchFamily="18" charset="0"/>
                                  </a:rPr>
                                </m:ctrlPr>
                              </m:sSubPr>
                              <m:e>
                                <m:r>
                                  <a:rPr lang="en-GB" sz="2800" b="1" i="1" smtClean="0">
                                    <a:latin typeface="Cambria Math" panose="02040503050406030204" pitchFamily="18" charset="0"/>
                                  </a:rPr>
                                  <m:t>𝒂</m:t>
                                </m:r>
                              </m:e>
                              <m:sub>
                                <m:r>
                                  <m:rPr>
                                    <m:sty m:val="p"/>
                                  </m:rPr>
                                  <a:rPr lang="en-GB" sz="2800" b="0" i="0" smtClean="0">
                                    <a:latin typeface="Cambria Math" panose="02040503050406030204" pitchFamily="18" charset="0"/>
                                  </a:rPr>
                                  <m:t>roc</m:t>
                                </m:r>
                              </m:sub>
                            </m:sSub>
                          </m:e>
                        </m:d>
                      </m:num>
                      <m:den>
                        <m:d>
                          <m:dPr>
                            <m:begChr m:val="|"/>
                            <m:endChr m:val="|"/>
                            <m:ctrlPr>
                              <a:rPr lang="en-GB" sz="2800" b="0" i="1" smtClean="0">
                                <a:latin typeface="Cambria Math" panose="02040503050406030204" pitchFamily="18" charset="0"/>
                              </a:rPr>
                            </m:ctrlPr>
                          </m:dPr>
                          <m:e>
                            <m:sSub>
                              <m:sSubPr>
                                <m:ctrlPr>
                                  <a:rPr lang="en-GB" sz="2800" b="0" i="1" smtClean="0">
                                    <a:latin typeface="Cambria Math" panose="02040503050406030204" pitchFamily="18" charset="0"/>
                                  </a:rPr>
                                </m:ctrlPr>
                              </m:sSubPr>
                              <m:e>
                                <m:acc>
                                  <m:accPr>
                                    <m:chr m:val="̇"/>
                                    <m:ctrlPr>
                                      <a:rPr lang="en-GB" sz="2800" b="1" i="1" smtClean="0">
                                        <a:latin typeface="Cambria Math" panose="02040503050406030204" pitchFamily="18" charset="0"/>
                                      </a:rPr>
                                    </m:ctrlPr>
                                  </m:accPr>
                                  <m:e>
                                    <m:r>
                                      <a:rPr lang="en-GB" sz="2800" b="1" i="1" smtClean="0">
                                        <a:latin typeface="Cambria Math" panose="02040503050406030204" pitchFamily="18" charset="0"/>
                                      </a:rPr>
                                      <m:t>𝒂</m:t>
                                    </m:r>
                                  </m:e>
                                </m:acc>
                              </m:e>
                              <m:sub>
                                <m:r>
                                  <m:rPr>
                                    <m:sty m:val="p"/>
                                  </m:rPr>
                                  <a:rPr lang="en-GB" sz="2800" b="0" i="0" smtClean="0">
                                    <a:latin typeface="Cambria Math" panose="02040503050406030204" pitchFamily="18" charset="0"/>
                                  </a:rPr>
                                  <m:t>roc</m:t>
                                </m:r>
                              </m:sub>
                            </m:sSub>
                          </m:e>
                        </m:d>
                      </m:den>
                    </m:f>
                    <m:r>
                      <a:rPr lang="en-GB" sz="2800" b="0" i="1" smtClean="0">
                        <a:latin typeface="Cambria Math" panose="02040503050406030204" pitchFamily="18" charset="0"/>
                      </a:rPr>
                      <m:t>≫</m:t>
                    </m:r>
                    <m:sSub>
                      <m:sSubPr>
                        <m:ctrlPr>
                          <a:rPr lang="en-GB" sz="2800" b="0" i="1" smtClean="0">
                            <a:latin typeface="Cambria Math" panose="02040503050406030204" pitchFamily="18" charset="0"/>
                          </a:rPr>
                        </m:ctrlPr>
                      </m:sSubPr>
                      <m:e>
                        <m:r>
                          <a:rPr lang="en-GB" sz="2800" b="0" i="1" smtClean="0">
                            <a:latin typeface="Cambria Math" panose="02040503050406030204" pitchFamily="18" charset="0"/>
                          </a:rPr>
                          <m:t>𝑃</m:t>
                        </m:r>
                      </m:e>
                      <m:sub>
                        <m:r>
                          <m:rPr>
                            <m:sty m:val="p"/>
                          </m:rPr>
                          <a:rPr lang="en-GB" sz="2800" b="0" i="0" smtClean="0">
                            <a:latin typeface="Cambria Math" panose="02040503050406030204" pitchFamily="18" charset="0"/>
                          </a:rPr>
                          <m:t>orb</m:t>
                        </m:r>
                      </m:sub>
                    </m:sSub>
                  </m:oMath>
                </a14:m>
                <a:r>
                  <a:rPr lang="en-GB" sz="2800" dirty="0"/>
                  <a:t>,  (rocket acceleration is constant over an orbital period)</a:t>
                </a:r>
              </a:p>
              <a:p>
                <a:r>
                  <a:rPr lang="en-GB" sz="2800" dirty="0"/>
                  <a:t>we can make the </a:t>
                </a:r>
                <a:r>
                  <a:rPr lang="en-GB" sz="2800" dirty="0">
                    <a:solidFill>
                      <a:srgbClr val="FF0000"/>
                    </a:solidFill>
                  </a:rPr>
                  <a:t>secular approximation </a:t>
                </a:r>
                <a:r>
                  <a:rPr lang="en-GB" sz="2800" dirty="0"/>
                  <a:t>(= adiabatic evolution)</a:t>
                </a:r>
              </a:p>
            </p:txBody>
          </p:sp>
        </mc:Choice>
        <mc:Fallback xmlns="">
          <p:sp>
            <p:nvSpPr>
              <p:cNvPr id="7" name="TextBox 6">
                <a:extLst>
                  <a:ext uri="{FF2B5EF4-FFF2-40B4-BE49-F238E27FC236}">
                    <a16:creationId xmlns:a16="http://schemas.microsoft.com/office/drawing/2014/main" id="{F060C272-A0AD-448B-8C6B-112337701510}"/>
                  </a:ext>
                </a:extLst>
              </p:cNvPr>
              <p:cNvSpPr txBox="1">
                <a:spLocks noRot="1" noChangeAspect="1" noMove="1" noResize="1" noEditPoints="1" noAdjustHandles="1" noChangeArrowheads="1" noChangeShapeType="1" noTextEdit="1"/>
              </p:cNvSpPr>
              <p:nvPr/>
            </p:nvSpPr>
            <p:spPr>
              <a:xfrm>
                <a:off x="553942" y="4472367"/>
                <a:ext cx="10639772" cy="2337691"/>
              </a:xfrm>
              <a:prstGeom prst="rect">
                <a:avLst/>
              </a:prstGeom>
              <a:blipFill>
                <a:blip r:embed="rId5"/>
                <a:stretch>
                  <a:fillRect l="-1203" t="-2872" r="-115" b="-6527"/>
                </a:stretch>
              </a:blipFill>
            </p:spPr>
            <p:txBody>
              <a:bodyPr/>
              <a:lstStyle/>
              <a:p>
                <a:r>
                  <a:rPr lang="en-AU">
                    <a:noFill/>
                  </a:rPr>
                  <a:t> </a:t>
                </a:r>
              </a:p>
            </p:txBody>
          </p:sp>
        </mc:Fallback>
      </mc:AlternateContent>
      <p:sp>
        <p:nvSpPr>
          <p:cNvPr id="10" name="Oval 9">
            <a:extLst>
              <a:ext uri="{FF2B5EF4-FFF2-40B4-BE49-F238E27FC236}">
                <a16:creationId xmlns:a16="http://schemas.microsoft.com/office/drawing/2014/main" id="{7DFD0B2A-52E5-4637-B08C-4EB25BADD445}"/>
              </a:ext>
            </a:extLst>
          </p:cNvPr>
          <p:cNvSpPr/>
          <p:nvPr/>
        </p:nvSpPr>
        <p:spPr>
          <a:xfrm>
            <a:off x="9378297" y="1702750"/>
            <a:ext cx="420168" cy="420168"/>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7D2ED17-CD1F-4563-9EB2-17CF8FF7D199}"/>
                  </a:ext>
                </a:extLst>
              </p:cNvPr>
              <p:cNvSpPr txBox="1"/>
              <p:nvPr/>
            </p:nvSpPr>
            <p:spPr>
              <a:xfrm>
                <a:off x="6248664" y="1272463"/>
                <a:ext cx="66319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𝑚</m:t>
                          </m:r>
                        </m:e>
                        <m:sub>
                          <m:r>
                            <a:rPr lang="en-GB" sz="2400" b="0" i="1" smtClean="0">
                              <a:latin typeface="Cambria Math" panose="02040503050406030204" pitchFamily="18" charset="0"/>
                            </a:rPr>
                            <m:t>1</m:t>
                          </m:r>
                        </m:sub>
                      </m:sSub>
                    </m:oMath>
                  </m:oMathPara>
                </a14:m>
                <a:endParaRPr lang="en-GB" sz="2400" dirty="0"/>
              </a:p>
            </p:txBody>
          </p:sp>
        </mc:Choice>
        <mc:Fallback xmlns="">
          <p:sp>
            <p:nvSpPr>
              <p:cNvPr id="11" name="TextBox 10">
                <a:extLst>
                  <a:ext uri="{FF2B5EF4-FFF2-40B4-BE49-F238E27FC236}">
                    <a16:creationId xmlns:a16="http://schemas.microsoft.com/office/drawing/2014/main" id="{37D2ED17-CD1F-4563-9EB2-17CF8FF7D199}"/>
                  </a:ext>
                </a:extLst>
              </p:cNvPr>
              <p:cNvSpPr txBox="1">
                <a:spLocks noRot="1" noChangeAspect="1" noMove="1" noResize="1" noEditPoints="1" noAdjustHandles="1" noChangeArrowheads="1" noChangeShapeType="1" noTextEdit="1"/>
              </p:cNvSpPr>
              <p:nvPr/>
            </p:nvSpPr>
            <p:spPr>
              <a:xfrm>
                <a:off x="6248664" y="1272463"/>
                <a:ext cx="663194" cy="461665"/>
              </a:xfrm>
              <a:prstGeom prst="rect">
                <a:avLst/>
              </a:prstGeom>
              <a:blipFill>
                <a:blip r:embed="rId6"/>
                <a:stretch>
                  <a:fillRect b="-4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F1667AB-DA8F-48F3-AF57-8FD9774A692B}"/>
                  </a:ext>
                </a:extLst>
              </p:cNvPr>
              <p:cNvSpPr txBox="1"/>
              <p:nvPr/>
            </p:nvSpPr>
            <p:spPr>
              <a:xfrm>
                <a:off x="9256363" y="1238627"/>
                <a:ext cx="67031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𝑚</m:t>
                          </m:r>
                        </m:e>
                        <m:sub>
                          <m:r>
                            <a:rPr lang="en-GB" sz="2400" b="0" i="1" smtClean="0">
                              <a:latin typeface="Cambria Math" panose="02040503050406030204" pitchFamily="18" charset="0"/>
                            </a:rPr>
                            <m:t>2</m:t>
                          </m:r>
                        </m:sub>
                      </m:sSub>
                    </m:oMath>
                  </m:oMathPara>
                </a14:m>
                <a:endParaRPr lang="en-GB" sz="2400" dirty="0"/>
              </a:p>
            </p:txBody>
          </p:sp>
        </mc:Choice>
        <mc:Fallback xmlns="">
          <p:sp>
            <p:nvSpPr>
              <p:cNvPr id="12" name="TextBox 11">
                <a:extLst>
                  <a:ext uri="{FF2B5EF4-FFF2-40B4-BE49-F238E27FC236}">
                    <a16:creationId xmlns:a16="http://schemas.microsoft.com/office/drawing/2014/main" id="{AF1667AB-DA8F-48F3-AF57-8FD9774A692B}"/>
                  </a:ext>
                </a:extLst>
              </p:cNvPr>
              <p:cNvSpPr txBox="1">
                <a:spLocks noRot="1" noChangeAspect="1" noMove="1" noResize="1" noEditPoints="1" noAdjustHandles="1" noChangeArrowheads="1" noChangeShapeType="1" noTextEdit="1"/>
              </p:cNvSpPr>
              <p:nvPr/>
            </p:nvSpPr>
            <p:spPr>
              <a:xfrm>
                <a:off x="9256363" y="1238627"/>
                <a:ext cx="670312" cy="461665"/>
              </a:xfrm>
              <a:prstGeom prst="rect">
                <a:avLst/>
              </a:prstGeom>
              <a:blipFill>
                <a:blip r:embed="rId7"/>
                <a:stretch>
                  <a:fillRect b="-3947"/>
                </a:stretch>
              </a:blipFill>
            </p:spPr>
            <p:txBody>
              <a:bodyPr/>
              <a:lstStyle/>
              <a:p>
                <a:r>
                  <a:rPr lang="en-GB">
                    <a:noFill/>
                  </a:rPr>
                  <a:t> </a:t>
                </a:r>
              </a:p>
            </p:txBody>
          </p:sp>
        </mc:Fallback>
      </mc:AlternateContent>
      <p:cxnSp>
        <p:nvCxnSpPr>
          <p:cNvPr id="14" name="Straight Arrow Connector 13">
            <a:extLst>
              <a:ext uri="{FF2B5EF4-FFF2-40B4-BE49-F238E27FC236}">
                <a16:creationId xmlns:a16="http://schemas.microsoft.com/office/drawing/2014/main" id="{3FEF5E00-1DB0-49A7-ABD2-24106D2F86B8}"/>
              </a:ext>
            </a:extLst>
          </p:cNvPr>
          <p:cNvCxnSpPr/>
          <p:nvPr/>
        </p:nvCxnSpPr>
        <p:spPr>
          <a:xfrm flipH="1">
            <a:off x="6536042" y="1469459"/>
            <a:ext cx="1548279" cy="4433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3C52029-BD9E-4D58-B730-837C6F45CC9F}"/>
              </a:ext>
            </a:extLst>
          </p:cNvPr>
          <p:cNvCxnSpPr>
            <a:cxnSpLocks/>
          </p:cNvCxnSpPr>
          <p:nvPr/>
        </p:nvCxnSpPr>
        <p:spPr>
          <a:xfrm>
            <a:off x="8083900" y="1469459"/>
            <a:ext cx="1504481" cy="4538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031BE12-004C-42A4-9C7D-82C71948C719}"/>
              </a:ext>
            </a:extLst>
          </p:cNvPr>
          <p:cNvSpPr txBox="1"/>
          <p:nvPr/>
        </p:nvSpPr>
        <p:spPr>
          <a:xfrm>
            <a:off x="7904413" y="1110526"/>
            <a:ext cx="359394" cy="369332"/>
          </a:xfrm>
          <a:prstGeom prst="rect">
            <a:avLst/>
          </a:prstGeom>
          <a:noFill/>
        </p:spPr>
        <p:txBody>
          <a:bodyPr wrap="none" rtlCol="0">
            <a:spAutoFit/>
          </a:bodyPr>
          <a:lstStyle/>
          <a:p>
            <a:r>
              <a:rPr lang="en-GB" dirty="0"/>
              <a:t>O</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E8CC085-D15C-4147-AC61-6A72287685F7}"/>
                  </a:ext>
                </a:extLst>
              </p:cNvPr>
              <p:cNvSpPr txBox="1"/>
              <p:nvPr/>
            </p:nvSpPr>
            <p:spPr>
              <a:xfrm>
                <a:off x="6995539" y="1242412"/>
                <a:ext cx="5702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400" b="0" i="1" smtClean="0">
                              <a:latin typeface="Cambria Math" panose="02040503050406030204" pitchFamily="18" charset="0"/>
                            </a:rPr>
                          </m:ctrlPr>
                        </m:sSubPr>
                        <m:e>
                          <m:r>
                            <a:rPr lang="en-GB" sz="2400" b="1" i="1" smtClean="0">
                              <a:latin typeface="Cambria Math" panose="02040503050406030204" pitchFamily="18" charset="0"/>
                            </a:rPr>
                            <m:t>𝒓</m:t>
                          </m:r>
                        </m:e>
                        <m:sub>
                          <m:r>
                            <a:rPr lang="en-GB" sz="2400" b="0" i="1" smtClean="0">
                              <a:latin typeface="Cambria Math" panose="02040503050406030204" pitchFamily="18" charset="0"/>
                            </a:rPr>
                            <m:t>1</m:t>
                          </m:r>
                        </m:sub>
                      </m:sSub>
                    </m:oMath>
                  </m:oMathPara>
                </a14:m>
                <a:endParaRPr lang="en-GB" sz="2400" dirty="0"/>
              </a:p>
            </p:txBody>
          </p:sp>
        </mc:Choice>
        <mc:Fallback xmlns="">
          <p:sp>
            <p:nvSpPr>
              <p:cNvPr id="20" name="TextBox 19">
                <a:extLst>
                  <a:ext uri="{FF2B5EF4-FFF2-40B4-BE49-F238E27FC236}">
                    <a16:creationId xmlns:a16="http://schemas.microsoft.com/office/drawing/2014/main" id="{7E8CC085-D15C-4147-AC61-6A72287685F7}"/>
                  </a:ext>
                </a:extLst>
              </p:cNvPr>
              <p:cNvSpPr txBox="1">
                <a:spLocks noRot="1" noChangeAspect="1" noMove="1" noResize="1" noEditPoints="1" noAdjustHandles="1" noChangeArrowheads="1" noChangeShapeType="1" noTextEdit="1"/>
              </p:cNvSpPr>
              <p:nvPr/>
            </p:nvSpPr>
            <p:spPr>
              <a:xfrm>
                <a:off x="6995539" y="1242412"/>
                <a:ext cx="570220" cy="461665"/>
              </a:xfrm>
              <a:prstGeom prst="rect">
                <a:avLst/>
              </a:prstGeom>
              <a:blipFill>
                <a:blip r:embed="rId8"/>
                <a:stretch>
                  <a:fillRect b="-263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135E90B-E6EF-4965-A80B-09FAC2131F63}"/>
                  </a:ext>
                </a:extLst>
              </p:cNvPr>
              <p:cNvSpPr txBox="1"/>
              <p:nvPr/>
            </p:nvSpPr>
            <p:spPr>
              <a:xfrm>
                <a:off x="8512773" y="1269892"/>
                <a:ext cx="57733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400" b="0" i="1" smtClean="0">
                              <a:latin typeface="Cambria Math" panose="02040503050406030204" pitchFamily="18" charset="0"/>
                            </a:rPr>
                          </m:ctrlPr>
                        </m:sSubPr>
                        <m:e>
                          <m:r>
                            <a:rPr lang="en-GB" sz="2400" b="1" i="1" smtClean="0">
                              <a:latin typeface="Cambria Math" panose="02040503050406030204" pitchFamily="18" charset="0"/>
                            </a:rPr>
                            <m:t>𝒓</m:t>
                          </m:r>
                        </m:e>
                        <m:sub>
                          <m:r>
                            <a:rPr lang="en-GB" sz="2400" b="0" i="1" smtClean="0">
                              <a:latin typeface="Cambria Math" panose="02040503050406030204" pitchFamily="18" charset="0"/>
                            </a:rPr>
                            <m:t>2</m:t>
                          </m:r>
                        </m:sub>
                      </m:sSub>
                    </m:oMath>
                  </m:oMathPara>
                </a14:m>
                <a:endParaRPr lang="en-GB" sz="2400" dirty="0"/>
              </a:p>
            </p:txBody>
          </p:sp>
        </mc:Choice>
        <mc:Fallback xmlns="">
          <p:sp>
            <p:nvSpPr>
              <p:cNvPr id="21" name="TextBox 20">
                <a:extLst>
                  <a:ext uri="{FF2B5EF4-FFF2-40B4-BE49-F238E27FC236}">
                    <a16:creationId xmlns:a16="http://schemas.microsoft.com/office/drawing/2014/main" id="{2135E90B-E6EF-4965-A80B-09FAC2131F63}"/>
                  </a:ext>
                </a:extLst>
              </p:cNvPr>
              <p:cNvSpPr txBox="1">
                <a:spLocks noRot="1" noChangeAspect="1" noMove="1" noResize="1" noEditPoints="1" noAdjustHandles="1" noChangeArrowheads="1" noChangeShapeType="1" noTextEdit="1"/>
              </p:cNvSpPr>
              <p:nvPr/>
            </p:nvSpPr>
            <p:spPr>
              <a:xfrm>
                <a:off x="8512773" y="1269892"/>
                <a:ext cx="577338" cy="461665"/>
              </a:xfrm>
              <a:prstGeom prst="rect">
                <a:avLst/>
              </a:prstGeom>
              <a:blipFill>
                <a:blip r:embed="rId9"/>
                <a:stretch>
                  <a:fillRect b="-3947"/>
                </a:stretch>
              </a:blipFill>
            </p:spPr>
            <p:txBody>
              <a:bodyPr/>
              <a:lstStyle/>
              <a:p>
                <a:r>
                  <a:rPr lang="en-GB">
                    <a:noFill/>
                  </a:rPr>
                  <a:t> </a:t>
                </a:r>
              </a:p>
            </p:txBody>
          </p:sp>
        </mc:Fallback>
      </mc:AlternateContent>
      <p:cxnSp>
        <p:nvCxnSpPr>
          <p:cNvPr id="22" name="Straight Arrow Connector 21">
            <a:extLst>
              <a:ext uri="{FF2B5EF4-FFF2-40B4-BE49-F238E27FC236}">
                <a16:creationId xmlns:a16="http://schemas.microsoft.com/office/drawing/2014/main" id="{68CECC7E-88AE-484F-885E-A5909A34222C}"/>
              </a:ext>
            </a:extLst>
          </p:cNvPr>
          <p:cNvCxnSpPr>
            <a:cxnSpLocks/>
          </p:cNvCxnSpPr>
          <p:nvPr/>
        </p:nvCxnSpPr>
        <p:spPr>
          <a:xfrm flipH="1" flipV="1">
            <a:off x="5877116" y="1389284"/>
            <a:ext cx="658710" cy="5235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4224AB0D-C26C-4B30-B471-0A19E0AE0F1A}"/>
                  </a:ext>
                </a:extLst>
              </p:cNvPr>
              <p:cNvSpPr txBox="1"/>
              <p:nvPr/>
            </p:nvSpPr>
            <p:spPr>
              <a:xfrm>
                <a:off x="5416007" y="946656"/>
                <a:ext cx="84574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400" b="0" i="1" smtClean="0">
                              <a:solidFill>
                                <a:srgbClr val="FF0000"/>
                              </a:solidFill>
                              <a:latin typeface="Cambria Math" panose="02040503050406030204" pitchFamily="18" charset="0"/>
                            </a:rPr>
                          </m:ctrlPr>
                        </m:sSubPr>
                        <m:e>
                          <m:r>
                            <a:rPr lang="en-GB" sz="2400" b="1" i="1" smtClean="0">
                              <a:solidFill>
                                <a:srgbClr val="FF0000"/>
                              </a:solidFill>
                              <a:latin typeface="Cambria Math" panose="02040503050406030204" pitchFamily="18" charset="0"/>
                            </a:rPr>
                            <m:t>𝒂</m:t>
                          </m:r>
                        </m:e>
                        <m:sub>
                          <m:r>
                            <m:rPr>
                              <m:sty m:val="p"/>
                            </m:rPr>
                            <a:rPr lang="en-GB" sz="2400" b="0" i="0" smtClean="0">
                              <a:solidFill>
                                <a:srgbClr val="FF0000"/>
                              </a:solidFill>
                              <a:latin typeface="Cambria Math" panose="02040503050406030204" pitchFamily="18" charset="0"/>
                            </a:rPr>
                            <m:t>roc</m:t>
                          </m:r>
                        </m:sub>
                      </m:sSub>
                    </m:oMath>
                  </m:oMathPara>
                </a14:m>
                <a:endParaRPr lang="en-GB" sz="2400" dirty="0">
                  <a:solidFill>
                    <a:srgbClr val="FF0000"/>
                  </a:solidFill>
                </a:endParaRPr>
              </a:p>
            </p:txBody>
          </p:sp>
        </mc:Choice>
        <mc:Fallback xmlns="">
          <p:sp>
            <p:nvSpPr>
              <p:cNvPr id="27" name="TextBox 26">
                <a:extLst>
                  <a:ext uri="{FF2B5EF4-FFF2-40B4-BE49-F238E27FC236}">
                    <a16:creationId xmlns:a16="http://schemas.microsoft.com/office/drawing/2014/main" id="{4224AB0D-C26C-4B30-B471-0A19E0AE0F1A}"/>
                  </a:ext>
                </a:extLst>
              </p:cNvPr>
              <p:cNvSpPr txBox="1">
                <a:spLocks noRot="1" noChangeAspect="1" noMove="1" noResize="1" noEditPoints="1" noAdjustHandles="1" noChangeArrowheads="1" noChangeShapeType="1" noTextEdit="1"/>
              </p:cNvSpPr>
              <p:nvPr/>
            </p:nvSpPr>
            <p:spPr>
              <a:xfrm>
                <a:off x="5416007" y="946656"/>
                <a:ext cx="845744" cy="461665"/>
              </a:xfrm>
              <a:prstGeom prst="rect">
                <a:avLst/>
              </a:prstGeom>
              <a:blipFill>
                <a:blip r:embed="rId10"/>
                <a:stretch>
                  <a:fillRect/>
                </a:stretch>
              </a:blipFill>
            </p:spPr>
            <p:txBody>
              <a:bodyPr/>
              <a:lstStyle/>
              <a:p>
                <a:r>
                  <a:rPr lang="en-GB">
                    <a:noFill/>
                  </a:rPr>
                  <a:t> </a:t>
                </a:r>
              </a:p>
            </p:txBody>
          </p:sp>
        </mc:Fallback>
      </mc:AlternateContent>
      <p:cxnSp>
        <p:nvCxnSpPr>
          <p:cNvPr id="28" name="Straight Arrow Connector 27">
            <a:extLst>
              <a:ext uri="{FF2B5EF4-FFF2-40B4-BE49-F238E27FC236}">
                <a16:creationId xmlns:a16="http://schemas.microsoft.com/office/drawing/2014/main" id="{C02073F3-4EF7-42F9-A219-B9B764F8E18C}"/>
              </a:ext>
            </a:extLst>
          </p:cNvPr>
          <p:cNvCxnSpPr>
            <a:cxnSpLocks/>
          </p:cNvCxnSpPr>
          <p:nvPr/>
        </p:nvCxnSpPr>
        <p:spPr>
          <a:xfrm flipV="1">
            <a:off x="6558002" y="1930380"/>
            <a:ext cx="1097446" cy="80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5587C11E-4785-4FA0-9F6C-1679D150B672}"/>
                  </a:ext>
                </a:extLst>
              </p:cNvPr>
              <p:cNvSpPr txBox="1"/>
              <p:nvPr/>
            </p:nvSpPr>
            <p:spPr>
              <a:xfrm>
                <a:off x="6868573" y="1851535"/>
                <a:ext cx="73212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400" b="0" i="1" smtClean="0">
                              <a:solidFill>
                                <a:srgbClr val="FF0000"/>
                              </a:solidFill>
                              <a:latin typeface="Cambria Math" panose="02040503050406030204" pitchFamily="18" charset="0"/>
                            </a:rPr>
                          </m:ctrlPr>
                        </m:sSubPr>
                        <m:e>
                          <m:r>
                            <a:rPr lang="en-GB" sz="2400" b="1" i="1" smtClean="0">
                              <a:solidFill>
                                <a:srgbClr val="FF0000"/>
                              </a:solidFill>
                              <a:latin typeface="Cambria Math" panose="02040503050406030204" pitchFamily="18" charset="0"/>
                            </a:rPr>
                            <m:t>𝑭</m:t>
                          </m:r>
                        </m:e>
                        <m:sub>
                          <m:r>
                            <a:rPr lang="en-GB" sz="2400" b="0" i="1" smtClean="0">
                              <a:solidFill>
                                <a:srgbClr val="FF0000"/>
                              </a:solidFill>
                              <a:latin typeface="Cambria Math" panose="02040503050406030204" pitchFamily="18" charset="0"/>
                            </a:rPr>
                            <m:t>12</m:t>
                          </m:r>
                        </m:sub>
                      </m:sSub>
                    </m:oMath>
                  </m:oMathPara>
                </a14:m>
                <a:endParaRPr lang="en-GB" sz="2400" dirty="0">
                  <a:solidFill>
                    <a:srgbClr val="FF0000"/>
                  </a:solidFill>
                </a:endParaRPr>
              </a:p>
            </p:txBody>
          </p:sp>
        </mc:Choice>
        <mc:Fallback xmlns="">
          <p:sp>
            <p:nvSpPr>
              <p:cNvPr id="30" name="TextBox 29">
                <a:extLst>
                  <a:ext uri="{FF2B5EF4-FFF2-40B4-BE49-F238E27FC236}">
                    <a16:creationId xmlns:a16="http://schemas.microsoft.com/office/drawing/2014/main" id="{5587C11E-4785-4FA0-9F6C-1679D150B672}"/>
                  </a:ext>
                </a:extLst>
              </p:cNvPr>
              <p:cNvSpPr txBox="1">
                <a:spLocks noRot="1" noChangeAspect="1" noMove="1" noResize="1" noEditPoints="1" noAdjustHandles="1" noChangeArrowheads="1" noChangeShapeType="1" noTextEdit="1"/>
              </p:cNvSpPr>
              <p:nvPr/>
            </p:nvSpPr>
            <p:spPr>
              <a:xfrm>
                <a:off x="6868573" y="1851535"/>
                <a:ext cx="732123" cy="461665"/>
              </a:xfrm>
              <a:prstGeom prst="rect">
                <a:avLst/>
              </a:prstGeom>
              <a:blipFill>
                <a:blip r:embed="rId11"/>
                <a:stretch>
                  <a:fillRect b="-4000"/>
                </a:stretch>
              </a:blipFill>
            </p:spPr>
            <p:txBody>
              <a:bodyPr/>
              <a:lstStyle/>
              <a:p>
                <a:r>
                  <a:rPr lang="en-GB">
                    <a:noFill/>
                  </a:rPr>
                  <a:t> </a:t>
                </a:r>
              </a:p>
            </p:txBody>
          </p:sp>
        </mc:Fallback>
      </mc:AlternateContent>
      <p:cxnSp>
        <p:nvCxnSpPr>
          <p:cNvPr id="32" name="Straight Arrow Connector 31">
            <a:extLst>
              <a:ext uri="{FF2B5EF4-FFF2-40B4-BE49-F238E27FC236}">
                <a16:creationId xmlns:a16="http://schemas.microsoft.com/office/drawing/2014/main" id="{04D2BEA9-8C89-4C9C-8A25-F09711529FB8}"/>
              </a:ext>
            </a:extLst>
          </p:cNvPr>
          <p:cNvCxnSpPr>
            <a:cxnSpLocks/>
          </p:cNvCxnSpPr>
          <p:nvPr/>
        </p:nvCxnSpPr>
        <p:spPr>
          <a:xfrm rot="10800000" flipV="1">
            <a:off x="8414317" y="1920197"/>
            <a:ext cx="1097446" cy="80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DC73BA37-64B6-4F89-8175-6E4EEB891DF1}"/>
                  </a:ext>
                </a:extLst>
              </p:cNvPr>
              <p:cNvSpPr txBox="1"/>
              <p:nvPr/>
            </p:nvSpPr>
            <p:spPr>
              <a:xfrm>
                <a:off x="8724049" y="1851003"/>
                <a:ext cx="73924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400" b="0" i="1" smtClean="0">
                              <a:solidFill>
                                <a:srgbClr val="FF0000"/>
                              </a:solidFill>
                              <a:latin typeface="Cambria Math" panose="02040503050406030204" pitchFamily="18" charset="0"/>
                            </a:rPr>
                          </m:ctrlPr>
                        </m:sSubPr>
                        <m:e>
                          <m:r>
                            <a:rPr lang="en-GB" sz="2400" b="1" i="1" smtClean="0">
                              <a:solidFill>
                                <a:srgbClr val="FF0000"/>
                              </a:solidFill>
                              <a:latin typeface="Cambria Math" panose="02040503050406030204" pitchFamily="18" charset="0"/>
                            </a:rPr>
                            <m:t>𝑭</m:t>
                          </m:r>
                        </m:e>
                        <m:sub>
                          <m:r>
                            <a:rPr lang="en-GB" sz="2400" b="0" i="1" smtClean="0">
                              <a:solidFill>
                                <a:srgbClr val="FF0000"/>
                              </a:solidFill>
                              <a:latin typeface="Cambria Math" panose="02040503050406030204" pitchFamily="18" charset="0"/>
                            </a:rPr>
                            <m:t>21</m:t>
                          </m:r>
                        </m:sub>
                      </m:sSub>
                    </m:oMath>
                  </m:oMathPara>
                </a14:m>
                <a:endParaRPr lang="en-GB" sz="2400" dirty="0">
                  <a:solidFill>
                    <a:srgbClr val="FF0000"/>
                  </a:solidFill>
                </a:endParaRPr>
              </a:p>
            </p:txBody>
          </p:sp>
        </mc:Choice>
        <mc:Fallback xmlns="">
          <p:sp>
            <p:nvSpPr>
              <p:cNvPr id="33" name="TextBox 32">
                <a:extLst>
                  <a:ext uri="{FF2B5EF4-FFF2-40B4-BE49-F238E27FC236}">
                    <a16:creationId xmlns:a16="http://schemas.microsoft.com/office/drawing/2014/main" id="{DC73BA37-64B6-4F89-8175-6E4EEB891DF1}"/>
                  </a:ext>
                </a:extLst>
              </p:cNvPr>
              <p:cNvSpPr txBox="1">
                <a:spLocks noRot="1" noChangeAspect="1" noMove="1" noResize="1" noEditPoints="1" noAdjustHandles="1" noChangeArrowheads="1" noChangeShapeType="1" noTextEdit="1"/>
              </p:cNvSpPr>
              <p:nvPr/>
            </p:nvSpPr>
            <p:spPr>
              <a:xfrm>
                <a:off x="8724049" y="1851003"/>
                <a:ext cx="739241" cy="461665"/>
              </a:xfrm>
              <a:prstGeom prst="rect">
                <a:avLst/>
              </a:prstGeom>
              <a:blipFill>
                <a:blip r:embed="rId12"/>
                <a:stretch>
                  <a:fillRect b="-4000"/>
                </a:stretch>
              </a:blipFill>
            </p:spPr>
            <p:txBody>
              <a:bodyPr/>
              <a:lstStyle/>
              <a:p>
                <a:r>
                  <a:rPr lang="en-GB">
                    <a:noFill/>
                  </a:rPr>
                  <a:t> </a:t>
                </a:r>
              </a:p>
            </p:txBody>
          </p:sp>
        </mc:Fallback>
      </mc:AlternateContent>
      <p:sp>
        <p:nvSpPr>
          <p:cNvPr id="34" name="Oval 33">
            <a:extLst>
              <a:ext uri="{FF2B5EF4-FFF2-40B4-BE49-F238E27FC236}">
                <a16:creationId xmlns:a16="http://schemas.microsoft.com/office/drawing/2014/main" id="{A728F8B5-C068-4718-BD7D-E2E28D960125}"/>
              </a:ext>
            </a:extLst>
          </p:cNvPr>
          <p:cNvSpPr/>
          <p:nvPr/>
        </p:nvSpPr>
        <p:spPr>
          <a:xfrm flipV="1">
            <a:off x="8047814" y="1436451"/>
            <a:ext cx="83108" cy="831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00DA22A-92CD-424D-AF14-159CB3BAF281}"/>
              </a:ext>
            </a:extLst>
          </p:cNvPr>
          <p:cNvSpPr txBox="1"/>
          <p:nvPr/>
        </p:nvSpPr>
        <p:spPr>
          <a:xfrm>
            <a:off x="581651" y="3088667"/>
            <a:ext cx="540533" cy="584775"/>
          </a:xfrm>
          <a:prstGeom prst="rect">
            <a:avLst/>
          </a:prstGeom>
          <a:noFill/>
        </p:spPr>
        <p:txBody>
          <a:bodyPr wrap="none" rtlCol="0">
            <a:spAutoFit/>
          </a:bodyPr>
          <a:lstStyle/>
          <a:p>
            <a:r>
              <a:rPr lang="ja-JP" altLang="en-US" sz="3200" dirty="0"/>
              <a:t>⇒</a:t>
            </a:r>
            <a:endParaRPr lang="en-AU" sz="3200" dirty="0"/>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F75AE5E5-0F72-4529-A28F-2E58E39AD810}"/>
                  </a:ext>
                </a:extLst>
              </p:cNvPr>
              <p:cNvSpPr/>
              <p:nvPr/>
            </p:nvSpPr>
            <p:spPr>
              <a:xfrm>
                <a:off x="1122184" y="2787081"/>
                <a:ext cx="5307030" cy="12162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GB" sz="3600" b="1" i="1">
                              <a:latin typeface="Cambria Math" panose="02040503050406030204" pitchFamily="18" charset="0"/>
                            </a:rPr>
                          </m:ctrlPr>
                        </m:accPr>
                        <m:e>
                          <m:r>
                            <a:rPr lang="en-GB" sz="3600" b="1" i="1">
                              <a:latin typeface="Cambria Math" panose="02040503050406030204" pitchFamily="18" charset="0"/>
                            </a:rPr>
                            <m:t>𝒓</m:t>
                          </m:r>
                        </m:e>
                      </m:acc>
                      <m:r>
                        <a:rPr lang="en-GB" sz="3600" i="1">
                          <a:latin typeface="Cambria Math" panose="02040503050406030204" pitchFamily="18" charset="0"/>
                        </a:rPr>
                        <m:t>≡</m:t>
                      </m:r>
                      <m:sSub>
                        <m:sSubPr>
                          <m:ctrlPr>
                            <a:rPr lang="en-GB" sz="3600" i="1">
                              <a:latin typeface="Cambria Math" panose="02040503050406030204" pitchFamily="18" charset="0"/>
                            </a:rPr>
                          </m:ctrlPr>
                        </m:sSubPr>
                        <m:e>
                          <m:acc>
                            <m:accPr>
                              <m:chr m:val="̈"/>
                              <m:ctrlPr>
                                <a:rPr lang="en-GB" sz="3600" b="1" i="1">
                                  <a:latin typeface="Cambria Math" panose="02040503050406030204" pitchFamily="18" charset="0"/>
                                </a:rPr>
                              </m:ctrlPr>
                            </m:accPr>
                            <m:e>
                              <m:r>
                                <a:rPr lang="en-GB" sz="3600" b="1" i="1">
                                  <a:latin typeface="Cambria Math" panose="02040503050406030204" pitchFamily="18" charset="0"/>
                                </a:rPr>
                                <m:t>𝒓</m:t>
                              </m:r>
                            </m:e>
                          </m:acc>
                        </m:e>
                        <m:sub>
                          <m:r>
                            <a:rPr lang="en-GB" sz="3600" i="1">
                              <a:latin typeface="Cambria Math" panose="02040503050406030204" pitchFamily="18" charset="0"/>
                            </a:rPr>
                            <m:t>1</m:t>
                          </m:r>
                        </m:sub>
                      </m:sSub>
                      <m:r>
                        <a:rPr lang="en-GB" sz="3600" i="1">
                          <a:latin typeface="Cambria Math" panose="02040503050406030204" pitchFamily="18" charset="0"/>
                        </a:rPr>
                        <m:t>−</m:t>
                      </m:r>
                      <m:sSub>
                        <m:sSubPr>
                          <m:ctrlPr>
                            <a:rPr lang="en-GB" sz="3600" i="1">
                              <a:latin typeface="Cambria Math" panose="02040503050406030204" pitchFamily="18" charset="0"/>
                            </a:rPr>
                          </m:ctrlPr>
                        </m:sSubPr>
                        <m:e>
                          <m:acc>
                            <m:accPr>
                              <m:chr m:val="̈"/>
                              <m:ctrlPr>
                                <a:rPr lang="en-GB" sz="3600" b="1" i="1">
                                  <a:latin typeface="Cambria Math" panose="02040503050406030204" pitchFamily="18" charset="0"/>
                                </a:rPr>
                              </m:ctrlPr>
                            </m:accPr>
                            <m:e>
                              <m:r>
                                <a:rPr lang="en-GB" sz="3600" b="1" i="1">
                                  <a:latin typeface="Cambria Math" panose="02040503050406030204" pitchFamily="18" charset="0"/>
                                </a:rPr>
                                <m:t>𝒓</m:t>
                              </m:r>
                            </m:e>
                          </m:acc>
                        </m:e>
                        <m:sub>
                          <m:r>
                            <a:rPr lang="en-GB" sz="3600" i="1">
                              <a:latin typeface="Cambria Math" panose="02040503050406030204" pitchFamily="18" charset="0"/>
                            </a:rPr>
                            <m:t>2</m:t>
                          </m:r>
                        </m:sub>
                      </m:sSub>
                      <m:r>
                        <a:rPr lang="en-GB" sz="3600" i="1">
                          <a:latin typeface="Cambria Math" panose="02040503050406030204" pitchFamily="18" charset="0"/>
                        </a:rPr>
                        <m:t>=</m:t>
                      </m:r>
                      <m:f>
                        <m:fPr>
                          <m:ctrlPr>
                            <a:rPr lang="en-GB" sz="3600" i="1">
                              <a:latin typeface="Cambria Math" panose="02040503050406030204" pitchFamily="18" charset="0"/>
                            </a:rPr>
                          </m:ctrlPr>
                        </m:fPr>
                        <m:num>
                          <m:sSub>
                            <m:sSubPr>
                              <m:ctrlPr>
                                <a:rPr lang="en-GB" sz="3600" i="1">
                                  <a:latin typeface="Cambria Math" panose="02040503050406030204" pitchFamily="18" charset="0"/>
                                </a:rPr>
                              </m:ctrlPr>
                            </m:sSubPr>
                            <m:e>
                              <m:r>
                                <a:rPr lang="en-GB" sz="3600" b="1" i="1">
                                  <a:latin typeface="Cambria Math" panose="02040503050406030204" pitchFamily="18" charset="0"/>
                                </a:rPr>
                                <m:t>𝑭</m:t>
                              </m:r>
                            </m:e>
                            <m:sub>
                              <m:r>
                                <a:rPr lang="en-GB" sz="3600" i="1">
                                  <a:latin typeface="Cambria Math" panose="02040503050406030204" pitchFamily="18" charset="0"/>
                                </a:rPr>
                                <m:t>12</m:t>
                              </m:r>
                            </m:sub>
                          </m:sSub>
                        </m:num>
                        <m:den>
                          <m:r>
                            <a:rPr lang="en-GB" sz="3600" i="1">
                              <a:latin typeface="Cambria Math" panose="02040503050406030204" pitchFamily="18" charset="0"/>
                            </a:rPr>
                            <m:t>𝜇</m:t>
                          </m:r>
                        </m:den>
                      </m:f>
                      <m:r>
                        <a:rPr lang="en-GB" sz="3600" i="1">
                          <a:latin typeface="Cambria Math" panose="02040503050406030204" pitchFamily="18" charset="0"/>
                        </a:rPr>
                        <m:t>+</m:t>
                      </m:r>
                      <m:sSub>
                        <m:sSubPr>
                          <m:ctrlPr>
                            <a:rPr lang="en-GB" sz="3600" i="1">
                              <a:latin typeface="Cambria Math" panose="02040503050406030204" pitchFamily="18" charset="0"/>
                            </a:rPr>
                          </m:ctrlPr>
                        </m:sSubPr>
                        <m:e>
                          <m:r>
                            <a:rPr lang="en-GB" sz="3600" b="1" i="1">
                              <a:latin typeface="Cambria Math" panose="02040503050406030204" pitchFamily="18" charset="0"/>
                            </a:rPr>
                            <m:t>𝒂</m:t>
                          </m:r>
                        </m:e>
                        <m:sub>
                          <m:r>
                            <m:rPr>
                              <m:sty m:val="p"/>
                            </m:rPr>
                            <a:rPr lang="en-GB" sz="3600">
                              <a:latin typeface="Cambria Math" panose="02040503050406030204" pitchFamily="18" charset="0"/>
                            </a:rPr>
                            <m:t>roc</m:t>
                          </m:r>
                        </m:sub>
                      </m:sSub>
                    </m:oMath>
                  </m:oMathPara>
                </a14:m>
                <a:endParaRPr lang="en-AU" sz="3600" dirty="0"/>
              </a:p>
            </p:txBody>
          </p:sp>
        </mc:Choice>
        <mc:Fallback xmlns="">
          <p:sp>
            <p:nvSpPr>
              <p:cNvPr id="5" name="Rectangle 4">
                <a:extLst>
                  <a:ext uri="{FF2B5EF4-FFF2-40B4-BE49-F238E27FC236}">
                    <a16:creationId xmlns:a16="http://schemas.microsoft.com/office/drawing/2014/main" id="{F75AE5E5-0F72-4529-A28F-2E58E39AD810}"/>
                  </a:ext>
                </a:extLst>
              </p:cNvPr>
              <p:cNvSpPr>
                <a:spLocks noRot="1" noChangeAspect="1" noMove="1" noResize="1" noEditPoints="1" noAdjustHandles="1" noChangeArrowheads="1" noChangeShapeType="1" noTextEdit="1"/>
              </p:cNvSpPr>
              <p:nvPr/>
            </p:nvSpPr>
            <p:spPr>
              <a:xfrm>
                <a:off x="1122184" y="2787081"/>
                <a:ext cx="5307030" cy="1216295"/>
              </a:xfrm>
              <a:prstGeom prst="rect">
                <a:avLst/>
              </a:prstGeom>
              <a:blipFill>
                <a:blip r:embed="rId13"/>
                <a:stretch>
                  <a:fillRect/>
                </a:stretch>
              </a:blipFill>
            </p:spPr>
            <p:txBody>
              <a:bodyPr/>
              <a:lstStyle/>
              <a:p>
                <a:r>
                  <a:rPr lang="en-AU">
                    <a:noFill/>
                  </a:rPr>
                  <a:t> </a:t>
                </a:r>
              </a:p>
            </p:txBody>
          </p:sp>
        </mc:Fallback>
      </mc:AlternateContent>
      <p:sp>
        <p:nvSpPr>
          <p:cNvPr id="8" name="TextBox 7">
            <a:extLst>
              <a:ext uri="{FF2B5EF4-FFF2-40B4-BE49-F238E27FC236}">
                <a16:creationId xmlns:a16="http://schemas.microsoft.com/office/drawing/2014/main" id="{A65957CB-A4EC-4BC4-95EA-967ED159031C}"/>
              </a:ext>
            </a:extLst>
          </p:cNvPr>
          <p:cNvSpPr txBox="1"/>
          <p:nvPr/>
        </p:nvSpPr>
        <p:spPr>
          <a:xfrm>
            <a:off x="311081" y="4010702"/>
            <a:ext cx="7736733" cy="461665"/>
          </a:xfrm>
          <a:prstGeom prst="rect">
            <a:avLst/>
          </a:prstGeom>
          <a:noFill/>
        </p:spPr>
        <p:txBody>
          <a:bodyPr wrap="none" rtlCol="0">
            <a:spAutoFit/>
          </a:bodyPr>
          <a:lstStyle/>
          <a:p>
            <a:r>
              <a:rPr lang="en-AU" sz="2400" dirty="0">
                <a:solidFill>
                  <a:srgbClr val="FF0000"/>
                </a:solidFill>
              </a:rPr>
              <a:t>“Accelerated Kepler problem” or “Classical Stark problem”</a:t>
            </a:r>
          </a:p>
        </p:txBody>
      </p:sp>
      <p:sp>
        <p:nvSpPr>
          <p:cNvPr id="9" name="テキスト ボックス 8">
            <a:extLst>
              <a:ext uri="{FF2B5EF4-FFF2-40B4-BE49-F238E27FC236}">
                <a16:creationId xmlns:a16="http://schemas.microsoft.com/office/drawing/2014/main" id="{22E2B24E-0BA1-3633-7845-F624EF99E5C2}"/>
              </a:ext>
            </a:extLst>
          </p:cNvPr>
          <p:cNvSpPr txBox="1"/>
          <p:nvPr/>
        </p:nvSpPr>
        <p:spPr>
          <a:xfrm>
            <a:off x="10658226" y="1067119"/>
            <a:ext cx="1124026" cy="369332"/>
          </a:xfrm>
          <a:prstGeom prst="rect">
            <a:avLst/>
          </a:prstGeom>
          <a:noFill/>
        </p:spPr>
        <p:txBody>
          <a:bodyPr wrap="none" rtlCol="0">
            <a:spAutoFit/>
          </a:bodyPr>
          <a:lstStyle/>
          <a:p>
            <a:r>
              <a:rPr kumimoji="1" lang="en-US" altLang="ja-JP" dirty="0"/>
              <a:t>RH+2024</a:t>
            </a:r>
            <a:endParaRPr kumimoji="1" lang="ja-JP" altLang="en-US" dirty="0"/>
          </a:p>
        </p:txBody>
      </p:sp>
    </p:spTree>
    <p:extLst>
      <p:ext uri="{BB962C8B-B14F-4D97-AF65-F5344CB8AC3E}">
        <p14:creationId xmlns:p14="http://schemas.microsoft.com/office/powerpoint/2010/main" val="3815145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B5B687D-8B70-4954-96E8-7A8B36C85A5A}"/>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8151" t="24793" r="28569" b="33539"/>
          <a:stretch/>
        </p:blipFill>
        <p:spPr>
          <a:xfrm rot="15948363">
            <a:off x="6291521" y="1708658"/>
            <a:ext cx="550751" cy="530240"/>
          </a:xfrm>
          <a:prstGeom prst="rect">
            <a:avLst/>
          </a:prstGeom>
        </p:spPr>
      </p:pic>
      <p:sp>
        <p:nvSpPr>
          <p:cNvPr id="2" name="Title 1">
            <a:extLst>
              <a:ext uri="{FF2B5EF4-FFF2-40B4-BE49-F238E27FC236}">
                <a16:creationId xmlns:a16="http://schemas.microsoft.com/office/drawing/2014/main" id="{7C2B2E62-06BD-438C-BE0F-9698F059C6C3}"/>
              </a:ext>
            </a:extLst>
          </p:cNvPr>
          <p:cNvSpPr>
            <a:spLocks noGrp="1"/>
          </p:cNvSpPr>
          <p:nvPr>
            <p:ph type="title"/>
          </p:nvPr>
        </p:nvSpPr>
        <p:spPr>
          <a:xfrm>
            <a:off x="838200" y="0"/>
            <a:ext cx="10515600" cy="1325563"/>
          </a:xfrm>
        </p:spPr>
        <p:txBody>
          <a:bodyPr/>
          <a:lstStyle/>
          <a:p>
            <a:r>
              <a:rPr lang="en-GB" dirty="0"/>
              <a:t>Analytic solution for rocket binaries</a:t>
            </a:r>
          </a:p>
        </p:txBody>
      </p:sp>
      <p:sp>
        <p:nvSpPr>
          <p:cNvPr id="10" name="Oval 9">
            <a:extLst>
              <a:ext uri="{FF2B5EF4-FFF2-40B4-BE49-F238E27FC236}">
                <a16:creationId xmlns:a16="http://schemas.microsoft.com/office/drawing/2014/main" id="{7DFD0B2A-52E5-4637-B08C-4EB25BADD445}"/>
              </a:ext>
            </a:extLst>
          </p:cNvPr>
          <p:cNvSpPr/>
          <p:nvPr/>
        </p:nvSpPr>
        <p:spPr>
          <a:xfrm>
            <a:off x="9378297" y="1702750"/>
            <a:ext cx="420168" cy="420168"/>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7D2ED17-CD1F-4563-9EB2-17CF8FF7D199}"/>
                  </a:ext>
                </a:extLst>
              </p:cNvPr>
              <p:cNvSpPr txBox="1"/>
              <p:nvPr/>
            </p:nvSpPr>
            <p:spPr>
              <a:xfrm>
                <a:off x="6248664" y="1272463"/>
                <a:ext cx="66319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𝑚</m:t>
                          </m:r>
                        </m:e>
                        <m:sub>
                          <m:r>
                            <a:rPr lang="en-GB" sz="2400" b="0" i="1" smtClean="0">
                              <a:latin typeface="Cambria Math" panose="02040503050406030204" pitchFamily="18" charset="0"/>
                            </a:rPr>
                            <m:t>1</m:t>
                          </m:r>
                        </m:sub>
                      </m:sSub>
                    </m:oMath>
                  </m:oMathPara>
                </a14:m>
                <a:endParaRPr lang="en-GB" sz="2400" dirty="0"/>
              </a:p>
            </p:txBody>
          </p:sp>
        </mc:Choice>
        <mc:Fallback xmlns="">
          <p:sp>
            <p:nvSpPr>
              <p:cNvPr id="11" name="TextBox 10">
                <a:extLst>
                  <a:ext uri="{FF2B5EF4-FFF2-40B4-BE49-F238E27FC236}">
                    <a16:creationId xmlns:a16="http://schemas.microsoft.com/office/drawing/2014/main" id="{37D2ED17-CD1F-4563-9EB2-17CF8FF7D199}"/>
                  </a:ext>
                </a:extLst>
              </p:cNvPr>
              <p:cNvSpPr txBox="1">
                <a:spLocks noRot="1" noChangeAspect="1" noMove="1" noResize="1" noEditPoints="1" noAdjustHandles="1" noChangeArrowheads="1" noChangeShapeType="1" noTextEdit="1"/>
              </p:cNvSpPr>
              <p:nvPr/>
            </p:nvSpPr>
            <p:spPr>
              <a:xfrm>
                <a:off x="6248664" y="1272463"/>
                <a:ext cx="663194" cy="461665"/>
              </a:xfrm>
              <a:prstGeom prst="rect">
                <a:avLst/>
              </a:prstGeom>
              <a:blipFill>
                <a:blip r:embed="rId3"/>
                <a:stretch>
                  <a:fillRect b="-4000"/>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F1667AB-DA8F-48F3-AF57-8FD9774A692B}"/>
                  </a:ext>
                </a:extLst>
              </p:cNvPr>
              <p:cNvSpPr txBox="1"/>
              <p:nvPr/>
            </p:nvSpPr>
            <p:spPr>
              <a:xfrm>
                <a:off x="9256363" y="1238627"/>
                <a:ext cx="67031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𝑚</m:t>
                          </m:r>
                        </m:e>
                        <m:sub>
                          <m:r>
                            <a:rPr lang="en-GB" sz="2400" b="0" i="1" smtClean="0">
                              <a:latin typeface="Cambria Math" panose="02040503050406030204" pitchFamily="18" charset="0"/>
                            </a:rPr>
                            <m:t>2</m:t>
                          </m:r>
                        </m:sub>
                      </m:sSub>
                    </m:oMath>
                  </m:oMathPara>
                </a14:m>
                <a:endParaRPr lang="en-GB" sz="2400" dirty="0"/>
              </a:p>
            </p:txBody>
          </p:sp>
        </mc:Choice>
        <mc:Fallback xmlns="">
          <p:sp>
            <p:nvSpPr>
              <p:cNvPr id="12" name="TextBox 11">
                <a:extLst>
                  <a:ext uri="{FF2B5EF4-FFF2-40B4-BE49-F238E27FC236}">
                    <a16:creationId xmlns:a16="http://schemas.microsoft.com/office/drawing/2014/main" id="{AF1667AB-DA8F-48F3-AF57-8FD9774A692B}"/>
                  </a:ext>
                </a:extLst>
              </p:cNvPr>
              <p:cNvSpPr txBox="1">
                <a:spLocks noRot="1" noChangeAspect="1" noMove="1" noResize="1" noEditPoints="1" noAdjustHandles="1" noChangeArrowheads="1" noChangeShapeType="1" noTextEdit="1"/>
              </p:cNvSpPr>
              <p:nvPr/>
            </p:nvSpPr>
            <p:spPr>
              <a:xfrm>
                <a:off x="9256363" y="1238627"/>
                <a:ext cx="670312" cy="461665"/>
              </a:xfrm>
              <a:prstGeom prst="rect">
                <a:avLst/>
              </a:prstGeom>
              <a:blipFill>
                <a:blip r:embed="rId4"/>
                <a:stretch>
                  <a:fillRect b="-3947"/>
                </a:stretch>
              </a:blipFill>
            </p:spPr>
            <p:txBody>
              <a:bodyPr/>
              <a:lstStyle/>
              <a:p>
                <a:r>
                  <a:rPr lang="en-AU">
                    <a:noFill/>
                  </a:rPr>
                  <a:t> </a:t>
                </a:r>
              </a:p>
            </p:txBody>
          </p:sp>
        </mc:Fallback>
      </mc:AlternateContent>
      <p:cxnSp>
        <p:nvCxnSpPr>
          <p:cNvPr id="14" name="Straight Arrow Connector 13">
            <a:extLst>
              <a:ext uri="{FF2B5EF4-FFF2-40B4-BE49-F238E27FC236}">
                <a16:creationId xmlns:a16="http://schemas.microsoft.com/office/drawing/2014/main" id="{3FEF5E00-1DB0-49A7-ABD2-24106D2F86B8}"/>
              </a:ext>
            </a:extLst>
          </p:cNvPr>
          <p:cNvCxnSpPr/>
          <p:nvPr/>
        </p:nvCxnSpPr>
        <p:spPr>
          <a:xfrm flipH="1">
            <a:off x="6536042" y="1469459"/>
            <a:ext cx="1548279" cy="4433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3C52029-BD9E-4D58-B730-837C6F45CC9F}"/>
              </a:ext>
            </a:extLst>
          </p:cNvPr>
          <p:cNvCxnSpPr>
            <a:cxnSpLocks/>
          </p:cNvCxnSpPr>
          <p:nvPr/>
        </p:nvCxnSpPr>
        <p:spPr>
          <a:xfrm>
            <a:off x="8083900" y="1469459"/>
            <a:ext cx="1504481" cy="4538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031BE12-004C-42A4-9C7D-82C71948C719}"/>
              </a:ext>
            </a:extLst>
          </p:cNvPr>
          <p:cNvSpPr txBox="1"/>
          <p:nvPr/>
        </p:nvSpPr>
        <p:spPr>
          <a:xfrm>
            <a:off x="7904413" y="1110526"/>
            <a:ext cx="359394" cy="369332"/>
          </a:xfrm>
          <a:prstGeom prst="rect">
            <a:avLst/>
          </a:prstGeom>
          <a:noFill/>
        </p:spPr>
        <p:txBody>
          <a:bodyPr wrap="none" rtlCol="0">
            <a:spAutoFit/>
          </a:bodyPr>
          <a:lstStyle/>
          <a:p>
            <a:r>
              <a:rPr lang="en-GB" dirty="0"/>
              <a:t>O</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E8CC085-D15C-4147-AC61-6A72287685F7}"/>
                  </a:ext>
                </a:extLst>
              </p:cNvPr>
              <p:cNvSpPr txBox="1"/>
              <p:nvPr/>
            </p:nvSpPr>
            <p:spPr>
              <a:xfrm>
                <a:off x="6995539" y="1242412"/>
                <a:ext cx="57022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400" b="0" i="1" smtClean="0">
                              <a:latin typeface="Cambria Math" panose="02040503050406030204" pitchFamily="18" charset="0"/>
                            </a:rPr>
                          </m:ctrlPr>
                        </m:sSubPr>
                        <m:e>
                          <m:r>
                            <a:rPr lang="en-GB" sz="2400" b="1" i="1" smtClean="0">
                              <a:latin typeface="Cambria Math" panose="02040503050406030204" pitchFamily="18" charset="0"/>
                            </a:rPr>
                            <m:t>𝒓</m:t>
                          </m:r>
                        </m:e>
                        <m:sub>
                          <m:r>
                            <a:rPr lang="en-GB" sz="2400" b="0" i="1" smtClean="0">
                              <a:latin typeface="Cambria Math" panose="02040503050406030204" pitchFamily="18" charset="0"/>
                            </a:rPr>
                            <m:t>1</m:t>
                          </m:r>
                        </m:sub>
                      </m:sSub>
                    </m:oMath>
                  </m:oMathPara>
                </a14:m>
                <a:endParaRPr lang="en-GB" sz="2400" dirty="0"/>
              </a:p>
            </p:txBody>
          </p:sp>
        </mc:Choice>
        <mc:Fallback xmlns="">
          <p:sp>
            <p:nvSpPr>
              <p:cNvPr id="20" name="TextBox 19">
                <a:extLst>
                  <a:ext uri="{FF2B5EF4-FFF2-40B4-BE49-F238E27FC236}">
                    <a16:creationId xmlns:a16="http://schemas.microsoft.com/office/drawing/2014/main" id="{7E8CC085-D15C-4147-AC61-6A72287685F7}"/>
                  </a:ext>
                </a:extLst>
              </p:cNvPr>
              <p:cNvSpPr txBox="1">
                <a:spLocks noRot="1" noChangeAspect="1" noMove="1" noResize="1" noEditPoints="1" noAdjustHandles="1" noChangeArrowheads="1" noChangeShapeType="1" noTextEdit="1"/>
              </p:cNvSpPr>
              <p:nvPr/>
            </p:nvSpPr>
            <p:spPr>
              <a:xfrm>
                <a:off x="6995539" y="1242412"/>
                <a:ext cx="570220" cy="461665"/>
              </a:xfrm>
              <a:prstGeom prst="rect">
                <a:avLst/>
              </a:prstGeom>
              <a:blipFill>
                <a:blip r:embed="rId5"/>
                <a:stretch>
                  <a:fillRect b="-2632"/>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135E90B-E6EF-4965-A80B-09FAC2131F63}"/>
                  </a:ext>
                </a:extLst>
              </p:cNvPr>
              <p:cNvSpPr txBox="1"/>
              <p:nvPr/>
            </p:nvSpPr>
            <p:spPr>
              <a:xfrm>
                <a:off x="8512773" y="1269892"/>
                <a:ext cx="57733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400" b="0" i="1" smtClean="0">
                              <a:latin typeface="Cambria Math" panose="02040503050406030204" pitchFamily="18" charset="0"/>
                            </a:rPr>
                          </m:ctrlPr>
                        </m:sSubPr>
                        <m:e>
                          <m:r>
                            <a:rPr lang="en-GB" sz="2400" b="1" i="1" smtClean="0">
                              <a:latin typeface="Cambria Math" panose="02040503050406030204" pitchFamily="18" charset="0"/>
                            </a:rPr>
                            <m:t>𝒓</m:t>
                          </m:r>
                        </m:e>
                        <m:sub>
                          <m:r>
                            <a:rPr lang="en-GB" sz="2400" b="0" i="1" smtClean="0">
                              <a:latin typeface="Cambria Math" panose="02040503050406030204" pitchFamily="18" charset="0"/>
                            </a:rPr>
                            <m:t>2</m:t>
                          </m:r>
                        </m:sub>
                      </m:sSub>
                    </m:oMath>
                  </m:oMathPara>
                </a14:m>
                <a:endParaRPr lang="en-GB" sz="2400" dirty="0"/>
              </a:p>
            </p:txBody>
          </p:sp>
        </mc:Choice>
        <mc:Fallback xmlns="">
          <p:sp>
            <p:nvSpPr>
              <p:cNvPr id="21" name="TextBox 20">
                <a:extLst>
                  <a:ext uri="{FF2B5EF4-FFF2-40B4-BE49-F238E27FC236}">
                    <a16:creationId xmlns:a16="http://schemas.microsoft.com/office/drawing/2014/main" id="{2135E90B-E6EF-4965-A80B-09FAC2131F63}"/>
                  </a:ext>
                </a:extLst>
              </p:cNvPr>
              <p:cNvSpPr txBox="1">
                <a:spLocks noRot="1" noChangeAspect="1" noMove="1" noResize="1" noEditPoints="1" noAdjustHandles="1" noChangeArrowheads="1" noChangeShapeType="1" noTextEdit="1"/>
              </p:cNvSpPr>
              <p:nvPr/>
            </p:nvSpPr>
            <p:spPr>
              <a:xfrm>
                <a:off x="8512773" y="1269892"/>
                <a:ext cx="577338" cy="461665"/>
              </a:xfrm>
              <a:prstGeom prst="rect">
                <a:avLst/>
              </a:prstGeom>
              <a:blipFill>
                <a:blip r:embed="rId6"/>
                <a:stretch>
                  <a:fillRect b="-3947"/>
                </a:stretch>
              </a:blipFill>
            </p:spPr>
            <p:txBody>
              <a:bodyPr/>
              <a:lstStyle/>
              <a:p>
                <a:r>
                  <a:rPr lang="en-AU">
                    <a:noFill/>
                  </a:rPr>
                  <a:t> </a:t>
                </a:r>
              </a:p>
            </p:txBody>
          </p:sp>
        </mc:Fallback>
      </mc:AlternateContent>
      <p:cxnSp>
        <p:nvCxnSpPr>
          <p:cNvPr id="22" name="Straight Arrow Connector 21">
            <a:extLst>
              <a:ext uri="{FF2B5EF4-FFF2-40B4-BE49-F238E27FC236}">
                <a16:creationId xmlns:a16="http://schemas.microsoft.com/office/drawing/2014/main" id="{68CECC7E-88AE-484F-885E-A5909A34222C}"/>
              </a:ext>
            </a:extLst>
          </p:cNvPr>
          <p:cNvCxnSpPr>
            <a:cxnSpLocks/>
          </p:cNvCxnSpPr>
          <p:nvPr/>
        </p:nvCxnSpPr>
        <p:spPr>
          <a:xfrm flipH="1" flipV="1">
            <a:off x="5877116" y="1389284"/>
            <a:ext cx="658710" cy="5235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4224AB0D-C26C-4B30-B471-0A19E0AE0F1A}"/>
                  </a:ext>
                </a:extLst>
              </p:cNvPr>
              <p:cNvSpPr txBox="1"/>
              <p:nvPr/>
            </p:nvSpPr>
            <p:spPr>
              <a:xfrm>
                <a:off x="5416007" y="946656"/>
                <a:ext cx="84574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400" b="0" i="1" smtClean="0">
                              <a:solidFill>
                                <a:srgbClr val="FF0000"/>
                              </a:solidFill>
                              <a:latin typeface="Cambria Math" panose="02040503050406030204" pitchFamily="18" charset="0"/>
                            </a:rPr>
                          </m:ctrlPr>
                        </m:sSubPr>
                        <m:e>
                          <m:r>
                            <a:rPr lang="en-GB" sz="2400" b="1" i="1" smtClean="0">
                              <a:solidFill>
                                <a:srgbClr val="FF0000"/>
                              </a:solidFill>
                              <a:latin typeface="Cambria Math" panose="02040503050406030204" pitchFamily="18" charset="0"/>
                            </a:rPr>
                            <m:t>𝒂</m:t>
                          </m:r>
                        </m:e>
                        <m:sub>
                          <m:r>
                            <m:rPr>
                              <m:sty m:val="p"/>
                            </m:rPr>
                            <a:rPr lang="en-GB" sz="2400" b="0" i="0" smtClean="0">
                              <a:solidFill>
                                <a:srgbClr val="FF0000"/>
                              </a:solidFill>
                              <a:latin typeface="Cambria Math" panose="02040503050406030204" pitchFamily="18" charset="0"/>
                            </a:rPr>
                            <m:t>roc</m:t>
                          </m:r>
                        </m:sub>
                      </m:sSub>
                    </m:oMath>
                  </m:oMathPara>
                </a14:m>
                <a:endParaRPr lang="en-GB" sz="2400" dirty="0">
                  <a:solidFill>
                    <a:srgbClr val="FF0000"/>
                  </a:solidFill>
                </a:endParaRPr>
              </a:p>
            </p:txBody>
          </p:sp>
        </mc:Choice>
        <mc:Fallback xmlns="">
          <p:sp>
            <p:nvSpPr>
              <p:cNvPr id="27" name="TextBox 26">
                <a:extLst>
                  <a:ext uri="{FF2B5EF4-FFF2-40B4-BE49-F238E27FC236}">
                    <a16:creationId xmlns:a16="http://schemas.microsoft.com/office/drawing/2014/main" id="{4224AB0D-C26C-4B30-B471-0A19E0AE0F1A}"/>
                  </a:ext>
                </a:extLst>
              </p:cNvPr>
              <p:cNvSpPr txBox="1">
                <a:spLocks noRot="1" noChangeAspect="1" noMove="1" noResize="1" noEditPoints="1" noAdjustHandles="1" noChangeArrowheads="1" noChangeShapeType="1" noTextEdit="1"/>
              </p:cNvSpPr>
              <p:nvPr/>
            </p:nvSpPr>
            <p:spPr>
              <a:xfrm>
                <a:off x="5416007" y="946656"/>
                <a:ext cx="845744" cy="461665"/>
              </a:xfrm>
              <a:prstGeom prst="rect">
                <a:avLst/>
              </a:prstGeom>
              <a:blipFill>
                <a:blip r:embed="rId7"/>
                <a:stretch>
                  <a:fillRect/>
                </a:stretch>
              </a:blipFill>
            </p:spPr>
            <p:txBody>
              <a:bodyPr/>
              <a:lstStyle/>
              <a:p>
                <a:r>
                  <a:rPr lang="en-AU">
                    <a:noFill/>
                  </a:rPr>
                  <a:t> </a:t>
                </a:r>
              </a:p>
            </p:txBody>
          </p:sp>
        </mc:Fallback>
      </mc:AlternateContent>
      <p:cxnSp>
        <p:nvCxnSpPr>
          <p:cNvPr id="28" name="Straight Arrow Connector 27">
            <a:extLst>
              <a:ext uri="{FF2B5EF4-FFF2-40B4-BE49-F238E27FC236}">
                <a16:creationId xmlns:a16="http://schemas.microsoft.com/office/drawing/2014/main" id="{C02073F3-4EF7-42F9-A219-B9B764F8E18C}"/>
              </a:ext>
            </a:extLst>
          </p:cNvPr>
          <p:cNvCxnSpPr>
            <a:cxnSpLocks/>
          </p:cNvCxnSpPr>
          <p:nvPr/>
        </p:nvCxnSpPr>
        <p:spPr>
          <a:xfrm flipV="1">
            <a:off x="6558002" y="1930380"/>
            <a:ext cx="1097446" cy="80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5587C11E-4785-4FA0-9F6C-1679D150B672}"/>
                  </a:ext>
                </a:extLst>
              </p:cNvPr>
              <p:cNvSpPr txBox="1"/>
              <p:nvPr/>
            </p:nvSpPr>
            <p:spPr>
              <a:xfrm>
                <a:off x="6868573" y="1851535"/>
                <a:ext cx="73212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400" b="0" i="1" smtClean="0">
                              <a:solidFill>
                                <a:srgbClr val="FF0000"/>
                              </a:solidFill>
                              <a:latin typeface="Cambria Math" panose="02040503050406030204" pitchFamily="18" charset="0"/>
                            </a:rPr>
                          </m:ctrlPr>
                        </m:sSubPr>
                        <m:e>
                          <m:r>
                            <a:rPr lang="en-GB" sz="2400" b="1" i="1" smtClean="0">
                              <a:solidFill>
                                <a:srgbClr val="FF0000"/>
                              </a:solidFill>
                              <a:latin typeface="Cambria Math" panose="02040503050406030204" pitchFamily="18" charset="0"/>
                            </a:rPr>
                            <m:t>𝑭</m:t>
                          </m:r>
                        </m:e>
                        <m:sub>
                          <m:r>
                            <a:rPr lang="en-GB" sz="2400" b="0" i="1" smtClean="0">
                              <a:solidFill>
                                <a:srgbClr val="FF0000"/>
                              </a:solidFill>
                              <a:latin typeface="Cambria Math" panose="02040503050406030204" pitchFamily="18" charset="0"/>
                            </a:rPr>
                            <m:t>12</m:t>
                          </m:r>
                        </m:sub>
                      </m:sSub>
                    </m:oMath>
                  </m:oMathPara>
                </a14:m>
                <a:endParaRPr lang="en-GB" sz="2400" dirty="0">
                  <a:solidFill>
                    <a:srgbClr val="FF0000"/>
                  </a:solidFill>
                </a:endParaRPr>
              </a:p>
            </p:txBody>
          </p:sp>
        </mc:Choice>
        <mc:Fallback xmlns="">
          <p:sp>
            <p:nvSpPr>
              <p:cNvPr id="30" name="TextBox 29">
                <a:extLst>
                  <a:ext uri="{FF2B5EF4-FFF2-40B4-BE49-F238E27FC236}">
                    <a16:creationId xmlns:a16="http://schemas.microsoft.com/office/drawing/2014/main" id="{5587C11E-4785-4FA0-9F6C-1679D150B672}"/>
                  </a:ext>
                </a:extLst>
              </p:cNvPr>
              <p:cNvSpPr txBox="1">
                <a:spLocks noRot="1" noChangeAspect="1" noMove="1" noResize="1" noEditPoints="1" noAdjustHandles="1" noChangeArrowheads="1" noChangeShapeType="1" noTextEdit="1"/>
              </p:cNvSpPr>
              <p:nvPr/>
            </p:nvSpPr>
            <p:spPr>
              <a:xfrm>
                <a:off x="6868573" y="1851535"/>
                <a:ext cx="732123" cy="461665"/>
              </a:xfrm>
              <a:prstGeom prst="rect">
                <a:avLst/>
              </a:prstGeom>
              <a:blipFill>
                <a:blip r:embed="rId8"/>
                <a:stretch>
                  <a:fillRect b="-4000"/>
                </a:stretch>
              </a:blipFill>
            </p:spPr>
            <p:txBody>
              <a:bodyPr/>
              <a:lstStyle/>
              <a:p>
                <a:r>
                  <a:rPr lang="en-AU">
                    <a:noFill/>
                  </a:rPr>
                  <a:t> </a:t>
                </a:r>
              </a:p>
            </p:txBody>
          </p:sp>
        </mc:Fallback>
      </mc:AlternateContent>
      <p:cxnSp>
        <p:nvCxnSpPr>
          <p:cNvPr id="32" name="Straight Arrow Connector 31">
            <a:extLst>
              <a:ext uri="{FF2B5EF4-FFF2-40B4-BE49-F238E27FC236}">
                <a16:creationId xmlns:a16="http://schemas.microsoft.com/office/drawing/2014/main" id="{04D2BEA9-8C89-4C9C-8A25-F09711529FB8}"/>
              </a:ext>
            </a:extLst>
          </p:cNvPr>
          <p:cNvCxnSpPr>
            <a:cxnSpLocks/>
          </p:cNvCxnSpPr>
          <p:nvPr/>
        </p:nvCxnSpPr>
        <p:spPr>
          <a:xfrm rot="10800000" flipV="1">
            <a:off x="8414317" y="1920197"/>
            <a:ext cx="1097446" cy="80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DC73BA37-64B6-4F89-8175-6E4EEB891DF1}"/>
                  </a:ext>
                </a:extLst>
              </p:cNvPr>
              <p:cNvSpPr txBox="1"/>
              <p:nvPr/>
            </p:nvSpPr>
            <p:spPr>
              <a:xfrm>
                <a:off x="8724049" y="1851003"/>
                <a:ext cx="73924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400" b="0" i="1" smtClean="0">
                              <a:solidFill>
                                <a:srgbClr val="FF0000"/>
                              </a:solidFill>
                              <a:latin typeface="Cambria Math" panose="02040503050406030204" pitchFamily="18" charset="0"/>
                            </a:rPr>
                          </m:ctrlPr>
                        </m:sSubPr>
                        <m:e>
                          <m:r>
                            <a:rPr lang="en-GB" sz="2400" b="1" i="1" smtClean="0">
                              <a:solidFill>
                                <a:srgbClr val="FF0000"/>
                              </a:solidFill>
                              <a:latin typeface="Cambria Math" panose="02040503050406030204" pitchFamily="18" charset="0"/>
                            </a:rPr>
                            <m:t>𝑭</m:t>
                          </m:r>
                        </m:e>
                        <m:sub>
                          <m:r>
                            <a:rPr lang="en-GB" sz="2400" b="0" i="1" smtClean="0">
                              <a:solidFill>
                                <a:srgbClr val="FF0000"/>
                              </a:solidFill>
                              <a:latin typeface="Cambria Math" panose="02040503050406030204" pitchFamily="18" charset="0"/>
                            </a:rPr>
                            <m:t>21</m:t>
                          </m:r>
                        </m:sub>
                      </m:sSub>
                    </m:oMath>
                  </m:oMathPara>
                </a14:m>
                <a:endParaRPr lang="en-GB" sz="2400" dirty="0">
                  <a:solidFill>
                    <a:srgbClr val="FF0000"/>
                  </a:solidFill>
                </a:endParaRPr>
              </a:p>
            </p:txBody>
          </p:sp>
        </mc:Choice>
        <mc:Fallback xmlns="">
          <p:sp>
            <p:nvSpPr>
              <p:cNvPr id="33" name="TextBox 32">
                <a:extLst>
                  <a:ext uri="{FF2B5EF4-FFF2-40B4-BE49-F238E27FC236}">
                    <a16:creationId xmlns:a16="http://schemas.microsoft.com/office/drawing/2014/main" id="{DC73BA37-64B6-4F89-8175-6E4EEB891DF1}"/>
                  </a:ext>
                </a:extLst>
              </p:cNvPr>
              <p:cNvSpPr txBox="1">
                <a:spLocks noRot="1" noChangeAspect="1" noMove="1" noResize="1" noEditPoints="1" noAdjustHandles="1" noChangeArrowheads="1" noChangeShapeType="1" noTextEdit="1"/>
              </p:cNvSpPr>
              <p:nvPr/>
            </p:nvSpPr>
            <p:spPr>
              <a:xfrm>
                <a:off x="8724049" y="1851003"/>
                <a:ext cx="739241" cy="461665"/>
              </a:xfrm>
              <a:prstGeom prst="rect">
                <a:avLst/>
              </a:prstGeom>
              <a:blipFill>
                <a:blip r:embed="rId9"/>
                <a:stretch>
                  <a:fillRect b="-4000"/>
                </a:stretch>
              </a:blipFill>
            </p:spPr>
            <p:txBody>
              <a:bodyPr/>
              <a:lstStyle/>
              <a:p>
                <a:r>
                  <a:rPr lang="en-AU">
                    <a:noFill/>
                  </a:rPr>
                  <a:t> </a:t>
                </a:r>
              </a:p>
            </p:txBody>
          </p:sp>
        </mc:Fallback>
      </mc:AlternateContent>
      <p:sp>
        <p:nvSpPr>
          <p:cNvPr id="34" name="Oval 33">
            <a:extLst>
              <a:ext uri="{FF2B5EF4-FFF2-40B4-BE49-F238E27FC236}">
                <a16:creationId xmlns:a16="http://schemas.microsoft.com/office/drawing/2014/main" id="{A728F8B5-C068-4718-BD7D-E2E28D960125}"/>
              </a:ext>
            </a:extLst>
          </p:cNvPr>
          <p:cNvSpPr/>
          <p:nvPr/>
        </p:nvSpPr>
        <p:spPr>
          <a:xfrm flipV="1">
            <a:off x="8047814" y="1436451"/>
            <a:ext cx="83108" cy="831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4568B7C-DB7E-4695-B9D7-AFFDFE1643F0}"/>
                  </a:ext>
                </a:extLst>
              </p:cNvPr>
              <p:cNvSpPr txBox="1"/>
              <p:nvPr/>
            </p:nvSpPr>
            <p:spPr>
              <a:xfrm>
                <a:off x="1095463" y="1506420"/>
                <a:ext cx="3897734" cy="8724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AU" sz="2800" b="1" i="1" smtClean="0">
                          <a:latin typeface="Cambria Math" panose="02040503050406030204" pitchFamily="18" charset="0"/>
                        </a:rPr>
                        <m:t>𝒍</m:t>
                      </m:r>
                      <m:r>
                        <a:rPr lang="en-AU" sz="2800" b="0" i="1" smtClean="0">
                          <a:latin typeface="Cambria Math" panose="02040503050406030204" pitchFamily="18" charset="0"/>
                        </a:rPr>
                        <m:t>≡</m:t>
                      </m:r>
                      <m:f>
                        <m:fPr>
                          <m:ctrlPr>
                            <a:rPr lang="en-AU" sz="2800" b="0" i="1" smtClean="0">
                              <a:latin typeface="Cambria Math" panose="02040503050406030204" pitchFamily="18" charset="0"/>
                            </a:rPr>
                          </m:ctrlPr>
                        </m:fPr>
                        <m:num>
                          <m:sSub>
                            <m:sSubPr>
                              <m:ctrlPr>
                                <a:rPr lang="en-AU" sz="2800" i="1" smtClean="0">
                                  <a:latin typeface="Cambria Math" panose="02040503050406030204" pitchFamily="18" charset="0"/>
                                </a:rPr>
                              </m:ctrlPr>
                            </m:sSubPr>
                            <m:e>
                              <m:acc>
                                <m:accPr>
                                  <m:chr m:val="̅"/>
                                  <m:ctrlPr>
                                    <a:rPr lang="en-AU" sz="2800" i="1" smtClean="0">
                                      <a:latin typeface="Cambria Math" panose="02040503050406030204" pitchFamily="18" charset="0"/>
                                    </a:rPr>
                                  </m:ctrlPr>
                                </m:accPr>
                                <m:e>
                                  <m:r>
                                    <a:rPr lang="en-AU" sz="2800" b="0" i="1" smtClean="0">
                                      <a:latin typeface="Cambria Math" panose="02040503050406030204" pitchFamily="18" charset="0"/>
                                    </a:rPr>
                                    <m:t>𝑣</m:t>
                                  </m:r>
                                </m:e>
                              </m:acc>
                            </m:e>
                            <m:sub>
                              <m:r>
                                <m:rPr>
                                  <m:sty m:val="p"/>
                                </m:rPr>
                                <a:rPr lang="en-AU" sz="2800" b="0" i="0" smtClean="0">
                                  <a:latin typeface="Cambria Math" panose="02040503050406030204" pitchFamily="18" charset="0"/>
                                </a:rPr>
                                <m:t>orb</m:t>
                              </m:r>
                            </m:sub>
                          </m:sSub>
                        </m:num>
                        <m:den>
                          <m:r>
                            <a:rPr lang="en-AU" sz="2800" b="0" i="1" smtClean="0">
                              <a:latin typeface="Cambria Math" panose="02040503050406030204" pitchFamily="18" charset="0"/>
                            </a:rPr>
                            <m:t>𝐺</m:t>
                          </m:r>
                          <m:r>
                            <a:rPr lang="en-AU" sz="2800" b="0" i="1" smtClean="0">
                              <a:latin typeface="Cambria Math" panose="02040503050406030204" pitchFamily="18" charset="0"/>
                            </a:rPr>
                            <m:t>(</m:t>
                          </m:r>
                          <m:sSub>
                            <m:sSubPr>
                              <m:ctrlPr>
                                <a:rPr lang="en-AU" sz="2800" b="0" i="1" smtClean="0">
                                  <a:latin typeface="Cambria Math" panose="02040503050406030204" pitchFamily="18" charset="0"/>
                                </a:rPr>
                              </m:ctrlPr>
                            </m:sSubPr>
                            <m:e>
                              <m:r>
                                <a:rPr lang="en-AU" sz="2800" b="0" i="1" smtClean="0">
                                  <a:latin typeface="Cambria Math" panose="02040503050406030204" pitchFamily="18" charset="0"/>
                                </a:rPr>
                                <m:t>𝑚</m:t>
                              </m:r>
                            </m:e>
                            <m:sub>
                              <m:r>
                                <a:rPr lang="en-AU" sz="2800" b="0" i="1" smtClean="0">
                                  <a:latin typeface="Cambria Math" panose="02040503050406030204" pitchFamily="18" charset="0"/>
                                </a:rPr>
                                <m:t>1</m:t>
                              </m:r>
                            </m:sub>
                          </m:sSub>
                          <m:r>
                            <a:rPr lang="en-AU" sz="2800" b="0" i="1" smtClean="0">
                              <a:latin typeface="Cambria Math" panose="02040503050406030204" pitchFamily="18" charset="0"/>
                            </a:rPr>
                            <m:t>+</m:t>
                          </m:r>
                          <m:sSub>
                            <m:sSubPr>
                              <m:ctrlPr>
                                <a:rPr lang="en-AU" sz="2800" b="0" i="1" smtClean="0">
                                  <a:latin typeface="Cambria Math" panose="02040503050406030204" pitchFamily="18" charset="0"/>
                                </a:rPr>
                              </m:ctrlPr>
                            </m:sSubPr>
                            <m:e>
                              <m:r>
                                <a:rPr lang="en-AU" sz="2800" b="0" i="1" smtClean="0">
                                  <a:latin typeface="Cambria Math" panose="02040503050406030204" pitchFamily="18" charset="0"/>
                                </a:rPr>
                                <m:t>𝑚</m:t>
                              </m:r>
                            </m:e>
                            <m:sub>
                              <m:r>
                                <a:rPr lang="en-AU" sz="2800" b="0" i="1" smtClean="0">
                                  <a:latin typeface="Cambria Math" panose="02040503050406030204" pitchFamily="18" charset="0"/>
                                </a:rPr>
                                <m:t>2</m:t>
                              </m:r>
                            </m:sub>
                          </m:sSub>
                          <m:r>
                            <a:rPr lang="en-AU" sz="2800" b="0" i="1" smtClean="0">
                              <a:latin typeface="Cambria Math" panose="02040503050406030204" pitchFamily="18" charset="0"/>
                            </a:rPr>
                            <m:t>)</m:t>
                          </m:r>
                        </m:den>
                      </m:f>
                      <m:r>
                        <a:rPr lang="en-AU" sz="2800" b="0" i="1" smtClean="0">
                          <a:latin typeface="Cambria Math" panose="02040503050406030204" pitchFamily="18" charset="0"/>
                        </a:rPr>
                        <m:t> </m:t>
                      </m:r>
                      <m:r>
                        <a:rPr lang="en-AU" sz="2800" b="1" i="1" smtClean="0">
                          <a:latin typeface="Cambria Math" panose="02040503050406030204" pitchFamily="18" charset="0"/>
                        </a:rPr>
                        <m:t>𝒓</m:t>
                      </m:r>
                      <m:r>
                        <a:rPr lang="en-AU" sz="2800" b="0" i="1" smtClean="0">
                          <a:latin typeface="Cambria Math" panose="02040503050406030204" pitchFamily="18" charset="0"/>
                          <a:ea typeface="Cambria Math" panose="02040503050406030204" pitchFamily="18" charset="0"/>
                        </a:rPr>
                        <m:t>×</m:t>
                      </m:r>
                      <m:acc>
                        <m:accPr>
                          <m:chr m:val="̇"/>
                          <m:ctrlPr>
                            <a:rPr lang="en-AU" sz="2800" b="0" i="1" smtClean="0">
                              <a:latin typeface="Cambria Math" panose="02040503050406030204" pitchFamily="18" charset="0"/>
                              <a:ea typeface="Cambria Math" panose="02040503050406030204" pitchFamily="18" charset="0"/>
                            </a:rPr>
                          </m:ctrlPr>
                        </m:accPr>
                        <m:e>
                          <m:r>
                            <a:rPr lang="en-AU" sz="2800" b="1" i="1" smtClean="0">
                              <a:latin typeface="Cambria Math" panose="02040503050406030204" pitchFamily="18" charset="0"/>
                              <a:ea typeface="Cambria Math" panose="02040503050406030204" pitchFamily="18" charset="0"/>
                            </a:rPr>
                            <m:t>𝒓</m:t>
                          </m:r>
                        </m:e>
                      </m:acc>
                    </m:oMath>
                  </m:oMathPara>
                </a14:m>
                <a:br>
                  <a:rPr lang="en-AU" sz="3200" b="0" dirty="0"/>
                </a:br>
                <a:endParaRPr lang="en-AU" sz="3200" b="1" dirty="0"/>
              </a:p>
            </p:txBody>
          </p:sp>
        </mc:Choice>
        <mc:Fallback xmlns="">
          <p:sp>
            <p:nvSpPr>
              <p:cNvPr id="3" name="TextBox 2">
                <a:extLst>
                  <a:ext uri="{FF2B5EF4-FFF2-40B4-BE49-F238E27FC236}">
                    <a16:creationId xmlns:a16="http://schemas.microsoft.com/office/drawing/2014/main" id="{74568B7C-DB7E-4695-B9D7-AFFDFE1643F0}"/>
                  </a:ext>
                </a:extLst>
              </p:cNvPr>
              <p:cNvSpPr txBox="1">
                <a:spLocks noRot="1" noChangeAspect="1" noMove="1" noResize="1" noEditPoints="1" noAdjustHandles="1" noChangeArrowheads="1" noChangeShapeType="1" noTextEdit="1"/>
              </p:cNvSpPr>
              <p:nvPr/>
            </p:nvSpPr>
            <p:spPr>
              <a:xfrm>
                <a:off x="1095463" y="1506420"/>
                <a:ext cx="3897734" cy="872418"/>
              </a:xfrm>
              <a:prstGeom prst="rect">
                <a:avLst/>
              </a:prstGeom>
              <a:blipFill>
                <a:blip r:embed="rId10"/>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EF15101-D487-48E7-9455-14157C015092}"/>
                  </a:ext>
                </a:extLst>
              </p:cNvPr>
              <p:cNvSpPr/>
              <p:nvPr/>
            </p:nvSpPr>
            <p:spPr>
              <a:xfrm>
                <a:off x="7917545" y="2436089"/>
                <a:ext cx="3594189" cy="8415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GB" sz="2400" b="1" i="1">
                              <a:latin typeface="Cambria Math" panose="02040503050406030204" pitchFamily="18" charset="0"/>
                            </a:rPr>
                          </m:ctrlPr>
                        </m:accPr>
                        <m:e>
                          <m:r>
                            <a:rPr lang="en-GB" sz="2400" b="1" i="1">
                              <a:latin typeface="Cambria Math" panose="02040503050406030204" pitchFamily="18" charset="0"/>
                            </a:rPr>
                            <m:t>𝒓</m:t>
                          </m:r>
                        </m:e>
                      </m:acc>
                      <m:r>
                        <a:rPr lang="en-GB" sz="2400" i="1">
                          <a:latin typeface="Cambria Math" panose="02040503050406030204" pitchFamily="18" charset="0"/>
                        </a:rPr>
                        <m:t>≡</m:t>
                      </m:r>
                      <m:sSub>
                        <m:sSubPr>
                          <m:ctrlPr>
                            <a:rPr lang="en-GB" sz="2400" i="1">
                              <a:latin typeface="Cambria Math" panose="02040503050406030204" pitchFamily="18" charset="0"/>
                            </a:rPr>
                          </m:ctrlPr>
                        </m:sSubPr>
                        <m:e>
                          <m:acc>
                            <m:accPr>
                              <m:chr m:val="̈"/>
                              <m:ctrlPr>
                                <a:rPr lang="en-GB" sz="2400" b="1" i="1">
                                  <a:latin typeface="Cambria Math" panose="02040503050406030204" pitchFamily="18" charset="0"/>
                                </a:rPr>
                              </m:ctrlPr>
                            </m:accPr>
                            <m:e>
                              <m:r>
                                <a:rPr lang="en-GB" sz="2400" b="1" i="1">
                                  <a:latin typeface="Cambria Math" panose="02040503050406030204" pitchFamily="18" charset="0"/>
                                </a:rPr>
                                <m:t>𝒓</m:t>
                              </m:r>
                            </m:e>
                          </m:acc>
                        </m:e>
                        <m:sub>
                          <m:r>
                            <a:rPr lang="en-GB" sz="2400" i="1">
                              <a:latin typeface="Cambria Math" panose="02040503050406030204" pitchFamily="18" charset="0"/>
                            </a:rPr>
                            <m:t>1</m:t>
                          </m:r>
                        </m:sub>
                      </m:sSub>
                      <m:r>
                        <a:rPr lang="en-GB" sz="2400" i="1">
                          <a:latin typeface="Cambria Math" panose="02040503050406030204" pitchFamily="18" charset="0"/>
                        </a:rPr>
                        <m:t>−</m:t>
                      </m:r>
                      <m:sSub>
                        <m:sSubPr>
                          <m:ctrlPr>
                            <a:rPr lang="en-GB" sz="2400" i="1">
                              <a:latin typeface="Cambria Math" panose="02040503050406030204" pitchFamily="18" charset="0"/>
                            </a:rPr>
                          </m:ctrlPr>
                        </m:sSubPr>
                        <m:e>
                          <m:acc>
                            <m:accPr>
                              <m:chr m:val="̈"/>
                              <m:ctrlPr>
                                <a:rPr lang="en-GB" sz="2400" b="1" i="1">
                                  <a:latin typeface="Cambria Math" panose="02040503050406030204" pitchFamily="18" charset="0"/>
                                </a:rPr>
                              </m:ctrlPr>
                            </m:accPr>
                            <m:e>
                              <m:r>
                                <a:rPr lang="en-GB" sz="2400" b="1" i="1">
                                  <a:latin typeface="Cambria Math" panose="02040503050406030204" pitchFamily="18" charset="0"/>
                                </a:rPr>
                                <m:t>𝒓</m:t>
                              </m:r>
                            </m:e>
                          </m:acc>
                        </m:e>
                        <m:sub>
                          <m:r>
                            <a:rPr lang="en-GB" sz="2400" i="1">
                              <a:latin typeface="Cambria Math" panose="02040503050406030204" pitchFamily="18" charset="0"/>
                            </a:rPr>
                            <m:t>2</m:t>
                          </m:r>
                        </m:sub>
                      </m:sSub>
                      <m:r>
                        <a:rPr lang="en-GB" sz="2400" i="1">
                          <a:latin typeface="Cambria Math" panose="02040503050406030204" pitchFamily="18" charset="0"/>
                        </a:rPr>
                        <m:t>=</m:t>
                      </m:r>
                      <m:f>
                        <m:fPr>
                          <m:ctrlPr>
                            <a:rPr lang="en-GB" sz="2400" i="1">
                              <a:latin typeface="Cambria Math" panose="02040503050406030204" pitchFamily="18" charset="0"/>
                            </a:rPr>
                          </m:ctrlPr>
                        </m:fPr>
                        <m:num>
                          <m:sSub>
                            <m:sSubPr>
                              <m:ctrlPr>
                                <a:rPr lang="en-GB" sz="2400" i="1">
                                  <a:latin typeface="Cambria Math" panose="02040503050406030204" pitchFamily="18" charset="0"/>
                                </a:rPr>
                              </m:ctrlPr>
                            </m:sSubPr>
                            <m:e>
                              <m:r>
                                <a:rPr lang="en-GB" sz="2400" b="1" i="1">
                                  <a:latin typeface="Cambria Math" panose="02040503050406030204" pitchFamily="18" charset="0"/>
                                </a:rPr>
                                <m:t>𝑭</m:t>
                              </m:r>
                            </m:e>
                            <m:sub>
                              <m:r>
                                <a:rPr lang="en-GB" sz="2400" i="1">
                                  <a:latin typeface="Cambria Math" panose="02040503050406030204" pitchFamily="18" charset="0"/>
                                </a:rPr>
                                <m:t>12</m:t>
                              </m:r>
                            </m:sub>
                          </m:sSub>
                        </m:num>
                        <m:den>
                          <m:r>
                            <a:rPr lang="en-GB" sz="2400" i="1">
                              <a:latin typeface="Cambria Math" panose="02040503050406030204" pitchFamily="18" charset="0"/>
                            </a:rPr>
                            <m:t>𝜇</m:t>
                          </m:r>
                        </m:den>
                      </m:f>
                      <m:r>
                        <a:rPr lang="en-GB" sz="2400" i="1">
                          <a:latin typeface="Cambria Math" panose="02040503050406030204" pitchFamily="18" charset="0"/>
                        </a:rPr>
                        <m:t>+</m:t>
                      </m:r>
                      <m:sSub>
                        <m:sSubPr>
                          <m:ctrlPr>
                            <a:rPr lang="en-GB" sz="2400" i="1">
                              <a:latin typeface="Cambria Math" panose="02040503050406030204" pitchFamily="18" charset="0"/>
                            </a:rPr>
                          </m:ctrlPr>
                        </m:sSubPr>
                        <m:e>
                          <m:r>
                            <a:rPr lang="en-GB" sz="2400" b="1" i="1">
                              <a:latin typeface="Cambria Math" panose="02040503050406030204" pitchFamily="18" charset="0"/>
                            </a:rPr>
                            <m:t>𝒂</m:t>
                          </m:r>
                        </m:e>
                        <m:sub>
                          <m:r>
                            <m:rPr>
                              <m:sty m:val="p"/>
                            </m:rPr>
                            <a:rPr lang="en-GB" sz="2400">
                              <a:latin typeface="Cambria Math" panose="02040503050406030204" pitchFamily="18" charset="0"/>
                            </a:rPr>
                            <m:t>roc</m:t>
                          </m:r>
                        </m:sub>
                      </m:sSub>
                    </m:oMath>
                  </m:oMathPara>
                </a14:m>
                <a:endParaRPr lang="en-AU" sz="2400" dirty="0"/>
              </a:p>
            </p:txBody>
          </p:sp>
        </mc:Choice>
        <mc:Fallback xmlns="">
          <p:sp>
            <p:nvSpPr>
              <p:cNvPr id="5" name="Rectangle 4">
                <a:extLst>
                  <a:ext uri="{FF2B5EF4-FFF2-40B4-BE49-F238E27FC236}">
                    <a16:creationId xmlns:a16="http://schemas.microsoft.com/office/drawing/2014/main" id="{9EF15101-D487-48E7-9455-14157C015092}"/>
                  </a:ext>
                </a:extLst>
              </p:cNvPr>
              <p:cNvSpPr>
                <a:spLocks noRot="1" noChangeAspect="1" noMove="1" noResize="1" noEditPoints="1" noAdjustHandles="1" noChangeArrowheads="1" noChangeShapeType="1" noTextEdit="1"/>
              </p:cNvSpPr>
              <p:nvPr/>
            </p:nvSpPr>
            <p:spPr>
              <a:xfrm>
                <a:off x="7917545" y="2436089"/>
                <a:ext cx="3594189" cy="841577"/>
              </a:xfrm>
              <a:prstGeom prst="rect">
                <a:avLst/>
              </a:prstGeom>
              <a:blipFill>
                <a:blip r:embed="rId11"/>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2A64959B-AD96-4FD0-9053-EC3266984899}"/>
                  </a:ext>
                </a:extLst>
              </p:cNvPr>
              <p:cNvSpPr txBox="1"/>
              <p:nvPr/>
            </p:nvSpPr>
            <p:spPr>
              <a:xfrm>
                <a:off x="1000261" y="5654303"/>
                <a:ext cx="4995663" cy="10084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AU" sz="3200" b="0" i="1" smtClean="0">
                              <a:latin typeface="Cambria Math" panose="02040503050406030204" pitchFamily="18" charset="0"/>
                              <a:ea typeface="Cambria Math" panose="02040503050406030204" pitchFamily="18" charset="0"/>
                            </a:rPr>
                          </m:ctrlPr>
                        </m:dPr>
                        <m:e>
                          <m:acc>
                            <m:accPr>
                              <m:chr m:val="̇"/>
                              <m:ctrlPr>
                                <a:rPr lang="en-AU" sz="3200" b="0" i="1" smtClean="0">
                                  <a:latin typeface="Cambria Math" panose="02040503050406030204" pitchFamily="18" charset="0"/>
                                  <a:ea typeface="Cambria Math" panose="02040503050406030204" pitchFamily="18" charset="0"/>
                                </a:rPr>
                              </m:ctrlPr>
                            </m:accPr>
                            <m:e>
                              <m:sSub>
                                <m:sSubPr>
                                  <m:ctrlPr>
                                    <a:rPr lang="en-AU" sz="3200" b="0" i="1" smtClean="0">
                                      <a:latin typeface="Cambria Math" panose="02040503050406030204" pitchFamily="18" charset="0"/>
                                      <a:ea typeface="Cambria Math" panose="02040503050406030204" pitchFamily="18" charset="0"/>
                                    </a:rPr>
                                  </m:ctrlPr>
                                </m:sSubPr>
                                <m:e>
                                  <m:r>
                                    <a:rPr lang="en-AU" sz="3200" b="1" i="1" smtClean="0">
                                      <a:latin typeface="Cambria Math" panose="02040503050406030204" pitchFamily="18" charset="0"/>
                                      <a:ea typeface="Cambria Math" panose="02040503050406030204" pitchFamily="18" charset="0"/>
                                    </a:rPr>
                                    <m:t>𝒉</m:t>
                                  </m:r>
                                </m:e>
                                <m:sub>
                                  <m:r>
                                    <a:rPr lang="en-AU" sz="3200" b="0" i="1" smtClean="0">
                                      <a:latin typeface="Cambria Math" panose="02040503050406030204" pitchFamily="18" charset="0"/>
                                      <a:ea typeface="Cambria Math" panose="02040503050406030204" pitchFamily="18" charset="0"/>
                                    </a:rPr>
                                    <m:t>±</m:t>
                                  </m:r>
                                </m:sub>
                              </m:sSub>
                            </m:e>
                          </m:acc>
                        </m:e>
                      </m:d>
                      <m:r>
                        <a:rPr lang="en-AU" sz="3200" b="0" i="1" smtClean="0">
                          <a:latin typeface="Cambria Math" panose="02040503050406030204" pitchFamily="18" charset="0"/>
                          <a:ea typeface="Cambria Math" panose="02040503050406030204" pitchFamily="18" charset="0"/>
                        </a:rPr>
                        <m:t>=∓</m:t>
                      </m:r>
                      <m:f>
                        <m:fPr>
                          <m:ctrlPr>
                            <a:rPr lang="en-AU" sz="3200" b="0" i="1" smtClean="0">
                              <a:latin typeface="Cambria Math" panose="02040503050406030204" pitchFamily="18" charset="0"/>
                              <a:ea typeface="Cambria Math" panose="02040503050406030204" pitchFamily="18" charset="0"/>
                            </a:rPr>
                          </m:ctrlPr>
                        </m:fPr>
                        <m:num>
                          <m:r>
                            <a:rPr lang="en-AU" sz="3200" b="0" i="1" smtClean="0">
                              <a:latin typeface="Cambria Math" panose="02040503050406030204" pitchFamily="18" charset="0"/>
                              <a:ea typeface="Cambria Math" panose="02040503050406030204" pitchFamily="18" charset="0"/>
                            </a:rPr>
                            <m:t>3</m:t>
                          </m:r>
                        </m:num>
                        <m:den>
                          <m:r>
                            <a:rPr lang="en-AU" sz="3200" b="0" i="1" smtClean="0">
                              <a:latin typeface="Cambria Math" panose="02040503050406030204" pitchFamily="18" charset="0"/>
                              <a:ea typeface="Cambria Math" panose="02040503050406030204" pitchFamily="18" charset="0"/>
                            </a:rPr>
                            <m:t>2</m:t>
                          </m:r>
                          <m:sSub>
                            <m:sSubPr>
                              <m:ctrlPr>
                                <a:rPr lang="en-AU" sz="3200" b="0" i="1" smtClean="0">
                                  <a:latin typeface="Cambria Math" panose="02040503050406030204" pitchFamily="18" charset="0"/>
                                  <a:ea typeface="Cambria Math" panose="02040503050406030204" pitchFamily="18" charset="0"/>
                                </a:rPr>
                              </m:ctrlPr>
                            </m:sSubPr>
                            <m:e>
                              <m:acc>
                                <m:accPr>
                                  <m:chr m:val="̅"/>
                                  <m:ctrlPr>
                                    <a:rPr lang="en-AU" sz="3200" b="1" i="1" smtClean="0">
                                      <a:latin typeface="Cambria Math" panose="02040503050406030204" pitchFamily="18" charset="0"/>
                                      <a:ea typeface="Cambria Math" panose="02040503050406030204" pitchFamily="18" charset="0"/>
                                    </a:rPr>
                                  </m:ctrlPr>
                                </m:accPr>
                                <m:e>
                                  <m:r>
                                    <a:rPr lang="en-AU" sz="3200" b="0" i="1" smtClean="0">
                                      <a:latin typeface="Cambria Math" panose="02040503050406030204" pitchFamily="18" charset="0"/>
                                      <a:ea typeface="Cambria Math" panose="02040503050406030204" pitchFamily="18" charset="0"/>
                                    </a:rPr>
                                    <m:t>𝑣</m:t>
                                  </m:r>
                                </m:e>
                              </m:acc>
                            </m:e>
                            <m:sub>
                              <m:r>
                                <m:rPr>
                                  <m:sty m:val="p"/>
                                </m:rPr>
                                <a:rPr lang="en-AU" sz="3200" b="0" i="0" smtClean="0">
                                  <a:latin typeface="Cambria Math" panose="02040503050406030204" pitchFamily="18" charset="0"/>
                                  <a:ea typeface="Cambria Math" panose="02040503050406030204" pitchFamily="18" charset="0"/>
                                </a:rPr>
                                <m:t>orb</m:t>
                              </m:r>
                            </m:sub>
                          </m:sSub>
                        </m:den>
                      </m:f>
                      <m:sSub>
                        <m:sSubPr>
                          <m:ctrlPr>
                            <a:rPr lang="en-AU" sz="3200" b="0" i="1" smtClean="0">
                              <a:latin typeface="Cambria Math" panose="02040503050406030204" pitchFamily="18" charset="0"/>
                              <a:ea typeface="Cambria Math" panose="02040503050406030204" pitchFamily="18" charset="0"/>
                            </a:rPr>
                          </m:ctrlPr>
                        </m:sSubPr>
                        <m:e>
                          <m:r>
                            <a:rPr lang="en-AU" sz="3200" b="1" i="1" smtClean="0">
                              <a:latin typeface="Cambria Math" panose="02040503050406030204" pitchFamily="18" charset="0"/>
                              <a:ea typeface="Cambria Math" panose="02040503050406030204" pitchFamily="18" charset="0"/>
                            </a:rPr>
                            <m:t>𝒉</m:t>
                          </m:r>
                        </m:e>
                        <m:sub>
                          <m:r>
                            <a:rPr lang="en-AU" sz="3200" b="0" i="1" smtClean="0">
                              <a:latin typeface="Cambria Math" panose="02040503050406030204" pitchFamily="18" charset="0"/>
                              <a:ea typeface="Cambria Math" panose="02040503050406030204" pitchFamily="18" charset="0"/>
                            </a:rPr>
                            <m:t>±</m:t>
                          </m:r>
                        </m:sub>
                      </m:sSub>
                      <m:r>
                        <a:rPr lang="en-AU" sz="3200" b="0" i="1" smtClean="0">
                          <a:latin typeface="Cambria Math" panose="02040503050406030204" pitchFamily="18" charset="0"/>
                          <a:ea typeface="Cambria Math" panose="02040503050406030204" pitchFamily="18" charset="0"/>
                        </a:rPr>
                        <m:t>×</m:t>
                      </m:r>
                      <m:sSub>
                        <m:sSubPr>
                          <m:ctrlPr>
                            <a:rPr lang="en-AU" sz="3200" b="0" i="1" smtClean="0">
                              <a:latin typeface="Cambria Math" panose="02040503050406030204" pitchFamily="18" charset="0"/>
                              <a:ea typeface="Cambria Math" panose="02040503050406030204" pitchFamily="18" charset="0"/>
                            </a:rPr>
                          </m:ctrlPr>
                        </m:sSubPr>
                        <m:e>
                          <m:r>
                            <a:rPr lang="en-AU" sz="3200" b="1" i="1" smtClean="0">
                              <a:latin typeface="Cambria Math" panose="02040503050406030204" pitchFamily="18" charset="0"/>
                              <a:ea typeface="Cambria Math" panose="02040503050406030204" pitchFamily="18" charset="0"/>
                            </a:rPr>
                            <m:t>𝒂</m:t>
                          </m:r>
                        </m:e>
                        <m:sub>
                          <m:r>
                            <m:rPr>
                              <m:sty m:val="p"/>
                            </m:rPr>
                            <a:rPr lang="en-AU" sz="3200" b="0" i="0" smtClean="0">
                              <a:latin typeface="Cambria Math" panose="02040503050406030204" pitchFamily="18" charset="0"/>
                              <a:ea typeface="Cambria Math" panose="02040503050406030204" pitchFamily="18" charset="0"/>
                            </a:rPr>
                            <m:t>roc</m:t>
                          </m:r>
                        </m:sub>
                      </m:sSub>
                    </m:oMath>
                  </m:oMathPara>
                </a14:m>
                <a:br>
                  <a:rPr lang="en-AU" sz="3200" b="0" dirty="0"/>
                </a:br>
                <a:endParaRPr lang="en-AU" sz="3200" b="1" dirty="0"/>
              </a:p>
            </p:txBody>
          </p:sp>
        </mc:Choice>
        <mc:Fallback xmlns="">
          <p:sp>
            <p:nvSpPr>
              <p:cNvPr id="25" name="TextBox 24">
                <a:extLst>
                  <a:ext uri="{FF2B5EF4-FFF2-40B4-BE49-F238E27FC236}">
                    <a16:creationId xmlns:a16="http://schemas.microsoft.com/office/drawing/2014/main" id="{2A64959B-AD96-4FD0-9053-EC3266984899}"/>
                  </a:ext>
                </a:extLst>
              </p:cNvPr>
              <p:cNvSpPr txBox="1">
                <a:spLocks noRot="1" noChangeAspect="1" noMove="1" noResize="1" noEditPoints="1" noAdjustHandles="1" noChangeArrowheads="1" noChangeShapeType="1" noTextEdit="1"/>
              </p:cNvSpPr>
              <p:nvPr/>
            </p:nvSpPr>
            <p:spPr>
              <a:xfrm>
                <a:off x="1000261" y="5654303"/>
                <a:ext cx="4995663" cy="1008418"/>
              </a:xfrm>
              <a:prstGeom prst="rect">
                <a:avLst/>
              </a:prstGeom>
              <a:blipFill>
                <a:blip r:embed="rId12"/>
                <a:stretch>
                  <a:fillRect/>
                </a:stretch>
              </a:blipFill>
            </p:spPr>
            <p:txBody>
              <a:bodyPr/>
              <a:lstStyle/>
              <a:p>
                <a:r>
                  <a:rPr lang="en-AU">
                    <a:noFill/>
                  </a:rPr>
                  <a:t> </a:t>
                </a:r>
              </a:p>
            </p:txBody>
          </p:sp>
        </mc:Fallback>
      </mc:AlternateContent>
      <p:sp>
        <p:nvSpPr>
          <p:cNvPr id="8" name="TextBox 7">
            <a:extLst>
              <a:ext uri="{FF2B5EF4-FFF2-40B4-BE49-F238E27FC236}">
                <a16:creationId xmlns:a16="http://schemas.microsoft.com/office/drawing/2014/main" id="{23AF1270-C4F6-4DB2-990B-0F0599DA3EF2}"/>
              </a:ext>
            </a:extLst>
          </p:cNvPr>
          <p:cNvSpPr txBox="1"/>
          <p:nvPr/>
        </p:nvSpPr>
        <p:spPr>
          <a:xfrm>
            <a:off x="838200" y="992930"/>
            <a:ext cx="4398961" cy="523220"/>
          </a:xfrm>
          <a:prstGeom prst="rect">
            <a:avLst/>
          </a:prstGeom>
          <a:noFill/>
        </p:spPr>
        <p:txBody>
          <a:bodyPr wrap="none" rtlCol="0">
            <a:spAutoFit/>
          </a:bodyPr>
          <a:lstStyle/>
          <a:p>
            <a:r>
              <a:rPr lang="en-AU" sz="2800" u="sng" dirty="0"/>
              <a:t>Orbital angular momentum</a:t>
            </a:r>
          </a:p>
        </p:txBody>
      </p:sp>
      <p:sp>
        <p:nvSpPr>
          <p:cNvPr id="26" name="TextBox 25">
            <a:extLst>
              <a:ext uri="{FF2B5EF4-FFF2-40B4-BE49-F238E27FC236}">
                <a16:creationId xmlns:a16="http://schemas.microsoft.com/office/drawing/2014/main" id="{A362C5E4-C779-4C7E-B7A1-BE05E1EFD7A8}"/>
              </a:ext>
            </a:extLst>
          </p:cNvPr>
          <p:cNvSpPr txBox="1"/>
          <p:nvPr/>
        </p:nvSpPr>
        <p:spPr>
          <a:xfrm>
            <a:off x="807706" y="5238108"/>
            <a:ext cx="2358787" cy="523220"/>
          </a:xfrm>
          <a:prstGeom prst="rect">
            <a:avLst/>
          </a:prstGeom>
          <a:noFill/>
        </p:spPr>
        <p:txBody>
          <a:bodyPr wrap="none" rtlCol="0">
            <a:spAutoFit/>
          </a:bodyPr>
          <a:lstStyle/>
          <a:p>
            <a:r>
              <a:rPr lang="en-AU" sz="2800" u="sng" dirty="0"/>
              <a:t>Orbital torque</a:t>
            </a:r>
          </a:p>
        </p:txBody>
      </p:sp>
      <p:sp>
        <p:nvSpPr>
          <p:cNvPr id="29" name="TextBox 28">
            <a:extLst>
              <a:ext uri="{FF2B5EF4-FFF2-40B4-BE49-F238E27FC236}">
                <a16:creationId xmlns:a16="http://schemas.microsoft.com/office/drawing/2014/main" id="{98B79E1E-A92D-4B13-A78D-4790EA3F1DBF}"/>
              </a:ext>
            </a:extLst>
          </p:cNvPr>
          <p:cNvSpPr txBox="1"/>
          <p:nvPr/>
        </p:nvSpPr>
        <p:spPr>
          <a:xfrm>
            <a:off x="807706" y="2429771"/>
            <a:ext cx="4381199" cy="523220"/>
          </a:xfrm>
          <a:prstGeom prst="rect">
            <a:avLst/>
          </a:prstGeom>
          <a:noFill/>
        </p:spPr>
        <p:txBody>
          <a:bodyPr wrap="none" rtlCol="0">
            <a:spAutoFit/>
          </a:bodyPr>
          <a:lstStyle/>
          <a:p>
            <a:r>
              <a:rPr lang="en-AU" sz="2800" u="sng" dirty="0"/>
              <a:t>Laplace-Runge-Lenz vector</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1D4C0C3-38D0-41DE-8A0E-6F059B9CBBF0}"/>
                  </a:ext>
                </a:extLst>
              </p:cNvPr>
              <p:cNvSpPr txBox="1"/>
              <p:nvPr/>
            </p:nvSpPr>
            <p:spPr>
              <a:xfrm>
                <a:off x="1273742" y="2931944"/>
                <a:ext cx="3651769" cy="8820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AU" sz="2800" b="1" i="1" smtClean="0">
                          <a:latin typeface="Cambria Math" panose="02040503050406030204" pitchFamily="18" charset="0"/>
                        </a:rPr>
                        <m:t>𝒆</m:t>
                      </m:r>
                      <m:r>
                        <a:rPr lang="en-AU" sz="2800" b="0" i="1" smtClean="0">
                          <a:latin typeface="Cambria Math" panose="02040503050406030204" pitchFamily="18" charset="0"/>
                        </a:rPr>
                        <m:t>=</m:t>
                      </m:r>
                      <m:f>
                        <m:fPr>
                          <m:ctrlPr>
                            <a:rPr lang="en-AU" sz="2800" b="0" i="1" smtClean="0">
                              <a:latin typeface="Cambria Math" panose="02040503050406030204" pitchFamily="18" charset="0"/>
                            </a:rPr>
                          </m:ctrlPr>
                        </m:fPr>
                        <m:num>
                          <m:r>
                            <a:rPr lang="en-AU" sz="2800" b="0" i="1" smtClean="0">
                              <a:latin typeface="Cambria Math" panose="02040503050406030204" pitchFamily="18" charset="0"/>
                            </a:rPr>
                            <m:t>1</m:t>
                          </m:r>
                        </m:num>
                        <m:den>
                          <m:r>
                            <a:rPr lang="en-AU" sz="2800" b="0" i="1" smtClean="0">
                              <a:latin typeface="Cambria Math" panose="02040503050406030204" pitchFamily="18" charset="0"/>
                            </a:rPr>
                            <m:t>𝐺</m:t>
                          </m:r>
                          <m:sSub>
                            <m:sSubPr>
                              <m:ctrlPr>
                                <a:rPr lang="en-AU" sz="2800" b="0" i="1" smtClean="0">
                                  <a:latin typeface="Cambria Math" panose="02040503050406030204" pitchFamily="18" charset="0"/>
                                </a:rPr>
                              </m:ctrlPr>
                            </m:sSubPr>
                            <m:e>
                              <m:r>
                                <a:rPr lang="en-AU" sz="2800" b="0" i="1" smtClean="0">
                                  <a:latin typeface="Cambria Math" panose="02040503050406030204" pitchFamily="18" charset="0"/>
                                </a:rPr>
                                <m:t>𝑚</m:t>
                              </m:r>
                            </m:e>
                            <m:sub>
                              <m:r>
                                <a:rPr lang="en-AU" sz="2800" b="0" i="1" smtClean="0">
                                  <a:latin typeface="Cambria Math" panose="02040503050406030204" pitchFamily="18" charset="0"/>
                                </a:rPr>
                                <m:t>1</m:t>
                              </m:r>
                            </m:sub>
                          </m:sSub>
                          <m:sSub>
                            <m:sSubPr>
                              <m:ctrlPr>
                                <a:rPr lang="en-AU" sz="2800" b="0" i="1" smtClean="0">
                                  <a:latin typeface="Cambria Math" panose="02040503050406030204" pitchFamily="18" charset="0"/>
                                </a:rPr>
                              </m:ctrlPr>
                            </m:sSubPr>
                            <m:e>
                              <m:r>
                                <a:rPr lang="en-AU" sz="2800" b="0" i="1" smtClean="0">
                                  <a:latin typeface="Cambria Math" panose="02040503050406030204" pitchFamily="18" charset="0"/>
                                </a:rPr>
                                <m:t>𝑚</m:t>
                              </m:r>
                            </m:e>
                            <m:sub>
                              <m:r>
                                <a:rPr lang="en-AU" sz="2800" b="0" i="1" smtClean="0">
                                  <a:latin typeface="Cambria Math" panose="02040503050406030204" pitchFamily="18" charset="0"/>
                                </a:rPr>
                                <m:t>2</m:t>
                              </m:r>
                            </m:sub>
                          </m:sSub>
                        </m:den>
                      </m:f>
                      <m:acc>
                        <m:accPr>
                          <m:chr m:val="̇"/>
                          <m:ctrlPr>
                            <a:rPr lang="en-AU" sz="2800" b="1" i="1" smtClean="0">
                              <a:latin typeface="Cambria Math" panose="02040503050406030204" pitchFamily="18" charset="0"/>
                            </a:rPr>
                          </m:ctrlPr>
                        </m:accPr>
                        <m:e>
                          <m:r>
                            <a:rPr lang="en-AU" sz="2800" b="1" i="1" smtClean="0">
                              <a:latin typeface="Cambria Math" panose="02040503050406030204" pitchFamily="18" charset="0"/>
                            </a:rPr>
                            <m:t>𝒓</m:t>
                          </m:r>
                        </m:e>
                      </m:acc>
                      <m:r>
                        <a:rPr lang="en-AU" sz="2800" b="0" i="1" smtClean="0">
                          <a:latin typeface="Cambria Math" panose="02040503050406030204" pitchFamily="18" charset="0"/>
                          <a:ea typeface="Cambria Math" panose="02040503050406030204" pitchFamily="18" charset="0"/>
                        </a:rPr>
                        <m:t>×</m:t>
                      </m:r>
                      <m:r>
                        <a:rPr lang="en-AU" sz="2800" b="1" i="1" smtClean="0">
                          <a:latin typeface="Cambria Math" panose="02040503050406030204" pitchFamily="18" charset="0"/>
                          <a:ea typeface="Cambria Math" panose="02040503050406030204" pitchFamily="18" charset="0"/>
                        </a:rPr>
                        <m:t>𝑳</m:t>
                      </m:r>
                      <m:r>
                        <a:rPr lang="en-AU" sz="2800" b="0" i="1" smtClean="0">
                          <a:latin typeface="Cambria Math" panose="02040503050406030204" pitchFamily="18" charset="0"/>
                          <a:ea typeface="Cambria Math" panose="02040503050406030204" pitchFamily="18" charset="0"/>
                        </a:rPr>
                        <m:t>−</m:t>
                      </m:r>
                      <m:f>
                        <m:fPr>
                          <m:ctrlPr>
                            <a:rPr lang="en-AU" sz="2800" b="0" i="1" smtClean="0">
                              <a:latin typeface="Cambria Math" panose="02040503050406030204" pitchFamily="18" charset="0"/>
                              <a:ea typeface="Cambria Math" panose="02040503050406030204" pitchFamily="18" charset="0"/>
                            </a:rPr>
                          </m:ctrlPr>
                        </m:fPr>
                        <m:num>
                          <m:r>
                            <a:rPr lang="en-AU" sz="2800" b="1" i="1" smtClean="0">
                              <a:latin typeface="Cambria Math" panose="02040503050406030204" pitchFamily="18" charset="0"/>
                              <a:ea typeface="Cambria Math" panose="02040503050406030204" pitchFamily="18" charset="0"/>
                            </a:rPr>
                            <m:t>𝒓</m:t>
                          </m:r>
                        </m:num>
                        <m:den>
                          <m:r>
                            <a:rPr lang="en-AU" sz="2800" b="0" i="1" smtClean="0">
                              <a:latin typeface="Cambria Math" panose="02040503050406030204" pitchFamily="18" charset="0"/>
                              <a:ea typeface="Cambria Math" panose="02040503050406030204" pitchFamily="18" charset="0"/>
                            </a:rPr>
                            <m:t>|</m:t>
                          </m:r>
                          <m:r>
                            <a:rPr lang="en-AU" sz="2800" b="1" i="1" smtClean="0">
                              <a:latin typeface="Cambria Math" panose="02040503050406030204" pitchFamily="18" charset="0"/>
                              <a:ea typeface="Cambria Math" panose="02040503050406030204" pitchFamily="18" charset="0"/>
                            </a:rPr>
                            <m:t>𝒓</m:t>
                          </m:r>
                          <m:r>
                            <a:rPr lang="en-AU" sz="2800" b="0" i="1" smtClean="0">
                              <a:latin typeface="Cambria Math" panose="02040503050406030204" pitchFamily="18" charset="0"/>
                              <a:ea typeface="Cambria Math" panose="02040503050406030204" pitchFamily="18" charset="0"/>
                            </a:rPr>
                            <m:t>|</m:t>
                          </m:r>
                        </m:den>
                      </m:f>
                    </m:oMath>
                  </m:oMathPara>
                </a14:m>
                <a:endParaRPr lang="en-AU" sz="2800" dirty="0"/>
              </a:p>
            </p:txBody>
          </p:sp>
        </mc:Choice>
        <mc:Fallback xmlns="">
          <p:sp>
            <p:nvSpPr>
              <p:cNvPr id="9" name="TextBox 8">
                <a:extLst>
                  <a:ext uri="{FF2B5EF4-FFF2-40B4-BE49-F238E27FC236}">
                    <a16:creationId xmlns:a16="http://schemas.microsoft.com/office/drawing/2014/main" id="{51D4C0C3-38D0-41DE-8A0E-6F059B9CBBF0}"/>
                  </a:ext>
                </a:extLst>
              </p:cNvPr>
              <p:cNvSpPr txBox="1">
                <a:spLocks noRot="1" noChangeAspect="1" noMove="1" noResize="1" noEditPoints="1" noAdjustHandles="1" noChangeArrowheads="1" noChangeShapeType="1" noTextEdit="1"/>
              </p:cNvSpPr>
              <p:nvPr/>
            </p:nvSpPr>
            <p:spPr>
              <a:xfrm>
                <a:off x="1273742" y="2931944"/>
                <a:ext cx="3651769" cy="882036"/>
              </a:xfrm>
              <a:prstGeom prst="rect">
                <a:avLst/>
              </a:prstGeom>
              <a:blipFill>
                <a:blip r:embed="rId13"/>
                <a:stretch>
                  <a:fillRect/>
                </a:stretch>
              </a:blipFill>
            </p:spPr>
            <p:txBody>
              <a:bodyPr/>
              <a:lstStyle/>
              <a:p>
                <a:r>
                  <a:rPr lang="en-AU">
                    <a:noFill/>
                  </a:rPr>
                  <a:t> </a:t>
                </a:r>
              </a:p>
            </p:txBody>
          </p:sp>
        </mc:Fallback>
      </mc:AlternateContent>
      <p:sp>
        <p:nvSpPr>
          <p:cNvPr id="13" name="TextBox 12">
            <a:extLst>
              <a:ext uri="{FF2B5EF4-FFF2-40B4-BE49-F238E27FC236}">
                <a16:creationId xmlns:a16="http://schemas.microsoft.com/office/drawing/2014/main" id="{F8B18B6C-590E-45F6-B1D4-814D07984CD0}"/>
              </a:ext>
            </a:extLst>
          </p:cNvPr>
          <p:cNvSpPr txBox="1"/>
          <p:nvPr/>
        </p:nvSpPr>
        <p:spPr>
          <a:xfrm>
            <a:off x="800708" y="3953666"/>
            <a:ext cx="4319772" cy="461665"/>
          </a:xfrm>
          <a:prstGeom prst="rect">
            <a:avLst/>
          </a:prstGeom>
          <a:noFill/>
        </p:spPr>
        <p:txBody>
          <a:bodyPr wrap="none" rtlCol="0">
            <a:spAutoFit/>
          </a:bodyPr>
          <a:lstStyle/>
          <a:p>
            <a:r>
              <a:rPr lang="en-AU" sz="2400" dirty="0"/>
              <a:t>We define a new set of vectors </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2A3C2D0-0195-4503-ABDA-A4BF1F03EB35}"/>
                  </a:ext>
                </a:extLst>
              </p:cNvPr>
              <p:cNvSpPr txBox="1"/>
              <p:nvPr/>
            </p:nvSpPr>
            <p:spPr>
              <a:xfrm>
                <a:off x="838200" y="4482644"/>
                <a:ext cx="2859437" cy="5035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AU" sz="3200" b="0" i="1" smtClean="0">
                              <a:latin typeface="Cambria Math" panose="02040503050406030204" pitchFamily="18" charset="0"/>
                            </a:rPr>
                          </m:ctrlPr>
                        </m:sSubPr>
                        <m:e>
                          <m:r>
                            <a:rPr lang="en-AU" sz="3200" b="1" i="1" smtClean="0">
                              <a:latin typeface="Cambria Math" panose="02040503050406030204" pitchFamily="18" charset="0"/>
                            </a:rPr>
                            <m:t>𝒉</m:t>
                          </m:r>
                        </m:e>
                        <m:sub>
                          <m:r>
                            <a:rPr lang="en-AU" sz="3200" b="0" i="1" smtClean="0">
                              <a:latin typeface="Cambria Math" panose="02040503050406030204" pitchFamily="18" charset="0"/>
                            </a:rPr>
                            <m:t>±</m:t>
                          </m:r>
                        </m:sub>
                      </m:sSub>
                      <m:r>
                        <a:rPr lang="en-AU" sz="3200" b="0" i="1" smtClean="0">
                          <a:latin typeface="Cambria Math" panose="02040503050406030204" pitchFamily="18" charset="0"/>
                        </a:rPr>
                        <m:t>≡</m:t>
                      </m:r>
                      <m:r>
                        <a:rPr lang="en-AU" sz="3200" b="1" i="1" smtClean="0">
                          <a:latin typeface="Cambria Math" panose="02040503050406030204" pitchFamily="18" charset="0"/>
                        </a:rPr>
                        <m:t>𝒆</m:t>
                      </m:r>
                      <m:r>
                        <a:rPr lang="en-AU" sz="3200" b="0" i="1" smtClean="0">
                          <a:latin typeface="Cambria Math" panose="02040503050406030204" pitchFamily="18" charset="0"/>
                        </a:rPr>
                        <m:t>±</m:t>
                      </m:r>
                      <m:r>
                        <a:rPr lang="en-AU" sz="3200" b="1" i="1" smtClean="0">
                          <a:latin typeface="Cambria Math" panose="02040503050406030204" pitchFamily="18" charset="0"/>
                        </a:rPr>
                        <m:t>𝒍</m:t>
                      </m:r>
                    </m:oMath>
                  </m:oMathPara>
                </a14:m>
                <a:br>
                  <a:rPr lang="en-AU" sz="3200" b="0" i="1" dirty="0">
                    <a:latin typeface="Cambria Math" panose="02040503050406030204" pitchFamily="18" charset="0"/>
                  </a:rPr>
                </a:br>
                <a:endParaRPr lang="en-AU" sz="3200" dirty="0"/>
              </a:p>
            </p:txBody>
          </p:sp>
        </mc:Choice>
        <mc:Fallback xmlns="">
          <p:sp>
            <p:nvSpPr>
              <p:cNvPr id="16" name="TextBox 15">
                <a:extLst>
                  <a:ext uri="{FF2B5EF4-FFF2-40B4-BE49-F238E27FC236}">
                    <a16:creationId xmlns:a16="http://schemas.microsoft.com/office/drawing/2014/main" id="{D2A3C2D0-0195-4503-ABDA-A4BF1F03EB35}"/>
                  </a:ext>
                </a:extLst>
              </p:cNvPr>
              <p:cNvSpPr txBox="1">
                <a:spLocks noRot="1" noChangeAspect="1" noMove="1" noResize="1" noEditPoints="1" noAdjustHandles="1" noChangeArrowheads="1" noChangeShapeType="1" noTextEdit="1"/>
              </p:cNvSpPr>
              <p:nvPr/>
            </p:nvSpPr>
            <p:spPr>
              <a:xfrm>
                <a:off x="838200" y="4482644"/>
                <a:ext cx="2859437" cy="503536"/>
              </a:xfrm>
              <a:prstGeom prst="rect">
                <a:avLst/>
              </a:prstGeom>
              <a:blipFill>
                <a:blip r:embed="rId14"/>
                <a:stretch>
                  <a:fillRect b="-1205"/>
                </a:stretch>
              </a:blipFill>
            </p:spPr>
            <p:txBody>
              <a:bodyPr/>
              <a:lstStyle/>
              <a:p>
                <a:r>
                  <a:rPr lang="en-AU">
                    <a:noFill/>
                  </a:rPr>
                  <a:t> </a:t>
                </a:r>
              </a:p>
            </p:txBody>
          </p:sp>
        </mc:Fallback>
      </mc:AlternateContent>
      <p:sp>
        <p:nvSpPr>
          <p:cNvPr id="35" name="Speech Bubble: Rectangle 34">
            <a:extLst>
              <a:ext uri="{FF2B5EF4-FFF2-40B4-BE49-F238E27FC236}">
                <a16:creationId xmlns:a16="http://schemas.microsoft.com/office/drawing/2014/main" id="{EB226962-249A-4935-96E6-A4B226A54A91}"/>
              </a:ext>
            </a:extLst>
          </p:cNvPr>
          <p:cNvSpPr/>
          <p:nvPr/>
        </p:nvSpPr>
        <p:spPr>
          <a:xfrm>
            <a:off x="3747700" y="4435440"/>
            <a:ext cx="2745560" cy="1249250"/>
          </a:xfrm>
          <a:prstGeom prst="wedgeRectCallout">
            <a:avLst>
              <a:gd name="adj1" fmla="val -4969"/>
              <a:gd name="adj2" fmla="val 73218"/>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Angular momentum and Runge-Lenz vector changes only in direction perpendicular to rocket</a:t>
            </a:r>
          </a:p>
        </p:txBody>
      </p:sp>
      <p:sp>
        <p:nvSpPr>
          <p:cNvPr id="18" name="Rectangle 17">
            <a:extLst>
              <a:ext uri="{FF2B5EF4-FFF2-40B4-BE49-F238E27FC236}">
                <a16:creationId xmlns:a16="http://schemas.microsoft.com/office/drawing/2014/main" id="{29FDE9C2-3F2A-4D94-BAF9-9A948CF84674}"/>
              </a:ext>
            </a:extLst>
          </p:cNvPr>
          <p:cNvSpPr/>
          <p:nvPr/>
        </p:nvSpPr>
        <p:spPr>
          <a:xfrm>
            <a:off x="7015642" y="2564407"/>
            <a:ext cx="1125629" cy="523220"/>
          </a:xfrm>
          <a:prstGeom prst="rect">
            <a:avLst/>
          </a:prstGeom>
        </p:spPr>
        <p:txBody>
          <a:bodyPr wrap="none">
            <a:spAutoFit/>
          </a:bodyPr>
          <a:lstStyle/>
          <a:p>
            <a:r>
              <a:rPr lang="en-GB" sz="2800" b="1" dirty="0"/>
              <a:t>EOM: </a:t>
            </a:r>
            <a:endParaRPr lang="en-AU" sz="2800" dirty="0"/>
          </a:p>
        </p:txBody>
      </p:sp>
      <p:sp>
        <p:nvSpPr>
          <p:cNvPr id="37" name="Speech Bubble: Rectangle 36">
            <a:extLst>
              <a:ext uri="{FF2B5EF4-FFF2-40B4-BE49-F238E27FC236}">
                <a16:creationId xmlns:a16="http://schemas.microsoft.com/office/drawing/2014/main" id="{4C1E1A1F-0A4E-493B-A5BD-F9AA0FB154F5}"/>
              </a:ext>
            </a:extLst>
          </p:cNvPr>
          <p:cNvSpPr/>
          <p:nvPr/>
        </p:nvSpPr>
        <p:spPr>
          <a:xfrm>
            <a:off x="84327" y="5727228"/>
            <a:ext cx="1072470" cy="572055"/>
          </a:xfrm>
          <a:prstGeom prst="wedgeRectCallout">
            <a:avLst>
              <a:gd name="adj1" fmla="val 66995"/>
              <a:gd name="adj2" fmla="val 26291"/>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Orbit average</a:t>
            </a: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4072E6A6-F8B2-4FC7-AF9D-CDF21E29E652}"/>
                  </a:ext>
                </a:extLst>
              </p:cNvPr>
              <p:cNvSpPr txBox="1"/>
              <p:nvPr/>
            </p:nvSpPr>
            <p:spPr>
              <a:xfrm>
                <a:off x="6851446" y="3423194"/>
                <a:ext cx="5723301" cy="830997"/>
              </a:xfrm>
              <a:prstGeom prst="rect">
                <a:avLst/>
              </a:prstGeom>
              <a:noFill/>
            </p:spPr>
            <p:txBody>
              <a:bodyPr wrap="square" rtlCol="0">
                <a:spAutoFit/>
              </a:bodyPr>
              <a:lstStyle/>
              <a:p>
                <a:r>
                  <a:rPr lang="en-AU" sz="2400" dirty="0"/>
                  <a:t>Post-rocket orbit is determined by rotating both vectors around </a:t>
                </a:r>
                <a14:m>
                  <m:oMath xmlns:m="http://schemas.openxmlformats.org/officeDocument/2006/math">
                    <m:sSub>
                      <m:sSubPr>
                        <m:ctrlPr>
                          <a:rPr lang="en-AU" sz="2400" b="0" i="1" smtClean="0">
                            <a:latin typeface="Cambria Math" panose="02040503050406030204" pitchFamily="18" charset="0"/>
                          </a:rPr>
                        </m:ctrlPr>
                      </m:sSubPr>
                      <m:e>
                        <m:r>
                          <a:rPr lang="en-AU" sz="2400" b="1" i="1" smtClean="0">
                            <a:latin typeface="Cambria Math" panose="02040503050406030204" pitchFamily="18" charset="0"/>
                          </a:rPr>
                          <m:t>𝒂</m:t>
                        </m:r>
                      </m:e>
                      <m:sub>
                        <m:r>
                          <m:rPr>
                            <m:sty m:val="p"/>
                          </m:rPr>
                          <a:rPr lang="en-AU" sz="2400" b="0" i="0" smtClean="0">
                            <a:latin typeface="Cambria Math" panose="02040503050406030204" pitchFamily="18" charset="0"/>
                          </a:rPr>
                          <m:t>roc</m:t>
                        </m:r>
                      </m:sub>
                    </m:sSub>
                  </m:oMath>
                </a14:m>
                <a:endParaRPr lang="en-AU" sz="2400" dirty="0"/>
              </a:p>
            </p:txBody>
          </p:sp>
        </mc:Choice>
        <mc:Fallback xmlns="">
          <p:sp>
            <p:nvSpPr>
              <p:cNvPr id="38" name="TextBox 37">
                <a:extLst>
                  <a:ext uri="{FF2B5EF4-FFF2-40B4-BE49-F238E27FC236}">
                    <a16:creationId xmlns:a16="http://schemas.microsoft.com/office/drawing/2014/main" id="{4072E6A6-F8B2-4FC7-AF9D-CDF21E29E652}"/>
                  </a:ext>
                </a:extLst>
              </p:cNvPr>
              <p:cNvSpPr txBox="1">
                <a:spLocks noRot="1" noChangeAspect="1" noMove="1" noResize="1" noEditPoints="1" noAdjustHandles="1" noChangeArrowheads="1" noChangeShapeType="1" noTextEdit="1"/>
              </p:cNvSpPr>
              <p:nvPr/>
            </p:nvSpPr>
            <p:spPr>
              <a:xfrm>
                <a:off x="6851446" y="3423194"/>
                <a:ext cx="5723301" cy="830997"/>
              </a:xfrm>
              <a:prstGeom prst="rect">
                <a:avLst/>
              </a:prstGeom>
              <a:blipFill>
                <a:blip r:embed="rId15"/>
                <a:stretch>
                  <a:fillRect l="-1704" t="-5147" b="-16912"/>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3F21A3E3-3651-4B2C-8BF1-51D5AB7E5034}"/>
                  </a:ext>
                </a:extLst>
              </p:cNvPr>
              <p:cNvSpPr txBox="1"/>
              <p:nvPr/>
            </p:nvSpPr>
            <p:spPr>
              <a:xfrm>
                <a:off x="6811531" y="4433054"/>
                <a:ext cx="4692247" cy="11065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AU" sz="3200" b="0" i="1" smtClean="0">
                              <a:latin typeface="Cambria Math" panose="02040503050406030204" pitchFamily="18" charset="0"/>
                            </a:rPr>
                          </m:ctrlPr>
                        </m:sSubPr>
                        <m:e>
                          <m:r>
                            <a:rPr lang="en-AU" sz="3200" b="1" i="1" smtClean="0">
                              <a:latin typeface="Cambria Math" panose="02040503050406030204" pitchFamily="18" charset="0"/>
                            </a:rPr>
                            <m:t>𝒉</m:t>
                          </m:r>
                          <m:r>
                            <a:rPr lang="en-AU" sz="3200" b="1" i="1" smtClean="0">
                              <a:latin typeface="Cambria Math" panose="02040503050406030204" pitchFamily="18" charset="0"/>
                            </a:rPr>
                            <m:t>′</m:t>
                          </m:r>
                        </m:e>
                        <m:sub>
                          <m:r>
                            <a:rPr lang="en-AU" sz="3200" b="0" i="1" smtClean="0">
                              <a:latin typeface="Cambria Math" panose="02040503050406030204" pitchFamily="18" charset="0"/>
                            </a:rPr>
                            <m:t>±</m:t>
                          </m:r>
                        </m:sub>
                      </m:sSub>
                      <m:r>
                        <a:rPr lang="en-AU" sz="3200" b="1" i="1" smtClean="0">
                          <a:latin typeface="Cambria Math" panose="02040503050406030204" pitchFamily="18" charset="0"/>
                        </a:rPr>
                        <m:t>=</m:t>
                      </m:r>
                      <m:sSub>
                        <m:sSubPr>
                          <m:ctrlPr>
                            <a:rPr lang="en-AU" sz="3200" b="0" i="1" smtClean="0">
                              <a:latin typeface="Cambria Math" panose="02040503050406030204" pitchFamily="18" charset="0"/>
                            </a:rPr>
                          </m:ctrlPr>
                        </m:sSubPr>
                        <m:e>
                          <m:r>
                            <a:rPr lang="en-AU" sz="3200" b="0" i="1" smtClean="0">
                              <a:latin typeface="Cambria Math" panose="02040503050406030204" pitchFamily="18" charset="0"/>
                            </a:rPr>
                            <m:t>𝑅</m:t>
                          </m:r>
                        </m:e>
                        <m:sub>
                          <m:r>
                            <a:rPr lang="en-AU" sz="3200" b="0" i="1" smtClean="0">
                              <a:latin typeface="Cambria Math" panose="02040503050406030204" pitchFamily="18" charset="0"/>
                            </a:rPr>
                            <m:t>𝑧</m:t>
                          </m:r>
                        </m:sub>
                      </m:sSub>
                      <m:d>
                        <m:dPr>
                          <m:ctrlPr>
                            <a:rPr lang="en-AU" sz="3200" b="0" i="1" smtClean="0">
                              <a:latin typeface="Cambria Math" panose="02040503050406030204" pitchFamily="18" charset="0"/>
                            </a:rPr>
                          </m:ctrlPr>
                        </m:dPr>
                        <m:e>
                          <m:r>
                            <a:rPr lang="en-AU" sz="3200" b="0" i="1" smtClean="0">
                              <a:latin typeface="Cambria Math" panose="02040503050406030204" pitchFamily="18" charset="0"/>
                            </a:rPr>
                            <m:t>±</m:t>
                          </m:r>
                          <m:f>
                            <m:fPr>
                              <m:ctrlPr>
                                <a:rPr lang="en-AU" sz="3200" b="0" i="1" smtClean="0">
                                  <a:latin typeface="Cambria Math" panose="02040503050406030204" pitchFamily="18" charset="0"/>
                                </a:rPr>
                              </m:ctrlPr>
                            </m:fPr>
                            <m:num>
                              <m:r>
                                <a:rPr lang="en-AU" sz="3200" b="0" i="1" smtClean="0">
                                  <a:latin typeface="Cambria Math" panose="02040503050406030204" pitchFamily="18" charset="0"/>
                                </a:rPr>
                                <m:t>3</m:t>
                              </m:r>
                              <m:r>
                                <m:rPr>
                                  <m:sty m:val="p"/>
                                </m:rPr>
                                <a:rPr lang="en-AU" sz="3200" b="0" i="0" smtClean="0">
                                  <a:latin typeface="Cambria Math" panose="02040503050406030204" pitchFamily="18" charset="0"/>
                                </a:rPr>
                                <m:t>Δ</m:t>
                              </m:r>
                              <m:sSub>
                                <m:sSubPr>
                                  <m:ctrlPr>
                                    <a:rPr lang="en-AU" sz="3200" b="0" i="1" smtClean="0">
                                      <a:latin typeface="Cambria Math" panose="02040503050406030204" pitchFamily="18" charset="0"/>
                                    </a:rPr>
                                  </m:ctrlPr>
                                </m:sSubPr>
                                <m:e>
                                  <m:r>
                                    <a:rPr lang="en-AU" sz="3200" b="0" i="1" smtClean="0">
                                      <a:latin typeface="Cambria Math" panose="02040503050406030204" pitchFamily="18" charset="0"/>
                                    </a:rPr>
                                    <m:t>𝑣</m:t>
                                  </m:r>
                                </m:e>
                                <m:sub>
                                  <m:r>
                                    <m:rPr>
                                      <m:sty m:val="p"/>
                                    </m:rPr>
                                    <a:rPr lang="en-AU" sz="3200" b="0" i="0" smtClean="0">
                                      <a:latin typeface="Cambria Math" panose="02040503050406030204" pitchFamily="18" charset="0"/>
                                    </a:rPr>
                                    <m:t>roc</m:t>
                                  </m:r>
                                </m:sub>
                              </m:sSub>
                            </m:num>
                            <m:den>
                              <m:r>
                                <a:rPr lang="en-AU" sz="3200" b="0" i="1" smtClean="0">
                                  <a:latin typeface="Cambria Math" panose="02040503050406030204" pitchFamily="18" charset="0"/>
                                </a:rPr>
                                <m:t>2</m:t>
                              </m:r>
                              <m:sSub>
                                <m:sSubPr>
                                  <m:ctrlPr>
                                    <a:rPr lang="en-AU" sz="3200" b="0" i="1" smtClean="0">
                                      <a:latin typeface="Cambria Math" panose="02040503050406030204" pitchFamily="18" charset="0"/>
                                    </a:rPr>
                                  </m:ctrlPr>
                                </m:sSubPr>
                                <m:e>
                                  <m:acc>
                                    <m:accPr>
                                      <m:chr m:val="̅"/>
                                      <m:ctrlPr>
                                        <a:rPr lang="en-AU" sz="3200" b="0" i="1" smtClean="0">
                                          <a:latin typeface="Cambria Math" panose="02040503050406030204" pitchFamily="18" charset="0"/>
                                        </a:rPr>
                                      </m:ctrlPr>
                                    </m:accPr>
                                    <m:e>
                                      <m:r>
                                        <a:rPr lang="en-AU" sz="3200" b="0" i="1" smtClean="0">
                                          <a:latin typeface="Cambria Math" panose="02040503050406030204" pitchFamily="18" charset="0"/>
                                        </a:rPr>
                                        <m:t>𝑣</m:t>
                                      </m:r>
                                    </m:e>
                                  </m:acc>
                                </m:e>
                                <m:sub>
                                  <m:r>
                                    <m:rPr>
                                      <m:sty m:val="p"/>
                                    </m:rPr>
                                    <a:rPr lang="en-AU" sz="3200" b="0" i="0" smtClean="0">
                                      <a:latin typeface="Cambria Math" panose="02040503050406030204" pitchFamily="18" charset="0"/>
                                    </a:rPr>
                                    <m:t>orb</m:t>
                                  </m:r>
                                </m:sub>
                              </m:sSub>
                            </m:den>
                          </m:f>
                        </m:e>
                      </m:d>
                      <m:sSub>
                        <m:sSubPr>
                          <m:ctrlPr>
                            <a:rPr lang="en-AU" sz="3200" b="0" i="1" smtClean="0">
                              <a:latin typeface="Cambria Math" panose="02040503050406030204" pitchFamily="18" charset="0"/>
                            </a:rPr>
                          </m:ctrlPr>
                        </m:sSubPr>
                        <m:e>
                          <m:r>
                            <a:rPr lang="en-AU" sz="3200" b="1" i="1" smtClean="0">
                              <a:latin typeface="Cambria Math" panose="02040503050406030204" pitchFamily="18" charset="0"/>
                            </a:rPr>
                            <m:t>𝒉</m:t>
                          </m:r>
                        </m:e>
                        <m:sub>
                          <m:r>
                            <a:rPr lang="en-AU" sz="3200" b="0" i="1" smtClean="0">
                              <a:latin typeface="Cambria Math" panose="02040503050406030204" pitchFamily="18" charset="0"/>
                            </a:rPr>
                            <m:t>±</m:t>
                          </m:r>
                        </m:sub>
                      </m:sSub>
                    </m:oMath>
                  </m:oMathPara>
                </a14:m>
                <a:br>
                  <a:rPr lang="en-AU" sz="3200" b="0" i="1" dirty="0">
                    <a:latin typeface="Cambria Math" panose="02040503050406030204" pitchFamily="18" charset="0"/>
                  </a:rPr>
                </a:br>
                <a:endParaRPr lang="en-AU" sz="3200" dirty="0"/>
              </a:p>
            </p:txBody>
          </p:sp>
        </mc:Choice>
        <mc:Fallback xmlns="">
          <p:sp>
            <p:nvSpPr>
              <p:cNvPr id="39" name="TextBox 38">
                <a:extLst>
                  <a:ext uri="{FF2B5EF4-FFF2-40B4-BE49-F238E27FC236}">
                    <a16:creationId xmlns:a16="http://schemas.microsoft.com/office/drawing/2014/main" id="{3F21A3E3-3651-4B2C-8BF1-51D5AB7E5034}"/>
                  </a:ext>
                </a:extLst>
              </p:cNvPr>
              <p:cNvSpPr txBox="1">
                <a:spLocks noRot="1" noChangeAspect="1" noMove="1" noResize="1" noEditPoints="1" noAdjustHandles="1" noChangeArrowheads="1" noChangeShapeType="1" noTextEdit="1"/>
              </p:cNvSpPr>
              <p:nvPr/>
            </p:nvSpPr>
            <p:spPr>
              <a:xfrm>
                <a:off x="6811531" y="4433054"/>
                <a:ext cx="4692247" cy="1106585"/>
              </a:xfrm>
              <a:prstGeom prst="rect">
                <a:avLst/>
              </a:prstGeom>
              <a:blipFill>
                <a:blip r:embed="rId16"/>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6917CED-F3FB-4007-800D-E1060C902D39}"/>
                  </a:ext>
                </a:extLst>
              </p:cNvPr>
              <p:cNvSpPr txBox="1"/>
              <p:nvPr/>
            </p:nvSpPr>
            <p:spPr>
              <a:xfrm>
                <a:off x="6763533" y="5747474"/>
                <a:ext cx="4985659" cy="9321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AU" sz="3200" b="0" i="1" smtClean="0">
                              <a:latin typeface="Cambria Math" panose="02040503050406030204" pitchFamily="18" charset="0"/>
                            </a:rPr>
                          </m:ctrlPr>
                        </m:sSupPr>
                        <m:e>
                          <m:r>
                            <a:rPr lang="en-AU" sz="3200" b="1" i="1" smtClean="0">
                              <a:latin typeface="Cambria Math" panose="02040503050406030204" pitchFamily="18" charset="0"/>
                            </a:rPr>
                            <m:t>𝒆</m:t>
                          </m:r>
                        </m:e>
                        <m:sup>
                          <m:r>
                            <a:rPr lang="en-AU" sz="3200" b="0" i="1" smtClean="0">
                              <a:latin typeface="Cambria Math" panose="02040503050406030204" pitchFamily="18" charset="0"/>
                            </a:rPr>
                            <m:t>′</m:t>
                          </m:r>
                        </m:sup>
                      </m:sSup>
                      <m:r>
                        <a:rPr lang="en-AU" sz="3200" b="0" i="1" smtClean="0">
                          <a:latin typeface="Cambria Math" panose="02040503050406030204" pitchFamily="18" charset="0"/>
                        </a:rPr>
                        <m:t>=</m:t>
                      </m:r>
                      <m:f>
                        <m:fPr>
                          <m:ctrlPr>
                            <a:rPr lang="en-AU" sz="3200" b="0" i="1" smtClean="0">
                              <a:latin typeface="Cambria Math" panose="02040503050406030204" pitchFamily="18" charset="0"/>
                            </a:rPr>
                          </m:ctrlPr>
                        </m:fPr>
                        <m:num>
                          <m:sSub>
                            <m:sSubPr>
                              <m:ctrlPr>
                                <a:rPr lang="en-AU" sz="3200" b="0" i="1" smtClean="0">
                                  <a:latin typeface="Cambria Math" panose="02040503050406030204" pitchFamily="18" charset="0"/>
                                </a:rPr>
                              </m:ctrlPr>
                            </m:sSubPr>
                            <m:e>
                              <m:r>
                                <a:rPr lang="en-AU" sz="3200" b="1" i="1" smtClean="0">
                                  <a:latin typeface="Cambria Math" panose="02040503050406030204" pitchFamily="18" charset="0"/>
                                </a:rPr>
                                <m:t>𝒉</m:t>
                              </m:r>
                            </m:e>
                            <m:sub>
                              <m:r>
                                <a:rPr lang="en-AU" sz="3200" b="0" i="1" smtClean="0">
                                  <a:latin typeface="Cambria Math" panose="02040503050406030204" pitchFamily="18" charset="0"/>
                                </a:rPr>
                                <m:t>+</m:t>
                              </m:r>
                            </m:sub>
                          </m:sSub>
                          <m:r>
                            <a:rPr lang="en-AU" sz="3200" b="0" i="1" smtClean="0">
                              <a:latin typeface="Cambria Math" panose="02040503050406030204" pitchFamily="18" charset="0"/>
                            </a:rPr>
                            <m:t>+</m:t>
                          </m:r>
                          <m:sSub>
                            <m:sSubPr>
                              <m:ctrlPr>
                                <a:rPr lang="en-AU" sz="3200" b="0" i="1" smtClean="0">
                                  <a:latin typeface="Cambria Math" panose="02040503050406030204" pitchFamily="18" charset="0"/>
                                </a:rPr>
                              </m:ctrlPr>
                            </m:sSubPr>
                            <m:e>
                              <m:r>
                                <a:rPr lang="en-AU" sz="3200" b="1" i="1" smtClean="0">
                                  <a:latin typeface="Cambria Math" panose="02040503050406030204" pitchFamily="18" charset="0"/>
                                </a:rPr>
                                <m:t>𝒉</m:t>
                              </m:r>
                            </m:e>
                            <m:sub>
                              <m:r>
                                <a:rPr lang="en-AU" sz="3200" b="0" i="1" smtClean="0">
                                  <a:latin typeface="Cambria Math" panose="02040503050406030204" pitchFamily="18" charset="0"/>
                                </a:rPr>
                                <m:t>−</m:t>
                              </m:r>
                            </m:sub>
                          </m:sSub>
                        </m:num>
                        <m:den>
                          <m:r>
                            <a:rPr lang="en-AU" sz="3200" b="0" i="1" smtClean="0">
                              <a:latin typeface="Cambria Math" panose="02040503050406030204" pitchFamily="18" charset="0"/>
                            </a:rPr>
                            <m:t>2</m:t>
                          </m:r>
                        </m:den>
                      </m:f>
                      <m:r>
                        <a:rPr lang="en-AU" sz="3200" b="0" i="1" smtClean="0">
                          <a:latin typeface="Cambria Math" panose="02040503050406030204" pitchFamily="18" charset="0"/>
                        </a:rPr>
                        <m:t>, </m:t>
                      </m:r>
                      <m:sSup>
                        <m:sSupPr>
                          <m:ctrlPr>
                            <a:rPr lang="en-AU" sz="3200" b="0" i="1" smtClean="0">
                              <a:latin typeface="Cambria Math" panose="02040503050406030204" pitchFamily="18" charset="0"/>
                            </a:rPr>
                          </m:ctrlPr>
                        </m:sSupPr>
                        <m:e>
                          <m:r>
                            <a:rPr lang="en-AU" sz="3200" b="1" i="1" smtClean="0">
                              <a:latin typeface="Cambria Math" panose="02040503050406030204" pitchFamily="18" charset="0"/>
                            </a:rPr>
                            <m:t>𝒍</m:t>
                          </m:r>
                        </m:e>
                        <m:sup>
                          <m:r>
                            <a:rPr lang="en-AU" sz="3200" b="0" i="1" smtClean="0">
                              <a:latin typeface="Cambria Math" panose="02040503050406030204" pitchFamily="18" charset="0"/>
                            </a:rPr>
                            <m:t>′</m:t>
                          </m:r>
                        </m:sup>
                      </m:sSup>
                      <m:r>
                        <a:rPr lang="en-AU" sz="3200" b="0" i="1" smtClean="0">
                          <a:latin typeface="Cambria Math" panose="02040503050406030204" pitchFamily="18" charset="0"/>
                        </a:rPr>
                        <m:t>=</m:t>
                      </m:r>
                      <m:f>
                        <m:fPr>
                          <m:ctrlPr>
                            <a:rPr lang="en-AU" sz="3200" b="0" i="1" smtClean="0">
                              <a:latin typeface="Cambria Math" panose="02040503050406030204" pitchFamily="18" charset="0"/>
                            </a:rPr>
                          </m:ctrlPr>
                        </m:fPr>
                        <m:num>
                          <m:sSub>
                            <m:sSubPr>
                              <m:ctrlPr>
                                <a:rPr lang="en-AU" sz="3200" b="0" i="1" smtClean="0">
                                  <a:latin typeface="Cambria Math" panose="02040503050406030204" pitchFamily="18" charset="0"/>
                                </a:rPr>
                              </m:ctrlPr>
                            </m:sSubPr>
                            <m:e>
                              <m:r>
                                <a:rPr lang="en-AU" sz="3200" b="1" i="1" smtClean="0">
                                  <a:latin typeface="Cambria Math" panose="02040503050406030204" pitchFamily="18" charset="0"/>
                                </a:rPr>
                                <m:t>𝒉</m:t>
                              </m:r>
                            </m:e>
                            <m:sub>
                              <m:r>
                                <a:rPr lang="en-AU" sz="3200" b="0" i="1" smtClean="0">
                                  <a:latin typeface="Cambria Math" panose="02040503050406030204" pitchFamily="18" charset="0"/>
                                </a:rPr>
                                <m:t>+</m:t>
                              </m:r>
                            </m:sub>
                          </m:sSub>
                          <m:r>
                            <a:rPr lang="en-AU" sz="3200" b="0" i="1" smtClean="0">
                              <a:latin typeface="Cambria Math" panose="02040503050406030204" pitchFamily="18" charset="0"/>
                            </a:rPr>
                            <m:t>−</m:t>
                          </m:r>
                          <m:sSub>
                            <m:sSubPr>
                              <m:ctrlPr>
                                <a:rPr lang="en-AU" sz="3200" b="0" i="1" smtClean="0">
                                  <a:latin typeface="Cambria Math" panose="02040503050406030204" pitchFamily="18" charset="0"/>
                                </a:rPr>
                              </m:ctrlPr>
                            </m:sSubPr>
                            <m:e>
                              <m:r>
                                <a:rPr lang="en-AU" sz="3200" b="1" i="1" smtClean="0">
                                  <a:latin typeface="Cambria Math" panose="02040503050406030204" pitchFamily="18" charset="0"/>
                                </a:rPr>
                                <m:t>𝒉</m:t>
                              </m:r>
                            </m:e>
                            <m:sub>
                              <m:r>
                                <a:rPr lang="en-AU" sz="3200" b="0" i="1" smtClean="0">
                                  <a:latin typeface="Cambria Math" panose="02040503050406030204" pitchFamily="18" charset="0"/>
                                </a:rPr>
                                <m:t>−</m:t>
                              </m:r>
                            </m:sub>
                          </m:sSub>
                        </m:num>
                        <m:den>
                          <m:r>
                            <a:rPr lang="en-AU" sz="3200" b="0" i="1" smtClean="0">
                              <a:latin typeface="Cambria Math" panose="02040503050406030204" pitchFamily="18" charset="0"/>
                            </a:rPr>
                            <m:t>2</m:t>
                          </m:r>
                        </m:den>
                      </m:f>
                    </m:oMath>
                  </m:oMathPara>
                </a14:m>
                <a:endParaRPr lang="en-AU" sz="3200" dirty="0"/>
              </a:p>
            </p:txBody>
          </p:sp>
        </mc:Choice>
        <mc:Fallback xmlns="">
          <p:sp>
            <p:nvSpPr>
              <p:cNvPr id="6" name="TextBox 5">
                <a:extLst>
                  <a:ext uri="{FF2B5EF4-FFF2-40B4-BE49-F238E27FC236}">
                    <a16:creationId xmlns:a16="http://schemas.microsoft.com/office/drawing/2014/main" id="{D6917CED-F3FB-4007-800D-E1060C902D39}"/>
                  </a:ext>
                </a:extLst>
              </p:cNvPr>
              <p:cNvSpPr txBox="1">
                <a:spLocks noRot="1" noChangeAspect="1" noMove="1" noResize="1" noEditPoints="1" noAdjustHandles="1" noChangeArrowheads="1" noChangeShapeType="1" noTextEdit="1"/>
              </p:cNvSpPr>
              <p:nvPr/>
            </p:nvSpPr>
            <p:spPr>
              <a:xfrm>
                <a:off x="6763533" y="5747474"/>
                <a:ext cx="4985659" cy="932178"/>
              </a:xfrm>
              <a:prstGeom prst="rect">
                <a:avLst/>
              </a:prstGeom>
              <a:blipFill>
                <a:blip r:embed="rId17"/>
                <a:stretch>
                  <a:fillRect/>
                </a:stretch>
              </a:blipFill>
            </p:spPr>
            <p:txBody>
              <a:bodyPr/>
              <a:lstStyle/>
              <a:p>
                <a:r>
                  <a:rPr lang="en-GB">
                    <a:noFill/>
                  </a:rPr>
                  <a:t> </a:t>
                </a:r>
              </a:p>
            </p:txBody>
          </p:sp>
        </mc:Fallback>
      </mc:AlternateContent>
      <p:sp>
        <p:nvSpPr>
          <p:cNvPr id="4" name="テキスト ボックス 3">
            <a:extLst>
              <a:ext uri="{FF2B5EF4-FFF2-40B4-BE49-F238E27FC236}">
                <a16:creationId xmlns:a16="http://schemas.microsoft.com/office/drawing/2014/main" id="{04A2035C-DCAB-E7D8-F632-6308CEB979B9}"/>
              </a:ext>
            </a:extLst>
          </p:cNvPr>
          <p:cNvSpPr txBox="1"/>
          <p:nvPr/>
        </p:nvSpPr>
        <p:spPr>
          <a:xfrm>
            <a:off x="10658226" y="1067119"/>
            <a:ext cx="1124026" cy="369332"/>
          </a:xfrm>
          <a:prstGeom prst="rect">
            <a:avLst/>
          </a:prstGeom>
          <a:noFill/>
        </p:spPr>
        <p:txBody>
          <a:bodyPr wrap="none" rtlCol="0">
            <a:spAutoFit/>
          </a:bodyPr>
          <a:lstStyle/>
          <a:p>
            <a:r>
              <a:rPr kumimoji="1" lang="en-US" altLang="ja-JP" dirty="0"/>
              <a:t>RH+2024</a:t>
            </a:r>
            <a:endParaRPr kumimoji="1" lang="ja-JP" altLang="en-US" dirty="0"/>
          </a:p>
        </p:txBody>
      </p:sp>
    </p:spTree>
    <p:extLst>
      <p:ext uri="{BB962C8B-B14F-4D97-AF65-F5344CB8AC3E}">
        <p14:creationId xmlns:p14="http://schemas.microsoft.com/office/powerpoint/2010/main" val="296854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ovie">
            <a:hlinkClick r:id="" action="ppaction://media"/>
            <a:extLst>
              <a:ext uri="{FF2B5EF4-FFF2-40B4-BE49-F238E27FC236}">
                <a16:creationId xmlns:a16="http://schemas.microsoft.com/office/drawing/2014/main" id="{ADAE5C53-0B55-4811-9AD0-52D0EE07A4A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112" y="1508537"/>
            <a:ext cx="7430904" cy="5307789"/>
          </a:xfrm>
          <a:prstGeom prst="rect">
            <a:avLst/>
          </a:prstGeom>
        </p:spPr>
      </p:pic>
      <p:sp>
        <p:nvSpPr>
          <p:cNvPr id="2" name="Title 1">
            <a:extLst>
              <a:ext uri="{FF2B5EF4-FFF2-40B4-BE49-F238E27FC236}">
                <a16:creationId xmlns:a16="http://schemas.microsoft.com/office/drawing/2014/main" id="{8FE0CE1D-735A-418F-8F25-BAE6C3F9D7E6}"/>
              </a:ext>
            </a:extLst>
          </p:cNvPr>
          <p:cNvSpPr>
            <a:spLocks noGrp="1"/>
          </p:cNvSpPr>
          <p:nvPr>
            <p:ph type="title"/>
          </p:nvPr>
        </p:nvSpPr>
        <p:spPr>
          <a:xfrm>
            <a:off x="838200" y="0"/>
            <a:ext cx="10515600" cy="1325563"/>
          </a:xfrm>
        </p:spPr>
        <p:txBody>
          <a:bodyPr/>
          <a:lstStyle/>
          <a:p>
            <a:r>
              <a:rPr lang="en-AU" dirty="0"/>
              <a:t>Numerical experiments</a:t>
            </a:r>
          </a:p>
        </p:txBody>
      </p:sp>
      <p:sp>
        <p:nvSpPr>
          <p:cNvPr id="6" name="TextBox 5">
            <a:extLst>
              <a:ext uri="{FF2B5EF4-FFF2-40B4-BE49-F238E27FC236}">
                <a16:creationId xmlns:a16="http://schemas.microsoft.com/office/drawing/2014/main" id="{8DB9C1F9-4CB7-4E84-935C-81967A579DD1}"/>
              </a:ext>
            </a:extLst>
          </p:cNvPr>
          <p:cNvSpPr txBox="1"/>
          <p:nvPr/>
        </p:nvSpPr>
        <p:spPr>
          <a:xfrm>
            <a:off x="570451" y="1040235"/>
            <a:ext cx="10980955" cy="461665"/>
          </a:xfrm>
          <a:prstGeom prst="rect">
            <a:avLst/>
          </a:prstGeom>
          <a:noFill/>
        </p:spPr>
        <p:txBody>
          <a:bodyPr wrap="none" rtlCol="0">
            <a:spAutoFit/>
          </a:bodyPr>
          <a:lstStyle/>
          <a:p>
            <a:r>
              <a:rPr lang="en-AU" sz="2400" dirty="0">
                <a:latin typeface="+mj-lt"/>
              </a:rPr>
              <a:t>As a demonstration, we performed 2-body integrations with rockets attached</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7560F24-BCD9-4405-B0E4-8596C1DCE6D8}"/>
                  </a:ext>
                </a:extLst>
              </p:cNvPr>
              <p:cNvSpPr txBox="1"/>
              <p:nvPr/>
            </p:nvSpPr>
            <p:spPr>
              <a:xfrm>
                <a:off x="1694575" y="3288324"/>
                <a:ext cx="216206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sz="2400" b="0" i="1" smtClean="0">
                              <a:latin typeface="Cambria Math" panose="02040503050406030204" pitchFamily="18" charset="0"/>
                            </a:rPr>
                          </m:ctrlPr>
                        </m:sSubPr>
                        <m:e>
                          <m:r>
                            <a:rPr lang="en-AU" sz="2400" b="0" i="1" smtClean="0">
                              <a:latin typeface="Cambria Math" panose="02040503050406030204" pitchFamily="18" charset="0"/>
                            </a:rPr>
                            <m:t>𝜏</m:t>
                          </m:r>
                        </m:e>
                        <m:sub>
                          <m:r>
                            <m:rPr>
                              <m:sty m:val="p"/>
                            </m:rPr>
                            <a:rPr lang="en-AU" sz="2400" b="0" i="0" smtClean="0">
                              <a:latin typeface="Cambria Math" panose="02040503050406030204" pitchFamily="18" charset="0"/>
                            </a:rPr>
                            <m:t>acc</m:t>
                          </m:r>
                        </m:sub>
                      </m:sSub>
                      <m:r>
                        <a:rPr lang="en-AU" sz="2400" b="0" i="1" smtClean="0">
                          <a:latin typeface="Cambria Math" panose="02040503050406030204" pitchFamily="18" charset="0"/>
                        </a:rPr>
                        <m:t>=50 </m:t>
                      </m:r>
                      <m:sSub>
                        <m:sSubPr>
                          <m:ctrlPr>
                            <a:rPr lang="en-AU" sz="2400" b="0" i="1" smtClean="0">
                              <a:latin typeface="Cambria Math" panose="02040503050406030204" pitchFamily="18" charset="0"/>
                            </a:rPr>
                          </m:ctrlPr>
                        </m:sSubPr>
                        <m:e>
                          <m:r>
                            <a:rPr lang="en-AU" sz="2400" b="0" i="1" smtClean="0">
                              <a:latin typeface="Cambria Math" panose="02040503050406030204" pitchFamily="18" charset="0"/>
                            </a:rPr>
                            <m:t>𝑃</m:t>
                          </m:r>
                        </m:e>
                        <m:sub>
                          <m:r>
                            <m:rPr>
                              <m:sty m:val="p"/>
                            </m:rPr>
                            <a:rPr lang="en-AU" sz="2400" b="0" i="0" smtClean="0">
                              <a:latin typeface="Cambria Math" panose="02040503050406030204" pitchFamily="18" charset="0"/>
                            </a:rPr>
                            <m:t>orb</m:t>
                          </m:r>
                        </m:sub>
                      </m:sSub>
                    </m:oMath>
                  </m:oMathPara>
                </a14:m>
                <a:endParaRPr lang="en-AU" sz="2400" dirty="0"/>
              </a:p>
            </p:txBody>
          </p:sp>
        </mc:Choice>
        <mc:Fallback xmlns="">
          <p:sp>
            <p:nvSpPr>
              <p:cNvPr id="10" name="TextBox 9">
                <a:extLst>
                  <a:ext uri="{FF2B5EF4-FFF2-40B4-BE49-F238E27FC236}">
                    <a16:creationId xmlns:a16="http://schemas.microsoft.com/office/drawing/2014/main" id="{97560F24-BCD9-4405-B0E4-8596C1DCE6D8}"/>
                  </a:ext>
                </a:extLst>
              </p:cNvPr>
              <p:cNvSpPr txBox="1">
                <a:spLocks noRot="1" noChangeAspect="1" noMove="1" noResize="1" noEditPoints="1" noAdjustHandles="1" noChangeArrowheads="1" noChangeShapeType="1" noTextEdit="1"/>
              </p:cNvSpPr>
              <p:nvPr/>
            </p:nvSpPr>
            <p:spPr>
              <a:xfrm>
                <a:off x="1694575" y="3288324"/>
                <a:ext cx="2162067" cy="461665"/>
              </a:xfrm>
              <a:prstGeom prst="rect">
                <a:avLst/>
              </a:prstGeom>
              <a:blipFill>
                <a:blip r:embed="rId5"/>
                <a:stretch>
                  <a:fillRect b="-526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E4C29D7-CCFC-4F0D-8989-F8531B042561}"/>
                  </a:ext>
                </a:extLst>
              </p:cNvPr>
              <p:cNvSpPr txBox="1"/>
              <p:nvPr/>
            </p:nvSpPr>
            <p:spPr>
              <a:xfrm>
                <a:off x="7198499" y="1658069"/>
                <a:ext cx="4783997" cy="5439951"/>
              </a:xfrm>
              <a:prstGeom prst="rect">
                <a:avLst/>
              </a:prstGeom>
              <a:noFill/>
            </p:spPr>
            <p:txBody>
              <a:bodyPr wrap="square" rtlCol="0">
                <a:spAutoFit/>
              </a:bodyPr>
              <a:lstStyle/>
              <a:p>
                <a:pPr marL="285750" indent="-285750">
                  <a:buFont typeface="Arial" panose="020B0604020202020204" pitchFamily="34" charset="0"/>
                  <a:buChar char="•"/>
                </a:pPr>
                <a:r>
                  <a:rPr lang="en-AU" sz="2400" dirty="0"/>
                  <a:t>The orbital period does not change</a:t>
                </a:r>
              </a:p>
              <a:p>
                <a:pPr marL="285750" indent="-285750">
                  <a:buFont typeface="Arial" panose="020B0604020202020204" pitchFamily="34" charset="0"/>
                  <a:buChar char="•"/>
                </a:pPr>
                <a:r>
                  <a:rPr lang="en-AU" sz="2400" dirty="0"/>
                  <a:t>The orbit </a:t>
                </a:r>
                <a:r>
                  <a:rPr lang="en-AU" sz="2400" dirty="0" err="1"/>
                  <a:t>precesses</a:t>
                </a:r>
                <a:r>
                  <a:rPr lang="en-AU" sz="2400" dirty="0"/>
                  <a:t> about the direction of acceleration</a:t>
                </a:r>
              </a:p>
              <a:p>
                <a:pPr marL="285750" indent="-285750">
                  <a:buFont typeface="Arial" panose="020B0604020202020204" pitchFamily="34" charset="0"/>
                  <a:buChar char="•"/>
                </a:pPr>
                <a:endParaRPr lang="en-AU" sz="1100" dirty="0"/>
              </a:p>
              <a:p>
                <a:pPr marL="285750" indent="-285750">
                  <a:buFont typeface="Arial" panose="020B0604020202020204" pitchFamily="34" charset="0"/>
                  <a:buChar char="•"/>
                </a:pPr>
                <a:r>
                  <a:rPr lang="en-AU" sz="2400" dirty="0"/>
                  <a:t>The eccentricity oscillates as the orbit rocks around</a:t>
                </a:r>
              </a:p>
              <a:p>
                <a:pPr marL="285750" indent="-285750">
                  <a:buFont typeface="Arial" panose="020B0604020202020204" pitchFamily="34" charset="0"/>
                  <a:buChar char="•"/>
                </a:pPr>
                <a:endParaRPr lang="en-AU" sz="1050" dirty="0"/>
              </a:p>
              <a:p>
                <a:pPr marL="285750" indent="-285750">
                  <a:buFont typeface="Arial" panose="020B0604020202020204" pitchFamily="34" charset="0"/>
                  <a:buChar char="•"/>
                </a:pPr>
                <a:r>
                  <a:rPr lang="en-AU" sz="2400" dirty="0"/>
                  <a:t>The oscillation depends on </a:t>
                </a:r>
                <a14:m>
                  <m:oMath xmlns:m="http://schemas.openxmlformats.org/officeDocument/2006/math">
                    <m:sSub>
                      <m:sSubPr>
                        <m:ctrlPr>
                          <a:rPr lang="en-AU" sz="2400" b="0" i="1" smtClean="0">
                            <a:latin typeface="Cambria Math" panose="02040503050406030204" pitchFamily="18" charset="0"/>
                          </a:rPr>
                        </m:ctrlPr>
                      </m:sSubPr>
                      <m:e>
                        <m:r>
                          <a:rPr lang="en-AU" sz="2400" b="0" i="1" smtClean="0">
                            <a:latin typeface="Cambria Math" panose="02040503050406030204" pitchFamily="18" charset="0"/>
                          </a:rPr>
                          <m:t>𝜏</m:t>
                        </m:r>
                      </m:e>
                      <m:sub>
                        <m:r>
                          <m:rPr>
                            <m:sty m:val="p"/>
                          </m:rPr>
                          <a:rPr lang="en-AU" sz="2400" b="0" i="0" smtClean="0">
                            <a:latin typeface="Cambria Math" panose="02040503050406030204" pitchFamily="18" charset="0"/>
                          </a:rPr>
                          <m:t>osc</m:t>
                        </m:r>
                      </m:sub>
                    </m:sSub>
                    <m:r>
                      <a:rPr lang="en-AU" sz="2400" b="0" i="0" smtClean="0">
                        <a:latin typeface="Cambria Math" panose="02040503050406030204" pitchFamily="18" charset="0"/>
                      </a:rPr>
                      <m:t>~2</m:t>
                    </m:r>
                    <m:r>
                      <m:rPr>
                        <m:sty m:val="p"/>
                      </m:rPr>
                      <a:rPr lang="en-AU" sz="2400">
                        <a:latin typeface="Cambria Math" panose="02040503050406030204" pitchFamily="18" charset="0"/>
                      </a:rPr>
                      <m:t>Δ</m:t>
                    </m:r>
                    <m:sSub>
                      <m:sSubPr>
                        <m:ctrlPr>
                          <a:rPr lang="en-AU" sz="2400" i="1">
                            <a:latin typeface="Cambria Math" panose="02040503050406030204" pitchFamily="18" charset="0"/>
                          </a:rPr>
                        </m:ctrlPr>
                      </m:sSubPr>
                      <m:e>
                        <m:r>
                          <a:rPr lang="en-AU" sz="2400" i="1">
                            <a:latin typeface="Cambria Math" panose="02040503050406030204" pitchFamily="18" charset="0"/>
                          </a:rPr>
                          <m:t>𝑣</m:t>
                        </m:r>
                      </m:e>
                      <m:sub>
                        <m:r>
                          <m:rPr>
                            <m:sty m:val="p"/>
                          </m:rPr>
                          <a:rPr lang="en-AU" sz="2400">
                            <a:latin typeface="Cambria Math" panose="02040503050406030204" pitchFamily="18" charset="0"/>
                          </a:rPr>
                          <m:t>roc</m:t>
                        </m:r>
                      </m:sub>
                    </m:sSub>
                    <m:r>
                      <a:rPr lang="en-AU" sz="2400" i="1">
                        <a:latin typeface="Cambria Math" panose="02040503050406030204" pitchFamily="18" charset="0"/>
                      </a:rPr>
                      <m:t>/</m:t>
                    </m:r>
                    <m:sSub>
                      <m:sSubPr>
                        <m:ctrlPr>
                          <a:rPr lang="en-AU" sz="2400" i="1">
                            <a:latin typeface="Cambria Math" panose="02040503050406030204" pitchFamily="18" charset="0"/>
                          </a:rPr>
                        </m:ctrlPr>
                      </m:sSubPr>
                      <m:e>
                        <m:acc>
                          <m:accPr>
                            <m:chr m:val="̅"/>
                            <m:ctrlPr>
                              <a:rPr lang="en-AU" sz="2400" i="1">
                                <a:latin typeface="Cambria Math" panose="02040503050406030204" pitchFamily="18" charset="0"/>
                              </a:rPr>
                            </m:ctrlPr>
                          </m:accPr>
                          <m:e>
                            <m:r>
                              <a:rPr lang="en-AU" sz="2400" i="1">
                                <a:latin typeface="Cambria Math" panose="02040503050406030204" pitchFamily="18" charset="0"/>
                              </a:rPr>
                              <m:t>𝑣</m:t>
                            </m:r>
                          </m:e>
                        </m:acc>
                      </m:e>
                      <m:sub>
                        <m:r>
                          <m:rPr>
                            <m:sty m:val="p"/>
                          </m:rPr>
                          <a:rPr lang="en-AU" sz="2400">
                            <a:latin typeface="Cambria Math" panose="02040503050406030204" pitchFamily="18" charset="0"/>
                          </a:rPr>
                          <m:t>orb</m:t>
                        </m:r>
                      </m:sub>
                    </m:sSub>
                  </m:oMath>
                </a14:m>
                <a:endParaRPr lang="en-AU" sz="2400" dirty="0"/>
              </a:p>
              <a:p>
                <a:pPr marL="285750" indent="-285750">
                  <a:buFont typeface="Arial" panose="020B0604020202020204" pitchFamily="34" charset="0"/>
                  <a:buChar char="•"/>
                </a:pPr>
                <a:endParaRPr lang="en-AU" sz="1400" dirty="0"/>
              </a:p>
              <a:p>
                <a:pPr marL="285750" indent="-285750">
                  <a:buFont typeface="Arial" panose="020B0604020202020204" pitchFamily="34" charset="0"/>
                  <a:buChar char="•"/>
                </a:pPr>
                <a:r>
                  <a:rPr lang="en-AU" sz="2400" dirty="0"/>
                  <a:t>The maximum and minimum eccentricity depends on </a:t>
                </a:r>
                <a:br>
                  <a:rPr lang="en-AU" sz="2400" dirty="0"/>
                </a:br>
                <a:r>
                  <a:rPr lang="en-AU" sz="2400" dirty="0"/>
                  <a:t>(1) </a:t>
                </a:r>
                <a:r>
                  <a:rPr lang="en-AU" sz="2400" dirty="0">
                    <a:solidFill>
                      <a:srgbClr val="FF0000"/>
                    </a:solidFill>
                  </a:rPr>
                  <a:t>initial eccentricity </a:t>
                </a:r>
                <a:r>
                  <a:rPr lang="en-AU" sz="2400" dirty="0"/>
                  <a:t>and </a:t>
                </a:r>
                <a:br>
                  <a:rPr lang="en-AU" sz="2400" dirty="0"/>
                </a:br>
                <a:r>
                  <a:rPr lang="en-AU" sz="2400" dirty="0"/>
                  <a:t>(2) </a:t>
                </a:r>
                <a:r>
                  <a:rPr lang="en-AU" sz="2400" dirty="0">
                    <a:solidFill>
                      <a:srgbClr val="0070C0"/>
                    </a:solidFill>
                  </a:rPr>
                  <a:t>rocket direction</a:t>
                </a:r>
              </a:p>
              <a:p>
                <a:endParaRPr lang="en-AU" sz="1200" dirty="0"/>
              </a:p>
              <a:p>
                <a:endParaRPr lang="en-AU" sz="1200" dirty="0"/>
              </a:p>
            </p:txBody>
          </p:sp>
        </mc:Choice>
        <mc:Fallback xmlns="">
          <p:sp>
            <p:nvSpPr>
              <p:cNvPr id="13" name="TextBox 12">
                <a:extLst>
                  <a:ext uri="{FF2B5EF4-FFF2-40B4-BE49-F238E27FC236}">
                    <a16:creationId xmlns:a16="http://schemas.microsoft.com/office/drawing/2014/main" id="{CE4C29D7-CCFC-4F0D-8989-F8531B042561}"/>
                  </a:ext>
                </a:extLst>
              </p:cNvPr>
              <p:cNvSpPr txBox="1">
                <a:spLocks noRot="1" noChangeAspect="1" noMove="1" noResize="1" noEditPoints="1" noAdjustHandles="1" noChangeArrowheads="1" noChangeShapeType="1" noTextEdit="1"/>
              </p:cNvSpPr>
              <p:nvPr/>
            </p:nvSpPr>
            <p:spPr>
              <a:xfrm>
                <a:off x="7198499" y="1658069"/>
                <a:ext cx="4783997" cy="5439951"/>
              </a:xfrm>
              <a:prstGeom prst="rect">
                <a:avLst/>
              </a:prstGeom>
              <a:blipFill>
                <a:blip r:embed="rId6"/>
                <a:stretch>
                  <a:fillRect l="-1783" t="-785" r="-3057"/>
                </a:stretch>
              </a:blipFill>
            </p:spPr>
            <p:txBody>
              <a:bodyPr/>
              <a:lstStyle/>
              <a:p>
                <a:r>
                  <a:rPr lang="en-AU">
                    <a:noFill/>
                  </a:rPr>
                  <a:t> </a:t>
                </a:r>
              </a:p>
            </p:txBody>
          </p:sp>
        </mc:Fallback>
      </mc:AlternateContent>
      <p:sp>
        <p:nvSpPr>
          <p:cNvPr id="4" name="テキスト ボックス 3">
            <a:extLst>
              <a:ext uri="{FF2B5EF4-FFF2-40B4-BE49-F238E27FC236}">
                <a16:creationId xmlns:a16="http://schemas.microsoft.com/office/drawing/2014/main" id="{15C63B66-BBF8-B0D8-19B2-5AAE57DBFA8F}"/>
              </a:ext>
            </a:extLst>
          </p:cNvPr>
          <p:cNvSpPr txBox="1"/>
          <p:nvPr/>
        </p:nvSpPr>
        <p:spPr>
          <a:xfrm>
            <a:off x="3943101" y="6403175"/>
            <a:ext cx="1124026" cy="369332"/>
          </a:xfrm>
          <a:prstGeom prst="rect">
            <a:avLst/>
          </a:prstGeom>
          <a:noFill/>
        </p:spPr>
        <p:txBody>
          <a:bodyPr wrap="none" rtlCol="0">
            <a:spAutoFit/>
          </a:bodyPr>
          <a:lstStyle/>
          <a:p>
            <a:r>
              <a:rPr kumimoji="1" lang="en-US" altLang="ja-JP" dirty="0"/>
              <a:t>RH+2024</a:t>
            </a:r>
            <a:endParaRPr kumimoji="1" lang="ja-JP" altLang="en-US" dirty="0"/>
          </a:p>
        </p:txBody>
      </p:sp>
    </p:spTree>
    <p:extLst>
      <p:ext uri="{BB962C8B-B14F-4D97-AF65-F5344CB8AC3E}">
        <p14:creationId xmlns:p14="http://schemas.microsoft.com/office/powerpoint/2010/main" val="107415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503F9-E8DC-40DB-B3C5-360ADDA5B9C4}"/>
              </a:ext>
            </a:extLst>
          </p:cNvPr>
          <p:cNvSpPr>
            <a:spLocks noGrp="1"/>
          </p:cNvSpPr>
          <p:nvPr>
            <p:ph type="title"/>
          </p:nvPr>
        </p:nvSpPr>
        <p:spPr>
          <a:xfrm>
            <a:off x="838200" y="0"/>
            <a:ext cx="10515600" cy="1325563"/>
          </a:xfrm>
        </p:spPr>
        <p:txBody>
          <a:bodyPr/>
          <a:lstStyle/>
          <a:p>
            <a:r>
              <a:rPr lang="en-AU" dirty="0"/>
              <a:t>The “full” post-SN orbital solution</a:t>
            </a:r>
          </a:p>
        </p:txBody>
      </p:sp>
      <p:sp>
        <p:nvSpPr>
          <p:cNvPr id="3" name="TextBox 2">
            <a:extLst>
              <a:ext uri="{FF2B5EF4-FFF2-40B4-BE49-F238E27FC236}">
                <a16:creationId xmlns:a16="http://schemas.microsoft.com/office/drawing/2014/main" id="{616BC6FB-E394-4936-974F-63BF5D8C7708}"/>
              </a:ext>
            </a:extLst>
          </p:cNvPr>
          <p:cNvSpPr txBox="1"/>
          <p:nvPr/>
        </p:nvSpPr>
        <p:spPr>
          <a:xfrm>
            <a:off x="964734" y="1208014"/>
            <a:ext cx="10002610" cy="1384995"/>
          </a:xfrm>
          <a:prstGeom prst="rect">
            <a:avLst/>
          </a:prstGeom>
          <a:noFill/>
        </p:spPr>
        <p:txBody>
          <a:bodyPr wrap="none" rtlCol="0">
            <a:spAutoFit/>
          </a:bodyPr>
          <a:lstStyle/>
          <a:p>
            <a:r>
              <a:rPr lang="en-AU" sz="2800" dirty="0">
                <a:latin typeface="+mj-lt"/>
              </a:rPr>
              <a:t>The long-duration kicks do not alter the orbit unless there is</a:t>
            </a:r>
          </a:p>
          <a:p>
            <a:pPr marL="457200" indent="-457200">
              <a:buFont typeface="Arial" panose="020B0604020202020204" pitchFamily="34" charset="0"/>
              <a:buChar char="•"/>
            </a:pPr>
            <a:r>
              <a:rPr lang="en-AU" sz="2800" dirty="0">
                <a:solidFill>
                  <a:schemeClr val="accent5">
                    <a:lumMod val="75000"/>
                  </a:schemeClr>
                </a:solidFill>
              </a:rPr>
              <a:t>initial non-zero eccentricity</a:t>
            </a:r>
          </a:p>
          <a:p>
            <a:pPr marL="457200" indent="-457200">
              <a:buFont typeface="Arial" panose="020B0604020202020204" pitchFamily="34" charset="0"/>
              <a:buChar char="•"/>
            </a:pPr>
            <a:r>
              <a:rPr lang="en-AU" sz="2800" dirty="0">
                <a:solidFill>
                  <a:schemeClr val="accent5">
                    <a:lumMod val="75000"/>
                  </a:schemeClr>
                </a:solidFill>
              </a:rPr>
              <a:t>misalignment between orbit and rocket</a:t>
            </a:r>
          </a:p>
        </p:txBody>
      </p:sp>
      <p:sp>
        <p:nvSpPr>
          <p:cNvPr id="4" name="TextBox 3">
            <a:extLst>
              <a:ext uri="{FF2B5EF4-FFF2-40B4-BE49-F238E27FC236}">
                <a16:creationId xmlns:a16="http://schemas.microsoft.com/office/drawing/2014/main" id="{30EB84AC-9B6D-496C-B230-B3B8A4FE6E23}"/>
              </a:ext>
            </a:extLst>
          </p:cNvPr>
          <p:cNvSpPr txBox="1"/>
          <p:nvPr/>
        </p:nvSpPr>
        <p:spPr>
          <a:xfrm>
            <a:off x="793143" y="3598877"/>
            <a:ext cx="2784940" cy="1055608"/>
          </a:xfrm>
          <a:prstGeom prst="roundRect">
            <a:avLst/>
          </a:prstGeom>
          <a:solidFill>
            <a:srgbClr val="0070C0"/>
          </a:solidFill>
          <a:effectLst>
            <a:outerShdw blurRad="50800" dist="38100" dir="2700000" algn="tl" rotWithShape="0">
              <a:prstClr val="black">
                <a:alpha val="40000"/>
              </a:prstClr>
            </a:outerShdw>
          </a:effectLst>
        </p:spPr>
        <p:txBody>
          <a:bodyPr wrap="none" rtlCol="0" anchor="ctr" anchorCtr="0">
            <a:noAutofit/>
          </a:bodyPr>
          <a:lstStyle/>
          <a:p>
            <a:pPr algn="ctr"/>
            <a:r>
              <a:rPr lang="en-AU" sz="2800" dirty="0">
                <a:solidFill>
                  <a:schemeClr val="bg1"/>
                </a:solidFill>
                <a:latin typeface="+mj-lt"/>
              </a:rPr>
              <a:t>Mass loss</a:t>
            </a:r>
          </a:p>
          <a:p>
            <a:pPr algn="ctr"/>
            <a:r>
              <a:rPr lang="en-AU" sz="2800" dirty="0">
                <a:solidFill>
                  <a:schemeClr val="bg1"/>
                </a:solidFill>
                <a:latin typeface="+mj-lt"/>
              </a:rPr>
              <a:t>(</a:t>
            </a:r>
            <a:r>
              <a:rPr lang="en-AU" sz="2800" dirty="0" err="1">
                <a:solidFill>
                  <a:schemeClr val="bg1"/>
                </a:solidFill>
                <a:latin typeface="+mj-lt"/>
              </a:rPr>
              <a:t>Blaauw</a:t>
            </a:r>
            <a:r>
              <a:rPr lang="en-AU" sz="2800" dirty="0">
                <a:solidFill>
                  <a:schemeClr val="bg1"/>
                </a:solidFill>
                <a:latin typeface="+mj-lt"/>
              </a:rPr>
              <a:t> kick)</a:t>
            </a:r>
          </a:p>
        </p:txBody>
      </p:sp>
      <p:sp>
        <p:nvSpPr>
          <p:cNvPr id="5" name="TextBox 4">
            <a:extLst>
              <a:ext uri="{FF2B5EF4-FFF2-40B4-BE49-F238E27FC236}">
                <a16:creationId xmlns:a16="http://schemas.microsoft.com/office/drawing/2014/main" id="{C2F8EF92-BEDB-44FD-B257-2213A5C412FC}"/>
              </a:ext>
            </a:extLst>
          </p:cNvPr>
          <p:cNvSpPr txBox="1"/>
          <p:nvPr/>
        </p:nvSpPr>
        <p:spPr>
          <a:xfrm>
            <a:off x="4406296" y="3598876"/>
            <a:ext cx="3183771" cy="1055608"/>
          </a:xfrm>
          <a:prstGeom prst="roundRect">
            <a:avLst/>
          </a:prstGeom>
          <a:solidFill>
            <a:srgbClr val="00B050"/>
          </a:solidFill>
          <a:effectLst>
            <a:outerShdw blurRad="50800" dist="38100" dir="2700000" algn="tl" rotWithShape="0">
              <a:prstClr val="black">
                <a:alpha val="40000"/>
              </a:prstClr>
            </a:outerShdw>
          </a:effectLst>
        </p:spPr>
        <p:txBody>
          <a:bodyPr wrap="square" rtlCol="0" anchor="ctr" anchorCtr="1">
            <a:noAutofit/>
          </a:bodyPr>
          <a:lstStyle/>
          <a:p>
            <a:pPr algn="ctr"/>
            <a:r>
              <a:rPr lang="en-AU" sz="2800" dirty="0">
                <a:solidFill>
                  <a:schemeClr val="bg1"/>
                </a:solidFill>
                <a:latin typeface="+mj-lt"/>
              </a:rPr>
              <a:t>Rapid natal kick</a:t>
            </a:r>
          </a:p>
        </p:txBody>
      </p:sp>
      <p:sp>
        <p:nvSpPr>
          <p:cNvPr id="6" name="TextBox 5">
            <a:extLst>
              <a:ext uri="{FF2B5EF4-FFF2-40B4-BE49-F238E27FC236}">
                <a16:creationId xmlns:a16="http://schemas.microsoft.com/office/drawing/2014/main" id="{A78DC8B3-34C8-4802-AB59-3D2B86011179}"/>
              </a:ext>
            </a:extLst>
          </p:cNvPr>
          <p:cNvSpPr txBox="1"/>
          <p:nvPr/>
        </p:nvSpPr>
        <p:spPr>
          <a:xfrm>
            <a:off x="8418281" y="3598876"/>
            <a:ext cx="2784940" cy="1055607"/>
          </a:xfrm>
          <a:prstGeom prst="roundRect">
            <a:avLst/>
          </a:prstGeom>
          <a:solidFill>
            <a:srgbClr val="FF0000"/>
          </a:solidFill>
          <a:effectLst>
            <a:outerShdw blurRad="50800" dist="38100" dir="2700000" algn="tl" rotWithShape="0">
              <a:prstClr val="black">
                <a:alpha val="40000"/>
              </a:prstClr>
            </a:outerShdw>
          </a:effectLst>
        </p:spPr>
        <p:txBody>
          <a:bodyPr wrap="none" rtlCol="0" anchor="ctr" anchorCtr="0">
            <a:noAutofit/>
          </a:bodyPr>
          <a:lstStyle/>
          <a:p>
            <a:pPr algn="ctr"/>
            <a:r>
              <a:rPr lang="en-AU" sz="2800" dirty="0">
                <a:solidFill>
                  <a:schemeClr val="bg1"/>
                </a:solidFill>
                <a:latin typeface="+mj-lt"/>
              </a:rPr>
              <a:t>Rocket-like kick</a:t>
            </a:r>
          </a:p>
        </p:txBody>
      </p:sp>
      <p:sp>
        <p:nvSpPr>
          <p:cNvPr id="7" name="Plus Sign 6">
            <a:extLst>
              <a:ext uri="{FF2B5EF4-FFF2-40B4-BE49-F238E27FC236}">
                <a16:creationId xmlns:a16="http://schemas.microsoft.com/office/drawing/2014/main" id="{661BC782-199A-4891-A529-A57529C9F91E}"/>
              </a:ext>
            </a:extLst>
          </p:cNvPr>
          <p:cNvSpPr/>
          <p:nvPr/>
        </p:nvSpPr>
        <p:spPr>
          <a:xfrm>
            <a:off x="3726426" y="3903406"/>
            <a:ext cx="530942" cy="530942"/>
          </a:xfrm>
          <a:prstGeom prst="mathPlus">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Plus Sign 7">
            <a:extLst>
              <a:ext uri="{FF2B5EF4-FFF2-40B4-BE49-F238E27FC236}">
                <a16:creationId xmlns:a16="http://schemas.microsoft.com/office/drawing/2014/main" id="{C94BBA1E-60F3-4434-BEC1-A342D325FD76}"/>
              </a:ext>
            </a:extLst>
          </p:cNvPr>
          <p:cNvSpPr/>
          <p:nvPr/>
        </p:nvSpPr>
        <p:spPr>
          <a:xfrm>
            <a:off x="7738703" y="3903406"/>
            <a:ext cx="530942" cy="530942"/>
          </a:xfrm>
          <a:prstGeom prst="mathPlus">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89E3C842-AE04-477E-BB26-AA025B7DE91C}"/>
              </a:ext>
            </a:extLst>
          </p:cNvPr>
          <p:cNvSpPr txBox="1"/>
          <p:nvPr/>
        </p:nvSpPr>
        <p:spPr>
          <a:xfrm>
            <a:off x="525065" y="2905780"/>
            <a:ext cx="11550663" cy="523220"/>
          </a:xfrm>
          <a:prstGeom prst="rect">
            <a:avLst/>
          </a:prstGeom>
          <a:noFill/>
        </p:spPr>
        <p:txBody>
          <a:bodyPr wrap="none" rtlCol="0">
            <a:spAutoFit/>
          </a:bodyPr>
          <a:lstStyle/>
          <a:p>
            <a:r>
              <a:rPr lang="en-AU" sz="2800" dirty="0">
                <a:latin typeface="+mj-lt"/>
              </a:rPr>
              <a:t>The requirements can be provided from the other forms of natal kicks</a:t>
            </a:r>
          </a:p>
        </p:txBody>
      </p:sp>
      <p:sp>
        <p:nvSpPr>
          <p:cNvPr id="10" name="TextBox 9">
            <a:extLst>
              <a:ext uri="{FF2B5EF4-FFF2-40B4-BE49-F238E27FC236}">
                <a16:creationId xmlns:a16="http://schemas.microsoft.com/office/drawing/2014/main" id="{DA3C2A3C-FCB2-462C-A492-F7B02513BFCA}"/>
              </a:ext>
            </a:extLst>
          </p:cNvPr>
          <p:cNvSpPr txBox="1"/>
          <p:nvPr/>
        </p:nvSpPr>
        <p:spPr>
          <a:xfrm>
            <a:off x="626949" y="4908754"/>
            <a:ext cx="3547831" cy="954107"/>
          </a:xfrm>
          <a:prstGeom prst="rect">
            <a:avLst/>
          </a:prstGeom>
          <a:noFill/>
        </p:spPr>
        <p:txBody>
          <a:bodyPr wrap="none" rtlCol="0">
            <a:spAutoFit/>
          </a:bodyPr>
          <a:lstStyle/>
          <a:p>
            <a:pPr marL="285750" indent="-285750">
              <a:buFont typeface="Arial" panose="020B0604020202020204" pitchFamily="34" charset="0"/>
              <a:buChar char="•"/>
            </a:pPr>
            <a:r>
              <a:rPr lang="en-AU" sz="2800" dirty="0"/>
              <a:t>Eccentricity </a:t>
            </a:r>
            <a:r>
              <a:rPr lang="en-AU" sz="2800" dirty="0">
                <a:solidFill>
                  <a:srgbClr val="FF0000"/>
                </a:solidFill>
              </a:rPr>
              <a:t>increase</a:t>
            </a:r>
          </a:p>
          <a:p>
            <a:pPr marL="285750" indent="-285750">
              <a:buFont typeface="Arial" panose="020B0604020202020204" pitchFamily="34" charset="0"/>
              <a:buChar char="•"/>
            </a:pPr>
            <a:r>
              <a:rPr lang="en-AU" sz="2800" dirty="0"/>
              <a:t>Period </a:t>
            </a:r>
            <a:r>
              <a:rPr lang="en-AU" sz="2800" dirty="0">
                <a:solidFill>
                  <a:srgbClr val="FF0000"/>
                </a:solidFill>
              </a:rPr>
              <a:t>increase</a:t>
            </a:r>
          </a:p>
        </p:txBody>
      </p:sp>
      <p:sp>
        <p:nvSpPr>
          <p:cNvPr id="11" name="TextBox 10">
            <a:extLst>
              <a:ext uri="{FF2B5EF4-FFF2-40B4-BE49-F238E27FC236}">
                <a16:creationId xmlns:a16="http://schemas.microsoft.com/office/drawing/2014/main" id="{D33677F1-3DC7-4E4A-8A13-8B71B6156DC2}"/>
              </a:ext>
            </a:extLst>
          </p:cNvPr>
          <p:cNvSpPr txBox="1"/>
          <p:nvPr/>
        </p:nvSpPr>
        <p:spPr>
          <a:xfrm>
            <a:off x="4407375" y="4903837"/>
            <a:ext cx="3424335" cy="954107"/>
          </a:xfrm>
          <a:prstGeom prst="rect">
            <a:avLst/>
          </a:prstGeom>
          <a:noFill/>
        </p:spPr>
        <p:txBody>
          <a:bodyPr wrap="none" rtlCol="0">
            <a:spAutoFit/>
          </a:bodyPr>
          <a:lstStyle/>
          <a:p>
            <a:pPr marL="285750" indent="-285750">
              <a:buFont typeface="Arial" panose="020B0604020202020204" pitchFamily="34" charset="0"/>
              <a:buChar char="•"/>
            </a:pPr>
            <a:r>
              <a:rPr lang="en-AU" sz="2800" dirty="0"/>
              <a:t>Eccentricity </a:t>
            </a:r>
            <a:r>
              <a:rPr lang="en-AU" sz="2800" dirty="0">
                <a:solidFill>
                  <a:srgbClr val="FF0000"/>
                </a:solidFill>
              </a:rPr>
              <a:t>chang</a:t>
            </a:r>
            <a:r>
              <a:rPr lang="en-AU" sz="2800" dirty="0">
                <a:solidFill>
                  <a:srgbClr val="0070C0"/>
                </a:solidFill>
              </a:rPr>
              <a:t>e</a:t>
            </a:r>
          </a:p>
          <a:p>
            <a:pPr marL="285750" indent="-285750">
              <a:buFont typeface="Arial" panose="020B0604020202020204" pitchFamily="34" charset="0"/>
              <a:buChar char="•"/>
            </a:pPr>
            <a:r>
              <a:rPr lang="en-AU" sz="2800" dirty="0"/>
              <a:t>Period </a:t>
            </a:r>
            <a:r>
              <a:rPr lang="en-AU" sz="2800" dirty="0">
                <a:solidFill>
                  <a:srgbClr val="FF0000"/>
                </a:solidFill>
              </a:rPr>
              <a:t>chang</a:t>
            </a:r>
            <a:r>
              <a:rPr lang="en-AU" sz="2800" dirty="0">
                <a:solidFill>
                  <a:srgbClr val="0070C0"/>
                </a:solidFill>
              </a:rPr>
              <a:t>e</a:t>
            </a:r>
            <a:endParaRPr lang="en-AU" sz="2800" dirty="0"/>
          </a:p>
        </p:txBody>
      </p:sp>
      <p:sp>
        <p:nvSpPr>
          <p:cNvPr id="12" name="TextBox 11">
            <a:extLst>
              <a:ext uri="{FF2B5EF4-FFF2-40B4-BE49-F238E27FC236}">
                <a16:creationId xmlns:a16="http://schemas.microsoft.com/office/drawing/2014/main" id="{466807CF-6853-49DE-BEDE-E68F05D33276}"/>
              </a:ext>
            </a:extLst>
          </p:cNvPr>
          <p:cNvSpPr txBox="1"/>
          <p:nvPr/>
        </p:nvSpPr>
        <p:spPr>
          <a:xfrm>
            <a:off x="8236472" y="4957913"/>
            <a:ext cx="3424335" cy="954107"/>
          </a:xfrm>
          <a:prstGeom prst="rect">
            <a:avLst/>
          </a:prstGeom>
          <a:noFill/>
        </p:spPr>
        <p:txBody>
          <a:bodyPr wrap="none" rtlCol="0">
            <a:spAutoFit/>
          </a:bodyPr>
          <a:lstStyle/>
          <a:p>
            <a:pPr marL="285750" indent="-285750">
              <a:buFont typeface="Arial" panose="020B0604020202020204" pitchFamily="34" charset="0"/>
              <a:buChar char="•"/>
            </a:pPr>
            <a:r>
              <a:rPr lang="en-AU" sz="2800" dirty="0"/>
              <a:t>Eccentricity </a:t>
            </a:r>
            <a:r>
              <a:rPr lang="en-AU" sz="2800" dirty="0">
                <a:solidFill>
                  <a:srgbClr val="FF0000"/>
                </a:solidFill>
              </a:rPr>
              <a:t>cha</a:t>
            </a:r>
            <a:r>
              <a:rPr lang="en-AU" sz="2800" dirty="0">
                <a:solidFill>
                  <a:srgbClr val="0070C0"/>
                </a:solidFill>
              </a:rPr>
              <a:t>nge</a:t>
            </a:r>
            <a:endParaRPr lang="en-AU" sz="2800" dirty="0">
              <a:solidFill>
                <a:srgbClr val="FF0000"/>
              </a:solidFill>
            </a:endParaRPr>
          </a:p>
          <a:p>
            <a:pPr marL="285750" indent="-285750">
              <a:buFont typeface="Arial" panose="020B0604020202020204" pitchFamily="34" charset="0"/>
              <a:buChar char="•"/>
            </a:pPr>
            <a:r>
              <a:rPr lang="en-AU" sz="2800" dirty="0"/>
              <a:t>Period </a:t>
            </a:r>
            <a:r>
              <a:rPr lang="en-AU" sz="2800" dirty="0">
                <a:solidFill>
                  <a:srgbClr val="7030A0"/>
                </a:solidFill>
              </a:rPr>
              <a:t>fixed</a:t>
            </a:r>
          </a:p>
        </p:txBody>
      </p:sp>
    </p:spTree>
    <p:extLst>
      <p:ext uri="{BB962C8B-B14F-4D97-AF65-F5344CB8AC3E}">
        <p14:creationId xmlns:p14="http://schemas.microsoft.com/office/powerpoint/2010/main" val="23254790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re-explosion picture">
            <a:extLst>
              <a:ext uri="{FF2B5EF4-FFF2-40B4-BE49-F238E27FC236}">
                <a16:creationId xmlns:a16="http://schemas.microsoft.com/office/drawing/2014/main" id="{1F630E8C-2D81-4399-A852-744C8656FE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2011" y="1386861"/>
            <a:ext cx="6784755" cy="5427804"/>
          </a:xfrm>
          <a:prstGeom prst="rect">
            <a:avLst/>
          </a:prstGeom>
        </p:spPr>
      </p:pic>
      <p:pic>
        <p:nvPicPr>
          <p:cNvPr id="25" name="Blaauw only">
            <a:extLst>
              <a:ext uri="{FF2B5EF4-FFF2-40B4-BE49-F238E27FC236}">
                <a16:creationId xmlns:a16="http://schemas.microsoft.com/office/drawing/2014/main" id="{4171620E-EEA4-498D-A3BA-E69B2486B6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2009" y="1386860"/>
            <a:ext cx="6784758" cy="5427807"/>
          </a:xfrm>
          <a:prstGeom prst="rect">
            <a:avLst/>
          </a:prstGeom>
        </p:spPr>
      </p:pic>
      <p:pic>
        <p:nvPicPr>
          <p:cNvPr id="43" name="Kick only">
            <a:extLst>
              <a:ext uri="{FF2B5EF4-FFF2-40B4-BE49-F238E27FC236}">
                <a16:creationId xmlns:a16="http://schemas.microsoft.com/office/drawing/2014/main" id="{AAF5BF14-B3C0-4081-AD83-2559D54F3B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2013" y="1386863"/>
            <a:ext cx="6784751" cy="5427801"/>
          </a:xfrm>
          <a:prstGeom prst="rect">
            <a:avLst/>
          </a:prstGeom>
        </p:spPr>
      </p:pic>
      <p:pic>
        <p:nvPicPr>
          <p:cNvPr id="45" name="Kick only w/ line">
            <a:extLst>
              <a:ext uri="{FF2B5EF4-FFF2-40B4-BE49-F238E27FC236}">
                <a16:creationId xmlns:a16="http://schemas.microsoft.com/office/drawing/2014/main" id="{BDEC20E4-05F1-405F-ABE2-3E240D364A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2014" y="1386864"/>
            <a:ext cx="6784749" cy="5427799"/>
          </a:xfrm>
          <a:prstGeom prst="rect">
            <a:avLst/>
          </a:prstGeom>
        </p:spPr>
      </p:pic>
      <p:pic>
        <p:nvPicPr>
          <p:cNvPr id="35" name="Rocket only picture" hidden="1">
            <a:extLst>
              <a:ext uri="{FF2B5EF4-FFF2-40B4-BE49-F238E27FC236}">
                <a16:creationId xmlns:a16="http://schemas.microsoft.com/office/drawing/2014/main" id="{E7E42474-48F8-4CA5-A9C2-85B7229A44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2012" y="1386862"/>
            <a:ext cx="6784753" cy="5427803"/>
          </a:xfrm>
          <a:prstGeom prst="rect">
            <a:avLst/>
          </a:prstGeom>
        </p:spPr>
      </p:pic>
      <p:pic>
        <p:nvPicPr>
          <p:cNvPr id="38" name="Kick+rocket" hidden="1">
            <a:extLst>
              <a:ext uri="{FF2B5EF4-FFF2-40B4-BE49-F238E27FC236}">
                <a16:creationId xmlns:a16="http://schemas.microsoft.com/office/drawing/2014/main" id="{356054B4-2577-428C-91DB-6E43C6530D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2014" y="1386864"/>
            <a:ext cx="6784749" cy="5427799"/>
          </a:xfrm>
          <a:prstGeom prst="rect">
            <a:avLst/>
          </a:prstGeom>
        </p:spPr>
      </p:pic>
      <p:pic>
        <p:nvPicPr>
          <p:cNvPr id="41" name="Kick+rocket w/ line">
            <a:extLst>
              <a:ext uri="{FF2B5EF4-FFF2-40B4-BE49-F238E27FC236}">
                <a16:creationId xmlns:a16="http://schemas.microsoft.com/office/drawing/2014/main" id="{3957F905-7A31-422B-820F-DB080D9FB7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72014" y="1386864"/>
            <a:ext cx="6784748" cy="5427799"/>
          </a:xfrm>
          <a:prstGeom prst="rect">
            <a:avLst/>
          </a:prstGeom>
        </p:spPr>
      </p:pic>
      <p:sp>
        <p:nvSpPr>
          <p:cNvPr id="2" name="Title 1">
            <a:extLst>
              <a:ext uri="{FF2B5EF4-FFF2-40B4-BE49-F238E27FC236}">
                <a16:creationId xmlns:a16="http://schemas.microsoft.com/office/drawing/2014/main" id="{0772494C-E4DC-4923-9B90-DB49E337C68E}"/>
              </a:ext>
            </a:extLst>
          </p:cNvPr>
          <p:cNvSpPr>
            <a:spLocks noGrp="1"/>
          </p:cNvSpPr>
          <p:nvPr>
            <p:ph type="title"/>
          </p:nvPr>
        </p:nvSpPr>
        <p:spPr>
          <a:xfrm>
            <a:off x="838200" y="0"/>
            <a:ext cx="10515600" cy="1325563"/>
          </a:xfrm>
        </p:spPr>
        <p:txBody>
          <a:bodyPr/>
          <a:lstStyle/>
          <a:p>
            <a:r>
              <a:rPr lang="en-AU" dirty="0"/>
              <a:t>Post-SN orbital property distribution</a:t>
            </a:r>
          </a:p>
        </p:txBody>
      </p:sp>
      <p:cxnSp>
        <p:nvCxnSpPr>
          <p:cNvPr id="17" name="Straight Arrow Connector 16">
            <a:extLst>
              <a:ext uri="{FF2B5EF4-FFF2-40B4-BE49-F238E27FC236}">
                <a16:creationId xmlns:a16="http://schemas.microsoft.com/office/drawing/2014/main" id="{ADE02D5F-0478-453A-956E-D8631BF59868}"/>
              </a:ext>
            </a:extLst>
          </p:cNvPr>
          <p:cNvCxnSpPr>
            <a:cxnSpLocks/>
          </p:cNvCxnSpPr>
          <p:nvPr/>
        </p:nvCxnSpPr>
        <p:spPr>
          <a:xfrm flipV="1">
            <a:off x="3947635" y="3902927"/>
            <a:ext cx="735877" cy="206964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2689A6D-EE2C-4550-82E0-29DF32013737}"/>
              </a:ext>
            </a:extLst>
          </p:cNvPr>
          <p:cNvSpPr txBox="1"/>
          <p:nvPr/>
        </p:nvSpPr>
        <p:spPr>
          <a:xfrm>
            <a:off x="4231119" y="5452650"/>
            <a:ext cx="1510350" cy="461665"/>
          </a:xfrm>
          <a:prstGeom prst="rect">
            <a:avLst/>
          </a:prstGeom>
          <a:noFill/>
        </p:spPr>
        <p:txBody>
          <a:bodyPr wrap="square" rtlCol="0">
            <a:spAutoFit/>
          </a:bodyPr>
          <a:lstStyle/>
          <a:p>
            <a:r>
              <a:rPr lang="en-AU" sz="2400" dirty="0">
                <a:latin typeface="+mj-lt"/>
              </a:rPr>
              <a:t>Mass loss</a:t>
            </a:r>
          </a:p>
        </p:txBody>
      </p:sp>
      <p:cxnSp>
        <p:nvCxnSpPr>
          <p:cNvPr id="21" name="Straight Arrow Connector 20">
            <a:extLst>
              <a:ext uri="{FF2B5EF4-FFF2-40B4-BE49-F238E27FC236}">
                <a16:creationId xmlns:a16="http://schemas.microsoft.com/office/drawing/2014/main" id="{D216CB6A-CE1E-42E9-8A80-73A3A533D1F7}"/>
              </a:ext>
            </a:extLst>
          </p:cNvPr>
          <p:cNvCxnSpPr>
            <a:cxnSpLocks/>
          </p:cNvCxnSpPr>
          <p:nvPr/>
        </p:nvCxnSpPr>
        <p:spPr>
          <a:xfrm flipV="1">
            <a:off x="4986294" y="2167112"/>
            <a:ext cx="1403355" cy="1193502"/>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9BDA768-5AB9-49F6-94F1-84C21E37E8CC}"/>
              </a:ext>
            </a:extLst>
          </p:cNvPr>
          <p:cNvCxnSpPr>
            <a:cxnSpLocks/>
          </p:cNvCxnSpPr>
          <p:nvPr/>
        </p:nvCxnSpPr>
        <p:spPr>
          <a:xfrm flipH="1">
            <a:off x="3529143" y="3157930"/>
            <a:ext cx="786430" cy="52507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296BAF9-D47D-49E2-8AB4-56D6BB15C9EC}"/>
              </a:ext>
            </a:extLst>
          </p:cNvPr>
          <p:cNvSpPr txBox="1"/>
          <p:nvPr/>
        </p:nvSpPr>
        <p:spPr>
          <a:xfrm>
            <a:off x="5459145" y="3084452"/>
            <a:ext cx="2398413" cy="461665"/>
          </a:xfrm>
          <a:prstGeom prst="rect">
            <a:avLst/>
          </a:prstGeom>
          <a:noFill/>
        </p:spPr>
        <p:txBody>
          <a:bodyPr wrap="none" rtlCol="0">
            <a:spAutoFit/>
          </a:bodyPr>
          <a:lstStyle/>
          <a:p>
            <a:r>
              <a:rPr lang="en-AU" sz="2400" dirty="0">
                <a:solidFill>
                  <a:srgbClr val="0070C0"/>
                </a:solidFill>
                <a:latin typeface="+mj-lt"/>
              </a:rPr>
              <a:t>Rapid natal kick</a:t>
            </a:r>
          </a:p>
        </p:txBody>
      </p:sp>
      <p:sp>
        <p:nvSpPr>
          <p:cNvPr id="11" name="TextBox 10">
            <a:extLst>
              <a:ext uri="{FF2B5EF4-FFF2-40B4-BE49-F238E27FC236}">
                <a16:creationId xmlns:a16="http://schemas.microsoft.com/office/drawing/2014/main" id="{04A4719E-7192-4385-89A9-CD01E2EE821F}"/>
              </a:ext>
            </a:extLst>
          </p:cNvPr>
          <p:cNvSpPr txBox="1"/>
          <p:nvPr/>
        </p:nvSpPr>
        <p:spPr>
          <a:xfrm>
            <a:off x="945718" y="1022270"/>
            <a:ext cx="8439746" cy="523220"/>
          </a:xfrm>
          <a:prstGeom prst="rect">
            <a:avLst/>
          </a:prstGeom>
          <a:noFill/>
        </p:spPr>
        <p:txBody>
          <a:bodyPr wrap="none" rtlCol="0">
            <a:spAutoFit/>
          </a:bodyPr>
          <a:lstStyle/>
          <a:p>
            <a:r>
              <a:rPr lang="en-AU" sz="2800" dirty="0"/>
              <a:t>An example of how the </a:t>
            </a:r>
            <a:r>
              <a:rPr lang="en-AU" sz="2800" dirty="0" err="1"/>
              <a:t>kick+rocket</a:t>
            </a:r>
            <a:r>
              <a:rPr lang="en-AU" sz="2800" dirty="0"/>
              <a:t> can alter the orbit</a:t>
            </a:r>
          </a:p>
        </p:txBody>
      </p:sp>
    </p:spTree>
    <p:extLst>
      <p:ext uri="{BB962C8B-B14F-4D97-AF65-F5344CB8AC3E}">
        <p14:creationId xmlns:p14="http://schemas.microsoft.com/office/powerpoint/2010/main" val="83576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par>
                                <p:cTn id="19" presetID="22" presetClass="entr" presetSubtype="2"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right)">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5"/>
                                        </p:tgtEl>
                                      </p:cBhvr>
                                    </p:animEffect>
                                    <p:set>
                                      <p:cBhvr>
                                        <p:cTn id="37" dur="1" fill="hold">
                                          <p:stCondLst>
                                            <p:cond delay="499"/>
                                          </p:stCondLst>
                                        </p:cTn>
                                        <p:tgtEl>
                                          <p:spTgt spid="3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42"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barn(outHorizontal)">
                                      <p:cBhvr>
                                        <p:cTn id="4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1BED5E-FCB0-4135-BD39-CEA60B720E33}"/>
              </a:ext>
            </a:extLst>
          </p:cNvPr>
          <p:cNvPicPr>
            <a:picLocks noChangeAspect="1"/>
          </p:cNvPicPr>
          <p:nvPr/>
        </p:nvPicPr>
        <p:blipFill>
          <a:blip r:embed="rId2"/>
          <a:stretch>
            <a:fillRect/>
          </a:stretch>
        </p:blipFill>
        <p:spPr>
          <a:xfrm>
            <a:off x="234780" y="1145129"/>
            <a:ext cx="7209434" cy="5708994"/>
          </a:xfrm>
          <a:prstGeom prst="rect">
            <a:avLst/>
          </a:prstGeom>
        </p:spPr>
      </p:pic>
      <p:sp>
        <p:nvSpPr>
          <p:cNvPr id="2" name="Title 1">
            <a:extLst>
              <a:ext uri="{FF2B5EF4-FFF2-40B4-BE49-F238E27FC236}">
                <a16:creationId xmlns:a16="http://schemas.microsoft.com/office/drawing/2014/main" id="{8F07F000-7504-4352-A7C2-1EA7B8043F84}"/>
              </a:ext>
            </a:extLst>
          </p:cNvPr>
          <p:cNvSpPr>
            <a:spLocks noGrp="1"/>
          </p:cNvSpPr>
          <p:nvPr>
            <p:ph type="title"/>
          </p:nvPr>
        </p:nvSpPr>
        <p:spPr>
          <a:xfrm>
            <a:off x="838200" y="3877"/>
            <a:ext cx="10515600" cy="1325563"/>
          </a:xfrm>
        </p:spPr>
        <p:txBody>
          <a:bodyPr/>
          <a:lstStyle/>
          <a:p>
            <a:r>
              <a:rPr lang="en-AU" dirty="0"/>
              <a:t>Gaia NS1 and Symbiotic X-ray binaries</a:t>
            </a:r>
          </a:p>
        </p:txBody>
      </p:sp>
      <p:sp>
        <p:nvSpPr>
          <p:cNvPr id="4" name="TextBox 3">
            <a:extLst>
              <a:ext uri="{FF2B5EF4-FFF2-40B4-BE49-F238E27FC236}">
                <a16:creationId xmlns:a16="http://schemas.microsoft.com/office/drawing/2014/main" id="{DDBF331E-AEEA-48E4-B1C0-9D383BCF243F}"/>
              </a:ext>
            </a:extLst>
          </p:cNvPr>
          <p:cNvSpPr txBox="1"/>
          <p:nvPr/>
        </p:nvSpPr>
        <p:spPr>
          <a:xfrm>
            <a:off x="7511846" y="1406013"/>
            <a:ext cx="4444180" cy="4524315"/>
          </a:xfrm>
          <a:prstGeom prst="rect">
            <a:avLst/>
          </a:prstGeom>
          <a:noFill/>
        </p:spPr>
        <p:txBody>
          <a:bodyPr wrap="square" rtlCol="0">
            <a:spAutoFit/>
          </a:bodyPr>
          <a:lstStyle/>
          <a:p>
            <a:r>
              <a:rPr lang="en-AU" sz="2400" dirty="0"/>
              <a:t>Gaia NSs are impossible to form in traditional kick scenarios nor the dynamical channel</a:t>
            </a:r>
          </a:p>
          <a:p>
            <a:endParaRPr lang="en-AU" sz="2400" dirty="0"/>
          </a:p>
          <a:p>
            <a:r>
              <a:rPr lang="en-AU" sz="2400" dirty="0" err="1"/>
              <a:t>Kicks+rockets</a:t>
            </a:r>
            <a:r>
              <a:rPr lang="en-AU" sz="2400" dirty="0"/>
              <a:t> may be the only solution to explain the existence of these systems</a:t>
            </a:r>
          </a:p>
          <a:p>
            <a:endParaRPr lang="en-AU" sz="2400" dirty="0"/>
          </a:p>
          <a:p>
            <a:r>
              <a:rPr lang="en-AU" sz="2400" dirty="0"/>
              <a:t>We find that just a modest amount of rocket (~30km/s) is sufficient to explain Gaia NSs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237869F-AE8C-4B2D-ABE7-96F651128575}"/>
                  </a:ext>
                </a:extLst>
              </p:cNvPr>
              <p:cNvSpPr txBox="1"/>
              <p:nvPr/>
            </p:nvSpPr>
            <p:spPr>
              <a:xfrm>
                <a:off x="3839497" y="1627239"/>
                <a:ext cx="1719445" cy="553998"/>
              </a:xfrm>
              <a:prstGeom prst="rect">
                <a:avLst/>
              </a:prstGeom>
              <a:noFill/>
            </p:spPr>
            <p:txBody>
              <a:bodyPr wrap="none" lIns="0" tIns="0" rIns="0" bIns="0" rtlCol="0">
                <a:spAutoFit/>
              </a:bodyPr>
              <a:lstStyle/>
              <a:p>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𝑣</m:t>
                        </m:r>
                      </m:e>
                      <m:sub>
                        <m:r>
                          <m:rPr>
                            <m:sty m:val="p"/>
                          </m:rPr>
                          <a:rPr lang="en-AU" b="0" i="0" smtClean="0">
                            <a:latin typeface="Cambria Math" panose="02040503050406030204" pitchFamily="18" charset="0"/>
                          </a:rPr>
                          <m:t>kick</m:t>
                        </m:r>
                      </m:sub>
                    </m:sSub>
                    <m:r>
                      <a:rPr lang="en-AU" b="0" i="1" smtClean="0">
                        <a:latin typeface="Cambria Math" panose="02040503050406030204" pitchFamily="18" charset="0"/>
                      </a:rPr>
                      <m:t>=180</m:t>
                    </m:r>
                  </m:oMath>
                </a14:m>
                <a:r>
                  <a:rPr lang="en-AU" dirty="0"/>
                  <a:t> km/s</a:t>
                </a:r>
              </a:p>
              <a:p>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𝑣</m:t>
                        </m:r>
                      </m:e>
                      <m:sub>
                        <m:r>
                          <m:rPr>
                            <m:sty m:val="p"/>
                          </m:rPr>
                          <a:rPr lang="en-AU" b="0" i="0" smtClean="0">
                            <a:latin typeface="Cambria Math" panose="02040503050406030204" pitchFamily="18" charset="0"/>
                          </a:rPr>
                          <m:t>roc</m:t>
                        </m:r>
                      </m:sub>
                    </m:sSub>
                    <m:r>
                      <a:rPr lang="en-AU" b="0" i="1" smtClean="0">
                        <a:latin typeface="Cambria Math" panose="02040503050406030204" pitchFamily="18" charset="0"/>
                      </a:rPr>
                      <m:t>=30</m:t>
                    </m:r>
                  </m:oMath>
                </a14:m>
                <a:r>
                  <a:rPr lang="en-AU" dirty="0"/>
                  <a:t> km/s</a:t>
                </a:r>
              </a:p>
            </p:txBody>
          </p:sp>
        </mc:Choice>
        <mc:Fallback xmlns="">
          <p:sp>
            <p:nvSpPr>
              <p:cNvPr id="5" name="TextBox 4">
                <a:extLst>
                  <a:ext uri="{FF2B5EF4-FFF2-40B4-BE49-F238E27FC236}">
                    <a16:creationId xmlns:a16="http://schemas.microsoft.com/office/drawing/2014/main" id="{7237869F-AE8C-4B2D-ABE7-96F651128575}"/>
                  </a:ext>
                </a:extLst>
              </p:cNvPr>
              <p:cNvSpPr txBox="1">
                <a:spLocks noRot="1" noChangeAspect="1" noMove="1" noResize="1" noEditPoints="1" noAdjustHandles="1" noChangeArrowheads="1" noChangeShapeType="1" noTextEdit="1"/>
              </p:cNvSpPr>
              <p:nvPr/>
            </p:nvSpPr>
            <p:spPr>
              <a:xfrm>
                <a:off x="3839497" y="1627239"/>
                <a:ext cx="1719445" cy="553998"/>
              </a:xfrm>
              <a:prstGeom prst="rect">
                <a:avLst/>
              </a:prstGeom>
              <a:blipFill>
                <a:blip r:embed="rId3"/>
                <a:stretch>
                  <a:fillRect l="-3546" t="-13187" r="-7801" b="-25275"/>
                </a:stretch>
              </a:blipFill>
            </p:spPr>
            <p:txBody>
              <a:bodyPr/>
              <a:lstStyle/>
              <a:p>
                <a:r>
                  <a:rPr lang="ja-JP" altLang="en-US">
                    <a:noFill/>
                  </a:rPr>
                  <a:t> </a:t>
                </a:r>
              </a:p>
            </p:txBody>
          </p:sp>
        </mc:Fallback>
      </mc:AlternateContent>
      <p:sp>
        <p:nvSpPr>
          <p:cNvPr id="3" name="テキスト ボックス 2">
            <a:extLst>
              <a:ext uri="{FF2B5EF4-FFF2-40B4-BE49-F238E27FC236}">
                <a16:creationId xmlns:a16="http://schemas.microsoft.com/office/drawing/2014/main" id="{6045E3D1-D4C5-91A3-F550-283058C472D6}"/>
              </a:ext>
            </a:extLst>
          </p:cNvPr>
          <p:cNvSpPr txBox="1"/>
          <p:nvPr/>
        </p:nvSpPr>
        <p:spPr>
          <a:xfrm>
            <a:off x="167148" y="6481104"/>
            <a:ext cx="1124026" cy="369332"/>
          </a:xfrm>
          <a:prstGeom prst="rect">
            <a:avLst/>
          </a:prstGeom>
          <a:noFill/>
        </p:spPr>
        <p:txBody>
          <a:bodyPr wrap="none" rtlCol="0">
            <a:spAutoFit/>
          </a:bodyPr>
          <a:lstStyle/>
          <a:p>
            <a:r>
              <a:rPr kumimoji="1" lang="en-US" altLang="ja-JP" dirty="0"/>
              <a:t>RH+2024</a:t>
            </a:r>
            <a:endParaRPr kumimoji="1" lang="ja-JP" altLang="en-US" dirty="0"/>
          </a:p>
        </p:txBody>
      </p:sp>
      <p:sp>
        <p:nvSpPr>
          <p:cNvPr id="8" name="Speech Bubble: Rectangle 7">
            <a:extLst>
              <a:ext uri="{FF2B5EF4-FFF2-40B4-BE49-F238E27FC236}">
                <a16:creationId xmlns:a16="http://schemas.microsoft.com/office/drawing/2014/main" id="{DAE87DBB-FFB5-4712-959B-F7291021CED3}"/>
              </a:ext>
            </a:extLst>
          </p:cNvPr>
          <p:cNvSpPr/>
          <p:nvPr/>
        </p:nvSpPr>
        <p:spPr>
          <a:xfrm>
            <a:off x="6096000" y="5930328"/>
            <a:ext cx="914400" cy="388410"/>
          </a:xfrm>
          <a:prstGeom prst="wedgeRectCallout">
            <a:avLst>
              <a:gd name="adj1" fmla="val -104166"/>
              <a:gd name="adj2" fmla="val -73359"/>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GX 1+4</a:t>
            </a:r>
            <a:endParaRPr lang="en-AU" dirty="0"/>
          </a:p>
        </p:txBody>
      </p:sp>
    </p:spTree>
    <p:extLst>
      <p:ext uri="{BB962C8B-B14F-4D97-AF65-F5344CB8AC3E}">
        <p14:creationId xmlns:p14="http://schemas.microsoft.com/office/powerpoint/2010/main" val="3941498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ick+rocket w/ line">
            <a:extLst>
              <a:ext uri="{FF2B5EF4-FFF2-40B4-BE49-F238E27FC236}">
                <a16:creationId xmlns:a16="http://schemas.microsoft.com/office/drawing/2014/main" id="{2075B0BF-F538-4887-859B-6AEE11887F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01" y="1329440"/>
            <a:ext cx="6530259" cy="5224208"/>
          </a:xfrm>
          <a:prstGeom prst="rect">
            <a:avLst/>
          </a:prstGeom>
        </p:spPr>
      </p:pic>
      <p:sp>
        <p:nvSpPr>
          <p:cNvPr id="2" name="Title 1">
            <a:extLst>
              <a:ext uri="{FF2B5EF4-FFF2-40B4-BE49-F238E27FC236}">
                <a16:creationId xmlns:a16="http://schemas.microsoft.com/office/drawing/2014/main" id="{8F07F000-7504-4352-A7C2-1EA7B8043F84}"/>
              </a:ext>
            </a:extLst>
          </p:cNvPr>
          <p:cNvSpPr>
            <a:spLocks noGrp="1"/>
          </p:cNvSpPr>
          <p:nvPr>
            <p:ph type="title"/>
          </p:nvPr>
        </p:nvSpPr>
        <p:spPr>
          <a:xfrm>
            <a:off x="838200" y="3877"/>
            <a:ext cx="10515600" cy="1325563"/>
          </a:xfrm>
        </p:spPr>
        <p:txBody>
          <a:bodyPr/>
          <a:lstStyle/>
          <a:p>
            <a:r>
              <a:rPr lang="en-AU" dirty="0"/>
              <a:t>Induced mergers?</a:t>
            </a:r>
          </a:p>
        </p:txBody>
      </p:sp>
      <p:sp>
        <p:nvSpPr>
          <p:cNvPr id="7" name="Rectangle: Rounded Corners 6">
            <a:extLst>
              <a:ext uri="{FF2B5EF4-FFF2-40B4-BE49-F238E27FC236}">
                <a16:creationId xmlns:a16="http://schemas.microsoft.com/office/drawing/2014/main" id="{F134776E-1006-4232-A40E-D21B898D9D82}"/>
              </a:ext>
            </a:extLst>
          </p:cNvPr>
          <p:cNvSpPr/>
          <p:nvPr/>
        </p:nvSpPr>
        <p:spPr>
          <a:xfrm>
            <a:off x="2761557" y="1529969"/>
            <a:ext cx="3219450" cy="314325"/>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peech Bubble: Rectangle 7">
            <a:extLst>
              <a:ext uri="{FF2B5EF4-FFF2-40B4-BE49-F238E27FC236}">
                <a16:creationId xmlns:a16="http://schemas.microsoft.com/office/drawing/2014/main" id="{16C00A36-EA8C-4C69-892D-B13F93179090}"/>
              </a:ext>
            </a:extLst>
          </p:cNvPr>
          <p:cNvSpPr/>
          <p:nvPr/>
        </p:nvSpPr>
        <p:spPr>
          <a:xfrm>
            <a:off x="7177758" y="767632"/>
            <a:ext cx="2979291" cy="1277192"/>
          </a:xfrm>
          <a:prstGeom prst="wedgeRectCallout">
            <a:avLst>
              <a:gd name="adj1" fmla="val -88335"/>
              <a:gd name="adj2" fmla="val 18298"/>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Rockets not only circularize but can raise eccentricity depending on the direction</a:t>
            </a:r>
          </a:p>
        </p:txBody>
      </p:sp>
      <p:sp>
        <p:nvSpPr>
          <p:cNvPr id="4" name="TextBox 3">
            <a:extLst>
              <a:ext uri="{FF2B5EF4-FFF2-40B4-BE49-F238E27FC236}">
                <a16:creationId xmlns:a16="http://schemas.microsoft.com/office/drawing/2014/main" id="{15E0776E-86F1-4780-BC7E-CF89FFFF1B0D}"/>
              </a:ext>
            </a:extLst>
          </p:cNvPr>
          <p:cNvSpPr txBox="1"/>
          <p:nvPr/>
        </p:nvSpPr>
        <p:spPr>
          <a:xfrm>
            <a:off x="6770772" y="2226047"/>
            <a:ext cx="5130447" cy="1631216"/>
          </a:xfrm>
          <a:prstGeom prst="rect">
            <a:avLst/>
          </a:prstGeom>
          <a:noFill/>
        </p:spPr>
        <p:txBody>
          <a:bodyPr wrap="square" rtlCol="0">
            <a:spAutoFit/>
          </a:bodyPr>
          <a:lstStyle/>
          <a:p>
            <a:r>
              <a:rPr lang="en-AU" sz="2000" dirty="0"/>
              <a:t>Depending on the rocket angle, it is possible to reach e~1</a:t>
            </a:r>
          </a:p>
          <a:p>
            <a:endParaRPr lang="en-AU" sz="2000" dirty="0"/>
          </a:p>
          <a:p>
            <a:r>
              <a:rPr lang="en-AU" sz="2000" dirty="0"/>
              <a:t>The NS will inevitably merge with the companion at sufficiently high eccentricities</a:t>
            </a:r>
          </a:p>
        </p:txBody>
      </p:sp>
      <p:grpSp>
        <p:nvGrpSpPr>
          <p:cNvPr id="37" name="Group 36">
            <a:extLst>
              <a:ext uri="{FF2B5EF4-FFF2-40B4-BE49-F238E27FC236}">
                <a16:creationId xmlns:a16="http://schemas.microsoft.com/office/drawing/2014/main" id="{A710A01B-3090-4631-8988-772B5B3153D1}"/>
              </a:ext>
            </a:extLst>
          </p:cNvPr>
          <p:cNvGrpSpPr/>
          <p:nvPr/>
        </p:nvGrpSpPr>
        <p:grpSpPr>
          <a:xfrm>
            <a:off x="9209936" y="4195637"/>
            <a:ext cx="2591190" cy="798445"/>
            <a:chOff x="9225436" y="4487783"/>
            <a:chExt cx="2591190" cy="798445"/>
          </a:xfrm>
        </p:grpSpPr>
        <p:sp>
          <p:nvSpPr>
            <p:cNvPr id="13" name="Oval 12">
              <a:extLst>
                <a:ext uri="{FF2B5EF4-FFF2-40B4-BE49-F238E27FC236}">
                  <a16:creationId xmlns:a16="http://schemas.microsoft.com/office/drawing/2014/main" id="{C246EC4C-2C4B-409B-B541-BFE926977728}"/>
                </a:ext>
              </a:extLst>
            </p:cNvPr>
            <p:cNvSpPr/>
            <p:nvPr/>
          </p:nvSpPr>
          <p:spPr>
            <a:xfrm>
              <a:off x="9225436" y="4804192"/>
              <a:ext cx="221121" cy="22112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extLst>
                <a:ext uri="{FF2B5EF4-FFF2-40B4-BE49-F238E27FC236}">
                  <a16:creationId xmlns:a16="http://schemas.microsoft.com/office/drawing/2014/main" id="{AA015C47-7DCE-4AE5-BEB9-FB539231AE5E}"/>
                </a:ext>
              </a:extLst>
            </p:cNvPr>
            <p:cNvSpPr/>
            <p:nvPr/>
          </p:nvSpPr>
          <p:spPr>
            <a:xfrm>
              <a:off x="9446557" y="4543278"/>
              <a:ext cx="742950" cy="742950"/>
            </a:xfrm>
            <a:prstGeom prst="ellipse">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star</a:t>
              </a:r>
            </a:p>
          </p:txBody>
        </p:sp>
        <p:sp>
          <p:nvSpPr>
            <p:cNvPr id="15" name="Explosion: 14 Points 14">
              <a:extLst>
                <a:ext uri="{FF2B5EF4-FFF2-40B4-BE49-F238E27FC236}">
                  <a16:creationId xmlns:a16="http://schemas.microsoft.com/office/drawing/2014/main" id="{107FC746-76FE-415B-B6C6-BB0F0E1C533D}"/>
                </a:ext>
              </a:extLst>
            </p:cNvPr>
            <p:cNvSpPr/>
            <p:nvPr/>
          </p:nvSpPr>
          <p:spPr>
            <a:xfrm rot="18734173">
              <a:off x="9338702" y="4793693"/>
              <a:ext cx="286267" cy="242116"/>
            </a:xfrm>
            <a:prstGeom prst="irregularSeal2">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3" name="Oval 22">
              <a:extLst>
                <a:ext uri="{FF2B5EF4-FFF2-40B4-BE49-F238E27FC236}">
                  <a16:creationId xmlns:a16="http://schemas.microsoft.com/office/drawing/2014/main" id="{74F705E8-FD6D-4BC7-BBDF-A7907FCFC169}"/>
                </a:ext>
              </a:extLst>
            </p:cNvPr>
            <p:cNvSpPr/>
            <p:nvPr/>
          </p:nvSpPr>
          <p:spPr>
            <a:xfrm>
              <a:off x="11073676" y="4487783"/>
              <a:ext cx="742950" cy="742950"/>
            </a:xfrm>
            <a:prstGeom prst="ellipse">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TZO</a:t>
              </a:r>
            </a:p>
          </p:txBody>
        </p:sp>
        <p:sp>
          <p:nvSpPr>
            <p:cNvPr id="18" name="Arrow: Right 17">
              <a:extLst>
                <a:ext uri="{FF2B5EF4-FFF2-40B4-BE49-F238E27FC236}">
                  <a16:creationId xmlns:a16="http://schemas.microsoft.com/office/drawing/2014/main" id="{61C553D5-9B80-49B6-A575-83F91FDAD754}"/>
                </a:ext>
              </a:extLst>
            </p:cNvPr>
            <p:cNvSpPr/>
            <p:nvPr/>
          </p:nvSpPr>
          <p:spPr>
            <a:xfrm>
              <a:off x="10374066" y="4678058"/>
              <a:ext cx="554130" cy="484632"/>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40" name="Group 39">
            <a:extLst>
              <a:ext uri="{FF2B5EF4-FFF2-40B4-BE49-F238E27FC236}">
                <a16:creationId xmlns:a16="http://schemas.microsoft.com/office/drawing/2014/main" id="{D62D1888-9719-4A23-93D4-B955ED511707}"/>
              </a:ext>
            </a:extLst>
          </p:cNvPr>
          <p:cNvGrpSpPr/>
          <p:nvPr/>
        </p:nvGrpSpPr>
        <p:grpSpPr>
          <a:xfrm>
            <a:off x="6633060" y="4832546"/>
            <a:ext cx="5369196" cy="914400"/>
            <a:chOff x="6648560" y="5124692"/>
            <a:chExt cx="5369196" cy="914400"/>
          </a:xfrm>
        </p:grpSpPr>
        <p:grpSp>
          <p:nvGrpSpPr>
            <p:cNvPr id="39" name="Group 38">
              <a:extLst>
                <a:ext uri="{FF2B5EF4-FFF2-40B4-BE49-F238E27FC236}">
                  <a16:creationId xmlns:a16="http://schemas.microsoft.com/office/drawing/2014/main" id="{CBA57AE6-FDA9-44EF-8B08-DEFE96E7B307}"/>
                </a:ext>
              </a:extLst>
            </p:cNvPr>
            <p:cNvGrpSpPr/>
            <p:nvPr/>
          </p:nvGrpSpPr>
          <p:grpSpPr>
            <a:xfrm>
              <a:off x="6648560" y="5124692"/>
              <a:ext cx="2497679" cy="914400"/>
              <a:chOff x="6648560" y="5124692"/>
              <a:chExt cx="2497679" cy="914400"/>
            </a:xfrm>
          </p:grpSpPr>
          <p:sp>
            <p:nvSpPr>
              <p:cNvPr id="16" name="Oval 15">
                <a:extLst>
                  <a:ext uri="{FF2B5EF4-FFF2-40B4-BE49-F238E27FC236}">
                    <a16:creationId xmlns:a16="http://schemas.microsoft.com/office/drawing/2014/main" id="{86F071F6-38A1-49C8-B8E5-D46D1576C8DD}"/>
                  </a:ext>
                </a:extLst>
              </p:cNvPr>
              <p:cNvSpPr/>
              <p:nvPr/>
            </p:nvSpPr>
            <p:spPr>
              <a:xfrm>
                <a:off x="7553892" y="5210419"/>
                <a:ext cx="742950" cy="742950"/>
              </a:xfrm>
              <a:prstGeom prst="ellipse">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Explosion: 14 Points 10">
                <a:extLst>
                  <a:ext uri="{FF2B5EF4-FFF2-40B4-BE49-F238E27FC236}">
                    <a16:creationId xmlns:a16="http://schemas.microsoft.com/office/drawing/2014/main" id="{7050A94E-605E-489C-8C06-B3687AE7D0D0}"/>
                  </a:ext>
                </a:extLst>
              </p:cNvPr>
              <p:cNvSpPr/>
              <p:nvPr/>
            </p:nvSpPr>
            <p:spPr>
              <a:xfrm>
                <a:off x="6648560" y="5124692"/>
                <a:ext cx="1170878" cy="914400"/>
              </a:xfrm>
              <a:prstGeom prst="irregularSeal2">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SN</a:t>
                </a:r>
              </a:p>
            </p:txBody>
          </p:sp>
          <p:sp>
            <p:nvSpPr>
              <p:cNvPr id="12" name="Arrow: Right 11">
                <a:extLst>
                  <a:ext uri="{FF2B5EF4-FFF2-40B4-BE49-F238E27FC236}">
                    <a16:creationId xmlns:a16="http://schemas.microsoft.com/office/drawing/2014/main" id="{A99BE165-AD9B-4544-A2DA-F22EC6FC3CAE}"/>
                  </a:ext>
                </a:extLst>
              </p:cNvPr>
              <p:cNvSpPr/>
              <p:nvPr/>
            </p:nvSpPr>
            <p:spPr>
              <a:xfrm>
                <a:off x="8463412" y="5307864"/>
                <a:ext cx="682827" cy="484632"/>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7" name="TextBox 16">
              <a:extLst>
                <a:ext uri="{FF2B5EF4-FFF2-40B4-BE49-F238E27FC236}">
                  <a16:creationId xmlns:a16="http://schemas.microsoft.com/office/drawing/2014/main" id="{6F3E0F0C-5848-476B-951C-272986CC6796}"/>
                </a:ext>
              </a:extLst>
            </p:cNvPr>
            <p:cNvSpPr txBox="1"/>
            <p:nvPr/>
          </p:nvSpPr>
          <p:spPr>
            <a:xfrm>
              <a:off x="8229714" y="5272538"/>
              <a:ext cx="1091666" cy="523220"/>
            </a:xfrm>
            <a:prstGeom prst="rect">
              <a:avLst/>
            </a:prstGeom>
            <a:noFill/>
          </p:spPr>
          <p:txBody>
            <a:bodyPr wrap="square" rtlCol="0">
              <a:spAutoFit/>
            </a:bodyPr>
            <a:lstStyle/>
            <a:p>
              <a:pPr algn="ctr"/>
              <a:r>
                <a:rPr lang="en-AU" sz="1400" dirty="0"/>
                <a:t>Rocket phase</a:t>
              </a:r>
            </a:p>
          </p:txBody>
        </p:sp>
        <p:grpSp>
          <p:nvGrpSpPr>
            <p:cNvPr id="36" name="Group 35">
              <a:extLst>
                <a:ext uri="{FF2B5EF4-FFF2-40B4-BE49-F238E27FC236}">
                  <a16:creationId xmlns:a16="http://schemas.microsoft.com/office/drawing/2014/main" id="{3B0CCCD3-6FAC-4277-B2A1-D17DCEF480A9}"/>
                </a:ext>
              </a:extLst>
            </p:cNvPr>
            <p:cNvGrpSpPr/>
            <p:nvPr/>
          </p:nvGrpSpPr>
          <p:grpSpPr>
            <a:xfrm>
              <a:off x="9291461" y="5372187"/>
              <a:ext cx="2726295" cy="523220"/>
              <a:chOff x="9291461" y="5372187"/>
              <a:chExt cx="2726295" cy="523220"/>
            </a:xfrm>
          </p:grpSpPr>
          <p:sp>
            <p:nvSpPr>
              <p:cNvPr id="21" name="Oval 20">
                <a:extLst>
                  <a:ext uri="{FF2B5EF4-FFF2-40B4-BE49-F238E27FC236}">
                    <a16:creationId xmlns:a16="http://schemas.microsoft.com/office/drawing/2014/main" id="{556EEFE2-A28F-4276-BC5A-6981D6C117CA}"/>
                  </a:ext>
                </a:extLst>
              </p:cNvPr>
              <p:cNvSpPr/>
              <p:nvPr/>
            </p:nvSpPr>
            <p:spPr>
              <a:xfrm>
                <a:off x="9596340" y="5401418"/>
                <a:ext cx="443383" cy="443383"/>
              </a:xfrm>
              <a:prstGeom prst="ellipse">
                <a:avLst/>
              </a:prstGeom>
              <a:solidFill>
                <a:schemeClr val="bg1"/>
              </a:soli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 dirty="0">
                  <a:solidFill>
                    <a:schemeClr val="tx1"/>
                  </a:solidFill>
                </a:endParaRPr>
              </a:p>
            </p:txBody>
          </p:sp>
          <p:sp>
            <p:nvSpPr>
              <p:cNvPr id="19" name="Oval 18">
                <a:extLst>
                  <a:ext uri="{FF2B5EF4-FFF2-40B4-BE49-F238E27FC236}">
                    <a16:creationId xmlns:a16="http://schemas.microsoft.com/office/drawing/2014/main" id="{CF712EEB-9425-48E8-875C-4AFB15E694F9}"/>
                  </a:ext>
                </a:extLst>
              </p:cNvPr>
              <p:cNvSpPr/>
              <p:nvPr/>
            </p:nvSpPr>
            <p:spPr>
              <a:xfrm>
                <a:off x="9291461" y="5521602"/>
                <a:ext cx="221121" cy="22112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Explosion: 14 Points 19">
                <a:extLst>
                  <a:ext uri="{FF2B5EF4-FFF2-40B4-BE49-F238E27FC236}">
                    <a16:creationId xmlns:a16="http://schemas.microsoft.com/office/drawing/2014/main" id="{8A09242E-DC29-46D6-A084-CFBA3BD272BC}"/>
                  </a:ext>
                </a:extLst>
              </p:cNvPr>
              <p:cNvSpPr/>
              <p:nvPr/>
            </p:nvSpPr>
            <p:spPr>
              <a:xfrm rot="18734173">
                <a:off x="9404727" y="5511103"/>
                <a:ext cx="286267" cy="242116"/>
              </a:xfrm>
              <a:prstGeom prst="irregularSeal2">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2" name="TextBox 21">
                <a:extLst>
                  <a:ext uri="{FF2B5EF4-FFF2-40B4-BE49-F238E27FC236}">
                    <a16:creationId xmlns:a16="http://schemas.microsoft.com/office/drawing/2014/main" id="{18FC0D73-7290-482E-91D0-751844224DCA}"/>
                  </a:ext>
                </a:extLst>
              </p:cNvPr>
              <p:cNvSpPr txBox="1"/>
              <p:nvPr/>
            </p:nvSpPr>
            <p:spPr>
              <a:xfrm>
                <a:off x="9537159" y="5478272"/>
                <a:ext cx="599723" cy="307777"/>
              </a:xfrm>
              <a:prstGeom prst="rect">
                <a:avLst/>
              </a:prstGeom>
              <a:noFill/>
            </p:spPr>
            <p:txBody>
              <a:bodyPr wrap="square" rtlCol="0">
                <a:spAutoFit/>
              </a:bodyPr>
              <a:lstStyle/>
              <a:p>
                <a:pPr algn="ctr"/>
                <a:r>
                  <a:rPr lang="en-AU" sz="1400" dirty="0"/>
                  <a:t>WD</a:t>
                </a:r>
              </a:p>
            </p:txBody>
          </p:sp>
          <p:sp>
            <p:nvSpPr>
              <p:cNvPr id="24" name="Arrow: Right 23">
                <a:extLst>
                  <a:ext uri="{FF2B5EF4-FFF2-40B4-BE49-F238E27FC236}">
                    <a16:creationId xmlns:a16="http://schemas.microsoft.com/office/drawing/2014/main" id="{57AFE370-05BE-4982-8B0A-262225467BD0}"/>
                  </a:ext>
                </a:extLst>
              </p:cNvPr>
              <p:cNvSpPr/>
              <p:nvPr/>
            </p:nvSpPr>
            <p:spPr>
              <a:xfrm>
                <a:off x="10371960" y="5401418"/>
                <a:ext cx="554130" cy="484632"/>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Explosion: 14 Points 24">
                <a:extLst>
                  <a:ext uri="{FF2B5EF4-FFF2-40B4-BE49-F238E27FC236}">
                    <a16:creationId xmlns:a16="http://schemas.microsoft.com/office/drawing/2014/main" id="{04B429B4-FD44-4462-9B73-BA1D10824599}"/>
                  </a:ext>
                </a:extLst>
              </p:cNvPr>
              <p:cNvSpPr/>
              <p:nvPr/>
            </p:nvSpPr>
            <p:spPr>
              <a:xfrm>
                <a:off x="11142226" y="5380793"/>
                <a:ext cx="690196" cy="484632"/>
              </a:xfrm>
              <a:prstGeom prst="irregularSeal2">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6" name="TextBox 25">
                <a:extLst>
                  <a:ext uri="{FF2B5EF4-FFF2-40B4-BE49-F238E27FC236}">
                    <a16:creationId xmlns:a16="http://schemas.microsoft.com/office/drawing/2014/main" id="{81CB1FE9-B91C-4990-96B2-18671C545376}"/>
                  </a:ext>
                </a:extLst>
              </p:cNvPr>
              <p:cNvSpPr txBox="1"/>
              <p:nvPr/>
            </p:nvSpPr>
            <p:spPr>
              <a:xfrm>
                <a:off x="10926090" y="5372187"/>
                <a:ext cx="1091666" cy="523220"/>
              </a:xfrm>
              <a:prstGeom prst="rect">
                <a:avLst/>
              </a:prstGeom>
              <a:noFill/>
            </p:spPr>
            <p:txBody>
              <a:bodyPr wrap="square" rtlCol="0">
                <a:spAutoFit/>
              </a:bodyPr>
              <a:lstStyle/>
              <a:p>
                <a:pPr algn="ctr"/>
                <a:r>
                  <a:rPr lang="en-AU" sz="1400" dirty="0"/>
                  <a:t>Unknown transient?</a:t>
                </a:r>
              </a:p>
            </p:txBody>
          </p:sp>
        </p:grpSp>
      </p:grpSp>
      <p:grpSp>
        <p:nvGrpSpPr>
          <p:cNvPr id="38" name="Group 37">
            <a:extLst>
              <a:ext uri="{FF2B5EF4-FFF2-40B4-BE49-F238E27FC236}">
                <a16:creationId xmlns:a16="http://schemas.microsoft.com/office/drawing/2014/main" id="{D5DD3A95-15A1-4E4B-B177-3E9D3BAFBD51}"/>
              </a:ext>
            </a:extLst>
          </p:cNvPr>
          <p:cNvGrpSpPr/>
          <p:nvPr/>
        </p:nvGrpSpPr>
        <p:grpSpPr>
          <a:xfrm>
            <a:off x="9395778" y="5754516"/>
            <a:ext cx="2606478" cy="1014575"/>
            <a:chOff x="9411278" y="6046662"/>
            <a:chExt cx="2606478" cy="1014575"/>
          </a:xfrm>
        </p:grpSpPr>
        <p:sp>
          <p:nvSpPr>
            <p:cNvPr id="30" name="Oval 29">
              <a:extLst>
                <a:ext uri="{FF2B5EF4-FFF2-40B4-BE49-F238E27FC236}">
                  <a16:creationId xmlns:a16="http://schemas.microsoft.com/office/drawing/2014/main" id="{55EC877D-2AA1-4763-9D96-1A4FBC44FAB5}"/>
                </a:ext>
              </a:extLst>
            </p:cNvPr>
            <p:cNvSpPr/>
            <p:nvPr/>
          </p:nvSpPr>
          <p:spPr>
            <a:xfrm>
              <a:off x="9667677" y="6179675"/>
              <a:ext cx="221121" cy="22112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Oval 27">
              <a:extLst>
                <a:ext uri="{FF2B5EF4-FFF2-40B4-BE49-F238E27FC236}">
                  <a16:creationId xmlns:a16="http://schemas.microsoft.com/office/drawing/2014/main" id="{CE33C151-24BA-4CDB-BF91-D624C31E2E1A}"/>
                </a:ext>
              </a:extLst>
            </p:cNvPr>
            <p:cNvSpPr/>
            <p:nvPr/>
          </p:nvSpPr>
          <p:spPr>
            <a:xfrm>
              <a:off x="9411278" y="6178420"/>
              <a:ext cx="221121" cy="22112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Explosion: 14 Points 28">
              <a:extLst>
                <a:ext uri="{FF2B5EF4-FFF2-40B4-BE49-F238E27FC236}">
                  <a16:creationId xmlns:a16="http://schemas.microsoft.com/office/drawing/2014/main" id="{FDE56492-DEA5-4770-A0A0-B9DF54F412BB}"/>
                </a:ext>
              </a:extLst>
            </p:cNvPr>
            <p:cNvSpPr/>
            <p:nvPr/>
          </p:nvSpPr>
          <p:spPr>
            <a:xfrm rot="18734173">
              <a:off x="9524544" y="6167921"/>
              <a:ext cx="286267" cy="242116"/>
            </a:xfrm>
            <a:prstGeom prst="irregularSeal2">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1" name="TextBox 30">
              <a:extLst>
                <a:ext uri="{FF2B5EF4-FFF2-40B4-BE49-F238E27FC236}">
                  <a16:creationId xmlns:a16="http://schemas.microsoft.com/office/drawing/2014/main" id="{D5CC7E07-4392-406E-9AB4-D3B19955112A}"/>
                </a:ext>
              </a:extLst>
            </p:cNvPr>
            <p:cNvSpPr txBox="1"/>
            <p:nvPr/>
          </p:nvSpPr>
          <p:spPr>
            <a:xfrm>
              <a:off x="9481835" y="6135090"/>
              <a:ext cx="1091666" cy="307777"/>
            </a:xfrm>
            <a:prstGeom prst="rect">
              <a:avLst/>
            </a:prstGeom>
            <a:noFill/>
          </p:spPr>
          <p:txBody>
            <a:bodyPr wrap="square" rtlCol="0">
              <a:spAutoFit/>
            </a:bodyPr>
            <a:lstStyle/>
            <a:p>
              <a:pPr algn="ctr"/>
              <a:r>
                <a:rPr lang="en-AU" sz="1400" dirty="0"/>
                <a:t>NS</a:t>
              </a:r>
            </a:p>
          </p:txBody>
        </p:sp>
        <p:sp>
          <p:nvSpPr>
            <p:cNvPr id="32" name="Arrow: Right 31">
              <a:extLst>
                <a:ext uri="{FF2B5EF4-FFF2-40B4-BE49-F238E27FC236}">
                  <a16:creationId xmlns:a16="http://schemas.microsoft.com/office/drawing/2014/main" id="{2255A061-AA02-4E5E-BAB9-D0EDA80DDE47}"/>
                </a:ext>
              </a:extLst>
            </p:cNvPr>
            <p:cNvSpPr/>
            <p:nvPr/>
          </p:nvSpPr>
          <p:spPr>
            <a:xfrm>
              <a:off x="10371960" y="6046662"/>
              <a:ext cx="554130" cy="484632"/>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4" name="Picture 33">
              <a:extLst>
                <a:ext uri="{FF2B5EF4-FFF2-40B4-BE49-F238E27FC236}">
                  <a16:creationId xmlns:a16="http://schemas.microsoft.com/office/drawing/2014/main" id="{35BDB139-6478-46F3-AAFC-A87A9E4F0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9379" y="6101632"/>
              <a:ext cx="830301" cy="487110"/>
            </a:xfrm>
            <a:prstGeom prst="rect">
              <a:avLst/>
            </a:prstGeom>
          </p:spPr>
        </p:pic>
        <p:sp>
          <p:nvSpPr>
            <p:cNvPr id="35" name="TextBox 34">
              <a:extLst>
                <a:ext uri="{FF2B5EF4-FFF2-40B4-BE49-F238E27FC236}">
                  <a16:creationId xmlns:a16="http://schemas.microsoft.com/office/drawing/2014/main" id="{525F5CF3-2993-4EB7-8C63-63A86572BCE6}"/>
                </a:ext>
              </a:extLst>
            </p:cNvPr>
            <p:cNvSpPr txBox="1"/>
            <p:nvPr/>
          </p:nvSpPr>
          <p:spPr>
            <a:xfrm>
              <a:off x="10926090" y="6538017"/>
              <a:ext cx="1091666" cy="523220"/>
            </a:xfrm>
            <a:prstGeom prst="rect">
              <a:avLst/>
            </a:prstGeom>
            <a:noFill/>
          </p:spPr>
          <p:txBody>
            <a:bodyPr wrap="square" rtlCol="0">
              <a:spAutoFit/>
            </a:bodyPr>
            <a:lstStyle/>
            <a:p>
              <a:pPr algn="ctr"/>
              <a:r>
                <a:rPr lang="en-AU" sz="1400" dirty="0"/>
                <a:t>GW+GRB+KN?</a:t>
              </a:r>
            </a:p>
          </p:txBody>
        </p:sp>
      </p:grpSp>
    </p:spTree>
    <p:extLst>
      <p:ext uri="{BB962C8B-B14F-4D97-AF65-F5344CB8AC3E}">
        <p14:creationId xmlns:p14="http://schemas.microsoft.com/office/powerpoint/2010/main" val="342871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0683C-119D-4899-951E-CD0899657772}"/>
              </a:ext>
            </a:extLst>
          </p:cNvPr>
          <p:cNvSpPr>
            <a:spLocks noGrp="1"/>
          </p:cNvSpPr>
          <p:nvPr>
            <p:ph type="title"/>
          </p:nvPr>
        </p:nvSpPr>
        <p:spPr>
          <a:xfrm>
            <a:off x="838200" y="0"/>
            <a:ext cx="10515600" cy="1325563"/>
          </a:xfrm>
        </p:spPr>
        <p:txBody>
          <a:bodyPr/>
          <a:lstStyle/>
          <a:p>
            <a:r>
              <a:rPr lang="en-US" altLang="ja-JP" dirty="0"/>
              <a:t>Variety of neutron star binaries</a:t>
            </a:r>
            <a:endParaRPr lang="en-AU" dirty="0"/>
          </a:p>
        </p:txBody>
      </p:sp>
      <p:pic>
        <p:nvPicPr>
          <p:cNvPr id="5" name="Content Placeholder 4">
            <a:extLst>
              <a:ext uri="{FF2B5EF4-FFF2-40B4-BE49-F238E27FC236}">
                <a16:creationId xmlns:a16="http://schemas.microsoft.com/office/drawing/2014/main" id="{8D391301-1CF2-427E-AA32-73B8CC9E8B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515" y="1203846"/>
            <a:ext cx="3720672" cy="2976538"/>
          </a:xfrm>
        </p:spPr>
      </p:pic>
      <p:pic>
        <p:nvPicPr>
          <p:cNvPr id="7" name="Picture 6">
            <a:extLst>
              <a:ext uri="{FF2B5EF4-FFF2-40B4-BE49-F238E27FC236}">
                <a16:creationId xmlns:a16="http://schemas.microsoft.com/office/drawing/2014/main" id="{C5BB5D9A-45E3-4BB5-9DBB-01DE325A4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9983" y="3975901"/>
            <a:ext cx="4613945" cy="2595344"/>
          </a:xfrm>
          <a:prstGeom prst="rect">
            <a:avLst/>
          </a:prstGeom>
        </p:spPr>
      </p:pic>
      <p:pic>
        <p:nvPicPr>
          <p:cNvPr id="9" name="Picture 8">
            <a:extLst>
              <a:ext uri="{FF2B5EF4-FFF2-40B4-BE49-F238E27FC236}">
                <a16:creationId xmlns:a16="http://schemas.microsoft.com/office/drawing/2014/main" id="{229CFDF7-E105-4D99-9B0C-ED4418D21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2127" y="3813926"/>
            <a:ext cx="4144480" cy="2681722"/>
          </a:xfrm>
          <a:prstGeom prst="rect">
            <a:avLst/>
          </a:prstGeom>
        </p:spPr>
      </p:pic>
      <p:pic>
        <p:nvPicPr>
          <p:cNvPr id="11" name="Picture 10">
            <a:extLst>
              <a:ext uri="{FF2B5EF4-FFF2-40B4-BE49-F238E27FC236}">
                <a16:creationId xmlns:a16="http://schemas.microsoft.com/office/drawing/2014/main" id="{D4A27CA8-738F-450A-8811-17D63A9C8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9559" y="1318824"/>
            <a:ext cx="3805266" cy="2861560"/>
          </a:xfrm>
          <a:prstGeom prst="rect">
            <a:avLst/>
          </a:prstGeom>
        </p:spPr>
      </p:pic>
      <p:pic>
        <p:nvPicPr>
          <p:cNvPr id="13" name="Picture 12">
            <a:extLst>
              <a:ext uri="{FF2B5EF4-FFF2-40B4-BE49-F238E27FC236}">
                <a16:creationId xmlns:a16="http://schemas.microsoft.com/office/drawing/2014/main" id="{000C0A32-AC07-40FC-A494-2E222DB7BF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7997" y="1004973"/>
            <a:ext cx="4161093" cy="2340615"/>
          </a:xfrm>
          <a:prstGeom prst="rect">
            <a:avLst/>
          </a:prstGeom>
        </p:spPr>
      </p:pic>
      <p:sp>
        <p:nvSpPr>
          <p:cNvPr id="14" name="TextBox 13">
            <a:extLst>
              <a:ext uri="{FF2B5EF4-FFF2-40B4-BE49-F238E27FC236}">
                <a16:creationId xmlns:a16="http://schemas.microsoft.com/office/drawing/2014/main" id="{5D643219-8AF2-4975-813D-355A210FB14B}"/>
              </a:ext>
            </a:extLst>
          </p:cNvPr>
          <p:cNvSpPr txBox="1"/>
          <p:nvPr/>
        </p:nvSpPr>
        <p:spPr>
          <a:xfrm>
            <a:off x="2556480" y="1325563"/>
            <a:ext cx="1130438" cy="523220"/>
          </a:xfrm>
          <a:prstGeom prst="rect">
            <a:avLst/>
          </a:prstGeom>
          <a:noFill/>
        </p:spPr>
        <p:txBody>
          <a:bodyPr wrap="none" rtlCol="0">
            <a:spAutoFit/>
          </a:bodyPr>
          <a:lstStyle/>
          <a:p>
            <a:r>
              <a:rPr lang="en-AU" sz="2800" dirty="0">
                <a:solidFill>
                  <a:schemeClr val="bg1"/>
                </a:solidFill>
                <a:latin typeface="+mj-lt"/>
              </a:rPr>
              <a:t>LMXB</a:t>
            </a:r>
          </a:p>
        </p:txBody>
      </p:sp>
      <p:sp>
        <p:nvSpPr>
          <p:cNvPr id="15" name="TextBox 14">
            <a:extLst>
              <a:ext uri="{FF2B5EF4-FFF2-40B4-BE49-F238E27FC236}">
                <a16:creationId xmlns:a16="http://schemas.microsoft.com/office/drawing/2014/main" id="{73D732EE-F61E-4AA4-9F2F-229612494AF2}"/>
              </a:ext>
            </a:extLst>
          </p:cNvPr>
          <p:cNvSpPr txBox="1"/>
          <p:nvPr/>
        </p:nvSpPr>
        <p:spPr>
          <a:xfrm>
            <a:off x="1546434" y="4021836"/>
            <a:ext cx="1220206" cy="523220"/>
          </a:xfrm>
          <a:prstGeom prst="rect">
            <a:avLst/>
          </a:prstGeom>
          <a:noFill/>
        </p:spPr>
        <p:txBody>
          <a:bodyPr wrap="none" rtlCol="0">
            <a:spAutoFit/>
          </a:bodyPr>
          <a:lstStyle/>
          <a:p>
            <a:r>
              <a:rPr lang="en-AU" sz="2800" dirty="0">
                <a:solidFill>
                  <a:schemeClr val="bg1"/>
                </a:solidFill>
                <a:latin typeface="+mj-lt"/>
              </a:rPr>
              <a:t>HMXB</a:t>
            </a:r>
          </a:p>
        </p:txBody>
      </p:sp>
      <p:sp>
        <p:nvSpPr>
          <p:cNvPr id="16" name="TextBox 15">
            <a:extLst>
              <a:ext uri="{FF2B5EF4-FFF2-40B4-BE49-F238E27FC236}">
                <a16:creationId xmlns:a16="http://schemas.microsoft.com/office/drawing/2014/main" id="{DD6AF790-A0D9-45AD-B9DF-46623A33FB2A}"/>
              </a:ext>
            </a:extLst>
          </p:cNvPr>
          <p:cNvSpPr txBox="1"/>
          <p:nvPr/>
        </p:nvSpPr>
        <p:spPr>
          <a:xfrm>
            <a:off x="8756889" y="5869801"/>
            <a:ext cx="2105128" cy="523220"/>
          </a:xfrm>
          <a:prstGeom prst="rect">
            <a:avLst/>
          </a:prstGeom>
          <a:noFill/>
        </p:spPr>
        <p:txBody>
          <a:bodyPr wrap="none" rtlCol="0">
            <a:spAutoFit/>
          </a:bodyPr>
          <a:lstStyle/>
          <a:p>
            <a:r>
              <a:rPr lang="en-AU" sz="2800" dirty="0">
                <a:solidFill>
                  <a:schemeClr val="bg1"/>
                </a:solidFill>
                <a:latin typeface="+mj-lt"/>
              </a:rPr>
              <a:t>GW sources</a:t>
            </a:r>
          </a:p>
        </p:txBody>
      </p:sp>
      <p:sp>
        <p:nvSpPr>
          <p:cNvPr id="17" name="TextBox 16">
            <a:extLst>
              <a:ext uri="{FF2B5EF4-FFF2-40B4-BE49-F238E27FC236}">
                <a16:creationId xmlns:a16="http://schemas.microsoft.com/office/drawing/2014/main" id="{79C2F3D7-BE5F-40B6-AD3D-1CA515DBA7F6}"/>
              </a:ext>
            </a:extLst>
          </p:cNvPr>
          <p:cNvSpPr txBox="1"/>
          <p:nvPr/>
        </p:nvSpPr>
        <p:spPr>
          <a:xfrm>
            <a:off x="4434411" y="3525992"/>
            <a:ext cx="2319802" cy="523220"/>
          </a:xfrm>
          <a:prstGeom prst="rect">
            <a:avLst/>
          </a:prstGeom>
          <a:noFill/>
        </p:spPr>
        <p:txBody>
          <a:bodyPr wrap="none" rtlCol="0">
            <a:spAutoFit/>
          </a:bodyPr>
          <a:lstStyle/>
          <a:p>
            <a:r>
              <a:rPr lang="en-AU" sz="2800" dirty="0">
                <a:solidFill>
                  <a:schemeClr val="bg1"/>
                </a:solidFill>
                <a:latin typeface="+mj-lt"/>
              </a:rPr>
              <a:t>Binary pulsar</a:t>
            </a:r>
          </a:p>
        </p:txBody>
      </p:sp>
      <p:sp>
        <p:nvSpPr>
          <p:cNvPr id="18" name="TextBox 17">
            <a:extLst>
              <a:ext uri="{FF2B5EF4-FFF2-40B4-BE49-F238E27FC236}">
                <a16:creationId xmlns:a16="http://schemas.microsoft.com/office/drawing/2014/main" id="{CDEE6954-2CF3-48B4-9A49-41F92B1FD977}"/>
              </a:ext>
            </a:extLst>
          </p:cNvPr>
          <p:cNvSpPr txBox="1"/>
          <p:nvPr/>
        </p:nvSpPr>
        <p:spPr>
          <a:xfrm>
            <a:off x="8550470" y="2794927"/>
            <a:ext cx="3227165" cy="523220"/>
          </a:xfrm>
          <a:prstGeom prst="rect">
            <a:avLst/>
          </a:prstGeom>
          <a:noFill/>
        </p:spPr>
        <p:txBody>
          <a:bodyPr wrap="none" rtlCol="0">
            <a:spAutoFit/>
          </a:bodyPr>
          <a:lstStyle/>
          <a:p>
            <a:r>
              <a:rPr lang="en-AU" sz="2800" dirty="0">
                <a:solidFill>
                  <a:schemeClr val="bg1"/>
                </a:solidFill>
                <a:latin typeface="+mj-lt"/>
              </a:rPr>
              <a:t>Astrometric binary</a:t>
            </a:r>
          </a:p>
        </p:txBody>
      </p:sp>
    </p:spTree>
    <p:extLst>
      <p:ext uri="{BB962C8B-B14F-4D97-AF65-F5344CB8AC3E}">
        <p14:creationId xmlns:p14="http://schemas.microsoft.com/office/powerpoint/2010/main" val="2008337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3346250F-679A-0D2D-5F99-99C161A657F8}"/>
              </a:ext>
            </a:extLst>
          </p:cNvPr>
          <p:cNvPicPr>
            <a:picLocks noChangeAspect="1"/>
          </p:cNvPicPr>
          <p:nvPr/>
        </p:nvPicPr>
        <p:blipFill>
          <a:blip r:embed="rId2"/>
          <a:stretch>
            <a:fillRect/>
          </a:stretch>
        </p:blipFill>
        <p:spPr>
          <a:xfrm>
            <a:off x="105217" y="1148465"/>
            <a:ext cx="11703309" cy="4782542"/>
          </a:xfrm>
          <a:prstGeom prst="rect">
            <a:avLst/>
          </a:prstGeom>
        </p:spPr>
      </p:pic>
      <p:sp>
        <p:nvSpPr>
          <p:cNvPr id="2" name="Title 1">
            <a:extLst>
              <a:ext uri="{FF2B5EF4-FFF2-40B4-BE49-F238E27FC236}">
                <a16:creationId xmlns:a16="http://schemas.microsoft.com/office/drawing/2014/main" id="{8F07F000-7504-4352-A7C2-1EA7B8043F84}"/>
              </a:ext>
            </a:extLst>
          </p:cNvPr>
          <p:cNvSpPr>
            <a:spLocks noGrp="1"/>
          </p:cNvSpPr>
          <p:nvPr>
            <p:ph type="title"/>
          </p:nvPr>
        </p:nvSpPr>
        <p:spPr>
          <a:xfrm>
            <a:off x="838200" y="3877"/>
            <a:ext cx="10515600" cy="1325563"/>
          </a:xfrm>
        </p:spPr>
        <p:txBody>
          <a:bodyPr/>
          <a:lstStyle/>
          <a:p>
            <a:r>
              <a:rPr lang="en-AU" dirty="0"/>
              <a:t>Induced mergers?</a:t>
            </a:r>
          </a:p>
        </p:txBody>
      </p:sp>
      <p:grpSp>
        <p:nvGrpSpPr>
          <p:cNvPr id="14" name="グループ化 13">
            <a:extLst>
              <a:ext uri="{FF2B5EF4-FFF2-40B4-BE49-F238E27FC236}">
                <a16:creationId xmlns:a16="http://schemas.microsoft.com/office/drawing/2014/main" id="{208EC01A-BDCB-B726-B48E-0F1D80605571}"/>
              </a:ext>
            </a:extLst>
          </p:cNvPr>
          <p:cNvGrpSpPr/>
          <p:nvPr/>
        </p:nvGrpSpPr>
        <p:grpSpPr>
          <a:xfrm>
            <a:off x="2872223" y="5807182"/>
            <a:ext cx="5369196" cy="914400"/>
            <a:chOff x="2022723" y="1610732"/>
            <a:chExt cx="5369196" cy="914400"/>
          </a:xfrm>
        </p:grpSpPr>
        <p:sp>
          <p:nvSpPr>
            <p:cNvPr id="13" name="Oval 13">
              <a:extLst>
                <a:ext uri="{FF2B5EF4-FFF2-40B4-BE49-F238E27FC236}">
                  <a16:creationId xmlns:a16="http://schemas.microsoft.com/office/drawing/2014/main" id="{8EE8741F-9684-AC65-5E7E-0DCC8D35FB52}"/>
                </a:ext>
              </a:extLst>
            </p:cNvPr>
            <p:cNvSpPr/>
            <p:nvPr/>
          </p:nvSpPr>
          <p:spPr>
            <a:xfrm>
              <a:off x="4952170" y="1731078"/>
              <a:ext cx="742950" cy="742950"/>
            </a:xfrm>
            <a:prstGeom prst="ellipse">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star</a:t>
              </a:r>
            </a:p>
          </p:txBody>
        </p:sp>
        <p:grpSp>
          <p:nvGrpSpPr>
            <p:cNvPr id="30" name="Group 29">
              <a:extLst>
                <a:ext uri="{FF2B5EF4-FFF2-40B4-BE49-F238E27FC236}">
                  <a16:creationId xmlns:a16="http://schemas.microsoft.com/office/drawing/2014/main" id="{ACEC7D66-7AA6-4F83-B9F4-8946F12DDBDA}"/>
                </a:ext>
              </a:extLst>
            </p:cNvPr>
            <p:cNvGrpSpPr/>
            <p:nvPr/>
          </p:nvGrpSpPr>
          <p:grpSpPr>
            <a:xfrm>
              <a:off x="2022723" y="1610732"/>
              <a:ext cx="5369196" cy="914400"/>
              <a:chOff x="6648560" y="5124692"/>
              <a:chExt cx="5369196" cy="914400"/>
            </a:xfrm>
          </p:grpSpPr>
          <p:grpSp>
            <p:nvGrpSpPr>
              <p:cNvPr id="31" name="Group 30">
                <a:extLst>
                  <a:ext uri="{FF2B5EF4-FFF2-40B4-BE49-F238E27FC236}">
                    <a16:creationId xmlns:a16="http://schemas.microsoft.com/office/drawing/2014/main" id="{7D2221D8-AD49-4C51-B4F3-E9182B2537FD}"/>
                  </a:ext>
                </a:extLst>
              </p:cNvPr>
              <p:cNvGrpSpPr/>
              <p:nvPr/>
            </p:nvGrpSpPr>
            <p:grpSpPr>
              <a:xfrm>
                <a:off x="6648560" y="5124692"/>
                <a:ext cx="2497679" cy="914400"/>
                <a:chOff x="6648560" y="5124692"/>
                <a:chExt cx="2497679" cy="914400"/>
              </a:xfrm>
            </p:grpSpPr>
            <p:sp>
              <p:nvSpPr>
                <p:cNvPr id="41" name="Oval 40">
                  <a:extLst>
                    <a:ext uri="{FF2B5EF4-FFF2-40B4-BE49-F238E27FC236}">
                      <a16:creationId xmlns:a16="http://schemas.microsoft.com/office/drawing/2014/main" id="{4E1A7362-6B3E-4798-9CE4-FF8D1BBF0459}"/>
                    </a:ext>
                  </a:extLst>
                </p:cNvPr>
                <p:cNvSpPr/>
                <p:nvPr/>
              </p:nvSpPr>
              <p:spPr>
                <a:xfrm>
                  <a:off x="7553892" y="5210419"/>
                  <a:ext cx="742950" cy="742950"/>
                </a:xfrm>
                <a:prstGeom prst="ellipse">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Explosion: 14 Points 41">
                  <a:extLst>
                    <a:ext uri="{FF2B5EF4-FFF2-40B4-BE49-F238E27FC236}">
                      <a16:creationId xmlns:a16="http://schemas.microsoft.com/office/drawing/2014/main" id="{76A6848E-D200-47FA-8CD8-487C6C82C531}"/>
                    </a:ext>
                  </a:extLst>
                </p:cNvPr>
                <p:cNvSpPr/>
                <p:nvPr/>
              </p:nvSpPr>
              <p:spPr>
                <a:xfrm>
                  <a:off x="6648560" y="5124692"/>
                  <a:ext cx="1170878" cy="914400"/>
                </a:xfrm>
                <a:prstGeom prst="irregularSeal2">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SN</a:t>
                  </a:r>
                </a:p>
              </p:txBody>
            </p:sp>
            <p:sp>
              <p:nvSpPr>
                <p:cNvPr id="43" name="Arrow: Right 42">
                  <a:extLst>
                    <a:ext uri="{FF2B5EF4-FFF2-40B4-BE49-F238E27FC236}">
                      <a16:creationId xmlns:a16="http://schemas.microsoft.com/office/drawing/2014/main" id="{2A2EE050-FF72-4E56-A737-56A6616B6586}"/>
                    </a:ext>
                  </a:extLst>
                </p:cNvPr>
                <p:cNvSpPr/>
                <p:nvPr/>
              </p:nvSpPr>
              <p:spPr>
                <a:xfrm>
                  <a:off x="8463412" y="5307864"/>
                  <a:ext cx="682827" cy="484632"/>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32" name="TextBox 31">
                <a:extLst>
                  <a:ext uri="{FF2B5EF4-FFF2-40B4-BE49-F238E27FC236}">
                    <a16:creationId xmlns:a16="http://schemas.microsoft.com/office/drawing/2014/main" id="{6173D7C6-55B8-49DD-9045-E2FFF8360395}"/>
                  </a:ext>
                </a:extLst>
              </p:cNvPr>
              <p:cNvSpPr txBox="1"/>
              <p:nvPr/>
            </p:nvSpPr>
            <p:spPr>
              <a:xfrm>
                <a:off x="8229714" y="5272538"/>
                <a:ext cx="1091666" cy="523220"/>
              </a:xfrm>
              <a:prstGeom prst="rect">
                <a:avLst/>
              </a:prstGeom>
              <a:noFill/>
            </p:spPr>
            <p:txBody>
              <a:bodyPr wrap="square" rtlCol="0">
                <a:spAutoFit/>
              </a:bodyPr>
              <a:lstStyle/>
              <a:p>
                <a:pPr algn="ctr"/>
                <a:r>
                  <a:rPr lang="en-AU" sz="1400" dirty="0"/>
                  <a:t>Rocket phase</a:t>
                </a:r>
              </a:p>
            </p:txBody>
          </p:sp>
          <p:grpSp>
            <p:nvGrpSpPr>
              <p:cNvPr id="33" name="Group 32">
                <a:extLst>
                  <a:ext uri="{FF2B5EF4-FFF2-40B4-BE49-F238E27FC236}">
                    <a16:creationId xmlns:a16="http://schemas.microsoft.com/office/drawing/2014/main" id="{8384387A-88C7-4BD4-921D-EF7C9098A386}"/>
                  </a:ext>
                </a:extLst>
              </p:cNvPr>
              <p:cNvGrpSpPr/>
              <p:nvPr/>
            </p:nvGrpSpPr>
            <p:grpSpPr>
              <a:xfrm>
                <a:off x="9291461" y="5372187"/>
                <a:ext cx="2726295" cy="523220"/>
                <a:chOff x="9291461" y="5372187"/>
                <a:chExt cx="2726295" cy="523220"/>
              </a:xfrm>
            </p:grpSpPr>
            <p:sp>
              <p:nvSpPr>
                <p:cNvPr id="35" name="Oval 34">
                  <a:extLst>
                    <a:ext uri="{FF2B5EF4-FFF2-40B4-BE49-F238E27FC236}">
                      <a16:creationId xmlns:a16="http://schemas.microsoft.com/office/drawing/2014/main" id="{915349F3-BC17-44D1-9118-4A7E35ED21E5}"/>
                    </a:ext>
                  </a:extLst>
                </p:cNvPr>
                <p:cNvSpPr/>
                <p:nvPr/>
              </p:nvSpPr>
              <p:spPr>
                <a:xfrm>
                  <a:off x="9291461" y="5521602"/>
                  <a:ext cx="221121" cy="221121"/>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Explosion: 14 Points 35">
                  <a:extLst>
                    <a:ext uri="{FF2B5EF4-FFF2-40B4-BE49-F238E27FC236}">
                      <a16:creationId xmlns:a16="http://schemas.microsoft.com/office/drawing/2014/main" id="{53CC41FB-71B2-471C-BE3F-EDE439C6654D}"/>
                    </a:ext>
                  </a:extLst>
                </p:cNvPr>
                <p:cNvSpPr/>
                <p:nvPr/>
              </p:nvSpPr>
              <p:spPr>
                <a:xfrm rot="18734173">
                  <a:off x="9404727" y="5511103"/>
                  <a:ext cx="286267" cy="242116"/>
                </a:xfrm>
                <a:prstGeom prst="irregularSeal2">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8" name="Arrow: Right 37">
                  <a:extLst>
                    <a:ext uri="{FF2B5EF4-FFF2-40B4-BE49-F238E27FC236}">
                      <a16:creationId xmlns:a16="http://schemas.microsoft.com/office/drawing/2014/main" id="{480CB06B-EACD-4C57-8D69-56CCE94165E0}"/>
                    </a:ext>
                  </a:extLst>
                </p:cNvPr>
                <p:cNvSpPr/>
                <p:nvPr/>
              </p:nvSpPr>
              <p:spPr>
                <a:xfrm>
                  <a:off x="10371960" y="5401418"/>
                  <a:ext cx="554130" cy="484632"/>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Explosion: 14 Points 38">
                  <a:extLst>
                    <a:ext uri="{FF2B5EF4-FFF2-40B4-BE49-F238E27FC236}">
                      <a16:creationId xmlns:a16="http://schemas.microsoft.com/office/drawing/2014/main" id="{899344D9-85E8-443E-974D-9DF351E3CC1C}"/>
                    </a:ext>
                  </a:extLst>
                </p:cNvPr>
                <p:cNvSpPr/>
                <p:nvPr/>
              </p:nvSpPr>
              <p:spPr>
                <a:xfrm>
                  <a:off x="11142226" y="5380793"/>
                  <a:ext cx="690196" cy="484632"/>
                </a:xfrm>
                <a:prstGeom prst="irregularSeal2">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0" name="TextBox 39">
                  <a:extLst>
                    <a:ext uri="{FF2B5EF4-FFF2-40B4-BE49-F238E27FC236}">
                      <a16:creationId xmlns:a16="http://schemas.microsoft.com/office/drawing/2014/main" id="{31625EE4-B7CB-4EE5-8238-B1CDC76CBFAA}"/>
                    </a:ext>
                  </a:extLst>
                </p:cNvPr>
                <p:cNvSpPr txBox="1"/>
                <p:nvPr/>
              </p:nvSpPr>
              <p:spPr>
                <a:xfrm>
                  <a:off x="10926090" y="5372187"/>
                  <a:ext cx="1091666" cy="523220"/>
                </a:xfrm>
                <a:prstGeom prst="rect">
                  <a:avLst/>
                </a:prstGeom>
                <a:noFill/>
              </p:spPr>
              <p:txBody>
                <a:bodyPr wrap="square" rtlCol="0">
                  <a:spAutoFit/>
                </a:bodyPr>
                <a:lstStyle/>
                <a:p>
                  <a:pPr algn="ctr"/>
                  <a:r>
                    <a:rPr lang="en-AU" sz="1400" dirty="0"/>
                    <a:t>Unknown transient?</a:t>
                  </a:r>
                </a:p>
              </p:txBody>
            </p:sp>
          </p:grpSp>
        </p:grpSp>
      </p:grpSp>
      <p:sp>
        <p:nvSpPr>
          <p:cNvPr id="47" name="Speech Bubble: Rectangle 46">
            <a:extLst>
              <a:ext uri="{FF2B5EF4-FFF2-40B4-BE49-F238E27FC236}">
                <a16:creationId xmlns:a16="http://schemas.microsoft.com/office/drawing/2014/main" id="{CAECB73E-8722-45DA-8003-FF2B34813192}"/>
              </a:ext>
            </a:extLst>
          </p:cNvPr>
          <p:cNvSpPr/>
          <p:nvPr/>
        </p:nvSpPr>
        <p:spPr>
          <a:xfrm>
            <a:off x="8241419" y="190538"/>
            <a:ext cx="3166946" cy="1036166"/>
          </a:xfrm>
          <a:prstGeom prst="wedgeRectCallout">
            <a:avLst>
              <a:gd name="adj1" fmla="val -84110"/>
              <a:gd name="adj2" fmla="val 81405"/>
            </a:avLst>
          </a:prstGeom>
          <a:solidFill>
            <a:srgbClr val="FF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Could SN2022mop be an example of rocket-induced </a:t>
            </a:r>
            <a:r>
              <a:rPr lang="en-GB" sz="2000" dirty="0" err="1"/>
              <a:t>NS+star</a:t>
            </a:r>
            <a:r>
              <a:rPr lang="en-GB" sz="2000" dirty="0"/>
              <a:t> merger?</a:t>
            </a:r>
          </a:p>
        </p:txBody>
      </p:sp>
      <p:sp>
        <p:nvSpPr>
          <p:cNvPr id="15" name="テキスト ボックス 14">
            <a:extLst>
              <a:ext uri="{FF2B5EF4-FFF2-40B4-BE49-F238E27FC236}">
                <a16:creationId xmlns:a16="http://schemas.microsoft.com/office/drawing/2014/main" id="{420F0C47-BA98-0529-FA1D-0E99A6BB3FE6}"/>
              </a:ext>
            </a:extLst>
          </p:cNvPr>
          <p:cNvSpPr txBox="1"/>
          <p:nvPr/>
        </p:nvSpPr>
        <p:spPr>
          <a:xfrm>
            <a:off x="9368196" y="5927528"/>
            <a:ext cx="2645468" cy="369332"/>
          </a:xfrm>
          <a:prstGeom prst="rect">
            <a:avLst/>
          </a:prstGeom>
          <a:noFill/>
        </p:spPr>
        <p:txBody>
          <a:bodyPr wrap="none" rtlCol="0">
            <a:spAutoFit/>
          </a:bodyPr>
          <a:lstStyle/>
          <a:p>
            <a:r>
              <a:rPr kumimoji="1" lang="en-US" altLang="ja-JP" dirty="0"/>
              <a:t>Brennan,…,RH et al. 2025</a:t>
            </a:r>
            <a:endParaRPr kumimoji="1" lang="ja-JP" altLang="en-US" dirty="0"/>
          </a:p>
        </p:txBody>
      </p:sp>
    </p:spTree>
    <p:extLst>
      <p:ext uri="{BB962C8B-B14F-4D97-AF65-F5344CB8AC3E}">
        <p14:creationId xmlns:p14="http://schemas.microsoft.com/office/powerpoint/2010/main" val="202886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9F99E5-DD6B-4F77-9ABA-5F644729CB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027" y="251599"/>
            <a:ext cx="7524052" cy="6019241"/>
          </a:xfrm>
          <a:prstGeom prst="rect">
            <a:avLst/>
          </a:prstGeom>
        </p:spPr>
      </p:pic>
      <p:sp>
        <p:nvSpPr>
          <p:cNvPr id="2" name="Title 1">
            <a:extLst>
              <a:ext uri="{FF2B5EF4-FFF2-40B4-BE49-F238E27FC236}">
                <a16:creationId xmlns:a16="http://schemas.microsoft.com/office/drawing/2014/main" id="{C531B386-44CA-45E8-AE7F-B77CE7BE14A3}"/>
              </a:ext>
            </a:extLst>
          </p:cNvPr>
          <p:cNvSpPr>
            <a:spLocks noGrp="1"/>
          </p:cNvSpPr>
          <p:nvPr>
            <p:ph type="title"/>
          </p:nvPr>
        </p:nvSpPr>
        <p:spPr>
          <a:xfrm>
            <a:off x="838200" y="0"/>
            <a:ext cx="10515600" cy="1325563"/>
          </a:xfrm>
        </p:spPr>
        <p:txBody>
          <a:bodyPr/>
          <a:lstStyle/>
          <a:p>
            <a:r>
              <a:rPr lang="en-AU" dirty="0"/>
              <a:t>Summary</a:t>
            </a:r>
          </a:p>
        </p:txBody>
      </p:sp>
      <p:sp>
        <p:nvSpPr>
          <p:cNvPr id="3" name="Content Placeholder 2">
            <a:extLst>
              <a:ext uri="{FF2B5EF4-FFF2-40B4-BE49-F238E27FC236}">
                <a16:creationId xmlns:a16="http://schemas.microsoft.com/office/drawing/2014/main" id="{937DF9A3-A5A9-47B5-A37B-696F5267D8BC}"/>
              </a:ext>
            </a:extLst>
          </p:cNvPr>
          <p:cNvSpPr>
            <a:spLocks noGrp="1"/>
          </p:cNvSpPr>
          <p:nvPr>
            <p:ph idx="1"/>
          </p:nvPr>
        </p:nvSpPr>
        <p:spPr>
          <a:xfrm>
            <a:off x="175470" y="1065403"/>
            <a:ext cx="7223620" cy="5662568"/>
          </a:xfrm>
        </p:spPr>
        <p:txBody>
          <a:bodyPr>
            <a:normAutofit/>
          </a:bodyPr>
          <a:lstStyle/>
          <a:p>
            <a:r>
              <a:rPr lang="ja-JP" altLang="en-US" dirty="0">
                <a:solidFill>
                  <a:srgbClr val="FF0000"/>
                </a:solidFill>
              </a:rPr>
              <a:t>共通外層期</a:t>
            </a:r>
            <a:r>
              <a:rPr lang="ja-JP" altLang="en-US" dirty="0"/>
              <a:t>と</a:t>
            </a:r>
            <a:r>
              <a:rPr lang="ja-JP" altLang="en-US" dirty="0">
                <a:solidFill>
                  <a:srgbClr val="00B050"/>
                </a:solidFill>
              </a:rPr>
              <a:t>超新星爆発</a:t>
            </a:r>
            <a:r>
              <a:rPr lang="ja-JP" altLang="en-US" dirty="0"/>
              <a:t>は中性子星連星の形成にとって特に重要なフェイズ</a:t>
            </a:r>
            <a:endParaRPr lang="en-AU" altLang="ja-JP" dirty="0"/>
          </a:p>
          <a:p>
            <a:r>
              <a:rPr lang="ja-JP" altLang="en-US" dirty="0"/>
              <a:t>共通外層は従来、エネルギー保存を使って議論されていたが、大質量連星には不適切。我々は</a:t>
            </a:r>
            <a:r>
              <a:rPr lang="en-AU" altLang="ja-JP" dirty="0">
                <a:solidFill>
                  <a:srgbClr val="FF0000"/>
                </a:solidFill>
              </a:rPr>
              <a:t>2-stage formalism</a:t>
            </a:r>
            <a:r>
              <a:rPr lang="ja-JP" altLang="en-US" dirty="0"/>
              <a:t>を新たに提唱している。</a:t>
            </a:r>
            <a:endParaRPr lang="en-AU" altLang="ja-JP" dirty="0"/>
          </a:p>
          <a:p>
            <a:r>
              <a:rPr lang="ja-JP" altLang="en-US" dirty="0"/>
              <a:t>超新星爆発では中性子星キックが重要視されている。今回我々は、</a:t>
            </a:r>
            <a:r>
              <a:rPr lang="ja-JP" altLang="en-US" dirty="0">
                <a:solidFill>
                  <a:srgbClr val="00B050"/>
                </a:solidFill>
              </a:rPr>
              <a:t>中性子星ロケット機構</a:t>
            </a:r>
            <a:r>
              <a:rPr lang="ja-JP" altLang="en-US" dirty="0"/>
              <a:t>が、キックと組み合わせることで従来思われていたよりはるかに連星軌道に大きな影響を与えることを示した。</a:t>
            </a:r>
            <a:endParaRPr lang="en-AU" altLang="ja-JP" dirty="0"/>
          </a:p>
          <a:p>
            <a:r>
              <a:rPr lang="ja-JP" altLang="en-US" dirty="0"/>
              <a:t>これらのモデルは中性子星連星の形成を論じる上で新たなパラダイムとなるか。</a:t>
            </a:r>
            <a:endParaRPr lang="en-AU" dirty="0"/>
          </a:p>
        </p:txBody>
      </p:sp>
    </p:spTree>
    <p:extLst>
      <p:ext uri="{BB962C8B-B14F-4D97-AF65-F5344CB8AC3E}">
        <p14:creationId xmlns:p14="http://schemas.microsoft.com/office/powerpoint/2010/main" val="1164230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D2853F-6855-4015-939B-5E86506AE429}"/>
              </a:ext>
            </a:extLst>
          </p:cNvPr>
          <p:cNvPicPr>
            <a:picLocks noChangeAspect="1"/>
          </p:cNvPicPr>
          <p:nvPr/>
        </p:nvPicPr>
        <p:blipFill>
          <a:blip r:embed="rId2"/>
          <a:stretch>
            <a:fillRect/>
          </a:stretch>
        </p:blipFill>
        <p:spPr>
          <a:xfrm>
            <a:off x="2206356" y="1094467"/>
            <a:ext cx="7160797" cy="5609997"/>
          </a:xfrm>
          <a:prstGeom prst="rect">
            <a:avLst/>
          </a:prstGeom>
        </p:spPr>
      </p:pic>
      <p:sp>
        <p:nvSpPr>
          <p:cNvPr id="36" name="Freeform: Shape 35">
            <a:extLst>
              <a:ext uri="{FF2B5EF4-FFF2-40B4-BE49-F238E27FC236}">
                <a16:creationId xmlns:a16="http://schemas.microsoft.com/office/drawing/2014/main" id="{BA0341BE-9001-44C5-8D0E-6BD521A2E005}"/>
              </a:ext>
            </a:extLst>
          </p:cNvPr>
          <p:cNvSpPr/>
          <p:nvPr/>
        </p:nvSpPr>
        <p:spPr>
          <a:xfrm>
            <a:off x="3118036" y="1295378"/>
            <a:ext cx="6229022" cy="2185446"/>
          </a:xfrm>
          <a:custGeom>
            <a:avLst/>
            <a:gdLst>
              <a:gd name="connsiteX0" fmla="*/ 0 w 6229022"/>
              <a:gd name="connsiteY0" fmla="*/ 0 h 2185446"/>
              <a:gd name="connsiteX1" fmla="*/ 6229022 w 6229022"/>
              <a:gd name="connsiteY1" fmla="*/ 0 h 2185446"/>
              <a:gd name="connsiteX2" fmla="*/ 6229022 w 6229022"/>
              <a:gd name="connsiteY2" fmla="*/ 91807 h 2185446"/>
              <a:gd name="connsiteX3" fmla="*/ 6147320 w 6229022"/>
              <a:gd name="connsiteY3" fmla="*/ 88063 h 2185446"/>
              <a:gd name="connsiteX4" fmla="*/ 3962702 w 6229022"/>
              <a:gd name="connsiteY4" fmla="*/ 2070192 h 2185446"/>
              <a:gd name="connsiteX5" fmla="*/ 3969117 w 6229022"/>
              <a:gd name="connsiteY5" fmla="*/ 2185446 h 2185446"/>
              <a:gd name="connsiteX6" fmla="*/ 0 w 6229022"/>
              <a:gd name="connsiteY6" fmla="*/ 2185446 h 218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022" h="2185446">
                <a:moveTo>
                  <a:pt x="0" y="0"/>
                </a:moveTo>
                <a:lnTo>
                  <a:pt x="6229022" y="0"/>
                </a:lnTo>
                <a:lnTo>
                  <a:pt x="6229022" y="91807"/>
                </a:lnTo>
                <a:lnTo>
                  <a:pt x="6147320" y="88063"/>
                </a:lnTo>
                <a:cubicBezTo>
                  <a:pt x="4940789" y="88063"/>
                  <a:pt x="3962702" y="975492"/>
                  <a:pt x="3962702" y="2070192"/>
                </a:cubicBezTo>
                <a:lnTo>
                  <a:pt x="3969117" y="2185446"/>
                </a:lnTo>
                <a:lnTo>
                  <a:pt x="0" y="2185446"/>
                </a:lnTo>
                <a:close/>
              </a:path>
            </a:pathLst>
          </a:custGeom>
          <a:solidFill>
            <a:srgbClr val="2FE226">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1D10683C-119D-4899-951E-CD0899657772}"/>
              </a:ext>
            </a:extLst>
          </p:cNvPr>
          <p:cNvSpPr>
            <a:spLocks noGrp="1"/>
          </p:cNvSpPr>
          <p:nvPr>
            <p:ph type="title"/>
          </p:nvPr>
        </p:nvSpPr>
        <p:spPr>
          <a:xfrm>
            <a:off x="838200" y="0"/>
            <a:ext cx="10515600" cy="1325563"/>
          </a:xfrm>
        </p:spPr>
        <p:txBody>
          <a:bodyPr/>
          <a:lstStyle/>
          <a:p>
            <a:r>
              <a:rPr lang="en-US" altLang="ja-JP" dirty="0"/>
              <a:t>Variety of neutron star binaries</a:t>
            </a:r>
            <a:endParaRPr lang="en-AU" dirty="0"/>
          </a:p>
        </p:txBody>
      </p:sp>
      <p:pic>
        <p:nvPicPr>
          <p:cNvPr id="5" name="Content Placeholder 4">
            <a:extLst>
              <a:ext uri="{FF2B5EF4-FFF2-40B4-BE49-F238E27FC236}">
                <a16:creationId xmlns:a16="http://schemas.microsoft.com/office/drawing/2014/main" id="{8D391301-1CF2-427E-AA32-73B8CC9E8B3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4515" y="1203846"/>
            <a:ext cx="2025613" cy="1620491"/>
          </a:xfrm>
        </p:spPr>
      </p:pic>
      <p:pic>
        <p:nvPicPr>
          <p:cNvPr id="7" name="Picture 6">
            <a:extLst>
              <a:ext uri="{FF2B5EF4-FFF2-40B4-BE49-F238E27FC236}">
                <a16:creationId xmlns:a16="http://schemas.microsoft.com/office/drawing/2014/main" id="{C5BB5D9A-45E3-4BB5-9DBB-01DE325A47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647" y="5154787"/>
            <a:ext cx="2025613" cy="1139407"/>
          </a:xfrm>
          <a:prstGeom prst="rect">
            <a:avLst/>
          </a:prstGeom>
        </p:spPr>
      </p:pic>
      <p:pic>
        <p:nvPicPr>
          <p:cNvPr id="9" name="Picture 8">
            <a:extLst>
              <a:ext uri="{FF2B5EF4-FFF2-40B4-BE49-F238E27FC236}">
                <a16:creationId xmlns:a16="http://schemas.microsoft.com/office/drawing/2014/main" id="{229CFDF7-E105-4D99-9B0C-ED4418D216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0324" y="4602640"/>
            <a:ext cx="2471029" cy="1598901"/>
          </a:xfrm>
          <a:prstGeom prst="rect">
            <a:avLst/>
          </a:prstGeom>
        </p:spPr>
      </p:pic>
      <p:pic>
        <p:nvPicPr>
          <p:cNvPr id="11" name="Picture 10">
            <a:extLst>
              <a:ext uri="{FF2B5EF4-FFF2-40B4-BE49-F238E27FC236}">
                <a16:creationId xmlns:a16="http://schemas.microsoft.com/office/drawing/2014/main" id="{D4A27CA8-738F-450A-8811-17D63A9C84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0647" y="3227931"/>
            <a:ext cx="2025613" cy="1523261"/>
          </a:xfrm>
          <a:prstGeom prst="rect">
            <a:avLst/>
          </a:prstGeom>
        </p:spPr>
      </p:pic>
      <p:pic>
        <p:nvPicPr>
          <p:cNvPr id="13" name="Picture 12">
            <a:extLst>
              <a:ext uri="{FF2B5EF4-FFF2-40B4-BE49-F238E27FC236}">
                <a16:creationId xmlns:a16="http://schemas.microsoft.com/office/drawing/2014/main" id="{000C0A32-AC07-40FC-A494-2E222DB7BF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36983" y="1382285"/>
            <a:ext cx="2677330" cy="1505998"/>
          </a:xfrm>
          <a:prstGeom prst="rect">
            <a:avLst/>
          </a:prstGeom>
        </p:spPr>
      </p:pic>
      <p:sp>
        <p:nvSpPr>
          <p:cNvPr id="14" name="TextBox 13">
            <a:extLst>
              <a:ext uri="{FF2B5EF4-FFF2-40B4-BE49-F238E27FC236}">
                <a16:creationId xmlns:a16="http://schemas.microsoft.com/office/drawing/2014/main" id="{5D643219-8AF2-4975-813D-355A210FB14B}"/>
              </a:ext>
            </a:extLst>
          </p:cNvPr>
          <p:cNvSpPr txBox="1"/>
          <p:nvPr/>
        </p:nvSpPr>
        <p:spPr>
          <a:xfrm>
            <a:off x="1329982" y="1318824"/>
            <a:ext cx="724878" cy="338554"/>
          </a:xfrm>
          <a:prstGeom prst="rect">
            <a:avLst/>
          </a:prstGeom>
          <a:noFill/>
        </p:spPr>
        <p:txBody>
          <a:bodyPr wrap="none" rtlCol="0">
            <a:spAutoFit/>
          </a:bodyPr>
          <a:lstStyle/>
          <a:p>
            <a:r>
              <a:rPr lang="en-AU" sz="1600" dirty="0">
                <a:solidFill>
                  <a:schemeClr val="bg1"/>
                </a:solidFill>
                <a:latin typeface="+mj-lt"/>
              </a:rPr>
              <a:t>LMXB</a:t>
            </a:r>
          </a:p>
        </p:txBody>
      </p:sp>
      <p:sp>
        <p:nvSpPr>
          <p:cNvPr id="15" name="TextBox 14">
            <a:extLst>
              <a:ext uri="{FF2B5EF4-FFF2-40B4-BE49-F238E27FC236}">
                <a16:creationId xmlns:a16="http://schemas.microsoft.com/office/drawing/2014/main" id="{73D732EE-F61E-4AA4-9F2F-229612494AF2}"/>
              </a:ext>
            </a:extLst>
          </p:cNvPr>
          <p:cNvSpPr txBox="1"/>
          <p:nvPr/>
        </p:nvSpPr>
        <p:spPr>
          <a:xfrm>
            <a:off x="279700" y="5200722"/>
            <a:ext cx="819164" cy="338554"/>
          </a:xfrm>
          <a:prstGeom prst="rect">
            <a:avLst/>
          </a:prstGeom>
          <a:noFill/>
        </p:spPr>
        <p:txBody>
          <a:bodyPr wrap="square" rtlCol="0">
            <a:spAutoFit/>
          </a:bodyPr>
          <a:lstStyle/>
          <a:p>
            <a:r>
              <a:rPr lang="en-AU" sz="1600" dirty="0">
                <a:solidFill>
                  <a:schemeClr val="bg1"/>
                </a:solidFill>
                <a:latin typeface="+mj-lt"/>
              </a:rPr>
              <a:t>HMXB</a:t>
            </a:r>
          </a:p>
        </p:txBody>
      </p:sp>
      <p:sp>
        <p:nvSpPr>
          <p:cNvPr id="16" name="TextBox 15">
            <a:extLst>
              <a:ext uri="{FF2B5EF4-FFF2-40B4-BE49-F238E27FC236}">
                <a16:creationId xmlns:a16="http://schemas.microsoft.com/office/drawing/2014/main" id="{DD6AF790-A0D9-45AD-B9DF-46623A33FB2A}"/>
              </a:ext>
            </a:extLst>
          </p:cNvPr>
          <p:cNvSpPr txBox="1"/>
          <p:nvPr/>
        </p:nvSpPr>
        <p:spPr>
          <a:xfrm>
            <a:off x="10618835" y="5791783"/>
            <a:ext cx="1399235" cy="338554"/>
          </a:xfrm>
          <a:prstGeom prst="rect">
            <a:avLst/>
          </a:prstGeom>
          <a:noFill/>
        </p:spPr>
        <p:txBody>
          <a:bodyPr wrap="square" rtlCol="0">
            <a:spAutoFit/>
          </a:bodyPr>
          <a:lstStyle/>
          <a:p>
            <a:r>
              <a:rPr lang="en-AU" sz="1600" dirty="0">
                <a:solidFill>
                  <a:schemeClr val="bg1"/>
                </a:solidFill>
                <a:latin typeface="+mj-lt"/>
              </a:rPr>
              <a:t>GW sources</a:t>
            </a:r>
          </a:p>
        </p:txBody>
      </p:sp>
      <p:sp>
        <p:nvSpPr>
          <p:cNvPr id="17" name="TextBox 16">
            <a:extLst>
              <a:ext uri="{FF2B5EF4-FFF2-40B4-BE49-F238E27FC236}">
                <a16:creationId xmlns:a16="http://schemas.microsoft.com/office/drawing/2014/main" id="{79C2F3D7-BE5F-40B6-AD3D-1CA515DBA7F6}"/>
              </a:ext>
            </a:extLst>
          </p:cNvPr>
          <p:cNvSpPr txBox="1"/>
          <p:nvPr/>
        </p:nvSpPr>
        <p:spPr>
          <a:xfrm>
            <a:off x="160647" y="4412638"/>
            <a:ext cx="1661589" cy="338554"/>
          </a:xfrm>
          <a:prstGeom prst="rect">
            <a:avLst/>
          </a:prstGeom>
          <a:noFill/>
        </p:spPr>
        <p:txBody>
          <a:bodyPr wrap="square" rtlCol="0">
            <a:spAutoFit/>
          </a:bodyPr>
          <a:lstStyle/>
          <a:p>
            <a:r>
              <a:rPr lang="en-AU" sz="1600" dirty="0">
                <a:solidFill>
                  <a:schemeClr val="bg1"/>
                </a:solidFill>
                <a:latin typeface="+mj-lt"/>
              </a:rPr>
              <a:t>Binary pulsar</a:t>
            </a:r>
          </a:p>
        </p:txBody>
      </p:sp>
      <p:sp>
        <p:nvSpPr>
          <p:cNvPr id="18" name="TextBox 17">
            <a:extLst>
              <a:ext uri="{FF2B5EF4-FFF2-40B4-BE49-F238E27FC236}">
                <a16:creationId xmlns:a16="http://schemas.microsoft.com/office/drawing/2014/main" id="{CDEE6954-2CF3-48B4-9A49-41F92B1FD977}"/>
              </a:ext>
            </a:extLst>
          </p:cNvPr>
          <p:cNvSpPr txBox="1"/>
          <p:nvPr/>
        </p:nvSpPr>
        <p:spPr>
          <a:xfrm>
            <a:off x="9857804" y="2430278"/>
            <a:ext cx="2334196" cy="369332"/>
          </a:xfrm>
          <a:prstGeom prst="rect">
            <a:avLst/>
          </a:prstGeom>
          <a:noFill/>
        </p:spPr>
        <p:txBody>
          <a:bodyPr wrap="square" rtlCol="0">
            <a:spAutoFit/>
          </a:bodyPr>
          <a:lstStyle/>
          <a:p>
            <a:r>
              <a:rPr lang="en-AU" dirty="0">
                <a:solidFill>
                  <a:schemeClr val="bg1"/>
                </a:solidFill>
                <a:latin typeface="+mj-lt"/>
              </a:rPr>
              <a:t>Astrometric binary</a:t>
            </a:r>
          </a:p>
        </p:txBody>
      </p:sp>
      <p:sp>
        <p:nvSpPr>
          <p:cNvPr id="4" name="Rectangle 3">
            <a:extLst>
              <a:ext uri="{FF2B5EF4-FFF2-40B4-BE49-F238E27FC236}">
                <a16:creationId xmlns:a16="http://schemas.microsoft.com/office/drawing/2014/main" id="{5AFDF369-3A02-4B2B-977F-C25DD2FFF864}"/>
              </a:ext>
            </a:extLst>
          </p:cNvPr>
          <p:cNvSpPr/>
          <p:nvPr/>
        </p:nvSpPr>
        <p:spPr>
          <a:xfrm>
            <a:off x="3118036" y="3505427"/>
            <a:ext cx="4462943" cy="2491530"/>
          </a:xfrm>
          <a:prstGeom prst="rect">
            <a:avLst/>
          </a:prstGeom>
          <a:solidFill>
            <a:srgbClr val="C8714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a:extLst>
              <a:ext uri="{FF2B5EF4-FFF2-40B4-BE49-F238E27FC236}">
                <a16:creationId xmlns:a16="http://schemas.microsoft.com/office/drawing/2014/main" id="{DD62AF39-D312-4901-BBF8-F320ED9822EF}"/>
              </a:ext>
            </a:extLst>
          </p:cNvPr>
          <p:cNvSpPr txBox="1"/>
          <p:nvPr/>
        </p:nvSpPr>
        <p:spPr>
          <a:xfrm>
            <a:off x="3884103" y="3889418"/>
            <a:ext cx="3360279" cy="523220"/>
          </a:xfrm>
          <a:prstGeom prst="rect">
            <a:avLst/>
          </a:prstGeom>
          <a:noFill/>
        </p:spPr>
        <p:txBody>
          <a:bodyPr wrap="none" rtlCol="0">
            <a:spAutoFit/>
          </a:bodyPr>
          <a:lstStyle/>
          <a:p>
            <a:r>
              <a:rPr lang="en-AU" sz="2800" dirty="0">
                <a:effectLst>
                  <a:glow rad="63500">
                    <a:schemeClr val="accent4">
                      <a:satMod val="175000"/>
                      <a:alpha val="40000"/>
                    </a:schemeClr>
                  </a:glow>
                </a:effectLst>
                <a:latin typeface="+mj-lt"/>
              </a:rPr>
              <a:t>Tidal circularization</a:t>
            </a:r>
          </a:p>
        </p:txBody>
      </p:sp>
      <p:sp>
        <p:nvSpPr>
          <p:cNvPr id="20" name="TextBox 19">
            <a:extLst>
              <a:ext uri="{FF2B5EF4-FFF2-40B4-BE49-F238E27FC236}">
                <a16:creationId xmlns:a16="http://schemas.microsoft.com/office/drawing/2014/main" id="{4284B9EA-685F-47F4-9368-2DCD4534E1C0}"/>
              </a:ext>
            </a:extLst>
          </p:cNvPr>
          <p:cNvSpPr txBox="1"/>
          <p:nvPr/>
        </p:nvSpPr>
        <p:spPr>
          <a:xfrm>
            <a:off x="3415057" y="1659498"/>
            <a:ext cx="1919564" cy="523220"/>
          </a:xfrm>
          <a:prstGeom prst="rect">
            <a:avLst/>
          </a:prstGeom>
          <a:noFill/>
        </p:spPr>
        <p:txBody>
          <a:bodyPr wrap="none" rtlCol="0">
            <a:spAutoFit/>
          </a:bodyPr>
          <a:lstStyle/>
          <a:p>
            <a:r>
              <a:rPr lang="en-AU" sz="2800" dirty="0">
                <a:effectLst>
                  <a:glow rad="63500">
                    <a:schemeClr val="accent2">
                      <a:satMod val="175000"/>
                      <a:alpha val="40000"/>
                    </a:schemeClr>
                  </a:glow>
                </a:effectLst>
                <a:latin typeface="+mj-lt"/>
              </a:rPr>
              <a:t>Supernova</a:t>
            </a:r>
          </a:p>
        </p:txBody>
      </p:sp>
      <p:sp>
        <p:nvSpPr>
          <p:cNvPr id="29" name="Freeform: Shape 28">
            <a:extLst>
              <a:ext uri="{FF2B5EF4-FFF2-40B4-BE49-F238E27FC236}">
                <a16:creationId xmlns:a16="http://schemas.microsoft.com/office/drawing/2014/main" id="{AA589C5C-81D3-469B-82AA-1E4F097FD1AA}"/>
              </a:ext>
            </a:extLst>
          </p:cNvPr>
          <p:cNvSpPr/>
          <p:nvPr/>
        </p:nvSpPr>
        <p:spPr>
          <a:xfrm>
            <a:off x="9433463" y="-1721734"/>
            <a:ext cx="3520" cy="86732"/>
          </a:xfrm>
          <a:custGeom>
            <a:avLst/>
            <a:gdLst>
              <a:gd name="connsiteX0" fmla="*/ 0 w 3520"/>
              <a:gd name="connsiteY0" fmla="*/ 0 h 86732"/>
              <a:gd name="connsiteX1" fmla="*/ 3520 w 3520"/>
              <a:gd name="connsiteY1" fmla="*/ 0 h 86732"/>
              <a:gd name="connsiteX2" fmla="*/ 3520 w 3520"/>
              <a:gd name="connsiteY2" fmla="*/ 86732 h 86732"/>
              <a:gd name="connsiteX3" fmla="*/ 0 w 3520"/>
              <a:gd name="connsiteY3" fmla="*/ 86603 h 86732"/>
              <a:gd name="connsiteX4" fmla="*/ 0 w 3520"/>
              <a:gd name="connsiteY4" fmla="*/ 0 h 8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0" h="86732">
                <a:moveTo>
                  <a:pt x="0" y="0"/>
                </a:moveTo>
                <a:lnTo>
                  <a:pt x="3520" y="0"/>
                </a:lnTo>
                <a:lnTo>
                  <a:pt x="3520" y="86732"/>
                </a:lnTo>
                <a:lnTo>
                  <a:pt x="0" y="86603"/>
                </a:lnTo>
                <a:lnTo>
                  <a:pt x="0" y="0"/>
                </a:lnTo>
                <a:close/>
              </a:path>
            </a:pathLst>
          </a:custGeom>
          <a:solidFill>
            <a:srgbClr val="C8714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Freeform: Shape 34">
            <a:extLst>
              <a:ext uri="{FF2B5EF4-FFF2-40B4-BE49-F238E27FC236}">
                <a16:creationId xmlns:a16="http://schemas.microsoft.com/office/drawing/2014/main" id="{E4B33EF6-9D4A-47E2-9A68-73A60839E0F4}"/>
              </a:ext>
            </a:extLst>
          </p:cNvPr>
          <p:cNvSpPr/>
          <p:nvPr/>
        </p:nvSpPr>
        <p:spPr>
          <a:xfrm>
            <a:off x="7069870" y="1384598"/>
            <a:ext cx="2266320" cy="2120829"/>
          </a:xfrm>
          <a:custGeom>
            <a:avLst/>
            <a:gdLst>
              <a:gd name="connsiteX0" fmla="*/ 2728056 w 2830082"/>
              <a:gd name="connsiteY0" fmla="*/ 0 h 2120829"/>
              <a:gd name="connsiteX1" fmla="*/ 2830082 w 2830082"/>
              <a:gd name="connsiteY1" fmla="*/ 3744 h 2120829"/>
              <a:gd name="connsiteX2" fmla="*/ 2830082 w 2830082"/>
              <a:gd name="connsiteY2" fmla="*/ 2120829 h 2120829"/>
              <a:gd name="connsiteX3" fmla="*/ 9640 w 2830082"/>
              <a:gd name="connsiteY3" fmla="*/ 2120829 h 2120829"/>
              <a:gd name="connsiteX4" fmla="*/ 0 w 2830082"/>
              <a:gd name="connsiteY4" fmla="*/ 1982129 h 2120829"/>
              <a:gd name="connsiteX5" fmla="*/ 2728056 w 2830082"/>
              <a:gd name="connsiteY5" fmla="*/ 0 h 212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0082" h="2120829">
                <a:moveTo>
                  <a:pt x="2728056" y="0"/>
                </a:moveTo>
                <a:lnTo>
                  <a:pt x="2830082" y="3744"/>
                </a:lnTo>
                <a:lnTo>
                  <a:pt x="2830082" y="2120829"/>
                </a:lnTo>
                <a:lnTo>
                  <a:pt x="9640" y="2120829"/>
                </a:lnTo>
                <a:lnTo>
                  <a:pt x="0" y="1982129"/>
                </a:lnTo>
                <a:cubicBezTo>
                  <a:pt x="0" y="887429"/>
                  <a:pt x="1221392" y="0"/>
                  <a:pt x="2728056" y="0"/>
                </a:cubicBezTo>
                <a:close/>
              </a:path>
            </a:pathLst>
          </a:custGeom>
          <a:solidFill>
            <a:srgbClr val="3575D3">
              <a:alpha val="2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extBox 24">
            <a:extLst>
              <a:ext uri="{FF2B5EF4-FFF2-40B4-BE49-F238E27FC236}">
                <a16:creationId xmlns:a16="http://schemas.microsoft.com/office/drawing/2014/main" id="{01981B39-F59E-4171-ADA9-5BDEE40EC5EA}"/>
              </a:ext>
            </a:extLst>
          </p:cNvPr>
          <p:cNvSpPr txBox="1"/>
          <p:nvPr/>
        </p:nvSpPr>
        <p:spPr>
          <a:xfrm>
            <a:off x="7762136" y="2365063"/>
            <a:ext cx="1134402" cy="523220"/>
          </a:xfrm>
          <a:prstGeom prst="rect">
            <a:avLst/>
          </a:prstGeom>
          <a:noFill/>
        </p:spPr>
        <p:txBody>
          <a:bodyPr wrap="square" rtlCol="0">
            <a:spAutoFit/>
          </a:bodyPr>
          <a:lstStyle/>
          <a:p>
            <a:pPr algn="r"/>
            <a:r>
              <a:rPr lang="en-AU" sz="2800" dirty="0">
                <a:effectLst>
                  <a:glow rad="63500">
                    <a:schemeClr val="accent1">
                      <a:satMod val="175000"/>
                      <a:alpha val="40000"/>
                    </a:schemeClr>
                  </a:glow>
                </a:effectLst>
                <a:latin typeface="+mj-lt"/>
              </a:rPr>
              <a:t>????</a:t>
            </a:r>
          </a:p>
        </p:txBody>
      </p:sp>
    </p:spTree>
    <p:extLst>
      <p:ext uri="{BB962C8B-B14F-4D97-AF65-F5344CB8AC3E}">
        <p14:creationId xmlns:p14="http://schemas.microsoft.com/office/powerpoint/2010/main" val="35596336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250"/>
                                        <p:tgtEl>
                                          <p:spTgt spid="2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25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250"/>
                                        <p:tgtEl>
                                          <p:spTgt spid="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25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left)">
                                      <p:cBhvr>
                                        <p:cTn id="26" dur="2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 grpId="0" animBg="1"/>
      <p:bldP spid="3" grpId="0"/>
      <p:bldP spid="20" grpId="0"/>
      <p:bldP spid="35" grpId="0" animBg="1"/>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3EAE9-1A9F-4DDF-BDE6-2C7C98405B72}"/>
              </a:ext>
            </a:extLst>
          </p:cNvPr>
          <p:cNvSpPr>
            <a:spLocks noGrp="1"/>
          </p:cNvSpPr>
          <p:nvPr>
            <p:ph type="title"/>
          </p:nvPr>
        </p:nvSpPr>
        <p:spPr>
          <a:xfrm>
            <a:off x="838200" y="0"/>
            <a:ext cx="10515600" cy="1325563"/>
          </a:xfrm>
        </p:spPr>
        <p:txBody>
          <a:bodyPr/>
          <a:lstStyle/>
          <a:p>
            <a:r>
              <a:rPr lang="en-AU" dirty="0"/>
              <a:t>Formation of neutron star binaries</a:t>
            </a:r>
          </a:p>
        </p:txBody>
      </p:sp>
      <p:pic>
        <p:nvPicPr>
          <p:cNvPr id="11" name="Content Placeholder 10">
            <a:extLst>
              <a:ext uri="{FF2B5EF4-FFF2-40B4-BE49-F238E27FC236}">
                <a16:creationId xmlns:a16="http://schemas.microsoft.com/office/drawing/2014/main" id="{74F92786-0CE3-489D-BD7F-8CAAA92DF6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20317" y="1172143"/>
            <a:ext cx="3976720" cy="5480355"/>
          </a:xfrm>
        </p:spPr>
      </p:pic>
      <p:sp>
        <p:nvSpPr>
          <p:cNvPr id="12" name="Rectangle 11">
            <a:extLst>
              <a:ext uri="{FF2B5EF4-FFF2-40B4-BE49-F238E27FC236}">
                <a16:creationId xmlns:a16="http://schemas.microsoft.com/office/drawing/2014/main" id="{3F878817-DD90-4BBF-84DD-C9E058E58374}"/>
              </a:ext>
            </a:extLst>
          </p:cNvPr>
          <p:cNvSpPr/>
          <p:nvPr/>
        </p:nvSpPr>
        <p:spPr>
          <a:xfrm>
            <a:off x="5536641" y="3697792"/>
            <a:ext cx="2230734" cy="89430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AE1BEC2D-2DA8-47C2-A2FA-8E3F13CC5E86}"/>
              </a:ext>
            </a:extLst>
          </p:cNvPr>
          <p:cNvSpPr/>
          <p:nvPr/>
        </p:nvSpPr>
        <p:spPr>
          <a:xfrm>
            <a:off x="4092106" y="4855029"/>
            <a:ext cx="1778558" cy="7561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39DD51F6-D8F6-4513-98CA-298118DDBFAF}"/>
              </a:ext>
            </a:extLst>
          </p:cNvPr>
          <p:cNvSpPr/>
          <p:nvPr/>
        </p:nvSpPr>
        <p:spPr>
          <a:xfrm>
            <a:off x="3720317" y="3766874"/>
            <a:ext cx="1565116" cy="756138"/>
          </a:xfrm>
          <a:prstGeom prst="rect">
            <a:avLst/>
          </a:prstGeom>
          <a:noFill/>
          <a:ln w="57150">
            <a:solidFill>
              <a:srgbClr val="2FE2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EA1A871D-D1AB-4863-85FF-8544D30A63B3}"/>
              </a:ext>
            </a:extLst>
          </p:cNvPr>
          <p:cNvSpPr/>
          <p:nvPr/>
        </p:nvSpPr>
        <p:spPr>
          <a:xfrm>
            <a:off x="5998866" y="2705351"/>
            <a:ext cx="1698172" cy="756138"/>
          </a:xfrm>
          <a:prstGeom prst="rect">
            <a:avLst/>
          </a:prstGeom>
          <a:noFill/>
          <a:ln w="57150">
            <a:solidFill>
              <a:srgbClr val="2FE2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Speech Bubble: Rectangle 15">
            <a:extLst>
              <a:ext uri="{FF2B5EF4-FFF2-40B4-BE49-F238E27FC236}">
                <a16:creationId xmlns:a16="http://schemas.microsoft.com/office/drawing/2014/main" id="{CBFE254A-5341-456C-8652-7AAB8697EBEC}"/>
              </a:ext>
            </a:extLst>
          </p:cNvPr>
          <p:cNvSpPr/>
          <p:nvPr/>
        </p:nvSpPr>
        <p:spPr>
          <a:xfrm>
            <a:off x="1358621" y="3429000"/>
            <a:ext cx="1841276" cy="956937"/>
          </a:xfrm>
          <a:prstGeom prst="wedgeRectCallout">
            <a:avLst>
              <a:gd name="adj1" fmla="val 77966"/>
              <a:gd name="adj2" fmla="val 17071"/>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Can the binary survive the supernova?</a:t>
            </a:r>
          </a:p>
        </p:txBody>
      </p:sp>
      <p:sp>
        <p:nvSpPr>
          <p:cNvPr id="17" name="Speech Bubble: Rectangle 16">
            <a:extLst>
              <a:ext uri="{FF2B5EF4-FFF2-40B4-BE49-F238E27FC236}">
                <a16:creationId xmlns:a16="http://schemas.microsoft.com/office/drawing/2014/main" id="{D4355D60-3100-4DC1-A0BB-3FA4F9596075}"/>
              </a:ext>
            </a:extLst>
          </p:cNvPr>
          <p:cNvSpPr/>
          <p:nvPr/>
        </p:nvSpPr>
        <p:spPr>
          <a:xfrm>
            <a:off x="1358621" y="1728968"/>
            <a:ext cx="1841276" cy="1325562"/>
          </a:xfrm>
          <a:prstGeom prst="wedgeRectCallout">
            <a:avLst>
              <a:gd name="adj1" fmla="val 86607"/>
              <a:gd name="adj2" fmla="val 42845"/>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Can the binary survive the common envelope phase?</a:t>
            </a:r>
          </a:p>
        </p:txBody>
      </p:sp>
      <p:sp>
        <p:nvSpPr>
          <p:cNvPr id="18" name="Rectangle 17">
            <a:extLst>
              <a:ext uri="{FF2B5EF4-FFF2-40B4-BE49-F238E27FC236}">
                <a16:creationId xmlns:a16="http://schemas.microsoft.com/office/drawing/2014/main" id="{5BE03188-EC80-41B4-A351-71D9039493CE}"/>
              </a:ext>
            </a:extLst>
          </p:cNvPr>
          <p:cNvSpPr/>
          <p:nvPr/>
        </p:nvSpPr>
        <p:spPr>
          <a:xfrm>
            <a:off x="6340510" y="5833718"/>
            <a:ext cx="1266093" cy="89430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18">
            <a:extLst>
              <a:ext uri="{FF2B5EF4-FFF2-40B4-BE49-F238E27FC236}">
                <a16:creationId xmlns:a16="http://schemas.microsoft.com/office/drawing/2014/main" id="{A037D261-CA66-4869-A157-533C58DE8BA1}"/>
              </a:ext>
            </a:extLst>
          </p:cNvPr>
          <p:cNvSpPr/>
          <p:nvPr/>
        </p:nvSpPr>
        <p:spPr>
          <a:xfrm>
            <a:off x="4181161" y="5833718"/>
            <a:ext cx="1266093" cy="89430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a:extLst>
              <a:ext uri="{FF2B5EF4-FFF2-40B4-BE49-F238E27FC236}">
                <a16:creationId xmlns:a16="http://schemas.microsoft.com/office/drawing/2014/main" id="{5D867723-4817-4091-95DB-6F0DA91B99A4}"/>
              </a:ext>
            </a:extLst>
          </p:cNvPr>
          <p:cNvSpPr/>
          <p:nvPr/>
        </p:nvSpPr>
        <p:spPr>
          <a:xfrm>
            <a:off x="3913329" y="2684407"/>
            <a:ext cx="1698171" cy="859915"/>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a:extLst>
              <a:ext uri="{FF2B5EF4-FFF2-40B4-BE49-F238E27FC236}">
                <a16:creationId xmlns:a16="http://schemas.microsoft.com/office/drawing/2014/main" id="{D738D405-792C-4EDD-A4BE-125982D6CA50}"/>
              </a:ext>
            </a:extLst>
          </p:cNvPr>
          <p:cNvSpPr/>
          <p:nvPr/>
        </p:nvSpPr>
        <p:spPr>
          <a:xfrm>
            <a:off x="6034035" y="4762381"/>
            <a:ext cx="1698171" cy="859915"/>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Speech Bubble: Rectangle 21">
            <a:extLst>
              <a:ext uri="{FF2B5EF4-FFF2-40B4-BE49-F238E27FC236}">
                <a16:creationId xmlns:a16="http://schemas.microsoft.com/office/drawing/2014/main" id="{95F3C052-EFF5-4A77-8038-4F37A9F94C04}"/>
              </a:ext>
            </a:extLst>
          </p:cNvPr>
          <p:cNvSpPr/>
          <p:nvPr/>
        </p:nvSpPr>
        <p:spPr>
          <a:xfrm>
            <a:off x="8498938" y="3875148"/>
            <a:ext cx="1841276" cy="1325562"/>
          </a:xfrm>
          <a:prstGeom prst="wedgeRectCallout">
            <a:avLst>
              <a:gd name="adj1" fmla="val -85297"/>
              <a:gd name="adj2" fmla="val 42845"/>
            </a:avLst>
          </a:prstGeom>
          <a:solidFill>
            <a:srgbClr val="00B0F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Can the binary survive the common envelope phase?</a:t>
            </a:r>
          </a:p>
        </p:txBody>
      </p:sp>
      <p:sp>
        <p:nvSpPr>
          <p:cNvPr id="23" name="Speech Bubble: Rectangle 22">
            <a:extLst>
              <a:ext uri="{FF2B5EF4-FFF2-40B4-BE49-F238E27FC236}">
                <a16:creationId xmlns:a16="http://schemas.microsoft.com/office/drawing/2014/main" id="{A81D0064-918E-4A19-B265-F621F1749F64}"/>
              </a:ext>
            </a:extLst>
          </p:cNvPr>
          <p:cNvSpPr/>
          <p:nvPr/>
        </p:nvSpPr>
        <p:spPr>
          <a:xfrm>
            <a:off x="8217457" y="2205938"/>
            <a:ext cx="1841276" cy="956937"/>
          </a:xfrm>
          <a:prstGeom prst="wedgeRectCallout">
            <a:avLst>
              <a:gd name="adj1" fmla="val -72928"/>
              <a:gd name="adj2" fmla="val 25646"/>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Can the binary survive the supernova?</a:t>
            </a:r>
          </a:p>
        </p:txBody>
      </p:sp>
    </p:spTree>
    <p:extLst>
      <p:ext uri="{BB962C8B-B14F-4D97-AF65-F5344CB8AC3E}">
        <p14:creationId xmlns:p14="http://schemas.microsoft.com/office/powerpoint/2010/main" val="160555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50"/>
                                        <p:tgtEl>
                                          <p:spTgt spid="1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heel(1)">
                                      <p:cBhvr>
                                        <p:cTn id="10" dur="250"/>
                                        <p:tgtEl>
                                          <p:spTgt spid="13"/>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heel(1)">
                                      <p:cBhvr>
                                        <p:cTn id="13" dur="250"/>
                                        <p:tgtEl>
                                          <p:spTgt spid="18"/>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heel(1)">
                                      <p:cBhvr>
                                        <p:cTn id="16" dur="25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heel(1)">
                                      <p:cBhvr>
                                        <p:cTn id="21" dur="250"/>
                                        <p:tgtEl>
                                          <p:spTgt spid="14"/>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heel(1)">
                                      <p:cBhvr>
                                        <p:cTn id="24" dur="25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heel(1)">
                                      <p:cBhvr>
                                        <p:cTn id="37" dur="250"/>
                                        <p:tgtEl>
                                          <p:spTgt spid="20"/>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heel(1)">
                                      <p:cBhvr>
                                        <p:cTn id="40" dur="25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3E714B-1535-4AD9-8FB2-BE61A439FF8C}"/>
              </a:ext>
            </a:extLst>
          </p:cNvPr>
          <p:cNvSpPr>
            <a:spLocks noGrp="1"/>
          </p:cNvSpPr>
          <p:nvPr>
            <p:ph type="title"/>
          </p:nvPr>
        </p:nvSpPr>
        <p:spPr/>
        <p:txBody>
          <a:bodyPr/>
          <a:lstStyle/>
          <a:p>
            <a:r>
              <a:rPr lang="en-AU" dirty="0"/>
              <a:t>Common envelope phase</a:t>
            </a:r>
          </a:p>
        </p:txBody>
      </p:sp>
      <p:sp>
        <p:nvSpPr>
          <p:cNvPr id="4" name="Text Placeholder 3">
            <a:extLst>
              <a:ext uri="{FF2B5EF4-FFF2-40B4-BE49-F238E27FC236}">
                <a16:creationId xmlns:a16="http://schemas.microsoft.com/office/drawing/2014/main" id="{CA0C47E7-16DE-45EA-88D0-E2A82E69DDC2}"/>
              </a:ext>
            </a:extLst>
          </p:cNvPr>
          <p:cNvSpPr>
            <a:spLocks noGrp="1"/>
          </p:cNvSpPr>
          <p:nvPr>
            <p:ph type="body" idx="1"/>
          </p:nvPr>
        </p:nvSpPr>
        <p:spPr/>
        <p:txBody>
          <a:bodyPr/>
          <a:lstStyle/>
          <a:p>
            <a:r>
              <a:rPr lang="en-AU" dirty="0"/>
              <a:t>The greatest “excuse” for binary evolution modelers not getting things right</a:t>
            </a:r>
          </a:p>
        </p:txBody>
      </p:sp>
    </p:spTree>
    <p:extLst>
      <p:ext uri="{BB962C8B-B14F-4D97-AF65-F5344CB8AC3E}">
        <p14:creationId xmlns:p14="http://schemas.microsoft.com/office/powerpoint/2010/main" val="1432899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619E6-46EB-4B34-813C-F767958318DF}"/>
              </a:ext>
            </a:extLst>
          </p:cNvPr>
          <p:cNvSpPr>
            <a:spLocks noGrp="1"/>
          </p:cNvSpPr>
          <p:nvPr>
            <p:ph type="title"/>
          </p:nvPr>
        </p:nvSpPr>
        <p:spPr>
          <a:xfrm>
            <a:off x="838200" y="0"/>
            <a:ext cx="10515600" cy="1325563"/>
          </a:xfrm>
        </p:spPr>
        <p:txBody>
          <a:bodyPr/>
          <a:lstStyle/>
          <a:p>
            <a:r>
              <a:rPr lang="en-AU" dirty="0"/>
              <a:t>Common envelope phase</a:t>
            </a:r>
          </a:p>
        </p:txBody>
      </p:sp>
      <p:pic>
        <p:nvPicPr>
          <p:cNvPr id="4" name="2M_3M_gasrad_xy">
            <a:hlinkClick r:id="" action="ppaction://media"/>
            <a:extLst>
              <a:ext uri="{FF2B5EF4-FFF2-40B4-BE49-F238E27FC236}">
                <a16:creationId xmlns:a16="http://schemas.microsoft.com/office/drawing/2014/main" id="{49654CA7-708F-47B2-A09C-1A9C2566F64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74985" y="1659550"/>
            <a:ext cx="8413161" cy="4732296"/>
          </a:xfrm>
        </p:spPr>
      </p:pic>
      <p:sp>
        <p:nvSpPr>
          <p:cNvPr id="5" name="TextBox 6">
            <a:extLst>
              <a:ext uri="{FF2B5EF4-FFF2-40B4-BE49-F238E27FC236}">
                <a16:creationId xmlns:a16="http://schemas.microsoft.com/office/drawing/2014/main" id="{29634719-66AD-717C-4D82-A99756C4AD43}"/>
              </a:ext>
            </a:extLst>
          </p:cNvPr>
          <p:cNvSpPr txBox="1"/>
          <p:nvPr/>
        </p:nvSpPr>
        <p:spPr>
          <a:xfrm>
            <a:off x="9580922" y="6391845"/>
            <a:ext cx="2026517" cy="369332"/>
          </a:xfrm>
          <a:prstGeom prst="rect">
            <a:avLst/>
          </a:prstGeom>
          <a:noFill/>
        </p:spPr>
        <p:txBody>
          <a:bodyPr wrap="none" rtlCol="0">
            <a:spAutoFit/>
          </a:bodyPr>
          <a:lstStyle/>
          <a:p>
            <a:r>
              <a:rPr lang="en-AU" dirty="0"/>
              <a:t>Lau, RH et al. 2022</a:t>
            </a:r>
          </a:p>
        </p:txBody>
      </p:sp>
      <p:sp>
        <p:nvSpPr>
          <p:cNvPr id="6" name="TextBox 5">
            <a:extLst>
              <a:ext uri="{FF2B5EF4-FFF2-40B4-BE49-F238E27FC236}">
                <a16:creationId xmlns:a16="http://schemas.microsoft.com/office/drawing/2014/main" id="{C59A33F0-1F21-49E2-9265-C6BED2076F6B}"/>
              </a:ext>
            </a:extLst>
          </p:cNvPr>
          <p:cNvSpPr txBox="1"/>
          <p:nvPr/>
        </p:nvSpPr>
        <p:spPr>
          <a:xfrm>
            <a:off x="1055838" y="1093534"/>
            <a:ext cx="10080324" cy="461665"/>
          </a:xfrm>
          <a:prstGeom prst="rect">
            <a:avLst/>
          </a:prstGeom>
          <a:noFill/>
        </p:spPr>
        <p:txBody>
          <a:bodyPr wrap="none" rtlCol="0">
            <a:spAutoFit/>
          </a:bodyPr>
          <a:lstStyle/>
          <a:p>
            <a:r>
              <a:rPr lang="en-AU" sz="2400" dirty="0"/>
              <a:t>A mechanism to simultaneously remove the envelope and tighten the orbit </a:t>
            </a:r>
          </a:p>
        </p:txBody>
      </p:sp>
    </p:spTree>
    <p:extLst>
      <p:ext uri="{BB962C8B-B14F-4D97-AF65-F5344CB8AC3E}">
        <p14:creationId xmlns:p14="http://schemas.microsoft.com/office/powerpoint/2010/main" val="152478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60B5D03E-AA21-4EE2-82C7-A5FA979BCEBF}"/>
                  </a:ext>
                </a:extLst>
              </p:cNvPr>
              <p:cNvSpPr/>
              <p:nvPr/>
            </p:nvSpPr>
            <p:spPr>
              <a:xfrm>
                <a:off x="5504373" y="5160455"/>
                <a:ext cx="153433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l-GR" altLang="ja-JP" sz="2400" i="1" dirty="0">
                          <a:latin typeface="Cambria Math" panose="02040503050406030204" pitchFamily="18" charset="0"/>
                        </a:rPr>
                        <m:t>𝛼</m:t>
                      </m:r>
                      <m:r>
                        <a:rPr lang="en-US" altLang="ja-JP" sz="2400" i="1" dirty="0">
                          <a:latin typeface="Cambria Math" panose="02040503050406030204" pitchFamily="18" charset="0"/>
                        </a:rPr>
                        <m:t>, </m:t>
                      </m:r>
                      <m:r>
                        <a:rPr lang="en-US" altLang="ja-JP" sz="2400" i="1" dirty="0">
                          <a:latin typeface="Cambria Math" panose="02040503050406030204" pitchFamily="18" charset="0"/>
                        </a:rPr>
                        <m:t>𝛾</m:t>
                      </m:r>
                      <m:r>
                        <a:rPr lang="en-US" altLang="ja-JP" sz="2400" i="1" dirty="0">
                          <a:latin typeface="Cambria Math" panose="02040503050406030204" pitchFamily="18" charset="0"/>
                        </a:rPr>
                        <m:t>, </m:t>
                      </m:r>
                      <m:r>
                        <m:rPr>
                          <m:sty m:val="p"/>
                        </m:rPr>
                        <a:rPr lang="en-US" altLang="ja-JP" sz="2400" dirty="0">
                          <a:latin typeface="Cambria Math" panose="02040503050406030204" pitchFamily="18" charset="0"/>
                        </a:rPr>
                        <m:t>etc</m:t>
                      </m:r>
                      <m:r>
                        <a:rPr lang="en-US" altLang="ja-JP" sz="2400" i="1" dirty="0">
                          <a:latin typeface="Cambria Math" panose="02040503050406030204" pitchFamily="18" charset="0"/>
                        </a:rPr>
                        <m:t>…</m:t>
                      </m:r>
                    </m:oMath>
                  </m:oMathPara>
                </a14:m>
                <a:endParaRPr kumimoji="1" lang="en-US" altLang="ja-JP" dirty="0"/>
              </a:p>
            </p:txBody>
          </p:sp>
        </mc:Choice>
        <mc:Fallback xmlns="">
          <p:sp>
            <p:nvSpPr>
              <p:cNvPr id="8" name="Rectangle 7">
                <a:extLst>
                  <a:ext uri="{FF2B5EF4-FFF2-40B4-BE49-F238E27FC236}">
                    <a16:creationId xmlns:a16="http://schemas.microsoft.com/office/drawing/2014/main" id="{60B5D03E-AA21-4EE2-82C7-A5FA979BCEBF}"/>
                  </a:ext>
                </a:extLst>
              </p:cNvPr>
              <p:cNvSpPr>
                <a:spLocks noRot="1" noChangeAspect="1" noMove="1" noResize="1" noEditPoints="1" noAdjustHandles="1" noChangeArrowheads="1" noChangeShapeType="1" noTextEdit="1"/>
              </p:cNvSpPr>
              <p:nvPr/>
            </p:nvSpPr>
            <p:spPr>
              <a:xfrm>
                <a:off x="5504373" y="5160455"/>
                <a:ext cx="1534331" cy="461665"/>
              </a:xfrm>
              <a:prstGeom prst="rect">
                <a:avLst/>
              </a:prstGeom>
              <a:blipFill>
                <a:blip r:embed="rId2"/>
                <a:stretch>
                  <a:fillRect b="-12000"/>
                </a:stretch>
              </a:blipFill>
            </p:spPr>
            <p:txBody>
              <a:bodyPr/>
              <a:lstStyle/>
              <a:p>
                <a:r>
                  <a:rPr lang="en-AU">
                    <a:noFill/>
                  </a:rPr>
                  <a:t> </a:t>
                </a:r>
              </a:p>
            </p:txBody>
          </p:sp>
        </mc:Fallback>
      </mc:AlternateContent>
      <p:sp>
        <p:nvSpPr>
          <p:cNvPr id="2" name="コンテンツ プレースホルダー 1"/>
          <p:cNvSpPr>
            <a:spLocks noGrp="1"/>
          </p:cNvSpPr>
          <p:nvPr>
            <p:ph idx="1"/>
          </p:nvPr>
        </p:nvSpPr>
        <p:spPr>
          <a:xfrm>
            <a:off x="1106761" y="1099584"/>
            <a:ext cx="8229600" cy="1371608"/>
          </a:xfrm>
        </p:spPr>
        <p:txBody>
          <a:bodyPr/>
          <a:lstStyle/>
          <a:p>
            <a:pPr marL="0" indent="0">
              <a:buNone/>
            </a:pPr>
            <a:r>
              <a:rPr lang="en-US" altLang="ja-JP" dirty="0">
                <a:latin typeface="+mj-lt"/>
              </a:rPr>
              <a:t>Goal:</a:t>
            </a:r>
            <a:r>
              <a:rPr lang="en-US" altLang="ja-JP" dirty="0"/>
              <a:t> </a:t>
            </a:r>
            <a:r>
              <a:rPr lang="en-US" altLang="ja-JP" dirty="0">
                <a:solidFill>
                  <a:srgbClr val="FF0000"/>
                </a:solidFill>
                <a:latin typeface="+mj-lt"/>
              </a:rPr>
              <a:t>Predict final state from initial conditions</a:t>
            </a:r>
          </a:p>
        </p:txBody>
      </p:sp>
      <p:sp>
        <p:nvSpPr>
          <p:cNvPr id="3" name="タイトル 2"/>
          <p:cNvSpPr>
            <a:spLocks noGrp="1"/>
          </p:cNvSpPr>
          <p:nvPr>
            <p:ph type="title"/>
          </p:nvPr>
        </p:nvSpPr>
        <p:spPr>
          <a:xfrm>
            <a:off x="838200" y="-16856"/>
            <a:ext cx="10515600" cy="1325563"/>
          </a:xfrm>
        </p:spPr>
        <p:txBody>
          <a:bodyPr/>
          <a:lstStyle/>
          <a:p>
            <a:r>
              <a:rPr kumimoji="1" lang="en-US" altLang="ja-JP" dirty="0"/>
              <a:t>What do we want to know?</a:t>
            </a:r>
            <a:endParaRPr kumimoji="1" lang="ja-JP" altLang="en-US" dirty="0"/>
          </a:p>
        </p:txBody>
      </p:sp>
      <mc:AlternateContent xmlns:mc="http://schemas.openxmlformats.org/markup-compatibility/2006" xmlns:a14="http://schemas.microsoft.com/office/drawing/2010/main">
        <mc:Choice Requires="a14">
          <p:sp>
            <p:nvSpPr>
              <p:cNvPr id="4" name="テキスト ボックス 3"/>
              <p:cNvSpPr txBox="1"/>
              <p:nvPr/>
            </p:nvSpPr>
            <p:spPr>
              <a:xfrm>
                <a:off x="838200" y="4808170"/>
                <a:ext cx="2455278" cy="1561133"/>
              </a:xfrm>
              <a:prstGeom prst="rect">
                <a:avLst/>
              </a:prstGeom>
              <a:noFill/>
            </p:spPr>
            <p:txBody>
              <a:bodyPr wrap="square" rtlCol="0">
                <a:spAutoFit/>
              </a:bodyPr>
              <a:lstStyle/>
              <a:p>
                <a:pPr algn="ctr"/>
                <a:r>
                  <a:rPr kumimoji="1" lang="en-US" altLang="ja-JP" sz="2400" u="sng" dirty="0"/>
                  <a:t>Initial conditions</a:t>
                </a:r>
              </a:p>
              <a:p>
                <a:pPr/>
                <a14:m>
                  <m:oMathPara xmlns:m="http://schemas.openxmlformats.org/officeDocument/2006/math">
                    <m:oMathParaPr>
                      <m:jc m:val="centerGroup"/>
                    </m:oMathParaPr>
                    <m:oMath xmlns:m="http://schemas.openxmlformats.org/officeDocument/2006/math">
                      <m:r>
                        <a:rPr lang="en-US" altLang="ja-JP" sz="2400" i="1" dirty="0" smtClean="0">
                          <a:latin typeface="Cambria Math" panose="02040503050406030204" pitchFamily="18" charset="0"/>
                        </a:rPr>
                        <m:t>𝑀</m:t>
                      </m:r>
                      <m:r>
                        <a:rPr lang="en-US" altLang="ja-JP" sz="2400" i="1" baseline="-25000" dirty="0">
                          <a:latin typeface="Cambria Math" panose="02040503050406030204" pitchFamily="18" charset="0"/>
                        </a:rPr>
                        <m:t>1,</m:t>
                      </m:r>
                      <m:r>
                        <a:rPr lang="en-US" altLang="ja-JP" sz="2400" i="1" baseline="-25000" dirty="0">
                          <a:latin typeface="Cambria Math" panose="02040503050406030204" pitchFamily="18" charset="0"/>
                        </a:rPr>
                        <m:t>𝑖</m:t>
                      </m:r>
                      <m:r>
                        <a:rPr lang="en-US" altLang="ja-JP" sz="2400" i="1" dirty="0">
                          <a:latin typeface="Cambria Math" panose="02040503050406030204" pitchFamily="18" charset="0"/>
                        </a:rPr>
                        <m:t>, </m:t>
                      </m:r>
                      <m:r>
                        <a:rPr lang="en-US" altLang="ja-JP" sz="2400" i="1" dirty="0">
                          <a:latin typeface="Cambria Math" panose="02040503050406030204" pitchFamily="18" charset="0"/>
                        </a:rPr>
                        <m:t>𝑀</m:t>
                      </m:r>
                      <m:r>
                        <a:rPr lang="en-US" altLang="ja-JP" sz="2400" i="1" baseline="-25000" dirty="0">
                          <a:latin typeface="Cambria Math" panose="02040503050406030204" pitchFamily="18" charset="0"/>
                        </a:rPr>
                        <m:t>2,</m:t>
                      </m:r>
                      <m:r>
                        <a:rPr lang="en-US" altLang="ja-JP" sz="2400" i="1" baseline="-25000" dirty="0">
                          <a:latin typeface="Cambria Math" panose="02040503050406030204" pitchFamily="18" charset="0"/>
                        </a:rPr>
                        <m:t>𝑖</m:t>
                      </m:r>
                      <m:r>
                        <a:rPr lang="en-US" altLang="ja-JP" sz="2400" i="1" dirty="0">
                          <a:latin typeface="Cambria Math" panose="02040503050406030204" pitchFamily="18" charset="0"/>
                        </a:rPr>
                        <m:t>, </m:t>
                      </m:r>
                      <m:r>
                        <a:rPr lang="en-US" altLang="ja-JP" sz="2400" i="1" dirty="0" err="1">
                          <a:latin typeface="Cambria Math" panose="02040503050406030204" pitchFamily="18" charset="0"/>
                        </a:rPr>
                        <m:t>𝑎</m:t>
                      </m:r>
                      <m:r>
                        <a:rPr lang="en-US" altLang="ja-JP" sz="2400" i="1" baseline="-25000" dirty="0" err="1">
                          <a:latin typeface="Cambria Math" panose="02040503050406030204" pitchFamily="18" charset="0"/>
                        </a:rPr>
                        <m:t>𝑖</m:t>
                      </m:r>
                      <m:r>
                        <a:rPr lang="en-US" altLang="ja-JP" sz="2400" i="1" dirty="0">
                          <a:latin typeface="Cambria Math" panose="02040503050406030204" pitchFamily="18" charset="0"/>
                        </a:rPr>
                        <m:t>, </m:t>
                      </m:r>
                      <m:r>
                        <a:rPr lang="en-US" altLang="ja-JP" sz="2400" i="1" dirty="0" err="1">
                          <a:latin typeface="Cambria Math" panose="02040503050406030204" pitchFamily="18" charset="0"/>
                        </a:rPr>
                        <m:t>𝑒</m:t>
                      </m:r>
                      <m:r>
                        <a:rPr lang="en-US" altLang="ja-JP" sz="2400" i="1" baseline="-25000" dirty="0" err="1">
                          <a:latin typeface="Cambria Math" panose="02040503050406030204" pitchFamily="18" charset="0"/>
                        </a:rPr>
                        <m:t>𝑖</m:t>
                      </m:r>
                      <m:r>
                        <a:rPr lang="en-US" altLang="ja-JP" sz="2400" i="1" dirty="0">
                          <a:latin typeface="Cambria Math" panose="02040503050406030204" pitchFamily="18" charset="0"/>
                        </a:rPr>
                        <m:t>, </m:t>
                      </m:r>
                    </m:oMath>
                    <m:oMath xmlns:m="http://schemas.openxmlformats.org/officeDocument/2006/math">
                      <m:r>
                        <a:rPr lang="en-US" altLang="ja-JP" sz="2400" i="1" dirty="0" smtClean="0">
                          <a:latin typeface="Cambria Math" panose="02040503050406030204" pitchFamily="18" charset="0"/>
                        </a:rPr>
                        <m:t>𝑅</m:t>
                      </m:r>
                      <m:r>
                        <a:rPr lang="en-US" altLang="ja-JP" sz="2400" i="1" baseline="-25000" dirty="0">
                          <a:latin typeface="Cambria Math" panose="02040503050406030204" pitchFamily="18" charset="0"/>
                        </a:rPr>
                        <m:t>1,</m:t>
                      </m:r>
                      <m:r>
                        <a:rPr lang="en-US" altLang="ja-JP" sz="2400" i="1" baseline="-25000" dirty="0">
                          <a:latin typeface="Cambria Math" panose="02040503050406030204" pitchFamily="18" charset="0"/>
                        </a:rPr>
                        <m:t>𝑖</m:t>
                      </m:r>
                      <m:r>
                        <a:rPr lang="en-US" altLang="ja-JP" sz="2400" i="1" dirty="0">
                          <a:latin typeface="Cambria Math" panose="02040503050406030204" pitchFamily="18" charset="0"/>
                        </a:rPr>
                        <m:t>, </m:t>
                      </m:r>
                      <m:r>
                        <a:rPr lang="en-US" altLang="ja-JP" sz="2400" i="1" dirty="0">
                          <a:latin typeface="Cambria Math" panose="02040503050406030204" pitchFamily="18" charset="0"/>
                        </a:rPr>
                        <m:t>𝑅</m:t>
                      </m:r>
                      <m:r>
                        <a:rPr lang="en-US" altLang="ja-JP" sz="2400" i="1" baseline="-25000" dirty="0">
                          <a:latin typeface="Cambria Math" panose="02040503050406030204" pitchFamily="18" charset="0"/>
                        </a:rPr>
                        <m:t>2,</m:t>
                      </m:r>
                      <m:r>
                        <a:rPr lang="en-US" altLang="ja-JP" sz="2400" i="1" baseline="-25000" dirty="0">
                          <a:latin typeface="Cambria Math" panose="02040503050406030204" pitchFamily="18" charset="0"/>
                        </a:rPr>
                        <m:t>𝑖</m:t>
                      </m:r>
                      <m:r>
                        <a:rPr lang="en-US" altLang="ja-JP" sz="2400" i="1" dirty="0">
                          <a:latin typeface="Cambria Math" panose="02040503050406030204" pitchFamily="18" charset="0"/>
                        </a:rPr>
                        <m:t>, </m:t>
                      </m:r>
                      <m:r>
                        <a:rPr lang="en-AU" altLang="ja-JP" sz="2400" b="0" i="1" dirty="0" smtClean="0">
                          <a:latin typeface="Cambria Math" panose="02040503050406030204" pitchFamily="18" charset="0"/>
                        </a:rPr>
                        <m:t>𝑡</m:t>
                      </m:r>
                      <m:r>
                        <a:rPr lang="en-US" altLang="ja-JP" sz="2400" i="1" baseline="-25000" dirty="0">
                          <a:latin typeface="Cambria Math" panose="02040503050406030204" pitchFamily="18" charset="0"/>
                        </a:rPr>
                        <m:t>1,</m:t>
                      </m:r>
                      <m:r>
                        <a:rPr lang="en-US" altLang="ja-JP" sz="2400" i="1" baseline="-25000" dirty="0">
                          <a:latin typeface="Cambria Math" panose="02040503050406030204" pitchFamily="18" charset="0"/>
                        </a:rPr>
                        <m:t>𝑖</m:t>
                      </m:r>
                      <m:r>
                        <a:rPr lang="en-US" altLang="ja-JP" sz="2400" i="1" dirty="0">
                          <a:latin typeface="Cambria Math" panose="02040503050406030204" pitchFamily="18" charset="0"/>
                        </a:rPr>
                        <m:t>, </m:t>
                      </m:r>
                      <m:r>
                        <a:rPr lang="en-AU" altLang="ja-JP" sz="2400" b="0" i="1" dirty="0" smtClean="0">
                          <a:latin typeface="Cambria Math" panose="02040503050406030204" pitchFamily="18" charset="0"/>
                        </a:rPr>
                        <m:t>𝑡</m:t>
                      </m:r>
                      <m:r>
                        <a:rPr lang="en-US" altLang="ja-JP" sz="2400" i="1" baseline="-25000" dirty="0">
                          <a:latin typeface="Cambria Math" panose="02040503050406030204" pitchFamily="18" charset="0"/>
                        </a:rPr>
                        <m:t>2,</m:t>
                      </m:r>
                      <m:r>
                        <a:rPr lang="en-US" altLang="ja-JP" sz="2400" i="1" baseline="-25000" dirty="0">
                          <a:latin typeface="Cambria Math" panose="02040503050406030204" pitchFamily="18" charset="0"/>
                        </a:rPr>
                        <m:t>𝑖</m:t>
                      </m:r>
                      <m:r>
                        <a:rPr lang="en-US" altLang="ja-JP" sz="2400" i="1" baseline="-25000" dirty="0">
                          <a:latin typeface="Cambria Math" panose="02040503050406030204" pitchFamily="18" charset="0"/>
                        </a:rPr>
                        <m:t> , </m:t>
                      </m:r>
                    </m:oMath>
                    <m:oMath xmlns:m="http://schemas.openxmlformats.org/officeDocument/2006/math">
                      <m:r>
                        <m:rPr>
                          <m:sty m:val="p"/>
                        </m:rPr>
                        <a:rPr lang="en-US" altLang="ja-JP" sz="2400" i="0" dirty="0">
                          <a:latin typeface="Cambria Math" panose="02040503050406030204" pitchFamily="18" charset="0"/>
                        </a:rPr>
                        <m:t>etc</m:t>
                      </m:r>
                      <m:r>
                        <a:rPr lang="en-US" altLang="ja-JP" sz="2400" i="1" dirty="0">
                          <a:latin typeface="Cambria Math" panose="02040503050406030204" pitchFamily="18" charset="0"/>
                        </a:rPr>
                        <m:t>…</m:t>
                      </m:r>
                    </m:oMath>
                  </m:oMathPara>
                </a14:m>
                <a:endParaRPr lang="en-US" altLang="ja-JP" sz="24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838200" y="4808170"/>
                <a:ext cx="2455278" cy="1561133"/>
              </a:xfrm>
              <a:prstGeom prst="rect">
                <a:avLst/>
              </a:prstGeom>
              <a:blipFill>
                <a:blip r:embed="rId3"/>
                <a:stretch>
                  <a:fillRect l="-1493" t="-2734" r="-1244"/>
                </a:stretch>
              </a:blipFill>
            </p:spPr>
            <p:txBody>
              <a:bodyPr/>
              <a:lstStyle/>
              <a:p>
                <a:r>
                  <a:rPr lang="en-AU">
                    <a:noFill/>
                  </a:rPr>
                  <a:t> </a:t>
                </a:r>
              </a:p>
            </p:txBody>
          </p:sp>
        </mc:Fallback>
      </mc:AlternateContent>
      <p:sp>
        <p:nvSpPr>
          <p:cNvPr id="5" name="テキスト ボックス 4"/>
          <p:cNvSpPr txBox="1"/>
          <p:nvPr/>
        </p:nvSpPr>
        <p:spPr>
          <a:xfrm>
            <a:off x="4899840" y="4808170"/>
            <a:ext cx="2743398" cy="461665"/>
          </a:xfrm>
          <a:prstGeom prst="rect">
            <a:avLst/>
          </a:prstGeom>
          <a:noFill/>
        </p:spPr>
        <p:txBody>
          <a:bodyPr wrap="square" rtlCol="0">
            <a:spAutoFit/>
          </a:bodyPr>
          <a:lstStyle/>
          <a:p>
            <a:r>
              <a:rPr lang="en-US" altLang="ja-JP" sz="2400" u="sng" dirty="0"/>
              <a:t>Common Envelope</a:t>
            </a:r>
          </a:p>
        </p:txBody>
      </p:sp>
      <mc:AlternateContent xmlns:mc="http://schemas.openxmlformats.org/markup-compatibility/2006" xmlns:a14="http://schemas.microsoft.com/office/drawing/2010/main">
        <mc:Choice Requires="a14">
          <p:sp>
            <p:nvSpPr>
              <p:cNvPr id="6" name="テキスト ボックス 5"/>
              <p:cNvSpPr txBox="1"/>
              <p:nvPr/>
            </p:nvSpPr>
            <p:spPr>
              <a:xfrm>
                <a:off x="8787597" y="4808170"/>
                <a:ext cx="2475728" cy="1561133"/>
              </a:xfrm>
              <a:prstGeom prst="rect">
                <a:avLst/>
              </a:prstGeom>
              <a:noFill/>
            </p:spPr>
            <p:txBody>
              <a:bodyPr wrap="square" rtlCol="0">
                <a:spAutoFit/>
              </a:bodyPr>
              <a:lstStyle/>
              <a:p>
                <a:pPr algn="ctr"/>
                <a:r>
                  <a:rPr kumimoji="1" lang="en-US" altLang="ja-JP" sz="2400" u="sng" dirty="0"/>
                  <a:t>Final state</a:t>
                </a:r>
              </a:p>
              <a:p>
                <a:pPr/>
                <a14:m>
                  <m:oMathPara xmlns:m="http://schemas.openxmlformats.org/officeDocument/2006/math">
                    <m:oMathParaPr>
                      <m:jc m:val="centerGroup"/>
                    </m:oMathParaPr>
                    <m:oMath xmlns:m="http://schemas.openxmlformats.org/officeDocument/2006/math">
                      <m:r>
                        <a:rPr lang="en-US" altLang="ja-JP" sz="2400" i="1" dirty="0" smtClean="0">
                          <a:latin typeface="Cambria Math" panose="02040503050406030204" pitchFamily="18" charset="0"/>
                        </a:rPr>
                        <m:t>𝑀</m:t>
                      </m:r>
                      <m:r>
                        <a:rPr lang="en-US" altLang="ja-JP" sz="2400" i="1" baseline="-25000" dirty="0">
                          <a:latin typeface="Cambria Math" panose="02040503050406030204" pitchFamily="18" charset="0"/>
                        </a:rPr>
                        <m:t>1,</m:t>
                      </m:r>
                      <m:r>
                        <a:rPr lang="en-US" altLang="ja-JP" sz="2400" i="1" baseline="-25000" dirty="0">
                          <a:latin typeface="Cambria Math" panose="02040503050406030204" pitchFamily="18" charset="0"/>
                        </a:rPr>
                        <m:t>𝑓</m:t>
                      </m:r>
                      <m:r>
                        <a:rPr lang="en-US" altLang="ja-JP" sz="2400" i="1" dirty="0">
                          <a:latin typeface="Cambria Math" panose="02040503050406030204" pitchFamily="18" charset="0"/>
                        </a:rPr>
                        <m:t>, </m:t>
                      </m:r>
                      <m:r>
                        <a:rPr lang="en-US" altLang="ja-JP" sz="2400" i="1" dirty="0">
                          <a:latin typeface="Cambria Math" panose="02040503050406030204" pitchFamily="18" charset="0"/>
                        </a:rPr>
                        <m:t>𝑀</m:t>
                      </m:r>
                      <m:r>
                        <a:rPr lang="en-US" altLang="ja-JP" sz="2400" i="1" baseline="-25000" dirty="0">
                          <a:latin typeface="Cambria Math" panose="02040503050406030204" pitchFamily="18" charset="0"/>
                        </a:rPr>
                        <m:t>2,</m:t>
                      </m:r>
                      <m:r>
                        <a:rPr lang="en-US" altLang="ja-JP" sz="2400" i="1" baseline="-25000" dirty="0">
                          <a:latin typeface="Cambria Math" panose="02040503050406030204" pitchFamily="18" charset="0"/>
                        </a:rPr>
                        <m:t>𝑓</m:t>
                      </m:r>
                      <m:r>
                        <a:rPr lang="en-US" altLang="ja-JP" sz="2400" i="1" dirty="0">
                          <a:latin typeface="Cambria Math" panose="02040503050406030204" pitchFamily="18" charset="0"/>
                        </a:rPr>
                        <m:t>, </m:t>
                      </m:r>
                      <m:r>
                        <a:rPr lang="en-US" altLang="ja-JP" sz="2400" i="1" dirty="0" err="1">
                          <a:latin typeface="Cambria Math" panose="02040503050406030204" pitchFamily="18" charset="0"/>
                        </a:rPr>
                        <m:t>𝑎</m:t>
                      </m:r>
                      <m:r>
                        <a:rPr lang="en-US" altLang="ja-JP" sz="2400" i="1" baseline="-25000" dirty="0" err="1">
                          <a:latin typeface="Cambria Math" panose="02040503050406030204" pitchFamily="18" charset="0"/>
                        </a:rPr>
                        <m:t>𝑓</m:t>
                      </m:r>
                      <m:r>
                        <a:rPr lang="en-US" altLang="ja-JP" sz="2400" i="1" dirty="0">
                          <a:latin typeface="Cambria Math" panose="02040503050406030204" pitchFamily="18" charset="0"/>
                        </a:rPr>
                        <m:t>, </m:t>
                      </m:r>
                      <m:r>
                        <a:rPr lang="en-US" altLang="ja-JP" sz="2400" i="1" dirty="0" err="1">
                          <a:latin typeface="Cambria Math" panose="02040503050406030204" pitchFamily="18" charset="0"/>
                        </a:rPr>
                        <m:t>𝑒</m:t>
                      </m:r>
                      <m:r>
                        <a:rPr lang="en-US" altLang="ja-JP" sz="2400" i="1" baseline="-25000" dirty="0" err="1">
                          <a:latin typeface="Cambria Math" panose="02040503050406030204" pitchFamily="18" charset="0"/>
                        </a:rPr>
                        <m:t>𝑓</m:t>
                      </m:r>
                      <m:r>
                        <a:rPr lang="en-US" altLang="ja-JP" sz="2400" i="1" dirty="0">
                          <a:latin typeface="Cambria Math" panose="02040503050406030204" pitchFamily="18" charset="0"/>
                        </a:rPr>
                        <m:t>, </m:t>
                      </m:r>
                    </m:oMath>
                    <m:oMath xmlns:m="http://schemas.openxmlformats.org/officeDocument/2006/math">
                      <m:r>
                        <a:rPr lang="en-US" altLang="ja-JP" sz="2400" i="1" dirty="0">
                          <a:latin typeface="Cambria Math" panose="02040503050406030204" pitchFamily="18" charset="0"/>
                        </a:rPr>
                        <m:t>𝑅</m:t>
                      </m:r>
                      <m:r>
                        <a:rPr lang="en-US" altLang="ja-JP" sz="2400" i="1" baseline="-25000" dirty="0">
                          <a:latin typeface="Cambria Math" panose="02040503050406030204" pitchFamily="18" charset="0"/>
                        </a:rPr>
                        <m:t>1,</m:t>
                      </m:r>
                      <m:r>
                        <a:rPr lang="en-US" altLang="ja-JP" sz="2400" i="1" baseline="-25000" dirty="0">
                          <a:latin typeface="Cambria Math" panose="02040503050406030204" pitchFamily="18" charset="0"/>
                        </a:rPr>
                        <m:t>𝑓</m:t>
                      </m:r>
                      <m:r>
                        <a:rPr lang="en-US" altLang="ja-JP" sz="2400" i="1" dirty="0">
                          <a:latin typeface="Cambria Math" panose="02040503050406030204" pitchFamily="18" charset="0"/>
                        </a:rPr>
                        <m:t>, </m:t>
                      </m:r>
                      <m:r>
                        <a:rPr lang="en-US" altLang="ja-JP" sz="2400" i="1" dirty="0">
                          <a:latin typeface="Cambria Math" panose="02040503050406030204" pitchFamily="18" charset="0"/>
                        </a:rPr>
                        <m:t>𝑅</m:t>
                      </m:r>
                      <m:r>
                        <a:rPr lang="en-US" altLang="ja-JP" sz="2400" i="1" baseline="-25000" dirty="0">
                          <a:latin typeface="Cambria Math" panose="02040503050406030204" pitchFamily="18" charset="0"/>
                        </a:rPr>
                        <m:t>2,</m:t>
                      </m:r>
                      <m:r>
                        <a:rPr lang="en-US" altLang="ja-JP" sz="2400" i="1" baseline="-25000" dirty="0">
                          <a:latin typeface="Cambria Math" panose="02040503050406030204" pitchFamily="18" charset="0"/>
                        </a:rPr>
                        <m:t>𝑓</m:t>
                      </m:r>
                      <m:r>
                        <a:rPr lang="en-US" altLang="ja-JP" sz="2400" i="1" dirty="0">
                          <a:latin typeface="Cambria Math" panose="02040503050406030204" pitchFamily="18" charset="0"/>
                        </a:rPr>
                        <m:t>, </m:t>
                      </m:r>
                      <m:r>
                        <a:rPr lang="en-AU" altLang="ja-JP" sz="2400" b="0" i="1" dirty="0" smtClean="0">
                          <a:latin typeface="Cambria Math" panose="02040503050406030204" pitchFamily="18" charset="0"/>
                        </a:rPr>
                        <m:t>𝑡</m:t>
                      </m:r>
                      <m:r>
                        <a:rPr lang="en-US" altLang="ja-JP" sz="2400" i="1" baseline="-25000" dirty="0">
                          <a:latin typeface="Cambria Math" panose="02040503050406030204" pitchFamily="18" charset="0"/>
                        </a:rPr>
                        <m:t>1,</m:t>
                      </m:r>
                      <m:r>
                        <a:rPr lang="en-US" altLang="ja-JP" sz="2400" i="1" baseline="-25000" dirty="0">
                          <a:latin typeface="Cambria Math" panose="02040503050406030204" pitchFamily="18" charset="0"/>
                        </a:rPr>
                        <m:t>𝑓</m:t>
                      </m:r>
                      <m:r>
                        <a:rPr lang="en-US" altLang="ja-JP" sz="2400" i="1" dirty="0">
                          <a:latin typeface="Cambria Math" panose="02040503050406030204" pitchFamily="18" charset="0"/>
                        </a:rPr>
                        <m:t>, </m:t>
                      </m:r>
                      <m:r>
                        <a:rPr lang="en-AU" altLang="ja-JP" sz="2400" b="0" i="1" dirty="0" smtClean="0">
                          <a:latin typeface="Cambria Math" panose="02040503050406030204" pitchFamily="18" charset="0"/>
                        </a:rPr>
                        <m:t>𝑡</m:t>
                      </m:r>
                      <m:r>
                        <a:rPr lang="en-US" altLang="ja-JP" sz="2400" i="1" baseline="-25000" dirty="0">
                          <a:latin typeface="Cambria Math" panose="02040503050406030204" pitchFamily="18" charset="0"/>
                        </a:rPr>
                        <m:t>2,</m:t>
                      </m:r>
                      <m:r>
                        <a:rPr lang="en-US" altLang="ja-JP" sz="2400" i="1" baseline="-25000" dirty="0">
                          <a:latin typeface="Cambria Math" panose="02040503050406030204" pitchFamily="18" charset="0"/>
                        </a:rPr>
                        <m:t>𝑓</m:t>
                      </m:r>
                      <m:r>
                        <a:rPr lang="en-US" altLang="ja-JP" sz="2400" i="1" baseline="-25000" dirty="0">
                          <a:latin typeface="Cambria Math" panose="02040503050406030204" pitchFamily="18" charset="0"/>
                        </a:rPr>
                        <m:t> , </m:t>
                      </m:r>
                    </m:oMath>
                    <m:oMath xmlns:m="http://schemas.openxmlformats.org/officeDocument/2006/math">
                      <m:r>
                        <m:rPr>
                          <m:sty m:val="p"/>
                        </m:rPr>
                        <a:rPr lang="en-US" altLang="ja-JP" sz="2400" i="0" dirty="0">
                          <a:latin typeface="Cambria Math" panose="02040503050406030204" pitchFamily="18" charset="0"/>
                        </a:rPr>
                        <m:t>etc</m:t>
                      </m:r>
                      <m:r>
                        <a:rPr lang="en-US" altLang="ja-JP" sz="2400" i="1" dirty="0">
                          <a:latin typeface="Cambria Math" panose="02040503050406030204" pitchFamily="18" charset="0"/>
                        </a:rPr>
                        <m:t>…</m:t>
                      </m:r>
                    </m:oMath>
                  </m:oMathPara>
                </a14:m>
                <a:endParaRPr lang="en-US" altLang="ja-JP" sz="2400" dirty="0"/>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8787597" y="4808170"/>
                <a:ext cx="2475728" cy="1561133"/>
              </a:xfrm>
              <a:prstGeom prst="rect">
                <a:avLst/>
              </a:prstGeom>
              <a:blipFill>
                <a:blip r:embed="rId4"/>
                <a:stretch>
                  <a:fillRect l="-739" t="-2734" r="-739"/>
                </a:stretch>
              </a:blipFill>
            </p:spPr>
            <p:txBody>
              <a:bodyPr/>
              <a:lstStyle/>
              <a:p>
                <a:r>
                  <a:rPr lang="en-AU">
                    <a:noFill/>
                  </a:rPr>
                  <a:t> </a:t>
                </a:r>
              </a:p>
            </p:txBody>
          </p:sp>
        </mc:Fallback>
      </mc:AlternateContent>
      <p:sp>
        <p:nvSpPr>
          <p:cNvPr id="10" name="山形 9"/>
          <p:cNvSpPr/>
          <p:nvPr/>
        </p:nvSpPr>
        <p:spPr>
          <a:xfrm>
            <a:off x="3955543" y="2775901"/>
            <a:ext cx="302043" cy="648072"/>
          </a:xfrm>
          <a:prstGeom prst="chevron">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5" name="山形 14"/>
          <p:cNvSpPr/>
          <p:nvPr/>
        </p:nvSpPr>
        <p:spPr>
          <a:xfrm>
            <a:off x="8190060" y="2775901"/>
            <a:ext cx="302043" cy="648072"/>
          </a:xfrm>
          <a:prstGeom prst="chevron">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テキスト ボックス 19"/>
          <p:cNvSpPr txBox="1"/>
          <p:nvPr/>
        </p:nvSpPr>
        <p:spPr>
          <a:xfrm>
            <a:off x="2732387" y="2184791"/>
            <a:ext cx="1622721" cy="369332"/>
          </a:xfrm>
          <a:prstGeom prst="rect">
            <a:avLst/>
          </a:prstGeom>
          <a:noFill/>
        </p:spPr>
        <p:txBody>
          <a:bodyPr wrap="square" rtlCol="0">
            <a:spAutoFit/>
          </a:bodyPr>
          <a:lstStyle/>
          <a:p>
            <a:r>
              <a:rPr kumimoji="1" lang="en-US" altLang="ja-JP" dirty="0">
                <a:solidFill>
                  <a:schemeClr val="accent1">
                    <a:lumMod val="75000"/>
                  </a:schemeClr>
                </a:solidFill>
                <a:latin typeface="Arial Rounded MT Bold" panose="020F0704030504030204" pitchFamily="34" charset="0"/>
              </a:rPr>
              <a:t>companion</a:t>
            </a:r>
            <a:endParaRPr kumimoji="1" lang="ja-JP" altLang="en-US" dirty="0">
              <a:solidFill>
                <a:schemeClr val="accent1">
                  <a:lumMod val="75000"/>
                </a:schemeClr>
              </a:solidFill>
              <a:latin typeface="Arial Rounded MT Bold" panose="020F0704030504030204" pitchFamily="34" charset="0"/>
            </a:endParaRPr>
          </a:p>
        </p:txBody>
      </p:sp>
      <p:cxnSp>
        <p:nvCxnSpPr>
          <p:cNvPr id="21" name="直線矢印コネクタ 20"/>
          <p:cNvCxnSpPr>
            <a:cxnSpLocks/>
          </p:cNvCxnSpPr>
          <p:nvPr/>
        </p:nvCxnSpPr>
        <p:spPr>
          <a:xfrm flipH="1">
            <a:off x="3128080" y="2574007"/>
            <a:ext cx="330796" cy="326568"/>
          </a:xfrm>
          <a:prstGeom prst="straightConnector1">
            <a:avLst/>
          </a:prstGeom>
          <a:ln w="5715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1378931" y="4200834"/>
            <a:ext cx="1749148" cy="0"/>
          </a:xfrm>
          <a:prstGeom prst="straightConnector1">
            <a:avLst/>
          </a:prstGeom>
          <a:ln w="57150">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1571028" y="4343293"/>
            <a:ext cx="1395264" cy="369332"/>
          </a:xfrm>
          <a:prstGeom prst="rect">
            <a:avLst/>
          </a:prstGeom>
          <a:noFill/>
        </p:spPr>
        <p:txBody>
          <a:bodyPr wrap="square" rtlCol="0">
            <a:spAutoFit/>
          </a:bodyPr>
          <a:lstStyle/>
          <a:p>
            <a:r>
              <a:rPr kumimoji="1" lang="en-US" altLang="ja-JP" dirty="0">
                <a:solidFill>
                  <a:srgbClr val="00B050"/>
                </a:solidFill>
                <a:latin typeface="Arial Rounded MT Bold" panose="020F0704030504030204" pitchFamily="34" charset="0"/>
              </a:rPr>
              <a:t>separation</a:t>
            </a:r>
            <a:endParaRPr kumimoji="1" lang="ja-JP" altLang="en-US" dirty="0">
              <a:solidFill>
                <a:srgbClr val="00B050"/>
              </a:solidFill>
              <a:latin typeface="Arial Rounded MT Bold" panose="020F0704030504030204" pitchFamily="34" charset="0"/>
            </a:endParaRPr>
          </a:p>
        </p:txBody>
      </p:sp>
      <p:sp>
        <p:nvSpPr>
          <p:cNvPr id="35" name="テキスト ボックス 34"/>
          <p:cNvSpPr txBox="1"/>
          <p:nvPr/>
        </p:nvSpPr>
        <p:spPr>
          <a:xfrm>
            <a:off x="8291006" y="2073213"/>
            <a:ext cx="1609704" cy="369332"/>
          </a:xfrm>
          <a:prstGeom prst="rect">
            <a:avLst/>
          </a:prstGeom>
          <a:noFill/>
        </p:spPr>
        <p:txBody>
          <a:bodyPr wrap="square" rtlCol="0">
            <a:spAutoFit/>
          </a:bodyPr>
          <a:lstStyle/>
          <a:p>
            <a:r>
              <a:rPr kumimoji="1" lang="en-US" altLang="ja-JP" dirty="0">
                <a:solidFill>
                  <a:srgbClr val="FF0000"/>
                </a:solidFill>
                <a:latin typeface="Arial Rounded MT Bold" panose="020F0704030504030204" pitchFamily="34" charset="0"/>
              </a:rPr>
              <a:t>Donor core</a:t>
            </a:r>
            <a:endParaRPr kumimoji="1" lang="ja-JP" altLang="en-US" dirty="0">
              <a:solidFill>
                <a:srgbClr val="FF0000"/>
              </a:solidFill>
              <a:latin typeface="Arial Rounded MT Bold" panose="020F0704030504030204" pitchFamily="34" charset="0"/>
            </a:endParaRPr>
          </a:p>
        </p:txBody>
      </p:sp>
      <p:cxnSp>
        <p:nvCxnSpPr>
          <p:cNvPr id="36" name="直線矢印コネクタ 35"/>
          <p:cNvCxnSpPr>
            <a:cxnSpLocks/>
            <a:stCxn id="35" idx="2"/>
          </p:cNvCxnSpPr>
          <p:nvPr/>
        </p:nvCxnSpPr>
        <p:spPr>
          <a:xfrm>
            <a:off x="9095858" y="2442545"/>
            <a:ext cx="476431" cy="48125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a:cxnSpLocks/>
          </p:cNvCxnSpPr>
          <p:nvPr/>
        </p:nvCxnSpPr>
        <p:spPr>
          <a:xfrm>
            <a:off x="9703488" y="3848722"/>
            <a:ext cx="570732" cy="0"/>
          </a:xfrm>
          <a:prstGeom prst="straightConnector1">
            <a:avLst/>
          </a:prstGeom>
          <a:ln w="57150">
            <a:solidFill>
              <a:srgbClr val="00B05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9334073" y="4049274"/>
            <a:ext cx="1395264" cy="369332"/>
          </a:xfrm>
          <a:prstGeom prst="rect">
            <a:avLst/>
          </a:prstGeom>
          <a:noFill/>
        </p:spPr>
        <p:txBody>
          <a:bodyPr wrap="square" rtlCol="0">
            <a:spAutoFit/>
          </a:bodyPr>
          <a:lstStyle/>
          <a:p>
            <a:r>
              <a:rPr kumimoji="1" lang="en-US" altLang="ja-JP" dirty="0">
                <a:solidFill>
                  <a:srgbClr val="00B050"/>
                </a:solidFill>
                <a:latin typeface="Arial Rounded MT Bold" panose="020F0704030504030204" pitchFamily="34" charset="0"/>
              </a:rPr>
              <a:t>separation</a:t>
            </a:r>
            <a:endParaRPr kumimoji="1" lang="ja-JP" altLang="en-US" dirty="0">
              <a:solidFill>
                <a:srgbClr val="00B050"/>
              </a:solidFill>
              <a:latin typeface="Arial Rounded MT Bold" panose="020F0704030504030204" pitchFamily="34" charset="0"/>
            </a:endParaRPr>
          </a:p>
        </p:txBody>
      </p:sp>
      <p:sp>
        <p:nvSpPr>
          <p:cNvPr id="26" name="円/楕円 3">
            <a:extLst>
              <a:ext uri="{FF2B5EF4-FFF2-40B4-BE49-F238E27FC236}">
                <a16:creationId xmlns:a16="http://schemas.microsoft.com/office/drawing/2014/main" id="{BE4973D3-2369-4292-A065-E104CC66AB4F}"/>
              </a:ext>
            </a:extLst>
          </p:cNvPr>
          <p:cNvSpPr/>
          <p:nvPr/>
        </p:nvSpPr>
        <p:spPr>
          <a:xfrm>
            <a:off x="391823" y="2218680"/>
            <a:ext cx="1861682" cy="1861682"/>
          </a:xfrm>
          <a:prstGeom prst="ellipse">
            <a:avLst/>
          </a:prstGeom>
          <a:gradFill flip="none" rotWithShape="1">
            <a:gsLst>
              <a:gs pos="10000">
                <a:schemeClr val="accent4">
                  <a:lumMod val="60000"/>
                  <a:lumOff val="40000"/>
                </a:schemeClr>
              </a:gs>
              <a:gs pos="72000">
                <a:srgbClr val="FF0000"/>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bg1"/>
                </a:solidFill>
              </a:rPr>
              <a:t>donor</a:t>
            </a:r>
            <a:endParaRPr kumimoji="1" lang="ja-JP" altLang="en-US" dirty="0">
              <a:solidFill>
                <a:schemeClr val="bg1"/>
              </a:solidFill>
            </a:endParaRPr>
          </a:p>
        </p:txBody>
      </p:sp>
      <p:grpSp>
        <p:nvGrpSpPr>
          <p:cNvPr id="29" name="Group 28">
            <a:extLst>
              <a:ext uri="{FF2B5EF4-FFF2-40B4-BE49-F238E27FC236}">
                <a16:creationId xmlns:a16="http://schemas.microsoft.com/office/drawing/2014/main" id="{39385C96-57B5-4657-B4D3-E9C10390706A}"/>
              </a:ext>
            </a:extLst>
          </p:cNvPr>
          <p:cNvGrpSpPr/>
          <p:nvPr/>
        </p:nvGrpSpPr>
        <p:grpSpPr>
          <a:xfrm>
            <a:off x="4709609" y="2253697"/>
            <a:ext cx="2933629" cy="1653769"/>
            <a:chOff x="712025" y="3557020"/>
            <a:chExt cx="2115024" cy="1192298"/>
          </a:xfrm>
        </p:grpSpPr>
        <p:sp>
          <p:nvSpPr>
            <p:cNvPr id="30" name="Oval 29">
              <a:extLst>
                <a:ext uri="{FF2B5EF4-FFF2-40B4-BE49-F238E27FC236}">
                  <a16:creationId xmlns:a16="http://schemas.microsoft.com/office/drawing/2014/main" id="{9E27B6DA-BCEE-4241-BA15-371DF53A4271}"/>
                </a:ext>
              </a:extLst>
            </p:cNvPr>
            <p:cNvSpPr/>
            <p:nvPr/>
          </p:nvSpPr>
          <p:spPr>
            <a:xfrm>
              <a:off x="767956" y="3557020"/>
              <a:ext cx="2059093" cy="1192298"/>
            </a:xfrm>
            <a:prstGeom prst="ellipse">
              <a:avLst/>
            </a:prstGeom>
            <a:gradFill flip="none" rotWithShape="1">
              <a:gsLst>
                <a:gs pos="10000">
                  <a:schemeClr val="accent4">
                    <a:lumMod val="60000"/>
                    <a:lumOff val="40000"/>
                  </a:schemeClr>
                </a:gs>
                <a:gs pos="51000">
                  <a:srgbClr val="FF0000"/>
                </a:gs>
                <a:gs pos="100000">
                  <a:srgbClr val="FF0000"/>
                </a:gs>
              </a:gsLst>
              <a:path path="circle">
                <a:fillToRect l="50000" t="50000" r="50000" b="50000"/>
              </a:path>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dirty="0"/>
            </a:p>
          </p:txBody>
        </p:sp>
        <p:sp>
          <p:nvSpPr>
            <p:cNvPr id="31" name="Oval 30">
              <a:extLst>
                <a:ext uri="{FF2B5EF4-FFF2-40B4-BE49-F238E27FC236}">
                  <a16:creationId xmlns:a16="http://schemas.microsoft.com/office/drawing/2014/main" id="{590A7EEF-B9E6-405C-A93E-E5B6C169F646}"/>
                </a:ext>
              </a:extLst>
            </p:cNvPr>
            <p:cNvSpPr/>
            <p:nvPr/>
          </p:nvSpPr>
          <p:spPr>
            <a:xfrm>
              <a:off x="2060101" y="4084655"/>
              <a:ext cx="127907" cy="127907"/>
            </a:xfrm>
            <a:prstGeom prst="ellipse">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a:p>
          </p:txBody>
        </p:sp>
        <p:sp>
          <p:nvSpPr>
            <p:cNvPr id="32" name="Oval 31">
              <a:extLst>
                <a:ext uri="{FF2B5EF4-FFF2-40B4-BE49-F238E27FC236}">
                  <a16:creationId xmlns:a16="http://schemas.microsoft.com/office/drawing/2014/main" id="{BD2282E1-1ED7-45FB-8031-961A3E870153}"/>
                </a:ext>
              </a:extLst>
            </p:cNvPr>
            <p:cNvSpPr/>
            <p:nvPr/>
          </p:nvSpPr>
          <p:spPr>
            <a:xfrm>
              <a:off x="1559340" y="4062133"/>
              <a:ext cx="187303" cy="187303"/>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a:p>
          </p:txBody>
        </p:sp>
        <p:sp>
          <p:nvSpPr>
            <p:cNvPr id="33" name="Arc 32">
              <a:extLst>
                <a:ext uri="{FF2B5EF4-FFF2-40B4-BE49-F238E27FC236}">
                  <a16:creationId xmlns:a16="http://schemas.microsoft.com/office/drawing/2014/main" id="{A8ADA832-7D92-42E8-92E7-10229E8CAF0D}"/>
                </a:ext>
              </a:extLst>
            </p:cNvPr>
            <p:cNvSpPr/>
            <p:nvPr/>
          </p:nvSpPr>
          <p:spPr>
            <a:xfrm flipH="1">
              <a:off x="712025" y="3746157"/>
              <a:ext cx="1418069" cy="918482"/>
            </a:xfrm>
            <a:prstGeom prst="arc">
              <a:avLst>
                <a:gd name="adj1" fmla="val 11306591"/>
                <a:gd name="adj2" fmla="val 20363268"/>
              </a:avLst>
            </a:prstGeom>
            <a:noFill/>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a:p>
          </p:txBody>
        </p:sp>
        <p:sp>
          <p:nvSpPr>
            <p:cNvPr id="34" name="Arc 33">
              <a:extLst>
                <a:ext uri="{FF2B5EF4-FFF2-40B4-BE49-F238E27FC236}">
                  <a16:creationId xmlns:a16="http://schemas.microsoft.com/office/drawing/2014/main" id="{93BAB92E-AA2D-48D3-B36F-B95FCDC217EB}"/>
                </a:ext>
              </a:extLst>
            </p:cNvPr>
            <p:cNvSpPr/>
            <p:nvPr/>
          </p:nvSpPr>
          <p:spPr>
            <a:xfrm rot="10476614" flipH="1">
              <a:off x="1664547" y="3958599"/>
              <a:ext cx="518240" cy="463045"/>
            </a:xfrm>
            <a:prstGeom prst="arc">
              <a:avLst>
                <a:gd name="adj1" fmla="val 11306591"/>
                <a:gd name="adj2" fmla="val 18980234"/>
              </a:avLst>
            </a:prstGeom>
            <a:noFill/>
            <a:ln w="1905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a:p>
          </p:txBody>
        </p:sp>
      </p:grpSp>
      <p:sp>
        <p:nvSpPr>
          <p:cNvPr id="37" name="Oval 36">
            <a:extLst>
              <a:ext uri="{FF2B5EF4-FFF2-40B4-BE49-F238E27FC236}">
                <a16:creationId xmlns:a16="http://schemas.microsoft.com/office/drawing/2014/main" id="{A3384677-3924-4E0D-A99C-CE467ACE6042}"/>
              </a:ext>
            </a:extLst>
          </p:cNvPr>
          <p:cNvSpPr/>
          <p:nvPr/>
        </p:nvSpPr>
        <p:spPr>
          <a:xfrm>
            <a:off x="10129820" y="3000173"/>
            <a:ext cx="177412" cy="177413"/>
          </a:xfrm>
          <a:prstGeom prst="ellipse">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a:p>
        </p:txBody>
      </p:sp>
      <p:sp>
        <p:nvSpPr>
          <p:cNvPr id="40" name="Oval 39">
            <a:extLst>
              <a:ext uri="{FF2B5EF4-FFF2-40B4-BE49-F238E27FC236}">
                <a16:creationId xmlns:a16="http://schemas.microsoft.com/office/drawing/2014/main" id="{B6E96A24-5B8C-4F2F-BA68-4BEFFD3A704B}"/>
              </a:ext>
            </a:extLst>
          </p:cNvPr>
          <p:cNvSpPr/>
          <p:nvPr/>
        </p:nvSpPr>
        <p:spPr>
          <a:xfrm>
            <a:off x="9640913" y="2969272"/>
            <a:ext cx="259797" cy="259797"/>
          </a:xfrm>
          <a:prstGeom prst="ellips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a:p>
        </p:txBody>
      </p:sp>
      <p:sp>
        <p:nvSpPr>
          <p:cNvPr id="41" name="Oval 40">
            <a:extLst>
              <a:ext uri="{FF2B5EF4-FFF2-40B4-BE49-F238E27FC236}">
                <a16:creationId xmlns:a16="http://schemas.microsoft.com/office/drawing/2014/main" id="{DBC7F811-1B54-4F6E-97E9-6C695E3F3794}"/>
              </a:ext>
            </a:extLst>
          </p:cNvPr>
          <p:cNvSpPr/>
          <p:nvPr/>
        </p:nvSpPr>
        <p:spPr>
          <a:xfrm>
            <a:off x="2869035" y="3084209"/>
            <a:ext cx="177412" cy="177413"/>
          </a:xfrm>
          <a:prstGeom prst="ellipse">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a:p>
        </p:txBody>
      </p:sp>
      <p:sp>
        <p:nvSpPr>
          <p:cNvPr id="44" name="テキスト ボックス 19">
            <a:extLst>
              <a:ext uri="{FF2B5EF4-FFF2-40B4-BE49-F238E27FC236}">
                <a16:creationId xmlns:a16="http://schemas.microsoft.com/office/drawing/2014/main" id="{48DA1751-1A65-4C99-83CF-42DFB7299D51}"/>
              </a:ext>
            </a:extLst>
          </p:cNvPr>
          <p:cNvSpPr txBox="1"/>
          <p:nvPr/>
        </p:nvSpPr>
        <p:spPr>
          <a:xfrm>
            <a:off x="10025461" y="2208018"/>
            <a:ext cx="1622721" cy="369332"/>
          </a:xfrm>
          <a:prstGeom prst="rect">
            <a:avLst/>
          </a:prstGeom>
          <a:noFill/>
        </p:spPr>
        <p:txBody>
          <a:bodyPr wrap="square" rtlCol="0">
            <a:spAutoFit/>
          </a:bodyPr>
          <a:lstStyle/>
          <a:p>
            <a:r>
              <a:rPr kumimoji="1" lang="en-US" altLang="ja-JP" dirty="0">
                <a:solidFill>
                  <a:schemeClr val="accent1">
                    <a:lumMod val="75000"/>
                  </a:schemeClr>
                </a:solidFill>
                <a:latin typeface="Arial Rounded MT Bold" panose="020F0704030504030204" pitchFamily="34" charset="0"/>
              </a:rPr>
              <a:t>companion</a:t>
            </a:r>
            <a:endParaRPr kumimoji="1" lang="ja-JP" altLang="en-US" dirty="0">
              <a:solidFill>
                <a:schemeClr val="accent1">
                  <a:lumMod val="75000"/>
                </a:schemeClr>
              </a:solidFill>
              <a:latin typeface="Arial Rounded MT Bold" panose="020F0704030504030204" pitchFamily="34" charset="0"/>
            </a:endParaRPr>
          </a:p>
        </p:txBody>
      </p:sp>
      <p:cxnSp>
        <p:nvCxnSpPr>
          <p:cNvPr id="45" name="直線矢印コネクタ 20">
            <a:extLst>
              <a:ext uri="{FF2B5EF4-FFF2-40B4-BE49-F238E27FC236}">
                <a16:creationId xmlns:a16="http://schemas.microsoft.com/office/drawing/2014/main" id="{DFBB50E3-E145-4CAD-9F68-C966265F241C}"/>
              </a:ext>
            </a:extLst>
          </p:cNvPr>
          <p:cNvCxnSpPr>
            <a:cxnSpLocks/>
          </p:cNvCxnSpPr>
          <p:nvPr/>
        </p:nvCxnSpPr>
        <p:spPr>
          <a:xfrm flipH="1">
            <a:off x="10421154" y="2597234"/>
            <a:ext cx="330796" cy="326568"/>
          </a:xfrm>
          <a:prstGeom prst="straightConnector1">
            <a:avLst/>
          </a:prstGeom>
          <a:ln w="5715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924355A-8BF8-4837-A37D-12933CA9D990}"/>
              </a:ext>
            </a:extLst>
          </p:cNvPr>
          <p:cNvSpPr txBox="1"/>
          <p:nvPr/>
        </p:nvSpPr>
        <p:spPr>
          <a:xfrm>
            <a:off x="3788737" y="5831985"/>
            <a:ext cx="4614525" cy="707886"/>
          </a:xfrm>
          <a:prstGeom prst="rect">
            <a:avLst/>
          </a:prstGeom>
          <a:noFill/>
        </p:spPr>
        <p:txBody>
          <a:bodyPr wrap="square" rtlCol="0">
            <a:spAutoFit/>
          </a:bodyPr>
          <a:lstStyle/>
          <a:p>
            <a:r>
              <a:rPr lang="en-AU" sz="2000" dirty="0">
                <a:solidFill>
                  <a:srgbClr val="FF0000"/>
                </a:solidFill>
                <a:latin typeface="+mj-lt"/>
              </a:rPr>
              <a:t>Some sort of parameterization is often applied to predict the final state</a:t>
            </a:r>
          </a:p>
        </p:txBody>
      </p:sp>
      <p:sp>
        <p:nvSpPr>
          <p:cNvPr id="38" name="円/楕円 6">
            <a:extLst>
              <a:ext uri="{FF2B5EF4-FFF2-40B4-BE49-F238E27FC236}">
                <a16:creationId xmlns:a16="http://schemas.microsoft.com/office/drawing/2014/main" id="{42D54BB8-F0F6-441F-9FAC-5DE834E3E8DC}"/>
              </a:ext>
            </a:extLst>
          </p:cNvPr>
          <p:cNvSpPr/>
          <p:nvPr/>
        </p:nvSpPr>
        <p:spPr>
          <a:xfrm>
            <a:off x="10181310" y="5245905"/>
            <a:ext cx="479687" cy="435824"/>
          </a:xfrm>
          <a:prstGeom prst="ellipse">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1462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p:cNvSpPr>
            <a:spLocks noGrp="1"/>
          </p:cNvSpPr>
          <p:nvPr>
            <p:ph idx="1"/>
          </p:nvPr>
        </p:nvSpPr>
        <p:spPr>
          <a:xfrm>
            <a:off x="1981200" y="980729"/>
            <a:ext cx="8229600" cy="648072"/>
          </a:xfrm>
        </p:spPr>
        <p:txBody>
          <a:bodyPr/>
          <a:lstStyle/>
          <a:p>
            <a:r>
              <a:rPr kumimoji="1" lang="en-US" altLang="ja-JP" dirty="0"/>
              <a:t>“α-formalism” </a:t>
            </a:r>
            <a:r>
              <a:rPr kumimoji="1" lang="en-US" altLang="ja-JP" dirty="0">
                <a:ea typeface="Batang" panose="02030600000101010101" pitchFamily="18" charset="-127"/>
              </a:rPr>
              <a:t>(</a:t>
            </a:r>
            <a:r>
              <a:rPr kumimoji="1" lang="en-US" altLang="ja-JP" dirty="0" err="1">
                <a:ea typeface="Batang" panose="02030600000101010101" pitchFamily="18" charset="-127"/>
              </a:rPr>
              <a:t>Webbink</a:t>
            </a:r>
            <a:r>
              <a:rPr kumimoji="1" lang="en-US" altLang="ja-JP" dirty="0">
                <a:ea typeface="Batang" panose="02030600000101010101" pitchFamily="18" charset="-127"/>
              </a:rPr>
              <a:t> 1984)</a:t>
            </a:r>
            <a:endParaRPr kumimoji="1" lang="ja-JP" altLang="en-US" dirty="0">
              <a:ea typeface="Batang" panose="02030600000101010101" pitchFamily="18" charset="-127"/>
            </a:endParaRPr>
          </a:p>
        </p:txBody>
      </p:sp>
      <p:sp>
        <p:nvSpPr>
          <p:cNvPr id="3" name="タイトル 2"/>
          <p:cNvSpPr>
            <a:spLocks noGrp="1"/>
          </p:cNvSpPr>
          <p:nvPr>
            <p:ph type="title"/>
          </p:nvPr>
        </p:nvSpPr>
        <p:spPr>
          <a:xfrm>
            <a:off x="1981200" y="44624"/>
            <a:ext cx="8229600" cy="1143000"/>
          </a:xfrm>
        </p:spPr>
        <p:txBody>
          <a:bodyPr/>
          <a:lstStyle/>
          <a:p>
            <a:r>
              <a:rPr lang="en-US" altLang="ja-JP" dirty="0"/>
              <a:t>Energy formalism</a:t>
            </a:r>
            <a:endParaRPr kumimoji="1" lang="ja-JP" altLang="en-US" dirty="0"/>
          </a:p>
        </p:txBody>
      </p:sp>
      <mc:AlternateContent xmlns:mc="http://schemas.openxmlformats.org/markup-compatibility/2006" xmlns:a14="http://schemas.microsoft.com/office/drawing/2010/main">
        <mc:Choice Requires="a14">
          <p:sp>
            <p:nvSpPr>
              <p:cNvPr id="4" name="テキスト ボックス 3"/>
              <p:cNvSpPr txBox="1"/>
              <p:nvPr/>
            </p:nvSpPr>
            <p:spPr>
              <a:xfrm>
                <a:off x="3791744" y="1507432"/>
                <a:ext cx="4467762" cy="769441"/>
              </a:xfrm>
              <a:prstGeom prst="rect">
                <a:avLst/>
              </a:prstGeom>
              <a:ln w="57150">
                <a:solidFill>
                  <a:srgbClr val="FF0000"/>
                </a:solidFill>
              </a:ln>
            </p:spPr>
            <p:style>
              <a:lnRef idx="2">
                <a:schemeClr val="accent1"/>
              </a:lnRef>
              <a:fillRef idx="1">
                <a:schemeClr val="lt1"/>
              </a:fillRef>
              <a:effectRef idx="0">
                <a:schemeClr val="accent1"/>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ja-JP" sz="4400" i="1">
                              <a:latin typeface="Cambria Math" panose="02040503050406030204" pitchFamily="18" charset="0"/>
                            </a:rPr>
                          </m:ctrlPr>
                        </m:sSubPr>
                        <m:e>
                          <m:r>
                            <a:rPr lang="en-US" altLang="ja-JP" sz="4400" i="1">
                              <a:latin typeface="Cambria Math"/>
                            </a:rPr>
                            <m:t>𝐸</m:t>
                          </m:r>
                        </m:e>
                        <m:sub>
                          <m:r>
                            <m:rPr>
                              <m:sty m:val="p"/>
                            </m:rPr>
                            <a:rPr lang="en-US" altLang="ja-JP" sz="4400" i="0">
                              <a:latin typeface="Cambria Math"/>
                            </a:rPr>
                            <m:t>env</m:t>
                          </m:r>
                        </m:sub>
                      </m:sSub>
                      <m:r>
                        <a:rPr kumimoji="1" lang="en-US" altLang="ja-JP" sz="4400" i="1">
                          <a:latin typeface="Cambria Math"/>
                        </a:rPr>
                        <m:t>=</m:t>
                      </m:r>
                      <m:sSub>
                        <m:sSubPr>
                          <m:ctrlPr>
                            <a:rPr kumimoji="1" lang="en-US" altLang="ja-JP" sz="4400" i="1">
                              <a:latin typeface="Cambria Math" panose="02040503050406030204" pitchFamily="18" charset="0"/>
                            </a:rPr>
                          </m:ctrlPr>
                        </m:sSubPr>
                        <m:e>
                          <m:r>
                            <a:rPr kumimoji="1" lang="ja-JP" altLang="en-US" sz="4400" i="1">
                              <a:latin typeface="Cambria Math"/>
                            </a:rPr>
                            <m:t>𝛼</m:t>
                          </m:r>
                        </m:e>
                        <m:sub>
                          <m:r>
                            <m:rPr>
                              <m:sty m:val="p"/>
                            </m:rPr>
                            <a:rPr kumimoji="1" lang="en-US" altLang="ja-JP" sz="4400" i="0">
                              <a:latin typeface="Cambria Math"/>
                            </a:rPr>
                            <m:t>CE</m:t>
                          </m:r>
                        </m:sub>
                      </m:sSub>
                      <m:r>
                        <a:rPr kumimoji="1" lang="en-US" altLang="ja-JP" sz="4400" i="1">
                          <a:latin typeface="Cambria Math"/>
                          <a:ea typeface="Cambria Math"/>
                        </a:rPr>
                        <m:t>∆</m:t>
                      </m:r>
                      <m:sSub>
                        <m:sSubPr>
                          <m:ctrlPr>
                            <a:rPr kumimoji="1" lang="en-US" altLang="ja-JP" sz="4400" i="1">
                              <a:latin typeface="Cambria Math" panose="02040503050406030204" pitchFamily="18" charset="0"/>
                              <a:ea typeface="Cambria Math"/>
                            </a:rPr>
                          </m:ctrlPr>
                        </m:sSubPr>
                        <m:e>
                          <m:r>
                            <a:rPr kumimoji="1" lang="en-US" altLang="ja-JP" sz="4400" i="1">
                              <a:latin typeface="Cambria Math"/>
                              <a:ea typeface="Cambria Math"/>
                            </a:rPr>
                            <m:t>𝐸</m:t>
                          </m:r>
                        </m:e>
                        <m:sub>
                          <m:r>
                            <m:rPr>
                              <m:sty m:val="p"/>
                            </m:rPr>
                            <a:rPr kumimoji="1" lang="en-US" altLang="ja-JP" sz="4400" i="0">
                              <a:latin typeface="Cambria Math"/>
                              <a:ea typeface="Cambria Math"/>
                            </a:rPr>
                            <m:t>orb</m:t>
                          </m:r>
                        </m:sub>
                      </m:sSub>
                    </m:oMath>
                  </m:oMathPara>
                </a14:m>
                <a:endParaRPr kumimoji="1" lang="ja-JP" altLang="en-US" sz="4400" dirty="0"/>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3791744" y="1507432"/>
                <a:ext cx="4467762" cy="769441"/>
              </a:xfrm>
              <a:prstGeom prst="rect">
                <a:avLst/>
              </a:prstGeom>
              <a:blipFill>
                <a:blip r:embed="rId2"/>
                <a:stretch>
                  <a:fillRect/>
                </a:stretch>
              </a:blipFill>
              <a:ln w="57150">
                <a:solidFill>
                  <a:srgbClr val="FF0000"/>
                </a:solidFill>
              </a:ln>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5" name="テキスト ボックス 4"/>
              <p:cNvSpPr txBox="1"/>
              <p:nvPr/>
            </p:nvSpPr>
            <p:spPr>
              <a:xfrm>
                <a:off x="2351585" y="2420888"/>
                <a:ext cx="6511783" cy="89030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ja-JP" altLang="en-US" sz="2400" i="1">
                          <a:latin typeface="Cambria Math"/>
                        </a:rPr>
                        <m:t>∆</m:t>
                      </m:r>
                      <m:sSub>
                        <m:sSubPr>
                          <m:ctrlPr>
                            <a:rPr kumimoji="1" lang="en-US" altLang="ja-JP" sz="2400" i="1">
                              <a:latin typeface="Cambria Math" panose="02040503050406030204" pitchFamily="18" charset="0"/>
                            </a:rPr>
                          </m:ctrlPr>
                        </m:sSubPr>
                        <m:e>
                          <m:r>
                            <a:rPr kumimoji="1" lang="en-US" altLang="ja-JP" sz="2400" i="1">
                              <a:latin typeface="Cambria Math"/>
                            </a:rPr>
                            <m:t>𝐸</m:t>
                          </m:r>
                        </m:e>
                        <m:sub>
                          <m:r>
                            <m:rPr>
                              <m:sty m:val="p"/>
                            </m:rPr>
                            <a:rPr kumimoji="1" lang="en-US" altLang="ja-JP" sz="2400" i="0">
                              <a:latin typeface="Cambria Math"/>
                            </a:rPr>
                            <m:t>orb</m:t>
                          </m:r>
                        </m:sub>
                      </m:sSub>
                      <m:r>
                        <a:rPr kumimoji="1" lang="en-US" altLang="ja-JP" sz="2400" i="1">
                          <a:latin typeface="Cambria Math"/>
                        </a:rPr>
                        <m:t>=</m:t>
                      </m:r>
                      <m:sSub>
                        <m:sSubPr>
                          <m:ctrlPr>
                            <a:rPr kumimoji="1" lang="en-US" altLang="ja-JP" sz="2400" i="1">
                              <a:latin typeface="Cambria Math" panose="02040503050406030204" pitchFamily="18" charset="0"/>
                            </a:rPr>
                          </m:ctrlPr>
                        </m:sSubPr>
                        <m:e>
                          <m:r>
                            <a:rPr kumimoji="1" lang="en-US" altLang="ja-JP" sz="2400" i="1">
                              <a:latin typeface="Cambria Math"/>
                            </a:rPr>
                            <m:t>𝐸</m:t>
                          </m:r>
                        </m:e>
                        <m:sub>
                          <m:r>
                            <m:rPr>
                              <m:sty m:val="p"/>
                            </m:rPr>
                            <a:rPr kumimoji="1" lang="en-US" altLang="ja-JP" sz="2400" i="0">
                              <a:latin typeface="Cambria Math"/>
                            </a:rPr>
                            <m:t>orb</m:t>
                          </m:r>
                          <m:r>
                            <a:rPr kumimoji="1" lang="en-US" altLang="ja-JP" sz="2400" i="0">
                              <a:latin typeface="Cambria Math"/>
                            </a:rPr>
                            <m:t>,</m:t>
                          </m:r>
                          <m:r>
                            <m:rPr>
                              <m:sty m:val="p"/>
                            </m:rPr>
                            <a:rPr kumimoji="1" lang="en-US" altLang="ja-JP" sz="2400" i="0">
                              <a:latin typeface="Cambria Math"/>
                            </a:rPr>
                            <m:t>i</m:t>
                          </m:r>
                        </m:sub>
                      </m:sSub>
                      <m:r>
                        <a:rPr kumimoji="1" lang="en-US" altLang="ja-JP" sz="2400" i="1">
                          <a:latin typeface="Cambria Math"/>
                        </a:rPr>
                        <m:t>−</m:t>
                      </m:r>
                      <m:sSub>
                        <m:sSubPr>
                          <m:ctrlPr>
                            <a:rPr kumimoji="1" lang="en-US" altLang="ja-JP" sz="2400" i="1">
                              <a:latin typeface="Cambria Math" panose="02040503050406030204" pitchFamily="18" charset="0"/>
                            </a:rPr>
                          </m:ctrlPr>
                        </m:sSubPr>
                        <m:e>
                          <m:r>
                            <a:rPr kumimoji="1" lang="en-US" altLang="ja-JP" sz="2400" i="1">
                              <a:latin typeface="Cambria Math"/>
                            </a:rPr>
                            <m:t>𝐸</m:t>
                          </m:r>
                        </m:e>
                        <m:sub>
                          <m:r>
                            <m:rPr>
                              <m:sty m:val="p"/>
                            </m:rPr>
                            <a:rPr kumimoji="1" lang="en-US" altLang="ja-JP" sz="2400" i="0">
                              <a:latin typeface="Cambria Math"/>
                            </a:rPr>
                            <m:t>orb</m:t>
                          </m:r>
                          <m:r>
                            <a:rPr kumimoji="1" lang="en-US" altLang="ja-JP" sz="2400" i="0">
                              <a:latin typeface="Cambria Math"/>
                            </a:rPr>
                            <m:t>,</m:t>
                          </m:r>
                          <m:r>
                            <m:rPr>
                              <m:sty m:val="p"/>
                            </m:rPr>
                            <a:rPr kumimoji="1" lang="en-US" altLang="ja-JP" sz="2400" i="0">
                              <a:latin typeface="Cambria Math"/>
                            </a:rPr>
                            <m:t>f</m:t>
                          </m:r>
                        </m:sub>
                      </m:sSub>
                      <m:r>
                        <a:rPr kumimoji="1" lang="en-US" altLang="ja-JP" sz="2400" i="1">
                          <a:latin typeface="Cambria Math"/>
                        </a:rPr>
                        <m:t>=−</m:t>
                      </m:r>
                      <m:f>
                        <m:fPr>
                          <m:ctrlPr>
                            <a:rPr kumimoji="1" lang="en-US" altLang="ja-JP" sz="2400" i="1">
                              <a:latin typeface="Cambria Math" panose="02040503050406030204" pitchFamily="18" charset="0"/>
                            </a:rPr>
                          </m:ctrlPr>
                        </m:fPr>
                        <m:num>
                          <m:r>
                            <a:rPr kumimoji="1" lang="en-US" altLang="ja-JP" sz="2400" i="1">
                              <a:latin typeface="Cambria Math"/>
                            </a:rPr>
                            <m:t>𝐺</m:t>
                          </m:r>
                          <m:sSub>
                            <m:sSubPr>
                              <m:ctrlPr>
                                <a:rPr kumimoji="1" lang="en-US" altLang="ja-JP" sz="2400" i="1">
                                  <a:latin typeface="Cambria Math" panose="02040503050406030204" pitchFamily="18" charset="0"/>
                                </a:rPr>
                              </m:ctrlPr>
                            </m:sSubPr>
                            <m:e>
                              <m:r>
                                <a:rPr kumimoji="1" lang="en-US" altLang="ja-JP" sz="2400" i="1">
                                  <a:latin typeface="Cambria Math"/>
                                </a:rPr>
                                <m:t>𝑚</m:t>
                              </m:r>
                            </m:e>
                            <m:sub>
                              <m:r>
                                <a:rPr kumimoji="1" lang="en-US" altLang="ja-JP" sz="2400" i="1">
                                  <a:latin typeface="Cambria Math"/>
                                </a:rPr>
                                <m:t>1</m:t>
                              </m:r>
                            </m:sub>
                          </m:sSub>
                          <m:sSub>
                            <m:sSubPr>
                              <m:ctrlPr>
                                <a:rPr kumimoji="1" lang="en-US" altLang="ja-JP" sz="2400" i="1">
                                  <a:latin typeface="Cambria Math" panose="02040503050406030204" pitchFamily="18" charset="0"/>
                                </a:rPr>
                              </m:ctrlPr>
                            </m:sSubPr>
                            <m:e>
                              <m:r>
                                <a:rPr kumimoji="1" lang="en-US" altLang="ja-JP" sz="2400" i="1">
                                  <a:latin typeface="Cambria Math"/>
                                </a:rPr>
                                <m:t>𝑚</m:t>
                              </m:r>
                            </m:e>
                            <m:sub>
                              <m:r>
                                <a:rPr kumimoji="1" lang="en-US" altLang="ja-JP" sz="2400" i="1">
                                  <a:latin typeface="Cambria Math"/>
                                </a:rPr>
                                <m:t>2</m:t>
                              </m:r>
                            </m:sub>
                          </m:sSub>
                        </m:num>
                        <m:den>
                          <m:r>
                            <a:rPr kumimoji="1" lang="en-US" altLang="ja-JP" sz="2400" i="1">
                              <a:latin typeface="Cambria Math"/>
                            </a:rPr>
                            <m:t>2</m:t>
                          </m:r>
                          <m:sSub>
                            <m:sSubPr>
                              <m:ctrlPr>
                                <a:rPr kumimoji="1" lang="en-US" altLang="ja-JP" sz="2400" i="1">
                                  <a:latin typeface="Cambria Math" panose="02040503050406030204" pitchFamily="18" charset="0"/>
                                </a:rPr>
                              </m:ctrlPr>
                            </m:sSubPr>
                            <m:e>
                              <m:r>
                                <a:rPr kumimoji="1" lang="en-US" altLang="ja-JP" sz="2400" i="1">
                                  <a:latin typeface="Cambria Math"/>
                                </a:rPr>
                                <m:t>𝑎</m:t>
                              </m:r>
                            </m:e>
                            <m:sub>
                              <m:r>
                                <a:rPr kumimoji="1" lang="en-US" altLang="ja-JP" sz="2400" i="1">
                                  <a:latin typeface="Cambria Math"/>
                                </a:rPr>
                                <m:t>𝑖</m:t>
                              </m:r>
                            </m:sub>
                          </m:sSub>
                        </m:den>
                      </m:f>
                      <m:r>
                        <a:rPr kumimoji="1" lang="en-US" altLang="ja-JP" sz="2400" i="1">
                          <a:latin typeface="Cambria Math"/>
                        </a:rPr>
                        <m:t>+</m:t>
                      </m:r>
                      <m:f>
                        <m:fPr>
                          <m:ctrlPr>
                            <a:rPr kumimoji="1" lang="en-US" altLang="ja-JP" sz="2400" i="1">
                              <a:latin typeface="Cambria Math" panose="02040503050406030204" pitchFamily="18" charset="0"/>
                            </a:rPr>
                          </m:ctrlPr>
                        </m:fPr>
                        <m:num>
                          <m:r>
                            <a:rPr kumimoji="1" lang="en-US" altLang="ja-JP" sz="2400" i="1">
                              <a:latin typeface="Cambria Math"/>
                            </a:rPr>
                            <m:t>𝐺</m:t>
                          </m:r>
                          <m:sSub>
                            <m:sSubPr>
                              <m:ctrlPr>
                                <a:rPr kumimoji="1" lang="en-US" altLang="ja-JP" sz="2400" i="1">
                                  <a:latin typeface="Cambria Math" panose="02040503050406030204" pitchFamily="18" charset="0"/>
                                </a:rPr>
                              </m:ctrlPr>
                            </m:sSubPr>
                            <m:e>
                              <m:r>
                                <a:rPr kumimoji="1" lang="en-US" altLang="ja-JP" sz="2400" i="1">
                                  <a:latin typeface="Cambria Math"/>
                                </a:rPr>
                                <m:t>𝑚</m:t>
                              </m:r>
                            </m:e>
                            <m:sub>
                              <m:r>
                                <a:rPr kumimoji="1" lang="en-US" altLang="ja-JP" sz="2400" i="1">
                                  <a:latin typeface="Cambria Math"/>
                                </a:rPr>
                                <m:t>1,</m:t>
                              </m:r>
                              <m:r>
                                <a:rPr kumimoji="1" lang="en-US" altLang="ja-JP" sz="2400" i="1">
                                  <a:latin typeface="Cambria Math"/>
                                </a:rPr>
                                <m:t>𝑐</m:t>
                              </m:r>
                            </m:sub>
                          </m:sSub>
                          <m:sSub>
                            <m:sSubPr>
                              <m:ctrlPr>
                                <a:rPr kumimoji="1" lang="en-US" altLang="ja-JP" sz="2400" i="1">
                                  <a:latin typeface="Cambria Math" panose="02040503050406030204" pitchFamily="18" charset="0"/>
                                </a:rPr>
                              </m:ctrlPr>
                            </m:sSubPr>
                            <m:e>
                              <m:r>
                                <a:rPr kumimoji="1" lang="en-US" altLang="ja-JP" sz="2400" i="1">
                                  <a:latin typeface="Cambria Math"/>
                                </a:rPr>
                                <m:t>𝑚</m:t>
                              </m:r>
                            </m:e>
                            <m:sub>
                              <m:r>
                                <a:rPr kumimoji="1" lang="en-US" altLang="ja-JP" sz="2400" i="1">
                                  <a:latin typeface="Cambria Math"/>
                                </a:rPr>
                                <m:t>2</m:t>
                              </m:r>
                            </m:sub>
                          </m:sSub>
                        </m:num>
                        <m:den>
                          <m:r>
                            <a:rPr kumimoji="1" lang="en-US" altLang="ja-JP" sz="2400" i="1">
                              <a:latin typeface="Cambria Math"/>
                            </a:rPr>
                            <m:t>2</m:t>
                          </m:r>
                          <m:sSub>
                            <m:sSubPr>
                              <m:ctrlPr>
                                <a:rPr kumimoji="1" lang="en-US" altLang="ja-JP" sz="2400" i="1">
                                  <a:latin typeface="Cambria Math" panose="02040503050406030204" pitchFamily="18" charset="0"/>
                                </a:rPr>
                              </m:ctrlPr>
                            </m:sSubPr>
                            <m:e>
                              <m:r>
                                <a:rPr kumimoji="1" lang="en-US" altLang="ja-JP" sz="2400" i="1">
                                  <a:latin typeface="Cambria Math"/>
                                </a:rPr>
                                <m:t>𝑎</m:t>
                              </m:r>
                            </m:e>
                            <m:sub>
                              <m:r>
                                <a:rPr kumimoji="1" lang="en-US" altLang="ja-JP" sz="2400" i="1">
                                  <a:latin typeface="Cambria Math"/>
                                </a:rPr>
                                <m:t>𝑓</m:t>
                              </m:r>
                            </m:sub>
                          </m:sSub>
                        </m:den>
                      </m:f>
                    </m:oMath>
                  </m:oMathPara>
                </a14:m>
                <a:endParaRPr kumimoji="1" lang="ja-JP" altLang="en-US" sz="2400" dirty="0"/>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2351585" y="2420888"/>
                <a:ext cx="6511783" cy="890308"/>
              </a:xfrm>
              <a:prstGeom prst="rect">
                <a:avLst/>
              </a:prstGeom>
              <a:blipFill>
                <a:blip r:embed="rId3"/>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0" name="正方形/長方形 9"/>
              <p:cNvSpPr/>
              <p:nvPr/>
            </p:nvSpPr>
            <p:spPr>
              <a:xfrm>
                <a:off x="2063049" y="5958037"/>
                <a:ext cx="4447564" cy="513282"/>
              </a:xfrm>
              <a:prstGeom prst="rect">
                <a:avLst/>
              </a:prstGeom>
              <a:solidFill>
                <a:schemeClr val="bg1"/>
              </a:solidFill>
            </p:spPr>
            <p:txBody>
              <a:bodyPr wrap="none">
                <a:spAutoFit/>
              </a:bodyPr>
              <a:lstStyle/>
              <a:p>
                <a14:m>
                  <m:oMath xmlns:m="http://schemas.openxmlformats.org/officeDocument/2006/math">
                    <m:sSub>
                      <m:sSubPr>
                        <m:ctrlPr>
                          <a:rPr lang="en-US" altLang="ja-JP" sz="2800" i="1">
                            <a:latin typeface="Cambria Math" panose="02040503050406030204" pitchFamily="18" charset="0"/>
                          </a:rPr>
                        </m:ctrlPr>
                      </m:sSubPr>
                      <m:e>
                        <m:r>
                          <a:rPr lang="en-US" altLang="ja-JP" sz="2800" i="1">
                            <a:latin typeface="Cambria Math"/>
                          </a:rPr>
                          <m:t>𝐸</m:t>
                        </m:r>
                      </m:e>
                      <m:sub>
                        <m:r>
                          <m:rPr>
                            <m:sty m:val="p"/>
                          </m:rPr>
                          <a:rPr lang="en-US" altLang="ja-JP" sz="2800" i="0">
                            <a:latin typeface="Cambria Math"/>
                          </a:rPr>
                          <m:t>env</m:t>
                        </m:r>
                      </m:sub>
                    </m:sSub>
                  </m:oMath>
                </a14:m>
                <a:r>
                  <a:rPr lang="en-US" altLang="ja-JP" sz="2000" dirty="0"/>
                  <a:t>: binding energy of the envelope</a:t>
                </a:r>
                <a:endParaRPr lang="ja-JP" altLang="en-US" sz="2000" dirty="0"/>
              </a:p>
            </p:txBody>
          </p:sp>
        </mc:Choice>
        <mc:Fallback xmlns="">
          <p:sp>
            <p:nvSpPr>
              <p:cNvPr id="10" name="正方形/長方形 9"/>
              <p:cNvSpPr>
                <a:spLocks noRot="1" noChangeAspect="1" noMove="1" noResize="1" noEditPoints="1" noAdjustHandles="1" noChangeArrowheads="1" noChangeShapeType="1" noTextEdit="1"/>
              </p:cNvSpPr>
              <p:nvPr/>
            </p:nvSpPr>
            <p:spPr>
              <a:xfrm>
                <a:off x="2063049" y="5958037"/>
                <a:ext cx="4447564" cy="513282"/>
              </a:xfrm>
              <a:prstGeom prst="rect">
                <a:avLst/>
              </a:prstGeom>
              <a:blipFill>
                <a:blip r:embed="rId4"/>
                <a:stretch>
                  <a:fillRect r="-685" b="-15294"/>
                </a:stretch>
              </a:blipFill>
            </p:spPr>
            <p:txBody>
              <a:bodyPr/>
              <a:lstStyle/>
              <a:p>
                <a:r>
                  <a:rPr lang="ja-JP" altLang="en-US">
                    <a:noFill/>
                  </a:rPr>
                  <a:t> </a:t>
                </a:r>
              </a:p>
            </p:txBody>
          </p:sp>
        </mc:Fallback>
      </mc:AlternateContent>
      <p:sp>
        <p:nvSpPr>
          <p:cNvPr id="11" name="円/楕円 10"/>
          <p:cNvSpPr/>
          <p:nvPr/>
        </p:nvSpPr>
        <p:spPr>
          <a:xfrm>
            <a:off x="2634886" y="3325930"/>
            <a:ext cx="1759255" cy="1759255"/>
          </a:xfrm>
          <a:prstGeom prst="ellipse">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4087430" y="3884678"/>
            <a:ext cx="613420" cy="6134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1922279" y="3483911"/>
            <a:ext cx="1443289" cy="144328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6" name="テキスト ボックス 15"/>
              <p:cNvSpPr txBox="1"/>
              <p:nvPr/>
            </p:nvSpPr>
            <p:spPr>
              <a:xfrm>
                <a:off x="4124032" y="3964994"/>
                <a:ext cx="60087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000" i="1">
                              <a:latin typeface="Cambria Math" panose="02040503050406030204" pitchFamily="18" charset="0"/>
                            </a:rPr>
                          </m:ctrlPr>
                        </m:sSubPr>
                        <m:e>
                          <m:r>
                            <a:rPr kumimoji="1" lang="en-US" altLang="ja-JP" sz="2000" i="1">
                              <a:latin typeface="Cambria Math"/>
                            </a:rPr>
                            <m:t>𝑚</m:t>
                          </m:r>
                        </m:e>
                        <m:sub>
                          <m:r>
                            <a:rPr kumimoji="1" lang="en-US" altLang="ja-JP" sz="2000" i="1">
                              <a:latin typeface="Cambria Math"/>
                            </a:rPr>
                            <m:t>2</m:t>
                          </m:r>
                        </m:sub>
                      </m:sSub>
                    </m:oMath>
                  </m:oMathPara>
                </a14:m>
                <a:endParaRPr kumimoji="1" lang="ja-JP" altLang="en-US" dirty="0"/>
              </a:p>
            </p:txBody>
          </p:sp>
        </mc:Choice>
        <mc:Fallback xmlns="">
          <p:sp>
            <p:nvSpPr>
              <p:cNvPr id="16" name="テキスト ボックス 15"/>
              <p:cNvSpPr txBox="1">
                <a:spLocks noRot="1" noChangeAspect="1" noMove="1" noResize="1" noEditPoints="1" noAdjustHandles="1" noChangeArrowheads="1" noChangeShapeType="1" noTextEdit="1"/>
              </p:cNvSpPr>
              <p:nvPr/>
            </p:nvSpPr>
            <p:spPr>
              <a:xfrm>
                <a:off x="4124032" y="3964994"/>
                <a:ext cx="600870" cy="400110"/>
              </a:xfrm>
              <a:prstGeom prst="rect">
                <a:avLst/>
              </a:prstGeom>
              <a:blipFill>
                <a:blip r:embed="rId6"/>
                <a:stretch>
                  <a:fillRect b="-3030"/>
                </a:stretch>
              </a:blipFill>
            </p:spPr>
            <p:txBody>
              <a:bodyPr/>
              <a:lstStyle/>
              <a:p>
                <a:r>
                  <a:rPr lang="en-AU">
                    <a:noFill/>
                  </a:rPr>
                  <a:t> </a:t>
                </a:r>
              </a:p>
            </p:txBody>
          </p:sp>
        </mc:Fallback>
      </mc:AlternateContent>
      <p:cxnSp>
        <p:nvCxnSpPr>
          <p:cNvPr id="18" name="直線矢印コネクタ 17"/>
          <p:cNvCxnSpPr>
            <a:stCxn id="11" idx="1"/>
            <a:endCxn id="11" idx="5"/>
          </p:cNvCxnSpPr>
          <p:nvPr/>
        </p:nvCxnSpPr>
        <p:spPr>
          <a:xfrm>
            <a:off x="2892523" y="3583567"/>
            <a:ext cx="1243981" cy="1243981"/>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テキスト ボックス 18"/>
              <p:cNvSpPr txBox="1"/>
              <p:nvPr/>
            </p:nvSpPr>
            <p:spPr>
              <a:xfrm>
                <a:off x="3345275" y="3786669"/>
                <a:ext cx="54014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i="1">
                              <a:latin typeface="Cambria Math" panose="02040503050406030204" pitchFamily="18" charset="0"/>
                            </a:rPr>
                          </m:ctrlPr>
                        </m:sSubPr>
                        <m:e>
                          <m:r>
                            <a:rPr kumimoji="1" lang="en-US" altLang="ja-JP" sz="2400" i="1">
                              <a:latin typeface="Cambria Math"/>
                            </a:rPr>
                            <m:t>𝑎</m:t>
                          </m:r>
                        </m:e>
                        <m:sub>
                          <m:r>
                            <a:rPr kumimoji="1" lang="en-US" altLang="ja-JP" sz="2400" i="1">
                              <a:latin typeface="Cambria Math"/>
                            </a:rPr>
                            <m:t>𝑖</m:t>
                          </m:r>
                        </m:sub>
                      </m:sSub>
                    </m:oMath>
                  </m:oMathPara>
                </a14:m>
                <a:endParaRPr kumimoji="1" lang="ja-JP" altLang="en-US" dirty="0"/>
              </a:p>
            </p:txBody>
          </p:sp>
        </mc:Choice>
        <mc:Fallback xmlns="">
          <p:sp>
            <p:nvSpPr>
              <p:cNvPr id="19" name="テキスト ボックス 18"/>
              <p:cNvSpPr txBox="1">
                <a:spLocks noRot="1" noChangeAspect="1" noMove="1" noResize="1" noEditPoints="1" noAdjustHandles="1" noChangeArrowheads="1" noChangeShapeType="1" noTextEdit="1"/>
              </p:cNvSpPr>
              <p:nvPr/>
            </p:nvSpPr>
            <p:spPr>
              <a:xfrm>
                <a:off x="3345275" y="3786669"/>
                <a:ext cx="540148" cy="461665"/>
              </a:xfrm>
              <a:prstGeom prst="rect">
                <a:avLst/>
              </a:prstGeom>
              <a:blipFill>
                <a:blip r:embed="rId7"/>
                <a:stretch>
                  <a:fillRect b="-5263"/>
                </a:stretch>
              </a:blipFill>
            </p:spPr>
            <p:txBody>
              <a:bodyPr/>
              <a:lstStyle/>
              <a:p>
                <a:r>
                  <a:rPr lang="ja-JP" altLang="en-US">
                    <a:noFill/>
                  </a:rPr>
                  <a:t> </a:t>
                </a:r>
              </a:p>
            </p:txBody>
          </p:sp>
        </mc:Fallback>
      </mc:AlternateContent>
      <p:sp>
        <p:nvSpPr>
          <p:cNvPr id="20" name="円/楕円 19"/>
          <p:cNvSpPr/>
          <p:nvPr/>
        </p:nvSpPr>
        <p:spPr>
          <a:xfrm>
            <a:off x="8048077" y="3567616"/>
            <a:ext cx="1275881" cy="1275881"/>
          </a:xfrm>
          <a:prstGeom prst="ellipse">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7832701" y="3933056"/>
            <a:ext cx="479626" cy="47962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3" name="テキスト ボックス 22"/>
              <p:cNvSpPr txBox="1"/>
              <p:nvPr/>
            </p:nvSpPr>
            <p:spPr>
              <a:xfrm>
                <a:off x="7720686" y="3921486"/>
                <a:ext cx="733919" cy="41351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000" i="1" smtClean="0">
                              <a:solidFill>
                                <a:schemeClr val="bg1"/>
                              </a:solidFill>
                              <a:latin typeface="Cambria Math" panose="02040503050406030204" pitchFamily="18" charset="0"/>
                            </a:rPr>
                          </m:ctrlPr>
                        </m:sSubPr>
                        <m:e>
                          <m:r>
                            <a:rPr kumimoji="1" lang="en-US" altLang="ja-JP" sz="2000" i="1">
                              <a:solidFill>
                                <a:schemeClr val="bg1"/>
                              </a:solidFill>
                              <a:latin typeface="Cambria Math"/>
                            </a:rPr>
                            <m:t>𝑚</m:t>
                          </m:r>
                        </m:e>
                        <m:sub>
                          <m:r>
                            <a:rPr kumimoji="1" lang="en-US" altLang="ja-JP" sz="2000" i="1">
                              <a:solidFill>
                                <a:schemeClr val="bg1"/>
                              </a:solidFill>
                              <a:latin typeface="Cambria Math"/>
                            </a:rPr>
                            <m:t>1,</m:t>
                          </m:r>
                          <m:r>
                            <a:rPr kumimoji="1" lang="en-US" altLang="ja-JP" sz="2000" i="1">
                              <a:solidFill>
                                <a:schemeClr val="bg1"/>
                              </a:solidFill>
                              <a:latin typeface="Cambria Math"/>
                            </a:rPr>
                            <m:t>𝑐</m:t>
                          </m:r>
                        </m:sub>
                      </m:sSub>
                    </m:oMath>
                  </m:oMathPara>
                </a14:m>
                <a:endParaRPr kumimoji="1" lang="ja-JP" altLang="en-US" sz="2000" dirty="0"/>
              </a:p>
            </p:txBody>
          </p:sp>
        </mc:Choice>
        <mc:Fallback xmlns="">
          <p:sp>
            <p:nvSpPr>
              <p:cNvPr id="23" name="テキスト ボックス 22"/>
              <p:cNvSpPr txBox="1">
                <a:spLocks noRot="1" noChangeAspect="1" noMove="1" noResize="1" noEditPoints="1" noAdjustHandles="1" noChangeArrowheads="1" noChangeShapeType="1" noTextEdit="1"/>
              </p:cNvSpPr>
              <p:nvPr/>
            </p:nvSpPr>
            <p:spPr>
              <a:xfrm>
                <a:off x="7720686" y="3921486"/>
                <a:ext cx="733919" cy="413511"/>
              </a:xfrm>
              <a:prstGeom prst="rect">
                <a:avLst/>
              </a:prstGeom>
              <a:blipFill>
                <a:blip r:embed="rId8"/>
                <a:stretch>
                  <a:fillRect/>
                </a:stretch>
              </a:blipFill>
            </p:spPr>
            <p:txBody>
              <a:bodyPr/>
              <a:lstStyle/>
              <a:p>
                <a:r>
                  <a:rPr lang="ja-JP" altLang="en-US">
                    <a:noFill/>
                  </a:rPr>
                  <a:t> </a:t>
                </a:r>
              </a:p>
            </p:txBody>
          </p:sp>
        </mc:Fallback>
      </mc:AlternateContent>
      <p:cxnSp>
        <p:nvCxnSpPr>
          <p:cNvPr id="25" name="直線矢印コネクタ 24"/>
          <p:cNvCxnSpPr>
            <a:stCxn id="20" idx="1"/>
            <a:endCxn id="20" idx="5"/>
          </p:cNvCxnSpPr>
          <p:nvPr/>
        </p:nvCxnSpPr>
        <p:spPr>
          <a:xfrm>
            <a:off x="8234925" y="3754464"/>
            <a:ext cx="902185" cy="90218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テキスト ボックス 25"/>
              <p:cNvSpPr txBox="1"/>
              <p:nvPr/>
            </p:nvSpPr>
            <p:spPr>
              <a:xfrm>
                <a:off x="8536860" y="3815557"/>
                <a:ext cx="575927" cy="49128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400" i="1">
                              <a:latin typeface="Cambria Math" panose="02040503050406030204" pitchFamily="18" charset="0"/>
                            </a:rPr>
                          </m:ctrlPr>
                        </m:sSubPr>
                        <m:e>
                          <m:r>
                            <a:rPr kumimoji="1" lang="en-US" altLang="ja-JP" sz="2400" i="1">
                              <a:latin typeface="Cambria Math"/>
                            </a:rPr>
                            <m:t>𝑎</m:t>
                          </m:r>
                        </m:e>
                        <m:sub>
                          <m:r>
                            <a:rPr kumimoji="1" lang="en-US" altLang="ja-JP" sz="2400" i="1">
                              <a:latin typeface="Cambria Math"/>
                            </a:rPr>
                            <m:t>𝑓</m:t>
                          </m:r>
                        </m:sub>
                      </m:sSub>
                    </m:oMath>
                  </m:oMathPara>
                </a14:m>
                <a:endParaRPr kumimoji="1" lang="ja-JP" altLang="en-US" dirty="0"/>
              </a:p>
            </p:txBody>
          </p:sp>
        </mc:Choice>
        <mc:Fallback xmlns="">
          <p:sp>
            <p:nvSpPr>
              <p:cNvPr id="26" name="テキスト ボックス 25"/>
              <p:cNvSpPr txBox="1">
                <a:spLocks noRot="1" noChangeAspect="1" noMove="1" noResize="1" noEditPoints="1" noAdjustHandles="1" noChangeArrowheads="1" noChangeShapeType="1" noTextEdit="1"/>
              </p:cNvSpPr>
              <p:nvPr/>
            </p:nvSpPr>
            <p:spPr>
              <a:xfrm>
                <a:off x="8536860" y="3815557"/>
                <a:ext cx="575927" cy="491288"/>
              </a:xfrm>
              <a:prstGeom prst="rect">
                <a:avLst/>
              </a:prstGeom>
              <a:blipFill>
                <a:blip r:embed="rId9"/>
                <a:stretch>
                  <a:fillRect b="-11111"/>
                </a:stretch>
              </a:blipFill>
            </p:spPr>
            <p:txBody>
              <a:bodyPr/>
              <a:lstStyle/>
              <a:p>
                <a:r>
                  <a:rPr lang="ja-JP" altLang="en-US">
                    <a:noFill/>
                  </a:rPr>
                  <a:t> </a:t>
                </a:r>
              </a:p>
            </p:txBody>
          </p:sp>
        </mc:Fallback>
      </mc:AlternateContent>
      <p:sp>
        <p:nvSpPr>
          <p:cNvPr id="27" name="円/楕円 26"/>
          <p:cNvSpPr/>
          <p:nvPr/>
        </p:nvSpPr>
        <p:spPr>
          <a:xfrm>
            <a:off x="8986920" y="3884678"/>
            <a:ext cx="613420" cy="6134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28" name="テキスト ボックス 27"/>
              <p:cNvSpPr txBox="1"/>
              <p:nvPr/>
            </p:nvSpPr>
            <p:spPr>
              <a:xfrm>
                <a:off x="9023522" y="3964994"/>
                <a:ext cx="60087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000" i="1">
                              <a:latin typeface="Cambria Math" panose="02040503050406030204" pitchFamily="18" charset="0"/>
                            </a:rPr>
                          </m:ctrlPr>
                        </m:sSubPr>
                        <m:e>
                          <m:r>
                            <a:rPr kumimoji="1" lang="en-US" altLang="ja-JP" sz="2000" i="1">
                              <a:latin typeface="Cambria Math"/>
                            </a:rPr>
                            <m:t>𝑚</m:t>
                          </m:r>
                        </m:e>
                        <m:sub>
                          <m:r>
                            <a:rPr kumimoji="1" lang="en-US" altLang="ja-JP" sz="2000" i="1">
                              <a:latin typeface="Cambria Math"/>
                            </a:rPr>
                            <m:t>2</m:t>
                          </m:r>
                        </m:sub>
                      </m:sSub>
                    </m:oMath>
                  </m:oMathPara>
                </a14:m>
                <a:endParaRPr kumimoji="1" lang="ja-JP" altLang="en-US" dirty="0"/>
              </a:p>
            </p:txBody>
          </p:sp>
        </mc:Choice>
        <mc:Fallback xmlns="">
          <p:sp>
            <p:nvSpPr>
              <p:cNvPr id="28" name="テキスト ボックス 27"/>
              <p:cNvSpPr txBox="1">
                <a:spLocks noRot="1" noChangeAspect="1" noMove="1" noResize="1" noEditPoints="1" noAdjustHandles="1" noChangeArrowheads="1" noChangeShapeType="1" noTextEdit="1"/>
              </p:cNvSpPr>
              <p:nvPr/>
            </p:nvSpPr>
            <p:spPr>
              <a:xfrm>
                <a:off x="9023522" y="3964994"/>
                <a:ext cx="600870" cy="400110"/>
              </a:xfrm>
              <a:prstGeom prst="rect">
                <a:avLst/>
              </a:prstGeom>
              <a:blipFill>
                <a:blip r:embed="rId10"/>
                <a:stretch>
                  <a:fillRect b="-3030"/>
                </a:stretch>
              </a:blipFill>
            </p:spPr>
            <p:txBody>
              <a:bodyPr/>
              <a:lstStyle/>
              <a:p>
                <a:r>
                  <a:rPr lang="en-AU">
                    <a:noFill/>
                  </a:rPr>
                  <a:t> </a:t>
                </a:r>
              </a:p>
            </p:txBody>
          </p:sp>
        </mc:Fallback>
      </mc:AlternateContent>
      <p:sp>
        <p:nvSpPr>
          <p:cNvPr id="31" name="雲 30"/>
          <p:cNvSpPr/>
          <p:nvPr/>
        </p:nvSpPr>
        <p:spPr>
          <a:xfrm>
            <a:off x="5512676" y="3501009"/>
            <a:ext cx="1456015" cy="1475079"/>
          </a:xfrm>
          <a:prstGeom prst="clou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テキスト ボックス 31"/>
          <p:cNvSpPr txBox="1"/>
          <p:nvPr/>
        </p:nvSpPr>
        <p:spPr>
          <a:xfrm>
            <a:off x="5602726" y="3906984"/>
            <a:ext cx="1429378" cy="646331"/>
          </a:xfrm>
          <a:prstGeom prst="rect">
            <a:avLst/>
          </a:prstGeom>
          <a:noFill/>
        </p:spPr>
        <p:txBody>
          <a:bodyPr wrap="square" rtlCol="0">
            <a:spAutoFit/>
          </a:bodyPr>
          <a:lstStyle/>
          <a:p>
            <a:r>
              <a:rPr kumimoji="1" lang="en-US" altLang="ja-JP" dirty="0"/>
              <a:t>Common envelope</a:t>
            </a:r>
            <a:endParaRPr kumimoji="1" lang="ja-JP" altLang="en-US" dirty="0"/>
          </a:p>
        </p:txBody>
      </p:sp>
      <p:sp>
        <p:nvSpPr>
          <p:cNvPr id="33" name="山形 32"/>
          <p:cNvSpPr/>
          <p:nvPr/>
        </p:nvSpPr>
        <p:spPr>
          <a:xfrm>
            <a:off x="4893703" y="3875442"/>
            <a:ext cx="360040" cy="579214"/>
          </a:xfrm>
          <a:prstGeom prst="chevron">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4" name="山形 33"/>
          <p:cNvSpPr/>
          <p:nvPr/>
        </p:nvSpPr>
        <p:spPr>
          <a:xfrm>
            <a:off x="7248128" y="3884678"/>
            <a:ext cx="360040" cy="579214"/>
          </a:xfrm>
          <a:prstGeom prst="chevron">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mc:AlternateContent xmlns:mc="http://schemas.openxmlformats.org/markup-compatibility/2006" xmlns:a14="http://schemas.microsoft.com/office/drawing/2010/main">
        <mc:Choice Requires="a14">
          <p:sp>
            <p:nvSpPr>
              <p:cNvPr id="36" name="正方形/長方形 35"/>
              <p:cNvSpPr/>
              <p:nvPr/>
            </p:nvSpPr>
            <p:spPr>
              <a:xfrm>
                <a:off x="2132362" y="5391794"/>
                <a:ext cx="4308937" cy="513282"/>
              </a:xfrm>
              <a:prstGeom prst="rect">
                <a:avLst/>
              </a:prstGeom>
            </p:spPr>
            <p:txBody>
              <a:bodyPr wrap="none">
                <a:spAutoFit/>
              </a:bodyPr>
              <a:lstStyle/>
              <a:p>
                <a14:m>
                  <m:oMath xmlns:m="http://schemas.openxmlformats.org/officeDocument/2006/math">
                    <m:sSub>
                      <m:sSubPr>
                        <m:ctrlPr>
                          <a:rPr lang="en-US" altLang="ja-JP" sz="2800" i="1">
                            <a:latin typeface="Cambria Math" panose="02040503050406030204" pitchFamily="18" charset="0"/>
                          </a:rPr>
                        </m:ctrlPr>
                      </m:sSubPr>
                      <m:e>
                        <m:r>
                          <a:rPr lang="ja-JP" altLang="en-US" sz="2800" i="1">
                            <a:latin typeface="Cambria Math"/>
                          </a:rPr>
                          <m:t>𝛼</m:t>
                        </m:r>
                      </m:e>
                      <m:sub>
                        <m:r>
                          <m:rPr>
                            <m:sty m:val="p"/>
                          </m:rPr>
                          <a:rPr lang="en-US" altLang="ja-JP" sz="2800" i="0">
                            <a:latin typeface="Cambria Math"/>
                          </a:rPr>
                          <m:t>CE</m:t>
                        </m:r>
                      </m:sub>
                    </m:sSub>
                  </m:oMath>
                </a14:m>
                <a:r>
                  <a:rPr lang="en-US" altLang="ja-JP" sz="2000" dirty="0"/>
                  <a:t>: efficiency of envelope ejection</a:t>
                </a:r>
                <a:endParaRPr lang="ja-JP" altLang="en-US" sz="2800" dirty="0"/>
              </a:p>
            </p:txBody>
          </p:sp>
        </mc:Choice>
        <mc:Fallback xmlns="">
          <p:sp>
            <p:nvSpPr>
              <p:cNvPr id="36" name="正方形/長方形 35"/>
              <p:cNvSpPr>
                <a:spLocks noRot="1" noChangeAspect="1" noMove="1" noResize="1" noEditPoints="1" noAdjustHandles="1" noChangeArrowheads="1" noChangeShapeType="1" noTextEdit="1"/>
              </p:cNvSpPr>
              <p:nvPr/>
            </p:nvSpPr>
            <p:spPr>
              <a:xfrm>
                <a:off x="2132362" y="5391794"/>
                <a:ext cx="4308937" cy="513282"/>
              </a:xfrm>
              <a:prstGeom prst="rect">
                <a:avLst/>
              </a:prstGeom>
              <a:blipFill>
                <a:blip r:embed="rId11"/>
                <a:stretch>
                  <a:fillRect b="-15294"/>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39" name="正方形/長方形 38"/>
              <p:cNvSpPr/>
              <p:nvPr/>
            </p:nvSpPr>
            <p:spPr>
              <a:xfrm>
                <a:off x="7032104" y="5397037"/>
                <a:ext cx="4626959" cy="88261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14:m>
                  <m:oMath xmlns:m="http://schemas.openxmlformats.org/officeDocument/2006/math">
                    <m:sSub>
                      <m:sSubPr>
                        <m:ctrlPr>
                          <a:rPr lang="en-AU" altLang="ja-JP" sz="2800" b="0" i="1" smtClean="0">
                            <a:latin typeface="Cambria Math" panose="02040503050406030204" pitchFamily="18" charset="0"/>
                          </a:rPr>
                        </m:ctrlPr>
                      </m:sSubPr>
                      <m:e>
                        <m:r>
                          <a:rPr lang="en-AU" altLang="ja-JP" sz="2800" b="0" i="1" smtClean="0">
                            <a:latin typeface="Cambria Math" panose="02040503050406030204" pitchFamily="18" charset="0"/>
                          </a:rPr>
                          <m:t>𝐸</m:t>
                        </m:r>
                      </m:e>
                      <m:sub>
                        <m:r>
                          <m:rPr>
                            <m:sty m:val="p"/>
                          </m:rPr>
                          <a:rPr lang="en-AU" altLang="ja-JP" sz="2800" b="0" i="0" smtClean="0">
                            <a:latin typeface="Cambria Math" panose="02040503050406030204" pitchFamily="18" charset="0"/>
                          </a:rPr>
                          <m:t>env</m:t>
                        </m:r>
                      </m:sub>
                    </m:sSub>
                    <m:r>
                      <a:rPr lang="en-AU" altLang="ja-JP" sz="2800" b="0" i="1" smtClean="0">
                        <a:latin typeface="Cambria Math" panose="02040503050406030204" pitchFamily="18" charset="0"/>
                      </a:rPr>
                      <m:t>, </m:t>
                    </m:r>
                    <m:sSub>
                      <m:sSubPr>
                        <m:ctrlPr>
                          <a:rPr lang="en-US" altLang="ja-JP" sz="2800" i="1">
                            <a:latin typeface="Cambria Math" panose="02040503050406030204" pitchFamily="18" charset="0"/>
                          </a:rPr>
                        </m:ctrlPr>
                      </m:sSubPr>
                      <m:e>
                        <m:r>
                          <a:rPr lang="ja-JP" altLang="en-US" sz="2800" i="1">
                            <a:latin typeface="Cambria Math"/>
                          </a:rPr>
                          <m:t>𝛼</m:t>
                        </m:r>
                      </m:e>
                      <m:sub>
                        <m:r>
                          <m:rPr>
                            <m:sty m:val="p"/>
                          </m:rPr>
                          <a:rPr lang="en-US" altLang="ja-JP" sz="2800" i="0">
                            <a:latin typeface="Cambria Math"/>
                          </a:rPr>
                          <m:t>CE</m:t>
                        </m:r>
                      </m:sub>
                    </m:sSub>
                  </m:oMath>
                </a14:m>
                <a:r>
                  <a:rPr lang="ja-JP" altLang="en-US" sz="2400" dirty="0"/>
                  <a:t> </a:t>
                </a:r>
                <a:r>
                  <a:rPr lang="en-US" altLang="ja-JP" sz="2400" dirty="0"/>
                  <a:t>should be determined from theory or observations</a:t>
                </a:r>
                <a:endParaRPr lang="ja-JP" altLang="en-US" sz="2400" dirty="0"/>
              </a:p>
            </p:txBody>
          </p:sp>
        </mc:Choice>
        <mc:Fallback>
          <p:sp>
            <p:nvSpPr>
              <p:cNvPr id="39" name="正方形/長方形 38"/>
              <p:cNvSpPr>
                <a:spLocks noRot="1" noChangeAspect="1" noMove="1" noResize="1" noEditPoints="1" noAdjustHandles="1" noChangeArrowheads="1" noChangeShapeType="1" noTextEdit="1"/>
              </p:cNvSpPr>
              <p:nvPr/>
            </p:nvSpPr>
            <p:spPr>
              <a:xfrm>
                <a:off x="7032104" y="5397037"/>
                <a:ext cx="4626959" cy="882614"/>
              </a:xfrm>
              <a:prstGeom prst="rect">
                <a:avLst/>
              </a:prstGeom>
              <a:blipFill>
                <a:blip r:embed="rId12"/>
                <a:stretch>
                  <a:fillRect l="-2105" t="-685" r="-1447" b="-14384"/>
                </a:stretch>
              </a:blipFill>
            </p:spPr>
            <p:txBody>
              <a:bodyPr/>
              <a:lstStyle/>
              <a:p>
                <a:r>
                  <a:rPr lang="en-AU">
                    <a:noFill/>
                  </a:rPr>
                  <a:t> </a:t>
                </a:r>
              </a:p>
            </p:txBody>
          </p:sp>
        </mc:Fallback>
      </mc:AlternateContent>
      <p:sp>
        <p:nvSpPr>
          <p:cNvPr id="30" name="円/楕円 21">
            <a:extLst>
              <a:ext uri="{FF2B5EF4-FFF2-40B4-BE49-F238E27FC236}">
                <a16:creationId xmlns:a16="http://schemas.microsoft.com/office/drawing/2014/main" id="{7BC2095E-5558-434F-A256-F745C769053D}"/>
              </a:ext>
            </a:extLst>
          </p:cNvPr>
          <p:cNvSpPr/>
          <p:nvPr/>
        </p:nvSpPr>
        <p:spPr>
          <a:xfrm>
            <a:off x="2408720" y="3977304"/>
            <a:ext cx="479626" cy="47962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5" name="テキスト ボックス 14"/>
              <p:cNvSpPr txBox="1"/>
              <p:nvPr/>
            </p:nvSpPr>
            <p:spPr>
              <a:xfrm>
                <a:off x="2346470" y="4821175"/>
                <a:ext cx="594906"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sz="2000" i="1" smtClean="0">
                              <a:solidFill>
                                <a:schemeClr val="tx1"/>
                              </a:solidFill>
                              <a:latin typeface="Cambria Math" panose="02040503050406030204" pitchFamily="18" charset="0"/>
                            </a:rPr>
                          </m:ctrlPr>
                        </m:sSubPr>
                        <m:e>
                          <m:r>
                            <a:rPr kumimoji="1" lang="en-US" altLang="ja-JP" sz="2000" i="1">
                              <a:solidFill>
                                <a:schemeClr val="tx1"/>
                              </a:solidFill>
                              <a:latin typeface="Cambria Math"/>
                            </a:rPr>
                            <m:t>𝑚</m:t>
                          </m:r>
                        </m:e>
                        <m:sub>
                          <m:r>
                            <a:rPr kumimoji="1" lang="en-US" altLang="ja-JP" sz="2000" i="1">
                              <a:solidFill>
                                <a:schemeClr val="tx1"/>
                              </a:solidFill>
                              <a:latin typeface="Cambria Math"/>
                            </a:rPr>
                            <m:t>1</m:t>
                          </m:r>
                        </m:sub>
                      </m:sSub>
                    </m:oMath>
                  </m:oMathPara>
                </a14:m>
                <a:endParaRPr kumimoji="1" lang="ja-JP" altLang="en-US" sz="2000" dirty="0">
                  <a:solidFill>
                    <a:schemeClr val="tx1"/>
                  </a:solidFill>
                </a:endParaRPr>
              </a:p>
            </p:txBody>
          </p:sp>
        </mc:Choice>
        <mc:Fallback xmlns="">
          <p:sp>
            <p:nvSpPr>
              <p:cNvPr id="15" name="テキスト ボックス 14"/>
              <p:cNvSpPr txBox="1">
                <a:spLocks noRot="1" noChangeAspect="1" noMove="1" noResize="1" noEditPoints="1" noAdjustHandles="1" noChangeArrowheads="1" noChangeShapeType="1" noTextEdit="1"/>
              </p:cNvSpPr>
              <p:nvPr/>
            </p:nvSpPr>
            <p:spPr>
              <a:xfrm>
                <a:off x="2346470" y="4821175"/>
                <a:ext cx="594906" cy="400110"/>
              </a:xfrm>
              <a:prstGeom prst="rect">
                <a:avLst/>
              </a:prstGeom>
              <a:blipFill>
                <a:blip r:embed="rId13"/>
                <a:stretch>
                  <a:fillRect b="-1515"/>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2345746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Segoe UI Semibold"/>
        <a:ea typeface="HGP創英角ｺﾞｼｯｸUB"/>
        <a:cs typeface=""/>
      </a:majorFont>
      <a:minorFont>
        <a:latin typeface="Segoe UI Semilight"/>
        <a:ea typeface="游明朝"/>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22508</TotalTime>
  <Words>1704</Words>
  <Application>Microsoft Office PowerPoint</Application>
  <PresentationFormat>Widescreen</PresentationFormat>
  <Paragraphs>289</Paragraphs>
  <Slides>31</Slides>
  <Notes>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Batang</vt:lpstr>
      <vt:lpstr>HGP創英角ｺﾞｼｯｸUB</vt:lpstr>
      <vt:lpstr>游明朝</vt:lpstr>
      <vt:lpstr>Arial</vt:lpstr>
      <vt:lpstr>Arial Rounded MT Bold</vt:lpstr>
      <vt:lpstr>Calibri</vt:lpstr>
      <vt:lpstr>Cambria Math</vt:lpstr>
      <vt:lpstr>Segoe UI Semibold</vt:lpstr>
      <vt:lpstr>Segoe UI Semilight</vt:lpstr>
      <vt:lpstr>Office Theme</vt:lpstr>
      <vt:lpstr>連星系内での中性子星の誕生</vt:lpstr>
      <vt:lpstr>中性子星連星の形成</vt:lpstr>
      <vt:lpstr>Variety of neutron star binaries</vt:lpstr>
      <vt:lpstr>Variety of neutron star binaries</vt:lpstr>
      <vt:lpstr>Formation of neutron star binaries</vt:lpstr>
      <vt:lpstr>Common envelope phase</vt:lpstr>
      <vt:lpstr>Common envelope phase</vt:lpstr>
      <vt:lpstr>What do we want to know?</vt:lpstr>
      <vt:lpstr>Energy formalism</vt:lpstr>
      <vt:lpstr>Massive stars should be treated differently</vt:lpstr>
      <vt:lpstr>PowerPoint Presentation</vt:lpstr>
      <vt:lpstr>PowerPoint Presentation</vt:lpstr>
      <vt:lpstr>Example with a 12 M_⊙ red supergiant</vt:lpstr>
      <vt:lpstr>2-stage formalism vs α formalism </vt:lpstr>
      <vt:lpstr>Supernovae in binaries</vt:lpstr>
      <vt:lpstr>Neutron stars kicks</vt:lpstr>
      <vt:lpstr>Mainstream NS kick mechanisms</vt:lpstr>
      <vt:lpstr>Supernova kicks in binaries</vt:lpstr>
      <vt:lpstr>Variety of neutron star binaries</vt:lpstr>
      <vt:lpstr>Problems with the kick paradigm</vt:lpstr>
      <vt:lpstr>Other NS kick mechanisms</vt:lpstr>
      <vt:lpstr>Are NS kicks instantaneous?</vt:lpstr>
      <vt:lpstr>Analytic solution for rocket binaries</vt:lpstr>
      <vt:lpstr>Analytic solution for rocket binaries</vt:lpstr>
      <vt:lpstr>Numerical experiments</vt:lpstr>
      <vt:lpstr>The “full” post-SN orbital solution</vt:lpstr>
      <vt:lpstr>Post-SN orbital property distribution</vt:lpstr>
      <vt:lpstr>Gaia NS1 and Symbiotic X-ray binaries</vt:lpstr>
      <vt:lpstr>Induced mergers?</vt:lpstr>
      <vt:lpstr>Induced mergers?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超新星直後の中性子星と伴星との衝突現象</dc:title>
  <dc:creator>Ryosuke Hirai</dc:creator>
  <cp:lastModifiedBy>Ryosuke Hirai</cp:lastModifiedBy>
  <cp:revision>271</cp:revision>
  <dcterms:created xsi:type="dcterms:W3CDTF">2022-03-01T08:29:49Z</dcterms:created>
  <dcterms:modified xsi:type="dcterms:W3CDTF">2025-05-20T01:01:29Z</dcterms:modified>
</cp:coreProperties>
</file>