
<file path=[Content_Types].xml><?xml version="1.0" encoding="utf-8"?>
<Types xmlns="http://schemas.openxmlformats.org/package/2006/content-types">
  <Default Extension="jpeg" ContentType="image/jpeg"/>
  <Default Extension="mp4" ContentType="video/mp4"/>
  <Default Extension="mpg" ContentType="vide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88" r:id="rId6"/>
    <p:sldId id="272" r:id="rId7"/>
    <p:sldId id="280" r:id="rId8"/>
    <p:sldId id="294" r:id="rId9"/>
    <p:sldId id="286" r:id="rId10"/>
    <p:sldId id="287" r:id="rId11"/>
    <p:sldId id="289" r:id="rId12"/>
    <p:sldId id="291" r:id="rId13"/>
    <p:sldId id="292" r:id="rId14"/>
    <p:sldId id="290" r:id="rId15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70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2DD0B1-7E19-4B33-8429-B2ECDA55451F}" type="datetimeFigureOut">
              <a:rPr kumimoji="1" lang="ja-JP" altLang="en-US" smtClean="0"/>
              <a:t>2025/5/23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9E523B-A002-4E8E-AF98-F4AC648163C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712687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視覚的にわかりやすく（図を使うなど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6296B-2687-469B-81B8-A17D93FBCB71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055687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5C1FB71-410F-B4A5-82A9-9327AAE78C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0139A938-9F30-406D-7539-3C506B30A0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CE28FFA4-9009-0C41-7197-3A12243FAB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30B75-8038-4484-AD74-EAE10B623513}" type="datetimeFigureOut">
              <a:rPr kumimoji="1" lang="ja-JP" altLang="en-US" smtClean="0"/>
              <a:t>2025/5/23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195E76B-F63F-5123-645B-6E7224A506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D732AE8-F828-3A2D-74F1-A0299AEF02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667B5-AB8D-4115-AD0E-1CE123957B2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177700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FD4AA66-9999-165F-1F11-8400DDA0C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A4B834EA-494B-689D-22E3-13567A0C4B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A64E516-AA4B-23F0-B84C-C0FB6B39B9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30B75-8038-4484-AD74-EAE10B623513}" type="datetimeFigureOut">
              <a:rPr kumimoji="1" lang="ja-JP" altLang="en-US" smtClean="0"/>
              <a:t>2025/5/23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732C999-966E-03F1-5642-4F4DFC494D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DBC8409-3406-C225-E16D-F18A157716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667B5-AB8D-4115-AD0E-1CE123957B2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60133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57124D5F-E9BC-CA98-D4AF-2B0A052A7F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F210D25F-6199-8F00-829C-9AB8CE3776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3A216E9-4A3F-1492-CC71-39271A1C9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30B75-8038-4484-AD74-EAE10B623513}" type="datetimeFigureOut">
              <a:rPr kumimoji="1" lang="ja-JP" altLang="en-US" smtClean="0"/>
              <a:t>2025/5/23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91C4D8E-6E16-53B1-6E4F-F6F4FF752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0C99B8AE-2F8F-1824-D76C-E64568258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667B5-AB8D-4115-AD0E-1CE123957B2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918666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70B27D3-95E1-03A4-7444-0442FEAB0F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C2965EA-00EE-FD85-88AD-7168C77408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50470F99-52DA-D825-7CA2-AE0E0CF9CB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30B75-8038-4484-AD74-EAE10B623513}" type="datetimeFigureOut">
              <a:rPr kumimoji="1" lang="ja-JP" altLang="en-US" smtClean="0"/>
              <a:t>2025/5/23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40DFD0AA-7AB9-C178-6067-4DA02CC538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7E5F84A-F33B-08FA-18A0-5C3882C24C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667B5-AB8D-4115-AD0E-1CE123957B2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645916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F0F0564-E9CE-BB42-0A6D-154E592B15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EC7B739F-5151-55CD-04E9-232912B5C6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71B537E-24A1-83AA-3E3A-F9AD9B4DE4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30B75-8038-4484-AD74-EAE10B623513}" type="datetimeFigureOut">
              <a:rPr kumimoji="1" lang="ja-JP" altLang="en-US" smtClean="0"/>
              <a:t>2025/5/23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1B06B99F-9E37-1245-751B-516B31EB8F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DDD3822-B9C0-F103-FA79-591251168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667B5-AB8D-4115-AD0E-1CE123957B2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453922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8E5F078-FEFD-FFC0-7C40-41C4899985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2FD9FFF-C0F3-20EE-A556-B4590EE396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3750B4EA-0F9C-2075-8C9C-209995C4B3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AAB035B8-8ED0-27EB-B32A-1A0BFBB44F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30B75-8038-4484-AD74-EAE10B623513}" type="datetimeFigureOut">
              <a:rPr kumimoji="1" lang="ja-JP" altLang="en-US" smtClean="0"/>
              <a:t>2025/5/23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FCE5E925-C2A4-1E71-2D37-B2EF367BF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C6247EC7-623B-5796-9265-E3C6673A1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667B5-AB8D-4115-AD0E-1CE123957B2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548243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A9E8251-969E-F9B5-D67D-4BBA3C124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2454E9A3-9FE2-2D29-5CCB-9966996C6F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EEE35297-CD01-BC39-6AA4-2901C777C7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FC31FC99-504A-6D49-7934-489602DF0A0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F389F86C-78E7-F392-2832-AF5FA50A68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F4398D25-61E7-EA7E-238C-C334DC7EC2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30B75-8038-4484-AD74-EAE10B623513}" type="datetimeFigureOut">
              <a:rPr kumimoji="1" lang="ja-JP" altLang="en-US" smtClean="0"/>
              <a:t>2025/5/23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02958A64-BD56-02D4-C08F-140B2AD36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E5A615BA-ECC2-F8EE-E085-F9A752F62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667B5-AB8D-4115-AD0E-1CE123957B2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478324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7F1A1DC-0041-822B-29F7-44003F67FE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9E238737-424A-2B18-9AA9-09D647AD09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30B75-8038-4484-AD74-EAE10B623513}" type="datetimeFigureOut">
              <a:rPr kumimoji="1" lang="ja-JP" altLang="en-US" smtClean="0"/>
              <a:t>2025/5/23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E074C403-A43A-50E5-D9AF-DE80E0FEC1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25FD8F2B-AB10-AC60-1311-6251172A6C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667B5-AB8D-4115-AD0E-1CE123957B2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016887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3EFEEA19-5D8C-415D-1788-0FD38ED27A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30B75-8038-4484-AD74-EAE10B623513}" type="datetimeFigureOut">
              <a:rPr kumimoji="1" lang="ja-JP" altLang="en-US" smtClean="0"/>
              <a:t>2025/5/23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E6A034D5-4546-9DC3-B768-02B871073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F5D13A1-EBBE-87C7-258E-5A54665AB5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667B5-AB8D-4115-AD0E-1CE123957B2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941588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15E6BB7-F417-51FF-325C-98ABCCE276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3EDD5F8-E31F-BE7A-A834-5DFFED054A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C3103D87-9A2D-B377-7930-764B31D067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7A2170C2-6D29-21BC-9916-4DB00E8FD9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30B75-8038-4484-AD74-EAE10B623513}" type="datetimeFigureOut">
              <a:rPr kumimoji="1" lang="ja-JP" altLang="en-US" smtClean="0"/>
              <a:t>2025/5/23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FEDF9A65-1F19-C951-D225-7E607FE6E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FA3ACEE0-2D50-B618-D222-38ADED44F1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667B5-AB8D-4115-AD0E-1CE123957B2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975810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5216D38-7E87-AF39-FCA7-3CCD3F771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675E3F62-EF46-87E6-3112-73CFDA11889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A8F53476-11A8-7350-2651-2DE56FDE0D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384B2E7F-8EF5-77A8-F111-2619AD1488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30B75-8038-4484-AD74-EAE10B623513}" type="datetimeFigureOut">
              <a:rPr kumimoji="1" lang="ja-JP" altLang="en-US" smtClean="0"/>
              <a:t>2025/5/23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0632D04B-0B16-D34A-81F0-045C2B10B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03C7BA94-4E1E-5E10-675F-2E6252A86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667B5-AB8D-4115-AD0E-1CE123957B2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446182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2F585A3E-B3E1-E6E0-AD79-FDA7715EFF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7CE82EBF-932F-2A2B-ED05-F58A1F9532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47BCAE5F-3440-BB1C-3F12-91ED388E21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8A30B75-8038-4484-AD74-EAE10B623513}" type="datetimeFigureOut">
              <a:rPr kumimoji="1" lang="ja-JP" altLang="en-US" smtClean="0"/>
              <a:t>2025/5/23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4801E631-1C65-6203-C3BA-398696D9A0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0AA4505-2F17-5849-3709-337C22EFF3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E1667B5-AB8D-4115-AD0E-1CE123957B2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25955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g"/><Relationship Id="rId1" Type="http://schemas.microsoft.com/office/2007/relationships/media" Target="../media/media2.mpg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688E493-55EF-A137-2739-5EBC1F85266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b="1" dirty="0"/>
              <a:t>Extended Thomas-Fermi </a:t>
            </a:r>
            <a:r>
              <a:rPr kumimoji="1" lang="ja-JP" altLang="en-US" b="1" dirty="0"/>
              <a:t>模型による中性子星内殻パスタ相の自己無撞着計算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DABD9E1A-CD19-9CD1-3842-A6ABE538484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kumimoji="1" lang="ja-JP" altLang="en-US" dirty="0"/>
              <a:t>東京科学大学 原子核理論研究室</a:t>
            </a:r>
            <a:endParaRPr lang="en-US" altLang="ja-JP" dirty="0"/>
          </a:p>
          <a:p>
            <a:r>
              <a:rPr kumimoji="1" lang="en-US" altLang="ja-JP" dirty="0"/>
              <a:t> </a:t>
            </a:r>
            <a:r>
              <a:rPr kumimoji="1" lang="ja-JP" altLang="en-US" dirty="0"/>
              <a:t>中邨陽</a:t>
            </a:r>
            <a:endParaRPr kumimoji="1" lang="en-US" altLang="ja-JP" dirty="0"/>
          </a:p>
          <a:p>
            <a:r>
              <a:rPr lang="ja-JP" altLang="en-US" dirty="0"/>
              <a:t>共同研究者　関澤一之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9000182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4796E55-B771-E9B0-37CD-DAF01E547E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67690"/>
            <a:ext cx="10515600" cy="1325563"/>
          </a:xfrm>
        </p:spPr>
        <p:txBody>
          <a:bodyPr/>
          <a:lstStyle/>
          <a:p>
            <a:r>
              <a:rPr kumimoji="1" lang="en-US" altLang="ja-JP" b="1" dirty="0"/>
              <a:t>Numerical calculation</a:t>
            </a:r>
            <a:endParaRPr kumimoji="1" lang="ja-JP" altLang="en-US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ECB7891C-43D9-8A0E-B415-F973545E01E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905317"/>
                <a:ext cx="10515600" cy="1763149"/>
              </a:xfrm>
            </p:spPr>
            <p:txBody>
              <a:bodyPr>
                <a:normAutofit/>
              </a:bodyPr>
              <a:lstStyle/>
              <a:p>
                <a:r>
                  <a:rPr lang="en-US" altLang="ja-JP" dirty="0"/>
                  <a:t>To minimize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𝑡𝑜𝑡𝑎𝑙</m:t>
                        </m:r>
                      </m:sub>
                    </m:sSub>
                    <m:r>
                      <a:rPr lang="en-US" altLang="ja-JP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altLang="ja-JP" i="1"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US" altLang="ja-JP" i="1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US" altLang="ja-JP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altLang="ja-JP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ja-JP" dirty="0"/>
                  <a:t>, the gradient descent method is used.</a:t>
                </a:r>
              </a:p>
            </p:txBody>
          </p:sp>
        </mc:Choice>
        <mc:Fallback xmlns="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ECB7891C-43D9-8A0E-B415-F973545E01E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905317"/>
                <a:ext cx="10515600" cy="1763149"/>
              </a:xfrm>
              <a:blipFill>
                <a:blip r:embed="rId2"/>
                <a:stretch>
                  <a:fillRect l="-1043" t="-4844" r="-162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コンテンツ プレースホルダー 2">
                <a:extLst>
                  <a:ext uri="{FF2B5EF4-FFF2-40B4-BE49-F238E27FC236}">
                    <a16:creationId xmlns:a16="http://schemas.microsoft.com/office/drawing/2014/main" id="{599BCFB3-0A76-6D15-F804-6526C709317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211826" y="3709561"/>
                <a:ext cx="10515600" cy="229519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kumimoji="1"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514350" indent="-514350">
                  <a:buFont typeface="+mj-lt"/>
                  <a:buAutoNum type="arabicPeriod"/>
                </a:pPr>
                <a:r>
                  <a:rPr lang="en-US" altLang="ja-JP" sz="2400" dirty="0"/>
                  <a:t>Prepare</a:t>
                </a:r>
                <a:r>
                  <a:rPr lang="ja-JP" altLang="en-US" sz="2400" dirty="0"/>
                  <a:t> </a:t>
                </a:r>
                <a:r>
                  <a:rPr lang="en-US" altLang="ja-JP" sz="2400" dirty="0"/>
                  <a:t>the</a:t>
                </a:r>
                <a:r>
                  <a:rPr lang="ja-JP" altLang="en-US" sz="2400" dirty="0"/>
                  <a:t> </a:t>
                </a:r>
                <a:r>
                  <a:rPr lang="en-US" altLang="ja-JP" sz="2400" dirty="0"/>
                  <a:t>initial</a:t>
                </a:r>
                <a:r>
                  <a:rPr lang="ja-JP" altLang="en-US" sz="2400" dirty="0"/>
                  <a:t> </a:t>
                </a:r>
                <a:r>
                  <a:rPr lang="en-US" altLang="ja-JP" sz="2400" dirty="0"/>
                  <a:t>state by randomly distributing the gaussians.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altLang="ja-JP" sz="2400" dirty="0"/>
                  <a:t>Update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d>
                      <m:dPr>
                        <m:ctrlPr>
                          <a:rPr lang="en-US" altLang="ja-JP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altLang="ja-JP" sz="240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ja-JP" sz="240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</m:acc>
                      </m:e>
                    </m:d>
                    <m:r>
                      <a:rPr lang="en-US" altLang="ja-JP" sz="240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altLang="ja-JP" sz="2400" i="1" smtClean="0">
                        <a:latin typeface="Cambria Math" panose="02040503050406030204" pitchFamily="18" charset="0"/>
                      </a:rPr>
                      <m:t>(</m:t>
                    </m:r>
                    <m:acc>
                      <m:accPr>
                        <m:chr m:val="⃗"/>
                        <m:ctrlPr>
                          <a:rPr lang="en-US" altLang="ja-JP" sz="24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sz="240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</m:acc>
                    <m:r>
                      <a:rPr lang="en-US" altLang="ja-JP" sz="240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ja-JP" sz="2400" dirty="0"/>
                  <a:t> as follows</a:t>
                </a:r>
                <a:br>
                  <a:rPr lang="en-US" altLang="ja-JP" sz="2400" dirty="0"/>
                </a:b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ja-JP" sz="24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altLang="ja-JP" sz="2400" i="1" smtClean="0">
                            <a:latin typeface="Cambria Math" panose="02040503050406030204" pitchFamily="18" charset="0"/>
                          </a:rPr>
                          <m:t>𝑞</m:t>
                        </m:r>
                      </m:sub>
                      <m:sup>
                        <m:r>
                          <a:rPr lang="en-US" altLang="ja-JP" sz="2400" i="1" smtClean="0">
                            <a:latin typeface="Cambria Math" panose="02040503050406030204" pitchFamily="18" charset="0"/>
                          </a:rPr>
                          <m:t>𝑛𝑒𝑤</m:t>
                        </m:r>
                      </m:sup>
                    </m:sSubSup>
                    <m:r>
                      <a:rPr lang="en-US" altLang="ja-JP" sz="2400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altLang="ja-JP" sz="24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altLang="ja-JP" sz="2400" i="1" smtClean="0">
                            <a:latin typeface="Cambria Math" panose="02040503050406030204" pitchFamily="18" charset="0"/>
                          </a:rPr>
                          <m:t>𝑞</m:t>
                        </m:r>
                      </m:sub>
                      <m:sup>
                        <m:r>
                          <a:rPr lang="en-US" altLang="ja-JP" sz="2400" i="1" smtClean="0">
                            <a:latin typeface="Cambria Math" panose="02040503050406030204" pitchFamily="18" charset="0"/>
                          </a:rPr>
                          <m:t>𝑜𝑙𝑑</m:t>
                        </m:r>
                      </m:sup>
                    </m:sSubSup>
                    <m:r>
                      <a:rPr lang="en-US" altLang="ja-JP" sz="2400" i="1" smtClean="0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altLang="ja-JP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  <m:t>𝜖</m:t>
                        </m:r>
                      </m:num>
                      <m:den>
                        <m:r>
                          <a:rPr lang="en-US" altLang="ja-JP" sz="240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f>
                      <m:fPr>
                        <m:ctrlPr>
                          <a:rPr lang="en-US" altLang="ja-JP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ja-JP" sz="2400" i="1" smtClean="0">
                            <a:latin typeface="Cambria Math" panose="02040503050406030204" pitchFamily="18" charset="0"/>
                          </a:rPr>
                          <m:t>𝛿</m:t>
                        </m:r>
                      </m:num>
                      <m:den>
                        <m:r>
                          <a:rPr lang="en-US" altLang="ja-JP" sz="2400" i="1" smtClean="0">
                            <a:latin typeface="Cambria Math" panose="02040503050406030204" pitchFamily="18" charset="0"/>
                          </a:rPr>
                          <m:t>𝛿</m:t>
                        </m:r>
                        <m:sSub>
                          <m:sSubPr>
                            <m:ctrlPr>
                              <a:rPr lang="en-US" altLang="ja-JP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2400" i="1" smtClean="0"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altLang="ja-JP" sz="2400" i="1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sub>
                        </m:sSub>
                      </m:den>
                    </m:f>
                    <m:d>
                      <m:dPr>
                        <m:ctrlP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ja-JP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2400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altLang="ja-JP" sz="2400" b="0" i="1" smtClean="0">
                                <a:latin typeface="Cambria Math" panose="02040503050406030204" pitchFamily="18" charset="0"/>
                              </a:rPr>
                              <m:t>𝑡𝑜𝑡𝑎𝑙</m:t>
                            </m:r>
                          </m:sub>
                        </m:sSub>
                        <m: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  <m:d>
                          <m:dPr>
                            <m:ctrlPr>
                              <a:rPr lang="en-US" altLang="ja-JP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ja-JP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ja-JP" sz="2400" b="0" i="1" smtClean="0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a:rPr lang="en-US" altLang="ja-JP" sz="2400" b="0" i="1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sub>
                            </m:sSub>
                            <m:r>
                              <a:rPr lang="en-US" altLang="ja-JP" sz="24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altLang="ja-JP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ja-JP" sz="2400" b="0" i="1" smtClean="0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a:rPr lang="en-US" altLang="ja-JP" sz="2400" b="0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sub>
                            </m:sSub>
                          </m:e>
                        </m:d>
                      </m:e>
                    </m:d>
                    <m:sSub>
                      <m:sSubPr>
                        <m:ctrlP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"/>
                            <m:endChr m:val="|"/>
                            <m:ctrlPr>
                              <a:rPr lang="en-US" altLang="ja-JP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ja-JP" sz="2400" b="0" i="1" smtClean="0">
                                <a:latin typeface="Cambria Math" panose="02040503050406030204" pitchFamily="18" charset="0"/>
                              </a:rPr>
                              <m:t>​</m:t>
                            </m:r>
                          </m:e>
                        </m:d>
                      </m:e>
                      <m:sub>
                        <m:sSub>
                          <m:sSubPr>
                            <m:ctrlPr>
                              <a:rPr lang="en-US" altLang="ja-JP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2400" b="0" i="1" smtClean="0"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altLang="ja-JP" sz="2400" b="0" i="1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sub>
                        </m:sSub>
                        <m: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sSubSup>
                          <m:sSubSupPr>
                            <m:ctrlPr>
                              <a:rPr lang="en-US" altLang="ja-JP" sz="24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ja-JP" sz="2400" b="0" i="1" smtClean="0"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altLang="ja-JP" sz="2400" b="0" i="1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sub>
                          <m:sup>
                            <m:r>
                              <a:rPr lang="en-US" altLang="ja-JP" sz="2400" b="0" i="1" smtClean="0">
                                <a:latin typeface="Cambria Math" panose="02040503050406030204" pitchFamily="18" charset="0"/>
                              </a:rPr>
                              <m:t>𝑜𝑙𝑑</m:t>
                            </m:r>
                          </m:sup>
                        </m:sSubSup>
                      </m:sub>
                    </m:sSub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 (</m:t>
                    </m:r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𝑞</m:t>
                    </m:r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altLang="ja-JP" sz="2400" dirty="0"/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altLang="ja-JP" sz="2400" dirty="0"/>
                  <a:t>Repeat the step 2 until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altLang="ja-JP" sz="2400" i="1" smtClean="0">
                            <a:latin typeface="Cambria Math" panose="02040503050406030204" pitchFamily="18" charset="0"/>
                          </a:rPr>
                          <m:t>𝑞</m:t>
                        </m:r>
                      </m:sub>
                    </m:sSub>
                  </m:oMath>
                </a14:m>
                <a:r>
                  <a:rPr lang="ja-JP" altLang="en-US" sz="2400" dirty="0"/>
                  <a:t> </a:t>
                </a:r>
                <a:r>
                  <a:rPr lang="en-US" altLang="ja-JP" sz="2400" dirty="0"/>
                  <a:t>converges.</a:t>
                </a:r>
                <a:endParaRPr lang="ja-JP" altLang="en-US" sz="2400" dirty="0"/>
              </a:p>
            </p:txBody>
          </p:sp>
        </mc:Choice>
        <mc:Fallback xmlns="">
          <p:sp>
            <p:nvSpPr>
              <p:cNvPr id="4" name="コンテンツ プレースホルダー 2">
                <a:extLst>
                  <a:ext uri="{FF2B5EF4-FFF2-40B4-BE49-F238E27FC236}">
                    <a16:creationId xmlns:a16="http://schemas.microsoft.com/office/drawing/2014/main" id="{599BCFB3-0A76-6D15-F804-6526C70931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1826" y="3709561"/>
                <a:ext cx="10515600" cy="2295197"/>
              </a:xfrm>
              <a:prstGeom prst="rect">
                <a:avLst/>
              </a:prstGeom>
              <a:blipFill>
                <a:blip r:embed="rId3"/>
                <a:stretch>
                  <a:fillRect l="-1043" t="-452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F9E8415E-3CBA-948B-1BEE-90298A0C4DF7}"/>
              </a:ext>
            </a:extLst>
          </p:cNvPr>
          <p:cNvGrpSpPr/>
          <p:nvPr/>
        </p:nvGrpSpPr>
        <p:grpSpPr>
          <a:xfrm>
            <a:off x="7855976" y="5189350"/>
            <a:ext cx="4827637" cy="870873"/>
            <a:chOff x="7590503" y="5594555"/>
            <a:chExt cx="4827637" cy="870873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B1171416-DAE9-27BB-A117-A19114357233}"/>
                </a:ext>
              </a:extLst>
            </p:cNvPr>
            <p:cNvSpPr txBox="1"/>
            <p:nvPr/>
          </p:nvSpPr>
          <p:spPr>
            <a:xfrm>
              <a:off x="9625779" y="5942208"/>
              <a:ext cx="279236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800" b="1" dirty="0"/>
                <a:t>(</a:t>
              </a:r>
              <a:r>
                <a:rPr kumimoji="1" lang="ja-JP" altLang="en-US" sz="2800" b="1" dirty="0"/>
                <a:t>☆</a:t>
              </a:r>
              <a:r>
                <a:rPr kumimoji="1" lang="en-US" altLang="ja-JP" sz="2800" b="1" dirty="0"/>
                <a:t>)</a:t>
              </a:r>
              <a:endParaRPr kumimoji="1" lang="ja-JP" altLang="en-US" sz="2800" b="1" dirty="0"/>
            </a:p>
          </p:txBody>
        </p:sp>
        <p:cxnSp>
          <p:nvCxnSpPr>
            <p:cNvPr id="10" name="直線矢印コネクタ 9">
              <a:extLst>
                <a:ext uri="{FF2B5EF4-FFF2-40B4-BE49-F238E27FC236}">
                  <a16:creationId xmlns:a16="http://schemas.microsoft.com/office/drawing/2014/main" id="{0CADCE4C-3042-7DD9-6123-98BA5908B1A4}"/>
                </a:ext>
              </a:extLst>
            </p:cNvPr>
            <p:cNvCxnSpPr>
              <a:stCxn id="5" idx="1"/>
            </p:cNvCxnSpPr>
            <p:nvPr/>
          </p:nvCxnSpPr>
          <p:spPr>
            <a:xfrm flipH="1" flipV="1">
              <a:off x="7590503" y="5594555"/>
              <a:ext cx="2035276" cy="609263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" name="図 7" descr="グラフ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FD5EBE9A-464F-B9EB-CAD6-1C3EC84080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963" y="1672435"/>
            <a:ext cx="2709800" cy="203363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テキスト ボックス 8">
                <a:extLst>
                  <a:ext uri="{FF2B5EF4-FFF2-40B4-BE49-F238E27FC236}">
                    <a16:creationId xmlns:a16="http://schemas.microsoft.com/office/drawing/2014/main" id="{9105E815-6400-044B-2BA4-D7FA801C5505}"/>
                  </a:ext>
                </a:extLst>
              </p:cNvPr>
              <p:cNvSpPr txBox="1"/>
              <p:nvPr/>
            </p:nvSpPr>
            <p:spPr>
              <a:xfrm>
                <a:off x="5181602" y="1852450"/>
                <a:ext cx="5171768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ja-JP" sz="2400" b="1" dirty="0"/>
                  <a:t>Gradient descent</a:t>
                </a:r>
              </a:p>
              <a:p>
                <a:r>
                  <a:rPr lang="en-US" altLang="ja-JP" sz="2400" dirty="0"/>
                  <a:t>Search for the minimum point by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𝑛𝑒𝑤</m:t>
                          </m:r>
                        </m:sub>
                      </m:sSub>
                      <m:r>
                        <a:rPr kumimoji="1" lang="en-US" altLang="ja-JP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𝑜𝑙𝑑</m:t>
                          </m:r>
                        </m:sub>
                      </m:sSub>
                      <m:r>
                        <a:rPr kumimoji="1" lang="en-US" altLang="ja-JP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kumimoji="1" lang="en-US" altLang="ja-JP" sz="2400" b="0" i="1" smtClean="0">
                          <a:latin typeface="Cambria Math" panose="02040503050406030204" pitchFamily="18" charset="0"/>
                        </a:rPr>
                        <m:t>𝜖</m:t>
                      </m:r>
                      <m:sSup>
                        <m:sSupPr>
                          <m:ctrlP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p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d>
                        <m:dPr>
                          <m:ctrlP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kumimoji="1" lang="en-US" altLang="ja-JP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JP" sz="2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kumimoji="1" lang="en-US" altLang="ja-JP" sz="2400" b="0" i="1" smtClean="0">
                                  <a:latin typeface="Cambria Math" panose="02040503050406030204" pitchFamily="18" charset="0"/>
                                </a:rPr>
                                <m:t>𝑜𝑙𝑑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kumimoji="1" lang="en-US" altLang="ja-JP" sz="2400" dirty="0"/>
              </a:p>
              <a:p>
                <a:r>
                  <a:rPr kumimoji="1" lang="en-US" altLang="ja-JP" sz="2400" b="0" dirty="0"/>
                  <a:t>(</a:t>
                </a:r>
                <a14:m>
                  <m:oMath xmlns:m="http://schemas.openxmlformats.org/officeDocument/2006/math">
                    <m:r>
                      <a:rPr kumimoji="1" lang="en-US" altLang="ja-JP" sz="2400" b="0" i="1" smtClean="0">
                        <a:latin typeface="Cambria Math" panose="02040503050406030204" pitchFamily="18" charset="0"/>
                      </a:rPr>
                      <m:t>𝜖</m:t>
                    </m:r>
                  </m:oMath>
                </a14:m>
                <a:r>
                  <a:rPr kumimoji="1" lang="ja-JP" altLang="en-US" sz="2400" dirty="0"/>
                  <a:t> </a:t>
                </a:r>
                <a:r>
                  <a:rPr kumimoji="1" lang="en-US" altLang="ja-JP" sz="2400" dirty="0"/>
                  <a:t>is sufficiently small constant)</a:t>
                </a:r>
                <a:endParaRPr kumimoji="1" lang="ja-JP" altLang="en-US" sz="2400" dirty="0"/>
              </a:p>
            </p:txBody>
          </p:sp>
        </mc:Choice>
        <mc:Fallback xmlns="">
          <p:sp>
            <p:nvSpPr>
              <p:cNvPr id="9" name="テキスト ボックス 8">
                <a:extLst>
                  <a:ext uri="{FF2B5EF4-FFF2-40B4-BE49-F238E27FC236}">
                    <a16:creationId xmlns:a16="http://schemas.microsoft.com/office/drawing/2014/main" id="{9105E815-6400-044B-2BA4-D7FA801C55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1602" y="1852450"/>
                <a:ext cx="5171768" cy="1569660"/>
              </a:xfrm>
              <a:prstGeom prst="rect">
                <a:avLst/>
              </a:prstGeom>
              <a:blipFill>
                <a:blip r:embed="rId5"/>
                <a:stretch>
                  <a:fillRect l="-1769" t="-3113" b="-817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コンテンツ プレースホルダー 2">
                <a:extLst>
                  <a:ext uri="{FF2B5EF4-FFF2-40B4-BE49-F238E27FC236}">
                    <a16:creationId xmlns:a16="http://schemas.microsoft.com/office/drawing/2014/main" id="{EB3A9426-245F-679D-8A1C-C9DD2A7D502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8200" y="5952683"/>
                <a:ext cx="10515600" cy="1763149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kumimoji="1"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ja-JP" dirty="0"/>
                  <a:t>Calculation is conducted on cubic meshes whose size is L=16fm and </a:t>
                </a:r>
                <a14:m>
                  <m:oMath xmlns:m="http://schemas.openxmlformats.org/officeDocument/2006/math">
                    <m:r>
                      <a:rPr lang="en-US" altLang="ja-JP" i="1">
                        <a:latin typeface="Cambria Math" panose="02040503050406030204" pitchFamily="18" charset="0"/>
                      </a:rPr>
                      <m:t>𝑑𝑥</m:t>
                    </m:r>
                    <m:r>
                      <a:rPr lang="en-US" altLang="ja-JP" i="1">
                        <a:latin typeface="Cambria Math" panose="02040503050406030204" pitchFamily="18" charset="0"/>
                      </a:rPr>
                      <m:t>=0.8</m:t>
                    </m:r>
                    <m:r>
                      <m:rPr>
                        <m:sty m:val="p"/>
                      </m:rPr>
                      <a:rPr lang="en-US" altLang="ja-JP">
                        <a:latin typeface="Cambria Math" panose="02040503050406030204" pitchFamily="18" charset="0"/>
                      </a:rPr>
                      <m:t>fm</m:t>
                    </m:r>
                    <m:r>
                      <a:rPr lang="en-US" altLang="ja-JP" i="1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en-US" altLang="ja-JP" dirty="0"/>
                  <a:t> </a:t>
                </a:r>
                <a:r>
                  <a:rPr lang="en-US" altLang="ja-JP" dirty="0" err="1"/>
                  <a:t>SkM</a:t>
                </a:r>
                <a:r>
                  <a:rPr lang="en-US" altLang="ja-JP" dirty="0"/>
                  <a:t>* parameter set is used.</a:t>
                </a:r>
                <a:endParaRPr lang="ja-JP" altLang="ja-JP" dirty="0"/>
              </a:p>
            </p:txBody>
          </p:sp>
        </mc:Choice>
        <mc:Fallback xmlns="">
          <p:sp>
            <p:nvSpPr>
              <p:cNvPr id="12" name="コンテンツ プレースホルダー 2">
                <a:extLst>
                  <a:ext uri="{FF2B5EF4-FFF2-40B4-BE49-F238E27FC236}">
                    <a16:creationId xmlns:a16="http://schemas.microsoft.com/office/drawing/2014/main" id="{EB3A9426-245F-679D-8A1C-C9DD2A7D50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5952683"/>
                <a:ext cx="10515600" cy="1763149"/>
              </a:xfrm>
              <a:prstGeom prst="rect">
                <a:avLst/>
              </a:prstGeom>
              <a:blipFill>
                <a:blip r:embed="rId6"/>
                <a:stretch>
                  <a:fillRect l="-1043" t="-551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96762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タイトル 1">
                <a:extLst>
                  <a:ext uri="{FF2B5EF4-FFF2-40B4-BE49-F238E27FC236}">
                    <a16:creationId xmlns:a16="http://schemas.microsoft.com/office/drawing/2014/main" id="{D3E66E1F-0D4F-0AA5-FD87-1333D0490B60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838201" y="203094"/>
                <a:ext cx="7470058" cy="1325563"/>
              </a:xfrm>
            </p:spPr>
            <p:txBody>
              <a:bodyPr>
                <a:normAutofit/>
              </a:bodyPr>
              <a:lstStyle/>
              <a:p>
                <a:r>
                  <a:rPr kumimoji="1" lang="en-US" altLang="ja-JP" b="1" dirty="0"/>
                  <a:t>Result</a:t>
                </a:r>
                <a:r>
                  <a:rPr lang="en-US" altLang="ja-JP" b="1" dirty="0"/>
                  <a:t> (L=16fm,</a:t>
                </a:r>
                <a14:m>
                  <m:oMath xmlns:m="http://schemas.openxmlformats.org/officeDocument/2006/math">
                    <m:r>
                      <a:rPr lang="en-US" altLang="ja-JP" b="1" i="1" smtClean="0">
                        <a:latin typeface="Cambria Math" panose="02040503050406030204" pitchFamily="18" charset="0"/>
                      </a:rPr>
                      <m:t>𝝁</m:t>
                    </m:r>
                    <m:r>
                      <a:rPr lang="en-US" altLang="ja-JP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ja-JP" b="1" i="1" smtClean="0">
                        <a:latin typeface="Cambria Math" panose="02040503050406030204" pitchFamily="18" charset="0"/>
                      </a:rPr>
                      <m:t>𝟏𝟎</m:t>
                    </m:r>
                    <m:r>
                      <a:rPr lang="en-US" altLang="ja-JP" b="1" i="0" smtClean="0">
                        <a:latin typeface="Cambria Math" panose="02040503050406030204" pitchFamily="18" charset="0"/>
                      </a:rPr>
                      <m:t>𝐌𝐞𝐕</m:t>
                    </m:r>
                    <m:r>
                      <a:rPr lang="en-US" altLang="ja-JP" b="1" i="0" smtClean="0">
                        <a:latin typeface="Cambria Math" panose="02040503050406030204" pitchFamily="18" charset="0"/>
                      </a:rPr>
                      <m:t>, </m:t>
                    </m:r>
                  </m:oMath>
                </a14:m>
                <a:br>
                  <a:rPr lang="en-US" altLang="ja-JP" b="1" i="0" dirty="0"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en-US" altLang="ja-JP" b="1" i="1" smtClean="0">
                        <a:latin typeface="Cambria Math" panose="02040503050406030204" pitchFamily="18" charset="0"/>
                      </a:rPr>
                      <m:t>𝝆</m:t>
                    </m:r>
                    <m:r>
                      <a:rPr lang="en-US" altLang="ja-JP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ja-JP" b="1" i="1" smtClean="0"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altLang="ja-JP" b="1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ja-JP" b="1" i="0" smtClean="0">
                        <a:latin typeface="Cambria Math" panose="02040503050406030204" pitchFamily="18" charset="0"/>
                      </a:rPr>
                      <m:t>𝟎𝟓𝟖𝟗𝐟</m:t>
                    </m:r>
                    <m:sSup>
                      <m:sSupPr>
                        <m:ctrlPr>
                          <a:rPr lang="en-US" altLang="ja-JP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b="1" i="0" smtClean="0">
                            <a:latin typeface="Cambria Math" panose="02040503050406030204" pitchFamily="18" charset="0"/>
                          </a:rPr>
                          <m:t>𝐦</m:t>
                        </m:r>
                      </m:e>
                      <m:sup>
                        <m:r>
                          <a:rPr lang="en-US" altLang="ja-JP" b="1" i="0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altLang="ja-JP" b="1" i="0" smtClean="0">
                            <a:latin typeface="Cambria Math" panose="02040503050406030204" pitchFamily="18" charset="0"/>
                          </a:rPr>
                          <m:t>𝟑</m:t>
                        </m:r>
                      </m:sup>
                    </m:sSup>
                  </m:oMath>
                </a14:m>
                <a:r>
                  <a:rPr lang="en-US" altLang="ja-JP" b="1" dirty="0"/>
                  <a:t> )</a:t>
                </a:r>
                <a:endParaRPr kumimoji="1" lang="ja-JP" altLang="en-US" b="1" dirty="0"/>
              </a:p>
            </p:txBody>
          </p:sp>
        </mc:Choice>
        <mc:Fallback xmlns="">
          <p:sp>
            <p:nvSpPr>
              <p:cNvPr id="2" name="タイトル 1">
                <a:extLst>
                  <a:ext uri="{FF2B5EF4-FFF2-40B4-BE49-F238E27FC236}">
                    <a16:creationId xmlns:a16="http://schemas.microsoft.com/office/drawing/2014/main" id="{D3E66E1F-0D4F-0AA5-FD87-1333D0490B6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38201" y="203094"/>
                <a:ext cx="7470058" cy="1325563"/>
              </a:xfrm>
              <a:blipFill>
                <a:blip r:embed="rId4"/>
                <a:stretch>
                  <a:fillRect l="-3347" t="-13303" b="-2156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movie">
            <a:hlinkClick r:id="" action="ppaction://media"/>
            <a:extLst>
              <a:ext uri="{FF2B5EF4-FFF2-40B4-BE49-F238E27FC236}">
                <a16:creationId xmlns:a16="http://schemas.microsoft.com/office/drawing/2014/main" id="{0424764D-7F6B-0EDD-12E9-550F0664E9F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48220" y="1482756"/>
            <a:ext cx="4036039" cy="3846587"/>
          </a:xfrm>
        </p:spPr>
      </p:pic>
      <p:pic>
        <p:nvPicPr>
          <p:cNvPr id="8" name="図 7" descr="グラフ, ヒストグラム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AE5888C8-F2BF-4F02-FF01-0E81D93C9E9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1" y="1482756"/>
            <a:ext cx="4736690" cy="384658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テキスト ボックス 8">
                <a:extLst>
                  <a:ext uri="{FF2B5EF4-FFF2-40B4-BE49-F238E27FC236}">
                    <a16:creationId xmlns:a16="http://schemas.microsoft.com/office/drawing/2014/main" id="{F9C7DD68-D38B-0CD9-7B4A-8A9BD46BA533}"/>
                  </a:ext>
                </a:extLst>
              </p:cNvPr>
              <p:cNvSpPr txBox="1"/>
              <p:nvPr/>
            </p:nvSpPr>
            <p:spPr>
              <a:xfrm>
                <a:off x="838200" y="5791459"/>
                <a:ext cx="10776155" cy="8880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1" lang="en-US" altLang="ja-JP" sz="2400" b="0" i="1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kumimoji="1" lang="en-US" altLang="ja-JP" sz="24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kumimoji="1" lang="en-US" altLang="ja-JP" sz="2400" b="0" i="1" smtClean="0">
                        <a:latin typeface="Cambria Math" panose="02040503050406030204" pitchFamily="18" charset="0"/>
                      </a:rPr>
                      <m:t>𝜇</m:t>
                    </m:r>
                    <m:r>
                      <a:rPr kumimoji="1" lang="en-US" altLang="ja-JP" sz="2400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kumimoji="1" lang="en-US" altLang="ja-JP" sz="2400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kumimoji="1" lang="en-US" altLang="ja-JP" sz="2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kumimoji="1" lang="ja-JP" altLang="en-US" sz="2400" dirty="0"/>
                  <a:t> </a:t>
                </a:r>
                <a:r>
                  <a:rPr kumimoji="1" lang="en-US" altLang="ja-JP" sz="2400" dirty="0"/>
                  <a:t>decreases monotonically during the gradient descent. </a:t>
                </a:r>
              </a:p>
              <a:p>
                <a:r>
                  <a:rPr kumimoji="1" lang="en-US" altLang="ja-JP" sz="2400" dirty="0"/>
                  <a:t>The beta equilibrium condition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kumimoji="1" lang="en-US" altLang="ja-JP" sz="2400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kumimoji="1" lang="en-US" altLang="ja-JP" sz="24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kumimoji="1" lang="ja-JP" altLang="en-US" sz="2400" dirty="0"/>
                  <a:t> </a:t>
                </a:r>
                <a:r>
                  <a:rPr kumimoji="1" lang="en-US" altLang="ja-JP" sz="2400" dirty="0"/>
                  <a:t>is satisfied with good accuracy.</a:t>
                </a:r>
                <a:endParaRPr kumimoji="1" lang="ja-JP" altLang="en-US" sz="2400" dirty="0"/>
              </a:p>
            </p:txBody>
          </p:sp>
        </mc:Choice>
        <mc:Fallback xmlns="">
          <p:sp>
            <p:nvSpPr>
              <p:cNvPr id="9" name="テキスト ボックス 8">
                <a:extLst>
                  <a:ext uri="{FF2B5EF4-FFF2-40B4-BE49-F238E27FC236}">
                    <a16:creationId xmlns:a16="http://schemas.microsoft.com/office/drawing/2014/main" id="{F9C7DD68-D38B-0CD9-7B4A-8A9BD46BA5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5791459"/>
                <a:ext cx="10776155" cy="888064"/>
              </a:xfrm>
              <a:prstGeom prst="rect">
                <a:avLst/>
              </a:prstGeom>
              <a:blipFill>
                <a:blip r:embed="rId7"/>
                <a:stretch>
                  <a:fillRect l="-905" t="-4110" r="-736" b="-1232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矢印: 上 9">
            <a:extLst>
              <a:ext uri="{FF2B5EF4-FFF2-40B4-BE49-F238E27FC236}">
                <a16:creationId xmlns:a16="http://schemas.microsoft.com/office/drawing/2014/main" id="{86056295-6064-6E94-1FAF-1AAF716CD264}"/>
              </a:ext>
            </a:extLst>
          </p:cNvPr>
          <p:cNvSpPr/>
          <p:nvPr/>
        </p:nvSpPr>
        <p:spPr>
          <a:xfrm>
            <a:off x="1952575" y="5294801"/>
            <a:ext cx="530942" cy="481781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9C02B79-4E9F-494D-07FA-16CF29344036}"/>
              </a:ext>
            </a:extLst>
          </p:cNvPr>
          <p:cNvSpPr txBox="1"/>
          <p:nvPr/>
        </p:nvSpPr>
        <p:spPr>
          <a:xfrm>
            <a:off x="8868697" y="374536"/>
            <a:ext cx="2485102" cy="58477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200" b="1" dirty="0">
                <a:solidFill>
                  <a:srgbClr val="FF0000"/>
                </a:solidFill>
              </a:rPr>
              <a:t>Preliminary</a:t>
            </a:r>
            <a:endParaRPr kumimoji="1" lang="ja-JP" alt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7966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タイトル 1">
                <a:extLst>
                  <a:ext uri="{FF2B5EF4-FFF2-40B4-BE49-F238E27FC236}">
                    <a16:creationId xmlns:a16="http://schemas.microsoft.com/office/drawing/2014/main" id="{E0468911-8C10-ECD9-7E82-58CB8B004AEC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838200" y="68792"/>
                <a:ext cx="8118987" cy="1325563"/>
              </a:xfrm>
            </p:spPr>
            <p:txBody>
              <a:bodyPr/>
              <a:lstStyle/>
              <a:p>
                <a:r>
                  <a:rPr kumimoji="1" lang="en-US" altLang="ja-JP" b="1" dirty="0"/>
                  <a:t>Result (L = 16fm, </a:t>
                </a:r>
                <a14:m>
                  <m:oMath xmlns:m="http://schemas.openxmlformats.org/officeDocument/2006/math">
                    <m:r>
                      <a:rPr kumimoji="1" lang="en-US" altLang="ja-JP" b="1" i="1" smtClean="0">
                        <a:latin typeface="Cambria Math" panose="02040503050406030204" pitchFamily="18" charset="0"/>
                      </a:rPr>
                      <m:t>𝝁</m:t>
                    </m:r>
                    <m:r>
                      <a:rPr kumimoji="1" lang="en-US" altLang="ja-JP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kumimoji="1" lang="en-US" altLang="ja-JP" b="1" i="1" smtClean="0">
                        <a:latin typeface="Cambria Math" panose="02040503050406030204" pitchFamily="18" charset="0"/>
                      </a:rPr>
                      <m:t>𝟏𝟐</m:t>
                    </m:r>
                    <m:r>
                      <a:rPr kumimoji="1" lang="en-US" altLang="ja-JP" b="1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kumimoji="1" lang="en-US" altLang="ja-JP" b="1" i="0" smtClean="0">
                        <a:latin typeface="Cambria Math" panose="02040503050406030204" pitchFamily="18" charset="0"/>
                      </a:rPr>
                      <m:t>𝐌𝐞𝐕</m:t>
                    </m:r>
                    <m:r>
                      <a:rPr kumimoji="1" lang="en-US" altLang="ja-JP" b="1" i="0" smtClean="0">
                        <a:latin typeface="Cambria Math" panose="02040503050406030204" pitchFamily="18" charset="0"/>
                      </a:rPr>
                      <m:t>, </m:t>
                    </m:r>
                  </m:oMath>
                </a14:m>
                <a:br>
                  <a:rPr kumimoji="1" lang="en-US" altLang="ja-JP" b="1" i="0" dirty="0"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kumimoji="1" lang="en-US" altLang="ja-JP" b="1" i="1" smtClean="0">
                        <a:latin typeface="Cambria Math" panose="02040503050406030204" pitchFamily="18" charset="0"/>
                      </a:rPr>
                      <m:t>𝝆</m:t>
                    </m:r>
                    <m:r>
                      <a:rPr kumimoji="1" lang="en-US" altLang="ja-JP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kumimoji="1" lang="en-US" altLang="ja-JP" b="1" i="1" smtClean="0">
                        <a:latin typeface="Cambria Math" panose="02040503050406030204" pitchFamily="18" charset="0"/>
                      </a:rPr>
                      <m:t>𝟎</m:t>
                    </m:r>
                    <m:r>
                      <a:rPr kumimoji="1" lang="en-US" altLang="ja-JP" b="1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kumimoji="1" lang="en-US" altLang="ja-JP" b="1" i="1" smtClean="0">
                        <a:latin typeface="Cambria Math" panose="02040503050406030204" pitchFamily="18" charset="0"/>
                      </a:rPr>
                      <m:t>𝟎𝟕𝟑𝟔</m:t>
                    </m:r>
                    <m:r>
                      <a:rPr kumimoji="1" lang="en-US" altLang="ja-JP" b="1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kumimoji="1" lang="en-US" altLang="ja-JP" b="1" i="0" smtClean="0">
                        <a:latin typeface="Cambria Math" panose="02040503050406030204" pitchFamily="18" charset="0"/>
                      </a:rPr>
                      <m:t>𝐟</m:t>
                    </m:r>
                    <m:sSup>
                      <m:sSupPr>
                        <m:ctrlPr>
                          <a:rPr kumimoji="1" lang="en-US" altLang="ja-JP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ja-JP" b="1" i="0" smtClean="0">
                            <a:latin typeface="Cambria Math" panose="02040503050406030204" pitchFamily="18" charset="0"/>
                          </a:rPr>
                          <m:t>𝐦</m:t>
                        </m:r>
                      </m:e>
                      <m:sup>
                        <m:r>
                          <a:rPr kumimoji="1" lang="en-US" altLang="ja-JP" b="1" i="0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kumimoji="1" lang="en-US" altLang="ja-JP" b="1" i="0" smtClean="0">
                            <a:latin typeface="Cambria Math" panose="02040503050406030204" pitchFamily="18" charset="0"/>
                          </a:rPr>
                          <m:t>𝟑</m:t>
                        </m:r>
                      </m:sup>
                    </m:sSup>
                  </m:oMath>
                </a14:m>
                <a:r>
                  <a:rPr kumimoji="1" lang="en-US" altLang="ja-JP" b="1" dirty="0"/>
                  <a:t>)</a:t>
                </a:r>
                <a:endParaRPr kumimoji="1" lang="ja-JP" altLang="en-US" b="1" dirty="0"/>
              </a:p>
            </p:txBody>
          </p:sp>
        </mc:Choice>
        <mc:Fallback xmlns="">
          <p:sp>
            <p:nvSpPr>
              <p:cNvPr id="2" name="タイトル 1">
                <a:extLst>
                  <a:ext uri="{FF2B5EF4-FFF2-40B4-BE49-F238E27FC236}">
                    <a16:creationId xmlns:a16="http://schemas.microsoft.com/office/drawing/2014/main" id="{E0468911-8C10-ECD9-7E82-58CB8B004AE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38200" y="68792"/>
                <a:ext cx="8118987" cy="1325563"/>
              </a:xfrm>
              <a:blipFill>
                <a:blip r:embed="rId4"/>
                <a:stretch>
                  <a:fillRect l="-3080" t="-13303" b="-2156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movie_120">
            <a:hlinkClick r:id="" action="ppaction://media"/>
            <a:extLst>
              <a:ext uri="{FF2B5EF4-FFF2-40B4-BE49-F238E27FC236}">
                <a16:creationId xmlns:a16="http://schemas.microsoft.com/office/drawing/2014/main" id="{08F49FF3-5D33-7C75-FBE1-6D4DCF5CF00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39833" y="1690688"/>
            <a:ext cx="4565650" cy="4351338"/>
          </a:xfrm>
        </p:spPr>
      </p:pic>
      <p:pic>
        <p:nvPicPr>
          <p:cNvPr id="8" name="図 7" descr="グラフィカル ユーザー インターフェイス が含まれている画像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AD2111FC-42B9-EA37-92ED-1686E9BF926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189" y="1690688"/>
            <a:ext cx="5375740" cy="4351338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0D0C28C-8C5C-389B-005F-8F8D59D0438B}"/>
              </a:ext>
            </a:extLst>
          </p:cNvPr>
          <p:cNvSpPr txBox="1"/>
          <p:nvPr/>
        </p:nvSpPr>
        <p:spPr>
          <a:xfrm>
            <a:off x="8957187" y="439185"/>
            <a:ext cx="2485102" cy="58477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200" b="1" dirty="0">
                <a:solidFill>
                  <a:srgbClr val="FF0000"/>
                </a:solidFill>
              </a:rPr>
              <a:t>Preliminary</a:t>
            </a:r>
            <a:endParaRPr kumimoji="1" lang="ja-JP" alt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0227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9BDF4C8-70DB-9BF2-B240-80B74B418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821129" cy="1325563"/>
          </a:xfrm>
        </p:spPr>
        <p:txBody>
          <a:bodyPr/>
          <a:lstStyle/>
          <a:p>
            <a:r>
              <a:rPr kumimoji="1" lang="en-US" altLang="ja-JP" b="1" dirty="0"/>
              <a:t>Result</a:t>
            </a:r>
            <a:endParaRPr kumimoji="1" lang="ja-JP" altLang="en-US" b="1" dirty="0"/>
          </a:p>
        </p:txBody>
      </p:sp>
      <p:pic>
        <p:nvPicPr>
          <p:cNvPr id="7" name="図 6" descr="グラフ, 折れ線グラフ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A30A01F3-3EC7-D6DB-1E0C-5B8B0408C9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41" y="1272395"/>
            <a:ext cx="4600360" cy="3570071"/>
          </a:xfrm>
          <a:prstGeom prst="rect">
            <a:avLst/>
          </a:prstGeom>
        </p:spPr>
      </p:pic>
      <p:pic>
        <p:nvPicPr>
          <p:cNvPr id="13" name="コンテンツ プレースホルダー 12" descr="グラフ, 折れ線グラフ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8F2521C9-A8EF-F3FF-C747-234973CA97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1" y="1239738"/>
            <a:ext cx="4636822" cy="3393059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テキスト ボックス 13">
                <a:extLst>
                  <a:ext uri="{FF2B5EF4-FFF2-40B4-BE49-F238E27FC236}">
                    <a16:creationId xmlns:a16="http://schemas.microsoft.com/office/drawing/2014/main" id="{6B63F6FA-8AE0-B803-5307-8E9E5525C373}"/>
                  </a:ext>
                </a:extLst>
              </p:cNvPr>
              <p:cNvSpPr txBox="1"/>
              <p:nvPr/>
            </p:nvSpPr>
            <p:spPr>
              <a:xfrm>
                <a:off x="859480" y="4787265"/>
                <a:ext cx="10972800" cy="26776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2400" dirty="0"/>
                  <a:t>Energy per nucleon is almost same as that of uniform nuclear matter.</a:t>
                </a:r>
              </a:p>
              <a:p>
                <a:r>
                  <a:rPr lang="en-US" altLang="ja-JP" sz="2400" dirty="0" err="1"/>
                  <a:t>Y_p</a:t>
                </a:r>
                <a:r>
                  <a:rPr lang="en-US" altLang="ja-JP" sz="2400" dirty="0"/>
                  <a:t> (proton fraction) is slightly higher than that of uniform nuclear matter.</a:t>
                </a:r>
              </a:p>
              <a:p>
                <a14:m>
                  <m:oMath xmlns:m="http://schemas.openxmlformats.org/officeDocument/2006/math">
                    <m:r>
                      <a:rPr kumimoji="1" lang="en-US" altLang="ja-JP" sz="2400" b="0" i="1" smtClean="0">
                        <a:latin typeface="Cambria Math" panose="02040503050406030204" pitchFamily="18" charset="0"/>
                      </a:rPr>
                      <m:t>0.0515</m:t>
                    </m:r>
                    <m:r>
                      <m:rPr>
                        <m:sty m:val="p"/>
                      </m:rPr>
                      <a:rPr lang="en-US" altLang="ja-JP" sz="2400" i="0">
                        <a:latin typeface="Cambria Math" panose="02040503050406030204" pitchFamily="18" charset="0"/>
                      </a:rPr>
                      <m:t>f</m:t>
                    </m:r>
                    <m:sSup>
                      <m:sSup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ja-JP" sz="2400" i="0"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US" altLang="ja-JP" sz="2400" i="0">
                            <a:latin typeface="Cambria Math" panose="02040503050406030204" pitchFamily="18" charset="0"/>
                          </a:rPr>
                          <m:t>−3</m:t>
                        </m:r>
                      </m:sup>
                    </m:sSup>
                    <m:r>
                      <a:rPr kumimoji="1" lang="en-US" altLang="ja-JP" sz="2400" b="0" i="1" smtClean="0">
                        <a:latin typeface="Cambria Math" panose="02040503050406030204" pitchFamily="18" charset="0"/>
                      </a:rPr>
                      <m:t>≤</m:t>
                    </m:r>
                    <m:r>
                      <a:rPr kumimoji="1" lang="en-US" altLang="ja-JP" sz="2400" b="0" i="1" smtClean="0">
                        <a:latin typeface="Cambria Math" panose="02040503050406030204" pitchFamily="18" charset="0"/>
                      </a:rPr>
                      <m:t>𝜌</m:t>
                    </m:r>
                    <m:r>
                      <a:rPr kumimoji="1" lang="en-US" altLang="ja-JP" sz="2400" b="0" i="1" smtClean="0">
                        <a:latin typeface="Cambria Math" panose="02040503050406030204" pitchFamily="18" charset="0"/>
                      </a:rPr>
                      <m:t>≤0.0662</m:t>
                    </m:r>
                    <m:r>
                      <m:rPr>
                        <m:sty m:val="p"/>
                      </m:rPr>
                      <a:rPr lang="en-US" altLang="ja-JP" sz="2400">
                        <a:latin typeface="Cambria Math" panose="02040503050406030204" pitchFamily="18" charset="0"/>
                      </a:rPr>
                      <m:t>f</m:t>
                    </m:r>
                    <m:sSup>
                      <m:sSup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ja-JP" sz="2400"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US" altLang="ja-JP" sz="2400">
                            <a:latin typeface="Cambria Math" panose="02040503050406030204" pitchFamily="18" charset="0"/>
                          </a:rPr>
                          <m:t>−3</m:t>
                        </m:r>
                      </m:sup>
                    </m:sSup>
                  </m:oMath>
                </a14:m>
                <a:r>
                  <a:rPr kumimoji="1" lang="en-US" altLang="ja-JP" sz="2400" dirty="0"/>
                  <a:t>:sphere</a:t>
                </a:r>
              </a:p>
              <a:p>
                <a14:m>
                  <m:oMath xmlns:m="http://schemas.openxmlformats.org/officeDocument/2006/math">
                    <m:r>
                      <a:rPr kumimoji="1" lang="en-US" altLang="ja-JP" sz="2400" b="0" i="1" smtClean="0">
                        <a:latin typeface="Cambria Math" panose="02040503050406030204" pitchFamily="18" charset="0"/>
                      </a:rPr>
                      <m:t>0.0670</m:t>
                    </m:r>
                    <m:r>
                      <m:rPr>
                        <m:sty m:val="p"/>
                      </m:rPr>
                      <a:rPr lang="en-US" altLang="ja-JP" sz="2400">
                        <a:latin typeface="Cambria Math" panose="02040503050406030204" pitchFamily="18" charset="0"/>
                      </a:rPr>
                      <m:t>f</m:t>
                    </m:r>
                    <m:sSup>
                      <m:sSup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ja-JP" sz="2400"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US" altLang="ja-JP" sz="2400">
                            <a:latin typeface="Cambria Math" panose="02040503050406030204" pitchFamily="18" charset="0"/>
                          </a:rPr>
                          <m:t>−3</m:t>
                        </m:r>
                      </m:sup>
                    </m:sSup>
                    <m:r>
                      <a:rPr kumimoji="1" lang="en-US" altLang="ja-JP" sz="2400" b="0" i="1" smtClean="0">
                        <a:latin typeface="Cambria Math" panose="02040503050406030204" pitchFamily="18" charset="0"/>
                      </a:rPr>
                      <m:t>≤</m:t>
                    </m:r>
                    <m:r>
                      <a:rPr kumimoji="1" lang="en-US" altLang="ja-JP" sz="2400" b="0" i="1" smtClean="0">
                        <a:latin typeface="Cambria Math" panose="02040503050406030204" pitchFamily="18" charset="0"/>
                      </a:rPr>
                      <m:t>𝜌</m:t>
                    </m:r>
                    <m:r>
                      <a:rPr kumimoji="1" lang="en-US" altLang="ja-JP" sz="2400" b="0" i="1" smtClean="0">
                        <a:latin typeface="Cambria Math" panose="02040503050406030204" pitchFamily="18" charset="0"/>
                      </a:rPr>
                      <m:t>≤0.0751</m:t>
                    </m:r>
                    <m:r>
                      <m:rPr>
                        <m:sty m:val="p"/>
                      </m:rPr>
                      <a:rPr lang="en-US" altLang="ja-JP" sz="2400">
                        <a:latin typeface="Cambria Math" panose="02040503050406030204" pitchFamily="18" charset="0"/>
                      </a:rPr>
                      <m:t>f</m:t>
                    </m:r>
                    <m:sSup>
                      <m:sSup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ja-JP" sz="2400"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US" altLang="ja-JP" sz="2400">
                            <a:latin typeface="Cambria Math" panose="02040503050406030204" pitchFamily="18" charset="0"/>
                          </a:rPr>
                          <m:t>−3</m:t>
                        </m:r>
                      </m:sup>
                    </m:sSup>
                  </m:oMath>
                </a14:m>
                <a:r>
                  <a:rPr kumimoji="1" lang="en-US" altLang="ja-JP" sz="2400" dirty="0"/>
                  <a:t>:cylinder</a:t>
                </a:r>
              </a:p>
              <a:p>
                <a14:m>
                  <m:oMath xmlns:m="http://schemas.openxmlformats.org/officeDocument/2006/math">
                    <m:r>
                      <a:rPr kumimoji="1" lang="en-US" altLang="ja-JP" sz="2400" b="0" i="1" smtClean="0">
                        <a:latin typeface="Cambria Math" panose="02040503050406030204" pitchFamily="18" charset="0"/>
                      </a:rPr>
                      <m:t>0.0758</m:t>
                    </m:r>
                    <m:r>
                      <m:rPr>
                        <m:sty m:val="p"/>
                      </m:rPr>
                      <a:rPr lang="en-US" altLang="ja-JP" sz="2400">
                        <a:latin typeface="Cambria Math" panose="02040503050406030204" pitchFamily="18" charset="0"/>
                      </a:rPr>
                      <m:t>f</m:t>
                    </m:r>
                    <m:sSup>
                      <m:sSup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ja-JP" sz="2400"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US" altLang="ja-JP" sz="2400">
                            <a:latin typeface="Cambria Math" panose="02040503050406030204" pitchFamily="18" charset="0"/>
                          </a:rPr>
                          <m:t>−3</m:t>
                        </m:r>
                      </m:sup>
                    </m:sSup>
                    <m:r>
                      <a:rPr kumimoji="1" lang="en-US" altLang="ja-JP" sz="2400" b="0" i="1" smtClean="0">
                        <a:latin typeface="Cambria Math" panose="02040503050406030204" pitchFamily="18" charset="0"/>
                      </a:rPr>
                      <m:t>≤</m:t>
                    </m:r>
                    <m:r>
                      <a:rPr kumimoji="1" lang="en-US" altLang="ja-JP" sz="2400" b="0" i="1" smtClean="0">
                        <a:latin typeface="Cambria Math" panose="02040503050406030204" pitchFamily="18" charset="0"/>
                      </a:rPr>
                      <m:t>𝜌</m:t>
                    </m:r>
                    <m:r>
                      <a:rPr kumimoji="1" lang="en-US" altLang="ja-JP" sz="2400" b="0" i="1" smtClean="0">
                        <a:latin typeface="Cambria Math" panose="02040503050406030204" pitchFamily="18" charset="0"/>
                      </a:rPr>
                      <m:t>≤0.0922</m:t>
                    </m:r>
                    <m:r>
                      <m:rPr>
                        <m:sty m:val="p"/>
                      </m:rPr>
                      <a:rPr lang="en-US" altLang="ja-JP" sz="2400">
                        <a:latin typeface="Cambria Math" panose="02040503050406030204" pitchFamily="18" charset="0"/>
                      </a:rPr>
                      <m:t>f</m:t>
                    </m:r>
                    <m:sSup>
                      <m:sSup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ja-JP" sz="2400"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US" altLang="ja-JP" sz="2400">
                            <a:latin typeface="Cambria Math" panose="02040503050406030204" pitchFamily="18" charset="0"/>
                          </a:rPr>
                          <m:t>−3</m:t>
                        </m:r>
                      </m:sup>
                    </m:sSup>
                  </m:oMath>
                </a14:m>
                <a:r>
                  <a:rPr kumimoji="1" lang="en-US" altLang="ja-JP" sz="2400" dirty="0"/>
                  <a:t>:uniform</a:t>
                </a:r>
                <a:endParaRPr kumimoji="1" lang="ja-JP" altLang="en-US" sz="2400" dirty="0"/>
              </a:p>
              <a:p>
                <a:endParaRPr kumimoji="1" lang="ja-JP" altLang="en-US" sz="2400" dirty="0"/>
              </a:p>
              <a:p>
                <a:endParaRPr kumimoji="1" lang="ja-JP" altLang="en-US" sz="2400" dirty="0"/>
              </a:p>
            </p:txBody>
          </p:sp>
        </mc:Choice>
        <mc:Fallback xmlns="">
          <p:sp>
            <p:nvSpPr>
              <p:cNvPr id="14" name="テキスト ボックス 13">
                <a:extLst>
                  <a:ext uri="{FF2B5EF4-FFF2-40B4-BE49-F238E27FC236}">
                    <a16:creationId xmlns:a16="http://schemas.microsoft.com/office/drawing/2014/main" id="{6B63F6FA-8AE0-B803-5307-8E9E5525C3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9480" y="4787265"/>
                <a:ext cx="10972800" cy="2677656"/>
              </a:xfrm>
              <a:prstGeom prst="rect">
                <a:avLst/>
              </a:prstGeom>
              <a:blipFill>
                <a:blip r:embed="rId4"/>
                <a:stretch>
                  <a:fillRect l="-889" t="-181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E3D88622-133E-C27B-65D9-F2C099DB8B11}"/>
              </a:ext>
            </a:extLst>
          </p:cNvPr>
          <p:cNvSpPr txBox="1"/>
          <p:nvPr/>
        </p:nvSpPr>
        <p:spPr>
          <a:xfrm>
            <a:off x="8868697" y="374536"/>
            <a:ext cx="2485102" cy="58477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200" b="1" dirty="0">
                <a:solidFill>
                  <a:srgbClr val="FF0000"/>
                </a:solidFill>
              </a:rPr>
              <a:t>Preliminary</a:t>
            </a:r>
            <a:endParaRPr kumimoji="1" lang="ja-JP" alt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38680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31DDF22-1732-F53E-AA70-D238752626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b="1" dirty="0"/>
              <a:t>Summary and future work</a:t>
            </a:r>
            <a:endParaRPr kumimoji="1" lang="ja-JP" altLang="en-US" b="1" dirty="0"/>
          </a:p>
        </p:txBody>
      </p:sp>
      <p:pic>
        <p:nvPicPr>
          <p:cNvPr id="7" name="図 6" descr="グラフ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B7B4F404-9CA8-1A98-EC07-C42EE04F96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693" y="3937266"/>
            <a:ext cx="2301107" cy="2659477"/>
          </a:xfrm>
          <a:prstGeom prst="rect">
            <a:avLst/>
          </a:prstGeom>
        </p:spPr>
      </p:pic>
      <p:pic>
        <p:nvPicPr>
          <p:cNvPr id="9" name="図 8" descr="グラフ, 等高線グラフ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CFBE87E6-3B97-94A9-0E82-BAB66731CD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2043" y="3937266"/>
            <a:ext cx="2301107" cy="2659477"/>
          </a:xfrm>
          <a:prstGeom prst="rect">
            <a:avLst/>
          </a:prstGeom>
        </p:spPr>
      </p:pic>
      <p:pic>
        <p:nvPicPr>
          <p:cNvPr id="11" name="図 10" descr="グラフ, 等高線グラフ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2C0622AE-FAFD-3403-B711-ACAE956B90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7880" y="3937266"/>
            <a:ext cx="2301107" cy="2659477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EC4A161F-62E9-DA5E-243D-8E29D3BAAE01}"/>
              </a:ext>
            </a:extLst>
          </p:cNvPr>
          <p:cNvSpPr txBox="1"/>
          <p:nvPr/>
        </p:nvSpPr>
        <p:spPr>
          <a:xfrm>
            <a:off x="627447" y="1443406"/>
            <a:ext cx="10937106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ja-JP" sz="2800" dirty="0"/>
              <a:t>We develop a code to calculate the pasta structure self-consistently using the ETF model.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ja-JP" sz="2800" dirty="0"/>
              <a:t>We calculate the pasta structure for L = 16fm.</a:t>
            </a:r>
          </a:p>
          <a:p>
            <a:endParaRPr kumimoji="1" lang="ja-JP" altLang="en-US" dirty="0"/>
          </a:p>
        </p:txBody>
      </p:sp>
      <p:sp>
        <p:nvSpPr>
          <p:cNvPr id="14" name="コンテンツ プレースホルダー 13">
            <a:extLst>
              <a:ext uri="{FF2B5EF4-FFF2-40B4-BE49-F238E27FC236}">
                <a16:creationId xmlns:a16="http://schemas.microsoft.com/office/drawing/2014/main" id="{CB7D7C07-3C88-C977-6FC0-5F33042123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7447" y="2920675"/>
            <a:ext cx="10515600" cy="1663854"/>
          </a:xfrm>
        </p:spPr>
        <p:txBody>
          <a:bodyPr/>
          <a:lstStyle/>
          <a:p>
            <a:r>
              <a:rPr lang="en-US" altLang="ja-JP" dirty="0"/>
              <a:t>We will conduct same calculation for larger box size.</a:t>
            </a:r>
          </a:p>
          <a:p>
            <a:r>
              <a:rPr lang="en-US" altLang="ja-JP" dirty="0"/>
              <a:t>The calculation was carried out at the Yukawa Institute Computer Facility.</a:t>
            </a:r>
          </a:p>
        </p:txBody>
      </p:sp>
      <p:sp>
        <p:nvSpPr>
          <p:cNvPr id="3" name="矢印: 右 2">
            <a:extLst>
              <a:ext uri="{FF2B5EF4-FFF2-40B4-BE49-F238E27FC236}">
                <a16:creationId xmlns:a16="http://schemas.microsoft.com/office/drawing/2014/main" id="{E52EC5CC-E571-552C-21B1-778C649226D2}"/>
              </a:ext>
            </a:extLst>
          </p:cNvPr>
          <p:cNvSpPr/>
          <p:nvPr/>
        </p:nvSpPr>
        <p:spPr>
          <a:xfrm>
            <a:off x="3579176" y="4993248"/>
            <a:ext cx="743031" cy="54751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AF72D41-5049-84A4-AA8D-76AFAA6185A5}"/>
              </a:ext>
            </a:extLst>
          </p:cNvPr>
          <p:cNvSpPr txBox="1"/>
          <p:nvPr/>
        </p:nvSpPr>
        <p:spPr>
          <a:xfrm>
            <a:off x="639331" y="4805339"/>
            <a:ext cx="29398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Possible structures which may appear for larger boxes.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604022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014925B-0DCE-0F73-0B5D-83A4A2E484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b="1" dirty="0"/>
              <a:t>What is nuclear pasta?</a:t>
            </a:r>
            <a:endParaRPr kumimoji="1" lang="ja-JP" altLang="en-US" b="1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746F338-5D71-42C2-500C-4ECE4B76DB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60154"/>
            <a:ext cx="10515600" cy="1868846"/>
          </a:xfrm>
        </p:spPr>
        <p:txBody>
          <a:bodyPr/>
          <a:lstStyle/>
          <a:p>
            <a:r>
              <a:rPr kumimoji="1" lang="en-US" altLang="ja-JP" dirty="0"/>
              <a:t>Nuclear pasta: </a:t>
            </a:r>
            <a:br>
              <a:rPr kumimoji="1" lang="en-US" altLang="ja-JP" dirty="0"/>
            </a:br>
            <a:r>
              <a:rPr kumimoji="1" lang="en-US" altLang="ja-JP" dirty="0"/>
              <a:t>Phases of nuclear matter whose shape is quite different from ordinary nuclei.</a:t>
            </a:r>
          </a:p>
          <a:p>
            <a:r>
              <a:rPr lang="en-US" altLang="ja-JP" dirty="0"/>
              <a:t>Typical shapes of nuclear pasta:</a:t>
            </a:r>
            <a:r>
              <a:rPr kumimoji="1" lang="en-US" altLang="ja-JP" dirty="0"/>
              <a:t> </a:t>
            </a:r>
          </a:p>
        </p:txBody>
      </p:sp>
      <p:sp>
        <p:nvSpPr>
          <p:cNvPr id="4" name="コンテンツ プレースホルダー 2">
            <a:extLst>
              <a:ext uri="{FF2B5EF4-FFF2-40B4-BE49-F238E27FC236}">
                <a16:creationId xmlns:a16="http://schemas.microsoft.com/office/drawing/2014/main" id="{AF8699AC-B211-71D1-FF8C-0CE7D743B882}"/>
              </a:ext>
            </a:extLst>
          </p:cNvPr>
          <p:cNvSpPr txBox="1">
            <a:spLocks/>
          </p:cNvSpPr>
          <p:nvPr/>
        </p:nvSpPr>
        <p:spPr>
          <a:xfrm>
            <a:off x="838200" y="5270595"/>
            <a:ext cx="10515600" cy="9135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dirty="0"/>
              <a:t>In NSs, nuclear pasta may appear at the bottom of the inner crust.</a:t>
            </a:r>
          </a:p>
        </p:txBody>
      </p:sp>
      <p:pic>
        <p:nvPicPr>
          <p:cNvPr id="6" name="図 5" descr="ダイアグラム, 設計図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86876725-F08C-7A6A-7A0D-9880060004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2435" y="2518513"/>
            <a:ext cx="4086913" cy="2242705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4732BDE-5898-EBFE-28A1-D654752AC4B0}"/>
              </a:ext>
            </a:extLst>
          </p:cNvPr>
          <p:cNvSpPr txBox="1"/>
          <p:nvPr/>
        </p:nvSpPr>
        <p:spPr>
          <a:xfrm>
            <a:off x="6542315" y="4715026"/>
            <a:ext cx="5649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M Hashimoto, et al. </a:t>
            </a:r>
            <a:r>
              <a:rPr lang="en-US" altLang="ja-JP" i="1" dirty="0"/>
              <a:t>Prog. Theor. Phys</a:t>
            </a:r>
            <a:r>
              <a:rPr lang="en-US" altLang="ja-JP" dirty="0"/>
              <a:t>., vol 71, 1984</a:t>
            </a:r>
            <a:endParaRPr kumimoji="1" lang="ja-JP" altLang="en-US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34C60F4-AE01-D8A2-67C0-9ED99DC9850E}"/>
              </a:ext>
            </a:extLst>
          </p:cNvPr>
          <p:cNvSpPr txBox="1"/>
          <p:nvPr/>
        </p:nvSpPr>
        <p:spPr>
          <a:xfrm>
            <a:off x="1052053" y="3429000"/>
            <a:ext cx="29881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(a)</a:t>
            </a:r>
            <a:r>
              <a:rPr lang="en-US" altLang="ja-JP" dirty="0"/>
              <a:t>: sphere (gnocchi)</a:t>
            </a:r>
          </a:p>
          <a:p>
            <a:r>
              <a:rPr kumimoji="1" lang="en-US" altLang="ja-JP" dirty="0"/>
              <a:t>(b): cylinder (spaghetti)</a:t>
            </a:r>
            <a:endParaRPr lang="en-US" altLang="ja-JP" dirty="0"/>
          </a:p>
          <a:p>
            <a:r>
              <a:rPr lang="en-US" altLang="ja-JP" dirty="0"/>
              <a:t>(c)</a:t>
            </a:r>
            <a:r>
              <a:rPr kumimoji="1" lang="en-US" altLang="ja-JP" dirty="0"/>
              <a:t>: slab (lasagna)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AD1B59A-4734-76AC-EF7A-3CC44014B315}"/>
              </a:ext>
            </a:extLst>
          </p:cNvPr>
          <p:cNvSpPr txBox="1"/>
          <p:nvPr/>
        </p:nvSpPr>
        <p:spPr>
          <a:xfrm>
            <a:off x="3986557" y="3425681"/>
            <a:ext cx="30595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(d)</a:t>
            </a:r>
            <a:r>
              <a:rPr lang="en-US" altLang="ja-JP" dirty="0"/>
              <a:t>: tube (anti-spaghetti)</a:t>
            </a:r>
          </a:p>
          <a:p>
            <a:r>
              <a:rPr lang="en-US" altLang="ja-JP" dirty="0"/>
              <a:t>(e): bubble (anti-gnocchi)</a:t>
            </a:r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7254288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C12B402-5523-59B9-EB9D-08DEB72195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b="1" dirty="0"/>
              <a:t>Possible effects on celestial phenomena</a:t>
            </a:r>
            <a:endParaRPr kumimoji="1" lang="ja-JP" altLang="en-US" b="1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CDA6814-70D6-BB2C-A6C5-090DD3FE49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/>
              <a:t>The EOS of nuclear matter is only slightly affected.</a:t>
            </a:r>
            <a:br>
              <a:rPr lang="en-US" altLang="ja-JP" dirty="0"/>
            </a:br>
            <a:r>
              <a:rPr lang="ja-JP" altLang="en-US" dirty="0"/>
              <a:t>→</a:t>
            </a:r>
            <a:r>
              <a:rPr lang="en-US" altLang="ja-JP" dirty="0"/>
              <a:t>MR relation is not affected so much.</a:t>
            </a:r>
          </a:p>
          <a:p>
            <a:r>
              <a:rPr kumimoji="1" lang="en-US" altLang="ja-JP" dirty="0"/>
              <a:t>The transport and el</a:t>
            </a:r>
            <a:r>
              <a:rPr lang="en-US" altLang="ja-JP" dirty="0"/>
              <a:t>astic properties of nuclear pasta is different from that of ordinary nuclei.</a:t>
            </a:r>
          </a:p>
          <a:p>
            <a:r>
              <a:rPr lang="en-US" altLang="ja-JP" dirty="0"/>
              <a:t>High electrical resistivity of nuclear pasta may affect the time evolution of magnetic field of neutron stars.</a:t>
            </a:r>
          </a:p>
          <a:p>
            <a:endParaRPr lang="en-US" altLang="ja-JP" dirty="0"/>
          </a:p>
          <a:p>
            <a:r>
              <a:rPr lang="en-US" altLang="ja-JP" dirty="0"/>
              <a:t>The elastic property of nuclear pasta may affect the quasi-periodic oscillation.</a:t>
            </a:r>
          </a:p>
          <a:p>
            <a:endParaRPr lang="en-US" altLang="ja-JP" dirty="0"/>
          </a:p>
          <a:p>
            <a:endParaRPr kumimoji="1" lang="ja-JP" altLang="en-US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B05F9FB-C605-F00E-7C4B-92E6320C7A13}"/>
              </a:ext>
            </a:extLst>
          </p:cNvPr>
          <p:cNvSpPr txBox="1"/>
          <p:nvPr/>
        </p:nvSpPr>
        <p:spPr>
          <a:xfrm>
            <a:off x="8288867" y="4179094"/>
            <a:ext cx="39031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/>
              <a:t>José A. Pons</a:t>
            </a:r>
            <a:r>
              <a:rPr lang="ja-JP" altLang="en-US" sz="1600" dirty="0"/>
              <a:t> </a:t>
            </a:r>
            <a:r>
              <a:rPr lang="en-US" altLang="ja-JP" sz="1600" dirty="0"/>
              <a:t>et</a:t>
            </a:r>
            <a:r>
              <a:rPr lang="ja-JP" altLang="en-US" sz="1600" dirty="0"/>
              <a:t> </a:t>
            </a:r>
            <a:r>
              <a:rPr lang="en-US" altLang="ja-JP" sz="1600" dirty="0"/>
              <a:t>al.</a:t>
            </a:r>
            <a:r>
              <a:rPr lang="ja-JP" altLang="en-US" sz="1600" dirty="0"/>
              <a:t> </a:t>
            </a:r>
            <a:r>
              <a:rPr lang="fr-FR" altLang="ja-JP" sz="1600" dirty="0"/>
              <a:t>Nature Physics volume 9, pages431–434 (2013)</a:t>
            </a:r>
            <a:endParaRPr kumimoji="1" lang="ja-JP" altLang="en-US" sz="1600" dirty="0"/>
          </a:p>
        </p:txBody>
      </p:sp>
    </p:spTree>
    <p:extLst>
      <p:ext uri="{BB962C8B-B14F-4D97-AF65-F5344CB8AC3E}">
        <p14:creationId xmlns:p14="http://schemas.microsoft.com/office/powerpoint/2010/main" val="25468345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0EC33B9-6250-D3AA-214C-EB3FF202C9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b="1" dirty="0"/>
              <a:t>Characteristics of ETF</a:t>
            </a:r>
            <a:endParaRPr kumimoji="1" lang="ja-JP" altLang="en-US" b="1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B68115A-FA17-0056-04A9-92858A0BED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83173"/>
            <a:ext cx="10515600" cy="976569"/>
          </a:xfrm>
        </p:spPr>
        <p:txBody>
          <a:bodyPr/>
          <a:lstStyle/>
          <a:p>
            <a:r>
              <a:rPr lang="en-US" altLang="ja-JP" dirty="0"/>
              <a:t>Many models are used to study nuclear pasta:</a:t>
            </a:r>
            <a:br>
              <a:rPr lang="en-US" altLang="ja-JP" dirty="0"/>
            </a:br>
            <a:r>
              <a:rPr lang="en-US" altLang="ja-JP" dirty="0"/>
              <a:t>(HF, TDHF, RMF+TF, MD, etc.)</a:t>
            </a:r>
          </a:p>
          <a:p>
            <a:endParaRPr kumimoji="1" lang="ja-JP" altLang="en-US" dirty="0"/>
          </a:p>
        </p:txBody>
      </p:sp>
      <p:sp>
        <p:nvSpPr>
          <p:cNvPr id="4" name="四角形: 角を丸くする 3">
            <a:extLst>
              <a:ext uri="{FF2B5EF4-FFF2-40B4-BE49-F238E27FC236}">
                <a16:creationId xmlns:a16="http://schemas.microsoft.com/office/drawing/2014/main" id="{910DEEED-56D1-B2E1-26C3-3FA75E184BC4}"/>
              </a:ext>
            </a:extLst>
          </p:cNvPr>
          <p:cNvSpPr/>
          <p:nvPr/>
        </p:nvSpPr>
        <p:spPr>
          <a:xfrm>
            <a:off x="838200" y="2359742"/>
            <a:ext cx="4589206" cy="294967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四角形: 角を丸くする 4">
            <a:extLst>
              <a:ext uri="{FF2B5EF4-FFF2-40B4-BE49-F238E27FC236}">
                <a16:creationId xmlns:a16="http://schemas.microsoft.com/office/drawing/2014/main" id="{3A0C0E69-0C84-4C14-E22B-A2924CE5872D}"/>
              </a:ext>
            </a:extLst>
          </p:cNvPr>
          <p:cNvSpPr/>
          <p:nvPr/>
        </p:nvSpPr>
        <p:spPr>
          <a:xfrm>
            <a:off x="6656440" y="2359742"/>
            <a:ext cx="4589206" cy="294967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78CFCD6B-E90D-CC3D-29C0-5EB567025220}"/>
              </a:ext>
            </a:extLst>
          </p:cNvPr>
          <p:cNvSpPr txBox="1"/>
          <p:nvPr/>
        </p:nvSpPr>
        <p:spPr>
          <a:xfrm>
            <a:off x="941438" y="2426421"/>
            <a:ext cx="41983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b="1" dirty="0"/>
              <a:t>Hartree-Fock (HF)</a:t>
            </a:r>
            <a:endParaRPr kumimoji="1" lang="ja-JP" altLang="en-US" sz="2000" b="1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4252D279-94A9-2401-5AE5-C1F942E5B51F}"/>
              </a:ext>
            </a:extLst>
          </p:cNvPr>
          <p:cNvSpPr txBox="1"/>
          <p:nvPr/>
        </p:nvSpPr>
        <p:spPr>
          <a:xfrm>
            <a:off x="6856772" y="2426421"/>
            <a:ext cx="41983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b="1" dirty="0"/>
              <a:t>Extended Thomas-Fermi (ETF)</a:t>
            </a:r>
            <a:endParaRPr kumimoji="1" lang="ja-JP" altLang="en-US" sz="2000" b="1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1FDDB5EE-D388-DB67-DE7E-58720FE505E1}"/>
              </a:ext>
            </a:extLst>
          </p:cNvPr>
          <p:cNvSpPr txBox="1"/>
          <p:nvPr/>
        </p:nvSpPr>
        <p:spPr>
          <a:xfrm>
            <a:off x="941439" y="2916125"/>
            <a:ext cx="402385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sz="2000" dirty="0"/>
              <a:t>Fully quantum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2000" dirty="0"/>
              <a:t>Accurate but need much computational resources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sz="2000" dirty="0"/>
              <a:t>Suitable for precise calculation at a certain situation</a:t>
            </a:r>
            <a:endParaRPr kumimoji="1" lang="ja-JP" altLang="en-US" sz="2000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7D958AFF-848C-B931-CCAD-7BB96C206201}"/>
              </a:ext>
            </a:extLst>
          </p:cNvPr>
          <p:cNvSpPr txBox="1"/>
          <p:nvPr/>
        </p:nvSpPr>
        <p:spPr>
          <a:xfrm>
            <a:off x="6764594" y="2826531"/>
            <a:ext cx="458920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sz="2000" dirty="0"/>
              <a:t>Semiclassical approximation to HF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2000" dirty="0"/>
              <a:t>Not so accurate but need less computational resources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sz="2000" dirty="0"/>
              <a:t>Su</a:t>
            </a:r>
            <a:r>
              <a:rPr lang="en-US" altLang="ja-JP" sz="2000" dirty="0"/>
              <a:t>itable for thorough study for many situation (density, temperature, proton fraction)</a:t>
            </a:r>
            <a:endParaRPr kumimoji="1" lang="en-US" altLang="ja-JP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32920064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948E4C5-8745-35AE-7694-DDF5A1B24C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b="1" dirty="0"/>
              <a:t>Previous study</a:t>
            </a:r>
            <a:endParaRPr kumimoji="1" lang="ja-JP" altLang="en-US" b="1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F6E3784-AF7C-FCC1-B53D-0697DEEC38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126780"/>
          </a:xfrm>
        </p:spPr>
        <p:txBody>
          <a:bodyPr/>
          <a:lstStyle/>
          <a:p>
            <a:r>
              <a:rPr kumimoji="1" lang="en-US" altLang="ja-JP" dirty="0"/>
              <a:t>Previous stud</a:t>
            </a:r>
            <a:r>
              <a:rPr lang="en-US" altLang="ja-JP" dirty="0"/>
              <a:t>ies based on ETF assumed certain forms of density distribution with a few parameters.</a:t>
            </a:r>
          </a:p>
          <a:p>
            <a:endParaRPr kumimoji="1" lang="ja-JP" altLang="en-US" dirty="0"/>
          </a:p>
        </p:txBody>
      </p:sp>
      <p:pic>
        <p:nvPicPr>
          <p:cNvPr id="4" name="図 3" descr="ダイアグラム&#10;&#10;中程度の精度で自動的に生成された説明">
            <a:extLst>
              <a:ext uri="{FF2B5EF4-FFF2-40B4-BE49-F238E27FC236}">
                <a16:creationId xmlns:a16="http://schemas.microsoft.com/office/drawing/2014/main" id="{4DAA8E93-CCD8-3D88-B8EB-547A80895A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755494"/>
            <a:ext cx="6349182" cy="1070629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42826B79-CD76-0574-B1E1-BEE61389BA3A}"/>
              </a:ext>
            </a:extLst>
          </p:cNvPr>
          <p:cNvSpPr txBox="1"/>
          <p:nvPr/>
        </p:nvSpPr>
        <p:spPr>
          <a:xfrm>
            <a:off x="7187382" y="3118138"/>
            <a:ext cx="487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J. M. Pearson, N. </a:t>
            </a:r>
            <a:r>
              <a:rPr kumimoji="1" lang="en-US" altLang="ja-JP" dirty="0" err="1"/>
              <a:t>Chamel</a:t>
            </a:r>
            <a:r>
              <a:rPr kumimoji="1" lang="en-US" altLang="ja-JP" dirty="0"/>
              <a:t>, and A. Y. </a:t>
            </a:r>
            <a:r>
              <a:rPr kumimoji="1" lang="en-US" altLang="ja-JP" dirty="0" err="1"/>
              <a:t>Potekhin</a:t>
            </a:r>
            <a:endParaRPr kumimoji="1" lang="en-US" altLang="ja-JP" dirty="0"/>
          </a:p>
          <a:p>
            <a:r>
              <a:rPr kumimoji="1" lang="en-US" altLang="ja-JP" dirty="0"/>
              <a:t>Phys. Rev. C </a:t>
            </a:r>
            <a:r>
              <a:rPr kumimoji="1" lang="en-US" altLang="ja-JP" b="1" dirty="0"/>
              <a:t>101</a:t>
            </a:r>
            <a:r>
              <a:rPr kumimoji="1" lang="en-US" altLang="ja-JP" dirty="0"/>
              <a:t>, 015802(2020)</a:t>
            </a:r>
            <a:endParaRPr kumimoji="1" lang="ja-JP" altLang="en-US" dirty="0"/>
          </a:p>
        </p:txBody>
      </p:sp>
      <p:sp>
        <p:nvSpPr>
          <p:cNvPr id="6" name="コンテンツ プレースホルダー 2">
            <a:extLst>
              <a:ext uri="{FF2B5EF4-FFF2-40B4-BE49-F238E27FC236}">
                <a16:creationId xmlns:a16="http://schemas.microsoft.com/office/drawing/2014/main" id="{E48328A7-051C-4A55-1DE9-983304AA828E}"/>
              </a:ext>
            </a:extLst>
          </p:cNvPr>
          <p:cNvSpPr txBox="1">
            <a:spLocks/>
          </p:cNvSpPr>
          <p:nvPr/>
        </p:nvSpPr>
        <p:spPr>
          <a:xfrm>
            <a:off x="838200" y="3882274"/>
            <a:ext cx="10515600" cy="9551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dirty="0"/>
              <a:t>Many studies suggest the shape of nuclear pasta which cannot be represented such a function.</a:t>
            </a:r>
            <a:endParaRPr lang="ja-JP" altLang="en-US" dirty="0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BD255247-90BE-A6E3-5611-03ADE31790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088" y="4597522"/>
            <a:ext cx="5010912" cy="2260478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4AFA9A29-8612-DFD3-EDD5-693659D1D8D9}"/>
              </a:ext>
            </a:extLst>
          </p:cNvPr>
          <p:cNvSpPr txBox="1"/>
          <p:nvPr/>
        </p:nvSpPr>
        <p:spPr>
          <a:xfrm>
            <a:off x="6723888" y="4755992"/>
            <a:ext cx="487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K. Nakazato, K. </a:t>
            </a:r>
            <a:r>
              <a:rPr lang="en-US" altLang="ja-JP" dirty="0" err="1"/>
              <a:t>Oyamatsu</a:t>
            </a:r>
            <a:r>
              <a:rPr lang="en-US" altLang="ja-JP" dirty="0"/>
              <a:t>, and S. Yamada</a:t>
            </a:r>
          </a:p>
          <a:p>
            <a:r>
              <a:rPr lang="en-US" altLang="ja-JP" dirty="0"/>
              <a:t>Phys. Rev. Lett. </a:t>
            </a:r>
            <a:r>
              <a:rPr lang="en-US" altLang="ja-JP" b="1" dirty="0"/>
              <a:t>103</a:t>
            </a:r>
            <a:r>
              <a:rPr lang="en-US" altLang="ja-JP" dirty="0"/>
              <a:t>, 132501 (2009)</a:t>
            </a:r>
            <a:endParaRPr kumimoji="1" lang="ja-JP" altLang="en-US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8A97D3D7-31A6-977B-2142-3E2FB4C5C10B}"/>
              </a:ext>
            </a:extLst>
          </p:cNvPr>
          <p:cNvSpPr txBox="1"/>
          <p:nvPr/>
        </p:nvSpPr>
        <p:spPr>
          <a:xfrm>
            <a:off x="6723888" y="5505828"/>
            <a:ext cx="487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LcParenBoth"/>
            </a:pPr>
            <a:r>
              <a:rPr kumimoji="1" lang="en-US" altLang="ja-JP" dirty="0"/>
              <a:t>Gyroid</a:t>
            </a:r>
          </a:p>
          <a:p>
            <a:pPr marL="342900" indent="-342900">
              <a:buAutoNum type="alphaLcParenBoth"/>
            </a:pPr>
            <a:r>
              <a:rPr lang="en-US" altLang="ja-JP" dirty="0"/>
              <a:t>Double diamond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6803982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1D86956-FA33-58E0-8E90-F5DDC1958A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b="1" dirty="0"/>
              <a:t>The purpose of this research</a:t>
            </a:r>
            <a:endParaRPr kumimoji="1" lang="ja-JP" altLang="en-US" b="1" dirty="0"/>
          </a:p>
        </p:txBody>
      </p:sp>
      <p:sp>
        <p:nvSpPr>
          <p:cNvPr id="4" name="コンテンツ プレースホルダー 2">
            <a:extLst>
              <a:ext uri="{FF2B5EF4-FFF2-40B4-BE49-F238E27FC236}">
                <a16:creationId xmlns:a16="http://schemas.microsoft.com/office/drawing/2014/main" id="{3D8B2326-515E-26B2-E585-3BD60855CA35}"/>
              </a:ext>
            </a:extLst>
          </p:cNvPr>
          <p:cNvSpPr txBox="1">
            <a:spLocks/>
          </p:cNvSpPr>
          <p:nvPr/>
        </p:nvSpPr>
        <p:spPr>
          <a:xfrm>
            <a:off x="543233" y="1550796"/>
            <a:ext cx="10515600" cy="14578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dirty="0"/>
              <a:t>Our purpose is to calculate the nucleon density distribution in the nuclear pasta phase without any assumptions about the form of density distribution using ETF.</a:t>
            </a:r>
          </a:p>
          <a:p>
            <a:endParaRPr lang="ja-JP" altLang="en-US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6A09FF64-F234-CEB9-13CD-07A2C93410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1DA46-23CB-460A-AA86-256740EBD9BF}" type="slidenum">
              <a:rPr kumimoji="1" lang="ja-JP" altLang="en-US" smtClean="0"/>
              <a:t>6</a:t>
            </a:fld>
            <a:endParaRPr kumimoji="1" lang="ja-JP" altLang="en-US" dirty="0"/>
          </a:p>
        </p:txBody>
      </p:sp>
      <p:pic>
        <p:nvPicPr>
          <p:cNvPr id="12" name="図 11" descr="ダイアグラム&#10;&#10;中程度の精度で自動的に生成された説明">
            <a:extLst>
              <a:ext uri="{FF2B5EF4-FFF2-40B4-BE49-F238E27FC236}">
                <a16:creationId xmlns:a16="http://schemas.microsoft.com/office/drawing/2014/main" id="{264BFA51-E078-C0B4-A263-29E0390DD6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86302"/>
            <a:ext cx="5474111" cy="923071"/>
          </a:xfrm>
          <a:prstGeom prst="rect">
            <a:avLst/>
          </a:prstGeom>
        </p:spPr>
      </p:pic>
      <p:pic>
        <p:nvPicPr>
          <p:cNvPr id="18" name="図 17" descr="アイコン&#10;&#10;自動的に生成された説明">
            <a:extLst>
              <a:ext uri="{FF2B5EF4-FFF2-40B4-BE49-F238E27FC236}">
                <a16:creationId xmlns:a16="http://schemas.microsoft.com/office/drawing/2014/main" id="{EA613E81-5653-BF05-BD35-B634277A36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496" y="3104778"/>
            <a:ext cx="2961327" cy="2829379"/>
          </a:xfrm>
          <a:prstGeom prst="rect">
            <a:avLst/>
          </a:prstGeom>
        </p:spPr>
      </p:pic>
      <p:sp>
        <p:nvSpPr>
          <p:cNvPr id="19" name="矢印: 右 18">
            <a:extLst>
              <a:ext uri="{FF2B5EF4-FFF2-40B4-BE49-F238E27FC236}">
                <a16:creationId xmlns:a16="http://schemas.microsoft.com/office/drawing/2014/main" id="{FD09BDF8-CB30-249E-37F8-4482F065C090}"/>
              </a:ext>
            </a:extLst>
          </p:cNvPr>
          <p:cNvSpPr/>
          <p:nvPr/>
        </p:nvSpPr>
        <p:spPr>
          <a:xfrm>
            <a:off x="5413300" y="4126750"/>
            <a:ext cx="1175307" cy="64217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四角形: 角を丸くする 19">
            <a:extLst>
              <a:ext uri="{FF2B5EF4-FFF2-40B4-BE49-F238E27FC236}">
                <a16:creationId xmlns:a16="http://schemas.microsoft.com/office/drawing/2014/main" id="{FA22B3AF-0D55-F7BB-E212-1F2427851347}"/>
              </a:ext>
            </a:extLst>
          </p:cNvPr>
          <p:cNvSpPr/>
          <p:nvPr/>
        </p:nvSpPr>
        <p:spPr>
          <a:xfrm>
            <a:off x="6811588" y="3104779"/>
            <a:ext cx="4424516" cy="282937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87DF0B68-BC7E-A2A4-F37B-C9F9BE489DD1}"/>
              </a:ext>
            </a:extLst>
          </p:cNvPr>
          <p:cNvSpPr txBox="1"/>
          <p:nvPr/>
        </p:nvSpPr>
        <p:spPr>
          <a:xfrm>
            <a:off x="7407081" y="3790764"/>
            <a:ext cx="38345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/>
              <a:t>Self-consistent calculation </a:t>
            </a:r>
            <a:br>
              <a:rPr lang="en-US" altLang="ja-JP" sz="3200" b="1" dirty="0"/>
            </a:br>
            <a:r>
              <a:rPr lang="en-US" altLang="ja-JP" sz="3200" b="1" dirty="0"/>
              <a:t>in</a:t>
            </a:r>
            <a:r>
              <a:rPr lang="ja-JP" altLang="en-US" sz="3200" b="1" dirty="0"/>
              <a:t> </a:t>
            </a:r>
            <a:r>
              <a:rPr lang="en-US" altLang="ja-JP" sz="3200" b="1" dirty="0"/>
              <a:t>the</a:t>
            </a:r>
            <a:r>
              <a:rPr lang="ja-JP" altLang="en-US" sz="3200" b="1" dirty="0"/>
              <a:t> </a:t>
            </a:r>
            <a:r>
              <a:rPr lang="en-US" altLang="ja-JP" sz="3200" b="1" dirty="0"/>
              <a:t>3D</a:t>
            </a:r>
            <a:r>
              <a:rPr lang="ja-JP" altLang="en-US" sz="3200" b="1" dirty="0"/>
              <a:t> </a:t>
            </a:r>
            <a:r>
              <a:rPr lang="en-US" altLang="ja-JP" sz="3200" b="1" dirty="0"/>
              <a:t>mesh</a:t>
            </a:r>
            <a:endParaRPr kumimoji="1" lang="en-US" altLang="ja-JP" sz="3200" b="1" dirty="0"/>
          </a:p>
        </p:txBody>
      </p:sp>
    </p:spTree>
    <p:extLst>
      <p:ext uri="{BB962C8B-B14F-4D97-AF65-F5344CB8AC3E}">
        <p14:creationId xmlns:p14="http://schemas.microsoft.com/office/powerpoint/2010/main" val="2576815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2"/>
    </mc:Choice>
    <mc:Fallback xmlns="">
      <p:transition spd="slow" advTm="532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7DD13A3-0616-DB1B-6987-38B62099A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9821"/>
            <a:ext cx="10515600" cy="1325563"/>
          </a:xfrm>
        </p:spPr>
        <p:txBody>
          <a:bodyPr/>
          <a:lstStyle/>
          <a:p>
            <a:r>
              <a:rPr lang="en-US" altLang="ja-JP" b="1" dirty="0"/>
              <a:t>E</a:t>
            </a:r>
            <a:r>
              <a:rPr kumimoji="1" lang="en-US" altLang="ja-JP" b="1" dirty="0"/>
              <a:t>xtended Thomas-Fermi model</a:t>
            </a:r>
            <a:endParaRPr kumimoji="1" lang="ja-JP" altLang="en-US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コンテンツ プレースホルダー 2">
                <a:extLst>
                  <a:ext uri="{FF2B5EF4-FFF2-40B4-BE49-F238E27FC236}">
                    <a16:creationId xmlns:a16="http://schemas.microsoft.com/office/drawing/2014/main" id="{ECA6CD0D-2DF9-747A-25F0-8C265FAF119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40440" y="2416841"/>
                <a:ext cx="11353801" cy="2409393"/>
              </a:xfrm>
            </p:spPr>
            <p:txBody>
              <a:bodyPr>
                <a:normAutofit/>
              </a:bodyPr>
              <a:lstStyle/>
              <a:p>
                <a:r>
                  <a:rPr lang="en-US" altLang="ja-JP" dirty="0"/>
                  <a:t>In the ground state, kinetic density</a:t>
                </a:r>
                <a14:m>
                  <m:oMath xmlns:m="http://schemas.openxmlformats.org/officeDocument/2006/math">
                    <m:r>
                      <a:rPr lang="en-US" altLang="ja-JP" b="0" i="0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sub>
                    </m:sSub>
                  </m:oMath>
                </a14:m>
                <a:r>
                  <a:rPr lang="en-US" altLang="ja-JP" dirty="0"/>
                  <a:t> and spin orbit density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  <m:t>𝐽</m:t>
                            </m:r>
                          </m:e>
                        </m:acc>
                      </m:e>
                      <m:sub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sub>
                    </m:sSub>
                  </m:oMath>
                </a14:m>
                <a:r>
                  <a:rPr lang="en-US" altLang="ja-JP" dirty="0"/>
                  <a:t> can be approximated as the functional of nucleon density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sub>
                    </m:sSub>
                  </m:oMath>
                </a14:m>
                <a:r>
                  <a:rPr lang="en-US" altLang="ja-JP" dirty="0"/>
                  <a:t> :</a:t>
                </a:r>
                <a:br>
                  <a:rPr lang="en-US" altLang="ja-JP" dirty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1900" i="1"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US" altLang="ja-JP" sz="1900" i="1">
                            <a:latin typeface="Cambria Math" panose="02040503050406030204" pitchFamily="18" charset="0"/>
                          </a:rPr>
                          <m:t>𝑞</m:t>
                        </m:r>
                      </m:sub>
                    </m:sSub>
                    <m:d>
                      <m:dPr>
                        <m:ctrlPr>
                          <a:rPr lang="en-US" altLang="ja-JP" sz="19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altLang="ja-JP" sz="19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ja-JP" sz="1900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</m:acc>
                      </m:e>
                    </m:d>
                    <m:r>
                      <a:rPr lang="en-US" altLang="ja-JP" sz="19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ja-JP" sz="19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ja-JP" sz="1900" i="1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altLang="ja-JP" sz="1900" i="1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  <m:sSup>
                      <m:sSupPr>
                        <m:ctrlPr>
                          <a:rPr lang="en-US" altLang="ja-JP" sz="19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ja-JP" sz="19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ja-JP" sz="1900" i="1">
                                <a:latin typeface="Cambria Math" panose="02040503050406030204" pitchFamily="18" charset="0"/>
                              </a:rPr>
                              <m:t>3</m:t>
                            </m:r>
                            <m:sSup>
                              <m:sSupPr>
                                <m:ctrlPr>
                                  <a:rPr lang="en-US" altLang="ja-JP" sz="19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ja-JP" sz="1900" i="1">
                                    <a:latin typeface="Cambria Math" panose="02040503050406030204" pitchFamily="18" charset="0"/>
                                  </a:rPr>
                                  <m:t>𝜋</m:t>
                                </m:r>
                              </m:e>
                              <m:sup>
                                <m:r>
                                  <a:rPr lang="en-US" altLang="ja-JP" sz="19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d>
                      </m:e>
                      <m:sup>
                        <m:f>
                          <m:fPr>
                            <m:ctrlPr>
                              <a:rPr lang="en-US" altLang="ja-JP" sz="19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ja-JP" sz="19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altLang="ja-JP" sz="1900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</m:sup>
                    </m:sSup>
                    <m:sSubSup>
                      <m:sSubSupPr>
                        <m:ctrlPr>
                          <a:rPr lang="en-US" altLang="ja-JP" sz="19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ja-JP" sz="1900" b="0" i="1" smtClean="0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en-US" altLang="ja-JP" sz="1900" i="1">
                            <a:latin typeface="Cambria Math" panose="02040503050406030204" pitchFamily="18" charset="0"/>
                          </a:rPr>
                          <m:t>𝑞</m:t>
                        </m:r>
                      </m:sub>
                      <m:sup>
                        <m:f>
                          <m:fPr>
                            <m:ctrlPr>
                              <a:rPr lang="en-US" altLang="ja-JP" sz="19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ja-JP" sz="1900" i="1">
                                <a:latin typeface="Cambria Math" panose="02040503050406030204" pitchFamily="18" charset="0"/>
                              </a:rPr>
                              <m:t>5</m:t>
                            </m:r>
                          </m:num>
                          <m:den>
                            <m:r>
                              <a:rPr lang="en-US" altLang="ja-JP" sz="1900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</m:sup>
                    </m:sSubSup>
                    <m:r>
                      <a:rPr lang="en-US" altLang="ja-JP" sz="1900" i="1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altLang="ja-JP" sz="19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ja-JP" sz="19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ja-JP" sz="1900" i="1">
                            <a:latin typeface="Cambria Math" panose="02040503050406030204" pitchFamily="18" charset="0"/>
                          </a:rPr>
                          <m:t>36</m:t>
                        </m:r>
                      </m:den>
                    </m:f>
                    <m:f>
                      <m:fPr>
                        <m:ctrlPr>
                          <a:rPr lang="en-US" altLang="ja-JP" sz="19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altLang="ja-JP" sz="19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altLang="ja-JP" sz="19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acc>
                                  <m:accPr>
                                    <m:chr m:val="⃗"/>
                                    <m:ctrlPr>
                                      <a:rPr lang="en-US" altLang="ja-JP" sz="1900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ja-JP" sz="1900">
                                        <a:latin typeface="Cambria Math" panose="02040503050406030204" pitchFamily="18" charset="0"/>
                                      </a:rPr>
                                      <m:t>∇</m:t>
                                    </m:r>
                                  </m:e>
                                </m:acc>
                                <m:sSub>
                                  <m:sSubPr>
                                    <m:ctrlPr>
                                      <a:rPr lang="en-US" altLang="ja-JP" sz="19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ja-JP" sz="1900" b="0" i="1" smtClean="0">
                                        <a:latin typeface="Cambria Math" panose="02040503050406030204" pitchFamily="18" charset="0"/>
                                      </a:rPr>
                                      <m:t>𝜌</m:t>
                                    </m:r>
                                  </m:e>
                                  <m:sub>
                                    <m:r>
                                      <a:rPr lang="en-US" altLang="ja-JP" sz="1900" i="1">
                                        <a:latin typeface="Cambria Math" panose="02040503050406030204" pitchFamily="18" charset="0"/>
                                      </a:rPr>
                                      <m:t>𝑞</m:t>
                                    </m:r>
                                  </m:sub>
                                </m:sSub>
                              </m:e>
                            </m:d>
                          </m:e>
                          <m:sup>
                            <m:r>
                              <a:rPr lang="en-US" altLang="ja-JP" sz="19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sSub>
                          <m:sSubPr>
                            <m:ctrlPr>
                              <a:rPr lang="en-US" altLang="ja-JP" sz="19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1900" b="0" i="1" smtClean="0">
                                <a:latin typeface="Cambria Math" panose="02040503050406030204" pitchFamily="18" charset="0"/>
                              </a:rPr>
                              <m:t>𝜌</m:t>
                            </m:r>
                          </m:e>
                          <m:sub>
                            <m:r>
                              <a:rPr lang="en-US" altLang="ja-JP" sz="1900" i="1">
                                <a:latin typeface="Cambria Math" panose="02040503050406030204" pitchFamily="18" charset="0"/>
                              </a:rPr>
                              <m:t>𝑞</m:t>
                            </m:r>
                          </m:sub>
                        </m:sSub>
                      </m:den>
                    </m:f>
                    <m:r>
                      <a:rPr lang="en-US" altLang="ja-JP" sz="1900" i="1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altLang="ja-JP" sz="19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ja-JP" sz="19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ja-JP" sz="19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m:rPr>
                        <m:sty m:val="p"/>
                      </m:rPr>
                      <a:rPr lang="en-US" altLang="ja-JP" sz="1900"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n-US" altLang="ja-JP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1900" b="0" i="1" smtClean="0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en-US" altLang="ja-JP" sz="1900" i="1">
                            <a:latin typeface="Cambria Math" panose="02040503050406030204" pitchFamily="18" charset="0"/>
                          </a:rPr>
                          <m:t>𝑞</m:t>
                        </m:r>
                      </m:sub>
                    </m:sSub>
                    <m:r>
                      <a:rPr lang="en-US" altLang="ja-JP" sz="1900" i="1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altLang="ja-JP" sz="19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ja-JP" sz="19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ja-JP" sz="1900" i="1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  <m:f>
                      <m:fPr>
                        <m:ctrlPr>
                          <a:rPr lang="en-US" altLang="ja-JP" sz="19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acc>
                          <m:accPr>
                            <m:chr m:val="⃗"/>
                            <m:ctrlPr>
                              <a:rPr lang="en-US" altLang="ja-JP" sz="19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US" altLang="ja-JP" sz="1900">
                                <a:latin typeface="Cambria Math" panose="02040503050406030204" pitchFamily="18" charset="0"/>
                              </a:rPr>
                              <m:t>∇</m:t>
                            </m:r>
                          </m:e>
                        </m:acc>
                        <m:sSub>
                          <m:sSubPr>
                            <m:ctrlPr>
                              <a:rPr lang="en-US" altLang="ja-JP" sz="19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1900" b="0" i="1" smtClean="0">
                                <a:latin typeface="Cambria Math" panose="02040503050406030204" pitchFamily="18" charset="0"/>
                              </a:rPr>
                              <m:t>𝜌</m:t>
                            </m:r>
                          </m:e>
                          <m:sub>
                            <m:r>
                              <a:rPr lang="en-US" altLang="ja-JP" sz="1900" i="1">
                                <a:latin typeface="Cambria Math" panose="02040503050406030204" pitchFamily="18" charset="0"/>
                              </a:rPr>
                              <m:t>𝑞</m:t>
                            </m:r>
                          </m:sub>
                        </m:sSub>
                        <m:r>
                          <a:rPr lang="en-US" altLang="ja-JP" sz="1900" i="1">
                            <a:latin typeface="Cambria Math" panose="02040503050406030204" pitchFamily="18" charset="0"/>
                          </a:rPr>
                          <m:t>⋅</m:t>
                        </m:r>
                        <m:acc>
                          <m:accPr>
                            <m:chr m:val="⃗"/>
                            <m:ctrlPr>
                              <a:rPr lang="en-US" altLang="ja-JP" sz="19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US" altLang="ja-JP" sz="1900">
                                <a:latin typeface="Cambria Math" panose="02040503050406030204" pitchFamily="18" charset="0"/>
                              </a:rPr>
                              <m:t>∇</m:t>
                            </m:r>
                          </m:e>
                        </m:acc>
                        <m:sSub>
                          <m:sSubPr>
                            <m:ctrlPr>
                              <a:rPr lang="en-US" altLang="ja-JP" sz="19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1900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altLang="ja-JP" sz="1900" i="1">
                                <a:latin typeface="Cambria Math" panose="02040503050406030204" pitchFamily="18" charset="0"/>
                              </a:rPr>
                              <m:t>𝑞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altLang="ja-JP" sz="19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1900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altLang="ja-JP" sz="1900" i="1">
                                <a:latin typeface="Cambria Math" panose="02040503050406030204" pitchFamily="18" charset="0"/>
                              </a:rPr>
                              <m:t>𝑞</m:t>
                            </m:r>
                          </m:sub>
                        </m:sSub>
                      </m:den>
                    </m:f>
                    <m:r>
                      <a:rPr lang="en-US" altLang="ja-JP" sz="1900" i="1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altLang="ja-JP" sz="19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ja-JP" sz="19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ja-JP" sz="1900" i="1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  <m:sSub>
                      <m:sSubPr>
                        <m:ctrlPr>
                          <a:rPr lang="en-US" altLang="ja-JP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1900" b="0" i="1" smtClean="0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en-US" altLang="ja-JP" sz="1900" i="1">
                            <a:latin typeface="Cambria Math" panose="02040503050406030204" pitchFamily="18" charset="0"/>
                          </a:rPr>
                          <m:t>𝑞</m:t>
                        </m:r>
                      </m:sub>
                    </m:sSub>
                    <m:f>
                      <m:fPr>
                        <m:ctrlPr>
                          <a:rPr lang="en-US" altLang="ja-JP" sz="19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altLang="ja-JP" sz="1900">
                            <a:latin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en-US" altLang="ja-JP" sz="19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1900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altLang="ja-JP" sz="1900" i="1">
                                <a:latin typeface="Cambria Math" panose="02040503050406030204" pitchFamily="18" charset="0"/>
                              </a:rPr>
                              <m:t>𝑞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altLang="ja-JP" sz="19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1900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altLang="ja-JP" sz="1900" i="1">
                                <a:latin typeface="Cambria Math" panose="02040503050406030204" pitchFamily="18" charset="0"/>
                              </a:rPr>
                              <m:t>𝑞</m:t>
                            </m:r>
                          </m:sub>
                        </m:sSub>
                      </m:den>
                    </m:f>
                    <m:r>
                      <a:rPr lang="en-US" altLang="ja-JP" sz="1900" i="1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altLang="ja-JP" sz="19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ja-JP" sz="19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ja-JP" sz="1900" i="1"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  <m:r>
                      <a:rPr lang="en-US" altLang="ja-JP" sz="1900" i="1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altLang="ja-JP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1900" b="0" i="1" smtClean="0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en-US" altLang="ja-JP" sz="1900" i="1">
                            <a:latin typeface="Cambria Math" panose="02040503050406030204" pitchFamily="18" charset="0"/>
                          </a:rPr>
                          <m:t>𝑞</m:t>
                        </m:r>
                      </m:sub>
                    </m:sSub>
                    <m:sSup>
                      <m:sSupPr>
                        <m:ctrlPr>
                          <a:rPr lang="en-US" altLang="ja-JP" sz="19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ja-JP" sz="19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altLang="ja-JP" sz="19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acc>
                                  <m:accPr>
                                    <m:chr m:val="⃗"/>
                                    <m:ctrlPr>
                                      <a:rPr lang="en-US" altLang="ja-JP" sz="1900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ja-JP" sz="1900">
                                        <a:latin typeface="Cambria Math" panose="02040503050406030204" pitchFamily="18" charset="0"/>
                                      </a:rPr>
                                      <m:t>∇</m:t>
                                    </m:r>
                                  </m:e>
                                </m:acc>
                                <m:sSub>
                                  <m:sSubPr>
                                    <m:ctrlPr>
                                      <a:rPr lang="en-US" altLang="ja-JP" sz="19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ja-JP" sz="1900" i="1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altLang="ja-JP" sz="1900" i="1">
                                        <a:latin typeface="Cambria Math" panose="02040503050406030204" pitchFamily="18" charset="0"/>
                                      </a:rPr>
                                      <m:t>𝑞</m:t>
                                    </m:r>
                                  </m:sub>
                                </m:sSub>
                              </m:num>
                              <m:den>
                                <m:sSub>
                                  <m:sSubPr>
                                    <m:ctrlPr>
                                      <a:rPr lang="en-US" altLang="ja-JP" sz="19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ja-JP" sz="1900" i="1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altLang="ja-JP" sz="1900" i="1">
                                        <a:latin typeface="Cambria Math" panose="02040503050406030204" pitchFamily="18" charset="0"/>
                                      </a:rPr>
                                      <m:t>𝑞</m:t>
                                    </m:r>
                                  </m:sub>
                                </m:sSub>
                              </m:den>
                            </m:f>
                          </m:e>
                        </m:d>
                      </m:e>
                      <m:sup>
                        <m:r>
                          <a:rPr lang="en-US" altLang="ja-JP" sz="19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ja-JP" sz="1900" i="1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altLang="ja-JP" sz="19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ja-JP" sz="19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ja-JP" sz="19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altLang="ja-JP" sz="1900" i="1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altLang="ja-JP" sz="19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ja-JP" sz="19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altLang="ja-JP" sz="19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ja-JP" sz="19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altLang="ja-JP" sz="1900" i="1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num>
                              <m:den>
                                <m:sSup>
                                  <m:sSupPr>
                                    <m:ctrlPr>
                                      <a:rPr lang="en-US" altLang="ja-JP" sz="19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ja-JP" sz="1900" i="1">
                                        <a:latin typeface="Cambria Math" panose="02040503050406030204" pitchFamily="18" charset="0"/>
                                      </a:rPr>
                                      <m:t>ℏ</m:t>
                                    </m:r>
                                  </m:e>
                                  <m:sup>
                                    <m:r>
                                      <a:rPr lang="en-US" altLang="ja-JP" sz="19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den>
                            </m:f>
                          </m:e>
                        </m:d>
                      </m:e>
                      <m:sup>
                        <m:r>
                          <a:rPr lang="en-US" altLang="ja-JP" sz="19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sSub>
                      <m:sSubPr>
                        <m:ctrlPr>
                          <a:rPr lang="en-US" altLang="ja-JP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1900" b="0" i="1" smtClean="0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en-US" altLang="ja-JP" sz="1900" i="1">
                            <a:latin typeface="Cambria Math" panose="02040503050406030204" pitchFamily="18" charset="0"/>
                          </a:rPr>
                          <m:t>𝑞</m:t>
                        </m:r>
                      </m:sub>
                    </m:sSub>
                    <m:sSup>
                      <m:sSupPr>
                        <m:ctrlPr>
                          <a:rPr lang="en-US" altLang="ja-JP" sz="19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ja-JP" sz="19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altLang="ja-JP" sz="19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acc>
                                  <m:accPr>
                                    <m:chr m:val="⃗"/>
                                    <m:ctrlPr>
                                      <a:rPr lang="en-US" altLang="ja-JP" sz="1900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sSub>
                                      <m:sSubPr>
                                        <m:ctrlPr>
                                          <a:rPr lang="en-US" altLang="ja-JP" sz="19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ja-JP" sz="1900" i="1">
                                            <a:latin typeface="Cambria Math" panose="02040503050406030204" pitchFamily="18" charset="0"/>
                                          </a:rPr>
                                          <m:t>𝑊</m:t>
                                        </m:r>
                                      </m:e>
                                      <m:sub>
                                        <m:r>
                                          <a:rPr lang="en-US" altLang="ja-JP" sz="1900" i="1">
                                            <a:latin typeface="Cambria Math" panose="02040503050406030204" pitchFamily="18" charset="0"/>
                                          </a:rPr>
                                          <m:t>𝑞</m:t>
                                        </m:r>
                                      </m:sub>
                                    </m:sSub>
                                  </m:e>
                                </m:acc>
                              </m:num>
                              <m:den>
                                <m:sSub>
                                  <m:sSubPr>
                                    <m:ctrlPr>
                                      <a:rPr lang="en-US" altLang="ja-JP" sz="19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ja-JP" sz="1900" i="1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altLang="ja-JP" sz="1900" i="1">
                                        <a:latin typeface="Cambria Math" panose="02040503050406030204" pitchFamily="18" charset="0"/>
                                      </a:rPr>
                                      <m:t>𝑞</m:t>
                                    </m:r>
                                  </m:sub>
                                </m:sSub>
                              </m:den>
                            </m:f>
                          </m:e>
                        </m:d>
                      </m:e>
                      <m:sup>
                        <m:r>
                          <a:rPr lang="en-US" altLang="ja-JP" sz="19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br>
                  <a:rPr lang="en-US" altLang="ja-JP" sz="1900" i="1" dirty="0"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altLang="ja-JP" sz="19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altLang="ja-JP" sz="19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1900" i="1">
                                <a:latin typeface="Cambria Math" panose="02040503050406030204" pitchFamily="18" charset="0"/>
                              </a:rPr>
                              <m:t>𝐽</m:t>
                            </m:r>
                          </m:e>
                          <m:sub>
                            <m:r>
                              <a:rPr lang="en-US" altLang="ja-JP" sz="1900" i="1">
                                <a:latin typeface="Cambria Math" panose="02040503050406030204" pitchFamily="18" charset="0"/>
                              </a:rPr>
                              <m:t>𝑞</m:t>
                            </m:r>
                          </m:sub>
                        </m:sSub>
                      </m:e>
                    </m:acc>
                    <m:d>
                      <m:dPr>
                        <m:ctrlPr>
                          <a:rPr lang="en-US" altLang="ja-JP" sz="190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altLang="ja-JP" sz="1900" i="1" dirty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ja-JP" sz="1900" i="1" dirty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</m:acc>
                      </m:e>
                    </m:d>
                    <m:r>
                      <a:rPr lang="en-US" altLang="ja-JP" sz="1900" i="1" dirty="0">
                        <a:latin typeface="Cambria Math" panose="02040503050406030204" pitchFamily="18" charset="0"/>
                      </a:rPr>
                      <m:t>=−</m:t>
                    </m:r>
                    <m:d>
                      <m:dPr>
                        <m:ctrlPr>
                          <a:rPr lang="en-US" altLang="ja-JP" sz="190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altLang="ja-JP" sz="1900" i="1" dirty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ja-JP" sz="1900" i="1" dirty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altLang="ja-JP" sz="1900" i="1" dirty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num>
                          <m:den>
                            <m:sSup>
                              <m:sSupPr>
                                <m:ctrlPr>
                                  <a:rPr lang="en-US" altLang="ja-JP" sz="1900" i="1" dirty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ja-JP" sz="1900" i="1" dirty="0">
                                    <a:latin typeface="Cambria Math" panose="02040503050406030204" pitchFamily="18" charset="0"/>
                                  </a:rPr>
                                  <m:t>ℏ</m:t>
                                </m:r>
                              </m:e>
                              <m:sup>
                                <m:r>
                                  <a:rPr lang="en-US" altLang="ja-JP" sz="1900" i="1" dirty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e>
                    </m:d>
                    <m:f>
                      <m:fPr>
                        <m:ctrlPr>
                          <a:rPr lang="en-US" altLang="ja-JP" sz="1900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altLang="ja-JP" sz="1900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1900" b="0" i="1" dirty="0" smtClean="0">
                                <a:latin typeface="Cambria Math" panose="02040503050406030204" pitchFamily="18" charset="0"/>
                              </a:rPr>
                              <m:t>𝜌</m:t>
                            </m:r>
                          </m:e>
                          <m:sub>
                            <m:r>
                              <a:rPr lang="en-US" altLang="ja-JP" sz="1900" i="1" dirty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sub>
                        </m:sSub>
                        <m:acc>
                          <m:accPr>
                            <m:chr m:val="⃗"/>
                            <m:ctrlPr>
                              <a:rPr lang="en-US" altLang="ja-JP" sz="1900" i="1" dirty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en-US" altLang="ja-JP" sz="1900" i="1" dirty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ja-JP" sz="1900" i="1" dirty="0">
                                    <a:latin typeface="Cambria Math" panose="02040503050406030204" pitchFamily="18" charset="0"/>
                                  </a:rPr>
                                  <m:t>𝑊</m:t>
                                </m:r>
                              </m:e>
                              <m:sub>
                                <m:r>
                                  <a:rPr lang="en-US" altLang="ja-JP" sz="1900" i="1" dirty="0"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</m:sub>
                            </m:sSub>
                          </m:e>
                        </m:acc>
                      </m:num>
                      <m:den>
                        <m:sSub>
                          <m:sSubPr>
                            <m:ctrlPr>
                              <a:rPr lang="en-US" altLang="ja-JP" sz="1900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1900" i="1" dirty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altLang="ja-JP" sz="1900" i="1" dirty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sub>
                        </m:sSub>
                      </m:den>
                    </m:f>
                  </m:oMath>
                </a14:m>
                <a:br>
                  <a:rPr lang="en-US" altLang="ja-JP" sz="1900" dirty="0"/>
                </a:br>
                <a:endParaRPr lang="en-US" altLang="ja-JP" sz="1900" dirty="0"/>
              </a:p>
              <a:p>
                <a:endParaRPr lang="en-US" altLang="ja-JP" dirty="0"/>
              </a:p>
              <a:p>
                <a:pPr marL="0" indent="0">
                  <a:buNone/>
                </a:pPr>
                <a:endParaRPr kumimoji="1" lang="ja-JP" altLang="en-US" dirty="0"/>
              </a:p>
            </p:txBody>
          </p:sp>
        </mc:Choice>
        <mc:Fallback xmlns="">
          <p:sp>
            <p:nvSpPr>
              <p:cNvPr id="4" name="コンテンツ プレースホルダー 2">
                <a:extLst>
                  <a:ext uri="{FF2B5EF4-FFF2-40B4-BE49-F238E27FC236}">
                    <a16:creationId xmlns:a16="http://schemas.microsoft.com/office/drawing/2014/main" id="{ECA6CD0D-2DF9-747A-25F0-8C265FAF119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40440" y="2416841"/>
                <a:ext cx="11353801" cy="2409393"/>
              </a:xfrm>
              <a:blipFill>
                <a:blip r:embed="rId2"/>
                <a:stretch>
                  <a:fillRect l="-967" t="-1263" r="-112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コンテンツ プレースホルダー 2">
                <a:extLst>
                  <a:ext uri="{FF2B5EF4-FFF2-40B4-BE49-F238E27FC236}">
                    <a16:creationId xmlns:a16="http://schemas.microsoft.com/office/drawing/2014/main" id="{BEDF7455-FFCD-511A-3BD3-FBD8B91A99C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40441" y="1352690"/>
                <a:ext cx="11353801" cy="106415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kumimoji="1"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ja-JP" dirty="0"/>
                  <a:t>In </a:t>
                </a:r>
                <a:r>
                  <a:rPr lang="en-US" altLang="ja-JP" dirty="0" err="1"/>
                  <a:t>Skyrme</a:t>
                </a:r>
                <a:r>
                  <a:rPr lang="en-US" altLang="ja-JP" dirty="0"/>
                  <a:t>-HF, energy is functional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i="1" smtClean="0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en-US" altLang="ja-JP" i="1" smtClean="0">
                            <a:latin typeface="Cambria Math" panose="02040503050406030204" pitchFamily="18" charset="0"/>
                          </a:rPr>
                          <m:t>𝑞</m:t>
                        </m:r>
                      </m:sub>
                    </m:sSub>
                  </m:oMath>
                </a14:m>
                <a:r>
                  <a:rPr lang="en-US" altLang="ja-JP" dirty="0"/>
                  <a:t> 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𝑞</m:t>
                        </m:r>
                      </m:sub>
                    </m:sSub>
                    <m:r>
                      <a:rPr lang="en-US" altLang="ja-JP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ja-JP" dirty="0"/>
                  <a:t>and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altLang="ja-JP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𝐽</m:t>
                            </m:r>
                          </m:e>
                          <m:sub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𝑞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altLang="ja-JP" dirty="0"/>
                  <a:t>.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begChr m:val="["/>
                          <m:endChr m:val="]"/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sub>
                          </m:sSub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b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sub>
                          </m:sSub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</a:rPr>
                                    <m:t>𝐽</m:t>
                                  </m:r>
                                </m:e>
                              </m:acc>
                            </m:e>
                            <m:sub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altLang="ja-JP" dirty="0"/>
              </a:p>
              <a:p>
                <a:pPr marL="0" indent="0">
                  <a:buFont typeface="Arial" panose="020B0604020202020204" pitchFamily="34" charset="0"/>
                  <a:buNone/>
                </a:pPr>
                <a:endParaRPr lang="en-US" altLang="ja-JP" sz="1900" dirty="0"/>
              </a:p>
              <a:p>
                <a:endParaRPr lang="en-US" altLang="ja-JP" dirty="0"/>
              </a:p>
              <a:p>
                <a:pPr marL="0" indent="0">
                  <a:buFont typeface="Arial" panose="020B0604020202020204" pitchFamily="34" charset="0"/>
                  <a:buNone/>
                </a:pPr>
                <a:endParaRPr lang="ja-JP" altLang="en-US" dirty="0"/>
              </a:p>
            </p:txBody>
          </p:sp>
        </mc:Choice>
        <mc:Fallback xmlns="">
          <p:sp>
            <p:nvSpPr>
              <p:cNvPr id="5" name="コンテンツ プレースホルダー 2">
                <a:extLst>
                  <a:ext uri="{FF2B5EF4-FFF2-40B4-BE49-F238E27FC236}">
                    <a16:creationId xmlns:a16="http://schemas.microsoft.com/office/drawing/2014/main" id="{BEDF7455-FFCD-511A-3BD3-FBD8B91A99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441" y="1352690"/>
                <a:ext cx="11353801" cy="1064151"/>
              </a:xfrm>
              <a:prstGeom prst="rect">
                <a:avLst/>
              </a:prstGeom>
              <a:blipFill>
                <a:blip r:embed="rId3"/>
                <a:stretch>
                  <a:fillRect l="-967" t="-344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" name="グループ化 14">
            <a:extLst>
              <a:ext uri="{FF2B5EF4-FFF2-40B4-BE49-F238E27FC236}">
                <a16:creationId xmlns:a16="http://schemas.microsoft.com/office/drawing/2014/main" id="{E8F0840A-EA2D-2AC6-08FA-6E869C9A1603}"/>
              </a:ext>
            </a:extLst>
          </p:cNvPr>
          <p:cNvGrpSpPr/>
          <p:nvPr/>
        </p:nvGrpSpPr>
        <p:grpSpPr>
          <a:xfrm>
            <a:off x="685185" y="4676075"/>
            <a:ext cx="10821630" cy="804985"/>
            <a:chOff x="792789" y="4771324"/>
            <a:chExt cx="10821630" cy="804985"/>
          </a:xfrm>
        </p:grpSpPr>
        <p:sp>
          <p:nvSpPr>
            <p:cNvPr id="6" name="矢印: 右 5">
              <a:extLst>
                <a:ext uri="{FF2B5EF4-FFF2-40B4-BE49-F238E27FC236}">
                  <a16:creationId xmlns:a16="http://schemas.microsoft.com/office/drawing/2014/main" id="{789DD138-A006-7281-CA6C-F4819BEA87DA}"/>
                </a:ext>
              </a:extLst>
            </p:cNvPr>
            <p:cNvSpPr/>
            <p:nvPr/>
          </p:nvSpPr>
          <p:spPr>
            <a:xfrm>
              <a:off x="792789" y="4926377"/>
              <a:ext cx="766917" cy="570271"/>
            </a:xfrm>
            <a:prstGeom prst="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テキスト ボックス 6">
                  <a:extLst>
                    <a:ext uri="{FF2B5EF4-FFF2-40B4-BE49-F238E27FC236}">
                      <a16:creationId xmlns:a16="http://schemas.microsoft.com/office/drawing/2014/main" id="{E8B7E57C-268A-B1CE-71D3-0319F81C5F3E}"/>
                    </a:ext>
                  </a:extLst>
                </p:cNvPr>
                <p:cNvSpPr txBox="1"/>
                <p:nvPr/>
              </p:nvSpPr>
              <p:spPr>
                <a:xfrm>
                  <a:off x="1256070" y="4802675"/>
                  <a:ext cx="4574458" cy="6939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ja-JP" sz="32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  <m:d>
                          <m:dPr>
                            <m:begChr m:val="["/>
                            <m:endChr m:val="]"/>
                            <m:ctrlPr>
                              <a:rPr kumimoji="1" lang="en-US" altLang="ja-JP" sz="3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kumimoji="1" lang="en-US" altLang="ja-JP" sz="3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kumimoji="1" lang="en-US" altLang="ja-JP" sz="3200" b="0" i="1" smtClean="0">
                                    <a:latin typeface="Cambria Math" panose="02040503050406030204" pitchFamily="18" charset="0"/>
                                  </a:rPr>
                                  <m:t>𝜌</m:t>
                                </m:r>
                              </m:e>
                              <m:sub>
                                <m:r>
                                  <a:rPr kumimoji="1" lang="en-US" altLang="ja-JP" sz="3200" b="0" i="1" smtClean="0"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</m:sub>
                            </m:sSub>
                            <m:r>
                              <a:rPr kumimoji="1" lang="en-US" altLang="ja-JP" sz="32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kumimoji="1" lang="en-US" altLang="ja-JP" sz="3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kumimoji="1" lang="en-US" altLang="ja-JP" sz="3200" b="0" i="1" smtClean="0">
                                    <a:latin typeface="Cambria Math" panose="02040503050406030204" pitchFamily="18" charset="0"/>
                                  </a:rPr>
                                  <m:t>𝜏</m:t>
                                </m:r>
                              </m:e>
                              <m:sub>
                                <m:r>
                                  <a:rPr kumimoji="1" lang="en-US" altLang="ja-JP" sz="3200" b="0" i="1" smtClean="0"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</m:sub>
                            </m:sSub>
                            <m:r>
                              <a:rPr kumimoji="1" lang="en-US" altLang="ja-JP" sz="32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kumimoji="1" lang="en-US" altLang="ja-JP" sz="3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⃗"/>
                                    <m:ctrlPr>
                                      <a:rPr kumimoji="1" lang="en-US" altLang="ja-JP" sz="3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kumimoji="1" lang="en-US" altLang="ja-JP" sz="3200" b="0" i="1" smtClean="0">
                                        <a:latin typeface="Cambria Math" panose="02040503050406030204" pitchFamily="18" charset="0"/>
                                      </a:rPr>
                                      <m:t>𝐽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kumimoji="1" lang="en-US" altLang="ja-JP" sz="3200" b="0" i="1" smtClean="0"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</m:sub>
                            </m:sSub>
                          </m:e>
                        </m:d>
                        <m:r>
                          <a:rPr kumimoji="1" lang="en-US" altLang="ja-JP" sz="32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kumimoji="1" lang="en-US" altLang="ja-JP" sz="32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  <m:r>
                          <a:rPr kumimoji="1" lang="en-US" altLang="ja-JP" sz="3200" b="0" i="1" smtClean="0">
                            <a:latin typeface="Cambria Math" panose="02040503050406030204" pitchFamily="18" charset="0"/>
                          </a:rPr>
                          <m:t>[</m:t>
                        </m:r>
                        <m:sSub>
                          <m:sSubPr>
                            <m:ctrlPr>
                              <a:rPr kumimoji="1" lang="en-US" altLang="ja-JP" sz="3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ja-JP" sz="3200" b="0" i="1" smtClean="0">
                                <a:latin typeface="Cambria Math" panose="02040503050406030204" pitchFamily="18" charset="0"/>
                              </a:rPr>
                              <m:t>𝜌</m:t>
                            </m:r>
                          </m:e>
                          <m:sub>
                            <m:r>
                              <a:rPr kumimoji="1" lang="en-US" altLang="ja-JP" sz="3200" b="0" i="1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sub>
                        </m:sSub>
                        <m:r>
                          <a:rPr kumimoji="1" lang="en-US" altLang="ja-JP" sz="3200" b="0" i="1" smtClean="0">
                            <a:latin typeface="Cambria Math" panose="02040503050406030204" pitchFamily="18" charset="0"/>
                          </a:rPr>
                          <m:t>]</m:t>
                        </m:r>
                      </m:oMath>
                    </m:oMathPara>
                  </a14:m>
                  <a:endParaRPr kumimoji="1" lang="ja-JP" altLang="en-US" sz="3200" dirty="0"/>
                </a:p>
              </p:txBody>
            </p:sp>
          </mc:Choice>
          <mc:Fallback xmlns="">
            <p:sp>
              <p:nvSpPr>
                <p:cNvPr id="7" name="テキスト ボックス 6">
                  <a:extLst>
                    <a:ext uri="{FF2B5EF4-FFF2-40B4-BE49-F238E27FC236}">
                      <a16:creationId xmlns:a16="http://schemas.microsoft.com/office/drawing/2014/main" id="{E8B7E57C-268A-B1CE-71D3-0319F81C5F3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56070" y="4802675"/>
                  <a:ext cx="4574458" cy="693973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" name="吹き出し: 角を丸めた四角形 7">
              <a:extLst>
                <a:ext uri="{FF2B5EF4-FFF2-40B4-BE49-F238E27FC236}">
                  <a16:creationId xmlns:a16="http://schemas.microsoft.com/office/drawing/2014/main" id="{F6BC8CAA-ECBD-77DB-10D4-86FE854E0287}"/>
                </a:ext>
              </a:extLst>
            </p:cNvPr>
            <p:cNvSpPr/>
            <p:nvPr/>
          </p:nvSpPr>
          <p:spPr>
            <a:xfrm>
              <a:off x="5830528" y="4771324"/>
              <a:ext cx="5633885" cy="804985"/>
            </a:xfrm>
            <a:prstGeom prst="wedgeRoundRectCallout">
              <a:avLst>
                <a:gd name="adj1" fmla="val -60172"/>
                <a:gd name="adj2" fmla="val 3872"/>
                <a:gd name="adj3" fmla="val 16667"/>
              </a:avLst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テキスト ボックス 8">
                  <a:extLst>
                    <a:ext uri="{FF2B5EF4-FFF2-40B4-BE49-F238E27FC236}">
                      <a16:creationId xmlns:a16="http://schemas.microsoft.com/office/drawing/2014/main" id="{887EEE5E-5794-FD6B-5E55-9E6E69C6A804}"/>
                    </a:ext>
                  </a:extLst>
                </p:cNvPr>
                <p:cNvSpPr txBox="1"/>
                <p:nvPr/>
              </p:nvSpPr>
              <p:spPr>
                <a:xfrm>
                  <a:off x="5830528" y="4926377"/>
                  <a:ext cx="5783891" cy="49487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 sz="2400" b="1" dirty="0">
                      <a:solidFill>
                        <a:srgbClr val="FF0000"/>
                      </a:solidFill>
                    </a:rPr>
                    <a:t>Energy becomes functional of only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𝝆</m:t>
                          </m:r>
                        </m:e>
                        <m:sub>
                          <m:r>
                            <a:rPr kumimoji="1" lang="en-US" altLang="ja-JP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𝒒</m:t>
                          </m:r>
                        </m:sub>
                      </m:sSub>
                    </m:oMath>
                  </a14:m>
                  <a:endParaRPr kumimoji="1" lang="ja-JP" altLang="en-US" sz="2400" b="1" dirty="0"/>
                </a:p>
              </p:txBody>
            </p:sp>
          </mc:Choice>
          <mc:Fallback xmlns="">
            <p:sp>
              <p:nvSpPr>
                <p:cNvPr id="9" name="テキスト ボックス 8">
                  <a:extLst>
                    <a:ext uri="{FF2B5EF4-FFF2-40B4-BE49-F238E27FC236}">
                      <a16:creationId xmlns:a16="http://schemas.microsoft.com/office/drawing/2014/main" id="{887EEE5E-5794-FD6B-5E55-9E6E69C6A80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30528" y="4926377"/>
                  <a:ext cx="5783891" cy="494879"/>
                </a:xfrm>
                <a:prstGeom prst="rect">
                  <a:avLst/>
                </a:prstGeom>
                <a:blipFill>
                  <a:blip r:embed="rId5"/>
                  <a:stretch>
                    <a:fillRect l="-1686" t="-7407" b="-23457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A130310C-CE2C-993B-1169-7A025A2841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24279-DF6C-44FC-BA53-0E823C21BE9B}" type="slidenum">
              <a:rPr kumimoji="1" lang="ja-JP" altLang="en-US" smtClean="0"/>
              <a:t>7</a:t>
            </a:fld>
            <a:endParaRPr kumimoji="1" lang="ja-JP" altLang="en-US"/>
          </a:p>
        </p:txBody>
      </p:sp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189891A4-F2BC-F22C-B2C4-36B019D0261B}"/>
              </a:ext>
            </a:extLst>
          </p:cNvPr>
          <p:cNvGrpSpPr/>
          <p:nvPr/>
        </p:nvGrpSpPr>
        <p:grpSpPr>
          <a:xfrm>
            <a:off x="8695402" y="126904"/>
            <a:ext cx="3395203" cy="1150394"/>
            <a:chOff x="8607526" y="995240"/>
            <a:chExt cx="3395203" cy="115039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テキスト ボックス 11">
                  <a:extLst>
                    <a:ext uri="{FF2B5EF4-FFF2-40B4-BE49-F238E27FC236}">
                      <a16:creationId xmlns:a16="http://schemas.microsoft.com/office/drawing/2014/main" id="{D4A507E9-E3BA-A666-0CBB-113B0E4AFD69}"/>
                    </a:ext>
                  </a:extLst>
                </p:cNvPr>
                <p:cNvSpPr txBox="1"/>
                <p:nvPr/>
              </p:nvSpPr>
              <p:spPr>
                <a:xfrm>
                  <a:off x="8610600" y="1045031"/>
                  <a:ext cx="3392129" cy="102752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sub>
                      </m:sSub>
                    </m:oMath>
                  </a14:m>
                  <a:r>
                    <a:rPr kumimoji="1" lang="en-US" altLang="ja-JP" b="0" dirty="0"/>
                    <a:t>:nucleon density (</a:t>
                  </a:r>
                  <a14:m>
                    <m:oMath xmlns:m="http://schemas.openxmlformats.org/officeDocument/2006/math"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𝑝</m:t>
                      </m:r>
                    </m:oMath>
                  </a14:m>
                  <a:r>
                    <a:rPr kumimoji="1" lang="en-US" altLang="ja-JP" b="0" dirty="0"/>
                    <a:t>)</a:t>
                  </a:r>
                  <a:br>
                    <a:rPr kumimoji="1" lang="en-US" altLang="ja-JP" b="0" dirty="0"/>
                  </a:br>
                  <a14:m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sub>
                      </m:sSub>
                    </m:oMath>
                  </a14:m>
                  <a:r>
                    <a:rPr kumimoji="1" lang="en-US" altLang="ja-JP" b="0" dirty="0"/>
                    <a:t>:kinetic density (</a:t>
                  </a:r>
                  <a14:m>
                    <m:oMath xmlns:m="http://schemas.openxmlformats.org/officeDocument/2006/math">
                      <m:r>
                        <a:rPr lang="en-US" altLang="ja-JP" i="1"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en-US" altLang="ja-JP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ja-JP" i="1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altLang="ja-JP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altLang="ja-JP" i="1">
                          <a:latin typeface="Cambria Math" panose="02040503050406030204" pitchFamily="18" charset="0"/>
                        </a:rPr>
                        <m:t>𝑝</m:t>
                      </m:r>
                    </m:oMath>
                  </a14:m>
                  <a:r>
                    <a:rPr kumimoji="1" lang="en-US" altLang="ja-JP" b="0" dirty="0"/>
                    <a:t>)</a:t>
                  </a:r>
                  <a:br>
                    <a:rPr kumimoji="1" lang="en-US" altLang="ja-JP" b="0" dirty="0"/>
                  </a:br>
                  <a14:m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</m:e>
                            <m:sub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sub>
                          </m:sSub>
                        </m:e>
                      </m:acc>
                    </m:oMath>
                  </a14:m>
                  <a:r>
                    <a:rPr kumimoji="1" lang="en-US" altLang="ja-JP" dirty="0"/>
                    <a:t>:spin orbit density (</a:t>
                  </a:r>
                  <a14:m>
                    <m:oMath xmlns:m="http://schemas.openxmlformats.org/officeDocument/2006/math">
                      <m:r>
                        <a:rPr lang="en-US" altLang="ja-JP" i="1"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en-US" altLang="ja-JP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ja-JP" i="1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altLang="ja-JP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altLang="ja-JP" i="1">
                          <a:latin typeface="Cambria Math" panose="02040503050406030204" pitchFamily="18" charset="0"/>
                        </a:rPr>
                        <m:t>𝑝</m:t>
                      </m:r>
                    </m:oMath>
                  </a14:m>
                  <a:r>
                    <a:rPr kumimoji="1" lang="en-US" altLang="ja-JP" dirty="0"/>
                    <a:t>)</a:t>
                  </a:r>
                  <a:endParaRPr lang="ja-JP" altLang="en-US" dirty="0"/>
                </a:p>
              </p:txBody>
            </p:sp>
          </mc:Choice>
          <mc:Fallback xmlns="">
            <p:sp>
              <p:nvSpPr>
                <p:cNvPr id="12" name="テキスト ボックス 11">
                  <a:extLst>
                    <a:ext uri="{FF2B5EF4-FFF2-40B4-BE49-F238E27FC236}">
                      <a16:creationId xmlns:a16="http://schemas.microsoft.com/office/drawing/2014/main" id="{D4A507E9-E3BA-A666-0CBB-113B0E4AFD6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10600" y="1045031"/>
                  <a:ext cx="3392129" cy="1027525"/>
                </a:xfrm>
                <a:prstGeom prst="rect">
                  <a:avLst/>
                </a:prstGeom>
                <a:blipFill>
                  <a:blip r:embed="rId6"/>
                  <a:stretch>
                    <a:fillRect l="-360" t="-2381" b="-7738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" name="四角形: 角を丸くする 12">
              <a:extLst>
                <a:ext uri="{FF2B5EF4-FFF2-40B4-BE49-F238E27FC236}">
                  <a16:creationId xmlns:a16="http://schemas.microsoft.com/office/drawing/2014/main" id="{F7300D4E-64D2-D90D-F6B4-FABF1FA4ADBA}"/>
                </a:ext>
              </a:extLst>
            </p:cNvPr>
            <p:cNvSpPr/>
            <p:nvPr/>
          </p:nvSpPr>
          <p:spPr>
            <a:xfrm>
              <a:off x="8607526" y="995240"/>
              <a:ext cx="3240959" cy="1150394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pic>
        <p:nvPicPr>
          <p:cNvPr id="17" name="図 16">
            <a:extLst>
              <a:ext uri="{FF2B5EF4-FFF2-40B4-BE49-F238E27FC236}">
                <a16:creationId xmlns:a16="http://schemas.microsoft.com/office/drawing/2014/main" id="{EA2734F3-E9A7-612C-15E4-61627E17E0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4780" y="5656487"/>
            <a:ext cx="9539212" cy="1201513"/>
          </a:xfrm>
          <a:prstGeom prst="rect">
            <a:avLst/>
          </a:prstGeom>
        </p:spPr>
      </p:pic>
      <p:sp>
        <p:nvSpPr>
          <p:cNvPr id="19" name="左大かっこ 18">
            <a:extLst>
              <a:ext uri="{FF2B5EF4-FFF2-40B4-BE49-F238E27FC236}">
                <a16:creationId xmlns:a16="http://schemas.microsoft.com/office/drawing/2014/main" id="{4E253BB3-5F32-B147-B70A-DB3A58D03582}"/>
              </a:ext>
            </a:extLst>
          </p:cNvPr>
          <p:cNvSpPr/>
          <p:nvPr/>
        </p:nvSpPr>
        <p:spPr>
          <a:xfrm>
            <a:off x="1719684" y="5685502"/>
            <a:ext cx="312175" cy="1035973"/>
          </a:xfrm>
          <a:prstGeom prst="leftBracket">
            <a:avLst/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右大かっこ 19">
            <a:extLst>
              <a:ext uri="{FF2B5EF4-FFF2-40B4-BE49-F238E27FC236}">
                <a16:creationId xmlns:a16="http://schemas.microsoft.com/office/drawing/2014/main" id="{12A87B96-9686-7ADB-2BF6-365D5AB1C0C2}"/>
              </a:ext>
            </a:extLst>
          </p:cNvPr>
          <p:cNvSpPr/>
          <p:nvPr/>
        </p:nvSpPr>
        <p:spPr>
          <a:xfrm>
            <a:off x="10648335" y="5656488"/>
            <a:ext cx="312175" cy="1064987"/>
          </a:xfrm>
          <a:prstGeom prst="rightBracket">
            <a:avLst/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576847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57EDE81-6DE4-F323-7A09-0D47B9D0C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95313"/>
            <a:ext cx="10515600" cy="1325563"/>
          </a:xfrm>
        </p:spPr>
        <p:txBody>
          <a:bodyPr/>
          <a:lstStyle/>
          <a:p>
            <a:r>
              <a:rPr kumimoji="1" lang="en-US" altLang="ja-JP" b="1" dirty="0" err="1"/>
              <a:t>Skyrme</a:t>
            </a:r>
            <a:r>
              <a:rPr kumimoji="1" lang="en-US" altLang="ja-JP" b="1" dirty="0"/>
              <a:t> e</a:t>
            </a:r>
            <a:r>
              <a:rPr lang="en-US" altLang="ja-JP" b="1" dirty="0"/>
              <a:t>nergy density functional</a:t>
            </a:r>
            <a:endParaRPr kumimoji="1" lang="ja-JP" altLang="en-US" b="1" dirty="0"/>
          </a:p>
        </p:txBody>
      </p:sp>
      <p:pic>
        <p:nvPicPr>
          <p:cNvPr id="7" name="コンテンツ プレースホルダー 6" descr="テキスト, 手紙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CBE8EBF1-A4EB-2FB2-751A-285102FDE8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69" y="940721"/>
            <a:ext cx="7725871" cy="5361755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テキスト ボックス 8">
                <a:extLst>
                  <a:ext uri="{FF2B5EF4-FFF2-40B4-BE49-F238E27FC236}">
                    <a16:creationId xmlns:a16="http://schemas.microsoft.com/office/drawing/2014/main" id="{675E90F8-D8BF-BF79-25D2-F4CF9634A78F}"/>
                  </a:ext>
                </a:extLst>
              </p:cNvPr>
              <p:cNvSpPr txBox="1"/>
              <p:nvPr/>
            </p:nvSpPr>
            <p:spPr>
              <a:xfrm>
                <a:off x="9158750" y="1213384"/>
                <a:ext cx="1991031" cy="1038811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000" b="0" i="1" smtClean="0">
                          <a:latin typeface="Cambria Math" panose="02040503050406030204" pitchFamily="18" charset="0"/>
                        </a:rPr>
                        <m:t>𝜌</m:t>
                      </m:r>
                      <m:r>
                        <a:rPr kumimoji="1" lang="en-US" altLang="ja-JP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kumimoji="1" lang="en-US" altLang="ja-JP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</m:acc>
                      <m:r>
                        <a:rPr kumimoji="1" lang="en-US" altLang="ja-JP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⃗"/>
                          <m:ctrlP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kumimoji="1" lang="en-US" altLang="ja-JP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JP" sz="2000" b="0" i="1" smtClean="0"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</m:e>
                            <m:sub>
                              <m:r>
                                <a:rPr kumimoji="1" lang="en-US" altLang="ja-JP" sz="20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</m:e>
                      </m:acc>
                      <m:r>
                        <a:rPr kumimoji="1" lang="en-US" altLang="ja-JP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acc>
                        <m:accPr>
                          <m:chr m:val="⃗"/>
                          <m:ctrlP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kumimoji="1" lang="en-US" altLang="ja-JP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JP" sz="2000" b="0" i="1" smtClean="0"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</m:e>
                            <m:sub>
                              <m:r>
                                <a:rPr kumimoji="1" lang="en-US" altLang="ja-JP" sz="20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</m:acc>
                    </m:oMath>
                    <m:oMath xmlns:m="http://schemas.openxmlformats.org/officeDocument/2006/math">
                      <m:r>
                        <a:rPr kumimoji="1" lang="en-US" altLang="ja-JP" sz="2000" b="0" i="1" smtClean="0">
                          <a:latin typeface="Cambria Math" panose="02040503050406030204" pitchFamily="18" charset="0"/>
                        </a:rPr>
                        <m:t>𝜏</m:t>
                      </m:r>
                      <m:r>
                        <a:rPr kumimoji="1" lang="en-US" altLang="ja-JP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kumimoji="1" lang="en-US" altLang="ja-JP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kumimoji="1" lang="en-US" altLang="ja-JP" sz="2000" b="0" i="1" smtClean="0">
                          <a:latin typeface="Cambria Math" panose="02040503050406030204" pitchFamily="18" charset="0"/>
                        </a:rPr>
                        <m:t>𝜏</m:t>
                      </m:r>
                      <m:r>
                        <a:rPr kumimoji="1" lang="en-US" altLang="ja-JP" sz="2000" b="0" i="1" smtClean="0">
                          <a:latin typeface="Cambria Math" panose="02040503050406030204" pitchFamily="18" charset="0"/>
                        </a:rPr>
                        <m:t>_</m:t>
                      </m:r>
                      <m:r>
                        <a:rPr kumimoji="1" lang="en-US" altLang="ja-JP" sz="2000" b="0" i="1" smtClean="0">
                          <a:latin typeface="Cambria Math" panose="02040503050406030204" pitchFamily="18" charset="0"/>
                        </a:rPr>
                        <m:t>𝑛</m:t>
                      </m:r>
                    </m:oMath>
                  </m:oMathPara>
                </a14:m>
                <a:endParaRPr kumimoji="1" lang="ja-JP" altLang="en-US" sz="2000" dirty="0"/>
              </a:p>
            </p:txBody>
          </p:sp>
        </mc:Choice>
        <mc:Fallback xmlns="">
          <p:sp>
            <p:nvSpPr>
              <p:cNvPr id="9" name="テキスト ボックス 8">
                <a:extLst>
                  <a:ext uri="{FF2B5EF4-FFF2-40B4-BE49-F238E27FC236}">
                    <a16:creationId xmlns:a16="http://schemas.microsoft.com/office/drawing/2014/main" id="{675E90F8-D8BF-BF79-25D2-F4CF9634A7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58750" y="1213384"/>
                <a:ext cx="1991031" cy="1038811"/>
              </a:xfrm>
              <a:prstGeom prst="rect">
                <a:avLst/>
              </a:prstGeom>
              <a:blipFill>
                <a:blip r:embed="rId3"/>
                <a:stretch>
                  <a:fillRect b="-5814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917650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801F613-3830-DB4E-396B-7C515FE74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2735"/>
            <a:ext cx="10515600" cy="1325563"/>
          </a:xfrm>
        </p:spPr>
        <p:txBody>
          <a:bodyPr/>
          <a:lstStyle/>
          <a:p>
            <a:r>
              <a:rPr kumimoji="1" lang="en-US" altLang="ja-JP" b="1" dirty="0"/>
              <a:t>Total energy and its variation</a:t>
            </a:r>
            <a:endParaRPr kumimoji="1" lang="ja-JP" altLang="en-US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B6BD04B1-FB29-87C2-2D99-C30F651382E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366223"/>
                <a:ext cx="10515600" cy="1104388"/>
              </a:xfrm>
            </p:spPr>
            <p:txBody>
              <a:bodyPr>
                <a:normAutofit/>
              </a:bodyPr>
              <a:lstStyle/>
              <a:p>
                <a:r>
                  <a:rPr lang="en-US" altLang="ja-JP" dirty="0"/>
                  <a:t>T</a:t>
                </a:r>
                <a:r>
                  <a:rPr kumimoji="1" lang="en-US" altLang="ja-JP" dirty="0"/>
                  <a:t>otal energy in a certain volume:</a:t>
                </a:r>
                <a:br>
                  <a:rPr lang="en-US" altLang="ja-JP" dirty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𝑡𝑜𝑡𝑎𝑙</m:t>
                        </m:r>
                      </m:sub>
                    </m:sSub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𝑛𝑢𝑐𝑙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  <m:t>𝜌</m:t>
                            </m:r>
                          </m:e>
                          <m:sub>
                            <m: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acc>
                          <m:accPr>
                            <m:chr m:val="⃗"/>
                            <m:ctrlP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</m:acc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),</m:t>
                        </m:r>
                        <m:sSub>
                          <m:sSubPr>
                            <m:ctrlP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  <m:t>𝜌</m:t>
                            </m:r>
                          </m:e>
                          <m:sub>
                            <m: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  <m:d>
                          <m:dPr>
                            <m:ctrlP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⃗"/>
                                <m:ctrlPr>
                                  <a:rPr lang="en-US" altLang="ja-JP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ja-JP" b="0" i="1" smtClean="0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</m:acc>
                          </m:e>
                        </m:d>
                      </m:e>
                    </m:d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𝑒𝑙𝑒𝑐𝑡𝑟𝑜𝑛</m:t>
                        </m:r>
                      </m:sub>
                    </m:sSub>
                    <m:d>
                      <m:dPr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  <m:t>𝜌</m:t>
                            </m:r>
                          </m:e>
                          <m:sub>
                            <m: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</m:e>
                    </m:d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𝐶𝑜𝑢𝑙𝑜𝑚𝑏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  <m:t>𝜌</m:t>
                            </m:r>
                          </m:e>
                          <m:sub>
                            <m: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  <m:d>
                          <m:dPr>
                            <m:ctrlP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⃗"/>
                                <m:ctrlPr>
                                  <a:rPr lang="en-US" altLang="ja-JP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ja-JP" b="0" i="1" smtClean="0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</m:acc>
                          </m:e>
                        </m:d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  <m:t>𝜌</m:t>
                            </m:r>
                          </m:e>
                          <m:sub>
                            <m: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</m:e>
                    </m:d>
                  </m:oMath>
                </a14:m>
                <a:endParaRPr kumimoji="1" lang="en-US" altLang="ja-JP" dirty="0"/>
              </a:p>
              <a:p>
                <a:endParaRPr kumimoji="1" lang="en-US" altLang="ja-JP" dirty="0"/>
              </a:p>
            </p:txBody>
          </p:sp>
        </mc:Choice>
        <mc:Fallback xmlns="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B6BD04B1-FB29-87C2-2D99-C30F651382E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366223"/>
                <a:ext cx="10515600" cy="1104388"/>
              </a:xfrm>
              <a:blipFill>
                <a:blip r:embed="rId2"/>
                <a:stretch>
                  <a:fillRect l="-1043" t="-884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コンテンツ プレースホルダー 2">
                <a:extLst>
                  <a:ext uri="{FF2B5EF4-FFF2-40B4-BE49-F238E27FC236}">
                    <a16:creationId xmlns:a16="http://schemas.microsoft.com/office/drawing/2014/main" id="{593F1011-C24D-12F7-602C-6E732882237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8200" y="3104536"/>
                <a:ext cx="10665542" cy="309962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925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kumimoji="1"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ja-JP" dirty="0"/>
                  <a:t>To get the ground state, we introduce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i="1" smtClean="0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altLang="ja-JP" i="1" smtClean="0">
                            <a:latin typeface="Cambria Math" panose="02040503050406030204" pitchFamily="18" charset="0"/>
                          </a:rPr>
                          <m:t>𝑞</m:t>
                        </m:r>
                      </m:sub>
                    </m:sSub>
                    <m:r>
                      <a:rPr lang="en-US" altLang="ja-JP" i="1" smtClean="0">
                        <a:latin typeface="Cambria Math" panose="02040503050406030204" pitchFamily="18" charset="0"/>
                      </a:rPr>
                      <m:t>≡</m:t>
                    </m:r>
                    <m:rad>
                      <m:radPr>
                        <m:degHide m:val="on"/>
                        <m:ctrlPr>
                          <a:rPr lang="en-US" altLang="ja-JP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n-US" altLang="ja-JP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  <m:t>𝜌</m:t>
                            </m:r>
                          </m:e>
                          <m:sub>
                            <m:r>
                              <a:rPr lang="en-US" altLang="ja-JP" i="1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sub>
                        </m:sSub>
                      </m:e>
                    </m:rad>
                  </m:oMath>
                </a14:m>
                <a:r>
                  <a:rPr lang="en-US" altLang="ja-JP" dirty="0"/>
                  <a:t>, and calculate the variation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ja-JP" i="1" smtClean="0">
                            <a:latin typeface="Cambria Math" panose="02040503050406030204" pitchFamily="18" charset="0"/>
                          </a:rPr>
                          <m:t>𝑡𝑜𝑡𝑎𝑙</m:t>
                        </m:r>
                      </m:sub>
                    </m:sSub>
                    <m:r>
                      <a:rPr lang="en-US" altLang="ja-JP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altLang="ja-JP" i="1" smtClean="0"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US" altLang="ja-JP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altLang="ja-JP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altLang="ja-JP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US" altLang="ja-JP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altLang="ja-JP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altLang="ja-JP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altLang="ja-JP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ja-JP" dirty="0"/>
                  <a:t> :</a:t>
                </a:r>
                <a:br>
                  <a:rPr lang="en-US" altLang="ja-JP" dirty="0"/>
                </a:br>
                <a14:m>
                  <m:oMath xmlns:m="http://schemas.openxmlformats.org/officeDocument/2006/math">
                    <m:f>
                      <m:fPr>
                        <m:ctrlPr>
                          <a:rPr lang="en-US" altLang="ja-JP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ja-JP" i="1" smtClean="0">
                            <a:latin typeface="Cambria Math" panose="02040503050406030204" pitchFamily="18" charset="0"/>
                          </a:rPr>
                          <m:t>𝛿</m:t>
                        </m:r>
                      </m:num>
                      <m:den>
                        <m:r>
                          <a:rPr lang="en-US" altLang="ja-JP" i="1" smtClean="0">
                            <a:latin typeface="Cambria Math" panose="02040503050406030204" pitchFamily="18" charset="0"/>
                          </a:rPr>
                          <m:t>𝛿</m:t>
                        </m:r>
                        <m:sSub>
                          <m:sSubPr>
                            <m:ctrlPr>
                              <a:rPr lang="en-US" altLang="ja-JP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i="1" smtClean="0"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altLang="ja-JP" i="1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sub>
                        </m:sSub>
                      </m:den>
                    </m:f>
                    <m:d>
                      <m:dPr>
                        <m:ctrlPr>
                          <a:rPr lang="en-US" altLang="ja-JP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ja-JP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altLang="ja-JP" i="1" smtClean="0">
                                <a:latin typeface="Cambria Math" panose="02040503050406030204" pitchFamily="18" charset="0"/>
                              </a:rPr>
                              <m:t>𝑡𝑜𝑡𝑎𝑙</m:t>
                            </m:r>
                          </m:sub>
                        </m:sSub>
                        <m:r>
                          <a:rPr lang="en-US" altLang="ja-JP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altLang="ja-JP" i="1" smtClean="0">
                            <a:latin typeface="Cambria Math" panose="02040503050406030204" pitchFamily="18" charset="0"/>
                          </a:rPr>
                          <m:t>𝜇</m:t>
                        </m:r>
                        <m:d>
                          <m:dPr>
                            <m:ctrlPr>
                              <a:rPr lang="en-US" altLang="ja-JP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ja-JP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ja-JP" i="1" smtClean="0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a:rPr lang="en-US" altLang="ja-JP" i="1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sub>
                            </m:sSub>
                            <m:r>
                              <a:rPr lang="en-US" altLang="ja-JP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altLang="ja-JP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ja-JP" i="1" smtClean="0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a:rPr lang="en-US" altLang="ja-JP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sub>
                            </m:sSub>
                          </m:e>
                        </m:d>
                      </m:e>
                    </m:d>
                    <m:r>
                      <a:rPr lang="en-US" altLang="ja-JP" i="1" smtClean="0">
                        <a:latin typeface="Cambria Math" panose="02040503050406030204" pitchFamily="18" charset="0"/>
                      </a:rPr>
                      <m:t>=2</m:t>
                    </m:r>
                    <m:d>
                      <m:dPr>
                        <m:begChr m:val="["/>
                        <m:endChr m:val="]"/>
                        <m:ctrlPr>
                          <a:rPr lang="en-US" altLang="ja-JP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altLang="ja-JP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ja-JP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altLang="ja-JP" i="1" smtClean="0">
                                <a:latin typeface="Cambria Math" panose="02040503050406030204" pitchFamily="18" charset="0"/>
                              </a:rPr>
                              <m:t>9</m:t>
                            </m:r>
                          </m:den>
                        </m:f>
                        <m:r>
                          <a:rPr lang="en-US" altLang="ja-JP" i="1" smtClean="0">
                            <a:latin typeface="Cambria Math" panose="02040503050406030204" pitchFamily="18" charset="0"/>
                          </a:rPr>
                          <m:t> </m:t>
                        </m:r>
                        <m:f>
                          <m:fPr>
                            <m:ctrlPr>
                              <a:rPr lang="en-US" altLang="ja-JP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altLang="ja-JP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ja-JP" i="1" smtClean="0">
                                    <a:latin typeface="Cambria Math" panose="02040503050406030204" pitchFamily="18" charset="0"/>
                                  </a:rPr>
                                  <m:t>ℏ</m:t>
                                </m:r>
                              </m:e>
                              <m:sup>
                                <m:r>
                                  <a:rPr lang="en-US" altLang="ja-JP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lang="en-US" altLang="ja-JP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sSub>
                              <m:sSubPr>
                                <m:ctrlPr>
                                  <a:rPr lang="en-US" altLang="ja-JP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ja-JP" i="1" smtClean="0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en-US" altLang="ja-JP" i="1" smtClean="0"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</m:sub>
                            </m:sSub>
                          </m:den>
                        </m:f>
                        <m:acc>
                          <m:accPr>
                            <m:chr m:val="⃗"/>
                            <m:ctrlPr>
                              <a:rPr lang="en-US" altLang="ja-JP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US" altLang="ja-JP" smtClean="0">
                                <a:latin typeface="Cambria Math" panose="02040503050406030204" pitchFamily="18" charset="0"/>
                              </a:rPr>
                              <m:t>∇</m:t>
                            </m:r>
                          </m:e>
                        </m:acc>
                        <m:r>
                          <a:rPr lang="en-US" altLang="ja-JP" i="1" smtClean="0">
                            <a:latin typeface="Cambria Math" panose="02040503050406030204" pitchFamily="18" charset="0"/>
                          </a:rPr>
                          <m:t>⋅</m:t>
                        </m:r>
                        <m:sSub>
                          <m:sSubPr>
                            <m:ctrlPr>
                              <a:rPr lang="en-US" altLang="ja-JP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altLang="ja-JP" i="1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sub>
                        </m:sSub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acc>
                          <m:accPr>
                            <m:chr m:val="⃗"/>
                            <m:ctrlP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</m:acc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)</m:t>
                        </m:r>
                        <m:acc>
                          <m:accPr>
                            <m:chr m:val="⃗"/>
                            <m:ctrlPr>
                              <a:rPr lang="en-US" altLang="ja-JP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US" altLang="ja-JP" smtClean="0">
                                <a:latin typeface="Cambria Math" panose="02040503050406030204" pitchFamily="18" charset="0"/>
                              </a:rPr>
                              <m:t>∇</m:t>
                            </m:r>
                          </m:e>
                        </m:acc>
                        <m:sSub>
                          <m:sSubPr>
                            <m:ctrlPr>
                              <a:rPr lang="en-US" altLang="ja-JP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i="1" smtClean="0"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altLang="ja-JP" i="1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sub>
                        </m:sSub>
                        <m:r>
                          <a:rPr lang="en-US" altLang="ja-JP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altLang="ja-JP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i="1" smtClean="0">
                                <a:latin typeface="Cambria Math" panose="02040503050406030204" pitchFamily="18" charset="0"/>
                              </a:rPr>
                              <m:t>𝑈</m:t>
                            </m:r>
                          </m:e>
                          <m:sub>
                            <m:r>
                              <a:rPr lang="en-US" altLang="ja-JP" i="1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sub>
                        </m:sSub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acc>
                          <m:accPr>
                            <m:chr m:val="⃗"/>
                            <m:ctrlP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</m:acc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)</m:t>
                        </m:r>
                        <m:sSub>
                          <m:sSubPr>
                            <m:ctrlPr>
                              <a:rPr lang="en-US" altLang="ja-JP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i="1" smtClean="0"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altLang="ja-JP" i="1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sub>
                        </m:sSub>
                        <m:r>
                          <a:rPr lang="en-US" altLang="ja-JP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altLang="ja-JP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i="1" smtClean="0">
                                <a:latin typeface="Cambria Math" panose="02040503050406030204" pitchFamily="18" charset="0"/>
                              </a:rPr>
                              <m:t>𝜇</m:t>
                            </m:r>
                          </m:e>
                          <m:sub>
                            <m:r>
                              <a:rPr lang="en-US" altLang="ja-JP" i="1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sub>
                        </m:sSub>
                        <m:sSub>
                          <m:sSubPr>
                            <m:ctrlPr>
                              <a:rPr lang="en-US" altLang="ja-JP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i="1" smtClean="0"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altLang="ja-JP" i="1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sub>
                        </m:sSub>
                      </m:e>
                    </m:d>
                    <m:r>
                      <a:rPr lang="en-US" altLang="ja-JP" i="1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US" altLang="ja-JP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i="1" smtClean="0">
                            <a:latin typeface="Cambria Math" panose="02040503050406030204" pitchFamily="18" charset="0"/>
                          </a:rPr>
                          <m:t>𝑞</m:t>
                        </m:r>
                        <m:r>
                          <a:rPr lang="en-US" altLang="ja-JP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altLang="ja-JP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altLang="ja-JP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ja-JP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d>
                  </m:oMath>
                </a14:m>
                <a:endParaRPr lang="en-US" altLang="ja-JP" dirty="0"/>
              </a:p>
              <a:p>
                <a:pPr marL="0" indent="0">
                  <a:buNone/>
                </a:pPr>
                <a:r>
                  <a:rPr lang="en-US" altLang="ja-JP" dirty="0"/>
                  <a:t>Here,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altLang="ja-JP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altLang="ja-JP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ja-JP" i="1" smtClean="0"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US" altLang="ja-JP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altLang="ja-JP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altLang="ja-JP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US" altLang="ja-JP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ja-JP" i="1" smtClean="0"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US" altLang="ja-JP" i="1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altLang="ja-JP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altLang="ja-JP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altLang="ja-JP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sub>
                    </m:sSub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(</m:t>
                    </m:r>
                    <m:acc>
                      <m:accPr>
                        <m:chr m:val="⃗"/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</m:acc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ja-JP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sub>
                    </m:sSub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( </m:t>
                    </m:r>
                    <m:acc>
                      <m:accPr>
                        <m:chr m:val="⃗"/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</m:acc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ja-JP" dirty="0"/>
                  <a:t> are functional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sub>
                    </m:sSub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(</m:t>
                    </m:r>
                    <m:acc>
                      <m:accPr>
                        <m:chr m:val="⃗"/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</m:acc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altLang="ja-JP" dirty="0"/>
              </a:p>
              <a:p>
                <a:endParaRPr lang="en-US" altLang="ja-JP" dirty="0"/>
              </a:p>
            </p:txBody>
          </p:sp>
        </mc:Choice>
        <mc:Fallback xmlns="">
          <p:sp>
            <p:nvSpPr>
              <p:cNvPr id="4" name="コンテンツ プレースホルダー 2">
                <a:extLst>
                  <a:ext uri="{FF2B5EF4-FFF2-40B4-BE49-F238E27FC236}">
                    <a16:creationId xmlns:a16="http://schemas.microsoft.com/office/drawing/2014/main" id="{593F1011-C24D-12F7-602C-6E73288223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3104536"/>
                <a:ext cx="10665542" cy="3099620"/>
              </a:xfrm>
              <a:prstGeom prst="rect">
                <a:avLst/>
              </a:prstGeom>
              <a:blipFill>
                <a:blip r:embed="rId3"/>
                <a:stretch>
                  <a:fillRect l="-1029" t="-2554" b="-176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左中かっこ 5">
            <a:extLst>
              <a:ext uri="{FF2B5EF4-FFF2-40B4-BE49-F238E27FC236}">
                <a16:creationId xmlns:a16="http://schemas.microsoft.com/office/drawing/2014/main" id="{E3694126-742F-D49D-31F9-40126C4A627F}"/>
              </a:ext>
            </a:extLst>
          </p:cNvPr>
          <p:cNvSpPr/>
          <p:nvPr/>
        </p:nvSpPr>
        <p:spPr>
          <a:xfrm rot="16200000">
            <a:off x="3737388" y="940773"/>
            <a:ext cx="450030" cy="3067665"/>
          </a:xfrm>
          <a:prstGeom prst="leftBrace">
            <a:avLst>
              <a:gd name="adj1" fmla="val 8333"/>
              <a:gd name="adj2" fmla="val 49680"/>
            </a:avLst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左中かっこ 6">
            <a:extLst>
              <a:ext uri="{FF2B5EF4-FFF2-40B4-BE49-F238E27FC236}">
                <a16:creationId xmlns:a16="http://schemas.microsoft.com/office/drawing/2014/main" id="{9817C45B-68B6-7240-AA68-C2E8FB9B3AA3}"/>
              </a:ext>
            </a:extLst>
          </p:cNvPr>
          <p:cNvSpPr/>
          <p:nvPr/>
        </p:nvSpPr>
        <p:spPr>
          <a:xfrm rot="16200000">
            <a:off x="6610868" y="1483546"/>
            <a:ext cx="450030" cy="1961534"/>
          </a:xfrm>
          <a:prstGeom prst="leftBrace">
            <a:avLst>
              <a:gd name="adj1" fmla="val 8333"/>
              <a:gd name="adj2" fmla="val 49680"/>
            </a:avLst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147E1C6A-57EC-F584-E3FE-3A2E14C6CFC9}"/>
              </a:ext>
            </a:extLst>
          </p:cNvPr>
          <p:cNvSpPr txBox="1"/>
          <p:nvPr/>
        </p:nvSpPr>
        <p:spPr>
          <a:xfrm>
            <a:off x="1671489" y="2689328"/>
            <a:ext cx="3913238" cy="3693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b="1" dirty="0" err="1"/>
              <a:t>Skyrme</a:t>
            </a:r>
            <a:r>
              <a:rPr kumimoji="1" lang="en-US" altLang="ja-JP" b="1" dirty="0"/>
              <a:t> energy density functional</a:t>
            </a:r>
            <a:endParaRPr kumimoji="1" lang="ja-JP" altLang="en-US" b="1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B6DD848-E5AA-E434-BFAB-3EB407D4E69E}"/>
              </a:ext>
            </a:extLst>
          </p:cNvPr>
          <p:cNvSpPr txBox="1"/>
          <p:nvPr/>
        </p:nvSpPr>
        <p:spPr>
          <a:xfrm>
            <a:off x="6037015" y="2672295"/>
            <a:ext cx="2261411" cy="3693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b="1" dirty="0"/>
              <a:t>Uniform Fermi gas</a:t>
            </a:r>
            <a:endParaRPr kumimoji="1" lang="ja-JP" altLang="en-US" b="1" dirty="0"/>
          </a:p>
        </p:txBody>
      </p:sp>
      <p:sp>
        <p:nvSpPr>
          <p:cNvPr id="10" name="左中かっこ 9">
            <a:extLst>
              <a:ext uri="{FF2B5EF4-FFF2-40B4-BE49-F238E27FC236}">
                <a16:creationId xmlns:a16="http://schemas.microsoft.com/office/drawing/2014/main" id="{F092AC53-A78B-01D6-4A92-9CB5846C6B05}"/>
              </a:ext>
            </a:extLst>
          </p:cNvPr>
          <p:cNvSpPr/>
          <p:nvPr/>
        </p:nvSpPr>
        <p:spPr>
          <a:xfrm rot="5400000">
            <a:off x="5264944" y="1902315"/>
            <a:ext cx="600228" cy="5466736"/>
          </a:xfrm>
          <a:prstGeom prst="leftBrace">
            <a:avLst>
              <a:gd name="adj1" fmla="val 9548"/>
              <a:gd name="adj2" fmla="val 23835"/>
            </a:avLst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FF53378D-AC25-71F1-A809-17D55259C295}"/>
              </a:ext>
            </a:extLst>
          </p:cNvPr>
          <p:cNvSpPr txBox="1"/>
          <p:nvPr/>
        </p:nvSpPr>
        <p:spPr>
          <a:xfrm>
            <a:off x="6587613" y="3920361"/>
            <a:ext cx="9733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b="1" dirty="0"/>
              <a:t>(</a:t>
            </a:r>
            <a:r>
              <a:rPr kumimoji="1" lang="ja-JP" altLang="en-US" sz="2800" b="1" dirty="0"/>
              <a:t>☆</a:t>
            </a:r>
            <a:r>
              <a:rPr kumimoji="1" lang="en-US" altLang="ja-JP" sz="2800" b="1" dirty="0"/>
              <a:t>)</a:t>
            </a:r>
            <a:endParaRPr kumimoji="1" lang="ja-JP" alt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5251512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游ゴシック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游ゴシック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2027</TotalTime>
  <Words>969</Words>
  <Application>Microsoft Office PowerPoint</Application>
  <PresentationFormat>ワイド画面</PresentationFormat>
  <Paragraphs>94</Paragraphs>
  <Slides>14</Slides>
  <Notes>1</Notes>
  <HiddenSlides>0</HiddenSlides>
  <MMClips>2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14</vt:i4>
      </vt:variant>
    </vt:vector>
  </HeadingPairs>
  <TitlesOfParts>
    <vt:vector size="19" baseType="lpstr">
      <vt:lpstr>游ゴシック</vt:lpstr>
      <vt:lpstr>游ゴシック Light</vt:lpstr>
      <vt:lpstr>Arial</vt:lpstr>
      <vt:lpstr>Cambria Math</vt:lpstr>
      <vt:lpstr>Office テーマ</vt:lpstr>
      <vt:lpstr>Extended Thomas-Fermi 模型による中性子星内殻パスタ相の自己無撞着計算</vt:lpstr>
      <vt:lpstr>What is nuclear pasta?</vt:lpstr>
      <vt:lpstr>Possible effects on celestial phenomena</vt:lpstr>
      <vt:lpstr>Characteristics of ETF</vt:lpstr>
      <vt:lpstr>Previous study</vt:lpstr>
      <vt:lpstr>The purpose of this research</vt:lpstr>
      <vt:lpstr>Extended Thomas-Fermi model</vt:lpstr>
      <vt:lpstr>Skyrme energy density functional</vt:lpstr>
      <vt:lpstr>Total energy and its variation</vt:lpstr>
      <vt:lpstr>Numerical calculation</vt:lpstr>
      <vt:lpstr>Result (L=16fm,μ=10MeV,  ρ=0.0589fm^(-3) )</vt:lpstr>
      <vt:lpstr>Result (L = 16fm, μ=12 MeV,  ρ=0.0736 fm^(-3))</vt:lpstr>
      <vt:lpstr>Result</vt:lpstr>
      <vt:lpstr>Summary and future work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中邨 陽 / YO NAKAMURA</dc:creator>
  <cp:lastModifiedBy>中邨 陽 / YO NAKAMURA</cp:lastModifiedBy>
  <cp:revision>93</cp:revision>
  <dcterms:created xsi:type="dcterms:W3CDTF">2025-05-14T04:54:33Z</dcterms:created>
  <dcterms:modified xsi:type="dcterms:W3CDTF">2025-05-23T10:01:16Z</dcterms:modified>
</cp:coreProperties>
</file>